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8"/>
  </p:notesMasterIdLst>
  <p:sldIdLst>
    <p:sldId id="256" r:id="rId5"/>
    <p:sldId id="283" r:id="rId6"/>
    <p:sldId id="259" r:id="rId7"/>
    <p:sldId id="261" r:id="rId8"/>
    <p:sldId id="262" r:id="rId9"/>
    <p:sldId id="279" r:id="rId10"/>
    <p:sldId id="263" r:id="rId11"/>
    <p:sldId id="277" r:id="rId12"/>
    <p:sldId id="260" r:id="rId13"/>
    <p:sldId id="288" r:id="rId14"/>
    <p:sldId id="257" r:id="rId15"/>
    <p:sldId id="289" r:id="rId16"/>
    <p:sldId id="258" r:id="rId17"/>
    <p:sldId id="281" r:id="rId18"/>
    <p:sldId id="265" r:id="rId19"/>
    <p:sldId id="282" r:id="rId20"/>
    <p:sldId id="264" r:id="rId21"/>
    <p:sldId id="266" r:id="rId22"/>
    <p:sldId id="290" r:id="rId23"/>
    <p:sldId id="291" r:id="rId24"/>
    <p:sldId id="292" r:id="rId25"/>
    <p:sldId id="268" r:id="rId26"/>
    <p:sldId id="270" r:id="rId27"/>
    <p:sldId id="278" r:id="rId28"/>
    <p:sldId id="287" r:id="rId29"/>
    <p:sldId id="269" r:id="rId30"/>
    <p:sldId id="267" r:id="rId31"/>
    <p:sldId id="272" r:id="rId32"/>
    <p:sldId id="284" r:id="rId33"/>
    <p:sldId id="274" r:id="rId34"/>
    <p:sldId id="273" r:id="rId35"/>
    <p:sldId id="275" r:id="rId36"/>
    <p:sldId id="276" r:id="rId37"/>
  </p:sldIdLst>
  <p:sldSz cx="9144000" cy="6858000" type="screen4x3"/>
  <p:notesSz cx="7099300" cy="9385300"/>
  <p:defaultTextStyle>
    <a:defPPr>
      <a:defRPr lang="en-US"/>
    </a:defPPr>
    <a:lvl1pPr algn="l" rtl="0" fontAlgn="base">
      <a:lnSpc>
        <a:spcPct val="90000"/>
      </a:lnSpc>
      <a:spcBef>
        <a:spcPct val="20000"/>
      </a:spcBef>
      <a:spcAft>
        <a:spcPct val="0"/>
      </a:spcAft>
      <a:buClr>
        <a:schemeClr val="accent2"/>
      </a:buClr>
      <a:buSzPct val="80000"/>
      <a:buFont typeface="Wingdings" pitchFamily="2" charset="2"/>
      <a:buChar char="l"/>
      <a:defRPr sz="2800" kern="1200">
        <a:solidFill>
          <a:schemeClr val="tx1"/>
        </a:solidFill>
        <a:latin typeface="Times New Roman" pitchFamily="18" charset="0"/>
        <a:ea typeface="+mn-ea"/>
        <a:cs typeface="+mn-cs"/>
      </a:defRPr>
    </a:lvl1pPr>
    <a:lvl2pPr marL="457200" algn="l" rtl="0" fontAlgn="base">
      <a:lnSpc>
        <a:spcPct val="90000"/>
      </a:lnSpc>
      <a:spcBef>
        <a:spcPct val="20000"/>
      </a:spcBef>
      <a:spcAft>
        <a:spcPct val="0"/>
      </a:spcAft>
      <a:buClr>
        <a:schemeClr val="accent2"/>
      </a:buClr>
      <a:buSzPct val="80000"/>
      <a:buFont typeface="Wingdings" pitchFamily="2" charset="2"/>
      <a:buChar char="l"/>
      <a:defRPr sz="2800" kern="1200">
        <a:solidFill>
          <a:schemeClr val="tx1"/>
        </a:solidFill>
        <a:latin typeface="Times New Roman" pitchFamily="18" charset="0"/>
        <a:ea typeface="+mn-ea"/>
        <a:cs typeface="+mn-cs"/>
      </a:defRPr>
    </a:lvl2pPr>
    <a:lvl3pPr marL="914400" algn="l" rtl="0" fontAlgn="base">
      <a:lnSpc>
        <a:spcPct val="90000"/>
      </a:lnSpc>
      <a:spcBef>
        <a:spcPct val="20000"/>
      </a:spcBef>
      <a:spcAft>
        <a:spcPct val="0"/>
      </a:spcAft>
      <a:buClr>
        <a:schemeClr val="accent2"/>
      </a:buClr>
      <a:buSzPct val="80000"/>
      <a:buFont typeface="Wingdings" pitchFamily="2" charset="2"/>
      <a:buChar char="l"/>
      <a:defRPr sz="2800" kern="1200">
        <a:solidFill>
          <a:schemeClr val="tx1"/>
        </a:solidFill>
        <a:latin typeface="Times New Roman" pitchFamily="18" charset="0"/>
        <a:ea typeface="+mn-ea"/>
        <a:cs typeface="+mn-cs"/>
      </a:defRPr>
    </a:lvl3pPr>
    <a:lvl4pPr marL="1371600" algn="l" rtl="0" fontAlgn="base">
      <a:lnSpc>
        <a:spcPct val="90000"/>
      </a:lnSpc>
      <a:spcBef>
        <a:spcPct val="20000"/>
      </a:spcBef>
      <a:spcAft>
        <a:spcPct val="0"/>
      </a:spcAft>
      <a:buClr>
        <a:schemeClr val="accent2"/>
      </a:buClr>
      <a:buSzPct val="80000"/>
      <a:buFont typeface="Wingdings" pitchFamily="2" charset="2"/>
      <a:buChar char="l"/>
      <a:defRPr sz="2800" kern="1200">
        <a:solidFill>
          <a:schemeClr val="tx1"/>
        </a:solidFill>
        <a:latin typeface="Times New Roman" pitchFamily="18" charset="0"/>
        <a:ea typeface="+mn-ea"/>
        <a:cs typeface="+mn-cs"/>
      </a:defRPr>
    </a:lvl4pPr>
    <a:lvl5pPr marL="1828800" algn="l" rtl="0" fontAlgn="base">
      <a:lnSpc>
        <a:spcPct val="90000"/>
      </a:lnSpc>
      <a:spcBef>
        <a:spcPct val="20000"/>
      </a:spcBef>
      <a:spcAft>
        <a:spcPct val="0"/>
      </a:spcAft>
      <a:buClr>
        <a:schemeClr val="accent2"/>
      </a:buClr>
      <a:buSzPct val="80000"/>
      <a:buFont typeface="Wingdings" pitchFamily="2" charset="2"/>
      <a:buChar char="l"/>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vo, Courtney" initials="DC" lastIdx="2" clrIdx="0">
    <p:extLst>
      <p:ext uri="{19B8F6BF-5375-455C-9EA6-DF929625EA0E}">
        <p15:presenceInfo xmlns:p15="http://schemas.microsoft.com/office/powerpoint/2012/main" userId="S-1-5-21-1078081533-606747145-839522115-337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3CC33"/>
    <a:srgbClr val="000099"/>
    <a:srgbClr val="0000CC"/>
    <a:srgbClr val="003399"/>
    <a:srgbClr val="292929"/>
    <a:srgbClr val="3333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76150" autoAdjust="0"/>
  </p:normalViewPr>
  <p:slideViewPr>
    <p:cSldViewPr>
      <p:cViewPr varScale="1">
        <p:scale>
          <a:sx n="65" d="100"/>
          <a:sy n="65" d="100"/>
        </p:scale>
        <p:origin x="129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nSpc>
                <a:spcPct val="100000"/>
              </a:lnSpc>
              <a:spcBef>
                <a:spcPct val="0"/>
              </a:spcBef>
              <a:buClrTx/>
              <a:buSzTx/>
              <a:buFontTx/>
              <a:buNone/>
              <a:defRPr sz="1200" smtClean="0"/>
            </a:lvl1pPr>
          </a:lstStyle>
          <a:p>
            <a:pPr>
              <a:defRPr/>
            </a:pPr>
            <a:endParaRPr lang="en-US"/>
          </a:p>
        </p:txBody>
      </p:sp>
      <p:sp>
        <p:nvSpPr>
          <p:cNvPr id="114691" name="Rectangle 3"/>
          <p:cNvSpPr>
            <a:spLocks noGrp="1" noChangeArrowheads="1"/>
          </p:cNvSpPr>
          <p:nvPr>
            <p:ph type="dt" idx="1"/>
          </p:nvPr>
        </p:nvSpPr>
        <p:spPr bwMode="auto">
          <a:xfrm>
            <a:off x="4021294"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lnSpc>
                <a:spcPct val="100000"/>
              </a:lnSpc>
              <a:spcBef>
                <a:spcPct val="0"/>
              </a:spcBef>
              <a:buClrTx/>
              <a:buSzTx/>
              <a:buFontTx/>
              <a:buNone/>
              <a:defRPr sz="1200" smtClean="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709930" y="4458018"/>
            <a:ext cx="5679440" cy="422338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4694" name="Rectangle 6"/>
          <p:cNvSpPr>
            <a:spLocks noGrp="1" noChangeArrowheads="1"/>
          </p:cNvSpPr>
          <p:nvPr>
            <p:ph type="ftr" sz="quarter" idx="4"/>
          </p:nvPr>
        </p:nvSpPr>
        <p:spPr bwMode="auto">
          <a:xfrm>
            <a:off x="0" y="8914406"/>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nSpc>
                <a:spcPct val="100000"/>
              </a:lnSpc>
              <a:spcBef>
                <a:spcPct val="0"/>
              </a:spcBef>
              <a:buClrTx/>
              <a:buSzTx/>
              <a:buFontTx/>
              <a:buNone/>
              <a:defRPr sz="1200" smtClean="0"/>
            </a:lvl1pPr>
          </a:lstStyle>
          <a:p>
            <a:pPr>
              <a:defRPr/>
            </a:pPr>
            <a:endParaRPr lang="en-US"/>
          </a:p>
        </p:txBody>
      </p:sp>
      <p:sp>
        <p:nvSpPr>
          <p:cNvPr id="114695" name="Rectangle 7"/>
          <p:cNvSpPr>
            <a:spLocks noGrp="1" noChangeArrowheads="1"/>
          </p:cNvSpPr>
          <p:nvPr>
            <p:ph type="sldNum" sz="quarter" idx="5"/>
          </p:nvPr>
        </p:nvSpPr>
        <p:spPr bwMode="auto">
          <a:xfrm>
            <a:off x="4021294" y="8914406"/>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lnSpc>
                <a:spcPct val="100000"/>
              </a:lnSpc>
              <a:spcBef>
                <a:spcPct val="0"/>
              </a:spcBef>
              <a:buClrTx/>
              <a:buSzTx/>
              <a:buFontTx/>
              <a:buNone/>
              <a:defRPr sz="1200" smtClean="0"/>
            </a:lvl1pPr>
          </a:lstStyle>
          <a:p>
            <a:pPr>
              <a:defRPr/>
            </a:pPr>
            <a:fld id="{CD186301-1CEA-43E7-92E2-3A991E9C2A16}" type="slidenum">
              <a:rPr lang="en-US"/>
              <a:pPr>
                <a:defRPr/>
              </a:pPr>
              <a:t>‹#›</a:t>
            </a:fld>
            <a:endParaRPr lang="en-US"/>
          </a:p>
        </p:txBody>
      </p:sp>
    </p:spTree>
    <p:extLst>
      <p:ext uri="{BB962C8B-B14F-4D97-AF65-F5344CB8AC3E}">
        <p14:creationId xmlns:p14="http://schemas.microsoft.com/office/powerpoint/2010/main" val="409952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D57F9DB-6B39-4CA7-8F83-7ED393C69FD0}" type="slidenum">
              <a:rPr lang="en-US"/>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dirty="0"/>
              <a:t>Welcome to the U.S. Public Health Service “Fit for Duty, Fit for Life” Weight Management Program.  I am CDR Blakeley Fitzpatrick, and today I will be providing</a:t>
            </a:r>
            <a:r>
              <a:rPr lang="en-US" baseline="0" dirty="0"/>
              <a:t> a course overview as well as an introduction to weight management.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a:t>Achieving and maintaining a healthy weight is important for your personal health and well-being, but as an officer in the Commissioned Corps of the U.S. Public Health Service, it is especially important.  As public health professionals, we serve as role models.  With so many people in the U.S. that are overweight and obese, by achieving and maintaining a healthy weight, you can positively influence others to make lifestyle changes that will result in weight loss.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CF4CB9-CD0C-4A04-95E0-63BBF63D2F45}" type="slidenum">
              <a:rPr lang="en-US"/>
              <a:pPr/>
              <a:t>11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t>There are many benefits of attaining and maintaining a healthy weight.  Individuals with a body mass index in the normal range are at decreased risk for developing heart disease, high blood cholesterol, high blood pressure, type 2 diabetes, gallbladder disease, gynecologic disorders, osteoarthritis and some types of cancer.  One may also have increased energy and an improved feeling of well-being.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a:t>As previously mentioned, achieving and maintaining a healthy weight is especially important for officers in the U.S. Public Health Service because we are better able to meet physical fitness requirements for force readiness.  Improved physical fitness means that we can function better during deployments.  We also serve as ambassadors for health and can influence others to make healthy changes.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6E963D-C2FA-4C2E-9671-451931645B21}" type="slidenum">
              <a:rPr lang="en-US"/>
              <a:pPr/>
              <a:t>13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There are many factors that influence body weight such as genes, metabolism, behavior, environment, height, and physical activity.  However, the bottom line is how many calories are you consuming and how many are you burning.  Regardless of all of the other factors that can impact body weight, if you are consuming less calories than you are burning, you will lose weight.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1F3DDFB-446E-4ADD-90B2-0A856EB77678}" type="slidenum">
              <a:rPr lang="en-US"/>
              <a:pPr/>
              <a:t>14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t>There is a plethora of information available on different approaches for losing weight.  Some information is more reputable than others.  The National Heart Lung and Blood Institute has produced a booklet called “Aim for a Healthy Weight” that provides practical, evidenced based, information for those wishing to lose weight and keep it off.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8E7FA4-5C29-4378-81D6-193E7E93832C}" type="slidenum">
              <a:rPr lang="en-US"/>
              <a:pPr/>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t>Your body mass index is a calculation that uses a person’s height and weight.  It provides a reasonable estimate of body fatness and risk for associated diseases and conditions.  There are many different methods for determining body fat, but BMI is the method most commonly used because it is easy to calculate, it correlates well with disease risk, and it is free.  Some other methods for determining body fatness are more accurate and reliable, but they are also very costly.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D7EEE2D-2103-43D5-A455-BB994AFDAE0A}" type="slidenum">
              <a:rPr lang="en-US"/>
              <a:pPr/>
              <a:t>16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a:t>This is a chart that allows you to use your height and weight to determine if your BMI is in the normal, overweight, or obese range.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EA3A301-7C28-434D-9A20-ED943A347037}" type="slidenum">
              <a:rPr lang="en-US"/>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t>To calculate your BMI, first multiply your weight in pounds by 703.  Then divide the answer in step 1 by your height in inches.  Finally divide the answer in step 2 by your height in inches to get your BMI.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F2538D5-AE8B-44FA-8DBD-574B36011A25}" type="slidenum">
              <a:rPr lang="en-US"/>
              <a:pPr/>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There are many websites that can be used to calculate your BMI.  Links for two such websites are provided on this slide.  Once you have calculated your BMI, it can be compared to standardized ranges.  A BMI of less than 18.5 is considered to be underweight.  A BMI of 18.5 to 24.9 is in the normal range.  A BMI of 25 to 29.9 is in the overweight range, and a BMI of 30 or more is considered to be obese.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a:t>Although BMI tends to be a good estimate of body fatness and is associated with disease risk, it is an imperfect measurement.  Very muscular individuals may have a BMI in the overweight or obese range even though they may be lean and are not at increased risk of disease.  Think of a professional football player.  Individuals can also be </a:t>
            </a:r>
            <a:r>
              <a:rPr lang="en-US" dirty="0" err="1"/>
              <a:t>overfat</a:t>
            </a:r>
            <a:r>
              <a:rPr lang="en-US" dirty="0"/>
              <a:t>, but still have a BMI in the normal range.  As previously mentioned, there are other methods for assessing body fat, some of which are more accurate, such as a DEXA scan or </a:t>
            </a:r>
            <a:r>
              <a:rPr lang="en-US" dirty="0" err="1"/>
              <a:t>Bod</a:t>
            </a:r>
            <a:r>
              <a:rPr lang="en-US" dirty="0"/>
              <a:t> Pod measurement.  Many of those methods tend to be costly and are not widely available to the public.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79F2A46-C709-402A-884D-70D19A67758D}" type="slidenum">
              <a:rPr lang="en-US"/>
              <a:pPr/>
              <a:t>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a:t>The program includes 6 modules that are intended to be viewed sequentially approximately 1 week apart.  The sessions were developed by dietitians in the Commissioned Corps of the U.S. Public Health Service for USPHS and other uniformed service members seeking general information and guidance regarding healthy weight loss and</a:t>
            </a:r>
            <a:r>
              <a:rPr lang="en-US" baseline="0" dirty="0"/>
              <a:t> weight maintenance</a:t>
            </a:r>
            <a:r>
              <a:rPr lang="en-US" dirty="0"/>
              <a:t>.  </a:t>
            </a:r>
          </a:p>
          <a:p>
            <a:endParaRPr lang="en-US" dirty="0"/>
          </a:p>
          <a:p>
            <a:r>
              <a:rPr lang="en-US" dirty="0"/>
              <a:t>These sessions are not meant to be a substitute for individual recommendations from your personal health care provider(s).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a:t>As people age, their fat mass tends to increase and their lean body mass decreases.  Total body fat peaks around age 50-60 and lean body mass decreases beginning at about age 30.  In addition, fat distribution changes with age.  These changes vary by sex and race/ethnicity and may be associated with decreased physical activity and menopausal status.  With the decrease in lean body mass, people experience a decrease in their metabolic rate as they age.  Therefore, someone that is younger and physically active will have a higher metabolic rate and more lean body mass than someone that is older and that is not physically fit.  Maintaining physical fitness is important for keeping bones and muscles strong as we age.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dirty="0"/>
              <a:t>Waist circumference is also associated with risk of disease.  If most of your fat is around your waist, then you are at a greater risk for heart disease and diabetes.  To determine if you are at increased risk, you can measure your waist circumference just above your hip bone.  Women with a waist circumference of greater than 35 inches and men with a waist circumference of greater than 40 inches are at greater risk for heart disease and diabetes.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769D87-EB68-4899-9B02-D349FAD36C7B}" type="slidenum">
              <a:rPr lang="en-US"/>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t>Studies show that most Americans want to lose weight and most have unrealistic weight loss goals.  We know from studies such as the Diabetes Prevention Program that a modest weight loss of 5-10% of body weight can result in significant health benefits, such as reduced risk of diabetes.  In fact, in most weight loss programs a loss of 5-10% of an individual’s body weight is considered a great success.  A bit later, we are going to talk about setting “SMART” goals, we suggest that a reasonable initial weight loss goal when beginning a weight loss program is 5-10% of your body weight.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5D776A4-6B08-4FB0-896F-10A5E16FA152}" type="slidenum">
              <a:rPr lang="en-US"/>
              <a:pPr/>
              <a:t>23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We know from studying individuals that have lost a significant amount of weight and have kept if off for more than 1 year that an important behavior exhibited by individuals that are successful in reducing their body weight and keeping it off is monitoring their food intake and physical activity.  We are going to ask you to keep food and physical activity records during the “Fit for Duty, Fit for Life” program.  The records allow you to look back on what you have eaten and notice patterns.  They are an effective tool for behavior modification.  Before beginning Session 2 of the weight management program, we would like for you to record everything that you eat and drink and all of your physical activity for 3-7 days.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11EE7CA-EBAA-42FC-98E7-86A0A1515B09}" type="slidenum">
              <a:rPr lang="en-US"/>
              <a:pPr/>
              <a:t>24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a:t>When you record what you eat, make sure to note the time, the place, the name of each food and beverage consumed and the amount consumed.  It is helpful to start by measuring your food using cup and teaspoon/tablespoon measures.  Once you have measured your food for a few days it will be easier for you to “eyeball” the amount that you are consuming and make for a more accurate assessment of the amount.  When you record your physical activity, note the name of the activity, the intensity at which you performed the activity, and the number of minutes that you exercised.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a:t>This is an example of a food and activity log.  You are welcome to create a similar log for yourself or you can use one of many online programs or applications</a:t>
            </a:r>
            <a:r>
              <a:rPr lang="en-US" baseline="0" dirty="0"/>
              <a:t> for smart phones </a:t>
            </a:r>
            <a:r>
              <a:rPr lang="en-US" dirty="0"/>
              <a:t>that are available for recording your food and physical activity such as the </a:t>
            </a:r>
            <a:r>
              <a:rPr lang="en-US" dirty="0" err="1"/>
              <a:t>MyPyramid</a:t>
            </a:r>
            <a:r>
              <a:rPr lang="en-US" dirty="0"/>
              <a:t> </a:t>
            </a:r>
            <a:r>
              <a:rPr lang="en-US" dirty="0" err="1"/>
              <a:t>Supertracker</a:t>
            </a:r>
            <a:r>
              <a:rPr lang="en-US" dirty="0"/>
              <a:t> at www.choosemyplate.gov</a:t>
            </a:r>
          </a:p>
          <a:p>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A5075CC-CFC7-4E85-BCB9-801BC26C7B47}" type="slidenum">
              <a:rPr lang="en-US"/>
              <a:pPr/>
              <a:t>26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t>The second step when keeping food and activity records is to analyze your eating and exercise patterns.  When you are reviewing your records, ask yourself how many times a day you eat, when and where you are likely to overeat, what foods are “problem foods” for you, how many minutes per week are you physically active, and how do weekdays compare to weekend days?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653E161-2C97-4BED-AAAB-104D97C38FA3}" type="slidenum">
              <a:rPr lang="en-US"/>
              <a:pPr/>
              <a:t>27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a:t>Step 3 of monitoring your food and physical activity is setting effective goals.  You want to focus on dietary and exercise changes that lead to permanent weight loss and set “behavioral lifestyle change” goals.  When setting effective goals, keep in mind that effective goals are specific, measureable, realistic, and forgiving.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84F2079-1156-411D-AF48-0B0C46D9E4D4}" type="slidenum">
              <a:rPr lang="en-US"/>
              <a:pPr/>
              <a:t>28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a:t>Let’s start by looking at a few goals to see how they can be edited to be more effective.  What is wrong with these goals?  “I will lose weight” is not specific at all.  “I will lose 10 pounds this week” is not realistic.  “I will eat more fruits and vegetables” is not measurable.  “I will jog 2 hours every morning before work” is not realistic. Finally, “I won’t eat any desserts – ever !” is not forgiving.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5D67AEE-F120-40D6-A307-6A999EF28754}" type="slidenum">
              <a:rPr lang="en-US"/>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a:t>For a more specific goal, instead of saying that you will “exercise more”, say that you will “walk briskly”.  Instead of using words like “more often”, include the frequency and the amount of time in your goals such as “for 30 minutes” and “5 days this week”.  Think about your schedule and your current lifestyle when setting your goals and try to be realistic.  We all know that things come up and it is impossible to exercise “every day”.  Instead say that you will exercise “5 days this week”.  If you don’t currently exercise at all it may be more realistic to set a less ambitious goal such as exercising 2 or 3 times this week.  Finally, you may be discouraged and more likely to give up if you set ambitious goals that you are not able to meet.  So, set forgiving goals.  For example, instead of saying that you will exercise for 2 hours if you don’t regularly exercise, say that you will exercise for “30 minutes” to start.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02A16E4-BD82-4DA1-A695-D4B1C7C32506}" type="slidenum">
              <a:rPr lang="en-US"/>
              <a:pPr/>
              <a:t>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During the program, you should learn to understand how your body weight is related to your health and fitness.  You will learn to set an appropriate weight loss goal, ways to change your eating habits and physical activity to achieve weight loss, maintain a healthy weight, and improve your health.  Finally, you will learn how to find reputable resources to assist you with your weight loss efforts.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9E0D2CD-F3CB-432F-99F3-7A3A6FC871BD}"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t>A poor example of a goal would be to say that you will “exercise more”.  A better goal would be “I will walk every day”.  An even better goal would be “I will walk 30 minutes each day”.  The best goal would be “I will walk briskly for 30 minutes, 5 days this week.”  This goal is specific, measureable, realistic, and forgiving.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87D93AB-BEA9-426F-894D-60A7C8158392}" type="slidenum">
              <a:rPr lang="en-US"/>
              <a:pPr/>
              <a:t>31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Here are some more examples of effective goals: </a:t>
            </a:r>
          </a:p>
          <a:p>
            <a:pPr>
              <a:buFontTx/>
              <a:buChar char="-"/>
            </a:pPr>
            <a:r>
              <a:rPr lang="en-US" dirty="0"/>
              <a:t>I will walk briskly at least 30 minutes at least 5 days this week. </a:t>
            </a:r>
          </a:p>
          <a:p>
            <a:pPr>
              <a:buFontTx/>
              <a:buChar char="-"/>
            </a:pPr>
            <a:r>
              <a:rPr lang="en-US" dirty="0"/>
              <a:t>I will eat 2 servings of fruit each day for at least 5 days this week. </a:t>
            </a:r>
          </a:p>
          <a:p>
            <a:pPr>
              <a:buFontTx/>
              <a:buChar char="-"/>
            </a:pPr>
            <a:r>
              <a:rPr lang="en-US" dirty="0"/>
              <a:t>I will limit my TV watching to no more than 1 hour on week nights. </a:t>
            </a:r>
          </a:p>
          <a:p>
            <a:pPr>
              <a:buFontTx/>
              <a:buChar char="-"/>
            </a:pPr>
            <a:r>
              <a:rPr lang="en-US" dirty="0"/>
              <a:t>I will take my lunch to work 3 days this week. </a:t>
            </a:r>
          </a:p>
          <a:p>
            <a:pPr>
              <a:buFontTx/>
              <a:buChar char="-"/>
            </a:pPr>
            <a:r>
              <a:rPr lang="en-US" dirty="0"/>
              <a:t>I will not eat anything between lunch and my planned afternoon snack. </a:t>
            </a:r>
          </a:p>
          <a:p>
            <a:pPr>
              <a:buFontTx/>
              <a:buChar cha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26D2CC1-5A7D-4320-A025-AB4F9C610795}" type="slidenum">
              <a:rPr lang="en-US"/>
              <a:pPr/>
              <a:t>32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t>In summary, today we provided an introduction to the program and gave you a course overview.  We talked about body mass index and how to calculate it.  We discussed how to set a realistic target weight loss goal.  We also taught you how to keep food and activity records and to analyze those records for patterns that can be targeted for behavior changes.  Finally, we discussed setting effective goals.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091EA42-A253-4CF5-9B66-B9343982505E}" type="slidenum">
              <a:rPr lang="en-US"/>
              <a:pPr/>
              <a:t>33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t>Before the next session, you have a bit of homework to do.  Before beginning session 2, we ask that you determine your BMI, set an initial weight loss goal, keep food and activity records for at least 3 to 7 days, and set 2 or 3 behavioral goals using the principles of effective goal setting that we reviewed today.  Thank you for completing session 1 of the U.S. Public Health Service “Fit for Duty, Fit for Life” Weight Management Program.  We look forward to seeing you again in Session 2 in about a week!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BEE838D-EB32-41C2-8301-6D65EDFFEBFB}" type="slidenum">
              <a:rPr lang="en-US"/>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dirty="0"/>
              <a:t>In order to be successful in achieving and maintaining a healthy weight, we ask that you complete all of the online modules in order. You should aim to complete one module per week.  </a:t>
            </a:r>
          </a:p>
          <a:p>
            <a:endParaRPr lang="en-US" dirty="0"/>
          </a:p>
          <a:p>
            <a:r>
              <a:rPr lang="en-US" dirty="0"/>
              <a:t>You should be willing to make lifestyle changes to reach your goals.  It is important that you complete all of the assignments provided in the sessions to reinforce what you have learned.  You may also be invited to participate in online discussions as well.  Finally, we hope that you enjoy and learn from the program.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38F4BD4-AEFC-480C-9A97-C59DA0C3BDE3}" type="slidenum">
              <a:rPr lang="en-US"/>
              <a:pPr/>
              <a:t>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dirty="0"/>
              <a:t>In session 1, once we complete a course overview, you will learn how to determine your body mass index (BMI) and how it relates to health risks.  You will learn how to set appropriate weight loss and physical activity goals, and you will be asked to keep food and activity records so that you can monitor eating and physical activity behaviors. </a:t>
            </a:r>
          </a:p>
          <a:p>
            <a:endParaRPr lang="en-US" dirty="0"/>
          </a:p>
          <a:p>
            <a:r>
              <a:rPr lang="en-US" dirty="0"/>
              <a:t>In session 2, we will talk about calories and a concept called “caloric density”.  We will also discuss healthy and not-so-healthy foods from each food group, how you could use meal replacements to assist you in your weight loss efforts, and how to eat healthy during deployments.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D99C42E-8656-496E-9525-195FF5400F1B}" type="slidenum">
              <a:rPr lang="en-US"/>
              <a:pPr/>
              <a:t>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a:t>In Session 3, we will review current physical activity recommendations and techniques for reducing calories in foods that you prepare. </a:t>
            </a:r>
          </a:p>
          <a:p>
            <a:endParaRPr lang="en-US" dirty="0"/>
          </a:p>
          <a:p>
            <a:r>
              <a:rPr lang="en-US" dirty="0"/>
              <a:t>In Session 4, we will talk about controlling portion sizes, how to read and use a food label, and tips for staying on track when you eat out.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DCC4A4F-8259-478C-A4AC-FF241A3C80C3}" type="slidenum">
              <a:rPr lang="en-US"/>
              <a:pPr/>
              <a:t>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a:t>In Session 5, we will talk about techniques for behavior change, tips for losing weight and keeping it off, and staying on track with your weight loss and physical activity goals. </a:t>
            </a:r>
          </a:p>
          <a:p>
            <a:endParaRPr lang="en-US" dirty="0"/>
          </a:p>
          <a:p>
            <a:r>
              <a:rPr lang="en-US" dirty="0"/>
              <a:t>Finally, in Session 6, we will reflect upon how your efforts during the program worked for you and maybe what you could change.  We will also evaluate other weight management programs and options that you may chose to use in the future.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CB5524-028F-4515-86AE-31639BB0ABDB}" type="slidenum">
              <a:rPr lang="en-US"/>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t>Let’s start with some basics.  Today we are going to talk about why achieving and maintaining a healthy weight is important for officers in the U.S. Public Health Service.  We will teach you how to calculate your body mass index and how it relates to your health profile.  We will set some effective goals and will teach you how to keep food and activity records.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0DB191D-3C95-418B-8120-444B7362B019}"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a:t>It is no secret that the prevalence of obesity and overweight in the U.S. population is a big problem.  Over two-thirds of U.S. adults are overweight and in 2009-2010, almost 36% of adults in this country were obese.  The estimated total cost of obesity in the U.S. was $147 billion in 2008 dollars.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mtClean="0"/>
            </a:lvl1pPr>
          </a:lstStyle>
          <a:p>
            <a:pPr>
              <a:defRPr/>
            </a:pPr>
            <a:endParaRPr lang="en-US"/>
          </a:p>
        </p:txBody>
      </p:sp>
      <p:sp>
        <p:nvSpPr>
          <p:cNvPr id="8" name="Rectangle 8"/>
          <p:cNvSpPr>
            <a:spLocks noGrp="1" noChangeArrowheads="1"/>
          </p:cNvSpPr>
          <p:nvPr>
            <p:ph type="ftr" sz="quarter" idx="11"/>
          </p:nvPr>
        </p:nvSpPr>
        <p:spPr/>
        <p:txBody>
          <a:bodyPr/>
          <a:lstStyle>
            <a:lvl1pPr>
              <a:defRPr smtClean="0"/>
            </a:lvl1pPr>
          </a:lstStyle>
          <a:p>
            <a:pPr>
              <a:defRPr/>
            </a:pPr>
            <a:endParaRPr lang="en-US"/>
          </a:p>
        </p:txBody>
      </p:sp>
      <p:sp>
        <p:nvSpPr>
          <p:cNvPr id="9" name="Rectangle 9"/>
          <p:cNvSpPr>
            <a:spLocks noGrp="1" noChangeArrowheads="1"/>
          </p:cNvSpPr>
          <p:nvPr>
            <p:ph type="sldNum" sz="quarter" idx="12"/>
          </p:nvPr>
        </p:nvSpPr>
        <p:spPr/>
        <p:txBody>
          <a:bodyPr/>
          <a:lstStyle>
            <a:lvl1pPr>
              <a:defRPr smtClean="0"/>
            </a:lvl1pPr>
          </a:lstStyle>
          <a:p>
            <a:pPr>
              <a:defRPr/>
            </a:pPr>
            <a:fld id="{A5826B0C-9183-4F7E-9D5A-30F47E741A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1F6FC2E-DA90-401C-8D84-C290ED8B34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871A303-9085-4F57-A6F6-63195EC1B6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AD51EA-9C52-4DE3-90AC-A34741472B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2F71D840-AA75-48D9-9CCF-26DBD1D513F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4149A49-CBC6-4AB1-B773-60EA4ED46F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3EF6EC-67CF-48DF-AD30-3B3B663DD9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7AE8D3E-E07D-43E0-9515-05AECF995A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ABAB1FC-1A4A-4518-B05D-0D7CCABF55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60B44D9-FA8A-435E-9D45-06564F5EFB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1A1E4ED-4F49-4814-89AB-A8AA2B1324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44E114D-31DA-4E3C-AB44-444E1078E2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2C9B0F2-4268-4569-8272-DAFC92077C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F12BF2B-6B25-46DE-A1B3-5E11DAC210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spcBef>
                <a:spcPct val="0"/>
              </a:spcBef>
              <a:buClrTx/>
              <a:buSzTx/>
              <a:buFontTx/>
              <a:buNone/>
              <a:defRPr sz="1400" smtClean="0"/>
            </a:lvl1pPr>
          </a:lstStyle>
          <a:p>
            <a:pPr>
              <a:defRPr/>
            </a:pPr>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lnSpc>
                <a:spcPct val="100000"/>
              </a:lnSpc>
              <a:spcBef>
                <a:spcPct val="0"/>
              </a:spcBef>
              <a:buClrTx/>
              <a:buSzTx/>
              <a:buFontTx/>
              <a:buNone/>
              <a:defRPr sz="1400" smtClean="0"/>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lnSpc>
                <a:spcPct val="100000"/>
              </a:lnSpc>
              <a:spcBef>
                <a:spcPct val="0"/>
              </a:spcBef>
              <a:buClrTx/>
              <a:buSzTx/>
              <a:buFontTx/>
              <a:buNone/>
              <a:defRPr sz="1400" smtClean="0"/>
            </a:lvl1pPr>
          </a:lstStyle>
          <a:p>
            <a:pPr>
              <a:defRPr/>
            </a:pPr>
            <a:fld id="{8B010987-C747-4815-9F5D-EC7A006D0450}" type="slidenum">
              <a:rPr lang="en-US"/>
              <a:pPr>
                <a:defRPr/>
              </a:pPr>
              <a:t>‹#›</a:t>
            </a:fld>
            <a:endParaRPr lang="en-US"/>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nhlbi.nih.gov/health/public/heart/obesity/aim_hwt.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in.niddk.nih.gov/publications/tools/bmi.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hp2010.nhlbihin.net/atpiii/calculator.asp?usertype=pub"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533400"/>
            <a:ext cx="7772400" cy="3886200"/>
          </a:xfrm>
        </p:spPr>
        <p:txBody>
          <a:bodyPr/>
          <a:lstStyle/>
          <a:p>
            <a:pPr eaLnBrk="1" hangingPunct="1">
              <a:defRPr/>
            </a:pPr>
            <a:r>
              <a:rPr lang="en-US" sz="4000" b="1" dirty="0">
                <a:solidFill>
                  <a:schemeClr val="bg2"/>
                </a:solidFill>
              </a:rPr>
              <a:t>U.S. Public Health Service</a:t>
            </a:r>
            <a:br>
              <a:rPr lang="en-US" sz="4000" b="1" dirty="0">
                <a:solidFill>
                  <a:schemeClr val="bg2"/>
                </a:solidFill>
              </a:rPr>
            </a:br>
            <a:r>
              <a:rPr lang="en-US" b="1" dirty="0">
                <a:solidFill>
                  <a:schemeClr val="bg2"/>
                </a:solidFill>
              </a:rPr>
              <a:t>“</a:t>
            </a:r>
            <a:r>
              <a:rPr lang="en-US" b="1" i="1" dirty="0">
                <a:solidFill>
                  <a:schemeClr val="bg2"/>
                </a:solidFill>
              </a:rPr>
              <a:t>Fit for Duty, Fit for Life”</a:t>
            </a:r>
            <a:r>
              <a:rPr lang="en-US" sz="4000" b="1" dirty="0">
                <a:solidFill>
                  <a:schemeClr val="bg2"/>
                </a:solidFill>
              </a:rPr>
              <a:t> </a:t>
            </a:r>
            <a:br>
              <a:rPr lang="en-US" sz="4000" b="1" dirty="0">
                <a:solidFill>
                  <a:schemeClr val="bg2"/>
                </a:solidFill>
              </a:rPr>
            </a:br>
            <a:br>
              <a:rPr lang="en-US" sz="4000" b="1" dirty="0">
                <a:solidFill>
                  <a:schemeClr val="bg2"/>
                </a:solidFill>
              </a:rPr>
            </a:br>
            <a:r>
              <a:rPr lang="en-US" sz="4000" b="1" dirty="0">
                <a:solidFill>
                  <a:schemeClr val="bg2"/>
                </a:solidFill>
              </a:rPr>
              <a:t>Weight Management Program: Session 1 </a:t>
            </a:r>
            <a:br>
              <a:rPr lang="en-US" sz="4000" b="1" dirty="0">
                <a:solidFill>
                  <a:schemeClr val="folHlink"/>
                </a:solidFill>
              </a:rPr>
            </a:br>
            <a:endParaRPr lang="en-US" sz="4000" b="1" dirty="0">
              <a:solidFill>
                <a:schemeClr val="folHlink"/>
              </a:solidFill>
            </a:endParaRPr>
          </a:p>
        </p:txBody>
      </p:sp>
      <p:pic>
        <p:nvPicPr>
          <p:cNvPr id="3076" name="Picture 10" descr="United States Public Health Service seal"/>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8643" y="3943024"/>
            <a:ext cx="2906713" cy="2906713"/>
          </a:xfrm>
          <a:prstGeom prst="rect">
            <a:avLst/>
          </a:prstGeom>
          <a:noFill/>
          <a:ln w="9525">
            <a:noFill/>
            <a:miter lim="800000"/>
            <a:headEnd/>
            <a:tailEnd/>
          </a:ln>
        </p:spPr>
      </p:pic>
    </p:spTree>
  </p:cSld>
  <p:clrMapOvr>
    <a:masterClrMapping/>
  </p:clrMapOvr>
  <p:transition advTm="1405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b="1" dirty="0">
                <a:solidFill>
                  <a:schemeClr val="bg2"/>
                </a:solidFill>
              </a:rPr>
              <a:t>Why is a healthy weight  important?</a:t>
            </a:r>
          </a:p>
        </p:txBody>
      </p:sp>
      <p:sp>
        <p:nvSpPr>
          <p:cNvPr id="12291" name="Rectangle 3"/>
          <p:cNvSpPr>
            <a:spLocks noGrp="1" noChangeArrowheads="1"/>
          </p:cNvSpPr>
          <p:nvPr>
            <p:ph type="body" idx="1"/>
          </p:nvPr>
        </p:nvSpPr>
        <p:spPr>
          <a:xfrm>
            <a:off x="685800" y="2362200"/>
            <a:ext cx="7772400" cy="3733800"/>
          </a:xfrm>
        </p:spPr>
        <p:txBody>
          <a:bodyPr/>
          <a:lstStyle/>
          <a:p>
            <a:pPr eaLnBrk="1" hangingPunct="1">
              <a:buClr>
                <a:schemeClr val="bg2"/>
              </a:buClr>
            </a:pPr>
            <a:r>
              <a:rPr lang="en-US" dirty="0">
                <a:solidFill>
                  <a:schemeClr val="bg2"/>
                </a:solidFill>
                <a:latin typeface="Arial" charset="0"/>
              </a:rPr>
              <a:t>As an individual – your personal health and well-being</a:t>
            </a:r>
          </a:p>
          <a:p>
            <a:pPr eaLnBrk="1" hangingPunct="1"/>
            <a:endParaRPr lang="en-US" dirty="0">
              <a:solidFill>
                <a:schemeClr val="bg2"/>
              </a:solidFill>
              <a:latin typeface="Arial" charset="0"/>
            </a:endParaRPr>
          </a:p>
          <a:p>
            <a:pPr eaLnBrk="1" hangingPunct="1">
              <a:buClr>
                <a:schemeClr val="bg2"/>
              </a:buClr>
            </a:pPr>
            <a:r>
              <a:rPr lang="en-US" dirty="0">
                <a:solidFill>
                  <a:schemeClr val="bg2"/>
                </a:solidFill>
                <a:latin typeface="Arial" charset="0"/>
              </a:rPr>
              <a:t>As an officer in the U.S. PHS</a:t>
            </a:r>
          </a:p>
        </p:txBody>
      </p:sp>
      <p:pic>
        <p:nvPicPr>
          <p:cNvPr id="5" name="Picture 10">
            <a:extLst>
              <a:ext uri="{FF2B5EF4-FFF2-40B4-BE49-F238E27FC236}">
                <a16:creationId xmlns:a16="http://schemas.microsoft.com/office/drawing/2014/main" id="{7FCD145E-6415-4E0D-8A51-69D8648D8DEE}"/>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85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609600"/>
            <a:ext cx="8763000" cy="1143000"/>
          </a:xfrm>
        </p:spPr>
        <p:txBody>
          <a:bodyPr/>
          <a:lstStyle/>
          <a:p>
            <a:pPr eaLnBrk="1" hangingPunct="1">
              <a:defRPr/>
            </a:pPr>
            <a:r>
              <a:rPr lang="en-US" b="1" dirty="0">
                <a:solidFill>
                  <a:schemeClr val="bg2"/>
                </a:solidFill>
              </a:rPr>
              <a:t>Health benefits of attaining and maintaining a healthy weight</a:t>
            </a:r>
          </a:p>
        </p:txBody>
      </p:sp>
      <p:sp>
        <p:nvSpPr>
          <p:cNvPr id="13315" name="Rectangle 3"/>
          <p:cNvSpPr>
            <a:spLocks noGrp="1" noChangeArrowheads="1"/>
          </p:cNvSpPr>
          <p:nvPr>
            <p:ph type="body" sz="half" idx="1"/>
          </p:nvPr>
        </p:nvSpPr>
        <p:spPr>
          <a:xfrm>
            <a:off x="533400" y="2209800"/>
            <a:ext cx="7010400" cy="4267200"/>
          </a:xfrm>
        </p:spPr>
        <p:txBody>
          <a:bodyPr/>
          <a:lstStyle/>
          <a:p>
            <a:pPr eaLnBrk="1" hangingPunct="1">
              <a:buClr>
                <a:schemeClr val="bg2"/>
              </a:buClr>
            </a:pPr>
            <a:r>
              <a:rPr lang="en-US" sz="2400" dirty="0">
                <a:solidFill>
                  <a:schemeClr val="bg2"/>
                </a:solidFill>
                <a:latin typeface="Arial" charset="0"/>
              </a:rPr>
              <a:t>Decreased risk for developing:</a:t>
            </a:r>
          </a:p>
          <a:p>
            <a:pPr lvl="1" eaLnBrk="1" hangingPunct="1">
              <a:buClr>
                <a:schemeClr val="bg2"/>
              </a:buClr>
            </a:pPr>
            <a:r>
              <a:rPr lang="en-US" sz="2000" dirty="0">
                <a:solidFill>
                  <a:schemeClr val="bg2"/>
                </a:solidFill>
                <a:latin typeface="Arial" charset="0"/>
              </a:rPr>
              <a:t>heart disease</a:t>
            </a:r>
          </a:p>
          <a:p>
            <a:pPr lvl="1" eaLnBrk="1" hangingPunct="1">
              <a:buClr>
                <a:schemeClr val="bg2"/>
              </a:buClr>
            </a:pPr>
            <a:r>
              <a:rPr lang="en-US" sz="2000" dirty="0">
                <a:solidFill>
                  <a:schemeClr val="bg2"/>
                </a:solidFill>
                <a:latin typeface="Arial" charset="0"/>
              </a:rPr>
              <a:t>high blood cholesterol </a:t>
            </a:r>
          </a:p>
          <a:p>
            <a:pPr lvl="1" eaLnBrk="1" hangingPunct="1">
              <a:buClr>
                <a:schemeClr val="bg2"/>
              </a:buClr>
            </a:pPr>
            <a:r>
              <a:rPr lang="en-US" sz="2000" dirty="0">
                <a:solidFill>
                  <a:schemeClr val="bg2"/>
                </a:solidFill>
                <a:latin typeface="Arial" charset="0"/>
              </a:rPr>
              <a:t>high blood pressure</a:t>
            </a:r>
          </a:p>
          <a:p>
            <a:pPr lvl="1" eaLnBrk="1" hangingPunct="1">
              <a:buClr>
                <a:schemeClr val="bg2"/>
              </a:buClr>
            </a:pPr>
            <a:r>
              <a:rPr lang="en-US" sz="2000" dirty="0">
                <a:solidFill>
                  <a:schemeClr val="bg2"/>
                </a:solidFill>
                <a:latin typeface="Arial" charset="0"/>
              </a:rPr>
              <a:t>type 2 diabetes </a:t>
            </a:r>
          </a:p>
          <a:p>
            <a:pPr lvl="1" eaLnBrk="1" hangingPunct="1">
              <a:buClr>
                <a:schemeClr val="bg2"/>
              </a:buClr>
            </a:pPr>
            <a:r>
              <a:rPr lang="en-US" sz="2000" dirty="0">
                <a:solidFill>
                  <a:schemeClr val="bg2"/>
                </a:solidFill>
                <a:latin typeface="Arial" charset="0"/>
              </a:rPr>
              <a:t>gallbladder disease </a:t>
            </a:r>
          </a:p>
          <a:p>
            <a:pPr lvl="1" eaLnBrk="1" hangingPunct="1">
              <a:buClr>
                <a:schemeClr val="bg2"/>
              </a:buClr>
            </a:pPr>
            <a:r>
              <a:rPr lang="en-US" sz="2000" dirty="0">
                <a:solidFill>
                  <a:schemeClr val="bg2"/>
                </a:solidFill>
                <a:latin typeface="Arial" charset="0"/>
              </a:rPr>
              <a:t>some gynecologic disorders</a:t>
            </a:r>
          </a:p>
          <a:p>
            <a:pPr lvl="1" eaLnBrk="1" hangingPunct="1">
              <a:buClr>
                <a:schemeClr val="bg2"/>
              </a:buClr>
            </a:pPr>
            <a:r>
              <a:rPr lang="en-US" sz="2000" dirty="0">
                <a:solidFill>
                  <a:schemeClr val="bg2"/>
                </a:solidFill>
                <a:latin typeface="Arial" charset="0"/>
              </a:rPr>
              <a:t>Osteoarthritis</a:t>
            </a:r>
          </a:p>
          <a:p>
            <a:pPr lvl="1" eaLnBrk="1" hangingPunct="1">
              <a:buClr>
                <a:schemeClr val="bg2"/>
              </a:buClr>
            </a:pPr>
            <a:r>
              <a:rPr lang="en-US" sz="2000" dirty="0">
                <a:solidFill>
                  <a:schemeClr val="bg2"/>
                </a:solidFill>
                <a:latin typeface="Arial" charset="0"/>
              </a:rPr>
              <a:t>some types of cancer</a:t>
            </a:r>
          </a:p>
          <a:p>
            <a:pPr eaLnBrk="1" hangingPunct="1">
              <a:buClr>
                <a:schemeClr val="bg2"/>
              </a:buClr>
            </a:pPr>
            <a:r>
              <a:rPr lang="en-US" sz="2400" dirty="0">
                <a:solidFill>
                  <a:schemeClr val="bg2"/>
                </a:solidFill>
                <a:latin typeface="Arial" charset="0"/>
              </a:rPr>
              <a:t>Increased energy</a:t>
            </a:r>
          </a:p>
          <a:p>
            <a:pPr eaLnBrk="1" hangingPunct="1">
              <a:buClr>
                <a:schemeClr val="bg2"/>
              </a:buClr>
            </a:pPr>
            <a:r>
              <a:rPr lang="en-US" sz="2400" dirty="0">
                <a:solidFill>
                  <a:schemeClr val="bg2"/>
                </a:solidFill>
                <a:latin typeface="Arial" charset="0"/>
              </a:rPr>
              <a:t>Improved feeling of well-being</a:t>
            </a:r>
          </a:p>
        </p:txBody>
      </p:sp>
      <p:pic>
        <p:nvPicPr>
          <p:cNvPr id="13316" name="Picture 4" descr="Man on a scale"/>
          <p:cNvPicPr>
            <a:picLocks noChangeAspect="1" noChangeArrowheads="1"/>
          </p:cNvPicPr>
          <p:nvPr/>
        </p:nvPicPr>
        <p:blipFill>
          <a:blip r:embed="rId3" cstate="print"/>
          <a:srcRect/>
          <a:stretch>
            <a:fillRect/>
          </a:stretch>
        </p:blipFill>
        <p:spPr bwMode="auto">
          <a:xfrm>
            <a:off x="6858000" y="2819400"/>
            <a:ext cx="1627188" cy="2209800"/>
          </a:xfrm>
          <a:prstGeom prst="rect">
            <a:avLst/>
          </a:prstGeom>
          <a:noFill/>
          <a:ln w="9525">
            <a:noFill/>
            <a:miter lim="800000"/>
            <a:headEnd/>
            <a:tailEnd/>
          </a:ln>
        </p:spPr>
      </p:pic>
      <p:pic>
        <p:nvPicPr>
          <p:cNvPr id="8" name="Picture 10">
            <a:extLst>
              <a:ext uri="{FF2B5EF4-FFF2-40B4-BE49-F238E27FC236}">
                <a16:creationId xmlns:a16="http://schemas.microsoft.com/office/drawing/2014/main" id="{DE2A4125-BCAA-4760-A41B-3C30CFD8EEB4}"/>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645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28600" y="609600"/>
            <a:ext cx="8686800" cy="1143000"/>
          </a:xfrm>
        </p:spPr>
        <p:txBody>
          <a:bodyPr/>
          <a:lstStyle/>
          <a:p>
            <a:pPr eaLnBrk="1" hangingPunct="1">
              <a:defRPr/>
            </a:pPr>
            <a:r>
              <a:rPr lang="en-US" b="1" dirty="0">
                <a:solidFill>
                  <a:schemeClr val="bg2"/>
                </a:solidFill>
              </a:rPr>
              <a:t>Healthy Weight and </a:t>
            </a:r>
            <a:r>
              <a:rPr lang="en-US" b="1" dirty="0" err="1">
                <a:solidFill>
                  <a:schemeClr val="bg2"/>
                </a:solidFill>
              </a:rPr>
              <a:t>Officership</a:t>
            </a:r>
            <a:endParaRPr lang="en-US" b="1" dirty="0">
              <a:solidFill>
                <a:schemeClr val="bg2"/>
              </a:solidFill>
            </a:endParaRP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dirty="0">
                <a:solidFill>
                  <a:schemeClr val="bg2"/>
                </a:solidFill>
                <a:latin typeface="Arial" charset="0"/>
              </a:rPr>
              <a:t>Healthy weight is related to physical fitness</a:t>
            </a:r>
          </a:p>
          <a:p>
            <a:pPr eaLnBrk="1" hangingPunct="1">
              <a:lnSpc>
                <a:spcPct val="90000"/>
              </a:lnSpc>
              <a:buFont typeface="Wingdings" pitchFamily="2" charset="2"/>
              <a:buNone/>
            </a:pPr>
            <a:endParaRPr lang="en-US" sz="2800" dirty="0">
              <a:solidFill>
                <a:schemeClr val="bg2"/>
              </a:solidFill>
              <a:latin typeface="Arial" charset="0"/>
            </a:endParaRPr>
          </a:p>
          <a:p>
            <a:pPr eaLnBrk="1" hangingPunct="1">
              <a:lnSpc>
                <a:spcPct val="90000"/>
              </a:lnSpc>
              <a:buFont typeface="Wingdings" pitchFamily="2" charset="2"/>
              <a:buNone/>
            </a:pPr>
            <a:r>
              <a:rPr lang="en-US" sz="2800" dirty="0">
                <a:solidFill>
                  <a:schemeClr val="bg2"/>
                </a:solidFill>
                <a:latin typeface="Arial" charset="0"/>
              </a:rPr>
              <a:t>Officers at a healthy weight:</a:t>
            </a:r>
          </a:p>
          <a:p>
            <a:pPr eaLnBrk="1" hangingPunct="1">
              <a:lnSpc>
                <a:spcPct val="90000"/>
              </a:lnSpc>
              <a:buClr>
                <a:schemeClr val="bg2"/>
              </a:buClr>
            </a:pPr>
            <a:r>
              <a:rPr lang="en-US" sz="2800" dirty="0">
                <a:solidFill>
                  <a:schemeClr val="bg2"/>
                </a:solidFill>
                <a:latin typeface="Arial" charset="0"/>
              </a:rPr>
              <a:t>are better able to meet physical fitness requirements for force readiness </a:t>
            </a:r>
          </a:p>
          <a:p>
            <a:pPr eaLnBrk="1" hangingPunct="1">
              <a:lnSpc>
                <a:spcPct val="90000"/>
              </a:lnSpc>
              <a:buClr>
                <a:schemeClr val="bg2"/>
              </a:buClr>
            </a:pPr>
            <a:r>
              <a:rPr lang="en-US" sz="2800" dirty="0">
                <a:solidFill>
                  <a:schemeClr val="bg2"/>
                </a:solidFill>
                <a:latin typeface="Arial" charset="0"/>
              </a:rPr>
              <a:t>optimally function in deployment roles</a:t>
            </a:r>
          </a:p>
          <a:p>
            <a:pPr eaLnBrk="1" hangingPunct="1">
              <a:lnSpc>
                <a:spcPct val="90000"/>
              </a:lnSpc>
              <a:buClr>
                <a:schemeClr val="bg2"/>
              </a:buClr>
            </a:pPr>
            <a:r>
              <a:rPr lang="en-US" sz="2800" dirty="0">
                <a:solidFill>
                  <a:schemeClr val="bg2"/>
                </a:solidFill>
                <a:latin typeface="Arial" charset="0"/>
              </a:rPr>
              <a:t>serve more effectively as positive examples and ambassadors of health</a:t>
            </a:r>
          </a:p>
          <a:p>
            <a:pPr eaLnBrk="1" hangingPunct="1">
              <a:lnSpc>
                <a:spcPct val="90000"/>
              </a:lnSpc>
              <a:buClr>
                <a:schemeClr val="bg2"/>
              </a:buClr>
            </a:pPr>
            <a:r>
              <a:rPr lang="en-US" sz="2800" dirty="0">
                <a:solidFill>
                  <a:schemeClr val="bg2"/>
                </a:solidFill>
                <a:latin typeface="Arial" charset="0"/>
              </a:rPr>
              <a:t>improve their uniform aesthetics</a:t>
            </a:r>
          </a:p>
          <a:p>
            <a:pPr eaLnBrk="1" hangingPunct="1">
              <a:lnSpc>
                <a:spcPct val="90000"/>
              </a:lnSpc>
            </a:pPr>
            <a:endParaRPr lang="en-US" sz="2800" dirty="0">
              <a:latin typeface="Arial" charset="0"/>
            </a:endParaRPr>
          </a:p>
          <a:p>
            <a:pPr eaLnBrk="1" hangingPunct="1">
              <a:lnSpc>
                <a:spcPct val="90000"/>
              </a:lnSpc>
            </a:pPr>
            <a:endParaRPr lang="en-US" sz="2800" dirty="0"/>
          </a:p>
        </p:txBody>
      </p:sp>
      <p:pic>
        <p:nvPicPr>
          <p:cNvPr id="5" name="Picture 10">
            <a:extLst>
              <a:ext uri="{FF2B5EF4-FFF2-40B4-BE49-F238E27FC236}">
                <a16:creationId xmlns:a16="http://schemas.microsoft.com/office/drawing/2014/main" id="{D822439B-B45A-4064-B0D2-AF9C4462B60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399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defRPr/>
            </a:pPr>
            <a:r>
              <a:rPr lang="en-US" b="1" dirty="0">
                <a:solidFill>
                  <a:schemeClr val="bg2"/>
                </a:solidFill>
              </a:rPr>
              <a:t>Factors Influencing Body Weight</a:t>
            </a:r>
          </a:p>
        </p:txBody>
      </p:sp>
      <p:sp>
        <p:nvSpPr>
          <p:cNvPr id="16387" name="Rectangle 1027"/>
          <p:cNvSpPr>
            <a:spLocks noGrp="1" noChangeArrowheads="1"/>
          </p:cNvSpPr>
          <p:nvPr>
            <p:ph type="body" sz="half" idx="1"/>
          </p:nvPr>
        </p:nvSpPr>
        <p:spPr>
          <a:xfrm>
            <a:off x="685800" y="1981200"/>
            <a:ext cx="4419600" cy="4114800"/>
          </a:xfrm>
        </p:spPr>
        <p:txBody>
          <a:bodyPr/>
          <a:lstStyle/>
          <a:p>
            <a:pPr eaLnBrk="1" hangingPunct="1">
              <a:buClr>
                <a:schemeClr val="bg2"/>
              </a:buClr>
            </a:pPr>
            <a:r>
              <a:rPr lang="en-US" sz="2400" dirty="0">
                <a:solidFill>
                  <a:schemeClr val="bg2"/>
                </a:solidFill>
                <a:latin typeface="Arial" charset="0"/>
              </a:rPr>
              <a:t>Genes</a:t>
            </a:r>
          </a:p>
          <a:p>
            <a:pPr eaLnBrk="1" hangingPunct="1">
              <a:buClr>
                <a:schemeClr val="bg2"/>
              </a:buClr>
            </a:pPr>
            <a:r>
              <a:rPr lang="en-US" sz="2400" dirty="0">
                <a:solidFill>
                  <a:schemeClr val="bg2"/>
                </a:solidFill>
                <a:latin typeface="Arial" charset="0"/>
              </a:rPr>
              <a:t>Metabolism</a:t>
            </a:r>
          </a:p>
          <a:p>
            <a:pPr eaLnBrk="1" hangingPunct="1">
              <a:buClr>
                <a:schemeClr val="bg2"/>
              </a:buClr>
            </a:pPr>
            <a:r>
              <a:rPr lang="en-US" sz="2400" dirty="0">
                <a:solidFill>
                  <a:schemeClr val="bg2"/>
                </a:solidFill>
                <a:latin typeface="Arial" charset="0"/>
              </a:rPr>
              <a:t>Behavior</a:t>
            </a:r>
          </a:p>
          <a:p>
            <a:pPr eaLnBrk="1" hangingPunct="1">
              <a:buClr>
                <a:schemeClr val="bg2"/>
              </a:buClr>
            </a:pPr>
            <a:r>
              <a:rPr lang="en-US" sz="2400" dirty="0">
                <a:solidFill>
                  <a:schemeClr val="bg2"/>
                </a:solidFill>
                <a:latin typeface="Arial" charset="0"/>
              </a:rPr>
              <a:t>Environment</a:t>
            </a:r>
          </a:p>
          <a:p>
            <a:pPr eaLnBrk="1" hangingPunct="1">
              <a:buClr>
                <a:schemeClr val="bg2"/>
              </a:buClr>
            </a:pPr>
            <a:r>
              <a:rPr lang="en-US" sz="2400" dirty="0">
                <a:solidFill>
                  <a:schemeClr val="bg2"/>
                </a:solidFill>
                <a:latin typeface="Arial" charset="0"/>
              </a:rPr>
              <a:t>Height</a:t>
            </a:r>
          </a:p>
          <a:p>
            <a:pPr eaLnBrk="1" hangingPunct="1">
              <a:buClr>
                <a:schemeClr val="bg2"/>
              </a:buClr>
            </a:pPr>
            <a:r>
              <a:rPr lang="en-US" sz="2400" dirty="0">
                <a:solidFill>
                  <a:schemeClr val="bg2"/>
                </a:solidFill>
                <a:latin typeface="Arial" charset="0"/>
              </a:rPr>
              <a:t>Physical activity </a:t>
            </a:r>
          </a:p>
          <a:p>
            <a:pPr eaLnBrk="1" hangingPunct="1"/>
            <a:endParaRPr lang="en-US" sz="2400" dirty="0">
              <a:solidFill>
                <a:schemeClr val="bg2"/>
              </a:solidFill>
              <a:latin typeface="Arial" charset="0"/>
            </a:endParaRPr>
          </a:p>
          <a:p>
            <a:pPr algn="ctr" eaLnBrk="1" hangingPunct="1">
              <a:buFont typeface="Wingdings" pitchFamily="2" charset="2"/>
              <a:buNone/>
            </a:pPr>
            <a:r>
              <a:rPr lang="en-US" sz="2800" b="1" dirty="0">
                <a:solidFill>
                  <a:schemeClr val="bg2"/>
                </a:solidFill>
                <a:latin typeface="Arial" charset="0"/>
              </a:rPr>
              <a:t>Energy In = Energy Out</a:t>
            </a:r>
          </a:p>
        </p:txBody>
      </p:sp>
      <p:pic>
        <p:nvPicPr>
          <p:cNvPr id="16389" name="Picture 1030">
            <a:extLst>
              <a:ext uri="{C183D7F6-B498-43B3-948B-1728B52AA6E4}">
                <adec:decorative xmlns:adec="http://schemas.microsoft.com/office/drawing/2017/decorative" val="1"/>
              </a:ext>
            </a:extLst>
          </p:cNvPr>
          <p:cNvPicPr>
            <a:picLocks noGrp="1" noChangeAspect="1" noChangeArrowheads="1" noCrop="1"/>
          </p:cNvPicPr>
          <p:nvPr>
            <p:ph sz="quarter" idx="3"/>
          </p:nvPr>
        </p:nvPicPr>
        <p:blipFill>
          <a:blip r:embed="rId3" cstate="print"/>
          <a:srcRect/>
          <a:stretch>
            <a:fillRect/>
          </a:stretch>
        </p:blipFill>
        <p:spPr>
          <a:xfrm>
            <a:off x="5257800" y="2590800"/>
            <a:ext cx="1866900" cy="1866900"/>
          </a:xfrm>
          <a:noFill/>
        </p:spPr>
      </p:pic>
      <p:pic>
        <p:nvPicPr>
          <p:cNvPr id="8" name="Picture 10">
            <a:extLst>
              <a:ext uri="{FF2B5EF4-FFF2-40B4-BE49-F238E27FC236}">
                <a16:creationId xmlns:a16="http://schemas.microsoft.com/office/drawing/2014/main" id="{E626847F-0E58-4228-BC59-A149A7499560}"/>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3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0"/>
            <a:ext cx="7772400" cy="1295400"/>
          </a:xfrm>
        </p:spPr>
        <p:txBody>
          <a:bodyPr/>
          <a:lstStyle/>
          <a:p>
            <a:pPr eaLnBrk="1" hangingPunct="1">
              <a:defRPr/>
            </a:pPr>
            <a:r>
              <a:rPr lang="en-US" b="1" dirty="0">
                <a:solidFill>
                  <a:schemeClr val="bg2"/>
                </a:solidFill>
              </a:rPr>
              <a:t>Aim for a Healthy Weight</a:t>
            </a:r>
          </a:p>
        </p:txBody>
      </p:sp>
      <p:sp>
        <p:nvSpPr>
          <p:cNvPr id="17411" name="Rectangle 3"/>
          <p:cNvSpPr>
            <a:spLocks noGrp="1" noChangeArrowheads="1"/>
          </p:cNvSpPr>
          <p:nvPr>
            <p:ph type="body" sz="half" idx="1"/>
          </p:nvPr>
        </p:nvSpPr>
        <p:spPr>
          <a:xfrm>
            <a:off x="0" y="1295400"/>
            <a:ext cx="5715000" cy="5257800"/>
          </a:xfrm>
        </p:spPr>
        <p:txBody>
          <a:bodyPr/>
          <a:lstStyle/>
          <a:p>
            <a:pPr eaLnBrk="1" hangingPunct="1">
              <a:buFont typeface="Wingdings" pitchFamily="2" charset="2"/>
              <a:buNone/>
            </a:pPr>
            <a:r>
              <a:rPr lang="en-US" sz="2400" dirty="0">
                <a:solidFill>
                  <a:schemeClr val="bg2"/>
                </a:solidFill>
                <a:latin typeface="Arial" charset="0"/>
              </a:rPr>
              <a:t>This booklet for adults contains practical, easy-to-use information for losing and maintaining weight:</a:t>
            </a:r>
          </a:p>
          <a:p>
            <a:pPr lvl="1" eaLnBrk="1" hangingPunct="1">
              <a:buFontTx/>
              <a:buChar char="•"/>
            </a:pPr>
            <a:r>
              <a:rPr lang="en-US" sz="2000" dirty="0">
                <a:solidFill>
                  <a:schemeClr val="bg2"/>
                </a:solidFill>
                <a:latin typeface="Arial" charset="0"/>
              </a:rPr>
              <a:t>tips on healthy eating and physical activity </a:t>
            </a:r>
          </a:p>
          <a:p>
            <a:pPr lvl="1" eaLnBrk="1" hangingPunct="1">
              <a:buFontTx/>
              <a:buChar char="•"/>
            </a:pPr>
            <a:r>
              <a:rPr lang="en-US" sz="2000" dirty="0">
                <a:solidFill>
                  <a:schemeClr val="bg2"/>
                </a:solidFill>
                <a:latin typeface="Arial" charset="0"/>
              </a:rPr>
              <a:t>setting weight loss goals and rewarding success </a:t>
            </a:r>
          </a:p>
          <a:p>
            <a:pPr lvl="1" eaLnBrk="1" hangingPunct="1">
              <a:buFontTx/>
              <a:buChar char="•"/>
            </a:pPr>
            <a:r>
              <a:rPr lang="en-US" sz="2000" dirty="0">
                <a:solidFill>
                  <a:schemeClr val="bg2"/>
                </a:solidFill>
                <a:latin typeface="Arial" charset="0"/>
              </a:rPr>
              <a:t>other options such as weight loss medications and weight loss surgery	</a:t>
            </a:r>
          </a:p>
          <a:p>
            <a:pPr lvl="1" eaLnBrk="1" hangingPunct="1">
              <a:buFontTx/>
              <a:buChar char="•"/>
            </a:pPr>
            <a:r>
              <a:rPr lang="en-US" sz="2000" dirty="0">
                <a:solidFill>
                  <a:schemeClr val="bg2"/>
                </a:solidFill>
                <a:latin typeface="Arial" charset="0"/>
              </a:rPr>
              <a:t>portion and serving size information </a:t>
            </a:r>
          </a:p>
          <a:p>
            <a:pPr lvl="1" eaLnBrk="1" hangingPunct="1">
              <a:buFontTx/>
              <a:buChar char="•"/>
            </a:pPr>
            <a:r>
              <a:rPr lang="en-US" sz="2000" dirty="0">
                <a:solidFill>
                  <a:schemeClr val="bg2"/>
                </a:solidFill>
                <a:latin typeface="Arial" charset="0"/>
              </a:rPr>
              <a:t>sample reduced calorie menus </a:t>
            </a:r>
          </a:p>
          <a:p>
            <a:pPr lvl="1" eaLnBrk="1" hangingPunct="1">
              <a:buFontTx/>
              <a:buChar char="•"/>
            </a:pPr>
            <a:r>
              <a:rPr lang="en-US" sz="2000" dirty="0">
                <a:solidFill>
                  <a:schemeClr val="bg2"/>
                </a:solidFill>
                <a:latin typeface="Arial" charset="0"/>
              </a:rPr>
              <a:t>tips on dining out </a:t>
            </a:r>
          </a:p>
          <a:p>
            <a:pPr lvl="1" eaLnBrk="1" hangingPunct="1">
              <a:buFontTx/>
              <a:buChar char="•"/>
            </a:pPr>
            <a:r>
              <a:rPr lang="en-US" sz="2000" dirty="0">
                <a:solidFill>
                  <a:schemeClr val="bg2"/>
                </a:solidFill>
                <a:latin typeface="Arial" charset="0"/>
              </a:rPr>
              <a:t>a sample walking program </a:t>
            </a:r>
          </a:p>
          <a:p>
            <a:pPr lvl="1" eaLnBrk="1" hangingPunct="1">
              <a:buFontTx/>
              <a:buChar char="•"/>
            </a:pPr>
            <a:r>
              <a:rPr lang="en-US" sz="2000" dirty="0">
                <a:solidFill>
                  <a:schemeClr val="bg2"/>
                </a:solidFill>
                <a:latin typeface="Arial" charset="0"/>
              </a:rPr>
              <a:t>weekly food and activity diary, and more.</a:t>
            </a:r>
          </a:p>
        </p:txBody>
      </p:sp>
      <p:pic>
        <p:nvPicPr>
          <p:cNvPr id="17412" name="Picture 5">
            <a:hlinkClick r:id="rId3"/>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5894388" y="1676400"/>
            <a:ext cx="2774950" cy="3733800"/>
          </a:xfrm>
          <a:prstGeom prst="rect">
            <a:avLst/>
          </a:prstGeom>
          <a:noFill/>
          <a:ln w="9525">
            <a:noFill/>
            <a:miter lim="800000"/>
            <a:headEnd/>
            <a:tailEnd/>
          </a:ln>
        </p:spPr>
      </p:pic>
      <p:pic>
        <p:nvPicPr>
          <p:cNvPr id="8" name="Picture 10">
            <a:extLst>
              <a:ext uri="{FF2B5EF4-FFF2-40B4-BE49-F238E27FC236}">
                <a16:creationId xmlns:a16="http://schemas.microsoft.com/office/drawing/2014/main" id="{EA5CDB0F-533D-4DC1-B439-F48A195E9210}"/>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09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371600"/>
          </a:xfrm>
        </p:spPr>
        <p:txBody>
          <a:bodyPr/>
          <a:lstStyle/>
          <a:p>
            <a:pPr eaLnBrk="1" hangingPunct="1">
              <a:defRPr/>
            </a:pPr>
            <a:r>
              <a:rPr lang="en-US" sz="4000" b="1" dirty="0">
                <a:solidFill>
                  <a:schemeClr val="bg2"/>
                </a:solidFill>
              </a:rPr>
              <a:t>Assessing Risk: BMI </a:t>
            </a:r>
            <a:br>
              <a:rPr lang="en-US" sz="4000" b="1" dirty="0">
                <a:solidFill>
                  <a:schemeClr val="bg2"/>
                </a:solidFill>
              </a:rPr>
            </a:br>
            <a:r>
              <a:rPr lang="en-US" sz="4000" b="1" dirty="0">
                <a:solidFill>
                  <a:schemeClr val="bg2"/>
                </a:solidFill>
              </a:rPr>
              <a:t>(Body Mass Index)</a:t>
            </a:r>
            <a:endParaRPr lang="en-US" sz="4000" dirty="0">
              <a:solidFill>
                <a:schemeClr val="bg2"/>
              </a:solidFill>
            </a:endParaRPr>
          </a:p>
        </p:txBody>
      </p:sp>
      <p:sp>
        <p:nvSpPr>
          <p:cNvPr id="19459" name="Rectangle 3"/>
          <p:cNvSpPr>
            <a:spLocks noGrp="1" noChangeArrowheads="1"/>
          </p:cNvSpPr>
          <p:nvPr>
            <p:ph type="body" sz="half" idx="1"/>
          </p:nvPr>
        </p:nvSpPr>
        <p:spPr>
          <a:xfrm>
            <a:off x="685800" y="1524000"/>
            <a:ext cx="7924800" cy="5334000"/>
          </a:xfrm>
        </p:spPr>
        <p:txBody>
          <a:bodyPr/>
          <a:lstStyle/>
          <a:p>
            <a:pPr eaLnBrk="1" hangingPunct="1">
              <a:buFont typeface="Wingdings" pitchFamily="2" charset="2"/>
              <a:buNone/>
            </a:pPr>
            <a:endParaRPr lang="en-US" sz="2800" dirty="0">
              <a:latin typeface="Arial" charset="0"/>
            </a:endParaRPr>
          </a:p>
          <a:p>
            <a:pPr eaLnBrk="1" hangingPunct="1">
              <a:buFont typeface="Wingdings" pitchFamily="2" charset="2"/>
              <a:buNone/>
            </a:pPr>
            <a:r>
              <a:rPr lang="en-US" dirty="0">
                <a:solidFill>
                  <a:schemeClr val="bg2"/>
                </a:solidFill>
                <a:latin typeface="Arial" charset="0"/>
              </a:rPr>
              <a:t>BMI </a:t>
            </a:r>
          </a:p>
          <a:p>
            <a:pPr eaLnBrk="1" hangingPunct="1">
              <a:buClr>
                <a:schemeClr val="bg2"/>
              </a:buClr>
            </a:pPr>
            <a:r>
              <a:rPr lang="en-US" dirty="0">
                <a:solidFill>
                  <a:schemeClr val="bg2"/>
                </a:solidFill>
                <a:latin typeface="Arial" charset="0"/>
              </a:rPr>
              <a:t>is used to estimate body fatness and risk for associated diseases</a:t>
            </a:r>
          </a:p>
          <a:p>
            <a:pPr eaLnBrk="1" hangingPunct="1">
              <a:buClr>
                <a:schemeClr val="bg2"/>
              </a:buClr>
            </a:pPr>
            <a:r>
              <a:rPr lang="en-US" dirty="0">
                <a:solidFill>
                  <a:schemeClr val="bg2"/>
                </a:solidFill>
                <a:latin typeface="Arial" charset="0"/>
              </a:rPr>
              <a:t>correlates well with disease risk</a:t>
            </a:r>
          </a:p>
          <a:p>
            <a:pPr eaLnBrk="1" hangingPunct="1">
              <a:buClr>
                <a:schemeClr val="bg2"/>
              </a:buClr>
            </a:pPr>
            <a:r>
              <a:rPr lang="en-US" dirty="0">
                <a:solidFill>
                  <a:schemeClr val="bg2"/>
                </a:solidFill>
                <a:latin typeface="Arial" charset="0"/>
              </a:rPr>
              <a:t>is easy to calculate  </a:t>
            </a:r>
          </a:p>
        </p:txBody>
      </p:sp>
      <p:pic>
        <p:nvPicPr>
          <p:cNvPr id="7" name="Picture 10">
            <a:extLst>
              <a:ext uri="{FF2B5EF4-FFF2-40B4-BE49-F238E27FC236}">
                <a16:creationId xmlns:a16="http://schemas.microsoft.com/office/drawing/2014/main" id="{F3F595F1-69B5-4342-8F3C-13B2502618D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941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31831"/>
            <a:ext cx="7772400" cy="647700"/>
          </a:xfrm>
        </p:spPr>
        <p:txBody>
          <a:bodyPr/>
          <a:lstStyle/>
          <a:p>
            <a:pPr eaLnBrk="1" hangingPunct="1">
              <a:defRPr/>
            </a:pPr>
            <a:r>
              <a:rPr lang="en-US" sz="3600" dirty="0">
                <a:solidFill>
                  <a:schemeClr val="bg2"/>
                </a:solidFill>
                <a:latin typeface="Arial" charset="0"/>
              </a:rPr>
              <a:t>BMI Chart</a:t>
            </a:r>
            <a:endParaRPr lang="en-US" sz="3600" dirty="0"/>
          </a:p>
        </p:txBody>
      </p:sp>
      <p:pic>
        <p:nvPicPr>
          <p:cNvPr id="20484" name="Picture 5" descr="A picture of the Body Mass Index chart that shows height on vertical axis and pounds on horizontal axis.  The three columns of the chart are healthy weight, overweight, obese">
            <a:hlinkClick r:id="rId3"/>
          </p:cNvPr>
          <p:cNvPicPr>
            <a:picLocks noChangeAspect="1" noChangeArrowheads="1"/>
          </p:cNvPicPr>
          <p:nvPr/>
        </p:nvPicPr>
        <p:blipFill>
          <a:blip r:embed="rId4" cstate="print"/>
          <a:srcRect/>
          <a:stretch>
            <a:fillRect/>
          </a:stretch>
        </p:blipFill>
        <p:spPr bwMode="auto">
          <a:xfrm>
            <a:off x="381000" y="533400"/>
            <a:ext cx="8382000" cy="6324600"/>
          </a:xfrm>
          <a:prstGeom prst="rect">
            <a:avLst/>
          </a:prstGeom>
          <a:noFill/>
          <a:ln w="9525">
            <a:noFill/>
            <a:miter lim="800000"/>
            <a:headEnd/>
            <a:tailEnd/>
          </a:ln>
        </p:spPr>
      </p:pic>
      <p:pic>
        <p:nvPicPr>
          <p:cNvPr id="4" name="Picture 10">
            <a:extLst>
              <a:ext uri="{FF2B5EF4-FFF2-40B4-BE49-F238E27FC236}">
                <a16:creationId xmlns:a16="http://schemas.microsoft.com/office/drawing/2014/main" id="{1ABE2274-EE83-4836-983C-712C08999E13}"/>
              </a:ext>
              <a:ext uri="{C183D7F6-B498-43B3-948B-1728B52AA6E4}">
                <adec:decorative xmlns:adec="http://schemas.microsoft.com/office/drawing/2017/decorative" val="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814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447800"/>
          </a:xfrm>
        </p:spPr>
        <p:txBody>
          <a:bodyPr/>
          <a:lstStyle/>
          <a:p>
            <a:pPr eaLnBrk="1" hangingPunct="1">
              <a:defRPr/>
            </a:pPr>
            <a:r>
              <a:rPr lang="en-US" b="1" dirty="0">
                <a:solidFill>
                  <a:schemeClr val="bg2"/>
                </a:solidFill>
              </a:rPr>
              <a:t>Calculating Your BMI:</a:t>
            </a:r>
            <a:r>
              <a:rPr lang="en-US" dirty="0">
                <a:solidFill>
                  <a:schemeClr val="bg2"/>
                </a:solidFill>
              </a:rPr>
              <a:t> </a:t>
            </a:r>
            <a:br>
              <a:rPr lang="en-US" dirty="0"/>
            </a:br>
            <a:endParaRPr lang="en-US" sz="3200" baseline="30000" dirty="0"/>
          </a:p>
        </p:txBody>
      </p:sp>
      <p:sp>
        <p:nvSpPr>
          <p:cNvPr id="21507" name="Rectangle 3"/>
          <p:cNvSpPr>
            <a:spLocks noGrp="1" noChangeArrowheads="1"/>
          </p:cNvSpPr>
          <p:nvPr>
            <p:ph type="body" sz="half" idx="1"/>
          </p:nvPr>
        </p:nvSpPr>
        <p:spPr>
          <a:xfrm>
            <a:off x="685800" y="1981200"/>
            <a:ext cx="7772400" cy="4648200"/>
          </a:xfrm>
        </p:spPr>
        <p:txBody>
          <a:bodyPr/>
          <a:lstStyle/>
          <a:p>
            <a:pPr marL="990600" lvl="1" indent="-533400" eaLnBrk="1" hangingPunct="1">
              <a:lnSpc>
                <a:spcPct val="90000"/>
              </a:lnSpc>
              <a:buFont typeface="Wingdings" pitchFamily="2" charset="2"/>
              <a:buAutoNum type="arabicPeriod"/>
            </a:pPr>
            <a:r>
              <a:rPr lang="en-US" dirty="0">
                <a:solidFill>
                  <a:schemeClr val="bg2"/>
                </a:solidFill>
                <a:latin typeface="Arial" charset="0"/>
              </a:rPr>
              <a:t>Multiply your weight (in pounds) by 703</a:t>
            </a:r>
          </a:p>
          <a:p>
            <a:pPr marL="990600" lvl="1" indent="-533400" eaLnBrk="1" hangingPunct="1">
              <a:lnSpc>
                <a:spcPct val="90000"/>
              </a:lnSpc>
              <a:buFontTx/>
              <a:buAutoNum type="arabicPeriod"/>
            </a:pPr>
            <a:r>
              <a:rPr lang="en-US" dirty="0">
                <a:solidFill>
                  <a:schemeClr val="bg2"/>
                </a:solidFill>
                <a:latin typeface="Arial" charset="0"/>
              </a:rPr>
              <a:t>Divide the answer in step 1 by your height (in inches)</a:t>
            </a:r>
          </a:p>
          <a:p>
            <a:pPr marL="990600" lvl="1" indent="-533400" eaLnBrk="1" hangingPunct="1">
              <a:lnSpc>
                <a:spcPct val="90000"/>
              </a:lnSpc>
              <a:buFontTx/>
              <a:buAutoNum type="arabicPeriod"/>
            </a:pPr>
            <a:r>
              <a:rPr lang="en-US" dirty="0">
                <a:solidFill>
                  <a:schemeClr val="bg2"/>
                </a:solidFill>
                <a:latin typeface="Arial" charset="0"/>
              </a:rPr>
              <a:t>Divide the answer in step 2 by your height (in inches) to get your BMI</a:t>
            </a:r>
          </a:p>
          <a:p>
            <a:pPr marL="990600" lvl="1" indent="-533400" eaLnBrk="1" hangingPunct="1">
              <a:lnSpc>
                <a:spcPct val="90000"/>
              </a:lnSpc>
              <a:buFontTx/>
              <a:buNone/>
            </a:pPr>
            <a:endParaRPr lang="en-US" dirty="0">
              <a:solidFill>
                <a:schemeClr val="bg2"/>
              </a:solidFill>
              <a:latin typeface="Arial" charset="0"/>
            </a:endParaRPr>
          </a:p>
          <a:p>
            <a:pPr marL="990600" lvl="1" indent="-533400" eaLnBrk="1" hangingPunct="1">
              <a:lnSpc>
                <a:spcPct val="90000"/>
              </a:lnSpc>
              <a:buFontTx/>
              <a:buNone/>
            </a:pPr>
            <a:r>
              <a:rPr lang="en-US" sz="2400" i="1" u="sng" dirty="0">
                <a:solidFill>
                  <a:schemeClr val="bg2"/>
                </a:solidFill>
                <a:latin typeface="Arial" charset="0"/>
              </a:rPr>
              <a:t>Example:</a:t>
            </a:r>
            <a:r>
              <a:rPr lang="en-US" sz="2400" dirty="0">
                <a:solidFill>
                  <a:schemeClr val="bg2"/>
                </a:solidFill>
                <a:latin typeface="Arial" charset="0"/>
              </a:rPr>
              <a:t> For someone who weighs 175 </a:t>
            </a:r>
            <a:r>
              <a:rPr lang="en-US" sz="2400" dirty="0" err="1">
                <a:solidFill>
                  <a:schemeClr val="bg2"/>
                </a:solidFill>
                <a:latin typeface="Arial" charset="0"/>
              </a:rPr>
              <a:t>lbs</a:t>
            </a:r>
            <a:r>
              <a:rPr lang="en-US" sz="2400" dirty="0">
                <a:solidFill>
                  <a:schemeClr val="bg2"/>
                </a:solidFill>
                <a:latin typeface="Arial" charset="0"/>
              </a:rPr>
              <a:t> and is 5’7” the calculation would be as follows:</a:t>
            </a:r>
          </a:p>
          <a:p>
            <a:pPr marL="990600" lvl="1" indent="-533400" eaLnBrk="1" hangingPunct="1">
              <a:lnSpc>
                <a:spcPct val="90000"/>
              </a:lnSpc>
              <a:buFontTx/>
              <a:buNone/>
            </a:pPr>
            <a:r>
              <a:rPr lang="en-US" sz="2400" dirty="0">
                <a:solidFill>
                  <a:schemeClr val="bg2"/>
                </a:solidFill>
                <a:latin typeface="Arial" charset="0"/>
              </a:rPr>
              <a:t>175 x 703 = 123025</a:t>
            </a:r>
          </a:p>
          <a:p>
            <a:pPr marL="990600" lvl="1" indent="-533400" eaLnBrk="1" hangingPunct="1">
              <a:lnSpc>
                <a:spcPct val="90000"/>
              </a:lnSpc>
              <a:buFontTx/>
              <a:buNone/>
            </a:pPr>
            <a:r>
              <a:rPr lang="en-US" sz="2400" dirty="0">
                <a:solidFill>
                  <a:schemeClr val="bg2"/>
                </a:solidFill>
                <a:latin typeface="Arial" charset="0"/>
              </a:rPr>
              <a:t>123025 </a:t>
            </a:r>
            <a:r>
              <a:rPr lang="en-US" sz="2400" dirty="0">
                <a:solidFill>
                  <a:schemeClr val="bg2"/>
                </a:solidFill>
                <a:latin typeface="Arial" charset="0"/>
                <a:cs typeface="Arial" charset="0"/>
              </a:rPr>
              <a:t>÷ </a:t>
            </a:r>
            <a:r>
              <a:rPr lang="en-US" sz="2400" dirty="0">
                <a:solidFill>
                  <a:schemeClr val="bg2"/>
                </a:solidFill>
                <a:latin typeface="Arial" charset="0"/>
              </a:rPr>
              <a:t>67 = 1836</a:t>
            </a:r>
          </a:p>
          <a:p>
            <a:pPr marL="990600" lvl="1" indent="-533400" eaLnBrk="1" hangingPunct="1">
              <a:lnSpc>
                <a:spcPct val="90000"/>
              </a:lnSpc>
              <a:buFontTx/>
              <a:buNone/>
            </a:pPr>
            <a:r>
              <a:rPr lang="en-US" sz="2400" dirty="0">
                <a:solidFill>
                  <a:schemeClr val="bg2"/>
                </a:solidFill>
                <a:latin typeface="Arial" charset="0"/>
              </a:rPr>
              <a:t>1836 </a:t>
            </a:r>
            <a:r>
              <a:rPr lang="en-US" sz="2400" dirty="0">
                <a:solidFill>
                  <a:schemeClr val="bg2"/>
                </a:solidFill>
                <a:latin typeface="Arial" charset="0"/>
                <a:cs typeface="Arial" charset="0"/>
              </a:rPr>
              <a:t>÷ </a:t>
            </a:r>
            <a:r>
              <a:rPr lang="en-US" sz="2400" dirty="0">
                <a:solidFill>
                  <a:schemeClr val="bg2"/>
                </a:solidFill>
                <a:latin typeface="Arial" charset="0"/>
              </a:rPr>
              <a:t>67 = 27.4 (BMI)</a:t>
            </a:r>
          </a:p>
        </p:txBody>
      </p:sp>
      <p:pic>
        <p:nvPicPr>
          <p:cNvPr id="21508" name="Picture 6" descr="calculator"/>
          <p:cNvPicPr>
            <a:picLocks noChangeAspect="1" noChangeArrowheads="1"/>
          </p:cNvPicPr>
          <p:nvPr/>
        </p:nvPicPr>
        <p:blipFill>
          <a:blip r:embed="rId3" cstate="print"/>
          <a:srcRect/>
          <a:stretch>
            <a:fillRect/>
          </a:stretch>
        </p:blipFill>
        <p:spPr bwMode="auto">
          <a:xfrm>
            <a:off x="304800" y="609600"/>
            <a:ext cx="1308100" cy="1344613"/>
          </a:xfrm>
          <a:prstGeom prst="rect">
            <a:avLst/>
          </a:prstGeom>
          <a:noFill/>
          <a:ln w="9525">
            <a:noFill/>
            <a:miter lim="800000"/>
            <a:headEnd/>
            <a:tailEnd/>
          </a:ln>
        </p:spPr>
      </p:pic>
      <p:pic>
        <p:nvPicPr>
          <p:cNvPr id="8" name="Picture 10">
            <a:extLst>
              <a:ext uri="{FF2B5EF4-FFF2-40B4-BE49-F238E27FC236}">
                <a16:creationId xmlns:a16="http://schemas.microsoft.com/office/drawing/2014/main" id="{97525FA8-B609-41DE-A522-F863357F76A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16851"/>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371600"/>
          </a:xfrm>
        </p:spPr>
        <p:txBody>
          <a:bodyPr/>
          <a:lstStyle/>
          <a:p>
            <a:pPr eaLnBrk="1" hangingPunct="1">
              <a:defRPr/>
            </a:pPr>
            <a:r>
              <a:rPr lang="en-US" b="1" dirty="0">
                <a:solidFill>
                  <a:schemeClr val="bg2"/>
                </a:solidFill>
              </a:rPr>
              <a:t>BMI Charts</a:t>
            </a:r>
          </a:p>
        </p:txBody>
      </p:sp>
      <p:sp>
        <p:nvSpPr>
          <p:cNvPr id="22531" name="Rectangle 3"/>
          <p:cNvSpPr>
            <a:spLocks noGrp="1" noChangeArrowheads="1"/>
          </p:cNvSpPr>
          <p:nvPr>
            <p:ph type="body" sz="half" idx="1"/>
          </p:nvPr>
        </p:nvSpPr>
        <p:spPr>
          <a:xfrm>
            <a:off x="381000" y="1600200"/>
            <a:ext cx="8001000" cy="4800600"/>
          </a:xfrm>
        </p:spPr>
        <p:txBody>
          <a:bodyPr/>
          <a:lstStyle/>
          <a:p>
            <a:pPr eaLnBrk="1" hangingPunct="1">
              <a:lnSpc>
                <a:spcPct val="90000"/>
              </a:lnSpc>
              <a:buFont typeface="Wingdings" pitchFamily="2" charset="2"/>
              <a:buNone/>
            </a:pPr>
            <a:r>
              <a:rPr lang="en-US" sz="2800" dirty="0">
                <a:solidFill>
                  <a:schemeClr val="bg2"/>
                </a:solidFill>
                <a:latin typeface="Arial" charset="0"/>
              </a:rPr>
              <a:t>BMI Categories:</a:t>
            </a:r>
          </a:p>
          <a:p>
            <a:pPr eaLnBrk="1" hangingPunct="1">
              <a:lnSpc>
                <a:spcPct val="90000"/>
              </a:lnSpc>
              <a:buFont typeface="Wingdings" pitchFamily="2" charset="2"/>
              <a:buNone/>
            </a:pPr>
            <a:r>
              <a:rPr lang="en-US" sz="2800" dirty="0">
                <a:solidFill>
                  <a:schemeClr val="bg2"/>
                </a:solidFill>
                <a:latin typeface="Arial" charset="0"/>
              </a:rPr>
              <a:t>		Underweight 	less than 18.5 </a:t>
            </a:r>
          </a:p>
          <a:p>
            <a:pPr eaLnBrk="1" hangingPunct="1">
              <a:lnSpc>
                <a:spcPct val="90000"/>
              </a:lnSpc>
              <a:buFont typeface="Wingdings" pitchFamily="2" charset="2"/>
              <a:buNone/>
            </a:pPr>
            <a:r>
              <a:rPr lang="en-US" sz="2800" dirty="0">
                <a:solidFill>
                  <a:schemeClr val="bg2"/>
                </a:solidFill>
                <a:latin typeface="Arial" charset="0"/>
              </a:rPr>
              <a:t>		Normal weight 	18.5 - 24.9 </a:t>
            </a:r>
          </a:p>
          <a:p>
            <a:pPr eaLnBrk="1" hangingPunct="1">
              <a:lnSpc>
                <a:spcPct val="90000"/>
              </a:lnSpc>
              <a:buFont typeface="Wingdings" pitchFamily="2" charset="2"/>
              <a:buNone/>
            </a:pPr>
            <a:r>
              <a:rPr lang="en-US" sz="2800" dirty="0">
                <a:solidFill>
                  <a:schemeClr val="bg2"/>
                </a:solidFill>
                <a:latin typeface="Arial" charset="0"/>
              </a:rPr>
              <a:t>		Overweight 	25 - 29.9 </a:t>
            </a:r>
          </a:p>
          <a:p>
            <a:pPr eaLnBrk="1" hangingPunct="1">
              <a:lnSpc>
                <a:spcPct val="90000"/>
              </a:lnSpc>
              <a:buFont typeface="Wingdings" pitchFamily="2" charset="2"/>
              <a:buNone/>
            </a:pPr>
            <a:r>
              <a:rPr lang="en-US" sz="2800" dirty="0">
                <a:solidFill>
                  <a:schemeClr val="bg2"/>
                </a:solidFill>
                <a:latin typeface="Arial" charset="0"/>
              </a:rPr>
              <a:t>		Obesity 		30 or more</a:t>
            </a:r>
          </a:p>
          <a:p>
            <a:pPr eaLnBrk="1" hangingPunct="1">
              <a:lnSpc>
                <a:spcPct val="90000"/>
              </a:lnSpc>
              <a:buFont typeface="Wingdings" pitchFamily="2" charset="2"/>
              <a:buChar char="•"/>
            </a:pPr>
            <a:endParaRPr lang="en-US" sz="2400" dirty="0">
              <a:solidFill>
                <a:schemeClr val="bg2"/>
              </a:solidFill>
              <a:latin typeface="Arial" charset="0"/>
            </a:endParaRPr>
          </a:p>
          <a:p>
            <a:pPr eaLnBrk="1" hangingPunct="1">
              <a:lnSpc>
                <a:spcPct val="90000"/>
              </a:lnSpc>
              <a:buClr>
                <a:schemeClr val="bg2"/>
              </a:buClr>
            </a:pPr>
            <a:r>
              <a:rPr lang="en-US" sz="2400" dirty="0">
                <a:solidFill>
                  <a:schemeClr val="bg2"/>
                </a:solidFill>
                <a:latin typeface="Arial" charset="0"/>
              </a:rPr>
              <a:t>BMI Calculators can be found online</a:t>
            </a:r>
          </a:p>
          <a:p>
            <a:pPr eaLnBrk="1" hangingPunct="1">
              <a:lnSpc>
                <a:spcPct val="90000"/>
              </a:lnSpc>
              <a:buClr>
                <a:schemeClr val="bg2"/>
              </a:buClr>
            </a:pPr>
            <a:r>
              <a:rPr lang="en-US" sz="2400" dirty="0">
                <a:solidFill>
                  <a:schemeClr val="bg2"/>
                </a:solidFill>
                <a:latin typeface="Arial" charset="0"/>
              </a:rPr>
              <a:t>Other tools to determine disease risk: </a:t>
            </a:r>
            <a:r>
              <a:rPr lang="en-US" sz="2400" b="1" dirty="0">
                <a:solidFill>
                  <a:schemeClr val="bg2"/>
                </a:solidFill>
                <a:latin typeface="Arial" charset="0"/>
                <a:hlinkClick r:id="rId3">
                  <a:extLst>
                    <a:ext uri="{A12FA001-AC4F-418D-AE19-62706E023703}">
                      <ahyp:hlinkClr xmlns:ahyp="http://schemas.microsoft.com/office/drawing/2018/hyperlinkcolor" val="tx"/>
                    </a:ext>
                  </a:extLst>
                </a:hlinkClick>
              </a:rPr>
              <a:t>http://hp2010.nhlbihin.net/atpiii/calculator.asp?usertype=pub</a:t>
            </a:r>
            <a:r>
              <a:rPr lang="en-US" sz="2400" b="1" dirty="0">
                <a:solidFill>
                  <a:schemeClr val="bg2"/>
                </a:solidFill>
                <a:latin typeface="Arial" charset="0"/>
              </a:rPr>
              <a:t> </a:t>
            </a:r>
          </a:p>
        </p:txBody>
      </p:sp>
      <p:pic>
        <p:nvPicPr>
          <p:cNvPr id="7" name="Picture 10">
            <a:extLst>
              <a:ext uri="{FF2B5EF4-FFF2-40B4-BE49-F238E27FC236}">
                <a16:creationId xmlns:a16="http://schemas.microsoft.com/office/drawing/2014/main" id="{C8850CD6-D432-483E-9A53-4E8B59E5F46C}"/>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04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b="1" dirty="0"/>
              <a:t> </a:t>
            </a:r>
            <a:r>
              <a:rPr lang="en-US" b="1" dirty="0">
                <a:solidFill>
                  <a:schemeClr val="bg2"/>
                </a:solidFill>
              </a:rPr>
              <a:t>But BMI isn’t perfect…</a:t>
            </a:r>
          </a:p>
        </p:txBody>
      </p:sp>
      <p:sp>
        <p:nvSpPr>
          <p:cNvPr id="23555" name="Rectangle 3"/>
          <p:cNvSpPr>
            <a:spLocks noGrp="1" noChangeArrowheads="1"/>
          </p:cNvSpPr>
          <p:nvPr>
            <p:ph type="body" idx="1"/>
          </p:nvPr>
        </p:nvSpPr>
        <p:spPr/>
        <p:txBody>
          <a:bodyPr/>
          <a:lstStyle/>
          <a:p>
            <a:pPr eaLnBrk="1" hangingPunct="1">
              <a:lnSpc>
                <a:spcPct val="90000"/>
              </a:lnSpc>
              <a:buClr>
                <a:schemeClr val="bg2"/>
              </a:buClr>
            </a:pPr>
            <a:r>
              <a:rPr lang="en-US" dirty="0">
                <a:solidFill>
                  <a:schemeClr val="bg2"/>
                </a:solidFill>
                <a:latin typeface="Arial" charset="0"/>
              </a:rPr>
              <a:t>BMI is an imperfect measurement of body fatness.</a:t>
            </a:r>
          </a:p>
          <a:p>
            <a:pPr lvl="1" eaLnBrk="1" hangingPunct="1">
              <a:lnSpc>
                <a:spcPct val="90000"/>
              </a:lnSpc>
              <a:buClr>
                <a:schemeClr val="bg2"/>
              </a:buClr>
            </a:pPr>
            <a:r>
              <a:rPr lang="en-US" dirty="0">
                <a:solidFill>
                  <a:schemeClr val="bg2"/>
                </a:solidFill>
                <a:latin typeface="Arial" charset="0"/>
              </a:rPr>
              <a:t>Very muscular individuals may have a BMI in the overweight or obese range even though they may be lean.</a:t>
            </a:r>
          </a:p>
          <a:p>
            <a:pPr lvl="1" eaLnBrk="1" hangingPunct="1">
              <a:lnSpc>
                <a:spcPct val="90000"/>
              </a:lnSpc>
              <a:buClr>
                <a:schemeClr val="bg2"/>
              </a:buClr>
            </a:pPr>
            <a:r>
              <a:rPr lang="en-US" dirty="0">
                <a:solidFill>
                  <a:schemeClr val="bg2"/>
                </a:solidFill>
                <a:latin typeface="Arial" charset="0"/>
              </a:rPr>
              <a:t>Individuals may be overfat, but still have a BMI in the normal range.</a:t>
            </a:r>
          </a:p>
          <a:p>
            <a:pPr eaLnBrk="1" hangingPunct="1">
              <a:lnSpc>
                <a:spcPct val="90000"/>
              </a:lnSpc>
              <a:buClr>
                <a:schemeClr val="bg2"/>
              </a:buClr>
            </a:pPr>
            <a:r>
              <a:rPr lang="en-US" dirty="0">
                <a:solidFill>
                  <a:schemeClr val="bg2"/>
                </a:solidFill>
                <a:latin typeface="Arial" charset="0"/>
              </a:rPr>
              <a:t>Other methods of assessing body fat are available.</a:t>
            </a:r>
          </a:p>
          <a:p>
            <a:pPr eaLnBrk="1" hangingPunct="1">
              <a:lnSpc>
                <a:spcPct val="90000"/>
              </a:lnSpc>
              <a:buFont typeface="Wingdings" pitchFamily="2" charset="2"/>
              <a:buNone/>
            </a:pPr>
            <a:endParaRPr lang="en-US" dirty="0">
              <a:solidFill>
                <a:schemeClr val="tx2"/>
              </a:solidFill>
              <a:latin typeface="Arial" charset="0"/>
            </a:endParaRPr>
          </a:p>
        </p:txBody>
      </p:sp>
      <p:pic>
        <p:nvPicPr>
          <p:cNvPr id="5" name="Picture 10">
            <a:extLst>
              <a:ext uri="{FF2B5EF4-FFF2-40B4-BE49-F238E27FC236}">
                <a16:creationId xmlns:a16="http://schemas.microsoft.com/office/drawing/2014/main" id="{3744FB7F-AF5F-4ABA-985A-9E2E9C8091C7}"/>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91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81000"/>
            <a:ext cx="7772400" cy="1143000"/>
          </a:xfrm>
        </p:spPr>
        <p:txBody>
          <a:bodyPr/>
          <a:lstStyle/>
          <a:p>
            <a:pPr eaLnBrk="1" hangingPunct="1">
              <a:defRPr/>
            </a:pPr>
            <a:r>
              <a:rPr lang="en-US" b="1" dirty="0">
                <a:solidFill>
                  <a:srgbClr val="000000"/>
                </a:solidFill>
              </a:rPr>
              <a:t>Introduction</a:t>
            </a:r>
            <a:r>
              <a:rPr lang="en-US" b="1" dirty="0">
                <a:solidFill>
                  <a:schemeClr val="bg2"/>
                </a:solidFill>
              </a:rPr>
              <a:t> to the Program</a:t>
            </a:r>
          </a:p>
        </p:txBody>
      </p:sp>
      <p:sp>
        <p:nvSpPr>
          <p:cNvPr id="4099" name="Rectangle 3"/>
          <p:cNvSpPr>
            <a:spLocks noGrp="1" noChangeArrowheads="1"/>
          </p:cNvSpPr>
          <p:nvPr>
            <p:ph type="body" idx="1"/>
          </p:nvPr>
        </p:nvSpPr>
        <p:spPr>
          <a:xfrm>
            <a:off x="685800" y="1447800"/>
            <a:ext cx="7772400" cy="5257800"/>
          </a:xfrm>
        </p:spPr>
        <p:txBody>
          <a:bodyPr/>
          <a:lstStyle/>
          <a:p>
            <a:pPr eaLnBrk="1" hangingPunct="1">
              <a:lnSpc>
                <a:spcPct val="90000"/>
              </a:lnSpc>
              <a:buClr>
                <a:schemeClr val="bg2"/>
              </a:buClr>
            </a:pPr>
            <a:r>
              <a:rPr lang="en-US" sz="2600" dirty="0">
                <a:solidFill>
                  <a:schemeClr val="bg2"/>
                </a:solidFill>
                <a:latin typeface="Arial" charset="0"/>
              </a:rPr>
              <a:t>These sessions were developed by a group of dietitians/nutritionists in the Commissioned Corps of the U.S. Public Health Service. </a:t>
            </a:r>
          </a:p>
          <a:p>
            <a:pPr eaLnBrk="1" hangingPunct="1">
              <a:lnSpc>
                <a:spcPct val="90000"/>
              </a:lnSpc>
              <a:buFont typeface="Wingdings" pitchFamily="2" charset="2"/>
              <a:buNone/>
            </a:pPr>
            <a:endParaRPr lang="en-US" sz="2600" dirty="0">
              <a:latin typeface="Arial" charset="0"/>
            </a:endParaRPr>
          </a:p>
          <a:p>
            <a:pPr eaLnBrk="1" hangingPunct="1">
              <a:lnSpc>
                <a:spcPct val="90000"/>
              </a:lnSpc>
              <a:buClr>
                <a:schemeClr val="bg2"/>
              </a:buClr>
            </a:pPr>
            <a:r>
              <a:rPr lang="en-US" sz="2600" dirty="0">
                <a:solidFill>
                  <a:schemeClr val="bg2"/>
                </a:solidFill>
                <a:latin typeface="Arial" charset="0"/>
              </a:rPr>
              <a:t>The sessions were designed for the USPHS and other uniformed service members seeking general information and guidance regarding healthy weight loss and weight maintenance.</a:t>
            </a:r>
          </a:p>
          <a:p>
            <a:pPr eaLnBrk="1" hangingPunct="1">
              <a:lnSpc>
                <a:spcPct val="90000"/>
              </a:lnSpc>
              <a:buFont typeface="Wingdings" pitchFamily="2" charset="2"/>
              <a:buNone/>
            </a:pPr>
            <a:endParaRPr lang="en-US" sz="2600" dirty="0">
              <a:solidFill>
                <a:schemeClr val="bg2"/>
              </a:solidFill>
              <a:latin typeface="Arial" charset="0"/>
            </a:endParaRPr>
          </a:p>
          <a:p>
            <a:pPr eaLnBrk="1" hangingPunct="1">
              <a:lnSpc>
                <a:spcPct val="90000"/>
              </a:lnSpc>
              <a:buClr>
                <a:schemeClr val="bg2"/>
              </a:buClr>
              <a:buSzPct val="115000"/>
              <a:buFont typeface="Wingdings" pitchFamily="2" charset="2"/>
              <a:buChar char="v"/>
            </a:pPr>
            <a:r>
              <a:rPr lang="en-US" sz="2800" b="1" dirty="0">
                <a:solidFill>
                  <a:schemeClr val="bg2"/>
                </a:solidFill>
                <a:latin typeface="Arial" charset="0"/>
              </a:rPr>
              <a:t>These sessions are not meant to substitute for individual recommendations from your personal health care provider(s).</a:t>
            </a:r>
          </a:p>
        </p:txBody>
      </p:sp>
      <p:pic>
        <p:nvPicPr>
          <p:cNvPr id="5" name="Picture 10">
            <a:extLst>
              <a:ext uri="{FF2B5EF4-FFF2-40B4-BE49-F238E27FC236}">
                <a16:creationId xmlns:a16="http://schemas.microsoft.com/office/drawing/2014/main" id="{1D0FAE9B-D96F-4CC2-B083-899C9BD3F93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961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09600" y="457200"/>
            <a:ext cx="8077200" cy="1371600"/>
          </a:xfrm>
        </p:spPr>
        <p:txBody>
          <a:bodyPr/>
          <a:lstStyle/>
          <a:p>
            <a:pPr eaLnBrk="1" hangingPunct="1">
              <a:defRPr/>
            </a:pPr>
            <a:r>
              <a:rPr lang="en-US" b="1" dirty="0">
                <a:solidFill>
                  <a:schemeClr val="bg2"/>
                </a:solidFill>
              </a:rPr>
              <a:t>Aging and Body Composition</a:t>
            </a:r>
          </a:p>
        </p:txBody>
      </p:sp>
      <p:sp>
        <p:nvSpPr>
          <p:cNvPr id="24579" name="Rectangle 3"/>
          <p:cNvSpPr>
            <a:spLocks noGrp="1" noChangeArrowheads="1"/>
          </p:cNvSpPr>
          <p:nvPr>
            <p:ph type="body" idx="1"/>
          </p:nvPr>
        </p:nvSpPr>
        <p:spPr/>
        <p:txBody>
          <a:bodyPr/>
          <a:lstStyle/>
          <a:p>
            <a:pPr eaLnBrk="1" hangingPunct="1">
              <a:lnSpc>
                <a:spcPct val="80000"/>
              </a:lnSpc>
              <a:buClr>
                <a:schemeClr val="bg2"/>
              </a:buClr>
            </a:pPr>
            <a:r>
              <a:rPr lang="en-US" sz="2800" dirty="0">
                <a:solidFill>
                  <a:schemeClr val="bg2"/>
                </a:solidFill>
                <a:latin typeface="Arial" charset="0"/>
              </a:rPr>
              <a:t>Total body fat increases slowly, peaking at around age 50-60. </a:t>
            </a:r>
          </a:p>
          <a:p>
            <a:pPr eaLnBrk="1" hangingPunct="1">
              <a:lnSpc>
                <a:spcPct val="80000"/>
              </a:lnSpc>
              <a:buClr>
                <a:schemeClr val="bg2"/>
              </a:buClr>
            </a:pPr>
            <a:r>
              <a:rPr lang="en-US" sz="2800" dirty="0">
                <a:solidFill>
                  <a:schemeClr val="bg2"/>
                </a:solidFill>
                <a:latin typeface="Arial" charset="0"/>
              </a:rPr>
              <a:t>Lean mass decreases, starting at about age 30.</a:t>
            </a:r>
          </a:p>
          <a:p>
            <a:pPr eaLnBrk="1" hangingPunct="1">
              <a:lnSpc>
                <a:spcPct val="80000"/>
              </a:lnSpc>
              <a:buClr>
                <a:schemeClr val="bg2"/>
              </a:buClr>
            </a:pPr>
            <a:r>
              <a:rPr lang="en-US" sz="2800" dirty="0">
                <a:solidFill>
                  <a:schemeClr val="bg2"/>
                </a:solidFill>
                <a:latin typeface="Arial" charset="0"/>
              </a:rPr>
              <a:t>Fat distribution changes with age (more fat in the abdominal area).</a:t>
            </a:r>
          </a:p>
          <a:p>
            <a:pPr eaLnBrk="1" hangingPunct="1">
              <a:lnSpc>
                <a:spcPct val="80000"/>
              </a:lnSpc>
              <a:buFont typeface="Wingdings" pitchFamily="2" charset="2"/>
              <a:buNone/>
            </a:pPr>
            <a:endParaRPr lang="en-US" sz="2800" dirty="0">
              <a:solidFill>
                <a:schemeClr val="bg2"/>
              </a:solidFill>
              <a:latin typeface="Arial" charset="0"/>
            </a:endParaRPr>
          </a:p>
          <a:p>
            <a:pPr eaLnBrk="1" hangingPunct="1">
              <a:lnSpc>
                <a:spcPct val="80000"/>
              </a:lnSpc>
              <a:buFont typeface="Wingdings" pitchFamily="2" charset="2"/>
              <a:buNone/>
            </a:pPr>
            <a:r>
              <a:rPr lang="en-US" sz="2800" dirty="0">
                <a:solidFill>
                  <a:schemeClr val="bg2"/>
                </a:solidFill>
                <a:latin typeface="Arial" charset="0"/>
              </a:rPr>
              <a:t>These changes vary by sex and race/ethnicity and may be associated with decreased physical activity and menopausal status.</a:t>
            </a:r>
          </a:p>
          <a:p>
            <a:pPr eaLnBrk="1" hangingPunct="1">
              <a:lnSpc>
                <a:spcPct val="80000"/>
              </a:lnSpc>
            </a:pPr>
            <a:endParaRPr lang="en-US" sz="2800" dirty="0">
              <a:latin typeface="Arial" charset="0"/>
            </a:endParaRPr>
          </a:p>
        </p:txBody>
      </p:sp>
      <p:pic>
        <p:nvPicPr>
          <p:cNvPr id="5" name="Picture 10">
            <a:extLst>
              <a:ext uri="{FF2B5EF4-FFF2-40B4-BE49-F238E27FC236}">
                <a16:creationId xmlns:a16="http://schemas.microsoft.com/office/drawing/2014/main" id="{8FF4FF48-2F3E-4508-B4F2-561918AFE43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4585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b="1" dirty="0">
                <a:solidFill>
                  <a:schemeClr val="bg2"/>
                </a:solidFill>
              </a:rPr>
              <a:t>Waist Circumference</a:t>
            </a:r>
          </a:p>
        </p:txBody>
      </p:sp>
      <p:sp>
        <p:nvSpPr>
          <p:cNvPr id="25603" name="Rectangle 3"/>
          <p:cNvSpPr>
            <a:spLocks noGrp="1" noChangeArrowheads="1"/>
          </p:cNvSpPr>
          <p:nvPr>
            <p:ph type="body" idx="1"/>
          </p:nvPr>
        </p:nvSpPr>
        <p:spPr/>
        <p:txBody>
          <a:bodyPr/>
          <a:lstStyle/>
          <a:p>
            <a:pPr eaLnBrk="1" hangingPunct="1">
              <a:lnSpc>
                <a:spcPct val="80000"/>
              </a:lnSpc>
              <a:buClr>
                <a:schemeClr val="bg2"/>
              </a:buClr>
            </a:pPr>
            <a:r>
              <a:rPr lang="en-US" sz="2800" dirty="0">
                <a:solidFill>
                  <a:schemeClr val="bg2"/>
                </a:solidFill>
                <a:latin typeface="Arial" charset="0"/>
              </a:rPr>
              <a:t>Waist circumference is also an important measurement to help you figure out your overall health risks. </a:t>
            </a:r>
          </a:p>
          <a:p>
            <a:pPr eaLnBrk="1" hangingPunct="1">
              <a:lnSpc>
                <a:spcPct val="80000"/>
              </a:lnSpc>
              <a:buClr>
                <a:schemeClr val="bg2"/>
              </a:buClr>
            </a:pPr>
            <a:r>
              <a:rPr lang="en-US" sz="2800" dirty="0">
                <a:solidFill>
                  <a:schemeClr val="bg2"/>
                </a:solidFill>
                <a:latin typeface="Arial" charset="0"/>
              </a:rPr>
              <a:t>If most of your fat is around your waist, then you are more at risk for heart disease and diabetes.</a:t>
            </a:r>
          </a:p>
          <a:p>
            <a:pPr eaLnBrk="1" hangingPunct="1">
              <a:lnSpc>
                <a:spcPct val="80000"/>
              </a:lnSpc>
              <a:buClr>
                <a:schemeClr val="bg2"/>
              </a:buClr>
            </a:pPr>
            <a:r>
              <a:rPr lang="en-US" sz="2800" dirty="0">
                <a:solidFill>
                  <a:schemeClr val="bg2"/>
                </a:solidFill>
                <a:latin typeface="Arial" charset="0"/>
              </a:rPr>
              <a:t>This risk increases with a waist measurement (measured just above your hipbone) that is: </a:t>
            </a:r>
          </a:p>
          <a:p>
            <a:pPr lvl="1" eaLnBrk="1" hangingPunct="1">
              <a:lnSpc>
                <a:spcPct val="80000"/>
              </a:lnSpc>
              <a:buFont typeface="Wingdings" pitchFamily="2" charset="2"/>
              <a:buNone/>
            </a:pPr>
            <a:r>
              <a:rPr lang="en-US" sz="2400" dirty="0">
                <a:solidFill>
                  <a:schemeClr val="bg2"/>
                </a:solidFill>
                <a:latin typeface="Arial" charset="0"/>
              </a:rPr>
              <a:t>	&gt; 35 inches for women </a:t>
            </a:r>
          </a:p>
          <a:p>
            <a:pPr lvl="1" eaLnBrk="1" hangingPunct="1">
              <a:lnSpc>
                <a:spcPct val="80000"/>
              </a:lnSpc>
              <a:buFont typeface="Wingdings" pitchFamily="2" charset="2"/>
              <a:buNone/>
            </a:pPr>
            <a:r>
              <a:rPr lang="en-US" sz="2400" dirty="0">
                <a:solidFill>
                  <a:schemeClr val="bg2"/>
                </a:solidFill>
                <a:latin typeface="Arial" charset="0"/>
              </a:rPr>
              <a:t>	&gt; 40 inches for men </a:t>
            </a:r>
          </a:p>
          <a:p>
            <a:pPr eaLnBrk="1" hangingPunct="1">
              <a:lnSpc>
                <a:spcPct val="80000"/>
              </a:lnSpc>
            </a:pPr>
            <a:endParaRPr lang="en-US" sz="2800" dirty="0">
              <a:latin typeface="Arial" charset="0"/>
            </a:endParaRPr>
          </a:p>
        </p:txBody>
      </p:sp>
      <p:pic>
        <p:nvPicPr>
          <p:cNvPr id="5" name="Picture 10">
            <a:extLst>
              <a:ext uri="{FF2B5EF4-FFF2-40B4-BE49-F238E27FC236}">
                <a16:creationId xmlns:a16="http://schemas.microsoft.com/office/drawing/2014/main" id="{832FA5CF-0548-4421-8E47-25154501127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715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4000" b="1" dirty="0">
                <a:solidFill>
                  <a:schemeClr val="bg2"/>
                </a:solidFill>
              </a:rPr>
              <a:t>How much weight should I aim to lose?</a:t>
            </a:r>
          </a:p>
        </p:txBody>
      </p:sp>
      <p:sp>
        <p:nvSpPr>
          <p:cNvPr id="26628" name="Rectangle 3"/>
          <p:cNvSpPr>
            <a:spLocks noGrp="1" noChangeArrowheads="1"/>
          </p:cNvSpPr>
          <p:nvPr>
            <p:ph type="body" sz="half" idx="1"/>
          </p:nvPr>
        </p:nvSpPr>
        <p:spPr>
          <a:xfrm>
            <a:off x="685800" y="1981200"/>
            <a:ext cx="6629400" cy="4572000"/>
          </a:xfrm>
        </p:spPr>
        <p:txBody>
          <a:bodyPr/>
          <a:lstStyle/>
          <a:p>
            <a:pPr eaLnBrk="1" hangingPunct="1">
              <a:buClr>
                <a:schemeClr val="bg2"/>
              </a:buClr>
            </a:pPr>
            <a:r>
              <a:rPr lang="en-US" sz="2800" dirty="0">
                <a:solidFill>
                  <a:schemeClr val="bg2"/>
                </a:solidFill>
                <a:latin typeface="Arial" charset="0"/>
              </a:rPr>
              <a:t>If you are overweight or obese, weight loss of 5-10% can result in significant health benefits.</a:t>
            </a:r>
          </a:p>
          <a:p>
            <a:pPr eaLnBrk="1" hangingPunct="1">
              <a:buClr>
                <a:schemeClr val="bg2"/>
              </a:buClr>
            </a:pPr>
            <a:r>
              <a:rPr lang="en-US" sz="2800" dirty="0">
                <a:solidFill>
                  <a:schemeClr val="bg2"/>
                </a:solidFill>
                <a:latin typeface="Arial" charset="0"/>
              </a:rPr>
              <a:t>Determine how many pounds you would need to lose. </a:t>
            </a:r>
          </a:p>
          <a:p>
            <a:pPr lvl="1" eaLnBrk="1" hangingPunct="1">
              <a:buFontTx/>
              <a:buNone/>
            </a:pPr>
            <a:r>
              <a:rPr lang="en-US" sz="2400" dirty="0">
                <a:solidFill>
                  <a:schemeClr val="bg2"/>
                </a:solidFill>
                <a:latin typeface="Arial" charset="0"/>
              </a:rPr>
              <a:t>	  5% of your weight:   ____</a:t>
            </a:r>
          </a:p>
          <a:p>
            <a:pPr lvl="1" eaLnBrk="1" hangingPunct="1">
              <a:buFontTx/>
              <a:buNone/>
            </a:pPr>
            <a:r>
              <a:rPr lang="en-US" sz="2400" dirty="0">
                <a:solidFill>
                  <a:schemeClr val="bg2"/>
                </a:solidFill>
                <a:latin typeface="Arial" charset="0"/>
              </a:rPr>
              <a:t>	10% of your weight:   ____</a:t>
            </a:r>
          </a:p>
          <a:p>
            <a:pPr lvl="1" eaLnBrk="1" hangingPunct="1">
              <a:buFontTx/>
              <a:buNone/>
            </a:pPr>
            <a:endParaRPr lang="en-US" sz="2400" dirty="0">
              <a:solidFill>
                <a:schemeClr val="bg2"/>
              </a:solidFill>
              <a:latin typeface="Arial" charset="0"/>
            </a:endParaRPr>
          </a:p>
          <a:p>
            <a:pPr eaLnBrk="1" hangingPunct="1">
              <a:buClr>
                <a:schemeClr val="bg2"/>
              </a:buClr>
            </a:pPr>
            <a:r>
              <a:rPr lang="en-US" sz="2800" i="1" dirty="0">
                <a:solidFill>
                  <a:schemeClr val="bg2"/>
                </a:solidFill>
                <a:latin typeface="Arial" charset="0"/>
              </a:rPr>
              <a:t>Is this a reasonable initial goal for you?</a:t>
            </a:r>
          </a:p>
        </p:txBody>
      </p:sp>
      <p:pic>
        <p:nvPicPr>
          <p:cNvPr id="26626" name="Picture 4" descr=" body weight scale"/>
          <p:cNvPicPr>
            <a:picLocks noChangeAspect="1" noChangeArrowheads="1"/>
          </p:cNvPicPr>
          <p:nvPr/>
        </p:nvPicPr>
        <p:blipFill>
          <a:blip r:embed="rId3" cstate="print"/>
          <a:srcRect/>
          <a:stretch>
            <a:fillRect/>
          </a:stretch>
        </p:blipFill>
        <p:spPr bwMode="auto">
          <a:xfrm>
            <a:off x="6477000" y="3505200"/>
            <a:ext cx="1522413" cy="1806575"/>
          </a:xfrm>
          <a:prstGeom prst="rect">
            <a:avLst/>
          </a:prstGeom>
          <a:noFill/>
          <a:ln w="9525">
            <a:noFill/>
            <a:miter lim="800000"/>
            <a:headEnd/>
            <a:tailEnd/>
          </a:ln>
        </p:spPr>
      </p:pic>
      <p:pic>
        <p:nvPicPr>
          <p:cNvPr id="8" name="Picture 10">
            <a:extLst>
              <a:ext uri="{FF2B5EF4-FFF2-40B4-BE49-F238E27FC236}">
                <a16:creationId xmlns:a16="http://schemas.microsoft.com/office/drawing/2014/main" id="{41BAD8F7-1A39-4B90-909F-F276A0593843}"/>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728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b="1" dirty="0">
                <a:solidFill>
                  <a:schemeClr val="bg2"/>
                </a:solidFill>
              </a:rPr>
              <a:t>Step One: Keep records</a:t>
            </a:r>
          </a:p>
        </p:txBody>
      </p:sp>
      <p:sp>
        <p:nvSpPr>
          <p:cNvPr id="27651" name="Rectangle 3"/>
          <p:cNvSpPr>
            <a:spLocks noGrp="1" noChangeArrowheads="1"/>
          </p:cNvSpPr>
          <p:nvPr>
            <p:ph type="body" sz="half" idx="1"/>
          </p:nvPr>
        </p:nvSpPr>
        <p:spPr>
          <a:xfrm>
            <a:off x="685800" y="1981200"/>
            <a:ext cx="7696200" cy="4114800"/>
          </a:xfrm>
        </p:spPr>
        <p:txBody>
          <a:bodyPr/>
          <a:lstStyle/>
          <a:p>
            <a:pPr eaLnBrk="1" hangingPunct="1">
              <a:buFont typeface="Wingdings" pitchFamily="2" charset="2"/>
              <a:buNone/>
            </a:pPr>
            <a:r>
              <a:rPr lang="en-US" dirty="0">
                <a:solidFill>
                  <a:schemeClr val="bg2"/>
                </a:solidFill>
                <a:latin typeface="Arial" charset="0"/>
              </a:rPr>
              <a:t>To gain insight into your current eating and physical activity habits...</a:t>
            </a:r>
          </a:p>
          <a:p>
            <a:pPr eaLnBrk="1" hangingPunct="1">
              <a:buFont typeface="Wingdings" pitchFamily="2" charset="2"/>
              <a:buNone/>
            </a:pPr>
            <a:endParaRPr lang="en-US" dirty="0">
              <a:solidFill>
                <a:schemeClr val="bg2"/>
              </a:solidFill>
              <a:latin typeface="Arial" charset="0"/>
            </a:endParaRPr>
          </a:p>
          <a:p>
            <a:pPr eaLnBrk="1" hangingPunct="1">
              <a:buClr>
                <a:schemeClr val="bg2"/>
              </a:buClr>
            </a:pPr>
            <a:r>
              <a:rPr lang="en-US" dirty="0">
                <a:solidFill>
                  <a:schemeClr val="bg2"/>
                </a:solidFill>
                <a:latin typeface="Arial" charset="0"/>
              </a:rPr>
              <a:t>Record what you eat and drink </a:t>
            </a:r>
          </a:p>
          <a:p>
            <a:pPr eaLnBrk="1" hangingPunct="1">
              <a:buClr>
                <a:schemeClr val="bg2"/>
              </a:buClr>
            </a:pPr>
            <a:r>
              <a:rPr lang="en-US" dirty="0">
                <a:solidFill>
                  <a:schemeClr val="bg2"/>
                </a:solidFill>
                <a:latin typeface="Arial" charset="0"/>
              </a:rPr>
              <a:t>Record your physical activity</a:t>
            </a:r>
          </a:p>
          <a:p>
            <a:pPr eaLnBrk="1" hangingPunct="1"/>
            <a:endParaRPr lang="en-US" dirty="0">
              <a:solidFill>
                <a:schemeClr val="bg2"/>
              </a:solidFill>
              <a:latin typeface="Arial" charset="0"/>
            </a:endParaRPr>
          </a:p>
          <a:p>
            <a:pPr algn="ctr" eaLnBrk="1" hangingPunct="1">
              <a:buFont typeface="Wingdings" pitchFamily="2" charset="2"/>
              <a:buNone/>
            </a:pPr>
            <a:r>
              <a:rPr lang="en-US" sz="2800" dirty="0">
                <a:solidFill>
                  <a:schemeClr val="bg2"/>
                </a:solidFill>
                <a:latin typeface="Arial" charset="0"/>
              </a:rPr>
              <a:t>                                  </a:t>
            </a:r>
            <a:r>
              <a:rPr lang="en-US" dirty="0">
                <a:solidFill>
                  <a:schemeClr val="bg2"/>
                </a:solidFill>
                <a:latin typeface="Arial" charset="0"/>
              </a:rPr>
              <a:t>…for 3-7 days</a:t>
            </a:r>
          </a:p>
        </p:txBody>
      </p:sp>
      <p:pic>
        <p:nvPicPr>
          <p:cNvPr id="27653" name="Picture 7">
            <a:extLst>
              <a:ext uri="{C183D7F6-B498-43B3-948B-1728B52AA6E4}">
                <adec:decorative xmlns:adec="http://schemas.microsoft.com/office/drawing/2017/decorative" val="1"/>
              </a:ext>
            </a:extLst>
          </p:cNvPr>
          <p:cNvPicPr>
            <a:picLocks noGrp="1" noChangeAspect="1" noChangeArrowheads="1"/>
          </p:cNvPicPr>
          <p:nvPr>
            <p:ph sz="quarter" idx="3"/>
          </p:nvPr>
        </p:nvPicPr>
        <p:blipFill>
          <a:blip r:embed="rId3" cstate="print"/>
          <a:srcRect/>
          <a:stretch>
            <a:fillRect/>
          </a:stretch>
        </p:blipFill>
        <p:spPr>
          <a:xfrm>
            <a:off x="1676400" y="5257800"/>
            <a:ext cx="2133600" cy="771525"/>
          </a:xfrm>
          <a:noFill/>
        </p:spPr>
      </p:pic>
      <p:pic>
        <p:nvPicPr>
          <p:cNvPr id="8" name="Picture 10">
            <a:extLst>
              <a:ext uri="{FF2B5EF4-FFF2-40B4-BE49-F238E27FC236}">
                <a16:creationId xmlns:a16="http://schemas.microsoft.com/office/drawing/2014/main" id="{D62E9844-B21E-4EA5-BB1D-F4BE1B91BD0E}"/>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412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b="1" dirty="0">
                <a:solidFill>
                  <a:schemeClr val="bg2"/>
                </a:solidFill>
              </a:rPr>
              <a:t>Focus this coming week…</a:t>
            </a:r>
          </a:p>
        </p:txBody>
      </p:sp>
      <p:sp>
        <p:nvSpPr>
          <p:cNvPr id="28675" name="Rectangle 3"/>
          <p:cNvSpPr>
            <a:spLocks noGrp="1" noChangeArrowheads="1"/>
          </p:cNvSpPr>
          <p:nvPr>
            <p:ph type="body" sz="half" idx="1"/>
          </p:nvPr>
        </p:nvSpPr>
        <p:spPr>
          <a:xfrm>
            <a:off x="685800" y="1905000"/>
            <a:ext cx="7620000" cy="4343400"/>
          </a:xfrm>
        </p:spPr>
        <p:txBody>
          <a:bodyPr/>
          <a:lstStyle/>
          <a:p>
            <a:pPr eaLnBrk="1" hangingPunct="1">
              <a:lnSpc>
                <a:spcPct val="90000"/>
              </a:lnSpc>
              <a:buFont typeface="Wingdings" pitchFamily="2" charset="2"/>
              <a:buNone/>
            </a:pPr>
            <a:r>
              <a:rPr lang="en-US" sz="2400" b="1" u="sng" dirty="0">
                <a:solidFill>
                  <a:schemeClr val="bg2"/>
                </a:solidFill>
                <a:latin typeface="Arial" charset="0"/>
              </a:rPr>
              <a:t>Record:</a:t>
            </a:r>
            <a:r>
              <a:rPr lang="en-US" sz="2400" dirty="0">
                <a:solidFill>
                  <a:schemeClr val="bg2"/>
                </a:solidFill>
                <a:latin typeface="Arial" charset="0"/>
              </a:rPr>
              <a:t> </a:t>
            </a:r>
          </a:p>
          <a:p>
            <a:pPr eaLnBrk="1" hangingPunct="1">
              <a:lnSpc>
                <a:spcPct val="90000"/>
              </a:lnSpc>
              <a:buClr>
                <a:schemeClr val="bg2"/>
              </a:buClr>
            </a:pPr>
            <a:r>
              <a:rPr lang="en-US" sz="2400" dirty="0">
                <a:solidFill>
                  <a:schemeClr val="bg2"/>
                </a:solidFill>
                <a:latin typeface="Arial" charset="0"/>
              </a:rPr>
              <a:t>All foods and drinks </a:t>
            </a:r>
          </a:p>
          <a:p>
            <a:pPr lvl="1" eaLnBrk="1" hangingPunct="1">
              <a:lnSpc>
                <a:spcPct val="90000"/>
              </a:lnSpc>
            </a:pPr>
            <a:r>
              <a:rPr lang="en-US" sz="2000" dirty="0">
                <a:solidFill>
                  <a:schemeClr val="bg2"/>
                </a:solidFill>
                <a:latin typeface="Arial" charset="0"/>
              </a:rPr>
              <a:t>The time </a:t>
            </a:r>
          </a:p>
          <a:p>
            <a:pPr lvl="1" eaLnBrk="1" hangingPunct="1">
              <a:lnSpc>
                <a:spcPct val="90000"/>
              </a:lnSpc>
            </a:pPr>
            <a:r>
              <a:rPr lang="en-US" sz="2000" dirty="0">
                <a:solidFill>
                  <a:schemeClr val="bg2"/>
                </a:solidFill>
                <a:latin typeface="Arial" charset="0"/>
              </a:rPr>
              <a:t>The place </a:t>
            </a:r>
          </a:p>
          <a:p>
            <a:pPr lvl="2" eaLnBrk="1" hangingPunct="1">
              <a:lnSpc>
                <a:spcPct val="90000"/>
              </a:lnSpc>
              <a:buClr>
                <a:schemeClr val="bg2"/>
              </a:buClr>
            </a:pPr>
            <a:r>
              <a:rPr lang="en-US" sz="1800" dirty="0">
                <a:solidFill>
                  <a:schemeClr val="bg2"/>
                </a:solidFill>
                <a:latin typeface="Arial" charset="0"/>
              </a:rPr>
              <a:t>home, work, restaurant (name),</a:t>
            </a:r>
          </a:p>
          <a:p>
            <a:pPr lvl="2" eaLnBrk="1" hangingPunct="1">
              <a:lnSpc>
                <a:spcPct val="90000"/>
              </a:lnSpc>
              <a:buFont typeface="Wingdings" pitchFamily="2" charset="2"/>
              <a:buNone/>
            </a:pPr>
            <a:r>
              <a:rPr lang="en-US" sz="1800" dirty="0">
                <a:solidFill>
                  <a:schemeClr val="bg2"/>
                </a:solidFill>
                <a:latin typeface="Arial" charset="0"/>
              </a:rPr>
              <a:t> friend’s home, in car, etc.</a:t>
            </a:r>
          </a:p>
          <a:p>
            <a:pPr lvl="1" eaLnBrk="1" hangingPunct="1">
              <a:lnSpc>
                <a:spcPct val="90000"/>
              </a:lnSpc>
            </a:pPr>
            <a:r>
              <a:rPr lang="en-US" sz="2000" dirty="0">
                <a:solidFill>
                  <a:schemeClr val="bg2"/>
                </a:solidFill>
                <a:latin typeface="Arial" charset="0"/>
              </a:rPr>
              <a:t>The name of each food and beverage consumed</a:t>
            </a:r>
          </a:p>
          <a:p>
            <a:pPr lvl="1" eaLnBrk="1" hangingPunct="1">
              <a:lnSpc>
                <a:spcPct val="90000"/>
              </a:lnSpc>
            </a:pPr>
            <a:r>
              <a:rPr lang="en-US" sz="2000" dirty="0">
                <a:solidFill>
                  <a:schemeClr val="bg2"/>
                </a:solidFill>
                <a:latin typeface="Arial" charset="0"/>
              </a:rPr>
              <a:t>The amount consumed</a:t>
            </a:r>
          </a:p>
          <a:p>
            <a:pPr eaLnBrk="1" hangingPunct="1">
              <a:lnSpc>
                <a:spcPct val="90000"/>
              </a:lnSpc>
              <a:buClr>
                <a:schemeClr val="bg2"/>
              </a:buClr>
            </a:pPr>
            <a:r>
              <a:rPr lang="en-US" sz="2400" dirty="0">
                <a:solidFill>
                  <a:schemeClr val="bg2"/>
                </a:solidFill>
                <a:latin typeface="Arial" charset="0"/>
              </a:rPr>
              <a:t>All physical activities </a:t>
            </a:r>
          </a:p>
          <a:p>
            <a:pPr lvl="1" eaLnBrk="1" hangingPunct="1">
              <a:lnSpc>
                <a:spcPct val="90000"/>
              </a:lnSpc>
            </a:pPr>
            <a:r>
              <a:rPr lang="en-US" sz="2000" dirty="0">
                <a:solidFill>
                  <a:schemeClr val="bg2"/>
                </a:solidFill>
                <a:latin typeface="Arial" charset="0"/>
              </a:rPr>
              <a:t>Name of activity</a:t>
            </a:r>
          </a:p>
          <a:p>
            <a:pPr lvl="1" eaLnBrk="1" hangingPunct="1">
              <a:lnSpc>
                <a:spcPct val="90000"/>
              </a:lnSpc>
            </a:pPr>
            <a:r>
              <a:rPr lang="en-US" sz="2000" dirty="0">
                <a:solidFill>
                  <a:schemeClr val="bg2"/>
                </a:solidFill>
                <a:latin typeface="Arial" charset="0"/>
              </a:rPr>
              <a:t>Intensity</a:t>
            </a:r>
          </a:p>
          <a:p>
            <a:pPr lvl="1" eaLnBrk="1" hangingPunct="1">
              <a:lnSpc>
                <a:spcPct val="90000"/>
              </a:lnSpc>
            </a:pPr>
            <a:r>
              <a:rPr lang="en-US" sz="2000" dirty="0">
                <a:solidFill>
                  <a:schemeClr val="bg2"/>
                </a:solidFill>
                <a:latin typeface="Arial" charset="0"/>
              </a:rPr>
              <a:t>Number of minutes</a:t>
            </a:r>
          </a:p>
          <a:p>
            <a:pPr eaLnBrk="1" hangingPunct="1">
              <a:lnSpc>
                <a:spcPct val="90000"/>
              </a:lnSpc>
              <a:buClr>
                <a:schemeClr val="tx1"/>
              </a:buClr>
              <a:buSzPct val="90000"/>
              <a:buFontTx/>
              <a:buChar char="–"/>
            </a:pPr>
            <a:endParaRPr lang="en-US" sz="2000" dirty="0">
              <a:latin typeface="Arial" charset="0"/>
            </a:endParaRPr>
          </a:p>
          <a:p>
            <a:pPr eaLnBrk="1" hangingPunct="1">
              <a:lnSpc>
                <a:spcPct val="90000"/>
              </a:lnSpc>
              <a:buClr>
                <a:schemeClr val="tx1"/>
              </a:buClr>
              <a:buSzPct val="90000"/>
              <a:buFontTx/>
              <a:buChar char="–"/>
            </a:pPr>
            <a:endParaRPr lang="en-US" sz="2000" dirty="0">
              <a:latin typeface="Arial" charset="0"/>
            </a:endParaRPr>
          </a:p>
        </p:txBody>
      </p:sp>
      <p:pic>
        <p:nvPicPr>
          <p:cNvPr id="28676" name="Picture 4">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3" cstate="print"/>
          <a:srcRect/>
          <a:stretch>
            <a:fillRect/>
          </a:stretch>
        </p:blipFill>
        <p:spPr>
          <a:xfrm>
            <a:off x="5410200" y="1981200"/>
            <a:ext cx="2573338" cy="930275"/>
          </a:xfrm>
          <a:noFill/>
        </p:spPr>
      </p:pic>
      <p:pic>
        <p:nvPicPr>
          <p:cNvPr id="8" name="Picture 10">
            <a:extLst>
              <a:ext uri="{FF2B5EF4-FFF2-40B4-BE49-F238E27FC236}">
                <a16:creationId xmlns:a16="http://schemas.microsoft.com/office/drawing/2014/main" id="{047F3C31-414C-44EC-AD3A-A8234AA04CC6}"/>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255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52400" y="457200"/>
            <a:ext cx="8305800" cy="1143000"/>
          </a:xfrm>
        </p:spPr>
        <p:txBody>
          <a:bodyPr/>
          <a:lstStyle/>
          <a:p>
            <a:pPr eaLnBrk="1" hangingPunct="1">
              <a:defRPr/>
            </a:pPr>
            <a:r>
              <a:rPr lang="en-US" b="1" dirty="0">
                <a:solidFill>
                  <a:schemeClr val="bg2"/>
                </a:solidFill>
              </a:rPr>
              <a:t>Example of a food/activity log</a:t>
            </a:r>
          </a:p>
        </p:txBody>
      </p:sp>
      <p:graphicFrame>
        <p:nvGraphicFramePr>
          <p:cNvPr id="6" name="Table Placeholder 5" descr="daily food tracking log with time, place, food/beverage, amount and physical activity columns.  Partially completed to details in each column.">
            <a:extLst>
              <a:ext uri="{FF2B5EF4-FFF2-40B4-BE49-F238E27FC236}">
                <a16:creationId xmlns:a16="http://schemas.microsoft.com/office/drawing/2014/main" id="{008D56C5-B09B-40A2-AC11-5B1F19985789}"/>
              </a:ext>
            </a:extLst>
          </p:cNvPr>
          <p:cNvGraphicFramePr>
            <a:graphicFrameLocks noGrp="1"/>
          </p:cNvGraphicFramePr>
          <p:nvPr>
            <p:ph type="tbl" idx="1"/>
            <p:extLst>
              <p:ext uri="{D42A27DB-BD31-4B8C-83A1-F6EECF244321}">
                <p14:modId xmlns:p14="http://schemas.microsoft.com/office/powerpoint/2010/main" val="1807305317"/>
              </p:ext>
            </p:extLst>
          </p:nvPr>
        </p:nvGraphicFramePr>
        <p:xfrm>
          <a:off x="419100" y="1775460"/>
          <a:ext cx="8305800" cy="3289569"/>
        </p:xfrm>
        <a:graphic>
          <a:graphicData uri="http://schemas.openxmlformats.org/drawingml/2006/table">
            <a:tbl>
              <a:tblPr firstRow="1" bandRow="1">
                <a:tableStyleId>{073A0DAA-6AF3-43AB-8588-CEC1D06C72B9}</a:tableStyleId>
              </a:tblPr>
              <a:tblGrid>
                <a:gridCol w="1104900">
                  <a:extLst>
                    <a:ext uri="{9D8B030D-6E8A-4147-A177-3AD203B41FA5}">
                      <a16:colId xmlns:a16="http://schemas.microsoft.com/office/drawing/2014/main" val="3682805863"/>
                    </a:ext>
                  </a:extLst>
                </a:gridCol>
                <a:gridCol w="990600">
                  <a:extLst>
                    <a:ext uri="{9D8B030D-6E8A-4147-A177-3AD203B41FA5}">
                      <a16:colId xmlns:a16="http://schemas.microsoft.com/office/drawing/2014/main" val="3831012279"/>
                    </a:ext>
                  </a:extLst>
                </a:gridCol>
                <a:gridCol w="1905000">
                  <a:extLst>
                    <a:ext uri="{9D8B030D-6E8A-4147-A177-3AD203B41FA5}">
                      <a16:colId xmlns:a16="http://schemas.microsoft.com/office/drawing/2014/main" val="1970018926"/>
                    </a:ext>
                  </a:extLst>
                </a:gridCol>
                <a:gridCol w="1219200">
                  <a:extLst>
                    <a:ext uri="{9D8B030D-6E8A-4147-A177-3AD203B41FA5}">
                      <a16:colId xmlns:a16="http://schemas.microsoft.com/office/drawing/2014/main" val="3402278614"/>
                    </a:ext>
                  </a:extLst>
                </a:gridCol>
                <a:gridCol w="3086100">
                  <a:extLst>
                    <a:ext uri="{9D8B030D-6E8A-4147-A177-3AD203B41FA5}">
                      <a16:colId xmlns:a16="http://schemas.microsoft.com/office/drawing/2014/main" val="343425283"/>
                    </a:ext>
                  </a:extLst>
                </a:gridCol>
              </a:tblGrid>
              <a:tr h="850982">
                <a:tc>
                  <a:txBody>
                    <a:bodyPr/>
                    <a:lstStyle/>
                    <a:p>
                      <a:pPr algn="ctr"/>
                      <a:r>
                        <a:rPr lang="en-US" dirty="0">
                          <a:solidFill>
                            <a:sysClr val="windowText" lastClr="000000"/>
                          </a:solidFill>
                        </a:rPr>
                        <a:t>Time</a:t>
                      </a:r>
                    </a:p>
                  </a:txBody>
                  <a:tcPr anchor="ctr">
                    <a:solidFill>
                      <a:srgbClr val="FFFFFF"/>
                    </a:solidFill>
                  </a:tcPr>
                </a:tc>
                <a:tc>
                  <a:txBody>
                    <a:bodyPr/>
                    <a:lstStyle/>
                    <a:p>
                      <a:pPr algn="ctr"/>
                      <a:r>
                        <a:rPr lang="en-US" dirty="0">
                          <a:solidFill>
                            <a:sysClr val="windowText" lastClr="000000"/>
                          </a:solidFill>
                        </a:rPr>
                        <a:t>Place</a:t>
                      </a:r>
                    </a:p>
                  </a:txBody>
                  <a:tcPr anchor="ctr">
                    <a:solidFill>
                      <a:srgbClr val="FFFFFF"/>
                    </a:solidFill>
                  </a:tcPr>
                </a:tc>
                <a:tc>
                  <a:txBody>
                    <a:bodyPr/>
                    <a:lstStyle/>
                    <a:p>
                      <a:pPr algn="ctr"/>
                      <a:r>
                        <a:rPr lang="en-US" dirty="0">
                          <a:solidFill>
                            <a:sysClr val="windowText" lastClr="000000"/>
                          </a:solidFill>
                        </a:rPr>
                        <a:t>Food/Beverage</a:t>
                      </a:r>
                    </a:p>
                  </a:txBody>
                  <a:tcPr anchor="ctr">
                    <a:solidFill>
                      <a:srgbClr val="FFFFFF"/>
                    </a:solidFill>
                  </a:tcPr>
                </a:tc>
                <a:tc>
                  <a:txBody>
                    <a:bodyPr/>
                    <a:lstStyle/>
                    <a:p>
                      <a:pPr algn="ctr"/>
                      <a:r>
                        <a:rPr lang="en-US" dirty="0">
                          <a:solidFill>
                            <a:sysClr val="windowText" lastClr="000000"/>
                          </a:solidFill>
                        </a:rPr>
                        <a:t>Amount</a:t>
                      </a:r>
                    </a:p>
                  </a:txBody>
                  <a:tcPr anchor="ctr">
                    <a:solidFill>
                      <a:srgbClr val="FFFFFF"/>
                    </a:solidFill>
                  </a:tcPr>
                </a:tc>
                <a:tc>
                  <a:txBody>
                    <a:bodyPr/>
                    <a:lstStyle/>
                    <a:p>
                      <a:pPr algn="ctr"/>
                      <a:r>
                        <a:rPr lang="en-US" dirty="0">
                          <a:solidFill>
                            <a:sysClr val="windowText" lastClr="000000"/>
                          </a:solidFill>
                        </a:rPr>
                        <a:t>Physical Activity</a:t>
                      </a:r>
                    </a:p>
                  </a:txBody>
                  <a:tcPr anchor="ctr">
                    <a:solidFill>
                      <a:srgbClr val="FFFFFF"/>
                    </a:solidFill>
                  </a:tcPr>
                </a:tc>
                <a:extLst>
                  <a:ext uri="{0D108BD9-81ED-4DB2-BD59-A6C34878D82A}">
                    <a16:rowId xmlns:a16="http://schemas.microsoft.com/office/drawing/2014/main" val="3427623913"/>
                  </a:ext>
                </a:extLst>
              </a:tr>
              <a:tr h="493029">
                <a:tc>
                  <a:txBody>
                    <a:bodyPr/>
                    <a:lstStyle/>
                    <a:p>
                      <a:r>
                        <a:rPr lang="en-US" dirty="0"/>
                        <a:t>7 a.m.</a:t>
                      </a:r>
                      <a:endParaRPr lang="en-US" dirty="0">
                        <a:solidFill>
                          <a:sysClr val="windowText" lastClr="000000"/>
                        </a:solidFill>
                      </a:endParaRPr>
                    </a:p>
                  </a:txBody>
                  <a:tcPr/>
                </a:tc>
                <a:tc>
                  <a:txBody>
                    <a:bodyPr/>
                    <a:lstStyle/>
                    <a:p>
                      <a:r>
                        <a:rPr lang="en-US" dirty="0"/>
                        <a:t>Home</a:t>
                      </a:r>
                      <a:endParaRPr lang="en-US" dirty="0">
                        <a:solidFill>
                          <a:sysClr val="windowText" lastClr="000000"/>
                        </a:solidFill>
                      </a:endParaRPr>
                    </a:p>
                  </a:txBody>
                  <a:tcPr/>
                </a:tc>
                <a:tc>
                  <a:txBody>
                    <a:bodyPr/>
                    <a:lstStyle/>
                    <a:p>
                      <a:r>
                        <a:rPr lang="en-US" dirty="0"/>
                        <a:t>Orange Juice</a:t>
                      </a:r>
                      <a:endParaRPr lang="en-US" dirty="0">
                        <a:solidFill>
                          <a:sysClr val="windowText" lastClr="000000"/>
                        </a:solidFill>
                      </a:endParaRPr>
                    </a:p>
                  </a:txBody>
                  <a:tcPr/>
                </a:tc>
                <a:tc>
                  <a:txBody>
                    <a:bodyPr/>
                    <a:lstStyle/>
                    <a:p>
                      <a:r>
                        <a:rPr lang="en-US" dirty="0"/>
                        <a:t>6 ounces</a:t>
                      </a:r>
                      <a:endParaRPr lang="en-US" dirty="0">
                        <a:solidFill>
                          <a:sysClr val="windowText" lastClr="000000"/>
                        </a:solidFill>
                      </a:endParaRPr>
                    </a:p>
                  </a:txBody>
                  <a:tcPr/>
                </a:tc>
                <a:tc>
                  <a:txBody>
                    <a:bodyPr/>
                    <a:lstStyle/>
                    <a:p>
                      <a:endParaRPr lang="en-US" dirty="0">
                        <a:solidFill>
                          <a:sysClr val="windowText" lastClr="000000"/>
                        </a:solidFill>
                      </a:endParaRPr>
                    </a:p>
                  </a:txBody>
                  <a:tcPr/>
                </a:tc>
                <a:extLst>
                  <a:ext uri="{0D108BD9-81ED-4DB2-BD59-A6C34878D82A}">
                    <a16:rowId xmlns:a16="http://schemas.microsoft.com/office/drawing/2014/main" val="574575482"/>
                  </a:ext>
                </a:extLst>
              </a:tr>
              <a:tr h="493029">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r>
                        <a:rPr lang="en-US" dirty="0"/>
                        <a:t>Glazed donut</a:t>
                      </a:r>
                      <a:endParaRPr lang="en-US" dirty="0">
                        <a:solidFill>
                          <a:sysClr val="windowText" lastClr="000000"/>
                        </a:solidFill>
                      </a:endParaRPr>
                    </a:p>
                  </a:txBody>
                  <a:tcPr/>
                </a:tc>
                <a:tc>
                  <a:txBody>
                    <a:bodyPr/>
                    <a:lstStyle/>
                    <a:p>
                      <a:r>
                        <a:rPr lang="en-US" dirty="0"/>
                        <a:t>2</a:t>
                      </a:r>
                      <a:endParaRPr lang="en-US" dirty="0">
                        <a:solidFill>
                          <a:sysClr val="windowText" lastClr="000000"/>
                        </a:solidFill>
                      </a:endParaRPr>
                    </a:p>
                  </a:txBody>
                  <a:tcPr/>
                </a:tc>
                <a:tc>
                  <a:txBody>
                    <a:bodyPr/>
                    <a:lstStyle/>
                    <a:p>
                      <a:endParaRPr lang="en-US" dirty="0">
                        <a:solidFill>
                          <a:sysClr val="windowText" lastClr="000000"/>
                        </a:solidFill>
                      </a:endParaRPr>
                    </a:p>
                  </a:txBody>
                  <a:tcPr/>
                </a:tc>
                <a:extLst>
                  <a:ext uri="{0D108BD9-81ED-4DB2-BD59-A6C34878D82A}">
                    <a16:rowId xmlns:a16="http://schemas.microsoft.com/office/drawing/2014/main" val="4200383376"/>
                  </a:ext>
                </a:extLst>
              </a:tr>
              <a:tr h="502300">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r>
                        <a:rPr lang="en-US" dirty="0"/>
                        <a:t>Coffee with sugar</a:t>
                      </a:r>
                      <a:endParaRPr lang="en-US" dirty="0">
                        <a:solidFill>
                          <a:sysClr val="windowText" lastClr="000000"/>
                        </a:solidFill>
                      </a:endParaRPr>
                    </a:p>
                  </a:txBody>
                  <a:tcPr/>
                </a:tc>
                <a:tc>
                  <a:txBody>
                    <a:bodyPr/>
                    <a:lstStyle/>
                    <a:p>
                      <a:r>
                        <a:rPr lang="en-US" dirty="0"/>
                        <a:t>16 ounces</a:t>
                      </a:r>
                      <a:endParaRPr lang="en-US" dirty="0">
                        <a:solidFill>
                          <a:sysClr val="windowText" lastClr="000000"/>
                        </a:solidFill>
                      </a:endParaRPr>
                    </a:p>
                  </a:txBody>
                  <a:tcPr/>
                </a:tc>
                <a:tc>
                  <a:txBody>
                    <a:bodyPr/>
                    <a:lstStyle/>
                    <a:p>
                      <a:endParaRPr lang="en-US" dirty="0">
                        <a:solidFill>
                          <a:sysClr val="windowText" lastClr="000000"/>
                        </a:solidFill>
                      </a:endParaRPr>
                    </a:p>
                  </a:txBody>
                  <a:tcPr/>
                </a:tc>
                <a:extLst>
                  <a:ext uri="{0D108BD9-81ED-4DB2-BD59-A6C34878D82A}">
                    <a16:rowId xmlns:a16="http://schemas.microsoft.com/office/drawing/2014/main" val="1728203024"/>
                  </a:ext>
                </a:extLst>
              </a:tr>
              <a:tr h="457200">
                <a:tc>
                  <a:txBody>
                    <a:bodyPr/>
                    <a:lstStyle/>
                    <a:p>
                      <a:r>
                        <a:rPr lang="en-US" dirty="0"/>
                        <a:t>7:45 a.m.</a:t>
                      </a:r>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r>
                        <a:rPr lang="en-US" dirty="0"/>
                        <a:t>Walked to train (20 minutes)</a:t>
                      </a:r>
                      <a:endParaRPr lang="en-US" dirty="0">
                        <a:solidFill>
                          <a:sysClr val="windowText" lastClr="000000"/>
                        </a:solidFill>
                      </a:endParaRPr>
                    </a:p>
                  </a:txBody>
                  <a:tcPr/>
                </a:tc>
                <a:extLst>
                  <a:ext uri="{0D108BD9-81ED-4DB2-BD59-A6C34878D82A}">
                    <a16:rowId xmlns:a16="http://schemas.microsoft.com/office/drawing/2014/main" val="1367375956"/>
                  </a:ext>
                </a:extLst>
              </a:tr>
              <a:tr h="493029">
                <a:tc>
                  <a:txBody>
                    <a:bodyPr/>
                    <a:lstStyle/>
                    <a:p>
                      <a:r>
                        <a:rPr lang="en-US" dirty="0"/>
                        <a:t>10 a.m.</a:t>
                      </a:r>
                      <a:endParaRPr lang="en-US" dirty="0">
                        <a:solidFill>
                          <a:sysClr val="windowText" lastClr="000000"/>
                        </a:solidFill>
                      </a:endParaRPr>
                    </a:p>
                  </a:txBody>
                  <a:tcPr/>
                </a:tc>
                <a:tc>
                  <a:txBody>
                    <a:bodyPr/>
                    <a:lstStyle/>
                    <a:p>
                      <a:r>
                        <a:rPr lang="en-US" dirty="0"/>
                        <a:t>Work</a:t>
                      </a:r>
                      <a:endParaRPr lang="en-US" dirty="0">
                        <a:solidFill>
                          <a:sysClr val="windowText" lastClr="000000"/>
                        </a:solidFill>
                      </a:endParaRPr>
                    </a:p>
                  </a:txBody>
                  <a:tcPr/>
                </a:tc>
                <a:tc>
                  <a:txBody>
                    <a:bodyPr/>
                    <a:lstStyle/>
                    <a:p>
                      <a:r>
                        <a:rPr lang="en-US" dirty="0"/>
                        <a:t>Granola bar</a:t>
                      </a:r>
                      <a:endParaRPr lang="en-US" dirty="0">
                        <a:solidFill>
                          <a:sysClr val="windowText" lastClr="000000"/>
                        </a:solidFill>
                      </a:endParaRPr>
                    </a:p>
                  </a:txBody>
                  <a:tcPr/>
                </a:tc>
                <a:tc>
                  <a:txBody>
                    <a:bodyPr/>
                    <a:lstStyle/>
                    <a:p>
                      <a:r>
                        <a:rPr lang="en-US" dirty="0"/>
                        <a:t>1</a:t>
                      </a:r>
                      <a:endParaRPr lang="en-US" dirty="0">
                        <a:solidFill>
                          <a:sysClr val="windowText" lastClr="000000"/>
                        </a:solidFill>
                      </a:endParaRPr>
                    </a:p>
                  </a:txBody>
                  <a:tcPr/>
                </a:tc>
                <a:tc>
                  <a:txBody>
                    <a:bodyPr/>
                    <a:lstStyle/>
                    <a:p>
                      <a:endParaRPr lang="en-US" dirty="0">
                        <a:solidFill>
                          <a:sysClr val="windowText" lastClr="000000"/>
                        </a:solidFill>
                      </a:endParaRPr>
                    </a:p>
                  </a:txBody>
                  <a:tcPr/>
                </a:tc>
                <a:extLst>
                  <a:ext uri="{0D108BD9-81ED-4DB2-BD59-A6C34878D82A}">
                    <a16:rowId xmlns:a16="http://schemas.microsoft.com/office/drawing/2014/main" val="2466422131"/>
                  </a:ext>
                </a:extLst>
              </a:tr>
            </a:tbl>
          </a:graphicData>
        </a:graphic>
      </p:graphicFrame>
      <p:pic>
        <p:nvPicPr>
          <p:cNvPr id="5" name="Picture 10">
            <a:extLst>
              <a:ext uri="{FF2B5EF4-FFF2-40B4-BE49-F238E27FC236}">
                <a16:creationId xmlns:a16="http://schemas.microsoft.com/office/drawing/2014/main" id="{C6867C29-82F8-41AC-BEEB-E909E604378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249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b="1" dirty="0">
                <a:solidFill>
                  <a:schemeClr val="bg2"/>
                </a:solidFill>
              </a:rPr>
              <a:t>Step Two: Analyze your eating and exercise habits</a:t>
            </a:r>
          </a:p>
        </p:txBody>
      </p:sp>
      <p:sp>
        <p:nvSpPr>
          <p:cNvPr id="30723" name="Rectangle 3"/>
          <p:cNvSpPr>
            <a:spLocks noGrp="1" noChangeArrowheads="1"/>
          </p:cNvSpPr>
          <p:nvPr>
            <p:ph type="body" sz="half" idx="1"/>
          </p:nvPr>
        </p:nvSpPr>
        <p:spPr>
          <a:xfrm>
            <a:off x="685800" y="1981200"/>
            <a:ext cx="7924800" cy="4114800"/>
          </a:xfrm>
        </p:spPr>
        <p:txBody>
          <a:bodyPr/>
          <a:lstStyle/>
          <a:p>
            <a:pPr eaLnBrk="1" hangingPunct="1">
              <a:buFont typeface="Wingdings" pitchFamily="2" charset="2"/>
              <a:buNone/>
            </a:pPr>
            <a:r>
              <a:rPr lang="en-US" dirty="0">
                <a:solidFill>
                  <a:schemeClr val="bg2"/>
                </a:solidFill>
                <a:latin typeface="Arial" charset="0"/>
              </a:rPr>
              <a:t>Look for patterns:</a:t>
            </a:r>
          </a:p>
          <a:p>
            <a:pPr eaLnBrk="1" hangingPunct="1">
              <a:buClr>
                <a:schemeClr val="bg2"/>
              </a:buClr>
            </a:pPr>
            <a:r>
              <a:rPr lang="en-US" sz="2800" i="1" dirty="0">
                <a:solidFill>
                  <a:schemeClr val="bg2"/>
                </a:solidFill>
                <a:latin typeface="Arial" charset="0"/>
              </a:rPr>
              <a:t>How many times per day do you eat?</a:t>
            </a:r>
          </a:p>
          <a:p>
            <a:pPr eaLnBrk="1" hangingPunct="1">
              <a:buClr>
                <a:schemeClr val="bg2"/>
              </a:buClr>
            </a:pPr>
            <a:r>
              <a:rPr lang="en-US" sz="2800" i="1" dirty="0">
                <a:solidFill>
                  <a:schemeClr val="bg2"/>
                </a:solidFill>
                <a:latin typeface="Arial" charset="0"/>
              </a:rPr>
              <a:t>When and where are you likely to overeat?</a:t>
            </a:r>
          </a:p>
          <a:p>
            <a:pPr eaLnBrk="1" hangingPunct="1">
              <a:buClr>
                <a:schemeClr val="bg2"/>
              </a:buClr>
            </a:pPr>
            <a:r>
              <a:rPr lang="en-US" sz="2800" i="1" dirty="0">
                <a:solidFill>
                  <a:schemeClr val="bg2"/>
                </a:solidFill>
                <a:latin typeface="Arial" charset="0"/>
              </a:rPr>
              <a:t>What foods are “problem foods” for you?</a:t>
            </a:r>
          </a:p>
          <a:p>
            <a:pPr eaLnBrk="1" hangingPunct="1">
              <a:buClr>
                <a:schemeClr val="bg2"/>
              </a:buClr>
            </a:pPr>
            <a:r>
              <a:rPr lang="en-US" sz="2800" i="1" dirty="0">
                <a:solidFill>
                  <a:schemeClr val="bg2"/>
                </a:solidFill>
                <a:latin typeface="Arial" charset="0"/>
              </a:rPr>
              <a:t>How many minutes per week are you physically active?</a:t>
            </a:r>
          </a:p>
          <a:p>
            <a:pPr eaLnBrk="1" hangingPunct="1">
              <a:buClr>
                <a:schemeClr val="bg2"/>
              </a:buClr>
            </a:pPr>
            <a:r>
              <a:rPr lang="en-US" sz="2800" i="1" dirty="0">
                <a:solidFill>
                  <a:schemeClr val="bg2"/>
                </a:solidFill>
                <a:latin typeface="Arial" charset="0"/>
              </a:rPr>
              <a:t>How do weekdays compare to weekend days?</a:t>
            </a:r>
          </a:p>
        </p:txBody>
      </p:sp>
      <p:pic>
        <p:nvPicPr>
          <p:cNvPr id="9" name="Picture 10">
            <a:extLst>
              <a:ext uri="{FF2B5EF4-FFF2-40B4-BE49-F238E27FC236}">
                <a16:creationId xmlns:a16="http://schemas.microsoft.com/office/drawing/2014/main" id="{068AE142-23A5-4908-AFCB-90424FEDD34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05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4000" b="1" dirty="0">
                <a:solidFill>
                  <a:schemeClr val="bg2"/>
                </a:solidFill>
              </a:rPr>
              <a:t>Step Three: Set effective goals</a:t>
            </a:r>
          </a:p>
        </p:txBody>
      </p:sp>
      <p:sp>
        <p:nvSpPr>
          <p:cNvPr id="31747" name="Rectangle 3"/>
          <p:cNvSpPr>
            <a:spLocks noGrp="1" noChangeArrowheads="1"/>
          </p:cNvSpPr>
          <p:nvPr>
            <p:ph type="body" sz="half" idx="1"/>
          </p:nvPr>
        </p:nvSpPr>
        <p:spPr>
          <a:xfrm>
            <a:off x="685800" y="1828800"/>
            <a:ext cx="7696200" cy="4038600"/>
          </a:xfrm>
        </p:spPr>
        <p:txBody>
          <a:bodyPr/>
          <a:lstStyle/>
          <a:p>
            <a:pPr eaLnBrk="1" hangingPunct="1">
              <a:buClr>
                <a:schemeClr val="bg2"/>
              </a:buClr>
            </a:pPr>
            <a:r>
              <a:rPr lang="en-US" dirty="0">
                <a:solidFill>
                  <a:schemeClr val="bg2"/>
                </a:solidFill>
                <a:latin typeface="Arial" charset="0"/>
              </a:rPr>
              <a:t>Focus on dietary and exercise changes that lead to permanent weight loss.</a:t>
            </a:r>
          </a:p>
          <a:p>
            <a:pPr eaLnBrk="1" hangingPunct="1">
              <a:buClr>
                <a:schemeClr val="bg2"/>
              </a:buClr>
            </a:pPr>
            <a:r>
              <a:rPr lang="en-US" dirty="0">
                <a:solidFill>
                  <a:schemeClr val="bg2"/>
                </a:solidFill>
                <a:latin typeface="Arial" charset="0"/>
              </a:rPr>
              <a:t>“Behavioral lifestyle change” goals</a:t>
            </a:r>
          </a:p>
          <a:p>
            <a:pPr eaLnBrk="1" hangingPunct="1">
              <a:buClr>
                <a:schemeClr val="bg2"/>
              </a:buClr>
            </a:pPr>
            <a:r>
              <a:rPr lang="en-US" dirty="0">
                <a:solidFill>
                  <a:schemeClr val="bg2"/>
                </a:solidFill>
                <a:latin typeface="Arial" charset="0"/>
              </a:rPr>
              <a:t>Effective goals are:</a:t>
            </a:r>
          </a:p>
          <a:p>
            <a:pPr lvl="1" eaLnBrk="1" hangingPunct="1"/>
            <a:r>
              <a:rPr lang="en-US" sz="3200" u="sng" dirty="0">
                <a:solidFill>
                  <a:schemeClr val="bg2"/>
                </a:solidFill>
                <a:latin typeface="Arial" charset="0"/>
              </a:rPr>
              <a:t>Specific</a:t>
            </a:r>
            <a:r>
              <a:rPr lang="en-US" sz="3200" dirty="0">
                <a:solidFill>
                  <a:schemeClr val="bg2"/>
                </a:solidFill>
                <a:latin typeface="Arial" charset="0"/>
              </a:rPr>
              <a:t> and </a:t>
            </a:r>
            <a:r>
              <a:rPr lang="en-US" sz="3200" u="sng" dirty="0">
                <a:solidFill>
                  <a:schemeClr val="bg2"/>
                </a:solidFill>
                <a:latin typeface="Arial" charset="0"/>
              </a:rPr>
              <a:t>measurable</a:t>
            </a:r>
          </a:p>
          <a:p>
            <a:pPr lvl="1" eaLnBrk="1" hangingPunct="1"/>
            <a:r>
              <a:rPr lang="en-US" sz="3200" u="sng" dirty="0">
                <a:solidFill>
                  <a:schemeClr val="bg2"/>
                </a:solidFill>
                <a:latin typeface="Arial" charset="0"/>
              </a:rPr>
              <a:t>Realistic</a:t>
            </a:r>
          </a:p>
          <a:p>
            <a:pPr lvl="1" eaLnBrk="1" hangingPunct="1"/>
            <a:r>
              <a:rPr lang="en-US" sz="3200" u="sng" dirty="0">
                <a:solidFill>
                  <a:schemeClr val="bg2"/>
                </a:solidFill>
                <a:latin typeface="Arial" charset="0"/>
              </a:rPr>
              <a:t>Forgiving</a:t>
            </a:r>
            <a:r>
              <a:rPr lang="en-US" sz="3200" dirty="0">
                <a:solidFill>
                  <a:schemeClr val="bg2"/>
                </a:solidFill>
                <a:latin typeface="Arial" charset="0"/>
              </a:rPr>
              <a:t> </a:t>
            </a:r>
            <a:r>
              <a:rPr lang="en-US" sz="3200" i="1" dirty="0">
                <a:solidFill>
                  <a:schemeClr val="bg2"/>
                </a:solidFill>
                <a:latin typeface="Arial" charset="0"/>
              </a:rPr>
              <a:t>(less than perfect)</a:t>
            </a:r>
          </a:p>
        </p:txBody>
      </p:sp>
      <p:pic>
        <p:nvPicPr>
          <p:cNvPr id="31748" name="Picture 4">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3" cstate="print"/>
          <a:srcRect/>
          <a:stretch>
            <a:fillRect/>
          </a:stretch>
        </p:blipFill>
        <p:spPr>
          <a:xfrm>
            <a:off x="6629400" y="3810000"/>
            <a:ext cx="1560513" cy="1981200"/>
          </a:xfrm>
          <a:noFill/>
        </p:spPr>
      </p:pic>
      <p:pic>
        <p:nvPicPr>
          <p:cNvPr id="8" name="Picture 10">
            <a:extLst>
              <a:ext uri="{FF2B5EF4-FFF2-40B4-BE49-F238E27FC236}">
                <a16:creationId xmlns:a16="http://schemas.microsoft.com/office/drawing/2014/main" id="{FAD4446A-91CF-40CF-9694-E1B0C318673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255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696200" cy="1524000"/>
          </a:xfrm>
        </p:spPr>
        <p:txBody>
          <a:bodyPr/>
          <a:lstStyle/>
          <a:p>
            <a:pPr eaLnBrk="1" hangingPunct="1">
              <a:defRPr/>
            </a:pPr>
            <a:r>
              <a:rPr lang="en-US" sz="4000" b="1" dirty="0">
                <a:solidFill>
                  <a:schemeClr val="bg2"/>
                </a:solidFill>
              </a:rPr>
              <a:t>What’s wrong with these goals?</a:t>
            </a:r>
            <a:endParaRPr lang="en-US" sz="4000" dirty="0">
              <a:solidFill>
                <a:schemeClr val="bg2"/>
              </a:solidFill>
            </a:endParaRPr>
          </a:p>
        </p:txBody>
      </p:sp>
      <p:sp>
        <p:nvSpPr>
          <p:cNvPr id="32771" name="Rectangle 3"/>
          <p:cNvSpPr>
            <a:spLocks noGrp="1" noChangeArrowheads="1"/>
          </p:cNvSpPr>
          <p:nvPr>
            <p:ph type="body" sz="half" idx="1"/>
          </p:nvPr>
        </p:nvSpPr>
        <p:spPr>
          <a:xfrm>
            <a:off x="685800" y="2362200"/>
            <a:ext cx="7924800" cy="3733800"/>
          </a:xfrm>
        </p:spPr>
        <p:txBody>
          <a:bodyPr/>
          <a:lstStyle/>
          <a:p>
            <a:pPr eaLnBrk="1" hangingPunct="1">
              <a:buClr>
                <a:schemeClr val="bg2"/>
              </a:buClr>
              <a:buSzPct val="120000"/>
              <a:buFont typeface="Wingdings" pitchFamily="2" charset="2"/>
              <a:buChar char="û"/>
            </a:pPr>
            <a:r>
              <a:rPr lang="en-US" sz="2800" dirty="0">
                <a:solidFill>
                  <a:schemeClr val="bg2"/>
                </a:solidFill>
                <a:latin typeface="Arial" charset="0"/>
              </a:rPr>
              <a:t>I will lose weight.</a:t>
            </a:r>
          </a:p>
          <a:p>
            <a:pPr eaLnBrk="1" hangingPunct="1">
              <a:buClr>
                <a:schemeClr val="bg2"/>
              </a:buClr>
              <a:buSzPct val="120000"/>
              <a:buFont typeface="Wingdings" pitchFamily="2" charset="2"/>
              <a:buChar char="û"/>
            </a:pPr>
            <a:r>
              <a:rPr lang="en-US" sz="2800" dirty="0">
                <a:solidFill>
                  <a:schemeClr val="bg2"/>
                </a:solidFill>
                <a:latin typeface="Arial" charset="0"/>
              </a:rPr>
              <a:t>I will lose 10 pounds this week.</a:t>
            </a:r>
          </a:p>
          <a:p>
            <a:pPr eaLnBrk="1" hangingPunct="1">
              <a:buClr>
                <a:schemeClr val="bg2"/>
              </a:buClr>
              <a:buSzPct val="120000"/>
              <a:buFont typeface="Wingdings" pitchFamily="2" charset="2"/>
              <a:buChar char="û"/>
            </a:pPr>
            <a:r>
              <a:rPr lang="en-US" sz="2800" dirty="0">
                <a:solidFill>
                  <a:schemeClr val="bg2"/>
                </a:solidFill>
                <a:latin typeface="Arial" charset="0"/>
              </a:rPr>
              <a:t>I will eat more fruits and vegetables.</a:t>
            </a:r>
          </a:p>
          <a:p>
            <a:pPr eaLnBrk="1" hangingPunct="1">
              <a:buClr>
                <a:schemeClr val="bg2"/>
              </a:buClr>
              <a:buSzPct val="120000"/>
              <a:buFont typeface="Wingdings" pitchFamily="2" charset="2"/>
              <a:buChar char="û"/>
            </a:pPr>
            <a:r>
              <a:rPr lang="en-US" sz="2800" dirty="0">
                <a:solidFill>
                  <a:schemeClr val="bg2"/>
                </a:solidFill>
                <a:latin typeface="Arial" charset="0"/>
              </a:rPr>
              <a:t>I will jog 2 hours every morning before work.</a:t>
            </a:r>
          </a:p>
          <a:p>
            <a:pPr eaLnBrk="1" hangingPunct="1">
              <a:buClr>
                <a:schemeClr val="bg2"/>
              </a:buClr>
              <a:buSzPct val="120000"/>
              <a:buFont typeface="Wingdings" pitchFamily="2" charset="2"/>
              <a:buChar char="û"/>
            </a:pPr>
            <a:r>
              <a:rPr lang="en-US" sz="2800" dirty="0">
                <a:solidFill>
                  <a:schemeClr val="bg2"/>
                </a:solidFill>
                <a:latin typeface="Arial" charset="0"/>
              </a:rPr>
              <a:t>I won’t eat any desserts - ever!</a:t>
            </a:r>
          </a:p>
          <a:p>
            <a:pPr eaLnBrk="1" hangingPunct="1"/>
            <a:endParaRPr lang="en-US" sz="2800" dirty="0">
              <a:latin typeface="Arial" charset="0"/>
            </a:endParaRPr>
          </a:p>
          <a:p>
            <a:pPr eaLnBrk="1" hangingPunct="1"/>
            <a:endParaRPr lang="en-US" sz="2800" dirty="0">
              <a:latin typeface="Arial" charset="0"/>
            </a:endParaRPr>
          </a:p>
          <a:p>
            <a:pPr eaLnBrk="1" hangingPunct="1"/>
            <a:endParaRPr lang="en-US" sz="2800" dirty="0">
              <a:latin typeface="Arial" charset="0"/>
            </a:endParaRPr>
          </a:p>
          <a:p>
            <a:pPr eaLnBrk="1" hangingPunct="1"/>
            <a:endParaRPr lang="en-US" sz="2800" dirty="0"/>
          </a:p>
        </p:txBody>
      </p:sp>
      <p:pic>
        <p:nvPicPr>
          <p:cNvPr id="32772"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81000" y="685800"/>
            <a:ext cx="903288" cy="963613"/>
          </a:xfrm>
          <a:prstGeom prst="rect">
            <a:avLst/>
          </a:prstGeom>
          <a:noFill/>
          <a:ln w="9525">
            <a:noFill/>
            <a:miter lim="800000"/>
            <a:headEnd/>
            <a:tailEnd/>
          </a:ln>
        </p:spPr>
      </p:pic>
      <p:pic>
        <p:nvPicPr>
          <p:cNvPr id="10" name="Picture 10">
            <a:extLst>
              <a:ext uri="{FF2B5EF4-FFF2-40B4-BE49-F238E27FC236}">
                <a16:creationId xmlns:a16="http://schemas.microsoft.com/office/drawing/2014/main" id="{84CCBAC2-93ED-48E5-9666-49CEC689D3E7}"/>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86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4000" b="1" dirty="0">
                <a:solidFill>
                  <a:schemeClr val="bg2"/>
                </a:solidFill>
              </a:rPr>
              <a:t>Characteristics of effective goals</a:t>
            </a:r>
          </a:p>
        </p:txBody>
      </p:sp>
      <p:sp>
        <p:nvSpPr>
          <p:cNvPr id="33795" name="Rectangle 3"/>
          <p:cNvSpPr>
            <a:spLocks noGrp="1" noChangeArrowheads="1"/>
          </p:cNvSpPr>
          <p:nvPr>
            <p:ph type="body" sz="half" idx="1"/>
          </p:nvPr>
        </p:nvSpPr>
        <p:spPr>
          <a:xfrm>
            <a:off x="685800" y="1752600"/>
            <a:ext cx="7467600" cy="4876800"/>
          </a:xfrm>
        </p:spPr>
        <p:txBody>
          <a:bodyPr/>
          <a:lstStyle/>
          <a:p>
            <a:pPr eaLnBrk="1" hangingPunct="1">
              <a:lnSpc>
                <a:spcPct val="80000"/>
              </a:lnSpc>
              <a:buClr>
                <a:schemeClr val="bg2"/>
              </a:buClr>
            </a:pPr>
            <a:r>
              <a:rPr lang="en-US" sz="2800" u="sng" dirty="0">
                <a:solidFill>
                  <a:schemeClr val="bg2"/>
                </a:solidFill>
                <a:latin typeface="Arial" charset="0"/>
              </a:rPr>
              <a:t>Specific</a:t>
            </a:r>
            <a:r>
              <a:rPr lang="en-US" sz="2800" dirty="0">
                <a:solidFill>
                  <a:schemeClr val="bg2"/>
                </a:solidFill>
                <a:latin typeface="Arial" charset="0"/>
              </a:rPr>
              <a:t> </a:t>
            </a:r>
          </a:p>
          <a:p>
            <a:pPr lvl="1" eaLnBrk="1" hangingPunct="1">
              <a:lnSpc>
                <a:spcPct val="80000"/>
              </a:lnSpc>
            </a:pPr>
            <a:r>
              <a:rPr lang="en-US" sz="2400" dirty="0">
                <a:solidFill>
                  <a:schemeClr val="bg2"/>
                </a:solidFill>
                <a:latin typeface="Arial" charset="0"/>
              </a:rPr>
              <a:t>Not “exercise more” </a:t>
            </a:r>
          </a:p>
          <a:p>
            <a:pPr lvl="1" eaLnBrk="1" hangingPunct="1">
              <a:lnSpc>
                <a:spcPct val="80000"/>
              </a:lnSpc>
            </a:pPr>
            <a:r>
              <a:rPr lang="en-US" sz="2400" dirty="0">
                <a:solidFill>
                  <a:schemeClr val="bg2"/>
                </a:solidFill>
                <a:latin typeface="Arial" charset="0"/>
              </a:rPr>
              <a:t>Instead “walk briskly”</a:t>
            </a:r>
          </a:p>
          <a:p>
            <a:pPr eaLnBrk="1" hangingPunct="1">
              <a:lnSpc>
                <a:spcPct val="80000"/>
              </a:lnSpc>
              <a:buClr>
                <a:schemeClr val="bg2"/>
              </a:buClr>
            </a:pPr>
            <a:r>
              <a:rPr lang="en-US" sz="2800" u="sng" dirty="0">
                <a:solidFill>
                  <a:schemeClr val="bg2"/>
                </a:solidFill>
                <a:latin typeface="Arial" charset="0"/>
              </a:rPr>
              <a:t>Measurable</a:t>
            </a:r>
          </a:p>
          <a:p>
            <a:pPr lvl="1" eaLnBrk="1" hangingPunct="1">
              <a:lnSpc>
                <a:spcPct val="80000"/>
              </a:lnSpc>
            </a:pPr>
            <a:r>
              <a:rPr lang="en-US" sz="2400" dirty="0">
                <a:solidFill>
                  <a:schemeClr val="bg2"/>
                </a:solidFill>
                <a:latin typeface="Arial" charset="0"/>
              </a:rPr>
              <a:t>Not “more often” </a:t>
            </a:r>
          </a:p>
          <a:p>
            <a:pPr lvl="1" eaLnBrk="1" hangingPunct="1">
              <a:lnSpc>
                <a:spcPct val="80000"/>
              </a:lnSpc>
            </a:pPr>
            <a:r>
              <a:rPr lang="en-US" sz="2400" dirty="0">
                <a:solidFill>
                  <a:schemeClr val="bg2"/>
                </a:solidFill>
                <a:latin typeface="Arial" charset="0"/>
              </a:rPr>
              <a:t>Instead “for 30 minutes” and “5 days this week”</a:t>
            </a:r>
          </a:p>
          <a:p>
            <a:pPr eaLnBrk="1" hangingPunct="1">
              <a:lnSpc>
                <a:spcPct val="80000"/>
              </a:lnSpc>
              <a:buClr>
                <a:schemeClr val="bg2"/>
              </a:buClr>
            </a:pPr>
            <a:r>
              <a:rPr lang="en-US" sz="2800" u="sng" dirty="0">
                <a:solidFill>
                  <a:schemeClr val="bg2"/>
                </a:solidFill>
                <a:latin typeface="Arial" charset="0"/>
              </a:rPr>
              <a:t>Realistic</a:t>
            </a:r>
          </a:p>
          <a:p>
            <a:pPr lvl="1" eaLnBrk="1" hangingPunct="1">
              <a:lnSpc>
                <a:spcPct val="80000"/>
              </a:lnSpc>
            </a:pPr>
            <a:r>
              <a:rPr lang="en-US" sz="2400" dirty="0">
                <a:solidFill>
                  <a:schemeClr val="bg2"/>
                </a:solidFill>
                <a:latin typeface="Arial" charset="0"/>
              </a:rPr>
              <a:t>Not “every day”, </a:t>
            </a:r>
          </a:p>
          <a:p>
            <a:pPr lvl="1" eaLnBrk="1" hangingPunct="1">
              <a:lnSpc>
                <a:spcPct val="80000"/>
              </a:lnSpc>
            </a:pPr>
            <a:r>
              <a:rPr lang="en-US" sz="2400" dirty="0">
                <a:solidFill>
                  <a:schemeClr val="bg2"/>
                </a:solidFill>
                <a:latin typeface="Arial" charset="0"/>
              </a:rPr>
              <a:t>Instead “5 days this week”</a:t>
            </a:r>
          </a:p>
          <a:p>
            <a:pPr eaLnBrk="1" hangingPunct="1">
              <a:lnSpc>
                <a:spcPct val="80000"/>
              </a:lnSpc>
              <a:buClr>
                <a:schemeClr val="bg2"/>
              </a:buClr>
            </a:pPr>
            <a:r>
              <a:rPr lang="en-US" sz="2800" u="sng" dirty="0">
                <a:solidFill>
                  <a:schemeClr val="bg2"/>
                </a:solidFill>
                <a:latin typeface="Arial" charset="0"/>
              </a:rPr>
              <a:t>Forgiving</a:t>
            </a:r>
            <a:r>
              <a:rPr lang="en-US" sz="2800" dirty="0">
                <a:solidFill>
                  <a:schemeClr val="bg2"/>
                </a:solidFill>
                <a:latin typeface="Arial" charset="0"/>
              </a:rPr>
              <a:t> </a:t>
            </a:r>
          </a:p>
          <a:p>
            <a:pPr lvl="1" eaLnBrk="1" hangingPunct="1">
              <a:lnSpc>
                <a:spcPct val="80000"/>
              </a:lnSpc>
            </a:pPr>
            <a:r>
              <a:rPr lang="en-US" sz="2400" dirty="0">
                <a:solidFill>
                  <a:schemeClr val="bg2"/>
                </a:solidFill>
                <a:latin typeface="Arial" charset="0"/>
              </a:rPr>
              <a:t>Not “2 hours” </a:t>
            </a:r>
          </a:p>
          <a:p>
            <a:pPr lvl="1" eaLnBrk="1" hangingPunct="1">
              <a:lnSpc>
                <a:spcPct val="80000"/>
              </a:lnSpc>
            </a:pPr>
            <a:r>
              <a:rPr lang="en-US" sz="2400" dirty="0">
                <a:solidFill>
                  <a:schemeClr val="bg2"/>
                </a:solidFill>
                <a:latin typeface="Arial" charset="0"/>
              </a:rPr>
              <a:t>Instead “30 minutes” [or “15 minutes”]</a:t>
            </a:r>
          </a:p>
          <a:p>
            <a:pPr eaLnBrk="1" hangingPunct="1">
              <a:lnSpc>
                <a:spcPct val="80000"/>
              </a:lnSpc>
            </a:pPr>
            <a:endParaRPr lang="en-US" sz="2000" dirty="0">
              <a:solidFill>
                <a:schemeClr val="tx2"/>
              </a:solidFill>
            </a:endParaRPr>
          </a:p>
        </p:txBody>
      </p:sp>
      <p:pic>
        <p:nvPicPr>
          <p:cNvPr id="33796" name="Picture 4">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3" cstate="print"/>
          <a:srcRect/>
          <a:stretch>
            <a:fillRect/>
          </a:stretch>
        </p:blipFill>
        <p:spPr>
          <a:xfrm>
            <a:off x="6400800" y="1371600"/>
            <a:ext cx="1560513" cy="1981200"/>
          </a:xfrm>
          <a:noFill/>
        </p:spPr>
      </p:pic>
      <p:pic>
        <p:nvPicPr>
          <p:cNvPr id="8" name="Picture 10">
            <a:extLst>
              <a:ext uri="{FF2B5EF4-FFF2-40B4-BE49-F238E27FC236}">
                <a16:creationId xmlns:a16="http://schemas.microsoft.com/office/drawing/2014/main" id="{B7D16036-99DB-4A42-9AB1-1B0971024601}"/>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536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dirty="0">
                <a:solidFill>
                  <a:schemeClr val="bg2"/>
                </a:solidFill>
              </a:rPr>
              <a:t>What you should expect to learn in this series</a:t>
            </a:r>
          </a:p>
        </p:txBody>
      </p:sp>
      <p:sp>
        <p:nvSpPr>
          <p:cNvPr id="5123" name="Rectangle 3"/>
          <p:cNvSpPr>
            <a:spLocks noGrp="1" noChangeArrowheads="1"/>
          </p:cNvSpPr>
          <p:nvPr>
            <p:ph type="body" sz="half" idx="1"/>
          </p:nvPr>
        </p:nvSpPr>
        <p:spPr>
          <a:xfrm>
            <a:off x="457200" y="1752600"/>
            <a:ext cx="8001000" cy="4876800"/>
          </a:xfrm>
        </p:spPr>
        <p:txBody>
          <a:bodyPr/>
          <a:lstStyle/>
          <a:p>
            <a:pPr eaLnBrk="1" hangingPunct="1">
              <a:lnSpc>
                <a:spcPct val="90000"/>
              </a:lnSpc>
              <a:buClr>
                <a:schemeClr val="bg2"/>
              </a:buClr>
            </a:pPr>
            <a:r>
              <a:rPr lang="en-US" sz="2800" dirty="0">
                <a:solidFill>
                  <a:schemeClr val="bg2"/>
                </a:solidFill>
                <a:latin typeface="Arial" charset="0"/>
              </a:rPr>
              <a:t>Understand body weight, overweight, and obesity; and how they relate to your health and fitness</a:t>
            </a:r>
          </a:p>
          <a:p>
            <a:pPr eaLnBrk="1" hangingPunct="1">
              <a:lnSpc>
                <a:spcPct val="90000"/>
              </a:lnSpc>
              <a:buClr>
                <a:schemeClr val="bg2"/>
              </a:buClr>
            </a:pPr>
            <a:r>
              <a:rPr lang="en-US" sz="2800" dirty="0">
                <a:solidFill>
                  <a:schemeClr val="bg2"/>
                </a:solidFill>
                <a:latin typeface="Arial" charset="0"/>
              </a:rPr>
              <a:t>Set an appropriate weight loss goal</a:t>
            </a:r>
          </a:p>
          <a:p>
            <a:pPr eaLnBrk="1" hangingPunct="1">
              <a:lnSpc>
                <a:spcPct val="90000"/>
              </a:lnSpc>
              <a:buClr>
                <a:schemeClr val="bg2"/>
              </a:buClr>
            </a:pPr>
            <a:r>
              <a:rPr lang="en-US" sz="2800" dirty="0">
                <a:solidFill>
                  <a:schemeClr val="bg2"/>
                </a:solidFill>
                <a:latin typeface="Arial" charset="0"/>
              </a:rPr>
              <a:t>Learn ways to change your eating habits and physical activity </a:t>
            </a:r>
          </a:p>
          <a:p>
            <a:pPr lvl="1" eaLnBrk="1" hangingPunct="1">
              <a:lnSpc>
                <a:spcPct val="90000"/>
              </a:lnSpc>
            </a:pPr>
            <a:r>
              <a:rPr lang="en-US" sz="2400" dirty="0">
                <a:solidFill>
                  <a:schemeClr val="bg2"/>
                </a:solidFill>
                <a:latin typeface="Arial" charset="0"/>
              </a:rPr>
              <a:t>to achieve your weight loss</a:t>
            </a:r>
          </a:p>
          <a:p>
            <a:pPr lvl="1" eaLnBrk="1" hangingPunct="1">
              <a:lnSpc>
                <a:spcPct val="90000"/>
              </a:lnSpc>
            </a:pPr>
            <a:r>
              <a:rPr lang="en-US" sz="2400" dirty="0">
                <a:solidFill>
                  <a:schemeClr val="bg2"/>
                </a:solidFill>
                <a:latin typeface="Arial" charset="0"/>
              </a:rPr>
              <a:t>to maintain a healthy weight</a:t>
            </a:r>
          </a:p>
          <a:p>
            <a:pPr lvl="1" eaLnBrk="1" hangingPunct="1">
              <a:lnSpc>
                <a:spcPct val="90000"/>
              </a:lnSpc>
            </a:pPr>
            <a:r>
              <a:rPr lang="en-US" sz="2400" dirty="0">
                <a:solidFill>
                  <a:schemeClr val="bg2"/>
                </a:solidFill>
                <a:latin typeface="Arial" charset="0"/>
              </a:rPr>
              <a:t>to improve your health </a:t>
            </a:r>
          </a:p>
          <a:p>
            <a:pPr eaLnBrk="1" hangingPunct="1">
              <a:lnSpc>
                <a:spcPct val="90000"/>
              </a:lnSpc>
              <a:buClr>
                <a:schemeClr val="bg2"/>
              </a:buClr>
            </a:pPr>
            <a:r>
              <a:rPr lang="en-US" sz="2800" dirty="0">
                <a:solidFill>
                  <a:schemeClr val="bg2"/>
                </a:solidFill>
                <a:latin typeface="Arial" charset="0"/>
              </a:rPr>
              <a:t>Learn how to find reputable resources to   assist your with your weight loss efforts</a:t>
            </a:r>
          </a:p>
          <a:p>
            <a:pPr eaLnBrk="1" hangingPunct="1">
              <a:lnSpc>
                <a:spcPct val="90000"/>
              </a:lnSpc>
            </a:pPr>
            <a:endParaRPr lang="en-US" sz="2800" dirty="0">
              <a:latin typeface="Arial" charset="0"/>
            </a:endParaRPr>
          </a:p>
        </p:txBody>
      </p:sp>
      <p:pic>
        <p:nvPicPr>
          <p:cNvPr id="7" name="Picture 10">
            <a:extLst>
              <a:ext uri="{FF2B5EF4-FFF2-40B4-BE49-F238E27FC236}">
                <a16:creationId xmlns:a16="http://schemas.microsoft.com/office/drawing/2014/main" id="{01449A7E-8E3D-4CA4-B926-A78507F3D90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2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4000" b="1" dirty="0">
                <a:solidFill>
                  <a:schemeClr val="bg2"/>
                </a:solidFill>
              </a:rPr>
              <a:t>Setting effective goals:</a:t>
            </a:r>
            <a:r>
              <a:rPr lang="en-US" sz="4000" dirty="0">
                <a:solidFill>
                  <a:schemeClr val="bg2"/>
                </a:solidFill>
              </a:rPr>
              <a:t> </a:t>
            </a:r>
            <a:br>
              <a:rPr lang="en-US" sz="4000" dirty="0">
                <a:solidFill>
                  <a:schemeClr val="bg2"/>
                </a:solidFill>
              </a:rPr>
            </a:br>
            <a:r>
              <a:rPr lang="en-US" sz="4000" dirty="0">
                <a:solidFill>
                  <a:schemeClr val="bg2"/>
                </a:solidFill>
              </a:rPr>
              <a:t>an example</a:t>
            </a:r>
          </a:p>
        </p:txBody>
      </p:sp>
      <p:sp>
        <p:nvSpPr>
          <p:cNvPr id="34819" name="Rectangle 3"/>
          <p:cNvSpPr>
            <a:spLocks noGrp="1" noChangeArrowheads="1"/>
          </p:cNvSpPr>
          <p:nvPr>
            <p:ph type="body" sz="half" idx="1"/>
          </p:nvPr>
        </p:nvSpPr>
        <p:spPr>
          <a:xfrm>
            <a:off x="304800" y="1981200"/>
            <a:ext cx="8839200" cy="4114800"/>
          </a:xfrm>
        </p:spPr>
        <p:txBody>
          <a:bodyPr/>
          <a:lstStyle/>
          <a:p>
            <a:pPr lvl="1" eaLnBrk="1" hangingPunct="1">
              <a:buFontTx/>
              <a:buNone/>
            </a:pPr>
            <a:r>
              <a:rPr lang="en-US" dirty="0"/>
              <a:t>		</a:t>
            </a:r>
            <a:r>
              <a:rPr lang="en-US" i="1" dirty="0">
                <a:solidFill>
                  <a:schemeClr val="bg2"/>
                </a:solidFill>
                <a:latin typeface="Arial" charset="0"/>
              </a:rPr>
              <a:t>“I will exercise more.”</a:t>
            </a:r>
          </a:p>
          <a:p>
            <a:pPr eaLnBrk="1" hangingPunct="1">
              <a:buClr>
                <a:schemeClr val="bg2"/>
              </a:buClr>
              <a:buSzTx/>
              <a:buFont typeface="Wingdings" pitchFamily="2" charset="2"/>
              <a:buChar char="ü"/>
            </a:pPr>
            <a:r>
              <a:rPr lang="en-US" b="1" i="1" dirty="0">
                <a:solidFill>
                  <a:schemeClr val="bg2"/>
                </a:solidFill>
                <a:latin typeface="Arial" charset="0"/>
              </a:rPr>
              <a:t>Better…</a:t>
            </a:r>
          </a:p>
          <a:p>
            <a:pPr eaLnBrk="1" hangingPunct="1">
              <a:buClr>
                <a:srgbClr val="33CC33"/>
              </a:buClr>
              <a:buSzTx/>
              <a:buFont typeface="Wingdings" pitchFamily="2" charset="2"/>
              <a:buNone/>
            </a:pPr>
            <a:r>
              <a:rPr lang="en-US" sz="2800" dirty="0">
                <a:solidFill>
                  <a:schemeClr val="bg2"/>
                </a:solidFill>
                <a:latin typeface="Arial" charset="0"/>
              </a:rPr>
              <a:t>		</a:t>
            </a:r>
            <a:r>
              <a:rPr lang="en-US" sz="2800" i="1" dirty="0">
                <a:solidFill>
                  <a:schemeClr val="bg2"/>
                </a:solidFill>
                <a:latin typeface="Arial" charset="0"/>
              </a:rPr>
              <a:t>“I will walk every day.”</a:t>
            </a:r>
          </a:p>
          <a:p>
            <a:pPr eaLnBrk="1" hangingPunct="1">
              <a:buClr>
                <a:schemeClr val="bg2"/>
              </a:buClr>
              <a:buSzTx/>
              <a:buFont typeface="Wingdings" pitchFamily="2" charset="2"/>
              <a:buChar char="ü"/>
            </a:pPr>
            <a:r>
              <a:rPr lang="en-US" b="1" i="1" dirty="0">
                <a:solidFill>
                  <a:schemeClr val="bg2"/>
                </a:solidFill>
                <a:latin typeface="Arial" charset="0"/>
              </a:rPr>
              <a:t>Even Better…</a:t>
            </a:r>
          </a:p>
          <a:p>
            <a:pPr eaLnBrk="1" hangingPunct="1">
              <a:buClr>
                <a:srgbClr val="33CC33"/>
              </a:buClr>
              <a:buSzTx/>
              <a:buFont typeface="Wingdings" pitchFamily="2" charset="2"/>
              <a:buNone/>
            </a:pPr>
            <a:r>
              <a:rPr lang="en-US" sz="2800" dirty="0">
                <a:solidFill>
                  <a:schemeClr val="bg2"/>
                </a:solidFill>
                <a:latin typeface="Arial" charset="0"/>
              </a:rPr>
              <a:t>		</a:t>
            </a:r>
            <a:r>
              <a:rPr lang="en-US" sz="2800" i="1" dirty="0">
                <a:solidFill>
                  <a:schemeClr val="bg2"/>
                </a:solidFill>
                <a:latin typeface="Arial" charset="0"/>
              </a:rPr>
              <a:t>“I will walk 30 minutes each day.”</a:t>
            </a:r>
          </a:p>
          <a:p>
            <a:pPr eaLnBrk="1" hangingPunct="1">
              <a:buClrTx/>
              <a:buSzTx/>
              <a:buFont typeface="Wingdings" pitchFamily="2" charset="2"/>
              <a:buChar char="ü"/>
            </a:pPr>
            <a:r>
              <a:rPr lang="en-US" b="1" i="1" dirty="0">
                <a:solidFill>
                  <a:schemeClr val="bg2"/>
                </a:solidFill>
                <a:latin typeface="Arial" charset="0"/>
              </a:rPr>
              <a:t>Best!!</a:t>
            </a:r>
          </a:p>
          <a:p>
            <a:pPr eaLnBrk="1" hangingPunct="1">
              <a:buFont typeface="Wingdings" pitchFamily="2" charset="2"/>
              <a:buNone/>
            </a:pPr>
            <a:r>
              <a:rPr lang="en-US" sz="2800" dirty="0">
                <a:solidFill>
                  <a:schemeClr val="bg2"/>
                </a:solidFill>
                <a:latin typeface="Arial" charset="0"/>
              </a:rPr>
              <a:t>		</a:t>
            </a:r>
            <a:r>
              <a:rPr lang="en-US" sz="2800" i="1" dirty="0">
                <a:solidFill>
                  <a:schemeClr val="bg2"/>
                </a:solidFill>
                <a:latin typeface="Arial" charset="0"/>
              </a:rPr>
              <a:t>“I will walk briskly 30 minutes, 5 days this week.”</a:t>
            </a:r>
          </a:p>
        </p:txBody>
      </p:sp>
      <p:pic>
        <p:nvPicPr>
          <p:cNvPr id="34820" name="Picture 4">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3" cstate="print"/>
          <a:srcRect/>
          <a:stretch>
            <a:fillRect/>
          </a:stretch>
        </p:blipFill>
        <p:spPr>
          <a:xfrm>
            <a:off x="7239000" y="1752600"/>
            <a:ext cx="1333500" cy="1806575"/>
          </a:xfrm>
          <a:noFill/>
        </p:spPr>
      </p:pic>
      <p:pic>
        <p:nvPicPr>
          <p:cNvPr id="8" name="Picture 10">
            <a:extLst>
              <a:ext uri="{FF2B5EF4-FFF2-40B4-BE49-F238E27FC236}">
                <a16:creationId xmlns:a16="http://schemas.microsoft.com/office/drawing/2014/main" id="{F951F469-31C7-4B28-9E90-BEA6D051EDE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24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533400"/>
            <a:ext cx="8153400" cy="1066800"/>
          </a:xfrm>
        </p:spPr>
        <p:txBody>
          <a:bodyPr/>
          <a:lstStyle/>
          <a:p>
            <a:pPr eaLnBrk="1" hangingPunct="1">
              <a:defRPr/>
            </a:pPr>
            <a:r>
              <a:rPr lang="en-US" sz="4000" b="1" dirty="0">
                <a:solidFill>
                  <a:schemeClr val="bg2"/>
                </a:solidFill>
              </a:rPr>
              <a:t>Effective goals:</a:t>
            </a:r>
            <a:br>
              <a:rPr lang="en-US" sz="4000" b="1" dirty="0">
                <a:solidFill>
                  <a:schemeClr val="bg2"/>
                </a:solidFill>
              </a:rPr>
            </a:br>
            <a:r>
              <a:rPr lang="en-US" sz="3200" b="1" i="1" u="sng" dirty="0">
                <a:solidFill>
                  <a:schemeClr val="bg2"/>
                </a:solidFill>
              </a:rPr>
              <a:t>specific</a:t>
            </a:r>
            <a:r>
              <a:rPr lang="en-US" sz="3200" b="1" i="1" dirty="0">
                <a:solidFill>
                  <a:schemeClr val="bg2"/>
                </a:solidFill>
              </a:rPr>
              <a:t>, </a:t>
            </a:r>
            <a:r>
              <a:rPr lang="en-US" sz="3200" b="1" i="1" u="sng" dirty="0">
                <a:solidFill>
                  <a:schemeClr val="bg2"/>
                </a:solidFill>
              </a:rPr>
              <a:t>measurable</a:t>
            </a:r>
            <a:r>
              <a:rPr lang="en-US" sz="3200" b="1" i="1" dirty="0">
                <a:solidFill>
                  <a:schemeClr val="bg2"/>
                </a:solidFill>
              </a:rPr>
              <a:t>, </a:t>
            </a:r>
            <a:r>
              <a:rPr lang="en-US" sz="3200" b="1" i="1" u="sng" dirty="0">
                <a:solidFill>
                  <a:schemeClr val="bg2"/>
                </a:solidFill>
              </a:rPr>
              <a:t>realistic</a:t>
            </a:r>
            <a:r>
              <a:rPr lang="en-US" sz="3200" b="1" i="1" dirty="0">
                <a:solidFill>
                  <a:schemeClr val="bg2"/>
                </a:solidFill>
              </a:rPr>
              <a:t>, </a:t>
            </a:r>
            <a:r>
              <a:rPr lang="en-US" sz="3200" b="1" i="1" u="sng" dirty="0">
                <a:solidFill>
                  <a:schemeClr val="bg2"/>
                </a:solidFill>
              </a:rPr>
              <a:t>forgiving</a:t>
            </a:r>
            <a:r>
              <a:rPr lang="en-US" sz="4800" dirty="0">
                <a:solidFill>
                  <a:schemeClr val="bg2"/>
                </a:solidFill>
              </a:rPr>
              <a:t> </a:t>
            </a:r>
          </a:p>
        </p:txBody>
      </p:sp>
      <p:sp>
        <p:nvSpPr>
          <p:cNvPr id="35843" name="Rectangle 3"/>
          <p:cNvSpPr>
            <a:spLocks noGrp="1" noChangeArrowheads="1"/>
          </p:cNvSpPr>
          <p:nvPr>
            <p:ph type="body" sz="half" idx="1"/>
          </p:nvPr>
        </p:nvSpPr>
        <p:spPr>
          <a:xfrm>
            <a:off x="685800" y="1981200"/>
            <a:ext cx="7772400" cy="4114800"/>
          </a:xfrm>
        </p:spPr>
        <p:txBody>
          <a:bodyPr/>
          <a:lstStyle/>
          <a:p>
            <a:pPr eaLnBrk="1" hangingPunct="1">
              <a:lnSpc>
                <a:spcPct val="90000"/>
              </a:lnSpc>
              <a:buClr>
                <a:schemeClr val="bg2"/>
              </a:buClr>
              <a:buSzTx/>
              <a:buFont typeface="Wingdings" pitchFamily="2" charset="2"/>
              <a:buChar char="ü"/>
            </a:pPr>
            <a:r>
              <a:rPr lang="en-US" sz="2800" dirty="0">
                <a:solidFill>
                  <a:schemeClr val="bg2"/>
                </a:solidFill>
                <a:latin typeface="Arial" charset="0"/>
              </a:rPr>
              <a:t>I will walk briskly at least 30 minutes at least 5 days this week.</a:t>
            </a:r>
          </a:p>
          <a:p>
            <a:pPr eaLnBrk="1" hangingPunct="1">
              <a:lnSpc>
                <a:spcPct val="90000"/>
              </a:lnSpc>
              <a:buClr>
                <a:schemeClr val="bg2"/>
              </a:buClr>
              <a:buSzTx/>
              <a:buFont typeface="Wingdings" pitchFamily="2" charset="2"/>
              <a:buChar char="ü"/>
            </a:pPr>
            <a:r>
              <a:rPr lang="en-US" sz="2800" dirty="0">
                <a:solidFill>
                  <a:schemeClr val="bg2"/>
                </a:solidFill>
                <a:latin typeface="Arial" charset="0"/>
              </a:rPr>
              <a:t>I will eat 2 servings of fruit each day for at least 5 days this week.</a:t>
            </a:r>
          </a:p>
          <a:p>
            <a:pPr eaLnBrk="1" hangingPunct="1">
              <a:lnSpc>
                <a:spcPct val="90000"/>
              </a:lnSpc>
              <a:buClr>
                <a:schemeClr val="bg2"/>
              </a:buClr>
              <a:buSzTx/>
              <a:buFont typeface="Wingdings" pitchFamily="2" charset="2"/>
              <a:buChar char="ü"/>
            </a:pPr>
            <a:r>
              <a:rPr lang="en-US" sz="2800" dirty="0">
                <a:solidFill>
                  <a:schemeClr val="bg2"/>
                </a:solidFill>
                <a:latin typeface="Arial" charset="0"/>
              </a:rPr>
              <a:t>I will limit my TV watching to no more than 1 hour on week nights.</a:t>
            </a:r>
          </a:p>
          <a:p>
            <a:pPr eaLnBrk="1" hangingPunct="1">
              <a:lnSpc>
                <a:spcPct val="90000"/>
              </a:lnSpc>
              <a:buClr>
                <a:schemeClr val="bg2"/>
              </a:buClr>
              <a:buSzTx/>
              <a:buFont typeface="Wingdings" pitchFamily="2" charset="2"/>
              <a:buChar char="ü"/>
            </a:pPr>
            <a:r>
              <a:rPr lang="en-US" sz="2800" dirty="0">
                <a:solidFill>
                  <a:schemeClr val="bg2"/>
                </a:solidFill>
                <a:latin typeface="Arial" charset="0"/>
              </a:rPr>
              <a:t>I will take my lunch to work 3 days this week.</a:t>
            </a:r>
          </a:p>
          <a:p>
            <a:pPr eaLnBrk="1" hangingPunct="1">
              <a:lnSpc>
                <a:spcPct val="90000"/>
              </a:lnSpc>
              <a:buClr>
                <a:schemeClr val="bg2"/>
              </a:buClr>
              <a:buSzTx/>
              <a:buFont typeface="Wingdings" pitchFamily="2" charset="2"/>
              <a:buChar char="ü"/>
            </a:pPr>
            <a:r>
              <a:rPr lang="en-US" sz="2800" dirty="0">
                <a:solidFill>
                  <a:schemeClr val="bg2"/>
                </a:solidFill>
                <a:latin typeface="Arial" charset="0"/>
              </a:rPr>
              <a:t>I will not eat anything between lunch and my [planned] afternoon snack</a:t>
            </a:r>
          </a:p>
        </p:txBody>
      </p:sp>
      <p:pic>
        <p:nvPicPr>
          <p:cNvPr id="35844" name="Picture 4">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3" cstate="print"/>
          <a:srcRect/>
          <a:stretch>
            <a:fillRect/>
          </a:stretch>
        </p:blipFill>
        <p:spPr>
          <a:xfrm>
            <a:off x="228600" y="838200"/>
            <a:ext cx="898525" cy="930275"/>
          </a:xfrm>
          <a:noFill/>
        </p:spPr>
      </p:pic>
      <p:pic>
        <p:nvPicPr>
          <p:cNvPr id="8" name="Picture 10">
            <a:extLst>
              <a:ext uri="{FF2B5EF4-FFF2-40B4-BE49-F238E27FC236}">
                <a16:creationId xmlns:a16="http://schemas.microsoft.com/office/drawing/2014/main" id="{8A141298-C1FB-4F35-A5ED-29D1E0C89B64}"/>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74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b="1" dirty="0">
                <a:solidFill>
                  <a:schemeClr val="bg2"/>
                </a:solidFill>
              </a:rPr>
              <a:t>Summary of today’s session</a:t>
            </a:r>
          </a:p>
        </p:txBody>
      </p:sp>
      <p:sp>
        <p:nvSpPr>
          <p:cNvPr id="36867" name="Rectangle 3"/>
          <p:cNvSpPr>
            <a:spLocks noGrp="1" noChangeArrowheads="1"/>
          </p:cNvSpPr>
          <p:nvPr>
            <p:ph type="body" sz="half" idx="1"/>
          </p:nvPr>
        </p:nvSpPr>
        <p:spPr>
          <a:xfrm>
            <a:off x="685800" y="1981200"/>
            <a:ext cx="7772400" cy="4114800"/>
          </a:xfrm>
        </p:spPr>
        <p:txBody>
          <a:bodyPr/>
          <a:lstStyle/>
          <a:p>
            <a:pPr eaLnBrk="1" hangingPunct="1">
              <a:lnSpc>
                <a:spcPct val="90000"/>
              </a:lnSpc>
              <a:buClr>
                <a:schemeClr val="bg2"/>
              </a:buClr>
            </a:pPr>
            <a:r>
              <a:rPr lang="en-US" dirty="0">
                <a:solidFill>
                  <a:schemeClr val="bg2"/>
                </a:solidFill>
                <a:latin typeface="Arial" charset="0"/>
              </a:rPr>
              <a:t>Introduction and course overview</a:t>
            </a:r>
          </a:p>
          <a:p>
            <a:pPr eaLnBrk="1" hangingPunct="1">
              <a:lnSpc>
                <a:spcPct val="90000"/>
              </a:lnSpc>
              <a:buClr>
                <a:schemeClr val="bg2"/>
              </a:buClr>
            </a:pPr>
            <a:r>
              <a:rPr lang="en-US" dirty="0">
                <a:solidFill>
                  <a:schemeClr val="bg2"/>
                </a:solidFill>
                <a:latin typeface="Arial" charset="0"/>
              </a:rPr>
              <a:t>Understanding BMI and how to calculate your BMI</a:t>
            </a:r>
          </a:p>
          <a:p>
            <a:pPr eaLnBrk="1" hangingPunct="1">
              <a:lnSpc>
                <a:spcPct val="90000"/>
              </a:lnSpc>
              <a:buClr>
                <a:schemeClr val="bg2"/>
              </a:buClr>
            </a:pPr>
            <a:r>
              <a:rPr lang="en-US" dirty="0">
                <a:solidFill>
                  <a:schemeClr val="bg2"/>
                </a:solidFill>
                <a:latin typeface="Arial" charset="0"/>
              </a:rPr>
              <a:t>Setting a weight loss target goal</a:t>
            </a:r>
          </a:p>
          <a:p>
            <a:pPr eaLnBrk="1" hangingPunct="1">
              <a:lnSpc>
                <a:spcPct val="90000"/>
              </a:lnSpc>
              <a:buClr>
                <a:schemeClr val="bg2"/>
              </a:buClr>
            </a:pPr>
            <a:r>
              <a:rPr lang="en-US" dirty="0">
                <a:solidFill>
                  <a:schemeClr val="bg2"/>
                </a:solidFill>
                <a:latin typeface="Arial" charset="0"/>
              </a:rPr>
              <a:t>Keeping food and activity records</a:t>
            </a:r>
          </a:p>
          <a:p>
            <a:pPr eaLnBrk="1" hangingPunct="1">
              <a:lnSpc>
                <a:spcPct val="90000"/>
              </a:lnSpc>
              <a:buClr>
                <a:schemeClr val="bg2"/>
              </a:buClr>
            </a:pPr>
            <a:r>
              <a:rPr lang="en-US" dirty="0">
                <a:solidFill>
                  <a:schemeClr val="bg2"/>
                </a:solidFill>
                <a:latin typeface="Arial" charset="0"/>
              </a:rPr>
              <a:t>Looking for patterns</a:t>
            </a:r>
          </a:p>
          <a:p>
            <a:pPr eaLnBrk="1" hangingPunct="1">
              <a:lnSpc>
                <a:spcPct val="90000"/>
              </a:lnSpc>
              <a:buClr>
                <a:schemeClr val="bg2"/>
              </a:buClr>
            </a:pPr>
            <a:r>
              <a:rPr lang="en-US" dirty="0">
                <a:solidFill>
                  <a:schemeClr val="bg2"/>
                </a:solidFill>
                <a:latin typeface="Arial" charset="0"/>
              </a:rPr>
              <a:t>Setting effective goals</a:t>
            </a:r>
          </a:p>
        </p:txBody>
      </p:sp>
      <p:pic>
        <p:nvPicPr>
          <p:cNvPr id="7" name="Picture 10">
            <a:extLst>
              <a:ext uri="{FF2B5EF4-FFF2-40B4-BE49-F238E27FC236}">
                <a16:creationId xmlns:a16="http://schemas.microsoft.com/office/drawing/2014/main" id="{8A2006AE-8FDB-4C5F-B21B-7493D00AB29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5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b="1" dirty="0">
                <a:solidFill>
                  <a:schemeClr val="bg2"/>
                </a:solidFill>
              </a:rPr>
              <a:t>Assignments for the next session</a:t>
            </a:r>
          </a:p>
        </p:txBody>
      </p:sp>
      <p:sp>
        <p:nvSpPr>
          <p:cNvPr id="37891" name="Rectangle 3"/>
          <p:cNvSpPr>
            <a:spLocks noGrp="1" noChangeArrowheads="1"/>
          </p:cNvSpPr>
          <p:nvPr>
            <p:ph type="body" sz="half" idx="1"/>
          </p:nvPr>
        </p:nvSpPr>
        <p:spPr>
          <a:xfrm>
            <a:off x="685800" y="2362200"/>
            <a:ext cx="7696200" cy="4114800"/>
          </a:xfrm>
        </p:spPr>
        <p:txBody>
          <a:bodyPr/>
          <a:lstStyle/>
          <a:p>
            <a:pPr marL="609600" indent="-609600" eaLnBrk="1" hangingPunct="1">
              <a:buClr>
                <a:schemeClr val="bg2"/>
              </a:buClr>
              <a:buFont typeface="Wingdings" pitchFamily="2" charset="2"/>
              <a:buAutoNum type="arabicPeriod"/>
            </a:pPr>
            <a:r>
              <a:rPr lang="en-US" dirty="0">
                <a:solidFill>
                  <a:schemeClr val="bg2"/>
                </a:solidFill>
                <a:latin typeface="Arial" charset="0"/>
              </a:rPr>
              <a:t>Determine your BMI.</a:t>
            </a:r>
          </a:p>
          <a:p>
            <a:pPr marL="609600" indent="-609600" eaLnBrk="1" hangingPunct="1">
              <a:buClr>
                <a:schemeClr val="bg2"/>
              </a:buClr>
              <a:buFont typeface="Wingdings" pitchFamily="2" charset="2"/>
              <a:buAutoNum type="arabicPeriod"/>
            </a:pPr>
            <a:r>
              <a:rPr lang="en-US" dirty="0">
                <a:solidFill>
                  <a:schemeClr val="bg2"/>
                </a:solidFill>
                <a:latin typeface="Arial" charset="0"/>
              </a:rPr>
              <a:t>Set your initial weight loss goal.</a:t>
            </a:r>
          </a:p>
          <a:p>
            <a:pPr marL="609600" indent="-609600" eaLnBrk="1" hangingPunct="1">
              <a:buClr>
                <a:schemeClr val="bg2"/>
              </a:buClr>
              <a:buFont typeface="Wingdings" pitchFamily="2" charset="2"/>
              <a:buAutoNum type="arabicPeriod"/>
            </a:pPr>
            <a:r>
              <a:rPr lang="en-US" dirty="0">
                <a:solidFill>
                  <a:schemeClr val="bg2"/>
                </a:solidFill>
                <a:latin typeface="Arial" charset="0"/>
              </a:rPr>
              <a:t>Keep food and activity records.</a:t>
            </a:r>
          </a:p>
          <a:p>
            <a:pPr marL="609600" indent="-609600" eaLnBrk="1" hangingPunct="1">
              <a:buClr>
                <a:schemeClr val="bg2"/>
              </a:buClr>
              <a:buFont typeface="Wingdings" pitchFamily="2" charset="2"/>
              <a:buAutoNum type="arabicPeriod"/>
            </a:pPr>
            <a:r>
              <a:rPr lang="en-US" dirty="0">
                <a:solidFill>
                  <a:schemeClr val="bg2"/>
                </a:solidFill>
                <a:latin typeface="Arial" charset="0"/>
              </a:rPr>
              <a:t>Set 2 or 3 behavioral goals.</a:t>
            </a:r>
          </a:p>
        </p:txBody>
      </p:sp>
      <p:pic>
        <p:nvPicPr>
          <p:cNvPr id="7" name="Picture 10">
            <a:extLst>
              <a:ext uri="{FF2B5EF4-FFF2-40B4-BE49-F238E27FC236}">
                <a16:creationId xmlns:a16="http://schemas.microsoft.com/office/drawing/2014/main" id="{6C28E03B-444E-4FA9-91CF-E1F43D2EBDC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31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b="1" dirty="0">
                <a:solidFill>
                  <a:schemeClr val="bg2"/>
                </a:solidFill>
              </a:rPr>
              <a:t>What will be expected cont.</a:t>
            </a:r>
          </a:p>
        </p:txBody>
      </p:sp>
      <p:sp>
        <p:nvSpPr>
          <p:cNvPr id="6147" name="Rectangle 3"/>
          <p:cNvSpPr>
            <a:spLocks noGrp="1" noChangeArrowheads="1"/>
          </p:cNvSpPr>
          <p:nvPr>
            <p:ph type="body" sz="half" idx="1"/>
          </p:nvPr>
        </p:nvSpPr>
        <p:spPr>
          <a:xfrm>
            <a:off x="685800" y="2438400"/>
            <a:ext cx="7467600" cy="3657600"/>
          </a:xfrm>
        </p:spPr>
        <p:txBody>
          <a:bodyPr/>
          <a:lstStyle/>
          <a:p>
            <a:pPr eaLnBrk="1" hangingPunct="1">
              <a:lnSpc>
                <a:spcPct val="90000"/>
              </a:lnSpc>
              <a:buClr>
                <a:schemeClr val="bg2"/>
              </a:buClr>
            </a:pPr>
            <a:r>
              <a:rPr lang="en-US" sz="2800" dirty="0">
                <a:solidFill>
                  <a:schemeClr val="bg2"/>
                </a:solidFill>
                <a:latin typeface="Arial" charset="0"/>
              </a:rPr>
              <a:t>Complete all of the online modules in this series</a:t>
            </a:r>
          </a:p>
          <a:p>
            <a:pPr eaLnBrk="1" hangingPunct="1">
              <a:lnSpc>
                <a:spcPct val="90000"/>
              </a:lnSpc>
              <a:buClr>
                <a:schemeClr val="bg2"/>
              </a:buClr>
            </a:pPr>
            <a:r>
              <a:rPr lang="en-US" sz="2800" dirty="0">
                <a:solidFill>
                  <a:schemeClr val="bg2"/>
                </a:solidFill>
                <a:latin typeface="Arial" charset="0"/>
              </a:rPr>
              <a:t>Be willing to make lifestyle changes to reach your goals</a:t>
            </a:r>
          </a:p>
          <a:p>
            <a:pPr eaLnBrk="1" hangingPunct="1">
              <a:lnSpc>
                <a:spcPct val="90000"/>
              </a:lnSpc>
              <a:buClr>
                <a:schemeClr val="bg2"/>
              </a:buClr>
            </a:pPr>
            <a:r>
              <a:rPr lang="en-US" sz="2800" dirty="0">
                <a:solidFill>
                  <a:schemeClr val="bg2"/>
                </a:solidFill>
                <a:latin typeface="Arial" charset="0"/>
              </a:rPr>
              <a:t>Complete all class assignments to reinforce learning</a:t>
            </a:r>
          </a:p>
          <a:p>
            <a:pPr eaLnBrk="1" hangingPunct="1">
              <a:lnSpc>
                <a:spcPct val="90000"/>
              </a:lnSpc>
              <a:buClr>
                <a:schemeClr val="bg2"/>
              </a:buClr>
            </a:pPr>
            <a:r>
              <a:rPr lang="en-US" sz="2800" dirty="0">
                <a:solidFill>
                  <a:schemeClr val="bg2"/>
                </a:solidFill>
                <a:latin typeface="Arial" charset="0"/>
              </a:rPr>
              <a:t>Participate in any on-line discussions</a:t>
            </a:r>
          </a:p>
          <a:p>
            <a:pPr eaLnBrk="1" hangingPunct="1">
              <a:lnSpc>
                <a:spcPct val="90000"/>
              </a:lnSpc>
              <a:buClr>
                <a:schemeClr val="bg2"/>
              </a:buClr>
            </a:pPr>
            <a:r>
              <a:rPr lang="en-US" sz="2800" dirty="0">
                <a:solidFill>
                  <a:schemeClr val="bg2"/>
                </a:solidFill>
                <a:latin typeface="Arial" charset="0"/>
              </a:rPr>
              <a:t>Enjoy and learn!</a:t>
            </a:r>
          </a:p>
          <a:p>
            <a:pPr eaLnBrk="1" hangingPunct="1">
              <a:lnSpc>
                <a:spcPct val="90000"/>
              </a:lnSpc>
            </a:pPr>
            <a:endParaRPr lang="en-US" sz="2800" dirty="0">
              <a:latin typeface="Arial" charset="0"/>
            </a:endParaRPr>
          </a:p>
        </p:txBody>
      </p:sp>
      <p:pic>
        <p:nvPicPr>
          <p:cNvPr id="7" name="Picture 10">
            <a:extLst>
              <a:ext uri="{FF2B5EF4-FFF2-40B4-BE49-F238E27FC236}">
                <a16:creationId xmlns:a16="http://schemas.microsoft.com/office/drawing/2014/main" id="{32B4017E-B0DA-481C-8916-19ECC1405E8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105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b="1" dirty="0">
                <a:solidFill>
                  <a:schemeClr val="bg2"/>
                </a:solidFill>
              </a:rPr>
              <a:t>Course Overview:</a:t>
            </a:r>
            <a:br>
              <a:rPr lang="en-US" b="1" dirty="0">
                <a:solidFill>
                  <a:schemeClr val="bg2"/>
                </a:solidFill>
              </a:rPr>
            </a:br>
            <a:r>
              <a:rPr lang="en-US" b="1" dirty="0">
                <a:solidFill>
                  <a:schemeClr val="bg2"/>
                </a:solidFill>
              </a:rPr>
              <a:t> </a:t>
            </a:r>
            <a:r>
              <a:rPr lang="en-US" sz="3200" b="1" dirty="0">
                <a:solidFill>
                  <a:schemeClr val="bg2"/>
                </a:solidFill>
              </a:rPr>
              <a:t>Series of 6 sessions</a:t>
            </a:r>
          </a:p>
        </p:txBody>
      </p:sp>
      <p:sp>
        <p:nvSpPr>
          <p:cNvPr id="7171" name="Rectangle 3"/>
          <p:cNvSpPr>
            <a:spLocks noGrp="1" noChangeArrowheads="1"/>
          </p:cNvSpPr>
          <p:nvPr>
            <p:ph type="body" sz="half" idx="1"/>
          </p:nvPr>
        </p:nvSpPr>
        <p:spPr>
          <a:xfrm>
            <a:off x="685800" y="1981200"/>
            <a:ext cx="7391400" cy="4495800"/>
          </a:xfrm>
        </p:spPr>
        <p:txBody>
          <a:bodyPr/>
          <a:lstStyle/>
          <a:p>
            <a:pPr eaLnBrk="1" hangingPunct="1">
              <a:lnSpc>
                <a:spcPct val="90000"/>
              </a:lnSpc>
              <a:buClr>
                <a:schemeClr val="bg2"/>
              </a:buClr>
            </a:pPr>
            <a:r>
              <a:rPr lang="en-US" sz="2800" b="1" dirty="0">
                <a:solidFill>
                  <a:schemeClr val="bg2"/>
                </a:solidFill>
                <a:latin typeface="Arial" charset="0"/>
              </a:rPr>
              <a:t>Session 1:</a:t>
            </a:r>
          </a:p>
          <a:p>
            <a:pPr lvl="1" eaLnBrk="1" hangingPunct="1">
              <a:lnSpc>
                <a:spcPct val="90000"/>
              </a:lnSpc>
              <a:buClr>
                <a:schemeClr val="bg2"/>
              </a:buClr>
            </a:pPr>
            <a:r>
              <a:rPr lang="en-US" sz="2400" dirty="0">
                <a:solidFill>
                  <a:schemeClr val="bg2"/>
                </a:solidFill>
                <a:latin typeface="Arial" charset="0"/>
              </a:rPr>
              <a:t>Course overview</a:t>
            </a:r>
          </a:p>
          <a:p>
            <a:pPr lvl="1" eaLnBrk="1" hangingPunct="1">
              <a:lnSpc>
                <a:spcPct val="90000"/>
              </a:lnSpc>
              <a:buClr>
                <a:schemeClr val="bg2"/>
              </a:buClr>
            </a:pPr>
            <a:r>
              <a:rPr lang="en-US" sz="2400" dirty="0">
                <a:solidFill>
                  <a:schemeClr val="bg2"/>
                </a:solidFill>
                <a:latin typeface="Arial" charset="0"/>
              </a:rPr>
              <a:t>Determining your BMI and related health risks</a:t>
            </a:r>
          </a:p>
          <a:p>
            <a:pPr lvl="1" eaLnBrk="1" hangingPunct="1">
              <a:lnSpc>
                <a:spcPct val="90000"/>
              </a:lnSpc>
              <a:buClr>
                <a:schemeClr val="bg2"/>
              </a:buClr>
            </a:pPr>
            <a:r>
              <a:rPr lang="en-US" sz="2400" dirty="0">
                <a:solidFill>
                  <a:schemeClr val="bg2"/>
                </a:solidFill>
                <a:latin typeface="Arial" charset="0"/>
              </a:rPr>
              <a:t>Setting weight loss and physical activity goals</a:t>
            </a:r>
          </a:p>
          <a:p>
            <a:pPr lvl="1" eaLnBrk="1" hangingPunct="1">
              <a:lnSpc>
                <a:spcPct val="90000"/>
              </a:lnSpc>
              <a:buClr>
                <a:schemeClr val="bg2"/>
              </a:buClr>
            </a:pPr>
            <a:r>
              <a:rPr lang="en-US" sz="2400" dirty="0">
                <a:solidFill>
                  <a:schemeClr val="bg2"/>
                </a:solidFill>
                <a:latin typeface="Arial" charset="0"/>
              </a:rPr>
              <a:t>Keeping food and activity records</a:t>
            </a:r>
          </a:p>
          <a:p>
            <a:pPr eaLnBrk="1" hangingPunct="1">
              <a:lnSpc>
                <a:spcPct val="90000"/>
              </a:lnSpc>
              <a:buClr>
                <a:schemeClr val="bg2"/>
              </a:buClr>
            </a:pPr>
            <a:r>
              <a:rPr lang="en-US" sz="2800" b="1" dirty="0">
                <a:solidFill>
                  <a:schemeClr val="bg2"/>
                </a:solidFill>
                <a:latin typeface="Arial" charset="0"/>
              </a:rPr>
              <a:t>Session 2:</a:t>
            </a:r>
            <a:r>
              <a:rPr lang="en-US" sz="2400" dirty="0">
                <a:solidFill>
                  <a:schemeClr val="bg2"/>
                </a:solidFill>
                <a:latin typeface="Arial" charset="0"/>
              </a:rPr>
              <a:t> </a:t>
            </a:r>
          </a:p>
          <a:p>
            <a:pPr lvl="1" eaLnBrk="1" hangingPunct="1">
              <a:lnSpc>
                <a:spcPct val="90000"/>
              </a:lnSpc>
              <a:buClr>
                <a:schemeClr val="bg2"/>
              </a:buClr>
            </a:pPr>
            <a:r>
              <a:rPr lang="en-US" sz="2400" dirty="0">
                <a:solidFill>
                  <a:schemeClr val="bg2"/>
                </a:solidFill>
                <a:latin typeface="Arial" charset="0"/>
              </a:rPr>
              <a:t>Calories and caloric density</a:t>
            </a:r>
          </a:p>
          <a:p>
            <a:pPr lvl="1" eaLnBrk="1" hangingPunct="1">
              <a:lnSpc>
                <a:spcPct val="90000"/>
              </a:lnSpc>
              <a:buClr>
                <a:schemeClr val="bg2"/>
              </a:buClr>
            </a:pPr>
            <a:r>
              <a:rPr lang="en-US" sz="2400" dirty="0">
                <a:solidFill>
                  <a:schemeClr val="bg2"/>
                </a:solidFill>
                <a:latin typeface="Arial" charset="0"/>
              </a:rPr>
              <a:t>Healthy and not-so-healthy foods from each food group</a:t>
            </a:r>
          </a:p>
          <a:p>
            <a:pPr lvl="1" eaLnBrk="1" hangingPunct="1">
              <a:lnSpc>
                <a:spcPct val="90000"/>
              </a:lnSpc>
              <a:buClr>
                <a:schemeClr val="bg2"/>
              </a:buClr>
            </a:pPr>
            <a:r>
              <a:rPr lang="en-US" sz="2400" dirty="0">
                <a:solidFill>
                  <a:schemeClr val="bg2"/>
                </a:solidFill>
                <a:latin typeface="Arial" charset="0"/>
              </a:rPr>
              <a:t>Meal replacements</a:t>
            </a:r>
          </a:p>
          <a:p>
            <a:pPr lvl="1" eaLnBrk="1" hangingPunct="1">
              <a:lnSpc>
                <a:spcPct val="90000"/>
              </a:lnSpc>
              <a:buClr>
                <a:schemeClr val="bg2"/>
              </a:buClr>
            </a:pPr>
            <a:r>
              <a:rPr lang="en-US" sz="2400" dirty="0">
                <a:solidFill>
                  <a:schemeClr val="bg2"/>
                </a:solidFill>
                <a:latin typeface="Arial" charset="0"/>
              </a:rPr>
              <a:t>Healthy eating during deployments</a:t>
            </a:r>
          </a:p>
        </p:txBody>
      </p:sp>
      <p:pic>
        <p:nvPicPr>
          <p:cNvPr id="7" name="Picture 10">
            <a:extLst>
              <a:ext uri="{FF2B5EF4-FFF2-40B4-BE49-F238E27FC236}">
                <a16:creationId xmlns:a16="http://schemas.microsoft.com/office/drawing/2014/main" id="{6D926E05-6DDB-4B87-811D-4CA70210A26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3746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b="1" dirty="0">
                <a:solidFill>
                  <a:schemeClr val="bg2"/>
                </a:solidFill>
              </a:rPr>
              <a:t>Course Overview cont.</a:t>
            </a:r>
            <a:r>
              <a:rPr lang="en-US" dirty="0">
                <a:solidFill>
                  <a:schemeClr val="bg2"/>
                </a:solidFill>
              </a:rPr>
              <a:t> </a:t>
            </a:r>
          </a:p>
        </p:txBody>
      </p:sp>
      <p:sp>
        <p:nvSpPr>
          <p:cNvPr id="8195" name="Rectangle 3"/>
          <p:cNvSpPr>
            <a:spLocks noGrp="1" noChangeArrowheads="1"/>
          </p:cNvSpPr>
          <p:nvPr>
            <p:ph type="body" sz="half" idx="1"/>
          </p:nvPr>
        </p:nvSpPr>
        <p:spPr>
          <a:xfrm>
            <a:off x="685800" y="1981200"/>
            <a:ext cx="7467600" cy="4114800"/>
          </a:xfrm>
        </p:spPr>
        <p:txBody>
          <a:bodyPr/>
          <a:lstStyle/>
          <a:p>
            <a:pPr eaLnBrk="1" hangingPunct="1">
              <a:buClr>
                <a:schemeClr val="bg2"/>
              </a:buClr>
            </a:pPr>
            <a:r>
              <a:rPr lang="en-US" sz="2800" b="1" dirty="0">
                <a:solidFill>
                  <a:schemeClr val="bg2"/>
                </a:solidFill>
                <a:latin typeface="Arial" charset="0"/>
              </a:rPr>
              <a:t>Session 3:</a:t>
            </a:r>
            <a:r>
              <a:rPr lang="en-US" sz="2800" dirty="0">
                <a:solidFill>
                  <a:schemeClr val="bg2"/>
                </a:solidFill>
                <a:latin typeface="Arial" charset="0"/>
              </a:rPr>
              <a:t> </a:t>
            </a:r>
          </a:p>
          <a:p>
            <a:pPr lvl="1" eaLnBrk="1" hangingPunct="1">
              <a:buClr>
                <a:schemeClr val="bg2"/>
              </a:buClr>
            </a:pPr>
            <a:r>
              <a:rPr lang="en-US" sz="2400" dirty="0">
                <a:solidFill>
                  <a:schemeClr val="bg2"/>
                </a:solidFill>
                <a:latin typeface="Arial" charset="0"/>
              </a:rPr>
              <a:t>Physical activity recommendations</a:t>
            </a:r>
          </a:p>
          <a:p>
            <a:pPr lvl="1" eaLnBrk="1" hangingPunct="1">
              <a:buClr>
                <a:schemeClr val="bg2"/>
              </a:buClr>
            </a:pPr>
            <a:r>
              <a:rPr lang="en-US" sz="2400" dirty="0">
                <a:solidFill>
                  <a:schemeClr val="bg2"/>
                </a:solidFill>
                <a:latin typeface="Arial" charset="0"/>
              </a:rPr>
              <a:t>Healthy low-calorie food preparation</a:t>
            </a:r>
          </a:p>
          <a:p>
            <a:pPr eaLnBrk="1" hangingPunct="1">
              <a:buClr>
                <a:schemeClr val="bg2"/>
              </a:buClr>
            </a:pPr>
            <a:r>
              <a:rPr lang="en-US" sz="2800" b="1" dirty="0">
                <a:solidFill>
                  <a:schemeClr val="bg2"/>
                </a:solidFill>
                <a:latin typeface="Arial" charset="0"/>
              </a:rPr>
              <a:t>Session 4:</a:t>
            </a:r>
          </a:p>
          <a:p>
            <a:pPr lvl="1" eaLnBrk="1" hangingPunct="1">
              <a:buClr>
                <a:schemeClr val="bg2"/>
              </a:buClr>
            </a:pPr>
            <a:r>
              <a:rPr lang="en-US" sz="2400" dirty="0">
                <a:solidFill>
                  <a:schemeClr val="bg2"/>
                </a:solidFill>
                <a:latin typeface="Arial" charset="0"/>
              </a:rPr>
              <a:t>Controlling portion sizes </a:t>
            </a:r>
          </a:p>
          <a:p>
            <a:pPr lvl="1" eaLnBrk="1" hangingPunct="1">
              <a:buClr>
                <a:schemeClr val="bg2"/>
              </a:buClr>
            </a:pPr>
            <a:r>
              <a:rPr lang="en-US" sz="2400" dirty="0">
                <a:solidFill>
                  <a:schemeClr val="bg2"/>
                </a:solidFill>
                <a:latin typeface="Arial" charset="0"/>
              </a:rPr>
              <a:t>Reading and using food labels</a:t>
            </a:r>
          </a:p>
          <a:p>
            <a:pPr lvl="1" eaLnBrk="1" hangingPunct="1">
              <a:buClr>
                <a:schemeClr val="bg2"/>
              </a:buClr>
            </a:pPr>
            <a:r>
              <a:rPr lang="en-US" sz="2400" dirty="0">
                <a:solidFill>
                  <a:schemeClr val="bg2"/>
                </a:solidFill>
                <a:latin typeface="Arial" charset="0"/>
              </a:rPr>
              <a:t>Tips for eating out</a:t>
            </a:r>
          </a:p>
          <a:p>
            <a:pPr eaLnBrk="1" hangingPunct="1"/>
            <a:endParaRPr lang="en-US" sz="2800" dirty="0">
              <a:latin typeface="Arial" charset="0"/>
            </a:endParaRPr>
          </a:p>
        </p:txBody>
      </p:sp>
      <p:pic>
        <p:nvPicPr>
          <p:cNvPr id="7" name="Picture 10">
            <a:extLst>
              <a:ext uri="{FF2B5EF4-FFF2-40B4-BE49-F238E27FC236}">
                <a16:creationId xmlns:a16="http://schemas.microsoft.com/office/drawing/2014/main" id="{E54E7426-3914-48F3-8CDF-64FB758D584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1715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b="1" dirty="0">
                <a:solidFill>
                  <a:schemeClr val="bg2"/>
                </a:solidFill>
              </a:rPr>
              <a:t>Overview cont</a:t>
            </a:r>
            <a:r>
              <a:rPr lang="en-US" dirty="0">
                <a:solidFill>
                  <a:schemeClr val="bg2"/>
                </a:solidFill>
              </a:rPr>
              <a:t>.</a:t>
            </a:r>
          </a:p>
        </p:txBody>
      </p:sp>
      <p:sp>
        <p:nvSpPr>
          <p:cNvPr id="9219" name="Rectangle 3"/>
          <p:cNvSpPr>
            <a:spLocks noGrp="1" noChangeArrowheads="1"/>
          </p:cNvSpPr>
          <p:nvPr>
            <p:ph type="body" sz="half" idx="1"/>
          </p:nvPr>
        </p:nvSpPr>
        <p:spPr>
          <a:xfrm>
            <a:off x="685800" y="1981200"/>
            <a:ext cx="7620000" cy="4495800"/>
          </a:xfrm>
        </p:spPr>
        <p:txBody>
          <a:bodyPr/>
          <a:lstStyle/>
          <a:p>
            <a:pPr eaLnBrk="1" hangingPunct="1">
              <a:lnSpc>
                <a:spcPct val="90000"/>
              </a:lnSpc>
              <a:buClr>
                <a:schemeClr val="bg2"/>
              </a:buClr>
            </a:pPr>
            <a:r>
              <a:rPr lang="en-US" sz="2800" b="1" dirty="0">
                <a:solidFill>
                  <a:schemeClr val="bg2"/>
                </a:solidFill>
                <a:latin typeface="Arial" charset="0"/>
              </a:rPr>
              <a:t>Session 5:</a:t>
            </a:r>
          </a:p>
          <a:p>
            <a:pPr lvl="1" eaLnBrk="1" hangingPunct="1">
              <a:lnSpc>
                <a:spcPct val="90000"/>
              </a:lnSpc>
              <a:buClr>
                <a:schemeClr val="bg2"/>
              </a:buClr>
            </a:pPr>
            <a:r>
              <a:rPr lang="en-US" sz="2400" dirty="0">
                <a:solidFill>
                  <a:schemeClr val="bg2"/>
                </a:solidFill>
                <a:latin typeface="Arial" charset="0"/>
              </a:rPr>
              <a:t>Behavioral change</a:t>
            </a:r>
          </a:p>
          <a:p>
            <a:pPr lvl="1" eaLnBrk="1" hangingPunct="1">
              <a:lnSpc>
                <a:spcPct val="90000"/>
              </a:lnSpc>
              <a:buClr>
                <a:schemeClr val="bg2"/>
              </a:buClr>
            </a:pPr>
            <a:r>
              <a:rPr lang="en-US" sz="2400" dirty="0">
                <a:solidFill>
                  <a:schemeClr val="bg2"/>
                </a:solidFill>
                <a:latin typeface="Arial" charset="0"/>
              </a:rPr>
              <a:t>Tips for losing weight and keeping it off</a:t>
            </a:r>
          </a:p>
          <a:p>
            <a:pPr lvl="1" eaLnBrk="1" hangingPunct="1">
              <a:lnSpc>
                <a:spcPct val="90000"/>
              </a:lnSpc>
              <a:buClr>
                <a:schemeClr val="bg2"/>
              </a:buClr>
            </a:pPr>
            <a:r>
              <a:rPr lang="en-US" sz="2400" dirty="0">
                <a:solidFill>
                  <a:schemeClr val="bg2"/>
                </a:solidFill>
                <a:latin typeface="Arial" charset="0"/>
              </a:rPr>
              <a:t>Staying on track</a:t>
            </a:r>
          </a:p>
          <a:p>
            <a:pPr eaLnBrk="1" hangingPunct="1">
              <a:lnSpc>
                <a:spcPct val="90000"/>
              </a:lnSpc>
              <a:buClr>
                <a:schemeClr val="bg2"/>
              </a:buClr>
            </a:pPr>
            <a:r>
              <a:rPr lang="en-US" sz="2800" b="1" dirty="0">
                <a:solidFill>
                  <a:schemeClr val="bg2"/>
                </a:solidFill>
                <a:latin typeface="Arial" charset="0"/>
              </a:rPr>
              <a:t>Session 6:</a:t>
            </a:r>
          </a:p>
          <a:p>
            <a:pPr lvl="1" eaLnBrk="1" hangingPunct="1">
              <a:lnSpc>
                <a:spcPct val="90000"/>
              </a:lnSpc>
              <a:buClr>
                <a:schemeClr val="bg2"/>
              </a:buClr>
            </a:pPr>
            <a:r>
              <a:rPr lang="en-US" sz="2400" dirty="0">
                <a:solidFill>
                  <a:schemeClr val="bg2"/>
                </a:solidFill>
                <a:latin typeface="Arial" charset="0"/>
              </a:rPr>
              <a:t>Reflecting on how your efforts are working for you</a:t>
            </a:r>
          </a:p>
          <a:p>
            <a:pPr lvl="1" eaLnBrk="1" hangingPunct="1">
              <a:lnSpc>
                <a:spcPct val="90000"/>
              </a:lnSpc>
              <a:buClr>
                <a:schemeClr val="bg2"/>
              </a:buClr>
            </a:pPr>
            <a:r>
              <a:rPr lang="en-US" sz="2400" dirty="0">
                <a:solidFill>
                  <a:schemeClr val="bg2"/>
                </a:solidFill>
                <a:latin typeface="Arial" charset="0"/>
              </a:rPr>
              <a:t>Evaluating weight management programs and options</a:t>
            </a:r>
          </a:p>
          <a:p>
            <a:pPr lvl="1" eaLnBrk="1" hangingPunct="1">
              <a:lnSpc>
                <a:spcPct val="90000"/>
              </a:lnSpc>
              <a:buClr>
                <a:schemeClr val="bg2"/>
              </a:buClr>
            </a:pPr>
            <a:r>
              <a:rPr lang="en-US" sz="2400" dirty="0">
                <a:solidFill>
                  <a:schemeClr val="bg2"/>
                </a:solidFill>
                <a:latin typeface="Arial" charset="0"/>
              </a:rPr>
              <a:t>Wrap up and encouragement for continued success</a:t>
            </a:r>
          </a:p>
        </p:txBody>
      </p:sp>
      <p:pic>
        <p:nvPicPr>
          <p:cNvPr id="7" name="Picture 10">
            <a:extLst>
              <a:ext uri="{FF2B5EF4-FFF2-40B4-BE49-F238E27FC236}">
                <a16:creationId xmlns:a16="http://schemas.microsoft.com/office/drawing/2014/main" id="{67EF97E5-76B8-44EE-97D7-EFA144612DD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65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b="1" dirty="0">
                <a:solidFill>
                  <a:schemeClr val="bg2"/>
                </a:solidFill>
              </a:rPr>
              <a:t>Topics for Today</a:t>
            </a:r>
          </a:p>
        </p:txBody>
      </p:sp>
      <p:sp>
        <p:nvSpPr>
          <p:cNvPr id="10243" name="Rectangle 3"/>
          <p:cNvSpPr>
            <a:spLocks noGrp="1" noChangeArrowheads="1"/>
          </p:cNvSpPr>
          <p:nvPr>
            <p:ph type="body" sz="half" idx="1"/>
          </p:nvPr>
        </p:nvSpPr>
        <p:spPr>
          <a:xfrm>
            <a:off x="685800" y="1981200"/>
            <a:ext cx="7543800" cy="4114800"/>
          </a:xfrm>
        </p:spPr>
        <p:txBody>
          <a:bodyPr/>
          <a:lstStyle/>
          <a:p>
            <a:pPr eaLnBrk="1" hangingPunct="1">
              <a:buClr>
                <a:schemeClr val="bg2"/>
              </a:buClr>
            </a:pPr>
            <a:r>
              <a:rPr lang="en-US" sz="2800" dirty="0">
                <a:solidFill>
                  <a:schemeClr val="bg2"/>
                </a:solidFill>
                <a:latin typeface="Arial" charset="0"/>
              </a:rPr>
              <a:t>Introduction: why weight management is important to us as commissioned officers</a:t>
            </a:r>
          </a:p>
          <a:p>
            <a:pPr eaLnBrk="1" hangingPunct="1">
              <a:buClr>
                <a:schemeClr val="bg2"/>
              </a:buClr>
            </a:pPr>
            <a:r>
              <a:rPr lang="en-US" sz="2800" dirty="0">
                <a:solidFill>
                  <a:schemeClr val="bg2"/>
                </a:solidFill>
                <a:latin typeface="Arial" charset="0"/>
              </a:rPr>
              <a:t>Understanding Body Mass Index (BMI) and how to calculate your BMI</a:t>
            </a:r>
          </a:p>
          <a:p>
            <a:pPr eaLnBrk="1" hangingPunct="1">
              <a:buClr>
                <a:schemeClr val="bg2"/>
              </a:buClr>
            </a:pPr>
            <a:r>
              <a:rPr lang="en-US" sz="2800" dirty="0">
                <a:solidFill>
                  <a:schemeClr val="bg2"/>
                </a:solidFill>
                <a:latin typeface="Arial" charset="0"/>
              </a:rPr>
              <a:t>Setting a weight loss target goal</a:t>
            </a:r>
          </a:p>
          <a:p>
            <a:pPr eaLnBrk="1" hangingPunct="1">
              <a:buClr>
                <a:schemeClr val="bg2"/>
              </a:buClr>
            </a:pPr>
            <a:r>
              <a:rPr lang="en-US" sz="2800" dirty="0">
                <a:solidFill>
                  <a:schemeClr val="bg2"/>
                </a:solidFill>
                <a:latin typeface="Arial" charset="0"/>
              </a:rPr>
              <a:t>Keeping food and activity records</a:t>
            </a:r>
          </a:p>
          <a:p>
            <a:pPr lvl="1" eaLnBrk="1" hangingPunct="1"/>
            <a:r>
              <a:rPr lang="en-US" sz="2400" dirty="0">
                <a:solidFill>
                  <a:schemeClr val="bg2"/>
                </a:solidFill>
                <a:latin typeface="Arial" charset="0"/>
              </a:rPr>
              <a:t>Looking for patterns</a:t>
            </a:r>
          </a:p>
          <a:p>
            <a:pPr eaLnBrk="1" hangingPunct="1">
              <a:buClr>
                <a:schemeClr val="bg2"/>
              </a:buClr>
            </a:pPr>
            <a:r>
              <a:rPr lang="en-US" sz="2800" dirty="0">
                <a:solidFill>
                  <a:schemeClr val="bg2"/>
                </a:solidFill>
                <a:latin typeface="Arial" charset="0"/>
              </a:rPr>
              <a:t>Setting effective goals</a:t>
            </a:r>
          </a:p>
        </p:txBody>
      </p:sp>
      <p:pic>
        <p:nvPicPr>
          <p:cNvPr id="7" name="Picture 10">
            <a:extLst>
              <a:ext uri="{FF2B5EF4-FFF2-40B4-BE49-F238E27FC236}">
                <a16:creationId xmlns:a16="http://schemas.microsoft.com/office/drawing/2014/main" id="{D0E5C6ED-06FA-4EDB-8708-A0F2C7052CE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144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b="1" dirty="0">
                <a:solidFill>
                  <a:schemeClr val="bg2"/>
                </a:solidFill>
              </a:rPr>
              <a:t>Americans are tipping </a:t>
            </a:r>
            <a:br>
              <a:rPr lang="en-US" b="1" dirty="0">
                <a:solidFill>
                  <a:schemeClr val="bg2"/>
                </a:solidFill>
              </a:rPr>
            </a:br>
            <a:r>
              <a:rPr lang="en-US" b="1" dirty="0">
                <a:solidFill>
                  <a:schemeClr val="bg2"/>
                </a:solidFill>
              </a:rPr>
              <a:t>the scales</a:t>
            </a:r>
          </a:p>
        </p:txBody>
      </p:sp>
      <p:sp>
        <p:nvSpPr>
          <p:cNvPr id="11267" name="Rectangle 3"/>
          <p:cNvSpPr>
            <a:spLocks noGrp="1" noChangeArrowheads="1"/>
          </p:cNvSpPr>
          <p:nvPr>
            <p:ph type="body" sz="half" idx="1"/>
          </p:nvPr>
        </p:nvSpPr>
        <p:spPr>
          <a:xfrm>
            <a:off x="762000" y="2286000"/>
            <a:ext cx="7391400" cy="4038600"/>
          </a:xfrm>
        </p:spPr>
        <p:txBody>
          <a:bodyPr/>
          <a:lstStyle/>
          <a:p>
            <a:pPr>
              <a:buClr>
                <a:schemeClr val="bg2"/>
              </a:buClr>
            </a:pPr>
            <a:r>
              <a:rPr lang="en-US" sz="2800" dirty="0">
                <a:solidFill>
                  <a:schemeClr val="bg2"/>
                </a:solidFill>
                <a:latin typeface="Arial" charset="0"/>
              </a:rPr>
              <a:t>Over two thirds of U.S. adults are overweight</a:t>
            </a:r>
          </a:p>
          <a:p>
            <a:pPr>
              <a:buClr>
                <a:schemeClr val="bg2"/>
              </a:buClr>
            </a:pPr>
            <a:r>
              <a:rPr lang="en-US" sz="2800" dirty="0">
                <a:solidFill>
                  <a:schemeClr val="bg2"/>
                </a:solidFill>
                <a:latin typeface="Arial" charset="0"/>
              </a:rPr>
              <a:t>35.7% of U.S. adults- were obese in 2009-2010</a:t>
            </a:r>
          </a:p>
          <a:p>
            <a:pPr>
              <a:buClr>
                <a:schemeClr val="bg2"/>
              </a:buClr>
            </a:pPr>
            <a:r>
              <a:rPr lang="en-US" sz="2800" dirty="0">
                <a:solidFill>
                  <a:schemeClr val="bg2"/>
                </a:solidFill>
                <a:latin typeface="Arial" charset="0"/>
              </a:rPr>
              <a:t>Estimated total cost of obesity in the U.S. was $147 billion in 2008 dollars</a:t>
            </a:r>
          </a:p>
          <a:p>
            <a:pPr eaLnBrk="1" hangingPunct="1">
              <a:buFont typeface="Wingdings" pitchFamily="2" charset="2"/>
              <a:buNone/>
            </a:pPr>
            <a:endParaRPr lang="en-US" sz="2800" dirty="0">
              <a:latin typeface="Arial" charset="0"/>
            </a:endParaRPr>
          </a:p>
          <a:p>
            <a:pPr eaLnBrk="1" hangingPunct="1"/>
            <a:endParaRPr lang="en-US" sz="2800" dirty="0">
              <a:latin typeface="Arial" charset="0"/>
            </a:endParaRPr>
          </a:p>
        </p:txBody>
      </p:sp>
      <p:pic>
        <p:nvPicPr>
          <p:cNvPr id="7" name="Picture 10">
            <a:extLst>
              <a:ext uri="{FF2B5EF4-FFF2-40B4-BE49-F238E27FC236}">
                <a16:creationId xmlns:a16="http://schemas.microsoft.com/office/drawing/2014/main" id="{E8AB9A38-E76C-47ED-B332-3CAF114CAA9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40680" y="5870575"/>
            <a:ext cx="987425" cy="987425"/>
          </a:xfrm>
          <a:prstGeom prst="rect">
            <a:avLst/>
          </a:prstGeom>
          <a:noFill/>
          <a:ln w="9525">
            <a:noFill/>
            <a:miter lim="800000"/>
            <a:headEnd/>
            <a:tailEnd/>
          </a:ln>
        </p:spPr>
      </p:pic>
    </p:spTree>
  </p:cSld>
  <p:clrMapOvr>
    <a:masterClrMapping/>
  </p:clrMapOvr>
  <p:transition advTm="24940"/>
</p:sld>
</file>

<file path=ppt/theme/theme1.xml><?xml version="1.0" encoding="utf-8"?>
<a:theme xmlns:a="http://schemas.openxmlformats.org/drawingml/2006/main" name="Soaring">
  <a:themeElements>
    <a:clrScheme name="508c">
      <a:dk1>
        <a:srgbClr val="000000"/>
      </a:dk1>
      <a:lt1>
        <a:srgbClr val="FFFFFF"/>
      </a:lt1>
      <a:dk2>
        <a:srgbClr val="000000"/>
      </a:dk2>
      <a:lt2>
        <a:srgbClr val="FFFFFF"/>
      </a:lt2>
      <a:accent1>
        <a:srgbClr val="000000"/>
      </a:accent1>
      <a:accent2>
        <a:srgbClr val="262626"/>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2"/>
          </a:buClr>
          <a:buSzPct val="80000"/>
          <a:buFont typeface="Wingdings" pitchFamily="2" charset="2"/>
          <a:buChar char="l"/>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2"/>
          </a:buClr>
          <a:buSzPct val="80000"/>
          <a:buFont typeface="Wingdings" pitchFamily="2" charset="2"/>
          <a:buChar char="l"/>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Soaring 6">
        <a:dk1>
          <a:srgbClr val="000000"/>
        </a:dk1>
        <a:lt1>
          <a:srgbClr val="FFFFFF"/>
        </a:lt1>
        <a:dk2>
          <a:srgbClr val="0000FF"/>
        </a:dk2>
        <a:lt2>
          <a:srgbClr val="FFFF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7">
        <a:dk1>
          <a:srgbClr val="000000"/>
        </a:dk1>
        <a:lt1>
          <a:srgbClr val="FFFFFF"/>
        </a:lt1>
        <a:dk2>
          <a:srgbClr val="0000FF"/>
        </a:dk2>
        <a:lt2>
          <a:srgbClr val="FFFF00"/>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5cdcb78-4da6-4e95-9347-3181d1e5b6cc">Current Projects</Category>
    <Resource_x0020_Type xmlns="a5cdcb78-4da6-4e95-9347-3181d1e5b6cc" xsi:nil="true"/>
    <Notes0 xmlns="a5cdcb78-4da6-4e95-9347-3181d1e5b6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20CC8AE118224494C37B7C3E47D844" ma:contentTypeVersion="5" ma:contentTypeDescription="Create a new document." ma:contentTypeScope="" ma:versionID="f109b26be7ff2468a458dc868e0222e6">
  <xsd:schema xmlns:xsd="http://www.w3.org/2001/XMLSchema" xmlns:xs="http://www.w3.org/2001/XMLSchema" xmlns:p="http://schemas.microsoft.com/office/2006/metadata/properties" xmlns:ns2="a5cdcb78-4da6-4e95-9347-3181d1e5b6cc" targetNamespace="http://schemas.microsoft.com/office/2006/metadata/properties" ma:root="true" ma:fieldsID="ff23bc7b78ab1f3a8e36aa9369e1bb3a" ns2:_="">
    <xsd:import namespace="a5cdcb78-4da6-4e95-9347-3181d1e5b6cc"/>
    <xsd:element name="properties">
      <xsd:complexType>
        <xsd:sequence>
          <xsd:element name="documentManagement">
            <xsd:complexType>
              <xsd:all>
                <xsd:element ref="ns2:Category" minOccurs="0"/>
                <xsd:element ref="ns2:Resource_x0020_Type"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dcb78-4da6-4e95-9347-3181d1e5b6cc"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genda"/>
          <xsd:enumeration value="Attendance"/>
          <xsd:enumeration value="Current Projects"/>
          <xsd:enumeration value="Meeting Minutes"/>
          <xsd:enumeration value="Reports"/>
          <xsd:enumeration value="Resources"/>
          <xsd:enumeration value="Presentations"/>
          <xsd:enumeration value="Training"/>
          <xsd:enumeration value="SOP"/>
          <xsd:enumeration value="Archived Projects"/>
        </xsd:restriction>
      </xsd:simpleType>
    </xsd:element>
    <xsd:element name="Resource_x0020_Type" ma:index="9" nillable="true" ma:displayName="Resource Type" ma:format="Dropdown" ma:internalName="Resource_x0020_Type">
      <xsd:simpleType>
        <xsd:restriction base="dms:Choice">
          <xsd:enumeration value="508c"/>
          <xsd:enumeration value="SharePoint"/>
          <xsd:enumeration value="Website"/>
        </xsd:restriction>
      </xsd:simpleType>
    </xsd:element>
    <xsd:element name="Notes0" ma:index="10"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DCEDB-5AD2-47F3-AF14-B243FB5E450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cdcb78-4da6-4e95-9347-3181d1e5b6cc"/>
    <ds:schemaRef ds:uri="http://www.w3.org/XML/1998/namespace"/>
    <ds:schemaRef ds:uri="http://purl.org/dc/dcmitype/"/>
  </ds:schemaRefs>
</ds:datastoreItem>
</file>

<file path=customXml/itemProps2.xml><?xml version="1.0" encoding="utf-8"?>
<ds:datastoreItem xmlns:ds="http://schemas.openxmlformats.org/officeDocument/2006/customXml" ds:itemID="{2A204265-843C-4BEA-8E3C-565E49080D93}">
  <ds:schemaRefs>
    <ds:schemaRef ds:uri="http://schemas.microsoft.com/sharepoint/v3/contenttype/forms"/>
  </ds:schemaRefs>
</ds:datastoreItem>
</file>

<file path=customXml/itemProps3.xml><?xml version="1.0" encoding="utf-8"?>
<ds:datastoreItem xmlns:ds="http://schemas.openxmlformats.org/officeDocument/2006/customXml" ds:itemID="{2AAA9AFE-8A84-4E09-B35B-BA903C24D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dcb78-4da6-4e95-9347-3181d1e5b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Shimmer</Template>
  <TotalTime>7994</TotalTime>
  <Words>4242</Words>
  <Application>Microsoft Office PowerPoint</Application>
  <PresentationFormat>On-screen Show (4:3)</PresentationFormat>
  <Paragraphs>328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Wingdings</vt:lpstr>
      <vt:lpstr>Soaring</vt:lpstr>
      <vt:lpstr>U.S. Public Health Service “Fit for Duty, Fit for Life”   Weight Management Program: Session 1  </vt:lpstr>
      <vt:lpstr>Introduction to the Program</vt:lpstr>
      <vt:lpstr>What you should expect to learn in this series</vt:lpstr>
      <vt:lpstr>What will be expected cont.</vt:lpstr>
      <vt:lpstr>Course Overview:  Series of 6 sessions</vt:lpstr>
      <vt:lpstr>Course Overview cont. </vt:lpstr>
      <vt:lpstr>Overview cont.</vt:lpstr>
      <vt:lpstr>Topics for Today</vt:lpstr>
      <vt:lpstr>Americans are tipping  the scales</vt:lpstr>
      <vt:lpstr>Why is a healthy weight  important?</vt:lpstr>
      <vt:lpstr>Health benefits of attaining and maintaining a healthy weight</vt:lpstr>
      <vt:lpstr>Healthy Weight and Officership</vt:lpstr>
      <vt:lpstr>Factors Influencing Body Weight</vt:lpstr>
      <vt:lpstr>Aim for a Healthy Weight</vt:lpstr>
      <vt:lpstr>Assessing Risk: BMI  (Body Mass Index)</vt:lpstr>
      <vt:lpstr>BMI Chart</vt:lpstr>
      <vt:lpstr>Calculating Your BMI:  </vt:lpstr>
      <vt:lpstr>BMI Charts</vt:lpstr>
      <vt:lpstr> But BMI isn’t perfect…</vt:lpstr>
      <vt:lpstr>Aging and Body Composition</vt:lpstr>
      <vt:lpstr>Waist Circumference</vt:lpstr>
      <vt:lpstr>How much weight should I aim to lose?</vt:lpstr>
      <vt:lpstr>Step One: Keep records</vt:lpstr>
      <vt:lpstr>Focus this coming week…</vt:lpstr>
      <vt:lpstr>Example of a food/activity log</vt:lpstr>
      <vt:lpstr>Step Two: Analyze your eating and exercise habits</vt:lpstr>
      <vt:lpstr>Step Three: Set effective goals</vt:lpstr>
      <vt:lpstr>What’s wrong with these goals?</vt:lpstr>
      <vt:lpstr>Characteristics of effective goals</vt:lpstr>
      <vt:lpstr>Setting effective goals:  an example</vt:lpstr>
      <vt:lpstr>Effective goals: specific, measurable, realistic, forgiving </vt:lpstr>
      <vt:lpstr>Summary of today’s session</vt:lpstr>
      <vt:lpstr>Assignments for the 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Management Module_Session 1</dc:title>
  <dc:creator>Blakeley</dc:creator>
  <cp:lastModifiedBy>Ellis, Patricia</cp:lastModifiedBy>
  <cp:revision>122</cp:revision>
  <cp:lastPrinted>1601-01-01T00:00:00Z</cp:lastPrinted>
  <dcterms:created xsi:type="dcterms:W3CDTF">2007-04-25T01:00:47Z</dcterms:created>
  <dcterms:modified xsi:type="dcterms:W3CDTF">2019-12-07T02:19:49Z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0x010100D320CC8AE118224494C37B7C3E47D844</vt:lpwstr>
  </property>
</Properties>
</file>