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4"/>
  </p:sldMasterIdLst>
  <p:notesMasterIdLst>
    <p:notesMasterId r:id="rId38"/>
  </p:notesMasterIdLst>
  <p:sldIdLst>
    <p:sldId id="256" r:id="rId5"/>
    <p:sldId id="277" r:id="rId6"/>
    <p:sldId id="322" r:id="rId7"/>
    <p:sldId id="326" r:id="rId8"/>
    <p:sldId id="294" r:id="rId9"/>
    <p:sldId id="323" r:id="rId10"/>
    <p:sldId id="318" r:id="rId11"/>
    <p:sldId id="330" r:id="rId12"/>
    <p:sldId id="321" r:id="rId13"/>
    <p:sldId id="316" r:id="rId14"/>
    <p:sldId id="314" r:id="rId15"/>
    <p:sldId id="315" r:id="rId16"/>
    <p:sldId id="284" r:id="rId17"/>
    <p:sldId id="320" r:id="rId18"/>
    <p:sldId id="312" r:id="rId19"/>
    <p:sldId id="327" r:id="rId20"/>
    <p:sldId id="289" r:id="rId21"/>
    <p:sldId id="324" r:id="rId22"/>
    <p:sldId id="325" r:id="rId23"/>
    <p:sldId id="293" r:id="rId24"/>
    <p:sldId id="296" r:id="rId25"/>
    <p:sldId id="302" r:id="rId26"/>
    <p:sldId id="317" r:id="rId27"/>
    <p:sldId id="304" r:id="rId28"/>
    <p:sldId id="305" r:id="rId29"/>
    <p:sldId id="306" r:id="rId30"/>
    <p:sldId id="307" r:id="rId31"/>
    <p:sldId id="328" r:id="rId32"/>
    <p:sldId id="308" r:id="rId33"/>
    <p:sldId id="298" r:id="rId34"/>
    <p:sldId id="309" r:id="rId35"/>
    <p:sldId id="301" r:id="rId36"/>
    <p:sldId id="2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vo, Courtney" initials="DC" lastIdx="2" clrIdx="0">
    <p:extLst>
      <p:ext uri="{19B8F6BF-5375-455C-9EA6-DF929625EA0E}">
        <p15:presenceInfo xmlns:p15="http://schemas.microsoft.com/office/powerpoint/2012/main" userId="S-1-5-21-1078081533-606747145-839522115-337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0099"/>
    <a:srgbClr val="292929"/>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97" autoAdjust="0"/>
  </p:normalViewPr>
  <p:slideViewPr>
    <p:cSldViewPr>
      <p:cViewPr varScale="1">
        <p:scale>
          <a:sx n="50" d="100"/>
          <a:sy n="50" d="100"/>
        </p:scale>
        <p:origin x="172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003A767-2172-4D58-A561-F9C0C1B01F9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a:p>
        </p:txBody>
      </p:sp>
      <p:sp>
        <p:nvSpPr>
          <p:cNvPr id="60419" name="Rectangle 3">
            <a:extLst>
              <a:ext uri="{FF2B5EF4-FFF2-40B4-BE49-F238E27FC236}">
                <a16:creationId xmlns:a16="http://schemas.microsoft.com/office/drawing/2014/main" id="{A3F2344E-1A19-4089-972A-90492D6F767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a:p>
        </p:txBody>
      </p:sp>
      <p:sp>
        <p:nvSpPr>
          <p:cNvPr id="47108" name="Rectangle 4">
            <a:extLst>
              <a:ext uri="{FF2B5EF4-FFF2-40B4-BE49-F238E27FC236}">
                <a16:creationId xmlns:a16="http://schemas.microsoft.com/office/drawing/2014/main" id="{1B14E341-5B68-4B53-9E0F-FBE6AA986C5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BFDE38AE-35B1-43BD-8883-7C67B9CBE58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id="{47748CA7-2E33-4762-A12C-2D9B33A80B0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0" charset="0"/>
                <a:ea typeface="+mn-ea"/>
                <a:cs typeface="+mn-cs"/>
              </a:defRPr>
            </a:lvl1pPr>
          </a:lstStyle>
          <a:p>
            <a:pPr>
              <a:defRPr/>
            </a:pPr>
            <a:endParaRPr lang="en-US"/>
          </a:p>
        </p:txBody>
      </p:sp>
      <p:sp>
        <p:nvSpPr>
          <p:cNvPr id="60423" name="Rectangle 7">
            <a:extLst>
              <a:ext uri="{FF2B5EF4-FFF2-40B4-BE49-F238E27FC236}">
                <a16:creationId xmlns:a16="http://schemas.microsoft.com/office/drawing/2014/main" id="{C4C57FF9-FEAA-4D4A-9E78-14ADEB6F055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5BFE431-A735-4BA5-A9B5-E733622906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10" charset="0"/>
        <a:ea typeface="Arial" pitchFamily="-110" charset="0"/>
        <a:cs typeface="Arial" pitchFamily="-110" charset="0"/>
      </a:defRPr>
    </a:lvl1pPr>
    <a:lvl2pPr marL="457200" algn="l" rtl="0" eaLnBrk="0" fontAlgn="base" hangingPunct="0">
      <a:spcBef>
        <a:spcPct val="30000"/>
      </a:spcBef>
      <a:spcAft>
        <a:spcPct val="0"/>
      </a:spcAft>
      <a:defRPr kumimoji="1" sz="1200" kern="1200">
        <a:solidFill>
          <a:schemeClr val="tx1"/>
        </a:solidFill>
        <a:latin typeface="Times New Roman" pitchFamily="-110" charset="0"/>
        <a:ea typeface="Arial" pitchFamily="-110" charset="0"/>
        <a:cs typeface="Arial" pitchFamily="-110" charset="0"/>
      </a:defRPr>
    </a:lvl2pPr>
    <a:lvl3pPr marL="914400" algn="l" rtl="0" eaLnBrk="0" fontAlgn="base" hangingPunct="0">
      <a:spcBef>
        <a:spcPct val="30000"/>
      </a:spcBef>
      <a:spcAft>
        <a:spcPct val="0"/>
      </a:spcAft>
      <a:defRPr kumimoji="1" sz="1200" kern="1200">
        <a:solidFill>
          <a:schemeClr val="tx1"/>
        </a:solidFill>
        <a:latin typeface="Times New Roman" pitchFamily="-110" charset="0"/>
        <a:ea typeface="Arial" pitchFamily="-110" charset="0"/>
        <a:cs typeface="Arial" pitchFamily="-110" charset="0"/>
      </a:defRPr>
    </a:lvl3pPr>
    <a:lvl4pPr marL="1371600" algn="l" rtl="0" eaLnBrk="0" fontAlgn="base" hangingPunct="0">
      <a:spcBef>
        <a:spcPct val="30000"/>
      </a:spcBef>
      <a:spcAft>
        <a:spcPct val="0"/>
      </a:spcAft>
      <a:defRPr kumimoji="1" sz="1200" kern="1200">
        <a:solidFill>
          <a:schemeClr val="tx1"/>
        </a:solidFill>
        <a:latin typeface="Times New Roman" pitchFamily="-110" charset="0"/>
        <a:ea typeface="Arial" pitchFamily="-110" charset="0"/>
        <a:cs typeface="Arial" pitchFamily="-110" charset="0"/>
      </a:defRPr>
    </a:lvl4pPr>
    <a:lvl5pPr marL="1828800" algn="l" rtl="0" eaLnBrk="0" fontAlgn="base" hangingPunct="0">
      <a:spcBef>
        <a:spcPct val="30000"/>
      </a:spcBef>
      <a:spcAft>
        <a:spcPct val="0"/>
      </a:spcAft>
      <a:defRPr kumimoji="1" sz="1200" kern="1200">
        <a:solidFill>
          <a:schemeClr val="tx1"/>
        </a:solidFill>
        <a:latin typeface="Times New Roman"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0577F9B-6CD4-4DE0-A31E-BDBDBB71E3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6BAFE58-06A7-41E0-9803-BA7F712A7313}" type="slidenum">
              <a:rPr kumimoji="0" lang="en-US" altLang="en-US"/>
              <a:pPr eaLnBrk="1" hangingPunct="1">
                <a:spcBef>
                  <a:spcPct val="0"/>
                </a:spcBef>
              </a:pPr>
              <a:t>1</a:t>
            </a:fld>
            <a:endParaRPr kumimoji="0" lang="en-US" altLang="en-US"/>
          </a:p>
        </p:txBody>
      </p:sp>
      <p:sp>
        <p:nvSpPr>
          <p:cNvPr id="48131" name="Rectangle 2">
            <a:extLst>
              <a:ext uri="{FF2B5EF4-FFF2-40B4-BE49-F238E27FC236}">
                <a16:creationId xmlns:a16="http://schemas.microsoft.com/office/drawing/2014/main" id="{181960A0-95D5-4181-8799-C5073EC7E95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F558E0F-1D33-431B-A8CA-186E6CAC4A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ECE906F-BB3B-4D84-A375-27BE0317E0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C13AF1F-3625-4BFB-9D1B-8A74A87A0B0A}" type="slidenum">
              <a:rPr kumimoji="0" lang="en-US" altLang="en-US"/>
              <a:pPr eaLnBrk="1" hangingPunct="1">
                <a:spcBef>
                  <a:spcPct val="0"/>
                </a:spcBef>
              </a:pPr>
              <a:t>10</a:t>
            </a:fld>
            <a:endParaRPr kumimoji="0" lang="en-US" altLang="en-US"/>
          </a:p>
        </p:txBody>
      </p:sp>
      <p:sp>
        <p:nvSpPr>
          <p:cNvPr id="57347" name="Rectangle 2">
            <a:extLst>
              <a:ext uri="{FF2B5EF4-FFF2-40B4-BE49-F238E27FC236}">
                <a16:creationId xmlns:a16="http://schemas.microsoft.com/office/drawing/2014/main" id="{8360213A-17A8-4000-A3C9-106CFE22EFD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710D035F-FA50-443C-9AEF-5F06151E3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what are the light-intensity activities?  They include: walking slowly, playing golf using a powered cart, swimming-slow treading, gardening or pruning, bicycling with very light effort, dusting or vacuuming, and doing conditioning exercise, such as light stretching or warming up.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9419BDD-9B49-4CBE-99BA-5014B1D169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21DFF23-0AAF-43D5-B17D-CC8AD5BD46DE}" type="slidenum">
              <a:rPr kumimoji="0" lang="en-US" altLang="en-US"/>
              <a:pPr eaLnBrk="1" hangingPunct="1">
                <a:spcBef>
                  <a:spcPct val="0"/>
                </a:spcBef>
              </a:pPr>
              <a:t>11</a:t>
            </a:fld>
            <a:endParaRPr kumimoji="0" lang="en-US" altLang="en-US"/>
          </a:p>
        </p:txBody>
      </p:sp>
      <p:sp>
        <p:nvSpPr>
          <p:cNvPr id="58371" name="Rectangle 2">
            <a:extLst>
              <a:ext uri="{FF2B5EF4-FFF2-40B4-BE49-F238E27FC236}">
                <a16:creationId xmlns:a16="http://schemas.microsoft.com/office/drawing/2014/main" id="{7FA27A18-FE98-47A9-9012-E04D3AB822B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23460DDE-15FB-442D-85FF-E34325AF8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The moderate-intensity activities include: walking briskly, golfing with pulling or carrying your own clubs, recreational swimming, mowing the lawn with a power mower, playing doubles in tennis, bicycling at 5 to 9 miles per hour on a level terrain with a few hills, scrubbing floors or washing windows, and weight lifting using Nautilus machines or free weights.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9472AC2-393C-4483-9FEE-0C319EF85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282D3C1-4296-4683-A687-0B7EF50B973B}" type="slidenum">
              <a:rPr kumimoji="0" lang="en-US" altLang="en-US"/>
              <a:pPr eaLnBrk="1" hangingPunct="1">
                <a:spcBef>
                  <a:spcPct val="0"/>
                </a:spcBef>
              </a:pPr>
              <a:t>12</a:t>
            </a:fld>
            <a:endParaRPr kumimoji="0" lang="en-US" altLang="en-US"/>
          </a:p>
        </p:txBody>
      </p:sp>
      <p:sp>
        <p:nvSpPr>
          <p:cNvPr id="59395" name="Rectangle 2">
            <a:extLst>
              <a:ext uri="{FF2B5EF4-FFF2-40B4-BE49-F238E27FC236}">
                <a16:creationId xmlns:a16="http://schemas.microsoft.com/office/drawing/2014/main" id="{18B96751-6000-43C5-AFF6-2F0ACE12F22B}"/>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6608CE1-D2DD-41D9-A062-BA5C71D49C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Finally, vigorous-intensity activities include: speed walking, jogging, or running, swimming laps, mowing the lawn with a hand mower (not gas or electric powered), playing singles in tennis, bicycling more than 10 miles per hour or on a steep uphill terrain, moving or pushing furniture, circuit training, shoveling snow, and raking leaves for 30 minutes.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A0677EA-64FC-4781-8452-60750F180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7CA301D-A7E1-4D11-9498-93015BA3C8CE}" type="slidenum">
              <a:rPr kumimoji="0" lang="en-US" altLang="en-US"/>
              <a:pPr eaLnBrk="1" hangingPunct="1">
                <a:spcBef>
                  <a:spcPct val="0"/>
                </a:spcBef>
              </a:pPr>
              <a:t>13</a:t>
            </a:fld>
            <a:endParaRPr kumimoji="0" lang="en-US" altLang="en-US"/>
          </a:p>
        </p:txBody>
      </p:sp>
      <p:sp>
        <p:nvSpPr>
          <p:cNvPr id="60419" name="Rectangle 2">
            <a:extLst>
              <a:ext uri="{FF2B5EF4-FFF2-40B4-BE49-F238E27FC236}">
                <a16:creationId xmlns:a16="http://schemas.microsoft.com/office/drawing/2014/main" id="{3F948177-8437-4DA7-AB1F-68CA287C3E3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C9F0305F-24FB-48ED-AB10-FFE67AE7B0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Now we are going to discuss taking your heart rate.  You need to stop briefly from your exercise to take your pulse.  The areas to take your pulse is at the neck (just to the left or the right of your Adam’s apple), the wrist, or the chest.  Remember to feel the radial pulse on the artery of the wrist in line with the thumb.  Place the tips of the index and middle fingers over the artery and press lightly.  Remember to not use the thumb.  Next, take a full 60-second count of the heartbeats, or your can count for 30 seconds and multiply by 2.  </a:t>
            </a:r>
          </a:p>
          <a:p>
            <a:pPr eaLnBrk="1" hangingPunct="1"/>
            <a:endParaRPr lang="en-US" altLang="en-US">
              <a:latin typeface="Times New Roman" panose="02020603050405020304" pitchFamily="18" charset="0"/>
              <a:cs typeface="Arial" panose="020B0604020202020204" pitchFamily="34" charset="0"/>
            </a:endParaRPr>
          </a:p>
          <a:p>
            <a:pPr eaLnBrk="1" hangingPunct="1"/>
            <a:r>
              <a:rPr lang="en-US" altLang="en-US">
                <a:latin typeface="Times New Roman" panose="02020603050405020304" pitchFamily="18" charset="0"/>
                <a:cs typeface="Arial" panose="020B0604020202020204" pitchFamily="34" charset="0"/>
              </a:rPr>
              <a:t>Minor change indicates why its important to take ones heart rate.</a:t>
            </a:r>
          </a:p>
          <a:p>
            <a:pPr eaLnBrk="1" hangingPunct="1"/>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F8FF06B-474B-4EC7-8A77-024429A84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7F421E0-67F9-47DD-9B0A-10935AB85DA1}" type="slidenum">
              <a:rPr kumimoji="0" lang="en-US" altLang="en-US"/>
              <a:pPr eaLnBrk="1" hangingPunct="1">
                <a:spcBef>
                  <a:spcPct val="0"/>
                </a:spcBef>
              </a:pPr>
              <a:t>14</a:t>
            </a:fld>
            <a:endParaRPr kumimoji="0" lang="en-US" altLang="en-US"/>
          </a:p>
        </p:txBody>
      </p:sp>
      <p:sp>
        <p:nvSpPr>
          <p:cNvPr id="61443" name="Rectangle 2">
            <a:extLst>
              <a:ext uri="{FF2B5EF4-FFF2-40B4-BE49-F238E27FC236}">
                <a16:creationId xmlns:a16="http://schemas.microsoft.com/office/drawing/2014/main" id="{CC384331-7EB9-413A-88E5-F249D1AAD1A2}"/>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E0F183BB-3D6E-4F82-8C85-581DC8604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what is your target heart rate?  Moderate intensity physical activities cause you to reach 50-70% of your maximum heart rate.  Vigorous intensity exercises cause you to reach 70-85% of your maximum heart rate.  Your maximum heart rate is based on age.  We will use a 50 year old individual as an example on figuring out the target heart rate for moderate and vigorous intensity physical activities.  First, you subtract your age from 220.  So 220 minus 50 equals 170.  For moderate intensity physical activities with 50% of the maximum heart rate, you multiply 170 times point 50 which equals 85 beats per minute.  To find 70% of the maximum heart rate, which is the maximum percentage for moderate intensity activities and the minimum percentage for vigorous intensity activities, you would multiply 170 times point 70 and get 119 beats per minute.  The target heart rate for a 50 year old individual would be between 85 and 119 beats per minute.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5D666B30-E04D-40A7-BF66-E07C96726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672AE54-E754-4195-89E4-227F4E8CCD76}" type="slidenum">
              <a:rPr kumimoji="0" lang="en-US" altLang="en-US"/>
              <a:pPr eaLnBrk="1" hangingPunct="1">
                <a:spcBef>
                  <a:spcPct val="0"/>
                </a:spcBef>
              </a:pPr>
              <a:t>15</a:t>
            </a:fld>
            <a:endParaRPr kumimoji="0" lang="en-US" altLang="en-US"/>
          </a:p>
        </p:txBody>
      </p:sp>
      <p:sp>
        <p:nvSpPr>
          <p:cNvPr id="62467" name="Rectangle 2">
            <a:extLst>
              <a:ext uri="{FF2B5EF4-FFF2-40B4-BE49-F238E27FC236}">
                <a16:creationId xmlns:a16="http://schemas.microsoft.com/office/drawing/2014/main" id="{C26CE235-C055-416F-AE4E-79AD60B1F81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E338675-134A-4459-87EF-09D5F8EAD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how much intensity do you need?  It is recommended that adults engage in moderate-intensity  for 2 hours and 30 minutes per week, or in vigorous-intensity aerobic physical activities for 75 minutes per week or an equivalent combination of moderate and vigorous intensity aerobic activites.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5178FB5-CC70-4DFE-80C2-BAFB7A982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4F8830D-084A-4FBA-9791-8F532AD51B1D}" type="slidenum">
              <a:rPr kumimoji="0" lang="en-US" altLang="en-US"/>
              <a:pPr eaLnBrk="1" hangingPunct="1">
                <a:spcBef>
                  <a:spcPct val="0"/>
                </a:spcBef>
              </a:pPr>
              <a:t>16</a:t>
            </a:fld>
            <a:endParaRPr kumimoji="0" lang="en-US" altLang="en-US"/>
          </a:p>
        </p:txBody>
      </p:sp>
      <p:sp>
        <p:nvSpPr>
          <p:cNvPr id="63491" name="Rectangle 2">
            <a:extLst>
              <a:ext uri="{FF2B5EF4-FFF2-40B4-BE49-F238E27FC236}">
                <a16:creationId xmlns:a16="http://schemas.microsoft.com/office/drawing/2014/main" id="{20A4F5BD-B0B4-4941-B4CC-D4144BEE27D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1E30AC86-7E4C-45B3-B9E4-A7BA9E25A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In addition, the 2008 Physical Activity Guidelines for Americans recommend that adults should also engage in moderate or high intensity muscle-strengthening activities involving all the major muscle groups 2 or more days per week.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120122F-8943-42E7-AA8A-8CBFBD278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D18D0A3-93BF-4F67-9A33-2FDF181FAE0C}" type="slidenum">
              <a:rPr kumimoji="0" lang="en-US" altLang="en-US"/>
              <a:pPr eaLnBrk="1" hangingPunct="1">
                <a:spcBef>
                  <a:spcPct val="0"/>
                </a:spcBef>
              </a:pPr>
              <a:t>17</a:t>
            </a:fld>
            <a:endParaRPr kumimoji="0" lang="en-US" altLang="en-US"/>
          </a:p>
        </p:txBody>
      </p:sp>
      <p:sp>
        <p:nvSpPr>
          <p:cNvPr id="64515" name="Rectangle 2">
            <a:extLst>
              <a:ext uri="{FF2B5EF4-FFF2-40B4-BE49-F238E27FC236}">
                <a16:creationId xmlns:a16="http://schemas.microsoft.com/office/drawing/2014/main" id="{9A595CE1-EC44-41C0-B1B7-41AA13BB3C6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67289E0F-854B-40CC-BC91-36B75E665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Some examples of moderate physical activities are washing and/or waxing a car for 45 to 60 minutes; gardening for 30 to 45 minutes; shoveling snow for 15 minutes; walking a distance of 2 miles in 30 minutes; bicycling 5 miles in 30 minutes; swimming laps for 20 minutes; and running 1 and ½ miles in 15 minutes.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EB4ED5B-526D-4304-A70A-3AC5E3BECA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4DA2E01-70EE-4DB3-9F95-D4B14FDD9506}" type="slidenum">
              <a:rPr kumimoji="0" lang="en-US" altLang="en-US"/>
              <a:pPr eaLnBrk="1" hangingPunct="1">
                <a:spcBef>
                  <a:spcPct val="0"/>
                </a:spcBef>
              </a:pPr>
              <a:t>18</a:t>
            </a:fld>
            <a:endParaRPr kumimoji="0" lang="en-US" altLang="en-US"/>
          </a:p>
        </p:txBody>
      </p:sp>
      <p:sp>
        <p:nvSpPr>
          <p:cNvPr id="65539" name="Rectangle 2">
            <a:extLst>
              <a:ext uri="{FF2B5EF4-FFF2-40B4-BE49-F238E27FC236}">
                <a16:creationId xmlns:a16="http://schemas.microsoft.com/office/drawing/2014/main" id="{F65FBC2D-78CA-4C97-8F04-02D23B40A30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E277189-D622-4C39-B1B6-984E74202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Need to know how many calories are burned while performing moderate physical activities?  Here is an example of how many calories a 154 pound individual would burn per hour while performing these moderate intensity physical activities.  Hiking: 370 calories. Light gardening or yard work; dancing, and golfing while walking and carrying your own clubs all would burn 330 calories. Bicycling less than 10 miles per hour: 290 calories. Walking at 3 ½ miles per hour: 280 calories. Weight lifting: 220 calories. And stretching: 180 calories per hour burned for a 154 pound individual.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468471-FF65-41A3-ABE3-AE40A686F8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61629D8-C0FB-4A8E-8802-C7C6A0A09571}" type="slidenum">
              <a:rPr kumimoji="0" lang="en-US" altLang="en-US"/>
              <a:pPr eaLnBrk="1" hangingPunct="1">
                <a:spcBef>
                  <a:spcPct val="0"/>
                </a:spcBef>
              </a:pPr>
              <a:t>19</a:t>
            </a:fld>
            <a:endParaRPr kumimoji="0" lang="en-US" altLang="en-US"/>
          </a:p>
        </p:txBody>
      </p:sp>
      <p:sp>
        <p:nvSpPr>
          <p:cNvPr id="66563" name="Rectangle 2">
            <a:extLst>
              <a:ext uri="{FF2B5EF4-FFF2-40B4-BE49-F238E27FC236}">
                <a16:creationId xmlns:a16="http://schemas.microsoft.com/office/drawing/2014/main" id="{4A12A7C8-1824-4179-B843-E3AFADE9CDD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7904AFA-AA64-4CAC-B370-AED63C8BC9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In burning calories per hour for vigorous activities, a 154 pound individual would burn 590 calories by running or jogging at 5 miles per hour or bicycling over 10 miles per hour.  Swimming slow freestyle laps burns 510 calories; aerobics: 480 calories; walking at 4 ½ miles per hour burns 460 calories per hour; and heavy yard work, such as chopping wood, weight lifting vigorously, and playing basketball vigorously all burn 440 calories per hour.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2D3A756-88DD-4A70-96F6-5A86F90E0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CDD12F8-6EF3-4B2D-878A-443388BCCCE8}" type="slidenum">
              <a:rPr kumimoji="0" lang="en-US" altLang="en-US"/>
              <a:pPr eaLnBrk="1" hangingPunct="1">
                <a:spcBef>
                  <a:spcPct val="0"/>
                </a:spcBef>
              </a:pPr>
              <a:t>2</a:t>
            </a:fld>
            <a:endParaRPr kumimoji="0" lang="en-US" altLang="en-US"/>
          </a:p>
        </p:txBody>
      </p:sp>
      <p:sp>
        <p:nvSpPr>
          <p:cNvPr id="49155" name="Rectangle 2">
            <a:extLst>
              <a:ext uri="{FF2B5EF4-FFF2-40B4-BE49-F238E27FC236}">
                <a16:creationId xmlns:a16="http://schemas.microsoft.com/office/drawing/2014/main" id="{13837E0C-8D82-4257-91A3-15ED03E1864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8758E34-8ACA-4A22-A84F-CA0DD1411A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The topics that we will be discussing today are physical activity and healthy food preparation.  Both physical activity and healthy food preparation are key to helping lose or prevent gain of body weight.  These guidelines presented today should help guide you to adopting and establishing a routine of physical activity and a habit of healthy food preparation.  Please remember that these weight management modules are not meant to be a substitute for individual recommendations from your personal health care provider.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8D40060-59AB-4246-8C6C-732B890C1B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92FCD8F-39B1-4510-8614-893DCCD175EA}" type="slidenum">
              <a:rPr kumimoji="0" lang="en-US" altLang="en-US"/>
              <a:pPr eaLnBrk="1" hangingPunct="1">
                <a:spcBef>
                  <a:spcPct val="0"/>
                </a:spcBef>
              </a:pPr>
              <a:t>20</a:t>
            </a:fld>
            <a:endParaRPr kumimoji="0" lang="en-US" altLang="en-US"/>
          </a:p>
        </p:txBody>
      </p:sp>
      <p:sp>
        <p:nvSpPr>
          <p:cNvPr id="67587" name="Rectangle 2">
            <a:extLst>
              <a:ext uri="{FF2B5EF4-FFF2-40B4-BE49-F238E27FC236}">
                <a16:creationId xmlns:a16="http://schemas.microsoft.com/office/drawing/2014/main" id="{5483446F-A991-4F67-B017-0A9B841B605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B684FEB-DBB8-42C7-B87C-434B2350E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Some tips to keep in mind:  you can exercise all at one time or in short 10-15 minute bouts throughout the day; always wear proper clothing and shoes to prevent injuries; always maintain adequate hydration; find a partner to exercise with, such as a friend, spouse, or significant other; and engage in the types of exercises that you enjoy such as participating in weight training classes as opposed to working with a trainer; swimming instead of running; or participating in yoga and/or pilates instead of an aerobic class.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43D9D80-D76C-4F29-877D-E145C10F5F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603843C-36E6-4E29-A8EE-1EC2BEA3316E}" type="slidenum">
              <a:rPr kumimoji="0" lang="en-US" altLang="en-US"/>
              <a:pPr eaLnBrk="1" hangingPunct="1">
                <a:spcBef>
                  <a:spcPct val="0"/>
                </a:spcBef>
              </a:pPr>
              <a:t>21</a:t>
            </a:fld>
            <a:endParaRPr kumimoji="0" lang="en-US" altLang="en-US"/>
          </a:p>
        </p:txBody>
      </p:sp>
      <p:sp>
        <p:nvSpPr>
          <p:cNvPr id="68611" name="Rectangle 2">
            <a:extLst>
              <a:ext uri="{FF2B5EF4-FFF2-40B4-BE49-F238E27FC236}">
                <a16:creationId xmlns:a16="http://schemas.microsoft.com/office/drawing/2014/main" id="{9D4C76F8-D3CE-45BB-8139-4FBAEBB558E2}"/>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4D7D6E7-F4CE-4806-9900-7F0C93EC0E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how do you stick with continuing to exercise?  Make work-out time a priority as you would for eating or attending religious services.  Find a partner for support or even your children (remember the Wii Fit).  Purchase comfortable clothes and shoes to wear and those that you like to be seen in.  Be sure and add music to your workouts for extra motivation.  And remember, if you get off your exercise schedule, don’t throw in the towel-get back on track!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9FA0763-97FB-434D-ADCA-EA4BB0DE1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1C65E64-D811-4294-87D9-14D8EF8DA98F}" type="slidenum">
              <a:rPr kumimoji="0" lang="en-US" altLang="en-US"/>
              <a:pPr eaLnBrk="1" hangingPunct="1">
                <a:spcBef>
                  <a:spcPct val="0"/>
                </a:spcBef>
              </a:pPr>
              <a:t>22</a:t>
            </a:fld>
            <a:endParaRPr kumimoji="0" lang="en-US" altLang="en-US"/>
          </a:p>
        </p:txBody>
      </p:sp>
      <p:sp>
        <p:nvSpPr>
          <p:cNvPr id="69635" name="Rectangle 2">
            <a:extLst>
              <a:ext uri="{FF2B5EF4-FFF2-40B4-BE49-F238E27FC236}">
                <a16:creationId xmlns:a16="http://schemas.microsoft.com/office/drawing/2014/main" id="{FC66C67A-E68F-4B6F-B6E4-40ED68D4DD9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6B81483-6156-4D49-80EF-6379CCD2F1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Always remember to follow safe physical activity guidelines.  You need to understand the risks but realize that physical activity is safe for almost everyone.  Always choose activities that are appropriate for your fitness level.  Increase your activity gradually over time.  Make sure you wear appropriate gear and equipment depending on the activity.  If you have chronic conditions or symptoms, consult your health-care provider.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7574617-1C80-4053-B0A8-5662C49C2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5CEEB78-43AC-4A38-88F2-FF149D70180D}" type="slidenum">
              <a:rPr kumimoji="0" lang="en-US" altLang="en-US"/>
              <a:pPr eaLnBrk="1" hangingPunct="1">
                <a:spcBef>
                  <a:spcPct val="0"/>
                </a:spcBef>
              </a:pPr>
              <a:t>23</a:t>
            </a:fld>
            <a:endParaRPr kumimoji="0" lang="en-US" altLang="en-US"/>
          </a:p>
        </p:txBody>
      </p:sp>
      <p:sp>
        <p:nvSpPr>
          <p:cNvPr id="70659" name="Rectangle 2">
            <a:extLst>
              <a:ext uri="{FF2B5EF4-FFF2-40B4-BE49-F238E27FC236}">
                <a16:creationId xmlns:a16="http://schemas.microsoft.com/office/drawing/2014/main" id="{E1FFDEA8-15D4-490A-A5F1-EFC0EDD26D8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4B2E416-3D9F-46D3-9F41-1FBA90D12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000">
                <a:latin typeface="Times New Roman" panose="02020603050405020304" pitchFamily="18" charset="0"/>
                <a:cs typeface="Arial" panose="020B0604020202020204" pitchFamily="34" charset="0"/>
              </a:rPr>
              <a:t>Here are some Internet links that you may find helpful to guide you with your physical activities.  The 2008 Physical Activity Guidelines for Americans.  National Heart Lung and Blood Institute at the National Institutes of Health.  And CDC’s Physical Activity for Everyone. Finally, the Physical Activity Readiness Questionnaire to determine if you should consult a physician prior to engaging in physical activity.</a:t>
            </a:r>
          </a:p>
          <a:p>
            <a:pPr eaLnBrk="1" hangingPunct="1"/>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7754D38-9B40-4E35-9CD0-F322395A6C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BD28DDA-DE58-44C1-9170-FB1BC9EA2235}" type="slidenum">
              <a:rPr kumimoji="0" lang="en-US" altLang="en-US"/>
              <a:pPr eaLnBrk="1" hangingPunct="1">
                <a:spcBef>
                  <a:spcPct val="0"/>
                </a:spcBef>
              </a:pPr>
              <a:t>24</a:t>
            </a:fld>
            <a:endParaRPr kumimoji="0" lang="en-US" altLang="en-US"/>
          </a:p>
        </p:txBody>
      </p:sp>
      <p:sp>
        <p:nvSpPr>
          <p:cNvPr id="71683" name="Rectangle 2">
            <a:extLst>
              <a:ext uri="{FF2B5EF4-FFF2-40B4-BE49-F238E27FC236}">
                <a16:creationId xmlns:a16="http://schemas.microsoft.com/office/drawing/2014/main" id="{B8CF7C70-754F-46D8-921A-51B4BCA4B884}"/>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48739E3D-FD45-4171-B4A9-CEA388F92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Now lets us look at healthy food preparation.  Cooking low fat, low calorie meals can be simple.  Learn how adding certain ingredients can add unwanted fat and calories.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1153C149-3A15-4182-AB5C-3E8C1847D0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AC498E4-F704-4C2D-A74E-CDE8B5E93C87}" type="slidenum">
              <a:rPr kumimoji="0" lang="en-US" altLang="en-US"/>
              <a:pPr eaLnBrk="1" hangingPunct="1">
                <a:spcBef>
                  <a:spcPct val="0"/>
                </a:spcBef>
              </a:pPr>
              <a:t>25</a:t>
            </a:fld>
            <a:endParaRPr kumimoji="0" lang="en-US" altLang="en-US"/>
          </a:p>
        </p:txBody>
      </p:sp>
      <p:sp>
        <p:nvSpPr>
          <p:cNvPr id="72707" name="Rectangle 2">
            <a:extLst>
              <a:ext uri="{FF2B5EF4-FFF2-40B4-BE49-F238E27FC236}">
                <a16:creationId xmlns:a16="http://schemas.microsoft.com/office/drawing/2014/main" id="{028963D7-2BA0-4EE0-A8C2-C2DEF23E8E0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ABF25E6-62E7-49AA-95D0-A6043EAB75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Some low fat cooking methods to use are: baking, broiling, microwaving, steaming, grilling, roasting, and stir-fry or sauté.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ADB01BB-C970-4A88-9EEE-D69B849D2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C505949-B1A3-4A59-BF2B-C53BD8EE5C0C}" type="slidenum">
              <a:rPr kumimoji="0" lang="en-US" altLang="en-US"/>
              <a:pPr eaLnBrk="1" hangingPunct="1">
                <a:spcBef>
                  <a:spcPct val="0"/>
                </a:spcBef>
              </a:pPr>
              <a:t>26</a:t>
            </a:fld>
            <a:endParaRPr kumimoji="0" lang="en-US" altLang="en-US"/>
          </a:p>
        </p:txBody>
      </p:sp>
      <p:sp>
        <p:nvSpPr>
          <p:cNvPr id="73731" name="Rectangle 2">
            <a:extLst>
              <a:ext uri="{FF2B5EF4-FFF2-40B4-BE49-F238E27FC236}">
                <a16:creationId xmlns:a16="http://schemas.microsoft.com/office/drawing/2014/main" id="{8CDAA3D9-C4EB-40C1-802E-5F9524341B9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111A5D2-8148-454D-8D96-634959EFC5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Ways to save calories and fat are: using 2 tablespoons of reduced fat Italian dressing instead of regular salad dressing which provides only 30 calories and 2 gram of fat as opposed to 136 calories and 14 grams of fat.  Try ¼ cup of salsa on your baked potato for only 18 calories and 0 grams of fat instead of 2 tablespoons of butter which provides 200 calories and 22 grams of fat.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B20FDA9-73EC-413B-80A5-C011DB0F1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A19B8A9-5960-4284-90EB-E5A2C397E0FB}" type="slidenum">
              <a:rPr kumimoji="0" lang="en-US" altLang="en-US"/>
              <a:pPr eaLnBrk="1" hangingPunct="1">
                <a:spcBef>
                  <a:spcPct val="0"/>
                </a:spcBef>
              </a:pPr>
              <a:t>27</a:t>
            </a:fld>
            <a:endParaRPr kumimoji="0" lang="en-US" altLang="en-US"/>
          </a:p>
        </p:txBody>
      </p:sp>
      <p:sp>
        <p:nvSpPr>
          <p:cNvPr id="74755" name="Rectangle 2">
            <a:extLst>
              <a:ext uri="{FF2B5EF4-FFF2-40B4-BE49-F238E27FC236}">
                <a16:creationId xmlns:a16="http://schemas.microsoft.com/office/drawing/2014/main" id="{BA25F12F-E0C7-4B0F-A827-DB1017B12FC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3611C1A-A317-414E-A5BD-860E8D7957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Try these healthy flavorings: fat free mayonnaise, fresh ginger, lemon or lime juice, a sprinkle of parmesan cheese, jelly or fruit preserves on toast, red pepper, reduced sodium soy sauce, fat free sour cream or yogurt,, and herbs and spices with no added sodium.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B20008A-C640-4A51-9A16-C26204DD18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DC6AE59-8022-4B25-B376-35AB857F36C2}" type="slidenum">
              <a:rPr kumimoji="0" lang="en-US" altLang="en-US"/>
              <a:pPr eaLnBrk="1" hangingPunct="1">
                <a:spcBef>
                  <a:spcPct val="0"/>
                </a:spcBef>
              </a:pPr>
              <a:t>28</a:t>
            </a:fld>
            <a:endParaRPr kumimoji="0" lang="en-US" altLang="en-US"/>
          </a:p>
        </p:txBody>
      </p:sp>
      <p:sp>
        <p:nvSpPr>
          <p:cNvPr id="75779" name="Rectangle 2">
            <a:extLst>
              <a:ext uri="{FF2B5EF4-FFF2-40B4-BE49-F238E27FC236}">
                <a16:creationId xmlns:a16="http://schemas.microsoft.com/office/drawing/2014/main" id="{C1AFF9E0-003E-49F5-A5F9-3E08BF21F0D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D1677109-63F4-40B4-AEBD-B1F394E8A0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Here are some favorite recipe substitutions:  instead of whole milk, use fat free or low fat, which is 1%, milk.  Instead of oil in baking, try using ½ oil and equal amounts of applesauce or mashed bananas.  Instead of 1 cup of butter, use 1 cup of soft margarine or 2/3 cup of vegetable oil.  Instead of shortening or lard, use soft margarine.  For mayonnaise or salad dressing, try fat free or light mayonnaise or salad dressing, or mustard on sandwiches.  Try using ¼ cup egg substitute or 2 egg whites instead of 1 whole egg.  Fat free or reduced fat cheese is a good substitute for regular cheese.  Please note that the texture of baked goods may be different when you use vegetable oil or soft margarine as a substitute for butter, shortening, or lard and that light margarine is not recommended for baking.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A982D174-B33C-4168-8F6D-9E9F210A63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A73D42A-666D-4B06-9228-5D99A20E86C9}" type="slidenum">
              <a:rPr kumimoji="0" lang="en-US" altLang="en-US"/>
              <a:pPr eaLnBrk="1" hangingPunct="1">
                <a:spcBef>
                  <a:spcPct val="0"/>
                </a:spcBef>
              </a:pPr>
              <a:t>29</a:t>
            </a:fld>
            <a:endParaRPr kumimoji="0" lang="en-US" altLang="en-US"/>
          </a:p>
        </p:txBody>
      </p:sp>
      <p:sp>
        <p:nvSpPr>
          <p:cNvPr id="76803" name="Rectangle 2">
            <a:extLst>
              <a:ext uri="{FF2B5EF4-FFF2-40B4-BE49-F238E27FC236}">
                <a16:creationId xmlns:a16="http://schemas.microsoft.com/office/drawing/2014/main" id="{CC75C87A-9958-4D78-A77E-583F82E5944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DF21A6AF-CE6B-4E1D-B245-ABFB1C619B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cs typeface="Arial" panose="020B0604020202020204" pitchFamily="34" charset="0"/>
              </a:rPr>
              <a:t>Other substitutions are reduced or fat free cream cheese for regular cream cheese, reduced or fat free sour cream or plain yogurt for sour cream, nonstick cooking spray for fat that is used for greasing pans, 3 tablespoons of cocoa powder plus 1 tablespoon of vegetable oil for 1 ounce of baking chocolate.  Instead of fatback, neck bone, or ham hocks, try broth or bullion, lean ham, smoked turkey breast, or skinless chicken thighs.  Instead of pork bacon, try turkey bacon, lean ham, or Canadian bacon.  Finally, instead of pork sausage, ground beef or ground pork, use ground skinless turkey breast or at least 90% lean ground beef.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860CE36-72BC-417E-9D1A-883D6AD914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6BB7A5A-13E9-4789-B9BF-326AC994FECD}" type="slidenum">
              <a:rPr kumimoji="0" lang="en-US" altLang="en-US"/>
              <a:pPr eaLnBrk="1" hangingPunct="1">
                <a:spcBef>
                  <a:spcPct val="0"/>
                </a:spcBef>
              </a:pPr>
              <a:t>3</a:t>
            </a:fld>
            <a:endParaRPr kumimoji="0" lang="en-US" altLang="en-US"/>
          </a:p>
        </p:txBody>
      </p:sp>
      <p:sp>
        <p:nvSpPr>
          <p:cNvPr id="50179" name="Rectangle 2">
            <a:extLst>
              <a:ext uri="{FF2B5EF4-FFF2-40B4-BE49-F238E27FC236}">
                <a16:creationId xmlns:a16="http://schemas.microsoft.com/office/drawing/2014/main" id="{FAAA6AD6-92B5-4BEC-A5BD-225CFC2975C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832CAD3-5E7D-45F0-B1CC-14E0C3BF46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But before we get started, we need to first review your assignments from session 2.  Were you able to keep a food or activity log?  If so, did it help you make better food choices?  Remember, food and activity logs will make you more conscious of what you are eating throughout the day as well as how active or inactive you are.  Next, did you set behavioral goals?  Did you make the goals realistic and measurable?  How about your daily intake of calories?  Were you able to reduce your intake, if so, by how much?  Did you step on the scales?  How often did you weigh yourself?  Finally, did you take the time to read any food labels?  Did this help you make healthier food choices?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9156F79-07D4-4153-A954-79F3D19A7F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9866CEE-BD85-4D92-BDAA-1924C87316E8}" type="slidenum">
              <a:rPr kumimoji="0" lang="en-US" altLang="en-US"/>
              <a:pPr eaLnBrk="1" hangingPunct="1">
                <a:spcBef>
                  <a:spcPct val="0"/>
                </a:spcBef>
              </a:pPr>
              <a:t>30</a:t>
            </a:fld>
            <a:endParaRPr kumimoji="0" lang="en-US" altLang="en-US"/>
          </a:p>
        </p:txBody>
      </p:sp>
      <p:sp>
        <p:nvSpPr>
          <p:cNvPr id="77827" name="Rectangle 2">
            <a:extLst>
              <a:ext uri="{FF2B5EF4-FFF2-40B4-BE49-F238E27FC236}">
                <a16:creationId xmlns:a16="http://schemas.microsoft.com/office/drawing/2014/main" id="{34680016-7F83-4E61-B10A-B8CB7AB2EF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44247765-939A-434D-B156-50A9C81B6D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For healthy food preparation, try these tips.  Grocery shop with a supportive friend.  Cook ahead and freeze portions.  Keep frozen or canned vegetables, beans, and fruits on hand for quick and healthy additions to meals.  Remember not to grocery shop when you are hungry.  And make a list of healthy items needed for the menu of the week.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CD813A58-C025-4D3B-B71C-90C2CC271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E713999-006D-4A61-A430-278E0BECE146}" type="slidenum">
              <a:rPr kumimoji="0" lang="en-US" altLang="en-US"/>
              <a:pPr eaLnBrk="1" hangingPunct="1">
                <a:spcBef>
                  <a:spcPct val="0"/>
                </a:spcBef>
              </a:pPr>
              <a:t>31</a:t>
            </a:fld>
            <a:endParaRPr kumimoji="0" lang="en-US" altLang="en-US"/>
          </a:p>
        </p:txBody>
      </p:sp>
      <p:sp>
        <p:nvSpPr>
          <p:cNvPr id="78851" name="Rectangle 2">
            <a:extLst>
              <a:ext uri="{FF2B5EF4-FFF2-40B4-BE49-F238E27FC236}">
                <a16:creationId xmlns:a16="http://schemas.microsoft.com/office/drawing/2014/main" id="{958CD573-09C9-42D5-BA23-168BA1CADFE7}"/>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E61E5411-F93D-493B-BCC0-97E443F747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Try new recipes or different herbs and spices to spark interest in food.  Eat regularly with someone whose company you enjoy.  And to make mealtime special, set the table with a nice tablecloth and even a flower in a vase.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6614B2EA-473A-46BF-ADEC-8C4A45945C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2F7DCCB-6B2A-45FB-A9C4-03120445F52F}" type="slidenum">
              <a:rPr kumimoji="0" lang="en-US" altLang="en-US"/>
              <a:pPr eaLnBrk="1" hangingPunct="1">
                <a:spcBef>
                  <a:spcPct val="0"/>
                </a:spcBef>
              </a:pPr>
              <a:t>32</a:t>
            </a:fld>
            <a:endParaRPr kumimoji="0" lang="en-US" altLang="en-US"/>
          </a:p>
        </p:txBody>
      </p:sp>
      <p:sp>
        <p:nvSpPr>
          <p:cNvPr id="79875" name="Rectangle 2">
            <a:extLst>
              <a:ext uri="{FF2B5EF4-FFF2-40B4-BE49-F238E27FC236}">
                <a16:creationId xmlns:a16="http://schemas.microsoft.com/office/drawing/2014/main" id="{EBCE9232-1451-48D9-8035-36081FD4A42F}"/>
              </a:ext>
            </a:extLst>
          </p:cNvPr>
          <p:cNvSpPr>
            <a:spLocks noGrp="1" noRot="1" noChangeAspect="1" noChangeArrowheads="1" noTextEdit="1"/>
          </p:cNvSpPr>
          <p:nvPr>
            <p:ph type="sldImg"/>
          </p:nvPr>
        </p:nvSpPr>
        <p:spPr>
          <a:xfrm>
            <a:off x="1152525" y="692150"/>
            <a:ext cx="4552950" cy="3416300"/>
          </a:xfrm>
          <a:ln w="12700" cap="flat"/>
        </p:spPr>
      </p:sp>
      <p:sp>
        <p:nvSpPr>
          <p:cNvPr id="79876" name="Rectangle 3">
            <a:extLst>
              <a:ext uri="{FF2B5EF4-FFF2-40B4-BE49-F238E27FC236}">
                <a16:creationId xmlns:a16="http://schemas.microsoft.com/office/drawing/2014/main" id="{585FA457-BA40-4487-A9E4-48A0E2C5D70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altLang="en-US">
                <a:latin typeface="Times New Roman" panose="02020603050405020304" pitchFamily="18" charset="0"/>
                <a:cs typeface="Arial" panose="020B0604020202020204" pitchFamily="34" charset="0"/>
              </a:rPr>
              <a:t>To stay on track with healthy food preparation, do not skip meals, select high fiber foods, choose lean beef, turkey breast, fish, or skinless chicken, have 3 servings of low fat or fat free milk, yogurt, or cheese daily, keep nutrient rich snacks like dried apricots, whole wheat crackers, peanut butter, and low fat cheese on hand, and drink plenty of water or water based fluids.  Remember-if you are lactose intolerant, lactose free alternatives such as soy, rice or Lactaid milk are available.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4750AD9-9C88-428E-9FE1-1E54CF8D2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2B44DD2-801E-4BA7-B2B0-AFA7DDB70FD8}" type="slidenum">
              <a:rPr kumimoji="0" lang="en-US" altLang="en-US"/>
              <a:pPr eaLnBrk="1" hangingPunct="1">
                <a:spcBef>
                  <a:spcPct val="0"/>
                </a:spcBef>
              </a:pPr>
              <a:t>33</a:t>
            </a:fld>
            <a:endParaRPr kumimoji="0" lang="en-US" altLang="en-US"/>
          </a:p>
        </p:txBody>
      </p:sp>
      <p:sp>
        <p:nvSpPr>
          <p:cNvPr id="80899" name="Rectangle 2">
            <a:extLst>
              <a:ext uri="{FF2B5EF4-FFF2-40B4-BE49-F238E27FC236}">
                <a16:creationId xmlns:a16="http://schemas.microsoft.com/office/drawing/2014/main" id="{D0D40846-39A0-4432-88A7-9BB389FB39A0}"/>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499CDE9-E32F-4F09-AA42-0B7F72A050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r>
              <a:rPr lang="en-US" altLang="en-US" dirty="0">
                <a:latin typeface="Times New Roman" panose="02020603050405020304" pitchFamily="18" charset="0"/>
                <a:cs typeface="Arial" panose="020B0604020202020204" pitchFamily="34" charset="0"/>
              </a:rPr>
              <a:t>Your assignments for the next session are to set 1 to 2 behavioral goals for physical activity.</a:t>
            </a:r>
          </a:p>
          <a:p>
            <a:pPr marL="228600" indent="-228600" eaLnBrk="1" hangingPunct="1"/>
            <a:r>
              <a:rPr lang="en-US" altLang="en-US" dirty="0">
                <a:latin typeface="Times New Roman" panose="02020603050405020304" pitchFamily="18" charset="0"/>
                <a:cs typeface="Arial" panose="020B0604020202020204" pitchFamily="34" charset="0"/>
              </a:rPr>
              <a:t>Example of a behavioral goal with regards to exercise and healthy cooking. </a:t>
            </a:r>
          </a:p>
          <a:p>
            <a:pPr marL="228600" indent="-228600" eaLnBrk="1" hangingPunct="1"/>
            <a:endParaRPr lang="en-US" altLang="en-US" dirty="0">
              <a:latin typeface="Times New Roman" panose="02020603050405020304" pitchFamily="18" charset="0"/>
              <a:cs typeface="Arial" panose="020B0604020202020204" pitchFamily="34" charset="0"/>
            </a:endParaRPr>
          </a:p>
          <a:p>
            <a:pPr marL="228600" indent="-228600" eaLnBrk="1" hangingPunct="1">
              <a:buFontTx/>
              <a:buAutoNum type="arabicPeriod"/>
            </a:pPr>
            <a:r>
              <a:rPr lang="en-US" altLang="en-US" dirty="0">
                <a:latin typeface="Times New Roman" panose="02020603050405020304" pitchFamily="18" charset="0"/>
                <a:cs typeface="Arial" panose="020B0604020202020204" pitchFamily="34" charset="0"/>
              </a:rPr>
              <a:t> I will cook with one new dry or fresh herb before our next session.</a:t>
            </a:r>
          </a:p>
          <a:p>
            <a:pPr marL="228600" indent="-228600" eaLnBrk="1" hangingPunct="1">
              <a:buFontTx/>
              <a:buAutoNum type="arabicPeriod"/>
            </a:pPr>
            <a:endParaRPr lang="en-US" altLang="en-US" dirty="0">
              <a:latin typeface="Times New Roman" panose="02020603050405020304" pitchFamily="18" charset="0"/>
              <a:cs typeface="Arial" panose="020B0604020202020204" pitchFamily="34" charset="0"/>
            </a:endParaRPr>
          </a:p>
          <a:p>
            <a:pPr marL="228600" indent="-228600" eaLnBrk="1" hangingPunct="1"/>
            <a:r>
              <a:rPr lang="en-US" altLang="en-US" dirty="0">
                <a:latin typeface="Times New Roman" panose="02020603050405020304" pitchFamily="18" charset="0"/>
                <a:cs typeface="Arial" panose="020B0604020202020204" pitchFamily="34" charset="0"/>
              </a:rPr>
              <a:t>2. I will walk briskly for 30 minutes 5 times a week next week.</a:t>
            </a:r>
          </a:p>
          <a:p>
            <a:pPr marL="228600" indent="-228600" eaLnBrk="1" hangingPunct="1"/>
            <a:r>
              <a:rPr lang="en-US" altLang="en-US" dirty="0">
                <a:latin typeface="Times New Roman" panose="02020603050405020304" pitchFamily="18" charset="0"/>
                <a:cs typeface="Arial" panose="020B0604020202020204" pitchFamily="34" charset="0"/>
              </a:rPr>
              <a:t>2. Determine your target rate.</a:t>
            </a:r>
          </a:p>
          <a:p>
            <a:pPr marL="228600" indent="-228600" eaLnBrk="1" hangingPunct="1"/>
            <a:r>
              <a:rPr lang="en-US" altLang="en-US" dirty="0">
                <a:latin typeface="Times New Roman" panose="02020603050405020304" pitchFamily="18" charset="0"/>
                <a:cs typeface="Arial" panose="020B0604020202020204" pitchFamily="34" charset="0"/>
              </a:rPr>
              <a:t>3. Set up a physical activity schedule.</a:t>
            </a:r>
          </a:p>
          <a:p>
            <a:pPr marL="228600" indent="-228600" eaLnBrk="1" hangingPunct="1"/>
            <a:r>
              <a:rPr lang="en-US" altLang="en-US" dirty="0">
                <a:latin typeface="Times New Roman" panose="02020603050405020304" pitchFamily="18" charset="0"/>
                <a:cs typeface="Arial" panose="020B0604020202020204" pitchFamily="34" charset="0"/>
              </a:rPr>
              <a:t>4. Look at ways to reduce calories in your cooking.</a:t>
            </a:r>
          </a:p>
          <a:p>
            <a:pPr marL="228600" indent="-228600" eaLnBrk="1" hangingPunct="1"/>
            <a:r>
              <a:rPr lang="en-US" altLang="en-US" dirty="0">
                <a:latin typeface="Times New Roman" panose="02020603050405020304" pitchFamily="18" charset="0"/>
                <a:cs typeface="Arial" panose="020B0604020202020204" pitchFamily="34" charset="0"/>
              </a:rPr>
              <a:t>And finally, choose lean cuts of meats, fresh herbs, and light toppings for meal preparation.  </a:t>
            </a:r>
          </a:p>
          <a:p>
            <a:pPr marL="228600" indent="-228600" eaLnBrk="1" hangingPunct="1"/>
            <a:r>
              <a:rPr lang="en-US" altLang="en-US" dirty="0">
                <a:latin typeface="Times New Roman" panose="02020603050405020304" pitchFamily="18" charset="0"/>
                <a:cs typeface="Arial" panose="020B0604020202020204" pitchFamily="34" charset="0"/>
              </a:rPr>
              <a:t>Thank you.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A2AA318-5495-4034-94D2-30AEA2D81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0BC82EB-6A78-4FCB-A811-BE2C3E99000D}" type="slidenum">
              <a:rPr kumimoji="0" lang="en-US" altLang="en-US"/>
              <a:pPr eaLnBrk="1" hangingPunct="1">
                <a:spcBef>
                  <a:spcPct val="0"/>
                </a:spcBef>
              </a:pPr>
              <a:t>4</a:t>
            </a:fld>
            <a:endParaRPr kumimoji="0" lang="en-US" altLang="en-US"/>
          </a:p>
        </p:txBody>
      </p:sp>
      <p:sp>
        <p:nvSpPr>
          <p:cNvPr id="51203" name="Rectangle 2">
            <a:extLst>
              <a:ext uri="{FF2B5EF4-FFF2-40B4-BE49-F238E27FC236}">
                <a16:creationId xmlns:a16="http://schemas.microsoft.com/office/drawing/2014/main" id="{2D2959B8-8447-473D-8822-819FF898948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394CE13-F7B7-4652-89C4-11C810182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Now, let’s get into today’s topics, starting with physical activity.  You need to check with you primary care physician before beginning an exercise regime if you have a chronic condition.  Consult your health care provider about the types and amounts of activity appropriate for you when you have a chronic condition to safely perform physical activity.  Also, remember to start slow with low intensity to avoid injuries.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5878611A-2060-4F9C-A6C0-20A9F2B11A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9DCF249-52BC-4054-AEE8-CB1511E4406A}" type="slidenum">
              <a:rPr kumimoji="0" lang="en-US" altLang="en-US"/>
              <a:pPr eaLnBrk="1" hangingPunct="1">
                <a:spcBef>
                  <a:spcPct val="0"/>
                </a:spcBef>
              </a:pPr>
              <a:t>5</a:t>
            </a:fld>
            <a:endParaRPr kumimoji="0" lang="en-US" altLang="en-US"/>
          </a:p>
        </p:txBody>
      </p:sp>
      <p:sp>
        <p:nvSpPr>
          <p:cNvPr id="52227" name="Rectangle 2">
            <a:extLst>
              <a:ext uri="{FF2B5EF4-FFF2-40B4-BE49-F238E27FC236}">
                <a16:creationId xmlns:a16="http://schemas.microsoft.com/office/drawing/2014/main" id="{18C50E58-CD2A-4F73-A39E-6F4602D789F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3AEEF16-BA3C-400A-B1CC-75BEF41E79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why increase your physical activity?  None of us are getting any younger, and managing our weight is not only harder as we age, but also very important.  Sustained physical activity can help prevent weight regain.  So many people will start an exercise program, lose the weight, stop the physical activity and then gain their weight back.  An increase in physical activity reduces the risk of heart disease and Type 2 diabetes, both prevalent diseases that can lead to mortality.  Finally, a big motivator for many is that an increase in physical activity will make you both feel and look better.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C0D7FBA-25E9-45C4-89F7-7087AB3974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87A86E3-3112-4E3B-AD23-74F916755FC8}" type="slidenum">
              <a:rPr kumimoji="0" lang="en-US" altLang="en-US"/>
              <a:pPr eaLnBrk="1" hangingPunct="1">
                <a:spcBef>
                  <a:spcPct val="0"/>
                </a:spcBef>
              </a:pPr>
              <a:t>6</a:t>
            </a:fld>
            <a:endParaRPr kumimoji="0" lang="en-US" altLang="en-US"/>
          </a:p>
        </p:txBody>
      </p:sp>
      <p:sp>
        <p:nvSpPr>
          <p:cNvPr id="53251" name="Rectangle 2">
            <a:extLst>
              <a:ext uri="{FF2B5EF4-FFF2-40B4-BE49-F238E27FC236}">
                <a16:creationId xmlns:a16="http://schemas.microsoft.com/office/drawing/2014/main" id="{2E0AD8C1-B4E5-4CDA-A445-B044F9C4F89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F95D30C-5295-4795-AE52-06E52387B5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So what type of person are you now?  Are you the sedentary type?  If so, try putting a treadmill in front of the television if you just cannot find the time or inclination to leave the house for various reasons.  Another great way to exercise along with your kids or significant other is to play Wii Fit.  If you need to multi-task, try walking with your favorite music (motivates you to move) or cell phone headset.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26D96E6-93FF-463C-A01B-C62889872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7EC1E42-AE19-4E92-B3F3-7C19CD9C3735}" type="slidenum">
              <a:rPr kumimoji="0" lang="en-US" altLang="en-US"/>
              <a:pPr eaLnBrk="1" hangingPunct="1">
                <a:spcBef>
                  <a:spcPct val="0"/>
                </a:spcBef>
              </a:pPr>
              <a:t>7</a:t>
            </a:fld>
            <a:endParaRPr kumimoji="0" lang="en-US" altLang="en-US"/>
          </a:p>
        </p:txBody>
      </p:sp>
      <p:sp>
        <p:nvSpPr>
          <p:cNvPr id="54275" name="Rectangle 2">
            <a:extLst>
              <a:ext uri="{FF2B5EF4-FFF2-40B4-BE49-F238E27FC236}">
                <a16:creationId xmlns:a16="http://schemas.microsoft.com/office/drawing/2014/main" id="{0AF867AA-6E54-4094-B358-809041A40E6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3D13EFD-CE8E-4739-B8BA-60F36F57A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Working at the proper intensity is vital for exercise.  It not only prevents injury, but it increases strength.  Time depends on intensity, in that higher intensity activities require less time and lower intensity activities require more time.  </a:t>
            </a:r>
          </a:p>
          <a:p>
            <a:pPr eaLnBrk="1" hangingPunct="1"/>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F270AD8F-EAB4-41BE-94EF-D3EA9898633C}"/>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5C6DD46C-73A3-4289-902E-22ADB1129D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Times New Roman" panose="02020603050405020304" pitchFamily="18" charset="0"/>
                <a:cs typeface="Arial" panose="020B0604020202020204" pitchFamily="34" charset="0"/>
              </a:rPr>
              <a:t>The Rating of Perceived Exercise Exertion Scale is the best indicator of exercise intensity for strength and cardiovascular training sessions.  Rating 1 would be the equivalent to sitting in a chair.  Rating 10 is maximum effort equivalent to a cardiac stress test or 1 rep max.  Recommended training levels vary based on health and fitness level, but at least a rating of 4-6 is recommended to achieve health or weight management efforts for most healthy people.</a:t>
            </a:r>
          </a:p>
        </p:txBody>
      </p:sp>
      <p:sp>
        <p:nvSpPr>
          <p:cNvPr id="55300" name="Slide Number Placeholder 3">
            <a:extLst>
              <a:ext uri="{FF2B5EF4-FFF2-40B4-BE49-F238E27FC236}">
                <a16:creationId xmlns:a16="http://schemas.microsoft.com/office/drawing/2014/main" id="{A39ACAC4-2657-45D3-8AFF-59FDE67B12E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lgn="r" eaLnBrk="1" hangingPunct="1">
              <a:spcBef>
                <a:spcPct val="0"/>
              </a:spcBef>
            </a:pPr>
            <a:fld id="{615CD2C0-4E1C-4F69-B8B6-1D1F0F40F6A8}" type="slidenum">
              <a:rPr kumimoji="0" lang="en-US" altLang="en-US">
                <a:latin typeface="Calibri" panose="020F0502020204030204" pitchFamily="34" charset="0"/>
              </a:rPr>
              <a:pPr algn="r" eaLnBrk="1" hangingPunct="1">
                <a:spcBef>
                  <a:spcPct val="0"/>
                </a:spcBef>
              </a:pPr>
              <a:t>8</a:t>
            </a:fld>
            <a:endParaRPr kumimoji="0"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89281DF-47AB-414F-B8B9-0E7EE4AB5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1pPr>
            <a:lvl2pPr marL="37931725" indent="-37474525"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CD24E38-F717-423C-B74D-0C85A1A1A685}" type="slidenum">
              <a:rPr kumimoji="0" lang="en-US" altLang="en-US"/>
              <a:pPr eaLnBrk="1" hangingPunct="1">
                <a:spcBef>
                  <a:spcPct val="0"/>
                </a:spcBef>
              </a:pPr>
              <a:t>9</a:t>
            </a:fld>
            <a:endParaRPr kumimoji="0" lang="en-US" altLang="en-US"/>
          </a:p>
        </p:txBody>
      </p:sp>
      <p:sp>
        <p:nvSpPr>
          <p:cNvPr id="56323" name="Rectangle 2">
            <a:extLst>
              <a:ext uri="{FF2B5EF4-FFF2-40B4-BE49-F238E27FC236}">
                <a16:creationId xmlns:a16="http://schemas.microsoft.com/office/drawing/2014/main" id="{D4EF5955-9F9C-4C62-8B27-27DFCED16335}"/>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AEEB46A3-D371-4239-8FEE-FB83BF25A1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cs typeface="Arial" panose="020B0604020202020204" pitchFamily="34" charset="0"/>
              </a:rPr>
              <a:t>Try to talk test to measure intensity.  During light intensity exercise, you should be able to sing while exercising.  With moderate intensity, you should be able to carry on a conversation comfortably while exercising.  Finally, during vigorous intensity, you should be winded or out of breath when you are speaking while exercising.  </a:t>
            </a:r>
          </a:p>
          <a:p>
            <a:pPr eaLnBrk="1" hangingPunct="1"/>
            <a:endParaRPr lang="en-US" altLang="en-US">
              <a:latin typeface="Times New Roman" panose="02020603050405020304" pitchFamily="18" charset="0"/>
              <a:cs typeface="Arial" panose="020B0604020202020204" pitchFamily="34" charset="0"/>
            </a:endParaRPr>
          </a:p>
          <a:p>
            <a:pPr eaLnBrk="1" hangingPunct="1"/>
            <a:r>
              <a:rPr lang="en-US" altLang="en-US">
                <a:latin typeface="Times New Roman" panose="02020603050405020304" pitchFamily="18" charset="0"/>
                <a:cs typeface="Arial" panose="020B0604020202020204" pitchFamily="34" charset="0"/>
              </a:rPr>
              <a:t>The goal is: to be able to carry on a slightly winded conversation while exercising. </a:t>
            </a:r>
          </a:p>
          <a:p>
            <a:pPr eaLnBrk="1" hangingPunct="1"/>
            <a:r>
              <a:rPr lang="en-US" altLang="en-US">
                <a:latin typeface="Times New Roman" panose="02020603050405020304" pitchFamily="18" charset="0"/>
                <a:cs typeface="Arial" panose="020B0604020202020204" pitchFamily="34" charset="0"/>
              </a:rPr>
              <a:t>The Sing/Talk test.  If you’re able to sing then the intensity is too low and if you’re not even able to talk the intensity is too high.  </a:t>
            </a:r>
          </a:p>
          <a:p>
            <a:pPr eaLnBrk="1" hangingPunct="1"/>
            <a:r>
              <a:rPr lang="en-US" altLang="en-US">
                <a:latin typeface="Times New Roman" panose="02020603050405020304" pitchFamily="18" charset="0"/>
                <a:cs typeface="Arial" panose="020B0604020202020204" pitchFamily="34" charset="0"/>
              </a:rPr>
              <a:t>In general, this applies to everyone because the low, medium, or high intensity is individualized and everyone should pretty much strive for the middle with the exception possibly being during short bursts of intense exercise.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1D3A-60BA-468D-B270-B967659F803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0E55C5D-FC02-4590-A119-080847E989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63CBADB-C900-402D-9A0F-259E13B4630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E01961F-37E9-4152-B5A3-6B5BCEB5028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3EE5442-CEE0-4FB9-9646-2E3C91F41682}"/>
              </a:ext>
            </a:extLst>
          </p:cNvPr>
          <p:cNvSpPr>
            <a:spLocks noGrp="1"/>
          </p:cNvSpPr>
          <p:nvPr>
            <p:ph type="sldNum" sz="quarter" idx="12"/>
          </p:nvPr>
        </p:nvSpPr>
        <p:spPr/>
        <p:txBody>
          <a:bodyPr/>
          <a:lstStyle/>
          <a:p>
            <a:fld id="{AF1D5CC5-C347-40A2-B195-0D021F3619E0}" type="slidenum">
              <a:rPr lang="en-US" altLang="en-US" smtClean="0"/>
              <a:pPr/>
              <a:t>‹#›</a:t>
            </a:fld>
            <a:endParaRPr lang="en-US" altLang="en-US"/>
          </a:p>
        </p:txBody>
      </p:sp>
    </p:spTree>
    <p:extLst>
      <p:ext uri="{BB962C8B-B14F-4D97-AF65-F5344CB8AC3E}">
        <p14:creationId xmlns:p14="http://schemas.microsoft.com/office/powerpoint/2010/main" val="258901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DC89-5A88-4EC9-BC9B-6EE100D93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87A2B-B751-489A-90E2-B16843A003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2E5A4-DDED-45CF-8B82-44CD53BA98F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9AD1DE2-C344-455D-8F7F-E6946B059B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FA7DECE-A319-4372-974F-F52E154296FC}"/>
              </a:ext>
            </a:extLst>
          </p:cNvPr>
          <p:cNvSpPr>
            <a:spLocks noGrp="1"/>
          </p:cNvSpPr>
          <p:nvPr>
            <p:ph type="sldNum" sz="quarter" idx="12"/>
          </p:nvPr>
        </p:nvSpPr>
        <p:spPr/>
        <p:txBody>
          <a:bodyPr/>
          <a:lstStyle/>
          <a:p>
            <a:fld id="{05E14160-D288-4687-9A7E-4295291D5EF3}" type="slidenum">
              <a:rPr lang="en-US" altLang="en-US" smtClean="0"/>
              <a:pPr/>
              <a:t>‹#›</a:t>
            </a:fld>
            <a:endParaRPr lang="en-US" altLang="en-US"/>
          </a:p>
        </p:txBody>
      </p:sp>
    </p:spTree>
    <p:extLst>
      <p:ext uri="{BB962C8B-B14F-4D97-AF65-F5344CB8AC3E}">
        <p14:creationId xmlns:p14="http://schemas.microsoft.com/office/powerpoint/2010/main" val="420550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9A46D-B652-4108-B532-17F29844C25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FDA41-5EC0-43E1-B04A-CE5829BB920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50CDC-F470-4C51-B31D-8A212C505F0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DB06F537-2033-40BC-A3A5-710E6E53FDC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D51E11D-C03A-48B5-8A01-0F023FC73657}"/>
              </a:ext>
            </a:extLst>
          </p:cNvPr>
          <p:cNvSpPr>
            <a:spLocks noGrp="1"/>
          </p:cNvSpPr>
          <p:nvPr>
            <p:ph type="sldNum" sz="quarter" idx="12"/>
          </p:nvPr>
        </p:nvSpPr>
        <p:spPr/>
        <p:txBody>
          <a:bodyPr/>
          <a:lstStyle/>
          <a:p>
            <a:fld id="{15D6208D-61B7-468F-A474-B1C7B87D6F5F}" type="slidenum">
              <a:rPr lang="en-US" altLang="en-US" smtClean="0"/>
              <a:pPr/>
              <a:t>‹#›</a:t>
            </a:fld>
            <a:endParaRPr lang="en-US" altLang="en-US"/>
          </a:p>
        </p:txBody>
      </p:sp>
    </p:spTree>
    <p:extLst>
      <p:ext uri="{BB962C8B-B14F-4D97-AF65-F5344CB8AC3E}">
        <p14:creationId xmlns:p14="http://schemas.microsoft.com/office/powerpoint/2010/main" val="79902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5DA8-4057-4759-BF0B-8AAB5770E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6AA7D-9645-45F9-BCA2-E0767F3A1E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A5A60-F7E8-43FD-B900-B245615C2AB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BCCA83-232F-431B-A784-4E444879FD5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A01D066-31C3-4723-A271-4390E3A92989}"/>
              </a:ext>
            </a:extLst>
          </p:cNvPr>
          <p:cNvSpPr>
            <a:spLocks noGrp="1"/>
          </p:cNvSpPr>
          <p:nvPr>
            <p:ph type="sldNum" sz="quarter" idx="12"/>
          </p:nvPr>
        </p:nvSpPr>
        <p:spPr/>
        <p:txBody>
          <a:bodyPr/>
          <a:lstStyle/>
          <a:p>
            <a:fld id="{777A4B55-4EA9-4F1C-A2FF-7BF20C20BE6E}" type="slidenum">
              <a:rPr lang="en-US" altLang="en-US" smtClean="0"/>
              <a:pPr/>
              <a:t>‹#›</a:t>
            </a:fld>
            <a:endParaRPr lang="en-US" altLang="en-US"/>
          </a:p>
        </p:txBody>
      </p:sp>
    </p:spTree>
    <p:extLst>
      <p:ext uri="{BB962C8B-B14F-4D97-AF65-F5344CB8AC3E}">
        <p14:creationId xmlns:p14="http://schemas.microsoft.com/office/powerpoint/2010/main" val="25980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A1E0-0472-4304-AA0D-CD64EA982C7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E8B56E-B596-4F83-B940-EA825FB819A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2A365C-471F-42E4-9AF8-15118F573DF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C8759EE-BF50-4F40-A36D-5538C11A10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EB373DE-BE9A-4E25-8A44-F893B2393973}"/>
              </a:ext>
            </a:extLst>
          </p:cNvPr>
          <p:cNvSpPr>
            <a:spLocks noGrp="1"/>
          </p:cNvSpPr>
          <p:nvPr>
            <p:ph type="sldNum" sz="quarter" idx="12"/>
          </p:nvPr>
        </p:nvSpPr>
        <p:spPr/>
        <p:txBody>
          <a:bodyPr/>
          <a:lstStyle/>
          <a:p>
            <a:fld id="{3D5371F2-7988-4CF0-B194-B93EBB7A7D92}" type="slidenum">
              <a:rPr lang="en-US" altLang="en-US" smtClean="0"/>
              <a:pPr/>
              <a:t>‹#›</a:t>
            </a:fld>
            <a:endParaRPr lang="en-US" altLang="en-US"/>
          </a:p>
        </p:txBody>
      </p:sp>
    </p:spTree>
    <p:extLst>
      <p:ext uri="{BB962C8B-B14F-4D97-AF65-F5344CB8AC3E}">
        <p14:creationId xmlns:p14="http://schemas.microsoft.com/office/powerpoint/2010/main" val="148603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5E40-D0FF-45A3-9659-645D97C81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37D3D6-ED61-4AD3-A437-51A23791F92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080FB2-BE39-4682-AE6F-74FDA821EBC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AAD00-3004-48C3-A1D9-7682D699234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260876C-37ED-4023-8058-D9B50B9DFD6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5E52ED9-F832-4EFF-95CC-19A82677A198}"/>
              </a:ext>
            </a:extLst>
          </p:cNvPr>
          <p:cNvSpPr>
            <a:spLocks noGrp="1"/>
          </p:cNvSpPr>
          <p:nvPr>
            <p:ph type="sldNum" sz="quarter" idx="12"/>
          </p:nvPr>
        </p:nvSpPr>
        <p:spPr/>
        <p:txBody>
          <a:bodyPr/>
          <a:lstStyle/>
          <a:p>
            <a:fld id="{8EBA7347-C30B-4518-A2F5-61D313B6E407}" type="slidenum">
              <a:rPr lang="en-US" altLang="en-US" smtClean="0"/>
              <a:pPr/>
              <a:t>‹#›</a:t>
            </a:fld>
            <a:endParaRPr lang="en-US" altLang="en-US"/>
          </a:p>
        </p:txBody>
      </p:sp>
    </p:spTree>
    <p:extLst>
      <p:ext uri="{BB962C8B-B14F-4D97-AF65-F5344CB8AC3E}">
        <p14:creationId xmlns:p14="http://schemas.microsoft.com/office/powerpoint/2010/main" val="392866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279A-5CDE-4AE5-92EB-0B3973EDA8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554AB2-A3D3-4E4E-AA09-871A62B42B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F920E6A-8CD8-4B08-A5D7-007BF8FC43F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065112-7A10-42ED-9D42-78809BB59B7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4492828-FF0F-4797-9138-4CB9BDF55DA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B438C6-4291-4DA9-AE9C-5CE389B2C044}"/>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C974203-E591-46E0-BEDA-8160F69DCD9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48098DB-C96F-45BF-84C0-B53326F119CF}"/>
              </a:ext>
            </a:extLst>
          </p:cNvPr>
          <p:cNvSpPr>
            <a:spLocks noGrp="1"/>
          </p:cNvSpPr>
          <p:nvPr>
            <p:ph type="sldNum" sz="quarter" idx="12"/>
          </p:nvPr>
        </p:nvSpPr>
        <p:spPr/>
        <p:txBody>
          <a:bodyPr/>
          <a:lstStyle/>
          <a:p>
            <a:fld id="{5BF05830-218F-47E1-9D24-94E33F4240DE}" type="slidenum">
              <a:rPr lang="en-US" altLang="en-US" smtClean="0"/>
              <a:pPr/>
              <a:t>‹#›</a:t>
            </a:fld>
            <a:endParaRPr lang="en-US" altLang="en-US"/>
          </a:p>
        </p:txBody>
      </p:sp>
    </p:spTree>
    <p:extLst>
      <p:ext uri="{BB962C8B-B14F-4D97-AF65-F5344CB8AC3E}">
        <p14:creationId xmlns:p14="http://schemas.microsoft.com/office/powerpoint/2010/main" val="120520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EEE2-1D6D-4D4B-B1AE-0770C70D4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0F106-D57C-4A67-A670-0B78559AB824}"/>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5A5EEF5D-55A8-40E4-A079-DBFD2296BBDE}"/>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22C1580-53F0-47F1-A10B-B1412AF9CD14}"/>
              </a:ext>
            </a:extLst>
          </p:cNvPr>
          <p:cNvSpPr>
            <a:spLocks noGrp="1"/>
          </p:cNvSpPr>
          <p:nvPr>
            <p:ph type="sldNum" sz="quarter" idx="12"/>
          </p:nvPr>
        </p:nvSpPr>
        <p:spPr/>
        <p:txBody>
          <a:bodyPr/>
          <a:lstStyle/>
          <a:p>
            <a:fld id="{3A1E4589-65F8-459B-8DB1-1C083D5466B9}" type="slidenum">
              <a:rPr lang="en-US" altLang="en-US" smtClean="0"/>
              <a:pPr/>
              <a:t>‹#›</a:t>
            </a:fld>
            <a:endParaRPr lang="en-US" altLang="en-US"/>
          </a:p>
        </p:txBody>
      </p:sp>
    </p:spTree>
    <p:extLst>
      <p:ext uri="{BB962C8B-B14F-4D97-AF65-F5344CB8AC3E}">
        <p14:creationId xmlns:p14="http://schemas.microsoft.com/office/powerpoint/2010/main" val="117547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0A851-20ED-4F45-8C5F-7C0CDD0F0400}"/>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078A363-7107-4D87-A1CB-12827BF756CE}"/>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B0F0C06-E43E-4494-AE49-A72A67848FC3}"/>
              </a:ext>
            </a:extLst>
          </p:cNvPr>
          <p:cNvSpPr>
            <a:spLocks noGrp="1"/>
          </p:cNvSpPr>
          <p:nvPr>
            <p:ph type="sldNum" sz="quarter" idx="12"/>
          </p:nvPr>
        </p:nvSpPr>
        <p:spPr/>
        <p:txBody>
          <a:bodyPr/>
          <a:lstStyle/>
          <a:p>
            <a:fld id="{9CA6C5CA-4AE8-46AA-A4E6-480AB3907674}" type="slidenum">
              <a:rPr lang="en-US" altLang="en-US" smtClean="0"/>
              <a:pPr/>
              <a:t>‹#›</a:t>
            </a:fld>
            <a:endParaRPr lang="en-US" altLang="en-US"/>
          </a:p>
        </p:txBody>
      </p:sp>
    </p:spTree>
    <p:extLst>
      <p:ext uri="{BB962C8B-B14F-4D97-AF65-F5344CB8AC3E}">
        <p14:creationId xmlns:p14="http://schemas.microsoft.com/office/powerpoint/2010/main" val="250184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A13E-6060-4426-86A9-9B7C358D01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DF82A29-F7C9-44D6-9B03-712E691AEF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A27B4-01D5-4467-9BC4-C6AF1D0869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C3EA86D-B7B1-4B38-99F0-A854D3C435B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ADC7F06-621C-4F3D-96F9-176103D8A8B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AC70ECE-082A-40E2-AD36-CC61D1E20AD3}"/>
              </a:ext>
            </a:extLst>
          </p:cNvPr>
          <p:cNvSpPr>
            <a:spLocks noGrp="1"/>
          </p:cNvSpPr>
          <p:nvPr>
            <p:ph type="sldNum" sz="quarter" idx="12"/>
          </p:nvPr>
        </p:nvSpPr>
        <p:spPr/>
        <p:txBody>
          <a:bodyPr/>
          <a:lstStyle/>
          <a:p>
            <a:fld id="{FAC782D2-9BF3-4CBF-8D0E-1A454616BAC5}" type="slidenum">
              <a:rPr lang="en-US" altLang="en-US" smtClean="0"/>
              <a:pPr/>
              <a:t>‹#›</a:t>
            </a:fld>
            <a:endParaRPr lang="en-US" altLang="en-US"/>
          </a:p>
        </p:txBody>
      </p:sp>
    </p:spTree>
    <p:extLst>
      <p:ext uri="{BB962C8B-B14F-4D97-AF65-F5344CB8AC3E}">
        <p14:creationId xmlns:p14="http://schemas.microsoft.com/office/powerpoint/2010/main" val="307766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05B5-049C-40B6-8D44-58C83A688B7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B97F8D9-0847-4E11-A31D-84A066C5EF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CE3B421-2CB5-4889-AE9D-6B369413C41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AFBB6EE-CF26-44A8-90E6-EC38B6F789C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BE9B32C-E907-4BD8-B736-C6743E5E108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B02E2AA-E707-4523-BCF3-36F2FF7C5B53}"/>
              </a:ext>
            </a:extLst>
          </p:cNvPr>
          <p:cNvSpPr>
            <a:spLocks noGrp="1"/>
          </p:cNvSpPr>
          <p:nvPr>
            <p:ph type="sldNum" sz="quarter" idx="12"/>
          </p:nvPr>
        </p:nvSpPr>
        <p:spPr/>
        <p:txBody>
          <a:bodyPr/>
          <a:lstStyle/>
          <a:p>
            <a:fld id="{BE271C7A-690F-4F02-8158-D0F67FD0B6FC}" type="slidenum">
              <a:rPr lang="en-US" altLang="en-US" smtClean="0"/>
              <a:pPr/>
              <a:t>‹#›</a:t>
            </a:fld>
            <a:endParaRPr lang="en-US" altLang="en-US"/>
          </a:p>
        </p:txBody>
      </p:sp>
    </p:spTree>
    <p:extLst>
      <p:ext uri="{BB962C8B-B14F-4D97-AF65-F5344CB8AC3E}">
        <p14:creationId xmlns:p14="http://schemas.microsoft.com/office/powerpoint/2010/main" val="109514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1D70A-3400-4E0D-8241-353A2F6762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0B91C-A1D2-4C1D-A001-A3BF98A13C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5249-8E1D-4195-AF28-49E9BB732C4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714B5C0-DEE0-43EB-A365-74F9FC19E1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3F69326-40D3-4723-9E7E-A1A3272884C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F1883F-8D86-4F26-A966-59565A09FEBE}" type="slidenum">
              <a:rPr lang="en-US" altLang="en-US" smtClean="0"/>
              <a:pPr/>
              <a:t>‹#›</a:t>
            </a:fld>
            <a:endParaRPr lang="en-US" altLang="en-US"/>
          </a:p>
        </p:txBody>
      </p:sp>
    </p:spTree>
    <p:extLst>
      <p:ext uri="{BB962C8B-B14F-4D97-AF65-F5344CB8AC3E}">
        <p14:creationId xmlns:p14="http://schemas.microsoft.com/office/powerpoint/2010/main" val="249104108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health.gov/paguidelines/" TargetMode="External"/><Relationship Id="rId7"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cgov.org/wellness/documents/parQandSafety.pdf" TargetMode="External"/><Relationship Id="rId5" Type="http://schemas.openxmlformats.org/officeDocument/2006/relationships/hyperlink" Target="https://www.cdc.gov/physicalactivity/" TargetMode="External"/><Relationship Id="rId4" Type="http://schemas.openxmlformats.org/officeDocument/2006/relationships/hyperlink" Target="https://www.nhlbi.nih.gov/health/educational/lose_wt/phy_act.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EEC045E-9D19-4E18-943D-D1208969B6AC}"/>
              </a:ext>
            </a:extLst>
          </p:cNvPr>
          <p:cNvSpPr>
            <a:spLocks noGrp="1" noChangeArrowheads="1"/>
          </p:cNvSpPr>
          <p:nvPr>
            <p:ph type="ctrTitle"/>
          </p:nvPr>
        </p:nvSpPr>
        <p:spPr>
          <a:xfrm>
            <a:off x="914400" y="533400"/>
            <a:ext cx="7772400" cy="3429000"/>
          </a:xfrm>
        </p:spPr>
        <p:txBody>
          <a:bodyPr>
            <a:normAutofit fontScale="90000"/>
          </a:bodyPr>
          <a:lstStyle/>
          <a:p>
            <a:pPr eaLnBrk="1" hangingPunct="1">
              <a:defRPr/>
            </a:pPr>
            <a:r>
              <a:rPr lang="en-US" altLang="en-US" sz="4000" b="1" dirty="0">
                <a:ea typeface="ＭＳ Ｐゴシック" pitchFamily="4" charset="-128"/>
              </a:rPr>
              <a:t>U.S. Public Health Service</a:t>
            </a:r>
            <a:br>
              <a:rPr lang="en-US" altLang="en-US" sz="4000" b="1" dirty="0">
                <a:ea typeface="ＭＳ Ｐゴシック" pitchFamily="4" charset="-128"/>
              </a:rPr>
            </a:br>
            <a:r>
              <a:rPr lang="en-US" altLang="en-US" b="1" dirty="0">
                <a:ea typeface="ＭＳ Ｐゴシック" pitchFamily="4" charset="-128"/>
              </a:rPr>
              <a:t>“</a:t>
            </a:r>
            <a:r>
              <a:rPr lang="en-US" altLang="en-US" b="1" i="1" dirty="0">
                <a:ea typeface="ＭＳ Ｐゴシック" pitchFamily="4" charset="-128"/>
              </a:rPr>
              <a:t>Fit for Duty, Fit for Life”</a:t>
            </a:r>
            <a:r>
              <a:rPr lang="en-US" altLang="en-US" sz="4000" b="1" dirty="0">
                <a:ea typeface="ＭＳ Ｐゴシック" pitchFamily="4" charset="-128"/>
              </a:rPr>
              <a:t> </a:t>
            </a:r>
            <a:br>
              <a:rPr lang="en-US" altLang="en-US" sz="4000" b="1" dirty="0">
                <a:ea typeface="ＭＳ Ｐゴシック" pitchFamily="4" charset="-128"/>
              </a:rPr>
            </a:br>
            <a:br>
              <a:rPr lang="en-US" altLang="en-US" sz="4000" b="1" dirty="0">
                <a:ea typeface="ＭＳ Ｐゴシック" pitchFamily="4" charset="-128"/>
              </a:rPr>
            </a:br>
            <a:r>
              <a:rPr lang="en-US" altLang="en-US" sz="4000" b="1" dirty="0">
                <a:ea typeface="ＭＳ Ｐゴシック" pitchFamily="4" charset="-128"/>
              </a:rPr>
              <a:t>Weight Management Program: Session 3 </a:t>
            </a:r>
            <a:br>
              <a:rPr lang="en-US" altLang="en-US" sz="4000" dirty="0">
                <a:ea typeface="ＭＳ Ｐゴシック" pitchFamily="4" charset="-128"/>
              </a:rPr>
            </a:br>
            <a:endParaRPr lang="en-US" altLang="en-US" sz="4000" dirty="0">
              <a:ea typeface="ＭＳ Ｐゴシック" pitchFamily="4" charset="-128"/>
            </a:endParaRPr>
          </a:p>
        </p:txBody>
      </p:sp>
      <p:pic>
        <p:nvPicPr>
          <p:cNvPr id="13316" name="Picture 14" descr="United States Public Health Service seal.">
            <a:extLst>
              <a:ext uri="{FF2B5EF4-FFF2-40B4-BE49-F238E27FC236}">
                <a16:creationId xmlns:a16="http://schemas.microsoft.com/office/drawing/2014/main" id="{733FA557-BE7F-47AC-8EE8-D86DC5FD26E8}"/>
              </a:ext>
            </a:extLst>
          </p:cNvPr>
          <p:cNvPicPr>
            <a:picLocks noChangeAspect="1" noChangeArrowheads="1"/>
          </p:cNvPicPr>
          <p:nvPr/>
        </p:nvPicPr>
        <p:blipFill>
          <a:blip r:embed="rId3"/>
          <a:stretch>
            <a:fillRect/>
          </a:stretch>
        </p:blipFill>
        <p:spPr bwMode="auto">
          <a:xfrm>
            <a:off x="3059112" y="3375025"/>
            <a:ext cx="32543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1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7E89D24A-6780-4EC8-A171-DFF8990C1305}"/>
              </a:ext>
            </a:extLst>
          </p:cNvPr>
          <p:cNvSpPr>
            <a:spLocks noGrp="1" noChangeArrowheads="1"/>
          </p:cNvSpPr>
          <p:nvPr>
            <p:ph type="title"/>
          </p:nvPr>
        </p:nvSpPr>
        <p:spPr/>
        <p:txBody>
          <a:bodyPr/>
          <a:lstStyle/>
          <a:p>
            <a:pPr algn="ctr" eaLnBrk="1" hangingPunct="1">
              <a:defRPr/>
            </a:pPr>
            <a:r>
              <a:rPr lang="en-US" sz="4000" b="1" dirty="0">
                <a:ea typeface="+mj-ea"/>
                <a:cs typeface="+mj-cs"/>
              </a:rPr>
              <a:t>Light-intensity activities:</a:t>
            </a:r>
            <a:endParaRPr lang="en-US" sz="4000" dirty="0">
              <a:ea typeface="+mj-ea"/>
              <a:cs typeface="+mj-cs"/>
            </a:endParaRPr>
          </a:p>
        </p:txBody>
      </p:sp>
      <p:sp>
        <p:nvSpPr>
          <p:cNvPr id="22531" name="Rectangle 3">
            <a:extLst>
              <a:ext uri="{FF2B5EF4-FFF2-40B4-BE49-F238E27FC236}">
                <a16:creationId xmlns:a16="http://schemas.microsoft.com/office/drawing/2014/main" id="{093A20E3-2B60-45C8-91BD-C3711A1CB13B}"/>
              </a:ext>
            </a:extLst>
          </p:cNvPr>
          <p:cNvSpPr>
            <a:spLocks noGrp="1" noChangeArrowheads="1"/>
          </p:cNvSpPr>
          <p:nvPr>
            <p:ph idx="1"/>
          </p:nvPr>
        </p:nvSpPr>
        <p:spPr>
          <a:xfrm>
            <a:off x="685800" y="1981200"/>
            <a:ext cx="7772400" cy="4419600"/>
          </a:xfrm>
        </p:spPr>
        <p:txBody>
          <a:bodyPr/>
          <a:lstStyle/>
          <a:p>
            <a:pPr eaLnBrk="1" hangingPunct="1"/>
            <a:r>
              <a:rPr lang="en-US" altLang="en-US" sz="2800">
                <a:latin typeface="Arial" panose="020B0604020202020204" pitchFamily="34" charset="0"/>
                <a:ea typeface="ＭＳ Ｐゴシック" panose="020B0600070205080204" pitchFamily="34" charset="-128"/>
              </a:rPr>
              <a:t>Walking slowly </a:t>
            </a:r>
          </a:p>
          <a:p>
            <a:pPr eaLnBrk="1" hangingPunct="1"/>
            <a:r>
              <a:rPr lang="en-US" altLang="en-US" sz="2800">
                <a:latin typeface="Arial" panose="020B0604020202020204" pitchFamily="34" charset="0"/>
                <a:ea typeface="ＭＳ Ｐゴシック" panose="020B0600070205080204" pitchFamily="34" charset="-128"/>
              </a:rPr>
              <a:t>Golf, powered cart </a:t>
            </a:r>
          </a:p>
          <a:p>
            <a:pPr eaLnBrk="1" hangingPunct="1"/>
            <a:r>
              <a:rPr lang="en-US" altLang="en-US" sz="2800">
                <a:latin typeface="Arial" panose="020B0604020202020204" pitchFamily="34" charset="0"/>
                <a:ea typeface="ＭＳ Ｐゴシック" panose="020B0600070205080204" pitchFamily="34" charset="-128"/>
              </a:rPr>
              <a:t>Swimming, slow treading 		</a:t>
            </a:r>
          </a:p>
          <a:p>
            <a:pPr eaLnBrk="1" hangingPunct="1"/>
            <a:r>
              <a:rPr lang="en-US" altLang="en-US" sz="2800">
                <a:latin typeface="Arial" panose="020B0604020202020204" pitchFamily="34" charset="0"/>
                <a:ea typeface="ＭＳ Ｐゴシック" panose="020B0600070205080204" pitchFamily="34" charset="-128"/>
              </a:rPr>
              <a:t>Gardening or pruning </a:t>
            </a:r>
          </a:p>
          <a:p>
            <a:pPr eaLnBrk="1" hangingPunct="1"/>
            <a:r>
              <a:rPr lang="en-US" altLang="en-US" sz="2800">
                <a:latin typeface="Arial" panose="020B0604020202020204" pitchFamily="34" charset="0"/>
                <a:ea typeface="ＭＳ Ｐゴシック" panose="020B0600070205080204" pitchFamily="34" charset="-128"/>
              </a:rPr>
              <a:t>Bicycling, very light effort </a:t>
            </a:r>
          </a:p>
          <a:p>
            <a:pPr eaLnBrk="1" hangingPunct="1"/>
            <a:r>
              <a:rPr lang="en-US" altLang="en-US" sz="2800">
                <a:latin typeface="Arial" panose="020B0604020202020204" pitchFamily="34" charset="0"/>
                <a:ea typeface="ＭＳ Ｐゴシック" panose="020B0600070205080204" pitchFamily="34" charset="-128"/>
              </a:rPr>
              <a:t>Dusting or vacuuming </a:t>
            </a:r>
          </a:p>
          <a:p>
            <a:pPr eaLnBrk="1" hangingPunct="1"/>
            <a:r>
              <a:rPr lang="en-US" altLang="en-US" sz="2800">
                <a:latin typeface="Arial" panose="020B0604020202020204" pitchFamily="34" charset="0"/>
                <a:ea typeface="ＭＳ Ｐゴシック" panose="020B0600070205080204" pitchFamily="34" charset="-128"/>
              </a:rPr>
              <a:t>Conditioning exercise, light stretching or warm up</a:t>
            </a:r>
            <a:r>
              <a:rPr lang="en-US" altLang="en-US" sz="2800">
                <a:ea typeface="ＭＳ Ｐゴシック" panose="020B0600070205080204" pitchFamily="34" charset="-128"/>
              </a:rPr>
              <a:t> </a:t>
            </a:r>
          </a:p>
          <a:p>
            <a:pPr eaLnBrk="1" hangingPunct="1"/>
            <a:endParaRPr lang="en-US" altLang="en-US" sz="2800">
              <a:ea typeface="ＭＳ Ｐゴシック" panose="020B0600070205080204" pitchFamily="34" charset="-128"/>
            </a:endParaRPr>
          </a:p>
        </p:txBody>
      </p:sp>
      <p:pic>
        <p:nvPicPr>
          <p:cNvPr id="22533" name="Picture 6">
            <a:extLst>
              <a:ext uri="{FF2B5EF4-FFF2-40B4-BE49-F238E27FC236}">
                <a16:creationId xmlns:a16="http://schemas.microsoft.com/office/drawing/2014/main" id="{B1497123-08EC-4EDE-AF22-5DE24B4FCFD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17621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5A298F52-8A2F-44B1-9760-2704F95638E7}"/>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B7B185B5-264F-4B29-80EE-1C0C64E8DB44}"/>
              </a:ext>
            </a:extLst>
          </p:cNvPr>
          <p:cNvSpPr>
            <a:spLocks noGrp="1" noChangeArrowheads="1"/>
          </p:cNvSpPr>
          <p:nvPr>
            <p:ph type="title"/>
          </p:nvPr>
        </p:nvSpPr>
        <p:spPr>
          <a:xfrm>
            <a:off x="685800" y="381000"/>
            <a:ext cx="7772400" cy="1371600"/>
          </a:xfrm>
        </p:spPr>
        <p:txBody>
          <a:bodyPr/>
          <a:lstStyle/>
          <a:p>
            <a:pPr algn="ctr" eaLnBrk="1" hangingPunct="1">
              <a:defRPr/>
            </a:pPr>
            <a:r>
              <a:rPr lang="en-US" sz="4000" b="1" dirty="0">
                <a:ea typeface="+mj-ea"/>
                <a:cs typeface="+mj-cs"/>
              </a:rPr>
              <a:t>Moderate-intensity activities:</a:t>
            </a:r>
          </a:p>
        </p:txBody>
      </p:sp>
      <p:sp>
        <p:nvSpPr>
          <p:cNvPr id="23555" name="Rectangle 3">
            <a:extLst>
              <a:ext uri="{FF2B5EF4-FFF2-40B4-BE49-F238E27FC236}">
                <a16:creationId xmlns:a16="http://schemas.microsoft.com/office/drawing/2014/main" id="{A491EE14-09B0-403B-9A5D-987D26B24494}"/>
              </a:ext>
            </a:extLst>
          </p:cNvPr>
          <p:cNvSpPr>
            <a:spLocks noGrp="1" noChangeArrowheads="1"/>
          </p:cNvSpPr>
          <p:nvPr>
            <p:ph idx="1"/>
          </p:nvPr>
        </p:nvSpPr>
        <p:spPr>
          <a:xfrm>
            <a:off x="685800" y="1828800"/>
            <a:ext cx="7772400" cy="4267200"/>
          </a:xfrm>
        </p:spPr>
        <p:txBody>
          <a:bodyPr>
            <a:normAutofit lnSpcReduction="10000"/>
          </a:bodyPr>
          <a:lstStyle/>
          <a:p>
            <a:pPr eaLnBrk="1" hangingPunct="1">
              <a:lnSpc>
                <a:spcPct val="80000"/>
              </a:lnSpc>
            </a:pPr>
            <a:endParaRPr lang="en-US" altLang="en-US" sz="2000">
              <a:ea typeface="ＭＳ Ｐゴシック" panose="020B0600070205080204" pitchFamily="34" charset="-128"/>
            </a:endParaRPr>
          </a:p>
          <a:p>
            <a:pPr eaLnBrk="1" hangingPunct="1">
              <a:lnSpc>
                <a:spcPct val="80000"/>
              </a:lnSpc>
            </a:pPr>
            <a:r>
              <a:rPr lang="en-US" altLang="en-US" sz="2800">
                <a:latin typeface="Arial" panose="020B0604020202020204" pitchFamily="34" charset="0"/>
                <a:ea typeface="ＭＳ Ｐゴシック" panose="020B0600070205080204" pitchFamily="34" charset="-128"/>
              </a:rPr>
              <a:t>Walking briskly </a:t>
            </a:r>
          </a:p>
          <a:p>
            <a:pPr eaLnBrk="1" hangingPunct="1">
              <a:lnSpc>
                <a:spcPct val="80000"/>
              </a:lnSpc>
            </a:pPr>
            <a:r>
              <a:rPr lang="en-US" altLang="en-US" sz="2800">
                <a:latin typeface="Arial" panose="020B0604020202020204" pitchFamily="34" charset="0"/>
                <a:ea typeface="ＭＳ Ｐゴシック" panose="020B0600070205080204" pitchFamily="34" charset="-128"/>
              </a:rPr>
              <a:t>Golf, pulling or carrying clubs 	</a:t>
            </a:r>
          </a:p>
          <a:p>
            <a:pPr eaLnBrk="1" hangingPunct="1">
              <a:lnSpc>
                <a:spcPct val="80000"/>
              </a:lnSpc>
            </a:pPr>
            <a:r>
              <a:rPr lang="en-US" altLang="en-US" sz="2800">
                <a:latin typeface="Arial" panose="020B0604020202020204" pitchFamily="34" charset="0"/>
                <a:ea typeface="ＭＳ Ｐゴシック" panose="020B0600070205080204" pitchFamily="34" charset="-128"/>
              </a:rPr>
              <a:t>Swimming, recreational </a:t>
            </a:r>
          </a:p>
          <a:p>
            <a:pPr eaLnBrk="1" hangingPunct="1">
              <a:lnSpc>
                <a:spcPct val="80000"/>
              </a:lnSpc>
            </a:pPr>
            <a:r>
              <a:rPr lang="en-US" altLang="en-US" sz="2800">
                <a:latin typeface="Arial" panose="020B0604020202020204" pitchFamily="34" charset="0"/>
                <a:ea typeface="ＭＳ Ｐゴシック" panose="020B0600070205080204" pitchFamily="34" charset="-128"/>
              </a:rPr>
              <a:t>Mowing lawn, power motor </a:t>
            </a:r>
          </a:p>
          <a:p>
            <a:pPr eaLnBrk="1" hangingPunct="1">
              <a:lnSpc>
                <a:spcPct val="80000"/>
              </a:lnSpc>
            </a:pPr>
            <a:r>
              <a:rPr lang="en-US" altLang="en-US" sz="2800">
                <a:latin typeface="Arial" panose="020B0604020202020204" pitchFamily="34" charset="0"/>
                <a:ea typeface="ＭＳ Ｐゴシック" panose="020B0600070205080204" pitchFamily="34" charset="-128"/>
              </a:rPr>
              <a:t>Tennis, doubles </a:t>
            </a:r>
          </a:p>
          <a:p>
            <a:pPr eaLnBrk="1" hangingPunct="1">
              <a:lnSpc>
                <a:spcPct val="80000"/>
              </a:lnSpc>
            </a:pPr>
            <a:r>
              <a:rPr lang="en-US" altLang="en-US" sz="2800">
                <a:latin typeface="Arial" panose="020B0604020202020204" pitchFamily="34" charset="0"/>
                <a:ea typeface="ＭＳ Ｐゴシック" panose="020B0600070205080204" pitchFamily="34" charset="-128"/>
              </a:rPr>
              <a:t>Bicycling 5 to 9 mph, level terrain, or with a few hills </a:t>
            </a:r>
          </a:p>
          <a:p>
            <a:pPr eaLnBrk="1" hangingPunct="1">
              <a:lnSpc>
                <a:spcPct val="80000"/>
              </a:lnSpc>
            </a:pPr>
            <a:r>
              <a:rPr lang="en-US" altLang="en-US" sz="2800">
                <a:latin typeface="Arial" panose="020B0604020202020204" pitchFamily="34" charset="0"/>
                <a:ea typeface="ＭＳ Ｐゴシック" panose="020B0600070205080204" pitchFamily="34" charset="-128"/>
              </a:rPr>
              <a:t>Scrubbing floors or washing windows </a:t>
            </a:r>
          </a:p>
          <a:p>
            <a:pPr eaLnBrk="1" hangingPunct="1">
              <a:lnSpc>
                <a:spcPct val="80000"/>
              </a:lnSpc>
            </a:pPr>
            <a:r>
              <a:rPr lang="en-US" altLang="en-US" sz="2800">
                <a:latin typeface="Arial" panose="020B0604020202020204" pitchFamily="34" charset="0"/>
                <a:ea typeface="ＭＳ Ｐゴシック" panose="020B0600070205080204" pitchFamily="34" charset="-128"/>
              </a:rPr>
              <a:t>Weight lifting, Nautilus machines or free weights</a:t>
            </a:r>
          </a:p>
        </p:txBody>
      </p:sp>
      <p:pic>
        <p:nvPicPr>
          <p:cNvPr id="23557" name="Picture 6">
            <a:extLst>
              <a:ext uri="{FF2B5EF4-FFF2-40B4-BE49-F238E27FC236}">
                <a16:creationId xmlns:a16="http://schemas.microsoft.com/office/drawing/2014/main" id="{FE0C15D0-A5C7-45D2-A69F-77D4E40A9CF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288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EA07AB5B-2C0A-4B6A-8B52-9998F836ABB7}"/>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7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EF63AEF-8709-4FC5-AB8A-8883CCA3A4B2}"/>
              </a:ext>
            </a:extLst>
          </p:cNvPr>
          <p:cNvSpPr>
            <a:spLocks noGrp="1" noChangeArrowheads="1"/>
          </p:cNvSpPr>
          <p:nvPr>
            <p:ph type="title"/>
          </p:nvPr>
        </p:nvSpPr>
        <p:spPr/>
        <p:txBody>
          <a:bodyPr/>
          <a:lstStyle/>
          <a:p>
            <a:pPr algn="ctr" eaLnBrk="1" hangingPunct="1">
              <a:defRPr/>
            </a:pPr>
            <a:r>
              <a:rPr lang="en-US" sz="4000" b="1" dirty="0">
                <a:ea typeface="+mj-ea"/>
                <a:cs typeface="+mj-cs"/>
              </a:rPr>
              <a:t>Vigorous-intensity activities:</a:t>
            </a:r>
            <a:endParaRPr lang="en-US" sz="4000" dirty="0">
              <a:ea typeface="+mj-ea"/>
              <a:cs typeface="+mj-cs"/>
            </a:endParaRPr>
          </a:p>
        </p:txBody>
      </p:sp>
      <p:sp>
        <p:nvSpPr>
          <p:cNvPr id="24579" name="Rectangle 3">
            <a:extLst>
              <a:ext uri="{FF2B5EF4-FFF2-40B4-BE49-F238E27FC236}">
                <a16:creationId xmlns:a16="http://schemas.microsoft.com/office/drawing/2014/main" id="{E94A838A-194A-40FD-B71A-B7A0F9D0AF3D}"/>
              </a:ext>
            </a:extLst>
          </p:cNvPr>
          <p:cNvSpPr>
            <a:spLocks noGrp="1" noChangeArrowheads="1"/>
          </p:cNvSpPr>
          <p:nvPr>
            <p:ph idx="1"/>
          </p:nvPr>
        </p:nvSpPr>
        <p:spPr/>
        <p:txBody>
          <a:bodyPr>
            <a:normAutofit lnSpcReduction="10000"/>
          </a:bodyPr>
          <a:lstStyle/>
          <a:p>
            <a:pPr eaLnBrk="1" hangingPunct="1">
              <a:lnSpc>
                <a:spcPct val="90000"/>
              </a:lnSpc>
            </a:pPr>
            <a:r>
              <a:rPr lang="en-US" altLang="en-US" sz="2800">
                <a:latin typeface="Arial" panose="020B0604020202020204" pitchFamily="34" charset="0"/>
                <a:ea typeface="ＭＳ Ｐゴシック" panose="020B0600070205080204" pitchFamily="34" charset="-128"/>
              </a:rPr>
              <a:t>Speed walking, jogging or running </a:t>
            </a:r>
          </a:p>
          <a:p>
            <a:pPr eaLnBrk="1" hangingPunct="1">
              <a:lnSpc>
                <a:spcPct val="90000"/>
              </a:lnSpc>
            </a:pPr>
            <a:r>
              <a:rPr lang="en-US" altLang="en-US" sz="2800">
                <a:latin typeface="Arial" panose="020B0604020202020204" pitchFamily="34" charset="0"/>
                <a:ea typeface="ＭＳ Ｐゴシック" panose="020B0600070205080204" pitchFamily="34" charset="-128"/>
              </a:rPr>
              <a:t>Swimming laps </a:t>
            </a:r>
          </a:p>
          <a:p>
            <a:pPr eaLnBrk="1" hangingPunct="1">
              <a:lnSpc>
                <a:spcPct val="90000"/>
              </a:lnSpc>
            </a:pPr>
            <a:r>
              <a:rPr lang="en-US" altLang="en-US" sz="2800">
                <a:latin typeface="Arial" panose="020B0604020202020204" pitchFamily="34" charset="0"/>
                <a:ea typeface="ＭＳ Ｐゴシック" panose="020B0600070205080204" pitchFamily="34" charset="-128"/>
              </a:rPr>
              <a:t>Mowing lawn, hand mower </a:t>
            </a:r>
          </a:p>
          <a:p>
            <a:pPr eaLnBrk="1" hangingPunct="1">
              <a:lnSpc>
                <a:spcPct val="90000"/>
              </a:lnSpc>
            </a:pPr>
            <a:r>
              <a:rPr lang="en-US" altLang="en-US" sz="2800">
                <a:latin typeface="Arial" panose="020B0604020202020204" pitchFamily="34" charset="0"/>
                <a:ea typeface="ＭＳ Ｐゴシック" panose="020B0600070205080204" pitchFamily="34" charset="-128"/>
              </a:rPr>
              <a:t>Tennis, singles </a:t>
            </a:r>
          </a:p>
          <a:p>
            <a:pPr eaLnBrk="1" hangingPunct="1">
              <a:lnSpc>
                <a:spcPct val="90000"/>
              </a:lnSpc>
            </a:pPr>
            <a:r>
              <a:rPr lang="en-US" altLang="en-US" sz="2800">
                <a:latin typeface="Arial" panose="020B0604020202020204" pitchFamily="34" charset="0"/>
                <a:ea typeface="ＭＳ Ｐゴシック" panose="020B0600070205080204" pitchFamily="34" charset="-128"/>
              </a:rPr>
              <a:t>Bicycling more than 10 mph, or on steep, uphill terrain </a:t>
            </a:r>
          </a:p>
          <a:p>
            <a:pPr eaLnBrk="1" hangingPunct="1">
              <a:lnSpc>
                <a:spcPct val="90000"/>
              </a:lnSpc>
            </a:pPr>
            <a:r>
              <a:rPr lang="en-US" altLang="en-US" sz="2800">
                <a:latin typeface="Arial" panose="020B0604020202020204" pitchFamily="34" charset="0"/>
                <a:ea typeface="ＭＳ Ｐゴシック" panose="020B0600070205080204" pitchFamily="34" charset="-128"/>
              </a:rPr>
              <a:t>Moving or pushing furniture </a:t>
            </a:r>
          </a:p>
          <a:p>
            <a:pPr eaLnBrk="1" hangingPunct="1">
              <a:lnSpc>
                <a:spcPct val="90000"/>
              </a:lnSpc>
            </a:pPr>
            <a:r>
              <a:rPr lang="en-US" altLang="en-US" sz="2800">
                <a:latin typeface="Arial" panose="020B0604020202020204" pitchFamily="34" charset="0"/>
                <a:ea typeface="ＭＳ Ｐゴシック" panose="020B0600070205080204" pitchFamily="34" charset="-128"/>
              </a:rPr>
              <a:t>Circuit training</a:t>
            </a:r>
          </a:p>
          <a:p>
            <a:pPr eaLnBrk="1" hangingPunct="1">
              <a:lnSpc>
                <a:spcPct val="90000"/>
              </a:lnSpc>
            </a:pPr>
            <a:r>
              <a:rPr lang="en-US" altLang="en-US" sz="2800">
                <a:latin typeface="Arial" panose="020B0604020202020204" pitchFamily="34" charset="0"/>
                <a:ea typeface="ＭＳ Ｐゴシック" panose="020B0600070205080204" pitchFamily="34" charset="-128"/>
              </a:rPr>
              <a:t>Shoveling snow</a:t>
            </a:r>
          </a:p>
          <a:p>
            <a:pPr eaLnBrk="1" hangingPunct="1">
              <a:lnSpc>
                <a:spcPct val="90000"/>
              </a:lnSpc>
            </a:pPr>
            <a:r>
              <a:rPr lang="en-US" altLang="en-US" sz="2800">
                <a:latin typeface="Arial" panose="020B0604020202020204" pitchFamily="34" charset="0"/>
                <a:ea typeface="ＭＳ Ｐゴシック" panose="020B0600070205080204" pitchFamily="34" charset="-128"/>
              </a:rPr>
              <a:t>Raking leaves for 30 minutes</a:t>
            </a:r>
          </a:p>
        </p:txBody>
      </p:sp>
      <p:pic>
        <p:nvPicPr>
          <p:cNvPr id="24581" name="Picture 6">
            <a:extLst>
              <a:ext uri="{FF2B5EF4-FFF2-40B4-BE49-F238E27FC236}">
                <a16:creationId xmlns:a16="http://schemas.microsoft.com/office/drawing/2014/main" id="{D7DBD94D-00A3-43DB-8923-28F2FC71314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3000"/>
            <a:ext cx="1576388" cy="237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4CD9E01E-0CBC-494A-890A-165C0AD768C2}"/>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9C6EAD9-8D7A-4B8D-BD3D-5B99C2482E02}"/>
              </a:ext>
            </a:extLst>
          </p:cNvPr>
          <p:cNvSpPr>
            <a:spLocks noGrp="1" noChangeArrowheads="1"/>
          </p:cNvSpPr>
          <p:nvPr>
            <p:ph type="title"/>
          </p:nvPr>
        </p:nvSpPr>
        <p:spPr/>
        <p:txBody>
          <a:bodyPr/>
          <a:lstStyle/>
          <a:p>
            <a:pPr algn="ctr" eaLnBrk="1" hangingPunct="1">
              <a:defRPr/>
            </a:pPr>
            <a:r>
              <a:rPr lang="en-US" sz="4000" b="1" dirty="0">
                <a:ea typeface="+mj-ea"/>
                <a:cs typeface="+mj-cs"/>
              </a:rPr>
              <a:t>Taking your heart rate</a:t>
            </a:r>
          </a:p>
        </p:txBody>
      </p:sp>
      <p:sp>
        <p:nvSpPr>
          <p:cNvPr id="25603" name="Rectangle 3">
            <a:extLst>
              <a:ext uri="{FF2B5EF4-FFF2-40B4-BE49-F238E27FC236}">
                <a16:creationId xmlns:a16="http://schemas.microsoft.com/office/drawing/2014/main" id="{5AA47066-7EDD-488D-808C-8BCA70C54ADF}"/>
              </a:ext>
            </a:extLst>
          </p:cNvPr>
          <p:cNvSpPr>
            <a:spLocks noGrp="1" noChangeArrowheads="1"/>
          </p:cNvSpPr>
          <p:nvPr>
            <p:ph idx="1"/>
          </p:nvPr>
        </p:nvSpPr>
        <p:spPr/>
        <p:txBody>
          <a:bodyPr/>
          <a:lstStyle/>
          <a:p>
            <a:pPr eaLnBrk="1" hangingPunct="1">
              <a:lnSpc>
                <a:spcPct val="80000"/>
              </a:lnSpc>
            </a:pPr>
            <a:r>
              <a:rPr lang="en-US" altLang="en-US" sz="2800" dirty="0">
                <a:latin typeface="Arial" panose="020B0604020202020204" pitchFamily="34" charset="0"/>
                <a:ea typeface="ＭＳ Ｐゴシック" panose="020B0600070205080204" pitchFamily="34" charset="-128"/>
              </a:rPr>
              <a:t>Stop exercising briefly to take your pulse. </a:t>
            </a:r>
          </a:p>
          <a:p>
            <a:pPr eaLnBrk="1" hangingPunct="1">
              <a:lnSpc>
                <a:spcPct val="80000"/>
              </a:lnSpc>
            </a:pPr>
            <a:r>
              <a:rPr lang="en-US" altLang="en-US" sz="2800" dirty="0">
                <a:latin typeface="Arial" panose="020B0604020202020204" pitchFamily="34" charset="0"/>
                <a:ea typeface="ＭＳ Ｐゴシック" panose="020B0600070205080204" pitchFamily="34" charset="-128"/>
              </a:rPr>
              <a:t>Take the pulse at the neck, the wrist, or the chest. </a:t>
            </a:r>
          </a:p>
          <a:p>
            <a:pPr eaLnBrk="1" hangingPunct="1">
              <a:lnSpc>
                <a:spcPct val="80000"/>
              </a:lnSpc>
            </a:pPr>
            <a:r>
              <a:rPr lang="en-US" altLang="en-US" sz="2800" dirty="0">
                <a:latin typeface="Arial" panose="020B0604020202020204" pitchFamily="34" charset="0"/>
                <a:ea typeface="ＭＳ Ｐゴシック" panose="020B0600070205080204" pitchFamily="34" charset="-128"/>
              </a:rPr>
              <a:t>Feel the radial pulse on the artery of the wrist in line with the thumb. Place the tips of the index and middle fingers over the artery and press lightly. Do not use the thumb. </a:t>
            </a:r>
          </a:p>
          <a:p>
            <a:pPr eaLnBrk="1" hangingPunct="1">
              <a:lnSpc>
                <a:spcPct val="80000"/>
              </a:lnSpc>
            </a:pPr>
            <a:r>
              <a:rPr lang="en-US" altLang="en-US" sz="2800" dirty="0">
                <a:latin typeface="Arial" panose="020B0604020202020204" pitchFamily="34" charset="0"/>
                <a:ea typeface="ＭＳ Ｐゴシック" panose="020B0600070205080204" pitchFamily="34" charset="-128"/>
              </a:rPr>
              <a:t>Take a full 60-second count of the heartbeats, or take for 30 seconds and multiply by 2.</a:t>
            </a:r>
            <a:r>
              <a:rPr lang="en-US" altLang="en-US" sz="2800" dirty="0">
                <a:ea typeface="ＭＳ Ｐゴシック" panose="020B0600070205080204" pitchFamily="34" charset="-128"/>
              </a:rPr>
              <a:t> </a:t>
            </a:r>
          </a:p>
          <a:p>
            <a:pPr eaLnBrk="1" hangingPunct="1">
              <a:lnSpc>
                <a:spcPct val="80000"/>
              </a:lnSpc>
            </a:pPr>
            <a:endParaRPr lang="en-US" altLang="en-US" sz="2800" dirty="0">
              <a:ea typeface="ＭＳ Ｐゴシック" panose="020B0600070205080204" pitchFamily="34" charset="-128"/>
            </a:endParaRPr>
          </a:p>
        </p:txBody>
      </p:sp>
      <p:pic>
        <p:nvPicPr>
          <p:cNvPr id="25605" name="Picture 6">
            <a:extLst>
              <a:ext uri="{FF2B5EF4-FFF2-40B4-BE49-F238E27FC236}">
                <a16:creationId xmlns:a16="http://schemas.microsoft.com/office/drawing/2014/main" id="{FB4F2D25-09BE-45DA-BA8D-FFB1936385F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046" y="321262"/>
            <a:ext cx="1784307" cy="154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6160765C-C5FB-4E63-AC12-59DEF37BD741}"/>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1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CE398EF7-E2F5-496B-B056-A29BB61453F3}"/>
              </a:ext>
            </a:extLst>
          </p:cNvPr>
          <p:cNvSpPr>
            <a:spLocks noGrp="1" noChangeArrowheads="1"/>
          </p:cNvSpPr>
          <p:nvPr>
            <p:ph type="title"/>
          </p:nvPr>
        </p:nvSpPr>
        <p:spPr/>
        <p:txBody>
          <a:bodyPr/>
          <a:lstStyle/>
          <a:p>
            <a:pPr algn="ctr" eaLnBrk="1" hangingPunct="1">
              <a:defRPr/>
            </a:pPr>
            <a:r>
              <a:rPr lang="en-US" b="1" dirty="0">
                <a:ea typeface="+mj-ea"/>
                <a:cs typeface="+mj-cs"/>
              </a:rPr>
              <a:t>Target heart rate</a:t>
            </a:r>
          </a:p>
        </p:txBody>
      </p:sp>
      <p:sp>
        <p:nvSpPr>
          <p:cNvPr id="26627" name="Rectangle 3">
            <a:extLst>
              <a:ext uri="{FF2B5EF4-FFF2-40B4-BE49-F238E27FC236}">
                <a16:creationId xmlns:a16="http://schemas.microsoft.com/office/drawing/2014/main" id="{BA27C0D9-FFE3-4EFC-9011-6BD9E6A65F69}"/>
              </a:ext>
            </a:extLst>
          </p:cNvPr>
          <p:cNvSpPr>
            <a:spLocks noGrp="1" noChangeArrowheads="1"/>
          </p:cNvSpPr>
          <p:nvPr>
            <p:ph idx="1"/>
          </p:nvPr>
        </p:nvSpPr>
        <p:spPr/>
        <p:txBody>
          <a:bodyPr/>
          <a:lstStyle/>
          <a:p>
            <a:pPr eaLnBrk="1" hangingPunct="1">
              <a:lnSpc>
                <a:spcPct val="90000"/>
              </a:lnSpc>
            </a:pPr>
            <a:r>
              <a:rPr lang="en-US" altLang="en-US" sz="2800" b="1" dirty="0">
                <a:latin typeface="Arial" panose="020B0604020202020204" pitchFamily="34" charset="0"/>
                <a:ea typeface="ＭＳ Ｐゴシック" panose="020B0600070205080204" pitchFamily="34" charset="-128"/>
              </a:rPr>
              <a:t>Moderate</a:t>
            </a:r>
            <a:r>
              <a:rPr lang="en-US" altLang="en-US" sz="2800" dirty="0">
                <a:latin typeface="Arial" panose="020B0604020202020204" pitchFamily="34" charset="0"/>
                <a:ea typeface="ＭＳ Ｐゴシック" panose="020B0600070205080204" pitchFamily="34" charset="-128"/>
              </a:rPr>
              <a:t> intensity physical activity: </a:t>
            </a:r>
            <a:r>
              <a:rPr lang="en-US" altLang="en-US" sz="2800" b="1" dirty="0">
                <a:latin typeface="Arial" panose="020B0604020202020204" pitchFamily="34" charset="0"/>
                <a:ea typeface="ＭＳ Ｐゴシック" panose="020B0600070205080204" pitchFamily="34" charset="-128"/>
              </a:rPr>
              <a:t>50-70%</a:t>
            </a:r>
            <a:r>
              <a:rPr lang="en-US" altLang="en-US" sz="2800" dirty="0">
                <a:latin typeface="Arial" panose="020B0604020202020204" pitchFamily="34" charset="0"/>
                <a:ea typeface="ＭＳ Ｐゴシック" panose="020B0600070205080204" pitchFamily="34" charset="-128"/>
              </a:rPr>
              <a:t> of max heart rate</a:t>
            </a:r>
          </a:p>
          <a:p>
            <a:pPr eaLnBrk="1" hangingPunct="1">
              <a:lnSpc>
                <a:spcPct val="90000"/>
              </a:lnSpc>
            </a:pPr>
            <a:r>
              <a:rPr lang="en-US" altLang="en-US" sz="2800" b="1" dirty="0">
                <a:latin typeface="Arial" panose="020B0604020202020204" pitchFamily="34" charset="0"/>
                <a:ea typeface="ＭＳ Ｐゴシック" panose="020B0600070205080204" pitchFamily="34" charset="-128"/>
              </a:rPr>
              <a:t>Vigorous</a:t>
            </a:r>
            <a:r>
              <a:rPr lang="en-US" altLang="en-US" sz="2800" dirty="0">
                <a:latin typeface="Arial" panose="020B0604020202020204" pitchFamily="34" charset="0"/>
                <a:ea typeface="ＭＳ Ｐゴシック" panose="020B0600070205080204" pitchFamily="34" charset="-128"/>
              </a:rPr>
              <a:t> intensity: </a:t>
            </a:r>
            <a:r>
              <a:rPr lang="en-US" altLang="en-US" sz="2800" b="1" dirty="0">
                <a:latin typeface="Arial" panose="020B0604020202020204" pitchFamily="34" charset="0"/>
                <a:ea typeface="ＭＳ Ｐゴシック" panose="020B0600070205080204" pitchFamily="34" charset="-128"/>
              </a:rPr>
              <a:t>70-85</a:t>
            </a:r>
            <a:r>
              <a:rPr lang="en-US" altLang="en-US" sz="2800" dirty="0">
                <a:latin typeface="Arial" panose="020B0604020202020204" pitchFamily="34" charset="0"/>
                <a:ea typeface="ＭＳ Ｐゴシック" panose="020B0600070205080204" pitchFamily="34" charset="-128"/>
              </a:rPr>
              <a:t>% of max heart rate</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Max heart rate based on age</a:t>
            </a:r>
          </a:p>
          <a:p>
            <a:pPr eaLnBrk="1" hangingPunct="1">
              <a:lnSpc>
                <a:spcPct val="90000"/>
              </a:lnSpc>
            </a:pPr>
            <a:r>
              <a:rPr lang="en-US" altLang="en-US" sz="2800" i="1" dirty="0">
                <a:latin typeface="Arial" panose="020B0604020202020204" pitchFamily="34" charset="0"/>
                <a:ea typeface="ＭＳ Ｐゴシック" panose="020B0600070205080204" pitchFamily="34" charset="-128"/>
              </a:rPr>
              <a:t>Example:</a:t>
            </a:r>
            <a:r>
              <a:rPr lang="en-US" altLang="en-US" sz="2800" dirty="0">
                <a:latin typeface="Arial" panose="020B0604020202020204" pitchFamily="34" charset="0"/>
                <a:ea typeface="ＭＳ Ｐゴシック" panose="020B0600070205080204" pitchFamily="34" charset="-128"/>
              </a:rPr>
              <a:t> 50 year old</a:t>
            </a:r>
          </a:p>
          <a:p>
            <a:pPr lvl="1" eaLnBrk="1" hangingPunct="1">
              <a:lnSpc>
                <a:spcPct val="90000"/>
              </a:lnSpc>
              <a:buFontTx/>
              <a:buNone/>
            </a:pPr>
            <a:r>
              <a:rPr lang="en-US" altLang="en-US" sz="2400" dirty="0">
                <a:latin typeface="Arial" panose="020B0604020202020204" pitchFamily="34" charset="0"/>
                <a:ea typeface="ＭＳ Ｐゴシック" panose="020B0600070205080204" pitchFamily="34" charset="-128"/>
              </a:rPr>
              <a:t>220 – 50 [your age] = 170</a:t>
            </a:r>
          </a:p>
          <a:p>
            <a:pPr lvl="1" eaLnBrk="1" hangingPunct="1">
              <a:lnSpc>
                <a:spcPct val="90000"/>
              </a:lnSpc>
              <a:buFontTx/>
              <a:buNone/>
            </a:pPr>
            <a:r>
              <a:rPr lang="en-US" altLang="en-US" sz="2400" dirty="0">
                <a:latin typeface="Arial" panose="020B0604020202020204" pitchFamily="34" charset="0"/>
                <a:ea typeface="ＭＳ Ｐゴシック" panose="020B0600070205080204" pitchFamily="34" charset="-128"/>
              </a:rPr>
              <a:t>50%: 170 x .50 = 85 bpm (beats per minute)</a:t>
            </a:r>
          </a:p>
          <a:p>
            <a:pPr lvl="1" eaLnBrk="1" hangingPunct="1">
              <a:lnSpc>
                <a:spcPct val="90000"/>
              </a:lnSpc>
              <a:buFontTx/>
              <a:buNone/>
            </a:pPr>
            <a:r>
              <a:rPr lang="en-US" altLang="en-US" sz="2400" dirty="0">
                <a:latin typeface="Arial" panose="020B0604020202020204" pitchFamily="34" charset="0"/>
                <a:ea typeface="ＭＳ Ｐゴシック" panose="020B0600070205080204" pitchFamily="34" charset="-128"/>
              </a:rPr>
              <a:t>70%: 170 x .70 = 119 bpm</a:t>
            </a:r>
          </a:p>
          <a:p>
            <a:pPr lvl="1" eaLnBrk="1" hangingPunct="1">
              <a:lnSpc>
                <a:spcPct val="90000"/>
              </a:lnSpc>
              <a:buFontTx/>
              <a:buNone/>
            </a:pPr>
            <a:r>
              <a:rPr lang="en-US" altLang="en-US" sz="2400" dirty="0">
                <a:latin typeface="Arial" panose="020B0604020202020204" pitchFamily="34" charset="0"/>
                <a:ea typeface="ＭＳ Ｐゴシック" panose="020B0600070205080204" pitchFamily="34" charset="-128"/>
              </a:rPr>
              <a:t>Target heart rate for 50 year old = 85-119 bpm</a:t>
            </a:r>
          </a:p>
          <a:p>
            <a:pPr lvl="1" eaLnBrk="1" hangingPunct="1">
              <a:lnSpc>
                <a:spcPct val="90000"/>
              </a:lnSpc>
              <a:buFontTx/>
              <a:buNone/>
            </a:pPr>
            <a:endParaRPr lang="en-US" altLang="en-US" sz="2400" dirty="0">
              <a:latin typeface="Arial" panose="020B0604020202020204" pitchFamily="34" charset="0"/>
              <a:ea typeface="ＭＳ Ｐゴシック" panose="020B0600070205080204" pitchFamily="34" charset="-128"/>
            </a:endParaRPr>
          </a:p>
        </p:txBody>
      </p:sp>
      <p:pic>
        <p:nvPicPr>
          <p:cNvPr id="6" name="Picture 14">
            <a:extLst>
              <a:ext uri="{FF2B5EF4-FFF2-40B4-BE49-F238E27FC236}">
                <a16:creationId xmlns:a16="http://schemas.microsoft.com/office/drawing/2014/main" id="{E6F65347-5502-4B02-9559-5D5D89BD5BFB}"/>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10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81688631-5E0B-4DEB-B5DC-4B7B509D324A}"/>
              </a:ext>
            </a:extLst>
          </p:cNvPr>
          <p:cNvSpPr>
            <a:spLocks noGrp="1" noChangeArrowheads="1"/>
          </p:cNvSpPr>
          <p:nvPr>
            <p:ph type="title"/>
          </p:nvPr>
        </p:nvSpPr>
        <p:spPr/>
        <p:txBody>
          <a:bodyPr/>
          <a:lstStyle/>
          <a:p>
            <a:pPr algn="ctr" eaLnBrk="1" hangingPunct="1">
              <a:defRPr/>
            </a:pPr>
            <a:r>
              <a:rPr lang="en-US" b="1" dirty="0">
                <a:ea typeface="+mj-ea"/>
                <a:cs typeface="+mj-cs"/>
              </a:rPr>
              <a:t>How much intensity?</a:t>
            </a:r>
          </a:p>
        </p:txBody>
      </p:sp>
      <p:sp>
        <p:nvSpPr>
          <p:cNvPr id="27651" name="Rectangle 3">
            <a:extLst>
              <a:ext uri="{FF2B5EF4-FFF2-40B4-BE49-F238E27FC236}">
                <a16:creationId xmlns:a16="http://schemas.microsoft.com/office/drawing/2014/main" id="{A86F4AD3-9C13-4D10-AF6E-3F020ECDDCB6}"/>
              </a:ext>
            </a:extLst>
          </p:cNvPr>
          <p:cNvSpPr>
            <a:spLocks noGrp="1" noChangeArrowheads="1"/>
          </p:cNvSpPr>
          <p:nvPr>
            <p:ph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Adults should engage in </a:t>
            </a:r>
            <a:r>
              <a:rPr lang="en-US" altLang="en-US" b="1" dirty="0">
                <a:latin typeface="Arial" panose="020B0604020202020204" pitchFamily="34" charset="0"/>
                <a:ea typeface="ＭＳ Ｐゴシック" panose="020B0600070205080204" pitchFamily="34" charset="-128"/>
              </a:rPr>
              <a:t>moderate-intensity</a:t>
            </a:r>
            <a:r>
              <a:rPr lang="en-US" altLang="en-US" dirty="0">
                <a:latin typeface="Arial" panose="020B0604020202020204" pitchFamily="34" charset="0"/>
                <a:ea typeface="ＭＳ Ｐゴシック" panose="020B0600070205080204" pitchFamily="34" charset="-128"/>
              </a:rPr>
              <a:t> for 2 hours and 30 minutes per week, or </a:t>
            </a:r>
            <a:r>
              <a:rPr lang="en-US" altLang="en-US" b="1" dirty="0">
                <a:latin typeface="Arial" panose="020B0604020202020204" pitchFamily="34" charset="0"/>
                <a:ea typeface="ＭＳ Ｐゴシック" panose="020B0600070205080204" pitchFamily="34" charset="-128"/>
              </a:rPr>
              <a:t>vigorous-intensity </a:t>
            </a:r>
            <a:r>
              <a:rPr lang="en-US" altLang="en-US" dirty="0">
                <a:latin typeface="Arial" panose="020B0604020202020204" pitchFamily="34" charset="0"/>
                <a:ea typeface="ＭＳ Ｐゴシック" panose="020B0600070205080204" pitchFamily="34" charset="-128"/>
              </a:rPr>
              <a:t>aerobic physical activity for 75 minutes/week,  or an equivalent combination of moderate- and vigorous-intensity aerobic activity.</a:t>
            </a:r>
          </a:p>
          <a:p>
            <a:pPr eaLnBrk="1" hangingPunct="1">
              <a:buFont typeface="Wingdings" panose="05000000000000000000" pitchFamily="2" charset="2"/>
              <a:buNone/>
            </a:pPr>
            <a:endParaRPr lang="en-US" altLang="en-US" i="1" dirty="0">
              <a:latin typeface="Arial" panose="020B0604020202020204" pitchFamily="34" charset="0"/>
              <a:ea typeface="ＭＳ Ｐゴシック" panose="020B0600070205080204" pitchFamily="34" charset="-128"/>
            </a:endParaRPr>
          </a:p>
          <a:p>
            <a:pPr eaLnBrk="1" hangingPunct="1">
              <a:buFont typeface="Wingdings" panose="05000000000000000000" pitchFamily="2" charset="2"/>
              <a:buNone/>
            </a:pPr>
            <a:endParaRPr lang="en-US" altLang="en-US" dirty="0">
              <a:latin typeface="Arial" panose="020B0604020202020204" pitchFamily="34" charset="0"/>
              <a:ea typeface="ＭＳ Ｐゴシック" panose="020B0600070205080204" pitchFamily="34" charset="-128"/>
            </a:endParaRPr>
          </a:p>
          <a:p>
            <a:pPr eaLnBrk="1" hangingPunct="1">
              <a:buFont typeface="Wingdings" panose="05000000000000000000" pitchFamily="2" charset="2"/>
              <a:buNone/>
            </a:pPr>
            <a:endParaRPr lang="en-US" altLang="en-US" dirty="0">
              <a:ea typeface="ＭＳ Ｐゴシック" panose="020B0600070205080204" pitchFamily="34" charset="-128"/>
            </a:endParaRPr>
          </a:p>
        </p:txBody>
      </p:sp>
      <p:pic>
        <p:nvPicPr>
          <p:cNvPr id="6" name="Picture 14">
            <a:extLst>
              <a:ext uri="{FF2B5EF4-FFF2-40B4-BE49-F238E27FC236}">
                <a16:creationId xmlns:a16="http://schemas.microsoft.com/office/drawing/2014/main" id="{BAA37EC7-D630-46B3-8727-DD71EFAE5C73}"/>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1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88A170E8-0F3B-48F3-AD3A-D7E0EC96DEBF}"/>
              </a:ext>
            </a:extLst>
          </p:cNvPr>
          <p:cNvSpPr>
            <a:spLocks noGrp="1" noChangeArrowheads="1"/>
          </p:cNvSpPr>
          <p:nvPr>
            <p:ph type="title"/>
          </p:nvPr>
        </p:nvSpPr>
        <p:spPr/>
        <p:txBody>
          <a:bodyPr/>
          <a:lstStyle/>
          <a:p>
            <a:pPr algn="ctr" eaLnBrk="1" hangingPunct="1">
              <a:defRPr/>
            </a:pPr>
            <a:r>
              <a:rPr lang="en-US" sz="4000" b="1" dirty="0">
                <a:ea typeface="+mj-ea"/>
                <a:cs typeface="+mj-cs"/>
              </a:rPr>
              <a:t>How much intensity, continued</a:t>
            </a:r>
          </a:p>
        </p:txBody>
      </p:sp>
      <p:sp>
        <p:nvSpPr>
          <p:cNvPr id="28675" name="Rectangle 3">
            <a:extLst>
              <a:ext uri="{FF2B5EF4-FFF2-40B4-BE49-F238E27FC236}">
                <a16:creationId xmlns:a16="http://schemas.microsoft.com/office/drawing/2014/main" id="{5CC0D2A5-CAA0-46A0-BCD7-69B402196C1B}"/>
              </a:ext>
            </a:extLst>
          </p:cNvPr>
          <p:cNvSpPr>
            <a:spLocks noGrp="1" noChangeArrowheads="1"/>
          </p:cNvSpPr>
          <p:nvPr>
            <p:ph idx="1"/>
          </p:nvPr>
        </p:nvSpPr>
        <p:spPr/>
        <p:txBody>
          <a:bodyPr/>
          <a:lstStyle/>
          <a:p>
            <a:pPr eaLnBrk="1" hangingPunct="1">
              <a:lnSpc>
                <a:spcPct val="80000"/>
              </a:lnSpc>
            </a:pPr>
            <a:r>
              <a:rPr lang="en-US" altLang="en-US" dirty="0">
                <a:latin typeface="Arial" panose="020B0604020202020204" pitchFamily="34" charset="0"/>
                <a:ea typeface="ＭＳ Ｐゴシック" panose="020B0600070205080204" pitchFamily="34" charset="-128"/>
              </a:rPr>
              <a:t>Adults should engage in </a:t>
            </a:r>
            <a:r>
              <a:rPr lang="en-US" altLang="en-US" b="1" dirty="0">
                <a:latin typeface="Arial" panose="020B0604020202020204" pitchFamily="34" charset="0"/>
                <a:ea typeface="ＭＳ Ｐゴシック" panose="020B0600070205080204" pitchFamily="34" charset="-128"/>
              </a:rPr>
              <a:t>moderate or high intensity </a:t>
            </a:r>
            <a:r>
              <a:rPr lang="en-US" altLang="en-US" dirty="0">
                <a:latin typeface="Arial" panose="020B0604020202020204" pitchFamily="34" charset="0"/>
                <a:ea typeface="ＭＳ Ｐゴシック" panose="020B0600070205080204" pitchFamily="34" charset="-128"/>
              </a:rPr>
              <a:t>muscle-strengthening activities involving all major muscle groups 2 or more days a week.</a:t>
            </a:r>
          </a:p>
          <a:p>
            <a:pPr eaLnBrk="1" hangingPunct="1">
              <a:lnSpc>
                <a:spcPct val="80000"/>
              </a:lnSpc>
              <a:buFont typeface="Wingdings" panose="05000000000000000000" pitchFamily="2" charset="2"/>
              <a:buNone/>
            </a:pPr>
            <a:endParaRPr lang="en-US" altLang="en-US" sz="2800" i="1" dirty="0">
              <a:latin typeface="Arial" panose="020B0604020202020204" pitchFamily="34" charset="0"/>
              <a:ea typeface="ＭＳ Ｐゴシック" panose="020B0600070205080204" pitchFamily="34" charset="-128"/>
            </a:endParaRPr>
          </a:p>
          <a:p>
            <a:pPr eaLnBrk="1" hangingPunct="1">
              <a:lnSpc>
                <a:spcPct val="80000"/>
              </a:lnSpc>
              <a:buFont typeface="Wingdings" panose="05000000000000000000" pitchFamily="2" charset="2"/>
              <a:buNone/>
            </a:pPr>
            <a:r>
              <a:rPr lang="en-US" altLang="en-US" sz="2800" i="1" dirty="0">
                <a:latin typeface="Arial" panose="020B0604020202020204" pitchFamily="34" charset="0"/>
                <a:ea typeface="ＭＳ Ｐゴシック" panose="020B0600070205080204" pitchFamily="34" charset="-128"/>
              </a:rPr>
              <a:t>  - </a:t>
            </a:r>
            <a:r>
              <a:rPr lang="en-US" altLang="en-US" i="1" dirty="0">
                <a:ea typeface="ＭＳ Ｐゴシック" panose="020B0600070205080204" pitchFamily="34" charset="-128"/>
              </a:rPr>
              <a:t>2008 Physical Activity Guidelines for Americans</a:t>
            </a:r>
            <a:r>
              <a:rPr lang="en-US" altLang="en-US" dirty="0">
                <a:ea typeface="ＭＳ Ｐゴシック" panose="020B0600070205080204" pitchFamily="34" charset="-128"/>
              </a:rPr>
              <a:t> (U.S. Department of Health and Human Services).</a:t>
            </a:r>
            <a:endParaRPr lang="en-US" altLang="en-US" dirty="0">
              <a:solidFill>
                <a:schemeClr val="folHlink"/>
              </a:solidFill>
              <a:latin typeface="Arial" panose="020B0604020202020204" pitchFamily="34" charset="0"/>
              <a:ea typeface="ＭＳ Ｐゴシック" panose="020B0600070205080204" pitchFamily="34" charset="-128"/>
            </a:endParaRPr>
          </a:p>
          <a:p>
            <a:pPr eaLnBrk="1" hangingPunct="1">
              <a:lnSpc>
                <a:spcPct val="80000"/>
              </a:lnSpc>
              <a:buFont typeface="Wingdings" panose="05000000000000000000" pitchFamily="2" charset="2"/>
              <a:buNone/>
            </a:pPr>
            <a:r>
              <a:rPr lang="en-US" altLang="en-US" sz="2800" dirty="0">
                <a:solidFill>
                  <a:schemeClr val="folHlink"/>
                </a:solidFill>
                <a:latin typeface="Arial" panose="020B0604020202020204" pitchFamily="34" charset="0"/>
                <a:ea typeface="ＭＳ Ｐゴシック" panose="020B0600070205080204" pitchFamily="34" charset="-128"/>
              </a:rPr>
              <a:t>   </a:t>
            </a:r>
          </a:p>
        </p:txBody>
      </p:sp>
      <p:pic>
        <p:nvPicPr>
          <p:cNvPr id="6" name="Picture 14">
            <a:extLst>
              <a:ext uri="{FF2B5EF4-FFF2-40B4-BE49-F238E27FC236}">
                <a16:creationId xmlns:a16="http://schemas.microsoft.com/office/drawing/2014/main" id="{22C9BB34-A2A3-4118-B612-FAC2FF74EEAD}"/>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6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63012CA-D09A-4574-9B8F-8F51D207467A}"/>
              </a:ext>
              <a:ext uri="{C183D7F6-B498-43B3-948B-1728B52AA6E4}">
                <adec:decorative xmlns:adec="http://schemas.microsoft.com/office/drawing/2017/decorative" val="0"/>
              </a:ext>
            </a:extLst>
          </p:cNvPr>
          <p:cNvSpPr>
            <a:spLocks noGrp="1" noChangeArrowheads="1"/>
          </p:cNvSpPr>
          <p:nvPr>
            <p:ph type="title"/>
          </p:nvPr>
        </p:nvSpPr>
        <p:spPr/>
        <p:txBody>
          <a:bodyPr/>
          <a:lstStyle/>
          <a:p>
            <a:pPr algn="ctr" eaLnBrk="1" hangingPunct="1">
              <a:defRPr/>
            </a:pPr>
            <a:r>
              <a:rPr lang="en-US" sz="4000" b="1" dirty="0">
                <a:ea typeface="+mj-ea"/>
                <a:cs typeface="+mj-cs"/>
              </a:rPr>
              <a:t>Moderate physical activities</a:t>
            </a:r>
          </a:p>
        </p:txBody>
      </p:sp>
      <p:graphicFrame>
        <p:nvGraphicFramePr>
          <p:cNvPr id="5" name="Content Placeholder 4" descr="This table shows various physical activities and the duration necessary for the activity to be considered moderately active.  Some examples of moderate physical activities are washing and/or waxing a car for 45 to 60 minutes; gardening for 30 to 45 minutes; shoveling snow for 15 minutes; walking a distance of 2 miles in 30 minutes; bicycling 5 miles in 30 minutes; swimming laps for 20 minutes; and running 1 and ½ miles in 15 minutes.  &#10;">
            <a:extLst>
              <a:ext uri="{FF2B5EF4-FFF2-40B4-BE49-F238E27FC236}">
                <a16:creationId xmlns:a16="http://schemas.microsoft.com/office/drawing/2014/main" id="{0A123784-23B2-40B5-8B7A-CC44B3CA7FB5}"/>
              </a:ext>
            </a:extLst>
          </p:cNvPr>
          <p:cNvGraphicFramePr>
            <a:graphicFrameLocks noGrp="1"/>
          </p:cNvGraphicFramePr>
          <p:nvPr>
            <p:ph idx="1"/>
            <p:extLst>
              <p:ext uri="{D42A27DB-BD31-4B8C-83A1-F6EECF244321}">
                <p14:modId xmlns:p14="http://schemas.microsoft.com/office/powerpoint/2010/main" val="2898957120"/>
              </p:ext>
            </p:extLst>
          </p:nvPr>
        </p:nvGraphicFramePr>
        <p:xfrm>
          <a:off x="628650" y="1825625"/>
          <a:ext cx="7886700" cy="2966720"/>
        </p:xfrm>
        <a:graphic>
          <a:graphicData uri="http://schemas.openxmlformats.org/drawingml/2006/table">
            <a:tbl>
              <a:tblPr firstRow="1" bandRow="1">
                <a:tableStyleId>{BDBED569-4797-4DF1-A0F4-6AAB3CD982D8}</a:tableStyleId>
              </a:tblPr>
              <a:tblGrid>
                <a:gridCol w="3943350">
                  <a:extLst>
                    <a:ext uri="{9D8B030D-6E8A-4147-A177-3AD203B41FA5}">
                      <a16:colId xmlns:a16="http://schemas.microsoft.com/office/drawing/2014/main" val="2310493280"/>
                    </a:ext>
                  </a:extLst>
                </a:gridCol>
                <a:gridCol w="3943350">
                  <a:extLst>
                    <a:ext uri="{9D8B030D-6E8A-4147-A177-3AD203B41FA5}">
                      <a16:colId xmlns:a16="http://schemas.microsoft.com/office/drawing/2014/main" val="2176205300"/>
                    </a:ext>
                  </a:extLst>
                </a:gridCol>
              </a:tblGrid>
              <a:tr h="370840">
                <a:tc>
                  <a:txBody>
                    <a:bodyPr/>
                    <a:lstStyle/>
                    <a:p>
                      <a:pPr algn="ctr"/>
                      <a:r>
                        <a:rPr lang="en-US" dirty="0"/>
                        <a:t>Activity</a:t>
                      </a:r>
                    </a:p>
                  </a:txBody>
                  <a:tcPr marL="185569" marR="185569"/>
                </a:tc>
                <a:tc>
                  <a:txBody>
                    <a:bodyPr/>
                    <a:lstStyle/>
                    <a:p>
                      <a:pPr algn="ctr"/>
                      <a:r>
                        <a:rPr lang="en-US" dirty="0"/>
                        <a:t>Duration</a:t>
                      </a:r>
                    </a:p>
                  </a:txBody>
                  <a:tcPr marL="185569" marR="185569"/>
                </a:tc>
                <a:extLst>
                  <a:ext uri="{0D108BD9-81ED-4DB2-BD59-A6C34878D82A}">
                    <a16:rowId xmlns:a16="http://schemas.microsoft.com/office/drawing/2014/main" val="1167709814"/>
                  </a:ext>
                </a:extLst>
              </a:tr>
              <a:tr h="370840">
                <a:tc>
                  <a:txBody>
                    <a:bodyPr/>
                    <a:lstStyle/>
                    <a:p>
                      <a:pPr algn="ctr"/>
                      <a:r>
                        <a:rPr lang="en-US" dirty="0"/>
                        <a:t>Washing/waxing a car</a:t>
                      </a:r>
                    </a:p>
                  </a:txBody>
                  <a:tcPr marL="185569" marR="185569">
                    <a:noFill/>
                  </a:tcPr>
                </a:tc>
                <a:tc>
                  <a:txBody>
                    <a:bodyPr/>
                    <a:lstStyle/>
                    <a:p>
                      <a:pPr algn="ctr"/>
                      <a:r>
                        <a:rPr lang="en-US" dirty="0"/>
                        <a:t>45-60 minutes</a:t>
                      </a:r>
                    </a:p>
                  </a:txBody>
                  <a:tcPr marL="185569" marR="185569">
                    <a:noFill/>
                  </a:tcPr>
                </a:tc>
                <a:extLst>
                  <a:ext uri="{0D108BD9-81ED-4DB2-BD59-A6C34878D82A}">
                    <a16:rowId xmlns:a16="http://schemas.microsoft.com/office/drawing/2014/main" val="2544290908"/>
                  </a:ext>
                </a:extLst>
              </a:tr>
              <a:tr h="370840">
                <a:tc>
                  <a:txBody>
                    <a:bodyPr/>
                    <a:lstStyle/>
                    <a:p>
                      <a:pPr algn="ctr"/>
                      <a:r>
                        <a:rPr lang="en-US" dirty="0"/>
                        <a:t>Gardening</a:t>
                      </a:r>
                    </a:p>
                  </a:txBody>
                  <a:tcPr marL="185569" marR="185569">
                    <a:noFill/>
                  </a:tcPr>
                </a:tc>
                <a:tc>
                  <a:txBody>
                    <a:bodyPr/>
                    <a:lstStyle/>
                    <a:p>
                      <a:pPr algn="ctr"/>
                      <a:r>
                        <a:rPr lang="en-US" dirty="0"/>
                        <a:t>30-45 minutes</a:t>
                      </a:r>
                    </a:p>
                  </a:txBody>
                  <a:tcPr marL="185569" marR="185569">
                    <a:noFill/>
                  </a:tcPr>
                </a:tc>
                <a:extLst>
                  <a:ext uri="{0D108BD9-81ED-4DB2-BD59-A6C34878D82A}">
                    <a16:rowId xmlns:a16="http://schemas.microsoft.com/office/drawing/2014/main" val="2838207939"/>
                  </a:ext>
                </a:extLst>
              </a:tr>
              <a:tr h="370840">
                <a:tc>
                  <a:txBody>
                    <a:bodyPr/>
                    <a:lstStyle/>
                    <a:p>
                      <a:pPr algn="ctr"/>
                      <a:r>
                        <a:rPr lang="en-US" dirty="0"/>
                        <a:t>Shoveling snow</a:t>
                      </a:r>
                    </a:p>
                  </a:txBody>
                  <a:tcPr marL="185569" marR="185569">
                    <a:noFill/>
                  </a:tcPr>
                </a:tc>
                <a:tc>
                  <a:txBody>
                    <a:bodyPr/>
                    <a:lstStyle/>
                    <a:p>
                      <a:pPr algn="ctr"/>
                      <a:r>
                        <a:rPr lang="en-US" dirty="0"/>
                        <a:t>15 minutes</a:t>
                      </a:r>
                    </a:p>
                  </a:txBody>
                  <a:tcPr marL="185569" marR="185569">
                    <a:noFill/>
                  </a:tcPr>
                </a:tc>
                <a:extLst>
                  <a:ext uri="{0D108BD9-81ED-4DB2-BD59-A6C34878D82A}">
                    <a16:rowId xmlns:a16="http://schemas.microsoft.com/office/drawing/2014/main" val="3449864179"/>
                  </a:ext>
                </a:extLst>
              </a:tr>
              <a:tr h="370840">
                <a:tc>
                  <a:txBody>
                    <a:bodyPr/>
                    <a:lstStyle/>
                    <a:p>
                      <a:pPr algn="ctr"/>
                      <a:r>
                        <a:rPr lang="en-US" dirty="0"/>
                        <a:t>Walking 2 miles</a:t>
                      </a:r>
                    </a:p>
                  </a:txBody>
                  <a:tcPr marL="185569" marR="185569">
                    <a:noFill/>
                  </a:tcPr>
                </a:tc>
                <a:tc>
                  <a:txBody>
                    <a:bodyPr/>
                    <a:lstStyle/>
                    <a:p>
                      <a:pPr algn="ctr"/>
                      <a:r>
                        <a:rPr lang="en-US" dirty="0"/>
                        <a:t>30 minutes</a:t>
                      </a:r>
                    </a:p>
                  </a:txBody>
                  <a:tcPr marL="185569" marR="185569">
                    <a:noFill/>
                  </a:tcPr>
                </a:tc>
                <a:extLst>
                  <a:ext uri="{0D108BD9-81ED-4DB2-BD59-A6C34878D82A}">
                    <a16:rowId xmlns:a16="http://schemas.microsoft.com/office/drawing/2014/main" val="835398418"/>
                  </a:ext>
                </a:extLst>
              </a:tr>
              <a:tr h="370840">
                <a:tc>
                  <a:txBody>
                    <a:bodyPr/>
                    <a:lstStyle/>
                    <a:p>
                      <a:pPr algn="ctr"/>
                      <a:r>
                        <a:rPr lang="en-US" dirty="0"/>
                        <a:t>Bicycling 5 miles</a:t>
                      </a:r>
                    </a:p>
                  </a:txBody>
                  <a:tcPr marL="185569" marR="185569">
                    <a:noFill/>
                  </a:tcPr>
                </a:tc>
                <a:tc>
                  <a:txBody>
                    <a:bodyPr/>
                    <a:lstStyle/>
                    <a:p>
                      <a:pPr algn="ctr"/>
                      <a:r>
                        <a:rPr lang="en-US" dirty="0"/>
                        <a:t>30 minutes</a:t>
                      </a:r>
                    </a:p>
                  </a:txBody>
                  <a:tcPr marL="185569" marR="185569">
                    <a:noFill/>
                  </a:tcPr>
                </a:tc>
                <a:extLst>
                  <a:ext uri="{0D108BD9-81ED-4DB2-BD59-A6C34878D82A}">
                    <a16:rowId xmlns:a16="http://schemas.microsoft.com/office/drawing/2014/main" val="927340548"/>
                  </a:ext>
                </a:extLst>
              </a:tr>
              <a:tr h="370840">
                <a:tc>
                  <a:txBody>
                    <a:bodyPr/>
                    <a:lstStyle/>
                    <a:p>
                      <a:pPr algn="ctr"/>
                      <a:r>
                        <a:rPr lang="en-US" dirty="0"/>
                        <a:t>Swimming laps</a:t>
                      </a:r>
                    </a:p>
                  </a:txBody>
                  <a:tcPr marL="185569" marR="185569">
                    <a:noFill/>
                  </a:tcPr>
                </a:tc>
                <a:tc>
                  <a:txBody>
                    <a:bodyPr/>
                    <a:lstStyle/>
                    <a:p>
                      <a:pPr algn="ctr"/>
                      <a:r>
                        <a:rPr lang="en-US" dirty="0"/>
                        <a:t>20 minutes</a:t>
                      </a:r>
                    </a:p>
                  </a:txBody>
                  <a:tcPr marL="185569" marR="185569">
                    <a:noFill/>
                  </a:tcPr>
                </a:tc>
                <a:extLst>
                  <a:ext uri="{0D108BD9-81ED-4DB2-BD59-A6C34878D82A}">
                    <a16:rowId xmlns:a16="http://schemas.microsoft.com/office/drawing/2014/main" val="4115395405"/>
                  </a:ext>
                </a:extLst>
              </a:tr>
              <a:tr h="370840">
                <a:tc>
                  <a:txBody>
                    <a:bodyPr/>
                    <a:lstStyle/>
                    <a:p>
                      <a:pPr algn="ctr"/>
                      <a:r>
                        <a:rPr lang="en-US" dirty="0"/>
                        <a:t>Running 1.5 miles</a:t>
                      </a:r>
                    </a:p>
                  </a:txBody>
                  <a:tcPr marL="185569" marR="185569">
                    <a:noFill/>
                  </a:tcPr>
                </a:tc>
                <a:tc>
                  <a:txBody>
                    <a:bodyPr/>
                    <a:lstStyle/>
                    <a:p>
                      <a:pPr algn="ctr"/>
                      <a:r>
                        <a:rPr lang="en-US" dirty="0"/>
                        <a:t>15 minutes</a:t>
                      </a:r>
                    </a:p>
                  </a:txBody>
                  <a:tcPr marL="185569" marR="185569">
                    <a:noFill/>
                  </a:tcPr>
                </a:tc>
                <a:extLst>
                  <a:ext uri="{0D108BD9-81ED-4DB2-BD59-A6C34878D82A}">
                    <a16:rowId xmlns:a16="http://schemas.microsoft.com/office/drawing/2014/main" val="1988830958"/>
                  </a:ext>
                </a:extLst>
              </a:tr>
            </a:tbl>
          </a:graphicData>
        </a:graphic>
      </p:graphicFrame>
      <p:pic>
        <p:nvPicPr>
          <p:cNvPr id="6" name="Picture 14">
            <a:extLst>
              <a:ext uri="{FF2B5EF4-FFF2-40B4-BE49-F238E27FC236}">
                <a16:creationId xmlns:a16="http://schemas.microsoft.com/office/drawing/2014/main" id="{DED4A084-559B-426C-BF0B-6FCEDF3B8B68}"/>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D8F69619-4280-47A3-9DC0-E5776C178ACE}"/>
              </a:ext>
            </a:extLst>
          </p:cNvPr>
          <p:cNvSpPr>
            <a:spLocks noGrp="1" noChangeArrowheads="1"/>
          </p:cNvSpPr>
          <p:nvPr>
            <p:ph type="title"/>
          </p:nvPr>
        </p:nvSpPr>
        <p:spPr>
          <a:xfrm>
            <a:off x="152400" y="381000"/>
            <a:ext cx="8839200" cy="1143000"/>
          </a:xfrm>
        </p:spPr>
        <p:txBody>
          <a:bodyPr>
            <a:normAutofit fontScale="90000"/>
          </a:bodyPr>
          <a:lstStyle/>
          <a:p>
            <a:pPr algn="ctr" eaLnBrk="1" hangingPunct="1">
              <a:defRPr/>
            </a:pPr>
            <a:r>
              <a:rPr lang="en-US" sz="4000" b="1" dirty="0">
                <a:ea typeface="+mj-ea"/>
                <a:cs typeface="+mj-cs"/>
              </a:rPr>
              <a:t>Calories per hour burned in common moderate physical activities</a:t>
            </a:r>
          </a:p>
        </p:txBody>
      </p:sp>
      <p:graphicFrame>
        <p:nvGraphicFramePr>
          <p:cNvPr id="183369" name="Group 73" descr="The table shows various moderately physical activities and the amount of calories burned per hour for a 154 pound person.  Here is an example of how many calories a 154 pound individual would burn per hour while performing these moderate intensity physical activities.  Hiking: 370 calories. Light gardening or yard work; dancing, and golfing while walking and carrying your own clubs all would burn 330 calories. Bicycling less than 10 miles per hour: 290 calories. Walking at 3 ½ miles per hour: 280 calories. Weight lifting: 220 calories. And stretching: 180 calories per hour burned for a 154 pound individual.  ">
            <a:extLst>
              <a:ext uri="{FF2B5EF4-FFF2-40B4-BE49-F238E27FC236}">
                <a16:creationId xmlns:a16="http://schemas.microsoft.com/office/drawing/2014/main" id="{69B95224-5DAD-4C72-854C-6B2C48308F90}"/>
              </a:ext>
            </a:extLst>
          </p:cNvPr>
          <p:cNvGraphicFramePr>
            <a:graphicFrameLocks noGrp="1"/>
          </p:cNvGraphicFramePr>
          <p:nvPr>
            <p:ph idx="1"/>
            <p:extLst>
              <p:ext uri="{D42A27DB-BD31-4B8C-83A1-F6EECF244321}">
                <p14:modId xmlns:p14="http://schemas.microsoft.com/office/powerpoint/2010/main" val="1796981650"/>
              </p:ext>
            </p:extLst>
          </p:nvPr>
        </p:nvGraphicFramePr>
        <p:xfrm>
          <a:off x="304800" y="1785874"/>
          <a:ext cx="8153400" cy="4008436"/>
        </p:xfrm>
        <a:graphic>
          <a:graphicData uri="http://schemas.openxmlformats.org/drawingml/2006/table">
            <a:tbl>
              <a:tblPr firstRow="1">
                <a:tableStyleId>{BC89EF96-8CEA-46FF-86C4-4CE0E7609802}</a:tableStyleId>
              </a:tblPr>
              <a:tblGrid>
                <a:gridCol w="4191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3826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400" u="none" strike="noStrike" cap="none" normalizeH="0" baseline="0" dirty="0">
                          <a:ln>
                            <a:noFill/>
                          </a:ln>
                          <a:effectLst/>
                        </a:rPr>
                        <a:t>Activity</a:t>
                      </a:r>
                      <a:endParaRPr kumimoji="0" lang="en-US" sz="2400" b="1" i="0" u="none" strike="noStrike" cap="none" normalizeH="0" baseline="0" dirty="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400" u="none" strike="noStrike" cap="none" normalizeH="0" baseline="0" dirty="0">
                          <a:ln>
                            <a:noFill/>
                          </a:ln>
                          <a:effectLst/>
                        </a:rPr>
                        <a:t>Approximate calories/</a:t>
                      </a:r>
                      <a:r>
                        <a:rPr kumimoji="0" lang="en-US" sz="2400" u="none" strike="noStrike" cap="none" normalizeH="0" baseline="0" dirty="0" err="1">
                          <a:ln>
                            <a:noFill/>
                          </a:ln>
                          <a:effectLst/>
                        </a:rPr>
                        <a:t>hr</a:t>
                      </a:r>
                      <a:r>
                        <a:rPr kumimoji="0" lang="en-US" sz="2400" u="none" strike="noStrike" cap="none" normalizeH="0" baseline="0" dirty="0">
                          <a:ln>
                            <a:noFill/>
                          </a:ln>
                          <a:effectLst/>
                        </a:rPr>
                        <a:t> for a 154 </a:t>
                      </a:r>
                      <a:r>
                        <a:rPr kumimoji="0" lang="en-US" sz="2400" u="none" strike="noStrike" cap="none" normalizeH="0" baseline="0" dirty="0" err="1">
                          <a:ln>
                            <a:noFill/>
                          </a:ln>
                          <a:effectLst/>
                        </a:rPr>
                        <a:t>lb</a:t>
                      </a:r>
                      <a:r>
                        <a:rPr kumimoji="0" lang="en-US" sz="2400" u="none" strike="noStrike" cap="none" normalizeH="0" baseline="0" dirty="0">
                          <a:ln>
                            <a:noFill/>
                          </a:ln>
                          <a:effectLst/>
                        </a:rPr>
                        <a:t> person</a:t>
                      </a:r>
                      <a:endParaRPr kumimoji="0" lang="en-US" sz="2400" b="1" i="0" u="none" strike="noStrike" cap="none" normalizeH="0" baseline="0" dirty="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0"/>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Hiking</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370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1"/>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Light Gardening/yard work</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330</a:t>
                      </a:r>
                      <a:endParaRPr kumimoji="0" lang="en-US" sz="2000" b="0" i="0" u="none" strike="noStrike" cap="none" normalizeH="0" baseline="0" dirty="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2"/>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Dancing</a:t>
                      </a:r>
                      <a:endParaRPr kumimoji="0" lang="en-US" sz="2000" b="0" i="0" u="none" strike="noStrike" cap="none" normalizeH="0" baseline="0" dirty="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330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3"/>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Golf (walking and carrying clubs)</a:t>
                      </a:r>
                      <a:endParaRPr kumimoji="0" lang="en-US" sz="2000" b="0" i="0" u="none" strike="noStrike" cap="none" normalizeH="0" baseline="0" dirty="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330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4"/>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Bicycling (&lt;10 mph)</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290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5"/>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Walking (3.5 mph)</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280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6"/>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Weight lifting (general light workout)</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220</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7"/>
                  </a:ext>
                </a:extLst>
              </a:tr>
              <a:tr h="39627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Stretching</a:t>
                      </a:r>
                      <a:endParaRPr kumimoji="0" lang="en-US" sz="2000" b="0" i="0" u="none" strike="noStrike" cap="none" normalizeH="0" baseline="0">
                        <a:ln>
                          <a:noFill/>
                        </a:ln>
                        <a:solidFill>
                          <a:schemeClr val="tx1"/>
                        </a:solidFill>
                        <a:effectLst/>
                        <a:latin typeface="Arial" pitchFamily="-110"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180</a:t>
                      </a:r>
                      <a:endParaRPr kumimoji="0" lang="en-US" sz="2000" b="0" i="0" u="none" strike="noStrike" cap="none" normalizeH="0" baseline="0" dirty="0">
                        <a:ln>
                          <a:noFill/>
                        </a:ln>
                        <a:solidFill>
                          <a:schemeClr val="tx1"/>
                        </a:solidFill>
                        <a:effectLst/>
                        <a:latin typeface="Arial" pitchFamily="-110" charset="0"/>
                      </a:endParaRPr>
                    </a:p>
                  </a:txBody>
                  <a:tcPr marT="45724" marB="45724" horzOverflow="overflow"/>
                </a:tc>
                <a:extLst>
                  <a:ext uri="{0D108BD9-81ED-4DB2-BD59-A6C34878D82A}">
                    <a16:rowId xmlns:a16="http://schemas.microsoft.com/office/drawing/2014/main" val="10008"/>
                  </a:ext>
                </a:extLst>
              </a:tr>
            </a:tbl>
          </a:graphicData>
        </a:graphic>
      </p:graphicFrame>
      <p:pic>
        <p:nvPicPr>
          <p:cNvPr id="6" name="Picture 14">
            <a:extLst>
              <a:ext uri="{FF2B5EF4-FFF2-40B4-BE49-F238E27FC236}">
                <a16:creationId xmlns:a16="http://schemas.microsoft.com/office/drawing/2014/main" id="{33146AA8-A1F1-4C4D-BEA3-1057E0FEFC85}"/>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AB749104-2FB2-46DB-A4A3-22EDEC6B097C}"/>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0" name="Rectangle 2">
            <a:extLst>
              <a:ext uri="{FF2B5EF4-FFF2-40B4-BE49-F238E27FC236}">
                <a16:creationId xmlns:a16="http://schemas.microsoft.com/office/drawing/2014/main" id="{FBFE6038-32BD-43D0-B776-C096608B11E8}"/>
              </a:ext>
            </a:extLst>
          </p:cNvPr>
          <p:cNvSpPr>
            <a:spLocks noGrp="1" noChangeArrowheads="1"/>
          </p:cNvSpPr>
          <p:nvPr>
            <p:ph type="title"/>
          </p:nvPr>
        </p:nvSpPr>
        <p:spPr>
          <a:xfrm>
            <a:off x="152400" y="365126"/>
            <a:ext cx="8839200" cy="1325563"/>
          </a:xfrm>
        </p:spPr>
        <p:txBody>
          <a:bodyPr>
            <a:normAutofit/>
          </a:bodyPr>
          <a:lstStyle/>
          <a:p>
            <a:pPr algn="ctr" eaLnBrk="1" hangingPunct="1">
              <a:defRPr/>
            </a:pPr>
            <a:r>
              <a:rPr lang="en-US" sz="3600" b="1" dirty="0">
                <a:ea typeface="+mj-ea"/>
                <a:cs typeface="+mj-cs"/>
              </a:rPr>
              <a:t>Calories per hour burned in common vigorous physical activities</a:t>
            </a:r>
          </a:p>
        </p:txBody>
      </p:sp>
      <p:graphicFrame>
        <p:nvGraphicFramePr>
          <p:cNvPr id="186427" name="Group 59" descr="The table shows various vigorous physical activities and the amount of calories burned per hour for a 154 pound person.  In burning calories per hour for vigorous activities, a 154 pound individual would burn 590 calories by running or jogging at 5 miles per hour or bicycling over 10 miles per hour.  Swimming slow freestyle laps burns 510 calories; aerobics: 480 calories; walking at 4 ½ miles per hour burns 460 calories per hour; and heavy yard work, such as chopping wood, weight lifting vigorously, and playing basketball vigorously all burn 440 calories per hour.  &#10;">
            <a:extLst>
              <a:ext uri="{FF2B5EF4-FFF2-40B4-BE49-F238E27FC236}">
                <a16:creationId xmlns:a16="http://schemas.microsoft.com/office/drawing/2014/main" id="{39413259-8873-4FC9-AD07-289928A1FDF5}"/>
              </a:ext>
            </a:extLst>
          </p:cNvPr>
          <p:cNvGraphicFramePr>
            <a:graphicFrameLocks noGrp="1"/>
          </p:cNvGraphicFramePr>
          <p:nvPr>
            <p:ph idx="1"/>
            <p:extLst>
              <p:ext uri="{D42A27DB-BD31-4B8C-83A1-F6EECF244321}">
                <p14:modId xmlns:p14="http://schemas.microsoft.com/office/powerpoint/2010/main" val="2839456109"/>
              </p:ext>
            </p:extLst>
          </p:nvPr>
        </p:nvGraphicFramePr>
        <p:xfrm>
          <a:off x="295469" y="1905000"/>
          <a:ext cx="8305800" cy="3995738"/>
        </p:xfrm>
        <a:graphic>
          <a:graphicData uri="http://schemas.openxmlformats.org/drawingml/2006/table">
            <a:tbl>
              <a:tblPr firstRow="1">
                <a:tableStyleId>{BC89EF96-8CEA-46FF-86C4-4CE0E7609802}</a:tableStyleId>
              </a:tblPr>
              <a:tblGrid>
                <a:gridCol w="434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2309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400" u="none" strike="noStrike" cap="none" normalizeH="0" baseline="0" dirty="0">
                          <a:ln>
                            <a:noFill/>
                          </a:ln>
                          <a:effectLst/>
                        </a:rPr>
                        <a:t>Physical Activity</a:t>
                      </a:r>
                      <a:endParaRPr kumimoji="0" lang="en-US" sz="2400" b="1" i="0" u="none" strike="noStrike" cap="none" normalizeH="0" baseline="0" dirty="0">
                        <a:ln>
                          <a:noFill/>
                        </a:ln>
                        <a:solidFill>
                          <a:schemeClr val="folHlink"/>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400" u="none" strike="noStrike" cap="none" normalizeH="0" baseline="0" dirty="0">
                          <a:ln>
                            <a:noFill/>
                          </a:ln>
                          <a:effectLst/>
                        </a:rPr>
                        <a:t>Approximate Calories/</a:t>
                      </a:r>
                      <a:r>
                        <a:rPr kumimoji="0" lang="en-US" sz="2400" u="none" strike="noStrike" cap="none" normalizeH="0" baseline="0" dirty="0" err="1">
                          <a:ln>
                            <a:noFill/>
                          </a:ln>
                          <a:effectLst/>
                        </a:rPr>
                        <a:t>hr</a:t>
                      </a:r>
                      <a:r>
                        <a:rPr kumimoji="0" lang="en-US" sz="2400" u="none" strike="noStrike" cap="none" normalizeH="0" baseline="0" dirty="0">
                          <a:ln>
                            <a:noFill/>
                          </a:ln>
                          <a:effectLst/>
                        </a:rPr>
                        <a:t> for a 154 </a:t>
                      </a:r>
                      <a:r>
                        <a:rPr kumimoji="0" lang="en-US" sz="2400" u="none" strike="noStrike" cap="none" normalizeH="0" baseline="0" dirty="0" err="1">
                          <a:ln>
                            <a:noFill/>
                          </a:ln>
                          <a:effectLst/>
                        </a:rPr>
                        <a:t>lb</a:t>
                      </a:r>
                      <a:r>
                        <a:rPr kumimoji="0" lang="en-US" sz="2400" u="none" strike="noStrike" cap="none" normalizeH="0" baseline="0" dirty="0">
                          <a:ln>
                            <a:noFill/>
                          </a:ln>
                          <a:effectLst/>
                        </a:rPr>
                        <a:t> person</a:t>
                      </a:r>
                      <a:endParaRPr kumimoji="0" lang="en-US" sz="2400" b="1" i="0" u="none" strike="noStrike" cap="none" normalizeH="0" baseline="0" dirty="0">
                        <a:ln>
                          <a:noFill/>
                        </a:ln>
                        <a:solidFill>
                          <a:schemeClr val="folHlink"/>
                        </a:solidFill>
                        <a:effectLst/>
                        <a:latin typeface="Arial" pitchFamily="-110" charset="0"/>
                      </a:endParaRPr>
                    </a:p>
                  </a:txBody>
                  <a:tcPr marT="45727" marB="45727" horzOverflow="overflow"/>
                </a:tc>
                <a:extLst>
                  <a:ext uri="{0D108BD9-81ED-4DB2-BD59-A6C34878D82A}">
                    <a16:rowId xmlns:a16="http://schemas.microsoft.com/office/drawing/2014/main" val="10000"/>
                  </a:ext>
                </a:extLst>
              </a:tr>
              <a:tr h="398526">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Running/jogging (5 mph)</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590</a:t>
                      </a:r>
                      <a:endParaRPr kumimoji="0" lang="en-US" sz="2000" b="0" i="0" u="none" strike="noStrike" cap="none" normalizeH="0" baseline="0" dirty="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1"/>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Bicycling (&gt;10 mph)</a:t>
                      </a:r>
                      <a:endParaRPr kumimoji="0" lang="en-US" sz="2000" b="0" i="0" u="none" strike="noStrike" cap="none" normalizeH="0" baseline="0" dirty="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590</a:t>
                      </a:r>
                      <a:endParaRPr kumimoji="0" lang="en-US" sz="2000" b="0" i="0" u="none" strike="noStrike" cap="none" normalizeH="0" baseline="0" dirty="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2"/>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Swimming (slow freestyle laps)</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510</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3"/>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Aerobics</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480</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4"/>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Walking (4.5 mph)</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460</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5"/>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Heavy yard work (chopping wood)</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440</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6"/>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Weight lifting (vigorous effort)</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440</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7"/>
                  </a:ext>
                </a:extLst>
              </a:tr>
              <a:tr h="39630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a:ln>
                            <a:noFill/>
                          </a:ln>
                          <a:effectLst/>
                        </a:rPr>
                        <a:t>Basketball (vigorous)</a:t>
                      </a:r>
                      <a:endParaRPr kumimoji="0" lang="en-US" sz="2000" b="0" i="0" u="none" strike="noStrike" cap="none" normalizeH="0" baseline="0">
                        <a:ln>
                          <a:noFill/>
                        </a:ln>
                        <a:solidFill>
                          <a:schemeClr val="tx1"/>
                        </a:solidFill>
                        <a:effectLst/>
                        <a:latin typeface="Arial" pitchFamily="-110" charset="0"/>
                      </a:endParaRPr>
                    </a:p>
                  </a:txBody>
                  <a:tcPr marT="45727" marB="45727"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u="none" strike="noStrike" cap="none" normalizeH="0" baseline="0" dirty="0">
                          <a:ln>
                            <a:noFill/>
                          </a:ln>
                          <a:effectLst/>
                        </a:rPr>
                        <a:t>440</a:t>
                      </a:r>
                      <a:endParaRPr kumimoji="0" lang="en-US" sz="2000" b="0" i="0" u="none" strike="noStrike" cap="none" normalizeH="0" baseline="0" dirty="0">
                        <a:ln>
                          <a:noFill/>
                        </a:ln>
                        <a:solidFill>
                          <a:schemeClr val="tx1"/>
                        </a:solidFill>
                        <a:effectLst/>
                        <a:latin typeface="Arial" pitchFamily="-110" charset="0"/>
                      </a:endParaRPr>
                    </a:p>
                  </a:txBody>
                  <a:tcPr marT="45727" marB="45727" horzOverflow="overflow"/>
                </a:tc>
                <a:extLst>
                  <a:ext uri="{0D108BD9-81ED-4DB2-BD59-A6C34878D82A}">
                    <a16:rowId xmlns:a16="http://schemas.microsoft.com/office/drawing/2014/main" val="10008"/>
                  </a:ext>
                </a:extLst>
              </a:tr>
            </a:tbl>
          </a:graphicData>
        </a:graphic>
      </p:graphicFrame>
    </p:spTree>
  </p:cSld>
  <p:clrMapOvr>
    <a:masterClrMapping/>
  </p:clrMapOvr>
  <p:transition advTm="25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8ADA9D4-9BA1-4F19-84C6-2C721AB61AFA}"/>
              </a:ext>
            </a:extLst>
          </p:cNvPr>
          <p:cNvSpPr>
            <a:spLocks noGrp="1" noChangeArrowheads="1"/>
          </p:cNvSpPr>
          <p:nvPr>
            <p:ph type="title"/>
          </p:nvPr>
        </p:nvSpPr>
        <p:spPr>
          <a:xfrm>
            <a:off x="533400" y="457200"/>
            <a:ext cx="7924800" cy="1295400"/>
          </a:xfrm>
        </p:spPr>
        <p:txBody>
          <a:bodyPr/>
          <a:lstStyle/>
          <a:p>
            <a:pPr algn="ctr" eaLnBrk="1" hangingPunct="1">
              <a:defRPr/>
            </a:pPr>
            <a:r>
              <a:rPr lang="en-US" b="1" dirty="0">
                <a:ea typeface="+mj-ea"/>
                <a:cs typeface="+mj-cs"/>
              </a:rPr>
              <a:t>Topics for today</a:t>
            </a:r>
          </a:p>
        </p:txBody>
      </p:sp>
      <p:sp>
        <p:nvSpPr>
          <p:cNvPr id="14339" name="Rectangle 3">
            <a:extLst>
              <a:ext uri="{FF2B5EF4-FFF2-40B4-BE49-F238E27FC236}">
                <a16:creationId xmlns:a16="http://schemas.microsoft.com/office/drawing/2014/main" id="{845CC08E-009A-48BD-92CB-0841B2E5837F}"/>
              </a:ext>
            </a:extLst>
          </p:cNvPr>
          <p:cNvSpPr>
            <a:spLocks noGrp="1" noChangeArrowheads="1"/>
          </p:cNvSpPr>
          <p:nvPr>
            <p:ph idx="1"/>
          </p:nvPr>
        </p:nvSpPr>
        <p:spPr>
          <a:xfrm>
            <a:off x="457200" y="1981200"/>
            <a:ext cx="8001000" cy="2819400"/>
          </a:xfrm>
        </p:spPr>
        <p:txBody>
          <a:bodyPr/>
          <a:lstStyle/>
          <a:p>
            <a:pPr eaLnBrk="1" hangingPunct="1"/>
            <a:r>
              <a:rPr lang="en-US" altLang="en-US" sz="2800" dirty="0">
                <a:latin typeface="Arial" panose="020B0604020202020204" pitchFamily="34" charset="0"/>
                <a:ea typeface="ＭＳ Ｐゴシック" panose="020B0600070205080204" pitchFamily="34" charset="-128"/>
              </a:rPr>
              <a:t>Physical Activity</a:t>
            </a:r>
            <a:r>
              <a:rPr lang="en-US" altLang="en-US" sz="3600" dirty="0">
                <a:ea typeface="ＭＳ Ｐゴシック" panose="020B0600070205080204" pitchFamily="34" charset="-128"/>
              </a:rPr>
              <a:t> </a:t>
            </a:r>
          </a:p>
          <a:p>
            <a:pPr eaLnBrk="1" hangingPunct="1"/>
            <a:endParaRPr lang="en-US" altLang="en-US" sz="3600" dirty="0">
              <a:ea typeface="ＭＳ Ｐゴシック" panose="020B0600070205080204" pitchFamily="34" charset="-128"/>
            </a:endParaRPr>
          </a:p>
          <a:p>
            <a:pPr eaLnBrk="1" hangingPunct="1"/>
            <a:r>
              <a:rPr lang="en-US" altLang="en-US" sz="2800" dirty="0">
                <a:latin typeface="Arial" panose="020B0604020202020204" pitchFamily="34" charset="0"/>
                <a:ea typeface="ＭＳ Ｐゴシック" panose="020B0600070205080204" pitchFamily="34" charset="-128"/>
              </a:rPr>
              <a:t>Healthy Food Preparation</a:t>
            </a:r>
          </a:p>
          <a:p>
            <a:pPr eaLnBrk="1" hangingPunct="1">
              <a:buFont typeface="Wingdings" panose="05000000000000000000" pitchFamily="2" charset="2"/>
              <a:buNone/>
            </a:pPr>
            <a:endParaRPr lang="en-US" altLang="en-US" sz="3600" dirty="0">
              <a:ea typeface="ＭＳ Ｐゴシック" panose="020B0600070205080204" pitchFamily="34" charset="-128"/>
            </a:endParaRPr>
          </a:p>
          <a:p>
            <a:pPr eaLnBrk="1" hangingPunct="1">
              <a:buFont typeface="Wingdings" panose="05000000000000000000" pitchFamily="2" charset="2"/>
              <a:buNone/>
            </a:pPr>
            <a:endParaRPr lang="en-US" altLang="en-US" sz="3600" dirty="0">
              <a:ea typeface="ＭＳ Ｐゴシック" panose="020B0600070205080204" pitchFamily="34" charset="-128"/>
            </a:endParaRPr>
          </a:p>
          <a:p>
            <a:pPr algn="ctr" eaLnBrk="1" hangingPunct="1">
              <a:lnSpc>
                <a:spcPct val="90000"/>
              </a:lnSpc>
              <a:buClr>
                <a:schemeClr val="folHlink"/>
              </a:buClr>
              <a:buSzPct val="115000"/>
              <a:buFont typeface="Wingdings" panose="05000000000000000000" pitchFamily="2" charset="2"/>
              <a:buNone/>
            </a:pPr>
            <a:endParaRPr lang="en-US" altLang="en-US" sz="2000" dirty="0">
              <a:ea typeface="ＭＳ Ｐゴシック" panose="020B0600070205080204" pitchFamily="34" charset="-128"/>
            </a:endParaRPr>
          </a:p>
          <a:p>
            <a:pPr eaLnBrk="1" hangingPunct="1">
              <a:buFont typeface="Wingdings" panose="05000000000000000000" pitchFamily="2" charset="2"/>
              <a:buNone/>
            </a:pPr>
            <a:endParaRPr lang="en-US" altLang="en-US" sz="3600" dirty="0">
              <a:ea typeface="ＭＳ Ｐゴシック" panose="020B0600070205080204" pitchFamily="34" charset="-128"/>
            </a:endParaRPr>
          </a:p>
        </p:txBody>
      </p:sp>
      <p:pic>
        <p:nvPicPr>
          <p:cNvPr id="14341" name="Picture 7">
            <a:extLst>
              <a:ext uri="{FF2B5EF4-FFF2-40B4-BE49-F238E27FC236}">
                <a16:creationId xmlns:a16="http://schemas.microsoft.com/office/drawing/2014/main" id="{699B8669-BD77-4B62-8992-7039B160A8C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1524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a:extLst>
              <a:ext uri="{FF2B5EF4-FFF2-40B4-BE49-F238E27FC236}">
                <a16:creationId xmlns:a16="http://schemas.microsoft.com/office/drawing/2014/main" id="{9957F4D7-CC88-4869-83D4-9E62856A261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05200"/>
            <a:ext cx="18288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a:extLst>
              <a:ext uri="{FF2B5EF4-FFF2-40B4-BE49-F238E27FC236}">
                <a16:creationId xmlns:a16="http://schemas.microsoft.com/office/drawing/2014/main" id="{AEF430AD-F605-4C69-B395-E0F5CB104F1E}"/>
              </a:ext>
            </a:extLst>
          </p:cNvPr>
          <p:cNvSpPr txBox="1">
            <a:spLocks noChangeArrowheads="1"/>
          </p:cNvSpPr>
          <p:nvPr/>
        </p:nvSpPr>
        <p:spPr bwMode="auto">
          <a:xfrm>
            <a:off x="990600" y="5562600"/>
            <a:ext cx="6934200" cy="62547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SzTx/>
              <a:buFontTx/>
              <a:buNone/>
            </a:pPr>
            <a:r>
              <a:rPr lang="en-US" altLang="en-US" sz="1800" b="1">
                <a:latin typeface="Arial" panose="020B0604020202020204" pitchFamily="34" charset="0"/>
              </a:rPr>
              <a:t>These sessions are not meant to substitute for individual recommendations from your personal health care provider(s).</a:t>
            </a:r>
            <a:endParaRPr lang="en-US" altLang="en-US" sz="2000"/>
          </a:p>
        </p:txBody>
      </p:sp>
      <p:pic>
        <p:nvPicPr>
          <p:cNvPr id="9" name="Picture 14">
            <a:extLst>
              <a:ext uri="{FF2B5EF4-FFF2-40B4-BE49-F238E27FC236}">
                <a16:creationId xmlns:a16="http://schemas.microsoft.com/office/drawing/2014/main" id="{B57F46FB-1FAC-483E-AC6B-7EC0C6167D86}"/>
              </a:ext>
              <a:ext uri="{C183D7F6-B498-43B3-948B-1728B52AA6E4}">
                <adec:decorative xmlns:adec="http://schemas.microsoft.com/office/drawing/2017/decorative" val="1"/>
              </a:ext>
            </a:extLst>
          </p:cNvPr>
          <p:cNvPicPr>
            <a:picLocks noChangeAspect="1" noChangeArrowheads="1"/>
          </p:cNvPicPr>
          <p:nvPr/>
        </p:nvPicPr>
        <p:blipFill>
          <a:blip r:embed="rId5"/>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2BA2D8B-032C-4B2A-A5F7-1D601096C9F7}"/>
              </a:ext>
            </a:extLst>
          </p:cNvPr>
          <p:cNvSpPr>
            <a:spLocks noGrp="1" noChangeArrowheads="1"/>
          </p:cNvSpPr>
          <p:nvPr>
            <p:ph type="title"/>
          </p:nvPr>
        </p:nvSpPr>
        <p:spPr>
          <a:xfrm>
            <a:off x="304800" y="76200"/>
            <a:ext cx="8534400" cy="1295400"/>
          </a:xfrm>
        </p:spPr>
        <p:txBody>
          <a:bodyPr/>
          <a:lstStyle/>
          <a:p>
            <a:pPr algn="ctr" eaLnBrk="1" hangingPunct="1">
              <a:defRPr/>
            </a:pPr>
            <a:r>
              <a:rPr lang="en-US" b="1" dirty="0">
                <a:ea typeface="+mj-ea"/>
                <a:cs typeface="+mj-cs"/>
              </a:rPr>
              <a:t>Tips to keep in mind</a:t>
            </a:r>
          </a:p>
        </p:txBody>
      </p:sp>
      <p:sp>
        <p:nvSpPr>
          <p:cNvPr id="32771" name="Rectangle 3">
            <a:extLst>
              <a:ext uri="{FF2B5EF4-FFF2-40B4-BE49-F238E27FC236}">
                <a16:creationId xmlns:a16="http://schemas.microsoft.com/office/drawing/2014/main" id="{F7065544-B804-4C92-B5AF-6B34550A176A}"/>
              </a:ext>
            </a:extLst>
          </p:cNvPr>
          <p:cNvSpPr>
            <a:spLocks noGrp="1" noChangeArrowheads="1"/>
          </p:cNvSpPr>
          <p:nvPr>
            <p:ph idx="1"/>
          </p:nvPr>
        </p:nvSpPr>
        <p:spPr>
          <a:xfrm>
            <a:off x="685800" y="1228817"/>
            <a:ext cx="8001000" cy="5410200"/>
          </a:xfrm>
        </p:spPr>
        <p:txBody>
          <a:bodyPr/>
          <a:lstStyle/>
          <a:p>
            <a:pPr eaLnBrk="1" hangingPunct="1">
              <a:lnSpc>
                <a:spcPct val="90000"/>
              </a:lnSpc>
            </a:pPr>
            <a:r>
              <a:rPr lang="en-US" altLang="en-US" sz="2800" dirty="0">
                <a:latin typeface="Arial" panose="020B0604020202020204" pitchFamily="34" charset="0"/>
                <a:ea typeface="ＭＳ Ｐゴシック" panose="020B0600070205080204" pitchFamily="34" charset="-128"/>
              </a:rPr>
              <a:t>You can exercise all at once or in short 10-15 minute bouts throughout the day</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Wear proper clothing and shoes to prevent injuries</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Maintain adequate hydration </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Find a spouse, significant other, or friend to exercise with you</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Find what type of exercise you enjoy – </a:t>
            </a:r>
          </a:p>
          <a:p>
            <a:pPr lvl="1" eaLnBrk="1" hangingPunct="1">
              <a:lnSpc>
                <a:spcPct val="90000"/>
              </a:lnSpc>
            </a:pPr>
            <a:r>
              <a:rPr lang="en-US" altLang="en-US" sz="2400" dirty="0">
                <a:latin typeface="Arial" panose="020B0604020202020204" pitchFamily="34" charset="0"/>
                <a:ea typeface="ＭＳ Ｐゴシック" panose="020B0600070205080204" pitchFamily="34" charset="-128"/>
              </a:rPr>
              <a:t>weight training classes as opposed to working with</a:t>
            </a:r>
          </a:p>
          <a:p>
            <a:pPr eaLnBrk="1" hangingPunct="1">
              <a:lnSpc>
                <a:spcPct val="90000"/>
              </a:lnSpc>
              <a:buFont typeface="Wingdings" panose="05000000000000000000" pitchFamily="2" charset="2"/>
              <a:buNone/>
            </a:pPr>
            <a:r>
              <a:rPr lang="en-US" altLang="en-US" sz="2400" dirty="0">
                <a:latin typeface="Arial" panose="020B0604020202020204" pitchFamily="34" charset="0"/>
                <a:ea typeface="ＭＳ Ｐゴシック" panose="020B0600070205080204" pitchFamily="34" charset="-128"/>
              </a:rPr>
              <a:t>         a trainer </a:t>
            </a:r>
          </a:p>
          <a:p>
            <a:pPr lvl="1" eaLnBrk="1" hangingPunct="1">
              <a:lnSpc>
                <a:spcPct val="90000"/>
              </a:lnSpc>
            </a:pPr>
            <a:r>
              <a:rPr lang="en-US" altLang="en-US" sz="2400" dirty="0">
                <a:latin typeface="Arial" panose="020B0604020202020204" pitchFamily="34" charset="0"/>
                <a:ea typeface="ＭＳ Ｐゴシック" panose="020B0600070205080204" pitchFamily="34" charset="-128"/>
              </a:rPr>
              <a:t>swimming instead of running </a:t>
            </a:r>
          </a:p>
          <a:p>
            <a:pPr lvl="1" eaLnBrk="1" hangingPunct="1">
              <a:lnSpc>
                <a:spcPct val="90000"/>
              </a:lnSpc>
            </a:pPr>
            <a:r>
              <a:rPr lang="en-US" altLang="en-US" sz="2400" dirty="0">
                <a:latin typeface="Arial" panose="020B0604020202020204" pitchFamily="34" charset="0"/>
                <a:ea typeface="ＭＳ Ｐゴシック" panose="020B0600070205080204" pitchFamily="34" charset="-128"/>
              </a:rPr>
              <a:t>yoga/</a:t>
            </a:r>
            <a:r>
              <a:rPr lang="en-US" altLang="en-US" sz="2400" dirty="0" err="1">
                <a:latin typeface="Arial" panose="020B0604020202020204" pitchFamily="34" charset="0"/>
                <a:ea typeface="ＭＳ Ｐゴシック" panose="020B0600070205080204" pitchFamily="34" charset="-128"/>
              </a:rPr>
              <a:t>pilates</a:t>
            </a:r>
            <a:r>
              <a:rPr lang="en-US" altLang="en-US" sz="2400" dirty="0">
                <a:latin typeface="Arial" panose="020B0604020202020204" pitchFamily="34" charset="0"/>
                <a:ea typeface="ＭＳ Ｐゴシック" panose="020B0600070205080204" pitchFamily="34" charset="-128"/>
              </a:rPr>
              <a:t> instead of aerobics class</a:t>
            </a:r>
          </a:p>
        </p:txBody>
      </p:sp>
      <p:pic>
        <p:nvPicPr>
          <p:cNvPr id="6" name="Picture 14">
            <a:extLst>
              <a:ext uri="{FF2B5EF4-FFF2-40B4-BE49-F238E27FC236}">
                <a16:creationId xmlns:a16="http://schemas.microsoft.com/office/drawing/2014/main" id="{350CDB32-A166-4179-8339-07EBF8FFEAF6}"/>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8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6BA0B2F-D216-4109-9F29-682BBD2A540D}"/>
              </a:ext>
            </a:extLst>
          </p:cNvPr>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ea typeface="ＭＳ Ｐゴシック" pitchFamily="34" charset="-128"/>
              </a:rPr>
              <a:t>How to stick with it</a:t>
            </a:r>
          </a:p>
        </p:txBody>
      </p:sp>
      <p:sp>
        <p:nvSpPr>
          <p:cNvPr id="33795" name="Rectangle 3">
            <a:extLst>
              <a:ext uri="{FF2B5EF4-FFF2-40B4-BE49-F238E27FC236}">
                <a16:creationId xmlns:a16="http://schemas.microsoft.com/office/drawing/2014/main" id="{503E2BB5-B2E1-4B97-BEE0-BE13C46E75A9}"/>
              </a:ext>
            </a:extLst>
          </p:cNvPr>
          <p:cNvSpPr>
            <a:spLocks noGrp="1" noChangeArrowheads="1"/>
          </p:cNvSpPr>
          <p:nvPr>
            <p:ph idx="1"/>
          </p:nvPr>
        </p:nvSpPr>
        <p:spPr/>
        <p:txBody>
          <a:bodyPr/>
          <a:lstStyle/>
          <a:p>
            <a:pPr eaLnBrk="1" hangingPunct="1">
              <a:lnSpc>
                <a:spcPct val="80000"/>
              </a:lnSpc>
            </a:pPr>
            <a:r>
              <a:rPr lang="en-US" altLang="en-US" sz="2800">
                <a:latin typeface="Arial" panose="020B0604020202020204" pitchFamily="34" charset="0"/>
                <a:ea typeface="ＭＳ Ｐゴシック" panose="020B0600070205080204" pitchFamily="34" charset="-128"/>
              </a:rPr>
              <a:t>Make work-out time a priority as you would eating or attending religious services</a:t>
            </a:r>
          </a:p>
          <a:p>
            <a:pPr eaLnBrk="1" hangingPunct="1">
              <a:lnSpc>
                <a:spcPct val="80000"/>
              </a:lnSpc>
            </a:pPr>
            <a:r>
              <a:rPr lang="en-US" altLang="en-US" sz="2800">
                <a:latin typeface="Arial" panose="020B0604020202020204" pitchFamily="34" charset="0"/>
                <a:ea typeface="ＭＳ Ｐゴシック" panose="020B0600070205080204" pitchFamily="34" charset="-128"/>
              </a:rPr>
              <a:t>Find a partner for support or even your children (Wii Fit)</a:t>
            </a:r>
          </a:p>
          <a:p>
            <a:pPr eaLnBrk="1" hangingPunct="1">
              <a:lnSpc>
                <a:spcPct val="80000"/>
              </a:lnSpc>
            </a:pPr>
            <a:r>
              <a:rPr lang="en-US" altLang="en-US" sz="2800">
                <a:latin typeface="Arial" panose="020B0604020202020204" pitchFamily="34" charset="0"/>
                <a:ea typeface="ＭＳ Ｐゴシック" panose="020B0600070205080204" pitchFamily="34" charset="-128"/>
              </a:rPr>
              <a:t>Buy yourself comfortable clothes/shoes to wear that you enjoy being seen in</a:t>
            </a:r>
          </a:p>
          <a:p>
            <a:pPr eaLnBrk="1" hangingPunct="1">
              <a:lnSpc>
                <a:spcPct val="80000"/>
              </a:lnSpc>
            </a:pPr>
            <a:r>
              <a:rPr lang="en-US" altLang="en-US" sz="2800">
                <a:latin typeface="Arial" panose="020B0604020202020204" pitchFamily="34" charset="0"/>
                <a:ea typeface="ＭＳ Ｐゴシック" panose="020B0600070205080204" pitchFamily="34" charset="-128"/>
              </a:rPr>
              <a:t>Add music to your workouts for extra motivation</a:t>
            </a:r>
          </a:p>
          <a:p>
            <a:pPr eaLnBrk="1" hangingPunct="1">
              <a:lnSpc>
                <a:spcPct val="80000"/>
              </a:lnSpc>
            </a:pPr>
            <a:r>
              <a:rPr lang="en-US" altLang="en-US" sz="2800">
                <a:latin typeface="Arial" panose="020B0604020202020204" pitchFamily="34" charset="0"/>
                <a:ea typeface="ＭＳ Ｐゴシック" panose="020B0600070205080204" pitchFamily="34" charset="-128"/>
              </a:rPr>
              <a:t>If you get off schedule, don’t throw in the towel - GET BACK ON TRACK</a:t>
            </a:r>
            <a:r>
              <a:rPr lang="en-US" altLang="en-US" sz="2800">
                <a:ea typeface="ＭＳ Ｐゴシック" panose="020B0600070205080204" pitchFamily="34" charset="-128"/>
              </a:rPr>
              <a:t>    </a:t>
            </a:r>
          </a:p>
          <a:p>
            <a:pPr eaLnBrk="1" hangingPunct="1">
              <a:lnSpc>
                <a:spcPct val="80000"/>
              </a:lnSpc>
              <a:buFont typeface="Wingdings" panose="05000000000000000000" pitchFamily="2" charset="2"/>
              <a:buNone/>
            </a:pPr>
            <a:endParaRPr lang="en-US" altLang="en-US" sz="2800">
              <a:ea typeface="ＭＳ Ｐゴシック" panose="020B0600070205080204" pitchFamily="34" charset="-128"/>
            </a:endParaRPr>
          </a:p>
        </p:txBody>
      </p:sp>
      <p:pic>
        <p:nvPicPr>
          <p:cNvPr id="33797" name="Picture 10">
            <a:extLst>
              <a:ext uri="{FF2B5EF4-FFF2-40B4-BE49-F238E27FC236}">
                <a16:creationId xmlns:a16="http://schemas.microsoft.com/office/drawing/2014/main" id="{E2E724FB-088B-4DA8-ABE7-CDA7507C6C7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9600"/>
            <a:ext cx="1381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A2ADBF13-E664-4C2F-9053-36921EA62840}"/>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4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F753EC75-D6D5-4979-8E38-EB554823D3A7}"/>
              </a:ext>
            </a:extLst>
          </p:cNvPr>
          <p:cNvSpPr>
            <a:spLocks noGrp="1" noChangeArrowheads="1"/>
          </p:cNvSpPr>
          <p:nvPr>
            <p:ph type="title"/>
          </p:nvPr>
        </p:nvSpPr>
        <p:spPr/>
        <p:txBody>
          <a:bodyPr/>
          <a:lstStyle/>
          <a:p>
            <a:pPr eaLnBrk="1" hangingPunct="1">
              <a:defRPr/>
            </a:pPr>
            <a:r>
              <a:rPr lang="en-US" sz="3600" b="1" dirty="0">
                <a:ea typeface="+mj-ea"/>
                <a:cs typeface="+mj-cs"/>
              </a:rPr>
              <a:t>Safe Physical Activity Guidelines</a:t>
            </a:r>
          </a:p>
        </p:txBody>
      </p:sp>
      <p:sp>
        <p:nvSpPr>
          <p:cNvPr id="34819" name="Rectangle 3">
            <a:extLst>
              <a:ext uri="{FF2B5EF4-FFF2-40B4-BE49-F238E27FC236}">
                <a16:creationId xmlns:a16="http://schemas.microsoft.com/office/drawing/2014/main" id="{4A29C1DB-439A-4B61-8C7E-AD1B90034E98}"/>
              </a:ext>
            </a:extLst>
          </p:cNvPr>
          <p:cNvSpPr>
            <a:spLocks noGrp="1" noChangeArrowheads="1"/>
          </p:cNvSpPr>
          <p:nvPr>
            <p:ph idx="1"/>
          </p:nvPr>
        </p:nvSpPr>
        <p:spPr/>
        <p:txBody>
          <a:bodyPr/>
          <a:lstStyle/>
          <a:p>
            <a:pPr marL="609600" indent="-609600" eaLnBrk="1" hangingPunct="1">
              <a:lnSpc>
                <a:spcPct val="90000"/>
              </a:lnSpc>
            </a:pPr>
            <a:r>
              <a:rPr lang="en-US" altLang="en-US" sz="2800" dirty="0">
                <a:latin typeface="Arial" panose="020B0604020202020204" pitchFamily="34" charset="0"/>
                <a:ea typeface="ＭＳ Ｐゴシック" panose="020B0600070205080204" pitchFamily="34" charset="-128"/>
              </a:rPr>
              <a:t>Understand the risks but realize that physical activity is safe for almost everyone.</a:t>
            </a:r>
          </a:p>
          <a:p>
            <a:pPr marL="609600" indent="-609600" eaLnBrk="1" hangingPunct="1">
              <a:lnSpc>
                <a:spcPct val="90000"/>
              </a:lnSpc>
            </a:pPr>
            <a:r>
              <a:rPr lang="en-US" altLang="en-US" sz="2800" dirty="0">
                <a:latin typeface="Arial" panose="020B0604020202020204" pitchFamily="34" charset="0"/>
                <a:ea typeface="ＭＳ Ｐゴシック" panose="020B0600070205080204" pitchFamily="34" charset="-128"/>
              </a:rPr>
              <a:t>Choose activities that are appropriate for your fitness level. </a:t>
            </a:r>
          </a:p>
          <a:p>
            <a:pPr marL="609600" indent="-609600" eaLnBrk="1" hangingPunct="1">
              <a:lnSpc>
                <a:spcPct val="90000"/>
              </a:lnSpc>
            </a:pPr>
            <a:r>
              <a:rPr lang="en-US" altLang="en-US" sz="2800" dirty="0">
                <a:latin typeface="Arial" panose="020B0604020202020204" pitchFamily="34" charset="0"/>
                <a:ea typeface="ＭＳ Ｐゴシック" panose="020B0600070205080204" pitchFamily="34" charset="-128"/>
              </a:rPr>
              <a:t>Increase activity gradually over time.</a:t>
            </a:r>
          </a:p>
          <a:p>
            <a:pPr marL="609600" indent="-609600" eaLnBrk="1" hangingPunct="1">
              <a:lnSpc>
                <a:spcPct val="90000"/>
              </a:lnSpc>
            </a:pPr>
            <a:r>
              <a:rPr lang="en-US" altLang="en-US" sz="2800" dirty="0">
                <a:latin typeface="Arial" panose="020B0604020202020204" pitchFamily="34" charset="0"/>
                <a:ea typeface="ＭＳ Ｐゴシック" panose="020B0600070205080204" pitchFamily="34" charset="-128"/>
              </a:rPr>
              <a:t>Wear appropriate gear and equipment depending on the activity.</a:t>
            </a:r>
          </a:p>
          <a:p>
            <a:pPr marL="609600" indent="-609600" eaLnBrk="1" hangingPunct="1">
              <a:lnSpc>
                <a:spcPct val="90000"/>
              </a:lnSpc>
            </a:pPr>
            <a:r>
              <a:rPr lang="en-US" altLang="en-US" sz="2800" dirty="0">
                <a:latin typeface="Arial" panose="020B0604020202020204" pitchFamily="34" charset="0"/>
                <a:ea typeface="ＭＳ Ｐゴシック" panose="020B0600070205080204" pitchFamily="34" charset="-128"/>
              </a:rPr>
              <a:t>Consult your health-care provider if you have chronic conditions or symptoms.</a:t>
            </a:r>
          </a:p>
        </p:txBody>
      </p:sp>
      <p:pic>
        <p:nvPicPr>
          <p:cNvPr id="6" name="Picture 14">
            <a:extLst>
              <a:ext uri="{FF2B5EF4-FFF2-40B4-BE49-F238E27FC236}">
                <a16:creationId xmlns:a16="http://schemas.microsoft.com/office/drawing/2014/main" id="{844AC0A8-BF26-479A-995C-C6F0753DADD7}"/>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7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26792CB2-E727-4A45-A837-486E4FE805A8}"/>
              </a:ext>
            </a:extLst>
          </p:cNvPr>
          <p:cNvSpPr>
            <a:spLocks noGrp="1" noChangeArrowheads="1"/>
          </p:cNvSpPr>
          <p:nvPr>
            <p:ph type="title"/>
          </p:nvPr>
        </p:nvSpPr>
        <p:spPr>
          <a:xfrm>
            <a:off x="533400" y="381000"/>
            <a:ext cx="7924800" cy="1371600"/>
          </a:xfrm>
        </p:spPr>
        <p:txBody>
          <a:bodyPr/>
          <a:lstStyle/>
          <a:p>
            <a:pPr algn="l" eaLnBrk="1" hangingPunct="1">
              <a:defRPr/>
            </a:pPr>
            <a:r>
              <a:rPr lang="en-US" sz="4000" b="1" dirty="0">
                <a:ea typeface="+mj-ea"/>
                <a:cs typeface="+mj-cs"/>
              </a:rPr>
              <a:t>Helpful links on </a:t>
            </a:r>
            <a:br>
              <a:rPr lang="en-US" sz="4000" b="1" dirty="0">
                <a:ea typeface="+mj-ea"/>
                <a:cs typeface="+mj-cs"/>
              </a:rPr>
            </a:br>
            <a:r>
              <a:rPr lang="en-US" sz="4000" b="1" dirty="0">
                <a:ea typeface="+mj-ea"/>
                <a:cs typeface="+mj-cs"/>
              </a:rPr>
              <a:t>  physical activity</a:t>
            </a:r>
            <a:r>
              <a:rPr lang="en-US" b="1" dirty="0">
                <a:ea typeface="+mj-ea"/>
                <a:cs typeface="+mj-cs"/>
              </a:rPr>
              <a:t> </a:t>
            </a:r>
          </a:p>
        </p:txBody>
      </p:sp>
      <p:sp>
        <p:nvSpPr>
          <p:cNvPr id="35843" name="Rectangle 3">
            <a:extLst>
              <a:ext uri="{FF2B5EF4-FFF2-40B4-BE49-F238E27FC236}">
                <a16:creationId xmlns:a16="http://schemas.microsoft.com/office/drawing/2014/main" id="{82AFCCC8-6019-4F1D-B594-26A831995589}"/>
              </a:ext>
            </a:extLst>
          </p:cNvPr>
          <p:cNvSpPr>
            <a:spLocks noGrp="1" noChangeArrowheads="1"/>
          </p:cNvSpPr>
          <p:nvPr>
            <p:ph idx="1"/>
          </p:nvPr>
        </p:nvSpPr>
        <p:spPr>
          <a:xfrm>
            <a:off x="381000" y="1905000"/>
            <a:ext cx="8458200" cy="4114800"/>
          </a:xfrm>
        </p:spPr>
        <p:txBody>
          <a:bodyPr>
            <a:normAutofit/>
          </a:bodyPr>
          <a:lstStyle/>
          <a:p>
            <a:pPr>
              <a:lnSpc>
                <a:spcPct val="800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hlinkClick r:id="rId3"/>
              </a:rPr>
              <a:t>Physical Activity Guidelines for Americans </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endParaRPr lang="en-US" altLang="en-US" sz="2000"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hlinkClick r:id="rId4"/>
              </a:rPr>
              <a:t>NHLBI Guide to Physical Activity</a:t>
            </a:r>
            <a:endParaRPr lang="en-US" altLang="en-US" sz="2000" b="1"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80000"/>
              </a:lnSpc>
              <a:buNone/>
            </a:pP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r>
              <a:rPr lang="en-US" altLang="en-US" sz="2000" dirty="0">
                <a:latin typeface="Arial" panose="020B0604020202020204" pitchFamily="34" charset="0"/>
                <a:ea typeface="ＭＳ Ｐゴシック" panose="020B0600070205080204" pitchFamily="34" charset="-128"/>
                <a:cs typeface="Arial" panose="020B0604020202020204" pitchFamily="34" charset="0"/>
                <a:hlinkClick r:id="rId5"/>
              </a:rPr>
              <a:t>CDC Physical Activity for Everyone</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a:lnSpc>
                <a:spcPct val="80000"/>
              </a:lnSpc>
            </a:pPr>
            <a:endParaRPr lang="en-US" altLang="en-US" sz="2000" b="1"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000" dirty="0">
                <a:latin typeface="Arial" panose="020B0604020202020204" pitchFamily="34" charset="0"/>
                <a:ea typeface="ＭＳ Ｐゴシック" panose="020B0600070205080204" pitchFamily="34" charset="-128"/>
                <a:cs typeface="Arial" panose="020B0604020202020204" pitchFamily="34" charset="0"/>
                <a:hlinkClick r:id="rId6"/>
              </a:rPr>
              <a:t>Physical Activity Readiness Questionnaire (PAR-Q )</a:t>
            </a:r>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endParaRPr lang="en-US" altLang="en-US" sz="2000" b="1"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buFont typeface="Wingdings" panose="05000000000000000000" pitchFamily="2" charset="2"/>
              <a:buNone/>
            </a:pPr>
            <a:r>
              <a:rPr lang="en-US" altLang="en-US" sz="2000"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80000"/>
              </a:lnSpc>
              <a:buFont typeface="Wingdings" panose="05000000000000000000" pitchFamily="2" charset="2"/>
              <a:buNone/>
            </a:pPr>
            <a:endParaRPr lang="en-US" altLang="en-US" sz="2000" dirty="0">
              <a:ea typeface="ＭＳ Ｐゴシック" panose="020B0600070205080204" pitchFamily="34" charset="-128"/>
            </a:endParaRPr>
          </a:p>
          <a:p>
            <a:pPr eaLnBrk="1" hangingPunct="1">
              <a:lnSpc>
                <a:spcPct val="80000"/>
              </a:lnSpc>
              <a:buFont typeface="Wingdings" panose="05000000000000000000" pitchFamily="2" charset="2"/>
              <a:buNone/>
            </a:pPr>
            <a:endParaRPr lang="en-US" altLang="en-US" sz="1600" dirty="0">
              <a:ea typeface="ＭＳ Ｐゴシック" panose="020B0600070205080204" pitchFamily="34" charset="-128"/>
            </a:endParaRPr>
          </a:p>
        </p:txBody>
      </p:sp>
      <p:pic>
        <p:nvPicPr>
          <p:cNvPr id="35845" name="Picture 6">
            <a:extLst>
              <a:ext uri="{FF2B5EF4-FFF2-40B4-BE49-F238E27FC236}">
                <a16:creationId xmlns:a16="http://schemas.microsoft.com/office/drawing/2014/main" id="{A3E763F7-F4BF-42F9-BFD2-46EF7ECE507E}"/>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533400"/>
            <a:ext cx="16732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7BCEA5B2-A503-4C18-ACF6-DAF4A7FBC553}"/>
              </a:ext>
              <a:ext uri="{C183D7F6-B498-43B3-948B-1728B52AA6E4}">
                <adec:decorative xmlns:adec="http://schemas.microsoft.com/office/drawing/2017/decorative" val="1"/>
              </a:ext>
            </a:extLst>
          </p:cNvPr>
          <p:cNvPicPr>
            <a:picLocks noChangeAspect="1" noChangeArrowheads="1"/>
          </p:cNvPicPr>
          <p:nvPr/>
        </p:nvPicPr>
        <p:blipFill>
          <a:blip r:embed="rId8"/>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2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FBF8BF3-364E-49F5-9CBF-1BF801B396D3}"/>
              </a:ext>
            </a:extLst>
          </p:cNvPr>
          <p:cNvSpPr>
            <a:spLocks noGrp="1" noChangeArrowheads="1"/>
          </p:cNvSpPr>
          <p:nvPr>
            <p:ph type="title"/>
          </p:nvPr>
        </p:nvSpPr>
        <p:spPr/>
        <p:txBody>
          <a:bodyPr/>
          <a:lstStyle/>
          <a:p>
            <a:pPr algn="ctr" eaLnBrk="1" hangingPunct="1">
              <a:defRPr/>
            </a:pPr>
            <a:r>
              <a:rPr lang="en-US" b="1" dirty="0">
                <a:effectLst>
                  <a:outerShdw blurRad="38100" dist="38100" dir="2700000" algn="tl">
                    <a:srgbClr val="FFFFFF"/>
                  </a:outerShdw>
                </a:effectLst>
                <a:ea typeface="ＭＳ Ｐゴシック" pitchFamily="34" charset="-128"/>
              </a:rPr>
              <a:t>Healthy Food Preparation</a:t>
            </a:r>
          </a:p>
        </p:txBody>
      </p:sp>
      <p:sp>
        <p:nvSpPr>
          <p:cNvPr id="36867" name="Rectangle 3">
            <a:extLst>
              <a:ext uri="{FF2B5EF4-FFF2-40B4-BE49-F238E27FC236}">
                <a16:creationId xmlns:a16="http://schemas.microsoft.com/office/drawing/2014/main" id="{E3B969EA-F373-45DE-8550-219C8C1CE6FD}"/>
              </a:ext>
            </a:extLst>
          </p:cNvPr>
          <p:cNvSpPr>
            <a:spLocks noGrp="1" noChangeArrowheads="1"/>
          </p:cNvSpPr>
          <p:nvPr>
            <p:ph idx="1"/>
          </p:nvPr>
        </p:nvSpPr>
        <p:spPr/>
        <p:txBody>
          <a:bodyPr/>
          <a:lstStyle/>
          <a:p>
            <a:pPr eaLnBrk="1" hangingPunct="1"/>
            <a:r>
              <a:rPr lang="en-US" altLang="en-US" sz="2800" dirty="0">
                <a:latin typeface="Arial" panose="020B0604020202020204" pitchFamily="34" charset="0"/>
                <a:ea typeface="ＭＳ Ｐゴシック" panose="020B0600070205080204" pitchFamily="34" charset="-128"/>
              </a:rPr>
              <a:t>Cooking low fat, low calorie meals can be simple  </a:t>
            </a:r>
          </a:p>
          <a:p>
            <a:pPr eaLnBrk="1" hangingPunct="1">
              <a:buFont typeface="Wingdings" panose="05000000000000000000" pitchFamily="2" charset="2"/>
              <a:buNone/>
            </a:pPr>
            <a:endParaRPr lang="en-US" altLang="en-US" sz="2800" dirty="0">
              <a:latin typeface="Arial" panose="020B0604020202020204" pitchFamily="34" charset="0"/>
              <a:ea typeface="ＭＳ Ｐゴシック" panose="020B0600070205080204" pitchFamily="34" charset="-128"/>
            </a:endParaRPr>
          </a:p>
          <a:p>
            <a:pPr eaLnBrk="1" hangingPunct="1"/>
            <a:r>
              <a:rPr lang="en-US" altLang="en-US" sz="2800" dirty="0">
                <a:latin typeface="Arial" panose="020B0604020202020204" pitchFamily="34" charset="0"/>
                <a:ea typeface="ＭＳ Ｐゴシック" panose="020B0600070205080204" pitchFamily="34" charset="-128"/>
              </a:rPr>
              <a:t>Learn how adding certain ingredients can add unwanted fat and calories</a:t>
            </a:r>
            <a:r>
              <a:rPr lang="en-US" altLang="en-US" sz="2800" dirty="0">
                <a:ea typeface="ＭＳ Ｐゴシック" panose="020B0600070205080204" pitchFamily="34" charset="-128"/>
              </a:rPr>
              <a:t>  </a:t>
            </a:r>
          </a:p>
          <a:p>
            <a:pPr eaLnBrk="1" hangingPunct="1"/>
            <a:endParaRPr lang="en-US" altLang="en-US" sz="3600" dirty="0">
              <a:ea typeface="ＭＳ Ｐゴシック" panose="020B0600070205080204" pitchFamily="34" charset="-128"/>
            </a:endParaRPr>
          </a:p>
        </p:txBody>
      </p:sp>
      <p:pic>
        <p:nvPicPr>
          <p:cNvPr id="7" name="Picture 14">
            <a:extLst>
              <a:ext uri="{FF2B5EF4-FFF2-40B4-BE49-F238E27FC236}">
                <a16:creationId xmlns:a16="http://schemas.microsoft.com/office/drawing/2014/main" id="{5D032645-3B63-49E1-A65E-1D9092B930D8}"/>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0E7794A2-873D-487F-964F-2B3BD4B9B671}"/>
              </a:ext>
            </a:extLst>
          </p:cNvPr>
          <p:cNvSpPr>
            <a:spLocks noGrp="1" noChangeArrowheads="1"/>
          </p:cNvSpPr>
          <p:nvPr>
            <p:ph type="title"/>
          </p:nvPr>
        </p:nvSpPr>
        <p:spPr/>
        <p:txBody>
          <a:bodyPr/>
          <a:lstStyle/>
          <a:p>
            <a:pPr algn="ctr" eaLnBrk="1" hangingPunct="1">
              <a:defRPr/>
            </a:pPr>
            <a:r>
              <a:rPr lang="en-US" b="1" dirty="0">
                <a:ea typeface="+mj-ea"/>
                <a:cs typeface="+mj-cs"/>
              </a:rPr>
              <a:t>Low fat cooking methods</a:t>
            </a:r>
          </a:p>
        </p:txBody>
      </p:sp>
      <p:sp>
        <p:nvSpPr>
          <p:cNvPr id="37891" name="Rectangle 3">
            <a:extLst>
              <a:ext uri="{FF2B5EF4-FFF2-40B4-BE49-F238E27FC236}">
                <a16:creationId xmlns:a16="http://schemas.microsoft.com/office/drawing/2014/main" id="{28F57F29-7FF9-4EB4-97BA-DA1282D8FEED}"/>
              </a:ext>
            </a:extLst>
          </p:cNvPr>
          <p:cNvSpPr>
            <a:spLocks noGrp="1" noChangeArrowheads="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rPr>
              <a:t>Bake</a:t>
            </a:r>
          </a:p>
          <a:p>
            <a:pPr eaLnBrk="1" hangingPunct="1"/>
            <a:r>
              <a:rPr lang="en-US" altLang="en-US">
                <a:latin typeface="Arial" panose="020B0604020202020204" pitchFamily="34" charset="0"/>
                <a:ea typeface="ＭＳ Ｐゴシック" panose="020B0600070205080204" pitchFamily="34" charset="-128"/>
              </a:rPr>
              <a:t>Broil</a:t>
            </a:r>
          </a:p>
          <a:p>
            <a:pPr eaLnBrk="1" hangingPunct="1"/>
            <a:r>
              <a:rPr lang="en-US" altLang="en-US">
                <a:latin typeface="Arial" panose="020B0604020202020204" pitchFamily="34" charset="0"/>
                <a:ea typeface="ＭＳ Ｐゴシック" panose="020B0600070205080204" pitchFamily="34" charset="-128"/>
              </a:rPr>
              <a:t>Microwave		</a:t>
            </a:r>
          </a:p>
          <a:p>
            <a:pPr eaLnBrk="1" hangingPunct="1"/>
            <a:r>
              <a:rPr lang="en-US" altLang="en-US">
                <a:latin typeface="Arial" panose="020B0604020202020204" pitchFamily="34" charset="0"/>
                <a:ea typeface="ＭＳ Ｐゴシック" panose="020B0600070205080204" pitchFamily="34" charset="-128"/>
              </a:rPr>
              <a:t>Steam</a:t>
            </a:r>
          </a:p>
          <a:p>
            <a:pPr eaLnBrk="1" hangingPunct="1"/>
            <a:r>
              <a:rPr lang="en-US" altLang="en-US">
                <a:latin typeface="Arial" panose="020B0604020202020204" pitchFamily="34" charset="0"/>
                <a:ea typeface="ＭＳ Ｐゴシック" panose="020B0600070205080204" pitchFamily="34" charset="-128"/>
              </a:rPr>
              <a:t>Grill</a:t>
            </a:r>
          </a:p>
          <a:p>
            <a:pPr eaLnBrk="1" hangingPunct="1"/>
            <a:r>
              <a:rPr lang="en-US" altLang="en-US">
                <a:latin typeface="Arial" panose="020B0604020202020204" pitchFamily="34" charset="0"/>
                <a:ea typeface="ＭＳ Ｐゴシック" panose="020B0600070205080204" pitchFamily="34" charset="-128"/>
              </a:rPr>
              <a:t>Roast</a:t>
            </a:r>
          </a:p>
          <a:p>
            <a:pPr eaLnBrk="1" hangingPunct="1"/>
            <a:r>
              <a:rPr lang="en-US" altLang="en-US">
                <a:latin typeface="Arial" panose="020B0604020202020204" pitchFamily="34" charset="0"/>
                <a:ea typeface="ＭＳ Ｐゴシック" panose="020B0600070205080204" pitchFamily="34" charset="-128"/>
              </a:rPr>
              <a:t>Stir-fry or saut</a:t>
            </a:r>
            <a:r>
              <a:rPr lang="en-US" altLang="en-US">
                <a:latin typeface="Arial" panose="020B0604020202020204" pitchFamily="34" charset="0"/>
                <a:ea typeface="ＭＳ Ｐゴシック" panose="020B0600070205080204" pitchFamily="34" charset="-128"/>
                <a:cs typeface="Times New Roman" panose="02020603050405020304" pitchFamily="18" charset="0"/>
              </a:rPr>
              <a:t>é</a:t>
            </a:r>
          </a:p>
        </p:txBody>
      </p:sp>
      <p:pic>
        <p:nvPicPr>
          <p:cNvPr id="37893" name="Picture 8">
            <a:extLst>
              <a:ext uri="{FF2B5EF4-FFF2-40B4-BE49-F238E27FC236}">
                <a16:creationId xmlns:a16="http://schemas.microsoft.com/office/drawing/2014/main" id="{C4F9F196-B985-433A-AB87-C4290ECE58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81200"/>
            <a:ext cx="3814763"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CFED2EDC-2394-4380-8DE3-65655706DE0F}"/>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7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2410879-FA59-4761-AB9B-B120CA1AB6AD}"/>
              </a:ext>
            </a:extLst>
          </p:cNvPr>
          <p:cNvSpPr>
            <a:spLocks noGrp="1" noChangeArrowheads="1"/>
          </p:cNvSpPr>
          <p:nvPr>
            <p:ph type="title"/>
          </p:nvPr>
        </p:nvSpPr>
        <p:spPr/>
        <p:txBody>
          <a:bodyPr/>
          <a:lstStyle/>
          <a:p>
            <a:pPr algn="ctr" eaLnBrk="1" hangingPunct="1">
              <a:defRPr/>
            </a:pPr>
            <a:r>
              <a:rPr lang="en-US" b="1" dirty="0">
                <a:ea typeface="+mj-ea"/>
                <a:cs typeface="+mj-cs"/>
              </a:rPr>
              <a:t>How to save calories and fat</a:t>
            </a:r>
          </a:p>
        </p:txBody>
      </p:sp>
      <p:sp>
        <p:nvSpPr>
          <p:cNvPr id="38915" name="Rectangle 3">
            <a:extLst>
              <a:ext uri="{FF2B5EF4-FFF2-40B4-BE49-F238E27FC236}">
                <a16:creationId xmlns:a16="http://schemas.microsoft.com/office/drawing/2014/main" id="{C3D48076-D06B-4407-9729-25542181EBE0}"/>
              </a:ext>
            </a:extLst>
          </p:cNvPr>
          <p:cNvSpPr>
            <a:spLocks noGrp="1" noChangeArrowheads="1"/>
          </p:cNvSpPr>
          <p:nvPr>
            <p:ph idx="1"/>
          </p:nvPr>
        </p:nvSpPr>
        <p:spPr>
          <a:xfrm>
            <a:off x="152400" y="1752600"/>
            <a:ext cx="8991600" cy="4267200"/>
          </a:xfrm>
        </p:spPr>
        <p:txBody>
          <a:bodyPr>
            <a:normAutofit fontScale="92500" lnSpcReduction="20000"/>
          </a:bodyPr>
          <a:lstStyle/>
          <a:p>
            <a:pPr eaLnBrk="1" hangingPunct="1">
              <a:lnSpc>
                <a:spcPct val="90000"/>
              </a:lnSpc>
            </a:pPr>
            <a:r>
              <a:rPr lang="en-US" altLang="en-US" sz="2800" dirty="0">
                <a:latin typeface="Arial" panose="020B0604020202020204" pitchFamily="34" charset="0"/>
                <a:ea typeface="ＭＳ Ｐゴシック" panose="020B0600070205080204" pitchFamily="34" charset="-128"/>
              </a:rPr>
              <a:t>2 Tbsp </a:t>
            </a:r>
            <a:r>
              <a:rPr lang="en-US" altLang="en-US" sz="2800" b="1" dirty="0">
                <a:latin typeface="Arial" panose="020B0604020202020204" pitchFamily="34" charset="0"/>
                <a:ea typeface="ＭＳ Ｐゴシック" panose="020B0600070205080204" pitchFamily="34" charset="-128"/>
              </a:rPr>
              <a:t>regular</a:t>
            </a:r>
            <a:r>
              <a:rPr lang="en-US" altLang="en-US" sz="2800" dirty="0">
                <a:latin typeface="Arial" panose="020B0604020202020204" pitchFamily="34" charset="0"/>
                <a:ea typeface="ＭＳ Ｐゴシック" panose="020B0600070205080204" pitchFamily="34" charset="-128"/>
              </a:rPr>
              <a:t> Italian salad dressing </a:t>
            </a:r>
          </a:p>
          <a:p>
            <a:pPr eaLnBrk="1" hangingPunct="1">
              <a:lnSpc>
                <a:spcPct val="90000"/>
              </a:lnSpc>
              <a:buFont typeface="Wingdings" panose="05000000000000000000" pitchFamily="2" charset="2"/>
              <a:buNone/>
            </a:pPr>
            <a:r>
              <a:rPr lang="en-US" altLang="en-US" sz="2800" dirty="0">
                <a:latin typeface="Arial" panose="020B0604020202020204" pitchFamily="34" charset="0"/>
                <a:ea typeface="ＭＳ Ｐゴシック" panose="020B0600070205080204" pitchFamily="34" charset="-128"/>
              </a:rPr>
              <a:t>    = 136 calories/14 g fat</a:t>
            </a:r>
          </a:p>
          <a:p>
            <a:pPr lvl="3" eaLnBrk="1" hangingPunct="1">
              <a:lnSpc>
                <a:spcPct val="90000"/>
              </a:lnSpc>
            </a:pPr>
            <a:endParaRPr lang="en-US" altLang="en-US" sz="1800" dirty="0">
              <a:latin typeface="Arial" panose="020B0604020202020204" pitchFamily="34" charset="0"/>
              <a:ea typeface="ＭＳ Ｐゴシック" panose="020B0600070205080204" pitchFamily="34" charset="-128"/>
            </a:endParaRP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2 Tbsp </a:t>
            </a:r>
            <a:r>
              <a:rPr lang="en-US" altLang="en-US" sz="2800" b="1" dirty="0">
                <a:latin typeface="Arial" panose="020B0604020202020204" pitchFamily="34" charset="0"/>
                <a:ea typeface="ＭＳ Ｐゴシック" panose="020B0600070205080204" pitchFamily="34" charset="-128"/>
              </a:rPr>
              <a:t>reduced fat</a:t>
            </a:r>
            <a:r>
              <a:rPr lang="en-US" altLang="en-US" sz="2800" dirty="0">
                <a:latin typeface="Arial" panose="020B0604020202020204" pitchFamily="34" charset="0"/>
                <a:ea typeface="ＭＳ Ｐゴシック" panose="020B0600070205080204" pitchFamily="34" charset="-128"/>
              </a:rPr>
              <a:t> Italian dressing </a:t>
            </a:r>
          </a:p>
          <a:p>
            <a:pPr eaLnBrk="1" hangingPunct="1">
              <a:lnSpc>
                <a:spcPct val="90000"/>
              </a:lnSpc>
              <a:buFont typeface="Wingdings" panose="05000000000000000000" pitchFamily="2" charset="2"/>
              <a:buNone/>
            </a:pPr>
            <a:r>
              <a:rPr lang="en-US" altLang="en-US" sz="2800" dirty="0">
                <a:latin typeface="Arial" panose="020B0604020202020204" pitchFamily="34" charset="0"/>
                <a:ea typeface="ＭＳ Ｐゴシック" panose="020B0600070205080204" pitchFamily="34" charset="-128"/>
              </a:rPr>
              <a:t>    = 30 calories/2 g fat</a:t>
            </a:r>
          </a:p>
          <a:p>
            <a:pPr eaLnBrk="1" hangingPunct="1">
              <a:lnSpc>
                <a:spcPct val="90000"/>
              </a:lnSpc>
            </a:pPr>
            <a:endParaRPr lang="en-US" altLang="en-US" sz="2800" dirty="0">
              <a:latin typeface="Arial" panose="020B0604020202020204" pitchFamily="34" charset="0"/>
              <a:ea typeface="ＭＳ Ｐゴシック" panose="020B0600070205080204" pitchFamily="34" charset="-128"/>
            </a:endParaRP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2 Tbsp </a:t>
            </a:r>
            <a:r>
              <a:rPr lang="en-US" altLang="en-US" sz="2800" b="1" dirty="0">
                <a:latin typeface="Arial" panose="020B0604020202020204" pitchFamily="34" charset="0"/>
                <a:ea typeface="ＭＳ Ｐゴシック" panose="020B0600070205080204" pitchFamily="34" charset="-128"/>
              </a:rPr>
              <a:t>butter</a:t>
            </a:r>
            <a:r>
              <a:rPr lang="en-US" altLang="en-US" sz="2800" dirty="0">
                <a:latin typeface="Arial" panose="020B0604020202020204" pitchFamily="34" charset="0"/>
                <a:ea typeface="ＭＳ Ｐゴシック" panose="020B0600070205080204" pitchFamily="34" charset="-128"/>
              </a:rPr>
              <a:t> on baked potato </a:t>
            </a:r>
          </a:p>
          <a:p>
            <a:pPr eaLnBrk="1" hangingPunct="1">
              <a:lnSpc>
                <a:spcPct val="90000"/>
              </a:lnSpc>
              <a:buFont typeface="Wingdings" panose="05000000000000000000" pitchFamily="2" charset="2"/>
              <a:buNone/>
            </a:pPr>
            <a:r>
              <a:rPr lang="en-US" altLang="en-US" sz="2800" dirty="0">
                <a:latin typeface="Arial" panose="020B0604020202020204" pitchFamily="34" charset="0"/>
                <a:ea typeface="ＭＳ Ｐゴシック" panose="020B0600070205080204" pitchFamily="34" charset="-128"/>
              </a:rPr>
              <a:t>    = extra 200 calories/22 g fat</a:t>
            </a:r>
          </a:p>
          <a:p>
            <a:pPr eaLnBrk="1" hangingPunct="1">
              <a:lnSpc>
                <a:spcPct val="90000"/>
              </a:lnSpc>
            </a:pPr>
            <a:endParaRPr lang="en-US" altLang="en-US" sz="2800" dirty="0">
              <a:latin typeface="Arial" panose="020B0604020202020204" pitchFamily="34" charset="0"/>
              <a:ea typeface="ＭＳ Ｐゴシック" panose="020B0600070205080204" pitchFamily="34" charset="-128"/>
            </a:endParaRP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¼ cup </a:t>
            </a:r>
            <a:r>
              <a:rPr lang="en-US" altLang="en-US" sz="2800" b="1" dirty="0">
                <a:latin typeface="Arial" panose="020B0604020202020204" pitchFamily="34" charset="0"/>
                <a:ea typeface="ＭＳ Ｐゴシック" panose="020B0600070205080204" pitchFamily="34" charset="-128"/>
              </a:rPr>
              <a:t>salsa</a:t>
            </a:r>
            <a:r>
              <a:rPr lang="en-US" altLang="en-US" sz="2800" dirty="0">
                <a:latin typeface="Arial" panose="020B0604020202020204" pitchFamily="34" charset="0"/>
                <a:ea typeface="ＭＳ Ｐゴシック" panose="020B0600070205080204" pitchFamily="34" charset="-128"/>
              </a:rPr>
              <a:t> on baked potato </a:t>
            </a:r>
          </a:p>
          <a:p>
            <a:pPr eaLnBrk="1" hangingPunct="1">
              <a:lnSpc>
                <a:spcPct val="90000"/>
              </a:lnSpc>
              <a:buFont typeface="Wingdings" panose="05000000000000000000" pitchFamily="2" charset="2"/>
              <a:buNone/>
            </a:pPr>
            <a:r>
              <a:rPr lang="en-US" altLang="en-US" sz="2800" dirty="0">
                <a:latin typeface="Arial" panose="020B0604020202020204" pitchFamily="34" charset="0"/>
                <a:ea typeface="ＭＳ Ｐゴシック" panose="020B0600070205080204" pitchFamily="34" charset="-128"/>
              </a:rPr>
              <a:t>    = extra 18 calories/0 g fat</a:t>
            </a:r>
          </a:p>
          <a:p>
            <a:pPr lvl="4" eaLnBrk="1" hangingPunct="1">
              <a:lnSpc>
                <a:spcPct val="90000"/>
              </a:lnSpc>
              <a:buFontTx/>
              <a:buNone/>
            </a:pPr>
            <a:endParaRPr lang="en-US" altLang="en-US" sz="1800" dirty="0">
              <a:ea typeface="ＭＳ Ｐゴシック" panose="020B0600070205080204" pitchFamily="34" charset="-128"/>
            </a:endParaRPr>
          </a:p>
          <a:p>
            <a:pPr eaLnBrk="1" hangingPunct="1">
              <a:lnSpc>
                <a:spcPct val="90000"/>
              </a:lnSpc>
              <a:buFont typeface="Wingdings" panose="05000000000000000000" pitchFamily="2" charset="2"/>
              <a:buNone/>
            </a:pPr>
            <a:endParaRPr lang="en-US" altLang="en-US" sz="2800" dirty="0">
              <a:ea typeface="ＭＳ Ｐゴシック" panose="020B0600070205080204" pitchFamily="34" charset="-128"/>
            </a:endParaRPr>
          </a:p>
        </p:txBody>
      </p:sp>
      <p:pic>
        <p:nvPicPr>
          <p:cNvPr id="38917" name="Picture 9">
            <a:extLst>
              <a:ext uri="{FF2B5EF4-FFF2-40B4-BE49-F238E27FC236}">
                <a16:creationId xmlns:a16="http://schemas.microsoft.com/office/drawing/2014/main" id="{65BB8EA7-D522-4810-9182-1AE23E97B6E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191000"/>
            <a:ext cx="13144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a:extLst>
              <a:ext uri="{FF2B5EF4-FFF2-40B4-BE49-F238E27FC236}">
                <a16:creationId xmlns:a16="http://schemas.microsoft.com/office/drawing/2014/main" id="{1BD0700F-DA4E-47C0-8457-0E540AE08CE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410200"/>
            <a:ext cx="14509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0">
            <a:extLst>
              <a:ext uri="{FF2B5EF4-FFF2-40B4-BE49-F238E27FC236}">
                <a16:creationId xmlns:a16="http://schemas.microsoft.com/office/drawing/2014/main" id="{5C581176-0952-4952-8D0D-4E0B4840C67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828800"/>
            <a:ext cx="7048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a:extLst>
              <a:ext uri="{FF2B5EF4-FFF2-40B4-BE49-F238E27FC236}">
                <a16:creationId xmlns:a16="http://schemas.microsoft.com/office/drawing/2014/main" id="{F780263E-9ACC-420C-8A05-CDE0156371FD}"/>
              </a:ext>
              <a:ext uri="{C183D7F6-B498-43B3-948B-1728B52AA6E4}">
                <adec:decorative xmlns:adec="http://schemas.microsoft.com/office/drawing/2017/decorative" val="1"/>
              </a:ext>
            </a:extLst>
          </p:cNvPr>
          <p:cNvPicPr>
            <a:picLocks noChangeAspect="1" noChangeArrowheads="1"/>
          </p:cNvPicPr>
          <p:nvPr/>
        </p:nvPicPr>
        <p:blipFill>
          <a:blip r:embed="rId6"/>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2F18412D-F506-43EC-971C-771D5405B672}"/>
              </a:ext>
            </a:extLst>
          </p:cNvPr>
          <p:cNvSpPr>
            <a:spLocks noGrp="1" noChangeArrowheads="1"/>
          </p:cNvSpPr>
          <p:nvPr>
            <p:ph type="title"/>
          </p:nvPr>
        </p:nvSpPr>
        <p:spPr/>
        <p:txBody>
          <a:bodyPr/>
          <a:lstStyle/>
          <a:p>
            <a:pPr algn="ctr" eaLnBrk="1" hangingPunct="1">
              <a:defRPr/>
            </a:pPr>
            <a:r>
              <a:rPr lang="en-US" b="1" dirty="0">
                <a:ea typeface="+mj-ea"/>
                <a:cs typeface="+mj-cs"/>
              </a:rPr>
              <a:t>Healthy flavorings</a:t>
            </a:r>
          </a:p>
        </p:txBody>
      </p:sp>
      <p:sp>
        <p:nvSpPr>
          <p:cNvPr id="39939" name="Rectangle 3">
            <a:extLst>
              <a:ext uri="{FF2B5EF4-FFF2-40B4-BE49-F238E27FC236}">
                <a16:creationId xmlns:a16="http://schemas.microsoft.com/office/drawing/2014/main" id="{1300333E-C511-48F3-9117-42843596A687}"/>
              </a:ext>
            </a:extLst>
          </p:cNvPr>
          <p:cNvSpPr>
            <a:spLocks noGrp="1" noChangeArrowheads="1"/>
          </p:cNvSpPr>
          <p:nvPr>
            <p:ph idx="1"/>
          </p:nvPr>
        </p:nvSpPr>
        <p:spPr/>
        <p:txBody>
          <a:bodyPr/>
          <a:lstStyle/>
          <a:p>
            <a:pPr eaLnBrk="1" hangingPunct="1">
              <a:lnSpc>
                <a:spcPct val="80000"/>
              </a:lnSpc>
            </a:pPr>
            <a:r>
              <a:rPr lang="en-US" altLang="en-US" sz="2800">
                <a:latin typeface="Arial" panose="020B0604020202020204" pitchFamily="34" charset="0"/>
                <a:ea typeface="ＭＳ Ｐゴシック" panose="020B0600070205080204" pitchFamily="34" charset="-128"/>
              </a:rPr>
              <a:t>Fat free mayonnaise</a:t>
            </a:r>
          </a:p>
          <a:p>
            <a:pPr eaLnBrk="1" hangingPunct="1">
              <a:lnSpc>
                <a:spcPct val="80000"/>
              </a:lnSpc>
            </a:pPr>
            <a:r>
              <a:rPr lang="en-US" altLang="en-US" sz="2800">
                <a:latin typeface="Arial" panose="020B0604020202020204" pitchFamily="34" charset="0"/>
                <a:ea typeface="ＭＳ Ｐゴシック" panose="020B0600070205080204" pitchFamily="34" charset="-128"/>
              </a:rPr>
              <a:t>Fresh ginger			</a:t>
            </a:r>
          </a:p>
          <a:p>
            <a:pPr eaLnBrk="1" hangingPunct="1">
              <a:lnSpc>
                <a:spcPct val="80000"/>
              </a:lnSpc>
            </a:pPr>
            <a:r>
              <a:rPr lang="en-US" altLang="en-US" sz="2800">
                <a:latin typeface="Arial" panose="020B0604020202020204" pitchFamily="34" charset="0"/>
                <a:ea typeface="ＭＳ Ｐゴシック" panose="020B0600070205080204" pitchFamily="34" charset="-128"/>
              </a:rPr>
              <a:t>Lemon or lime juice</a:t>
            </a:r>
          </a:p>
          <a:p>
            <a:pPr eaLnBrk="1" hangingPunct="1">
              <a:lnSpc>
                <a:spcPct val="80000"/>
              </a:lnSpc>
            </a:pPr>
            <a:r>
              <a:rPr lang="en-US" altLang="en-US" sz="2800">
                <a:latin typeface="Arial" panose="020B0604020202020204" pitchFamily="34" charset="0"/>
                <a:ea typeface="ＭＳ Ｐゴシック" panose="020B0600070205080204" pitchFamily="34" charset="-128"/>
              </a:rPr>
              <a:t>Sprinkle parmesan cheese</a:t>
            </a:r>
          </a:p>
          <a:p>
            <a:pPr eaLnBrk="1" hangingPunct="1">
              <a:lnSpc>
                <a:spcPct val="80000"/>
              </a:lnSpc>
            </a:pPr>
            <a:r>
              <a:rPr lang="en-US" altLang="en-US" sz="2800">
                <a:latin typeface="Arial" panose="020B0604020202020204" pitchFamily="34" charset="0"/>
                <a:ea typeface="ＭＳ Ｐゴシック" panose="020B0600070205080204" pitchFamily="34" charset="-128"/>
              </a:rPr>
              <a:t>Jelly or fruit preserves on toast</a:t>
            </a:r>
          </a:p>
          <a:p>
            <a:pPr eaLnBrk="1" hangingPunct="1">
              <a:lnSpc>
                <a:spcPct val="80000"/>
              </a:lnSpc>
            </a:pPr>
            <a:r>
              <a:rPr lang="en-US" altLang="en-US" sz="2800">
                <a:latin typeface="Arial" panose="020B0604020202020204" pitchFamily="34" charset="0"/>
                <a:ea typeface="ＭＳ Ｐゴシック" panose="020B0600070205080204" pitchFamily="34" charset="-128"/>
              </a:rPr>
              <a:t>Red pepper</a:t>
            </a:r>
          </a:p>
          <a:p>
            <a:pPr eaLnBrk="1" hangingPunct="1">
              <a:lnSpc>
                <a:spcPct val="80000"/>
              </a:lnSpc>
            </a:pPr>
            <a:r>
              <a:rPr lang="en-US" altLang="en-US" sz="2800">
                <a:latin typeface="Arial" panose="020B0604020202020204" pitchFamily="34" charset="0"/>
                <a:ea typeface="ＭＳ Ｐゴシック" panose="020B0600070205080204" pitchFamily="34" charset="-128"/>
              </a:rPr>
              <a:t>Reduced sodium soy sauce</a:t>
            </a:r>
          </a:p>
          <a:p>
            <a:pPr eaLnBrk="1" hangingPunct="1">
              <a:lnSpc>
                <a:spcPct val="80000"/>
              </a:lnSpc>
            </a:pPr>
            <a:r>
              <a:rPr lang="en-US" altLang="en-US" sz="2800">
                <a:latin typeface="Arial" panose="020B0604020202020204" pitchFamily="34" charset="0"/>
                <a:ea typeface="ＭＳ Ｐゴシック" panose="020B0600070205080204" pitchFamily="34" charset="-128"/>
              </a:rPr>
              <a:t>Fat free sour cream or yogurt</a:t>
            </a:r>
          </a:p>
          <a:p>
            <a:pPr eaLnBrk="1" hangingPunct="1">
              <a:lnSpc>
                <a:spcPct val="80000"/>
              </a:lnSpc>
            </a:pPr>
            <a:r>
              <a:rPr lang="en-US" altLang="en-US" sz="2800">
                <a:latin typeface="Arial" panose="020B0604020202020204" pitchFamily="34" charset="0"/>
                <a:ea typeface="ＭＳ Ｐゴシック" panose="020B0600070205080204" pitchFamily="34" charset="-128"/>
              </a:rPr>
              <a:t>Herbs and spices with no added sodium</a:t>
            </a:r>
          </a:p>
          <a:p>
            <a:pPr eaLnBrk="1" hangingPunct="1">
              <a:lnSpc>
                <a:spcPct val="80000"/>
              </a:lnSpc>
            </a:pPr>
            <a:endParaRPr lang="en-US" altLang="en-US" sz="2800">
              <a:ea typeface="ＭＳ Ｐゴシック" panose="020B0600070205080204" pitchFamily="34" charset="-128"/>
            </a:endParaRPr>
          </a:p>
        </p:txBody>
      </p:sp>
      <p:pic>
        <p:nvPicPr>
          <p:cNvPr id="39941" name="Picture 7">
            <a:extLst>
              <a:ext uri="{FF2B5EF4-FFF2-40B4-BE49-F238E27FC236}">
                <a16:creationId xmlns:a16="http://schemas.microsoft.com/office/drawing/2014/main" id="{1BF3E9AC-9D15-43A8-9B9F-EAAFA4AF55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3653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0B2478C6-9C2E-44B3-A3F8-EEF4B7087CCD}"/>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D14DB79-9FB8-4BA1-935C-3E37D38178F2}"/>
              </a:ext>
            </a:extLst>
          </p:cNvPr>
          <p:cNvSpPr>
            <a:spLocks noGrp="1" noChangeArrowheads="1"/>
          </p:cNvSpPr>
          <p:nvPr>
            <p:ph type="title"/>
          </p:nvPr>
        </p:nvSpPr>
        <p:spPr>
          <a:xfrm>
            <a:off x="685800" y="228600"/>
            <a:ext cx="7772400" cy="838200"/>
          </a:xfrm>
        </p:spPr>
        <p:txBody>
          <a:bodyPr/>
          <a:lstStyle/>
          <a:p>
            <a:pPr algn="ctr" eaLnBrk="1" hangingPunct="1">
              <a:defRPr/>
            </a:pPr>
            <a:r>
              <a:rPr lang="en-US" sz="4000" b="1" dirty="0">
                <a:ea typeface="+mj-ea"/>
                <a:cs typeface="+mj-cs"/>
              </a:rPr>
              <a:t>Favorite recipe substitutions</a:t>
            </a:r>
          </a:p>
        </p:txBody>
      </p:sp>
      <p:graphicFrame>
        <p:nvGraphicFramePr>
          <p:cNvPr id="127035" name="Group 59" descr="A table of favorite recipe substitutions with healthier options to replace higher fat/calorie foods.  instead of whole milk, use fat free or low fat, which is 1%, milk.  Instead of oil in baking, try using ½ oil and equal amounts of applesauce or mashed bananas.  Instead of 1 cup of butter, use 1 cup of soft margarine or 2/3 cup of vegetable oil.  Instead of shortening or lard, use soft margarine.  For mayonnaise or salad dressing, try fat free or light mayonnaise or salad dressing, or mustard on sandwiches.  Try using ¼ cup egg substitute or 2 egg whites instead of 1 whole egg.  Fat free or reduced fat cheese is a good substitute for regular cheese.  ">
            <a:extLst>
              <a:ext uri="{FF2B5EF4-FFF2-40B4-BE49-F238E27FC236}">
                <a16:creationId xmlns:a16="http://schemas.microsoft.com/office/drawing/2014/main" id="{5FBEE789-3E43-4557-ABB2-7E13657FA1AA}"/>
              </a:ext>
            </a:extLst>
          </p:cNvPr>
          <p:cNvGraphicFramePr>
            <a:graphicFrameLocks noGrp="1"/>
          </p:cNvGraphicFramePr>
          <p:nvPr>
            <p:ph idx="1"/>
            <p:extLst>
              <p:ext uri="{D42A27DB-BD31-4B8C-83A1-F6EECF244321}">
                <p14:modId xmlns:p14="http://schemas.microsoft.com/office/powerpoint/2010/main" val="718821011"/>
              </p:ext>
            </p:extLst>
          </p:nvPr>
        </p:nvGraphicFramePr>
        <p:xfrm>
          <a:off x="228600" y="1447800"/>
          <a:ext cx="8610600" cy="4024312"/>
        </p:xfrm>
        <a:graphic>
          <a:graphicData uri="http://schemas.openxmlformats.org/drawingml/2006/table">
            <a:tbl>
              <a:tblPr firstRow="1"/>
              <a:tblGrid>
                <a:gridCol w="3124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18201">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800" b="1" i="0" u="none" strike="noStrike" cap="none" normalizeH="0" baseline="0" dirty="0">
                          <a:ln>
                            <a:noFill/>
                          </a:ln>
                          <a:solidFill>
                            <a:schemeClr val="tx1"/>
                          </a:solidFill>
                          <a:effectLst/>
                          <a:latin typeface="Arial" charset="0"/>
                          <a:ea typeface="ＭＳ Ｐゴシック" pitchFamily="4" charset="-128"/>
                        </a:rPr>
                        <a:t>Instead of</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800" b="1" i="0" u="none" strike="noStrike" cap="none" normalizeH="0" baseline="0" dirty="0">
                          <a:ln>
                            <a:noFill/>
                          </a:ln>
                          <a:solidFill>
                            <a:schemeClr val="tx1"/>
                          </a:solidFill>
                          <a:effectLst/>
                          <a:latin typeface="Arial" charset="0"/>
                          <a:ea typeface="ＭＳ Ｐゴシック" pitchFamily="4" charset="-128"/>
                        </a:rPr>
                        <a:t>Use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906">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dirty="0">
                          <a:ln>
                            <a:noFill/>
                          </a:ln>
                          <a:solidFill>
                            <a:schemeClr val="tx1"/>
                          </a:solidFill>
                          <a:effectLst/>
                          <a:latin typeface="Arial" charset="0"/>
                          <a:ea typeface="ＭＳ Ｐゴシック" pitchFamily="4" charset="-128"/>
                        </a:rPr>
                        <a:t>Whole milk</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Fat free or low fat (1%)</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95">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Oil</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In baking recipes, use ½ oil and an equal amount of applesauce or mashed bananas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4391">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1 cup butter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dirty="0">
                          <a:ln>
                            <a:noFill/>
                          </a:ln>
                          <a:solidFill>
                            <a:schemeClr val="tx1"/>
                          </a:solidFill>
                          <a:effectLst/>
                          <a:latin typeface="Arial" charset="0"/>
                          <a:ea typeface="ＭＳ Ｐゴシック" pitchFamily="4" charset="-128"/>
                        </a:rPr>
                        <a:t>1 cup soft margarine or 2/3 cup vegetable oil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71">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Shortening or lard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Soft margarine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95">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dirty="0">
                          <a:ln>
                            <a:noFill/>
                          </a:ln>
                          <a:solidFill>
                            <a:schemeClr val="tx1"/>
                          </a:solidFill>
                          <a:effectLst/>
                          <a:latin typeface="Arial" charset="0"/>
                          <a:ea typeface="ＭＳ Ｐゴシック" pitchFamily="4" charset="-128"/>
                        </a:rPr>
                        <a:t>Mayonnaise or salad dressing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Fat free or light mayonnaise or salad dressing; mustard on sandwiches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0082">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1 whole egg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a:ln>
                            <a:noFill/>
                          </a:ln>
                          <a:solidFill>
                            <a:schemeClr val="tx1"/>
                          </a:solidFill>
                          <a:effectLst/>
                          <a:latin typeface="Arial" charset="0"/>
                          <a:ea typeface="ＭＳ Ｐゴシック" pitchFamily="4" charset="-128"/>
                        </a:rPr>
                        <a:t>¼ cup egg substitute or 2 egg whites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71">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dirty="0">
                          <a:ln>
                            <a:noFill/>
                          </a:ln>
                          <a:solidFill>
                            <a:schemeClr val="tx1"/>
                          </a:solidFill>
                          <a:effectLst/>
                          <a:latin typeface="Arial" charset="0"/>
                          <a:ea typeface="ＭＳ Ｐゴシック" pitchFamily="4" charset="-128"/>
                        </a:rPr>
                        <a:t>Cheese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0000"/>
                        <a:buFont typeface="Wingdings" pitchFamily="4" charset="2"/>
                        <a:defRPr sz="2800">
                          <a:solidFill>
                            <a:schemeClr val="tx1"/>
                          </a:solidFill>
                          <a:latin typeface="Times New Roman" pitchFamily="4" charset="0"/>
                          <a:ea typeface="ＭＳ Ｐゴシック" pitchFamily="4" charset="-128"/>
                        </a:defRPr>
                      </a:lvl1pPr>
                      <a:lvl2pPr marL="37931725" indent="-37474525" eaLnBrk="0" hangingPunct="0">
                        <a:spcBef>
                          <a:spcPct val="20000"/>
                        </a:spcBef>
                        <a:buClr>
                          <a:schemeClr val="tx1"/>
                        </a:buClr>
                        <a:buSzPct val="90000"/>
                        <a:defRPr sz="2400">
                          <a:solidFill>
                            <a:schemeClr val="tx1"/>
                          </a:solidFill>
                          <a:latin typeface="Times New Roman" pitchFamily="4" charset="0"/>
                          <a:ea typeface="ＭＳ Ｐゴシック" pitchFamily="4" charset="-128"/>
                        </a:defRPr>
                      </a:lvl2pPr>
                      <a:lvl3pPr eaLnBrk="0" hangingPunct="0">
                        <a:spcBef>
                          <a:spcPct val="20000"/>
                        </a:spcBef>
                        <a:defRPr sz="2000">
                          <a:solidFill>
                            <a:schemeClr val="tx1"/>
                          </a:solidFill>
                          <a:latin typeface="Times New Roman" pitchFamily="4"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4" charset="2"/>
                        <a:buNone/>
                        <a:tabLst/>
                      </a:pPr>
                      <a:r>
                        <a:rPr kumimoji="0" lang="en-US" altLang="en-US" sz="2000" b="0" i="0" u="none" strike="noStrike" cap="none" normalizeH="0" baseline="0" dirty="0">
                          <a:ln>
                            <a:noFill/>
                          </a:ln>
                          <a:solidFill>
                            <a:schemeClr val="tx1"/>
                          </a:solidFill>
                          <a:effectLst/>
                          <a:latin typeface="Arial" charset="0"/>
                          <a:ea typeface="ＭＳ Ｐゴシック" pitchFamily="4" charset="-128"/>
                        </a:rPr>
                        <a:t>Fat free or reduced fat cheese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0992" name="Text Box 46" descr="*The texture of baked goods may be different when you use these substitutions.&#10;“Light” margarine is not recommended for baking&#10;">
            <a:extLst>
              <a:ext uri="{FF2B5EF4-FFF2-40B4-BE49-F238E27FC236}">
                <a16:creationId xmlns:a16="http://schemas.microsoft.com/office/drawing/2014/main" id="{2CD322B9-AD04-4E30-8B84-B54C559A0FF3}"/>
              </a:ext>
            </a:extLst>
          </p:cNvPr>
          <p:cNvSpPr txBox="1">
            <a:spLocks noChangeArrowheads="1"/>
          </p:cNvSpPr>
          <p:nvPr/>
        </p:nvSpPr>
        <p:spPr bwMode="auto">
          <a:xfrm>
            <a:off x="228600" y="5943600"/>
            <a:ext cx="8610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50000"/>
              </a:lnSpc>
              <a:spcBef>
                <a:spcPct val="50000"/>
              </a:spcBef>
              <a:buClrTx/>
              <a:buSzTx/>
              <a:buFontTx/>
              <a:buNone/>
            </a:pPr>
            <a:r>
              <a:rPr lang="en-US" altLang="en-US" sz="1600" dirty="0">
                <a:latin typeface="Arial" panose="020B0604020202020204" pitchFamily="34" charset="0"/>
              </a:rPr>
              <a:t>*The texture of baked goods may be different when you use these substitutions.</a:t>
            </a:r>
          </a:p>
          <a:p>
            <a:pPr eaLnBrk="1" hangingPunct="1">
              <a:lnSpc>
                <a:spcPct val="50000"/>
              </a:lnSpc>
              <a:spcBef>
                <a:spcPct val="50000"/>
              </a:spcBef>
              <a:buClrTx/>
              <a:buSzTx/>
              <a:buFontTx/>
              <a:buNone/>
            </a:pPr>
            <a:r>
              <a:rPr lang="en-US" altLang="en-US" sz="1600" dirty="0">
                <a:latin typeface="Arial" panose="020B0604020202020204" pitchFamily="34" charset="0"/>
              </a:rPr>
              <a:t>“Light” margarine is not recommended for baking</a:t>
            </a:r>
          </a:p>
        </p:txBody>
      </p:sp>
      <p:pic>
        <p:nvPicPr>
          <p:cNvPr id="7" name="Picture 14">
            <a:extLst>
              <a:ext uri="{FF2B5EF4-FFF2-40B4-BE49-F238E27FC236}">
                <a16:creationId xmlns:a16="http://schemas.microsoft.com/office/drawing/2014/main" id="{954CE021-4E3B-4527-A1E3-C368F46375D9}"/>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9000">
    <p:sndAc>
      <p:stSnd>
        <p:snd r:embed="rId3" name="Recorded Sound"/>
      </p:stSnd>
    </p:sndAc>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E17BB8D9-7D56-4622-A119-59EDDA900D32}"/>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6" name="Rectangle 2">
            <a:extLst>
              <a:ext uri="{FF2B5EF4-FFF2-40B4-BE49-F238E27FC236}">
                <a16:creationId xmlns:a16="http://schemas.microsoft.com/office/drawing/2014/main" id="{97BF886C-5CE5-4DE0-AEBD-10CDABAD441D}"/>
              </a:ext>
            </a:extLst>
          </p:cNvPr>
          <p:cNvSpPr>
            <a:spLocks noGrp="1" noChangeArrowheads="1"/>
          </p:cNvSpPr>
          <p:nvPr>
            <p:ph type="title"/>
          </p:nvPr>
        </p:nvSpPr>
        <p:spPr>
          <a:xfrm>
            <a:off x="609600" y="228600"/>
            <a:ext cx="7772400" cy="1143000"/>
          </a:xfrm>
        </p:spPr>
        <p:txBody>
          <a:bodyPr/>
          <a:lstStyle/>
          <a:p>
            <a:pPr eaLnBrk="1" hangingPunct="1">
              <a:defRPr/>
            </a:pPr>
            <a:r>
              <a:rPr lang="en-US" sz="4000" b="1" dirty="0">
                <a:ea typeface="+mj-ea"/>
                <a:cs typeface="+mj-cs"/>
              </a:rPr>
              <a:t>Favorite recipe substitutions, </a:t>
            </a:r>
            <a:r>
              <a:rPr lang="en-US" sz="2800" b="1" dirty="0">
                <a:ea typeface="+mj-ea"/>
                <a:cs typeface="+mj-cs"/>
              </a:rPr>
              <a:t>continued</a:t>
            </a:r>
          </a:p>
        </p:txBody>
      </p:sp>
      <p:graphicFrame>
        <p:nvGraphicFramePr>
          <p:cNvPr id="139323" name="Group 59" descr="Other substitutions are reduced or fat free cream cheese for regular cream cheese, reduced or fat free sour cream or plain yogurt for sour cream, nonstick cooking spray for fat that is used for greasing pans, 3 tablespoons of cocoa powder plus 1 tablespoon of vegetable oil for 1 ounce of baking chocolate.  Instead of fatback, neck bone, or ham hocks, try broth or bullion, lean ham, smoked turkey breast, or skinless chicken thighs.  Instead of pork bacon, try turkey bacon, lean ham, or Canadian bacon.  Finally, instead of pork sausage, ground beef or ground pork, use ground skinless turkey breast or at least 90% lean ground beef.  &#10;">
            <a:extLst>
              <a:ext uri="{FF2B5EF4-FFF2-40B4-BE49-F238E27FC236}">
                <a16:creationId xmlns:a16="http://schemas.microsoft.com/office/drawing/2014/main" id="{3B8C645F-BE3F-4661-BE3B-288B4CAED611}"/>
              </a:ext>
            </a:extLst>
          </p:cNvPr>
          <p:cNvGraphicFramePr>
            <a:graphicFrameLocks noGrp="1"/>
          </p:cNvGraphicFramePr>
          <p:nvPr>
            <p:ph idx="1"/>
            <p:extLst>
              <p:ext uri="{D42A27DB-BD31-4B8C-83A1-F6EECF244321}">
                <p14:modId xmlns:p14="http://schemas.microsoft.com/office/powerpoint/2010/main" val="1844623564"/>
              </p:ext>
            </p:extLst>
          </p:nvPr>
        </p:nvGraphicFramePr>
        <p:xfrm>
          <a:off x="228600" y="1676400"/>
          <a:ext cx="8686800" cy="4038602"/>
        </p:xfrm>
        <a:graphic>
          <a:graphicData uri="http://schemas.openxmlformats.org/drawingml/2006/table">
            <a:tbl>
              <a:tblPr firstRow="1"/>
              <a:tblGrid>
                <a:gridCol w="3200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1816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Instead of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800" b="1" i="0" u="none" strike="noStrike" cap="none" normalizeH="0" baseline="0" dirty="0">
                          <a:ln>
                            <a:noFill/>
                          </a:ln>
                          <a:solidFill>
                            <a:schemeClr val="tx1"/>
                          </a:solidFill>
                          <a:effectLst/>
                          <a:latin typeface="Arial" pitchFamily="-110" charset="0"/>
                        </a:rPr>
                        <a:t>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Cream cheese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Reduced or fat free cream cheese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Sour cream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Reduced or fat free sour cream or plain yogurt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Fat for greasing pans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Nonstick cooking spray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1 ounce baking chocolate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dirty="0">
                          <a:ln>
                            <a:noFill/>
                          </a:ln>
                          <a:solidFill>
                            <a:schemeClr val="tx1"/>
                          </a:solidFill>
                          <a:effectLst/>
                          <a:latin typeface="Arial" pitchFamily="-110" charset="0"/>
                        </a:rPr>
                        <a:t>3 Tbsp cocoa powder + 1 Tbsp vegetable oil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4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Fatback, neck bone, or ham hocks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Broth or bullion, lean ham, smoked turkey breast, or skinless chicken thighs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Pork bacon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Turkey bacon, lean ham, or Canadian bacon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a:ln>
                            <a:noFill/>
                          </a:ln>
                          <a:solidFill>
                            <a:schemeClr val="tx1"/>
                          </a:solidFill>
                          <a:effectLst/>
                          <a:latin typeface="Arial" pitchFamily="-110" charset="0"/>
                        </a:rPr>
                        <a:t>Pork sausage, ground beef or ground pork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dirty="0">
                          <a:ln>
                            <a:noFill/>
                          </a:ln>
                          <a:solidFill>
                            <a:schemeClr val="tx1"/>
                          </a:solidFill>
                          <a:effectLst/>
                          <a:latin typeface="Arial" pitchFamily="-110" charset="0"/>
                        </a:rPr>
                        <a:t>Ground skinless turkey breast, or</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110" charset="2"/>
                        <a:buNone/>
                        <a:tabLst/>
                      </a:pPr>
                      <a:r>
                        <a:rPr kumimoji="0" lang="en-US" sz="2000" b="0" i="0" u="none" strike="noStrike" cap="none" normalizeH="0" baseline="0" dirty="0">
                          <a:ln>
                            <a:noFill/>
                          </a:ln>
                          <a:solidFill>
                            <a:schemeClr val="tx1"/>
                          </a:solidFill>
                          <a:effectLst/>
                          <a:latin typeface="Arial" pitchFamily="-110" charset="0"/>
                        </a:rPr>
                        <a:t>at least 90% lean ground beef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transition advTm="18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56E6DA67-0C50-4733-BCC0-5941D55E3945}"/>
              </a:ext>
            </a:extLst>
          </p:cNvPr>
          <p:cNvSpPr>
            <a:spLocks noGrp="1" noChangeArrowheads="1"/>
          </p:cNvSpPr>
          <p:nvPr>
            <p:ph type="title"/>
          </p:nvPr>
        </p:nvSpPr>
        <p:spPr/>
        <p:txBody>
          <a:bodyPr/>
          <a:lstStyle/>
          <a:p>
            <a:pPr algn="ctr" eaLnBrk="1" hangingPunct="1">
              <a:defRPr/>
            </a:pPr>
            <a:r>
              <a:rPr lang="en-US" b="1" dirty="0">
                <a:ea typeface="+mj-ea"/>
                <a:cs typeface="+mj-cs"/>
              </a:rPr>
              <a:t>Review of assignments</a:t>
            </a:r>
          </a:p>
        </p:txBody>
      </p:sp>
      <p:sp>
        <p:nvSpPr>
          <p:cNvPr id="15363" name="Rectangle 3">
            <a:extLst>
              <a:ext uri="{FF2B5EF4-FFF2-40B4-BE49-F238E27FC236}">
                <a16:creationId xmlns:a16="http://schemas.microsoft.com/office/drawing/2014/main" id="{CB1FD6EF-7965-4B37-B858-722B635C6F8F}"/>
              </a:ext>
            </a:extLst>
          </p:cNvPr>
          <p:cNvSpPr>
            <a:spLocks noGrp="1" noChangeArrowheads="1"/>
          </p:cNvSpPr>
          <p:nvPr>
            <p:ph idx="1"/>
          </p:nvPr>
        </p:nvSpPr>
        <p:spPr/>
        <p:txBody>
          <a:bodyPr/>
          <a:lstStyle/>
          <a:p>
            <a:pPr eaLnBrk="1" hangingPunct="1">
              <a:lnSpc>
                <a:spcPct val="90000"/>
              </a:lnSpc>
            </a:pPr>
            <a:r>
              <a:rPr lang="en-US" altLang="en-US" i="1">
                <a:latin typeface="Arial" panose="020B0604020202020204" pitchFamily="34" charset="0"/>
                <a:ea typeface="ＭＳ Ｐゴシック" panose="020B0600070205080204" pitchFamily="34" charset="-128"/>
              </a:rPr>
              <a:t>Were you able to keep a food or activity log?  If so, did it help you make better choices?</a:t>
            </a:r>
          </a:p>
          <a:p>
            <a:pPr eaLnBrk="1" hangingPunct="1">
              <a:lnSpc>
                <a:spcPct val="90000"/>
              </a:lnSpc>
            </a:pPr>
            <a:r>
              <a:rPr lang="en-US" altLang="en-US" i="1">
                <a:latin typeface="Arial" panose="020B0604020202020204" pitchFamily="34" charset="0"/>
                <a:ea typeface="ＭＳ Ｐゴシック" panose="020B0600070205080204" pitchFamily="34" charset="-128"/>
              </a:rPr>
              <a:t>Did you set behavioral goals?</a:t>
            </a:r>
          </a:p>
          <a:p>
            <a:pPr eaLnBrk="1" hangingPunct="1">
              <a:lnSpc>
                <a:spcPct val="90000"/>
              </a:lnSpc>
            </a:pPr>
            <a:r>
              <a:rPr lang="en-US" altLang="en-US" i="1">
                <a:latin typeface="Arial" panose="020B0604020202020204" pitchFamily="34" charset="0"/>
                <a:ea typeface="ＭＳ Ｐゴシック" panose="020B0600070205080204" pitchFamily="34" charset="-128"/>
              </a:rPr>
              <a:t>Were you able to reduce your daily intake of calories?  By how much?</a:t>
            </a:r>
          </a:p>
          <a:p>
            <a:pPr eaLnBrk="1" hangingPunct="1">
              <a:lnSpc>
                <a:spcPct val="90000"/>
              </a:lnSpc>
            </a:pPr>
            <a:r>
              <a:rPr lang="en-US" altLang="en-US" i="1">
                <a:latin typeface="Arial" panose="020B0604020202020204" pitchFamily="34" charset="0"/>
                <a:ea typeface="ＭＳ Ｐゴシック" panose="020B0600070205080204" pitchFamily="34" charset="-128"/>
              </a:rPr>
              <a:t>How often did you weigh yourself?</a:t>
            </a:r>
          </a:p>
          <a:p>
            <a:pPr eaLnBrk="1" hangingPunct="1">
              <a:lnSpc>
                <a:spcPct val="90000"/>
              </a:lnSpc>
            </a:pPr>
            <a:r>
              <a:rPr lang="en-US" altLang="en-US" i="1">
                <a:latin typeface="Arial" panose="020B0604020202020204" pitchFamily="34" charset="0"/>
                <a:ea typeface="ＭＳ Ｐゴシック" panose="020B0600070205080204" pitchFamily="34" charset="-128"/>
              </a:rPr>
              <a:t>Did you read any food labels?</a:t>
            </a:r>
          </a:p>
          <a:p>
            <a:pPr eaLnBrk="1" hangingPunct="1">
              <a:lnSpc>
                <a:spcPct val="90000"/>
              </a:lnSpc>
            </a:pPr>
            <a:endParaRPr lang="en-US" altLang="en-US">
              <a:latin typeface="Arial" panose="020B0604020202020204" pitchFamily="34" charset="0"/>
              <a:ea typeface="ＭＳ Ｐゴシック" panose="020B0600070205080204" pitchFamily="34" charset="-128"/>
            </a:endParaRPr>
          </a:p>
        </p:txBody>
      </p:sp>
      <p:pic>
        <p:nvPicPr>
          <p:cNvPr id="6" name="Picture 14">
            <a:extLst>
              <a:ext uri="{FF2B5EF4-FFF2-40B4-BE49-F238E27FC236}">
                <a16:creationId xmlns:a16="http://schemas.microsoft.com/office/drawing/2014/main" id="{1501C61B-B17E-469F-9EF3-E282B3780595}"/>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78499"/>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51F98B7A-E3E3-4F4A-9038-012B409EF726}"/>
              </a:ext>
            </a:extLst>
          </p:cNvPr>
          <p:cNvSpPr>
            <a:spLocks noGrp="1" noChangeArrowheads="1"/>
          </p:cNvSpPr>
          <p:nvPr>
            <p:ph type="title"/>
          </p:nvPr>
        </p:nvSpPr>
        <p:spPr>
          <a:xfrm>
            <a:off x="685800" y="381000"/>
            <a:ext cx="7772400" cy="990600"/>
          </a:xfrm>
        </p:spPr>
        <p:txBody>
          <a:bodyPr/>
          <a:lstStyle/>
          <a:p>
            <a:pPr algn="ctr" eaLnBrk="1" hangingPunct="1">
              <a:defRPr/>
            </a:pPr>
            <a:r>
              <a:rPr lang="en-US" b="1" dirty="0">
                <a:ea typeface="+mj-ea"/>
                <a:cs typeface="+mj-cs"/>
              </a:rPr>
              <a:t>Try these tips</a:t>
            </a:r>
          </a:p>
        </p:txBody>
      </p:sp>
      <p:sp>
        <p:nvSpPr>
          <p:cNvPr id="43011" name="Rectangle 3">
            <a:extLst>
              <a:ext uri="{FF2B5EF4-FFF2-40B4-BE49-F238E27FC236}">
                <a16:creationId xmlns:a16="http://schemas.microsoft.com/office/drawing/2014/main" id="{66EE40C6-A4B1-47BE-89C3-E05D98CCA6CC}"/>
              </a:ext>
            </a:extLst>
          </p:cNvPr>
          <p:cNvSpPr>
            <a:spLocks noGrp="1" noChangeArrowheads="1"/>
          </p:cNvSpPr>
          <p:nvPr>
            <p:ph idx="1"/>
          </p:nvPr>
        </p:nvSpPr>
        <p:spPr>
          <a:xfrm>
            <a:off x="914400" y="1752600"/>
            <a:ext cx="7772400" cy="4343400"/>
          </a:xfrm>
        </p:spPr>
        <p:txBody>
          <a:bodyPr/>
          <a:lstStyle/>
          <a:p>
            <a:pPr eaLnBrk="1" hangingPunct="1"/>
            <a:r>
              <a:rPr lang="en-US" altLang="en-US" sz="2800">
                <a:latin typeface="Arial" panose="020B0604020202020204" pitchFamily="34" charset="0"/>
                <a:ea typeface="ＭＳ Ｐゴシック" panose="020B0600070205080204" pitchFamily="34" charset="-128"/>
              </a:rPr>
              <a:t>Grocery shop with a supportive friend. </a:t>
            </a:r>
          </a:p>
          <a:p>
            <a:pPr eaLnBrk="1" hangingPunct="1"/>
            <a:r>
              <a:rPr lang="en-US" altLang="en-US" sz="2800">
                <a:latin typeface="Arial" panose="020B0604020202020204" pitchFamily="34" charset="0"/>
                <a:ea typeface="ＭＳ Ｐゴシック" panose="020B0600070205080204" pitchFamily="34" charset="-128"/>
              </a:rPr>
              <a:t>Cook ahead and freeze portions.</a:t>
            </a:r>
          </a:p>
          <a:p>
            <a:pPr eaLnBrk="1" hangingPunct="1"/>
            <a:r>
              <a:rPr lang="en-US" altLang="en-US" sz="2800">
                <a:latin typeface="Arial" panose="020B0604020202020204" pitchFamily="34" charset="0"/>
                <a:ea typeface="ＭＳ Ｐゴシック" panose="020B0600070205080204" pitchFamily="34" charset="-128"/>
              </a:rPr>
              <a:t>Keep frozen or canned vegetables, beans, and fruits on hand for quick and healthy additions to meals. </a:t>
            </a:r>
          </a:p>
          <a:p>
            <a:pPr eaLnBrk="1" hangingPunct="1"/>
            <a:r>
              <a:rPr lang="en-US" altLang="en-US" sz="2800">
                <a:latin typeface="Arial" panose="020B0604020202020204" pitchFamily="34" charset="0"/>
                <a:ea typeface="ＭＳ Ｐゴシック" panose="020B0600070205080204" pitchFamily="34" charset="-128"/>
              </a:rPr>
              <a:t>Don’t grocery shop when you are hungry. </a:t>
            </a:r>
          </a:p>
          <a:p>
            <a:pPr eaLnBrk="1" hangingPunct="1"/>
            <a:r>
              <a:rPr lang="en-US" altLang="en-US" sz="2800">
                <a:latin typeface="Arial" panose="020B0604020202020204" pitchFamily="34" charset="0"/>
                <a:ea typeface="ＭＳ Ｐゴシック" panose="020B0600070205080204" pitchFamily="34" charset="-128"/>
              </a:rPr>
              <a:t>Make a list of healthy items needed for menu for the week.</a:t>
            </a:r>
            <a:r>
              <a:rPr lang="en-US" altLang="en-US" sz="2800">
                <a:ea typeface="ＭＳ Ｐゴシック" panose="020B0600070205080204" pitchFamily="34" charset="-128"/>
              </a:rPr>
              <a:t> </a:t>
            </a:r>
            <a:r>
              <a:rPr lang="en-US" altLang="en-US">
                <a:ea typeface="ＭＳ Ｐゴシック" panose="020B0600070205080204" pitchFamily="34" charset="-128"/>
              </a:rPr>
              <a:t> </a:t>
            </a:r>
          </a:p>
        </p:txBody>
      </p:sp>
      <p:pic>
        <p:nvPicPr>
          <p:cNvPr id="43013" name="Picture 6">
            <a:extLst>
              <a:ext uri="{FF2B5EF4-FFF2-40B4-BE49-F238E27FC236}">
                <a16:creationId xmlns:a16="http://schemas.microsoft.com/office/drawing/2014/main" id="{1206E614-A3AE-4E41-9EE8-13B39B08B57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 y="228600"/>
            <a:ext cx="12557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a:extLst>
              <a:ext uri="{FF2B5EF4-FFF2-40B4-BE49-F238E27FC236}">
                <a16:creationId xmlns:a16="http://schemas.microsoft.com/office/drawing/2014/main" id="{449848A8-5D3F-4015-8308-8EDD76B68A94}"/>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DE877EA4-81B0-46B1-AFF0-0CA5DBDFC0AB}"/>
              </a:ext>
            </a:extLst>
          </p:cNvPr>
          <p:cNvSpPr>
            <a:spLocks noGrp="1" noChangeArrowheads="1"/>
          </p:cNvSpPr>
          <p:nvPr>
            <p:ph type="title"/>
          </p:nvPr>
        </p:nvSpPr>
        <p:spPr>
          <a:xfrm>
            <a:off x="685800" y="381000"/>
            <a:ext cx="7772400" cy="1371600"/>
          </a:xfrm>
        </p:spPr>
        <p:txBody>
          <a:bodyPr/>
          <a:lstStyle/>
          <a:p>
            <a:pPr algn="ctr" eaLnBrk="1" hangingPunct="1">
              <a:defRPr/>
            </a:pPr>
            <a:r>
              <a:rPr lang="en-US" b="1" dirty="0">
                <a:ea typeface="+mj-ea"/>
                <a:cs typeface="+mj-cs"/>
              </a:rPr>
              <a:t>Try these tips, </a:t>
            </a:r>
            <a:r>
              <a:rPr lang="en-US" sz="3200" b="1" dirty="0">
                <a:ea typeface="+mj-ea"/>
                <a:cs typeface="+mj-cs"/>
              </a:rPr>
              <a:t>continued</a:t>
            </a:r>
          </a:p>
        </p:txBody>
      </p:sp>
      <p:sp>
        <p:nvSpPr>
          <p:cNvPr id="44035" name="Rectangle 3">
            <a:extLst>
              <a:ext uri="{FF2B5EF4-FFF2-40B4-BE49-F238E27FC236}">
                <a16:creationId xmlns:a16="http://schemas.microsoft.com/office/drawing/2014/main" id="{304503BD-1D9B-4DEA-878C-AC457DD33D21}"/>
              </a:ext>
            </a:extLst>
          </p:cNvPr>
          <p:cNvSpPr>
            <a:spLocks noGrp="1" noChangeArrowheads="1"/>
          </p:cNvSpPr>
          <p:nvPr>
            <p:ph idx="1"/>
          </p:nvPr>
        </p:nvSpPr>
        <p:spPr>
          <a:xfrm>
            <a:off x="685800" y="1752600"/>
            <a:ext cx="7772400" cy="4343400"/>
          </a:xfrm>
        </p:spPr>
        <p:txBody>
          <a:bodyPr/>
          <a:lstStyle/>
          <a:p>
            <a:pPr eaLnBrk="1" hangingPunct="1"/>
            <a:r>
              <a:rPr lang="en-US" altLang="en-US">
                <a:latin typeface="Arial" panose="020B0604020202020204" pitchFamily="34" charset="0"/>
                <a:ea typeface="ＭＳ Ｐゴシック" panose="020B0600070205080204" pitchFamily="34" charset="-128"/>
              </a:rPr>
              <a:t>Try new recipes or different herbs and spices to spark your interest in food. </a:t>
            </a:r>
          </a:p>
          <a:p>
            <a:pPr eaLnBrk="1" hangingPunct="1"/>
            <a:r>
              <a:rPr lang="en-US" altLang="en-US">
                <a:latin typeface="Arial" panose="020B0604020202020204" pitchFamily="34" charset="0"/>
                <a:ea typeface="ＭＳ Ｐゴシック" panose="020B0600070205080204" pitchFamily="34" charset="-128"/>
              </a:rPr>
              <a:t>Eat regularly with someone whose company you enjoy.</a:t>
            </a:r>
            <a:r>
              <a:rPr lang="en-US" altLang="en-US">
                <a:ea typeface="ＭＳ Ｐゴシック" panose="020B0600070205080204" pitchFamily="34" charset="-128"/>
              </a:rPr>
              <a:t> </a:t>
            </a:r>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To make mealtime special, set the table with a nice tablecloth and even a flower in a vase.     </a:t>
            </a:r>
          </a:p>
          <a:p>
            <a:pPr eaLnBrk="1" hangingPunct="1"/>
            <a:endParaRPr lang="en-US" altLang="en-US">
              <a:latin typeface="Arial" panose="020B0604020202020204" pitchFamily="34" charset="0"/>
              <a:ea typeface="ＭＳ Ｐゴシック" panose="020B0600070205080204" pitchFamily="34" charset="-128"/>
            </a:endParaRP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44037" name="Picture 6">
            <a:extLst>
              <a:ext uri="{FF2B5EF4-FFF2-40B4-BE49-F238E27FC236}">
                <a16:creationId xmlns:a16="http://schemas.microsoft.com/office/drawing/2014/main" id="{8831495E-39C2-4E89-BB47-3CAD3E07627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35397"/>
            <a:ext cx="26701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C645ED8F-FB87-445B-AA9B-CFCB89AB3F63}"/>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7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54C63534-A803-49EE-B285-12330CA2228F}"/>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Rectangle 2">
            <a:extLst>
              <a:ext uri="{FF2B5EF4-FFF2-40B4-BE49-F238E27FC236}">
                <a16:creationId xmlns:a16="http://schemas.microsoft.com/office/drawing/2014/main" id="{81C3DB8C-1DE3-4FC4-A002-118E5C83941E}"/>
              </a:ext>
            </a:extLst>
          </p:cNvPr>
          <p:cNvSpPr>
            <a:spLocks noGrp="1" noChangeArrowheads="1"/>
          </p:cNvSpPr>
          <p:nvPr>
            <p:ph type="title"/>
          </p:nvPr>
        </p:nvSpPr>
        <p:spPr>
          <a:xfrm>
            <a:off x="685800" y="228600"/>
            <a:ext cx="7772400" cy="1200150"/>
          </a:xfrm>
        </p:spPr>
        <p:txBody>
          <a:bodyPr lIns="90488" tIns="44450" rIns="90488" bIns="44450"/>
          <a:lstStyle/>
          <a:p>
            <a:pPr algn="ctr" eaLnBrk="1" hangingPunct="1">
              <a:defRPr/>
            </a:pPr>
            <a:r>
              <a:rPr lang="en-US" b="1" dirty="0">
                <a:ea typeface="+mj-ea"/>
                <a:cs typeface="+mj-cs"/>
              </a:rPr>
              <a:t>To stay on track</a:t>
            </a:r>
          </a:p>
        </p:txBody>
      </p:sp>
      <p:sp>
        <p:nvSpPr>
          <p:cNvPr id="45059" name="Rectangle 3">
            <a:extLst>
              <a:ext uri="{FF2B5EF4-FFF2-40B4-BE49-F238E27FC236}">
                <a16:creationId xmlns:a16="http://schemas.microsoft.com/office/drawing/2014/main" id="{F2B08CB4-D684-4DC3-B0E3-D321A68CCA9B}"/>
              </a:ext>
            </a:extLst>
          </p:cNvPr>
          <p:cNvSpPr>
            <a:spLocks noGrp="1" noChangeArrowheads="1"/>
          </p:cNvSpPr>
          <p:nvPr>
            <p:ph idx="1"/>
          </p:nvPr>
        </p:nvSpPr>
        <p:spPr>
          <a:xfrm>
            <a:off x="406400" y="1295400"/>
            <a:ext cx="8432800" cy="5181600"/>
          </a:xfrm>
          <a:noFill/>
        </p:spPr>
        <p:txBody>
          <a:bodyPr lIns="90488" tIns="44450" rIns="90488" bIns="44450">
            <a:normAutofit lnSpcReduction="10000"/>
          </a:bodyPr>
          <a:lstStyle/>
          <a:p>
            <a:pPr eaLnBrk="1" hangingPunct="1">
              <a:lnSpc>
                <a:spcPct val="90000"/>
              </a:lnSpc>
            </a:pPr>
            <a:r>
              <a:rPr lang="en-US" altLang="en-US" sz="2800" dirty="0">
                <a:latin typeface="Arial" panose="020B0604020202020204" pitchFamily="34" charset="0"/>
                <a:ea typeface="ＭＳ Ｐゴシック" panose="020B0600070205080204" pitchFamily="34" charset="-128"/>
              </a:rPr>
              <a:t>Do not skip meals. </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Select </a:t>
            </a:r>
            <a:r>
              <a:rPr lang="en-US" altLang="en-US" sz="2800" b="1" dirty="0">
                <a:latin typeface="Arial" panose="020B0604020202020204" pitchFamily="34" charset="0"/>
                <a:ea typeface="ＭＳ Ｐゴシック" panose="020B0600070205080204" pitchFamily="34" charset="-128"/>
              </a:rPr>
              <a:t>high fiber</a:t>
            </a:r>
            <a:r>
              <a:rPr lang="en-US" altLang="en-US" sz="2800" dirty="0">
                <a:latin typeface="Arial" panose="020B0604020202020204" pitchFamily="34" charset="0"/>
                <a:ea typeface="ＭＳ Ｐゴシック" panose="020B0600070205080204" pitchFamily="34" charset="-128"/>
              </a:rPr>
              <a:t> foods.</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Choose </a:t>
            </a:r>
            <a:r>
              <a:rPr lang="en-US" altLang="en-US" sz="2800" b="1" dirty="0">
                <a:latin typeface="Arial" panose="020B0604020202020204" pitchFamily="34" charset="0"/>
                <a:ea typeface="ＭＳ Ｐゴシック" panose="020B0600070205080204" pitchFamily="34" charset="-128"/>
              </a:rPr>
              <a:t>lean</a:t>
            </a:r>
            <a:r>
              <a:rPr lang="en-US" altLang="en-US" sz="2800" dirty="0">
                <a:latin typeface="Arial" panose="020B0604020202020204" pitchFamily="34" charset="0"/>
                <a:ea typeface="ＭＳ Ｐゴシック" panose="020B0600070205080204" pitchFamily="34" charset="-128"/>
              </a:rPr>
              <a:t> beef, turkey breast, fish, or skinless chicken.</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Have 3 servings of low fat/fat free milk, yogurt, or cheese every day.*</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Keep nutrient-rich snacks like dried apricots, whole wheat crackers, peanut butter, and low fat cheese on hand. </a:t>
            </a:r>
          </a:p>
          <a:p>
            <a:pPr eaLnBrk="1" hangingPunct="1">
              <a:lnSpc>
                <a:spcPct val="90000"/>
              </a:lnSpc>
            </a:pPr>
            <a:r>
              <a:rPr lang="en-US" altLang="en-US" sz="2800" dirty="0">
                <a:latin typeface="Arial" panose="020B0604020202020204" pitchFamily="34" charset="0"/>
                <a:ea typeface="ＭＳ Ｐゴシック" panose="020B0600070205080204" pitchFamily="34" charset="-128"/>
              </a:rPr>
              <a:t>Drink plenty of water or water based fluids.</a:t>
            </a:r>
            <a:r>
              <a:rPr lang="en-US" altLang="en-US" sz="2800" dirty="0">
                <a:ea typeface="ＭＳ Ｐゴシック" panose="020B0600070205080204" pitchFamily="34" charset="-128"/>
              </a:rPr>
              <a:t> </a:t>
            </a:r>
          </a:p>
          <a:p>
            <a:pPr eaLnBrk="1" hangingPunct="1">
              <a:lnSpc>
                <a:spcPct val="90000"/>
              </a:lnSpc>
              <a:buFont typeface="Wingdings" panose="05000000000000000000" pitchFamily="2" charset="2"/>
              <a:buNone/>
            </a:pPr>
            <a:r>
              <a:rPr lang="en-US" altLang="en-US" sz="2800" dirty="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If you are lactose intolerant, lactose-free alternatives are available.       Try soy, rice, or Lactaid milk.  </a:t>
            </a:r>
          </a:p>
        </p:txBody>
      </p:sp>
    </p:spTree>
  </p:cSld>
  <p:clrMapOvr>
    <a:masterClrMapping/>
  </p:clrMapOvr>
  <p:transition spd="slow" advTm="3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56767B0-DC11-4319-A38D-830E41FD9FA6}"/>
              </a:ext>
            </a:extLst>
          </p:cNvPr>
          <p:cNvSpPr>
            <a:spLocks noGrp="1" noChangeArrowheads="1"/>
          </p:cNvSpPr>
          <p:nvPr>
            <p:ph type="title"/>
          </p:nvPr>
        </p:nvSpPr>
        <p:spPr/>
        <p:txBody>
          <a:bodyPr/>
          <a:lstStyle/>
          <a:p>
            <a:pPr eaLnBrk="1" hangingPunct="1">
              <a:defRPr/>
            </a:pPr>
            <a:r>
              <a:rPr lang="en-US" sz="4000" b="1" dirty="0">
                <a:ea typeface="+mj-ea"/>
                <a:cs typeface="+mj-cs"/>
              </a:rPr>
              <a:t> Assignments for the next session</a:t>
            </a:r>
          </a:p>
        </p:txBody>
      </p:sp>
      <p:sp>
        <p:nvSpPr>
          <p:cNvPr id="46083" name="Rectangle 3">
            <a:extLst>
              <a:ext uri="{FF2B5EF4-FFF2-40B4-BE49-F238E27FC236}">
                <a16:creationId xmlns:a16="http://schemas.microsoft.com/office/drawing/2014/main" id="{2769734C-D6C8-4AF9-BCFA-61FB233DA225}"/>
              </a:ext>
            </a:extLst>
          </p:cNvPr>
          <p:cNvSpPr>
            <a:spLocks noGrp="1" noChangeArrowheads="1"/>
          </p:cNvSpPr>
          <p:nvPr>
            <p:ph idx="1"/>
          </p:nvPr>
        </p:nvSpPr>
        <p:spPr>
          <a:xfrm>
            <a:off x="685800" y="1981200"/>
            <a:ext cx="8229600" cy="4114800"/>
          </a:xfrm>
        </p:spPr>
        <p:txBody>
          <a:bodyPr/>
          <a:lstStyle/>
          <a:p>
            <a:pPr marL="609600" indent="-609600" eaLnBrk="1" hangingPunct="1">
              <a:lnSpc>
                <a:spcPct val="90000"/>
              </a:lnSpc>
              <a:buClr>
                <a:schemeClr val="tx1"/>
              </a:buClr>
              <a:buSzTx/>
              <a:buFont typeface="Wingdings" panose="05000000000000000000" pitchFamily="2" charset="2"/>
              <a:buAutoNum type="arabicPeriod"/>
            </a:pPr>
            <a:r>
              <a:rPr lang="en-US" altLang="en-US">
                <a:latin typeface="Arial" panose="020B0604020202020204" pitchFamily="34" charset="0"/>
                <a:ea typeface="ＭＳ Ｐゴシック" panose="020B0600070205080204" pitchFamily="34" charset="-128"/>
              </a:rPr>
              <a:t>Set 1-2 behavioral goals for physical activity.</a:t>
            </a:r>
          </a:p>
          <a:p>
            <a:pPr marL="609600" indent="-609600" eaLnBrk="1" hangingPunct="1">
              <a:lnSpc>
                <a:spcPct val="90000"/>
              </a:lnSpc>
              <a:buClr>
                <a:schemeClr val="tx1"/>
              </a:buClr>
              <a:buSzTx/>
              <a:buFont typeface="Wingdings" panose="05000000000000000000" pitchFamily="2" charset="2"/>
              <a:buAutoNum type="arabicPeriod"/>
            </a:pPr>
            <a:r>
              <a:rPr lang="en-US" altLang="en-US">
                <a:latin typeface="Arial" panose="020B0604020202020204" pitchFamily="34" charset="0"/>
                <a:ea typeface="ＭＳ Ｐゴシック" panose="020B0600070205080204" pitchFamily="34" charset="-128"/>
              </a:rPr>
              <a:t>Determine your target heart rate.</a:t>
            </a:r>
          </a:p>
          <a:p>
            <a:pPr marL="609600" indent="-609600" eaLnBrk="1" hangingPunct="1">
              <a:lnSpc>
                <a:spcPct val="90000"/>
              </a:lnSpc>
              <a:buClr>
                <a:schemeClr val="tx1"/>
              </a:buClr>
              <a:buSzTx/>
              <a:buFont typeface="Wingdings" panose="05000000000000000000" pitchFamily="2" charset="2"/>
              <a:buAutoNum type="arabicPeriod"/>
            </a:pPr>
            <a:r>
              <a:rPr lang="en-US" altLang="en-US">
                <a:latin typeface="Arial" panose="020B0604020202020204" pitchFamily="34" charset="0"/>
                <a:ea typeface="ＭＳ Ｐゴシック" panose="020B0600070205080204" pitchFamily="34" charset="-128"/>
              </a:rPr>
              <a:t>Set up a physical activity schedule.</a:t>
            </a:r>
          </a:p>
          <a:p>
            <a:pPr marL="609600" indent="-609600" eaLnBrk="1" hangingPunct="1">
              <a:lnSpc>
                <a:spcPct val="90000"/>
              </a:lnSpc>
              <a:buClr>
                <a:schemeClr val="tx1"/>
              </a:buClr>
              <a:buSzTx/>
              <a:buFont typeface="Wingdings" panose="05000000000000000000" pitchFamily="2" charset="2"/>
              <a:buAutoNum type="arabicPeriod"/>
            </a:pPr>
            <a:r>
              <a:rPr lang="en-US" altLang="en-US">
                <a:latin typeface="Arial" panose="020B0604020202020204" pitchFamily="34" charset="0"/>
                <a:ea typeface="ＭＳ Ｐゴシック" panose="020B0600070205080204" pitchFamily="34" charset="-128"/>
              </a:rPr>
              <a:t>Look at ways to reduce calories in your cooking.</a:t>
            </a:r>
          </a:p>
          <a:p>
            <a:pPr marL="609600" indent="-609600" eaLnBrk="1" hangingPunct="1">
              <a:lnSpc>
                <a:spcPct val="90000"/>
              </a:lnSpc>
              <a:buClr>
                <a:schemeClr val="tx1"/>
              </a:buClr>
              <a:buSzTx/>
              <a:buFont typeface="Wingdings" panose="05000000000000000000" pitchFamily="2" charset="2"/>
              <a:buAutoNum type="arabicPeriod"/>
            </a:pPr>
            <a:r>
              <a:rPr lang="en-US" altLang="en-US">
                <a:latin typeface="Arial" panose="020B0604020202020204" pitchFamily="34" charset="0"/>
                <a:ea typeface="ＭＳ Ｐゴシック" panose="020B0600070205080204" pitchFamily="34" charset="-128"/>
              </a:rPr>
              <a:t>Choose lean cuts of meats, fresh herbs, and light toppings for meal preparation.</a:t>
            </a:r>
          </a:p>
          <a:p>
            <a:pPr marL="609600" indent="-609600" eaLnBrk="1" hangingPunct="1">
              <a:lnSpc>
                <a:spcPct val="90000"/>
              </a:lnSpc>
            </a:pPr>
            <a:endParaRPr lang="en-US" altLang="en-US">
              <a:ea typeface="ＭＳ Ｐゴシック" panose="020B0600070205080204" pitchFamily="34" charset="-128"/>
            </a:endParaRPr>
          </a:p>
          <a:p>
            <a:pPr marL="609600" indent="-609600" eaLnBrk="1" hangingPunct="1">
              <a:lnSpc>
                <a:spcPct val="90000"/>
              </a:lnSpc>
            </a:pPr>
            <a:endParaRPr lang="en-US" altLang="en-US">
              <a:ea typeface="ＭＳ Ｐゴシック" panose="020B0600070205080204" pitchFamily="34" charset="-128"/>
            </a:endParaRPr>
          </a:p>
          <a:p>
            <a:pPr marL="609600" indent="-609600" eaLnBrk="1" hangingPunct="1">
              <a:lnSpc>
                <a:spcPct val="90000"/>
              </a:lnSpc>
            </a:pPr>
            <a:endParaRPr lang="en-US" altLang="en-US">
              <a:ea typeface="ＭＳ Ｐゴシック" panose="020B0600070205080204" pitchFamily="34" charset="-128"/>
            </a:endParaRPr>
          </a:p>
        </p:txBody>
      </p:sp>
      <p:pic>
        <p:nvPicPr>
          <p:cNvPr id="6" name="Picture 14">
            <a:extLst>
              <a:ext uri="{FF2B5EF4-FFF2-40B4-BE49-F238E27FC236}">
                <a16:creationId xmlns:a16="http://schemas.microsoft.com/office/drawing/2014/main" id="{8D4FE4EF-ABAD-4E4D-847C-4CA1621CB9AE}"/>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6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ADA5CEDB-1957-4E7B-A6CD-80B55478E58E}"/>
              </a:ext>
            </a:extLst>
          </p:cNvPr>
          <p:cNvSpPr>
            <a:spLocks noGrp="1" noChangeArrowheads="1"/>
          </p:cNvSpPr>
          <p:nvPr>
            <p:ph type="title"/>
          </p:nvPr>
        </p:nvSpPr>
        <p:spPr/>
        <p:txBody>
          <a:bodyPr/>
          <a:lstStyle/>
          <a:p>
            <a:pPr algn="ctr" eaLnBrk="1" hangingPunct="1">
              <a:defRPr/>
            </a:pPr>
            <a:r>
              <a:rPr lang="en-US" b="1" dirty="0">
                <a:ea typeface="+mj-ea"/>
                <a:cs typeface="+mj-cs"/>
              </a:rPr>
              <a:t>Physical Activity</a:t>
            </a:r>
          </a:p>
        </p:txBody>
      </p:sp>
      <p:sp>
        <p:nvSpPr>
          <p:cNvPr id="16387" name="Rectangle 3">
            <a:extLst>
              <a:ext uri="{FF2B5EF4-FFF2-40B4-BE49-F238E27FC236}">
                <a16:creationId xmlns:a16="http://schemas.microsoft.com/office/drawing/2014/main" id="{517CDF26-CFEF-47AA-B47C-90FA9C27549A}"/>
              </a:ext>
            </a:extLst>
          </p:cNvPr>
          <p:cNvSpPr>
            <a:spLocks noGrp="1" noChangeArrowheads="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rPr>
              <a:t>Check with your primary care physician before beginning an exercise regime if you have a chronic condition</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Start </a:t>
            </a:r>
            <a:r>
              <a:rPr lang="en-US" altLang="en-US" b="1" i="1">
                <a:latin typeface="Arial" panose="020B0604020202020204" pitchFamily="34" charset="0"/>
                <a:ea typeface="ＭＳ Ｐゴシック" panose="020B0600070205080204" pitchFamily="34" charset="-128"/>
              </a:rPr>
              <a:t>slowly</a:t>
            </a:r>
            <a:r>
              <a:rPr lang="en-US" altLang="en-US">
                <a:latin typeface="Arial" panose="020B0604020202020204" pitchFamily="34" charset="0"/>
                <a:ea typeface="ＭＳ Ｐゴシック" panose="020B0600070205080204" pitchFamily="34" charset="-128"/>
              </a:rPr>
              <a:t> with gradual increase in intensity to </a:t>
            </a:r>
            <a:r>
              <a:rPr lang="en-US" altLang="en-US" b="1" i="1">
                <a:latin typeface="Arial" panose="020B0604020202020204" pitchFamily="34" charset="0"/>
                <a:ea typeface="ＭＳ Ｐゴシック" panose="020B0600070205080204" pitchFamily="34" charset="-128"/>
              </a:rPr>
              <a:t>avoid</a:t>
            </a:r>
            <a:r>
              <a:rPr lang="en-US" altLang="en-US">
                <a:latin typeface="Arial" panose="020B0604020202020204" pitchFamily="34" charset="0"/>
                <a:ea typeface="ＭＳ Ｐゴシック" panose="020B0600070205080204" pitchFamily="34" charset="-128"/>
              </a:rPr>
              <a:t> </a:t>
            </a:r>
            <a:r>
              <a:rPr lang="en-US" altLang="en-US" b="1" i="1">
                <a:latin typeface="Arial" panose="020B0604020202020204" pitchFamily="34" charset="0"/>
                <a:ea typeface="ＭＳ Ｐゴシック" panose="020B0600070205080204" pitchFamily="34" charset="-128"/>
              </a:rPr>
              <a:t>injury</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7" name="Picture 14">
            <a:extLst>
              <a:ext uri="{FF2B5EF4-FFF2-40B4-BE49-F238E27FC236}">
                <a16:creationId xmlns:a16="http://schemas.microsoft.com/office/drawing/2014/main" id="{B9F929C2-AC08-4DD2-9CF2-D7C2194C8CDE}"/>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4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3BAE7DF-3FB1-407D-AC01-1F9F61FA3BB5}"/>
              </a:ext>
            </a:extLst>
          </p:cNvPr>
          <p:cNvSpPr>
            <a:spLocks noGrp="1" noChangeArrowheads="1"/>
          </p:cNvSpPr>
          <p:nvPr>
            <p:ph type="title"/>
          </p:nvPr>
        </p:nvSpPr>
        <p:spPr/>
        <p:txBody>
          <a:bodyPr>
            <a:normAutofit/>
          </a:bodyPr>
          <a:lstStyle/>
          <a:p>
            <a:pPr algn="ctr" eaLnBrk="1" hangingPunct="1">
              <a:defRPr/>
            </a:pPr>
            <a:r>
              <a:rPr lang="en-US" b="1" dirty="0">
                <a:ea typeface="+mj-ea"/>
                <a:cs typeface="+mj-cs"/>
              </a:rPr>
              <a:t>Why increase your physical activity? </a:t>
            </a:r>
          </a:p>
        </p:txBody>
      </p:sp>
      <p:sp>
        <p:nvSpPr>
          <p:cNvPr id="17411" name="Rectangle 3">
            <a:extLst>
              <a:ext uri="{FF2B5EF4-FFF2-40B4-BE49-F238E27FC236}">
                <a16:creationId xmlns:a16="http://schemas.microsoft.com/office/drawing/2014/main" id="{26426351-FCBC-491F-93D0-42F0FFD9E7D3}"/>
              </a:ext>
            </a:extLst>
          </p:cNvPr>
          <p:cNvSpPr>
            <a:spLocks noGrp="1" noChangeArrowheads="1"/>
          </p:cNvSpPr>
          <p:nvPr>
            <p:ph idx="1"/>
          </p:nvPr>
        </p:nvSpPr>
        <p:spPr>
          <a:xfrm>
            <a:off x="533400" y="1981200"/>
            <a:ext cx="4724400" cy="4876800"/>
          </a:xfrm>
        </p:spPr>
        <p:txBody>
          <a:bodyPr/>
          <a:lstStyle/>
          <a:p>
            <a:pPr eaLnBrk="1" hangingPunct="1"/>
            <a:r>
              <a:rPr lang="en-US" altLang="en-US" dirty="0">
                <a:latin typeface="Arial" panose="020B0604020202020204" pitchFamily="34" charset="0"/>
                <a:ea typeface="ＭＳ Ｐゴシック" panose="020B0600070205080204" pitchFamily="34" charset="-128"/>
              </a:rPr>
              <a:t>Important part of your weight management program </a:t>
            </a:r>
          </a:p>
          <a:p>
            <a:pPr eaLnBrk="1" hangingPunct="1"/>
            <a:r>
              <a:rPr lang="en-US" altLang="en-US" dirty="0">
                <a:latin typeface="Arial" panose="020B0604020202020204" pitchFamily="34" charset="0"/>
                <a:ea typeface="ＭＳ Ｐゴシック" panose="020B0600070205080204" pitchFamily="34" charset="-128"/>
              </a:rPr>
              <a:t>Sustained physical activity helps prevent weight regain</a:t>
            </a:r>
          </a:p>
          <a:p>
            <a:pPr eaLnBrk="1" hangingPunct="1"/>
            <a:r>
              <a:rPr lang="en-US" altLang="en-US" dirty="0">
                <a:latin typeface="Arial" panose="020B0604020202020204" pitchFamily="34" charset="0"/>
                <a:ea typeface="ＭＳ Ｐゴシック" panose="020B0600070205080204" pitchFamily="34" charset="-128"/>
              </a:rPr>
              <a:t>Reduces risk of heart disease and diabetes</a:t>
            </a:r>
          </a:p>
          <a:p>
            <a:pPr eaLnBrk="1" hangingPunct="1"/>
            <a:r>
              <a:rPr lang="en-US" altLang="en-US" dirty="0">
                <a:latin typeface="Arial" panose="020B0604020202020204" pitchFamily="34" charset="0"/>
                <a:ea typeface="ＭＳ Ｐゴシック" panose="020B0600070205080204" pitchFamily="34" charset="-128"/>
              </a:rPr>
              <a:t>You will feel and look better when you are physically active</a:t>
            </a:r>
          </a:p>
          <a:p>
            <a:pPr eaLnBrk="1" hangingPunct="1">
              <a:buFont typeface="Wingdings" panose="05000000000000000000" pitchFamily="2" charset="2"/>
              <a:buNone/>
            </a:pPr>
            <a:endParaRPr lang="en-US" altLang="en-US" dirty="0">
              <a:latin typeface="Arial" panose="020B0604020202020204" pitchFamily="34" charset="0"/>
              <a:ea typeface="ＭＳ Ｐゴシック" panose="020B0600070205080204" pitchFamily="34" charset="-128"/>
            </a:endParaRPr>
          </a:p>
        </p:txBody>
      </p:sp>
      <p:pic>
        <p:nvPicPr>
          <p:cNvPr id="17413" name="Picture 6">
            <a:extLst>
              <a:ext uri="{FF2B5EF4-FFF2-40B4-BE49-F238E27FC236}">
                <a16:creationId xmlns:a16="http://schemas.microsoft.com/office/drawing/2014/main" id="{D8560E98-DEB1-4E9C-BA2B-644B04313F0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2" y="2864611"/>
            <a:ext cx="17557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9B4A3684-1CF9-44E1-B56A-DBA10FDE634E}"/>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2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1C5B11E6-E307-4915-B4B9-E62C414178BE}"/>
              </a:ext>
            </a:extLst>
          </p:cNvPr>
          <p:cNvSpPr>
            <a:spLocks noGrp="1" noChangeArrowheads="1"/>
          </p:cNvSpPr>
          <p:nvPr>
            <p:ph type="title"/>
          </p:nvPr>
        </p:nvSpPr>
        <p:spPr/>
        <p:txBody>
          <a:bodyPr/>
          <a:lstStyle/>
          <a:p>
            <a:pPr algn="ctr" eaLnBrk="1" hangingPunct="1">
              <a:defRPr/>
            </a:pPr>
            <a:r>
              <a:rPr lang="en-US" b="1" dirty="0">
                <a:ea typeface="+mj-ea"/>
                <a:cs typeface="+mj-cs"/>
              </a:rPr>
              <a:t>Are you the sedentary type?</a:t>
            </a:r>
          </a:p>
        </p:txBody>
      </p:sp>
      <p:sp>
        <p:nvSpPr>
          <p:cNvPr id="18435" name="Rectangle 3">
            <a:extLst>
              <a:ext uri="{FF2B5EF4-FFF2-40B4-BE49-F238E27FC236}">
                <a16:creationId xmlns:a16="http://schemas.microsoft.com/office/drawing/2014/main" id="{6B843432-BCC5-4AA0-AC49-E2207E83AFB4}"/>
              </a:ext>
            </a:extLst>
          </p:cNvPr>
          <p:cNvSpPr>
            <a:spLocks noGrp="1" noChangeArrowheads="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rPr>
              <a:t>Try putting a treadmill in front of the TV</a:t>
            </a:r>
          </a:p>
          <a:p>
            <a:pPr eaLnBrk="1" hangingPunct="1"/>
            <a:r>
              <a:rPr lang="en-US" altLang="en-US">
                <a:latin typeface="Arial" panose="020B0604020202020204" pitchFamily="34" charset="0"/>
                <a:ea typeface="ＭＳ Ｐゴシック" panose="020B0600070205080204" pitchFamily="34" charset="-128"/>
              </a:rPr>
              <a:t>Play Wii Fit with your family</a:t>
            </a:r>
          </a:p>
          <a:p>
            <a:pPr eaLnBrk="1" hangingPunct="1"/>
            <a:r>
              <a:rPr lang="en-US" altLang="en-US">
                <a:latin typeface="Arial" panose="020B0604020202020204" pitchFamily="34" charset="0"/>
                <a:ea typeface="ＭＳ Ｐゴシック" panose="020B0600070205080204" pitchFamily="34" charset="-128"/>
              </a:rPr>
              <a:t>Go walking with your favorite music or cell phone headset.</a:t>
            </a:r>
          </a:p>
          <a:p>
            <a:pPr eaLnBrk="1" hangingPunct="1">
              <a:buFont typeface="Wingdings" panose="05000000000000000000" pitchFamily="2" charset="2"/>
              <a:buNone/>
            </a:pPr>
            <a:endParaRPr lang="en-US" altLang="en-US">
              <a:latin typeface="Arial" panose="020B0604020202020204" pitchFamily="34" charset="0"/>
              <a:ea typeface="ＭＳ Ｐゴシック" panose="020B0600070205080204" pitchFamily="34" charset="-128"/>
            </a:endParaRPr>
          </a:p>
        </p:txBody>
      </p:sp>
      <p:pic>
        <p:nvPicPr>
          <p:cNvPr id="18437" name="Picture 6">
            <a:extLst>
              <a:ext uri="{FF2B5EF4-FFF2-40B4-BE49-F238E27FC236}">
                <a16:creationId xmlns:a16="http://schemas.microsoft.com/office/drawing/2014/main" id="{68B49882-C74E-4C69-9A32-CA3E0C5EBC6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606" y="3886200"/>
            <a:ext cx="14747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D6DBAD1-B29C-445E-BDCC-B71520C01516}"/>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3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96867BD7-CDCD-4F7D-9DBF-2E81B2B9422A}"/>
              </a:ext>
            </a:extLst>
          </p:cNvPr>
          <p:cNvSpPr>
            <a:spLocks noGrp="1" noChangeArrowheads="1"/>
          </p:cNvSpPr>
          <p:nvPr>
            <p:ph type="title"/>
          </p:nvPr>
        </p:nvSpPr>
        <p:spPr/>
        <p:txBody>
          <a:bodyPr/>
          <a:lstStyle/>
          <a:p>
            <a:pPr algn="ctr" eaLnBrk="1" hangingPunct="1">
              <a:defRPr/>
            </a:pPr>
            <a:r>
              <a:rPr lang="en-US" b="1" dirty="0">
                <a:ea typeface="+mj-ea"/>
                <a:cs typeface="+mj-cs"/>
              </a:rPr>
              <a:t>Working at proper intensity</a:t>
            </a:r>
          </a:p>
        </p:txBody>
      </p:sp>
      <p:sp>
        <p:nvSpPr>
          <p:cNvPr id="19459" name="Rectangle 3">
            <a:extLst>
              <a:ext uri="{FF2B5EF4-FFF2-40B4-BE49-F238E27FC236}">
                <a16:creationId xmlns:a16="http://schemas.microsoft.com/office/drawing/2014/main" id="{E718E845-CFF4-4BAD-A5BB-D26DA4285E6C}"/>
              </a:ext>
            </a:extLst>
          </p:cNvPr>
          <p:cNvSpPr>
            <a:spLocks noGrp="1" noChangeArrowheads="1"/>
          </p:cNvSpPr>
          <p:nvPr>
            <p:ph idx="1"/>
          </p:nvPr>
        </p:nvSpPr>
        <p:spPr/>
        <p:txBody>
          <a:bodyPr/>
          <a:lstStyle/>
          <a:p>
            <a:pPr eaLnBrk="1" hangingPunct="1"/>
            <a:r>
              <a:rPr lang="en-US" altLang="en-US">
                <a:latin typeface="Arial" panose="020B0604020202020204" pitchFamily="34" charset="0"/>
                <a:ea typeface="ＭＳ Ｐゴシック" panose="020B0600070205080204" pitchFamily="34" charset="-128"/>
              </a:rPr>
              <a:t>Prevents injury and increases strength</a:t>
            </a:r>
          </a:p>
          <a:p>
            <a:pPr eaLnBrk="1" hangingPunct="1">
              <a:buFont typeface="Wingdings" panose="05000000000000000000" pitchFamily="2" charset="2"/>
              <a:buNone/>
            </a:pPr>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Time depends on intensity: higher intensity activities require less time, lower intensity require more time</a:t>
            </a:r>
          </a:p>
          <a:p>
            <a:pPr eaLnBrk="1" hangingPunct="1"/>
            <a:endParaRPr lang="en-US" altLang="en-US">
              <a:latin typeface="Arial" panose="020B0604020202020204" pitchFamily="34" charset="0"/>
              <a:ea typeface="ＭＳ Ｐゴシック" panose="020B0600070205080204" pitchFamily="34" charset="-128"/>
            </a:endParaRPr>
          </a:p>
          <a:p>
            <a:pPr eaLnBrk="1" hangingPunct="1"/>
            <a:endParaRPr lang="en-US" altLang="en-US" sz="2800">
              <a:latin typeface="Arial" panose="020B0604020202020204" pitchFamily="34" charset="0"/>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pic>
        <p:nvPicPr>
          <p:cNvPr id="19461" name="Picture 6">
            <a:extLst>
              <a:ext uri="{FF2B5EF4-FFF2-40B4-BE49-F238E27FC236}">
                <a16:creationId xmlns:a16="http://schemas.microsoft.com/office/drawing/2014/main" id="{4069ECE3-237A-4A8B-9D17-A1C58D4913E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81400"/>
            <a:ext cx="18288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96370B88-0144-4176-BEEF-4757EF7EAEDD}"/>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2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5CED029B-BD2B-46F8-9111-0EF8E63549D0}"/>
              </a:ext>
            </a:extLst>
          </p:cNvPr>
          <p:cNvSpPr>
            <a:spLocks noGrp="1"/>
          </p:cNvSpPr>
          <p:nvPr>
            <p:ph type="title"/>
          </p:nvPr>
        </p:nvSpPr>
        <p:spPr/>
        <p:txBody>
          <a:bodyPr lIns="91440" tIns="45720" rIns="91440" bIns="45720"/>
          <a:lstStyle/>
          <a:p>
            <a:pPr algn="ctr">
              <a:defRPr/>
            </a:pPr>
            <a:r>
              <a:rPr lang="en-US" b="1" dirty="0">
                <a:ea typeface="ＭＳ Ｐゴシック" pitchFamily="4" charset="-128"/>
                <a:cs typeface="ＭＳ Ｐゴシック" pitchFamily="4" charset="-128"/>
              </a:rPr>
              <a:t>Exercise intensity indicator</a:t>
            </a:r>
          </a:p>
        </p:txBody>
      </p:sp>
      <p:sp>
        <p:nvSpPr>
          <p:cNvPr id="20483" name="Rectangle 3">
            <a:extLst>
              <a:ext uri="{FF2B5EF4-FFF2-40B4-BE49-F238E27FC236}">
                <a16:creationId xmlns:a16="http://schemas.microsoft.com/office/drawing/2014/main" id="{801AAAF3-DA45-40DE-9754-02E35FF318B1}"/>
              </a:ext>
            </a:extLst>
          </p:cNvPr>
          <p:cNvSpPr>
            <a:spLocks noGrp="1" noChangeArrowheads="1"/>
          </p:cNvSpPr>
          <p:nvPr>
            <p:ph idx="1"/>
          </p:nvPr>
        </p:nvSpPr>
        <p:spPr/>
        <p:txBody>
          <a:bodyPr/>
          <a:lstStyle/>
          <a:p>
            <a:pPr marL="533400" indent="-533400">
              <a:lnSpc>
                <a:spcPct val="80000"/>
              </a:lnSpc>
              <a:buFont typeface="Wingdings" panose="05000000000000000000" pitchFamily="2" charset="2"/>
              <a:buNone/>
            </a:pPr>
            <a:r>
              <a:rPr lang="en-US" altLang="en-US" sz="2800" i="1">
                <a:ea typeface="ＭＳ Ｐゴシック" panose="020B0600070205080204" pitchFamily="34" charset="-128"/>
              </a:rPr>
              <a:t>      </a:t>
            </a:r>
            <a:r>
              <a:rPr lang="en-US" altLang="en-US" sz="2800" i="1">
                <a:latin typeface="Arial" panose="020B0604020202020204" pitchFamily="34" charset="0"/>
                <a:ea typeface="ＭＳ Ｐゴシック" panose="020B0600070205080204" pitchFamily="34" charset="-128"/>
              </a:rPr>
              <a:t>The best indicator for monitoring exercise intensity during strength or cardiovascular training sessions is the Rating of Perceived Exercise Exertion Scale (RPE)</a:t>
            </a:r>
          </a:p>
          <a:p>
            <a:pPr marL="533400" indent="-533400">
              <a:lnSpc>
                <a:spcPct val="80000"/>
              </a:lnSpc>
              <a:buFont typeface="Wingdings" panose="05000000000000000000" pitchFamily="2" charset="2"/>
              <a:buNone/>
            </a:pPr>
            <a:endParaRPr lang="en-US" altLang="en-US" sz="2800" i="1">
              <a:latin typeface="Arial" panose="020B0604020202020204" pitchFamily="34" charset="0"/>
              <a:ea typeface="ＭＳ Ｐゴシック" panose="020B0600070205080204" pitchFamily="34" charset="-128"/>
            </a:endParaRPr>
          </a:p>
          <a:p>
            <a:pPr marL="533400" indent="-533400">
              <a:lnSpc>
                <a:spcPct val="80000"/>
              </a:lnSpc>
              <a:buFont typeface="Wingdings" panose="05000000000000000000" pitchFamily="2" charset="2"/>
              <a:buNone/>
            </a:pPr>
            <a:r>
              <a:rPr lang="en-US" altLang="en-US" sz="2800">
                <a:ea typeface="ＭＳ Ｐゴシック" panose="020B0600070205080204" pitchFamily="34" charset="-128"/>
              </a:rPr>
              <a:t>       </a:t>
            </a:r>
            <a:r>
              <a:rPr lang="en-US" altLang="en-US" sz="2800">
                <a:latin typeface="Arial" panose="020B0604020202020204" pitchFamily="34" charset="0"/>
                <a:ea typeface="ＭＳ Ｐゴシック" panose="020B0600070205080204" pitchFamily="34" charset="-128"/>
              </a:rPr>
              <a:t>1 – Very light Activity</a:t>
            </a:r>
            <a:br>
              <a:rPr lang="en-US" altLang="en-US" sz="2800">
                <a:latin typeface="Arial" panose="020B0604020202020204" pitchFamily="34" charset="0"/>
                <a:ea typeface="ＭＳ Ｐゴシック" panose="020B0600070205080204" pitchFamily="34" charset="-128"/>
              </a:rPr>
            </a:br>
            <a:r>
              <a:rPr lang="en-US" altLang="en-US" sz="2800">
                <a:latin typeface="Arial" panose="020B0604020202020204" pitchFamily="34" charset="0"/>
                <a:ea typeface="ＭＳ Ｐゴシック" panose="020B0600070205080204" pitchFamily="34" charset="-128"/>
              </a:rPr>
              <a:t>2-3 – Light Activity</a:t>
            </a:r>
            <a:br>
              <a:rPr lang="en-US" altLang="en-US" sz="2800">
                <a:latin typeface="Arial" panose="020B0604020202020204" pitchFamily="34" charset="0"/>
                <a:ea typeface="ＭＳ Ｐゴシック" panose="020B0600070205080204" pitchFamily="34" charset="-128"/>
              </a:rPr>
            </a:br>
            <a:r>
              <a:rPr lang="en-US" altLang="en-US" sz="2800">
                <a:latin typeface="Arial" panose="020B0604020202020204" pitchFamily="34" charset="0"/>
                <a:ea typeface="ＭＳ Ｐゴシック" panose="020B0600070205080204" pitchFamily="34" charset="-128"/>
              </a:rPr>
              <a:t>4-6 –   Moderate Activity</a:t>
            </a:r>
            <a:br>
              <a:rPr lang="en-US" altLang="en-US" sz="2800">
                <a:latin typeface="Arial" panose="020B0604020202020204" pitchFamily="34" charset="0"/>
                <a:ea typeface="ＭＳ Ｐゴシック" panose="020B0600070205080204" pitchFamily="34" charset="-128"/>
              </a:rPr>
            </a:br>
            <a:r>
              <a:rPr lang="en-US" altLang="en-US" sz="2800">
                <a:latin typeface="Arial" panose="020B0604020202020204" pitchFamily="34" charset="0"/>
                <a:ea typeface="ＭＳ Ｐゴシック" panose="020B0600070205080204" pitchFamily="34" charset="-128"/>
              </a:rPr>
              <a:t>7-8 – Vigorous Activity</a:t>
            </a:r>
            <a:br>
              <a:rPr lang="en-US" altLang="en-US" sz="2800">
                <a:latin typeface="Arial" panose="020B0604020202020204" pitchFamily="34" charset="0"/>
                <a:ea typeface="ＭＳ Ｐゴシック" panose="020B0600070205080204" pitchFamily="34" charset="-128"/>
              </a:rPr>
            </a:br>
            <a:r>
              <a:rPr lang="en-US" altLang="en-US" sz="2800">
                <a:latin typeface="Arial" panose="020B0604020202020204" pitchFamily="34" charset="0"/>
                <a:ea typeface="ＭＳ Ｐゴシック" panose="020B0600070205080204" pitchFamily="34" charset="-128"/>
              </a:rPr>
              <a:t>9 – Very Vigorous Activity</a:t>
            </a:r>
            <a:br>
              <a:rPr lang="en-US" altLang="en-US" sz="2800">
                <a:latin typeface="Arial" panose="020B0604020202020204" pitchFamily="34" charset="0"/>
                <a:ea typeface="ＭＳ Ｐゴシック" panose="020B0600070205080204" pitchFamily="34" charset="-128"/>
              </a:rPr>
            </a:br>
            <a:r>
              <a:rPr lang="en-US" altLang="en-US" sz="2800">
                <a:latin typeface="Arial" panose="020B0604020202020204" pitchFamily="34" charset="0"/>
                <a:ea typeface="ＭＳ Ｐゴシック" panose="020B0600070205080204" pitchFamily="34" charset="-128"/>
              </a:rPr>
              <a:t>10 – Maximum Effort</a:t>
            </a:r>
          </a:p>
          <a:p>
            <a:pPr marL="533400" indent="-533400">
              <a:lnSpc>
                <a:spcPct val="80000"/>
              </a:lnSpc>
              <a:buFont typeface="Wingdings" panose="05000000000000000000" pitchFamily="2" charset="2"/>
              <a:buNone/>
            </a:pPr>
            <a:endParaRPr lang="en-US" altLang="en-US" sz="2800" i="1">
              <a:latin typeface="Arial" panose="020B0604020202020204" pitchFamily="34" charset="0"/>
              <a:ea typeface="ＭＳ Ｐゴシック" panose="020B0600070205080204" pitchFamily="34" charset="-128"/>
            </a:endParaRPr>
          </a:p>
        </p:txBody>
      </p:sp>
      <p:pic>
        <p:nvPicPr>
          <p:cNvPr id="7" name="Picture 14">
            <a:extLst>
              <a:ext uri="{FF2B5EF4-FFF2-40B4-BE49-F238E27FC236}">
                <a16:creationId xmlns:a16="http://schemas.microsoft.com/office/drawing/2014/main" id="{71AA79ED-BBB3-48AB-860B-8961120E1D75}"/>
              </a:ext>
              <a:ext uri="{C183D7F6-B498-43B3-948B-1728B52AA6E4}">
                <adec:decorative xmlns:adec="http://schemas.microsoft.com/office/drawing/2017/decorative" val="1"/>
              </a:ext>
            </a:extLst>
          </p:cNvPr>
          <p:cNvPicPr>
            <a:picLocks noChangeAspect="1" noChangeArrowheads="1"/>
          </p:cNvPicPr>
          <p:nvPr/>
        </p:nvPicPr>
        <p:blipFill>
          <a:blip r:embed="rId3"/>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9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AF40F2A-F388-4B20-954E-5543E3E5E6B3}"/>
              </a:ext>
            </a:extLst>
          </p:cNvPr>
          <p:cNvSpPr>
            <a:spLocks noGrp="1" noChangeArrowheads="1"/>
          </p:cNvSpPr>
          <p:nvPr>
            <p:ph type="title"/>
          </p:nvPr>
        </p:nvSpPr>
        <p:spPr/>
        <p:txBody>
          <a:bodyPr/>
          <a:lstStyle/>
          <a:p>
            <a:pPr algn="ctr" eaLnBrk="1" hangingPunct="1">
              <a:defRPr/>
            </a:pPr>
            <a:r>
              <a:rPr lang="en-US" altLang="en-US" b="1" dirty="0">
                <a:ea typeface="ＭＳ Ｐゴシック" pitchFamily="4" charset="-128"/>
              </a:rPr>
              <a:t>Try the ‘sing-talk test’</a:t>
            </a:r>
          </a:p>
        </p:txBody>
      </p:sp>
      <p:sp>
        <p:nvSpPr>
          <p:cNvPr id="21507" name="Rectangle 3">
            <a:extLst>
              <a:ext uri="{FF2B5EF4-FFF2-40B4-BE49-F238E27FC236}">
                <a16:creationId xmlns:a16="http://schemas.microsoft.com/office/drawing/2014/main" id="{6110A151-04EF-494D-9745-792762747FE1}"/>
              </a:ext>
            </a:extLst>
          </p:cNvPr>
          <p:cNvSpPr>
            <a:spLocks noGrp="1" noChangeArrowheads="1"/>
          </p:cNvSpPr>
          <p:nvPr>
            <p:ph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The ‘sing-talk test’ measures intensity</a:t>
            </a:r>
          </a:p>
          <a:p>
            <a:pPr lvl="1" eaLnBrk="1" hangingPunct="1"/>
            <a:r>
              <a:rPr lang="en-US" altLang="en-US" b="1" dirty="0">
                <a:latin typeface="Arial" panose="020B0604020202020204" pitchFamily="34" charset="0"/>
                <a:ea typeface="ＭＳ Ｐゴシック" panose="020B0600070205080204" pitchFamily="34" charset="-128"/>
              </a:rPr>
              <a:t>Light</a:t>
            </a:r>
            <a:r>
              <a:rPr lang="en-US" altLang="en-US" dirty="0">
                <a:latin typeface="Arial" panose="020B0604020202020204" pitchFamily="34" charset="0"/>
                <a:ea typeface="ＭＳ Ｐゴシック" panose="020B0600070205080204" pitchFamily="34" charset="-128"/>
              </a:rPr>
              <a:t> </a:t>
            </a:r>
            <a:r>
              <a:rPr lang="en-US" altLang="en-US" b="1" dirty="0">
                <a:latin typeface="Arial" panose="020B0604020202020204" pitchFamily="34" charset="0"/>
                <a:ea typeface="ＭＳ Ｐゴシック" panose="020B0600070205080204" pitchFamily="34" charset="-128"/>
              </a:rPr>
              <a:t>intensity</a:t>
            </a:r>
            <a:r>
              <a:rPr lang="en-US" altLang="en-US" dirty="0">
                <a:latin typeface="Arial" panose="020B0604020202020204" pitchFamily="34" charset="0"/>
                <a:ea typeface="ＭＳ Ｐゴシック" panose="020B0600070205080204" pitchFamily="34" charset="-128"/>
              </a:rPr>
              <a:t>: able to sing while doing physical activity</a:t>
            </a:r>
          </a:p>
          <a:p>
            <a:pPr lvl="1" eaLnBrk="1" hangingPunct="1"/>
            <a:r>
              <a:rPr lang="en-US" altLang="en-US" b="1" dirty="0">
                <a:latin typeface="Arial" panose="020B0604020202020204" pitchFamily="34" charset="0"/>
                <a:ea typeface="ＭＳ Ｐゴシック" panose="020B0600070205080204" pitchFamily="34" charset="-128"/>
              </a:rPr>
              <a:t>Moderate</a:t>
            </a:r>
            <a:r>
              <a:rPr lang="en-US" altLang="en-US" dirty="0">
                <a:latin typeface="Arial" panose="020B0604020202020204" pitchFamily="34" charset="0"/>
                <a:ea typeface="ＭＳ Ｐゴシック" panose="020B0600070205080204" pitchFamily="34" charset="-128"/>
              </a:rPr>
              <a:t>: carry on a conversation comfortably while doing activity</a:t>
            </a:r>
          </a:p>
          <a:p>
            <a:pPr lvl="1" eaLnBrk="1" hangingPunct="1"/>
            <a:r>
              <a:rPr lang="en-US" altLang="en-US" b="1" dirty="0">
                <a:latin typeface="Arial" panose="020B0604020202020204" pitchFamily="34" charset="0"/>
                <a:ea typeface="ＭＳ Ｐゴシック" panose="020B0600070205080204" pitchFamily="34" charset="-128"/>
              </a:rPr>
              <a:t>Vigorous</a:t>
            </a:r>
            <a:r>
              <a:rPr lang="en-US" altLang="en-US" dirty="0">
                <a:latin typeface="Arial" panose="020B0604020202020204" pitchFamily="34" charset="0"/>
                <a:ea typeface="ＭＳ Ｐゴシック" panose="020B0600070205080204" pitchFamily="34" charset="-128"/>
              </a:rPr>
              <a:t>: winded or out of breath when speaking</a:t>
            </a:r>
          </a:p>
        </p:txBody>
      </p:sp>
      <p:pic>
        <p:nvPicPr>
          <p:cNvPr id="21509" name="Picture 6">
            <a:extLst>
              <a:ext uri="{FF2B5EF4-FFF2-40B4-BE49-F238E27FC236}">
                <a16:creationId xmlns:a16="http://schemas.microsoft.com/office/drawing/2014/main" id="{C5868AB0-18B5-4E0D-A5E7-75A80E9A41A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105400"/>
            <a:ext cx="1714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F3734A9A-CF81-4045-B839-12D6E237A142}"/>
              </a:ext>
              <a:ext uri="{C183D7F6-B498-43B3-948B-1728B52AA6E4}">
                <adec:decorative xmlns:adec="http://schemas.microsoft.com/office/drawing/2017/decorative" val="1"/>
              </a:ext>
            </a:extLst>
          </p:cNvPr>
          <p:cNvPicPr>
            <a:picLocks noChangeAspect="1" noChangeArrowheads="1"/>
          </p:cNvPicPr>
          <p:nvPr/>
        </p:nvPicPr>
        <p:blipFill>
          <a:blip r:embed="rId4"/>
          <a:stretch>
            <a:fillRect/>
          </a:stretch>
        </p:blipFill>
        <p:spPr bwMode="auto">
          <a:xfrm>
            <a:off x="8077200" y="579431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20CC8AE118224494C37B7C3E47D844" ma:contentTypeVersion="5" ma:contentTypeDescription="Create a new document." ma:contentTypeScope="" ma:versionID="f109b26be7ff2468a458dc868e0222e6">
  <xsd:schema xmlns:xsd="http://www.w3.org/2001/XMLSchema" xmlns:xs="http://www.w3.org/2001/XMLSchema" xmlns:p="http://schemas.microsoft.com/office/2006/metadata/properties" xmlns:ns2="a5cdcb78-4da6-4e95-9347-3181d1e5b6cc" targetNamespace="http://schemas.microsoft.com/office/2006/metadata/properties" ma:root="true" ma:fieldsID="ff23bc7b78ab1f3a8e36aa9369e1bb3a" ns2:_="">
    <xsd:import namespace="a5cdcb78-4da6-4e95-9347-3181d1e5b6cc"/>
    <xsd:element name="properties">
      <xsd:complexType>
        <xsd:sequence>
          <xsd:element name="documentManagement">
            <xsd:complexType>
              <xsd:all>
                <xsd:element ref="ns2:Category" minOccurs="0"/>
                <xsd:element ref="ns2:Resource_x0020_Type"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dcb78-4da6-4e95-9347-3181d1e5b6cc"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Agenda"/>
          <xsd:enumeration value="Attendance"/>
          <xsd:enumeration value="Current Projects"/>
          <xsd:enumeration value="Meeting Minutes"/>
          <xsd:enumeration value="Reports"/>
          <xsd:enumeration value="Resources"/>
          <xsd:enumeration value="Presentations"/>
          <xsd:enumeration value="Training"/>
          <xsd:enumeration value="SOP"/>
          <xsd:enumeration value="Archived Projects"/>
        </xsd:restriction>
      </xsd:simpleType>
    </xsd:element>
    <xsd:element name="Resource_x0020_Type" ma:index="9" nillable="true" ma:displayName="Resource Type" ma:format="Dropdown" ma:internalName="Resource_x0020_Type">
      <xsd:simpleType>
        <xsd:restriction base="dms:Choice">
          <xsd:enumeration value="508c"/>
          <xsd:enumeration value="SharePoint"/>
          <xsd:enumeration value="Website"/>
        </xsd:restriction>
      </xsd:simpleType>
    </xsd:element>
    <xsd:element name="Notes0" ma:index="10" nillable="true" ma:displayName="Notes" ma:internalName="Notes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a5cdcb78-4da6-4e95-9347-3181d1e5b6cc">Current Projects</Category>
    <Resource_x0020_Type xmlns="a5cdcb78-4da6-4e95-9347-3181d1e5b6cc" xsi:nil="true"/>
    <Notes0 xmlns="a5cdcb78-4da6-4e95-9347-3181d1e5b6cc" xsi:nil="true"/>
  </documentManagement>
</p:properties>
</file>

<file path=customXml/itemProps1.xml><?xml version="1.0" encoding="utf-8"?>
<ds:datastoreItem xmlns:ds="http://schemas.openxmlformats.org/officeDocument/2006/customXml" ds:itemID="{DB7199FB-A2F9-42D0-80A9-D2BFEDA34024}">
  <ds:schemaRefs>
    <ds:schemaRef ds:uri="http://schemas.microsoft.com/sharepoint/v3/contenttype/forms"/>
  </ds:schemaRefs>
</ds:datastoreItem>
</file>

<file path=customXml/itemProps2.xml><?xml version="1.0" encoding="utf-8"?>
<ds:datastoreItem xmlns:ds="http://schemas.openxmlformats.org/officeDocument/2006/customXml" ds:itemID="{27199387-4190-4B77-BD51-7EF0C140B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dcb78-4da6-4e95-9347-3181d1e5b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EAA4E4-65DC-4582-B32A-CE53637A8F9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5cdcb78-4da6-4e95-9347-3181d1e5b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7448</TotalTime>
  <Words>4342</Words>
  <Application>Microsoft Office PowerPoint</Application>
  <PresentationFormat>On-screen Show (4:3)</PresentationFormat>
  <Paragraphs>574</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Wingdings</vt:lpstr>
      <vt:lpstr>Office Theme</vt:lpstr>
      <vt:lpstr>U.S. Public Health Service “Fit for Duty, Fit for Life”   Weight Management Program: Session 3  </vt:lpstr>
      <vt:lpstr>Topics for today</vt:lpstr>
      <vt:lpstr>Review of assignments</vt:lpstr>
      <vt:lpstr>Physical Activity</vt:lpstr>
      <vt:lpstr>Why increase your physical activity? </vt:lpstr>
      <vt:lpstr>Are you the sedentary type?</vt:lpstr>
      <vt:lpstr>Working at proper intensity</vt:lpstr>
      <vt:lpstr>Exercise intensity indicator</vt:lpstr>
      <vt:lpstr>Try the ‘sing-talk test’</vt:lpstr>
      <vt:lpstr>Light-intensity activities:</vt:lpstr>
      <vt:lpstr>Moderate-intensity activities:</vt:lpstr>
      <vt:lpstr>Vigorous-intensity activities:</vt:lpstr>
      <vt:lpstr>Taking your heart rate</vt:lpstr>
      <vt:lpstr>Target heart rate</vt:lpstr>
      <vt:lpstr>How much intensity?</vt:lpstr>
      <vt:lpstr>How much intensity, continued</vt:lpstr>
      <vt:lpstr>Moderate physical activities</vt:lpstr>
      <vt:lpstr>Calories per hour burned in common moderate physical activities</vt:lpstr>
      <vt:lpstr>Calories per hour burned in common vigorous physical activities</vt:lpstr>
      <vt:lpstr>Tips to keep in mind</vt:lpstr>
      <vt:lpstr>How to stick with it</vt:lpstr>
      <vt:lpstr>Safe Physical Activity Guidelines</vt:lpstr>
      <vt:lpstr>Helpful links on    physical activity </vt:lpstr>
      <vt:lpstr>Healthy Food Preparation</vt:lpstr>
      <vt:lpstr>Low fat cooking methods</vt:lpstr>
      <vt:lpstr>How to save calories and fat</vt:lpstr>
      <vt:lpstr>Healthy flavorings</vt:lpstr>
      <vt:lpstr>Favorite recipe substitutions</vt:lpstr>
      <vt:lpstr>Favorite recipe substitutions, continued</vt:lpstr>
      <vt:lpstr>Try these tips</vt:lpstr>
      <vt:lpstr>Try these tips, continued</vt:lpstr>
      <vt:lpstr>To stay on track</vt:lpstr>
      <vt:lpstr> Assignments for the next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Management Module_Session 3</dc:title>
  <dc:creator>Blakeley</dc:creator>
  <cp:lastModifiedBy>Ellis, Patricia</cp:lastModifiedBy>
  <cp:revision>88</cp:revision>
  <cp:lastPrinted>1601-01-01T00:00:00Z</cp:lastPrinted>
  <dcterms:created xsi:type="dcterms:W3CDTF">2013-03-06T00:06:51Z</dcterms:created>
  <dcterms:modified xsi:type="dcterms:W3CDTF">2019-12-07T00:53:28Z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0x010100D320CC8AE118224494C37B7C3E47D844</vt:lpwstr>
  </property>
</Properties>
</file>