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6" r:id="rId5"/>
    <p:sldId id="273" r:id="rId6"/>
    <p:sldId id="258" r:id="rId7"/>
    <p:sldId id="257" r:id="rId8"/>
    <p:sldId id="259" r:id="rId9"/>
    <p:sldId id="280" r:id="rId10"/>
    <p:sldId id="261" r:id="rId11"/>
    <p:sldId id="263" r:id="rId12"/>
    <p:sldId id="264" r:id="rId13"/>
    <p:sldId id="265" r:id="rId14"/>
    <p:sldId id="266" r:id="rId15"/>
    <p:sldId id="267" r:id="rId16"/>
    <p:sldId id="268" r:id="rId17"/>
    <p:sldId id="269" r:id="rId18"/>
    <p:sldId id="274" r:id="rId19"/>
    <p:sldId id="271" r:id="rId20"/>
    <p:sldId id="275" r:id="rId21"/>
    <p:sldId id="272" r:id="rId22"/>
  </p:sldIdLst>
  <p:sldSz cx="10058400" cy="7772400"/>
  <p:notesSz cx="10058400" cy="7772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ynolds, Laura (CDC/NIOSH/DFSE/HETAB)" initials="RL(" lastIdx="1" clrIdx="0">
    <p:extLst>
      <p:ext uri="{19B8F6BF-5375-455C-9EA6-DF929625EA0E}">
        <p15:presenceInfo xmlns:p15="http://schemas.microsoft.com/office/powerpoint/2012/main" userId="S::lwy3@cdc.gov::6a071149-4811-4888-9342-e63d86043987" providerId="AD"/>
      </p:ext>
    </p:extLst>
  </p:cmAuthor>
  <p:cmAuthor id="2" name="Hudson, Gwendolyn N" initials="HGN" lastIdx="17" clrIdx="1">
    <p:extLst>
      <p:ext uri="{19B8F6BF-5375-455C-9EA6-DF929625EA0E}">
        <p15:presenceInfo xmlns:p15="http://schemas.microsoft.com/office/powerpoint/2012/main" userId="S::0972922822@ICE.DHS.GOV::78fbee03-c84a-448f-bc85-4dbe8f2424cb" providerId="AD"/>
      </p:ext>
    </p:extLst>
  </p:cmAuthor>
  <p:cmAuthor id="3" name="Lloyd, Christine" initials="LC" lastIdx="5" clrIdx="2">
    <p:extLst>
      <p:ext uri="{19B8F6BF-5375-455C-9EA6-DF929625EA0E}">
        <p15:presenceInfo xmlns:p15="http://schemas.microsoft.com/office/powerpoint/2012/main" userId="S::Lloyd.Christine@epa.gov::2596062f-e9c7-4e6b-8ee2-c9144016e36d" providerId="AD"/>
      </p:ext>
    </p:extLst>
  </p:cmAuthor>
  <p:cmAuthor id="4" name="Tarlton, Gail (OS/OASH)" initials="TG(" lastIdx="9" clrIdx="3">
    <p:extLst>
      <p:ext uri="{19B8F6BF-5375-455C-9EA6-DF929625EA0E}">
        <p15:presenceInfo xmlns:p15="http://schemas.microsoft.com/office/powerpoint/2012/main" userId="S-1-5-21-1747495209-1248221918-2216747781-165501" providerId="AD"/>
      </p:ext>
    </p:extLst>
  </p:cmAuthor>
  <p:cmAuthor id="5" name="DRAO" initials="OD" lastIdx="3" clrIdx="4">
    <p:extLst>
      <p:ext uri="{19B8F6BF-5375-455C-9EA6-DF929625EA0E}">
        <p15:presenceInfo xmlns:p15="http://schemas.microsoft.com/office/powerpoint/2012/main" userId="DRAO" providerId="None"/>
      </p:ext>
    </p:extLst>
  </p:cmAuthor>
  <p:cmAuthor id="6" name="OSGIO" initials="OSGIO" lastIdx="1" clrIdx="5">
    <p:extLst>
      <p:ext uri="{19B8F6BF-5375-455C-9EA6-DF929625EA0E}">
        <p15:presenceInfo xmlns:p15="http://schemas.microsoft.com/office/powerpoint/2012/main" userId="OSGI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D00"/>
    <a:srgbClr val="041E42"/>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94" autoAdjust="0"/>
    <p:restoredTop sz="86386" autoAdjust="0"/>
  </p:normalViewPr>
  <p:slideViewPr>
    <p:cSldViewPr>
      <p:cViewPr varScale="1">
        <p:scale>
          <a:sx n="124" d="100"/>
          <a:sy n="124" d="100"/>
        </p:scale>
        <p:origin x="468" y="126"/>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u, Khanh H" userId="24dd652c-22a0-49c5-ab73-613a46438569" providerId="ADAL" clId="{C99DA1A6-24BC-4D20-A7C8-3AF52B16521B}"/>
    <pc:docChg chg="undo custSel modSld">
      <pc:chgData name="Vu, Khanh H" userId="24dd652c-22a0-49c5-ab73-613a46438569" providerId="ADAL" clId="{C99DA1A6-24BC-4D20-A7C8-3AF52B16521B}" dt="2023-02-06T16:37:44.589" v="340" actId="33553"/>
      <pc:docMkLst>
        <pc:docMk/>
      </pc:docMkLst>
      <pc:sldChg chg="modSp mod">
        <pc:chgData name="Vu, Khanh H" userId="24dd652c-22a0-49c5-ab73-613a46438569" providerId="ADAL" clId="{C99DA1A6-24BC-4D20-A7C8-3AF52B16521B}" dt="2023-02-06T16:37:44.589" v="340" actId="33553"/>
        <pc:sldMkLst>
          <pc:docMk/>
          <pc:sldMk cId="0" sldId="256"/>
        </pc:sldMkLst>
        <pc:spChg chg="mod">
          <ac:chgData name="Vu, Khanh H" userId="24dd652c-22a0-49c5-ab73-613a46438569" providerId="ADAL" clId="{C99DA1A6-24BC-4D20-A7C8-3AF52B16521B}" dt="2023-02-06T16:37:44.589" v="340" actId="33553"/>
          <ac:spMkLst>
            <pc:docMk/>
            <pc:sldMk cId="0" sldId="256"/>
            <ac:spMk id="6" creationId="{00000000-0000-0000-0000-000000000000}"/>
          </ac:spMkLst>
        </pc:spChg>
        <pc:picChg chg="mod">
          <ac:chgData name="Vu, Khanh H" userId="24dd652c-22a0-49c5-ab73-613a46438569" providerId="ADAL" clId="{C99DA1A6-24BC-4D20-A7C8-3AF52B16521B}" dt="2023-02-06T16:31:13.911" v="1" actId="962"/>
          <ac:picMkLst>
            <pc:docMk/>
            <pc:sldMk cId="0" sldId="256"/>
            <ac:picMk id="7" creationId="{F23A4E4D-07C3-4E07-8293-ABFA207A72C0}"/>
          </ac:picMkLst>
        </pc:picChg>
        <pc:picChg chg="mod">
          <ac:chgData name="Vu, Khanh H" userId="24dd652c-22a0-49c5-ab73-613a46438569" providerId="ADAL" clId="{C99DA1A6-24BC-4D20-A7C8-3AF52B16521B}" dt="2023-02-06T16:31:10.317" v="0" actId="962"/>
          <ac:picMkLst>
            <pc:docMk/>
            <pc:sldMk cId="0" sldId="256"/>
            <ac:picMk id="11" creationId="{6CA585AF-1F2D-42F2-BEF4-358CF3804088}"/>
          </ac:picMkLst>
        </pc:picChg>
      </pc:sldChg>
      <pc:sldChg chg="modSp mod">
        <pc:chgData name="Vu, Khanh H" userId="24dd652c-22a0-49c5-ab73-613a46438569" providerId="ADAL" clId="{C99DA1A6-24BC-4D20-A7C8-3AF52B16521B}" dt="2023-02-06T16:33:10.978" v="172" actId="962"/>
        <pc:sldMkLst>
          <pc:docMk/>
          <pc:sldMk cId="0" sldId="257"/>
        </pc:sldMkLst>
        <pc:picChg chg="mod">
          <ac:chgData name="Vu, Khanh H" userId="24dd652c-22a0-49c5-ab73-613a46438569" providerId="ADAL" clId="{C99DA1A6-24BC-4D20-A7C8-3AF52B16521B}" dt="2023-02-06T16:33:06.273" v="171" actId="962"/>
          <ac:picMkLst>
            <pc:docMk/>
            <pc:sldMk cId="0" sldId="257"/>
            <ac:picMk id="7" creationId="{2F068FDD-5416-4C47-9307-36944BDA5138}"/>
          </ac:picMkLst>
        </pc:picChg>
        <pc:picChg chg="mod">
          <ac:chgData name="Vu, Khanh H" userId="24dd652c-22a0-49c5-ab73-613a46438569" providerId="ADAL" clId="{C99DA1A6-24BC-4D20-A7C8-3AF52B16521B}" dt="2023-02-06T16:33:10.978" v="172" actId="962"/>
          <ac:picMkLst>
            <pc:docMk/>
            <pc:sldMk cId="0" sldId="257"/>
            <ac:picMk id="8" creationId="{D2C51AE3-4A8B-4667-B54D-E268F21D8AE9}"/>
          </ac:picMkLst>
        </pc:picChg>
      </pc:sldChg>
      <pc:sldChg chg="modSp mod">
        <pc:chgData name="Vu, Khanh H" userId="24dd652c-22a0-49c5-ab73-613a46438569" providerId="ADAL" clId="{C99DA1A6-24BC-4D20-A7C8-3AF52B16521B}" dt="2023-02-06T16:33:02.938" v="170" actId="962"/>
        <pc:sldMkLst>
          <pc:docMk/>
          <pc:sldMk cId="0" sldId="258"/>
        </pc:sldMkLst>
        <pc:spChg chg="mod">
          <ac:chgData name="Vu, Khanh H" userId="24dd652c-22a0-49c5-ab73-613a46438569" providerId="ADAL" clId="{C99DA1A6-24BC-4D20-A7C8-3AF52B16521B}" dt="2023-02-06T16:32:19.483" v="165" actId="962"/>
          <ac:spMkLst>
            <pc:docMk/>
            <pc:sldMk cId="0" sldId="258"/>
            <ac:spMk id="12" creationId="{00000000-0000-0000-0000-000000000000}"/>
          </ac:spMkLst>
        </pc:spChg>
        <pc:spChg chg="mod">
          <ac:chgData name="Vu, Khanh H" userId="24dd652c-22a0-49c5-ab73-613a46438569" providerId="ADAL" clId="{C99DA1A6-24BC-4D20-A7C8-3AF52B16521B}" dt="2023-02-06T16:32:52.783" v="166" actId="962"/>
          <ac:spMkLst>
            <pc:docMk/>
            <pc:sldMk cId="0" sldId="258"/>
            <ac:spMk id="14" creationId="{00000000-0000-0000-0000-000000000000}"/>
          </ac:spMkLst>
        </pc:spChg>
        <pc:spChg chg="mod">
          <ac:chgData name="Vu, Khanh H" userId="24dd652c-22a0-49c5-ab73-613a46438569" providerId="ADAL" clId="{C99DA1A6-24BC-4D20-A7C8-3AF52B16521B}" dt="2023-02-06T16:32:55.391" v="167" actId="962"/>
          <ac:spMkLst>
            <pc:docMk/>
            <pc:sldMk cId="0" sldId="258"/>
            <ac:spMk id="16" creationId="{00000000-0000-0000-0000-000000000000}"/>
          </ac:spMkLst>
        </pc:spChg>
        <pc:spChg chg="mod">
          <ac:chgData name="Vu, Khanh H" userId="24dd652c-22a0-49c5-ab73-613a46438569" providerId="ADAL" clId="{C99DA1A6-24BC-4D20-A7C8-3AF52B16521B}" dt="2023-02-06T16:32:58.359" v="168" actId="962"/>
          <ac:spMkLst>
            <pc:docMk/>
            <pc:sldMk cId="0" sldId="258"/>
            <ac:spMk id="18" creationId="{00000000-0000-0000-0000-000000000000}"/>
          </ac:spMkLst>
        </pc:spChg>
        <pc:picChg chg="mod">
          <ac:chgData name="Vu, Khanh H" userId="24dd652c-22a0-49c5-ab73-613a46438569" providerId="ADAL" clId="{C99DA1A6-24BC-4D20-A7C8-3AF52B16521B}" dt="2023-02-06T16:33:01.012" v="169" actId="962"/>
          <ac:picMkLst>
            <pc:docMk/>
            <pc:sldMk cId="0" sldId="258"/>
            <ac:picMk id="22" creationId="{FE247FCB-2292-4097-9712-F79F7AFB167D}"/>
          </ac:picMkLst>
        </pc:picChg>
        <pc:picChg chg="mod">
          <ac:chgData name="Vu, Khanh H" userId="24dd652c-22a0-49c5-ab73-613a46438569" providerId="ADAL" clId="{C99DA1A6-24BC-4D20-A7C8-3AF52B16521B}" dt="2023-02-06T16:33:02.938" v="170" actId="962"/>
          <ac:picMkLst>
            <pc:docMk/>
            <pc:sldMk cId="0" sldId="258"/>
            <ac:picMk id="23" creationId="{D6BBF022-991F-4254-8EC3-3BB9AEB86EF9}"/>
          </ac:picMkLst>
        </pc:picChg>
      </pc:sldChg>
      <pc:sldChg chg="modSp mod">
        <pc:chgData name="Vu, Khanh H" userId="24dd652c-22a0-49c5-ab73-613a46438569" providerId="ADAL" clId="{C99DA1A6-24BC-4D20-A7C8-3AF52B16521B}" dt="2023-02-06T16:33:15.895" v="174" actId="962"/>
        <pc:sldMkLst>
          <pc:docMk/>
          <pc:sldMk cId="0" sldId="259"/>
        </pc:sldMkLst>
        <pc:picChg chg="mod">
          <ac:chgData name="Vu, Khanh H" userId="24dd652c-22a0-49c5-ab73-613a46438569" providerId="ADAL" clId="{C99DA1A6-24BC-4D20-A7C8-3AF52B16521B}" dt="2023-02-06T16:33:15.895" v="174" actId="962"/>
          <ac:picMkLst>
            <pc:docMk/>
            <pc:sldMk cId="0" sldId="259"/>
            <ac:picMk id="8" creationId="{E3204C0F-6990-499C-9574-C3099079B632}"/>
          </ac:picMkLst>
        </pc:picChg>
        <pc:picChg chg="mod">
          <ac:chgData name="Vu, Khanh H" userId="24dd652c-22a0-49c5-ab73-613a46438569" providerId="ADAL" clId="{C99DA1A6-24BC-4D20-A7C8-3AF52B16521B}" dt="2023-02-06T16:33:14.123" v="173" actId="962"/>
          <ac:picMkLst>
            <pc:docMk/>
            <pc:sldMk cId="0" sldId="259"/>
            <ac:picMk id="12" creationId="{8B4D57E2-0878-4251-A8F9-C0925A230034}"/>
          </ac:picMkLst>
        </pc:picChg>
      </pc:sldChg>
      <pc:sldChg chg="modSp mod">
        <pc:chgData name="Vu, Khanh H" userId="24dd652c-22a0-49c5-ab73-613a46438569" providerId="ADAL" clId="{C99DA1A6-24BC-4D20-A7C8-3AF52B16521B}" dt="2023-02-06T16:33:26.443" v="178" actId="962"/>
        <pc:sldMkLst>
          <pc:docMk/>
          <pc:sldMk cId="0" sldId="261"/>
        </pc:sldMkLst>
        <pc:picChg chg="mod">
          <ac:chgData name="Vu, Khanh H" userId="24dd652c-22a0-49c5-ab73-613a46438569" providerId="ADAL" clId="{C99DA1A6-24BC-4D20-A7C8-3AF52B16521B}" dt="2023-02-06T16:33:26.443" v="178" actId="962"/>
          <ac:picMkLst>
            <pc:docMk/>
            <pc:sldMk cId="0" sldId="261"/>
            <ac:picMk id="7" creationId="{629E37BA-BAAB-46E6-86F0-30A7954D3F85}"/>
          </ac:picMkLst>
        </pc:picChg>
        <pc:picChg chg="mod">
          <ac:chgData name="Vu, Khanh H" userId="24dd652c-22a0-49c5-ab73-613a46438569" providerId="ADAL" clId="{C99DA1A6-24BC-4D20-A7C8-3AF52B16521B}" dt="2023-02-06T16:33:24.709" v="177" actId="962"/>
          <ac:picMkLst>
            <pc:docMk/>
            <pc:sldMk cId="0" sldId="261"/>
            <ac:picMk id="10" creationId="{35BCAAF3-3F88-4956-863C-5D595E7F07FE}"/>
          </ac:picMkLst>
        </pc:picChg>
      </pc:sldChg>
      <pc:sldChg chg="modSp mod">
        <pc:chgData name="Vu, Khanh H" userId="24dd652c-22a0-49c5-ab73-613a46438569" providerId="ADAL" clId="{C99DA1A6-24BC-4D20-A7C8-3AF52B16521B}" dt="2023-02-06T16:33:30.950" v="180" actId="962"/>
        <pc:sldMkLst>
          <pc:docMk/>
          <pc:sldMk cId="0" sldId="263"/>
        </pc:sldMkLst>
        <pc:picChg chg="mod">
          <ac:chgData name="Vu, Khanh H" userId="24dd652c-22a0-49c5-ab73-613a46438569" providerId="ADAL" clId="{C99DA1A6-24BC-4D20-A7C8-3AF52B16521B}" dt="2023-02-06T16:33:30.950" v="180" actId="962"/>
          <ac:picMkLst>
            <pc:docMk/>
            <pc:sldMk cId="0" sldId="263"/>
            <ac:picMk id="8" creationId="{7566532A-023C-48B2-B756-E228500EA513}"/>
          </ac:picMkLst>
        </pc:picChg>
        <pc:picChg chg="mod">
          <ac:chgData name="Vu, Khanh H" userId="24dd652c-22a0-49c5-ab73-613a46438569" providerId="ADAL" clId="{C99DA1A6-24BC-4D20-A7C8-3AF52B16521B}" dt="2023-02-06T16:33:29.262" v="179" actId="962"/>
          <ac:picMkLst>
            <pc:docMk/>
            <pc:sldMk cId="0" sldId="263"/>
            <ac:picMk id="11" creationId="{AA0477A5-B52B-4A83-9C39-E3FCA0DEBE3E}"/>
          </ac:picMkLst>
        </pc:picChg>
      </pc:sldChg>
      <pc:sldChg chg="modSp mod">
        <pc:chgData name="Vu, Khanh H" userId="24dd652c-22a0-49c5-ab73-613a46438569" providerId="ADAL" clId="{C99DA1A6-24BC-4D20-A7C8-3AF52B16521B}" dt="2023-02-06T16:33:35.002" v="182" actId="962"/>
        <pc:sldMkLst>
          <pc:docMk/>
          <pc:sldMk cId="0" sldId="264"/>
        </pc:sldMkLst>
        <pc:picChg chg="mod">
          <ac:chgData name="Vu, Khanh H" userId="24dd652c-22a0-49c5-ab73-613a46438569" providerId="ADAL" clId="{C99DA1A6-24BC-4D20-A7C8-3AF52B16521B}" dt="2023-02-06T16:33:35.002" v="182" actId="962"/>
          <ac:picMkLst>
            <pc:docMk/>
            <pc:sldMk cId="0" sldId="264"/>
            <ac:picMk id="7" creationId="{B9458452-EE0A-4891-9F8B-614353AD3324}"/>
          </ac:picMkLst>
        </pc:picChg>
        <pc:picChg chg="mod">
          <ac:chgData name="Vu, Khanh H" userId="24dd652c-22a0-49c5-ab73-613a46438569" providerId="ADAL" clId="{C99DA1A6-24BC-4D20-A7C8-3AF52B16521B}" dt="2023-02-06T16:33:33.448" v="181" actId="962"/>
          <ac:picMkLst>
            <pc:docMk/>
            <pc:sldMk cId="0" sldId="264"/>
            <ac:picMk id="9" creationId="{15AEE71A-E056-41ED-B218-89EB55E794DD}"/>
          </ac:picMkLst>
        </pc:picChg>
      </pc:sldChg>
      <pc:sldChg chg="modSp mod">
        <pc:chgData name="Vu, Khanh H" userId="24dd652c-22a0-49c5-ab73-613a46438569" providerId="ADAL" clId="{C99DA1A6-24BC-4D20-A7C8-3AF52B16521B}" dt="2023-02-06T16:33:38.212" v="184" actId="962"/>
        <pc:sldMkLst>
          <pc:docMk/>
          <pc:sldMk cId="0" sldId="265"/>
        </pc:sldMkLst>
        <pc:picChg chg="mod">
          <ac:chgData name="Vu, Khanh H" userId="24dd652c-22a0-49c5-ab73-613a46438569" providerId="ADAL" clId="{C99DA1A6-24BC-4D20-A7C8-3AF52B16521B}" dt="2023-02-06T16:33:38.212" v="184" actId="962"/>
          <ac:picMkLst>
            <pc:docMk/>
            <pc:sldMk cId="0" sldId="265"/>
            <ac:picMk id="7" creationId="{289AC9D6-A3BE-4A37-ADC0-7DDB31A7F243}"/>
          </ac:picMkLst>
        </pc:picChg>
        <pc:picChg chg="mod">
          <ac:chgData name="Vu, Khanh H" userId="24dd652c-22a0-49c5-ab73-613a46438569" providerId="ADAL" clId="{C99DA1A6-24BC-4D20-A7C8-3AF52B16521B}" dt="2023-02-06T16:33:36.658" v="183" actId="962"/>
          <ac:picMkLst>
            <pc:docMk/>
            <pc:sldMk cId="0" sldId="265"/>
            <ac:picMk id="9" creationId="{99F90D4C-8128-437E-A85D-C15CB1343969}"/>
          </ac:picMkLst>
        </pc:picChg>
      </pc:sldChg>
      <pc:sldChg chg="modSp mod">
        <pc:chgData name="Vu, Khanh H" userId="24dd652c-22a0-49c5-ab73-613a46438569" providerId="ADAL" clId="{C99DA1A6-24BC-4D20-A7C8-3AF52B16521B}" dt="2023-02-06T16:33:42.785" v="186" actId="962"/>
        <pc:sldMkLst>
          <pc:docMk/>
          <pc:sldMk cId="0" sldId="266"/>
        </pc:sldMkLst>
        <pc:picChg chg="mod">
          <ac:chgData name="Vu, Khanh H" userId="24dd652c-22a0-49c5-ab73-613a46438569" providerId="ADAL" clId="{C99DA1A6-24BC-4D20-A7C8-3AF52B16521B}" dt="2023-02-06T16:33:41.169" v="185" actId="962"/>
          <ac:picMkLst>
            <pc:docMk/>
            <pc:sldMk cId="0" sldId="266"/>
            <ac:picMk id="7" creationId="{E89E4C86-E2E3-42C2-B5EF-F9C06AC45C79}"/>
          </ac:picMkLst>
        </pc:picChg>
        <pc:picChg chg="mod">
          <ac:chgData name="Vu, Khanh H" userId="24dd652c-22a0-49c5-ab73-613a46438569" providerId="ADAL" clId="{C99DA1A6-24BC-4D20-A7C8-3AF52B16521B}" dt="2023-02-06T16:33:42.785" v="186" actId="962"/>
          <ac:picMkLst>
            <pc:docMk/>
            <pc:sldMk cId="0" sldId="266"/>
            <ac:picMk id="9" creationId="{FF9610F2-93D5-4D55-85BB-B9A8E6500ECD}"/>
          </ac:picMkLst>
        </pc:picChg>
      </pc:sldChg>
      <pc:sldChg chg="modSp mod">
        <pc:chgData name="Vu, Khanh H" userId="24dd652c-22a0-49c5-ab73-613a46438569" providerId="ADAL" clId="{C99DA1A6-24BC-4D20-A7C8-3AF52B16521B}" dt="2023-02-06T16:33:45.834" v="188" actId="962"/>
        <pc:sldMkLst>
          <pc:docMk/>
          <pc:sldMk cId="0" sldId="267"/>
        </pc:sldMkLst>
        <pc:picChg chg="mod">
          <ac:chgData name="Vu, Khanh H" userId="24dd652c-22a0-49c5-ab73-613a46438569" providerId="ADAL" clId="{C99DA1A6-24BC-4D20-A7C8-3AF52B16521B}" dt="2023-02-06T16:33:45.834" v="188" actId="962"/>
          <ac:picMkLst>
            <pc:docMk/>
            <pc:sldMk cId="0" sldId="267"/>
            <ac:picMk id="8" creationId="{C142B2B8-331B-4009-8F88-EBA81EAA57BD}"/>
          </ac:picMkLst>
        </pc:picChg>
        <pc:picChg chg="mod">
          <ac:chgData name="Vu, Khanh H" userId="24dd652c-22a0-49c5-ab73-613a46438569" providerId="ADAL" clId="{C99DA1A6-24BC-4D20-A7C8-3AF52B16521B}" dt="2023-02-06T16:33:44.352" v="187" actId="962"/>
          <ac:picMkLst>
            <pc:docMk/>
            <pc:sldMk cId="0" sldId="267"/>
            <ac:picMk id="9" creationId="{D39E0B40-9264-4C36-9E66-30D16A4C0BFF}"/>
          </ac:picMkLst>
        </pc:picChg>
      </pc:sldChg>
      <pc:sldChg chg="modSp mod">
        <pc:chgData name="Vu, Khanh H" userId="24dd652c-22a0-49c5-ab73-613a46438569" providerId="ADAL" clId="{C99DA1A6-24BC-4D20-A7C8-3AF52B16521B}" dt="2023-02-06T16:33:49.277" v="190" actId="962"/>
        <pc:sldMkLst>
          <pc:docMk/>
          <pc:sldMk cId="0" sldId="268"/>
        </pc:sldMkLst>
        <pc:picChg chg="mod">
          <ac:chgData name="Vu, Khanh H" userId="24dd652c-22a0-49c5-ab73-613a46438569" providerId="ADAL" clId="{C99DA1A6-24BC-4D20-A7C8-3AF52B16521B}" dt="2023-02-06T16:33:49.277" v="190" actId="962"/>
          <ac:picMkLst>
            <pc:docMk/>
            <pc:sldMk cId="0" sldId="268"/>
            <ac:picMk id="7" creationId="{70F69371-DACC-48AC-AEB9-EFA0DD8CC1EB}"/>
          </ac:picMkLst>
        </pc:picChg>
        <pc:picChg chg="mod">
          <ac:chgData name="Vu, Khanh H" userId="24dd652c-22a0-49c5-ab73-613a46438569" providerId="ADAL" clId="{C99DA1A6-24BC-4D20-A7C8-3AF52B16521B}" dt="2023-02-06T16:33:47.592" v="189" actId="962"/>
          <ac:picMkLst>
            <pc:docMk/>
            <pc:sldMk cId="0" sldId="268"/>
            <ac:picMk id="9" creationId="{989D282E-0271-4972-89B7-4179A24A8A9F}"/>
          </ac:picMkLst>
        </pc:picChg>
      </pc:sldChg>
      <pc:sldChg chg="modSp mod">
        <pc:chgData name="Vu, Khanh H" userId="24dd652c-22a0-49c5-ab73-613a46438569" providerId="ADAL" clId="{C99DA1A6-24BC-4D20-A7C8-3AF52B16521B}" dt="2023-02-06T16:33:52.379" v="192" actId="962"/>
        <pc:sldMkLst>
          <pc:docMk/>
          <pc:sldMk cId="0" sldId="269"/>
        </pc:sldMkLst>
        <pc:picChg chg="mod">
          <ac:chgData name="Vu, Khanh H" userId="24dd652c-22a0-49c5-ab73-613a46438569" providerId="ADAL" clId="{C99DA1A6-24BC-4D20-A7C8-3AF52B16521B}" dt="2023-02-06T16:33:50.836" v="191" actId="962"/>
          <ac:picMkLst>
            <pc:docMk/>
            <pc:sldMk cId="0" sldId="269"/>
            <ac:picMk id="7" creationId="{A902C58E-F21E-4A69-A31D-A2AC8EA31EB3}"/>
          </ac:picMkLst>
        </pc:picChg>
        <pc:picChg chg="mod">
          <ac:chgData name="Vu, Khanh H" userId="24dd652c-22a0-49c5-ab73-613a46438569" providerId="ADAL" clId="{C99DA1A6-24BC-4D20-A7C8-3AF52B16521B}" dt="2023-02-06T16:33:52.379" v="192" actId="962"/>
          <ac:picMkLst>
            <pc:docMk/>
            <pc:sldMk cId="0" sldId="269"/>
            <ac:picMk id="8" creationId="{980DBE55-342D-4527-AA6C-C2E8CB954688}"/>
          </ac:picMkLst>
        </pc:picChg>
      </pc:sldChg>
      <pc:sldChg chg="modSp mod">
        <pc:chgData name="Vu, Khanh H" userId="24dd652c-22a0-49c5-ab73-613a46438569" providerId="ADAL" clId="{C99DA1A6-24BC-4D20-A7C8-3AF52B16521B}" dt="2023-02-06T16:33:59.304" v="196" actId="962"/>
        <pc:sldMkLst>
          <pc:docMk/>
          <pc:sldMk cId="0" sldId="271"/>
        </pc:sldMkLst>
        <pc:picChg chg="mod">
          <ac:chgData name="Vu, Khanh H" userId="24dd652c-22a0-49c5-ab73-613a46438569" providerId="ADAL" clId="{C99DA1A6-24BC-4D20-A7C8-3AF52B16521B}" dt="2023-02-06T16:33:59.304" v="196" actId="962"/>
          <ac:picMkLst>
            <pc:docMk/>
            <pc:sldMk cId="0" sldId="271"/>
            <ac:picMk id="7" creationId="{8F31124B-CEA2-4AD9-A078-A17721FF6D6F}"/>
          </ac:picMkLst>
        </pc:picChg>
        <pc:picChg chg="mod">
          <ac:chgData name="Vu, Khanh H" userId="24dd652c-22a0-49c5-ab73-613a46438569" providerId="ADAL" clId="{C99DA1A6-24BC-4D20-A7C8-3AF52B16521B}" dt="2023-02-06T16:33:57.833" v="195" actId="962"/>
          <ac:picMkLst>
            <pc:docMk/>
            <pc:sldMk cId="0" sldId="271"/>
            <ac:picMk id="8" creationId="{C9AED31A-55EB-42D1-A053-910BD322B7C9}"/>
          </ac:picMkLst>
        </pc:picChg>
      </pc:sldChg>
      <pc:sldChg chg="modSp mod">
        <pc:chgData name="Vu, Khanh H" userId="24dd652c-22a0-49c5-ab73-613a46438569" providerId="ADAL" clId="{C99DA1A6-24BC-4D20-A7C8-3AF52B16521B}" dt="2023-02-06T16:37:25.035" v="339" actId="962"/>
        <pc:sldMkLst>
          <pc:docMk/>
          <pc:sldMk cId="0" sldId="272"/>
        </pc:sldMkLst>
        <pc:spChg chg="mod">
          <ac:chgData name="Vu, Khanh H" userId="24dd652c-22a0-49c5-ab73-613a46438569" providerId="ADAL" clId="{C99DA1A6-24BC-4D20-A7C8-3AF52B16521B}" dt="2023-02-06T16:37:25.035" v="339" actId="962"/>
          <ac:spMkLst>
            <pc:docMk/>
            <pc:sldMk cId="0" sldId="272"/>
            <ac:spMk id="10" creationId="{2D686AF1-178B-45EB-B77D-D9D4E1E3E567}"/>
          </ac:spMkLst>
        </pc:spChg>
        <pc:spChg chg="mod">
          <ac:chgData name="Vu, Khanh H" userId="24dd652c-22a0-49c5-ab73-613a46438569" providerId="ADAL" clId="{C99DA1A6-24BC-4D20-A7C8-3AF52B16521B}" dt="2023-02-06T16:34:11.361" v="199" actId="962"/>
          <ac:spMkLst>
            <pc:docMk/>
            <pc:sldMk cId="0" sldId="272"/>
            <ac:spMk id="11" creationId="{00000000-0000-0000-0000-000000000000}"/>
          </ac:spMkLst>
        </pc:spChg>
        <pc:spChg chg="mod">
          <ac:chgData name="Vu, Khanh H" userId="24dd652c-22a0-49c5-ab73-613a46438569" providerId="ADAL" clId="{C99DA1A6-24BC-4D20-A7C8-3AF52B16521B}" dt="2023-02-06T16:36:37.608" v="335" actId="962"/>
          <ac:spMkLst>
            <pc:docMk/>
            <pc:sldMk cId="0" sldId="272"/>
            <ac:spMk id="12" creationId="{00000000-0000-0000-0000-000000000000}"/>
          </ac:spMkLst>
        </pc:spChg>
        <pc:spChg chg="mod">
          <ac:chgData name="Vu, Khanh H" userId="24dd652c-22a0-49c5-ab73-613a46438569" providerId="ADAL" clId="{C99DA1A6-24BC-4D20-A7C8-3AF52B16521B}" dt="2023-02-06T16:36:22.890" v="333" actId="962"/>
          <ac:spMkLst>
            <pc:docMk/>
            <pc:sldMk cId="0" sldId="272"/>
            <ac:spMk id="13" creationId="{00000000-0000-0000-0000-000000000000}"/>
          </ac:spMkLst>
        </pc:spChg>
        <pc:spChg chg="mod">
          <ac:chgData name="Vu, Khanh H" userId="24dd652c-22a0-49c5-ab73-613a46438569" providerId="ADAL" clId="{C99DA1A6-24BC-4D20-A7C8-3AF52B16521B}" dt="2023-02-06T16:36:47.992" v="336" actId="962"/>
          <ac:spMkLst>
            <pc:docMk/>
            <pc:sldMk cId="0" sldId="272"/>
            <ac:spMk id="14" creationId="{00000000-0000-0000-0000-000000000000}"/>
          </ac:spMkLst>
        </pc:spChg>
      </pc:sldChg>
      <pc:sldChg chg="modSp mod">
        <pc:chgData name="Vu, Khanh H" userId="24dd652c-22a0-49c5-ab73-613a46438569" providerId="ADAL" clId="{C99DA1A6-24BC-4D20-A7C8-3AF52B16521B}" dt="2023-02-06T16:31:20.007" v="3" actId="962"/>
        <pc:sldMkLst>
          <pc:docMk/>
          <pc:sldMk cId="1613429990" sldId="273"/>
        </pc:sldMkLst>
        <pc:picChg chg="mod">
          <ac:chgData name="Vu, Khanh H" userId="24dd652c-22a0-49c5-ab73-613a46438569" providerId="ADAL" clId="{C99DA1A6-24BC-4D20-A7C8-3AF52B16521B}" dt="2023-02-06T16:31:20.007" v="3" actId="962"/>
          <ac:picMkLst>
            <pc:docMk/>
            <pc:sldMk cId="1613429990" sldId="273"/>
            <ac:picMk id="6" creationId="{F1053BF6-DFFB-4F4A-85A5-C92E851EB28E}"/>
          </ac:picMkLst>
        </pc:picChg>
        <pc:picChg chg="mod">
          <ac:chgData name="Vu, Khanh H" userId="24dd652c-22a0-49c5-ab73-613a46438569" providerId="ADAL" clId="{C99DA1A6-24BC-4D20-A7C8-3AF52B16521B}" dt="2023-02-06T16:31:17.501" v="2" actId="962"/>
          <ac:picMkLst>
            <pc:docMk/>
            <pc:sldMk cId="1613429990" sldId="273"/>
            <ac:picMk id="10" creationId="{422E5B1C-13EC-4F16-93D0-165401EC0A4B}"/>
          </ac:picMkLst>
        </pc:picChg>
      </pc:sldChg>
      <pc:sldChg chg="modSp mod">
        <pc:chgData name="Vu, Khanh H" userId="24dd652c-22a0-49c5-ab73-613a46438569" providerId="ADAL" clId="{C99DA1A6-24BC-4D20-A7C8-3AF52B16521B}" dt="2023-02-06T16:33:55.465" v="194" actId="962"/>
        <pc:sldMkLst>
          <pc:docMk/>
          <pc:sldMk cId="3171184888" sldId="274"/>
        </pc:sldMkLst>
        <pc:picChg chg="mod">
          <ac:chgData name="Vu, Khanh H" userId="24dd652c-22a0-49c5-ab73-613a46438569" providerId="ADAL" clId="{C99DA1A6-24BC-4D20-A7C8-3AF52B16521B}" dt="2023-02-06T16:33:55.465" v="194" actId="962"/>
          <ac:picMkLst>
            <pc:docMk/>
            <pc:sldMk cId="3171184888" sldId="274"/>
            <ac:picMk id="12" creationId="{DC18BE00-A011-4AE4-929E-19A3BFAAB208}"/>
          </ac:picMkLst>
        </pc:picChg>
        <pc:picChg chg="mod">
          <ac:chgData name="Vu, Khanh H" userId="24dd652c-22a0-49c5-ab73-613a46438569" providerId="ADAL" clId="{C99DA1A6-24BC-4D20-A7C8-3AF52B16521B}" dt="2023-02-06T16:33:54.085" v="193" actId="962"/>
          <ac:picMkLst>
            <pc:docMk/>
            <pc:sldMk cId="3171184888" sldId="274"/>
            <ac:picMk id="17" creationId="{E1FF4E52-C0B8-4B79-A885-B82B5FB6C992}"/>
          </ac:picMkLst>
        </pc:picChg>
      </pc:sldChg>
      <pc:sldChg chg="modSp mod">
        <pc:chgData name="Vu, Khanh H" userId="24dd652c-22a0-49c5-ab73-613a46438569" providerId="ADAL" clId="{C99DA1A6-24BC-4D20-A7C8-3AF52B16521B}" dt="2023-02-06T16:34:03.123" v="198" actId="962"/>
        <pc:sldMkLst>
          <pc:docMk/>
          <pc:sldMk cId="2271838740" sldId="275"/>
        </pc:sldMkLst>
        <pc:picChg chg="mod">
          <ac:chgData name="Vu, Khanh H" userId="24dd652c-22a0-49c5-ab73-613a46438569" providerId="ADAL" clId="{C99DA1A6-24BC-4D20-A7C8-3AF52B16521B}" dt="2023-02-06T16:34:01.494" v="197" actId="962"/>
          <ac:picMkLst>
            <pc:docMk/>
            <pc:sldMk cId="2271838740" sldId="275"/>
            <ac:picMk id="7" creationId="{44CFF200-23DD-45F8-80D7-07361D60CCCC}"/>
          </ac:picMkLst>
        </pc:picChg>
        <pc:picChg chg="mod">
          <ac:chgData name="Vu, Khanh H" userId="24dd652c-22a0-49c5-ab73-613a46438569" providerId="ADAL" clId="{C99DA1A6-24BC-4D20-A7C8-3AF52B16521B}" dt="2023-02-06T16:34:03.123" v="198" actId="962"/>
          <ac:picMkLst>
            <pc:docMk/>
            <pc:sldMk cId="2271838740" sldId="275"/>
            <ac:picMk id="8" creationId="{3251D18D-316B-4863-9767-091114D2B327}"/>
          </ac:picMkLst>
        </pc:picChg>
      </pc:sldChg>
      <pc:sldChg chg="modSp mod">
        <pc:chgData name="Vu, Khanh H" userId="24dd652c-22a0-49c5-ab73-613a46438569" providerId="ADAL" clId="{C99DA1A6-24BC-4D20-A7C8-3AF52B16521B}" dt="2023-02-06T16:33:22.251" v="176" actId="962"/>
        <pc:sldMkLst>
          <pc:docMk/>
          <pc:sldMk cId="2235534018" sldId="280"/>
        </pc:sldMkLst>
        <pc:picChg chg="mod">
          <ac:chgData name="Vu, Khanh H" userId="24dd652c-22a0-49c5-ab73-613a46438569" providerId="ADAL" clId="{C99DA1A6-24BC-4D20-A7C8-3AF52B16521B}" dt="2023-02-06T16:33:22.251" v="176" actId="962"/>
          <ac:picMkLst>
            <pc:docMk/>
            <pc:sldMk cId="2235534018" sldId="280"/>
            <ac:picMk id="7" creationId="{2A60AD67-AAAE-44DB-ACF8-1A58B6279D4E}"/>
          </ac:picMkLst>
        </pc:picChg>
        <pc:picChg chg="mod">
          <ac:chgData name="Vu, Khanh H" userId="24dd652c-22a0-49c5-ab73-613a46438569" providerId="ADAL" clId="{C99DA1A6-24BC-4D20-A7C8-3AF52B16521B}" dt="2023-02-06T16:33:18.554" v="175" actId="962"/>
          <ac:picMkLst>
            <pc:docMk/>
            <pc:sldMk cId="2235534018" sldId="280"/>
            <ac:picMk id="9" creationId="{9FEA111E-D220-4D59-85C2-B4AE05C4CE4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59275" cy="3889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97538" y="0"/>
            <a:ext cx="4359275" cy="388938"/>
          </a:xfrm>
          <a:prstGeom prst="rect">
            <a:avLst/>
          </a:prstGeom>
        </p:spPr>
        <p:txBody>
          <a:bodyPr vert="horz" lIns="91440" tIns="45720" rIns="91440" bIns="45720" rtlCol="0"/>
          <a:lstStyle>
            <a:lvl1pPr algn="r">
              <a:defRPr sz="1200"/>
            </a:lvl1pPr>
          </a:lstStyle>
          <a:p>
            <a:fld id="{0E846051-D9B9-4C7B-BC2C-CE24970C3DCD}" type="datetimeFigureOut">
              <a:rPr lang="en-US" smtClean="0"/>
              <a:t>2/6/2023</a:t>
            </a:fld>
            <a:endParaRPr lang="en-US"/>
          </a:p>
        </p:txBody>
      </p:sp>
      <p:sp>
        <p:nvSpPr>
          <p:cNvPr id="4" name="Slide Image Placeholder 3"/>
          <p:cNvSpPr>
            <a:spLocks noGrp="1" noRot="1" noChangeAspect="1"/>
          </p:cNvSpPr>
          <p:nvPr>
            <p:ph type="sldImg" idx="2"/>
          </p:nvPr>
        </p:nvSpPr>
        <p:spPr>
          <a:xfrm>
            <a:off x="3332163" y="971550"/>
            <a:ext cx="3394075" cy="2622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006475" y="3740150"/>
            <a:ext cx="8045450" cy="306070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7383463"/>
            <a:ext cx="4359275" cy="3889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97538" y="7383463"/>
            <a:ext cx="4359275" cy="388937"/>
          </a:xfrm>
          <a:prstGeom prst="rect">
            <a:avLst/>
          </a:prstGeom>
        </p:spPr>
        <p:txBody>
          <a:bodyPr vert="horz" lIns="91440" tIns="45720" rIns="91440" bIns="45720" rtlCol="0" anchor="b"/>
          <a:lstStyle>
            <a:lvl1pPr algn="r">
              <a:defRPr sz="1200"/>
            </a:lvl1pPr>
          </a:lstStyle>
          <a:p>
            <a:fld id="{9A2FE398-C338-49A3-A9BC-DA92A89857C2}" type="slidenum">
              <a:rPr lang="en-US" smtClean="0"/>
              <a:t>‹#›</a:t>
            </a:fld>
            <a:endParaRPr lang="en-US"/>
          </a:p>
        </p:txBody>
      </p:sp>
    </p:spTree>
    <p:extLst>
      <p:ext uri="{BB962C8B-B14F-4D97-AF65-F5344CB8AC3E}">
        <p14:creationId xmlns:p14="http://schemas.microsoft.com/office/powerpoint/2010/main" val="134871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2FE398-C338-49A3-A9BC-DA92A89857C2}" type="slidenum">
              <a:rPr lang="en-US" smtClean="0"/>
              <a:t>6</a:t>
            </a:fld>
            <a:endParaRPr lang="en-US"/>
          </a:p>
        </p:txBody>
      </p:sp>
    </p:spTree>
    <p:extLst>
      <p:ext uri="{BB962C8B-B14F-4D97-AF65-F5344CB8AC3E}">
        <p14:creationId xmlns:p14="http://schemas.microsoft.com/office/powerpoint/2010/main" val="1235147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2FE398-C338-49A3-A9BC-DA92A89857C2}" type="slidenum">
              <a:rPr lang="en-US" smtClean="0"/>
              <a:t>7</a:t>
            </a:fld>
            <a:endParaRPr lang="en-US"/>
          </a:p>
        </p:txBody>
      </p:sp>
    </p:spTree>
    <p:extLst>
      <p:ext uri="{BB962C8B-B14F-4D97-AF65-F5344CB8AC3E}">
        <p14:creationId xmlns:p14="http://schemas.microsoft.com/office/powerpoint/2010/main" val="2417129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2FE398-C338-49A3-A9BC-DA92A89857C2}" type="slidenum">
              <a:rPr lang="en-US" smtClean="0"/>
              <a:t>9</a:t>
            </a:fld>
            <a:endParaRPr lang="en-US"/>
          </a:p>
        </p:txBody>
      </p:sp>
    </p:spTree>
    <p:extLst>
      <p:ext uri="{BB962C8B-B14F-4D97-AF65-F5344CB8AC3E}">
        <p14:creationId xmlns:p14="http://schemas.microsoft.com/office/powerpoint/2010/main" val="32095829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9A2FE398-C338-49A3-A9BC-DA92A89857C2}" type="slidenum">
              <a:rPr lang="en-US" smtClean="0"/>
              <a:t>10</a:t>
            </a:fld>
            <a:endParaRPr lang="en-US"/>
          </a:p>
        </p:txBody>
      </p:sp>
    </p:spTree>
    <p:extLst>
      <p:ext uri="{BB962C8B-B14F-4D97-AF65-F5344CB8AC3E}">
        <p14:creationId xmlns:p14="http://schemas.microsoft.com/office/powerpoint/2010/main" val="823975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2FE398-C338-49A3-A9BC-DA92A89857C2}" type="slidenum">
              <a:rPr lang="en-US" smtClean="0"/>
              <a:t>11</a:t>
            </a:fld>
            <a:endParaRPr lang="en-US"/>
          </a:p>
        </p:txBody>
      </p:sp>
    </p:spTree>
    <p:extLst>
      <p:ext uri="{BB962C8B-B14F-4D97-AF65-F5344CB8AC3E}">
        <p14:creationId xmlns:p14="http://schemas.microsoft.com/office/powerpoint/2010/main" val="11071316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2FE398-C338-49A3-A9BC-DA92A89857C2}" type="slidenum">
              <a:rPr lang="en-US" smtClean="0"/>
              <a:t>14</a:t>
            </a:fld>
            <a:endParaRPr lang="en-US"/>
          </a:p>
        </p:txBody>
      </p:sp>
    </p:spTree>
    <p:extLst>
      <p:ext uri="{BB962C8B-B14F-4D97-AF65-F5344CB8AC3E}">
        <p14:creationId xmlns:p14="http://schemas.microsoft.com/office/powerpoint/2010/main" val="4210279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2FE398-C338-49A3-A9BC-DA92A89857C2}" type="slidenum">
              <a:rPr lang="en-US" smtClean="0"/>
              <a:t>17</a:t>
            </a:fld>
            <a:endParaRPr lang="en-US"/>
          </a:p>
        </p:txBody>
      </p:sp>
    </p:spTree>
    <p:extLst>
      <p:ext uri="{BB962C8B-B14F-4D97-AF65-F5344CB8AC3E}">
        <p14:creationId xmlns:p14="http://schemas.microsoft.com/office/powerpoint/2010/main" val="1523222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4380" y="2409444"/>
            <a:ext cx="8549640" cy="163220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08760" y="4352544"/>
            <a:ext cx="7040880" cy="19431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2/6/2023</a:t>
            </a:fld>
            <a:endParaRPr lang="en-US"/>
          </a:p>
        </p:txBody>
      </p:sp>
      <p:sp>
        <p:nvSpPr>
          <p:cNvPr id="6" name="Holder 6"/>
          <p:cNvSpPr>
            <a:spLocks noGrp="1"/>
          </p:cNvSpPr>
          <p:nvPr>
            <p:ph type="sldNum" sz="quarter" idx="7"/>
          </p:nvPr>
        </p:nvSpPr>
        <p:spPr/>
        <p:txBody>
          <a:bodyPr lIns="0" tIns="0" rIns="0" bIns="0"/>
          <a:lstStyle>
            <a:lvl1pPr>
              <a:defRPr sz="1300" b="0" i="0">
                <a:solidFill>
                  <a:schemeClr val="bg1"/>
                </a:solidFill>
                <a:latin typeface="Times New Roman"/>
                <a:cs typeface="Times New Roman"/>
              </a:defRPr>
            </a:lvl1pPr>
          </a:lstStyle>
          <a:p>
            <a:pPr marL="25400">
              <a:lnSpc>
                <a:spcPts val="1515"/>
              </a:lnSpc>
            </a:pPr>
            <a:fld id="{81D60167-4931-47E6-BA6A-407CBD079E47}" type="slidenum">
              <a:rPr spc="-5" dirty="0"/>
              <a:t>‹#›</a:t>
            </a:fld>
            <a:endParaRPr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700" b="1" i="0">
                <a:solidFill>
                  <a:schemeClr val="bg1"/>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sz="1800" b="0" i="0">
                <a:solidFill>
                  <a:schemeClr val="bg1"/>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2/6/2023</a:t>
            </a:fld>
            <a:endParaRPr lang="en-US"/>
          </a:p>
        </p:txBody>
      </p:sp>
      <p:sp>
        <p:nvSpPr>
          <p:cNvPr id="6" name="Holder 6"/>
          <p:cNvSpPr>
            <a:spLocks noGrp="1"/>
          </p:cNvSpPr>
          <p:nvPr>
            <p:ph type="sldNum" sz="quarter" idx="7"/>
          </p:nvPr>
        </p:nvSpPr>
        <p:spPr/>
        <p:txBody>
          <a:bodyPr lIns="0" tIns="0" rIns="0" bIns="0"/>
          <a:lstStyle>
            <a:lvl1pPr>
              <a:defRPr sz="1300" b="0" i="0">
                <a:solidFill>
                  <a:schemeClr val="bg1"/>
                </a:solidFill>
                <a:latin typeface="Times New Roman"/>
                <a:cs typeface="Times New Roman"/>
              </a:defRPr>
            </a:lvl1pPr>
          </a:lstStyle>
          <a:p>
            <a:pPr marL="25400">
              <a:lnSpc>
                <a:spcPts val="1515"/>
              </a:lnSpc>
            </a:pPr>
            <a:fld id="{81D60167-4931-47E6-BA6A-407CBD079E47}" type="slidenum">
              <a:rPr spc="-5" dirty="0"/>
              <a:t>‹#›</a:t>
            </a:fld>
            <a:endParaRPr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16" name="bk object 16"/>
          <p:cNvSpPr/>
          <p:nvPr/>
        </p:nvSpPr>
        <p:spPr>
          <a:xfrm>
            <a:off x="0" y="0"/>
            <a:ext cx="10058400" cy="7772400"/>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393" y="199593"/>
            <a:ext cx="10056495" cy="1865630"/>
          </a:xfrm>
          <a:custGeom>
            <a:avLst/>
            <a:gdLst/>
            <a:ahLst/>
            <a:cxnLst/>
            <a:rect l="l" t="t" r="r" b="b"/>
            <a:pathLst>
              <a:path w="10056495" h="1865630">
                <a:moveTo>
                  <a:pt x="0" y="1865376"/>
                </a:moveTo>
                <a:lnTo>
                  <a:pt x="10055885" y="1865376"/>
                </a:lnTo>
                <a:lnTo>
                  <a:pt x="10055885" y="0"/>
                </a:lnTo>
                <a:lnTo>
                  <a:pt x="0" y="0"/>
                </a:lnTo>
                <a:lnTo>
                  <a:pt x="0" y="1865376"/>
                </a:lnTo>
                <a:close/>
              </a:path>
            </a:pathLst>
          </a:custGeom>
          <a:solidFill>
            <a:srgbClr val="A5D028"/>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6700" b="1" i="0">
                <a:solidFill>
                  <a:schemeClr val="bg1"/>
                </a:solidFill>
                <a:latin typeface="Times New Roman"/>
                <a:cs typeface="Times New Roman"/>
              </a:defRPr>
            </a:lvl1pPr>
          </a:lstStyle>
          <a:p>
            <a:endParaRPr/>
          </a:p>
        </p:txBody>
      </p:sp>
      <p:sp>
        <p:nvSpPr>
          <p:cNvPr id="3" name="Holder 3"/>
          <p:cNvSpPr>
            <a:spLocks noGrp="1"/>
          </p:cNvSpPr>
          <p:nvPr>
            <p:ph sz="half" idx="2"/>
          </p:nvPr>
        </p:nvSpPr>
        <p:spPr>
          <a:xfrm>
            <a:off x="1083590" y="2317128"/>
            <a:ext cx="3644900" cy="4479925"/>
          </a:xfrm>
          <a:prstGeom prst="rect">
            <a:avLst/>
          </a:prstGeom>
        </p:spPr>
        <p:txBody>
          <a:bodyPr wrap="square" lIns="0" tIns="0" rIns="0" bIns="0">
            <a:spAutoFit/>
          </a:bodyPr>
          <a:lstStyle>
            <a:lvl1pPr>
              <a:defRPr sz="2500" b="0" i="0">
                <a:solidFill>
                  <a:schemeClr val="bg1"/>
                </a:solidFill>
                <a:latin typeface="Times New Roman"/>
                <a:cs typeface="Times New Roman"/>
              </a:defRPr>
            </a:lvl1pPr>
          </a:lstStyle>
          <a:p>
            <a:endParaRPr/>
          </a:p>
        </p:txBody>
      </p:sp>
      <p:sp>
        <p:nvSpPr>
          <p:cNvPr id="4" name="Holder 4"/>
          <p:cNvSpPr>
            <a:spLocks noGrp="1"/>
          </p:cNvSpPr>
          <p:nvPr>
            <p:ph sz="half" idx="3"/>
          </p:nvPr>
        </p:nvSpPr>
        <p:spPr>
          <a:xfrm>
            <a:off x="5229254" y="2316620"/>
            <a:ext cx="3557904" cy="4560570"/>
          </a:xfrm>
          <a:prstGeom prst="rect">
            <a:avLst/>
          </a:prstGeom>
        </p:spPr>
        <p:txBody>
          <a:bodyPr wrap="square" lIns="0" tIns="0" rIns="0" bIns="0">
            <a:spAutoFit/>
          </a:bodyPr>
          <a:lstStyle>
            <a:lvl1pPr>
              <a:defRPr sz="3100" b="1" i="0">
                <a:solidFill>
                  <a:srgbClr val="00B0F0"/>
                </a:solidFill>
                <a:latin typeface="Times New Roman"/>
                <a:cs typeface="Times New Roman"/>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2/6/2023</a:t>
            </a:fld>
            <a:endParaRPr lang="en-US"/>
          </a:p>
        </p:txBody>
      </p:sp>
      <p:sp>
        <p:nvSpPr>
          <p:cNvPr id="7" name="Holder 7"/>
          <p:cNvSpPr>
            <a:spLocks noGrp="1"/>
          </p:cNvSpPr>
          <p:nvPr>
            <p:ph type="sldNum" sz="quarter" idx="7"/>
          </p:nvPr>
        </p:nvSpPr>
        <p:spPr/>
        <p:txBody>
          <a:bodyPr lIns="0" tIns="0" rIns="0" bIns="0"/>
          <a:lstStyle>
            <a:lvl1pPr>
              <a:defRPr sz="1300" b="0" i="0">
                <a:solidFill>
                  <a:schemeClr val="bg1"/>
                </a:solidFill>
                <a:latin typeface="Times New Roman"/>
                <a:cs typeface="Times New Roman"/>
              </a:defRPr>
            </a:lvl1pPr>
          </a:lstStyle>
          <a:p>
            <a:pPr marL="25400">
              <a:lnSpc>
                <a:spcPts val="1515"/>
              </a:lnSpc>
            </a:pPr>
            <a:fld id="{81D60167-4931-47E6-BA6A-407CBD079E47}" type="slidenum">
              <a:rPr spc="-5" dirty="0"/>
              <a:t>‹#›</a:t>
            </a:fld>
            <a:endParaRPr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700" b="1" i="0">
                <a:solidFill>
                  <a:schemeClr val="bg1"/>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2/6/2023</a:t>
            </a:fld>
            <a:endParaRPr lang="en-US"/>
          </a:p>
        </p:txBody>
      </p:sp>
      <p:sp>
        <p:nvSpPr>
          <p:cNvPr id="5" name="Holder 5"/>
          <p:cNvSpPr>
            <a:spLocks noGrp="1"/>
          </p:cNvSpPr>
          <p:nvPr>
            <p:ph type="sldNum" sz="quarter" idx="7"/>
          </p:nvPr>
        </p:nvSpPr>
        <p:spPr/>
        <p:txBody>
          <a:bodyPr lIns="0" tIns="0" rIns="0" bIns="0"/>
          <a:lstStyle>
            <a:lvl1pPr>
              <a:defRPr sz="1300" b="0" i="0">
                <a:solidFill>
                  <a:schemeClr val="bg1"/>
                </a:solidFill>
                <a:latin typeface="Times New Roman"/>
                <a:cs typeface="Times New Roman"/>
              </a:defRPr>
            </a:lvl1pPr>
          </a:lstStyle>
          <a:p>
            <a:pPr marL="25400">
              <a:lnSpc>
                <a:spcPts val="1515"/>
              </a:lnSpc>
            </a:pPr>
            <a:fld id="{81D60167-4931-47E6-BA6A-407CBD079E47}" type="slidenum">
              <a:rPr spc="-5" dirty="0"/>
              <a:t>‹#›</a:t>
            </a:fld>
            <a:endParaRPr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2/6/2023</a:t>
            </a:fld>
            <a:endParaRPr lang="en-US"/>
          </a:p>
        </p:txBody>
      </p:sp>
      <p:sp>
        <p:nvSpPr>
          <p:cNvPr id="4" name="Holder 4"/>
          <p:cNvSpPr>
            <a:spLocks noGrp="1"/>
          </p:cNvSpPr>
          <p:nvPr>
            <p:ph type="sldNum" sz="quarter" idx="7"/>
          </p:nvPr>
        </p:nvSpPr>
        <p:spPr/>
        <p:txBody>
          <a:bodyPr lIns="0" tIns="0" rIns="0" bIns="0"/>
          <a:lstStyle>
            <a:lvl1pPr>
              <a:defRPr sz="1300" b="0" i="0">
                <a:solidFill>
                  <a:schemeClr val="bg1"/>
                </a:solidFill>
                <a:latin typeface="Times New Roman"/>
                <a:cs typeface="Times New Roman"/>
              </a:defRPr>
            </a:lvl1pPr>
          </a:lstStyle>
          <a:p>
            <a:pPr marL="25400">
              <a:lnSpc>
                <a:spcPts val="1515"/>
              </a:lnSpc>
            </a:pPr>
            <a:fld id="{81D60167-4931-47E6-BA6A-407CBD079E47}" type="slidenum">
              <a:rPr spc="-5" dirty="0"/>
              <a:t>‹#›</a:t>
            </a:fld>
            <a:endParaRPr spc="-5"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41E42"/>
        </a:solidFill>
        <a:effectLst/>
      </p:bgPr>
    </p:bg>
    <p:spTree>
      <p:nvGrpSpPr>
        <p:cNvPr id="1" name=""/>
        <p:cNvGrpSpPr/>
        <p:nvPr/>
      </p:nvGrpSpPr>
      <p:grpSpPr>
        <a:xfrm>
          <a:off x="0" y="0"/>
          <a:ext cx="0" cy="0"/>
          <a:chOff x="0" y="0"/>
          <a:chExt cx="0" cy="0"/>
        </a:xfrm>
      </p:grpSpPr>
      <p:sp>
        <p:nvSpPr>
          <p:cNvPr id="16" name="bk object 16"/>
          <p:cNvSpPr/>
          <p:nvPr/>
        </p:nvSpPr>
        <p:spPr>
          <a:xfrm>
            <a:off x="0" y="0"/>
            <a:ext cx="10058400" cy="7772400"/>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1002168" y="2422255"/>
            <a:ext cx="8054063" cy="1864995"/>
          </a:xfrm>
          <a:prstGeom prst="rect">
            <a:avLst/>
          </a:prstGeom>
        </p:spPr>
        <p:txBody>
          <a:bodyPr wrap="square" lIns="0" tIns="0" rIns="0" bIns="0">
            <a:spAutoFit/>
          </a:bodyPr>
          <a:lstStyle>
            <a:lvl1pPr>
              <a:defRPr sz="6700" b="1" i="0">
                <a:solidFill>
                  <a:schemeClr val="bg1"/>
                </a:solidFill>
                <a:latin typeface="Times New Roman"/>
                <a:cs typeface="Times New Roman"/>
              </a:defRPr>
            </a:lvl1pPr>
          </a:lstStyle>
          <a:p>
            <a:endParaRPr/>
          </a:p>
        </p:txBody>
      </p:sp>
      <p:sp>
        <p:nvSpPr>
          <p:cNvPr id="3" name="Holder 3"/>
          <p:cNvSpPr>
            <a:spLocks noGrp="1"/>
          </p:cNvSpPr>
          <p:nvPr>
            <p:ph type="body" idx="1"/>
          </p:nvPr>
        </p:nvSpPr>
        <p:spPr>
          <a:xfrm>
            <a:off x="449228" y="2098953"/>
            <a:ext cx="9155430" cy="5107305"/>
          </a:xfrm>
          <a:prstGeom prst="rect">
            <a:avLst/>
          </a:prstGeom>
        </p:spPr>
        <p:txBody>
          <a:bodyPr wrap="square" lIns="0" tIns="0" rIns="0" bIns="0">
            <a:spAutoFit/>
          </a:bodyPr>
          <a:lstStyle>
            <a:lvl1pPr>
              <a:defRPr sz="1800" b="0" i="0">
                <a:solidFill>
                  <a:schemeClr val="bg1"/>
                </a:solidFill>
                <a:latin typeface="Times New Roman"/>
                <a:cs typeface="Times New Roman"/>
              </a:defRPr>
            </a:lvl1pPr>
          </a:lstStyle>
          <a:p>
            <a:endParaRPr/>
          </a:p>
        </p:txBody>
      </p:sp>
      <p:sp>
        <p:nvSpPr>
          <p:cNvPr id="4" name="Holder 4"/>
          <p:cNvSpPr>
            <a:spLocks noGrp="1"/>
          </p:cNvSpPr>
          <p:nvPr>
            <p:ph type="ftr" sz="quarter" idx="5"/>
          </p:nvPr>
        </p:nvSpPr>
        <p:spPr>
          <a:xfrm>
            <a:off x="3419856" y="7228332"/>
            <a:ext cx="3218688" cy="3886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2920" y="7228332"/>
            <a:ext cx="2313432" cy="3886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2/6/2023</a:t>
            </a:fld>
            <a:endParaRPr lang="en-US"/>
          </a:p>
        </p:txBody>
      </p:sp>
      <p:sp>
        <p:nvSpPr>
          <p:cNvPr id="6" name="Holder 6"/>
          <p:cNvSpPr>
            <a:spLocks noGrp="1"/>
          </p:cNvSpPr>
          <p:nvPr>
            <p:ph type="sldNum" sz="quarter" idx="7"/>
          </p:nvPr>
        </p:nvSpPr>
        <p:spPr>
          <a:xfrm>
            <a:off x="8819157" y="7387732"/>
            <a:ext cx="215900" cy="208279"/>
          </a:xfrm>
          <a:prstGeom prst="rect">
            <a:avLst/>
          </a:prstGeom>
        </p:spPr>
        <p:txBody>
          <a:bodyPr wrap="square" lIns="0" tIns="0" rIns="0" bIns="0">
            <a:spAutoFit/>
          </a:bodyPr>
          <a:lstStyle>
            <a:lvl1pPr>
              <a:defRPr sz="1300" b="0" i="0">
                <a:solidFill>
                  <a:schemeClr val="bg1"/>
                </a:solidFill>
                <a:latin typeface="Times New Roman"/>
                <a:cs typeface="Times New Roman"/>
              </a:defRPr>
            </a:lvl1pPr>
          </a:lstStyle>
          <a:p>
            <a:pPr marL="25400">
              <a:lnSpc>
                <a:spcPts val="1515"/>
              </a:lnSpc>
            </a:pPr>
            <a:fld id="{81D60167-4931-47E6-BA6A-407CBD079E47}" type="slidenum">
              <a:rPr spc="-5" dirty="0"/>
              <a:t>‹#›</a:t>
            </a:fld>
            <a:endParaRPr spc="-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va.gov/life-insurance/options-eligibility/sgli/"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www.dfas.mil/retiredmilitary/provide/sbp/advantage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ssa.gov/planners/survivors/ifyou.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www.tricare.mil/Plans/Eligibility/Survivors/Surv_ADSM"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tricare.mil/CoveredServices/Dental/SurvivorBenefit"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www.tricare.mi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www.tricare.mil/Plans/Eligibility/Survivors/Surv_ADSM"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www.navymutual.org/Education/Military-Benefits/Survivor-Benefits.aspx" TargetMode="External"/><Relationship Id="rId13" Type="http://schemas.openxmlformats.org/officeDocument/2006/relationships/image" Target="../media/image3.png"/><Relationship Id="rId3" Type="http://schemas.openxmlformats.org/officeDocument/2006/relationships/hyperlink" Target="https://tricare.mil/LifeEvents/Retiring" TargetMode="External"/><Relationship Id="rId7" Type="http://schemas.openxmlformats.org/officeDocument/2006/relationships/hyperlink" Target="http://www.vetsfirst.org/military-separation-guide/" TargetMode="External"/><Relationship Id="rId12" Type="http://schemas.openxmlformats.org/officeDocument/2006/relationships/image" Target="../media/image2.png"/><Relationship Id="rId2" Type="http://schemas.openxmlformats.org/officeDocument/2006/relationships/hyperlink" Target="https://militarybenefits.info/states-that-do-dont-tax-military-retirement-pay/" TargetMode="External"/><Relationship Id="rId1" Type="http://schemas.openxmlformats.org/officeDocument/2006/relationships/slideLayout" Target="../slideLayouts/slideLayout1.xml"/><Relationship Id="rId6" Type="http://schemas.openxmlformats.org/officeDocument/2006/relationships/hyperlink" Target="https://www.tsp.gov/index.html" TargetMode="External"/><Relationship Id="rId11" Type="http://schemas.openxmlformats.org/officeDocument/2006/relationships/hyperlink" Target="https://dcp.psc.gov/ccmis/Compensation/BRS_FAQ.aspx" TargetMode="External"/><Relationship Id="rId5" Type="http://schemas.openxmlformats.org/officeDocument/2006/relationships/hyperlink" Target="http://www.kiplinger.com/web_docs/military/Military_Families_Final.pdf" TargetMode="External"/><Relationship Id="rId10" Type="http://schemas.openxmlformats.org/officeDocument/2006/relationships/hyperlink" Target="https://dcp.psc.gov/ccmis/bulletin/blended_retirement_system.aspx" TargetMode="External"/><Relationship Id="rId4" Type="http://schemas.openxmlformats.org/officeDocument/2006/relationships/hyperlink" Target="http://www.military.com/benefits/military-pay/computing-retired-military-pay.html" TargetMode="External"/><Relationship Id="rId9" Type="http://schemas.openxmlformats.org/officeDocument/2006/relationships/hyperlink" Target="https://www.ssa.gov/"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dcp.psc.gov/ccmis/separations/ASSIGNMENTS_separations_m.aspx"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hyperlink" Target="https://www.va.gov/disability/"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7"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7.jpg"/><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www.militaryonesource.mil/family-relationships/parenting-and-children/parenting-through-deployment/supporting-your-military-children-through-the-deployment-cycle/" TargetMode="External"/><Relationship Id="rId3" Type="http://schemas.openxmlformats.org/officeDocument/2006/relationships/hyperlink" Target="https://dcp.psc.gov/osa/osa_security_statement.aspx" TargetMode="External"/><Relationship Id="rId7" Type="http://schemas.openxmlformats.org/officeDocument/2006/relationships/hyperlink" Target="https://www.militaryfamily.org/" TargetMode="External"/><Relationship Id="rId12" Type="http://schemas.openxmlformats.org/officeDocument/2006/relationships/image" Target="../media/image3.png"/><Relationship Id="rId2" Type="http://schemas.openxmlformats.org/officeDocument/2006/relationships/hyperlink" Target="https://dcp.psc.gov/ccmis/cchq/CCHQ_readiness_and_deployment_branch.aspx" TargetMode="External"/><Relationship Id="rId1" Type="http://schemas.openxmlformats.org/officeDocument/2006/relationships/slideLayout" Target="../slideLayouts/slideLayout3.xml"/><Relationship Id="rId6" Type="http://schemas.openxmlformats.org/officeDocument/2006/relationships/hyperlink" Target="https://www.atterburymuscatatuck.in.ng.mil/Portals/35/Camp%20Atterbury/DOD-EC/DoD%20Civilians%20Pre-Deployment%20Guide%20v7%20(Sep%202019).pdf?ver=2019-09-18-153844-347" TargetMode="External"/><Relationship Id="rId11" Type="http://schemas.openxmlformats.org/officeDocument/2006/relationships/image" Target="../media/image2.png"/><Relationship Id="rId5" Type="http://schemas.openxmlformats.org/officeDocument/2006/relationships/hyperlink" Target="https://dcp.psc.gov/osg/JOAG/committees_readiness.aspx" TargetMode="External"/><Relationship Id="rId10" Type="http://schemas.openxmlformats.org/officeDocument/2006/relationships/hyperlink" Target="https://www.militaryonesource.mil/military-life-cycle/deployment/" TargetMode="External"/><Relationship Id="rId4" Type="http://schemas.openxmlformats.org/officeDocument/2006/relationships/hyperlink" Target="https://dcp.psc.gov/ccmis/RedDOG/Forms/Deployment_Checklist_March2016.pdf" TargetMode="External"/><Relationship Id="rId9" Type="http://schemas.openxmlformats.org/officeDocument/2006/relationships/hyperlink" Target="https://tricare.mi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dcp.psc.gov/ccmis/Medical%20Affairs/MA_medical_waiver_program.aspx#:~:text=The%20purpose%20of%20the%20Medical,of%20an%20existing%20medical%20condition."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mailto:PHSMACCHQ@hhs.gov"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dcp.psc.gov/ccmis/travel/ASSIGNMENTS_travel_hhg_m.aspx" TargetMode="External"/><Relationship Id="rId3" Type="http://schemas.openxmlformats.org/officeDocument/2006/relationships/hyperlink" Target="https://dcp.psc.gov/ccmis/travel/ASSIGNMENTS_travel_changes_m.aspx" TargetMode="External"/><Relationship Id="rId7" Type="http://schemas.openxmlformats.org/officeDocument/2006/relationships/hyperlink" Target="http://www.military.com/money/pcs-dity-move/pcs-military-taxes.html?comp=1198882862589&amp;rank=6"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military.com/spouse/military-life/newbies-and-brides/checklist-for-new-military-spouses.html" TargetMode="External"/><Relationship Id="rId11" Type="http://schemas.openxmlformats.org/officeDocument/2006/relationships/image" Target="../media/image3.png"/><Relationship Id="rId5" Type="http://schemas.openxmlformats.org/officeDocument/2006/relationships/hyperlink" Target="http://www.military.com/money/pcs-dity-move/pcs-checklists.html" TargetMode="External"/><Relationship Id="rId10" Type="http://schemas.openxmlformats.org/officeDocument/2006/relationships/image" Target="../media/image2.png"/><Relationship Id="rId4" Type="http://schemas.openxmlformats.org/officeDocument/2006/relationships/hyperlink" Target="https://www.military.com/military-transition/relocation-assistance-and-planning/12-tips-to-a-smooth-move.html" TargetMode="External"/><Relationship Id="rId9" Type="http://schemas.openxmlformats.org/officeDocument/2006/relationships/hyperlink" Target="https://www.military.com/money/pcs-dity-move/financial-tips-for-permanent-change-of-station.html?comp=1198882862589&amp;amp;rank=3" TargetMode="External"/></Relationships>
</file>

<file path=ppt/slides/_rels/slide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www.military.com/money/pcs-dity-move/types-of-moves.html?comp=7000024210676&amp;amp;rank=3" TargetMode="External"/><Relationship Id="rId7" Type="http://schemas.openxmlformats.org/officeDocument/2006/relationships/image" Target="../media/image2.png"/><Relationship Id="rId2" Type="http://schemas.openxmlformats.org/officeDocument/2006/relationships/hyperlink" Target="https://www.military.com/pcs/pcs-pets-overseas.html?amp%3Brank=5&amp;comp=1198882862589" TargetMode="External"/><Relationship Id="rId1" Type="http://schemas.openxmlformats.org/officeDocument/2006/relationships/slideLayout" Target="../slideLayouts/slideLayout2.xml"/><Relationship Id="rId6" Type="http://schemas.openxmlformats.org/officeDocument/2006/relationships/hyperlink" Target="http://www.military.com/money/pcs-dity-move/how-much-house-can-i-afford.html?comp=1198882861874&amp;amp;rank=1" TargetMode="External"/><Relationship Id="rId5" Type="http://schemas.openxmlformats.org/officeDocument/2006/relationships/hyperlink" Target="https://www.military.com/money/pcs-dity-move/prepare-home-for-sale.html" TargetMode="External"/><Relationship Id="rId4" Type="http://schemas.openxmlformats.org/officeDocument/2006/relationships/hyperlink" Target="http://download.militaryonesource.mil/12038/MOS/Misc%20Files/MilSpouseResReliefAct.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dcp.psc.gov/ccmis/ccis/documents/CCI_383.01.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41E42"/>
        </a:solidFill>
        <a:effectLst/>
      </p:bgPr>
    </p:bg>
    <p:spTree>
      <p:nvGrpSpPr>
        <p:cNvPr id="1" name=""/>
        <p:cNvGrpSpPr/>
        <p:nvPr/>
      </p:nvGrpSpPr>
      <p:grpSpPr>
        <a:xfrm>
          <a:off x="0" y="0"/>
          <a:ext cx="0" cy="0"/>
          <a:chOff x="0" y="0"/>
          <a:chExt cx="0" cy="0"/>
        </a:xfrm>
      </p:grpSpPr>
      <p:sp>
        <p:nvSpPr>
          <p:cNvPr id="6" name="object 6"/>
          <p:cNvSpPr txBox="1">
            <a:spLocks noGrp="1"/>
          </p:cNvSpPr>
          <p:nvPr>
            <p:ph type="title" idx="4294967295"/>
          </p:nvPr>
        </p:nvSpPr>
        <p:spPr>
          <a:xfrm>
            <a:off x="563563" y="1295400"/>
            <a:ext cx="8961437" cy="2173288"/>
          </a:xfrm>
          <a:prstGeom prst="rect">
            <a:avLst/>
          </a:prstGeom>
          <a:noFill/>
          <a:ln>
            <a:noFill/>
            <a:prstDash/>
          </a:ln>
          <a:effectLst/>
        </p:spPr>
        <p:txBody>
          <a:bodyPr rot="0" spcFirstLastPara="0" vertOverflow="overflow" horzOverflow="overflow" vert="horz" wrap="square" lIns="0" tIns="323302" rIns="0" bIns="0" numCol="1" spcCol="0" rtlCol="0" fromWordArt="0" anchor="t" anchorCtr="0" forceAA="0" compatLnSpc="1">
            <a:prstTxWarp prst="textNoShape">
              <a:avLst/>
            </a:prstTxWarp>
            <a:spAutoFit/>
          </a:bodyPr>
          <a:lstStyle/>
          <a:p>
            <a:pPr marL="13970" marR="0" lvl="0" indent="0" algn="ctr" defTabSz="914400" eaLnBrk="1" fontAlgn="auto" latinLnBrk="0" hangingPunct="1">
              <a:lnSpc>
                <a:spcPts val="7234"/>
              </a:lnSpc>
              <a:spcBef>
                <a:spcPts val="0"/>
              </a:spcBef>
              <a:spcAft>
                <a:spcPts val="0"/>
              </a:spcAft>
              <a:buClrTx/>
              <a:buSzTx/>
              <a:buFontTx/>
              <a:buNone/>
              <a:tabLst/>
              <a:defRPr/>
            </a:pPr>
            <a:r>
              <a:rPr kumimoji="0" lang="en-US" sz="6000" b="1" i="0" u="none" strike="noStrike" kern="0" cap="none" spc="-50" normalizeH="0" baseline="0" noProof="0" dirty="0">
                <a:ln>
                  <a:noFill/>
                </a:ln>
                <a:solidFill>
                  <a:srgbClr val="FFCD00"/>
                </a:solidFill>
                <a:effectLst/>
                <a:uLnTx/>
                <a:uFillTx/>
                <a:latin typeface="Arial Black" panose="020B0A04020102020204" pitchFamily="34" charset="0"/>
                <a:ea typeface="+mn-ea"/>
                <a:cs typeface="Times New Roman"/>
              </a:rPr>
              <a:t>FAMILY</a:t>
            </a:r>
            <a:endParaRPr kumimoji="0" lang="en-US" sz="6000" b="0" i="0" u="none" strike="noStrike" kern="0" cap="none" spc="0" normalizeH="0" baseline="0" noProof="0" dirty="0">
              <a:ln>
                <a:noFill/>
              </a:ln>
              <a:solidFill>
                <a:srgbClr val="FFCD00"/>
              </a:solidFill>
              <a:effectLst/>
              <a:uLnTx/>
              <a:uFillTx/>
              <a:latin typeface="Arial Black" panose="020B0A04020102020204" pitchFamily="34" charset="0"/>
              <a:ea typeface="+mn-ea"/>
              <a:cs typeface="Times New Roman"/>
            </a:endParaRPr>
          </a:p>
          <a:p>
            <a:pPr marL="3175" marR="0" lvl="0" indent="0" algn="ctr" defTabSz="914400" eaLnBrk="1" fontAlgn="auto" latinLnBrk="0" hangingPunct="1">
              <a:lnSpc>
                <a:spcPts val="7234"/>
              </a:lnSpc>
              <a:spcBef>
                <a:spcPts val="0"/>
              </a:spcBef>
              <a:spcAft>
                <a:spcPts val="0"/>
              </a:spcAft>
              <a:buClrTx/>
              <a:buSzTx/>
              <a:buFontTx/>
              <a:buNone/>
              <a:tabLst/>
              <a:defRPr/>
            </a:pPr>
            <a:r>
              <a:rPr kumimoji="0" lang="en-US" sz="6000" b="1" i="0" u="none" strike="noStrike" kern="0" cap="none" spc="140" normalizeH="0" baseline="0" noProof="0" dirty="0">
                <a:ln>
                  <a:noFill/>
                </a:ln>
                <a:solidFill>
                  <a:srgbClr val="FFCD00"/>
                </a:solidFill>
                <a:effectLst/>
                <a:uLnTx/>
                <a:uFillTx/>
                <a:latin typeface="Arial Black" panose="020B0A04020102020204" pitchFamily="34" charset="0"/>
                <a:ea typeface="+mn-ea"/>
                <a:cs typeface="Times New Roman"/>
              </a:rPr>
              <a:t>RESOURCE</a:t>
            </a:r>
            <a:r>
              <a:rPr kumimoji="0" lang="en-US" sz="6000" b="1" i="0" u="none" strike="noStrike" kern="0" cap="none" spc="275" normalizeH="0" baseline="0" noProof="0" dirty="0">
                <a:ln>
                  <a:noFill/>
                </a:ln>
                <a:solidFill>
                  <a:srgbClr val="FFCD00"/>
                </a:solidFill>
                <a:effectLst/>
                <a:uLnTx/>
                <a:uFillTx/>
                <a:latin typeface="Arial Black" panose="020B0A04020102020204" pitchFamily="34" charset="0"/>
                <a:ea typeface="+mn-ea"/>
                <a:cs typeface="Times New Roman"/>
              </a:rPr>
              <a:t> </a:t>
            </a:r>
            <a:r>
              <a:rPr kumimoji="0" lang="en-US" sz="6000" b="1" i="0" u="none" strike="noStrike" kern="0" cap="none" spc="160" normalizeH="0" baseline="0" noProof="0" dirty="0">
                <a:ln>
                  <a:noFill/>
                </a:ln>
                <a:solidFill>
                  <a:srgbClr val="FFCD00"/>
                </a:solidFill>
                <a:effectLst/>
                <a:uLnTx/>
                <a:uFillTx/>
                <a:latin typeface="Arial Black" panose="020B0A04020102020204" pitchFamily="34" charset="0"/>
                <a:ea typeface="+mn-ea"/>
                <a:cs typeface="Times New Roman"/>
              </a:rPr>
              <a:t>GUIDE</a:t>
            </a:r>
            <a:endParaRPr kumimoji="0" lang="en-US" sz="6000" b="0" i="0" u="none" strike="noStrike" kern="0" cap="none" spc="0" normalizeH="0" baseline="0" noProof="0" dirty="0">
              <a:ln>
                <a:noFill/>
              </a:ln>
              <a:solidFill>
                <a:srgbClr val="FFCD00"/>
              </a:solidFill>
              <a:effectLst/>
              <a:uLnTx/>
              <a:uFillTx/>
              <a:latin typeface="Arial Black" panose="020B0A04020102020204" pitchFamily="34" charset="0"/>
              <a:ea typeface="+mn-ea"/>
              <a:cs typeface="Times New Roman"/>
            </a:endParaRPr>
          </a:p>
        </p:txBody>
      </p:sp>
      <p:sp useBgFill="1">
        <p:nvSpPr>
          <p:cNvPr id="8" name="object 8"/>
          <p:cNvSpPr txBox="1"/>
          <p:nvPr/>
        </p:nvSpPr>
        <p:spPr>
          <a:xfrm>
            <a:off x="152400" y="4191000"/>
            <a:ext cx="9753600" cy="2516586"/>
          </a:xfrm>
          <a:prstGeom prst="rect">
            <a:avLst/>
          </a:prstGeom>
        </p:spPr>
        <p:txBody>
          <a:bodyPr vert="horz" wrap="square" lIns="0" tIns="0" rIns="0" bIns="0" rtlCol="0">
            <a:spAutoFit/>
          </a:bodyPr>
          <a:lstStyle/>
          <a:p>
            <a:pPr marL="12700" marR="5080" indent="-4445" algn="ctr">
              <a:lnSpc>
                <a:spcPct val="80000"/>
              </a:lnSpc>
            </a:pPr>
            <a:r>
              <a:rPr b="1" dirty="0">
                <a:solidFill>
                  <a:srgbClr val="FFFFFF"/>
                </a:solidFill>
                <a:latin typeface="Arial" panose="020B0604020202020204" pitchFamily="34" charset="0"/>
                <a:cs typeface="Arial" panose="020B0604020202020204" pitchFamily="34" charset="0"/>
              </a:rPr>
              <a:t>Essential </a:t>
            </a:r>
            <a:r>
              <a:rPr b="1" spc="-10" dirty="0">
                <a:solidFill>
                  <a:srgbClr val="FFFFFF"/>
                </a:solidFill>
                <a:latin typeface="Arial" panose="020B0604020202020204" pitchFamily="34" charset="0"/>
                <a:cs typeface="Arial" panose="020B0604020202020204" pitchFamily="34" charset="0"/>
              </a:rPr>
              <a:t>resources </a:t>
            </a:r>
            <a:r>
              <a:rPr b="1" dirty="0">
                <a:solidFill>
                  <a:srgbClr val="FFFFFF"/>
                </a:solidFill>
                <a:latin typeface="Arial" panose="020B0604020202020204" pitchFamily="34" charset="0"/>
                <a:cs typeface="Arial" panose="020B0604020202020204" pitchFamily="34" charset="0"/>
              </a:rPr>
              <a:t>to </a:t>
            </a:r>
            <a:r>
              <a:rPr b="1" spc="-5" dirty="0">
                <a:solidFill>
                  <a:srgbClr val="FFFFFF"/>
                </a:solidFill>
                <a:latin typeface="Arial" panose="020B0604020202020204" pitchFamily="34" charset="0"/>
                <a:cs typeface="Arial" panose="020B0604020202020204" pitchFamily="34" charset="0"/>
              </a:rPr>
              <a:t>address </a:t>
            </a:r>
            <a:r>
              <a:rPr b="1" dirty="0">
                <a:solidFill>
                  <a:srgbClr val="FFFFFF"/>
                </a:solidFill>
                <a:latin typeface="Arial" panose="020B0604020202020204" pitchFamily="34" charset="0"/>
                <a:cs typeface="Arial" panose="020B0604020202020204" pitchFamily="34" charset="0"/>
              </a:rPr>
              <a:t>the </a:t>
            </a:r>
            <a:r>
              <a:rPr b="1" spc="-5" dirty="0">
                <a:solidFill>
                  <a:srgbClr val="FFFFFF"/>
                </a:solidFill>
                <a:latin typeface="Arial" panose="020B0604020202020204" pitchFamily="34" charset="0"/>
                <a:cs typeface="Arial" panose="020B0604020202020204" pitchFamily="34" charset="0"/>
              </a:rPr>
              <a:t>needs </a:t>
            </a:r>
            <a:r>
              <a:rPr b="1" dirty="0">
                <a:solidFill>
                  <a:srgbClr val="FFFFFF"/>
                </a:solidFill>
                <a:latin typeface="Arial" panose="020B0604020202020204" pitchFamily="34" charset="0"/>
                <a:cs typeface="Arial" panose="020B0604020202020204" pitchFamily="34" charset="0"/>
              </a:rPr>
              <a:t>of U.S. </a:t>
            </a:r>
            <a:r>
              <a:rPr b="1" spc="-5" dirty="0">
                <a:solidFill>
                  <a:srgbClr val="FFFFFF"/>
                </a:solidFill>
                <a:latin typeface="Arial" panose="020B0604020202020204" pitchFamily="34" charset="0"/>
                <a:cs typeface="Arial" panose="020B0604020202020204" pitchFamily="34" charset="0"/>
              </a:rPr>
              <a:t>Public </a:t>
            </a:r>
            <a:r>
              <a:rPr b="1" dirty="0">
                <a:solidFill>
                  <a:srgbClr val="FFFFFF"/>
                </a:solidFill>
                <a:latin typeface="Arial" panose="020B0604020202020204" pitchFamily="34" charset="0"/>
                <a:cs typeface="Arial" panose="020B0604020202020204" pitchFamily="34" charset="0"/>
              </a:rPr>
              <a:t>Health </a:t>
            </a:r>
            <a:r>
              <a:rPr b="1" spc="-5" dirty="0">
                <a:solidFill>
                  <a:srgbClr val="FFFFFF"/>
                </a:solidFill>
                <a:latin typeface="Arial" panose="020B0604020202020204" pitchFamily="34" charset="0"/>
                <a:cs typeface="Arial" panose="020B0604020202020204" pitchFamily="34" charset="0"/>
              </a:rPr>
              <a:t>Service </a:t>
            </a:r>
            <a:r>
              <a:rPr b="1" dirty="0">
                <a:solidFill>
                  <a:srgbClr val="FFFFFF"/>
                </a:solidFill>
                <a:latin typeface="Arial" panose="020B0604020202020204" pitchFamily="34" charset="0"/>
                <a:cs typeface="Arial" panose="020B0604020202020204" pitchFamily="34" charset="0"/>
              </a:rPr>
              <a:t>(USPHS) </a:t>
            </a:r>
            <a:r>
              <a:rPr b="1" spc="-5" dirty="0">
                <a:solidFill>
                  <a:srgbClr val="FFFFFF"/>
                </a:solidFill>
                <a:latin typeface="Arial" panose="020B0604020202020204" pitchFamily="34" charset="0"/>
                <a:cs typeface="Arial" panose="020B0604020202020204" pitchFamily="34" charset="0"/>
              </a:rPr>
              <a:t>Officers  </a:t>
            </a:r>
            <a:r>
              <a:rPr b="1" dirty="0">
                <a:solidFill>
                  <a:srgbClr val="FFFFFF"/>
                </a:solidFill>
                <a:latin typeface="Arial" panose="020B0604020202020204" pitchFamily="34" charset="0"/>
                <a:cs typeface="Arial" panose="020B0604020202020204" pitchFamily="34" charset="0"/>
              </a:rPr>
              <a:t>and </a:t>
            </a:r>
            <a:r>
              <a:rPr b="1" spc="-5" dirty="0">
                <a:solidFill>
                  <a:srgbClr val="FFFFFF"/>
                </a:solidFill>
                <a:latin typeface="Arial" panose="020B0604020202020204" pitchFamily="34" charset="0"/>
                <a:cs typeface="Arial" panose="020B0604020202020204" pitchFamily="34" charset="0"/>
              </a:rPr>
              <a:t>their families </a:t>
            </a:r>
            <a:r>
              <a:rPr b="1" dirty="0">
                <a:solidFill>
                  <a:srgbClr val="FFFFFF"/>
                </a:solidFill>
                <a:latin typeface="Arial" panose="020B0604020202020204" pitchFamily="34" charset="0"/>
                <a:cs typeface="Arial" panose="020B0604020202020204" pitchFamily="34" charset="0"/>
              </a:rPr>
              <a:t>as they face </a:t>
            </a:r>
            <a:r>
              <a:rPr b="1" spc="-5" dirty="0">
                <a:solidFill>
                  <a:srgbClr val="FFFFFF"/>
                </a:solidFill>
                <a:latin typeface="Arial" panose="020B0604020202020204" pitchFamily="34" charset="0"/>
                <a:cs typeface="Arial" panose="020B0604020202020204" pitchFamily="34" charset="0"/>
              </a:rPr>
              <a:t>deployment, </a:t>
            </a:r>
            <a:r>
              <a:rPr b="1" dirty="0">
                <a:solidFill>
                  <a:srgbClr val="FFFFFF"/>
                </a:solidFill>
                <a:latin typeface="Arial" panose="020B0604020202020204" pitchFamily="34" charset="0"/>
                <a:cs typeface="Arial" panose="020B0604020202020204" pitchFamily="34" charset="0"/>
              </a:rPr>
              <a:t>permanent change of station, </a:t>
            </a:r>
            <a:r>
              <a:rPr b="1" spc="-5" dirty="0">
                <a:solidFill>
                  <a:srgbClr val="FFFFFF"/>
                </a:solidFill>
                <a:latin typeface="Arial" panose="020B0604020202020204" pitchFamily="34" charset="0"/>
                <a:cs typeface="Arial" panose="020B0604020202020204" pitchFamily="34" charset="0"/>
              </a:rPr>
              <a:t>bereavement,</a:t>
            </a:r>
            <a:r>
              <a:rPr b="1" spc="-240" dirty="0">
                <a:solidFill>
                  <a:srgbClr val="FFFFFF"/>
                </a:solidFill>
                <a:latin typeface="Arial" panose="020B0604020202020204" pitchFamily="34" charset="0"/>
                <a:cs typeface="Arial" panose="020B0604020202020204" pitchFamily="34" charset="0"/>
              </a:rPr>
              <a:t> </a:t>
            </a:r>
            <a:r>
              <a:rPr b="1" dirty="0">
                <a:solidFill>
                  <a:srgbClr val="FFFFFF"/>
                </a:solidFill>
                <a:latin typeface="Arial" panose="020B0604020202020204" pitchFamily="34" charset="0"/>
                <a:cs typeface="Arial" panose="020B0604020202020204" pitchFamily="34" charset="0"/>
              </a:rPr>
              <a:t>and </a:t>
            </a:r>
            <a:r>
              <a:rPr b="1" spc="-10" dirty="0">
                <a:solidFill>
                  <a:srgbClr val="FFFFFF"/>
                </a:solidFill>
                <a:latin typeface="Arial" panose="020B0604020202020204" pitchFamily="34" charset="0"/>
                <a:cs typeface="Arial" panose="020B0604020202020204" pitchFamily="34" charset="0"/>
              </a:rPr>
              <a:t>retirement</a:t>
            </a:r>
            <a:endParaRPr dirty="0">
              <a:latin typeface="Arial" panose="020B0604020202020204" pitchFamily="34" charset="0"/>
              <a:cs typeface="Arial" panose="020B0604020202020204" pitchFamily="34" charset="0"/>
            </a:endParaRPr>
          </a:p>
          <a:p>
            <a:pPr algn="ctr">
              <a:lnSpc>
                <a:spcPct val="100000"/>
              </a:lnSpc>
              <a:spcBef>
                <a:spcPts val="5"/>
              </a:spcBef>
            </a:pPr>
            <a:endParaRPr dirty="0">
              <a:latin typeface="Times New Roman"/>
              <a:cs typeface="Times New Roman"/>
            </a:endParaRPr>
          </a:p>
          <a:p>
            <a:pPr marL="2379345" marR="2073910" algn="ctr">
              <a:lnSpc>
                <a:spcPct val="100000"/>
              </a:lnSpc>
            </a:pPr>
            <a:r>
              <a:rPr b="1" spc="-5" dirty="0">
                <a:solidFill>
                  <a:srgbClr val="FFFFFF"/>
                </a:solidFill>
                <a:latin typeface="Arial" panose="020B0604020202020204" pitchFamily="34" charset="0"/>
                <a:cs typeface="Arial" panose="020B0604020202020204" pitchFamily="34" charset="0"/>
              </a:rPr>
              <a:t>Public </a:t>
            </a:r>
            <a:r>
              <a:rPr b="1" dirty="0">
                <a:solidFill>
                  <a:srgbClr val="FFFFFF"/>
                </a:solidFill>
                <a:latin typeface="Arial" panose="020B0604020202020204" pitchFamily="34" charset="0"/>
                <a:cs typeface="Arial" panose="020B0604020202020204" pitchFamily="34" charset="0"/>
              </a:rPr>
              <a:t>Health &amp; </a:t>
            </a:r>
            <a:r>
              <a:rPr lang="en-US" b="1" spc="-5" dirty="0">
                <a:solidFill>
                  <a:srgbClr val="FFFFFF"/>
                </a:solidFill>
                <a:latin typeface="Arial" panose="020B0604020202020204" pitchFamily="34" charset="0"/>
                <a:cs typeface="Arial" panose="020B0604020202020204" pitchFamily="34" charset="0"/>
              </a:rPr>
              <a:t>Uniformed </a:t>
            </a:r>
            <a:r>
              <a:rPr b="1" dirty="0">
                <a:solidFill>
                  <a:srgbClr val="FFFFFF"/>
                </a:solidFill>
                <a:latin typeface="Arial" panose="020B0604020202020204" pitchFamily="34" charset="0"/>
                <a:cs typeface="Arial" panose="020B0604020202020204" pitchFamily="34" charset="0"/>
              </a:rPr>
              <a:t>Service</a:t>
            </a:r>
            <a:r>
              <a:rPr lang="en-US" b="1" dirty="0">
                <a:solidFill>
                  <a:srgbClr val="FFFFFF"/>
                </a:solidFill>
                <a:latin typeface="Arial" panose="020B0604020202020204" pitchFamily="34" charset="0"/>
                <a:cs typeface="Arial" panose="020B0604020202020204" pitchFamily="34" charset="0"/>
              </a:rPr>
              <a:t> (PHUS) Committee </a:t>
            </a:r>
            <a:r>
              <a:rPr b="1" dirty="0">
                <a:solidFill>
                  <a:srgbClr val="FFFFFF"/>
                </a:solidFill>
                <a:latin typeface="Arial" panose="020B0604020202020204" pitchFamily="34" charset="0"/>
                <a:cs typeface="Arial" panose="020B0604020202020204" pitchFamily="34" charset="0"/>
              </a:rPr>
              <a:t> </a:t>
            </a:r>
            <a:endParaRPr lang="en-US" b="1" dirty="0">
              <a:solidFill>
                <a:srgbClr val="FFFFFF"/>
              </a:solidFill>
              <a:latin typeface="Arial" panose="020B0604020202020204" pitchFamily="34" charset="0"/>
              <a:cs typeface="Arial" panose="020B0604020202020204" pitchFamily="34" charset="0"/>
            </a:endParaRPr>
          </a:p>
          <a:p>
            <a:pPr marL="2379345" marR="2073910" algn="ctr">
              <a:lnSpc>
                <a:spcPct val="100000"/>
              </a:lnSpc>
            </a:pPr>
            <a:r>
              <a:rPr b="1" dirty="0">
                <a:solidFill>
                  <a:srgbClr val="FFFFFF"/>
                </a:solidFill>
                <a:latin typeface="Arial" panose="020B0604020202020204" pitchFamily="34" charset="0"/>
                <a:cs typeface="Arial" panose="020B0604020202020204" pitchFamily="34" charset="0"/>
              </a:rPr>
              <a:t>Morale, </a:t>
            </a:r>
            <a:r>
              <a:rPr b="1" spc="-25" dirty="0">
                <a:solidFill>
                  <a:srgbClr val="FFFFFF"/>
                </a:solidFill>
                <a:latin typeface="Arial" panose="020B0604020202020204" pitchFamily="34" charset="0"/>
                <a:cs typeface="Arial" panose="020B0604020202020204" pitchFamily="34" charset="0"/>
              </a:rPr>
              <a:t>Welfare, </a:t>
            </a:r>
            <a:r>
              <a:rPr b="1" dirty="0">
                <a:solidFill>
                  <a:srgbClr val="FFFFFF"/>
                </a:solidFill>
                <a:latin typeface="Arial" panose="020B0604020202020204" pitchFamily="34" charset="0"/>
                <a:cs typeface="Arial" panose="020B0604020202020204" pitchFamily="34" charset="0"/>
              </a:rPr>
              <a:t>and </a:t>
            </a:r>
            <a:r>
              <a:rPr b="1" spc="-5" dirty="0">
                <a:solidFill>
                  <a:srgbClr val="FFFFFF"/>
                </a:solidFill>
                <a:latin typeface="Arial" panose="020B0604020202020204" pitchFamily="34" charset="0"/>
                <a:cs typeface="Arial" panose="020B0604020202020204" pitchFamily="34" charset="0"/>
              </a:rPr>
              <a:t>Recreation</a:t>
            </a:r>
            <a:r>
              <a:rPr b="1" spc="-145" dirty="0">
                <a:solidFill>
                  <a:srgbClr val="FFFFFF"/>
                </a:solidFill>
                <a:latin typeface="Arial" panose="020B0604020202020204" pitchFamily="34" charset="0"/>
                <a:cs typeface="Arial" panose="020B0604020202020204" pitchFamily="34" charset="0"/>
              </a:rPr>
              <a:t> </a:t>
            </a:r>
            <a:r>
              <a:rPr b="1" spc="-5" dirty="0">
                <a:solidFill>
                  <a:srgbClr val="FFFFFF"/>
                </a:solidFill>
                <a:latin typeface="Arial" panose="020B0604020202020204" pitchFamily="34" charset="0"/>
                <a:cs typeface="Arial" panose="020B0604020202020204" pitchFamily="34" charset="0"/>
              </a:rPr>
              <a:t>(MWR) Subcommittee</a:t>
            </a:r>
            <a:endParaRPr dirty="0">
              <a:latin typeface="Arial" panose="020B0604020202020204" pitchFamily="34" charset="0"/>
              <a:cs typeface="Arial" panose="020B0604020202020204" pitchFamily="34" charset="0"/>
            </a:endParaRPr>
          </a:p>
          <a:p>
            <a:pPr marR="42545" algn="r">
              <a:lnSpc>
                <a:spcPct val="100000"/>
              </a:lnSpc>
              <a:spcBef>
                <a:spcPts val="965"/>
              </a:spcBef>
            </a:pPr>
            <a:r>
              <a:rPr sz="1600" spc="-5" dirty="0">
                <a:solidFill>
                  <a:srgbClr val="FFFFFF"/>
                </a:solidFill>
                <a:latin typeface="Arial" panose="020B0604020202020204" pitchFamily="34" charset="0"/>
                <a:cs typeface="Arial" panose="020B0604020202020204" pitchFamily="34" charset="0"/>
              </a:rPr>
              <a:t>Updated: </a:t>
            </a:r>
            <a:r>
              <a:rPr lang="en-US" sz="1600" spc="-5" dirty="0">
                <a:solidFill>
                  <a:srgbClr val="FFFFFF"/>
                </a:solidFill>
                <a:latin typeface="Arial" panose="020B0604020202020204" pitchFamily="34" charset="0"/>
                <a:cs typeface="Arial" panose="020B0604020202020204" pitchFamily="34" charset="0"/>
              </a:rPr>
              <a:t>August 2022</a:t>
            </a:r>
            <a:endParaRPr sz="1600" dirty="0">
              <a:latin typeface="Arial" panose="020B0604020202020204" pitchFamily="34" charset="0"/>
              <a:cs typeface="Arial" panose="020B0604020202020204" pitchFamily="34" charset="0"/>
            </a:endParaRPr>
          </a:p>
        </p:txBody>
      </p:sp>
      <p:pic>
        <p:nvPicPr>
          <p:cNvPr id="11" name="Picture 10">
            <a:extLst>
              <a:ext uri="{FF2B5EF4-FFF2-40B4-BE49-F238E27FC236}">
                <a16:creationId xmlns:a16="http://schemas.microsoft.com/office/drawing/2014/main" id="{6CA585AF-1F2D-42F2-BEF4-358CF3804088}"/>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848600" y="8733"/>
            <a:ext cx="2190404" cy="1770506"/>
          </a:xfrm>
          <a:prstGeom prst="rect">
            <a:avLst/>
          </a:prstGeom>
        </p:spPr>
      </p:pic>
      <p:pic>
        <p:nvPicPr>
          <p:cNvPr id="7" name="Picture 6">
            <a:extLst>
              <a:ext uri="{FF2B5EF4-FFF2-40B4-BE49-F238E27FC236}">
                <a16:creationId xmlns:a16="http://schemas.microsoft.com/office/drawing/2014/main" id="{F23A4E4D-07C3-4E07-8293-ABFA207A72C0}"/>
              </a:ext>
              <a:ext uri="{C183D7F6-B498-43B3-948B-1728B52AA6E4}">
                <adec:decorative xmlns:adec="http://schemas.microsoft.com/office/drawing/2017/decorative" val="1"/>
              </a:ext>
            </a:extLst>
          </p:cNvPr>
          <p:cNvPicPr/>
          <p:nvPr/>
        </p:nvPicPr>
        <p:blipFill>
          <a:blip r:embed="rId3">
            <a:extLst>
              <a:ext uri="{28A0092B-C50C-407E-A947-70E740481C1C}">
                <a14:useLocalDpi xmlns:a14="http://schemas.microsoft.com/office/drawing/2010/main" val="0"/>
              </a:ext>
            </a:extLst>
          </a:blip>
          <a:stretch>
            <a:fillRect/>
          </a:stretch>
        </p:blipFill>
        <p:spPr>
          <a:xfrm>
            <a:off x="101975" y="-152400"/>
            <a:ext cx="2190404" cy="217311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133600" y="326661"/>
            <a:ext cx="6216027" cy="738664"/>
          </a:xfrm>
          <a:prstGeom prst="rect">
            <a:avLst/>
          </a:prstGeom>
        </p:spPr>
        <p:txBody>
          <a:bodyPr vert="horz" wrap="square" lIns="0" tIns="0" rIns="0" bIns="0" rtlCol="0">
            <a:spAutoFit/>
          </a:bodyPr>
          <a:lstStyle/>
          <a:p>
            <a:pPr marL="12700">
              <a:lnSpc>
                <a:spcPct val="100000"/>
              </a:lnSpc>
            </a:pPr>
            <a:r>
              <a:rPr lang="en-US" sz="2800" spc="-55" dirty="0">
                <a:solidFill>
                  <a:srgbClr val="FFCD00"/>
                </a:solidFill>
                <a:latin typeface="Arial Black" panose="020B0A04020102020204" pitchFamily="34" charset="0"/>
              </a:rPr>
              <a:t>Bereavement Resources Cont</a:t>
            </a:r>
            <a:r>
              <a:rPr lang="en-US" sz="4800" spc="-55" dirty="0">
                <a:solidFill>
                  <a:srgbClr val="FFCD00"/>
                </a:solidFill>
                <a:latin typeface="Arial Black" panose="020B0A04020102020204" pitchFamily="34" charset="0"/>
              </a:rPr>
              <a:t>. </a:t>
            </a:r>
            <a:endParaRPr sz="4500" dirty="0"/>
          </a:p>
        </p:txBody>
      </p:sp>
      <p:sp>
        <p:nvSpPr>
          <p:cNvPr id="5" name="object 5"/>
          <p:cNvSpPr txBox="1">
            <a:spLocks noGrp="1"/>
          </p:cNvSpPr>
          <p:nvPr>
            <p:ph type="sldNum" sz="quarter" idx="7"/>
          </p:nvPr>
        </p:nvSpPr>
        <p:spPr>
          <a:xfrm>
            <a:off x="9640677" y="7467600"/>
            <a:ext cx="553443" cy="395045"/>
          </a:xfrm>
          <a:prstGeom prst="rect">
            <a:avLst/>
          </a:prstGeom>
        </p:spPr>
        <p:txBody>
          <a:bodyPr vert="horz" wrap="square" lIns="0" tIns="0" rIns="0" bIns="0" rtlCol="0">
            <a:spAutoFit/>
          </a:bodyPr>
          <a:lstStyle/>
          <a:p>
            <a:pPr marL="25400">
              <a:lnSpc>
                <a:spcPts val="1515"/>
              </a:lnSpc>
            </a:pPr>
            <a:r>
              <a:rPr lang="en-US" sz="1800" b="1" dirty="0">
                <a:solidFill>
                  <a:srgbClr val="FFCD00"/>
                </a:solidFill>
                <a:latin typeface="Arial Black"/>
                <a:cs typeface="Arial Black"/>
              </a:rPr>
              <a:t>8</a:t>
            </a:r>
            <a:endParaRPr lang="en-US" sz="1800" dirty="0">
              <a:solidFill>
                <a:srgbClr val="FFCD00"/>
              </a:solidFill>
              <a:latin typeface="Arial Black"/>
              <a:cs typeface="Arial Black"/>
            </a:endParaRPr>
          </a:p>
          <a:p>
            <a:pPr marL="25400">
              <a:lnSpc>
                <a:spcPts val="1515"/>
              </a:lnSpc>
            </a:pPr>
            <a:endParaRPr sz="1800" spc="-5" dirty="0">
              <a:latin typeface="Arial" panose="020B0604020202020204" pitchFamily="34" charset="0"/>
              <a:cs typeface="Arial" panose="020B0604020202020204" pitchFamily="34" charset="0"/>
            </a:endParaRPr>
          </a:p>
        </p:txBody>
      </p:sp>
      <p:sp>
        <p:nvSpPr>
          <p:cNvPr id="4" name="object 4"/>
          <p:cNvSpPr txBox="1"/>
          <p:nvPr/>
        </p:nvSpPr>
        <p:spPr>
          <a:xfrm>
            <a:off x="457200" y="2082484"/>
            <a:ext cx="8927584" cy="6078587"/>
          </a:xfrm>
          <a:prstGeom prst="rect">
            <a:avLst/>
          </a:prstGeom>
        </p:spPr>
        <p:txBody>
          <a:bodyPr vert="horz" wrap="square" lIns="0" tIns="0" rIns="0" bIns="0" rtlCol="0">
            <a:spAutoFit/>
          </a:bodyPr>
          <a:lstStyle/>
          <a:p>
            <a:r>
              <a:rPr lang="en-US" sz="2000" b="1" dirty="0">
                <a:solidFill>
                  <a:schemeClr val="bg1"/>
                </a:solidFill>
                <a:latin typeface="Arial" panose="020B0604020202020204" pitchFamily="34" charset="0"/>
                <a:cs typeface="Arial" panose="020B0604020202020204" pitchFamily="34" charset="0"/>
                <a:hlinkClick r:id="rId3"/>
              </a:rPr>
              <a:t>Servicemembers’ </a:t>
            </a:r>
            <a:r>
              <a:rPr lang="en-US" sz="2000" b="1" spc="-10" dirty="0">
                <a:solidFill>
                  <a:schemeClr val="bg1"/>
                </a:solidFill>
                <a:latin typeface="Arial" panose="020B0604020202020204" pitchFamily="34" charset="0"/>
                <a:cs typeface="Arial" panose="020B0604020202020204" pitchFamily="34" charset="0"/>
                <a:hlinkClick r:id="rId3"/>
              </a:rPr>
              <a:t>Group </a:t>
            </a:r>
            <a:r>
              <a:rPr lang="en-US" sz="2000" b="1" dirty="0">
                <a:solidFill>
                  <a:schemeClr val="bg1"/>
                </a:solidFill>
                <a:latin typeface="Arial" panose="020B0604020202020204" pitchFamily="34" charset="0"/>
                <a:cs typeface="Arial" panose="020B0604020202020204" pitchFamily="34" charset="0"/>
                <a:hlinkClick r:id="rId3"/>
              </a:rPr>
              <a:t>Life </a:t>
            </a:r>
            <a:r>
              <a:rPr lang="en-US" sz="2000" b="1" spc="-5" dirty="0">
                <a:solidFill>
                  <a:schemeClr val="bg1"/>
                </a:solidFill>
                <a:latin typeface="Arial" panose="020B0604020202020204" pitchFamily="34" charset="0"/>
                <a:cs typeface="Arial" panose="020B0604020202020204" pitchFamily="34" charset="0"/>
                <a:hlinkClick r:id="rId3"/>
              </a:rPr>
              <a:t>Insurance</a:t>
            </a:r>
            <a:r>
              <a:rPr lang="en-US" sz="2000" b="1" spc="-200" dirty="0">
                <a:solidFill>
                  <a:schemeClr val="bg1"/>
                </a:solidFill>
                <a:latin typeface="Arial" panose="020B0604020202020204" pitchFamily="34" charset="0"/>
                <a:cs typeface="Arial" panose="020B0604020202020204" pitchFamily="34" charset="0"/>
                <a:hlinkClick r:id="rId3"/>
              </a:rPr>
              <a:t> </a:t>
            </a:r>
            <a:r>
              <a:rPr lang="en-US" sz="2000" b="1" spc="-5" dirty="0">
                <a:solidFill>
                  <a:schemeClr val="bg1"/>
                </a:solidFill>
                <a:latin typeface="Arial" panose="020B0604020202020204" pitchFamily="34" charset="0"/>
                <a:cs typeface="Arial" panose="020B0604020202020204" pitchFamily="34" charset="0"/>
                <a:hlinkClick r:id="rId3"/>
              </a:rPr>
              <a:t>(SGLI)</a:t>
            </a:r>
            <a:r>
              <a:rPr lang="en-US" sz="2000" b="1" spc="-5" dirty="0">
                <a:solidFill>
                  <a:schemeClr val="bg1"/>
                </a:solidFill>
                <a:latin typeface="Arial" panose="020B0604020202020204" pitchFamily="34" charset="0"/>
                <a:cs typeface="Arial" panose="020B0604020202020204" pitchFamily="34" charset="0"/>
              </a:rPr>
              <a:t>:</a:t>
            </a:r>
            <a:endParaRPr lang="en-US" sz="2000" dirty="0">
              <a:solidFill>
                <a:schemeClr val="bg1"/>
              </a:solidFill>
              <a:latin typeface="Arial" panose="020B0604020202020204" pitchFamily="34" charset="0"/>
              <a:cs typeface="Arial" panose="020B0604020202020204" pitchFamily="34" charset="0"/>
            </a:endParaRPr>
          </a:p>
          <a:p>
            <a:pPr marR="250190"/>
            <a:r>
              <a:rPr lang="en-US" sz="2000" dirty="0">
                <a:solidFill>
                  <a:srgbClr val="FFFFFF"/>
                </a:solidFill>
                <a:latin typeface="Arial" panose="020B0604020202020204" pitchFamily="34" charset="0"/>
                <a:cs typeface="Arial" panose="020B0604020202020204" pitchFamily="34" charset="0"/>
              </a:rPr>
              <a:t>The </a:t>
            </a:r>
            <a:r>
              <a:rPr lang="en-US" sz="2000" spc="-5" dirty="0">
                <a:solidFill>
                  <a:srgbClr val="FFFFFF"/>
                </a:solidFill>
                <a:latin typeface="Arial" panose="020B0604020202020204" pitchFamily="34" charset="0"/>
                <a:cs typeface="Arial" panose="020B0604020202020204" pitchFamily="34" charset="0"/>
              </a:rPr>
              <a:t>SGLI </a:t>
            </a:r>
            <a:r>
              <a:rPr lang="en-US" sz="2000" dirty="0">
                <a:solidFill>
                  <a:srgbClr val="FFFFFF"/>
                </a:solidFill>
                <a:latin typeface="Arial" panose="020B0604020202020204" pitchFamily="34" charset="0"/>
                <a:cs typeface="Arial" panose="020B0604020202020204" pitchFamily="34" charset="0"/>
              </a:rPr>
              <a:t>payment </a:t>
            </a:r>
            <a:r>
              <a:rPr lang="en-US" sz="2000" spc="-5" dirty="0">
                <a:solidFill>
                  <a:srgbClr val="FFFFFF"/>
                </a:solidFill>
                <a:latin typeface="Arial" panose="020B0604020202020204" pitchFamily="34" charset="0"/>
                <a:cs typeface="Arial" panose="020B0604020202020204" pitchFamily="34" charset="0"/>
              </a:rPr>
              <a:t>is </a:t>
            </a:r>
            <a:r>
              <a:rPr lang="en-US" sz="2000" dirty="0">
                <a:solidFill>
                  <a:srgbClr val="FFFFFF"/>
                </a:solidFill>
                <a:latin typeface="Arial" panose="020B0604020202020204" pitchFamily="34" charset="0"/>
                <a:cs typeface="Arial" panose="020B0604020202020204" pitchFamily="34" charset="0"/>
              </a:rPr>
              <a:t>$400,000, unless the coverage </a:t>
            </a:r>
            <a:r>
              <a:rPr lang="en-US" sz="2000" spc="-5" dirty="0">
                <a:solidFill>
                  <a:srgbClr val="FFFFFF"/>
                </a:solidFill>
                <a:latin typeface="Arial" panose="020B0604020202020204" pitchFamily="34" charset="0"/>
                <a:cs typeface="Arial" panose="020B0604020202020204" pitchFamily="34" charset="0"/>
              </a:rPr>
              <a:t>was </a:t>
            </a:r>
            <a:r>
              <a:rPr lang="en-US" sz="2000" dirty="0">
                <a:solidFill>
                  <a:srgbClr val="FFFFFF"/>
                </a:solidFill>
                <a:latin typeface="Arial" panose="020B0604020202020204" pitchFamily="34" charset="0"/>
                <a:cs typeface="Arial" panose="020B0604020202020204" pitchFamily="34" charset="0"/>
              </a:rPr>
              <a:t>declined or the coverage </a:t>
            </a:r>
            <a:r>
              <a:rPr lang="en-US" sz="2000" spc="-5" dirty="0">
                <a:solidFill>
                  <a:srgbClr val="FFFFFF"/>
                </a:solidFill>
                <a:latin typeface="Arial" panose="020B0604020202020204" pitchFamily="34" charset="0"/>
                <a:cs typeface="Arial" panose="020B0604020202020204" pitchFamily="34" charset="0"/>
              </a:rPr>
              <a:t>was </a:t>
            </a:r>
            <a:r>
              <a:rPr lang="en-US" sz="2000" dirty="0">
                <a:solidFill>
                  <a:srgbClr val="FFFFFF"/>
                </a:solidFill>
                <a:latin typeface="Arial" panose="020B0604020202020204" pitchFamily="34" charset="0"/>
                <a:cs typeface="Arial" panose="020B0604020202020204" pitchFamily="34" charset="0"/>
              </a:rPr>
              <a:t>reduced by the </a:t>
            </a:r>
            <a:r>
              <a:rPr lang="en-US" sz="2000" spc="-20" dirty="0">
                <a:solidFill>
                  <a:srgbClr val="FFFFFF"/>
                </a:solidFill>
                <a:latin typeface="Arial" panose="020B0604020202020204" pitchFamily="34" charset="0"/>
                <a:cs typeface="Arial" panose="020B0604020202020204" pitchFamily="34" charset="0"/>
              </a:rPr>
              <a:t>member. </a:t>
            </a:r>
            <a:r>
              <a:rPr lang="en-US" sz="2000" dirty="0">
                <a:solidFill>
                  <a:srgbClr val="FFFFFF"/>
                </a:solidFill>
                <a:latin typeface="Arial" panose="020B0604020202020204" pitchFamily="34" charset="0"/>
                <a:cs typeface="Arial" panose="020B0604020202020204" pitchFamily="34" charset="0"/>
              </a:rPr>
              <a:t>Payments to the beneficiary are tax</a:t>
            </a:r>
            <a:r>
              <a:rPr lang="en-US" sz="2000" spc="-90" dirty="0">
                <a:solidFill>
                  <a:srgbClr val="FFFFFF"/>
                </a:solidFill>
                <a:latin typeface="Arial" panose="020B0604020202020204" pitchFamily="34" charset="0"/>
                <a:cs typeface="Arial" panose="020B0604020202020204" pitchFamily="34" charset="0"/>
              </a:rPr>
              <a:t> </a:t>
            </a:r>
            <a:r>
              <a:rPr lang="en-US" sz="2000" dirty="0">
                <a:solidFill>
                  <a:srgbClr val="FFFFFF"/>
                </a:solidFill>
                <a:latin typeface="Arial" panose="020B0604020202020204" pitchFamily="34" charset="0"/>
                <a:cs typeface="Arial" panose="020B0604020202020204" pitchFamily="34" charset="0"/>
              </a:rPr>
              <a:t>exempt.</a:t>
            </a:r>
            <a:endParaRPr lang="en-US" sz="2000" dirty="0">
              <a:latin typeface="Arial" panose="020B0604020202020204" pitchFamily="34" charset="0"/>
              <a:cs typeface="Arial" panose="020B0604020202020204" pitchFamily="34" charset="0"/>
            </a:endParaRPr>
          </a:p>
          <a:p>
            <a:endParaRPr lang="en-US" sz="1200" dirty="0">
              <a:cs typeface="Arial" panose="020B0604020202020204" pitchFamily="34" charset="0"/>
            </a:endParaRPr>
          </a:p>
          <a:p>
            <a:r>
              <a:rPr lang="en-US" sz="2000" b="1" dirty="0">
                <a:latin typeface="Arial" panose="020B0604020202020204" pitchFamily="34" charset="0"/>
                <a:cs typeface="Arial" panose="020B0604020202020204" pitchFamily="34" charset="0"/>
                <a:hlinkClick r:id="rId4"/>
              </a:rPr>
              <a:t>Survivor Benefit Plan (SBP)*</a:t>
            </a:r>
            <a:r>
              <a:rPr lang="en-US" sz="2000" b="1" dirty="0">
                <a:solidFill>
                  <a:schemeClr val="bg1"/>
                </a:solidFill>
                <a:latin typeface="Arial" panose="020B0604020202020204" pitchFamily="34" charset="0"/>
                <a:cs typeface="Arial" panose="020B0604020202020204" pitchFamily="34" charset="0"/>
              </a:rPr>
              <a:t>:</a:t>
            </a:r>
          </a:p>
          <a:p>
            <a:pPr marR="224790"/>
            <a:r>
              <a:rPr lang="en-US" sz="2000" spc="-5" dirty="0">
                <a:solidFill>
                  <a:srgbClr val="FFFFFF"/>
                </a:solidFill>
                <a:latin typeface="Arial" panose="020B0604020202020204" pitchFamily="34" charset="0"/>
                <a:cs typeface="Arial" panose="020B0604020202020204" pitchFamily="34" charset="0"/>
              </a:rPr>
              <a:t>A monthly </a:t>
            </a:r>
            <a:r>
              <a:rPr lang="en-US" sz="2000" dirty="0">
                <a:solidFill>
                  <a:srgbClr val="FFFFFF"/>
                </a:solidFill>
                <a:latin typeface="Arial" panose="020B0604020202020204" pitchFamily="34" charset="0"/>
                <a:cs typeface="Arial" panose="020B0604020202020204" pitchFamily="34" charset="0"/>
              </a:rPr>
              <a:t>annuity payment </a:t>
            </a:r>
            <a:r>
              <a:rPr lang="en-US" sz="2000" spc="-5" dirty="0">
                <a:solidFill>
                  <a:srgbClr val="FFFFFF"/>
                </a:solidFill>
                <a:latin typeface="Arial" panose="020B0604020202020204" pitchFamily="34" charset="0"/>
                <a:cs typeface="Arial" panose="020B0604020202020204" pitchFamily="34" charset="0"/>
              </a:rPr>
              <a:t>will </a:t>
            </a:r>
            <a:r>
              <a:rPr lang="en-US" sz="2000" dirty="0">
                <a:solidFill>
                  <a:srgbClr val="FFFFFF"/>
                </a:solidFill>
                <a:latin typeface="Arial" panose="020B0604020202020204" pitchFamily="34" charset="0"/>
                <a:cs typeface="Arial" panose="020B0604020202020204" pitchFamily="34" charset="0"/>
              </a:rPr>
              <a:t>be </a:t>
            </a:r>
            <a:r>
              <a:rPr lang="en-US" sz="2000" spc="-5" dirty="0">
                <a:solidFill>
                  <a:srgbClr val="FFFFFF"/>
                </a:solidFill>
                <a:latin typeface="Arial" panose="020B0604020202020204" pitchFamily="34" charset="0"/>
                <a:cs typeface="Arial" panose="020B0604020202020204" pitchFamily="34" charset="0"/>
              </a:rPr>
              <a:t>made </a:t>
            </a:r>
            <a:r>
              <a:rPr lang="en-US" sz="2000" dirty="0">
                <a:solidFill>
                  <a:srgbClr val="FFFFFF"/>
                </a:solidFill>
                <a:latin typeface="Arial" panose="020B0604020202020204" pitchFamily="34" charset="0"/>
                <a:cs typeface="Arial" panose="020B0604020202020204" pitchFamily="34" charset="0"/>
              </a:rPr>
              <a:t>to the beneficiary of a </a:t>
            </a:r>
            <a:r>
              <a:rPr lang="en-US" sz="2000" spc="-5" dirty="0">
                <a:solidFill>
                  <a:srgbClr val="FFFFFF"/>
                </a:solidFill>
                <a:latin typeface="Arial" panose="020B0604020202020204" pitchFamily="34" charset="0"/>
                <a:cs typeface="Arial" panose="020B0604020202020204" pitchFamily="34" charset="0"/>
              </a:rPr>
              <a:t>member who </a:t>
            </a:r>
            <a:r>
              <a:rPr lang="en-US" sz="2000" dirty="0">
                <a:solidFill>
                  <a:srgbClr val="FFFFFF"/>
                </a:solidFill>
                <a:latin typeface="Arial" panose="020B0604020202020204" pitchFamily="34" charset="0"/>
                <a:cs typeface="Arial" panose="020B0604020202020204" pitchFamily="34" charset="0"/>
              </a:rPr>
              <a:t>dies on active </a:t>
            </a:r>
            <a:r>
              <a:rPr lang="en-US" sz="2000" spc="-20" dirty="0">
                <a:solidFill>
                  <a:srgbClr val="FFFFFF"/>
                </a:solidFill>
                <a:latin typeface="Arial" panose="020B0604020202020204" pitchFamily="34" charset="0"/>
                <a:cs typeface="Arial" panose="020B0604020202020204" pitchFamily="34" charset="0"/>
              </a:rPr>
              <a:t>duty. </a:t>
            </a:r>
            <a:r>
              <a:rPr lang="en-US" sz="2000" spc="-200" dirty="0">
                <a:solidFill>
                  <a:srgbClr val="FFFFFF"/>
                </a:solidFill>
                <a:latin typeface="Arial" panose="020B0604020202020204" pitchFamily="34" charset="0"/>
                <a:cs typeface="Arial" panose="020B0604020202020204" pitchFamily="34" charset="0"/>
              </a:rPr>
              <a:t> </a:t>
            </a:r>
            <a:r>
              <a:rPr lang="en-US" sz="2000" dirty="0">
                <a:solidFill>
                  <a:srgbClr val="FFFFFF"/>
                </a:solidFill>
                <a:latin typeface="Arial" panose="020B0604020202020204" pitchFamily="34" charset="0"/>
                <a:cs typeface="Arial" panose="020B0604020202020204" pitchFamily="34" charset="0"/>
              </a:rPr>
              <a:t>The initial payment </a:t>
            </a:r>
            <a:r>
              <a:rPr lang="en-US" sz="2000" spc="-5" dirty="0">
                <a:solidFill>
                  <a:srgbClr val="FFFFFF"/>
                </a:solidFill>
                <a:latin typeface="Arial" panose="020B0604020202020204" pitchFamily="34" charset="0"/>
                <a:cs typeface="Arial" panose="020B0604020202020204" pitchFamily="34" charset="0"/>
              </a:rPr>
              <a:t>is </a:t>
            </a:r>
            <a:r>
              <a:rPr lang="en-US" sz="2000" dirty="0">
                <a:solidFill>
                  <a:srgbClr val="FFFFFF"/>
                </a:solidFill>
                <a:latin typeface="Arial" panose="020B0604020202020204" pitchFamily="34" charset="0"/>
                <a:cs typeface="Arial" panose="020B0604020202020204" pitchFamily="34" charset="0"/>
              </a:rPr>
              <a:t>equal to 55% of the retired </a:t>
            </a:r>
            <a:r>
              <a:rPr lang="en-US" sz="2000" spc="-25" dirty="0">
                <a:solidFill>
                  <a:srgbClr val="FFFFFF"/>
                </a:solidFill>
                <a:latin typeface="Arial" panose="020B0604020202020204" pitchFamily="34" charset="0"/>
                <a:cs typeface="Arial" panose="020B0604020202020204" pitchFamily="34" charset="0"/>
              </a:rPr>
              <a:t>pay.  </a:t>
            </a:r>
            <a:r>
              <a:rPr lang="en-US" sz="2000" spc="-5" dirty="0">
                <a:solidFill>
                  <a:srgbClr val="FFFFFF"/>
                </a:solidFill>
                <a:latin typeface="Arial" panose="020B0604020202020204" pitchFamily="34" charset="0"/>
                <a:cs typeface="Arial" panose="020B0604020202020204" pitchFamily="34" charset="0"/>
              </a:rPr>
              <a:t>When </a:t>
            </a:r>
            <a:r>
              <a:rPr lang="en-US" sz="2000" dirty="0">
                <a:solidFill>
                  <a:srgbClr val="FFFFFF"/>
                </a:solidFill>
                <a:latin typeface="Arial" panose="020B0604020202020204" pitchFamily="34" charset="0"/>
                <a:cs typeface="Arial" panose="020B0604020202020204" pitchFamily="34" charset="0"/>
              </a:rPr>
              <a:t>the </a:t>
            </a:r>
            <a:r>
              <a:rPr lang="en-US" sz="2000" spc="-5" dirty="0">
                <a:solidFill>
                  <a:srgbClr val="FFFFFF"/>
                </a:solidFill>
                <a:latin typeface="Arial" panose="020B0604020202020204" pitchFamily="34" charset="0"/>
                <a:cs typeface="Arial" panose="020B0604020202020204" pitchFamily="34" charset="0"/>
              </a:rPr>
              <a:t>surviving spouse </a:t>
            </a:r>
            <a:r>
              <a:rPr lang="en-US" sz="2000" dirty="0">
                <a:solidFill>
                  <a:srgbClr val="FFFFFF"/>
                </a:solidFill>
                <a:latin typeface="Arial" panose="020B0604020202020204" pitchFamily="34" charset="0"/>
                <a:cs typeface="Arial" panose="020B0604020202020204" pitchFamily="34" charset="0"/>
              </a:rPr>
              <a:t>reaches age 62, the payment </a:t>
            </a:r>
            <a:r>
              <a:rPr lang="en-US" sz="2000" spc="-5" dirty="0">
                <a:solidFill>
                  <a:srgbClr val="FFFFFF"/>
                </a:solidFill>
                <a:latin typeface="Arial" panose="020B0604020202020204" pitchFamily="34" charset="0"/>
                <a:cs typeface="Arial" panose="020B0604020202020204" pitchFamily="34" charset="0"/>
              </a:rPr>
              <a:t>is </a:t>
            </a:r>
            <a:r>
              <a:rPr lang="en-US" sz="2000" dirty="0">
                <a:solidFill>
                  <a:srgbClr val="FFFFFF"/>
                </a:solidFill>
                <a:latin typeface="Arial" panose="020B0604020202020204" pitchFamily="34" charset="0"/>
                <a:cs typeface="Arial" panose="020B0604020202020204" pitchFamily="34" charset="0"/>
              </a:rPr>
              <a:t>reduced to 35%. The payment </a:t>
            </a:r>
            <a:r>
              <a:rPr lang="en-US" sz="2000" spc="-5" dirty="0">
                <a:solidFill>
                  <a:srgbClr val="FFFFFF"/>
                </a:solidFill>
                <a:latin typeface="Arial" panose="020B0604020202020204" pitchFamily="34" charset="0"/>
                <a:cs typeface="Arial" panose="020B0604020202020204" pitchFamily="34" charset="0"/>
              </a:rPr>
              <a:t>is </a:t>
            </a:r>
            <a:r>
              <a:rPr lang="en-US" sz="2000" dirty="0">
                <a:solidFill>
                  <a:srgbClr val="FFFFFF"/>
                </a:solidFill>
                <a:latin typeface="Arial" panose="020B0604020202020204" pitchFamily="34" charset="0"/>
                <a:cs typeface="Arial" panose="020B0604020202020204" pitchFamily="34" charset="0"/>
              </a:rPr>
              <a:t>suspended if </a:t>
            </a:r>
            <a:r>
              <a:rPr lang="en-US" sz="2000" spc="-5" dirty="0">
                <a:solidFill>
                  <a:srgbClr val="FFFFFF"/>
                </a:solidFill>
                <a:latin typeface="Arial" panose="020B0604020202020204" pitchFamily="34" charset="0"/>
                <a:cs typeface="Arial" panose="020B0604020202020204" pitchFamily="34" charset="0"/>
              </a:rPr>
              <a:t>spouse </a:t>
            </a:r>
            <a:r>
              <a:rPr lang="en-US" sz="2000" dirty="0">
                <a:solidFill>
                  <a:srgbClr val="FFFFFF"/>
                </a:solidFill>
                <a:latin typeface="Arial" panose="020B0604020202020204" pitchFamily="34" charset="0"/>
                <a:cs typeface="Arial" panose="020B0604020202020204" pitchFamily="34" charset="0"/>
              </a:rPr>
              <a:t>remarries before age</a:t>
            </a:r>
            <a:r>
              <a:rPr lang="en-US" sz="2000" spc="-130" dirty="0">
                <a:solidFill>
                  <a:srgbClr val="FFFFFF"/>
                </a:solidFill>
                <a:latin typeface="Arial" panose="020B0604020202020204" pitchFamily="34" charset="0"/>
                <a:cs typeface="Arial" panose="020B0604020202020204" pitchFamily="34" charset="0"/>
              </a:rPr>
              <a:t> </a:t>
            </a:r>
            <a:r>
              <a:rPr lang="en-US" sz="2000" dirty="0">
                <a:solidFill>
                  <a:srgbClr val="FFFFFF"/>
                </a:solidFill>
                <a:latin typeface="Arial" panose="020B0604020202020204" pitchFamily="34" charset="0"/>
                <a:cs typeface="Arial" panose="020B0604020202020204" pitchFamily="34" charset="0"/>
              </a:rPr>
              <a:t>55. There are new rules for surviving spouses who also receive Dependency and Indemnity Compensation (DIC) from the Department of Veterans Affairs (VA) regarding the phase out of the dollar-for-dollar reduction, by 2023.</a:t>
            </a:r>
            <a:endParaRPr lang="en-US" sz="200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a:p>
            <a:r>
              <a:rPr lang="en-US" sz="2000" b="1" dirty="0">
                <a:solidFill>
                  <a:srgbClr val="FFFFFF"/>
                </a:solidFill>
                <a:latin typeface="Arial" panose="020B0604020202020204" pitchFamily="34" charset="0"/>
                <a:cs typeface="Arial" panose="020B0604020202020204" pitchFamily="34" charset="0"/>
              </a:rPr>
              <a:t>VA Education Benefits for Survivors and Dependents:</a:t>
            </a:r>
          </a:p>
          <a:p>
            <a:r>
              <a:rPr lang="en-US" sz="2000" dirty="0">
                <a:solidFill>
                  <a:srgbClr val="FFFFFF"/>
                </a:solidFill>
                <a:latin typeface="Arial" panose="020B0604020202020204" pitchFamily="34" charset="0"/>
                <a:cs typeface="Arial" panose="020B0604020202020204" pitchFamily="34" charset="0"/>
              </a:rPr>
              <a:t>The </a:t>
            </a:r>
            <a:r>
              <a:rPr lang="en-US" sz="2000" spc="-120" dirty="0">
                <a:solidFill>
                  <a:srgbClr val="FFFFFF"/>
                </a:solidFill>
                <a:latin typeface="Arial" panose="020B0604020202020204" pitchFamily="34" charset="0"/>
                <a:cs typeface="Arial" panose="020B0604020202020204" pitchFamily="34" charset="0"/>
              </a:rPr>
              <a:t>VA </a:t>
            </a:r>
            <a:r>
              <a:rPr lang="en-US" sz="2000" spc="-5" dirty="0">
                <a:solidFill>
                  <a:srgbClr val="FFFFFF"/>
                </a:solidFill>
                <a:latin typeface="Arial" panose="020B0604020202020204" pitchFamily="34" charset="0"/>
                <a:cs typeface="Arial" panose="020B0604020202020204" pitchFamily="34" charset="0"/>
              </a:rPr>
              <a:t>may </a:t>
            </a:r>
            <a:r>
              <a:rPr lang="en-US" sz="2000" dirty="0">
                <a:solidFill>
                  <a:srgbClr val="FFFFFF"/>
                </a:solidFill>
                <a:latin typeface="Arial" panose="020B0604020202020204" pitchFamily="34" charset="0"/>
                <a:cs typeface="Arial" panose="020B0604020202020204" pitchFamily="34" charset="0"/>
              </a:rPr>
              <a:t>pay the death benefit if the </a:t>
            </a:r>
            <a:r>
              <a:rPr lang="en-US" sz="2000" spc="-5" dirty="0">
                <a:solidFill>
                  <a:srgbClr val="FFFFFF"/>
                </a:solidFill>
                <a:latin typeface="Arial" panose="020B0604020202020204" pitchFamily="34" charset="0"/>
                <a:cs typeface="Arial" panose="020B0604020202020204" pitchFamily="34" charset="0"/>
              </a:rPr>
              <a:t>member </a:t>
            </a:r>
            <a:r>
              <a:rPr lang="en-US" sz="2000" dirty="0">
                <a:solidFill>
                  <a:srgbClr val="FFFFFF"/>
                </a:solidFill>
                <a:latin typeface="Arial" panose="020B0604020202020204" pitchFamily="34" charset="0"/>
                <a:cs typeface="Arial" panose="020B0604020202020204" pitchFamily="34" charset="0"/>
              </a:rPr>
              <a:t>dies on active duty and in the line of </a:t>
            </a:r>
            <a:r>
              <a:rPr lang="en-US" sz="2000" spc="-20" dirty="0">
                <a:solidFill>
                  <a:srgbClr val="FFFFFF"/>
                </a:solidFill>
                <a:latin typeface="Arial" panose="020B0604020202020204" pitchFamily="34" charset="0"/>
                <a:cs typeface="Arial" panose="020B0604020202020204" pitchFamily="34" charset="0"/>
              </a:rPr>
              <a:t>duty. </a:t>
            </a:r>
            <a:r>
              <a:rPr lang="en-US" sz="2000" dirty="0">
                <a:solidFill>
                  <a:srgbClr val="FFFFFF"/>
                </a:solidFill>
                <a:latin typeface="Arial" panose="020B0604020202020204" pitchFamily="34" charset="0"/>
                <a:cs typeface="Arial" panose="020B0604020202020204" pitchFamily="34" charset="0"/>
              </a:rPr>
              <a:t>The </a:t>
            </a:r>
            <a:r>
              <a:rPr lang="en-US" sz="2000" spc="-5" dirty="0">
                <a:solidFill>
                  <a:srgbClr val="FFFFFF"/>
                </a:solidFill>
                <a:latin typeface="Arial" panose="020B0604020202020204" pitchFamily="34" charset="0"/>
                <a:cs typeface="Arial" panose="020B0604020202020204" pitchFamily="34" charset="0"/>
              </a:rPr>
              <a:t>member must </a:t>
            </a:r>
            <a:r>
              <a:rPr lang="en-US" sz="2000" dirty="0">
                <a:solidFill>
                  <a:srgbClr val="FFFFFF"/>
                </a:solidFill>
                <a:latin typeface="Arial" panose="020B0604020202020204" pitchFamily="34" charset="0"/>
                <a:cs typeface="Arial" panose="020B0604020202020204" pitchFamily="34" charset="0"/>
              </a:rPr>
              <a:t>have been entitled to the educational assistance under the </a:t>
            </a:r>
            <a:r>
              <a:rPr lang="en-US" sz="2000" spc="-5" dirty="0">
                <a:solidFill>
                  <a:srgbClr val="FFFFFF"/>
                </a:solidFill>
                <a:latin typeface="Arial" panose="020B0604020202020204" pitchFamily="34" charset="0"/>
                <a:cs typeface="Arial" panose="020B0604020202020204" pitchFamily="34" charset="0"/>
              </a:rPr>
              <a:t>GI </a:t>
            </a:r>
            <a:r>
              <a:rPr lang="en-US" sz="2000" dirty="0">
                <a:solidFill>
                  <a:srgbClr val="FFFFFF"/>
                </a:solidFill>
                <a:latin typeface="Arial" panose="020B0604020202020204" pitchFamily="34" charset="0"/>
                <a:cs typeface="Arial" panose="020B0604020202020204" pitchFamily="34" charset="0"/>
              </a:rPr>
              <a:t>Bill. </a:t>
            </a:r>
            <a:endParaRPr lang="en-US" sz="1100" dirty="0">
              <a:solidFill>
                <a:srgbClr val="FFFFFF"/>
              </a:solidFill>
              <a:latin typeface="Arial" panose="020B0604020202020204" pitchFamily="34" charset="0"/>
              <a:cs typeface="Arial" panose="020B0604020202020204" pitchFamily="34" charset="0"/>
            </a:endParaRPr>
          </a:p>
          <a:p>
            <a:pPr marL="12700" marR="5080" algn="ctr"/>
            <a:endParaRPr lang="en-US" sz="1600" b="1" spc="-5" dirty="0">
              <a:solidFill>
                <a:srgbClr val="FFFFFF"/>
              </a:solidFill>
              <a:latin typeface="Arial" panose="020B0604020202020204" pitchFamily="34" charset="0"/>
              <a:cs typeface="Arial" panose="020B0604020202020204" pitchFamily="34" charset="0"/>
            </a:endParaRPr>
          </a:p>
          <a:p>
            <a:pPr marL="12700" marR="5080" algn="ctr"/>
            <a:r>
              <a:rPr lang="en-US" sz="1600" b="1" spc="-5" dirty="0">
                <a:solidFill>
                  <a:srgbClr val="FFFF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a:p>
            <a:pPr marL="12700" marR="5080" algn="ctr"/>
            <a:endParaRPr lang="en-US" sz="2000" dirty="0">
              <a:latin typeface="Times New Roman"/>
              <a:cs typeface="Times New Roman"/>
            </a:endParaRPr>
          </a:p>
        </p:txBody>
      </p:sp>
      <p:pic>
        <p:nvPicPr>
          <p:cNvPr id="9" name="Picture 8">
            <a:extLst>
              <a:ext uri="{FF2B5EF4-FFF2-40B4-BE49-F238E27FC236}">
                <a16:creationId xmlns:a16="http://schemas.microsoft.com/office/drawing/2014/main" id="{99F90D4C-8128-437E-A85D-C15CB1343969}"/>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7867996" y="0"/>
            <a:ext cx="2190404" cy="1770506"/>
          </a:xfrm>
          <a:prstGeom prst="rect">
            <a:avLst/>
          </a:prstGeom>
        </p:spPr>
      </p:pic>
      <p:pic>
        <p:nvPicPr>
          <p:cNvPr id="7" name="Picture 6">
            <a:extLst>
              <a:ext uri="{FF2B5EF4-FFF2-40B4-BE49-F238E27FC236}">
                <a16:creationId xmlns:a16="http://schemas.microsoft.com/office/drawing/2014/main" id="{289AC9D6-A3BE-4A37-ADC0-7DDB31A7F243}"/>
              </a:ext>
              <a:ext uri="{C183D7F6-B498-43B3-948B-1728B52AA6E4}">
                <adec:decorative xmlns:adec="http://schemas.microsoft.com/office/drawing/2017/decorative" val="1"/>
              </a:ext>
            </a:extLst>
          </p:cNvPr>
          <p:cNvPicPr/>
          <p:nvPr/>
        </p:nvPicPr>
        <p:blipFill>
          <a:blip r:embed="rId6">
            <a:extLst>
              <a:ext uri="{28A0092B-C50C-407E-A947-70E740481C1C}">
                <a14:useLocalDpi xmlns:a14="http://schemas.microsoft.com/office/drawing/2010/main" val="0"/>
              </a:ext>
            </a:extLst>
          </a:blip>
          <a:stretch>
            <a:fillRect/>
          </a:stretch>
        </p:blipFill>
        <p:spPr>
          <a:xfrm>
            <a:off x="0" y="-90635"/>
            <a:ext cx="2190404" cy="2173119"/>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721555" y="515226"/>
            <a:ext cx="6615290" cy="430887"/>
          </a:xfrm>
          <a:prstGeom prst="rect">
            <a:avLst/>
          </a:prstGeom>
        </p:spPr>
        <p:txBody>
          <a:bodyPr vert="horz" wrap="square" lIns="0" tIns="0" rIns="0" bIns="0" rtlCol="0">
            <a:spAutoFit/>
          </a:bodyPr>
          <a:lstStyle/>
          <a:p>
            <a:pPr marL="12700" algn="ctr">
              <a:lnSpc>
                <a:spcPct val="100000"/>
              </a:lnSpc>
            </a:pPr>
            <a:r>
              <a:rPr lang="en-US" sz="2800" b="0" spc="-55" dirty="0">
                <a:solidFill>
                  <a:srgbClr val="FFCD00"/>
                </a:solidFill>
                <a:latin typeface="Arial Black" panose="020B0A04020102020204" pitchFamily="34" charset="0"/>
              </a:rPr>
              <a:t>Bereavement Resources Cont.</a:t>
            </a:r>
            <a:endParaRPr sz="2800" b="0" dirty="0">
              <a:solidFill>
                <a:srgbClr val="FFCD00"/>
              </a:solidFill>
              <a:latin typeface="Arial Black" panose="020B0A04020102020204" pitchFamily="34" charset="0"/>
            </a:endParaRPr>
          </a:p>
        </p:txBody>
      </p:sp>
      <p:sp>
        <p:nvSpPr>
          <p:cNvPr id="4" name="object 4"/>
          <p:cNvSpPr txBox="1"/>
          <p:nvPr/>
        </p:nvSpPr>
        <p:spPr>
          <a:xfrm>
            <a:off x="685800" y="2323170"/>
            <a:ext cx="9004697" cy="5657446"/>
          </a:xfrm>
          <a:prstGeom prst="rect">
            <a:avLst/>
          </a:prstGeom>
        </p:spPr>
        <p:txBody>
          <a:bodyPr vert="horz" wrap="square" lIns="0" tIns="0" rIns="0" bIns="0" rtlCol="0">
            <a:spAutoFit/>
          </a:bodyPr>
          <a:lstStyle/>
          <a:p>
            <a:pPr marL="12700" marR="752475">
              <a:lnSpc>
                <a:spcPct val="120000"/>
              </a:lnSpc>
            </a:pPr>
            <a:r>
              <a:rPr lang="en-US" sz="2000" b="1" dirty="0">
                <a:latin typeface="Arial" panose="020B0604020202020204" pitchFamily="34" charset="0"/>
                <a:cs typeface="Arial" panose="020B0604020202020204" pitchFamily="34" charset="0"/>
                <a:hlinkClick r:id="rId3"/>
              </a:rPr>
              <a:t>Social Security Lump Sum Death Payment</a:t>
            </a:r>
            <a:r>
              <a:rPr lang="en-US" sz="2000" b="1" dirty="0">
                <a:solidFill>
                  <a:schemeClr val="bg1"/>
                </a:solidFill>
                <a:latin typeface="Arial" panose="020B0604020202020204" pitchFamily="34" charset="0"/>
                <a:cs typeface="Arial" panose="020B0604020202020204" pitchFamily="34" charset="0"/>
              </a:rPr>
              <a:t>:</a:t>
            </a:r>
          </a:p>
          <a:p>
            <a:pPr marL="12700" marR="752475">
              <a:lnSpc>
                <a:spcPct val="120000"/>
              </a:lnSpc>
            </a:pPr>
            <a:r>
              <a:rPr lang="en-US" sz="2000" dirty="0">
                <a:solidFill>
                  <a:srgbClr val="FFFFFF"/>
                </a:solidFill>
                <a:latin typeface="Arial" panose="020B0604020202020204" pitchFamily="34" charset="0"/>
                <a:cs typeface="Arial" panose="020B0604020202020204" pitchFamily="34" charset="0"/>
              </a:rPr>
              <a:t>Social Security </a:t>
            </a:r>
            <a:r>
              <a:rPr lang="en-US" sz="2000" spc="-5" dirty="0">
                <a:solidFill>
                  <a:srgbClr val="FFFFFF"/>
                </a:solidFill>
                <a:latin typeface="Arial" panose="020B0604020202020204" pitchFamily="34" charset="0"/>
                <a:cs typeface="Arial" panose="020B0604020202020204" pitchFamily="34" charset="0"/>
              </a:rPr>
              <a:t>Administration will </a:t>
            </a:r>
            <a:r>
              <a:rPr lang="en-US" sz="2000" dirty="0">
                <a:solidFill>
                  <a:srgbClr val="FFFFFF"/>
                </a:solidFill>
                <a:latin typeface="Arial" panose="020B0604020202020204" pitchFamily="34" charset="0"/>
                <a:cs typeface="Arial" panose="020B0604020202020204" pitchFamily="34" charset="0"/>
              </a:rPr>
              <a:t>pay up to a $255 </a:t>
            </a:r>
            <a:r>
              <a:rPr lang="en-US" sz="2000" spc="-5" dirty="0">
                <a:solidFill>
                  <a:srgbClr val="FFFFFF"/>
                </a:solidFill>
                <a:latin typeface="Arial" panose="020B0604020202020204" pitchFamily="34" charset="0"/>
                <a:cs typeface="Arial" panose="020B0604020202020204" pitchFamily="34" charset="0"/>
              </a:rPr>
              <a:t>lump sum </a:t>
            </a:r>
            <a:r>
              <a:rPr lang="en-US" sz="2000" dirty="0">
                <a:solidFill>
                  <a:srgbClr val="FFFFFF"/>
                </a:solidFill>
                <a:latin typeface="Arial" panose="020B0604020202020204" pitchFamily="34" charset="0"/>
                <a:cs typeface="Arial" panose="020B0604020202020204" pitchFamily="34" charset="0"/>
              </a:rPr>
              <a:t>death payment to the </a:t>
            </a:r>
            <a:r>
              <a:rPr lang="en-US" sz="2000" spc="-5" dirty="0">
                <a:solidFill>
                  <a:srgbClr val="FFFFFF"/>
                </a:solidFill>
                <a:latin typeface="Arial" panose="020B0604020202020204" pitchFamily="34" charset="0"/>
                <a:cs typeface="Arial" panose="020B0604020202020204" pitchFamily="34" charset="0"/>
              </a:rPr>
              <a:t>surviving </a:t>
            </a:r>
            <a:r>
              <a:rPr lang="en-US" sz="2000" spc="-10" dirty="0">
                <a:solidFill>
                  <a:srgbClr val="FFFFFF"/>
                </a:solidFill>
                <a:latin typeface="Arial" panose="020B0604020202020204" pitchFamily="34" charset="0"/>
                <a:cs typeface="Arial" panose="020B0604020202020204" pitchFamily="34" charset="0"/>
              </a:rPr>
              <a:t>beneficiary. </a:t>
            </a:r>
            <a:r>
              <a:rPr lang="en-US" sz="2000" spc="-25" dirty="0">
                <a:solidFill>
                  <a:srgbClr val="FFFFFF"/>
                </a:solidFill>
                <a:latin typeface="Arial" panose="020B0604020202020204" pitchFamily="34" charset="0"/>
                <a:cs typeface="Arial" panose="020B0604020202020204" pitchFamily="34" charset="0"/>
              </a:rPr>
              <a:t>Visit </a:t>
            </a:r>
            <a:r>
              <a:rPr lang="en-US" sz="2000" dirty="0">
                <a:solidFill>
                  <a:srgbClr val="FFFFFF"/>
                </a:solidFill>
                <a:latin typeface="Arial" panose="020B0604020202020204" pitchFamily="34" charset="0"/>
                <a:cs typeface="Arial" panose="020B0604020202020204" pitchFamily="34" charset="0"/>
              </a:rPr>
              <a:t>the nearest Social Security </a:t>
            </a:r>
            <a:r>
              <a:rPr lang="en-US" sz="2000" spc="-10" dirty="0">
                <a:solidFill>
                  <a:srgbClr val="FFFFFF"/>
                </a:solidFill>
                <a:latin typeface="Arial" panose="020B0604020202020204" pitchFamily="34" charset="0"/>
                <a:cs typeface="Arial" panose="020B0604020202020204" pitchFamily="34" charset="0"/>
              </a:rPr>
              <a:t>office </a:t>
            </a:r>
            <a:r>
              <a:rPr lang="en-US" sz="2000" dirty="0">
                <a:solidFill>
                  <a:srgbClr val="FFFFFF"/>
                </a:solidFill>
                <a:latin typeface="Arial" panose="020B0604020202020204" pitchFamily="34" charset="0"/>
                <a:cs typeface="Arial" panose="020B0604020202020204" pitchFamily="34" charset="0"/>
              </a:rPr>
              <a:t>for </a:t>
            </a:r>
            <a:r>
              <a:rPr lang="en-US" sz="2000" spc="-5" dirty="0">
                <a:solidFill>
                  <a:srgbClr val="FFFFFF"/>
                </a:solidFill>
                <a:latin typeface="Arial" panose="020B0604020202020204" pitchFamily="34" charset="0"/>
                <a:cs typeface="Arial" panose="020B0604020202020204" pitchFamily="34" charset="0"/>
              </a:rPr>
              <a:t>more </a:t>
            </a:r>
            <a:r>
              <a:rPr lang="en-US" sz="2000" dirty="0">
                <a:solidFill>
                  <a:srgbClr val="FFFFFF"/>
                </a:solidFill>
                <a:latin typeface="Arial" panose="020B0604020202020204" pitchFamily="34" charset="0"/>
                <a:cs typeface="Arial" panose="020B0604020202020204" pitchFamily="34" charset="0"/>
              </a:rPr>
              <a:t>details on death</a:t>
            </a:r>
            <a:r>
              <a:rPr lang="en-US" sz="2000" spc="-100" dirty="0">
                <a:solidFill>
                  <a:srgbClr val="FFFFFF"/>
                </a:solidFill>
                <a:latin typeface="Arial" panose="020B0604020202020204" pitchFamily="34" charset="0"/>
                <a:cs typeface="Arial" panose="020B0604020202020204" pitchFamily="34" charset="0"/>
              </a:rPr>
              <a:t> </a:t>
            </a:r>
            <a:r>
              <a:rPr lang="en-US" sz="2000" dirty="0">
                <a:solidFill>
                  <a:srgbClr val="FFFFFF"/>
                </a:solidFill>
                <a:latin typeface="Arial" panose="020B0604020202020204" pitchFamily="34" charset="0"/>
                <a:cs typeface="Arial" panose="020B0604020202020204" pitchFamily="34" charset="0"/>
              </a:rPr>
              <a:t>benefits. </a:t>
            </a:r>
            <a:endParaRPr lang="en-US" sz="2000" dirty="0">
              <a:latin typeface="Arial" panose="020B0604020202020204" pitchFamily="34" charset="0"/>
              <a:cs typeface="Arial" panose="020B0604020202020204" pitchFamily="34" charset="0"/>
            </a:endParaRPr>
          </a:p>
          <a:p>
            <a:pPr marL="12700">
              <a:lnSpc>
                <a:spcPct val="100000"/>
              </a:lnSpc>
            </a:pPr>
            <a:endParaRPr lang="en-US" sz="2000" b="1" spc="-5" dirty="0">
              <a:solidFill>
                <a:srgbClr val="00B0F0"/>
              </a:solidFill>
              <a:latin typeface="Arial" panose="020B0604020202020204" pitchFamily="34" charset="0"/>
              <a:cs typeface="Arial" panose="020B0604020202020204" pitchFamily="34" charset="0"/>
            </a:endParaRPr>
          </a:p>
          <a:p>
            <a:pPr marR="5080"/>
            <a:r>
              <a:rPr lang="en-US" sz="2000" b="1" dirty="0">
                <a:latin typeface="Arial" panose="020B0604020202020204" pitchFamily="34" charset="0"/>
                <a:cs typeface="Arial" panose="020B0604020202020204" pitchFamily="34" charset="0"/>
                <a:hlinkClick r:id="rId4"/>
              </a:rPr>
              <a:t>TRICARE Survivor Benefits</a:t>
            </a:r>
            <a:r>
              <a:rPr lang="en-US" sz="2000" b="1" dirty="0">
                <a:solidFill>
                  <a:schemeClr val="bg1"/>
                </a:solidFill>
                <a:latin typeface="Arial" panose="020B0604020202020204" pitchFamily="34" charset="0"/>
                <a:cs typeface="Arial" panose="020B0604020202020204" pitchFamily="34" charset="0"/>
              </a:rPr>
              <a:t>: </a:t>
            </a:r>
          </a:p>
          <a:p>
            <a:pPr marR="5080"/>
            <a:r>
              <a:rPr lang="en-US" sz="2000" spc="-5" dirty="0">
                <a:solidFill>
                  <a:srgbClr val="FFFFFF"/>
                </a:solidFill>
                <a:latin typeface="Arial" panose="020B0604020202020204" pitchFamily="34" charset="0"/>
                <a:cs typeface="Arial" panose="020B0604020202020204" pitchFamily="34" charset="0"/>
              </a:rPr>
              <a:t>A surviving spouse remains covered </a:t>
            </a:r>
            <a:r>
              <a:rPr lang="en-US" sz="2000" dirty="0">
                <a:solidFill>
                  <a:srgbClr val="FFFFFF"/>
                </a:solidFill>
                <a:latin typeface="Arial" panose="020B0604020202020204" pitchFamily="34" charset="0"/>
                <a:cs typeface="Arial" panose="020B0604020202020204" pitchFamily="34" charset="0"/>
              </a:rPr>
              <a:t>during the transitional survivor period (three </a:t>
            </a:r>
            <a:r>
              <a:rPr lang="en-US" sz="2000" spc="5" dirty="0">
                <a:solidFill>
                  <a:srgbClr val="FFFFFF"/>
                </a:solidFill>
                <a:latin typeface="Arial" panose="020B0604020202020204" pitchFamily="34" charset="0"/>
                <a:cs typeface="Arial" panose="020B0604020202020204" pitchFamily="34" charset="0"/>
              </a:rPr>
              <a:t>years following the sponsor’s death) </a:t>
            </a:r>
            <a:r>
              <a:rPr lang="en-US" sz="2000" dirty="0">
                <a:solidFill>
                  <a:srgbClr val="FFFFFF"/>
                </a:solidFill>
                <a:latin typeface="Arial" panose="020B0604020202020204" pitchFamily="34" charset="0"/>
                <a:cs typeface="Arial" panose="020B0604020202020204" pitchFamily="34" charset="0"/>
              </a:rPr>
              <a:t>as "active duty family members.”  After three years, they transition to "retired </a:t>
            </a:r>
            <a:r>
              <a:rPr lang="en-US" sz="2000" spc="-5" dirty="0">
                <a:solidFill>
                  <a:srgbClr val="FFFFFF"/>
                </a:solidFill>
                <a:latin typeface="Arial" panose="020B0604020202020204" pitchFamily="34" charset="0"/>
                <a:cs typeface="Arial" panose="020B0604020202020204" pitchFamily="34" charset="0"/>
              </a:rPr>
              <a:t>family member" </a:t>
            </a:r>
            <a:r>
              <a:rPr lang="en-US" sz="2000" dirty="0">
                <a:solidFill>
                  <a:srgbClr val="FFFFFF"/>
                </a:solidFill>
                <a:latin typeface="Arial" panose="020B0604020202020204" pitchFamily="34" charset="0"/>
                <a:cs typeface="Arial" panose="020B0604020202020204" pitchFamily="34" charset="0"/>
              </a:rPr>
              <a:t>coverage. </a:t>
            </a:r>
            <a:r>
              <a:rPr lang="en-US" sz="2000" spc="-5" dirty="0">
                <a:solidFill>
                  <a:srgbClr val="FFFFFF"/>
                </a:solidFill>
                <a:latin typeface="Arial" panose="020B0604020202020204" pitchFamily="34" charset="0"/>
                <a:cs typeface="Arial" panose="020B0604020202020204" pitchFamily="34" charset="0"/>
              </a:rPr>
              <a:t>Surviving  </a:t>
            </a:r>
            <a:r>
              <a:rPr lang="en-US" sz="2000" dirty="0">
                <a:solidFill>
                  <a:srgbClr val="FFFFFF"/>
                </a:solidFill>
                <a:latin typeface="Arial" panose="020B0604020202020204" pitchFamily="34" charset="0"/>
                <a:cs typeface="Arial" panose="020B0604020202020204" pitchFamily="34" charset="0"/>
              </a:rPr>
              <a:t>children remain covered as “active duty </a:t>
            </a:r>
            <a:r>
              <a:rPr lang="en-US" sz="2000" spc="-5" dirty="0">
                <a:solidFill>
                  <a:srgbClr val="FFFFFF"/>
                </a:solidFill>
                <a:latin typeface="Arial" panose="020B0604020202020204" pitchFamily="34" charset="0"/>
                <a:cs typeface="Arial" panose="020B0604020202020204" pitchFamily="34" charset="0"/>
              </a:rPr>
              <a:t>family </a:t>
            </a:r>
            <a:r>
              <a:rPr lang="en-US" sz="2000" dirty="0">
                <a:solidFill>
                  <a:srgbClr val="FFFFFF"/>
                </a:solidFill>
                <a:latin typeface="Arial" panose="020B0604020202020204" pitchFamily="34" charset="0"/>
                <a:cs typeface="Arial" panose="020B0604020202020204" pitchFamily="34" charset="0"/>
              </a:rPr>
              <a:t>members” until they age out of </a:t>
            </a:r>
            <a:r>
              <a:rPr lang="en-US" sz="2000" spc="-5" dirty="0">
                <a:solidFill>
                  <a:srgbClr val="FFFFFF"/>
                </a:solidFill>
                <a:latin typeface="Arial" panose="020B0604020202020204" pitchFamily="34" charset="0"/>
                <a:cs typeface="Arial" panose="020B0604020202020204" pitchFamily="34" charset="0"/>
              </a:rPr>
              <a:t>TRICARE </a:t>
            </a:r>
            <a:r>
              <a:rPr lang="en-US" sz="2000" dirty="0">
                <a:solidFill>
                  <a:srgbClr val="FFFFFF"/>
                </a:solidFill>
                <a:latin typeface="Arial" panose="020B0604020202020204" pitchFamily="34" charset="0"/>
                <a:cs typeface="Arial" panose="020B0604020202020204" pitchFamily="34" charset="0"/>
              </a:rPr>
              <a:t>or</a:t>
            </a:r>
            <a:r>
              <a:rPr lang="en-US" sz="2000" spc="-145" dirty="0">
                <a:solidFill>
                  <a:srgbClr val="FFFFFF"/>
                </a:solidFill>
                <a:latin typeface="Arial" panose="020B0604020202020204" pitchFamily="34" charset="0"/>
                <a:cs typeface="Arial" panose="020B0604020202020204" pitchFamily="34" charset="0"/>
              </a:rPr>
              <a:t> </a:t>
            </a:r>
            <a:r>
              <a:rPr lang="en-US" sz="2000" spc="-5" dirty="0">
                <a:solidFill>
                  <a:srgbClr val="FFFFFF"/>
                </a:solidFill>
                <a:latin typeface="Arial" panose="020B0604020202020204" pitchFamily="34" charset="0"/>
                <a:cs typeface="Arial" panose="020B0604020202020204" pitchFamily="34" charset="0"/>
              </a:rPr>
              <a:t>lose eligibility </a:t>
            </a:r>
            <a:r>
              <a:rPr lang="en-US" sz="2000" dirty="0">
                <a:solidFill>
                  <a:srgbClr val="FFFFFF"/>
                </a:solidFill>
                <a:latin typeface="Arial" panose="020B0604020202020204" pitchFamily="34" charset="0"/>
                <a:cs typeface="Arial" panose="020B0604020202020204" pitchFamily="34" charset="0"/>
              </a:rPr>
              <a:t>for other</a:t>
            </a:r>
            <a:r>
              <a:rPr lang="en-US" sz="2000" spc="-85" dirty="0">
                <a:solidFill>
                  <a:srgbClr val="FFFFFF"/>
                </a:solidFill>
                <a:latin typeface="Arial" panose="020B0604020202020204" pitchFamily="34" charset="0"/>
                <a:cs typeface="Arial" panose="020B0604020202020204" pitchFamily="34" charset="0"/>
              </a:rPr>
              <a:t> </a:t>
            </a:r>
            <a:r>
              <a:rPr lang="en-US" sz="2000" dirty="0">
                <a:solidFill>
                  <a:srgbClr val="FFFFFF"/>
                </a:solidFill>
                <a:latin typeface="Arial" panose="020B0604020202020204" pitchFamily="34" charset="0"/>
                <a:cs typeface="Arial" panose="020B0604020202020204" pitchFamily="34" charset="0"/>
              </a:rPr>
              <a:t>reasons. </a:t>
            </a:r>
          </a:p>
          <a:p>
            <a:pPr marR="5080"/>
            <a:endParaRPr lang="en-US" sz="2000" b="1" spc="-5" dirty="0">
              <a:solidFill>
                <a:srgbClr val="FFFFFF"/>
              </a:solidFill>
              <a:latin typeface="Arial" panose="020B0604020202020204" pitchFamily="34" charset="0"/>
              <a:cs typeface="Arial" panose="020B0604020202020204" pitchFamily="34" charset="0"/>
            </a:endParaRPr>
          </a:p>
          <a:p>
            <a:pPr marR="5080"/>
            <a:endParaRPr lang="en-US" sz="2000" b="1" spc="-5" dirty="0">
              <a:solidFill>
                <a:srgbClr val="FFFFFF"/>
              </a:solidFill>
              <a:latin typeface="Arial" panose="020B0604020202020204" pitchFamily="34" charset="0"/>
              <a:cs typeface="Arial" panose="020B0604020202020204" pitchFamily="34" charset="0"/>
            </a:endParaRPr>
          </a:p>
          <a:p>
            <a:pPr marR="5080"/>
            <a:endParaRPr lang="en-US" sz="2000" b="1" spc="-5" dirty="0">
              <a:solidFill>
                <a:srgbClr val="FFFFFF"/>
              </a:solidFill>
              <a:latin typeface="Arial" panose="020B0604020202020204" pitchFamily="34" charset="0"/>
              <a:cs typeface="Arial" panose="020B0604020202020204" pitchFamily="34" charset="0"/>
            </a:endParaRPr>
          </a:p>
          <a:p>
            <a:pPr marR="5080"/>
            <a:endParaRPr lang="en-US" sz="2000" b="1" spc="-5" dirty="0">
              <a:solidFill>
                <a:srgbClr val="FFFFFF"/>
              </a:solidFill>
              <a:latin typeface="Arial" panose="020B0604020202020204" pitchFamily="34" charset="0"/>
              <a:cs typeface="Arial" panose="020B0604020202020204" pitchFamily="34" charset="0"/>
            </a:endParaRPr>
          </a:p>
          <a:p>
            <a:pPr marL="12700" marR="5080" algn="ctr">
              <a:lnSpc>
                <a:spcPct val="120000"/>
              </a:lnSpc>
              <a:spcAft>
                <a:spcPts val="1800"/>
              </a:spcAft>
            </a:pPr>
            <a:r>
              <a:rPr lang="en-US" sz="1600" b="1" spc="-5" dirty="0">
                <a:solidFill>
                  <a:srgbClr val="FFFFFF"/>
                </a:solidFill>
                <a:latin typeface="Arial" panose="020B0604020202020204" pitchFamily="34" charset="0"/>
                <a:cs typeface="Arial" panose="020B0604020202020204" pitchFamily="34" charset="0"/>
              </a:rPr>
              <a:t>                                                  </a:t>
            </a:r>
          </a:p>
          <a:p>
            <a:pPr marL="12700" marR="5080" algn="ctr">
              <a:lnSpc>
                <a:spcPct val="120000"/>
              </a:lnSpc>
              <a:spcAft>
                <a:spcPts val="1800"/>
              </a:spcAft>
            </a:pPr>
            <a:r>
              <a:rPr lang="en-US" sz="1600" b="1" spc="-5" dirty="0">
                <a:solidFill>
                  <a:srgbClr val="FFFF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
        <p:nvSpPr>
          <p:cNvPr id="2" name="Rectangle 1"/>
          <p:cNvSpPr/>
          <p:nvPr/>
        </p:nvSpPr>
        <p:spPr>
          <a:xfrm>
            <a:off x="9690497" y="7356897"/>
            <a:ext cx="351378" cy="369332"/>
          </a:xfrm>
          <a:prstGeom prst="rect">
            <a:avLst/>
          </a:prstGeom>
        </p:spPr>
        <p:txBody>
          <a:bodyPr wrap="none">
            <a:spAutoFit/>
          </a:bodyPr>
          <a:lstStyle/>
          <a:p>
            <a:pPr marL="12700"/>
            <a:r>
              <a:rPr lang="en-US" b="1" dirty="0">
                <a:solidFill>
                  <a:srgbClr val="FFCD00"/>
                </a:solidFill>
                <a:latin typeface="Arial Black"/>
                <a:cs typeface="Arial Black"/>
              </a:rPr>
              <a:t>9</a:t>
            </a:r>
            <a:endParaRPr lang="en-US" dirty="0">
              <a:solidFill>
                <a:srgbClr val="FFCD00"/>
              </a:solidFill>
              <a:latin typeface="Arial Black"/>
              <a:cs typeface="Arial Black"/>
            </a:endParaRPr>
          </a:p>
        </p:txBody>
      </p:sp>
      <p:pic>
        <p:nvPicPr>
          <p:cNvPr id="9" name="Picture 8">
            <a:extLst>
              <a:ext uri="{FF2B5EF4-FFF2-40B4-BE49-F238E27FC236}">
                <a16:creationId xmlns:a16="http://schemas.microsoft.com/office/drawing/2014/main" id="{FF9610F2-93D5-4D55-85BB-B9A8E6500ECD}"/>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7871889" y="46171"/>
            <a:ext cx="2190404" cy="1770506"/>
          </a:xfrm>
          <a:prstGeom prst="rect">
            <a:avLst/>
          </a:prstGeom>
        </p:spPr>
      </p:pic>
      <p:pic>
        <p:nvPicPr>
          <p:cNvPr id="7" name="Picture 6">
            <a:extLst>
              <a:ext uri="{FF2B5EF4-FFF2-40B4-BE49-F238E27FC236}">
                <a16:creationId xmlns:a16="http://schemas.microsoft.com/office/drawing/2014/main" id="{E89E4C86-E2E3-42C2-B5EF-F9C06AC45C79}"/>
              </a:ext>
              <a:ext uri="{C183D7F6-B498-43B3-948B-1728B52AA6E4}">
                <adec:decorative xmlns:adec="http://schemas.microsoft.com/office/drawing/2017/decorative" val="1"/>
              </a:ext>
            </a:extLst>
          </p:cNvPr>
          <p:cNvPicPr/>
          <p:nvPr/>
        </p:nvPicPr>
        <p:blipFill>
          <a:blip r:embed="rId6">
            <a:extLst>
              <a:ext uri="{28A0092B-C50C-407E-A947-70E740481C1C}">
                <a14:useLocalDpi xmlns:a14="http://schemas.microsoft.com/office/drawing/2010/main" val="0"/>
              </a:ext>
            </a:extLst>
          </a:blip>
          <a:stretch>
            <a:fillRect/>
          </a:stretch>
        </p:blipFill>
        <p:spPr>
          <a:xfrm>
            <a:off x="0" y="-103196"/>
            <a:ext cx="2190404" cy="2173119"/>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133600" y="494989"/>
            <a:ext cx="6629400" cy="430887"/>
          </a:xfrm>
          <a:prstGeom prst="rect">
            <a:avLst/>
          </a:prstGeom>
        </p:spPr>
        <p:txBody>
          <a:bodyPr vert="horz" wrap="square" lIns="0" tIns="0" rIns="0" bIns="0" rtlCol="0">
            <a:spAutoFit/>
          </a:bodyPr>
          <a:lstStyle/>
          <a:p>
            <a:pPr marL="12700">
              <a:lnSpc>
                <a:spcPct val="100000"/>
              </a:lnSpc>
            </a:pPr>
            <a:r>
              <a:rPr lang="en-US" sz="2800" b="0" spc="-55" dirty="0">
                <a:solidFill>
                  <a:srgbClr val="FFCD00"/>
                </a:solidFill>
                <a:latin typeface="Arial Black" panose="020B0A04020102020204" pitchFamily="34" charset="0"/>
              </a:rPr>
              <a:t>Bereavement Resources Cont.</a:t>
            </a:r>
            <a:endParaRPr sz="2800" dirty="0"/>
          </a:p>
        </p:txBody>
      </p:sp>
      <p:sp>
        <p:nvSpPr>
          <p:cNvPr id="4" name="object 4"/>
          <p:cNvSpPr txBox="1"/>
          <p:nvPr/>
        </p:nvSpPr>
        <p:spPr>
          <a:xfrm>
            <a:off x="762000" y="2284420"/>
            <a:ext cx="8915400" cy="5781839"/>
          </a:xfrm>
          <a:prstGeom prst="rect">
            <a:avLst/>
          </a:prstGeom>
        </p:spPr>
        <p:txBody>
          <a:bodyPr vert="horz" wrap="square" lIns="0" tIns="0" rIns="0" bIns="0" rtlCol="0">
            <a:spAutoFit/>
          </a:bodyPr>
          <a:lstStyle/>
          <a:p>
            <a:pPr marL="12700">
              <a:spcBef>
                <a:spcPts val="5"/>
              </a:spcBef>
            </a:pPr>
            <a:r>
              <a:rPr lang="en-US" sz="2000" b="1" dirty="0">
                <a:solidFill>
                  <a:schemeClr val="bg1"/>
                </a:solidFill>
                <a:latin typeface="Arial" panose="020B0604020202020204" pitchFamily="34" charset="0"/>
                <a:cs typeface="Arial" panose="020B0604020202020204" pitchFamily="34" charset="0"/>
                <a:hlinkClick r:id="rId2"/>
              </a:rPr>
              <a:t>TRICARE Dental</a:t>
            </a:r>
            <a:r>
              <a:rPr lang="en-US" sz="2000" b="1" dirty="0">
                <a:solidFill>
                  <a:schemeClr val="bg1"/>
                </a:solidFill>
                <a:latin typeface="Arial" panose="020B0604020202020204" pitchFamily="34" charset="0"/>
                <a:cs typeface="Arial" panose="020B0604020202020204" pitchFamily="34" charset="0"/>
              </a:rPr>
              <a:t>:</a:t>
            </a:r>
            <a:endParaRPr lang="en-US" sz="2000" b="1" dirty="0">
              <a:latin typeface="Arial" panose="020B0604020202020204" pitchFamily="34" charset="0"/>
              <a:cs typeface="Arial" panose="020B0604020202020204" pitchFamily="34" charset="0"/>
            </a:endParaRPr>
          </a:p>
          <a:p>
            <a:pPr marL="12700" marR="234950">
              <a:lnSpc>
                <a:spcPct val="120000"/>
              </a:lnSpc>
            </a:pPr>
            <a:r>
              <a:rPr lang="en-US" sz="2000" spc="-5" dirty="0">
                <a:solidFill>
                  <a:schemeClr val="bg1"/>
                </a:solidFill>
                <a:latin typeface="Arial" panose="020B0604020202020204" pitchFamily="34" charset="0"/>
                <a:cs typeface="Arial" panose="020B0604020202020204" pitchFamily="34" charset="0"/>
              </a:rPr>
              <a:t>If your sponsor died while serving on active duty, you may qualify for the TRICARE Dental Program Survivor Benefit Plan.  If you were using the TRICARE Dental Program when your sponsor died, you may be automatically transferred to the Survivor Benefit Plan.  If not, you can enroll at any time.  After three years, surviving spouses lose eligibility for the TRICARE Dental Program. They may purchase the TRICARE Retiree Dental Program only if their sponsor died while on active duty for more than 30 days. Surviving children can remain enrolled in TRICARE Dental Plan until they lose TRICARE eligibility for other reasons. </a:t>
            </a:r>
          </a:p>
          <a:p>
            <a:pPr marL="12700" marR="234950">
              <a:lnSpc>
                <a:spcPct val="120000"/>
              </a:lnSpc>
            </a:pPr>
            <a:endParaRPr lang="en-US" sz="2000" dirty="0">
              <a:latin typeface="Arial" panose="020B0604020202020204" pitchFamily="34" charset="0"/>
              <a:cs typeface="Arial" panose="020B0604020202020204" pitchFamily="34" charset="0"/>
            </a:endParaRPr>
          </a:p>
          <a:p>
            <a:pPr marL="12700" marR="234950">
              <a:lnSpc>
                <a:spcPct val="120000"/>
              </a:lnSpc>
            </a:pPr>
            <a:endParaRPr lang="en-US" sz="1600" dirty="0">
              <a:latin typeface="Arial" panose="020B0604020202020204" pitchFamily="34" charset="0"/>
              <a:cs typeface="Arial" panose="020B0604020202020204" pitchFamily="34" charset="0"/>
            </a:endParaRPr>
          </a:p>
          <a:p>
            <a:pPr marL="12700" marR="234950" algn="ctr">
              <a:lnSpc>
                <a:spcPct val="120000"/>
              </a:lnSpc>
            </a:pPr>
            <a:endParaRPr lang="en-US" sz="1600" b="1" spc="-5" dirty="0">
              <a:solidFill>
                <a:srgbClr val="FFFFFF"/>
              </a:solidFill>
              <a:latin typeface="Arial" panose="020B0604020202020204" pitchFamily="34" charset="0"/>
              <a:cs typeface="Arial" panose="020B0604020202020204" pitchFamily="34" charset="0"/>
            </a:endParaRPr>
          </a:p>
          <a:p>
            <a:pPr marL="12700" marR="234950" algn="ctr">
              <a:lnSpc>
                <a:spcPct val="120000"/>
              </a:lnSpc>
            </a:pPr>
            <a:endParaRPr lang="en-US" sz="1600" b="1" spc="-5" dirty="0">
              <a:solidFill>
                <a:srgbClr val="FFFFFF"/>
              </a:solidFill>
              <a:latin typeface="Arial" panose="020B0604020202020204" pitchFamily="34" charset="0"/>
              <a:cs typeface="Arial" panose="020B0604020202020204" pitchFamily="34" charset="0"/>
            </a:endParaRPr>
          </a:p>
          <a:p>
            <a:pPr marL="12700" marR="234950" algn="ctr">
              <a:lnSpc>
                <a:spcPct val="120000"/>
              </a:lnSpc>
            </a:pPr>
            <a:endParaRPr lang="en-US" sz="1600" b="1" spc="-5" dirty="0">
              <a:solidFill>
                <a:srgbClr val="FFFFFF"/>
              </a:solidFill>
              <a:latin typeface="Arial" panose="020B0604020202020204" pitchFamily="34" charset="0"/>
              <a:cs typeface="Arial" panose="020B0604020202020204" pitchFamily="34" charset="0"/>
            </a:endParaRPr>
          </a:p>
          <a:p>
            <a:pPr marL="12700" marR="234950" algn="ctr">
              <a:lnSpc>
                <a:spcPct val="120000"/>
              </a:lnSpc>
            </a:pPr>
            <a:r>
              <a:rPr lang="en-US" sz="1600" b="1" spc="-5" dirty="0">
                <a:solidFill>
                  <a:srgbClr val="FFFF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a:p>
            <a:pPr marL="12700" marR="234950" algn="ctr">
              <a:lnSpc>
                <a:spcPct val="120000"/>
              </a:lnSpc>
            </a:pPr>
            <a:endParaRPr lang="en-US" dirty="0">
              <a:latin typeface="Times New Roman" panose="02020603050405020304" pitchFamily="18" charset="0"/>
              <a:cs typeface="Times New Roman" panose="02020603050405020304" pitchFamily="18" charset="0"/>
            </a:endParaRPr>
          </a:p>
        </p:txBody>
      </p:sp>
      <p:sp>
        <p:nvSpPr>
          <p:cNvPr id="2" name="Rectangle 1"/>
          <p:cNvSpPr/>
          <p:nvPr/>
        </p:nvSpPr>
        <p:spPr>
          <a:xfrm>
            <a:off x="9499946" y="7288286"/>
            <a:ext cx="505267" cy="369332"/>
          </a:xfrm>
          <a:prstGeom prst="rect">
            <a:avLst/>
          </a:prstGeom>
        </p:spPr>
        <p:txBody>
          <a:bodyPr wrap="none">
            <a:spAutoFit/>
          </a:bodyPr>
          <a:lstStyle/>
          <a:p>
            <a:pPr marL="12700"/>
            <a:r>
              <a:rPr lang="en-US" b="1" dirty="0">
                <a:solidFill>
                  <a:srgbClr val="FFCD00"/>
                </a:solidFill>
                <a:latin typeface="Arial Black"/>
                <a:cs typeface="Arial Black"/>
              </a:rPr>
              <a:t>10</a:t>
            </a:r>
            <a:endParaRPr lang="en-US" dirty="0">
              <a:solidFill>
                <a:srgbClr val="FFCD00"/>
              </a:solidFill>
              <a:latin typeface="Arial Black"/>
              <a:cs typeface="Arial Black"/>
            </a:endParaRPr>
          </a:p>
        </p:txBody>
      </p:sp>
      <p:pic>
        <p:nvPicPr>
          <p:cNvPr id="9" name="Picture 8">
            <a:extLst>
              <a:ext uri="{FF2B5EF4-FFF2-40B4-BE49-F238E27FC236}">
                <a16:creationId xmlns:a16="http://schemas.microsoft.com/office/drawing/2014/main" id="{D39E0B40-9264-4C36-9E66-30D16A4C0BFF}"/>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7805628" y="-10192"/>
            <a:ext cx="2190404" cy="1770506"/>
          </a:xfrm>
          <a:prstGeom prst="rect">
            <a:avLst/>
          </a:prstGeom>
        </p:spPr>
      </p:pic>
      <p:pic>
        <p:nvPicPr>
          <p:cNvPr id="8" name="Picture 7">
            <a:extLst>
              <a:ext uri="{FF2B5EF4-FFF2-40B4-BE49-F238E27FC236}">
                <a16:creationId xmlns:a16="http://schemas.microsoft.com/office/drawing/2014/main" id="{C142B2B8-331B-4009-8F88-EBA81EAA57BD}"/>
              </a:ext>
              <a:ext uri="{C183D7F6-B498-43B3-948B-1728B52AA6E4}">
                <adec:decorative xmlns:adec="http://schemas.microsoft.com/office/drawing/2017/decorative" val="1"/>
              </a:ext>
            </a:extLst>
          </p:cNvPr>
          <p:cNvPicPr/>
          <p:nvPr/>
        </p:nvPicPr>
        <p:blipFill>
          <a:blip r:embed="rId4">
            <a:extLst>
              <a:ext uri="{28A0092B-C50C-407E-A947-70E740481C1C}">
                <a14:useLocalDpi xmlns:a14="http://schemas.microsoft.com/office/drawing/2010/main" val="0"/>
              </a:ext>
            </a:extLst>
          </a:blip>
          <a:stretch>
            <a:fillRect/>
          </a:stretch>
        </p:blipFill>
        <p:spPr>
          <a:xfrm>
            <a:off x="0" y="-76659"/>
            <a:ext cx="2190404" cy="2173119"/>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38400" y="426868"/>
            <a:ext cx="6248400" cy="430887"/>
          </a:xfrm>
          <a:prstGeom prst="rect">
            <a:avLst/>
          </a:prstGeom>
        </p:spPr>
        <p:txBody>
          <a:bodyPr vert="horz" wrap="square" lIns="0" tIns="0" rIns="0" bIns="0" rtlCol="0">
            <a:spAutoFit/>
          </a:bodyPr>
          <a:lstStyle/>
          <a:p>
            <a:pPr marL="12700" algn="l">
              <a:lnSpc>
                <a:spcPct val="100000"/>
              </a:lnSpc>
            </a:pPr>
            <a:r>
              <a:rPr sz="2800" spc="-5" dirty="0">
                <a:solidFill>
                  <a:srgbClr val="FFCD00"/>
                </a:solidFill>
                <a:latin typeface="Arial Black" panose="020B0A04020102020204" pitchFamily="34" charset="0"/>
              </a:rPr>
              <a:t>R</a:t>
            </a:r>
            <a:r>
              <a:rPr lang="en-US" sz="2800" spc="-5" dirty="0">
                <a:solidFill>
                  <a:srgbClr val="FFCD00"/>
                </a:solidFill>
                <a:latin typeface="Arial Black" panose="020B0A04020102020204" pitchFamily="34" charset="0"/>
              </a:rPr>
              <a:t>etirement Resources </a:t>
            </a:r>
            <a:endParaRPr sz="2800" dirty="0">
              <a:solidFill>
                <a:srgbClr val="FFCD00"/>
              </a:solidFill>
              <a:latin typeface="Arial Black" panose="020B0A04020102020204" pitchFamily="34" charset="0"/>
            </a:endParaRPr>
          </a:p>
        </p:txBody>
      </p:sp>
      <p:sp>
        <p:nvSpPr>
          <p:cNvPr id="3" name="object 3"/>
          <p:cNvSpPr txBox="1">
            <a:spLocks noGrp="1"/>
          </p:cNvSpPr>
          <p:nvPr>
            <p:ph sz="half" idx="2"/>
          </p:nvPr>
        </p:nvSpPr>
        <p:spPr>
          <a:xfrm>
            <a:off x="457200" y="2270373"/>
            <a:ext cx="9144000" cy="3539430"/>
          </a:xfrm>
          <a:prstGeom prst="rect">
            <a:avLst/>
          </a:prstGeom>
        </p:spPr>
        <p:txBody>
          <a:bodyPr vert="horz" wrap="square" lIns="0" tIns="0" rIns="0" bIns="0" rtlCol="0">
            <a:spAutoFit/>
          </a:bodyPr>
          <a:lstStyle/>
          <a:p>
            <a:pPr marR="5080"/>
            <a:r>
              <a:rPr sz="2000" b="1" spc="-10" dirty="0">
                <a:latin typeface="Arial" panose="020B0604020202020204" pitchFamily="34" charset="0"/>
                <a:cs typeface="Arial" panose="020B0604020202020204" pitchFamily="34" charset="0"/>
              </a:rPr>
              <a:t>Transitioning </a:t>
            </a:r>
            <a:r>
              <a:rPr sz="2000" b="1" spc="-5" dirty="0">
                <a:latin typeface="Arial" panose="020B0604020202020204" pitchFamily="34" charset="0"/>
                <a:cs typeface="Arial" panose="020B0604020202020204" pitchFamily="34" charset="0"/>
              </a:rPr>
              <a:t>from Commissioned Corps active duty to retirement</a:t>
            </a:r>
            <a:r>
              <a:rPr lang="en-US" sz="2000" b="1" spc="-5"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is not always an</a:t>
            </a:r>
            <a:r>
              <a:rPr lang="en-US" sz="2000" spc="-5"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easy task, but successful planning </a:t>
            </a:r>
            <a:r>
              <a:rPr sz="2000" spc="-10" dirty="0">
                <a:latin typeface="Arial" panose="020B0604020202020204" pitchFamily="34" charset="0"/>
                <a:cs typeface="Arial" panose="020B0604020202020204" pitchFamily="34" charset="0"/>
              </a:rPr>
              <a:t>can </a:t>
            </a:r>
            <a:r>
              <a:rPr sz="2000" spc="-5" dirty="0">
                <a:latin typeface="Arial" panose="020B0604020202020204" pitchFamily="34" charset="0"/>
                <a:cs typeface="Arial" panose="020B0604020202020204" pitchFamily="34" charset="0"/>
              </a:rPr>
              <a:t>be a big help.</a:t>
            </a:r>
            <a:r>
              <a:rPr lang="en-US" sz="2000" spc="-5"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It is recommended</a:t>
            </a:r>
            <a:r>
              <a:rPr lang="en-US" sz="2000" spc="-5"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that you begin planning at least five years prior to your </a:t>
            </a:r>
            <a:r>
              <a:rPr sz="2000" spc="-15" dirty="0">
                <a:latin typeface="Arial" panose="020B0604020202020204" pitchFamily="34" charset="0"/>
                <a:cs typeface="Arial" panose="020B0604020202020204" pitchFamily="34" charset="0"/>
              </a:rPr>
              <a:t>target </a:t>
            </a:r>
            <a:r>
              <a:rPr sz="2000" spc="-5" dirty="0">
                <a:latin typeface="Arial" panose="020B0604020202020204" pitchFamily="34" charset="0"/>
                <a:cs typeface="Arial" panose="020B0604020202020204" pitchFamily="34" charset="0"/>
              </a:rPr>
              <a:t>retirement</a:t>
            </a:r>
            <a:r>
              <a:rPr sz="2000" spc="50"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date.</a:t>
            </a:r>
            <a:endParaRPr lang="en-US" sz="2000" spc="-5" dirty="0">
              <a:latin typeface="Arial" panose="020B0604020202020204" pitchFamily="34" charset="0"/>
              <a:cs typeface="Arial" panose="020B0604020202020204" pitchFamily="34" charset="0"/>
            </a:endParaRPr>
          </a:p>
          <a:p>
            <a:pPr marL="12700" marR="173990">
              <a:lnSpc>
                <a:spcPts val="2400"/>
              </a:lnSpc>
              <a:spcBef>
                <a:spcPts val="1495"/>
              </a:spcBef>
            </a:pPr>
            <a:r>
              <a:rPr sz="2000" dirty="0">
                <a:latin typeface="Arial" panose="020B0604020202020204" pitchFamily="34" charset="0"/>
                <a:cs typeface="Arial" panose="020B0604020202020204" pitchFamily="34" charset="0"/>
              </a:rPr>
              <a:t>So </a:t>
            </a:r>
            <a:r>
              <a:rPr sz="2000" spc="-5" dirty="0">
                <a:latin typeface="Arial" panose="020B0604020202020204" pitchFamily="34" charset="0"/>
                <a:cs typeface="Arial" panose="020B0604020202020204" pitchFamily="34" charset="0"/>
              </a:rPr>
              <a:t>where do you start? Begin the preliminary planning process by asking yourself these three key questions:</a:t>
            </a:r>
            <a:endParaRPr lang="en-US" sz="2000" spc="-5" dirty="0">
              <a:latin typeface="Arial" panose="020B0604020202020204" pitchFamily="34" charset="0"/>
              <a:cs typeface="Arial" panose="020B0604020202020204" pitchFamily="34" charset="0"/>
            </a:endParaRPr>
          </a:p>
          <a:p>
            <a:pPr marL="469900" marR="173990" indent="-457200">
              <a:lnSpc>
                <a:spcPts val="2400"/>
              </a:lnSpc>
              <a:spcBef>
                <a:spcPts val="1495"/>
              </a:spcBef>
              <a:buFont typeface="+mj-lt"/>
              <a:buAutoNum type="arabicPeriod"/>
            </a:pPr>
            <a:r>
              <a:rPr lang="en-US" sz="2000" spc="-5" dirty="0">
                <a:latin typeface="Arial" panose="020B0604020202020204" pitchFamily="34" charset="0"/>
                <a:cs typeface="Arial" panose="020B0604020202020204" pitchFamily="34" charset="0"/>
              </a:rPr>
              <a:t>Do I meet the minimum retirement eligibility?</a:t>
            </a:r>
          </a:p>
          <a:p>
            <a:pPr marL="469900" marR="173990" indent="-457200">
              <a:lnSpc>
                <a:spcPts val="2400"/>
              </a:lnSpc>
              <a:spcBef>
                <a:spcPts val="1495"/>
              </a:spcBef>
              <a:buFont typeface="+mj-lt"/>
              <a:buAutoNum type="arabicPeriod"/>
            </a:pPr>
            <a:r>
              <a:rPr lang="en-US" sz="2000" spc="-5" dirty="0">
                <a:latin typeface="Arial" panose="020B0604020202020204" pitchFamily="34" charset="0"/>
                <a:cs typeface="Arial" panose="020B0604020202020204" pitchFamily="34" charset="0"/>
              </a:rPr>
              <a:t>Do I have enough years of creditable service?</a:t>
            </a:r>
          </a:p>
          <a:p>
            <a:pPr marL="469900" marR="173990" indent="-457200">
              <a:lnSpc>
                <a:spcPts val="2400"/>
              </a:lnSpc>
              <a:spcBef>
                <a:spcPts val="1495"/>
              </a:spcBef>
              <a:buFont typeface="+mj-lt"/>
              <a:buAutoNum type="arabicPeriod"/>
            </a:pPr>
            <a:r>
              <a:rPr lang="en-US" sz="2000" spc="-5" dirty="0">
                <a:latin typeface="Arial" panose="020B0604020202020204" pitchFamily="34" charset="0"/>
                <a:cs typeface="Arial" panose="020B0604020202020204" pitchFamily="34" charset="0"/>
              </a:rPr>
              <a:t>Can I afford to retire?</a:t>
            </a:r>
            <a:endParaRPr sz="2000" spc="-5" dirty="0">
              <a:latin typeface="Arial" panose="020B0604020202020204" pitchFamily="34" charset="0"/>
              <a:cs typeface="Arial" panose="020B0604020202020204" pitchFamily="34" charset="0"/>
            </a:endParaRPr>
          </a:p>
        </p:txBody>
      </p:sp>
      <p:sp>
        <p:nvSpPr>
          <p:cNvPr id="4" name="Rectangle 3"/>
          <p:cNvSpPr/>
          <p:nvPr/>
        </p:nvSpPr>
        <p:spPr>
          <a:xfrm>
            <a:off x="9573331" y="7364502"/>
            <a:ext cx="505267" cy="369332"/>
          </a:xfrm>
          <a:prstGeom prst="rect">
            <a:avLst/>
          </a:prstGeom>
        </p:spPr>
        <p:txBody>
          <a:bodyPr wrap="none">
            <a:spAutoFit/>
          </a:bodyPr>
          <a:lstStyle/>
          <a:p>
            <a:pPr marL="12700"/>
            <a:r>
              <a:rPr lang="en-US" b="1" dirty="0">
                <a:solidFill>
                  <a:srgbClr val="FFCD00"/>
                </a:solidFill>
                <a:latin typeface="Arial Black"/>
                <a:cs typeface="Arial Black"/>
              </a:rPr>
              <a:t>11</a:t>
            </a:r>
            <a:endParaRPr lang="en-US" dirty="0">
              <a:solidFill>
                <a:srgbClr val="FFCD00"/>
              </a:solidFill>
              <a:latin typeface="Arial Black"/>
              <a:cs typeface="Arial Black"/>
            </a:endParaRPr>
          </a:p>
        </p:txBody>
      </p:sp>
      <p:pic>
        <p:nvPicPr>
          <p:cNvPr id="9" name="Picture 8">
            <a:extLst>
              <a:ext uri="{FF2B5EF4-FFF2-40B4-BE49-F238E27FC236}">
                <a16:creationId xmlns:a16="http://schemas.microsoft.com/office/drawing/2014/main" id="{989D282E-0271-4972-89B7-4179A24A8A9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814681" y="38566"/>
            <a:ext cx="2190404" cy="1770506"/>
          </a:xfrm>
          <a:prstGeom prst="rect">
            <a:avLst/>
          </a:prstGeom>
        </p:spPr>
      </p:pic>
      <p:pic>
        <p:nvPicPr>
          <p:cNvPr id="7" name="Picture 6">
            <a:extLst>
              <a:ext uri="{FF2B5EF4-FFF2-40B4-BE49-F238E27FC236}">
                <a16:creationId xmlns:a16="http://schemas.microsoft.com/office/drawing/2014/main" id="{70F69371-DACC-48AC-AEB9-EFA0DD8CC1EB}"/>
              </a:ext>
              <a:ext uri="{C183D7F6-B498-43B3-948B-1728B52AA6E4}">
                <adec:decorative xmlns:adec="http://schemas.microsoft.com/office/drawing/2017/decorative" val="1"/>
              </a:ext>
            </a:extLst>
          </p:cNvPr>
          <p:cNvPicPr/>
          <p:nvPr/>
        </p:nvPicPr>
        <p:blipFill>
          <a:blip r:embed="rId3">
            <a:extLst>
              <a:ext uri="{28A0092B-C50C-407E-A947-70E740481C1C}">
                <a14:useLocalDpi xmlns:a14="http://schemas.microsoft.com/office/drawing/2010/main" val="0"/>
              </a:ext>
            </a:extLst>
          </a:blip>
          <a:stretch>
            <a:fillRect/>
          </a:stretch>
        </p:blipFill>
        <p:spPr>
          <a:xfrm>
            <a:off x="70758" y="-133397"/>
            <a:ext cx="2190404" cy="2173119"/>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783752" y="509524"/>
            <a:ext cx="6490895" cy="430887"/>
          </a:xfrm>
          <a:prstGeom prst="rect">
            <a:avLst/>
          </a:prstGeom>
        </p:spPr>
        <p:txBody>
          <a:bodyPr vert="horz" wrap="square" lIns="0" tIns="0" rIns="0" bIns="0" rtlCol="0">
            <a:spAutoFit/>
          </a:bodyPr>
          <a:lstStyle/>
          <a:p>
            <a:pPr marL="12700" algn="ctr">
              <a:lnSpc>
                <a:spcPct val="100000"/>
              </a:lnSpc>
            </a:pPr>
            <a:r>
              <a:rPr lang="en-US" sz="2800" spc="-5" dirty="0">
                <a:solidFill>
                  <a:srgbClr val="FFCD00"/>
                </a:solidFill>
                <a:latin typeface="Arial Black" panose="020B0A04020102020204" pitchFamily="34" charset="0"/>
              </a:rPr>
              <a:t>Retirement Resources Cont.  </a:t>
            </a:r>
            <a:endParaRPr sz="2800" dirty="0"/>
          </a:p>
        </p:txBody>
      </p:sp>
      <p:sp>
        <p:nvSpPr>
          <p:cNvPr id="4" name="object 4"/>
          <p:cNvSpPr txBox="1"/>
          <p:nvPr/>
        </p:nvSpPr>
        <p:spPr>
          <a:xfrm>
            <a:off x="381000" y="2479861"/>
            <a:ext cx="9658536" cy="4758226"/>
          </a:xfrm>
          <a:prstGeom prst="rect">
            <a:avLst/>
          </a:prstGeom>
        </p:spPr>
        <p:txBody>
          <a:bodyPr vert="horz" wrap="square" lIns="0" tIns="0" rIns="0" bIns="0" rtlCol="0">
            <a:spAutoFit/>
          </a:bodyPr>
          <a:lstStyle/>
          <a:p>
            <a:pPr marL="314325" indent="-301625">
              <a:lnSpc>
                <a:spcPct val="100000"/>
              </a:lnSpc>
              <a:buAutoNum type="arabicPeriod"/>
              <a:tabLst>
                <a:tab pos="314960" algn="l"/>
              </a:tabLst>
            </a:pPr>
            <a:r>
              <a:rPr sz="2000" b="1" spc="-5" dirty="0">
                <a:solidFill>
                  <a:schemeClr val="bg1"/>
                </a:solidFill>
                <a:latin typeface="Arial" panose="020B0604020202020204" pitchFamily="34" charset="0"/>
                <a:cs typeface="Arial" panose="020B0604020202020204" pitchFamily="34" charset="0"/>
              </a:rPr>
              <a:t>Do I meet the minimum </a:t>
            </a:r>
            <a:r>
              <a:rPr sz="2000" b="1" spc="-15" dirty="0">
                <a:solidFill>
                  <a:schemeClr val="bg1"/>
                </a:solidFill>
                <a:latin typeface="Arial" panose="020B0604020202020204" pitchFamily="34" charset="0"/>
                <a:cs typeface="Arial" panose="020B0604020202020204" pitchFamily="34" charset="0"/>
              </a:rPr>
              <a:t>retirement</a:t>
            </a:r>
            <a:r>
              <a:rPr sz="2000" b="1" spc="55" dirty="0">
                <a:solidFill>
                  <a:schemeClr val="bg1"/>
                </a:solidFill>
                <a:latin typeface="Arial" panose="020B0604020202020204" pitchFamily="34" charset="0"/>
                <a:cs typeface="Arial" panose="020B0604020202020204" pitchFamily="34" charset="0"/>
              </a:rPr>
              <a:t> </a:t>
            </a:r>
            <a:r>
              <a:rPr sz="2000" b="1" spc="-5" dirty="0">
                <a:solidFill>
                  <a:schemeClr val="bg1"/>
                </a:solidFill>
                <a:latin typeface="Arial" panose="020B0604020202020204" pitchFamily="34" charset="0"/>
                <a:cs typeface="Arial" panose="020B0604020202020204" pitchFamily="34" charset="0"/>
              </a:rPr>
              <a:t>eligibility?</a:t>
            </a:r>
            <a:endParaRPr sz="2000" dirty="0">
              <a:solidFill>
                <a:schemeClr val="bg1"/>
              </a:solidFill>
              <a:latin typeface="Arial" panose="020B0604020202020204" pitchFamily="34" charset="0"/>
              <a:cs typeface="Arial" panose="020B0604020202020204" pitchFamily="34" charset="0"/>
            </a:endParaRPr>
          </a:p>
          <a:p>
            <a:pPr marL="12700" marR="342265">
              <a:lnSpc>
                <a:spcPct val="70000"/>
              </a:lnSpc>
            </a:pPr>
            <a:r>
              <a:rPr lang="en-US" sz="2000" spc="-65" dirty="0">
                <a:solidFill>
                  <a:schemeClr val="bg1"/>
                </a:solidFill>
                <a:latin typeface="Arial" panose="020B0604020202020204" pitchFamily="34" charset="0"/>
                <a:cs typeface="Arial" panose="020B0604020202020204" pitchFamily="34" charset="0"/>
              </a:rPr>
              <a:t>Generally, y</a:t>
            </a:r>
            <a:r>
              <a:rPr sz="2000" spc="-65" dirty="0">
                <a:solidFill>
                  <a:schemeClr val="bg1"/>
                </a:solidFill>
                <a:latin typeface="Arial" panose="020B0604020202020204" pitchFamily="34" charset="0"/>
                <a:cs typeface="Arial" panose="020B0604020202020204" pitchFamily="34" charset="0"/>
              </a:rPr>
              <a:t>ou </a:t>
            </a:r>
            <a:r>
              <a:rPr sz="2000" spc="-5" dirty="0">
                <a:solidFill>
                  <a:schemeClr val="bg1"/>
                </a:solidFill>
                <a:latin typeface="Arial" panose="020B0604020202020204" pitchFamily="34" charset="0"/>
                <a:cs typeface="Arial" panose="020B0604020202020204" pitchFamily="34" charset="0"/>
              </a:rPr>
              <a:t>may </a:t>
            </a:r>
            <a:r>
              <a:rPr sz="2000" dirty="0">
                <a:solidFill>
                  <a:schemeClr val="bg1"/>
                </a:solidFill>
                <a:latin typeface="Arial" panose="020B0604020202020204" pitchFamily="34" charset="0"/>
                <a:cs typeface="Arial" panose="020B0604020202020204" pitchFamily="34" charset="0"/>
              </a:rPr>
              <a:t>retire from the Corps after completing 20 years of active service but less than 30 years of active service</a:t>
            </a:r>
            <a:r>
              <a:rPr lang="en-US" sz="2000" dirty="0">
                <a:solidFill>
                  <a:schemeClr val="bg1"/>
                </a:solidFill>
                <a:latin typeface="Arial" panose="020B0604020202020204" pitchFamily="34" charset="0"/>
                <a:cs typeface="Arial" panose="020B0604020202020204" pitchFamily="34" charset="0"/>
              </a:rPr>
              <a:t> provided that at least 10 of those years were active duty commissioned service in any of the uniformed services</a:t>
            </a:r>
            <a:r>
              <a:rPr sz="2000" dirty="0">
                <a:solidFill>
                  <a:schemeClr val="bg1"/>
                </a:solidFill>
                <a:latin typeface="Arial" panose="020B0604020202020204" pitchFamily="34" charset="0"/>
                <a:cs typeface="Arial" panose="020B0604020202020204" pitchFamily="34" charset="0"/>
              </a:rPr>
              <a:t>.</a:t>
            </a:r>
            <a:endParaRPr lang="en-US" sz="2000" dirty="0">
              <a:solidFill>
                <a:schemeClr val="bg1"/>
              </a:solidFill>
              <a:latin typeface="Arial" panose="020B0604020202020204" pitchFamily="34" charset="0"/>
              <a:cs typeface="Arial" panose="020B0604020202020204" pitchFamily="34" charset="0"/>
            </a:endParaRPr>
          </a:p>
          <a:p>
            <a:pPr marL="12700" marR="342265">
              <a:lnSpc>
                <a:spcPct val="70000"/>
              </a:lnSpc>
            </a:pPr>
            <a:endParaRPr lang="en-US" sz="1100" dirty="0">
              <a:solidFill>
                <a:schemeClr val="bg1"/>
              </a:solidFill>
              <a:latin typeface="Arial" panose="020B0604020202020204" pitchFamily="34" charset="0"/>
              <a:cs typeface="Arial" panose="020B0604020202020204" pitchFamily="34" charset="0"/>
            </a:endParaRPr>
          </a:p>
          <a:p>
            <a:pPr marL="12700" marR="342265">
              <a:lnSpc>
                <a:spcPct val="70000"/>
              </a:lnSpc>
            </a:pPr>
            <a:endParaRPr sz="1100" dirty="0">
              <a:solidFill>
                <a:schemeClr val="bg1"/>
              </a:solidFill>
              <a:latin typeface="Arial" panose="020B0604020202020204" pitchFamily="34" charset="0"/>
              <a:cs typeface="Arial" panose="020B0604020202020204" pitchFamily="34" charset="0"/>
            </a:endParaRPr>
          </a:p>
          <a:p>
            <a:pPr marL="12700">
              <a:lnSpc>
                <a:spcPts val="1835"/>
              </a:lnSpc>
            </a:pPr>
            <a:endParaRPr sz="1100" dirty="0">
              <a:solidFill>
                <a:schemeClr val="bg1"/>
              </a:solidFill>
              <a:latin typeface="Arial" panose="020B0604020202020204" pitchFamily="34" charset="0"/>
              <a:cs typeface="Arial" panose="020B0604020202020204" pitchFamily="34" charset="0"/>
            </a:endParaRPr>
          </a:p>
          <a:p>
            <a:pPr marL="12700">
              <a:lnSpc>
                <a:spcPct val="100000"/>
              </a:lnSpc>
              <a:tabLst>
                <a:tab pos="254000" algn="l"/>
              </a:tabLst>
            </a:pPr>
            <a:r>
              <a:rPr lang="en-US" sz="2000" b="1" spc="-5" dirty="0">
                <a:solidFill>
                  <a:schemeClr val="bg1"/>
                </a:solidFill>
                <a:latin typeface="Arial" panose="020B0604020202020204" pitchFamily="34" charset="0"/>
                <a:cs typeface="Arial" panose="020B0604020202020204" pitchFamily="34" charset="0"/>
              </a:rPr>
              <a:t>2. </a:t>
            </a:r>
            <a:r>
              <a:rPr sz="2000" b="1" spc="-5" dirty="0">
                <a:solidFill>
                  <a:schemeClr val="bg1"/>
                </a:solidFill>
                <a:latin typeface="Arial" panose="020B0604020202020204" pitchFamily="34" charset="0"/>
                <a:cs typeface="Arial" panose="020B0604020202020204" pitchFamily="34" charset="0"/>
              </a:rPr>
              <a:t>Can I </a:t>
            </a:r>
            <a:r>
              <a:rPr sz="2000" b="1" i="1" spc="-10" dirty="0">
                <a:solidFill>
                  <a:schemeClr val="bg1"/>
                </a:solidFill>
                <a:latin typeface="Arial" panose="020B0604020202020204" pitchFamily="34" charset="0"/>
                <a:cs typeface="Arial" panose="020B0604020202020204" pitchFamily="34" charset="0"/>
              </a:rPr>
              <a:t>afford </a:t>
            </a:r>
            <a:r>
              <a:rPr sz="2000" b="1" spc="-5" dirty="0">
                <a:solidFill>
                  <a:schemeClr val="bg1"/>
                </a:solidFill>
                <a:latin typeface="Arial" panose="020B0604020202020204" pitchFamily="34" charset="0"/>
                <a:cs typeface="Arial" panose="020B0604020202020204" pitchFamily="34" charset="0"/>
              </a:rPr>
              <a:t>to</a:t>
            </a:r>
            <a:r>
              <a:rPr sz="2000" b="1" spc="-15" dirty="0">
                <a:solidFill>
                  <a:schemeClr val="bg1"/>
                </a:solidFill>
                <a:latin typeface="Arial" panose="020B0604020202020204" pitchFamily="34" charset="0"/>
                <a:cs typeface="Arial" panose="020B0604020202020204" pitchFamily="34" charset="0"/>
              </a:rPr>
              <a:t> retire?</a:t>
            </a:r>
            <a:endParaRPr sz="2000" dirty="0">
              <a:solidFill>
                <a:schemeClr val="bg1"/>
              </a:solidFill>
              <a:latin typeface="Arial" panose="020B0604020202020204" pitchFamily="34" charset="0"/>
              <a:cs typeface="Arial" panose="020B0604020202020204" pitchFamily="34" charset="0"/>
            </a:endParaRPr>
          </a:p>
          <a:p>
            <a:pPr marL="12700" marR="872490">
              <a:lnSpc>
                <a:spcPct val="80000"/>
              </a:lnSpc>
              <a:tabLst>
                <a:tab pos="1040765" algn="l"/>
              </a:tabLst>
            </a:pPr>
            <a:r>
              <a:rPr sz="2000" dirty="0">
                <a:solidFill>
                  <a:srgbClr val="FFFFFF"/>
                </a:solidFill>
                <a:latin typeface="Arial" panose="020B0604020202020204" pitchFamily="34" charset="0"/>
                <a:cs typeface="Arial" panose="020B0604020202020204" pitchFamily="34" charset="0"/>
              </a:rPr>
              <a:t>Retiring from a </a:t>
            </a:r>
            <a:r>
              <a:rPr sz="2000" spc="-5" dirty="0">
                <a:solidFill>
                  <a:srgbClr val="FFFFFF"/>
                </a:solidFill>
                <a:latin typeface="Arial" panose="020B0604020202020204" pitchFamily="34" charset="0"/>
                <a:cs typeface="Arial" panose="020B0604020202020204" pitchFamily="34" charset="0"/>
              </a:rPr>
              <a:t>uniformed </a:t>
            </a:r>
            <a:r>
              <a:rPr sz="2000" dirty="0">
                <a:solidFill>
                  <a:srgbClr val="FFFFFF"/>
                </a:solidFill>
                <a:latin typeface="Arial" panose="020B0604020202020204" pitchFamily="34" charset="0"/>
                <a:cs typeface="Arial" panose="020B0604020202020204" pitchFamily="34" charset="0"/>
              </a:rPr>
              <a:t>service can have a </a:t>
            </a:r>
            <a:r>
              <a:rPr sz="2000" spc="-5" dirty="0">
                <a:solidFill>
                  <a:srgbClr val="FFFFFF"/>
                </a:solidFill>
                <a:latin typeface="Arial" panose="020B0604020202020204" pitchFamily="34" charset="0"/>
                <a:cs typeface="Arial" panose="020B0604020202020204" pitchFamily="34" charset="0"/>
              </a:rPr>
              <a:t>major </a:t>
            </a:r>
            <a:r>
              <a:rPr sz="2000" dirty="0">
                <a:solidFill>
                  <a:srgbClr val="FFFFFF"/>
                </a:solidFill>
                <a:latin typeface="Arial" panose="020B0604020202020204" pitchFamily="34" charset="0"/>
                <a:cs typeface="Arial" panose="020B0604020202020204" pitchFamily="34" charset="0"/>
              </a:rPr>
              <a:t>financial impact if you’re not  prepared.</a:t>
            </a:r>
            <a:r>
              <a:rPr lang="en-US" sz="2000" dirty="0">
                <a:solidFill>
                  <a:srgbClr val="FFFFFF"/>
                </a:solidFill>
                <a:latin typeface="Arial" panose="020B0604020202020204" pitchFamily="34" charset="0"/>
                <a:cs typeface="Arial" panose="020B0604020202020204" pitchFamily="34" charset="0"/>
              </a:rPr>
              <a:t>  </a:t>
            </a:r>
            <a:r>
              <a:rPr sz="2000" spc="-5" dirty="0">
                <a:solidFill>
                  <a:srgbClr val="FFFFFF"/>
                </a:solidFill>
                <a:latin typeface="Arial" panose="020B0604020202020204" pitchFamily="34" charset="0"/>
                <a:cs typeface="Arial" panose="020B0604020202020204" pitchFamily="34" charset="0"/>
              </a:rPr>
              <a:t>For </a:t>
            </a:r>
            <a:r>
              <a:rPr sz="2000" dirty="0">
                <a:solidFill>
                  <a:srgbClr val="FFFFFF"/>
                </a:solidFill>
                <a:latin typeface="Arial" panose="020B0604020202020204" pitchFamily="34" charset="0"/>
                <a:cs typeface="Arial" panose="020B0604020202020204" pitchFamily="34" charset="0"/>
              </a:rPr>
              <a:t>example, did </a:t>
            </a:r>
            <a:r>
              <a:rPr sz="2000" spc="5" dirty="0">
                <a:solidFill>
                  <a:srgbClr val="FFFFFF"/>
                </a:solidFill>
                <a:latin typeface="Arial" panose="020B0604020202020204" pitchFamily="34" charset="0"/>
                <a:cs typeface="Arial" panose="020B0604020202020204" pitchFamily="34" charset="0"/>
              </a:rPr>
              <a:t>you </a:t>
            </a:r>
            <a:r>
              <a:rPr sz="2000" dirty="0">
                <a:solidFill>
                  <a:srgbClr val="FFFFFF"/>
                </a:solidFill>
                <a:latin typeface="Arial" panose="020B0604020202020204" pitchFamily="34" charset="0"/>
                <a:cs typeface="Arial" panose="020B0604020202020204" pitchFamily="34" charset="0"/>
              </a:rPr>
              <a:t>know that once </a:t>
            </a:r>
            <a:r>
              <a:rPr sz="2000" spc="5" dirty="0">
                <a:solidFill>
                  <a:srgbClr val="FFFFFF"/>
                </a:solidFill>
                <a:latin typeface="Arial" panose="020B0604020202020204" pitchFamily="34" charset="0"/>
                <a:cs typeface="Arial" panose="020B0604020202020204" pitchFamily="34" charset="0"/>
              </a:rPr>
              <a:t>you </a:t>
            </a:r>
            <a:r>
              <a:rPr sz="2000" dirty="0">
                <a:solidFill>
                  <a:srgbClr val="FFFFFF"/>
                </a:solidFill>
                <a:latin typeface="Arial" panose="020B0604020202020204" pitchFamily="34" charset="0"/>
                <a:cs typeface="Arial" panose="020B0604020202020204" pitchFamily="34" charset="0"/>
              </a:rPr>
              <a:t>retire </a:t>
            </a:r>
            <a:r>
              <a:rPr sz="2000" spc="5" dirty="0">
                <a:solidFill>
                  <a:srgbClr val="FFFFFF"/>
                </a:solidFill>
                <a:latin typeface="Arial" panose="020B0604020202020204" pitchFamily="34" charset="0"/>
                <a:cs typeface="Arial" panose="020B0604020202020204" pitchFamily="34" charset="0"/>
              </a:rPr>
              <a:t>you </a:t>
            </a:r>
            <a:r>
              <a:rPr sz="2000" spc="-5" dirty="0">
                <a:solidFill>
                  <a:srgbClr val="FFFFFF"/>
                </a:solidFill>
                <a:latin typeface="Arial" panose="020B0604020202020204" pitchFamily="34" charset="0"/>
                <a:cs typeface="Arial" panose="020B0604020202020204" pitchFamily="34" charset="0"/>
              </a:rPr>
              <a:t>will </a:t>
            </a:r>
            <a:r>
              <a:rPr sz="2000" dirty="0">
                <a:solidFill>
                  <a:srgbClr val="FFFFFF"/>
                </a:solidFill>
                <a:latin typeface="Arial" panose="020B0604020202020204" pitchFamily="34" charset="0"/>
                <a:cs typeface="Arial" panose="020B0604020202020204" pitchFamily="34" charset="0"/>
              </a:rPr>
              <a:t>have to pay</a:t>
            </a:r>
            <a:r>
              <a:rPr sz="2000" spc="-195" dirty="0">
                <a:solidFill>
                  <a:srgbClr val="FFFFFF"/>
                </a:solidFill>
                <a:latin typeface="Arial" panose="020B0604020202020204" pitchFamily="34" charset="0"/>
                <a:cs typeface="Arial" panose="020B0604020202020204" pitchFamily="34" charset="0"/>
              </a:rPr>
              <a:t> </a:t>
            </a:r>
            <a:r>
              <a:rPr sz="2000" dirty="0">
                <a:solidFill>
                  <a:srgbClr val="FFFFFF"/>
                </a:solidFill>
                <a:latin typeface="Arial" panose="020B0604020202020204" pitchFamily="34" charset="0"/>
                <a:cs typeface="Arial" panose="020B0604020202020204" pitchFamily="34" charset="0"/>
              </a:rPr>
              <a:t>for</a:t>
            </a:r>
            <a:r>
              <a:rPr lang="en-US" sz="2000" dirty="0">
                <a:latin typeface="Arial" panose="020B0604020202020204" pitchFamily="34" charset="0"/>
                <a:cs typeface="Arial" panose="020B0604020202020204" pitchFamily="34" charset="0"/>
              </a:rPr>
              <a:t> </a:t>
            </a:r>
            <a:r>
              <a:rPr sz="2000" u="sng" spc="-5" dirty="0">
                <a:solidFill>
                  <a:srgbClr val="FF9933"/>
                </a:solidFill>
                <a:latin typeface="Arial" panose="020B0604020202020204" pitchFamily="34" charset="0"/>
                <a:cs typeface="Arial" panose="020B0604020202020204" pitchFamily="34" charset="0"/>
                <a:hlinkClick r:id="rId3"/>
              </a:rPr>
              <a:t>TRICARE</a:t>
            </a:r>
            <a:r>
              <a:rPr sz="2000" u="sng" spc="-5" dirty="0">
                <a:solidFill>
                  <a:srgbClr val="FFC000"/>
                </a:solidFill>
                <a:latin typeface="Arial" panose="020B0604020202020204" pitchFamily="34" charset="0"/>
                <a:cs typeface="Arial" panose="020B0604020202020204" pitchFamily="34" charset="0"/>
                <a:hlinkClick r:id="rId3"/>
              </a:rPr>
              <a:t>*</a:t>
            </a:r>
            <a:r>
              <a:rPr sz="2000" u="sng" spc="-5" dirty="0">
                <a:solidFill>
                  <a:srgbClr val="FFC000"/>
                </a:solidFill>
                <a:latin typeface="Arial" panose="020B0604020202020204" pitchFamily="34" charset="0"/>
                <a:cs typeface="Arial" panose="020B0604020202020204" pitchFamily="34" charset="0"/>
              </a:rPr>
              <a:t> </a:t>
            </a:r>
            <a:r>
              <a:rPr sz="2000" dirty="0">
                <a:solidFill>
                  <a:srgbClr val="FFFFFF"/>
                </a:solidFill>
                <a:latin typeface="Arial" panose="020B0604020202020204" pitchFamily="34" charset="0"/>
                <a:cs typeface="Arial" panose="020B0604020202020204" pitchFamily="34" charset="0"/>
              </a:rPr>
              <a:t>health benefits and that </a:t>
            </a:r>
            <a:r>
              <a:rPr sz="2000" spc="5" dirty="0">
                <a:solidFill>
                  <a:srgbClr val="FFFFFF"/>
                </a:solidFill>
                <a:latin typeface="Arial" panose="020B0604020202020204" pitchFamily="34" charset="0"/>
                <a:cs typeface="Arial" panose="020B0604020202020204" pitchFamily="34" charset="0"/>
              </a:rPr>
              <a:t>your </a:t>
            </a:r>
            <a:r>
              <a:rPr sz="2000" spc="-5" dirty="0">
                <a:solidFill>
                  <a:srgbClr val="FFFFFF"/>
                </a:solidFill>
                <a:latin typeface="Arial" panose="020B0604020202020204" pitchFamily="34" charset="0"/>
                <a:cs typeface="Arial" panose="020B0604020202020204" pitchFamily="34" charset="0"/>
              </a:rPr>
              <a:t>former spouse may </a:t>
            </a:r>
            <a:r>
              <a:rPr sz="2000" dirty="0">
                <a:solidFill>
                  <a:srgbClr val="FFFFFF"/>
                </a:solidFill>
                <a:latin typeface="Arial" panose="020B0604020202020204" pitchFamily="34" charset="0"/>
                <a:cs typeface="Arial" panose="020B0604020202020204" pitchFamily="34" charset="0"/>
              </a:rPr>
              <a:t>be entitled to </a:t>
            </a:r>
            <a:r>
              <a:rPr sz="2000" spc="-5" dirty="0">
                <a:solidFill>
                  <a:srgbClr val="FFFFFF"/>
                </a:solidFill>
                <a:latin typeface="Arial" panose="020B0604020202020204" pitchFamily="34" charset="0"/>
                <a:cs typeface="Arial" panose="020B0604020202020204" pitchFamily="34" charset="0"/>
              </a:rPr>
              <a:t>some </a:t>
            </a:r>
            <a:r>
              <a:rPr sz="2000" dirty="0">
                <a:solidFill>
                  <a:srgbClr val="FFFFFF"/>
                </a:solidFill>
                <a:latin typeface="Arial" panose="020B0604020202020204" pitchFamily="34" charset="0"/>
                <a:cs typeface="Arial" panose="020B0604020202020204" pitchFamily="34" charset="0"/>
              </a:rPr>
              <a:t>part of </a:t>
            </a:r>
            <a:r>
              <a:rPr sz="2000" spc="5" dirty="0">
                <a:solidFill>
                  <a:srgbClr val="FFFFFF"/>
                </a:solidFill>
                <a:latin typeface="Arial" panose="020B0604020202020204" pitchFamily="34" charset="0"/>
                <a:cs typeface="Arial" panose="020B0604020202020204" pitchFamily="34" charset="0"/>
              </a:rPr>
              <a:t>your </a:t>
            </a:r>
            <a:r>
              <a:rPr sz="2000" dirty="0">
                <a:solidFill>
                  <a:srgbClr val="FFFFFF"/>
                </a:solidFill>
                <a:latin typeface="Arial" panose="020B0604020202020204" pitchFamily="34" charset="0"/>
                <a:cs typeface="Arial" panose="020B0604020202020204" pitchFamily="34" charset="0"/>
              </a:rPr>
              <a:t>retirement pay? </a:t>
            </a:r>
            <a:r>
              <a:rPr lang="en-US" sz="2000" dirty="0">
                <a:solidFill>
                  <a:srgbClr val="FFFFFF"/>
                </a:solidFill>
                <a:latin typeface="Arial" panose="020B0604020202020204" pitchFamily="34" charset="0"/>
                <a:cs typeface="Arial" panose="020B0604020202020204" pitchFamily="34" charset="0"/>
              </a:rPr>
              <a:t> </a:t>
            </a:r>
            <a:r>
              <a:rPr sz="2000" dirty="0">
                <a:solidFill>
                  <a:srgbClr val="FFFFFF"/>
                </a:solidFill>
                <a:latin typeface="Arial" panose="020B0604020202020204" pitchFamily="34" charset="0"/>
                <a:cs typeface="Arial" panose="020B0604020202020204" pitchFamily="34" charset="0"/>
              </a:rPr>
              <a:t>If </a:t>
            </a:r>
            <a:r>
              <a:rPr sz="2000" spc="5" dirty="0">
                <a:solidFill>
                  <a:srgbClr val="FFFFFF"/>
                </a:solidFill>
                <a:latin typeface="Arial" panose="020B0604020202020204" pitchFamily="34" charset="0"/>
                <a:cs typeface="Arial" panose="020B0604020202020204" pitchFamily="34" charset="0"/>
              </a:rPr>
              <a:t>you </a:t>
            </a:r>
            <a:r>
              <a:rPr sz="2000" dirty="0">
                <a:solidFill>
                  <a:srgbClr val="FFFFFF"/>
                </a:solidFill>
                <a:latin typeface="Arial" panose="020B0604020202020204" pitchFamily="34" charset="0"/>
                <a:cs typeface="Arial" panose="020B0604020202020204" pitchFamily="34" charset="0"/>
              </a:rPr>
              <a:t>want </a:t>
            </a:r>
            <a:r>
              <a:rPr sz="2000" spc="5" dirty="0">
                <a:solidFill>
                  <a:srgbClr val="FFFFFF"/>
                </a:solidFill>
                <a:latin typeface="Arial" panose="020B0604020202020204" pitchFamily="34" charset="0"/>
                <a:cs typeface="Arial" panose="020B0604020202020204" pitchFamily="34" charset="0"/>
              </a:rPr>
              <a:t>your </a:t>
            </a:r>
            <a:r>
              <a:rPr sz="2000" spc="-5" dirty="0">
                <a:solidFill>
                  <a:srgbClr val="FFFFFF"/>
                </a:solidFill>
                <a:latin typeface="Arial" panose="020B0604020202020204" pitchFamily="34" charset="0"/>
                <a:cs typeface="Arial" panose="020B0604020202020204" pitchFamily="34" charset="0"/>
              </a:rPr>
              <a:t>spouse </a:t>
            </a:r>
            <a:r>
              <a:rPr sz="2000" dirty="0">
                <a:solidFill>
                  <a:srgbClr val="FFFFFF"/>
                </a:solidFill>
                <a:latin typeface="Arial" panose="020B0604020202020204" pitchFamily="34" charset="0"/>
                <a:cs typeface="Arial" panose="020B0604020202020204" pitchFamily="34" charset="0"/>
              </a:rPr>
              <a:t>and dependents to receive an annuity upon </a:t>
            </a:r>
            <a:r>
              <a:rPr sz="2000" spc="5" dirty="0">
                <a:solidFill>
                  <a:srgbClr val="FFFFFF"/>
                </a:solidFill>
                <a:latin typeface="Arial" panose="020B0604020202020204" pitchFamily="34" charset="0"/>
                <a:cs typeface="Arial" panose="020B0604020202020204" pitchFamily="34" charset="0"/>
              </a:rPr>
              <a:t>your </a:t>
            </a:r>
            <a:r>
              <a:rPr sz="2000" dirty="0">
                <a:solidFill>
                  <a:srgbClr val="FFFFFF"/>
                </a:solidFill>
                <a:latin typeface="Arial" panose="020B0604020202020204" pitchFamily="34" charset="0"/>
                <a:cs typeface="Arial" panose="020B0604020202020204" pitchFamily="34" charset="0"/>
              </a:rPr>
              <a:t>death, </a:t>
            </a:r>
            <a:r>
              <a:rPr sz="2000" spc="5" dirty="0">
                <a:solidFill>
                  <a:srgbClr val="FFFFFF"/>
                </a:solidFill>
                <a:latin typeface="Arial" panose="020B0604020202020204" pitchFamily="34" charset="0"/>
                <a:cs typeface="Arial" panose="020B0604020202020204" pitchFamily="34" charset="0"/>
              </a:rPr>
              <a:t>you </a:t>
            </a:r>
            <a:r>
              <a:rPr sz="2000" spc="-5" dirty="0">
                <a:solidFill>
                  <a:srgbClr val="FFFFFF"/>
                </a:solidFill>
                <a:latin typeface="Arial" panose="020B0604020202020204" pitchFamily="34" charset="0"/>
                <a:cs typeface="Arial" panose="020B0604020202020204" pitchFamily="34" charset="0"/>
              </a:rPr>
              <a:t>will </a:t>
            </a:r>
            <a:r>
              <a:rPr sz="2000" dirty="0">
                <a:solidFill>
                  <a:srgbClr val="FFFFFF"/>
                </a:solidFill>
                <a:latin typeface="Arial" panose="020B0604020202020204" pitchFamily="34" charset="0"/>
                <a:cs typeface="Arial" panose="020B0604020202020204" pitchFamily="34" charset="0"/>
              </a:rPr>
              <a:t>also need to pay a </a:t>
            </a:r>
            <a:r>
              <a:rPr sz="2000" spc="-5" dirty="0">
                <a:solidFill>
                  <a:srgbClr val="FFFFFF"/>
                </a:solidFill>
                <a:latin typeface="Arial" panose="020B0604020202020204" pitchFamily="34" charset="0"/>
                <a:cs typeface="Arial" panose="020B0604020202020204" pitchFamily="34" charset="0"/>
              </a:rPr>
              <a:t>premium </a:t>
            </a:r>
            <a:r>
              <a:rPr sz="2000" dirty="0">
                <a:solidFill>
                  <a:srgbClr val="FFFFFF"/>
                </a:solidFill>
                <a:latin typeface="Arial" panose="020B0604020202020204" pitchFamily="34" charset="0"/>
                <a:cs typeface="Arial" panose="020B0604020202020204" pitchFamily="34" charset="0"/>
              </a:rPr>
              <a:t>under the </a:t>
            </a:r>
            <a:r>
              <a:rPr lang="en-US" sz="2000" u="sng" spc="-5" dirty="0">
                <a:solidFill>
                  <a:srgbClr val="FF9933"/>
                </a:solidFill>
                <a:latin typeface="Arial" panose="020B0604020202020204" pitchFamily="34" charset="0"/>
                <a:cs typeface="Arial" panose="020B0604020202020204" pitchFamily="34" charset="0"/>
                <a:hlinkClick r:id="rId4"/>
              </a:rPr>
              <a:t>Survivor Benefit Plan (SBP)*</a:t>
            </a:r>
            <a:r>
              <a:rPr lang="en-US" sz="2000" u="sng" spc="-5" dirty="0">
                <a:solidFill>
                  <a:schemeClr val="bg1"/>
                </a:solidFill>
                <a:latin typeface="Arial" panose="020B0604020202020204" pitchFamily="34" charset="0"/>
                <a:cs typeface="Arial" panose="020B0604020202020204" pitchFamily="34" charset="0"/>
              </a:rPr>
              <a:t>.  </a:t>
            </a:r>
            <a:r>
              <a:rPr sz="2000" spc="-25" dirty="0">
                <a:solidFill>
                  <a:srgbClr val="FFFFFF"/>
                </a:solidFill>
                <a:latin typeface="Arial" panose="020B0604020202020204" pitchFamily="34" charset="0"/>
                <a:cs typeface="Arial" panose="020B0604020202020204" pitchFamily="34" charset="0"/>
              </a:rPr>
              <a:t>Today </a:t>
            </a:r>
            <a:r>
              <a:rPr sz="2000" spc="-5" dirty="0">
                <a:solidFill>
                  <a:srgbClr val="FFFFFF"/>
                </a:solidFill>
                <a:latin typeface="Arial" panose="020B0604020202020204" pitchFamily="34" charset="0"/>
                <a:cs typeface="Arial" panose="020B0604020202020204" pitchFamily="34" charset="0"/>
              </a:rPr>
              <a:t>may </a:t>
            </a:r>
            <a:r>
              <a:rPr sz="2000" dirty="0">
                <a:solidFill>
                  <a:srgbClr val="FFFFFF"/>
                </a:solidFill>
                <a:latin typeface="Arial" panose="020B0604020202020204" pitchFamily="34" charset="0"/>
                <a:cs typeface="Arial" panose="020B0604020202020204" pitchFamily="34" charset="0"/>
              </a:rPr>
              <a:t>be a good day for </a:t>
            </a:r>
            <a:r>
              <a:rPr sz="2000" spc="5" dirty="0">
                <a:solidFill>
                  <a:srgbClr val="FFFFFF"/>
                </a:solidFill>
                <a:latin typeface="Arial" panose="020B0604020202020204" pitchFamily="34" charset="0"/>
                <a:cs typeface="Arial" panose="020B0604020202020204" pitchFamily="34" charset="0"/>
              </a:rPr>
              <a:t>you </a:t>
            </a:r>
            <a:r>
              <a:rPr sz="2000" dirty="0">
                <a:solidFill>
                  <a:srgbClr val="FFFFFF"/>
                </a:solidFill>
                <a:latin typeface="Arial" panose="020B0604020202020204" pitchFamily="34" charset="0"/>
                <a:cs typeface="Arial" panose="020B0604020202020204" pitchFamily="34" charset="0"/>
              </a:rPr>
              <a:t>to start planning a new budget based on all </a:t>
            </a:r>
            <a:r>
              <a:rPr sz="2000" spc="5" dirty="0">
                <a:solidFill>
                  <a:srgbClr val="FFFFFF"/>
                </a:solidFill>
                <a:latin typeface="Arial" panose="020B0604020202020204" pitchFamily="34" charset="0"/>
                <a:cs typeface="Arial" panose="020B0604020202020204" pitchFamily="34" charset="0"/>
              </a:rPr>
              <a:t>your </a:t>
            </a:r>
            <a:r>
              <a:rPr sz="2000" dirty="0">
                <a:solidFill>
                  <a:srgbClr val="FFFFFF"/>
                </a:solidFill>
                <a:latin typeface="Arial" panose="020B0604020202020204" pitchFamily="34" charset="0"/>
                <a:cs typeface="Arial" panose="020B0604020202020204" pitchFamily="34" charset="0"/>
              </a:rPr>
              <a:t>estimated </a:t>
            </a:r>
            <a:r>
              <a:rPr sz="2000" spc="-5" dirty="0">
                <a:solidFill>
                  <a:srgbClr val="FFFFFF"/>
                </a:solidFill>
                <a:latin typeface="Arial" panose="020B0604020202020204" pitchFamily="34" charset="0"/>
                <a:cs typeface="Arial" panose="020B0604020202020204" pitchFamily="34" charset="0"/>
              </a:rPr>
              <a:t>income </a:t>
            </a:r>
            <a:r>
              <a:rPr sz="2000" dirty="0">
                <a:solidFill>
                  <a:srgbClr val="FFFFFF"/>
                </a:solidFill>
                <a:latin typeface="Arial" panose="020B0604020202020204" pitchFamily="34" charset="0"/>
                <a:cs typeface="Arial" panose="020B0604020202020204" pitchFamily="34" charset="0"/>
              </a:rPr>
              <a:t>sources and expenses.  (Continued on next</a:t>
            </a:r>
            <a:r>
              <a:rPr sz="2000" spc="-90" dirty="0">
                <a:solidFill>
                  <a:srgbClr val="FFFFFF"/>
                </a:solidFill>
                <a:latin typeface="Arial" panose="020B0604020202020204" pitchFamily="34" charset="0"/>
                <a:cs typeface="Arial" panose="020B0604020202020204" pitchFamily="34" charset="0"/>
              </a:rPr>
              <a:t> </a:t>
            </a:r>
            <a:r>
              <a:rPr sz="2000" dirty="0">
                <a:solidFill>
                  <a:srgbClr val="FFFFFF"/>
                </a:solidFill>
                <a:latin typeface="Arial" panose="020B0604020202020204" pitchFamily="34" charset="0"/>
                <a:cs typeface="Arial" panose="020B0604020202020204" pitchFamily="34" charset="0"/>
              </a:rPr>
              <a:t>slide)</a:t>
            </a:r>
            <a:endParaRPr lang="en-US" sz="2000" dirty="0">
              <a:solidFill>
                <a:srgbClr val="FFFFFF"/>
              </a:solidFill>
              <a:latin typeface="Arial" panose="020B0604020202020204" pitchFamily="34" charset="0"/>
              <a:cs typeface="Arial" panose="020B0604020202020204" pitchFamily="34" charset="0"/>
            </a:endParaRPr>
          </a:p>
          <a:p>
            <a:pPr marL="12700" marR="872490">
              <a:lnSpc>
                <a:spcPct val="80000"/>
              </a:lnSpc>
              <a:tabLst>
                <a:tab pos="1040765" algn="l"/>
              </a:tabLst>
            </a:pPr>
            <a:endParaRPr lang="en-US" sz="1100" dirty="0">
              <a:latin typeface="Arial" panose="020B0604020202020204" pitchFamily="34" charset="0"/>
              <a:cs typeface="Arial" panose="020B0604020202020204" pitchFamily="34" charset="0"/>
            </a:endParaRPr>
          </a:p>
          <a:p>
            <a:pPr marL="12700" marR="872490">
              <a:lnSpc>
                <a:spcPct val="80000"/>
              </a:lnSpc>
              <a:tabLst>
                <a:tab pos="1040765" algn="l"/>
              </a:tabLst>
            </a:pPr>
            <a:endParaRPr lang="en-US" sz="1100" dirty="0">
              <a:latin typeface="Arial" panose="020B0604020202020204" pitchFamily="34" charset="0"/>
              <a:cs typeface="Arial" panose="020B0604020202020204" pitchFamily="34" charset="0"/>
            </a:endParaRPr>
          </a:p>
          <a:p>
            <a:pPr marL="12700" marR="872490" algn="ctr">
              <a:lnSpc>
                <a:spcPct val="80000"/>
              </a:lnSpc>
              <a:tabLst>
                <a:tab pos="1040765" algn="l"/>
              </a:tabLst>
            </a:pPr>
            <a:r>
              <a:rPr lang="en-US" sz="1600" b="1" spc="-5" dirty="0">
                <a:solidFill>
                  <a:srgbClr val="FFFFFF"/>
                </a:solidFill>
                <a:latin typeface="Arial" panose="020B0604020202020204" pitchFamily="34" charset="0"/>
                <a:cs typeface="Arial" panose="020B0604020202020204" pitchFamily="34" charset="0"/>
              </a:rPr>
              <a:t>                                                     </a:t>
            </a:r>
          </a:p>
          <a:p>
            <a:pPr marL="12700" marR="872490" algn="ctr">
              <a:lnSpc>
                <a:spcPct val="80000"/>
              </a:lnSpc>
              <a:tabLst>
                <a:tab pos="1040765" algn="l"/>
              </a:tabLst>
            </a:pPr>
            <a:endParaRPr lang="en-US" sz="1600" b="1" spc="-5" dirty="0">
              <a:solidFill>
                <a:srgbClr val="FFFFFF"/>
              </a:solidFill>
              <a:latin typeface="Arial" panose="020B0604020202020204" pitchFamily="34" charset="0"/>
              <a:cs typeface="Arial" panose="020B0604020202020204" pitchFamily="34" charset="0"/>
            </a:endParaRPr>
          </a:p>
          <a:p>
            <a:pPr marL="12700" marR="872490" algn="ctr">
              <a:lnSpc>
                <a:spcPct val="80000"/>
              </a:lnSpc>
              <a:tabLst>
                <a:tab pos="1040765" algn="l"/>
              </a:tabLst>
            </a:pPr>
            <a:endParaRPr lang="en-US" sz="1600" b="1" spc="-5" dirty="0">
              <a:solidFill>
                <a:srgbClr val="FFFFFF"/>
              </a:solidFill>
              <a:latin typeface="Arial" panose="020B0604020202020204" pitchFamily="34" charset="0"/>
              <a:cs typeface="Arial" panose="020B0604020202020204" pitchFamily="34" charset="0"/>
            </a:endParaRPr>
          </a:p>
          <a:p>
            <a:pPr marL="12700" marR="872490" algn="ctr">
              <a:lnSpc>
                <a:spcPct val="80000"/>
              </a:lnSpc>
              <a:tabLst>
                <a:tab pos="1040765" algn="l"/>
              </a:tabLst>
            </a:pPr>
            <a:r>
              <a:rPr lang="en-US" sz="1600" b="1" spc="-5" dirty="0">
                <a:solidFill>
                  <a:srgbClr val="FFFFFF"/>
                </a:solidFill>
                <a:latin typeface="Arial" panose="020B0604020202020204" pitchFamily="34" charset="0"/>
                <a:cs typeface="Arial" panose="020B0604020202020204" pitchFamily="34" charset="0"/>
              </a:rPr>
              <a:t>                                                       </a:t>
            </a:r>
            <a:endParaRPr sz="2000" dirty="0">
              <a:latin typeface="Times New Roman"/>
              <a:cs typeface="Times New Roman"/>
            </a:endParaRPr>
          </a:p>
        </p:txBody>
      </p:sp>
      <p:sp>
        <p:nvSpPr>
          <p:cNvPr id="2" name="Rectangle 1"/>
          <p:cNvSpPr/>
          <p:nvPr/>
        </p:nvSpPr>
        <p:spPr>
          <a:xfrm>
            <a:off x="9534269" y="7363285"/>
            <a:ext cx="505267" cy="369332"/>
          </a:xfrm>
          <a:prstGeom prst="rect">
            <a:avLst/>
          </a:prstGeom>
        </p:spPr>
        <p:txBody>
          <a:bodyPr wrap="none">
            <a:spAutoFit/>
          </a:bodyPr>
          <a:lstStyle/>
          <a:p>
            <a:pPr marL="12700"/>
            <a:r>
              <a:rPr lang="en-US" b="1" dirty="0">
                <a:solidFill>
                  <a:srgbClr val="FFCD00"/>
                </a:solidFill>
                <a:latin typeface="Arial Black"/>
                <a:cs typeface="Arial Black"/>
              </a:rPr>
              <a:t>12</a:t>
            </a:r>
            <a:endParaRPr lang="en-US" dirty="0">
              <a:solidFill>
                <a:srgbClr val="FFCD00"/>
              </a:solidFill>
              <a:latin typeface="Arial Black"/>
              <a:cs typeface="Arial Black"/>
            </a:endParaRPr>
          </a:p>
        </p:txBody>
      </p:sp>
      <p:pic>
        <p:nvPicPr>
          <p:cNvPr id="7" name="Picture 6">
            <a:extLst>
              <a:ext uri="{FF2B5EF4-FFF2-40B4-BE49-F238E27FC236}">
                <a16:creationId xmlns:a16="http://schemas.microsoft.com/office/drawing/2014/main" id="{A902C58E-F21E-4A69-A31D-A2AC8EA31EB3}"/>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7908836" y="55159"/>
            <a:ext cx="2145389" cy="1770506"/>
          </a:xfrm>
          <a:prstGeom prst="rect">
            <a:avLst/>
          </a:prstGeom>
        </p:spPr>
      </p:pic>
      <p:pic>
        <p:nvPicPr>
          <p:cNvPr id="8" name="Picture 7">
            <a:extLst>
              <a:ext uri="{FF2B5EF4-FFF2-40B4-BE49-F238E27FC236}">
                <a16:creationId xmlns:a16="http://schemas.microsoft.com/office/drawing/2014/main" id="{980DBE55-342D-4527-AA6C-C2E8CB954688}"/>
              </a:ext>
              <a:ext uri="{C183D7F6-B498-43B3-948B-1728B52AA6E4}">
                <adec:decorative xmlns:adec="http://schemas.microsoft.com/office/drawing/2017/decorative" val="1"/>
              </a:ext>
            </a:extLst>
          </p:cNvPr>
          <p:cNvPicPr/>
          <p:nvPr/>
        </p:nvPicPr>
        <p:blipFill>
          <a:blip r:embed="rId6">
            <a:extLst>
              <a:ext uri="{28A0092B-C50C-407E-A947-70E740481C1C}">
                <a14:useLocalDpi xmlns:a14="http://schemas.microsoft.com/office/drawing/2010/main" val="0"/>
              </a:ext>
            </a:extLst>
          </a:blip>
          <a:stretch>
            <a:fillRect/>
          </a:stretch>
        </p:blipFill>
        <p:spPr>
          <a:xfrm>
            <a:off x="0" y="-146149"/>
            <a:ext cx="2190404" cy="2173119"/>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041E42"/>
        </a:solidFill>
        <a:effectLst/>
      </p:bgPr>
    </p:bg>
    <p:spTree>
      <p:nvGrpSpPr>
        <p:cNvPr id="1" name=""/>
        <p:cNvGrpSpPr/>
        <p:nvPr/>
      </p:nvGrpSpPr>
      <p:grpSpPr>
        <a:xfrm>
          <a:off x="0" y="0"/>
          <a:ext cx="0" cy="0"/>
          <a:chOff x="0" y="0"/>
          <a:chExt cx="0" cy="0"/>
        </a:xfrm>
      </p:grpSpPr>
      <p:sp>
        <p:nvSpPr>
          <p:cNvPr id="3" name="object 3"/>
          <p:cNvSpPr txBox="1">
            <a:spLocks noGrp="1"/>
          </p:cNvSpPr>
          <p:nvPr>
            <p:ph type="ctrTitle"/>
          </p:nvPr>
        </p:nvSpPr>
        <p:spPr>
          <a:xfrm>
            <a:off x="2010218" y="174897"/>
            <a:ext cx="6341801" cy="430887"/>
          </a:xfrm>
          <a:prstGeom prst="rect">
            <a:avLst/>
          </a:prstGeom>
        </p:spPr>
        <p:txBody>
          <a:bodyPr vert="horz" wrap="square" lIns="0" tIns="0" rIns="0" bIns="0" rtlCol="0">
            <a:spAutoFit/>
          </a:bodyPr>
          <a:lstStyle/>
          <a:p>
            <a:pPr marL="12700" algn="l">
              <a:lnSpc>
                <a:spcPct val="100000"/>
              </a:lnSpc>
            </a:pPr>
            <a:r>
              <a:rPr lang="en-US" sz="2800" spc="-5" dirty="0">
                <a:solidFill>
                  <a:srgbClr val="FFCD00"/>
                </a:solidFill>
                <a:latin typeface="Arial Black" panose="020B0A04020102020204" pitchFamily="34" charset="0"/>
              </a:rPr>
              <a:t>Retirement Resources Cont. </a:t>
            </a:r>
            <a:endParaRPr sz="2800" dirty="0"/>
          </a:p>
        </p:txBody>
      </p:sp>
      <p:sp>
        <p:nvSpPr>
          <p:cNvPr id="14" name="Subtitle 13"/>
          <p:cNvSpPr>
            <a:spLocks noGrp="1"/>
          </p:cNvSpPr>
          <p:nvPr>
            <p:ph type="subTitle" idx="4"/>
          </p:nvPr>
        </p:nvSpPr>
        <p:spPr>
          <a:xfrm>
            <a:off x="381001" y="5917668"/>
            <a:ext cx="2513405" cy="923330"/>
          </a:xfrm>
        </p:spPr>
        <p:txBody>
          <a:bodyPr/>
          <a:lstStyle/>
          <a:p>
            <a:pPr algn="l"/>
            <a:r>
              <a:rPr lang="en-US" sz="2000" b="1" dirty="0">
                <a:latin typeface="Arial" panose="020B0604020202020204" pitchFamily="34" charset="0"/>
                <a:cs typeface="Arial" panose="020B0604020202020204" pitchFamily="34" charset="0"/>
              </a:rPr>
              <a:t>Taxes</a:t>
            </a:r>
          </a:p>
          <a:p>
            <a:pPr marL="285750" indent="-285750" algn="l">
              <a:buClr>
                <a:schemeClr val="bg1"/>
              </a:buClr>
              <a:buFont typeface="Arial" panose="020B0604020202020204" pitchFamily="34" charset="0"/>
              <a:buChar char="•"/>
            </a:pPr>
            <a:r>
              <a:rPr lang="en-US" sz="2000" dirty="0">
                <a:latin typeface="Arial" panose="020B0604020202020204" pitchFamily="34" charset="0"/>
                <a:cs typeface="Arial" panose="020B0604020202020204" pitchFamily="34" charset="0"/>
                <a:hlinkClick r:id="rId2"/>
              </a:rPr>
              <a:t>State Taxes on Military Retirement</a:t>
            </a:r>
            <a:endParaRPr lang="en-US" sz="2000" dirty="0">
              <a:latin typeface="Arial" panose="020B0604020202020204" pitchFamily="34" charset="0"/>
              <a:cs typeface="Arial" panose="020B0604020202020204" pitchFamily="34" charset="0"/>
            </a:endParaRPr>
          </a:p>
        </p:txBody>
      </p:sp>
      <p:sp>
        <p:nvSpPr>
          <p:cNvPr id="4" name="object 4"/>
          <p:cNvSpPr txBox="1"/>
          <p:nvPr/>
        </p:nvSpPr>
        <p:spPr>
          <a:xfrm>
            <a:off x="3795387" y="6268551"/>
            <a:ext cx="2759880" cy="615553"/>
          </a:xfrm>
          <a:prstGeom prst="rect">
            <a:avLst/>
          </a:prstGeom>
        </p:spPr>
        <p:txBody>
          <a:bodyPr vert="horz" wrap="square" lIns="0" tIns="0" rIns="0" bIns="0" rtlCol="0">
            <a:spAutoFit/>
          </a:bodyPr>
          <a:lstStyle/>
          <a:p>
            <a:pPr marL="12700">
              <a:lnSpc>
                <a:spcPct val="100000"/>
              </a:lnSpc>
            </a:pPr>
            <a:r>
              <a:rPr lang="en-US" sz="2000" b="1" spc="-5" dirty="0">
                <a:solidFill>
                  <a:schemeClr val="bg1"/>
                </a:solidFill>
                <a:latin typeface="Arial" panose="020B0604020202020204" pitchFamily="34" charset="0"/>
                <a:cs typeface="Arial" panose="020B0604020202020204" pitchFamily="34" charset="0"/>
              </a:rPr>
              <a:t>Medical and Dental</a:t>
            </a:r>
          </a:p>
          <a:p>
            <a:pPr marL="355600" indent="-342900">
              <a:lnSpc>
                <a:spcPct val="100000"/>
              </a:lnSpc>
              <a:buClr>
                <a:schemeClr val="bg1"/>
              </a:buClr>
              <a:buFont typeface="Arial" panose="020B0604020202020204" pitchFamily="34" charset="0"/>
              <a:buChar char="•"/>
            </a:pPr>
            <a:r>
              <a:rPr lang="en-US" sz="2000" u="sng" spc="-5" dirty="0">
                <a:solidFill>
                  <a:srgbClr val="FF9933"/>
                </a:solidFill>
                <a:latin typeface="Arial" panose="020B0604020202020204" pitchFamily="34" charset="0"/>
                <a:cs typeface="Arial" panose="020B0604020202020204" pitchFamily="34" charset="0"/>
                <a:hlinkClick r:id="rId3"/>
              </a:rPr>
              <a:t>Retiring</a:t>
            </a:r>
            <a:endParaRPr lang="en-US" sz="2000" u="sng" dirty="0">
              <a:solidFill>
                <a:srgbClr val="FF9933"/>
              </a:solidFill>
              <a:latin typeface="Arial" panose="020B0604020202020204" pitchFamily="34" charset="0"/>
              <a:cs typeface="Arial" panose="020B0604020202020204" pitchFamily="34" charset="0"/>
            </a:endParaRPr>
          </a:p>
        </p:txBody>
      </p:sp>
      <p:sp>
        <p:nvSpPr>
          <p:cNvPr id="7" name="object 7"/>
          <p:cNvSpPr txBox="1"/>
          <p:nvPr/>
        </p:nvSpPr>
        <p:spPr>
          <a:xfrm>
            <a:off x="3732822" y="3256265"/>
            <a:ext cx="4000693" cy="2769989"/>
          </a:xfrm>
          <a:prstGeom prst="rect">
            <a:avLst/>
          </a:prstGeom>
        </p:spPr>
        <p:txBody>
          <a:bodyPr vert="horz" wrap="square" lIns="0" tIns="0" rIns="0" bIns="0" rtlCol="0">
            <a:spAutoFit/>
          </a:bodyPr>
          <a:lstStyle/>
          <a:p>
            <a:pPr marL="12700">
              <a:lnSpc>
                <a:spcPct val="100000"/>
              </a:lnSpc>
            </a:pPr>
            <a:r>
              <a:rPr lang="en-US" sz="2000" b="1" spc="-10" dirty="0">
                <a:solidFill>
                  <a:schemeClr val="bg1"/>
                </a:solidFill>
                <a:latin typeface="Arial" panose="020B0604020202020204" pitchFamily="34" charset="0"/>
                <a:cs typeface="Arial" panose="020B0604020202020204" pitchFamily="34" charset="0"/>
              </a:rPr>
              <a:t>Retirement</a:t>
            </a:r>
            <a:r>
              <a:rPr lang="en-US" sz="2000" b="1" spc="-45" dirty="0">
                <a:solidFill>
                  <a:schemeClr val="bg1"/>
                </a:solidFill>
                <a:latin typeface="Arial" panose="020B0604020202020204" pitchFamily="34" charset="0"/>
                <a:cs typeface="Arial" panose="020B0604020202020204" pitchFamily="34" charset="0"/>
              </a:rPr>
              <a:t> </a:t>
            </a:r>
            <a:r>
              <a:rPr lang="en-US" sz="2000" b="1" spc="-5" dirty="0">
                <a:solidFill>
                  <a:schemeClr val="bg1"/>
                </a:solidFill>
                <a:latin typeface="Arial" panose="020B0604020202020204" pitchFamily="34" charset="0"/>
                <a:cs typeface="Arial" panose="020B0604020202020204" pitchFamily="34" charset="0"/>
              </a:rPr>
              <a:t>Income Cont.</a:t>
            </a:r>
            <a:endParaRPr lang="en-US" sz="2000" dirty="0">
              <a:solidFill>
                <a:schemeClr val="bg1"/>
              </a:solidFill>
              <a:latin typeface="Arial" panose="020B0604020202020204" pitchFamily="34" charset="0"/>
              <a:cs typeface="Arial" panose="020B0604020202020204" pitchFamily="34" charset="0"/>
            </a:endParaRPr>
          </a:p>
          <a:p>
            <a:pPr marL="298450" marR="234315" indent="-285750">
              <a:lnSpc>
                <a:spcPct val="100000"/>
              </a:lnSpc>
              <a:spcBef>
                <a:spcPts val="20"/>
              </a:spcBef>
              <a:buClr>
                <a:schemeClr val="bg1"/>
              </a:buClr>
              <a:buFont typeface="Arial" panose="020B0604020202020204" pitchFamily="34" charset="0"/>
              <a:buChar char="•"/>
            </a:pPr>
            <a:r>
              <a:rPr lang="en-US" sz="2000" u="sng" spc="-5" dirty="0">
                <a:solidFill>
                  <a:srgbClr val="FF9933"/>
                </a:solidFill>
                <a:latin typeface="Arial" panose="020B0604020202020204" pitchFamily="34" charset="0"/>
                <a:cs typeface="Arial" panose="020B0604020202020204" pitchFamily="34" charset="0"/>
                <a:hlinkClick r:id="rId4"/>
              </a:rPr>
              <a:t>Computing Retired Military Pay</a:t>
            </a:r>
            <a:endParaRPr lang="en-US" sz="2000" u="sng" spc="-5" dirty="0">
              <a:solidFill>
                <a:srgbClr val="FF9933"/>
              </a:solidFill>
              <a:latin typeface="Arial" panose="020B0604020202020204" pitchFamily="34" charset="0"/>
              <a:cs typeface="Arial" panose="020B0604020202020204" pitchFamily="34" charset="0"/>
            </a:endParaRPr>
          </a:p>
          <a:p>
            <a:pPr marL="298450" marR="234315" indent="-285750">
              <a:lnSpc>
                <a:spcPct val="100000"/>
              </a:lnSpc>
              <a:spcBef>
                <a:spcPts val="20"/>
              </a:spcBef>
              <a:buClr>
                <a:schemeClr val="bg1"/>
              </a:buClr>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98450" marR="269240" indent="-285750">
              <a:lnSpc>
                <a:spcPct val="100000"/>
              </a:lnSpc>
              <a:buClr>
                <a:schemeClr val="bg1"/>
              </a:buClr>
              <a:buFont typeface="Arial" panose="020B0604020202020204" pitchFamily="34" charset="0"/>
              <a:buChar char="•"/>
            </a:pPr>
            <a:r>
              <a:rPr lang="en-US" sz="2000" u="sng" spc="-5" dirty="0">
                <a:solidFill>
                  <a:srgbClr val="FF9933"/>
                </a:solidFill>
                <a:latin typeface="Arial" panose="020B0604020202020204" pitchFamily="34" charset="0"/>
                <a:cs typeface="Arial" panose="020B0604020202020204" pitchFamily="34" charset="0"/>
                <a:hlinkClick r:id="rId5"/>
              </a:rPr>
              <a:t>Financial Field Manual and  Military Finances Special Report</a:t>
            </a:r>
            <a:endParaRPr lang="en-US" sz="2000" u="sng" spc="-5" dirty="0">
              <a:solidFill>
                <a:srgbClr val="FF9933"/>
              </a:solidFill>
              <a:latin typeface="Arial" panose="020B0604020202020204" pitchFamily="34" charset="0"/>
              <a:cs typeface="Arial" panose="020B0604020202020204" pitchFamily="34" charset="0"/>
            </a:endParaRPr>
          </a:p>
          <a:p>
            <a:pPr marL="298450" marR="269240" indent="-285750">
              <a:lnSpc>
                <a:spcPct val="100000"/>
              </a:lnSpc>
              <a:buClr>
                <a:schemeClr val="bg1"/>
              </a:buClr>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98450" marR="622935" indent="-285750">
              <a:lnSpc>
                <a:spcPct val="100000"/>
              </a:lnSpc>
              <a:spcBef>
                <a:spcPts val="5"/>
              </a:spcBef>
              <a:buClr>
                <a:schemeClr val="bg1"/>
              </a:buClr>
              <a:buFont typeface="Arial" panose="020B0604020202020204" pitchFamily="34" charset="0"/>
              <a:buChar char="•"/>
            </a:pPr>
            <a:r>
              <a:rPr lang="en-US" sz="2000" u="sng" spc="-5" dirty="0">
                <a:solidFill>
                  <a:srgbClr val="FF9933"/>
                </a:solidFill>
                <a:latin typeface="Arial" panose="020B0604020202020204" pitchFamily="34" charset="0"/>
                <a:cs typeface="Arial" panose="020B0604020202020204" pitchFamily="34" charset="0"/>
                <a:hlinkClick r:id="rId6"/>
              </a:rPr>
              <a:t>Thrift </a:t>
            </a:r>
            <a:r>
              <a:rPr lang="en-US" sz="2000" u="sng" dirty="0">
                <a:solidFill>
                  <a:srgbClr val="FF9933"/>
                </a:solidFill>
                <a:latin typeface="Arial" panose="020B0604020202020204" pitchFamily="34" charset="0"/>
                <a:cs typeface="Arial" panose="020B0604020202020204" pitchFamily="34" charset="0"/>
                <a:hlinkClick r:id="rId6"/>
              </a:rPr>
              <a:t>Savings </a:t>
            </a:r>
            <a:r>
              <a:rPr lang="en-US" sz="2000" u="sng" spc="-5" dirty="0">
                <a:solidFill>
                  <a:srgbClr val="FF9933"/>
                </a:solidFill>
                <a:latin typeface="Arial" panose="020B0604020202020204" pitchFamily="34" charset="0"/>
                <a:cs typeface="Arial" panose="020B0604020202020204" pitchFamily="34" charset="0"/>
                <a:hlinkClick r:id="rId6"/>
              </a:rPr>
              <a:t>Plan</a:t>
            </a:r>
            <a:endParaRPr lang="en-US" sz="2000" u="sng" spc="-5" dirty="0">
              <a:solidFill>
                <a:srgbClr val="FF9933"/>
              </a:solidFill>
              <a:latin typeface="Arial" panose="020B0604020202020204" pitchFamily="34" charset="0"/>
              <a:cs typeface="Arial" panose="020B0604020202020204" pitchFamily="34" charset="0"/>
            </a:endParaRPr>
          </a:p>
        </p:txBody>
      </p:sp>
      <p:sp>
        <p:nvSpPr>
          <p:cNvPr id="8" name="object 8"/>
          <p:cNvSpPr txBox="1"/>
          <p:nvPr/>
        </p:nvSpPr>
        <p:spPr>
          <a:xfrm>
            <a:off x="320484" y="2029419"/>
            <a:ext cx="8915400" cy="923330"/>
          </a:xfrm>
          <a:prstGeom prst="rect">
            <a:avLst/>
          </a:prstGeom>
        </p:spPr>
        <p:txBody>
          <a:bodyPr vert="horz" wrap="square" lIns="0" tIns="0" rIns="0" bIns="0" rtlCol="0">
            <a:spAutoFit/>
          </a:bodyPr>
          <a:lstStyle/>
          <a:p>
            <a:pPr marL="12700">
              <a:lnSpc>
                <a:spcPct val="100000"/>
              </a:lnSpc>
              <a:tabLst>
                <a:tab pos="3334385" algn="l"/>
              </a:tabLst>
            </a:pPr>
            <a:r>
              <a:rPr lang="en-US" sz="2000" b="1" dirty="0">
                <a:solidFill>
                  <a:schemeClr val="bg1"/>
                </a:solidFill>
                <a:latin typeface="Arial" panose="020B0604020202020204" pitchFamily="34" charset="0"/>
                <a:cs typeface="Arial" panose="020B0604020202020204" pitchFamily="34" charset="0"/>
              </a:rPr>
              <a:t>2. </a:t>
            </a:r>
            <a:r>
              <a:rPr sz="2000" b="1" spc="-5" dirty="0">
                <a:solidFill>
                  <a:schemeClr val="bg1"/>
                </a:solidFill>
                <a:latin typeface="Arial" panose="020B0604020202020204" pitchFamily="34" charset="0"/>
                <a:cs typeface="Arial" panose="020B0604020202020204" pitchFamily="34" charset="0"/>
              </a:rPr>
              <a:t>Can I </a:t>
            </a:r>
            <a:r>
              <a:rPr sz="2000" b="1" i="1" spc="-10" dirty="0">
                <a:solidFill>
                  <a:schemeClr val="bg1"/>
                </a:solidFill>
                <a:latin typeface="Arial" panose="020B0604020202020204" pitchFamily="34" charset="0"/>
                <a:cs typeface="Arial" panose="020B0604020202020204" pitchFamily="34" charset="0"/>
              </a:rPr>
              <a:t>afford</a:t>
            </a:r>
            <a:r>
              <a:rPr sz="2000" b="1" i="1" spc="25" dirty="0">
                <a:solidFill>
                  <a:schemeClr val="bg1"/>
                </a:solidFill>
                <a:latin typeface="Arial" panose="020B0604020202020204" pitchFamily="34" charset="0"/>
                <a:cs typeface="Arial" panose="020B0604020202020204" pitchFamily="34" charset="0"/>
              </a:rPr>
              <a:t> </a:t>
            </a:r>
            <a:r>
              <a:rPr sz="2000" b="1" spc="-5" dirty="0">
                <a:solidFill>
                  <a:schemeClr val="bg1"/>
                </a:solidFill>
                <a:latin typeface="Arial" panose="020B0604020202020204" pitchFamily="34" charset="0"/>
                <a:cs typeface="Arial" panose="020B0604020202020204" pitchFamily="34" charset="0"/>
              </a:rPr>
              <a:t>to</a:t>
            </a:r>
            <a:r>
              <a:rPr sz="2000" b="1" spc="10" dirty="0">
                <a:solidFill>
                  <a:schemeClr val="bg1"/>
                </a:solidFill>
                <a:latin typeface="Arial" panose="020B0604020202020204" pitchFamily="34" charset="0"/>
                <a:cs typeface="Arial" panose="020B0604020202020204" pitchFamily="34" charset="0"/>
              </a:rPr>
              <a:t> </a:t>
            </a:r>
            <a:r>
              <a:rPr sz="2000" b="1" spc="-15" dirty="0">
                <a:solidFill>
                  <a:schemeClr val="bg1"/>
                </a:solidFill>
                <a:latin typeface="Arial" panose="020B0604020202020204" pitchFamily="34" charset="0"/>
                <a:cs typeface="Arial" panose="020B0604020202020204" pitchFamily="34" charset="0"/>
              </a:rPr>
              <a:t>retire?</a:t>
            </a:r>
            <a:r>
              <a:rPr lang="en-US" sz="2000" b="1" spc="-15" dirty="0">
                <a:solidFill>
                  <a:schemeClr val="bg1"/>
                </a:solidFill>
                <a:latin typeface="Arial" panose="020B0604020202020204" pitchFamily="34" charset="0"/>
                <a:cs typeface="Arial" panose="020B0604020202020204" pitchFamily="34" charset="0"/>
              </a:rPr>
              <a:t> </a:t>
            </a:r>
            <a:r>
              <a:rPr sz="2000" dirty="0">
                <a:solidFill>
                  <a:srgbClr val="FFFFFF"/>
                </a:solidFill>
                <a:latin typeface="Arial" panose="020B0604020202020204" pitchFamily="34" charset="0"/>
                <a:cs typeface="Arial" panose="020B0604020202020204" pitchFamily="34" charset="0"/>
              </a:rPr>
              <a:t>The </a:t>
            </a:r>
            <a:r>
              <a:rPr sz="2000" spc="-5" dirty="0">
                <a:solidFill>
                  <a:srgbClr val="FFFFFF"/>
                </a:solidFill>
                <a:latin typeface="Arial" panose="020B0604020202020204" pitchFamily="34" charset="0"/>
                <a:cs typeface="Arial" panose="020B0604020202020204" pitchFamily="34" charset="0"/>
              </a:rPr>
              <a:t>following links </a:t>
            </a:r>
            <a:r>
              <a:rPr sz="2000" dirty="0">
                <a:solidFill>
                  <a:srgbClr val="FFFFFF"/>
                </a:solidFill>
                <a:latin typeface="Arial" panose="020B0604020202020204" pitchFamily="34" charset="0"/>
                <a:cs typeface="Arial" panose="020B0604020202020204" pitchFamily="34" charset="0"/>
              </a:rPr>
              <a:t>offer some </a:t>
            </a:r>
            <a:r>
              <a:rPr sz="2000" spc="-5" dirty="0">
                <a:solidFill>
                  <a:srgbClr val="FFFFFF"/>
                </a:solidFill>
                <a:latin typeface="Arial" panose="020B0604020202020204" pitchFamily="34" charset="0"/>
                <a:cs typeface="Arial" panose="020B0604020202020204" pitchFamily="34" charset="0"/>
              </a:rPr>
              <a:t>information </a:t>
            </a:r>
            <a:r>
              <a:rPr sz="2000" dirty="0">
                <a:solidFill>
                  <a:srgbClr val="FFFFFF"/>
                </a:solidFill>
                <a:latin typeface="Arial" panose="020B0604020202020204" pitchFamily="34" charset="0"/>
                <a:cs typeface="Arial" panose="020B0604020202020204" pitchFamily="34" charset="0"/>
              </a:rPr>
              <a:t>to assist </a:t>
            </a:r>
            <a:r>
              <a:rPr sz="2000" spc="-5" dirty="0">
                <a:solidFill>
                  <a:srgbClr val="FFFFFF"/>
                </a:solidFill>
                <a:latin typeface="Arial" panose="020B0604020202020204" pitchFamily="34" charset="0"/>
                <a:cs typeface="Arial" panose="020B0604020202020204" pitchFamily="34" charset="0"/>
              </a:rPr>
              <a:t>officers in </a:t>
            </a:r>
            <a:r>
              <a:rPr sz="2000" dirty="0">
                <a:solidFill>
                  <a:srgbClr val="FFFFFF"/>
                </a:solidFill>
                <a:latin typeface="Arial" panose="020B0604020202020204" pitchFamily="34" charset="0"/>
                <a:cs typeface="Arial" panose="020B0604020202020204" pitchFamily="34" charset="0"/>
              </a:rPr>
              <a:t>making </a:t>
            </a:r>
            <a:r>
              <a:rPr sz="2000" spc="-5" dirty="0">
                <a:solidFill>
                  <a:srgbClr val="FFFFFF"/>
                </a:solidFill>
                <a:latin typeface="Arial" panose="020B0604020202020204" pitchFamily="34" charset="0"/>
                <a:cs typeface="Arial" panose="020B0604020202020204" pitchFamily="34" charset="0"/>
              </a:rPr>
              <a:t>this  critical decision. </a:t>
            </a:r>
            <a:r>
              <a:rPr lang="en-US" sz="2000" spc="-5" dirty="0">
                <a:solidFill>
                  <a:srgbClr val="FFFFFF"/>
                </a:solidFill>
                <a:latin typeface="Arial" panose="020B0604020202020204" pitchFamily="34" charset="0"/>
                <a:cs typeface="Arial" panose="020B0604020202020204" pitchFamily="34" charset="0"/>
              </a:rPr>
              <a:t> </a:t>
            </a:r>
            <a:r>
              <a:rPr sz="2000" spc="-25" dirty="0">
                <a:solidFill>
                  <a:srgbClr val="FFFFFF"/>
                </a:solidFill>
                <a:latin typeface="Arial" panose="020B0604020202020204" pitchFamily="34" charset="0"/>
                <a:cs typeface="Arial" panose="020B0604020202020204" pitchFamily="34" charset="0"/>
              </a:rPr>
              <a:t>However, </a:t>
            </a:r>
            <a:r>
              <a:rPr sz="2000" dirty="0">
                <a:solidFill>
                  <a:srgbClr val="FFFFFF"/>
                </a:solidFill>
                <a:latin typeface="Arial" panose="020B0604020202020204" pitchFamily="34" charset="0"/>
                <a:cs typeface="Arial" panose="020B0604020202020204" pitchFamily="34" charset="0"/>
              </a:rPr>
              <a:t>they </a:t>
            </a:r>
            <a:r>
              <a:rPr sz="2000" spc="-10" dirty="0">
                <a:solidFill>
                  <a:srgbClr val="FFFFFF"/>
                </a:solidFill>
                <a:latin typeface="Arial" panose="020B0604020202020204" pitchFamily="34" charset="0"/>
                <a:cs typeface="Arial" panose="020B0604020202020204" pitchFamily="34" charset="0"/>
              </a:rPr>
              <a:t>are </a:t>
            </a:r>
            <a:r>
              <a:rPr sz="2000" dirty="0">
                <a:solidFill>
                  <a:srgbClr val="FFFFFF"/>
                </a:solidFill>
                <a:latin typeface="Arial" panose="020B0604020202020204" pitchFamily="34" charset="0"/>
                <a:cs typeface="Arial" panose="020B0604020202020204" pitchFamily="34" charset="0"/>
              </a:rPr>
              <a:t>just </a:t>
            </a:r>
            <a:r>
              <a:rPr sz="2000" spc="-5" dirty="0">
                <a:solidFill>
                  <a:srgbClr val="FFFFFF"/>
                </a:solidFill>
                <a:latin typeface="Arial" panose="020B0604020202020204" pitchFamily="34" charset="0"/>
                <a:cs typeface="Arial" panose="020B0604020202020204" pitchFamily="34" charset="0"/>
              </a:rPr>
              <a:t>helpful </a:t>
            </a:r>
            <a:r>
              <a:rPr lang="en-US" sz="2000" dirty="0">
                <a:solidFill>
                  <a:srgbClr val="FFFFFF"/>
                </a:solidFill>
                <a:latin typeface="Arial" panose="020B0604020202020204" pitchFamily="34" charset="0"/>
                <a:cs typeface="Arial" panose="020B0604020202020204" pitchFamily="34" charset="0"/>
              </a:rPr>
              <a:t>guidance,</a:t>
            </a:r>
            <a:r>
              <a:rPr sz="2000" dirty="0">
                <a:solidFill>
                  <a:srgbClr val="FFFFFF"/>
                </a:solidFill>
                <a:latin typeface="Arial" panose="020B0604020202020204" pitchFamily="34" charset="0"/>
                <a:cs typeface="Arial" panose="020B0604020202020204" pitchFamily="34" charset="0"/>
              </a:rPr>
              <a:t> and each </a:t>
            </a:r>
            <a:r>
              <a:rPr sz="2000" spc="-5" dirty="0">
                <a:solidFill>
                  <a:srgbClr val="FFFFFF"/>
                </a:solidFill>
                <a:latin typeface="Arial" panose="020B0604020202020204" pitchFamily="34" charset="0"/>
                <a:cs typeface="Arial" panose="020B0604020202020204" pitchFamily="34" charset="0"/>
              </a:rPr>
              <a:t>officer </a:t>
            </a:r>
            <a:r>
              <a:rPr sz="2000" spc="-10" dirty="0">
                <a:solidFill>
                  <a:srgbClr val="FFFFFF"/>
                </a:solidFill>
                <a:latin typeface="Arial" panose="020B0604020202020204" pitchFamily="34" charset="0"/>
                <a:cs typeface="Arial" panose="020B0604020202020204" pitchFamily="34" charset="0"/>
              </a:rPr>
              <a:t>will  </a:t>
            </a:r>
            <a:r>
              <a:rPr sz="2000" dirty="0">
                <a:solidFill>
                  <a:srgbClr val="FFFFFF"/>
                </a:solidFill>
                <a:latin typeface="Arial" panose="020B0604020202020204" pitchFamily="34" charset="0"/>
                <a:cs typeface="Arial" panose="020B0604020202020204" pitchFamily="34" charset="0"/>
              </a:rPr>
              <a:t>have to answer </a:t>
            </a:r>
            <a:r>
              <a:rPr sz="2000" spc="-5" dirty="0">
                <a:solidFill>
                  <a:srgbClr val="FFFFFF"/>
                </a:solidFill>
                <a:latin typeface="Arial" panose="020B0604020202020204" pitchFamily="34" charset="0"/>
                <a:cs typeface="Arial" panose="020B0604020202020204" pitchFamily="34" charset="0"/>
              </a:rPr>
              <a:t>this </a:t>
            </a:r>
            <a:r>
              <a:rPr sz="2000" dirty="0">
                <a:solidFill>
                  <a:srgbClr val="FFFFFF"/>
                </a:solidFill>
                <a:latin typeface="Arial" panose="020B0604020202020204" pitchFamily="34" charset="0"/>
                <a:cs typeface="Arial" panose="020B0604020202020204" pitchFamily="34" charset="0"/>
              </a:rPr>
              <a:t>question on </a:t>
            </a:r>
            <a:r>
              <a:rPr sz="2000" spc="-5" dirty="0">
                <a:solidFill>
                  <a:srgbClr val="FFFFFF"/>
                </a:solidFill>
                <a:latin typeface="Arial" panose="020B0604020202020204" pitchFamily="34" charset="0"/>
                <a:cs typeface="Arial" panose="020B0604020202020204" pitchFamily="34" charset="0"/>
              </a:rPr>
              <a:t>their</a:t>
            </a:r>
            <a:r>
              <a:rPr sz="2000" spc="-240" dirty="0">
                <a:solidFill>
                  <a:srgbClr val="FFFFFF"/>
                </a:solidFill>
                <a:latin typeface="Arial" panose="020B0604020202020204" pitchFamily="34" charset="0"/>
                <a:cs typeface="Arial" panose="020B0604020202020204" pitchFamily="34" charset="0"/>
              </a:rPr>
              <a:t> </a:t>
            </a:r>
            <a:r>
              <a:rPr sz="2000" dirty="0">
                <a:solidFill>
                  <a:srgbClr val="FFFFFF"/>
                </a:solidFill>
                <a:latin typeface="Arial" panose="020B0604020202020204" pitchFamily="34" charset="0"/>
                <a:cs typeface="Arial" panose="020B0604020202020204" pitchFamily="34" charset="0"/>
              </a:rPr>
              <a:t>own.</a:t>
            </a:r>
            <a:endParaRPr sz="2000" dirty="0">
              <a:latin typeface="Arial" panose="020B0604020202020204" pitchFamily="34" charset="0"/>
              <a:cs typeface="Arial" panose="020B0604020202020204" pitchFamily="34" charset="0"/>
            </a:endParaRPr>
          </a:p>
        </p:txBody>
      </p:sp>
      <p:sp>
        <p:nvSpPr>
          <p:cNvPr id="10" name="object 10"/>
          <p:cNvSpPr txBox="1"/>
          <p:nvPr/>
        </p:nvSpPr>
        <p:spPr>
          <a:xfrm>
            <a:off x="7467600" y="3256265"/>
            <a:ext cx="2513405" cy="1846659"/>
          </a:xfrm>
          <a:prstGeom prst="rect">
            <a:avLst/>
          </a:prstGeom>
        </p:spPr>
        <p:txBody>
          <a:bodyPr vert="horz" wrap="square" lIns="0" tIns="0" rIns="0" bIns="0" rtlCol="0">
            <a:spAutoFit/>
          </a:bodyPr>
          <a:lstStyle/>
          <a:p>
            <a:pPr marL="12700">
              <a:lnSpc>
                <a:spcPct val="100000"/>
              </a:lnSpc>
            </a:pPr>
            <a:r>
              <a:rPr lang="en-US" sz="2000" b="1" spc="-5" dirty="0">
                <a:solidFill>
                  <a:schemeClr val="bg1"/>
                </a:solidFill>
                <a:latin typeface="Arial" panose="020B0604020202020204" pitchFamily="34" charset="0"/>
                <a:cs typeface="Arial" panose="020B0604020202020204" pitchFamily="34" charset="0"/>
              </a:rPr>
              <a:t>Additional</a:t>
            </a:r>
            <a:r>
              <a:rPr lang="en-US" sz="2000" b="1" spc="-75" dirty="0">
                <a:solidFill>
                  <a:schemeClr val="bg1"/>
                </a:solidFill>
                <a:latin typeface="Arial" panose="020B0604020202020204" pitchFamily="34" charset="0"/>
                <a:cs typeface="Arial" panose="020B0604020202020204" pitchFamily="34" charset="0"/>
              </a:rPr>
              <a:t> </a:t>
            </a:r>
            <a:r>
              <a:rPr lang="en-US" sz="2000" b="1" spc="-5" dirty="0">
                <a:solidFill>
                  <a:schemeClr val="bg1"/>
                </a:solidFill>
                <a:latin typeface="Arial" panose="020B0604020202020204" pitchFamily="34" charset="0"/>
                <a:cs typeface="Arial" panose="020B0604020202020204" pitchFamily="34" charset="0"/>
              </a:rPr>
              <a:t>Links</a:t>
            </a:r>
            <a:endParaRPr lang="en-US" sz="2000" dirty="0">
              <a:solidFill>
                <a:schemeClr val="bg1"/>
              </a:solidFill>
              <a:latin typeface="Arial" panose="020B0604020202020204" pitchFamily="34" charset="0"/>
              <a:cs typeface="Arial" panose="020B0604020202020204" pitchFamily="34" charset="0"/>
            </a:endParaRPr>
          </a:p>
          <a:p>
            <a:pPr marL="298450" marR="5080" indent="-285750">
              <a:lnSpc>
                <a:spcPct val="100000"/>
              </a:lnSpc>
              <a:spcBef>
                <a:spcPts val="20"/>
              </a:spcBef>
              <a:buClr>
                <a:schemeClr val="bg1"/>
              </a:buClr>
              <a:buFont typeface="Arial" panose="020B0604020202020204" pitchFamily="34" charset="0"/>
              <a:buChar char="•"/>
            </a:pPr>
            <a:r>
              <a:rPr lang="en-US" sz="2000" u="sng" spc="-50" dirty="0">
                <a:solidFill>
                  <a:schemeClr val="bg1"/>
                </a:solidFill>
                <a:latin typeface="Arial" panose="020B0604020202020204" pitchFamily="34" charset="0"/>
                <a:cs typeface="Arial" panose="020B0604020202020204" pitchFamily="34" charset="0"/>
                <a:hlinkClick r:id="rId7"/>
              </a:rPr>
              <a:t>Vets </a:t>
            </a:r>
            <a:r>
              <a:rPr lang="en-US" sz="2000" u="sng" dirty="0">
                <a:solidFill>
                  <a:schemeClr val="bg1"/>
                </a:solidFill>
                <a:latin typeface="Arial" panose="020B0604020202020204" pitchFamily="34" charset="0"/>
                <a:cs typeface="Arial" panose="020B0604020202020204" pitchFamily="34" charset="0"/>
                <a:hlinkClick r:id="rId7"/>
              </a:rPr>
              <a:t>First </a:t>
            </a:r>
            <a:r>
              <a:rPr lang="en-US" sz="2000" u="sng" spc="-5" dirty="0">
                <a:solidFill>
                  <a:schemeClr val="bg1"/>
                </a:solidFill>
                <a:latin typeface="Arial" panose="020B0604020202020204" pitchFamily="34" charset="0"/>
                <a:cs typeface="Arial" panose="020B0604020202020204" pitchFamily="34" charset="0"/>
                <a:hlinkClick r:id="rId7"/>
              </a:rPr>
              <a:t>Military Separation </a:t>
            </a:r>
            <a:r>
              <a:rPr lang="en-US" sz="2000" u="sng" dirty="0">
                <a:solidFill>
                  <a:schemeClr val="bg1"/>
                </a:solidFill>
                <a:latin typeface="Arial" panose="020B0604020202020204" pitchFamily="34" charset="0"/>
                <a:cs typeface="Arial" panose="020B0604020202020204" pitchFamily="34" charset="0"/>
                <a:hlinkClick r:id="rId7"/>
              </a:rPr>
              <a:t>Guide</a:t>
            </a:r>
            <a:endParaRPr lang="en-US" sz="2000" u="sng" dirty="0">
              <a:solidFill>
                <a:schemeClr val="bg1"/>
              </a:solidFill>
              <a:latin typeface="Arial" panose="020B0604020202020204" pitchFamily="34" charset="0"/>
              <a:cs typeface="Arial" panose="020B0604020202020204" pitchFamily="34" charset="0"/>
            </a:endParaRPr>
          </a:p>
          <a:p>
            <a:pPr marL="298450" marR="5080" indent="-285750">
              <a:lnSpc>
                <a:spcPct val="100000"/>
              </a:lnSpc>
              <a:spcBef>
                <a:spcPts val="20"/>
              </a:spcBef>
              <a:buClr>
                <a:schemeClr val="bg1"/>
              </a:buClr>
              <a:buFont typeface="Arial" panose="020B0604020202020204" pitchFamily="34" charset="0"/>
              <a:buChar char="•"/>
            </a:pPr>
            <a:endParaRPr lang="en-US" sz="2000" dirty="0">
              <a:solidFill>
                <a:schemeClr val="bg1"/>
              </a:solidFill>
              <a:latin typeface="Arial" panose="020B0604020202020204" pitchFamily="34" charset="0"/>
              <a:cs typeface="Arial" panose="020B0604020202020204" pitchFamily="34" charset="0"/>
            </a:endParaRPr>
          </a:p>
          <a:p>
            <a:pPr marL="298450" marR="135255" indent="-285750">
              <a:lnSpc>
                <a:spcPct val="100000"/>
              </a:lnSpc>
              <a:buClr>
                <a:schemeClr val="bg1"/>
              </a:buClr>
              <a:buFont typeface="Arial" panose="020B0604020202020204" pitchFamily="34" charset="0"/>
              <a:buChar char="•"/>
            </a:pPr>
            <a:r>
              <a:rPr lang="en-US" sz="2000" u="sng" spc="-5" dirty="0">
                <a:solidFill>
                  <a:schemeClr val="bg1"/>
                </a:solidFill>
                <a:latin typeface="Arial" panose="020B0604020202020204" pitchFamily="34" charset="0"/>
                <a:cs typeface="Arial" panose="020B0604020202020204" pitchFamily="34" charset="0"/>
                <a:hlinkClick r:id="rId8"/>
              </a:rPr>
              <a:t>Military </a:t>
            </a:r>
            <a:r>
              <a:rPr lang="en-US" sz="2000" u="sng" dirty="0">
                <a:solidFill>
                  <a:schemeClr val="bg1"/>
                </a:solidFill>
                <a:latin typeface="Arial" panose="020B0604020202020204" pitchFamily="34" charset="0"/>
                <a:cs typeface="Arial" panose="020B0604020202020204" pitchFamily="34" charset="0"/>
                <a:hlinkClick r:id="rId8"/>
              </a:rPr>
              <a:t>Survivor's</a:t>
            </a:r>
            <a:r>
              <a:rPr lang="en-US" sz="2000" u="sng" spc="-95" dirty="0">
                <a:solidFill>
                  <a:schemeClr val="bg1"/>
                </a:solidFill>
                <a:latin typeface="Arial" panose="020B0604020202020204" pitchFamily="34" charset="0"/>
                <a:cs typeface="Arial" panose="020B0604020202020204" pitchFamily="34" charset="0"/>
                <a:hlinkClick r:id="rId8"/>
              </a:rPr>
              <a:t> </a:t>
            </a:r>
            <a:r>
              <a:rPr lang="en-US" sz="2000" u="sng" spc="-5" dirty="0">
                <a:solidFill>
                  <a:schemeClr val="bg1"/>
                </a:solidFill>
                <a:latin typeface="Arial" panose="020B0604020202020204" pitchFamily="34" charset="0"/>
                <a:cs typeface="Arial" panose="020B0604020202020204" pitchFamily="34" charset="0"/>
                <a:hlinkClick r:id="rId8"/>
              </a:rPr>
              <a:t>Benefits</a:t>
            </a:r>
            <a:endParaRPr lang="en-US" sz="2000" u="sng" spc="-5" dirty="0">
              <a:solidFill>
                <a:schemeClr val="bg1"/>
              </a:solidFill>
              <a:latin typeface="Arial" panose="020B0604020202020204" pitchFamily="34" charset="0"/>
              <a:cs typeface="Arial" panose="020B0604020202020204" pitchFamily="34" charset="0"/>
            </a:endParaRPr>
          </a:p>
        </p:txBody>
      </p:sp>
      <p:sp>
        <p:nvSpPr>
          <p:cNvPr id="2" name="Rectangle 1"/>
          <p:cNvSpPr/>
          <p:nvPr/>
        </p:nvSpPr>
        <p:spPr>
          <a:xfrm>
            <a:off x="9475738" y="7330591"/>
            <a:ext cx="505267" cy="369332"/>
          </a:xfrm>
          <a:prstGeom prst="rect">
            <a:avLst/>
          </a:prstGeom>
        </p:spPr>
        <p:txBody>
          <a:bodyPr wrap="none">
            <a:spAutoFit/>
          </a:bodyPr>
          <a:lstStyle/>
          <a:p>
            <a:pPr marL="12700"/>
            <a:r>
              <a:rPr lang="en-US" b="1" dirty="0">
                <a:solidFill>
                  <a:srgbClr val="FFCD00"/>
                </a:solidFill>
                <a:latin typeface="Arial Black"/>
                <a:cs typeface="Arial Black"/>
              </a:rPr>
              <a:t>13</a:t>
            </a:r>
          </a:p>
        </p:txBody>
      </p:sp>
      <p:sp>
        <p:nvSpPr>
          <p:cNvPr id="16" name="object 7">
            <a:extLst>
              <a:ext uri="{FF2B5EF4-FFF2-40B4-BE49-F238E27FC236}">
                <a16:creationId xmlns:a16="http://schemas.microsoft.com/office/drawing/2014/main" id="{B51CB528-F833-49A1-A3A1-33F69D3B5BD0}"/>
              </a:ext>
            </a:extLst>
          </p:cNvPr>
          <p:cNvSpPr txBox="1"/>
          <p:nvPr/>
        </p:nvSpPr>
        <p:spPr>
          <a:xfrm>
            <a:off x="381001" y="3231872"/>
            <a:ext cx="3617736" cy="2462213"/>
          </a:xfrm>
          <a:prstGeom prst="rect">
            <a:avLst/>
          </a:prstGeom>
        </p:spPr>
        <p:txBody>
          <a:bodyPr vert="horz" wrap="square" lIns="0" tIns="0" rIns="0" bIns="0" rtlCol="0">
            <a:spAutoFit/>
          </a:bodyPr>
          <a:lstStyle/>
          <a:p>
            <a:pPr marL="12700">
              <a:lnSpc>
                <a:spcPct val="100000"/>
              </a:lnSpc>
            </a:pPr>
            <a:r>
              <a:rPr lang="en-US" sz="2000" b="1" spc="-10" dirty="0">
                <a:solidFill>
                  <a:schemeClr val="bg1"/>
                </a:solidFill>
                <a:latin typeface="Arial" panose="020B0604020202020204" pitchFamily="34" charset="0"/>
                <a:cs typeface="Arial" panose="020B0604020202020204" pitchFamily="34" charset="0"/>
              </a:rPr>
              <a:t>Retirement</a:t>
            </a:r>
            <a:r>
              <a:rPr lang="en-US" sz="2000" b="1" spc="-45" dirty="0">
                <a:solidFill>
                  <a:schemeClr val="bg1"/>
                </a:solidFill>
                <a:latin typeface="Arial" panose="020B0604020202020204" pitchFamily="34" charset="0"/>
                <a:cs typeface="Arial" panose="020B0604020202020204" pitchFamily="34" charset="0"/>
              </a:rPr>
              <a:t> </a:t>
            </a:r>
            <a:r>
              <a:rPr lang="en-US" sz="2000" b="1" spc="-5" dirty="0">
                <a:solidFill>
                  <a:schemeClr val="bg1"/>
                </a:solidFill>
                <a:latin typeface="Arial" panose="020B0604020202020204" pitchFamily="34" charset="0"/>
                <a:cs typeface="Arial" panose="020B0604020202020204" pitchFamily="34" charset="0"/>
              </a:rPr>
              <a:t>Income</a:t>
            </a:r>
            <a:endParaRPr lang="en-US" sz="2000" dirty="0">
              <a:solidFill>
                <a:schemeClr val="bg1"/>
              </a:solidFill>
              <a:latin typeface="Arial" panose="020B0604020202020204" pitchFamily="34" charset="0"/>
              <a:cs typeface="Arial" panose="020B0604020202020204" pitchFamily="34" charset="0"/>
            </a:endParaRPr>
          </a:p>
          <a:p>
            <a:pPr marL="298450" marR="622935" indent="-285750">
              <a:lnSpc>
                <a:spcPct val="100000"/>
              </a:lnSpc>
              <a:spcBef>
                <a:spcPts val="5"/>
              </a:spcBef>
              <a:buClr>
                <a:schemeClr val="bg1"/>
              </a:buClr>
              <a:buFont typeface="Arial" panose="020B0604020202020204" pitchFamily="34" charset="0"/>
              <a:buChar char="•"/>
            </a:pPr>
            <a:endParaRPr lang="en-US" sz="2000" u="sng" spc="-5" dirty="0">
              <a:solidFill>
                <a:srgbClr val="FF9933"/>
              </a:solidFill>
              <a:latin typeface="Arial" panose="020B0604020202020204" pitchFamily="34" charset="0"/>
              <a:cs typeface="Arial" panose="020B0604020202020204" pitchFamily="34" charset="0"/>
            </a:endParaRPr>
          </a:p>
          <a:p>
            <a:pPr marL="298450" marR="622935" indent="-285750">
              <a:lnSpc>
                <a:spcPct val="100000"/>
              </a:lnSpc>
              <a:spcBef>
                <a:spcPts val="5"/>
              </a:spcBef>
              <a:buClr>
                <a:schemeClr val="bg1"/>
              </a:buClr>
              <a:buFont typeface="Arial" panose="020B0604020202020204" pitchFamily="34" charset="0"/>
              <a:buChar char="•"/>
            </a:pPr>
            <a:r>
              <a:rPr lang="en-US" sz="2000" u="sng" spc="-5" dirty="0">
                <a:solidFill>
                  <a:srgbClr val="FF9933"/>
                </a:solidFill>
                <a:latin typeface="Arial" panose="020B0604020202020204" pitchFamily="34" charset="0"/>
                <a:cs typeface="Arial" panose="020B0604020202020204" pitchFamily="34" charset="0"/>
                <a:hlinkClick r:id="rId9"/>
              </a:rPr>
              <a:t>Social</a:t>
            </a:r>
            <a:r>
              <a:rPr lang="en-US" sz="2000" u="sng" spc="-30" dirty="0">
                <a:solidFill>
                  <a:srgbClr val="FF9933"/>
                </a:solidFill>
                <a:latin typeface="Arial" panose="020B0604020202020204" pitchFamily="34" charset="0"/>
                <a:cs typeface="Arial" panose="020B0604020202020204" pitchFamily="34" charset="0"/>
                <a:hlinkClick r:id="rId9"/>
              </a:rPr>
              <a:t> </a:t>
            </a:r>
            <a:r>
              <a:rPr lang="en-US" sz="2000" u="sng" spc="-5" dirty="0">
                <a:solidFill>
                  <a:srgbClr val="FF9933"/>
                </a:solidFill>
                <a:latin typeface="Arial" panose="020B0604020202020204" pitchFamily="34" charset="0"/>
                <a:cs typeface="Arial" panose="020B0604020202020204" pitchFamily="34" charset="0"/>
                <a:hlinkClick r:id="rId9"/>
              </a:rPr>
              <a:t>Security</a:t>
            </a:r>
            <a:endParaRPr lang="en-US" sz="2000" u="sng" spc="-5" dirty="0">
              <a:solidFill>
                <a:srgbClr val="FF9933"/>
              </a:solidFill>
              <a:latin typeface="Arial" panose="020B0604020202020204" pitchFamily="34" charset="0"/>
              <a:cs typeface="Arial" panose="020B0604020202020204" pitchFamily="34" charset="0"/>
            </a:endParaRPr>
          </a:p>
          <a:p>
            <a:pPr marL="298450" marR="622935" indent="-285750">
              <a:lnSpc>
                <a:spcPct val="100000"/>
              </a:lnSpc>
              <a:spcBef>
                <a:spcPts val="5"/>
              </a:spcBef>
              <a:buClr>
                <a:schemeClr val="bg1"/>
              </a:buClr>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98450" marR="454659" indent="-285750">
              <a:lnSpc>
                <a:spcPct val="100000"/>
              </a:lnSpc>
              <a:buClr>
                <a:schemeClr val="bg1"/>
              </a:buClr>
              <a:buFont typeface="Arial" panose="020B0604020202020204" pitchFamily="34" charset="0"/>
              <a:buChar char="•"/>
            </a:pPr>
            <a:r>
              <a:rPr lang="en-US" sz="2000" u="sng" spc="-5" dirty="0">
                <a:solidFill>
                  <a:srgbClr val="FF9933"/>
                </a:solidFill>
                <a:latin typeface="Arial" panose="020B0604020202020204" pitchFamily="34" charset="0"/>
                <a:cs typeface="Arial" panose="020B0604020202020204" pitchFamily="34" charset="0"/>
                <a:hlinkClick r:id="rId10"/>
              </a:rPr>
              <a:t>Blended Retirement System</a:t>
            </a:r>
            <a:endParaRPr lang="en-US" sz="2000" u="sng" spc="-5" dirty="0">
              <a:solidFill>
                <a:srgbClr val="FF9933"/>
              </a:solidFill>
              <a:latin typeface="Arial" panose="020B0604020202020204" pitchFamily="34" charset="0"/>
              <a:cs typeface="Arial" panose="020B0604020202020204" pitchFamily="34" charset="0"/>
            </a:endParaRPr>
          </a:p>
          <a:p>
            <a:pPr marL="298450" marR="454659" indent="-285750">
              <a:lnSpc>
                <a:spcPct val="100000"/>
              </a:lnSpc>
              <a:buClr>
                <a:schemeClr val="bg1"/>
              </a:buClr>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98450" indent="-285750">
              <a:lnSpc>
                <a:spcPct val="100000"/>
              </a:lnSpc>
              <a:buClr>
                <a:schemeClr val="bg1"/>
              </a:buClr>
              <a:buFont typeface="Arial" panose="020B0604020202020204" pitchFamily="34" charset="0"/>
              <a:buChar char="•"/>
            </a:pPr>
            <a:r>
              <a:rPr lang="en-US" sz="2000" u="sng" spc="-5" dirty="0">
                <a:solidFill>
                  <a:srgbClr val="FF9933"/>
                </a:solidFill>
                <a:latin typeface="Arial" panose="020B0604020202020204" pitchFamily="34" charset="0"/>
                <a:cs typeface="Arial" panose="020B0604020202020204" pitchFamily="34" charset="0"/>
                <a:hlinkClick r:id="rId11"/>
              </a:rPr>
              <a:t>Blended Retirement</a:t>
            </a:r>
            <a:r>
              <a:rPr lang="en-US" sz="2000" u="sng" spc="25" dirty="0">
                <a:solidFill>
                  <a:srgbClr val="FF9933"/>
                </a:solidFill>
                <a:latin typeface="Arial" panose="020B0604020202020204" pitchFamily="34" charset="0"/>
                <a:cs typeface="Arial" panose="020B0604020202020204" pitchFamily="34" charset="0"/>
                <a:hlinkClick r:id="rId11"/>
              </a:rPr>
              <a:t> </a:t>
            </a:r>
            <a:r>
              <a:rPr lang="en-US" sz="2000" u="sng" spc="-45" dirty="0">
                <a:solidFill>
                  <a:srgbClr val="FF9933"/>
                </a:solidFill>
                <a:latin typeface="Arial" panose="020B0604020202020204" pitchFamily="34" charset="0"/>
                <a:cs typeface="Arial" panose="020B0604020202020204" pitchFamily="34" charset="0"/>
                <a:hlinkClick r:id="rId11"/>
              </a:rPr>
              <a:t>FAQ</a:t>
            </a:r>
            <a:endParaRPr lang="en-US" sz="2000" dirty="0">
              <a:latin typeface="Arial" panose="020B060402020202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E1FF4E52-C0B8-4B79-A885-B82B5FB6C992}"/>
              </a:ext>
              <a:ext uri="{C183D7F6-B498-43B3-948B-1728B52AA6E4}">
                <adec:decorative xmlns:adec="http://schemas.microsoft.com/office/drawing/2017/decorative" val="1"/>
              </a:ext>
            </a:extLst>
          </p:cNvPr>
          <p:cNvPicPr>
            <a:picLocks noChangeAspect="1"/>
          </p:cNvPicPr>
          <p:nvPr/>
        </p:nvPicPr>
        <p:blipFill>
          <a:blip r:embed="rId12"/>
          <a:stretch>
            <a:fillRect/>
          </a:stretch>
        </p:blipFill>
        <p:spPr>
          <a:xfrm>
            <a:off x="7867996" y="8733"/>
            <a:ext cx="2190404" cy="1770506"/>
          </a:xfrm>
          <a:prstGeom prst="rect">
            <a:avLst/>
          </a:prstGeom>
        </p:spPr>
      </p:pic>
      <p:pic>
        <p:nvPicPr>
          <p:cNvPr id="12" name="Picture 11">
            <a:extLst>
              <a:ext uri="{FF2B5EF4-FFF2-40B4-BE49-F238E27FC236}">
                <a16:creationId xmlns:a16="http://schemas.microsoft.com/office/drawing/2014/main" id="{DC18BE00-A011-4AE4-929E-19A3BFAAB208}"/>
              </a:ext>
              <a:ext uri="{C183D7F6-B498-43B3-948B-1728B52AA6E4}">
                <adec:decorative xmlns:adec="http://schemas.microsoft.com/office/drawing/2017/decorative" val="1"/>
              </a:ext>
            </a:extLst>
          </p:cNvPr>
          <p:cNvPicPr/>
          <p:nvPr/>
        </p:nvPicPr>
        <p:blipFill>
          <a:blip r:embed="rId13">
            <a:extLst>
              <a:ext uri="{28A0092B-C50C-407E-A947-70E740481C1C}">
                <a14:useLocalDpi xmlns:a14="http://schemas.microsoft.com/office/drawing/2010/main" val="0"/>
              </a:ext>
            </a:extLst>
          </a:blip>
          <a:stretch>
            <a:fillRect/>
          </a:stretch>
        </p:blipFill>
        <p:spPr>
          <a:xfrm>
            <a:off x="0" y="-143700"/>
            <a:ext cx="2190404" cy="2173119"/>
          </a:xfrm>
          <a:prstGeom prst="rect">
            <a:avLst/>
          </a:prstGeom>
        </p:spPr>
      </p:pic>
    </p:spTree>
    <p:extLst>
      <p:ext uri="{BB962C8B-B14F-4D97-AF65-F5344CB8AC3E}">
        <p14:creationId xmlns:p14="http://schemas.microsoft.com/office/powerpoint/2010/main" val="3171184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569914" y="298431"/>
            <a:ext cx="6248400" cy="430887"/>
          </a:xfrm>
          <a:prstGeom prst="rect">
            <a:avLst/>
          </a:prstGeom>
        </p:spPr>
        <p:txBody>
          <a:bodyPr vert="horz" wrap="square" lIns="0" tIns="0" rIns="0" bIns="0" rtlCol="0">
            <a:spAutoFit/>
          </a:bodyPr>
          <a:lstStyle/>
          <a:p>
            <a:pPr marL="12700" algn="l">
              <a:lnSpc>
                <a:spcPct val="100000"/>
              </a:lnSpc>
            </a:pPr>
            <a:r>
              <a:rPr lang="en-US" sz="2800" spc="-70" dirty="0">
                <a:solidFill>
                  <a:srgbClr val="FFCD00"/>
                </a:solidFill>
                <a:latin typeface="Arial Black" panose="020B0A04020102020204" pitchFamily="34" charset="0"/>
                <a:cs typeface="Arial" panose="020B0604020202020204" pitchFamily="34" charset="0"/>
              </a:rPr>
              <a:t>Separation Resources </a:t>
            </a:r>
            <a:endParaRPr sz="2800" dirty="0">
              <a:solidFill>
                <a:srgbClr val="FFCD00"/>
              </a:solidFill>
              <a:latin typeface="Arial Black" panose="020B0A04020102020204" pitchFamily="34" charset="0"/>
              <a:cs typeface="Arial" panose="020B0604020202020204" pitchFamily="34" charset="0"/>
            </a:endParaRPr>
          </a:p>
        </p:txBody>
      </p:sp>
      <p:sp>
        <p:nvSpPr>
          <p:cNvPr id="4" name="object 4"/>
          <p:cNvSpPr txBox="1"/>
          <p:nvPr/>
        </p:nvSpPr>
        <p:spPr>
          <a:xfrm>
            <a:off x="456640" y="2344677"/>
            <a:ext cx="9144000" cy="2415726"/>
          </a:xfrm>
          <a:prstGeom prst="rect">
            <a:avLst/>
          </a:prstGeom>
        </p:spPr>
        <p:txBody>
          <a:bodyPr vert="horz" wrap="square" lIns="0" tIns="0" rIns="0" bIns="0" rtlCol="0">
            <a:spAutoFit/>
          </a:bodyPr>
          <a:lstStyle/>
          <a:p>
            <a:pPr marL="12700" marR="5080">
              <a:lnSpc>
                <a:spcPts val="2920"/>
              </a:lnSpc>
            </a:pPr>
            <a:r>
              <a:rPr lang="en-US" sz="2000" dirty="0">
                <a:solidFill>
                  <a:srgbClr val="FFFFFF"/>
                </a:solidFill>
                <a:latin typeface="Arial" panose="020B0604020202020204" pitchFamily="34" charset="0"/>
                <a:cs typeface="Arial" panose="020B0604020202020204" pitchFamily="34" charset="0"/>
              </a:rPr>
              <a:t>Other separation resources can be found at the </a:t>
            </a:r>
            <a:r>
              <a:rPr lang="en-US" sz="2000" u="heavy" spc="-5" dirty="0">
                <a:solidFill>
                  <a:srgbClr val="FF9933"/>
                </a:solidFill>
                <a:latin typeface="Arial" panose="020B0604020202020204" pitchFamily="34" charset="0"/>
                <a:cs typeface="Arial" panose="020B0604020202020204" pitchFamily="34" charset="0"/>
                <a:hlinkClick r:id="rId2"/>
              </a:rPr>
              <a:t>PHS Separations</a:t>
            </a:r>
            <a:r>
              <a:rPr lang="en-US" sz="2000" dirty="0">
                <a:solidFill>
                  <a:srgbClr val="FFFFFF"/>
                </a:solidFill>
                <a:latin typeface="Arial" panose="020B0604020202020204" pitchFamily="34" charset="0"/>
                <a:cs typeface="Arial" panose="020B0604020202020204" pitchFamily="34" charset="0"/>
              </a:rPr>
              <a:t> website.</a:t>
            </a:r>
            <a:endParaRPr lang="en-US" sz="2000" dirty="0">
              <a:latin typeface="Arial" panose="020B0604020202020204" pitchFamily="34" charset="0"/>
              <a:cs typeface="Arial" panose="020B0604020202020204" pitchFamily="34" charset="0"/>
            </a:endParaRPr>
          </a:p>
          <a:p>
            <a:pPr>
              <a:lnSpc>
                <a:spcPct val="100000"/>
              </a:lnSpc>
            </a:pPr>
            <a:endParaRPr lang="en-US" sz="2000" dirty="0">
              <a:latin typeface="Arial" panose="020B0604020202020204" pitchFamily="34" charset="0"/>
              <a:cs typeface="Arial" panose="020B0604020202020204" pitchFamily="34" charset="0"/>
            </a:endParaRPr>
          </a:p>
          <a:p>
            <a:pPr marL="12700" marR="114300">
              <a:lnSpc>
                <a:spcPts val="2920"/>
              </a:lnSpc>
              <a:spcBef>
                <a:spcPts val="2460"/>
              </a:spcBef>
            </a:pPr>
            <a:r>
              <a:rPr lang="en-US" sz="2000" dirty="0">
                <a:solidFill>
                  <a:srgbClr val="FFFFFF"/>
                </a:solidFill>
                <a:latin typeface="Arial" panose="020B0604020202020204" pitchFamily="34" charset="0"/>
                <a:cs typeface="Arial" panose="020B0604020202020204" pitchFamily="34" charset="0"/>
              </a:rPr>
              <a:t>These can include any situation </a:t>
            </a:r>
            <a:r>
              <a:rPr lang="en-US" sz="2000" spc="-5" dirty="0">
                <a:solidFill>
                  <a:srgbClr val="FFFFFF"/>
                </a:solidFill>
                <a:latin typeface="Arial" panose="020B0604020202020204" pitchFamily="34" charset="0"/>
                <a:cs typeface="Arial" panose="020B0604020202020204" pitchFamily="34" charset="0"/>
              </a:rPr>
              <a:t>where </a:t>
            </a:r>
            <a:r>
              <a:rPr lang="en-US" sz="2000" dirty="0">
                <a:solidFill>
                  <a:srgbClr val="FFFFFF"/>
                </a:solidFill>
                <a:latin typeface="Arial" panose="020B0604020202020204" pitchFamily="34" charset="0"/>
                <a:cs typeface="Arial" panose="020B0604020202020204" pitchFamily="34" charset="0"/>
              </a:rPr>
              <a:t>an </a:t>
            </a:r>
            <a:r>
              <a:rPr lang="en-US" sz="2000" spc="-10" dirty="0">
                <a:solidFill>
                  <a:srgbClr val="FFFFFF"/>
                </a:solidFill>
                <a:latin typeface="Arial" panose="020B0604020202020204" pitchFamily="34" charset="0"/>
                <a:cs typeface="Arial" panose="020B0604020202020204" pitchFamily="34" charset="0"/>
              </a:rPr>
              <a:t>officer </a:t>
            </a:r>
            <a:r>
              <a:rPr lang="en-US" sz="2000" dirty="0">
                <a:solidFill>
                  <a:srgbClr val="FFFFFF"/>
                </a:solidFill>
                <a:latin typeface="Arial" panose="020B0604020202020204" pitchFamily="34" charset="0"/>
                <a:cs typeface="Arial" panose="020B0604020202020204" pitchFamily="34" charset="0"/>
              </a:rPr>
              <a:t>separates </a:t>
            </a:r>
            <a:r>
              <a:rPr lang="en-US" sz="2000" spc="-5" dirty="0">
                <a:solidFill>
                  <a:srgbClr val="FFFFFF"/>
                </a:solidFill>
                <a:latin typeface="Arial" panose="020B0604020202020204" pitchFamily="34" charset="0"/>
                <a:cs typeface="Arial" panose="020B0604020202020204" pitchFamily="34" charset="0"/>
              </a:rPr>
              <a:t>from </a:t>
            </a:r>
            <a:r>
              <a:rPr lang="en-US" sz="2000" dirty="0">
                <a:solidFill>
                  <a:srgbClr val="FFFFFF"/>
                </a:solidFill>
                <a:latin typeface="Arial" panose="020B0604020202020204" pitchFamily="34" charset="0"/>
                <a:cs typeface="Arial" panose="020B0604020202020204" pitchFamily="34" charset="0"/>
              </a:rPr>
              <a:t>the Commissioned Corps </a:t>
            </a:r>
            <a:r>
              <a:rPr lang="en-US" sz="2000" spc="-5" dirty="0">
                <a:solidFill>
                  <a:srgbClr val="FFFFFF"/>
                </a:solidFill>
                <a:latin typeface="Arial" panose="020B0604020202020204" pitchFamily="34" charset="0"/>
                <a:cs typeface="Arial" panose="020B0604020202020204" pitchFamily="34" charset="0"/>
              </a:rPr>
              <a:t>before </a:t>
            </a:r>
            <a:r>
              <a:rPr lang="en-US" sz="2000" dirty="0">
                <a:solidFill>
                  <a:srgbClr val="FFFFFF"/>
                </a:solidFill>
                <a:latin typeface="Arial" panose="020B0604020202020204" pitchFamily="34" charset="0"/>
                <a:cs typeface="Arial" panose="020B0604020202020204" pitchFamily="34" charset="0"/>
              </a:rPr>
              <a:t>their retirement eligibility</a:t>
            </a:r>
            <a:r>
              <a:rPr lang="en-US" sz="2000" spc="-120" dirty="0">
                <a:solidFill>
                  <a:srgbClr val="FFFFFF"/>
                </a:solidFill>
                <a:latin typeface="Arial" panose="020B0604020202020204" pitchFamily="34" charset="0"/>
                <a:cs typeface="Arial" panose="020B0604020202020204" pitchFamily="34" charset="0"/>
              </a:rPr>
              <a:t> </a:t>
            </a:r>
            <a:r>
              <a:rPr lang="en-US" sz="2000" dirty="0">
                <a:solidFill>
                  <a:srgbClr val="FFFFFF"/>
                </a:solidFill>
                <a:latin typeface="Arial" panose="020B0604020202020204" pitchFamily="34" charset="0"/>
                <a:cs typeface="Arial" panose="020B0604020202020204" pitchFamily="34" charset="0"/>
              </a:rPr>
              <a:t>date.</a:t>
            </a:r>
          </a:p>
          <a:p>
            <a:pPr marL="12700" marR="114300">
              <a:lnSpc>
                <a:spcPts val="2920"/>
              </a:lnSpc>
              <a:spcBef>
                <a:spcPts val="2460"/>
              </a:spcBef>
            </a:pPr>
            <a:endParaRPr lang="en-US" sz="2400" dirty="0">
              <a:latin typeface="Times New Roman"/>
              <a:cs typeface="Times New Roman"/>
            </a:endParaRPr>
          </a:p>
        </p:txBody>
      </p:sp>
      <p:sp>
        <p:nvSpPr>
          <p:cNvPr id="2" name="Rectangle 1"/>
          <p:cNvSpPr/>
          <p:nvPr/>
        </p:nvSpPr>
        <p:spPr>
          <a:xfrm>
            <a:off x="9577688" y="7343424"/>
            <a:ext cx="670091" cy="369332"/>
          </a:xfrm>
          <a:prstGeom prst="rect">
            <a:avLst/>
          </a:prstGeom>
        </p:spPr>
        <p:txBody>
          <a:bodyPr wrap="square">
            <a:spAutoFit/>
          </a:bodyPr>
          <a:lstStyle/>
          <a:p>
            <a:pPr marL="12700"/>
            <a:r>
              <a:rPr lang="en-US" b="1" dirty="0">
                <a:solidFill>
                  <a:srgbClr val="FFCD00"/>
                </a:solidFill>
                <a:latin typeface="Arial Black"/>
                <a:cs typeface="Arial Black"/>
              </a:rPr>
              <a:t>14</a:t>
            </a:r>
            <a:endParaRPr lang="en-US" dirty="0">
              <a:solidFill>
                <a:srgbClr val="FFCD00"/>
              </a:solidFill>
              <a:latin typeface="Arial Black"/>
              <a:cs typeface="Arial Black"/>
            </a:endParaRPr>
          </a:p>
        </p:txBody>
      </p:sp>
      <p:pic>
        <p:nvPicPr>
          <p:cNvPr id="8" name="Picture 7">
            <a:extLst>
              <a:ext uri="{FF2B5EF4-FFF2-40B4-BE49-F238E27FC236}">
                <a16:creationId xmlns:a16="http://schemas.microsoft.com/office/drawing/2014/main" id="{C9AED31A-55EB-42D1-A053-910BD322B7C9}"/>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7723112" y="0"/>
            <a:ext cx="2190404" cy="1770506"/>
          </a:xfrm>
          <a:prstGeom prst="rect">
            <a:avLst/>
          </a:prstGeom>
        </p:spPr>
      </p:pic>
      <p:pic>
        <p:nvPicPr>
          <p:cNvPr id="7" name="Picture 6">
            <a:extLst>
              <a:ext uri="{FF2B5EF4-FFF2-40B4-BE49-F238E27FC236}">
                <a16:creationId xmlns:a16="http://schemas.microsoft.com/office/drawing/2014/main" id="{8F31124B-CEA2-4AD9-A078-A17721FF6D6F}"/>
              </a:ext>
              <a:ext uri="{C183D7F6-B498-43B3-948B-1728B52AA6E4}">
                <adec:decorative xmlns:adec="http://schemas.microsoft.com/office/drawing/2017/decorative" val="1"/>
              </a:ext>
            </a:extLst>
          </p:cNvPr>
          <p:cNvPicPr/>
          <p:nvPr/>
        </p:nvPicPr>
        <p:blipFill>
          <a:blip r:embed="rId4">
            <a:extLst>
              <a:ext uri="{28A0092B-C50C-407E-A947-70E740481C1C}">
                <a14:useLocalDpi xmlns:a14="http://schemas.microsoft.com/office/drawing/2010/main" val="0"/>
              </a:ext>
            </a:extLst>
          </a:blip>
          <a:stretch>
            <a:fillRect/>
          </a:stretch>
        </p:blipFill>
        <p:spPr>
          <a:xfrm>
            <a:off x="125092" y="-115528"/>
            <a:ext cx="2190404" cy="2173119"/>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565018" y="228600"/>
            <a:ext cx="6928363" cy="861774"/>
          </a:xfrm>
          <a:prstGeom prst="rect">
            <a:avLst/>
          </a:prstGeom>
        </p:spPr>
        <p:txBody>
          <a:bodyPr vert="horz" wrap="square" lIns="0" tIns="0" rIns="0" bIns="0" rtlCol="0">
            <a:spAutoFit/>
          </a:bodyPr>
          <a:lstStyle/>
          <a:p>
            <a:pPr marL="12700" algn="ctr">
              <a:lnSpc>
                <a:spcPct val="100000"/>
              </a:lnSpc>
            </a:pPr>
            <a:r>
              <a:rPr lang="en-US" sz="2800" spc="-70" dirty="0">
                <a:solidFill>
                  <a:srgbClr val="FFCD00"/>
                </a:solidFill>
                <a:latin typeface="Arial Black" panose="020B0A04020102020204" pitchFamily="34" charset="0"/>
              </a:rPr>
              <a:t>VA</a:t>
            </a:r>
            <a:r>
              <a:rPr sz="2800" spc="-55" dirty="0">
                <a:solidFill>
                  <a:srgbClr val="FFCD00"/>
                </a:solidFill>
                <a:latin typeface="Arial Black" panose="020B0A04020102020204" pitchFamily="34" charset="0"/>
              </a:rPr>
              <a:t> </a:t>
            </a:r>
            <a:r>
              <a:rPr sz="2800" spc="-5" dirty="0">
                <a:solidFill>
                  <a:srgbClr val="FFCD00"/>
                </a:solidFill>
                <a:latin typeface="Arial Black" panose="020B0A04020102020204" pitchFamily="34" charset="0"/>
              </a:rPr>
              <a:t>R</a:t>
            </a:r>
            <a:r>
              <a:rPr lang="en-US" sz="2800" spc="-5" dirty="0">
                <a:solidFill>
                  <a:srgbClr val="FFCD00"/>
                </a:solidFill>
                <a:latin typeface="Arial Black" panose="020B0A04020102020204" pitchFamily="34" charset="0"/>
              </a:rPr>
              <a:t>esources  </a:t>
            </a:r>
            <a:br>
              <a:rPr lang="en-US" sz="2800" spc="-5" dirty="0">
                <a:solidFill>
                  <a:srgbClr val="FFCD00"/>
                </a:solidFill>
                <a:latin typeface="Arial Black" panose="020B0A04020102020204" pitchFamily="34" charset="0"/>
              </a:rPr>
            </a:br>
            <a:r>
              <a:rPr lang="en-US" sz="2800" spc="-5" dirty="0">
                <a:solidFill>
                  <a:srgbClr val="FFCD00"/>
                </a:solidFill>
                <a:latin typeface="Arial Black" panose="020B0A04020102020204" pitchFamily="34" charset="0"/>
              </a:rPr>
              <a:t>(Separation or Retirement)</a:t>
            </a:r>
            <a:endParaRPr sz="2800" dirty="0">
              <a:solidFill>
                <a:srgbClr val="FFCD00"/>
              </a:solidFill>
              <a:latin typeface="Arial Black" panose="020B0A04020102020204" pitchFamily="34" charset="0"/>
            </a:endParaRPr>
          </a:p>
        </p:txBody>
      </p:sp>
      <p:sp>
        <p:nvSpPr>
          <p:cNvPr id="4" name="object 4"/>
          <p:cNvSpPr txBox="1"/>
          <p:nvPr/>
        </p:nvSpPr>
        <p:spPr>
          <a:xfrm>
            <a:off x="337456" y="2132872"/>
            <a:ext cx="9448800" cy="5539593"/>
          </a:xfrm>
          <a:prstGeom prst="rect">
            <a:avLst/>
          </a:prstGeom>
        </p:spPr>
        <p:txBody>
          <a:bodyPr vert="horz" wrap="square" lIns="0" tIns="0" rIns="0" bIns="0" rtlCol="0">
            <a:spAutoFit/>
          </a:bodyPr>
          <a:lstStyle/>
          <a:p>
            <a:pPr marL="355600" marR="5080" indent="-342900">
              <a:lnSpc>
                <a:spcPts val="2920"/>
              </a:lnSpc>
              <a:buFont typeface="Arial" panose="020B0604020202020204" pitchFamily="34" charset="0"/>
              <a:buChar char="•"/>
            </a:pPr>
            <a:r>
              <a:rPr lang="en-US" sz="2000" dirty="0">
                <a:solidFill>
                  <a:srgbClr val="FFFFFF"/>
                </a:solidFill>
                <a:latin typeface="Arial" panose="020B0604020202020204" pitchFamily="34" charset="0"/>
                <a:cs typeface="Arial" panose="020B0604020202020204" pitchFamily="34" charset="0"/>
              </a:rPr>
              <a:t>Retired/separated PHS Officers are eligible for </a:t>
            </a:r>
            <a:r>
              <a:rPr lang="en-US" sz="2000" dirty="0">
                <a:solidFill>
                  <a:srgbClr val="FFFFFF"/>
                </a:solidFill>
                <a:latin typeface="Arial" panose="020B0604020202020204" pitchFamily="34" charset="0"/>
                <a:cs typeface="Arial" panose="020B0604020202020204" pitchFamily="34" charset="0"/>
                <a:hlinkClick r:id="rId3"/>
              </a:rPr>
              <a:t>VA Disability Compensation</a:t>
            </a:r>
            <a:r>
              <a:rPr lang="en-US" sz="2000" dirty="0">
                <a:solidFill>
                  <a:srgbClr val="FFFFFF"/>
                </a:solidFill>
                <a:latin typeface="Arial" panose="020B0604020202020204" pitchFamily="34" charset="0"/>
                <a:cs typeface="Arial" panose="020B0604020202020204" pitchFamily="34" charset="0"/>
              </a:rPr>
              <a:t>, a tax-free benefit paid to Veterans with disabilities which are the result of a disease or injury incurred or aggravated during active service (“service connected”). </a:t>
            </a:r>
          </a:p>
          <a:p>
            <a:pPr marL="355600" marR="5080" indent="-342900">
              <a:lnSpc>
                <a:spcPts val="2920"/>
              </a:lnSpc>
              <a:buFont typeface="Arial" panose="020B0604020202020204" pitchFamily="34" charset="0"/>
              <a:buChar char="•"/>
            </a:pPr>
            <a:r>
              <a:rPr lang="en-US" sz="2000" dirty="0">
                <a:solidFill>
                  <a:srgbClr val="FFFFFF"/>
                </a:solidFill>
                <a:latin typeface="Arial" panose="020B0604020202020204" pitchFamily="34" charset="0"/>
                <a:cs typeface="Arial" panose="020B0604020202020204" pitchFamily="34" charset="0"/>
              </a:rPr>
              <a:t>The degree of disability is expressed as a percentage and is designed to compensate for loss of working time from exacerbations or illnesses and takes into account the number and type of dependents.  Officers are not entitled to a VA Disability Compensation until after retirement/separation. </a:t>
            </a:r>
          </a:p>
          <a:p>
            <a:pPr marL="355600" marR="5080" indent="-342900">
              <a:lnSpc>
                <a:spcPts val="2920"/>
              </a:lnSpc>
              <a:buFont typeface="Arial" panose="020B0604020202020204" pitchFamily="34" charset="0"/>
              <a:buChar char="•"/>
            </a:pPr>
            <a:r>
              <a:rPr lang="en-US" sz="2000" dirty="0">
                <a:solidFill>
                  <a:srgbClr val="FFFFFF"/>
                </a:solidFill>
                <a:latin typeface="Arial" panose="020B0604020202020204" pitchFamily="34" charset="0"/>
                <a:cs typeface="Arial" panose="020B0604020202020204" pitchFamily="34" charset="0"/>
              </a:rPr>
              <a:t>The VA bases their decisions on the Veteran’s medical history and VA provider disability examinations.  VA disability ratings can be fluid based on the condition, some are permanent while others are reviewed periodically.  In order for payment to be retroactive back to the day after retirement/separation, a claim must be started within 1 calendar year of retirement/separation. </a:t>
            </a:r>
          </a:p>
          <a:p>
            <a:pPr marL="355600" marR="5080" indent="-342900">
              <a:lnSpc>
                <a:spcPts val="2920"/>
              </a:lnSpc>
              <a:buFont typeface="Arial" panose="020B0604020202020204" pitchFamily="34" charset="0"/>
              <a:buChar char="•"/>
            </a:pPr>
            <a:r>
              <a:rPr lang="en-US" sz="2000" dirty="0">
                <a:solidFill>
                  <a:srgbClr val="FFFFFF"/>
                </a:solidFill>
                <a:latin typeface="Arial" panose="020B0604020202020204" pitchFamily="34" charset="0"/>
                <a:cs typeface="Arial" panose="020B0604020202020204" pitchFamily="34" charset="0"/>
              </a:rPr>
              <a:t>To assist in filing a claim you can use a representative from a Veterans Service Organization (VSO) as they are trained by the VA. </a:t>
            </a:r>
          </a:p>
          <a:p>
            <a:pPr marL="12700" marR="5080">
              <a:lnSpc>
                <a:spcPts val="2920"/>
              </a:lnSpc>
            </a:pPr>
            <a:endParaRPr lang="en-US" dirty="0">
              <a:solidFill>
                <a:srgbClr val="FFFFFF"/>
              </a:solidFill>
              <a:latin typeface="Times New Roman"/>
              <a:cs typeface="Times New Roman"/>
            </a:endParaRPr>
          </a:p>
        </p:txBody>
      </p:sp>
      <p:sp>
        <p:nvSpPr>
          <p:cNvPr id="2" name="Rectangle 1"/>
          <p:cNvSpPr/>
          <p:nvPr/>
        </p:nvSpPr>
        <p:spPr>
          <a:xfrm>
            <a:off x="9533623" y="7382651"/>
            <a:ext cx="505267" cy="369332"/>
          </a:xfrm>
          <a:prstGeom prst="rect">
            <a:avLst/>
          </a:prstGeom>
        </p:spPr>
        <p:txBody>
          <a:bodyPr wrap="none">
            <a:spAutoFit/>
          </a:bodyPr>
          <a:lstStyle/>
          <a:p>
            <a:pPr marL="12700"/>
            <a:r>
              <a:rPr lang="en-US" b="1" dirty="0">
                <a:solidFill>
                  <a:srgbClr val="FFCD00"/>
                </a:solidFill>
                <a:latin typeface="Arial Black"/>
                <a:cs typeface="Arial Black"/>
              </a:rPr>
              <a:t>15</a:t>
            </a:r>
            <a:endParaRPr lang="en-US" dirty="0">
              <a:solidFill>
                <a:srgbClr val="FFCD00"/>
              </a:solidFill>
              <a:latin typeface="Arial Black"/>
              <a:cs typeface="Arial Black"/>
            </a:endParaRPr>
          </a:p>
        </p:txBody>
      </p:sp>
      <p:pic>
        <p:nvPicPr>
          <p:cNvPr id="7" name="Picture 6">
            <a:extLst>
              <a:ext uri="{FF2B5EF4-FFF2-40B4-BE49-F238E27FC236}">
                <a16:creationId xmlns:a16="http://schemas.microsoft.com/office/drawing/2014/main" id="{44CFF200-23DD-45F8-80D7-07361D60CCCC}"/>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7854426" y="40462"/>
            <a:ext cx="2190404" cy="1770506"/>
          </a:xfrm>
          <a:prstGeom prst="rect">
            <a:avLst/>
          </a:prstGeom>
        </p:spPr>
      </p:pic>
      <p:pic>
        <p:nvPicPr>
          <p:cNvPr id="8" name="Picture 7">
            <a:extLst>
              <a:ext uri="{FF2B5EF4-FFF2-40B4-BE49-F238E27FC236}">
                <a16:creationId xmlns:a16="http://schemas.microsoft.com/office/drawing/2014/main" id="{3251D18D-316B-4863-9767-091114D2B327}"/>
              </a:ext>
              <a:ext uri="{C183D7F6-B498-43B3-948B-1728B52AA6E4}">
                <adec:decorative xmlns:adec="http://schemas.microsoft.com/office/drawing/2017/decorative" val="1"/>
              </a:ext>
            </a:extLst>
          </p:cNvPr>
          <p:cNvPicPr/>
          <p:nvPr/>
        </p:nvPicPr>
        <p:blipFill>
          <a:blip r:embed="rId5">
            <a:extLst>
              <a:ext uri="{28A0092B-C50C-407E-A947-70E740481C1C}">
                <a14:useLocalDpi xmlns:a14="http://schemas.microsoft.com/office/drawing/2010/main" val="0"/>
              </a:ext>
            </a:extLst>
          </a:blip>
          <a:stretch>
            <a:fillRect/>
          </a:stretch>
        </p:blipFill>
        <p:spPr>
          <a:xfrm>
            <a:off x="152400" y="-119765"/>
            <a:ext cx="2190404" cy="2173119"/>
          </a:xfrm>
          <a:prstGeom prst="rect">
            <a:avLst/>
          </a:prstGeom>
        </p:spPr>
      </p:pic>
    </p:spTree>
    <p:extLst>
      <p:ext uri="{BB962C8B-B14F-4D97-AF65-F5344CB8AC3E}">
        <p14:creationId xmlns:p14="http://schemas.microsoft.com/office/powerpoint/2010/main" val="22718387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object 3"/>
          <p:cNvSpPr txBox="1">
            <a:spLocks noGrp="1"/>
          </p:cNvSpPr>
          <p:nvPr>
            <p:ph type="title"/>
          </p:nvPr>
        </p:nvSpPr>
        <p:spPr>
          <a:xfrm>
            <a:off x="1239522" y="1943586"/>
            <a:ext cx="7620000" cy="738664"/>
          </a:xfrm>
          <a:prstGeom prst="rect">
            <a:avLst/>
          </a:prstGeom>
        </p:spPr>
        <p:txBody>
          <a:bodyPr vert="horz" wrap="square" lIns="0" tIns="0" rIns="0" bIns="0" rtlCol="0">
            <a:spAutoFit/>
          </a:bodyPr>
          <a:lstStyle/>
          <a:p>
            <a:pPr marL="12700" algn="ctr">
              <a:lnSpc>
                <a:spcPct val="100000"/>
              </a:lnSpc>
            </a:pPr>
            <a:r>
              <a:rPr sz="4800" spc="-5" dirty="0">
                <a:solidFill>
                  <a:srgbClr val="041E42"/>
                </a:solidFill>
                <a:latin typeface="Arial Black" panose="020B0A04020102020204" pitchFamily="34" charset="0"/>
              </a:rPr>
              <a:t>A</a:t>
            </a:r>
            <a:r>
              <a:rPr lang="en-US" sz="4800" spc="-5" dirty="0">
                <a:solidFill>
                  <a:srgbClr val="041E42"/>
                </a:solidFill>
                <a:latin typeface="Arial Black" panose="020B0A04020102020204" pitchFamily="34" charset="0"/>
              </a:rPr>
              <a:t>cknowledgements</a:t>
            </a:r>
            <a:endParaRPr sz="4800" dirty="0">
              <a:solidFill>
                <a:srgbClr val="041E42"/>
              </a:solidFill>
              <a:latin typeface="Arial Black" panose="020B0A04020102020204" pitchFamily="34" charset="0"/>
            </a:endParaRPr>
          </a:p>
        </p:txBody>
      </p:sp>
      <p:sp>
        <p:nvSpPr>
          <p:cNvPr id="4" name="object 4"/>
          <p:cNvSpPr txBox="1"/>
          <p:nvPr/>
        </p:nvSpPr>
        <p:spPr>
          <a:xfrm>
            <a:off x="388937" y="2746091"/>
            <a:ext cx="9770676" cy="830997"/>
          </a:xfrm>
          <a:prstGeom prst="rect">
            <a:avLst/>
          </a:prstGeom>
        </p:spPr>
        <p:txBody>
          <a:bodyPr vert="horz" wrap="square" lIns="0" tIns="0" rIns="0" bIns="0" rtlCol="0">
            <a:spAutoFit/>
          </a:bodyPr>
          <a:lstStyle/>
          <a:p>
            <a:pPr marL="12700" algn="ctr">
              <a:lnSpc>
                <a:spcPct val="100000"/>
              </a:lnSpc>
            </a:pPr>
            <a:r>
              <a:rPr lang="en-US" sz="2700" b="1" spc="-5" dirty="0">
                <a:solidFill>
                  <a:srgbClr val="041E42"/>
                </a:solidFill>
                <a:latin typeface="Arial" panose="020B0604020202020204" pitchFamily="34" charset="0"/>
                <a:cs typeface="Arial" panose="020B0604020202020204" pitchFamily="34" charset="0"/>
              </a:rPr>
              <a:t>	</a:t>
            </a:r>
            <a:r>
              <a:rPr sz="2700" b="1" spc="-5" dirty="0">
                <a:solidFill>
                  <a:srgbClr val="041E42"/>
                </a:solidFill>
                <a:latin typeface="Arial" panose="020B0604020202020204" pitchFamily="34" charset="0"/>
                <a:cs typeface="Arial" panose="020B0604020202020204" pitchFamily="34" charset="0"/>
              </a:rPr>
              <a:t>MWR Subcommittee Members </a:t>
            </a:r>
            <a:r>
              <a:rPr lang="en-US" sz="2700" b="1" dirty="0">
                <a:solidFill>
                  <a:srgbClr val="041E42"/>
                </a:solidFill>
                <a:latin typeface="Arial" panose="020B0604020202020204" pitchFamily="34" charset="0"/>
                <a:cs typeface="Arial" panose="020B0604020202020204" pitchFamily="34" charset="0"/>
              </a:rPr>
              <a:t>&amp;</a:t>
            </a:r>
            <a:r>
              <a:rPr sz="2700" b="1" dirty="0">
                <a:solidFill>
                  <a:srgbClr val="041E42"/>
                </a:solidFill>
                <a:latin typeface="Arial" panose="020B0604020202020204" pitchFamily="34" charset="0"/>
                <a:cs typeface="Arial" panose="020B0604020202020204" pitchFamily="34" charset="0"/>
              </a:rPr>
              <a:t> </a:t>
            </a:r>
            <a:r>
              <a:rPr sz="2700" b="1" spc="-5" dirty="0">
                <a:solidFill>
                  <a:srgbClr val="041E42"/>
                </a:solidFill>
                <a:latin typeface="Arial" panose="020B0604020202020204" pitchFamily="34" charset="0"/>
                <a:cs typeface="Arial" panose="020B0604020202020204" pitchFamily="34" charset="0"/>
              </a:rPr>
              <a:t>Contributors</a:t>
            </a:r>
            <a:r>
              <a:rPr lang="en-US" sz="2700" b="1" spc="-5" dirty="0">
                <a:solidFill>
                  <a:srgbClr val="041E42"/>
                </a:solidFill>
                <a:latin typeface="Arial" panose="020B0604020202020204" pitchFamily="34" charset="0"/>
                <a:cs typeface="Arial" panose="020B0604020202020204" pitchFamily="34" charset="0"/>
              </a:rPr>
              <a:t> 		              (2020-2022)</a:t>
            </a:r>
            <a:r>
              <a:rPr lang="en-US" sz="2000" b="1" dirty="0">
                <a:solidFill>
                  <a:srgbClr val="FFFFFF"/>
                </a:solidFill>
                <a:latin typeface="Times New Roman"/>
                <a:cs typeface="Times New Roman"/>
              </a:rPr>
              <a:t>T Joshua Woods</a:t>
            </a:r>
            <a:r>
              <a:rPr sz="2000" b="1" dirty="0">
                <a:solidFill>
                  <a:srgbClr val="FFFFFF"/>
                </a:solidFill>
                <a:latin typeface="Times New Roman"/>
                <a:cs typeface="Times New Roman"/>
              </a:rPr>
              <a:t>, </a:t>
            </a:r>
            <a:r>
              <a:rPr sz="2000" b="1" spc="-5" dirty="0">
                <a:solidFill>
                  <a:srgbClr val="FFFFFF"/>
                </a:solidFill>
                <a:latin typeface="Times New Roman"/>
                <a:cs typeface="Times New Roman"/>
              </a:rPr>
              <a:t>Secretary</a:t>
            </a:r>
            <a:endParaRPr sz="2000" dirty="0">
              <a:latin typeface="Times New Roman"/>
              <a:cs typeface="Times New Roman"/>
            </a:endParaRPr>
          </a:p>
        </p:txBody>
      </p:sp>
      <p:sp>
        <p:nvSpPr>
          <p:cNvPr id="5" name="object 5"/>
          <p:cNvSpPr txBox="1"/>
          <p:nvPr/>
        </p:nvSpPr>
        <p:spPr>
          <a:xfrm>
            <a:off x="608660" y="3793425"/>
            <a:ext cx="9122681" cy="3477875"/>
          </a:xfrm>
          <a:prstGeom prst="rect">
            <a:avLst/>
          </a:prstGeom>
        </p:spPr>
        <p:txBody>
          <a:bodyPr vert="horz" wrap="square" lIns="0" tIns="0" rIns="0" bIns="0" rtlCol="0">
            <a:spAutoFit/>
          </a:bodyPr>
          <a:lstStyle/>
          <a:p>
            <a:pPr marL="285750" indent="-285750">
              <a:buFont typeface="Arial" panose="020B0604020202020204" pitchFamily="34" charset="0"/>
              <a:buChar char="•"/>
            </a:pPr>
            <a:r>
              <a:rPr lang="en-US" sz="1500" b="1" dirty="0">
                <a:solidFill>
                  <a:srgbClr val="041E42"/>
                </a:solidFill>
                <a:latin typeface="Arial" panose="020B0604020202020204" pitchFamily="34" charset="0"/>
                <a:cs typeface="Arial" panose="020B0604020202020204" pitchFamily="34" charset="0"/>
              </a:rPr>
              <a:t>PHUS Committee Co-Chairs: LCDRs Gwendolyn Hudson, Christine Lloyd, &amp; Kodilichi Echeozo </a:t>
            </a:r>
          </a:p>
          <a:p>
            <a:pPr marL="285750" indent="-285750">
              <a:buFont typeface="Arial" panose="020B0604020202020204" pitchFamily="34" charset="0"/>
              <a:buChar char="•"/>
            </a:pPr>
            <a:r>
              <a:rPr lang="en-US" sz="1500" b="1" dirty="0">
                <a:solidFill>
                  <a:srgbClr val="041E42"/>
                </a:solidFill>
                <a:latin typeface="Arial" panose="020B0604020202020204" pitchFamily="34" charset="0"/>
                <a:cs typeface="Arial" panose="020B0604020202020204" pitchFamily="34" charset="0"/>
              </a:rPr>
              <a:t>MWR Co-Leads, </a:t>
            </a:r>
            <a:r>
              <a:rPr lang="en-US" sz="1500" b="1" spc="-90" dirty="0">
                <a:solidFill>
                  <a:srgbClr val="041E42"/>
                </a:solidFill>
                <a:latin typeface="Arial" panose="020B0604020202020204" pitchFamily="34" charset="0"/>
                <a:cs typeface="Arial" panose="020B0604020202020204" pitchFamily="34" charset="0"/>
              </a:rPr>
              <a:t>LCDR Gene Crisp </a:t>
            </a:r>
            <a:r>
              <a:rPr lang="en-US" sz="1500" b="1" dirty="0">
                <a:solidFill>
                  <a:srgbClr val="041E42"/>
                </a:solidFill>
                <a:latin typeface="Arial" panose="020B0604020202020204" pitchFamily="34" charset="0"/>
                <a:cs typeface="Arial" panose="020B0604020202020204" pitchFamily="34" charset="0"/>
              </a:rPr>
              <a:t>and LT Marlise Williams</a:t>
            </a:r>
          </a:p>
          <a:p>
            <a:pPr marL="492125" marR="197485" indent="-285750">
              <a:buFont typeface="Arial" panose="020B0604020202020204" pitchFamily="34" charset="0"/>
              <a:buChar char="•"/>
            </a:pPr>
            <a:r>
              <a:rPr lang="en-US" sz="1500" b="1" spc="-5" dirty="0">
                <a:solidFill>
                  <a:srgbClr val="041E42"/>
                </a:solidFill>
                <a:latin typeface="Arial" panose="020B0604020202020204" pitchFamily="34" charset="0"/>
                <a:cs typeface="Arial" panose="020B0604020202020204" pitchFamily="34" charset="0"/>
              </a:rPr>
              <a:t>CDR Gail Tarlton</a:t>
            </a:r>
          </a:p>
          <a:p>
            <a:pPr marL="492125" marR="197485" indent="-285750">
              <a:buFont typeface="Arial" panose="020B0604020202020204" pitchFamily="34" charset="0"/>
              <a:buChar char="•"/>
            </a:pPr>
            <a:r>
              <a:rPr lang="en-US" sz="1500" b="1" spc="-5" dirty="0">
                <a:solidFill>
                  <a:srgbClr val="041E42"/>
                </a:solidFill>
                <a:latin typeface="Arial" panose="020B0604020202020204" pitchFamily="34" charset="0"/>
                <a:cs typeface="Arial" panose="020B0604020202020204" pitchFamily="34" charset="0"/>
              </a:rPr>
              <a:t>LCDR Solita Cuthrell, </a:t>
            </a:r>
          </a:p>
          <a:p>
            <a:pPr marL="492125" marR="197485" indent="-285750">
              <a:buFont typeface="Arial" panose="020B0604020202020204" pitchFamily="34" charset="0"/>
              <a:buChar char="•"/>
            </a:pPr>
            <a:r>
              <a:rPr lang="en-US" sz="1500" b="1" spc="-5" dirty="0">
                <a:solidFill>
                  <a:srgbClr val="041E42"/>
                </a:solidFill>
                <a:latin typeface="Arial" panose="020B0604020202020204" pitchFamily="34" charset="0"/>
                <a:cs typeface="Arial" panose="020B0604020202020204" pitchFamily="34" charset="0"/>
              </a:rPr>
              <a:t>LCDR Olive Davies-Cole</a:t>
            </a:r>
          </a:p>
          <a:p>
            <a:pPr marL="492125" marR="197485" indent="-285750">
              <a:buFont typeface="Arial" panose="020B0604020202020204" pitchFamily="34" charset="0"/>
              <a:buChar char="•"/>
            </a:pPr>
            <a:r>
              <a:rPr lang="en-US" sz="1500" b="1" spc="-5" dirty="0">
                <a:solidFill>
                  <a:srgbClr val="041E42"/>
                </a:solidFill>
                <a:latin typeface="Arial" panose="020B0604020202020204" pitchFamily="34" charset="0"/>
                <a:cs typeface="Arial" panose="020B0604020202020204" pitchFamily="34" charset="0"/>
              </a:rPr>
              <a:t>LCDR Elizabeth Devlantes</a:t>
            </a:r>
          </a:p>
          <a:p>
            <a:pPr marL="492125" marR="197485" indent="-285750">
              <a:buFont typeface="Arial" panose="020B0604020202020204" pitchFamily="34" charset="0"/>
              <a:buChar char="•"/>
            </a:pPr>
            <a:r>
              <a:rPr lang="en-US" sz="1500" b="1" spc="-5" dirty="0">
                <a:solidFill>
                  <a:srgbClr val="041E42"/>
                </a:solidFill>
                <a:latin typeface="Arial" panose="020B0604020202020204" pitchFamily="34" charset="0"/>
                <a:cs typeface="Arial" panose="020B0604020202020204" pitchFamily="34" charset="0"/>
              </a:rPr>
              <a:t>LCDR Melanie Fowler</a:t>
            </a:r>
          </a:p>
          <a:p>
            <a:pPr marL="492125" marR="197485" indent="-285750">
              <a:buFont typeface="Arial" panose="020B0604020202020204" pitchFamily="34" charset="0"/>
              <a:buChar char="•"/>
            </a:pPr>
            <a:r>
              <a:rPr lang="en-US" sz="1500" b="1" spc="-5" dirty="0">
                <a:solidFill>
                  <a:srgbClr val="041E42"/>
                </a:solidFill>
                <a:latin typeface="Arial" panose="020B0604020202020204" pitchFamily="34" charset="0"/>
                <a:cs typeface="Arial" panose="020B0604020202020204" pitchFamily="34" charset="0"/>
              </a:rPr>
              <a:t>LCDR Jasmeet Kalsi</a:t>
            </a:r>
          </a:p>
          <a:p>
            <a:pPr marL="492125" marR="197485" indent="-285750">
              <a:buFont typeface="Arial" panose="020B0604020202020204" pitchFamily="34" charset="0"/>
              <a:buChar char="•"/>
            </a:pPr>
            <a:r>
              <a:rPr lang="en-US" sz="1500" b="1" spc="-5" dirty="0">
                <a:solidFill>
                  <a:srgbClr val="041E42"/>
                </a:solidFill>
                <a:latin typeface="Arial" panose="020B0604020202020204" pitchFamily="34" charset="0"/>
                <a:cs typeface="Arial" panose="020B0604020202020204" pitchFamily="34" charset="0"/>
              </a:rPr>
              <a:t>LCDR Jamila Mwidau</a:t>
            </a:r>
          </a:p>
          <a:p>
            <a:pPr marL="492125" marR="197485" indent="-285750">
              <a:buFont typeface="Arial" panose="020B0604020202020204" pitchFamily="34" charset="0"/>
              <a:buChar char="•"/>
            </a:pPr>
            <a:r>
              <a:rPr lang="en-US" sz="1500" b="1" spc="-5" dirty="0">
                <a:solidFill>
                  <a:srgbClr val="041E42"/>
                </a:solidFill>
                <a:latin typeface="Arial" panose="020B0604020202020204" pitchFamily="34" charset="0"/>
                <a:cs typeface="Arial" panose="020B0604020202020204" pitchFamily="34" charset="0"/>
              </a:rPr>
              <a:t>LCDR Toscha R. Stanley</a:t>
            </a:r>
          </a:p>
          <a:p>
            <a:pPr marL="492125" marR="197485" indent="-285750">
              <a:buFont typeface="Arial" panose="020B0604020202020204" pitchFamily="34" charset="0"/>
              <a:buChar char="•"/>
            </a:pPr>
            <a:r>
              <a:rPr lang="en-US" sz="1500" b="1" spc="-5" dirty="0">
                <a:solidFill>
                  <a:srgbClr val="041E42"/>
                </a:solidFill>
                <a:latin typeface="Arial" panose="020B0604020202020204" pitchFamily="34" charset="0"/>
                <a:cs typeface="Arial" panose="020B0604020202020204" pitchFamily="34" charset="0"/>
              </a:rPr>
              <a:t>LCDR Olive Taylor</a:t>
            </a:r>
          </a:p>
          <a:p>
            <a:pPr marL="492125" marR="197485" indent="-285750">
              <a:buFont typeface="Arial" panose="020B0604020202020204" pitchFamily="34" charset="0"/>
              <a:buChar char="•"/>
            </a:pPr>
            <a:r>
              <a:rPr lang="en-US" sz="1500" b="1" spc="-5" dirty="0">
                <a:solidFill>
                  <a:srgbClr val="041E42"/>
                </a:solidFill>
                <a:latin typeface="Arial" panose="020B0604020202020204" pitchFamily="34" charset="0"/>
                <a:cs typeface="Arial" panose="020B0604020202020204" pitchFamily="34" charset="0"/>
              </a:rPr>
              <a:t>LT Shardae Bartley</a:t>
            </a:r>
          </a:p>
          <a:p>
            <a:pPr marL="492125" marR="197485" indent="-285750">
              <a:buFont typeface="Arial" panose="020B0604020202020204" pitchFamily="34" charset="0"/>
              <a:buChar char="•"/>
            </a:pPr>
            <a:r>
              <a:rPr lang="en-US" sz="1500" b="1" dirty="0">
                <a:solidFill>
                  <a:srgbClr val="041E42"/>
                </a:solidFill>
                <a:latin typeface="Arial" panose="020B0604020202020204" pitchFamily="34" charset="0"/>
                <a:cs typeface="Arial" panose="020B0604020202020204" pitchFamily="34" charset="0"/>
              </a:rPr>
              <a:t>LT Joshua Woods </a:t>
            </a:r>
            <a:endParaRPr lang="en-US" sz="1500" b="1" spc="-5" dirty="0">
              <a:solidFill>
                <a:srgbClr val="041E42"/>
              </a:solidFill>
              <a:latin typeface="Arial" panose="020B0604020202020204" pitchFamily="34" charset="0"/>
              <a:cs typeface="Arial" panose="020B0604020202020204" pitchFamily="34" charset="0"/>
            </a:endParaRPr>
          </a:p>
          <a:p>
            <a:pPr marL="206375" marR="197485" indent="1270">
              <a:lnSpc>
                <a:spcPct val="100000"/>
              </a:lnSpc>
            </a:pPr>
            <a:endParaRPr lang="en-US" sz="1500" b="1" spc="-5" dirty="0">
              <a:solidFill>
                <a:srgbClr val="041E42"/>
              </a:solidFill>
              <a:latin typeface="Arial" panose="020B0604020202020204" pitchFamily="34" charset="0"/>
              <a:cs typeface="Arial" panose="020B0604020202020204" pitchFamily="34" charset="0"/>
            </a:endParaRPr>
          </a:p>
          <a:p>
            <a:pPr marL="206375" marR="197485" indent="1270" algn="ctr">
              <a:lnSpc>
                <a:spcPct val="100000"/>
              </a:lnSpc>
            </a:pPr>
            <a:endParaRPr lang="en-US" sz="1600" b="1" spc="-5" dirty="0">
              <a:solidFill>
                <a:srgbClr val="041E42"/>
              </a:solidFill>
              <a:latin typeface="Times New Roman"/>
              <a:cs typeface="Times New Roman"/>
            </a:endParaRPr>
          </a:p>
        </p:txBody>
      </p:sp>
      <p:sp>
        <p:nvSpPr>
          <p:cNvPr id="9" name="object 9"/>
          <p:cNvSpPr txBox="1"/>
          <p:nvPr/>
        </p:nvSpPr>
        <p:spPr>
          <a:xfrm>
            <a:off x="411480" y="6712534"/>
            <a:ext cx="9280525" cy="1046480"/>
          </a:xfrm>
          <a:prstGeom prst="rect">
            <a:avLst/>
          </a:prstGeom>
        </p:spPr>
        <p:txBody>
          <a:bodyPr vert="horz" wrap="square" lIns="0" tIns="0" rIns="0" bIns="0" rtlCol="0">
            <a:spAutoFit/>
          </a:bodyPr>
          <a:lstStyle/>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spcBef>
                <a:spcPts val="35"/>
              </a:spcBef>
            </a:pPr>
            <a:endParaRPr sz="1750" dirty="0">
              <a:latin typeface="Times New Roman"/>
              <a:cs typeface="Times New Roman"/>
            </a:endParaRPr>
          </a:p>
          <a:p>
            <a:pPr marR="674370" algn="r">
              <a:lnSpc>
                <a:spcPct val="100000"/>
              </a:lnSpc>
              <a:spcBef>
                <a:spcPts val="5"/>
              </a:spcBef>
            </a:pPr>
            <a:r>
              <a:rPr sz="1300" spc="-5" dirty="0">
                <a:solidFill>
                  <a:srgbClr val="FFFFFF"/>
                </a:solidFill>
                <a:latin typeface="Times New Roman"/>
                <a:cs typeface="Times New Roman"/>
              </a:rPr>
              <a:t>17</a:t>
            </a:r>
            <a:endParaRPr sz="1300" dirty="0">
              <a:latin typeface="Times New Roman"/>
              <a:cs typeface="Times New Roman"/>
            </a:endParaRPr>
          </a:p>
        </p:txBody>
      </p:sp>
      <p:sp>
        <p:nvSpPr>
          <p:cNvPr id="11" name="object 11">
            <a:extLst>
              <a:ext uri="{C183D7F6-B498-43B3-948B-1728B52AA6E4}">
                <adec:decorative xmlns:adec="http://schemas.microsoft.com/office/drawing/2017/decorative" val="1"/>
              </a:ext>
            </a:extLst>
          </p:cNvPr>
          <p:cNvSpPr/>
          <p:nvPr/>
        </p:nvSpPr>
        <p:spPr>
          <a:xfrm flipV="1">
            <a:off x="623630" y="7010401"/>
            <a:ext cx="9147047" cy="57806"/>
          </a:xfrm>
          <a:prstGeom prst="rect">
            <a:avLst/>
          </a:prstGeom>
          <a:blipFill>
            <a:blip r:embed="rId2" cstate="print"/>
            <a:stretch>
              <a:fillRect/>
            </a:stretch>
          </a:blipFill>
        </p:spPr>
        <p:txBody>
          <a:bodyPr wrap="square" lIns="0" tIns="0" rIns="0" bIns="0" rtlCol="0"/>
          <a:lstStyle/>
          <a:p>
            <a:endParaRPr/>
          </a:p>
        </p:txBody>
      </p:sp>
      <p:sp>
        <p:nvSpPr>
          <p:cNvPr id="12" name="object 12" descr="Special thanks to the JOAG Executive Committee for their support and guidance during this project!&#10;"/>
          <p:cNvSpPr/>
          <p:nvPr/>
        </p:nvSpPr>
        <p:spPr>
          <a:xfrm>
            <a:off x="388937" y="6959192"/>
            <a:ext cx="9280525" cy="830998"/>
          </a:xfrm>
          <a:custGeom>
            <a:avLst/>
            <a:gdLst/>
            <a:ahLst/>
            <a:cxnLst/>
            <a:rect l="l" t="t" r="r" b="b"/>
            <a:pathLst>
              <a:path w="9280525" h="1046479">
                <a:moveTo>
                  <a:pt x="0" y="0"/>
                </a:moveTo>
                <a:lnTo>
                  <a:pt x="9280080" y="0"/>
                </a:lnTo>
                <a:lnTo>
                  <a:pt x="9280080" y="1046441"/>
                </a:lnTo>
                <a:lnTo>
                  <a:pt x="0" y="1046441"/>
                </a:lnTo>
                <a:lnTo>
                  <a:pt x="0" y="0"/>
                </a:lnTo>
                <a:close/>
              </a:path>
            </a:pathLst>
          </a:custGeom>
          <a:solidFill>
            <a:schemeClr val="bg1"/>
          </a:solidFill>
        </p:spPr>
        <p:txBody>
          <a:bodyPr wrap="square" lIns="0" tIns="0" rIns="0" bIns="0" rtlCol="0"/>
          <a:lstStyle/>
          <a:p>
            <a:endParaRPr/>
          </a:p>
        </p:txBody>
      </p:sp>
      <p:sp>
        <p:nvSpPr>
          <p:cNvPr id="13" name="object 13" descr=" Special thanks to the JOAG Executive Committee for their support and guidance during this project!&#10;"/>
          <p:cNvSpPr txBox="1"/>
          <p:nvPr/>
        </p:nvSpPr>
        <p:spPr>
          <a:xfrm>
            <a:off x="546781" y="6989951"/>
            <a:ext cx="9064242" cy="553998"/>
          </a:xfrm>
          <a:prstGeom prst="rect">
            <a:avLst/>
          </a:prstGeom>
        </p:spPr>
        <p:txBody>
          <a:bodyPr vert="horz" wrap="square" lIns="0" tIns="0" rIns="0" bIns="0" rtlCol="0">
            <a:spAutoFit/>
          </a:bodyPr>
          <a:lstStyle/>
          <a:p>
            <a:pPr marL="255904" marR="5080" indent="-243840" algn="ctr">
              <a:lnSpc>
                <a:spcPct val="100000"/>
              </a:lnSpc>
            </a:pPr>
            <a:r>
              <a:rPr spc="-5" dirty="0">
                <a:solidFill>
                  <a:srgbClr val="041E42"/>
                </a:solidFill>
                <a:latin typeface="Arial" panose="020B0604020202020204" pitchFamily="34" charset="0"/>
                <a:cs typeface="Arial" panose="020B0604020202020204" pitchFamily="34" charset="0"/>
              </a:rPr>
              <a:t>Special </a:t>
            </a:r>
            <a:r>
              <a:rPr dirty="0">
                <a:solidFill>
                  <a:srgbClr val="041E42"/>
                </a:solidFill>
                <a:latin typeface="Arial" panose="020B0604020202020204" pitchFamily="34" charset="0"/>
                <a:cs typeface="Arial" panose="020B0604020202020204" pitchFamily="34" charset="0"/>
              </a:rPr>
              <a:t>thanks </a:t>
            </a:r>
            <a:r>
              <a:rPr spc="-5" dirty="0">
                <a:solidFill>
                  <a:srgbClr val="041E42"/>
                </a:solidFill>
                <a:latin typeface="Arial" panose="020B0604020202020204" pitchFamily="34" charset="0"/>
                <a:cs typeface="Arial" panose="020B0604020202020204" pitchFamily="34" charset="0"/>
              </a:rPr>
              <a:t>to </a:t>
            </a:r>
            <a:r>
              <a:rPr dirty="0">
                <a:solidFill>
                  <a:srgbClr val="041E42"/>
                </a:solidFill>
                <a:latin typeface="Arial" panose="020B0604020202020204" pitchFamily="34" charset="0"/>
                <a:cs typeface="Arial" panose="020B0604020202020204" pitchFamily="34" charset="0"/>
              </a:rPr>
              <a:t>the JOAG Executive </a:t>
            </a:r>
            <a:r>
              <a:rPr spc="-10" dirty="0">
                <a:solidFill>
                  <a:srgbClr val="041E42"/>
                </a:solidFill>
                <a:latin typeface="Arial" panose="020B0604020202020204" pitchFamily="34" charset="0"/>
                <a:cs typeface="Arial" panose="020B0604020202020204" pitchFamily="34" charset="0"/>
              </a:rPr>
              <a:t>Committee </a:t>
            </a:r>
            <a:r>
              <a:rPr dirty="0">
                <a:solidFill>
                  <a:srgbClr val="041E42"/>
                </a:solidFill>
                <a:latin typeface="Arial" panose="020B0604020202020204" pitchFamily="34" charset="0"/>
                <a:cs typeface="Arial" panose="020B0604020202020204" pitchFamily="34" charset="0"/>
              </a:rPr>
              <a:t>for </a:t>
            </a:r>
            <a:r>
              <a:rPr spc="-5" dirty="0">
                <a:solidFill>
                  <a:srgbClr val="041E42"/>
                </a:solidFill>
                <a:latin typeface="Arial" panose="020B0604020202020204" pitchFamily="34" charset="0"/>
                <a:cs typeface="Arial" panose="020B0604020202020204" pitchFamily="34" charset="0"/>
              </a:rPr>
              <a:t>their </a:t>
            </a:r>
            <a:r>
              <a:rPr dirty="0">
                <a:solidFill>
                  <a:srgbClr val="041E42"/>
                </a:solidFill>
                <a:latin typeface="Arial" panose="020B0604020202020204" pitchFamily="34" charset="0"/>
                <a:cs typeface="Arial" panose="020B0604020202020204" pitchFamily="34" charset="0"/>
              </a:rPr>
              <a:t>support and guidance during </a:t>
            </a:r>
            <a:r>
              <a:rPr spc="-5" dirty="0">
                <a:solidFill>
                  <a:srgbClr val="041E42"/>
                </a:solidFill>
                <a:latin typeface="Arial" panose="020B0604020202020204" pitchFamily="34" charset="0"/>
                <a:cs typeface="Arial" panose="020B0604020202020204" pitchFamily="34" charset="0"/>
              </a:rPr>
              <a:t>this</a:t>
            </a:r>
            <a:r>
              <a:rPr spc="-175" dirty="0">
                <a:solidFill>
                  <a:srgbClr val="041E42"/>
                </a:solidFill>
                <a:latin typeface="Arial" panose="020B0604020202020204" pitchFamily="34" charset="0"/>
                <a:cs typeface="Arial" panose="020B0604020202020204" pitchFamily="34" charset="0"/>
              </a:rPr>
              <a:t> </a:t>
            </a:r>
            <a:r>
              <a:rPr dirty="0">
                <a:solidFill>
                  <a:srgbClr val="041E42"/>
                </a:solidFill>
                <a:latin typeface="Arial" panose="020B0604020202020204" pitchFamily="34" charset="0"/>
                <a:cs typeface="Arial" panose="020B0604020202020204" pitchFamily="34" charset="0"/>
              </a:rPr>
              <a:t>project!</a:t>
            </a:r>
          </a:p>
        </p:txBody>
      </p:sp>
      <p:sp>
        <p:nvSpPr>
          <p:cNvPr id="14" name="object 10">
            <a:extLst>
              <a:ext uri="{C183D7F6-B498-43B3-948B-1728B52AA6E4}">
                <adec:decorative xmlns:adec="http://schemas.microsoft.com/office/drawing/2017/decorative" val="1"/>
              </a:ext>
            </a:extLst>
          </p:cNvPr>
          <p:cNvSpPr/>
          <p:nvPr/>
        </p:nvSpPr>
        <p:spPr>
          <a:xfrm>
            <a:off x="623631" y="223100"/>
            <a:ext cx="8521164" cy="1706088"/>
          </a:xfrm>
          <a:prstGeom prst="rect">
            <a:avLst/>
          </a:prstGeom>
          <a:blipFill>
            <a:blip r:embed="rId3" cstate="print"/>
            <a:stretch>
              <a:fillRect/>
            </a:stretch>
          </a:blipFill>
        </p:spPr>
        <p:txBody>
          <a:bodyPr wrap="square" lIns="0" tIns="0" rIns="0" bIns="0" rtlCol="0"/>
          <a:lstStyle/>
          <a:p>
            <a:endParaRPr/>
          </a:p>
        </p:txBody>
      </p:sp>
      <p:sp>
        <p:nvSpPr>
          <p:cNvPr id="10" name="object 5">
            <a:extLst>
              <a:ext uri="{FF2B5EF4-FFF2-40B4-BE49-F238E27FC236}">
                <a16:creationId xmlns:a16="http://schemas.microsoft.com/office/drawing/2014/main" id="{2D686AF1-178B-45EB-B77D-D9D4E1E3E567}"/>
              </a:ext>
              <a:ext uri="{C183D7F6-B498-43B3-948B-1728B52AA6E4}">
                <adec:decorative xmlns:adec="http://schemas.microsoft.com/office/drawing/2017/decorative" val="1"/>
              </a:ext>
            </a:extLst>
          </p:cNvPr>
          <p:cNvSpPr txBox="1"/>
          <p:nvPr/>
        </p:nvSpPr>
        <p:spPr>
          <a:xfrm>
            <a:off x="5638800" y="3629415"/>
            <a:ext cx="5181600" cy="477054"/>
          </a:xfrm>
          <a:prstGeom prst="rect">
            <a:avLst/>
          </a:prstGeom>
        </p:spPr>
        <p:txBody>
          <a:bodyPr vert="horz" wrap="square" lIns="0" tIns="0" rIns="0" bIns="0" rtlCol="0">
            <a:spAutoFit/>
          </a:bodyPr>
          <a:lstStyle/>
          <a:p>
            <a:pPr marL="206375" marR="197485" indent="1270">
              <a:lnSpc>
                <a:spcPct val="100000"/>
              </a:lnSpc>
            </a:pPr>
            <a:endParaRPr lang="en-US" sz="1500" b="1" spc="-5" dirty="0">
              <a:solidFill>
                <a:srgbClr val="041E42"/>
              </a:solidFill>
              <a:latin typeface="Arial" panose="020B0604020202020204" pitchFamily="34" charset="0"/>
              <a:cs typeface="Arial" panose="020B0604020202020204" pitchFamily="34" charset="0"/>
            </a:endParaRPr>
          </a:p>
          <a:p>
            <a:pPr marL="206375" marR="197485" indent="1270" algn="ctr">
              <a:lnSpc>
                <a:spcPct val="100000"/>
              </a:lnSpc>
            </a:pPr>
            <a:endParaRPr lang="en-US" sz="1600" b="1" spc="-5" dirty="0">
              <a:solidFill>
                <a:srgbClr val="041E42"/>
              </a:solidFill>
              <a:latin typeface="Times New Roman"/>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body" idx="1"/>
          </p:nvPr>
        </p:nvSpPr>
        <p:spPr>
          <a:xfrm>
            <a:off x="533400" y="2132990"/>
            <a:ext cx="9053379" cy="4524315"/>
          </a:xfrm>
          <a:prstGeom prst="rect">
            <a:avLst/>
          </a:prstGeom>
        </p:spPr>
        <p:txBody>
          <a:bodyPr vert="horz" wrap="square" lIns="0" tIns="0" rIns="0" bIns="0" rtlCol="0">
            <a:spAutoFit/>
          </a:bodyPr>
          <a:lstStyle/>
          <a:p>
            <a:pPr>
              <a:lnSpc>
                <a:spcPct val="150000"/>
              </a:lnSpc>
            </a:pPr>
            <a:r>
              <a:rPr lang="en-US" sz="2000" b="1" dirty="0">
                <a:latin typeface="Arial" panose="020B0604020202020204" pitchFamily="34" charset="0"/>
                <a:cs typeface="Arial" panose="020B0604020202020204" pitchFamily="34" charset="0"/>
              </a:rPr>
              <a:t>JOAG researches, compiles, and provides MWR resources for informational purposes only and does not advocate for MWR benefits with private companies/businesses. </a:t>
            </a:r>
          </a:p>
          <a:p>
            <a:pPr>
              <a:lnSpc>
                <a:spcPct val="150000"/>
              </a:lnSpc>
            </a:pPr>
            <a:endParaRPr lang="en-US" sz="2000" b="1" dirty="0">
              <a:latin typeface="Arial" panose="020B0604020202020204" pitchFamily="34" charset="0"/>
              <a:cs typeface="Arial" panose="020B0604020202020204" pitchFamily="34" charset="0"/>
            </a:endParaRPr>
          </a:p>
          <a:p>
            <a:pPr>
              <a:lnSpc>
                <a:spcPct val="150000"/>
              </a:lnSpc>
            </a:pPr>
            <a:r>
              <a:rPr lang="en-US" sz="2000" b="1" dirty="0">
                <a:latin typeface="Arial" panose="020B0604020202020204" pitchFamily="34" charset="0"/>
                <a:cs typeface="Arial" panose="020B0604020202020204" pitchFamily="34" charset="0"/>
              </a:rPr>
              <a:t>The appearance of external hyperlinks does not constitute endorsement by the United States Public Health Service (USPHS) of the linked websites, or the information, products, or services contained therein.  The MWR Resource Guide does not promote or solely endorse any particular offerings through the resource links.</a:t>
            </a:r>
          </a:p>
          <a:p>
            <a:pPr marL="12700" marR="5080" algn="l">
              <a:lnSpc>
                <a:spcPct val="100000"/>
              </a:lnSpc>
            </a:pPr>
            <a:endParaRPr sz="2400" dirty="0">
              <a:latin typeface="Arial" panose="020B0604020202020204" pitchFamily="34" charset="0"/>
              <a:cs typeface="Arial" panose="020B0604020202020204" pitchFamily="34" charset="0"/>
            </a:endParaRPr>
          </a:p>
        </p:txBody>
      </p:sp>
      <p:sp>
        <p:nvSpPr>
          <p:cNvPr id="5" name="Title 4"/>
          <p:cNvSpPr>
            <a:spLocks noGrp="1"/>
          </p:cNvSpPr>
          <p:nvPr>
            <p:ph type="title"/>
          </p:nvPr>
        </p:nvSpPr>
        <p:spPr>
          <a:xfrm>
            <a:off x="1725356" y="335072"/>
            <a:ext cx="6400800" cy="615553"/>
          </a:xfrm>
        </p:spPr>
        <p:txBody>
          <a:bodyPr/>
          <a:lstStyle/>
          <a:p>
            <a:pPr algn="ctr"/>
            <a:r>
              <a:rPr lang="en-US" sz="4000" spc="-5" dirty="0">
                <a:solidFill>
                  <a:srgbClr val="FFCD00"/>
                </a:solidFill>
                <a:latin typeface="Arial Black" panose="020B0A04020102020204" pitchFamily="34" charset="0"/>
              </a:rPr>
              <a:t>DISCLAIMER</a:t>
            </a:r>
            <a:endParaRPr lang="en-US" sz="4000" dirty="0"/>
          </a:p>
        </p:txBody>
      </p:sp>
      <p:pic>
        <p:nvPicPr>
          <p:cNvPr id="10" name="Picture 9">
            <a:extLst>
              <a:ext uri="{FF2B5EF4-FFF2-40B4-BE49-F238E27FC236}">
                <a16:creationId xmlns:a16="http://schemas.microsoft.com/office/drawing/2014/main" id="{422E5B1C-13EC-4F16-93D0-165401EC0A4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841293" y="36145"/>
            <a:ext cx="2190404" cy="1770506"/>
          </a:xfrm>
          <a:prstGeom prst="rect">
            <a:avLst/>
          </a:prstGeom>
        </p:spPr>
      </p:pic>
      <p:pic>
        <p:nvPicPr>
          <p:cNvPr id="6" name="Picture 5">
            <a:extLst>
              <a:ext uri="{FF2B5EF4-FFF2-40B4-BE49-F238E27FC236}">
                <a16:creationId xmlns:a16="http://schemas.microsoft.com/office/drawing/2014/main" id="{F1053BF6-DFFB-4F4A-85A5-C92E851EB28E}"/>
              </a:ext>
              <a:ext uri="{C183D7F6-B498-43B3-948B-1728B52AA6E4}">
                <adec:decorative xmlns:adec="http://schemas.microsoft.com/office/drawing/2017/decorative" val="1"/>
              </a:ext>
            </a:extLst>
          </p:cNvPr>
          <p:cNvPicPr/>
          <p:nvPr/>
        </p:nvPicPr>
        <p:blipFill>
          <a:blip r:embed="rId3">
            <a:extLst>
              <a:ext uri="{28A0092B-C50C-407E-A947-70E740481C1C}">
                <a14:useLocalDpi xmlns:a14="http://schemas.microsoft.com/office/drawing/2010/main" val="0"/>
              </a:ext>
            </a:extLst>
          </a:blip>
          <a:stretch>
            <a:fillRect/>
          </a:stretch>
        </p:blipFill>
        <p:spPr>
          <a:xfrm>
            <a:off x="0" y="-135935"/>
            <a:ext cx="2190404" cy="2173119"/>
          </a:xfrm>
          <a:prstGeom prst="rect">
            <a:avLst/>
          </a:prstGeom>
        </p:spPr>
      </p:pic>
    </p:spTree>
    <p:extLst>
      <p:ext uri="{BB962C8B-B14F-4D97-AF65-F5344CB8AC3E}">
        <p14:creationId xmlns:p14="http://schemas.microsoft.com/office/powerpoint/2010/main" val="1613429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object 12" descr="a picture of a person with hands crossing"/>
          <p:cNvSpPr/>
          <p:nvPr/>
        </p:nvSpPr>
        <p:spPr>
          <a:xfrm>
            <a:off x="5643035" y="5187539"/>
            <a:ext cx="2061441" cy="1418273"/>
          </a:xfrm>
          <a:prstGeom prst="rect">
            <a:avLst/>
          </a:prstGeom>
          <a:blipFill>
            <a:blip r:embed="rId2" cstate="print"/>
            <a:stretch>
              <a:fillRect/>
            </a:stretch>
          </a:blipFill>
        </p:spPr>
        <p:txBody>
          <a:bodyPr wrap="square" lIns="0" tIns="0" rIns="0" bIns="0" rtlCol="0"/>
          <a:lstStyle/>
          <a:p>
            <a:endParaRPr/>
          </a:p>
        </p:txBody>
      </p:sp>
      <p:sp>
        <p:nvSpPr>
          <p:cNvPr id="14" name="object 14">
            <a:extLst>
              <a:ext uri="{C183D7F6-B498-43B3-948B-1728B52AA6E4}">
                <adec:decorative xmlns:adec="http://schemas.microsoft.com/office/drawing/2017/decorative" val="1"/>
              </a:ext>
            </a:extLst>
          </p:cNvPr>
          <p:cNvSpPr/>
          <p:nvPr/>
        </p:nvSpPr>
        <p:spPr>
          <a:xfrm>
            <a:off x="5772229" y="2181375"/>
            <a:ext cx="1803052" cy="1680993"/>
          </a:xfrm>
          <a:prstGeom prst="rect">
            <a:avLst/>
          </a:prstGeom>
          <a:blipFill>
            <a:blip r:embed="rId3" cstate="print"/>
            <a:stretch>
              <a:fillRect/>
            </a:stretch>
          </a:blipFill>
        </p:spPr>
        <p:txBody>
          <a:bodyPr wrap="square" lIns="0" tIns="0" rIns="0" bIns="0" rtlCol="0"/>
          <a:lstStyle/>
          <a:p>
            <a:endParaRPr/>
          </a:p>
        </p:txBody>
      </p:sp>
      <p:sp>
        <p:nvSpPr>
          <p:cNvPr id="16" name="object 16">
            <a:extLst>
              <a:ext uri="{C183D7F6-B498-43B3-948B-1728B52AA6E4}">
                <adec:decorative xmlns:adec="http://schemas.microsoft.com/office/drawing/2017/decorative" val="1"/>
              </a:ext>
            </a:extLst>
          </p:cNvPr>
          <p:cNvSpPr/>
          <p:nvPr/>
        </p:nvSpPr>
        <p:spPr>
          <a:xfrm>
            <a:off x="7983132" y="5243771"/>
            <a:ext cx="1960968" cy="1273245"/>
          </a:xfrm>
          <a:prstGeom prst="rect">
            <a:avLst/>
          </a:prstGeom>
          <a:blipFill>
            <a:blip r:embed="rId4" cstate="print"/>
            <a:stretch>
              <a:fillRect/>
            </a:stretch>
          </a:blipFill>
        </p:spPr>
        <p:txBody>
          <a:bodyPr wrap="square" lIns="0" tIns="0" rIns="0" bIns="0" rtlCol="0"/>
          <a:lstStyle/>
          <a:p>
            <a:endParaRPr/>
          </a:p>
        </p:txBody>
      </p:sp>
      <p:sp>
        <p:nvSpPr>
          <p:cNvPr id="18" name="object 18">
            <a:extLst>
              <a:ext uri="{C183D7F6-B498-43B3-948B-1728B52AA6E4}">
                <adec:decorative xmlns:adec="http://schemas.microsoft.com/office/drawing/2017/decorative" val="1"/>
              </a:ext>
            </a:extLst>
          </p:cNvPr>
          <p:cNvSpPr/>
          <p:nvPr/>
        </p:nvSpPr>
        <p:spPr>
          <a:xfrm>
            <a:off x="8193799" y="2181376"/>
            <a:ext cx="1624329" cy="1680992"/>
          </a:xfrm>
          <a:prstGeom prst="rect">
            <a:avLst/>
          </a:prstGeom>
          <a:blipFill>
            <a:blip r:embed="rId5" cstate="print"/>
            <a:stretch>
              <a:fillRect/>
            </a:stretch>
          </a:blipFill>
        </p:spPr>
        <p:txBody>
          <a:bodyPr wrap="square" lIns="0" tIns="0" rIns="0" bIns="0" rtlCol="0"/>
          <a:lstStyle/>
          <a:p>
            <a:endParaRPr/>
          </a:p>
        </p:txBody>
      </p:sp>
      <p:sp>
        <p:nvSpPr>
          <p:cNvPr id="20" name="object 20"/>
          <p:cNvSpPr txBox="1">
            <a:spLocks noGrp="1"/>
          </p:cNvSpPr>
          <p:nvPr>
            <p:ph type="title"/>
          </p:nvPr>
        </p:nvSpPr>
        <p:spPr>
          <a:xfrm>
            <a:off x="2319228" y="259992"/>
            <a:ext cx="5224572" cy="430887"/>
          </a:xfrm>
          <a:prstGeom prst="rect">
            <a:avLst/>
          </a:prstGeom>
        </p:spPr>
        <p:txBody>
          <a:bodyPr vert="horz" wrap="square" lIns="0" tIns="0" rIns="0" bIns="0" rtlCol="0">
            <a:spAutoFit/>
          </a:bodyPr>
          <a:lstStyle/>
          <a:p>
            <a:pPr marL="12700" algn="ctr">
              <a:lnSpc>
                <a:spcPct val="100000"/>
              </a:lnSpc>
            </a:pPr>
            <a:r>
              <a:rPr lang="en-US" sz="2800" spc="-65" dirty="0">
                <a:solidFill>
                  <a:srgbClr val="FFCD00"/>
                </a:solidFill>
                <a:latin typeface="Arial Black" panose="020B0A04020102020204" pitchFamily="34" charset="0"/>
                <a:cs typeface="Arial" panose="020B0604020202020204" pitchFamily="34" charset="0"/>
              </a:rPr>
              <a:t>Table of Contents</a:t>
            </a:r>
            <a:endParaRPr sz="2800" dirty="0">
              <a:solidFill>
                <a:srgbClr val="FFCD00"/>
              </a:solidFill>
              <a:latin typeface="Arial Black" panose="020B0A04020102020204" pitchFamily="34" charset="0"/>
              <a:cs typeface="Arial" panose="020B0604020202020204" pitchFamily="34" charset="0"/>
            </a:endParaRPr>
          </a:p>
        </p:txBody>
      </p:sp>
      <p:sp>
        <p:nvSpPr>
          <p:cNvPr id="13" name="Rectangle 12"/>
          <p:cNvSpPr/>
          <p:nvPr/>
        </p:nvSpPr>
        <p:spPr>
          <a:xfrm>
            <a:off x="9644654" y="7345825"/>
            <a:ext cx="351378" cy="369332"/>
          </a:xfrm>
          <a:prstGeom prst="rect">
            <a:avLst/>
          </a:prstGeom>
        </p:spPr>
        <p:txBody>
          <a:bodyPr wrap="none">
            <a:spAutoFit/>
          </a:bodyPr>
          <a:lstStyle/>
          <a:p>
            <a:pPr marL="12700"/>
            <a:r>
              <a:rPr lang="en-US" dirty="0">
                <a:solidFill>
                  <a:srgbClr val="FFCD00"/>
                </a:solidFill>
                <a:latin typeface="Arial Black"/>
                <a:cs typeface="Arial Black"/>
              </a:rPr>
              <a:t>1</a:t>
            </a:r>
          </a:p>
        </p:txBody>
      </p:sp>
      <p:sp>
        <p:nvSpPr>
          <p:cNvPr id="15" name="Rectangle 14"/>
          <p:cNvSpPr/>
          <p:nvPr/>
        </p:nvSpPr>
        <p:spPr>
          <a:xfrm>
            <a:off x="278180" y="2086416"/>
            <a:ext cx="4943982" cy="400110"/>
          </a:xfrm>
          <a:prstGeom prst="rect">
            <a:avLst/>
          </a:prstGeom>
        </p:spPr>
        <p:txBody>
          <a:bodyPr wrap="none">
            <a:spAutoFit/>
          </a:bodyPr>
          <a:lstStyle/>
          <a:p>
            <a:pPr marL="298450" indent="-285750">
              <a:lnSpc>
                <a:spcPct val="100000"/>
              </a:lnSpc>
              <a:buFont typeface="Arial" panose="020B0604020202020204" pitchFamily="34" charset="0"/>
              <a:buChar char="•"/>
            </a:pPr>
            <a:r>
              <a:rPr lang="en-US" sz="2000" b="1" dirty="0">
                <a:solidFill>
                  <a:schemeClr val="bg1"/>
                </a:solidFill>
                <a:latin typeface="Arial" panose="020B0604020202020204" pitchFamily="34" charset="0"/>
                <a:cs typeface="Arial" panose="020B0604020202020204" pitchFamily="34" charset="0"/>
              </a:rPr>
              <a:t>Table of Contents 			1</a:t>
            </a:r>
            <a:endParaRPr lang="en-US" sz="2000" dirty="0">
              <a:solidFill>
                <a:schemeClr val="bg1"/>
              </a:solidFill>
              <a:latin typeface="Arial" panose="020B0604020202020204" pitchFamily="34" charset="0"/>
              <a:cs typeface="Arial" panose="020B0604020202020204" pitchFamily="34" charset="0"/>
            </a:endParaRPr>
          </a:p>
        </p:txBody>
      </p:sp>
      <p:sp>
        <p:nvSpPr>
          <p:cNvPr id="17" name="Rectangle 16"/>
          <p:cNvSpPr/>
          <p:nvPr/>
        </p:nvSpPr>
        <p:spPr>
          <a:xfrm>
            <a:off x="278180" y="2527754"/>
            <a:ext cx="4943982" cy="400110"/>
          </a:xfrm>
          <a:prstGeom prst="rect">
            <a:avLst/>
          </a:prstGeom>
        </p:spPr>
        <p:txBody>
          <a:bodyPr wrap="none">
            <a:spAutoFit/>
          </a:bodyPr>
          <a:lstStyle/>
          <a:p>
            <a:pPr marL="298450" indent="-285750">
              <a:lnSpc>
                <a:spcPct val="100000"/>
              </a:lnSpc>
              <a:buFont typeface="Arial" panose="020B0604020202020204" pitchFamily="34" charset="0"/>
              <a:buChar char="•"/>
            </a:pPr>
            <a:r>
              <a:rPr lang="en-US" sz="2000" b="1" dirty="0">
                <a:solidFill>
                  <a:schemeClr val="bg1"/>
                </a:solidFill>
                <a:latin typeface="Arial" panose="020B0604020202020204" pitchFamily="34" charset="0"/>
                <a:cs typeface="Arial" panose="020B0604020202020204" pitchFamily="34" charset="0"/>
              </a:rPr>
              <a:t>About This Guide 			2</a:t>
            </a:r>
            <a:endParaRPr lang="en-US" sz="2000" dirty="0">
              <a:solidFill>
                <a:schemeClr val="bg1"/>
              </a:solidFill>
              <a:latin typeface="Arial" panose="020B0604020202020204" pitchFamily="34" charset="0"/>
              <a:cs typeface="Arial" panose="020B0604020202020204" pitchFamily="34" charset="0"/>
            </a:endParaRPr>
          </a:p>
        </p:txBody>
      </p:sp>
      <p:sp>
        <p:nvSpPr>
          <p:cNvPr id="19" name="Rectangle 18"/>
          <p:cNvSpPr/>
          <p:nvPr/>
        </p:nvSpPr>
        <p:spPr>
          <a:xfrm>
            <a:off x="269919" y="3043789"/>
            <a:ext cx="4929555" cy="400110"/>
          </a:xfrm>
          <a:prstGeom prst="rect">
            <a:avLst/>
          </a:prstGeom>
        </p:spPr>
        <p:txBody>
          <a:bodyPr wrap="none">
            <a:spAutoFit/>
          </a:bodyPr>
          <a:lstStyle/>
          <a:p>
            <a:pPr marL="298450" indent="-285750">
              <a:lnSpc>
                <a:spcPct val="100000"/>
              </a:lnSpc>
              <a:buFont typeface="Arial" panose="020B0604020202020204" pitchFamily="34" charset="0"/>
              <a:buChar char="•"/>
            </a:pPr>
            <a:r>
              <a:rPr lang="en-US" sz="2000" b="1" dirty="0">
                <a:solidFill>
                  <a:schemeClr val="bg1"/>
                </a:solidFill>
                <a:latin typeface="Arial" panose="020B0604020202020204" pitchFamily="34" charset="0"/>
                <a:cs typeface="Arial" panose="020B0604020202020204" pitchFamily="34" charset="0"/>
              </a:rPr>
              <a:t>Deployment Resources		3</a:t>
            </a:r>
            <a:endParaRPr lang="en-US" sz="2000" dirty="0">
              <a:solidFill>
                <a:schemeClr val="bg1"/>
              </a:solidFill>
              <a:latin typeface="Arial" panose="020B0604020202020204" pitchFamily="34" charset="0"/>
              <a:cs typeface="Arial" panose="020B0604020202020204" pitchFamily="34" charset="0"/>
            </a:endParaRPr>
          </a:p>
        </p:txBody>
      </p:sp>
      <p:sp>
        <p:nvSpPr>
          <p:cNvPr id="26" name="Rectangle 25"/>
          <p:cNvSpPr/>
          <p:nvPr/>
        </p:nvSpPr>
        <p:spPr>
          <a:xfrm>
            <a:off x="258626" y="3568202"/>
            <a:ext cx="4929555" cy="400110"/>
          </a:xfrm>
          <a:prstGeom prst="rect">
            <a:avLst/>
          </a:prstGeom>
        </p:spPr>
        <p:txBody>
          <a:bodyPr wrap="none">
            <a:spAutoFit/>
          </a:bodyPr>
          <a:lstStyle/>
          <a:p>
            <a:pPr marL="298450" indent="-285750">
              <a:lnSpc>
                <a:spcPct val="100000"/>
              </a:lnSpc>
              <a:buFont typeface="Arial" panose="020B0604020202020204" pitchFamily="34" charset="0"/>
              <a:buChar char="•"/>
            </a:pPr>
            <a:r>
              <a:rPr lang="en-US" sz="2000" b="1" dirty="0">
                <a:solidFill>
                  <a:schemeClr val="bg1"/>
                </a:solidFill>
                <a:latin typeface="Arial" panose="020B0604020202020204" pitchFamily="34" charset="0"/>
                <a:cs typeface="Arial" panose="020B0604020202020204" pitchFamily="34" charset="0"/>
              </a:rPr>
              <a:t>Deployment Waiver Information  	4</a:t>
            </a:r>
            <a:endParaRPr lang="en-US" sz="2000" dirty="0">
              <a:solidFill>
                <a:schemeClr val="bg1"/>
              </a:solidFill>
              <a:latin typeface="Arial" panose="020B0604020202020204" pitchFamily="34" charset="0"/>
              <a:cs typeface="Arial" panose="020B0604020202020204" pitchFamily="34" charset="0"/>
            </a:endParaRPr>
          </a:p>
        </p:txBody>
      </p:sp>
      <p:sp>
        <p:nvSpPr>
          <p:cNvPr id="27" name="Rectangle 26"/>
          <p:cNvSpPr/>
          <p:nvPr/>
        </p:nvSpPr>
        <p:spPr>
          <a:xfrm>
            <a:off x="258626" y="4109198"/>
            <a:ext cx="5121634" cy="707886"/>
          </a:xfrm>
          <a:prstGeom prst="rect">
            <a:avLst/>
          </a:prstGeom>
        </p:spPr>
        <p:txBody>
          <a:bodyPr wrap="square">
            <a:spAutoFit/>
          </a:bodyPr>
          <a:lstStyle/>
          <a:p>
            <a:pPr marL="298450" indent="-285750">
              <a:lnSpc>
                <a:spcPct val="100000"/>
              </a:lnSpc>
              <a:buFont typeface="Arial" panose="020B0604020202020204" pitchFamily="34" charset="0"/>
              <a:buChar char="•"/>
            </a:pPr>
            <a:r>
              <a:rPr lang="en-US" sz="2000" b="1" dirty="0">
                <a:solidFill>
                  <a:schemeClr val="bg1"/>
                </a:solidFill>
                <a:latin typeface="Arial" panose="020B0604020202020204" pitchFamily="34" charset="0"/>
                <a:cs typeface="Arial" panose="020B0604020202020204" pitchFamily="34" charset="0"/>
              </a:rPr>
              <a:t>Permanent Change of Station          5-6</a:t>
            </a:r>
          </a:p>
          <a:p>
            <a:pPr marL="298450" indent="-285750">
              <a:lnSpc>
                <a:spcPct val="100000"/>
              </a:lnSpc>
              <a:buFont typeface="Arial" panose="020B0604020202020204" pitchFamily="34" charset="0"/>
              <a:buChar char="•"/>
            </a:pPr>
            <a:r>
              <a:rPr lang="en-US" sz="2000" b="1" dirty="0">
                <a:solidFill>
                  <a:schemeClr val="bg1"/>
                </a:solidFill>
                <a:latin typeface="Arial" panose="020B0604020202020204" pitchFamily="34" charset="0"/>
                <a:cs typeface="Arial" panose="020B0604020202020204" pitchFamily="34" charset="0"/>
              </a:rPr>
              <a:t>(PCS) Resources		</a:t>
            </a:r>
            <a:endParaRPr lang="en-US" sz="2000" dirty="0">
              <a:solidFill>
                <a:schemeClr val="bg1"/>
              </a:solidFill>
              <a:latin typeface="Arial" panose="020B0604020202020204" pitchFamily="34" charset="0"/>
              <a:cs typeface="Arial" panose="020B0604020202020204" pitchFamily="34" charset="0"/>
            </a:endParaRPr>
          </a:p>
        </p:txBody>
      </p:sp>
      <p:sp>
        <p:nvSpPr>
          <p:cNvPr id="28" name="Rectangle 27"/>
          <p:cNvSpPr/>
          <p:nvPr/>
        </p:nvSpPr>
        <p:spPr>
          <a:xfrm>
            <a:off x="269919" y="5451606"/>
            <a:ext cx="5365828" cy="400110"/>
          </a:xfrm>
          <a:prstGeom prst="rect">
            <a:avLst/>
          </a:prstGeom>
        </p:spPr>
        <p:txBody>
          <a:bodyPr wrap="none">
            <a:spAutoFit/>
          </a:bodyPr>
          <a:lstStyle/>
          <a:p>
            <a:pPr marL="298450" indent="-285750">
              <a:lnSpc>
                <a:spcPct val="100000"/>
              </a:lnSpc>
              <a:buFont typeface="Arial" panose="020B0604020202020204" pitchFamily="34" charset="0"/>
              <a:buChar char="•"/>
            </a:pPr>
            <a:r>
              <a:rPr lang="en-US" sz="2000" b="1" dirty="0">
                <a:solidFill>
                  <a:schemeClr val="bg1"/>
                </a:solidFill>
                <a:latin typeface="Arial" panose="020B0604020202020204" pitchFamily="34" charset="0"/>
                <a:cs typeface="Arial" panose="020B0604020202020204" pitchFamily="34" charset="0"/>
              </a:rPr>
              <a:t>Retirement Resources 	           11-13</a:t>
            </a:r>
            <a:endParaRPr lang="en-US" sz="2000" dirty="0">
              <a:solidFill>
                <a:schemeClr val="bg1"/>
              </a:solidFill>
              <a:latin typeface="Arial" panose="020B0604020202020204" pitchFamily="34" charset="0"/>
              <a:cs typeface="Arial" panose="020B0604020202020204" pitchFamily="34" charset="0"/>
            </a:endParaRPr>
          </a:p>
        </p:txBody>
      </p:sp>
      <p:sp>
        <p:nvSpPr>
          <p:cNvPr id="29" name="Rectangle 28"/>
          <p:cNvSpPr/>
          <p:nvPr/>
        </p:nvSpPr>
        <p:spPr>
          <a:xfrm>
            <a:off x="269919" y="4919293"/>
            <a:ext cx="5237331" cy="400110"/>
          </a:xfrm>
          <a:prstGeom prst="rect">
            <a:avLst/>
          </a:prstGeom>
        </p:spPr>
        <p:txBody>
          <a:bodyPr wrap="none">
            <a:spAutoFit/>
          </a:bodyPr>
          <a:lstStyle/>
          <a:p>
            <a:pPr marL="298450" indent="-285750">
              <a:lnSpc>
                <a:spcPct val="100000"/>
              </a:lnSpc>
              <a:buFont typeface="Arial" panose="020B0604020202020204" pitchFamily="34" charset="0"/>
              <a:buChar char="•"/>
            </a:pPr>
            <a:r>
              <a:rPr lang="en-US" sz="2000" b="1" dirty="0">
                <a:solidFill>
                  <a:schemeClr val="bg1"/>
                </a:solidFill>
                <a:latin typeface="Arial" panose="020B0604020202020204" pitchFamily="34" charset="0"/>
                <a:cs typeface="Arial" panose="020B0604020202020204" pitchFamily="34" charset="0"/>
              </a:rPr>
              <a:t>Bereavement Resources 	            7-10</a:t>
            </a:r>
            <a:endParaRPr lang="en-US" sz="2000" dirty="0">
              <a:solidFill>
                <a:schemeClr val="bg1"/>
              </a:solidFill>
              <a:latin typeface="Arial" panose="020B0604020202020204" pitchFamily="34" charset="0"/>
              <a:cs typeface="Arial" panose="020B0604020202020204" pitchFamily="34" charset="0"/>
            </a:endParaRPr>
          </a:p>
        </p:txBody>
      </p:sp>
      <p:sp>
        <p:nvSpPr>
          <p:cNvPr id="30" name="Rectangle 29"/>
          <p:cNvSpPr/>
          <p:nvPr/>
        </p:nvSpPr>
        <p:spPr>
          <a:xfrm>
            <a:off x="278180" y="5937009"/>
            <a:ext cx="5086649" cy="400110"/>
          </a:xfrm>
          <a:prstGeom prst="rect">
            <a:avLst/>
          </a:prstGeom>
        </p:spPr>
        <p:txBody>
          <a:bodyPr wrap="none">
            <a:spAutoFit/>
          </a:bodyPr>
          <a:lstStyle/>
          <a:p>
            <a:pPr marL="298450" indent="-285750">
              <a:lnSpc>
                <a:spcPct val="100000"/>
              </a:lnSpc>
              <a:buFont typeface="Arial" panose="020B0604020202020204" pitchFamily="34" charset="0"/>
              <a:buChar char="•"/>
            </a:pPr>
            <a:r>
              <a:rPr lang="en-US" sz="2000" b="1" dirty="0">
                <a:solidFill>
                  <a:schemeClr val="bg1"/>
                </a:solidFill>
                <a:latin typeface="Arial" panose="020B0604020202020204" pitchFamily="34" charset="0"/>
                <a:cs typeface="Arial" panose="020B0604020202020204" pitchFamily="34" charset="0"/>
              </a:rPr>
              <a:t>Separation Resources 		14</a:t>
            </a:r>
            <a:endParaRPr lang="en-US" sz="2000" dirty="0">
              <a:solidFill>
                <a:schemeClr val="bg1"/>
              </a:solidFill>
              <a:latin typeface="Arial" panose="020B0604020202020204" pitchFamily="34" charset="0"/>
              <a:cs typeface="Arial" panose="020B0604020202020204" pitchFamily="34" charset="0"/>
            </a:endParaRPr>
          </a:p>
        </p:txBody>
      </p:sp>
      <p:sp>
        <p:nvSpPr>
          <p:cNvPr id="31" name="Rectangle 30"/>
          <p:cNvSpPr/>
          <p:nvPr/>
        </p:nvSpPr>
        <p:spPr>
          <a:xfrm>
            <a:off x="278180" y="6421146"/>
            <a:ext cx="5086649" cy="400110"/>
          </a:xfrm>
          <a:prstGeom prst="rect">
            <a:avLst/>
          </a:prstGeom>
        </p:spPr>
        <p:txBody>
          <a:bodyPr wrap="none">
            <a:spAutoFit/>
          </a:bodyPr>
          <a:lstStyle/>
          <a:p>
            <a:pPr marL="298450" indent="-285750">
              <a:lnSpc>
                <a:spcPct val="100000"/>
              </a:lnSpc>
              <a:buFont typeface="Arial" panose="020B0604020202020204" pitchFamily="34" charset="0"/>
              <a:buChar char="•"/>
            </a:pPr>
            <a:r>
              <a:rPr lang="en-US" sz="2000" b="1" dirty="0">
                <a:solidFill>
                  <a:schemeClr val="bg1"/>
                </a:solidFill>
                <a:latin typeface="Arial" panose="020B0604020202020204" pitchFamily="34" charset="0"/>
                <a:cs typeface="Arial" panose="020B0604020202020204" pitchFamily="34" charset="0"/>
              </a:rPr>
              <a:t>VA Resources 			15</a:t>
            </a:r>
            <a:endParaRPr lang="en-US" sz="2000" dirty="0">
              <a:solidFill>
                <a:schemeClr val="bg1"/>
              </a:solidFill>
              <a:latin typeface="Arial" panose="020B0604020202020204" pitchFamily="34" charset="0"/>
              <a:cs typeface="Arial" panose="020B0604020202020204" pitchFamily="34" charset="0"/>
            </a:endParaRPr>
          </a:p>
        </p:txBody>
      </p:sp>
      <p:pic>
        <p:nvPicPr>
          <p:cNvPr id="22" name="Picture 21">
            <a:extLst>
              <a:ext uri="{FF2B5EF4-FFF2-40B4-BE49-F238E27FC236}">
                <a16:creationId xmlns:a16="http://schemas.microsoft.com/office/drawing/2014/main" id="{FE247FCB-2292-4097-9712-F79F7AFB167D}"/>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a:off x="7805628" y="-10192"/>
            <a:ext cx="2190404" cy="1770506"/>
          </a:xfrm>
          <a:prstGeom prst="rect">
            <a:avLst/>
          </a:prstGeom>
        </p:spPr>
      </p:pic>
      <p:pic>
        <p:nvPicPr>
          <p:cNvPr id="23" name="Picture 22">
            <a:extLst>
              <a:ext uri="{FF2B5EF4-FFF2-40B4-BE49-F238E27FC236}">
                <a16:creationId xmlns:a16="http://schemas.microsoft.com/office/drawing/2014/main" id="{D6BBF022-991F-4254-8EC3-3BB9AEB86EF9}"/>
              </a:ext>
              <a:ext uri="{C183D7F6-B498-43B3-948B-1728B52AA6E4}">
                <adec:decorative xmlns:adec="http://schemas.microsoft.com/office/drawing/2017/decorative" val="1"/>
              </a:ext>
            </a:extLst>
          </p:cNvPr>
          <p:cNvPicPr/>
          <p:nvPr/>
        </p:nvPicPr>
        <p:blipFill>
          <a:blip r:embed="rId7">
            <a:extLst>
              <a:ext uri="{28A0092B-C50C-407E-A947-70E740481C1C}">
                <a14:useLocalDpi xmlns:a14="http://schemas.microsoft.com/office/drawing/2010/main" val="0"/>
              </a:ext>
            </a:extLst>
          </a:blip>
          <a:stretch>
            <a:fillRect/>
          </a:stretch>
        </p:blipFill>
        <p:spPr>
          <a:xfrm>
            <a:off x="-6427" y="-130739"/>
            <a:ext cx="2190404" cy="217311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944096" y="325735"/>
            <a:ext cx="5725121" cy="430887"/>
          </a:xfrm>
          <a:prstGeom prst="rect">
            <a:avLst/>
          </a:prstGeom>
        </p:spPr>
        <p:txBody>
          <a:bodyPr vert="horz" wrap="square" lIns="0" tIns="0" rIns="0" bIns="0" rtlCol="0">
            <a:spAutoFit/>
          </a:bodyPr>
          <a:lstStyle/>
          <a:p>
            <a:pPr marL="12700" algn="ctr">
              <a:lnSpc>
                <a:spcPct val="100000"/>
              </a:lnSpc>
            </a:pPr>
            <a:r>
              <a:rPr lang="en-US" sz="2800" spc="-5" dirty="0">
                <a:solidFill>
                  <a:srgbClr val="FFCD00"/>
                </a:solidFill>
                <a:latin typeface="Arial Black" panose="020B0A04020102020204" pitchFamily="34" charset="0"/>
              </a:rPr>
              <a:t>About This Guide</a:t>
            </a:r>
            <a:endParaRPr sz="2800" dirty="0">
              <a:solidFill>
                <a:srgbClr val="FFCD00"/>
              </a:solidFill>
              <a:latin typeface="Arial Black" panose="020B0A04020102020204" pitchFamily="34" charset="0"/>
            </a:endParaRPr>
          </a:p>
        </p:txBody>
      </p:sp>
      <p:sp useBgFill="1">
        <p:nvSpPr>
          <p:cNvPr id="4" name="object 4"/>
          <p:cNvSpPr txBox="1">
            <a:spLocks noGrp="1"/>
          </p:cNvSpPr>
          <p:nvPr>
            <p:ph type="body" idx="1"/>
          </p:nvPr>
        </p:nvSpPr>
        <p:spPr>
          <a:xfrm>
            <a:off x="457200" y="1996344"/>
            <a:ext cx="9144000" cy="5232202"/>
          </a:xfrm>
          <a:prstGeom prst="rect">
            <a:avLst/>
          </a:prstGeom>
        </p:spPr>
        <p:txBody>
          <a:bodyPr vert="horz" wrap="square" lIns="0" tIns="0" rIns="0" bIns="0" rtlCol="0">
            <a:spAutoFit/>
          </a:bodyPr>
          <a:lstStyle/>
          <a:p>
            <a:pPr marL="355600" marR="318770" indent="-342900" algn="l">
              <a:lnSpc>
                <a:spcPct val="100000"/>
              </a:lnSpc>
              <a:buFont typeface="Arial" panose="020B0604020202020204" pitchFamily="34" charset="0"/>
              <a:buChar char="•"/>
            </a:pPr>
            <a:r>
              <a:rPr sz="2000" dirty="0">
                <a:latin typeface="Arial" panose="020B0604020202020204" pitchFamily="34" charset="0"/>
                <a:cs typeface="Arial" panose="020B0604020202020204" pitchFamily="34" charset="0"/>
              </a:rPr>
              <a:t>Th</a:t>
            </a:r>
            <a:r>
              <a:rPr lang="en-US" sz="2000" dirty="0">
                <a:latin typeface="Arial" panose="020B0604020202020204" pitchFamily="34" charset="0"/>
                <a:cs typeface="Arial" panose="020B0604020202020204" pitchFamily="34" charset="0"/>
              </a:rPr>
              <a:t>e</a:t>
            </a:r>
            <a:r>
              <a:rPr sz="2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JOAG </a:t>
            </a:r>
            <a:r>
              <a:rPr sz="2000" spc="-5" dirty="0">
                <a:latin typeface="Arial" panose="020B0604020202020204" pitchFamily="34" charset="0"/>
                <a:cs typeface="Arial" panose="020B0604020202020204" pitchFamily="34" charset="0"/>
              </a:rPr>
              <a:t>MWR Family </a:t>
            </a:r>
            <a:r>
              <a:rPr sz="2000" dirty="0">
                <a:latin typeface="Arial" panose="020B0604020202020204" pitchFamily="34" charset="0"/>
                <a:cs typeface="Arial" panose="020B0604020202020204" pitchFamily="34" charset="0"/>
              </a:rPr>
              <a:t>Resource </a:t>
            </a:r>
            <a:r>
              <a:rPr sz="2000" spc="-5" dirty="0">
                <a:latin typeface="Arial" panose="020B0604020202020204" pitchFamily="34" charset="0"/>
                <a:cs typeface="Arial" panose="020B0604020202020204" pitchFamily="34" charset="0"/>
              </a:rPr>
              <a:t>Guide (FRG) was </a:t>
            </a:r>
            <a:r>
              <a:rPr sz="2000" dirty="0">
                <a:latin typeface="Arial" panose="020B0604020202020204" pitchFamily="34" charset="0"/>
                <a:cs typeface="Arial" panose="020B0604020202020204" pitchFamily="34" charset="0"/>
              </a:rPr>
              <a:t>created to </a:t>
            </a:r>
            <a:r>
              <a:rPr sz="2000" spc="-5" dirty="0">
                <a:latin typeface="Arial" panose="020B0604020202020204" pitchFamily="34" charset="0"/>
                <a:cs typeface="Arial" panose="020B0604020202020204" pitchFamily="34" charset="0"/>
              </a:rPr>
              <a:t>make </a:t>
            </a:r>
            <a:r>
              <a:rPr sz="2000" spc="-10" dirty="0">
                <a:latin typeface="Arial" panose="020B0604020202020204" pitchFamily="34" charset="0"/>
                <a:cs typeface="Arial" panose="020B0604020202020204" pitchFamily="34" charset="0"/>
              </a:rPr>
              <a:t>PHS </a:t>
            </a:r>
            <a:r>
              <a:rPr sz="2000" dirty="0">
                <a:latin typeface="Arial" panose="020B0604020202020204" pitchFamily="34" charset="0"/>
                <a:cs typeface="Arial" panose="020B0604020202020204" pitchFamily="34" charset="0"/>
              </a:rPr>
              <a:t>resources and </a:t>
            </a:r>
            <a:r>
              <a:rPr sz="2000" spc="-5" dirty="0">
                <a:latin typeface="Arial" panose="020B0604020202020204" pitchFamily="34" charset="0"/>
                <a:cs typeface="Arial" panose="020B0604020202020204" pitchFamily="34" charset="0"/>
              </a:rPr>
              <a:t>information </a:t>
            </a:r>
            <a:r>
              <a:rPr sz="2000" dirty="0">
                <a:latin typeface="Arial" panose="020B0604020202020204" pitchFamily="34" charset="0"/>
                <a:cs typeface="Arial" panose="020B0604020202020204" pitchFamily="34" charset="0"/>
              </a:rPr>
              <a:t>available to </a:t>
            </a:r>
            <a:r>
              <a:rPr sz="2000" spc="-5" dirty="0">
                <a:latin typeface="Arial" panose="020B0604020202020204" pitchFamily="34" charset="0"/>
                <a:cs typeface="Arial" panose="020B0604020202020204" pitchFamily="34" charset="0"/>
              </a:rPr>
              <a:t>officers </a:t>
            </a:r>
            <a:r>
              <a:rPr sz="2000" dirty="0">
                <a:latin typeface="Arial" panose="020B0604020202020204" pitchFamily="34" charset="0"/>
                <a:cs typeface="Arial" panose="020B0604020202020204" pitchFamily="34" charset="0"/>
              </a:rPr>
              <a:t>and their families regarding deployment, permanent change of station, bereavement</a:t>
            </a:r>
            <a:r>
              <a:rPr lang="en-US" sz="2000" dirty="0">
                <a:latin typeface="Arial" panose="020B0604020202020204" pitchFamily="34" charset="0"/>
                <a:cs typeface="Arial" panose="020B0604020202020204" pitchFamily="34" charset="0"/>
              </a:rPr>
              <a:t>, </a:t>
            </a:r>
            <a:r>
              <a:rPr sz="2000" dirty="0">
                <a:latin typeface="Arial" panose="020B0604020202020204" pitchFamily="34" charset="0"/>
                <a:cs typeface="Arial" panose="020B0604020202020204" pitchFamily="34" charset="0"/>
              </a:rPr>
              <a:t>and</a:t>
            </a:r>
            <a:r>
              <a:rPr sz="2000" spc="-120" dirty="0">
                <a:latin typeface="Arial" panose="020B0604020202020204" pitchFamily="34" charset="0"/>
                <a:cs typeface="Arial" panose="020B0604020202020204" pitchFamily="34" charset="0"/>
              </a:rPr>
              <a:t> </a:t>
            </a:r>
            <a:r>
              <a:rPr sz="2000" dirty="0">
                <a:latin typeface="Arial" panose="020B0604020202020204" pitchFamily="34" charset="0"/>
                <a:cs typeface="Arial" panose="020B0604020202020204" pitchFamily="34" charset="0"/>
              </a:rPr>
              <a:t>retirement</a:t>
            </a:r>
            <a:r>
              <a:rPr lang="en-US" sz="2000" dirty="0">
                <a:latin typeface="Arial" panose="020B0604020202020204" pitchFamily="34" charset="0"/>
                <a:cs typeface="Arial" panose="020B0604020202020204" pitchFamily="34" charset="0"/>
              </a:rPr>
              <a:t>.</a:t>
            </a:r>
          </a:p>
          <a:p>
            <a:pPr marL="355600" marR="318770" indent="-342900" algn="l">
              <a:lnSpc>
                <a:spcPct val="100000"/>
              </a:lnSpc>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55600" marR="318770" indent="-342900" algn="l">
              <a:lnSpc>
                <a:spcPct val="100000"/>
              </a:lnSpc>
              <a:buFont typeface="Arial" panose="020B0604020202020204" pitchFamily="34" charset="0"/>
              <a:buChar char="•"/>
            </a:pPr>
            <a:r>
              <a:rPr sz="2000" dirty="0">
                <a:latin typeface="Arial" panose="020B0604020202020204" pitchFamily="34" charset="0"/>
                <a:cs typeface="Arial" panose="020B0604020202020204" pitchFamily="34" charset="0"/>
              </a:rPr>
              <a:t>The </a:t>
            </a:r>
            <a:r>
              <a:rPr sz="2000" spc="-5" dirty="0">
                <a:latin typeface="Arial" panose="020B0604020202020204" pitchFamily="34" charset="0"/>
                <a:cs typeface="Arial" panose="020B0604020202020204" pitchFamily="34" charset="0"/>
              </a:rPr>
              <a:t>FRG </a:t>
            </a:r>
            <a:r>
              <a:rPr sz="2000" dirty="0">
                <a:latin typeface="Arial" panose="020B0604020202020204" pitchFamily="34" charset="0"/>
                <a:cs typeface="Arial" panose="020B0604020202020204" pitchFamily="34" charset="0"/>
              </a:rPr>
              <a:t>outlines the </a:t>
            </a:r>
            <a:r>
              <a:rPr sz="2000" spc="-5" dirty="0">
                <a:latin typeface="Arial" panose="020B0604020202020204" pitchFamily="34" charset="0"/>
                <a:cs typeface="Arial" panose="020B0604020202020204" pitchFamily="34" charset="0"/>
              </a:rPr>
              <a:t>most common </a:t>
            </a:r>
            <a:r>
              <a:rPr sz="2000" spc="-10" dirty="0">
                <a:latin typeface="Arial" panose="020B0604020202020204" pitchFamily="34" charset="0"/>
                <a:cs typeface="Arial" panose="020B0604020202020204" pitchFamily="34" charset="0"/>
              </a:rPr>
              <a:t>PHS </a:t>
            </a:r>
            <a:r>
              <a:rPr sz="2000" dirty="0">
                <a:latin typeface="Arial" panose="020B0604020202020204" pitchFamily="34" charset="0"/>
                <a:cs typeface="Arial" panose="020B0604020202020204" pitchFamily="34" charset="0"/>
              </a:rPr>
              <a:t>resources for </a:t>
            </a:r>
            <a:r>
              <a:rPr sz="2000" spc="-5" dirty="0">
                <a:latin typeface="Arial" panose="020B0604020202020204" pitchFamily="34" charset="0"/>
                <a:cs typeface="Arial" panose="020B0604020202020204" pitchFamily="34" charset="0"/>
              </a:rPr>
              <a:t>officers </a:t>
            </a:r>
            <a:r>
              <a:rPr sz="2000" dirty="0">
                <a:latin typeface="Arial" panose="020B0604020202020204" pitchFamily="34" charset="0"/>
                <a:cs typeface="Arial" panose="020B0604020202020204" pitchFamily="34" charset="0"/>
              </a:rPr>
              <a:t>and their </a:t>
            </a:r>
            <a:r>
              <a:rPr sz="2000" spc="-5" dirty="0">
                <a:latin typeface="Arial" panose="020B0604020202020204" pitchFamily="34" charset="0"/>
                <a:cs typeface="Arial" panose="020B0604020202020204" pitchFamily="34" charset="0"/>
              </a:rPr>
              <a:t>families, while </a:t>
            </a:r>
            <a:r>
              <a:rPr sz="2000" dirty="0">
                <a:latin typeface="Arial" panose="020B0604020202020204" pitchFamily="34" charset="0"/>
                <a:cs typeface="Arial" panose="020B0604020202020204" pitchFamily="34" charset="0"/>
              </a:rPr>
              <a:t>also providing quick links</a:t>
            </a:r>
            <a:r>
              <a:rPr lang="en-US" sz="2000" dirty="0">
                <a:latin typeface="Arial" panose="020B0604020202020204" pitchFamily="34" charset="0"/>
                <a:cs typeface="Arial" panose="020B0604020202020204" pitchFamily="34" charset="0"/>
              </a:rPr>
              <a:t>,</a:t>
            </a:r>
            <a:r>
              <a:rPr sz="2000" dirty="0">
                <a:latin typeface="Arial" panose="020B0604020202020204" pitchFamily="34" charset="0"/>
                <a:cs typeface="Arial" panose="020B0604020202020204" pitchFamily="34" charset="0"/>
              </a:rPr>
              <a:t> and tools that </a:t>
            </a:r>
            <a:r>
              <a:rPr sz="2000" spc="-5" dirty="0">
                <a:latin typeface="Arial" panose="020B0604020202020204" pitchFamily="34" charset="0"/>
                <a:cs typeface="Arial" panose="020B0604020202020204" pitchFamily="34" charset="0"/>
              </a:rPr>
              <a:t>will </a:t>
            </a:r>
            <a:r>
              <a:rPr sz="2000" dirty="0">
                <a:latin typeface="Arial" panose="020B0604020202020204" pitchFamily="34" charset="0"/>
                <a:cs typeface="Arial" panose="020B0604020202020204" pitchFamily="34" charset="0"/>
              </a:rPr>
              <a:t>connect </a:t>
            </a:r>
            <a:r>
              <a:rPr sz="2000" spc="-5" dirty="0">
                <a:latin typeface="Arial" panose="020B0604020202020204" pitchFamily="34" charset="0"/>
                <a:cs typeface="Arial" panose="020B0604020202020204" pitchFamily="34" charset="0"/>
              </a:rPr>
              <a:t>officers </a:t>
            </a:r>
            <a:r>
              <a:rPr sz="2000" dirty="0">
                <a:latin typeface="Arial" panose="020B0604020202020204" pitchFamily="34" charset="0"/>
                <a:cs typeface="Arial" panose="020B0604020202020204" pitchFamily="34" charset="0"/>
              </a:rPr>
              <a:t>to additional</a:t>
            </a:r>
            <a:r>
              <a:rPr sz="2000" spc="-100"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information.</a:t>
            </a:r>
            <a:endParaRPr lang="en-US" sz="2000" spc="-5" dirty="0">
              <a:latin typeface="Arial" panose="020B0604020202020204" pitchFamily="34" charset="0"/>
              <a:cs typeface="Arial" panose="020B0604020202020204" pitchFamily="34" charset="0"/>
            </a:endParaRPr>
          </a:p>
          <a:p>
            <a:pPr marL="355600" marR="318770" indent="-342900" algn="l">
              <a:lnSpc>
                <a:spcPct val="100000"/>
              </a:lnSpc>
              <a:buFont typeface="Arial" panose="020B0604020202020204" pitchFamily="34" charset="0"/>
              <a:buChar char="•"/>
            </a:pPr>
            <a:endParaRPr lang="en-US" sz="2000" spc="-5" dirty="0">
              <a:latin typeface="Arial" panose="020B0604020202020204" pitchFamily="34" charset="0"/>
              <a:cs typeface="Arial" panose="020B0604020202020204" pitchFamily="34" charset="0"/>
            </a:endParaRPr>
          </a:p>
          <a:p>
            <a:pPr marL="355600" marR="318770" indent="-342900" algn="l">
              <a:lnSpc>
                <a:spcPct val="100000"/>
              </a:lnSpc>
              <a:buFont typeface="Arial" panose="020B0604020202020204" pitchFamily="34" charset="0"/>
              <a:buChar char="•"/>
            </a:pPr>
            <a:r>
              <a:rPr sz="2000" dirty="0">
                <a:latin typeface="Arial" panose="020B0604020202020204" pitchFamily="34" charset="0"/>
                <a:cs typeface="Arial" panose="020B0604020202020204" pitchFamily="34" charset="0"/>
              </a:rPr>
              <a:t>The </a:t>
            </a:r>
            <a:r>
              <a:rPr sz="2000" spc="-5" dirty="0">
                <a:latin typeface="Arial" panose="020B0604020202020204" pitchFamily="34" charset="0"/>
                <a:cs typeface="Arial" panose="020B0604020202020204" pitchFamily="34" charset="0"/>
              </a:rPr>
              <a:t>information </a:t>
            </a:r>
            <a:r>
              <a:rPr sz="2000" dirty="0">
                <a:latin typeface="Arial" panose="020B0604020202020204" pitchFamily="34" charset="0"/>
                <a:cs typeface="Arial" panose="020B0604020202020204" pitchFamily="34" charset="0"/>
              </a:rPr>
              <a:t>provided in this guide </a:t>
            </a:r>
            <a:r>
              <a:rPr sz="2000" spc="-5" dirty="0">
                <a:latin typeface="Arial" panose="020B0604020202020204" pitchFamily="34" charset="0"/>
                <a:cs typeface="Arial" panose="020B0604020202020204" pitchFamily="34" charset="0"/>
              </a:rPr>
              <a:t>is </a:t>
            </a:r>
            <a:r>
              <a:rPr sz="2000" dirty="0">
                <a:latin typeface="Arial" panose="020B0604020202020204" pitchFamily="34" charset="0"/>
                <a:cs typeface="Arial" panose="020B0604020202020204" pitchFamily="34" charset="0"/>
              </a:rPr>
              <a:t>expected to achieve the</a:t>
            </a:r>
            <a:r>
              <a:rPr sz="2000" spc="-45"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following:</a:t>
            </a:r>
            <a:endParaRPr lang="en-US" sz="2000" spc="-5" dirty="0">
              <a:latin typeface="Arial" panose="020B0604020202020204" pitchFamily="34" charset="0"/>
              <a:cs typeface="Arial" panose="020B0604020202020204" pitchFamily="34" charset="0"/>
            </a:endParaRPr>
          </a:p>
          <a:p>
            <a:pPr marL="927100" marR="318770" lvl="1" indent="-457200" algn="l">
              <a:buFont typeface="+mj-lt"/>
              <a:buAutoNum type="arabicPeriod"/>
            </a:pPr>
            <a:r>
              <a:rPr sz="2000" dirty="0">
                <a:solidFill>
                  <a:schemeClr val="bg1"/>
                </a:solidFill>
                <a:latin typeface="Arial" panose="020B0604020202020204" pitchFamily="34" charset="0"/>
                <a:cs typeface="Arial" panose="020B0604020202020204" pitchFamily="34" charset="0"/>
              </a:rPr>
              <a:t>Accentuate and preserve our four core values: leadership, service, </a:t>
            </a:r>
            <a:r>
              <a:rPr sz="2000" spc="-15" dirty="0">
                <a:solidFill>
                  <a:schemeClr val="bg1"/>
                </a:solidFill>
                <a:latin typeface="Arial" panose="020B0604020202020204" pitchFamily="34" charset="0"/>
                <a:cs typeface="Arial" panose="020B0604020202020204" pitchFamily="34" charset="0"/>
              </a:rPr>
              <a:t>integrity, </a:t>
            </a:r>
            <a:r>
              <a:rPr sz="2000" dirty="0">
                <a:solidFill>
                  <a:schemeClr val="bg1"/>
                </a:solidFill>
                <a:latin typeface="Arial" panose="020B0604020202020204" pitchFamily="34" charset="0"/>
                <a:cs typeface="Arial" panose="020B0604020202020204" pitchFamily="34" charset="0"/>
              </a:rPr>
              <a:t>and</a:t>
            </a:r>
            <a:r>
              <a:rPr sz="2000" spc="-80" dirty="0">
                <a:solidFill>
                  <a:schemeClr val="bg1"/>
                </a:solidFill>
                <a:latin typeface="Arial" panose="020B0604020202020204" pitchFamily="34" charset="0"/>
                <a:cs typeface="Arial" panose="020B0604020202020204" pitchFamily="34" charset="0"/>
              </a:rPr>
              <a:t> </a:t>
            </a:r>
            <a:r>
              <a:rPr sz="2000" dirty="0">
                <a:solidFill>
                  <a:schemeClr val="bg1"/>
                </a:solidFill>
                <a:latin typeface="Arial" panose="020B0604020202020204" pitchFamily="34" charset="0"/>
                <a:cs typeface="Arial" panose="020B0604020202020204" pitchFamily="34" charset="0"/>
              </a:rPr>
              <a:t>excellence</a:t>
            </a:r>
            <a:r>
              <a:rPr lang="en-US" sz="2000" dirty="0">
                <a:solidFill>
                  <a:schemeClr val="bg1"/>
                </a:solidFill>
                <a:latin typeface="Arial" panose="020B0604020202020204" pitchFamily="34" charset="0"/>
                <a:cs typeface="Arial" panose="020B0604020202020204" pitchFamily="34" charset="0"/>
              </a:rPr>
              <a:t>.</a:t>
            </a:r>
          </a:p>
          <a:p>
            <a:pPr marL="927100" marR="318770" lvl="1" indent="-457200" algn="l">
              <a:buFont typeface="+mj-lt"/>
              <a:buAutoNum type="arabicPeriod"/>
            </a:pPr>
            <a:r>
              <a:rPr lang="en-US" sz="2000" dirty="0">
                <a:solidFill>
                  <a:schemeClr val="bg1"/>
                </a:solidFill>
                <a:latin typeface="Arial" panose="020B0604020202020204" pitchFamily="34" charset="0"/>
                <a:cs typeface="Arial" panose="020B0604020202020204" pitchFamily="34" charset="0"/>
              </a:rPr>
              <a:t>Provide links to </a:t>
            </a:r>
            <a:r>
              <a:rPr sz="2000" dirty="0">
                <a:solidFill>
                  <a:schemeClr val="bg1"/>
                </a:solidFill>
                <a:latin typeface="Arial" panose="020B0604020202020204" pitchFamily="34" charset="0"/>
                <a:cs typeface="Arial" panose="020B0604020202020204" pitchFamily="34" charset="0"/>
              </a:rPr>
              <a:t>no-cost or </a:t>
            </a:r>
            <a:r>
              <a:rPr sz="2000" spc="-5" dirty="0">
                <a:solidFill>
                  <a:schemeClr val="bg1"/>
                </a:solidFill>
                <a:latin typeface="Arial" panose="020B0604020202020204" pitchFamily="34" charset="0"/>
                <a:cs typeface="Arial" panose="020B0604020202020204" pitchFamily="34" charset="0"/>
              </a:rPr>
              <a:t>low-cost </a:t>
            </a:r>
            <a:r>
              <a:rPr sz="2000" dirty="0">
                <a:solidFill>
                  <a:schemeClr val="bg1"/>
                </a:solidFill>
                <a:latin typeface="Arial" panose="020B0604020202020204" pitchFamily="34" charset="0"/>
                <a:cs typeface="Arial" panose="020B0604020202020204" pitchFamily="34" charset="0"/>
              </a:rPr>
              <a:t>services and </a:t>
            </a:r>
            <a:r>
              <a:rPr sz="2000" spc="-5" dirty="0">
                <a:solidFill>
                  <a:schemeClr val="bg1"/>
                </a:solidFill>
                <a:latin typeface="Arial" panose="020B0604020202020204" pitchFamily="34" charset="0"/>
                <a:cs typeface="Arial" panose="020B0604020202020204" pitchFamily="34" charset="0"/>
              </a:rPr>
              <a:t>programs </a:t>
            </a:r>
            <a:r>
              <a:rPr sz="2000" dirty="0">
                <a:solidFill>
                  <a:schemeClr val="bg1"/>
                </a:solidFill>
                <a:latin typeface="Arial" panose="020B0604020202020204" pitchFamily="34" charset="0"/>
                <a:cs typeface="Arial" panose="020B0604020202020204" pitchFamily="34" charset="0"/>
              </a:rPr>
              <a:t>that increase </a:t>
            </a:r>
            <a:r>
              <a:rPr sz="2000" spc="-5" dirty="0">
                <a:solidFill>
                  <a:schemeClr val="bg1"/>
                </a:solidFill>
                <a:latin typeface="Arial" panose="020B0604020202020204" pitchFamily="34" charset="0"/>
                <a:cs typeface="Arial" panose="020B0604020202020204" pitchFamily="34" charset="0"/>
              </a:rPr>
              <a:t>officers’</a:t>
            </a:r>
            <a:r>
              <a:rPr sz="2000" spc="-200" dirty="0">
                <a:solidFill>
                  <a:schemeClr val="bg1"/>
                </a:solidFill>
                <a:latin typeface="Arial" panose="020B0604020202020204" pitchFamily="34" charset="0"/>
                <a:cs typeface="Arial" panose="020B0604020202020204" pitchFamily="34" charset="0"/>
              </a:rPr>
              <a:t> </a:t>
            </a:r>
            <a:r>
              <a:rPr sz="2000" dirty="0">
                <a:solidFill>
                  <a:schemeClr val="bg1"/>
                </a:solidFill>
                <a:latin typeface="Arial" panose="020B0604020202020204" pitchFamily="34" charset="0"/>
                <a:cs typeface="Arial" panose="020B0604020202020204" pitchFamily="34" charset="0"/>
              </a:rPr>
              <a:t>morale.</a:t>
            </a:r>
            <a:endParaRPr lang="en-US" sz="2000" dirty="0">
              <a:solidFill>
                <a:schemeClr val="bg1"/>
              </a:solidFill>
              <a:latin typeface="Arial" panose="020B0604020202020204" pitchFamily="34" charset="0"/>
              <a:cs typeface="Arial" panose="020B0604020202020204" pitchFamily="34" charset="0"/>
            </a:endParaRPr>
          </a:p>
          <a:p>
            <a:pPr marL="927100" marR="318770" lvl="1" indent="-457200" algn="l">
              <a:buFont typeface="+mj-lt"/>
              <a:buAutoNum type="arabicPeriod"/>
            </a:pPr>
            <a:r>
              <a:rPr sz="2000" spc="-5" dirty="0">
                <a:solidFill>
                  <a:schemeClr val="bg1"/>
                </a:solidFill>
                <a:latin typeface="Arial" panose="020B0604020202020204" pitchFamily="34" charset="0"/>
                <a:cs typeface="Arial" panose="020B0604020202020204" pitchFamily="34" charset="0"/>
              </a:rPr>
              <a:t>Ensure </a:t>
            </a:r>
            <a:r>
              <a:rPr sz="2000" dirty="0">
                <a:solidFill>
                  <a:schemeClr val="bg1"/>
                </a:solidFill>
                <a:latin typeface="Arial" panose="020B0604020202020204" pitchFamily="34" charset="0"/>
                <a:cs typeface="Arial" panose="020B0604020202020204" pitchFamily="34" charset="0"/>
              </a:rPr>
              <a:t>real-time access to quality of life </a:t>
            </a:r>
            <a:r>
              <a:rPr sz="2000" spc="-5" dirty="0">
                <a:solidFill>
                  <a:schemeClr val="bg1"/>
                </a:solidFill>
                <a:latin typeface="Arial" panose="020B0604020202020204" pitchFamily="34" charset="0"/>
                <a:cs typeface="Arial" panose="020B0604020202020204" pitchFamily="34" charset="0"/>
              </a:rPr>
              <a:t>information </a:t>
            </a:r>
            <a:r>
              <a:rPr sz="2000" dirty="0">
                <a:solidFill>
                  <a:schemeClr val="bg1"/>
                </a:solidFill>
                <a:latin typeface="Arial" panose="020B0604020202020204" pitchFamily="34" charset="0"/>
                <a:cs typeface="Arial" panose="020B0604020202020204" pitchFamily="34" charset="0"/>
              </a:rPr>
              <a:t>and</a:t>
            </a:r>
            <a:r>
              <a:rPr sz="2000" spc="-60" dirty="0">
                <a:solidFill>
                  <a:schemeClr val="bg1"/>
                </a:solidFill>
                <a:latin typeface="Arial" panose="020B0604020202020204" pitchFamily="34" charset="0"/>
                <a:cs typeface="Arial" panose="020B0604020202020204" pitchFamily="34" charset="0"/>
              </a:rPr>
              <a:t> </a:t>
            </a:r>
            <a:r>
              <a:rPr sz="2000" dirty="0">
                <a:solidFill>
                  <a:schemeClr val="bg1"/>
                </a:solidFill>
                <a:latin typeface="Arial" panose="020B0604020202020204" pitchFamily="34" charset="0"/>
                <a:cs typeface="Arial" panose="020B0604020202020204" pitchFamily="34" charset="0"/>
              </a:rPr>
              <a:t>resources.</a:t>
            </a:r>
            <a:endParaRPr lang="en-US" sz="2000" dirty="0">
              <a:solidFill>
                <a:schemeClr val="bg1"/>
              </a:solidFill>
              <a:latin typeface="Arial" panose="020B0604020202020204" pitchFamily="34" charset="0"/>
              <a:cs typeface="Arial" panose="020B0604020202020204" pitchFamily="34" charset="0"/>
            </a:endParaRPr>
          </a:p>
          <a:p>
            <a:pPr marL="927100" marR="318770" lvl="1" indent="-457200" algn="l">
              <a:buFont typeface="+mj-lt"/>
              <a:buAutoNum type="arabicPeriod"/>
            </a:pPr>
            <a:r>
              <a:rPr sz="2000" dirty="0">
                <a:solidFill>
                  <a:schemeClr val="bg1"/>
                </a:solidFill>
                <a:latin typeface="Arial" panose="020B0604020202020204" pitchFamily="34" charset="0"/>
                <a:cs typeface="Arial" panose="020B0604020202020204" pitchFamily="34" charset="0"/>
              </a:rPr>
              <a:t>Encourage and expand activities that </a:t>
            </a:r>
            <a:r>
              <a:rPr sz="2000" spc="-5" dirty="0">
                <a:solidFill>
                  <a:schemeClr val="bg1"/>
                </a:solidFill>
                <a:latin typeface="Arial" panose="020B0604020202020204" pitchFamily="34" charset="0"/>
                <a:cs typeface="Arial" panose="020B0604020202020204" pitchFamily="34" charset="0"/>
              </a:rPr>
              <a:t>promote </a:t>
            </a:r>
            <a:r>
              <a:rPr sz="2000" dirty="0">
                <a:solidFill>
                  <a:schemeClr val="bg1"/>
                </a:solidFill>
                <a:latin typeface="Arial" panose="020B0604020202020204" pitchFamily="34" charset="0"/>
                <a:cs typeface="Arial" panose="020B0604020202020204" pitchFamily="34" charset="0"/>
              </a:rPr>
              <a:t>individual </a:t>
            </a:r>
            <a:r>
              <a:rPr sz="2000" spc="-5" dirty="0">
                <a:solidFill>
                  <a:schemeClr val="bg1"/>
                </a:solidFill>
                <a:latin typeface="Arial" panose="020B0604020202020204" pitchFamily="34" charset="0"/>
                <a:cs typeface="Arial" panose="020B0604020202020204" pitchFamily="34" charset="0"/>
              </a:rPr>
              <a:t>growth </a:t>
            </a:r>
            <a:r>
              <a:rPr sz="2000" dirty="0">
                <a:solidFill>
                  <a:schemeClr val="bg1"/>
                </a:solidFill>
                <a:latin typeface="Arial" panose="020B0604020202020204" pitchFamily="34" charset="0"/>
                <a:cs typeface="Arial" panose="020B0604020202020204" pitchFamily="34" charset="0"/>
              </a:rPr>
              <a:t>and group development, </a:t>
            </a:r>
            <a:r>
              <a:rPr sz="2000" spc="-5" dirty="0">
                <a:solidFill>
                  <a:schemeClr val="bg1"/>
                </a:solidFill>
                <a:latin typeface="Arial" panose="020B0604020202020204" pitchFamily="34" charset="0"/>
                <a:cs typeface="Arial" panose="020B0604020202020204" pitchFamily="34" charset="0"/>
              </a:rPr>
              <a:t>while </a:t>
            </a:r>
            <a:r>
              <a:rPr sz="2000" dirty="0">
                <a:solidFill>
                  <a:schemeClr val="bg1"/>
                </a:solidFill>
                <a:latin typeface="Arial" panose="020B0604020202020204" pitchFamily="34" charset="0"/>
                <a:cs typeface="Arial" panose="020B0604020202020204" pitchFamily="34" charset="0"/>
              </a:rPr>
              <a:t>fostering recruitment and retention for </a:t>
            </a:r>
            <a:r>
              <a:rPr sz="2000" spc="-5" dirty="0">
                <a:solidFill>
                  <a:schemeClr val="bg1"/>
                </a:solidFill>
                <a:latin typeface="Arial" panose="020B0604020202020204" pitchFamily="34" charset="0"/>
                <a:cs typeface="Arial" panose="020B0604020202020204" pitchFamily="34" charset="0"/>
              </a:rPr>
              <a:t>those </a:t>
            </a:r>
            <a:r>
              <a:rPr sz="2000" dirty="0">
                <a:solidFill>
                  <a:schemeClr val="bg1"/>
                </a:solidFill>
                <a:latin typeface="Arial" panose="020B0604020202020204" pitchFamily="34" charset="0"/>
                <a:cs typeface="Arial" panose="020B0604020202020204" pitchFamily="34" charset="0"/>
              </a:rPr>
              <a:t>serving our</a:t>
            </a:r>
            <a:r>
              <a:rPr sz="2000" spc="-125" dirty="0">
                <a:solidFill>
                  <a:schemeClr val="bg1"/>
                </a:solidFill>
                <a:latin typeface="Arial" panose="020B0604020202020204" pitchFamily="34" charset="0"/>
                <a:cs typeface="Arial" panose="020B0604020202020204" pitchFamily="34" charset="0"/>
              </a:rPr>
              <a:t> </a:t>
            </a:r>
            <a:r>
              <a:rPr sz="2000" dirty="0">
                <a:solidFill>
                  <a:schemeClr val="bg1"/>
                </a:solidFill>
                <a:latin typeface="Arial" panose="020B0604020202020204" pitchFamily="34" charset="0"/>
                <a:cs typeface="Arial" panose="020B0604020202020204" pitchFamily="34" charset="0"/>
              </a:rPr>
              <a:t>nation.</a:t>
            </a:r>
          </a:p>
        </p:txBody>
      </p:sp>
      <p:sp>
        <p:nvSpPr>
          <p:cNvPr id="9" name="object 9">
            <a:extLst>
              <a:ext uri="{FF2B5EF4-FFF2-40B4-BE49-F238E27FC236}">
                <a16:creationId xmlns:a16="http://schemas.microsoft.com/office/drawing/2014/main" id="{7AD81B21-4327-4876-8A18-D4525A3ED5B0}"/>
              </a:ext>
            </a:extLst>
          </p:cNvPr>
          <p:cNvSpPr txBox="1"/>
          <p:nvPr/>
        </p:nvSpPr>
        <p:spPr>
          <a:xfrm>
            <a:off x="9737502" y="7315200"/>
            <a:ext cx="244237" cy="276999"/>
          </a:xfrm>
          <a:prstGeom prst="rect">
            <a:avLst/>
          </a:prstGeom>
        </p:spPr>
        <p:txBody>
          <a:bodyPr vert="horz" wrap="square" lIns="0" tIns="0" rIns="0" bIns="0" rtlCol="0">
            <a:spAutoFit/>
          </a:bodyPr>
          <a:lstStyle/>
          <a:p>
            <a:pPr marL="12700"/>
            <a:r>
              <a:rPr lang="en-US" dirty="0">
                <a:solidFill>
                  <a:srgbClr val="FFCD00"/>
                </a:solidFill>
                <a:latin typeface="Arial Black"/>
                <a:cs typeface="Arial Black"/>
              </a:rPr>
              <a:t>2</a:t>
            </a:r>
            <a:endParaRPr dirty="0">
              <a:solidFill>
                <a:srgbClr val="FFCD00"/>
              </a:solidFill>
              <a:latin typeface="Arial Black"/>
              <a:cs typeface="Arial Black"/>
            </a:endParaRPr>
          </a:p>
        </p:txBody>
      </p:sp>
      <p:pic>
        <p:nvPicPr>
          <p:cNvPr id="7" name="Picture 6">
            <a:extLst>
              <a:ext uri="{FF2B5EF4-FFF2-40B4-BE49-F238E27FC236}">
                <a16:creationId xmlns:a16="http://schemas.microsoft.com/office/drawing/2014/main" id="{2F068FDD-5416-4C47-9307-36944BDA5138}"/>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791335" y="0"/>
            <a:ext cx="2190404" cy="1770506"/>
          </a:xfrm>
          <a:prstGeom prst="rect">
            <a:avLst/>
          </a:prstGeom>
        </p:spPr>
      </p:pic>
      <p:pic>
        <p:nvPicPr>
          <p:cNvPr id="8" name="Picture 7">
            <a:extLst>
              <a:ext uri="{FF2B5EF4-FFF2-40B4-BE49-F238E27FC236}">
                <a16:creationId xmlns:a16="http://schemas.microsoft.com/office/drawing/2014/main" id="{D2C51AE3-4A8B-4667-B54D-E268F21D8AE9}"/>
              </a:ext>
              <a:ext uri="{C183D7F6-B498-43B3-948B-1728B52AA6E4}">
                <adec:decorative xmlns:adec="http://schemas.microsoft.com/office/drawing/2017/decorative" val="1"/>
              </a:ext>
            </a:extLst>
          </p:cNvPr>
          <p:cNvPicPr/>
          <p:nvPr/>
        </p:nvPicPr>
        <p:blipFill>
          <a:blip r:embed="rId3">
            <a:extLst>
              <a:ext uri="{28A0092B-C50C-407E-A947-70E740481C1C}">
                <a14:useLocalDpi xmlns:a14="http://schemas.microsoft.com/office/drawing/2010/main" val="0"/>
              </a:ext>
            </a:extLst>
          </a:blip>
          <a:stretch>
            <a:fillRect/>
          </a:stretch>
        </p:blipFill>
        <p:spPr>
          <a:xfrm>
            <a:off x="101975" y="-152400"/>
            <a:ext cx="2190404" cy="2173119"/>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041E42"/>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2466581" y="128917"/>
            <a:ext cx="5077220" cy="537070"/>
          </a:xfrm>
          <a:prstGeom prst="rect">
            <a:avLst/>
          </a:prstGeom>
        </p:spPr>
        <p:txBody>
          <a:bodyPr vert="horz" wrap="square" lIns="0" tIns="0" rIns="0" bIns="0" rtlCol="0">
            <a:spAutoFit/>
          </a:bodyPr>
          <a:lstStyle/>
          <a:p>
            <a:pPr marL="12700" marR="5080" algn="ctr">
              <a:lnSpc>
                <a:spcPts val="4590"/>
              </a:lnSpc>
            </a:pPr>
            <a:r>
              <a:rPr lang="en-US" sz="2800" spc="-5" dirty="0">
                <a:solidFill>
                  <a:srgbClr val="FFCD00"/>
                </a:solidFill>
                <a:latin typeface="Arial Black" panose="020B0A04020102020204" pitchFamily="34" charset="0"/>
              </a:rPr>
              <a:t>Deployment Resources </a:t>
            </a:r>
            <a:endParaRPr sz="2800" dirty="0">
              <a:solidFill>
                <a:srgbClr val="FFCD00"/>
              </a:solidFill>
              <a:latin typeface="Arial Black" panose="020B0A04020102020204" pitchFamily="34" charset="0"/>
            </a:endParaRPr>
          </a:p>
        </p:txBody>
      </p:sp>
      <p:sp>
        <p:nvSpPr>
          <p:cNvPr id="3" name="object 3"/>
          <p:cNvSpPr txBox="1"/>
          <p:nvPr/>
        </p:nvSpPr>
        <p:spPr>
          <a:xfrm>
            <a:off x="607576" y="2133600"/>
            <a:ext cx="4038600" cy="4285789"/>
          </a:xfrm>
          <a:prstGeom prst="rect">
            <a:avLst/>
          </a:prstGeom>
        </p:spPr>
        <p:txBody>
          <a:bodyPr vert="horz" wrap="square" lIns="0" tIns="0" rIns="0" bIns="0" rtlCol="0">
            <a:spAutoFit/>
          </a:bodyPr>
          <a:lstStyle/>
          <a:p>
            <a:pPr marL="12700">
              <a:lnSpc>
                <a:spcPct val="100000"/>
              </a:lnSpc>
            </a:pPr>
            <a:r>
              <a:rPr lang="en-US" sz="2000" b="1" spc="-5" dirty="0">
                <a:solidFill>
                  <a:schemeClr val="bg1"/>
                </a:solidFill>
                <a:latin typeface="Arial" panose="020B0604020202020204" pitchFamily="34" charset="0"/>
                <a:cs typeface="Arial" panose="020B0604020202020204" pitchFamily="34" charset="0"/>
              </a:rPr>
              <a:t>PHS</a:t>
            </a:r>
            <a:r>
              <a:rPr lang="en-US" sz="2000" b="1" spc="-95" dirty="0">
                <a:solidFill>
                  <a:schemeClr val="bg1"/>
                </a:solidFill>
                <a:latin typeface="Arial" panose="020B0604020202020204" pitchFamily="34" charset="0"/>
                <a:cs typeface="Arial" panose="020B0604020202020204" pitchFamily="34" charset="0"/>
              </a:rPr>
              <a:t> </a:t>
            </a:r>
            <a:r>
              <a:rPr lang="en-US" sz="2000" b="1" spc="-10" dirty="0">
                <a:solidFill>
                  <a:schemeClr val="bg1"/>
                </a:solidFill>
                <a:latin typeface="Arial" panose="020B0604020202020204" pitchFamily="34" charset="0"/>
                <a:cs typeface="Arial" panose="020B0604020202020204" pitchFamily="34" charset="0"/>
              </a:rPr>
              <a:t>Resources</a:t>
            </a:r>
            <a:endParaRPr lang="en-US" sz="2000" dirty="0">
              <a:solidFill>
                <a:schemeClr val="bg1"/>
              </a:solidFill>
              <a:latin typeface="Arial" panose="020B0604020202020204" pitchFamily="34" charset="0"/>
              <a:cs typeface="Arial" panose="020B0604020202020204" pitchFamily="34" charset="0"/>
            </a:endParaRPr>
          </a:p>
          <a:p>
            <a:pPr marL="457200" marR="24130" indent="-342900">
              <a:spcBef>
                <a:spcPts val="1505"/>
              </a:spcBef>
              <a:buClr>
                <a:srgbClr val="FFFFFF"/>
              </a:buClr>
              <a:buFont typeface="Arial" panose="020B0604020202020204" pitchFamily="34" charset="0"/>
              <a:buChar char="•"/>
              <a:tabLst>
                <a:tab pos="217170" algn="l"/>
              </a:tabLst>
            </a:pPr>
            <a:r>
              <a:rPr lang="en-US" u="sng" dirty="0">
                <a:solidFill>
                  <a:schemeClr val="bg1"/>
                </a:solidFill>
                <a:latin typeface="Arial" panose="020B0604020202020204" pitchFamily="34" charset="0"/>
                <a:cs typeface="Arial" panose="020B0604020202020204" pitchFamily="34" charset="0"/>
                <a:hlinkClick r:id="rId2"/>
              </a:rPr>
              <a:t>Readiness and Deployment Branch (RDB</a:t>
            </a:r>
            <a:r>
              <a:rPr lang="en-US" dirty="0">
                <a:solidFill>
                  <a:schemeClr val="bg1"/>
                </a:solidFill>
                <a:latin typeface="Arial" panose="020B0604020202020204" pitchFamily="34" charset="0"/>
                <a:cs typeface="Arial" panose="020B0604020202020204" pitchFamily="34" charset="0"/>
                <a:hlinkClick r:id="rId2"/>
              </a:rPr>
              <a:t>)-Readiness tab of CCMIS</a:t>
            </a:r>
            <a:endParaRPr lang="en-US" dirty="0">
              <a:solidFill>
                <a:schemeClr val="bg1"/>
              </a:solidFill>
              <a:latin typeface="Arial" panose="020B0604020202020204" pitchFamily="34" charset="0"/>
              <a:cs typeface="Arial" panose="020B0604020202020204" pitchFamily="34" charset="0"/>
            </a:endParaRPr>
          </a:p>
          <a:p>
            <a:pPr marL="457200" marR="24130" indent="-342900">
              <a:spcBef>
                <a:spcPts val="1505"/>
              </a:spcBef>
              <a:buClr>
                <a:srgbClr val="FFFFFF"/>
              </a:buClr>
              <a:buFont typeface="Arial" panose="020B0604020202020204" pitchFamily="34" charset="0"/>
              <a:buChar char="•"/>
              <a:tabLst>
                <a:tab pos="217170" algn="l"/>
              </a:tabLst>
            </a:pPr>
            <a:r>
              <a:rPr lang="en-US" spc="-35" dirty="0">
                <a:solidFill>
                  <a:schemeClr val="bg1"/>
                </a:solidFill>
                <a:latin typeface="Arial" panose="020B0604020202020204" pitchFamily="34" charset="0"/>
                <a:cs typeface="Arial" panose="020B0604020202020204" pitchFamily="34" charset="0"/>
              </a:rPr>
              <a:t>RDB – Self Service (within </a:t>
            </a:r>
            <a:r>
              <a:rPr lang="en-US" u="sng" spc="-35" dirty="0">
                <a:solidFill>
                  <a:schemeClr val="bg1"/>
                </a:solidFill>
                <a:latin typeface="Arial" panose="020B0604020202020204" pitchFamily="34" charset="0"/>
                <a:cs typeface="Arial" panose="020B0604020202020204" pitchFamily="34" charset="0"/>
                <a:hlinkClick r:id="rId3"/>
              </a:rPr>
              <a:t>OSA of CCMIS)</a:t>
            </a:r>
            <a:endParaRPr lang="en-US" u="sng" dirty="0">
              <a:solidFill>
                <a:schemeClr val="bg1"/>
              </a:solidFill>
              <a:latin typeface="Arial" panose="020B0604020202020204" pitchFamily="34" charset="0"/>
              <a:cs typeface="Arial" panose="020B0604020202020204" pitchFamily="34" charset="0"/>
            </a:endParaRPr>
          </a:p>
          <a:p>
            <a:pPr marL="457200" marR="5080" indent="-342900">
              <a:spcBef>
                <a:spcPts val="1500"/>
              </a:spcBef>
              <a:buClr>
                <a:srgbClr val="FFFFFF"/>
              </a:buClr>
              <a:buFont typeface="Arial" panose="020B0604020202020204" pitchFamily="34" charset="0"/>
              <a:buChar char="•"/>
              <a:tabLst>
                <a:tab pos="217170" algn="l"/>
              </a:tabLst>
            </a:pPr>
            <a:r>
              <a:rPr lang="en-US" u="sng" spc="-45" dirty="0">
                <a:solidFill>
                  <a:schemeClr val="bg1"/>
                </a:solidFill>
                <a:latin typeface="Arial" panose="020B0604020202020204" pitchFamily="34" charset="0"/>
                <a:cs typeface="Arial" panose="020B0604020202020204" pitchFamily="34" charset="0"/>
                <a:hlinkClick r:id="rId4"/>
              </a:rPr>
              <a:t>Deployment  Package/Check list (example)</a:t>
            </a:r>
            <a:endParaRPr lang="en-US" u="sng" dirty="0">
              <a:solidFill>
                <a:schemeClr val="bg1"/>
              </a:solidFill>
              <a:latin typeface="Arial" panose="020B0604020202020204" pitchFamily="34" charset="0"/>
              <a:cs typeface="Arial" panose="020B0604020202020204" pitchFamily="34" charset="0"/>
            </a:endParaRPr>
          </a:p>
          <a:p>
            <a:pPr marL="457200" marR="5080" indent="-342900">
              <a:spcBef>
                <a:spcPts val="1500"/>
              </a:spcBef>
              <a:buClr>
                <a:srgbClr val="FFFFFF"/>
              </a:buClr>
              <a:buFont typeface="Arial" panose="020B0604020202020204" pitchFamily="34" charset="0"/>
              <a:buChar char="•"/>
              <a:tabLst>
                <a:tab pos="217170" algn="l"/>
              </a:tabLst>
            </a:pPr>
            <a:r>
              <a:rPr lang="en-US" u="sng" spc="-5" dirty="0">
                <a:solidFill>
                  <a:schemeClr val="bg1"/>
                </a:solidFill>
                <a:latin typeface="Arial" panose="020B0604020202020204" pitchFamily="34" charset="0"/>
                <a:cs typeface="Arial" panose="020B0604020202020204" pitchFamily="34" charset="0"/>
                <a:hlinkClick r:id="rId5"/>
              </a:rPr>
              <a:t>JOAG Readiness and Deployment Committee Information</a:t>
            </a:r>
            <a:endParaRPr lang="en-US" u="sng" spc="-5" dirty="0">
              <a:solidFill>
                <a:schemeClr val="bg1"/>
              </a:solidFill>
              <a:latin typeface="Arial" panose="020B0604020202020204" pitchFamily="34" charset="0"/>
              <a:cs typeface="Arial" panose="020B0604020202020204" pitchFamily="34" charset="0"/>
            </a:endParaRPr>
          </a:p>
          <a:p>
            <a:pPr marL="457200" marR="5080" indent="-342900">
              <a:spcBef>
                <a:spcPts val="1500"/>
              </a:spcBef>
              <a:buClr>
                <a:srgbClr val="FFFFFF"/>
              </a:buClr>
              <a:buFont typeface="Arial" panose="020B0604020202020204" pitchFamily="34" charset="0"/>
              <a:buChar char="•"/>
              <a:tabLst>
                <a:tab pos="217170" algn="l"/>
              </a:tabLst>
            </a:pPr>
            <a:r>
              <a:rPr lang="en-US" u="sng" spc="-5" dirty="0">
                <a:solidFill>
                  <a:schemeClr val="bg1"/>
                </a:solidFill>
                <a:latin typeface="Arial" panose="020B0604020202020204" pitchFamily="34" charset="0"/>
                <a:cs typeface="Arial" panose="020B0604020202020204" pitchFamily="34" charset="0"/>
              </a:rPr>
              <a:t>USPHS Corps Care:  PHSCorpsCare@hhs.gov</a:t>
            </a:r>
            <a:endParaRPr lang="en-US" u="sng" dirty="0">
              <a:solidFill>
                <a:schemeClr val="bg1"/>
              </a:solidFill>
              <a:latin typeface="Arial" panose="020B0604020202020204" pitchFamily="34" charset="0"/>
              <a:cs typeface="Arial" panose="020B0604020202020204" pitchFamily="34" charset="0"/>
            </a:endParaRPr>
          </a:p>
        </p:txBody>
      </p:sp>
      <p:sp>
        <p:nvSpPr>
          <p:cNvPr id="5" name="object 5"/>
          <p:cNvSpPr txBox="1"/>
          <p:nvPr/>
        </p:nvSpPr>
        <p:spPr>
          <a:xfrm>
            <a:off x="5410200" y="2151961"/>
            <a:ext cx="4264987" cy="3280385"/>
          </a:xfrm>
          <a:prstGeom prst="rect">
            <a:avLst/>
          </a:prstGeom>
        </p:spPr>
        <p:txBody>
          <a:bodyPr vert="horz" wrap="square" lIns="0" tIns="0" rIns="0" bIns="0" rtlCol="0">
            <a:spAutoFit/>
          </a:bodyPr>
          <a:lstStyle/>
          <a:p>
            <a:pPr marL="12700">
              <a:lnSpc>
                <a:spcPct val="100000"/>
              </a:lnSpc>
            </a:pPr>
            <a:r>
              <a:rPr sz="2000" b="1" spc="-5" dirty="0">
                <a:solidFill>
                  <a:schemeClr val="bg1"/>
                </a:solidFill>
                <a:latin typeface="Arial" panose="020B0604020202020204" pitchFamily="34" charset="0"/>
                <a:cs typeface="Arial" panose="020B0604020202020204" pitchFamily="34" charset="0"/>
              </a:rPr>
              <a:t>Non-PHS</a:t>
            </a:r>
            <a:r>
              <a:rPr sz="2000" b="1" spc="-75" dirty="0">
                <a:solidFill>
                  <a:schemeClr val="bg1"/>
                </a:solidFill>
                <a:latin typeface="Arial" panose="020B0604020202020204" pitchFamily="34" charset="0"/>
                <a:cs typeface="Arial" panose="020B0604020202020204" pitchFamily="34" charset="0"/>
              </a:rPr>
              <a:t> </a:t>
            </a:r>
            <a:r>
              <a:rPr sz="2000" b="1" spc="-10" dirty="0">
                <a:solidFill>
                  <a:schemeClr val="bg1"/>
                </a:solidFill>
                <a:latin typeface="Arial" panose="020B0604020202020204" pitchFamily="34" charset="0"/>
                <a:cs typeface="Arial" panose="020B0604020202020204" pitchFamily="34" charset="0"/>
              </a:rPr>
              <a:t>Resources</a:t>
            </a:r>
            <a:endParaRPr sz="2000" dirty="0">
              <a:solidFill>
                <a:schemeClr val="bg1"/>
              </a:solidFill>
              <a:latin typeface="Arial" panose="020B0604020202020204" pitchFamily="34" charset="0"/>
              <a:cs typeface="Arial" panose="020B0604020202020204" pitchFamily="34" charset="0"/>
            </a:endParaRPr>
          </a:p>
          <a:p>
            <a:pPr marL="457200" marR="157480" indent="-342900">
              <a:spcBef>
                <a:spcPts val="1495"/>
              </a:spcBef>
              <a:buClr>
                <a:srgbClr val="FFFFFF"/>
              </a:buClr>
              <a:buFont typeface="Arial" panose="020B0604020202020204" pitchFamily="34" charset="0"/>
              <a:buChar char="•"/>
              <a:tabLst>
                <a:tab pos="217170" algn="l"/>
              </a:tabLst>
            </a:pPr>
            <a:r>
              <a:rPr u="heavy" spc="-5" dirty="0">
                <a:solidFill>
                  <a:schemeClr val="bg1"/>
                </a:solidFill>
                <a:latin typeface="Arial" panose="020B0604020202020204" pitchFamily="34" charset="0"/>
                <a:cs typeface="Arial" panose="020B0604020202020204" pitchFamily="34" charset="0"/>
                <a:hlinkClick r:id="rId6"/>
              </a:rPr>
              <a:t>Pre-Deployment </a:t>
            </a:r>
            <a:r>
              <a:rPr u="heavy" dirty="0">
                <a:solidFill>
                  <a:schemeClr val="bg1"/>
                </a:solidFill>
                <a:latin typeface="Arial" panose="020B0604020202020204" pitchFamily="34" charset="0"/>
                <a:cs typeface="Arial" panose="020B0604020202020204" pitchFamily="34" charset="0"/>
                <a:hlinkClick r:id="rId6"/>
              </a:rPr>
              <a:t>Guide for  Civilian </a:t>
            </a:r>
            <a:r>
              <a:rPr u="heavy" spc="-5" dirty="0">
                <a:solidFill>
                  <a:schemeClr val="bg1"/>
                </a:solidFill>
                <a:latin typeface="Arial" panose="020B0604020202020204" pitchFamily="34" charset="0"/>
                <a:cs typeface="Arial" panose="020B0604020202020204" pitchFamily="34" charset="0"/>
                <a:hlinkClick r:id="rId6"/>
              </a:rPr>
              <a:t>DOD</a:t>
            </a:r>
            <a:r>
              <a:rPr u="heavy" spc="-80" dirty="0">
                <a:solidFill>
                  <a:schemeClr val="bg1"/>
                </a:solidFill>
                <a:latin typeface="Arial" panose="020B0604020202020204" pitchFamily="34" charset="0"/>
                <a:cs typeface="Arial" panose="020B0604020202020204" pitchFamily="34" charset="0"/>
                <a:hlinkClick r:id="rId6"/>
              </a:rPr>
              <a:t> </a:t>
            </a:r>
            <a:r>
              <a:rPr u="heavy" spc="-5" dirty="0">
                <a:solidFill>
                  <a:schemeClr val="bg1"/>
                </a:solidFill>
                <a:latin typeface="Arial" panose="020B0604020202020204" pitchFamily="34" charset="0"/>
                <a:cs typeface="Arial" panose="020B0604020202020204" pitchFamily="34" charset="0"/>
                <a:hlinkClick r:id="rId6"/>
              </a:rPr>
              <a:t>workers</a:t>
            </a:r>
            <a:endParaRPr lang="en-US" u="heavy" spc="-5" dirty="0">
              <a:solidFill>
                <a:schemeClr val="bg1"/>
              </a:solidFill>
              <a:latin typeface="Arial" panose="020B0604020202020204" pitchFamily="34" charset="0"/>
              <a:cs typeface="Arial" panose="020B0604020202020204" pitchFamily="34" charset="0"/>
            </a:endParaRPr>
          </a:p>
          <a:p>
            <a:pPr marL="457200" indent="-342900">
              <a:spcBef>
                <a:spcPts val="740"/>
              </a:spcBef>
              <a:buClr>
                <a:srgbClr val="FFFFFF"/>
              </a:buClr>
              <a:buFont typeface="Arial" panose="020B0604020202020204" pitchFamily="34" charset="0"/>
              <a:buChar char="•"/>
              <a:tabLst>
                <a:tab pos="217170" algn="l"/>
              </a:tabLst>
            </a:pPr>
            <a:r>
              <a:rPr u="heavy" spc="-5" dirty="0">
                <a:solidFill>
                  <a:schemeClr val="bg1"/>
                </a:solidFill>
                <a:latin typeface="Arial" panose="020B0604020202020204" pitchFamily="34" charset="0"/>
                <a:cs typeface="Arial" panose="020B0604020202020204" pitchFamily="34" charset="0"/>
                <a:hlinkClick r:id="rId7"/>
              </a:rPr>
              <a:t>Military Family</a:t>
            </a:r>
            <a:r>
              <a:rPr u="heavy" spc="-150" dirty="0">
                <a:solidFill>
                  <a:schemeClr val="bg1"/>
                </a:solidFill>
                <a:latin typeface="Arial" panose="020B0604020202020204" pitchFamily="34" charset="0"/>
                <a:cs typeface="Arial" panose="020B0604020202020204" pitchFamily="34" charset="0"/>
                <a:hlinkClick r:id="rId7"/>
              </a:rPr>
              <a:t> </a:t>
            </a:r>
            <a:r>
              <a:rPr u="sng" dirty="0">
                <a:solidFill>
                  <a:schemeClr val="bg1"/>
                </a:solidFill>
                <a:latin typeface="Arial" panose="020B0604020202020204" pitchFamily="34" charset="0"/>
                <a:cs typeface="Arial" panose="020B0604020202020204" pitchFamily="34" charset="0"/>
                <a:hlinkClick r:id="rId7"/>
              </a:rPr>
              <a:t>Association</a:t>
            </a:r>
            <a:endParaRPr u="sng" dirty="0">
              <a:solidFill>
                <a:schemeClr val="bg1"/>
              </a:solidFill>
              <a:latin typeface="Arial" panose="020B0604020202020204" pitchFamily="34" charset="0"/>
              <a:cs typeface="Arial" panose="020B0604020202020204" pitchFamily="34" charset="0"/>
            </a:endParaRPr>
          </a:p>
          <a:p>
            <a:pPr marL="457200" marR="602615" indent="-342900">
              <a:spcBef>
                <a:spcPts val="1495"/>
              </a:spcBef>
              <a:buClr>
                <a:srgbClr val="FFFFFF"/>
              </a:buClr>
              <a:buFont typeface="Arial" panose="020B0604020202020204" pitchFamily="34" charset="0"/>
              <a:buChar char="•"/>
              <a:tabLst>
                <a:tab pos="217170" algn="l"/>
              </a:tabLst>
            </a:pPr>
            <a:r>
              <a:rPr u="heavy" spc="-5" dirty="0">
                <a:solidFill>
                  <a:schemeClr val="bg1"/>
                </a:solidFill>
                <a:latin typeface="Arial" panose="020B0604020202020204" pitchFamily="34" charset="0"/>
                <a:cs typeface="Arial" panose="020B0604020202020204" pitchFamily="34" charset="0"/>
                <a:hlinkClick r:id="rId8"/>
              </a:rPr>
              <a:t>Preparing </a:t>
            </a:r>
            <a:r>
              <a:rPr u="heavy" dirty="0">
                <a:solidFill>
                  <a:schemeClr val="bg1"/>
                </a:solidFill>
                <a:latin typeface="Arial" panose="020B0604020202020204" pitchFamily="34" charset="0"/>
                <a:cs typeface="Arial" panose="020B0604020202020204" pitchFamily="34" charset="0"/>
                <a:hlinkClick r:id="rId8"/>
              </a:rPr>
              <a:t>Children</a:t>
            </a:r>
            <a:r>
              <a:rPr u="heavy" spc="-70" dirty="0">
                <a:solidFill>
                  <a:schemeClr val="bg1"/>
                </a:solidFill>
                <a:latin typeface="Arial" panose="020B0604020202020204" pitchFamily="34" charset="0"/>
                <a:cs typeface="Arial" panose="020B0604020202020204" pitchFamily="34" charset="0"/>
                <a:hlinkClick r:id="rId8"/>
              </a:rPr>
              <a:t> </a:t>
            </a:r>
            <a:r>
              <a:rPr u="heavy" dirty="0">
                <a:solidFill>
                  <a:schemeClr val="bg1"/>
                </a:solidFill>
                <a:latin typeface="Arial" panose="020B0604020202020204" pitchFamily="34" charset="0"/>
                <a:cs typeface="Arial" panose="020B0604020202020204" pitchFamily="34" charset="0"/>
                <a:hlinkClick r:id="rId8"/>
              </a:rPr>
              <a:t>for  </a:t>
            </a:r>
            <a:r>
              <a:rPr u="heavy" spc="-5" dirty="0">
                <a:solidFill>
                  <a:schemeClr val="bg1"/>
                </a:solidFill>
                <a:latin typeface="Arial" panose="020B0604020202020204" pitchFamily="34" charset="0"/>
                <a:cs typeface="Arial" panose="020B0604020202020204" pitchFamily="34" charset="0"/>
                <a:hlinkClick r:id="rId8"/>
              </a:rPr>
              <a:t>Deployment</a:t>
            </a:r>
            <a:endParaRPr dirty="0">
              <a:solidFill>
                <a:schemeClr val="bg1"/>
              </a:solidFill>
              <a:latin typeface="Arial" panose="020B0604020202020204" pitchFamily="34" charset="0"/>
              <a:cs typeface="Arial" panose="020B0604020202020204" pitchFamily="34" charset="0"/>
            </a:endParaRPr>
          </a:p>
          <a:p>
            <a:pPr marL="457200" indent="-342900">
              <a:spcBef>
                <a:spcPts val="740"/>
              </a:spcBef>
              <a:buClr>
                <a:srgbClr val="FFFFFF"/>
              </a:buClr>
              <a:buFont typeface="Arial" panose="020B0604020202020204" pitchFamily="34" charset="0"/>
              <a:buChar char="•"/>
              <a:tabLst>
                <a:tab pos="217170" algn="l"/>
              </a:tabLst>
            </a:pPr>
            <a:r>
              <a:rPr u="sng" spc="-15" dirty="0">
                <a:solidFill>
                  <a:schemeClr val="bg1"/>
                </a:solidFill>
                <a:latin typeface="Arial" panose="020B0604020202020204" pitchFamily="34" charset="0"/>
                <a:cs typeface="Arial" panose="020B0604020202020204" pitchFamily="34" charset="0"/>
                <a:hlinkClick r:id="rId9"/>
              </a:rPr>
              <a:t>Tricare</a:t>
            </a:r>
            <a:endParaRPr u="sng" dirty="0">
              <a:solidFill>
                <a:schemeClr val="bg1"/>
              </a:solidFill>
              <a:latin typeface="Arial" panose="020B0604020202020204" pitchFamily="34" charset="0"/>
              <a:cs typeface="Arial" panose="020B0604020202020204" pitchFamily="34" charset="0"/>
            </a:endParaRPr>
          </a:p>
          <a:p>
            <a:pPr marL="457200" marR="5080" indent="-342900">
              <a:spcBef>
                <a:spcPts val="1500"/>
              </a:spcBef>
              <a:buClr>
                <a:srgbClr val="FFFFFF"/>
              </a:buClr>
              <a:buFont typeface="Arial" panose="020B0604020202020204" pitchFamily="34" charset="0"/>
              <a:buChar char="•"/>
              <a:tabLst>
                <a:tab pos="217170" algn="l"/>
              </a:tabLst>
            </a:pPr>
            <a:r>
              <a:rPr lang="en-US" u="sng" spc="-5" dirty="0">
                <a:solidFill>
                  <a:schemeClr val="bg1"/>
                </a:solidFill>
                <a:latin typeface="Arial" panose="020B0604020202020204" pitchFamily="34" charset="0"/>
                <a:cs typeface="Arial" panose="020B0604020202020204" pitchFamily="34" charset="0"/>
                <a:hlinkClick r:id="rId10"/>
              </a:rPr>
              <a:t>Deployment and Transition-Military One Source</a:t>
            </a:r>
            <a:endParaRPr u="sng" dirty="0">
              <a:solidFill>
                <a:schemeClr val="bg1"/>
              </a:solidFill>
              <a:latin typeface="Arial" panose="020B0604020202020204" pitchFamily="34" charset="0"/>
              <a:cs typeface="Arial" panose="020B0604020202020204" pitchFamily="34" charset="0"/>
            </a:endParaRPr>
          </a:p>
        </p:txBody>
      </p:sp>
      <p:sp>
        <p:nvSpPr>
          <p:cNvPr id="10" name="object 9">
            <a:extLst>
              <a:ext uri="{FF2B5EF4-FFF2-40B4-BE49-F238E27FC236}">
                <a16:creationId xmlns:a16="http://schemas.microsoft.com/office/drawing/2014/main" id="{7AD81B21-4327-4876-8A18-D4525A3ED5B0}"/>
              </a:ext>
            </a:extLst>
          </p:cNvPr>
          <p:cNvSpPr txBox="1"/>
          <p:nvPr/>
        </p:nvSpPr>
        <p:spPr>
          <a:xfrm>
            <a:off x="9675187" y="7359481"/>
            <a:ext cx="383213" cy="276999"/>
          </a:xfrm>
          <a:prstGeom prst="rect">
            <a:avLst/>
          </a:prstGeom>
        </p:spPr>
        <p:txBody>
          <a:bodyPr vert="horz" wrap="square" lIns="0" tIns="0" rIns="0" bIns="0" rtlCol="0">
            <a:spAutoFit/>
          </a:bodyPr>
          <a:lstStyle/>
          <a:p>
            <a:pPr marL="12700"/>
            <a:r>
              <a:rPr lang="en-US" b="1" dirty="0">
                <a:solidFill>
                  <a:srgbClr val="FFCD00"/>
                </a:solidFill>
                <a:latin typeface="Arial Black"/>
                <a:cs typeface="Arial Black"/>
              </a:rPr>
              <a:t>3</a:t>
            </a:r>
            <a:endParaRPr dirty="0">
              <a:solidFill>
                <a:srgbClr val="FFCD00"/>
              </a:solidFill>
              <a:latin typeface="Arial Black"/>
              <a:cs typeface="Arial Black"/>
            </a:endParaRPr>
          </a:p>
        </p:txBody>
      </p:sp>
      <p:pic>
        <p:nvPicPr>
          <p:cNvPr id="12" name="Picture 11">
            <a:extLst>
              <a:ext uri="{FF2B5EF4-FFF2-40B4-BE49-F238E27FC236}">
                <a16:creationId xmlns:a16="http://schemas.microsoft.com/office/drawing/2014/main" id="{8B4D57E2-0878-4251-A8F9-C0925A230034}"/>
              </a:ext>
              <a:ext uri="{C183D7F6-B498-43B3-948B-1728B52AA6E4}">
                <adec:decorative xmlns:adec="http://schemas.microsoft.com/office/drawing/2017/decorative" val="1"/>
              </a:ext>
            </a:extLst>
          </p:cNvPr>
          <p:cNvPicPr>
            <a:picLocks noChangeAspect="1"/>
          </p:cNvPicPr>
          <p:nvPr/>
        </p:nvPicPr>
        <p:blipFill>
          <a:blip r:embed="rId11"/>
          <a:stretch>
            <a:fillRect/>
          </a:stretch>
        </p:blipFill>
        <p:spPr>
          <a:xfrm>
            <a:off x="7789688" y="30180"/>
            <a:ext cx="2190404" cy="1770506"/>
          </a:xfrm>
          <a:prstGeom prst="rect">
            <a:avLst/>
          </a:prstGeom>
        </p:spPr>
      </p:pic>
      <p:pic>
        <p:nvPicPr>
          <p:cNvPr id="8" name="Picture 7">
            <a:extLst>
              <a:ext uri="{FF2B5EF4-FFF2-40B4-BE49-F238E27FC236}">
                <a16:creationId xmlns:a16="http://schemas.microsoft.com/office/drawing/2014/main" id="{E3204C0F-6990-499C-9574-C3099079B632}"/>
              </a:ext>
              <a:ext uri="{C183D7F6-B498-43B3-948B-1728B52AA6E4}">
                <adec:decorative xmlns:adec="http://schemas.microsoft.com/office/drawing/2017/decorative" val="1"/>
              </a:ext>
            </a:extLst>
          </p:cNvPr>
          <p:cNvPicPr/>
          <p:nvPr/>
        </p:nvPicPr>
        <p:blipFill>
          <a:blip r:embed="rId12">
            <a:extLst>
              <a:ext uri="{28A0092B-C50C-407E-A947-70E740481C1C}">
                <a14:useLocalDpi xmlns:a14="http://schemas.microsoft.com/office/drawing/2010/main" val="0"/>
              </a:ext>
            </a:extLst>
          </a:blip>
          <a:stretch>
            <a:fillRect/>
          </a:stretch>
        </p:blipFill>
        <p:spPr>
          <a:xfrm>
            <a:off x="58750" y="-171127"/>
            <a:ext cx="2190404" cy="217311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041E42"/>
        </a:solidFill>
        <a:effectLst/>
      </p:bgPr>
    </p:bg>
    <p:spTree>
      <p:nvGrpSpPr>
        <p:cNvPr id="1" name=""/>
        <p:cNvGrpSpPr/>
        <p:nvPr/>
      </p:nvGrpSpPr>
      <p:grpSpPr>
        <a:xfrm>
          <a:off x="0" y="0"/>
          <a:ext cx="0" cy="0"/>
          <a:chOff x="0" y="0"/>
          <a:chExt cx="0" cy="0"/>
        </a:xfrm>
      </p:grpSpPr>
      <p:sp useBgFill="1">
        <p:nvSpPr>
          <p:cNvPr id="3" name="object 3"/>
          <p:cNvSpPr txBox="1">
            <a:spLocks noGrp="1"/>
          </p:cNvSpPr>
          <p:nvPr>
            <p:ph type="title"/>
          </p:nvPr>
        </p:nvSpPr>
        <p:spPr>
          <a:xfrm>
            <a:off x="2045953" y="225879"/>
            <a:ext cx="5257800" cy="1126975"/>
          </a:xfrm>
          <a:prstGeom prst="rect">
            <a:avLst/>
          </a:prstGeom>
        </p:spPr>
        <p:txBody>
          <a:bodyPr vert="horz" wrap="square" lIns="0" tIns="0" rIns="0" bIns="0" rtlCol="0">
            <a:spAutoFit/>
          </a:bodyPr>
          <a:lstStyle/>
          <a:p>
            <a:pPr marL="12700" marR="5080" algn="ctr">
              <a:lnSpc>
                <a:spcPts val="4590"/>
              </a:lnSpc>
            </a:pPr>
            <a:r>
              <a:rPr lang="en-US" sz="2800" spc="-5" dirty="0">
                <a:solidFill>
                  <a:srgbClr val="FFCD00"/>
                </a:solidFill>
                <a:latin typeface="Arial Black" panose="020B0A04020102020204" pitchFamily="34" charset="0"/>
              </a:rPr>
              <a:t>Deployment Waiver </a:t>
            </a:r>
            <a:br>
              <a:rPr lang="en-US" sz="2800" spc="-5" dirty="0">
                <a:solidFill>
                  <a:srgbClr val="FFCD00"/>
                </a:solidFill>
                <a:latin typeface="Arial Black" panose="020B0A04020102020204" pitchFamily="34" charset="0"/>
              </a:rPr>
            </a:br>
            <a:r>
              <a:rPr lang="en-US" sz="2800" spc="-5" dirty="0">
                <a:solidFill>
                  <a:srgbClr val="FFCD00"/>
                </a:solidFill>
                <a:latin typeface="Arial Black" panose="020B0A04020102020204" pitchFamily="34" charset="0"/>
              </a:rPr>
              <a:t>Information</a:t>
            </a:r>
            <a:endParaRPr sz="2800" dirty="0">
              <a:solidFill>
                <a:srgbClr val="FFCD00"/>
              </a:solidFill>
              <a:latin typeface="Arial Black" panose="020B0A04020102020204" pitchFamily="34" charset="0"/>
            </a:endParaRPr>
          </a:p>
        </p:txBody>
      </p:sp>
      <p:sp>
        <p:nvSpPr>
          <p:cNvPr id="4" name="object 4"/>
          <p:cNvSpPr txBox="1"/>
          <p:nvPr/>
        </p:nvSpPr>
        <p:spPr>
          <a:xfrm>
            <a:off x="495300" y="2062177"/>
            <a:ext cx="9067800" cy="4616648"/>
          </a:xfrm>
          <a:prstGeom prst="rect">
            <a:avLst/>
          </a:prstGeom>
        </p:spPr>
        <p:txBody>
          <a:bodyPr vert="horz" wrap="square" lIns="0" tIns="0" rIns="0" bIns="0" rtlCol="0">
            <a:spAutoFit/>
          </a:bodyPr>
          <a:lstStyle/>
          <a:p>
            <a:pPr marL="355600" marR="5080" indent="-342900">
              <a:buClr>
                <a:schemeClr val="bg1"/>
              </a:buClr>
              <a:buFont typeface="Arial" panose="020B0604020202020204" pitchFamily="34" charset="0"/>
              <a:buChar char="•"/>
            </a:pPr>
            <a:r>
              <a:rPr lang="en-US" sz="2000" spc="-15" dirty="0">
                <a:solidFill>
                  <a:schemeClr val="bg1"/>
                </a:solidFill>
                <a:latin typeface="Arial" panose="020B0604020202020204" pitchFamily="34" charset="0"/>
                <a:cs typeface="Arial" panose="020B0604020202020204" pitchFamily="34" charset="0"/>
              </a:rPr>
              <a:t>Primary reference for waiver information is the CCMIS website, </a:t>
            </a:r>
            <a:r>
              <a:rPr lang="en-US" sz="2000" i="1" spc="-15" dirty="0">
                <a:solidFill>
                  <a:schemeClr val="bg1"/>
                </a:solidFill>
                <a:latin typeface="Arial" panose="020B0604020202020204" pitchFamily="34" charset="0"/>
                <a:cs typeface="Arial" panose="020B0604020202020204" pitchFamily="34" charset="0"/>
              </a:rPr>
              <a:t>Medical Affairs </a:t>
            </a:r>
            <a:r>
              <a:rPr lang="en-US" sz="2000" spc="-15" dirty="0">
                <a:solidFill>
                  <a:schemeClr val="bg1"/>
                </a:solidFill>
                <a:latin typeface="Arial" panose="020B0604020202020204" pitchFamily="34" charset="0"/>
                <a:cs typeface="Arial" panose="020B0604020202020204" pitchFamily="34" charset="0"/>
              </a:rPr>
              <a:t>under </a:t>
            </a:r>
            <a:r>
              <a:rPr lang="en-US" sz="2000" dirty="0">
                <a:latin typeface="Arial" panose="020B0604020202020204" pitchFamily="34" charset="0"/>
                <a:cs typeface="Arial" panose="020B0604020202020204" pitchFamily="34" charset="0"/>
                <a:hlinkClick r:id="rId3"/>
              </a:rPr>
              <a:t>Medical Waiver Program</a:t>
            </a:r>
            <a:r>
              <a:rPr lang="en-US" sz="2000" dirty="0">
                <a:solidFill>
                  <a:schemeClr val="bg1"/>
                </a:solidFill>
                <a:latin typeface="Arial" panose="020B0604020202020204" pitchFamily="34" charset="0"/>
                <a:cs typeface="Arial" panose="020B0604020202020204" pitchFamily="34" charset="0"/>
              </a:rPr>
              <a:t>.</a:t>
            </a:r>
          </a:p>
          <a:p>
            <a:pPr marL="355600" marR="5080" indent="-342900">
              <a:buClr>
                <a:schemeClr val="bg1"/>
              </a:buClr>
              <a:buFont typeface="Arial" panose="020B0604020202020204" pitchFamily="34" charset="0"/>
              <a:buChar char="•"/>
            </a:pPr>
            <a:r>
              <a:rPr lang="en-US" sz="2000" dirty="0">
                <a:solidFill>
                  <a:schemeClr val="bg1"/>
                </a:solidFill>
                <a:latin typeface="Arial" panose="020B0604020202020204" pitchFamily="34" charset="0"/>
                <a:cs typeface="Arial" panose="020B0604020202020204" pitchFamily="34" charset="0"/>
              </a:rPr>
              <a:t>The </a:t>
            </a:r>
            <a:r>
              <a:rPr lang="en-US" sz="2000" i="1" dirty="0">
                <a:solidFill>
                  <a:schemeClr val="bg1"/>
                </a:solidFill>
                <a:latin typeface="Arial" panose="020B0604020202020204" pitchFamily="34" charset="0"/>
                <a:cs typeface="Arial" panose="020B0604020202020204" pitchFamily="34" charset="0"/>
              </a:rPr>
              <a:t>Active Duty and Reserve Corps Medical Waiver Request form </a:t>
            </a:r>
            <a:r>
              <a:rPr lang="en-US" sz="2000" b="1" dirty="0">
                <a:solidFill>
                  <a:schemeClr val="bg1"/>
                </a:solidFill>
                <a:latin typeface="Arial" panose="020B0604020202020204" pitchFamily="34" charset="0"/>
                <a:cs typeface="Arial" panose="020B0604020202020204" pitchFamily="34" charset="0"/>
              </a:rPr>
              <a:t>must be accompanied by detailed medical documentation </a:t>
            </a:r>
            <a:r>
              <a:rPr lang="en-US" sz="2000" dirty="0">
                <a:solidFill>
                  <a:schemeClr val="bg1"/>
                </a:solidFill>
                <a:latin typeface="Arial" panose="020B0604020202020204" pitchFamily="34" charset="0"/>
                <a:cs typeface="Arial" panose="020B0604020202020204" pitchFamily="34" charset="0"/>
              </a:rPr>
              <a:t>from the officer’s provider(s), to include: condition/diagnosis and/or symptoms, treatment, reason it interferes with deployment, and length of time. </a:t>
            </a:r>
          </a:p>
          <a:p>
            <a:pPr marL="355600" marR="5080" indent="-342900">
              <a:buClr>
                <a:schemeClr val="bg1"/>
              </a:buClr>
              <a:buFont typeface="Arial" panose="020B0604020202020204" pitchFamily="34" charset="0"/>
              <a:buChar char="•"/>
            </a:pPr>
            <a:r>
              <a:rPr lang="en-US" sz="2000" spc="-15" dirty="0">
                <a:solidFill>
                  <a:schemeClr val="bg1"/>
                </a:solidFill>
                <a:latin typeface="Arial" panose="020B0604020202020204" pitchFamily="34" charset="0"/>
                <a:cs typeface="Arial" panose="020B0604020202020204" pitchFamily="34" charset="0"/>
              </a:rPr>
              <a:t>Combine all documents as a single PDF and upload file to CCMIS Officer Secure Area (OSA) via eDOC-U, Medical Affairs category as “Request for Medical Waiver.”</a:t>
            </a:r>
          </a:p>
          <a:p>
            <a:pPr marL="355600" marR="170815" indent="-342900">
              <a:buClr>
                <a:schemeClr val="bg1"/>
              </a:buClr>
              <a:buFont typeface="Arial" panose="020B0604020202020204" pitchFamily="34" charset="0"/>
              <a:buChar char="•"/>
            </a:pPr>
            <a:r>
              <a:rPr lang="en-US" sz="2000" spc="-15" dirty="0">
                <a:solidFill>
                  <a:schemeClr val="bg1"/>
                </a:solidFill>
                <a:latin typeface="Arial" panose="020B0604020202020204" pitchFamily="34" charset="0"/>
                <a:cs typeface="Arial" panose="020B0604020202020204" pitchFamily="34" charset="0"/>
              </a:rPr>
              <a:t>Officer will receive email notification of submission.  Archived documents are not visible to officers at this time.</a:t>
            </a:r>
          </a:p>
          <a:p>
            <a:pPr marL="355600" marR="170815" indent="-342900">
              <a:buClr>
                <a:schemeClr val="bg1"/>
              </a:buClr>
              <a:buFont typeface="Arial" panose="020B0604020202020204" pitchFamily="34" charset="0"/>
              <a:buChar char="•"/>
            </a:pPr>
            <a:r>
              <a:rPr lang="en-US" sz="2000" spc="-15" dirty="0">
                <a:solidFill>
                  <a:schemeClr val="bg1"/>
                </a:solidFill>
                <a:latin typeface="Arial" panose="020B0604020202020204" pitchFamily="34" charset="0"/>
                <a:cs typeface="Arial" panose="020B0604020202020204" pitchFamily="34" charset="0"/>
              </a:rPr>
              <a:t>Waivers are generally processed within two business days of upload and can be viewed in the Officer Secure Area in the RDB Self-Service section.</a:t>
            </a:r>
          </a:p>
          <a:p>
            <a:pPr marL="355600" marR="170815" indent="-342900">
              <a:buClr>
                <a:schemeClr val="bg1"/>
              </a:buClr>
              <a:buFont typeface="Arial" panose="020B0604020202020204" pitchFamily="34" charset="0"/>
              <a:buChar char="•"/>
            </a:pPr>
            <a:r>
              <a:rPr lang="en-US" sz="2000" spc="-15" dirty="0">
                <a:solidFill>
                  <a:schemeClr val="bg1"/>
                </a:solidFill>
                <a:latin typeface="Arial" panose="020B0604020202020204" pitchFamily="34" charset="0"/>
                <a:cs typeface="Arial" panose="020B0604020202020204" pitchFamily="34" charset="0"/>
              </a:rPr>
              <a:t>For more information, please contact Medical Affairs at: </a:t>
            </a:r>
            <a:r>
              <a:rPr lang="en-US" sz="2000" spc="-15" dirty="0">
                <a:solidFill>
                  <a:schemeClr val="bg1"/>
                </a:solidFill>
                <a:latin typeface="Arial" panose="020B0604020202020204" pitchFamily="34" charset="0"/>
                <a:cs typeface="Arial" panose="020B0604020202020204" pitchFamily="34" charset="0"/>
                <a:hlinkClick r:id="rId4"/>
              </a:rPr>
              <a:t>PHSMACCHQ@hhs.gov</a:t>
            </a:r>
            <a:r>
              <a:rPr lang="en-US" sz="2000" spc="-15" dirty="0">
                <a:solidFill>
                  <a:schemeClr val="bg1"/>
                </a:solidFill>
                <a:latin typeface="Arial" panose="020B0604020202020204" pitchFamily="34" charset="0"/>
                <a:cs typeface="Arial" panose="020B0604020202020204" pitchFamily="34" charset="0"/>
              </a:rPr>
              <a:t>.</a:t>
            </a:r>
          </a:p>
        </p:txBody>
      </p:sp>
      <p:sp>
        <p:nvSpPr>
          <p:cNvPr id="2" name="Rectangle 1"/>
          <p:cNvSpPr/>
          <p:nvPr/>
        </p:nvSpPr>
        <p:spPr>
          <a:xfrm>
            <a:off x="9616938" y="7340395"/>
            <a:ext cx="441462" cy="369332"/>
          </a:xfrm>
          <a:prstGeom prst="rect">
            <a:avLst/>
          </a:prstGeom>
        </p:spPr>
        <p:txBody>
          <a:bodyPr wrap="square">
            <a:spAutoFit/>
          </a:bodyPr>
          <a:lstStyle/>
          <a:p>
            <a:pPr marL="12700"/>
            <a:r>
              <a:rPr lang="en-US" b="1" dirty="0">
                <a:solidFill>
                  <a:srgbClr val="FFCD00"/>
                </a:solidFill>
                <a:latin typeface="Arial Black"/>
                <a:cs typeface="Arial Black"/>
              </a:rPr>
              <a:t>4</a:t>
            </a:r>
            <a:endParaRPr lang="en-US" dirty="0">
              <a:solidFill>
                <a:srgbClr val="FFCD00"/>
              </a:solidFill>
              <a:latin typeface="Arial Black"/>
              <a:cs typeface="Arial Black"/>
            </a:endParaRPr>
          </a:p>
        </p:txBody>
      </p:sp>
      <p:pic>
        <p:nvPicPr>
          <p:cNvPr id="9" name="Picture 8">
            <a:extLst>
              <a:ext uri="{FF2B5EF4-FFF2-40B4-BE49-F238E27FC236}">
                <a16:creationId xmlns:a16="http://schemas.microsoft.com/office/drawing/2014/main" id="{9FEA111E-D220-4D59-85C2-B4AE05C4CE43}"/>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7771954" y="62673"/>
            <a:ext cx="2190404" cy="1770506"/>
          </a:xfrm>
          <a:prstGeom prst="rect">
            <a:avLst/>
          </a:prstGeom>
        </p:spPr>
      </p:pic>
      <p:pic>
        <p:nvPicPr>
          <p:cNvPr id="7" name="Picture 6">
            <a:extLst>
              <a:ext uri="{FF2B5EF4-FFF2-40B4-BE49-F238E27FC236}">
                <a16:creationId xmlns:a16="http://schemas.microsoft.com/office/drawing/2014/main" id="{2A60AD67-AAAE-44DB-ACF8-1A58B6279D4E}"/>
              </a:ext>
              <a:ext uri="{C183D7F6-B498-43B3-948B-1728B52AA6E4}">
                <adec:decorative xmlns:adec="http://schemas.microsoft.com/office/drawing/2017/decorative" val="1"/>
              </a:ext>
            </a:extLst>
          </p:cNvPr>
          <p:cNvPicPr/>
          <p:nvPr/>
        </p:nvPicPr>
        <p:blipFill>
          <a:blip r:embed="rId6">
            <a:extLst>
              <a:ext uri="{28A0092B-C50C-407E-A947-70E740481C1C}">
                <a14:useLocalDpi xmlns:a14="http://schemas.microsoft.com/office/drawing/2010/main" val="0"/>
              </a:ext>
            </a:extLst>
          </a:blip>
          <a:stretch>
            <a:fillRect/>
          </a:stretch>
        </p:blipFill>
        <p:spPr>
          <a:xfrm>
            <a:off x="0" y="-118287"/>
            <a:ext cx="2190404" cy="2173119"/>
          </a:xfrm>
          <a:prstGeom prst="rect">
            <a:avLst/>
          </a:prstGeom>
        </p:spPr>
      </p:pic>
    </p:spTree>
    <p:extLst>
      <p:ext uri="{BB962C8B-B14F-4D97-AF65-F5344CB8AC3E}">
        <p14:creationId xmlns:p14="http://schemas.microsoft.com/office/powerpoint/2010/main" val="2235534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41E42"/>
        </a:solidFill>
        <a:effectLst/>
      </p:bgPr>
    </p:bg>
    <p:spTree>
      <p:nvGrpSpPr>
        <p:cNvPr id="1" name=""/>
        <p:cNvGrpSpPr/>
        <p:nvPr/>
      </p:nvGrpSpPr>
      <p:grpSpPr>
        <a:xfrm>
          <a:off x="0" y="0"/>
          <a:ext cx="0" cy="0"/>
          <a:chOff x="0" y="0"/>
          <a:chExt cx="0" cy="0"/>
        </a:xfrm>
      </p:grpSpPr>
      <p:sp>
        <p:nvSpPr>
          <p:cNvPr id="3" name="object 3"/>
          <p:cNvSpPr txBox="1">
            <a:spLocks noGrp="1"/>
          </p:cNvSpPr>
          <p:nvPr>
            <p:ph type="title"/>
          </p:nvPr>
        </p:nvSpPr>
        <p:spPr>
          <a:xfrm>
            <a:off x="2051320" y="206237"/>
            <a:ext cx="5525063" cy="1126975"/>
          </a:xfrm>
          <a:prstGeom prst="rect">
            <a:avLst/>
          </a:prstGeom>
        </p:spPr>
        <p:txBody>
          <a:bodyPr vert="horz" wrap="square" lIns="0" tIns="0" rIns="0" bIns="0" rtlCol="0">
            <a:spAutoFit/>
          </a:bodyPr>
          <a:lstStyle/>
          <a:p>
            <a:pPr marL="12700" marR="5080" algn="ctr">
              <a:lnSpc>
                <a:spcPts val="4590"/>
              </a:lnSpc>
            </a:pPr>
            <a:r>
              <a:rPr lang="en-US" sz="2800" spc="-5" dirty="0">
                <a:solidFill>
                  <a:srgbClr val="FFCD00"/>
                </a:solidFill>
                <a:latin typeface="Arial" panose="020B0604020202020204" pitchFamily="34" charset="0"/>
                <a:cs typeface="Arial" panose="020B0604020202020204" pitchFamily="34" charset="0"/>
              </a:rPr>
              <a:t>Permanent Change of Station (PCS) Resources</a:t>
            </a:r>
            <a:endParaRPr sz="2800" dirty="0">
              <a:solidFill>
                <a:srgbClr val="FFCD00"/>
              </a:solidFill>
              <a:latin typeface="Arial" panose="020B0604020202020204" pitchFamily="34" charset="0"/>
              <a:cs typeface="Arial" panose="020B0604020202020204" pitchFamily="34" charset="0"/>
            </a:endParaRPr>
          </a:p>
        </p:txBody>
      </p:sp>
      <p:sp>
        <p:nvSpPr>
          <p:cNvPr id="4" name="object 4"/>
          <p:cNvSpPr txBox="1"/>
          <p:nvPr/>
        </p:nvSpPr>
        <p:spPr>
          <a:xfrm>
            <a:off x="685800" y="2431133"/>
            <a:ext cx="9143999" cy="4308872"/>
          </a:xfrm>
          <a:prstGeom prst="rect">
            <a:avLst/>
          </a:prstGeom>
        </p:spPr>
        <p:txBody>
          <a:bodyPr vert="horz" wrap="square" lIns="0" tIns="0" rIns="0" bIns="0" rtlCol="0">
            <a:spAutoFit/>
          </a:bodyPr>
          <a:lstStyle/>
          <a:p>
            <a:pPr marL="355600" marR="5080" indent="-342900">
              <a:buClr>
                <a:schemeClr val="bg1"/>
              </a:buClr>
              <a:buFont typeface="Arial" panose="020B0604020202020204" pitchFamily="34" charset="0"/>
              <a:buChar char="•"/>
            </a:pPr>
            <a:r>
              <a:rPr lang="en-US" sz="2000" u="sng" spc="-15" dirty="0">
                <a:solidFill>
                  <a:schemeClr val="bg1"/>
                </a:solidFill>
                <a:latin typeface="Arial" panose="020B0604020202020204" pitchFamily="34" charset="0"/>
                <a:cs typeface="Arial" panose="020B0604020202020204" pitchFamily="34" charset="0"/>
                <a:hlinkClick r:id="rId3"/>
              </a:rPr>
              <a:t>Travel and Transportation Allowances</a:t>
            </a:r>
            <a:endParaRPr lang="en-US" sz="2000" u="sng" spc="-15" dirty="0">
              <a:solidFill>
                <a:schemeClr val="bg1"/>
              </a:solidFill>
              <a:latin typeface="Arial" panose="020B0604020202020204" pitchFamily="34" charset="0"/>
              <a:cs typeface="Arial" panose="020B0604020202020204" pitchFamily="34" charset="0"/>
            </a:endParaRPr>
          </a:p>
          <a:p>
            <a:pPr marL="12700" marR="5080">
              <a:buClr>
                <a:schemeClr val="bg1"/>
              </a:buClr>
            </a:pPr>
            <a:endParaRPr lang="en-US" sz="2000" u="sng" spc="-15" dirty="0">
              <a:solidFill>
                <a:schemeClr val="bg1"/>
              </a:solidFill>
              <a:latin typeface="Arial" panose="020B0604020202020204" pitchFamily="34" charset="0"/>
              <a:cs typeface="Arial" panose="020B0604020202020204" pitchFamily="34" charset="0"/>
            </a:endParaRPr>
          </a:p>
          <a:p>
            <a:pPr marL="355600" marR="5080" indent="-342900">
              <a:buClr>
                <a:schemeClr val="bg1"/>
              </a:buClr>
              <a:buFont typeface="Arial" panose="020B0604020202020204" pitchFamily="34" charset="0"/>
              <a:buChar char="•"/>
            </a:pPr>
            <a:r>
              <a:rPr lang="en-US" sz="2000" u="sng" spc="-15" dirty="0">
                <a:solidFill>
                  <a:schemeClr val="bg1"/>
                </a:solidFill>
                <a:latin typeface="Arial" panose="020B0604020202020204" pitchFamily="34" charset="0"/>
                <a:cs typeface="Arial" panose="020B0604020202020204" pitchFamily="34" charset="0"/>
                <a:hlinkClick r:id="rId4"/>
              </a:rPr>
              <a:t>Tips for a Move</a:t>
            </a:r>
            <a:endParaRPr lang="en-US" sz="2000" u="sng" spc="-5" dirty="0">
              <a:solidFill>
                <a:schemeClr val="bg1"/>
              </a:solidFill>
              <a:latin typeface="Arial" panose="020B0604020202020204" pitchFamily="34" charset="0"/>
              <a:cs typeface="Arial" panose="020B0604020202020204" pitchFamily="34" charset="0"/>
            </a:endParaRPr>
          </a:p>
          <a:p>
            <a:pPr marL="355600" marR="5080" indent="-342900">
              <a:buClr>
                <a:schemeClr val="bg1"/>
              </a:buClr>
              <a:buFont typeface="Arial" panose="020B0604020202020204" pitchFamily="34" charset="0"/>
              <a:buChar char="•"/>
            </a:pPr>
            <a:endParaRPr lang="en-US" sz="2000" u="sng" spc="-5" dirty="0">
              <a:solidFill>
                <a:schemeClr val="bg1"/>
              </a:solidFill>
              <a:latin typeface="Arial" panose="020B0604020202020204" pitchFamily="34" charset="0"/>
              <a:cs typeface="Arial" panose="020B0604020202020204" pitchFamily="34" charset="0"/>
            </a:endParaRPr>
          </a:p>
          <a:p>
            <a:pPr marL="355600" marR="5080" indent="-342900">
              <a:buClr>
                <a:schemeClr val="bg1"/>
              </a:buClr>
              <a:buFont typeface="Arial" panose="020B0604020202020204" pitchFamily="34" charset="0"/>
              <a:buChar char="•"/>
            </a:pPr>
            <a:r>
              <a:rPr lang="en-US" sz="2000" u="sng" dirty="0">
                <a:solidFill>
                  <a:schemeClr val="bg1"/>
                </a:solidFill>
                <a:latin typeface="Arial" panose="020B0604020202020204" pitchFamily="34" charset="0"/>
                <a:cs typeface="Arial" panose="020B0604020202020204" pitchFamily="34" charset="0"/>
                <a:hlinkClick r:id="rId5"/>
              </a:rPr>
              <a:t>PCS</a:t>
            </a:r>
            <a:r>
              <a:rPr lang="en-US" sz="2000" u="sng" spc="-60" dirty="0">
                <a:solidFill>
                  <a:schemeClr val="bg1"/>
                </a:solidFill>
                <a:latin typeface="Arial" panose="020B0604020202020204" pitchFamily="34" charset="0"/>
                <a:cs typeface="Arial" panose="020B0604020202020204" pitchFamily="34" charset="0"/>
                <a:hlinkClick r:id="rId5"/>
              </a:rPr>
              <a:t> </a:t>
            </a:r>
            <a:r>
              <a:rPr lang="en-US" sz="2000" u="sng" spc="-5" dirty="0">
                <a:solidFill>
                  <a:schemeClr val="bg1"/>
                </a:solidFill>
                <a:latin typeface="Arial" panose="020B0604020202020204" pitchFamily="34" charset="0"/>
                <a:cs typeface="Arial" panose="020B0604020202020204" pitchFamily="34" charset="0"/>
                <a:hlinkClick r:id="rId5"/>
              </a:rPr>
              <a:t>Checklist</a:t>
            </a:r>
            <a:endParaRPr lang="en-US" sz="2000" dirty="0">
              <a:solidFill>
                <a:schemeClr val="bg1"/>
              </a:solidFill>
              <a:latin typeface="Arial" panose="020B0604020202020204" pitchFamily="34" charset="0"/>
              <a:cs typeface="Arial" panose="020B0604020202020204" pitchFamily="34" charset="0"/>
            </a:endParaRPr>
          </a:p>
          <a:p>
            <a:pPr marL="12700" marR="133985">
              <a:buClr>
                <a:schemeClr val="bg1"/>
              </a:buClr>
            </a:pPr>
            <a:endParaRPr lang="en-US" sz="2000" dirty="0">
              <a:solidFill>
                <a:schemeClr val="bg1"/>
              </a:solidFill>
              <a:latin typeface="Arial" panose="020B0604020202020204" pitchFamily="34" charset="0"/>
              <a:cs typeface="Arial" panose="020B0604020202020204" pitchFamily="34" charset="0"/>
            </a:endParaRPr>
          </a:p>
          <a:p>
            <a:pPr marL="355600" marR="170815" indent="-342900">
              <a:buClr>
                <a:schemeClr val="bg1"/>
              </a:buClr>
              <a:buFont typeface="Arial" panose="020B0604020202020204" pitchFamily="34" charset="0"/>
              <a:buChar char="•"/>
            </a:pPr>
            <a:r>
              <a:rPr lang="en-US" sz="2000" u="sng" dirty="0">
                <a:solidFill>
                  <a:schemeClr val="bg1"/>
                </a:solidFill>
                <a:latin typeface="Arial" panose="020B0604020202020204" pitchFamily="34" charset="0"/>
                <a:cs typeface="Arial" panose="020B0604020202020204" pitchFamily="34" charset="0"/>
                <a:hlinkClick r:id="rId6"/>
              </a:rPr>
              <a:t>Checklist for Spouses New to the Military (includes PCS information)</a:t>
            </a:r>
            <a:endParaRPr lang="en-US" sz="2000" u="sng" dirty="0">
              <a:solidFill>
                <a:schemeClr val="bg1"/>
              </a:solidFill>
              <a:latin typeface="Arial" panose="020B0604020202020204" pitchFamily="34" charset="0"/>
              <a:cs typeface="Arial" panose="020B0604020202020204" pitchFamily="34" charset="0"/>
            </a:endParaRPr>
          </a:p>
          <a:p>
            <a:pPr marL="12700" marR="170815">
              <a:buClr>
                <a:schemeClr val="bg1"/>
              </a:buClr>
            </a:pPr>
            <a:endParaRPr lang="en-US" sz="2000" dirty="0">
              <a:solidFill>
                <a:schemeClr val="bg1"/>
              </a:solidFill>
              <a:latin typeface="Arial" panose="020B0604020202020204" pitchFamily="34" charset="0"/>
              <a:cs typeface="Arial" panose="020B0604020202020204" pitchFamily="34" charset="0"/>
            </a:endParaRPr>
          </a:p>
          <a:p>
            <a:pPr marL="355600" indent="-342900">
              <a:buClr>
                <a:schemeClr val="bg1"/>
              </a:buClr>
              <a:buFont typeface="Arial" panose="020B0604020202020204" pitchFamily="34" charset="0"/>
              <a:buChar char="•"/>
            </a:pPr>
            <a:r>
              <a:rPr lang="en-US" sz="2000" u="sng" spc="-5" dirty="0">
                <a:solidFill>
                  <a:schemeClr val="bg1"/>
                </a:solidFill>
                <a:latin typeface="Arial" panose="020B0604020202020204" pitchFamily="34" charset="0"/>
                <a:cs typeface="Arial" panose="020B0604020202020204" pitchFamily="34" charset="0"/>
                <a:hlinkClick r:id="rId7"/>
              </a:rPr>
              <a:t>Deductible </a:t>
            </a:r>
            <a:r>
              <a:rPr lang="en-US" sz="2000" u="sng" dirty="0">
                <a:solidFill>
                  <a:schemeClr val="bg1"/>
                </a:solidFill>
                <a:latin typeface="Arial" panose="020B0604020202020204" pitchFamily="34" charset="0"/>
                <a:cs typeface="Arial" panose="020B0604020202020204" pitchFamily="34" charset="0"/>
                <a:hlinkClick r:id="rId7"/>
              </a:rPr>
              <a:t>PCS</a:t>
            </a:r>
            <a:r>
              <a:rPr lang="en-US" sz="2000" u="sng" spc="-125" dirty="0">
                <a:solidFill>
                  <a:schemeClr val="bg1"/>
                </a:solidFill>
                <a:latin typeface="Arial" panose="020B0604020202020204" pitchFamily="34" charset="0"/>
                <a:cs typeface="Arial" panose="020B0604020202020204" pitchFamily="34" charset="0"/>
                <a:hlinkClick r:id="rId7"/>
              </a:rPr>
              <a:t> </a:t>
            </a:r>
            <a:r>
              <a:rPr lang="en-US" sz="2000" u="sng" spc="-30" dirty="0">
                <a:solidFill>
                  <a:schemeClr val="bg1"/>
                </a:solidFill>
                <a:latin typeface="Arial" panose="020B0604020202020204" pitchFamily="34" charset="0"/>
                <a:cs typeface="Arial" panose="020B0604020202020204" pitchFamily="34" charset="0"/>
                <a:hlinkClick r:id="rId7"/>
              </a:rPr>
              <a:t>Taxes</a:t>
            </a:r>
            <a:endParaRPr lang="en-US" sz="2000" u="sng" spc="-30" dirty="0">
              <a:solidFill>
                <a:schemeClr val="bg1"/>
              </a:solidFill>
              <a:latin typeface="Arial" panose="020B0604020202020204" pitchFamily="34" charset="0"/>
              <a:cs typeface="Arial" panose="020B0604020202020204" pitchFamily="34" charset="0"/>
            </a:endParaRPr>
          </a:p>
          <a:p>
            <a:pPr marL="12700">
              <a:buClr>
                <a:schemeClr val="bg1"/>
              </a:buClr>
            </a:pPr>
            <a:endParaRPr lang="en-US" sz="2000" dirty="0">
              <a:solidFill>
                <a:schemeClr val="bg1"/>
              </a:solidFill>
              <a:latin typeface="Arial" panose="020B0604020202020204" pitchFamily="34" charset="0"/>
              <a:cs typeface="Arial" panose="020B0604020202020204" pitchFamily="34" charset="0"/>
            </a:endParaRPr>
          </a:p>
          <a:p>
            <a:pPr marL="355600" marR="611505" indent="-342900">
              <a:buClr>
                <a:schemeClr val="bg1"/>
              </a:buClr>
              <a:buFont typeface="Arial" panose="020B0604020202020204" pitchFamily="34" charset="0"/>
              <a:buChar char="•"/>
            </a:pPr>
            <a:r>
              <a:rPr lang="en-US" sz="2000" u="sng" spc="5" dirty="0">
                <a:solidFill>
                  <a:schemeClr val="bg1"/>
                </a:solidFill>
                <a:latin typeface="Arial" panose="020B0604020202020204" pitchFamily="34" charset="0"/>
                <a:cs typeface="Arial" panose="020B0604020202020204" pitchFamily="34" charset="0"/>
                <a:hlinkClick r:id="rId8"/>
              </a:rPr>
              <a:t>Shipping Household Goods</a:t>
            </a:r>
            <a:endParaRPr lang="en-US" sz="2000" dirty="0">
              <a:solidFill>
                <a:schemeClr val="bg1"/>
              </a:solidFill>
              <a:latin typeface="Arial" panose="020B0604020202020204" pitchFamily="34" charset="0"/>
              <a:cs typeface="Arial" panose="020B0604020202020204" pitchFamily="34" charset="0"/>
            </a:endParaRPr>
          </a:p>
          <a:p>
            <a:pPr marL="342900" indent="-342900">
              <a:buClr>
                <a:schemeClr val="bg1"/>
              </a:buClr>
              <a:buFont typeface="Arial" panose="020B0604020202020204" pitchFamily="34" charset="0"/>
              <a:buChar char="•"/>
            </a:pPr>
            <a:endParaRPr lang="en-US" sz="2000" dirty="0">
              <a:solidFill>
                <a:schemeClr val="bg1"/>
              </a:solidFill>
              <a:latin typeface="Arial" panose="020B0604020202020204" pitchFamily="34" charset="0"/>
              <a:cs typeface="Arial" panose="020B0604020202020204" pitchFamily="34" charset="0"/>
            </a:endParaRPr>
          </a:p>
          <a:p>
            <a:pPr marL="355600" marR="954405" indent="-342900">
              <a:buClr>
                <a:schemeClr val="bg1"/>
              </a:buClr>
              <a:buFont typeface="Arial" panose="020B0604020202020204" pitchFamily="34" charset="0"/>
              <a:buChar char="•"/>
            </a:pPr>
            <a:r>
              <a:rPr lang="en-US" sz="2000" u="sng" spc="-10" dirty="0">
                <a:solidFill>
                  <a:schemeClr val="bg1"/>
                </a:solidFill>
                <a:latin typeface="Arial" panose="020B0604020202020204" pitchFamily="34" charset="0"/>
                <a:cs typeface="Arial" panose="020B0604020202020204" pitchFamily="34" charset="0"/>
                <a:hlinkClick r:id="rId9"/>
              </a:rPr>
              <a:t>Financial Tips for </a:t>
            </a:r>
            <a:r>
              <a:rPr lang="en-US" sz="2000" u="sng" spc="-10" dirty="0" err="1">
                <a:solidFill>
                  <a:schemeClr val="bg1"/>
                </a:solidFill>
                <a:latin typeface="Arial" panose="020B0604020202020204" pitchFamily="34" charset="0"/>
                <a:cs typeface="Arial" panose="020B0604020202020204" pitchFamily="34" charset="0"/>
                <a:hlinkClick r:id="rId9"/>
              </a:rPr>
              <a:t>PCSing</a:t>
            </a:r>
            <a:endParaRPr lang="en-US" sz="2000" u="sng" dirty="0">
              <a:solidFill>
                <a:schemeClr val="bg1"/>
              </a:solidFill>
              <a:latin typeface="Arial" panose="020B0604020202020204" pitchFamily="34" charset="0"/>
              <a:cs typeface="Arial" panose="020B0604020202020204" pitchFamily="34" charset="0"/>
            </a:endParaRPr>
          </a:p>
          <a:p>
            <a:pPr marL="12700" marR="170815">
              <a:lnSpc>
                <a:spcPct val="100000"/>
              </a:lnSpc>
              <a:buClr>
                <a:schemeClr val="bg1"/>
              </a:buClr>
            </a:pPr>
            <a:endParaRPr lang="en-US" sz="2000" dirty="0">
              <a:latin typeface="Times New Roman"/>
              <a:cs typeface="Times New Roman"/>
            </a:endParaRPr>
          </a:p>
        </p:txBody>
      </p:sp>
      <p:sp>
        <p:nvSpPr>
          <p:cNvPr id="2" name="Rectangle 1"/>
          <p:cNvSpPr/>
          <p:nvPr/>
        </p:nvSpPr>
        <p:spPr>
          <a:xfrm>
            <a:off x="9654110" y="7387731"/>
            <a:ext cx="351378" cy="369332"/>
          </a:xfrm>
          <a:prstGeom prst="rect">
            <a:avLst/>
          </a:prstGeom>
        </p:spPr>
        <p:txBody>
          <a:bodyPr wrap="none">
            <a:spAutoFit/>
          </a:bodyPr>
          <a:lstStyle/>
          <a:p>
            <a:pPr marL="12700"/>
            <a:r>
              <a:rPr lang="en-US" b="1" dirty="0">
                <a:solidFill>
                  <a:srgbClr val="FFCD00"/>
                </a:solidFill>
                <a:latin typeface="Arial Black"/>
                <a:cs typeface="Arial Black"/>
              </a:rPr>
              <a:t>5</a:t>
            </a:r>
            <a:endParaRPr lang="en-US" dirty="0">
              <a:solidFill>
                <a:srgbClr val="FFCD00"/>
              </a:solidFill>
              <a:latin typeface="Arial Black"/>
              <a:cs typeface="Arial Black"/>
            </a:endParaRPr>
          </a:p>
        </p:txBody>
      </p:sp>
      <p:pic>
        <p:nvPicPr>
          <p:cNvPr id="10" name="Picture 9">
            <a:extLst>
              <a:ext uri="{FF2B5EF4-FFF2-40B4-BE49-F238E27FC236}">
                <a16:creationId xmlns:a16="http://schemas.microsoft.com/office/drawing/2014/main" id="{35BCAAF3-3F88-4956-863C-5D595E7F07FE}"/>
              </a:ext>
              <a:ext uri="{C183D7F6-B498-43B3-948B-1728B52AA6E4}">
                <adec:decorative xmlns:adec="http://schemas.microsoft.com/office/drawing/2017/decorative" val="1"/>
              </a:ext>
            </a:extLst>
          </p:cNvPr>
          <p:cNvPicPr>
            <a:picLocks noChangeAspect="1"/>
          </p:cNvPicPr>
          <p:nvPr/>
        </p:nvPicPr>
        <p:blipFill>
          <a:blip r:embed="rId10"/>
          <a:stretch>
            <a:fillRect/>
          </a:stretch>
        </p:blipFill>
        <p:spPr>
          <a:xfrm>
            <a:off x="7867996" y="0"/>
            <a:ext cx="2190404" cy="1770506"/>
          </a:xfrm>
          <a:prstGeom prst="rect">
            <a:avLst/>
          </a:prstGeom>
        </p:spPr>
      </p:pic>
      <p:pic>
        <p:nvPicPr>
          <p:cNvPr id="7" name="Picture 6">
            <a:extLst>
              <a:ext uri="{FF2B5EF4-FFF2-40B4-BE49-F238E27FC236}">
                <a16:creationId xmlns:a16="http://schemas.microsoft.com/office/drawing/2014/main" id="{629E37BA-BAAB-46E6-86F0-30A7954D3F85}"/>
              </a:ext>
              <a:ext uri="{C183D7F6-B498-43B3-948B-1728B52AA6E4}">
                <adec:decorative xmlns:adec="http://schemas.microsoft.com/office/drawing/2017/decorative" val="1"/>
              </a:ext>
            </a:extLst>
          </p:cNvPr>
          <p:cNvPicPr/>
          <p:nvPr/>
        </p:nvPicPr>
        <p:blipFill>
          <a:blip r:embed="rId11">
            <a:extLst>
              <a:ext uri="{28A0092B-C50C-407E-A947-70E740481C1C}">
                <a14:useLocalDpi xmlns:a14="http://schemas.microsoft.com/office/drawing/2010/main" val="0"/>
              </a:ext>
            </a:extLst>
          </a:blip>
          <a:stretch>
            <a:fillRect/>
          </a:stretch>
        </p:blipFill>
        <p:spPr>
          <a:xfrm>
            <a:off x="0" y="-72300"/>
            <a:ext cx="2190404" cy="217311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041E42"/>
        </a:solidFill>
        <a:effectLst/>
      </p:bgPr>
    </p:bg>
    <p:spTree>
      <p:nvGrpSpPr>
        <p:cNvPr id="1" name=""/>
        <p:cNvGrpSpPr/>
        <p:nvPr/>
      </p:nvGrpSpPr>
      <p:grpSpPr>
        <a:xfrm>
          <a:off x="0" y="0"/>
          <a:ext cx="0" cy="0"/>
          <a:chOff x="0" y="0"/>
          <a:chExt cx="0" cy="0"/>
        </a:xfrm>
      </p:grpSpPr>
      <p:sp>
        <p:nvSpPr>
          <p:cNvPr id="3" name="object 3"/>
          <p:cNvSpPr txBox="1">
            <a:spLocks noGrp="1"/>
          </p:cNvSpPr>
          <p:nvPr>
            <p:ph type="title"/>
          </p:nvPr>
        </p:nvSpPr>
        <p:spPr>
          <a:xfrm>
            <a:off x="1800244" y="474722"/>
            <a:ext cx="6143182" cy="430887"/>
          </a:xfrm>
          <a:prstGeom prst="rect">
            <a:avLst/>
          </a:prstGeom>
        </p:spPr>
        <p:txBody>
          <a:bodyPr vert="horz" wrap="square" lIns="0" tIns="0" rIns="0" bIns="0" rtlCol="0">
            <a:spAutoFit/>
          </a:bodyPr>
          <a:lstStyle/>
          <a:p>
            <a:pPr marL="12700" algn="ctr">
              <a:lnSpc>
                <a:spcPct val="100000"/>
              </a:lnSpc>
            </a:pPr>
            <a:r>
              <a:rPr sz="2800" spc="-5" dirty="0">
                <a:solidFill>
                  <a:srgbClr val="FFCD00"/>
                </a:solidFill>
                <a:latin typeface="Arial Black" panose="020B0A04020102020204" pitchFamily="34" charset="0"/>
                <a:cs typeface="Arial" panose="020B0604020202020204" pitchFamily="34" charset="0"/>
              </a:rPr>
              <a:t>PCS</a:t>
            </a:r>
            <a:r>
              <a:rPr sz="2800" spc="-55" dirty="0">
                <a:solidFill>
                  <a:srgbClr val="FFCD00"/>
                </a:solidFill>
                <a:latin typeface="Arial" panose="020B0604020202020204" pitchFamily="34" charset="0"/>
                <a:cs typeface="Arial" panose="020B0604020202020204" pitchFamily="34" charset="0"/>
              </a:rPr>
              <a:t> </a:t>
            </a:r>
            <a:r>
              <a:rPr sz="2800" spc="-5" dirty="0">
                <a:solidFill>
                  <a:srgbClr val="FFCD00"/>
                </a:solidFill>
                <a:latin typeface="Arial Black" panose="020B0A04020102020204" pitchFamily="34" charset="0"/>
                <a:cs typeface="Arial" panose="020B0604020202020204" pitchFamily="34" charset="0"/>
              </a:rPr>
              <a:t>R</a:t>
            </a:r>
            <a:r>
              <a:rPr lang="en-US" sz="2800" spc="-5" dirty="0">
                <a:solidFill>
                  <a:srgbClr val="FFCD00"/>
                </a:solidFill>
                <a:latin typeface="Arial Black" panose="020B0A04020102020204" pitchFamily="34" charset="0"/>
                <a:cs typeface="Arial" panose="020B0604020202020204" pitchFamily="34" charset="0"/>
              </a:rPr>
              <a:t>esources Cont.</a:t>
            </a:r>
            <a:endParaRPr sz="2800" dirty="0">
              <a:solidFill>
                <a:srgbClr val="FFCD00"/>
              </a:solidFill>
              <a:latin typeface="Arial Black" panose="020B0A04020102020204" pitchFamily="34" charset="0"/>
              <a:cs typeface="Arial" panose="020B0604020202020204" pitchFamily="34" charset="0"/>
            </a:endParaRPr>
          </a:p>
        </p:txBody>
      </p:sp>
      <p:sp>
        <p:nvSpPr>
          <p:cNvPr id="4" name="object 4"/>
          <p:cNvSpPr txBox="1"/>
          <p:nvPr/>
        </p:nvSpPr>
        <p:spPr>
          <a:xfrm>
            <a:off x="818805" y="2366432"/>
            <a:ext cx="9143999" cy="3905621"/>
          </a:xfrm>
          <a:prstGeom prst="rect">
            <a:avLst/>
          </a:prstGeom>
        </p:spPr>
        <p:txBody>
          <a:bodyPr vert="horz" wrap="square" lIns="0" tIns="0" rIns="0" bIns="0" rtlCol="0">
            <a:spAutoFit/>
          </a:bodyPr>
          <a:lstStyle/>
          <a:p>
            <a:pPr marL="355600" marR="5080" indent="-342900">
              <a:lnSpc>
                <a:spcPct val="100000"/>
              </a:lnSpc>
              <a:buClr>
                <a:schemeClr val="bg1"/>
              </a:buClr>
              <a:buFont typeface="Arial" panose="020B0604020202020204" pitchFamily="34" charset="0"/>
              <a:buChar char="•"/>
            </a:pPr>
            <a:r>
              <a:rPr lang="en-US" sz="2000" u="sng" dirty="0">
                <a:solidFill>
                  <a:schemeClr val="bg1"/>
                </a:solidFill>
                <a:latin typeface="Arial" panose="020B0604020202020204" pitchFamily="34" charset="0"/>
                <a:cs typeface="Arial" panose="020B0604020202020204" pitchFamily="34" charset="0"/>
                <a:hlinkClick r:id="rId2"/>
              </a:rPr>
              <a:t>PCS Preparation with A Pet (particularly for duty stations overseas)</a:t>
            </a:r>
            <a:endParaRPr lang="en-US" sz="2000" dirty="0">
              <a:solidFill>
                <a:schemeClr val="bg1"/>
              </a:solidFill>
              <a:latin typeface="Arial" panose="020B0604020202020204" pitchFamily="34" charset="0"/>
              <a:cs typeface="Arial" panose="020B0604020202020204" pitchFamily="34" charset="0"/>
            </a:endParaRPr>
          </a:p>
          <a:p>
            <a:pPr marL="342900" indent="-342900">
              <a:lnSpc>
                <a:spcPct val="100000"/>
              </a:lnSpc>
              <a:spcBef>
                <a:spcPts val="40"/>
              </a:spcBef>
              <a:buClr>
                <a:schemeClr val="bg1"/>
              </a:buClr>
              <a:buFont typeface="Arial" panose="020B0604020202020204" pitchFamily="34" charset="0"/>
              <a:buChar char="•"/>
            </a:pPr>
            <a:endParaRPr lang="en-US" sz="2000" dirty="0">
              <a:solidFill>
                <a:schemeClr val="bg1"/>
              </a:solidFill>
              <a:latin typeface="Arial" panose="020B0604020202020204" pitchFamily="34" charset="0"/>
              <a:cs typeface="Arial" panose="020B0604020202020204" pitchFamily="34" charset="0"/>
            </a:endParaRPr>
          </a:p>
          <a:p>
            <a:pPr marL="355600" marR="28575" indent="-342900">
              <a:lnSpc>
                <a:spcPct val="100000"/>
              </a:lnSpc>
              <a:buClr>
                <a:schemeClr val="bg1"/>
              </a:buClr>
              <a:buFont typeface="Arial" panose="020B0604020202020204" pitchFamily="34" charset="0"/>
              <a:buChar char="•"/>
            </a:pPr>
            <a:r>
              <a:rPr lang="en-US" sz="2000" u="sng" spc="-5" dirty="0">
                <a:solidFill>
                  <a:schemeClr val="bg1"/>
                </a:solidFill>
                <a:latin typeface="Arial" panose="020B0604020202020204" pitchFamily="34" charset="0"/>
                <a:cs typeface="Arial" panose="020B0604020202020204" pitchFamily="34" charset="0"/>
                <a:hlinkClick r:id="rId3"/>
              </a:rPr>
              <a:t>Different Types </a:t>
            </a:r>
            <a:r>
              <a:rPr lang="en-US" sz="2000" u="sng" dirty="0">
                <a:solidFill>
                  <a:schemeClr val="bg1"/>
                </a:solidFill>
                <a:latin typeface="Arial" panose="020B0604020202020204" pitchFamily="34" charset="0"/>
                <a:cs typeface="Arial" panose="020B0604020202020204" pitchFamily="34" charset="0"/>
                <a:hlinkClick r:id="rId3"/>
              </a:rPr>
              <a:t>of M</a:t>
            </a:r>
            <a:r>
              <a:rPr lang="en-US" sz="2000" u="sng" spc="-5" dirty="0">
                <a:solidFill>
                  <a:schemeClr val="bg1"/>
                </a:solidFill>
                <a:latin typeface="Arial" panose="020B0604020202020204" pitchFamily="34" charset="0"/>
                <a:cs typeface="Arial" panose="020B0604020202020204" pitchFamily="34" charset="0"/>
                <a:hlinkClick r:id="rId3"/>
              </a:rPr>
              <a:t>oves </a:t>
            </a:r>
            <a:r>
              <a:rPr lang="en-US" sz="2000" u="sng" dirty="0">
                <a:solidFill>
                  <a:schemeClr val="bg1"/>
                </a:solidFill>
                <a:latin typeface="Arial" panose="020B0604020202020204" pitchFamily="34" charset="0"/>
                <a:cs typeface="Arial" panose="020B0604020202020204" pitchFamily="34" charset="0"/>
                <a:hlinkClick r:id="rId3"/>
              </a:rPr>
              <a:t>(e.g., </a:t>
            </a:r>
            <a:r>
              <a:rPr lang="en-US" sz="2000" u="sng" spc="-5" dirty="0">
                <a:solidFill>
                  <a:schemeClr val="bg1"/>
                </a:solidFill>
                <a:latin typeface="Arial" panose="020B0604020202020204" pitchFamily="34" charset="0"/>
                <a:cs typeface="Arial" panose="020B0604020202020204" pitchFamily="34" charset="0"/>
                <a:hlinkClick r:id="rId3"/>
              </a:rPr>
              <a:t>deployment, </a:t>
            </a:r>
            <a:r>
              <a:rPr lang="en-US" sz="2000" u="sng" dirty="0">
                <a:solidFill>
                  <a:schemeClr val="bg1"/>
                </a:solidFill>
                <a:latin typeface="Arial" panose="020B0604020202020204" pitchFamily="34" charset="0"/>
                <a:cs typeface="Arial" panose="020B0604020202020204" pitchFamily="34" charset="0"/>
                <a:hlinkClick r:id="rId3"/>
              </a:rPr>
              <a:t>PCS, </a:t>
            </a:r>
            <a:r>
              <a:rPr lang="en-US" sz="2000" u="sng" spc="-5" dirty="0">
                <a:solidFill>
                  <a:schemeClr val="bg1"/>
                </a:solidFill>
                <a:latin typeface="Arial" panose="020B0604020202020204" pitchFamily="34" charset="0"/>
                <a:cs typeface="Arial" panose="020B0604020202020204" pitchFamily="34" charset="0"/>
                <a:hlinkClick r:id="rId3"/>
              </a:rPr>
              <a:t>PPM, local, </a:t>
            </a:r>
            <a:r>
              <a:rPr lang="en-US" sz="2000" u="sng" dirty="0">
                <a:solidFill>
                  <a:schemeClr val="bg1"/>
                </a:solidFill>
                <a:latin typeface="Arial" panose="020B0604020202020204" pitchFamily="34" charset="0"/>
                <a:cs typeface="Arial" panose="020B0604020202020204" pitchFamily="34" charset="0"/>
                <a:hlinkClick r:id="rId3"/>
              </a:rPr>
              <a:t>overseas) and </a:t>
            </a:r>
            <a:r>
              <a:rPr lang="en-US" sz="2000" u="sng" spc="-5" dirty="0">
                <a:solidFill>
                  <a:schemeClr val="bg1"/>
                </a:solidFill>
                <a:latin typeface="Arial" panose="020B0604020202020204" pitchFamily="34" charset="0"/>
                <a:cs typeface="Arial" panose="020B0604020202020204" pitchFamily="34" charset="0"/>
                <a:hlinkClick r:id="rId3"/>
              </a:rPr>
              <a:t>Basic  Entitlements </a:t>
            </a:r>
            <a:r>
              <a:rPr lang="en-US" sz="2000" u="sng" dirty="0">
                <a:solidFill>
                  <a:schemeClr val="bg1"/>
                </a:solidFill>
                <a:latin typeface="Arial" panose="020B0604020202020204" pitchFamily="34" charset="0"/>
                <a:cs typeface="Arial" panose="020B0604020202020204" pitchFamily="34" charset="0"/>
                <a:hlinkClick r:id="rId3"/>
              </a:rPr>
              <a:t>(e.g., </a:t>
            </a:r>
            <a:r>
              <a:rPr lang="en-US" sz="2000" u="sng" spc="-5" dirty="0">
                <a:solidFill>
                  <a:schemeClr val="bg1"/>
                </a:solidFill>
                <a:latin typeface="Arial" panose="020B0604020202020204" pitchFamily="34" charset="0"/>
                <a:cs typeface="Arial" panose="020B0604020202020204" pitchFamily="34" charset="0"/>
                <a:hlinkClick r:id="rId3"/>
              </a:rPr>
              <a:t>retirement, separation) An Active M</a:t>
            </a:r>
            <a:r>
              <a:rPr lang="en-US" sz="2000" u="sng" spc="-10" dirty="0">
                <a:solidFill>
                  <a:schemeClr val="bg1"/>
                </a:solidFill>
                <a:latin typeface="Arial" panose="020B0604020202020204" pitchFamily="34" charset="0"/>
                <a:cs typeface="Arial" panose="020B0604020202020204" pitchFamily="34" charset="0"/>
                <a:hlinkClick r:id="rId3"/>
              </a:rPr>
              <a:t>ember </a:t>
            </a:r>
            <a:r>
              <a:rPr lang="en-US" sz="2000" u="sng" spc="-5" dirty="0">
                <a:solidFill>
                  <a:schemeClr val="bg1"/>
                </a:solidFill>
                <a:latin typeface="Arial" panose="020B0604020202020204" pitchFamily="34" charset="0"/>
                <a:cs typeface="Arial" panose="020B0604020202020204" pitchFamily="34" charset="0"/>
                <a:hlinkClick r:id="rId3"/>
              </a:rPr>
              <a:t>Can</a:t>
            </a:r>
            <a:r>
              <a:rPr lang="en-US" sz="2000" u="sng" spc="-35" dirty="0">
                <a:solidFill>
                  <a:schemeClr val="bg1"/>
                </a:solidFill>
                <a:latin typeface="Arial" panose="020B0604020202020204" pitchFamily="34" charset="0"/>
                <a:cs typeface="Arial" panose="020B0604020202020204" pitchFamily="34" charset="0"/>
                <a:hlinkClick r:id="rId3"/>
              </a:rPr>
              <a:t> R</a:t>
            </a:r>
            <a:r>
              <a:rPr lang="en-US" sz="2000" u="sng" spc="-5" dirty="0">
                <a:solidFill>
                  <a:schemeClr val="bg1"/>
                </a:solidFill>
                <a:latin typeface="Arial" panose="020B0604020202020204" pitchFamily="34" charset="0"/>
                <a:cs typeface="Arial" panose="020B0604020202020204" pitchFamily="34" charset="0"/>
                <a:hlinkClick r:id="rId3"/>
              </a:rPr>
              <a:t>eceive</a:t>
            </a:r>
            <a:endParaRPr lang="en-US" sz="2000" dirty="0">
              <a:solidFill>
                <a:schemeClr val="bg1"/>
              </a:solidFill>
              <a:latin typeface="Arial" panose="020B0604020202020204" pitchFamily="34" charset="0"/>
              <a:cs typeface="Arial" panose="020B0604020202020204" pitchFamily="34" charset="0"/>
            </a:endParaRPr>
          </a:p>
          <a:p>
            <a:pPr marL="342900" indent="-342900">
              <a:lnSpc>
                <a:spcPct val="100000"/>
              </a:lnSpc>
              <a:spcBef>
                <a:spcPts val="40"/>
              </a:spcBef>
              <a:buClr>
                <a:schemeClr val="bg1"/>
              </a:buClr>
              <a:buFont typeface="Arial" panose="020B0604020202020204" pitchFamily="34" charset="0"/>
              <a:buChar char="•"/>
            </a:pPr>
            <a:endParaRPr lang="en-US" sz="2000" dirty="0">
              <a:solidFill>
                <a:schemeClr val="bg1"/>
              </a:solidFill>
              <a:latin typeface="Arial" panose="020B0604020202020204" pitchFamily="34" charset="0"/>
              <a:cs typeface="Arial" panose="020B0604020202020204" pitchFamily="34" charset="0"/>
            </a:endParaRPr>
          </a:p>
          <a:p>
            <a:pPr marL="355600" marR="384810" indent="-342900">
              <a:lnSpc>
                <a:spcPct val="100000"/>
              </a:lnSpc>
              <a:buClr>
                <a:schemeClr val="bg1"/>
              </a:buClr>
              <a:buFont typeface="Arial" panose="020B0604020202020204" pitchFamily="34" charset="0"/>
              <a:buChar char="•"/>
            </a:pPr>
            <a:r>
              <a:rPr lang="en-US" sz="2000" u="sng" spc="-10" dirty="0">
                <a:solidFill>
                  <a:schemeClr val="bg1"/>
                </a:solidFill>
                <a:latin typeface="Arial" panose="020B0604020202020204" pitchFamily="34" charset="0"/>
                <a:cs typeface="Arial" panose="020B0604020202020204" pitchFamily="34" charset="0"/>
                <a:hlinkClick r:id="rId4"/>
              </a:rPr>
              <a:t>Military </a:t>
            </a:r>
            <a:r>
              <a:rPr lang="en-US" sz="2000" u="sng" dirty="0">
                <a:solidFill>
                  <a:schemeClr val="bg1"/>
                </a:solidFill>
                <a:latin typeface="Arial" panose="020B0604020202020204" pitchFamily="34" charset="0"/>
                <a:cs typeface="Arial" panose="020B0604020202020204" pitchFamily="34" charset="0"/>
                <a:hlinkClick r:id="rId4"/>
              </a:rPr>
              <a:t>Spouses </a:t>
            </a:r>
            <a:r>
              <a:rPr lang="en-US" sz="2000" u="sng" spc="-5" dirty="0">
                <a:solidFill>
                  <a:schemeClr val="bg1"/>
                </a:solidFill>
                <a:latin typeface="Arial" panose="020B0604020202020204" pitchFamily="34" charset="0"/>
                <a:cs typeface="Arial" panose="020B0604020202020204" pitchFamily="34" charset="0"/>
                <a:hlinkClick r:id="rId4"/>
              </a:rPr>
              <a:t>Residency Relief </a:t>
            </a:r>
            <a:r>
              <a:rPr lang="en-US" sz="2000" u="sng" dirty="0">
                <a:solidFill>
                  <a:schemeClr val="bg1"/>
                </a:solidFill>
                <a:latin typeface="Arial" panose="020B0604020202020204" pitchFamily="34" charset="0"/>
                <a:cs typeface="Arial" panose="020B0604020202020204" pitchFamily="34" charset="0"/>
                <a:hlinkClick r:id="rId4"/>
              </a:rPr>
              <a:t>Act (MSRRA) </a:t>
            </a:r>
            <a:r>
              <a:rPr lang="en-US" sz="2000" u="sng" spc="-5" dirty="0">
                <a:solidFill>
                  <a:schemeClr val="bg1"/>
                </a:solidFill>
                <a:latin typeface="Arial" panose="020B0604020202020204" pitchFamily="34" charset="0"/>
                <a:cs typeface="Arial" panose="020B0604020202020204" pitchFamily="34" charset="0"/>
                <a:hlinkClick r:id="rId4"/>
              </a:rPr>
              <a:t>(allows </a:t>
            </a:r>
            <a:r>
              <a:rPr lang="en-US" sz="2000" u="sng" spc="-10" dirty="0">
                <a:solidFill>
                  <a:schemeClr val="bg1"/>
                </a:solidFill>
                <a:latin typeface="Arial" panose="020B0604020202020204" pitchFamily="34" charset="0"/>
                <a:cs typeface="Arial" panose="020B0604020202020204" pitchFamily="34" charset="0"/>
                <a:hlinkClick r:id="rId4"/>
              </a:rPr>
              <a:t>military </a:t>
            </a:r>
            <a:r>
              <a:rPr lang="en-US" sz="2000" u="sng" dirty="0">
                <a:solidFill>
                  <a:schemeClr val="bg1"/>
                </a:solidFill>
                <a:latin typeface="Arial" panose="020B0604020202020204" pitchFamily="34" charset="0"/>
                <a:cs typeface="Arial" panose="020B0604020202020204" pitchFamily="34" charset="0"/>
                <a:hlinkClick r:id="rId4"/>
              </a:rPr>
              <a:t>spouses </a:t>
            </a:r>
            <a:r>
              <a:rPr lang="en-US" sz="2000" u="sng" spc="-5" dirty="0">
                <a:solidFill>
                  <a:schemeClr val="bg1"/>
                </a:solidFill>
                <a:latin typeface="Arial" panose="020B0604020202020204" pitchFamily="34" charset="0"/>
                <a:cs typeface="Arial" panose="020B0604020202020204" pitchFamily="34" charset="0"/>
                <a:hlinkClick r:id="rId4"/>
              </a:rPr>
              <a:t>to  </a:t>
            </a:r>
            <a:r>
              <a:rPr lang="en-US" sz="2000" u="sng" dirty="0">
                <a:solidFill>
                  <a:schemeClr val="bg1"/>
                </a:solidFill>
                <a:latin typeface="Arial" panose="020B0604020202020204" pitchFamily="34" charset="0"/>
                <a:cs typeface="Arial" panose="020B0604020202020204" pitchFamily="34" charset="0"/>
                <a:hlinkClick r:id="rId4"/>
              </a:rPr>
              <a:t>keep residency </a:t>
            </a:r>
            <a:r>
              <a:rPr lang="en-US" sz="2000" u="sng" spc="-5" dirty="0">
                <a:solidFill>
                  <a:schemeClr val="bg1"/>
                </a:solidFill>
                <a:latin typeface="Arial" panose="020B0604020202020204" pitchFamily="34" charset="0"/>
                <a:cs typeface="Arial" panose="020B0604020202020204" pitchFamily="34" charset="0"/>
                <a:hlinkClick r:id="rId4"/>
              </a:rPr>
              <a:t>in their home state if </a:t>
            </a:r>
            <a:r>
              <a:rPr lang="en-US" sz="2000" u="sng" dirty="0">
                <a:solidFill>
                  <a:schemeClr val="bg1"/>
                </a:solidFill>
                <a:latin typeface="Arial" panose="020B0604020202020204" pitchFamily="34" charset="0"/>
                <a:cs typeface="Arial" panose="020B0604020202020204" pitchFamily="34" charset="0"/>
                <a:hlinkClick r:id="rId4"/>
              </a:rPr>
              <a:t>the </a:t>
            </a:r>
            <a:r>
              <a:rPr lang="en-US" sz="2000" u="sng" spc="-5" dirty="0">
                <a:solidFill>
                  <a:schemeClr val="bg1"/>
                </a:solidFill>
                <a:latin typeface="Arial" panose="020B0604020202020204" pitchFamily="34" charset="0"/>
                <a:cs typeface="Arial" panose="020B0604020202020204" pitchFamily="34" charset="0"/>
                <a:hlinkClick r:id="rId4"/>
              </a:rPr>
              <a:t>service-member receives </a:t>
            </a:r>
            <a:r>
              <a:rPr lang="en-US" sz="2000" u="sng" dirty="0">
                <a:solidFill>
                  <a:schemeClr val="bg1"/>
                </a:solidFill>
                <a:latin typeface="Arial" panose="020B0604020202020204" pitchFamily="34" charset="0"/>
                <a:cs typeface="Arial" panose="020B0604020202020204" pitchFamily="34" charset="0"/>
                <a:hlinkClick r:id="rId4"/>
              </a:rPr>
              <a:t>PCS</a:t>
            </a:r>
            <a:r>
              <a:rPr lang="en-US" sz="2000" u="sng" spc="-114" dirty="0">
                <a:solidFill>
                  <a:schemeClr val="bg1"/>
                </a:solidFill>
                <a:latin typeface="Arial" panose="020B0604020202020204" pitchFamily="34" charset="0"/>
                <a:cs typeface="Arial" panose="020B0604020202020204" pitchFamily="34" charset="0"/>
                <a:hlinkClick r:id="rId4"/>
              </a:rPr>
              <a:t> </a:t>
            </a:r>
            <a:r>
              <a:rPr lang="en-US" sz="2000" u="sng" dirty="0">
                <a:solidFill>
                  <a:schemeClr val="bg1"/>
                </a:solidFill>
                <a:latin typeface="Arial" panose="020B0604020202020204" pitchFamily="34" charset="0"/>
                <a:cs typeface="Arial" panose="020B0604020202020204" pitchFamily="34" charset="0"/>
                <a:hlinkClick r:id="rId4"/>
              </a:rPr>
              <a:t>orders)</a:t>
            </a:r>
            <a:endParaRPr lang="en-US" sz="2000" dirty="0">
              <a:solidFill>
                <a:schemeClr val="bg1"/>
              </a:solidFill>
              <a:latin typeface="Arial" panose="020B0604020202020204" pitchFamily="34" charset="0"/>
              <a:cs typeface="Arial" panose="020B0604020202020204" pitchFamily="34" charset="0"/>
            </a:endParaRPr>
          </a:p>
          <a:p>
            <a:pPr marL="355600" marR="2038985" indent="-342900">
              <a:lnSpc>
                <a:spcPct val="200000"/>
              </a:lnSpc>
              <a:buClr>
                <a:schemeClr val="bg1"/>
              </a:buClr>
              <a:buFont typeface="Arial" panose="020B0604020202020204" pitchFamily="34" charset="0"/>
              <a:buChar char="•"/>
            </a:pPr>
            <a:r>
              <a:rPr lang="en-US" sz="2000" u="sng" spc="-5" dirty="0">
                <a:solidFill>
                  <a:schemeClr val="bg1"/>
                </a:solidFill>
                <a:latin typeface="Arial" panose="020B0604020202020204" pitchFamily="34" charset="0"/>
                <a:cs typeface="Arial" panose="020B0604020202020204" pitchFamily="34" charset="0"/>
                <a:hlinkClick r:id="rId5"/>
              </a:rPr>
              <a:t>PCS- Selling:  </a:t>
            </a:r>
            <a:r>
              <a:rPr lang="en-US" sz="2000" u="sng" dirty="0">
                <a:solidFill>
                  <a:schemeClr val="bg1"/>
                </a:solidFill>
                <a:latin typeface="Arial" panose="020B0604020202020204" pitchFamily="34" charset="0"/>
                <a:cs typeface="Arial" panose="020B0604020202020204" pitchFamily="34" charset="0"/>
                <a:hlinkClick r:id="rId5"/>
              </a:rPr>
              <a:t>Five </a:t>
            </a:r>
            <a:r>
              <a:rPr lang="en-US" sz="2000" u="sng" spc="-5" dirty="0">
                <a:solidFill>
                  <a:schemeClr val="bg1"/>
                </a:solidFill>
                <a:latin typeface="Arial" panose="020B0604020202020204" pitchFamily="34" charset="0"/>
                <a:cs typeface="Arial" panose="020B0604020202020204" pitchFamily="34" charset="0"/>
                <a:hlinkClick r:id="rId5"/>
              </a:rPr>
              <a:t>Ways to P</a:t>
            </a:r>
            <a:r>
              <a:rPr lang="en-US" sz="2000" u="sng" dirty="0">
                <a:solidFill>
                  <a:schemeClr val="bg1"/>
                </a:solidFill>
                <a:latin typeface="Arial" panose="020B0604020202020204" pitchFamily="34" charset="0"/>
                <a:cs typeface="Arial" panose="020B0604020202020204" pitchFamily="34" charset="0"/>
                <a:hlinkClick r:id="rId5"/>
              </a:rPr>
              <a:t>repare Your </a:t>
            </a:r>
            <a:r>
              <a:rPr lang="en-US" sz="2000" u="sng" spc="-5" dirty="0">
                <a:solidFill>
                  <a:schemeClr val="bg1"/>
                </a:solidFill>
                <a:latin typeface="Arial" panose="020B0604020202020204" pitchFamily="34" charset="0"/>
                <a:cs typeface="Arial" panose="020B0604020202020204" pitchFamily="34" charset="0"/>
                <a:hlinkClick r:id="rId5"/>
              </a:rPr>
              <a:t>home </a:t>
            </a:r>
            <a:r>
              <a:rPr lang="en-US" sz="2000" u="sng" dirty="0">
                <a:solidFill>
                  <a:schemeClr val="bg1"/>
                </a:solidFill>
                <a:latin typeface="Arial" panose="020B0604020202020204" pitchFamily="34" charset="0"/>
                <a:cs typeface="Arial" panose="020B0604020202020204" pitchFamily="34" charset="0"/>
                <a:hlinkClick r:id="rId5"/>
              </a:rPr>
              <a:t>for </a:t>
            </a:r>
            <a:r>
              <a:rPr lang="en-US" sz="2000" u="sng" spc="-5" dirty="0">
                <a:solidFill>
                  <a:schemeClr val="bg1"/>
                </a:solidFill>
                <a:latin typeface="Arial" panose="020B0604020202020204" pitchFamily="34" charset="0"/>
                <a:cs typeface="Arial" panose="020B0604020202020204" pitchFamily="34" charset="0"/>
                <a:hlinkClick r:id="rId5"/>
              </a:rPr>
              <a:t>Market</a:t>
            </a:r>
            <a:endParaRPr lang="en-US" sz="2000" u="sng" spc="-5" dirty="0">
              <a:solidFill>
                <a:schemeClr val="bg1"/>
              </a:solidFill>
              <a:latin typeface="Arial" panose="020B0604020202020204" pitchFamily="34" charset="0"/>
              <a:cs typeface="Arial" panose="020B0604020202020204" pitchFamily="34" charset="0"/>
            </a:endParaRPr>
          </a:p>
          <a:p>
            <a:pPr marL="355600" marR="2038985" indent="-342900">
              <a:lnSpc>
                <a:spcPct val="200000"/>
              </a:lnSpc>
              <a:buClr>
                <a:schemeClr val="bg1"/>
              </a:buClr>
              <a:buFont typeface="Arial" panose="020B0604020202020204" pitchFamily="34" charset="0"/>
              <a:buChar char="•"/>
            </a:pPr>
            <a:r>
              <a:rPr lang="en-US" sz="2000" u="sng" dirty="0">
                <a:solidFill>
                  <a:schemeClr val="bg1"/>
                </a:solidFill>
                <a:latin typeface="Arial" panose="020B0604020202020204" pitchFamily="34" charset="0"/>
                <a:cs typeface="Arial" panose="020B0604020202020204" pitchFamily="34" charset="0"/>
                <a:hlinkClick r:id="rId6"/>
              </a:rPr>
              <a:t>PCS- Buying: </a:t>
            </a:r>
            <a:r>
              <a:rPr lang="en-US" sz="2000" u="sng" spc="5" dirty="0">
                <a:solidFill>
                  <a:schemeClr val="bg1"/>
                </a:solidFill>
                <a:latin typeface="Arial" panose="020B0604020202020204" pitchFamily="34" charset="0"/>
                <a:cs typeface="Arial" panose="020B0604020202020204" pitchFamily="34" charset="0"/>
                <a:hlinkClick r:id="rId6"/>
              </a:rPr>
              <a:t>How M</a:t>
            </a:r>
            <a:r>
              <a:rPr lang="en-US" sz="2000" u="sng" spc="-5" dirty="0">
                <a:solidFill>
                  <a:schemeClr val="bg1"/>
                </a:solidFill>
                <a:latin typeface="Arial" panose="020B0604020202020204" pitchFamily="34" charset="0"/>
                <a:cs typeface="Arial" panose="020B0604020202020204" pitchFamily="34" charset="0"/>
                <a:hlinkClick r:id="rId6"/>
              </a:rPr>
              <a:t>uch Can </a:t>
            </a:r>
            <a:r>
              <a:rPr lang="en-US" sz="2000" u="sng" dirty="0">
                <a:solidFill>
                  <a:schemeClr val="bg1"/>
                </a:solidFill>
                <a:latin typeface="Arial" panose="020B0604020202020204" pitchFamily="34" charset="0"/>
                <a:cs typeface="Arial" panose="020B0604020202020204" pitchFamily="34" charset="0"/>
                <a:hlinkClick r:id="rId6"/>
              </a:rPr>
              <a:t>I</a:t>
            </a:r>
            <a:r>
              <a:rPr lang="en-US" sz="2000" u="sng" spc="-95" dirty="0">
                <a:solidFill>
                  <a:schemeClr val="bg1"/>
                </a:solidFill>
                <a:latin typeface="Arial" panose="020B0604020202020204" pitchFamily="34" charset="0"/>
                <a:cs typeface="Arial" panose="020B0604020202020204" pitchFamily="34" charset="0"/>
                <a:hlinkClick r:id="rId6"/>
              </a:rPr>
              <a:t> A</a:t>
            </a:r>
            <a:r>
              <a:rPr lang="en-US" sz="2000" u="sng" spc="-10" dirty="0">
                <a:solidFill>
                  <a:schemeClr val="bg1"/>
                </a:solidFill>
                <a:latin typeface="Arial" panose="020B0604020202020204" pitchFamily="34" charset="0"/>
                <a:cs typeface="Arial" panose="020B0604020202020204" pitchFamily="34" charset="0"/>
                <a:hlinkClick r:id="rId6"/>
              </a:rPr>
              <a:t>fford?</a:t>
            </a:r>
            <a:endParaRPr lang="en-US" sz="2000" dirty="0">
              <a:solidFill>
                <a:schemeClr val="bg1"/>
              </a:solidFill>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EB63ADCF-E563-44BB-A3C6-D6133B7E501A}"/>
              </a:ext>
            </a:extLst>
          </p:cNvPr>
          <p:cNvSpPr/>
          <p:nvPr/>
        </p:nvSpPr>
        <p:spPr>
          <a:xfrm>
            <a:off x="3048000" y="7297678"/>
            <a:ext cx="7162800" cy="269689"/>
          </a:xfrm>
          <a:prstGeom prst="rect">
            <a:avLst/>
          </a:prstGeom>
        </p:spPr>
        <p:txBody>
          <a:bodyPr wrap="square">
            <a:spAutoFit/>
          </a:bodyPr>
          <a:lstStyle/>
          <a:p>
            <a:pPr marL="12700" marR="5080" algn="ctr">
              <a:lnSpc>
                <a:spcPct val="70000"/>
              </a:lnSpc>
            </a:pPr>
            <a:r>
              <a:rPr lang="en-US" sz="1600" b="1" spc="-5" dirty="0">
                <a:solidFill>
                  <a:srgbClr val="FFFFFF"/>
                </a:solidFill>
                <a:latin typeface="Arial" panose="020B0604020202020204" pitchFamily="34" charset="0"/>
                <a:cs typeface="Arial" panose="020B0604020202020204" pitchFamily="34" charset="0"/>
              </a:rPr>
              <a:t>*Click </a:t>
            </a:r>
            <a:r>
              <a:rPr lang="en-US" sz="1600" b="1" dirty="0">
                <a:solidFill>
                  <a:srgbClr val="FFFFFF"/>
                </a:solidFill>
                <a:latin typeface="Arial" panose="020B0604020202020204" pitchFamily="34" charset="0"/>
                <a:cs typeface="Arial" panose="020B0604020202020204" pitchFamily="34" charset="0"/>
              </a:rPr>
              <a:t>on each </a:t>
            </a:r>
            <a:r>
              <a:rPr lang="en-US" sz="1600" b="1" spc="-5" dirty="0">
                <a:solidFill>
                  <a:srgbClr val="FFFFFF"/>
                </a:solidFill>
                <a:latin typeface="Arial" panose="020B0604020202020204" pitchFamily="34" charset="0"/>
                <a:cs typeface="Arial" panose="020B0604020202020204" pitchFamily="34" charset="0"/>
              </a:rPr>
              <a:t>underlined  </a:t>
            </a:r>
            <a:r>
              <a:rPr lang="en-US" sz="1600" b="1" spc="-10" dirty="0">
                <a:solidFill>
                  <a:srgbClr val="FFFFFF"/>
                </a:solidFill>
                <a:latin typeface="Arial" panose="020B0604020202020204" pitchFamily="34" charset="0"/>
                <a:cs typeface="Arial" panose="020B0604020202020204" pitchFamily="34" charset="0"/>
              </a:rPr>
              <a:t>resource </a:t>
            </a:r>
            <a:r>
              <a:rPr lang="en-US" sz="1600" b="1" dirty="0">
                <a:solidFill>
                  <a:srgbClr val="FFFFFF"/>
                </a:solidFill>
                <a:latin typeface="Arial" panose="020B0604020202020204" pitchFamily="34" charset="0"/>
                <a:cs typeface="Arial" panose="020B0604020202020204" pitchFamily="34" charset="0"/>
              </a:rPr>
              <a:t>for </a:t>
            </a:r>
            <a:r>
              <a:rPr lang="en-US" sz="1600" b="1" spc="-5" dirty="0">
                <a:solidFill>
                  <a:srgbClr val="FFFFFF"/>
                </a:solidFill>
                <a:latin typeface="Arial" panose="020B0604020202020204" pitchFamily="34" charset="0"/>
                <a:cs typeface="Arial" panose="020B0604020202020204" pitchFamily="34" charset="0"/>
              </a:rPr>
              <a:t>further</a:t>
            </a:r>
            <a:r>
              <a:rPr lang="en-US" sz="1600" b="1" spc="-135" dirty="0">
                <a:solidFill>
                  <a:srgbClr val="FFFFFF"/>
                </a:solidFill>
                <a:latin typeface="Arial" panose="020B0604020202020204" pitchFamily="34" charset="0"/>
                <a:cs typeface="Arial" panose="020B0604020202020204" pitchFamily="34" charset="0"/>
              </a:rPr>
              <a:t> </a:t>
            </a:r>
            <a:r>
              <a:rPr lang="en-US" sz="1600" b="1" dirty="0">
                <a:solidFill>
                  <a:srgbClr val="FFFFFF"/>
                </a:solidFill>
                <a:latin typeface="Arial" panose="020B0604020202020204" pitchFamily="34" charset="0"/>
                <a:cs typeface="Arial" panose="020B0604020202020204" pitchFamily="34" charset="0"/>
              </a:rPr>
              <a:t>information</a:t>
            </a:r>
            <a:endParaRPr lang="en-US" sz="1600" dirty="0">
              <a:latin typeface="Arial" panose="020B0604020202020204" pitchFamily="34" charset="0"/>
              <a:cs typeface="Arial" panose="020B0604020202020204" pitchFamily="34" charset="0"/>
            </a:endParaRPr>
          </a:p>
        </p:txBody>
      </p:sp>
      <p:sp>
        <p:nvSpPr>
          <p:cNvPr id="9" name="object 9">
            <a:extLst>
              <a:ext uri="{FF2B5EF4-FFF2-40B4-BE49-F238E27FC236}">
                <a16:creationId xmlns:a16="http://schemas.microsoft.com/office/drawing/2014/main" id="{AFEF4E12-04E9-4634-9CCE-85FD6B1B03BB}"/>
              </a:ext>
            </a:extLst>
          </p:cNvPr>
          <p:cNvSpPr txBox="1"/>
          <p:nvPr/>
        </p:nvSpPr>
        <p:spPr>
          <a:xfrm>
            <a:off x="9734974" y="7419280"/>
            <a:ext cx="323426" cy="276999"/>
          </a:xfrm>
          <a:prstGeom prst="rect">
            <a:avLst/>
          </a:prstGeom>
        </p:spPr>
        <p:txBody>
          <a:bodyPr vert="horz" wrap="square" lIns="0" tIns="0" rIns="0" bIns="0" rtlCol="0">
            <a:spAutoFit/>
          </a:bodyPr>
          <a:lstStyle/>
          <a:p>
            <a:pPr marL="12700"/>
            <a:r>
              <a:rPr lang="en-US" b="1" dirty="0">
                <a:solidFill>
                  <a:srgbClr val="FFCD00"/>
                </a:solidFill>
                <a:latin typeface="Arial Black"/>
                <a:cs typeface="Arial Black"/>
              </a:rPr>
              <a:t>6</a:t>
            </a:r>
            <a:endParaRPr dirty="0">
              <a:solidFill>
                <a:srgbClr val="FFCD00"/>
              </a:solidFill>
              <a:latin typeface="Arial Black"/>
              <a:cs typeface="Arial Black"/>
            </a:endParaRPr>
          </a:p>
        </p:txBody>
      </p:sp>
      <p:pic>
        <p:nvPicPr>
          <p:cNvPr id="11" name="Picture 10">
            <a:extLst>
              <a:ext uri="{FF2B5EF4-FFF2-40B4-BE49-F238E27FC236}">
                <a16:creationId xmlns:a16="http://schemas.microsoft.com/office/drawing/2014/main" id="{AA0477A5-B52B-4A83-9C39-E3FCA0DEBE3E}"/>
              </a:ext>
              <a:ext uri="{C183D7F6-B498-43B3-948B-1728B52AA6E4}">
                <adec:decorative xmlns:adec="http://schemas.microsoft.com/office/drawing/2017/decorative" val="1"/>
              </a:ext>
            </a:extLst>
          </p:cNvPr>
          <p:cNvPicPr>
            <a:picLocks noChangeAspect="1"/>
          </p:cNvPicPr>
          <p:nvPr/>
        </p:nvPicPr>
        <p:blipFill>
          <a:blip r:embed="rId7"/>
          <a:stretch>
            <a:fillRect/>
          </a:stretch>
        </p:blipFill>
        <p:spPr>
          <a:xfrm>
            <a:off x="7772400" y="31196"/>
            <a:ext cx="2190404" cy="1770506"/>
          </a:xfrm>
          <a:prstGeom prst="rect">
            <a:avLst/>
          </a:prstGeom>
        </p:spPr>
      </p:pic>
      <p:pic>
        <p:nvPicPr>
          <p:cNvPr id="8" name="Picture 7">
            <a:extLst>
              <a:ext uri="{FF2B5EF4-FFF2-40B4-BE49-F238E27FC236}">
                <a16:creationId xmlns:a16="http://schemas.microsoft.com/office/drawing/2014/main" id="{7566532A-023C-48B2-B756-E228500EA513}"/>
              </a:ext>
              <a:ext uri="{C183D7F6-B498-43B3-948B-1728B52AA6E4}">
                <adec:decorative xmlns:adec="http://schemas.microsoft.com/office/drawing/2017/decorative" val="1"/>
              </a:ext>
            </a:extLst>
          </p:cNvPr>
          <p:cNvPicPr/>
          <p:nvPr/>
        </p:nvPicPr>
        <p:blipFill>
          <a:blip r:embed="rId8">
            <a:extLst>
              <a:ext uri="{28A0092B-C50C-407E-A947-70E740481C1C}">
                <a14:useLocalDpi xmlns:a14="http://schemas.microsoft.com/office/drawing/2010/main" val="0"/>
              </a:ext>
            </a:extLst>
          </a:blip>
          <a:stretch>
            <a:fillRect/>
          </a:stretch>
        </p:blipFill>
        <p:spPr>
          <a:xfrm>
            <a:off x="78153" y="-89052"/>
            <a:ext cx="2190404" cy="2173119"/>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452005" y="248945"/>
            <a:ext cx="5486400" cy="430887"/>
          </a:xfrm>
          <a:prstGeom prst="rect">
            <a:avLst/>
          </a:prstGeom>
        </p:spPr>
        <p:txBody>
          <a:bodyPr vert="horz" wrap="square" lIns="0" tIns="0" rIns="0" bIns="0" rtlCol="0">
            <a:spAutoFit/>
          </a:bodyPr>
          <a:lstStyle/>
          <a:p>
            <a:pPr marL="12700">
              <a:lnSpc>
                <a:spcPct val="100000"/>
              </a:lnSpc>
            </a:pPr>
            <a:r>
              <a:rPr lang="en-US" sz="2800" spc="-55" dirty="0">
                <a:solidFill>
                  <a:srgbClr val="FFCD00"/>
                </a:solidFill>
                <a:latin typeface="Arial Black" panose="020B0A04020102020204" pitchFamily="34" charset="0"/>
              </a:rPr>
              <a:t>Bereavement Resources </a:t>
            </a:r>
            <a:endParaRPr sz="2800" dirty="0">
              <a:solidFill>
                <a:srgbClr val="FFCD00"/>
              </a:solidFill>
              <a:latin typeface="Arial Black" panose="020B0A04020102020204" pitchFamily="34" charset="0"/>
            </a:endParaRPr>
          </a:p>
        </p:txBody>
      </p:sp>
      <p:sp>
        <p:nvSpPr>
          <p:cNvPr id="4" name="object 4"/>
          <p:cNvSpPr txBox="1"/>
          <p:nvPr/>
        </p:nvSpPr>
        <p:spPr>
          <a:xfrm>
            <a:off x="213006" y="2019451"/>
            <a:ext cx="9632387" cy="4957767"/>
          </a:xfrm>
          <a:prstGeom prst="rect">
            <a:avLst/>
          </a:prstGeom>
        </p:spPr>
        <p:txBody>
          <a:bodyPr vert="horz" wrap="square" lIns="0" tIns="0" rIns="0" bIns="0" rtlCol="0">
            <a:spAutoFit/>
          </a:bodyPr>
          <a:lstStyle/>
          <a:p>
            <a:pPr marL="12700">
              <a:lnSpc>
                <a:spcPct val="100000"/>
              </a:lnSpc>
            </a:pPr>
            <a:r>
              <a:rPr lang="en-US" sz="2000" b="1" u="heavy" dirty="0">
                <a:solidFill>
                  <a:schemeClr val="bg1"/>
                </a:solidFill>
                <a:latin typeface="Arial" panose="020B0604020202020204" pitchFamily="34" charset="0"/>
                <a:cs typeface="Arial" panose="020B0604020202020204" pitchFamily="34" charset="0"/>
                <a:hlinkClick r:id="rId3"/>
              </a:rPr>
              <a:t>Active-Duty Death Entitlements (CCI 383.01)</a:t>
            </a:r>
            <a:endParaRPr lang="en-US" sz="2000" dirty="0">
              <a:solidFill>
                <a:schemeClr val="bg1"/>
              </a:solidFill>
              <a:latin typeface="Arial" panose="020B0604020202020204" pitchFamily="34" charset="0"/>
              <a:cs typeface="Arial" panose="020B0604020202020204" pitchFamily="34" charset="0"/>
            </a:endParaRPr>
          </a:p>
          <a:p>
            <a:pPr marL="12700">
              <a:lnSpc>
                <a:spcPct val="100000"/>
              </a:lnSpc>
              <a:spcBef>
                <a:spcPts val="464"/>
              </a:spcBef>
            </a:pPr>
            <a:r>
              <a:rPr lang="en-US" sz="2000" b="1" spc="-5" dirty="0">
                <a:solidFill>
                  <a:schemeClr val="bg1"/>
                </a:solidFill>
                <a:latin typeface="Arial" panose="020B0604020202020204" pitchFamily="34" charset="0"/>
                <a:cs typeface="Arial" panose="020B0604020202020204" pitchFamily="34" charset="0"/>
              </a:rPr>
              <a:t>Death</a:t>
            </a:r>
            <a:r>
              <a:rPr lang="en-US" sz="2000" b="1" spc="-45" dirty="0">
                <a:solidFill>
                  <a:schemeClr val="bg1"/>
                </a:solidFill>
                <a:latin typeface="Arial" panose="020B0604020202020204" pitchFamily="34" charset="0"/>
                <a:cs typeface="Arial" panose="020B0604020202020204" pitchFamily="34" charset="0"/>
              </a:rPr>
              <a:t> </a:t>
            </a:r>
            <a:r>
              <a:rPr lang="en-US" sz="2000" b="1" spc="-5" dirty="0">
                <a:solidFill>
                  <a:schemeClr val="bg1"/>
                </a:solidFill>
                <a:latin typeface="Arial" panose="020B0604020202020204" pitchFamily="34" charset="0"/>
                <a:cs typeface="Arial" panose="020B0604020202020204" pitchFamily="34" charset="0"/>
              </a:rPr>
              <a:t>Gratuity:</a:t>
            </a:r>
            <a:endParaRPr lang="en-US" sz="2000" dirty="0">
              <a:solidFill>
                <a:schemeClr val="bg1"/>
              </a:solidFill>
              <a:latin typeface="Arial" panose="020B0604020202020204" pitchFamily="34" charset="0"/>
              <a:cs typeface="Arial" panose="020B0604020202020204" pitchFamily="34" charset="0"/>
            </a:endParaRPr>
          </a:p>
          <a:p>
            <a:pPr marL="12700" marR="216535">
              <a:lnSpc>
                <a:spcPct val="120000"/>
              </a:lnSpc>
            </a:pPr>
            <a:r>
              <a:rPr lang="en-US" sz="2000" dirty="0">
                <a:solidFill>
                  <a:schemeClr val="bg1"/>
                </a:solidFill>
                <a:latin typeface="Arial" panose="020B0604020202020204" pitchFamily="34" charset="0"/>
                <a:cs typeface="Arial" panose="020B0604020202020204" pitchFamily="34" charset="0"/>
              </a:rPr>
              <a:t>The death gratuity </a:t>
            </a:r>
            <a:r>
              <a:rPr lang="en-US" sz="2000" spc="-5" dirty="0">
                <a:solidFill>
                  <a:schemeClr val="bg1"/>
                </a:solidFill>
                <a:latin typeface="Arial" panose="020B0604020202020204" pitchFamily="34" charset="0"/>
                <a:cs typeface="Arial" panose="020B0604020202020204" pitchFamily="34" charset="0"/>
              </a:rPr>
              <a:t>is </a:t>
            </a:r>
            <a:r>
              <a:rPr lang="en-US" sz="2000" dirty="0">
                <a:solidFill>
                  <a:schemeClr val="bg1"/>
                </a:solidFill>
                <a:latin typeface="Arial" panose="020B0604020202020204" pitchFamily="34" charset="0"/>
                <a:cs typeface="Arial" panose="020B0604020202020204" pitchFamily="34" charset="0"/>
              </a:rPr>
              <a:t>a one-time</a:t>
            </a:r>
            <a:r>
              <a:rPr lang="en-US" sz="2000" spc="-5" dirty="0">
                <a:solidFill>
                  <a:schemeClr val="bg1"/>
                </a:solidFill>
                <a:latin typeface="Arial" panose="020B0604020202020204" pitchFamily="34" charset="0"/>
                <a:cs typeface="Arial" panose="020B0604020202020204" pitchFamily="34" charset="0"/>
              </a:rPr>
              <a:t> lump sum </a:t>
            </a:r>
            <a:r>
              <a:rPr lang="en-US" sz="2000" dirty="0">
                <a:solidFill>
                  <a:schemeClr val="bg1"/>
                </a:solidFill>
                <a:latin typeface="Arial" panose="020B0604020202020204" pitchFamily="34" charset="0"/>
                <a:cs typeface="Arial" panose="020B0604020202020204" pitchFamily="34" charset="0"/>
              </a:rPr>
              <a:t>payment of $12,420 (tax exempt) for a </a:t>
            </a:r>
            <a:r>
              <a:rPr lang="en-US" sz="2000" spc="-15" dirty="0">
                <a:solidFill>
                  <a:schemeClr val="bg1"/>
                </a:solidFill>
                <a:latin typeface="Arial" panose="020B0604020202020204" pitchFamily="34" charset="0"/>
                <a:cs typeface="Arial" panose="020B0604020202020204" pitchFamily="34" charset="0"/>
              </a:rPr>
              <a:t>member, </a:t>
            </a:r>
            <a:r>
              <a:rPr lang="en-US" sz="2000" spc="-5" dirty="0">
                <a:solidFill>
                  <a:schemeClr val="bg1"/>
                </a:solidFill>
                <a:latin typeface="Arial" panose="020B0604020202020204" pitchFamily="34" charset="0"/>
                <a:cs typeface="Arial" panose="020B0604020202020204" pitchFamily="34" charset="0"/>
              </a:rPr>
              <a:t>who </a:t>
            </a:r>
            <a:r>
              <a:rPr lang="en-US" sz="2000" dirty="0">
                <a:solidFill>
                  <a:schemeClr val="bg1"/>
                </a:solidFill>
                <a:latin typeface="Arial" panose="020B0604020202020204" pitchFamily="34" charset="0"/>
                <a:cs typeface="Arial" panose="020B0604020202020204" pitchFamily="34" charset="0"/>
              </a:rPr>
              <a:t>dies on active </a:t>
            </a:r>
            <a:r>
              <a:rPr lang="en-US" sz="2000" spc="-20" dirty="0">
                <a:solidFill>
                  <a:schemeClr val="bg1"/>
                </a:solidFill>
                <a:latin typeface="Arial" panose="020B0604020202020204" pitchFamily="34" charset="0"/>
                <a:cs typeface="Arial" panose="020B0604020202020204" pitchFamily="34" charset="0"/>
              </a:rPr>
              <a:t>duty.  </a:t>
            </a:r>
            <a:r>
              <a:rPr lang="en-US" sz="2000" dirty="0">
                <a:solidFill>
                  <a:schemeClr val="bg1"/>
                </a:solidFill>
                <a:latin typeface="Arial" panose="020B0604020202020204" pitchFamily="34" charset="0"/>
                <a:cs typeface="Arial" panose="020B0604020202020204" pitchFamily="34" charset="0"/>
              </a:rPr>
              <a:t>If the death occurred as a result of hazardous </a:t>
            </a:r>
            <a:r>
              <a:rPr lang="en-US" sz="2000" spc="-20" dirty="0">
                <a:solidFill>
                  <a:schemeClr val="bg1"/>
                </a:solidFill>
                <a:latin typeface="Arial" panose="020B0604020202020204" pitchFamily="34" charset="0"/>
                <a:cs typeface="Arial" panose="020B0604020202020204" pitchFamily="34" charset="0"/>
              </a:rPr>
              <a:t>duty, </a:t>
            </a:r>
            <a:r>
              <a:rPr lang="en-US" sz="2000" dirty="0">
                <a:solidFill>
                  <a:schemeClr val="bg1"/>
                </a:solidFill>
                <a:latin typeface="Arial" panose="020B0604020202020204" pitchFamily="34" charset="0"/>
                <a:cs typeface="Arial" panose="020B0604020202020204" pitchFamily="34" charset="0"/>
              </a:rPr>
              <a:t>the payment </a:t>
            </a:r>
            <a:r>
              <a:rPr lang="en-US" sz="2000" spc="-5" dirty="0">
                <a:solidFill>
                  <a:schemeClr val="bg1"/>
                </a:solidFill>
                <a:latin typeface="Arial" panose="020B0604020202020204" pitchFamily="34" charset="0"/>
                <a:cs typeface="Arial" panose="020B0604020202020204" pitchFamily="34" charset="0"/>
              </a:rPr>
              <a:t>is</a:t>
            </a:r>
            <a:r>
              <a:rPr lang="en-US" sz="2000" spc="-150" dirty="0">
                <a:solidFill>
                  <a:schemeClr val="bg1"/>
                </a:solidFill>
                <a:latin typeface="Arial" panose="020B0604020202020204" pitchFamily="34" charset="0"/>
                <a:cs typeface="Arial" panose="020B0604020202020204" pitchFamily="34" charset="0"/>
              </a:rPr>
              <a:t> </a:t>
            </a:r>
            <a:r>
              <a:rPr lang="en-US" sz="2000" dirty="0">
                <a:solidFill>
                  <a:schemeClr val="bg1"/>
                </a:solidFill>
                <a:latin typeface="Arial" panose="020B0604020202020204" pitchFamily="34" charset="0"/>
                <a:cs typeface="Arial" panose="020B0604020202020204" pitchFamily="34" charset="0"/>
              </a:rPr>
              <a:t>$100,000.</a:t>
            </a:r>
          </a:p>
          <a:p>
            <a:pPr>
              <a:lnSpc>
                <a:spcPct val="100000"/>
              </a:lnSpc>
              <a:spcBef>
                <a:spcPts val="30"/>
              </a:spcBef>
            </a:pPr>
            <a:endParaRPr lang="en-US" sz="1100" dirty="0">
              <a:solidFill>
                <a:schemeClr val="bg1"/>
              </a:solidFill>
              <a:latin typeface="Arial" panose="020B0604020202020204" pitchFamily="34" charset="0"/>
              <a:cs typeface="Arial" panose="020B0604020202020204" pitchFamily="34" charset="0"/>
            </a:endParaRPr>
          </a:p>
          <a:p>
            <a:pPr marL="12700">
              <a:lnSpc>
                <a:spcPct val="100000"/>
              </a:lnSpc>
            </a:pPr>
            <a:r>
              <a:rPr lang="en-US" sz="2000" b="1" spc="-5" dirty="0">
                <a:solidFill>
                  <a:schemeClr val="bg1"/>
                </a:solidFill>
                <a:latin typeface="Arial" panose="020B0604020202020204" pitchFamily="34" charset="0"/>
                <a:cs typeface="Arial" panose="020B0604020202020204" pitchFamily="34" charset="0"/>
              </a:rPr>
              <a:t>Unpaid Pay and</a:t>
            </a:r>
            <a:r>
              <a:rPr lang="en-US" sz="2000" b="1" spc="-165" dirty="0">
                <a:solidFill>
                  <a:schemeClr val="bg1"/>
                </a:solidFill>
                <a:latin typeface="Arial" panose="020B0604020202020204" pitchFamily="34" charset="0"/>
                <a:cs typeface="Arial" panose="020B0604020202020204" pitchFamily="34" charset="0"/>
              </a:rPr>
              <a:t> </a:t>
            </a:r>
            <a:r>
              <a:rPr lang="en-US" sz="2000" b="1" dirty="0">
                <a:solidFill>
                  <a:schemeClr val="bg1"/>
                </a:solidFill>
                <a:latin typeface="Arial" panose="020B0604020202020204" pitchFamily="34" charset="0"/>
                <a:cs typeface="Arial" panose="020B0604020202020204" pitchFamily="34" charset="0"/>
              </a:rPr>
              <a:t>Allowances:</a:t>
            </a:r>
            <a:endParaRPr lang="en-US" sz="2000" dirty="0">
              <a:solidFill>
                <a:schemeClr val="bg1"/>
              </a:solidFill>
              <a:latin typeface="Arial" panose="020B0604020202020204" pitchFamily="34" charset="0"/>
              <a:cs typeface="Arial" panose="020B0604020202020204" pitchFamily="34" charset="0"/>
            </a:endParaRPr>
          </a:p>
          <a:p>
            <a:pPr marL="12700" marR="5080">
              <a:lnSpc>
                <a:spcPct val="120000"/>
              </a:lnSpc>
            </a:pPr>
            <a:r>
              <a:rPr lang="en-US" sz="2000" dirty="0">
                <a:solidFill>
                  <a:schemeClr val="bg1"/>
                </a:solidFill>
                <a:latin typeface="Arial" panose="020B0604020202020204" pitchFamily="34" charset="0"/>
                <a:cs typeface="Arial" panose="020B0604020202020204" pitchFamily="34" charset="0"/>
              </a:rPr>
              <a:t>The beneficiary payment </a:t>
            </a:r>
            <a:r>
              <a:rPr lang="en-US" sz="2000" spc="-5" dirty="0">
                <a:solidFill>
                  <a:schemeClr val="bg1"/>
                </a:solidFill>
                <a:latin typeface="Arial" panose="020B0604020202020204" pitchFamily="34" charset="0"/>
                <a:cs typeface="Arial" panose="020B0604020202020204" pitchFamily="34" charset="0"/>
              </a:rPr>
              <a:t>may </a:t>
            </a:r>
            <a:r>
              <a:rPr lang="en-US" sz="2000" dirty="0">
                <a:solidFill>
                  <a:schemeClr val="bg1"/>
                </a:solidFill>
                <a:latin typeface="Arial" panose="020B0604020202020204" pitchFamily="34" charset="0"/>
                <a:cs typeface="Arial" panose="020B0604020202020204" pitchFamily="34" charset="0"/>
              </a:rPr>
              <a:t>include unpaid basic </a:t>
            </a:r>
            <a:r>
              <a:rPr lang="en-US" sz="2000" spc="-25" dirty="0">
                <a:solidFill>
                  <a:schemeClr val="bg1"/>
                </a:solidFill>
                <a:latin typeface="Arial" panose="020B0604020202020204" pitchFamily="34" charset="0"/>
                <a:cs typeface="Arial" panose="020B0604020202020204" pitchFamily="34" charset="0"/>
              </a:rPr>
              <a:t>pay, </a:t>
            </a:r>
            <a:r>
              <a:rPr lang="en-US" sz="2000" dirty="0">
                <a:solidFill>
                  <a:schemeClr val="bg1"/>
                </a:solidFill>
                <a:latin typeface="Arial" panose="020B0604020202020204" pitchFamily="34" charset="0"/>
                <a:cs typeface="Arial" panose="020B0604020202020204" pitchFamily="34" charset="0"/>
              </a:rPr>
              <a:t>payment for up to 60 </a:t>
            </a:r>
            <a:r>
              <a:rPr lang="en-US" sz="2000" spc="5" dirty="0">
                <a:solidFill>
                  <a:schemeClr val="bg1"/>
                </a:solidFill>
                <a:latin typeface="Arial" panose="020B0604020202020204" pitchFamily="34" charset="0"/>
                <a:cs typeface="Arial" panose="020B0604020202020204" pitchFamily="34" charset="0"/>
              </a:rPr>
              <a:t>days </a:t>
            </a:r>
            <a:r>
              <a:rPr lang="en-US" sz="2000" dirty="0">
                <a:solidFill>
                  <a:schemeClr val="bg1"/>
                </a:solidFill>
                <a:latin typeface="Arial" panose="020B0604020202020204" pitchFamily="34" charset="0"/>
                <a:cs typeface="Arial" panose="020B0604020202020204" pitchFamily="34" charset="0"/>
              </a:rPr>
              <a:t>of accumulated leave, payment for travel, per diem expenses, transportation of eligible </a:t>
            </a:r>
            <a:r>
              <a:rPr lang="en-US" sz="2000" spc="-5" dirty="0">
                <a:solidFill>
                  <a:schemeClr val="bg1"/>
                </a:solidFill>
                <a:latin typeface="Arial" panose="020B0604020202020204" pitchFamily="34" charset="0"/>
                <a:cs typeface="Arial" panose="020B0604020202020204" pitchFamily="34" charset="0"/>
              </a:rPr>
              <a:t>family members </a:t>
            </a:r>
            <a:r>
              <a:rPr lang="en-US" sz="2000" dirty="0">
                <a:solidFill>
                  <a:schemeClr val="bg1"/>
                </a:solidFill>
                <a:latin typeface="Arial" panose="020B0604020202020204" pitchFamily="34" charset="0"/>
                <a:cs typeface="Arial" panose="020B0604020202020204" pitchFamily="34" charset="0"/>
              </a:rPr>
              <a:t>to funeral, and final </a:t>
            </a:r>
            <a:r>
              <a:rPr lang="en-US" sz="2000" spc="-5" dirty="0">
                <a:solidFill>
                  <a:schemeClr val="bg1"/>
                </a:solidFill>
                <a:latin typeface="Arial" panose="020B0604020202020204" pitchFamily="34" charset="0"/>
                <a:cs typeface="Arial" panose="020B0604020202020204" pitchFamily="34" charset="0"/>
              </a:rPr>
              <a:t>shipment </a:t>
            </a:r>
            <a:r>
              <a:rPr lang="en-US" sz="2000" dirty="0">
                <a:solidFill>
                  <a:schemeClr val="bg1"/>
                </a:solidFill>
                <a:latin typeface="Arial" panose="020B0604020202020204" pitchFamily="34" charset="0"/>
                <a:cs typeface="Arial" panose="020B0604020202020204" pitchFamily="34" charset="0"/>
              </a:rPr>
              <a:t>of household</a:t>
            </a:r>
            <a:r>
              <a:rPr lang="en-US" sz="2000" spc="-55" dirty="0">
                <a:solidFill>
                  <a:schemeClr val="bg1"/>
                </a:solidFill>
                <a:latin typeface="Arial" panose="020B0604020202020204" pitchFamily="34" charset="0"/>
                <a:cs typeface="Arial" panose="020B0604020202020204" pitchFamily="34" charset="0"/>
              </a:rPr>
              <a:t> </a:t>
            </a:r>
            <a:r>
              <a:rPr lang="en-US" sz="2000" spc="-5" dirty="0">
                <a:solidFill>
                  <a:schemeClr val="bg1"/>
                </a:solidFill>
                <a:latin typeface="Arial" panose="020B0604020202020204" pitchFamily="34" charset="0"/>
                <a:cs typeface="Arial" panose="020B0604020202020204" pitchFamily="34" charset="0"/>
              </a:rPr>
              <a:t>goods.</a:t>
            </a:r>
            <a:endParaRPr lang="en-US" sz="2000" dirty="0">
              <a:solidFill>
                <a:schemeClr val="bg1"/>
              </a:solidFill>
              <a:latin typeface="Arial" panose="020B0604020202020204" pitchFamily="34" charset="0"/>
              <a:cs typeface="Arial" panose="020B0604020202020204" pitchFamily="34" charset="0"/>
            </a:endParaRPr>
          </a:p>
          <a:p>
            <a:pPr>
              <a:lnSpc>
                <a:spcPct val="100000"/>
              </a:lnSpc>
              <a:spcBef>
                <a:spcPts val="35"/>
              </a:spcBef>
            </a:pPr>
            <a:endParaRPr lang="en-US" sz="1100" dirty="0">
              <a:solidFill>
                <a:schemeClr val="bg1"/>
              </a:solidFill>
              <a:latin typeface="Arial" panose="020B0604020202020204" pitchFamily="34" charset="0"/>
              <a:cs typeface="Arial" panose="020B0604020202020204" pitchFamily="34" charset="0"/>
            </a:endParaRPr>
          </a:p>
          <a:p>
            <a:pPr marL="12700">
              <a:lnSpc>
                <a:spcPct val="100000"/>
              </a:lnSpc>
            </a:pPr>
            <a:r>
              <a:rPr lang="en-US" sz="2000" b="1" dirty="0">
                <a:solidFill>
                  <a:schemeClr val="bg1"/>
                </a:solidFill>
                <a:latin typeface="Arial" panose="020B0604020202020204" pitchFamily="34" charset="0"/>
                <a:cs typeface="Arial" panose="020B0604020202020204" pitchFamily="34" charset="0"/>
              </a:rPr>
              <a:t>Family</a:t>
            </a:r>
            <a:r>
              <a:rPr lang="en-US" sz="2000" b="1" spc="-114" dirty="0">
                <a:solidFill>
                  <a:schemeClr val="bg1"/>
                </a:solidFill>
                <a:latin typeface="Arial" panose="020B0604020202020204" pitchFamily="34" charset="0"/>
                <a:cs typeface="Arial" panose="020B0604020202020204" pitchFamily="34" charset="0"/>
              </a:rPr>
              <a:t> </a:t>
            </a:r>
            <a:r>
              <a:rPr lang="en-US" sz="2000" b="1" spc="-5" dirty="0">
                <a:solidFill>
                  <a:schemeClr val="bg1"/>
                </a:solidFill>
                <a:latin typeface="Arial" panose="020B0604020202020204" pitchFamily="34" charset="0"/>
                <a:cs typeface="Arial" panose="020B0604020202020204" pitchFamily="34" charset="0"/>
              </a:rPr>
              <a:t>Housing:</a:t>
            </a:r>
            <a:endParaRPr lang="en-US" sz="2000" dirty="0">
              <a:solidFill>
                <a:schemeClr val="bg1"/>
              </a:solidFill>
              <a:latin typeface="Arial" panose="020B0604020202020204" pitchFamily="34" charset="0"/>
              <a:cs typeface="Arial" panose="020B0604020202020204" pitchFamily="34" charset="0"/>
            </a:endParaRPr>
          </a:p>
          <a:p>
            <a:pPr marL="12700" marR="219075">
              <a:lnSpc>
                <a:spcPct val="120000"/>
              </a:lnSpc>
            </a:pPr>
            <a:r>
              <a:rPr lang="en-US" sz="2000" dirty="0">
                <a:solidFill>
                  <a:schemeClr val="bg1"/>
                </a:solidFill>
                <a:latin typeface="Arial" panose="020B0604020202020204" pitchFamily="34" charset="0"/>
                <a:cs typeface="Arial" panose="020B0604020202020204" pitchFamily="34" charset="0"/>
              </a:rPr>
              <a:t>The agency can allow </a:t>
            </a:r>
            <a:r>
              <a:rPr lang="en-US" sz="2000" spc="-5" dirty="0">
                <a:solidFill>
                  <a:schemeClr val="bg1"/>
                </a:solidFill>
                <a:latin typeface="Arial" panose="020B0604020202020204" pitchFamily="34" charset="0"/>
                <a:cs typeface="Arial" panose="020B0604020202020204" pitchFamily="34" charset="0"/>
              </a:rPr>
              <a:t>family members </a:t>
            </a:r>
            <a:r>
              <a:rPr lang="en-US" sz="2000" dirty="0">
                <a:solidFill>
                  <a:schemeClr val="bg1"/>
                </a:solidFill>
                <a:latin typeface="Arial" panose="020B0604020202020204" pitchFamily="34" charset="0"/>
                <a:cs typeface="Arial" panose="020B0604020202020204" pitchFamily="34" charset="0"/>
              </a:rPr>
              <a:t>to stay in government </a:t>
            </a:r>
            <a:r>
              <a:rPr lang="en-US" sz="2000" spc="-5" dirty="0">
                <a:solidFill>
                  <a:schemeClr val="bg1"/>
                </a:solidFill>
                <a:latin typeface="Arial" panose="020B0604020202020204" pitchFamily="34" charset="0"/>
                <a:cs typeface="Arial" panose="020B0604020202020204" pitchFamily="34" charset="0"/>
              </a:rPr>
              <a:t>housing </a:t>
            </a:r>
            <a:r>
              <a:rPr lang="en-US" sz="2000" dirty="0">
                <a:solidFill>
                  <a:schemeClr val="bg1"/>
                </a:solidFill>
                <a:latin typeface="Arial" panose="020B0604020202020204" pitchFamily="34" charset="0"/>
                <a:cs typeface="Arial" panose="020B0604020202020204" pitchFamily="34" charset="0"/>
              </a:rPr>
              <a:t>for up to 365 </a:t>
            </a:r>
            <a:r>
              <a:rPr lang="en-US" sz="2000" spc="5" dirty="0">
                <a:solidFill>
                  <a:schemeClr val="bg1"/>
                </a:solidFill>
                <a:latin typeface="Arial" panose="020B0604020202020204" pitchFamily="34" charset="0"/>
                <a:cs typeface="Arial" panose="020B0604020202020204" pitchFamily="34" charset="0"/>
              </a:rPr>
              <a:t>days </a:t>
            </a:r>
            <a:r>
              <a:rPr lang="en-US" sz="2000" dirty="0">
                <a:solidFill>
                  <a:schemeClr val="bg1"/>
                </a:solidFill>
                <a:latin typeface="Arial" panose="020B0604020202020204" pitchFamily="34" charset="0"/>
                <a:cs typeface="Arial" panose="020B0604020202020204" pitchFamily="34" charset="0"/>
              </a:rPr>
              <a:t>if the death occurred in the line of </a:t>
            </a:r>
            <a:r>
              <a:rPr lang="en-US" sz="2000" spc="-20" dirty="0">
                <a:solidFill>
                  <a:schemeClr val="bg1"/>
                </a:solidFill>
                <a:latin typeface="Arial" panose="020B0604020202020204" pitchFamily="34" charset="0"/>
                <a:cs typeface="Arial" panose="020B0604020202020204" pitchFamily="34" charset="0"/>
              </a:rPr>
              <a:t>duty.  </a:t>
            </a:r>
            <a:r>
              <a:rPr lang="en-US" sz="2000" dirty="0">
                <a:solidFill>
                  <a:schemeClr val="bg1"/>
                </a:solidFill>
                <a:latin typeface="Arial" panose="020B0604020202020204" pitchFamily="34" charset="0"/>
                <a:cs typeface="Arial" panose="020B0604020202020204" pitchFamily="34" charset="0"/>
              </a:rPr>
              <a:t>If the </a:t>
            </a:r>
            <a:r>
              <a:rPr lang="en-US" sz="2000" spc="-5" dirty="0">
                <a:solidFill>
                  <a:schemeClr val="bg1"/>
                </a:solidFill>
                <a:latin typeface="Arial" panose="020B0604020202020204" pitchFamily="34" charset="0"/>
                <a:cs typeface="Arial" panose="020B0604020202020204" pitchFamily="34" charset="0"/>
              </a:rPr>
              <a:t>family moves </a:t>
            </a:r>
            <a:r>
              <a:rPr lang="en-US" sz="2000" dirty="0">
                <a:solidFill>
                  <a:schemeClr val="bg1"/>
                </a:solidFill>
                <a:latin typeface="Arial" panose="020B0604020202020204" pitchFamily="34" charset="0"/>
                <a:cs typeface="Arial" panose="020B0604020202020204" pitchFamily="34" charset="0"/>
              </a:rPr>
              <a:t>out of government </a:t>
            </a:r>
            <a:r>
              <a:rPr lang="en-US" sz="2000" spc="-5" dirty="0">
                <a:solidFill>
                  <a:schemeClr val="bg1"/>
                </a:solidFill>
                <a:latin typeface="Arial" panose="020B0604020202020204" pitchFamily="34" charset="0"/>
                <a:cs typeface="Arial" panose="020B0604020202020204" pitchFamily="34" charset="0"/>
              </a:rPr>
              <a:t>housing, </a:t>
            </a:r>
            <a:r>
              <a:rPr lang="en-US" sz="2000" dirty="0">
                <a:solidFill>
                  <a:schemeClr val="bg1"/>
                </a:solidFill>
                <a:latin typeface="Arial" panose="020B0604020202020204" pitchFamily="34" charset="0"/>
                <a:cs typeface="Arial" panose="020B0604020202020204" pitchFamily="34" charset="0"/>
              </a:rPr>
              <a:t>Basic Allowance for </a:t>
            </a:r>
            <a:r>
              <a:rPr lang="en-US" sz="2000" spc="-5" dirty="0">
                <a:solidFill>
                  <a:schemeClr val="bg1"/>
                </a:solidFill>
                <a:latin typeface="Arial" panose="020B0604020202020204" pitchFamily="34" charset="0"/>
                <a:cs typeface="Arial" panose="020B0604020202020204" pitchFamily="34" charset="0"/>
              </a:rPr>
              <a:t>Housing (BAH) is </a:t>
            </a:r>
            <a:r>
              <a:rPr lang="en-US" sz="2000" dirty="0">
                <a:solidFill>
                  <a:schemeClr val="bg1"/>
                </a:solidFill>
                <a:latin typeface="Arial" panose="020B0604020202020204" pitchFamily="34" charset="0"/>
                <a:cs typeface="Arial" panose="020B0604020202020204" pitchFamily="34" charset="0"/>
              </a:rPr>
              <a:t>paid for the remaining unused</a:t>
            </a:r>
            <a:r>
              <a:rPr lang="en-US" sz="2000" spc="-40" dirty="0">
                <a:solidFill>
                  <a:schemeClr val="bg1"/>
                </a:solidFill>
                <a:latin typeface="Arial" panose="020B0604020202020204" pitchFamily="34" charset="0"/>
                <a:cs typeface="Arial" panose="020B0604020202020204" pitchFamily="34" charset="0"/>
              </a:rPr>
              <a:t> </a:t>
            </a:r>
            <a:r>
              <a:rPr lang="en-US" sz="2000" dirty="0">
                <a:solidFill>
                  <a:schemeClr val="bg1"/>
                </a:solidFill>
                <a:latin typeface="Arial" panose="020B0604020202020204" pitchFamily="34" charset="0"/>
                <a:cs typeface="Arial" panose="020B0604020202020204" pitchFamily="34" charset="0"/>
              </a:rPr>
              <a:t>days.</a:t>
            </a:r>
          </a:p>
        </p:txBody>
      </p:sp>
      <p:sp>
        <p:nvSpPr>
          <p:cNvPr id="2" name="Rectangle 1"/>
          <p:cNvSpPr/>
          <p:nvPr/>
        </p:nvSpPr>
        <p:spPr>
          <a:xfrm>
            <a:off x="9669704" y="7317915"/>
            <a:ext cx="351378" cy="369332"/>
          </a:xfrm>
          <a:prstGeom prst="rect">
            <a:avLst/>
          </a:prstGeom>
        </p:spPr>
        <p:txBody>
          <a:bodyPr wrap="none">
            <a:spAutoFit/>
          </a:bodyPr>
          <a:lstStyle/>
          <a:p>
            <a:pPr marL="12700"/>
            <a:r>
              <a:rPr lang="en-US" b="1" dirty="0">
                <a:solidFill>
                  <a:srgbClr val="FFCD00"/>
                </a:solidFill>
                <a:latin typeface="Arial Black"/>
                <a:cs typeface="Arial Black"/>
              </a:rPr>
              <a:t>7</a:t>
            </a:r>
            <a:endParaRPr lang="en-US" dirty="0">
              <a:solidFill>
                <a:srgbClr val="FFCD00"/>
              </a:solidFill>
              <a:latin typeface="Arial Black"/>
              <a:cs typeface="Arial Black"/>
            </a:endParaRPr>
          </a:p>
        </p:txBody>
      </p:sp>
      <p:pic>
        <p:nvPicPr>
          <p:cNvPr id="9" name="Picture 8">
            <a:extLst>
              <a:ext uri="{FF2B5EF4-FFF2-40B4-BE49-F238E27FC236}">
                <a16:creationId xmlns:a16="http://schemas.microsoft.com/office/drawing/2014/main" id="{15AEE71A-E056-41ED-B218-89EB55E794DD}"/>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7848163" y="11482"/>
            <a:ext cx="2190404" cy="1770506"/>
          </a:xfrm>
          <a:prstGeom prst="rect">
            <a:avLst/>
          </a:prstGeom>
        </p:spPr>
      </p:pic>
      <p:pic>
        <p:nvPicPr>
          <p:cNvPr id="7" name="Picture 6">
            <a:extLst>
              <a:ext uri="{FF2B5EF4-FFF2-40B4-BE49-F238E27FC236}">
                <a16:creationId xmlns:a16="http://schemas.microsoft.com/office/drawing/2014/main" id="{B9458452-EE0A-4891-9F8B-614353AD3324}"/>
              </a:ext>
              <a:ext uri="{C183D7F6-B498-43B3-948B-1728B52AA6E4}">
                <adec:decorative xmlns:adec="http://schemas.microsoft.com/office/drawing/2017/decorative" val="1"/>
              </a:ext>
            </a:extLst>
          </p:cNvPr>
          <p:cNvPicPr/>
          <p:nvPr/>
        </p:nvPicPr>
        <p:blipFill>
          <a:blip r:embed="rId5">
            <a:extLst>
              <a:ext uri="{28A0092B-C50C-407E-A947-70E740481C1C}">
                <a14:useLocalDpi xmlns:a14="http://schemas.microsoft.com/office/drawing/2010/main" val="0"/>
              </a:ext>
            </a:extLst>
          </a:blip>
          <a:stretch>
            <a:fillRect/>
          </a:stretch>
        </p:blipFill>
        <p:spPr>
          <a:xfrm>
            <a:off x="19833" y="-153668"/>
            <a:ext cx="2190404" cy="2173119"/>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9933"/>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5C20C375895584798464E40E5EB9E2B" ma:contentTypeVersion="11" ma:contentTypeDescription="Create a new document." ma:contentTypeScope="" ma:versionID="3ec3855f05c5d852da3cd20d7e99049b">
  <xsd:schema xmlns:xsd="http://www.w3.org/2001/XMLSchema" xmlns:xs="http://www.w3.org/2001/XMLSchema" xmlns:p="http://schemas.microsoft.com/office/2006/metadata/properties" xmlns:ns3="cf0b35ca-93de-4ca3-b9e8-70e7f0532726" xmlns:ns4="a8a96713-f89e-444a-9bb5-6f77f3cf69a6" targetNamespace="http://schemas.microsoft.com/office/2006/metadata/properties" ma:root="true" ma:fieldsID="9ba10ec7731471a66e490fb8078f84ab" ns3:_="" ns4:_="">
    <xsd:import namespace="cf0b35ca-93de-4ca3-b9e8-70e7f0532726"/>
    <xsd:import namespace="a8a96713-f89e-444a-9bb5-6f77f3cf69a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f0b35ca-93de-4ca3-b9e8-70e7f053272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8a96713-f89e-444a-9bb5-6f77f3cf69a6"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CE660DB-B031-496B-A562-53ED79E6440A}">
  <ds:schemaRefs>
    <ds:schemaRef ds:uri="http://schemas.microsoft.com/sharepoint/v3/contenttype/forms"/>
  </ds:schemaRefs>
</ds:datastoreItem>
</file>

<file path=customXml/itemProps2.xml><?xml version="1.0" encoding="utf-8"?>
<ds:datastoreItem xmlns:ds="http://schemas.openxmlformats.org/officeDocument/2006/customXml" ds:itemID="{8BBA1839-21B2-4195-A80E-FF286B9170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f0b35ca-93de-4ca3-b9e8-70e7f0532726"/>
    <ds:schemaRef ds:uri="a8a96713-f89e-444a-9bb5-6f77f3cf69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B58AE33-EBA6-4C31-87EC-E85AE5B591E4}">
  <ds:schemaRef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cf0b35ca-93de-4ca3-b9e8-70e7f0532726"/>
    <ds:schemaRef ds:uri="a8a96713-f89e-444a-9bb5-6f77f3cf69a6"/>
    <ds:schemaRef ds:uri="http://purl.org/dc/term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14640</TotalTime>
  <Words>2004</Words>
  <Application>Microsoft Office PowerPoint</Application>
  <PresentationFormat>Custom</PresentationFormat>
  <Paragraphs>211</Paragraphs>
  <Slides>18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Arial Black</vt:lpstr>
      <vt:lpstr>Calibri</vt:lpstr>
      <vt:lpstr>Times New Roman</vt:lpstr>
      <vt:lpstr>Office Theme</vt:lpstr>
      <vt:lpstr>FAMILY RESOURCE GUIDE</vt:lpstr>
      <vt:lpstr>DISCLAIMER</vt:lpstr>
      <vt:lpstr>Table of Contents</vt:lpstr>
      <vt:lpstr>About This Guide</vt:lpstr>
      <vt:lpstr>Deployment Resources </vt:lpstr>
      <vt:lpstr>Deployment Waiver  Information</vt:lpstr>
      <vt:lpstr>Permanent Change of Station (PCS) Resources</vt:lpstr>
      <vt:lpstr>PCS Resources Cont.</vt:lpstr>
      <vt:lpstr>Bereavement Resources </vt:lpstr>
      <vt:lpstr>Bereavement Resources Cont. </vt:lpstr>
      <vt:lpstr>Bereavement Resources Cont.</vt:lpstr>
      <vt:lpstr>Bereavement Resources Cont.</vt:lpstr>
      <vt:lpstr>Retirement Resources </vt:lpstr>
      <vt:lpstr>Retirement Resources Cont.  </vt:lpstr>
      <vt:lpstr>Retirement Resources Cont. </vt:lpstr>
      <vt:lpstr>Separation Resources </vt:lpstr>
      <vt:lpstr>VA Resources   (Separation or Retirement)</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MWR RESOURCE GUIDE</dc:title>
  <dc:creator>Smith, Jennifer (CDC/OID/NCHHSTP)</dc:creator>
  <cp:lastModifiedBy>Vu, Khanh H</cp:lastModifiedBy>
  <cp:revision>184</cp:revision>
  <dcterms:created xsi:type="dcterms:W3CDTF">2019-08-05T12:08:33Z</dcterms:created>
  <dcterms:modified xsi:type="dcterms:W3CDTF">2023-02-06T16:37:55Z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2016-09-22T00:00:00Z</vt:filetime>
  </property>
  <property fmtid="{D5CDD505-2E9C-101B-9397-08002B2CF9AE}" pid="3" name="Creator">
    <vt:lpwstr>Acrobat PDFMaker 10.1 for PowerPoint</vt:lpwstr>
  </property>
  <property fmtid="{D5CDD505-2E9C-101B-9397-08002B2CF9AE}" pid="4" name="LastSaved">
    <vt:filetime>2019-08-05T00:00:00Z</vt:filetime>
  </property>
  <property fmtid="{D5CDD505-2E9C-101B-9397-08002B2CF9AE}" pid="5" name="_NewReviewCycle">
    <vt:lpwstr/>
  </property>
  <property fmtid="{D5CDD505-2E9C-101B-9397-08002B2CF9AE}" pid="6" name="ContentTypeId">
    <vt:lpwstr>0x01010025C20C375895584798464E40E5EB9E2B</vt:lpwstr>
  </property>
</Properties>
</file>