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3B4D55"/>
    <a:srgbClr val="B4001B"/>
    <a:srgbClr val="9399A1"/>
    <a:srgbClr val="DEE6E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74" autoAdjust="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884309" y="918636"/>
            <a:ext cx="9504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590" y="595088"/>
            <a:ext cx="8617176" cy="793932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404941"/>
            <a:ext cx="8617176" cy="481916"/>
          </a:xfrm>
        </p:spPr>
        <p:txBody>
          <a:bodyPr>
            <a:noAutofit/>
          </a:bodyPr>
          <a:lstStyle>
            <a:lvl1pPr marL="0" indent="0" algn="r">
              <a:buNone/>
              <a:defRPr sz="2800" i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874714" y="2404913"/>
            <a:ext cx="11317286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99868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002003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999868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076929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079064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3076929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153990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156125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5153990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1051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233186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7231051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308112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310247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308112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919331" y="2404913"/>
            <a:ext cx="11304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0FEE-E42D-435A-A441-DBC63D7AFC2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5D4B62-FDA7-488E-8EA0-68805217F9F0}"/>
              </a:ext>
            </a:extLst>
          </p:cNvPr>
          <p:cNvGrpSpPr/>
          <p:nvPr userDrawn="1"/>
        </p:nvGrpSpPr>
        <p:grpSpPr>
          <a:xfrm>
            <a:off x="9128023" y="2331516"/>
            <a:ext cx="137160" cy="2999323"/>
            <a:chOff x="882917" y="2474883"/>
            <a:chExt cx="137160" cy="299932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9FF919-D5B6-40BE-8340-99395C67A80B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44F83E-0A7E-487F-94AD-18862D8C1DA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04EFAD-8591-44A8-B023-93F6CBAA8FBB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951496" y="3032671"/>
            <a:ext cx="11240503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1B849D-4DD4-48E2-919C-6D027EBF0C55}"/>
              </a:ext>
            </a:extLst>
          </p:cNvPr>
          <p:cNvGrpSpPr/>
          <p:nvPr userDrawn="1"/>
        </p:nvGrpSpPr>
        <p:grpSpPr>
          <a:xfrm>
            <a:off x="813989" y="2331516"/>
            <a:ext cx="137162" cy="2999323"/>
            <a:chOff x="882915" y="2453736"/>
            <a:chExt cx="137162" cy="2999323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35FDD3-D29F-4144-B941-C78FD2EDEC8F}"/>
                </a:ext>
              </a:extLst>
            </p:cNvPr>
            <p:cNvCxnSpPr/>
            <p:nvPr userDrawn="1"/>
          </p:nvCxnSpPr>
          <p:spPr>
            <a:xfrm>
              <a:off x="951497" y="2522316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CCA69E7-7E62-48D3-BECA-3195D6013009}"/>
                </a:ext>
              </a:extLst>
            </p:cNvPr>
            <p:cNvSpPr/>
            <p:nvPr userDrawn="1"/>
          </p:nvSpPr>
          <p:spPr>
            <a:xfrm>
              <a:off x="882915" y="245373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72AC68-B45F-427C-BCD5-D1C11A81DEFD}"/>
                </a:ext>
              </a:extLst>
            </p:cNvPr>
            <p:cNvSpPr/>
            <p:nvPr userDrawn="1"/>
          </p:nvSpPr>
          <p:spPr>
            <a:xfrm>
              <a:off x="882917" y="5315899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750918" y="2898634"/>
            <a:ext cx="265176" cy="265176"/>
            <a:chOff x="818907" y="3062958"/>
            <a:chExt cx="265176" cy="265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9A6FF48-4AA4-4CD2-B31D-B7049F9C4092}"/>
              </a:ext>
            </a:extLst>
          </p:cNvPr>
          <p:cNvGrpSpPr/>
          <p:nvPr userDrawn="1"/>
        </p:nvGrpSpPr>
        <p:grpSpPr>
          <a:xfrm>
            <a:off x="2908500" y="2331516"/>
            <a:ext cx="137160" cy="2999323"/>
            <a:chOff x="882917" y="2474883"/>
            <a:chExt cx="137160" cy="299932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7874F7-CC98-4D64-8517-87F53501C42F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453AEA-ACAA-4861-B099-D90257B9BAF8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8484F9-DBBB-48DB-8CBC-A0E91BBD8207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847246" y="2898634"/>
            <a:ext cx="265176" cy="265176"/>
            <a:chOff x="818907" y="3062958"/>
            <a:chExt cx="265176" cy="26517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9064951" y="2898634"/>
            <a:ext cx="265176" cy="265176"/>
            <a:chOff x="818907" y="3062958"/>
            <a:chExt cx="265176" cy="26517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F938B-6889-476B-9F04-50877A3FFB94}"/>
              </a:ext>
            </a:extLst>
          </p:cNvPr>
          <p:cNvGrpSpPr/>
          <p:nvPr userDrawn="1"/>
        </p:nvGrpSpPr>
        <p:grpSpPr>
          <a:xfrm>
            <a:off x="5003010" y="2331516"/>
            <a:ext cx="137160" cy="2999323"/>
            <a:chOff x="882917" y="2474883"/>
            <a:chExt cx="137160" cy="299932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9342DA-D3C1-4717-B6CC-2654C333D29D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B6D1AF-ADDB-42D5-BEB9-99A7EE07025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986ED45-F31E-4EB9-BB0F-3079602EB4A2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4938426" y="2898634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5002434" y="2962642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6C3237-54C9-480C-AABB-5A95AB84DF38}"/>
              </a:ext>
            </a:extLst>
          </p:cNvPr>
          <p:cNvGrpSpPr/>
          <p:nvPr userDrawn="1"/>
        </p:nvGrpSpPr>
        <p:grpSpPr>
          <a:xfrm>
            <a:off x="7097520" y="2331516"/>
            <a:ext cx="137160" cy="2999323"/>
            <a:chOff x="882917" y="2474883"/>
            <a:chExt cx="137160" cy="2999323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B1C5BC3-88E2-4319-B05B-55A77D959B8C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5AD3DDE-89C5-4CB3-A7C4-52A77D798D0A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492ADD7-891E-47B3-B12A-0B729BD59B7C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7036590" y="2898634"/>
            <a:ext cx="265176" cy="265176"/>
            <a:chOff x="821985" y="3062284"/>
            <a:chExt cx="265176" cy="26517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25000"/>
                  </a:schemeClr>
                </a:solidFill>
              </a:rPr>
              <a:t>JOAG Strategic Plan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349521"/>
            <a:ext cx="8617176" cy="481916"/>
          </a:xfrm>
        </p:spPr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Development Timeline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Year 1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9865" y="3077001"/>
            <a:ext cx="1697037" cy="368946"/>
          </a:xfrm>
        </p:spPr>
        <p:txBody>
          <a:bodyPr/>
          <a:lstStyle/>
          <a:p>
            <a:r>
              <a:rPr lang="en-US" sz="1300">
                <a:solidFill>
                  <a:schemeClr val="accent3"/>
                </a:solidFill>
              </a:rPr>
              <a:t>Current Strategic Plan in Action</a:t>
            </a:r>
            <a:endParaRPr lang="ru-RU" sz="1300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14136" y="3455079"/>
            <a:ext cx="1913392" cy="141491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3"/>
                </a:solidFill>
              </a:rPr>
              <a:t>No action needed at this time.</a:t>
            </a:r>
            <a:endParaRPr lang="ru-RU" sz="1200" dirty="0">
              <a:solidFill>
                <a:schemeClr val="accent3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Year 2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076927" y="3082534"/>
            <a:ext cx="1697037" cy="368946"/>
          </a:xfrm>
        </p:spPr>
        <p:txBody>
          <a:bodyPr/>
          <a:lstStyle/>
          <a:p>
            <a:r>
              <a:rPr lang="en-US" sz="1300" dirty="0">
                <a:solidFill>
                  <a:schemeClr val="accent3"/>
                </a:solidFill>
              </a:rPr>
              <a:t>Current Strategic Plan in Action</a:t>
            </a:r>
            <a:endParaRPr lang="ru-RU" sz="1300" dirty="0">
              <a:solidFill>
                <a:schemeClr val="accent3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076927" y="3445947"/>
            <a:ext cx="1948078" cy="141491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3"/>
                </a:solidFill>
              </a:rPr>
              <a:t>No action needed at this time.</a:t>
            </a:r>
            <a:endParaRPr lang="ru-RU" sz="1200" dirty="0">
              <a:solidFill>
                <a:schemeClr val="accent3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Year 3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51853" y="3077001"/>
            <a:ext cx="1940961" cy="368946"/>
          </a:xfrm>
        </p:spPr>
        <p:txBody>
          <a:bodyPr/>
          <a:lstStyle/>
          <a:p>
            <a:r>
              <a:rPr lang="en-US" sz="1300"/>
              <a:t>JOAG Strategic Plan </a:t>
            </a:r>
            <a:r>
              <a:rPr lang="en-US" sz="1300">
                <a:solidFill>
                  <a:schemeClr val="accent3"/>
                </a:solidFill>
              </a:rPr>
              <a:t>Assessment</a:t>
            </a:r>
            <a:endParaRPr lang="ru-RU" sz="1300" dirty="0">
              <a:solidFill>
                <a:schemeClr val="accent3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72762" y="3438757"/>
            <a:ext cx="2021267" cy="2505508"/>
          </a:xfrm>
        </p:spPr>
        <p:txBody>
          <a:bodyPr/>
          <a:lstStyle/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3B4D55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JOAG assesses progress on current strategic goals, ideally quantifying results.</a:t>
            </a: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3B4D55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JOAG EC begins discussion regarding goals for the next 5 years after current strategic plan.</a:t>
            </a: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3B4D55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JOAG EC determines if any changes need to be made to the current strategic plan. Any changes will be incorporated into the JOAG Survey.</a:t>
            </a:r>
            <a:endParaRPr kumimoji="0" lang="ru-RU" sz="1200" b="0" i="1" u="none" strike="noStrike" kern="1200" cap="none" spc="0" normalizeH="0" baseline="0" noProof="0" dirty="0">
              <a:ln>
                <a:noFill/>
              </a:ln>
              <a:solidFill>
                <a:srgbClr val="3B4D55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Year 4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28914" y="3064952"/>
            <a:ext cx="1940961" cy="368946"/>
          </a:xfrm>
        </p:spPr>
        <p:txBody>
          <a:bodyPr/>
          <a:lstStyle/>
          <a:p>
            <a:r>
              <a:rPr lang="en-US" sz="1300">
                <a:solidFill>
                  <a:schemeClr val="accent3"/>
                </a:solidFill>
              </a:rPr>
              <a:t>JOAG Survey Development</a:t>
            </a:r>
            <a:endParaRPr lang="ru-RU" sz="1300" dirty="0">
              <a:solidFill>
                <a:schemeClr val="accent3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181158" y="3433898"/>
            <a:ext cx="1980625" cy="2505508"/>
          </a:xfrm>
        </p:spPr>
        <p:txBody>
          <a:bodyPr/>
          <a:lstStyle/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/>
              <a:t>JOAG Survey questions drafted by JOAG Survey Subcommittee.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/>
              <a:t>JOAG Survey questions reviewed, edited (if needed), and approved by JOAG EC.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/>
              <a:t>JOAG Survey distributed to entire JOAG membership for completion.</a:t>
            </a:r>
            <a:endParaRPr lang="en-US" sz="1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Year 5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73425" y="3064952"/>
            <a:ext cx="2918574" cy="364048"/>
          </a:xfrm>
        </p:spPr>
        <p:txBody>
          <a:bodyPr/>
          <a:lstStyle/>
          <a:p>
            <a:r>
              <a:rPr lang="en-US" sz="1300" dirty="0">
                <a:solidFill>
                  <a:schemeClr val="accent3"/>
                </a:solidFill>
              </a:rPr>
              <a:t>JOAG Strategic Plan Development</a:t>
            </a:r>
            <a:endParaRPr lang="ru-RU" sz="1300" dirty="0">
              <a:solidFill>
                <a:schemeClr val="accent3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194334" y="3429000"/>
            <a:ext cx="2997665" cy="2505508"/>
          </a:xfrm>
        </p:spPr>
        <p:txBody>
          <a:bodyPr/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JOAG SPS will review and analyze JOAG Survey results.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JOAG SPS will present JOAG Survey results and recommendations to JOAG EC.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3"/>
                </a:solidFill>
                <a:cs typeface="Times New Roman" panose="02020603050405020304" pitchFamily="18" charset="0"/>
              </a:rPr>
              <a:t>JOAG EC will make final decision on strategic plan goals/objectives and communicate it to JOAG PPC Co-Leads.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cs typeface="Times New Roman" panose="02020603050405020304" pitchFamily="18" charset="0"/>
              </a:rPr>
              <a:t>JOAG SPS will draft a new strategic plan, then send to PPC Co-Leads for editing.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3"/>
                </a:solidFill>
                <a:cs typeface="Times New Roman" panose="02020603050405020304" pitchFamily="18" charset="0"/>
              </a:rPr>
              <a:t>Final draf</a:t>
            </a:r>
            <a:r>
              <a:rPr lang="en-US" sz="1200">
                <a:cs typeface="Times New Roman" panose="02020603050405020304" pitchFamily="18" charset="0"/>
              </a:rPr>
              <a:t>t of new strategic plan will be sent to JOAG EC for editing/approval.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3"/>
                </a:solidFill>
                <a:cs typeface="Times New Roman" panose="02020603050405020304" pitchFamily="18" charset="0"/>
              </a:rPr>
              <a:t>Upon approval by JOAG EC, the new strategic plan will be sent out to the entire JOAG membership (read-only).</a:t>
            </a:r>
            <a:endParaRPr lang="ru-RU" sz="1200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B98B4E-DF9B-4C4D-9404-4B83ACC175E0}"/>
              </a:ext>
            </a:extLst>
          </p:cNvPr>
          <p:cNvSpPr txBox="1"/>
          <p:nvPr/>
        </p:nvSpPr>
        <p:spPr>
          <a:xfrm>
            <a:off x="127234" y="6262912"/>
            <a:ext cx="2718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Key: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JOAG EC: JOAG Executive Committee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JOAG SPS: JOAG Strategic Plan Subcommittee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2">
                    <a:lumMod val="25000"/>
                  </a:schemeClr>
                </a:solidFill>
              </a:rPr>
              <a:t>JOAG PPC: JOAG Policy and Procedures Committee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FC875FF-9BC2-4641-B794-15D8553A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1566" y="6455136"/>
            <a:ext cx="2743200" cy="252698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Version: 01 Date: 2020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48E94C3-896E-4A38-ADBE-489BC079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226288"/>
              </p:ext>
            </p:extLst>
          </p:nvPr>
        </p:nvGraphicFramePr>
        <p:xfrm>
          <a:off x="13110" y="27597"/>
          <a:ext cx="4235350" cy="4976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28268">
                  <a:extLst>
                    <a:ext uri="{9D8B030D-6E8A-4147-A177-3AD203B41FA5}">
                      <a16:colId xmlns:a16="http://schemas.microsoft.com/office/drawing/2014/main" val="1668044639"/>
                    </a:ext>
                  </a:extLst>
                </a:gridCol>
                <a:gridCol w="607082">
                  <a:extLst>
                    <a:ext uri="{9D8B030D-6E8A-4147-A177-3AD203B41FA5}">
                      <a16:colId xmlns:a16="http://schemas.microsoft.com/office/drawing/2014/main" val="2534260904"/>
                    </a:ext>
                  </a:extLst>
                </a:gridCol>
              </a:tblGrid>
              <a:tr h="233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Document Approvals: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Michael Wandersee, JOAG Chair-Elect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04/20/23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80933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07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D8C62-B8C9-46F0-88EB-7D1075CE0A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199</TotalTime>
  <Words>278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JOAG Strategic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JOAG Strategic Plan</dc:title>
  <dc:creator>DMPP</dc:creator>
  <cp:lastModifiedBy>Valenzuela, Sara</cp:lastModifiedBy>
  <cp:revision>15</cp:revision>
  <dcterms:created xsi:type="dcterms:W3CDTF">2021-07-30T14:19:07Z</dcterms:created>
  <dcterms:modified xsi:type="dcterms:W3CDTF">2023-05-01T13:17:47Z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