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handoutMasterIdLst>
    <p:handoutMasterId r:id="rId27"/>
  </p:handoutMasterIdLst>
  <p:sldIdLst>
    <p:sldId id="256" r:id="rId5"/>
    <p:sldId id="284" r:id="rId6"/>
    <p:sldId id="319" r:id="rId7"/>
    <p:sldId id="321" r:id="rId8"/>
    <p:sldId id="289" r:id="rId9"/>
    <p:sldId id="291" r:id="rId10"/>
    <p:sldId id="290" r:id="rId11"/>
    <p:sldId id="292" r:id="rId12"/>
    <p:sldId id="293" r:id="rId13"/>
    <p:sldId id="294" r:id="rId14"/>
    <p:sldId id="295" r:id="rId15"/>
    <p:sldId id="296" r:id="rId16"/>
    <p:sldId id="298" r:id="rId17"/>
    <p:sldId id="299" r:id="rId18"/>
    <p:sldId id="320" r:id="rId19"/>
    <p:sldId id="302" r:id="rId20"/>
    <p:sldId id="325" r:id="rId21"/>
    <p:sldId id="327" r:id="rId22"/>
    <p:sldId id="322" r:id="rId23"/>
    <p:sldId id="304" r:id="rId24"/>
    <p:sldId id="264" r:id="rId2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Dasha Afanaseva" initials="DA" lastIdx="7" clrIdx="6">
    <p:extLst>
      <p:ext uri="{19B8F6BF-5375-455C-9EA6-DF929625EA0E}">
        <p15:presenceInfo xmlns:p15="http://schemas.microsoft.com/office/powerpoint/2012/main" userId="S::DAfanaseva@forsmarshgroup.com::55ca33ab-e73d-419a-bd5c-9f0b97b9bd2d" providerId="AD"/>
      </p:ext>
    </p:extLst>
  </p:cmAuthor>
  <p:cmAuthor id="1" name="Rose Hooks" initials="RH" lastIdx="28" clrIdx="0">
    <p:extLst>
      <p:ext uri="{19B8F6BF-5375-455C-9EA6-DF929625EA0E}">
        <p15:presenceInfo xmlns:p15="http://schemas.microsoft.com/office/powerpoint/2012/main" userId="S::RHooks@forsmarshgroup.com::aa188701-bca4-47e2-a7c9-06806e46b251" providerId="AD"/>
      </p:ext>
    </p:extLst>
  </p:cmAuthor>
  <p:cmAuthor id="8" name="Orsega, Susan (OS/OASH)" initials="OS(" lastIdx="2" clrIdx="7">
    <p:extLst>
      <p:ext uri="{19B8F6BF-5375-455C-9EA6-DF929625EA0E}">
        <p15:presenceInfo xmlns:p15="http://schemas.microsoft.com/office/powerpoint/2012/main" userId="S-1-5-21-1747495209-1248221918-2216747781-214402" providerId="AD"/>
      </p:ext>
    </p:extLst>
  </p:cmAuthor>
  <p:cmAuthor id="2" name="Hillarie Turner" initials="HT" lastIdx="7" clrIdx="1">
    <p:extLst>
      <p:ext uri="{19B8F6BF-5375-455C-9EA6-DF929625EA0E}">
        <p15:presenceInfo xmlns:p15="http://schemas.microsoft.com/office/powerpoint/2012/main" userId="S-1-5-21-3243076003-2867352681-1694583156-1168" providerId="AD"/>
      </p:ext>
    </p:extLst>
  </p:cmAuthor>
  <p:cmAuthor id="3" name="Channer, Amber (OS/OASH)" initials="CA(" lastIdx="1" clrIdx="2">
    <p:extLst>
      <p:ext uri="{19B8F6BF-5375-455C-9EA6-DF929625EA0E}">
        <p15:presenceInfo xmlns:p15="http://schemas.microsoft.com/office/powerpoint/2012/main" userId="S-1-5-21-1747495209-1248221918-2216747781-170555" providerId="AD"/>
      </p:ext>
    </p:extLst>
  </p:cmAuthor>
  <p:cmAuthor id="4" name="Chambers, Zakiya (OS/OASH)" initials="CZ(" lastIdx="4" clrIdx="3">
    <p:extLst>
      <p:ext uri="{19B8F6BF-5375-455C-9EA6-DF929625EA0E}">
        <p15:presenceInfo xmlns:p15="http://schemas.microsoft.com/office/powerpoint/2012/main" userId="S-1-5-21-1747495209-1248221918-2216747781-164441" providerId="AD"/>
      </p:ext>
    </p:extLst>
  </p:cmAuthor>
  <p:cmAuthor id="5" name="Anderson, Whitney (OS/OASH)" initials="AW(" lastIdx="4" clrIdx="4">
    <p:extLst>
      <p:ext uri="{19B8F6BF-5375-455C-9EA6-DF929625EA0E}">
        <p15:presenceInfo xmlns:p15="http://schemas.microsoft.com/office/powerpoint/2012/main" userId="S-1-5-21-1747495209-1248221918-2216747781-227122" providerId="AD"/>
      </p:ext>
    </p:extLst>
  </p:cmAuthor>
  <p:cmAuthor id="6" name="Migliaccio-Grabill, Kate (HHS/OASH)" initials="MK(" lastIdx="2" clrIdx="5">
    <p:extLst>
      <p:ext uri="{19B8F6BF-5375-455C-9EA6-DF929625EA0E}">
        <p15:presenceInfo xmlns:p15="http://schemas.microsoft.com/office/powerpoint/2012/main" userId="S-1-5-21-1747495209-1248221918-2216747781-1906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77" autoAdjust="0"/>
    <p:restoredTop sz="77415" autoAdjust="0"/>
  </p:normalViewPr>
  <p:slideViewPr>
    <p:cSldViewPr snapToGrid="0">
      <p:cViewPr varScale="1">
        <p:scale>
          <a:sx n="67" d="100"/>
          <a:sy n="67" d="100"/>
        </p:scale>
        <p:origin x="88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95" d="100"/>
          <a:sy n="95" d="100"/>
        </p:scale>
        <p:origin x="311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E5333A-50CB-44C4-85CE-8CBC51CDDBF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915B450-2D35-4ECB-9D27-A0CD306183E8}">
      <dgm:prSet phldrT="[Text]" custT="1"/>
      <dgm:spPr/>
      <dgm:t>
        <a:bodyPr/>
        <a:lstStyle/>
        <a:p>
          <a:pPr algn="l"/>
          <a:r>
            <a:rPr lang="en-US" sz="2700" dirty="0">
              <a:solidFill>
                <a:srgbClr val="FFFF00"/>
              </a:solidFill>
            </a:rPr>
            <a:t>1. Performance</a:t>
          </a:r>
        </a:p>
      </dgm:t>
    </dgm:pt>
    <dgm:pt modelId="{24AFDA36-9491-4CB9-B93E-2C09744C4EE6}" type="parTrans" cxnId="{D10D7207-B353-480F-983A-5B91798FDF91}">
      <dgm:prSet/>
      <dgm:spPr/>
      <dgm:t>
        <a:bodyPr/>
        <a:lstStyle/>
        <a:p>
          <a:endParaRPr lang="en-US"/>
        </a:p>
      </dgm:t>
    </dgm:pt>
    <dgm:pt modelId="{98675B4E-27A7-43C6-9788-6C77B71D1E15}" type="sibTrans" cxnId="{D10D7207-B353-480F-983A-5B91798FDF91}">
      <dgm:prSet/>
      <dgm:spPr/>
      <dgm:t>
        <a:bodyPr/>
        <a:lstStyle/>
        <a:p>
          <a:endParaRPr lang="en-US"/>
        </a:p>
      </dgm:t>
    </dgm:pt>
    <dgm:pt modelId="{2C879EE5-CC32-4E18-ADA9-575EFEAC89B4}">
      <dgm:prSet phldrT="[Text]" custT="1"/>
      <dgm:spPr/>
      <dgm:t>
        <a:bodyPr/>
        <a:lstStyle/>
        <a:p>
          <a:pPr algn="l"/>
          <a:r>
            <a:rPr lang="en-US" sz="2700" dirty="0">
              <a:solidFill>
                <a:srgbClr val="FFFF00"/>
              </a:solidFill>
            </a:rPr>
            <a:t>2. Education, Training, and Professional Development</a:t>
          </a:r>
        </a:p>
      </dgm:t>
    </dgm:pt>
    <dgm:pt modelId="{C2E352E2-5409-4235-8660-BD0AEE01DB77}" type="parTrans" cxnId="{FDF7AD63-329F-468C-B12A-5FB9209E21AF}">
      <dgm:prSet/>
      <dgm:spPr/>
      <dgm:t>
        <a:bodyPr/>
        <a:lstStyle/>
        <a:p>
          <a:endParaRPr lang="en-US"/>
        </a:p>
      </dgm:t>
    </dgm:pt>
    <dgm:pt modelId="{A724A5C3-067E-4EDD-82F1-696F0DA9917E}" type="sibTrans" cxnId="{FDF7AD63-329F-468C-B12A-5FB9209E21AF}">
      <dgm:prSet/>
      <dgm:spPr/>
      <dgm:t>
        <a:bodyPr/>
        <a:lstStyle/>
        <a:p>
          <a:endParaRPr lang="en-US"/>
        </a:p>
      </dgm:t>
    </dgm:pt>
    <dgm:pt modelId="{348333CB-2330-4BD2-9F73-A28C2F80A84B}">
      <dgm:prSet phldrT="[Text]" custT="1"/>
      <dgm:spPr/>
      <dgm:t>
        <a:bodyPr/>
        <a:lstStyle/>
        <a:p>
          <a:pPr algn="l"/>
          <a:r>
            <a:rPr lang="en-US" sz="2700" dirty="0">
              <a:solidFill>
                <a:srgbClr val="FFFF00"/>
              </a:solidFill>
            </a:rPr>
            <a:t>3. Career Progression and Potential</a:t>
          </a:r>
        </a:p>
      </dgm:t>
    </dgm:pt>
    <dgm:pt modelId="{53BF9CA9-E78A-420D-9069-44EAF56BF427}" type="parTrans" cxnId="{06307605-DEB9-43BF-BC6C-8553DBEC197A}">
      <dgm:prSet/>
      <dgm:spPr/>
      <dgm:t>
        <a:bodyPr/>
        <a:lstStyle/>
        <a:p>
          <a:endParaRPr lang="en-US"/>
        </a:p>
      </dgm:t>
    </dgm:pt>
    <dgm:pt modelId="{139D67A2-1496-41F9-8EF2-FDD27F375E1C}" type="sibTrans" cxnId="{06307605-DEB9-43BF-BC6C-8553DBEC197A}">
      <dgm:prSet/>
      <dgm:spPr/>
      <dgm:t>
        <a:bodyPr/>
        <a:lstStyle/>
        <a:p>
          <a:endParaRPr lang="en-US"/>
        </a:p>
      </dgm:t>
    </dgm:pt>
    <dgm:pt modelId="{81D5ABC1-F734-418A-90FD-1B3B8AA6D6F3}">
      <dgm:prSet custT="1"/>
      <dgm:spPr/>
      <dgm:t>
        <a:bodyPr/>
        <a:lstStyle/>
        <a:p>
          <a:r>
            <a:rPr lang="en-US" sz="1750"/>
            <a:t>COER</a:t>
          </a:r>
          <a:endParaRPr lang="en-US" sz="1750" dirty="0"/>
        </a:p>
      </dgm:t>
    </dgm:pt>
    <dgm:pt modelId="{E339D2F1-753C-49F9-BC9A-688BD1AF466C}" type="parTrans" cxnId="{EC667255-D2A0-4A61-BA14-EF2A7C009262}">
      <dgm:prSet/>
      <dgm:spPr/>
      <dgm:t>
        <a:bodyPr/>
        <a:lstStyle/>
        <a:p>
          <a:endParaRPr lang="en-US"/>
        </a:p>
      </dgm:t>
    </dgm:pt>
    <dgm:pt modelId="{1D295154-7C6F-4749-A300-9BCAB82C4D1A}" type="sibTrans" cxnId="{EC667255-D2A0-4A61-BA14-EF2A7C009262}">
      <dgm:prSet/>
      <dgm:spPr/>
      <dgm:t>
        <a:bodyPr/>
        <a:lstStyle/>
        <a:p>
          <a:endParaRPr lang="en-US"/>
        </a:p>
      </dgm:t>
    </dgm:pt>
    <dgm:pt modelId="{16C211E0-8605-4791-8CA0-13F04378B25F}">
      <dgm:prSet custT="1"/>
      <dgm:spPr/>
      <dgm:t>
        <a:bodyPr/>
        <a:lstStyle/>
        <a:p>
          <a:r>
            <a:rPr lang="en-US" sz="1750" dirty="0"/>
            <a:t>ROS</a:t>
          </a:r>
        </a:p>
      </dgm:t>
    </dgm:pt>
    <dgm:pt modelId="{07AD91B6-E162-4EF8-9EFC-FA855FF703AC}" type="parTrans" cxnId="{7E08611D-D986-40A0-A6E3-A6BFEBCE712D}">
      <dgm:prSet/>
      <dgm:spPr/>
      <dgm:t>
        <a:bodyPr/>
        <a:lstStyle/>
        <a:p>
          <a:endParaRPr lang="en-US"/>
        </a:p>
      </dgm:t>
    </dgm:pt>
    <dgm:pt modelId="{7A73A1E6-07F4-4D58-8D32-833668C0686A}" type="sibTrans" cxnId="{7E08611D-D986-40A0-A6E3-A6BFEBCE712D}">
      <dgm:prSet/>
      <dgm:spPr/>
      <dgm:t>
        <a:bodyPr/>
        <a:lstStyle/>
        <a:p>
          <a:endParaRPr lang="en-US"/>
        </a:p>
      </dgm:t>
    </dgm:pt>
    <dgm:pt modelId="{F9BE0AAB-D413-4515-9CC9-3A71CE2A552A}">
      <dgm:prSet custT="1"/>
      <dgm:spPr/>
      <dgm:t>
        <a:bodyPr/>
        <a:lstStyle/>
        <a:p>
          <a:r>
            <a:rPr lang="en-US" sz="1750" dirty="0"/>
            <a:t>Award History</a:t>
          </a:r>
        </a:p>
      </dgm:t>
    </dgm:pt>
    <dgm:pt modelId="{4E22A7F4-FE1E-4843-B0D2-44D4E5A34B87}" type="parTrans" cxnId="{0B09C485-3AC4-45B0-94E0-3E4B922C341B}">
      <dgm:prSet/>
      <dgm:spPr/>
      <dgm:t>
        <a:bodyPr/>
        <a:lstStyle/>
        <a:p>
          <a:endParaRPr lang="en-US"/>
        </a:p>
      </dgm:t>
    </dgm:pt>
    <dgm:pt modelId="{B76966C4-23E0-40C7-A59E-4C9D4A7C29CF}" type="sibTrans" cxnId="{0B09C485-3AC4-45B0-94E0-3E4B922C341B}">
      <dgm:prSet/>
      <dgm:spPr/>
      <dgm:t>
        <a:bodyPr/>
        <a:lstStyle/>
        <a:p>
          <a:endParaRPr lang="en-US"/>
        </a:p>
      </dgm:t>
    </dgm:pt>
    <dgm:pt modelId="{4930F509-EE22-49C3-8A02-93C08C1DF167}">
      <dgm:prSet custT="1"/>
      <dgm:spPr/>
      <dgm:t>
        <a:bodyPr/>
        <a:lstStyle/>
        <a:p>
          <a:r>
            <a:rPr lang="en-US" sz="1750"/>
            <a:t>Credentials</a:t>
          </a:r>
          <a:endParaRPr lang="en-US" sz="1750" dirty="0"/>
        </a:p>
      </dgm:t>
    </dgm:pt>
    <dgm:pt modelId="{A5C781C7-C24C-4830-8761-2A910D2B0861}" type="parTrans" cxnId="{D1090DB9-D9B7-4005-852E-4DD1F836840B}">
      <dgm:prSet/>
      <dgm:spPr/>
      <dgm:t>
        <a:bodyPr/>
        <a:lstStyle/>
        <a:p>
          <a:endParaRPr lang="en-US"/>
        </a:p>
      </dgm:t>
    </dgm:pt>
    <dgm:pt modelId="{98A0BAA3-FF68-4872-9CB5-E8747A04E776}" type="sibTrans" cxnId="{D1090DB9-D9B7-4005-852E-4DD1F836840B}">
      <dgm:prSet/>
      <dgm:spPr/>
      <dgm:t>
        <a:bodyPr/>
        <a:lstStyle/>
        <a:p>
          <a:endParaRPr lang="en-US"/>
        </a:p>
      </dgm:t>
    </dgm:pt>
    <dgm:pt modelId="{D2161D0C-2E60-4601-A204-E9F444D05F1B}">
      <dgm:prSet custT="1"/>
      <dgm:spPr/>
      <dgm:t>
        <a:bodyPr/>
        <a:lstStyle/>
        <a:p>
          <a:r>
            <a:rPr lang="en-US" sz="1750"/>
            <a:t>Licensure</a:t>
          </a:r>
          <a:endParaRPr lang="en-US" sz="1750" dirty="0"/>
        </a:p>
      </dgm:t>
    </dgm:pt>
    <dgm:pt modelId="{CEF01EAB-C6B8-4075-83BB-D0A26B52EDE2}" type="parTrans" cxnId="{1F248E40-CDB7-4CBB-A687-DA3E5542F37F}">
      <dgm:prSet/>
      <dgm:spPr/>
      <dgm:t>
        <a:bodyPr/>
        <a:lstStyle/>
        <a:p>
          <a:endParaRPr lang="en-US"/>
        </a:p>
      </dgm:t>
    </dgm:pt>
    <dgm:pt modelId="{E258B747-3A01-47DD-85C0-9C3A4A9BDF6F}" type="sibTrans" cxnId="{1F248E40-CDB7-4CBB-A687-DA3E5542F37F}">
      <dgm:prSet/>
      <dgm:spPr/>
      <dgm:t>
        <a:bodyPr/>
        <a:lstStyle/>
        <a:p>
          <a:endParaRPr lang="en-US"/>
        </a:p>
      </dgm:t>
    </dgm:pt>
    <dgm:pt modelId="{DD0849C9-0989-4F2F-9CB2-C42A4F03F66A}">
      <dgm:prSet custT="1"/>
      <dgm:spPr/>
      <dgm:t>
        <a:bodyPr/>
        <a:lstStyle/>
        <a:p>
          <a:r>
            <a:rPr lang="en-US" sz="1750" dirty="0"/>
            <a:t>Continuing Education</a:t>
          </a:r>
        </a:p>
      </dgm:t>
    </dgm:pt>
    <dgm:pt modelId="{12957DAB-993F-4310-B737-3BFF890D64D8}" type="parTrans" cxnId="{CDB4E8A6-A9CD-4E08-8D7C-BA5F43D56D27}">
      <dgm:prSet/>
      <dgm:spPr/>
      <dgm:t>
        <a:bodyPr/>
        <a:lstStyle/>
        <a:p>
          <a:endParaRPr lang="en-US"/>
        </a:p>
      </dgm:t>
    </dgm:pt>
    <dgm:pt modelId="{40DAC197-5DDA-4306-BEA6-0B52EEA2E11B}" type="sibTrans" cxnId="{CDB4E8A6-A9CD-4E08-8D7C-BA5F43D56D27}">
      <dgm:prSet/>
      <dgm:spPr/>
      <dgm:t>
        <a:bodyPr/>
        <a:lstStyle/>
        <a:p>
          <a:endParaRPr lang="en-US"/>
        </a:p>
      </dgm:t>
    </dgm:pt>
    <dgm:pt modelId="{05A54459-A4AC-4127-A503-354D96BA3B52}">
      <dgm:prSet custT="1"/>
      <dgm:spPr/>
      <dgm:t>
        <a:bodyPr/>
        <a:lstStyle/>
        <a:p>
          <a:r>
            <a:rPr lang="en-US" sz="1750"/>
            <a:t>Public Health Training &amp; Experience</a:t>
          </a:r>
          <a:endParaRPr lang="en-US" sz="1750" dirty="0"/>
        </a:p>
      </dgm:t>
    </dgm:pt>
    <dgm:pt modelId="{E1C1D799-4701-40A8-B42F-7BEEC0B57D13}" type="parTrans" cxnId="{0912BCDC-2A8F-412F-BCCB-8502312F6C5F}">
      <dgm:prSet/>
      <dgm:spPr/>
      <dgm:t>
        <a:bodyPr/>
        <a:lstStyle/>
        <a:p>
          <a:endParaRPr lang="en-US"/>
        </a:p>
      </dgm:t>
    </dgm:pt>
    <dgm:pt modelId="{56DDFDD3-2E3D-4596-82B1-92BD9CBAB914}" type="sibTrans" cxnId="{0912BCDC-2A8F-412F-BCCB-8502312F6C5F}">
      <dgm:prSet/>
      <dgm:spPr/>
      <dgm:t>
        <a:bodyPr/>
        <a:lstStyle/>
        <a:p>
          <a:endParaRPr lang="en-US"/>
        </a:p>
      </dgm:t>
    </dgm:pt>
    <dgm:pt modelId="{7F52CF11-F608-4661-BBE9-E729308B367B}">
      <dgm:prSet custT="1"/>
      <dgm:spPr/>
      <dgm:t>
        <a:bodyPr/>
        <a:lstStyle/>
        <a:p>
          <a:r>
            <a:rPr lang="en-US" sz="1750"/>
            <a:t>Mission Priority</a:t>
          </a:r>
          <a:endParaRPr lang="en-US" sz="1750" dirty="0"/>
        </a:p>
      </dgm:t>
    </dgm:pt>
    <dgm:pt modelId="{D95CBEA6-1212-4DEF-B650-F935DA0CC25E}" type="parTrans" cxnId="{965C908B-034E-4A89-BD95-7478440A9D04}">
      <dgm:prSet/>
      <dgm:spPr/>
      <dgm:t>
        <a:bodyPr/>
        <a:lstStyle/>
        <a:p>
          <a:endParaRPr lang="en-US"/>
        </a:p>
      </dgm:t>
    </dgm:pt>
    <dgm:pt modelId="{B63FFF91-14FC-4861-AAF7-BCAB4325E46B}" type="sibTrans" cxnId="{965C908B-034E-4A89-BD95-7478440A9D04}">
      <dgm:prSet/>
      <dgm:spPr/>
      <dgm:t>
        <a:bodyPr/>
        <a:lstStyle/>
        <a:p>
          <a:endParaRPr lang="en-US"/>
        </a:p>
      </dgm:t>
    </dgm:pt>
    <dgm:pt modelId="{EE9943E5-C373-420C-8F94-614E4B24AA9A}">
      <dgm:prSet custT="1"/>
      <dgm:spPr/>
      <dgm:t>
        <a:bodyPr/>
        <a:lstStyle/>
        <a:p>
          <a:r>
            <a:rPr lang="en-US" sz="1750" dirty="0"/>
            <a:t>Billet Level, Assignments</a:t>
          </a:r>
        </a:p>
      </dgm:t>
    </dgm:pt>
    <dgm:pt modelId="{8B993DDA-6614-4A69-AE86-F39BC36E32C1}" type="parTrans" cxnId="{75D79379-7541-4ADE-9BE1-31D98D539C8F}">
      <dgm:prSet/>
      <dgm:spPr/>
      <dgm:t>
        <a:bodyPr/>
        <a:lstStyle/>
        <a:p>
          <a:endParaRPr lang="en-US"/>
        </a:p>
      </dgm:t>
    </dgm:pt>
    <dgm:pt modelId="{FC881DD2-E300-433B-A5DC-2A098C996F32}" type="sibTrans" cxnId="{75D79379-7541-4ADE-9BE1-31D98D539C8F}">
      <dgm:prSet/>
      <dgm:spPr/>
      <dgm:t>
        <a:bodyPr/>
        <a:lstStyle/>
        <a:p>
          <a:endParaRPr lang="en-US"/>
        </a:p>
      </dgm:t>
    </dgm:pt>
    <dgm:pt modelId="{D197C36F-FEC6-444E-BE60-E799E91CA16A}">
      <dgm:prSet custT="1"/>
      <dgm:spPr/>
      <dgm:t>
        <a:bodyPr/>
        <a:lstStyle/>
        <a:p>
          <a:r>
            <a:rPr lang="en-US" sz="1750"/>
            <a:t>Mobility</a:t>
          </a:r>
          <a:endParaRPr lang="en-US" sz="1750" dirty="0"/>
        </a:p>
      </dgm:t>
    </dgm:pt>
    <dgm:pt modelId="{E578676B-4128-4654-BCF5-D6BF52C79507}" type="parTrans" cxnId="{380C7656-0EB9-4757-9946-4F33A2154DD7}">
      <dgm:prSet/>
      <dgm:spPr/>
      <dgm:t>
        <a:bodyPr/>
        <a:lstStyle/>
        <a:p>
          <a:endParaRPr lang="en-US"/>
        </a:p>
      </dgm:t>
    </dgm:pt>
    <dgm:pt modelId="{3BB66888-1148-4A32-9CCC-DD898F34DE75}" type="sibTrans" cxnId="{380C7656-0EB9-4757-9946-4F33A2154DD7}">
      <dgm:prSet/>
      <dgm:spPr/>
      <dgm:t>
        <a:bodyPr/>
        <a:lstStyle/>
        <a:p>
          <a:endParaRPr lang="en-US"/>
        </a:p>
      </dgm:t>
    </dgm:pt>
    <dgm:pt modelId="{5EA88B54-28ED-44E0-9798-CE870B2D3378}">
      <dgm:prSet custT="1"/>
      <dgm:spPr/>
      <dgm:t>
        <a:bodyPr/>
        <a:lstStyle/>
        <a:p>
          <a:r>
            <a:rPr lang="en-US" sz="1750"/>
            <a:t>Collateral Duties</a:t>
          </a:r>
          <a:endParaRPr lang="en-US" sz="1750" dirty="0"/>
        </a:p>
      </dgm:t>
    </dgm:pt>
    <dgm:pt modelId="{C9EB678F-CFC5-488F-971B-701A23CB3E18}" type="parTrans" cxnId="{094B975D-6742-4073-9D0C-9C71D0B3511D}">
      <dgm:prSet/>
      <dgm:spPr/>
      <dgm:t>
        <a:bodyPr/>
        <a:lstStyle/>
        <a:p>
          <a:endParaRPr lang="en-US"/>
        </a:p>
      </dgm:t>
    </dgm:pt>
    <dgm:pt modelId="{13AF7A94-F538-47CB-BC48-F139AE5ABE7B}" type="sibTrans" cxnId="{094B975D-6742-4073-9D0C-9C71D0B3511D}">
      <dgm:prSet/>
      <dgm:spPr/>
      <dgm:t>
        <a:bodyPr/>
        <a:lstStyle/>
        <a:p>
          <a:endParaRPr lang="en-US"/>
        </a:p>
      </dgm:t>
    </dgm:pt>
    <dgm:pt modelId="{2B23107A-1A30-44AF-B881-3720D1A534E6}">
      <dgm:prSet custT="1"/>
      <dgm:spPr/>
      <dgm:t>
        <a:bodyPr/>
        <a:lstStyle/>
        <a:p>
          <a:pPr algn="l"/>
          <a:r>
            <a:rPr lang="en-US" sz="2700" dirty="0">
              <a:solidFill>
                <a:srgbClr val="FFFF00"/>
              </a:solidFill>
            </a:rPr>
            <a:t>4. Officership</a:t>
          </a:r>
        </a:p>
      </dgm:t>
    </dgm:pt>
    <dgm:pt modelId="{A55FA0F0-8AB8-4C54-AEB9-EA2C97E100D7}" type="parTrans" cxnId="{B90BFC4D-B9FD-4C71-82B9-78382157DA54}">
      <dgm:prSet/>
      <dgm:spPr/>
      <dgm:t>
        <a:bodyPr/>
        <a:lstStyle/>
        <a:p>
          <a:endParaRPr lang="en-US"/>
        </a:p>
      </dgm:t>
    </dgm:pt>
    <dgm:pt modelId="{36EEAE69-E6C3-480A-A90C-BB2583910CBA}" type="sibTrans" cxnId="{B90BFC4D-B9FD-4C71-82B9-78382157DA54}">
      <dgm:prSet/>
      <dgm:spPr/>
      <dgm:t>
        <a:bodyPr/>
        <a:lstStyle/>
        <a:p>
          <a:endParaRPr lang="en-US"/>
        </a:p>
      </dgm:t>
    </dgm:pt>
    <dgm:pt modelId="{59FBB814-6B22-4298-BAE6-DC2DEBBA036F}">
      <dgm:prSet custT="1"/>
      <dgm:spPr/>
      <dgm:t>
        <a:bodyPr/>
        <a:lstStyle/>
        <a:p>
          <a:r>
            <a:rPr lang="en-US" sz="1750" dirty="0"/>
            <a:t>Honor/Integrity/Duty</a:t>
          </a:r>
        </a:p>
      </dgm:t>
    </dgm:pt>
    <dgm:pt modelId="{A74B0AC8-C8FD-41FC-BE5D-FAB9A284EC3B}" type="parTrans" cxnId="{0114EC46-5E6E-4FB2-89B4-8D6A22120CAA}">
      <dgm:prSet/>
      <dgm:spPr/>
      <dgm:t>
        <a:bodyPr/>
        <a:lstStyle/>
        <a:p>
          <a:endParaRPr lang="en-US"/>
        </a:p>
      </dgm:t>
    </dgm:pt>
    <dgm:pt modelId="{0E32B365-DF1C-4471-B56D-EF7CD23DEB1F}" type="sibTrans" cxnId="{0114EC46-5E6E-4FB2-89B4-8D6A22120CAA}">
      <dgm:prSet/>
      <dgm:spPr/>
      <dgm:t>
        <a:bodyPr/>
        <a:lstStyle/>
        <a:p>
          <a:endParaRPr lang="en-US"/>
        </a:p>
      </dgm:t>
    </dgm:pt>
    <dgm:pt modelId="{D83B2DFC-4F9C-44E0-9D3C-3D165A0B9628}">
      <dgm:prSet custT="1"/>
      <dgm:spPr/>
      <dgm:t>
        <a:bodyPr/>
        <a:lstStyle/>
        <a:p>
          <a:r>
            <a:rPr lang="en-US" sz="1750" dirty="0"/>
            <a:t>Other PHS/Professional Contributions</a:t>
          </a:r>
        </a:p>
      </dgm:t>
    </dgm:pt>
    <dgm:pt modelId="{11A87082-3AE8-4B4E-9AF0-FFD5F22CF628}" type="parTrans" cxnId="{6F943CB6-E9D2-4DCE-9F3D-E746079110B7}">
      <dgm:prSet/>
      <dgm:spPr/>
      <dgm:t>
        <a:bodyPr/>
        <a:lstStyle/>
        <a:p>
          <a:endParaRPr lang="en-US"/>
        </a:p>
      </dgm:t>
    </dgm:pt>
    <dgm:pt modelId="{343CC69B-F01E-4A72-9BD9-CD0CDC7D125C}" type="sibTrans" cxnId="{6F943CB6-E9D2-4DCE-9F3D-E746079110B7}">
      <dgm:prSet/>
      <dgm:spPr/>
      <dgm:t>
        <a:bodyPr/>
        <a:lstStyle/>
        <a:p>
          <a:endParaRPr lang="en-US"/>
        </a:p>
      </dgm:t>
    </dgm:pt>
    <dgm:pt modelId="{91AD1344-092D-4E12-88B2-FE932E80B007}">
      <dgm:prSet custT="1"/>
      <dgm:spPr/>
      <dgm:t>
        <a:bodyPr/>
        <a:lstStyle/>
        <a:p>
          <a:r>
            <a:rPr lang="en-US" sz="1750"/>
            <a:t>Presentations and Outreach</a:t>
          </a:r>
          <a:endParaRPr lang="en-US" sz="1750" dirty="0"/>
        </a:p>
      </dgm:t>
    </dgm:pt>
    <dgm:pt modelId="{37DEE835-8FBD-4C7E-8246-5130334CAB2C}" type="parTrans" cxnId="{C8BD7674-8ED5-42CA-96ED-3B3FB7A1FE3A}">
      <dgm:prSet/>
      <dgm:spPr/>
      <dgm:t>
        <a:bodyPr/>
        <a:lstStyle/>
        <a:p>
          <a:endParaRPr lang="en-US"/>
        </a:p>
      </dgm:t>
    </dgm:pt>
    <dgm:pt modelId="{218CB891-35B2-47CC-8E3F-24A030789D21}" type="sibTrans" cxnId="{C8BD7674-8ED5-42CA-96ED-3B3FB7A1FE3A}">
      <dgm:prSet/>
      <dgm:spPr/>
      <dgm:t>
        <a:bodyPr/>
        <a:lstStyle/>
        <a:p>
          <a:endParaRPr lang="en-US"/>
        </a:p>
      </dgm:t>
    </dgm:pt>
    <dgm:pt modelId="{F9B74EEC-B849-4C70-B664-7D99531CBA36}" type="pres">
      <dgm:prSet presAssocID="{26E5333A-50CB-44C4-85CE-8CBC51CDDB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13FA65-4A39-41AB-92CD-A352A9A14FA6}" type="pres">
      <dgm:prSet presAssocID="{B915B450-2D35-4ECB-9D27-A0CD306183E8}" presName="linNode" presStyleCnt="0"/>
      <dgm:spPr/>
    </dgm:pt>
    <dgm:pt modelId="{B0AE2D0C-0416-4A19-9171-FB41800A1059}" type="pres">
      <dgm:prSet presAssocID="{B915B450-2D35-4ECB-9D27-A0CD306183E8}" presName="parentText" presStyleLbl="node1" presStyleIdx="0" presStyleCnt="4" custScaleX="118006" custScaleY="7554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047978-E75C-4E07-A354-0CDB0977A04A}" type="pres">
      <dgm:prSet presAssocID="{B915B450-2D35-4ECB-9D27-A0CD306183E8}" presName="descendantText" presStyleLbl="alignAccFollowNode1" presStyleIdx="0" presStyleCnt="4" custScaleX="62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295B6C-9FAF-4723-A2EE-4DF35E6CEF1F}" type="pres">
      <dgm:prSet presAssocID="{98675B4E-27A7-43C6-9788-6C77B71D1E15}" presName="sp" presStyleCnt="0"/>
      <dgm:spPr/>
    </dgm:pt>
    <dgm:pt modelId="{3B81B459-DE43-4821-9EDF-7C19AAD75CB4}" type="pres">
      <dgm:prSet presAssocID="{2C879EE5-CC32-4E18-ADA9-575EFEAC89B4}" presName="linNode" presStyleCnt="0"/>
      <dgm:spPr/>
    </dgm:pt>
    <dgm:pt modelId="{3EAC0BA7-8ADE-408F-B19A-EC3CBAB7B2DA}" type="pres">
      <dgm:prSet presAssocID="{2C879EE5-CC32-4E18-ADA9-575EFEAC89B4}" presName="parentText" presStyleLbl="node1" presStyleIdx="1" presStyleCnt="4" custScaleX="118006" custScaleY="7554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7229A3-82BE-4E42-99F4-C0AE874E327F}" type="pres">
      <dgm:prSet presAssocID="{2C879EE5-CC32-4E18-ADA9-575EFEAC89B4}" presName="descendantText" presStyleLbl="alignAccFollowNode1" presStyleIdx="1" presStyleCnt="4" custScaleX="62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D130EE-CD2A-4C99-BDF7-CDD54C9B0090}" type="pres">
      <dgm:prSet presAssocID="{A724A5C3-067E-4EDD-82F1-696F0DA9917E}" presName="sp" presStyleCnt="0"/>
      <dgm:spPr/>
    </dgm:pt>
    <dgm:pt modelId="{1A0D0266-C160-4D25-BA95-07498BD44BC3}" type="pres">
      <dgm:prSet presAssocID="{348333CB-2330-4BD2-9F73-A28C2F80A84B}" presName="linNode" presStyleCnt="0"/>
      <dgm:spPr/>
    </dgm:pt>
    <dgm:pt modelId="{671198AB-E700-4299-835F-05F22469068F}" type="pres">
      <dgm:prSet presAssocID="{348333CB-2330-4BD2-9F73-A28C2F80A84B}" presName="parentText" presStyleLbl="node1" presStyleIdx="2" presStyleCnt="4" custScaleX="118006" custScaleY="7554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43EB95-0628-4CA1-9B7E-3CF1FC6FBE88}" type="pres">
      <dgm:prSet presAssocID="{348333CB-2330-4BD2-9F73-A28C2F80A84B}" presName="descendantText" presStyleLbl="alignAccFollowNode1" presStyleIdx="2" presStyleCnt="4" custScaleX="62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12BCA-763A-4D02-98C7-82B0682A4591}" type="pres">
      <dgm:prSet presAssocID="{139D67A2-1496-41F9-8EF2-FDD27F375E1C}" presName="sp" presStyleCnt="0"/>
      <dgm:spPr/>
    </dgm:pt>
    <dgm:pt modelId="{229AC15C-1793-4FFB-AEBD-901399180FED}" type="pres">
      <dgm:prSet presAssocID="{2B23107A-1A30-44AF-B881-3720D1A534E6}" presName="linNode" presStyleCnt="0"/>
      <dgm:spPr/>
    </dgm:pt>
    <dgm:pt modelId="{8C34C752-7209-4120-A4EF-E34F4A8F4349}" type="pres">
      <dgm:prSet presAssocID="{2B23107A-1A30-44AF-B881-3720D1A534E6}" presName="parentText" presStyleLbl="node1" presStyleIdx="3" presStyleCnt="4" custScaleX="118006" custScaleY="7554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822903-C1C2-4690-8745-3DA762B9EF41}" type="pres">
      <dgm:prSet presAssocID="{2B23107A-1A30-44AF-B881-3720D1A534E6}" presName="descendantText" presStyleLbl="alignAccFollowNode1" presStyleIdx="3" presStyleCnt="4" custScaleX="62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F111E3-18BF-4CDC-9C01-F32747893A43}" type="presOf" srcId="{5EA88B54-28ED-44E0-9798-CE870B2D3378}" destId="{F243EB95-0628-4CA1-9B7E-3CF1FC6FBE88}" srcOrd="0" destOrd="3" presId="urn:microsoft.com/office/officeart/2005/8/layout/vList5"/>
    <dgm:cxn modelId="{0B09C485-3AC4-45B0-94E0-3E4B922C341B}" srcId="{B915B450-2D35-4ECB-9D27-A0CD306183E8}" destId="{F9BE0AAB-D413-4515-9CC9-3A71CE2A552A}" srcOrd="2" destOrd="0" parTransId="{4E22A7F4-FE1E-4843-B0D2-44D4E5A34B87}" sibTransId="{B76966C4-23E0-40C7-A59E-4C9D4A7C29CF}"/>
    <dgm:cxn modelId="{55BD5501-24D3-4BBF-8A88-67E6459669EE}" type="presOf" srcId="{59FBB814-6B22-4298-BAE6-DC2DEBBA036F}" destId="{F3822903-C1C2-4690-8745-3DA762B9EF41}" srcOrd="0" destOrd="0" presId="urn:microsoft.com/office/officeart/2005/8/layout/vList5"/>
    <dgm:cxn modelId="{C8BD7674-8ED5-42CA-96ED-3B3FB7A1FE3A}" srcId="{2B23107A-1A30-44AF-B881-3720D1A534E6}" destId="{91AD1344-092D-4E12-88B2-FE932E80B007}" srcOrd="2" destOrd="0" parTransId="{37DEE835-8FBD-4C7E-8246-5130334CAB2C}" sibTransId="{218CB891-35B2-47CC-8E3F-24A030789D21}"/>
    <dgm:cxn modelId="{B90BFC4D-B9FD-4C71-82B9-78382157DA54}" srcId="{26E5333A-50CB-44C4-85CE-8CBC51CDDBF4}" destId="{2B23107A-1A30-44AF-B881-3720D1A534E6}" srcOrd="3" destOrd="0" parTransId="{A55FA0F0-8AB8-4C54-AEB9-EA2C97E100D7}" sibTransId="{36EEAE69-E6C3-480A-A90C-BB2583910CBA}"/>
    <dgm:cxn modelId="{CDB4E8A6-A9CD-4E08-8D7C-BA5F43D56D27}" srcId="{2C879EE5-CC32-4E18-ADA9-575EFEAC89B4}" destId="{DD0849C9-0989-4F2F-9CB2-C42A4F03F66A}" srcOrd="2" destOrd="0" parTransId="{12957DAB-993F-4310-B737-3BFF890D64D8}" sibTransId="{40DAC197-5DDA-4306-BEA6-0B52EEA2E11B}"/>
    <dgm:cxn modelId="{FFEDEE54-225E-44CD-8FE5-9DD1C8245623}" type="presOf" srcId="{2B23107A-1A30-44AF-B881-3720D1A534E6}" destId="{8C34C752-7209-4120-A4EF-E34F4A8F4349}" srcOrd="0" destOrd="0" presId="urn:microsoft.com/office/officeart/2005/8/layout/vList5"/>
    <dgm:cxn modelId="{900097BC-BE9E-48A4-81DE-410B9E8A097F}" type="presOf" srcId="{05A54459-A4AC-4127-A503-354D96BA3B52}" destId="{8D7229A3-82BE-4E42-99F4-C0AE874E327F}" srcOrd="0" destOrd="3" presId="urn:microsoft.com/office/officeart/2005/8/layout/vList5"/>
    <dgm:cxn modelId="{918B8CA1-1AAD-400D-80DF-7104FE1E35C1}" type="presOf" srcId="{4930F509-EE22-49C3-8A02-93C08C1DF167}" destId="{8D7229A3-82BE-4E42-99F4-C0AE874E327F}" srcOrd="0" destOrd="0" presId="urn:microsoft.com/office/officeart/2005/8/layout/vList5"/>
    <dgm:cxn modelId="{FBF138E8-B8F2-4751-8FA3-373898511231}" type="presOf" srcId="{91AD1344-092D-4E12-88B2-FE932E80B007}" destId="{F3822903-C1C2-4690-8745-3DA762B9EF41}" srcOrd="0" destOrd="2" presId="urn:microsoft.com/office/officeart/2005/8/layout/vList5"/>
    <dgm:cxn modelId="{965C908B-034E-4A89-BD95-7478440A9D04}" srcId="{348333CB-2330-4BD2-9F73-A28C2F80A84B}" destId="{7F52CF11-F608-4661-BBE9-E729308B367B}" srcOrd="0" destOrd="0" parTransId="{D95CBEA6-1212-4DEF-B650-F935DA0CC25E}" sibTransId="{B63FFF91-14FC-4861-AAF7-BCAB4325E46B}"/>
    <dgm:cxn modelId="{EBFCC285-7356-4933-998B-AC7F963A6ABA}" type="presOf" srcId="{81D5ABC1-F734-418A-90FD-1B3B8AA6D6F3}" destId="{1D047978-E75C-4E07-A354-0CDB0977A04A}" srcOrd="0" destOrd="0" presId="urn:microsoft.com/office/officeart/2005/8/layout/vList5"/>
    <dgm:cxn modelId="{8E790C34-4B48-40BE-9BDC-0CB698F6CD34}" type="presOf" srcId="{7F52CF11-F608-4661-BBE9-E729308B367B}" destId="{F243EB95-0628-4CA1-9B7E-3CF1FC6FBE88}" srcOrd="0" destOrd="0" presId="urn:microsoft.com/office/officeart/2005/8/layout/vList5"/>
    <dgm:cxn modelId="{6F943CB6-E9D2-4DCE-9F3D-E746079110B7}" srcId="{2B23107A-1A30-44AF-B881-3720D1A534E6}" destId="{D83B2DFC-4F9C-44E0-9D3C-3D165A0B9628}" srcOrd="1" destOrd="0" parTransId="{11A87082-3AE8-4B4E-9AF0-FFD5F22CF628}" sibTransId="{343CC69B-F01E-4A72-9BD9-CD0CDC7D125C}"/>
    <dgm:cxn modelId="{380C7656-0EB9-4757-9946-4F33A2154DD7}" srcId="{348333CB-2330-4BD2-9F73-A28C2F80A84B}" destId="{D197C36F-FEC6-444E-BE60-E799E91CA16A}" srcOrd="2" destOrd="0" parTransId="{E578676B-4128-4654-BCF5-D6BF52C79507}" sibTransId="{3BB66888-1148-4A32-9CCC-DD898F34DE75}"/>
    <dgm:cxn modelId="{F34BB876-ACF3-4729-8D33-3EF1647FAE74}" type="presOf" srcId="{D197C36F-FEC6-444E-BE60-E799E91CA16A}" destId="{F243EB95-0628-4CA1-9B7E-3CF1FC6FBE88}" srcOrd="0" destOrd="2" presId="urn:microsoft.com/office/officeart/2005/8/layout/vList5"/>
    <dgm:cxn modelId="{DD19686C-6B3C-4428-AEDB-1EC29D8E2423}" type="presOf" srcId="{D2161D0C-2E60-4601-A204-E9F444D05F1B}" destId="{8D7229A3-82BE-4E42-99F4-C0AE874E327F}" srcOrd="0" destOrd="1" presId="urn:microsoft.com/office/officeart/2005/8/layout/vList5"/>
    <dgm:cxn modelId="{25BD0420-5E92-411F-91C4-AE256C2B9CDC}" type="presOf" srcId="{26E5333A-50CB-44C4-85CE-8CBC51CDDBF4}" destId="{F9B74EEC-B849-4C70-B664-7D99531CBA36}" srcOrd="0" destOrd="0" presId="urn:microsoft.com/office/officeart/2005/8/layout/vList5"/>
    <dgm:cxn modelId="{D1090DB9-D9B7-4005-852E-4DD1F836840B}" srcId="{2C879EE5-CC32-4E18-ADA9-575EFEAC89B4}" destId="{4930F509-EE22-49C3-8A02-93C08C1DF167}" srcOrd="0" destOrd="0" parTransId="{A5C781C7-C24C-4830-8761-2A910D2B0861}" sibTransId="{98A0BAA3-FF68-4872-9CB5-E8747A04E776}"/>
    <dgm:cxn modelId="{75D79379-7541-4ADE-9BE1-31D98D539C8F}" srcId="{348333CB-2330-4BD2-9F73-A28C2F80A84B}" destId="{EE9943E5-C373-420C-8F94-614E4B24AA9A}" srcOrd="1" destOrd="0" parTransId="{8B993DDA-6614-4A69-AE86-F39BC36E32C1}" sibTransId="{FC881DD2-E300-433B-A5DC-2A098C996F32}"/>
    <dgm:cxn modelId="{094B975D-6742-4073-9D0C-9C71D0B3511D}" srcId="{348333CB-2330-4BD2-9F73-A28C2F80A84B}" destId="{5EA88B54-28ED-44E0-9798-CE870B2D3378}" srcOrd="3" destOrd="0" parTransId="{C9EB678F-CFC5-488F-971B-701A23CB3E18}" sibTransId="{13AF7A94-F538-47CB-BC48-F139AE5ABE7B}"/>
    <dgm:cxn modelId="{5A3DE766-1F1C-4276-A12E-25AE50B76753}" type="presOf" srcId="{2C879EE5-CC32-4E18-ADA9-575EFEAC89B4}" destId="{3EAC0BA7-8ADE-408F-B19A-EC3CBAB7B2DA}" srcOrd="0" destOrd="0" presId="urn:microsoft.com/office/officeart/2005/8/layout/vList5"/>
    <dgm:cxn modelId="{0912BCDC-2A8F-412F-BCCB-8502312F6C5F}" srcId="{2C879EE5-CC32-4E18-ADA9-575EFEAC89B4}" destId="{05A54459-A4AC-4127-A503-354D96BA3B52}" srcOrd="3" destOrd="0" parTransId="{E1C1D799-4701-40A8-B42F-7BEEC0B57D13}" sibTransId="{56DDFDD3-2E3D-4596-82B1-92BD9CBAB914}"/>
    <dgm:cxn modelId="{CC1D8745-0EA3-4317-BABB-7FFD8B5F3AD7}" type="presOf" srcId="{EE9943E5-C373-420C-8F94-614E4B24AA9A}" destId="{F243EB95-0628-4CA1-9B7E-3CF1FC6FBE88}" srcOrd="0" destOrd="1" presId="urn:microsoft.com/office/officeart/2005/8/layout/vList5"/>
    <dgm:cxn modelId="{FDF7AD63-329F-468C-B12A-5FB9209E21AF}" srcId="{26E5333A-50CB-44C4-85CE-8CBC51CDDBF4}" destId="{2C879EE5-CC32-4E18-ADA9-575EFEAC89B4}" srcOrd="1" destOrd="0" parTransId="{C2E352E2-5409-4235-8660-BD0AEE01DB77}" sibTransId="{A724A5C3-067E-4EDD-82F1-696F0DA9917E}"/>
    <dgm:cxn modelId="{06307605-DEB9-43BF-BC6C-8553DBEC197A}" srcId="{26E5333A-50CB-44C4-85CE-8CBC51CDDBF4}" destId="{348333CB-2330-4BD2-9F73-A28C2F80A84B}" srcOrd="2" destOrd="0" parTransId="{53BF9CA9-E78A-420D-9069-44EAF56BF427}" sibTransId="{139D67A2-1496-41F9-8EF2-FDD27F375E1C}"/>
    <dgm:cxn modelId="{EC667255-D2A0-4A61-BA14-EF2A7C009262}" srcId="{B915B450-2D35-4ECB-9D27-A0CD306183E8}" destId="{81D5ABC1-F734-418A-90FD-1B3B8AA6D6F3}" srcOrd="0" destOrd="0" parTransId="{E339D2F1-753C-49F9-BC9A-688BD1AF466C}" sibTransId="{1D295154-7C6F-4749-A300-9BCAB82C4D1A}"/>
    <dgm:cxn modelId="{99B7C87D-59A9-4AA0-991B-D29A268A96D8}" type="presOf" srcId="{F9BE0AAB-D413-4515-9CC9-3A71CE2A552A}" destId="{1D047978-E75C-4E07-A354-0CDB0977A04A}" srcOrd="0" destOrd="2" presId="urn:microsoft.com/office/officeart/2005/8/layout/vList5"/>
    <dgm:cxn modelId="{0114EC46-5E6E-4FB2-89B4-8D6A22120CAA}" srcId="{2B23107A-1A30-44AF-B881-3720D1A534E6}" destId="{59FBB814-6B22-4298-BAE6-DC2DEBBA036F}" srcOrd="0" destOrd="0" parTransId="{A74B0AC8-C8FD-41FC-BE5D-FAB9A284EC3B}" sibTransId="{0E32B365-DF1C-4471-B56D-EF7CD23DEB1F}"/>
    <dgm:cxn modelId="{02BF6E4D-AFEF-4A9F-9590-1482C5C10D8A}" type="presOf" srcId="{16C211E0-8605-4791-8CA0-13F04378B25F}" destId="{1D047978-E75C-4E07-A354-0CDB0977A04A}" srcOrd="0" destOrd="1" presId="urn:microsoft.com/office/officeart/2005/8/layout/vList5"/>
    <dgm:cxn modelId="{D10D7207-B353-480F-983A-5B91798FDF91}" srcId="{26E5333A-50CB-44C4-85CE-8CBC51CDDBF4}" destId="{B915B450-2D35-4ECB-9D27-A0CD306183E8}" srcOrd="0" destOrd="0" parTransId="{24AFDA36-9491-4CB9-B93E-2C09744C4EE6}" sibTransId="{98675B4E-27A7-43C6-9788-6C77B71D1E15}"/>
    <dgm:cxn modelId="{3567A146-2176-4F63-B731-FB1C519ADC4D}" type="presOf" srcId="{B915B450-2D35-4ECB-9D27-A0CD306183E8}" destId="{B0AE2D0C-0416-4A19-9171-FB41800A1059}" srcOrd="0" destOrd="0" presId="urn:microsoft.com/office/officeart/2005/8/layout/vList5"/>
    <dgm:cxn modelId="{34C023B9-BE23-4A79-977F-C32E6E4BCD0F}" type="presOf" srcId="{348333CB-2330-4BD2-9F73-A28C2F80A84B}" destId="{671198AB-E700-4299-835F-05F22469068F}" srcOrd="0" destOrd="0" presId="urn:microsoft.com/office/officeart/2005/8/layout/vList5"/>
    <dgm:cxn modelId="{7E08611D-D986-40A0-A6E3-A6BFEBCE712D}" srcId="{B915B450-2D35-4ECB-9D27-A0CD306183E8}" destId="{16C211E0-8605-4791-8CA0-13F04378B25F}" srcOrd="1" destOrd="0" parTransId="{07AD91B6-E162-4EF8-9EFC-FA855FF703AC}" sibTransId="{7A73A1E6-07F4-4D58-8D32-833668C0686A}"/>
    <dgm:cxn modelId="{0465BFFD-4B60-4972-94E5-4EB2B2F55249}" type="presOf" srcId="{DD0849C9-0989-4F2F-9CB2-C42A4F03F66A}" destId="{8D7229A3-82BE-4E42-99F4-C0AE874E327F}" srcOrd="0" destOrd="2" presId="urn:microsoft.com/office/officeart/2005/8/layout/vList5"/>
    <dgm:cxn modelId="{1F248E40-CDB7-4CBB-A687-DA3E5542F37F}" srcId="{2C879EE5-CC32-4E18-ADA9-575EFEAC89B4}" destId="{D2161D0C-2E60-4601-A204-E9F444D05F1B}" srcOrd="1" destOrd="0" parTransId="{CEF01EAB-C6B8-4075-83BB-D0A26B52EDE2}" sibTransId="{E258B747-3A01-47DD-85C0-9C3A4A9BDF6F}"/>
    <dgm:cxn modelId="{95C16E4F-BA1B-4163-9A06-0CDFE0646C76}" type="presOf" srcId="{D83B2DFC-4F9C-44E0-9D3C-3D165A0B9628}" destId="{F3822903-C1C2-4690-8745-3DA762B9EF41}" srcOrd="0" destOrd="1" presId="urn:microsoft.com/office/officeart/2005/8/layout/vList5"/>
    <dgm:cxn modelId="{DFAEF98C-B6D3-410D-B214-7AC3A969BBA3}" type="presParOf" srcId="{F9B74EEC-B849-4C70-B664-7D99531CBA36}" destId="{6A13FA65-4A39-41AB-92CD-A352A9A14FA6}" srcOrd="0" destOrd="0" presId="urn:microsoft.com/office/officeart/2005/8/layout/vList5"/>
    <dgm:cxn modelId="{7540655D-5B35-43C2-B604-EC99F813C666}" type="presParOf" srcId="{6A13FA65-4A39-41AB-92CD-A352A9A14FA6}" destId="{B0AE2D0C-0416-4A19-9171-FB41800A1059}" srcOrd="0" destOrd="0" presId="urn:microsoft.com/office/officeart/2005/8/layout/vList5"/>
    <dgm:cxn modelId="{770945BF-BFB3-4C97-AF97-C8AFF5907058}" type="presParOf" srcId="{6A13FA65-4A39-41AB-92CD-A352A9A14FA6}" destId="{1D047978-E75C-4E07-A354-0CDB0977A04A}" srcOrd="1" destOrd="0" presId="urn:microsoft.com/office/officeart/2005/8/layout/vList5"/>
    <dgm:cxn modelId="{95B0F02B-A21F-4295-8A80-F5B754FF5A21}" type="presParOf" srcId="{F9B74EEC-B849-4C70-B664-7D99531CBA36}" destId="{F1295B6C-9FAF-4723-A2EE-4DF35E6CEF1F}" srcOrd="1" destOrd="0" presId="urn:microsoft.com/office/officeart/2005/8/layout/vList5"/>
    <dgm:cxn modelId="{D9FD7B4B-EE96-4362-8680-EDD5311164B5}" type="presParOf" srcId="{F9B74EEC-B849-4C70-B664-7D99531CBA36}" destId="{3B81B459-DE43-4821-9EDF-7C19AAD75CB4}" srcOrd="2" destOrd="0" presId="urn:microsoft.com/office/officeart/2005/8/layout/vList5"/>
    <dgm:cxn modelId="{3C386392-FAAF-4460-9101-4F74912EEC06}" type="presParOf" srcId="{3B81B459-DE43-4821-9EDF-7C19AAD75CB4}" destId="{3EAC0BA7-8ADE-408F-B19A-EC3CBAB7B2DA}" srcOrd="0" destOrd="0" presId="urn:microsoft.com/office/officeart/2005/8/layout/vList5"/>
    <dgm:cxn modelId="{4E3685D7-1652-4A1F-A630-25119DF7A06C}" type="presParOf" srcId="{3B81B459-DE43-4821-9EDF-7C19AAD75CB4}" destId="{8D7229A3-82BE-4E42-99F4-C0AE874E327F}" srcOrd="1" destOrd="0" presId="urn:microsoft.com/office/officeart/2005/8/layout/vList5"/>
    <dgm:cxn modelId="{B7C6D854-75DE-4C4C-AE01-9C952406F1C2}" type="presParOf" srcId="{F9B74EEC-B849-4C70-B664-7D99531CBA36}" destId="{51D130EE-CD2A-4C99-BDF7-CDD54C9B0090}" srcOrd="3" destOrd="0" presId="urn:microsoft.com/office/officeart/2005/8/layout/vList5"/>
    <dgm:cxn modelId="{421AFA02-CD2F-4BFD-A0D9-4EE609FFD85A}" type="presParOf" srcId="{F9B74EEC-B849-4C70-B664-7D99531CBA36}" destId="{1A0D0266-C160-4D25-BA95-07498BD44BC3}" srcOrd="4" destOrd="0" presId="urn:microsoft.com/office/officeart/2005/8/layout/vList5"/>
    <dgm:cxn modelId="{ACF36448-F2F7-4D3D-B982-1CA55201C13A}" type="presParOf" srcId="{1A0D0266-C160-4D25-BA95-07498BD44BC3}" destId="{671198AB-E700-4299-835F-05F22469068F}" srcOrd="0" destOrd="0" presId="urn:microsoft.com/office/officeart/2005/8/layout/vList5"/>
    <dgm:cxn modelId="{D2ECA653-E568-4B41-AB37-B62BED9F2873}" type="presParOf" srcId="{1A0D0266-C160-4D25-BA95-07498BD44BC3}" destId="{F243EB95-0628-4CA1-9B7E-3CF1FC6FBE88}" srcOrd="1" destOrd="0" presId="urn:microsoft.com/office/officeart/2005/8/layout/vList5"/>
    <dgm:cxn modelId="{79DBC4B9-0729-406F-BFBA-E48B598197A6}" type="presParOf" srcId="{F9B74EEC-B849-4C70-B664-7D99531CBA36}" destId="{ACD12BCA-763A-4D02-98C7-82B0682A4591}" srcOrd="5" destOrd="0" presId="urn:microsoft.com/office/officeart/2005/8/layout/vList5"/>
    <dgm:cxn modelId="{BDF8DCE1-CC26-4AAB-AA85-C630637BB3A7}" type="presParOf" srcId="{F9B74EEC-B849-4C70-B664-7D99531CBA36}" destId="{229AC15C-1793-4FFB-AEBD-901399180FED}" srcOrd="6" destOrd="0" presId="urn:microsoft.com/office/officeart/2005/8/layout/vList5"/>
    <dgm:cxn modelId="{59B4F9FD-1E97-496A-A909-DF5BC73FD5BC}" type="presParOf" srcId="{229AC15C-1793-4FFB-AEBD-901399180FED}" destId="{8C34C752-7209-4120-A4EF-E34F4A8F4349}" srcOrd="0" destOrd="0" presId="urn:microsoft.com/office/officeart/2005/8/layout/vList5"/>
    <dgm:cxn modelId="{92346405-287B-4F53-A950-616394877C5D}" type="presParOf" srcId="{229AC15C-1793-4FFB-AEBD-901399180FED}" destId="{F3822903-C1C2-4690-8745-3DA762B9EF4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047978-E75C-4E07-A354-0CDB0977A04A}">
      <dsp:nvSpPr>
        <dsp:cNvPr id="0" name=""/>
        <dsp:cNvSpPr/>
      </dsp:nvSpPr>
      <dsp:spPr>
        <a:xfrm rot="5400000">
          <a:off x="7240929" y="-1622821"/>
          <a:ext cx="1152421" cy="44007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50" kern="1200"/>
            <a:t>COER</a:t>
          </a:r>
          <a:endParaRPr lang="en-US" sz="1750" kern="1200" dirty="0"/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50" kern="1200" dirty="0"/>
            <a:t>ROS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50" kern="1200" dirty="0"/>
            <a:t>Award History</a:t>
          </a:r>
        </a:p>
      </dsp:txBody>
      <dsp:txXfrm rot="-5400000">
        <a:off x="5616752" y="57613"/>
        <a:ext cx="4344520" cy="1039907"/>
      </dsp:txXfrm>
    </dsp:sp>
    <dsp:sp modelId="{B0AE2D0C-0416-4A19-9171-FB41800A1059}">
      <dsp:nvSpPr>
        <dsp:cNvPr id="0" name=""/>
        <dsp:cNvSpPr/>
      </dsp:nvSpPr>
      <dsp:spPr>
        <a:xfrm>
          <a:off x="955269" y="33457"/>
          <a:ext cx="4661482" cy="10882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>
              <a:solidFill>
                <a:srgbClr val="FFFF00"/>
              </a:solidFill>
            </a:rPr>
            <a:t>1. Performance</a:t>
          </a:r>
        </a:p>
      </dsp:txBody>
      <dsp:txXfrm>
        <a:off x="1008391" y="86579"/>
        <a:ext cx="4555238" cy="981973"/>
      </dsp:txXfrm>
    </dsp:sp>
    <dsp:sp modelId="{8D7229A3-82BE-4E42-99F4-C0AE874E327F}">
      <dsp:nvSpPr>
        <dsp:cNvPr id="0" name=""/>
        <dsp:cNvSpPr/>
      </dsp:nvSpPr>
      <dsp:spPr>
        <a:xfrm rot="5400000">
          <a:off x="7240929" y="-398373"/>
          <a:ext cx="1152421" cy="44007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50" kern="1200"/>
            <a:t>Credentials</a:t>
          </a:r>
          <a:endParaRPr lang="en-US" sz="1750" kern="1200" dirty="0"/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50" kern="1200"/>
            <a:t>Licensure</a:t>
          </a:r>
          <a:endParaRPr lang="en-US" sz="1750" kern="1200" dirty="0"/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50" kern="1200" dirty="0"/>
            <a:t>Continuing Education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50" kern="1200"/>
            <a:t>Public Health Training &amp; Experience</a:t>
          </a:r>
          <a:endParaRPr lang="en-US" sz="1750" kern="1200" dirty="0"/>
        </a:p>
      </dsp:txBody>
      <dsp:txXfrm rot="-5400000">
        <a:off x="5616752" y="1282061"/>
        <a:ext cx="4344520" cy="1039907"/>
      </dsp:txXfrm>
    </dsp:sp>
    <dsp:sp modelId="{3EAC0BA7-8ADE-408F-B19A-EC3CBAB7B2DA}">
      <dsp:nvSpPr>
        <dsp:cNvPr id="0" name=""/>
        <dsp:cNvSpPr/>
      </dsp:nvSpPr>
      <dsp:spPr>
        <a:xfrm>
          <a:off x="955269" y="1257906"/>
          <a:ext cx="4661482" cy="10882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>
              <a:solidFill>
                <a:srgbClr val="FFFF00"/>
              </a:solidFill>
            </a:rPr>
            <a:t>2. Education, Training, and Professional Development</a:t>
          </a:r>
        </a:p>
      </dsp:txBody>
      <dsp:txXfrm>
        <a:off x="1008391" y="1311028"/>
        <a:ext cx="4555238" cy="981973"/>
      </dsp:txXfrm>
    </dsp:sp>
    <dsp:sp modelId="{F243EB95-0628-4CA1-9B7E-3CF1FC6FBE88}">
      <dsp:nvSpPr>
        <dsp:cNvPr id="0" name=""/>
        <dsp:cNvSpPr/>
      </dsp:nvSpPr>
      <dsp:spPr>
        <a:xfrm rot="5400000">
          <a:off x="7240929" y="826074"/>
          <a:ext cx="1152421" cy="44007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50" kern="1200"/>
            <a:t>Mission Priority</a:t>
          </a:r>
          <a:endParaRPr lang="en-US" sz="1750" kern="1200" dirty="0"/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50" kern="1200" dirty="0"/>
            <a:t>Billet Level, Assignments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50" kern="1200"/>
            <a:t>Mobility</a:t>
          </a:r>
          <a:endParaRPr lang="en-US" sz="1750" kern="1200" dirty="0"/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50" kern="1200"/>
            <a:t>Collateral Duties</a:t>
          </a:r>
          <a:endParaRPr lang="en-US" sz="1750" kern="1200" dirty="0"/>
        </a:p>
      </dsp:txBody>
      <dsp:txXfrm rot="-5400000">
        <a:off x="5616752" y="2506509"/>
        <a:ext cx="4344520" cy="1039907"/>
      </dsp:txXfrm>
    </dsp:sp>
    <dsp:sp modelId="{671198AB-E700-4299-835F-05F22469068F}">
      <dsp:nvSpPr>
        <dsp:cNvPr id="0" name=""/>
        <dsp:cNvSpPr/>
      </dsp:nvSpPr>
      <dsp:spPr>
        <a:xfrm>
          <a:off x="955269" y="2482354"/>
          <a:ext cx="4661482" cy="10882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>
              <a:solidFill>
                <a:srgbClr val="FFFF00"/>
              </a:solidFill>
            </a:rPr>
            <a:t>3. Career Progression and Potential</a:t>
          </a:r>
        </a:p>
      </dsp:txBody>
      <dsp:txXfrm>
        <a:off x="1008391" y="2535476"/>
        <a:ext cx="4555238" cy="981973"/>
      </dsp:txXfrm>
    </dsp:sp>
    <dsp:sp modelId="{F3822903-C1C2-4690-8745-3DA762B9EF41}">
      <dsp:nvSpPr>
        <dsp:cNvPr id="0" name=""/>
        <dsp:cNvSpPr/>
      </dsp:nvSpPr>
      <dsp:spPr>
        <a:xfrm rot="5400000">
          <a:off x="7240929" y="2050522"/>
          <a:ext cx="1152421" cy="440077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50" kern="1200" dirty="0"/>
            <a:t>Honor/Integrity/Duty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50" kern="1200" dirty="0"/>
            <a:t>Other PHS/Professional Contributions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50" kern="1200"/>
            <a:t>Presentations and Outreach</a:t>
          </a:r>
          <a:endParaRPr lang="en-US" sz="1750" kern="1200" dirty="0"/>
        </a:p>
      </dsp:txBody>
      <dsp:txXfrm rot="-5400000">
        <a:off x="5616752" y="3730957"/>
        <a:ext cx="4344520" cy="1039907"/>
      </dsp:txXfrm>
    </dsp:sp>
    <dsp:sp modelId="{8C34C752-7209-4120-A4EF-E34F4A8F4349}">
      <dsp:nvSpPr>
        <dsp:cNvPr id="0" name=""/>
        <dsp:cNvSpPr/>
      </dsp:nvSpPr>
      <dsp:spPr>
        <a:xfrm>
          <a:off x="955269" y="3706802"/>
          <a:ext cx="4661482" cy="10882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>
              <a:solidFill>
                <a:srgbClr val="FFFF00"/>
              </a:solidFill>
            </a:rPr>
            <a:t>4. Officership</a:t>
          </a:r>
        </a:p>
      </dsp:txBody>
      <dsp:txXfrm>
        <a:off x="1008391" y="3759924"/>
        <a:ext cx="4555238" cy="981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BEF8C2-B48B-0F4B-8539-43205B1FCC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8986AC-67DB-C048-92B0-7D5AEF9FC8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CE9F3-03BA-3945-98EA-3A5C696CF1D2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2EC8B2-A96C-BB4A-9377-F4214ED16B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DCF35A-B37E-EE4F-8FAF-A2135B4AB8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9C1A1-DAAB-7240-BEF9-7D72A17945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0805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66E9AB1D-3143-4159-BCDA-BA06C92809A9}" type="datetimeFigureOut">
              <a:rPr lang="en-US" smtClean="0"/>
              <a:t>4/8/2022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180E00C5-D18A-4FBB-B347-8B41F86CA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941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3.png"/><Relationship Id="rId7" Type="http://schemas.openxmlformats.org/officeDocument/2006/relationships/hyperlink" Target="https://twitter.com/usphscc" TargetMode="External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emf"/><Relationship Id="rId5" Type="http://schemas.openxmlformats.org/officeDocument/2006/relationships/hyperlink" Target="https://www.facebook.com/USSurgeonGeneral/" TargetMode="External"/><Relationship Id="rId4" Type="http://schemas.openxmlformats.org/officeDocument/2006/relationships/image" Target="../media/image4.sv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A3FEB0-09AB-CC43-8BAC-CCAC393C57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048" t="963" r="35367" b="1033"/>
          <a:stretch/>
        </p:blipFill>
        <p:spPr>
          <a:xfrm>
            <a:off x="8991599" y="-1"/>
            <a:ext cx="32004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571559"/>
            <a:ext cx="7794171" cy="1340212"/>
          </a:xfrm>
        </p:spPr>
        <p:txBody>
          <a:bodyPr anchor="t" anchorCtr="0">
            <a:norm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TITLE, ARIAL BOLD, ALL CAPS</a:t>
            </a:r>
            <a:br>
              <a:rPr lang="en-US" dirty="0"/>
            </a:br>
            <a:r>
              <a:rPr lang="en-US" dirty="0"/>
              <a:t>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2064820"/>
            <a:ext cx="7794171" cy="914400"/>
          </a:xfrm>
        </p:spPr>
        <p:txBody>
          <a:bodyPr>
            <a:normAutofit/>
          </a:bodyPr>
          <a:lstStyle>
            <a:lvl1pPr marL="0" indent="0" algn="l">
              <a:buNone/>
              <a:defRPr sz="2800" b="0" baseline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Subtitle, Arial Body, 28pt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C9A20E-1506-9F4A-9136-E2DB5120F841}"/>
              </a:ext>
            </a:extLst>
          </p:cNvPr>
          <p:cNvSpPr/>
          <p:nvPr userDrawn="1"/>
        </p:nvSpPr>
        <p:spPr>
          <a:xfrm>
            <a:off x="0" y="6267451"/>
            <a:ext cx="12192000" cy="590550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1ED626AE-ECEC-1C40-AF81-F68595D5E9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4052" y="726729"/>
            <a:ext cx="1860813" cy="179529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505D0-A6DC-A84B-BBD8-CF7B8C86ED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193" y="6368487"/>
            <a:ext cx="3200400" cy="449724"/>
          </a:xfrm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Presenter Name,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0E09BB-78DA-5741-8D9C-52C42A808F25}"/>
              </a:ext>
            </a:extLst>
          </p:cNvPr>
          <p:cNvSpPr/>
          <p:nvPr userDrawn="1"/>
        </p:nvSpPr>
        <p:spPr>
          <a:xfrm>
            <a:off x="647135" y="726729"/>
            <a:ext cx="62313" cy="1732692"/>
          </a:xfrm>
          <a:prstGeom prst="rect">
            <a:avLst/>
          </a:prstGeom>
          <a:solidFill>
            <a:schemeClr val="bg2"/>
          </a:solidFill>
          <a:ln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5CFADC-A7B0-4146-A67E-51C61D0DCEA6}"/>
              </a:ext>
            </a:extLst>
          </p:cNvPr>
          <p:cNvSpPr/>
          <p:nvPr userDrawn="1"/>
        </p:nvSpPr>
        <p:spPr>
          <a:xfrm>
            <a:off x="407984" y="726729"/>
            <a:ext cx="62313" cy="1732692"/>
          </a:xfrm>
          <a:prstGeom prst="rect">
            <a:avLst/>
          </a:prstGeom>
          <a:solidFill>
            <a:schemeClr val="bg2"/>
          </a:solidFill>
          <a:ln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295800F-821E-6247-83BA-A7A3DCA7EF2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979737"/>
            <a:ext cx="12192000" cy="334895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AA2B0CC-1D78-6643-8ADE-13F5136E62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7256" y="6368487"/>
            <a:ext cx="3200400" cy="449724"/>
          </a:xfrm>
          <a:ln>
            <a:noFill/>
          </a:ln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5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76783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3E065F-9071-E840-93FC-0FFF2AD44C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5" t="279" r="34047" b="51444"/>
          <a:stretch/>
        </p:blipFill>
        <p:spPr>
          <a:xfrm>
            <a:off x="-5259" y="-71119"/>
            <a:ext cx="12192000" cy="305085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BAE4F3-67AD-5046-BA17-23EF3507710F}"/>
              </a:ext>
            </a:extLst>
          </p:cNvPr>
          <p:cNvSpPr/>
          <p:nvPr userDrawn="1"/>
        </p:nvSpPr>
        <p:spPr>
          <a:xfrm>
            <a:off x="-1" y="1201193"/>
            <a:ext cx="9985249" cy="1470025"/>
          </a:xfrm>
          <a:prstGeom prst="rect">
            <a:avLst/>
          </a:prstGeom>
          <a:solidFill>
            <a:schemeClr val="tx2">
              <a:lumMod val="10000"/>
            </a:schemeClr>
          </a:solidFill>
          <a:ln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DB5D6DC-3286-9547-8661-3FE447A520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201193"/>
            <a:ext cx="7794171" cy="1470025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Title, Arial Bold, 32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2067DB-9389-8148-9AD4-338B1FA93EC2}"/>
              </a:ext>
            </a:extLst>
          </p:cNvPr>
          <p:cNvSpPr/>
          <p:nvPr userDrawn="1"/>
        </p:nvSpPr>
        <p:spPr>
          <a:xfrm>
            <a:off x="664172" y="1201193"/>
            <a:ext cx="81906" cy="1470025"/>
          </a:xfrm>
          <a:prstGeom prst="rect">
            <a:avLst/>
          </a:prstGeom>
          <a:solidFill>
            <a:schemeClr val="bg2"/>
          </a:solidFill>
          <a:ln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96F6A5-C238-444C-9134-545435D8BE69}"/>
              </a:ext>
            </a:extLst>
          </p:cNvPr>
          <p:cNvSpPr/>
          <p:nvPr userDrawn="1"/>
        </p:nvSpPr>
        <p:spPr>
          <a:xfrm>
            <a:off x="425021" y="1201193"/>
            <a:ext cx="81906" cy="1470025"/>
          </a:xfrm>
          <a:prstGeom prst="rect">
            <a:avLst/>
          </a:prstGeom>
          <a:solidFill>
            <a:schemeClr val="bg2"/>
          </a:solidFill>
          <a:ln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13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39E7165-FEAA-4443-8CF8-E28F2D999B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048" t="3916" r="33495" b="-8079"/>
          <a:stretch/>
        </p:blipFill>
        <p:spPr>
          <a:xfrm>
            <a:off x="8818880" y="0"/>
            <a:ext cx="3373120" cy="68579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574E564-D362-C144-80D5-D67E98E10F2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582194"/>
            <a:ext cx="4613275" cy="708520"/>
          </a:xfrm>
        </p:spPr>
        <p:txBody>
          <a:bodyPr anchor="t" anchorCtr="0"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You, 32 </a:t>
            </a:r>
            <a:r>
              <a:rPr lang="en-US" dirty="0" err="1"/>
              <a:t>pt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D6C17C-37C8-6949-A675-DD8193329926}"/>
              </a:ext>
            </a:extLst>
          </p:cNvPr>
          <p:cNvCxnSpPr/>
          <p:nvPr userDrawn="1"/>
        </p:nvCxnSpPr>
        <p:spPr>
          <a:xfrm>
            <a:off x="1008529" y="1490133"/>
            <a:ext cx="948267" cy="0"/>
          </a:xfrm>
          <a:prstGeom prst="line">
            <a:avLst/>
          </a:prstGeom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C9353-1B12-1D4B-AEAA-C4FE7D2CC4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2507561"/>
            <a:ext cx="4613275" cy="188127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Phone number</a:t>
            </a:r>
          </a:p>
          <a:p>
            <a:pPr lvl="0"/>
            <a:r>
              <a:rPr lang="en-US" dirty="0"/>
              <a:t>Email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6BC4E00-1CAA-6D45-A1AE-5F409A830B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9381" y="4735517"/>
            <a:ext cx="3233758" cy="7085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557C841-2B2B-3946-AECA-0AD3DB9BBC9F}"/>
              </a:ext>
            </a:extLst>
          </p:cNvPr>
          <p:cNvSpPr/>
          <p:nvPr userDrawn="1"/>
        </p:nvSpPr>
        <p:spPr>
          <a:xfrm>
            <a:off x="0" y="6244617"/>
            <a:ext cx="12192000" cy="613383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E287AA1-09CB-2C48-ADEB-9CAAEF0D7B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304548"/>
            <a:ext cx="1842193" cy="506317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usphs.gov</a:t>
            </a:r>
            <a:endParaRPr lang="en-US" dirty="0"/>
          </a:p>
        </p:txBody>
      </p:sp>
      <p:pic>
        <p:nvPicPr>
          <p:cNvPr id="12" name="Picture 11">
            <a:hlinkClick r:id="rId5"/>
            <a:extLst>
              <a:ext uri="{FF2B5EF4-FFF2-40B4-BE49-F238E27FC236}">
                <a16:creationId xmlns:a16="http://schemas.microsoft.com/office/drawing/2014/main" id="{9455115D-B7D0-0949-AE1E-9FC77B7A4E0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0612" y="6378435"/>
            <a:ext cx="143650" cy="307463"/>
          </a:xfrm>
          <a:prstGeom prst="rect">
            <a:avLst/>
          </a:prstGeom>
        </p:spPr>
      </p:pic>
      <p:pic>
        <p:nvPicPr>
          <p:cNvPr id="13" name="Picture 12">
            <a:hlinkClick r:id="rId7"/>
            <a:extLst>
              <a:ext uri="{FF2B5EF4-FFF2-40B4-BE49-F238E27FC236}">
                <a16:creationId xmlns:a16="http://schemas.microsoft.com/office/drawing/2014/main" id="{20961C35-B147-F84C-B564-43A3F538E86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3829" y="6425243"/>
            <a:ext cx="302422" cy="24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2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326D00-486B-F544-A810-6A664A8A10EA}"/>
              </a:ext>
            </a:extLst>
          </p:cNvPr>
          <p:cNvCxnSpPr/>
          <p:nvPr userDrawn="1"/>
        </p:nvCxnSpPr>
        <p:spPr>
          <a:xfrm>
            <a:off x="713108" y="449124"/>
            <a:ext cx="948267" cy="0"/>
          </a:xfrm>
          <a:prstGeom prst="line">
            <a:avLst/>
          </a:prstGeom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24EF95B-E749-F848-97F1-24271ED5B8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1479550"/>
            <a:ext cx="5384800" cy="360363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Header, Arial Bold, 24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9A6F2590-7AAF-B448-8932-6958800FC7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97601" y="1479550"/>
            <a:ext cx="5384800" cy="360363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Header, Arial Bold, 24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28009B-32C3-554E-BBC3-6CE451988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41690"/>
            <a:ext cx="5384800" cy="3752116"/>
          </a:xfrm>
        </p:spPr>
        <p:txBody>
          <a:bodyPr/>
          <a:lstStyle>
            <a:lvl1pPr marL="515938" indent="-280988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976313" indent="-280988"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381125" indent="-234950">
              <a:buClr>
                <a:schemeClr val="accent1"/>
              </a:buClr>
              <a:buFont typeface="Wingdings" pitchFamily="2" charset="2"/>
              <a:buChar char="§"/>
              <a:tabLst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BD0CD79-0A88-6F4A-9DE1-A5B60346B1A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97600" y="1941690"/>
            <a:ext cx="5384800" cy="3752116"/>
          </a:xfrm>
        </p:spPr>
        <p:txBody>
          <a:bodyPr/>
          <a:lstStyle>
            <a:lvl1pPr marL="515938" indent="-280988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976313" indent="-280988"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381125" indent="-234950">
              <a:buClr>
                <a:schemeClr val="accent1"/>
              </a:buClr>
              <a:buFont typeface="Wingdings" pitchFamily="2" charset="2"/>
              <a:buChar char="§"/>
              <a:tabLst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4AA8F56-8114-0645-AE64-8E42161E1C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84458"/>
            <a:ext cx="10972800" cy="887356"/>
          </a:xfrm>
        </p:spPr>
        <p:txBody>
          <a:bodyPr anchor="t" anchorCtr="0">
            <a:normAutofit/>
          </a:bodyPr>
          <a:lstStyle>
            <a:lvl1pPr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DIFFERENT TITLE PER SLIDE, ARIAL 32 PT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B8B072-DDDA-F14B-A37B-9E2975BB5F00}"/>
              </a:ext>
            </a:extLst>
          </p:cNvPr>
          <p:cNvSpPr/>
          <p:nvPr userDrawn="1"/>
        </p:nvSpPr>
        <p:spPr>
          <a:xfrm>
            <a:off x="0" y="6117996"/>
            <a:ext cx="12192000" cy="740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CD2B8BF-30BB-754F-9DA4-B739C4E87EDF}"/>
              </a:ext>
            </a:extLst>
          </p:cNvPr>
          <p:cNvSpPr txBox="1">
            <a:spLocks/>
          </p:cNvSpPr>
          <p:nvPr userDrawn="1"/>
        </p:nvSpPr>
        <p:spPr>
          <a:xfrm>
            <a:off x="11195314" y="6370139"/>
            <a:ext cx="711200" cy="2593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85E4B45-3C0D-4DB7-A4A8-89FEB5CAB5B2}" type="slidenum">
              <a:rPr lang="en-US" sz="1333" smtClean="0">
                <a:solidFill>
                  <a:schemeClr val="bg1"/>
                </a:solidFill>
              </a:rPr>
              <a:pPr algn="ctr"/>
              <a:t>‹#›</a:t>
            </a:fld>
            <a:endParaRPr lang="en-US" sz="1333" dirty="0">
              <a:solidFill>
                <a:schemeClr val="bg1"/>
              </a:solidFill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3832E2F6-DAE8-3541-8467-7B04338EC680}"/>
              </a:ext>
            </a:extLst>
          </p:cNvPr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6246069"/>
            <a:ext cx="2260600" cy="4953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F217AE5-A9C8-6D4B-83AE-2A10BF6462AA}"/>
              </a:ext>
            </a:extLst>
          </p:cNvPr>
          <p:cNvCxnSpPr/>
          <p:nvPr userDrawn="1"/>
        </p:nvCxnSpPr>
        <p:spPr>
          <a:xfrm>
            <a:off x="11261303" y="6341319"/>
            <a:ext cx="0" cy="3048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9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41690"/>
            <a:ext cx="10972800" cy="3752116"/>
          </a:xfrm>
        </p:spPr>
        <p:txBody>
          <a:bodyPr/>
          <a:lstStyle>
            <a:lvl1pPr marL="515938" indent="-280988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976313" indent="-280988"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381125" indent="-234950">
              <a:buClr>
                <a:schemeClr val="accent1"/>
              </a:buClr>
              <a:buFont typeface="Wingdings" pitchFamily="2" charset="2"/>
              <a:buChar char="§"/>
              <a:tabLst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8DBD5A7-8F2D-6B4B-8C13-CF5A026A5BDD}"/>
              </a:ext>
            </a:extLst>
          </p:cNvPr>
          <p:cNvCxnSpPr/>
          <p:nvPr userDrawn="1"/>
        </p:nvCxnSpPr>
        <p:spPr>
          <a:xfrm>
            <a:off x="713108" y="449124"/>
            <a:ext cx="948267" cy="0"/>
          </a:xfrm>
          <a:prstGeom prst="line">
            <a:avLst/>
          </a:prstGeom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0151E5E-4296-8D45-A5A3-08F88EF43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479550"/>
            <a:ext cx="8647113" cy="360363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Header, Arial Bold, 24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424E232-618D-E24A-9139-2F9D7BA8A8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84459"/>
            <a:ext cx="10972800" cy="887356"/>
          </a:xfrm>
        </p:spPr>
        <p:txBody>
          <a:bodyPr anchor="t" anchorCtr="0">
            <a:normAutofit/>
          </a:bodyPr>
          <a:lstStyle>
            <a:lvl1pPr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DIFFERENT TITLE PER SLIDE, ARIAL 32 PT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1DB286-2393-1641-A757-4135C612D3ED}"/>
              </a:ext>
            </a:extLst>
          </p:cNvPr>
          <p:cNvSpPr/>
          <p:nvPr userDrawn="1"/>
        </p:nvSpPr>
        <p:spPr>
          <a:xfrm>
            <a:off x="0" y="6117996"/>
            <a:ext cx="12192000" cy="740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0DC4B90D-13EB-0547-9DBA-C27FB09AA47E}"/>
              </a:ext>
            </a:extLst>
          </p:cNvPr>
          <p:cNvSpPr txBox="1">
            <a:spLocks/>
          </p:cNvSpPr>
          <p:nvPr userDrawn="1"/>
        </p:nvSpPr>
        <p:spPr>
          <a:xfrm>
            <a:off x="11195314" y="6370139"/>
            <a:ext cx="711200" cy="2593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85E4B45-3C0D-4DB7-A4A8-89FEB5CAB5B2}" type="slidenum">
              <a:rPr lang="en-US" sz="1333" smtClean="0">
                <a:solidFill>
                  <a:schemeClr val="bg1"/>
                </a:solidFill>
              </a:rPr>
              <a:pPr algn="ctr"/>
              <a:t>‹#›</a:t>
            </a:fld>
            <a:endParaRPr lang="en-US" sz="1333" dirty="0">
              <a:solidFill>
                <a:schemeClr val="bg1"/>
              </a:solidFill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EDEFD197-41A9-4D49-8B1E-F36D7B4735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" y="6246069"/>
            <a:ext cx="2260600" cy="49530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8862BE3-D8CE-E045-88D4-613894588C36}"/>
              </a:ext>
            </a:extLst>
          </p:cNvPr>
          <p:cNvCxnSpPr/>
          <p:nvPr userDrawn="1"/>
        </p:nvCxnSpPr>
        <p:spPr>
          <a:xfrm>
            <a:off x="11261303" y="6341319"/>
            <a:ext cx="0" cy="3048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FC93A596-ED5F-EC4F-8C22-4C387485D1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2204" y="6341319"/>
            <a:ext cx="3979862" cy="304800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2453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326D00-486B-F544-A810-6A664A8A10EA}"/>
              </a:ext>
            </a:extLst>
          </p:cNvPr>
          <p:cNvCxnSpPr/>
          <p:nvPr userDrawn="1"/>
        </p:nvCxnSpPr>
        <p:spPr>
          <a:xfrm>
            <a:off x="713108" y="449124"/>
            <a:ext cx="948267" cy="0"/>
          </a:xfrm>
          <a:prstGeom prst="line">
            <a:avLst/>
          </a:prstGeom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24EF95B-E749-F848-97F1-24271ED5B8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1479550"/>
            <a:ext cx="5384800" cy="360363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Header, Arial Bold, 24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9A6F2590-7AAF-B448-8932-6958800FC7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97601" y="1479550"/>
            <a:ext cx="5384800" cy="360363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Header, Arial Bold, 24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28009B-32C3-554E-BBC3-6CE451988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41690"/>
            <a:ext cx="5384800" cy="3752116"/>
          </a:xfrm>
        </p:spPr>
        <p:txBody>
          <a:bodyPr/>
          <a:lstStyle>
            <a:lvl1pPr marL="515938" indent="-280988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976313" indent="-280988"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381125" indent="-234950">
              <a:buClr>
                <a:schemeClr val="accent1"/>
              </a:buClr>
              <a:buFont typeface="Wingdings" pitchFamily="2" charset="2"/>
              <a:buChar char="§"/>
              <a:tabLst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BD0CD79-0A88-6F4A-9DE1-A5B60346B1A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197600" y="1941690"/>
            <a:ext cx="5384800" cy="3752116"/>
          </a:xfrm>
        </p:spPr>
        <p:txBody>
          <a:bodyPr/>
          <a:lstStyle>
            <a:lvl1pPr marL="515938" indent="-280988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976313" indent="-280988"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381125" indent="-234950">
              <a:buClr>
                <a:schemeClr val="accent1"/>
              </a:buClr>
              <a:buFont typeface="Wingdings" pitchFamily="2" charset="2"/>
              <a:buChar char="§"/>
              <a:tabLst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4AA8F56-8114-0645-AE64-8E42161E1C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84458"/>
            <a:ext cx="10972800" cy="887356"/>
          </a:xfrm>
        </p:spPr>
        <p:txBody>
          <a:bodyPr anchor="t" anchorCtr="0">
            <a:normAutofit/>
          </a:bodyPr>
          <a:lstStyle>
            <a:lvl1pPr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DIFFERENT TITLE PER SLIDE, ARIAL 32 PT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B8B072-DDDA-F14B-A37B-9E2975BB5F00}"/>
              </a:ext>
            </a:extLst>
          </p:cNvPr>
          <p:cNvSpPr/>
          <p:nvPr userDrawn="1"/>
        </p:nvSpPr>
        <p:spPr>
          <a:xfrm>
            <a:off x="0" y="6117996"/>
            <a:ext cx="12192000" cy="740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CD2B8BF-30BB-754F-9DA4-B739C4E87EDF}"/>
              </a:ext>
            </a:extLst>
          </p:cNvPr>
          <p:cNvSpPr txBox="1">
            <a:spLocks/>
          </p:cNvSpPr>
          <p:nvPr userDrawn="1"/>
        </p:nvSpPr>
        <p:spPr>
          <a:xfrm>
            <a:off x="11195314" y="6370139"/>
            <a:ext cx="711200" cy="2593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85E4B45-3C0D-4DB7-A4A8-89FEB5CAB5B2}" type="slidenum">
              <a:rPr lang="en-US" sz="1333" smtClean="0">
                <a:solidFill>
                  <a:schemeClr val="bg1"/>
                </a:solidFill>
              </a:rPr>
              <a:pPr algn="ctr"/>
              <a:t>‹#›</a:t>
            </a:fld>
            <a:endParaRPr lang="en-US" sz="1333" dirty="0">
              <a:solidFill>
                <a:schemeClr val="bg1"/>
              </a:solidFill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3832E2F6-DAE8-3541-8467-7B04338EC6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" y="6246069"/>
            <a:ext cx="2260600" cy="4953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F217AE5-A9C8-6D4B-83AE-2A10BF6462AA}"/>
              </a:ext>
            </a:extLst>
          </p:cNvPr>
          <p:cNvCxnSpPr/>
          <p:nvPr userDrawn="1"/>
        </p:nvCxnSpPr>
        <p:spPr>
          <a:xfrm>
            <a:off x="11261303" y="6341319"/>
            <a:ext cx="0" cy="3048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9298D1DB-E7F7-8A4D-AF1D-0ED5E5D17F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2204" y="6341319"/>
            <a:ext cx="3979862" cy="304800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0742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CABA801-8FBD-1443-BFFA-88017638CC2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43900" y="0"/>
            <a:ext cx="3848100" cy="6112774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DAA0027-432C-6244-840D-4FBFDD96A598}"/>
              </a:ext>
            </a:extLst>
          </p:cNvPr>
          <p:cNvCxnSpPr/>
          <p:nvPr userDrawn="1"/>
        </p:nvCxnSpPr>
        <p:spPr>
          <a:xfrm>
            <a:off x="713108" y="449124"/>
            <a:ext cx="948267" cy="0"/>
          </a:xfrm>
          <a:prstGeom prst="line">
            <a:avLst/>
          </a:prstGeom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454EB662-8970-3548-9C1E-15940E99A4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601513"/>
            <a:ext cx="7581900" cy="406400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9C634B4E-4653-3846-85AD-42C20DC5F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20803"/>
            <a:ext cx="7581900" cy="3880562"/>
          </a:xfrm>
        </p:spPr>
        <p:txBody>
          <a:bodyPr/>
          <a:lstStyle>
            <a:lvl1pPr marL="515938" indent="-280988">
              <a:buClr>
                <a:schemeClr val="accent1"/>
              </a:buClr>
              <a:buSzPct val="125000"/>
              <a:buFont typeface="Arial" panose="020B0604020202020204" pitchFamily="34" charset="0"/>
              <a:buChar char="•"/>
              <a:tabLst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976313" indent="-280988"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381125" indent="-234950">
              <a:buClr>
                <a:schemeClr val="accent1"/>
              </a:buClr>
              <a:buFont typeface="Wingdings" pitchFamily="2" charset="2"/>
              <a:buChar char="§"/>
              <a:tabLst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577A86C-776B-E547-A6C5-969E9A7865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84458"/>
            <a:ext cx="7581900" cy="1000424"/>
          </a:xfrm>
        </p:spPr>
        <p:txBody>
          <a:bodyPr anchor="t" anchorCtr="0">
            <a:noAutofit/>
          </a:bodyPr>
          <a:lstStyle>
            <a:lvl1pPr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DIFFERENT TITLE PER SLIDE, </a:t>
            </a:r>
            <a:br>
              <a:rPr lang="en-US" dirty="0"/>
            </a:br>
            <a:r>
              <a:rPr lang="en-US" dirty="0"/>
              <a:t>ARIAL 32 PT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BF3CEB-349B-9B43-B746-9CCF08DD2D70}"/>
              </a:ext>
            </a:extLst>
          </p:cNvPr>
          <p:cNvSpPr/>
          <p:nvPr userDrawn="1"/>
        </p:nvSpPr>
        <p:spPr>
          <a:xfrm>
            <a:off x="0" y="6117996"/>
            <a:ext cx="12192000" cy="740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7FD54241-466E-224B-B253-D275ACDE7919}"/>
              </a:ext>
            </a:extLst>
          </p:cNvPr>
          <p:cNvSpPr txBox="1">
            <a:spLocks/>
          </p:cNvSpPr>
          <p:nvPr userDrawn="1"/>
        </p:nvSpPr>
        <p:spPr>
          <a:xfrm>
            <a:off x="11195314" y="6370139"/>
            <a:ext cx="711200" cy="2593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85E4B45-3C0D-4DB7-A4A8-89FEB5CAB5B2}" type="slidenum">
              <a:rPr lang="en-US" sz="1333" smtClean="0">
                <a:solidFill>
                  <a:schemeClr val="bg1"/>
                </a:solidFill>
              </a:rPr>
              <a:pPr algn="ctr"/>
              <a:t>‹#›</a:t>
            </a:fld>
            <a:endParaRPr lang="en-US" sz="1333" dirty="0">
              <a:solidFill>
                <a:schemeClr val="bg1"/>
              </a:solidFill>
            </a:endParaRP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F07774A4-F463-6143-9CA1-7716CA9F9F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" y="6246069"/>
            <a:ext cx="2260600" cy="49530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C68A604-8BB6-794F-ACB5-D78699FCB3B0}"/>
              </a:ext>
            </a:extLst>
          </p:cNvPr>
          <p:cNvCxnSpPr/>
          <p:nvPr userDrawn="1"/>
        </p:nvCxnSpPr>
        <p:spPr>
          <a:xfrm>
            <a:off x="11261303" y="6341319"/>
            <a:ext cx="0" cy="3048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18B6C446-C05E-D94C-AD80-ADBF74A37C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2204" y="6341319"/>
            <a:ext cx="3979862" cy="304800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28084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20DE676-5A7C-8E4A-A4B6-6E698D1786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991" t="279" r="33495" b="1867"/>
          <a:stretch/>
        </p:blipFill>
        <p:spPr>
          <a:xfrm>
            <a:off x="3848099" y="-71120"/>
            <a:ext cx="8440981" cy="6183895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DBF9CD3-72F1-6D4C-8B35-8755693DCD4D}"/>
              </a:ext>
            </a:extLst>
          </p:cNvPr>
          <p:cNvSpPr txBox="1">
            <a:spLocks/>
          </p:cNvSpPr>
          <p:nvPr userDrawn="1"/>
        </p:nvSpPr>
        <p:spPr>
          <a:xfrm>
            <a:off x="11195314" y="6370139"/>
            <a:ext cx="711200" cy="2593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85E4B45-3C0D-4DB7-A4A8-89FEB5CAB5B2}" type="slidenum">
              <a:rPr lang="en-US" sz="1333" smtClean="0">
                <a:solidFill>
                  <a:schemeClr val="bg1"/>
                </a:solidFill>
              </a:rPr>
              <a:pPr algn="ctr"/>
              <a:t>‹#›</a:t>
            </a:fld>
            <a:endParaRPr lang="en-US" sz="1333" dirty="0">
              <a:solidFill>
                <a:schemeClr val="bg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77300BC6-E090-4649-9031-DFDA75FE9E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9600" y="6246069"/>
            <a:ext cx="2260600" cy="4953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FD622D0-F4FC-D14D-8584-5D90889DC8C5}"/>
              </a:ext>
            </a:extLst>
          </p:cNvPr>
          <p:cNvCxnSpPr/>
          <p:nvPr userDrawn="1"/>
        </p:nvCxnSpPr>
        <p:spPr>
          <a:xfrm>
            <a:off x="11261303" y="6341319"/>
            <a:ext cx="0" cy="3048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E7067B5-143E-374D-81E4-1ECDEA8DA6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2204" y="6341319"/>
            <a:ext cx="3979862" cy="304800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CE02DCB-40A2-9245-800B-60AAC4FAFC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848100" cy="6112774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5518BB-58AA-AA44-8F78-6FB6BA906A6B}"/>
              </a:ext>
            </a:extLst>
          </p:cNvPr>
          <p:cNvCxnSpPr/>
          <p:nvPr userDrawn="1"/>
        </p:nvCxnSpPr>
        <p:spPr>
          <a:xfrm>
            <a:off x="4633312" y="449124"/>
            <a:ext cx="948267" cy="0"/>
          </a:xfrm>
          <a:prstGeom prst="line">
            <a:avLst/>
          </a:prstGeom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542555F-F18A-8242-BBB3-CEF73CDA69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29805" y="1479550"/>
            <a:ext cx="5384800" cy="360363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Header, Arial Bold, 24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1FDD6B2-508F-EA4A-87D7-31ADD248E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9804" y="1941690"/>
            <a:ext cx="5384800" cy="3752116"/>
          </a:xfrm>
        </p:spPr>
        <p:txBody>
          <a:bodyPr/>
          <a:lstStyle>
            <a:lvl1pPr marL="515938" indent="-280988">
              <a:buClr>
                <a:schemeClr val="bg2"/>
              </a:buClr>
              <a:buSzPct val="125000"/>
              <a:buFont typeface="Arial" panose="020B0604020202020204" pitchFamily="34" charset="0"/>
              <a:buChar char="•"/>
              <a:tabLst/>
              <a:defRPr sz="2200">
                <a:solidFill>
                  <a:schemeClr val="bg1"/>
                </a:solidFill>
              </a:defRPr>
            </a:lvl1pPr>
            <a:lvl2pPr marL="976313" indent="-280988"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2000">
                <a:solidFill>
                  <a:schemeClr val="bg1"/>
                </a:solidFill>
              </a:defRPr>
            </a:lvl2pPr>
            <a:lvl3pPr marL="1381125" indent="-234950">
              <a:buClr>
                <a:schemeClr val="accent1"/>
              </a:buClr>
              <a:buFont typeface="Wingdings" pitchFamily="2" charset="2"/>
              <a:buChar char="§"/>
              <a:tabLst/>
              <a:defRPr sz="18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D0CB6B6-F640-684D-AABC-37F9ECD6E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29804" y="484458"/>
            <a:ext cx="6849387" cy="887356"/>
          </a:xfrm>
        </p:spPr>
        <p:txBody>
          <a:bodyPr anchor="t" anchorCtr="0">
            <a:normAutofit/>
          </a:bodyPr>
          <a:lstStyle>
            <a:lvl1pPr>
              <a:defRPr sz="32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DIFFERENT TITLE PER SLIDE, ARIAL 32 PT</a:t>
            </a:r>
          </a:p>
        </p:txBody>
      </p:sp>
    </p:spTree>
    <p:extLst>
      <p:ext uri="{BB962C8B-B14F-4D97-AF65-F5344CB8AC3E}">
        <p14:creationId xmlns:p14="http://schemas.microsoft.com/office/powerpoint/2010/main" val="76626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8C5BCF-1094-B94D-A6B4-3BA4D385EDAD}"/>
              </a:ext>
            </a:extLst>
          </p:cNvPr>
          <p:cNvCxnSpPr/>
          <p:nvPr userDrawn="1"/>
        </p:nvCxnSpPr>
        <p:spPr>
          <a:xfrm>
            <a:off x="713108" y="449124"/>
            <a:ext cx="948267" cy="0"/>
          </a:xfrm>
          <a:prstGeom prst="line">
            <a:avLst/>
          </a:prstGeom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340F56E4-F8A1-4D4D-9E61-5CABD197FB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0938" y="1554378"/>
            <a:ext cx="5238750" cy="4351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48D99A2-1D1C-984A-A263-5F663DD24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84458"/>
            <a:ext cx="10972800" cy="825051"/>
          </a:xfrm>
        </p:spPr>
        <p:txBody>
          <a:bodyPr anchor="t" anchorCtr="0">
            <a:normAutofit/>
          </a:bodyPr>
          <a:lstStyle>
            <a:lvl1pPr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DIFFERENT TITLE PER SLIDE, ARIAL 32 PT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17DD378-629D-E840-B370-54259EE82100}"/>
              </a:ext>
            </a:extLst>
          </p:cNvPr>
          <p:cNvSpPr/>
          <p:nvPr userDrawn="1"/>
        </p:nvSpPr>
        <p:spPr>
          <a:xfrm>
            <a:off x="0" y="6117996"/>
            <a:ext cx="12192000" cy="740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2798D922-0933-1043-98C8-522ED9BC98EE}"/>
              </a:ext>
            </a:extLst>
          </p:cNvPr>
          <p:cNvSpPr txBox="1">
            <a:spLocks/>
          </p:cNvSpPr>
          <p:nvPr userDrawn="1"/>
        </p:nvSpPr>
        <p:spPr>
          <a:xfrm>
            <a:off x="11195314" y="6370139"/>
            <a:ext cx="711200" cy="2593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85E4B45-3C0D-4DB7-A4A8-89FEB5CAB5B2}" type="slidenum">
              <a:rPr lang="en-US" sz="1333" smtClean="0">
                <a:solidFill>
                  <a:schemeClr val="bg1"/>
                </a:solidFill>
              </a:rPr>
              <a:pPr algn="ctr"/>
              <a:t>‹#›</a:t>
            </a:fld>
            <a:endParaRPr lang="en-US" sz="1333" dirty="0">
              <a:solidFill>
                <a:schemeClr val="bg1"/>
              </a:solidFill>
            </a:endParaRP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576D76D2-5186-1145-81B6-C978F0FD5B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" y="6246069"/>
            <a:ext cx="2260600" cy="495300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FF4CCCA-CC14-5F4F-85F8-E9E43CBD83C3}"/>
              </a:ext>
            </a:extLst>
          </p:cNvPr>
          <p:cNvCxnSpPr/>
          <p:nvPr userDrawn="1"/>
        </p:nvCxnSpPr>
        <p:spPr>
          <a:xfrm>
            <a:off x="11261303" y="6341319"/>
            <a:ext cx="0" cy="3048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D27E2174-87D8-A34D-A2C1-AD7CA740738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2204" y="6341319"/>
            <a:ext cx="3979862" cy="304800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6" name="Content Placeholder 23">
            <a:extLst>
              <a:ext uri="{FF2B5EF4-FFF2-40B4-BE49-F238E27FC236}">
                <a16:creationId xmlns:a16="http://schemas.microsoft.com/office/drawing/2014/main" id="{33C51EF8-3A4A-BF43-91AD-F7ED3A3ADF1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0238" y="1554378"/>
            <a:ext cx="5238750" cy="43517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410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PP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6783A4B-93AD-574C-BB9F-CCFFDA76DA3B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" y="1622864"/>
            <a:ext cx="10968038" cy="4283251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D7A90AB-F918-D841-92EA-FF682489E30B}"/>
              </a:ext>
            </a:extLst>
          </p:cNvPr>
          <p:cNvCxnSpPr/>
          <p:nvPr userDrawn="1"/>
        </p:nvCxnSpPr>
        <p:spPr>
          <a:xfrm>
            <a:off x="713108" y="449124"/>
            <a:ext cx="948267" cy="0"/>
          </a:xfrm>
          <a:prstGeom prst="line">
            <a:avLst/>
          </a:prstGeom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C35FA206-A2EA-8343-A005-2B63047D22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84458"/>
            <a:ext cx="10972800" cy="974991"/>
          </a:xfrm>
        </p:spPr>
        <p:txBody>
          <a:bodyPr anchor="t" anchorCtr="0">
            <a:normAutofit/>
          </a:bodyPr>
          <a:lstStyle>
            <a:lvl1pPr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DIFFERENT TITLE PER SLIDE, ARIAL 32 PT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3DDD418-8000-C543-8D48-F8E5450BDDC0}"/>
              </a:ext>
            </a:extLst>
          </p:cNvPr>
          <p:cNvSpPr/>
          <p:nvPr userDrawn="1"/>
        </p:nvSpPr>
        <p:spPr>
          <a:xfrm>
            <a:off x="0" y="6117996"/>
            <a:ext cx="12192000" cy="740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FF16A477-2FDE-B844-89E5-53567EFF47B3}"/>
              </a:ext>
            </a:extLst>
          </p:cNvPr>
          <p:cNvSpPr txBox="1">
            <a:spLocks/>
          </p:cNvSpPr>
          <p:nvPr userDrawn="1"/>
        </p:nvSpPr>
        <p:spPr>
          <a:xfrm>
            <a:off x="11195314" y="6370139"/>
            <a:ext cx="711200" cy="2593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85E4B45-3C0D-4DB7-A4A8-89FEB5CAB5B2}" type="slidenum">
              <a:rPr lang="en-US" sz="1333" smtClean="0">
                <a:solidFill>
                  <a:schemeClr val="bg1"/>
                </a:solidFill>
              </a:rPr>
              <a:pPr algn="ctr"/>
              <a:t>‹#›</a:t>
            </a:fld>
            <a:endParaRPr lang="en-US" sz="1333" dirty="0">
              <a:solidFill>
                <a:schemeClr val="bg1"/>
              </a:solidFill>
            </a:endParaRP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A2BA51FD-6863-B44B-B3CC-8DE6F23B7E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" y="6246069"/>
            <a:ext cx="2260600" cy="49530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3E8422D-7B3C-8247-A6B7-560541E2F024}"/>
              </a:ext>
            </a:extLst>
          </p:cNvPr>
          <p:cNvCxnSpPr/>
          <p:nvPr userDrawn="1"/>
        </p:nvCxnSpPr>
        <p:spPr>
          <a:xfrm>
            <a:off x="11261303" y="6341319"/>
            <a:ext cx="0" cy="3048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ECDE6A3D-E118-2F48-B970-DA33892D5B6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22204" y="6341319"/>
            <a:ext cx="3979862" cy="304800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9753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Large Image/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705CBE4-EE8C-A74D-87A4-DE17375074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1" y="1667733"/>
            <a:ext cx="10972800" cy="4221718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5D6EDFE-9BCC-7241-BE79-C3C97886BF10}"/>
              </a:ext>
            </a:extLst>
          </p:cNvPr>
          <p:cNvCxnSpPr/>
          <p:nvPr userDrawn="1"/>
        </p:nvCxnSpPr>
        <p:spPr>
          <a:xfrm>
            <a:off x="713108" y="449124"/>
            <a:ext cx="948267" cy="0"/>
          </a:xfrm>
          <a:prstGeom prst="line">
            <a:avLst/>
          </a:prstGeom>
          <a:ln w="317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30B7E887-57A5-1B48-AE15-22374E11DD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84458"/>
            <a:ext cx="10972800" cy="974989"/>
          </a:xfrm>
        </p:spPr>
        <p:txBody>
          <a:bodyPr anchor="t" anchorCtr="0">
            <a:normAutofit/>
          </a:bodyPr>
          <a:lstStyle>
            <a:lvl1pPr>
              <a:defRPr sz="3200" b="1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DIFFERENT TITLE PER SLIDE, ARIAL 32 PT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0DF808-4C38-3849-B5B7-4E3001375694}"/>
              </a:ext>
            </a:extLst>
          </p:cNvPr>
          <p:cNvSpPr/>
          <p:nvPr userDrawn="1"/>
        </p:nvSpPr>
        <p:spPr>
          <a:xfrm>
            <a:off x="0" y="6117996"/>
            <a:ext cx="12192000" cy="7400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EEC23946-B628-904A-A109-D9C3DF530852}"/>
              </a:ext>
            </a:extLst>
          </p:cNvPr>
          <p:cNvSpPr txBox="1">
            <a:spLocks/>
          </p:cNvSpPr>
          <p:nvPr userDrawn="1"/>
        </p:nvSpPr>
        <p:spPr>
          <a:xfrm>
            <a:off x="11195314" y="6370139"/>
            <a:ext cx="711200" cy="2593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85E4B45-3C0D-4DB7-A4A8-89FEB5CAB5B2}" type="slidenum">
              <a:rPr lang="en-US" sz="1333" smtClean="0">
                <a:solidFill>
                  <a:schemeClr val="bg1"/>
                </a:solidFill>
              </a:rPr>
              <a:pPr algn="ctr"/>
              <a:t>‹#›</a:t>
            </a:fld>
            <a:endParaRPr lang="en-US" sz="1333" dirty="0">
              <a:solidFill>
                <a:schemeClr val="bg1"/>
              </a:solidFill>
            </a:endParaRP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564CD507-EEDB-6948-930D-9B84E47A6F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" y="6246069"/>
            <a:ext cx="2260600" cy="49530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9C370B9-4ACE-AE45-89BE-88F87F4C2D25}"/>
              </a:ext>
            </a:extLst>
          </p:cNvPr>
          <p:cNvCxnSpPr/>
          <p:nvPr userDrawn="1"/>
        </p:nvCxnSpPr>
        <p:spPr>
          <a:xfrm>
            <a:off x="11261303" y="6341319"/>
            <a:ext cx="0" cy="3048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3BC5AB0D-1D51-AE43-8724-1EF32D916C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22204" y="6341319"/>
            <a:ext cx="3979862" cy="304800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761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00A5C9A-4A11-784F-957D-6444814FA726}"/>
              </a:ext>
            </a:extLst>
          </p:cNvPr>
          <p:cNvSpPr/>
          <p:nvPr userDrawn="1"/>
        </p:nvSpPr>
        <p:spPr>
          <a:xfrm>
            <a:off x="7545" y="0"/>
            <a:ext cx="12179195" cy="2980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CE8E7C-6EA8-5E4A-98DA-197608A078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5" t="279" r="34047" b="51444"/>
          <a:stretch/>
        </p:blipFill>
        <p:spPr>
          <a:xfrm>
            <a:off x="-5259" y="-71119"/>
            <a:ext cx="12192000" cy="305085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8D70E64-FE79-E246-A2DA-42EE90A704EF}"/>
              </a:ext>
            </a:extLst>
          </p:cNvPr>
          <p:cNvSpPr/>
          <p:nvPr userDrawn="1"/>
        </p:nvSpPr>
        <p:spPr>
          <a:xfrm>
            <a:off x="-1" y="1201193"/>
            <a:ext cx="9985249" cy="1470025"/>
          </a:xfrm>
          <a:prstGeom prst="rect">
            <a:avLst/>
          </a:prstGeom>
          <a:solidFill>
            <a:schemeClr val="tx2">
              <a:lumMod val="10000"/>
            </a:schemeClr>
          </a:solidFill>
          <a:ln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A4C386B-3E03-9A45-8365-ACE91E7D8F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201193"/>
            <a:ext cx="7794171" cy="1470025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Title, Arial Bold, 32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AE0E53C-0779-1B43-86E7-21148BDEE6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979738"/>
            <a:ext cx="12192000" cy="38782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4B987E-0BBF-BA42-A491-9976991B47A3}"/>
              </a:ext>
            </a:extLst>
          </p:cNvPr>
          <p:cNvSpPr/>
          <p:nvPr userDrawn="1"/>
        </p:nvSpPr>
        <p:spPr>
          <a:xfrm>
            <a:off x="664172" y="1201193"/>
            <a:ext cx="81906" cy="1470025"/>
          </a:xfrm>
          <a:prstGeom prst="rect">
            <a:avLst/>
          </a:prstGeom>
          <a:solidFill>
            <a:schemeClr val="bg2"/>
          </a:solidFill>
          <a:ln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FC7608-7677-3E47-9925-1C93BC6DCED2}"/>
              </a:ext>
            </a:extLst>
          </p:cNvPr>
          <p:cNvSpPr/>
          <p:nvPr userDrawn="1"/>
        </p:nvSpPr>
        <p:spPr>
          <a:xfrm>
            <a:off x="425021" y="1201193"/>
            <a:ext cx="81906" cy="1470025"/>
          </a:xfrm>
          <a:prstGeom prst="rect">
            <a:avLst/>
          </a:prstGeom>
          <a:solidFill>
            <a:schemeClr val="bg2"/>
          </a:solidFill>
          <a:ln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27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778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DIFFERENT TITLE PER SLIDE, ARIAL 28 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086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0" r:id="rId3"/>
    <p:sldLayoutId id="2147483673" r:id="rId4"/>
    <p:sldLayoutId id="2147483677" r:id="rId5"/>
    <p:sldLayoutId id="2147483674" r:id="rId6"/>
    <p:sldLayoutId id="2147483675" r:id="rId7"/>
    <p:sldLayoutId id="2147483676" r:id="rId8"/>
    <p:sldLayoutId id="2147483667" r:id="rId9"/>
    <p:sldLayoutId id="2147483678" r:id="rId10"/>
    <p:sldLayoutId id="2147483668" r:id="rId11"/>
    <p:sldLayoutId id="214748367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219170" rtl="0" eaLnBrk="1" latinLnBrk="0" hangingPunct="1">
        <a:spcBef>
          <a:spcPct val="0"/>
        </a:spcBef>
        <a:buNone/>
        <a:defRPr sz="2800" b="1" kern="1200" baseline="0">
          <a:solidFill>
            <a:srgbClr val="273D77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SzPct val="125000"/>
        <a:buFont typeface="Arial" panose="020B0604020202020204" pitchFamily="34" charset="0"/>
        <a:buChar char="•"/>
        <a:defRPr sz="2933" kern="1200">
          <a:solidFill>
            <a:srgbClr val="002060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667" kern="1200">
          <a:solidFill>
            <a:srgbClr val="002060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SzPct val="80000"/>
        <a:buFont typeface="Wingdings" pitchFamily="2" charset="2"/>
        <a:buChar char="§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338B311-8960-944B-862B-45ACF1029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571559"/>
            <a:ext cx="9010185" cy="1340212"/>
          </a:xfrm>
        </p:spPr>
        <p:txBody>
          <a:bodyPr anchor="t" anchorCtr="0">
            <a:normAutofit/>
          </a:bodyPr>
          <a:lstStyle/>
          <a:p>
            <a:r>
              <a:rPr lang="en-US" sz="3600" dirty="0"/>
              <a:t>The United States Public Health Service Commissioned Corps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10D96F96-8199-FC48-903E-E8693C9E5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2064820"/>
            <a:ext cx="9233210" cy="914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2022 Benchmarks and Promotion Curriculum Vitae (CV)</a:t>
            </a:r>
          </a:p>
          <a:p>
            <a:r>
              <a:rPr lang="en-US" sz="2800" dirty="0"/>
              <a:t>Dental Category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A117F9-8EA0-9745-B3AA-68C11F60F1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193" y="6368487"/>
            <a:ext cx="7772592" cy="449724"/>
          </a:xfrm>
        </p:spPr>
        <p:txBody>
          <a:bodyPr>
            <a:normAutofit/>
          </a:bodyPr>
          <a:lstStyle/>
          <a:p>
            <a:r>
              <a:rPr lang="en-US" dirty="0"/>
              <a:t>Mentoring and Retention Workgroup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7A86FC-0C06-6746-9EF7-01F04F6842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October 1</a:t>
            </a:r>
            <a:r>
              <a:rPr lang="en-US" baseline="30000" dirty="0"/>
              <a:t>st</a:t>
            </a:r>
            <a:r>
              <a:rPr lang="en-US" dirty="0"/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292223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ECA42-1901-4AEC-BBB1-9278812F3F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078482"/>
            <a:ext cx="5486400" cy="406400"/>
          </a:xfrm>
        </p:spPr>
        <p:txBody>
          <a:bodyPr/>
          <a:lstStyle/>
          <a:p>
            <a:r>
              <a:rPr lang="en-US" dirty="0"/>
              <a:t>Public Health Training &amp; Experience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B22039-F8B7-43C1-8FB2-2D748A5AD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1966"/>
            <a:ext cx="10756490" cy="2152782"/>
          </a:xfrm>
        </p:spPr>
        <p:txBody>
          <a:bodyPr>
            <a:normAutofit/>
          </a:bodyPr>
          <a:lstStyle/>
          <a:p>
            <a:r>
              <a:rPr lang="en-US" dirty="0"/>
              <a:t>Dental officers are commissioned with varied levels of public health knowledge and leadership skills.</a:t>
            </a:r>
          </a:p>
          <a:p>
            <a:r>
              <a:rPr lang="en-US" dirty="0"/>
              <a:t>Reflects expected progression in public health dental knowledge and leadership development.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93FFAE-B56A-4C3B-B43F-06050BDCC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484458"/>
            <a:ext cx="11257936" cy="1000424"/>
          </a:xfrm>
        </p:spPr>
        <p:txBody>
          <a:bodyPr/>
          <a:lstStyle/>
          <a:p>
            <a:r>
              <a:rPr lang="en-US" sz="3150" dirty="0"/>
              <a:t>Precept 2: Education, Training, Professional Development</a:t>
            </a:r>
          </a:p>
        </p:txBody>
      </p:sp>
      <p:pic>
        <p:nvPicPr>
          <p:cNvPr id="6" name="Picture 5" title="Public Health Training and Experience">
            <a:extLst>
              <a:ext uri="{FF2B5EF4-FFF2-40B4-BE49-F238E27FC236}">
                <a16:creationId xmlns:a16="http://schemas.microsoft.com/office/drawing/2014/main" id="{F8B95D8F-79FF-4534-804F-6303FAAB79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3" t="19793" r="977" b="17589"/>
          <a:stretch/>
        </p:blipFill>
        <p:spPr>
          <a:xfrm>
            <a:off x="694967" y="3618746"/>
            <a:ext cx="10638480" cy="1567287"/>
          </a:xfrm>
          <a:prstGeom prst="rect">
            <a:avLst/>
          </a:prstGeom>
        </p:spPr>
      </p:pic>
      <p:pic>
        <p:nvPicPr>
          <p:cNvPr id="9" name="Picture 8" title="Public Health Training and Experience">
            <a:extLst>
              <a:ext uri="{FF2B5EF4-FFF2-40B4-BE49-F238E27FC236}">
                <a16:creationId xmlns:a16="http://schemas.microsoft.com/office/drawing/2014/main" id="{0071D976-42E5-4F0E-A925-A41DD63C69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9"/>
          <a:stretch/>
        </p:blipFill>
        <p:spPr>
          <a:xfrm>
            <a:off x="699214" y="3953809"/>
            <a:ext cx="10634233" cy="205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9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ECA42-1901-4AEC-BBB1-9278812F3F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078482"/>
            <a:ext cx="5486400" cy="406400"/>
          </a:xfrm>
        </p:spPr>
        <p:txBody>
          <a:bodyPr/>
          <a:lstStyle/>
          <a:p>
            <a:r>
              <a:rPr lang="en-US" dirty="0"/>
              <a:t>Mission Priority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B22039-F8B7-43C1-8FB2-2D748A5AD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1965"/>
            <a:ext cx="10756490" cy="2248515"/>
          </a:xfrm>
        </p:spPr>
        <p:txBody>
          <a:bodyPr>
            <a:normAutofit fontScale="55000" lnSpcReduction="20000"/>
          </a:bodyPr>
          <a:lstStyle/>
          <a:p>
            <a:pPr marL="234950" indent="0">
              <a:buNone/>
            </a:pPr>
            <a:r>
              <a:rPr lang="en-US" sz="2900" dirty="0"/>
              <a:t>Mission Priority Areas are as identified for PHS Modernization.</a:t>
            </a:r>
          </a:p>
          <a:p>
            <a:pPr lvl="0"/>
            <a:r>
              <a:rPr lang="en-US" sz="2600" b="1" dirty="0"/>
              <a:t>[MP Bucket 1] </a:t>
            </a:r>
            <a:r>
              <a:rPr lang="en-US" sz="2600" dirty="0"/>
              <a:t>Permanent duty assignment in organizations that primarily serve underserved and vulnerable populations (e.g., IHS, BOP, DHS-IHSC) </a:t>
            </a:r>
          </a:p>
          <a:p>
            <a:pPr lvl="0"/>
            <a:r>
              <a:rPr lang="en-US" sz="2600" b="1" dirty="0"/>
              <a:t>[MP Bucket 2] </a:t>
            </a:r>
            <a:r>
              <a:rPr lang="en-US" sz="2600" dirty="0"/>
              <a:t>Permanent duty assignment in organization that provides direct clinical care (e.g., IHS, BOP, DHS-IHSC, NIH Clinical Center, DoD, USCG) </a:t>
            </a:r>
          </a:p>
          <a:p>
            <a:pPr lvl="0"/>
            <a:r>
              <a:rPr lang="en-US" sz="2600" b="1" dirty="0"/>
              <a:t>[MP Bucket 3] </a:t>
            </a:r>
            <a:r>
              <a:rPr lang="en-US" sz="2600" dirty="0"/>
              <a:t>Serve in a difficult to retain discipline (physician, veterinarian, nurse practitioner, dentist, physician assistant) </a:t>
            </a:r>
          </a:p>
          <a:p>
            <a:pPr lvl="0"/>
            <a:r>
              <a:rPr lang="en-US" sz="2600" b="1" dirty="0"/>
              <a:t>[MP Bucket 4] </a:t>
            </a:r>
            <a:r>
              <a:rPr lang="en-US" sz="2600" dirty="0"/>
              <a:t>Permanent duty assignment in a hazardous duty or isolated hardship location, or in national health security </a:t>
            </a:r>
          </a:p>
          <a:p>
            <a:pPr lvl="0"/>
            <a:r>
              <a:rPr lang="en-US" sz="2600" b="1" dirty="0"/>
              <a:t>[MP Bucket 5] </a:t>
            </a:r>
            <a:r>
              <a:rPr lang="en-US" sz="2600" dirty="0"/>
              <a:t>Assignments that demonstrate leadership (e.g., supervisor, manager, executive); considered a subject matter expert; independently leads programs, projects, and/or teams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93FFAE-B56A-4C3B-B43F-06050BDCC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484458"/>
            <a:ext cx="11257936" cy="1000424"/>
          </a:xfrm>
        </p:spPr>
        <p:txBody>
          <a:bodyPr/>
          <a:lstStyle/>
          <a:p>
            <a:r>
              <a:rPr lang="en-US" sz="3150" dirty="0"/>
              <a:t>Precept 3: Career Progression &amp; Potential</a:t>
            </a:r>
          </a:p>
        </p:txBody>
      </p:sp>
      <p:pic>
        <p:nvPicPr>
          <p:cNvPr id="7" name="Picture 6" title="Mission Priority">
            <a:extLst>
              <a:ext uri="{FF2B5EF4-FFF2-40B4-BE49-F238E27FC236}">
                <a16:creationId xmlns:a16="http://schemas.microsoft.com/office/drawing/2014/main" id="{73783655-448F-47C8-A555-D904750EC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23" y="3905721"/>
            <a:ext cx="10855154" cy="209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ECA42-1901-4AEC-BBB1-9278812F3F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078482"/>
            <a:ext cx="10592466" cy="4064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dirty="0">
                <a:solidFill>
                  <a:schemeClr val="tx1"/>
                </a:solidFill>
              </a:rPr>
              <a:t>Mobility may be geographic </a:t>
            </a:r>
            <a:r>
              <a:rPr lang="en-US" sz="2200" b="0" i="1" dirty="0">
                <a:solidFill>
                  <a:schemeClr val="tx1"/>
                </a:solidFill>
              </a:rPr>
              <a:t>or </a:t>
            </a:r>
            <a:r>
              <a:rPr lang="en-US" sz="2200" b="0" dirty="0">
                <a:solidFill>
                  <a:schemeClr val="tx1"/>
                </a:solidFill>
              </a:rPr>
              <a:t>programmatic; however, </a:t>
            </a:r>
            <a:r>
              <a:rPr lang="en-US" sz="2200" b="0" i="1" dirty="0">
                <a:solidFill>
                  <a:schemeClr val="tx1"/>
                </a:solidFill>
              </a:rPr>
              <a:t>must</a:t>
            </a:r>
            <a:r>
              <a:rPr lang="en-US" sz="2200" b="0" dirty="0">
                <a:solidFill>
                  <a:schemeClr val="tx1"/>
                </a:solidFill>
              </a:rPr>
              <a:t> be documented.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93FFAE-B56A-4C3B-B43F-06050BDCC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84458"/>
            <a:ext cx="11257936" cy="1000424"/>
          </a:xfrm>
        </p:spPr>
        <p:txBody>
          <a:bodyPr/>
          <a:lstStyle/>
          <a:p>
            <a:r>
              <a:rPr lang="en-US" sz="3150" dirty="0"/>
              <a:t>Precept 3: Career Progression &amp; Potential</a:t>
            </a:r>
          </a:p>
        </p:txBody>
      </p:sp>
      <p:pic>
        <p:nvPicPr>
          <p:cNvPr id="7" name="Picture 6" title="Billet Level and Assignments">
            <a:extLst>
              <a:ext uri="{FF2B5EF4-FFF2-40B4-BE49-F238E27FC236}">
                <a16:creationId xmlns:a16="http://schemas.microsoft.com/office/drawing/2014/main" id="{73783655-448F-47C8-A555-D904750EC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36" y="1917290"/>
            <a:ext cx="10855154" cy="2094426"/>
          </a:xfrm>
          <a:prstGeom prst="rect">
            <a:avLst/>
          </a:prstGeom>
        </p:spPr>
      </p:pic>
      <p:pic>
        <p:nvPicPr>
          <p:cNvPr id="6" name="Picture 5" title="Mobility and Collateral Duties">
            <a:extLst>
              <a:ext uri="{FF2B5EF4-FFF2-40B4-BE49-F238E27FC236}">
                <a16:creationId xmlns:a16="http://schemas.microsoft.com/office/drawing/2014/main" id="{645DA576-F70C-4F40-8CF3-F0F465135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02" y="2222090"/>
            <a:ext cx="10805822" cy="378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4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ECA42-1901-4AEC-BBB1-9278812F3F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078482"/>
            <a:ext cx="5486400" cy="406400"/>
          </a:xfrm>
        </p:spPr>
        <p:txBody>
          <a:bodyPr/>
          <a:lstStyle/>
          <a:p>
            <a:r>
              <a:rPr lang="en-US" dirty="0"/>
              <a:t>Honor/Integrity/Duty and Other Contributions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B22039-F8B7-43C1-8FB2-2D748A5AD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6954"/>
            <a:ext cx="4493342" cy="3615573"/>
          </a:xfrm>
        </p:spPr>
        <p:txBody>
          <a:bodyPr/>
          <a:lstStyle/>
          <a:p>
            <a:r>
              <a:rPr lang="en-US" dirty="0"/>
              <a:t>CCHQ-managed deployments are specified for this precept.</a:t>
            </a:r>
          </a:p>
          <a:p>
            <a:r>
              <a:rPr lang="en-US" dirty="0"/>
              <a:t>Reflect progression from member or volunteer, to leadership roles for initiatives, subcommittees, groups, or organizations.</a:t>
            </a:r>
          </a:p>
          <a:p>
            <a:r>
              <a:rPr lang="en-US" dirty="0"/>
              <a:t>Highlights mentoring and engagement with professional organizations.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93FFAE-B56A-4C3B-B43F-06050BDCC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Precept 4: Officership</a:t>
            </a:r>
          </a:p>
        </p:txBody>
      </p:sp>
      <p:pic>
        <p:nvPicPr>
          <p:cNvPr id="9" name="Picture 8" title="Officership">
            <a:extLst>
              <a:ext uri="{FF2B5EF4-FFF2-40B4-BE49-F238E27FC236}">
                <a16:creationId xmlns:a16="http://schemas.microsoft.com/office/drawing/2014/main" id="{7853B992-49E8-4F42-BE04-6DFD0E5A7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929" y="1017561"/>
            <a:ext cx="6623095" cy="482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5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ECA42-1901-4AEC-BBB1-9278812F3F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078482"/>
            <a:ext cx="5486400" cy="406400"/>
          </a:xfrm>
        </p:spPr>
        <p:txBody>
          <a:bodyPr/>
          <a:lstStyle/>
          <a:p>
            <a:r>
              <a:rPr lang="en-US" dirty="0"/>
              <a:t>Presentations and Outreach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B22039-F8B7-43C1-8FB2-2D748A5AD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1966"/>
            <a:ext cx="10756490" cy="2152782"/>
          </a:xfrm>
        </p:spPr>
        <p:txBody>
          <a:bodyPr>
            <a:normAutofit/>
          </a:bodyPr>
          <a:lstStyle/>
          <a:p>
            <a:r>
              <a:rPr lang="en-US" dirty="0"/>
              <a:t>Reflects contributions to increasing dental knowledge and promotion of PHS and outreach at regional or national meetings.</a:t>
            </a:r>
          </a:p>
          <a:p>
            <a:r>
              <a:rPr lang="en-US" dirty="0"/>
              <a:t>Includes PHS recruitment, agency-specific, and other public health initiatives.</a:t>
            </a:r>
          </a:p>
          <a:p>
            <a:r>
              <a:rPr lang="en-US" dirty="0"/>
              <a:t>Progressive impact with increasingly wider target audience.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93FFAE-B56A-4C3B-B43F-06050BDCC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84458"/>
            <a:ext cx="11257936" cy="1000424"/>
          </a:xfrm>
        </p:spPr>
        <p:txBody>
          <a:bodyPr/>
          <a:lstStyle/>
          <a:p>
            <a:r>
              <a:rPr lang="en-US" sz="3150" dirty="0"/>
              <a:t>Precept 4: Officership</a:t>
            </a:r>
          </a:p>
        </p:txBody>
      </p:sp>
      <p:pic>
        <p:nvPicPr>
          <p:cNvPr id="7" name="Picture 6" title="Presentations and Outreach">
            <a:extLst>
              <a:ext uri="{FF2B5EF4-FFF2-40B4-BE49-F238E27FC236}">
                <a16:creationId xmlns:a16="http://schemas.microsoft.com/office/drawing/2014/main" id="{6179BB2C-E13F-47F0-B926-C585F51EF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522" y="3654324"/>
            <a:ext cx="10364646" cy="2362530"/>
          </a:xfrm>
          <a:prstGeom prst="rect">
            <a:avLst/>
          </a:prstGeom>
        </p:spPr>
      </p:pic>
      <p:pic>
        <p:nvPicPr>
          <p:cNvPr id="11" name="Picture 10" title="Presentations and Outreach">
            <a:extLst>
              <a:ext uri="{FF2B5EF4-FFF2-40B4-BE49-F238E27FC236}">
                <a16:creationId xmlns:a16="http://schemas.microsoft.com/office/drawing/2014/main" id="{CAA8F55E-92CA-4D61-8C85-B83AC89B6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22" y="3377381"/>
            <a:ext cx="10393225" cy="30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4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1E30C-C032-4714-AAA9-D5E94001DD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Promotion CV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E75F7-9F1A-4BF3-A073-ADAFA7A26499}"/>
              </a:ext>
            </a:extLst>
          </p:cNvPr>
          <p:cNvSpPr txBox="1"/>
          <p:nvPr/>
        </p:nvSpPr>
        <p:spPr>
          <a:xfrm>
            <a:off x="1788952" y="3671648"/>
            <a:ext cx="7794171" cy="2693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FF0000"/>
                </a:solidFill>
              </a:rPr>
              <a:t>The Promotion CV is the OFFICIAL CV REQUIRED to be maintained by all PHS Commissioned Corps officers for the purposes of promotion.</a:t>
            </a:r>
          </a:p>
          <a:p>
            <a:pPr>
              <a:spcAft>
                <a:spcPts val="600"/>
              </a:spcAft>
            </a:pP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Standardized format that aligns with benchmarks.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Facilitate review of information during the promotion board process.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Allow officers to identify and describe their role within mission priority areas.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Flexibility within boundaries.</a:t>
            </a:r>
          </a:p>
        </p:txBody>
      </p:sp>
    </p:spTree>
    <p:extLst>
      <p:ext uri="{BB962C8B-B14F-4D97-AF65-F5344CB8AC3E}">
        <p14:creationId xmlns:p14="http://schemas.microsoft.com/office/powerpoint/2010/main" val="345656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ECA42-1901-4AEC-BBB1-9278812F3F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599" y="1078482"/>
            <a:ext cx="9157855" cy="4064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Must transition to the new format no later than 12/31/2022.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B22039-F8B7-43C1-8FB2-2D748A5AD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197915"/>
            <a:ext cx="10756490" cy="3878031"/>
          </a:xfrm>
        </p:spPr>
        <p:txBody>
          <a:bodyPr>
            <a:normAutofit/>
          </a:bodyPr>
          <a:lstStyle/>
          <a:p>
            <a:pPr marL="234950" indent="0">
              <a:buNone/>
            </a:pPr>
            <a:r>
              <a:rPr lang="en-US" dirty="0"/>
              <a:t>The Promotion CV aligns with the Promotion Benchmarks, reflects an officer’s career progression, and demonstrates leadership, </a:t>
            </a:r>
            <a:r>
              <a:rPr lang="en-US" dirty="0" err="1"/>
              <a:t>officership</a:t>
            </a:r>
            <a:r>
              <a:rPr lang="en-US" dirty="0"/>
              <a:t>, responsibilities, and complexity in work assignments based on the following promotion precepts: </a:t>
            </a:r>
          </a:p>
          <a:p>
            <a:r>
              <a:rPr lang="en-US" dirty="0"/>
              <a:t>Performance Rating and Reviewing Official’s Statement (Performance)</a:t>
            </a:r>
          </a:p>
          <a:p>
            <a:r>
              <a:rPr lang="en-US" dirty="0"/>
              <a:t>Education, Training, and Professional Development</a:t>
            </a:r>
          </a:p>
          <a:p>
            <a:r>
              <a:rPr lang="en-US" dirty="0"/>
              <a:t>Career Progression and Potential</a:t>
            </a:r>
          </a:p>
          <a:p>
            <a:r>
              <a:rPr lang="en-US" dirty="0"/>
              <a:t>Professional Contributions, Basic Level of Force Readiness History, and Service to the PHS Commissioned Corps (</a:t>
            </a:r>
            <a:r>
              <a:rPr lang="en-US" dirty="0" err="1"/>
              <a:t>Officership</a:t>
            </a:r>
            <a:r>
              <a:rPr lang="en-US" dirty="0"/>
              <a:t>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93FFAE-B56A-4C3B-B43F-06050BDCC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84458"/>
            <a:ext cx="11257936" cy="1000424"/>
          </a:xfrm>
        </p:spPr>
        <p:txBody>
          <a:bodyPr/>
          <a:lstStyle/>
          <a:p>
            <a:r>
              <a:rPr lang="en-US" sz="3150" dirty="0"/>
              <a:t>Highlighted Changes in the new Promotion CV</a:t>
            </a:r>
          </a:p>
        </p:txBody>
      </p:sp>
    </p:spTree>
    <p:extLst>
      <p:ext uri="{BB962C8B-B14F-4D97-AF65-F5344CB8AC3E}">
        <p14:creationId xmlns:p14="http://schemas.microsoft.com/office/powerpoint/2010/main" val="300990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ECA42-1901-4AEC-BBB1-9278812F3F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599" y="1078482"/>
            <a:ext cx="9157855" cy="4064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Must transition to the new format no later than 12/31/2022.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B22039-F8B7-43C1-8FB2-2D748A5AD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197915"/>
            <a:ext cx="10756490" cy="387803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Promotion CV Cover Page</a:t>
            </a:r>
          </a:p>
          <a:p>
            <a:pPr lvl="1"/>
            <a:r>
              <a:rPr lang="en-US" dirty="0"/>
              <a:t>Presents an “at-a-glance” summary of an officer’s impact on your agency, PHS, and the nation.</a:t>
            </a:r>
          </a:p>
          <a:p>
            <a:pPr lvl="1"/>
            <a:r>
              <a:rPr lang="en-US" dirty="0"/>
              <a:t>Organized based on the precepts and factors.</a:t>
            </a:r>
          </a:p>
          <a:p>
            <a:pPr lvl="1"/>
            <a:r>
              <a:rPr lang="en-US" dirty="0"/>
              <a:t>One page maximum. Times New Roman, Font size 11 or 12pt. Margin limits 0.5inch each side.</a:t>
            </a:r>
          </a:p>
          <a:p>
            <a:pPr lvl="1"/>
            <a:r>
              <a:rPr lang="en-US" dirty="0"/>
              <a:t>Focuses on accomplishments since CAD or date of last promotion, whichever is latest.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93FFAE-B56A-4C3B-B43F-06050BDCC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84458"/>
            <a:ext cx="11257936" cy="1000424"/>
          </a:xfrm>
        </p:spPr>
        <p:txBody>
          <a:bodyPr/>
          <a:lstStyle/>
          <a:p>
            <a:r>
              <a:rPr lang="en-US" sz="3150" dirty="0"/>
              <a:t>Highlighted Changes in the new Promotion CV</a:t>
            </a:r>
          </a:p>
        </p:txBody>
      </p:sp>
    </p:spTree>
    <p:extLst>
      <p:ext uri="{BB962C8B-B14F-4D97-AF65-F5344CB8AC3E}">
        <p14:creationId xmlns:p14="http://schemas.microsoft.com/office/powerpoint/2010/main" val="119483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ECA42-1901-4AEC-BBB1-9278812F3F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599" y="1078482"/>
            <a:ext cx="9157855" cy="4064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Must transition to the new format no later than 12/31/2022.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B22039-F8B7-43C1-8FB2-2D748A5AD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197915"/>
            <a:ext cx="10103142" cy="2608977"/>
          </a:xfrm>
        </p:spPr>
        <p:txBody>
          <a:bodyPr>
            <a:normAutofit/>
          </a:bodyPr>
          <a:lstStyle/>
          <a:p>
            <a:pPr marL="234950" indent="0">
              <a:buNone/>
            </a:pPr>
            <a:r>
              <a:rPr lang="en-US" dirty="0"/>
              <a:t>Important points: </a:t>
            </a:r>
          </a:p>
          <a:p>
            <a:r>
              <a:rPr lang="en-US" dirty="0"/>
              <a:t>Focus on impact in your job description </a:t>
            </a:r>
          </a:p>
          <a:p>
            <a:r>
              <a:rPr lang="en-US" dirty="0"/>
              <a:t>Be concise</a:t>
            </a:r>
          </a:p>
          <a:p>
            <a:r>
              <a:rPr lang="en-US" dirty="0"/>
              <a:t>Use action verbs rather than passive words</a:t>
            </a:r>
          </a:p>
          <a:p>
            <a:r>
              <a:rPr lang="en-US" dirty="0"/>
              <a:t>All entries must be in reverse chronological order in all sections</a:t>
            </a:r>
          </a:p>
          <a:p>
            <a:r>
              <a:rPr lang="en-US" dirty="0"/>
              <a:t>Front: Times New Roman 11 or 12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93FFAE-B56A-4C3B-B43F-06050BDCC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84458"/>
            <a:ext cx="11257936" cy="1000424"/>
          </a:xfrm>
        </p:spPr>
        <p:txBody>
          <a:bodyPr/>
          <a:lstStyle/>
          <a:p>
            <a:r>
              <a:rPr lang="en-US" sz="3150" dirty="0"/>
              <a:t>Highlighted Changes in the new Promotion CV</a:t>
            </a:r>
          </a:p>
        </p:txBody>
      </p:sp>
    </p:spTree>
    <p:extLst>
      <p:ext uri="{BB962C8B-B14F-4D97-AF65-F5344CB8AC3E}">
        <p14:creationId xmlns:p14="http://schemas.microsoft.com/office/powerpoint/2010/main" val="292527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058077-BCED-4BFA-B19C-260DE1A4C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2382473"/>
            <a:ext cx="9968917" cy="3618892"/>
          </a:xfrm>
        </p:spPr>
        <p:txBody>
          <a:bodyPr/>
          <a:lstStyle/>
          <a:p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Continuing Education Summary Sheet</a:t>
            </a:r>
          </a:p>
          <a:p>
            <a:pPr lvl="1"/>
            <a:r>
              <a:rPr lang="en-US" dirty="0"/>
              <a:t>New document to identify a rolling 5-year period for continuing education.</a:t>
            </a:r>
          </a:p>
          <a:p>
            <a:pPr lvl="1"/>
            <a:r>
              <a:rPr lang="en-US" dirty="0"/>
              <a:t>Update the sheet annually to add the new year and remove CE that are older than 5 years.</a:t>
            </a:r>
          </a:p>
          <a:p>
            <a:pPr lvl="1"/>
            <a:r>
              <a:rPr lang="en-US" dirty="0"/>
              <a:t>Include CE obtained to maintain licensure and/or certifications.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7FF952-4B7B-46C6-B0AE-CF0AEB864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Highlighted Changes in the new Promotion CV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0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2A284-06FA-004A-B2DF-BE3AAE9832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057F70-9888-0A49-A0FF-B2A15326D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574" y="2360658"/>
            <a:ext cx="9752611" cy="3752116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Share the intent of the new, standardized approach for benchmarks and CV.</a:t>
            </a:r>
          </a:p>
          <a:p>
            <a:pPr>
              <a:spcAft>
                <a:spcPts val="1200"/>
              </a:spcAft>
            </a:pPr>
            <a:r>
              <a:rPr lang="en-US" dirty="0"/>
              <a:t>Identify benchmark considerations specific to the Dental Category.</a:t>
            </a:r>
          </a:p>
          <a:p>
            <a:pPr>
              <a:spcAft>
                <a:spcPts val="1200"/>
              </a:spcAft>
            </a:pPr>
            <a:r>
              <a:rPr lang="en-US" dirty="0"/>
              <a:t>Provide clarity and direction to prepare for transition to the new promotion CV.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437A17D-608D-CB40-930B-B6B58CE2C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461" y="484458"/>
            <a:ext cx="10053730" cy="887356"/>
          </a:xfrm>
        </p:spPr>
        <p:txBody>
          <a:bodyPr>
            <a:normAutofit fontScale="90000"/>
          </a:bodyPr>
          <a:lstStyle/>
          <a:p>
            <a:r>
              <a:rPr lang="en-US" dirty="0"/>
              <a:t>Promotion Year 2022 </a:t>
            </a:r>
            <a:br>
              <a:rPr lang="en-US" dirty="0"/>
            </a:br>
            <a:r>
              <a:rPr lang="en-US" dirty="0"/>
              <a:t>Benchmarks and CV Overview</a:t>
            </a:r>
          </a:p>
        </p:txBody>
      </p:sp>
    </p:spTree>
    <p:extLst>
      <p:ext uri="{BB962C8B-B14F-4D97-AF65-F5344CB8AC3E}">
        <p14:creationId xmlns:p14="http://schemas.microsoft.com/office/powerpoint/2010/main" val="197751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174FE6-E194-4D43-9C7D-2478B423E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860" y="484458"/>
            <a:ext cx="10972800" cy="974989"/>
          </a:xfrm>
        </p:spPr>
        <p:txBody>
          <a:bodyPr/>
          <a:lstStyle/>
          <a:p>
            <a:r>
              <a:rPr lang="en-US" dirty="0"/>
              <a:t>                                Acknowledgment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01E1E7-0813-429D-88C8-BAD27EC6D9A5}"/>
              </a:ext>
            </a:extLst>
          </p:cNvPr>
          <p:cNvSpPr txBox="1"/>
          <p:nvPr/>
        </p:nvSpPr>
        <p:spPr>
          <a:xfrm>
            <a:off x="839244" y="2505205"/>
            <a:ext cx="1097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Special thanks to LCDR Max Klingenstein, LCDR Cam-Van Huynh, and CDR Rodica Popescu for their work to help make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58026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3A4F3-91A3-A64B-80E1-90AE392790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1582194"/>
            <a:ext cx="9102056" cy="708520"/>
          </a:xfrm>
        </p:spPr>
        <p:txBody>
          <a:bodyPr>
            <a:normAutofit/>
          </a:bodyPr>
          <a:lstStyle/>
          <a:p>
            <a:r>
              <a:rPr lang="en-US" dirty="0"/>
              <a:t>Thank You, PHS Dentists, for all that you are!</a:t>
            </a:r>
          </a:p>
        </p:txBody>
      </p:sp>
    </p:spTree>
    <p:extLst>
      <p:ext uri="{BB962C8B-B14F-4D97-AF65-F5344CB8AC3E}">
        <p14:creationId xmlns:p14="http://schemas.microsoft.com/office/powerpoint/2010/main" val="45132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453D3A8-BDBC-465A-992C-A1AAB3EB4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USPHS Dentist Locations</a:t>
            </a:r>
          </a:p>
        </p:txBody>
      </p:sp>
      <p:pic>
        <p:nvPicPr>
          <p:cNvPr id="8" name="Picture 25" descr="DHS logo" title="Department of Homeland Security Logo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9476" y="2278147"/>
            <a:ext cx="1689660" cy="1610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2" title="Federal Bureau of Prisons Logo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469" y="1244852"/>
            <a:ext cx="1667573" cy="158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 title="Indian Health Service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13706" y="4350829"/>
            <a:ext cx="1524854" cy="152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title="Department of Health and Human Services Log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7821" y="1157324"/>
            <a:ext cx="2634214" cy="263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title="U.S. Coast Guard Logo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2461" y="4377924"/>
            <a:ext cx="1689660" cy="170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title="Centers for Disease Control and Prevention Logo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3530" y="2202762"/>
            <a:ext cx="1850900" cy="1776864"/>
          </a:xfrm>
          <a:prstGeom prst="rect">
            <a:avLst/>
          </a:prstGeom>
        </p:spPr>
      </p:pic>
      <p:pic>
        <p:nvPicPr>
          <p:cNvPr id="14" name="Picture 13" title="Health Resources and Services Administration Logo"/>
          <p:cNvPicPr>
            <a:picLocks noChangeAspect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19000" y="4957826"/>
            <a:ext cx="2349657" cy="998436"/>
          </a:xfrm>
          <a:prstGeom prst="rect">
            <a:avLst/>
          </a:prstGeom>
          <a:ln>
            <a:noFill/>
          </a:ln>
        </p:spPr>
      </p:pic>
      <p:cxnSp>
        <p:nvCxnSpPr>
          <p:cNvPr id="15" name="Straight Connector 14" title="Straight Connector"/>
          <p:cNvCxnSpPr/>
          <p:nvPr/>
        </p:nvCxnSpPr>
        <p:spPr>
          <a:xfrm flipV="1">
            <a:off x="7626863" y="1041442"/>
            <a:ext cx="2949270" cy="8192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 title="Straight Connector"/>
          <p:cNvCxnSpPr/>
          <p:nvPr/>
        </p:nvCxnSpPr>
        <p:spPr>
          <a:xfrm>
            <a:off x="7724147" y="2459747"/>
            <a:ext cx="2378746" cy="4241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 title="Straight Connector"/>
          <p:cNvCxnSpPr/>
          <p:nvPr/>
        </p:nvCxnSpPr>
        <p:spPr>
          <a:xfrm>
            <a:off x="7580623" y="3169450"/>
            <a:ext cx="2404625" cy="136004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 title="Straight Connector"/>
          <p:cNvCxnSpPr/>
          <p:nvPr/>
        </p:nvCxnSpPr>
        <p:spPr>
          <a:xfrm>
            <a:off x="6889915" y="3737295"/>
            <a:ext cx="834232" cy="12205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 title="Straight Connector"/>
          <p:cNvCxnSpPr/>
          <p:nvPr/>
        </p:nvCxnSpPr>
        <p:spPr>
          <a:xfrm flipH="1">
            <a:off x="6966550" y="757637"/>
            <a:ext cx="726690" cy="4647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 title="Straight Connector"/>
          <p:cNvCxnSpPr/>
          <p:nvPr/>
        </p:nvCxnSpPr>
        <p:spPr>
          <a:xfrm>
            <a:off x="3086608" y="3898203"/>
            <a:ext cx="73558" cy="4702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 title="Straight Connector"/>
          <p:cNvCxnSpPr/>
          <p:nvPr/>
        </p:nvCxnSpPr>
        <p:spPr>
          <a:xfrm flipH="1">
            <a:off x="1810816" y="3659642"/>
            <a:ext cx="470195" cy="3199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File:NIH Master Logo Vertical 2Color.png" title="National Institutes of Health Logo">
            <a:extLst>
              <a:ext uri="{FF2B5EF4-FFF2-40B4-BE49-F238E27FC236}">
                <a16:creationId xmlns:a16="http://schemas.microsoft.com/office/drawing/2014/main" id="{59578FA3-5B30-4711-95E9-3C6CB8C9E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96994" y="512583"/>
            <a:ext cx="1210144" cy="106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title="U.S. Immigration and Customs Enforcement Logo"/>
          <p:cNvPicPr>
            <a:picLocks noChangeAspect="1"/>
          </p:cNvPicPr>
          <p:nvPr/>
        </p:nvPicPr>
        <p:blipFill rotWithShape="1"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620" y="3659642"/>
            <a:ext cx="1752600" cy="1922649"/>
          </a:xfrm>
          <a:prstGeom prst="rect">
            <a:avLst/>
          </a:prstGeom>
        </p:spPr>
      </p:pic>
      <p:pic>
        <p:nvPicPr>
          <p:cNvPr id="32" name="Picture 31" title="Food and Drug Administration Logo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3575" y="4620966"/>
            <a:ext cx="2116868" cy="1587651"/>
          </a:xfrm>
          <a:prstGeom prst="rect">
            <a:avLst/>
          </a:prstGeom>
        </p:spPr>
      </p:pic>
      <p:pic>
        <p:nvPicPr>
          <p:cNvPr id="1026" name="Picture 2" descr="Centers for Medicare &amp; Medicaid Services : Ascend Integrated" title="Centers for Medicare &amp; Medicaid Services Logo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6744" y="-43622"/>
            <a:ext cx="2057409" cy="114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Straight Connector 32" title="Straight Connector"/>
          <p:cNvCxnSpPr/>
          <p:nvPr/>
        </p:nvCxnSpPr>
        <p:spPr>
          <a:xfrm flipH="1">
            <a:off x="5434409" y="3815476"/>
            <a:ext cx="357494" cy="9578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61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1E30C-C032-4714-AAA9-D5E94001DD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PY 2022 Benchmarks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FE75F7-9F1A-4BF3-A073-ADAFA7A26499}"/>
              </a:ext>
            </a:extLst>
          </p:cNvPr>
          <p:cNvSpPr txBox="1"/>
          <p:nvPr/>
        </p:nvSpPr>
        <p:spPr>
          <a:xfrm>
            <a:off x="1788952" y="3671648"/>
            <a:ext cx="8823121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Standardization based on rank/grade, not discipline.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Promote objective evaluation and feedback during the promotion board review.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Incorporate mission priority areas.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47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7A7C021-C8CB-431D-B599-D25E80ED6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PRECEPTS and FACTORS</a:t>
            </a:r>
          </a:p>
        </p:txBody>
      </p:sp>
      <p:graphicFrame>
        <p:nvGraphicFramePr>
          <p:cNvPr id="13" name="Diagram 12" title="Precepts and Factors">
            <a:extLst>
              <a:ext uri="{FF2B5EF4-FFF2-40B4-BE49-F238E27FC236}">
                <a16:creationId xmlns:a16="http://schemas.microsoft.com/office/drawing/2014/main" id="{9CC510D9-7EC6-4F20-A483-BC59C0A0E6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9210334"/>
              </p:ext>
            </p:extLst>
          </p:nvPr>
        </p:nvGraphicFramePr>
        <p:xfrm>
          <a:off x="609601" y="1182029"/>
          <a:ext cx="10972799" cy="4828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333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ECA42-1901-4AEC-BBB1-9278812F3F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078482"/>
            <a:ext cx="5486400" cy="406400"/>
          </a:xfrm>
        </p:spPr>
        <p:txBody>
          <a:bodyPr/>
          <a:lstStyle/>
          <a:p>
            <a:r>
              <a:rPr lang="en-US" dirty="0"/>
              <a:t>COER, ROS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B22039-F8B7-43C1-8FB2-2D748A5AD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264" y="1671966"/>
            <a:ext cx="4483509" cy="3880562"/>
          </a:xfrm>
        </p:spPr>
        <p:txBody>
          <a:bodyPr/>
          <a:lstStyle/>
          <a:p>
            <a:r>
              <a:rPr lang="en-US" dirty="0"/>
              <a:t>Reflects performance at your duty station with progression through increasing levels of independence, initiative, and leadership.</a:t>
            </a:r>
          </a:p>
          <a:p>
            <a:r>
              <a:rPr lang="en-US" dirty="0"/>
              <a:t>“See </a:t>
            </a:r>
            <a:r>
              <a:rPr lang="en-US" dirty="0">
                <a:sym typeface="Wingdings" panose="05000000000000000000" pitchFamily="2" charset="2"/>
              </a:rPr>
              <a:t> Do  Teach”</a:t>
            </a:r>
          </a:p>
          <a:p>
            <a:r>
              <a:rPr lang="en-US" dirty="0">
                <a:sym typeface="Wingdings" panose="05000000000000000000" pitchFamily="2" charset="2"/>
              </a:rPr>
              <a:t>COER score and narrative must align.</a:t>
            </a:r>
          </a:p>
          <a:p>
            <a:r>
              <a:rPr lang="en-US" dirty="0">
                <a:sym typeface="Wingdings" panose="05000000000000000000" pitchFamily="2" charset="2"/>
              </a:rPr>
              <a:t>ROS describes readiness for promotion.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93FFAE-B56A-4C3B-B43F-06050BDCC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Precept 1: Performance</a:t>
            </a:r>
          </a:p>
        </p:txBody>
      </p:sp>
      <p:pic>
        <p:nvPicPr>
          <p:cNvPr id="11" name="Picture 10" title="Precept 1: Performance">
            <a:extLst>
              <a:ext uri="{FF2B5EF4-FFF2-40B4-BE49-F238E27FC236}">
                <a16:creationId xmlns:a16="http://schemas.microsoft.com/office/drawing/2014/main" id="{5F29C4E9-2A3D-4A1C-81ED-055C587B0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8036" y="984670"/>
            <a:ext cx="6814647" cy="466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3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ECA42-1901-4AEC-BBB1-9278812F3F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078482"/>
            <a:ext cx="5486400" cy="406400"/>
          </a:xfrm>
        </p:spPr>
        <p:txBody>
          <a:bodyPr/>
          <a:lstStyle/>
          <a:p>
            <a:r>
              <a:rPr lang="en-US" dirty="0"/>
              <a:t>Awards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B22039-F8B7-43C1-8FB2-2D748A5AD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1966"/>
            <a:ext cx="10592466" cy="1973165"/>
          </a:xfrm>
        </p:spPr>
        <p:txBody>
          <a:bodyPr>
            <a:normAutofit/>
          </a:bodyPr>
          <a:lstStyle/>
          <a:p>
            <a:r>
              <a:rPr lang="en-US" dirty="0"/>
              <a:t>Reflects increasing levels of achievement</a:t>
            </a:r>
          </a:p>
          <a:p>
            <a:r>
              <a:rPr lang="en-US" dirty="0"/>
              <a:t>Examples of awards that reflect the benchmark level of achievement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Includes awards and recognition from PHS, agency, and professional organizations.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93FFAE-B56A-4C3B-B43F-06050BDCC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Precept 1: Performance</a:t>
            </a:r>
          </a:p>
        </p:txBody>
      </p:sp>
      <p:pic>
        <p:nvPicPr>
          <p:cNvPr id="13" name="Picture 12" title="Awards History">
            <a:extLst>
              <a:ext uri="{FF2B5EF4-FFF2-40B4-BE49-F238E27FC236}">
                <a16:creationId xmlns:a16="http://schemas.microsoft.com/office/drawing/2014/main" id="{DAF52F75-3F82-4191-A5B9-DA2A59F3D7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136"/>
          <a:stretch/>
        </p:blipFill>
        <p:spPr>
          <a:xfrm>
            <a:off x="766915" y="3429000"/>
            <a:ext cx="9960080" cy="178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2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ECA42-1901-4AEC-BBB1-9278812F3F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078482"/>
            <a:ext cx="5486400" cy="406400"/>
          </a:xfrm>
        </p:spPr>
        <p:txBody>
          <a:bodyPr/>
          <a:lstStyle/>
          <a:p>
            <a:r>
              <a:rPr lang="en-US" dirty="0"/>
              <a:t>Credentials, Licensure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B22039-F8B7-43C1-8FB2-2D748A5AD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1966"/>
            <a:ext cx="10756490" cy="2152782"/>
          </a:xfrm>
        </p:spPr>
        <p:txBody>
          <a:bodyPr>
            <a:normAutofit/>
          </a:bodyPr>
          <a:lstStyle/>
          <a:p>
            <a:r>
              <a:rPr lang="en-US" dirty="0"/>
              <a:t>Promotes and reflects continued learning and professional development beyond qualifying degree </a:t>
            </a:r>
            <a:r>
              <a:rPr lang="en-US" dirty="0">
                <a:sym typeface="Wingdings" panose="05000000000000000000" pitchFamily="2" charset="2"/>
              </a:rPr>
              <a:t>for Dentists (DDS or DMD), such as AGPR, FAGD, MPH.</a:t>
            </a:r>
          </a:p>
          <a:p>
            <a:r>
              <a:rPr lang="en-US" dirty="0"/>
              <a:t>New CV does not specify or require a specific degree beyond qualifying degree.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/>
              <a:t>Requires officers to address how the credential enhances their knowledge, expertise, practice and value-add.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93FFAE-B56A-4C3B-B43F-06050BDCC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484458"/>
            <a:ext cx="11257936" cy="1000424"/>
          </a:xfrm>
        </p:spPr>
        <p:txBody>
          <a:bodyPr/>
          <a:lstStyle/>
          <a:p>
            <a:r>
              <a:rPr lang="en-US" sz="3150" dirty="0"/>
              <a:t>Precept 2: Education, Training, Professional Development</a:t>
            </a:r>
          </a:p>
        </p:txBody>
      </p:sp>
      <p:pic>
        <p:nvPicPr>
          <p:cNvPr id="6" name="Picture 5" title="Credentials, Licensure">
            <a:extLst>
              <a:ext uri="{FF2B5EF4-FFF2-40B4-BE49-F238E27FC236}">
                <a16:creationId xmlns:a16="http://schemas.microsoft.com/office/drawing/2014/main" id="{F8B95D8F-79FF-4534-804F-6303FAAB79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3" t="19794"/>
          <a:stretch/>
        </p:blipFill>
        <p:spPr>
          <a:xfrm>
            <a:off x="717755" y="3824748"/>
            <a:ext cx="10756490" cy="202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7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ECA42-1901-4AEC-BBB1-9278812F3F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" y="1078482"/>
            <a:ext cx="5486400" cy="406400"/>
          </a:xfrm>
        </p:spPr>
        <p:txBody>
          <a:bodyPr/>
          <a:lstStyle/>
          <a:p>
            <a:r>
              <a:rPr lang="en-US" dirty="0"/>
              <a:t>Continuing Education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B22039-F8B7-43C1-8FB2-2D748A5AD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1966"/>
            <a:ext cx="10756490" cy="2152782"/>
          </a:xfrm>
        </p:spPr>
        <p:txBody>
          <a:bodyPr>
            <a:normAutofit/>
          </a:bodyPr>
          <a:lstStyle/>
          <a:p>
            <a:r>
              <a:rPr lang="en-US" dirty="0"/>
              <a:t>Reflects the progression from participating in continuing education, to teaching or planning, and then developing or independently leading activities.</a:t>
            </a:r>
          </a:p>
          <a:p>
            <a:r>
              <a:rPr lang="en-US" dirty="0"/>
              <a:t>Includes clinical education (e.g., skills training, preceptorships) obtained to maintain licensure and/or certifications.</a:t>
            </a:r>
          </a:p>
          <a:p>
            <a:pPr marL="234950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93FFAE-B56A-4C3B-B43F-06050BDCC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484458"/>
            <a:ext cx="11257936" cy="1000424"/>
          </a:xfrm>
        </p:spPr>
        <p:txBody>
          <a:bodyPr/>
          <a:lstStyle/>
          <a:p>
            <a:r>
              <a:rPr lang="en-US" sz="3150" dirty="0"/>
              <a:t>Precept 2: Education, Training, Professional Development</a:t>
            </a:r>
          </a:p>
        </p:txBody>
      </p:sp>
      <p:pic>
        <p:nvPicPr>
          <p:cNvPr id="6" name="Picture 5" title="Continuing Education">
            <a:extLst>
              <a:ext uri="{FF2B5EF4-FFF2-40B4-BE49-F238E27FC236}">
                <a16:creationId xmlns:a16="http://schemas.microsoft.com/office/drawing/2014/main" id="{F8B95D8F-79FF-4534-804F-6303FAAB79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3" t="19793" b="17589"/>
          <a:stretch/>
        </p:blipFill>
        <p:spPr>
          <a:xfrm>
            <a:off x="717755" y="3824749"/>
            <a:ext cx="10756490" cy="1582994"/>
          </a:xfrm>
          <a:prstGeom prst="rect">
            <a:avLst/>
          </a:prstGeom>
        </p:spPr>
      </p:pic>
      <p:pic>
        <p:nvPicPr>
          <p:cNvPr id="7" name="Picture 6" title="Continuing Education">
            <a:extLst>
              <a:ext uri="{FF2B5EF4-FFF2-40B4-BE49-F238E27FC236}">
                <a16:creationId xmlns:a16="http://schemas.microsoft.com/office/drawing/2014/main" id="{AF0A680D-5B57-4C50-BFB9-5D0986E91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5" y="4174803"/>
            <a:ext cx="10726993" cy="146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7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ASH Slide Master">
  <a:themeElements>
    <a:clrScheme name="USHPS ">
      <a:dk1>
        <a:srgbClr val="000000"/>
      </a:dk1>
      <a:lt1>
        <a:srgbClr val="FFFFFF"/>
      </a:lt1>
      <a:dk2>
        <a:srgbClr val="BFD4DD"/>
      </a:dk2>
      <a:lt2>
        <a:srgbClr val="F4BA18"/>
      </a:lt2>
      <a:accent1>
        <a:srgbClr val="123342"/>
      </a:accent1>
      <a:accent2>
        <a:srgbClr val="6F8E9C"/>
      </a:accent2>
      <a:accent3>
        <a:srgbClr val="D5C7B7"/>
      </a:accent3>
      <a:accent4>
        <a:srgbClr val="D5212B"/>
      </a:accent4>
      <a:accent5>
        <a:srgbClr val="761312"/>
      </a:accent5>
      <a:accent6>
        <a:srgbClr val="52575F"/>
      </a:accent6>
      <a:hlink>
        <a:srgbClr val="1B3B4D"/>
      </a:hlink>
      <a:folHlink>
        <a:srgbClr val="0F212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ASH Slide Master" id="{0CAD0F80-0E72-45DA-8258-90A72DB5A2E3}" vid="{C7B34E3C-A108-409F-9C5A-4793B4CB78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D6F4899503734DB0CCEA7432365D3E" ma:contentTypeVersion="7" ma:contentTypeDescription="Create a new document." ma:contentTypeScope="" ma:versionID="b7d976f4bb7efb283c933e6a2606a3df">
  <xsd:schema xmlns:xsd="http://www.w3.org/2001/XMLSchema" xmlns:xs="http://www.w3.org/2001/XMLSchema" xmlns:p="http://schemas.microsoft.com/office/2006/metadata/properties" xmlns:ns2="9328393f-94fa-4cbf-abbb-66f98af36556" targetNamespace="http://schemas.microsoft.com/office/2006/metadata/properties" ma:root="true" ma:fieldsID="6e59a7d06b0a207a713554cdf3021923" ns2:_="">
    <xsd:import namespace="9328393f-94fa-4cbf-abbb-66f98af365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28393f-94fa-4cbf-abbb-66f98af365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25F0AC-B884-4CA4-8E00-3F48E82C01F1}">
  <ds:schemaRefs>
    <ds:schemaRef ds:uri="http://purl.org/dc/terms/"/>
    <ds:schemaRef ds:uri="9328393f-94fa-4cbf-abbb-66f98af36556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CA383BB-69AB-48E2-8527-0C0CD02DA75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871525-2AC5-4F79-BB66-DCE2C1CA2C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28393f-94fa-4cbf-abbb-66f98af365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8632</TotalTime>
  <Words>1045</Words>
  <Application>Microsoft Office PowerPoint</Application>
  <PresentationFormat>Widescreen</PresentationFormat>
  <Paragraphs>115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1_OASH Slide Master</vt:lpstr>
      <vt:lpstr>The United States Public Health Service Commissioned Corps</vt:lpstr>
      <vt:lpstr>Promotion Year 2022  Benchmarks and CV Overview</vt:lpstr>
      <vt:lpstr>USPHS Dentist Locations</vt:lpstr>
      <vt:lpstr>PY 2022 Benchmarks</vt:lpstr>
      <vt:lpstr>PRECEPTS and FACTORS</vt:lpstr>
      <vt:lpstr>Precept 1: Performance</vt:lpstr>
      <vt:lpstr>Precept 1: Performance</vt:lpstr>
      <vt:lpstr>Precept 2: Education, Training, Professional Development</vt:lpstr>
      <vt:lpstr>Precept 2: Education, Training, Professional Development</vt:lpstr>
      <vt:lpstr>Precept 2: Education, Training, Professional Development</vt:lpstr>
      <vt:lpstr>Precept 3: Career Progression &amp; Potential</vt:lpstr>
      <vt:lpstr>Precept 3: Career Progression &amp; Potential</vt:lpstr>
      <vt:lpstr>Precept 4: Officership</vt:lpstr>
      <vt:lpstr>Precept 4: Officership</vt:lpstr>
      <vt:lpstr>Promotion CV </vt:lpstr>
      <vt:lpstr>Highlighted Changes in the new Promotion CV</vt:lpstr>
      <vt:lpstr>Highlighted Changes in the new Promotion CV</vt:lpstr>
      <vt:lpstr>Highlighted Changes in the new Promotion CV</vt:lpstr>
      <vt:lpstr>Highlighted Changes in the new Promotion CV</vt:lpstr>
      <vt:lpstr>                                Acknowledgment</vt:lpstr>
      <vt:lpstr>Thank You, PHS Dentists, for all that you are!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Promotion Benchmarks CV 2022 USPHS Dentists</dc:title>
  <dc:subject>Promotion Benchmarks CV 2022 USPHS Dentists</dc:subject>
  <dc:creator>USPHS Dental Professional Advisory Committee</dc:creator>
  <cp:keywords>Promotion Benchmarks; CV 2022; USPHS Dentists</cp:keywords>
  <cp:lastModifiedBy>Hung, Li-Kuei G CAPT USPHS USCG CG ACADEMY (USA)</cp:lastModifiedBy>
  <cp:revision>372</cp:revision>
  <cp:lastPrinted>2020-02-10T15:49:23Z</cp:lastPrinted>
  <dcterms:created xsi:type="dcterms:W3CDTF">2019-03-20T17:30:43Z</dcterms:created>
  <dcterms:modified xsi:type="dcterms:W3CDTF">2022-04-09T00:57:06Z</dcterms:modified>
  <cp:category>Promotion Benchmarks CV 2022 USPHS Dentists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0x01010024D6F4899503734DB0CCEA7432365D3E</vt:lpwstr>
  </property>
</Properties>
</file>