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917" r:id="rId4"/>
  </p:sldMasterIdLst>
  <p:notesMasterIdLst>
    <p:notesMasterId r:id="rId30"/>
  </p:notesMasterIdLst>
  <p:handoutMasterIdLst>
    <p:handoutMasterId r:id="rId31"/>
  </p:handoutMasterIdLst>
  <p:sldIdLst>
    <p:sldId id="466" r:id="rId5"/>
    <p:sldId id="608" r:id="rId6"/>
    <p:sldId id="559" r:id="rId7"/>
    <p:sldId id="607" r:id="rId8"/>
    <p:sldId id="565" r:id="rId9"/>
    <p:sldId id="490" r:id="rId10"/>
    <p:sldId id="563" r:id="rId11"/>
    <p:sldId id="564" r:id="rId12"/>
    <p:sldId id="567" r:id="rId13"/>
    <p:sldId id="561" r:id="rId14"/>
    <p:sldId id="566" r:id="rId15"/>
    <p:sldId id="562" r:id="rId16"/>
    <p:sldId id="603" r:id="rId17"/>
    <p:sldId id="604" r:id="rId18"/>
    <p:sldId id="596" r:id="rId19"/>
    <p:sldId id="587" r:id="rId20"/>
    <p:sldId id="589" r:id="rId21"/>
    <p:sldId id="591" r:id="rId22"/>
    <p:sldId id="594" r:id="rId23"/>
    <p:sldId id="595" r:id="rId24"/>
    <p:sldId id="579" r:id="rId25"/>
    <p:sldId id="593" r:id="rId26"/>
    <p:sldId id="582" r:id="rId27"/>
    <p:sldId id="600" r:id="rId28"/>
    <p:sldId id="598" r:id="rId29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0080"/>
    <a:srgbClr val="002D52"/>
    <a:srgbClr val="1403ED"/>
    <a:srgbClr val="8B1E00"/>
    <a:srgbClr val="FFC000"/>
    <a:srgbClr val="E45552"/>
    <a:srgbClr val="E1433F"/>
    <a:srgbClr val="E6786C"/>
    <a:srgbClr val="DC2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85041" autoAdjust="0"/>
  </p:normalViewPr>
  <p:slideViewPr>
    <p:cSldViewPr>
      <p:cViewPr varScale="1">
        <p:scale>
          <a:sx n="53" d="100"/>
          <a:sy n="53" d="100"/>
        </p:scale>
        <p:origin x="96" y="810"/>
      </p:cViewPr>
      <p:guideLst>
        <p:guide orient="horz" pos="2160"/>
        <p:guide pos="37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32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A53A09-422C-476B-8666-9B9F6156C2F8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8CE805A-E51F-4EC1-B025-FAE2FBFE58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714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4184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83" y="0"/>
            <a:ext cx="3037628" cy="464184"/>
          </a:xfrm>
          <a:prstGeom prst="rect">
            <a:avLst/>
          </a:prstGeom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72AF133-83B4-45E8-B9E0-53A39D31F0E6}" type="datetime1">
              <a:rPr lang="en-US"/>
              <a:pPr>
                <a:defRPr/>
              </a:pPr>
              <a:t>4/26/2021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9" y="4416109"/>
            <a:ext cx="5607684" cy="4182427"/>
          </a:xfrm>
          <a:prstGeom prst="rect">
            <a:avLst/>
          </a:prstGeom>
        </p:spPr>
        <p:txBody>
          <a:bodyPr vert="horz" lIns="93031" tIns="46516" rIns="93031" bIns="4651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27"/>
            <a:ext cx="3037628" cy="464184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83" y="8830627"/>
            <a:ext cx="3037628" cy="464184"/>
          </a:xfrm>
          <a:prstGeom prst="rect">
            <a:avLst/>
          </a:prstGeom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9F3B05F-3302-4560-BBB4-87B565F629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7200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698500"/>
            <a:ext cx="6194425" cy="3484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40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B05006B-EB84-4B33-86C0-FC7AAD17257C}" type="slidenum">
              <a:rPr lang="en-US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95313" y="603250"/>
            <a:ext cx="8382001" cy="4714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28007" y="5563851"/>
            <a:ext cx="5704698" cy="160556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en-US" altLang="en-US" sz="2400" kern="1200" dirty="0" smtClean="0">
              <a:solidFill>
                <a:schemeClr val="tx1"/>
              </a:solidFill>
              <a:latin typeface="+mn-lt"/>
              <a:ea typeface="ＭＳ Ｐゴシック" panose="020B0600070205080204" pitchFamily="34" charset="-128"/>
              <a:cs typeface="ＭＳ Ｐゴシック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F2D337B-C3AB-48B9-AADF-C5CED5FA10DB}" type="slidenum">
              <a:rPr lang="en-US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698500"/>
            <a:ext cx="6194425" cy="3484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CB6FD25-850D-41EA-9AE4-D5B7C1C59E99}" type="slidenum">
              <a:rPr lang="en-US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698500"/>
            <a:ext cx="6194425" cy="3484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B955928-3AD3-4F51-9CB6-BF1301D81D46}" type="slidenum">
              <a:rPr lang="en-US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44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F3B05F-3302-4560-BBB4-87B565F62998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359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44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F3B05F-3302-4560-BBB4-87B565F62998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422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44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F3B05F-3302-4560-BBB4-87B565F62998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735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44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F3B05F-3302-4560-BBB4-87B565F62998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816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44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Indian Health Service Externship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https://www.ihs.gov/dentistry/index.cfm/dentalexternships/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F3B05F-3302-4560-BBB4-87B565F62998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511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4.png"/><Relationship Id="rId7" Type="http://schemas.openxmlformats.org/officeDocument/2006/relationships/hyperlink" Target="https://twitter.com/usphscc" TargetMode="External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hyperlink" Target="https://www.facebook.com/USSurgeonGeneral/" TargetMode="External"/><Relationship Id="rId4" Type="http://schemas.openxmlformats.org/officeDocument/2006/relationships/image" Target="../media/image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4.png"/><Relationship Id="rId7" Type="http://schemas.openxmlformats.org/officeDocument/2006/relationships/hyperlink" Target="https://twitter.com/usphscc" TargetMode="External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hyperlink" Target="https://www.facebook.com/USSurgeonGeneral/" TargetMode="External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A3FEB0-09AB-CC43-8BAC-CCAC393C57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048" t="963" r="35367" b="1033"/>
          <a:stretch/>
        </p:blipFill>
        <p:spPr>
          <a:xfrm>
            <a:off x="8991599" y="-1"/>
            <a:ext cx="32004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571559"/>
            <a:ext cx="7794171" cy="1340212"/>
          </a:xfrm>
        </p:spPr>
        <p:txBody>
          <a:bodyPr anchor="t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TITLE, ARIAL BOLD, ALL CAPS</a:t>
            </a:r>
            <a:br>
              <a:rPr lang="en-US" dirty="0"/>
            </a:br>
            <a:r>
              <a:rPr lang="en-US" dirty="0"/>
              <a:t>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2064820"/>
            <a:ext cx="7794171" cy="914400"/>
          </a:xfrm>
        </p:spPr>
        <p:txBody>
          <a:bodyPr>
            <a:normAutofit/>
          </a:bodyPr>
          <a:lstStyle>
            <a:lvl1pPr marL="0" indent="0" algn="l">
              <a:buNone/>
              <a:defRPr sz="2800" b="0" baseline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Subtitle, Arial Body, 28pt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C9A20E-1506-9F4A-9136-E2DB5120F841}"/>
              </a:ext>
            </a:extLst>
          </p:cNvPr>
          <p:cNvSpPr/>
          <p:nvPr userDrawn="1"/>
        </p:nvSpPr>
        <p:spPr>
          <a:xfrm>
            <a:off x="0" y="6267451"/>
            <a:ext cx="12192000" cy="590550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1ED626AE-ECEC-1C40-AF81-F68595D5E9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4052" y="726729"/>
            <a:ext cx="1860813" cy="179529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505D0-A6DC-A84B-BBD8-CF7B8C86ED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193" y="6368487"/>
            <a:ext cx="3200400" cy="449724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Presenter Name,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0E09BB-78DA-5741-8D9C-52C42A808F25}"/>
              </a:ext>
            </a:extLst>
          </p:cNvPr>
          <p:cNvSpPr/>
          <p:nvPr userDrawn="1"/>
        </p:nvSpPr>
        <p:spPr>
          <a:xfrm>
            <a:off x="647135" y="726729"/>
            <a:ext cx="62313" cy="1732692"/>
          </a:xfrm>
          <a:prstGeom prst="rect">
            <a:avLst/>
          </a:prstGeom>
          <a:solidFill>
            <a:schemeClr val="bg2"/>
          </a:solidFill>
          <a:ln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5CFADC-A7B0-4146-A67E-51C61D0DCEA6}"/>
              </a:ext>
            </a:extLst>
          </p:cNvPr>
          <p:cNvSpPr/>
          <p:nvPr userDrawn="1"/>
        </p:nvSpPr>
        <p:spPr>
          <a:xfrm>
            <a:off x="407984" y="726729"/>
            <a:ext cx="62313" cy="1732692"/>
          </a:xfrm>
          <a:prstGeom prst="rect">
            <a:avLst/>
          </a:prstGeom>
          <a:solidFill>
            <a:schemeClr val="bg2"/>
          </a:solidFill>
          <a:ln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AA2B0CC-1D78-6643-8ADE-13F5136E62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7256" y="6368487"/>
            <a:ext cx="3200400" cy="449724"/>
          </a:xfrm>
          <a:ln>
            <a:noFill/>
          </a:ln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38028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3E065F-9071-E840-93FC-0FFF2AD44C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5" t="279" r="34047" b="51444"/>
          <a:stretch/>
        </p:blipFill>
        <p:spPr>
          <a:xfrm>
            <a:off x="-5259" y="-71119"/>
            <a:ext cx="12192000" cy="305085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BAE4F3-67AD-5046-BA17-23EF3507710F}"/>
              </a:ext>
            </a:extLst>
          </p:cNvPr>
          <p:cNvSpPr/>
          <p:nvPr userDrawn="1"/>
        </p:nvSpPr>
        <p:spPr>
          <a:xfrm>
            <a:off x="-1" y="1201193"/>
            <a:ext cx="9985249" cy="1470025"/>
          </a:xfrm>
          <a:prstGeom prst="rect">
            <a:avLst/>
          </a:prstGeom>
          <a:solidFill>
            <a:schemeClr val="tx2">
              <a:lumMod val="10000"/>
            </a:schemeClr>
          </a:solidFill>
          <a:ln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DB5D6DC-3286-9547-8661-3FE447A520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201193"/>
            <a:ext cx="7794171" cy="1470025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Title, Arial Bold, 32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2067DB-9389-8148-9AD4-338B1FA93EC2}"/>
              </a:ext>
            </a:extLst>
          </p:cNvPr>
          <p:cNvSpPr/>
          <p:nvPr userDrawn="1"/>
        </p:nvSpPr>
        <p:spPr>
          <a:xfrm>
            <a:off x="664172" y="1201193"/>
            <a:ext cx="81906" cy="1470025"/>
          </a:xfrm>
          <a:prstGeom prst="rect">
            <a:avLst/>
          </a:prstGeom>
          <a:solidFill>
            <a:schemeClr val="bg2"/>
          </a:solidFill>
          <a:ln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96F6A5-C238-444C-9134-545435D8BE69}"/>
              </a:ext>
            </a:extLst>
          </p:cNvPr>
          <p:cNvSpPr/>
          <p:nvPr userDrawn="1"/>
        </p:nvSpPr>
        <p:spPr>
          <a:xfrm>
            <a:off x="425021" y="1201193"/>
            <a:ext cx="81906" cy="1470025"/>
          </a:xfrm>
          <a:prstGeom prst="rect">
            <a:avLst/>
          </a:prstGeom>
          <a:solidFill>
            <a:schemeClr val="bg2"/>
          </a:solidFill>
          <a:ln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17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39E7165-FEAA-4443-8CF8-E28F2D999B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048" t="3916" r="33495" b="-8079"/>
          <a:stretch/>
        </p:blipFill>
        <p:spPr>
          <a:xfrm>
            <a:off x="8818880" y="0"/>
            <a:ext cx="337312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574E564-D362-C144-80D5-D67E98E10F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582194"/>
            <a:ext cx="4613275" cy="708520"/>
          </a:xfrm>
        </p:spPr>
        <p:txBody>
          <a:bodyPr anchor="t" anchorCtr="0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You, 32 </a:t>
            </a:r>
            <a:r>
              <a:rPr lang="en-US" dirty="0" err="1"/>
              <a:t>pt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D6C17C-37C8-6949-A675-DD8193329926}"/>
              </a:ext>
            </a:extLst>
          </p:cNvPr>
          <p:cNvCxnSpPr/>
          <p:nvPr userDrawn="1"/>
        </p:nvCxnSpPr>
        <p:spPr>
          <a:xfrm>
            <a:off x="1008529" y="1490133"/>
            <a:ext cx="948267" cy="0"/>
          </a:xfrm>
          <a:prstGeom prst="line">
            <a:avLst/>
          </a:prstGeom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C9353-1B12-1D4B-AEAA-C4FE7D2CC4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2507561"/>
            <a:ext cx="4613275" cy="188127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Phone number</a:t>
            </a:r>
          </a:p>
          <a:p>
            <a:pPr lvl="0"/>
            <a:r>
              <a:rPr lang="en-US" dirty="0"/>
              <a:t>Email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6BC4E00-1CAA-6D45-A1AE-5F409A830B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9381" y="4735517"/>
            <a:ext cx="3233758" cy="7085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557C841-2B2B-3946-AECA-0AD3DB9BBC9F}"/>
              </a:ext>
            </a:extLst>
          </p:cNvPr>
          <p:cNvSpPr/>
          <p:nvPr userDrawn="1"/>
        </p:nvSpPr>
        <p:spPr>
          <a:xfrm>
            <a:off x="0" y="6244617"/>
            <a:ext cx="12192000" cy="613383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E287AA1-09CB-2C48-ADEB-9CAAEF0D7B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304548"/>
            <a:ext cx="1842193" cy="50631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usphs.gov</a:t>
            </a:r>
            <a:endParaRPr lang="en-US" dirty="0"/>
          </a:p>
        </p:txBody>
      </p:sp>
      <p:pic>
        <p:nvPicPr>
          <p:cNvPr id="12" name="Picture 11">
            <a:hlinkClick r:id="rId5"/>
            <a:extLst>
              <a:ext uri="{FF2B5EF4-FFF2-40B4-BE49-F238E27FC236}">
                <a16:creationId xmlns:a16="http://schemas.microsoft.com/office/drawing/2014/main" id="{9455115D-B7D0-0949-AE1E-9FC77B7A4E0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0612" y="6378435"/>
            <a:ext cx="143650" cy="307463"/>
          </a:xfrm>
          <a:prstGeom prst="rect">
            <a:avLst/>
          </a:prstGeom>
        </p:spPr>
      </p:pic>
      <p:pic>
        <p:nvPicPr>
          <p:cNvPr id="13" name="Picture 12">
            <a:hlinkClick r:id="rId7"/>
            <a:extLst>
              <a:ext uri="{FF2B5EF4-FFF2-40B4-BE49-F238E27FC236}">
                <a16:creationId xmlns:a16="http://schemas.microsoft.com/office/drawing/2014/main" id="{20961C35-B147-F84C-B564-43A3F538E86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3829" y="6425243"/>
            <a:ext cx="302422" cy="24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3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 bwMode="auto"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45ADD1C6-AD59-4F3D-B8B7-BB3D2902983F}" type="slidenum">
              <a:rPr lang="en-US" altLang="en-US" sz="1200" smtClean="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9" name="Picture 12" descr="Public Health Service_4c_PHS Logo 2x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649" y="2125649"/>
            <a:ext cx="1915887" cy="183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9599" y="2974658"/>
            <a:ext cx="8338244" cy="911543"/>
          </a:xfrm>
        </p:spPr>
        <p:txBody>
          <a:bodyPr>
            <a:normAutofit/>
          </a:bodyPr>
          <a:lstStyle>
            <a:lvl1pPr algn="l">
              <a:defRPr sz="3200" b="1" i="0">
                <a:solidFill>
                  <a:schemeClr val="accent2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600" y="4136111"/>
            <a:ext cx="8338243" cy="584901"/>
          </a:xfrm>
        </p:spPr>
        <p:txBody>
          <a:bodyPr lIns="0" tIns="0" bIns="0">
            <a:normAutofit/>
          </a:bodyPr>
          <a:lstStyle>
            <a:lvl1pPr marL="0" indent="0" algn="l">
              <a:buNone/>
              <a:defRPr sz="2800" b="1" i="1">
                <a:solidFill>
                  <a:schemeClr val="accent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2" name="Picture 6" descr="http://ts4.mm.bing.net/th?id=HN.608019163184106124&amp;pid=1.7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502" y="152400"/>
            <a:ext cx="1828800" cy="169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reen Shot 2018-10-18 at 17.15.00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191000"/>
            <a:ext cx="1915886" cy="1828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2BF3CEB-349B-9B43-B746-9CCF08DD2D70}"/>
              </a:ext>
            </a:extLst>
          </p:cNvPr>
          <p:cNvSpPr/>
          <p:nvPr userDrawn="1"/>
        </p:nvSpPr>
        <p:spPr>
          <a:xfrm>
            <a:off x="0" y="6117996"/>
            <a:ext cx="12192000" cy="740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FD54241-466E-224B-B253-D275ACDE7919}"/>
              </a:ext>
            </a:extLst>
          </p:cNvPr>
          <p:cNvSpPr txBox="1">
            <a:spLocks/>
          </p:cNvSpPr>
          <p:nvPr userDrawn="1"/>
        </p:nvSpPr>
        <p:spPr>
          <a:xfrm>
            <a:off x="11195314" y="6370139"/>
            <a:ext cx="711200" cy="2593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85E4B45-3C0D-4DB7-A4A8-89FEB5CAB5B2}" type="slidenum">
              <a:rPr lang="en-US" sz="1333" smtClean="0">
                <a:solidFill>
                  <a:schemeClr val="bg1"/>
                </a:solidFill>
              </a:rPr>
              <a:pPr algn="ctr"/>
              <a:t>‹#›</a:t>
            </a:fld>
            <a:endParaRPr lang="en-US" sz="1333" dirty="0">
              <a:solidFill>
                <a:schemeClr val="bg1"/>
              </a:solidFill>
            </a:endParaRPr>
          </a:p>
        </p:txBody>
      </p:sp>
      <p:pic>
        <p:nvPicPr>
          <p:cNvPr id="11" name="Graphic 31">
            <a:extLst>
              <a:ext uri="{FF2B5EF4-FFF2-40B4-BE49-F238E27FC236}">
                <a16:creationId xmlns:a16="http://schemas.microsoft.com/office/drawing/2014/main" id="{F07774A4-F463-6143-9CA1-7716CA9F9F4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600" y="6246069"/>
            <a:ext cx="2260600" cy="4953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68A604-8BB6-794F-ACB5-D78699FCB3B0}"/>
              </a:ext>
            </a:extLst>
          </p:cNvPr>
          <p:cNvCxnSpPr/>
          <p:nvPr userDrawn="1"/>
        </p:nvCxnSpPr>
        <p:spPr>
          <a:xfrm>
            <a:off x="11261303" y="6341319"/>
            <a:ext cx="0" cy="3048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406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77547-26F6-435D-A3B4-1E6AF45EFD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248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2560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39E7165-FEAA-4443-8CF8-E28F2D999B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048" t="3916" r="33495" b="-8079"/>
          <a:stretch/>
        </p:blipFill>
        <p:spPr>
          <a:xfrm>
            <a:off x="8818880" y="0"/>
            <a:ext cx="337312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574E564-D362-C144-80D5-D67E98E10F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582194"/>
            <a:ext cx="4613275" cy="708520"/>
          </a:xfrm>
        </p:spPr>
        <p:txBody>
          <a:bodyPr anchor="t" anchorCtr="0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You, 32 </a:t>
            </a:r>
            <a:r>
              <a:rPr lang="en-US" dirty="0" err="1"/>
              <a:t>pt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D6C17C-37C8-6949-A675-DD8193329926}"/>
              </a:ext>
            </a:extLst>
          </p:cNvPr>
          <p:cNvCxnSpPr/>
          <p:nvPr userDrawn="1"/>
        </p:nvCxnSpPr>
        <p:spPr>
          <a:xfrm>
            <a:off x="1008529" y="1490133"/>
            <a:ext cx="948267" cy="0"/>
          </a:xfrm>
          <a:prstGeom prst="line">
            <a:avLst/>
          </a:prstGeom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C9353-1B12-1D4B-AEAA-C4FE7D2CC4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2507561"/>
            <a:ext cx="4613275" cy="188127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Phone number</a:t>
            </a:r>
          </a:p>
          <a:p>
            <a:pPr lvl="0"/>
            <a:r>
              <a:rPr lang="en-US" dirty="0"/>
              <a:t>Email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6BC4E00-1CAA-6D45-A1AE-5F409A830B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9381" y="4735517"/>
            <a:ext cx="3233758" cy="7085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557C841-2B2B-3946-AECA-0AD3DB9BBC9F}"/>
              </a:ext>
            </a:extLst>
          </p:cNvPr>
          <p:cNvSpPr/>
          <p:nvPr userDrawn="1"/>
        </p:nvSpPr>
        <p:spPr>
          <a:xfrm>
            <a:off x="0" y="6244617"/>
            <a:ext cx="12192000" cy="613383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E287AA1-09CB-2C48-ADEB-9CAAEF0D7B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304548"/>
            <a:ext cx="1842193" cy="50631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usphs.gov</a:t>
            </a:r>
            <a:endParaRPr lang="en-US" dirty="0"/>
          </a:p>
        </p:txBody>
      </p:sp>
      <p:pic>
        <p:nvPicPr>
          <p:cNvPr id="12" name="Picture 11">
            <a:hlinkClick r:id="rId5"/>
            <a:extLst>
              <a:ext uri="{FF2B5EF4-FFF2-40B4-BE49-F238E27FC236}">
                <a16:creationId xmlns:a16="http://schemas.microsoft.com/office/drawing/2014/main" id="{9455115D-B7D0-0949-AE1E-9FC77B7A4E0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0612" y="6378435"/>
            <a:ext cx="143650" cy="307463"/>
          </a:xfrm>
          <a:prstGeom prst="rect">
            <a:avLst/>
          </a:prstGeom>
        </p:spPr>
      </p:pic>
      <p:pic>
        <p:nvPicPr>
          <p:cNvPr id="13" name="Picture 12">
            <a:hlinkClick r:id="rId7"/>
            <a:extLst>
              <a:ext uri="{FF2B5EF4-FFF2-40B4-BE49-F238E27FC236}">
                <a16:creationId xmlns:a16="http://schemas.microsoft.com/office/drawing/2014/main" id="{20961C35-B147-F84C-B564-43A3F538E86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3829" y="6425243"/>
            <a:ext cx="302422" cy="24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7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41690"/>
            <a:ext cx="10972800" cy="3752116"/>
          </a:xfrm>
        </p:spPr>
        <p:txBody>
          <a:bodyPr/>
          <a:lstStyle>
            <a:lvl1pPr marL="515938" indent="-280988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976313" indent="-280988"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381125" indent="-234950">
              <a:buClr>
                <a:schemeClr val="accent1"/>
              </a:buClr>
              <a:buFont typeface="Wingdings" pitchFamily="2" charset="2"/>
              <a:buChar char="§"/>
              <a:tabLst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8DBD5A7-8F2D-6B4B-8C13-CF5A026A5BDD}"/>
              </a:ext>
            </a:extLst>
          </p:cNvPr>
          <p:cNvCxnSpPr/>
          <p:nvPr userDrawn="1"/>
        </p:nvCxnSpPr>
        <p:spPr>
          <a:xfrm>
            <a:off x="713108" y="449124"/>
            <a:ext cx="948267" cy="0"/>
          </a:xfrm>
          <a:prstGeom prst="line">
            <a:avLst/>
          </a:prstGeom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0151E5E-4296-8D45-A5A3-08F88EF43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479550"/>
            <a:ext cx="8647113" cy="360363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Header, Arial Bold, 24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424E232-618D-E24A-9139-2F9D7BA8A8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84459"/>
            <a:ext cx="10972800" cy="887356"/>
          </a:xfrm>
        </p:spPr>
        <p:txBody>
          <a:bodyPr anchor="t" anchorCtr="0">
            <a:normAutofit/>
          </a:bodyPr>
          <a:lstStyle>
            <a:lvl1pPr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DIFFERENT TITLE PER SLIDE, ARIAL 32 PT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1DB286-2393-1641-A757-4135C612D3ED}"/>
              </a:ext>
            </a:extLst>
          </p:cNvPr>
          <p:cNvSpPr/>
          <p:nvPr userDrawn="1"/>
        </p:nvSpPr>
        <p:spPr>
          <a:xfrm>
            <a:off x="0" y="6117996"/>
            <a:ext cx="12192000" cy="740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0DC4B90D-13EB-0547-9DBA-C27FB09AA47E}"/>
              </a:ext>
            </a:extLst>
          </p:cNvPr>
          <p:cNvSpPr txBox="1">
            <a:spLocks/>
          </p:cNvSpPr>
          <p:nvPr userDrawn="1"/>
        </p:nvSpPr>
        <p:spPr>
          <a:xfrm>
            <a:off x="11195314" y="6370139"/>
            <a:ext cx="711200" cy="2593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85E4B45-3C0D-4DB7-A4A8-89FEB5CAB5B2}" type="slidenum">
              <a:rPr lang="en-US" sz="1333" smtClean="0">
                <a:solidFill>
                  <a:schemeClr val="bg1"/>
                </a:solidFill>
              </a:rPr>
              <a:pPr algn="ctr"/>
              <a:t>‹#›</a:t>
            </a:fld>
            <a:endParaRPr lang="en-US" sz="1333" dirty="0">
              <a:solidFill>
                <a:schemeClr val="bg1"/>
              </a:solidFill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EDEFD197-41A9-4D49-8B1E-F36D7B4735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" y="6246069"/>
            <a:ext cx="2260600" cy="49530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8862BE3-D8CE-E045-88D4-613894588C36}"/>
              </a:ext>
            </a:extLst>
          </p:cNvPr>
          <p:cNvCxnSpPr/>
          <p:nvPr userDrawn="1"/>
        </p:nvCxnSpPr>
        <p:spPr>
          <a:xfrm>
            <a:off x="11261303" y="6341319"/>
            <a:ext cx="0" cy="3048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3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326D00-486B-F544-A810-6A664A8A10EA}"/>
              </a:ext>
            </a:extLst>
          </p:cNvPr>
          <p:cNvCxnSpPr/>
          <p:nvPr userDrawn="1"/>
        </p:nvCxnSpPr>
        <p:spPr>
          <a:xfrm>
            <a:off x="713108" y="449124"/>
            <a:ext cx="948267" cy="0"/>
          </a:xfrm>
          <a:prstGeom prst="line">
            <a:avLst/>
          </a:prstGeom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24EF95B-E749-F848-97F1-24271ED5B8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1479550"/>
            <a:ext cx="5384800" cy="360363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Header, Arial Bold, 24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9A6F2590-7AAF-B448-8932-6958800FC7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97601" y="1479550"/>
            <a:ext cx="5384800" cy="360363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Header, Arial Bold, 24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28009B-32C3-554E-BBC3-6CE451988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41690"/>
            <a:ext cx="5384800" cy="3752116"/>
          </a:xfrm>
        </p:spPr>
        <p:txBody>
          <a:bodyPr/>
          <a:lstStyle>
            <a:lvl1pPr marL="515938" indent="-280988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976313" indent="-280988"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381125" indent="-234950">
              <a:buClr>
                <a:schemeClr val="accent1"/>
              </a:buClr>
              <a:buFont typeface="Wingdings" pitchFamily="2" charset="2"/>
              <a:buChar char="§"/>
              <a:tabLst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BD0CD79-0A88-6F4A-9DE1-A5B60346B1A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97600" y="1941690"/>
            <a:ext cx="5384800" cy="3752116"/>
          </a:xfrm>
        </p:spPr>
        <p:txBody>
          <a:bodyPr/>
          <a:lstStyle>
            <a:lvl1pPr marL="515938" indent="-280988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976313" indent="-280988"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381125" indent="-234950">
              <a:buClr>
                <a:schemeClr val="accent1"/>
              </a:buClr>
              <a:buFont typeface="Wingdings" pitchFamily="2" charset="2"/>
              <a:buChar char="§"/>
              <a:tabLst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4AA8F56-8114-0645-AE64-8E42161E1C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84458"/>
            <a:ext cx="10972800" cy="887356"/>
          </a:xfrm>
        </p:spPr>
        <p:txBody>
          <a:bodyPr anchor="t" anchorCtr="0">
            <a:normAutofit/>
          </a:bodyPr>
          <a:lstStyle>
            <a:lvl1pPr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DIFFERENT TITLE PER SLIDE, ARIAL 32 PT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B8B072-DDDA-F14B-A37B-9E2975BB5F00}"/>
              </a:ext>
            </a:extLst>
          </p:cNvPr>
          <p:cNvSpPr/>
          <p:nvPr userDrawn="1"/>
        </p:nvSpPr>
        <p:spPr>
          <a:xfrm>
            <a:off x="0" y="6117996"/>
            <a:ext cx="12192000" cy="740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CD2B8BF-30BB-754F-9DA4-B739C4E87EDF}"/>
              </a:ext>
            </a:extLst>
          </p:cNvPr>
          <p:cNvSpPr txBox="1">
            <a:spLocks/>
          </p:cNvSpPr>
          <p:nvPr userDrawn="1"/>
        </p:nvSpPr>
        <p:spPr>
          <a:xfrm>
            <a:off x="11195314" y="6370139"/>
            <a:ext cx="711200" cy="2593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85E4B45-3C0D-4DB7-A4A8-89FEB5CAB5B2}" type="slidenum">
              <a:rPr lang="en-US" sz="1333" smtClean="0">
                <a:solidFill>
                  <a:schemeClr val="bg1"/>
                </a:solidFill>
              </a:rPr>
              <a:pPr algn="ctr"/>
              <a:t>‹#›</a:t>
            </a:fld>
            <a:endParaRPr lang="en-US" sz="1333" dirty="0">
              <a:solidFill>
                <a:schemeClr val="bg1"/>
              </a:solidFill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3832E2F6-DAE8-3541-8467-7B04338EC6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" y="6246069"/>
            <a:ext cx="2260600" cy="4953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F217AE5-A9C8-6D4B-83AE-2A10BF6462AA}"/>
              </a:ext>
            </a:extLst>
          </p:cNvPr>
          <p:cNvCxnSpPr/>
          <p:nvPr userDrawn="1"/>
        </p:nvCxnSpPr>
        <p:spPr>
          <a:xfrm>
            <a:off x="11261303" y="6341319"/>
            <a:ext cx="0" cy="3048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28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CABA801-8FBD-1443-BFFA-88017638CC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43900" y="0"/>
            <a:ext cx="3848100" cy="6112774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DAA0027-432C-6244-840D-4FBFDD96A598}"/>
              </a:ext>
            </a:extLst>
          </p:cNvPr>
          <p:cNvCxnSpPr/>
          <p:nvPr userDrawn="1"/>
        </p:nvCxnSpPr>
        <p:spPr>
          <a:xfrm>
            <a:off x="713108" y="449124"/>
            <a:ext cx="948267" cy="0"/>
          </a:xfrm>
          <a:prstGeom prst="line">
            <a:avLst/>
          </a:prstGeom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454EB662-8970-3548-9C1E-15940E99A4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601513"/>
            <a:ext cx="7581900" cy="406400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9C634B4E-4653-3846-85AD-42C20DC5F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20803"/>
            <a:ext cx="7581900" cy="3880562"/>
          </a:xfrm>
        </p:spPr>
        <p:txBody>
          <a:bodyPr/>
          <a:lstStyle>
            <a:lvl1pPr marL="515938" indent="-280988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976313" indent="-280988"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381125" indent="-234950">
              <a:buClr>
                <a:schemeClr val="accent1"/>
              </a:buClr>
              <a:buFont typeface="Wingdings" pitchFamily="2" charset="2"/>
              <a:buChar char="§"/>
              <a:tabLst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577A86C-776B-E547-A6C5-969E9A7865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84458"/>
            <a:ext cx="7581900" cy="1000424"/>
          </a:xfrm>
        </p:spPr>
        <p:txBody>
          <a:bodyPr anchor="t" anchorCtr="0">
            <a:noAutofit/>
          </a:bodyPr>
          <a:lstStyle>
            <a:lvl1pPr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DIFFERENT TITLE PER SLIDE, </a:t>
            </a:r>
            <a:br>
              <a:rPr lang="en-US" dirty="0"/>
            </a:br>
            <a:r>
              <a:rPr lang="en-US" dirty="0"/>
              <a:t>ARIAL 32 PT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BF3CEB-349B-9B43-B746-9CCF08DD2D70}"/>
              </a:ext>
            </a:extLst>
          </p:cNvPr>
          <p:cNvSpPr/>
          <p:nvPr userDrawn="1"/>
        </p:nvSpPr>
        <p:spPr>
          <a:xfrm>
            <a:off x="0" y="6117996"/>
            <a:ext cx="12192000" cy="740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FD54241-466E-224B-B253-D275ACDE7919}"/>
              </a:ext>
            </a:extLst>
          </p:cNvPr>
          <p:cNvSpPr txBox="1">
            <a:spLocks/>
          </p:cNvSpPr>
          <p:nvPr userDrawn="1"/>
        </p:nvSpPr>
        <p:spPr>
          <a:xfrm>
            <a:off x="11195314" y="6370139"/>
            <a:ext cx="711200" cy="2593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85E4B45-3C0D-4DB7-A4A8-89FEB5CAB5B2}" type="slidenum">
              <a:rPr lang="en-US" sz="1333" smtClean="0">
                <a:solidFill>
                  <a:schemeClr val="bg1"/>
                </a:solidFill>
              </a:rPr>
              <a:pPr algn="ctr"/>
              <a:t>‹#›</a:t>
            </a:fld>
            <a:endParaRPr lang="en-US" sz="1333" dirty="0">
              <a:solidFill>
                <a:schemeClr val="bg1"/>
              </a:solidFill>
            </a:endParaRP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F07774A4-F463-6143-9CA1-7716CA9F9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" y="6246069"/>
            <a:ext cx="2260600" cy="49530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C68A604-8BB6-794F-ACB5-D78699FCB3B0}"/>
              </a:ext>
            </a:extLst>
          </p:cNvPr>
          <p:cNvCxnSpPr/>
          <p:nvPr userDrawn="1"/>
        </p:nvCxnSpPr>
        <p:spPr>
          <a:xfrm>
            <a:off x="11261303" y="6341319"/>
            <a:ext cx="0" cy="3048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24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20DE676-5A7C-8E4A-A4B6-6E698D1786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991" t="279" r="33495" b="1867"/>
          <a:stretch/>
        </p:blipFill>
        <p:spPr>
          <a:xfrm>
            <a:off x="3848099" y="-71120"/>
            <a:ext cx="8440981" cy="6183895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DBF9CD3-72F1-6D4C-8B35-8755693DCD4D}"/>
              </a:ext>
            </a:extLst>
          </p:cNvPr>
          <p:cNvSpPr txBox="1">
            <a:spLocks/>
          </p:cNvSpPr>
          <p:nvPr userDrawn="1"/>
        </p:nvSpPr>
        <p:spPr>
          <a:xfrm>
            <a:off x="11195314" y="6370139"/>
            <a:ext cx="711200" cy="2593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85E4B45-3C0D-4DB7-A4A8-89FEB5CAB5B2}" type="slidenum">
              <a:rPr lang="en-US" sz="1333" smtClean="0">
                <a:solidFill>
                  <a:schemeClr val="bg1"/>
                </a:solidFill>
              </a:rPr>
              <a:pPr algn="ctr"/>
              <a:t>‹#›</a:t>
            </a:fld>
            <a:endParaRPr lang="en-US" sz="1333" dirty="0">
              <a:solidFill>
                <a:schemeClr val="bg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7300BC6-E090-4649-9031-DFDA75FE9E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" y="6246069"/>
            <a:ext cx="2260600" cy="4953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FD622D0-F4FC-D14D-8584-5D90889DC8C5}"/>
              </a:ext>
            </a:extLst>
          </p:cNvPr>
          <p:cNvCxnSpPr/>
          <p:nvPr userDrawn="1"/>
        </p:nvCxnSpPr>
        <p:spPr>
          <a:xfrm>
            <a:off x="11261303" y="6341319"/>
            <a:ext cx="0" cy="3048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CE02DCB-40A2-9245-800B-60AAC4FAFC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848100" cy="6112774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5518BB-58AA-AA44-8F78-6FB6BA906A6B}"/>
              </a:ext>
            </a:extLst>
          </p:cNvPr>
          <p:cNvCxnSpPr/>
          <p:nvPr userDrawn="1"/>
        </p:nvCxnSpPr>
        <p:spPr>
          <a:xfrm>
            <a:off x="4633312" y="449124"/>
            <a:ext cx="948267" cy="0"/>
          </a:xfrm>
          <a:prstGeom prst="line">
            <a:avLst/>
          </a:prstGeom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542555F-F18A-8242-BBB3-CEF73CDA69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29805" y="1479550"/>
            <a:ext cx="5384800" cy="360363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Header, Arial Bold, 24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1FDD6B2-508F-EA4A-87D7-31ADD248E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9804" y="1941690"/>
            <a:ext cx="5384800" cy="3752116"/>
          </a:xfrm>
        </p:spPr>
        <p:txBody>
          <a:bodyPr/>
          <a:lstStyle>
            <a:lvl1pPr marL="515938" indent="-280988"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  <a:tabLst/>
              <a:defRPr sz="2200">
                <a:solidFill>
                  <a:schemeClr val="bg1"/>
                </a:solidFill>
              </a:defRPr>
            </a:lvl1pPr>
            <a:lvl2pPr marL="976313" indent="-280988"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2000">
                <a:solidFill>
                  <a:schemeClr val="bg1"/>
                </a:solidFill>
              </a:defRPr>
            </a:lvl2pPr>
            <a:lvl3pPr marL="1381125" indent="-234950">
              <a:buClr>
                <a:schemeClr val="accent1"/>
              </a:buClr>
              <a:buFont typeface="Wingdings" pitchFamily="2" charset="2"/>
              <a:buChar char="§"/>
              <a:tabLst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D0CB6B6-F640-684D-AABC-37F9ECD6E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29804" y="484458"/>
            <a:ext cx="6849387" cy="887356"/>
          </a:xfrm>
        </p:spPr>
        <p:txBody>
          <a:bodyPr anchor="t" anchorCtr="0">
            <a:normAutofit/>
          </a:bodyPr>
          <a:lstStyle>
            <a:lvl1pPr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DIFFERENT TITLE PER SLIDE, ARIAL 32 PT</a:t>
            </a:r>
          </a:p>
        </p:txBody>
      </p:sp>
    </p:spTree>
    <p:extLst>
      <p:ext uri="{BB962C8B-B14F-4D97-AF65-F5344CB8AC3E}">
        <p14:creationId xmlns:p14="http://schemas.microsoft.com/office/powerpoint/2010/main" val="116754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8C5BCF-1094-B94D-A6B4-3BA4D385EDAD}"/>
              </a:ext>
            </a:extLst>
          </p:cNvPr>
          <p:cNvCxnSpPr/>
          <p:nvPr userDrawn="1"/>
        </p:nvCxnSpPr>
        <p:spPr>
          <a:xfrm>
            <a:off x="713108" y="449124"/>
            <a:ext cx="948267" cy="0"/>
          </a:xfrm>
          <a:prstGeom prst="line">
            <a:avLst/>
          </a:prstGeom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340F56E4-F8A1-4D4D-9E61-5CABD197FB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0938" y="1554378"/>
            <a:ext cx="5238750" cy="4351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48D99A2-1D1C-984A-A263-5F663DD24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84458"/>
            <a:ext cx="10972800" cy="825051"/>
          </a:xfrm>
        </p:spPr>
        <p:txBody>
          <a:bodyPr anchor="t" anchorCtr="0">
            <a:normAutofit/>
          </a:bodyPr>
          <a:lstStyle>
            <a:lvl1pPr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DIFFERENT TITLE PER SLIDE, ARIAL 32 PT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17DD378-629D-E840-B370-54259EE82100}"/>
              </a:ext>
            </a:extLst>
          </p:cNvPr>
          <p:cNvSpPr/>
          <p:nvPr userDrawn="1"/>
        </p:nvSpPr>
        <p:spPr>
          <a:xfrm>
            <a:off x="0" y="6117996"/>
            <a:ext cx="12192000" cy="740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2798D922-0933-1043-98C8-522ED9BC98EE}"/>
              </a:ext>
            </a:extLst>
          </p:cNvPr>
          <p:cNvSpPr txBox="1">
            <a:spLocks/>
          </p:cNvSpPr>
          <p:nvPr userDrawn="1"/>
        </p:nvSpPr>
        <p:spPr>
          <a:xfrm>
            <a:off x="11195314" y="6370139"/>
            <a:ext cx="711200" cy="2593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85E4B45-3C0D-4DB7-A4A8-89FEB5CAB5B2}" type="slidenum">
              <a:rPr lang="en-US" sz="1333" smtClean="0">
                <a:solidFill>
                  <a:schemeClr val="bg1"/>
                </a:solidFill>
              </a:rPr>
              <a:pPr algn="ctr"/>
              <a:t>‹#›</a:t>
            </a:fld>
            <a:endParaRPr lang="en-US" sz="1333" dirty="0">
              <a:solidFill>
                <a:schemeClr val="bg1"/>
              </a:solidFill>
            </a:endParaRP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576D76D2-5186-1145-81B6-C978F0FD5B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" y="6246069"/>
            <a:ext cx="2260600" cy="49530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FF4CCCA-CC14-5F4F-85F8-E9E43CBD83C3}"/>
              </a:ext>
            </a:extLst>
          </p:cNvPr>
          <p:cNvCxnSpPr/>
          <p:nvPr userDrawn="1"/>
        </p:nvCxnSpPr>
        <p:spPr>
          <a:xfrm>
            <a:off x="11261303" y="6341319"/>
            <a:ext cx="0" cy="3048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3">
            <a:extLst>
              <a:ext uri="{FF2B5EF4-FFF2-40B4-BE49-F238E27FC236}">
                <a16:creationId xmlns:a16="http://schemas.microsoft.com/office/drawing/2014/main" id="{33C51EF8-3A4A-BF43-91AD-F7ED3A3ADF1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0238" y="1554378"/>
            <a:ext cx="5238750" cy="43517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70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PP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6783A4B-93AD-574C-BB9F-CCFFDA76DA3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" y="1622864"/>
            <a:ext cx="10968038" cy="4283251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D7A90AB-F918-D841-92EA-FF682489E30B}"/>
              </a:ext>
            </a:extLst>
          </p:cNvPr>
          <p:cNvCxnSpPr/>
          <p:nvPr userDrawn="1"/>
        </p:nvCxnSpPr>
        <p:spPr>
          <a:xfrm>
            <a:off x="713108" y="449124"/>
            <a:ext cx="948267" cy="0"/>
          </a:xfrm>
          <a:prstGeom prst="line">
            <a:avLst/>
          </a:prstGeom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C35FA206-A2EA-8343-A005-2B63047D22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84458"/>
            <a:ext cx="10972800" cy="974991"/>
          </a:xfrm>
        </p:spPr>
        <p:txBody>
          <a:bodyPr anchor="t" anchorCtr="0">
            <a:normAutofit/>
          </a:bodyPr>
          <a:lstStyle>
            <a:lvl1pPr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DIFFERENT TITLE PER SLIDE, ARIAL 32 PT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3DDD418-8000-C543-8D48-F8E5450BDDC0}"/>
              </a:ext>
            </a:extLst>
          </p:cNvPr>
          <p:cNvSpPr/>
          <p:nvPr userDrawn="1"/>
        </p:nvSpPr>
        <p:spPr>
          <a:xfrm>
            <a:off x="0" y="6117996"/>
            <a:ext cx="12192000" cy="740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FF16A477-2FDE-B844-89E5-53567EFF47B3}"/>
              </a:ext>
            </a:extLst>
          </p:cNvPr>
          <p:cNvSpPr txBox="1">
            <a:spLocks/>
          </p:cNvSpPr>
          <p:nvPr userDrawn="1"/>
        </p:nvSpPr>
        <p:spPr>
          <a:xfrm>
            <a:off x="11195314" y="6370139"/>
            <a:ext cx="711200" cy="2593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85E4B45-3C0D-4DB7-A4A8-89FEB5CAB5B2}" type="slidenum">
              <a:rPr lang="en-US" sz="1333" smtClean="0">
                <a:solidFill>
                  <a:schemeClr val="bg1"/>
                </a:solidFill>
              </a:rPr>
              <a:pPr algn="ctr"/>
              <a:t>‹#›</a:t>
            </a:fld>
            <a:endParaRPr lang="en-US" sz="1333" dirty="0">
              <a:solidFill>
                <a:schemeClr val="bg1"/>
              </a:solidFill>
            </a:endParaRP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A2BA51FD-6863-B44B-B3CC-8DE6F23B7E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" y="6246069"/>
            <a:ext cx="2260600" cy="49530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3E8422D-7B3C-8247-A6B7-560541E2F024}"/>
              </a:ext>
            </a:extLst>
          </p:cNvPr>
          <p:cNvCxnSpPr/>
          <p:nvPr userDrawn="1"/>
        </p:nvCxnSpPr>
        <p:spPr>
          <a:xfrm>
            <a:off x="11261303" y="6341319"/>
            <a:ext cx="0" cy="3048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83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Large Image/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705CBE4-EE8C-A74D-87A4-DE17375074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1" y="1667733"/>
            <a:ext cx="10972800" cy="4221718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5D6EDFE-9BCC-7241-BE79-C3C97886BF10}"/>
              </a:ext>
            </a:extLst>
          </p:cNvPr>
          <p:cNvCxnSpPr/>
          <p:nvPr userDrawn="1"/>
        </p:nvCxnSpPr>
        <p:spPr>
          <a:xfrm>
            <a:off x="713108" y="449124"/>
            <a:ext cx="948267" cy="0"/>
          </a:xfrm>
          <a:prstGeom prst="line">
            <a:avLst/>
          </a:prstGeom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30B7E887-57A5-1B48-AE15-22374E11DD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84458"/>
            <a:ext cx="10972800" cy="974989"/>
          </a:xfrm>
        </p:spPr>
        <p:txBody>
          <a:bodyPr anchor="t" anchorCtr="0">
            <a:normAutofit/>
          </a:bodyPr>
          <a:lstStyle>
            <a:lvl1pPr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DIFFERENT TITLE PER SLIDE, ARIAL 32 PT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0DF808-4C38-3849-B5B7-4E3001375694}"/>
              </a:ext>
            </a:extLst>
          </p:cNvPr>
          <p:cNvSpPr/>
          <p:nvPr userDrawn="1"/>
        </p:nvSpPr>
        <p:spPr>
          <a:xfrm>
            <a:off x="0" y="6117996"/>
            <a:ext cx="12192000" cy="740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EEC23946-B628-904A-A109-D9C3DF530852}"/>
              </a:ext>
            </a:extLst>
          </p:cNvPr>
          <p:cNvSpPr txBox="1">
            <a:spLocks/>
          </p:cNvSpPr>
          <p:nvPr userDrawn="1"/>
        </p:nvSpPr>
        <p:spPr>
          <a:xfrm>
            <a:off x="11195314" y="6370139"/>
            <a:ext cx="711200" cy="2593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85E4B45-3C0D-4DB7-A4A8-89FEB5CAB5B2}" type="slidenum">
              <a:rPr lang="en-US" sz="1333" smtClean="0">
                <a:solidFill>
                  <a:schemeClr val="bg1"/>
                </a:solidFill>
              </a:rPr>
              <a:pPr algn="ctr"/>
              <a:t>‹#›</a:t>
            </a:fld>
            <a:endParaRPr lang="en-US" sz="1333" dirty="0">
              <a:solidFill>
                <a:schemeClr val="bg1"/>
              </a:solidFill>
            </a:endParaRP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564CD507-EEDB-6948-930D-9B84E47A6F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" y="6246069"/>
            <a:ext cx="2260600" cy="49530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9C370B9-4ACE-AE45-89BE-88F87F4C2D25}"/>
              </a:ext>
            </a:extLst>
          </p:cNvPr>
          <p:cNvCxnSpPr/>
          <p:nvPr userDrawn="1"/>
        </p:nvCxnSpPr>
        <p:spPr>
          <a:xfrm>
            <a:off x="11261303" y="6341319"/>
            <a:ext cx="0" cy="3048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0A5C9A-4A11-784F-957D-6444814FA726}"/>
              </a:ext>
            </a:extLst>
          </p:cNvPr>
          <p:cNvSpPr/>
          <p:nvPr userDrawn="1"/>
        </p:nvSpPr>
        <p:spPr>
          <a:xfrm>
            <a:off x="7545" y="0"/>
            <a:ext cx="12179195" cy="2980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CE8E7C-6EA8-5E4A-98DA-197608A078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5" t="279" r="34047" b="51444"/>
          <a:stretch/>
        </p:blipFill>
        <p:spPr>
          <a:xfrm>
            <a:off x="-5259" y="-71119"/>
            <a:ext cx="12192000" cy="305085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8D70E64-FE79-E246-A2DA-42EE90A704EF}"/>
              </a:ext>
            </a:extLst>
          </p:cNvPr>
          <p:cNvSpPr/>
          <p:nvPr userDrawn="1"/>
        </p:nvSpPr>
        <p:spPr>
          <a:xfrm>
            <a:off x="-1" y="1201193"/>
            <a:ext cx="9985249" cy="1470025"/>
          </a:xfrm>
          <a:prstGeom prst="rect">
            <a:avLst/>
          </a:prstGeom>
          <a:solidFill>
            <a:schemeClr val="tx2">
              <a:lumMod val="10000"/>
            </a:schemeClr>
          </a:solidFill>
          <a:ln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A4C386B-3E03-9A45-8365-ACE91E7D8F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201193"/>
            <a:ext cx="7794171" cy="1470025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Title, Arial Bold, 32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AE0E53C-0779-1B43-86E7-21148BDEE6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979738"/>
            <a:ext cx="12192000" cy="38782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4B987E-0BBF-BA42-A491-9976991B47A3}"/>
              </a:ext>
            </a:extLst>
          </p:cNvPr>
          <p:cNvSpPr/>
          <p:nvPr userDrawn="1"/>
        </p:nvSpPr>
        <p:spPr>
          <a:xfrm>
            <a:off x="664172" y="1201193"/>
            <a:ext cx="81906" cy="1470025"/>
          </a:xfrm>
          <a:prstGeom prst="rect">
            <a:avLst/>
          </a:prstGeom>
          <a:solidFill>
            <a:schemeClr val="bg2"/>
          </a:solidFill>
          <a:ln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FC7608-7677-3E47-9925-1C93BC6DCED2}"/>
              </a:ext>
            </a:extLst>
          </p:cNvPr>
          <p:cNvSpPr/>
          <p:nvPr userDrawn="1"/>
        </p:nvSpPr>
        <p:spPr>
          <a:xfrm>
            <a:off x="425021" y="1201193"/>
            <a:ext cx="81906" cy="1470025"/>
          </a:xfrm>
          <a:prstGeom prst="rect">
            <a:avLst/>
          </a:prstGeom>
          <a:solidFill>
            <a:schemeClr val="bg2"/>
          </a:solidFill>
          <a:ln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89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778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DIFFERENT TITLE PER SLIDE, ARIAL 28 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005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18" r:id="rId1"/>
    <p:sldLayoutId id="2147488919" r:id="rId2"/>
    <p:sldLayoutId id="2147488920" r:id="rId3"/>
    <p:sldLayoutId id="2147488921" r:id="rId4"/>
    <p:sldLayoutId id="2147488922" r:id="rId5"/>
    <p:sldLayoutId id="2147488923" r:id="rId6"/>
    <p:sldLayoutId id="2147488924" r:id="rId7"/>
    <p:sldLayoutId id="2147488925" r:id="rId8"/>
    <p:sldLayoutId id="2147488926" r:id="rId9"/>
    <p:sldLayoutId id="2147488927" r:id="rId10"/>
    <p:sldLayoutId id="2147488928" r:id="rId11"/>
    <p:sldLayoutId id="2147488929" r:id="rId12"/>
    <p:sldLayoutId id="2147488930" r:id="rId13"/>
    <p:sldLayoutId id="2147488931" r:id="rId14"/>
    <p:sldLayoutId id="2147488916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2800" b="1" kern="1200" baseline="0">
          <a:solidFill>
            <a:srgbClr val="273D77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SzPct val="125000"/>
        <a:buFont typeface="Arial" panose="020B0604020202020204" pitchFamily="34" charset="0"/>
        <a:buChar char="•"/>
        <a:defRPr sz="2933" kern="1200">
          <a:solidFill>
            <a:srgbClr val="002060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667" kern="1200">
          <a:solidFill>
            <a:srgbClr val="002060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SzPct val="80000"/>
        <a:buFont typeface="Wingdings" pitchFamily="2" charset="2"/>
        <a:buChar char="§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nidcr.nih.gov/careers-trainin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hs.gov/dentistry/currentopenings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hs.gov/dentistry/dentalexternship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sphs.gov/student/srcostep.aspx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or.hrsa.gov/" TargetMode="External"/><Relationship Id="rId2" Type="http://schemas.openxmlformats.org/officeDocument/2006/relationships/hyperlink" Target="https://www.ihs.gov/loanrepaymen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hsc.hrsa.gov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sphs.gov/" TargetMode="External"/><Relationship Id="rId3" Type="http://schemas.openxmlformats.org/officeDocument/2006/relationships/hyperlink" Target="https://www.usajobs.gov/" TargetMode="External"/><Relationship Id="rId7" Type="http://schemas.openxmlformats.org/officeDocument/2006/relationships/hyperlink" Target="https://www.gocoastguard.com/active-duty-careers/officer-opportunities/programs/dental-officer" TargetMode="External"/><Relationship Id="rId2" Type="http://schemas.openxmlformats.org/officeDocument/2006/relationships/hyperlink" Target="https://www.bop.gov/jobs/positions/index.jsp?p=Dentis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coastguard.com/active-duty-careers/officer-" TargetMode="External"/><Relationship Id="rId5" Type="http://schemas.openxmlformats.org/officeDocument/2006/relationships/hyperlink" Target="https://www.ihs.gov/dentistry/index.cfm/currentopenings/search/" TargetMode="External"/><Relationship Id="rId4" Type="http://schemas.openxmlformats.org/officeDocument/2006/relationships/hyperlink" Target="https://www.hrsa.gov/h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dirty="0" smtClean="0"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rPr>
              <a:t>U.S. Public Health Service: </a:t>
            </a:r>
            <a:br>
              <a:rPr lang="en-US" dirty="0" smtClean="0"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rPr>
              <a:t>It’s a Career and an Adventure!!!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612648" y="1709928"/>
            <a:ext cx="10972800" cy="375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515938" indent="-280988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6313" indent="-280988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81125" indent="-23495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>
                <a:ea typeface="ＭＳ Ｐゴシック" panose="020B0600070205080204" pitchFamily="34" charset="-128"/>
              </a:rPr>
              <a:t>Division of Oral Health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Part of National Center for Chronic Disease Prevention and Health Promotion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Monitor and study oral health, diseases, and cancer (National Oral Health Surveillance System, National Health and Nutrition Examination Survey)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Extend proven prevention strategies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Guide infection control in dentistry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Increase state oral health program capacity and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effectiveness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dirty="0" smtClean="0">
                <a:ea typeface="ＭＳ Ｐゴシック" panose="020B0600070205080204" pitchFamily="34" charset="-128"/>
              </a:rPr>
              <a:t>Support medical-dental integration efforts and development of national framework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dirty="0" smtClean="0">
                <a:ea typeface="ＭＳ Ｐゴシック" panose="020B0600070205080204" pitchFamily="34" charset="-128"/>
              </a:rPr>
              <a:t>Administer a Dental Public Health Residency Program, only one located in a Federal agency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32771" name="Content Placeholder 3" descr="CDC Symbol - Centers of Disease Control and Prevention" title="CDC Symbol - Centers of Disease Control and Prevention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601200" y="113749"/>
            <a:ext cx="2495550" cy="145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Centers for Disease Control &amp; Prevention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609600" y="1709928"/>
            <a:ext cx="10972800" cy="40174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515938" indent="-280988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6313" indent="-280988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81125" indent="-23495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600" dirty="0">
                <a:ea typeface="ＭＳ Ｐゴシック" panose="020B0600070205080204" pitchFamily="34" charset="-128"/>
              </a:rPr>
              <a:t>One of 27 National Institutes of Health in Bethesda, MD</a:t>
            </a:r>
          </a:p>
          <a:p>
            <a:pPr marL="695325" lvl="1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600" dirty="0">
                <a:ea typeface="ＭＳ Ｐゴシック" panose="020B0600070205080204" pitchFamily="34" charset="-128"/>
              </a:rPr>
              <a:t>Funds research and supports research training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200" dirty="0">
                <a:ea typeface="ＭＳ Ｐゴシック" panose="020B0600070205080204" pitchFamily="34" charset="-128"/>
              </a:rPr>
              <a:t>Perform and support basic, translational, and clinical research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200" dirty="0">
                <a:ea typeface="ＭＳ Ｐゴシック" panose="020B0600070205080204" pitchFamily="34" charset="-128"/>
              </a:rPr>
              <a:t>Conduct and fund research training &amp; career development programs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200" dirty="0">
                <a:ea typeface="ＭＳ Ｐゴシック" panose="020B0600070205080204" pitchFamily="34" charset="-128"/>
              </a:rPr>
              <a:t>Coordinate and assist relevant research and research-related activities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200" dirty="0">
                <a:ea typeface="ＭＳ Ｐゴシック" panose="020B0600070205080204" pitchFamily="34" charset="-128"/>
              </a:rPr>
              <a:t>Promote the timely transfer of knowledge gained from research</a:t>
            </a:r>
          </a:p>
          <a:p>
            <a:pPr marL="695325" lvl="1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600" dirty="0">
                <a:ea typeface="ＭＳ Ｐゴシック" panose="020B0600070205080204" pitchFamily="34" charset="-128"/>
              </a:rPr>
              <a:t>Variety of training and career development </a:t>
            </a:r>
            <a:r>
              <a:rPr lang="en-US" altLang="en-US" sz="2600" dirty="0" smtClean="0">
                <a:ea typeface="ＭＳ Ｐゴシック" panose="020B0600070205080204" pitchFamily="34" charset="-128"/>
              </a:rPr>
              <a:t>opportunities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200" dirty="0" smtClean="0">
                <a:ea typeface="ＭＳ Ｐゴシック" panose="020B0600070205080204" pitchFamily="34" charset="-128"/>
              </a:rPr>
              <a:t>Pre- and post-doctorate intramural research training </a:t>
            </a:r>
            <a:r>
              <a:rPr lang="en-US" altLang="en-US" sz="2200" dirty="0">
                <a:ea typeface="ＭＳ Ｐゴシック" panose="020B0600070205080204" pitchFamily="34" charset="-128"/>
              </a:rPr>
              <a:t>in Bethesda, MD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200" dirty="0">
                <a:ea typeface="ＭＳ Ｐゴシック" panose="020B0600070205080204" pitchFamily="34" charset="-128"/>
              </a:rPr>
              <a:t>Extramural </a:t>
            </a:r>
            <a:r>
              <a:rPr lang="en-US" altLang="en-US" sz="2200" dirty="0" smtClean="0">
                <a:ea typeface="ＭＳ Ｐゴシック" panose="020B0600070205080204" pitchFamily="34" charset="-128"/>
              </a:rPr>
              <a:t>mentored fellowships and career development awards around country</a:t>
            </a:r>
            <a:endParaRPr lang="en-US" altLang="en-US" sz="2200" dirty="0">
              <a:ea typeface="ＭＳ Ｐゴシック" panose="020B0600070205080204" pitchFamily="34" charset="-128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200" dirty="0" smtClean="0">
                <a:ea typeface="ＭＳ Ｐゴシック" panose="020B0600070205080204" pitchFamily="34" charset="-128"/>
                <a:hlinkClick r:id="rId2" tooltip="NIH Training Opportunities"/>
              </a:rPr>
              <a:t>https://www.nidcr.nih.gov/careers-training</a:t>
            </a:r>
            <a:r>
              <a:rPr lang="en-US" altLang="en-US" sz="2200" dirty="0" smtClean="0">
                <a:ea typeface="ＭＳ Ｐゴシック" panose="020B0600070205080204" pitchFamily="34" charset="-128"/>
              </a:rPr>
              <a:t> </a:t>
            </a:r>
            <a:endParaRPr lang="en-US" altLang="en-US" sz="2200" dirty="0">
              <a:ea typeface="ＭＳ Ｐゴシック" panose="020B0600070205080204" pitchFamily="34" charset="-128"/>
            </a:endParaRPr>
          </a:p>
        </p:txBody>
      </p:sp>
      <p:pic>
        <p:nvPicPr>
          <p:cNvPr id="38915" name="Content Placeholder 3" descr="National Institute of Dental and Craniofacial Research" title="NIH/NIDCR Symbol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56" t="9465" r="7111" b="12314"/>
          <a:stretch/>
        </p:blipFill>
        <p:spPr bwMode="auto">
          <a:xfrm>
            <a:off x="10287000" y="76200"/>
            <a:ext cx="18288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National Institute of Dental and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Craniofacial Research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612648" y="1527048"/>
            <a:ext cx="10972800" cy="45347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515938" indent="-280988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6313" indent="-280988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81125" indent="-23495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sz="3100" dirty="0">
                <a:ea typeface="ＭＳ Ｐゴシック" panose="020B0600070205080204" pitchFamily="34" charset="-128"/>
              </a:rPr>
              <a:t>FDA </a:t>
            </a:r>
            <a:r>
              <a:rPr lang="en-US" altLang="en-US" sz="3100" dirty="0" smtClean="0">
                <a:ea typeface="ＭＳ Ｐゴシック" panose="020B0600070205080204" pitchFamily="34" charset="-128"/>
              </a:rPr>
              <a:t>Components </a:t>
            </a:r>
            <a:r>
              <a:rPr lang="en-US" altLang="en-US" sz="2600" dirty="0" smtClean="0">
                <a:ea typeface="ＭＳ Ｐゴシック" panose="020B0600070205080204" pitchFamily="34" charset="-128"/>
              </a:rPr>
              <a:t>(</a:t>
            </a:r>
            <a:r>
              <a:rPr lang="en-US" altLang="en-US" sz="2600" dirty="0">
                <a:ea typeface="ＭＳ Ｐゴシック" panose="020B0600070205080204" pitchFamily="34" charset="-128"/>
              </a:rPr>
              <a:t>* where USPHS dentists </a:t>
            </a:r>
            <a:r>
              <a:rPr lang="en-US" altLang="en-US" sz="2600" dirty="0" smtClean="0">
                <a:ea typeface="ＭＳ Ｐゴシック" panose="020B0600070205080204" pitchFamily="34" charset="-128"/>
              </a:rPr>
              <a:t>work)</a:t>
            </a:r>
            <a:endParaRPr lang="en-US" altLang="en-US" sz="2600" dirty="0">
              <a:ea typeface="ＭＳ Ｐゴシック" panose="020B0600070205080204" pitchFamily="34" charset="-128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sz="2600" dirty="0">
                <a:ea typeface="ＭＳ Ｐゴシック" panose="020B0600070205080204" pitchFamily="34" charset="-128"/>
              </a:rPr>
              <a:t>Center for Devices and Radiological </a:t>
            </a:r>
            <a:r>
              <a:rPr lang="en-US" altLang="en-US" sz="2600" dirty="0" smtClean="0">
                <a:ea typeface="ＭＳ Ｐゴシック" panose="020B0600070205080204" pitchFamily="34" charset="-128"/>
              </a:rPr>
              <a:t>Health*</a:t>
            </a:r>
            <a:endParaRPr lang="en-US" altLang="en-US" sz="2600" dirty="0">
              <a:ea typeface="ＭＳ Ｐゴシック" panose="020B0600070205080204" pitchFamily="34" charset="-128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sz="2600" dirty="0">
                <a:ea typeface="ＭＳ Ｐゴシック" panose="020B0600070205080204" pitchFamily="34" charset="-128"/>
              </a:rPr>
              <a:t>Center for Drug Evaluation and </a:t>
            </a:r>
            <a:r>
              <a:rPr lang="en-US" altLang="en-US" sz="2600" dirty="0" smtClean="0">
                <a:ea typeface="ＭＳ Ｐゴシック" panose="020B0600070205080204" pitchFamily="34" charset="-128"/>
              </a:rPr>
              <a:t>Research*                         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sz="2600" dirty="0" smtClean="0">
                <a:ea typeface="ＭＳ Ｐゴシック" panose="020B0600070205080204" pitchFamily="34" charset="-128"/>
              </a:rPr>
              <a:t>Center </a:t>
            </a:r>
            <a:r>
              <a:rPr lang="en-US" altLang="en-US" sz="2600" dirty="0">
                <a:ea typeface="ＭＳ Ｐゴシック" panose="020B0600070205080204" pitchFamily="34" charset="-128"/>
              </a:rPr>
              <a:t>for Biologics Evaluation and </a:t>
            </a:r>
            <a:r>
              <a:rPr lang="en-US" altLang="en-US" sz="2600" dirty="0" smtClean="0">
                <a:ea typeface="ＭＳ Ｐゴシック" panose="020B0600070205080204" pitchFamily="34" charset="-128"/>
              </a:rPr>
              <a:t>Research</a:t>
            </a:r>
            <a:endParaRPr lang="en-US" altLang="en-US" sz="2600" dirty="0">
              <a:ea typeface="ＭＳ Ｐゴシック" panose="020B0600070205080204" pitchFamily="34" charset="-128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sz="2600" dirty="0">
                <a:ea typeface="ＭＳ Ｐゴシック" panose="020B0600070205080204" pitchFamily="34" charset="-128"/>
              </a:rPr>
              <a:t>Center for Tobacco </a:t>
            </a:r>
            <a:r>
              <a:rPr lang="en-US" altLang="en-US" sz="2600" dirty="0" smtClean="0">
                <a:ea typeface="ＭＳ Ｐゴシック" panose="020B0600070205080204" pitchFamily="34" charset="-128"/>
              </a:rPr>
              <a:t>Products*</a:t>
            </a:r>
            <a:endParaRPr lang="en-US" altLang="en-US" sz="2600" dirty="0"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sz="3100" dirty="0">
                <a:ea typeface="ＭＳ Ｐゴシック" panose="020B0600070205080204" pitchFamily="34" charset="-128"/>
              </a:rPr>
              <a:t>Dental Officer Roles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sz="2600" dirty="0">
                <a:ea typeface="ＭＳ Ｐゴシック" panose="020B0600070205080204" pitchFamily="34" charset="-128"/>
              </a:rPr>
              <a:t>Device Evaluation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altLang="en-US" sz="2600" dirty="0">
                <a:ea typeface="ＭＳ Ｐゴシック" panose="020B0600070205080204" pitchFamily="34" charset="-128"/>
              </a:rPr>
              <a:t>Ensure safety, efficacy, and security of dental devices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altLang="en-US" sz="2600" dirty="0">
                <a:ea typeface="ＭＳ Ｐゴシック" panose="020B0600070205080204" pitchFamily="34" charset="-128"/>
              </a:rPr>
              <a:t>Receive reports of adverse events, initiate recalls as needed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sz="2600" dirty="0">
                <a:ea typeface="ＭＳ Ｐゴシック" panose="020B0600070205080204" pitchFamily="34" charset="-128"/>
              </a:rPr>
              <a:t>Drug Evaluation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altLang="en-US" sz="2600" dirty="0">
                <a:ea typeface="ＭＳ Ｐゴシック" panose="020B0600070205080204" pitchFamily="34" charset="-128"/>
              </a:rPr>
              <a:t>Ensure the availability, quality, &amp; integrity of safe and effective dental drugs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altLang="en-US" sz="2600" dirty="0">
                <a:ea typeface="ＭＳ Ｐゴシック" panose="020B0600070205080204" pitchFamily="34" charset="-128"/>
              </a:rPr>
              <a:t>Protect public health by promoting the safe use of marketed drugs</a:t>
            </a:r>
          </a:p>
        </p:txBody>
      </p:sp>
      <p:pic>
        <p:nvPicPr>
          <p:cNvPr id="33795" name="Content Placeholder 3" descr="U.S. Food and Drug Administration" title="FDA Symbol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448800" y="107252"/>
            <a:ext cx="2629267" cy="12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Food and Drug Administration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6476" y="1295400"/>
            <a:ext cx="75819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en-US" sz="2400" dirty="0"/>
              <a:t>Dentists</a:t>
            </a:r>
          </a:p>
          <a:p>
            <a:pPr lvl="1"/>
            <a:r>
              <a:rPr lang="en-US" altLang="en-US" dirty="0"/>
              <a:t>167 Commissioned Corps</a:t>
            </a:r>
          </a:p>
          <a:p>
            <a:pPr lvl="1"/>
            <a:r>
              <a:rPr lang="en-US" altLang="en-US" dirty="0"/>
              <a:t>317 Civil Service</a:t>
            </a:r>
          </a:p>
          <a:p>
            <a:pPr lvl="1"/>
            <a:r>
              <a:rPr lang="en-US" altLang="en-US" dirty="0"/>
              <a:t>765 Contractors</a:t>
            </a:r>
          </a:p>
          <a:p>
            <a:endParaRPr lang="en-US" altLang="en-US" dirty="0"/>
          </a:p>
          <a:p>
            <a:r>
              <a:rPr lang="en-US" altLang="en-US" sz="2400" dirty="0" smtClean="0"/>
              <a:t>Dental Hygienists</a:t>
            </a:r>
          </a:p>
          <a:p>
            <a:pPr lvl="1"/>
            <a:r>
              <a:rPr lang="en-US" altLang="en-US" dirty="0" smtClean="0"/>
              <a:t>88 Commissioned Corps</a:t>
            </a:r>
          </a:p>
          <a:p>
            <a:pPr lvl="1"/>
            <a:r>
              <a:rPr lang="en-US" altLang="en-US" dirty="0" smtClean="0"/>
              <a:t>111 Civil Service</a:t>
            </a:r>
          </a:p>
          <a:p>
            <a:pPr lvl="1"/>
            <a:r>
              <a:rPr lang="en-US" altLang="en-US" dirty="0" smtClean="0"/>
              <a:t>371 Contractors</a:t>
            </a:r>
            <a:endParaRPr lang="en-US" altLang="en-US" dirty="0"/>
          </a:p>
        </p:txBody>
      </p:sp>
      <p:pic>
        <p:nvPicPr>
          <p:cNvPr id="7" name="Picture Placeholder 9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548927F-EFD0-4B53-ACB7-D109D432EB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9113" y="0"/>
            <a:ext cx="3882887" cy="6126026"/>
          </a:xfrm>
          <a:prstGeom prst="rect">
            <a:avLst/>
          </a:prstGeom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altLang="en-US" dirty="0"/>
              <a:t>Professional Composition</a:t>
            </a:r>
          </a:p>
        </p:txBody>
      </p:sp>
    </p:spTree>
    <p:extLst>
      <p:ext uri="{BB962C8B-B14F-4D97-AF65-F5344CB8AC3E}">
        <p14:creationId xmlns:p14="http://schemas.microsoft.com/office/powerpoint/2010/main" val="50271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79427" y="5726668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smtClean="0">
                <a:latin typeface="+mn-lt"/>
              </a:rPr>
              <a:t>*excludes BOP</a:t>
            </a:r>
            <a:endParaRPr lang="en-US" altLang="en-US" dirty="0">
              <a:latin typeface="+mn-lt"/>
            </a:endParaRPr>
          </a:p>
        </p:txBody>
      </p:sp>
      <p:graphicFrame>
        <p:nvGraphicFramePr>
          <p:cNvPr id="3" name="Table 2" descr="Table of Specialities" title="Table of Specialitie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81437"/>
              </p:ext>
            </p:extLst>
          </p:nvPr>
        </p:nvGraphicFramePr>
        <p:xfrm>
          <a:off x="1962150" y="1185148"/>
          <a:ext cx="8267700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4122">
                  <a:extLst>
                    <a:ext uri="{9D8B030D-6E8A-4147-A177-3AD203B41FA5}">
                      <a16:colId xmlns:a16="http://schemas.microsoft.com/office/drawing/2014/main" val="2152901254"/>
                    </a:ext>
                  </a:extLst>
                </a:gridCol>
                <a:gridCol w="1963578">
                  <a:extLst>
                    <a:ext uri="{9D8B030D-6E8A-4147-A177-3AD203B41FA5}">
                      <a16:colId xmlns:a16="http://schemas.microsoft.com/office/drawing/2014/main" val="40511705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Specialty *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Total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000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Anesthesiology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60689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Public Health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406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Endodontics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565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Oral and Maxillofacial</a:t>
                      </a:r>
                      <a:r>
                        <a:rPr lang="en-US" sz="2400" baseline="0" dirty="0" smtClean="0"/>
                        <a:t> Pathology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281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Oral and Maxillofacial Surgery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21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39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Orthodontics</a:t>
                      </a:r>
                      <a:r>
                        <a:rPr lang="en-US" sz="2400" baseline="0" dirty="0" smtClean="0"/>
                        <a:t> and </a:t>
                      </a:r>
                      <a:r>
                        <a:rPr lang="en-US" sz="2400" baseline="0" dirty="0" err="1" smtClean="0"/>
                        <a:t>Dentofacial</a:t>
                      </a:r>
                      <a:r>
                        <a:rPr lang="en-US" sz="2400" baseline="0" dirty="0" smtClean="0"/>
                        <a:t> Orthopedics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5746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Pediatric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52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792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Periodontics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223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Prosthodontics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990983"/>
                  </a:ext>
                </a:extLst>
              </a:tr>
            </a:tbl>
          </a:graphicData>
        </a:graphic>
      </p:graphicFrame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sz="3400" dirty="0"/>
              <a:t>Specialties</a:t>
            </a:r>
            <a:endParaRPr lang="en-US" altLang="en-US" sz="3400" dirty="0" smtClean="0"/>
          </a:p>
        </p:txBody>
      </p:sp>
    </p:spTree>
    <p:extLst>
      <p:ext uri="{BB962C8B-B14F-4D97-AF65-F5344CB8AC3E}">
        <p14:creationId xmlns:p14="http://schemas.microsoft.com/office/powerpoint/2010/main" val="92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USPHS Dentist Roles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2648" y="1527048"/>
            <a:ext cx="10418762" cy="468691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515938" indent="-280988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Clinical</a:t>
            </a:r>
          </a:p>
          <a:p>
            <a:pPr marL="976313" lvl="1" indent="-280988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Clinic Staff Dentist or </a:t>
            </a:r>
            <a:r>
              <a:rPr lang="en-US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Specialist</a:t>
            </a:r>
          </a:p>
          <a:p>
            <a:pPr marL="695325" lvl="1" indent="0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None/>
            </a:pPr>
            <a:endParaRPr lang="en-US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5938" indent="-280988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Administrative</a:t>
            </a:r>
          </a:p>
          <a:p>
            <a:pPr marL="976313" lvl="1" indent="-280988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Dental Director/Chief Dental Officer (local, region, national)</a:t>
            </a:r>
          </a:p>
          <a:p>
            <a:pPr marL="976313" lvl="1" indent="-280988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Program </a:t>
            </a:r>
            <a:r>
              <a:rPr lang="en-US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Management</a:t>
            </a:r>
          </a:p>
          <a:p>
            <a:pPr marL="976313" lvl="1" indent="-280988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</a:pPr>
            <a:endParaRPr lang="en-US" alt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5938" indent="-280988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Public Health</a:t>
            </a:r>
          </a:p>
          <a:p>
            <a:pPr marL="976313" lvl="1" indent="-280988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Population-based interventions</a:t>
            </a:r>
          </a:p>
          <a:p>
            <a:pPr marL="976313" lvl="1" indent="-280988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Natural disaster </a:t>
            </a:r>
            <a:r>
              <a:rPr lang="en-US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 health emergency response</a:t>
            </a:r>
            <a:endParaRPr lang="en-US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76313" lvl="1" indent="-280988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Research (NIDCR)</a:t>
            </a:r>
          </a:p>
          <a:p>
            <a:pPr marL="976313" lvl="1" indent="-280988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Regulatory (FDA)</a:t>
            </a:r>
          </a:p>
          <a:p>
            <a:pPr marL="976313" lvl="1" indent="-280988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Policy/guidelines (CDC)</a:t>
            </a:r>
          </a:p>
          <a:p>
            <a:pPr marL="976313" lvl="1" indent="-280988">
              <a:spcBef>
                <a:spcPts val="0"/>
              </a:spcBef>
              <a:buClr>
                <a:schemeClr val="accent1"/>
              </a:buClr>
            </a:pPr>
            <a:endParaRPr lang="en-US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4C92CD9-E475-476C-A21E-0356D41AC41E}" type="slidenum">
              <a:rPr lang="en-US" altLang="en-US" smtClean="0">
                <a:solidFill>
                  <a:srgbClr val="FFFFFF"/>
                </a:solidFill>
              </a:rPr>
              <a:pPr/>
              <a:t>15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2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09600" y="1527048"/>
            <a:ext cx="10972800" cy="37521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en-US" sz="2400" dirty="0"/>
              <a:t>Civil Service</a:t>
            </a:r>
          </a:p>
          <a:p>
            <a:r>
              <a:rPr lang="en-US" altLang="en-US" sz="2400" dirty="0"/>
              <a:t>Commissioned Corps</a:t>
            </a:r>
          </a:p>
          <a:p>
            <a:r>
              <a:rPr lang="en-US" altLang="en-US" sz="2400" dirty="0"/>
              <a:t>Direct Tribal Hire</a:t>
            </a:r>
          </a:p>
          <a:p>
            <a:r>
              <a:rPr lang="en-US" altLang="en-US" sz="2400" dirty="0"/>
              <a:t>Contract </a:t>
            </a:r>
            <a:r>
              <a:rPr lang="en-US" altLang="en-US" sz="2400" dirty="0" smtClean="0"/>
              <a:t>Dentist</a:t>
            </a:r>
            <a:endParaRPr lang="en-US" altLang="en-US" sz="2400" dirty="0"/>
          </a:p>
          <a:p>
            <a:r>
              <a:rPr lang="en-US" altLang="en-US" sz="2400" dirty="0"/>
              <a:t>Student Externships</a:t>
            </a:r>
          </a:p>
          <a:p>
            <a:pPr lvl="2"/>
            <a:endParaRPr lang="en-US" altLang="en-US" dirty="0"/>
          </a:p>
          <a:p>
            <a:pPr lvl="2"/>
            <a:endParaRPr lang="en-US" altLang="en-US" dirty="0"/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Personnel Systems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4EBFEE-7A0B-496B-A7F2-107E623B7402}" type="slidenum">
              <a:rPr lang="en-US" altLang="en-US" sz="120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3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609600" y="1527048"/>
            <a:ext cx="10972800" cy="432199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en-US" sz="2400" dirty="0"/>
              <a:t>Federal government employee of agency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Salary and benefits paid by U.S. government (set by Congress)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Paid vacation and sick leave, 10 annual federal holidays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40-hour work week with overtime (unless receiving </a:t>
            </a:r>
            <a:r>
              <a:rPr lang="en-US" altLang="en-US" dirty="0" smtClean="0"/>
              <a:t>Title 38 market pay</a:t>
            </a:r>
            <a:r>
              <a:rPr lang="en-US" altLang="en-US" dirty="0"/>
              <a:t>)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For dentists, Title 38 market pay is now available in the </a:t>
            </a:r>
            <a:r>
              <a:rPr lang="en-US" altLang="en-US" dirty="0" smtClean="0"/>
              <a:t>IHS, FDA, and BOP</a:t>
            </a:r>
            <a:endParaRPr lang="en-US" altLang="en-US" dirty="0"/>
          </a:p>
          <a:p>
            <a:pPr lvl="1">
              <a:spcBef>
                <a:spcPts val="0"/>
              </a:spcBef>
            </a:pPr>
            <a:r>
              <a:rPr lang="en-US" altLang="en-US" dirty="0"/>
              <a:t>Career advancement and relocation expenses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Work in all agencies except USCG</a:t>
            </a:r>
          </a:p>
          <a:p>
            <a:pPr lvl="1">
              <a:spcBef>
                <a:spcPts val="0"/>
              </a:spcBef>
            </a:pPr>
            <a:endParaRPr lang="en-US" altLang="en-US" dirty="0"/>
          </a:p>
          <a:p>
            <a:pPr>
              <a:spcBef>
                <a:spcPts val="0"/>
              </a:spcBef>
            </a:pPr>
            <a:r>
              <a:rPr lang="en-US" altLang="en-US" sz="2400" dirty="0"/>
              <a:t>Find open positions on usajobs.gov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Filter for agency or location</a:t>
            </a:r>
          </a:p>
        </p:txBody>
      </p:sp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Civil Service Dentists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CF2AF01-1419-42A0-AB26-79DC8C97D18A}" type="slidenum">
              <a:rPr lang="en-US" altLang="en-US" smtClean="0">
                <a:solidFill>
                  <a:srgbClr val="FFFFFF"/>
                </a:solidFill>
              </a:rPr>
              <a:pPr/>
              <a:t>17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4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609600" y="3465690"/>
            <a:ext cx="10972800" cy="2325510"/>
          </a:xfrm>
        </p:spPr>
        <p:txBody>
          <a:bodyPr vert="horz" lIns="91440" tIns="45720" rIns="91440" bIns="45720" rtlCol="0">
            <a:normAutofit/>
          </a:bodyPr>
          <a:lstStyle/>
          <a:p>
            <a:pPr lvl="1">
              <a:spcBef>
                <a:spcPts val="0"/>
              </a:spcBef>
            </a:pPr>
            <a:r>
              <a:rPr lang="en-US" altLang="en-US" dirty="0"/>
              <a:t>Annual Base Pay from chart above, increases as approved by Congress   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Some agencies pay locality pay based on location (e.g. Denver adds </a:t>
            </a:r>
            <a:r>
              <a:rPr lang="en-US" altLang="en-US" dirty="0" smtClean="0"/>
              <a:t>25%)</a:t>
            </a:r>
            <a:endParaRPr lang="en-US" altLang="en-US" dirty="0"/>
          </a:p>
          <a:p>
            <a:pPr lvl="1">
              <a:spcBef>
                <a:spcPts val="0"/>
              </a:spcBef>
            </a:pPr>
            <a:r>
              <a:rPr lang="en-US" altLang="en-US" dirty="0"/>
              <a:t>Some agencies pay Title 38 </a:t>
            </a:r>
            <a:r>
              <a:rPr lang="en-US" altLang="en-US" dirty="0" smtClean="0"/>
              <a:t>market pay </a:t>
            </a:r>
            <a:r>
              <a:rPr lang="en-US" altLang="en-US" dirty="0"/>
              <a:t>to more closely match median dentist salaries (e.g. total pay may be approximately $</a:t>
            </a:r>
            <a:r>
              <a:rPr lang="en-US" altLang="en-US" dirty="0" smtClean="0"/>
              <a:t>120,000-$200,000+)</a:t>
            </a:r>
            <a:endParaRPr lang="en-US" altLang="en-US" dirty="0"/>
          </a:p>
          <a:p>
            <a:pPr lvl="1">
              <a:spcBef>
                <a:spcPts val="0"/>
              </a:spcBef>
            </a:pPr>
            <a:r>
              <a:rPr lang="en-US" altLang="en-US" dirty="0"/>
              <a:t>Matching 401K (TSP) contributions up to 5% of base pay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Retirement plan </a:t>
            </a:r>
            <a:r>
              <a:rPr lang="en-US" altLang="en-US" dirty="0" smtClean="0"/>
              <a:t>when eligible (percentage </a:t>
            </a:r>
            <a:r>
              <a:rPr lang="en-US" altLang="en-US" dirty="0"/>
              <a:t>of highest 3 years</a:t>
            </a:r>
            <a:r>
              <a:rPr lang="en-US" altLang="en-US" dirty="0" smtClean="0"/>
              <a:t>)</a:t>
            </a:r>
            <a:endParaRPr lang="en-US" altLang="en-US" dirty="0"/>
          </a:p>
        </p:txBody>
      </p:sp>
      <p:graphicFrame>
        <p:nvGraphicFramePr>
          <p:cNvPr id="8" name="Table 7" title="Civil Service Pay 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028559"/>
              </p:ext>
            </p:extLst>
          </p:nvPr>
        </p:nvGraphicFramePr>
        <p:xfrm>
          <a:off x="1009645" y="1104901"/>
          <a:ext cx="10172709" cy="2360789"/>
        </p:xfrm>
        <a:graphic>
          <a:graphicData uri="http://schemas.openxmlformats.org/drawingml/2006/table">
            <a:tbl>
              <a:tblPr firstRow="1"/>
              <a:tblGrid>
                <a:gridCol w="915687">
                  <a:extLst>
                    <a:ext uri="{9D8B030D-6E8A-4147-A177-3AD203B41FA5}">
                      <a16:colId xmlns:a16="http://schemas.microsoft.com/office/drawing/2014/main" val="2584845009"/>
                    </a:ext>
                  </a:extLst>
                </a:gridCol>
                <a:gridCol w="1015839">
                  <a:extLst>
                    <a:ext uri="{9D8B030D-6E8A-4147-A177-3AD203B41FA5}">
                      <a16:colId xmlns:a16="http://schemas.microsoft.com/office/drawing/2014/main" val="688317567"/>
                    </a:ext>
                  </a:extLst>
                </a:gridCol>
                <a:gridCol w="915687">
                  <a:extLst>
                    <a:ext uri="{9D8B030D-6E8A-4147-A177-3AD203B41FA5}">
                      <a16:colId xmlns:a16="http://schemas.microsoft.com/office/drawing/2014/main" val="4259143737"/>
                    </a:ext>
                  </a:extLst>
                </a:gridCol>
                <a:gridCol w="915687">
                  <a:extLst>
                    <a:ext uri="{9D8B030D-6E8A-4147-A177-3AD203B41FA5}">
                      <a16:colId xmlns:a16="http://schemas.microsoft.com/office/drawing/2014/main" val="2060777358"/>
                    </a:ext>
                  </a:extLst>
                </a:gridCol>
                <a:gridCol w="915687">
                  <a:extLst>
                    <a:ext uri="{9D8B030D-6E8A-4147-A177-3AD203B41FA5}">
                      <a16:colId xmlns:a16="http://schemas.microsoft.com/office/drawing/2014/main" val="2656478222"/>
                    </a:ext>
                  </a:extLst>
                </a:gridCol>
                <a:gridCol w="915687">
                  <a:extLst>
                    <a:ext uri="{9D8B030D-6E8A-4147-A177-3AD203B41FA5}">
                      <a16:colId xmlns:a16="http://schemas.microsoft.com/office/drawing/2014/main" val="102768472"/>
                    </a:ext>
                  </a:extLst>
                </a:gridCol>
                <a:gridCol w="915687">
                  <a:extLst>
                    <a:ext uri="{9D8B030D-6E8A-4147-A177-3AD203B41FA5}">
                      <a16:colId xmlns:a16="http://schemas.microsoft.com/office/drawing/2014/main" val="857292621"/>
                    </a:ext>
                  </a:extLst>
                </a:gridCol>
                <a:gridCol w="915687">
                  <a:extLst>
                    <a:ext uri="{9D8B030D-6E8A-4147-A177-3AD203B41FA5}">
                      <a16:colId xmlns:a16="http://schemas.microsoft.com/office/drawing/2014/main" val="4180012020"/>
                    </a:ext>
                  </a:extLst>
                </a:gridCol>
                <a:gridCol w="915687">
                  <a:extLst>
                    <a:ext uri="{9D8B030D-6E8A-4147-A177-3AD203B41FA5}">
                      <a16:colId xmlns:a16="http://schemas.microsoft.com/office/drawing/2014/main" val="2493598672"/>
                    </a:ext>
                  </a:extLst>
                </a:gridCol>
                <a:gridCol w="915687">
                  <a:extLst>
                    <a:ext uri="{9D8B030D-6E8A-4147-A177-3AD203B41FA5}">
                      <a16:colId xmlns:a16="http://schemas.microsoft.com/office/drawing/2014/main" val="3936174436"/>
                    </a:ext>
                  </a:extLst>
                </a:gridCol>
                <a:gridCol w="915687">
                  <a:extLst>
                    <a:ext uri="{9D8B030D-6E8A-4147-A177-3AD203B41FA5}">
                      <a16:colId xmlns:a16="http://schemas.microsoft.com/office/drawing/2014/main" val="1808622769"/>
                    </a:ext>
                  </a:extLst>
                </a:gridCol>
              </a:tblGrid>
              <a:tr h="4871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 Grade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Step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Step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Step 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Step 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Step 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Step 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Step 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Step 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Step 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Step 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2126505"/>
                  </a:ext>
                </a:extLst>
              </a:tr>
              <a:tr h="374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GS-11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$55,756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$57,615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$59,474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$61,333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$63,192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$65,051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$66,910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$68,769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$70,628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$72,487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236629"/>
                  </a:ext>
                </a:extLst>
              </a:tr>
              <a:tr h="374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GS-12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66,829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$69,057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$71,285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$73,513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$75,741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$77,969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$80,197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$82,425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84,653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$86,881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727513"/>
                  </a:ext>
                </a:extLst>
              </a:tr>
              <a:tr h="374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GS-13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$79,468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$81,117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$84,766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$87,415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$90,064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$92,713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$95,362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$98,011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$100,660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$103,309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20191"/>
                  </a:ext>
                </a:extLst>
              </a:tr>
              <a:tr h="374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GS-14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$93,907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97,037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$100,167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$103,297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$106,427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109,557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112,687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115,817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$118,947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$122,077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2678943"/>
                  </a:ext>
                </a:extLst>
              </a:tr>
              <a:tr h="374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GS-15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$110,460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$114,142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$117,824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$121,506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$125,188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128,870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132,552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136,234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$139,916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$143,598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6378307"/>
                  </a:ext>
                </a:extLst>
              </a:tr>
            </a:tbl>
          </a:graphicData>
        </a:graphic>
      </p:graphicFrame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Civil Service Pay and Benefits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2E9FEA3-6B4C-42BD-A0C3-1B62A303F0B3}" type="slidenum">
              <a:rPr lang="en-US" altLang="en-US" smtClean="0">
                <a:solidFill>
                  <a:srgbClr val="FFFFFF"/>
                </a:solidFill>
              </a:rPr>
              <a:pPr/>
              <a:t>18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3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609600" y="1527048"/>
            <a:ext cx="10972800" cy="4495585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en-US" sz="2600" dirty="0"/>
              <a:t>Commissioned on Active Duty in USPHS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sz="2200" dirty="0"/>
              <a:t>Same basic pay and benefits as Active Duty military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sz="2200" dirty="0"/>
              <a:t>30 days paid vacation, 10 annual federal holidays, unlimited sick days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sz="2200" dirty="0"/>
              <a:t>40-hour work week generally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sz="2200" dirty="0"/>
              <a:t>Natural </a:t>
            </a:r>
            <a:r>
              <a:rPr lang="en-US" altLang="en-US" sz="2200" dirty="0" smtClean="0"/>
              <a:t>disaster, health emergency, </a:t>
            </a:r>
            <a:r>
              <a:rPr lang="en-US" altLang="en-US" sz="2200" dirty="0"/>
              <a:t>and significant event deployments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sz="2200" dirty="0"/>
              <a:t>Career advancement and relocation expenses paid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sz="2200" dirty="0"/>
              <a:t>Many of the same benefits as the military (Space-A travel, commissary access, etc.)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sz="2200" dirty="0"/>
              <a:t>Work in all USPHS agencies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altLang="en-US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en-US" sz="2600" dirty="0"/>
              <a:t>Application Process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sz="2200" dirty="0"/>
              <a:t>Contact recruiter (1-888-225-3302  or  </a:t>
            </a:r>
            <a:r>
              <a:rPr lang="en-US" altLang="en-US" sz="2200" dirty="0" smtClean="0"/>
              <a:t>https://www.usphs.gov)</a:t>
            </a:r>
            <a:endParaRPr lang="en-US" altLang="en-US" sz="2200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sz="2200" dirty="0"/>
              <a:t>Lengthy medical, financial, and FBI clearance screening process</a:t>
            </a:r>
          </a:p>
        </p:txBody>
      </p:sp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Commissioned Corps Dentists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CF2AF01-1419-42A0-AB26-79DC8C97D18A}" type="slidenum">
              <a:rPr lang="en-US" altLang="en-US" smtClean="0">
                <a:solidFill>
                  <a:srgbClr val="FFFFFF"/>
                </a:solidFill>
              </a:rPr>
              <a:pPr/>
              <a:t>19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88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USPHS Motto"/>
          <p:cNvPicPr>
            <a:picLocks noChangeAspect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339" y="1128655"/>
            <a:ext cx="8688224" cy="488331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876800" y="457200"/>
            <a:ext cx="6849387" cy="88735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A Quick Overview of the USPHS</a:t>
            </a:r>
            <a:br>
              <a:rPr lang="en-US" dirty="0">
                <a:solidFill>
                  <a:srgbClr val="FFC00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81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609600" y="2999872"/>
            <a:ext cx="10972800" cy="320040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altLang="en-US" sz="2300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dirty="0"/>
              <a:t>Accession Bonus ($150,000-$300,000) with 4-year commitment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dirty="0" smtClean="0"/>
              <a:t>Monthly </a:t>
            </a:r>
            <a:r>
              <a:rPr lang="en-US" altLang="en-US" dirty="0"/>
              <a:t>Base Pay from chart </a:t>
            </a:r>
            <a:r>
              <a:rPr lang="en-US" altLang="en-US" dirty="0" smtClean="0"/>
              <a:t>above (Congress </a:t>
            </a:r>
            <a:r>
              <a:rPr lang="en-US" altLang="en-US" dirty="0"/>
              <a:t>approves </a:t>
            </a:r>
            <a:r>
              <a:rPr lang="en-US" altLang="en-US" dirty="0" smtClean="0"/>
              <a:t>change) AND locality pay</a:t>
            </a:r>
            <a:endParaRPr lang="en-US" altLang="en-US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dirty="0"/>
              <a:t>Annual Incentive Pay ($</a:t>
            </a:r>
            <a:r>
              <a:rPr lang="en-US" altLang="en-US" dirty="0" smtClean="0"/>
              <a:t>20,000-$55,000)</a:t>
            </a:r>
            <a:endParaRPr lang="en-US" altLang="en-US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dirty="0"/>
              <a:t>Annual Retention Bonus ($13,000-</a:t>
            </a:r>
            <a:r>
              <a:rPr lang="en-US" altLang="en-US" dirty="0" smtClean="0"/>
              <a:t>$70,000 </a:t>
            </a:r>
            <a:r>
              <a:rPr lang="en-US" altLang="en-US" dirty="0"/>
              <a:t>depending on </a:t>
            </a:r>
            <a:r>
              <a:rPr lang="en-US" altLang="en-US" dirty="0" smtClean="0"/>
              <a:t>2-, 3-, or 4-year </a:t>
            </a:r>
            <a:r>
              <a:rPr lang="en-US" altLang="en-US" dirty="0"/>
              <a:t>commitment</a:t>
            </a:r>
            <a:r>
              <a:rPr lang="en-US" altLang="en-US" dirty="0" smtClean="0"/>
              <a:t>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dirty="0" smtClean="0"/>
              <a:t>Monthly Assignment Pay for specific IHS, BOP, and IHSC locations</a:t>
            </a:r>
          </a:p>
          <a:p>
            <a:pPr marL="695325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dirty="0" smtClean="0"/>
              <a:t>           ($1,000-$4,000 depending on 2-, 3-, or 4-year commitment)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dirty="0" smtClean="0"/>
              <a:t>Thrift </a:t>
            </a:r>
            <a:r>
              <a:rPr lang="en-US" altLang="en-US" dirty="0"/>
              <a:t>Savings Plan contributions up to 5% of base pay (non-matching)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dirty="0"/>
              <a:t>Post-9/11 GI Bill benefits (transferrable to spouse/child with </a:t>
            </a:r>
            <a:r>
              <a:rPr lang="en-US" altLang="en-US" dirty="0" smtClean="0"/>
              <a:t>additional commitment</a:t>
            </a:r>
            <a:r>
              <a:rPr lang="en-US" altLang="en-US" dirty="0"/>
              <a:t>)</a:t>
            </a:r>
          </a:p>
        </p:txBody>
      </p:sp>
      <p:graphicFrame>
        <p:nvGraphicFramePr>
          <p:cNvPr id="10" name="Table 9" descr="Pay and Benefits" title="Pay and Benefi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236465"/>
              </p:ext>
            </p:extLst>
          </p:nvPr>
        </p:nvGraphicFramePr>
        <p:xfrm>
          <a:off x="895350" y="1022068"/>
          <a:ext cx="10401300" cy="233707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04850">
                  <a:extLst>
                    <a:ext uri="{9D8B030D-6E8A-4147-A177-3AD203B41FA5}">
                      <a16:colId xmlns:a16="http://schemas.microsoft.com/office/drawing/2014/main" val="511200705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4058255964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52762807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465337429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495927766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145528108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71631917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647400076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328804375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202087605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067810387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58842145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845275874"/>
                    </a:ext>
                  </a:extLst>
                </a:gridCol>
              </a:tblGrid>
              <a:tr h="191048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 smtClean="0">
                          <a:effectLst/>
                        </a:rPr>
                        <a:t>Pay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G</a:t>
                      </a:r>
                      <a:r>
                        <a:rPr lang="en-US" sz="1100" u="none" strike="noStrike" dirty="0" smtClean="0">
                          <a:effectLst/>
                        </a:rPr>
                        <a:t>rade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Years of Service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713034"/>
                  </a:ext>
                </a:extLst>
              </a:tr>
              <a:tr h="1910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&lt;2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extLst>
                  <a:ext uri="{0D108BD9-81ED-4DB2-BD59-A6C34878D82A}">
                    <a16:rowId xmlns:a16="http://schemas.microsoft.com/office/drawing/2014/main" val="1540625249"/>
                  </a:ext>
                </a:extLst>
              </a:tr>
              <a:tr h="2763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O-10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16608.30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extLst>
                  <a:ext uri="{0D108BD9-81ED-4DB2-BD59-A6C34878D82A}">
                    <a16:rowId xmlns:a16="http://schemas.microsoft.com/office/drawing/2014/main" val="3722609128"/>
                  </a:ext>
                </a:extLst>
              </a:tr>
              <a:tr h="2763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O-9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16012.50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extLst>
                  <a:ext uri="{0D108BD9-81ED-4DB2-BD59-A6C34878D82A}">
                    <a16:rowId xmlns:a16="http://schemas.microsoft.com/office/drawing/2014/main" val="1370662434"/>
                  </a:ext>
                </a:extLst>
              </a:tr>
              <a:tr h="2763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O-8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11329.50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11701.20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11947.50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12016.20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12323.40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12836.70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12956.40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13443.60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13584.00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14004.00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14611.80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15171.90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extLst>
                  <a:ext uri="{0D108BD9-81ED-4DB2-BD59-A6C34878D82A}">
                    <a16:rowId xmlns:a16="http://schemas.microsoft.com/office/drawing/2014/main" val="361585027"/>
                  </a:ext>
                </a:extLst>
              </a:tr>
              <a:tr h="2763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O-7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9414.30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9851.40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10053.90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10215.00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10506.00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10794.00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11126.70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11458.20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11791.20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12836.70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13719.30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13719.30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extLst>
                  <a:ext uri="{0D108BD9-81ED-4DB2-BD59-A6C34878D82A}">
                    <a16:rowId xmlns:a16="http://schemas.microsoft.com/office/drawing/2014/main" val="3754567343"/>
                  </a:ext>
                </a:extLst>
              </a:tr>
              <a:tr h="2763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O-6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7139.10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7842.90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8357.70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8357.70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8389.80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8749.20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8796.20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8796.20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9296.70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10180.50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10699.20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11217.60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extLst>
                  <a:ext uri="{0D108BD9-81ED-4DB2-BD59-A6C34878D82A}">
                    <a16:rowId xmlns:a16="http://schemas.microsoft.com/office/drawing/2014/main" val="4148656295"/>
                  </a:ext>
                </a:extLst>
              </a:tr>
              <a:tr h="191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O-5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5951.40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6704.40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7168.20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7255.50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7545.60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7718.40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8099.40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8379.60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8740.80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9293.10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9555.90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9816.00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extLst>
                  <a:ext uri="{0D108BD9-81ED-4DB2-BD59-A6C34878D82A}">
                    <a16:rowId xmlns:a16="http://schemas.microsoft.com/office/drawing/2014/main" val="4007749577"/>
                  </a:ext>
                </a:extLst>
              </a:tr>
              <a:tr h="191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O-4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5135.10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5973.90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6341.10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6429.00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6797.10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7192.20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7684.20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8066.70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8332.50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8485.50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8573.70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8573.70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extLst>
                  <a:ext uri="{0D108BD9-81ED-4DB2-BD59-A6C34878D82A}">
                    <a16:rowId xmlns:a16="http://schemas.microsoft.com/office/drawing/2014/main" val="1709792199"/>
                  </a:ext>
                </a:extLst>
              </a:tr>
              <a:tr h="191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O-3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4514.70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5117.70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5523.30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6022.80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6311.70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6628.20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6832.80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7169.40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7345.20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7345.20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7345.20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7345.20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extLst>
                  <a:ext uri="{0D108BD9-81ED-4DB2-BD59-A6C34878D82A}">
                    <a16:rowId xmlns:a16="http://schemas.microsoft.com/office/drawing/2014/main" val="2208894273"/>
                  </a:ext>
                </a:extLst>
              </a:tr>
            </a:tbl>
          </a:graphicData>
        </a:graphic>
      </p:graphicFrame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Commissioned Corps Pay and Benefits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2E9FEA3-6B4C-42BD-A0C3-1B62A303F0B3}" type="slidenum">
              <a:rPr lang="en-US" altLang="en-US" smtClean="0">
                <a:solidFill>
                  <a:srgbClr val="FFFFFF"/>
                </a:solidFill>
              </a:rPr>
              <a:pPr/>
              <a:t>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55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7048"/>
            <a:ext cx="10972800" cy="4419600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Direct Tribal Hire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Employee of specific tribe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Negotiated salary, benefits, and work week comparable to civil service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IHS loan repayment eligible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Dental procedures and hours approved by tribe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Openings found at  </a:t>
            </a:r>
            <a:r>
              <a:rPr lang="en-US" sz="2400" dirty="0">
                <a:hlinkClick r:id="rId2" tooltip="Indian Health Service Current Openings"/>
              </a:rPr>
              <a:t>https://www.ihs.gov/dentistry/currentopenings/</a:t>
            </a:r>
            <a:endParaRPr lang="en-US" sz="2400" dirty="0"/>
          </a:p>
          <a:p>
            <a:pPr marL="515938" lvl="1">
              <a:lnSpc>
                <a:spcPct val="12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endParaRPr lang="en-US" sz="2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Contractors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Contracted directly by federal agency or tribe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Employment salary and work period established by contract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Independent contractor (tax responsibilities)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No workplace retirement benefits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Work in BOP, USCG, IHS, </a:t>
            </a:r>
            <a:r>
              <a:rPr lang="en-US" sz="2400" dirty="0" smtClean="0"/>
              <a:t>IHSC </a:t>
            </a:r>
            <a:endParaRPr lang="en-US" sz="2400" dirty="0"/>
          </a:p>
        </p:txBody>
      </p:sp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Other Personnel Systems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5412B48-5AC4-4ABE-B879-E7A8AE48DD3D}" type="slidenum">
              <a:rPr lang="en-US" altLang="en-US" smtClean="0">
                <a:solidFill>
                  <a:srgbClr val="FFFFFF"/>
                </a:solidFill>
              </a:rPr>
              <a:pPr/>
              <a:t>21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527048"/>
            <a:ext cx="10972800" cy="423051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en-US" sz="2400" dirty="0"/>
              <a:t>IHS Externship Program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Third-year dental students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Various locations in Alaska and around U.S.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Apply in January and complete externship that Summer (</a:t>
            </a:r>
            <a:r>
              <a:rPr lang="en-US" altLang="en-US" dirty="0">
                <a:hlinkClick r:id="rId3" tooltip="Indian Health Service Dental Externships"/>
              </a:rPr>
              <a:t>https://www.ihs.gov/dentistry/dentalexternships</a:t>
            </a:r>
            <a:r>
              <a:rPr lang="en-US" altLang="en-US" dirty="0" smtClean="0"/>
              <a:t>)</a:t>
            </a:r>
          </a:p>
          <a:p>
            <a:pPr marL="695325" lvl="1" indent="0">
              <a:spcBef>
                <a:spcPts val="0"/>
              </a:spcBef>
              <a:buNone/>
            </a:pPr>
            <a:endParaRPr lang="en-US" altLang="en-US" sz="2000" dirty="0"/>
          </a:p>
          <a:p>
            <a:pPr>
              <a:spcBef>
                <a:spcPts val="0"/>
              </a:spcBef>
            </a:pPr>
            <a:r>
              <a:rPr lang="en-US" altLang="en-US" sz="2400" dirty="0" smtClean="0"/>
              <a:t>Junior Commissioned Officer Student Training and Extern Program (JRCOSTEP)</a:t>
            </a:r>
          </a:p>
          <a:p>
            <a:pPr lvl="1">
              <a:spcBef>
                <a:spcPts val="0"/>
              </a:spcBef>
            </a:pPr>
            <a:r>
              <a:rPr lang="en-US" altLang="en-US" dirty="0" smtClean="0"/>
              <a:t>Paid internship for at least one month working with USPHS dentists nationwide</a:t>
            </a:r>
          </a:p>
          <a:p>
            <a:pPr lvl="1">
              <a:spcBef>
                <a:spcPts val="0"/>
              </a:spcBef>
            </a:pPr>
            <a:r>
              <a:rPr lang="en-US" altLang="en-US" dirty="0" smtClean="0"/>
              <a:t>Salary, health benefits, housing, and travel allowances during program</a:t>
            </a:r>
          </a:p>
          <a:p>
            <a:pPr lvl="1">
              <a:spcBef>
                <a:spcPts val="0"/>
              </a:spcBef>
            </a:pPr>
            <a:r>
              <a:rPr lang="en-US" altLang="en-US" dirty="0" smtClean="0"/>
              <a:t>Apply after second year at </a:t>
            </a:r>
            <a:r>
              <a:rPr lang="en-US" altLang="en-US" dirty="0" smtClean="0">
                <a:hlinkClick r:id="rId4"/>
              </a:rPr>
              <a:t>https://www.usphs.gov/student/</a:t>
            </a:r>
            <a:r>
              <a:rPr lang="en-US" altLang="en-US" dirty="0" smtClean="0"/>
              <a:t>) </a:t>
            </a:r>
            <a:endParaRPr lang="en-US" altLang="en-US" dirty="0"/>
          </a:p>
        </p:txBody>
      </p:sp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Student Externships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31387C3-48DC-45D1-A061-297BC93843FD}" type="slidenum">
              <a:rPr lang="en-US" altLang="en-US" smtClean="0">
                <a:solidFill>
                  <a:srgbClr val="FFFFFF"/>
                </a:solidFill>
              </a:rPr>
              <a:pPr/>
              <a:t>22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0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595544" y="1527048"/>
            <a:ext cx="10972800" cy="4279562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Indian Health Service Loan Repayment Program</a:t>
            </a:r>
          </a:p>
          <a:p>
            <a:pPr lvl="1"/>
            <a:r>
              <a:rPr lang="en-US" altLang="en-US" dirty="0"/>
              <a:t>$20,000 per year toward eligible loans for 2-year commitment, annually renewable</a:t>
            </a:r>
          </a:p>
          <a:p>
            <a:pPr lvl="1"/>
            <a:r>
              <a:rPr lang="en-US" altLang="en-US" dirty="0"/>
              <a:t>Civil Service, Commissioned Corps, and Direct Tribal Hire </a:t>
            </a:r>
            <a:r>
              <a:rPr lang="en-US" altLang="en-US" dirty="0" smtClean="0"/>
              <a:t>are all eligible     </a:t>
            </a:r>
            <a:r>
              <a:rPr lang="en-US" altLang="en-US" dirty="0"/>
              <a:t>(</a:t>
            </a:r>
            <a:r>
              <a:rPr lang="en-US" altLang="en-US" dirty="0">
                <a:hlinkClick r:id="rId2" tooltip="Indian Health Service Loan Repayment"/>
              </a:rPr>
              <a:t>https://www.ihs.gov/loanrepayment</a:t>
            </a:r>
            <a:r>
              <a:rPr lang="en-US" altLang="en-US" dirty="0"/>
              <a:t>) </a:t>
            </a:r>
          </a:p>
          <a:p>
            <a:endParaRPr lang="en-US" altLang="en-US" sz="1800" dirty="0"/>
          </a:p>
          <a:p>
            <a:r>
              <a:rPr lang="en-US" altLang="en-US" sz="2400" dirty="0"/>
              <a:t>National Health Service Corps (NHSC)</a:t>
            </a:r>
          </a:p>
          <a:p>
            <a:pPr lvl="1"/>
            <a:r>
              <a:rPr lang="en-US" altLang="en-US" dirty="0" smtClean="0"/>
              <a:t>Students: scholarship for up to 4 years in tuition, fees, monthly stipend, and other costs</a:t>
            </a:r>
          </a:p>
          <a:p>
            <a:pPr lvl="1"/>
            <a:r>
              <a:rPr lang="en-US" altLang="en-US" dirty="0" smtClean="0"/>
              <a:t>Clinicians: up </a:t>
            </a:r>
            <a:r>
              <a:rPr lang="en-US" altLang="en-US" dirty="0"/>
              <a:t>to $50,000 for 2-year full-time </a:t>
            </a:r>
            <a:r>
              <a:rPr lang="en-US" altLang="en-US" dirty="0" smtClean="0"/>
              <a:t>service </a:t>
            </a:r>
            <a:r>
              <a:rPr lang="en-US" altLang="en-US" dirty="0"/>
              <a:t>commitment ($25,000 for half-time) in NHSC-approved site in Health Professional Shortage </a:t>
            </a:r>
            <a:r>
              <a:rPr lang="en-US" altLang="en-US" dirty="0" smtClean="0"/>
              <a:t>Area (</a:t>
            </a:r>
            <a:r>
              <a:rPr lang="en-US" altLang="en-US" dirty="0">
                <a:hlinkClick r:id="rId3" tooltip="HRSA Connector"/>
              </a:rPr>
              <a:t>https://</a:t>
            </a:r>
            <a:r>
              <a:rPr lang="en-US" altLang="en-US" dirty="0" smtClean="0">
                <a:hlinkClick r:id="rId3" tooltip="HRSA Connector"/>
              </a:rPr>
              <a:t>connector.hrsa.gov</a:t>
            </a:r>
            <a:r>
              <a:rPr lang="en-US" altLang="en-US" dirty="0" smtClean="0"/>
              <a:t>) </a:t>
            </a:r>
          </a:p>
          <a:p>
            <a:pPr lvl="1"/>
            <a:r>
              <a:rPr lang="en-US" altLang="en-US" dirty="0" smtClean="0"/>
              <a:t>Visit </a:t>
            </a:r>
            <a:r>
              <a:rPr lang="en-US" altLang="en-US" dirty="0">
                <a:hlinkClick r:id="rId4" tooltip="National Health Service Corps website"/>
              </a:rPr>
              <a:t>https://www.nhsc.hrsa.gov</a:t>
            </a:r>
            <a:r>
              <a:rPr lang="en-US" altLang="en-US" dirty="0"/>
              <a:t> to learn more and </a:t>
            </a:r>
            <a:r>
              <a:rPr lang="en-US" altLang="en-US" dirty="0" smtClean="0"/>
              <a:t>sign up to </a:t>
            </a:r>
            <a:r>
              <a:rPr lang="en-US" altLang="en-US" dirty="0"/>
              <a:t>be notified when the application cycle opens</a:t>
            </a:r>
          </a:p>
          <a:p>
            <a:pPr lvl="1"/>
            <a:endParaRPr lang="en-US" altLang="en-US" sz="1800" dirty="0"/>
          </a:p>
          <a:p>
            <a:pPr lvl="1"/>
            <a:endParaRPr lang="en-US" altLang="en-US" sz="1800" dirty="0"/>
          </a:p>
        </p:txBody>
      </p:sp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Special Benefits – Loan Repayment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E231353-522D-4F42-B8D3-55921410CB86}" type="slidenum">
              <a:rPr lang="en-US" altLang="en-US" smtClean="0">
                <a:solidFill>
                  <a:srgbClr val="FFFFFF"/>
                </a:solidFill>
              </a:rPr>
              <a:pPr/>
              <a:t>23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609600" y="1527048"/>
            <a:ext cx="10972800" cy="424600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sz="2400" dirty="0"/>
              <a:t>Long-term Training </a:t>
            </a:r>
            <a:r>
              <a:rPr lang="en-US" altLang="en-US" sz="2400" dirty="0" smtClean="0"/>
              <a:t>Opportunities</a:t>
            </a:r>
            <a:endParaRPr lang="en-US" altLang="en-US" sz="2400" dirty="0"/>
          </a:p>
          <a:p>
            <a:pPr lvl="1">
              <a:spcBef>
                <a:spcPts val="0"/>
              </a:spcBef>
            </a:pPr>
            <a:r>
              <a:rPr lang="en-US" altLang="en-US" dirty="0"/>
              <a:t>Assigned to agency not previously mentioned for specified period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Attend advanced education opportunity or residency program sponsored by the agency (some agencies)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Dental public health </a:t>
            </a:r>
            <a:r>
              <a:rPr lang="en-US" altLang="en-US" dirty="0" smtClean="0"/>
              <a:t>residency </a:t>
            </a:r>
            <a:r>
              <a:rPr lang="en-US" altLang="en-US" dirty="0"/>
              <a:t>at </a:t>
            </a:r>
            <a:r>
              <a:rPr lang="en-US" altLang="en-US" dirty="0" smtClean="0"/>
              <a:t>CDC</a:t>
            </a:r>
            <a:endParaRPr lang="en-US" altLang="en-US" dirty="0"/>
          </a:p>
          <a:p>
            <a:pPr marL="457200" lvl="1" indent="0">
              <a:spcBef>
                <a:spcPts val="0"/>
              </a:spcBef>
              <a:buNone/>
            </a:pPr>
            <a:endParaRPr lang="en-US" altLang="en-US" sz="2000" dirty="0"/>
          </a:p>
          <a:p>
            <a:pPr>
              <a:spcBef>
                <a:spcPts val="0"/>
              </a:spcBef>
            </a:pPr>
            <a:r>
              <a:rPr lang="en-US" altLang="en-US" sz="2400" dirty="0"/>
              <a:t>Continuing Dental Education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Some agencies have very robust continuing dental education programs that are free of charge.  For example, the IHS offers over 250 in-person, online, and webinar courses each year; the duty station usually pays for travel to in-person courses.</a:t>
            </a:r>
          </a:p>
        </p:txBody>
      </p:sp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Special Benefits – Continuing Education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E231353-522D-4F42-B8D3-55921410CB86}" type="slidenum">
              <a:rPr lang="en-US" altLang="en-US" smtClean="0">
                <a:solidFill>
                  <a:srgbClr val="FFFFFF"/>
                </a:solidFill>
              </a:rPr>
              <a:pPr/>
              <a:t>24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8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66700" y="1143000"/>
            <a:ext cx="11658600" cy="4952785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altLang="en-US" sz="2600" dirty="0"/>
              <a:t>BOP: 	</a:t>
            </a:r>
            <a:r>
              <a:rPr lang="en-US" altLang="en-US" sz="2600" dirty="0" smtClean="0">
                <a:hlinkClick r:id="rId2" tooltip="Current Openings - Bureau of Prisons"/>
              </a:rPr>
              <a:t>https</a:t>
            </a:r>
            <a:r>
              <a:rPr lang="en-US" altLang="en-US" sz="2600" dirty="0">
                <a:hlinkClick r:id="rId2" tooltip="Current Openings - Bureau of Prisons"/>
              </a:rPr>
              <a:t>://www.bop.gov/jobs/positions/index.jsp?p=Dentist</a:t>
            </a:r>
            <a:endParaRPr lang="en-US" altLang="en-US" sz="2600" dirty="0"/>
          </a:p>
          <a:p>
            <a:pPr>
              <a:spcAft>
                <a:spcPts val="600"/>
              </a:spcAft>
            </a:pPr>
            <a:r>
              <a:rPr lang="en-US" altLang="en-US" sz="2600" dirty="0"/>
              <a:t>CDC: </a:t>
            </a:r>
            <a:r>
              <a:rPr lang="en-US" altLang="en-US" sz="2600" dirty="0" smtClean="0"/>
              <a:t>	</a:t>
            </a:r>
            <a:r>
              <a:rPr lang="en-US" altLang="en-US" sz="2600" dirty="0" smtClean="0">
                <a:hlinkClick r:id="rId3" tooltip="Current Openings - Center for Disease Control"/>
              </a:rPr>
              <a:t>https</a:t>
            </a:r>
            <a:r>
              <a:rPr lang="en-US" altLang="en-US" sz="2600" dirty="0">
                <a:hlinkClick r:id="rId3" tooltip="Current Openings - Center for Disease Control"/>
              </a:rPr>
              <a:t>://www.usajobs.gov/</a:t>
            </a:r>
            <a:endParaRPr lang="en-US" altLang="en-US" sz="2600" dirty="0"/>
          </a:p>
          <a:p>
            <a:pPr>
              <a:spcAft>
                <a:spcPts val="600"/>
              </a:spcAft>
            </a:pPr>
            <a:r>
              <a:rPr lang="en-US" altLang="en-US" sz="2600" dirty="0"/>
              <a:t>FDA:	</a:t>
            </a:r>
            <a:r>
              <a:rPr lang="en-US" altLang="en-US" sz="2600" dirty="0" smtClean="0"/>
              <a:t>	</a:t>
            </a:r>
            <a:r>
              <a:rPr lang="en-US" altLang="en-US" sz="2600" dirty="0" smtClean="0">
                <a:hlinkClick r:id="rId3" tooltip="Current Openings - Food and Drug Administration"/>
              </a:rPr>
              <a:t>https</a:t>
            </a:r>
            <a:r>
              <a:rPr lang="en-US" altLang="en-US" sz="2600" dirty="0">
                <a:hlinkClick r:id="rId3" tooltip="Current Openings - Food and Drug Administration"/>
              </a:rPr>
              <a:t>://www.usajobs.gov/</a:t>
            </a:r>
            <a:endParaRPr lang="en-US" altLang="en-US" sz="2600" dirty="0"/>
          </a:p>
          <a:p>
            <a:pPr>
              <a:spcAft>
                <a:spcPts val="600"/>
              </a:spcAft>
            </a:pPr>
            <a:r>
              <a:rPr lang="en-US" altLang="en-US" sz="2600" dirty="0"/>
              <a:t>HRSA:  	</a:t>
            </a:r>
            <a:r>
              <a:rPr lang="en-US" altLang="en-US" sz="2600" dirty="0">
                <a:solidFill>
                  <a:srgbClr val="FF0000"/>
                </a:solidFill>
                <a:hlinkClick r:id="rId4" tooltip="Current Openings - Health Resources and Services Administration"/>
              </a:rPr>
              <a:t>https://www.hrsa.gov/hr</a:t>
            </a:r>
            <a:endParaRPr lang="en-US" altLang="en-US" sz="2600" dirty="0"/>
          </a:p>
          <a:p>
            <a:pPr>
              <a:spcAft>
                <a:spcPts val="600"/>
              </a:spcAft>
            </a:pPr>
            <a:r>
              <a:rPr lang="en-US" altLang="en-US" sz="2600" dirty="0"/>
              <a:t>IHS: 	</a:t>
            </a:r>
            <a:r>
              <a:rPr lang="en-US" altLang="en-US" sz="2600" dirty="0" smtClean="0"/>
              <a:t>	</a:t>
            </a:r>
            <a:r>
              <a:rPr lang="en-US" altLang="en-US" sz="2600" dirty="0" smtClean="0">
                <a:hlinkClick r:id="rId5" tooltip="Current Openings - Indian Health Service"/>
              </a:rPr>
              <a:t>https</a:t>
            </a:r>
            <a:r>
              <a:rPr lang="en-US" altLang="en-US" sz="2600" dirty="0">
                <a:hlinkClick r:id="rId5" tooltip="Current Openings - Indian Health Service"/>
              </a:rPr>
              <a:t>://www.ihs.gov/dentistry/index.cfm/currentopenings/search/</a:t>
            </a:r>
            <a:endParaRPr lang="en-US" altLang="en-US" sz="2600" dirty="0"/>
          </a:p>
          <a:p>
            <a:pPr>
              <a:spcAft>
                <a:spcPts val="600"/>
              </a:spcAft>
            </a:pPr>
            <a:r>
              <a:rPr lang="en-US" altLang="en-US" sz="2600" dirty="0"/>
              <a:t>IHSC: 	</a:t>
            </a:r>
            <a:r>
              <a:rPr lang="en-US" altLang="en-US" sz="2600" dirty="0">
                <a:hlinkClick r:id="rId3" tooltip="Current Openings - Immigration and Customs Enforcement Health Service Corps"/>
              </a:rPr>
              <a:t>https://www.usajobs.gov/</a:t>
            </a:r>
            <a:endParaRPr lang="en-US" altLang="en-US" sz="2600" dirty="0"/>
          </a:p>
          <a:p>
            <a:pPr>
              <a:spcAft>
                <a:spcPts val="600"/>
              </a:spcAft>
            </a:pPr>
            <a:r>
              <a:rPr lang="en-US" altLang="en-US" sz="2600" dirty="0"/>
              <a:t>NIH: 	</a:t>
            </a:r>
            <a:r>
              <a:rPr lang="en-US" altLang="en-US" sz="2600" dirty="0" smtClean="0"/>
              <a:t>	</a:t>
            </a:r>
            <a:r>
              <a:rPr lang="en-US" altLang="en-US" sz="2600" dirty="0" smtClean="0">
                <a:hlinkClick r:id="rId3" tooltip="Current Openings - National Institutes of Health"/>
              </a:rPr>
              <a:t>https</a:t>
            </a:r>
            <a:r>
              <a:rPr lang="en-US" altLang="en-US" sz="2600" dirty="0">
                <a:hlinkClick r:id="rId3" tooltip="Current Openings - National Institutes of Health"/>
              </a:rPr>
              <a:t>://www.usajobs.gov/</a:t>
            </a:r>
            <a:endParaRPr lang="en-US" altLang="en-US" sz="2600" dirty="0"/>
          </a:p>
          <a:p>
            <a:pPr indent="-284163">
              <a:spcAft>
                <a:spcPts val="600"/>
              </a:spcAft>
            </a:pPr>
            <a:r>
              <a:rPr lang="en-US" altLang="en-US" sz="2600" dirty="0"/>
              <a:t>USCG: 	</a:t>
            </a:r>
            <a:r>
              <a:rPr lang="en-US" altLang="en-US" sz="2600" dirty="0">
                <a:hlinkClick r:id="rId6" tooltip="Current Openings - U.S. Coast Guard"/>
              </a:rPr>
              <a:t>https://www.gocoastguard.com/active-duty-careers/officer-</a:t>
            </a:r>
            <a:r>
              <a:rPr lang="en-US" altLang="en-US" sz="2600" dirty="0"/>
              <a:t/>
            </a:r>
            <a:br>
              <a:rPr lang="en-US" altLang="en-US" sz="2600" dirty="0"/>
            </a:br>
            <a:r>
              <a:rPr lang="en-US" altLang="en-US" sz="2600" dirty="0"/>
              <a:t>                 </a:t>
            </a:r>
            <a:r>
              <a:rPr lang="en-US" altLang="en-US" sz="2600" dirty="0" smtClean="0"/>
              <a:t>            </a:t>
            </a:r>
            <a:r>
              <a:rPr lang="en-US" altLang="en-US" sz="2600" dirty="0">
                <a:hlinkClick r:id="rId7"/>
              </a:rPr>
              <a:t>opportunities/programs/dental-officer</a:t>
            </a:r>
            <a:r>
              <a:rPr lang="en-US" altLang="en-US" sz="2600" dirty="0"/>
              <a:t> </a:t>
            </a:r>
            <a:endParaRPr lang="en-US" altLang="en-US" sz="2600" dirty="0" smtClean="0"/>
          </a:p>
          <a:p>
            <a:pPr marL="574675" indent="-342900">
              <a:spcAft>
                <a:spcPts val="600"/>
              </a:spcAft>
            </a:pPr>
            <a:r>
              <a:rPr lang="en-US" altLang="en-US" sz="2600" b="1" dirty="0" smtClean="0"/>
              <a:t>Overall:	</a:t>
            </a:r>
            <a:r>
              <a:rPr lang="en-US" altLang="en-US" sz="2600" b="1" dirty="0" smtClean="0">
                <a:hlinkClick r:id="rId8" tooltip="Current Openings - U.S. Public Health Service"/>
              </a:rPr>
              <a:t>https://www.usphs.gov</a:t>
            </a:r>
            <a:r>
              <a:rPr lang="en-US" altLang="en-US" sz="2600" b="1" dirty="0" smtClean="0"/>
              <a:t> </a:t>
            </a:r>
            <a:endParaRPr lang="en-US" altLang="en-US" sz="2600" b="1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000" dirty="0"/>
          </a:p>
        </p:txBody>
      </p:sp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Current Openings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2BAF163-559D-4DC5-951A-DDBD5739642E}" type="slidenum">
              <a:rPr lang="en-US" altLang="en-US" smtClean="0">
                <a:solidFill>
                  <a:srgbClr val="FFFFFF"/>
                </a:solidFill>
              </a:rPr>
              <a:pPr/>
              <a:t>25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88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375211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Protect, promote, and advance the health and safety of our Nation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Rapid and effective response to public health needs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Leadership and excellence in public health practices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Advancement of public health science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Core values: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Integrity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Excellence</a:t>
            </a:r>
          </a:p>
          <a:p>
            <a:pPr lvl="2"/>
            <a:endParaRPr lang="en-US" altLang="en-US" dirty="0" smtClean="0"/>
          </a:p>
          <a:p>
            <a:pPr lvl="2"/>
            <a:endParaRPr lang="en-US" alt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4EBFEE-7A0B-496B-A7F2-107E623B7402}" type="slidenum">
              <a:rPr lang="en-US" altLang="en-US" sz="120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and Core Values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title="U.S. Coast Guard logo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2461" y="4377924"/>
            <a:ext cx="1689660" cy="170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 title="straight connector"/>
          <p:cNvCxnSpPr/>
          <p:nvPr/>
        </p:nvCxnSpPr>
        <p:spPr>
          <a:xfrm>
            <a:off x="3086608" y="3898203"/>
            <a:ext cx="73558" cy="4702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 title="U.S. Immigration and Customs Enforcement logo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620" y="3659642"/>
            <a:ext cx="1752600" cy="1922649"/>
          </a:xfrm>
          <a:prstGeom prst="rect">
            <a:avLst/>
          </a:prstGeom>
        </p:spPr>
      </p:pic>
      <p:cxnSp>
        <p:nvCxnSpPr>
          <p:cNvPr id="21" name="Straight Connector 20" title="straight connector"/>
          <p:cNvCxnSpPr/>
          <p:nvPr/>
        </p:nvCxnSpPr>
        <p:spPr>
          <a:xfrm flipH="1">
            <a:off x="1810816" y="3659642"/>
            <a:ext cx="470195" cy="3199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DHS logo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476" y="2278147"/>
            <a:ext cx="1689660" cy="161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2" descr="Federal_Bureau_of_Prisons_logo.jpg" title="Federal Bureau of Prisons logo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469" y="1244852"/>
            <a:ext cx="1667573" cy="158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title="Food and Drug Administration logo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3575" y="4620966"/>
            <a:ext cx="2116868" cy="1587651"/>
          </a:xfrm>
          <a:prstGeom prst="rect">
            <a:avLst/>
          </a:prstGeom>
        </p:spPr>
      </p:pic>
      <p:cxnSp>
        <p:nvCxnSpPr>
          <p:cNvPr id="33" name="Straight Connector 32" title="straight connector"/>
          <p:cNvCxnSpPr/>
          <p:nvPr/>
        </p:nvCxnSpPr>
        <p:spPr>
          <a:xfrm flipH="1">
            <a:off x="5434409" y="3815476"/>
            <a:ext cx="357494" cy="9578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title="Health Resources and Services Administration logo"/>
          <p:cNvPicPr>
            <a:picLocks noChangeAspect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9000" y="4957826"/>
            <a:ext cx="2349657" cy="998436"/>
          </a:xfrm>
          <a:prstGeom prst="rect">
            <a:avLst/>
          </a:prstGeom>
          <a:ln>
            <a:noFill/>
          </a:ln>
        </p:spPr>
      </p:pic>
      <p:cxnSp>
        <p:nvCxnSpPr>
          <p:cNvPr id="18" name="Straight Connector 17" title="straight connector"/>
          <p:cNvCxnSpPr/>
          <p:nvPr/>
        </p:nvCxnSpPr>
        <p:spPr>
          <a:xfrm>
            <a:off x="6889915" y="3737295"/>
            <a:ext cx="834232" cy="12205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1" title="Indian Health Service logo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3706" y="4350829"/>
            <a:ext cx="1524854" cy="152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 title="straight connector"/>
          <p:cNvCxnSpPr/>
          <p:nvPr/>
        </p:nvCxnSpPr>
        <p:spPr>
          <a:xfrm>
            <a:off x="7580623" y="3169450"/>
            <a:ext cx="2404625" cy="13600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title="Center for Disease Control logo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3530" y="2202762"/>
            <a:ext cx="1850900" cy="1776864"/>
          </a:xfrm>
          <a:prstGeom prst="rect">
            <a:avLst/>
          </a:prstGeom>
        </p:spPr>
      </p:pic>
      <p:cxnSp>
        <p:nvCxnSpPr>
          <p:cNvPr id="16" name="Straight Connector 15" title="straight connector"/>
          <p:cNvCxnSpPr/>
          <p:nvPr/>
        </p:nvCxnSpPr>
        <p:spPr>
          <a:xfrm>
            <a:off x="7724147" y="2459747"/>
            <a:ext cx="2378746" cy="4241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File:NIH Master Logo Vertical 2Color.png" title="National Institutes of Health logo">
            <a:extLst>
              <a:ext uri="{FF2B5EF4-FFF2-40B4-BE49-F238E27FC236}">
                <a16:creationId xmlns:a16="http://schemas.microsoft.com/office/drawing/2014/main" id="{59578FA3-5B30-4711-95E9-3C6CB8C9E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96994" y="512583"/>
            <a:ext cx="1210144" cy="106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 title="straight connector"/>
          <p:cNvCxnSpPr/>
          <p:nvPr/>
        </p:nvCxnSpPr>
        <p:spPr>
          <a:xfrm flipV="1">
            <a:off x="7626863" y="1041442"/>
            <a:ext cx="2949270" cy="8192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enters for Medicare &amp; Medicaid Services : Ascend Integrated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6744" y="-43622"/>
            <a:ext cx="2057409" cy="114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 title="straight connector"/>
          <p:cNvCxnSpPr/>
          <p:nvPr/>
        </p:nvCxnSpPr>
        <p:spPr>
          <a:xfrm flipH="1">
            <a:off x="6966550" y="757637"/>
            <a:ext cx="726690" cy="4647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2" title="Dept of Health and Human Services logo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7821" y="1157324"/>
            <a:ext cx="2634214" cy="263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453D3A8-BDBC-465A-992C-A1AAB3EB4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USPHS Dentist Locations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28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2648" y="1527048"/>
            <a:ext cx="10972800" cy="40233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sz="2600" dirty="0">
                <a:ea typeface="ＭＳ Ｐゴシック" panose="020B0600070205080204" pitchFamily="34" charset="-128"/>
              </a:rPr>
              <a:t>Population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sz="2200" dirty="0">
                <a:ea typeface="ＭＳ Ｐゴシック" panose="020B0600070205080204" pitchFamily="34" charset="-128"/>
              </a:rPr>
              <a:t>2.3 million American Indians and Alaska Natives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sz="2200" dirty="0">
                <a:ea typeface="ＭＳ Ｐゴシック" panose="020B0600070205080204" pitchFamily="34" charset="-128"/>
              </a:rPr>
              <a:t>Children, adolescents, and adults in 573 recognized Tribes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sz="2600" dirty="0">
                <a:ea typeface="ＭＳ Ｐゴシック" panose="020B0600070205080204" pitchFamily="34" charset="-128"/>
              </a:rPr>
              <a:t>Types of facilities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sz="2200" dirty="0" smtClean="0">
                <a:ea typeface="ＭＳ Ｐゴシック" panose="020B0600070205080204" pitchFamily="34" charset="-128"/>
              </a:rPr>
              <a:t>350 </a:t>
            </a:r>
            <a:r>
              <a:rPr lang="en-US" altLang="en-US" sz="2200" dirty="0">
                <a:ea typeface="ＭＳ Ｐゴシック" panose="020B0600070205080204" pitchFamily="34" charset="-128"/>
              </a:rPr>
              <a:t>dental programs located in 35 states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sz="2200" dirty="0">
                <a:ea typeface="ＭＳ Ｐゴシック" panose="020B0600070205080204" pitchFamily="34" charset="-128"/>
              </a:rPr>
              <a:t>Most dental programs are co-located with medical programs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sz="2600" dirty="0">
                <a:ea typeface="ＭＳ Ｐゴシック" panose="020B0600070205080204" pitchFamily="34" charset="-128"/>
              </a:rPr>
              <a:t>Types of dental procedures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sz="2200" dirty="0">
                <a:ea typeface="ＭＳ Ｐゴシック" panose="020B0600070205080204" pitchFamily="34" charset="-128"/>
              </a:rPr>
              <a:t>Operative, endodontics, periodontics, exodontia, prosthodontics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sz="2200" dirty="0">
                <a:ea typeface="ＭＳ Ｐゴシック" panose="020B0600070205080204" pitchFamily="34" charset="-128"/>
              </a:rPr>
              <a:t>Levels of services are dependent on location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sz="2200" dirty="0">
                <a:ea typeface="ＭＳ Ｐゴシック" panose="020B0600070205080204" pitchFamily="34" charset="-128"/>
              </a:rPr>
              <a:t>Emphasis is on providing basic dental care to a vastly underserved population</a:t>
            </a:r>
          </a:p>
          <a:p>
            <a:endParaRPr lang="en-US" dirty="0"/>
          </a:p>
        </p:txBody>
      </p:sp>
      <p:pic>
        <p:nvPicPr>
          <p:cNvPr id="35844" name="Picture 6" descr="Indian Health Service Symbol" title="Indian Health Service Symbo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44200" y="89079"/>
            <a:ext cx="1328599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 Health Service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4"/>
          <p:cNvSpPr>
            <a:spLocks noGrp="1"/>
          </p:cNvSpPr>
          <p:nvPr>
            <p:ph idx="1"/>
          </p:nvPr>
        </p:nvSpPr>
        <p:spPr bwMode="auto">
          <a:xfrm>
            <a:off x="609600" y="1527048"/>
            <a:ext cx="1097280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sz="2600" dirty="0">
                <a:ea typeface="ＭＳ Ｐゴシック" panose="020B0600070205080204" pitchFamily="34" charset="-128"/>
              </a:rPr>
              <a:t>Population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sz="2200" dirty="0">
                <a:ea typeface="ＭＳ Ｐゴシック" panose="020B0600070205080204" pitchFamily="34" charset="-128"/>
              </a:rPr>
              <a:t>More than 100 institutions across the U.S</a:t>
            </a:r>
            <a:r>
              <a:rPr lang="en-US" altLang="en-US" sz="2200" dirty="0" smtClean="0">
                <a:ea typeface="ＭＳ Ｐゴシック" panose="020B0600070205080204" pitchFamily="34" charset="-128"/>
              </a:rPr>
              <a:t>. and its territories</a:t>
            </a:r>
            <a:endParaRPr lang="en-US" altLang="en-US" sz="2200" dirty="0">
              <a:ea typeface="ＭＳ Ｐゴシック" panose="020B0600070205080204" pitchFamily="34" charset="-128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sz="2200" dirty="0" smtClean="0">
                <a:ea typeface="ＭＳ Ｐゴシック" panose="020B0600070205080204" pitchFamily="34" charset="-128"/>
              </a:rPr>
              <a:t>152,000 </a:t>
            </a:r>
            <a:r>
              <a:rPr lang="en-US" altLang="en-US" sz="2200" dirty="0">
                <a:ea typeface="ＭＳ Ｐゴシック" panose="020B0600070205080204" pitchFamily="34" charset="-128"/>
              </a:rPr>
              <a:t>male and female inmates, variety of offenses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en-US" sz="2200" dirty="0"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sz="2600" dirty="0">
                <a:ea typeface="ＭＳ Ｐゴシック" panose="020B0600070205080204" pitchFamily="34" charset="-128"/>
              </a:rPr>
              <a:t>Types of facilities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sz="2200" dirty="0">
                <a:ea typeface="ＭＳ Ｐゴシック" panose="020B0600070205080204" pitchFamily="34" charset="-128"/>
              </a:rPr>
              <a:t>Stand-alone </a:t>
            </a:r>
            <a:r>
              <a:rPr lang="en-US" altLang="en-US" sz="2200" dirty="0" smtClean="0">
                <a:ea typeface="ＭＳ Ｐゴシック" panose="020B0600070205080204" pitchFamily="34" charset="-128"/>
              </a:rPr>
              <a:t>locations </a:t>
            </a:r>
            <a:r>
              <a:rPr lang="en-US" altLang="en-US" sz="2200" dirty="0">
                <a:ea typeface="ＭＳ Ｐゴシック" panose="020B0600070205080204" pitchFamily="34" charset="-128"/>
              </a:rPr>
              <a:t>to multi-institution </a:t>
            </a:r>
            <a:r>
              <a:rPr lang="en-US" altLang="en-US" sz="2200" dirty="0" smtClean="0">
                <a:ea typeface="ＭＳ Ｐゴシック" panose="020B0600070205080204" pitchFamily="34" charset="-128"/>
              </a:rPr>
              <a:t>Complexes</a:t>
            </a:r>
            <a:endParaRPr lang="en-US" altLang="en-US" sz="2200" dirty="0">
              <a:ea typeface="ＭＳ Ｐゴシック" panose="020B0600070205080204" pitchFamily="34" charset="-128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sz="2200" dirty="0">
                <a:ea typeface="ＭＳ Ｐゴシック" panose="020B0600070205080204" pitchFamily="34" charset="-128"/>
              </a:rPr>
              <a:t>High security Penitentiary to minimum security Prison Camp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sz="2200" dirty="0">
                <a:ea typeface="ＭＳ Ｐゴシック" panose="020B0600070205080204" pitchFamily="34" charset="-128"/>
              </a:rPr>
              <a:t>Medical Centers for medically complex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sz="2600" dirty="0">
                <a:ea typeface="ＭＳ Ｐゴシック" panose="020B0600070205080204" pitchFamily="34" charset="-128"/>
              </a:rPr>
              <a:t>Types of dental procedures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sz="2200" dirty="0">
                <a:ea typeface="ＭＳ Ｐゴシック" panose="020B0600070205080204" pitchFamily="34" charset="-128"/>
              </a:rPr>
              <a:t>Operative, endodontics, periodontics, exodontia, removable prosthodontics</a:t>
            </a:r>
          </a:p>
        </p:txBody>
      </p:sp>
      <p:pic>
        <p:nvPicPr>
          <p:cNvPr id="30724" name="Picture 4" descr="Bureau of Prison Symbo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7512" y="76200"/>
            <a:ext cx="1462088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Bureau of Prisons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609600" y="1295400"/>
            <a:ext cx="10515600" cy="495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515938" indent="-280988" defTabSz="1219170" eaLnBrk="1" latinLnBrk="0" hangingPunct="1">
              <a:spcBef>
                <a:spcPct val="200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976313" lvl="1" indent="-280988" defTabSz="121917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 marL="1381125" indent="-234950" defTabSz="121917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defRPr>
            </a:lvl3pPr>
            <a:lvl4pPr marL="2133547" indent="-304792" defTabSz="121917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>
                <a:latin typeface="+mn-lt"/>
                <a:ea typeface="+mn-ea"/>
              </a:defRPr>
            </a:lvl4pPr>
            <a:lvl5pPr marL="2743131" indent="-304792" defTabSz="121917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7">
                <a:latin typeface="+mn-lt"/>
                <a:ea typeface="+mn-ea"/>
              </a:defRPr>
            </a:lvl5pPr>
            <a:lvl6pPr marL="3352716" indent="-304792" defTabSz="1219170">
              <a:spcBef>
                <a:spcPct val="20000"/>
              </a:spcBef>
              <a:buFont typeface="Arial" panose="020B0604020202020204" pitchFamily="34" charset="0"/>
              <a:buChar char="•"/>
              <a:defRPr sz="2667">
                <a:latin typeface="+mn-lt"/>
                <a:ea typeface="+mn-ea"/>
              </a:defRPr>
            </a:lvl6pPr>
            <a:lvl7pPr marL="3962301" indent="-304792" defTabSz="1219170">
              <a:spcBef>
                <a:spcPct val="20000"/>
              </a:spcBef>
              <a:buFont typeface="Arial" panose="020B0604020202020204" pitchFamily="34" charset="0"/>
              <a:buChar char="•"/>
              <a:defRPr sz="2667">
                <a:latin typeface="+mn-lt"/>
                <a:ea typeface="+mn-ea"/>
              </a:defRPr>
            </a:lvl7pPr>
            <a:lvl8pPr marL="4571886" indent="-304792" defTabSz="1219170">
              <a:spcBef>
                <a:spcPct val="20000"/>
              </a:spcBef>
              <a:buFont typeface="Arial" panose="020B0604020202020204" pitchFamily="34" charset="0"/>
              <a:buChar char="•"/>
              <a:defRPr sz="2667">
                <a:latin typeface="+mn-lt"/>
                <a:ea typeface="+mn-ea"/>
              </a:defRPr>
            </a:lvl8pPr>
            <a:lvl9pPr marL="5181470" indent="-304792" defTabSz="1219170">
              <a:spcBef>
                <a:spcPct val="20000"/>
              </a:spcBef>
              <a:buFont typeface="Arial" panose="020B0604020202020204" pitchFamily="34" charset="0"/>
              <a:buChar char="•"/>
              <a:defRPr sz="2667">
                <a:latin typeface="+mn-lt"/>
                <a:ea typeface="+mn-ea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2600" dirty="0"/>
              <a:t>Health Center Program</a:t>
            </a:r>
          </a:p>
          <a:p>
            <a:pPr lvl="1">
              <a:spcBef>
                <a:spcPts val="0"/>
              </a:spcBef>
            </a:pPr>
            <a:r>
              <a:rPr lang="en-US" altLang="en-US" sz="2200" dirty="0" smtClean="0"/>
              <a:t>Provides primary health care to underserved communities and vulnerable populations including children, rural residents, and those living in poverty (1 in 11 people in U.S.)</a:t>
            </a:r>
          </a:p>
          <a:p>
            <a:pPr lvl="1">
              <a:spcBef>
                <a:spcPts val="0"/>
              </a:spcBef>
            </a:pPr>
            <a:r>
              <a:rPr lang="en-US" altLang="en-US" sz="2200" dirty="0" smtClean="0"/>
              <a:t>Nearly 1,400 health centers operating nearly 13,000 service delivery sites with over 5,300 dentists and over 2,800 dental hygienists</a:t>
            </a:r>
          </a:p>
          <a:p>
            <a:pPr lvl="1">
              <a:spcBef>
                <a:spcPts val="0"/>
              </a:spcBef>
            </a:pPr>
            <a:r>
              <a:rPr lang="en-US" altLang="en-US" sz="2200" dirty="0" smtClean="0"/>
              <a:t>In 2019, health centers served 6.7 million dental patients</a:t>
            </a:r>
            <a:endParaRPr lang="en-US" altLang="en-US" sz="2200" dirty="0"/>
          </a:p>
          <a:p>
            <a:pPr lvl="1">
              <a:spcBef>
                <a:spcPts val="0"/>
              </a:spcBef>
            </a:pPr>
            <a:endParaRPr lang="en-US" altLang="en-US" dirty="0"/>
          </a:p>
          <a:p>
            <a:pPr>
              <a:spcBef>
                <a:spcPts val="0"/>
              </a:spcBef>
            </a:pPr>
            <a:r>
              <a:rPr lang="en-US" altLang="en-US" sz="2600" dirty="0"/>
              <a:t>Ryan White HIV/AIDS </a:t>
            </a:r>
            <a:r>
              <a:rPr lang="en-US" altLang="en-US" sz="2600" dirty="0" smtClean="0"/>
              <a:t>Program (RWHAP)</a:t>
            </a:r>
            <a:endParaRPr lang="en-US" altLang="en-US" sz="2600" dirty="0"/>
          </a:p>
          <a:p>
            <a:pPr lvl="1">
              <a:spcBef>
                <a:spcPts val="0"/>
              </a:spcBef>
            </a:pPr>
            <a:r>
              <a:rPr lang="en-US" altLang="en-US" sz="2200" dirty="0" smtClean="0"/>
              <a:t>Between July 2017 and Jun 2018, 10,777 dental providers (students, residents, faculty, and other dental staff) were trained through the Dental Reimbursement Program</a:t>
            </a:r>
          </a:p>
          <a:p>
            <a:pPr lvl="1">
              <a:spcBef>
                <a:spcPts val="0"/>
              </a:spcBef>
            </a:pPr>
            <a:r>
              <a:rPr lang="en-US" altLang="en-US" sz="2200" dirty="0" smtClean="0"/>
              <a:t>In 2018, 3,808 dental providers (students, residents, faculty, and other dental staff) were trained through the RWHAP Part F Community Based Dental Partnership Program</a:t>
            </a:r>
            <a:endParaRPr lang="en-US" altLang="en-US" sz="2200" dirty="0"/>
          </a:p>
          <a:p>
            <a:pPr lvl="1">
              <a:spcBef>
                <a:spcPts val="0"/>
              </a:spcBef>
            </a:pPr>
            <a:endParaRPr lang="en-US" altLang="en-US" sz="2200" dirty="0"/>
          </a:p>
          <a:p>
            <a:pPr>
              <a:spcBef>
                <a:spcPts val="0"/>
              </a:spcBef>
            </a:pPr>
            <a:r>
              <a:rPr lang="en-US" altLang="en-US" sz="2600" dirty="0"/>
              <a:t>Maternal and Child Health Block Grant 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Bright Futures, led by the American Academy of Pediatrics, provides evidence-driven guidance for all preventive care screenings and well-child visits including oral health care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Maternal and Child Health Block Grant – 27 states and jurisdictions using National Performance Measures on oral health</a:t>
            </a:r>
            <a:endParaRPr lang="en-US" sz="2200" dirty="0"/>
          </a:p>
        </p:txBody>
      </p:sp>
      <p:pic>
        <p:nvPicPr>
          <p:cNvPr id="34819" name="Content Placeholder 3" descr="HRSA symbol - Health Resources &amp; Services Administration " title="HRSA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176" b="23396"/>
          <a:stretch/>
        </p:blipFill>
        <p:spPr bwMode="auto">
          <a:xfrm>
            <a:off x="9829800" y="76200"/>
            <a:ext cx="2286000" cy="825500"/>
          </a:xfrm>
          <a:prstGeom prst="rect">
            <a:avLst/>
          </a:prstGeom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Health Resources &amp; Services Administration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>
            <a:spLocks noGrp="1"/>
          </p:cNvSpPr>
          <p:nvPr>
            <p:ph idx="1"/>
          </p:nvPr>
        </p:nvSpPr>
        <p:spPr bwMode="auto">
          <a:xfrm>
            <a:off x="609600" y="1709928"/>
            <a:ext cx="1097280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sz="3100" dirty="0">
                <a:ea typeface="ＭＳ Ｐゴシック" panose="020B0600070205080204" pitchFamily="34" charset="-128"/>
              </a:rPr>
              <a:t>Population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sz="2600" dirty="0">
                <a:ea typeface="ＭＳ Ｐゴシック" panose="020B0600070205080204" pitchFamily="34" charset="-128"/>
              </a:rPr>
              <a:t>Direct care for 16,500 detainees at </a:t>
            </a:r>
            <a:r>
              <a:rPr lang="en-US" altLang="en-US" sz="2600" dirty="0" smtClean="0">
                <a:ea typeface="ＭＳ Ｐゴシック" panose="020B0600070205080204" pitchFamily="34" charset="-128"/>
              </a:rPr>
              <a:t>14 </a:t>
            </a:r>
            <a:r>
              <a:rPr lang="en-US" altLang="en-US" sz="2600" dirty="0">
                <a:ea typeface="ＭＳ Ｐゴシック" panose="020B0600070205080204" pitchFamily="34" charset="-128"/>
              </a:rPr>
              <a:t>facilities across U.S.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sz="2600" dirty="0">
                <a:ea typeface="ＭＳ Ｐゴシック" panose="020B0600070205080204" pitchFamily="34" charset="-128"/>
              </a:rPr>
              <a:t>Case management for 15,000 detainees at 119 contract facilities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sz="2600" dirty="0">
                <a:ea typeface="ＭＳ Ｐゴシック" panose="020B0600070205080204" pitchFamily="34" charset="-128"/>
              </a:rPr>
              <a:t>Children, adolescents, and adult detainees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en-US" sz="1100" dirty="0"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sz="3100" dirty="0">
                <a:ea typeface="ＭＳ Ｐゴシック" panose="020B0600070205080204" pitchFamily="34" charset="-128"/>
              </a:rPr>
              <a:t>Types of facilities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sz="2600" dirty="0">
                <a:ea typeface="ＭＳ Ｐゴシック" panose="020B0600070205080204" pitchFamily="34" charset="-128"/>
              </a:rPr>
              <a:t>Medical/dental units within ICE Detention Facilities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sz="2600" dirty="0">
                <a:ea typeface="ＭＳ Ｐゴシック" panose="020B0600070205080204" pitchFamily="34" charset="-128"/>
              </a:rPr>
              <a:t>Dental clinics located in both urban and rural locations: </a:t>
            </a:r>
            <a:r>
              <a:rPr lang="en-US" altLang="en-US" sz="2600" dirty="0" smtClean="0">
                <a:ea typeface="ＭＳ Ｐゴシック" panose="020B0600070205080204" pitchFamily="34" charset="-128"/>
              </a:rPr>
              <a:t>                                                         </a:t>
            </a:r>
            <a:r>
              <a:rPr lang="en-US" altLang="en-US" sz="2600" dirty="0">
                <a:ea typeface="ＭＳ Ｐゴシック" panose="020B0600070205080204" pitchFamily="34" charset="-128"/>
              </a:rPr>
              <a:t>WA(1), </a:t>
            </a:r>
            <a:r>
              <a:rPr lang="en-US" altLang="en-US" sz="2600" dirty="0" smtClean="0">
                <a:ea typeface="ＭＳ Ｐゴシック" panose="020B0600070205080204" pitchFamily="34" charset="-128"/>
              </a:rPr>
              <a:t>AZ(2</a:t>
            </a:r>
            <a:r>
              <a:rPr lang="en-US" altLang="en-US" sz="2600" dirty="0">
                <a:ea typeface="ＭＳ Ｐゴシック" panose="020B0600070205080204" pitchFamily="34" charset="-128"/>
              </a:rPr>
              <a:t>), TX(7), LA(1), VA(1), FL(1), and NY(1) 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en-US" sz="1100" dirty="0"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sz="3100" dirty="0">
                <a:ea typeface="ＭＳ Ｐゴシック" panose="020B0600070205080204" pitchFamily="34" charset="-128"/>
              </a:rPr>
              <a:t>Types of dental procedures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sz="2600" dirty="0">
                <a:ea typeface="ＭＳ Ｐゴシック" panose="020B0600070205080204" pitchFamily="34" charset="-128"/>
              </a:rPr>
              <a:t>Operative, exodontia, limited endodontics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sz="2600" dirty="0">
                <a:ea typeface="ＭＳ Ｐゴシック" panose="020B0600070205080204" pitchFamily="34" charset="-128"/>
              </a:rPr>
              <a:t>No </a:t>
            </a:r>
            <a:r>
              <a:rPr lang="en-US" altLang="en-US" sz="2600" dirty="0" smtClean="0">
                <a:ea typeface="ＭＳ Ｐゴシック" panose="020B0600070205080204" pitchFamily="34" charset="-128"/>
              </a:rPr>
              <a:t>FDPs or prosthodontics</a:t>
            </a:r>
            <a:endParaRPr lang="en-US" altLang="en-US" sz="2600" dirty="0">
              <a:ea typeface="ＭＳ Ｐゴシック" panose="020B0600070205080204" pitchFamily="34" charset="-128"/>
            </a:endParaRPr>
          </a:p>
        </p:txBody>
      </p:sp>
      <p:pic>
        <p:nvPicPr>
          <p:cNvPr id="6" name="Picture 25" descr="DHS logo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4963" y="51610"/>
            <a:ext cx="1544637" cy="147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U.S. Immigration and Customs Enforcement</a:t>
            </a:r>
            <a:br>
              <a:rPr lang="en-US" dirty="0"/>
            </a:br>
            <a:r>
              <a:rPr lang="en-US" dirty="0"/>
              <a:t>Health Service Corps (IHSC)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idx="1"/>
          </p:nvPr>
        </p:nvSpPr>
        <p:spPr bwMode="auto">
          <a:xfrm>
            <a:off x="612648" y="1527048"/>
            <a:ext cx="10972800" cy="375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rPr lang="en-US" altLang="en-US" sz="2400" dirty="0">
                <a:ea typeface="ＭＳ Ｐゴシック" panose="020B0600070205080204" pitchFamily="34" charset="-128"/>
              </a:rPr>
              <a:t>Population</a:t>
            </a:r>
          </a:p>
          <a:p>
            <a:pPr lvl="1">
              <a:spcBef>
                <a:spcPts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41,000 Active Duty male and female Coast Guardsmen</a:t>
            </a:r>
          </a:p>
          <a:p>
            <a:pPr lvl="1">
              <a:spcBef>
                <a:spcPts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Members of Department of Defense assigned to USCG stations</a:t>
            </a:r>
          </a:p>
          <a:p>
            <a:pPr lvl="1">
              <a:spcBef>
                <a:spcPts val="0"/>
              </a:spcBef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>
              <a:spcBef>
                <a:spcPts val="0"/>
              </a:spcBef>
            </a:pPr>
            <a:r>
              <a:rPr lang="en-US" altLang="en-US" sz="2400" dirty="0">
                <a:ea typeface="ＭＳ Ｐゴシック" panose="020B0600070205080204" pitchFamily="34" charset="-128"/>
              </a:rPr>
              <a:t>Types of facilities</a:t>
            </a:r>
          </a:p>
          <a:p>
            <a:pPr lvl="1">
              <a:spcBef>
                <a:spcPts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26 clinics at USCG stations across the contiguous U.S. and Alaska</a:t>
            </a:r>
          </a:p>
          <a:p>
            <a:pPr lvl="1">
              <a:spcBef>
                <a:spcPts val="0"/>
              </a:spcBef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>
              <a:spcBef>
                <a:spcPts val="0"/>
              </a:spcBef>
            </a:pPr>
            <a:r>
              <a:rPr lang="en-US" altLang="en-US" sz="2400" dirty="0">
                <a:ea typeface="ＭＳ Ｐゴシック" panose="020B0600070205080204" pitchFamily="34" charset="-128"/>
              </a:rPr>
              <a:t>Types of dental procedures</a:t>
            </a:r>
          </a:p>
          <a:p>
            <a:pPr lvl="1">
              <a:spcBef>
                <a:spcPts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Operative, endodontics, periodontics, exodontia, prosthodontics, implants</a:t>
            </a:r>
          </a:p>
        </p:txBody>
      </p:sp>
      <p:pic>
        <p:nvPicPr>
          <p:cNvPr id="3" name="Picture 2" title="U.S. Coast Guard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0"/>
            <a:ext cx="1466127" cy="15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Coast Guard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ASH Slide Master">
  <a:themeElements>
    <a:clrScheme name="USHPS ">
      <a:dk1>
        <a:srgbClr val="000000"/>
      </a:dk1>
      <a:lt1>
        <a:srgbClr val="FFFFFF"/>
      </a:lt1>
      <a:dk2>
        <a:srgbClr val="BFD4DD"/>
      </a:dk2>
      <a:lt2>
        <a:srgbClr val="F4BA18"/>
      </a:lt2>
      <a:accent1>
        <a:srgbClr val="123342"/>
      </a:accent1>
      <a:accent2>
        <a:srgbClr val="6F8E9C"/>
      </a:accent2>
      <a:accent3>
        <a:srgbClr val="D5C7B7"/>
      </a:accent3>
      <a:accent4>
        <a:srgbClr val="D5212B"/>
      </a:accent4>
      <a:accent5>
        <a:srgbClr val="761312"/>
      </a:accent5>
      <a:accent6>
        <a:srgbClr val="52575F"/>
      </a:accent6>
      <a:hlink>
        <a:srgbClr val="1B3B4D"/>
      </a:hlink>
      <a:folHlink>
        <a:srgbClr val="0F212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ASH Slide Master" id="{0CAD0F80-0E72-45DA-8258-90A72DB5A2E3}" vid="{C7B34E3C-A108-409F-9C5A-4793B4CB78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6EA23EE60B71479E5280B7D377AADB" ma:contentTypeVersion="0" ma:contentTypeDescription="Create a new document." ma:contentTypeScope="" ma:versionID="02025b420399e60232b4c972438cd743">
  <xsd:schema xmlns:xsd="http://www.w3.org/2001/XMLSchema" xmlns:p="http://schemas.microsoft.com/office/2006/metadata/properties" targetNamespace="http://schemas.microsoft.com/office/2006/metadata/properties" ma:root="true" ma:fieldsID="46ce51841bcaebe75ae25adb2fb3cbe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F321FC9-520C-4B1A-9D3F-276C7289B9A4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F6C39F76-E790-4A15-AA89-CC299FE619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E4BE7D49-EC69-44D1-94F8-FEBC691991E5}">
  <ds:schemaRefs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50575</TotalTime>
  <Words>1963</Words>
  <Application>Microsoft Office PowerPoint</Application>
  <PresentationFormat>Widescreen</PresentationFormat>
  <Paragraphs>464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ＭＳ Ｐゴシック</vt:lpstr>
      <vt:lpstr>Arial</vt:lpstr>
      <vt:lpstr>Arial Narrow</vt:lpstr>
      <vt:lpstr>Calibri</vt:lpstr>
      <vt:lpstr>Wingdings</vt:lpstr>
      <vt:lpstr>1_OASH Slide Master</vt:lpstr>
      <vt:lpstr>U.S. Public Health Service:  It’s a Career and an Adventure!!!</vt:lpstr>
      <vt:lpstr>A Quick Overview of the USPHS </vt:lpstr>
      <vt:lpstr>Mission and Core Values</vt:lpstr>
      <vt:lpstr>USPHS Dentist Locations</vt:lpstr>
      <vt:lpstr>Indian Health Service</vt:lpstr>
      <vt:lpstr>Federal Bureau of Prisons</vt:lpstr>
      <vt:lpstr>Health Resources &amp; Services Administration</vt:lpstr>
      <vt:lpstr>U.S. Immigration and Customs Enforcement Health Service Corps (IHSC)</vt:lpstr>
      <vt:lpstr>U.S. Coast Guard</vt:lpstr>
      <vt:lpstr>Centers for Disease Control &amp; Prevention</vt:lpstr>
      <vt:lpstr>National Institute of Dental and Craniofacial Research</vt:lpstr>
      <vt:lpstr>U.S. Food and Drug Administration</vt:lpstr>
      <vt:lpstr>Professional Composition</vt:lpstr>
      <vt:lpstr>Specialties</vt:lpstr>
      <vt:lpstr>USPHS Dentist Roles</vt:lpstr>
      <vt:lpstr>Personnel Systems</vt:lpstr>
      <vt:lpstr>Civil Service Dentists</vt:lpstr>
      <vt:lpstr>Civil Service Pay and Benefits</vt:lpstr>
      <vt:lpstr>Commissioned Corps Dentists</vt:lpstr>
      <vt:lpstr>Commissioned Corps Pay and Benefits</vt:lpstr>
      <vt:lpstr>Other Personnel Systems</vt:lpstr>
      <vt:lpstr>Student Externships</vt:lpstr>
      <vt:lpstr>Special Benefits – Loan Repayment</vt:lpstr>
      <vt:lpstr>Special Benefits – Continuing Education</vt:lpstr>
      <vt:lpstr>Current Openings</vt:lpstr>
    </vt:vector>
  </TitlesOfParts>
  <Manager>Dental Category of USPHS</Manager>
  <Company>Dental Category of USPHS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Public Health Service Commissioned Corps</dc:title>
  <dc:subject>USPHS, Recruitment</dc:subject>
  <dc:creator>Dental Category of USPHS</dc:creator>
  <cp:keywords>Dental; Recruitment; USPHS</cp:keywords>
  <cp:lastModifiedBy>Hung, Li-Kuei G CDR</cp:lastModifiedBy>
  <cp:revision>1608</cp:revision>
  <cp:lastPrinted>2019-12-04T19:39:40Z</cp:lastPrinted>
  <dcterms:created xsi:type="dcterms:W3CDTF">2010-06-15T12:13:57Z</dcterms:created>
  <dcterms:modified xsi:type="dcterms:W3CDTF">2021-04-26T16:53:46Z</dcterms:modified>
  <cp:category>Dental; Recruitment; USPHS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533103</vt:lpwstr>
  </property>
  <property fmtid="{D5CDD505-2E9C-101B-9397-08002B2CF9AE}" pid="3" name="display_urn:schemas-microsoft-com:office:office#Author">
    <vt:lpwstr>533103</vt:lpwstr>
  </property>
  <property fmtid="{D5CDD505-2E9C-101B-9397-08002B2CF9AE}" pid="4" name="ContentType">
    <vt:lpwstr>Document</vt:lpwstr>
  </property>
</Properties>
</file>