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1" r:id="rId6"/>
    <p:sldMasterId id="2147483693" r:id="rId7"/>
    <p:sldMasterId id="2147483706" r:id="rId8"/>
    <p:sldMasterId id="2147483718" r:id="rId9"/>
    <p:sldMasterId id="2147483731" r:id="rId10"/>
    <p:sldMasterId id="2147483743" r:id="rId11"/>
  </p:sldMasterIdLst>
  <p:notesMasterIdLst>
    <p:notesMasterId r:id="rId50"/>
  </p:notesMasterIdLst>
  <p:handoutMasterIdLst>
    <p:handoutMasterId r:id="rId51"/>
  </p:handoutMasterIdLst>
  <p:sldIdLst>
    <p:sldId id="849" r:id="rId12"/>
    <p:sldId id="368" r:id="rId13"/>
    <p:sldId id="840" r:id="rId14"/>
    <p:sldId id="841" r:id="rId15"/>
    <p:sldId id="842" r:id="rId16"/>
    <p:sldId id="843" r:id="rId17"/>
    <p:sldId id="844" r:id="rId18"/>
    <p:sldId id="845" r:id="rId19"/>
    <p:sldId id="827" r:id="rId20"/>
    <p:sldId id="846" r:id="rId21"/>
    <p:sldId id="847" r:id="rId22"/>
    <p:sldId id="848" r:id="rId23"/>
    <p:sldId id="824" r:id="rId24"/>
    <p:sldId id="850" r:id="rId25"/>
    <p:sldId id="298" r:id="rId26"/>
    <p:sldId id="293" r:id="rId27"/>
    <p:sldId id="312" r:id="rId28"/>
    <p:sldId id="313" r:id="rId29"/>
    <p:sldId id="285" r:id="rId30"/>
    <p:sldId id="296" r:id="rId31"/>
    <p:sldId id="838" r:id="rId32"/>
    <p:sldId id="302" r:id="rId33"/>
    <p:sldId id="314" r:id="rId34"/>
    <p:sldId id="358" r:id="rId35"/>
    <p:sldId id="318" r:id="rId36"/>
    <p:sldId id="273" r:id="rId37"/>
    <p:sldId id="826" r:id="rId38"/>
    <p:sldId id="315" r:id="rId39"/>
    <p:sldId id="309" r:id="rId40"/>
    <p:sldId id="789" r:id="rId41"/>
    <p:sldId id="791" r:id="rId42"/>
    <p:sldId id="813" r:id="rId43"/>
    <p:sldId id="304" r:id="rId44"/>
    <p:sldId id="274" r:id="rId45"/>
    <p:sldId id="281" r:id="rId46"/>
    <p:sldId id="334" r:id="rId47"/>
    <p:sldId id="825" r:id="rId48"/>
    <p:sldId id="264"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9D1A21-A187-9DF7-2F13-DF0C0ABE995C}" name="Gwisdalla, David" initials="GD" userId="S::Gwisdalla.David@epa.gov::b9f441f5-2097-44e7-9602-4b375e14628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asha Afanaseva" initials="DA" lastIdx="7" clrIdx="6">
    <p:extLst>
      <p:ext uri="{19B8F6BF-5375-455C-9EA6-DF929625EA0E}">
        <p15:presenceInfo xmlns:p15="http://schemas.microsoft.com/office/powerpoint/2012/main" userId="S::DAfanaseva@forsmarshgroup.com::55ca33ab-e73d-419a-bd5c-9f0b97b9bd2d" providerId="AD"/>
      </p:ext>
    </p:extLst>
  </p:cmAuthor>
  <p:cmAuthor id="1" name="Rose Hooks" initials="RH" lastIdx="28" clrIdx="0">
    <p:extLst>
      <p:ext uri="{19B8F6BF-5375-455C-9EA6-DF929625EA0E}">
        <p15:presenceInfo xmlns:p15="http://schemas.microsoft.com/office/powerpoint/2012/main" userId="S::RHooks@forsmarshgroup.com::aa188701-bca4-47e2-a7c9-06806e46b251" providerId="AD"/>
      </p:ext>
    </p:extLst>
  </p:cmAuthor>
  <p:cmAuthor id="8" name="Orsega, Susan (OS/OASH)" initials="OS(" lastIdx="3" clrIdx="7">
    <p:extLst>
      <p:ext uri="{19B8F6BF-5375-455C-9EA6-DF929625EA0E}">
        <p15:presenceInfo xmlns:p15="http://schemas.microsoft.com/office/powerpoint/2012/main" userId="S-1-5-21-1747495209-1248221918-2216747781-214402" providerId="AD"/>
      </p:ext>
    </p:extLst>
  </p:cmAuthor>
  <p:cmAuthor id="2" name="Hillarie Turner" initials="HT" lastIdx="7" clrIdx="1">
    <p:extLst>
      <p:ext uri="{19B8F6BF-5375-455C-9EA6-DF929625EA0E}">
        <p15:presenceInfo xmlns:p15="http://schemas.microsoft.com/office/powerpoint/2012/main" userId="S-1-5-21-3243076003-2867352681-1694583156-1168" providerId="AD"/>
      </p:ext>
    </p:extLst>
  </p:cmAuthor>
  <p:cmAuthor id="9" name="Kelly, Fred (NIH/OD/ORF) [E]" initials="KF([" lastIdx="7" clrIdx="8">
    <p:extLst>
      <p:ext uri="{19B8F6BF-5375-455C-9EA6-DF929625EA0E}">
        <p15:presenceInfo xmlns:p15="http://schemas.microsoft.com/office/powerpoint/2012/main" userId="S::kellyfk@nih.gov::3b942427-3120-4744-a082-5078bb0f836b" providerId="AD"/>
      </p:ext>
    </p:extLst>
  </p:cmAuthor>
  <p:cmAuthor id="3" name="Channer, Amber (OS/OASH)" initials="CA(" lastIdx="3" clrIdx="2">
    <p:extLst>
      <p:ext uri="{19B8F6BF-5375-455C-9EA6-DF929625EA0E}">
        <p15:presenceInfo xmlns:p15="http://schemas.microsoft.com/office/powerpoint/2012/main" userId="S-1-5-21-1747495209-1248221918-2216747781-170555" providerId="AD"/>
      </p:ext>
    </p:extLst>
  </p:cmAuthor>
  <p:cmAuthor id="10" name="Cox, Deborah" initials="CD" lastIdx="8" clrIdx="9">
    <p:extLst>
      <p:ext uri="{19B8F6BF-5375-455C-9EA6-DF929625EA0E}">
        <p15:presenceInfo xmlns:p15="http://schemas.microsoft.com/office/powerpoint/2012/main" userId="S::Cox.Deborah@epa.gov::00baeadb-6458-421b-92f5-8a85e25c6300" providerId="AD"/>
      </p:ext>
    </p:extLst>
  </p:cmAuthor>
  <p:cmAuthor id="4" name="Chambers, Zakiya (OS/OASH)" initials="CZ(" lastIdx="4" clrIdx="3">
    <p:extLst>
      <p:ext uri="{19B8F6BF-5375-455C-9EA6-DF929625EA0E}">
        <p15:presenceInfo xmlns:p15="http://schemas.microsoft.com/office/powerpoint/2012/main" userId="S-1-5-21-1747495209-1248221918-2216747781-164441" providerId="AD"/>
      </p:ext>
    </p:extLst>
  </p:cmAuthor>
  <p:cmAuthor id="5" name="Anderson, Whitney (OS/OASH)" initials="AW(" lastIdx="4" clrIdx="4">
    <p:extLst>
      <p:ext uri="{19B8F6BF-5375-455C-9EA6-DF929625EA0E}">
        <p15:presenceInfo xmlns:p15="http://schemas.microsoft.com/office/powerpoint/2012/main" userId="S-1-5-21-1747495209-1248221918-2216747781-227122" providerId="AD"/>
      </p:ext>
    </p:extLst>
  </p:cmAuthor>
  <p:cmAuthor id="6" name="Migliaccio-Grabill, Kate (HHS/OASH)" initials="MK(" lastIdx="2" clrIdx="5">
    <p:extLst>
      <p:ext uri="{19B8F6BF-5375-455C-9EA6-DF929625EA0E}">
        <p15:presenceInfo xmlns:p15="http://schemas.microsoft.com/office/powerpoint/2012/main" userId="S-1-5-21-1747495209-1248221918-2216747781-1906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0202"/>
    <a:srgbClr val="708F9C"/>
    <a:srgbClr val="F5C65D"/>
    <a:srgbClr val="193645"/>
    <a:srgbClr val="D8C8B8"/>
    <a:srgbClr val="414141"/>
    <a:srgbClr val="DDC6BA"/>
    <a:srgbClr val="718D9B"/>
    <a:srgbClr val="0B8D94"/>
    <a:srgbClr val="044E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84138" autoAdjust="0"/>
  </p:normalViewPr>
  <p:slideViewPr>
    <p:cSldViewPr snapToGrid="0">
      <p:cViewPr varScale="1">
        <p:scale>
          <a:sx n="72" d="100"/>
          <a:sy n="72" d="100"/>
        </p:scale>
        <p:origin x="1061" y="43"/>
      </p:cViewPr>
      <p:guideLst/>
    </p:cSldViewPr>
  </p:slideViewPr>
  <p:outlineViewPr>
    <p:cViewPr>
      <p:scale>
        <a:sx n="33" d="100"/>
        <a:sy n="33" d="100"/>
      </p:scale>
      <p:origin x="0" y="-37532"/>
    </p:cViewPr>
  </p:outlineViewPr>
  <p:notesTextViewPr>
    <p:cViewPr>
      <p:scale>
        <a:sx n="1" d="1"/>
        <a:sy n="1" d="1"/>
      </p:scale>
      <p:origin x="0" y="0"/>
    </p:cViewPr>
  </p:notesTextViewPr>
  <p:sorterViewPr>
    <p:cViewPr>
      <p:scale>
        <a:sx n="100" d="100"/>
        <a:sy n="100" d="100"/>
      </p:scale>
      <p:origin x="0" y="-15304"/>
    </p:cViewPr>
  </p:sorterViewPr>
  <p:notesViewPr>
    <p:cSldViewPr snapToGrid="0">
      <p:cViewPr>
        <p:scale>
          <a:sx n="1" d="2"/>
          <a:sy n="1" d="2"/>
        </p:scale>
        <p:origin x="2684"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microsoft.com/office/2018/10/relationships/authors" Target="authors.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usepa-my.sharepoint.com/personal/cheung_wendy_epa_gov/Documents/Desktop/PHS/EPAC/PHS%20PPT/ENG%20Agency%20State%2020210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sepa-my.sharepoint.com/personal/cheung_wendy_epa_gov/Documents/Desktop/PHS/EPAC/PHS%20PPT/USPHS%20EPAC%20Engineers%20Questionnair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9294871794871785E-2"/>
          <c:y val="0.1535097571104469"/>
          <c:w val="0.83974358974358976"/>
          <c:h val="0.70652915267898608"/>
        </c:manualLayout>
      </c:layout>
      <c:pie3DChart>
        <c:varyColors val="1"/>
        <c:ser>
          <c:idx val="0"/>
          <c:order val="0"/>
          <c:tx>
            <c:strRef>
              <c:f>Sheet2!$H$22</c:f>
              <c:strCache>
                <c:ptCount val="1"/>
                <c:pt idx="0">
                  <c:v>ENGINEERS</c:v>
                </c:pt>
              </c:strCache>
            </c:strRef>
          </c:tx>
          <c:spPr>
            <a:ln>
              <a:noFill/>
            </a:ln>
          </c:spPr>
          <c:dPt>
            <c:idx val="0"/>
            <c:bubble3D val="0"/>
            <c:spPr>
              <a:solidFill>
                <a:schemeClr val="accent1"/>
              </a:solidFill>
              <a:ln w="25400">
                <a:noFill/>
              </a:ln>
              <a:effectLst/>
              <a:sp3d/>
            </c:spPr>
            <c:extLst>
              <c:ext xmlns:c16="http://schemas.microsoft.com/office/drawing/2014/chart" uri="{C3380CC4-5D6E-409C-BE32-E72D297353CC}">
                <c16:uniqueId val="{00000001-217D-406A-BE20-CE80F08D320E}"/>
              </c:ext>
            </c:extLst>
          </c:dPt>
          <c:dPt>
            <c:idx val="1"/>
            <c:bubble3D val="0"/>
            <c:spPr>
              <a:solidFill>
                <a:schemeClr val="accent2"/>
              </a:solidFill>
              <a:ln w="25400">
                <a:noFill/>
              </a:ln>
              <a:effectLst/>
              <a:sp3d/>
            </c:spPr>
            <c:extLst>
              <c:ext xmlns:c16="http://schemas.microsoft.com/office/drawing/2014/chart" uri="{C3380CC4-5D6E-409C-BE32-E72D297353CC}">
                <c16:uniqueId val="{00000003-217D-406A-BE20-CE80F08D320E}"/>
              </c:ext>
            </c:extLst>
          </c:dPt>
          <c:dPt>
            <c:idx val="2"/>
            <c:bubble3D val="0"/>
            <c:spPr>
              <a:solidFill>
                <a:schemeClr val="accent3"/>
              </a:solidFill>
              <a:ln w="25400">
                <a:noFill/>
              </a:ln>
              <a:effectLst/>
              <a:sp3d/>
            </c:spPr>
            <c:extLst>
              <c:ext xmlns:c16="http://schemas.microsoft.com/office/drawing/2014/chart" uri="{C3380CC4-5D6E-409C-BE32-E72D297353CC}">
                <c16:uniqueId val="{00000005-217D-406A-BE20-CE80F08D320E}"/>
              </c:ext>
            </c:extLst>
          </c:dPt>
          <c:dPt>
            <c:idx val="3"/>
            <c:bubble3D val="0"/>
            <c:spPr>
              <a:solidFill>
                <a:schemeClr val="accent4"/>
              </a:solidFill>
              <a:ln w="25400">
                <a:noFill/>
              </a:ln>
              <a:effectLst/>
              <a:sp3d/>
            </c:spPr>
            <c:extLst>
              <c:ext xmlns:c16="http://schemas.microsoft.com/office/drawing/2014/chart" uri="{C3380CC4-5D6E-409C-BE32-E72D297353CC}">
                <c16:uniqueId val="{00000007-217D-406A-BE20-CE80F08D320E}"/>
              </c:ext>
            </c:extLst>
          </c:dPt>
          <c:dPt>
            <c:idx val="4"/>
            <c:bubble3D val="0"/>
            <c:spPr>
              <a:solidFill>
                <a:schemeClr val="accent5"/>
              </a:solidFill>
              <a:ln w="25400">
                <a:noFill/>
              </a:ln>
              <a:effectLst/>
              <a:sp3d/>
            </c:spPr>
            <c:extLst>
              <c:ext xmlns:c16="http://schemas.microsoft.com/office/drawing/2014/chart" uri="{C3380CC4-5D6E-409C-BE32-E72D297353CC}">
                <c16:uniqueId val="{00000009-217D-406A-BE20-CE80F08D320E}"/>
              </c:ext>
            </c:extLst>
          </c:dPt>
          <c:dPt>
            <c:idx val="5"/>
            <c:bubble3D val="0"/>
            <c:spPr>
              <a:solidFill>
                <a:schemeClr val="accent6"/>
              </a:solidFill>
              <a:ln w="25400">
                <a:noFill/>
              </a:ln>
              <a:effectLst/>
              <a:sp3d/>
            </c:spPr>
            <c:extLst>
              <c:ext xmlns:c16="http://schemas.microsoft.com/office/drawing/2014/chart" uri="{C3380CC4-5D6E-409C-BE32-E72D297353CC}">
                <c16:uniqueId val="{0000000B-217D-406A-BE20-CE80F08D320E}"/>
              </c:ext>
            </c:extLst>
          </c:dPt>
          <c:dPt>
            <c:idx val="6"/>
            <c:bubble3D val="0"/>
            <c:spPr>
              <a:solidFill>
                <a:schemeClr val="accent1">
                  <a:lumMod val="60000"/>
                </a:schemeClr>
              </a:solidFill>
              <a:ln w="25400">
                <a:noFill/>
              </a:ln>
              <a:effectLst/>
              <a:sp3d/>
            </c:spPr>
            <c:extLst>
              <c:ext xmlns:c16="http://schemas.microsoft.com/office/drawing/2014/chart" uri="{C3380CC4-5D6E-409C-BE32-E72D297353CC}">
                <c16:uniqueId val="{0000000D-217D-406A-BE20-CE80F08D320E}"/>
              </c:ext>
            </c:extLst>
          </c:dPt>
          <c:dPt>
            <c:idx val="7"/>
            <c:bubble3D val="0"/>
            <c:spPr>
              <a:solidFill>
                <a:schemeClr val="accent2">
                  <a:lumMod val="60000"/>
                </a:schemeClr>
              </a:solidFill>
              <a:ln w="25400">
                <a:noFill/>
              </a:ln>
              <a:effectLst/>
              <a:sp3d/>
            </c:spPr>
            <c:extLst>
              <c:ext xmlns:c16="http://schemas.microsoft.com/office/drawing/2014/chart" uri="{C3380CC4-5D6E-409C-BE32-E72D297353CC}">
                <c16:uniqueId val="{0000000F-217D-406A-BE20-CE80F08D320E}"/>
              </c:ext>
            </c:extLst>
          </c:dPt>
          <c:dPt>
            <c:idx val="8"/>
            <c:bubble3D val="0"/>
            <c:spPr>
              <a:solidFill>
                <a:schemeClr val="accent3">
                  <a:lumMod val="60000"/>
                </a:schemeClr>
              </a:solidFill>
              <a:ln w="25400">
                <a:noFill/>
              </a:ln>
              <a:effectLst/>
              <a:sp3d/>
            </c:spPr>
            <c:extLst>
              <c:ext xmlns:c16="http://schemas.microsoft.com/office/drawing/2014/chart" uri="{C3380CC4-5D6E-409C-BE32-E72D297353CC}">
                <c16:uniqueId val="{00000011-217D-406A-BE20-CE80F08D320E}"/>
              </c:ext>
            </c:extLst>
          </c:dPt>
          <c:dPt>
            <c:idx val="9"/>
            <c:bubble3D val="0"/>
            <c:spPr>
              <a:solidFill>
                <a:schemeClr val="accent4">
                  <a:lumMod val="60000"/>
                </a:schemeClr>
              </a:solidFill>
              <a:ln w="25400">
                <a:noFill/>
              </a:ln>
              <a:effectLst/>
              <a:sp3d/>
            </c:spPr>
            <c:extLst>
              <c:ext xmlns:c16="http://schemas.microsoft.com/office/drawing/2014/chart" uri="{C3380CC4-5D6E-409C-BE32-E72D297353CC}">
                <c16:uniqueId val="{00000013-217D-406A-BE20-CE80F08D320E}"/>
              </c:ext>
            </c:extLst>
          </c:dPt>
          <c:dPt>
            <c:idx val="10"/>
            <c:bubble3D val="0"/>
            <c:spPr>
              <a:solidFill>
                <a:schemeClr val="accent5">
                  <a:lumMod val="60000"/>
                </a:schemeClr>
              </a:solidFill>
              <a:ln w="25400">
                <a:noFill/>
              </a:ln>
              <a:effectLst/>
              <a:sp3d/>
            </c:spPr>
            <c:extLst>
              <c:ext xmlns:c16="http://schemas.microsoft.com/office/drawing/2014/chart" uri="{C3380CC4-5D6E-409C-BE32-E72D297353CC}">
                <c16:uniqueId val="{00000015-217D-406A-BE20-CE80F08D320E}"/>
              </c:ext>
            </c:extLst>
          </c:dPt>
          <c:dPt>
            <c:idx val="11"/>
            <c:bubble3D val="0"/>
            <c:spPr>
              <a:solidFill>
                <a:schemeClr val="accent6">
                  <a:lumMod val="60000"/>
                </a:schemeClr>
              </a:solidFill>
              <a:ln w="25400">
                <a:noFill/>
              </a:ln>
              <a:effectLst/>
              <a:sp3d/>
            </c:spPr>
            <c:extLst>
              <c:ext xmlns:c16="http://schemas.microsoft.com/office/drawing/2014/chart" uri="{C3380CC4-5D6E-409C-BE32-E72D297353CC}">
                <c16:uniqueId val="{00000017-217D-406A-BE20-CE80F08D320E}"/>
              </c:ext>
            </c:extLst>
          </c:dPt>
          <c:dPt>
            <c:idx val="12"/>
            <c:bubble3D val="0"/>
            <c:spPr>
              <a:solidFill>
                <a:schemeClr val="accent1">
                  <a:lumMod val="80000"/>
                  <a:lumOff val="20000"/>
                </a:schemeClr>
              </a:solidFill>
              <a:ln w="25400">
                <a:noFill/>
              </a:ln>
              <a:effectLst/>
              <a:sp3d/>
            </c:spPr>
            <c:extLst>
              <c:ext xmlns:c16="http://schemas.microsoft.com/office/drawing/2014/chart" uri="{C3380CC4-5D6E-409C-BE32-E72D297353CC}">
                <c16:uniqueId val="{00000019-217D-406A-BE20-CE80F08D320E}"/>
              </c:ext>
            </c:extLst>
          </c:dPt>
          <c:dLbls>
            <c:dLbl>
              <c:idx val="0"/>
              <c:layout>
                <c:manualLayout>
                  <c:x val="-0.18810152937613567"/>
                  <c:y val="1.1008074497312933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217D-406A-BE20-CE80F08D320E}"/>
                </c:ext>
              </c:extLst>
            </c:dLbl>
            <c:dLbl>
              <c:idx val="1"/>
              <c:layout>
                <c:manualLayout>
                  <c:x val="-0.16987179487179491"/>
                  <c:y val="-3.3934368881987961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15104166666666666"/>
                      <c:h val="6.0405300077942321E-2"/>
                    </c:manualLayout>
                  </c15:layout>
                </c:ext>
                <c:ext xmlns:c16="http://schemas.microsoft.com/office/drawing/2014/chart" uri="{C3380CC4-5D6E-409C-BE32-E72D297353CC}">
                  <c16:uniqueId val="{00000003-217D-406A-BE20-CE80F08D320E}"/>
                </c:ext>
              </c:extLst>
            </c:dLbl>
            <c:dLbl>
              <c:idx val="2"/>
              <c:layout>
                <c:manualLayout>
                  <c:x val="-9.0544871794871792E-2"/>
                  <c:y val="-3.5882926949018359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4.9679487179487176E-2"/>
                      <c:h val="0.11821252273317745"/>
                    </c:manualLayout>
                  </c15:layout>
                </c:ext>
                <c:ext xmlns:c16="http://schemas.microsoft.com/office/drawing/2014/chart" uri="{C3380CC4-5D6E-409C-BE32-E72D297353CC}">
                  <c16:uniqueId val="{00000005-217D-406A-BE20-CE80F08D320E}"/>
                </c:ext>
              </c:extLst>
            </c:dLbl>
            <c:dLbl>
              <c:idx val="3"/>
              <c:layout>
                <c:manualLayout>
                  <c:x val="-5.048064304461948E-2"/>
                  <c:y val="-5.174132559229005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6.129807692307692E-2"/>
                      <c:h val="0.10197453884125746"/>
                    </c:manualLayout>
                  </c15:layout>
                </c:ext>
                <c:ext xmlns:c16="http://schemas.microsoft.com/office/drawing/2014/chart" uri="{C3380CC4-5D6E-409C-BE32-E72D297353CC}">
                  <c16:uniqueId val="{00000007-217D-406A-BE20-CE80F08D320E}"/>
                </c:ext>
              </c:extLst>
            </c:dLbl>
            <c:dLbl>
              <c:idx val="4"/>
              <c:layout>
                <c:manualLayout>
                  <c:x val="-6.41025641025641E-3"/>
                  <c:y val="-5.438021533356654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7.7323717948717952E-2"/>
                      <c:h val="0.10002598077422707"/>
                    </c:manualLayout>
                  </c15:layout>
                </c:ext>
                <c:ext xmlns:c16="http://schemas.microsoft.com/office/drawing/2014/chart" uri="{C3380CC4-5D6E-409C-BE32-E72D297353CC}">
                  <c16:uniqueId val="{00000009-217D-406A-BE20-CE80F08D320E}"/>
                </c:ext>
              </c:extLst>
            </c:dLbl>
            <c:dLbl>
              <c:idx val="5"/>
              <c:layout>
                <c:manualLayout>
                  <c:x val="3.0448717948717948E-2"/>
                  <c:y val="-3.1658698547326947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6.6506410256410256E-2"/>
                      <c:h val="0.12340867757859184"/>
                    </c:manualLayout>
                  </c15:layout>
                </c:ext>
                <c:ext xmlns:c16="http://schemas.microsoft.com/office/drawing/2014/chart" uri="{C3380CC4-5D6E-409C-BE32-E72D297353CC}">
                  <c16:uniqueId val="{0000000B-217D-406A-BE20-CE80F08D320E}"/>
                </c:ext>
              </c:extLst>
            </c:dLbl>
            <c:dLbl>
              <c:idx val="6"/>
              <c:layout>
                <c:manualLayout>
                  <c:x val="5.8493589743589744E-2"/>
                  <c:y val="-3.0180249292688772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5.248397435897436E-2"/>
                      <c:h val="8.4437516237983887E-2"/>
                    </c:manualLayout>
                  </c15:layout>
                </c:ext>
                <c:ext xmlns:c16="http://schemas.microsoft.com/office/drawing/2014/chart" uri="{C3380CC4-5D6E-409C-BE32-E72D297353CC}">
                  <c16:uniqueId val="{0000000D-217D-406A-BE20-CE80F08D320E}"/>
                </c:ext>
              </c:extLst>
            </c:dLbl>
            <c:dLbl>
              <c:idx val="7"/>
              <c:layout>
                <c:manualLayout>
                  <c:x val="4.4871794871794872E-2"/>
                  <c:y val="-3.6767909856942082E-3"/>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6.3701923076923087E-2"/>
                      <c:h val="8.4437516237983887E-2"/>
                    </c:manualLayout>
                  </c15:layout>
                </c:ext>
                <c:ext xmlns:c16="http://schemas.microsoft.com/office/drawing/2014/chart" uri="{C3380CC4-5D6E-409C-BE32-E72D297353CC}">
                  <c16:uniqueId val="{0000000F-217D-406A-BE20-CE80F08D320E}"/>
                </c:ext>
              </c:extLst>
            </c:dLbl>
            <c:dLbl>
              <c:idx val="8"/>
              <c:layout>
                <c:manualLayout>
                  <c:x val="-9.9358974358974353E-2"/>
                  <c:y val="6.8064105003242434E-2"/>
                </c:manualLayout>
              </c:layout>
              <c:spPr>
                <a:noFill/>
                <a:ln>
                  <a:noFill/>
                </a:ln>
                <a:effectLst>
                  <a:outerShdw blurRad="50800" dist="76200" dir="5400000" sx="1000" sy="1000" algn="ctr" rotWithShape="0">
                    <a:srgbClr val="000000">
                      <a:alpha val="40000"/>
                    </a:srgbClr>
                  </a:outerShdw>
                </a:effectLst>
              </c:spPr>
              <c:txPr>
                <a:bodyPr rot="0" spcFirstLastPara="1" vertOverflow="ellipsis" vert="horz" wrap="square" anchor="ctr" anchorCtr="1"/>
                <a:lstStyle/>
                <a:p>
                  <a:pPr>
                    <a:defRPr sz="1110" b="0" i="0" u="none" strike="noStrike" kern="1200" baseline="0">
                      <a:ln>
                        <a:solidFill>
                          <a:schemeClr val="bg1"/>
                        </a:solidFill>
                      </a:ln>
                      <a:solidFill>
                        <a:schemeClr val="bg1">
                          <a:lumMod val="65000"/>
                          <a:alpha val="93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0096153846153846"/>
                      <c:h val="7.3395687191478307E-2"/>
                    </c:manualLayout>
                  </c15:layout>
                </c:ext>
                <c:ext xmlns:c16="http://schemas.microsoft.com/office/drawing/2014/chart" uri="{C3380CC4-5D6E-409C-BE32-E72D297353CC}">
                  <c16:uniqueId val="{00000011-217D-406A-BE20-CE80F08D320E}"/>
                </c:ext>
              </c:extLst>
            </c:dLbl>
            <c:dLbl>
              <c:idx val="9"/>
              <c:layout>
                <c:manualLayout>
                  <c:x val="-0.11378205128205128"/>
                  <c:y val="4.5875296375170564E-2"/>
                </c:manualLayout>
              </c:layout>
              <c:spPr>
                <a:noFill/>
                <a:ln>
                  <a:noFill/>
                </a:ln>
                <a:effectLst>
                  <a:outerShdw blurRad="50800" dist="76200" dir="5400000" sx="1000" sy="1000" algn="ctr" rotWithShape="0">
                    <a:srgbClr val="000000">
                      <a:alpha val="40000"/>
                    </a:srgbClr>
                  </a:outerShdw>
                </a:effectLst>
              </c:spPr>
              <c:txPr>
                <a:bodyPr rot="0" spcFirstLastPara="1" vertOverflow="ellipsis" vert="horz" wrap="square" anchor="ctr" anchorCtr="1"/>
                <a:lstStyle/>
                <a:p>
                  <a:pPr>
                    <a:defRPr sz="1110" b="0" i="0" u="none" strike="noStrike" kern="1200" baseline="0">
                      <a:ln>
                        <a:solidFill>
                          <a:schemeClr val="bg1"/>
                        </a:solidFill>
                      </a:ln>
                      <a:solidFill>
                        <a:schemeClr val="bg1">
                          <a:lumMod val="65000"/>
                          <a:alpha val="93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8.6137820512820512E-2"/>
                      <c:h val="6.5601454923356714E-2"/>
                    </c:manualLayout>
                  </c15:layout>
                </c:ext>
                <c:ext xmlns:c16="http://schemas.microsoft.com/office/drawing/2014/chart" uri="{C3380CC4-5D6E-409C-BE32-E72D297353CC}">
                  <c16:uniqueId val="{00000013-217D-406A-BE20-CE80F08D320E}"/>
                </c:ext>
              </c:extLst>
            </c:dLbl>
            <c:dLbl>
              <c:idx val="10"/>
              <c:layout>
                <c:manualLayout>
                  <c:x val="-0.18349358974358973"/>
                  <c:y val="1.1104223819255164E-3"/>
                </c:manualLayout>
              </c:layout>
              <c:tx>
                <c:rich>
                  <a:bodyPr rot="0" spcFirstLastPara="1" vertOverflow="ellipsis" vert="horz" wrap="square" anchor="ctr" anchorCtr="1"/>
                  <a:lstStyle/>
                  <a:p>
                    <a:pPr>
                      <a:defRPr sz="1110" b="0" i="0" u="none" strike="noStrike" kern="1200" baseline="0">
                        <a:ln>
                          <a:solidFill>
                            <a:schemeClr val="bg1"/>
                          </a:solidFill>
                        </a:ln>
                        <a:solidFill>
                          <a:schemeClr val="bg1">
                            <a:lumMod val="65000"/>
                            <a:alpha val="93000"/>
                          </a:schemeClr>
                        </a:solidFill>
                        <a:latin typeface="+mn-lt"/>
                        <a:ea typeface="+mn-ea"/>
                        <a:cs typeface="+mn-cs"/>
                      </a:defRPr>
                    </a:pPr>
                    <a:fld id="{F0B3E565-E761-4F83-BE6A-F73E30A1AB65}" type="CATEGORYNAME">
                      <a:rPr lang="en-US" baseline="0" dirty="0">
                        <a:ln>
                          <a:solidFill>
                            <a:schemeClr val="bg1"/>
                          </a:solidFill>
                        </a:ln>
                        <a:solidFill>
                          <a:schemeClr val="bg1">
                            <a:lumMod val="65000"/>
                            <a:alpha val="93000"/>
                          </a:schemeClr>
                        </a:solidFill>
                      </a:rPr>
                      <a:pPr>
                        <a:defRPr sz="1110">
                          <a:ln>
                            <a:solidFill>
                              <a:schemeClr val="bg1"/>
                            </a:solidFill>
                          </a:ln>
                          <a:solidFill>
                            <a:schemeClr val="bg1">
                              <a:lumMod val="65000"/>
                              <a:alpha val="93000"/>
                            </a:schemeClr>
                          </a:solidFill>
                        </a:defRPr>
                      </a:pPr>
                      <a:t>[CATEGORY NAME]</a:t>
                    </a:fld>
                    <a:r>
                      <a:rPr lang="en-US" baseline="0" dirty="0">
                        <a:ln>
                          <a:solidFill>
                            <a:schemeClr val="bg1"/>
                          </a:solidFill>
                        </a:ln>
                        <a:solidFill>
                          <a:schemeClr val="bg1">
                            <a:lumMod val="65000"/>
                            <a:alpha val="93000"/>
                          </a:schemeClr>
                        </a:solidFill>
                      </a:rPr>
                      <a:t> </a:t>
                    </a:r>
                    <a:fld id="{78EC125B-C1CD-4C45-AD30-824594D217FC}" type="VALUE">
                      <a:rPr lang="en-US" baseline="0" dirty="0">
                        <a:ln>
                          <a:solidFill>
                            <a:schemeClr val="bg1"/>
                          </a:solidFill>
                        </a:ln>
                        <a:solidFill>
                          <a:schemeClr val="bg1">
                            <a:lumMod val="65000"/>
                            <a:alpha val="93000"/>
                          </a:schemeClr>
                        </a:solidFill>
                      </a:rPr>
                      <a:pPr>
                        <a:defRPr sz="1110">
                          <a:ln>
                            <a:solidFill>
                              <a:schemeClr val="bg1"/>
                            </a:solidFill>
                          </a:ln>
                          <a:solidFill>
                            <a:schemeClr val="bg1">
                              <a:lumMod val="65000"/>
                              <a:alpha val="93000"/>
                            </a:schemeClr>
                          </a:solidFill>
                        </a:defRPr>
                      </a:pPr>
                      <a:t>[VALUE]</a:t>
                    </a:fld>
                    <a:endParaRPr lang="en-US" baseline="0" dirty="0">
                      <a:ln>
                        <a:solidFill>
                          <a:schemeClr val="bg1"/>
                        </a:solidFill>
                      </a:ln>
                      <a:solidFill>
                        <a:schemeClr val="bg1">
                          <a:lumMod val="65000"/>
                          <a:alpha val="93000"/>
                        </a:schemeClr>
                      </a:solidFill>
                    </a:endParaRPr>
                  </a:p>
                </c:rich>
              </c:tx>
              <c:spPr>
                <a:noFill/>
                <a:ln>
                  <a:noFill/>
                </a:ln>
                <a:effectLst>
                  <a:outerShdw blurRad="50800" dist="76200" dir="5400000" sx="1000" sy="1000" algn="ctr" rotWithShape="0">
                    <a:srgbClr val="000000">
                      <a:alpha val="40000"/>
                    </a:srgbClr>
                  </a:outerShdw>
                </a:effectLst>
              </c:spPr>
              <c:txPr>
                <a:bodyPr rot="0" spcFirstLastPara="1" vertOverflow="ellipsis" vert="horz" wrap="square" anchor="ctr" anchorCtr="1"/>
                <a:lstStyle/>
                <a:p>
                  <a:pPr>
                    <a:defRPr sz="1110" b="0" i="0" u="none" strike="noStrike" kern="1200" baseline="0">
                      <a:ln>
                        <a:solidFill>
                          <a:schemeClr val="bg1"/>
                        </a:solidFill>
                      </a:ln>
                      <a:solidFill>
                        <a:schemeClr val="bg1">
                          <a:lumMod val="65000"/>
                          <a:alpha val="93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5184294871794871"/>
                      <c:h val="7.3395687191478307E-2"/>
                    </c:manualLayout>
                  </c15:layout>
                  <c15:dlblFieldTable/>
                  <c15:showDataLabelsRange val="0"/>
                </c:ext>
                <c:ext xmlns:c16="http://schemas.microsoft.com/office/drawing/2014/chart" uri="{C3380CC4-5D6E-409C-BE32-E72D297353CC}">
                  <c16:uniqueId val="{00000015-217D-406A-BE20-CE80F08D320E}"/>
                </c:ext>
              </c:extLst>
            </c:dLbl>
            <c:dLbl>
              <c:idx val="11"/>
              <c:layout>
                <c:manualLayout>
                  <c:x val="-0.17387820512820512"/>
                  <c:y val="-0.24827575625533177"/>
                </c:manualLayout>
              </c:layout>
              <c:spPr>
                <a:noFill/>
                <a:ln>
                  <a:noFill/>
                </a:ln>
                <a:effectLst>
                  <a:outerShdw blurRad="50800" dist="76200" dir="5400000" sx="1000" sy="1000" algn="ctr" rotWithShape="0">
                    <a:srgbClr val="000000">
                      <a:alpha val="40000"/>
                    </a:srgbClr>
                  </a:outerShdw>
                </a:effectLst>
              </c:spPr>
              <c:txPr>
                <a:bodyPr rot="0" spcFirstLastPara="1" vertOverflow="ellipsis" vert="horz" wrap="square" anchor="ctr" anchorCtr="1"/>
                <a:lstStyle/>
                <a:p>
                  <a:pPr>
                    <a:defRPr sz="1110" b="0" i="0" u="none" strike="noStrike" kern="1200" baseline="0">
                      <a:ln>
                        <a:solidFill>
                          <a:schemeClr val="bg1"/>
                        </a:solidFill>
                      </a:ln>
                      <a:solidFill>
                        <a:schemeClr val="bg1">
                          <a:lumMod val="65000"/>
                          <a:alpha val="93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8.4935897435897439E-2"/>
                      <c:h val="9.6778383995843084E-2"/>
                    </c:manualLayout>
                  </c15:layout>
                </c:ext>
                <c:ext xmlns:c16="http://schemas.microsoft.com/office/drawing/2014/chart" uri="{C3380CC4-5D6E-409C-BE32-E72D297353CC}">
                  <c16:uniqueId val="{00000017-217D-406A-BE20-CE80F08D320E}"/>
                </c:ext>
              </c:extLst>
            </c:dLbl>
            <c:dLbl>
              <c:idx val="12"/>
              <c:layout>
                <c:manualLayout>
                  <c:x val="0.24371807490409853"/>
                  <c:y val="3.5632529565916499E-3"/>
                </c:manualLayout>
              </c:layout>
              <c:spPr>
                <a:noFill/>
                <a:ln>
                  <a:noFill/>
                </a:ln>
                <a:effectLst>
                  <a:outerShdw blurRad="50800" dist="76200" dir="5400000" sx="1000" sy="1000" algn="ctr" rotWithShape="0">
                    <a:srgbClr val="000000">
                      <a:alpha val="40000"/>
                    </a:srgbClr>
                  </a:outerShdw>
                </a:effectLst>
              </c:spPr>
              <c:txPr>
                <a:bodyPr rot="0" spcFirstLastPara="1" vertOverflow="ellipsis" vert="horz" wrap="square" anchor="ctr" anchorCtr="1"/>
                <a:lstStyle/>
                <a:p>
                  <a:pPr>
                    <a:defRPr sz="1110" b="0" i="0" u="none" strike="noStrike" kern="1200" baseline="0">
                      <a:ln>
                        <a:solidFill>
                          <a:schemeClr val="bg1"/>
                        </a:solidFill>
                      </a:ln>
                      <a:solidFill>
                        <a:schemeClr val="bg1">
                          <a:lumMod val="65000"/>
                          <a:alpha val="93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9-217D-406A-BE20-CE80F08D320E}"/>
                </c:ext>
              </c:extLst>
            </c:dLbl>
            <c:spPr>
              <a:noFill/>
              <a:ln>
                <a:noFill/>
              </a:ln>
              <a:effectLst>
                <a:outerShdw blurRad="50800" dist="76200" dir="5400000" sx="1000" sy="1000" algn="ctr" rotWithShape="0">
                  <a:srgbClr val="000000">
                    <a:alpha val="40000"/>
                  </a:srgbClr>
                </a:outerShdw>
              </a:effectLst>
            </c:spPr>
            <c:txPr>
              <a:bodyPr rot="0" spcFirstLastPara="1" vertOverflow="ellipsis" vert="horz" wrap="square" anchor="ctr" anchorCtr="1"/>
              <a:lstStyle/>
              <a:p>
                <a:pPr>
                  <a:defRPr sz="1110" b="0" i="0" u="none" strike="noStrike" kern="1200" baseline="0">
                    <a:ln>
                      <a:solidFill>
                        <a:schemeClr val="tx1"/>
                      </a:solidFill>
                    </a:ln>
                    <a:solidFill>
                      <a:schemeClr val="bg1">
                        <a:lumMod val="65000"/>
                        <a:alpha val="93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Sheet2!$G$23:$G$35</c:f>
              <c:strCache>
                <c:ptCount val="13"/>
                <c:pt idx="0">
                  <c:v>DOD TMA</c:v>
                </c:pt>
                <c:pt idx="1">
                  <c:v>SAMHSA</c:v>
                </c:pt>
                <c:pt idx="2">
                  <c:v>DHS</c:v>
                </c:pt>
                <c:pt idx="3">
                  <c:v>HRSA</c:v>
                </c:pt>
                <c:pt idx="4">
                  <c:v>ATSDR</c:v>
                </c:pt>
                <c:pt idx="5">
                  <c:v>CMS</c:v>
                </c:pt>
                <c:pt idx="6">
                  <c:v>OS</c:v>
                </c:pt>
                <c:pt idx="7">
                  <c:v>NIH</c:v>
                </c:pt>
                <c:pt idx="8">
                  <c:v>CDC</c:v>
                </c:pt>
                <c:pt idx="9">
                  <c:v>EPA</c:v>
                </c:pt>
                <c:pt idx="10">
                  <c:v>INTERIOR</c:v>
                </c:pt>
                <c:pt idx="11">
                  <c:v>FDA</c:v>
                </c:pt>
                <c:pt idx="12">
                  <c:v>IHS</c:v>
                </c:pt>
              </c:strCache>
            </c:strRef>
          </c:cat>
          <c:val>
            <c:numRef>
              <c:f>Sheet2!$H$23:$H$35</c:f>
              <c:numCache>
                <c:formatCode>0.0%</c:formatCode>
                <c:ptCount val="13"/>
                <c:pt idx="0">
                  <c:v>2.6881720430107529E-3</c:v>
                </c:pt>
                <c:pt idx="1">
                  <c:v>2.6881720430107529E-3</c:v>
                </c:pt>
                <c:pt idx="2">
                  <c:v>5.3763440860215058E-3</c:v>
                </c:pt>
                <c:pt idx="3">
                  <c:v>5.3763440860215058E-3</c:v>
                </c:pt>
                <c:pt idx="4">
                  <c:v>8.0645161290322578E-3</c:v>
                </c:pt>
                <c:pt idx="5">
                  <c:v>8.0645161290322578E-3</c:v>
                </c:pt>
                <c:pt idx="6">
                  <c:v>2.1505376344086023E-2</c:v>
                </c:pt>
                <c:pt idx="7">
                  <c:v>2.6881720430107527E-2</c:v>
                </c:pt>
                <c:pt idx="8">
                  <c:v>4.5698924731182797E-2</c:v>
                </c:pt>
                <c:pt idx="9">
                  <c:v>6.7204301075268813E-2</c:v>
                </c:pt>
                <c:pt idx="10">
                  <c:v>9.4086021505376344E-2</c:v>
                </c:pt>
                <c:pt idx="11">
                  <c:v>0.22311827956989247</c:v>
                </c:pt>
                <c:pt idx="12">
                  <c:v>0.489247311827957</c:v>
                </c:pt>
              </c:numCache>
            </c:numRef>
          </c:val>
          <c:extLst>
            <c:ext xmlns:c16="http://schemas.microsoft.com/office/drawing/2014/chart" uri="{C3380CC4-5D6E-409C-BE32-E72D297353CC}">
              <c16:uniqueId val="{0000001A-217D-406A-BE20-CE80F08D320E}"/>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n>
            <a:solidFill>
              <a:schemeClr val="tx1"/>
            </a:solidFill>
          </a:ln>
          <a:solidFill>
            <a:schemeClr val="tx1">
              <a:alpha val="93000"/>
            </a:schemeClr>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140848949972933E-2"/>
          <c:y val="5.8890376779452712E-2"/>
          <c:w val="0.89571354056658692"/>
          <c:h val="0.79081802274715662"/>
        </c:manualLayout>
      </c:layout>
      <c:barChart>
        <c:barDir val="col"/>
        <c:grouping val="clustered"/>
        <c:varyColors val="0"/>
        <c:ser>
          <c:idx val="0"/>
          <c:order val="0"/>
          <c:tx>
            <c:strRef>
              <c:f>RecruitCategory!$V$25</c:f>
              <c:strCache>
                <c:ptCount val="1"/>
                <c:pt idx="0">
                  <c:v>Underserved Populations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Lbl>
              <c:idx val="0"/>
              <c:spPr>
                <a:noFill/>
                <a:ln>
                  <a:noFill/>
                </a:ln>
                <a:effectLst/>
              </c:spPr>
              <c:txPr>
                <a:bodyPr rot="0" spcFirstLastPara="1" vertOverflow="ellipsis" vert="horz" wrap="square" anchor="ctr" anchorCtr="1"/>
                <a:lstStyle/>
                <a:p>
                  <a:pPr>
                    <a:defRPr sz="2000" b="0" i="0" u="none" strike="noStrike" kern="1200" baseline="0">
                      <a:ln>
                        <a:noFill/>
                      </a:ln>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EB59-4AB4-8AFF-5FBCFFEDEC06}"/>
                </c:ext>
              </c:extLst>
            </c:dLbl>
            <c:spPr>
              <a:noFill/>
              <a:ln>
                <a:noFill/>
              </a:ln>
              <a:effectLst/>
            </c:spPr>
            <c:txPr>
              <a:bodyPr rot="0" spcFirstLastPara="1" vertOverflow="ellipsis" vert="horz" wrap="square" anchor="ctr" anchorCtr="1"/>
              <a:lstStyle/>
              <a:p>
                <a:pPr>
                  <a:defRPr sz="2000" b="0" i="0" u="none" strike="noStrike" kern="1200" baseline="0">
                    <a:ln>
                      <a:noFill/>
                    </a:ln>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RecruitCategory!$W$25</c:f>
              <c:numCache>
                <c:formatCode>0.0%</c:formatCode>
                <c:ptCount val="1"/>
                <c:pt idx="0">
                  <c:v>0.55900000000000005</c:v>
                </c:pt>
              </c:numCache>
            </c:numRef>
          </c:val>
          <c:extLst>
            <c:ext xmlns:c16="http://schemas.microsoft.com/office/drawing/2014/chart" uri="{C3380CC4-5D6E-409C-BE32-E72D297353CC}">
              <c16:uniqueId val="{00000000-EB59-4AB4-8AFF-5FBCFFEDEC06}"/>
            </c:ext>
          </c:extLst>
        </c:ser>
        <c:ser>
          <c:idx val="1"/>
          <c:order val="1"/>
          <c:tx>
            <c:strRef>
              <c:f>RecruitCategory!$V$26</c:f>
              <c:strCache>
                <c:ptCount val="1"/>
                <c:pt idx="0">
                  <c:v>Leadership</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ln>
                      <a:noFill/>
                    </a:ln>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RecruitCategory!$W$26</c:f>
              <c:numCache>
                <c:formatCode>0.0%</c:formatCode>
                <c:ptCount val="1"/>
                <c:pt idx="0">
                  <c:v>0.495</c:v>
                </c:pt>
              </c:numCache>
            </c:numRef>
          </c:val>
          <c:extLst>
            <c:ext xmlns:c16="http://schemas.microsoft.com/office/drawing/2014/chart" uri="{C3380CC4-5D6E-409C-BE32-E72D297353CC}">
              <c16:uniqueId val="{00000002-EB59-4AB4-8AFF-5FBCFFEDEC06}"/>
            </c:ext>
          </c:extLst>
        </c:ser>
        <c:ser>
          <c:idx val="2"/>
          <c:order val="2"/>
          <c:tx>
            <c:strRef>
              <c:f>RecruitCategory!$V$27</c:f>
              <c:strCache>
                <c:ptCount val="1"/>
                <c:pt idx="0">
                  <c:v>Health Security</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ln>
                      <a:noFill/>
                    </a:ln>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RecruitCategory!$W$27</c:f>
              <c:numCache>
                <c:formatCode>0.0%</c:formatCode>
                <c:ptCount val="1"/>
                <c:pt idx="0">
                  <c:v>0.151</c:v>
                </c:pt>
              </c:numCache>
            </c:numRef>
          </c:val>
          <c:extLst>
            <c:ext xmlns:c16="http://schemas.microsoft.com/office/drawing/2014/chart" uri="{C3380CC4-5D6E-409C-BE32-E72D297353CC}">
              <c16:uniqueId val="{00000003-EB59-4AB4-8AFF-5FBCFFEDEC06}"/>
            </c:ext>
          </c:extLst>
        </c:ser>
        <c:ser>
          <c:idx val="3"/>
          <c:order val="3"/>
          <c:tx>
            <c:strRef>
              <c:f>RecruitCategory!$V$28</c:f>
              <c:strCache>
                <c:ptCount val="1"/>
                <c:pt idx="0">
                  <c:v>Hazardous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ln>
                      <a:noFill/>
                    </a:ln>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RecruitCategory!$W$28</c:f>
              <c:numCache>
                <c:formatCode>0.0%</c:formatCode>
                <c:ptCount val="1"/>
                <c:pt idx="0">
                  <c:v>5.3999999999999999E-2</c:v>
                </c:pt>
              </c:numCache>
            </c:numRef>
          </c:val>
          <c:extLst>
            <c:ext xmlns:c16="http://schemas.microsoft.com/office/drawing/2014/chart" uri="{C3380CC4-5D6E-409C-BE32-E72D297353CC}">
              <c16:uniqueId val="{00000005-EB59-4AB4-8AFF-5FBCFFEDEC06}"/>
            </c:ext>
          </c:extLst>
        </c:ser>
        <c:ser>
          <c:idx val="4"/>
          <c:order val="4"/>
          <c:tx>
            <c:strRef>
              <c:f>RecruitCategory!$V$29</c:f>
              <c:strCache>
                <c:ptCount val="1"/>
                <c:pt idx="0">
                  <c:v>Deployment</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ln>
                      <a:noFill/>
                    </a:ln>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RecruitCategory!$W$29</c:f>
              <c:numCache>
                <c:formatCode>0.0%</c:formatCode>
                <c:ptCount val="1"/>
                <c:pt idx="0">
                  <c:v>0.79200000000000004</c:v>
                </c:pt>
              </c:numCache>
            </c:numRef>
          </c:val>
          <c:extLst>
            <c:ext xmlns:c16="http://schemas.microsoft.com/office/drawing/2014/chart" uri="{C3380CC4-5D6E-409C-BE32-E72D297353CC}">
              <c16:uniqueId val="{00000007-EB59-4AB4-8AFF-5FBCFFEDEC06}"/>
            </c:ext>
          </c:extLst>
        </c:ser>
        <c:dLbls>
          <c:showLegendKey val="0"/>
          <c:showVal val="1"/>
          <c:showCatName val="0"/>
          <c:showSerName val="0"/>
          <c:showPercent val="0"/>
          <c:showBubbleSize val="0"/>
        </c:dLbls>
        <c:gapWidth val="100"/>
        <c:overlap val="-24"/>
        <c:axId val="782444576"/>
        <c:axId val="782447528"/>
      </c:barChart>
      <c:catAx>
        <c:axId val="782444576"/>
        <c:scaling>
          <c:orientation val="minMax"/>
        </c:scaling>
        <c:delete val="1"/>
        <c:axPos val="b"/>
        <c:numFmt formatCode="General" sourceLinked="1"/>
        <c:majorTickMark val="none"/>
        <c:minorTickMark val="none"/>
        <c:tickLblPos val="nextTo"/>
        <c:crossAx val="782447528"/>
        <c:crosses val="autoZero"/>
        <c:auto val="1"/>
        <c:lblAlgn val="ctr"/>
        <c:lblOffset val="100"/>
        <c:noMultiLvlLbl val="0"/>
      </c:catAx>
      <c:valAx>
        <c:axId val="782447528"/>
        <c:scaling>
          <c:orientation val="minMax"/>
        </c:scaling>
        <c:delete val="1"/>
        <c:axPos val="l"/>
        <c:numFmt formatCode="0.0%" sourceLinked="1"/>
        <c:majorTickMark val="none"/>
        <c:minorTickMark val="none"/>
        <c:tickLblPos val="nextTo"/>
        <c:crossAx val="782444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n>
            <a:noFill/>
          </a:ln>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_rels/data4.xml.rels><?xml version="1.0" encoding="UTF-8" standalone="yes"?>
<Relationships xmlns="http://schemas.openxmlformats.org/package/2006/relationships"><Relationship Id="rId1" Type="http://schemas.openxmlformats.org/officeDocument/2006/relationships/hyperlink" Target="http://www.usphs.gov/"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www.usphs.gov/" TargetMode="Externa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8D9B15-91C9-43A0-8F1D-F950A7404E0E}" type="doc">
      <dgm:prSet loTypeId="urn:microsoft.com/office/officeart/2005/8/layout/hList6" loCatId="list" qsTypeId="urn:microsoft.com/office/officeart/2005/8/quickstyle/simple1" qsCatId="simple" csTypeId="urn:microsoft.com/office/officeart/2005/8/colors/accent1_3" csCatId="accent1" phldr="1"/>
      <dgm:spPr/>
    </dgm:pt>
    <dgm:pt modelId="{82F6289F-2581-4818-848D-2FB159AD7704}">
      <dgm:prSet/>
      <dgm:spPr/>
      <dgm:t>
        <a:bodyPr/>
        <a:lstStyle/>
        <a:p>
          <a:r>
            <a:rPr lang="en-US" b="0" i="0" dirty="0"/>
            <a:t>Provide sound engineering expertise in the support of specific agency objectives</a:t>
          </a:r>
          <a:endParaRPr lang="en-US" altLang="en-US" dirty="0"/>
        </a:p>
      </dgm:t>
    </dgm:pt>
    <dgm:pt modelId="{0FD4CA22-A061-4F41-BCE0-67DE53B10CEB}" type="parTrans" cxnId="{7A132F34-B8E7-4287-92BE-B2DBF638F4E5}">
      <dgm:prSet/>
      <dgm:spPr/>
      <dgm:t>
        <a:bodyPr/>
        <a:lstStyle/>
        <a:p>
          <a:endParaRPr lang="en-US"/>
        </a:p>
      </dgm:t>
    </dgm:pt>
    <dgm:pt modelId="{121F6441-D6B9-46B9-9E81-F7CC06ED5347}" type="sibTrans" cxnId="{7A132F34-B8E7-4287-92BE-B2DBF638F4E5}">
      <dgm:prSet/>
      <dgm:spPr/>
      <dgm:t>
        <a:bodyPr/>
        <a:lstStyle/>
        <a:p>
          <a:endParaRPr lang="en-US"/>
        </a:p>
      </dgm:t>
    </dgm:pt>
    <dgm:pt modelId="{2CA59473-DCA3-4C3D-868A-9E0FDB3976FC}">
      <dgm:prSet/>
      <dgm:spPr/>
      <dgm:t>
        <a:bodyPr/>
        <a:lstStyle/>
        <a:p>
          <a:r>
            <a:rPr lang="en-US" b="0" i="0" dirty="0"/>
            <a:t>Use engineering skills to safeguard the public and to research and identify solutions to the many health-related problems that face our nation</a:t>
          </a:r>
          <a:endParaRPr lang="en-US" altLang="en-US" dirty="0"/>
        </a:p>
      </dgm:t>
    </dgm:pt>
    <dgm:pt modelId="{08A5E355-A835-4B99-9F19-A9F97B8F2CD3}" type="parTrans" cxnId="{CA669876-5E63-4F93-8E7F-D7F18E41202B}">
      <dgm:prSet/>
      <dgm:spPr/>
      <dgm:t>
        <a:bodyPr/>
        <a:lstStyle/>
        <a:p>
          <a:endParaRPr lang="en-US"/>
        </a:p>
      </dgm:t>
    </dgm:pt>
    <dgm:pt modelId="{0FD17881-733D-4F5A-B7F3-C2493045771C}" type="sibTrans" cxnId="{CA669876-5E63-4F93-8E7F-D7F18E41202B}">
      <dgm:prSet/>
      <dgm:spPr/>
      <dgm:t>
        <a:bodyPr/>
        <a:lstStyle/>
        <a:p>
          <a:endParaRPr lang="en-US"/>
        </a:p>
      </dgm:t>
    </dgm:pt>
    <dgm:pt modelId="{901E0319-6012-491D-B947-969E443F66B6}">
      <dgm:prSet/>
      <dgm:spPr/>
      <dgm:t>
        <a:bodyPr/>
        <a:lstStyle/>
        <a:p>
          <a:r>
            <a:rPr lang="en-US" b="0" i="0" dirty="0"/>
            <a:t>Provide assistance directly to the American people in the form of professional consultation and the provision of health-related facilities</a:t>
          </a:r>
          <a:endParaRPr lang="en-US" dirty="0"/>
        </a:p>
      </dgm:t>
    </dgm:pt>
    <dgm:pt modelId="{16708040-0DF5-43C5-966E-33B70AD8398F}" type="parTrans" cxnId="{CA706937-70A0-48D7-827E-841E9541571B}">
      <dgm:prSet/>
      <dgm:spPr/>
      <dgm:t>
        <a:bodyPr/>
        <a:lstStyle/>
        <a:p>
          <a:endParaRPr lang="en-US"/>
        </a:p>
      </dgm:t>
    </dgm:pt>
    <dgm:pt modelId="{143F5CD8-C0EE-4D5B-A27C-14E6FDF41EC2}" type="sibTrans" cxnId="{CA706937-70A0-48D7-827E-841E9541571B}">
      <dgm:prSet/>
      <dgm:spPr/>
      <dgm:t>
        <a:bodyPr/>
        <a:lstStyle/>
        <a:p>
          <a:endParaRPr lang="en-US"/>
        </a:p>
      </dgm:t>
    </dgm:pt>
    <dgm:pt modelId="{FADBE210-8CCE-424A-82A0-DE238A7D1545}">
      <dgm:prSet/>
      <dgm:spPr/>
      <dgm:t>
        <a:bodyPr/>
        <a:lstStyle/>
        <a:p>
          <a:pPr>
            <a:buFont typeface="Arial" panose="020B0604020202020204" pitchFamily="34" charset="0"/>
            <a:buChar char="•"/>
          </a:pPr>
          <a:r>
            <a:rPr lang="en-US" b="0" i="0" dirty="0"/>
            <a:t>Remain on the cutting edge of engineering disciplines and technology as we face the health and environmental challenges of the future</a:t>
          </a:r>
          <a:endParaRPr lang="en-US" altLang="en-US" dirty="0"/>
        </a:p>
      </dgm:t>
    </dgm:pt>
    <dgm:pt modelId="{C147C684-85A3-43B1-9DA6-1EF0A0357B3D}" type="parTrans" cxnId="{67E4BA7B-AC98-41F7-9F38-133CC50A0AF0}">
      <dgm:prSet/>
      <dgm:spPr/>
      <dgm:t>
        <a:bodyPr/>
        <a:lstStyle/>
        <a:p>
          <a:endParaRPr lang="en-US"/>
        </a:p>
      </dgm:t>
    </dgm:pt>
    <dgm:pt modelId="{8D63CAAD-DE02-4BF8-A339-FB37217CB8D7}" type="sibTrans" cxnId="{67E4BA7B-AC98-41F7-9F38-133CC50A0AF0}">
      <dgm:prSet/>
      <dgm:spPr/>
      <dgm:t>
        <a:bodyPr/>
        <a:lstStyle/>
        <a:p>
          <a:endParaRPr lang="en-US"/>
        </a:p>
      </dgm:t>
    </dgm:pt>
    <dgm:pt modelId="{EC3651BE-629A-418A-83CB-02024B40D290}" type="pres">
      <dgm:prSet presAssocID="{738D9B15-91C9-43A0-8F1D-F950A7404E0E}" presName="Name0" presStyleCnt="0">
        <dgm:presLayoutVars>
          <dgm:dir/>
          <dgm:resizeHandles val="exact"/>
        </dgm:presLayoutVars>
      </dgm:prSet>
      <dgm:spPr/>
    </dgm:pt>
    <dgm:pt modelId="{72AE4359-FC4A-4036-B301-D0F64ACE36FE}" type="pres">
      <dgm:prSet presAssocID="{82F6289F-2581-4818-848D-2FB159AD7704}" presName="node" presStyleLbl="node1" presStyleIdx="0" presStyleCnt="4" custScaleX="83573" custScaleY="88323" custLinFactNeighborX="-10434" custLinFactNeighborY="0">
        <dgm:presLayoutVars>
          <dgm:bulletEnabled val="1"/>
        </dgm:presLayoutVars>
      </dgm:prSet>
      <dgm:spPr/>
    </dgm:pt>
    <dgm:pt modelId="{7559321C-DE58-4DF2-A8AF-563A48303951}" type="pres">
      <dgm:prSet presAssocID="{121F6441-D6B9-46B9-9E81-F7CC06ED5347}" presName="sibTrans" presStyleCnt="0"/>
      <dgm:spPr/>
    </dgm:pt>
    <dgm:pt modelId="{2F0008E6-B979-4303-BDB4-9157CA5C2B12}" type="pres">
      <dgm:prSet presAssocID="{2CA59473-DCA3-4C3D-868A-9E0FDB3976FC}" presName="node" presStyleLbl="node1" presStyleIdx="1" presStyleCnt="4">
        <dgm:presLayoutVars>
          <dgm:bulletEnabled val="1"/>
        </dgm:presLayoutVars>
      </dgm:prSet>
      <dgm:spPr/>
    </dgm:pt>
    <dgm:pt modelId="{C6C3985C-D910-409C-9C88-93BBA55E3ADA}" type="pres">
      <dgm:prSet presAssocID="{0FD17881-733D-4F5A-B7F3-C2493045771C}" presName="sibTrans" presStyleCnt="0"/>
      <dgm:spPr/>
    </dgm:pt>
    <dgm:pt modelId="{F26BC7E9-4D41-4FBC-897B-D0400725B749}" type="pres">
      <dgm:prSet presAssocID="{FADBE210-8CCE-424A-82A0-DE238A7D1545}" presName="node" presStyleLbl="node1" presStyleIdx="2" presStyleCnt="4">
        <dgm:presLayoutVars>
          <dgm:bulletEnabled val="1"/>
        </dgm:presLayoutVars>
      </dgm:prSet>
      <dgm:spPr/>
    </dgm:pt>
    <dgm:pt modelId="{2C81B8FF-61EA-44BB-B593-3BEE41787FA3}" type="pres">
      <dgm:prSet presAssocID="{8D63CAAD-DE02-4BF8-A339-FB37217CB8D7}" presName="sibTrans" presStyleCnt="0"/>
      <dgm:spPr/>
    </dgm:pt>
    <dgm:pt modelId="{68F3C375-AD66-4758-A890-F030F6794997}" type="pres">
      <dgm:prSet presAssocID="{901E0319-6012-491D-B947-969E443F66B6}" presName="node" presStyleLbl="node1" presStyleIdx="3" presStyleCnt="4">
        <dgm:presLayoutVars>
          <dgm:bulletEnabled val="1"/>
        </dgm:presLayoutVars>
      </dgm:prSet>
      <dgm:spPr/>
    </dgm:pt>
  </dgm:ptLst>
  <dgm:cxnLst>
    <dgm:cxn modelId="{7A132F34-B8E7-4287-92BE-B2DBF638F4E5}" srcId="{738D9B15-91C9-43A0-8F1D-F950A7404E0E}" destId="{82F6289F-2581-4818-848D-2FB159AD7704}" srcOrd="0" destOrd="0" parTransId="{0FD4CA22-A061-4F41-BCE0-67DE53B10CEB}" sibTransId="{121F6441-D6B9-46B9-9E81-F7CC06ED5347}"/>
    <dgm:cxn modelId="{CA706937-70A0-48D7-827E-841E9541571B}" srcId="{738D9B15-91C9-43A0-8F1D-F950A7404E0E}" destId="{901E0319-6012-491D-B947-969E443F66B6}" srcOrd="3" destOrd="0" parTransId="{16708040-0DF5-43C5-966E-33B70AD8398F}" sibTransId="{143F5CD8-C0EE-4D5B-A27C-14E6FDF41EC2}"/>
    <dgm:cxn modelId="{6C70A039-4DB9-455A-A27F-71BDE48124DB}" type="presOf" srcId="{FADBE210-8CCE-424A-82A0-DE238A7D1545}" destId="{F26BC7E9-4D41-4FBC-897B-D0400725B749}" srcOrd="0" destOrd="0" presId="urn:microsoft.com/office/officeart/2005/8/layout/hList6"/>
    <dgm:cxn modelId="{CA669876-5E63-4F93-8E7F-D7F18E41202B}" srcId="{738D9B15-91C9-43A0-8F1D-F950A7404E0E}" destId="{2CA59473-DCA3-4C3D-868A-9E0FDB3976FC}" srcOrd="1" destOrd="0" parTransId="{08A5E355-A835-4B99-9F19-A9F97B8F2CD3}" sibTransId="{0FD17881-733D-4F5A-B7F3-C2493045771C}"/>
    <dgm:cxn modelId="{56231F77-F2E4-40BA-B67A-0E953F6201A7}" type="presOf" srcId="{2CA59473-DCA3-4C3D-868A-9E0FDB3976FC}" destId="{2F0008E6-B979-4303-BDB4-9157CA5C2B12}" srcOrd="0" destOrd="0" presId="urn:microsoft.com/office/officeart/2005/8/layout/hList6"/>
    <dgm:cxn modelId="{67E4BA7B-AC98-41F7-9F38-133CC50A0AF0}" srcId="{738D9B15-91C9-43A0-8F1D-F950A7404E0E}" destId="{FADBE210-8CCE-424A-82A0-DE238A7D1545}" srcOrd="2" destOrd="0" parTransId="{C147C684-85A3-43B1-9DA6-1EF0A0357B3D}" sibTransId="{8D63CAAD-DE02-4BF8-A339-FB37217CB8D7}"/>
    <dgm:cxn modelId="{402B5B7F-9CA4-44F0-A734-C12E16C5FB3D}" type="presOf" srcId="{82F6289F-2581-4818-848D-2FB159AD7704}" destId="{72AE4359-FC4A-4036-B301-D0F64ACE36FE}" srcOrd="0" destOrd="0" presId="urn:microsoft.com/office/officeart/2005/8/layout/hList6"/>
    <dgm:cxn modelId="{3FA0B0CD-2D6D-4277-AB44-6344B3507B7C}" type="presOf" srcId="{738D9B15-91C9-43A0-8F1D-F950A7404E0E}" destId="{EC3651BE-629A-418A-83CB-02024B40D290}" srcOrd="0" destOrd="0" presId="urn:microsoft.com/office/officeart/2005/8/layout/hList6"/>
    <dgm:cxn modelId="{66D44BF6-746E-4549-9439-55AFEE71C7B8}" type="presOf" srcId="{901E0319-6012-491D-B947-969E443F66B6}" destId="{68F3C375-AD66-4758-A890-F030F6794997}" srcOrd="0" destOrd="0" presId="urn:microsoft.com/office/officeart/2005/8/layout/hList6"/>
    <dgm:cxn modelId="{9CDE21AD-44F1-4D18-A3C3-440123FF121F}" type="presParOf" srcId="{EC3651BE-629A-418A-83CB-02024B40D290}" destId="{72AE4359-FC4A-4036-B301-D0F64ACE36FE}" srcOrd="0" destOrd="0" presId="urn:microsoft.com/office/officeart/2005/8/layout/hList6"/>
    <dgm:cxn modelId="{54820A04-ED4A-4C61-A11C-B9018916CA91}" type="presParOf" srcId="{EC3651BE-629A-418A-83CB-02024B40D290}" destId="{7559321C-DE58-4DF2-A8AF-563A48303951}" srcOrd="1" destOrd="0" presId="urn:microsoft.com/office/officeart/2005/8/layout/hList6"/>
    <dgm:cxn modelId="{D15E6689-DEF7-4424-AF3F-D050DEE39AF8}" type="presParOf" srcId="{EC3651BE-629A-418A-83CB-02024B40D290}" destId="{2F0008E6-B979-4303-BDB4-9157CA5C2B12}" srcOrd="2" destOrd="0" presId="urn:microsoft.com/office/officeart/2005/8/layout/hList6"/>
    <dgm:cxn modelId="{D8924934-5A95-4BBD-A408-A8CAD9508268}" type="presParOf" srcId="{EC3651BE-629A-418A-83CB-02024B40D290}" destId="{C6C3985C-D910-409C-9C88-93BBA55E3ADA}" srcOrd="3" destOrd="0" presId="urn:microsoft.com/office/officeart/2005/8/layout/hList6"/>
    <dgm:cxn modelId="{0216B891-50D2-47F7-BD21-01EB7DE3A6CB}" type="presParOf" srcId="{EC3651BE-629A-418A-83CB-02024B40D290}" destId="{F26BC7E9-4D41-4FBC-897B-D0400725B749}" srcOrd="4" destOrd="0" presId="urn:microsoft.com/office/officeart/2005/8/layout/hList6"/>
    <dgm:cxn modelId="{C34243A2-3FB4-4826-8D5A-9AD3AAAEED2F}" type="presParOf" srcId="{EC3651BE-629A-418A-83CB-02024B40D290}" destId="{2C81B8FF-61EA-44BB-B593-3BEE41787FA3}" srcOrd="5" destOrd="0" presId="urn:microsoft.com/office/officeart/2005/8/layout/hList6"/>
    <dgm:cxn modelId="{2C372254-9142-460C-BD49-F5FB91B2209A}" type="presParOf" srcId="{EC3651BE-629A-418A-83CB-02024B40D290}" destId="{68F3C375-AD66-4758-A890-F030F6794997}"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C00890-0280-40E3-92F5-D0E3B716E23A}" type="doc">
      <dgm:prSet loTypeId="urn:microsoft.com/office/officeart/2005/8/layout/radial6" loCatId="cycle" qsTypeId="urn:microsoft.com/office/officeart/2005/8/quickstyle/simple3" qsCatId="simple" csTypeId="urn:microsoft.com/office/officeart/2005/8/colors/colorful3" csCatId="colorful" phldr="1"/>
      <dgm:spPr/>
      <dgm:t>
        <a:bodyPr/>
        <a:lstStyle/>
        <a:p>
          <a:endParaRPr lang="en-US"/>
        </a:p>
      </dgm:t>
    </dgm:pt>
    <dgm:pt modelId="{F2FCDC52-5502-496D-ACAE-4D24E1611E08}">
      <dgm:prSet phldrT="[Text]" custT="1"/>
      <dgm:spPr/>
      <dgm:t>
        <a:bodyPr/>
        <a:lstStyle/>
        <a:p>
          <a:r>
            <a:rPr lang="en-US" sz="3200" dirty="0"/>
            <a:t>Other Roles</a:t>
          </a:r>
        </a:p>
      </dgm:t>
    </dgm:pt>
    <dgm:pt modelId="{215698F7-4DD6-4966-9563-09B37F966E68}" type="sibTrans" cxnId="{6944FEC2-3E31-43E7-9DA7-A9A7FAFD81C6}">
      <dgm:prSet/>
      <dgm:spPr/>
      <dgm:t>
        <a:bodyPr/>
        <a:lstStyle/>
        <a:p>
          <a:endParaRPr lang="en-US"/>
        </a:p>
      </dgm:t>
    </dgm:pt>
    <dgm:pt modelId="{E59E4BF3-C26D-4C45-882D-EBB21DFF91E8}" type="parTrans" cxnId="{6944FEC2-3E31-43E7-9DA7-A9A7FAFD81C6}">
      <dgm:prSet/>
      <dgm:spPr/>
      <dgm:t>
        <a:bodyPr/>
        <a:lstStyle/>
        <a:p>
          <a:endParaRPr lang="en-US"/>
        </a:p>
      </dgm:t>
    </dgm:pt>
    <dgm:pt modelId="{1A01CA1B-02E8-40BB-903F-D46DADA3DD62}">
      <dgm:prSet phldrT="[Text]" custT="1"/>
      <dgm:spPr/>
      <dgm:t>
        <a:bodyPr/>
        <a:lstStyle/>
        <a:p>
          <a:r>
            <a:rPr lang="en-US" sz="1400" dirty="0"/>
            <a:t>Incident Administrative &amp; Logistics</a:t>
          </a:r>
        </a:p>
      </dgm:t>
    </dgm:pt>
    <dgm:pt modelId="{DBC4122C-83F0-476F-B39B-77713C962229}" type="sibTrans" cxnId="{7FD6462C-E651-4475-9929-8B71AF373B7D}">
      <dgm:prSet/>
      <dgm:spPr/>
      <dgm:t>
        <a:bodyPr/>
        <a:lstStyle/>
        <a:p>
          <a:endParaRPr lang="en-US"/>
        </a:p>
      </dgm:t>
    </dgm:pt>
    <dgm:pt modelId="{0211DCFD-F688-4DE4-BF7D-31660710C5A8}" type="parTrans" cxnId="{7FD6462C-E651-4475-9929-8B71AF373B7D}">
      <dgm:prSet/>
      <dgm:spPr/>
      <dgm:t>
        <a:bodyPr/>
        <a:lstStyle/>
        <a:p>
          <a:endParaRPr lang="en-US"/>
        </a:p>
      </dgm:t>
    </dgm:pt>
    <dgm:pt modelId="{1F34BE0A-4A0A-4392-B1BF-B1B291540C2A}">
      <dgm:prSet phldrT="[Text]" custT="1"/>
      <dgm:spPr/>
      <dgm:t>
        <a:bodyPr/>
        <a:lstStyle/>
        <a:p>
          <a:r>
            <a:rPr lang="en-US" sz="1400" dirty="0"/>
            <a:t>Incident Response Leadership</a:t>
          </a:r>
        </a:p>
      </dgm:t>
    </dgm:pt>
    <dgm:pt modelId="{2D11A19C-4B8E-4A69-859F-4F1335FF216E}" type="sibTrans" cxnId="{563E29FE-1E9F-4D16-8C40-C1DC7014983E}">
      <dgm:prSet/>
      <dgm:spPr/>
      <dgm:t>
        <a:bodyPr/>
        <a:lstStyle/>
        <a:p>
          <a:endParaRPr lang="en-US"/>
        </a:p>
      </dgm:t>
    </dgm:pt>
    <dgm:pt modelId="{866B203B-A5D4-444B-A6EF-A0AB1C4F6913}" type="parTrans" cxnId="{563E29FE-1E9F-4D16-8C40-C1DC7014983E}">
      <dgm:prSet/>
      <dgm:spPr/>
      <dgm:t>
        <a:bodyPr/>
        <a:lstStyle/>
        <a:p>
          <a:endParaRPr lang="en-US"/>
        </a:p>
      </dgm:t>
    </dgm:pt>
    <dgm:pt modelId="{27BF45DC-791F-4F79-993F-3AB743B0D066}">
      <dgm:prSet phldrT="[Text]" custT="1"/>
      <dgm:spPr/>
      <dgm:t>
        <a:bodyPr/>
        <a:lstStyle/>
        <a:p>
          <a:r>
            <a:rPr lang="en-US" sz="1400" dirty="0"/>
            <a:t>Incident Operational Support</a:t>
          </a:r>
        </a:p>
      </dgm:t>
    </dgm:pt>
    <dgm:pt modelId="{97895FB2-8AA2-46B7-BF20-757191BA696B}" type="sibTrans" cxnId="{68E90DE4-1014-45DF-B904-03DADF465105}">
      <dgm:prSet/>
      <dgm:spPr/>
      <dgm:t>
        <a:bodyPr/>
        <a:lstStyle/>
        <a:p>
          <a:endParaRPr lang="en-US"/>
        </a:p>
      </dgm:t>
    </dgm:pt>
    <dgm:pt modelId="{E52FBF33-9115-4DFF-970F-0F030E231EC1}" type="parTrans" cxnId="{68E90DE4-1014-45DF-B904-03DADF465105}">
      <dgm:prSet/>
      <dgm:spPr/>
      <dgm:t>
        <a:bodyPr/>
        <a:lstStyle/>
        <a:p>
          <a:endParaRPr lang="en-US"/>
        </a:p>
      </dgm:t>
    </dgm:pt>
    <dgm:pt modelId="{62D87D2A-A708-4CFD-BF32-2927176E86E5}" type="pres">
      <dgm:prSet presAssocID="{B2C00890-0280-40E3-92F5-D0E3B716E23A}" presName="Name0" presStyleCnt="0">
        <dgm:presLayoutVars>
          <dgm:chMax val="1"/>
          <dgm:dir/>
          <dgm:animLvl val="ctr"/>
          <dgm:resizeHandles val="exact"/>
        </dgm:presLayoutVars>
      </dgm:prSet>
      <dgm:spPr/>
    </dgm:pt>
    <dgm:pt modelId="{8DA968A0-BF01-4BFD-9EEB-7F5CD3B9D371}" type="pres">
      <dgm:prSet presAssocID="{F2FCDC52-5502-496D-ACAE-4D24E1611E08}" presName="centerShape" presStyleLbl="node0" presStyleIdx="0" presStyleCnt="1" custScaleX="136590" custScaleY="120744"/>
      <dgm:spPr/>
    </dgm:pt>
    <dgm:pt modelId="{1FF41A2B-4212-4D13-98A3-2B37A5C23624}" type="pres">
      <dgm:prSet presAssocID="{1F34BE0A-4A0A-4392-B1BF-B1B291540C2A}" presName="node" presStyleLbl="node1" presStyleIdx="0" presStyleCnt="3" custScaleX="213743">
        <dgm:presLayoutVars>
          <dgm:bulletEnabled val="1"/>
        </dgm:presLayoutVars>
      </dgm:prSet>
      <dgm:spPr/>
    </dgm:pt>
    <dgm:pt modelId="{CE1C5D26-B2E1-4CE9-9223-DDFE1405017F}" type="pres">
      <dgm:prSet presAssocID="{1F34BE0A-4A0A-4392-B1BF-B1B291540C2A}" presName="dummy" presStyleCnt="0"/>
      <dgm:spPr/>
    </dgm:pt>
    <dgm:pt modelId="{D9B59F05-1169-4BEF-98FC-438FDE6CC05D}" type="pres">
      <dgm:prSet presAssocID="{2D11A19C-4B8E-4A69-859F-4F1335FF216E}" presName="sibTrans" presStyleLbl="sibTrans2D1" presStyleIdx="0" presStyleCnt="3" custScaleX="104545" custScaleY="108424" custLinFactNeighborX="1266" custLinFactNeighborY="4097"/>
      <dgm:spPr/>
    </dgm:pt>
    <dgm:pt modelId="{BA668E62-B85F-471B-BDA6-7A483CC11018}" type="pres">
      <dgm:prSet presAssocID="{1A01CA1B-02E8-40BB-903F-D46DADA3DD62}" presName="node" presStyleLbl="node1" presStyleIdx="1" presStyleCnt="3" custScaleX="152747" custScaleY="108031" custRadScaleRad="110214" custRadScaleInc="3546">
        <dgm:presLayoutVars>
          <dgm:bulletEnabled val="1"/>
        </dgm:presLayoutVars>
      </dgm:prSet>
      <dgm:spPr/>
    </dgm:pt>
    <dgm:pt modelId="{4F2EAF55-CE8B-4801-9690-24751B2B80A3}" type="pres">
      <dgm:prSet presAssocID="{1A01CA1B-02E8-40BB-903F-D46DADA3DD62}" presName="dummy" presStyleCnt="0"/>
      <dgm:spPr/>
    </dgm:pt>
    <dgm:pt modelId="{D089264F-451F-4834-8346-6985DBA5D5E9}" type="pres">
      <dgm:prSet presAssocID="{DBC4122C-83F0-476F-B39B-77713C962229}" presName="sibTrans" presStyleLbl="sibTrans2D1" presStyleIdx="1" presStyleCnt="3" custScaleX="107945" custScaleY="107341" custLinFactNeighborX="1904" custLinFactNeighborY="-6909"/>
      <dgm:spPr/>
    </dgm:pt>
    <dgm:pt modelId="{83BE371C-F095-481F-A001-32327FFA9C64}" type="pres">
      <dgm:prSet presAssocID="{27BF45DC-791F-4F79-993F-3AB743B0D066}" presName="node" presStyleLbl="node1" presStyleIdx="2" presStyleCnt="3" custScaleX="128573" custScaleY="132912" custRadScaleRad="111870" custRadScaleInc="2336">
        <dgm:presLayoutVars>
          <dgm:bulletEnabled val="1"/>
        </dgm:presLayoutVars>
      </dgm:prSet>
      <dgm:spPr/>
    </dgm:pt>
    <dgm:pt modelId="{65AE957F-78C2-4F60-BEDD-104A0BB38A53}" type="pres">
      <dgm:prSet presAssocID="{27BF45DC-791F-4F79-993F-3AB743B0D066}" presName="dummy" presStyleCnt="0"/>
      <dgm:spPr/>
    </dgm:pt>
    <dgm:pt modelId="{32F8DC1B-C82F-4A2E-AD94-B6E9A80E0984}" type="pres">
      <dgm:prSet presAssocID="{97895FB2-8AA2-46B7-BF20-757191BA696B}" presName="sibTrans" presStyleLbl="sibTrans2D1" presStyleIdx="2" presStyleCnt="3"/>
      <dgm:spPr/>
    </dgm:pt>
  </dgm:ptLst>
  <dgm:cxnLst>
    <dgm:cxn modelId="{7FD6462C-E651-4475-9929-8B71AF373B7D}" srcId="{F2FCDC52-5502-496D-ACAE-4D24E1611E08}" destId="{1A01CA1B-02E8-40BB-903F-D46DADA3DD62}" srcOrd="1" destOrd="0" parTransId="{0211DCFD-F688-4DE4-BF7D-31660710C5A8}" sibTransId="{DBC4122C-83F0-476F-B39B-77713C962229}"/>
    <dgm:cxn modelId="{187B4062-389F-4A79-BC4D-3A4DF87E9B19}" type="presOf" srcId="{1F34BE0A-4A0A-4392-B1BF-B1B291540C2A}" destId="{1FF41A2B-4212-4D13-98A3-2B37A5C23624}" srcOrd="0" destOrd="0" presId="urn:microsoft.com/office/officeart/2005/8/layout/radial6"/>
    <dgm:cxn modelId="{22BCEA42-B727-4451-A8AE-E864EEBAFA77}" type="presOf" srcId="{97895FB2-8AA2-46B7-BF20-757191BA696B}" destId="{32F8DC1B-C82F-4A2E-AD94-B6E9A80E0984}" srcOrd="0" destOrd="0" presId="urn:microsoft.com/office/officeart/2005/8/layout/radial6"/>
    <dgm:cxn modelId="{1A2AA144-35BB-4E13-AFE2-FDB560702927}" type="presOf" srcId="{2D11A19C-4B8E-4A69-859F-4F1335FF216E}" destId="{D9B59F05-1169-4BEF-98FC-438FDE6CC05D}" srcOrd="0" destOrd="0" presId="urn:microsoft.com/office/officeart/2005/8/layout/radial6"/>
    <dgm:cxn modelId="{4E4AF568-28BB-4778-A89D-7B6104971FBC}" type="presOf" srcId="{B2C00890-0280-40E3-92F5-D0E3B716E23A}" destId="{62D87D2A-A708-4CFD-BF32-2927176E86E5}" srcOrd="0" destOrd="0" presId="urn:microsoft.com/office/officeart/2005/8/layout/radial6"/>
    <dgm:cxn modelId="{F93D9B50-34C9-4DD6-AB63-9706211F8AF5}" type="presOf" srcId="{F2FCDC52-5502-496D-ACAE-4D24E1611E08}" destId="{8DA968A0-BF01-4BFD-9EEB-7F5CD3B9D371}" srcOrd="0" destOrd="0" presId="urn:microsoft.com/office/officeart/2005/8/layout/radial6"/>
    <dgm:cxn modelId="{CD6C3E83-52F4-4634-A2E6-3E368B03F90F}" type="presOf" srcId="{DBC4122C-83F0-476F-B39B-77713C962229}" destId="{D089264F-451F-4834-8346-6985DBA5D5E9}" srcOrd="0" destOrd="0" presId="urn:microsoft.com/office/officeart/2005/8/layout/radial6"/>
    <dgm:cxn modelId="{6944FEC2-3E31-43E7-9DA7-A9A7FAFD81C6}" srcId="{B2C00890-0280-40E3-92F5-D0E3B716E23A}" destId="{F2FCDC52-5502-496D-ACAE-4D24E1611E08}" srcOrd="0" destOrd="0" parTransId="{E59E4BF3-C26D-4C45-882D-EBB21DFF91E8}" sibTransId="{215698F7-4DD6-4966-9563-09B37F966E68}"/>
    <dgm:cxn modelId="{52A738DC-DAEC-430E-9E1E-7F768020C28F}" type="presOf" srcId="{27BF45DC-791F-4F79-993F-3AB743B0D066}" destId="{83BE371C-F095-481F-A001-32327FFA9C64}" srcOrd="0" destOrd="0" presId="urn:microsoft.com/office/officeart/2005/8/layout/radial6"/>
    <dgm:cxn modelId="{36F763DC-9E04-4245-87D6-04C961B19087}" type="presOf" srcId="{1A01CA1B-02E8-40BB-903F-D46DADA3DD62}" destId="{BA668E62-B85F-471B-BDA6-7A483CC11018}" srcOrd="0" destOrd="0" presId="urn:microsoft.com/office/officeart/2005/8/layout/radial6"/>
    <dgm:cxn modelId="{68E90DE4-1014-45DF-B904-03DADF465105}" srcId="{F2FCDC52-5502-496D-ACAE-4D24E1611E08}" destId="{27BF45DC-791F-4F79-993F-3AB743B0D066}" srcOrd="2" destOrd="0" parTransId="{E52FBF33-9115-4DFF-970F-0F030E231EC1}" sibTransId="{97895FB2-8AA2-46B7-BF20-757191BA696B}"/>
    <dgm:cxn modelId="{563E29FE-1E9F-4D16-8C40-C1DC7014983E}" srcId="{F2FCDC52-5502-496D-ACAE-4D24E1611E08}" destId="{1F34BE0A-4A0A-4392-B1BF-B1B291540C2A}" srcOrd="0" destOrd="0" parTransId="{866B203B-A5D4-444B-A6EF-A0AB1C4F6913}" sibTransId="{2D11A19C-4B8E-4A69-859F-4F1335FF216E}"/>
    <dgm:cxn modelId="{10F0B755-4287-4F63-A60C-232B4E62DD35}" type="presParOf" srcId="{62D87D2A-A708-4CFD-BF32-2927176E86E5}" destId="{8DA968A0-BF01-4BFD-9EEB-7F5CD3B9D371}" srcOrd="0" destOrd="0" presId="urn:microsoft.com/office/officeart/2005/8/layout/radial6"/>
    <dgm:cxn modelId="{07597739-C29A-470A-A286-A3A4AD8DC7C3}" type="presParOf" srcId="{62D87D2A-A708-4CFD-BF32-2927176E86E5}" destId="{1FF41A2B-4212-4D13-98A3-2B37A5C23624}" srcOrd="1" destOrd="0" presId="urn:microsoft.com/office/officeart/2005/8/layout/radial6"/>
    <dgm:cxn modelId="{DA828D1D-3421-4972-9923-3039F25307EA}" type="presParOf" srcId="{62D87D2A-A708-4CFD-BF32-2927176E86E5}" destId="{CE1C5D26-B2E1-4CE9-9223-DDFE1405017F}" srcOrd="2" destOrd="0" presId="urn:microsoft.com/office/officeart/2005/8/layout/radial6"/>
    <dgm:cxn modelId="{3D1C9905-CC64-4356-A26A-864B3CA4D48C}" type="presParOf" srcId="{62D87D2A-A708-4CFD-BF32-2927176E86E5}" destId="{D9B59F05-1169-4BEF-98FC-438FDE6CC05D}" srcOrd="3" destOrd="0" presId="urn:microsoft.com/office/officeart/2005/8/layout/radial6"/>
    <dgm:cxn modelId="{DE2EC066-4D14-455B-AD55-2F8A1ECBBFD8}" type="presParOf" srcId="{62D87D2A-A708-4CFD-BF32-2927176E86E5}" destId="{BA668E62-B85F-471B-BDA6-7A483CC11018}" srcOrd="4" destOrd="0" presId="urn:microsoft.com/office/officeart/2005/8/layout/radial6"/>
    <dgm:cxn modelId="{D4057FB1-F796-46D2-9724-3864836E23DB}" type="presParOf" srcId="{62D87D2A-A708-4CFD-BF32-2927176E86E5}" destId="{4F2EAF55-CE8B-4801-9690-24751B2B80A3}" srcOrd="5" destOrd="0" presId="urn:microsoft.com/office/officeart/2005/8/layout/radial6"/>
    <dgm:cxn modelId="{CD01A0F0-B1E6-41EC-AA28-8F6073D4BB4B}" type="presParOf" srcId="{62D87D2A-A708-4CFD-BF32-2927176E86E5}" destId="{D089264F-451F-4834-8346-6985DBA5D5E9}" srcOrd="6" destOrd="0" presId="urn:microsoft.com/office/officeart/2005/8/layout/radial6"/>
    <dgm:cxn modelId="{2EEEEB47-252F-48A6-A9D2-67D97668A587}" type="presParOf" srcId="{62D87D2A-A708-4CFD-BF32-2927176E86E5}" destId="{83BE371C-F095-481F-A001-32327FFA9C64}" srcOrd="7" destOrd="0" presId="urn:microsoft.com/office/officeart/2005/8/layout/radial6"/>
    <dgm:cxn modelId="{85064DB0-3283-49CE-995B-277E54B917D9}" type="presParOf" srcId="{62D87D2A-A708-4CFD-BF32-2927176E86E5}" destId="{65AE957F-78C2-4F60-BEDD-104A0BB38A53}" srcOrd="8" destOrd="0" presId="urn:microsoft.com/office/officeart/2005/8/layout/radial6"/>
    <dgm:cxn modelId="{98FAFE0E-4533-47BA-AE69-9B7ECD906EA1}" type="presParOf" srcId="{62D87D2A-A708-4CFD-BF32-2927176E86E5}" destId="{32F8DC1B-C82F-4A2E-AD94-B6E9A80E0984}"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A3221B-A145-4C3D-BD70-60BE1719A61C}" type="doc">
      <dgm:prSet loTypeId="urn:microsoft.com/office/officeart/2005/8/layout/radial3" loCatId="cycle" qsTypeId="urn:microsoft.com/office/officeart/2005/8/quickstyle/3d3" qsCatId="3D" csTypeId="urn:microsoft.com/office/officeart/2005/8/colors/colorful3" csCatId="colorful" phldr="1"/>
      <dgm:spPr/>
      <dgm:t>
        <a:bodyPr/>
        <a:lstStyle/>
        <a:p>
          <a:endParaRPr lang="en-US"/>
        </a:p>
      </dgm:t>
    </dgm:pt>
    <dgm:pt modelId="{57FC12CA-130F-42C1-9815-1A501B5BB738}">
      <dgm:prSet phldrT="[Text]" custT="1"/>
      <dgm:spPr/>
      <dgm:t>
        <a:bodyPr/>
        <a:lstStyle/>
        <a:p>
          <a:r>
            <a:rPr lang="en-US" sz="3200" dirty="0"/>
            <a:t>Engineer Focused</a:t>
          </a:r>
          <a:endParaRPr lang="en-US" sz="4000" dirty="0"/>
        </a:p>
      </dgm:t>
    </dgm:pt>
    <dgm:pt modelId="{77D86EE6-94ED-4F46-A4E9-20D143928460}" type="parTrans" cxnId="{25627439-7DD8-47D5-935D-FE94CB924645}">
      <dgm:prSet/>
      <dgm:spPr/>
      <dgm:t>
        <a:bodyPr/>
        <a:lstStyle/>
        <a:p>
          <a:endParaRPr lang="en-US"/>
        </a:p>
      </dgm:t>
    </dgm:pt>
    <dgm:pt modelId="{A2629ED2-CF74-46B7-9002-0CC5056436E3}" type="sibTrans" cxnId="{25627439-7DD8-47D5-935D-FE94CB924645}">
      <dgm:prSet/>
      <dgm:spPr/>
      <dgm:t>
        <a:bodyPr/>
        <a:lstStyle/>
        <a:p>
          <a:endParaRPr lang="en-US"/>
        </a:p>
      </dgm:t>
    </dgm:pt>
    <dgm:pt modelId="{EAA62773-9A6A-4589-BCAB-0BBB5EEFCA14}">
      <dgm:prSet phldrT="[Text]" custT="1"/>
      <dgm:spPr/>
      <dgm:t>
        <a:bodyPr/>
        <a:lstStyle/>
        <a:p>
          <a:r>
            <a:rPr lang="en-US" sz="1400" dirty="0"/>
            <a:t>Unique Specialties</a:t>
          </a:r>
        </a:p>
      </dgm:t>
    </dgm:pt>
    <dgm:pt modelId="{A28B1300-A939-4096-8F97-E6D0AF8799C0}" type="parTrans" cxnId="{2F356C7E-51BC-47D8-8F49-F43D359B49A5}">
      <dgm:prSet/>
      <dgm:spPr/>
      <dgm:t>
        <a:bodyPr/>
        <a:lstStyle/>
        <a:p>
          <a:endParaRPr lang="en-US"/>
        </a:p>
      </dgm:t>
    </dgm:pt>
    <dgm:pt modelId="{66095A69-4CDA-4686-A625-B2CC1599D5FE}" type="sibTrans" cxnId="{2F356C7E-51BC-47D8-8F49-F43D359B49A5}">
      <dgm:prSet/>
      <dgm:spPr/>
      <dgm:t>
        <a:bodyPr/>
        <a:lstStyle/>
        <a:p>
          <a:endParaRPr lang="en-US"/>
        </a:p>
      </dgm:t>
    </dgm:pt>
    <dgm:pt modelId="{05FD4B7F-D8F3-4E80-9FBC-6A7B5154E4E1}">
      <dgm:prSet phldrT="[Text]" custT="1"/>
      <dgm:spPr/>
      <dgm:t>
        <a:bodyPr/>
        <a:lstStyle/>
        <a:p>
          <a:r>
            <a:rPr lang="en-US" sz="1400" dirty="0"/>
            <a:t>Incident Response Facility Planning / Support</a:t>
          </a:r>
          <a:endParaRPr lang="en-US" sz="1200" dirty="0"/>
        </a:p>
      </dgm:t>
    </dgm:pt>
    <dgm:pt modelId="{28D6C859-0D1F-4623-A7B9-4589024ED378}" type="parTrans" cxnId="{AF557EFA-EF35-436A-B82C-69415108FF71}">
      <dgm:prSet/>
      <dgm:spPr/>
      <dgm:t>
        <a:bodyPr/>
        <a:lstStyle/>
        <a:p>
          <a:endParaRPr lang="en-US"/>
        </a:p>
      </dgm:t>
    </dgm:pt>
    <dgm:pt modelId="{459D60C6-E59F-4E8B-9D12-E4AA176B0222}" type="sibTrans" cxnId="{AF557EFA-EF35-436A-B82C-69415108FF71}">
      <dgm:prSet/>
      <dgm:spPr/>
      <dgm:t>
        <a:bodyPr/>
        <a:lstStyle/>
        <a:p>
          <a:endParaRPr lang="en-US"/>
        </a:p>
      </dgm:t>
    </dgm:pt>
    <dgm:pt modelId="{F1F0897B-CAD1-4E34-AE24-25A251C6DC68}">
      <dgm:prSet phldrT="[Text]" custT="1"/>
      <dgm:spPr/>
      <dgm:t>
        <a:bodyPr/>
        <a:lstStyle/>
        <a:p>
          <a:r>
            <a:rPr lang="en-US" sz="1400" dirty="0"/>
            <a:t>Facility Assessments</a:t>
          </a:r>
        </a:p>
      </dgm:t>
    </dgm:pt>
    <dgm:pt modelId="{46A77349-5C32-4C6E-8CF5-613D7C130243}" type="parTrans" cxnId="{5D653F30-F340-4090-8E89-DB3649FDFD70}">
      <dgm:prSet/>
      <dgm:spPr/>
      <dgm:t>
        <a:bodyPr/>
        <a:lstStyle/>
        <a:p>
          <a:endParaRPr lang="en-US"/>
        </a:p>
      </dgm:t>
    </dgm:pt>
    <dgm:pt modelId="{ECE7CA14-CCC0-40FD-AF27-6931C3DF7E71}" type="sibTrans" cxnId="{5D653F30-F340-4090-8E89-DB3649FDFD70}">
      <dgm:prSet/>
      <dgm:spPr/>
      <dgm:t>
        <a:bodyPr/>
        <a:lstStyle/>
        <a:p>
          <a:endParaRPr lang="en-US"/>
        </a:p>
      </dgm:t>
    </dgm:pt>
    <dgm:pt modelId="{67A63EE4-ED3B-474F-9ED3-F28CC7FAFA6C}">
      <dgm:prSet phldrT="[Text]" custT="1"/>
      <dgm:spPr/>
      <dgm:t>
        <a:bodyPr/>
        <a:lstStyle/>
        <a:p>
          <a:r>
            <a:rPr lang="en-US" sz="1400" dirty="0"/>
            <a:t>Project Manager / Engineer</a:t>
          </a:r>
        </a:p>
      </dgm:t>
    </dgm:pt>
    <dgm:pt modelId="{65715503-488D-4B5A-8CA7-9C74F74A8298}" type="parTrans" cxnId="{74203A62-FC82-45CF-B3B4-2E8B8A9A025B}">
      <dgm:prSet/>
      <dgm:spPr/>
      <dgm:t>
        <a:bodyPr/>
        <a:lstStyle/>
        <a:p>
          <a:endParaRPr lang="en-US"/>
        </a:p>
      </dgm:t>
    </dgm:pt>
    <dgm:pt modelId="{BE198CC5-70BF-40B6-8795-A053C78C202F}" type="sibTrans" cxnId="{74203A62-FC82-45CF-B3B4-2E8B8A9A025B}">
      <dgm:prSet/>
      <dgm:spPr/>
      <dgm:t>
        <a:bodyPr/>
        <a:lstStyle/>
        <a:p>
          <a:endParaRPr lang="en-US"/>
        </a:p>
      </dgm:t>
    </dgm:pt>
    <dgm:pt modelId="{C294F520-4487-47E6-BDAB-D7ADE6C446D5}">
      <dgm:prSet phldrT="[Text]" custT="1"/>
      <dgm:spPr/>
      <dgm:t>
        <a:bodyPr/>
        <a:lstStyle/>
        <a:p>
          <a:r>
            <a:rPr lang="en-US" sz="1400" dirty="0"/>
            <a:t>Disaster Response – Damage Assessments</a:t>
          </a:r>
        </a:p>
      </dgm:t>
    </dgm:pt>
    <dgm:pt modelId="{E74496C1-FC96-4300-9095-E8C226FA3313}" type="parTrans" cxnId="{8A860A34-6939-4761-BA35-C8FB0C09D187}">
      <dgm:prSet/>
      <dgm:spPr/>
      <dgm:t>
        <a:bodyPr/>
        <a:lstStyle/>
        <a:p>
          <a:endParaRPr lang="en-US"/>
        </a:p>
      </dgm:t>
    </dgm:pt>
    <dgm:pt modelId="{30FE04B2-DD2A-4C2C-9384-13DAE8BB713B}" type="sibTrans" cxnId="{8A860A34-6939-4761-BA35-C8FB0C09D187}">
      <dgm:prSet/>
      <dgm:spPr/>
      <dgm:t>
        <a:bodyPr/>
        <a:lstStyle/>
        <a:p>
          <a:endParaRPr lang="en-US"/>
        </a:p>
      </dgm:t>
    </dgm:pt>
    <dgm:pt modelId="{7954F474-90FC-44AF-929F-44F55E914670}" type="pres">
      <dgm:prSet presAssocID="{24A3221B-A145-4C3D-BD70-60BE1719A61C}" presName="composite" presStyleCnt="0">
        <dgm:presLayoutVars>
          <dgm:chMax val="1"/>
          <dgm:dir/>
          <dgm:resizeHandles val="exact"/>
        </dgm:presLayoutVars>
      </dgm:prSet>
      <dgm:spPr/>
    </dgm:pt>
    <dgm:pt modelId="{ABBD6A74-5F96-41C3-BDE3-78E068F16761}" type="pres">
      <dgm:prSet presAssocID="{24A3221B-A145-4C3D-BD70-60BE1719A61C}" presName="radial" presStyleCnt="0">
        <dgm:presLayoutVars>
          <dgm:animLvl val="ctr"/>
        </dgm:presLayoutVars>
      </dgm:prSet>
      <dgm:spPr/>
    </dgm:pt>
    <dgm:pt modelId="{87C23338-BAD1-435C-A272-9129776D8596}" type="pres">
      <dgm:prSet presAssocID="{57FC12CA-130F-42C1-9815-1A501B5BB738}" presName="centerShape" presStyleLbl="vennNode1" presStyleIdx="0" presStyleCnt="6" custScaleX="128071"/>
      <dgm:spPr/>
    </dgm:pt>
    <dgm:pt modelId="{A4F543E8-5450-440A-84B7-B288C45211B3}" type="pres">
      <dgm:prSet presAssocID="{EAA62773-9A6A-4589-BCAB-0BBB5EEFCA14}" presName="node" presStyleLbl="vennNode1" presStyleIdx="1" presStyleCnt="6" custScaleX="107522" custScaleY="85578" custRadScaleRad="126115" custRadScaleInc="-87721">
        <dgm:presLayoutVars>
          <dgm:bulletEnabled val="1"/>
        </dgm:presLayoutVars>
      </dgm:prSet>
      <dgm:spPr/>
    </dgm:pt>
    <dgm:pt modelId="{0F2DA4AF-542C-492C-861D-CCF3F48F8218}" type="pres">
      <dgm:prSet presAssocID="{05FD4B7F-D8F3-4E80-9FBC-6A7B5154E4E1}" presName="node" presStyleLbl="vennNode1" presStyleIdx="2" presStyleCnt="6" custScaleX="160773" custScaleY="102415" custRadScaleRad="109495" custRadScaleInc="93930">
        <dgm:presLayoutVars>
          <dgm:bulletEnabled val="1"/>
        </dgm:presLayoutVars>
      </dgm:prSet>
      <dgm:spPr/>
    </dgm:pt>
    <dgm:pt modelId="{2280E663-0A2D-4FE2-993F-B46FA4F3FBF9}" type="pres">
      <dgm:prSet presAssocID="{F1F0897B-CAD1-4E34-AE24-25A251C6DC68}" presName="node" presStyleLbl="vennNode1" presStyleIdx="3" presStyleCnt="6" custScaleX="126196" custScaleY="97229" custRadScaleRad="130076" custRadScaleInc="-86424">
        <dgm:presLayoutVars>
          <dgm:bulletEnabled val="1"/>
        </dgm:presLayoutVars>
      </dgm:prSet>
      <dgm:spPr/>
    </dgm:pt>
    <dgm:pt modelId="{007ED218-7131-40DE-9955-AB0600B125A6}" type="pres">
      <dgm:prSet presAssocID="{67A63EE4-ED3B-474F-9ED3-F28CC7FAFA6C}" presName="node" presStyleLbl="vennNode1" presStyleIdx="4" presStyleCnt="6" custScaleX="137776" custScaleY="94462" custRadScaleRad="124662" custRadScaleInc="-296120">
        <dgm:presLayoutVars>
          <dgm:bulletEnabled val="1"/>
        </dgm:presLayoutVars>
      </dgm:prSet>
      <dgm:spPr/>
    </dgm:pt>
    <dgm:pt modelId="{649A3725-DB15-4315-AA65-2AE4D9DEB107}" type="pres">
      <dgm:prSet presAssocID="{C294F520-4487-47E6-BDAB-D7ADE6C446D5}" presName="node" presStyleLbl="vennNode1" presStyleIdx="5" presStyleCnt="6" custScaleX="127464" custRadScaleRad="125291" custRadScaleInc="-68617">
        <dgm:presLayoutVars>
          <dgm:bulletEnabled val="1"/>
        </dgm:presLayoutVars>
      </dgm:prSet>
      <dgm:spPr/>
    </dgm:pt>
  </dgm:ptLst>
  <dgm:cxnLst>
    <dgm:cxn modelId="{E2DEA00F-346B-4037-BFD7-4DF708F9A9EB}" type="presOf" srcId="{C294F520-4487-47E6-BDAB-D7ADE6C446D5}" destId="{649A3725-DB15-4315-AA65-2AE4D9DEB107}" srcOrd="0" destOrd="0" presId="urn:microsoft.com/office/officeart/2005/8/layout/radial3"/>
    <dgm:cxn modelId="{5D653F30-F340-4090-8E89-DB3649FDFD70}" srcId="{57FC12CA-130F-42C1-9815-1A501B5BB738}" destId="{F1F0897B-CAD1-4E34-AE24-25A251C6DC68}" srcOrd="2" destOrd="0" parTransId="{46A77349-5C32-4C6E-8CF5-613D7C130243}" sibTransId="{ECE7CA14-CCC0-40FD-AF27-6931C3DF7E71}"/>
    <dgm:cxn modelId="{8A860A34-6939-4761-BA35-C8FB0C09D187}" srcId="{57FC12CA-130F-42C1-9815-1A501B5BB738}" destId="{C294F520-4487-47E6-BDAB-D7ADE6C446D5}" srcOrd="4" destOrd="0" parTransId="{E74496C1-FC96-4300-9095-E8C226FA3313}" sibTransId="{30FE04B2-DD2A-4C2C-9384-13DAE8BB713B}"/>
    <dgm:cxn modelId="{25627439-7DD8-47D5-935D-FE94CB924645}" srcId="{24A3221B-A145-4C3D-BD70-60BE1719A61C}" destId="{57FC12CA-130F-42C1-9815-1A501B5BB738}" srcOrd="0" destOrd="0" parTransId="{77D86EE6-94ED-4F46-A4E9-20D143928460}" sibTransId="{A2629ED2-CF74-46B7-9002-0CC5056436E3}"/>
    <dgm:cxn modelId="{74203A62-FC82-45CF-B3B4-2E8B8A9A025B}" srcId="{57FC12CA-130F-42C1-9815-1A501B5BB738}" destId="{67A63EE4-ED3B-474F-9ED3-F28CC7FAFA6C}" srcOrd="3" destOrd="0" parTransId="{65715503-488D-4B5A-8CA7-9C74F74A8298}" sibTransId="{BE198CC5-70BF-40B6-8795-A053C78C202F}"/>
    <dgm:cxn modelId="{C1D6914B-E4FB-47C6-B01B-B248FF2D4AB5}" type="presOf" srcId="{24A3221B-A145-4C3D-BD70-60BE1719A61C}" destId="{7954F474-90FC-44AF-929F-44F55E914670}" srcOrd="0" destOrd="0" presId="urn:microsoft.com/office/officeart/2005/8/layout/radial3"/>
    <dgm:cxn modelId="{978DFB50-CE06-4C5C-98B4-05478562E7D4}" type="presOf" srcId="{EAA62773-9A6A-4589-BCAB-0BBB5EEFCA14}" destId="{A4F543E8-5450-440A-84B7-B288C45211B3}" srcOrd="0" destOrd="0" presId="urn:microsoft.com/office/officeart/2005/8/layout/radial3"/>
    <dgm:cxn modelId="{2F356C7E-51BC-47D8-8F49-F43D359B49A5}" srcId="{57FC12CA-130F-42C1-9815-1A501B5BB738}" destId="{EAA62773-9A6A-4589-BCAB-0BBB5EEFCA14}" srcOrd="0" destOrd="0" parTransId="{A28B1300-A939-4096-8F97-E6D0AF8799C0}" sibTransId="{66095A69-4CDA-4686-A625-B2CC1599D5FE}"/>
    <dgm:cxn modelId="{900125C9-C557-4A39-A86A-AD3892495F60}" type="presOf" srcId="{67A63EE4-ED3B-474F-9ED3-F28CC7FAFA6C}" destId="{007ED218-7131-40DE-9955-AB0600B125A6}" srcOrd="0" destOrd="0" presId="urn:microsoft.com/office/officeart/2005/8/layout/radial3"/>
    <dgm:cxn modelId="{A53F10DC-5741-4196-9013-EB35CEA62704}" type="presOf" srcId="{57FC12CA-130F-42C1-9815-1A501B5BB738}" destId="{87C23338-BAD1-435C-A272-9129776D8596}" srcOrd="0" destOrd="0" presId="urn:microsoft.com/office/officeart/2005/8/layout/radial3"/>
    <dgm:cxn modelId="{2A8968F2-7314-429A-A151-FC5FE949FDC2}" type="presOf" srcId="{05FD4B7F-D8F3-4E80-9FBC-6A7B5154E4E1}" destId="{0F2DA4AF-542C-492C-861D-CCF3F48F8218}" srcOrd="0" destOrd="0" presId="urn:microsoft.com/office/officeart/2005/8/layout/radial3"/>
    <dgm:cxn modelId="{AF557EFA-EF35-436A-B82C-69415108FF71}" srcId="{57FC12CA-130F-42C1-9815-1A501B5BB738}" destId="{05FD4B7F-D8F3-4E80-9FBC-6A7B5154E4E1}" srcOrd="1" destOrd="0" parTransId="{28D6C859-0D1F-4623-A7B9-4589024ED378}" sibTransId="{459D60C6-E59F-4E8B-9D12-E4AA176B0222}"/>
    <dgm:cxn modelId="{1A94F1FC-E85A-4CB9-8E6D-B6F062C139D9}" type="presOf" srcId="{F1F0897B-CAD1-4E34-AE24-25A251C6DC68}" destId="{2280E663-0A2D-4FE2-993F-B46FA4F3FBF9}" srcOrd="0" destOrd="0" presId="urn:microsoft.com/office/officeart/2005/8/layout/radial3"/>
    <dgm:cxn modelId="{D921DE8F-95A6-41C1-8155-E1B17821E4DC}" type="presParOf" srcId="{7954F474-90FC-44AF-929F-44F55E914670}" destId="{ABBD6A74-5F96-41C3-BDE3-78E068F16761}" srcOrd="0" destOrd="0" presId="urn:microsoft.com/office/officeart/2005/8/layout/radial3"/>
    <dgm:cxn modelId="{7EAA7FC4-5117-441A-8FC1-FF58AD117475}" type="presParOf" srcId="{ABBD6A74-5F96-41C3-BDE3-78E068F16761}" destId="{87C23338-BAD1-435C-A272-9129776D8596}" srcOrd="0" destOrd="0" presId="urn:microsoft.com/office/officeart/2005/8/layout/radial3"/>
    <dgm:cxn modelId="{6257FE40-2F18-4744-8EB5-1E4867CFA520}" type="presParOf" srcId="{ABBD6A74-5F96-41C3-BDE3-78E068F16761}" destId="{A4F543E8-5450-440A-84B7-B288C45211B3}" srcOrd="1" destOrd="0" presId="urn:microsoft.com/office/officeart/2005/8/layout/radial3"/>
    <dgm:cxn modelId="{2A72462C-227A-42EB-A7DD-3B05EB88C136}" type="presParOf" srcId="{ABBD6A74-5F96-41C3-BDE3-78E068F16761}" destId="{0F2DA4AF-542C-492C-861D-CCF3F48F8218}" srcOrd="2" destOrd="0" presId="urn:microsoft.com/office/officeart/2005/8/layout/radial3"/>
    <dgm:cxn modelId="{8093970C-8C76-45B8-8E82-89BC04FF0757}" type="presParOf" srcId="{ABBD6A74-5F96-41C3-BDE3-78E068F16761}" destId="{2280E663-0A2D-4FE2-993F-B46FA4F3FBF9}" srcOrd="3" destOrd="0" presId="urn:microsoft.com/office/officeart/2005/8/layout/radial3"/>
    <dgm:cxn modelId="{E62B786B-8D21-44A2-B275-229F7E6D16B9}" type="presParOf" srcId="{ABBD6A74-5F96-41C3-BDE3-78E068F16761}" destId="{007ED218-7131-40DE-9955-AB0600B125A6}" srcOrd="4" destOrd="0" presId="urn:microsoft.com/office/officeart/2005/8/layout/radial3"/>
    <dgm:cxn modelId="{8E7D4E8F-2A0B-4493-86CF-3365299B797C}" type="presParOf" srcId="{ABBD6A74-5F96-41C3-BDE3-78E068F16761}" destId="{649A3725-DB15-4315-AA65-2AE4D9DEB107}" srcOrd="5"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929241-B094-4ABD-B62A-2A0532554DA6}" type="doc">
      <dgm:prSet loTypeId="urn:microsoft.com/office/officeart/2005/8/layout/hProcess9" loCatId="process" qsTypeId="urn:microsoft.com/office/officeart/2005/8/quickstyle/simple1" qsCatId="simple" csTypeId="urn:microsoft.com/office/officeart/2005/8/colors/accent1_2" csCatId="accent1" phldr="1"/>
      <dgm:spPr/>
    </dgm:pt>
    <dgm:pt modelId="{827C6EBA-E912-499C-840A-55EC9155FB6F}">
      <dgm:prSet phldrT="[Text]"/>
      <dgm:spPr>
        <a:effectLst>
          <a:glow rad="127000">
            <a:srgbClr val="FFCC66"/>
          </a:glow>
        </a:effectLst>
      </dgm:spPr>
      <dgm:t>
        <a:bodyPr/>
        <a:lstStyle/>
        <a:p>
          <a:r>
            <a:rPr lang="en-US" dirty="0"/>
            <a:t>Review: </a:t>
          </a:r>
        </a:p>
        <a:p>
          <a:r>
            <a:rPr lang="en-US" dirty="0"/>
            <a:t>1. Medical standards</a:t>
          </a:r>
        </a:p>
        <a:p>
          <a:r>
            <a:rPr lang="en-US" dirty="0"/>
            <a:t>2. Applicant checklist</a:t>
          </a:r>
        </a:p>
      </dgm:t>
    </dgm:pt>
    <dgm:pt modelId="{D6AD7791-3665-49D9-A98B-9F2E67C30856}" type="parTrans" cxnId="{5F0ABE8B-84E1-4AD0-BDF3-42D39E693D12}">
      <dgm:prSet/>
      <dgm:spPr/>
      <dgm:t>
        <a:bodyPr/>
        <a:lstStyle/>
        <a:p>
          <a:endParaRPr lang="en-US"/>
        </a:p>
      </dgm:t>
    </dgm:pt>
    <dgm:pt modelId="{687C1FD4-8340-4C4A-B146-C8450B56AB39}" type="sibTrans" cxnId="{5F0ABE8B-84E1-4AD0-BDF3-42D39E693D12}">
      <dgm:prSet/>
      <dgm:spPr/>
      <dgm:t>
        <a:bodyPr/>
        <a:lstStyle/>
        <a:p>
          <a:endParaRPr lang="en-US"/>
        </a:p>
      </dgm:t>
    </dgm:pt>
    <dgm:pt modelId="{2EBEA8A2-9CAE-4DCF-AAA6-55FB8FA7305F}">
      <dgm:prSet/>
      <dgm:spPr>
        <a:effectLst>
          <a:glow rad="127000">
            <a:srgbClr val="FFCC66"/>
          </a:glow>
        </a:effectLst>
      </dgm:spPr>
      <dgm:t>
        <a:bodyPr/>
        <a:lstStyle/>
        <a:p>
          <a:r>
            <a:rPr lang="en-US" dirty="0"/>
            <a:t>Visit </a:t>
          </a:r>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www.usphs.gov</a:t>
          </a:r>
          <a:r>
            <a:rPr lang="en-US" dirty="0">
              <a:solidFill>
                <a:schemeClr val="bg1"/>
              </a:solidFill>
            </a:rPr>
            <a:t> </a:t>
          </a:r>
        </a:p>
      </dgm:t>
    </dgm:pt>
    <dgm:pt modelId="{C8B3DC48-A579-498E-A965-D13248FB2290}" type="parTrans" cxnId="{46F43DAA-3981-4C7E-A700-69C4479C23D4}">
      <dgm:prSet/>
      <dgm:spPr/>
      <dgm:t>
        <a:bodyPr/>
        <a:lstStyle/>
        <a:p>
          <a:endParaRPr lang="en-US"/>
        </a:p>
      </dgm:t>
    </dgm:pt>
    <dgm:pt modelId="{6598BB3F-E9B3-42C8-845B-BDC02B55A9EF}" type="sibTrans" cxnId="{46F43DAA-3981-4C7E-A700-69C4479C23D4}">
      <dgm:prSet/>
      <dgm:spPr/>
      <dgm:t>
        <a:bodyPr/>
        <a:lstStyle/>
        <a:p>
          <a:endParaRPr lang="en-US"/>
        </a:p>
      </dgm:t>
    </dgm:pt>
    <dgm:pt modelId="{0900F1BA-6642-4F77-A9DA-9A1D8D8FB4CA}">
      <dgm:prSet/>
      <dgm:spPr>
        <a:effectLst>
          <a:glow rad="127000">
            <a:srgbClr val="FFCC66"/>
          </a:glow>
        </a:effectLst>
      </dgm:spPr>
      <dgm:t>
        <a:bodyPr/>
        <a:lstStyle/>
        <a:p>
          <a:r>
            <a:rPr lang="en-US" dirty="0"/>
            <a:t>Apply!</a:t>
          </a:r>
        </a:p>
      </dgm:t>
    </dgm:pt>
    <dgm:pt modelId="{853C7C16-E528-4765-9D6C-EEC8F246061E}" type="parTrans" cxnId="{EC86FA7D-FCF7-408B-A1A9-6128BB97D87D}">
      <dgm:prSet/>
      <dgm:spPr/>
      <dgm:t>
        <a:bodyPr/>
        <a:lstStyle/>
        <a:p>
          <a:endParaRPr lang="en-US"/>
        </a:p>
      </dgm:t>
    </dgm:pt>
    <dgm:pt modelId="{1B8603B5-B08B-44CC-B4B5-C93735DDAF4B}" type="sibTrans" cxnId="{EC86FA7D-FCF7-408B-A1A9-6128BB97D87D}">
      <dgm:prSet/>
      <dgm:spPr/>
      <dgm:t>
        <a:bodyPr/>
        <a:lstStyle/>
        <a:p>
          <a:endParaRPr lang="en-US"/>
        </a:p>
      </dgm:t>
    </dgm:pt>
    <dgm:pt modelId="{8CA630D3-CB87-45B4-9C55-3B8D3A63A809}" type="pres">
      <dgm:prSet presAssocID="{CF929241-B094-4ABD-B62A-2A0532554DA6}" presName="CompostProcess" presStyleCnt="0">
        <dgm:presLayoutVars>
          <dgm:dir/>
          <dgm:resizeHandles val="exact"/>
        </dgm:presLayoutVars>
      </dgm:prSet>
      <dgm:spPr/>
    </dgm:pt>
    <dgm:pt modelId="{130C026D-3CE1-48E7-882B-3702B8CA9FE5}" type="pres">
      <dgm:prSet presAssocID="{CF929241-B094-4ABD-B62A-2A0532554DA6}" presName="arrow" presStyleLbl="bgShp" presStyleIdx="0" presStyleCnt="1"/>
      <dgm:spPr/>
    </dgm:pt>
    <dgm:pt modelId="{D7BD6E82-F8BB-4916-9097-543F3FA3B9E7}" type="pres">
      <dgm:prSet presAssocID="{CF929241-B094-4ABD-B62A-2A0532554DA6}" presName="linearProcess" presStyleCnt="0"/>
      <dgm:spPr/>
    </dgm:pt>
    <dgm:pt modelId="{C78D4F30-8349-4480-82DF-7192E438CF45}" type="pres">
      <dgm:prSet presAssocID="{2EBEA8A2-9CAE-4DCF-AAA6-55FB8FA7305F}" presName="textNode" presStyleLbl="node1" presStyleIdx="0" presStyleCnt="3">
        <dgm:presLayoutVars>
          <dgm:bulletEnabled val="1"/>
        </dgm:presLayoutVars>
      </dgm:prSet>
      <dgm:spPr/>
    </dgm:pt>
    <dgm:pt modelId="{5190BD5C-34A6-40D8-8A73-054408174E0A}" type="pres">
      <dgm:prSet presAssocID="{6598BB3F-E9B3-42C8-845B-BDC02B55A9EF}" presName="sibTrans" presStyleCnt="0"/>
      <dgm:spPr/>
    </dgm:pt>
    <dgm:pt modelId="{5D8A35AA-5A11-4353-AC61-AFAEDD3C19A7}" type="pres">
      <dgm:prSet presAssocID="{827C6EBA-E912-499C-840A-55EC9155FB6F}" presName="textNode" presStyleLbl="node1" presStyleIdx="1" presStyleCnt="3">
        <dgm:presLayoutVars>
          <dgm:bulletEnabled val="1"/>
        </dgm:presLayoutVars>
      </dgm:prSet>
      <dgm:spPr/>
    </dgm:pt>
    <dgm:pt modelId="{DFB1C9E3-F4F4-45E2-9F02-0077DADFE017}" type="pres">
      <dgm:prSet presAssocID="{687C1FD4-8340-4C4A-B146-C8450B56AB39}" presName="sibTrans" presStyleCnt="0"/>
      <dgm:spPr/>
    </dgm:pt>
    <dgm:pt modelId="{9AE848E7-D09F-42DA-8814-F70D039F6D63}" type="pres">
      <dgm:prSet presAssocID="{0900F1BA-6642-4F77-A9DA-9A1D8D8FB4CA}" presName="textNode" presStyleLbl="node1" presStyleIdx="2" presStyleCnt="3">
        <dgm:presLayoutVars>
          <dgm:bulletEnabled val="1"/>
        </dgm:presLayoutVars>
      </dgm:prSet>
      <dgm:spPr/>
    </dgm:pt>
  </dgm:ptLst>
  <dgm:cxnLst>
    <dgm:cxn modelId="{EC86FA7D-FCF7-408B-A1A9-6128BB97D87D}" srcId="{CF929241-B094-4ABD-B62A-2A0532554DA6}" destId="{0900F1BA-6642-4F77-A9DA-9A1D8D8FB4CA}" srcOrd="2" destOrd="0" parTransId="{853C7C16-E528-4765-9D6C-EEC8F246061E}" sibTransId="{1B8603B5-B08B-44CC-B4B5-C93735DDAF4B}"/>
    <dgm:cxn modelId="{5F0ABE8B-84E1-4AD0-BDF3-42D39E693D12}" srcId="{CF929241-B094-4ABD-B62A-2A0532554DA6}" destId="{827C6EBA-E912-499C-840A-55EC9155FB6F}" srcOrd="1" destOrd="0" parTransId="{D6AD7791-3665-49D9-A98B-9F2E67C30856}" sibTransId="{687C1FD4-8340-4C4A-B146-C8450B56AB39}"/>
    <dgm:cxn modelId="{1B9A77A7-5A75-48A8-915C-BCC837911518}" type="presOf" srcId="{827C6EBA-E912-499C-840A-55EC9155FB6F}" destId="{5D8A35AA-5A11-4353-AC61-AFAEDD3C19A7}" srcOrd="0" destOrd="0" presId="urn:microsoft.com/office/officeart/2005/8/layout/hProcess9"/>
    <dgm:cxn modelId="{46F43DAA-3981-4C7E-A700-69C4479C23D4}" srcId="{CF929241-B094-4ABD-B62A-2A0532554DA6}" destId="{2EBEA8A2-9CAE-4DCF-AAA6-55FB8FA7305F}" srcOrd="0" destOrd="0" parTransId="{C8B3DC48-A579-498E-A965-D13248FB2290}" sibTransId="{6598BB3F-E9B3-42C8-845B-BDC02B55A9EF}"/>
    <dgm:cxn modelId="{5B3243AE-1714-465A-91CF-AB5FE89C610A}" type="presOf" srcId="{0900F1BA-6642-4F77-A9DA-9A1D8D8FB4CA}" destId="{9AE848E7-D09F-42DA-8814-F70D039F6D63}" srcOrd="0" destOrd="0" presId="urn:microsoft.com/office/officeart/2005/8/layout/hProcess9"/>
    <dgm:cxn modelId="{4203BAD9-B8D0-4218-B2B1-15BF8174A100}" type="presOf" srcId="{2EBEA8A2-9CAE-4DCF-AAA6-55FB8FA7305F}" destId="{C78D4F30-8349-4480-82DF-7192E438CF45}" srcOrd="0" destOrd="0" presId="urn:microsoft.com/office/officeart/2005/8/layout/hProcess9"/>
    <dgm:cxn modelId="{929691F0-C7A9-4C95-A555-2F9C76615988}" type="presOf" srcId="{CF929241-B094-4ABD-B62A-2A0532554DA6}" destId="{8CA630D3-CB87-45B4-9C55-3B8D3A63A809}" srcOrd="0" destOrd="0" presId="urn:microsoft.com/office/officeart/2005/8/layout/hProcess9"/>
    <dgm:cxn modelId="{A239DA21-429F-460C-B010-980022D1AF05}" type="presParOf" srcId="{8CA630D3-CB87-45B4-9C55-3B8D3A63A809}" destId="{130C026D-3CE1-48E7-882B-3702B8CA9FE5}" srcOrd="0" destOrd="0" presId="urn:microsoft.com/office/officeart/2005/8/layout/hProcess9"/>
    <dgm:cxn modelId="{8B5D94A4-7E6D-424F-868E-3F4ADED16CC6}" type="presParOf" srcId="{8CA630D3-CB87-45B4-9C55-3B8D3A63A809}" destId="{D7BD6E82-F8BB-4916-9097-543F3FA3B9E7}" srcOrd="1" destOrd="0" presId="urn:microsoft.com/office/officeart/2005/8/layout/hProcess9"/>
    <dgm:cxn modelId="{D1551C2C-8F1B-407A-985D-3AF40EDC9EF1}" type="presParOf" srcId="{D7BD6E82-F8BB-4916-9097-543F3FA3B9E7}" destId="{C78D4F30-8349-4480-82DF-7192E438CF45}" srcOrd="0" destOrd="0" presId="urn:microsoft.com/office/officeart/2005/8/layout/hProcess9"/>
    <dgm:cxn modelId="{B8D3CBF9-35D2-4AF0-9BE3-A187E873A6CE}" type="presParOf" srcId="{D7BD6E82-F8BB-4916-9097-543F3FA3B9E7}" destId="{5190BD5C-34A6-40D8-8A73-054408174E0A}" srcOrd="1" destOrd="0" presId="urn:microsoft.com/office/officeart/2005/8/layout/hProcess9"/>
    <dgm:cxn modelId="{0F04EDA4-4BF3-44D5-BFAF-CE64A209DBC0}" type="presParOf" srcId="{D7BD6E82-F8BB-4916-9097-543F3FA3B9E7}" destId="{5D8A35AA-5A11-4353-AC61-AFAEDD3C19A7}" srcOrd="2" destOrd="0" presId="urn:microsoft.com/office/officeart/2005/8/layout/hProcess9"/>
    <dgm:cxn modelId="{AE08D59D-FE0B-4538-B839-DC91CE694FCD}" type="presParOf" srcId="{D7BD6E82-F8BB-4916-9097-543F3FA3B9E7}" destId="{DFB1C9E3-F4F4-45E2-9F02-0077DADFE017}" srcOrd="3" destOrd="0" presId="urn:microsoft.com/office/officeart/2005/8/layout/hProcess9"/>
    <dgm:cxn modelId="{4BC61252-5C87-4B2B-8680-D2E46776291B}" type="presParOf" srcId="{D7BD6E82-F8BB-4916-9097-543F3FA3B9E7}" destId="{9AE848E7-D09F-42DA-8814-F70D039F6D63}"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E4359-FC4A-4036-B301-D0F64ACE36FE}">
      <dsp:nvSpPr>
        <dsp:cNvPr id="0" name=""/>
        <dsp:cNvSpPr/>
      </dsp:nvSpPr>
      <dsp:spPr>
        <a:xfrm rot="16200000">
          <a:off x="-955063" y="1226514"/>
          <a:ext cx="4106431" cy="2196304"/>
        </a:xfrm>
        <a:prstGeom prst="flowChartManualOperati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643" bIns="0" numCol="1" spcCol="1270" anchor="ctr" anchorCtr="0">
          <a:noAutofit/>
        </a:bodyPr>
        <a:lstStyle/>
        <a:p>
          <a:pPr marL="0" lvl="0" indent="0" algn="ctr" defTabSz="977900">
            <a:lnSpc>
              <a:spcPct val="90000"/>
            </a:lnSpc>
            <a:spcBef>
              <a:spcPct val="0"/>
            </a:spcBef>
            <a:spcAft>
              <a:spcPct val="35000"/>
            </a:spcAft>
            <a:buNone/>
          </a:pPr>
          <a:r>
            <a:rPr lang="en-US" sz="2200" b="0" i="0" kern="1200" dirty="0"/>
            <a:t>Provide sound engineering expertise in the support of specific agency objectives</a:t>
          </a:r>
          <a:endParaRPr lang="en-US" altLang="en-US" sz="2200" kern="1200" dirty="0"/>
        </a:p>
      </dsp:txBody>
      <dsp:txXfrm rot="5400000">
        <a:off x="0" y="1092737"/>
        <a:ext cx="2196304" cy="2463859"/>
      </dsp:txXfrm>
    </dsp:sp>
    <dsp:sp modelId="{2F0008E6-B979-4303-BDB4-9157CA5C2B12}">
      <dsp:nvSpPr>
        <dsp:cNvPr id="0" name=""/>
        <dsp:cNvSpPr/>
      </dsp:nvSpPr>
      <dsp:spPr>
        <a:xfrm rot="16200000">
          <a:off x="1386371" y="1010663"/>
          <a:ext cx="4649334" cy="2628007"/>
        </a:xfrm>
        <a:prstGeom prst="flowChartManualOperation">
          <a:avLst/>
        </a:prstGeom>
        <a:solidFill>
          <a:schemeClr val="accent1">
            <a:shade val="80000"/>
            <a:hueOff val="145765"/>
            <a:satOff val="-18475"/>
            <a:lumOff val="152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643" bIns="0" numCol="1" spcCol="1270" anchor="ctr" anchorCtr="0">
          <a:noAutofit/>
        </a:bodyPr>
        <a:lstStyle/>
        <a:p>
          <a:pPr marL="0" lvl="0" indent="0" algn="ctr" defTabSz="977900">
            <a:lnSpc>
              <a:spcPct val="90000"/>
            </a:lnSpc>
            <a:spcBef>
              <a:spcPct val="0"/>
            </a:spcBef>
            <a:spcAft>
              <a:spcPct val="35000"/>
            </a:spcAft>
            <a:buNone/>
          </a:pPr>
          <a:r>
            <a:rPr lang="en-US" sz="2200" b="0" i="0" kern="1200" dirty="0"/>
            <a:t>Use engineering skills to safeguard the public and to research and identify solutions to the many health-related problems that face our nation</a:t>
          </a:r>
          <a:endParaRPr lang="en-US" altLang="en-US" sz="2200" kern="1200" dirty="0"/>
        </a:p>
      </dsp:txBody>
      <dsp:txXfrm rot="5400000">
        <a:off x="2397034" y="929867"/>
        <a:ext cx="2628007" cy="2789600"/>
      </dsp:txXfrm>
    </dsp:sp>
    <dsp:sp modelId="{F26BC7E9-4D41-4FBC-897B-D0400725B749}">
      <dsp:nvSpPr>
        <dsp:cNvPr id="0" name=""/>
        <dsp:cNvSpPr/>
      </dsp:nvSpPr>
      <dsp:spPr>
        <a:xfrm rot="16200000">
          <a:off x="4211479" y="1010663"/>
          <a:ext cx="4649334" cy="2628007"/>
        </a:xfrm>
        <a:prstGeom prst="flowChartManualOperation">
          <a:avLst/>
        </a:prstGeom>
        <a:solidFill>
          <a:schemeClr val="accent1">
            <a:shade val="80000"/>
            <a:hueOff val="291530"/>
            <a:satOff val="-36950"/>
            <a:lumOff val="304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643" bIns="0" numCol="1" spcCol="1270" anchor="ctr" anchorCtr="0">
          <a:noAutofit/>
        </a:bodyPr>
        <a:lstStyle/>
        <a:p>
          <a:pPr marL="0" lvl="0" indent="0" algn="ctr" defTabSz="977900">
            <a:lnSpc>
              <a:spcPct val="90000"/>
            </a:lnSpc>
            <a:spcBef>
              <a:spcPct val="0"/>
            </a:spcBef>
            <a:spcAft>
              <a:spcPct val="35000"/>
            </a:spcAft>
            <a:buFont typeface="Arial" panose="020B0604020202020204" pitchFamily="34" charset="0"/>
            <a:buNone/>
          </a:pPr>
          <a:r>
            <a:rPr lang="en-US" sz="2200" b="0" i="0" kern="1200" dirty="0"/>
            <a:t>Remain on the cutting edge of engineering disciplines and technology as we face the health and environmental challenges of the future</a:t>
          </a:r>
          <a:endParaRPr lang="en-US" altLang="en-US" sz="2200" kern="1200" dirty="0"/>
        </a:p>
      </dsp:txBody>
      <dsp:txXfrm rot="5400000">
        <a:off x="5222142" y="929867"/>
        <a:ext cx="2628007" cy="2789600"/>
      </dsp:txXfrm>
    </dsp:sp>
    <dsp:sp modelId="{68F3C375-AD66-4758-A890-F030F6794997}">
      <dsp:nvSpPr>
        <dsp:cNvPr id="0" name=""/>
        <dsp:cNvSpPr/>
      </dsp:nvSpPr>
      <dsp:spPr>
        <a:xfrm rot="16200000">
          <a:off x="7036586" y="1010663"/>
          <a:ext cx="4649334" cy="2628007"/>
        </a:xfrm>
        <a:prstGeom prst="flowChartManualOperation">
          <a:avLst/>
        </a:prstGeom>
        <a:solidFill>
          <a:schemeClr val="accent1">
            <a:shade val="80000"/>
            <a:hueOff val="437295"/>
            <a:satOff val="-55425"/>
            <a:lumOff val="456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643" bIns="0" numCol="1" spcCol="1270" anchor="ctr" anchorCtr="0">
          <a:noAutofit/>
        </a:bodyPr>
        <a:lstStyle/>
        <a:p>
          <a:pPr marL="0" lvl="0" indent="0" algn="ctr" defTabSz="977900">
            <a:lnSpc>
              <a:spcPct val="90000"/>
            </a:lnSpc>
            <a:spcBef>
              <a:spcPct val="0"/>
            </a:spcBef>
            <a:spcAft>
              <a:spcPct val="35000"/>
            </a:spcAft>
            <a:buNone/>
          </a:pPr>
          <a:r>
            <a:rPr lang="en-US" sz="2200" b="0" i="0" kern="1200" dirty="0"/>
            <a:t>Provide assistance directly to the American people in the form of professional consultation and the provision of health-related facilities</a:t>
          </a:r>
          <a:endParaRPr lang="en-US" sz="2200" kern="1200" dirty="0"/>
        </a:p>
      </dsp:txBody>
      <dsp:txXfrm rot="5400000">
        <a:off x="8047249" y="929867"/>
        <a:ext cx="2628007" cy="2789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DC1B-C82F-4A2E-AD94-B6E9A80E0984}">
      <dsp:nvSpPr>
        <dsp:cNvPr id="0" name=""/>
        <dsp:cNvSpPr/>
      </dsp:nvSpPr>
      <dsp:spPr>
        <a:xfrm>
          <a:off x="873556" y="502296"/>
          <a:ext cx="3476652" cy="3476652"/>
        </a:xfrm>
        <a:prstGeom prst="blockArc">
          <a:avLst>
            <a:gd name="adj1" fmla="val 8781083"/>
            <a:gd name="adj2" fmla="val 16701502"/>
            <a:gd name="adj3" fmla="val 4640"/>
          </a:avLst>
        </a:prstGeom>
        <a:gradFill rotWithShape="0">
          <a:gsLst>
            <a:gs pos="0">
              <a:schemeClr val="accent3">
                <a:hueOff val="19480093"/>
                <a:satOff val="46853"/>
                <a:lumOff val="-29411"/>
                <a:alphaOff val="0"/>
                <a:tint val="50000"/>
                <a:satMod val="300000"/>
              </a:schemeClr>
            </a:gs>
            <a:gs pos="35000">
              <a:schemeClr val="accent3">
                <a:hueOff val="19480093"/>
                <a:satOff val="46853"/>
                <a:lumOff val="-29411"/>
                <a:alphaOff val="0"/>
                <a:tint val="37000"/>
                <a:satMod val="300000"/>
              </a:schemeClr>
            </a:gs>
            <a:gs pos="100000">
              <a:schemeClr val="accent3">
                <a:hueOff val="19480093"/>
                <a:satOff val="46853"/>
                <a:lumOff val="-29411"/>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D089264F-451F-4834-8346-6985DBA5D5E9}">
      <dsp:nvSpPr>
        <dsp:cNvPr id="0" name=""/>
        <dsp:cNvSpPr/>
      </dsp:nvSpPr>
      <dsp:spPr>
        <a:xfrm>
          <a:off x="1024589" y="622313"/>
          <a:ext cx="3752872" cy="3731873"/>
        </a:xfrm>
        <a:prstGeom prst="blockArc">
          <a:avLst>
            <a:gd name="adj1" fmla="val 1039720"/>
            <a:gd name="adj2" fmla="val 9871559"/>
            <a:gd name="adj3" fmla="val 4640"/>
          </a:avLst>
        </a:prstGeom>
        <a:gradFill rotWithShape="0">
          <a:gsLst>
            <a:gs pos="0">
              <a:schemeClr val="accent3">
                <a:hueOff val="9740046"/>
                <a:satOff val="23426"/>
                <a:lumOff val="-14706"/>
                <a:alphaOff val="0"/>
                <a:tint val="50000"/>
                <a:satMod val="300000"/>
              </a:schemeClr>
            </a:gs>
            <a:gs pos="35000">
              <a:schemeClr val="accent3">
                <a:hueOff val="9740046"/>
                <a:satOff val="23426"/>
                <a:lumOff val="-14706"/>
                <a:alphaOff val="0"/>
                <a:tint val="37000"/>
                <a:satMod val="300000"/>
              </a:schemeClr>
            </a:gs>
            <a:gs pos="100000">
              <a:schemeClr val="accent3">
                <a:hueOff val="9740046"/>
                <a:satOff val="23426"/>
                <a:lumOff val="-1470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D9B59F05-1169-4BEF-98FC-438FDE6CC05D}">
      <dsp:nvSpPr>
        <dsp:cNvPr id="0" name=""/>
        <dsp:cNvSpPr/>
      </dsp:nvSpPr>
      <dsp:spPr>
        <a:xfrm>
          <a:off x="1302546" y="502391"/>
          <a:ext cx="3634665" cy="3769525"/>
        </a:xfrm>
        <a:prstGeom prst="blockArc">
          <a:avLst>
            <a:gd name="adj1" fmla="val 15759144"/>
            <a:gd name="adj2" fmla="val 2138606"/>
            <a:gd name="adj3" fmla="val 464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DA968A0-BF01-4BFD-9EEB-7F5CD3B9D371}">
      <dsp:nvSpPr>
        <dsp:cNvPr id="0" name=""/>
        <dsp:cNvSpPr/>
      </dsp:nvSpPr>
      <dsp:spPr>
        <a:xfrm>
          <a:off x="1765728" y="1292475"/>
          <a:ext cx="2185962" cy="1932365"/>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Other Roles</a:t>
          </a:r>
        </a:p>
      </dsp:txBody>
      <dsp:txXfrm>
        <a:off x="2085855" y="1575463"/>
        <a:ext cx="1545708" cy="1366389"/>
      </dsp:txXfrm>
    </dsp:sp>
    <dsp:sp modelId="{1FF41A2B-4212-4D13-98A3-2B37A5C23624}">
      <dsp:nvSpPr>
        <dsp:cNvPr id="0" name=""/>
        <dsp:cNvSpPr/>
      </dsp:nvSpPr>
      <dsp:spPr>
        <a:xfrm>
          <a:off x="1661463" y="528"/>
          <a:ext cx="2394493" cy="1120267"/>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Incident Response Leadership</a:t>
          </a:r>
        </a:p>
      </dsp:txBody>
      <dsp:txXfrm>
        <a:off x="2012128" y="164587"/>
        <a:ext cx="1693163" cy="792149"/>
      </dsp:txXfrm>
    </dsp:sp>
    <dsp:sp modelId="{BA668E62-B85F-471B-BDA6-7A483CC11018}">
      <dsp:nvSpPr>
        <dsp:cNvPr id="0" name=""/>
        <dsp:cNvSpPr/>
      </dsp:nvSpPr>
      <dsp:spPr>
        <a:xfrm>
          <a:off x="3600169" y="2629086"/>
          <a:ext cx="1711175" cy="1210236"/>
        </a:xfrm>
        <a:prstGeom prst="ellipse">
          <a:avLst/>
        </a:prstGeom>
        <a:gradFill rotWithShape="0">
          <a:gsLst>
            <a:gs pos="0">
              <a:schemeClr val="accent3">
                <a:hueOff val="9740046"/>
                <a:satOff val="23426"/>
                <a:lumOff val="-14706"/>
                <a:alphaOff val="0"/>
                <a:tint val="50000"/>
                <a:satMod val="300000"/>
              </a:schemeClr>
            </a:gs>
            <a:gs pos="35000">
              <a:schemeClr val="accent3">
                <a:hueOff val="9740046"/>
                <a:satOff val="23426"/>
                <a:lumOff val="-14706"/>
                <a:alphaOff val="0"/>
                <a:tint val="37000"/>
                <a:satMod val="300000"/>
              </a:schemeClr>
            </a:gs>
            <a:gs pos="100000">
              <a:schemeClr val="accent3">
                <a:hueOff val="9740046"/>
                <a:satOff val="23426"/>
                <a:lumOff val="-1470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Incident Administrative &amp; Logistics</a:t>
          </a:r>
        </a:p>
      </dsp:txBody>
      <dsp:txXfrm>
        <a:off x="3850765" y="2806321"/>
        <a:ext cx="1209983" cy="855766"/>
      </dsp:txXfrm>
    </dsp:sp>
    <dsp:sp modelId="{83BE371C-F095-481F-A001-32327FFA9C64}">
      <dsp:nvSpPr>
        <dsp:cNvPr id="0" name=""/>
        <dsp:cNvSpPr/>
      </dsp:nvSpPr>
      <dsp:spPr>
        <a:xfrm>
          <a:off x="478202" y="2436994"/>
          <a:ext cx="1440361" cy="1488970"/>
        </a:xfrm>
        <a:prstGeom prst="ellipse">
          <a:avLst/>
        </a:prstGeom>
        <a:gradFill rotWithShape="0">
          <a:gsLst>
            <a:gs pos="0">
              <a:schemeClr val="accent3">
                <a:hueOff val="19480093"/>
                <a:satOff val="46853"/>
                <a:lumOff val="-29411"/>
                <a:alphaOff val="0"/>
                <a:tint val="50000"/>
                <a:satMod val="300000"/>
              </a:schemeClr>
            </a:gs>
            <a:gs pos="35000">
              <a:schemeClr val="accent3">
                <a:hueOff val="19480093"/>
                <a:satOff val="46853"/>
                <a:lumOff val="-29411"/>
                <a:alphaOff val="0"/>
                <a:tint val="37000"/>
                <a:satMod val="300000"/>
              </a:schemeClr>
            </a:gs>
            <a:gs pos="100000">
              <a:schemeClr val="accent3">
                <a:hueOff val="19480093"/>
                <a:satOff val="46853"/>
                <a:lumOff val="-2941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Incident Operational Support</a:t>
          </a:r>
        </a:p>
      </dsp:txBody>
      <dsp:txXfrm>
        <a:off x="689138" y="2655049"/>
        <a:ext cx="1018489" cy="10528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23338-BAD1-435C-A272-9129776D8596}">
      <dsp:nvSpPr>
        <dsp:cNvPr id="0" name=""/>
        <dsp:cNvSpPr/>
      </dsp:nvSpPr>
      <dsp:spPr>
        <a:xfrm>
          <a:off x="1194715" y="1058398"/>
          <a:ext cx="3251951" cy="2539178"/>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Engineer Focused</a:t>
          </a:r>
          <a:endParaRPr lang="en-US" sz="4000" kern="1200" dirty="0"/>
        </a:p>
      </dsp:txBody>
      <dsp:txXfrm>
        <a:off x="1670952" y="1430252"/>
        <a:ext cx="2299477" cy="1795470"/>
      </dsp:txXfrm>
    </dsp:sp>
    <dsp:sp modelId="{A4F543E8-5450-440A-84B7-B288C45211B3}">
      <dsp:nvSpPr>
        <dsp:cNvPr id="0" name=""/>
        <dsp:cNvSpPr/>
      </dsp:nvSpPr>
      <dsp:spPr>
        <a:xfrm>
          <a:off x="279374" y="844144"/>
          <a:ext cx="1365088" cy="1086489"/>
        </a:xfrm>
        <a:prstGeom prst="ellipse">
          <a:avLst/>
        </a:prstGeom>
        <a:solidFill>
          <a:schemeClr val="accent3">
            <a:alpha val="50000"/>
            <a:hueOff val="3896019"/>
            <a:satOff val="9371"/>
            <a:lumOff val="-588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Unique Specialties</a:t>
          </a:r>
        </a:p>
      </dsp:txBody>
      <dsp:txXfrm>
        <a:off x="479287" y="1003257"/>
        <a:ext cx="965262" cy="768263"/>
      </dsp:txXfrm>
    </dsp:sp>
    <dsp:sp modelId="{0F2DA4AF-542C-492C-861D-CCF3F48F8218}">
      <dsp:nvSpPr>
        <dsp:cNvPr id="0" name=""/>
        <dsp:cNvSpPr/>
      </dsp:nvSpPr>
      <dsp:spPr>
        <a:xfrm>
          <a:off x="2971639" y="3055843"/>
          <a:ext cx="2041157" cy="1300250"/>
        </a:xfrm>
        <a:prstGeom prst="ellipse">
          <a:avLst/>
        </a:prstGeom>
        <a:solidFill>
          <a:schemeClr val="accent3">
            <a:alpha val="50000"/>
            <a:hueOff val="7792038"/>
            <a:satOff val="18741"/>
            <a:lumOff val="-1176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Incident Response Facility Planning / Support</a:t>
          </a:r>
          <a:endParaRPr lang="en-US" sz="1200" kern="1200" dirty="0"/>
        </a:p>
      </dsp:txBody>
      <dsp:txXfrm>
        <a:off x="3270560" y="3246260"/>
        <a:ext cx="1443315" cy="919416"/>
      </dsp:txXfrm>
    </dsp:sp>
    <dsp:sp modelId="{2280E663-0A2D-4FE2-993F-B46FA4F3FBF9}">
      <dsp:nvSpPr>
        <dsp:cNvPr id="0" name=""/>
        <dsp:cNvSpPr/>
      </dsp:nvSpPr>
      <dsp:spPr>
        <a:xfrm>
          <a:off x="4146142" y="1403387"/>
          <a:ext cx="1602171" cy="1234409"/>
        </a:xfrm>
        <a:prstGeom prst="ellipse">
          <a:avLst/>
        </a:prstGeom>
        <a:solidFill>
          <a:schemeClr val="accent3">
            <a:alpha val="50000"/>
            <a:hueOff val="11688056"/>
            <a:satOff val="28112"/>
            <a:lumOff val="-17647"/>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Facility Assessments</a:t>
          </a:r>
        </a:p>
      </dsp:txBody>
      <dsp:txXfrm>
        <a:off x="4380775" y="1584162"/>
        <a:ext cx="1132905" cy="872859"/>
      </dsp:txXfrm>
    </dsp:sp>
    <dsp:sp modelId="{007ED218-7131-40DE-9955-AB0600B125A6}">
      <dsp:nvSpPr>
        <dsp:cNvPr id="0" name=""/>
        <dsp:cNvSpPr/>
      </dsp:nvSpPr>
      <dsp:spPr>
        <a:xfrm>
          <a:off x="2046458" y="0"/>
          <a:ext cx="1749189" cy="1199279"/>
        </a:xfrm>
        <a:prstGeom prst="ellipse">
          <a:avLst/>
        </a:prstGeom>
        <a:solidFill>
          <a:schemeClr val="accent3">
            <a:alpha val="50000"/>
            <a:hueOff val="15584075"/>
            <a:satOff val="37482"/>
            <a:lumOff val="-2352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Project Manager / Engineer</a:t>
          </a:r>
        </a:p>
      </dsp:txBody>
      <dsp:txXfrm>
        <a:off x="2302621" y="175630"/>
        <a:ext cx="1236863" cy="848019"/>
      </dsp:txXfrm>
    </dsp:sp>
    <dsp:sp modelId="{649A3725-DB15-4315-AA65-2AE4D9DEB107}">
      <dsp:nvSpPr>
        <dsp:cNvPr id="0" name=""/>
        <dsp:cNvSpPr/>
      </dsp:nvSpPr>
      <dsp:spPr>
        <a:xfrm>
          <a:off x="245128" y="2771605"/>
          <a:ext cx="1618269" cy="1269589"/>
        </a:xfrm>
        <a:prstGeom prst="ellipse">
          <a:avLst/>
        </a:prstGeom>
        <a:solidFill>
          <a:schemeClr val="accent3">
            <a:alpha val="50000"/>
            <a:hueOff val="19480093"/>
            <a:satOff val="46853"/>
            <a:lumOff val="-2941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Disaster Response – Damage Assessments</a:t>
          </a:r>
        </a:p>
      </dsp:txBody>
      <dsp:txXfrm>
        <a:off x="482118" y="2957532"/>
        <a:ext cx="1144289" cy="8977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C026D-3CE1-48E7-882B-3702B8CA9FE5}">
      <dsp:nvSpPr>
        <dsp:cNvPr id="0" name=""/>
        <dsp:cNvSpPr/>
      </dsp:nvSpPr>
      <dsp:spPr>
        <a:xfrm>
          <a:off x="476781" y="0"/>
          <a:ext cx="5403525" cy="445226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8D4F30-8349-4480-82DF-7192E438CF45}">
      <dsp:nvSpPr>
        <dsp:cNvPr id="0" name=""/>
        <dsp:cNvSpPr/>
      </dsp:nvSpPr>
      <dsp:spPr>
        <a:xfrm>
          <a:off x="6828" y="1335680"/>
          <a:ext cx="2046188" cy="17809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glow rad="127000">
            <a:srgbClr val="FFCC66"/>
          </a:glow>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Visit </a:t>
          </a:r>
          <a:r>
            <a:rPr lang="en-US" sz="19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www.usphs.gov</a:t>
          </a:r>
          <a:r>
            <a:rPr lang="en-US" sz="1900" kern="1200" dirty="0">
              <a:solidFill>
                <a:schemeClr val="bg1"/>
              </a:solidFill>
            </a:rPr>
            <a:t> </a:t>
          </a:r>
        </a:p>
      </dsp:txBody>
      <dsp:txXfrm>
        <a:off x="93765" y="1422617"/>
        <a:ext cx="1872314" cy="1607033"/>
      </dsp:txXfrm>
    </dsp:sp>
    <dsp:sp modelId="{5D8A35AA-5A11-4353-AC61-AFAEDD3C19A7}">
      <dsp:nvSpPr>
        <dsp:cNvPr id="0" name=""/>
        <dsp:cNvSpPr/>
      </dsp:nvSpPr>
      <dsp:spPr>
        <a:xfrm>
          <a:off x="2155450" y="1335680"/>
          <a:ext cx="2046188" cy="17809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glow rad="127000">
            <a:srgbClr val="FFCC66"/>
          </a:glow>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Review: </a:t>
          </a:r>
        </a:p>
        <a:p>
          <a:pPr marL="0" lvl="0" indent="0" algn="ctr" defTabSz="844550">
            <a:lnSpc>
              <a:spcPct val="90000"/>
            </a:lnSpc>
            <a:spcBef>
              <a:spcPct val="0"/>
            </a:spcBef>
            <a:spcAft>
              <a:spcPct val="35000"/>
            </a:spcAft>
            <a:buNone/>
          </a:pPr>
          <a:r>
            <a:rPr lang="en-US" sz="1900" kern="1200" dirty="0"/>
            <a:t>1. Medical standards</a:t>
          </a:r>
        </a:p>
        <a:p>
          <a:pPr marL="0" lvl="0" indent="0" algn="ctr" defTabSz="844550">
            <a:lnSpc>
              <a:spcPct val="90000"/>
            </a:lnSpc>
            <a:spcBef>
              <a:spcPct val="0"/>
            </a:spcBef>
            <a:spcAft>
              <a:spcPct val="35000"/>
            </a:spcAft>
            <a:buNone/>
          </a:pPr>
          <a:r>
            <a:rPr lang="en-US" sz="1900" kern="1200" dirty="0"/>
            <a:t>2. Applicant checklist</a:t>
          </a:r>
        </a:p>
      </dsp:txBody>
      <dsp:txXfrm>
        <a:off x="2242387" y="1422617"/>
        <a:ext cx="1872314" cy="1607033"/>
      </dsp:txXfrm>
    </dsp:sp>
    <dsp:sp modelId="{9AE848E7-D09F-42DA-8814-F70D039F6D63}">
      <dsp:nvSpPr>
        <dsp:cNvPr id="0" name=""/>
        <dsp:cNvSpPr/>
      </dsp:nvSpPr>
      <dsp:spPr>
        <a:xfrm>
          <a:off x="4304072" y="1335680"/>
          <a:ext cx="2046188" cy="17809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glow rad="127000">
            <a:srgbClr val="FFCC66"/>
          </a:glow>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Apply!</a:t>
          </a:r>
        </a:p>
      </dsp:txBody>
      <dsp:txXfrm>
        <a:off x="4391009" y="1422617"/>
        <a:ext cx="1872314" cy="1607033"/>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BEF8C2-B48B-0F4B-8539-43205B1FCCCD}"/>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68986AC-67DB-C048-92B0-7D5AEF9FC89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6DCE9F3-03BA-3945-98EA-3A5C696CF1D2}" type="datetimeFigureOut">
              <a:rPr lang="en-US" smtClean="0"/>
              <a:t>1/9/2023</a:t>
            </a:fld>
            <a:endParaRPr lang="en-US" dirty="0"/>
          </a:p>
        </p:txBody>
      </p:sp>
      <p:sp>
        <p:nvSpPr>
          <p:cNvPr id="4" name="Footer Placeholder 3">
            <a:extLst>
              <a:ext uri="{FF2B5EF4-FFF2-40B4-BE49-F238E27FC236}">
                <a16:creationId xmlns:a16="http://schemas.microsoft.com/office/drawing/2014/main" id="{3C2EC8B2-A96C-BB4A-9377-F4214ED16B6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EDCF35A-B37E-EE4F-8FAF-A2135B4AB86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EA9C1A1-DAAB-7240-BEF9-7D72A1794528}" type="slidenum">
              <a:rPr lang="en-US" smtClean="0"/>
              <a:t>‹#›</a:t>
            </a:fld>
            <a:endParaRPr lang="en-US" dirty="0"/>
          </a:p>
        </p:txBody>
      </p:sp>
    </p:spTree>
    <p:extLst>
      <p:ext uri="{BB962C8B-B14F-4D97-AF65-F5344CB8AC3E}">
        <p14:creationId xmlns:p14="http://schemas.microsoft.com/office/powerpoint/2010/main" val="3425080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5"/>
          </a:xfrm>
          <a:prstGeom prst="rect">
            <a:avLst/>
          </a:prstGeom>
        </p:spPr>
        <p:txBody>
          <a:bodyPr vert="horz" lIns="92830" tIns="46415" rIns="92830" bIns="46415" rtlCol="0"/>
          <a:lstStyle>
            <a:lvl1pPr algn="r">
              <a:defRPr sz="1200"/>
            </a:lvl1pPr>
          </a:lstStyle>
          <a:p>
            <a:fld id="{66E9AB1D-3143-4159-BCDA-BA06C92809A9}" type="datetimeFigureOut">
              <a:rPr lang="en-US" smtClean="0"/>
              <a:t>1/9/2023</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2830" tIns="46415" rIns="92830" bIns="46415" rtlCol="0" anchor="b"/>
          <a:lstStyle>
            <a:lvl1pPr algn="r">
              <a:defRPr sz="1200"/>
            </a:lvl1pPr>
          </a:lstStyle>
          <a:p>
            <a:fld id="{180E00C5-D18A-4FBB-B347-8B41F86CA479}" type="slidenum">
              <a:rPr lang="en-US" smtClean="0"/>
              <a:t>‹#›</a:t>
            </a:fld>
            <a:endParaRPr lang="en-US" dirty="0"/>
          </a:p>
        </p:txBody>
      </p:sp>
    </p:spTree>
    <p:extLst>
      <p:ext uri="{BB962C8B-B14F-4D97-AF65-F5344CB8AC3E}">
        <p14:creationId xmlns:p14="http://schemas.microsoft.com/office/powerpoint/2010/main" val="464941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cp.psc.gov/OSG/engineer/documents/Engineers_FDA.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495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Public Health Service officer, you will receive comprehensive benefits include but are not limited to: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30 days of paid vacation per year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Paid Federal holidays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Low-cost medical, dental, and vision care for you and your dependents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Thrift Savings Plan (TSP)</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Excellent retirement eligibility after 20 years of service</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Post-9/11 GI Bill education benefit</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Post-Graduate opportunities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866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Ready Reserve Corps offers a unique opportunity for its officers to serve their local community as well as their country in times of public health emergencies or in underserved areas.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Ready Reserve Corps under “CARES” Act that signed into law on March 27, 2020, will preserve clinical care positions available for deployment without jeopardizing the service of clinicians in hard to fill roles; and will authorize access to highly specialized skill sets during critical public health needs.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Ready Reserve Corps provides trained, ready and equipped public health professionals, capable of mobilizing and deploying to augment the active duty Commissioned Corps, under the authorities of the Secretary for Health in response to national emergencies and public health crisis.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Ready Reserve Corps offers a unique opportunity for officers to lead their own lives in the civilian world and serve their country when needed in under-served communities and during public health emergencies.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704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324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26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Template from USPHS Overview _Final_7.29.20 (003).pptx, content from USPHS CC Engineer Category Motto.</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15</a:t>
            </a:fld>
            <a:endParaRPr lang="en-US" dirty="0"/>
          </a:p>
        </p:txBody>
      </p:sp>
    </p:spTree>
    <p:extLst>
      <p:ext uri="{BB962C8B-B14F-4D97-AF65-F5344CB8AC3E}">
        <p14:creationId xmlns:p14="http://schemas.microsoft.com/office/powerpoint/2010/main" val="2557931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latin typeface="+mn-lt"/>
              </a:rPr>
              <a:t>Engineer Category 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latin typeface="+mn-lt"/>
            </a:endParaRPr>
          </a:p>
          <a:p>
            <a:pPr lvl="0"/>
            <a:r>
              <a:rPr lang="en-US" sz="1200" b="1" i="1" kern="1200" dirty="0">
                <a:solidFill>
                  <a:schemeClr val="tx1"/>
                </a:solidFill>
                <a:effectLst/>
                <a:latin typeface="+mn-lt"/>
                <a:ea typeface="+mn-ea"/>
                <a:cs typeface="+mn-cs"/>
              </a:rPr>
              <a:t>Use engineering skills to safeguard the Public and to research and identify solutions to the many health related problems that face our nation.</a:t>
            </a:r>
            <a:r>
              <a:rPr lang="en-US" sz="1200" kern="1200" dirty="0">
                <a:solidFill>
                  <a:schemeClr val="tx1"/>
                </a:solidFill>
                <a:effectLst/>
                <a:latin typeface="+mn-lt"/>
                <a:ea typeface="+mn-ea"/>
                <a:cs typeface="+mn-cs"/>
              </a:rPr>
              <a:t>  For example, USPHS CC engineers work with Native American/Alaskan Native Village reservations providing essential water and wastewater engineering services to these communities. This traditionally underserved population is assisted by engineering activities both with individual homes and community systems and at facilities such as health clinics on a daily basis.</a:t>
            </a:r>
          </a:p>
          <a:p>
            <a:pPr lvl="0"/>
            <a:r>
              <a:rPr lang="en-US" sz="1200" b="1" i="1" kern="1200" dirty="0">
                <a:solidFill>
                  <a:schemeClr val="tx1"/>
                </a:solidFill>
                <a:effectLst/>
                <a:latin typeface="+mn-lt"/>
                <a:ea typeface="+mn-ea"/>
                <a:cs typeface="+mn-cs"/>
              </a:rPr>
              <a:t>Remain on the cutting edge of engineering disciplines and technology as we face the health and environmental challenges of the future.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PHS CC engineers also protect and promote public health by evaluating, enhancing, and ensuring compliance with medical device, tobacco, food and drug laws. These activities include approval of prescription drugs and high-risk medical devices; regulate tobacco products, including preventing underage use; and foods, dietary supplements, or cosmetics, providing ongoing review of safety through inspections and surveillance</a:t>
            </a:r>
          </a:p>
          <a:p>
            <a:r>
              <a:rPr lang="en-US" sz="1200" b="0" i="1" kern="1200" dirty="0">
                <a:solidFill>
                  <a:schemeClr val="tx1"/>
                </a:solidFill>
                <a:effectLst/>
                <a:latin typeface="+mn-lt"/>
                <a:ea typeface="+mn-ea"/>
                <a:cs typeface="+mn-cs"/>
              </a:rPr>
              <a:t>Source:</a:t>
            </a:r>
            <a:r>
              <a:rPr lang="en-US" sz="1200" b="0" kern="1200" dirty="0">
                <a:solidFill>
                  <a:schemeClr val="tx1"/>
                </a:solidFill>
                <a:effectLst/>
                <a:latin typeface="+mn-lt"/>
                <a:ea typeface="+mn-ea"/>
                <a:cs typeface="+mn-cs"/>
              </a:rPr>
              <a:t> </a:t>
            </a:r>
            <a:r>
              <a:rPr lang="en-US" sz="1200" b="0" i="1" u="sng" kern="1200" dirty="0">
                <a:solidFill>
                  <a:schemeClr val="tx1"/>
                </a:solidFill>
                <a:effectLst/>
                <a:latin typeface="+mn-lt"/>
                <a:ea typeface="+mn-ea"/>
                <a:cs typeface="+mn-cs"/>
                <a:hlinkClick r:id="rId3"/>
              </a:rPr>
              <a:t>https://dcp.psc.gov/OSG/engineer/documents/Engineers_FDA.pdf</a:t>
            </a:r>
            <a:r>
              <a:rPr lang="en-US" sz="1200" b="0" i="1" kern="1200" dirty="0">
                <a:solidFill>
                  <a:schemeClr val="tx1"/>
                </a:solidFill>
                <a:effectLst/>
                <a:latin typeface="+mn-lt"/>
                <a:ea typeface="+mn-ea"/>
                <a:cs typeface="+mn-cs"/>
              </a:rPr>
              <a:t>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Provide assistance directly to the American people in the form of professional consultation and the provision of health-related activities.</a:t>
            </a:r>
            <a:r>
              <a:rPr lang="en-US" sz="1200" kern="1200" dirty="0">
                <a:solidFill>
                  <a:schemeClr val="tx1"/>
                </a:solidFill>
                <a:effectLst/>
                <a:latin typeface="+mn-lt"/>
                <a:ea typeface="+mn-ea"/>
                <a:cs typeface="+mn-cs"/>
              </a:rPr>
              <a:t> PHS CC engineers are resolute in activities that advance public health. In addition to designing and building systems that deliver potable drinking water and ensuring the safety of the food and drug that we ingest, PHS Engineers also conduct research and development that result in solution-based products, assist with disaster relief and emergency response, and engage in public health program management. </a:t>
            </a:r>
          </a:p>
          <a:p>
            <a:pPr lvl="0"/>
            <a:r>
              <a:rPr lang="en-US" sz="1200" kern="1200" dirty="0">
                <a:solidFill>
                  <a:schemeClr val="tx1"/>
                </a:solidFill>
                <a:effectLst/>
                <a:latin typeface="+mn-lt"/>
                <a:ea typeface="+mn-ea"/>
                <a:cs typeface="+mn-cs"/>
              </a:rPr>
              <a:t>Source: Excerpted from https://www.cdc.gov/mmwr/preview/mmwrhtml/su5502a5.htm</a:t>
            </a:r>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16</a:t>
            </a:fld>
            <a:endParaRPr lang="en-US" dirty="0"/>
          </a:p>
        </p:txBody>
      </p:sp>
    </p:spTree>
    <p:extLst>
      <p:ext uri="{BB962C8B-B14F-4D97-AF65-F5344CB8AC3E}">
        <p14:creationId xmlns:p14="http://schemas.microsoft.com/office/powerpoint/2010/main" val="1517661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17-10-25 UWF Oct2017 Job Fair Main Presentation USPHS Only.pptx (slides 8-10)</a:t>
            </a:r>
          </a:p>
        </p:txBody>
      </p:sp>
      <p:sp>
        <p:nvSpPr>
          <p:cNvPr id="4" name="Slide Number Placeholder 3"/>
          <p:cNvSpPr>
            <a:spLocks noGrp="1"/>
          </p:cNvSpPr>
          <p:nvPr>
            <p:ph type="sldNum" sz="quarter" idx="5"/>
          </p:nvPr>
        </p:nvSpPr>
        <p:spPr/>
        <p:txBody>
          <a:bodyPr/>
          <a:lstStyle/>
          <a:p>
            <a:fld id="{180E00C5-D18A-4FBB-B347-8B41F86CA479}" type="slidenum">
              <a:rPr lang="en-US" smtClean="0"/>
              <a:t>17</a:t>
            </a:fld>
            <a:endParaRPr lang="en-US" dirty="0"/>
          </a:p>
        </p:txBody>
      </p:sp>
    </p:spTree>
    <p:extLst>
      <p:ext uri="{BB962C8B-B14F-4D97-AF65-F5344CB8AC3E}">
        <p14:creationId xmlns:p14="http://schemas.microsoft.com/office/powerpoint/2010/main" val="3475859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17-10-25 UWF Oct2017 Job Fair Main Presentation USPHS Only.pptx (slides 8-10)</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18</a:t>
            </a:fld>
            <a:endParaRPr lang="en-US" dirty="0"/>
          </a:p>
        </p:txBody>
      </p:sp>
    </p:spTree>
    <p:extLst>
      <p:ext uri="{BB962C8B-B14F-4D97-AF65-F5344CB8AC3E}">
        <p14:creationId xmlns:p14="http://schemas.microsoft.com/office/powerpoint/2010/main" val="318501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EPAC data: ENG Agency State 202104.xlsx (updated values April 2021)</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20</a:t>
            </a:fld>
            <a:endParaRPr lang="en-US" dirty="0"/>
          </a:p>
        </p:txBody>
      </p:sp>
    </p:spTree>
    <p:extLst>
      <p:ext uri="{BB962C8B-B14F-4D97-AF65-F5344CB8AC3E}">
        <p14:creationId xmlns:p14="http://schemas.microsoft.com/office/powerpoint/2010/main" val="3553500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Surgeon General is the leader of the Commissioned Corps of the USPHS</a:t>
            </a:r>
          </a:p>
          <a:p>
            <a:pPr marL="171450" indent="-171450">
              <a:buFontTx/>
              <a:buChar char="-"/>
            </a:pPr>
            <a:r>
              <a:rPr lang="en-US" dirty="0"/>
              <a:t>The Surgeon General’s Priorities: </a:t>
            </a:r>
            <a:r>
              <a:rPr lang="en-US" b="0" i="0" dirty="0">
                <a:solidFill>
                  <a:srgbClr val="5D5D52"/>
                </a:solidFill>
                <a:effectLst/>
                <a:latin typeface="Public Sans Web"/>
              </a:rPr>
              <a:t>Public health impacts all of us. We aim to help everyone understand these important issues and how we can work together to take action.</a:t>
            </a:r>
          </a:p>
          <a:p>
            <a:pPr marL="628650" lvl="1" indent="-171450">
              <a:buFontTx/>
              <a:buChar char="-"/>
            </a:pPr>
            <a:r>
              <a:rPr lang="en-US" dirty="0"/>
              <a:t>COVID-19: Keeping our families and communities safe during the COVID-19 pandemic is a key priority for the nation and for the Surgeon General. </a:t>
            </a:r>
          </a:p>
          <a:p>
            <a:pPr marL="628650" lvl="1" indent="-171450">
              <a:buFontTx/>
              <a:buChar char="-"/>
            </a:pPr>
            <a:r>
              <a:rPr lang="en-US" dirty="0"/>
              <a:t>Health Misinformation: With the abundance of health information available today, it can be hard to tell what is true or not. Many people are exposed to health misinformation: information that is false, inaccurate, or misleading according to the best available evidence at the time. </a:t>
            </a:r>
            <a:endParaRPr lang="en-US" b="0" dirty="0">
              <a:effectLst/>
              <a:latin typeface="+mn-lt"/>
            </a:endParaRPr>
          </a:p>
          <a:p>
            <a:pPr marL="628650" lvl="1" indent="-171450">
              <a:buFontTx/>
              <a:buChar char="-"/>
            </a:pPr>
            <a:r>
              <a:rPr lang="en-US" b="0" dirty="0">
                <a:effectLst/>
                <a:latin typeface="Noto Serif" panose="02020600060500020200" pitchFamily="18" charset="0"/>
              </a:rPr>
              <a:t>Health Worker Burnout: </a:t>
            </a:r>
            <a:r>
              <a:rPr lang="en-US" b="0" i="0" dirty="0">
                <a:solidFill>
                  <a:srgbClr val="5D5D52"/>
                </a:solidFill>
                <a:effectLst/>
                <a:latin typeface="Public Sans Web"/>
              </a:rPr>
              <a:t>The pandemic has brought our nation’s healthcare workers to a breaking point. They are experiencing never-before-seen rates of burnout, psychological distress, and workforce shortages. We must act to support our health care workers with all that they need to heal and to thrive.</a:t>
            </a:r>
          </a:p>
          <a:p>
            <a:pPr marL="628650" lvl="1" indent="-171450">
              <a:buFontTx/>
              <a:buChar char="-"/>
            </a:pPr>
            <a:r>
              <a:rPr lang="en-US" dirty="0"/>
              <a:t>Youth Mental Health: Far too many young people are struggling with their mental health and unable to get the support they need. Maintaining healthy children and families requires all of society—including policy, institutional, and individual changes in how we view and prioritize mental health. </a:t>
            </a:r>
          </a:p>
          <a:p>
            <a:pPr marL="628650" lvl="1"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a:solidFill>
                  <a:schemeClr val="tx1"/>
                </a:solidFill>
              </a:rPr>
              <a:t>Engineer officers are force multipliers for these priorities</a:t>
            </a:r>
            <a:r>
              <a:rPr lang="en-US" sz="1200" dirty="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chemeClr val="tx1"/>
                </a:solidFill>
              </a:rPr>
              <a:t>To learn more about the Surgeon General’s priorities go to https://www.hhs.gov/surgeongeneral/priorities/index.html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26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topics of discussion I will be speaking about are the history of the United States Public Health Service (USPHS), Who we are, Our Mission and Values, What We Do, Where we work, Professional Categories, What we Offer,  Ready Reserve Corps, PHERST, Officer Qualifications, the Application Process, Engineer Category Details, Emergency Response Deployment, and Student Opportunities.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854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graph is based on the R&amp;R survey conducted 10/2020 from 92 respondents. Although we did not receive 100% participation, </a:t>
            </a:r>
            <a:r>
              <a:rPr lang="en-US" sz="1200" kern="1200" dirty="0">
                <a:solidFill>
                  <a:schemeClr val="tx1"/>
                </a:solidFill>
                <a:effectLst/>
                <a:latin typeface="+mn-lt"/>
                <a:ea typeface="+mn-ea"/>
                <a:cs typeface="+mn-cs"/>
              </a:rPr>
              <a:t>the survey responders’ agency distribution compared to the overall engineers’ agency distribution was similar, suggesting the responses are a good representation of all engineers.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table below, the All Engineers column represents the percentage of engineers working at each of the Agencies based on the </a:t>
            </a:r>
            <a:r>
              <a:rPr lang="en-US" altLang="en-US" dirty="0"/>
              <a:t>PHS Eng 2020 06 Statistic Graphs REVISED.xlsx. The Survey Participants column </a:t>
            </a:r>
            <a:r>
              <a:rPr lang="en-US" sz="1200" kern="1200" dirty="0">
                <a:solidFill>
                  <a:schemeClr val="tx1"/>
                </a:solidFill>
                <a:effectLst/>
                <a:latin typeface="+mn-lt"/>
                <a:ea typeface="+mn-ea"/>
                <a:cs typeface="+mn-cs"/>
              </a:rPr>
              <a:t>represents the percentage of engineers working at each of the Agencies based on the Oct 2020 R&amp;R survey.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Agency   All Engineers   Survey Participants</a:t>
            </a:r>
          </a:p>
          <a:p>
            <a:r>
              <a:rPr lang="en-US" sz="1200" kern="1200" dirty="0">
                <a:solidFill>
                  <a:schemeClr val="tx1"/>
                </a:solidFill>
                <a:effectLst/>
                <a:latin typeface="+mn-lt"/>
                <a:ea typeface="+mn-ea"/>
                <a:cs typeface="+mn-cs"/>
              </a:rPr>
              <a:t>IHS         0.485411141    0.489130435</a:t>
            </a:r>
          </a:p>
          <a:p>
            <a:r>
              <a:rPr lang="en-US" sz="1200" kern="1200" dirty="0">
                <a:solidFill>
                  <a:schemeClr val="tx1"/>
                </a:solidFill>
                <a:effectLst/>
                <a:latin typeface="+mn-lt"/>
                <a:ea typeface="+mn-ea"/>
                <a:cs typeface="+mn-cs"/>
              </a:rPr>
              <a:t>FDA        0.217506631    0.130434783</a:t>
            </a:r>
          </a:p>
          <a:p>
            <a:r>
              <a:rPr lang="en-US" sz="1200" kern="1200" dirty="0">
                <a:solidFill>
                  <a:schemeClr val="tx1"/>
                </a:solidFill>
                <a:effectLst/>
                <a:latin typeface="+mn-lt"/>
                <a:ea typeface="+mn-ea"/>
                <a:cs typeface="+mn-cs"/>
              </a:rPr>
              <a:t>DOI        0.095490716    0.152173913</a:t>
            </a:r>
          </a:p>
          <a:p>
            <a:r>
              <a:rPr lang="en-US" sz="1200" kern="1200" dirty="0">
                <a:solidFill>
                  <a:schemeClr val="tx1"/>
                </a:solidFill>
                <a:effectLst/>
                <a:latin typeface="+mn-lt"/>
                <a:ea typeface="+mn-ea"/>
                <a:cs typeface="+mn-cs"/>
              </a:rPr>
              <a:t>EPA        0.071618037    0.076086957</a:t>
            </a:r>
          </a:p>
          <a:p>
            <a:r>
              <a:rPr lang="en-US" sz="1200" kern="1200" dirty="0">
                <a:solidFill>
                  <a:schemeClr val="tx1"/>
                </a:solidFill>
                <a:effectLst/>
                <a:latin typeface="+mn-lt"/>
                <a:ea typeface="+mn-ea"/>
                <a:cs typeface="+mn-cs"/>
              </a:rPr>
              <a:t>CDC       0.047745358    0.065217391</a:t>
            </a:r>
          </a:p>
          <a:p>
            <a:r>
              <a:rPr lang="en-US" sz="1200" kern="1200" dirty="0">
                <a:solidFill>
                  <a:schemeClr val="tx1"/>
                </a:solidFill>
                <a:effectLst/>
                <a:latin typeface="+mn-lt"/>
                <a:ea typeface="+mn-ea"/>
                <a:cs typeface="+mn-cs"/>
              </a:rPr>
              <a:t>NIH       0.031830239    0.065217391</a:t>
            </a:r>
          </a:p>
          <a:p>
            <a:r>
              <a:rPr lang="en-US" sz="1200" kern="1200" dirty="0">
                <a:solidFill>
                  <a:schemeClr val="tx1"/>
                </a:solidFill>
                <a:effectLst/>
                <a:latin typeface="+mn-lt"/>
                <a:ea typeface="+mn-ea"/>
                <a:cs typeface="+mn-cs"/>
              </a:rPr>
              <a:t>OS         0.015915119    0.010869565</a:t>
            </a:r>
          </a:p>
          <a:p>
            <a:r>
              <a:rPr lang="en-US" sz="1200" kern="1200" dirty="0">
                <a:solidFill>
                  <a:schemeClr val="tx1"/>
                </a:solidFill>
                <a:effectLst/>
                <a:latin typeface="+mn-lt"/>
                <a:ea typeface="+mn-ea"/>
                <a:cs typeface="+mn-cs"/>
              </a:rPr>
              <a:t>ASTDR   0.00795756</a:t>
            </a:r>
          </a:p>
          <a:p>
            <a:r>
              <a:rPr lang="en-US" sz="1200" kern="1200" dirty="0">
                <a:solidFill>
                  <a:schemeClr val="tx1"/>
                </a:solidFill>
                <a:effectLst/>
                <a:latin typeface="+mn-lt"/>
                <a:ea typeface="+mn-ea"/>
                <a:cs typeface="+mn-cs"/>
              </a:rPr>
              <a:t>CMS      0.00795756      0.010869565</a:t>
            </a:r>
          </a:p>
          <a:p>
            <a:r>
              <a:rPr lang="en-US" sz="1200" kern="1200" dirty="0">
                <a:solidFill>
                  <a:schemeClr val="tx1"/>
                </a:solidFill>
                <a:effectLst/>
                <a:latin typeface="+mn-lt"/>
                <a:ea typeface="+mn-ea"/>
                <a:cs typeface="+mn-cs"/>
              </a:rPr>
              <a:t>DHS      0.00530504</a:t>
            </a:r>
          </a:p>
          <a:p>
            <a:r>
              <a:rPr lang="en-US" sz="1200" kern="1200" dirty="0">
                <a:solidFill>
                  <a:schemeClr val="tx1"/>
                </a:solidFill>
                <a:effectLst/>
                <a:latin typeface="+mn-lt"/>
                <a:ea typeface="+mn-ea"/>
                <a:cs typeface="+mn-cs"/>
              </a:rPr>
              <a:t>HRSA    0.00530504</a:t>
            </a:r>
          </a:p>
          <a:p>
            <a:r>
              <a:rPr lang="en-US" sz="1200" kern="1200" dirty="0">
                <a:solidFill>
                  <a:schemeClr val="tx1"/>
                </a:solidFill>
                <a:effectLst/>
                <a:latin typeface="+mn-lt"/>
                <a:ea typeface="+mn-ea"/>
                <a:cs typeface="+mn-cs"/>
              </a:rPr>
              <a:t>DOD TMA 0.00265252</a:t>
            </a:r>
          </a:p>
          <a:p>
            <a:r>
              <a:rPr lang="en-US" sz="1200" kern="1200" dirty="0">
                <a:solidFill>
                  <a:schemeClr val="tx1"/>
                </a:solidFill>
                <a:effectLst/>
                <a:latin typeface="+mn-lt"/>
                <a:ea typeface="+mn-ea"/>
                <a:cs typeface="+mn-cs"/>
              </a:rPr>
              <a:t>PSC       0.00265252</a:t>
            </a:r>
          </a:p>
          <a:p>
            <a:r>
              <a:rPr lang="en-US" sz="1200" kern="1200" dirty="0">
                <a:solidFill>
                  <a:schemeClr val="tx1"/>
                </a:solidFill>
                <a:effectLst/>
                <a:latin typeface="+mn-lt"/>
                <a:ea typeface="+mn-ea"/>
                <a:cs typeface="+mn-cs"/>
              </a:rPr>
              <a:t>SAMHSA 0.00265252</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22</a:t>
            </a:fld>
            <a:endParaRPr lang="en-US" dirty="0"/>
          </a:p>
        </p:txBody>
      </p:sp>
    </p:spTree>
    <p:extLst>
      <p:ext uri="{BB962C8B-B14F-4D97-AF65-F5344CB8AC3E}">
        <p14:creationId xmlns:p14="http://schemas.microsoft.com/office/powerpoint/2010/main" val="1936260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word cloud comes from the Oct 2020 R&amp;R survey describing the work officers reported they do. The larger the words, the higher the frequency the word was used.</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23</a:t>
            </a:fld>
            <a:endParaRPr lang="en-US" dirty="0"/>
          </a:p>
        </p:txBody>
      </p:sp>
    </p:spTree>
    <p:extLst>
      <p:ext uri="{BB962C8B-B14F-4D97-AF65-F5344CB8AC3E}">
        <p14:creationId xmlns:p14="http://schemas.microsoft.com/office/powerpoint/2010/main" val="2618303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PHS mission: To </a:t>
            </a:r>
            <a:r>
              <a:rPr lang="en-US" sz="1800" b="0" i="0" u="none" strike="noStrike" baseline="0" dirty="0">
                <a:solidFill>
                  <a:srgbClr val="FFFFFF"/>
                </a:solidFill>
                <a:latin typeface="Roboto-BoldItalic"/>
              </a:rPr>
              <a:t>Protect, Promote and Advance the Health and Safety of our Nation</a:t>
            </a:r>
            <a:endParaRPr lang="en-US" b="0" i="0" dirty="0"/>
          </a:p>
          <a:p>
            <a:r>
              <a:rPr lang="en-US" dirty="0"/>
              <a:t>An important part of being an officer is readiness, and being willing to deploy for public health emergencies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381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Officers deploy on missions initiated by the USPHS or their detailed agencies.</a:t>
            </a:r>
          </a:p>
          <a:p>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26</a:t>
            </a:fld>
            <a:endParaRPr lang="en-US" dirty="0"/>
          </a:p>
        </p:txBody>
      </p:sp>
    </p:spTree>
    <p:extLst>
      <p:ext uri="{BB962C8B-B14F-4D97-AF65-F5344CB8AC3E}">
        <p14:creationId xmlns:p14="http://schemas.microsoft.com/office/powerpoint/2010/main" val="3575672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B0F9E16-976D-416A-954D-6AC94072EBE7}"/>
              </a:ext>
            </a:extLst>
          </p:cNvPr>
          <p:cNvSpPr>
            <a:spLocks noGrp="1"/>
          </p:cNvSpPr>
          <p:nvPr>
            <p:ph type="body" idx="1"/>
          </p:nvPr>
        </p:nvSpPr>
        <p:spPr/>
        <p:txBody>
          <a:bodyPr/>
          <a:lstStyle/>
          <a:p>
            <a:r>
              <a:rPr lang="en-US" dirty="0"/>
              <a:t>As USPHS Officers, our deployment roles can be engineer focused, or other roles as requested by the specific mission tasking. </a:t>
            </a:r>
          </a:p>
          <a:p>
            <a:endParaRPr lang="en-US" dirty="0"/>
          </a:p>
          <a:p>
            <a:r>
              <a:rPr lang="en-US" dirty="0"/>
              <a:t>During engineering specific deployments USPHS engineer officers may be called upon as: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Project Engineers/Staff Engineers:</a:t>
            </a:r>
            <a:r>
              <a:rPr lang="en-US" sz="1800" dirty="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The Navajo Water Access Mission (2020)</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Project Officer - design of a $123M, six-story addition to the National Institute of Allergy and Infectious Diseases Vaccine Research Center (2020) </a:t>
            </a:r>
            <a:r>
              <a:rPr lang="en-US" sz="2800" dirty="0"/>
              <a:t>that will expand biomedical research space for the development of lifesaving vaccines that protect against coronaviruses and other infectious disease threats.</a:t>
            </a:r>
            <a:endParaRPr lang="en-US" sz="18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Facility manager/engineer for IHS facility address CMS violations and </a:t>
            </a:r>
            <a:r>
              <a:rPr lang="en-US" sz="2800" dirty="0"/>
              <a:t>maintain vital hospital facility equipment: water treatment, electrical generation, medical equipment sterilization</a:t>
            </a:r>
            <a:r>
              <a:rPr lang="en-US" sz="1800" dirty="0">
                <a:effectLst/>
                <a:latin typeface="Calibri" panose="020F0502020204030204" pitchFamily="34" charset="0"/>
                <a:ea typeface="Times New Roman" panose="02020603050405020304" pitchFamily="18" charset="0"/>
              </a:rPr>
              <a:t>– Rosebud IHS Healthcare Facility (2016)</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Coordinated onsite with FEMA on a large facility retrofit (a defunct College) for the beddown of Unaccompanied Minors with Administration for Children and Families (Unaccompanied Minors 2014)</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Facility Assessments:</a:t>
            </a:r>
          </a:p>
          <a:p>
            <a:pPr marL="285750" marR="0" indent="-285750">
              <a:spcBef>
                <a:spcPts val="0"/>
              </a:spcBef>
              <a:spcAft>
                <a:spcPts val="0"/>
              </a:spcAft>
              <a:buFont typeface="Arial" panose="020B0604020202020204" pitchFamily="34" charset="0"/>
              <a:buChar char="•"/>
            </a:pPr>
            <a:r>
              <a:rPr lang="en-US" sz="1800" b="0" dirty="0">
                <a:effectLst/>
                <a:latin typeface="Calibri" panose="020F0502020204030204" pitchFamily="34" charset="0"/>
                <a:ea typeface="Calibri" panose="020F0502020204030204" pitchFamily="34" charset="0"/>
              </a:rPr>
              <a:t>COVID-19 IHS Healthcare Facilities – Ventilation System Assessments - Isolation Units (2020)</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Font typeface="Symbol" panose="05050102010706020507" pitchFamily="18" charset="2"/>
              <a:buNone/>
            </a:pPr>
            <a:endParaRPr lang="en-US" sz="1800" b="1" dirty="0">
              <a:effectLst/>
              <a:latin typeface="Calibri" panose="020F0502020204030204" pitchFamily="34" charset="0"/>
              <a:ea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b="1" dirty="0">
                <a:effectLst/>
                <a:latin typeface="Calibri" panose="020F0502020204030204" pitchFamily="34" charset="0"/>
                <a:ea typeface="Times New Roman" panose="02020603050405020304" pitchFamily="18" charset="0"/>
              </a:rPr>
              <a:t>Incident Response Facilities Planning/Support:</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Calibri" panose="020F0502020204030204" pitchFamily="34" charset="0"/>
                <a:ea typeface="Calibri" panose="020F0502020204030204" pitchFamily="34" charset="0"/>
              </a:rPr>
              <a:t>COVID-19 Javitz Center Facility Support (2020)</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Calibri" panose="020F0502020204030204" pitchFamily="34" charset="0"/>
                <a:ea typeface="Calibri" panose="020F0502020204030204" pitchFamily="34" charset="0"/>
              </a:rPr>
              <a:t>Ebola Support Mission Supporting facility needs (2014-2015) - </a:t>
            </a:r>
            <a:r>
              <a:rPr lang="en-US" sz="2800" dirty="0"/>
              <a:t>Ensuring continuous operations of the two 100 KW generators, the chlorinated water supply/distribution, and all packaged HVAC units.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Setup FMS for Hurricane Ike (2008)</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Disaster Response – Damage Assessments: </a:t>
            </a:r>
            <a:r>
              <a:rPr lang="en-US" sz="1800" b="0" dirty="0">
                <a:effectLst/>
                <a:latin typeface="Calibri" panose="020F0502020204030204" pitchFamily="34" charset="0"/>
                <a:ea typeface="Calibri" panose="020F0502020204030204" pitchFamily="34" charset="0"/>
              </a:rPr>
              <a:t>Healthcare Facility, </a:t>
            </a:r>
            <a:r>
              <a:rPr lang="en-US" sz="1800" dirty="0">
                <a:effectLst/>
                <a:latin typeface="Calibri" panose="020F0502020204030204" pitchFamily="34" charset="0"/>
                <a:ea typeface="Calibri" panose="020F0502020204030204" pitchFamily="34" charset="0"/>
              </a:rPr>
              <a:t>Critical Infrastructure Assessment Teams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Hurricane Harvey, Irma, Maria – Puerto Rico (2017) - c</a:t>
            </a:r>
            <a:r>
              <a:rPr lang="en-US" sz="4000" dirty="0"/>
              <a:t>ritical infrastructure assessments for </a:t>
            </a:r>
            <a:r>
              <a:rPr lang="en-US" sz="2800" dirty="0"/>
              <a:t>14 priority hospitals identified by the Puerto Rico Department of Health</a:t>
            </a:r>
            <a:endParaRPr lang="en-US" sz="1800"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Hurricane Matthew (2016) - a</a:t>
            </a:r>
            <a:r>
              <a:rPr lang="en-US" sz="2800" dirty="0"/>
              <a:t>ssessments of damaged facilities; developed cost estimates and work orders for repair.</a:t>
            </a:r>
            <a:endParaRPr lang="en-US" sz="1800"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Hurricane Sandy (2012) – assessed </a:t>
            </a:r>
            <a:r>
              <a:rPr lang="en-US" sz="2800" dirty="0"/>
              <a:t>30 buildings with analysis and repair recommendations, along with an assessment for a 280,000 gpd wastewater treatment plant</a:t>
            </a:r>
            <a:endParaRPr lang="en-US" sz="1800"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Hurricane Irene (2011) </a:t>
            </a:r>
          </a:p>
          <a:p>
            <a:pPr marL="0" marR="0">
              <a:spcBef>
                <a:spcPts val="0"/>
              </a:spcBef>
              <a:spcAft>
                <a:spcPts val="0"/>
              </a:spcAft>
            </a:pPr>
            <a:endParaRPr lang="en-US" sz="18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Other Unique Specialties:</a:t>
            </a:r>
          </a:p>
          <a:p>
            <a:pPr marL="285750" marR="0" indent="-285750">
              <a:spcBef>
                <a:spcPts val="0"/>
              </a:spcBef>
              <a:spcAft>
                <a:spcPts val="0"/>
              </a:spcAft>
              <a:buFontTx/>
              <a:buChar char="-"/>
            </a:pPr>
            <a:r>
              <a:rPr lang="en-US" sz="1800" dirty="0">
                <a:effectLst/>
                <a:latin typeface="Calibri" panose="020F0502020204030204" pitchFamily="34" charset="0"/>
                <a:ea typeface="Calibri" panose="020F0502020204030204" pitchFamily="34" charset="0"/>
              </a:rPr>
              <a:t>Respirator/mask fit testing N95 for COVID-19 (2020) – NIOSH Related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dirty="0">
                <a:effectLst/>
                <a:latin typeface="Calibri" panose="020F0502020204030204" pitchFamily="34" charset="0"/>
                <a:ea typeface="Calibri" panose="020F0502020204030204" pitchFamily="34" charset="0"/>
              </a:rPr>
              <a:t>Developing decontamination stations for Ebola response Liberia (2014)</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dirty="0">
                <a:effectLst/>
                <a:latin typeface="Calibri" panose="020F0502020204030204" pitchFamily="34" charset="0"/>
                <a:ea typeface="Calibri" panose="020F0502020204030204" pitchFamily="34" charset="0"/>
              </a:rPr>
              <a:t>Radiation testing after Japanese Tsunami (2012) </a:t>
            </a:r>
            <a:r>
              <a:rPr lang="en-US" sz="1800" b="1" dirty="0">
                <a:effectLst/>
                <a:latin typeface="Calibri" panose="020F0502020204030204" pitchFamily="34" charset="0"/>
                <a:ea typeface="Calibri" panose="020F0502020204030204" pitchFamily="34" charset="0"/>
              </a:rPr>
              <a:t>– need to validate</a:t>
            </a:r>
            <a:r>
              <a:rPr lang="en-US" sz="1800" b="0" dirty="0">
                <a:effectLst/>
                <a:latin typeface="Calibri" panose="020F0502020204030204" pitchFamily="34" charset="0"/>
                <a:ea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Our Engineering officers also serve, when and where needed in a number of other interesting deployment roles.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Incident Response Leadership Roles: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rPr>
              <a:t>Incident Management Team (IMT) roles:</a:t>
            </a:r>
            <a:r>
              <a:rPr lang="en-US" sz="1800" dirty="0">
                <a:effectLst/>
                <a:latin typeface="Calibri" panose="020F0502020204030204" pitchFamily="34" charset="0"/>
                <a:ea typeface="Calibri" panose="020F0502020204030204" pitchFamily="34" charset="0"/>
              </a:rPr>
              <a:t> Operations Section Chief, Division Group Supervisor, Safety Officer, Logistics Section Chief, Plans Chief, Liaison Officer, etc); during a variety of incidents such as COVID-19 (2020-2022), wildfires, hurricanes, tsunami’s, etc.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rPr>
              <a:t>We’ve also took on leadership roles in operational areas such as :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Stood up Guam’s home quarantine program (2020) </a:t>
            </a:r>
            <a:endParaRPr lang="en-US" sz="1800" dirty="0">
              <a:effectLst/>
              <a:latin typeface="Calibri" panose="020F0502020204030204" pitchFamily="34" charset="0"/>
              <a:ea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Times New Roman" panose="02020603050405020304" pitchFamily="18" charset="0"/>
              </a:rPr>
              <a:t>Behavioral Health Federal Coordinators (Operation Allies Welcome 2022)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Font typeface="Symbol" panose="05050102010706020507" pitchFamily="18" charset="2"/>
              <a:buNone/>
            </a:pPr>
            <a:r>
              <a:rPr lang="en-US" sz="1800" b="1" dirty="0">
                <a:effectLst/>
                <a:latin typeface="Calibri" panose="020F0502020204030204" pitchFamily="34" charset="0"/>
                <a:ea typeface="Calibri" panose="020F0502020204030204" pitchFamily="34" charset="0"/>
              </a:rPr>
              <a:t>Incident Administrative and Logistics Roles: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Calibri" panose="020F0502020204030204" pitchFamily="34" charset="0"/>
                <a:ea typeface="Times New Roman" panose="02020603050405020304" pitchFamily="18" charset="0"/>
              </a:rPr>
              <a:t>Contracting Officer’s Representative, COR for Operation Artemis (2021) and ASPR’s Supply Chain Stabilization Task Force (2020) – Officers help s</a:t>
            </a:r>
            <a:r>
              <a:rPr lang="en-US" sz="2800" dirty="0"/>
              <a:t>tand up over $500 million dollars of swab and media contracts from ground zero; distributed 14.8M swabs, 13.7M media to all states, territories, and federal partners, including 2M in surges; and have started a national swabs and media stockpile.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800" dirty="0">
                <a:effectLst/>
                <a:latin typeface="Calibri" panose="020F0502020204030204" pitchFamily="34" charset="0"/>
                <a:ea typeface="Times New Roman" panose="02020603050405020304" pitchFamily="18" charset="0"/>
              </a:rPr>
              <a:t>Data Management (2020/2021): Track the availability status and deployment of over 6,000 USPHS Commissioned Corps Officers for CCHQ RDB Mission</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800" dirty="0">
                <a:effectLst/>
                <a:latin typeface="Calibri" panose="020F0502020204030204" pitchFamily="34" charset="0"/>
                <a:ea typeface="Times New Roman" panose="02020603050405020304" pitchFamily="18" charset="0"/>
              </a:rPr>
              <a:t>Princess Cruise Line Quarantine Mission (2020) – supported facility logistics providing lodging for quarantined guests.</a:t>
            </a:r>
            <a:endParaRPr lang="en-US" sz="1800" dirty="0">
              <a:effectLst/>
              <a:latin typeface="Calibri" panose="020F050202020403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800" dirty="0"/>
              <a:t>Hurricane Maria (2017) – Logistics: Property management of equipment; delivery of equipment, supplies and pharmaceuticals.</a:t>
            </a:r>
            <a:endParaRPr lang="en-US" sz="1800" dirty="0">
              <a:effectLst/>
              <a:latin typeface="Calibri" panose="020F050202020403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Calibri" panose="020F0502020204030204" pitchFamily="34" charset="0"/>
              </a:rPr>
              <a:t>Support disaster response efforts as logistics support staff (variety of missions)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Incident Operational Support:</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Conduct welfare/wellness checks on Quarantined guests for COVID-19 (Grand Princess Cruise Ship, Travis Air Force Base 2020)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Calibri" panose="020F0502020204030204" pitchFamily="34" charset="0"/>
                <a:ea typeface="Calibri" panose="020F0502020204030204" pitchFamily="34" charset="0"/>
              </a:rPr>
              <a:t>Augment clinical staff at a 2,500-bed emergency medical facility at the Javits Convention Center (2020).</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Served on Community Based Testing Site Task Forces (2020/2021)</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rPr>
              <a:t>Support quarantine stations for COVID-19 (2020/2021)</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Not a comprehensive list, includes the myriad of missions and breadth of contribution on deployment missions submitted by engineers</a:t>
            </a:r>
            <a:endParaRPr lang="en-US" dirty="0"/>
          </a:p>
        </p:txBody>
      </p:sp>
      <p:sp>
        <p:nvSpPr>
          <p:cNvPr id="4" name="Slide Number Placeholder 3"/>
          <p:cNvSpPr>
            <a:spLocks noGrp="1"/>
          </p:cNvSpPr>
          <p:nvPr>
            <p:ph type="sldNum" sz="quarter" idx="5"/>
          </p:nvPr>
        </p:nvSpPr>
        <p:spPr/>
        <p:txBody>
          <a:bodyPr/>
          <a:lstStyle/>
          <a:p>
            <a:fld id="{180E00C5-D18A-4FBB-B347-8B41F86CA479}" type="slidenum">
              <a:rPr lang="en-US" smtClean="0"/>
              <a:t>28</a:t>
            </a:fld>
            <a:endParaRPr lang="en-US" dirty="0"/>
          </a:p>
        </p:txBody>
      </p:sp>
    </p:spTree>
    <p:extLst>
      <p:ext uri="{BB962C8B-B14F-4D97-AF65-F5344CB8AC3E}">
        <p14:creationId xmlns:p14="http://schemas.microsoft.com/office/powerpoint/2010/main" val="1303767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opportunities for students to learn about and get a flavor of PHS.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980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USPHS Commissioned Corps established in 1889 is part of the Department of Health and Human Services (DHHS) and led by the Assistant Secretary of Health (ASH).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Surgeon General, oversees the Commissioned Corps . The Surgeon General is America’s chief health educator, responsible for giving Americans the best scientific information available on how to improve their health and reduce the risk of illness and injury.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carrying out all responsibilities, the Surgeon General reports to the ASH, who is the principal advisor to the Secretary of HHS on public health and scientific issues. The Surgeon General is appointed by the President of the United States with the advice and consent of the United States Senate for a 4-year term of office.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863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444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If you want to contribute to protecting and promoting the nation’s health and to help underserved populations/those in need, USPHS Commissioned Corps may be for you.  It offers an exciting and fulfilling career with unique opportunities and incentives:</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Close-knit community with mentorship and leadership opportunities</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Move around geographically and among agencies</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Post-9/11 GI bill to pay for furthering your education, or paying for dependent’s education</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Financial Incentives - Non-taxable income, military pay scale; housing allowance</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Excellent healthcare through Tricare – medical, dental, prescription</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Retirement plan and pension</a:t>
            </a:r>
          </a:p>
          <a:p>
            <a:pPr marL="9144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We encourage you all to take a deeper look and examine if it may be a fit for you.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062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Please let me know if you have any questions.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93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USPHS Commissioned Corps has a great history. In July of 1798, Congress passed "An Act for the Relief of Sick and Disabled Seaman," which was signed by President John Adams. This law authorized the creation of a government operated system of marine hospitals and mandated that laboring merchant marine sailors pay a tax to support it.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earliest predecessor of the USPHS Commissioned Corps was the Marine Hospital Service. At the time—the early 1800s—our country relied on a healthy merchant marine for trade and security. Our seamen traveled widely. Often, those who became ill brought their sicknesses back home, which made their health care a Federal concern.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Marine Hospital Service eventually grew into the Public Health and Marine Hospital Service. In 1912, Congress shortened this name to the U.S. Public Health Service, with the Commissioned Corps as its uniformed service.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responsibilities of the U.S. Public Health Service also changed, as new threats to our country’s public health emerged.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Congress charged the U.S. Public Health Service with preventing the introduction and spread of major epidemic diseases such as smallpox, yellow fever, and cholera. To meet this responsibility, the service and its Corps took over many national quarantine, disinfection, and immunization functions.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Congress also charged the U.S. Public Health Service to carry out the medical inspection of arriving immigrants, such as those landing at Ellis Island in New York.</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workplace environment and its effect on the health of workers became a major concern for the service in the early 1900s.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1912, the U.S. Public Health Service was authorized to investigate human diseases (such as tuberculosis, hookworm, malaria, and leprosy), sanitation, water supplies, and sewage disposal.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the USPHS Commissioned Corps officers work abroad, as well as in the United States to help prevent the spread of infectious and communicable diseases. New threats to our public health, such as SARS, avian flu, drug-resistant TB, MRSA, Ebola, and COVID-19—continue to develop.</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That’s a brief history of the Corps.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959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One of eight uniformed services and inspired by the call to serve vulnerable and underserved communities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addressing public health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764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mission of the U.S. Public Health Service Commissioned Corps is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to protect, promote, and advance the health and safety of our Nation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has been the Public Health Service’s mission and method since 1798, when John Adams—the second President—signed into law the Act for the Relief of Sick and Disabled Seamen.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Commissioned Corps achieves its mission through: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Rapid and effective response to public health needs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Leadership and excellence in public health practices, and</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Advancement of public health science.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183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USPHS Commissioned Corps officers work on the front lines of public health. Our officers respond quickly to natural disasters, fight disease, conduct research, advance public health science and care for patients in underserved communities across the nation and throughout the world.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00C5-D18A-4FBB-B347-8B41F86CA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28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USPHS Commissioned Corps currently has a presence in more than 800 locations, including all 50 states and numerous foreign assignments, such as the World Health Organization and World Bank.</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Officers work at the U.S. Departments of Health and Human Services, Defense, and Homeland Security and other federal agencies involved with public health. (List some of the agencies we work for including IHS, BOP, IHSC, CDC, FDA, and NIH).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C397F-5BF4-45CF-A443-99D2B85EB8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601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USPHS Commissioned Corps is comprised of officers from 11 distinct professional categories: Dietitian, Health Service Officer, Environmental Health Officer, Pharmacist, Scientist, Engineer, Therapist, Veterinarian, Physician, Dentist, and Nurse.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8C397F-5BF4-45CF-A443-99D2B85EB8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042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8.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3.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8.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9.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0.png"/><Relationship Id="rId7" Type="http://schemas.openxmlformats.org/officeDocument/2006/relationships/hyperlink" Target="https://twitter.com/usphscc" TargetMode="External"/><Relationship Id="rId2" Type="http://schemas.openxmlformats.org/officeDocument/2006/relationships/image" Target="../media/image1.emf"/><Relationship Id="rId1" Type="http://schemas.openxmlformats.org/officeDocument/2006/relationships/slideMaster" Target="../slideMasters/slideMaster6.xml"/><Relationship Id="rId6" Type="http://schemas.openxmlformats.org/officeDocument/2006/relationships/image" Target="../media/image5.emf"/><Relationship Id="rId5" Type="http://schemas.openxmlformats.org/officeDocument/2006/relationships/hyperlink" Target="https://www.facebook.com/USSurgeonGeneral/" TargetMode="Externa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a:t>TITLE, ARIAL BOLD, ALL CAPS</a:t>
            </a:r>
            <a:br>
              <a:rPr lang="en-US"/>
            </a:br>
            <a:r>
              <a:rPr lang="en-US"/>
              <a:t>36 </a:t>
            </a:r>
            <a:r>
              <a:rPr lang="en-US" err="1"/>
              <a:t>pt</a:t>
            </a:r>
            <a:endParaRPr lang="en-US"/>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Date</a:t>
            </a:r>
          </a:p>
        </p:txBody>
      </p:sp>
    </p:spTree>
    <p:extLst>
      <p:ext uri="{BB962C8B-B14F-4D97-AF65-F5344CB8AC3E}">
        <p14:creationId xmlns:p14="http://schemas.microsoft.com/office/powerpoint/2010/main" val="276783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713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187262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C8961D-26C9-4717-B69C-B946CA4BED2A}" type="slidenum">
              <a:rPr lang="en-US" smtClean="0"/>
              <a:t>‹#›</a:t>
            </a:fld>
            <a:endParaRPr lang="en-US" dirty="0"/>
          </a:p>
        </p:txBody>
      </p:sp>
    </p:spTree>
    <p:extLst>
      <p:ext uri="{BB962C8B-B14F-4D97-AF65-F5344CB8AC3E}">
        <p14:creationId xmlns:p14="http://schemas.microsoft.com/office/powerpoint/2010/main" val="2364012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dirty="0"/>
              <a:t>TITLE, ARIAL BOLD, ALL CAPS</a:t>
            </a:r>
            <a:br>
              <a:rPr lang="en-US" dirty="0"/>
            </a:br>
            <a:r>
              <a:rPr lang="en-US" dirty="0"/>
              <a:t>36 </a:t>
            </a:r>
            <a:r>
              <a:rPr lang="en-US" dirty="0" err="1"/>
              <a:t>pt</a:t>
            </a:r>
            <a:endParaRPr lang="en-US" dirty="0"/>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Date</a:t>
            </a:r>
          </a:p>
        </p:txBody>
      </p:sp>
    </p:spTree>
    <p:extLst>
      <p:ext uri="{BB962C8B-B14F-4D97-AF65-F5344CB8AC3E}">
        <p14:creationId xmlns:p14="http://schemas.microsoft.com/office/powerpoint/2010/main" val="316351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143637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73408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dirty="0"/>
              <a:t>DIFFERENT TITLE PER SLIDE, </a:t>
            </a:r>
            <a:br>
              <a:rPr lang="en-US" dirty="0"/>
            </a:br>
            <a:r>
              <a:rPr lang="en-US" dirty="0"/>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404823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dirty="0"/>
              <a:t>DIFFERENT TITLE PER SLIDE, ARIAL 32 PT</a:t>
            </a:r>
          </a:p>
        </p:txBody>
      </p:sp>
    </p:spTree>
    <p:extLst>
      <p:ext uri="{BB962C8B-B14F-4D97-AF65-F5344CB8AC3E}">
        <p14:creationId xmlns:p14="http://schemas.microsoft.com/office/powerpoint/2010/main" val="23518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878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21186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22453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8668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231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243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dirty="0"/>
              <a:t>Thank You, 32 </a:t>
            </a:r>
            <a:r>
              <a:rPr lang="en-US" dirty="0" err="1"/>
              <a:t>pt</a:t>
            </a:r>
            <a:endParaRPr lang="en-US" dirty="0"/>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dirty="0"/>
              <a:t>Name</a:t>
            </a:r>
          </a:p>
          <a:p>
            <a:pPr lvl="0"/>
            <a:r>
              <a:rPr lang="en-US" dirty="0"/>
              <a:t>Title</a:t>
            </a:r>
          </a:p>
          <a:p>
            <a:pPr lvl="0"/>
            <a:r>
              <a:rPr lang="en-US" dirty="0"/>
              <a:t>Phone number</a:t>
            </a:r>
          </a:p>
          <a:p>
            <a:pPr lvl="0"/>
            <a:r>
              <a:rPr lang="en-US" dirty="0"/>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err="1"/>
              <a:t>usphs.gov</a:t>
            </a:r>
            <a:endParaRPr lang="en-US" dirty="0"/>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42173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a:t>TITLE, ARIAL BOLD, ALL CAPS</a:t>
            </a:r>
            <a:br>
              <a:rPr lang="en-US"/>
            </a:br>
            <a:r>
              <a:rPr lang="en-US"/>
              <a:t>36 </a:t>
            </a:r>
            <a:r>
              <a:rPr lang="en-US" err="1"/>
              <a:t>pt</a:t>
            </a:r>
            <a:endParaRPr lang="en-US"/>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a:t>Date</a:t>
            </a:r>
          </a:p>
        </p:txBody>
      </p:sp>
    </p:spTree>
    <p:extLst>
      <p:ext uri="{BB962C8B-B14F-4D97-AF65-F5344CB8AC3E}">
        <p14:creationId xmlns:p14="http://schemas.microsoft.com/office/powerpoint/2010/main" val="228393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308044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85621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59515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327561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22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90742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80797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64459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112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332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a:t>Thank You, 32 </a:t>
            </a:r>
            <a:r>
              <a:rPr lang="en-US" err="1"/>
              <a:t>pt</a:t>
            </a:r>
            <a:endParaRPr lang="en-US"/>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a:t>Name</a:t>
            </a:r>
          </a:p>
          <a:p>
            <a:pPr lvl="0"/>
            <a:r>
              <a:rPr lang="en-US"/>
              <a:t>Title</a:t>
            </a:r>
          </a:p>
          <a:p>
            <a:pPr lvl="0"/>
            <a:r>
              <a:rPr lang="en-US"/>
              <a:t>Phone number</a:t>
            </a:r>
          </a:p>
          <a:p>
            <a:pPr lvl="0"/>
            <a:r>
              <a:rPr lang="en-US"/>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err="1"/>
              <a:t>usphs.gov</a:t>
            </a:r>
            <a:endParaRPr lang="en-US"/>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394509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EFE2DA-88B0-4584-AB42-8E875EA958A4}" type="datetimeFigureOut">
              <a:rPr lang="en-US" smtClean="0"/>
              <a:t>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C8961D-26C9-4717-B69C-B946CA4BED2A}" type="slidenum">
              <a:rPr lang="en-US" smtClean="0"/>
              <a:t>‹#›</a:t>
            </a:fld>
            <a:endParaRPr lang="en-US" dirty="0"/>
          </a:p>
        </p:txBody>
      </p:sp>
    </p:spTree>
    <p:extLst>
      <p:ext uri="{BB962C8B-B14F-4D97-AF65-F5344CB8AC3E}">
        <p14:creationId xmlns:p14="http://schemas.microsoft.com/office/powerpoint/2010/main" val="2149981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dirty="0"/>
              <a:t>TITLE, ARIAL BOLD, ALL CAPS</a:t>
            </a:r>
            <a:br>
              <a:rPr lang="en-US" dirty="0"/>
            </a:br>
            <a:r>
              <a:rPr lang="en-US" dirty="0"/>
              <a:t>36 </a:t>
            </a:r>
            <a:r>
              <a:rPr lang="en-US" dirty="0" err="1"/>
              <a:t>pt</a:t>
            </a:r>
            <a:endParaRPr lang="en-US" dirty="0"/>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Date</a:t>
            </a:r>
          </a:p>
        </p:txBody>
      </p:sp>
    </p:spTree>
    <p:extLst>
      <p:ext uri="{BB962C8B-B14F-4D97-AF65-F5344CB8AC3E}">
        <p14:creationId xmlns:p14="http://schemas.microsoft.com/office/powerpoint/2010/main" val="317203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56183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75678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dirty="0"/>
              <a:t>DIFFERENT TITLE PER SLIDE, </a:t>
            </a:r>
            <a:br>
              <a:rPr lang="en-US" dirty="0"/>
            </a:br>
            <a:r>
              <a:rPr lang="en-US" dirty="0"/>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19546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a:t>DIFFERENT TITLE PER SLIDE, </a:t>
            </a:r>
            <a:br>
              <a:rPr lang="en-US"/>
            </a:br>
            <a:r>
              <a:rPr lang="en-US"/>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28084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dirty="0"/>
              <a:t>DIFFERENT TITLE PER SLIDE, ARIAL 32 PT</a:t>
            </a:r>
          </a:p>
        </p:txBody>
      </p:sp>
    </p:spTree>
    <p:extLst>
      <p:ext uri="{BB962C8B-B14F-4D97-AF65-F5344CB8AC3E}">
        <p14:creationId xmlns:p14="http://schemas.microsoft.com/office/powerpoint/2010/main" val="414003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758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409326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29320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41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105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dirty="0"/>
              <a:t>Thank You, 32 </a:t>
            </a:r>
            <a:r>
              <a:rPr lang="en-US" dirty="0" err="1"/>
              <a:t>pt</a:t>
            </a:r>
            <a:endParaRPr lang="en-US" dirty="0"/>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dirty="0"/>
              <a:t>Name</a:t>
            </a:r>
          </a:p>
          <a:p>
            <a:pPr lvl="0"/>
            <a:r>
              <a:rPr lang="en-US" dirty="0"/>
              <a:t>Title</a:t>
            </a:r>
          </a:p>
          <a:p>
            <a:pPr lvl="0"/>
            <a:r>
              <a:rPr lang="en-US" dirty="0"/>
              <a:t>Phone number</a:t>
            </a:r>
          </a:p>
          <a:p>
            <a:pPr lvl="0"/>
            <a:r>
              <a:rPr lang="en-US" dirty="0"/>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err="1"/>
              <a:t>usphs.gov</a:t>
            </a:r>
            <a:endParaRPr lang="en-US" dirty="0"/>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410457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dirty="0"/>
              <a:t>TITLE, ARIAL BOLD, ALL CAPS</a:t>
            </a:r>
            <a:br>
              <a:rPr lang="en-US" dirty="0"/>
            </a:br>
            <a:r>
              <a:rPr lang="en-US" dirty="0"/>
              <a:t>36 </a:t>
            </a:r>
            <a:r>
              <a:rPr lang="en-US" dirty="0" err="1"/>
              <a:t>pt</a:t>
            </a:r>
            <a:endParaRPr lang="en-US" dirty="0"/>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Date</a:t>
            </a:r>
          </a:p>
        </p:txBody>
      </p:sp>
    </p:spTree>
    <p:extLst>
      <p:ext uri="{BB962C8B-B14F-4D97-AF65-F5344CB8AC3E}">
        <p14:creationId xmlns:p14="http://schemas.microsoft.com/office/powerpoint/2010/main" val="286674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44821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186510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a:t>Header, Arial Bold, 24 </a:t>
            </a:r>
            <a:r>
              <a:rPr lang="en-US" err="1"/>
              <a:t>pt</a:t>
            </a:r>
            <a:endParaRPr lang="en-US"/>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a:t>Click to edit Master text styles</a:t>
            </a:r>
          </a:p>
          <a:p>
            <a:pPr lvl="1"/>
            <a:r>
              <a:rPr lang="en-US"/>
              <a:t>Second level</a:t>
            </a:r>
          </a:p>
          <a:p>
            <a:pPr lvl="2"/>
            <a:r>
              <a:rPr lang="en-US"/>
              <a:t>Third level</a:t>
            </a:r>
          </a:p>
          <a:p>
            <a:pPr lvl="0"/>
            <a:endParaRPr lang="en-US"/>
          </a:p>
          <a:p>
            <a:pPr lvl="2"/>
            <a:endParaRPr lang="en-US"/>
          </a:p>
          <a:p>
            <a:pPr lvl="2"/>
            <a:endParaRPr lang="en-US"/>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a:t>DIFFERENT TITLE PER SLIDE, ARIAL 32 PT</a:t>
            </a:r>
          </a:p>
        </p:txBody>
      </p:sp>
    </p:spTree>
    <p:extLst>
      <p:ext uri="{BB962C8B-B14F-4D97-AF65-F5344CB8AC3E}">
        <p14:creationId xmlns:p14="http://schemas.microsoft.com/office/powerpoint/2010/main" val="7662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dirty="0"/>
              <a:t>DIFFERENT TITLE PER SLIDE, </a:t>
            </a:r>
            <a:br>
              <a:rPr lang="en-US" dirty="0"/>
            </a:br>
            <a:r>
              <a:rPr lang="en-US" dirty="0"/>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86008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dirty="0"/>
              <a:t>DIFFERENT TITLE PER SLIDE, ARIAL 32 PT</a:t>
            </a:r>
          </a:p>
        </p:txBody>
      </p:sp>
    </p:spTree>
    <p:extLst>
      <p:ext uri="{BB962C8B-B14F-4D97-AF65-F5344CB8AC3E}">
        <p14:creationId xmlns:p14="http://schemas.microsoft.com/office/powerpoint/2010/main" val="63488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648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13144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45126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366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72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dirty="0"/>
              <a:t>Thank You, 32 </a:t>
            </a:r>
            <a:r>
              <a:rPr lang="en-US" dirty="0" err="1"/>
              <a:t>pt</a:t>
            </a:r>
            <a:endParaRPr lang="en-US" dirty="0"/>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dirty="0"/>
              <a:t>Name</a:t>
            </a:r>
          </a:p>
          <a:p>
            <a:pPr lvl="0"/>
            <a:r>
              <a:rPr lang="en-US" dirty="0"/>
              <a:t>Title</a:t>
            </a:r>
          </a:p>
          <a:p>
            <a:pPr lvl="0"/>
            <a:r>
              <a:rPr lang="en-US" dirty="0"/>
              <a:t>Phone number</a:t>
            </a:r>
          </a:p>
          <a:p>
            <a:pPr lvl="0"/>
            <a:r>
              <a:rPr lang="en-US" dirty="0"/>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err="1"/>
              <a:t>usphs.gov</a:t>
            </a:r>
            <a:endParaRPr lang="en-US" dirty="0"/>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227644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8A63-A790-4F16-B29D-205628E4DF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A7F5A-F041-44DD-B350-2064D0280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68684-E71B-4F7E-9A3F-08736603AF08}"/>
              </a:ext>
            </a:extLst>
          </p:cNvPr>
          <p:cNvSpPr>
            <a:spLocks noGrp="1"/>
          </p:cNvSpPr>
          <p:nvPr>
            <p:ph type="dt" sz="half" idx="10"/>
          </p:nvPr>
        </p:nvSpPr>
        <p:spPr/>
        <p:txBody>
          <a:bodyPr/>
          <a:lstStyle/>
          <a:p>
            <a:fld id="{EBED8313-B935-4251-8197-D3673C0B136A}" type="datetimeFigureOut">
              <a:rPr lang="en-US" smtClean="0"/>
              <a:t>1/9/2023</a:t>
            </a:fld>
            <a:endParaRPr lang="en-US" dirty="0"/>
          </a:p>
        </p:txBody>
      </p:sp>
      <p:sp>
        <p:nvSpPr>
          <p:cNvPr id="5" name="Footer Placeholder 4">
            <a:extLst>
              <a:ext uri="{FF2B5EF4-FFF2-40B4-BE49-F238E27FC236}">
                <a16:creationId xmlns:a16="http://schemas.microsoft.com/office/drawing/2014/main" id="{7382FDA7-7D01-4106-8FA7-71D1FCDA4C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606743-B877-4630-92A2-6C0F0ED2C6D2}"/>
              </a:ext>
            </a:extLst>
          </p:cNvPr>
          <p:cNvSpPr>
            <a:spLocks noGrp="1"/>
          </p:cNvSpPr>
          <p:nvPr>
            <p:ph type="sldNum" sz="quarter" idx="12"/>
          </p:nvPr>
        </p:nvSpPr>
        <p:spPr/>
        <p:txBody>
          <a:bodyPr/>
          <a:lstStyle/>
          <a:p>
            <a:fld id="{7205F1A5-BEAE-4C86-AE13-6EE2027E749B}" type="slidenum">
              <a:rPr lang="en-US" smtClean="0"/>
              <a:t>‹#›</a:t>
            </a:fld>
            <a:endParaRPr lang="en-US" dirty="0"/>
          </a:p>
        </p:txBody>
      </p:sp>
    </p:spTree>
    <p:extLst>
      <p:ext uri="{BB962C8B-B14F-4D97-AF65-F5344CB8AC3E}">
        <p14:creationId xmlns:p14="http://schemas.microsoft.com/office/powerpoint/2010/main" val="7071250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A3FEB0-09AB-CC43-8BAC-CCAC393C572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963" r="35367" b="1033"/>
          <a:stretch/>
        </p:blipFill>
        <p:spPr>
          <a:xfrm>
            <a:off x="8991599" y="-1"/>
            <a:ext cx="3200401" cy="6858000"/>
          </a:xfrm>
          <a:prstGeom prst="rect">
            <a:avLst/>
          </a:prstGeom>
        </p:spPr>
      </p:pic>
      <p:sp>
        <p:nvSpPr>
          <p:cNvPr id="2" name="Title 1"/>
          <p:cNvSpPr>
            <a:spLocks noGrp="1"/>
          </p:cNvSpPr>
          <p:nvPr>
            <p:ph type="ctrTitle" hasCustomPrompt="1"/>
          </p:nvPr>
        </p:nvSpPr>
        <p:spPr>
          <a:xfrm>
            <a:off x="914400" y="571559"/>
            <a:ext cx="7794171" cy="1340212"/>
          </a:xfrm>
        </p:spPr>
        <p:txBody>
          <a:bodyPr anchor="t" anchorCtr="0">
            <a:normAutofit/>
          </a:bodyPr>
          <a:lstStyle>
            <a:lvl1pPr algn="l">
              <a:defRPr sz="3600" b="1">
                <a:solidFill>
                  <a:schemeClr val="bg1"/>
                </a:solidFill>
              </a:defRPr>
            </a:lvl1pPr>
          </a:lstStyle>
          <a:p>
            <a:r>
              <a:rPr lang="en-US" dirty="0"/>
              <a:t>TITLE, ARIAL BOLD, ALL CAPS</a:t>
            </a:r>
            <a:br>
              <a:rPr lang="en-US" dirty="0"/>
            </a:br>
            <a:r>
              <a:rPr lang="en-US" dirty="0"/>
              <a:t>36 </a:t>
            </a:r>
            <a:r>
              <a:rPr lang="en-US" dirty="0" err="1"/>
              <a:t>pt</a:t>
            </a:r>
            <a:endParaRPr lang="en-US" dirty="0"/>
          </a:p>
        </p:txBody>
      </p:sp>
      <p:sp>
        <p:nvSpPr>
          <p:cNvPr id="3" name="Subtitle 2"/>
          <p:cNvSpPr>
            <a:spLocks noGrp="1"/>
          </p:cNvSpPr>
          <p:nvPr>
            <p:ph type="subTitle" idx="1" hasCustomPrompt="1"/>
          </p:nvPr>
        </p:nvSpPr>
        <p:spPr>
          <a:xfrm>
            <a:off x="914400" y="2064820"/>
            <a:ext cx="7794171" cy="914400"/>
          </a:xfrm>
        </p:spPr>
        <p:txBody>
          <a:bodyPr>
            <a:normAutofit/>
          </a:bodyPr>
          <a:lstStyle>
            <a:lvl1pPr marL="0" indent="0" algn="l">
              <a:buNone/>
              <a:defRPr sz="2800" b="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Arial Body, 28pt</a:t>
            </a:r>
          </a:p>
        </p:txBody>
      </p:sp>
      <p:sp>
        <p:nvSpPr>
          <p:cNvPr id="12" name="Rectangle 11">
            <a:extLst>
              <a:ext uri="{FF2B5EF4-FFF2-40B4-BE49-F238E27FC236}">
                <a16:creationId xmlns:a16="http://schemas.microsoft.com/office/drawing/2014/main" id="{03C9A20E-1506-9F4A-9136-E2DB5120F841}"/>
              </a:ext>
            </a:extLst>
          </p:cNvPr>
          <p:cNvSpPr/>
          <p:nvPr userDrawn="1"/>
        </p:nvSpPr>
        <p:spPr>
          <a:xfrm>
            <a:off x="0" y="6267451"/>
            <a:ext cx="12192000" cy="59055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logo&#10;&#10;Description automatically generated">
            <a:extLst>
              <a:ext uri="{FF2B5EF4-FFF2-40B4-BE49-F238E27FC236}">
                <a16:creationId xmlns:a16="http://schemas.microsoft.com/office/drawing/2014/main" id="{1ED626AE-ECEC-1C40-AF81-F68595D5E9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84052" y="726729"/>
            <a:ext cx="1860813" cy="1795291"/>
          </a:xfrm>
          <a:prstGeom prst="rect">
            <a:avLst/>
          </a:prstGeom>
        </p:spPr>
      </p:pic>
      <p:sp>
        <p:nvSpPr>
          <p:cNvPr id="5" name="Text Placeholder 4">
            <a:extLst>
              <a:ext uri="{FF2B5EF4-FFF2-40B4-BE49-F238E27FC236}">
                <a16:creationId xmlns:a16="http://schemas.microsoft.com/office/drawing/2014/main" id="{CA9505D0-A6DC-A84B-BBD8-CF7B8C86ED28}"/>
              </a:ext>
            </a:extLst>
          </p:cNvPr>
          <p:cNvSpPr>
            <a:spLocks noGrp="1"/>
          </p:cNvSpPr>
          <p:nvPr>
            <p:ph type="body" sz="quarter" idx="10" hasCustomPrompt="1"/>
          </p:nvPr>
        </p:nvSpPr>
        <p:spPr>
          <a:xfrm>
            <a:off x="323193" y="6368487"/>
            <a:ext cx="3200400" cy="449724"/>
          </a:xfrm>
          <a:ln>
            <a:noFill/>
          </a:ln>
        </p:spPr>
        <p:txBody>
          <a:bodyPr>
            <a:normAutofit/>
          </a:bodyPr>
          <a:lstStyle>
            <a:lvl1pPr marL="0" indent="0">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Presenter Name, Title</a:t>
            </a:r>
          </a:p>
        </p:txBody>
      </p:sp>
      <p:sp>
        <p:nvSpPr>
          <p:cNvPr id="9" name="Rectangle 8">
            <a:extLst>
              <a:ext uri="{FF2B5EF4-FFF2-40B4-BE49-F238E27FC236}">
                <a16:creationId xmlns:a16="http://schemas.microsoft.com/office/drawing/2014/main" id="{820E09BB-78DA-5741-8D9C-52C42A808F25}"/>
              </a:ext>
            </a:extLst>
          </p:cNvPr>
          <p:cNvSpPr/>
          <p:nvPr userDrawn="1"/>
        </p:nvSpPr>
        <p:spPr>
          <a:xfrm>
            <a:off x="647135"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5CFADC-A7B0-4146-A67E-51C61D0DCEA6}"/>
              </a:ext>
            </a:extLst>
          </p:cNvPr>
          <p:cNvSpPr/>
          <p:nvPr userDrawn="1"/>
        </p:nvSpPr>
        <p:spPr>
          <a:xfrm>
            <a:off x="407984" y="726729"/>
            <a:ext cx="62313" cy="1732692"/>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295800F-821E-6247-83BA-A7A3DCA7EF2B}"/>
              </a:ext>
            </a:extLst>
          </p:cNvPr>
          <p:cNvSpPr>
            <a:spLocks noGrp="1"/>
          </p:cNvSpPr>
          <p:nvPr>
            <p:ph type="pic" sz="quarter" idx="11"/>
          </p:nvPr>
        </p:nvSpPr>
        <p:spPr>
          <a:xfrm>
            <a:off x="0" y="2979737"/>
            <a:ext cx="12192000" cy="3348959"/>
          </a:xfrm>
        </p:spPr>
        <p:txBody>
          <a:bodyPr/>
          <a:lstStyle/>
          <a:p>
            <a:endParaRPr lang="en-US" dirty="0"/>
          </a:p>
        </p:txBody>
      </p:sp>
      <p:sp>
        <p:nvSpPr>
          <p:cNvPr id="14" name="Text Placeholder 4">
            <a:extLst>
              <a:ext uri="{FF2B5EF4-FFF2-40B4-BE49-F238E27FC236}">
                <a16:creationId xmlns:a16="http://schemas.microsoft.com/office/drawing/2014/main" id="{3AA2B0CC-1D78-6643-8ADE-13F5136E625B}"/>
              </a:ext>
            </a:extLst>
          </p:cNvPr>
          <p:cNvSpPr>
            <a:spLocks noGrp="1"/>
          </p:cNvSpPr>
          <p:nvPr>
            <p:ph type="body" sz="quarter" idx="12" hasCustomPrompt="1"/>
          </p:nvPr>
        </p:nvSpPr>
        <p:spPr>
          <a:xfrm>
            <a:off x="8387256" y="6368487"/>
            <a:ext cx="3200400" cy="449724"/>
          </a:xfrm>
          <a:ln>
            <a:noFill/>
          </a:ln>
        </p:spPr>
        <p:txBody>
          <a:bodyPr>
            <a:normAutofit/>
          </a:bodyPr>
          <a:lstStyle>
            <a:lvl1pPr marL="0" indent="0" algn="r">
              <a:buNone/>
              <a:defRPr sz="2000">
                <a:solidFill>
                  <a:schemeClr val="bg1"/>
                </a:solidFill>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Date</a:t>
            </a:r>
          </a:p>
        </p:txBody>
      </p:sp>
    </p:spTree>
    <p:extLst>
      <p:ext uri="{BB962C8B-B14F-4D97-AF65-F5344CB8AC3E}">
        <p14:creationId xmlns:p14="http://schemas.microsoft.com/office/powerpoint/2010/main" val="363282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10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41690"/>
            <a:ext cx="10972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cxnSp>
        <p:nvCxnSpPr>
          <p:cNvPr id="15" name="Straight Connector 14">
            <a:extLst>
              <a:ext uri="{FF2B5EF4-FFF2-40B4-BE49-F238E27FC236}">
                <a16:creationId xmlns:a16="http://schemas.microsoft.com/office/drawing/2014/main" id="{28DBD5A7-8F2D-6B4B-8C13-CF5A026A5BD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F0151E5E-4296-8D45-A5A3-08F88EF43960}"/>
              </a:ext>
            </a:extLst>
          </p:cNvPr>
          <p:cNvSpPr>
            <a:spLocks noGrp="1"/>
          </p:cNvSpPr>
          <p:nvPr>
            <p:ph type="body" sz="quarter" idx="11" hasCustomPrompt="1"/>
          </p:nvPr>
        </p:nvSpPr>
        <p:spPr>
          <a:xfrm>
            <a:off x="609600" y="1479550"/>
            <a:ext cx="8647113"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2" name="Title 1">
            <a:extLst>
              <a:ext uri="{FF2B5EF4-FFF2-40B4-BE49-F238E27FC236}">
                <a16:creationId xmlns:a16="http://schemas.microsoft.com/office/drawing/2014/main" id="{0424E232-618D-E24A-9139-2F9D7BA8A855}"/>
              </a:ext>
            </a:extLst>
          </p:cNvPr>
          <p:cNvSpPr>
            <a:spLocks noGrp="1"/>
          </p:cNvSpPr>
          <p:nvPr>
            <p:ph type="title" hasCustomPrompt="1"/>
          </p:nvPr>
        </p:nvSpPr>
        <p:spPr>
          <a:xfrm>
            <a:off x="609600" y="484459"/>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18" name="Rectangle 17">
            <a:extLst>
              <a:ext uri="{FF2B5EF4-FFF2-40B4-BE49-F238E27FC236}">
                <a16:creationId xmlns:a16="http://schemas.microsoft.com/office/drawing/2014/main" id="{071DB286-2393-1641-A757-4135C612D3ED}"/>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0DC4B90D-13EB-0547-9DBA-C27FB09AA47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5" name="Graphic 24">
            <a:extLst>
              <a:ext uri="{FF2B5EF4-FFF2-40B4-BE49-F238E27FC236}">
                <a16:creationId xmlns:a16="http://schemas.microsoft.com/office/drawing/2014/main" id="{EDEFD197-41A9-4D49-8B1E-F36D7B47357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6" name="Straight Connector 25">
            <a:extLst>
              <a:ext uri="{FF2B5EF4-FFF2-40B4-BE49-F238E27FC236}">
                <a16:creationId xmlns:a16="http://schemas.microsoft.com/office/drawing/2014/main" id="{A8862BE3-D8CE-E045-88D4-613894588C36}"/>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FC93A596-ED5F-EC4F-8C22-4C387485D10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80452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326D00-486B-F544-A810-6A664A8A10EA}"/>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924EF95B-E749-F848-97F1-24271ED5B82D}"/>
              </a:ext>
            </a:extLst>
          </p:cNvPr>
          <p:cNvSpPr>
            <a:spLocks noGrp="1"/>
          </p:cNvSpPr>
          <p:nvPr>
            <p:ph type="body" sz="quarter" idx="11" hasCustomPrompt="1"/>
          </p:nvPr>
        </p:nvSpPr>
        <p:spPr>
          <a:xfrm>
            <a:off x="609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7" name="Text Placeholder 8">
            <a:extLst>
              <a:ext uri="{FF2B5EF4-FFF2-40B4-BE49-F238E27FC236}">
                <a16:creationId xmlns:a16="http://schemas.microsoft.com/office/drawing/2014/main" id="{9A6F2590-7AAF-B448-8932-6958800FC7F8}"/>
              </a:ext>
            </a:extLst>
          </p:cNvPr>
          <p:cNvSpPr>
            <a:spLocks noGrp="1"/>
          </p:cNvSpPr>
          <p:nvPr>
            <p:ph type="body" sz="quarter" idx="12" hasCustomPrompt="1"/>
          </p:nvPr>
        </p:nvSpPr>
        <p:spPr>
          <a:xfrm>
            <a:off x="6197601" y="1479550"/>
            <a:ext cx="5384800" cy="360363"/>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8" name="Content Placeholder 2">
            <a:extLst>
              <a:ext uri="{FF2B5EF4-FFF2-40B4-BE49-F238E27FC236}">
                <a16:creationId xmlns:a16="http://schemas.microsoft.com/office/drawing/2014/main" id="{4728009B-32C3-554E-BBC3-6CE451988224}"/>
              </a:ext>
            </a:extLst>
          </p:cNvPr>
          <p:cNvSpPr>
            <a:spLocks noGrp="1"/>
          </p:cNvSpPr>
          <p:nvPr>
            <p:ph idx="1"/>
          </p:nvPr>
        </p:nvSpPr>
        <p:spPr>
          <a:xfrm>
            <a:off x="609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9" name="Content Placeholder 2">
            <a:extLst>
              <a:ext uri="{FF2B5EF4-FFF2-40B4-BE49-F238E27FC236}">
                <a16:creationId xmlns:a16="http://schemas.microsoft.com/office/drawing/2014/main" id="{8BD0CD79-0A88-6F4A-9DE1-A5B60346B1AC}"/>
              </a:ext>
            </a:extLst>
          </p:cNvPr>
          <p:cNvSpPr>
            <a:spLocks noGrp="1"/>
          </p:cNvSpPr>
          <p:nvPr>
            <p:ph idx="13"/>
          </p:nvPr>
        </p:nvSpPr>
        <p:spPr>
          <a:xfrm>
            <a:off x="6197600" y="1941690"/>
            <a:ext cx="5384800" cy="3752116"/>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9" name="Title 1">
            <a:extLst>
              <a:ext uri="{FF2B5EF4-FFF2-40B4-BE49-F238E27FC236}">
                <a16:creationId xmlns:a16="http://schemas.microsoft.com/office/drawing/2014/main" id="{F4AA8F56-8114-0645-AE64-8E42161E1C8A}"/>
              </a:ext>
            </a:extLst>
          </p:cNvPr>
          <p:cNvSpPr>
            <a:spLocks noGrp="1"/>
          </p:cNvSpPr>
          <p:nvPr>
            <p:ph type="title" hasCustomPrompt="1"/>
          </p:nvPr>
        </p:nvSpPr>
        <p:spPr>
          <a:xfrm>
            <a:off x="609600" y="484458"/>
            <a:ext cx="10972800" cy="887356"/>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0" name="Rectangle 19">
            <a:extLst>
              <a:ext uri="{FF2B5EF4-FFF2-40B4-BE49-F238E27FC236}">
                <a16:creationId xmlns:a16="http://schemas.microsoft.com/office/drawing/2014/main" id="{34B8B072-DDDA-F14B-A37B-9E2975BB5F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CCD2B8BF-30BB-754F-9DA4-B739C4E87EDF}"/>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3" name="Graphic 22">
            <a:extLst>
              <a:ext uri="{FF2B5EF4-FFF2-40B4-BE49-F238E27FC236}">
                <a16:creationId xmlns:a16="http://schemas.microsoft.com/office/drawing/2014/main" id="{3832E2F6-DAE8-3541-8467-7B04338EC68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4" name="Straight Connector 23">
            <a:extLst>
              <a:ext uri="{FF2B5EF4-FFF2-40B4-BE49-F238E27FC236}">
                <a16:creationId xmlns:a16="http://schemas.microsoft.com/office/drawing/2014/main" id="{6F217AE5-A9C8-6D4B-83AE-2A10BF6462AA}"/>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9298D1DB-E7F7-8A4D-AF1D-0ED5E5D17F60}"/>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81748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ABA801-8FBD-1443-BFFA-88017638CC24}"/>
              </a:ext>
            </a:extLst>
          </p:cNvPr>
          <p:cNvSpPr>
            <a:spLocks noGrp="1"/>
          </p:cNvSpPr>
          <p:nvPr>
            <p:ph type="pic" sz="quarter" idx="11"/>
          </p:nvPr>
        </p:nvSpPr>
        <p:spPr>
          <a:xfrm>
            <a:off x="8343900" y="0"/>
            <a:ext cx="3848100" cy="6112774"/>
          </a:xfrm>
        </p:spPr>
        <p:txBody>
          <a:bodyPr/>
          <a:lstStyle/>
          <a:p>
            <a:endParaRPr lang="en-US" dirty="0"/>
          </a:p>
        </p:txBody>
      </p:sp>
      <p:cxnSp>
        <p:nvCxnSpPr>
          <p:cNvPr id="23" name="Straight Connector 22">
            <a:extLst>
              <a:ext uri="{FF2B5EF4-FFF2-40B4-BE49-F238E27FC236}">
                <a16:creationId xmlns:a16="http://schemas.microsoft.com/office/drawing/2014/main" id="{BDAA0027-432C-6244-840D-4FBFDD96A598}"/>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43" name="Text Placeholder 42">
            <a:extLst>
              <a:ext uri="{FF2B5EF4-FFF2-40B4-BE49-F238E27FC236}">
                <a16:creationId xmlns:a16="http://schemas.microsoft.com/office/drawing/2014/main" id="{454EB662-8970-3548-9C1E-15940E99A469}"/>
              </a:ext>
            </a:extLst>
          </p:cNvPr>
          <p:cNvSpPr>
            <a:spLocks noGrp="1"/>
          </p:cNvSpPr>
          <p:nvPr>
            <p:ph type="body" sz="quarter" idx="12"/>
          </p:nvPr>
        </p:nvSpPr>
        <p:spPr>
          <a:xfrm>
            <a:off x="609600" y="1601513"/>
            <a:ext cx="7581900" cy="406400"/>
          </a:xfrm>
        </p:spPr>
        <p:txBody>
          <a:bodyPr>
            <a:noAutofit/>
          </a:bodyPr>
          <a:lstStyle>
            <a:lvl1pPr marL="0" indent="0">
              <a:buNone/>
              <a:defRPr sz="2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44" name="Content Placeholder 2">
            <a:extLst>
              <a:ext uri="{FF2B5EF4-FFF2-40B4-BE49-F238E27FC236}">
                <a16:creationId xmlns:a16="http://schemas.microsoft.com/office/drawing/2014/main" id="{9C634B4E-4653-3846-85AD-42C20DC5FB51}"/>
              </a:ext>
            </a:extLst>
          </p:cNvPr>
          <p:cNvSpPr>
            <a:spLocks noGrp="1"/>
          </p:cNvSpPr>
          <p:nvPr>
            <p:ph idx="1"/>
          </p:nvPr>
        </p:nvSpPr>
        <p:spPr>
          <a:xfrm>
            <a:off x="609600" y="2120803"/>
            <a:ext cx="7581900" cy="3880562"/>
          </a:xfrm>
        </p:spPr>
        <p:txBody>
          <a:bodyPr/>
          <a:lstStyle>
            <a:lvl1pPr marL="515938" indent="-280988">
              <a:buClr>
                <a:schemeClr val="accent1"/>
              </a:buClr>
              <a:buSzPct val="125000"/>
              <a:buFont typeface="Arial" panose="020B0604020202020204" pitchFamily="34" charset="0"/>
              <a:buChar char="•"/>
              <a:tabLst/>
              <a:defRPr sz="2200">
                <a:solidFill>
                  <a:schemeClr val="tx1">
                    <a:lumMod val="85000"/>
                    <a:lumOff val="15000"/>
                  </a:schemeClr>
                </a:solidFill>
              </a:defRPr>
            </a:lvl1pPr>
            <a:lvl2pPr marL="976313" indent="-280988">
              <a:buClr>
                <a:schemeClr val="accent1"/>
              </a:buClr>
              <a:buFont typeface="Wingdings" panose="05000000000000000000" pitchFamily="2" charset="2"/>
              <a:buChar char="§"/>
              <a:tabLst/>
              <a:defRPr sz="2000">
                <a:solidFill>
                  <a:schemeClr val="tx1">
                    <a:lumMod val="85000"/>
                    <a:lumOff val="15000"/>
                  </a:schemeClr>
                </a:solidFill>
              </a:defRPr>
            </a:lvl2pPr>
            <a:lvl3pPr marL="1381125" indent="-234950">
              <a:buClr>
                <a:schemeClr val="accent1"/>
              </a:buClr>
              <a:buFont typeface="Wingdings" pitchFamily="2" charset="2"/>
              <a:buChar char="§"/>
              <a:tabLst/>
              <a:defRPr sz="1800">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5" name="Title 1">
            <a:extLst>
              <a:ext uri="{FF2B5EF4-FFF2-40B4-BE49-F238E27FC236}">
                <a16:creationId xmlns:a16="http://schemas.microsoft.com/office/drawing/2014/main" id="{8577A86C-776B-E547-A6C5-969E9A7865BD}"/>
              </a:ext>
            </a:extLst>
          </p:cNvPr>
          <p:cNvSpPr>
            <a:spLocks noGrp="1"/>
          </p:cNvSpPr>
          <p:nvPr>
            <p:ph type="title" hasCustomPrompt="1"/>
          </p:nvPr>
        </p:nvSpPr>
        <p:spPr>
          <a:xfrm>
            <a:off x="609600" y="484458"/>
            <a:ext cx="7581900" cy="1000424"/>
          </a:xfrm>
        </p:spPr>
        <p:txBody>
          <a:bodyPr anchor="t" anchorCtr="0">
            <a:noAutofit/>
          </a:bodyPr>
          <a:lstStyle>
            <a:lvl1pPr>
              <a:defRPr sz="3200" b="1" baseline="0">
                <a:solidFill>
                  <a:schemeClr val="accent1"/>
                </a:solidFill>
              </a:defRPr>
            </a:lvl1pPr>
          </a:lstStyle>
          <a:p>
            <a:r>
              <a:rPr lang="en-US" dirty="0"/>
              <a:t>DIFFERENT TITLE PER SLIDE, </a:t>
            </a:r>
            <a:br>
              <a:rPr lang="en-US" dirty="0"/>
            </a:br>
            <a:r>
              <a:rPr lang="en-US" dirty="0"/>
              <a:t>ARIAL 32 PT</a:t>
            </a:r>
          </a:p>
        </p:txBody>
      </p:sp>
      <p:sp>
        <p:nvSpPr>
          <p:cNvPr id="30" name="Rectangle 29">
            <a:extLst>
              <a:ext uri="{FF2B5EF4-FFF2-40B4-BE49-F238E27FC236}">
                <a16:creationId xmlns:a16="http://schemas.microsoft.com/office/drawing/2014/main" id="{C2BF3CEB-349B-9B43-B746-9CCF08DD2D7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5">
            <a:extLst>
              <a:ext uri="{FF2B5EF4-FFF2-40B4-BE49-F238E27FC236}">
                <a16:creationId xmlns:a16="http://schemas.microsoft.com/office/drawing/2014/main" id="{7FD54241-466E-224B-B253-D275ACDE7919}"/>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2" name="Graphic 31">
            <a:extLst>
              <a:ext uri="{FF2B5EF4-FFF2-40B4-BE49-F238E27FC236}">
                <a16:creationId xmlns:a16="http://schemas.microsoft.com/office/drawing/2014/main" id="{F07774A4-F463-6143-9CA1-7716CA9F9F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3" name="Straight Connector 32">
            <a:extLst>
              <a:ext uri="{FF2B5EF4-FFF2-40B4-BE49-F238E27FC236}">
                <a16:creationId xmlns:a16="http://schemas.microsoft.com/office/drawing/2014/main" id="{CC68A604-8BB6-794F-ACB5-D78699FCB3B0}"/>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8B6C446-C05E-D94C-AD80-ADBF74A37C5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33450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0DE676-5A7C-8E4A-A4B6-6E698D17865E}"/>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0991" t="279" r="33495" b="1867"/>
          <a:stretch/>
        </p:blipFill>
        <p:spPr>
          <a:xfrm>
            <a:off x="3848099" y="-71120"/>
            <a:ext cx="8440981" cy="6183895"/>
          </a:xfrm>
          <a:prstGeom prst="rect">
            <a:avLst/>
          </a:prstGeom>
        </p:spPr>
      </p:pic>
      <p:sp>
        <p:nvSpPr>
          <p:cNvPr id="4" name="Slide Number Placeholder 5">
            <a:extLst>
              <a:ext uri="{FF2B5EF4-FFF2-40B4-BE49-F238E27FC236}">
                <a16:creationId xmlns:a16="http://schemas.microsoft.com/office/drawing/2014/main" id="{7DBF9CD3-72F1-6D4C-8B35-8755693DCD4D}"/>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5" name="Graphic 4">
            <a:extLst>
              <a:ext uri="{FF2B5EF4-FFF2-40B4-BE49-F238E27FC236}">
                <a16:creationId xmlns:a16="http://schemas.microsoft.com/office/drawing/2014/main" id="{77300BC6-E090-4649-9031-DFDA75FE9E0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6246069"/>
            <a:ext cx="2260600" cy="495300"/>
          </a:xfrm>
          <a:prstGeom prst="rect">
            <a:avLst/>
          </a:prstGeom>
        </p:spPr>
      </p:pic>
      <p:cxnSp>
        <p:nvCxnSpPr>
          <p:cNvPr id="6" name="Straight Connector 5">
            <a:extLst>
              <a:ext uri="{FF2B5EF4-FFF2-40B4-BE49-F238E27FC236}">
                <a16:creationId xmlns:a16="http://schemas.microsoft.com/office/drawing/2014/main" id="{1FD622D0-F4FC-D14D-8584-5D90889DC8C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8E7067B5-143E-374D-81E4-1ECDEA8DA6D5}"/>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8" name="Picture Placeholder 8">
            <a:extLst>
              <a:ext uri="{FF2B5EF4-FFF2-40B4-BE49-F238E27FC236}">
                <a16:creationId xmlns:a16="http://schemas.microsoft.com/office/drawing/2014/main" id="{2CE02DCB-40A2-9245-800B-60AAC4FAFC93}"/>
              </a:ext>
            </a:extLst>
          </p:cNvPr>
          <p:cNvSpPr>
            <a:spLocks noGrp="1"/>
          </p:cNvSpPr>
          <p:nvPr>
            <p:ph type="pic" sz="quarter" idx="11"/>
          </p:nvPr>
        </p:nvSpPr>
        <p:spPr>
          <a:xfrm>
            <a:off x="0" y="0"/>
            <a:ext cx="3848100" cy="6112774"/>
          </a:xfrm>
        </p:spPr>
        <p:txBody>
          <a:bodyPr/>
          <a:lstStyle/>
          <a:p>
            <a:endParaRPr lang="en-US" dirty="0"/>
          </a:p>
        </p:txBody>
      </p:sp>
      <p:cxnSp>
        <p:nvCxnSpPr>
          <p:cNvPr id="9" name="Straight Connector 8">
            <a:extLst>
              <a:ext uri="{FF2B5EF4-FFF2-40B4-BE49-F238E27FC236}">
                <a16:creationId xmlns:a16="http://schemas.microsoft.com/office/drawing/2014/main" id="{D25518BB-58AA-AA44-8F78-6FB6BA906A6B}"/>
              </a:ext>
            </a:extLst>
          </p:cNvPr>
          <p:cNvCxnSpPr/>
          <p:nvPr userDrawn="1"/>
        </p:nvCxnSpPr>
        <p:spPr>
          <a:xfrm>
            <a:off x="4633312"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542555F-F18A-8242-BBB3-CEF73CDA69FB}"/>
              </a:ext>
            </a:extLst>
          </p:cNvPr>
          <p:cNvSpPr>
            <a:spLocks noGrp="1"/>
          </p:cNvSpPr>
          <p:nvPr>
            <p:ph type="body" sz="quarter" idx="12" hasCustomPrompt="1"/>
          </p:nvPr>
        </p:nvSpPr>
        <p:spPr>
          <a:xfrm>
            <a:off x="4529805" y="1479550"/>
            <a:ext cx="5384800" cy="360363"/>
          </a:xfrm>
        </p:spPr>
        <p:txBody>
          <a:bodyPr>
            <a:noAutofit/>
          </a:bodyPr>
          <a:lstStyle>
            <a:lvl1pPr marL="0" indent="0">
              <a:buNone/>
              <a:defRPr sz="2400" b="1" i="0">
                <a:solidFill>
                  <a:schemeClr val="bg1"/>
                </a:solidFill>
                <a:latin typeface="Arial" panose="020B0604020202020204" pitchFamily="34" charset="0"/>
                <a:cs typeface="Arial" panose="020B0604020202020204" pitchFamily="34" charset="0"/>
              </a:defRPr>
            </a:lvl1pPr>
          </a:lstStyle>
          <a:p>
            <a:pPr lvl="0"/>
            <a:r>
              <a:rPr lang="en-US" dirty="0"/>
              <a:t>Header, Arial Bold, 24 </a:t>
            </a:r>
            <a:r>
              <a:rPr lang="en-US" dirty="0" err="1"/>
              <a:t>pt</a:t>
            </a:r>
            <a:endParaRPr lang="en-US" dirty="0"/>
          </a:p>
        </p:txBody>
      </p:sp>
      <p:sp>
        <p:nvSpPr>
          <p:cNvPr id="11" name="Content Placeholder 2">
            <a:extLst>
              <a:ext uri="{FF2B5EF4-FFF2-40B4-BE49-F238E27FC236}">
                <a16:creationId xmlns:a16="http://schemas.microsoft.com/office/drawing/2014/main" id="{A1FDD6B2-508F-EA4A-87D7-31ADD248E10D}"/>
              </a:ext>
            </a:extLst>
          </p:cNvPr>
          <p:cNvSpPr>
            <a:spLocks noGrp="1"/>
          </p:cNvSpPr>
          <p:nvPr>
            <p:ph idx="1"/>
          </p:nvPr>
        </p:nvSpPr>
        <p:spPr>
          <a:xfrm>
            <a:off x="4529804" y="1941690"/>
            <a:ext cx="5384800" cy="3752116"/>
          </a:xfrm>
        </p:spPr>
        <p:txBody>
          <a:bodyPr/>
          <a:lstStyle>
            <a:lvl1pPr marL="515938" indent="-280988">
              <a:buClr>
                <a:schemeClr val="bg2"/>
              </a:buClr>
              <a:buSzPct val="125000"/>
              <a:buFont typeface="Arial" panose="020B0604020202020204" pitchFamily="34" charset="0"/>
              <a:buChar char="•"/>
              <a:tabLst/>
              <a:defRPr sz="2200">
                <a:solidFill>
                  <a:schemeClr val="bg1"/>
                </a:solidFill>
              </a:defRPr>
            </a:lvl1pPr>
            <a:lvl2pPr marL="976313" indent="-280988">
              <a:buClr>
                <a:schemeClr val="accent1"/>
              </a:buClr>
              <a:buFont typeface="Wingdings" panose="05000000000000000000" pitchFamily="2" charset="2"/>
              <a:buChar char="§"/>
              <a:tabLst/>
              <a:defRPr sz="2000">
                <a:solidFill>
                  <a:schemeClr val="bg1"/>
                </a:solidFill>
              </a:defRPr>
            </a:lvl2pPr>
            <a:lvl3pPr marL="1381125" indent="-234950">
              <a:buClr>
                <a:schemeClr val="accent1"/>
              </a:buClr>
              <a:buFont typeface="Wingdings" pitchFamily="2" charset="2"/>
              <a:buChar char="§"/>
              <a:tabLst/>
              <a:defRPr sz="1800">
                <a:solidFill>
                  <a:schemeClr val="bg1"/>
                </a:solidFill>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12" name="Title 1">
            <a:extLst>
              <a:ext uri="{FF2B5EF4-FFF2-40B4-BE49-F238E27FC236}">
                <a16:creationId xmlns:a16="http://schemas.microsoft.com/office/drawing/2014/main" id="{6D0CB6B6-F640-684D-AABC-37F9ECD6E052}"/>
              </a:ext>
            </a:extLst>
          </p:cNvPr>
          <p:cNvSpPr>
            <a:spLocks noGrp="1"/>
          </p:cNvSpPr>
          <p:nvPr>
            <p:ph type="title" hasCustomPrompt="1"/>
          </p:nvPr>
        </p:nvSpPr>
        <p:spPr>
          <a:xfrm>
            <a:off x="4529804" y="484458"/>
            <a:ext cx="6849387" cy="887356"/>
          </a:xfrm>
        </p:spPr>
        <p:txBody>
          <a:bodyPr anchor="t" anchorCtr="0">
            <a:normAutofit/>
          </a:bodyPr>
          <a:lstStyle>
            <a:lvl1pPr>
              <a:defRPr sz="3200" b="1" baseline="0">
                <a:solidFill>
                  <a:schemeClr val="bg1"/>
                </a:solidFill>
              </a:defRPr>
            </a:lvl1pPr>
          </a:lstStyle>
          <a:p>
            <a:r>
              <a:rPr lang="en-US" dirty="0"/>
              <a:t>DIFFERENT TITLE PER SLIDE, ARIAL 32 PT</a:t>
            </a:r>
          </a:p>
        </p:txBody>
      </p:sp>
    </p:spTree>
    <p:extLst>
      <p:ext uri="{BB962C8B-B14F-4D97-AF65-F5344CB8AC3E}">
        <p14:creationId xmlns:p14="http://schemas.microsoft.com/office/powerpoint/2010/main" val="308266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ent with Graphic">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508C5BCF-1094-B94D-A6B4-3BA4D385EDAD}"/>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3">
            <a:extLst>
              <a:ext uri="{FF2B5EF4-FFF2-40B4-BE49-F238E27FC236}">
                <a16:creationId xmlns:a16="http://schemas.microsoft.com/office/drawing/2014/main" id="{340F56E4-F8A1-4D4D-9E61-5CABD197FB01}"/>
              </a:ext>
            </a:extLst>
          </p:cNvPr>
          <p:cNvSpPr>
            <a:spLocks noGrp="1"/>
          </p:cNvSpPr>
          <p:nvPr>
            <p:ph sz="quarter" idx="13"/>
          </p:nvPr>
        </p:nvSpPr>
        <p:spPr>
          <a:xfrm>
            <a:off x="6230938" y="1554378"/>
            <a:ext cx="5238750" cy="435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848D99A2-1D1C-984A-A263-5F663DD24984}"/>
              </a:ext>
            </a:extLst>
          </p:cNvPr>
          <p:cNvSpPr>
            <a:spLocks noGrp="1"/>
          </p:cNvSpPr>
          <p:nvPr>
            <p:ph type="title" hasCustomPrompt="1"/>
          </p:nvPr>
        </p:nvSpPr>
        <p:spPr>
          <a:xfrm>
            <a:off x="609600" y="484458"/>
            <a:ext cx="10972800" cy="82505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31" name="Rectangle 30">
            <a:extLst>
              <a:ext uri="{FF2B5EF4-FFF2-40B4-BE49-F238E27FC236}">
                <a16:creationId xmlns:a16="http://schemas.microsoft.com/office/drawing/2014/main" id="{117DD378-629D-E840-B370-54259EE8210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5">
            <a:extLst>
              <a:ext uri="{FF2B5EF4-FFF2-40B4-BE49-F238E27FC236}">
                <a16:creationId xmlns:a16="http://schemas.microsoft.com/office/drawing/2014/main" id="{2798D922-0933-1043-98C8-522ED9BC98EE}"/>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33" name="Graphic 32">
            <a:extLst>
              <a:ext uri="{FF2B5EF4-FFF2-40B4-BE49-F238E27FC236}">
                <a16:creationId xmlns:a16="http://schemas.microsoft.com/office/drawing/2014/main" id="{576D76D2-5186-1145-81B6-C978F0FD5B2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34" name="Straight Connector 33">
            <a:extLst>
              <a:ext uri="{FF2B5EF4-FFF2-40B4-BE49-F238E27FC236}">
                <a16:creationId xmlns:a16="http://schemas.microsoft.com/office/drawing/2014/main" id="{AFF4CCCA-CC14-5F4F-85F8-E9E43CBD83C3}"/>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D27E2174-87D8-A34D-A2C1-AD7CA740738F}"/>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
        <p:nvSpPr>
          <p:cNvPr id="36" name="Content Placeholder 23">
            <a:extLst>
              <a:ext uri="{FF2B5EF4-FFF2-40B4-BE49-F238E27FC236}">
                <a16:creationId xmlns:a16="http://schemas.microsoft.com/office/drawing/2014/main" id="{33C51EF8-3A4A-BF43-91AD-F7ED3A3ADF15}"/>
              </a:ext>
            </a:extLst>
          </p:cNvPr>
          <p:cNvSpPr>
            <a:spLocks noGrp="1"/>
          </p:cNvSpPr>
          <p:nvPr>
            <p:ph sz="quarter" idx="14"/>
          </p:nvPr>
        </p:nvSpPr>
        <p:spPr>
          <a:xfrm>
            <a:off x="630238" y="1554378"/>
            <a:ext cx="5238750" cy="4351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251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298840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dirty="0"/>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dirty="0"/>
              <a:t>Presentation Title</a:t>
            </a:r>
          </a:p>
        </p:txBody>
      </p:sp>
    </p:spTree>
    <p:extLst>
      <p:ext uri="{BB962C8B-B14F-4D97-AF65-F5344CB8AC3E}">
        <p14:creationId xmlns:p14="http://schemas.microsoft.com/office/powerpoint/2010/main" val="3126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564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E065F-9071-E840-93FC-0FFF2AD44CA3}"/>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4" name="Rectangle 3">
            <a:extLst>
              <a:ext uri="{FF2B5EF4-FFF2-40B4-BE49-F238E27FC236}">
                <a16:creationId xmlns:a16="http://schemas.microsoft.com/office/drawing/2014/main" id="{31BAE4F3-67AD-5046-BA17-23EF3507710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8DB5D6DC-3286-9547-8661-3FE447A52094}"/>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dirty="0"/>
              <a:t>Section Title, Arial Bold, 32 </a:t>
            </a:r>
            <a:r>
              <a:rPr lang="en-US" dirty="0" err="1"/>
              <a:t>pt</a:t>
            </a:r>
            <a:endParaRPr lang="en-US" dirty="0"/>
          </a:p>
        </p:txBody>
      </p:sp>
      <p:sp>
        <p:nvSpPr>
          <p:cNvPr id="8" name="Rectangle 7">
            <a:extLst>
              <a:ext uri="{FF2B5EF4-FFF2-40B4-BE49-F238E27FC236}">
                <a16:creationId xmlns:a16="http://schemas.microsoft.com/office/drawing/2014/main" id="{592067DB-9389-8148-9AD4-338B1FA93EC2}"/>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396F6A5-C238-444C-9134-545435D8BE69}"/>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401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9E7165-FEAA-4443-8CF8-E28F2D999B5D}"/>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49048" t="3916" r="33495" b="-8079"/>
          <a:stretch/>
        </p:blipFill>
        <p:spPr>
          <a:xfrm>
            <a:off x="8818880" y="0"/>
            <a:ext cx="3373120" cy="6857999"/>
          </a:xfrm>
          <a:prstGeom prst="rect">
            <a:avLst/>
          </a:prstGeom>
        </p:spPr>
      </p:pic>
      <p:sp>
        <p:nvSpPr>
          <p:cNvPr id="6" name="Title 1">
            <a:extLst>
              <a:ext uri="{FF2B5EF4-FFF2-40B4-BE49-F238E27FC236}">
                <a16:creationId xmlns:a16="http://schemas.microsoft.com/office/drawing/2014/main" id="{6574E564-D362-C144-80D5-D67E98E10F2A}"/>
              </a:ext>
            </a:extLst>
          </p:cNvPr>
          <p:cNvSpPr>
            <a:spLocks noGrp="1"/>
          </p:cNvSpPr>
          <p:nvPr>
            <p:ph type="ctrTitle" hasCustomPrompt="1"/>
          </p:nvPr>
        </p:nvSpPr>
        <p:spPr>
          <a:xfrm>
            <a:off x="914400" y="1582194"/>
            <a:ext cx="4613275" cy="708520"/>
          </a:xfrm>
        </p:spPr>
        <p:txBody>
          <a:bodyPr anchor="t" anchorCtr="0">
            <a:normAutofit/>
          </a:bodyPr>
          <a:lstStyle>
            <a:lvl1pPr algn="l">
              <a:defRPr sz="3200" b="1">
                <a:solidFill>
                  <a:schemeClr val="bg1"/>
                </a:solidFill>
              </a:defRPr>
            </a:lvl1pPr>
          </a:lstStyle>
          <a:p>
            <a:r>
              <a:rPr lang="en-US" dirty="0"/>
              <a:t>Thank You, 32 </a:t>
            </a:r>
            <a:r>
              <a:rPr lang="en-US" dirty="0" err="1"/>
              <a:t>pt</a:t>
            </a:r>
            <a:endParaRPr lang="en-US" dirty="0"/>
          </a:p>
        </p:txBody>
      </p:sp>
      <p:cxnSp>
        <p:nvCxnSpPr>
          <p:cNvPr id="7" name="Straight Connector 6">
            <a:extLst>
              <a:ext uri="{FF2B5EF4-FFF2-40B4-BE49-F238E27FC236}">
                <a16:creationId xmlns:a16="http://schemas.microsoft.com/office/drawing/2014/main" id="{E3D6C17C-37C8-6949-A675-DD8193329926}"/>
              </a:ext>
            </a:extLst>
          </p:cNvPr>
          <p:cNvCxnSpPr/>
          <p:nvPr userDrawn="1"/>
        </p:nvCxnSpPr>
        <p:spPr>
          <a:xfrm>
            <a:off x="1008529" y="1490133"/>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08C9353-1B12-1D4B-AEAA-C4FE7D2CC431}"/>
              </a:ext>
            </a:extLst>
          </p:cNvPr>
          <p:cNvSpPr>
            <a:spLocks noGrp="1"/>
          </p:cNvSpPr>
          <p:nvPr>
            <p:ph type="body" sz="quarter" idx="10" hasCustomPrompt="1"/>
          </p:nvPr>
        </p:nvSpPr>
        <p:spPr>
          <a:xfrm>
            <a:off x="914400" y="2507561"/>
            <a:ext cx="4613275" cy="1881271"/>
          </a:xfrm>
        </p:spPr>
        <p:txBody>
          <a:bodyPr>
            <a:normAutofit/>
          </a:bodyPr>
          <a:lstStyle>
            <a:lvl1pPr marL="0" indent="0">
              <a:buNone/>
              <a:defRPr sz="2400">
                <a:solidFill>
                  <a:schemeClr val="bg1"/>
                </a:solidFill>
              </a:defRPr>
            </a:lvl1pPr>
          </a:lstStyle>
          <a:p>
            <a:pPr lvl="0"/>
            <a:r>
              <a:rPr lang="en-US" dirty="0"/>
              <a:t>Name</a:t>
            </a:r>
          </a:p>
          <a:p>
            <a:pPr lvl="0"/>
            <a:r>
              <a:rPr lang="en-US" dirty="0"/>
              <a:t>Title</a:t>
            </a:r>
          </a:p>
          <a:p>
            <a:pPr lvl="0"/>
            <a:r>
              <a:rPr lang="en-US" dirty="0"/>
              <a:t>Phone number</a:t>
            </a:r>
          </a:p>
          <a:p>
            <a:pPr lvl="0"/>
            <a:r>
              <a:rPr lang="en-US" dirty="0"/>
              <a:t>Email</a:t>
            </a:r>
          </a:p>
        </p:txBody>
      </p:sp>
      <p:pic>
        <p:nvPicPr>
          <p:cNvPr id="14" name="Graphic 13">
            <a:extLst>
              <a:ext uri="{FF2B5EF4-FFF2-40B4-BE49-F238E27FC236}">
                <a16:creationId xmlns:a16="http://schemas.microsoft.com/office/drawing/2014/main" id="{D6BC4E00-1CAA-6D45-A1AE-5F409A830B5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9381" y="4735517"/>
            <a:ext cx="3233758" cy="708520"/>
          </a:xfrm>
          <a:prstGeom prst="rect">
            <a:avLst/>
          </a:prstGeom>
        </p:spPr>
      </p:pic>
      <p:sp>
        <p:nvSpPr>
          <p:cNvPr id="15" name="Rectangle 14">
            <a:extLst>
              <a:ext uri="{FF2B5EF4-FFF2-40B4-BE49-F238E27FC236}">
                <a16:creationId xmlns:a16="http://schemas.microsoft.com/office/drawing/2014/main" id="{9557C841-2B2B-3946-AECA-0AD3DB9BBC9F}"/>
              </a:ext>
            </a:extLst>
          </p:cNvPr>
          <p:cNvSpPr/>
          <p:nvPr userDrawn="1"/>
        </p:nvSpPr>
        <p:spPr>
          <a:xfrm>
            <a:off x="0" y="6244617"/>
            <a:ext cx="12192000" cy="613383"/>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9E287AA1-09CB-2C48-ADEB-9CAAEF0D7B1A}"/>
              </a:ext>
            </a:extLst>
          </p:cNvPr>
          <p:cNvSpPr>
            <a:spLocks noGrp="1"/>
          </p:cNvSpPr>
          <p:nvPr>
            <p:ph type="body" sz="quarter" idx="11" hasCustomPrompt="1"/>
          </p:nvPr>
        </p:nvSpPr>
        <p:spPr>
          <a:xfrm>
            <a:off x="914400" y="6304548"/>
            <a:ext cx="1842193" cy="506317"/>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err="1"/>
              <a:t>usphs.gov</a:t>
            </a:r>
            <a:endParaRPr lang="en-US" dirty="0"/>
          </a:p>
        </p:txBody>
      </p:sp>
      <p:pic>
        <p:nvPicPr>
          <p:cNvPr id="12" name="Picture 11">
            <a:hlinkClick r:id="rId5"/>
            <a:extLst>
              <a:ext uri="{FF2B5EF4-FFF2-40B4-BE49-F238E27FC236}">
                <a16:creationId xmlns:a16="http://schemas.microsoft.com/office/drawing/2014/main" id="{9455115D-B7D0-0949-AE1E-9FC77B7A4E0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20612" y="6378435"/>
            <a:ext cx="143650" cy="307463"/>
          </a:xfrm>
          <a:prstGeom prst="rect">
            <a:avLst/>
          </a:prstGeom>
        </p:spPr>
      </p:pic>
      <p:pic>
        <p:nvPicPr>
          <p:cNvPr id="13" name="Picture 12">
            <a:hlinkClick r:id="rId7"/>
            <a:extLst>
              <a:ext uri="{FF2B5EF4-FFF2-40B4-BE49-F238E27FC236}">
                <a16:creationId xmlns:a16="http://schemas.microsoft.com/office/drawing/2014/main" id="{20961C35-B147-F84C-B564-43A3F538E86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963829" y="6425243"/>
            <a:ext cx="302422" cy="245718"/>
          </a:xfrm>
          <a:prstGeom prst="rect">
            <a:avLst/>
          </a:prstGeom>
        </p:spPr>
      </p:pic>
    </p:spTree>
    <p:extLst>
      <p:ext uri="{BB962C8B-B14F-4D97-AF65-F5344CB8AC3E}">
        <p14:creationId xmlns:p14="http://schemas.microsoft.com/office/powerpoint/2010/main" val="63897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PPT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66783A4B-93AD-574C-BB9F-CCFFDA76DA3B}"/>
              </a:ext>
            </a:extLst>
          </p:cNvPr>
          <p:cNvSpPr>
            <a:spLocks noGrp="1"/>
          </p:cNvSpPr>
          <p:nvPr>
            <p:ph type="chart" sz="quarter" idx="10"/>
          </p:nvPr>
        </p:nvSpPr>
        <p:spPr>
          <a:xfrm>
            <a:off x="609600" y="1622864"/>
            <a:ext cx="10968038" cy="4283251"/>
          </a:xfrm>
        </p:spPr>
        <p:txBody>
          <a:bodyPr/>
          <a:lstStyle/>
          <a:p>
            <a:endParaRPr lang="en-US" dirty="0"/>
          </a:p>
        </p:txBody>
      </p:sp>
      <p:cxnSp>
        <p:nvCxnSpPr>
          <p:cNvPr id="19" name="Straight Connector 18">
            <a:extLst>
              <a:ext uri="{FF2B5EF4-FFF2-40B4-BE49-F238E27FC236}">
                <a16:creationId xmlns:a16="http://schemas.microsoft.com/office/drawing/2014/main" id="{DD7A90AB-F918-D841-92EA-FF682489E30B}"/>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C35FA206-A2EA-8343-A005-2B63047D2274}"/>
              </a:ext>
            </a:extLst>
          </p:cNvPr>
          <p:cNvSpPr>
            <a:spLocks noGrp="1"/>
          </p:cNvSpPr>
          <p:nvPr>
            <p:ph type="title" hasCustomPrompt="1"/>
          </p:nvPr>
        </p:nvSpPr>
        <p:spPr>
          <a:xfrm>
            <a:off x="609600" y="484458"/>
            <a:ext cx="10972800" cy="974991"/>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F3DDD418-8000-C543-8D48-F8E5450BDDC0}"/>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FF16A477-2FDE-B844-89E5-53567EFF47B3}"/>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A2BA51FD-6863-B44B-B3CC-8DE6F23B7E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D3E8422D-7B3C-8247-A6B7-560541E2F024}"/>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ECDE6A3D-E118-2F48-B970-DA33892D5B6F}"/>
              </a:ext>
            </a:extLst>
          </p:cNvPr>
          <p:cNvSpPr>
            <a:spLocks noGrp="1"/>
          </p:cNvSpPr>
          <p:nvPr>
            <p:ph type="body" sz="quarter" idx="11"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169753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8340" y="434924"/>
            <a:ext cx="10815319" cy="93408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1/9/2023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765617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2334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900" b="1" i="0">
                <a:solidFill>
                  <a:srgbClr val="252525"/>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1/9/2023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6318954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23342"/>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1/9/2023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6768892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 y="0"/>
            <a:ext cx="12205716" cy="3006852"/>
          </a:xfrm>
          <a:prstGeom prst="rect">
            <a:avLst/>
          </a:prstGeom>
          <a:blipFill>
            <a:blip r:embed="rId2" cstate="print"/>
            <a:stretch>
              <a:fillRect/>
            </a:stretch>
          </a:blipFill>
        </p:spPr>
        <p:txBody>
          <a:bodyPr wrap="square" lIns="0" tIns="0" rIns="0" bIns="0" rtlCol="0"/>
          <a:lstStyle/>
          <a:p>
            <a:endParaRPr dirty="0"/>
          </a:p>
        </p:txBody>
      </p:sp>
      <p:sp>
        <p:nvSpPr>
          <p:cNvPr id="17" name="bk object 17"/>
          <p:cNvSpPr/>
          <p:nvPr/>
        </p:nvSpPr>
        <p:spPr>
          <a:xfrm>
            <a:off x="746759" y="1200924"/>
            <a:ext cx="9238615" cy="1470660"/>
          </a:xfrm>
          <a:custGeom>
            <a:avLst/>
            <a:gdLst/>
            <a:ahLst/>
            <a:cxnLst/>
            <a:rect l="l" t="t" r="r" b="b"/>
            <a:pathLst>
              <a:path w="9238615" h="1470660">
                <a:moveTo>
                  <a:pt x="0" y="1470647"/>
                </a:moveTo>
                <a:lnTo>
                  <a:pt x="9238488" y="1470647"/>
                </a:lnTo>
                <a:lnTo>
                  <a:pt x="9238488" y="0"/>
                </a:lnTo>
                <a:lnTo>
                  <a:pt x="0" y="0"/>
                </a:lnTo>
                <a:lnTo>
                  <a:pt x="0" y="1470647"/>
                </a:lnTo>
                <a:close/>
              </a:path>
            </a:pathLst>
          </a:custGeom>
          <a:solidFill>
            <a:srgbClr val="0E161B"/>
          </a:solidFill>
        </p:spPr>
        <p:txBody>
          <a:bodyPr wrap="square" lIns="0" tIns="0" rIns="0" bIns="0" rtlCol="0"/>
          <a:lstStyle/>
          <a:p>
            <a:endParaRPr dirty="0"/>
          </a:p>
        </p:txBody>
      </p:sp>
      <p:sp>
        <p:nvSpPr>
          <p:cNvPr id="18" name="bk object 18"/>
          <p:cNvSpPr/>
          <p:nvPr/>
        </p:nvSpPr>
        <p:spPr>
          <a:xfrm>
            <a:off x="507491" y="1200924"/>
            <a:ext cx="157480" cy="1470660"/>
          </a:xfrm>
          <a:custGeom>
            <a:avLst/>
            <a:gdLst/>
            <a:ahLst/>
            <a:cxnLst/>
            <a:rect l="l" t="t" r="r" b="b"/>
            <a:pathLst>
              <a:path w="157479" h="1470660">
                <a:moveTo>
                  <a:pt x="0" y="1470647"/>
                </a:moveTo>
                <a:lnTo>
                  <a:pt x="156972" y="1470647"/>
                </a:lnTo>
                <a:lnTo>
                  <a:pt x="156972" y="0"/>
                </a:lnTo>
                <a:lnTo>
                  <a:pt x="0" y="0"/>
                </a:lnTo>
                <a:lnTo>
                  <a:pt x="0" y="1470647"/>
                </a:lnTo>
                <a:close/>
              </a:path>
            </a:pathLst>
          </a:custGeom>
          <a:solidFill>
            <a:srgbClr val="0E161B"/>
          </a:solidFill>
        </p:spPr>
        <p:txBody>
          <a:bodyPr wrap="square" lIns="0" tIns="0" rIns="0" bIns="0" rtlCol="0"/>
          <a:lstStyle/>
          <a:p>
            <a:endParaRPr dirty="0"/>
          </a:p>
        </p:txBody>
      </p:sp>
      <p:sp>
        <p:nvSpPr>
          <p:cNvPr id="19" name="bk object 19"/>
          <p:cNvSpPr/>
          <p:nvPr/>
        </p:nvSpPr>
        <p:spPr>
          <a:xfrm>
            <a:off x="0" y="1200924"/>
            <a:ext cx="425450" cy="1470660"/>
          </a:xfrm>
          <a:custGeom>
            <a:avLst/>
            <a:gdLst/>
            <a:ahLst/>
            <a:cxnLst/>
            <a:rect l="l" t="t" r="r" b="b"/>
            <a:pathLst>
              <a:path w="425450" h="1470660">
                <a:moveTo>
                  <a:pt x="0" y="1470647"/>
                </a:moveTo>
                <a:lnTo>
                  <a:pt x="425196" y="1470647"/>
                </a:lnTo>
                <a:lnTo>
                  <a:pt x="425196" y="0"/>
                </a:lnTo>
                <a:lnTo>
                  <a:pt x="0" y="0"/>
                </a:lnTo>
                <a:lnTo>
                  <a:pt x="0" y="1470647"/>
                </a:lnTo>
                <a:close/>
              </a:path>
            </a:pathLst>
          </a:custGeom>
          <a:solidFill>
            <a:srgbClr val="0E161B"/>
          </a:solidFill>
        </p:spPr>
        <p:txBody>
          <a:bodyPr wrap="square" lIns="0" tIns="0" rIns="0" bIns="0" rtlCol="0"/>
          <a:lstStyle/>
          <a:p>
            <a:endParaRPr dirty="0"/>
          </a:p>
        </p:txBody>
      </p:sp>
      <p:sp>
        <p:nvSpPr>
          <p:cNvPr id="20" name="bk object 20"/>
          <p:cNvSpPr/>
          <p:nvPr/>
        </p:nvSpPr>
        <p:spPr>
          <a:xfrm>
            <a:off x="705612" y="1200911"/>
            <a:ext cx="0" cy="1470660"/>
          </a:xfrm>
          <a:custGeom>
            <a:avLst/>
            <a:gdLst/>
            <a:ahLst/>
            <a:cxnLst/>
            <a:rect l="l" t="t" r="r" b="b"/>
            <a:pathLst>
              <a:path h="1470660">
                <a:moveTo>
                  <a:pt x="0" y="0"/>
                </a:moveTo>
                <a:lnTo>
                  <a:pt x="0" y="1470660"/>
                </a:lnTo>
              </a:path>
            </a:pathLst>
          </a:custGeom>
          <a:ln w="82295">
            <a:solidFill>
              <a:srgbClr val="F4B917"/>
            </a:solidFill>
          </a:ln>
        </p:spPr>
        <p:txBody>
          <a:bodyPr wrap="square" lIns="0" tIns="0" rIns="0" bIns="0" rtlCol="0"/>
          <a:lstStyle/>
          <a:p>
            <a:endParaRPr dirty="0"/>
          </a:p>
        </p:txBody>
      </p:sp>
      <p:sp>
        <p:nvSpPr>
          <p:cNvPr id="21" name="bk object 21"/>
          <p:cNvSpPr/>
          <p:nvPr/>
        </p:nvSpPr>
        <p:spPr>
          <a:xfrm>
            <a:off x="466344" y="1200911"/>
            <a:ext cx="0" cy="1470660"/>
          </a:xfrm>
          <a:custGeom>
            <a:avLst/>
            <a:gdLst/>
            <a:ahLst/>
            <a:cxnLst/>
            <a:rect l="l" t="t" r="r" b="b"/>
            <a:pathLst>
              <a:path h="1470660">
                <a:moveTo>
                  <a:pt x="0" y="0"/>
                </a:moveTo>
                <a:lnTo>
                  <a:pt x="0" y="1470660"/>
                </a:lnTo>
              </a:path>
            </a:pathLst>
          </a:custGeom>
          <a:ln w="82295">
            <a:solidFill>
              <a:srgbClr val="F4B917"/>
            </a:solidFill>
          </a:ln>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3200" b="1" i="0">
                <a:solidFill>
                  <a:srgbClr val="12334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1/9/2023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9175699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1/9/2023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906542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Large Image/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705CBE4-EE8C-A74D-87A4-DE173750744F}"/>
              </a:ext>
            </a:extLst>
          </p:cNvPr>
          <p:cNvSpPr>
            <a:spLocks noGrp="1"/>
          </p:cNvSpPr>
          <p:nvPr>
            <p:ph type="pic" sz="quarter" idx="12"/>
          </p:nvPr>
        </p:nvSpPr>
        <p:spPr>
          <a:xfrm>
            <a:off x="609601" y="1667733"/>
            <a:ext cx="10972800" cy="4221718"/>
          </a:xfrm>
        </p:spPr>
        <p:txBody>
          <a:bodyPr/>
          <a:lstStyle/>
          <a:p>
            <a:endParaRPr lang="en-US" dirty="0"/>
          </a:p>
        </p:txBody>
      </p:sp>
      <p:cxnSp>
        <p:nvCxnSpPr>
          <p:cNvPr id="13" name="Straight Connector 12">
            <a:extLst>
              <a:ext uri="{FF2B5EF4-FFF2-40B4-BE49-F238E27FC236}">
                <a16:creationId xmlns:a16="http://schemas.microsoft.com/office/drawing/2014/main" id="{E5D6EDFE-9BCC-7241-BE79-C3C97886BF10}"/>
              </a:ext>
            </a:extLst>
          </p:cNvPr>
          <p:cNvCxnSpPr/>
          <p:nvPr userDrawn="1"/>
        </p:nvCxnSpPr>
        <p:spPr>
          <a:xfrm>
            <a:off x="713108" y="449124"/>
            <a:ext cx="948267"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0B7E887-57A5-1B48-AE15-22374E11DD61}"/>
              </a:ext>
            </a:extLst>
          </p:cNvPr>
          <p:cNvSpPr>
            <a:spLocks noGrp="1"/>
          </p:cNvSpPr>
          <p:nvPr>
            <p:ph type="title" hasCustomPrompt="1"/>
          </p:nvPr>
        </p:nvSpPr>
        <p:spPr>
          <a:xfrm>
            <a:off x="609600" y="484458"/>
            <a:ext cx="10972800" cy="974989"/>
          </a:xfrm>
        </p:spPr>
        <p:txBody>
          <a:bodyPr anchor="t" anchorCtr="0">
            <a:normAutofit/>
          </a:bodyPr>
          <a:lstStyle>
            <a:lvl1pPr>
              <a:defRPr sz="3200" b="1" baseline="0">
                <a:solidFill>
                  <a:schemeClr val="accent1"/>
                </a:solidFill>
              </a:defRPr>
            </a:lvl1pPr>
          </a:lstStyle>
          <a:p>
            <a:r>
              <a:rPr lang="en-US"/>
              <a:t>DIFFERENT TITLE PER SLIDE, ARIAL 32 PT</a:t>
            </a:r>
          </a:p>
        </p:txBody>
      </p:sp>
      <p:sp>
        <p:nvSpPr>
          <p:cNvPr id="26" name="Rectangle 25">
            <a:extLst>
              <a:ext uri="{FF2B5EF4-FFF2-40B4-BE49-F238E27FC236}">
                <a16:creationId xmlns:a16="http://schemas.microsoft.com/office/drawing/2014/main" id="{0A0DF808-4C38-3849-B5B7-4E3001375694}"/>
              </a:ext>
            </a:extLst>
          </p:cNvPr>
          <p:cNvSpPr/>
          <p:nvPr userDrawn="1"/>
        </p:nvSpPr>
        <p:spPr>
          <a:xfrm>
            <a:off x="0" y="6117996"/>
            <a:ext cx="12192000" cy="740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EEC23946-B628-904A-A109-D9C3DF530852}"/>
              </a:ext>
            </a:extLst>
          </p:cNvPr>
          <p:cNvSpPr txBox="1">
            <a:spLocks/>
          </p:cNvSpPr>
          <p:nvPr userDrawn="1"/>
        </p:nvSpPr>
        <p:spPr>
          <a:xfrm>
            <a:off x="11195314" y="6370139"/>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85E4B45-3C0D-4DB7-A4A8-89FEB5CAB5B2}" type="slidenum">
              <a:rPr lang="en-US" sz="1333" smtClean="0">
                <a:solidFill>
                  <a:schemeClr val="bg1"/>
                </a:solidFill>
              </a:rPr>
              <a:pPr algn="ctr"/>
              <a:t>‹#›</a:t>
            </a:fld>
            <a:endParaRPr lang="en-US" sz="1333" dirty="0">
              <a:solidFill>
                <a:schemeClr val="bg1"/>
              </a:solidFill>
            </a:endParaRPr>
          </a:p>
        </p:txBody>
      </p:sp>
      <p:pic>
        <p:nvPicPr>
          <p:cNvPr id="28" name="Graphic 27">
            <a:extLst>
              <a:ext uri="{FF2B5EF4-FFF2-40B4-BE49-F238E27FC236}">
                <a16:creationId xmlns:a16="http://schemas.microsoft.com/office/drawing/2014/main" id="{564CD507-EEDB-6948-930D-9B84E47A6F8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246069"/>
            <a:ext cx="2260600" cy="495300"/>
          </a:xfrm>
          <a:prstGeom prst="rect">
            <a:avLst/>
          </a:prstGeom>
        </p:spPr>
      </p:pic>
      <p:cxnSp>
        <p:nvCxnSpPr>
          <p:cNvPr id="29" name="Straight Connector 28">
            <a:extLst>
              <a:ext uri="{FF2B5EF4-FFF2-40B4-BE49-F238E27FC236}">
                <a16:creationId xmlns:a16="http://schemas.microsoft.com/office/drawing/2014/main" id="{99C370B9-4ACE-AE45-89BE-88F87F4C2D25}"/>
              </a:ext>
            </a:extLst>
          </p:cNvPr>
          <p:cNvCxnSpPr/>
          <p:nvPr userDrawn="1"/>
        </p:nvCxnSpPr>
        <p:spPr>
          <a:xfrm>
            <a:off x="11261303" y="6341319"/>
            <a:ext cx="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3BC5AB0D-1D51-AE43-8724-1EF32D916C1A}"/>
              </a:ext>
            </a:extLst>
          </p:cNvPr>
          <p:cNvSpPr>
            <a:spLocks noGrp="1"/>
          </p:cNvSpPr>
          <p:nvPr>
            <p:ph type="body" sz="quarter" idx="10" hasCustomPrompt="1"/>
          </p:nvPr>
        </p:nvSpPr>
        <p:spPr>
          <a:xfrm>
            <a:off x="7222204" y="6341319"/>
            <a:ext cx="3979862" cy="304800"/>
          </a:xfrm>
        </p:spPr>
        <p:txBody>
          <a:bodyPr anchor="ctr" anchorCtr="0">
            <a:noAutofit/>
          </a:bodyPr>
          <a:lstStyle>
            <a:lvl1pPr marL="0" indent="0" algn="r">
              <a:buNone/>
              <a:defRPr sz="1800">
                <a:solidFill>
                  <a:schemeClr val="bg1"/>
                </a:solidFill>
              </a:defRPr>
            </a:lvl1pPr>
          </a:lstStyle>
          <a:p>
            <a:pPr lvl="0"/>
            <a:r>
              <a:rPr lang="en-US"/>
              <a:t>Presentation Title</a:t>
            </a:r>
          </a:p>
        </p:txBody>
      </p:sp>
    </p:spTree>
    <p:extLst>
      <p:ext uri="{BB962C8B-B14F-4D97-AF65-F5344CB8AC3E}">
        <p14:creationId xmlns:p14="http://schemas.microsoft.com/office/powerpoint/2010/main" val="3776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0A5C9A-4A11-784F-957D-6444814FA726}"/>
              </a:ext>
            </a:extLst>
          </p:cNvPr>
          <p:cNvSpPr/>
          <p:nvPr userDrawn="1"/>
        </p:nvSpPr>
        <p:spPr>
          <a:xfrm>
            <a:off x="7545" y="0"/>
            <a:ext cx="12179195" cy="2980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DCE8E7C-6EA8-5E4A-98DA-197608A078B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l="215" t="279" r="34047" b="51444"/>
          <a:stretch/>
        </p:blipFill>
        <p:spPr>
          <a:xfrm>
            <a:off x="-5259" y="-71119"/>
            <a:ext cx="12192000" cy="3050858"/>
          </a:xfrm>
          <a:prstGeom prst="rect">
            <a:avLst/>
          </a:prstGeom>
        </p:spPr>
      </p:pic>
      <p:sp>
        <p:nvSpPr>
          <p:cNvPr id="10" name="Rectangle 9">
            <a:extLst>
              <a:ext uri="{FF2B5EF4-FFF2-40B4-BE49-F238E27FC236}">
                <a16:creationId xmlns:a16="http://schemas.microsoft.com/office/drawing/2014/main" id="{C8D70E64-FE79-E246-A2DA-42EE90A704EF}"/>
              </a:ext>
            </a:extLst>
          </p:cNvPr>
          <p:cNvSpPr/>
          <p:nvPr userDrawn="1"/>
        </p:nvSpPr>
        <p:spPr>
          <a:xfrm>
            <a:off x="-1" y="1201193"/>
            <a:ext cx="9985249" cy="1470025"/>
          </a:xfrm>
          <a:prstGeom prst="rect">
            <a:avLst/>
          </a:prstGeom>
          <a:solidFill>
            <a:schemeClr val="tx2">
              <a:lumMod val="10000"/>
            </a:schemeClr>
          </a:solidFill>
          <a:ln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A4C386B-3E03-9A45-8365-ACE91E7D8F0D}"/>
              </a:ext>
            </a:extLst>
          </p:cNvPr>
          <p:cNvSpPr>
            <a:spLocks noGrp="1"/>
          </p:cNvSpPr>
          <p:nvPr>
            <p:ph type="ctrTitle" hasCustomPrompt="1"/>
          </p:nvPr>
        </p:nvSpPr>
        <p:spPr>
          <a:xfrm>
            <a:off x="914400" y="1201193"/>
            <a:ext cx="7794171" cy="1470025"/>
          </a:xfrm>
        </p:spPr>
        <p:txBody>
          <a:bodyPr>
            <a:normAutofit/>
          </a:bodyPr>
          <a:lstStyle>
            <a:lvl1pPr algn="l">
              <a:defRPr sz="3200" b="1">
                <a:solidFill>
                  <a:schemeClr val="bg1"/>
                </a:solidFill>
              </a:defRPr>
            </a:lvl1pPr>
          </a:lstStyle>
          <a:p>
            <a:r>
              <a:rPr lang="en-US"/>
              <a:t>Section Title, Arial Bold, 32 </a:t>
            </a:r>
            <a:r>
              <a:rPr lang="en-US" err="1"/>
              <a:t>pt</a:t>
            </a:r>
            <a:endParaRPr lang="en-US"/>
          </a:p>
        </p:txBody>
      </p:sp>
      <p:sp>
        <p:nvSpPr>
          <p:cNvPr id="17" name="Picture Placeholder 16">
            <a:extLst>
              <a:ext uri="{FF2B5EF4-FFF2-40B4-BE49-F238E27FC236}">
                <a16:creationId xmlns:a16="http://schemas.microsoft.com/office/drawing/2014/main" id="{DAE0E53C-0779-1B43-86E7-21148BDEE6C5}"/>
              </a:ext>
            </a:extLst>
          </p:cNvPr>
          <p:cNvSpPr>
            <a:spLocks noGrp="1"/>
          </p:cNvSpPr>
          <p:nvPr>
            <p:ph type="pic" sz="quarter" idx="10"/>
          </p:nvPr>
        </p:nvSpPr>
        <p:spPr>
          <a:xfrm>
            <a:off x="0" y="2979738"/>
            <a:ext cx="12192000" cy="3878262"/>
          </a:xfrm>
        </p:spPr>
        <p:txBody>
          <a:bodyPr/>
          <a:lstStyle/>
          <a:p>
            <a:endParaRPr lang="en-US" dirty="0"/>
          </a:p>
        </p:txBody>
      </p:sp>
      <p:sp>
        <p:nvSpPr>
          <p:cNvPr id="12" name="Rectangle 11">
            <a:extLst>
              <a:ext uri="{FF2B5EF4-FFF2-40B4-BE49-F238E27FC236}">
                <a16:creationId xmlns:a16="http://schemas.microsoft.com/office/drawing/2014/main" id="{984B987E-0BBF-BA42-A491-9976991B47A3}"/>
              </a:ext>
            </a:extLst>
          </p:cNvPr>
          <p:cNvSpPr/>
          <p:nvPr userDrawn="1"/>
        </p:nvSpPr>
        <p:spPr>
          <a:xfrm>
            <a:off x="664172"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BFC7608-7677-3E47-9925-1C93BC6DCED2}"/>
              </a:ext>
            </a:extLst>
          </p:cNvPr>
          <p:cNvSpPr/>
          <p:nvPr userDrawn="1"/>
        </p:nvSpPr>
        <p:spPr>
          <a:xfrm>
            <a:off x="425021" y="1201193"/>
            <a:ext cx="81906" cy="1470025"/>
          </a:xfrm>
          <a:prstGeom prst="rect">
            <a:avLst/>
          </a:prstGeom>
          <a:solidFill>
            <a:schemeClr val="bg2"/>
          </a:solidFill>
          <a:ln>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32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7.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60869766"/>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0" r:id="rId3"/>
    <p:sldLayoutId id="2147483673" r:id="rId4"/>
    <p:sldLayoutId id="2147483677" r:id="rId5"/>
    <p:sldLayoutId id="2147483674" r:id="rId6"/>
    <p:sldLayoutId id="2147483675" r:id="rId7"/>
    <p:sldLayoutId id="2147483676" r:id="rId8"/>
    <p:sldLayoutId id="2147483667" r:id="rId9"/>
    <p:sldLayoutId id="2147483678" r:id="rId10"/>
    <p:sldLayoutId id="2147483668" r:id="rId11"/>
    <p:sldLayoutId id="214748368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7674667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2975858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5611815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060009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a:t>DIFFERENT TITLE PER SLIDE, ARIAL 28 PT</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7439744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13994" y="450341"/>
            <a:ext cx="948690" cy="0"/>
          </a:xfrm>
          <a:custGeom>
            <a:avLst/>
            <a:gdLst/>
            <a:ahLst/>
            <a:cxnLst/>
            <a:rect l="l" t="t" r="r" b="b"/>
            <a:pathLst>
              <a:path w="948689">
                <a:moveTo>
                  <a:pt x="0" y="0"/>
                </a:moveTo>
                <a:lnTo>
                  <a:pt x="948270" y="0"/>
                </a:lnTo>
              </a:path>
            </a:pathLst>
          </a:custGeom>
          <a:ln w="32004">
            <a:solidFill>
              <a:srgbClr val="F4B917"/>
            </a:solidFill>
          </a:ln>
        </p:spPr>
        <p:txBody>
          <a:bodyPr wrap="square" lIns="0" tIns="0" rIns="0" bIns="0" rtlCol="0"/>
          <a:lstStyle/>
          <a:p>
            <a:endParaRPr dirty="0"/>
          </a:p>
        </p:txBody>
      </p:sp>
      <p:sp>
        <p:nvSpPr>
          <p:cNvPr id="17" name="bk object 17"/>
          <p:cNvSpPr/>
          <p:nvPr/>
        </p:nvSpPr>
        <p:spPr>
          <a:xfrm>
            <a:off x="0" y="6117335"/>
            <a:ext cx="12192000" cy="741045"/>
          </a:xfrm>
          <a:custGeom>
            <a:avLst/>
            <a:gdLst/>
            <a:ahLst/>
            <a:cxnLst/>
            <a:rect l="l" t="t" r="r" b="b"/>
            <a:pathLst>
              <a:path w="12192000" h="741045">
                <a:moveTo>
                  <a:pt x="0" y="740663"/>
                </a:moveTo>
                <a:lnTo>
                  <a:pt x="12192000" y="740663"/>
                </a:lnTo>
                <a:lnTo>
                  <a:pt x="12192000" y="0"/>
                </a:lnTo>
                <a:lnTo>
                  <a:pt x="0" y="0"/>
                </a:lnTo>
                <a:lnTo>
                  <a:pt x="0" y="740663"/>
                </a:lnTo>
                <a:close/>
              </a:path>
            </a:pathLst>
          </a:custGeom>
          <a:solidFill>
            <a:srgbClr val="123342"/>
          </a:solidFill>
        </p:spPr>
        <p:txBody>
          <a:bodyPr wrap="square" lIns="0" tIns="0" rIns="0" bIns="0" rtlCol="0"/>
          <a:lstStyle/>
          <a:p>
            <a:endParaRPr dirty="0"/>
          </a:p>
        </p:txBody>
      </p:sp>
      <p:sp>
        <p:nvSpPr>
          <p:cNvPr id="2" name="Holder 2"/>
          <p:cNvSpPr>
            <a:spLocks noGrp="1"/>
          </p:cNvSpPr>
          <p:nvPr>
            <p:ph type="title"/>
          </p:nvPr>
        </p:nvSpPr>
        <p:spPr>
          <a:xfrm>
            <a:off x="688340" y="562133"/>
            <a:ext cx="5886450" cy="513715"/>
          </a:xfrm>
          <a:prstGeom prst="rect">
            <a:avLst/>
          </a:prstGeom>
        </p:spPr>
        <p:txBody>
          <a:bodyPr wrap="square" lIns="0" tIns="0" rIns="0" bIns="0">
            <a:spAutoFit/>
          </a:bodyPr>
          <a:lstStyle>
            <a:lvl1pPr>
              <a:defRPr sz="3200" b="1" i="0">
                <a:solidFill>
                  <a:srgbClr val="123342"/>
                </a:solidFill>
                <a:latin typeface="Arial"/>
                <a:cs typeface="Arial"/>
              </a:defRPr>
            </a:lvl1pPr>
          </a:lstStyle>
          <a:p>
            <a:endParaRPr/>
          </a:p>
        </p:txBody>
      </p:sp>
      <p:sp>
        <p:nvSpPr>
          <p:cNvPr id="3" name="Holder 3"/>
          <p:cNvSpPr>
            <a:spLocks noGrp="1"/>
          </p:cNvSpPr>
          <p:nvPr>
            <p:ph type="body" idx="1"/>
          </p:nvPr>
        </p:nvSpPr>
        <p:spPr>
          <a:xfrm>
            <a:off x="877116" y="1191798"/>
            <a:ext cx="10388600" cy="1741170"/>
          </a:xfrm>
          <a:prstGeom prst="rect">
            <a:avLst/>
          </a:prstGeom>
        </p:spPr>
        <p:txBody>
          <a:bodyPr wrap="square" lIns="0" tIns="0" rIns="0" bIns="0">
            <a:spAutoFit/>
          </a:bodyPr>
          <a:lstStyle>
            <a:lvl1pPr>
              <a:defRPr sz="1900" b="1" i="0">
                <a:solidFill>
                  <a:srgbClr val="252525"/>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1/9/2023</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4332025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8" Type="http://schemas.openxmlformats.org/officeDocument/2006/relationships/hyperlink" Target="http://militarypay.defense.gov/BlendedRetirement/" TargetMode="External"/><Relationship Id="rId3" Type="http://schemas.openxmlformats.org/officeDocument/2006/relationships/hyperlink" Target="https://www.usphs.gov/profession/veterinarian/requirements.aspx" TargetMode="External"/><Relationship Id="rId7" Type="http://schemas.openxmlformats.org/officeDocument/2006/relationships/hyperlink" Target="https://www.usphs.gov/profession/veterinarian/compensation.aspx" TargetMode="External"/><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hyperlink" Target="https://www.usphs.gov/aboutus/uniforms.aspx" TargetMode="External"/><Relationship Id="rId5" Type="http://schemas.openxmlformats.org/officeDocument/2006/relationships/hyperlink" Target="https://www.usphs.gov/docs/pdfs/apply/CCi%20221.01%20Appendix%20A.pdf" TargetMode="External"/><Relationship Id="rId10" Type="http://schemas.openxmlformats.org/officeDocument/2006/relationships/image" Target="../media/image28.jpeg"/><Relationship Id="rId4" Type="http://schemas.openxmlformats.org/officeDocument/2006/relationships/hyperlink" Target="https://dcp.psc.gov/ccmis/pdf_docs/Commissioned%20Corps%20Retention%20Weight%20Standards.pdf" TargetMode="External"/><Relationship Id="rId9" Type="http://schemas.openxmlformats.org/officeDocument/2006/relationships/hyperlink" Target="https://benefits.va.gov/gibill/post911_gibill.as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49.xml"/><Relationship Id="rId6" Type="http://schemas.openxmlformats.org/officeDocument/2006/relationships/image" Target="../media/image39.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51.jpg"/></Relationships>
</file>

<file path=ppt/slides/_rels/slide2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33.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hyperlink" Target="https://www.usphs.gov/student/jrcostep.aspx" TargetMode="External"/><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hyperlink" Target="https://www.usphs.gov/student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usphs.gov/student/jrcostep.aspx" TargetMode="External"/><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hyperlink" Target="https://www.usphs.gov/students/" TargetMode="External"/></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0.png"/><Relationship Id="rId7" Type="http://schemas.openxmlformats.org/officeDocument/2006/relationships/diagramColors" Target="../diagrams/colors4.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hyperlink" Target="https://www.usphs.gov/" TargetMode="External"/><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27.jp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38B311-8960-944B-862B-45ACF102966D}"/>
              </a:ext>
            </a:extLst>
          </p:cNvPr>
          <p:cNvSpPr>
            <a:spLocks noGrp="1"/>
          </p:cNvSpPr>
          <p:nvPr>
            <p:ph type="ctrTitle"/>
          </p:nvPr>
        </p:nvSpPr>
        <p:spPr>
          <a:xfrm>
            <a:off x="1041991" y="674090"/>
            <a:ext cx="8836160" cy="1340212"/>
          </a:xfrm>
        </p:spPr>
        <p:txBody>
          <a:bodyPr anchor="t" anchorCtr="0">
            <a:noAutofit/>
          </a:bodyPr>
          <a:lstStyle/>
          <a:p>
            <a:r>
              <a:rPr lang="en-US" dirty="0"/>
              <a:t>The United States Public Health Service (USPHS) Commissioned Corps</a:t>
            </a:r>
          </a:p>
        </p:txBody>
      </p:sp>
      <p:sp>
        <p:nvSpPr>
          <p:cNvPr id="9" name="Subtitle 8">
            <a:extLst>
              <a:ext uri="{FF2B5EF4-FFF2-40B4-BE49-F238E27FC236}">
                <a16:creationId xmlns:a16="http://schemas.microsoft.com/office/drawing/2014/main" id="{10D96F96-8199-FC48-903E-E8693C9E5D63}"/>
              </a:ext>
            </a:extLst>
          </p:cNvPr>
          <p:cNvSpPr>
            <a:spLocks noGrp="1"/>
          </p:cNvSpPr>
          <p:nvPr>
            <p:ph type="subTitle" idx="1"/>
          </p:nvPr>
        </p:nvSpPr>
        <p:spPr>
          <a:xfrm>
            <a:off x="1041990" y="1964301"/>
            <a:ext cx="7794171" cy="914400"/>
          </a:xfrm>
        </p:spPr>
        <p:txBody>
          <a:bodyPr>
            <a:normAutofit/>
          </a:bodyPr>
          <a:lstStyle/>
          <a:p>
            <a:r>
              <a:rPr lang="en-US" sz="2800" i="1" dirty="0">
                <a:solidFill>
                  <a:schemeClr val="tx2">
                    <a:lumMod val="50000"/>
                  </a:schemeClr>
                </a:solidFill>
              </a:rPr>
              <a:t>America’s Health Responders</a:t>
            </a:r>
          </a:p>
        </p:txBody>
      </p:sp>
      <p:sp>
        <p:nvSpPr>
          <p:cNvPr id="3" name="Text Placeholder 2">
            <a:extLst>
              <a:ext uri="{FF2B5EF4-FFF2-40B4-BE49-F238E27FC236}">
                <a16:creationId xmlns:a16="http://schemas.microsoft.com/office/drawing/2014/main" id="{1DA117F9-8EA0-9745-B3AA-68C11F60F123}"/>
              </a:ext>
            </a:extLst>
          </p:cNvPr>
          <p:cNvSpPr>
            <a:spLocks noGrp="1"/>
          </p:cNvSpPr>
          <p:nvPr>
            <p:ph type="body" sz="quarter" idx="10"/>
          </p:nvPr>
        </p:nvSpPr>
        <p:spPr>
          <a:xfrm>
            <a:off x="323193" y="6422353"/>
            <a:ext cx="3200400" cy="375801"/>
          </a:xfrm>
        </p:spPr>
        <p:txBody>
          <a:bodyPr>
            <a:noAutofit/>
          </a:bodyPr>
          <a:lstStyle/>
          <a:p>
            <a:r>
              <a:rPr lang="en-US" dirty="0"/>
              <a:t>Presenter Name, Title</a:t>
            </a:r>
          </a:p>
        </p:txBody>
      </p:sp>
      <p:sp>
        <p:nvSpPr>
          <p:cNvPr id="4" name="Text Placeholder 3">
            <a:extLst>
              <a:ext uri="{FF2B5EF4-FFF2-40B4-BE49-F238E27FC236}">
                <a16:creationId xmlns:a16="http://schemas.microsoft.com/office/drawing/2014/main" id="{D47A86FC-0C06-6746-9EF7-01F04F6842D6}"/>
              </a:ext>
            </a:extLst>
          </p:cNvPr>
          <p:cNvSpPr>
            <a:spLocks noGrp="1"/>
          </p:cNvSpPr>
          <p:nvPr>
            <p:ph type="body" sz="quarter" idx="12"/>
          </p:nvPr>
        </p:nvSpPr>
        <p:spPr>
          <a:xfrm>
            <a:off x="8387256" y="6441256"/>
            <a:ext cx="3200400" cy="253024"/>
          </a:xfrm>
        </p:spPr>
        <p:txBody>
          <a:bodyPr>
            <a:noAutofit/>
          </a:bodyPr>
          <a:lstStyle/>
          <a:p>
            <a:r>
              <a:rPr lang="en-US" dirty="0"/>
              <a:t>Date</a:t>
            </a:r>
          </a:p>
        </p:txBody>
      </p:sp>
      <p:pic>
        <p:nvPicPr>
          <p:cNvPr id="12" name="Picture Placeholder 11">
            <a:extLst>
              <a:ext uri="{FF2B5EF4-FFF2-40B4-BE49-F238E27FC236}">
                <a16:creationId xmlns:a16="http://schemas.microsoft.com/office/drawing/2014/main" id="{5DFCE13B-75C2-3347-8AB4-983E37A9B7E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p:blipFill>
        <p:spPr>
          <a:xfrm>
            <a:off x="0" y="2568539"/>
            <a:ext cx="12192000" cy="3915203"/>
          </a:xfrm>
        </p:spPr>
      </p:pic>
      <p:pic>
        <p:nvPicPr>
          <p:cNvPr id="5" name="Picture 4" descr="A picture containing outdoor, place of worship, lined, several&#10;&#10;Description automatically generated">
            <a:extLst>
              <a:ext uri="{FF2B5EF4-FFF2-40B4-BE49-F238E27FC236}">
                <a16:creationId xmlns:a16="http://schemas.microsoft.com/office/drawing/2014/main" id="{ABF2439A-4251-4F16-B79D-41FC0B431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8538"/>
            <a:ext cx="12192000" cy="3915203"/>
          </a:xfrm>
          <a:prstGeom prst="rect">
            <a:avLst/>
          </a:prstGeom>
        </p:spPr>
      </p:pic>
    </p:spTree>
    <p:extLst>
      <p:ext uri="{BB962C8B-B14F-4D97-AF65-F5344CB8AC3E}">
        <p14:creationId xmlns:p14="http://schemas.microsoft.com/office/powerpoint/2010/main" val="242481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293117" y="1371785"/>
            <a:ext cx="5624212" cy="4081475"/>
          </a:xfrm>
          <a:prstGeom prst="rect">
            <a:avLst/>
          </a:prstGeom>
          <a:solidFill>
            <a:srgbClr val="D8C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p:cNvSpPr/>
          <p:nvPr/>
        </p:nvSpPr>
        <p:spPr>
          <a:xfrm>
            <a:off x="6286778" y="3812297"/>
            <a:ext cx="5630551" cy="1640963"/>
          </a:xfrm>
          <a:prstGeom prst="rect">
            <a:avLst/>
          </a:prstGeom>
          <a:solidFill>
            <a:srgbClr val="708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Rectangle 29"/>
          <p:cNvSpPr/>
          <p:nvPr/>
        </p:nvSpPr>
        <p:spPr>
          <a:xfrm>
            <a:off x="6449618" y="1973475"/>
            <a:ext cx="5371884" cy="1805623"/>
          </a:xfrm>
          <a:prstGeom prst="rect">
            <a:avLst/>
          </a:prstGeom>
        </p:spPr>
        <p:txBody>
          <a:bodyPr wrap="square">
            <a:spAutoFit/>
          </a:bodyPr>
          <a:lstStyle/>
          <a:p>
            <a:pPr marL="228594" marR="0" lvl="0" indent="-228594"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Meet </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hlinkClick r:id="rId3"/>
              </a:rPr>
              <a:t>basic requirements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basic education and training requirements</a:t>
            </a:r>
          </a:p>
          <a:p>
            <a:pPr marL="228594" marR="0" lvl="0" indent="-228594"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Meet </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hlinkClick r:id="rId4"/>
              </a:rPr>
              <a:t>height and weight standards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maintain physical fitness, and be </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medically qualified</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(if you have specific concerns about medical eligibility, please email PHSCADMedical@hhs.gov) </a:t>
            </a:r>
          </a:p>
          <a:p>
            <a:pPr marL="228594" marR="0" lvl="0" indent="-228594"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Commit to displaying respect for our country and service by wearing the USPHS Commissioned Corps </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hlinkClick r:id="rId6"/>
              </a:rPr>
              <a:t>uniform</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6390237" y="1554872"/>
            <a:ext cx="240335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1600" b="1" i="0" u="none" strike="noStrike" kern="1200" cap="none" spc="133"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CANDIDATES MUST</a:t>
            </a:r>
          </a:p>
        </p:txBody>
      </p:sp>
      <p:sp>
        <p:nvSpPr>
          <p:cNvPr id="16" name="Rectangle 15"/>
          <p:cNvSpPr/>
          <p:nvPr/>
        </p:nvSpPr>
        <p:spPr>
          <a:xfrm>
            <a:off x="657032" y="1307742"/>
            <a:ext cx="5286569" cy="3211135"/>
          </a:xfrm>
          <a:prstGeom prst="rect">
            <a:avLst/>
          </a:prstGeom>
        </p:spPr>
        <p:txBody>
          <a:bodyPr wrap="square">
            <a:spAutoFit/>
          </a:bodyPr>
          <a:lstStyle/>
          <a:p>
            <a:pPr marL="304792" marR="0" lvl="0" indent="-304792" algn="l" defTabSz="914400" rtl="0" eaLnBrk="1" fontAlgn="auto" latinLnBrk="0" hangingPunct="1">
              <a:lnSpc>
                <a:spcPct val="100000"/>
              </a:lnSpc>
              <a:spcBef>
                <a:spcPts val="0"/>
              </a:spcBef>
              <a:spcAft>
                <a:spcPts val="800"/>
              </a:spcAft>
              <a:buClr>
                <a:srgbClr val="708F9C"/>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Uniformed service </a:t>
            </a:r>
            <a:r>
              <a:rPr kumimoji="0" lang="en-US" sz="1600" b="0" i="0" u="sng" strike="noStrike" kern="1200" cap="none" spc="0" normalizeH="0" baseline="0" noProof="0" dirty="0">
                <a:ln>
                  <a:noFill/>
                </a:ln>
                <a:solidFill>
                  <a:srgbClr val="D5212B"/>
                </a:solidFill>
                <a:effectLst/>
                <a:uLnTx/>
                <a:uFillTx/>
                <a:latin typeface="Arial" panose="020B0604020202020204" pitchFamily="34" charset="0"/>
                <a:ea typeface="Times New Roman" panose="02020603050405020304" pitchFamily="18" charset="0"/>
                <a:cs typeface="Arial" panose="020B0604020202020204" pitchFamily="34" charset="0"/>
                <a:hlinkClick r:id="rId7"/>
              </a:rPr>
              <a:t>benefits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featuring comprehensive, low-cost medical, dental, and vision care for officers and their dependents, </a:t>
            </a:r>
            <a:r>
              <a:rPr kumimoji="0" lang="en-US" sz="16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hlinkClick r:id="rId8"/>
              </a:rPr>
              <a:t>retirement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and the </a:t>
            </a:r>
            <a:r>
              <a:rPr kumimoji="0" lang="en-US" sz="16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hlinkClick r:id="rId9"/>
              </a:rPr>
              <a:t>Post-9/11 GI Bill</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education benefit, which can be transferred to dependents after 10 years of service </a:t>
            </a:r>
          </a:p>
          <a:p>
            <a:pPr marL="304792" marR="0" lvl="0" indent="-304792" algn="l" defTabSz="914400" rtl="0" eaLnBrk="1" fontAlgn="auto" latinLnBrk="0" hangingPunct="1">
              <a:lnSpc>
                <a:spcPct val="100000"/>
              </a:lnSpc>
              <a:spcBef>
                <a:spcPts val="0"/>
              </a:spcBef>
              <a:spcAft>
                <a:spcPts val="800"/>
              </a:spcAft>
              <a:buClr>
                <a:srgbClr val="708F9C"/>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Diverse career opportunities and professional growth</a:t>
            </a:r>
          </a:p>
          <a:p>
            <a:pPr marL="304792" marR="0" lvl="0" indent="-304792" algn="l" defTabSz="914400" rtl="0" eaLnBrk="1" fontAlgn="auto" latinLnBrk="0" hangingPunct="1">
              <a:lnSpc>
                <a:spcPct val="100000"/>
              </a:lnSpc>
              <a:spcBef>
                <a:spcPts val="0"/>
              </a:spcBef>
              <a:spcAft>
                <a:spcPts val="800"/>
              </a:spcAft>
              <a:buClr>
                <a:srgbClr val="708F9C"/>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Potential ability to transfer from civil service or other uniformed services</a:t>
            </a:r>
          </a:p>
          <a:p>
            <a:pPr marL="304792" marR="0" lvl="0" indent="-304792" algn="l" defTabSz="914400" rtl="0" eaLnBrk="1" fontAlgn="auto" latinLnBrk="0" hangingPunct="1">
              <a:lnSpc>
                <a:spcPct val="100000"/>
              </a:lnSpc>
              <a:spcBef>
                <a:spcPts val="0"/>
              </a:spcBef>
              <a:spcAft>
                <a:spcPts val="800"/>
              </a:spcAft>
              <a:buClr>
                <a:srgbClr val="708F9C"/>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Opportunities for involvement in the response to disasters and epidemics</a:t>
            </a:r>
          </a:p>
          <a:p>
            <a:pPr marL="609585"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t="31452"/>
          <a:stretch/>
        </p:blipFill>
        <p:spPr>
          <a:xfrm>
            <a:off x="872709" y="4286862"/>
            <a:ext cx="4467912" cy="2043994"/>
          </a:xfrm>
          <a:prstGeom prst="rect">
            <a:avLst/>
          </a:prstGeom>
          <a:effectLst>
            <a:softEdge rad="317500"/>
          </a:effectLst>
        </p:spPr>
      </p:pic>
      <p:sp>
        <p:nvSpPr>
          <p:cNvPr id="20" name="Rectangle 19"/>
          <p:cNvSpPr/>
          <p:nvPr/>
        </p:nvSpPr>
        <p:spPr>
          <a:xfrm>
            <a:off x="6399608" y="4037527"/>
            <a:ext cx="5471904"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Arial"/>
                <a:ea typeface="+mn-ea"/>
                <a:cs typeface="+mn-cs"/>
              </a:rPr>
              <a:t>To become a Public Health Service officer, an interested applicant must complete the commissioning process and secure a position in an agency where Public Health Service officers serve. Applicants pursue both processes simultaneously during the 6 to 9 months commissioning process. </a:t>
            </a:r>
          </a:p>
        </p:txBody>
      </p:sp>
      <p:cxnSp>
        <p:nvCxnSpPr>
          <p:cNvPr id="31" name="Straight Connector 30"/>
          <p:cNvCxnSpPr/>
          <p:nvPr/>
        </p:nvCxnSpPr>
        <p:spPr>
          <a:xfrm>
            <a:off x="6276613" y="3798518"/>
            <a:ext cx="5872267" cy="1378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1959" y="579880"/>
            <a:ext cx="10972800" cy="974991"/>
          </a:xfrm>
        </p:spPr>
        <p:txBody>
          <a:bodyPr>
            <a:noAutofit/>
          </a:bodyPr>
          <a:lstStyle/>
          <a:p>
            <a:r>
              <a:rPr lang="en-US" sz="3600" dirty="0"/>
              <a:t>We Offer</a:t>
            </a:r>
            <a:br>
              <a:rPr lang="en-US" dirty="0"/>
            </a:br>
            <a:endParaRPr lang="en-US" dirty="0"/>
          </a:p>
        </p:txBody>
      </p:sp>
      <p:sp>
        <p:nvSpPr>
          <p:cNvPr id="5" name="Text Placeholder 4"/>
          <p:cNvSpPr>
            <a:spLocks noGrp="1"/>
          </p:cNvSpPr>
          <p:nvPr>
            <p:ph type="body" sz="quarter" idx="11"/>
          </p:nvPr>
        </p:nvSpPr>
        <p:spPr/>
        <p:txBody>
          <a:bodyPr/>
          <a:lstStyle/>
          <a:p>
            <a:r>
              <a:rPr lang="en-US" sz="1600" dirty="0"/>
              <a:t>WE OFFER</a:t>
            </a:r>
          </a:p>
        </p:txBody>
      </p:sp>
    </p:spTree>
    <p:extLst>
      <p:ext uri="{BB962C8B-B14F-4D97-AF65-F5344CB8AC3E}">
        <p14:creationId xmlns:p14="http://schemas.microsoft.com/office/powerpoint/2010/main" val="5037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2418" y="1375962"/>
            <a:ext cx="5384800" cy="3752116"/>
          </a:xfrm>
        </p:spPr>
        <p:txBody>
          <a:bodyPr vert="horz" lIns="91440" tIns="45720" rIns="91440" bIns="45720" rtlCol="0" anchor="t">
            <a:normAutofit/>
          </a:bodyPr>
          <a:lstStyle/>
          <a:p>
            <a:pPr marL="515620" indent="-280670">
              <a:buFont typeface="Wingdings" panose="020B0604020202020204" pitchFamily="34" charset="0"/>
              <a:buChar char="§"/>
            </a:pPr>
            <a:r>
              <a:rPr lang="en-US" sz="1600" dirty="0">
                <a:solidFill>
                  <a:schemeClr val="tx1"/>
                </a:solidFill>
              </a:rPr>
              <a:t>The Coronavirus Aid, Relief, and Economic Security (CARES) Act, signed into law on March 27, 2020, provides both the authority and funding for the establishment of the Ready Reserve Corps, the reserve component of the USPHS Commissioned Corps. Applicants must meet same appointment requirements as Regular Corps. </a:t>
            </a:r>
            <a:endParaRPr lang="en-US" sz="1600" dirty="0">
              <a:solidFill>
                <a:schemeClr val="tx1"/>
              </a:solidFill>
              <a:cs typeface="Arial"/>
            </a:endParaRPr>
          </a:p>
          <a:p>
            <a:pPr marL="515620" indent="-280670">
              <a:buFont typeface="Wingdings" panose="020B0604020202020204" pitchFamily="34" charset="0"/>
              <a:buChar char="§"/>
            </a:pPr>
            <a:endParaRPr lang="en-US" sz="1600" dirty="0">
              <a:solidFill>
                <a:schemeClr val="bg2"/>
              </a:solidFill>
              <a:ea typeface="+mn-lt"/>
              <a:cs typeface="+mn-lt"/>
            </a:endParaRPr>
          </a:p>
          <a:p>
            <a:pPr marL="515620" lvl="0" indent="-280670"/>
            <a:endParaRPr lang="en-US" dirty="0">
              <a:solidFill>
                <a:schemeClr val="bg2"/>
              </a:solidFill>
              <a:cs typeface="Arial"/>
            </a:endParaRPr>
          </a:p>
        </p:txBody>
      </p:sp>
      <p:sp>
        <p:nvSpPr>
          <p:cNvPr id="5" name="Content Placeholder 4"/>
          <p:cNvSpPr>
            <a:spLocks noGrp="1"/>
          </p:cNvSpPr>
          <p:nvPr>
            <p:ph idx="13"/>
          </p:nvPr>
        </p:nvSpPr>
        <p:spPr>
          <a:xfrm>
            <a:off x="5747328" y="1375962"/>
            <a:ext cx="5962071" cy="4444843"/>
          </a:xfrm>
        </p:spPr>
        <p:txBody>
          <a:bodyPr vert="horz" lIns="91440" tIns="45720" rIns="91440" bIns="45720" rtlCol="0" anchor="t">
            <a:normAutofit/>
          </a:bodyPr>
          <a:lstStyle/>
          <a:p>
            <a:pPr marL="515620" indent="-280670">
              <a:buFont typeface="Wingdings" panose="020B0604020202020204" pitchFamily="34" charset="0"/>
              <a:buChar char="§"/>
            </a:pPr>
            <a:r>
              <a:rPr lang="en-US" sz="1600" b="1" dirty="0">
                <a:solidFill>
                  <a:schemeClr val="tx1"/>
                </a:solidFill>
              </a:rPr>
              <a:t>The Ready Reserve Corps provides trained and ready personnel to fill critical public health needs and:</a:t>
            </a:r>
            <a:endParaRPr lang="en-US" sz="1600" b="1" dirty="0">
              <a:solidFill>
                <a:schemeClr val="tx1"/>
              </a:solidFill>
              <a:cs typeface="Arial"/>
            </a:endParaRPr>
          </a:p>
          <a:p>
            <a:pPr marL="975995" lvl="1" indent="-280670"/>
            <a:r>
              <a:rPr lang="en-US" sz="1600" dirty="0">
                <a:solidFill>
                  <a:schemeClr val="tx1"/>
                </a:solidFill>
              </a:rPr>
              <a:t>Supports the USPHS Commissioned Corps’ capacity to respond to regional, national, and global health emergencies and improve access to health services </a:t>
            </a:r>
            <a:endParaRPr lang="en-US" sz="1600" dirty="0">
              <a:solidFill>
                <a:schemeClr val="tx1"/>
              </a:solidFill>
              <a:cs typeface="Arial"/>
            </a:endParaRPr>
          </a:p>
          <a:p>
            <a:pPr marL="975995" lvl="1" indent="-280670"/>
            <a:r>
              <a:rPr lang="en-US" sz="1600" dirty="0">
                <a:solidFill>
                  <a:schemeClr val="tx1"/>
                </a:solidFill>
              </a:rPr>
              <a:t>Preserves clinical care positions by maintaining a surge capacity of health professionals available for deployment without jeopardizing the service of clinicians in hard to fill roles </a:t>
            </a:r>
            <a:endParaRPr lang="en-US" sz="1600" dirty="0">
              <a:solidFill>
                <a:schemeClr val="tx1"/>
              </a:solidFill>
              <a:cs typeface="Arial"/>
            </a:endParaRPr>
          </a:p>
          <a:p>
            <a:pPr marL="975995" lvl="1" indent="-280670"/>
            <a:r>
              <a:rPr lang="en-US" sz="1600" dirty="0">
                <a:solidFill>
                  <a:schemeClr val="tx1"/>
                </a:solidFill>
              </a:rPr>
              <a:t>Offers an opportunity to serve for mission-driven clinical and public health professionals who cannot commit to a full-time active duty position in the USPHS Commissioned Corps </a:t>
            </a:r>
            <a:endParaRPr lang="en-US" sz="1600" dirty="0">
              <a:solidFill>
                <a:schemeClr val="tx1"/>
              </a:solidFill>
              <a:cs typeface="Arial"/>
            </a:endParaRPr>
          </a:p>
          <a:p>
            <a:pPr marL="975995" lvl="1" indent="-280670"/>
            <a:r>
              <a:rPr lang="en-US" sz="1600" dirty="0">
                <a:solidFill>
                  <a:schemeClr val="tx1"/>
                </a:solidFill>
              </a:rPr>
              <a:t>Enables access to highly specialized skill sets that would be impractical in full-time active duty positions</a:t>
            </a:r>
            <a:endParaRPr lang="en-US" sz="1600" dirty="0">
              <a:solidFill>
                <a:schemeClr val="tx1"/>
              </a:solidFill>
              <a:cs typeface="Arial"/>
            </a:endParaRPr>
          </a:p>
          <a:p>
            <a:pPr marL="695325" lvl="1" indent="0">
              <a:buNone/>
            </a:pPr>
            <a:endParaRPr lang="en-US" sz="1600" dirty="0">
              <a:solidFill>
                <a:schemeClr val="tx1"/>
              </a:solidFill>
              <a:cs typeface="Arial"/>
            </a:endParaRPr>
          </a:p>
          <a:p>
            <a:pPr marL="695325" lvl="1" indent="0">
              <a:buNone/>
            </a:pPr>
            <a:endParaRPr lang="en-US" sz="1600" dirty="0">
              <a:solidFill>
                <a:schemeClr val="tx1"/>
              </a:solidFill>
              <a:cs typeface="Arial"/>
            </a:endParaRPr>
          </a:p>
        </p:txBody>
      </p:sp>
      <p:sp>
        <p:nvSpPr>
          <p:cNvPr id="6" name="Title 5"/>
          <p:cNvSpPr>
            <a:spLocks noGrp="1"/>
          </p:cNvSpPr>
          <p:nvPr>
            <p:ph type="title"/>
          </p:nvPr>
        </p:nvSpPr>
        <p:spPr/>
        <p:txBody>
          <a:bodyPr>
            <a:normAutofit/>
          </a:bodyPr>
          <a:lstStyle/>
          <a:p>
            <a:r>
              <a:rPr lang="en-US" sz="3600" dirty="0"/>
              <a:t>Ready Reserve Corps</a:t>
            </a:r>
          </a:p>
        </p:txBody>
      </p:sp>
      <p:sp>
        <p:nvSpPr>
          <p:cNvPr id="7" name="Text Placeholder 6"/>
          <p:cNvSpPr>
            <a:spLocks noGrp="1"/>
          </p:cNvSpPr>
          <p:nvPr>
            <p:ph type="body" sz="quarter" idx="10"/>
          </p:nvPr>
        </p:nvSpPr>
        <p:spPr/>
        <p:txBody>
          <a:bodyPr/>
          <a:lstStyle/>
          <a:p>
            <a:r>
              <a:rPr lang="en-US" sz="1600" dirty="0"/>
              <a:t>READY RESERVE CORPS</a:t>
            </a:r>
          </a:p>
        </p:txBody>
      </p:sp>
      <p:pic>
        <p:nvPicPr>
          <p:cNvPr id="10" name="Picture 10">
            <a:extLst>
              <a:ext uri="{FF2B5EF4-FFF2-40B4-BE49-F238E27FC236}">
                <a16:creationId xmlns:a16="http://schemas.microsoft.com/office/drawing/2014/main" id="{A399C22E-C954-4389-9972-3A20989B4D78}"/>
              </a:ext>
            </a:extLst>
          </p:cNvPr>
          <p:cNvPicPr>
            <a:picLocks noChangeAspect="1"/>
          </p:cNvPicPr>
          <p:nvPr/>
        </p:nvPicPr>
        <p:blipFill>
          <a:blip r:embed="rId3"/>
          <a:stretch>
            <a:fillRect/>
          </a:stretch>
        </p:blipFill>
        <p:spPr>
          <a:xfrm>
            <a:off x="1089061" y="3247020"/>
            <a:ext cx="4161810" cy="2770114"/>
          </a:xfrm>
          <a:prstGeom prst="rect">
            <a:avLst/>
          </a:prstGeom>
        </p:spPr>
      </p:pic>
    </p:spTree>
    <p:extLst>
      <p:ext uri="{BB962C8B-B14F-4D97-AF65-F5344CB8AC3E}">
        <p14:creationId xmlns:p14="http://schemas.microsoft.com/office/powerpoint/2010/main" val="93693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65AA1A-EBB8-4F42-A10A-6C6504ACADB9}"/>
              </a:ext>
            </a:extLst>
          </p:cNvPr>
          <p:cNvSpPr>
            <a:spLocks noGrp="1"/>
          </p:cNvSpPr>
          <p:nvPr>
            <p:ph type="title"/>
          </p:nvPr>
        </p:nvSpPr>
        <p:spPr>
          <a:xfrm>
            <a:off x="114300" y="592194"/>
            <a:ext cx="11963400" cy="887356"/>
          </a:xfrm>
        </p:spPr>
        <p:txBody>
          <a:bodyPr>
            <a:noAutofit/>
          </a:bodyPr>
          <a:lstStyle/>
          <a:p>
            <a:r>
              <a:rPr lang="en-US" dirty="0"/>
              <a:t>Public Health Emergency Response Strike Team (PHERST) </a:t>
            </a:r>
          </a:p>
        </p:txBody>
      </p:sp>
      <p:sp>
        <p:nvSpPr>
          <p:cNvPr id="7" name="Text Placeholder 6">
            <a:extLst>
              <a:ext uri="{FF2B5EF4-FFF2-40B4-BE49-F238E27FC236}">
                <a16:creationId xmlns:a16="http://schemas.microsoft.com/office/drawing/2014/main" id="{03276E78-71FB-4EEF-A80B-FF2130E89AFC}"/>
              </a:ext>
            </a:extLst>
          </p:cNvPr>
          <p:cNvSpPr>
            <a:spLocks noGrp="1"/>
          </p:cNvSpPr>
          <p:nvPr>
            <p:ph type="body" sz="quarter" idx="10"/>
          </p:nvPr>
        </p:nvSpPr>
        <p:spPr/>
        <p:txBody>
          <a:bodyPr/>
          <a:lstStyle/>
          <a:p>
            <a:r>
              <a:rPr lang="en-US" sz="1600" dirty="0"/>
              <a:t>PHERST</a:t>
            </a:r>
          </a:p>
        </p:txBody>
      </p:sp>
      <p:sp>
        <p:nvSpPr>
          <p:cNvPr id="10" name="Content Placeholder 3">
            <a:extLst>
              <a:ext uri="{FF2B5EF4-FFF2-40B4-BE49-F238E27FC236}">
                <a16:creationId xmlns:a16="http://schemas.microsoft.com/office/drawing/2014/main" id="{68E19973-6133-4163-8020-74D97C5E69E6}"/>
              </a:ext>
            </a:extLst>
          </p:cNvPr>
          <p:cNvSpPr>
            <a:spLocks noGrp="1"/>
          </p:cNvSpPr>
          <p:nvPr>
            <p:ph idx="1"/>
          </p:nvPr>
        </p:nvSpPr>
        <p:spPr>
          <a:xfrm>
            <a:off x="238414" y="1212675"/>
            <a:ext cx="5384800" cy="4241067"/>
          </a:xfrm>
        </p:spPr>
        <p:txBody>
          <a:bodyPr vert="horz" lIns="91440" tIns="45720" rIns="91440" bIns="45720" rtlCol="0" anchor="t">
            <a:normAutofit/>
          </a:bodyPr>
          <a:lstStyle/>
          <a:p>
            <a:pPr marL="515620" indent="-280670">
              <a:buFont typeface="Wingdings" panose="020B0604020202020204" pitchFamily="34" charset="0"/>
              <a:buChar char="§"/>
            </a:pPr>
            <a:r>
              <a:rPr lang="en-US" sz="1600" dirty="0">
                <a:solidFill>
                  <a:schemeClr val="tx1"/>
                </a:solidFill>
              </a:rPr>
              <a:t>The USPHS Commissioned Corps deploys in support of numerous natural disasters and public health emergencies to provide essential clinical care to those in need, as well as ensure sustainable health-care service delivery. The Public Health Emergency Response Strike Team (PHERST) is comprised of active duty Public Health Service officers who rapidly deploy as first responders to regional, national, and global public health emergencies.</a:t>
            </a:r>
            <a:endParaRPr lang="en-US" sz="1600" dirty="0">
              <a:solidFill>
                <a:schemeClr val="bg2"/>
              </a:solidFill>
              <a:ea typeface="+mn-lt"/>
              <a:cs typeface="+mn-lt"/>
            </a:endParaRPr>
          </a:p>
          <a:p>
            <a:pPr marL="515620" lvl="0" indent="-280670"/>
            <a:endParaRPr lang="en-US" dirty="0">
              <a:solidFill>
                <a:schemeClr val="bg2"/>
              </a:solidFill>
              <a:cs typeface="Arial"/>
            </a:endParaRPr>
          </a:p>
        </p:txBody>
      </p:sp>
      <p:sp>
        <p:nvSpPr>
          <p:cNvPr id="11" name="Content Placeholder 4">
            <a:extLst>
              <a:ext uri="{FF2B5EF4-FFF2-40B4-BE49-F238E27FC236}">
                <a16:creationId xmlns:a16="http://schemas.microsoft.com/office/drawing/2014/main" id="{84ACEFA2-5D10-4458-AB80-9CA3F1B52EB0}"/>
              </a:ext>
            </a:extLst>
          </p:cNvPr>
          <p:cNvSpPr>
            <a:spLocks noGrp="1"/>
          </p:cNvSpPr>
          <p:nvPr>
            <p:ph idx="13"/>
          </p:nvPr>
        </p:nvSpPr>
        <p:spPr>
          <a:xfrm>
            <a:off x="5747328" y="1375962"/>
            <a:ext cx="6330372" cy="4622067"/>
          </a:xfrm>
        </p:spPr>
        <p:txBody>
          <a:bodyPr vert="horz" lIns="91440" tIns="45720" rIns="91440" bIns="45720" rtlCol="0" anchor="t">
            <a:normAutofit/>
          </a:bodyPr>
          <a:lstStyle/>
          <a:p>
            <a:pPr marL="515620" indent="-280670">
              <a:buFont typeface="Wingdings" panose="020B0604020202020204" pitchFamily="34" charset="0"/>
              <a:buChar char="§"/>
            </a:pPr>
            <a:r>
              <a:rPr lang="en-US" sz="1600" b="1" dirty="0">
                <a:solidFill>
                  <a:schemeClr val="tx1"/>
                </a:solidFill>
              </a:rPr>
              <a:t>PHERST provides the capability to surge during national emergencies and public health crises, providing trained and ready personnel to fill critical public health needs and will:</a:t>
            </a:r>
          </a:p>
          <a:p>
            <a:pPr marL="975995" lvl="1" indent="-280670">
              <a:buFont typeface="Wingdings" panose="020B0604020202020204" pitchFamily="34" charset="0"/>
              <a:buChar char="§"/>
            </a:pPr>
            <a:r>
              <a:rPr lang="en-US" sz="1600" b="1" dirty="0">
                <a:solidFill>
                  <a:schemeClr val="tx1"/>
                </a:solidFill>
              </a:rPr>
              <a:t>Be First to Respond </a:t>
            </a:r>
            <a:r>
              <a:rPr lang="en-US" sz="1600" dirty="0">
                <a:solidFill>
                  <a:schemeClr val="tx1"/>
                </a:solidFill>
              </a:rPr>
              <a:t>- Active duty officers who are “first on the ground.” PHERST is available to deploy immediately (within 8 hours) at the request of the President, the Secretary of Health, the Assistant Secretary for Health, or the Surgeon General.</a:t>
            </a:r>
          </a:p>
          <a:p>
            <a:pPr marL="975995" lvl="1" indent="-280670">
              <a:buFont typeface="Wingdings" panose="020B0604020202020204" pitchFamily="34" charset="0"/>
              <a:buChar char="§"/>
            </a:pPr>
            <a:r>
              <a:rPr lang="en-US" sz="1600" b="1" dirty="0">
                <a:solidFill>
                  <a:schemeClr val="tx1"/>
                </a:solidFill>
              </a:rPr>
              <a:t>Extended Deployment </a:t>
            </a:r>
            <a:r>
              <a:rPr lang="en-US" sz="1600" dirty="0">
                <a:solidFill>
                  <a:schemeClr val="tx1"/>
                </a:solidFill>
              </a:rPr>
              <a:t>- Deploy for extended durations (30-60-90 days) if needed.</a:t>
            </a:r>
            <a:endParaRPr lang="en-US" sz="1600" dirty="0">
              <a:solidFill>
                <a:schemeClr val="tx1"/>
              </a:solidFill>
              <a:cs typeface="Arial"/>
            </a:endParaRPr>
          </a:p>
          <a:p>
            <a:pPr marL="975995" lvl="1" indent="-280670"/>
            <a:r>
              <a:rPr lang="en-US" sz="1600" b="1" dirty="0">
                <a:solidFill>
                  <a:schemeClr val="tx1"/>
                </a:solidFill>
              </a:rPr>
              <a:t>Preserve Care Positions</a:t>
            </a:r>
            <a:r>
              <a:rPr lang="en-US" sz="1600" dirty="0">
                <a:solidFill>
                  <a:schemeClr val="tx1"/>
                </a:solidFill>
              </a:rPr>
              <a:t> - When not deployed, PHERST officers train, maintain skills, and fill short-term staffing in agencies.</a:t>
            </a:r>
          </a:p>
          <a:p>
            <a:pPr marL="975995" lvl="1" indent="-280670"/>
            <a:r>
              <a:rPr lang="en-US" sz="1600" b="1" dirty="0">
                <a:solidFill>
                  <a:schemeClr val="tx1"/>
                </a:solidFill>
              </a:rPr>
              <a:t>Be Clinically Prepared </a:t>
            </a:r>
            <a:r>
              <a:rPr lang="en-US" sz="1600" dirty="0">
                <a:solidFill>
                  <a:schemeClr val="tx1"/>
                </a:solidFill>
              </a:rPr>
              <a:t>- Offer advanced clinical competencies and innovative techniques required for community stabilization.</a:t>
            </a:r>
            <a:endParaRPr lang="en-US" sz="1600" dirty="0">
              <a:solidFill>
                <a:schemeClr val="tx1"/>
              </a:solidFill>
              <a:cs typeface="Arial"/>
            </a:endParaRPr>
          </a:p>
          <a:p>
            <a:pPr marL="695325" lvl="1" indent="0">
              <a:buNone/>
            </a:pPr>
            <a:endParaRPr lang="en-US" sz="1600" dirty="0">
              <a:solidFill>
                <a:schemeClr val="tx1"/>
              </a:solidFill>
              <a:cs typeface="Arial"/>
            </a:endParaRPr>
          </a:p>
        </p:txBody>
      </p:sp>
      <p:pic>
        <p:nvPicPr>
          <p:cNvPr id="13" name="Picture 12" descr="A person wearing a mask&#10;&#10;Description automatically generated with medium confidence">
            <a:extLst>
              <a:ext uri="{FF2B5EF4-FFF2-40B4-BE49-F238E27FC236}">
                <a16:creationId xmlns:a16="http://schemas.microsoft.com/office/drawing/2014/main" id="{F3FCA362-8E71-46BF-9F88-11FC00E7B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43" y="3854093"/>
            <a:ext cx="4002479" cy="21439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1305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7C0927-FD86-7B42-9079-03BF1E612A4A}"/>
              </a:ext>
            </a:extLst>
          </p:cNvPr>
          <p:cNvSpPr>
            <a:spLocks noGrp="1"/>
          </p:cNvSpPr>
          <p:nvPr>
            <p:ph type="ctrTitle"/>
          </p:nvPr>
        </p:nvSpPr>
        <p:spPr>
          <a:xfrm>
            <a:off x="965964" y="1382486"/>
            <a:ext cx="8909556" cy="1148443"/>
          </a:xfrm>
        </p:spPr>
        <p:txBody>
          <a:bodyPr>
            <a:normAutofit/>
          </a:bodyPr>
          <a:lstStyle/>
          <a:p>
            <a:r>
              <a:rPr lang="en-US" sz="3600" dirty="0"/>
              <a:t>Engineer Category</a:t>
            </a:r>
          </a:p>
        </p:txBody>
      </p:sp>
      <p:pic>
        <p:nvPicPr>
          <p:cNvPr id="10" name="Picture Placeholder 9" descr="A group of people in a room&#10;&#10;Description automatically generated with medium confidence">
            <a:extLst>
              <a:ext uri="{FF2B5EF4-FFF2-40B4-BE49-F238E27FC236}">
                <a16:creationId xmlns:a16="http://schemas.microsoft.com/office/drawing/2014/main" id="{20E2BEEE-05A2-450A-BB58-6A2A8E2EE64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6240" b="26240"/>
          <a:stretch>
            <a:fillRect/>
          </a:stretch>
        </p:blipFill>
        <p:spPr>
          <a:xfrm>
            <a:off x="0" y="2995613"/>
            <a:ext cx="12192000" cy="3862387"/>
          </a:xfrm>
        </p:spPr>
      </p:pic>
    </p:spTree>
    <p:extLst>
      <p:ext uri="{BB962C8B-B14F-4D97-AF65-F5344CB8AC3E}">
        <p14:creationId xmlns:p14="http://schemas.microsoft.com/office/powerpoint/2010/main" val="292681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443537" y="6380962"/>
            <a:ext cx="214629" cy="22860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0" sz="1300" b="0" i="0" u="none" strike="noStrike" kern="1200" cap="none" spc="15" normalizeH="0" baseline="0" noProof="0" dirty="0">
                <a:ln>
                  <a:noFill/>
                </a:ln>
                <a:solidFill>
                  <a:srgbClr val="FFFFFF"/>
                </a:solidFill>
                <a:effectLst/>
                <a:uLnTx/>
                <a:uFillTx/>
                <a:latin typeface="Arial"/>
                <a:ea typeface="+mn-ea"/>
                <a:cs typeface="Arial"/>
              </a:rPr>
              <a:t>41</a:t>
            </a:r>
            <a:endParaRPr kumimoji="0" sz="13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p:nvPr/>
        </p:nvSpPr>
        <p:spPr>
          <a:xfrm>
            <a:off x="609600" y="6245352"/>
            <a:ext cx="2260091" cy="4952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11260835" y="6341364"/>
            <a:ext cx="0" cy="304800"/>
          </a:xfrm>
          <a:custGeom>
            <a:avLst/>
            <a:gdLst/>
            <a:ahLst/>
            <a:cxnLst/>
            <a:rect l="l" t="t" r="r" b="b"/>
            <a:pathLst>
              <a:path h="304800">
                <a:moveTo>
                  <a:pt x="0" y="0"/>
                </a:moveTo>
                <a:lnTo>
                  <a:pt x="0" y="304800"/>
                </a:lnTo>
              </a:path>
            </a:pathLst>
          </a:custGeom>
          <a:ln w="9144">
            <a:solidFill>
              <a:srgbClr val="F4B91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p:nvPr/>
        </p:nvSpPr>
        <p:spPr>
          <a:xfrm>
            <a:off x="924966" y="1582826"/>
            <a:ext cx="9899015" cy="3611245"/>
          </a:xfrm>
          <a:prstGeom prst="rect">
            <a:avLst/>
          </a:prstGeom>
        </p:spPr>
        <p:txBody>
          <a:bodyPr vert="horz" wrap="square" lIns="0" tIns="12700" rIns="0" bIns="0" rtlCol="0">
            <a:spAutoFit/>
          </a:bodyPr>
          <a:lstStyle/>
          <a:p>
            <a:pPr marL="12700" marR="5848350" lvl="0" indent="-635" algn="l" defTabSz="914400" rtl="0" eaLnBrk="1" fontAlgn="auto" latinLnBrk="0" hangingPunct="1">
              <a:lnSpc>
                <a:spcPct val="100000"/>
              </a:lnSpc>
              <a:spcBef>
                <a:spcPts val="10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Rank</a:t>
            </a:r>
            <a:r>
              <a:rPr kumimoji="0" sz="2600" b="1" i="0" u="none" strike="noStrike" kern="1200" cap="none" spc="0" normalizeH="0" baseline="0" noProof="0" dirty="0">
                <a:ln>
                  <a:noFill/>
                </a:ln>
                <a:solidFill>
                  <a:srgbClr val="252525"/>
                </a:solidFill>
                <a:effectLst/>
                <a:uLnTx/>
                <a:uFillTx/>
                <a:latin typeface="Arial"/>
                <a:ea typeface="+mn-ea"/>
                <a:cs typeface="Arial"/>
              </a:rPr>
              <a:t>/</a:t>
            </a:r>
            <a:r>
              <a:rPr kumimoji="0" sz="2600" b="1" i="0" u="none" strike="noStrike" kern="1200" cap="none" spc="-5" normalizeH="0" baseline="0" noProof="0" dirty="0">
                <a:ln>
                  <a:noFill/>
                </a:ln>
                <a:solidFill>
                  <a:srgbClr val="252525"/>
                </a:solidFill>
                <a:effectLst/>
                <a:uLnTx/>
                <a:uFillTx/>
                <a:latin typeface="Arial"/>
                <a:ea typeface="+mn-ea"/>
                <a:cs typeface="Arial"/>
              </a:rPr>
              <a:t>Name</a:t>
            </a:r>
            <a:r>
              <a:rPr kumimoji="0" sz="2600" b="1" i="0" u="none" strike="noStrike" kern="1200" cap="none" spc="-95" normalizeH="0" baseline="0" noProof="0" dirty="0">
                <a:ln>
                  <a:noFill/>
                </a:ln>
                <a:solidFill>
                  <a:srgbClr val="252525"/>
                </a:solidFill>
                <a:effectLst/>
                <a:uLnTx/>
                <a:uFillTx/>
                <a:latin typeface="Arial"/>
                <a:ea typeface="+mn-ea"/>
                <a:cs typeface="Arial"/>
              </a:rPr>
              <a:t> </a:t>
            </a:r>
            <a:r>
              <a:rPr kumimoji="0" sz="2600" b="1" i="0" u="none" strike="noStrike" kern="1200" cap="none" spc="-5" normalizeH="0" baseline="0" noProof="0" dirty="0">
                <a:ln>
                  <a:noFill/>
                </a:ln>
                <a:solidFill>
                  <a:srgbClr val="252525"/>
                </a:solidFill>
                <a:effectLst/>
                <a:uLnTx/>
                <a:uFillTx/>
                <a:latin typeface="Arial"/>
                <a:ea typeface="+mn-ea"/>
                <a:cs typeface="Arial"/>
              </a:rPr>
              <a:t>(credentials)</a:t>
            </a:r>
            <a:r>
              <a:rPr kumimoji="0" lang="en-US" sz="2600" b="1" i="0" u="none" strike="noStrike" kern="1200" cap="none" spc="-5" normalizeH="0" baseline="0" noProof="0" dirty="0">
                <a:ln>
                  <a:noFill/>
                </a:ln>
                <a:solidFill>
                  <a:srgbClr val="252525"/>
                </a:solidFill>
                <a:effectLst/>
                <a:uLnTx/>
                <a:uFillTx/>
                <a:latin typeface="Arial"/>
                <a:ea typeface="+mn-ea"/>
                <a:cs typeface="Arial"/>
              </a:rPr>
              <a:t>:</a:t>
            </a:r>
            <a:r>
              <a:rPr kumimoji="0" sz="2600" b="1" i="0" u="none" strike="noStrike" kern="1200" cap="none" spc="-5" normalizeH="0" baseline="0" noProof="0" dirty="0">
                <a:ln>
                  <a:noFill/>
                </a:ln>
                <a:solidFill>
                  <a:srgbClr val="252525"/>
                </a:solidFill>
                <a:effectLst/>
                <a:uLnTx/>
                <a:uFillTx/>
                <a:latin typeface="Arial"/>
                <a:ea typeface="+mn-ea"/>
                <a:cs typeface="Arial"/>
              </a:rPr>
              <a:t>  Position:</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Education:</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Service</a:t>
            </a:r>
            <a:r>
              <a:rPr kumimoji="0" sz="2600" b="1" i="0" u="none" strike="noStrike" kern="1200" cap="none" spc="-10" normalizeH="0" baseline="0" noProof="0" dirty="0">
                <a:ln>
                  <a:noFill/>
                </a:ln>
                <a:solidFill>
                  <a:srgbClr val="252525"/>
                </a:solidFill>
                <a:effectLst/>
                <a:uLnTx/>
                <a:uFillTx/>
                <a:latin typeface="Arial"/>
                <a:ea typeface="+mn-ea"/>
                <a:cs typeface="Arial"/>
              </a:rPr>
              <a:t> </a:t>
            </a:r>
            <a:r>
              <a:rPr kumimoji="0" sz="2600" b="1" i="0" u="none" strike="noStrike" kern="1200" cap="none" spc="-5" normalizeH="0" baseline="0" noProof="0" dirty="0">
                <a:ln>
                  <a:noFill/>
                </a:ln>
                <a:solidFill>
                  <a:srgbClr val="252525"/>
                </a:solidFill>
                <a:effectLst/>
                <a:uLnTx/>
                <a:uFillTx/>
                <a:latin typeface="Arial"/>
                <a:ea typeface="+mn-ea"/>
                <a:cs typeface="Arial"/>
              </a:rPr>
              <a:t>time:</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Prior Branches of Service (if</a:t>
            </a:r>
            <a:r>
              <a:rPr kumimoji="0" sz="2600" b="1" i="0" u="none" strike="noStrike" kern="1200" cap="none" spc="0" normalizeH="0" baseline="0" noProof="0" dirty="0">
                <a:ln>
                  <a:noFill/>
                </a:ln>
                <a:solidFill>
                  <a:srgbClr val="252525"/>
                </a:solidFill>
                <a:effectLst/>
                <a:uLnTx/>
                <a:uFillTx/>
                <a:latin typeface="Arial"/>
                <a:ea typeface="+mn-ea"/>
                <a:cs typeface="Arial"/>
              </a:rPr>
              <a:t> </a:t>
            </a:r>
            <a:r>
              <a:rPr kumimoji="0" sz="2600" b="1" i="0" u="none" strike="noStrike" kern="1200" cap="none" spc="-5" normalizeH="0" baseline="0" noProof="0" dirty="0">
                <a:ln>
                  <a:noFill/>
                </a:ln>
                <a:solidFill>
                  <a:srgbClr val="252525"/>
                </a:solidFill>
                <a:effectLst/>
                <a:uLnTx/>
                <a:uFillTx/>
                <a:latin typeface="Arial"/>
                <a:ea typeface="+mn-ea"/>
                <a:cs typeface="Arial"/>
              </a:rPr>
              <a:t>applicable):</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Practice areas:</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Deployments:</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600" b="1" i="0" u="none" strike="noStrike" kern="1200" cap="none" spc="-5" normalizeH="0" baseline="0" noProof="0" dirty="0">
                <a:ln>
                  <a:noFill/>
                </a:ln>
                <a:solidFill>
                  <a:srgbClr val="252525"/>
                </a:solidFill>
                <a:effectLst/>
                <a:uLnTx/>
                <a:uFillTx/>
                <a:latin typeface="Arial"/>
                <a:ea typeface="+mn-ea"/>
                <a:cs typeface="Arial"/>
              </a:rPr>
              <a:t>What is it like to work on your current</a:t>
            </a:r>
            <a:r>
              <a:rPr kumimoji="0" sz="2600" b="1" i="0" u="none" strike="noStrike" kern="1200" cap="none" spc="5" normalizeH="0" baseline="0" noProof="0" dirty="0">
                <a:ln>
                  <a:noFill/>
                </a:ln>
                <a:solidFill>
                  <a:srgbClr val="252525"/>
                </a:solidFill>
                <a:effectLst/>
                <a:uLnTx/>
                <a:uFillTx/>
                <a:latin typeface="Arial"/>
                <a:ea typeface="+mn-ea"/>
                <a:cs typeface="Arial"/>
              </a:rPr>
              <a:t> </a:t>
            </a:r>
            <a:r>
              <a:rPr kumimoji="0" sz="2600" b="1" i="0" u="none" strike="noStrike" kern="1200" cap="none" spc="-5" normalizeH="0" baseline="0" noProof="0" dirty="0">
                <a:ln>
                  <a:noFill/>
                </a:ln>
                <a:solidFill>
                  <a:srgbClr val="252525"/>
                </a:solidFill>
                <a:effectLst/>
                <a:uLnTx/>
                <a:uFillTx/>
                <a:latin typeface="Arial"/>
                <a:ea typeface="+mn-ea"/>
                <a:cs typeface="Arial"/>
              </a:rPr>
              <a:t>assignment?</a:t>
            </a:r>
            <a:endParaRPr kumimoji="0" sz="2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155"/>
              </a:spcBef>
              <a:spcAft>
                <a:spcPts val="0"/>
              </a:spcAft>
              <a:buClrTx/>
              <a:buSzTx/>
              <a:buFontTx/>
              <a:buNone/>
              <a:tabLst/>
              <a:defRPr/>
            </a:pPr>
            <a:r>
              <a:rPr kumimoji="0" sz="2600" b="1" i="0" u="none" strike="noStrike" kern="1200" cap="none" spc="0" normalizeH="0" baseline="0" noProof="0" dirty="0">
                <a:ln>
                  <a:noFill/>
                </a:ln>
                <a:solidFill>
                  <a:srgbClr val="252525"/>
                </a:solidFill>
                <a:effectLst/>
                <a:uLnTx/>
                <a:uFillTx/>
                <a:latin typeface="Arial"/>
                <a:ea typeface="+mn-ea"/>
                <a:cs typeface="Arial"/>
              </a:rPr>
              <a:t>* </a:t>
            </a:r>
            <a:r>
              <a:rPr kumimoji="0" sz="2600" b="1" i="0" u="none" strike="noStrike" kern="1200" cap="none" spc="-5" normalizeH="0" baseline="0" noProof="0" dirty="0">
                <a:ln>
                  <a:noFill/>
                </a:ln>
                <a:solidFill>
                  <a:srgbClr val="252525"/>
                </a:solidFill>
                <a:effectLst/>
                <a:uLnTx/>
                <a:uFillTx/>
                <a:latin typeface="Arial"/>
                <a:ea typeface="+mn-ea"/>
                <a:cs typeface="Arial"/>
              </a:rPr>
              <a:t>Include officer photograph on the right-hand side of this</a:t>
            </a:r>
            <a:r>
              <a:rPr kumimoji="0" sz="2600" b="1" i="0" u="none" strike="noStrike" kern="1200" cap="none" spc="-40" normalizeH="0" baseline="0" noProof="0" dirty="0">
                <a:ln>
                  <a:noFill/>
                </a:ln>
                <a:solidFill>
                  <a:srgbClr val="252525"/>
                </a:solidFill>
                <a:effectLst/>
                <a:uLnTx/>
                <a:uFillTx/>
                <a:latin typeface="Arial"/>
                <a:ea typeface="+mn-ea"/>
                <a:cs typeface="Arial"/>
              </a:rPr>
              <a:t> </a:t>
            </a:r>
            <a:r>
              <a:rPr kumimoji="0" sz="2600" b="1" i="0" u="none" strike="noStrike" kern="1200" cap="none" spc="-5" normalizeH="0" baseline="0" noProof="0" dirty="0">
                <a:ln>
                  <a:noFill/>
                </a:ln>
                <a:solidFill>
                  <a:srgbClr val="252525"/>
                </a:solidFill>
                <a:effectLst/>
                <a:uLnTx/>
                <a:uFillTx/>
                <a:latin typeface="Arial"/>
                <a:ea typeface="+mn-ea"/>
                <a:cs typeface="Arial"/>
              </a:rPr>
              <a:t>slide</a:t>
            </a:r>
            <a:endParaRPr kumimoji="0" sz="2600" b="0" i="0" u="none" strike="noStrike" kern="1200" cap="none" spc="0" normalizeH="0" baseline="0" noProof="0" dirty="0">
              <a:ln>
                <a:noFill/>
              </a:ln>
              <a:solidFill>
                <a:prstClr val="black"/>
              </a:solidFill>
              <a:effectLst/>
              <a:uLnTx/>
              <a:uFillTx/>
              <a:latin typeface="Arial"/>
              <a:ea typeface="+mn-ea"/>
              <a:cs typeface="Arial"/>
            </a:endParaRPr>
          </a:p>
        </p:txBody>
      </p:sp>
      <p:sp>
        <p:nvSpPr>
          <p:cNvPr id="6" name="object 6"/>
          <p:cNvSpPr txBox="1">
            <a:spLocks noGrp="1"/>
          </p:cNvSpPr>
          <p:nvPr>
            <p:ph type="title"/>
          </p:nvPr>
        </p:nvSpPr>
        <p:spPr>
          <a:xfrm>
            <a:off x="688333" y="505289"/>
            <a:ext cx="3601085" cy="574040"/>
          </a:xfrm>
          <a:prstGeom prst="rect">
            <a:avLst/>
          </a:prstGeom>
        </p:spPr>
        <p:txBody>
          <a:bodyPr vert="horz" wrap="square" lIns="0" tIns="12700" rIns="0" bIns="0" rtlCol="0">
            <a:spAutoFit/>
          </a:bodyPr>
          <a:lstStyle/>
          <a:p>
            <a:pPr marL="12700">
              <a:lnSpc>
                <a:spcPct val="100000"/>
              </a:lnSpc>
              <a:spcBef>
                <a:spcPts val="100"/>
              </a:spcBef>
            </a:pPr>
            <a:r>
              <a:rPr sz="3600" spc="-5" dirty="0"/>
              <a:t>Officer</a:t>
            </a:r>
            <a:r>
              <a:rPr sz="3600" spc="-85" dirty="0"/>
              <a:t> </a:t>
            </a:r>
            <a:r>
              <a:rPr sz="3600" spc="-5" dirty="0"/>
              <a:t>Highlight</a:t>
            </a:r>
            <a:endParaRPr sz="3600" dirty="0"/>
          </a:p>
        </p:txBody>
      </p:sp>
      <p:sp>
        <p:nvSpPr>
          <p:cNvPr id="7" name="object 7"/>
          <p:cNvSpPr txBox="1"/>
          <p:nvPr/>
        </p:nvSpPr>
        <p:spPr>
          <a:xfrm>
            <a:off x="9379585" y="6358518"/>
            <a:ext cx="281241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5" normalizeH="0" baseline="0" noProof="0" dirty="0">
                <a:ln>
                  <a:noFill/>
                </a:ln>
                <a:solidFill>
                  <a:srgbClr val="FFFFFF"/>
                </a:solidFill>
                <a:effectLst/>
                <a:uLnTx/>
                <a:uFillTx/>
                <a:latin typeface="Arial"/>
                <a:ea typeface="+mn-ea"/>
                <a:cs typeface="Arial"/>
              </a:rPr>
              <a:t>Officer Highlight</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64168010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2D069B10-02E9-A44A-AC51-5C0351DE2169}"/>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p:blipFill>
        <p:spPr>
          <a:xfrm>
            <a:off x="8216014" y="2130677"/>
            <a:ext cx="3848100" cy="3367087"/>
          </a:xfrm>
        </p:spPr>
      </p:pic>
      <p:sp>
        <p:nvSpPr>
          <p:cNvPr id="11" name="Rectangle 10"/>
          <p:cNvSpPr/>
          <p:nvPr/>
        </p:nvSpPr>
        <p:spPr>
          <a:xfrm>
            <a:off x="0" y="494301"/>
            <a:ext cx="12192000" cy="1177696"/>
          </a:xfrm>
          <a:prstGeom prst="rect">
            <a:avLst/>
          </a:prstGeom>
          <a:solidFill>
            <a:srgbClr val="0D2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t>
            </a:r>
            <a:r>
              <a:rPr lang="en-US" sz="3600" dirty="0"/>
              <a:t>Engineer Professional Category  </a:t>
            </a:r>
            <a:endParaRPr lang="en-US" sz="2400" dirty="0"/>
          </a:p>
        </p:txBody>
      </p: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09599" y="523356"/>
            <a:ext cx="1147705" cy="1119585"/>
          </a:xfrm>
          <a:prstGeom prst="rect">
            <a:avLst/>
          </a:prstGeom>
        </p:spPr>
      </p:pic>
      <p:sp>
        <p:nvSpPr>
          <p:cNvPr id="7" name="Content Placeholder 4">
            <a:extLst>
              <a:ext uri="{FF2B5EF4-FFF2-40B4-BE49-F238E27FC236}">
                <a16:creationId xmlns:a16="http://schemas.microsoft.com/office/drawing/2014/main" id="{A31ABC2D-C83D-4E8B-8382-7BBE8C86AEDC}"/>
              </a:ext>
            </a:extLst>
          </p:cNvPr>
          <p:cNvSpPr txBox="1">
            <a:spLocks/>
          </p:cNvSpPr>
          <p:nvPr/>
        </p:nvSpPr>
        <p:spPr>
          <a:xfrm>
            <a:off x="0" y="1860806"/>
            <a:ext cx="8343899" cy="4021833"/>
          </a:xfrm>
          <a:prstGeom prst="rect">
            <a:avLst/>
          </a:prstGeom>
        </p:spPr>
        <p:txBody>
          <a:bodyPr vert="horz" lIns="91440" tIns="45720" rIns="91440" bIns="45720" rtlCol="0">
            <a:normAutofit/>
          </a:bodyPr>
          <a:lstStyle>
            <a:lvl1pPr marL="515938" indent="-280988" algn="l" defTabSz="1219170" rtl="0" eaLnBrk="1" latinLnBrk="0" hangingPunct="1">
              <a:spcBef>
                <a:spcPct val="20000"/>
              </a:spcBef>
              <a:buClr>
                <a:schemeClr val="accent1"/>
              </a:buClr>
              <a:buSzPct val="125000"/>
              <a:buFont typeface="Arial" panose="020B0604020202020204" pitchFamily="34" charset="0"/>
              <a:buChar char="•"/>
              <a:tabLst/>
              <a:defRPr sz="2200" kern="1200">
                <a:solidFill>
                  <a:schemeClr val="tx1">
                    <a:lumMod val="85000"/>
                    <a:lumOff val="15000"/>
                  </a:schemeClr>
                </a:solidFill>
                <a:latin typeface="+mn-lt"/>
                <a:ea typeface="+mn-ea"/>
                <a:cs typeface="+mn-cs"/>
              </a:defRPr>
            </a:lvl1pPr>
            <a:lvl2pPr marL="976313" indent="-280988" algn="l" defTabSz="1219170" rtl="0" eaLnBrk="1" latinLnBrk="0" hangingPunct="1">
              <a:spcBef>
                <a:spcPct val="20000"/>
              </a:spcBef>
              <a:buClr>
                <a:schemeClr val="accent1"/>
              </a:buClr>
              <a:buFont typeface="Wingdings" panose="05000000000000000000" pitchFamily="2" charset="2"/>
              <a:buChar char="§"/>
              <a:tabLst/>
              <a:defRPr sz="2000" kern="1200">
                <a:solidFill>
                  <a:schemeClr val="tx1">
                    <a:lumMod val="85000"/>
                    <a:lumOff val="15000"/>
                  </a:schemeClr>
                </a:solidFill>
                <a:latin typeface="+mn-lt"/>
                <a:ea typeface="+mn-ea"/>
                <a:cs typeface="+mn-cs"/>
              </a:defRPr>
            </a:lvl2pPr>
            <a:lvl3pPr marL="1381125" indent="-234950" algn="l" defTabSz="1219170" rtl="0" eaLnBrk="1" latinLnBrk="0" hangingPunct="1">
              <a:spcBef>
                <a:spcPct val="20000"/>
              </a:spcBef>
              <a:buClr>
                <a:schemeClr val="accent1"/>
              </a:buClr>
              <a:buSzPct val="80000"/>
              <a:buFont typeface="Wingdings" pitchFamily="2" charset="2"/>
              <a:buChar char="§"/>
              <a:tabLst/>
              <a:defRPr sz="1800" kern="1200">
                <a:solidFill>
                  <a:schemeClr val="tx1">
                    <a:lumMod val="85000"/>
                    <a:lumOff val="15000"/>
                  </a:schemeClr>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34950" indent="0">
              <a:lnSpc>
                <a:spcPts val="3000"/>
              </a:lnSpc>
              <a:spcAft>
                <a:spcPts val="600"/>
              </a:spcAft>
              <a:buNone/>
            </a:pPr>
            <a:r>
              <a:rPr lang="en-US" sz="2400" dirty="0"/>
              <a:t>“Machinatores Vitae: Paratus, Volens, Peritus.” </a:t>
            </a:r>
          </a:p>
          <a:p>
            <a:pPr marL="234950" indent="0">
              <a:lnSpc>
                <a:spcPts val="3000"/>
              </a:lnSpc>
              <a:spcAft>
                <a:spcPts val="600"/>
              </a:spcAft>
              <a:buNone/>
            </a:pPr>
            <a:r>
              <a:rPr lang="en-US" sz="2400" dirty="0"/>
              <a:t>The USPHS Engineer Category is comprised of all engineering disciplines that contribute to medical research, safety, population health, critical infrastructure (health care and water systems), and the health of the environment.  Our engineering disciplines include environmental, civil, biomedical, chemical, computer, electrical, mechanical, and any other that contribute to our public health mission.</a:t>
            </a:r>
            <a:endParaRPr lang="en-US" sz="2400" b="1" dirty="0">
              <a:solidFill>
                <a:srgbClr val="780202"/>
              </a:solidFill>
            </a:endParaRPr>
          </a:p>
        </p:txBody>
      </p:sp>
      <p:sp>
        <p:nvSpPr>
          <p:cNvPr id="6" name="Text Placeholder 5">
            <a:extLst>
              <a:ext uri="{FF2B5EF4-FFF2-40B4-BE49-F238E27FC236}">
                <a16:creationId xmlns:a16="http://schemas.microsoft.com/office/drawing/2014/main" id="{51003211-8C5C-489D-8A03-34AE9CF0DDC7}"/>
              </a:ext>
            </a:extLst>
          </p:cNvPr>
          <p:cNvSpPr txBox="1">
            <a:spLocks/>
          </p:cNvSpPr>
          <p:nvPr/>
        </p:nvSpPr>
        <p:spPr>
          <a:xfrm>
            <a:off x="7222204" y="6341319"/>
            <a:ext cx="3979862"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a:solidFill>
                  <a:srgbClr val="FFFFFF"/>
                </a:solidFill>
              </a:rPr>
              <a:t>ENGINEER CATEGORY</a:t>
            </a:r>
          </a:p>
        </p:txBody>
      </p:sp>
    </p:spTree>
    <p:extLst>
      <p:ext uri="{BB962C8B-B14F-4D97-AF65-F5344CB8AC3E}">
        <p14:creationId xmlns:p14="http://schemas.microsoft.com/office/powerpoint/2010/main" val="320284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p:txBody>
          <a:bodyPr>
            <a:normAutofit/>
          </a:bodyPr>
          <a:lstStyle/>
          <a:p>
            <a:r>
              <a:rPr lang="en-US" sz="3600" dirty="0"/>
              <a:t>Mission of USPHS CC Engineer Category</a:t>
            </a:r>
          </a:p>
        </p:txBody>
      </p:sp>
      <p:sp>
        <p:nvSpPr>
          <p:cNvPr id="7" name="Text Placeholder 6">
            <a:extLst>
              <a:ext uri="{FF2B5EF4-FFF2-40B4-BE49-F238E27FC236}">
                <a16:creationId xmlns:a16="http://schemas.microsoft.com/office/drawing/2014/main" id="{32F4B1B9-0A36-4DD9-93B5-E326D99CB736}"/>
              </a:ext>
            </a:extLst>
          </p:cNvPr>
          <p:cNvSpPr>
            <a:spLocks noGrp="1"/>
          </p:cNvSpPr>
          <p:nvPr>
            <p:ph type="body" sz="quarter" idx="10"/>
          </p:nvPr>
        </p:nvSpPr>
        <p:spPr/>
        <p:txBody>
          <a:bodyPr/>
          <a:lstStyle/>
          <a:p>
            <a:pPr lvl="0"/>
            <a:r>
              <a:rPr lang="en-US" dirty="0">
                <a:solidFill>
                  <a:srgbClr val="FFFFFF"/>
                </a:solidFill>
              </a:rPr>
              <a:t>ENGINEER CATEGORY</a:t>
            </a:r>
          </a:p>
        </p:txBody>
      </p:sp>
      <p:graphicFrame>
        <p:nvGraphicFramePr>
          <p:cNvPr id="8" name="Content Placeholder 7">
            <a:extLst>
              <a:ext uri="{FF2B5EF4-FFF2-40B4-BE49-F238E27FC236}">
                <a16:creationId xmlns:a16="http://schemas.microsoft.com/office/drawing/2014/main" id="{87753287-7ECF-4B9C-9992-BA8C01572E29}"/>
              </a:ext>
            </a:extLst>
          </p:cNvPr>
          <p:cNvGraphicFramePr>
            <a:graphicFrameLocks noGrp="1"/>
          </p:cNvGraphicFramePr>
          <p:nvPr>
            <p:ph idx="1"/>
          </p:nvPr>
        </p:nvGraphicFramePr>
        <p:xfrm>
          <a:off x="609599" y="1045029"/>
          <a:ext cx="10678887" cy="4649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344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E02DF8-D83A-456E-93E3-67AD52901684}"/>
              </a:ext>
            </a:extLst>
          </p:cNvPr>
          <p:cNvSpPr>
            <a:spLocks noGrp="1"/>
          </p:cNvSpPr>
          <p:nvPr>
            <p:ph idx="1"/>
          </p:nvPr>
        </p:nvSpPr>
        <p:spPr>
          <a:xfrm>
            <a:off x="609600" y="1371814"/>
            <a:ext cx="10592466" cy="4214256"/>
          </a:xfrm>
        </p:spPr>
        <p:txBody>
          <a:bodyPr>
            <a:normAutofit lnSpcReduction="10000"/>
          </a:bodyPr>
          <a:lstStyle/>
          <a:p>
            <a:pPr marL="342900" indent="-342900">
              <a:spcBef>
                <a:spcPts val="600"/>
              </a:spcBef>
            </a:pPr>
            <a:r>
              <a:rPr lang="en-US" sz="2400" dirty="0"/>
              <a:t>Prevent the spread of disease by designing and installing water treatment and delivery systems as well as sustainable wastewater collection, treatment, and disposal systems for underserved populations.  </a:t>
            </a:r>
          </a:p>
          <a:p>
            <a:pPr marL="342900" indent="-342900">
              <a:spcBef>
                <a:spcPts val="600"/>
              </a:spcBef>
            </a:pPr>
            <a:r>
              <a:rPr lang="en-US" sz="2400" dirty="0"/>
              <a:t>Promote and empower individuals, tribes, and communities in public health activities.</a:t>
            </a:r>
            <a:endParaRPr lang="en-US" sz="2400" b="1" dirty="0">
              <a:cs typeface="Arial" pitchFamily="34" charset="0"/>
            </a:endParaRPr>
          </a:p>
          <a:p>
            <a:pPr marL="342900" indent="-342900">
              <a:spcBef>
                <a:spcPts val="600"/>
              </a:spcBef>
            </a:pPr>
            <a:r>
              <a:rPr lang="en-US" sz="2400" dirty="0"/>
              <a:t>Provide facilities management, planning, and construction services for health care delivery facilities and laboratory research complexes. </a:t>
            </a:r>
          </a:p>
          <a:p>
            <a:pPr marL="342900" indent="-342900">
              <a:spcBef>
                <a:spcPts val="600"/>
              </a:spcBef>
            </a:pPr>
            <a:r>
              <a:rPr lang="en-US" sz="2400" dirty="0"/>
              <a:t>Research/evaluate occupational hazards to improve workers' health and safety. </a:t>
            </a:r>
          </a:p>
          <a:p>
            <a:pPr marL="342900" indent="-342900">
              <a:spcBef>
                <a:spcPts val="600"/>
              </a:spcBef>
            </a:pPr>
            <a:r>
              <a:rPr lang="en-US" sz="2400" dirty="0"/>
              <a:t>Provide guidance on designing, constructing, and operating "healthy and sustainable" buildings. </a:t>
            </a:r>
          </a:p>
          <a:p>
            <a:pPr marL="0" indent="0">
              <a:buNone/>
            </a:pPr>
            <a:endParaRPr lang="en-US" sz="2400" b="1" dirty="0">
              <a:solidFill>
                <a:schemeClr val="accent1"/>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p:txBody>
          <a:bodyPr>
            <a:normAutofit/>
          </a:bodyPr>
          <a:lstStyle/>
          <a:p>
            <a:r>
              <a:rPr lang="en-US" sz="3600" dirty="0"/>
              <a:t>What We Do: Engineer Officers</a:t>
            </a:r>
          </a:p>
        </p:txBody>
      </p:sp>
      <p:sp>
        <p:nvSpPr>
          <p:cNvPr id="7" name="Text Placeholder 6">
            <a:extLst>
              <a:ext uri="{FF2B5EF4-FFF2-40B4-BE49-F238E27FC236}">
                <a16:creationId xmlns:a16="http://schemas.microsoft.com/office/drawing/2014/main" id="{32F4B1B9-0A36-4DD9-93B5-E326D99CB736}"/>
              </a:ext>
            </a:extLst>
          </p:cNvPr>
          <p:cNvSpPr>
            <a:spLocks noGrp="1"/>
          </p:cNvSpPr>
          <p:nvPr>
            <p:ph type="body" sz="quarter" idx="10"/>
          </p:nvPr>
        </p:nvSpPr>
        <p:spPr/>
        <p:txBody>
          <a:bodyPr/>
          <a:lstStyle/>
          <a:p>
            <a:pPr lvl="0"/>
            <a:r>
              <a:rPr lang="en-US" dirty="0">
                <a:solidFill>
                  <a:srgbClr val="FFFFFF"/>
                </a:solidFill>
              </a:rPr>
              <a:t>USPHS ENGINEER CATEGORY</a:t>
            </a:r>
          </a:p>
        </p:txBody>
      </p:sp>
    </p:spTree>
    <p:extLst>
      <p:ext uri="{BB962C8B-B14F-4D97-AF65-F5344CB8AC3E}">
        <p14:creationId xmlns:p14="http://schemas.microsoft.com/office/powerpoint/2010/main" val="361445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E02DF8-D83A-456E-93E3-67AD52901684}"/>
              </a:ext>
            </a:extLst>
          </p:cNvPr>
          <p:cNvSpPr>
            <a:spLocks noGrp="1"/>
          </p:cNvSpPr>
          <p:nvPr>
            <p:ph idx="1"/>
          </p:nvPr>
        </p:nvSpPr>
        <p:spPr>
          <a:xfrm>
            <a:off x="609600" y="1371814"/>
            <a:ext cx="10723095" cy="4550014"/>
          </a:xfrm>
        </p:spPr>
        <p:txBody>
          <a:bodyPr>
            <a:normAutofit lnSpcReduction="10000"/>
          </a:bodyPr>
          <a:lstStyle/>
          <a:p>
            <a:pPr marL="342900" indent="-342900">
              <a:spcBef>
                <a:spcPts val="600"/>
              </a:spcBef>
              <a:spcAft>
                <a:spcPts val="300"/>
              </a:spcAft>
            </a:pPr>
            <a:r>
              <a:rPr lang="en-US" sz="2400" dirty="0"/>
              <a:t>Evaluate the safety of medical devices, electronic products, and inspect domestic and international facilities where these products are manufactured.  </a:t>
            </a:r>
          </a:p>
          <a:p>
            <a:pPr marL="342900" indent="-342900">
              <a:spcBef>
                <a:spcPts val="600"/>
              </a:spcBef>
              <a:spcAft>
                <a:spcPts val="300"/>
              </a:spcAft>
            </a:pPr>
            <a:r>
              <a:rPr lang="en-US" sz="2400" dirty="0"/>
              <a:t>Support the Family Smoking Prevention and Tobacco Control Act by setting   performance standards and regulating tobacco products and manufacturers.</a:t>
            </a:r>
          </a:p>
          <a:p>
            <a:pPr marL="342900" indent="-342900">
              <a:spcBef>
                <a:spcPts val="600"/>
              </a:spcBef>
              <a:spcAft>
                <a:spcPts val="300"/>
              </a:spcAft>
            </a:pPr>
            <a:r>
              <a:rPr lang="en-US" sz="2400" dirty="0"/>
              <a:t>Protect human health and the environment by identifying, assessing, and remediating the health risks associated with hazardous waste sites, unplanned releases of hazardous substances, and environmental contamination or pollution.</a:t>
            </a:r>
            <a:endParaRPr lang="en-US" sz="2400" strike="sngStrike" dirty="0"/>
          </a:p>
          <a:p>
            <a:pPr marL="342900" indent="-342900">
              <a:spcBef>
                <a:spcPts val="600"/>
              </a:spcBef>
              <a:spcAft>
                <a:spcPts val="300"/>
              </a:spcAft>
            </a:pPr>
            <a:r>
              <a:rPr lang="en-US" sz="2400" dirty="0"/>
              <a:t>Maintain a mobile engineering capability to respond to natural and man-made disasters. </a:t>
            </a:r>
          </a:p>
          <a:p>
            <a:pPr marL="0" indent="0">
              <a:buNone/>
            </a:pPr>
            <a:endParaRPr lang="en-US" sz="2400" b="1" dirty="0">
              <a:solidFill>
                <a:schemeClr val="accent1"/>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p:txBody>
          <a:bodyPr>
            <a:normAutofit/>
          </a:bodyPr>
          <a:lstStyle/>
          <a:p>
            <a:r>
              <a:rPr lang="en-US" sz="3600" dirty="0"/>
              <a:t>What We Do: Engineer Officers cont. </a:t>
            </a:r>
          </a:p>
        </p:txBody>
      </p:sp>
      <p:sp>
        <p:nvSpPr>
          <p:cNvPr id="7" name="Text Placeholder 6">
            <a:extLst>
              <a:ext uri="{FF2B5EF4-FFF2-40B4-BE49-F238E27FC236}">
                <a16:creationId xmlns:a16="http://schemas.microsoft.com/office/drawing/2014/main" id="{32F4B1B9-0A36-4DD9-93B5-E326D99CB736}"/>
              </a:ext>
            </a:extLst>
          </p:cNvPr>
          <p:cNvSpPr>
            <a:spLocks noGrp="1"/>
          </p:cNvSpPr>
          <p:nvPr>
            <p:ph type="body" sz="quarter" idx="10"/>
          </p:nvPr>
        </p:nvSpPr>
        <p:spPr/>
        <p:txBody>
          <a:bodyPr/>
          <a:lstStyle/>
          <a:p>
            <a:pPr lvl="0"/>
            <a:r>
              <a:rPr lang="en-US" dirty="0">
                <a:solidFill>
                  <a:srgbClr val="FFFFFF"/>
                </a:solidFill>
              </a:rPr>
              <a:t>USPHS ENGINEER CATEGORY</a:t>
            </a:r>
          </a:p>
        </p:txBody>
      </p:sp>
    </p:spTree>
    <p:extLst>
      <p:ext uri="{BB962C8B-B14F-4D97-AF65-F5344CB8AC3E}">
        <p14:creationId xmlns:p14="http://schemas.microsoft.com/office/powerpoint/2010/main" val="28132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p:txBody>
          <a:bodyPr>
            <a:normAutofit/>
          </a:bodyPr>
          <a:lstStyle/>
          <a:p>
            <a:r>
              <a:rPr lang="en-US" sz="3600" dirty="0"/>
              <a:t>Where Engineers Serve</a:t>
            </a:r>
          </a:p>
        </p:txBody>
      </p:sp>
      <p:sp>
        <p:nvSpPr>
          <p:cNvPr id="7" name="Text Placeholder 6">
            <a:extLst>
              <a:ext uri="{FF2B5EF4-FFF2-40B4-BE49-F238E27FC236}">
                <a16:creationId xmlns:a16="http://schemas.microsoft.com/office/drawing/2014/main" id="{32F4B1B9-0A36-4DD9-93B5-E326D99CB736}"/>
              </a:ext>
            </a:extLst>
          </p:cNvPr>
          <p:cNvSpPr>
            <a:spLocks noGrp="1"/>
          </p:cNvSpPr>
          <p:nvPr>
            <p:ph type="body" sz="quarter" idx="10"/>
          </p:nvPr>
        </p:nvSpPr>
        <p:spPr>
          <a:xfrm>
            <a:off x="6308035" y="6341318"/>
            <a:ext cx="4894031" cy="428577"/>
          </a:xfrm>
        </p:spPr>
        <p:txBody>
          <a:bodyPr/>
          <a:lstStyle/>
          <a:p>
            <a:pPr lvl="0"/>
            <a:r>
              <a:rPr lang="en-US" dirty="0">
                <a:solidFill>
                  <a:srgbClr val="FFFFFF"/>
                </a:solidFill>
              </a:rPr>
              <a:t>USPHS ENGINEER CATEGORY</a:t>
            </a:r>
          </a:p>
        </p:txBody>
      </p:sp>
      <p:pic>
        <p:nvPicPr>
          <p:cNvPr id="8" name="Picture 25" descr="DHS logo"/>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7376" y="3468732"/>
            <a:ext cx="1689660" cy="1610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2"/>
          <p:cNvPicPr>
            <a:picLocks noChangeAspect="1"/>
          </p:cNvPicPr>
          <p:nvPr/>
        </p:nvPicPr>
        <p:blipFill rotWithShape="1">
          <a:blip r:embed="rId3">
            <a:extLst>
              <a:ext uri="{28A0092B-C50C-407E-A947-70E740481C1C}">
                <a14:useLocalDpi xmlns:a14="http://schemas.microsoft.com/office/drawing/2010/main" val="0"/>
              </a:ext>
            </a:extLst>
          </a:blip>
          <a:srcRect l="11540" r="6459"/>
          <a:stretch/>
        </p:blipFill>
        <p:spPr bwMode="auto">
          <a:xfrm>
            <a:off x="643696" y="1546536"/>
            <a:ext cx="2171034" cy="1747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564042" y="3491768"/>
            <a:ext cx="1524854" cy="1524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399712" y="1043021"/>
            <a:ext cx="2634214" cy="2634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23391" y="1517146"/>
            <a:ext cx="1850900" cy="1776864"/>
          </a:xfrm>
          <a:prstGeom prst="rect">
            <a:avLst/>
          </a:prstGeom>
        </p:spPr>
      </p:pic>
      <p:pic>
        <p:nvPicPr>
          <p:cNvPr id="14" name="Picture 13"/>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429197" y="4770958"/>
            <a:ext cx="2349657" cy="998436"/>
          </a:xfrm>
          <a:prstGeom prst="rect">
            <a:avLst/>
          </a:prstGeom>
          <a:ln>
            <a:noFill/>
          </a:ln>
        </p:spPr>
      </p:pic>
      <p:cxnSp>
        <p:nvCxnSpPr>
          <p:cNvPr id="15" name="Straight Connector 14"/>
          <p:cNvCxnSpPr>
            <a:endCxn id="22" idx="1"/>
          </p:cNvCxnSpPr>
          <p:nvPr/>
        </p:nvCxnSpPr>
        <p:spPr>
          <a:xfrm flipV="1">
            <a:off x="7872218" y="1015562"/>
            <a:ext cx="1412422" cy="4764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116038" y="2345444"/>
            <a:ext cx="1924602" cy="146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000531" y="2969424"/>
            <a:ext cx="2494253" cy="8958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647444" y="3370752"/>
            <a:ext cx="1545167" cy="14002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841846" y="3742433"/>
            <a:ext cx="0" cy="854253"/>
          </a:xfrm>
          <a:prstGeom prst="line">
            <a:avLst/>
          </a:prstGeom>
        </p:spPr>
        <p:style>
          <a:lnRef idx="2">
            <a:schemeClr val="accent1"/>
          </a:lnRef>
          <a:fillRef idx="0">
            <a:schemeClr val="accent1"/>
          </a:fillRef>
          <a:effectRef idx="1">
            <a:schemeClr val="accent1"/>
          </a:effectRef>
          <a:fontRef idx="minor">
            <a:schemeClr val="tx1"/>
          </a:fontRef>
        </p:style>
      </p:cxnSp>
      <p:pic>
        <p:nvPicPr>
          <p:cNvPr id="22" name="Picture 2" descr="File:NIH Master Logo Vertical 2Color.png">
            <a:extLst>
              <a:ext uri="{FF2B5EF4-FFF2-40B4-BE49-F238E27FC236}">
                <a16:creationId xmlns:a16="http://schemas.microsoft.com/office/drawing/2014/main" id="{59578FA3-5B30-4711-95E9-3C6CB8C9E0C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284640" y="483293"/>
            <a:ext cx="1210144" cy="1064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17058" y="4493090"/>
            <a:ext cx="2116868" cy="1587651"/>
          </a:xfrm>
          <a:prstGeom prst="rect">
            <a:avLst/>
          </a:prstGeom>
        </p:spPr>
      </p:pic>
      <p:pic>
        <p:nvPicPr>
          <p:cNvPr id="1026" name="Picture 2">
            <a:extLst>
              <a:ext uri="{FF2B5EF4-FFF2-40B4-BE49-F238E27FC236}">
                <a16:creationId xmlns:a16="http://schemas.microsoft.com/office/drawing/2014/main" id="{0DAB3363-CDAF-41FC-95B5-47D1325ACB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2856977" y="1593834"/>
            <a:ext cx="1667573" cy="166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86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B6E4D0-6A55-4AF8-A8F0-91ADFBF89224}"/>
              </a:ext>
            </a:extLst>
          </p:cNvPr>
          <p:cNvSpPr>
            <a:spLocks noGrp="1"/>
          </p:cNvSpPr>
          <p:nvPr>
            <p:ph idx="1"/>
          </p:nvPr>
        </p:nvSpPr>
        <p:spPr>
          <a:xfrm>
            <a:off x="924819" y="1371815"/>
            <a:ext cx="6248400" cy="4697764"/>
          </a:xfrm>
        </p:spPr>
        <p:txBody>
          <a:bodyPr>
            <a:normAutofit fontScale="92500" lnSpcReduction="20000"/>
          </a:bodyPr>
          <a:lstStyle/>
          <a:p>
            <a:r>
              <a:rPr lang="en-US" sz="2400" dirty="0">
                <a:solidFill>
                  <a:schemeClr val="tx1"/>
                </a:solidFill>
              </a:rPr>
              <a:t>Who We Are</a:t>
            </a:r>
          </a:p>
          <a:p>
            <a:r>
              <a:rPr lang="en-US" sz="2400" dirty="0">
                <a:solidFill>
                  <a:schemeClr val="tx1"/>
                </a:solidFill>
              </a:rPr>
              <a:t>Our Mission and Values</a:t>
            </a:r>
          </a:p>
          <a:p>
            <a:r>
              <a:rPr lang="en-US" sz="2400" dirty="0">
                <a:solidFill>
                  <a:schemeClr val="tx1"/>
                </a:solidFill>
              </a:rPr>
              <a:t>What We Do</a:t>
            </a:r>
          </a:p>
          <a:p>
            <a:r>
              <a:rPr lang="en-US" sz="2400" dirty="0">
                <a:solidFill>
                  <a:schemeClr val="tx1"/>
                </a:solidFill>
              </a:rPr>
              <a:t>Where We Work</a:t>
            </a:r>
          </a:p>
          <a:p>
            <a:r>
              <a:rPr lang="en-US" sz="2400" dirty="0">
                <a:solidFill>
                  <a:schemeClr val="tx1"/>
                </a:solidFill>
              </a:rPr>
              <a:t>Professional Categories</a:t>
            </a:r>
          </a:p>
          <a:p>
            <a:r>
              <a:rPr lang="en-US" sz="2400" dirty="0">
                <a:solidFill>
                  <a:schemeClr val="tx1"/>
                </a:solidFill>
              </a:rPr>
              <a:t>What We Offer</a:t>
            </a:r>
          </a:p>
          <a:p>
            <a:r>
              <a:rPr lang="en-US" sz="2400" dirty="0">
                <a:solidFill>
                  <a:schemeClr val="tx1"/>
                </a:solidFill>
              </a:rPr>
              <a:t>Ready Reserve Corps</a:t>
            </a:r>
          </a:p>
          <a:p>
            <a:r>
              <a:rPr lang="en-US" sz="2400" dirty="0">
                <a:solidFill>
                  <a:schemeClr val="tx1"/>
                </a:solidFill>
              </a:rPr>
              <a:t>PHERST</a:t>
            </a:r>
          </a:p>
          <a:p>
            <a:r>
              <a:rPr lang="en-US" sz="2400" dirty="0">
                <a:solidFill>
                  <a:schemeClr val="tx1"/>
                </a:solidFill>
              </a:rPr>
              <a:t>Officer Qualifications</a:t>
            </a:r>
          </a:p>
          <a:p>
            <a:r>
              <a:rPr lang="en-US" sz="2400" dirty="0">
                <a:solidFill>
                  <a:schemeClr val="tx1"/>
                </a:solidFill>
              </a:rPr>
              <a:t>Application Process</a:t>
            </a:r>
          </a:p>
          <a:p>
            <a:r>
              <a:rPr lang="en-US" sz="2400" dirty="0">
                <a:solidFill>
                  <a:schemeClr val="tx1"/>
                </a:solidFill>
              </a:rPr>
              <a:t>Engineer Category Details</a:t>
            </a:r>
          </a:p>
          <a:p>
            <a:r>
              <a:rPr lang="en-US" sz="2400" dirty="0">
                <a:solidFill>
                  <a:schemeClr val="tx1"/>
                </a:solidFill>
              </a:rPr>
              <a:t>Emergency Response Deployment</a:t>
            </a:r>
          </a:p>
          <a:p>
            <a:r>
              <a:rPr lang="en-US" sz="2400" dirty="0">
                <a:solidFill>
                  <a:schemeClr val="tx1"/>
                </a:solidFill>
              </a:rPr>
              <a:t>Student Opportunities </a:t>
            </a:r>
          </a:p>
        </p:txBody>
      </p:sp>
      <p:sp>
        <p:nvSpPr>
          <p:cNvPr id="4" name="Title 3">
            <a:extLst>
              <a:ext uri="{FF2B5EF4-FFF2-40B4-BE49-F238E27FC236}">
                <a16:creationId xmlns:a16="http://schemas.microsoft.com/office/drawing/2014/main" id="{213E542D-E733-49D1-98AD-5B4D85F807BF}"/>
              </a:ext>
            </a:extLst>
          </p:cNvPr>
          <p:cNvSpPr>
            <a:spLocks noGrp="1"/>
          </p:cNvSpPr>
          <p:nvPr>
            <p:ph type="title"/>
          </p:nvPr>
        </p:nvSpPr>
        <p:spPr>
          <a:xfrm>
            <a:off x="609600" y="484459"/>
            <a:ext cx="4974771" cy="887356"/>
          </a:xfrm>
        </p:spPr>
        <p:txBody>
          <a:bodyPr>
            <a:normAutofit/>
          </a:bodyPr>
          <a:lstStyle/>
          <a:p>
            <a:pPr algn="ctr"/>
            <a:r>
              <a:rPr lang="en-US" sz="3600" dirty="0"/>
              <a:t>Topics of Discussion</a:t>
            </a:r>
          </a:p>
        </p:txBody>
      </p:sp>
      <p:sp>
        <p:nvSpPr>
          <p:cNvPr id="5" name="Text Placeholder 4">
            <a:extLst>
              <a:ext uri="{FF2B5EF4-FFF2-40B4-BE49-F238E27FC236}">
                <a16:creationId xmlns:a16="http://schemas.microsoft.com/office/drawing/2014/main" id="{66BD3645-D329-4386-96D0-FF6E9737AB35}"/>
              </a:ext>
            </a:extLst>
          </p:cNvPr>
          <p:cNvSpPr>
            <a:spLocks noGrp="1"/>
          </p:cNvSpPr>
          <p:nvPr>
            <p:ph type="body" sz="quarter" idx="10"/>
          </p:nvPr>
        </p:nvSpPr>
        <p:spPr>
          <a:xfrm>
            <a:off x="7304981" y="6417127"/>
            <a:ext cx="3848099" cy="440873"/>
          </a:xfrm>
        </p:spPr>
        <p:txBody>
          <a:bodyPr/>
          <a:lstStyle/>
          <a:p>
            <a:r>
              <a:rPr lang="en-US" dirty="0"/>
              <a:t>Topics of Discussion</a:t>
            </a:r>
          </a:p>
          <a:p>
            <a:endParaRPr lang="en-US" dirty="0"/>
          </a:p>
        </p:txBody>
      </p:sp>
      <p:pic>
        <p:nvPicPr>
          <p:cNvPr id="6" name="Picture Placeholder 13" descr="A person in a blue shirt&#10;&#10;Description automatically generated">
            <a:extLst>
              <a:ext uri="{FF2B5EF4-FFF2-40B4-BE49-F238E27FC236}">
                <a16:creationId xmlns:a16="http://schemas.microsoft.com/office/drawing/2014/main" id="{3E8477D9-12E7-467C-9632-4E0CB81342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43900" y="0"/>
            <a:ext cx="3848100" cy="6112774"/>
          </a:xfrm>
          <a:prstGeom prst="rect">
            <a:avLst/>
          </a:prstGeom>
        </p:spPr>
      </p:pic>
    </p:spTree>
    <p:extLst>
      <p:ext uri="{BB962C8B-B14F-4D97-AF65-F5344CB8AC3E}">
        <p14:creationId xmlns:p14="http://schemas.microsoft.com/office/powerpoint/2010/main" val="112306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p:txBody>
          <a:bodyPr>
            <a:normAutofit fontScale="90000"/>
          </a:bodyPr>
          <a:lstStyle/>
          <a:p>
            <a:r>
              <a:rPr lang="en-US" dirty="0"/>
              <a:t>Organizations Where USPHS CC Engineer Officers Serve</a:t>
            </a:r>
          </a:p>
        </p:txBody>
      </p:sp>
      <p:sp>
        <p:nvSpPr>
          <p:cNvPr id="7" name="Text Placeholder 6">
            <a:extLst>
              <a:ext uri="{FF2B5EF4-FFF2-40B4-BE49-F238E27FC236}">
                <a16:creationId xmlns:a16="http://schemas.microsoft.com/office/drawing/2014/main" id="{32F4B1B9-0A36-4DD9-93B5-E326D99CB736}"/>
              </a:ext>
            </a:extLst>
          </p:cNvPr>
          <p:cNvSpPr>
            <a:spLocks noGrp="1"/>
          </p:cNvSpPr>
          <p:nvPr>
            <p:ph type="body" sz="quarter" idx="10"/>
          </p:nvPr>
        </p:nvSpPr>
        <p:spPr/>
        <p:txBody>
          <a:bodyPr/>
          <a:lstStyle/>
          <a:p>
            <a:pPr lvl="0"/>
            <a:r>
              <a:rPr lang="en-US" dirty="0">
                <a:solidFill>
                  <a:srgbClr val="FFFFFF"/>
                </a:solidFill>
              </a:rPr>
              <a:t>USPHS ENGINEER CATEGORY</a:t>
            </a:r>
          </a:p>
        </p:txBody>
      </p:sp>
      <p:graphicFrame>
        <p:nvGraphicFramePr>
          <p:cNvPr id="13" name="Chart 12">
            <a:extLst>
              <a:ext uri="{FF2B5EF4-FFF2-40B4-BE49-F238E27FC236}">
                <a16:creationId xmlns:a16="http://schemas.microsoft.com/office/drawing/2014/main" id="{A04D4770-1189-466B-A5EF-A87F1D8B3681}"/>
              </a:ext>
            </a:extLst>
          </p:cNvPr>
          <p:cNvGraphicFramePr>
            <a:graphicFrameLocks/>
          </p:cNvGraphicFramePr>
          <p:nvPr>
            <p:extLst>
              <p:ext uri="{D42A27DB-BD31-4B8C-83A1-F6EECF244321}">
                <p14:modId xmlns:p14="http://schemas.microsoft.com/office/powerpoint/2010/main" val="1382602539"/>
              </p:ext>
            </p:extLst>
          </p:nvPr>
        </p:nvGraphicFramePr>
        <p:xfrm>
          <a:off x="1358900" y="984884"/>
          <a:ext cx="8699500" cy="58731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250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7F8DD96-C8E7-4194-94AD-02A6C73E3E4D}"/>
              </a:ext>
            </a:extLst>
          </p:cNvPr>
          <p:cNvSpPr>
            <a:spLocks noGrp="1"/>
          </p:cNvSpPr>
          <p:nvPr>
            <p:ph type="body" sz="quarter" idx="10"/>
          </p:nvPr>
        </p:nvSpPr>
        <p:spPr>
          <a:xfrm>
            <a:off x="5156200" y="6341318"/>
            <a:ext cx="6045866" cy="326181"/>
          </a:xfrm>
        </p:spPr>
        <p:txBody>
          <a:bodyPr/>
          <a:lstStyle/>
          <a:p>
            <a:r>
              <a:rPr lang="en-US" dirty="0"/>
              <a:t>www.hhs.gov/surgeongeneral/priorities</a:t>
            </a:r>
          </a:p>
        </p:txBody>
      </p:sp>
      <p:sp>
        <p:nvSpPr>
          <p:cNvPr id="2" name="Content Placeholder 1">
            <a:extLst>
              <a:ext uri="{FF2B5EF4-FFF2-40B4-BE49-F238E27FC236}">
                <a16:creationId xmlns:a16="http://schemas.microsoft.com/office/drawing/2014/main" id="{A5059891-6DFA-45DE-8DB7-4024D67145DF}"/>
              </a:ext>
            </a:extLst>
          </p:cNvPr>
          <p:cNvSpPr>
            <a:spLocks noGrp="1"/>
          </p:cNvSpPr>
          <p:nvPr>
            <p:ph idx="1"/>
          </p:nvPr>
        </p:nvSpPr>
        <p:spPr>
          <a:xfrm>
            <a:off x="3367531" y="5693180"/>
            <a:ext cx="2807240" cy="490746"/>
          </a:xfrm>
        </p:spPr>
        <p:txBody>
          <a:bodyPr>
            <a:normAutofit/>
          </a:bodyPr>
          <a:lstStyle/>
          <a:p>
            <a:pPr marL="234950" indent="0">
              <a:buNone/>
            </a:pPr>
            <a:r>
              <a:rPr lang="en-US" sz="1600" b="0" i="0" dirty="0">
                <a:solidFill>
                  <a:srgbClr val="1B1B1B"/>
                </a:solidFill>
                <a:effectLst/>
                <a:latin typeface="Noto Serif" panose="02020600060500020200" pitchFamily="18" charset="0"/>
              </a:rPr>
              <a:t>Youth Mental Health</a:t>
            </a:r>
          </a:p>
          <a:p>
            <a:endParaRPr lang="en-US" sz="1600" dirty="0"/>
          </a:p>
        </p:txBody>
      </p:sp>
      <p:pic>
        <p:nvPicPr>
          <p:cNvPr id="11" name="Picture 10">
            <a:extLst>
              <a:ext uri="{FF2B5EF4-FFF2-40B4-BE49-F238E27FC236}">
                <a16:creationId xmlns:a16="http://schemas.microsoft.com/office/drawing/2014/main" id="{418F6533-88F2-468F-95C2-DA005E5F9FC2}"/>
              </a:ext>
            </a:extLst>
          </p:cNvPr>
          <p:cNvPicPr>
            <a:picLocks noChangeAspect="1"/>
          </p:cNvPicPr>
          <p:nvPr/>
        </p:nvPicPr>
        <p:blipFill>
          <a:blip r:embed="rId3"/>
          <a:stretch>
            <a:fillRect/>
          </a:stretch>
        </p:blipFill>
        <p:spPr>
          <a:xfrm>
            <a:off x="794868" y="2449626"/>
            <a:ext cx="1789214" cy="1269765"/>
          </a:xfrm>
          <a:prstGeom prst="rect">
            <a:avLst/>
          </a:prstGeom>
        </p:spPr>
      </p:pic>
      <p:pic>
        <p:nvPicPr>
          <p:cNvPr id="12" name="Picture 11">
            <a:extLst>
              <a:ext uri="{FF2B5EF4-FFF2-40B4-BE49-F238E27FC236}">
                <a16:creationId xmlns:a16="http://schemas.microsoft.com/office/drawing/2014/main" id="{9E5E5CB4-64BB-48B5-83E3-5EAF7633FF25}"/>
              </a:ext>
            </a:extLst>
          </p:cNvPr>
          <p:cNvPicPr>
            <a:picLocks noChangeAspect="1"/>
          </p:cNvPicPr>
          <p:nvPr/>
        </p:nvPicPr>
        <p:blipFill>
          <a:blip r:embed="rId4"/>
          <a:stretch>
            <a:fillRect/>
          </a:stretch>
        </p:blipFill>
        <p:spPr>
          <a:xfrm>
            <a:off x="3808623" y="2497698"/>
            <a:ext cx="1830336" cy="1269765"/>
          </a:xfrm>
          <a:prstGeom prst="rect">
            <a:avLst/>
          </a:prstGeom>
        </p:spPr>
      </p:pic>
      <p:pic>
        <p:nvPicPr>
          <p:cNvPr id="13" name="Picture 12">
            <a:extLst>
              <a:ext uri="{FF2B5EF4-FFF2-40B4-BE49-F238E27FC236}">
                <a16:creationId xmlns:a16="http://schemas.microsoft.com/office/drawing/2014/main" id="{C1099602-7B7A-4AE0-AB3D-7BE69E1A568B}"/>
              </a:ext>
            </a:extLst>
          </p:cNvPr>
          <p:cNvPicPr>
            <a:picLocks noChangeAspect="1"/>
          </p:cNvPicPr>
          <p:nvPr/>
        </p:nvPicPr>
        <p:blipFill>
          <a:blip r:embed="rId5"/>
          <a:stretch>
            <a:fillRect/>
          </a:stretch>
        </p:blipFill>
        <p:spPr>
          <a:xfrm>
            <a:off x="735935" y="4308261"/>
            <a:ext cx="1907080" cy="1269765"/>
          </a:xfrm>
          <a:prstGeom prst="rect">
            <a:avLst/>
          </a:prstGeom>
        </p:spPr>
      </p:pic>
      <p:pic>
        <p:nvPicPr>
          <p:cNvPr id="14" name="Picture 13">
            <a:extLst>
              <a:ext uri="{FF2B5EF4-FFF2-40B4-BE49-F238E27FC236}">
                <a16:creationId xmlns:a16="http://schemas.microsoft.com/office/drawing/2014/main" id="{9D8D69F4-1FE2-40B2-AAA8-E1102519D0A3}"/>
              </a:ext>
            </a:extLst>
          </p:cNvPr>
          <p:cNvPicPr>
            <a:picLocks noChangeAspect="1"/>
          </p:cNvPicPr>
          <p:nvPr/>
        </p:nvPicPr>
        <p:blipFill>
          <a:blip r:embed="rId6"/>
          <a:stretch>
            <a:fillRect/>
          </a:stretch>
        </p:blipFill>
        <p:spPr>
          <a:xfrm>
            <a:off x="3693992" y="4336490"/>
            <a:ext cx="1961248" cy="1305130"/>
          </a:xfrm>
          <a:prstGeom prst="rect">
            <a:avLst/>
          </a:prstGeom>
        </p:spPr>
      </p:pic>
      <p:sp>
        <p:nvSpPr>
          <p:cNvPr id="15" name="Content Placeholder 1">
            <a:extLst>
              <a:ext uri="{FF2B5EF4-FFF2-40B4-BE49-F238E27FC236}">
                <a16:creationId xmlns:a16="http://schemas.microsoft.com/office/drawing/2014/main" id="{1B380751-260D-49BD-BC70-CEDA817C77AF}"/>
              </a:ext>
            </a:extLst>
          </p:cNvPr>
          <p:cNvSpPr txBox="1">
            <a:spLocks/>
          </p:cNvSpPr>
          <p:nvPr/>
        </p:nvSpPr>
        <p:spPr>
          <a:xfrm>
            <a:off x="832853" y="3817316"/>
            <a:ext cx="1751229" cy="423010"/>
          </a:xfrm>
          <a:prstGeom prst="rect">
            <a:avLst/>
          </a:prstGeom>
        </p:spPr>
        <p:txBody>
          <a:bodyPr vert="horz" lIns="91440" tIns="45720" rIns="91440" bIns="45720" rtlCol="0">
            <a:normAutofit/>
          </a:bodyPr>
          <a:lstStyle>
            <a:lvl1pPr marL="515938" indent="-280988" algn="l" defTabSz="1219170" rtl="0" eaLnBrk="1" latinLnBrk="0" hangingPunct="1">
              <a:spcBef>
                <a:spcPct val="20000"/>
              </a:spcBef>
              <a:buClr>
                <a:schemeClr val="accent1"/>
              </a:buClr>
              <a:buSzPct val="125000"/>
              <a:buFont typeface="Arial" panose="020B0604020202020204" pitchFamily="34" charset="0"/>
              <a:buChar char="•"/>
              <a:tabLst/>
              <a:defRPr sz="2200" kern="1200">
                <a:solidFill>
                  <a:schemeClr val="tx1">
                    <a:lumMod val="85000"/>
                    <a:lumOff val="15000"/>
                  </a:schemeClr>
                </a:solidFill>
                <a:latin typeface="+mn-lt"/>
                <a:ea typeface="+mn-ea"/>
                <a:cs typeface="+mn-cs"/>
              </a:defRPr>
            </a:lvl1pPr>
            <a:lvl2pPr marL="976313" indent="-280988" algn="l" defTabSz="1219170" rtl="0" eaLnBrk="1" latinLnBrk="0" hangingPunct="1">
              <a:spcBef>
                <a:spcPct val="20000"/>
              </a:spcBef>
              <a:buClr>
                <a:schemeClr val="accent1"/>
              </a:buClr>
              <a:buFont typeface="Wingdings" panose="05000000000000000000" pitchFamily="2" charset="2"/>
              <a:buChar char="§"/>
              <a:tabLst/>
              <a:defRPr sz="2000" kern="1200">
                <a:solidFill>
                  <a:schemeClr val="tx1">
                    <a:lumMod val="85000"/>
                    <a:lumOff val="15000"/>
                  </a:schemeClr>
                </a:solidFill>
                <a:latin typeface="+mn-lt"/>
                <a:ea typeface="+mn-ea"/>
                <a:cs typeface="+mn-cs"/>
              </a:defRPr>
            </a:lvl2pPr>
            <a:lvl3pPr marL="1381125" indent="-234950" algn="l" defTabSz="1219170" rtl="0" eaLnBrk="1" latinLnBrk="0" hangingPunct="1">
              <a:spcBef>
                <a:spcPct val="20000"/>
              </a:spcBef>
              <a:buClr>
                <a:schemeClr val="accent1"/>
              </a:buClr>
              <a:buSzPct val="80000"/>
              <a:buFont typeface="Wingdings" pitchFamily="2" charset="2"/>
              <a:buChar char="§"/>
              <a:tabLst/>
              <a:defRPr sz="1800" kern="1200">
                <a:solidFill>
                  <a:schemeClr val="tx1">
                    <a:lumMod val="85000"/>
                    <a:lumOff val="15000"/>
                  </a:schemeClr>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34950" marR="0" lvl="0" indent="0" algn="l" defTabSz="1219170" rtl="0" eaLnBrk="1" fontAlgn="auto" latinLnBrk="0" hangingPunct="1">
              <a:lnSpc>
                <a:spcPct val="100000"/>
              </a:lnSpc>
              <a:spcBef>
                <a:spcPct val="20000"/>
              </a:spcBef>
              <a:spcAft>
                <a:spcPts val="0"/>
              </a:spcAft>
              <a:buClr>
                <a:srgbClr val="123342"/>
              </a:buClr>
              <a:buSzPct val="125000"/>
              <a:buFont typeface="Arial" panose="020B0604020202020204" pitchFamily="34" charset="0"/>
              <a:buNone/>
              <a:tabLst/>
              <a:defRPr/>
            </a:pPr>
            <a:r>
              <a:rPr kumimoji="0" lang="en-US" sz="1600" b="0" i="0" u="none" strike="noStrike" kern="1200" cap="none" spc="0" normalizeH="0" baseline="0" noProof="0" dirty="0">
                <a:ln>
                  <a:noFill/>
                </a:ln>
                <a:solidFill>
                  <a:srgbClr val="1B1B1B"/>
                </a:solidFill>
                <a:effectLst/>
                <a:uLnTx/>
                <a:uFillTx/>
                <a:latin typeface="Noto Serif" panose="020B0604020202020204" pitchFamily="18" charset="0"/>
                <a:ea typeface="+mn-ea"/>
                <a:cs typeface="+mn-cs"/>
              </a:rPr>
              <a:t>COVID-19</a:t>
            </a:r>
            <a:endParaRPr kumimoji="0" lang="en-US" sz="1600" b="0" i="0" u="none" strike="noStrike" kern="1200" cap="none" spc="0" normalizeH="0" baseline="0" noProof="0" dirty="0">
              <a:ln>
                <a:noFill/>
              </a:ln>
              <a:solidFill>
                <a:srgbClr val="000000">
                  <a:lumMod val="85000"/>
                  <a:lumOff val="15000"/>
                </a:srgbClr>
              </a:solidFill>
              <a:effectLst/>
              <a:uLnTx/>
              <a:uFillTx/>
              <a:latin typeface="Arial"/>
              <a:ea typeface="+mn-ea"/>
              <a:cs typeface="+mn-cs"/>
            </a:endParaRPr>
          </a:p>
        </p:txBody>
      </p:sp>
      <p:sp>
        <p:nvSpPr>
          <p:cNvPr id="17" name="Content Placeholder 1">
            <a:extLst>
              <a:ext uri="{FF2B5EF4-FFF2-40B4-BE49-F238E27FC236}">
                <a16:creationId xmlns:a16="http://schemas.microsoft.com/office/drawing/2014/main" id="{0E4F4C3D-6990-4C25-A317-6540A2760E8D}"/>
              </a:ext>
            </a:extLst>
          </p:cNvPr>
          <p:cNvSpPr txBox="1">
            <a:spLocks/>
          </p:cNvSpPr>
          <p:nvPr/>
        </p:nvSpPr>
        <p:spPr>
          <a:xfrm>
            <a:off x="285157" y="5693180"/>
            <a:ext cx="2963072" cy="434905"/>
          </a:xfrm>
          <a:prstGeom prst="rect">
            <a:avLst/>
          </a:prstGeom>
        </p:spPr>
        <p:txBody>
          <a:bodyPr vert="horz" lIns="91440" tIns="45720" rIns="91440" bIns="45720" rtlCol="0">
            <a:normAutofit/>
          </a:bodyPr>
          <a:lstStyle>
            <a:lvl1pPr marL="515938" indent="-280988" algn="l" defTabSz="1219170" rtl="0" eaLnBrk="1" latinLnBrk="0" hangingPunct="1">
              <a:spcBef>
                <a:spcPct val="20000"/>
              </a:spcBef>
              <a:buClr>
                <a:schemeClr val="accent1"/>
              </a:buClr>
              <a:buSzPct val="125000"/>
              <a:buFont typeface="Arial" panose="020B0604020202020204" pitchFamily="34" charset="0"/>
              <a:buChar char="•"/>
              <a:tabLst/>
              <a:defRPr sz="2200" kern="1200">
                <a:solidFill>
                  <a:schemeClr val="tx1">
                    <a:lumMod val="85000"/>
                    <a:lumOff val="15000"/>
                  </a:schemeClr>
                </a:solidFill>
                <a:latin typeface="+mn-lt"/>
                <a:ea typeface="+mn-ea"/>
                <a:cs typeface="+mn-cs"/>
              </a:defRPr>
            </a:lvl1pPr>
            <a:lvl2pPr marL="976313" indent="-280988" algn="l" defTabSz="1219170" rtl="0" eaLnBrk="1" latinLnBrk="0" hangingPunct="1">
              <a:spcBef>
                <a:spcPct val="20000"/>
              </a:spcBef>
              <a:buClr>
                <a:schemeClr val="accent1"/>
              </a:buClr>
              <a:buFont typeface="Wingdings" panose="05000000000000000000" pitchFamily="2" charset="2"/>
              <a:buChar char="§"/>
              <a:tabLst/>
              <a:defRPr sz="2000" kern="1200">
                <a:solidFill>
                  <a:schemeClr val="tx1">
                    <a:lumMod val="85000"/>
                    <a:lumOff val="15000"/>
                  </a:schemeClr>
                </a:solidFill>
                <a:latin typeface="+mn-lt"/>
                <a:ea typeface="+mn-ea"/>
                <a:cs typeface="+mn-cs"/>
              </a:defRPr>
            </a:lvl2pPr>
            <a:lvl3pPr marL="1381125" indent="-234950" algn="l" defTabSz="1219170" rtl="0" eaLnBrk="1" latinLnBrk="0" hangingPunct="1">
              <a:spcBef>
                <a:spcPct val="20000"/>
              </a:spcBef>
              <a:buClr>
                <a:schemeClr val="accent1"/>
              </a:buClr>
              <a:buSzPct val="80000"/>
              <a:buFont typeface="Wingdings" pitchFamily="2" charset="2"/>
              <a:buChar char="§"/>
              <a:tabLst/>
              <a:defRPr sz="1800" kern="1200">
                <a:solidFill>
                  <a:schemeClr val="tx1">
                    <a:lumMod val="85000"/>
                    <a:lumOff val="15000"/>
                  </a:schemeClr>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34950" marR="0" lvl="0" indent="0" algn="l" defTabSz="1219170" rtl="0" eaLnBrk="1" fontAlgn="auto" latinLnBrk="0" hangingPunct="1">
              <a:lnSpc>
                <a:spcPct val="100000"/>
              </a:lnSpc>
              <a:spcBef>
                <a:spcPct val="20000"/>
              </a:spcBef>
              <a:spcAft>
                <a:spcPts val="0"/>
              </a:spcAft>
              <a:buClr>
                <a:srgbClr val="123342"/>
              </a:buClr>
              <a:buSzPct val="125000"/>
              <a:buFont typeface="Arial" panose="020B0604020202020204" pitchFamily="34" charset="0"/>
              <a:buNone/>
              <a:tabLst/>
              <a:defRPr/>
            </a:pPr>
            <a:r>
              <a:rPr kumimoji="0" lang="en-US" sz="1600" b="0" i="0" u="none" strike="noStrike" kern="1200" cap="none" spc="0" normalizeH="0" baseline="0" noProof="0" dirty="0">
                <a:ln>
                  <a:noFill/>
                </a:ln>
                <a:solidFill>
                  <a:srgbClr val="1B1B1B"/>
                </a:solidFill>
                <a:effectLst/>
                <a:uLnTx/>
                <a:uFillTx/>
                <a:latin typeface="Noto Serif" panose="02020600060500020200" pitchFamily="18" charset="0"/>
                <a:ea typeface="+mn-ea"/>
                <a:cs typeface="+mn-cs"/>
              </a:rPr>
              <a:t>Health Worker Burnout</a:t>
            </a:r>
          </a:p>
          <a:p>
            <a:pPr marL="234950" marR="0" lvl="0" indent="0" algn="l" defTabSz="1219170" rtl="0" eaLnBrk="1" fontAlgn="auto" latinLnBrk="0" hangingPunct="1">
              <a:lnSpc>
                <a:spcPct val="100000"/>
              </a:lnSpc>
              <a:spcBef>
                <a:spcPct val="20000"/>
              </a:spcBef>
              <a:spcAft>
                <a:spcPts val="0"/>
              </a:spcAft>
              <a:buClr>
                <a:srgbClr val="123342"/>
              </a:buClr>
              <a:buSzPct val="125000"/>
              <a:buFont typeface="Arial" panose="020B0604020202020204" pitchFamily="34" charset="0"/>
              <a:buNone/>
              <a:tabLst/>
              <a:defRPr/>
            </a:pPr>
            <a:endParaRPr kumimoji="0" lang="en-US" sz="1600" b="0" i="0" u="none" strike="noStrike" kern="1200" cap="none" spc="0" normalizeH="0" baseline="0" noProof="0" dirty="0">
              <a:ln>
                <a:noFill/>
              </a:ln>
              <a:solidFill>
                <a:srgbClr val="000000">
                  <a:lumMod val="85000"/>
                  <a:lumOff val="15000"/>
                </a:srgbClr>
              </a:solidFill>
              <a:effectLst/>
              <a:uLnTx/>
              <a:uFillTx/>
              <a:latin typeface="Arial"/>
              <a:ea typeface="+mn-ea"/>
              <a:cs typeface="+mn-cs"/>
            </a:endParaRPr>
          </a:p>
        </p:txBody>
      </p:sp>
      <p:sp>
        <p:nvSpPr>
          <p:cNvPr id="18" name="Content Placeholder 1">
            <a:extLst>
              <a:ext uri="{FF2B5EF4-FFF2-40B4-BE49-F238E27FC236}">
                <a16:creationId xmlns:a16="http://schemas.microsoft.com/office/drawing/2014/main" id="{B0EF5A3F-4A9F-4B78-919F-AA98F1D3B0C1}"/>
              </a:ext>
            </a:extLst>
          </p:cNvPr>
          <p:cNvSpPr txBox="1">
            <a:spLocks/>
          </p:cNvSpPr>
          <p:nvPr/>
        </p:nvSpPr>
        <p:spPr>
          <a:xfrm>
            <a:off x="3288143" y="3817316"/>
            <a:ext cx="2807240" cy="423010"/>
          </a:xfrm>
          <a:prstGeom prst="rect">
            <a:avLst/>
          </a:prstGeom>
        </p:spPr>
        <p:txBody>
          <a:bodyPr vert="horz" lIns="91440" tIns="45720" rIns="91440" bIns="45720" rtlCol="0">
            <a:normAutofit/>
          </a:bodyPr>
          <a:lstStyle>
            <a:lvl1pPr marL="515938" indent="-280988" algn="l" defTabSz="1219170" rtl="0" eaLnBrk="1" latinLnBrk="0" hangingPunct="1">
              <a:spcBef>
                <a:spcPct val="20000"/>
              </a:spcBef>
              <a:buClr>
                <a:schemeClr val="accent1"/>
              </a:buClr>
              <a:buSzPct val="125000"/>
              <a:buFont typeface="Arial" panose="020B0604020202020204" pitchFamily="34" charset="0"/>
              <a:buChar char="•"/>
              <a:tabLst/>
              <a:defRPr sz="2200" kern="1200">
                <a:solidFill>
                  <a:schemeClr val="tx1">
                    <a:lumMod val="85000"/>
                    <a:lumOff val="15000"/>
                  </a:schemeClr>
                </a:solidFill>
                <a:latin typeface="+mn-lt"/>
                <a:ea typeface="+mn-ea"/>
                <a:cs typeface="+mn-cs"/>
              </a:defRPr>
            </a:lvl1pPr>
            <a:lvl2pPr marL="976313" indent="-280988" algn="l" defTabSz="1219170" rtl="0" eaLnBrk="1" latinLnBrk="0" hangingPunct="1">
              <a:spcBef>
                <a:spcPct val="20000"/>
              </a:spcBef>
              <a:buClr>
                <a:schemeClr val="accent1"/>
              </a:buClr>
              <a:buFont typeface="Wingdings" panose="05000000000000000000" pitchFamily="2" charset="2"/>
              <a:buChar char="§"/>
              <a:tabLst/>
              <a:defRPr sz="2000" kern="1200">
                <a:solidFill>
                  <a:schemeClr val="tx1">
                    <a:lumMod val="85000"/>
                    <a:lumOff val="15000"/>
                  </a:schemeClr>
                </a:solidFill>
                <a:latin typeface="+mn-lt"/>
                <a:ea typeface="+mn-ea"/>
                <a:cs typeface="+mn-cs"/>
              </a:defRPr>
            </a:lvl2pPr>
            <a:lvl3pPr marL="1381125" indent="-234950" algn="l" defTabSz="1219170" rtl="0" eaLnBrk="1" latinLnBrk="0" hangingPunct="1">
              <a:spcBef>
                <a:spcPct val="20000"/>
              </a:spcBef>
              <a:buClr>
                <a:schemeClr val="accent1"/>
              </a:buClr>
              <a:buSzPct val="80000"/>
              <a:buFont typeface="Wingdings" pitchFamily="2" charset="2"/>
              <a:buChar char="§"/>
              <a:tabLst/>
              <a:defRPr sz="1800" kern="1200">
                <a:solidFill>
                  <a:schemeClr val="tx1">
                    <a:lumMod val="85000"/>
                    <a:lumOff val="15000"/>
                  </a:schemeClr>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34950" marR="0" lvl="0" indent="0" algn="l" defTabSz="1219170" rtl="0" eaLnBrk="1" fontAlgn="auto" latinLnBrk="0" hangingPunct="1">
              <a:lnSpc>
                <a:spcPct val="100000"/>
              </a:lnSpc>
              <a:spcBef>
                <a:spcPct val="20000"/>
              </a:spcBef>
              <a:spcAft>
                <a:spcPts val="0"/>
              </a:spcAft>
              <a:buClr>
                <a:srgbClr val="123342"/>
              </a:buClr>
              <a:buSzPct val="125000"/>
              <a:buFont typeface="Arial" panose="020B0604020202020204" pitchFamily="34" charset="0"/>
              <a:buNone/>
              <a:tabLst/>
              <a:defRPr/>
            </a:pPr>
            <a:r>
              <a:rPr kumimoji="0" lang="en-US" sz="1600" b="0" i="0" u="none" strike="noStrike" kern="1200" cap="none" spc="0" normalizeH="0" baseline="0" noProof="0" dirty="0">
                <a:ln>
                  <a:noFill/>
                </a:ln>
                <a:solidFill>
                  <a:srgbClr val="1B1B1B"/>
                </a:solidFill>
                <a:effectLst/>
                <a:uLnTx/>
                <a:uFillTx/>
                <a:latin typeface="Noto Serif" panose="02020600060500020200" pitchFamily="18" charset="0"/>
                <a:ea typeface="+mn-ea"/>
                <a:cs typeface="+mn-cs"/>
              </a:rPr>
              <a:t>Health Misinformation</a:t>
            </a:r>
          </a:p>
          <a:p>
            <a:pPr marL="234950" marR="0" lvl="0" indent="0" algn="l" defTabSz="1219170" rtl="0" eaLnBrk="1" fontAlgn="auto" latinLnBrk="0" hangingPunct="1">
              <a:lnSpc>
                <a:spcPct val="100000"/>
              </a:lnSpc>
              <a:spcBef>
                <a:spcPct val="20000"/>
              </a:spcBef>
              <a:spcAft>
                <a:spcPts val="0"/>
              </a:spcAft>
              <a:buClr>
                <a:srgbClr val="123342"/>
              </a:buClr>
              <a:buSzPct val="125000"/>
              <a:buFont typeface="Arial" panose="020B0604020202020204" pitchFamily="34" charset="0"/>
              <a:buNone/>
              <a:tabLst/>
              <a:defRPr/>
            </a:pPr>
            <a:endParaRPr kumimoji="0" lang="en-US" sz="1600" b="0" i="0" u="none" strike="noStrike" kern="1200" cap="none" spc="0" normalizeH="0" baseline="0" noProof="0" dirty="0">
              <a:ln>
                <a:noFill/>
              </a:ln>
              <a:solidFill>
                <a:srgbClr val="000000">
                  <a:lumMod val="85000"/>
                  <a:lumOff val="15000"/>
                </a:srgbClr>
              </a:solidFill>
              <a:effectLst/>
              <a:uLnTx/>
              <a:uFillTx/>
              <a:latin typeface="Arial"/>
              <a:ea typeface="+mn-ea"/>
              <a:cs typeface="+mn-cs"/>
            </a:endParaRPr>
          </a:p>
        </p:txBody>
      </p:sp>
      <p:pic>
        <p:nvPicPr>
          <p:cNvPr id="20" name="Picture 19" descr="A person in a uniform&#10;&#10;Description automatically generated with medium confidence">
            <a:extLst>
              <a:ext uri="{FF2B5EF4-FFF2-40B4-BE49-F238E27FC236}">
                <a16:creationId xmlns:a16="http://schemas.microsoft.com/office/drawing/2014/main" id="{E3D03CD7-723B-43B5-8059-B2D2BACD5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4771" y="0"/>
            <a:ext cx="6017229" cy="6106122"/>
          </a:xfrm>
          <a:prstGeom prst="rect">
            <a:avLst/>
          </a:prstGeom>
          <a:effectLst>
            <a:softEdge rad="63500"/>
          </a:effectLst>
        </p:spPr>
      </p:pic>
      <p:sp>
        <p:nvSpPr>
          <p:cNvPr id="22" name="Title 1">
            <a:extLst>
              <a:ext uri="{FF2B5EF4-FFF2-40B4-BE49-F238E27FC236}">
                <a16:creationId xmlns:a16="http://schemas.microsoft.com/office/drawing/2014/main" id="{342F0B18-6B02-4297-B93C-06D1AC4A77E9}"/>
              </a:ext>
            </a:extLst>
          </p:cNvPr>
          <p:cNvSpPr txBox="1">
            <a:spLocks/>
          </p:cNvSpPr>
          <p:nvPr/>
        </p:nvSpPr>
        <p:spPr>
          <a:xfrm>
            <a:off x="0" y="40990"/>
            <a:ext cx="6426467" cy="2439152"/>
          </a:xfrm>
          <a:prstGeom prst="rect">
            <a:avLst/>
          </a:prstGeom>
        </p:spPr>
        <p:txBody>
          <a:bodyPr vert="horz" lIns="91440" tIns="45720" rIns="91440" bIns="45720" rtlCol="0" anchor="t" anchorCtr="0">
            <a:normAutofit fontScale="90000"/>
          </a:bodyPr>
          <a:lstStyle>
            <a:lvl1pPr algn="l" defTabSz="1219170" rtl="0" eaLnBrk="1" latinLnBrk="0" hangingPunct="1">
              <a:spcBef>
                <a:spcPct val="0"/>
              </a:spcBef>
              <a:buNone/>
              <a:defRPr sz="3200" b="1" kern="1200" baseline="0">
                <a:solidFill>
                  <a:schemeClr val="accent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br>
              <a:rPr kumimoji="0" lang="en-US" sz="32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br>
            <a:r>
              <a:rPr kumimoji="0" lang="en-US" sz="32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t>Welcome, I’m Dr. Vivek Murthy, </a:t>
            </a:r>
          </a:p>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t>21</a:t>
            </a:r>
            <a:r>
              <a:rPr kumimoji="0" lang="en-US" sz="3200" b="1" i="0" u="none" strike="noStrike" kern="1200" cap="none" spc="0" normalizeH="0" baseline="3000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t>st</a:t>
            </a:r>
            <a:r>
              <a:rPr kumimoji="0" lang="en-US" sz="32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t> </a:t>
            </a:r>
            <a:r>
              <a:rPr kumimoji="0" lang="en-US" sz="3200" b="1" i="0" u="none" strike="noStrike" kern="1200" cap="none" spc="0" normalizeH="0" baseline="0" noProof="0" dirty="0">
                <a:ln>
                  <a:noFill/>
                </a:ln>
                <a:solidFill>
                  <a:srgbClr val="000000">
                    <a:lumMod val="75000"/>
                    <a:lumOff val="25000"/>
                  </a:srgbClr>
                </a:solidFill>
                <a:effectLst/>
                <a:uLnTx/>
                <a:uFillTx/>
                <a:latin typeface="Calisto MT" panose="02040603050505030304" pitchFamily="18" charset="0"/>
                <a:ea typeface="Noto Serif" panose="02020600060500020200" pitchFamily="18" charset="0"/>
                <a:cs typeface="David" panose="020B0604020202020204" pitchFamily="34" charset="-79"/>
              </a:rPr>
              <a:t>U.S.</a:t>
            </a:r>
            <a:r>
              <a:rPr kumimoji="0" lang="en-US" sz="32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t> Surgeon General</a:t>
            </a:r>
            <a:br>
              <a:rPr kumimoji="0" lang="en-US" sz="32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br>
            <a:br>
              <a:rPr kumimoji="0" lang="en-US" sz="1000" b="1" i="0" u="none" strike="noStrike" kern="1200" cap="none" spc="0" normalizeH="0" baseline="0" noProof="0" dirty="0">
                <a:ln>
                  <a:noFill/>
                </a:ln>
                <a:solidFill>
                  <a:srgbClr val="000000">
                    <a:lumMod val="75000"/>
                    <a:lumOff val="2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br>
            <a:r>
              <a:rPr kumimoji="0" lang="en-US" sz="1600" b="1" i="0" u="none" strike="noStrike" kern="1200" cap="none" spc="0" normalizeH="0" baseline="0" noProof="0" dirty="0">
                <a:ln>
                  <a:noFill/>
                </a:ln>
                <a:solidFill>
                  <a:srgbClr val="000000">
                    <a:lumMod val="65000"/>
                    <a:lumOff val="35000"/>
                  </a:srgbClr>
                </a:solidFill>
                <a:effectLst/>
                <a:uLnTx/>
                <a:uFillTx/>
                <a:latin typeface="Arial Nova" panose="020B0504020202020204" pitchFamily="34" charset="0"/>
                <a:ea typeface="Noto Serif" panose="02020600060500020200" pitchFamily="18" charset="0"/>
                <a:cs typeface="Arial" panose="020B0604020202020204" pitchFamily="34" charset="0"/>
              </a:rPr>
              <a:t>As the Nation’s Doctor, my office is focused on the most pressing public health issues of our time. Read about our current priorities.</a:t>
            </a:r>
            <a:br>
              <a:rPr kumimoji="0" lang="en-US" sz="1600" b="1" i="0" u="none" strike="noStrike" kern="1200" cap="none" spc="0" normalizeH="0" baseline="0" noProof="0" dirty="0">
                <a:ln>
                  <a:noFill/>
                </a:ln>
                <a:solidFill>
                  <a:srgbClr val="000000">
                    <a:lumMod val="65000"/>
                    <a:lumOff val="35000"/>
                  </a:srgbClr>
                </a:solidFill>
                <a:effectLst/>
                <a:uLnTx/>
                <a:uFillTx/>
                <a:latin typeface="Noto Serif" panose="02020600060500020200" pitchFamily="18" charset="0"/>
                <a:ea typeface="Noto Serif" panose="02020600060500020200" pitchFamily="18" charset="0"/>
                <a:cs typeface="Noto Serif" panose="02020600060500020200" pitchFamily="18" charset="0"/>
              </a:rPr>
            </a:br>
            <a:br>
              <a:rPr kumimoji="0" lang="en-US" sz="1600" b="1" i="0" u="none" strike="noStrike" kern="1200" cap="none" spc="0" normalizeH="0" baseline="0" noProof="0" dirty="0">
                <a:ln>
                  <a:noFill/>
                </a:ln>
                <a:solidFill>
                  <a:srgbClr val="123342"/>
                </a:solidFill>
                <a:effectLst/>
                <a:uLnTx/>
                <a:uFillTx/>
                <a:latin typeface="Noto Serif" panose="02020600060500020200" pitchFamily="18" charset="0"/>
                <a:ea typeface="Noto Serif" panose="02020600060500020200" pitchFamily="18" charset="0"/>
                <a:cs typeface="Noto Serif" panose="02020600060500020200" pitchFamily="18" charset="0"/>
              </a:rPr>
            </a:br>
            <a:endParaRPr kumimoji="0" lang="en-US" sz="1600" b="1" i="0" u="none" strike="noStrike" kern="1200" cap="none" spc="0" normalizeH="0" baseline="0" noProof="0" dirty="0">
              <a:ln>
                <a:noFill/>
              </a:ln>
              <a:solidFill>
                <a:srgbClr val="123342"/>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414627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2F4B1B9-0A36-4DD9-93B5-E326D99CB736}"/>
              </a:ext>
            </a:extLst>
          </p:cNvPr>
          <p:cNvSpPr>
            <a:spLocks noGrp="1"/>
          </p:cNvSpPr>
          <p:nvPr>
            <p:ph type="body" sz="quarter" idx="10"/>
          </p:nvPr>
        </p:nvSpPr>
        <p:spPr/>
        <p:txBody>
          <a:bodyPr/>
          <a:lstStyle/>
          <a:p>
            <a:pPr lvl="0"/>
            <a:r>
              <a:rPr lang="en-US" dirty="0">
                <a:solidFill>
                  <a:srgbClr val="FFFFFF"/>
                </a:solidFill>
              </a:rPr>
              <a:t>USPHS ENGINEER CATEGORY</a:t>
            </a:r>
          </a:p>
        </p:txBody>
      </p:sp>
      <p:graphicFrame>
        <p:nvGraphicFramePr>
          <p:cNvPr id="12" name="Chart 11">
            <a:extLst>
              <a:ext uri="{FF2B5EF4-FFF2-40B4-BE49-F238E27FC236}">
                <a16:creationId xmlns:a16="http://schemas.microsoft.com/office/drawing/2014/main" id="{0DED0841-05B1-40CD-BD72-AC7A0C9CFA28}"/>
              </a:ext>
            </a:extLst>
          </p:cNvPr>
          <p:cNvGraphicFramePr>
            <a:graphicFrameLocks/>
          </p:cNvGraphicFramePr>
          <p:nvPr>
            <p:extLst>
              <p:ext uri="{D42A27DB-BD31-4B8C-83A1-F6EECF244321}">
                <p14:modId xmlns:p14="http://schemas.microsoft.com/office/powerpoint/2010/main" val="392835113"/>
              </p:ext>
            </p:extLst>
          </p:nvPr>
        </p:nvGraphicFramePr>
        <p:xfrm>
          <a:off x="317422" y="666537"/>
          <a:ext cx="10642790" cy="475087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p:txBody>
          <a:bodyPr>
            <a:normAutofit/>
          </a:bodyPr>
          <a:lstStyle/>
          <a:p>
            <a:r>
              <a:rPr lang="en-US" sz="3600" dirty="0"/>
              <a:t>USPHS Engineer Officers Roles </a:t>
            </a:r>
          </a:p>
        </p:txBody>
      </p:sp>
      <p:sp>
        <p:nvSpPr>
          <p:cNvPr id="14" name="TextBox 13">
            <a:extLst>
              <a:ext uri="{FF2B5EF4-FFF2-40B4-BE49-F238E27FC236}">
                <a16:creationId xmlns:a16="http://schemas.microsoft.com/office/drawing/2014/main" id="{A0FE79F3-AD66-4028-824E-7E7E2735735B}"/>
              </a:ext>
            </a:extLst>
          </p:cNvPr>
          <p:cNvSpPr txBox="1"/>
          <p:nvPr/>
        </p:nvSpPr>
        <p:spPr>
          <a:xfrm>
            <a:off x="1351463" y="4817535"/>
            <a:ext cx="7148598" cy="707886"/>
          </a:xfrm>
          <a:prstGeom prst="rect">
            <a:avLst/>
          </a:prstGeom>
          <a:noFill/>
        </p:spPr>
        <p:txBody>
          <a:bodyPr wrap="square" rtlCol="0">
            <a:spAutoFit/>
          </a:bodyPr>
          <a:lstStyle/>
          <a:p>
            <a:pPr>
              <a:defRPr sz="1197" b="1" i="0" u="none" strike="noStrike" kern="1200" baseline="0">
                <a:solidFill>
                  <a:srgbClr val="102B62">
                    <a:lumMod val="75000"/>
                    <a:lumOff val="25000"/>
                  </a:srgbClr>
                </a:solidFill>
                <a:latin typeface="+mn-lt"/>
                <a:ea typeface="+mn-ea"/>
                <a:cs typeface="+mn-cs"/>
              </a:defRPr>
            </a:pPr>
            <a:r>
              <a:rPr lang="en-US" sz="2000" dirty="0"/>
              <a:t>Underserved   Leadership     Health              Hazardous           </a:t>
            </a:r>
          </a:p>
          <a:p>
            <a:pPr>
              <a:defRPr sz="1197" b="1" i="0" u="none" strike="noStrike" kern="1200" baseline="0">
                <a:solidFill>
                  <a:srgbClr val="102B62">
                    <a:lumMod val="75000"/>
                    <a:lumOff val="25000"/>
                  </a:srgbClr>
                </a:solidFill>
                <a:latin typeface="+mn-lt"/>
                <a:ea typeface="+mn-ea"/>
                <a:cs typeface="+mn-cs"/>
              </a:defRPr>
            </a:pPr>
            <a:r>
              <a:rPr lang="en-US" sz="2000" dirty="0"/>
              <a:t>Population                               Security </a:t>
            </a:r>
          </a:p>
        </p:txBody>
      </p:sp>
      <p:sp>
        <p:nvSpPr>
          <p:cNvPr id="15" name="TextBox 14">
            <a:extLst>
              <a:ext uri="{FF2B5EF4-FFF2-40B4-BE49-F238E27FC236}">
                <a16:creationId xmlns:a16="http://schemas.microsoft.com/office/drawing/2014/main" id="{44D1CE31-2A4A-4431-AB2C-0C710A14AA92}"/>
              </a:ext>
            </a:extLst>
          </p:cNvPr>
          <p:cNvSpPr txBox="1"/>
          <p:nvPr/>
        </p:nvSpPr>
        <p:spPr>
          <a:xfrm>
            <a:off x="8321040" y="4821856"/>
            <a:ext cx="2366010" cy="1015663"/>
          </a:xfrm>
          <a:prstGeom prst="rect">
            <a:avLst/>
          </a:prstGeom>
          <a:noFill/>
        </p:spPr>
        <p:txBody>
          <a:bodyPr wrap="square" rtlCol="0">
            <a:spAutoFit/>
          </a:bodyPr>
          <a:lstStyle/>
          <a:p>
            <a:pPr>
              <a:defRPr sz="1197" b="1" i="0" u="none" strike="noStrike" kern="1200" baseline="0">
                <a:solidFill>
                  <a:srgbClr val="102B62">
                    <a:lumMod val="75000"/>
                    <a:lumOff val="25000"/>
                  </a:srgbClr>
                </a:solidFill>
                <a:latin typeface="+mn-lt"/>
                <a:ea typeface="+mn-ea"/>
                <a:cs typeface="+mn-cs"/>
              </a:defRPr>
            </a:pPr>
            <a:r>
              <a:rPr lang="en-US" sz="2000" dirty="0"/>
              <a:t>Officers Deployed  on One or More Missions </a:t>
            </a:r>
          </a:p>
        </p:txBody>
      </p:sp>
    </p:spTree>
    <p:extLst>
      <p:ext uri="{BB962C8B-B14F-4D97-AF65-F5344CB8AC3E}">
        <p14:creationId xmlns:p14="http://schemas.microsoft.com/office/powerpoint/2010/main" val="148710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p:txBody>
          <a:bodyPr>
            <a:normAutofit fontScale="90000"/>
          </a:bodyPr>
          <a:lstStyle/>
          <a:p>
            <a:r>
              <a:rPr lang="en-US" sz="3600" dirty="0"/>
              <a:t>How USPHS Engineer Officers Advance Public Health</a:t>
            </a:r>
          </a:p>
        </p:txBody>
      </p:sp>
      <p:sp>
        <p:nvSpPr>
          <p:cNvPr id="7" name="Text Placeholder 6">
            <a:extLst>
              <a:ext uri="{FF2B5EF4-FFF2-40B4-BE49-F238E27FC236}">
                <a16:creationId xmlns:a16="http://schemas.microsoft.com/office/drawing/2014/main" id="{32F4B1B9-0A36-4DD9-93B5-E326D99CB736}"/>
              </a:ext>
            </a:extLst>
          </p:cNvPr>
          <p:cNvSpPr>
            <a:spLocks noGrp="1"/>
          </p:cNvSpPr>
          <p:nvPr>
            <p:ph type="body" sz="quarter" idx="10"/>
          </p:nvPr>
        </p:nvSpPr>
        <p:spPr/>
        <p:txBody>
          <a:bodyPr/>
          <a:lstStyle/>
          <a:p>
            <a:pPr lvl="0"/>
            <a:r>
              <a:rPr lang="en-US" dirty="0">
                <a:solidFill>
                  <a:srgbClr val="FFFFFF"/>
                </a:solidFill>
              </a:rPr>
              <a:t>ENGINEER CATEGORY</a:t>
            </a:r>
          </a:p>
        </p:txBody>
      </p:sp>
      <p:pic>
        <p:nvPicPr>
          <p:cNvPr id="8" name="Content Placeholder 7" descr="Text&#10;&#10;Description automatically generated">
            <a:extLst>
              <a:ext uri="{FF2B5EF4-FFF2-40B4-BE49-F238E27FC236}">
                <a16:creationId xmlns:a16="http://schemas.microsoft.com/office/drawing/2014/main" id="{3CE40CE9-036D-46CD-8D0D-B5A7ADF98B4F}"/>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7813" b="92578" l="586" r="97754">
                        <a14:foregroundMark x1="5879" y1="14239" x2="4688" y2="21615"/>
                        <a14:foregroundMark x1="3611" y1="58172" x2="10645" y2="65755"/>
                        <a14:foregroundMark x1="10645" y1="65755" x2="16016" y2="66927"/>
                        <a14:foregroundMark x1="16016" y1="66927" x2="22656" y2="71484"/>
                        <a14:foregroundMark x1="22656" y1="71484" x2="29004" y2="72396"/>
                        <a14:foregroundMark x1="29004" y1="72396" x2="33496" y2="75391"/>
                        <a14:foregroundMark x1="5159" y1="8432" x2="10547" y2="7813"/>
                        <a14:foregroundMark x1="10547" y1="7813" x2="14258" y2="11068"/>
                        <a14:foregroundMark x1="39355" y1="14974" x2="62402" y2="17839"/>
                        <a14:foregroundMark x1="62402" y1="17839" x2="55762" y2="23438"/>
                        <a14:foregroundMark x1="62012" y1="21224" x2="65918" y2="23047"/>
                        <a14:foregroundMark x1="66016" y1="21224" x2="63477" y2="19141"/>
                        <a14:foregroundMark x1="81409" y1="32274" x2="89063" y2="24870"/>
                        <a14:foregroundMark x1="89063" y1="24870" x2="94336" y2="25391"/>
                        <a14:foregroundMark x1="94336" y1="25391" x2="88672" y2="40104"/>
                        <a14:foregroundMark x1="88672" y1="40104" x2="86523" y2="43880"/>
                        <a14:foregroundMark x1="92285" y1="19401" x2="93359" y2="11849"/>
                        <a14:foregroundMark x1="93359" y1="11849" x2="95079" y2="11175"/>
                        <a14:foregroundMark x1="99555" y1="15942" x2="99805" y2="17188"/>
                        <a14:foregroundMark x1="97369" y1="19906" x2="95605" y2="21875"/>
                        <a14:foregroundMark x1="98802" y1="18308" x2="98194" y2="18986"/>
                        <a14:foregroundMark x1="99531" y1="17494" x2="99032" y2="18051"/>
                        <a14:foregroundMark x1="99805" y1="17188" x2="99575" y2="17445"/>
                        <a14:foregroundMark x1="96715" y1="27792" x2="96875" y2="28646"/>
                        <a14:foregroundMark x1="96354" y1="25866" x2="96647" y2="27432"/>
                        <a14:foregroundMark x1="95605" y1="21875" x2="95876" y2="23320"/>
                        <a14:foregroundMark x1="96875" y1="28646" x2="90723" y2="42969"/>
                        <a14:foregroundMark x1="90723" y1="42969" x2="90625" y2="50000"/>
                        <a14:foregroundMark x1="90625" y1="50000" x2="89258" y2="49870"/>
                        <a14:foregroundMark x1="73047" y1="39193" x2="74999" y2="34556"/>
                        <a14:foregroundMark x1="75073" y1="30123" x2="72266" y2="25911"/>
                        <a14:foregroundMark x1="75537" y1="30818" x2="75078" y2="30129"/>
                        <a14:foregroundMark x1="76172" y1="31771" x2="75810" y2="31228"/>
                        <a14:foregroundMark x1="72266" y1="25911" x2="70020" y2="24089"/>
                        <a14:foregroundMark x1="70117" y1="23438" x2="74414" y2="27734"/>
                        <a14:foregroundMark x1="74924" y1="30708" x2="75195" y2="32292"/>
                        <a14:foregroundMark x1="74414" y1="27734" x2="74921" y2="30694"/>
                        <a14:foregroundMark x1="71094" y1="24609" x2="66699" y2="22005"/>
                        <a14:foregroundMark x1="69824" y1="22396" x2="66016" y2="21224"/>
                        <a14:foregroundMark x1="63379" y1="16927" x2="63379" y2="17318"/>
                        <a14:foregroundMark x1="53516" y1="16536" x2="48340" y2="15104"/>
                        <a14:foregroundMark x1="48340" y1="15104" x2="47852" y2="14714"/>
                        <a14:foregroundMark x1="54199" y1="16797" x2="50586" y2="15495"/>
                        <a14:foregroundMark x1="53809" y1="15755" x2="51563" y2="15755"/>
                        <a14:foregroundMark x1="52246" y1="14193" x2="50488" y2="15104"/>
                        <a14:foregroundMark x1="52246" y1="14714" x2="48633" y2="14583"/>
                        <a14:foregroundMark x1="48633" y1="15365" x2="31348" y2="15104"/>
                        <a14:foregroundMark x1="31348" y1="15104" x2="31348" y2="15104"/>
                        <a14:foregroundMark x1="56934" y1="80208" x2="51563" y2="82813"/>
                        <a14:foregroundMark x1="51563" y1="82813" x2="49316" y2="89714"/>
                        <a14:foregroundMark x1="49316" y1="89714" x2="44141" y2="88542"/>
                        <a14:foregroundMark x1="44141" y1="88542" x2="43066" y2="80729"/>
                        <a14:foregroundMark x1="38572" y1="82121" x2="38371" y2="82183"/>
                        <a14:foregroundMark x1="43066" y1="80729" x2="38589" y2="82116"/>
                        <a14:foregroundMark x1="37598" y1="82422" x2="28613" y2="70703"/>
                        <a14:foregroundMark x1="49707" y1="89714" x2="44336" y2="88802"/>
                        <a14:foregroundMark x1="44336" y1="88802" x2="44043" y2="88542"/>
                        <a14:foregroundMark x1="36816" y1="81641" x2="32617" y2="77604"/>
                        <a14:foregroundMark x1="32617" y1="77604" x2="31836" y2="71094"/>
                        <a14:foregroundMark x1="44727" y1="89323" x2="49512" y2="89453"/>
                        <a14:foregroundMark x1="49805" y1="90104" x2="45313" y2="88932"/>
                        <a14:foregroundMark x1="47168" y1="90755" x2="50000" y2="89714"/>
                        <a14:foregroundMark x1="47559" y1="90885" x2="50000" y2="88932"/>
                        <a14:foregroundMark x1="49512" y1="90885" x2="49512" y2="90885"/>
                        <a14:foregroundMark x1="49707" y1="91276" x2="49219" y2="91276"/>
                        <a14:foregroundMark x1="47754" y1="90365" x2="47266" y2="90495"/>
                        <a14:foregroundMark x1="46484" y1="89453" x2="46484" y2="89453"/>
                        <a14:foregroundMark x1="46387" y1="89453" x2="46387" y2="90104"/>
                        <a14:foregroundMark x1="46680" y1="90495" x2="47461" y2="91276"/>
                        <a14:foregroundMark x1="47754" y1="90885" x2="48438" y2="91536"/>
                        <a14:foregroundMark x1="49121" y1="91276" x2="49512" y2="91927"/>
                        <a14:foregroundMark x1="58301" y1="79427" x2="64453" y2="80599"/>
                        <a14:foregroundMark x1="64453" y1="80599" x2="69238" y2="76302"/>
                        <a14:foregroundMark x1="69238" y1="76302" x2="74512" y2="75391"/>
                        <a14:foregroundMark x1="74512" y1="75391" x2="79688" y2="76823"/>
                        <a14:foregroundMark x1="79688" y1="76823" x2="80190" y2="78704"/>
                        <a14:foregroundMark x1="85974" y1="87692" x2="87598" y2="86068"/>
                        <a14:foregroundMark x1="87598" y1="86068" x2="87268" y2="80886"/>
                        <a14:foregroundMark x1="84888" y1="64708" x2="84961" y2="64193"/>
                        <a14:foregroundMark x1="84692" y1="66090" x2="84841" y2="65042"/>
                        <a14:foregroundMark x1="84724" y1="64182" x2="82129" y2="64063"/>
                        <a14:foregroundMark x1="84961" y1="64193" x2="84755" y2="64184"/>
                        <a14:foregroundMark x1="86343" y1="89240" x2="86523" y2="88932"/>
                        <a14:foregroundMark x1="86816" y1="90885" x2="87695" y2="87109"/>
                        <a14:foregroundMark x1="86910" y1="91615" x2="88672" y2="89714"/>
                        <a14:foregroundMark x1="86621" y1="92318" x2="86463" y2="91961"/>
                        <a14:foregroundMark x1="586" y1="44249" x2="586" y2="45869"/>
                        <a14:foregroundMark x1="586" y1="30447" x2="586" y2="43882"/>
                        <a14:foregroundMark x1="3553" y1="52547" x2="5176" y2="54297"/>
                        <a14:foregroundMark x1="3320" y1="23828" x2="879" y2="30729"/>
                        <a14:foregroundMark x1="879" y1="30729" x2="3418" y2="36849"/>
                        <a14:foregroundMark x1="3418" y1="36849" x2="8203" y2="31510"/>
                        <a14:foregroundMark x1="8203" y1="31510" x2="6152" y2="24609"/>
                        <a14:foregroundMark x1="6152" y1="24609" x2="3223" y2="24479"/>
                        <a14:foregroundMark x1="93359" y1="12109" x2="97266" y2="12500"/>
                        <a14:foregroundMark x1="97754" y1="13932" x2="93750" y2="12500"/>
                        <a14:foregroundMark x1="96973" y1="13932" x2="94434" y2="12891"/>
                        <a14:foregroundMark x1="96387" y1="11719" x2="93652" y2="10286"/>
                        <a14:foregroundMark x1="96094" y1="10547" x2="95117" y2="11068"/>
                        <a14:foregroundMark x1="96680" y1="11068" x2="95801" y2="9896"/>
                        <a14:foregroundMark x1="95410" y1="9505" x2="94531" y2="9505"/>
                        <a14:foregroundMark x1="88965" y1="57552" x2="90918" y2="52083"/>
                        <a14:foregroundMark x1="80566" y1="78776" x2="82715" y2="85286"/>
                        <a14:foregroundMark x1="82715" y1="85286" x2="87305" y2="88542"/>
                        <a14:foregroundMark x1="86035" y1="90104" x2="87598" y2="90755"/>
                        <a14:foregroundMark x1="85938" y1="92057" x2="86328" y2="89714"/>
                        <a14:foregroundMark x1="85645" y1="90885" x2="86523" y2="91276"/>
                        <a14:foregroundMark x1="86328" y1="91536" x2="86523" y2="88932"/>
                        <a14:foregroundMark x1="2262" y1="52819" x2="5078" y2="47005"/>
                        <a14:foregroundMark x1="5078" y1="47005" x2="3095" y2="47566"/>
                        <a14:foregroundMark x1="3027" y1="54167" x2="3516" y2="54167"/>
                        <a14:foregroundMark x1="4395" y1="58594" x2="6250" y2="58724"/>
                        <a14:foregroundMark x1="4395" y1="57943" x2="3906" y2="57943"/>
                        <a14:foregroundMark x1="6055" y1="61198" x2="6055" y2="60807"/>
                        <a14:foregroundMark x1="6055" y1="61849" x2="6836" y2="60547"/>
                        <a14:foregroundMark x1="86328" y1="92057" x2="88379" y2="90104"/>
                        <a14:foregroundMark x1="86523" y1="92578" x2="85645" y2="91927"/>
                        <a14:foregroundMark x1="85449" y1="92057" x2="85449" y2="91667"/>
                        <a14:foregroundMark x1="85156" y1="91146" x2="86035" y2="91667"/>
                        <a14:foregroundMark x1="83984" y1="92318" x2="85645" y2="91667"/>
                        <a14:foregroundMark x1="1172" y1="46615" x2="1172" y2="46615"/>
                        <a14:foregroundMark x1="2441" y1="46224" x2="2148" y2="46615"/>
                        <a14:foregroundMark x1="2148" y1="47135" x2="1660" y2="47266"/>
                        <a14:backgroundMark x1="84570" y1="67708" x2="84375" y2="74609"/>
                        <a14:backgroundMark x1="84375" y1="74609" x2="87305" y2="80859"/>
                        <a14:backgroundMark x1="87305" y1="80859" x2="85352" y2="66536"/>
                        <a14:backgroundMark x1="85352" y1="66536" x2="84375" y2="68880"/>
                        <a14:backgroundMark x1="84195" y1="89369" x2="84559" y2="90895"/>
                        <a14:backgroundMark x1="81551" y1="87493" x2="81641" y2="88151"/>
                        <a14:backgroundMark x1="81351" y1="86040" x2="81490" y2="87053"/>
                        <a14:backgroundMark x1="81641" y1="88151" x2="81932" y2="87763"/>
                        <a14:backgroundMark x1="2539" y1="57552" x2="1985" y2="54369"/>
                        <a14:backgroundMark x1="1010" y1="53318" x2="684" y2="57161"/>
                        <a14:backgroundMark x1="684" y1="57161" x2="3516" y2="58333"/>
                        <a14:backgroundMark x1="4102" y1="27865" x2="3290" y2="30826"/>
                        <a14:backgroundMark x1="5240" y1="54221" x2="5469" y2="54688"/>
                        <a14:backgroundMark x1="4883" y1="9115" x2="1726" y2="22891"/>
                        <a14:backgroundMark x1="1590" y1="22811" x2="293" y2="16016"/>
                        <a14:backgroundMark x1="293" y1="16016" x2="4395" y2="10807"/>
                        <a14:backgroundMark x1="4395" y1="10807" x2="4395" y2="10156"/>
                        <a14:backgroundMark x1="2198" y1="23169" x2="2441" y2="23047"/>
                        <a14:backgroundMark x1="76367" y1="29948" x2="76660" y2="30339"/>
                        <a14:backgroundMark x1="75195" y1="29688" x2="75293" y2="29297"/>
                        <a14:backgroundMark x1="80176" y1="30859" x2="75977" y2="35677"/>
                        <a14:backgroundMark x1="75977" y1="35677" x2="79883" y2="30859"/>
                        <a14:backgroundMark x1="79883" y1="30859" x2="79980" y2="30859"/>
                        <a14:backgroundMark x1="99707" y1="20052" x2="96973" y2="26302"/>
                        <a14:backgroundMark x1="96973" y1="26302" x2="99805" y2="19922"/>
                        <a14:backgroundMark x1="99805" y1="19922" x2="99414" y2="19792"/>
                        <a14:backgroundMark x1="96777" y1="9245" x2="96100" y2="9245"/>
                        <a14:backgroundMark x1="97618" y1="11796" x2="99219" y2="16146"/>
                        <a14:backgroundMark x1="96680" y1="9245" x2="96978" y2="10055"/>
                        <a14:backgroundMark x1="97283" y1="10085" x2="96973" y2="9115"/>
                        <a14:backgroundMark x1="99219" y1="16146" x2="97747" y2="11539"/>
                        <a14:backgroundMark x1="96973" y1="9115" x2="96135" y2="9354"/>
                        <a14:backgroundMark x1="37598" y1="82682" x2="38379" y2="82161"/>
                        <a14:backgroundMark x1="37402" y1="83203" x2="37695" y2="82422"/>
                        <a14:backgroundMark x1="38672" y1="82422" x2="38477" y2="81771"/>
                        <a14:backgroundMark x1="1953" y1="53385" x2="1025" y2="44872"/>
                        <a14:backgroundMark x1="1117" y1="46615" x2="195" y2="53125"/>
                        <a14:backgroundMark x1="195" y1="53125" x2="1660" y2="52344"/>
                      </a14:backgroundRemoval>
                    </a14:imgEffect>
                  </a14:imgLayer>
                </a14:imgProps>
              </a:ext>
              <a:ext uri="{28A0092B-C50C-407E-A947-70E740481C1C}">
                <a14:useLocalDpi xmlns:a14="http://schemas.microsoft.com/office/drawing/2010/main" val="0"/>
              </a:ext>
            </a:extLst>
          </a:blip>
          <a:stretch>
            <a:fillRect/>
          </a:stretch>
        </p:blipFill>
        <p:spPr>
          <a:xfrm>
            <a:off x="1871290" y="600880"/>
            <a:ext cx="7541651" cy="5656239"/>
          </a:xfrm>
          <a:prstGeom prst="rect">
            <a:avLst/>
          </a:prstGeom>
        </p:spPr>
      </p:pic>
    </p:spTree>
    <p:extLst>
      <p:ext uri="{BB962C8B-B14F-4D97-AF65-F5344CB8AC3E}">
        <p14:creationId xmlns:p14="http://schemas.microsoft.com/office/powerpoint/2010/main" val="78887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847C-2A07-45CD-A409-945D760BB568}"/>
              </a:ext>
            </a:extLst>
          </p:cNvPr>
          <p:cNvSpPr>
            <a:spLocks noGrp="1"/>
          </p:cNvSpPr>
          <p:nvPr>
            <p:ph type="ctrTitle"/>
          </p:nvPr>
        </p:nvSpPr>
        <p:spPr>
          <a:xfrm>
            <a:off x="914400" y="1201193"/>
            <a:ext cx="9051721" cy="1470025"/>
          </a:xfrm>
        </p:spPr>
        <p:txBody>
          <a:bodyPr/>
          <a:lstStyle/>
          <a:p>
            <a:r>
              <a:rPr lang="en-US" dirty="0"/>
              <a:t>Emergency Response Deployments</a:t>
            </a:r>
          </a:p>
        </p:txBody>
      </p:sp>
      <p:pic>
        <p:nvPicPr>
          <p:cNvPr id="3" name="Picture 2" title="Image of cots in large building during disaster response">
            <a:extLst>
              <a:ext uri="{FF2B5EF4-FFF2-40B4-BE49-F238E27FC236}">
                <a16:creationId xmlns:a16="http://schemas.microsoft.com/office/drawing/2014/main" id="{BF2222E9-537E-47CA-901E-602C6860AE04}"/>
              </a:ext>
            </a:extLst>
          </p:cNvPr>
          <p:cNvPicPr>
            <a:picLocks noChangeAspect="1"/>
          </p:cNvPicPr>
          <p:nvPr/>
        </p:nvPicPr>
        <p:blipFill>
          <a:blip r:embed="rId3"/>
          <a:stretch>
            <a:fillRect/>
          </a:stretch>
        </p:blipFill>
        <p:spPr>
          <a:xfrm>
            <a:off x="0" y="3096490"/>
            <a:ext cx="6096000" cy="3234109"/>
          </a:xfrm>
          <a:prstGeom prst="rect">
            <a:avLst/>
          </a:prstGeom>
        </p:spPr>
      </p:pic>
      <p:pic>
        <p:nvPicPr>
          <p:cNvPr id="4" name="Picture 3" title="US Navy Hospital Ship">
            <a:extLst>
              <a:ext uri="{FF2B5EF4-FFF2-40B4-BE49-F238E27FC236}">
                <a16:creationId xmlns:a16="http://schemas.microsoft.com/office/drawing/2014/main" id="{33271A24-38FB-4405-8FA9-A4B4D0B1C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095336"/>
            <a:ext cx="6063403" cy="3279405"/>
          </a:xfrm>
          <a:prstGeom prst="rect">
            <a:avLst/>
          </a:prstGeom>
        </p:spPr>
      </p:pic>
    </p:spTree>
    <p:extLst>
      <p:ext uri="{BB962C8B-B14F-4D97-AF65-F5344CB8AC3E}">
        <p14:creationId xmlns:p14="http://schemas.microsoft.com/office/powerpoint/2010/main" val="129026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73125" y="1436512"/>
            <a:ext cx="10292594" cy="158608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The Office of the Surgeon General, through Commissioned Corps Headquarters, is responsible for the coordination of readiness and deployment for:</a:t>
            </a:r>
          </a:p>
        </p:txBody>
      </p:sp>
      <p:sp>
        <p:nvSpPr>
          <p:cNvPr id="6" name="Rectangle 5"/>
          <p:cNvSpPr/>
          <p:nvPr/>
        </p:nvSpPr>
        <p:spPr>
          <a:xfrm>
            <a:off x="4367727" y="2632198"/>
            <a:ext cx="6096000" cy="2195473"/>
          </a:xfrm>
          <a:prstGeom prst="rect">
            <a:avLst/>
          </a:prstGeom>
        </p:spPr>
        <p:txBody>
          <a:bodyPr>
            <a:spAutoFit/>
          </a:bodyPr>
          <a:lstStyle/>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Domestic and international operations</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Teams and individuals</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Humanitarian assistance</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Disaster relief</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Emergency response</a:t>
            </a:r>
          </a:p>
          <a:p>
            <a:pPr marL="990575" marR="0" lvl="1" indent="-380990" algn="l" defTabSz="914400" rtl="0" eaLnBrk="1" fontAlgn="auto" latinLnBrk="0" hangingPunct="1">
              <a:lnSpc>
                <a:spcPct val="100000"/>
              </a:lnSpc>
              <a:spcBef>
                <a:spcPts val="40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Global training</a:t>
            </a:r>
          </a:p>
        </p:txBody>
      </p:sp>
      <p:sp>
        <p:nvSpPr>
          <p:cNvPr id="2" name="Title 1"/>
          <p:cNvSpPr>
            <a:spLocks noGrp="1"/>
          </p:cNvSpPr>
          <p:nvPr>
            <p:ph type="title"/>
          </p:nvPr>
        </p:nvSpPr>
        <p:spPr>
          <a:xfrm>
            <a:off x="673125" y="533962"/>
            <a:ext cx="10972800" cy="974991"/>
          </a:xfrm>
        </p:spPr>
        <p:txBody>
          <a:bodyPr>
            <a:normAutofit/>
          </a:bodyPr>
          <a:lstStyle/>
          <a:p>
            <a:r>
              <a:rPr lang="en-US" sz="3600" dirty="0"/>
              <a:t>Readiness and Deployment</a:t>
            </a:r>
          </a:p>
        </p:txBody>
      </p:sp>
      <p:sp>
        <p:nvSpPr>
          <p:cNvPr id="7" name="Text Placeholder 6"/>
          <p:cNvSpPr>
            <a:spLocks noGrp="1"/>
          </p:cNvSpPr>
          <p:nvPr>
            <p:ph type="body" sz="quarter" idx="11"/>
          </p:nvPr>
        </p:nvSpPr>
        <p:spPr/>
        <p:txBody>
          <a:bodyPr/>
          <a:lstStyle/>
          <a:p>
            <a:r>
              <a:rPr lang="en-US" dirty="0"/>
              <a:t>READINESS AND DEPLOYMENT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57" b="18966"/>
          <a:stretch/>
        </p:blipFill>
        <p:spPr>
          <a:xfrm>
            <a:off x="1080887" y="2229556"/>
            <a:ext cx="2868093" cy="27853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5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49ED4DD-2AB3-4B44-9B63-29C3583DB791}"/>
              </a:ext>
            </a:extLst>
          </p:cNvPr>
          <p:cNvSpPr>
            <a:spLocks noGrp="1"/>
          </p:cNvSpPr>
          <p:nvPr>
            <p:ph type="body" sz="quarter" idx="12"/>
          </p:nvPr>
        </p:nvSpPr>
        <p:spPr>
          <a:xfrm>
            <a:off x="685801" y="1068619"/>
            <a:ext cx="11224265" cy="857656"/>
          </a:xfrm>
        </p:spPr>
        <p:txBody>
          <a:bodyPr/>
          <a:lstStyle/>
          <a:p>
            <a:r>
              <a:rPr lang="en-US" sz="2200" b="0" dirty="0"/>
              <a:t>As USPHS Officers and America’s Health Responders, we stand ready to preserve public health and national security during national or global health emergencies</a:t>
            </a:r>
          </a:p>
        </p:txBody>
      </p:sp>
      <p:sp>
        <p:nvSpPr>
          <p:cNvPr id="6" name="Title 5">
            <a:extLst>
              <a:ext uri="{FF2B5EF4-FFF2-40B4-BE49-F238E27FC236}">
                <a16:creationId xmlns:a16="http://schemas.microsoft.com/office/drawing/2014/main" id="{0E5883B6-C6E5-D243-A675-22FD71B2672D}"/>
              </a:ext>
            </a:extLst>
          </p:cNvPr>
          <p:cNvSpPr>
            <a:spLocks noGrp="1"/>
          </p:cNvSpPr>
          <p:nvPr>
            <p:ph type="title"/>
          </p:nvPr>
        </p:nvSpPr>
        <p:spPr>
          <a:xfrm>
            <a:off x="609599" y="471758"/>
            <a:ext cx="9427029" cy="1000424"/>
          </a:xfrm>
        </p:spPr>
        <p:txBody>
          <a:bodyPr/>
          <a:lstStyle/>
          <a:p>
            <a:r>
              <a:rPr lang="en-US" sz="3600" dirty="0"/>
              <a:t>Engineer Officers &amp; Deployments</a:t>
            </a:r>
          </a:p>
        </p:txBody>
      </p:sp>
      <p:sp>
        <p:nvSpPr>
          <p:cNvPr id="8" name="Text Placeholder 7">
            <a:extLst>
              <a:ext uri="{FF2B5EF4-FFF2-40B4-BE49-F238E27FC236}">
                <a16:creationId xmlns:a16="http://schemas.microsoft.com/office/drawing/2014/main" id="{48987FB6-82D4-824B-95DA-4AA0B5D88758}"/>
              </a:ext>
            </a:extLst>
          </p:cNvPr>
          <p:cNvSpPr>
            <a:spLocks noGrp="1"/>
          </p:cNvSpPr>
          <p:nvPr>
            <p:ph type="body" sz="quarter" idx="10"/>
          </p:nvPr>
        </p:nvSpPr>
        <p:spPr/>
        <p:txBody>
          <a:bodyPr/>
          <a:lstStyle/>
          <a:p>
            <a:pPr lvl="0"/>
            <a:r>
              <a:rPr lang="en-US" dirty="0">
                <a:solidFill>
                  <a:srgbClr val="FFFFFF"/>
                </a:solidFill>
              </a:rPr>
              <a:t>USPHS ENGINEER CATEGORY</a:t>
            </a:r>
          </a:p>
        </p:txBody>
      </p:sp>
      <p:pic>
        <p:nvPicPr>
          <p:cNvPr id="9" name="Picture 8">
            <a:extLst>
              <a:ext uri="{FF2B5EF4-FFF2-40B4-BE49-F238E27FC236}">
                <a16:creationId xmlns:a16="http://schemas.microsoft.com/office/drawing/2014/main" id="{430A0DE1-6CF2-4692-8121-0F7A7BF861F5}"/>
              </a:ext>
            </a:extLst>
          </p:cNvPr>
          <p:cNvPicPr>
            <a:picLocks noChangeAspect="1"/>
          </p:cNvPicPr>
          <p:nvPr/>
        </p:nvPicPr>
        <p:blipFill rotWithShape="1">
          <a:blip r:embed="rId3"/>
          <a:srcRect t="11222" b="10992"/>
          <a:stretch/>
        </p:blipFill>
        <p:spPr>
          <a:xfrm>
            <a:off x="4020669" y="1927091"/>
            <a:ext cx="2908483" cy="2478689"/>
          </a:xfrm>
          <a:prstGeom prst="rect">
            <a:avLst/>
          </a:prstGeom>
        </p:spPr>
      </p:pic>
      <p:sp>
        <p:nvSpPr>
          <p:cNvPr id="13" name="Rectangle 12">
            <a:extLst>
              <a:ext uri="{FF2B5EF4-FFF2-40B4-BE49-F238E27FC236}">
                <a16:creationId xmlns:a16="http://schemas.microsoft.com/office/drawing/2014/main" id="{56283DBC-86D9-4A0C-A519-BD99402009B2}"/>
              </a:ext>
            </a:extLst>
          </p:cNvPr>
          <p:cNvSpPr/>
          <p:nvPr/>
        </p:nvSpPr>
        <p:spPr>
          <a:xfrm>
            <a:off x="4020668" y="4383830"/>
            <a:ext cx="2908483" cy="150810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Puerto Rico 2017</a:t>
            </a:r>
          </a:p>
          <a:p>
            <a:r>
              <a:rPr lang="en-US" dirty="0"/>
              <a:t>Hurricane Maria </a:t>
            </a:r>
          </a:p>
          <a:p>
            <a:endParaRPr lang="en-US" sz="800" dirty="0"/>
          </a:p>
          <a:p>
            <a:r>
              <a:rPr lang="en-US" sz="1600" dirty="0"/>
              <a:t>Engineers assessed water loss from a cooling tower at Bayamon Hospital.</a:t>
            </a:r>
          </a:p>
        </p:txBody>
      </p:sp>
      <p:sp>
        <p:nvSpPr>
          <p:cNvPr id="14" name="object 8">
            <a:extLst>
              <a:ext uri="{FF2B5EF4-FFF2-40B4-BE49-F238E27FC236}">
                <a16:creationId xmlns:a16="http://schemas.microsoft.com/office/drawing/2014/main" id="{C266884B-0299-42B9-886C-18619B4AD589}"/>
              </a:ext>
            </a:extLst>
          </p:cNvPr>
          <p:cNvSpPr txBox="1"/>
          <p:nvPr/>
        </p:nvSpPr>
        <p:spPr>
          <a:xfrm>
            <a:off x="776791" y="4428675"/>
            <a:ext cx="2777804" cy="1938992"/>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Liberia 2014</a:t>
            </a:r>
          </a:p>
          <a:p>
            <a:r>
              <a:rPr lang="en-US" dirty="0">
                <a:latin typeface="Arial" panose="020B0604020202020204" pitchFamily="34" charset="0"/>
                <a:cs typeface="Arial" panose="020B0604020202020204" pitchFamily="34" charset="0"/>
              </a:rPr>
              <a:t>Ebola Epidemic</a:t>
            </a:r>
          </a:p>
          <a:p>
            <a:endParaRPr lang="en-US" sz="8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Engineers constructed a decontamination site to deliver 0.5% chlorine solution to Ebola Treatment Areas.</a:t>
            </a:r>
          </a:p>
          <a:p>
            <a:endParaRPr lang="en-US"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D283A6A9-B462-45DA-89A9-2C82CD0A0F40}"/>
              </a:ext>
            </a:extLst>
          </p:cNvPr>
          <p:cNvSpPr/>
          <p:nvPr/>
        </p:nvSpPr>
        <p:spPr>
          <a:xfrm>
            <a:off x="7484450" y="4383830"/>
            <a:ext cx="4574200" cy="175432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Navajo Nation 2020</a:t>
            </a:r>
          </a:p>
          <a:p>
            <a:r>
              <a:rPr lang="en-US" dirty="0"/>
              <a:t>COVID-19 Water Access Mission</a:t>
            </a:r>
          </a:p>
          <a:p>
            <a:endParaRPr lang="en-US" sz="800" dirty="0"/>
          </a:p>
          <a:p>
            <a:r>
              <a:rPr lang="en-US" sz="1600" dirty="0"/>
              <a:t>Engineers designed and installed water points and provided training and outreach. ~20% of the Navajo Nation population (~37,000 people) had no piped water access prior to this mission. </a:t>
            </a:r>
          </a:p>
        </p:txBody>
      </p:sp>
      <p:pic>
        <p:nvPicPr>
          <p:cNvPr id="16" name="Picture 15">
            <a:extLst>
              <a:ext uri="{FF2B5EF4-FFF2-40B4-BE49-F238E27FC236}">
                <a16:creationId xmlns:a16="http://schemas.microsoft.com/office/drawing/2014/main" id="{3BE9C380-76C1-4497-866F-10D6578E8BED}"/>
              </a:ext>
            </a:extLst>
          </p:cNvPr>
          <p:cNvPicPr>
            <a:picLocks noChangeAspect="1"/>
          </p:cNvPicPr>
          <p:nvPr/>
        </p:nvPicPr>
        <p:blipFill rotWithShape="1">
          <a:blip r:embed="rId4">
            <a:extLst>
              <a:ext uri="{28A0092B-C50C-407E-A947-70E740481C1C}">
                <a14:useLocalDpi xmlns:a14="http://schemas.microsoft.com/office/drawing/2010/main" val="0"/>
              </a:ext>
            </a:extLst>
          </a:blip>
          <a:srcRect l="22306" t="25875" r="6664" b="5649"/>
          <a:stretch/>
        </p:blipFill>
        <p:spPr>
          <a:xfrm>
            <a:off x="7579684" y="1927091"/>
            <a:ext cx="2054175" cy="2476001"/>
          </a:xfrm>
          <a:prstGeom prst="rect">
            <a:avLst/>
          </a:prstGeom>
        </p:spPr>
      </p:pic>
      <p:pic>
        <p:nvPicPr>
          <p:cNvPr id="17" name="Picture 16">
            <a:extLst>
              <a:ext uri="{FF2B5EF4-FFF2-40B4-BE49-F238E27FC236}">
                <a16:creationId xmlns:a16="http://schemas.microsoft.com/office/drawing/2014/main" id="{FC06FFC3-55A1-4C67-A870-B0805BFFC3E6}"/>
              </a:ext>
            </a:extLst>
          </p:cNvPr>
          <p:cNvPicPr>
            <a:picLocks noChangeAspect="1"/>
          </p:cNvPicPr>
          <p:nvPr/>
        </p:nvPicPr>
        <p:blipFill rotWithShape="1">
          <a:blip r:embed="rId5">
            <a:extLst>
              <a:ext uri="{28A0092B-C50C-407E-A947-70E740481C1C}">
                <a14:useLocalDpi xmlns:a14="http://schemas.microsoft.com/office/drawing/2010/main" val="0"/>
              </a:ext>
            </a:extLst>
          </a:blip>
          <a:srcRect t="1460"/>
          <a:stretch/>
        </p:blipFill>
        <p:spPr>
          <a:xfrm>
            <a:off x="9633860" y="1927091"/>
            <a:ext cx="1839686" cy="2456739"/>
          </a:xfrm>
          <a:prstGeom prst="rect">
            <a:avLst/>
          </a:prstGeom>
        </p:spPr>
      </p:pic>
      <p:pic>
        <p:nvPicPr>
          <p:cNvPr id="18" name="Picture 17">
            <a:extLst>
              <a:ext uri="{FF2B5EF4-FFF2-40B4-BE49-F238E27FC236}">
                <a16:creationId xmlns:a16="http://schemas.microsoft.com/office/drawing/2014/main" id="{95F1BC05-B601-4E08-B9D1-73777E7173D3}"/>
              </a:ext>
            </a:extLst>
          </p:cNvPr>
          <p:cNvPicPr/>
          <p:nvPr/>
        </p:nvPicPr>
        <p:blipFill rotWithShape="1">
          <a:blip r:embed="rId6"/>
          <a:srcRect l="4956" t="9152" b="20777"/>
          <a:stretch/>
        </p:blipFill>
        <p:spPr>
          <a:xfrm>
            <a:off x="685801" y="1927091"/>
            <a:ext cx="2701602" cy="2476001"/>
          </a:xfrm>
          <a:prstGeom prst="rect">
            <a:avLst/>
          </a:prstGeom>
        </p:spPr>
      </p:pic>
      <p:pic>
        <p:nvPicPr>
          <p:cNvPr id="12" name="Picture 11">
            <a:extLst>
              <a:ext uri="{FF2B5EF4-FFF2-40B4-BE49-F238E27FC236}">
                <a16:creationId xmlns:a16="http://schemas.microsoft.com/office/drawing/2014/main" id="{BBC2FBAD-BEA9-414E-B3A6-B401A0C52A69}"/>
              </a:ext>
            </a:extLst>
          </p:cNvPr>
          <p:cNvPicPr>
            <a:picLocks noChangeAspect="1"/>
          </p:cNvPicPr>
          <p:nvPr/>
        </p:nvPicPr>
        <p:blipFill rotWithShape="1">
          <a:blip r:embed="rId4">
            <a:extLst>
              <a:ext uri="{28A0092B-C50C-407E-A947-70E740481C1C}">
                <a14:useLocalDpi xmlns:a14="http://schemas.microsoft.com/office/drawing/2010/main" val="0"/>
              </a:ext>
            </a:extLst>
          </a:blip>
          <a:srcRect l="22306" t="25875" r="6664" b="5649"/>
          <a:stretch/>
        </p:blipFill>
        <p:spPr>
          <a:xfrm>
            <a:off x="7579685" y="1927091"/>
            <a:ext cx="2054175" cy="2476001"/>
          </a:xfrm>
          <a:prstGeom prst="rect">
            <a:avLst/>
          </a:prstGeom>
        </p:spPr>
      </p:pic>
    </p:spTree>
    <p:extLst>
      <p:ext uri="{BB962C8B-B14F-4D97-AF65-F5344CB8AC3E}">
        <p14:creationId xmlns:p14="http://schemas.microsoft.com/office/powerpoint/2010/main" val="35348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a:extLst>
              <a:ext uri="{FF2B5EF4-FFF2-40B4-BE49-F238E27FC236}">
                <a16:creationId xmlns:a16="http://schemas.microsoft.com/office/drawing/2014/main" id="{10CBE846-1139-43D6-932C-DEBC3DBF58A2}"/>
              </a:ext>
            </a:extLst>
          </p:cNvPr>
          <p:cNvGraphicFramePr>
            <a:graphicFrameLocks noGrp="1"/>
          </p:cNvGraphicFramePr>
          <p:nvPr>
            <p:ph idx="13"/>
            <p:extLst>
              <p:ext uri="{D42A27DB-BD31-4B8C-83A1-F6EECF244321}">
                <p14:modId xmlns:p14="http://schemas.microsoft.com/office/powerpoint/2010/main" val="2501815112"/>
              </p:ext>
            </p:extLst>
          </p:nvPr>
        </p:nvGraphicFramePr>
        <p:xfrm>
          <a:off x="6197599" y="1148316"/>
          <a:ext cx="5852827" cy="4221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BB37D23E-24F1-4006-BA28-28F19D429593}"/>
              </a:ext>
            </a:extLst>
          </p:cNvPr>
          <p:cNvSpPr>
            <a:spLocks noGrp="1"/>
          </p:cNvSpPr>
          <p:nvPr>
            <p:ph type="title"/>
          </p:nvPr>
        </p:nvSpPr>
        <p:spPr>
          <a:xfrm>
            <a:off x="609600" y="440881"/>
            <a:ext cx="10972800" cy="887356"/>
          </a:xfrm>
        </p:spPr>
        <p:txBody>
          <a:bodyPr>
            <a:normAutofit fontScale="90000"/>
          </a:bodyPr>
          <a:lstStyle/>
          <a:p>
            <a:r>
              <a:rPr lang="en-US" sz="4000" dirty="0"/>
              <a:t>Engineer Deployment Roles</a:t>
            </a:r>
            <a:br>
              <a:rPr lang="en-US" sz="3200" b="1" dirty="0">
                <a:solidFill>
                  <a:srgbClr val="FF0000"/>
                </a:solidFill>
                <a:latin typeface="Arial" panose="020B0604020202020204" pitchFamily="34" charset="0"/>
                <a:ea typeface="+mn-ea"/>
                <a:cs typeface="Arial" panose="020B0604020202020204" pitchFamily="34" charset="0"/>
              </a:rPr>
            </a:br>
            <a:endParaRPr lang="en-US" dirty="0"/>
          </a:p>
        </p:txBody>
      </p:sp>
      <p:sp>
        <p:nvSpPr>
          <p:cNvPr id="7" name="Text Placeholder 6">
            <a:extLst>
              <a:ext uri="{FF2B5EF4-FFF2-40B4-BE49-F238E27FC236}">
                <a16:creationId xmlns:a16="http://schemas.microsoft.com/office/drawing/2014/main" id="{17F5816D-AC2C-447A-AE7B-CDADD0A98CF5}"/>
              </a:ext>
            </a:extLst>
          </p:cNvPr>
          <p:cNvSpPr>
            <a:spLocks noGrp="1"/>
          </p:cNvSpPr>
          <p:nvPr>
            <p:ph type="body" sz="quarter" idx="10"/>
          </p:nvPr>
        </p:nvSpPr>
        <p:spPr/>
        <p:txBody>
          <a:bodyPr/>
          <a:lstStyle/>
          <a:p>
            <a:r>
              <a:rPr lang="en-US" dirty="0"/>
              <a:t>DEPLOYMENT ROLES</a:t>
            </a:r>
          </a:p>
        </p:txBody>
      </p:sp>
      <p:graphicFrame>
        <p:nvGraphicFramePr>
          <p:cNvPr id="9" name="Diagram 8">
            <a:extLst>
              <a:ext uri="{FF2B5EF4-FFF2-40B4-BE49-F238E27FC236}">
                <a16:creationId xmlns:a16="http://schemas.microsoft.com/office/drawing/2014/main" id="{1F7C9015-20F2-4C71-9368-A1ADF3271E96}"/>
              </a:ext>
            </a:extLst>
          </p:cNvPr>
          <p:cNvGraphicFramePr/>
          <p:nvPr>
            <p:extLst>
              <p:ext uri="{D42A27DB-BD31-4B8C-83A1-F6EECF244321}">
                <p14:modId xmlns:p14="http://schemas.microsoft.com/office/powerpoint/2010/main" val="1849833838"/>
              </p:ext>
            </p:extLst>
          </p:nvPr>
        </p:nvGraphicFramePr>
        <p:xfrm>
          <a:off x="103473" y="1328237"/>
          <a:ext cx="5852827" cy="44144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6080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a:xfrm>
            <a:off x="609600" y="484458"/>
            <a:ext cx="10972800" cy="887356"/>
          </a:xfrm>
        </p:spPr>
        <p:txBody>
          <a:bodyPr>
            <a:normAutofit/>
          </a:bodyPr>
          <a:lstStyle/>
          <a:p>
            <a:r>
              <a:rPr lang="en-US" sz="3600" dirty="0"/>
              <a:t>Engineer Deployment Missions</a:t>
            </a:r>
          </a:p>
        </p:txBody>
      </p:sp>
      <p:sp>
        <p:nvSpPr>
          <p:cNvPr id="7" name="Text Placeholder 6">
            <a:extLst>
              <a:ext uri="{FF2B5EF4-FFF2-40B4-BE49-F238E27FC236}">
                <a16:creationId xmlns:a16="http://schemas.microsoft.com/office/drawing/2014/main" id="{32F4B1B9-0A36-4DD9-93B5-E326D99CB736}"/>
              </a:ext>
            </a:extLst>
          </p:cNvPr>
          <p:cNvSpPr>
            <a:spLocks noGrp="1"/>
          </p:cNvSpPr>
          <p:nvPr>
            <p:ph type="body" sz="quarter" idx="10"/>
          </p:nvPr>
        </p:nvSpPr>
        <p:spPr/>
        <p:txBody>
          <a:bodyPr/>
          <a:lstStyle/>
          <a:p>
            <a:pPr lvl="0"/>
            <a:r>
              <a:rPr lang="en-US" dirty="0">
                <a:solidFill>
                  <a:srgbClr val="FFFFFF"/>
                </a:solidFill>
              </a:rPr>
              <a:t>USPHS DEPLOYMENT MISSIONS</a:t>
            </a:r>
          </a:p>
        </p:txBody>
      </p:sp>
      <p:sp>
        <p:nvSpPr>
          <p:cNvPr id="10" name="Rectangle: Top Corners Rounded 9">
            <a:extLst>
              <a:ext uri="{FF2B5EF4-FFF2-40B4-BE49-F238E27FC236}">
                <a16:creationId xmlns:a16="http://schemas.microsoft.com/office/drawing/2014/main" id="{F4E6DEDB-0D31-497C-8E56-8328697E2A77}"/>
              </a:ext>
            </a:extLst>
          </p:cNvPr>
          <p:cNvSpPr txBox="1"/>
          <p:nvPr/>
        </p:nvSpPr>
        <p:spPr>
          <a:xfrm>
            <a:off x="7965260" y="2012098"/>
            <a:ext cx="3096948" cy="1608473"/>
          </a:xfrm>
          <a:prstGeom prst="rect">
            <a:avLst/>
          </a:prstGeom>
          <a:solidFill>
            <a:srgbClr val="F5C65D"/>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endParaRPr lang="en-US" sz="600" b="1" kern="1200" dirty="0">
              <a:solidFill>
                <a:schemeClr val="tx1"/>
              </a:solidFill>
            </a:endParaRPr>
          </a:p>
          <a:p>
            <a:pPr marL="0" lvl="0" indent="0" algn="ctr" defTabSz="444500">
              <a:lnSpc>
                <a:spcPct val="90000"/>
              </a:lnSpc>
              <a:spcBef>
                <a:spcPct val="0"/>
              </a:spcBef>
              <a:spcAft>
                <a:spcPct val="35000"/>
              </a:spcAft>
              <a:buNone/>
            </a:pPr>
            <a:r>
              <a:rPr lang="en-US" sz="1400" b="1" kern="1200" dirty="0">
                <a:solidFill>
                  <a:schemeClr val="tx1"/>
                </a:solidFill>
              </a:rPr>
              <a:t>California Fires (‘</a:t>
            </a:r>
            <a:r>
              <a:rPr lang="en-US" sz="1400" b="1" dirty="0">
                <a:solidFill>
                  <a:schemeClr val="tx1"/>
                </a:solidFill>
              </a:rPr>
              <a:t>17</a:t>
            </a:r>
            <a:r>
              <a:rPr lang="en-US" sz="1400" b="1" kern="1200" dirty="0">
                <a:solidFill>
                  <a:schemeClr val="tx1"/>
                </a:solidFill>
              </a:rPr>
              <a:t>, ‘19, ‘20)</a:t>
            </a:r>
          </a:p>
          <a:p>
            <a:pPr algn="ctr" defTabSz="444500">
              <a:lnSpc>
                <a:spcPct val="90000"/>
              </a:lnSpc>
              <a:spcBef>
                <a:spcPct val="0"/>
              </a:spcBef>
              <a:spcAft>
                <a:spcPct val="35000"/>
              </a:spcAft>
            </a:pPr>
            <a:r>
              <a:rPr lang="en-US" sz="1400" b="1" dirty="0">
                <a:solidFill>
                  <a:schemeClr val="tx1"/>
                </a:solidFill>
              </a:rPr>
              <a:t>Oregon Fires (‘20)</a:t>
            </a:r>
          </a:p>
          <a:p>
            <a:pPr marL="0" lvl="0" indent="0" algn="ctr" defTabSz="444500">
              <a:lnSpc>
                <a:spcPct val="90000"/>
              </a:lnSpc>
              <a:spcBef>
                <a:spcPct val="0"/>
              </a:spcBef>
              <a:spcAft>
                <a:spcPct val="35000"/>
              </a:spcAft>
              <a:buNone/>
            </a:pPr>
            <a:r>
              <a:rPr lang="en-US" sz="1400" b="1" kern="1200" dirty="0">
                <a:solidFill>
                  <a:schemeClr val="tx1"/>
                </a:solidFill>
              </a:rPr>
              <a:t>Hawaii Volcano (‘18)</a:t>
            </a:r>
          </a:p>
          <a:p>
            <a:pPr marL="0" lvl="0" indent="0" algn="ctr" defTabSz="444500">
              <a:lnSpc>
                <a:spcPct val="90000"/>
              </a:lnSpc>
              <a:spcBef>
                <a:spcPct val="0"/>
              </a:spcBef>
              <a:spcAft>
                <a:spcPct val="35000"/>
              </a:spcAft>
              <a:buNone/>
            </a:pPr>
            <a:r>
              <a:rPr lang="en-US" sz="1400" b="1" dirty="0">
                <a:solidFill>
                  <a:schemeClr val="tx1"/>
                </a:solidFill>
              </a:rPr>
              <a:t>Louisiana Flooding (‘16)</a:t>
            </a:r>
          </a:p>
          <a:p>
            <a:pPr marL="0" lvl="0" indent="0" algn="ctr" defTabSz="444500">
              <a:lnSpc>
                <a:spcPct val="90000"/>
              </a:lnSpc>
              <a:spcBef>
                <a:spcPct val="0"/>
              </a:spcBef>
              <a:spcAft>
                <a:spcPct val="35000"/>
              </a:spcAft>
              <a:buNone/>
            </a:pPr>
            <a:r>
              <a:rPr lang="en-US" sz="1400" b="1" kern="1200" dirty="0">
                <a:solidFill>
                  <a:schemeClr val="tx1"/>
                </a:solidFill>
              </a:rPr>
              <a:t>Minot, ND Flood (‘11)</a:t>
            </a:r>
          </a:p>
        </p:txBody>
      </p:sp>
      <p:sp>
        <p:nvSpPr>
          <p:cNvPr id="11" name="Rectangle: Rounded Corners 10">
            <a:extLst>
              <a:ext uri="{FF2B5EF4-FFF2-40B4-BE49-F238E27FC236}">
                <a16:creationId xmlns:a16="http://schemas.microsoft.com/office/drawing/2014/main" id="{8F7FA8CE-5C4C-45BD-AA14-0C5F4FDFDD05}"/>
              </a:ext>
            </a:extLst>
          </p:cNvPr>
          <p:cNvSpPr/>
          <p:nvPr/>
        </p:nvSpPr>
        <p:spPr>
          <a:xfrm>
            <a:off x="1121731" y="1304468"/>
            <a:ext cx="10215281" cy="707843"/>
          </a:xfrm>
          <a:prstGeom prst="roundRect">
            <a:avLst>
              <a:gd name="adj" fmla="val 10000"/>
            </a:avLst>
          </a:prstGeom>
          <a:scene3d>
            <a:camera prst="orthographicFront"/>
            <a:lightRig rig="chilly" dir="t"/>
          </a:scene3d>
          <a:sp3d extrusionH="1700" prstMaterial="dkEdge">
            <a:bevelT w="25400" h="6350" prst="softRound"/>
            <a:bevelB w="0" h="0" prst="convex"/>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Rectangle: Top Corners Rounded 5">
            <a:extLst>
              <a:ext uri="{FF2B5EF4-FFF2-40B4-BE49-F238E27FC236}">
                <a16:creationId xmlns:a16="http://schemas.microsoft.com/office/drawing/2014/main" id="{F59FB042-7175-4CF4-B426-CEB1DAC2718D}"/>
              </a:ext>
            </a:extLst>
          </p:cNvPr>
          <p:cNvSpPr txBox="1"/>
          <p:nvPr/>
        </p:nvSpPr>
        <p:spPr>
          <a:xfrm>
            <a:off x="1362046" y="2012516"/>
            <a:ext cx="3052894" cy="1643981"/>
          </a:xfrm>
          <a:prstGeom prst="rect">
            <a:avLst/>
          </a:prstGeom>
          <a:solidFill>
            <a:srgbClr val="F5C65D"/>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400" b="1" dirty="0">
                <a:solidFill>
                  <a:schemeClr val="tx1"/>
                </a:solidFill>
              </a:rPr>
              <a:t>Command Center</a:t>
            </a:r>
            <a:endParaRPr lang="en-US" sz="1400" b="1" kern="1200" dirty="0">
              <a:solidFill>
                <a:schemeClr val="tx1"/>
              </a:solidFill>
            </a:endParaRPr>
          </a:p>
          <a:p>
            <a:pPr marL="0" lvl="0" indent="0" algn="ctr" defTabSz="444500">
              <a:lnSpc>
                <a:spcPct val="90000"/>
              </a:lnSpc>
              <a:spcBef>
                <a:spcPct val="0"/>
              </a:spcBef>
              <a:spcAft>
                <a:spcPct val="35000"/>
              </a:spcAft>
              <a:buNone/>
            </a:pPr>
            <a:r>
              <a:rPr lang="en-US" sz="1400" b="1" kern="1200" dirty="0">
                <a:solidFill>
                  <a:schemeClr val="tx1"/>
                </a:solidFill>
              </a:rPr>
              <a:t>Cruise Ship Missions</a:t>
            </a:r>
          </a:p>
          <a:p>
            <a:pPr algn="ctr" defTabSz="444500">
              <a:lnSpc>
                <a:spcPct val="90000"/>
              </a:lnSpc>
              <a:spcBef>
                <a:spcPct val="0"/>
              </a:spcBef>
              <a:spcAft>
                <a:spcPct val="35000"/>
              </a:spcAft>
            </a:pPr>
            <a:r>
              <a:rPr lang="en-US" sz="1400" b="1" dirty="0">
                <a:solidFill>
                  <a:schemeClr val="tx1"/>
                </a:solidFill>
              </a:rPr>
              <a:t>Phoenix Indian Med. Ctr. Mission</a:t>
            </a:r>
            <a:endParaRPr lang="en-US" sz="1400" b="1" kern="1200" dirty="0">
              <a:solidFill>
                <a:schemeClr val="tx1"/>
              </a:solidFill>
            </a:endParaRPr>
          </a:p>
          <a:p>
            <a:pPr marL="0" lvl="0" indent="0" algn="ctr" defTabSz="444500">
              <a:lnSpc>
                <a:spcPct val="90000"/>
              </a:lnSpc>
              <a:spcBef>
                <a:spcPct val="0"/>
              </a:spcBef>
              <a:spcAft>
                <a:spcPct val="35000"/>
              </a:spcAft>
              <a:buNone/>
            </a:pPr>
            <a:r>
              <a:rPr lang="en-US" sz="1400" b="1" kern="1200" dirty="0">
                <a:solidFill>
                  <a:schemeClr val="tx1"/>
                </a:solidFill>
              </a:rPr>
              <a:t>Health Screener</a:t>
            </a:r>
          </a:p>
          <a:p>
            <a:pPr marL="0" lvl="0" indent="0" algn="ctr" defTabSz="444500">
              <a:lnSpc>
                <a:spcPct val="90000"/>
              </a:lnSpc>
              <a:spcBef>
                <a:spcPct val="0"/>
              </a:spcBef>
              <a:spcAft>
                <a:spcPct val="35000"/>
              </a:spcAft>
              <a:buNone/>
            </a:pPr>
            <a:r>
              <a:rPr lang="en-US" sz="1400" b="1" kern="1200" dirty="0">
                <a:solidFill>
                  <a:schemeClr val="tx1"/>
                </a:solidFill>
              </a:rPr>
              <a:t>Quarantine Station</a:t>
            </a:r>
          </a:p>
          <a:p>
            <a:pPr marL="0" lvl="0" indent="0" algn="ctr" defTabSz="444500">
              <a:lnSpc>
                <a:spcPct val="90000"/>
              </a:lnSpc>
              <a:spcBef>
                <a:spcPct val="0"/>
              </a:spcBef>
              <a:spcAft>
                <a:spcPct val="35000"/>
              </a:spcAft>
              <a:buNone/>
            </a:pPr>
            <a:r>
              <a:rPr lang="en-US" sz="1400" b="1" dirty="0">
                <a:solidFill>
                  <a:schemeClr val="tx1"/>
                </a:solidFill>
              </a:rPr>
              <a:t>Medical </a:t>
            </a:r>
            <a:r>
              <a:rPr lang="en-US" sz="1400" b="1" kern="1200" dirty="0">
                <a:solidFill>
                  <a:schemeClr val="tx1"/>
                </a:solidFill>
              </a:rPr>
              <a:t>Procurement Support</a:t>
            </a:r>
          </a:p>
        </p:txBody>
      </p:sp>
      <p:sp>
        <p:nvSpPr>
          <p:cNvPr id="17" name="Rectangle: Top Corners Rounded 7">
            <a:extLst>
              <a:ext uri="{FF2B5EF4-FFF2-40B4-BE49-F238E27FC236}">
                <a16:creationId xmlns:a16="http://schemas.microsoft.com/office/drawing/2014/main" id="{F792BE54-83E3-40ED-A68A-6BBA35CCEB92}"/>
              </a:ext>
            </a:extLst>
          </p:cNvPr>
          <p:cNvSpPr txBox="1"/>
          <p:nvPr/>
        </p:nvSpPr>
        <p:spPr>
          <a:xfrm>
            <a:off x="4655255" y="2012098"/>
            <a:ext cx="3096948" cy="1644399"/>
          </a:xfrm>
          <a:prstGeom prst="rect">
            <a:avLst/>
          </a:prstGeom>
          <a:solidFill>
            <a:srgbClr val="F5C65D"/>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algn="ctr" defTabSz="444500">
              <a:lnSpc>
                <a:spcPct val="90000"/>
              </a:lnSpc>
              <a:spcBef>
                <a:spcPct val="0"/>
              </a:spcBef>
              <a:spcAft>
                <a:spcPct val="35000"/>
              </a:spcAft>
            </a:pPr>
            <a:r>
              <a:rPr lang="en-US" sz="1400" b="1" dirty="0">
                <a:solidFill>
                  <a:schemeClr val="tx1"/>
                </a:solidFill>
              </a:rPr>
              <a:t>Laura (‘20)</a:t>
            </a:r>
          </a:p>
          <a:p>
            <a:pPr algn="ctr" defTabSz="444500">
              <a:lnSpc>
                <a:spcPct val="90000"/>
              </a:lnSpc>
              <a:spcBef>
                <a:spcPct val="0"/>
              </a:spcBef>
              <a:spcAft>
                <a:spcPct val="35000"/>
              </a:spcAft>
            </a:pPr>
            <a:r>
              <a:rPr lang="en-US" sz="1400" b="1" dirty="0">
                <a:solidFill>
                  <a:schemeClr val="tx1"/>
                </a:solidFill>
              </a:rPr>
              <a:t>Maria (‘17-‘18)</a:t>
            </a:r>
          </a:p>
          <a:p>
            <a:pPr algn="ctr" defTabSz="444500">
              <a:lnSpc>
                <a:spcPct val="90000"/>
              </a:lnSpc>
              <a:spcBef>
                <a:spcPct val="0"/>
              </a:spcBef>
              <a:spcAft>
                <a:spcPct val="35000"/>
              </a:spcAft>
            </a:pPr>
            <a:r>
              <a:rPr lang="en-US" sz="1400" b="1" dirty="0">
                <a:solidFill>
                  <a:schemeClr val="tx1"/>
                </a:solidFill>
              </a:rPr>
              <a:t>Harvey-Irma (‘17)  </a:t>
            </a:r>
          </a:p>
          <a:p>
            <a:pPr lvl="0" algn="ctr" defTabSz="444500">
              <a:lnSpc>
                <a:spcPct val="90000"/>
              </a:lnSpc>
              <a:spcBef>
                <a:spcPct val="0"/>
              </a:spcBef>
              <a:spcAft>
                <a:spcPct val="35000"/>
              </a:spcAft>
            </a:pPr>
            <a:r>
              <a:rPr lang="en-US" sz="1400" b="1" dirty="0">
                <a:solidFill>
                  <a:schemeClr val="tx1"/>
                </a:solidFill>
              </a:rPr>
              <a:t>Matthew (‘16) * Sandy (‘12)</a:t>
            </a:r>
          </a:p>
          <a:p>
            <a:pPr lvl="0" algn="ctr" defTabSz="444500">
              <a:lnSpc>
                <a:spcPct val="90000"/>
              </a:lnSpc>
              <a:spcBef>
                <a:spcPct val="0"/>
              </a:spcBef>
              <a:spcAft>
                <a:spcPct val="35000"/>
              </a:spcAft>
            </a:pPr>
            <a:r>
              <a:rPr lang="en-US" sz="1400" b="1" dirty="0">
                <a:solidFill>
                  <a:schemeClr val="tx1"/>
                </a:solidFill>
              </a:rPr>
              <a:t>Gustav-Ike (‘08)</a:t>
            </a:r>
          </a:p>
          <a:p>
            <a:pPr marL="0" lvl="0" indent="0" algn="ctr" defTabSz="444500">
              <a:lnSpc>
                <a:spcPct val="90000"/>
              </a:lnSpc>
              <a:spcBef>
                <a:spcPct val="0"/>
              </a:spcBef>
              <a:spcAft>
                <a:spcPct val="35000"/>
              </a:spcAft>
              <a:buNone/>
            </a:pPr>
            <a:r>
              <a:rPr lang="en-US" sz="1400" b="1" kern="1200" dirty="0">
                <a:solidFill>
                  <a:schemeClr val="tx1"/>
                </a:solidFill>
              </a:rPr>
              <a:t>Katrina-Rita (‘06)</a:t>
            </a:r>
          </a:p>
        </p:txBody>
      </p:sp>
      <p:sp>
        <p:nvSpPr>
          <p:cNvPr id="18" name="TextBox 17">
            <a:extLst>
              <a:ext uri="{FF2B5EF4-FFF2-40B4-BE49-F238E27FC236}">
                <a16:creationId xmlns:a16="http://schemas.microsoft.com/office/drawing/2014/main" id="{A064ACC8-7A98-451C-A165-0D9918224D82}"/>
              </a:ext>
            </a:extLst>
          </p:cNvPr>
          <p:cNvSpPr txBox="1"/>
          <p:nvPr/>
        </p:nvSpPr>
        <p:spPr>
          <a:xfrm>
            <a:off x="1531645" y="1393836"/>
            <a:ext cx="5816307" cy="461665"/>
          </a:xfrm>
          <a:prstGeom prst="rect">
            <a:avLst/>
          </a:prstGeom>
          <a:noFill/>
        </p:spPr>
        <p:txBody>
          <a:bodyPr wrap="square" rtlCol="0">
            <a:spAutoFit/>
          </a:bodyPr>
          <a:lstStyle/>
          <a:p>
            <a:r>
              <a:rPr lang="en-US" sz="2400" dirty="0"/>
              <a:t>COVID-19 (2020-22)           Hurricanes</a:t>
            </a:r>
          </a:p>
        </p:txBody>
      </p:sp>
      <p:sp>
        <p:nvSpPr>
          <p:cNvPr id="21" name="Rectangle: Top Corners Rounded 5">
            <a:extLst>
              <a:ext uri="{FF2B5EF4-FFF2-40B4-BE49-F238E27FC236}">
                <a16:creationId xmlns:a16="http://schemas.microsoft.com/office/drawing/2014/main" id="{B74B3DAB-8B2E-44D3-94C7-4C3CA71573E0}"/>
              </a:ext>
            </a:extLst>
          </p:cNvPr>
          <p:cNvSpPr txBox="1"/>
          <p:nvPr/>
        </p:nvSpPr>
        <p:spPr>
          <a:xfrm>
            <a:off x="1386905" y="4408405"/>
            <a:ext cx="3052894" cy="1717180"/>
          </a:xfrm>
          <a:prstGeom prst="rect">
            <a:avLst/>
          </a:prstGeom>
          <a:solidFill>
            <a:srgbClr val="F5C65D"/>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endParaRPr lang="en-US" sz="1400" b="1" kern="1200" dirty="0">
              <a:solidFill>
                <a:schemeClr val="tx1"/>
              </a:solidFill>
            </a:endParaRPr>
          </a:p>
          <a:p>
            <a:pPr marL="0" lvl="0" indent="0" algn="ctr" defTabSz="444500">
              <a:lnSpc>
                <a:spcPct val="90000"/>
              </a:lnSpc>
              <a:spcBef>
                <a:spcPct val="0"/>
              </a:spcBef>
              <a:spcAft>
                <a:spcPct val="35000"/>
              </a:spcAft>
              <a:buNone/>
            </a:pPr>
            <a:r>
              <a:rPr lang="en-US" sz="1400" b="1" kern="1200" dirty="0">
                <a:solidFill>
                  <a:schemeClr val="tx1"/>
                </a:solidFill>
              </a:rPr>
              <a:t>Navajo Water Access (‘20)</a:t>
            </a:r>
          </a:p>
          <a:p>
            <a:pPr marL="0" lvl="0" indent="0" algn="ctr" defTabSz="444500">
              <a:lnSpc>
                <a:spcPct val="90000"/>
              </a:lnSpc>
              <a:spcBef>
                <a:spcPct val="0"/>
              </a:spcBef>
              <a:spcAft>
                <a:spcPct val="35000"/>
              </a:spcAft>
              <a:buNone/>
            </a:pPr>
            <a:r>
              <a:rPr lang="en-US" sz="1400" b="1" kern="1200" dirty="0">
                <a:solidFill>
                  <a:schemeClr val="tx1"/>
                </a:solidFill>
              </a:rPr>
              <a:t>Gallup Indian Medical Center (‘16)</a:t>
            </a:r>
          </a:p>
          <a:p>
            <a:pPr algn="ctr" defTabSz="444500">
              <a:lnSpc>
                <a:spcPct val="90000"/>
              </a:lnSpc>
              <a:spcBef>
                <a:spcPct val="0"/>
              </a:spcBef>
              <a:spcAft>
                <a:spcPct val="35000"/>
              </a:spcAft>
            </a:pPr>
            <a:r>
              <a:rPr lang="en-US" sz="1400" b="1" dirty="0">
                <a:solidFill>
                  <a:schemeClr val="tx1"/>
                </a:solidFill>
              </a:rPr>
              <a:t>Crow Flooding (‘12)</a:t>
            </a:r>
          </a:p>
          <a:p>
            <a:pPr marL="0" lvl="0" indent="0" algn="ctr" defTabSz="444500">
              <a:lnSpc>
                <a:spcPct val="90000"/>
              </a:lnSpc>
              <a:spcBef>
                <a:spcPct val="0"/>
              </a:spcBef>
              <a:spcAft>
                <a:spcPct val="35000"/>
              </a:spcAft>
              <a:buNone/>
            </a:pPr>
            <a:endParaRPr lang="en-US" sz="1400" b="1" kern="1200" dirty="0">
              <a:solidFill>
                <a:schemeClr val="tx1"/>
              </a:solidFill>
            </a:endParaRPr>
          </a:p>
          <a:p>
            <a:pPr algn="ctr" defTabSz="444500">
              <a:lnSpc>
                <a:spcPct val="90000"/>
              </a:lnSpc>
              <a:spcBef>
                <a:spcPct val="0"/>
              </a:spcBef>
              <a:spcAft>
                <a:spcPct val="35000"/>
              </a:spcAft>
            </a:pPr>
            <a:endParaRPr lang="en-US" sz="1400" b="1" dirty="0">
              <a:solidFill>
                <a:schemeClr val="tx1"/>
              </a:solidFill>
            </a:endParaRPr>
          </a:p>
          <a:p>
            <a:pPr marL="0" lvl="0" indent="0" algn="ctr" defTabSz="444500">
              <a:lnSpc>
                <a:spcPct val="90000"/>
              </a:lnSpc>
              <a:spcBef>
                <a:spcPct val="0"/>
              </a:spcBef>
              <a:spcAft>
                <a:spcPct val="35000"/>
              </a:spcAft>
              <a:buNone/>
            </a:pPr>
            <a:endParaRPr lang="en-US" sz="1400" b="1" kern="1200" dirty="0">
              <a:solidFill>
                <a:schemeClr val="tx1"/>
              </a:solidFill>
            </a:endParaRPr>
          </a:p>
          <a:p>
            <a:pPr marL="0" lvl="0" indent="0" algn="ctr" defTabSz="444500">
              <a:lnSpc>
                <a:spcPct val="90000"/>
              </a:lnSpc>
              <a:spcBef>
                <a:spcPct val="0"/>
              </a:spcBef>
              <a:spcAft>
                <a:spcPct val="35000"/>
              </a:spcAft>
              <a:buNone/>
            </a:pPr>
            <a:endParaRPr lang="en-US" sz="1400" b="1" kern="1200" dirty="0"/>
          </a:p>
        </p:txBody>
      </p:sp>
      <p:sp>
        <p:nvSpPr>
          <p:cNvPr id="24" name="Rectangle: Top Corners Rounded 7">
            <a:extLst>
              <a:ext uri="{FF2B5EF4-FFF2-40B4-BE49-F238E27FC236}">
                <a16:creationId xmlns:a16="http://schemas.microsoft.com/office/drawing/2014/main" id="{FB5B1216-A6F2-46E7-80B1-EFCF81E4E7EF}"/>
              </a:ext>
            </a:extLst>
          </p:cNvPr>
          <p:cNvSpPr txBox="1"/>
          <p:nvPr/>
        </p:nvSpPr>
        <p:spPr>
          <a:xfrm>
            <a:off x="4659957" y="4408406"/>
            <a:ext cx="3096948" cy="1717180"/>
          </a:xfrm>
          <a:prstGeom prst="rect">
            <a:avLst/>
          </a:prstGeom>
          <a:solidFill>
            <a:srgbClr val="F5C65D"/>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400" b="1" dirty="0">
                <a:solidFill>
                  <a:schemeClr val="tx1"/>
                </a:solidFill>
              </a:rPr>
              <a:t>Typhoon Yutu (‘18-‘19)</a:t>
            </a:r>
          </a:p>
          <a:p>
            <a:pPr algn="ctr" defTabSz="444500">
              <a:lnSpc>
                <a:spcPct val="90000"/>
              </a:lnSpc>
              <a:spcBef>
                <a:spcPct val="0"/>
              </a:spcBef>
              <a:spcAft>
                <a:spcPct val="35000"/>
              </a:spcAft>
            </a:pPr>
            <a:r>
              <a:rPr lang="en-US" sz="1400" b="1" dirty="0">
                <a:solidFill>
                  <a:schemeClr val="tx1"/>
                </a:solidFill>
              </a:rPr>
              <a:t>Ebola – West Africa (’14,’15,‘19)</a:t>
            </a:r>
          </a:p>
          <a:p>
            <a:pPr algn="ctr" defTabSz="444500">
              <a:lnSpc>
                <a:spcPct val="90000"/>
              </a:lnSpc>
              <a:spcBef>
                <a:spcPct val="0"/>
              </a:spcBef>
              <a:spcAft>
                <a:spcPct val="35000"/>
              </a:spcAft>
            </a:pPr>
            <a:r>
              <a:rPr lang="en-US" sz="1400" b="1" dirty="0">
                <a:solidFill>
                  <a:schemeClr val="tx1"/>
                </a:solidFill>
              </a:rPr>
              <a:t>American Samoa Tsunami (‘09-‘10)</a:t>
            </a:r>
          </a:p>
          <a:p>
            <a:pPr algn="ctr" defTabSz="444500">
              <a:lnSpc>
                <a:spcPct val="90000"/>
              </a:lnSpc>
              <a:spcBef>
                <a:spcPct val="0"/>
              </a:spcBef>
              <a:spcAft>
                <a:spcPct val="35000"/>
              </a:spcAft>
            </a:pPr>
            <a:r>
              <a:rPr lang="en-US" sz="1400" b="1" dirty="0">
                <a:solidFill>
                  <a:schemeClr val="tx1"/>
                </a:solidFill>
              </a:rPr>
              <a:t>Haiti Earthquake (‘10)</a:t>
            </a:r>
          </a:p>
          <a:p>
            <a:pPr algn="ctr" defTabSz="444500">
              <a:lnSpc>
                <a:spcPct val="90000"/>
              </a:lnSpc>
              <a:spcBef>
                <a:spcPct val="0"/>
              </a:spcBef>
              <a:spcAft>
                <a:spcPct val="35000"/>
              </a:spcAft>
            </a:pPr>
            <a:r>
              <a:rPr lang="en-US" sz="1400" b="1" dirty="0">
                <a:solidFill>
                  <a:schemeClr val="tx1"/>
                </a:solidFill>
              </a:rPr>
              <a:t>USS Mercy Humanitarian (‘06)</a:t>
            </a:r>
          </a:p>
          <a:p>
            <a:pPr marL="0" lvl="0" indent="0" algn="ctr" defTabSz="444500">
              <a:lnSpc>
                <a:spcPct val="90000"/>
              </a:lnSpc>
              <a:spcBef>
                <a:spcPct val="0"/>
              </a:spcBef>
              <a:spcAft>
                <a:spcPct val="35000"/>
              </a:spcAft>
              <a:buNone/>
            </a:pPr>
            <a:endParaRPr lang="en-US" sz="1400" b="1" kern="1200" dirty="0">
              <a:solidFill>
                <a:schemeClr val="tx1"/>
              </a:solidFill>
            </a:endParaRPr>
          </a:p>
          <a:p>
            <a:pPr marL="0" lvl="0" indent="0" algn="ctr" defTabSz="444500">
              <a:lnSpc>
                <a:spcPct val="90000"/>
              </a:lnSpc>
              <a:spcBef>
                <a:spcPct val="0"/>
              </a:spcBef>
              <a:spcAft>
                <a:spcPct val="35000"/>
              </a:spcAft>
              <a:buNone/>
            </a:pPr>
            <a:endParaRPr lang="en-US" sz="1400" b="1" kern="1200" dirty="0"/>
          </a:p>
        </p:txBody>
      </p:sp>
      <p:sp>
        <p:nvSpPr>
          <p:cNvPr id="27" name="Rectangle: Top Corners Rounded 9">
            <a:extLst>
              <a:ext uri="{FF2B5EF4-FFF2-40B4-BE49-F238E27FC236}">
                <a16:creationId xmlns:a16="http://schemas.microsoft.com/office/drawing/2014/main" id="{0416D300-C8D2-4D02-9E1A-7A5C31FC4FB7}"/>
              </a:ext>
            </a:extLst>
          </p:cNvPr>
          <p:cNvSpPr txBox="1"/>
          <p:nvPr/>
        </p:nvSpPr>
        <p:spPr>
          <a:xfrm>
            <a:off x="7965260" y="4408406"/>
            <a:ext cx="3096948" cy="1717180"/>
          </a:xfrm>
          <a:prstGeom prst="rect">
            <a:avLst/>
          </a:prstGeom>
          <a:solidFill>
            <a:srgbClr val="F5C65D"/>
          </a:solidFill>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endParaRPr lang="en-US" sz="600" b="1" dirty="0">
              <a:solidFill>
                <a:schemeClr val="tx1"/>
              </a:solidFill>
            </a:endParaRPr>
          </a:p>
          <a:p>
            <a:pPr marL="0" lvl="0" indent="0" algn="ctr" defTabSz="444500">
              <a:lnSpc>
                <a:spcPct val="90000"/>
              </a:lnSpc>
              <a:spcBef>
                <a:spcPct val="0"/>
              </a:spcBef>
              <a:spcAft>
                <a:spcPct val="35000"/>
              </a:spcAft>
              <a:buNone/>
            </a:pPr>
            <a:r>
              <a:rPr lang="en-US" sz="1400" b="1" dirty="0">
                <a:solidFill>
                  <a:schemeClr val="tx1"/>
                </a:solidFill>
              </a:rPr>
              <a:t>Operation Allies Welcome (‘21-‘22)</a:t>
            </a:r>
          </a:p>
          <a:p>
            <a:pPr algn="ctr" defTabSz="444500">
              <a:lnSpc>
                <a:spcPct val="90000"/>
              </a:lnSpc>
              <a:spcBef>
                <a:spcPct val="0"/>
              </a:spcBef>
              <a:spcAft>
                <a:spcPct val="35000"/>
              </a:spcAft>
            </a:pPr>
            <a:r>
              <a:rPr lang="en-US" sz="1400" b="1" dirty="0">
                <a:solidFill>
                  <a:schemeClr val="tx1"/>
                </a:solidFill>
              </a:rPr>
              <a:t>Child Reunification (‘18) </a:t>
            </a:r>
          </a:p>
          <a:p>
            <a:pPr marL="0" lvl="0" indent="0" algn="ctr" defTabSz="444500">
              <a:lnSpc>
                <a:spcPct val="90000"/>
              </a:lnSpc>
              <a:spcBef>
                <a:spcPct val="0"/>
              </a:spcBef>
              <a:spcAft>
                <a:spcPct val="35000"/>
              </a:spcAft>
              <a:buNone/>
            </a:pPr>
            <a:r>
              <a:rPr lang="en-US" sz="1400" b="1" dirty="0">
                <a:solidFill>
                  <a:schemeClr val="tx1"/>
                </a:solidFill>
              </a:rPr>
              <a:t>Unaccompanied Minor </a:t>
            </a:r>
          </a:p>
          <a:p>
            <a:pPr marL="0" lvl="0" indent="0" algn="ctr" defTabSz="444500">
              <a:lnSpc>
                <a:spcPct val="90000"/>
              </a:lnSpc>
              <a:spcBef>
                <a:spcPct val="0"/>
              </a:spcBef>
              <a:spcAft>
                <a:spcPct val="35000"/>
              </a:spcAft>
              <a:buNone/>
            </a:pPr>
            <a:r>
              <a:rPr lang="en-US" sz="1400" b="1" dirty="0">
                <a:solidFill>
                  <a:schemeClr val="tx1"/>
                </a:solidFill>
              </a:rPr>
              <a:t>(‘14, ‘16, ‘18)</a:t>
            </a:r>
            <a:endParaRPr lang="en-US" sz="1400" b="1" kern="1200" dirty="0">
              <a:solidFill>
                <a:schemeClr val="tx1"/>
              </a:solidFill>
            </a:endParaRPr>
          </a:p>
          <a:p>
            <a:pPr marL="0" lvl="0" indent="0" algn="ctr" defTabSz="444500">
              <a:lnSpc>
                <a:spcPct val="90000"/>
              </a:lnSpc>
              <a:spcBef>
                <a:spcPct val="0"/>
              </a:spcBef>
              <a:spcAft>
                <a:spcPct val="35000"/>
              </a:spcAft>
              <a:buNone/>
            </a:pPr>
            <a:r>
              <a:rPr lang="en-US" sz="1400" b="1" kern="1200" dirty="0">
                <a:solidFill>
                  <a:schemeClr val="tx1"/>
                </a:solidFill>
              </a:rPr>
              <a:t>Oil Spill Responses</a:t>
            </a:r>
          </a:p>
          <a:p>
            <a:pPr marL="0" lvl="0" indent="0" algn="ctr" defTabSz="444500">
              <a:lnSpc>
                <a:spcPct val="90000"/>
              </a:lnSpc>
              <a:spcBef>
                <a:spcPct val="0"/>
              </a:spcBef>
              <a:spcAft>
                <a:spcPct val="35000"/>
              </a:spcAft>
              <a:buNone/>
            </a:pPr>
            <a:r>
              <a:rPr lang="en-US" sz="1400" b="1" dirty="0">
                <a:solidFill>
                  <a:schemeClr val="tx1"/>
                </a:solidFill>
              </a:rPr>
              <a:t>Inaugurations</a:t>
            </a:r>
            <a:endParaRPr lang="en-US" sz="1400" b="1" kern="1200" dirty="0">
              <a:solidFill>
                <a:schemeClr val="tx1"/>
              </a:solidFill>
            </a:endParaRPr>
          </a:p>
          <a:p>
            <a:pPr marL="0" lvl="0" indent="0" algn="ctr" defTabSz="444500">
              <a:lnSpc>
                <a:spcPct val="90000"/>
              </a:lnSpc>
              <a:spcBef>
                <a:spcPct val="0"/>
              </a:spcBef>
              <a:spcAft>
                <a:spcPct val="35000"/>
              </a:spcAft>
              <a:buNone/>
            </a:pPr>
            <a:endParaRPr lang="en-US" sz="1400" b="1" kern="1200" dirty="0"/>
          </a:p>
          <a:p>
            <a:pPr marL="0" lvl="0" indent="0" algn="ctr" defTabSz="444500">
              <a:lnSpc>
                <a:spcPct val="90000"/>
              </a:lnSpc>
              <a:spcBef>
                <a:spcPct val="0"/>
              </a:spcBef>
              <a:spcAft>
                <a:spcPct val="35000"/>
              </a:spcAft>
              <a:buNone/>
            </a:pPr>
            <a:endParaRPr lang="en-US" sz="1400" b="1" kern="1200" dirty="0"/>
          </a:p>
        </p:txBody>
      </p:sp>
      <p:sp>
        <p:nvSpPr>
          <p:cNvPr id="28" name="TextBox 27">
            <a:extLst>
              <a:ext uri="{FF2B5EF4-FFF2-40B4-BE49-F238E27FC236}">
                <a16:creationId xmlns:a16="http://schemas.microsoft.com/office/drawing/2014/main" id="{B687AFED-DDFB-4880-8977-DC7A52A83A86}"/>
              </a:ext>
            </a:extLst>
          </p:cNvPr>
          <p:cNvSpPr txBox="1"/>
          <p:nvPr/>
        </p:nvSpPr>
        <p:spPr>
          <a:xfrm>
            <a:off x="7927947" y="1228077"/>
            <a:ext cx="3045976" cy="830997"/>
          </a:xfrm>
          <a:prstGeom prst="rect">
            <a:avLst/>
          </a:prstGeom>
          <a:noFill/>
        </p:spPr>
        <p:txBody>
          <a:bodyPr wrap="square" rtlCol="0">
            <a:spAutoFit/>
          </a:bodyPr>
          <a:lstStyle/>
          <a:p>
            <a:pPr algn="ctr"/>
            <a:r>
              <a:rPr lang="en-US" sz="2400" dirty="0"/>
              <a:t>Other                   </a:t>
            </a:r>
          </a:p>
          <a:p>
            <a:pPr algn="ctr"/>
            <a:r>
              <a:rPr lang="en-US" sz="2400" dirty="0"/>
              <a:t>Natural Disasters</a:t>
            </a:r>
          </a:p>
        </p:txBody>
      </p:sp>
      <p:sp>
        <p:nvSpPr>
          <p:cNvPr id="29" name="Rectangle: Rounded Corners 28">
            <a:extLst>
              <a:ext uri="{FF2B5EF4-FFF2-40B4-BE49-F238E27FC236}">
                <a16:creationId xmlns:a16="http://schemas.microsoft.com/office/drawing/2014/main" id="{0B9FED11-48B4-4E18-BCC7-89F1B946F652}"/>
              </a:ext>
            </a:extLst>
          </p:cNvPr>
          <p:cNvSpPr/>
          <p:nvPr/>
        </p:nvSpPr>
        <p:spPr>
          <a:xfrm>
            <a:off x="1121731" y="3656497"/>
            <a:ext cx="10215281" cy="771978"/>
          </a:xfrm>
          <a:prstGeom prst="roundRect">
            <a:avLst>
              <a:gd name="adj" fmla="val 10000"/>
            </a:avLst>
          </a:prstGeom>
          <a:scene3d>
            <a:camera prst="orthographicFront"/>
            <a:lightRig rig="chilly" dir="t"/>
          </a:scene3d>
          <a:sp3d extrusionH="1700" prstMaterial="dkEdge">
            <a:bevelT w="25400" h="6350" prst="softRound"/>
            <a:bevelB w="0" h="0" prst="convex"/>
          </a:sp3d>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0" name="TextBox 29">
            <a:extLst>
              <a:ext uri="{FF2B5EF4-FFF2-40B4-BE49-F238E27FC236}">
                <a16:creationId xmlns:a16="http://schemas.microsoft.com/office/drawing/2014/main" id="{90D058F4-5BBF-4CB9-9EDD-2FA7FFBA5BFB}"/>
              </a:ext>
            </a:extLst>
          </p:cNvPr>
          <p:cNvSpPr txBox="1"/>
          <p:nvPr/>
        </p:nvSpPr>
        <p:spPr>
          <a:xfrm>
            <a:off x="4675450" y="3776024"/>
            <a:ext cx="6112879" cy="461665"/>
          </a:xfrm>
          <a:prstGeom prst="rect">
            <a:avLst/>
          </a:prstGeom>
          <a:noFill/>
        </p:spPr>
        <p:txBody>
          <a:bodyPr wrap="square" rtlCol="0">
            <a:spAutoFit/>
          </a:bodyPr>
          <a:lstStyle/>
          <a:p>
            <a:r>
              <a:rPr lang="en-US" sz="2400" dirty="0"/>
              <a:t>International Missions          Other Missions</a:t>
            </a:r>
          </a:p>
        </p:txBody>
      </p:sp>
      <p:sp>
        <p:nvSpPr>
          <p:cNvPr id="31" name="TextBox 30">
            <a:extLst>
              <a:ext uri="{FF2B5EF4-FFF2-40B4-BE49-F238E27FC236}">
                <a16:creationId xmlns:a16="http://schemas.microsoft.com/office/drawing/2014/main" id="{EB5AE2F8-AEBA-432C-8483-9612B1586290}"/>
              </a:ext>
            </a:extLst>
          </p:cNvPr>
          <p:cNvSpPr txBox="1"/>
          <p:nvPr/>
        </p:nvSpPr>
        <p:spPr>
          <a:xfrm>
            <a:off x="1642157" y="3626987"/>
            <a:ext cx="2512867" cy="830997"/>
          </a:xfrm>
          <a:prstGeom prst="rect">
            <a:avLst/>
          </a:prstGeom>
          <a:noFill/>
        </p:spPr>
        <p:txBody>
          <a:bodyPr wrap="none" rtlCol="0">
            <a:spAutoFit/>
          </a:bodyPr>
          <a:lstStyle/>
          <a:p>
            <a:pPr algn="ctr"/>
            <a:r>
              <a:rPr lang="en-US" sz="2400" dirty="0"/>
              <a:t>Native American </a:t>
            </a:r>
          </a:p>
          <a:p>
            <a:pPr algn="ctr"/>
            <a:r>
              <a:rPr lang="en-US" sz="2400" dirty="0"/>
              <a:t>Missions</a:t>
            </a:r>
          </a:p>
        </p:txBody>
      </p:sp>
    </p:spTree>
    <p:extLst>
      <p:ext uri="{BB962C8B-B14F-4D97-AF65-F5344CB8AC3E}">
        <p14:creationId xmlns:p14="http://schemas.microsoft.com/office/powerpoint/2010/main" val="304762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E4CB-D43D-448D-8536-ED9A821CBBEA}"/>
              </a:ext>
            </a:extLst>
          </p:cNvPr>
          <p:cNvSpPr>
            <a:spLocks noGrp="1"/>
          </p:cNvSpPr>
          <p:nvPr>
            <p:ph type="ctrTitle"/>
          </p:nvPr>
        </p:nvSpPr>
        <p:spPr/>
        <p:txBody>
          <a:bodyPr/>
          <a:lstStyle/>
          <a:p>
            <a:r>
              <a:rPr lang="en-US" sz="3600" dirty="0"/>
              <a:t>Student Opportunities</a:t>
            </a:r>
            <a:br>
              <a:rPr lang="en-US" dirty="0"/>
            </a:br>
            <a:r>
              <a:rPr lang="en-US" sz="2400" i="1" dirty="0"/>
              <a:t>What You Can Do</a:t>
            </a:r>
            <a:endParaRPr lang="en-US" dirty="0"/>
          </a:p>
        </p:txBody>
      </p:sp>
      <p:pic>
        <p:nvPicPr>
          <p:cNvPr id="4" name="Picture 3" descr="A picture containing person, indoor&#10;&#10;Description automatically generated">
            <a:extLst>
              <a:ext uri="{FF2B5EF4-FFF2-40B4-BE49-F238E27FC236}">
                <a16:creationId xmlns:a16="http://schemas.microsoft.com/office/drawing/2014/main" id="{C9649070-0C78-4D33-9718-C6C0AB1D230B}"/>
              </a:ext>
            </a:extLst>
          </p:cNvPr>
          <p:cNvPicPr>
            <a:picLocks noChangeAspect="1"/>
          </p:cNvPicPr>
          <p:nvPr/>
        </p:nvPicPr>
        <p:blipFill rotWithShape="1">
          <a:blip r:embed="rId3">
            <a:extLst>
              <a:ext uri="{28A0092B-C50C-407E-A947-70E740481C1C}">
                <a14:useLocalDpi xmlns:a14="http://schemas.microsoft.com/office/drawing/2010/main" val="0"/>
              </a:ext>
            </a:extLst>
          </a:blip>
          <a:srcRect l="17835"/>
          <a:stretch/>
        </p:blipFill>
        <p:spPr>
          <a:xfrm>
            <a:off x="792906" y="3429003"/>
            <a:ext cx="3153305" cy="2759780"/>
          </a:xfrm>
          <a:prstGeom prst="rect">
            <a:avLst/>
          </a:prstGeom>
        </p:spPr>
      </p:pic>
      <p:pic>
        <p:nvPicPr>
          <p:cNvPr id="6" name="Picture 5">
            <a:extLst>
              <a:ext uri="{FF2B5EF4-FFF2-40B4-BE49-F238E27FC236}">
                <a16:creationId xmlns:a16="http://schemas.microsoft.com/office/drawing/2014/main" id="{BC54A49F-1A84-4395-8D8A-EDF5F72368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30" r="18687"/>
          <a:stretch/>
        </p:blipFill>
        <p:spPr>
          <a:xfrm rot="5400000">
            <a:off x="4585189" y="3147247"/>
            <a:ext cx="2759782" cy="3323292"/>
          </a:xfrm>
          <a:prstGeom prst="rect">
            <a:avLst/>
          </a:prstGeom>
        </p:spPr>
      </p:pic>
      <p:pic>
        <p:nvPicPr>
          <p:cNvPr id="10" name="Picture 9" descr="A picture containing person, person, outdoor&#10;&#10;Description automatically generated">
            <a:extLst>
              <a:ext uri="{FF2B5EF4-FFF2-40B4-BE49-F238E27FC236}">
                <a16:creationId xmlns:a16="http://schemas.microsoft.com/office/drawing/2014/main" id="{909BE4FE-D6B0-4DD2-BECC-BE511681EE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3949" y="3445583"/>
            <a:ext cx="3575073" cy="2743200"/>
          </a:xfrm>
          <a:prstGeom prst="rect">
            <a:avLst/>
          </a:prstGeom>
        </p:spPr>
      </p:pic>
    </p:spTree>
    <p:extLst>
      <p:ext uri="{BB962C8B-B14F-4D97-AF65-F5344CB8AC3E}">
        <p14:creationId xmlns:p14="http://schemas.microsoft.com/office/powerpoint/2010/main" val="205524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9102" y="2083387"/>
            <a:ext cx="6372097" cy="3432196"/>
          </a:xfrm>
        </p:spPr>
        <p:txBody>
          <a:bodyPr>
            <a:noAutofit/>
          </a:bodyPr>
          <a:lstStyle/>
          <a:p>
            <a:pPr marL="383108" indent="-383108">
              <a:spcBef>
                <a:spcPts val="1600"/>
              </a:spcBef>
              <a:buClr>
                <a:schemeClr val="accent1">
                  <a:lumMod val="75000"/>
                </a:schemeClr>
              </a:buClr>
            </a:pPr>
            <a:r>
              <a:rPr lang="en-US" sz="2000" dirty="0"/>
              <a:t>Established in 1889, the U.S. Public Health Service Commissioned Corps is solely committed to protecting the public’s health. </a:t>
            </a:r>
          </a:p>
          <a:p>
            <a:pPr marL="383108" indent="-383108">
              <a:spcBef>
                <a:spcPts val="1600"/>
              </a:spcBef>
              <a:buClr>
                <a:schemeClr val="accent1">
                  <a:lumMod val="75000"/>
                </a:schemeClr>
              </a:buClr>
            </a:pPr>
            <a:r>
              <a:rPr lang="en-US" sz="2000" dirty="0"/>
              <a:t>The Commissioned Corps is part of the U.S. Department of Health and Human Services and is overseen by the Assistant Secretary for Health.  </a:t>
            </a:r>
          </a:p>
          <a:p>
            <a:pPr marL="383108" indent="-383108">
              <a:spcBef>
                <a:spcPts val="1600"/>
              </a:spcBef>
              <a:buClr>
                <a:schemeClr val="accent1">
                  <a:lumMod val="75000"/>
                </a:schemeClr>
              </a:buClr>
            </a:pPr>
            <a:r>
              <a:rPr lang="en-US" sz="2000" dirty="0"/>
              <a:t>The U.S. Surgeon General and the Deputy Surgeon General provide operational command of the USPHS Commissioned Corps.</a:t>
            </a:r>
          </a:p>
        </p:txBody>
      </p:sp>
      <p:sp>
        <p:nvSpPr>
          <p:cNvPr id="2" name="Title 1"/>
          <p:cNvSpPr>
            <a:spLocks noGrp="1"/>
          </p:cNvSpPr>
          <p:nvPr>
            <p:ph type="title"/>
          </p:nvPr>
        </p:nvSpPr>
        <p:spPr/>
        <p:txBody>
          <a:bodyPr>
            <a:normAutofit fontScale="90000"/>
          </a:bodyPr>
          <a:lstStyle/>
          <a:p>
            <a:pPr algn="l"/>
            <a:r>
              <a:rPr lang="en-US" sz="4000" b="1" dirty="0">
                <a:solidFill>
                  <a:srgbClr val="173443"/>
                </a:solidFill>
                <a:latin typeface="Arial" panose="020B0604020202020204" pitchFamily="34" charset="0"/>
                <a:cs typeface="Arial" panose="020B0604020202020204" pitchFamily="34" charset="0"/>
              </a:rPr>
              <a:t>USPHS Commissioned Corps </a:t>
            </a:r>
            <a:br>
              <a:rPr lang="en-US" sz="2667" b="1" dirty="0">
                <a:solidFill>
                  <a:schemeClr val="bg1"/>
                </a:solidFill>
                <a:latin typeface="Arial" panose="020B0604020202020204" pitchFamily="34" charset="0"/>
                <a:cs typeface="Arial" panose="020B0604020202020204" pitchFamily="34" charset="0"/>
              </a:rPr>
            </a:br>
            <a:r>
              <a:rPr lang="en-US" sz="2667" dirty="0">
                <a:solidFill>
                  <a:schemeClr val="tx2">
                    <a:lumMod val="75000"/>
                  </a:schemeClr>
                </a:solidFill>
                <a:latin typeface="Arial" panose="020B0604020202020204" pitchFamily="34" charset="0"/>
                <a:cs typeface="Arial" panose="020B0604020202020204" pitchFamily="34" charset="0"/>
              </a:rPr>
              <a:t>INTRODUCTION</a:t>
            </a:r>
            <a:r>
              <a:rPr lang="en-US" sz="2667" b="1" dirty="0">
                <a:solidFill>
                  <a:schemeClr val="tx2">
                    <a:lumMod val="75000"/>
                  </a:schemeClr>
                </a:solidFill>
                <a:latin typeface="Arial" panose="020B0604020202020204" pitchFamily="34" charset="0"/>
                <a:cs typeface="Arial" panose="020B0604020202020204" pitchFamily="34" charset="0"/>
              </a:rPr>
              <a:t> </a:t>
            </a:r>
            <a:r>
              <a:rPr lang="en-US" sz="2667" b="1" dirty="0">
                <a:solidFill>
                  <a:schemeClr val="accent1">
                    <a:lumMod val="60000"/>
                    <a:lumOff val="40000"/>
                  </a:schemeClr>
                </a:solidFill>
                <a:latin typeface="Arial" panose="020B0604020202020204" pitchFamily="34" charset="0"/>
                <a:cs typeface="Arial" panose="020B0604020202020204" pitchFamily="34" charset="0"/>
              </a:rPr>
              <a:t> </a:t>
            </a:r>
          </a:p>
        </p:txBody>
      </p:sp>
      <p:sp>
        <p:nvSpPr>
          <p:cNvPr id="5" name="Text Placeholder 4"/>
          <p:cNvSpPr>
            <a:spLocks noGrp="1"/>
          </p:cNvSpPr>
          <p:nvPr>
            <p:ph type="body" sz="quarter" idx="10"/>
          </p:nvPr>
        </p:nvSpPr>
        <p:spPr/>
        <p:txBody>
          <a:bodyPr/>
          <a:lstStyle/>
          <a:p>
            <a:r>
              <a:rPr lang="en-US" sz="1600" dirty="0"/>
              <a:t>OVERVIEW</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457"/>
          <a:stretch/>
        </p:blipFill>
        <p:spPr>
          <a:xfrm>
            <a:off x="248607" y="1956590"/>
            <a:ext cx="4250495" cy="2977844"/>
          </a:xfrm>
          <a:prstGeom prst="rect">
            <a:avLst/>
          </a:prstGeom>
          <a:noFill/>
          <a:ln>
            <a:solidFill>
              <a:schemeClr val="bg1"/>
            </a:solidFill>
          </a:ln>
          <a:effectLst>
            <a:outerShdw blurRad="50800" dist="38100" dir="8100000" algn="tr" rotWithShape="0">
              <a:prstClr val="black">
                <a:alpha val="40000"/>
              </a:prstClr>
            </a:outerShdw>
          </a:effectLst>
        </p:spPr>
      </p:pic>
      <p:sp>
        <p:nvSpPr>
          <p:cNvPr id="10" name="TextBox 9"/>
          <p:cNvSpPr txBox="1"/>
          <p:nvPr/>
        </p:nvSpPr>
        <p:spPr>
          <a:xfrm>
            <a:off x="4394662" y="1371815"/>
            <a:ext cx="3519054"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761312"/>
                </a:solidFill>
                <a:effectLst/>
                <a:uLnTx/>
                <a:uFillTx/>
                <a:latin typeface="Arial"/>
                <a:ea typeface="+mn-ea"/>
                <a:cs typeface="+mn-cs"/>
              </a:rPr>
              <a:t>In Officio Salutis</a:t>
            </a:r>
            <a:endParaRPr kumimoji="0" lang="en-US" sz="3200" b="1" i="1" u="none" strike="noStrike" kern="1200" cap="none" spc="0" normalizeH="0" baseline="0" noProof="0" dirty="0">
              <a:ln>
                <a:noFill/>
              </a:ln>
              <a:solidFill>
                <a:srgbClr val="761312"/>
              </a:solidFill>
              <a:effectLst/>
              <a:uLnTx/>
              <a:uFillTx/>
              <a:latin typeface="Arial"/>
              <a:ea typeface="+mn-ea"/>
              <a:cs typeface="Arial"/>
            </a:endParaRPr>
          </a:p>
        </p:txBody>
      </p:sp>
    </p:spTree>
    <p:extLst>
      <p:ext uri="{BB962C8B-B14F-4D97-AF65-F5344CB8AC3E}">
        <p14:creationId xmlns:p14="http://schemas.microsoft.com/office/powerpoint/2010/main" val="261736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4">
            <a:extLst>
              <a:ext uri="{FF2B5EF4-FFF2-40B4-BE49-F238E27FC236}">
                <a16:creationId xmlns:a16="http://schemas.microsoft.com/office/drawing/2014/main" id="{54BE80F7-4449-405F-9CB6-13F5AD4445A0}"/>
              </a:ext>
            </a:extLst>
          </p:cNvPr>
          <p:cNvSpPr txBox="1">
            <a:spLocks noChangeArrowheads="1"/>
          </p:cNvSpPr>
          <p:nvPr/>
        </p:nvSpPr>
        <p:spPr bwMode="auto">
          <a:xfrm>
            <a:off x="772884" y="1277642"/>
            <a:ext cx="10742176" cy="4844403"/>
          </a:xfrm>
          <a:prstGeom prst="rect">
            <a:avLst/>
          </a:prstGeom>
          <a:noFill/>
          <a:ln>
            <a:noFill/>
          </a:ln>
        </p:spPr>
        <p:txBody>
          <a:bodyPr wrap="square">
            <a:spAutoFit/>
          </a:bodyPr>
          <a:lstStyle>
            <a:lvl1pPr marL="342900" indent="-342900">
              <a:defRPr>
                <a:solidFill>
                  <a:schemeClr val="tx1"/>
                </a:solidFill>
                <a:latin typeface="Calibri" pitchFamily="34" charset="0"/>
              </a:defRPr>
            </a:lvl1pPr>
            <a:lvl2pPr marL="800100" indent="-34290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ltLang="en-US" sz="2400" dirty="0">
                <a:solidFill>
                  <a:srgbClr val="000000"/>
                </a:solidFill>
                <a:latin typeface="Arial"/>
                <a:ea typeface="ＭＳ Ｐゴシック" pitchFamily="34" charset="-128"/>
              </a:rPr>
              <a:t>Programs last between 30 to 120 days (during official school breaks)</a:t>
            </a:r>
            <a:endParaRPr kumimoji="0" lang="en-US" altLang="en-US" sz="24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ltLang="en-US" sz="2400" dirty="0">
                <a:solidFill>
                  <a:srgbClr val="000000"/>
                </a:solidFill>
                <a:latin typeface="Arial"/>
                <a:ea typeface="ＭＳ Ｐゴシック" pitchFamily="34" charset="-128"/>
              </a:rPr>
              <a:t>Benefits include pay, health benefits, housing and travel allowances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en-US" sz="2400" i="0" u="none" strike="noStrike" kern="1200" cap="none" spc="0" normalizeH="0" baseline="0" noProof="0" dirty="0">
                <a:ln>
                  <a:noFill/>
                </a:ln>
                <a:solidFill>
                  <a:srgbClr val="000000"/>
                </a:solidFill>
                <a:effectLst/>
                <a:uLnTx/>
                <a:uFillTx/>
                <a:latin typeface="Arial"/>
                <a:ea typeface="ＭＳ Ｐゴシック" pitchFamily="34" charset="-128"/>
                <a:cs typeface="+mn-cs"/>
              </a:rPr>
              <a:t>There is no obligation to join the USPHS</a:t>
            </a:r>
            <a:r>
              <a:rPr lang="en-US" altLang="en-US" sz="2400" dirty="0">
                <a:solidFill>
                  <a:srgbClr val="000000"/>
                </a:solidFill>
                <a:latin typeface="Arial"/>
                <a:ea typeface="ＭＳ Ｐゴシック" pitchFamily="34" charset="-128"/>
              </a:rPr>
              <a:t> Commissioned Corps</a:t>
            </a:r>
            <a:endParaRPr kumimoji="0" lang="en-US" altLang="en-US" sz="240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ltLang="en-US" sz="2400" dirty="0">
                <a:solidFill>
                  <a:srgbClr val="000000"/>
                </a:solidFill>
                <a:latin typeface="Arial"/>
                <a:ea typeface="ＭＳ Ｐゴシック" pitchFamily="34" charset="-128"/>
              </a:rPr>
              <a:t>Participants become inactive PHS officers upon completing the program</a:t>
            </a:r>
            <a:r>
              <a:rPr kumimoji="0" lang="en-US" altLang="en-US" sz="2400" b="0" i="0" u="none" strike="noStrike" kern="1200" cap="none" spc="0" normalizeH="0" baseline="0" noProof="0" dirty="0">
                <a:ln>
                  <a:noFill/>
                </a:ln>
                <a:solidFill>
                  <a:srgbClr val="000000"/>
                </a:solidFill>
                <a:effectLst/>
                <a:uLnTx/>
                <a:uFillTx/>
                <a:latin typeface="Arial"/>
                <a:ea typeface="ＭＳ Ｐゴシック" pitchFamily="34" charset="-128"/>
                <a:cs typeface="+mn-cs"/>
              </a:rPr>
              <a:t> </a:t>
            </a: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ltLang="en-US" sz="2400" dirty="0">
                <a:solidFill>
                  <a:srgbClr val="000000"/>
                </a:solidFill>
                <a:latin typeface="Arial"/>
                <a:ea typeface="ＭＳ Ｐゴシック" pitchFamily="34" charset="-128"/>
              </a:rPr>
              <a:t>May select to activate upon graduation</a:t>
            </a:r>
            <a:endParaRPr kumimoji="0" lang="en-US" altLang="en-US" sz="24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altLang="en-US" sz="2400" dirty="0">
                <a:solidFill>
                  <a:srgbClr val="000000"/>
                </a:solidFill>
                <a:latin typeface="Arial"/>
                <a:ea typeface="ＭＳ Ｐゴシック" pitchFamily="34" charset="-128"/>
              </a:rPr>
              <a:t>Work with professionals at federal agencies including:</a:t>
            </a:r>
            <a:endParaRPr kumimoji="0" lang="en-US" altLang="en-US" sz="240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a:p>
            <a:pPr marR="0" lvl="1"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ltLang="en-US" sz="2000" dirty="0">
                <a:solidFill>
                  <a:srgbClr val="000000"/>
                </a:solidFill>
                <a:latin typeface="Arial"/>
                <a:ea typeface="ＭＳ Ｐゴシック" pitchFamily="34" charset="-128"/>
              </a:rPr>
              <a:t>Indian Health Service (IHS); Food and Drug Administration (FDA); National Institutes of Health (NIH) </a:t>
            </a:r>
          </a:p>
          <a:p>
            <a:pPr lvl="1">
              <a:spcBef>
                <a:spcPct val="20000"/>
              </a:spcBef>
              <a:buFont typeface="Arial" panose="020B0604020202020204" pitchFamily="34" charset="0"/>
              <a:buChar char="•"/>
              <a:defRPr/>
            </a:pPr>
            <a:r>
              <a:rPr kumimoji="0" lang="en-US" altLang="en-US" sz="2000" b="0" i="0" u="none" strike="noStrike" kern="1200" cap="none" spc="0" normalizeH="0" baseline="0" noProof="0" dirty="0">
                <a:ln>
                  <a:noFill/>
                </a:ln>
                <a:solidFill>
                  <a:srgbClr val="000000"/>
                </a:solidFill>
                <a:effectLst/>
                <a:uLnTx/>
                <a:uFillTx/>
                <a:latin typeface="Arial"/>
                <a:ea typeface="ＭＳ Ｐゴシック" pitchFamily="34" charset="-128"/>
                <a:cs typeface="+mn-cs"/>
              </a:rPr>
              <a:t>Centers for Disease Control and Prevention (</a:t>
            </a:r>
            <a:r>
              <a:rPr lang="en-US" altLang="en-US" sz="2000" dirty="0">
                <a:solidFill>
                  <a:srgbClr val="000000"/>
                </a:solidFill>
                <a:latin typeface="Arial"/>
                <a:ea typeface="ＭＳ Ｐゴシック" pitchFamily="34" charset="-128"/>
              </a:rPr>
              <a:t>CDC); National Park Service (NPS); Environmental Protection Agency (EPA)</a:t>
            </a:r>
          </a:p>
          <a:p>
            <a:pPr marL="457200" lvl="1" indent="0">
              <a:spcBef>
                <a:spcPct val="20000"/>
              </a:spcBef>
              <a:defRPr/>
            </a:pPr>
            <a:endParaRPr kumimoji="0" lang="en-US" altLang="en-US" sz="20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a:p>
            <a:pPr marL="457200" marR="0" lvl="1" indent="0" algn="l" defTabSz="914400" rtl="0" eaLnBrk="1" fontAlgn="auto" latinLnBrk="0" hangingPunct="1">
              <a:lnSpc>
                <a:spcPct val="100000"/>
              </a:lnSpc>
              <a:spcBef>
                <a:spcPct val="20000"/>
              </a:spcBef>
              <a:spcAft>
                <a:spcPts val="0"/>
              </a:spcAft>
              <a:buClrTx/>
              <a:buSzTx/>
              <a:tabLst/>
              <a:defRPr/>
            </a:pP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Learn more at:  </a:t>
            </a:r>
            <a:r>
              <a:rPr kumimoji="0" lang="en-US" altLang="en-US" sz="2400" b="0" i="0" u="none" strike="noStrike" kern="1200" cap="none" spc="0" normalizeH="0" baseline="0" noProof="0" dirty="0">
                <a:ln>
                  <a:noFill/>
                </a:ln>
                <a:solidFill>
                  <a:srgbClr val="000000"/>
                </a:solidFill>
                <a:effectLst/>
                <a:uLnTx/>
                <a:uFillTx/>
                <a:latin typeface="Arial"/>
                <a:ea typeface="+mn-ea"/>
                <a:cs typeface="+mn-cs"/>
                <a:hlinkClick r:id="rId3"/>
              </a:rPr>
              <a:t>JRCOSTEP - </a:t>
            </a:r>
            <a:r>
              <a:rPr kumimoji="0" lang="en-US" altLang="en-US" sz="2400" b="0" i="0" u="none" strike="noStrike" kern="1200" cap="none" spc="0" normalizeH="0" baseline="0" noProof="0" dirty="0">
                <a:ln>
                  <a:noFill/>
                </a:ln>
                <a:solidFill>
                  <a:srgbClr val="000000"/>
                </a:solidFill>
                <a:effectLst/>
                <a:uLnTx/>
                <a:uFillTx/>
                <a:latin typeface="Arial"/>
                <a:ea typeface="+mn-ea"/>
                <a:cs typeface="+mn-cs"/>
                <a:hlinkClick r:id="rId4"/>
              </a:rPr>
              <a:t>https://www.usphs.gov/students/</a:t>
            </a: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 </a:t>
            </a: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1">
            <a:extLst>
              <a:ext uri="{FF2B5EF4-FFF2-40B4-BE49-F238E27FC236}">
                <a16:creationId xmlns:a16="http://schemas.microsoft.com/office/drawing/2014/main" id="{8D8BDD6F-885A-4078-B53D-9D7A5E2F2C63}"/>
              </a:ext>
            </a:extLst>
          </p:cNvPr>
          <p:cNvSpPr txBox="1">
            <a:spLocks/>
          </p:cNvSpPr>
          <p:nvPr/>
        </p:nvSpPr>
        <p:spPr bwMode="auto">
          <a:xfrm>
            <a:off x="676940" y="627833"/>
            <a:ext cx="11109080" cy="649809"/>
          </a:xfrm>
          <a:prstGeom prst="rect">
            <a:avLst/>
          </a:prstGeom>
          <a:noFill/>
          <a:ln w="9525">
            <a:noFill/>
            <a:miter lim="800000"/>
            <a:headEnd/>
            <a:tailEnd/>
          </a:ln>
        </p:spPr>
        <p:txBody>
          <a:bodyPr lIns="91440" tIns="45720" rIns="91440" bIns="45720" anchor="t">
            <a:no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90000"/>
              </a:lnSpc>
              <a:spcBef>
                <a:spcPct val="20000"/>
              </a:spcBef>
              <a:spcAft>
                <a:spcPts val="0"/>
              </a:spcAft>
              <a:buClr>
                <a:srgbClr val="1F497D"/>
              </a:buClr>
              <a:buSzTx/>
              <a:buFontTx/>
              <a:buNone/>
              <a:tabLst/>
              <a:defRPr/>
            </a:pPr>
            <a:r>
              <a:rPr kumimoji="0" lang="en-US" altLang="en-US" sz="3600" b="1" i="0" u="none" strike="noStrike" kern="1200" cap="all" spc="0" normalizeH="0" baseline="0" noProof="0" dirty="0">
                <a:ln>
                  <a:noFill/>
                </a:ln>
                <a:solidFill>
                  <a:srgbClr val="123342"/>
                </a:solidFill>
                <a:effectLst/>
                <a:uLnTx/>
                <a:uFillTx/>
                <a:latin typeface="Arial"/>
                <a:ea typeface="ＭＳ Ｐゴシック"/>
                <a:cs typeface="+mn-cs"/>
              </a:rPr>
              <a:t>JRCOSTEP</a:t>
            </a:r>
          </a:p>
        </p:txBody>
      </p:sp>
      <p:sp>
        <p:nvSpPr>
          <p:cNvPr id="13" name="Text Placeholder 5">
            <a:extLst>
              <a:ext uri="{FF2B5EF4-FFF2-40B4-BE49-F238E27FC236}">
                <a16:creationId xmlns:a16="http://schemas.microsoft.com/office/drawing/2014/main" id="{D7C4ADA7-1250-45EE-963D-EE23773C9783}"/>
              </a:ext>
            </a:extLst>
          </p:cNvPr>
          <p:cNvSpPr txBox="1">
            <a:spLocks/>
          </p:cNvSpPr>
          <p:nvPr/>
        </p:nvSpPr>
        <p:spPr>
          <a:xfrm>
            <a:off x="7222204" y="6341319"/>
            <a:ext cx="3979862"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ct val="20000"/>
              </a:spcBef>
              <a:spcAft>
                <a:spcPts val="0"/>
              </a:spcAft>
              <a:buClrTx/>
              <a:buSzPct val="125000"/>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JRCOSTEP</a:t>
            </a:r>
          </a:p>
        </p:txBody>
      </p:sp>
    </p:spTree>
    <p:extLst>
      <p:ext uri="{BB962C8B-B14F-4D97-AF65-F5344CB8AC3E}">
        <p14:creationId xmlns:p14="http://schemas.microsoft.com/office/powerpoint/2010/main" val="309700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AE841CDC-BE45-49E9-8D55-7E3C9CDB6C2D}"/>
              </a:ext>
            </a:extLst>
          </p:cNvPr>
          <p:cNvSpPr txBox="1">
            <a:spLocks noChangeArrowheads="1"/>
          </p:cNvSpPr>
          <p:nvPr/>
        </p:nvSpPr>
        <p:spPr bwMode="auto">
          <a:xfrm>
            <a:off x="756557" y="1315698"/>
            <a:ext cx="1056711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marL="800100" indent="-34290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a:solidFill>
                  <a:schemeClr val="tx1"/>
                </a:solidFill>
                <a:latin typeface="+mn-lt"/>
              </a:rPr>
              <a:t>Participants are full-time students entering their final year of academic study toward a bachelor’s degree.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a:solidFill>
                  <a:schemeClr val="tx1"/>
                </a:solidFill>
                <a:latin typeface="+mn-lt"/>
              </a:rPr>
              <a:t>Participants must meet certain physical, medical, and security background requirements.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a:solidFill>
                  <a:schemeClr val="tx1"/>
                </a:solidFill>
                <a:latin typeface="+mn-lt"/>
              </a:rPr>
              <a:t>Participants commit to serve in the USPHS Commissioned Corps upon graduation</a:t>
            </a:r>
            <a:r>
              <a:rPr lang="en-US" sz="2400" dirty="0">
                <a:latin typeface="+mn-lt"/>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a:solidFill>
                  <a:schemeClr val="tx1"/>
                </a:solidFill>
                <a:latin typeface="+mn-lt"/>
              </a:rPr>
              <a:t>Participants receive up to 12 months of pay equivalent to an Ensign (O-1) while finishing their coursework.</a:t>
            </a:r>
            <a:r>
              <a:rPr kumimoji="0" lang="en-US" altLang="en-US" sz="2400" b="0" i="0" u="none" strike="noStrike" kern="1200" cap="none" spc="0" normalizeH="0" baseline="0" noProof="0" dirty="0">
                <a:ln>
                  <a:noFill/>
                </a:ln>
                <a:solidFill>
                  <a:srgbClr val="000000"/>
                </a:solidFill>
                <a:effectLst/>
                <a:uLnTx/>
                <a:uFillTx/>
                <a:latin typeface="+mn-lt"/>
                <a:ea typeface="ＭＳ Ｐゴシック" pitchFamily="34" charset="-128"/>
                <a:cs typeface="+mn-cs"/>
              </a:rPr>
              <a:t> </a:t>
            </a:r>
          </a:p>
          <a:p>
            <a:pPr marL="0" marR="0" lvl="0" indent="0" algn="l" defTabSz="914400" rtl="0" eaLnBrk="1" fontAlgn="auto" latinLnBrk="0" hangingPunct="1">
              <a:lnSpc>
                <a:spcPct val="100000"/>
              </a:lnSpc>
              <a:spcBef>
                <a:spcPct val="20000"/>
              </a:spcBef>
              <a:spcAft>
                <a:spcPts val="0"/>
              </a:spcAft>
              <a:buClrTx/>
              <a:buSzTx/>
              <a:tabLst/>
              <a:defRPr/>
            </a:pPr>
            <a:endParaRPr kumimoji="0" lang="en-US" altLang="en-US" sz="24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a:p>
            <a:pPr marL="457200" marR="0" lvl="1" indent="0" algn="l" defTabSz="914400" rtl="0" eaLnBrk="1" fontAlgn="auto" latinLnBrk="0" hangingPunct="1">
              <a:lnSpc>
                <a:spcPct val="100000"/>
              </a:lnSpc>
              <a:spcBef>
                <a:spcPct val="20000"/>
              </a:spcBef>
              <a:spcAft>
                <a:spcPts val="0"/>
              </a:spcAft>
              <a:buClrTx/>
              <a:buSzTx/>
              <a:tabLst/>
              <a:defRPr/>
            </a:pPr>
            <a:r>
              <a:rPr kumimoji="0" lang="en-US" altLang="en-US" sz="2400" b="0" i="0" u="none" strike="noStrike" kern="1200" cap="none" spc="0" normalizeH="0" baseline="0" noProof="0" dirty="0">
                <a:ln>
                  <a:noFill/>
                </a:ln>
                <a:solidFill>
                  <a:srgbClr val="000000"/>
                </a:solidFill>
                <a:effectLst/>
                <a:uLnTx/>
                <a:uFillTx/>
                <a:latin typeface="Arial"/>
                <a:ea typeface="ＭＳ Ｐゴシック" pitchFamily="34" charset="-128"/>
                <a:cs typeface="+mn-cs"/>
              </a:rPr>
              <a:t>Learn more at: </a:t>
            </a:r>
            <a:r>
              <a:rPr kumimoji="0" lang="en-US" altLang="en-US" sz="2400" b="0" i="0" u="sng" strike="noStrike" kern="1200" cap="none" spc="0" normalizeH="0" baseline="0" noProof="0" dirty="0">
                <a:ln>
                  <a:noFill/>
                </a:ln>
                <a:solidFill>
                  <a:srgbClr val="000000"/>
                </a:solidFill>
                <a:effectLst/>
                <a:uLnTx/>
                <a:uFillTx/>
                <a:latin typeface="Arial"/>
                <a:ea typeface="ＭＳ Ｐゴシック" pitchFamily="34" charset="-128"/>
                <a:cs typeface="+mn-cs"/>
              </a:rPr>
              <a:t>SRCOSTEP </a:t>
            </a:r>
            <a:r>
              <a:rPr kumimoji="0" lang="en-US" altLang="en-US" sz="2400" b="0" i="0" u="sng" strike="noStrike" kern="1200" cap="none" spc="0" normalizeH="0" baseline="0" noProof="0" dirty="0">
                <a:ln>
                  <a:noFill/>
                </a:ln>
                <a:solidFill>
                  <a:srgbClr val="000000"/>
                </a:solidFill>
                <a:effectLst/>
                <a:uLnTx/>
                <a:uFillTx/>
                <a:latin typeface="Arial"/>
                <a:ea typeface="+mn-ea"/>
                <a:cs typeface="+mn-cs"/>
                <a:hlinkClick r:id="rId3"/>
              </a:rPr>
              <a:t>- </a:t>
            </a:r>
            <a:r>
              <a:rPr kumimoji="0" lang="en-US" altLang="en-US" sz="2400" b="0" i="0" u="sng" strike="noStrike" kern="1200" cap="none" spc="0" normalizeH="0" baseline="0" noProof="0" dirty="0">
                <a:ln>
                  <a:noFill/>
                </a:ln>
                <a:solidFill>
                  <a:srgbClr val="000000"/>
                </a:solidFill>
                <a:effectLst/>
                <a:uLnTx/>
                <a:uFillTx/>
                <a:latin typeface="Arial"/>
                <a:ea typeface="+mn-ea"/>
                <a:cs typeface="+mn-cs"/>
                <a:hlinkClick r:id="rId4"/>
              </a:rPr>
              <a:t>https</a:t>
            </a:r>
            <a:r>
              <a:rPr kumimoji="0" lang="en-US" altLang="en-US" sz="2400" b="0" i="0" u="none" strike="noStrike" kern="1200" cap="none" spc="0" normalizeH="0" baseline="0" noProof="0" dirty="0">
                <a:ln>
                  <a:noFill/>
                </a:ln>
                <a:solidFill>
                  <a:srgbClr val="000000"/>
                </a:solidFill>
                <a:effectLst/>
                <a:uLnTx/>
                <a:uFillTx/>
                <a:latin typeface="Arial"/>
                <a:ea typeface="+mn-ea"/>
                <a:cs typeface="+mn-cs"/>
                <a:hlinkClick r:id="rId4"/>
              </a:rPr>
              <a:t>://www.usphs.gov/students/</a:t>
            </a:r>
            <a:r>
              <a:rPr kumimoji="0" lang="en-US" altLang="en-US" sz="2400" b="0" i="0" u="none" strike="noStrike" kern="1200" cap="none" spc="0" normalizeH="0" baseline="0" noProof="0" dirty="0">
                <a:ln>
                  <a:noFill/>
                </a:ln>
                <a:solidFill>
                  <a:srgbClr val="000000"/>
                </a:solidFill>
                <a:effectLst/>
                <a:uLnTx/>
                <a:uFillTx/>
                <a:latin typeface="Arial"/>
                <a:ea typeface="+mn-ea"/>
                <a:cs typeface="+mn-cs"/>
              </a:rPr>
              <a:t> </a:t>
            </a: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mn-cs"/>
            </a:endParaRPr>
          </a:p>
        </p:txBody>
      </p:sp>
      <p:sp>
        <p:nvSpPr>
          <p:cNvPr id="4" name="Title 1">
            <a:extLst>
              <a:ext uri="{FF2B5EF4-FFF2-40B4-BE49-F238E27FC236}">
                <a16:creationId xmlns:a16="http://schemas.microsoft.com/office/drawing/2014/main" id="{C6287A51-3F83-4A86-9093-BAB151FA02C3}"/>
              </a:ext>
            </a:extLst>
          </p:cNvPr>
          <p:cNvSpPr txBox="1">
            <a:spLocks/>
          </p:cNvSpPr>
          <p:nvPr/>
        </p:nvSpPr>
        <p:spPr bwMode="auto">
          <a:xfrm>
            <a:off x="631051" y="519274"/>
            <a:ext cx="11311396" cy="590235"/>
          </a:xfrm>
          <a:prstGeom prst="rect">
            <a:avLst/>
          </a:prstGeom>
          <a:noFill/>
          <a:ln w="9525">
            <a:noFill/>
            <a:miter lim="800000"/>
            <a:headEnd/>
            <a:tailEnd/>
          </a:ln>
        </p:spPr>
        <p:txBody>
          <a:bodyPr>
            <a:noAutofit/>
          </a:bodyPr>
          <a:lstStyle/>
          <a:p>
            <a:pPr marL="0" marR="0" lvl="0" indent="0" algn="l" defTabSz="914400" rtl="0" eaLnBrk="1" fontAlgn="auto" latinLnBrk="0" hangingPunct="1">
              <a:lnSpc>
                <a:spcPct val="100000"/>
              </a:lnSpc>
              <a:spcBef>
                <a:spcPct val="20000"/>
              </a:spcBef>
              <a:spcAft>
                <a:spcPts val="0"/>
              </a:spcAft>
              <a:buClr>
                <a:srgbClr val="1F497D"/>
              </a:buClr>
              <a:buSzTx/>
              <a:buFontTx/>
              <a:buNone/>
              <a:tabLst/>
              <a:defRPr/>
            </a:pPr>
            <a:r>
              <a:rPr kumimoji="0" lang="en-US" sz="3600" b="1" i="0" u="none" strike="noStrike" kern="1200" cap="all" spc="0" normalizeH="0" baseline="0" noProof="0" dirty="0">
                <a:ln>
                  <a:noFill/>
                </a:ln>
                <a:solidFill>
                  <a:srgbClr val="123342"/>
                </a:solidFill>
                <a:effectLst/>
                <a:uLnTx/>
                <a:uFillTx/>
                <a:latin typeface="Arial"/>
                <a:ea typeface="ＭＳ Ｐゴシック" pitchFamily="34" charset="-128"/>
                <a:cs typeface="+mn-cs"/>
              </a:rPr>
              <a:t>SRCOSTEP</a:t>
            </a:r>
          </a:p>
        </p:txBody>
      </p:sp>
      <p:sp>
        <p:nvSpPr>
          <p:cNvPr id="6" name="Text Placeholder 3">
            <a:extLst>
              <a:ext uri="{FF2B5EF4-FFF2-40B4-BE49-F238E27FC236}">
                <a16:creationId xmlns:a16="http://schemas.microsoft.com/office/drawing/2014/main" id="{5C2A9F22-2E09-47B8-B531-61A8E810BBBC}"/>
              </a:ext>
            </a:extLst>
          </p:cNvPr>
          <p:cNvSpPr txBox="1">
            <a:spLocks/>
          </p:cNvSpPr>
          <p:nvPr/>
        </p:nvSpPr>
        <p:spPr>
          <a:xfrm>
            <a:off x="7222204" y="6341319"/>
            <a:ext cx="3979862" cy="304800"/>
          </a:xfrm>
          <a:prstGeom prst="rect">
            <a:avLst/>
          </a:prstGeom>
        </p:spPr>
        <p:txBody>
          <a:bodyPr vert="horz" lIns="91440" tIns="45720" rIns="91440" bIns="45720" rtlCol="0" anchor="ctr" anchorCtr="0">
            <a:noAutofit/>
          </a:bodyPr>
          <a:lstStyle>
            <a:lvl1pPr marL="0" indent="0" algn="r" defTabSz="1219170" rtl="0" eaLnBrk="1" latinLnBrk="0" hangingPunct="1">
              <a:spcBef>
                <a:spcPct val="20000"/>
              </a:spcBef>
              <a:buSzPct val="125000"/>
              <a:buFont typeface="Arial" panose="020B0604020202020204" pitchFamily="34" charset="0"/>
              <a:buNone/>
              <a:defRPr sz="1800" kern="1200">
                <a:solidFill>
                  <a:schemeClr val="bg1"/>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SzPct val="80000"/>
              <a:buFont typeface="Wingdings" pitchFamily="2" charset="2"/>
              <a:buChar char="§"/>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ct val="20000"/>
              </a:spcBef>
              <a:spcAft>
                <a:spcPts val="0"/>
              </a:spcAft>
              <a:buClrTx/>
              <a:buSzPct val="125000"/>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SRCOSTEP</a:t>
            </a:r>
          </a:p>
        </p:txBody>
      </p:sp>
    </p:spTree>
    <p:extLst>
      <p:ext uri="{BB962C8B-B14F-4D97-AF65-F5344CB8AC3E}">
        <p14:creationId xmlns:p14="http://schemas.microsoft.com/office/powerpoint/2010/main" val="419538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EE47C-F71B-4E56-8568-1EC9A5603034}"/>
              </a:ext>
            </a:extLst>
          </p:cNvPr>
          <p:cNvSpPr>
            <a:spLocks noGrp="1"/>
          </p:cNvSpPr>
          <p:nvPr>
            <p:ph type="title"/>
          </p:nvPr>
        </p:nvSpPr>
        <p:spPr/>
        <p:txBody>
          <a:bodyPr>
            <a:normAutofit fontScale="90000"/>
          </a:bodyPr>
          <a:lstStyle/>
          <a:p>
            <a:r>
              <a:rPr lang="en-US" sz="4000" b="1" dirty="0">
                <a:solidFill>
                  <a:srgbClr val="123342"/>
                </a:solidFill>
                <a:latin typeface="Arial"/>
                <a:ea typeface="+mn-ea"/>
                <a:cs typeface="Arial"/>
              </a:rPr>
              <a:t>ARE YOU READY?</a:t>
            </a:r>
            <a:br>
              <a:rPr lang="en-US" sz="3200" b="1" dirty="0">
                <a:latin typeface="Arial" panose="020B0604020202020204" pitchFamily="34" charset="0"/>
                <a:ea typeface="+mn-ea"/>
                <a:cs typeface="Arial" panose="020B0604020202020204" pitchFamily="34" charset="0"/>
              </a:rPr>
            </a:br>
            <a:r>
              <a:rPr lang="en-US" sz="3100" dirty="0">
                <a:solidFill>
                  <a:srgbClr val="6F8E9C"/>
                </a:solidFill>
                <a:latin typeface="Arial"/>
                <a:ea typeface="+mn-ea"/>
                <a:cs typeface="Arial"/>
              </a:rPr>
              <a:t>HERE IS HOW YOU GET STARTED…</a:t>
            </a:r>
            <a:endParaRPr lang="en-US" sz="3100" dirty="0">
              <a:latin typeface="Arial"/>
              <a:cs typeface="Arial"/>
            </a:endParaRPr>
          </a:p>
        </p:txBody>
      </p:sp>
      <p:sp>
        <p:nvSpPr>
          <p:cNvPr id="5" name="Text Placeholder 4">
            <a:extLst>
              <a:ext uri="{FF2B5EF4-FFF2-40B4-BE49-F238E27FC236}">
                <a16:creationId xmlns:a16="http://schemas.microsoft.com/office/drawing/2014/main" id="{9E94A5D5-126A-4766-A4C9-43DC90F512B2}"/>
              </a:ext>
            </a:extLst>
          </p:cNvPr>
          <p:cNvSpPr>
            <a:spLocks noGrp="1"/>
          </p:cNvSpPr>
          <p:nvPr>
            <p:ph type="body" sz="quarter" idx="10"/>
          </p:nvPr>
        </p:nvSpPr>
        <p:spPr/>
        <p:txBody>
          <a:bodyPr/>
          <a:lstStyle/>
          <a:p>
            <a:r>
              <a:rPr lang="en-US" dirty="0"/>
              <a:t>Ready to Serve?</a:t>
            </a:r>
          </a:p>
        </p:txBody>
      </p:sp>
      <p:pic>
        <p:nvPicPr>
          <p:cNvPr id="17" name="Picture 16">
            <a:extLst>
              <a:ext uri="{FF2B5EF4-FFF2-40B4-BE49-F238E27FC236}">
                <a16:creationId xmlns:a16="http://schemas.microsoft.com/office/drawing/2014/main" id="{64B4749D-09F4-4C3E-86E4-44B919A44120}"/>
              </a:ext>
            </a:extLst>
          </p:cNvPr>
          <p:cNvPicPr>
            <a:picLocks noChangeAspect="1"/>
          </p:cNvPicPr>
          <p:nvPr/>
        </p:nvPicPr>
        <p:blipFill>
          <a:blip r:embed="rId3"/>
          <a:stretch>
            <a:fillRect/>
          </a:stretch>
        </p:blipFill>
        <p:spPr>
          <a:xfrm>
            <a:off x="7199847" y="1631196"/>
            <a:ext cx="4671995" cy="3106510"/>
          </a:xfrm>
          <a:prstGeom prst="rect">
            <a:avLst/>
          </a:prstGeom>
        </p:spPr>
      </p:pic>
      <p:graphicFrame>
        <p:nvGraphicFramePr>
          <p:cNvPr id="18" name="Diagram 17">
            <a:extLst>
              <a:ext uri="{FF2B5EF4-FFF2-40B4-BE49-F238E27FC236}">
                <a16:creationId xmlns:a16="http://schemas.microsoft.com/office/drawing/2014/main" id="{9B40D442-2889-49D1-9F3B-CD4CB5CE1FE6}"/>
              </a:ext>
            </a:extLst>
          </p:cNvPr>
          <p:cNvGraphicFramePr/>
          <p:nvPr/>
        </p:nvGraphicFramePr>
        <p:xfrm>
          <a:off x="320158" y="1371815"/>
          <a:ext cx="6357089" cy="44522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642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E02DF8-D83A-456E-93E3-67AD52901684}"/>
              </a:ext>
            </a:extLst>
          </p:cNvPr>
          <p:cNvSpPr>
            <a:spLocks noGrp="1"/>
          </p:cNvSpPr>
          <p:nvPr>
            <p:ph idx="1"/>
          </p:nvPr>
        </p:nvSpPr>
        <p:spPr>
          <a:xfrm>
            <a:off x="478971" y="1153993"/>
            <a:ext cx="10723095" cy="4550014"/>
          </a:xfrm>
        </p:spPr>
        <p:txBody>
          <a:bodyPr>
            <a:normAutofit fontScale="25000" lnSpcReduction="20000"/>
          </a:bodyPr>
          <a:lstStyle/>
          <a:p>
            <a:pPr marL="342900" indent="-342900">
              <a:spcBef>
                <a:spcPts val="1200"/>
              </a:spcBef>
            </a:pPr>
            <a:r>
              <a:rPr lang="en-US" sz="6400" dirty="0"/>
              <a:t>Bachelor's or Master's degree in engineering from a program accredited by the Accreditation Board for Engineering and Technology (ABET) </a:t>
            </a:r>
          </a:p>
          <a:p>
            <a:pPr marL="800100" lvl="1" indent="-342900">
              <a:spcBef>
                <a:spcPts val="1200"/>
              </a:spcBef>
            </a:pPr>
            <a:r>
              <a:rPr lang="en-US" sz="6400" dirty="0"/>
              <a:t>Degrees in an engineering-related curriculum such as engineering technology and architecture do not qualify </a:t>
            </a:r>
          </a:p>
          <a:p>
            <a:pPr marL="342900" indent="-342900">
              <a:spcBef>
                <a:spcPts val="1200"/>
              </a:spcBef>
            </a:pPr>
            <a:r>
              <a:rPr lang="en-US" sz="6400" dirty="0"/>
              <a:t>Must have a GPA of 2.8 or higher</a:t>
            </a:r>
          </a:p>
          <a:p>
            <a:pPr marL="803275" lvl="1" indent="-342900">
              <a:spcBef>
                <a:spcPts val="1200"/>
              </a:spcBef>
            </a:pPr>
            <a:r>
              <a:rPr lang="en-US" sz="6400" dirty="0"/>
              <a:t>A candidate with qualifying Bachelor’s degree with a GPA below 2.8 may include qualifying Master’s or Doctoral degree for a cumulative average GPA of at least 2.8, provided the Bachelor’s degree GPA is at least 2.5</a:t>
            </a:r>
          </a:p>
          <a:p>
            <a:pPr marL="342900" indent="-342900">
              <a:spcBef>
                <a:spcPts val="1200"/>
              </a:spcBef>
            </a:pPr>
            <a:r>
              <a:rPr lang="en-US" sz="6400" dirty="0"/>
              <a:t>Must be a United States citizen</a:t>
            </a:r>
          </a:p>
          <a:p>
            <a:pPr marL="342900" indent="-342900">
              <a:spcBef>
                <a:spcPts val="1200"/>
              </a:spcBef>
            </a:pPr>
            <a:r>
              <a:rPr lang="en-US" sz="6400" dirty="0">
                <a:solidFill>
                  <a:schemeClr val="tx1"/>
                </a:solidFill>
              </a:rPr>
              <a:t>Mandatory eight-year commissioned service obligation</a:t>
            </a:r>
          </a:p>
          <a:p>
            <a:pPr marL="342900" indent="-342900">
              <a:spcBef>
                <a:spcPts val="1200"/>
              </a:spcBef>
            </a:pPr>
            <a:r>
              <a:rPr lang="en-US" sz="6400" dirty="0">
                <a:solidFill>
                  <a:schemeClr val="tx1"/>
                </a:solidFill>
              </a:rPr>
              <a:t>Less than 44 years of age for Active Duty</a:t>
            </a:r>
          </a:p>
          <a:p>
            <a:pPr lvl="1"/>
            <a:r>
              <a:rPr lang="en-US" sz="6400" dirty="0">
                <a:solidFill>
                  <a:schemeClr val="tx1"/>
                </a:solidFill>
              </a:rPr>
              <a:t>Can be offset by up to 8 years of prior uniformed service</a:t>
            </a:r>
          </a:p>
          <a:p>
            <a:pPr lvl="1"/>
            <a:r>
              <a:rPr lang="en-US" sz="6400" dirty="0">
                <a:solidFill>
                  <a:schemeClr val="tx1"/>
                </a:solidFill>
              </a:rPr>
              <a:t>Some officers may qualify for an age waiver</a:t>
            </a:r>
          </a:p>
          <a:p>
            <a:r>
              <a:rPr lang="en-US" sz="6400" dirty="0">
                <a:solidFill>
                  <a:schemeClr val="tx1"/>
                </a:solidFill>
                <a:cs typeface="Arial"/>
              </a:rPr>
              <a:t>Less than 40 </a:t>
            </a:r>
            <a:r>
              <a:rPr lang="en-US" sz="6400" dirty="0">
                <a:cs typeface="Arial"/>
              </a:rPr>
              <a:t>years of age for Ready Reserve (may be adjusted based on eligible federal PHS civil service and uniform service active-duty time)</a:t>
            </a:r>
            <a:endParaRPr lang="en-US" sz="6400" dirty="0"/>
          </a:p>
          <a:p>
            <a:pPr marL="342900" indent="-342900">
              <a:spcBef>
                <a:spcPts val="1200"/>
              </a:spcBef>
            </a:pPr>
            <a:r>
              <a:rPr lang="en-US" sz="6400" dirty="0"/>
              <a:t>Must meet medical requirements</a:t>
            </a:r>
          </a:p>
          <a:p>
            <a:pPr marL="342900" indent="-342900">
              <a:spcBef>
                <a:spcPts val="1200"/>
              </a:spcBef>
            </a:pPr>
            <a:r>
              <a:rPr lang="en-US" sz="6400" dirty="0"/>
              <a:t>Must pass initial suitability investigation</a:t>
            </a:r>
          </a:p>
          <a:p>
            <a:pPr marL="0" indent="0">
              <a:buNone/>
            </a:pPr>
            <a:endParaRPr lang="en-US" sz="2400" b="1" dirty="0">
              <a:solidFill>
                <a:schemeClr val="accent1"/>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p:txBody>
          <a:bodyPr>
            <a:normAutofit/>
          </a:bodyPr>
          <a:lstStyle/>
          <a:p>
            <a:r>
              <a:rPr lang="en-US" altLang="en-US" sz="3600" dirty="0"/>
              <a:t>Engineer Officer Required Qualifications</a:t>
            </a:r>
            <a:endParaRPr lang="en-US" sz="3600" dirty="0"/>
          </a:p>
        </p:txBody>
      </p:sp>
      <p:sp>
        <p:nvSpPr>
          <p:cNvPr id="7" name="Text Placeholder 6">
            <a:extLst>
              <a:ext uri="{FF2B5EF4-FFF2-40B4-BE49-F238E27FC236}">
                <a16:creationId xmlns:a16="http://schemas.microsoft.com/office/drawing/2014/main" id="{32F4B1B9-0A36-4DD9-93B5-E326D99CB736}"/>
              </a:ext>
            </a:extLst>
          </p:cNvPr>
          <p:cNvSpPr>
            <a:spLocks noGrp="1"/>
          </p:cNvSpPr>
          <p:nvPr>
            <p:ph type="body" sz="quarter" idx="10"/>
          </p:nvPr>
        </p:nvSpPr>
        <p:spPr/>
        <p:txBody>
          <a:bodyPr/>
          <a:lstStyle/>
          <a:p>
            <a:pPr lvl="0"/>
            <a:r>
              <a:rPr lang="en-US" dirty="0">
                <a:solidFill>
                  <a:srgbClr val="FFFFFF"/>
                </a:solidFill>
              </a:rPr>
              <a:t>USPHS ENGINEER CATEGORY</a:t>
            </a:r>
          </a:p>
        </p:txBody>
      </p:sp>
    </p:spTree>
    <p:extLst>
      <p:ext uri="{BB962C8B-B14F-4D97-AF65-F5344CB8AC3E}">
        <p14:creationId xmlns:p14="http://schemas.microsoft.com/office/powerpoint/2010/main" val="100102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in a blue shirt&#10;&#10;Description automatically generated">
            <a:extLst>
              <a:ext uri="{FF2B5EF4-FFF2-40B4-BE49-F238E27FC236}">
                <a16:creationId xmlns:a16="http://schemas.microsoft.com/office/drawing/2014/main" id="{2D069B10-02E9-A44A-AC51-5C0351DE2169}"/>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8343900" y="0"/>
            <a:ext cx="3848100" cy="6112774"/>
          </a:xfrm>
        </p:spPr>
      </p:pic>
      <p:sp>
        <p:nvSpPr>
          <p:cNvPr id="9" name="Content Placeholder 8">
            <a:extLst>
              <a:ext uri="{FF2B5EF4-FFF2-40B4-BE49-F238E27FC236}">
                <a16:creationId xmlns:a16="http://schemas.microsoft.com/office/drawing/2014/main" id="{96B77CF5-D8FB-044E-9242-CBF3D5C75FCC}"/>
              </a:ext>
            </a:extLst>
          </p:cNvPr>
          <p:cNvSpPr>
            <a:spLocks noGrp="1"/>
          </p:cNvSpPr>
          <p:nvPr>
            <p:ph idx="1"/>
          </p:nvPr>
        </p:nvSpPr>
        <p:spPr>
          <a:xfrm>
            <a:off x="609600" y="1713427"/>
            <a:ext cx="7581900" cy="3880562"/>
          </a:xfrm>
        </p:spPr>
        <p:txBody>
          <a:bodyPr>
            <a:normAutofit fontScale="77500" lnSpcReduction="20000"/>
          </a:bodyPr>
          <a:lstStyle/>
          <a:p>
            <a:pPr marL="692150" indent="-457200">
              <a:lnSpc>
                <a:spcPct val="150000"/>
              </a:lnSpc>
              <a:buFont typeface="+mj-lt"/>
              <a:buAutoNum type="arabicPeriod"/>
            </a:pPr>
            <a:r>
              <a:rPr lang="en-US" dirty="0"/>
              <a:t>Visit the USPHS.GOV</a:t>
            </a:r>
          </a:p>
          <a:p>
            <a:pPr marL="692150" indent="-457200">
              <a:lnSpc>
                <a:spcPct val="150000"/>
              </a:lnSpc>
              <a:buFont typeface="+mj-lt"/>
              <a:buAutoNum type="arabicPeriod"/>
            </a:pPr>
            <a:r>
              <a:rPr lang="en-US" dirty="0"/>
              <a:t>Create &amp; Activate Your Account</a:t>
            </a:r>
          </a:p>
          <a:p>
            <a:pPr marL="692150" indent="-457200">
              <a:lnSpc>
                <a:spcPct val="150000"/>
              </a:lnSpc>
              <a:buFont typeface="+mj-lt"/>
              <a:buAutoNum type="arabicPeriod"/>
            </a:pPr>
            <a:r>
              <a:rPr lang="en-US" dirty="0"/>
              <a:t>Start Your Pre-Screen</a:t>
            </a:r>
          </a:p>
          <a:p>
            <a:pPr marL="692150" indent="-457200">
              <a:lnSpc>
                <a:spcPct val="150000"/>
              </a:lnSpc>
              <a:buFont typeface="+mj-lt"/>
              <a:buAutoNum type="arabicPeriod"/>
            </a:pPr>
            <a:r>
              <a:rPr lang="en-US" dirty="0"/>
              <a:t>Submit Required Materials</a:t>
            </a:r>
          </a:p>
          <a:p>
            <a:pPr marL="692150" indent="-457200">
              <a:lnSpc>
                <a:spcPct val="150000"/>
              </a:lnSpc>
              <a:buFont typeface="+mj-lt"/>
              <a:buAutoNum type="arabicPeriod"/>
            </a:pPr>
            <a:r>
              <a:rPr lang="en-US" dirty="0"/>
              <a:t>Stand Ready to Interview for the Engineer Category Board</a:t>
            </a:r>
          </a:p>
          <a:p>
            <a:pPr marL="692150" indent="-457200">
              <a:lnSpc>
                <a:spcPct val="150000"/>
              </a:lnSpc>
              <a:buFont typeface="+mj-lt"/>
              <a:buAutoNum type="arabicPeriod"/>
            </a:pPr>
            <a:r>
              <a:rPr lang="en-US" dirty="0"/>
              <a:t>Complete remaining Three Commissioning Requirements (Medical, Security, &amp; Nomination Clearances)</a:t>
            </a:r>
          </a:p>
          <a:p>
            <a:pPr marL="692150" indent="-457200">
              <a:lnSpc>
                <a:spcPct val="150000"/>
              </a:lnSpc>
              <a:buFont typeface="+mj-lt"/>
              <a:buAutoNum type="arabicPeriod"/>
            </a:pPr>
            <a:r>
              <a:rPr lang="en-US" dirty="0"/>
              <a:t>Seek Employment Opportunities with Federal Agencies (if search not started/secured already)</a:t>
            </a:r>
          </a:p>
          <a:p>
            <a:pPr marL="692150" indent="-457200">
              <a:lnSpc>
                <a:spcPct val="150000"/>
              </a:lnSpc>
              <a:buFont typeface="+mj-lt"/>
              <a:buAutoNum type="arabicPeriod"/>
            </a:pPr>
            <a:r>
              <a:rPr lang="en-US" dirty="0"/>
              <a:t>Call to Active Duty</a:t>
            </a:r>
          </a:p>
          <a:p>
            <a:pPr>
              <a:lnSpc>
                <a:spcPct val="150000"/>
              </a:lnSpc>
            </a:pPr>
            <a:endParaRPr lang="en-US" dirty="0"/>
          </a:p>
          <a:p>
            <a:pPr>
              <a:lnSpc>
                <a:spcPct val="150000"/>
              </a:lnSpc>
            </a:pPr>
            <a:endParaRPr lang="en-US" dirty="0"/>
          </a:p>
          <a:p>
            <a:pPr>
              <a:lnSpc>
                <a:spcPct val="150000"/>
              </a:lnSpc>
            </a:pPr>
            <a:endParaRPr lang="en-US" dirty="0"/>
          </a:p>
        </p:txBody>
      </p:sp>
      <p:sp>
        <p:nvSpPr>
          <p:cNvPr id="8" name="Title 7">
            <a:extLst>
              <a:ext uri="{FF2B5EF4-FFF2-40B4-BE49-F238E27FC236}">
                <a16:creationId xmlns:a16="http://schemas.microsoft.com/office/drawing/2014/main" id="{CBFE1CC1-F726-2240-974F-244664EF5C4E}"/>
              </a:ext>
            </a:extLst>
          </p:cNvPr>
          <p:cNvSpPr>
            <a:spLocks noGrp="1"/>
          </p:cNvSpPr>
          <p:nvPr>
            <p:ph type="title"/>
          </p:nvPr>
        </p:nvSpPr>
        <p:spPr>
          <a:xfrm>
            <a:off x="609600" y="598731"/>
            <a:ext cx="7581900" cy="1000424"/>
          </a:xfrm>
        </p:spPr>
        <p:txBody>
          <a:bodyPr/>
          <a:lstStyle/>
          <a:p>
            <a:r>
              <a:rPr lang="en-US" sz="2600" dirty="0"/>
              <a:t>8 Steps to Become a USPHS Commissioned Corps Engineer Officer </a:t>
            </a:r>
          </a:p>
        </p:txBody>
      </p:sp>
      <p:sp>
        <p:nvSpPr>
          <p:cNvPr id="10" name="Text Placeholder 9">
            <a:extLst>
              <a:ext uri="{FF2B5EF4-FFF2-40B4-BE49-F238E27FC236}">
                <a16:creationId xmlns:a16="http://schemas.microsoft.com/office/drawing/2014/main" id="{054819B0-5253-CA45-8A35-26C98BFE36F7}"/>
              </a:ext>
            </a:extLst>
          </p:cNvPr>
          <p:cNvSpPr>
            <a:spLocks noGrp="1"/>
          </p:cNvSpPr>
          <p:nvPr>
            <p:ph type="body" sz="quarter" idx="10"/>
          </p:nvPr>
        </p:nvSpPr>
        <p:spPr>
          <a:xfrm>
            <a:off x="5644663" y="6341318"/>
            <a:ext cx="5557404" cy="305667"/>
          </a:xfrm>
        </p:spPr>
        <p:txBody>
          <a:bodyPr/>
          <a:lstStyle/>
          <a:p>
            <a:r>
              <a:rPr lang="en-US" dirty="0">
                <a:solidFill>
                  <a:srgbClr val="FFFFFF"/>
                </a:solidFill>
              </a:rPr>
              <a:t>USPHS ENGINEER CATEGORY</a:t>
            </a:r>
          </a:p>
        </p:txBody>
      </p:sp>
    </p:spTree>
    <p:extLst>
      <p:ext uri="{BB962C8B-B14F-4D97-AF65-F5344CB8AC3E}">
        <p14:creationId xmlns:p14="http://schemas.microsoft.com/office/powerpoint/2010/main" val="382261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E02DF8-D83A-456E-93E3-67AD52901684}"/>
              </a:ext>
            </a:extLst>
          </p:cNvPr>
          <p:cNvSpPr>
            <a:spLocks noGrp="1"/>
          </p:cNvSpPr>
          <p:nvPr>
            <p:ph idx="1"/>
          </p:nvPr>
        </p:nvSpPr>
        <p:spPr>
          <a:xfrm>
            <a:off x="798377" y="1164875"/>
            <a:ext cx="10972800" cy="1904740"/>
          </a:xfrm>
        </p:spPr>
        <p:txBody>
          <a:bodyPr>
            <a:normAutofit fontScale="92500"/>
          </a:bodyPr>
          <a:lstStyle/>
          <a:p>
            <a:pPr marL="0" indent="0">
              <a:spcAft>
                <a:spcPts val="1200"/>
              </a:spcAft>
              <a:buNone/>
            </a:pPr>
            <a:r>
              <a:rPr lang="en-US" sz="2000" b="1" dirty="0"/>
              <a:t>The USPHS Commissioned Corps offers rewarding careers for public health professionals who desire to protect and promote our nation’s health and treat those most in need.</a:t>
            </a:r>
            <a:endParaRPr lang="en-US" sz="2000" b="1" dirty="0">
              <a:solidFill>
                <a:schemeClr val="accent1"/>
              </a:solidFill>
              <a:latin typeface="Arial" panose="020B0604020202020204" pitchFamily="34" charset="0"/>
              <a:cs typeface="Arial" panose="020B0604020202020204" pitchFamily="34" charset="0"/>
            </a:endParaRPr>
          </a:p>
          <a:p>
            <a:pPr marL="0" indent="0">
              <a:buNone/>
            </a:pPr>
            <a:r>
              <a:rPr lang="en-US" sz="2000" dirty="0"/>
              <a:t>We are recruiting service-driven clinicians and public health professionals in 11 professional categories, including engineers, physicians, dentists, and veterinarians. </a:t>
            </a:r>
          </a:p>
          <a:p>
            <a:pPr marL="0" indent="0">
              <a:buNone/>
            </a:pPr>
            <a:r>
              <a:rPr lang="en-US" sz="2000" dirty="0"/>
              <a:t>Learn more by visiting </a:t>
            </a:r>
            <a:r>
              <a:rPr lang="en-US" sz="2000" dirty="0">
                <a:hlinkClick r:id="rId3"/>
              </a:rPr>
              <a:t>USPHS.gov. </a:t>
            </a:r>
            <a:endParaRPr lang="en-US" sz="2000" dirty="0"/>
          </a:p>
          <a:p>
            <a:pPr marL="234950" indent="0">
              <a:buNone/>
            </a:pPr>
            <a:endParaRPr lang="en-US" sz="2000" dirty="0">
              <a:cs typeface="Arial"/>
            </a:endParaRPr>
          </a:p>
          <a:p>
            <a:pPr marL="0" indent="0">
              <a:buNone/>
            </a:pPr>
            <a:endParaRPr lang="en-US" sz="2400" b="1" dirty="0">
              <a:solidFill>
                <a:schemeClr val="accent1"/>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1453D3A8-BDBC-465A-992C-A1AAB3EB481C}"/>
              </a:ext>
            </a:extLst>
          </p:cNvPr>
          <p:cNvSpPr>
            <a:spLocks noGrp="1"/>
          </p:cNvSpPr>
          <p:nvPr>
            <p:ph type="title"/>
          </p:nvPr>
        </p:nvSpPr>
        <p:spPr>
          <a:xfrm>
            <a:off x="609600" y="506140"/>
            <a:ext cx="10972800" cy="887356"/>
          </a:xfrm>
        </p:spPr>
        <p:txBody>
          <a:bodyPr>
            <a:normAutofit/>
          </a:bodyPr>
          <a:lstStyle/>
          <a:p>
            <a:r>
              <a:rPr lang="en-US" sz="3600" dirty="0"/>
              <a:t>Join Our Noble Effort</a:t>
            </a:r>
          </a:p>
        </p:txBody>
      </p:sp>
      <p:sp>
        <p:nvSpPr>
          <p:cNvPr id="7" name="Text Placeholder 6">
            <a:extLst>
              <a:ext uri="{FF2B5EF4-FFF2-40B4-BE49-F238E27FC236}">
                <a16:creationId xmlns:a16="http://schemas.microsoft.com/office/drawing/2014/main" id="{32F4B1B9-0A36-4DD9-93B5-E326D99CB736}"/>
              </a:ext>
            </a:extLst>
          </p:cNvPr>
          <p:cNvSpPr>
            <a:spLocks noGrp="1"/>
          </p:cNvSpPr>
          <p:nvPr>
            <p:ph type="body" sz="quarter" idx="10"/>
          </p:nvPr>
        </p:nvSpPr>
        <p:spPr/>
        <p:txBody>
          <a:bodyPr/>
          <a:lstStyle/>
          <a:p>
            <a:r>
              <a:rPr lang="en-US" sz="1600" dirty="0"/>
              <a:t>JOIN OUR EFFORT</a:t>
            </a:r>
          </a:p>
        </p:txBody>
      </p:sp>
      <p:sp>
        <p:nvSpPr>
          <p:cNvPr id="2" name="TextBox 1">
            <a:extLst>
              <a:ext uri="{FF2B5EF4-FFF2-40B4-BE49-F238E27FC236}">
                <a16:creationId xmlns:a16="http://schemas.microsoft.com/office/drawing/2014/main" id="{E125AB18-56C4-45BB-A61B-68842C12C038}"/>
              </a:ext>
            </a:extLst>
          </p:cNvPr>
          <p:cNvSpPr txBox="1"/>
          <p:nvPr/>
        </p:nvSpPr>
        <p:spPr>
          <a:xfrm>
            <a:off x="683812" y="3137600"/>
            <a:ext cx="20673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FD4DD">
                    <a:lumMod val="50000"/>
                  </a:srgbClr>
                </a:solidFill>
                <a:effectLst/>
                <a:uLnTx/>
                <a:uFillTx/>
                <a:latin typeface="Arial"/>
                <a:ea typeface="+mn-ea"/>
                <a:cs typeface="+mn-cs"/>
              </a:rPr>
              <a:t>Career Growth</a:t>
            </a:r>
          </a:p>
        </p:txBody>
      </p:sp>
      <p:sp>
        <p:nvSpPr>
          <p:cNvPr id="8" name="TextBox 7">
            <a:extLst>
              <a:ext uri="{FF2B5EF4-FFF2-40B4-BE49-F238E27FC236}">
                <a16:creationId xmlns:a16="http://schemas.microsoft.com/office/drawing/2014/main" id="{BC4AEB87-F59B-4852-86B8-9834F80C3024}"/>
              </a:ext>
            </a:extLst>
          </p:cNvPr>
          <p:cNvSpPr txBox="1"/>
          <p:nvPr/>
        </p:nvSpPr>
        <p:spPr>
          <a:xfrm>
            <a:off x="4516341" y="3137600"/>
            <a:ext cx="27058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FD4DD">
                    <a:lumMod val="50000"/>
                  </a:srgbClr>
                </a:solidFill>
                <a:effectLst/>
                <a:uLnTx/>
                <a:uFillTx/>
                <a:latin typeface="Arial"/>
                <a:ea typeface="+mn-ea"/>
                <a:cs typeface="+mn-cs"/>
              </a:rPr>
              <a:t>Financial Incentives</a:t>
            </a:r>
          </a:p>
        </p:txBody>
      </p:sp>
      <p:sp>
        <p:nvSpPr>
          <p:cNvPr id="9" name="TextBox 8">
            <a:extLst>
              <a:ext uri="{FF2B5EF4-FFF2-40B4-BE49-F238E27FC236}">
                <a16:creationId xmlns:a16="http://schemas.microsoft.com/office/drawing/2014/main" id="{69DE5FB6-A985-4EA9-9DCC-73BC674CCAD7}"/>
              </a:ext>
            </a:extLst>
          </p:cNvPr>
          <p:cNvSpPr txBox="1"/>
          <p:nvPr/>
        </p:nvSpPr>
        <p:spPr>
          <a:xfrm>
            <a:off x="8707774" y="3137600"/>
            <a:ext cx="28746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FD4DD">
                    <a:lumMod val="50000"/>
                  </a:srgbClr>
                </a:solidFill>
                <a:effectLst/>
                <a:uLnTx/>
                <a:uFillTx/>
                <a:latin typeface="Arial"/>
                <a:ea typeface="+mn-ea"/>
                <a:cs typeface="+mn-cs"/>
              </a:rPr>
              <a:t>Work/Life Balance</a:t>
            </a:r>
          </a:p>
        </p:txBody>
      </p:sp>
      <p:sp>
        <p:nvSpPr>
          <p:cNvPr id="3" name="TextBox 2">
            <a:extLst>
              <a:ext uri="{FF2B5EF4-FFF2-40B4-BE49-F238E27FC236}">
                <a16:creationId xmlns:a16="http://schemas.microsoft.com/office/drawing/2014/main" id="{6B6534CD-530D-4FDB-B85A-30D93438E6E7}"/>
              </a:ext>
            </a:extLst>
          </p:cNvPr>
          <p:cNvSpPr txBox="1"/>
          <p:nvPr/>
        </p:nvSpPr>
        <p:spPr>
          <a:xfrm>
            <a:off x="683812" y="3635335"/>
            <a:ext cx="329078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Professional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Leadership 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Mentorship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Assignment Mobility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Continuing Education Credits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Post-9/11 GI Bill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DE578A0C-0BF2-4BE7-BC9F-F4135C441DA8}"/>
              </a:ext>
            </a:extLst>
          </p:cNvPr>
          <p:cNvSpPr txBox="1"/>
          <p:nvPr/>
        </p:nvSpPr>
        <p:spPr>
          <a:xfrm>
            <a:off x="4516341" y="3833997"/>
            <a:ext cx="397986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Competitive Compensation Package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Housing Allowance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Comprehensive Health 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Student Loan Repayment Programs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401-Style Retirement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Life Insurance &amp; Survivor Benefits </a:t>
            </a:r>
          </a:p>
        </p:txBody>
      </p:sp>
      <p:sp>
        <p:nvSpPr>
          <p:cNvPr id="15" name="TextBox 14">
            <a:extLst>
              <a:ext uri="{FF2B5EF4-FFF2-40B4-BE49-F238E27FC236}">
                <a16:creationId xmlns:a16="http://schemas.microsoft.com/office/drawing/2014/main" id="{BDC1E999-4507-479A-BCB8-8CA89882C5C6}"/>
              </a:ext>
            </a:extLst>
          </p:cNvPr>
          <p:cNvSpPr txBox="1"/>
          <p:nvPr/>
        </p:nvSpPr>
        <p:spPr>
          <a:xfrm>
            <a:off x="8694022" y="3276554"/>
            <a:ext cx="307715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30 Days of Paid Vacation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Paid Sick Leave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Paid Maternity Leave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Paid Federal Holidays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0088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t>Learn More:</a:t>
            </a:r>
          </a:p>
        </p:txBody>
      </p:sp>
      <p:sp>
        <p:nvSpPr>
          <p:cNvPr id="3" name="Text Placeholder 2"/>
          <p:cNvSpPr>
            <a:spLocks noGrp="1"/>
          </p:cNvSpPr>
          <p:nvPr>
            <p:ph type="body" sz="quarter" idx="10"/>
          </p:nvPr>
        </p:nvSpPr>
        <p:spPr>
          <a:xfrm>
            <a:off x="914400" y="2290715"/>
            <a:ext cx="7506586" cy="2411914"/>
          </a:xfrm>
        </p:spPr>
        <p:txBody>
          <a:bodyPr>
            <a:normAutofit/>
          </a:bodyPr>
          <a:lstStyle/>
          <a:p>
            <a:pPr marL="342900" indent="-342900">
              <a:buFont typeface="Arial" panose="020B0604020202020204" pitchFamily="34" charset="0"/>
              <a:buChar char="•"/>
            </a:pPr>
            <a:r>
              <a:rPr lang="en-US" dirty="0"/>
              <a:t>For more information visit:</a:t>
            </a:r>
          </a:p>
          <a:p>
            <a:pPr marL="1333475" lvl="1" indent="-342900">
              <a:buFont typeface="Arial" panose="020B0604020202020204" pitchFamily="34" charset="0"/>
              <a:buChar char="•"/>
            </a:pPr>
            <a:r>
              <a:rPr lang="en-US" dirty="0">
                <a:solidFill>
                  <a:schemeClr val="bg2"/>
                </a:solidFill>
              </a:rPr>
              <a:t>www.usphs.gov</a:t>
            </a:r>
          </a:p>
          <a:p>
            <a:pPr marL="1333475" lvl="1" indent="-342900">
              <a:buFont typeface="Arial" panose="020B0604020202020204" pitchFamily="34" charset="0"/>
              <a:buChar char="•"/>
            </a:pPr>
            <a:r>
              <a:rPr lang="en-US" dirty="0">
                <a:solidFill>
                  <a:schemeClr val="bg2"/>
                </a:solidFill>
              </a:rPr>
              <a:t>www.usphs.gov/professions/engineer</a:t>
            </a:r>
          </a:p>
          <a:p>
            <a:pPr marL="1333475" lvl="1" indent="-342900">
              <a:buFont typeface="Arial" panose="020B0604020202020204" pitchFamily="34" charset="0"/>
              <a:buChar char="•"/>
            </a:pPr>
            <a:r>
              <a:rPr lang="en-US" dirty="0">
                <a:solidFill>
                  <a:schemeClr val="bg2"/>
                </a:solidFill>
              </a:rPr>
              <a:t>#USPHS</a:t>
            </a:r>
          </a:p>
          <a:p>
            <a:pPr marL="1333475" lvl="1" indent="-342900">
              <a:buFont typeface="Arial" panose="020B0604020202020204" pitchFamily="34" charset="0"/>
              <a:buChar char="•"/>
            </a:pPr>
            <a:endParaRPr lang="en-US" dirty="0">
              <a:solidFill>
                <a:schemeClr val="bg2"/>
              </a:solidFill>
            </a:endParaRPr>
          </a:p>
          <a:p>
            <a:pPr marL="342900" indent="-342900">
              <a:buFont typeface="Arial" panose="020B0604020202020204" pitchFamily="34" charset="0"/>
              <a:buChar char="•"/>
            </a:pPr>
            <a:endParaRPr lang="en-US" dirty="0"/>
          </a:p>
        </p:txBody>
      </p:sp>
      <p:sp>
        <p:nvSpPr>
          <p:cNvPr id="4" name="Text Placeholder 3"/>
          <p:cNvSpPr>
            <a:spLocks noGrp="1"/>
          </p:cNvSpPr>
          <p:nvPr>
            <p:ph type="body" sz="quarter" idx="11"/>
          </p:nvPr>
        </p:nvSpPr>
        <p:spPr/>
        <p:txBody>
          <a:bodyPr/>
          <a:lstStyle/>
          <a:p>
            <a:r>
              <a:rPr lang="en-US" dirty="0"/>
              <a:t>usphs.gov</a:t>
            </a:r>
          </a:p>
        </p:txBody>
      </p:sp>
    </p:spTree>
    <p:extLst>
      <p:ext uri="{BB962C8B-B14F-4D97-AF65-F5344CB8AC3E}">
        <p14:creationId xmlns:p14="http://schemas.microsoft.com/office/powerpoint/2010/main" val="245287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tanding in front of a crowd posing for the camera&#10;&#10;Description automatically generated">
            <a:extLst>
              <a:ext uri="{FF2B5EF4-FFF2-40B4-BE49-F238E27FC236}">
                <a16:creationId xmlns:a16="http://schemas.microsoft.com/office/drawing/2014/main" id="{20B3F27D-4509-0243-8A6C-325032EAE05F}"/>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2979738"/>
            <a:ext cx="12192000" cy="3878262"/>
          </a:xfrm>
        </p:spPr>
      </p:pic>
      <p:sp>
        <p:nvSpPr>
          <p:cNvPr id="7" name="Title 6">
            <a:extLst>
              <a:ext uri="{FF2B5EF4-FFF2-40B4-BE49-F238E27FC236}">
                <a16:creationId xmlns:a16="http://schemas.microsoft.com/office/drawing/2014/main" id="{BF7C0927-FD86-7B42-9079-03BF1E612A4A}"/>
              </a:ext>
            </a:extLst>
          </p:cNvPr>
          <p:cNvSpPr>
            <a:spLocks noGrp="1"/>
          </p:cNvSpPr>
          <p:nvPr>
            <p:ph type="ctrTitle"/>
          </p:nvPr>
        </p:nvSpPr>
        <p:spPr/>
        <p:txBody>
          <a:bodyPr>
            <a:normAutofit/>
          </a:bodyPr>
          <a:lstStyle/>
          <a:p>
            <a:r>
              <a:rPr lang="en-US" sz="3600" dirty="0"/>
              <a:t>Questions?</a:t>
            </a:r>
          </a:p>
        </p:txBody>
      </p:sp>
    </p:spTree>
    <p:extLst>
      <p:ext uri="{BB962C8B-B14F-4D97-AF65-F5344CB8AC3E}">
        <p14:creationId xmlns:p14="http://schemas.microsoft.com/office/powerpoint/2010/main" val="22414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A4F3-91A3-A64B-80E1-90AE3927908F}"/>
              </a:ext>
            </a:extLst>
          </p:cNvPr>
          <p:cNvSpPr>
            <a:spLocks noGrp="1"/>
          </p:cNvSpPr>
          <p:nvPr>
            <p:ph type="ctrTitle"/>
          </p:nvPr>
        </p:nvSpPr>
        <p:spPr/>
        <p:txBody>
          <a:bodyPr>
            <a:normAutofit/>
          </a:bodyPr>
          <a:lstStyle/>
          <a:p>
            <a:r>
              <a:rPr lang="en-US" sz="3600" dirty="0"/>
              <a:t>Thank You!</a:t>
            </a:r>
          </a:p>
        </p:txBody>
      </p:sp>
      <p:sp>
        <p:nvSpPr>
          <p:cNvPr id="3" name="Text Placeholder 2">
            <a:extLst>
              <a:ext uri="{FF2B5EF4-FFF2-40B4-BE49-F238E27FC236}">
                <a16:creationId xmlns:a16="http://schemas.microsoft.com/office/drawing/2014/main" id="{2DC2D60D-DC79-6C47-BD6F-1C89619888F5}"/>
              </a:ext>
            </a:extLst>
          </p:cNvPr>
          <p:cNvSpPr>
            <a:spLocks noGrp="1"/>
          </p:cNvSpPr>
          <p:nvPr>
            <p:ph type="body" sz="quarter" idx="10"/>
          </p:nvPr>
        </p:nvSpPr>
        <p:spPr/>
        <p:txBody>
          <a:bodyPr>
            <a:normAutofit fontScale="92500" lnSpcReduction="10000"/>
          </a:bodyPr>
          <a:lstStyle/>
          <a:p>
            <a:r>
              <a:rPr lang="en-US" dirty="0"/>
              <a:t>Name</a:t>
            </a:r>
          </a:p>
          <a:p>
            <a:r>
              <a:rPr lang="en-US" dirty="0">
                <a:solidFill>
                  <a:schemeClr val="bg2"/>
                </a:solidFill>
              </a:rPr>
              <a:t>Rank USPHS</a:t>
            </a:r>
            <a:endParaRPr lang="en-US" dirty="0"/>
          </a:p>
          <a:p>
            <a:r>
              <a:rPr lang="en-US" dirty="0"/>
              <a:t>Title</a:t>
            </a:r>
          </a:p>
          <a:p>
            <a:r>
              <a:rPr lang="en-US" dirty="0"/>
              <a:t>Phone number</a:t>
            </a:r>
          </a:p>
          <a:p>
            <a:r>
              <a:rPr lang="en-US" dirty="0"/>
              <a:t>Email</a:t>
            </a:r>
          </a:p>
        </p:txBody>
      </p:sp>
      <p:sp>
        <p:nvSpPr>
          <p:cNvPr id="4" name="Text Placeholder 3">
            <a:extLst>
              <a:ext uri="{FF2B5EF4-FFF2-40B4-BE49-F238E27FC236}">
                <a16:creationId xmlns:a16="http://schemas.microsoft.com/office/drawing/2014/main" id="{E452336C-0B53-674E-BA77-181D4CBE6D4E}"/>
              </a:ext>
            </a:extLst>
          </p:cNvPr>
          <p:cNvSpPr>
            <a:spLocks noGrp="1"/>
          </p:cNvSpPr>
          <p:nvPr>
            <p:ph type="body" sz="quarter" idx="11"/>
          </p:nvPr>
        </p:nvSpPr>
        <p:spPr/>
        <p:txBody>
          <a:bodyPr/>
          <a:lstStyle/>
          <a:p>
            <a:r>
              <a:rPr lang="en-US" dirty="0"/>
              <a:t>usphs.gov</a:t>
            </a:r>
          </a:p>
        </p:txBody>
      </p:sp>
      <p:pic>
        <p:nvPicPr>
          <p:cNvPr id="5" name="Picture 4">
            <a:extLst>
              <a:ext uri="{FF2B5EF4-FFF2-40B4-BE49-F238E27FC236}">
                <a16:creationId xmlns:a16="http://schemas.microsoft.com/office/drawing/2014/main" id="{B0C0C5C1-DDA1-46BA-AD8A-8494F81201CB}"/>
              </a:ext>
            </a:extLst>
          </p:cNvPr>
          <p:cNvPicPr>
            <a:picLocks noChangeAspect="1"/>
          </p:cNvPicPr>
          <p:nvPr/>
        </p:nvPicPr>
        <p:blipFill rotWithShape="1">
          <a:blip r:embed="rId2"/>
          <a:srcRect r="62038"/>
          <a:stretch/>
        </p:blipFill>
        <p:spPr>
          <a:xfrm>
            <a:off x="8391525" y="-1"/>
            <a:ext cx="3800475" cy="6268019"/>
          </a:xfrm>
          <a:prstGeom prst="rect">
            <a:avLst/>
          </a:prstGeom>
        </p:spPr>
      </p:pic>
    </p:spTree>
    <p:extLst>
      <p:ext uri="{BB962C8B-B14F-4D97-AF65-F5344CB8AC3E}">
        <p14:creationId xmlns:p14="http://schemas.microsoft.com/office/powerpoint/2010/main" val="45132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t>USPHS Commissioned Corps</a:t>
            </a:r>
            <a:br>
              <a:rPr lang="en-US" dirty="0"/>
            </a:br>
            <a:r>
              <a:rPr lang="en-US" sz="2400" dirty="0">
                <a:solidFill>
                  <a:srgbClr val="6F8E9C"/>
                </a:solidFill>
              </a:rPr>
              <a:t>ABBREVIATED HISTORY</a:t>
            </a:r>
            <a:br>
              <a:rPr lang="en-US" dirty="0">
                <a:solidFill>
                  <a:srgbClr val="6F8E9C"/>
                </a:solidFill>
              </a:rPr>
            </a:br>
            <a:endParaRPr lang="en-US" dirty="0">
              <a:solidFill>
                <a:srgbClr val="6F8E9C"/>
              </a:solidFill>
            </a:endParaRPr>
          </a:p>
        </p:txBody>
      </p:sp>
      <p:sp>
        <p:nvSpPr>
          <p:cNvPr id="4" name="Text Placeholder 3"/>
          <p:cNvSpPr>
            <a:spLocks noGrp="1"/>
          </p:cNvSpPr>
          <p:nvPr>
            <p:ph type="body" sz="quarter" idx="11"/>
          </p:nvPr>
        </p:nvSpPr>
        <p:spPr/>
        <p:txBody>
          <a:bodyPr/>
          <a:lstStyle/>
          <a:p>
            <a:r>
              <a:rPr lang="en-US" sz="1600" dirty="0"/>
              <a:t>OUR HISTORY</a:t>
            </a:r>
          </a:p>
        </p:txBody>
      </p:sp>
      <p:sp>
        <p:nvSpPr>
          <p:cNvPr id="5" name="TextBox 4"/>
          <p:cNvSpPr txBox="1">
            <a:spLocks noChangeArrowheads="1"/>
          </p:cNvSpPr>
          <p:nvPr/>
        </p:nvSpPr>
        <p:spPr bwMode="auto">
          <a:xfrm>
            <a:off x="4331316" y="1613606"/>
            <a:ext cx="7534697" cy="4821833"/>
          </a:xfrm>
          <a:prstGeom prst="rect">
            <a:avLst/>
          </a:prstGeom>
          <a:noFill/>
          <a:ln w="9525">
            <a:noFill/>
            <a:miter lim="800000"/>
            <a:headEnd/>
            <a:tailEnd/>
          </a:ln>
        </p:spPr>
        <p:txBody>
          <a:bodyPr wrap="square">
            <a:spAutoFit/>
          </a:bodyPr>
          <a:lstStyle/>
          <a:p>
            <a:pPr marL="347654" marR="0" lvl="0" indent="-347654"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1798</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Act for the Relief of Sick and Disabled Seamen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1870</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Marine Hospital 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1871</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First Supervising Surgeon (later Surgeon General)</a:t>
            </a:r>
          </a:p>
          <a:p>
            <a:pPr marL="347654" marR="0" lvl="0" indent="-347654" algn="l" defTabSz="914400" rtl="0" eaLnBrk="1" fontAlgn="auto" latinLnBrk="0" hangingPunct="1">
              <a:lnSpc>
                <a:spcPct val="100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Dr. John Maynard Woodworth</a:t>
            </a:r>
          </a:p>
          <a:p>
            <a:pPr marL="347654" marR="0" lvl="0" indent="-347654"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1878</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National Quarantine Act</a:t>
            </a:r>
          </a:p>
          <a:p>
            <a:pPr marL="347654" marR="0" lvl="0" indent="-347654"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1889</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Legislation created the Commissioned Corps </a:t>
            </a:r>
          </a:p>
          <a:p>
            <a:pPr marL="457200" marR="0" lvl="0" indent="-457200" algn="l" defTabSz="914400" rtl="0" eaLnBrk="1" fontAlgn="auto" latinLnBrk="0" hangingPunct="1">
              <a:lnSpc>
                <a:spcPct val="100000"/>
              </a:lnSpc>
              <a:spcBef>
                <a:spcPts val="0"/>
              </a:spcBef>
              <a:spcAft>
                <a:spcPts val="800"/>
              </a:spcAft>
              <a:buClrTx/>
              <a:buSzTx/>
              <a:buFontTx/>
              <a:buAutoNum type="arabicPlain" startAt="1912"/>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Public Health Service (with broadened powers)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1930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Parker Act:  Expanded Public Health Service to Non-Physicians</a:t>
            </a:r>
          </a:p>
          <a:p>
            <a:pPr marL="11" marR="0" lvl="1"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1955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Establishment of the Indian Health Service</a:t>
            </a:r>
          </a:p>
          <a:p>
            <a:pPr marL="457211" marR="0" lvl="1" indent="-457200" algn="l" defTabSz="914400" rtl="0" eaLnBrk="1" fontAlgn="auto" latinLnBrk="0" hangingPunct="1">
              <a:lnSpc>
                <a:spcPct val="100000"/>
              </a:lnSpc>
              <a:spcBef>
                <a:spcPts val="0"/>
              </a:spcBef>
              <a:spcAft>
                <a:spcPts val="800"/>
              </a:spcAft>
              <a:buClrTx/>
              <a:buSzTx/>
              <a:buFontTx/>
              <a:buAutoNum type="arabicPlain" startAt="1979"/>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Department of Health and Human Services established</a:t>
            </a:r>
          </a:p>
          <a:p>
            <a:pPr marL="11" marR="0" lvl="1" indent="0" algn="l"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1999</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First Dedicated Disaster Response Mission for the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USPHS Commissioned Corps (20,000 Kosovo refugees)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2" descr="Image result for public health service commissioned corps phot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6216" y="1998199"/>
            <a:ext cx="3389039" cy="405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3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0C166614-4BE0-E742-9DB9-090955F47AAB}"/>
              </a:ext>
            </a:extLst>
          </p:cNvPr>
          <p:cNvSpPr>
            <a:spLocks noGrp="1"/>
          </p:cNvSpPr>
          <p:nvPr>
            <p:ph idx="1"/>
          </p:nvPr>
        </p:nvSpPr>
        <p:spPr>
          <a:xfrm>
            <a:off x="192200" y="2111495"/>
            <a:ext cx="4914716" cy="3614565"/>
          </a:xfrm>
          <a:noFill/>
        </p:spPr>
        <p:txBody>
          <a:bodyPr vert="horz" lIns="91440" tIns="45720" rIns="91440" bIns="45720" rtlCol="0" anchor="t">
            <a:noAutofit/>
          </a:bodyPr>
          <a:lstStyle/>
          <a:p>
            <a:pPr marL="0" indent="0">
              <a:buNone/>
            </a:pPr>
            <a:endParaRPr lang="en-US" sz="1800" dirty="0"/>
          </a:p>
          <a:p>
            <a:pPr marL="285750" indent="-285750"/>
            <a:r>
              <a:rPr lang="en-US" sz="2000" b="1" dirty="0">
                <a:solidFill>
                  <a:schemeClr val="tx2">
                    <a:lumMod val="50000"/>
                  </a:schemeClr>
                </a:solidFill>
              </a:rPr>
              <a:t>Approximately 6,000 public health professionals dedicated to addressing public health and providing clinical care </a:t>
            </a:r>
            <a:br>
              <a:rPr lang="en-US" sz="2000" b="1" dirty="0"/>
            </a:br>
            <a:br>
              <a:rPr lang="en-US" sz="1800" dirty="0"/>
            </a:br>
            <a:endParaRPr lang="en-US" sz="1800" dirty="0"/>
          </a:p>
          <a:p>
            <a:pPr marL="0" indent="0">
              <a:buNone/>
            </a:pPr>
            <a:endParaRPr lang="en-US" sz="1800" dirty="0"/>
          </a:p>
          <a:p>
            <a:pPr marL="0" indent="0">
              <a:buNone/>
            </a:pPr>
            <a:endParaRPr lang="en-US" sz="1800" dirty="0"/>
          </a:p>
          <a:p>
            <a:pPr marL="515620" indent="-280670"/>
            <a:endParaRPr lang="en-US" sz="1800" dirty="0">
              <a:cs typeface="Arial"/>
            </a:endParaRPr>
          </a:p>
          <a:p>
            <a:pPr marL="515620" indent="-280670"/>
            <a:endParaRPr lang="en-US" sz="1600" dirty="0">
              <a:cs typeface="Arial"/>
            </a:endParaRPr>
          </a:p>
          <a:p>
            <a:pPr marL="515620" indent="-280670">
              <a:lnSpc>
                <a:spcPct val="150000"/>
              </a:lnSpc>
            </a:pPr>
            <a:endParaRPr lang="en-US" sz="1600" dirty="0">
              <a:cs typeface="Arial"/>
            </a:endParaRPr>
          </a:p>
        </p:txBody>
      </p:sp>
      <p:sp>
        <p:nvSpPr>
          <p:cNvPr id="14" name="Title 13">
            <a:extLst>
              <a:ext uri="{FF2B5EF4-FFF2-40B4-BE49-F238E27FC236}">
                <a16:creationId xmlns:a16="http://schemas.microsoft.com/office/drawing/2014/main" id="{E59AB9FF-9B8E-9545-BEBE-38E8807B6AD3}"/>
              </a:ext>
            </a:extLst>
          </p:cNvPr>
          <p:cNvSpPr>
            <a:spLocks noGrp="1"/>
          </p:cNvSpPr>
          <p:nvPr>
            <p:ph type="title"/>
          </p:nvPr>
        </p:nvSpPr>
        <p:spPr>
          <a:xfrm>
            <a:off x="298538" y="430161"/>
            <a:ext cx="10972800" cy="887356"/>
          </a:xfrm>
        </p:spPr>
        <p:txBody>
          <a:bodyPr>
            <a:normAutofit/>
          </a:bodyPr>
          <a:lstStyle/>
          <a:p>
            <a:r>
              <a:rPr lang="en-US" sz="3600" dirty="0"/>
              <a:t>Who We Are</a:t>
            </a:r>
          </a:p>
        </p:txBody>
      </p:sp>
      <p:sp>
        <p:nvSpPr>
          <p:cNvPr id="7" name="Text Placeholder 6"/>
          <p:cNvSpPr>
            <a:spLocks noGrp="1"/>
          </p:cNvSpPr>
          <p:nvPr>
            <p:ph type="body" sz="quarter" idx="10"/>
          </p:nvPr>
        </p:nvSpPr>
        <p:spPr/>
        <p:txBody>
          <a:bodyPr/>
          <a:lstStyle/>
          <a:p>
            <a:r>
              <a:rPr lang="en-US" sz="1600" dirty="0"/>
              <a:t>WHO WE ARE</a:t>
            </a:r>
          </a:p>
        </p:txBody>
      </p:sp>
      <p:sp>
        <p:nvSpPr>
          <p:cNvPr id="5" name="Rectangle 4"/>
          <p:cNvSpPr/>
          <p:nvPr/>
        </p:nvSpPr>
        <p:spPr>
          <a:xfrm>
            <a:off x="298538" y="1213867"/>
            <a:ext cx="1090352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BFD4DD">
                    <a:lumMod val="50000"/>
                  </a:srgbClr>
                </a:solidFill>
                <a:effectLst/>
                <a:uLnTx/>
                <a:uFillTx/>
                <a:latin typeface="Arial"/>
                <a:ea typeface="+mn-ea"/>
                <a:cs typeface="+mn-cs"/>
              </a:rPr>
              <a:t>The USPHS Commissioned Corps is one of the eight uniformed services, and is the only one dedicated solely to protecting America’s public health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5297714" y="2091767"/>
            <a:ext cx="5904351" cy="3909524"/>
          </a:xfrm>
          <a:prstGeom prst="rect">
            <a:avLst/>
          </a:prstGeom>
        </p:spPr>
      </p:pic>
    </p:spTree>
    <p:extLst>
      <p:ext uri="{BB962C8B-B14F-4D97-AF65-F5344CB8AC3E}">
        <p14:creationId xmlns:p14="http://schemas.microsoft.com/office/powerpoint/2010/main" val="360187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9536" y="557607"/>
            <a:ext cx="10972800" cy="974991"/>
          </a:xfrm>
        </p:spPr>
        <p:txBody>
          <a:bodyPr>
            <a:normAutofit/>
          </a:bodyPr>
          <a:lstStyle/>
          <a:p>
            <a:r>
              <a:rPr lang="en-US" sz="3600" dirty="0"/>
              <a:t>Our Mission and Values</a:t>
            </a:r>
          </a:p>
        </p:txBody>
      </p:sp>
      <p:sp>
        <p:nvSpPr>
          <p:cNvPr id="20" name="Text Placeholder 19"/>
          <p:cNvSpPr>
            <a:spLocks noGrp="1"/>
          </p:cNvSpPr>
          <p:nvPr>
            <p:ph type="body" sz="quarter" idx="11"/>
          </p:nvPr>
        </p:nvSpPr>
        <p:spPr/>
        <p:txBody>
          <a:bodyPr/>
          <a:lstStyle/>
          <a:p>
            <a:r>
              <a:rPr lang="en-US" sz="1600" dirty="0"/>
              <a:t>MISSION AND VALUES</a:t>
            </a:r>
          </a:p>
        </p:txBody>
      </p:sp>
      <p:grpSp>
        <p:nvGrpSpPr>
          <p:cNvPr id="9" name="Group 8"/>
          <p:cNvGrpSpPr/>
          <p:nvPr/>
        </p:nvGrpSpPr>
        <p:grpSpPr>
          <a:xfrm>
            <a:off x="5144654" y="2635338"/>
            <a:ext cx="2161309" cy="2206067"/>
            <a:chOff x="5920509" y="683490"/>
            <a:chExt cx="1863321" cy="1831109"/>
          </a:xfrm>
        </p:grpSpPr>
        <p:sp>
          <p:nvSpPr>
            <p:cNvPr id="2" name="Oval 1"/>
            <p:cNvSpPr/>
            <p:nvPr/>
          </p:nvSpPr>
          <p:spPr>
            <a:xfrm>
              <a:off x="5920509" y="683490"/>
              <a:ext cx="1863321" cy="1831109"/>
            </a:xfrm>
            <a:prstGeom prst="ellipse">
              <a:avLst/>
            </a:prstGeom>
            <a:noFill/>
            <a:ln w="3175" cap="sq" cmpd="sng">
              <a:prstDash val="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Oval 4"/>
            <p:cNvSpPr/>
            <p:nvPr/>
          </p:nvSpPr>
          <p:spPr>
            <a:xfrm>
              <a:off x="5987415" y="971952"/>
              <a:ext cx="217170" cy="208050"/>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Oval 5"/>
            <p:cNvSpPr/>
            <p:nvPr/>
          </p:nvSpPr>
          <p:spPr>
            <a:xfrm>
              <a:off x="7454265" y="913647"/>
              <a:ext cx="217170" cy="208050"/>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Oval 6"/>
            <p:cNvSpPr/>
            <p:nvPr/>
          </p:nvSpPr>
          <p:spPr>
            <a:xfrm>
              <a:off x="6052185" y="2163327"/>
              <a:ext cx="217170" cy="208050"/>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Oval 7"/>
            <p:cNvSpPr/>
            <p:nvPr/>
          </p:nvSpPr>
          <p:spPr>
            <a:xfrm>
              <a:off x="7416165" y="2167137"/>
              <a:ext cx="217170" cy="208050"/>
            </a:xfrm>
            <a:prstGeom prst="ellipse">
              <a:avLst/>
            </a:prstGeom>
            <a:solidFill>
              <a:schemeClr val="tx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0" name="TextBox 9"/>
          <p:cNvSpPr txBox="1"/>
          <p:nvPr/>
        </p:nvSpPr>
        <p:spPr>
          <a:xfrm>
            <a:off x="1269999" y="2304619"/>
            <a:ext cx="326505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solidFill>
                <a:effectLst/>
                <a:uLnTx/>
                <a:uFillTx/>
                <a:latin typeface="Arial"/>
                <a:ea typeface="+mn-ea"/>
                <a:cs typeface="+mn-cs"/>
              </a:rPr>
              <a:t>Leadership</a:t>
            </a:r>
          </a:p>
        </p:txBody>
      </p:sp>
      <p:sp>
        <p:nvSpPr>
          <p:cNvPr id="11" name="TextBox 10"/>
          <p:cNvSpPr txBox="1"/>
          <p:nvPr/>
        </p:nvSpPr>
        <p:spPr>
          <a:xfrm>
            <a:off x="1269997" y="2727147"/>
            <a:ext cx="3330618"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75F"/>
                </a:solidFill>
                <a:effectLst/>
                <a:uLnTx/>
                <a:uFillTx/>
                <a:latin typeface="Arial"/>
                <a:ea typeface="+mn-ea"/>
                <a:cs typeface="+mn-cs"/>
              </a:rPr>
              <a:t>We provide vision and purpose in public health through inspiration, dedication and loyalty.</a:t>
            </a:r>
          </a:p>
        </p:txBody>
      </p:sp>
      <p:sp>
        <p:nvSpPr>
          <p:cNvPr id="12" name="TextBox 11"/>
          <p:cNvSpPr txBox="1"/>
          <p:nvPr/>
        </p:nvSpPr>
        <p:spPr>
          <a:xfrm>
            <a:off x="1039087" y="3886181"/>
            <a:ext cx="344978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solidFill>
                <a:effectLst/>
                <a:uLnTx/>
                <a:uFillTx/>
                <a:latin typeface="Arial"/>
                <a:ea typeface="+mn-ea"/>
                <a:cs typeface="+mn-cs"/>
              </a:rPr>
              <a:t>Integrity</a:t>
            </a:r>
          </a:p>
        </p:txBody>
      </p:sp>
      <p:sp>
        <p:nvSpPr>
          <p:cNvPr id="13" name="TextBox 12"/>
          <p:cNvSpPr txBox="1"/>
          <p:nvPr/>
        </p:nvSpPr>
        <p:spPr>
          <a:xfrm>
            <a:off x="1039088" y="4347846"/>
            <a:ext cx="3519054"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75F"/>
                </a:solidFill>
                <a:effectLst/>
                <a:uLnTx/>
                <a:uFillTx/>
                <a:latin typeface="Arial"/>
                <a:ea typeface="+mn-ea"/>
                <a:cs typeface="+mn-cs"/>
              </a:rPr>
              <a:t>We exemplify uncompromising ethical conduct and maintain the highest standards of responsibility and accountability.</a:t>
            </a:r>
          </a:p>
        </p:txBody>
      </p:sp>
      <p:sp>
        <p:nvSpPr>
          <p:cNvPr id="14" name="TextBox 13"/>
          <p:cNvSpPr txBox="1"/>
          <p:nvPr/>
        </p:nvSpPr>
        <p:spPr>
          <a:xfrm>
            <a:off x="7497503" y="2158768"/>
            <a:ext cx="33829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solidFill>
                <a:effectLst/>
                <a:uLnTx/>
                <a:uFillTx/>
                <a:latin typeface="Arial"/>
                <a:ea typeface="+mn-ea"/>
                <a:cs typeface="+mn-cs"/>
              </a:rPr>
              <a:t>Service</a:t>
            </a:r>
          </a:p>
        </p:txBody>
      </p:sp>
      <p:sp>
        <p:nvSpPr>
          <p:cNvPr id="15" name="TextBox 14"/>
          <p:cNvSpPr txBox="1"/>
          <p:nvPr/>
        </p:nvSpPr>
        <p:spPr>
          <a:xfrm>
            <a:off x="7497503" y="2645948"/>
            <a:ext cx="351905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75F"/>
                </a:solidFill>
                <a:effectLst/>
                <a:uLnTx/>
                <a:uFillTx/>
                <a:latin typeface="Arial"/>
                <a:ea typeface="+mn-ea"/>
                <a:cs typeface="+mn-cs"/>
              </a:rPr>
              <a:t>We are committed to public health through compassionate actions and stewardship of time, resources, and talents.</a:t>
            </a:r>
          </a:p>
        </p:txBody>
      </p:sp>
      <p:sp>
        <p:nvSpPr>
          <p:cNvPr id="16" name="TextBox 15"/>
          <p:cNvSpPr txBox="1"/>
          <p:nvPr/>
        </p:nvSpPr>
        <p:spPr>
          <a:xfrm>
            <a:off x="7497504" y="4181593"/>
            <a:ext cx="3519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solidFill>
                <a:effectLst/>
                <a:uLnTx/>
                <a:uFillTx/>
                <a:latin typeface="Arial"/>
                <a:ea typeface="+mn-ea"/>
                <a:cs typeface="+mn-cs"/>
              </a:rPr>
              <a:t>Excellence</a:t>
            </a:r>
          </a:p>
        </p:txBody>
      </p:sp>
      <p:sp>
        <p:nvSpPr>
          <p:cNvPr id="17" name="TextBox 16"/>
          <p:cNvSpPr txBox="1"/>
          <p:nvPr/>
        </p:nvSpPr>
        <p:spPr>
          <a:xfrm>
            <a:off x="7497503" y="4668773"/>
            <a:ext cx="351905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75F"/>
                </a:solidFill>
                <a:effectLst/>
                <a:uLnTx/>
                <a:uFillTx/>
                <a:latin typeface="Arial"/>
                <a:ea typeface="+mn-ea"/>
                <a:cs typeface="+mn-cs"/>
              </a:rPr>
              <a:t>We exhibit superior performance and continuous improvement in knowledge and expertise.</a:t>
            </a:r>
          </a:p>
        </p:txBody>
      </p:sp>
      <p:sp>
        <p:nvSpPr>
          <p:cNvPr id="18" name="TextBox 17"/>
          <p:cNvSpPr txBox="1"/>
          <p:nvPr/>
        </p:nvSpPr>
        <p:spPr>
          <a:xfrm>
            <a:off x="1562699" y="1469062"/>
            <a:ext cx="9999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23342">
                    <a:lumMod val="75000"/>
                    <a:lumOff val="25000"/>
                  </a:srgbClr>
                </a:solidFill>
                <a:effectLst/>
                <a:uLnTx/>
                <a:uFillTx/>
                <a:latin typeface="Arial"/>
                <a:ea typeface="+mn-ea"/>
                <a:cs typeface="+mn-cs"/>
              </a:rPr>
              <a:t>Protect, promote, and advance the health and safety of the nation</a:t>
            </a:r>
          </a:p>
        </p:txBody>
      </p:sp>
      <p:sp>
        <p:nvSpPr>
          <p:cNvPr id="19" name="TextBox 18"/>
          <p:cNvSpPr txBox="1"/>
          <p:nvPr/>
        </p:nvSpPr>
        <p:spPr>
          <a:xfrm>
            <a:off x="5412155" y="3634557"/>
            <a:ext cx="162630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BFD4DD">
                    <a:lumMod val="75000"/>
                  </a:srgbClr>
                </a:solidFill>
                <a:effectLst/>
                <a:uLnTx/>
                <a:uFillTx/>
                <a:latin typeface="Arial"/>
                <a:ea typeface="+mn-ea"/>
                <a:cs typeface="+mn-cs"/>
              </a:rPr>
              <a:t>Core Values</a:t>
            </a:r>
          </a:p>
        </p:txBody>
      </p:sp>
    </p:spTree>
    <p:extLst>
      <p:ext uri="{BB962C8B-B14F-4D97-AF65-F5344CB8AC3E}">
        <p14:creationId xmlns:p14="http://schemas.microsoft.com/office/powerpoint/2010/main" val="313059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548927F-EFD0-4B53-ACB7-D109D432EB14}"/>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805" r="2805"/>
          <a:stretch/>
        </p:blipFill>
        <p:spPr>
          <a:xfrm>
            <a:off x="7117279" y="-45299"/>
            <a:ext cx="5074722" cy="6170328"/>
          </a:xfrm>
        </p:spPr>
      </p:pic>
      <p:sp>
        <p:nvSpPr>
          <p:cNvPr id="3" name="Text Placeholder 2">
            <a:extLst>
              <a:ext uri="{FF2B5EF4-FFF2-40B4-BE49-F238E27FC236}">
                <a16:creationId xmlns:a16="http://schemas.microsoft.com/office/drawing/2014/main" id="{B6C3F51D-1D57-4284-A012-1641CDFCDE2F}"/>
              </a:ext>
            </a:extLst>
          </p:cNvPr>
          <p:cNvSpPr>
            <a:spLocks noGrp="1"/>
          </p:cNvSpPr>
          <p:nvPr>
            <p:ph type="body" sz="quarter" idx="12"/>
          </p:nvPr>
        </p:nvSpPr>
        <p:spPr>
          <a:xfrm>
            <a:off x="7117279" y="-45299"/>
            <a:ext cx="5074722" cy="1166191"/>
          </a:xfrm>
          <a:solidFill>
            <a:schemeClr val="accent1"/>
          </a:solidFill>
        </p:spPr>
        <p:txBody>
          <a:bodyPr/>
          <a:lstStyle/>
          <a:p>
            <a:pPr algn="ctr"/>
            <a:r>
              <a:rPr lang="en-US" dirty="0">
                <a:solidFill>
                  <a:schemeClr val="bg1"/>
                </a:solidFill>
              </a:rPr>
              <a:t>Protect, promote and advance the health and safety of our nation.</a:t>
            </a:r>
            <a:r>
              <a:rPr lang="en-US" dirty="0">
                <a:solidFill>
                  <a:schemeClr val="bg1"/>
                </a:solidFill>
                <a:cs typeface="Arial"/>
              </a:rPr>
              <a:t> </a:t>
            </a:r>
          </a:p>
          <a:p>
            <a:pPr algn="ctr"/>
            <a:endParaRPr lang="en-US" dirty="0">
              <a:solidFill>
                <a:schemeClr val="bg1"/>
              </a:solidFill>
            </a:endParaRPr>
          </a:p>
        </p:txBody>
      </p:sp>
      <p:sp>
        <p:nvSpPr>
          <p:cNvPr id="4" name="Content Placeholder 3">
            <a:extLst>
              <a:ext uri="{FF2B5EF4-FFF2-40B4-BE49-F238E27FC236}">
                <a16:creationId xmlns:a16="http://schemas.microsoft.com/office/drawing/2014/main" id="{5A35426D-C41C-410B-BDE3-A1B795E6A846}"/>
              </a:ext>
            </a:extLst>
          </p:cNvPr>
          <p:cNvSpPr>
            <a:spLocks noGrp="1"/>
          </p:cNvSpPr>
          <p:nvPr>
            <p:ph idx="1"/>
          </p:nvPr>
        </p:nvSpPr>
        <p:spPr>
          <a:xfrm>
            <a:off x="125376" y="1166191"/>
            <a:ext cx="6991902" cy="4201468"/>
          </a:xfrm>
        </p:spPr>
        <p:txBody>
          <a:bodyPr>
            <a:noAutofit/>
          </a:bodyPr>
          <a:lstStyle/>
          <a:p>
            <a:pPr marL="342900" indent="-342900">
              <a:spcBef>
                <a:spcPts val="0"/>
              </a:spcBef>
            </a:pPr>
            <a:r>
              <a:rPr lang="en-US" sz="1800" b="1" dirty="0">
                <a:solidFill>
                  <a:schemeClr val="tx2">
                    <a:lumMod val="75000"/>
                  </a:schemeClr>
                </a:solidFill>
                <a:cs typeface="Arial"/>
              </a:rPr>
              <a:t>Provide essential health services</a:t>
            </a:r>
            <a:br>
              <a:rPr lang="en-US" sz="1800" b="1" dirty="0">
                <a:solidFill>
                  <a:schemeClr val="accent3">
                    <a:lumMod val="75000"/>
                  </a:schemeClr>
                </a:solidFill>
                <a:cs typeface="Arial"/>
              </a:rPr>
            </a:br>
            <a:r>
              <a:rPr lang="en-US" sz="1400" dirty="0">
                <a:cs typeface="Arial"/>
              </a:rPr>
              <a:t>We go where most do not go to provide care for vulnerable and underserved populations.  </a:t>
            </a:r>
          </a:p>
          <a:p>
            <a:pPr marL="342900" indent="-342900">
              <a:spcBef>
                <a:spcPts val="0"/>
              </a:spcBef>
            </a:pPr>
            <a:endParaRPr lang="en-US" sz="1600" dirty="0">
              <a:cs typeface="Arial"/>
            </a:endParaRPr>
          </a:p>
          <a:p>
            <a:pPr marL="342900" indent="-342900">
              <a:spcBef>
                <a:spcPts val="0"/>
              </a:spcBef>
            </a:pPr>
            <a:r>
              <a:rPr lang="en-US" sz="1800" b="1" dirty="0">
                <a:solidFill>
                  <a:schemeClr val="tx2">
                    <a:lumMod val="75000"/>
                  </a:schemeClr>
                </a:solidFill>
                <a:cs typeface="Arial"/>
              </a:rPr>
              <a:t>Serve on the frontlines of public health emergencies</a:t>
            </a:r>
            <a:br>
              <a:rPr lang="en-US" sz="1600" b="1" dirty="0">
                <a:solidFill>
                  <a:schemeClr val="tx2">
                    <a:lumMod val="75000"/>
                  </a:schemeClr>
                </a:solidFill>
                <a:cs typeface="Arial"/>
              </a:rPr>
            </a:br>
            <a:r>
              <a:rPr lang="en-US" sz="1400" dirty="0">
                <a:cs typeface="Arial"/>
              </a:rPr>
              <a:t>We respond quickly to natural disasters, disease outbreaks and global public health emergencies as well as serve on humanitarian missions.</a:t>
            </a:r>
          </a:p>
          <a:p>
            <a:pPr marL="342900" indent="-342900">
              <a:spcBef>
                <a:spcPts val="0"/>
              </a:spcBef>
            </a:pPr>
            <a:endParaRPr lang="en-US" sz="1600" b="1" dirty="0">
              <a:cs typeface="Arial"/>
            </a:endParaRPr>
          </a:p>
          <a:p>
            <a:pPr marL="342900" indent="-342900">
              <a:spcBef>
                <a:spcPts val="0"/>
              </a:spcBef>
            </a:pPr>
            <a:r>
              <a:rPr lang="en-US" sz="1800" b="1" dirty="0">
                <a:solidFill>
                  <a:schemeClr val="tx2">
                    <a:lumMod val="75000"/>
                  </a:schemeClr>
                </a:solidFill>
                <a:cs typeface="Arial"/>
              </a:rPr>
              <a:t>Lead public health programs and policy development</a:t>
            </a:r>
            <a:br>
              <a:rPr lang="en-US" sz="1800" b="1" dirty="0">
                <a:solidFill>
                  <a:schemeClr val="tx2">
                    <a:lumMod val="75000"/>
                  </a:schemeClr>
                </a:solidFill>
                <a:cs typeface="Arial"/>
              </a:rPr>
            </a:br>
            <a:r>
              <a:rPr lang="en-US" sz="1400" dirty="0">
                <a:cs typeface="Arial"/>
              </a:rPr>
              <a:t>We utilize our experience, skills, and networks to provide leadership within the U.S. Department of Health and Human Services and throughout the federal government.</a:t>
            </a:r>
          </a:p>
          <a:p>
            <a:pPr marL="342900" indent="-342900">
              <a:spcBef>
                <a:spcPts val="0"/>
              </a:spcBef>
            </a:pPr>
            <a:endParaRPr lang="en-US" sz="1400" dirty="0">
              <a:cs typeface="Arial"/>
            </a:endParaRPr>
          </a:p>
          <a:p>
            <a:pPr marL="342900" indent="-342900">
              <a:spcBef>
                <a:spcPts val="0"/>
              </a:spcBef>
            </a:pPr>
            <a:r>
              <a:rPr lang="en-US" sz="1800" b="1" dirty="0">
                <a:solidFill>
                  <a:schemeClr val="tx2">
                    <a:lumMod val="75000"/>
                  </a:schemeClr>
                </a:solidFill>
                <a:cs typeface="Arial"/>
              </a:rPr>
              <a:t>Advance innovation and science </a:t>
            </a:r>
            <a:br>
              <a:rPr lang="en-US" sz="1800" b="1" dirty="0">
                <a:solidFill>
                  <a:schemeClr val="tx2">
                    <a:lumMod val="75000"/>
                  </a:schemeClr>
                </a:solidFill>
                <a:cs typeface="Arial"/>
              </a:rPr>
            </a:br>
            <a:r>
              <a:rPr lang="en-US" sz="1400" dirty="0">
                <a:cs typeface="Arial"/>
              </a:rPr>
              <a:t>We work at the forefront of medical challenges like COVID-19, cancer, and </a:t>
            </a:r>
            <a:br>
              <a:rPr lang="en-US" sz="1400" dirty="0">
                <a:cs typeface="Arial"/>
              </a:rPr>
            </a:br>
            <a:r>
              <a:rPr lang="en-US" sz="1400" dirty="0">
                <a:cs typeface="Arial"/>
              </a:rPr>
              <a:t>the opioid crisis.</a:t>
            </a:r>
          </a:p>
          <a:p>
            <a:pPr marL="234950" indent="0">
              <a:buNone/>
            </a:pPr>
            <a:endParaRPr lang="en-US" sz="1600" dirty="0"/>
          </a:p>
        </p:txBody>
      </p:sp>
      <p:sp>
        <p:nvSpPr>
          <p:cNvPr id="5" name="Title 4">
            <a:extLst>
              <a:ext uri="{FF2B5EF4-FFF2-40B4-BE49-F238E27FC236}">
                <a16:creationId xmlns:a16="http://schemas.microsoft.com/office/drawing/2014/main" id="{7ABC07A2-F178-4781-BB8E-3D1EAB528B69}"/>
              </a:ext>
            </a:extLst>
          </p:cNvPr>
          <p:cNvSpPr>
            <a:spLocks noGrp="1"/>
          </p:cNvSpPr>
          <p:nvPr>
            <p:ph type="title"/>
          </p:nvPr>
        </p:nvSpPr>
        <p:spPr>
          <a:xfrm>
            <a:off x="476677" y="419307"/>
            <a:ext cx="7581900" cy="627328"/>
          </a:xfrm>
        </p:spPr>
        <p:txBody>
          <a:bodyPr/>
          <a:lstStyle/>
          <a:p>
            <a:r>
              <a:rPr lang="en-US" sz="3600" dirty="0"/>
              <a:t>What We Do</a:t>
            </a:r>
          </a:p>
        </p:txBody>
      </p:sp>
      <p:sp>
        <p:nvSpPr>
          <p:cNvPr id="6" name="Text Placeholder 5">
            <a:extLst>
              <a:ext uri="{FF2B5EF4-FFF2-40B4-BE49-F238E27FC236}">
                <a16:creationId xmlns:a16="http://schemas.microsoft.com/office/drawing/2014/main" id="{33E28793-A1B1-433E-A8AA-8B7D3B8344E0}"/>
              </a:ext>
            </a:extLst>
          </p:cNvPr>
          <p:cNvSpPr>
            <a:spLocks noGrp="1"/>
          </p:cNvSpPr>
          <p:nvPr>
            <p:ph type="body" sz="quarter" idx="10"/>
          </p:nvPr>
        </p:nvSpPr>
        <p:spPr/>
        <p:txBody>
          <a:bodyPr/>
          <a:lstStyle/>
          <a:p>
            <a:r>
              <a:rPr lang="en-US" sz="1600" dirty="0"/>
              <a:t>WHAT WE DO</a:t>
            </a:r>
          </a:p>
        </p:txBody>
      </p:sp>
    </p:spTree>
    <p:extLst>
      <p:ext uri="{BB962C8B-B14F-4D97-AF65-F5344CB8AC3E}">
        <p14:creationId xmlns:p14="http://schemas.microsoft.com/office/powerpoint/2010/main" val="86524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915" y="2305754"/>
            <a:ext cx="6172987" cy="3752116"/>
          </a:xfrm>
        </p:spPr>
        <p:txBody>
          <a:bodyPr vert="horz" lIns="91440" tIns="45720" rIns="91440" bIns="45720" rtlCol="0" anchor="t">
            <a:noAutofit/>
          </a:bodyPr>
          <a:lstStyle/>
          <a:p>
            <a:pPr marL="515620" indent="-280670"/>
            <a:r>
              <a:rPr lang="en-US" sz="2133" dirty="0"/>
              <a:t>Department of Health and Human Services</a:t>
            </a:r>
            <a:endParaRPr lang="en-US" sz="1650" dirty="0">
              <a:cs typeface="Arial"/>
            </a:endParaRPr>
          </a:p>
          <a:p>
            <a:pPr marL="515620" indent="-280670"/>
            <a:r>
              <a:rPr lang="en-US" sz="2133" dirty="0"/>
              <a:t>Department of Defense </a:t>
            </a:r>
            <a:endParaRPr lang="en-US" sz="2133" dirty="0">
              <a:cs typeface="Arial"/>
            </a:endParaRPr>
          </a:p>
          <a:p>
            <a:pPr marL="515620" indent="-280670"/>
            <a:r>
              <a:rPr lang="en-US" sz="2133" dirty="0"/>
              <a:t>Department of Homeland Security</a:t>
            </a:r>
            <a:endParaRPr lang="en-US" sz="2133" dirty="0">
              <a:cs typeface="Arial"/>
            </a:endParaRPr>
          </a:p>
          <a:p>
            <a:pPr marL="515620" indent="-280670"/>
            <a:r>
              <a:rPr lang="en-US" sz="2133" dirty="0"/>
              <a:t>U.S. Agency for International Development</a:t>
            </a:r>
            <a:endParaRPr lang="en-US" sz="2133" dirty="0">
              <a:cs typeface="Arial"/>
            </a:endParaRPr>
          </a:p>
          <a:p>
            <a:pPr marL="515620" indent="-280670"/>
            <a:r>
              <a:rPr lang="en-US" sz="2133" dirty="0"/>
              <a:t>Federal Bureau of Prisons</a:t>
            </a:r>
          </a:p>
          <a:p>
            <a:pPr marL="515620" indent="-280670"/>
            <a:r>
              <a:rPr lang="en-US" sz="2133" dirty="0">
                <a:cs typeface="Arial"/>
              </a:rPr>
              <a:t>Department of the Interior</a:t>
            </a:r>
          </a:p>
          <a:p>
            <a:pPr marL="515620" indent="-280670"/>
            <a:r>
              <a:rPr lang="en-US" sz="2133" dirty="0">
                <a:cs typeface="Arial"/>
              </a:rPr>
              <a:t>Department of Veterans Affairs </a:t>
            </a:r>
          </a:p>
          <a:p>
            <a:pPr marL="515620" indent="-280670"/>
            <a:r>
              <a:rPr lang="en-US" sz="2133" dirty="0"/>
              <a:t>State Governments and Local Agencies</a:t>
            </a:r>
            <a:endParaRPr lang="en-US" sz="2133" dirty="0">
              <a:cs typeface="Arial"/>
            </a:endParaRPr>
          </a:p>
          <a:p>
            <a:pPr marL="0" indent="0">
              <a:buNone/>
            </a:pPr>
            <a:endParaRPr lang="en-US" sz="2133" dirty="0"/>
          </a:p>
        </p:txBody>
      </p:sp>
      <p:sp>
        <p:nvSpPr>
          <p:cNvPr id="7" name="Text Placeholder 6"/>
          <p:cNvSpPr>
            <a:spLocks noGrp="1"/>
          </p:cNvSpPr>
          <p:nvPr>
            <p:ph type="body" sz="quarter" idx="11"/>
          </p:nvPr>
        </p:nvSpPr>
        <p:spPr>
          <a:xfrm>
            <a:off x="609600" y="1479551"/>
            <a:ext cx="11245327" cy="882468"/>
          </a:xfrm>
        </p:spPr>
        <p:txBody>
          <a:bodyPr/>
          <a:lstStyle/>
          <a:p>
            <a:r>
              <a:rPr lang="en-US" sz="2000" dirty="0"/>
              <a:t>Approximately 6,000 officers in 800 locations, all 50 states and numerous foreign assignments including the World Health Organization</a:t>
            </a:r>
          </a:p>
        </p:txBody>
      </p:sp>
      <p:sp>
        <p:nvSpPr>
          <p:cNvPr id="2" name="Title 1"/>
          <p:cNvSpPr>
            <a:spLocks noGrp="1"/>
          </p:cNvSpPr>
          <p:nvPr>
            <p:ph type="title"/>
          </p:nvPr>
        </p:nvSpPr>
        <p:spPr>
          <a:xfrm>
            <a:off x="609600" y="505562"/>
            <a:ext cx="10972800" cy="887356"/>
          </a:xfrm>
        </p:spPr>
        <p:txBody>
          <a:bodyPr>
            <a:normAutofit fontScale="90000"/>
          </a:bodyPr>
          <a:lstStyle/>
          <a:p>
            <a:pPr algn="l">
              <a:spcBef>
                <a:spcPts val="0"/>
              </a:spcBef>
            </a:pPr>
            <a:r>
              <a:rPr lang="en-US" sz="4000" b="1" dirty="0">
                <a:solidFill>
                  <a:srgbClr val="123342"/>
                </a:solidFill>
                <a:latin typeface="Arial" panose="020B0604020202020204" pitchFamily="34" charset="0"/>
                <a:ea typeface="+mn-ea"/>
                <a:cs typeface="Arial" panose="020B0604020202020204" pitchFamily="34" charset="0"/>
              </a:rPr>
              <a:t>USPHS Commissioned Corps</a:t>
            </a:r>
            <a:br>
              <a:rPr lang="en-US" sz="2800" b="1" dirty="0">
                <a:solidFill>
                  <a:srgbClr val="FF0000"/>
                </a:solidFill>
                <a:latin typeface="Arial" panose="020B0604020202020204" pitchFamily="34" charset="0"/>
                <a:ea typeface="+mn-ea"/>
                <a:cs typeface="Arial" panose="020B0604020202020204" pitchFamily="34" charset="0"/>
              </a:rPr>
            </a:br>
            <a:r>
              <a:rPr lang="en-US" sz="2700" dirty="0">
                <a:solidFill>
                  <a:srgbClr val="6F8E9C"/>
                </a:solidFill>
              </a:rPr>
              <a:t>WHERE WE WORK</a:t>
            </a:r>
          </a:p>
        </p:txBody>
      </p:sp>
      <p:sp>
        <p:nvSpPr>
          <p:cNvPr id="6" name="Text Placeholder 5"/>
          <p:cNvSpPr>
            <a:spLocks noGrp="1"/>
          </p:cNvSpPr>
          <p:nvPr>
            <p:ph type="body" sz="quarter" idx="10"/>
          </p:nvPr>
        </p:nvSpPr>
        <p:spPr/>
        <p:txBody>
          <a:bodyPr/>
          <a:lstStyle/>
          <a:p>
            <a:r>
              <a:rPr lang="en-US" sz="1600" dirty="0"/>
              <a:t>WHERE WE WORK</a:t>
            </a:r>
          </a:p>
        </p:txBody>
      </p:sp>
      <p:pic>
        <p:nvPicPr>
          <p:cNvPr id="2054" name="Picture 6" descr="Image result for dod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2051" y="2656191"/>
            <a:ext cx="1586668" cy="15850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department of homeland securi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7329" y="2632942"/>
            <a:ext cx="1584960" cy="158099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department of health and human service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5654" y="2654547"/>
            <a:ext cx="1537788" cy="153778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us ai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4548" y="4181812"/>
            <a:ext cx="1627523" cy="162752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bureau of pris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5138" y="4181812"/>
            <a:ext cx="1627521" cy="162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34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85090" y="1348509"/>
            <a:ext cx="10123055" cy="4304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p:cNvPicPr>
            <a:picLocks noChangeAspect="1"/>
          </p:cNvPicPr>
          <p:nvPr/>
        </p:nvPicPr>
        <p:blipFill rotWithShape="1">
          <a:blip r:embed="rId3"/>
          <a:srcRect l="1062" t="27995" r="86283" b="41505"/>
          <a:stretch/>
        </p:blipFill>
        <p:spPr>
          <a:xfrm>
            <a:off x="4592663" y="1833454"/>
            <a:ext cx="1320799" cy="905163"/>
          </a:xfrm>
          <a:prstGeom prst="rect">
            <a:avLst/>
          </a:prstGeom>
        </p:spPr>
      </p:pic>
      <p:sp>
        <p:nvSpPr>
          <p:cNvPr id="6" name="Title 5"/>
          <p:cNvSpPr>
            <a:spLocks noGrp="1"/>
          </p:cNvSpPr>
          <p:nvPr>
            <p:ph type="title"/>
          </p:nvPr>
        </p:nvSpPr>
        <p:spPr>
          <a:xfrm>
            <a:off x="665583" y="529805"/>
            <a:ext cx="10972800" cy="974991"/>
          </a:xfrm>
        </p:spPr>
        <p:txBody>
          <a:bodyPr>
            <a:normAutofit/>
          </a:bodyPr>
          <a:lstStyle/>
          <a:p>
            <a:r>
              <a:rPr lang="en-US" sz="3600" dirty="0"/>
              <a:t>Professional Categories</a:t>
            </a:r>
          </a:p>
        </p:txBody>
      </p:sp>
      <p:sp>
        <p:nvSpPr>
          <p:cNvPr id="9" name="Text Placeholder 8"/>
          <p:cNvSpPr>
            <a:spLocks noGrp="1"/>
          </p:cNvSpPr>
          <p:nvPr>
            <p:ph type="body" sz="quarter" idx="11"/>
          </p:nvPr>
        </p:nvSpPr>
        <p:spPr/>
        <p:txBody>
          <a:bodyPr/>
          <a:lstStyle/>
          <a:p>
            <a:r>
              <a:rPr lang="en-US" dirty="0"/>
              <a:t>PROFESSIONAL CATEGORIES</a:t>
            </a:r>
          </a:p>
        </p:txBody>
      </p:sp>
      <p:pic>
        <p:nvPicPr>
          <p:cNvPr id="14" name="Picture 13"/>
          <p:cNvPicPr>
            <a:picLocks noChangeAspect="1"/>
          </p:cNvPicPr>
          <p:nvPr/>
        </p:nvPicPr>
        <p:blipFill rotWithShape="1">
          <a:blip r:embed="rId3"/>
          <a:srcRect l="26408" t="63413" r="60937" b="6088"/>
          <a:stretch/>
        </p:blipFill>
        <p:spPr>
          <a:xfrm>
            <a:off x="6087210" y="4018517"/>
            <a:ext cx="1320800" cy="905164"/>
          </a:xfrm>
          <a:prstGeom prst="rect">
            <a:avLst/>
          </a:prstGeom>
        </p:spPr>
      </p:pic>
      <p:pic>
        <p:nvPicPr>
          <p:cNvPr id="15" name="Picture 14"/>
          <p:cNvPicPr>
            <a:picLocks noChangeAspect="1"/>
          </p:cNvPicPr>
          <p:nvPr/>
        </p:nvPicPr>
        <p:blipFill rotWithShape="1">
          <a:blip r:embed="rId3"/>
          <a:srcRect l="18167" t="27995" r="69355" b="41505"/>
          <a:stretch/>
        </p:blipFill>
        <p:spPr>
          <a:xfrm>
            <a:off x="6087210" y="1837250"/>
            <a:ext cx="1302327" cy="905163"/>
          </a:xfrm>
          <a:prstGeom prst="rect">
            <a:avLst/>
          </a:prstGeom>
        </p:spPr>
      </p:pic>
      <p:pic>
        <p:nvPicPr>
          <p:cNvPr id="16" name="Picture 15"/>
          <p:cNvPicPr>
            <a:picLocks noChangeAspect="1"/>
          </p:cNvPicPr>
          <p:nvPr/>
        </p:nvPicPr>
        <p:blipFill rotWithShape="1">
          <a:blip r:embed="rId3"/>
          <a:srcRect l="35000" t="27995" r="52610" b="41505"/>
          <a:stretch/>
        </p:blipFill>
        <p:spPr>
          <a:xfrm>
            <a:off x="7605284" y="1833454"/>
            <a:ext cx="1293091" cy="905163"/>
          </a:xfrm>
          <a:prstGeom prst="rect">
            <a:avLst/>
          </a:prstGeom>
        </p:spPr>
      </p:pic>
      <p:pic>
        <p:nvPicPr>
          <p:cNvPr id="17" name="Picture 16"/>
          <p:cNvPicPr>
            <a:picLocks noChangeAspect="1"/>
          </p:cNvPicPr>
          <p:nvPr/>
        </p:nvPicPr>
        <p:blipFill rotWithShape="1">
          <a:blip r:embed="rId3"/>
          <a:srcRect l="51765" t="27995" r="35669" b="41505"/>
          <a:stretch/>
        </p:blipFill>
        <p:spPr>
          <a:xfrm>
            <a:off x="9108633" y="1833453"/>
            <a:ext cx="1311564" cy="905163"/>
          </a:xfrm>
          <a:prstGeom prst="rect">
            <a:avLst/>
          </a:prstGeom>
        </p:spPr>
      </p:pic>
      <p:pic>
        <p:nvPicPr>
          <p:cNvPr id="19" name="Picture 18"/>
          <p:cNvPicPr>
            <a:picLocks noChangeAspect="1"/>
          </p:cNvPicPr>
          <p:nvPr/>
        </p:nvPicPr>
        <p:blipFill rotWithShape="1">
          <a:blip r:embed="rId3"/>
          <a:srcRect l="68097" t="27995" r="19425" b="41505"/>
          <a:stretch/>
        </p:blipFill>
        <p:spPr>
          <a:xfrm>
            <a:off x="4592663" y="2916614"/>
            <a:ext cx="1302327" cy="905163"/>
          </a:xfrm>
          <a:prstGeom prst="rect">
            <a:avLst/>
          </a:prstGeom>
        </p:spPr>
      </p:pic>
      <p:pic>
        <p:nvPicPr>
          <p:cNvPr id="20" name="Picture 19"/>
          <p:cNvPicPr>
            <a:picLocks noChangeAspect="1"/>
          </p:cNvPicPr>
          <p:nvPr/>
        </p:nvPicPr>
        <p:blipFill rotWithShape="1">
          <a:blip r:embed="rId3"/>
          <a:srcRect l="84646" t="27995" r="2655" b="41505"/>
          <a:stretch/>
        </p:blipFill>
        <p:spPr>
          <a:xfrm>
            <a:off x="6087210" y="2916614"/>
            <a:ext cx="1325418" cy="905163"/>
          </a:xfrm>
          <a:prstGeom prst="rect">
            <a:avLst/>
          </a:prstGeom>
        </p:spPr>
      </p:pic>
      <p:pic>
        <p:nvPicPr>
          <p:cNvPr id="21" name="Picture 20"/>
          <p:cNvPicPr>
            <a:picLocks noChangeAspect="1"/>
          </p:cNvPicPr>
          <p:nvPr/>
        </p:nvPicPr>
        <p:blipFill rotWithShape="1">
          <a:blip r:embed="rId3"/>
          <a:srcRect l="9469" t="63413" r="77973" b="6088"/>
          <a:stretch/>
        </p:blipFill>
        <p:spPr>
          <a:xfrm>
            <a:off x="9131517" y="2916614"/>
            <a:ext cx="1310693" cy="905164"/>
          </a:xfrm>
          <a:prstGeom prst="rect">
            <a:avLst/>
          </a:prstGeom>
        </p:spPr>
      </p:pic>
      <p:pic>
        <p:nvPicPr>
          <p:cNvPr id="22" name="Picture 21"/>
          <p:cNvPicPr>
            <a:picLocks noChangeAspect="1"/>
          </p:cNvPicPr>
          <p:nvPr/>
        </p:nvPicPr>
        <p:blipFill rotWithShape="1">
          <a:blip r:embed="rId3"/>
          <a:srcRect l="43287" t="63413" r="44147" b="6088"/>
          <a:stretch/>
        </p:blipFill>
        <p:spPr>
          <a:xfrm>
            <a:off x="7596047" y="2916614"/>
            <a:ext cx="1311564" cy="905164"/>
          </a:xfrm>
          <a:prstGeom prst="rect">
            <a:avLst/>
          </a:prstGeom>
        </p:spPr>
      </p:pic>
      <p:pic>
        <p:nvPicPr>
          <p:cNvPr id="23" name="Picture 22"/>
          <p:cNvPicPr>
            <a:picLocks noChangeAspect="1"/>
          </p:cNvPicPr>
          <p:nvPr/>
        </p:nvPicPr>
        <p:blipFill rotWithShape="1">
          <a:blip r:embed="rId3"/>
          <a:srcRect l="59719" t="63413" r="27626" b="6088"/>
          <a:stretch/>
        </p:blipFill>
        <p:spPr>
          <a:xfrm>
            <a:off x="4592663" y="4018517"/>
            <a:ext cx="1320800" cy="905164"/>
          </a:xfrm>
          <a:prstGeom prst="rect">
            <a:avLst/>
          </a:prstGeom>
        </p:spPr>
      </p:pic>
      <p:pic>
        <p:nvPicPr>
          <p:cNvPr id="24" name="Picture 23"/>
          <p:cNvPicPr>
            <a:picLocks noChangeAspect="1"/>
          </p:cNvPicPr>
          <p:nvPr/>
        </p:nvPicPr>
        <p:blipFill rotWithShape="1">
          <a:blip r:embed="rId3"/>
          <a:srcRect l="76115" t="63413" r="11151" b="6088"/>
          <a:stretch/>
        </p:blipFill>
        <p:spPr>
          <a:xfrm>
            <a:off x="7605284" y="4002443"/>
            <a:ext cx="1329059" cy="921237"/>
          </a:xfrm>
          <a:prstGeom prst="rect">
            <a:avLst/>
          </a:prstGeom>
        </p:spPr>
      </p:pic>
      <p:sp>
        <p:nvSpPr>
          <p:cNvPr id="3" name="TextBox 2">
            <a:extLst>
              <a:ext uri="{FF2B5EF4-FFF2-40B4-BE49-F238E27FC236}">
                <a16:creationId xmlns:a16="http://schemas.microsoft.com/office/drawing/2014/main" id="{C0D5276D-98CB-4FEB-AB8F-0932BA4AF149}"/>
              </a:ext>
            </a:extLst>
          </p:cNvPr>
          <p:cNvSpPr txBox="1"/>
          <p:nvPr/>
        </p:nvSpPr>
        <p:spPr>
          <a:xfrm flipH="1">
            <a:off x="10015537" y="3470275"/>
            <a:ext cx="1778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S</a:t>
            </a: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4" name="Rectangle 3">
            <a:extLst>
              <a:ext uri="{FF2B5EF4-FFF2-40B4-BE49-F238E27FC236}">
                <a16:creationId xmlns:a16="http://schemas.microsoft.com/office/drawing/2014/main" id="{D84D1559-69CA-403D-9CE2-D54139B603F6}"/>
              </a:ext>
            </a:extLst>
          </p:cNvPr>
          <p:cNvSpPr/>
          <p:nvPr/>
        </p:nvSpPr>
        <p:spPr>
          <a:xfrm>
            <a:off x="7781925" y="3402650"/>
            <a:ext cx="990600" cy="264475"/>
          </a:xfrm>
          <a:prstGeom prst="rect">
            <a:avLst/>
          </a:prstGeom>
          <a:solidFill>
            <a:srgbClr val="294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792530CF-3E25-46D6-AA26-A2A7A9C8E5F5}"/>
              </a:ext>
            </a:extLst>
          </p:cNvPr>
          <p:cNvSpPr txBox="1"/>
          <p:nvPr/>
        </p:nvSpPr>
        <p:spPr>
          <a:xfrm>
            <a:off x="7636425" y="3402650"/>
            <a:ext cx="128016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rPr>
              <a:t>DIETITIAN</a:t>
            </a:r>
          </a:p>
        </p:txBody>
      </p:sp>
      <p:pic>
        <p:nvPicPr>
          <p:cNvPr id="25" name="Picture 24">
            <a:extLst>
              <a:ext uri="{FF2B5EF4-FFF2-40B4-BE49-F238E27FC236}">
                <a16:creationId xmlns:a16="http://schemas.microsoft.com/office/drawing/2014/main" id="{D0D79D4D-4C3A-4358-B5E5-E90405089C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281379" y="4002456"/>
            <a:ext cx="965199" cy="959836"/>
          </a:xfrm>
          <a:prstGeom prst="rect">
            <a:avLst/>
          </a:prstGeom>
        </p:spPr>
      </p:pic>
      <p:pic>
        <p:nvPicPr>
          <p:cNvPr id="28" name="Picture 3">
            <a:extLst>
              <a:ext uri="{FF2B5EF4-FFF2-40B4-BE49-F238E27FC236}">
                <a16:creationId xmlns:a16="http://schemas.microsoft.com/office/drawing/2014/main" id="{B3F17D43-9065-4CB6-8738-45B1AAF9A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809" b="7809"/>
          <a:stretch/>
        </p:blipFill>
        <p:spPr bwMode="auto">
          <a:xfrm>
            <a:off x="1468001" y="1666276"/>
            <a:ext cx="2745840" cy="3472749"/>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65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2.xml><?xml version="1.0" encoding="utf-8"?>
<a:theme xmlns:a="http://schemas.openxmlformats.org/drawingml/2006/main" name="2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3.xml><?xml version="1.0" encoding="utf-8"?>
<a:theme xmlns:a="http://schemas.openxmlformats.org/drawingml/2006/main" name="3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4.xml><?xml version="1.0" encoding="utf-8"?>
<a:theme xmlns:a="http://schemas.openxmlformats.org/drawingml/2006/main" name="4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5.xml><?xml version="1.0" encoding="utf-8"?>
<a:theme xmlns:a="http://schemas.openxmlformats.org/drawingml/2006/main" name="5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6.xml><?xml version="1.0" encoding="utf-8"?>
<a:theme xmlns:a="http://schemas.openxmlformats.org/drawingml/2006/main" name="14_OASH Slide Master">
  <a:themeElements>
    <a:clrScheme name="USHPS ">
      <a:dk1>
        <a:srgbClr val="000000"/>
      </a:dk1>
      <a:lt1>
        <a:srgbClr val="FFFFFF"/>
      </a:lt1>
      <a:dk2>
        <a:srgbClr val="BFD4DD"/>
      </a:dk2>
      <a:lt2>
        <a:srgbClr val="F4BA18"/>
      </a:lt2>
      <a:accent1>
        <a:srgbClr val="123342"/>
      </a:accent1>
      <a:accent2>
        <a:srgbClr val="6F8E9C"/>
      </a:accent2>
      <a:accent3>
        <a:srgbClr val="D5C7B7"/>
      </a:accent3>
      <a:accent4>
        <a:srgbClr val="D5212B"/>
      </a:accent4>
      <a:accent5>
        <a:srgbClr val="761312"/>
      </a:accent5>
      <a:accent6>
        <a:srgbClr val="52575F"/>
      </a:accent6>
      <a:hlink>
        <a:srgbClr val="1B3B4D"/>
      </a:hlink>
      <a:folHlink>
        <a:srgbClr val="0F212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BEC962B50F9547961D3ED7AAC568B9" ma:contentTypeVersion="36" ma:contentTypeDescription="Create a new document." ma:contentTypeScope="" ma:versionID="50184befa969a7ff84a93c544b518508">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80d19fa2-052e-4600-b297-6d25a1e870bd" xmlns:ns7="a7dfca9c-64a5-4371-888d-89d44ba7f305" targetNamespace="http://schemas.microsoft.com/office/2006/metadata/properties" ma:root="true" ma:fieldsID="ce842cab2a6983426bcf8c9776e59dc7" ns1:_="" ns3:_="" ns4:_="" ns5:_="" ns6:_="" ns7:_="">
    <xsd:import namespace="http://schemas.microsoft.com/sharepoint/v3"/>
    <xsd:import namespace="4ffa91fb-a0ff-4ac5-b2db-65c790d184a4"/>
    <xsd:import namespace="http://schemas.microsoft.com/sharepoint.v3"/>
    <xsd:import namespace="http://schemas.microsoft.com/sharepoint/v3/fields"/>
    <xsd:import namespace="80d19fa2-052e-4600-b297-6d25a1e870bd"/>
    <xsd:import namespace="a7dfca9c-64a5-4371-888d-89d44ba7f305"/>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7:MediaServiceMetadata" minOccurs="0"/>
                <xsd:element ref="ns7:MediaServiceFastMetadata" minOccurs="0"/>
                <xsd:element ref="ns6:Records_x0020_Status" minOccurs="0"/>
                <xsd:element ref="ns6:Records_x0020_Date" minOccurs="0"/>
                <xsd:element ref="ns7:MediaServiceAutoTags" minOccurs="0"/>
                <xsd:element ref="ns7:MediaServiceOCR" minOccurs="0"/>
                <xsd:element ref="ns7:MediaServiceDateTaken" minOccurs="0"/>
                <xsd:element ref="ns7:MediaServiceLocation" minOccurs="0"/>
                <xsd:element ref="ns7:MediaServiceEventHashCode" minOccurs="0"/>
                <xsd:element ref="ns7:MediaServiceGenerationTime" minOccurs="0"/>
                <xsd:element ref="ns1:_ip_UnifiedCompliancePolicyProperties" minOccurs="0"/>
                <xsd:element ref="ns1:_ip_UnifiedCompliancePolicyUIAction" minOccurs="0"/>
                <xsd:element ref="ns7:MediaServiceAutoKeyPoints" minOccurs="0"/>
                <xsd:element ref="ns7: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1" nillable="true" ma:displayName="Unified Compliance Policy Properties" ma:hidden="true" ma:internalName="_ip_UnifiedCompliancePolicyProperties">
      <xsd:simpleType>
        <xsd:restriction base="dms:Note"/>
      </xsd:simpleType>
    </xsd:element>
    <xsd:element name="_ip_UnifiedCompliancePolicyUIAction" ma:index="4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03cf7c05-fbab-4f80-a527-991b3b8745a6}" ma:internalName="TaxCatchAllLabel" ma:readOnly="true" ma:showField="CatchAllDataLabel" ma:web="80d19fa2-052e-4600-b297-6d25a1e87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03cf7c05-fbab-4f80-a527-991b3b8745a6}" ma:internalName="TaxCatchAll" ma:showField="CatchAllData" ma:web="80d19fa2-052e-4600-b297-6d25a1e870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d19fa2-052e-4600-b297-6d25a1e870bd" elementFormDefault="qualified">
    <xsd:import namespace="http://schemas.microsoft.com/office/2006/documentManagement/types"/>
    <xsd:import namespace="http://schemas.microsoft.com/office/infopath/2007/PartnerControls"/>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Records_x0020_Status" ma:index="33" nillable="true" ma:displayName="Records Status" ma:default="Pending" ma:internalName="Records_x0020_Status">
      <xsd:simpleType>
        <xsd:restriction base="dms:Text"/>
      </xsd:simpleType>
    </xsd:element>
    <xsd:element name="Records_x0020_Date" ma:index="34"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7dfca9c-64a5-4371-888d-89d44ba7f305" elementFormDefault="qualified">
    <xsd:import namespace="http://schemas.microsoft.com/office/2006/documentManagement/types"/>
    <xsd:import namespace="http://schemas.microsoft.com/office/infopath/2007/PartnerControls"/>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AutoTags" ma:index="35" nillable="true" ma:displayName="MediaServiceAutoTags"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7" nillable="true" ma:displayName="MediaServiceDateTaken" ma:hidden="true" ma:internalName="MediaServiceDateTaken" ma:readOnly="true">
      <xsd:simpleType>
        <xsd:restriction base="dms:Text"/>
      </xsd:simpleType>
    </xsd:element>
    <xsd:element name="MediaServiceLocation" ma:index="38" nillable="true" ma:displayName="MediaServiceLocation" ma:internalName="MediaServiceLocation"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29f62856-1543-49d4-a736-4569d363f533"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SharedWithUsers xmlns="80d19fa2-052e-4600-b297-6d25a1e870bd">
      <UserInfo>
        <DisplayName>Orsega, Susan (OS/OASH)</DisplayName>
        <AccountId>18</AccountId>
        <AccountType/>
      </UserInfo>
      <UserInfo>
        <DisplayName>Guyton, Cedric (OS/OASH)</DisplayName>
        <AccountId>19</AccountId>
        <AccountType/>
      </UserInfo>
      <UserInfo>
        <DisplayName>Roberts, Davonda (OS/OASH/OSG)</DisplayName>
        <AccountId>20</AccountId>
        <AccountType/>
      </UserInfo>
      <UserInfo>
        <DisplayName>Anderson, Whitney (OS/OASH)</DisplayName>
        <AccountId>16</AccountId>
        <AccountType/>
      </UserInfo>
      <UserInfo>
        <DisplayName>Heck, Mia (HHS/OASH)</DisplayName>
        <AccountId>17</AccountId>
        <AccountType/>
      </UserInfo>
      <UserInfo>
        <DisplayName>Broido, Tara (HHS/OASH)</DisplayName>
        <AccountId>15</AccountId>
        <AccountType/>
      </UserInfo>
    </SharedWithUsers>
    <_Source xmlns="http://schemas.microsoft.com/sharepoint/v3/fields" xsi:nil="true"/>
    <Language xmlns="http://schemas.microsoft.com/sharepoint/v3">English</Language>
    <Records_x0020_Status xmlns="80d19fa2-052e-4600-b297-6d25a1e870bd">Pending</Records_x0020_Status>
    <_ip_UnifiedCompliancePolicyUIAction xmlns="http://schemas.microsoft.com/sharepoint/v3"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_ip_UnifiedCompliancePolicyProperties xmlns="http://schemas.microsoft.com/sharepoint/v3" xsi:nil="true"/>
    <Rights xmlns="4ffa91fb-a0ff-4ac5-b2db-65c790d184a4" xsi:nil="true"/>
    <Document_x0020_Creation_x0020_Date xmlns="4ffa91fb-a0ff-4ac5-b2db-65c790d184a4">2021-05-05T20:24:48+00:00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Date xmlns="80d19fa2-052e-4600-b297-6d25a1e870bd" xsi:nil="true"/>
  </documentManagement>
</p:properties>
</file>

<file path=customXml/itemProps1.xml><?xml version="1.0" encoding="utf-8"?>
<ds:datastoreItem xmlns:ds="http://schemas.openxmlformats.org/officeDocument/2006/customXml" ds:itemID="{ECA383BB-69AB-48E2-8527-0C0CD02DA75B}">
  <ds:schemaRefs>
    <ds:schemaRef ds:uri="http://schemas.microsoft.com/sharepoint/v3/contenttype/forms"/>
  </ds:schemaRefs>
</ds:datastoreItem>
</file>

<file path=customXml/itemProps2.xml><?xml version="1.0" encoding="utf-8"?>
<ds:datastoreItem xmlns:ds="http://schemas.openxmlformats.org/officeDocument/2006/customXml" ds:itemID="{179D9066-0D76-49F8-BF54-4C0F9FB65B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80d19fa2-052e-4600-b297-6d25a1e870bd"/>
    <ds:schemaRef ds:uri="a7dfca9c-64a5-4371-888d-89d44ba7f3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C15D4C-F7EE-49E0-BB0D-172AB283B9D9}">
  <ds:schemaRefs>
    <ds:schemaRef ds:uri="Microsoft.SharePoint.Taxonomy.ContentTypeSync"/>
  </ds:schemaRefs>
</ds:datastoreItem>
</file>

<file path=customXml/itemProps4.xml><?xml version="1.0" encoding="utf-8"?>
<ds:datastoreItem xmlns:ds="http://schemas.openxmlformats.org/officeDocument/2006/customXml" ds:itemID="{B925F0AC-B884-4CA4-8E00-3F48E82C01F1}">
  <ds:schemaRefs>
    <ds:schemaRef ds:uri="http://schemas.microsoft.com/office/2006/metadata/properties"/>
    <ds:schemaRef ds:uri="80d19fa2-052e-4600-b297-6d25a1e870bd"/>
    <ds:schemaRef ds:uri="4ffa91fb-a0ff-4ac5-b2db-65c790d184a4"/>
    <ds:schemaRef ds:uri="http://purl.org/dc/dcmitype/"/>
    <ds:schemaRef ds:uri="http://schemas.microsoft.com/office/2006/documentManagement/types"/>
    <ds:schemaRef ds:uri="http://schemas.microsoft.com/sharepoint/v3/fields"/>
    <ds:schemaRef ds:uri="http://purl.org/dc/elements/1.1/"/>
    <ds:schemaRef ds:uri="http://www.w3.org/XML/1998/namespace"/>
    <ds:schemaRef ds:uri="http://schemas.microsoft.com/office/infopath/2007/PartnerControls"/>
    <ds:schemaRef ds:uri="http://schemas.openxmlformats.org/package/2006/metadata/core-properties"/>
    <ds:schemaRef ds:uri="a7dfca9c-64a5-4371-888d-89d44ba7f305"/>
    <ds:schemaRef ds:uri="http://schemas.microsoft.com/sharepoint.v3"/>
    <ds:schemaRef ds:uri="http://schemas.microsoft.com/sharepoint/v3"/>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3919</TotalTime>
  <Words>5548</Words>
  <Application>Microsoft Office PowerPoint</Application>
  <PresentationFormat>Widescreen</PresentationFormat>
  <Paragraphs>535</Paragraphs>
  <Slides>38</Slides>
  <Notes>32</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38</vt:i4>
      </vt:variant>
    </vt:vector>
  </HeadingPairs>
  <TitlesOfParts>
    <vt:vector size="57" baseType="lpstr">
      <vt:lpstr>Arial</vt:lpstr>
      <vt:lpstr>Arial Nova</vt:lpstr>
      <vt:lpstr>Calibri</vt:lpstr>
      <vt:lpstr>Calisto MT</vt:lpstr>
      <vt:lpstr>Noto Serif</vt:lpstr>
      <vt:lpstr>Public Sans Web</vt:lpstr>
      <vt:lpstr>Roboto</vt:lpstr>
      <vt:lpstr>Roboto-BoldItalic</vt:lpstr>
      <vt:lpstr>Symbol</vt:lpstr>
      <vt:lpstr>Tahoma</vt:lpstr>
      <vt:lpstr>Times New Roman</vt:lpstr>
      <vt:lpstr>Wingdings</vt:lpstr>
      <vt:lpstr>1_OASH Slide Master</vt:lpstr>
      <vt:lpstr>2_OASH Slide Master</vt:lpstr>
      <vt:lpstr>3_OASH Slide Master</vt:lpstr>
      <vt:lpstr>4_OASH Slide Master</vt:lpstr>
      <vt:lpstr>5_OASH Slide Master</vt:lpstr>
      <vt:lpstr>14_OASH Slide Master</vt:lpstr>
      <vt:lpstr>Office Theme</vt:lpstr>
      <vt:lpstr>The United States Public Health Service (USPHS) Commissioned Corps</vt:lpstr>
      <vt:lpstr>Topics of Discussion</vt:lpstr>
      <vt:lpstr>USPHS Commissioned Corps  INTRODUCTION  </vt:lpstr>
      <vt:lpstr>USPHS Commissioned Corps ABBREVIATED HISTORY </vt:lpstr>
      <vt:lpstr>Who We Are</vt:lpstr>
      <vt:lpstr>Our Mission and Values</vt:lpstr>
      <vt:lpstr>What We Do</vt:lpstr>
      <vt:lpstr>USPHS Commissioned Corps WHERE WE WORK</vt:lpstr>
      <vt:lpstr>Professional Categories</vt:lpstr>
      <vt:lpstr>We Offer </vt:lpstr>
      <vt:lpstr>Ready Reserve Corps</vt:lpstr>
      <vt:lpstr>Public Health Emergency Response Strike Team (PHERST) </vt:lpstr>
      <vt:lpstr>Engineer Category</vt:lpstr>
      <vt:lpstr>Officer Highlight</vt:lpstr>
      <vt:lpstr>PowerPoint Presentation</vt:lpstr>
      <vt:lpstr>Mission of USPHS CC Engineer Category</vt:lpstr>
      <vt:lpstr>What We Do: Engineer Officers</vt:lpstr>
      <vt:lpstr>What We Do: Engineer Officers cont. </vt:lpstr>
      <vt:lpstr>Where Engineers Serve</vt:lpstr>
      <vt:lpstr>Organizations Where USPHS CC Engineer Officers Serve</vt:lpstr>
      <vt:lpstr>PowerPoint Presentation</vt:lpstr>
      <vt:lpstr>USPHS Engineer Officers Roles </vt:lpstr>
      <vt:lpstr>How USPHS Engineer Officers Advance Public Health</vt:lpstr>
      <vt:lpstr>Emergency Response Deployments</vt:lpstr>
      <vt:lpstr>Readiness and Deployment</vt:lpstr>
      <vt:lpstr>Engineer Officers &amp; Deployments</vt:lpstr>
      <vt:lpstr>Engineer Deployment Roles </vt:lpstr>
      <vt:lpstr>Engineer Deployment Missions</vt:lpstr>
      <vt:lpstr>Student Opportunities What You Can Do</vt:lpstr>
      <vt:lpstr>PowerPoint Presentation</vt:lpstr>
      <vt:lpstr>PowerPoint Presentation</vt:lpstr>
      <vt:lpstr>ARE YOU READY? HERE IS HOW YOU GET STARTED…</vt:lpstr>
      <vt:lpstr>Engineer Officer Required Qualifications</vt:lpstr>
      <vt:lpstr>8 Steps to Become a USPHS Commissioned Corps Engineer Officer </vt:lpstr>
      <vt:lpstr>Join Our Noble Effort</vt:lpstr>
      <vt:lpstr>Learn More:</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Haigwood, Patricia (OS/ASPR/BARDA) (CTR)</dc:creator>
  <cp:lastModifiedBy>Wilson, Bryan (HHS/OASH)</cp:lastModifiedBy>
  <cp:revision>100</cp:revision>
  <cp:lastPrinted>2020-02-10T15:49:23Z</cp:lastPrinted>
  <dcterms:created xsi:type="dcterms:W3CDTF">2019-03-20T17:30:43Z</dcterms:created>
  <dcterms:modified xsi:type="dcterms:W3CDTF">2023-01-09T21:39:06Z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0x010100AFBEC962B50F9547961D3ED7AAC568B9</vt:lpwstr>
  </property>
  <property fmtid="{D5CDD505-2E9C-101B-9397-08002B2CF9AE}" pid="3" name="MSIP_Label_8af03ff0-41c5-4c41-b55e-fabb8fae94be_Enabled">
    <vt:lpwstr>true</vt:lpwstr>
  </property>
  <property fmtid="{D5CDD505-2E9C-101B-9397-08002B2CF9AE}" pid="4" name="MSIP_Label_8af03ff0-41c5-4c41-b55e-fabb8fae94be_SetDate">
    <vt:lpwstr>2021-09-16T17:13:17Z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86ded5ef-b27e-4fa6-89e8-585acb8d0426</vt:lpwstr>
  </property>
  <property fmtid="{D5CDD505-2E9C-101B-9397-08002B2CF9AE}" pid="9" name="MSIP_Label_8af03ff0-41c5-4c41-b55e-fabb8fae94be_ContentBits">
    <vt:lpwstr>0</vt:lpwstr>
  </property>
</Properties>
</file>