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50" r:id="rId2"/>
    <p:sldId id="445" r:id="rId3"/>
    <p:sldId id="451" r:id="rId4"/>
    <p:sldId id="447" r:id="rId5"/>
    <p:sldId id="446" r:id="rId6"/>
    <p:sldId id="45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DA-CarlosBell" initials="CBell" lastIdx="2" clrIdx="0"/>
  <p:cmAuthor id="1" name="Bell, Carlos (OS/ASPR/OEM)" initials="BC(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CD5"/>
    <a:srgbClr val="000099"/>
    <a:srgbClr val="0000FF"/>
    <a:srgbClr val="FF9900"/>
    <a:srgbClr val="7F94B7"/>
    <a:srgbClr val="618BC5"/>
    <a:srgbClr val="356FB5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2" autoAdjust="0"/>
    <p:restoredTop sz="87791" autoAdjust="0"/>
  </p:normalViewPr>
  <p:slideViewPr>
    <p:cSldViewPr>
      <p:cViewPr varScale="1">
        <p:scale>
          <a:sx n="111" d="100"/>
          <a:sy n="111" d="100"/>
        </p:scale>
        <p:origin x="217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6816813-9567-45C5-BBF6-0A59B3388C6F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128E81F-1DDE-40D3-A120-0164F214E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68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E81F-1DDE-40D3-A120-0164F214E1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4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8E81F-1DDE-40D3-A120-0164F214E1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1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7391-488A-401C-A165-1D5E72DC1428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22F5-8496-4C72-A056-32A5DFEF8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D1EC-F873-4EBF-AE32-08DA3EC8AD9A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2F39-408C-4680-A1EE-5E6002C70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2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90C3-2E85-468F-BDA7-2178CEB780A3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2351-8929-4A05-BFCD-8E53BC655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AA45E-1170-48C7-8D9C-C2117B413217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2811-DEB4-47B9-89D0-D4570C45B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4E13-0130-438A-8B90-90180E95D888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ACE94-E549-427D-A637-A0F19209C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3BEE5-39E7-4B8A-A4FA-4E1F34A49AA4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D640-E7E2-4B12-9583-86302922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24E8-E011-46FA-9CA6-C91BEFA27A6A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D36D-037D-4B4D-82DD-54646D8CD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4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CD36F-B6ED-440E-8D7C-8C115E37B305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01816-C386-4F63-9336-471FEE7EB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EE54-5D34-40A5-9E39-C97A8A645181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F2C3-A953-4571-A713-C8C0F0C7A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BE84-23B8-4DE5-ABAF-6DDC174332BD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F21E-E4D0-4359-BC1D-8F81ABDD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0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EBB9-6999-49FC-8AF9-84595DF25F56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908F-35BC-4222-B437-0D0986AE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1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CCC0A-F17C-4D36-BF21-78BDCE11B3BC}" type="datetimeFigureOut">
              <a:rPr lang="en-US"/>
              <a:pPr>
                <a:defRPr/>
              </a:pPr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47709E-57BC-47B0-A6BA-927C16E12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mai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SPAC.USPHS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384A6.7830115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SPAC.USPHS@g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8229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Your Presentation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Needed Second Title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6519446"/>
            <a:ext cx="838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#WeAreCorpsStrong                                                                                                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Name of Group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05933" y="4648200"/>
            <a:ext cx="8229600" cy="1412558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Rank First Last &amp; Rank First Last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schemeClr val="tx2"/>
                </a:solidFill>
              </a:rPr>
              <a:t>HSPAC Name of Subcommittee/PAG/Group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>
                <a:solidFill>
                  <a:srgbClr val="31658A"/>
                </a:solidFill>
                <a:hlinkClick r:id="rId3"/>
              </a:rPr>
              <a:t>Email@mail.gov</a:t>
            </a:r>
            <a:r>
              <a:rPr lang="en-US" sz="1400" dirty="0">
                <a:solidFill>
                  <a:srgbClr val="31658A"/>
                </a:solidFill>
              </a:rPr>
              <a:t>  &amp; </a:t>
            </a:r>
            <a:r>
              <a:rPr lang="en-US" sz="1400" dirty="0">
                <a:solidFill>
                  <a:srgbClr val="31658A"/>
                </a:solidFill>
                <a:hlinkClick r:id="rId3"/>
              </a:rPr>
              <a:t>Email@mail.gov</a:t>
            </a:r>
            <a:r>
              <a:rPr lang="en-US" sz="1400" dirty="0">
                <a:solidFill>
                  <a:srgbClr val="31658A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schemeClr val="tx2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41F4F8-4A23-4D18-9571-01B661F2C5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0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930" y="0"/>
            <a:ext cx="815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85930" y="914400"/>
            <a:ext cx="815807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914400" y="1075611"/>
            <a:ext cx="8229600" cy="502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To function in a resource and advisory capacity to assist in disseminating career development and training information to HSOs.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To identify issues of interest and facilitate the resolution of concerns as they relate to career development and training.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Support career development needs of HSOs through various communication mechanisms.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651944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#WeAreCorpsStrong                                                                                                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Name of Group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257813-8D22-4C52-9F84-D3779271C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930" y="0"/>
            <a:ext cx="815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Table Format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85930" y="914400"/>
            <a:ext cx="815807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914400" y="1143000"/>
            <a:ext cx="8229600" cy="502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200" b="1" dirty="0">
              <a:solidFill>
                <a:schemeClr val="tx2"/>
              </a:solidFill>
            </a:endParaRPr>
          </a:p>
          <a:p>
            <a:pPr algn="l">
              <a:spcBef>
                <a:spcPts val="0"/>
              </a:spcBef>
            </a:pPr>
            <a:endParaRPr lang="en-US" sz="1200" b="1" dirty="0">
              <a:solidFill>
                <a:schemeClr val="tx2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4567"/>
              </p:ext>
            </p:extLst>
          </p:nvPr>
        </p:nvGraphicFramePr>
        <p:xfrm>
          <a:off x="1981199" y="1828801"/>
          <a:ext cx="6019801" cy="297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28442694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929006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8252709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347403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Meeting</a:t>
                      </a:r>
                      <a:r>
                        <a:rPr lang="en-US" b="1" baseline="30000" dirty="0">
                          <a:solidFill>
                            <a:srgbClr val="FFC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05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Executive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Monthly</a:t>
                      </a:r>
                      <a:br>
                        <a:rPr lang="en-US" sz="1400" b="1" u="none" strike="noStrike" dirty="0">
                          <a:effectLst/>
                        </a:rPr>
                      </a:br>
                      <a:r>
                        <a:rPr lang="en-US" sz="1400" i="1" u="none" strike="noStrike" dirty="0">
                          <a:effectLst/>
                        </a:rPr>
                        <a:t>(Feb - Dec)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1st Thursday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1400 -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1500 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5770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HSPAC VM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Quarterly</a:t>
                      </a:r>
                    </a:p>
                    <a:p>
                      <a:pPr algn="ctr" fontAlgn="t"/>
                      <a:r>
                        <a:rPr lang="en-US" sz="1400" i="1" u="none" strike="noStrike" dirty="0">
                          <a:effectLst/>
                        </a:rPr>
                        <a:t>(Jan, April, July, Oct)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3rd Thursday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1400 -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1600 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950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HSPAC</a:t>
                      </a:r>
                      <a:r>
                        <a:rPr lang="en-US" sz="1600" b="1" baseline="0" dirty="0"/>
                        <a:t> PAG Leadership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Quarterly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i="1" u="none" strike="noStrike" dirty="0">
                          <a:effectLst/>
                        </a:rPr>
                        <a:t>(Feb, May, Aug,</a:t>
                      </a:r>
                      <a:r>
                        <a:rPr lang="en-US" sz="1400" i="1" u="none" strike="noStrike" baseline="0" dirty="0">
                          <a:effectLst/>
                        </a:rPr>
                        <a:t> Nov</a:t>
                      </a:r>
                      <a:r>
                        <a:rPr lang="en-US" sz="1400" i="1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3rd Thursday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1400 -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1600 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87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HSPAC All-Leadership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Quarterly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i="1" u="none" strike="noStrike" dirty="0">
                          <a:effectLst/>
                        </a:rPr>
                        <a:t>(March, June, </a:t>
                      </a:r>
                    </a:p>
                    <a:p>
                      <a:pPr algn="ctr" fontAlgn="t"/>
                      <a:r>
                        <a:rPr lang="en-US" sz="1400" i="1" u="none" strike="noStrike" dirty="0">
                          <a:effectLst/>
                        </a:rPr>
                        <a:t>Aug, Oct)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2nd  Thursday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1400 -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1600 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40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HSPAC All-Hands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Quarterly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i="1" u="none" strike="noStrike" dirty="0">
                          <a:effectLst/>
                        </a:rPr>
                        <a:t>(March, June, </a:t>
                      </a:r>
                    </a:p>
                    <a:p>
                      <a:pPr algn="ctr" fontAlgn="t"/>
                      <a:r>
                        <a:rPr lang="en-US" sz="1400" i="1" u="none" strike="noStrike" dirty="0">
                          <a:effectLst/>
                        </a:rPr>
                        <a:t>Sept, Dec</a:t>
                      </a:r>
                      <a:r>
                        <a:rPr lang="en-US" sz="1400" b="1" baseline="30000" dirty="0">
                          <a:solidFill>
                            <a:srgbClr val="FFC000"/>
                          </a:solidFill>
                        </a:rPr>
                        <a:t>2</a:t>
                      </a:r>
                      <a:r>
                        <a:rPr lang="en-US" sz="1400" i="1" u="none" strike="noStrike" dirty="0">
                          <a:effectLst/>
                        </a:rPr>
                        <a:t>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4th Friday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1100 -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1400 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5616421"/>
                  </a:ext>
                </a:extLst>
              </a:tr>
            </a:tbl>
          </a:graphicData>
        </a:graphic>
      </p:graphicFrame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1977886" y="5243236"/>
            <a:ext cx="6017466" cy="56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00" baseline="30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</a:rPr>
              <a:t>Meeting invite/hold coming form 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HSPAC.USPHS@gmail.com</a:t>
            </a:r>
            <a:endParaRPr lang="en-US" sz="14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</a:rPr>
              <a:t>December meeting may be modified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651944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#WeAreCorpsStrong                                                                                                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Name of Group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381995-770C-446D-8328-F819146A25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9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930" y="0"/>
            <a:ext cx="815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85930" y="914400"/>
            <a:ext cx="815807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914400" y="1075611"/>
            <a:ext cx="8229600" cy="502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Career Progression and Guidance (CPG) Team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Career Development webinars/panels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Career Development documents/resources 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Career Counseling (in collaboration with Mentoring)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Career Progression and Promotion Guidance (CP</a:t>
            </a:r>
            <a:r>
              <a:rPr lang="en-US" sz="2400" b="1" baseline="-25000" dirty="0">
                <a:solidFill>
                  <a:schemeClr val="tx2"/>
                </a:solidFill>
              </a:rPr>
              <a:t>2</a:t>
            </a:r>
            <a:r>
              <a:rPr lang="en-US" sz="2400" b="1" dirty="0">
                <a:solidFill>
                  <a:schemeClr val="tx2"/>
                </a:solidFill>
              </a:rPr>
              <a:t>G) Team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FY19 Promotion resources, documents, and communications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Operations Team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Coaching on Demand/CV Review activity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HSPAC Jobs Listserv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Career Development website updates and announcements 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Liaison with PAGs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651944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#WeAreCorpsStrong                                                                                                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Name of Group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101866-C81F-4C0C-BACD-4C3B197FE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930" y="0"/>
            <a:ext cx="815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HSPAC Jobs Listserv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914400" y="1143000"/>
            <a:ext cx="822960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Initiative began January 1, 2018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Utilizes MAX.gov to post open Federal jobs that may be of interest to HSOs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Officers can “watch” the page to receive email notifications when a new job is posted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Officers can visit the page to see a running list of posted jobs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en-US" sz="2400" i="1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400" dirty="0"/>
              <a:t> </a:t>
            </a:r>
            <a:endParaRPr lang="en-US" sz="2400" dirty="0"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  <a:buFont typeface="Wingdings" charset="2"/>
              <a:buChar char="Ø"/>
            </a:pPr>
            <a:endParaRPr lang="en-US" sz="2400" dirty="0">
              <a:ea typeface="Times New Roman" charset="0"/>
              <a:cs typeface="Times New Roman" charset="0"/>
            </a:endParaRPr>
          </a:p>
          <a:p>
            <a:pPr algn="l">
              <a:spcBef>
                <a:spcPts val="0"/>
              </a:spcBef>
            </a:pPr>
            <a:endParaRPr lang="en-US" sz="2400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0"/>
              </a:spcBef>
            </a:pPr>
            <a:endParaRPr lang="en-US" sz="2400" dirty="0"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  <a:buFont typeface="Wingdings" charset="2"/>
              <a:buChar char="Ø"/>
            </a:pPr>
            <a:endParaRPr lang="en-US" sz="2400" dirty="0">
              <a:ea typeface="Times New Roman" charset="0"/>
              <a:cs typeface="Times New Roman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85930" y="914400"/>
            <a:ext cx="815807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id:image002.jpg@01D383D6.E5F5612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6705600" cy="210443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38200" y="651944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#WeAreCorpsStrong                                                                                                 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Name of Group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E9D472-79DE-4374-823A-2A15D5D5A4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10000">
                <a:schemeClr val="tx2">
                  <a:lumMod val="50000"/>
                </a:schemeClr>
              </a:gs>
              <a:gs pos="64000">
                <a:schemeClr val="accent1">
                  <a:tint val="44500"/>
                  <a:satMod val="160000"/>
                </a:schemeClr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5930" y="0"/>
            <a:ext cx="815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and Answers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85930" y="914400"/>
            <a:ext cx="815807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53" y="1219200"/>
            <a:ext cx="57118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23544" y="5767626"/>
            <a:ext cx="5401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</a:rPr>
              <a:t>Questions after today? </a:t>
            </a:r>
          </a:p>
          <a:p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Not a problem! Email them to the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HSPAC Executive Committee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at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HSPAC.USPHS@gmail.</a:t>
            </a:r>
            <a:r>
              <a:rPr lang="en-US" sz="160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com</a:t>
            </a:r>
            <a:r>
              <a:rPr lang="en-US" sz="160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7AA60D-6E2A-4261-92A5-1B296048D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11997"/>
            <a:ext cx="981415" cy="94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5969</TotalTime>
  <Words>339</Words>
  <Application>Microsoft Office PowerPoint</Application>
  <PresentationFormat>On-screen Show (4:3)</PresentationFormat>
  <Paragraphs>80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FDA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Bell, Carlos;Smith, Tina (Walther);Briguglio, Stephanie</dc:creator>
  <cp:lastModifiedBy>Garza, Elizabeth P. (CDC/NIOSH/OD)</cp:lastModifiedBy>
  <cp:revision>269</cp:revision>
  <dcterms:created xsi:type="dcterms:W3CDTF">2016-03-21T15:52:14Z</dcterms:created>
  <dcterms:modified xsi:type="dcterms:W3CDTF">2019-11-14T14:52:40Z</dcterms:modified>
</cp:coreProperties>
</file>