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62" r:id="rId5"/>
    <p:sldId id="265" r:id="rId6"/>
    <p:sldId id="259" r:id="rId7"/>
    <p:sldId id="266" r:id="rId8"/>
    <p:sldId id="261" r:id="rId9"/>
    <p:sldId id="267" r:id="rId10"/>
    <p:sldId id="264" r:id="rId11"/>
    <p:sldId id="268" r:id="rId1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5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9931156-5B4C-4009-8FFA-362E53446AAC}" type="datetimeFigureOut">
              <a:rPr lang="en-US" smtClean="0"/>
              <a:pPr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E5EC3F5B-CE80-4ADB-81EE-A44ACD9015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87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3CF0-051D-48A4-B871-88749F4554A3}" type="datetime1">
              <a:rPr lang="en-US" smtClean="0"/>
              <a:pPr/>
              <a:t>10/23/2018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D4AF-A52C-47DD-A77A-52F58C96C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97B5-1C32-4D24-8940-77A4B3DD5B70}" type="datetime1">
              <a:rPr lang="en-US" smtClean="0"/>
              <a:pPr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D4AF-A52C-47DD-A77A-52F58C96C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27BA-FED6-454F-8F8A-A4B1778A8FA6}" type="datetime1">
              <a:rPr lang="en-US" smtClean="0"/>
              <a:pPr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D4AF-A52C-47DD-A77A-52F58C96C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30FD-14DC-4E87-9ED4-8F5C13BB396A}" type="datetime1">
              <a:rPr lang="en-US" smtClean="0"/>
              <a:pPr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D4AF-A52C-47DD-A77A-52F58C96C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CC85-80FE-4505-BA58-FB827DC8DF8B}" type="datetime1">
              <a:rPr lang="en-US" smtClean="0"/>
              <a:pPr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D4AF-A52C-47DD-A77A-52F58C96C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C0A5-9135-4001-94CA-4399FB4C5DE2}" type="datetime1">
              <a:rPr lang="en-US" smtClean="0"/>
              <a:pPr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D4AF-A52C-47DD-A77A-52F58C96C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3237-4129-45E6-B52A-31CA311BF504}" type="datetime1">
              <a:rPr lang="en-US" smtClean="0"/>
              <a:pPr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D4AF-A52C-47DD-A77A-52F58C96C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0162-ACD8-4B10-9021-3BC5E9BA3734}" type="datetime1">
              <a:rPr lang="en-US" smtClean="0"/>
              <a:pPr/>
              <a:t>10/23/2018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D4AF-A52C-47DD-A77A-52F58C96C5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3619-F282-4697-B1BD-C99D11A886E2}" type="datetime1">
              <a:rPr lang="en-US" smtClean="0"/>
              <a:pPr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D4AF-A52C-47DD-A77A-52F58C96C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C341-F726-41F7-9916-E69A04BC3C0A}" type="datetime1">
              <a:rPr lang="en-US" smtClean="0"/>
              <a:pPr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CB9D4AF-A52C-47DD-A77A-52F58C96C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BC00B83-A44D-47F2-91A5-9914D940AC9A}" type="datetime1">
              <a:rPr lang="en-US" smtClean="0"/>
              <a:pPr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D4AF-A52C-47DD-A77A-52F58C96C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1D23980-D2B4-49BC-90E0-8916B7EC512A}" type="datetime1">
              <a:rPr lang="en-US" smtClean="0"/>
              <a:pPr/>
              <a:t>10/23/2018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CB9D4AF-A52C-47DD-A77A-52F58C96C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usphs.gov/professio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usphs.gov/profession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9240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Commissioned Corps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Women’s Issues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Advisory Board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(CCWIAB)</a:t>
            </a:r>
          </a:p>
        </p:txBody>
      </p:sp>
      <p:pic>
        <p:nvPicPr>
          <p:cNvPr id="1026" name="Picture 2" descr="http://3.bp.blogspot.com/_5jmrgofgE1Y/SmGQBiS5i4I/AAAAAAAAABU/Qp9m_CN2KNU/s320/usphs-sea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581400"/>
            <a:ext cx="2498545" cy="2334578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D4AF-A52C-47DD-A77A-52F58C96C59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55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  <a:r>
              <a:rPr lang="en-US" sz="4000" dirty="0"/>
              <a:t>CCWIAB Contacts</a:t>
            </a:r>
            <a:br>
              <a:rPr lang="en-US" sz="4000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76200" y="762000"/>
            <a:ext cx="4419600" cy="54864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2800" u="sng" dirty="0">
                <a:solidFill>
                  <a:srgbClr val="FFFF00"/>
                </a:solidFill>
              </a:rPr>
              <a:t>Agency/OPDIV/</a:t>
            </a:r>
            <a:r>
              <a:rPr lang="en-US" sz="2800" u="sng" dirty="0" err="1">
                <a:solidFill>
                  <a:srgbClr val="FFFF00"/>
                </a:solidFill>
              </a:rPr>
              <a:t>Dept</a:t>
            </a:r>
            <a:br>
              <a:rPr lang="en-US" sz="2400" u="sng" dirty="0"/>
            </a:br>
            <a:r>
              <a:rPr lang="en-US" sz="2400" dirty="0"/>
              <a:t>CDC 		</a:t>
            </a:r>
            <a:r>
              <a:rPr lang="en-US" sz="2000" dirty="0"/>
              <a:t>CDR Dunnick</a:t>
            </a:r>
            <a:br>
              <a:rPr lang="en-US" sz="2000" dirty="0"/>
            </a:br>
            <a:r>
              <a:rPr lang="en-US" sz="2400" dirty="0"/>
              <a:t>		</a:t>
            </a:r>
            <a:r>
              <a:rPr lang="en-US" sz="2000" dirty="0"/>
              <a:t>CDR McKernan</a:t>
            </a:r>
            <a:br>
              <a:rPr lang="en-US" sz="2400" dirty="0"/>
            </a:br>
            <a:r>
              <a:rPr lang="en-US" sz="2400" dirty="0"/>
              <a:t>DCCPR	</a:t>
            </a:r>
            <a:r>
              <a:rPr lang="en-US" sz="2000" dirty="0"/>
              <a:t>LCDR Powell</a:t>
            </a:r>
            <a:br>
              <a:rPr lang="en-US" sz="2400" dirty="0"/>
            </a:br>
            <a:r>
              <a:rPr lang="en-US" sz="2400" dirty="0"/>
              <a:t>DHS 		</a:t>
            </a:r>
            <a:r>
              <a:rPr lang="en-US" sz="2000" dirty="0"/>
              <a:t>LT Clement</a:t>
            </a:r>
            <a:br>
              <a:rPr lang="en-US" sz="2400" dirty="0"/>
            </a:br>
            <a:r>
              <a:rPr lang="en-US" sz="2400" dirty="0" err="1"/>
              <a:t>DoD</a:t>
            </a:r>
            <a:r>
              <a:rPr lang="en-US" sz="2400" dirty="0"/>
              <a:t>		</a:t>
            </a:r>
            <a:r>
              <a:rPr lang="en-US" sz="2000" dirty="0"/>
              <a:t>CDR  </a:t>
            </a:r>
            <a:r>
              <a:rPr lang="en-US" sz="2000" dirty="0" err="1"/>
              <a:t>Dobmeyer</a:t>
            </a:r>
            <a:br>
              <a:rPr lang="en-US" sz="2400" dirty="0"/>
            </a:br>
            <a:r>
              <a:rPr lang="en-US" sz="2400" dirty="0"/>
              <a:t>FDA		</a:t>
            </a:r>
            <a:r>
              <a:rPr lang="en-US" sz="2000" dirty="0"/>
              <a:t>CAPT Blakely</a:t>
            </a:r>
            <a:br>
              <a:rPr lang="en-US" sz="2400" dirty="0"/>
            </a:br>
            <a:r>
              <a:rPr lang="en-US" sz="2400" dirty="0"/>
              <a:t>		</a:t>
            </a:r>
            <a:r>
              <a:rPr lang="en-US" sz="2000" dirty="0"/>
              <a:t>CDR Jordan Garner</a:t>
            </a:r>
            <a:br>
              <a:rPr lang="en-US" sz="2000" dirty="0"/>
            </a:br>
            <a:r>
              <a:rPr lang="en-US" sz="2400" dirty="0"/>
              <a:t>		</a:t>
            </a:r>
            <a:r>
              <a:rPr lang="en-US" sz="2000" dirty="0"/>
              <a:t>LCDR Patel</a:t>
            </a:r>
          </a:p>
          <a:p>
            <a:pPr marL="36576" indent="0">
              <a:buNone/>
            </a:pPr>
            <a:r>
              <a:rPr lang="en-US" sz="2000" dirty="0"/>
              <a:t>		LCDR Gooen </a:t>
            </a:r>
            <a:r>
              <a:rPr lang="en-US" sz="2000" dirty="0" err="1"/>
              <a:t>Bizjak</a:t>
            </a:r>
            <a:br>
              <a:rPr lang="en-US" sz="2400" dirty="0"/>
            </a:br>
            <a:r>
              <a:rPr lang="en-US" sz="2400" dirty="0"/>
              <a:t>HRSA 	</a:t>
            </a:r>
            <a:r>
              <a:rPr lang="en-US" sz="2000" dirty="0"/>
              <a:t>RADM Linde</a:t>
            </a:r>
            <a:br>
              <a:rPr lang="en-US" sz="2000" dirty="0"/>
            </a:br>
            <a:r>
              <a:rPr lang="en-US" sz="2400" dirty="0"/>
              <a:t>		</a:t>
            </a:r>
            <a:r>
              <a:rPr lang="en-US" sz="2000" dirty="0"/>
              <a:t>CDR Cavanaugh</a:t>
            </a:r>
            <a:br>
              <a:rPr lang="en-US" sz="2000" dirty="0"/>
            </a:br>
            <a:r>
              <a:rPr lang="en-US" sz="2400" dirty="0"/>
              <a:t>IHS 		</a:t>
            </a:r>
            <a:r>
              <a:rPr lang="en-US" sz="2000" dirty="0"/>
              <a:t>LCDR Shannon</a:t>
            </a:r>
          </a:p>
          <a:p>
            <a:pPr marL="36576" indent="0">
              <a:buNone/>
            </a:pPr>
            <a:r>
              <a:rPr lang="en-US" sz="2000" dirty="0"/>
              <a:t>		LCDR Hill</a:t>
            </a:r>
            <a:br>
              <a:rPr lang="en-US" sz="2400" dirty="0"/>
            </a:br>
            <a:r>
              <a:rPr lang="en-US" sz="2400" dirty="0"/>
              <a:t>NIH 		</a:t>
            </a:r>
            <a:r>
              <a:rPr lang="en-US" sz="2000" dirty="0"/>
              <a:t>CDR Davidson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886200" y="838200"/>
            <a:ext cx="5257800" cy="64770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2800" dirty="0"/>
              <a:t>	</a:t>
            </a:r>
            <a:r>
              <a:rPr lang="en-US" sz="2800" u="sng" dirty="0">
                <a:solidFill>
                  <a:srgbClr val="FFFF00"/>
                </a:solidFill>
              </a:rPr>
              <a:t>Category</a:t>
            </a:r>
            <a:br>
              <a:rPr lang="en-US" sz="2400" dirty="0"/>
            </a:br>
            <a:r>
              <a:rPr lang="en-US" sz="2400" dirty="0"/>
              <a:t>	Dentist	      </a:t>
            </a:r>
            <a:r>
              <a:rPr lang="en-US" sz="2000" dirty="0"/>
              <a:t>LCDR Shannon</a:t>
            </a:r>
            <a:br>
              <a:rPr lang="en-US" sz="2400" dirty="0"/>
            </a:br>
            <a:r>
              <a:rPr lang="en-US" sz="2400" dirty="0"/>
              <a:t>	Dietician     	        </a:t>
            </a:r>
            <a:r>
              <a:rPr lang="en-US" sz="2000" dirty="0"/>
              <a:t>CAPT Blakely  </a:t>
            </a:r>
            <a:br>
              <a:rPr lang="en-US" sz="2400" dirty="0"/>
            </a:br>
            <a:r>
              <a:rPr lang="en-US" sz="2400" dirty="0"/>
              <a:t>	Engineer       </a:t>
            </a:r>
            <a:r>
              <a:rPr lang="en-US" sz="2000" dirty="0"/>
              <a:t>LCDR Gooen </a:t>
            </a:r>
            <a:r>
              <a:rPr lang="en-US" sz="2000" dirty="0" err="1"/>
              <a:t>Bizjak</a:t>
            </a:r>
            <a:br>
              <a:rPr lang="en-US" sz="2400" dirty="0"/>
            </a:br>
            <a:r>
              <a:rPr lang="en-US" sz="2400" dirty="0"/>
              <a:t>	EHO            	     </a:t>
            </a:r>
            <a:r>
              <a:rPr lang="en-US" sz="2000" dirty="0"/>
              <a:t>CDR McKernan</a:t>
            </a:r>
            <a:br>
              <a:rPr lang="en-US" sz="2400" dirty="0"/>
            </a:br>
            <a:r>
              <a:rPr lang="en-US" sz="2400" dirty="0"/>
              <a:t>	HSO	     	    </a:t>
            </a:r>
            <a:r>
              <a:rPr lang="en-US" sz="2000" dirty="0"/>
              <a:t>CDR Cavanaugh</a:t>
            </a:r>
            <a:br>
              <a:rPr lang="en-US" sz="2400" dirty="0"/>
            </a:br>
            <a:r>
              <a:rPr lang="en-US" sz="2400" dirty="0"/>
              <a:t>		     	         </a:t>
            </a:r>
            <a:r>
              <a:rPr lang="en-US" sz="2000" dirty="0"/>
              <a:t>CDR Dunnick</a:t>
            </a:r>
            <a:br>
              <a:rPr lang="en-US" sz="2000" dirty="0"/>
            </a:br>
            <a:r>
              <a:rPr lang="en-US" sz="2000" dirty="0"/>
              <a:t>		      		 LT Clement</a:t>
            </a:r>
            <a:r>
              <a:rPr lang="en-US" sz="2400" dirty="0"/>
              <a:t>	Nurse	            </a:t>
            </a:r>
            <a:r>
              <a:rPr lang="en-US" sz="2000" dirty="0"/>
              <a:t> LCDR Amanda Hill</a:t>
            </a:r>
            <a:r>
              <a:rPr lang="en-US" sz="2400" dirty="0"/>
              <a:t> 	Pharmacist 	           </a:t>
            </a:r>
            <a:r>
              <a:rPr lang="en-US" sz="2000" dirty="0"/>
              <a:t>LCDR Patel</a:t>
            </a:r>
            <a:br>
              <a:rPr lang="en-US" sz="2400" dirty="0"/>
            </a:br>
            <a:r>
              <a:rPr lang="en-US" sz="2400" dirty="0"/>
              <a:t>           Physician 	          </a:t>
            </a:r>
            <a:r>
              <a:rPr lang="en-US" sz="2000" dirty="0"/>
              <a:t>RADM </a:t>
            </a:r>
            <a:r>
              <a:rPr lang="en-US" sz="2000" dirty="0" err="1"/>
              <a:t>Linde</a:t>
            </a:r>
            <a:r>
              <a:rPr lang="en-US" sz="2000" dirty="0"/>
              <a:t> </a:t>
            </a:r>
            <a:br>
              <a:rPr lang="en-US" sz="2400" dirty="0"/>
            </a:br>
            <a:r>
              <a:rPr lang="en-US" sz="2400" dirty="0"/>
              <a:t>           Scientist             </a:t>
            </a:r>
            <a:r>
              <a:rPr lang="en-US" sz="2000" dirty="0"/>
              <a:t>CDR </a:t>
            </a:r>
            <a:r>
              <a:rPr lang="en-US" sz="2000" dirty="0" err="1"/>
              <a:t>Dobmeyer</a:t>
            </a:r>
            <a:endParaRPr lang="en-US" sz="2000" dirty="0"/>
          </a:p>
          <a:p>
            <a:pPr marL="36576" indent="0">
              <a:buNone/>
            </a:pPr>
            <a:r>
              <a:rPr lang="en-US" sz="2400" dirty="0"/>
              <a:t>			         </a:t>
            </a:r>
            <a:r>
              <a:rPr lang="en-US" sz="2000" dirty="0"/>
              <a:t>LCDR Powell    </a:t>
            </a:r>
            <a:br>
              <a:rPr lang="en-US" sz="2400" dirty="0"/>
            </a:br>
            <a:r>
              <a:rPr lang="en-US" sz="2400" dirty="0"/>
              <a:t>	Therapist 	</a:t>
            </a:r>
            <a:r>
              <a:rPr lang="en-US" sz="2000" dirty="0"/>
              <a:t>CDR Jordan Garner</a:t>
            </a:r>
            <a:r>
              <a:rPr lang="en-US" sz="2400" dirty="0"/>
              <a:t>            	Veterinarian	       </a:t>
            </a:r>
            <a:r>
              <a:rPr lang="en-US" sz="2000" dirty="0"/>
              <a:t>CDR Davidson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7351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36576" indent="0" algn="r">
              <a:buNone/>
            </a:pPr>
            <a:r>
              <a:rPr lang="en-US" dirty="0"/>
              <a:t>CDR Anne Dobmeyer</a:t>
            </a:r>
          </a:p>
          <a:p>
            <a:pPr marL="36576" indent="0" algn="r">
              <a:buNone/>
            </a:pPr>
            <a:r>
              <a:rPr lang="en-US" dirty="0"/>
              <a:t>301-312-1876</a:t>
            </a:r>
          </a:p>
          <a:p>
            <a:pPr marL="36576" indent="0" algn="r">
              <a:buNone/>
            </a:pPr>
            <a:r>
              <a:rPr lang="en-US" dirty="0"/>
              <a:t>anne.c.dobmeyer.mil@health.mil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D4AF-A52C-47DD-A77A-52F58C96C59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94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MISSION 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and analyze key issues that impact Women in the Commissioned Corps </a:t>
            </a:r>
          </a:p>
          <a:p>
            <a:r>
              <a:rPr lang="en-US" dirty="0"/>
              <a:t>Develop action plans to address issues</a:t>
            </a:r>
          </a:p>
          <a:p>
            <a:pPr algn="ctr"/>
            <a:endParaRPr lang="en-US" dirty="0"/>
          </a:p>
        </p:txBody>
      </p:sp>
      <p:pic>
        <p:nvPicPr>
          <p:cNvPr id="2070" name="Picture 22" descr="https://sphotos-b.xx.fbcdn.net/hphotos-prn1/14103_327643867186_5904219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810000"/>
            <a:ext cx="2362200" cy="1771650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sphotos-c.ak.fbcdn.net/hphotos-ak-ash3/p480x480/16808_10151180219152000_1161085518_n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7200" y="4953000"/>
            <a:ext cx="2715189" cy="1752600"/>
          </a:xfrm>
          <a:prstGeom prst="rect">
            <a:avLst/>
          </a:prstGeom>
          <a:noFill/>
          <a:ln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PH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648200"/>
            <a:ext cx="1606550" cy="15030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D4AF-A52C-47DD-A77A-52F58C96C59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53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/>
              <a:t>Background and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828800"/>
            <a:ext cx="5334000" cy="5181600"/>
          </a:xfrm>
        </p:spPr>
        <p:txBody>
          <a:bodyPr>
            <a:normAutofit/>
          </a:bodyPr>
          <a:lstStyle/>
          <a:p>
            <a:r>
              <a:rPr lang="en-US" sz="2800" dirty="0"/>
              <a:t>Established in 2011</a:t>
            </a:r>
          </a:p>
          <a:p>
            <a:endParaRPr lang="en-US" sz="2800" dirty="0"/>
          </a:p>
          <a:p>
            <a:r>
              <a:rPr lang="en-US" sz="2800" dirty="0"/>
              <a:t>Supports 2009 Executive Order establishing the White House Council on Women and Girls</a:t>
            </a:r>
          </a:p>
          <a:p>
            <a:endParaRPr lang="en-US" sz="2800" dirty="0"/>
          </a:p>
        </p:txBody>
      </p:sp>
      <p:pic>
        <p:nvPicPr>
          <p:cNvPr id="2050" name="Picture 2" descr="Surgeon General, Vice Admiral Regina M. Benjamin, M.D., M.B.A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2628900" cy="3344361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0600" y="5410200"/>
            <a:ext cx="190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FF00"/>
                </a:solidFill>
              </a:rPr>
              <a:t>Former Surgeon General </a:t>
            </a:r>
          </a:p>
          <a:p>
            <a:r>
              <a:rPr lang="en-US" sz="1100" dirty="0">
                <a:solidFill>
                  <a:srgbClr val="FFFF00"/>
                </a:solidFill>
              </a:rPr>
              <a:t>VADM Regina M. Benjamin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D4AF-A52C-47DD-A77A-52F58C96C59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74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419600" cy="53340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Chairperson – Flag Officer</a:t>
            </a:r>
          </a:p>
          <a:p>
            <a:r>
              <a:rPr lang="en-US" sz="2400" dirty="0"/>
              <a:t>Co-chairperson</a:t>
            </a:r>
          </a:p>
          <a:p>
            <a:r>
              <a:rPr lang="en-US" dirty="0"/>
              <a:t>Executive Assistant</a:t>
            </a:r>
          </a:p>
          <a:p>
            <a:r>
              <a:rPr lang="en-US" dirty="0"/>
              <a:t>Twelve voting members</a:t>
            </a:r>
          </a:p>
          <a:p>
            <a:r>
              <a:rPr lang="en-US" dirty="0"/>
              <a:t>Must have officers from Medical, Dental, Engineering, and Environmental Health categories</a:t>
            </a:r>
          </a:p>
          <a:p>
            <a:r>
              <a:rPr lang="en-US" dirty="0"/>
              <a:t>Appointed by the Surgeon General</a:t>
            </a:r>
          </a:p>
          <a:p>
            <a:r>
              <a:rPr lang="en-US" dirty="0"/>
              <a:t>Staggered terms of two, three, or four years</a:t>
            </a:r>
          </a:p>
          <a:p>
            <a:endParaRPr lang="en-US" dirty="0"/>
          </a:p>
        </p:txBody>
      </p:sp>
      <p:pic>
        <p:nvPicPr>
          <p:cNvPr id="7" name="Picture 2" descr="Nurse Offic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981200"/>
            <a:ext cx="2820620" cy="1884174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usphs.gov/images/multimedia/galleries/uss-boxer/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14800"/>
            <a:ext cx="2745641" cy="2057400"/>
          </a:xfrm>
          <a:prstGeom prst="rect">
            <a:avLst/>
          </a:prstGeom>
          <a:noFill/>
          <a:ln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D4AF-A52C-47DD-A77A-52F58C96C59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0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D4AF-A52C-47DD-A77A-52F58C96C59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144000" cy="6936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5460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467600" cy="126523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1818"/>
            <a:ext cx="7467600" cy="4525963"/>
          </a:xfrm>
        </p:spPr>
        <p:txBody>
          <a:bodyPr>
            <a:normAutofit/>
          </a:bodyPr>
          <a:lstStyle/>
          <a:p>
            <a:r>
              <a:rPr lang="en-US" dirty="0"/>
              <a:t>Pregnancy</a:t>
            </a:r>
          </a:p>
          <a:p>
            <a:r>
              <a:rPr lang="en-US" dirty="0"/>
              <a:t>Breastfeeding</a:t>
            </a:r>
          </a:p>
          <a:p>
            <a:r>
              <a:rPr lang="en-US" dirty="0"/>
              <a:t>Interpersonal Violence</a:t>
            </a:r>
          </a:p>
          <a:p>
            <a:r>
              <a:rPr lang="en-US" dirty="0"/>
              <a:t>Deployment</a:t>
            </a:r>
          </a:p>
          <a:p>
            <a:r>
              <a:rPr lang="en-US" dirty="0"/>
              <a:t>Promotion</a:t>
            </a:r>
          </a:p>
          <a:p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084320"/>
            <a:ext cx="2980372" cy="238125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D4AF-A52C-47DD-A77A-52F58C96C59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61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95088"/>
            <a:ext cx="7467600" cy="1143000"/>
          </a:xfrm>
        </p:spPr>
        <p:txBody>
          <a:bodyPr/>
          <a:lstStyle/>
          <a:p>
            <a:pPr algn="ctr"/>
            <a:r>
              <a:rPr lang="en-US" dirty="0"/>
              <a:t>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371600"/>
            <a:ext cx="6858000" cy="5638800"/>
          </a:xfrm>
        </p:spPr>
        <p:txBody>
          <a:bodyPr>
            <a:normAutofit/>
          </a:bodyPr>
          <a:lstStyle/>
          <a:p>
            <a:pPr lvl="1"/>
            <a:r>
              <a:rPr lang="en-US" dirty="0">
                <a:solidFill>
                  <a:srgbClr val="FFFF00"/>
                </a:solidFill>
              </a:rPr>
              <a:t>Committees established</a:t>
            </a:r>
          </a:p>
          <a:p>
            <a:pPr lvl="2"/>
            <a:r>
              <a:rPr lang="en-US" dirty="0"/>
              <a:t>Outreach</a:t>
            </a:r>
          </a:p>
          <a:p>
            <a:pPr lvl="2"/>
            <a:r>
              <a:rPr lang="en-US" dirty="0"/>
              <a:t>Membership</a:t>
            </a:r>
          </a:p>
          <a:p>
            <a:pPr lvl="2"/>
            <a:r>
              <a:rPr lang="en-US" dirty="0"/>
              <a:t>Pregnancy</a:t>
            </a:r>
          </a:p>
          <a:p>
            <a:pPr lvl="2"/>
            <a:r>
              <a:rPr lang="en-US" dirty="0"/>
              <a:t>Violence Prevention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Outreach Committee</a:t>
            </a:r>
          </a:p>
          <a:p>
            <a:pPr lvl="2"/>
            <a:r>
              <a:rPr lang="en-US"/>
              <a:t>Development of </a:t>
            </a:r>
            <a:r>
              <a:rPr lang="en-US" dirty="0"/>
              <a:t>Outreach Resources</a:t>
            </a:r>
          </a:p>
          <a:p>
            <a:pPr lvl="2"/>
            <a:r>
              <a:rPr lang="en-US" dirty="0"/>
              <a:t>Outreach Survey </a:t>
            </a:r>
            <a:endParaRPr lang="en-US" dirty="0">
              <a:solidFill>
                <a:srgbClr val="FFFF00"/>
              </a:solidFill>
            </a:endParaRPr>
          </a:p>
          <a:p>
            <a:pPr lvl="1"/>
            <a:r>
              <a:rPr lang="en-US" dirty="0">
                <a:solidFill>
                  <a:srgbClr val="FFFF00"/>
                </a:solidFill>
              </a:rPr>
              <a:t> Membership Committee</a:t>
            </a:r>
          </a:p>
        </p:txBody>
      </p:sp>
      <p:pic>
        <p:nvPicPr>
          <p:cNvPr id="3074" name="Picture 2" descr="USPHS Officer Portrai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399"/>
            <a:ext cx="1905000" cy="1718235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D4AF-A52C-47DD-A77A-52F58C96C59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77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95088"/>
            <a:ext cx="7467600" cy="1143000"/>
          </a:xfrm>
        </p:spPr>
        <p:txBody>
          <a:bodyPr/>
          <a:lstStyle/>
          <a:p>
            <a:pPr algn="ctr"/>
            <a:r>
              <a:rPr lang="en-US" dirty="0"/>
              <a:t>Accomplishments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371600"/>
            <a:ext cx="6858000" cy="5638800"/>
          </a:xfrm>
        </p:spPr>
        <p:txBody>
          <a:bodyPr>
            <a:normAutofit/>
          </a:bodyPr>
          <a:lstStyle/>
          <a:p>
            <a:pPr lvl="1"/>
            <a:r>
              <a:rPr lang="en-US" dirty="0">
                <a:solidFill>
                  <a:srgbClr val="FFFF00"/>
                </a:solidFill>
              </a:rPr>
              <a:t>Pregnancy Committee</a:t>
            </a:r>
          </a:p>
          <a:p>
            <a:pPr lvl="2"/>
            <a:r>
              <a:rPr lang="en-US" dirty="0"/>
              <a:t>Breastfeeding Guidance Approved</a:t>
            </a:r>
          </a:p>
          <a:p>
            <a:pPr lvl="2"/>
            <a:r>
              <a:rPr lang="en-US" dirty="0"/>
              <a:t>“The Resource Guide for Expectant Parents of the USPHS Commissioned Corps”</a:t>
            </a:r>
          </a:p>
          <a:p>
            <a:pPr lvl="2"/>
            <a:endParaRPr lang="en-US" dirty="0">
              <a:solidFill>
                <a:srgbClr val="FFFF00"/>
              </a:solidFill>
            </a:endParaRPr>
          </a:p>
          <a:p>
            <a:pPr lvl="1"/>
            <a:r>
              <a:rPr lang="en-US" dirty="0">
                <a:solidFill>
                  <a:srgbClr val="FFFF00"/>
                </a:solidFill>
              </a:rPr>
              <a:t>Violence Prevention Committee</a:t>
            </a:r>
          </a:p>
          <a:p>
            <a:pPr lvl="2"/>
            <a:r>
              <a:rPr lang="en-US" dirty="0"/>
              <a:t>Post deployment questions</a:t>
            </a:r>
          </a:p>
          <a:p>
            <a:pPr lvl="2"/>
            <a:r>
              <a:rPr lang="en-US" dirty="0"/>
              <a:t>Policy review</a:t>
            </a:r>
          </a:p>
          <a:p>
            <a:pPr marL="448056" lvl="1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749808" lvl="2" indent="0">
              <a:buNone/>
            </a:pPr>
            <a:endParaRPr lang="en-US" sz="1800" i="1" dirty="0"/>
          </a:p>
        </p:txBody>
      </p:sp>
      <p:pic>
        <p:nvPicPr>
          <p:cNvPr id="3074" name="Picture 2" descr="USPHS Officer Portrai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399"/>
            <a:ext cx="1905000" cy="1718235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D4AF-A52C-47DD-A77A-52F58C96C59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70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2014 Outreach Survey revealed top 3 issues of concern:</a:t>
            </a:r>
          </a:p>
          <a:p>
            <a:pPr lvl="1"/>
            <a:r>
              <a:rPr lang="en-US" dirty="0"/>
              <a:t>Work-life balance</a:t>
            </a:r>
          </a:p>
          <a:p>
            <a:pPr lvl="1"/>
            <a:r>
              <a:rPr lang="en-US" dirty="0"/>
              <a:t>Leadership opportunities</a:t>
            </a:r>
          </a:p>
          <a:p>
            <a:pPr lvl="1"/>
            <a:r>
              <a:rPr lang="en-US" dirty="0"/>
              <a:t>Family care</a:t>
            </a:r>
          </a:p>
          <a:p>
            <a:r>
              <a:rPr lang="en-US" dirty="0"/>
              <a:t>Prioritize effort and develop action plans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D4AF-A52C-47DD-A77A-52F58C96C59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57165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197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Franklin Gothic Book</vt:lpstr>
      <vt:lpstr>Wingdings 2</vt:lpstr>
      <vt:lpstr>Technic</vt:lpstr>
      <vt:lpstr>Commissioned Corps  Women’s Issues  Advisory Board  (CCWIAB)</vt:lpstr>
      <vt:lpstr>MISSION </vt:lpstr>
      <vt:lpstr>Background and History</vt:lpstr>
      <vt:lpstr>Membership</vt:lpstr>
      <vt:lpstr>PowerPoint Presentation</vt:lpstr>
      <vt:lpstr>Issues</vt:lpstr>
      <vt:lpstr>Accomplishments</vt:lpstr>
      <vt:lpstr>Accomplishments</vt:lpstr>
      <vt:lpstr>Future Directions</vt:lpstr>
      <vt:lpstr>    CCWIAB Contacts    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2018-10-23T17:50:42Z</dcterms:created>
  <dcterms:modified xsi:type="dcterms:W3CDTF">2018-10-23T17:50:47Z</dcterms:modified>
</cp:coreProperties>
</file>