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71" r:id="rId6"/>
    <p:sldId id="374" r:id="rId7"/>
    <p:sldId id="370" r:id="rId8"/>
    <p:sldId id="375" r:id="rId9"/>
    <p:sldId id="380" r:id="rId10"/>
    <p:sldId id="369" r:id="rId11"/>
    <p:sldId id="379" r:id="rId12"/>
    <p:sldId id="381" r:id="rId13"/>
    <p:sldId id="382" r:id="rId14"/>
    <p:sldId id="383" r:id="rId15"/>
    <p:sldId id="335" r:id="rId16"/>
    <p:sldId id="377" r:id="rId17"/>
    <p:sldId id="378" r:id="rId18"/>
    <p:sldId id="395" r:id="rId19"/>
    <p:sldId id="329" r:id="rId20"/>
    <p:sldId id="384" r:id="rId21"/>
    <p:sldId id="385" r:id="rId22"/>
    <p:sldId id="389" r:id="rId23"/>
    <p:sldId id="386" r:id="rId24"/>
    <p:sldId id="387" r:id="rId25"/>
    <p:sldId id="392" r:id="rId26"/>
    <p:sldId id="391" r:id="rId27"/>
    <p:sldId id="393" r:id="rId28"/>
    <p:sldId id="396" r:id="rId29"/>
    <p:sldId id="394" r:id="rId30"/>
    <p:sldId id="35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F6"/>
    <a:srgbClr val="453A4C"/>
    <a:srgbClr val="007033"/>
    <a:srgbClr val="DA9A5A"/>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8276" autoAdjust="0"/>
  </p:normalViewPr>
  <p:slideViewPr>
    <p:cSldViewPr>
      <p:cViewPr>
        <p:scale>
          <a:sx n="56" d="100"/>
          <a:sy n="56" d="100"/>
        </p:scale>
        <p:origin x="1214" y="34"/>
      </p:cViewPr>
      <p:guideLst>
        <p:guide orient="horz" pos="2160"/>
        <p:guide pos="2880"/>
      </p:guideLst>
    </p:cSldViewPr>
  </p:slideViewPr>
  <p:notesTextViewPr>
    <p:cViewPr>
      <p:scale>
        <a:sx n="1" d="1"/>
        <a:sy n="1" d="1"/>
      </p:scale>
      <p:origin x="0" y="0"/>
    </p:cViewPr>
  </p:notesTextViewPr>
  <p:notesViewPr>
    <p:cSldViewPr>
      <p:cViewPr varScale="1">
        <p:scale>
          <a:sx n="94" d="100"/>
          <a:sy n="94" d="100"/>
        </p:scale>
        <p:origin x="3226" y="10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9E96DF-D8D2-47D3-BEF9-A19EAFB4D754}" type="datetimeFigureOut">
              <a:rPr lang="en-US" smtClean="0"/>
              <a:t>12/27/2020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E6E466-8CC4-455A-AC68-6ABE21108DB8}" type="slidenum">
              <a:rPr lang="en-US" smtClean="0"/>
              <a:t>‹#›</a:t>
            </a:fld>
            <a:endParaRPr lang="en-US" dirty="0"/>
          </a:p>
        </p:txBody>
      </p:sp>
    </p:spTree>
    <p:extLst>
      <p:ext uri="{BB962C8B-B14F-4D97-AF65-F5344CB8AC3E}">
        <p14:creationId xmlns:p14="http://schemas.microsoft.com/office/powerpoint/2010/main" val="317640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1</a:t>
            </a:fld>
            <a:endParaRPr lang="en-US" dirty="0"/>
          </a:p>
        </p:txBody>
      </p:sp>
    </p:spTree>
    <p:extLst>
      <p:ext uri="{BB962C8B-B14F-4D97-AF65-F5344CB8AC3E}">
        <p14:creationId xmlns:p14="http://schemas.microsoft.com/office/powerpoint/2010/main" val="305017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10</a:t>
            </a:fld>
            <a:endParaRPr lang="en-US" dirty="0"/>
          </a:p>
        </p:txBody>
      </p:sp>
    </p:spTree>
    <p:extLst>
      <p:ext uri="{BB962C8B-B14F-4D97-AF65-F5344CB8AC3E}">
        <p14:creationId xmlns:p14="http://schemas.microsoft.com/office/powerpoint/2010/main" val="421868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11</a:t>
            </a:fld>
            <a:endParaRPr lang="en-US" dirty="0"/>
          </a:p>
        </p:txBody>
      </p:sp>
    </p:spTree>
    <p:extLst>
      <p:ext uri="{BB962C8B-B14F-4D97-AF65-F5344CB8AC3E}">
        <p14:creationId xmlns:p14="http://schemas.microsoft.com/office/powerpoint/2010/main" val="196324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08108"/>
          </a:xfrm>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12</a:t>
            </a:fld>
            <a:endParaRPr lang="en-US" dirty="0"/>
          </a:p>
        </p:txBody>
      </p:sp>
    </p:spTree>
    <p:extLst>
      <p:ext uri="{BB962C8B-B14F-4D97-AF65-F5344CB8AC3E}">
        <p14:creationId xmlns:p14="http://schemas.microsoft.com/office/powerpoint/2010/main" val="221409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08108"/>
          </a:xfrm>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13</a:t>
            </a:fld>
            <a:endParaRPr lang="en-US" dirty="0"/>
          </a:p>
        </p:txBody>
      </p:sp>
    </p:spTree>
    <p:extLst>
      <p:ext uri="{BB962C8B-B14F-4D97-AF65-F5344CB8AC3E}">
        <p14:creationId xmlns:p14="http://schemas.microsoft.com/office/powerpoint/2010/main" val="10305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08108"/>
          </a:xfrm>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14</a:t>
            </a:fld>
            <a:endParaRPr lang="en-US" dirty="0"/>
          </a:p>
        </p:txBody>
      </p:sp>
    </p:spTree>
    <p:extLst>
      <p:ext uri="{BB962C8B-B14F-4D97-AF65-F5344CB8AC3E}">
        <p14:creationId xmlns:p14="http://schemas.microsoft.com/office/powerpoint/2010/main" val="380365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E6E466-8CC4-455A-AC68-6ABE21108DB8}" type="slidenum">
              <a:rPr lang="en-US" smtClean="0"/>
              <a:t>15</a:t>
            </a:fld>
            <a:endParaRPr lang="en-US" dirty="0"/>
          </a:p>
        </p:txBody>
      </p:sp>
    </p:spTree>
    <p:extLst>
      <p:ext uri="{BB962C8B-B14F-4D97-AF65-F5344CB8AC3E}">
        <p14:creationId xmlns:p14="http://schemas.microsoft.com/office/powerpoint/2010/main" val="388746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16</a:t>
            </a:fld>
            <a:endParaRPr lang="en-US" dirty="0"/>
          </a:p>
        </p:txBody>
      </p:sp>
    </p:spTree>
    <p:extLst>
      <p:ext uri="{BB962C8B-B14F-4D97-AF65-F5344CB8AC3E}">
        <p14:creationId xmlns:p14="http://schemas.microsoft.com/office/powerpoint/2010/main" val="140919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17</a:t>
            </a:fld>
            <a:endParaRPr lang="en-US" dirty="0"/>
          </a:p>
        </p:txBody>
      </p:sp>
    </p:spTree>
    <p:extLst>
      <p:ext uri="{BB962C8B-B14F-4D97-AF65-F5344CB8AC3E}">
        <p14:creationId xmlns:p14="http://schemas.microsoft.com/office/powerpoint/2010/main" val="321818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18</a:t>
            </a:fld>
            <a:endParaRPr lang="en-US" dirty="0"/>
          </a:p>
        </p:txBody>
      </p:sp>
    </p:spTree>
    <p:extLst>
      <p:ext uri="{BB962C8B-B14F-4D97-AF65-F5344CB8AC3E}">
        <p14:creationId xmlns:p14="http://schemas.microsoft.com/office/powerpoint/2010/main" val="408015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19</a:t>
            </a:fld>
            <a:endParaRPr lang="en-US" dirty="0"/>
          </a:p>
        </p:txBody>
      </p:sp>
    </p:spTree>
    <p:extLst>
      <p:ext uri="{BB962C8B-B14F-4D97-AF65-F5344CB8AC3E}">
        <p14:creationId xmlns:p14="http://schemas.microsoft.com/office/powerpoint/2010/main" val="349420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2</a:t>
            </a:fld>
            <a:endParaRPr lang="en-US" dirty="0"/>
          </a:p>
        </p:txBody>
      </p:sp>
    </p:spTree>
    <p:extLst>
      <p:ext uri="{BB962C8B-B14F-4D97-AF65-F5344CB8AC3E}">
        <p14:creationId xmlns:p14="http://schemas.microsoft.com/office/powerpoint/2010/main" val="327049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20</a:t>
            </a:fld>
            <a:endParaRPr lang="en-US" dirty="0"/>
          </a:p>
        </p:txBody>
      </p:sp>
    </p:spTree>
    <p:extLst>
      <p:ext uri="{BB962C8B-B14F-4D97-AF65-F5344CB8AC3E}">
        <p14:creationId xmlns:p14="http://schemas.microsoft.com/office/powerpoint/2010/main" val="279808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21</a:t>
            </a:fld>
            <a:endParaRPr lang="en-US" dirty="0"/>
          </a:p>
        </p:txBody>
      </p:sp>
    </p:spTree>
    <p:extLst>
      <p:ext uri="{BB962C8B-B14F-4D97-AF65-F5344CB8AC3E}">
        <p14:creationId xmlns:p14="http://schemas.microsoft.com/office/powerpoint/2010/main" val="69815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1884A-7E92-489A-8CCE-FE7796D4C461}" type="slidenum">
              <a:rPr lang="en-US" smtClean="0"/>
              <a:t>22</a:t>
            </a:fld>
            <a:endParaRPr lang="en-US" dirty="0"/>
          </a:p>
        </p:txBody>
      </p:sp>
    </p:spTree>
    <p:extLst>
      <p:ext uri="{BB962C8B-B14F-4D97-AF65-F5344CB8AC3E}">
        <p14:creationId xmlns:p14="http://schemas.microsoft.com/office/powerpoint/2010/main" val="95707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23</a:t>
            </a:fld>
            <a:endParaRPr lang="en-US" dirty="0"/>
          </a:p>
        </p:txBody>
      </p:sp>
    </p:spTree>
    <p:extLst>
      <p:ext uri="{BB962C8B-B14F-4D97-AF65-F5344CB8AC3E}">
        <p14:creationId xmlns:p14="http://schemas.microsoft.com/office/powerpoint/2010/main" val="3088037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24</a:t>
            </a:fld>
            <a:endParaRPr lang="en-US" dirty="0"/>
          </a:p>
        </p:txBody>
      </p:sp>
    </p:spTree>
    <p:extLst>
      <p:ext uri="{BB962C8B-B14F-4D97-AF65-F5344CB8AC3E}">
        <p14:creationId xmlns:p14="http://schemas.microsoft.com/office/powerpoint/2010/main" val="78145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25</a:t>
            </a:fld>
            <a:endParaRPr lang="en-US" dirty="0"/>
          </a:p>
        </p:txBody>
      </p:sp>
    </p:spTree>
    <p:extLst>
      <p:ext uri="{BB962C8B-B14F-4D97-AF65-F5344CB8AC3E}">
        <p14:creationId xmlns:p14="http://schemas.microsoft.com/office/powerpoint/2010/main" val="4202461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6E466-8CC4-455A-AC68-6ABE21108DB8}" type="slidenum">
              <a:rPr lang="en-US" smtClean="0"/>
              <a:t>26</a:t>
            </a:fld>
            <a:endParaRPr lang="en-US" dirty="0"/>
          </a:p>
        </p:txBody>
      </p:sp>
    </p:spTree>
    <p:extLst>
      <p:ext uri="{BB962C8B-B14F-4D97-AF65-F5344CB8AC3E}">
        <p14:creationId xmlns:p14="http://schemas.microsoft.com/office/powerpoint/2010/main" val="99158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27</a:t>
            </a:fld>
            <a:endParaRPr lang="en-US" dirty="0"/>
          </a:p>
        </p:txBody>
      </p:sp>
    </p:spTree>
    <p:extLst>
      <p:ext uri="{BB962C8B-B14F-4D97-AF65-F5344CB8AC3E}">
        <p14:creationId xmlns:p14="http://schemas.microsoft.com/office/powerpoint/2010/main" val="145092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3</a:t>
            </a:fld>
            <a:endParaRPr lang="en-US" dirty="0"/>
          </a:p>
        </p:txBody>
      </p:sp>
    </p:spTree>
    <p:extLst>
      <p:ext uri="{BB962C8B-B14F-4D97-AF65-F5344CB8AC3E}">
        <p14:creationId xmlns:p14="http://schemas.microsoft.com/office/powerpoint/2010/main" val="133403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4</a:t>
            </a:fld>
            <a:endParaRPr lang="en-US" dirty="0"/>
          </a:p>
        </p:txBody>
      </p:sp>
    </p:spTree>
    <p:extLst>
      <p:ext uri="{BB962C8B-B14F-4D97-AF65-F5344CB8AC3E}">
        <p14:creationId xmlns:p14="http://schemas.microsoft.com/office/powerpoint/2010/main" val="186689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5</a:t>
            </a:fld>
            <a:endParaRPr lang="en-US" dirty="0"/>
          </a:p>
        </p:txBody>
      </p:sp>
    </p:spTree>
    <p:extLst>
      <p:ext uri="{BB962C8B-B14F-4D97-AF65-F5344CB8AC3E}">
        <p14:creationId xmlns:p14="http://schemas.microsoft.com/office/powerpoint/2010/main" val="18286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6</a:t>
            </a:fld>
            <a:endParaRPr lang="en-US" dirty="0"/>
          </a:p>
        </p:txBody>
      </p:sp>
    </p:spTree>
    <p:extLst>
      <p:ext uri="{BB962C8B-B14F-4D97-AF65-F5344CB8AC3E}">
        <p14:creationId xmlns:p14="http://schemas.microsoft.com/office/powerpoint/2010/main" val="226818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7</a:t>
            </a:fld>
            <a:endParaRPr lang="en-US" dirty="0"/>
          </a:p>
        </p:txBody>
      </p:sp>
    </p:spTree>
    <p:extLst>
      <p:ext uri="{BB962C8B-B14F-4D97-AF65-F5344CB8AC3E}">
        <p14:creationId xmlns:p14="http://schemas.microsoft.com/office/powerpoint/2010/main" val="203381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8</a:t>
            </a:fld>
            <a:endParaRPr lang="en-US" dirty="0"/>
          </a:p>
        </p:txBody>
      </p:sp>
    </p:spTree>
    <p:extLst>
      <p:ext uri="{BB962C8B-B14F-4D97-AF65-F5344CB8AC3E}">
        <p14:creationId xmlns:p14="http://schemas.microsoft.com/office/powerpoint/2010/main" val="65742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6E466-8CC4-455A-AC68-6ABE21108DB8}" type="slidenum">
              <a:rPr lang="en-US" smtClean="0"/>
              <a:t>9</a:t>
            </a:fld>
            <a:endParaRPr lang="en-US" dirty="0"/>
          </a:p>
        </p:txBody>
      </p:sp>
    </p:spTree>
    <p:extLst>
      <p:ext uri="{BB962C8B-B14F-4D97-AF65-F5344CB8AC3E}">
        <p14:creationId xmlns:p14="http://schemas.microsoft.com/office/powerpoint/2010/main" val="3367232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6324600"/>
            <a:ext cx="91440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latin typeface="Catriel" panose="02000503000000020004" pitchFamily="2"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Rank Name Creds</a:t>
            </a:r>
          </a:p>
          <a:p>
            <a:r>
              <a:rPr lang="en-US" dirty="0"/>
              <a:t>Title </a:t>
            </a:r>
          </a:p>
          <a:p>
            <a:r>
              <a:rPr lang="en-US" dirty="0"/>
              <a:t>Agency</a:t>
            </a:r>
          </a:p>
        </p:txBody>
      </p:sp>
      <p:sp>
        <p:nvSpPr>
          <p:cNvPr id="6" name="Slide Number Placeholder 5"/>
          <p:cNvSpPr>
            <a:spLocks noGrp="1"/>
          </p:cNvSpPr>
          <p:nvPr>
            <p:ph type="sldNum" sz="quarter" idx="12"/>
          </p:nvPr>
        </p:nvSpPr>
        <p:spPr/>
        <p:txBody>
          <a:bodyPr/>
          <a:lstStyle/>
          <a:p>
            <a:fld id="{C4FE53AF-D9EE-4FBD-A16E-2CE482DDA16F}" type="slidenum">
              <a:rPr lang="en-US" smtClean="0"/>
              <a:t>‹#›</a:t>
            </a:fld>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6334" y="457200"/>
            <a:ext cx="1791335" cy="180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userDrawn="1"/>
        </p:nvCxnSpPr>
        <p:spPr>
          <a:xfrm>
            <a:off x="0" y="6172200"/>
            <a:ext cx="914400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14" name="Rectangle 13"/>
          <p:cNvSpPr/>
          <p:nvPr userDrawn="1"/>
        </p:nvSpPr>
        <p:spPr>
          <a:xfrm>
            <a:off x="0" y="0"/>
            <a:ext cx="9144000"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685800" y="2130429"/>
            <a:ext cx="7772400" cy="1470025"/>
          </a:xfrm>
        </p:spPr>
        <p:txBody>
          <a:bodyPr/>
          <a:lstStyle>
            <a:lvl1pPr>
              <a:defRPr b="1"/>
            </a:lvl1pPr>
          </a:lstStyle>
          <a:p>
            <a:r>
              <a:rPr lang="en-US" dirty="0"/>
              <a:t>Title</a:t>
            </a:r>
          </a:p>
        </p:txBody>
      </p:sp>
    </p:spTree>
    <p:extLst>
      <p:ext uri="{BB962C8B-B14F-4D97-AF65-F5344CB8AC3E}">
        <p14:creationId xmlns:p14="http://schemas.microsoft.com/office/powerpoint/2010/main" val="229765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lvl1pPr>
          </a:lstStyle>
          <a:p>
            <a:r>
              <a:rPr lang="en-US" dirty="0"/>
              <a:t>Master title style</a:t>
            </a:r>
          </a:p>
        </p:txBody>
      </p:sp>
      <p:sp>
        <p:nvSpPr>
          <p:cNvPr id="3" name="Content Placeholder 2"/>
          <p:cNvSpPr>
            <a:spLocks noGrp="1"/>
          </p:cNvSpPr>
          <p:nvPr>
            <p:ph idx="1"/>
          </p:nvPr>
        </p:nvSpPr>
        <p:spPr/>
        <p:txBody>
          <a:bodyPr/>
          <a:lstStyle>
            <a:lvl1pPr>
              <a:defRPr>
                <a:latin typeface="Catriel" panose="02000503000000020004" pitchFamily="2" charset="0"/>
              </a:defRPr>
            </a:lvl1pPr>
            <a:lvl2pPr>
              <a:defRPr>
                <a:latin typeface="Catriel" panose="02000503000000020004" pitchFamily="2" charset="0"/>
              </a:defRPr>
            </a:lvl2pPr>
            <a:lvl3pPr>
              <a:defRPr>
                <a:latin typeface="Catriel" panose="02000503000000020004" pitchFamily="2" charset="0"/>
              </a:defRPr>
            </a:lvl3pPr>
            <a:lvl4pPr>
              <a:defRPr>
                <a:latin typeface="Catriel" panose="02000503000000020004" pitchFamily="2" charset="0"/>
              </a:defRPr>
            </a:lvl4pPr>
            <a:lvl5pPr>
              <a:defRPr>
                <a:latin typeface="Catriel"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FE53AF-D9EE-4FBD-A16E-2CE482DDA16F}"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9073" y="0"/>
            <a:ext cx="13634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userDrawn="1"/>
        </p:nvCxnSpPr>
        <p:spPr>
          <a:xfrm>
            <a:off x="0" y="1371600"/>
            <a:ext cx="914400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6178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triel" panose="02000503000000020004" pitchFamily="2"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4FE53AF-D9EE-4FBD-A16E-2CE482DDA16F}"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5690" y="3227138"/>
            <a:ext cx="1261110" cy="126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userDrawn="1"/>
        </p:nvCxnSpPr>
        <p:spPr>
          <a:xfrm>
            <a:off x="685800" y="4419600"/>
            <a:ext cx="784860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473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lvl1pPr>
          </a:lstStyle>
          <a:p>
            <a:r>
              <a:rPr lang="en-US" dirty="0"/>
              <a:t>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Catriel" panose="02000503000000020004" pitchFamily="2" charset="0"/>
              </a:defRPr>
            </a:lvl1pPr>
            <a:lvl2pPr>
              <a:defRPr sz="2400">
                <a:latin typeface="Catriel" panose="02000503000000020004" pitchFamily="2" charset="0"/>
              </a:defRPr>
            </a:lvl2pPr>
            <a:lvl3pPr>
              <a:defRPr sz="2000">
                <a:latin typeface="Catriel" panose="02000503000000020004" pitchFamily="2" charset="0"/>
              </a:defRPr>
            </a:lvl3pPr>
            <a:lvl4pPr>
              <a:defRPr sz="1800">
                <a:latin typeface="Catriel" panose="02000503000000020004" pitchFamily="2" charset="0"/>
              </a:defRPr>
            </a:lvl4pPr>
            <a:lvl5pPr>
              <a:defRPr sz="1800">
                <a:latin typeface="Catriel" panose="02000503000000020004"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Catriel" panose="02000503000000020004" pitchFamily="2" charset="0"/>
              </a:defRPr>
            </a:lvl1pPr>
            <a:lvl2pPr>
              <a:defRPr sz="2400">
                <a:latin typeface="Catriel" panose="02000503000000020004" pitchFamily="2" charset="0"/>
              </a:defRPr>
            </a:lvl2pPr>
            <a:lvl3pPr>
              <a:defRPr sz="2000">
                <a:latin typeface="Catriel" panose="02000503000000020004" pitchFamily="2" charset="0"/>
              </a:defRPr>
            </a:lvl3pPr>
            <a:lvl4pPr>
              <a:defRPr sz="1800">
                <a:latin typeface="Catriel" panose="02000503000000020004" pitchFamily="2" charset="0"/>
              </a:defRPr>
            </a:lvl4pPr>
            <a:lvl5pPr>
              <a:defRPr sz="1800">
                <a:latin typeface="Catriel" panose="02000503000000020004"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F78400D0-41EA-416E-9EF5-5BF089FD40CF}" type="datetimeFigureOut">
              <a:rPr lang="en-US" smtClean="0"/>
              <a:t>12/27/2020</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4FE53AF-D9EE-4FBD-A16E-2CE482DDA16F}" type="slidenum">
              <a:rPr lang="en-US" smtClean="0"/>
              <a:t>‹#›</a:t>
            </a:fld>
            <a:endParaRPr 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9073" y="0"/>
            <a:ext cx="13634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userDrawn="1"/>
        </p:nvCxnSpPr>
        <p:spPr>
          <a:xfrm>
            <a:off x="0" y="1371600"/>
            <a:ext cx="914400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2772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lvl1pPr>
          </a:lstStyle>
          <a:p>
            <a:r>
              <a:rPr lang="en-US" dirty="0"/>
              <a:t>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triel" panose="0200050300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triel" panose="02000503000000020004" pitchFamily="2" charset="0"/>
              </a:defRPr>
            </a:lvl1pPr>
            <a:lvl2pPr>
              <a:defRPr sz="2000">
                <a:latin typeface="Catriel" panose="02000503000000020004" pitchFamily="2" charset="0"/>
              </a:defRPr>
            </a:lvl2pPr>
            <a:lvl3pPr>
              <a:defRPr sz="1800">
                <a:latin typeface="Catriel" panose="02000503000000020004" pitchFamily="2" charset="0"/>
              </a:defRPr>
            </a:lvl3pPr>
            <a:lvl4pPr>
              <a:defRPr sz="1600">
                <a:latin typeface="Catriel" panose="02000503000000020004" pitchFamily="2" charset="0"/>
              </a:defRPr>
            </a:lvl4pPr>
            <a:lvl5pPr>
              <a:defRPr sz="1600">
                <a:latin typeface="Catriel" panose="02000503000000020004"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atin typeface="Catriel" panose="0200050300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atin typeface="Catriel" panose="02000503000000020004" pitchFamily="2" charset="0"/>
              </a:defRPr>
            </a:lvl1pPr>
            <a:lvl2pPr>
              <a:defRPr sz="2000">
                <a:latin typeface="Catriel" panose="02000503000000020004" pitchFamily="2" charset="0"/>
              </a:defRPr>
            </a:lvl2pPr>
            <a:lvl3pPr>
              <a:defRPr sz="1800">
                <a:latin typeface="Catriel" panose="02000503000000020004" pitchFamily="2" charset="0"/>
              </a:defRPr>
            </a:lvl3pPr>
            <a:lvl4pPr>
              <a:defRPr sz="1600">
                <a:latin typeface="Catriel" panose="02000503000000020004" pitchFamily="2" charset="0"/>
              </a:defRPr>
            </a:lvl4pPr>
            <a:lvl5pPr>
              <a:defRPr sz="1600">
                <a:latin typeface="Catriel" panose="02000503000000020004"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F78400D0-41EA-416E-9EF5-5BF089FD40CF}" type="datetimeFigureOut">
              <a:rPr lang="en-US" smtClean="0"/>
              <a:t>12/27/2020</a:t>
            </a:fld>
            <a:endParaRPr lang="en-US"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4FE53AF-D9EE-4FBD-A16E-2CE482DDA16F}" type="slidenum">
              <a:rPr lang="en-US" smtClean="0"/>
              <a:t>‹#›</a:t>
            </a:fld>
            <a:endParaRPr lang="en-US" dirty="0"/>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9073" y="0"/>
            <a:ext cx="13634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userDrawn="1"/>
        </p:nvCxnSpPr>
        <p:spPr>
          <a:xfrm>
            <a:off x="0" y="1371600"/>
            <a:ext cx="914400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4064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lvl1pPr>
          </a:lstStyle>
          <a:p>
            <a:r>
              <a:rPr lang="en-US" dirty="0"/>
              <a:t>Master title style</a:t>
            </a:r>
          </a:p>
        </p:txBody>
      </p:sp>
      <p:sp>
        <p:nvSpPr>
          <p:cNvPr id="5" name="Slide Number Placeholder 4"/>
          <p:cNvSpPr>
            <a:spLocks noGrp="1"/>
          </p:cNvSpPr>
          <p:nvPr>
            <p:ph type="sldNum" sz="quarter" idx="12"/>
          </p:nvPr>
        </p:nvSpPr>
        <p:spPr/>
        <p:txBody>
          <a:bodyPr/>
          <a:lstStyle/>
          <a:p>
            <a:fld id="{C4FE53AF-D9EE-4FBD-A16E-2CE482DDA16F}" type="slidenum">
              <a:rPr lang="en-US" smtClean="0"/>
              <a:t>‹#›</a:t>
            </a:fld>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9073" y="0"/>
            <a:ext cx="13634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userDrawn="1"/>
        </p:nvCxnSpPr>
        <p:spPr>
          <a:xfrm>
            <a:off x="0" y="1371600"/>
            <a:ext cx="914400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1153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FE53AF-D9EE-4FBD-A16E-2CE482DDA16F}" type="slidenum">
              <a:rPr lang="en-US" smtClean="0"/>
              <a:t>‹#›</a:t>
            </a:fld>
            <a:endParaRPr lang="en-US" dirty="0"/>
          </a:p>
        </p:txBody>
      </p:sp>
    </p:spTree>
    <p:extLst>
      <p:ext uri="{BB962C8B-B14F-4D97-AF65-F5344CB8AC3E}">
        <p14:creationId xmlns:p14="http://schemas.microsoft.com/office/powerpoint/2010/main" val="259306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4FE53AF-D9EE-4FBD-A16E-2CE482DDA16F}" type="slidenum">
              <a:rPr lang="en-US" smtClean="0"/>
              <a:t>‹#›</a:t>
            </a:fld>
            <a:endParaRPr lang="en-US" dirty="0"/>
          </a:p>
        </p:txBody>
      </p:sp>
    </p:spTree>
    <p:extLst>
      <p:ext uri="{BB962C8B-B14F-4D97-AF65-F5344CB8AC3E}">
        <p14:creationId xmlns:p14="http://schemas.microsoft.com/office/powerpoint/2010/main" val="133595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4FE53AF-D9EE-4FBD-A16E-2CE482DDA16F}" type="slidenum">
              <a:rPr lang="en-US" smtClean="0"/>
              <a:t>‹#›</a:t>
            </a:fld>
            <a:endParaRPr lang="en-US" dirty="0"/>
          </a:p>
        </p:txBody>
      </p:sp>
    </p:spTree>
    <p:extLst>
      <p:ext uri="{BB962C8B-B14F-4D97-AF65-F5344CB8AC3E}">
        <p14:creationId xmlns:p14="http://schemas.microsoft.com/office/powerpoint/2010/main" val="44672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324600"/>
            <a:ext cx="91440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457200" y="274638"/>
            <a:ext cx="6934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000">
                <a:solidFill>
                  <a:schemeClr val="bg1"/>
                </a:solidFill>
                <a:latin typeface="Catriel" panose="02000503000000020004" pitchFamily="2" charset="0"/>
              </a:defRPr>
            </a:lvl1pPr>
          </a:lstStyle>
          <a:p>
            <a:fld id="{C4FE53AF-D9EE-4FBD-A16E-2CE482DDA16F}" type="slidenum">
              <a:rPr lang="en-US" smtClean="0"/>
              <a:pPr/>
              <a:t>‹#›</a:t>
            </a:fld>
            <a:endParaRPr lang="en-US" dirty="0"/>
          </a:p>
        </p:txBody>
      </p:sp>
    </p:spTree>
    <p:extLst>
      <p:ext uri="{BB962C8B-B14F-4D97-AF65-F5344CB8AC3E}">
        <p14:creationId xmlns:p14="http://schemas.microsoft.com/office/powerpoint/2010/main" val="262444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gogovernment.org/the-interview-process/" TargetMode="External"/><Relationship Id="rId3" Type="http://schemas.openxmlformats.org/officeDocument/2006/relationships/hyperlink" Target="https://www.indeed.com/career-advice/interviewing/executive-interview#1" TargetMode="External"/><Relationship Id="rId7" Type="http://schemas.openxmlformats.org/officeDocument/2006/relationships/hyperlink" Target="http://views.washingtonpost.com/on-success/career-coach/2010/04/interview_answers_shouldnt_be_too_long.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indeed.com/career-advice/interviewing/how-to-use-the-star-interview-response-technique" TargetMode="External"/><Relationship Id="rId5" Type="http://schemas.openxmlformats.org/officeDocument/2006/relationships/hyperlink" Target="https://www.ted.com/talks/amy_cuddy_your_body_language_may_shape_who_you_are?language=en" TargetMode="External"/><Relationship Id="rId4" Type="http://schemas.openxmlformats.org/officeDocument/2006/relationships/hyperlink" Target="https://www.opm.gov/policy-data-oversight/senior-executive-service/executive-core-qualifica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Interviewing for Success Webinar</a:t>
            </a:r>
            <a:br>
              <a:rPr lang="en-US" dirty="0"/>
            </a:br>
            <a:endParaRPr lang="en-US" dirty="0"/>
          </a:p>
        </p:txBody>
      </p:sp>
      <p:sp>
        <p:nvSpPr>
          <p:cNvPr id="3" name="Subtitle 2"/>
          <p:cNvSpPr>
            <a:spLocks noGrp="1"/>
          </p:cNvSpPr>
          <p:nvPr>
            <p:ph type="subTitle" idx="1"/>
          </p:nvPr>
        </p:nvSpPr>
        <p:spPr>
          <a:xfrm>
            <a:off x="365760" y="3743327"/>
            <a:ext cx="8763000" cy="2362200"/>
          </a:xfrm>
        </p:spPr>
        <p:txBody>
          <a:bodyPr>
            <a:normAutofit/>
          </a:bodyPr>
          <a:lstStyle/>
          <a:p>
            <a:r>
              <a:rPr lang="en-US" sz="2800" dirty="0"/>
              <a:t>CDR Deidre Washington-Jones, MPH</a:t>
            </a:r>
          </a:p>
          <a:p>
            <a:r>
              <a:rPr lang="en-US" sz="2800" dirty="0"/>
              <a:t>Division Director</a:t>
            </a:r>
          </a:p>
          <a:p>
            <a:r>
              <a:rPr lang="en-US" sz="2800" dirty="0"/>
              <a:t>HRSA/Bureau of Primary Health Care/</a:t>
            </a:r>
          </a:p>
          <a:p>
            <a:r>
              <a:rPr lang="en-US" sz="2800" dirty="0"/>
              <a:t>Office of Southern Health Services/SCD</a:t>
            </a:r>
          </a:p>
        </p:txBody>
      </p:sp>
      <p:pic>
        <p:nvPicPr>
          <p:cNvPr id="4" name="Picture 3"/>
          <p:cNvPicPr>
            <a:picLocks noChangeAspect="1"/>
          </p:cNvPicPr>
          <p:nvPr/>
        </p:nvPicPr>
        <p:blipFill>
          <a:blip r:embed="rId3"/>
          <a:stretch>
            <a:fillRect/>
          </a:stretch>
        </p:blipFill>
        <p:spPr>
          <a:xfrm>
            <a:off x="1484111" y="6248400"/>
            <a:ext cx="6175783" cy="646232"/>
          </a:xfrm>
          <a:prstGeom prst="rect">
            <a:avLst/>
          </a:prstGeom>
        </p:spPr>
      </p:pic>
    </p:spTree>
    <p:extLst>
      <p:ext uri="{BB962C8B-B14F-4D97-AF65-F5344CB8AC3E}">
        <p14:creationId xmlns:p14="http://schemas.microsoft.com/office/powerpoint/2010/main" val="249950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0" y="2512218"/>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a:t>Industry(Discipline)-Specific Questions</a:t>
            </a:r>
          </a:p>
        </p:txBody>
      </p:sp>
      <p:sp>
        <p:nvSpPr>
          <p:cNvPr id="4" name="Content Placeholder 3"/>
          <p:cNvSpPr>
            <a:spLocks noGrp="1"/>
          </p:cNvSpPr>
          <p:nvPr>
            <p:ph sz="half" idx="2"/>
          </p:nvPr>
        </p:nvSpPr>
        <p:spPr>
          <a:xfrm>
            <a:off x="228600" y="1600200"/>
            <a:ext cx="5659618" cy="4648200"/>
          </a:xfrm>
        </p:spPr>
        <p:txBody>
          <a:bodyPr>
            <a:noAutofit/>
          </a:bodyPr>
          <a:lstStyle/>
          <a:p>
            <a:r>
              <a:rPr lang="en-US" sz="2000" dirty="0">
                <a:latin typeface="+mn-lt"/>
              </a:rPr>
              <a:t>Industry-speciﬁc interview questions test your knowledge and skills in your target industry. This is your opportunity to reveal your knowledge! Make sure you research common industry or discipline-specific questions online and by talking with professionals in the ﬁeld.</a:t>
            </a:r>
          </a:p>
          <a:p>
            <a:endParaRPr lang="en-US" sz="2000" dirty="0">
              <a:latin typeface="+mn-lt"/>
            </a:endParaRPr>
          </a:p>
          <a:p>
            <a:r>
              <a:rPr lang="en-US" sz="2000" dirty="0">
                <a:latin typeface="+mn-lt"/>
              </a:rPr>
              <a:t>Be sure to review the job announcement and research the organization’s mission, vision, and purpose to guide your preparation</a:t>
            </a:r>
            <a:r>
              <a:rPr lang="en-US" dirty="0">
                <a:latin typeface="+mn-lt"/>
              </a:rPr>
              <a:t>.</a:t>
            </a: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8" name="Content Placeholder 10"/>
          <p:cNvPicPr>
            <a:picLocks noGrp="1" noChangeAspect="1"/>
          </p:cNvPicPr>
          <p:nvPr>
            <p:ph sz="quarter" idx="4"/>
          </p:nvPr>
        </p:nvPicPr>
        <p:blipFill>
          <a:blip r:embed="rId4"/>
          <a:stretch>
            <a:fillRect/>
          </a:stretch>
        </p:blipFill>
        <p:spPr>
          <a:xfrm>
            <a:off x="6116908" y="3429000"/>
            <a:ext cx="2888796" cy="1295400"/>
          </a:xfrm>
          <a:prstGeom prst="rect">
            <a:avLst/>
          </a:prstGeom>
        </p:spPr>
      </p:pic>
    </p:spTree>
    <p:extLst>
      <p:ext uri="{BB962C8B-B14F-4D97-AF65-F5344CB8AC3E}">
        <p14:creationId xmlns:p14="http://schemas.microsoft.com/office/powerpoint/2010/main" val="46051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37092" y="2514600"/>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Behavioral Questions</a:t>
            </a:r>
          </a:p>
        </p:txBody>
      </p:sp>
      <p:sp>
        <p:nvSpPr>
          <p:cNvPr id="4" name="Content Placeholder 3"/>
          <p:cNvSpPr>
            <a:spLocks noGrp="1"/>
          </p:cNvSpPr>
          <p:nvPr>
            <p:ph sz="half" idx="2"/>
          </p:nvPr>
        </p:nvSpPr>
        <p:spPr>
          <a:xfrm>
            <a:off x="228600" y="1600200"/>
            <a:ext cx="5659618" cy="4648200"/>
          </a:xfrm>
        </p:spPr>
        <p:txBody>
          <a:bodyPr>
            <a:noAutofit/>
          </a:bodyPr>
          <a:lstStyle/>
          <a:p>
            <a:r>
              <a:rPr lang="en-US" sz="1800" dirty="0">
                <a:latin typeface="+mn-lt"/>
              </a:rPr>
              <a:t>Behavioral interview questions are based on the premise that past behavior predicts future performance.</a:t>
            </a:r>
          </a:p>
          <a:p>
            <a:endParaRPr lang="en-US" sz="1800" dirty="0">
              <a:latin typeface="+mn-lt"/>
            </a:endParaRPr>
          </a:p>
          <a:p>
            <a:r>
              <a:rPr lang="en-US" sz="1800" dirty="0">
                <a:latin typeface="+mn-lt"/>
              </a:rPr>
              <a:t> To prepare for behavioral questions, start by assessing your skills and abilities. Then, identify the skills the employer is most interested </a:t>
            </a:r>
            <a:r>
              <a:rPr lang="en-US" sz="1800" dirty="0" err="1">
                <a:latin typeface="+mn-lt"/>
              </a:rPr>
              <a:t>in.Think</a:t>
            </a:r>
            <a:r>
              <a:rPr lang="en-US" sz="1800" dirty="0">
                <a:latin typeface="+mn-lt"/>
              </a:rPr>
              <a:t> about examples from your past where you used these skills and abilities. </a:t>
            </a:r>
          </a:p>
          <a:p>
            <a:pPr marL="0" indent="0">
              <a:buNone/>
            </a:pPr>
            <a:endParaRPr lang="en-US" sz="1800" dirty="0">
              <a:latin typeface="+mn-lt"/>
            </a:endParaRPr>
          </a:p>
          <a:p>
            <a:r>
              <a:rPr lang="en-US" sz="1800" dirty="0">
                <a:latin typeface="+mn-lt"/>
              </a:rPr>
              <a:t>When you answer a behavioral question, you will share a short story that shows a skill or ability in action. Your answers should be organized and illustrate your thought process(STAR Method).</a:t>
            </a: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6" name="Picture 5"/>
          <p:cNvPicPr>
            <a:picLocks noChangeAspect="1"/>
          </p:cNvPicPr>
          <p:nvPr/>
        </p:nvPicPr>
        <p:blipFill>
          <a:blip r:embed="rId4"/>
          <a:stretch>
            <a:fillRect/>
          </a:stretch>
        </p:blipFill>
        <p:spPr>
          <a:xfrm>
            <a:off x="6037092" y="3381375"/>
            <a:ext cx="2909704" cy="1515666"/>
          </a:xfrm>
          <a:prstGeom prst="rect">
            <a:avLst/>
          </a:prstGeom>
        </p:spPr>
      </p:pic>
    </p:spTree>
    <p:extLst>
      <p:ext uri="{BB962C8B-B14F-4D97-AF65-F5344CB8AC3E}">
        <p14:creationId xmlns:p14="http://schemas.microsoft.com/office/powerpoint/2010/main" val="418361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7"/>
            <a:ext cx="7848599" cy="1143000"/>
          </a:xfrm>
        </p:spPr>
        <p:txBody>
          <a:bodyPr>
            <a:noAutofit/>
          </a:bodyPr>
          <a:lstStyle/>
          <a:p>
            <a:r>
              <a:rPr lang="en-US" sz="4000" dirty="0"/>
              <a:t>STAR Method Interview Technique</a:t>
            </a:r>
          </a:p>
        </p:txBody>
      </p:sp>
      <p:pic>
        <p:nvPicPr>
          <p:cNvPr id="4" name="Picture 3"/>
          <p:cNvPicPr>
            <a:picLocks noChangeAspect="1"/>
          </p:cNvPicPr>
          <p:nvPr/>
        </p:nvPicPr>
        <p:blipFill>
          <a:blip r:embed="rId3"/>
          <a:stretch>
            <a:fillRect/>
          </a:stretch>
        </p:blipFill>
        <p:spPr>
          <a:xfrm>
            <a:off x="1484111" y="6248400"/>
            <a:ext cx="6175783" cy="646232"/>
          </a:xfrm>
          <a:prstGeom prst="rect">
            <a:avLst/>
          </a:prstGeom>
        </p:spPr>
      </p:pic>
      <p:pic>
        <p:nvPicPr>
          <p:cNvPr id="7" name="Content Placeholder 6"/>
          <p:cNvPicPr>
            <a:picLocks noGrp="1" noChangeAspect="1"/>
          </p:cNvPicPr>
          <p:nvPr>
            <p:ph idx="1"/>
          </p:nvPr>
        </p:nvPicPr>
        <p:blipFill>
          <a:blip r:embed="rId4"/>
          <a:stretch>
            <a:fillRect/>
          </a:stretch>
        </p:blipFill>
        <p:spPr>
          <a:xfrm>
            <a:off x="381000" y="1832299"/>
            <a:ext cx="8406170" cy="4148909"/>
          </a:xfrm>
          <a:prstGeom prst="rect">
            <a:avLst/>
          </a:prstGeom>
        </p:spPr>
      </p:pic>
    </p:spTree>
    <p:extLst>
      <p:ext uri="{BB962C8B-B14F-4D97-AF65-F5344CB8AC3E}">
        <p14:creationId xmlns:p14="http://schemas.microsoft.com/office/powerpoint/2010/main" val="13866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7"/>
            <a:ext cx="7848599" cy="1143000"/>
          </a:xfrm>
        </p:spPr>
        <p:txBody>
          <a:bodyPr>
            <a:noAutofit/>
          </a:bodyPr>
          <a:lstStyle/>
          <a:p>
            <a:r>
              <a:rPr lang="en-US" sz="4000" dirty="0"/>
              <a:t>STAR Method Interview Technique</a:t>
            </a:r>
          </a:p>
        </p:txBody>
      </p:sp>
      <p:pic>
        <p:nvPicPr>
          <p:cNvPr id="4" name="Picture 3"/>
          <p:cNvPicPr>
            <a:picLocks noChangeAspect="1"/>
          </p:cNvPicPr>
          <p:nvPr/>
        </p:nvPicPr>
        <p:blipFill>
          <a:blip r:embed="rId3"/>
          <a:stretch>
            <a:fillRect/>
          </a:stretch>
        </p:blipFill>
        <p:spPr>
          <a:xfrm>
            <a:off x="1484111" y="6248400"/>
            <a:ext cx="6175783" cy="646232"/>
          </a:xfrm>
          <a:prstGeom prst="rect">
            <a:avLst/>
          </a:prstGeom>
        </p:spPr>
      </p:pic>
      <p:pic>
        <p:nvPicPr>
          <p:cNvPr id="5" name="Content Placeholder 4"/>
          <p:cNvPicPr>
            <a:picLocks noGrp="1" noChangeAspect="1"/>
          </p:cNvPicPr>
          <p:nvPr>
            <p:ph idx="1"/>
          </p:nvPr>
        </p:nvPicPr>
        <p:blipFill>
          <a:blip r:embed="rId4"/>
          <a:stretch>
            <a:fillRect/>
          </a:stretch>
        </p:blipFill>
        <p:spPr>
          <a:xfrm>
            <a:off x="955304" y="1524000"/>
            <a:ext cx="7045696" cy="4815254"/>
          </a:xfrm>
          <a:prstGeom prst="rect">
            <a:avLst/>
          </a:prstGeom>
        </p:spPr>
      </p:pic>
    </p:spTree>
    <p:extLst>
      <p:ext uri="{BB962C8B-B14F-4D97-AF65-F5344CB8AC3E}">
        <p14:creationId xmlns:p14="http://schemas.microsoft.com/office/powerpoint/2010/main" val="293924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48599" cy="990600"/>
          </a:xfrm>
        </p:spPr>
        <p:txBody>
          <a:bodyPr>
            <a:noAutofit/>
          </a:bodyPr>
          <a:lstStyle/>
          <a:p>
            <a:r>
              <a:rPr lang="en-US" sz="4000" dirty="0"/>
              <a:t>STAR Method Interview Technique</a:t>
            </a:r>
          </a:p>
        </p:txBody>
      </p:sp>
      <p:pic>
        <p:nvPicPr>
          <p:cNvPr id="4" name="Picture 3"/>
          <p:cNvPicPr>
            <a:picLocks noChangeAspect="1"/>
          </p:cNvPicPr>
          <p:nvPr/>
        </p:nvPicPr>
        <p:blipFill>
          <a:blip r:embed="rId3"/>
          <a:stretch>
            <a:fillRect/>
          </a:stretch>
        </p:blipFill>
        <p:spPr>
          <a:xfrm>
            <a:off x="1484111" y="6248400"/>
            <a:ext cx="6175783" cy="646232"/>
          </a:xfrm>
          <a:prstGeom prst="rect">
            <a:avLst/>
          </a:prstGeom>
        </p:spPr>
      </p:pic>
      <p:pic>
        <p:nvPicPr>
          <p:cNvPr id="8" name="Content Placeholder 7"/>
          <p:cNvPicPr>
            <a:picLocks noGrp="1" noChangeAspect="1"/>
          </p:cNvPicPr>
          <p:nvPr>
            <p:ph idx="1"/>
          </p:nvPr>
        </p:nvPicPr>
        <p:blipFill>
          <a:blip r:embed="rId4"/>
          <a:stretch>
            <a:fillRect/>
          </a:stretch>
        </p:blipFill>
        <p:spPr>
          <a:xfrm>
            <a:off x="-10332" y="0"/>
            <a:ext cx="9274818" cy="6894632"/>
          </a:xfrm>
          <a:prstGeom prst="rect">
            <a:avLst/>
          </a:prstGeom>
        </p:spPr>
      </p:pic>
    </p:spTree>
    <p:extLst>
      <p:ext uri="{BB962C8B-B14F-4D97-AF65-F5344CB8AC3E}">
        <p14:creationId xmlns:p14="http://schemas.microsoft.com/office/powerpoint/2010/main" val="337902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Poll 2: How long does it take for you to answer interview questions?</a:t>
            </a:r>
          </a:p>
          <a:p>
            <a:endParaRPr lang="en-US" dirty="0"/>
          </a:p>
        </p:txBody>
      </p:sp>
      <p:sp>
        <p:nvSpPr>
          <p:cNvPr id="3" name="Title 2"/>
          <p:cNvSpPr>
            <a:spLocks noGrp="1"/>
          </p:cNvSpPr>
          <p:nvPr>
            <p:ph type="ctrTitle"/>
          </p:nvPr>
        </p:nvSpPr>
        <p:spPr/>
        <p:txBody>
          <a:bodyPr/>
          <a:lstStyle/>
          <a:p>
            <a:r>
              <a:rPr lang="en-US" dirty="0"/>
              <a:t>Poll Question </a:t>
            </a:r>
          </a:p>
        </p:txBody>
      </p:sp>
    </p:spTree>
    <p:extLst>
      <p:ext uri="{BB962C8B-B14F-4D97-AF65-F5344CB8AC3E}">
        <p14:creationId xmlns:p14="http://schemas.microsoft.com/office/powerpoint/2010/main" val="379000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fontScale="90000"/>
          </a:bodyPr>
          <a:lstStyle/>
          <a:p>
            <a:pPr algn="ctr"/>
            <a:r>
              <a:rPr lang="en-US" sz="2800" dirty="0"/>
              <a:t>Before the Interview:                                                         </a:t>
            </a:r>
            <a:br>
              <a:rPr lang="en-US" sz="2800" dirty="0"/>
            </a:br>
            <a:r>
              <a:rPr lang="en-US" sz="2800" dirty="0"/>
              <a:t>How Long Should I Take to Answer Each Question?</a:t>
            </a:r>
          </a:p>
        </p:txBody>
      </p:sp>
      <p:sp>
        <p:nvSpPr>
          <p:cNvPr id="5" name="Content Placeholder 4"/>
          <p:cNvSpPr>
            <a:spLocks noGrp="1"/>
          </p:cNvSpPr>
          <p:nvPr>
            <p:ph sz="half" idx="1"/>
          </p:nvPr>
        </p:nvSpPr>
        <p:spPr>
          <a:xfrm>
            <a:off x="457200" y="1417638"/>
            <a:ext cx="8305800" cy="4906963"/>
          </a:xfrm>
        </p:spPr>
        <p:txBody>
          <a:bodyPr>
            <a:normAutofit/>
          </a:bodyPr>
          <a:lstStyle/>
          <a:p>
            <a:pPr>
              <a:spcBef>
                <a:spcPts val="0"/>
              </a:spcBef>
              <a:buFont typeface="Wingdings" charset="2"/>
              <a:buChar char="Ø"/>
            </a:pPr>
            <a:endParaRPr lang="en-US" sz="2400" dirty="0"/>
          </a:p>
          <a:p>
            <a:pPr>
              <a:spcBef>
                <a:spcPts val="0"/>
              </a:spcBef>
              <a:buFont typeface="Wingdings" charset="2"/>
              <a:buChar char="Ø"/>
            </a:pPr>
            <a:endParaRPr lang="en-US" sz="24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sp>
        <p:nvSpPr>
          <p:cNvPr id="7" name="Content Placeholder 2"/>
          <p:cNvSpPr>
            <a:spLocks noGrp="1"/>
          </p:cNvSpPr>
          <p:nvPr>
            <p:ph idx="1"/>
          </p:nvPr>
        </p:nvSpPr>
        <p:spPr>
          <a:xfrm>
            <a:off x="228599" y="1417639"/>
            <a:ext cx="5638801" cy="4449761"/>
          </a:xfrm>
        </p:spPr>
        <p:txBody>
          <a:bodyPr>
            <a:noAutofit/>
          </a:bodyPr>
          <a:lstStyle/>
          <a:p>
            <a:pPr marL="0" indent="0">
              <a:spcBef>
                <a:spcPts val="0"/>
              </a:spcBef>
              <a:spcAft>
                <a:spcPts val="600"/>
              </a:spcAft>
              <a:buNone/>
            </a:pPr>
            <a:endParaRPr lang="en-US" sz="1600" dirty="0">
              <a:latin typeface="Times New Roman" panose="02020603050405020304" pitchFamily="18" charset="0"/>
              <a:cs typeface="Times New Roman" panose="02020603050405020304" pitchFamily="18" charset="0"/>
            </a:endParaRPr>
          </a:p>
          <a:p>
            <a:pPr fontAlgn="base">
              <a:spcBef>
                <a:spcPts val="0"/>
              </a:spcBef>
              <a:spcAft>
                <a:spcPts val="600"/>
              </a:spcAft>
            </a:pPr>
            <a:r>
              <a:rPr lang="en-US" sz="1800" dirty="0">
                <a:latin typeface="+mn-lt"/>
              </a:rPr>
              <a:t>The right length for interview answers is 1 to 2.5 minutes</a:t>
            </a:r>
          </a:p>
          <a:p>
            <a:pPr fontAlgn="base">
              <a:spcBef>
                <a:spcPts val="0"/>
              </a:spcBef>
              <a:spcAft>
                <a:spcPts val="600"/>
              </a:spcAft>
            </a:pPr>
            <a:r>
              <a:rPr lang="en-US" sz="1800" dirty="0">
                <a:latin typeface="+mn-lt"/>
              </a:rPr>
              <a:t>The answers to factual questions should be the shortest. For instance, the answer to "Where did you get your Master's?" can be less than 30 seconds.</a:t>
            </a:r>
          </a:p>
          <a:p>
            <a:pPr fontAlgn="base">
              <a:spcBef>
                <a:spcPts val="0"/>
              </a:spcBef>
              <a:spcAft>
                <a:spcPts val="600"/>
              </a:spcAft>
            </a:pPr>
            <a:r>
              <a:rPr lang="en-US" sz="1800" dirty="0">
                <a:latin typeface="+mn-lt"/>
              </a:rPr>
              <a:t>When answering more complicated questions like "What was your favorite project?“ or  behavioral based questions, you should take at least a minute and could utilize up to 2 or 2.5 minutes because you need to add details</a:t>
            </a:r>
          </a:p>
          <a:p>
            <a:pPr fontAlgn="base">
              <a:spcBef>
                <a:spcPts val="0"/>
              </a:spcBef>
              <a:spcAft>
                <a:spcPts val="600"/>
              </a:spcAft>
            </a:pPr>
            <a:r>
              <a:rPr lang="en-US" sz="1800" dirty="0">
                <a:latin typeface="+mn-lt"/>
              </a:rPr>
              <a:t>Don't go past 2 or 2.5 minutes</a:t>
            </a:r>
          </a:p>
          <a:p>
            <a:pPr fontAlgn="base">
              <a:spcBef>
                <a:spcPts val="0"/>
              </a:spcBef>
              <a:spcAft>
                <a:spcPts val="600"/>
              </a:spcAft>
            </a:pPr>
            <a:r>
              <a:rPr lang="en-US" sz="1800" dirty="0">
                <a:latin typeface="+mn-lt"/>
              </a:rPr>
              <a:t>Practice timing yourself!!!</a:t>
            </a:r>
          </a:p>
          <a:p>
            <a:pPr marL="0" indent="0">
              <a:buNone/>
            </a:pPr>
            <a:r>
              <a:rPr lang="en-US" sz="1600" dirty="0"/>
              <a:t>		</a:t>
            </a:r>
          </a:p>
          <a:p>
            <a:pPr marL="0" indent="0">
              <a:buNone/>
            </a:pPr>
            <a:r>
              <a:rPr lang="en-US" sz="1600" dirty="0"/>
              <a:t>						</a:t>
            </a:r>
          </a:p>
        </p:txBody>
      </p:sp>
      <p:pic>
        <p:nvPicPr>
          <p:cNvPr id="2" name="Picture 1"/>
          <p:cNvPicPr>
            <a:picLocks noChangeAspect="1"/>
          </p:cNvPicPr>
          <p:nvPr/>
        </p:nvPicPr>
        <p:blipFill>
          <a:blip r:embed="rId4"/>
          <a:stretch>
            <a:fillRect/>
          </a:stretch>
        </p:blipFill>
        <p:spPr>
          <a:xfrm>
            <a:off x="6172200" y="2570163"/>
            <a:ext cx="2719468" cy="1165487"/>
          </a:xfrm>
          <a:prstGeom prst="rect">
            <a:avLst/>
          </a:prstGeom>
        </p:spPr>
      </p:pic>
    </p:spTree>
    <p:extLst>
      <p:ext uri="{BB962C8B-B14F-4D97-AF65-F5344CB8AC3E}">
        <p14:creationId xmlns:p14="http://schemas.microsoft.com/office/powerpoint/2010/main" val="20371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a:bodyPr>
          <a:lstStyle/>
          <a:p>
            <a:pPr algn="ctr"/>
            <a:r>
              <a:rPr lang="en-US" sz="2800" dirty="0"/>
              <a:t>Preparation: Night Before Interview                                                        </a:t>
            </a:r>
            <a:br>
              <a:rPr lang="en-US" sz="2800" dirty="0"/>
            </a:br>
            <a:endParaRPr lang="en-US" sz="2800" dirty="0"/>
          </a:p>
        </p:txBody>
      </p:sp>
      <p:sp>
        <p:nvSpPr>
          <p:cNvPr id="5" name="Content Placeholder 4"/>
          <p:cNvSpPr>
            <a:spLocks noGrp="1"/>
          </p:cNvSpPr>
          <p:nvPr>
            <p:ph sz="half" idx="1"/>
          </p:nvPr>
        </p:nvSpPr>
        <p:spPr>
          <a:xfrm>
            <a:off x="457200" y="1417638"/>
            <a:ext cx="8305800" cy="4906963"/>
          </a:xfrm>
        </p:spPr>
        <p:txBody>
          <a:bodyPr>
            <a:normAutofit/>
          </a:bodyPr>
          <a:lstStyle/>
          <a:p>
            <a:pPr>
              <a:spcBef>
                <a:spcPts val="0"/>
              </a:spcBef>
              <a:buFont typeface="Wingdings" charset="2"/>
              <a:buChar char="Ø"/>
            </a:pPr>
            <a:endParaRPr lang="en-US" sz="2400" dirty="0"/>
          </a:p>
          <a:p>
            <a:pPr>
              <a:spcBef>
                <a:spcPts val="0"/>
              </a:spcBef>
              <a:buFont typeface="Wingdings" charset="2"/>
              <a:buChar char="Ø"/>
            </a:pPr>
            <a:endParaRPr lang="en-US" sz="24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sp>
        <p:nvSpPr>
          <p:cNvPr id="7" name="Content Placeholder 2"/>
          <p:cNvSpPr>
            <a:spLocks noGrp="1"/>
          </p:cNvSpPr>
          <p:nvPr>
            <p:ph idx="1"/>
          </p:nvPr>
        </p:nvSpPr>
        <p:spPr>
          <a:xfrm>
            <a:off x="228599" y="1417639"/>
            <a:ext cx="5267325" cy="4830760"/>
          </a:xfrm>
        </p:spPr>
        <p:txBody>
          <a:bodyPr>
            <a:noAutofit/>
          </a:bodyPr>
          <a:lstStyle/>
          <a:p>
            <a:pPr marL="0" indent="0">
              <a:buNone/>
            </a:pPr>
            <a:r>
              <a:rPr lang="en-US" sz="1600" dirty="0"/>
              <a:t>	</a:t>
            </a:r>
          </a:p>
          <a:p>
            <a:r>
              <a:rPr lang="en-US" sz="2400" dirty="0">
                <a:latin typeface="+mn-lt"/>
              </a:rPr>
              <a:t>Have the following items prepared:</a:t>
            </a:r>
          </a:p>
          <a:p>
            <a:pPr>
              <a:buFont typeface="Wingdings" panose="05000000000000000000" pitchFamily="2" charset="2"/>
              <a:buChar char="ü"/>
            </a:pPr>
            <a:r>
              <a:rPr lang="en-US" sz="2400" dirty="0">
                <a:latin typeface="+mn-lt"/>
              </a:rPr>
              <a:t>Multiple copies of your resume</a:t>
            </a:r>
          </a:p>
          <a:p>
            <a:pPr>
              <a:buFont typeface="Wingdings" panose="05000000000000000000" pitchFamily="2" charset="2"/>
              <a:buChar char="ü"/>
            </a:pPr>
            <a:r>
              <a:rPr lang="en-US" sz="2400" dirty="0">
                <a:latin typeface="+mn-lt"/>
              </a:rPr>
              <a:t>3–4 professional references (separate from your resume)</a:t>
            </a:r>
          </a:p>
          <a:p>
            <a:pPr>
              <a:buFont typeface="Wingdings" panose="05000000000000000000" pitchFamily="2" charset="2"/>
              <a:buChar char="ü"/>
            </a:pPr>
            <a:r>
              <a:rPr lang="en-US" sz="2400" dirty="0">
                <a:latin typeface="+mn-lt"/>
              </a:rPr>
              <a:t>Notepad</a:t>
            </a:r>
          </a:p>
          <a:p>
            <a:pPr>
              <a:buFont typeface="Wingdings" panose="05000000000000000000" pitchFamily="2" charset="2"/>
              <a:buChar char="ü"/>
            </a:pPr>
            <a:r>
              <a:rPr lang="en-US" sz="2400" dirty="0">
                <a:latin typeface="+mn-lt"/>
              </a:rPr>
              <a:t>Pens </a:t>
            </a:r>
          </a:p>
          <a:p>
            <a:pPr>
              <a:buFont typeface="Wingdings" panose="05000000000000000000" pitchFamily="2" charset="2"/>
              <a:buChar char="ü"/>
            </a:pPr>
            <a:r>
              <a:rPr lang="en-US" sz="2400" dirty="0">
                <a:latin typeface="+mn-lt"/>
              </a:rPr>
              <a:t>A folder for your resume and any other documents</a:t>
            </a:r>
          </a:p>
          <a:p>
            <a:pPr marL="0" indent="0">
              <a:buNone/>
            </a:pPr>
            <a:r>
              <a:rPr lang="en-US" sz="1600" dirty="0"/>
              <a:t>					</a:t>
            </a:r>
          </a:p>
        </p:txBody>
      </p:sp>
      <p:pic>
        <p:nvPicPr>
          <p:cNvPr id="3" name="Picture 2"/>
          <p:cNvPicPr>
            <a:picLocks noChangeAspect="1"/>
          </p:cNvPicPr>
          <p:nvPr/>
        </p:nvPicPr>
        <p:blipFill>
          <a:blip r:embed="rId4"/>
          <a:stretch>
            <a:fillRect/>
          </a:stretch>
        </p:blipFill>
        <p:spPr>
          <a:xfrm>
            <a:off x="5745189" y="2590800"/>
            <a:ext cx="3183502" cy="1782761"/>
          </a:xfrm>
          <a:prstGeom prst="rect">
            <a:avLst/>
          </a:prstGeom>
        </p:spPr>
      </p:pic>
    </p:spTree>
    <p:extLst>
      <p:ext uri="{BB962C8B-B14F-4D97-AF65-F5344CB8AC3E}">
        <p14:creationId xmlns:p14="http://schemas.microsoft.com/office/powerpoint/2010/main" val="4064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a:bodyPr>
          <a:lstStyle/>
          <a:p>
            <a:pPr algn="ctr"/>
            <a:r>
              <a:rPr lang="en-US" sz="2800" dirty="0"/>
              <a:t>Preparation: Night Before Interview                                                         </a:t>
            </a:r>
            <a:br>
              <a:rPr lang="en-US" sz="2800" dirty="0"/>
            </a:br>
            <a:endParaRPr lang="en-US" sz="28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sp>
        <p:nvSpPr>
          <p:cNvPr id="7" name="Content Placeholder 2"/>
          <p:cNvSpPr>
            <a:spLocks noGrp="1"/>
          </p:cNvSpPr>
          <p:nvPr>
            <p:ph idx="1"/>
          </p:nvPr>
        </p:nvSpPr>
        <p:spPr>
          <a:xfrm>
            <a:off x="228600" y="1417638"/>
            <a:ext cx="5410200" cy="4678361"/>
          </a:xfrm>
        </p:spPr>
        <p:txBody>
          <a:bodyPr>
            <a:noAutofit/>
          </a:bodyPr>
          <a:lstStyle/>
          <a:p>
            <a:pPr marL="0" indent="0">
              <a:buNone/>
            </a:pPr>
            <a:r>
              <a:rPr lang="en-US" sz="1600" dirty="0"/>
              <a:t>	</a:t>
            </a:r>
          </a:p>
          <a:p>
            <a:r>
              <a:rPr lang="en-US" sz="1600" dirty="0">
                <a:latin typeface="+mn-lt"/>
              </a:rPr>
              <a:t>Read through your notes, resume, cover letter, job description, company or industry summaries one last time.</a:t>
            </a:r>
          </a:p>
          <a:p>
            <a:r>
              <a:rPr lang="en-US" sz="1600" dirty="0">
                <a:latin typeface="+mn-lt"/>
              </a:rPr>
              <a:t>Know the route you will take to the location and how much travel time you will need. Build in additional time to ensure you are not late.</a:t>
            </a:r>
          </a:p>
          <a:p>
            <a:r>
              <a:rPr lang="en-US" sz="1600" dirty="0">
                <a:latin typeface="+mn-lt"/>
              </a:rPr>
              <a:t>Make sure to dress professionally with Dress Blues or Whites</a:t>
            </a:r>
          </a:p>
          <a:p>
            <a:r>
              <a:rPr lang="en-US" sz="1600" dirty="0">
                <a:latin typeface="+mn-lt"/>
              </a:rPr>
              <a:t>Have the following items prepared(previous slide): </a:t>
            </a:r>
          </a:p>
          <a:p>
            <a:pPr lvl="1">
              <a:buFont typeface="Wingdings" panose="05000000000000000000" pitchFamily="2" charset="2"/>
              <a:buChar char="ü"/>
            </a:pPr>
            <a:r>
              <a:rPr lang="en-US" sz="1600" dirty="0">
                <a:latin typeface="+mn-lt"/>
              </a:rPr>
              <a:t>Multiple copies of your resume</a:t>
            </a:r>
          </a:p>
          <a:p>
            <a:pPr lvl="1">
              <a:buFont typeface="Wingdings" panose="05000000000000000000" pitchFamily="2" charset="2"/>
              <a:buChar char="ü"/>
            </a:pPr>
            <a:r>
              <a:rPr lang="en-US" sz="1600" dirty="0">
                <a:latin typeface="+mn-lt"/>
              </a:rPr>
              <a:t>3–4 professional references (separate from your resume)</a:t>
            </a:r>
          </a:p>
          <a:p>
            <a:pPr lvl="1">
              <a:buFont typeface="Wingdings" panose="05000000000000000000" pitchFamily="2" charset="2"/>
              <a:buChar char="ü"/>
            </a:pPr>
            <a:r>
              <a:rPr lang="en-US" sz="1600" dirty="0">
                <a:latin typeface="+mn-lt"/>
              </a:rPr>
              <a:t>Notepad</a:t>
            </a:r>
          </a:p>
          <a:p>
            <a:pPr lvl="1">
              <a:buFont typeface="Wingdings" panose="05000000000000000000" pitchFamily="2" charset="2"/>
              <a:buChar char="ü"/>
            </a:pPr>
            <a:r>
              <a:rPr lang="en-US" sz="1600" dirty="0">
                <a:latin typeface="+mn-lt"/>
              </a:rPr>
              <a:t>Pens </a:t>
            </a:r>
          </a:p>
          <a:p>
            <a:pPr lvl="1">
              <a:buFont typeface="Wingdings" panose="05000000000000000000" pitchFamily="2" charset="2"/>
              <a:buChar char="ü"/>
            </a:pPr>
            <a:r>
              <a:rPr lang="en-US" sz="1600" dirty="0">
                <a:latin typeface="+mn-lt"/>
              </a:rPr>
              <a:t>A folder for your resume</a:t>
            </a:r>
          </a:p>
          <a:p>
            <a:r>
              <a:rPr lang="en-US" sz="1600" dirty="0">
                <a:latin typeface="+mn-lt"/>
              </a:rPr>
              <a:t>Power poses(helps with confidence and anxiety)</a:t>
            </a:r>
          </a:p>
          <a:p>
            <a:endParaRPr lang="en-US" sz="1800" dirty="0"/>
          </a:p>
        </p:txBody>
      </p:sp>
      <p:pic>
        <p:nvPicPr>
          <p:cNvPr id="3" name="Picture 2"/>
          <p:cNvPicPr>
            <a:picLocks noChangeAspect="1"/>
          </p:cNvPicPr>
          <p:nvPr/>
        </p:nvPicPr>
        <p:blipFill>
          <a:blip r:embed="rId4"/>
          <a:stretch>
            <a:fillRect/>
          </a:stretch>
        </p:blipFill>
        <p:spPr>
          <a:xfrm>
            <a:off x="5727108" y="2438400"/>
            <a:ext cx="2990850" cy="1533525"/>
          </a:xfrm>
          <a:prstGeom prst="rect">
            <a:avLst/>
          </a:prstGeom>
        </p:spPr>
      </p:pic>
    </p:spTree>
    <p:extLst>
      <p:ext uri="{BB962C8B-B14F-4D97-AF65-F5344CB8AC3E}">
        <p14:creationId xmlns:p14="http://schemas.microsoft.com/office/powerpoint/2010/main" val="257978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a:bodyPr>
          <a:lstStyle/>
          <a:p>
            <a:pPr algn="ctr"/>
            <a:r>
              <a:rPr lang="en-US" sz="2800" dirty="0"/>
              <a:t>Power Pose(do alone before interview)</a:t>
            </a:r>
          </a:p>
        </p:txBody>
      </p:sp>
      <p:sp>
        <p:nvSpPr>
          <p:cNvPr id="5" name="Content Placeholder 4"/>
          <p:cNvSpPr>
            <a:spLocks noGrp="1"/>
          </p:cNvSpPr>
          <p:nvPr>
            <p:ph sz="half" idx="1"/>
          </p:nvPr>
        </p:nvSpPr>
        <p:spPr>
          <a:xfrm>
            <a:off x="457200" y="1417638"/>
            <a:ext cx="8305800" cy="4906963"/>
          </a:xfrm>
        </p:spPr>
        <p:txBody>
          <a:bodyPr>
            <a:normAutofit/>
          </a:bodyPr>
          <a:lstStyle/>
          <a:p>
            <a:pPr>
              <a:spcBef>
                <a:spcPts val="0"/>
              </a:spcBef>
              <a:buFont typeface="Wingdings" charset="2"/>
              <a:buChar char="Ø"/>
            </a:pPr>
            <a:endParaRPr lang="en-US" sz="2400" dirty="0"/>
          </a:p>
          <a:p>
            <a:pPr>
              <a:spcBef>
                <a:spcPts val="0"/>
              </a:spcBef>
              <a:buFont typeface="Wingdings" charset="2"/>
              <a:buChar char="Ø"/>
            </a:pPr>
            <a:endParaRPr lang="en-US" sz="24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pic>
        <p:nvPicPr>
          <p:cNvPr id="2050" name="Picture 2" descr="Body Language Hacks: Be Confident and Reduce Stress in 2 Minut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2874" y="1381006"/>
            <a:ext cx="5267325" cy="36212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410199" y="3581399"/>
            <a:ext cx="3619500" cy="2666999"/>
          </a:xfrm>
          <a:prstGeom prst="rect">
            <a:avLst/>
          </a:prstGeom>
        </p:spPr>
      </p:pic>
      <p:sp>
        <p:nvSpPr>
          <p:cNvPr id="8" name="TextBox 7"/>
          <p:cNvSpPr txBox="1"/>
          <p:nvPr/>
        </p:nvSpPr>
        <p:spPr>
          <a:xfrm>
            <a:off x="5848349" y="3100248"/>
            <a:ext cx="2743200" cy="369332"/>
          </a:xfrm>
          <a:prstGeom prst="rect">
            <a:avLst/>
          </a:prstGeom>
          <a:noFill/>
        </p:spPr>
        <p:txBody>
          <a:bodyPr wrap="square" rtlCol="0">
            <a:spAutoFit/>
          </a:bodyPr>
          <a:lstStyle/>
          <a:p>
            <a:pPr algn="ctr"/>
            <a:r>
              <a:rPr lang="en-US" dirty="0"/>
              <a:t>High Power Pose</a:t>
            </a:r>
          </a:p>
        </p:txBody>
      </p:sp>
    </p:spTree>
    <p:extLst>
      <p:ext uri="{BB962C8B-B14F-4D97-AF65-F5344CB8AC3E}">
        <p14:creationId xmlns:p14="http://schemas.microsoft.com/office/powerpoint/2010/main" val="312166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48795" y="2183741"/>
            <a:ext cx="2622196"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Interview Preparation</a:t>
            </a:r>
          </a:p>
        </p:txBody>
      </p:sp>
      <p:sp>
        <p:nvSpPr>
          <p:cNvPr id="4" name="Content Placeholder 3"/>
          <p:cNvSpPr>
            <a:spLocks noGrp="1"/>
          </p:cNvSpPr>
          <p:nvPr>
            <p:ph sz="half" idx="2"/>
          </p:nvPr>
        </p:nvSpPr>
        <p:spPr>
          <a:xfrm>
            <a:off x="76200" y="2183741"/>
            <a:ext cx="6071805" cy="3352800"/>
          </a:xfrm>
        </p:spPr>
        <p:txBody>
          <a:bodyPr>
            <a:normAutofit/>
          </a:bodyPr>
          <a:lstStyle/>
          <a:p>
            <a:pPr lvl="0"/>
            <a:r>
              <a:rPr lang="en-US" sz="3600" dirty="0">
                <a:latin typeface="+mn-lt"/>
              </a:rPr>
              <a:t>Before the Interview</a:t>
            </a:r>
          </a:p>
          <a:p>
            <a:pPr lvl="0"/>
            <a:r>
              <a:rPr lang="en-US" sz="3600" dirty="0">
                <a:latin typeface="+mn-lt"/>
              </a:rPr>
              <a:t>During the Interview</a:t>
            </a:r>
          </a:p>
          <a:p>
            <a:pPr lvl="0"/>
            <a:r>
              <a:rPr lang="en-US" sz="3600" dirty="0">
                <a:latin typeface="+mn-lt"/>
              </a:rPr>
              <a:t>Interview Follow up</a:t>
            </a: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7" name="Content Placeholder 6"/>
          <p:cNvPicPr>
            <a:picLocks noGrp="1" noChangeAspect="1"/>
          </p:cNvPicPr>
          <p:nvPr>
            <p:ph sz="quarter" idx="4"/>
          </p:nvPr>
        </p:nvPicPr>
        <p:blipFill>
          <a:blip r:embed="rId4"/>
          <a:stretch>
            <a:fillRect/>
          </a:stretch>
        </p:blipFill>
        <p:spPr>
          <a:xfrm>
            <a:off x="6426405" y="2659783"/>
            <a:ext cx="2466975" cy="1981200"/>
          </a:xfrm>
          <a:prstGeom prst="rect">
            <a:avLst/>
          </a:prstGeom>
        </p:spPr>
      </p:pic>
    </p:spTree>
    <p:extLst>
      <p:ext uri="{BB962C8B-B14F-4D97-AF65-F5344CB8AC3E}">
        <p14:creationId xmlns:p14="http://schemas.microsoft.com/office/powerpoint/2010/main" val="370733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a:bodyPr>
          <a:lstStyle/>
          <a:p>
            <a:pPr algn="ctr"/>
            <a:r>
              <a:rPr lang="en-US" sz="2800" dirty="0"/>
              <a:t>Day of Interview                                                        </a:t>
            </a:r>
            <a:br>
              <a:rPr lang="en-US" sz="2800" dirty="0"/>
            </a:br>
            <a:endParaRPr lang="en-US" sz="2800" dirty="0"/>
          </a:p>
        </p:txBody>
      </p:sp>
      <p:sp>
        <p:nvSpPr>
          <p:cNvPr id="5" name="Content Placeholder 4"/>
          <p:cNvSpPr>
            <a:spLocks noGrp="1"/>
          </p:cNvSpPr>
          <p:nvPr>
            <p:ph sz="half" idx="1"/>
          </p:nvPr>
        </p:nvSpPr>
        <p:spPr>
          <a:xfrm>
            <a:off x="457200" y="1417638"/>
            <a:ext cx="8305800" cy="4906963"/>
          </a:xfrm>
        </p:spPr>
        <p:txBody>
          <a:bodyPr>
            <a:normAutofit/>
          </a:bodyPr>
          <a:lstStyle/>
          <a:p>
            <a:pPr>
              <a:spcBef>
                <a:spcPts val="0"/>
              </a:spcBef>
              <a:buFont typeface="Wingdings" charset="2"/>
              <a:buChar char="Ø"/>
            </a:pPr>
            <a:endParaRPr lang="en-US" sz="2400" dirty="0"/>
          </a:p>
          <a:p>
            <a:pPr>
              <a:spcBef>
                <a:spcPts val="0"/>
              </a:spcBef>
              <a:buFont typeface="Wingdings" charset="2"/>
              <a:buChar char="Ø"/>
            </a:pPr>
            <a:endParaRPr lang="en-US" sz="24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sp>
        <p:nvSpPr>
          <p:cNvPr id="7" name="Content Placeholder 2"/>
          <p:cNvSpPr>
            <a:spLocks noGrp="1"/>
          </p:cNvSpPr>
          <p:nvPr>
            <p:ph idx="1"/>
          </p:nvPr>
        </p:nvSpPr>
        <p:spPr>
          <a:xfrm>
            <a:off x="228600" y="1240633"/>
            <a:ext cx="6324601" cy="4754561"/>
          </a:xfrm>
        </p:spPr>
        <p:txBody>
          <a:bodyPr>
            <a:noAutofit/>
          </a:bodyPr>
          <a:lstStyle/>
          <a:p>
            <a:pPr marL="0" indent="0">
              <a:buNone/>
            </a:pPr>
            <a:r>
              <a:rPr lang="en-US" sz="2000" dirty="0"/>
              <a:t>	</a:t>
            </a:r>
            <a:r>
              <a:rPr lang="en-US" sz="1800" dirty="0"/>
              <a:t>	</a:t>
            </a:r>
          </a:p>
          <a:p>
            <a:r>
              <a:rPr lang="en-US" sz="1800" dirty="0">
                <a:latin typeface="+mn-lt"/>
              </a:rPr>
              <a:t>Be on time!  Arrive 10 to 15 minutes early.</a:t>
            </a:r>
          </a:p>
          <a:p>
            <a:r>
              <a:rPr lang="en-US" sz="1800" dirty="0">
                <a:latin typeface="+mn-lt"/>
              </a:rPr>
              <a:t>Bring the supplies you prepared the night before your interview.</a:t>
            </a:r>
          </a:p>
          <a:p>
            <a:r>
              <a:rPr lang="en-US" sz="1800" dirty="0">
                <a:latin typeface="+mn-lt"/>
              </a:rPr>
              <a:t>Turn oﬀ all mobile devices.</a:t>
            </a:r>
          </a:p>
          <a:p>
            <a:r>
              <a:rPr lang="en-US" sz="1800" dirty="0">
                <a:latin typeface="+mn-lt"/>
              </a:rPr>
              <a:t>Avoid any scents or jewelry that may be distracting to the employer.</a:t>
            </a:r>
          </a:p>
          <a:p>
            <a:r>
              <a:rPr lang="en-US" sz="1800" dirty="0">
                <a:latin typeface="+mn-lt"/>
              </a:rPr>
              <a:t>Discard any chewing gum or breath mints before your interview.</a:t>
            </a:r>
          </a:p>
          <a:p>
            <a:r>
              <a:rPr lang="en-US" sz="1800" dirty="0">
                <a:latin typeface="+mn-lt"/>
              </a:rPr>
              <a:t>When introducing yourself to the interviewer, make eye contact, shake hands </a:t>
            </a:r>
          </a:p>
          <a:p>
            <a:r>
              <a:rPr lang="en-US" sz="1800" dirty="0">
                <a:latin typeface="+mn-lt"/>
              </a:rPr>
              <a:t>Be aware of your body language and show that you are engaged and interested by sitting up straight and remaining attentive throughout the interview.</a:t>
            </a:r>
          </a:p>
          <a:p>
            <a:r>
              <a:rPr lang="en-US" sz="1800" dirty="0">
                <a:latin typeface="+mn-lt"/>
              </a:rPr>
              <a:t>Practice your power pose before going into the interview (see Ted Talk under resources)</a:t>
            </a:r>
          </a:p>
          <a:p>
            <a:endParaRPr lang="en-US" sz="1800" dirty="0"/>
          </a:p>
        </p:txBody>
      </p:sp>
      <p:pic>
        <p:nvPicPr>
          <p:cNvPr id="3" name="Picture 2"/>
          <p:cNvPicPr>
            <a:picLocks noChangeAspect="1"/>
          </p:cNvPicPr>
          <p:nvPr/>
        </p:nvPicPr>
        <p:blipFill>
          <a:blip r:embed="rId4"/>
          <a:stretch>
            <a:fillRect/>
          </a:stretch>
        </p:blipFill>
        <p:spPr>
          <a:xfrm>
            <a:off x="6781800" y="1905000"/>
            <a:ext cx="2143125" cy="2143125"/>
          </a:xfrm>
          <a:prstGeom prst="rect">
            <a:avLst/>
          </a:prstGeom>
        </p:spPr>
      </p:pic>
    </p:spTree>
    <p:extLst>
      <p:ext uri="{BB962C8B-B14F-4D97-AF65-F5344CB8AC3E}">
        <p14:creationId xmlns:p14="http://schemas.microsoft.com/office/powerpoint/2010/main" val="364429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a:bodyPr>
          <a:lstStyle/>
          <a:p>
            <a:pPr algn="ctr"/>
            <a:r>
              <a:rPr lang="en-US" sz="2800" dirty="0"/>
              <a:t>During the Interview</a:t>
            </a:r>
            <a:br>
              <a:rPr lang="en-US" sz="2800" dirty="0"/>
            </a:br>
            <a:endParaRPr lang="en-US" sz="2800" dirty="0"/>
          </a:p>
        </p:txBody>
      </p:sp>
      <p:sp>
        <p:nvSpPr>
          <p:cNvPr id="5" name="Content Placeholder 4"/>
          <p:cNvSpPr>
            <a:spLocks noGrp="1"/>
          </p:cNvSpPr>
          <p:nvPr>
            <p:ph sz="half" idx="1"/>
          </p:nvPr>
        </p:nvSpPr>
        <p:spPr>
          <a:xfrm>
            <a:off x="457200" y="1417638"/>
            <a:ext cx="8610600" cy="4906963"/>
          </a:xfrm>
        </p:spPr>
        <p:txBody>
          <a:bodyPr>
            <a:normAutofit/>
          </a:bodyPr>
          <a:lstStyle/>
          <a:p>
            <a:pPr>
              <a:spcBef>
                <a:spcPts val="0"/>
              </a:spcBef>
              <a:buFont typeface="Wingdings" charset="2"/>
              <a:buChar char="Ø"/>
            </a:pPr>
            <a:endParaRPr lang="en-US" sz="2400" dirty="0"/>
          </a:p>
          <a:p>
            <a:pPr>
              <a:spcBef>
                <a:spcPts val="0"/>
              </a:spcBef>
              <a:buFont typeface="Wingdings" charset="2"/>
              <a:buChar char="Ø"/>
            </a:pPr>
            <a:endParaRPr lang="en-US" sz="24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sp>
        <p:nvSpPr>
          <p:cNvPr id="7" name="Content Placeholder 2"/>
          <p:cNvSpPr>
            <a:spLocks noGrp="1"/>
          </p:cNvSpPr>
          <p:nvPr>
            <p:ph idx="1"/>
          </p:nvPr>
        </p:nvSpPr>
        <p:spPr>
          <a:xfrm>
            <a:off x="152400" y="1341441"/>
            <a:ext cx="6210141" cy="4830760"/>
          </a:xfrm>
        </p:spPr>
        <p:txBody>
          <a:bodyPr>
            <a:noAutofit/>
          </a:bodyPr>
          <a:lstStyle/>
          <a:p>
            <a:pPr marL="0" indent="0">
              <a:buNone/>
            </a:pPr>
            <a:r>
              <a:rPr lang="en-US" sz="1600" dirty="0"/>
              <a:t>		</a:t>
            </a:r>
          </a:p>
          <a:p>
            <a:r>
              <a:rPr lang="en-US" sz="1600" dirty="0">
                <a:latin typeface="+mn-lt"/>
              </a:rPr>
              <a:t>Listen carefully to the interviewer.</a:t>
            </a:r>
          </a:p>
          <a:p>
            <a:r>
              <a:rPr lang="en-US" sz="1600" dirty="0">
                <a:latin typeface="+mn-lt"/>
              </a:rPr>
              <a:t>Make sure you answer the question your interviewer is asking in its entirety. Write down questions if needed.</a:t>
            </a:r>
          </a:p>
          <a:p>
            <a:r>
              <a:rPr lang="en-US" sz="1600" dirty="0">
                <a:latin typeface="+mn-lt"/>
              </a:rPr>
              <a:t>Relate your skills, accomplishments, and objectives to the needs of the organization</a:t>
            </a:r>
          </a:p>
          <a:p>
            <a:r>
              <a:rPr lang="en-US" sz="1600" dirty="0">
                <a:latin typeface="+mn-lt"/>
              </a:rPr>
              <a:t>Provide speciﬁc examples when possible using the STAR Method. Focus on the positive aspects of your training and experience. </a:t>
            </a:r>
          </a:p>
          <a:p>
            <a:r>
              <a:rPr lang="en-US" sz="1600" dirty="0">
                <a:latin typeface="+mn-lt"/>
              </a:rPr>
              <a:t>Don’t ramble, remember to answer each question precisely, taking no longer than 2.5 minutes each question.</a:t>
            </a:r>
          </a:p>
          <a:p>
            <a:r>
              <a:rPr lang="en-US" sz="1600" dirty="0">
                <a:latin typeface="+mn-lt"/>
              </a:rPr>
              <a:t>Observe the people and oﬃce space to get a sense of the organization’s culture.</a:t>
            </a:r>
          </a:p>
          <a:p>
            <a:r>
              <a:rPr lang="en-US" sz="1600" dirty="0">
                <a:latin typeface="+mn-lt"/>
              </a:rPr>
              <a:t>If you do not have the interviewers’ contact information, request a business card from each so that you can send a thank you note to each interviewer. Be sure to get the names of each interviewer.</a:t>
            </a:r>
          </a:p>
          <a:p>
            <a:r>
              <a:rPr lang="en-US" sz="1600" dirty="0">
                <a:latin typeface="+mn-lt"/>
              </a:rPr>
              <a:t>Be sure to have questions prepared to ask the interviewers.</a:t>
            </a:r>
          </a:p>
        </p:txBody>
      </p:sp>
      <p:pic>
        <p:nvPicPr>
          <p:cNvPr id="2" name="Picture 1"/>
          <p:cNvPicPr>
            <a:picLocks noChangeAspect="1"/>
          </p:cNvPicPr>
          <p:nvPr/>
        </p:nvPicPr>
        <p:blipFill>
          <a:blip r:embed="rId4"/>
          <a:stretch>
            <a:fillRect/>
          </a:stretch>
        </p:blipFill>
        <p:spPr>
          <a:xfrm>
            <a:off x="6487190" y="2442950"/>
            <a:ext cx="2455960" cy="1300956"/>
          </a:xfrm>
          <a:prstGeom prst="rect">
            <a:avLst/>
          </a:prstGeom>
        </p:spPr>
      </p:pic>
    </p:spTree>
    <p:extLst>
      <p:ext uri="{BB962C8B-B14F-4D97-AF65-F5344CB8AC3E}">
        <p14:creationId xmlns:p14="http://schemas.microsoft.com/office/powerpoint/2010/main" val="381298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274639"/>
            <a:ext cx="7202691" cy="1143000"/>
          </a:xfrm>
        </p:spPr>
        <p:txBody>
          <a:bodyPr>
            <a:normAutofit/>
          </a:bodyPr>
          <a:lstStyle/>
          <a:p>
            <a:pPr algn="ctr"/>
            <a:r>
              <a:rPr lang="en-US" sz="2800" dirty="0"/>
              <a:t>How long Do Interviews Last?</a:t>
            </a:r>
            <a:br>
              <a:rPr lang="en-US" sz="2800" dirty="0"/>
            </a:br>
            <a:endParaRPr lang="en-US" sz="2800" dirty="0"/>
          </a:p>
        </p:txBody>
      </p:sp>
      <p:sp>
        <p:nvSpPr>
          <p:cNvPr id="5" name="Content Placeholder 4"/>
          <p:cNvSpPr>
            <a:spLocks noGrp="1"/>
          </p:cNvSpPr>
          <p:nvPr>
            <p:ph sz="half" idx="1"/>
          </p:nvPr>
        </p:nvSpPr>
        <p:spPr>
          <a:xfrm>
            <a:off x="457200" y="1417638"/>
            <a:ext cx="8305800" cy="4906963"/>
          </a:xfrm>
        </p:spPr>
        <p:txBody>
          <a:bodyPr>
            <a:normAutofit/>
          </a:bodyPr>
          <a:lstStyle/>
          <a:p>
            <a:pPr>
              <a:spcBef>
                <a:spcPts val="0"/>
              </a:spcBef>
              <a:buFont typeface="Wingdings" charset="2"/>
              <a:buChar char="Ø"/>
            </a:pPr>
            <a:endParaRPr lang="en-US" sz="2400" dirty="0"/>
          </a:p>
          <a:p>
            <a:pPr>
              <a:spcBef>
                <a:spcPts val="0"/>
              </a:spcBef>
              <a:buFont typeface="Wingdings" charset="2"/>
              <a:buChar char="Ø"/>
            </a:pPr>
            <a:endParaRPr lang="en-US" sz="2400" dirty="0"/>
          </a:p>
        </p:txBody>
      </p:sp>
      <p:pic>
        <p:nvPicPr>
          <p:cNvPr id="6" name="Picture 5"/>
          <p:cNvPicPr>
            <a:picLocks noChangeAspect="1"/>
          </p:cNvPicPr>
          <p:nvPr/>
        </p:nvPicPr>
        <p:blipFill>
          <a:blip r:embed="rId3"/>
          <a:stretch>
            <a:fillRect/>
          </a:stretch>
        </p:blipFill>
        <p:spPr>
          <a:xfrm>
            <a:off x="1484111" y="6248400"/>
            <a:ext cx="6175783" cy="646232"/>
          </a:xfrm>
          <a:prstGeom prst="rect">
            <a:avLst/>
          </a:prstGeom>
        </p:spPr>
      </p:pic>
      <p:sp>
        <p:nvSpPr>
          <p:cNvPr id="7" name="Content Placeholder 2"/>
          <p:cNvSpPr>
            <a:spLocks noGrp="1"/>
          </p:cNvSpPr>
          <p:nvPr>
            <p:ph idx="1"/>
          </p:nvPr>
        </p:nvSpPr>
        <p:spPr>
          <a:xfrm>
            <a:off x="152400" y="2127449"/>
            <a:ext cx="5181600" cy="2887463"/>
          </a:xfrm>
        </p:spPr>
        <p:txBody>
          <a:bodyPr>
            <a:noAutofit/>
          </a:bodyPr>
          <a:lstStyle/>
          <a:p>
            <a:pPr marL="0" indent="0">
              <a:buNone/>
            </a:pPr>
            <a:r>
              <a:rPr lang="en-US" sz="2400" dirty="0">
                <a:latin typeface="+mn-lt"/>
              </a:rPr>
              <a:t>Although it varies depending on industry and job, most interviews last between 45 minutes and one hour. This should provide sufficient time and flexibility from both sides to get to know one another.</a:t>
            </a:r>
          </a:p>
        </p:txBody>
      </p:sp>
      <p:pic>
        <p:nvPicPr>
          <p:cNvPr id="3" name="Picture 2"/>
          <p:cNvPicPr>
            <a:picLocks noChangeAspect="1"/>
          </p:cNvPicPr>
          <p:nvPr/>
        </p:nvPicPr>
        <p:blipFill>
          <a:blip r:embed="rId4"/>
          <a:stretch>
            <a:fillRect/>
          </a:stretch>
        </p:blipFill>
        <p:spPr>
          <a:xfrm>
            <a:off x="5715000" y="2362200"/>
            <a:ext cx="3219450" cy="1419225"/>
          </a:xfrm>
          <a:prstGeom prst="rect">
            <a:avLst/>
          </a:prstGeom>
        </p:spPr>
      </p:pic>
    </p:spTree>
    <p:extLst>
      <p:ext uri="{BB962C8B-B14F-4D97-AF65-F5344CB8AC3E}">
        <p14:creationId xmlns:p14="http://schemas.microsoft.com/office/powerpoint/2010/main" val="41553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a:bodyPr>
          <a:lstStyle/>
          <a:p>
            <a:r>
              <a:rPr lang="en-US" sz="2400" dirty="0"/>
              <a:t>Follow up After the Interview: Thank you Note</a:t>
            </a:r>
          </a:p>
        </p:txBody>
      </p:sp>
      <p:sp>
        <p:nvSpPr>
          <p:cNvPr id="4" name="Rectangle 3"/>
          <p:cNvSpPr/>
          <p:nvPr/>
        </p:nvSpPr>
        <p:spPr>
          <a:xfrm>
            <a:off x="430078" y="1905000"/>
            <a:ext cx="800100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202124"/>
                </a:solidFill>
                <a:latin typeface="Calibri" panose="020F0502020204030204" pitchFamily="34" charset="0"/>
                <a:cs typeface="Calibri" panose="020F0502020204030204" pitchFamily="34" charset="0"/>
              </a:rPr>
              <a:t>The best time to send your thank you letter for a job interview is within the first 24 hours following the interview.</a:t>
            </a:r>
          </a:p>
          <a:p>
            <a:endParaRPr lang="en-US" sz="2800" dirty="0">
              <a:solidFill>
                <a:srgbClr val="202124"/>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202124"/>
                </a:solidFill>
                <a:latin typeface="Calibri" panose="020F0502020204030204" pitchFamily="34" charset="0"/>
                <a:cs typeface="Calibri" panose="020F0502020204030204" pitchFamily="34" charset="0"/>
              </a:rPr>
              <a:t>Send a thank you note to each interviewer</a:t>
            </a:r>
          </a:p>
        </p:txBody>
      </p:sp>
      <p:pic>
        <p:nvPicPr>
          <p:cNvPr id="5" name="Picture 4"/>
          <p:cNvPicPr>
            <a:picLocks noChangeAspect="1"/>
          </p:cNvPicPr>
          <p:nvPr/>
        </p:nvPicPr>
        <p:blipFill>
          <a:blip r:embed="rId3"/>
          <a:stretch>
            <a:fillRect/>
          </a:stretch>
        </p:blipFill>
        <p:spPr>
          <a:xfrm>
            <a:off x="6248400" y="4343400"/>
            <a:ext cx="2619375" cy="1743075"/>
          </a:xfrm>
          <a:prstGeom prst="rect">
            <a:avLst/>
          </a:prstGeom>
        </p:spPr>
      </p:pic>
    </p:spTree>
    <p:extLst>
      <p:ext uri="{BB962C8B-B14F-4D97-AF65-F5344CB8AC3E}">
        <p14:creationId xmlns:p14="http://schemas.microsoft.com/office/powerpoint/2010/main" val="727085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a:bodyPr>
          <a:lstStyle/>
          <a:p>
            <a:r>
              <a:rPr lang="en-US" sz="2400" dirty="0"/>
              <a:t>Post the Interview</a:t>
            </a:r>
          </a:p>
        </p:txBody>
      </p:sp>
      <p:sp>
        <p:nvSpPr>
          <p:cNvPr id="3" name="Rectangle 2"/>
          <p:cNvSpPr/>
          <p:nvPr/>
        </p:nvSpPr>
        <p:spPr>
          <a:xfrm>
            <a:off x="392624" y="1676400"/>
            <a:ext cx="5538061" cy="3416320"/>
          </a:xfrm>
          <a:prstGeom prst="rect">
            <a:avLst/>
          </a:prstGeom>
        </p:spPr>
        <p:txBody>
          <a:bodyPr wrap="square">
            <a:spAutoFit/>
          </a:bodyPr>
          <a:lstStyle/>
          <a:p>
            <a:r>
              <a:rPr lang="en-US" b="1" dirty="0">
                <a:solidFill>
                  <a:srgbClr val="2D2D2D"/>
                </a:solidFill>
                <a:latin typeface="Noto Sans"/>
              </a:rPr>
              <a:t>Assess your interview performance</a:t>
            </a:r>
          </a:p>
          <a:p>
            <a:endParaRPr lang="en-US" b="1" dirty="0">
              <a:solidFill>
                <a:srgbClr val="2D2D2D"/>
              </a:solidFill>
              <a:latin typeface="Noto Sans"/>
            </a:endParaRPr>
          </a:p>
          <a:p>
            <a:pPr marL="285750" indent="-285750">
              <a:buFont typeface="Arial" panose="020B0604020202020204" pitchFamily="34" charset="0"/>
              <a:buChar char="•"/>
            </a:pPr>
            <a:r>
              <a:rPr lang="en-US" dirty="0">
                <a:solidFill>
                  <a:srgbClr val="202124"/>
                </a:solidFill>
              </a:rPr>
              <a:t>To assess your own performance, write the questions you recall answering and how you answered them. Importantly, also include the things you didn't say that you wish you had. Write down anything you want to remember.</a:t>
            </a:r>
          </a:p>
          <a:p>
            <a:r>
              <a:rPr lang="en-US" dirty="0">
                <a:solidFill>
                  <a:srgbClr val="202124"/>
                </a:solidFill>
              </a:rPr>
              <a:t>     </a:t>
            </a:r>
          </a:p>
          <a:p>
            <a:pPr marL="285750" indent="-285750">
              <a:buFont typeface="Arial" panose="020B0604020202020204" pitchFamily="34" charset="0"/>
              <a:buChar char="•"/>
            </a:pPr>
            <a:r>
              <a:rPr lang="en-US" dirty="0">
                <a:solidFill>
                  <a:srgbClr val="202124"/>
                </a:solidFill>
              </a:rPr>
              <a:t>Write down insights you gleaned about the office environment that you have further questions about, should you get a second interview, or things you want to remember about the interviewers.</a:t>
            </a:r>
          </a:p>
        </p:txBody>
      </p:sp>
      <p:pic>
        <p:nvPicPr>
          <p:cNvPr id="5" name="Picture 4"/>
          <p:cNvPicPr>
            <a:picLocks noChangeAspect="1"/>
          </p:cNvPicPr>
          <p:nvPr/>
        </p:nvPicPr>
        <p:blipFill>
          <a:blip r:embed="rId3"/>
          <a:stretch>
            <a:fillRect/>
          </a:stretch>
        </p:blipFill>
        <p:spPr>
          <a:xfrm>
            <a:off x="6400800" y="2286000"/>
            <a:ext cx="2619375" cy="1743075"/>
          </a:xfrm>
          <a:prstGeom prst="rect">
            <a:avLst/>
          </a:prstGeom>
        </p:spPr>
      </p:pic>
    </p:spTree>
    <p:extLst>
      <p:ext uri="{BB962C8B-B14F-4D97-AF65-F5344CB8AC3E}">
        <p14:creationId xmlns:p14="http://schemas.microsoft.com/office/powerpoint/2010/main" val="4098817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a:bodyPr>
          <a:lstStyle/>
          <a:p>
            <a:pPr algn="ctr"/>
            <a:r>
              <a:rPr lang="en-US" sz="2800" dirty="0"/>
              <a:t>10 Common Interview Mistakes to Avoid</a:t>
            </a:r>
          </a:p>
        </p:txBody>
      </p:sp>
      <p:sp>
        <p:nvSpPr>
          <p:cNvPr id="4" name="Rectangle 3"/>
          <p:cNvSpPr/>
          <p:nvPr/>
        </p:nvSpPr>
        <p:spPr>
          <a:xfrm>
            <a:off x="533400" y="1417638"/>
            <a:ext cx="5257800" cy="5170646"/>
          </a:xfrm>
          <a:prstGeom prst="rect">
            <a:avLst/>
          </a:prstGeom>
        </p:spPr>
        <p:txBody>
          <a:bodyPr wrap="square">
            <a:spAutoFit/>
          </a:bodyPr>
          <a:lstStyle/>
          <a:p>
            <a:pPr marL="285750" indent="-285750">
              <a:buFont typeface="Arial" panose="020B0604020202020204" pitchFamily="34" charset="0"/>
              <a:buChar char="•"/>
            </a:pPr>
            <a:r>
              <a:rPr lang="en-US" sz="2400" dirty="0"/>
              <a:t>Dressing Inappropriately</a:t>
            </a:r>
          </a:p>
          <a:p>
            <a:pPr marL="285750" indent="-285750">
              <a:buFont typeface="Arial" panose="020B0604020202020204" pitchFamily="34" charset="0"/>
              <a:buChar char="•"/>
            </a:pPr>
            <a:r>
              <a:rPr lang="en-US" sz="2400" dirty="0"/>
              <a:t>Arriving Late</a:t>
            </a:r>
          </a:p>
          <a:p>
            <a:pPr marL="285750" indent="-285750">
              <a:buFont typeface="Arial" panose="020B0604020202020204" pitchFamily="34" charset="0"/>
              <a:buChar char="•"/>
            </a:pPr>
            <a:r>
              <a:rPr lang="en-US" sz="2400" dirty="0"/>
              <a:t>Not Having Paper and Pens</a:t>
            </a:r>
          </a:p>
          <a:p>
            <a:pPr marL="285750" indent="-285750">
              <a:buFont typeface="Arial" panose="020B0604020202020204" pitchFamily="34" charset="0"/>
              <a:buChar char="•"/>
            </a:pPr>
            <a:r>
              <a:rPr lang="en-US" sz="2400" dirty="0"/>
              <a:t>Not Knowing Anything About the Job, Organization, or Program</a:t>
            </a:r>
          </a:p>
          <a:p>
            <a:pPr marL="285750" indent="-285750">
              <a:buFont typeface="Arial" panose="020B0604020202020204" pitchFamily="34" charset="0"/>
              <a:buChar char="•"/>
            </a:pPr>
            <a:r>
              <a:rPr lang="en-US" sz="2400" dirty="0"/>
              <a:t>Not Paying Attention</a:t>
            </a:r>
          </a:p>
          <a:p>
            <a:pPr marL="285750" indent="-285750">
              <a:buFont typeface="Arial" panose="020B0604020202020204" pitchFamily="34" charset="0"/>
              <a:buChar char="•"/>
            </a:pPr>
            <a:r>
              <a:rPr lang="en-US" sz="2400" dirty="0"/>
              <a:t>Not Completely Answering the Questions**</a:t>
            </a:r>
          </a:p>
          <a:p>
            <a:pPr marL="285750" indent="-285750">
              <a:buFont typeface="Arial" panose="020B0604020202020204" pitchFamily="34" charset="0"/>
              <a:buChar char="•"/>
            </a:pPr>
            <a:r>
              <a:rPr lang="en-US" sz="2400" dirty="0"/>
              <a:t>Talking Too Much or Too Little</a:t>
            </a:r>
          </a:p>
          <a:p>
            <a:pPr marL="285750" indent="-285750">
              <a:buFont typeface="Arial" panose="020B0604020202020204" pitchFamily="34" charset="0"/>
              <a:buChar char="•"/>
            </a:pPr>
            <a:r>
              <a:rPr lang="en-US" sz="2400" dirty="0"/>
              <a:t>Not Being Prepared to Answer Questions</a:t>
            </a:r>
          </a:p>
          <a:p>
            <a:pPr marL="285750" indent="-285750">
              <a:buFont typeface="Arial" panose="020B0604020202020204" pitchFamily="34" charset="0"/>
              <a:buChar char="•"/>
            </a:pPr>
            <a:r>
              <a:rPr lang="en-US" sz="2400" dirty="0"/>
              <a:t>Badmouthing Past Employers</a:t>
            </a:r>
          </a:p>
          <a:p>
            <a:pPr marL="285750" indent="-285750">
              <a:buFont typeface="Arial" panose="020B0604020202020204" pitchFamily="34" charset="0"/>
              <a:buChar char="•"/>
            </a:pPr>
            <a:r>
              <a:rPr lang="en-US" sz="2400" dirty="0"/>
              <a:t>Being Too Informal</a:t>
            </a:r>
          </a:p>
          <a:p>
            <a:endParaRPr lang="en-US" b="0" i="0" dirty="0">
              <a:solidFill>
                <a:srgbClr val="222222"/>
              </a:solidFill>
              <a:effectLst/>
              <a:latin typeface="Publico"/>
            </a:endParaRPr>
          </a:p>
        </p:txBody>
      </p:sp>
      <p:pic>
        <p:nvPicPr>
          <p:cNvPr id="5" name="Picture 4"/>
          <p:cNvPicPr>
            <a:picLocks noChangeAspect="1"/>
          </p:cNvPicPr>
          <p:nvPr/>
        </p:nvPicPr>
        <p:blipFill>
          <a:blip r:embed="rId3"/>
          <a:stretch>
            <a:fillRect/>
          </a:stretch>
        </p:blipFill>
        <p:spPr>
          <a:xfrm>
            <a:off x="6172200" y="2057400"/>
            <a:ext cx="2466975" cy="1847850"/>
          </a:xfrm>
          <a:prstGeom prst="rect">
            <a:avLst/>
          </a:prstGeom>
        </p:spPr>
      </p:pic>
    </p:spTree>
    <p:extLst>
      <p:ext uri="{BB962C8B-B14F-4D97-AF65-F5344CB8AC3E}">
        <p14:creationId xmlns:p14="http://schemas.microsoft.com/office/powerpoint/2010/main" val="423696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sz="1800" dirty="0">
                <a:solidFill>
                  <a:srgbClr val="595959"/>
                </a:solidFill>
                <a:latin typeface="Helvetica Neue"/>
              </a:rPr>
              <a:t>How to prepare for an executive level interview-</a:t>
            </a:r>
            <a:r>
              <a:rPr lang="en-US" sz="1800" dirty="0">
                <a:solidFill>
                  <a:srgbClr val="595959"/>
                </a:solidFill>
                <a:latin typeface="Helvetica Neue"/>
                <a:hlinkClick r:id="rId3"/>
              </a:rPr>
              <a:t>https://www.indeed.com/career-advice/interviewing/executive-interview#1</a:t>
            </a:r>
            <a:endParaRPr lang="en-US" sz="1800" dirty="0">
              <a:solidFill>
                <a:srgbClr val="595959"/>
              </a:solidFill>
              <a:latin typeface="Helvetica Neue"/>
            </a:endParaRPr>
          </a:p>
          <a:p>
            <a:r>
              <a:rPr lang="en-US" sz="1800" dirty="0">
                <a:solidFill>
                  <a:srgbClr val="595959"/>
                </a:solidFill>
                <a:latin typeface="Helvetica Neue"/>
                <a:hlinkClick r:id="rId4"/>
              </a:rPr>
              <a:t>https://www.opm.gov/policy-data-oversight/senior-executive-service/executive-core-qualifications/</a:t>
            </a:r>
            <a:endParaRPr lang="en-US" sz="1800" dirty="0">
              <a:solidFill>
                <a:srgbClr val="595959"/>
              </a:solidFill>
              <a:latin typeface="Helvetica Neue"/>
            </a:endParaRPr>
          </a:p>
          <a:p>
            <a:r>
              <a:rPr lang="en-US" sz="1800" dirty="0">
                <a:solidFill>
                  <a:srgbClr val="595959"/>
                </a:solidFill>
                <a:latin typeface="Helvetica Neue"/>
                <a:hlinkClick r:id="rId5"/>
              </a:rPr>
              <a:t>https://www.ted.com/talks/amy_cuddy_your_body_language_may_shape_who_you_are? https://dcp.psc.gov/ccmis/PDF_docs/sgpac.pdflanguage=en</a:t>
            </a:r>
            <a:r>
              <a:rPr lang="en-US" sz="1800" dirty="0">
                <a:solidFill>
                  <a:srgbClr val="595959"/>
                </a:solidFill>
                <a:latin typeface="Helvetica Neue"/>
              </a:rPr>
              <a:t>   (power pose)</a:t>
            </a:r>
          </a:p>
          <a:p>
            <a:r>
              <a:rPr lang="en-US" sz="1800" dirty="0">
                <a:solidFill>
                  <a:srgbClr val="595959"/>
                </a:solidFill>
                <a:latin typeface="Helvetica Neue"/>
                <a:hlinkClick r:id="rId6"/>
              </a:rPr>
              <a:t>https://www.indeed.com/career-advice/interviewing/how-to-use-the-star-interview-response-technique</a:t>
            </a:r>
            <a:endParaRPr lang="en-US" sz="1800" dirty="0">
              <a:solidFill>
                <a:srgbClr val="595959"/>
              </a:solidFill>
              <a:latin typeface="Helvetica Neue"/>
            </a:endParaRPr>
          </a:p>
          <a:p>
            <a:r>
              <a:rPr lang="en-US" sz="1800" dirty="0">
                <a:solidFill>
                  <a:srgbClr val="595959"/>
                </a:solidFill>
                <a:latin typeface="Helvetica Neue"/>
                <a:hlinkClick r:id="rId7"/>
              </a:rPr>
              <a:t>http://views.washingtonpost.com/on-success/career-coach/2010/04/interview_answers_shouldnt_be_too_long.html</a:t>
            </a:r>
            <a:endParaRPr lang="en-US" sz="1800" dirty="0">
              <a:solidFill>
                <a:srgbClr val="595959"/>
              </a:solidFill>
              <a:latin typeface="Helvetica Neue"/>
            </a:endParaRPr>
          </a:p>
          <a:p>
            <a:r>
              <a:rPr lang="en-US" sz="1800" dirty="0">
                <a:solidFill>
                  <a:srgbClr val="595959"/>
                </a:solidFill>
                <a:latin typeface="Helvetica Neue"/>
                <a:hlinkClick r:id="rId8"/>
              </a:rPr>
              <a:t>https://gogovernment.org/the-interview-process/</a:t>
            </a:r>
            <a:endParaRPr lang="en-US" sz="1800" dirty="0">
              <a:solidFill>
                <a:srgbClr val="595959"/>
              </a:solidFill>
              <a:latin typeface="Helvetica Neue"/>
            </a:endParaRPr>
          </a:p>
          <a:p>
            <a:r>
              <a:rPr lang="en-US" sz="1800" dirty="0">
                <a:solidFill>
                  <a:srgbClr val="595959"/>
                </a:solidFill>
                <a:latin typeface="Helvetica Neue"/>
              </a:rPr>
              <a:t>Participate in HSPAC’s Yearly Mock Interview Program: Contact Career Development Chair</a:t>
            </a:r>
          </a:p>
        </p:txBody>
      </p:sp>
    </p:spTree>
    <p:extLst>
      <p:ext uri="{BB962C8B-B14F-4D97-AF65-F5344CB8AC3E}">
        <p14:creationId xmlns:p14="http://schemas.microsoft.com/office/powerpoint/2010/main" val="82017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buNone/>
            </a:pPr>
            <a:endParaRPr lang="en-US" dirty="0"/>
          </a:p>
        </p:txBody>
      </p:sp>
      <p:sp>
        <p:nvSpPr>
          <p:cNvPr id="4"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457200" y="1600204"/>
            <a:ext cx="8229600" cy="4525963"/>
          </a:xfrm>
          <a:prstGeom prst="rect">
            <a:avLst/>
          </a:prstGeom>
        </p:spPr>
      </p:pic>
      <p:pic>
        <p:nvPicPr>
          <p:cNvPr id="6" name="Picture 5"/>
          <p:cNvPicPr>
            <a:picLocks noChangeAspect="1"/>
          </p:cNvPicPr>
          <p:nvPr/>
        </p:nvPicPr>
        <p:blipFill>
          <a:blip r:embed="rId4"/>
          <a:stretch>
            <a:fillRect/>
          </a:stretch>
        </p:blipFill>
        <p:spPr>
          <a:xfrm>
            <a:off x="1484111" y="6248400"/>
            <a:ext cx="6175783" cy="646232"/>
          </a:xfrm>
          <a:prstGeom prst="rect">
            <a:avLst/>
          </a:prstGeom>
        </p:spPr>
      </p:pic>
    </p:spTree>
    <p:extLst>
      <p:ext uri="{BB962C8B-B14F-4D97-AF65-F5344CB8AC3E}">
        <p14:creationId xmlns:p14="http://schemas.microsoft.com/office/powerpoint/2010/main" val="296570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3886200"/>
            <a:ext cx="7848600" cy="1752600"/>
          </a:xfrm>
        </p:spPr>
        <p:txBody>
          <a:bodyPr/>
          <a:lstStyle/>
          <a:p>
            <a:r>
              <a:rPr lang="en-US" dirty="0"/>
              <a:t>On average, how long does it take for you to prepare for an interview?</a:t>
            </a:r>
          </a:p>
        </p:txBody>
      </p:sp>
      <p:sp>
        <p:nvSpPr>
          <p:cNvPr id="3" name="Title 2"/>
          <p:cNvSpPr>
            <a:spLocks noGrp="1"/>
          </p:cNvSpPr>
          <p:nvPr>
            <p:ph type="ctrTitle"/>
          </p:nvPr>
        </p:nvSpPr>
        <p:spPr/>
        <p:txBody>
          <a:bodyPr/>
          <a:lstStyle/>
          <a:p>
            <a:r>
              <a:rPr lang="en-US" dirty="0"/>
              <a:t>Poll Question 1</a:t>
            </a:r>
          </a:p>
        </p:txBody>
      </p:sp>
    </p:spTree>
    <p:extLst>
      <p:ext uri="{BB962C8B-B14F-4D97-AF65-F5344CB8AC3E}">
        <p14:creationId xmlns:p14="http://schemas.microsoft.com/office/powerpoint/2010/main" val="423992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405446"/>
          </a:xfrm>
        </p:spPr>
        <p:txBody>
          <a:bodyPr>
            <a:noAutofit/>
          </a:bodyPr>
          <a:lstStyle/>
          <a:p>
            <a:pPr algn="ctr"/>
            <a:r>
              <a:rPr lang="en-US" sz="2800" dirty="0"/>
              <a:t>Do You Prepare for an Interview Effectively??</a:t>
            </a:r>
          </a:p>
        </p:txBody>
      </p:sp>
      <p:pic>
        <p:nvPicPr>
          <p:cNvPr id="4" name="Picture 3"/>
          <p:cNvPicPr>
            <a:picLocks noChangeAspect="1"/>
          </p:cNvPicPr>
          <p:nvPr/>
        </p:nvPicPr>
        <p:blipFill>
          <a:blip r:embed="rId3"/>
          <a:stretch>
            <a:fillRect/>
          </a:stretch>
        </p:blipFill>
        <p:spPr>
          <a:xfrm>
            <a:off x="1484111" y="6248400"/>
            <a:ext cx="6175783" cy="646232"/>
          </a:xfrm>
          <a:prstGeom prst="rect">
            <a:avLst/>
          </a:prstGeom>
        </p:spPr>
      </p:pic>
      <p:pic>
        <p:nvPicPr>
          <p:cNvPr id="5" name="Picture 4"/>
          <p:cNvPicPr>
            <a:picLocks noChangeAspect="1"/>
          </p:cNvPicPr>
          <p:nvPr/>
        </p:nvPicPr>
        <p:blipFill>
          <a:blip r:embed="rId4"/>
          <a:stretch>
            <a:fillRect/>
          </a:stretch>
        </p:blipFill>
        <p:spPr>
          <a:xfrm>
            <a:off x="0" y="1405445"/>
            <a:ext cx="9144000" cy="4842955"/>
          </a:xfrm>
          <a:prstGeom prst="rect">
            <a:avLst/>
          </a:prstGeom>
        </p:spPr>
      </p:pic>
    </p:spTree>
    <p:extLst>
      <p:ext uri="{BB962C8B-B14F-4D97-AF65-F5344CB8AC3E}">
        <p14:creationId xmlns:p14="http://schemas.microsoft.com/office/powerpoint/2010/main" val="395025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4634" y="2323454"/>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Organizations Want to Know</a:t>
            </a:r>
          </a:p>
        </p:txBody>
      </p:sp>
      <p:sp>
        <p:nvSpPr>
          <p:cNvPr id="4" name="Content Placeholder 3"/>
          <p:cNvSpPr>
            <a:spLocks noGrp="1"/>
          </p:cNvSpPr>
          <p:nvPr>
            <p:ph sz="half" idx="2"/>
          </p:nvPr>
        </p:nvSpPr>
        <p:spPr>
          <a:xfrm>
            <a:off x="228600" y="1600200"/>
            <a:ext cx="5659618" cy="4648200"/>
          </a:xfrm>
        </p:spPr>
        <p:txBody>
          <a:bodyPr>
            <a:noAutofit/>
          </a:bodyPr>
          <a:lstStyle/>
          <a:p>
            <a:r>
              <a:rPr lang="en-US" sz="2800" dirty="0">
                <a:latin typeface="+mn-lt"/>
              </a:rPr>
              <a:t>Can you do the job?</a:t>
            </a:r>
          </a:p>
          <a:p>
            <a:r>
              <a:rPr lang="en-US" sz="2800" dirty="0">
                <a:latin typeface="+mn-lt"/>
              </a:rPr>
              <a:t>Why do you want the job?</a:t>
            </a:r>
          </a:p>
          <a:p>
            <a:r>
              <a:rPr lang="en-US" sz="2800" dirty="0">
                <a:latin typeface="+mn-lt"/>
              </a:rPr>
              <a:t>Are you a good fit?</a:t>
            </a:r>
          </a:p>
          <a:p>
            <a:r>
              <a:rPr lang="en-US" sz="2800" dirty="0">
                <a:latin typeface="+mn-lt"/>
              </a:rPr>
              <a:t>What key skills and qualities do you bring to the job?</a:t>
            </a: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6" name="Picture 5"/>
          <p:cNvPicPr>
            <a:picLocks noChangeAspect="1"/>
          </p:cNvPicPr>
          <p:nvPr/>
        </p:nvPicPr>
        <p:blipFill>
          <a:blip r:embed="rId4"/>
          <a:stretch>
            <a:fillRect/>
          </a:stretch>
        </p:blipFill>
        <p:spPr>
          <a:xfrm>
            <a:off x="6035256" y="3124200"/>
            <a:ext cx="2848459" cy="1600200"/>
          </a:xfrm>
          <a:prstGeom prst="rect">
            <a:avLst/>
          </a:prstGeom>
        </p:spPr>
      </p:pic>
    </p:spTree>
    <p:extLst>
      <p:ext uri="{BB962C8B-B14F-4D97-AF65-F5344CB8AC3E}">
        <p14:creationId xmlns:p14="http://schemas.microsoft.com/office/powerpoint/2010/main" val="181212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37092" y="2514600"/>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Before the Interview</a:t>
            </a:r>
          </a:p>
        </p:txBody>
      </p:sp>
      <p:sp>
        <p:nvSpPr>
          <p:cNvPr id="4" name="Content Placeholder 3"/>
          <p:cNvSpPr>
            <a:spLocks noGrp="1"/>
          </p:cNvSpPr>
          <p:nvPr>
            <p:ph sz="half" idx="2"/>
          </p:nvPr>
        </p:nvSpPr>
        <p:spPr>
          <a:xfrm>
            <a:off x="228600" y="1600200"/>
            <a:ext cx="5659618" cy="4648200"/>
          </a:xfrm>
        </p:spPr>
        <p:txBody>
          <a:bodyPr>
            <a:noAutofit/>
          </a:bodyPr>
          <a:lstStyle/>
          <a:p>
            <a:r>
              <a:rPr lang="en-US" sz="2800" dirty="0">
                <a:latin typeface="+mn-lt"/>
              </a:rPr>
              <a:t>Research the organization and specific program </a:t>
            </a:r>
          </a:p>
          <a:p>
            <a:pPr>
              <a:buFont typeface="Wingdings" panose="05000000000000000000" pitchFamily="2" charset="2"/>
              <a:buChar char="ü"/>
            </a:pPr>
            <a:r>
              <a:rPr lang="en-US" sz="2800" dirty="0">
                <a:latin typeface="+mn-lt"/>
              </a:rPr>
              <a:t>mission and vision</a:t>
            </a:r>
          </a:p>
          <a:p>
            <a:pPr>
              <a:buFont typeface="Wingdings" panose="05000000000000000000" pitchFamily="2" charset="2"/>
              <a:buChar char="ü"/>
            </a:pPr>
            <a:r>
              <a:rPr lang="en-US" sz="2800" dirty="0">
                <a:latin typeface="+mn-lt"/>
              </a:rPr>
              <a:t>program objectives/website</a:t>
            </a:r>
          </a:p>
          <a:p>
            <a:pPr>
              <a:buFont typeface="Wingdings" panose="05000000000000000000" pitchFamily="2" charset="2"/>
              <a:buChar char="ü"/>
            </a:pPr>
            <a:r>
              <a:rPr lang="en-US" sz="2800" dirty="0">
                <a:latin typeface="+mn-lt"/>
              </a:rPr>
              <a:t>Reread job announcement</a:t>
            </a:r>
          </a:p>
          <a:p>
            <a:pPr>
              <a:buFont typeface="Wingdings" panose="05000000000000000000" pitchFamily="2" charset="2"/>
              <a:buChar char="ü"/>
            </a:pPr>
            <a:r>
              <a:rPr lang="en-US" sz="2800" dirty="0">
                <a:latin typeface="+mn-lt"/>
              </a:rPr>
              <a:t>Review how </a:t>
            </a:r>
            <a:r>
              <a:rPr lang="en-US" sz="2800" u="sng" dirty="0">
                <a:latin typeface="+mn-lt"/>
              </a:rPr>
              <a:t>your resume experience </a:t>
            </a:r>
            <a:r>
              <a:rPr lang="en-US" sz="2800" dirty="0">
                <a:latin typeface="+mn-lt"/>
              </a:rPr>
              <a:t>and interests align with job and specific objectives of program</a:t>
            </a:r>
          </a:p>
          <a:p>
            <a:endParaRPr lang="en-US" sz="2800" dirty="0">
              <a:latin typeface="+mn-lt"/>
            </a:endParaRP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3" name="Picture 2"/>
          <p:cNvPicPr>
            <a:picLocks noChangeAspect="1"/>
          </p:cNvPicPr>
          <p:nvPr/>
        </p:nvPicPr>
        <p:blipFill>
          <a:blip r:embed="rId4"/>
          <a:stretch>
            <a:fillRect/>
          </a:stretch>
        </p:blipFill>
        <p:spPr>
          <a:xfrm>
            <a:off x="6102174" y="3081338"/>
            <a:ext cx="2714625" cy="1685925"/>
          </a:xfrm>
          <a:prstGeom prst="rect">
            <a:avLst/>
          </a:prstGeom>
        </p:spPr>
      </p:pic>
    </p:spTree>
    <p:extLst>
      <p:ext uri="{BB962C8B-B14F-4D97-AF65-F5344CB8AC3E}">
        <p14:creationId xmlns:p14="http://schemas.microsoft.com/office/powerpoint/2010/main" val="158960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37092" y="2514600"/>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Before the Interview</a:t>
            </a:r>
          </a:p>
        </p:txBody>
      </p:sp>
      <p:sp>
        <p:nvSpPr>
          <p:cNvPr id="4" name="Content Placeholder 3"/>
          <p:cNvSpPr>
            <a:spLocks noGrp="1"/>
          </p:cNvSpPr>
          <p:nvPr>
            <p:ph sz="half" idx="2"/>
          </p:nvPr>
        </p:nvSpPr>
        <p:spPr>
          <a:xfrm>
            <a:off x="228600" y="1600200"/>
            <a:ext cx="5659618" cy="4648200"/>
          </a:xfrm>
        </p:spPr>
        <p:txBody>
          <a:bodyPr>
            <a:noAutofit/>
          </a:bodyPr>
          <a:lstStyle/>
          <a:p>
            <a:r>
              <a:rPr lang="en-US" sz="2800" b="1" dirty="0">
                <a:latin typeface="+mn-lt"/>
              </a:rPr>
              <a:t>Practice/Prepare</a:t>
            </a:r>
          </a:p>
          <a:p>
            <a:pPr>
              <a:buFont typeface="Wingdings" panose="05000000000000000000" pitchFamily="2" charset="2"/>
              <a:buChar char="ü"/>
            </a:pPr>
            <a:r>
              <a:rPr lang="en-US" sz="2800" dirty="0">
                <a:latin typeface="+mn-lt"/>
              </a:rPr>
              <a:t>Practice answering interview     questions and practice your responses. </a:t>
            </a:r>
          </a:p>
          <a:p>
            <a:pPr>
              <a:buFont typeface="Wingdings" panose="05000000000000000000" pitchFamily="2" charset="2"/>
              <a:buChar char="ü"/>
            </a:pPr>
            <a:r>
              <a:rPr lang="en-US" sz="2800" dirty="0">
                <a:latin typeface="+mn-lt"/>
              </a:rPr>
              <a:t>Think of actual examples you can use to describe your skills.</a:t>
            </a:r>
          </a:p>
          <a:p>
            <a:pPr>
              <a:buFont typeface="Wingdings" panose="05000000000000000000" pitchFamily="2" charset="2"/>
              <a:buChar char="ü"/>
            </a:pPr>
            <a:r>
              <a:rPr lang="en-US" sz="2800" dirty="0">
                <a:latin typeface="+mn-lt"/>
              </a:rPr>
              <a:t>Prepare responses to common interview questions.</a:t>
            </a:r>
          </a:p>
          <a:p>
            <a:endParaRPr lang="en-US" sz="2800" dirty="0">
              <a:latin typeface="+mn-lt"/>
            </a:endParaRPr>
          </a:p>
          <a:p>
            <a:pPr marL="0" indent="0">
              <a:buNone/>
            </a:pPr>
            <a:endParaRPr lang="en-US" sz="2800" dirty="0">
              <a:latin typeface="+mn-lt"/>
            </a:endParaRPr>
          </a:p>
          <a:p>
            <a:endParaRPr lang="en-US" sz="2800" dirty="0">
              <a:latin typeface="+mn-lt"/>
            </a:endParaRP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13" name="Picture 12"/>
          <p:cNvPicPr>
            <a:picLocks noChangeAspect="1"/>
          </p:cNvPicPr>
          <p:nvPr/>
        </p:nvPicPr>
        <p:blipFill>
          <a:blip r:embed="rId4"/>
          <a:stretch>
            <a:fillRect/>
          </a:stretch>
        </p:blipFill>
        <p:spPr>
          <a:xfrm>
            <a:off x="6037092" y="3374231"/>
            <a:ext cx="2909704" cy="1552575"/>
          </a:xfrm>
          <a:prstGeom prst="rect">
            <a:avLst/>
          </a:prstGeom>
        </p:spPr>
      </p:pic>
    </p:spTree>
    <p:extLst>
      <p:ext uri="{BB962C8B-B14F-4D97-AF65-F5344CB8AC3E}">
        <p14:creationId xmlns:p14="http://schemas.microsoft.com/office/powerpoint/2010/main" val="212592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37092" y="2514600"/>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Before the Interview</a:t>
            </a:r>
          </a:p>
        </p:txBody>
      </p:sp>
      <p:sp>
        <p:nvSpPr>
          <p:cNvPr id="4" name="Content Placeholder 3"/>
          <p:cNvSpPr>
            <a:spLocks noGrp="1"/>
          </p:cNvSpPr>
          <p:nvPr>
            <p:ph sz="half" idx="2"/>
          </p:nvPr>
        </p:nvSpPr>
        <p:spPr>
          <a:xfrm>
            <a:off x="228600" y="1600200"/>
            <a:ext cx="5659618" cy="4648200"/>
          </a:xfrm>
        </p:spPr>
        <p:txBody>
          <a:bodyPr>
            <a:noAutofit/>
          </a:bodyPr>
          <a:lstStyle/>
          <a:p>
            <a:r>
              <a:rPr lang="en-US" sz="3600" dirty="0">
                <a:latin typeface="+mn-lt"/>
              </a:rPr>
              <a:t>During an interview, you may encounter three main types of questions:</a:t>
            </a:r>
          </a:p>
          <a:p>
            <a:pPr lvl="1">
              <a:buFont typeface="Wingdings" panose="05000000000000000000" pitchFamily="2" charset="2"/>
              <a:buChar char="ü"/>
            </a:pPr>
            <a:r>
              <a:rPr lang="en-US" sz="3600" dirty="0">
                <a:latin typeface="+mn-lt"/>
              </a:rPr>
              <a:t>traditional</a:t>
            </a:r>
          </a:p>
          <a:p>
            <a:pPr lvl="1">
              <a:buFont typeface="Wingdings" panose="05000000000000000000" pitchFamily="2" charset="2"/>
              <a:buChar char="ü"/>
            </a:pPr>
            <a:r>
              <a:rPr lang="en-US" sz="3600" dirty="0">
                <a:latin typeface="+mn-lt"/>
              </a:rPr>
              <a:t>behavioral</a:t>
            </a:r>
          </a:p>
          <a:p>
            <a:pPr lvl="1">
              <a:buFont typeface="Wingdings" panose="05000000000000000000" pitchFamily="2" charset="2"/>
              <a:buChar char="ü"/>
            </a:pPr>
            <a:r>
              <a:rPr lang="en-US" sz="3600" dirty="0">
                <a:latin typeface="+mn-lt"/>
              </a:rPr>
              <a:t>industry-speciﬁc</a:t>
            </a: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5" name="Content Placeholder 4"/>
          <p:cNvPicPr>
            <a:picLocks noGrp="1" noChangeAspect="1"/>
          </p:cNvPicPr>
          <p:nvPr>
            <p:ph sz="quarter" idx="4"/>
          </p:nvPr>
        </p:nvPicPr>
        <p:blipFill>
          <a:blip r:embed="rId4"/>
          <a:stretch>
            <a:fillRect/>
          </a:stretch>
        </p:blipFill>
        <p:spPr>
          <a:xfrm>
            <a:off x="6089296" y="3429000"/>
            <a:ext cx="2857500" cy="1600200"/>
          </a:xfrm>
          <a:prstGeom prst="rect">
            <a:avLst/>
          </a:prstGeom>
        </p:spPr>
      </p:pic>
    </p:spTree>
    <p:extLst>
      <p:ext uri="{BB962C8B-B14F-4D97-AF65-F5344CB8AC3E}">
        <p14:creationId xmlns:p14="http://schemas.microsoft.com/office/powerpoint/2010/main" val="329802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37092" y="2514600"/>
            <a:ext cx="290970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Traditional Questions</a:t>
            </a:r>
          </a:p>
        </p:txBody>
      </p:sp>
      <p:sp>
        <p:nvSpPr>
          <p:cNvPr id="4" name="Content Placeholder 3"/>
          <p:cNvSpPr>
            <a:spLocks noGrp="1"/>
          </p:cNvSpPr>
          <p:nvPr>
            <p:ph sz="half" idx="2"/>
          </p:nvPr>
        </p:nvSpPr>
        <p:spPr>
          <a:xfrm>
            <a:off x="228600" y="1600200"/>
            <a:ext cx="5659618" cy="4648200"/>
          </a:xfrm>
        </p:spPr>
        <p:txBody>
          <a:bodyPr>
            <a:noAutofit/>
          </a:bodyPr>
          <a:lstStyle/>
          <a:p>
            <a:r>
              <a:rPr lang="en-US" sz="1800" dirty="0">
                <a:latin typeface="+mn-lt"/>
              </a:rPr>
              <a:t>Traditional interview questions focus on general information that you can answer directly. Some will be based on your application materials, so know your resume thoroughly in order to answer eﬀectively. Use examples to illustrate your points and give the interviewer a sense of who you are as a person and potential employee. </a:t>
            </a:r>
          </a:p>
          <a:p>
            <a:pPr marL="0" indent="0">
              <a:buNone/>
            </a:pPr>
            <a:endParaRPr lang="en-US" sz="1800" dirty="0">
              <a:latin typeface="+mn-lt"/>
            </a:endParaRPr>
          </a:p>
          <a:p>
            <a:r>
              <a:rPr lang="en-US" sz="1800" dirty="0">
                <a:latin typeface="+mn-lt"/>
              </a:rPr>
              <a:t>An example of a common interview questions is: Tell me about yourself. Research common interview questions online for your </a:t>
            </a:r>
            <a:r>
              <a:rPr lang="en-US" sz="1800" dirty="0" err="1">
                <a:latin typeface="+mn-lt"/>
              </a:rPr>
              <a:t>displine</a:t>
            </a:r>
            <a:r>
              <a:rPr lang="en-US" sz="1800" dirty="0">
                <a:latin typeface="+mn-lt"/>
              </a:rPr>
              <a:t>/industry.</a:t>
            </a:r>
          </a:p>
          <a:p>
            <a:endParaRPr lang="en-US" sz="2800" dirty="0">
              <a:latin typeface="+mn-lt"/>
            </a:endParaRPr>
          </a:p>
        </p:txBody>
      </p:sp>
      <p:pic>
        <p:nvPicPr>
          <p:cNvPr id="12" name="Picture 11"/>
          <p:cNvPicPr>
            <a:picLocks noChangeAspect="1"/>
          </p:cNvPicPr>
          <p:nvPr/>
        </p:nvPicPr>
        <p:blipFill>
          <a:blip r:embed="rId3"/>
          <a:stretch>
            <a:fillRect/>
          </a:stretch>
        </p:blipFill>
        <p:spPr>
          <a:xfrm>
            <a:off x="1484111" y="6248400"/>
            <a:ext cx="6175783" cy="646232"/>
          </a:xfrm>
          <a:prstGeom prst="rect">
            <a:avLst/>
          </a:prstGeom>
        </p:spPr>
      </p:pic>
      <p:pic>
        <p:nvPicPr>
          <p:cNvPr id="6" name="Picture 5"/>
          <p:cNvPicPr>
            <a:picLocks noChangeAspect="1"/>
          </p:cNvPicPr>
          <p:nvPr/>
        </p:nvPicPr>
        <p:blipFill>
          <a:blip r:embed="rId4"/>
          <a:stretch>
            <a:fillRect/>
          </a:stretch>
        </p:blipFill>
        <p:spPr>
          <a:xfrm>
            <a:off x="6037092" y="3405188"/>
            <a:ext cx="2909704" cy="1936276"/>
          </a:xfrm>
          <a:prstGeom prst="rect">
            <a:avLst/>
          </a:prstGeom>
        </p:spPr>
      </p:pic>
    </p:spTree>
    <p:extLst>
      <p:ext uri="{BB962C8B-B14F-4D97-AF65-F5344CB8AC3E}">
        <p14:creationId xmlns:p14="http://schemas.microsoft.com/office/powerpoint/2010/main" val="2198294937"/>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441F4E8D09474BA2287C4B2F6452E1" ma:contentTypeVersion="10" ma:contentTypeDescription="Create a new document." ma:contentTypeScope="" ma:versionID="e8aad83b0bbc8bf5f8603dcb3e648c93">
  <xsd:schema xmlns:xsd="http://www.w3.org/2001/XMLSchema" xmlns:xs="http://www.w3.org/2001/XMLSchema" xmlns:p="http://schemas.microsoft.com/office/2006/metadata/properties" xmlns:ns3="08642a92-2c80-421a-84cf-216220768bc4" xmlns:ns4="7e46d7c9-a65a-4ba7-a08b-2e2ce2e4b369" targetNamespace="http://schemas.microsoft.com/office/2006/metadata/properties" ma:root="true" ma:fieldsID="1dcd1e67acfbc2b2b710b48fa299f91d" ns3:_="" ns4:_="">
    <xsd:import namespace="08642a92-2c80-421a-84cf-216220768bc4"/>
    <xsd:import namespace="7e46d7c9-a65a-4ba7-a08b-2e2ce2e4b3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42a92-2c80-421a-84cf-216220768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6d7c9-a65a-4ba7-a08b-2e2ce2e4b3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F4928F-FA14-461C-B592-2CE2EDF32B49}">
  <ds:schemaRefs>
    <ds:schemaRef ds:uri="http://purl.org/dc/terms/"/>
    <ds:schemaRef ds:uri="http://schemas.microsoft.com/office/2006/documentManagement/types"/>
    <ds:schemaRef ds:uri="http://purl.org/dc/dcmitype/"/>
    <ds:schemaRef ds:uri="08642a92-2c80-421a-84cf-216220768bc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e46d7c9-a65a-4ba7-a08b-2e2ce2e4b369"/>
    <ds:schemaRef ds:uri="http://www.w3.org/XML/1998/namespace"/>
  </ds:schemaRefs>
</ds:datastoreItem>
</file>

<file path=customXml/itemProps2.xml><?xml version="1.0" encoding="utf-8"?>
<ds:datastoreItem xmlns:ds="http://schemas.openxmlformats.org/officeDocument/2006/customXml" ds:itemID="{15419EE1-C925-4FA7-B486-91204CDE1D3F}">
  <ds:schemaRefs>
    <ds:schemaRef ds:uri="http://schemas.microsoft.com/sharepoint/v3/contenttype/forms"/>
  </ds:schemaRefs>
</ds:datastoreItem>
</file>

<file path=customXml/itemProps3.xml><?xml version="1.0" encoding="utf-8"?>
<ds:datastoreItem xmlns:ds="http://schemas.openxmlformats.org/officeDocument/2006/customXml" ds:itemID="{E5A39CA9-8016-4FD3-B886-B326DA11B4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42a92-2c80-421a-84cf-216220768bc4"/>
    <ds:schemaRef ds:uri="7e46d7c9-a65a-4ba7-a08b-2e2ce2e4b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8405</TotalTime>
  <Words>900</Words>
  <Application>Microsoft Office PowerPoint</Application>
  <PresentationFormat>On-screen Show (4:3)</PresentationFormat>
  <Paragraphs>164</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Catriel</vt:lpstr>
      <vt:lpstr>Helvetica Neue</vt:lpstr>
      <vt:lpstr>Noto Sans</vt:lpstr>
      <vt:lpstr>Publico</vt:lpstr>
      <vt:lpstr>Times New Roman</vt:lpstr>
      <vt:lpstr>Wingdings</vt:lpstr>
      <vt:lpstr>Office Theme</vt:lpstr>
      <vt:lpstr>Interviewing for Success Webinar </vt:lpstr>
      <vt:lpstr>Interview Preparation</vt:lpstr>
      <vt:lpstr>Poll Question 1</vt:lpstr>
      <vt:lpstr>Do You Prepare for an Interview Effectively??</vt:lpstr>
      <vt:lpstr>Organizations Want to Know</vt:lpstr>
      <vt:lpstr>Before the Interview</vt:lpstr>
      <vt:lpstr>Before the Interview</vt:lpstr>
      <vt:lpstr>Before the Interview</vt:lpstr>
      <vt:lpstr>Traditional Questions</vt:lpstr>
      <vt:lpstr>Industry(Discipline)-Specific Questions</vt:lpstr>
      <vt:lpstr>Behavioral Questions</vt:lpstr>
      <vt:lpstr>STAR Method Interview Technique</vt:lpstr>
      <vt:lpstr>STAR Method Interview Technique</vt:lpstr>
      <vt:lpstr>STAR Method Interview Technique</vt:lpstr>
      <vt:lpstr>Poll Question </vt:lpstr>
      <vt:lpstr>Before the Interview:                                                          How Long Should I Take to Answer Each Question?</vt:lpstr>
      <vt:lpstr>Preparation: Night Before Interview                                                         </vt:lpstr>
      <vt:lpstr>Preparation: Night Before Interview                                                          </vt:lpstr>
      <vt:lpstr>Power Pose(do alone before interview)</vt:lpstr>
      <vt:lpstr>Day of Interview                                                         </vt:lpstr>
      <vt:lpstr>During the Interview </vt:lpstr>
      <vt:lpstr>How long Do Interviews Last? </vt:lpstr>
      <vt:lpstr>Follow up After the Interview: Thank you Note</vt:lpstr>
      <vt:lpstr>Post the Interview</vt:lpstr>
      <vt:lpstr>10 Common Interview Mistakes to Avoid</vt:lpstr>
      <vt:lpstr>Resources</vt:lpstr>
      <vt:lpstr>Questions</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Benke</dc:creator>
  <cp:lastModifiedBy>Sheehan, Christopher (OS/ASPR/EMMO)</cp:lastModifiedBy>
  <cp:revision>228</cp:revision>
  <cp:lastPrinted>2018-04-09T14:04:00Z</cp:lastPrinted>
  <dcterms:created xsi:type="dcterms:W3CDTF">2016-03-10T21:48:45Z</dcterms:created>
  <dcterms:modified xsi:type="dcterms:W3CDTF">2020-12-28T17:27:58Z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0x01010071441F4E8D09474BA2287C4B2F6452E1</vt:lpwstr>
  </property>
</Properties>
</file>