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trictFirstAndLastChars="0" saveSubsetFonts="1">
  <p:sldMasterIdLst>
    <p:sldMasterId id="2147483673" r:id="rId1"/>
  </p:sldMasterIdLst>
  <p:notesMasterIdLst>
    <p:notesMasterId r:id="rId54"/>
  </p:notesMasterIdLst>
  <p:handoutMasterIdLst>
    <p:handoutMasterId r:id="rId55"/>
  </p:handoutMasterIdLst>
  <p:sldIdLst>
    <p:sldId id="522" r:id="rId2"/>
    <p:sldId id="533" r:id="rId3"/>
    <p:sldId id="547" r:id="rId4"/>
    <p:sldId id="523" r:id="rId5"/>
    <p:sldId id="524" r:id="rId6"/>
    <p:sldId id="525" r:id="rId7"/>
    <p:sldId id="526" r:id="rId8"/>
    <p:sldId id="527" r:id="rId9"/>
    <p:sldId id="528" r:id="rId10"/>
    <p:sldId id="529" r:id="rId11"/>
    <p:sldId id="530" r:id="rId12"/>
    <p:sldId id="531" r:id="rId13"/>
    <p:sldId id="532" r:id="rId14"/>
    <p:sldId id="550" r:id="rId15"/>
    <p:sldId id="551" r:id="rId16"/>
    <p:sldId id="552" r:id="rId17"/>
    <p:sldId id="553" r:id="rId18"/>
    <p:sldId id="566" r:id="rId19"/>
    <p:sldId id="554" r:id="rId20"/>
    <p:sldId id="555" r:id="rId21"/>
    <p:sldId id="556" r:id="rId22"/>
    <p:sldId id="557" r:id="rId23"/>
    <p:sldId id="558" r:id="rId24"/>
    <p:sldId id="559" r:id="rId25"/>
    <p:sldId id="561" r:id="rId26"/>
    <p:sldId id="562" r:id="rId27"/>
    <p:sldId id="563" r:id="rId28"/>
    <p:sldId id="564" r:id="rId29"/>
    <p:sldId id="565" r:id="rId30"/>
    <p:sldId id="548" r:id="rId31"/>
    <p:sldId id="512" r:id="rId32"/>
    <p:sldId id="549" r:id="rId33"/>
    <p:sldId id="513" r:id="rId34"/>
    <p:sldId id="514" r:id="rId35"/>
    <p:sldId id="515" r:id="rId36"/>
    <p:sldId id="516" r:id="rId37"/>
    <p:sldId id="517" r:id="rId38"/>
    <p:sldId id="518" r:id="rId39"/>
    <p:sldId id="519" r:id="rId40"/>
    <p:sldId id="534" r:id="rId41"/>
    <p:sldId id="535" r:id="rId42"/>
    <p:sldId id="536" r:id="rId43"/>
    <p:sldId id="537" r:id="rId44"/>
    <p:sldId id="538" r:id="rId45"/>
    <p:sldId id="539" r:id="rId46"/>
    <p:sldId id="540" r:id="rId47"/>
    <p:sldId id="541" r:id="rId48"/>
    <p:sldId id="542" r:id="rId49"/>
    <p:sldId id="543" r:id="rId50"/>
    <p:sldId id="544" r:id="rId51"/>
    <p:sldId id="545" r:id="rId52"/>
    <p:sldId id="546" r:id="rId53"/>
  </p:sldIdLst>
  <p:sldSz cx="9144000" cy="6858000" type="screen4x3"/>
  <p:notesSz cx="6858000" cy="9296400"/>
  <p:defaultTextStyle>
    <a:defPPr>
      <a:defRPr lang="en-US"/>
    </a:defPPr>
    <a:lvl1pPr algn="l" rtl="0" fontAlgn="base">
      <a:spcBef>
        <a:spcPct val="0"/>
      </a:spcBef>
      <a:spcAft>
        <a:spcPct val="0"/>
      </a:spcAft>
      <a:defRPr sz="2800" b="1" kern="1200">
        <a:solidFill>
          <a:schemeClr val="bg1"/>
        </a:solidFill>
        <a:latin typeface="Arial" charset="0"/>
        <a:ea typeface="+mn-ea"/>
        <a:cs typeface="+mn-cs"/>
      </a:defRPr>
    </a:lvl1pPr>
    <a:lvl2pPr marL="457200" algn="l" rtl="0" fontAlgn="base">
      <a:spcBef>
        <a:spcPct val="0"/>
      </a:spcBef>
      <a:spcAft>
        <a:spcPct val="0"/>
      </a:spcAft>
      <a:defRPr sz="2800" b="1" kern="1200">
        <a:solidFill>
          <a:schemeClr val="bg1"/>
        </a:solidFill>
        <a:latin typeface="Arial" charset="0"/>
        <a:ea typeface="+mn-ea"/>
        <a:cs typeface="+mn-cs"/>
      </a:defRPr>
    </a:lvl2pPr>
    <a:lvl3pPr marL="914400" algn="l" rtl="0" fontAlgn="base">
      <a:spcBef>
        <a:spcPct val="0"/>
      </a:spcBef>
      <a:spcAft>
        <a:spcPct val="0"/>
      </a:spcAft>
      <a:defRPr sz="2800" b="1" kern="1200">
        <a:solidFill>
          <a:schemeClr val="bg1"/>
        </a:solidFill>
        <a:latin typeface="Arial" charset="0"/>
        <a:ea typeface="+mn-ea"/>
        <a:cs typeface="+mn-cs"/>
      </a:defRPr>
    </a:lvl3pPr>
    <a:lvl4pPr marL="1371600" algn="l" rtl="0" fontAlgn="base">
      <a:spcBef>
        <a:spcPct val="0"/>
      </a:spcBef>
      <a:spcAft>
        <a:spcPct val="0"/>
      </a:spcAft>
      <a:defRPr sz="2800" b="1" kern="1200">
        <a:solidFill>
          <a:schemeClr val="bg1"/>
        </a:solidFill>
        <a:latin typeface="Arial" charset="0"/>
        <a:ea typeface="+mn-ea"/>
        <a:cs typeface="+mn-cs"/>
      </a:defRPr>
    </a:lvl4pPr>
    <a:lvl5pPr marL="1828800" algn="l" rtl="0" fontAlgn="base">
      <a:spcBef>
        <a:spcPct val="0"/>
      </a:spcBef>
      <a:spcAft>
        <a:spcPct val="0"/>
      </a:spcAft>
      <a:defRPr sz="2800" b="1" kern="1200">
        <a:solidFill>
          <a:schemeClr val="bg1"/>
        </a:solidFill>
        <a:latin typeface="Arial" charset="0"/>
        <a:ea typeface="+mn-ea"/>
        <a:cs typeface="+mn-cs"/>
      </a:defRPr>
    </a:lvl5pPr>
    <a:lvl6pPr marL="2286000" algn="l" defTabSz="914400" rtl="0" eaLnBrk="1" latinLnBrk="0" hangingPunct="1">
      <a:defRPr sz="2800" b="1" kern="1200">
        <a:solidFill>
          <a:schemeClr val="bg1"/>
        </a:solidFill>
        <a:latin typeface="Arial" charset="0"/>
        <a:ea typeface="+mn-ea"/>
        <a:cs typeface="+mn-cs"/>
      </a:defRPr>
    </a:lvl6pPr>
    <a:lvl7pPr marL="2743200" algn="l" defTabSz="914400" rtl="0" eaLnBrk="1" latinLnBrk="0" hangingPunct="1">
      <a:defRPr sz="2800" b="1" kern="1200">
        <a:solidFill>
          <a:schemeClr val="bg1"/>
        </a:solidFill>
        <a:latin typeface="Arial" charset="0"/>
        <a:ea typeface="+mn-ea"/>
        <a:cs typeface="+mn-cs"/>
      </a:defRPr>
    </a:lvl7pPr>
    <a:lvl8pPr marL="3200400" algn="l" defTabSz="914400" rtl="0" eaLnBrk="1" latinLnBrk="0" hangingPunct="1">
      <a:defRPr sz="2800" b="1" kern="1200">
        <a:solidFill>
          <a:schemeClr val="bg1"/>
        </a:solidFill>
        <a:latin typeface="Arial" charset="0"/>
        <a:ea typeface="+mn-ea"/>
        <a:cs typeface="+mn-cs"/>
      </a:defRPr>
    </a:lvl8pPr>
    <a:lvl9pPr marL="3657600" algn="l" defTabSz="914400" rtl="0" eaLnBrk="1" latinLnBrk="0" hangingPunct="1">
      <a:defRPr sz="2800" b="1" kern="1200">
        <a:solidFill>
          <a:schemeClr val="bg1"/>
        </a:solidFill>
        <a:latin typeface="Arial" charset="0"/>
        <a:ea typeface="+mn-ea"/>
        <a:cs typeface="+mn-cs"/>
      </a:defRPr>
    </a:lvl9pPr>
  </p:defaultTextStyle>
  <p:extLst>
    <p:ext uri="{EFAFB233-063F-42B5-8137-9DF3F51BA10A}">
      <p15:sldGuideLst xmlns:p15="http://schemas.microsoft.com/office/powerpoint/2012/main">
        <p15:guide id="1" orient="horz" pos="599">
          <p15:clr>
            <a:srgbClr val="A4A3A4"/>
          </p15:clr>
        </p15:guide>
        <p15:guide id="2" orient="horz" pos="106">
          <p15:clr>
            <a:srgbClr val="A4A3A4"/>
          </p15:clr>
        </p15:guide>
        <p15:guide id="3" pos="2879">
          <p15:clr>
            <a:srgbClr val="A4A3A4"/>
          </p15:clr>
        </p15:guide>
        <p15:guide id="4" pos="5664">
          <p15:clr>
            <a:srgbClr val="A4A3A4"/>
          </p15:clr>
        </p15:guide>
        <p15:guide id="5" pos="66">
          <p15:clr>
            <a:srgbClr val="A4A3A4"/>
          </p15:clr>
        </p15:guide>
      </p15:sldGuideLst>
    </p:ext>
    <p:ext uri="{2D200454-40CA-4A62-9FC3-DE9A4176ACB9}">
      <p15:notesGuideLst xmlns:p15="http://schemas.microsoft.com/office/powerpoint/2012/main">
        <p15:guide id="1" orient="horz" pos="292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596"/>
    <a:srgbClr val="3755B7"/>
    <a:srgbClr val="229F11"/>
    <a:srgbClr val="FFFF00"/>
    <a:srgbClr val="FFFF81"/>
    <a:srgbClr val="FF4747"/>
    <a:srgbClr val="0054A4"/>
    <a:srgbClr val="FFFFA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8" autoAdjust="0"/>
    <p:restoredTop sz="73275" autoAdjust="0"/>
  </p:normalViewPr>
  <p:slideViewPr>
    <p:cSldViewPr snapToGrid="0" showGuides="1">
      <p:cViewPr varScale="1">
        <p:scale>
          <a:sx n="63" d="100"/>
          <a:sy n="63" d="100"/>
        </p:scale>
        <p:origin x="1474" y="38"/>
      </p:cViewPr>
      <p:guideLst>
        <p:guide orient="horz" pos="599"/>
        <p:guide orient="horz" pos="106"/>
        <p:guide pos="2879"/>
        <p:guide pos="5664"/>
        <p:guide pos="6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4" d="100"/>
        <a:sy n="84" d="100"/>
      </p:scale>
      <p:origin x="0" y="-3614"/>
    </p:cViewPr>
  </p:sorterViewPr>
  <p:notesViewPr>
    <p:cSldViewPr snapToGrid="0" showGuides="1">
      <p:cViewPr varScale="1">
        <p:scale>
          <a:sx n="84" d="100"/>
          <a:sy n="84" d="100"/>
        </p:scale>
        <p:origin x="-3204" y="-96"/>
      </p:cViewPr>
      <p:guideLst>
        <p:guide orient="horz" pos="2927"/>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Since joining the USPHS, how</a:t>
            </a:r>
            <a:r>
              <a:rPr lang="en-US" baseline="0" dirty="0" smtClean="0"/>
              <a:t> important are these factors in your career?</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Very Important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Career Progression</c:v>
                </c:pt>
                <c:pt idx="1">
                  <c:v>Benefits</c:v>
                </c:pt>
                <c:pt idx="2">
                  <c:v>Mobility</c:v>
                </c:pt>
              </c:strCache>
            </c:strRef>
          </c:cat>
          <c:val>
            <c:numRef>
              <c:f>Sheet1!$B$2:$B$4</c:f>
              <c:numCache>
                <c:formatCode>General</c:formatCode>
                <c:ptCount val="3"/>
                <c:pt idx="0">
                  <c:v>78.05</c:v>
                </c:pt>
                <c:pt idx="1">
                  <c:v>70.13</c:v>
                </c:pt>
                <c:pt idx="2">
                  <c:v>20.43</c:v>
                </c:pt>
              </c:numCache>
            </c:numRef>
          </c:val>
        </c:ser>
        <c:ser>
          <c:idx val="1"/>
          <c:order val="1"/>
          <c:tx>
            <c:strRef>
              <c:f>Sheet1!$C$1</c:f>
              <c:strCache>
                <c:ptCount val="1"/>
                <c:pt idx="0">
                  <c:v>Important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Career Progression</c:v>
                </c:pt>
                <c:pt idx="1">
                  <c:v>Benefits</c:v>
                </c:pt>
                <c:pt idx="2">
                  <c:v>Mobility</c:v>
                </c:pt>
              </c:strCache>
            </c:strRef>
          </c:cat>
          <c:val>
            <c:numRef>
              <c:f>Sheet1!$C$2:$C$4</c:f>
              <c:numCache>
                <c:formatCode>General</c:formatCode>
                <c:ptCount val="3"/>
                <c:pt idx="0">
                  <c:v>20.73</c:v>
                </c:pt>
                <c:pt idx="1">
                  <c:v>25.97</c:v>
                </c:pt>
                <c:pt idx="2">
                  <c:v>47.309999999999995</c:v>
                </c:pt>
              </c:numCache>
            </c:numRef>
          </c:val>
        </c:ser>
        <c:ser>
          <c:idx val="2"/>
          <c:order val="2"/>
          <c:tx>
            <c:strRef>
              <c:f>Sheet1!$D$1</c:f>
              <c:strCache>
                <c:ptCount val="1"/>
                <c:pt idx="0">
                  <c:v>Not Important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Career Progression</c:v>
                </c:pt>
                <c:pt idx="1">
                  <c:v>Benefits</c:v>
                </c:pt>
                <c:pt idx="2">
                  <c:v>Mobility</c:v>
                </c:pt>
              </c:strCache>
            </c:strRef>
          </c:cat>
          <c:val>
            <c:numRef>
              <c:f>Sheet1!$D$2:$D$4</c:f>
              <c:numCache>
                <c:formatCode>General</c:formatCode>
                <c:ptCount val="3"/>
                <c:pt idx="0">
                  <c:v>1.22</c:v>
                </c:pt>
                <c:pt idx="1">
                  <c:v>3.9</c:v>
                </c:pt>
                <c:pt idx="2">
                  <c:v>32.260000000000005</c:v>
                </c:pt>
              </c:numCache>
            </c:numRef>
          </c:val>
        </c:ser>
        <c:dLbls>
          <c:showLegendKey val="0"/>
          <c:showVal val="0"/>
          <c:showCatName val="0"/>
          <c:showSerName val="0"/>
          <c:showPercent val="0"/>
          <c:showBubbleSize val="0"/>
        </c:dLbls>
        <c:gapWidth val="219"/>
        <c:overlap val="-27"/>
        <c:axId val="212368584"/>
        <c:axId val="206136688"/>
      </c:barChart>
      <c:catAx>
        <c:axId val="212368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6136688"/>
        <c:crosses val="autoZero"/>
        <c:auto val="1"/>
        <c:lblAlgn val="ctr"/>
        <c:lblOffset val="100"/>
        <c:noMultiLvlLbl val="0"/>
      </c:catAx>
      <c:valAx>
        <c:axId val="20613668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368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Since joining the USPHS, how</a:t>
            </a:r>
            <a:r>
              <a:rPr lang="en-US" baseline="0" dirty="0" smtClean="0"/>
              <a:t> important are these factors in your career?</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Very Important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Billets</c:v>
                </c:pt>
                <c:pt idx="1">
                  <c:v>Training</c:v>
                </c:pt>
                <c:pt idx="2">
                  <c:v>Mentoring</c:v>
                </c:pt>
                <c:pt idx="3">
                  <c:v>Awards</c:v>
                </c:pt>
              </c:strCache>
            </c:strRef>
          </c:cat>
          <c:val>
            <c:numRef>
              <c:f>Sheet1!$B$2:$B$5</c:f>
              <c:numCache>
                <c:formatCode>General</c:formatCode>
                <c:ptCount val="4"/>
                <c:pt idx="0">
                  <c:v>71.58</c:v>
                </c:pt>
                <c:pt idx="1">
                  <c:v>51.06</c:v>
                </c:pt>
                <c:pt idx="2">
                  <c:v>40</c:v>
                </c:pt>
                <c:pt idx="3">
                  <c:v>39.36</c:v>
                </c:pt>
              </c:numCache>
            </c:numRef>
          </c:val>
        </c:ser>
        <c:ser>
          <c:idx val="1"/>
          <c:order val="1"/>
          <c:tx>
            <c:strRef>
              <c:f>Sheet1!$C$1</c:f>
              <c:strCache>
                <c:ptCount val="1"/>
                <c:pt idx="0">
                  <c:v>Important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Billets</c:v>
                </c:pt>
                <c:pt idx="1">
                  <c:v>Training</c:v>
                </c:pt>
                <c:pt idx="2">
                  <c:v>Mentoring</c:v>
                </c:pt>
                <c:pt idx="3">
                  <c:v>Awards</c:v>
                </c:pt>
              </c:strCache>
            </c:strRef>
          </c:cat>
          <c:val>
            <c:numRef>
              <c:f>Sheet1!$C$2:$C$5</c:f>
              <c:numCache>
                <c:formatCode>General</c:formatCode>
                <c:ptCount val="4"/>
                <c:pt idx="0">
                  <c:v>26.32</c:v>
                </c:pt>
                <c:pt idx="1">
                  <c:v>43.620000000000005</c:v>
                </c:pt>
                <c:pt idx="2">
                  <c:v>51.58</c:v>
                </c:pt>
                <c:pt idx="3">
                  <c:v>48.94</c:v>
                </c:pt>
              </c:numCache>
            </c:numRef>
          </c:val>
        </c:ser>
        <c:ser>
          <c:idx val="2"/>
          <c:order val="2"/>
          <c:tx>
            <c:strRef>
              <c:f>Sheet1!$D$1</c:f>
              <c:strCache>
                <c:ptCount val="1"/>
                <c:pt idx="0">
                  <c:v>Not Important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Billets</c:v>
                </c:pt>
                <c:pt idx="1">
                  <c:v>Training</c:v>
                </c:pt>
                <c:pt idx="2">
                  <c:v>Mentoring</c:v>
                </c:pt>
                <c:pt idx="3">
                  <c:v>Awards</c:v>
                </c:pt>
              </c:strCache>
            </c:strRef>
          </c:cat>
          <c:val>
            <c:numRef>
              <c:f>Sheet1!$D$2:$D$5</c:f>
              <c:numCache>
                <c:formatCode>General</c:formatCode>
                <c:ptCount val="4"/>
                <c:pt idx="0">
                  <c:v>2.11</c:v>
                </c:pt>
                <c:pt idx="1">
                  <c:v>5.3199999999999994</c:v>
                </c:pt>
                <c:pt idx="2">
                  <c:v>8.42</c:v>
                </c:pt>
                <c:pt idx="3">
                  <c:v>11.7</c:v>
                </c:pt>
              </c:numCache>
            </c:numRef>
          </c:val>
        </c:ser>
        <c:dLbls>
          <c:showLegendKey val="0"/>
          <c:showVal val="0"/>
          <c:showCatName val="0"/>
          <c:showSerName val="0"/>
          <c:showPercent val="0"/>
          <c:showBubbleSize val="0"/>
        </c:dLbls>
        <c:gapWidth val="219"/>
        <c:overlap val="-27"/>
        <c:axId val="206137472"/>
        <c:axId val="206137864"/>
      </c:barChart>
      <c:catAx>
        <c:axId val="206137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6137864"/>
        <c:crosses val="autoZero"/>
        <c:auto val="1"/>
        <c:lblAlgn val="ctr"/>
        <c:lblOffset val="100"/>
        <c:noMultiLvlLbl val="0"/>
      </c:catAx>
      <c:valAx>
        <c:axId val="20613786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6137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Since Joining the USPHS, how</a:t>
            </a:r>
            <a:r>
              <a:rPr lang="en-US" baseline="0" dirty="0" smtClean="0"/>
              <a:t> important are these factors in your career?</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Very Important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Education</c:v>
                </c:pt>
                <c:pt idx="1">
                  <c:v>Medical</c:v>
                </c:pt>
                <c:pt idx="2">
                  <c:v>Pay</c:v>
                </c:pt>
                <c:pt idx="3">
                  <c:v>Retirement</c:v>
                </c:pt>
              </c:strCache>
            </c:strRef>
          </c:cat>
          <c:val>
            <c:numRef>
              <c:f>Sheet1!$B$2:$B$5</c:f>
              <c:numCache>
                <c:formatCode>General</c:formatCode>
                <c:ptCount val="4"/>
                <c:pt idx="0">
                  <c:v>41.05</c:v>
                </c:pt>
                <c:pt idx="1">
                  <c:v>67.36999999999999</c:v>
                </c:pt>
                <c:pt idx="2">
                  <c:v>69.47</c:v>
                </c:pt>
                <c:pt idx="3">
                  <c:v>76.84</c:v>
                </c:pt>
              </c:numCache>
            </c:numRef>
          </c:val>
        </c:ser>
        <c:ser>
          <c:idx val="1"/>
          <c:order val="1"/>
          <c:tx>
            <c:strRef>
              <c:f>Sheet1!$C$1</c:f>
              <c:strCache>
                <c:ptCount val="1"/>
                <c:pt idx="0">
                  <c:v>Important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Education</c:v>
                </c:pt>
                <c:pt idx="1">
                  <c:v>Medical</c:v>
                </c:pt>
                <c:pt idx="2">
                  <c:v>Pay</c:v>
                </c:pt>
                <c:pt idx="3">
                  <c:v>Retirement</c:v>
                </c:pt>
              </c:strCache>
            </c:strRef>
          </c:cat>
          <c:val>
            <c:numRef>
              <c:f>Sheet1!$C$2:$C$5</c:f>
              <c:numCache>
                <c:formatCode>General</c:formatCode>
                <c:ptCount val="4"/>
                <c:pt idx="0">
                  <c:v>47.37</c:v>
                </c:pt>
                <c:pt idx="1">
                  <c:v>29.47</c:v>
                </c:pt>
                <c:pt idx="2">
                  <c:v>27.37</c:v>
                </c:pt>
                <c:pt idx="3">
                  <c:v>22.110000000000003</c:v>
                </c:pt>
              </c:numCache>
            </c:numRef>
          </c:val>
        </c:ser>
        <c:ser>
          <c:idx val="2"/>
          <c:order val="2"/>
          <c:tx>
            <c:strRef>
              <c:f>Sheet1!$D$1</c:f>
              <c:strCache>
                <c:ptCount val="1"/>
                <c:pt idx="0">
                  <c:v>Not Important</c:v>
                </c:pt>
              </c:strCache>
            </c:strRef>
          </c:tx>
          <c:spPr>
            <a:solidFill>
              <a:schemeClr val="accent3"/>
            </a:solidFill>
            <a:ln>
              <a:noFill/>
            </a:ln>
            <a:effectLst/>
          </c:spPr>
          <c:invertIfNegative val="0"/>
          <c:dLbls>
            <c:numFmt formatCode="#,##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Education</c:v>
                </c:pt>
                <c:pt idx="1">
                  <c:v>Medical</c:v>
                </c:pt>
                <c:pt idx="2">
                  <c:v>Pay</c:v>
                </c:pt>
                <c:pt idx="3">
                  <c:v>Retirement</c:v>
                </c:pt>
              </c:strCache>
            </c:strRef>
          </c:cat>
          <c:val>
            <c:numRef>
              <c:f>Sheet1!$D$2:$D$5</c:f>
              <c:numCache>
                <c:formatCode>General</c:formatCode>
                <c:ptCount val="4"/>
                <c:pt idx="0">
                  <c:v>11.58</c:v>
                </c:pt>
                <c:pt idx="1">
                  <c:v>3.16</c:v>
                </c:pt>
                <c:pt idx="2">
                  <c:v>3.16</c:v>
                </c:pt>
                <c:pt idx="3">
                  <c:v>1.05</c:v>
                </c:pt>
              </c:numCache>
            </c:numRef>
          </c:val>
        </c:ser>
        <c:dLbls>
          <c:showLegendKey val="0"/>
          <c:showVal val="0"/>
          <c:showCatName val="0"/>
          <c:showSerName val="0"/>
          <c:showPercent val="0"/>
          <c:showBubbleSize val="0"/>
        </c:dLbls>
        <c:gapWidth val="219"/>
        <c:overlap val="-27"/>
        <c:axId val="92159824"/>
        <c:axId val="92160216"/>
      </c:barChart>
      <c:catAx>
        <c:axId val="92159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2160216"/>
        <c:crosses val="autoZero"/>
        <c:auto val="1"/>
        <c:lblAlgn val="ctr"/>
        <c:lblOffset val="100"/>
        <c:noMultiLvlLbl val="0"/>
      </c:catAx>
      <c:valAx>
        <c:axId val="9216021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21598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Do you feel you receive adequate and/or accurate information regarding promotion preparation?</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Receive Adequate Promotion Information</c:v>
                </c:pt>
              </c:strCache>
            </c:strRef>
          </c:cat>
          <c:val>
            <c:numRef>
              <c:f>Sheet1!$B$2</c:f>
              <c:numCache>
                <c:formatCode>General</c:formatCode>
                <c:ptCount val="1"/>
                <c:pt idx="0">
                  <c:v>78.72</c:v>
                </c:pt>
              </c:numCache>
            </c:numRef>
          </c:val>
        </c:ser>
        <c:ser>
          <c:idx val="1"/>
          <c:order val="1"/>
          <c:tx>
            <c:strRef>
              <c:f>Sheet1!$C$1</c:f>
              <c:strCache>
                <c:ptCount val="1"/>
                <c:pt idx="0">
                  <c:v>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Receive Adequate Promotion Information</c:v>
                </c:pt>
              </c:strCache>
            </c:strRef>
          </c:cat>
          <c:val>
            <c:numRef>
              <c:f>Sheet1!$C$2</c:f>
              <c:numCache>
                <c:formatCode>General</c:formatCode>
                <c:ptCount val="1"/>
                <c:pt idx="0">
                  <c:v>21.279999999999998</c:v>
                </c:pt>
              </c:numCache>
            </c:numRef>
          </c:val>
        </c:ser>
        <c:dLbls>
          <c:showLegendKey val="0"/>
          <c:showVal val="0"/>
          <c:showCatName val="0"/>
          <c:showSerName val="0"/>
          <c:showPercent val="0"/>
          <c:showBubbleSize val="0"/>
        </c:dLbls>
        <c:gapWidth val="219"/>
        <c:overlap val="-27"/>
        <c:axId val="136598736"/>
        <c:axId val="205947752"/>
      </c:barChart>
      <c:catAx>
        <c:axId val="136598736"/>
        <c:scaling>
          <c:orientation val="minMax"/>
        </c:scaling>
        <c:delete val="1"/>
        <c:axPos val="b"/>
        <c:numFmt formatCode="General" sourceLinked="1"/>
        <c:majorTickMark val="none"/>
        <c:minorTickMark val="none"/>
        <c:tickLblPos val="none"/>
        <c:crossAx val="205947752"/>
        <c:crosses val="autoZero"/>
        <c:auto val="1"/>
        <c:lblAlgn val="ctr"/>
        <c:lblOffset val="100"/>
        <c:noMultiLvlLbl val="0"/>
      </c:catAx>
      <c:valAx>
        <c:axId val="20594775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65987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Have you been successful at promoting to the next rank during your last eligible promotion cycle?</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Successfully Promoted</c:v>
                </c:pt>
              </c:strCache>
            </c:strRef>
          </c:cat>
          <c:val>
            <c:numRef>
              <c:f>Sheet1!$B$2</c:f>
              <c:numCache>
                <c:formatCode>General</c:formatCode>
                <c:ptCount val="1"/>
                <c:pt idx="0">
                  <c:v>69.149999999999991</c:v>
                </c:pt>
              </c:numCache>
            </c:numRef>
          </c:val>
        </c:ser>
        <c:ser>
          <c:idx val="1"/>
          <c:order val="1"/>
          <c:tx>
            <c:strRef>
              <c:f>Sheet1!$C$1</c:f>
              <c:strCache>
                <c:ptCount val="1"/>
                <c:pt idx="0">
                  <c:v>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Successfully Promoted</c:v>
                </c:pt>
              </c:strCache>
            </c:strRef>
          </c:cat>
          <c:val>
            <c:numRef>
              <c:f>Sheet1!$C$2</c:f>
              <c:numCache>
                <c:formatCode>General</c:formatCode>
                <c:ptCount val="1"/>
                <c:pt idx="0">
                  <c:v>21.279999999999998</c:v>
                </c:pt>
              </c:numCache>
            </c:numRef>
          </c:val>
        </c:ser>
        <c:ser>
          <c:idx val="2"/>
          <c:order val="2"/>
          <c:tx>
            <c:strRef>
              <c:f>Sheet1!$D$1</c:f>
              <c:strCache>
                <c:ptCount val="1"/>
                <c:pt idx="0">
                  <c:v>NA-Have Not Been Up for Promotion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Successfully Promoted</c:v>
                </c:pt>
              </c:strCache>
            </c:strRef>
          </c:cat>
          <c:val>
            <c:numRef>
              <c:f>Sheet1!$D$2</c:f>
              <c:numCache>
                <c:formatCode>General</c:formatCode>
                <c:ptCount val="1"/>
                <c:pt idx="0">
                  <c:v>9.57</c:v>
                </c:pt>
              </c:numCache>
            </c:numRef>
          </c:val>
        </c:ser>
        <c:dLbls>
          <c:showLegendKey val="0"/>
          <c:showVal val="0"/>
          <c:showCatName val="0"/>
          <c:showSerName val="0"/>
          <c:showPercent val="0"/>
          <c:showBubbleSize val="0"/>
        </c:dLbls>
        <c:gapWidth val="219"/>
        <c:overlap val="-27"/>
        <c:axId val="207782432"/>
        <c:axId val="207782824"/>
      </c:barChart>
      <c:catAx>
        <c:axId val="207782432"/>
        <c:scaling>
          <c:orientation val="minMax"/>
        </c:scaling>
        <c:delete val="1"/>
        <c:axPos val="b"/>
        <c:numFmt formatCode="General" sourceLinked="1"/>
        <c:majorTickMark val="none"/>
        <c:minorTickMark val="none"/>
        <c:tickLblPos val="none"/>
        <c:crossAx val="207782824"/>
        <c:crosses val="autoZero"/>
        <c:auto val="1"/>
        <c:lblAlgn val="ctr"/>
        <c:lblOffset val="100"/>
        <c:noMultiLvlLbl val="0"/>
      </c:catAx>
      <c:valAx>
        <c:axId val="20778282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77824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How many times have you gone up for promotion to the next rank before being successful?</a:t>
            </a:r>
            <a:endParaRPr lang="en-US" dirty="0"/>
          </a:p>
        </c:rich>
      </c:tx>
      <c:layout>
        <c:manualLayout>
          <c:xMode val="edge"/>
          <c:yMode val="edge"/>
          <c:x val="0.14276199366831724"/>
          <c:y val="5.3709292743768823E-3"/>
        </c:manualLayout>
      </c:layout>
      <c:overlay val="0"/>
      <c:spPr>
        <a:noFill/>
        <a:ln>
          <a:noFill/>
        </a:ln>
        <a:effectLst/>
      </c:spPr>
    </c:title>
    <c:autoTitleDeleted val="0"/>
    <c:plotArea>
      <c:layout/>
      <c:barChart>
        <c:barDir val="col"/>
        <c:grouping val="clustered"/>
        <c:varyColors val="0"/>
        <c:ser>
          <c:idx val="0"/>
          <c:order val="0"/>
          <c:tx>
            <c:strRef>
              <c:f>Sheet1!$B$1</c:f>
              <c:strCache>
                <c:ptCount val="1"/>
                <c:pt idx="0">
                  <c:v>1 Time</c:v>
                </c:pt>
              </c:strCache>
            </c:strRef>
          </c:tx>
          <c:spPr>
            <a:solidFill>
              <a:schemeClr val="accent1"/>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General</c:formatCode>
                <c:ptCount val="1"/>
                <c:pt idx="0">
                  <c:v>57.45</c:v>
                </c:pt>
              </c:numCache>
            </c:numRef>
          </c:val>
        </c:ser>
        <c:ser>
          <c:idx val="1"/>
          <c:order val="1"/>
          <c:tx>
            <c:strRef>
              <c:f>Sheet1!$C$1</c:f>
              <c:strCache>
                <c:ptCount val="1"/>
                <c:pt idx="0">
                  <c:v>2 Times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General</c:formatCode>
                <c:ptCount val="1"/>
                <c:pt idx="0">
                  <c:v>5.32</c:v>
                </c:pt>
              </c:numCache>
            </c:numRef>
          </c:val>
        </c:ser>
        <c:ser>
          <c:idx val="2"/>
          <c:order val="2"/>
          <c:tx>
            <c:strRef>
              <c:f>Sheet1!$D$1</c:f>
              <c:strCache>
                <c:ptCount val="1"/>
                <c:pt idx="0">
                  <c:v>3 Times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Sheet1!$D$2</c:f>
              <c:numCache>
                <c:formatCode>General</c:formatCode>
                <c:ptCount val="1"/>
                <c:pt idx="0">
                  <c:v>9.57</c:v>
                </c:pt>
              </c:numCache>
            </c:numRef>
          </c:val>
        </c:ser>
        <c:ser>
          <c:idx val="3"/>
          <c:order val="3"/>
          <c:tx>
            <c:strRef>
              <c:f>Sheet1!$E$1</c:f>
              <c:strCache>
                <c:ptCount val="1"/>
                <c:pt idx="0">
                  <c:v>4 Times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Sheet1!$E$2</c:f>
              <c:numCache>
                <c:formatCode>General</c:formatCode>
                <c:ptCount val="1"/>
                <c:pt idx="0">
                  <c:v>2.13</c:v>
                </c:pt>
              </c:numCache>
            </c:numRef>
          </c:val>
        </c:ser>
        <c:ser>
          <c:idx val="4"/>
          <c:order val="4"/>
          <c:tx>
            <c:strRef>
              <c:f>Sheet1!$F$1</c:f>
              <c:strCache>
                <c:ptCount val="1"/>
                <c:pt idx="0">
                  <c:v>5 Times</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Sheet1!$F$2</c:f>
              <c:numCache>
                <c:formatCode>General</c:formatCode>
                <c:ptCount val="1"/>
                <c:pt idx="0">
                  <c:v>1.06</c:v>
                </c:pt>
              </c:numCache>
            </c:numRef>
          </c:val>
        </c:ser>
        <c:ser>
          <c:idx val="5"/>
          <c:order val="5"/>
          <c:tx>
            <c:strRef>
              <c:f>Sheet1!$G$1</c:f>
              <c:strCache>
                <c:ptCount val="1"/>
                <c:pt idx="0">
                  <c:v>6 Times</c:v>
                </c:pt>
              </c:strCache>
            </c:strRef>
          </c:tx>
          <c:spPr>
            <a:solidFill>
              <a:schemeClr val="accent6"/>
            </a:solidFill>
            <a:ln>
              <a:noFill/>
            </a:ln>
            <a:effectLst/>
          </c:spPr>
          <c:invertIfNegative val="0"/>
          <c:cat>
            <c:numRef>
              <c:f>Sheet1!$A$2</c:f>
              <c:numCache>
                <c:formatCode>General</c:formatCode>
                <c:ptCount val="1"/>
              </c:numCache>
            </c:numRef>
          </c:cat>
          <c:val>
            <c:numRef>
              <c:f>Sheet1!$G$2</c:f>
              <c:numCache>
                <c:formatCode>General</c:formatCode>
                <c:ptCount val="1"/>
                <c:pt idx="0">
                  <c:v>0</c:v>
                </c:pt>
              </c:numCache>
            </c:numRef>
          </c:val>
        </c:ser>
        <c:ser>
          <c:idx val="6"/>
          <c:order val="6"/>
          <c:tx>
            <c:strRef>
              <c:f>Sheet1!$H$1</c:f>
              <c:strCache>
                <c:ptCount val="1"/>
                <c:pt idx="0">
                  <c:v>7 Times</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Sheet1!$H$2</c:f>
              <c:numCache>
                <c:formatCode>General</c:formatCode>
                <c:ptCount val="1"/>
                <c:pt idx="0">
                  <c:v>1.06</c:v>
                </c:pt>
              </c:numCache>
            </c:numRef>
          </c:val>
        </c:ser>
        <c:dLbls>
          <c:showLegendKey val="0"/>
          <c:showVal val="0"/>
          <c:showCatName val="0"/>
          <c:showSerName val="0"/>
          <c:showPercent val="0"/>
          <c:showBubbleSize val="0"/>
        </c:dLbls>
        <c:gapWidth val="219"/>
        <c:overlap val="-27"/>
        <c:axId val="134814784"/>
        <c:axId val="135839776"/>
      </c:barChart>
      <c:catAx>
        <c:axId val="134814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5839776"/>
        <c:crosses val="autoZero"/>
        <c:auto val="1"/>
        <c:lblAlgn val="ctr"/>
        <c:lblOffset val="100"/>
        <c:noMultiLvlLbl val="0"/>
      </c:catAx>
      <c:valAx>
        <c:axId val="13583977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8147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727E91-7F37-114D-AE7D-D380A212871F}" type="doc">
      <dgm:prSet loTypeId="urn:microsoft.com/office/officeart/2009/3/layout/StepUpProcess" loCatId="" qsTypeId="urn:microsoft.com/office/officeart/2005/8/quickstyle/simple4" qsCatId="simple" csTypeId="urn:microsoft.com/office/officeart/2005/8/colors/accent1_2" csCatId="accent1" phldr="1"/>
      <dgm:spPr/>
      <dgm:t>
        <a:bodyPr/>
        <a:lstStyle/>
        <a:p>
          <a:endParaRPr lang="en-US"/>
        </a:p>
      </dgm:t>
    </dgm:pt>
    <dgm:pt modelId="{F87E7ADB-1712-234C-861A-B10F3FD5D9F3}">
      <dgm:prSet/>
      <dgm:spPr/>
      <dgm:t>
        <a:bodyPr/>
        <a:lstStyle/>
        <a:p>
          <a:pPr rtl="0"/>
          <a:r>
            <a:rPr lang="en-US" b="1" dirty="0" smtClean="0"/>
            <a:t>Easy</a:t>
          </a:r>
          <a:endParaRPr lang="en-US" b="1" dirty="0"/>
        </a:p>
      </dgm:t>
    </dgm:pt>
    <dgm:pt modelId="{D636B722-93F5-2F4C-8411-2E86E12FCEE0}" type="parTrans" cxnId="{41F9CDE0-C3B6-444F-A100-2E2932505C9E}">
      <dgm:prSet/>
      <dgm:spPr/>
      <dgm:t>
        <a:bodyPr/>
        <a:lstStyle/>
        <a:p>
          <a:endParaRPr lang="en-US"/>
        </a:p>
      </dgm:t>
    </dgm:pt>
    <dgm:pt modelId="{66F2A871-0554-9F41-9A3C-1054C2225C71}" type="sibTrans" cxnId="{41F9CDE0-C3B6-444F-A100-2E2932505C9E}">
      <dgm:prSet/>
      <dgm:spPr/>
      <dgm:t>
        <a:bodyPr/>
        <a:lstStyle/>
        <a:p>
          <a:endParaRPr lang="en-US"/>
        </a:p>
      </dgm:t>
    </dgm:pt>
    <dgm:pt modelId="{7E8DDA56-551F-E14A-9475-43AC29639936}">
      <dgm:prSet/>
      <dgm:spPr/>
      <dgm:t>
        <a:bodyPr/>
        <a:lstStyle/>
        <a:p>
          <a:pPr rtl="0"/>
          <a:r>
            <a:rPr lang="en-US" b="1" dirty="0" smtClean="0"/>
            <a:t>Simple</a:t>
          </a:r>
          <a:endParaRPr lang="en-US" b="1" dirty="0"/>
        </a:p>
      </dgm:t>
    </dgm:pt>
    <dgm:pt modelId="{60528CDD-54BE-6341-A5C9-2ADCB8D22EA6}" type="parTrans" cxnId="{43B4C134-5B87-5647-8BFC-4AA348493323}">
      <dgm:prSet/>
      <dgm:spPr/>
      <dgm:t>
        <a:bodyPr/>
        <a:lstStyle/>
        <a:p>
          <a:endParaRPr lang="en-US"/>
        </a:p>
      </dgm:t>
    </dgm:pt>
    <dgm:pt modelId="{2DC2B600-ACEC-4444-83C4-70679B4FEDFF}" type="sibTrans" cxnId="{43B4C134-5B87-5647-8BFC-4AA348493323}">
      <dgm:prSet/>
      <dgm:spPr/>
      <dgm:t>
        <a:bodyPr/>
        <a:lstStyle/>
        <a:p>
          <a:endParaRPr lang="en-US"/>
        </a:p>
      </dgm:t>
    </dgm:pt>
    <dgm:pt modelId="{B5ACCBB4-9DF5-224B-8413-61E0FFF4483F}">
      <dgm:prSet/>
      <dgm:spPr/>
      <dgm:t>
        <a:bodyPr/>
        <a:lstStyle/>
        <a:p>
          <a:pPr rtl="0"/>
          <a:r>
            <a:rPr lang="en-US" b="1" dirty="0" smtClean="0"/>
            <a:t>Straightforward</a:t>
          </a:r>
          <a:endParaRPr lang="en-US" b="1" dirty="0"/>
        </a:p>
      </dgm:t>
    </dgm:pt>
    <dgm:pt modelId="{D6DD97A0-CAD0-E04D-9F91-4A0992D0E432}" type="parTrans" cxnId="{792CC40C-9AA2-5841-9854-4CB9176DC7AD}">
      <dgm:prSet/>
      <dgm:spPr/>
      <dgm:t>
        <a:bodyPr/>
        <a:lstStyle/>
        <a:p>
          <a:endParaRPr lang="en-US"/>
        </a:p>
      </dgm:t>
    </dgm:pt>
    <dgm:pt modelId="{56DE422C-C77F-1940-92F0-F3E32DDF74F7}" type="sibTrans" cxnId="{792CC40C-9AA2-5841-9854-4CB9176DC7AD}">
      <dgm:prSet/>
      <dgm:spPr/>
      <dgm:t>
        <a:bodyPr/>
        <a:lstStyle/>
        <a:p>
          <a:endParaRPr lang="en-US"/>
        </a:p>
      </dgm:t>
    </dgm:pt>
    <dgm:pt modelId="{D038D521-2040-E342-88ED-0FAF9E791EF2}" type="pres">
      <dgm:prSet presAssocID="{3A727E91-7F37-114D-AE7D-D380A212871F}" presName="rootnode" presStyleCnt="0">
        <dgm:presLayoutVars>
          <dgm:chMax/>
          <dgm:chPref/>
          <dgm:dir/>
          <dgm:animLvl val="lvl"/>
        </dgm:presLayoutVars>
      </dgm:prSet>
      <dgm:spPr/>
      <dgm:t>
        <a:bodyPr/>
        <a:lstStyle/>
        <a:p>
          <a:endParaRPr lang="en-US"/>
        </a:p>
      </dgm:t>
    </dgm:pt>
    <dgm:pt modelId="{AB954063-56AD-D94A-A99C-C383DEE9B1C7}" type="pres">
      <dgm:prSet presAssocID="{F87E7ADB-1712-234C-861A-B10F3FD5D9F3}" presName="composite" presStyleCnt="0"/>
      <dgm:spPr/>
    </dgm:pt>
    <dgm:pt modelId="{07DFCDFA-E6E0-6A45-B70A-BA8FA9FE1037}" type="pres">
      <dgm:prSet presAssocID="{F87E7ADB-1712-234C-861A-B10F3FD5D9F3}" presName="LShape" presStyleLbl="alignNode1" presStyleIdx="0" presStyleCnt="5"/>
      <dgm:spPr/>
    </dgm:pt>
    <dgm:pt modelId="{377DCC07-F83C-3540-9624-D8D29B11B365}" type="pres">
      <dgm:prSet presAssocID="{F87E7ADB-1712-234C-861A-B10F3FD5D9F3}" presName="ParentText" presStyleLbl="revTx" presStyleIdx="0" presStyleCnt="3">
        <dgm:presLayoutVars>
          <dgm:chMax val="0"/>
          <dgm:chPref val="0"/>
          <dgm:bulletEnabled val="1"/>
        </dgm:presLayoutVars>
      </dgm:prSet>
      <dgm:spPr/>
      <dgm:t>
        <a:bodyPr/>
        <a:lstStyle/>
        <a:p>
          <a:endParaRPr lang="en-US"/>
        </a:p>
      </dgm:t>
    </dgm:pt>
    <dgm:pt modelId="{2763E173-04E8-F849-A95B-7EC161DEF01A}" type="pres">
      <dgm:prSet presAssocID="{F87E7ADB-1712-234C-861A-B10F3FD5D9F3}" presName="Triangle" presStyleLbl="alignNode1" presStyleIdx="1" presStyleCnt="5"/>
      <dgm:spPr/>
    </dgm:pt>
    <dgm:pt modelId="{F5C2FBC5-1103-5B42-8DC9-FC47D5EE87DE}" type="pres">
      <dgm:prSet presAssocID="{66F2A871-0554-9F41-9A3C-1054C2225C71}" presName="sibTrans" presStyleCnt="0"/>
      <dgm:spPr/>
    </dgm:pt>
    <dgm:pt modelId="{A3703E86-26A9-3C47-8B01-337349C5C54D}" type="pres">
      <dgm:prSet presAssocID="{66F2A871-0554-9F41-9A3C-1054C2225C71}" presName="space" presStyleCnt="0"/>
      <dgm:spPr/>
    </dgm:pt>
    <dgm:pt modelId="{AEA167D0-6E64-C44B-A46C-85C89FAD8AC9}" type="pres">
      <dgm:prSet presAssocID="{7E8DDA56-551F-E14A-9475-43AC29639936}" presName="composite" presStyleCnt="0"/>
      <dgm:spPr/>
    </dgm:pt>
    <dgm:pt modelId="{0BDC1D21-B1F2-4344-A348-AAE92198D8CA}" type="pres">
      <dgm:prSet presAssocID="{7E8DDA56-551F-E14A-9475-43AC29639936}" presName="LShape" presStyleLbl="alignNode1" presStyleIdx="2" presStyleCnt="5"/>
      <dgm:spPr/>
    </dgm:pt>
    <dgm:pt modelId="{20C2D4FF-3B25-CE42-98DC-F4ECFE062EBB}" type="pres">
      <dgm:prSet presAssocID="{7E8DDA56-551F-E14A-9475-43AC29639936}" presName="ParentText" presStyleLbl="revTx" presStyleIdx="1" presStyleCnt="3">
        <dgm:presLayoutVars>
          <dgm:chMax val="0"/>
          <dgm:chPref val="0"/>
          <dgm:bulletEnabled val="1"/>
        </dgm:presLayoutVars>
      </dgm:prSet>
      <dgm:spPr/>
      <dgm:t>
        <a:bodyPr/>
        <a:lstStyle/>
        <a:p>
          <a:endParaRPr lang="en-US"/>
        </a:p>
      </dgm:t>
    </dgm:pt>
    <dgm:pt modelId="{4E27530B-8007-A54F-B424-87FF4FD1F9F1}" type="pres">
      <dgm:prSet presAssocID="{7E8DDA56-551F-E14A-9475-43AC29639936}" presName="Triangle" presStyleLbl="alignNode1" presStyleIdx="3" presStyleCnt="5"/>
      <dgm:spPr/>
    </dgm:pt>
    <dgm:pt modelId="{916E4316-A323-0340-8EEC-36DFDF14BE56}" type="pres">
      <dgm:prSet presAssocID="{2DC2B600-ACEC-4444-83C4-70679B4FEDFF}" presName="sibTrans" presStyleCnt="0"/>
      <dgm:spPr/>
    </dgm:pt>
    <dgm:pt modelId="{AF23158B-ADB6-6741-B212-7488A32A0CD5}" type="pres">
      <dgm:prSet presAssocID="{2DC2B600-ACEC-4444-83C4-70679B4FEDFF}" presName="space" presStyleCnt="0"/>
      <dgm:spPr/>
    </dgm:pt>
    <dgm:pt modelId="{80C071C3-6CFB-CC46-8727-E76850F4A01A}" type="pres">
      <dgm:prSet presAssocID="{B5ACCBB4-9DF5-224B-8413-61E0FFF4483F}" presName="composite" presStyleCnt="0"/>
      <dgm:spPr/>
    </dgm:pt>
    <dgm:pt modelId="{B95A9B27-3A94-8142-800C-7BFD7CE507C5}" type="pres">
      <dgm:prSet presAssocID="{B5ACCBB4-9DF5-224B-8413-61E0FFF4483F}" presName="LShape" presStyleLbl="alignNode1" presStyleIdx="4" presStyleCnt="5"/>
      <dgm:spPr/>
    </dgm:pt>
    <dgm:pt modelId="{C563EB54-00BA-194D-B70B-5CDB62511136}" type="pres">
      <dgm:prSet presAssocID="{B5ACCBB4-9DF5-224B-8413-61E0FFF4483F}" presName="ParentText" presStyleLbl="revTx" presStyleIdx="2" presStyleCnt="3">
        <dgm:presLayoutVars>
          <dgm:chMax val="0"/>
          <dgm:chPref val="0"/>
          <dgm:bulletEnabled val="1"/>
        </dgm:presLayoutVars>
      </dgm:prSet>
      <dgm:spPr/>
      <dgm:t>
        <a:bodyPr/>
        <a:lstStyle/>
        <a:p>
          <a:endParaRPr lang="en-US"/>
        </a:p>
      </dgm:t>
    </dgm:pt>
  </dgm:ptLst>
  <dgm:cxnLst>
    <dgm:cxn modelId="{B8BC11C3-8C34-4B83-BAA8-AAA49B37B475}" type="presOf" srcId="{3A727E91-7F37-114D-AE7D-D380A212871F}" destId="{D038D521-2040-E342-88ED-0FAF9E791EF2}" srcOrd="0" destOrd="0" presId="urn:microsoft.com/office/officeart/2009/3/layout/StepUpProcess"/>
    <dgm:cxn modelId="{919B4247-1098-43A1-9899-D2323D2E6081}" type="presOf" srcId="{F87E7ADB-1712-234C-861A-B10F3FD5D9F3}" destId="{377DCC07-F83C-3540-9624-D8D29B11B365}" srcOrd="0" destOrd="0" presId="urn:microsoft.com/office/officeart/2009/3/layout/StepUpProcess"/>
    <dgm:cxn modelId="{76714C5A-49E1-4350-95BE-1AECB7695FD1}" type="presOf" srcId="{B5ACCBB4-9DF5-224B-8413-61E0FFF4483F}" destId="{C563EB54-00BA-194D-B70B-5CDB62511136}" srcOrd="0" destOrd="0" presId="urn:microsoft.com/office/officeart/2009/3/layout/StepUpProcess"/>
    <dgm:cxn modelId="{43B4C134-5B87-5647-8BFC-4AA348493323}" srcId="{3A727E91-7F37-114D-AE7D-D380A212871F}" destId="{7E8DDA56-551F-E14A-9475-43AC29639936}" srcOrd="1" destOrd="0" parTransId="{60528CDD-54BE-6341-A5C9-2ADCB8D22EA6}" sibTransId="{2DC2B600-ACEC-4444-83C4-70679B4FEDFF}"/>
    <dgm:cxn modelId="{CBFFF1D0-26BC-4178-98C7-DEB9C5D62BA7}" type="presOf" srcId="{7E8DDA56-551F-E14A-9475-43AC29639936}" destId="{20C2D4FF-3B25-CE42-98DC-F4ECFE062EBB}" srcOrd="0" destOrd="0" presId="urn:microsoft.com/office/officeart/2009/3/layout/StepUpProcess"/>
    <dgm:cxn modelId="{792CC40C-9AA2-5841-9854-4CB9176DC7AD}" srcId="{3A727E91-7F37-114D-AE7D-D380A212871F}" destId="{B5ACCBB4-9DF5-224B-8413-61E0FFF4483F}" srcOrd="2" destOrd="0" parTransId="{D6DD97A0-CAD0-E04D-9F91-4A0992D0E432}" sibTransId="{56DE422C-C77F-1940-92F0-F3E32DDF74F7}"/>
    <dgm:cxn modelId="{41F9CDE0-C3B6-444F-A100-2E2932505C9E}" srcId="{3A727E91-7F37-114D-AE7D-D380A212871F}" destId="{F87E7ADB-1712-234C-861A-B10F3FD5D9F3}" srcOrd="0" destOrd="0" parTransId="{D636B722-93F5-2F4C-8411-2E86E12FCEE0}" sibTransId="{66F2A871-0554-9F41-9A3C-1054C2225C71}"/>
    <dgm:cxn modelId="{B18334A2-999B-4A7B-B48B-EF53DCCA5567}" type="presParOf" srcId="{D038D521-2040-E342-88ED-0FAF9E791EF2}" destId="{AB954063-56AD-D94A-A99C-C383DEE9B1C7}" srcOrd="0" destOrd="0" presId="urn:microsoft.com/office/officeart/2009/3/layout/StepUpProcess"/>
    <dgm:cxn modelId="{A65A7AFB-C5A0-4A74-AEEF-9486F153F9AE}" type="presParOf" srcId="{AB954063-56AD-D94A-A99C-C383DEE9B1C7}" destId="{07DFCDFA-E6E0-6A45-B70A-BA8FA9FE1037}" srcOrd="0" destOrd="0" presId="urn:microsoft.com/office/officeart/2009/3/layout/StepUpProcess"/>
    <dgm:cxn modelId="{35D31BC9-1401-4BA9-8E7D-9AF9FCC36926}" type="presParOf" srcId="{AB954063-56AD-D94A-A99C-C383DEE9B1C7}" destId="{377DCC07-F83C-3540-9624-D8D29B11B365}" srcOrd="1" destOrd="0" presId="urn:microsoft.com/office/officeart/2009/3/layout/StepUpProcess"/>
    <dgm:cxn modelId="{0C3DEB5C-B5CD-46AF-A8C9-3B4F53DCB899}" type="presParOf" srcId="{AB954063-56AD-D94A-A99C-C383DEE9B1C7}" destId="{2763E173-04E8-F849-A95B-7EC161DEF01A}" srcOrd="2" destOrd="0" presId="urn:microsoft.com/office/officeart/2009/3/layout/StepUpProcess"/>
    <dgm:cxn modelId="{C11750F9-66E9-4929-9FFF-BDD5C74F5A53}" type="presParOf" srcId="{D038D521-2040-E342-88ED-0FAF9E791EF2}" destId="{F5C2FBC5-1103-5B42-8DC9-FC47D5EE87DE}" srcOrd="1" destOrd="0" presId="urn:microsoft.com/office/officeart/2009/3/layout/StepUpProcess"/>
    <dgm:cxn modelId="{A200E101-BEF9-4752-9D5F-F6B92B7C00AB}" type="presParOf" srcId="{F5C2FBC5-1103-5B42-8DC9-FC47D5EE87DE}" destId="{A3703E86-26A9-3C47-8B01-337349C5C54D}" srcOrd="0" destOrd="0" presId="urn:microsoft.com/office/officeart/2009/3/layout/StepUpProcess"/>
    <dgm:cxn modelId="{07A25118-412B-4565-AFBE-73F3ED34F930}" type="presParOf" srcId="{D038D521-2040-E342-88ED-0FAF9E791EF2}" destId="{AEA167D0-6E64-C44B-A46C-85C89FAD8AC9}" srcOrd="2" destOrd="0" presId="urn:microsoft.com/office/officeart/2009/3/layout/StepUpProcess"/>
    <dgm:cxn modelId="{C1CE8213-1CB6-4B99-A752-3FEEF697C2C8}" type="presParOf" srcId="{AEA167D0-6E64-C44B-A46C-85C89FAD8AC9}" destId="{0BDC1D21-B1F2-4344-A348-AAE92198D8CA}" srcOrd="0" destOrd="0" presId="urn:microsoft.com/office/officeart/2009/3/layout/StepUpProcess"/>
    <dgm:cxn modelId="{170B1A5A-6FFD-4FE4-8B09-C3907320FD3D}" type="presParOf" srcId="{AEA167D0-6E64-C44B-A46C-85C89FAD8AC9}" destId="{20C2D4FF-3B25-CE42-98DC-F4ECFE062EBB}" srcOrd="1" destOrd="0" presId="urn:microsoft.com/office/officeart/2009/3/layout/StepUpProcess"/>
    <dgm:cxn modelId="{794BE6CC-B170-4F22-82F5-73CCE3FE2958}" type="presParOf" srcId="{AEA167D0-6E64-C44B-A46C-85C89FAD8AC9}" destId="{4E27530B-8007-A54F-B424-87FF4FD1F9F1}" srcOrd="2" destOrd="0" presId="urn:microsoft.com/office/officeart/2009/3/layout/StepUpProcess"/>
    <dgm:cxn modelId="{79041A03-7C34-48DF-86DB-8645BB926D88}" type="presParOf" srcId="{D038D521-2040-E342-88ED-0FAF9E791EF2}" destId="{916E4316-A323-0340-8EEC-36DFDF14BE56}" srcOrd="3" destOrd="0" presId="urn:microsoft.com/office/officeart/2009/3/layout/StepUpProcess"/>
    <dgm:cxn modelId="{741FA080-1C27-4C8C-8E3D-665EFA361382}" type="presParOf" srcId="{916E4316-A323-0340-8EEC-36DFDF14BE56}" destId="{AF23158B-ADB6-6741-B212-7488A32A0CD5}" srcOrd="0" destOrd="0" presId="urn:microsoft.com/office/officeart/2009/3/layout/StepUpProcess"/>
    <dgm:cxn modelId="{5ED5F1E6-9505-4185-A262-6050F8399F1B}" type="presParOf" srcId="{D038D521-2040-E342-88ED-0FAF9E791EF2}" destId="{80C071C3-6CFB-CC46-8727-E76850F4A01A}" srcOrd="4" destOrd="0" presId="urn:microsoft.com/office/officeart/2009/3/layout/StepUpProcess"/>
    <dgm:cxn modelId="{CD9D659D-CE68-4088-AE8A-B713D7A06D5E}" type="presParOf" srcId="{80C071C3-6CFB-CC46-8727-E76850F4A01A}" destId="{B95A9B27-3A94-8142-800C-7BFD7CE507C5}" srcOrd="0" destOrd="0" presId="urn:microsoft.com/office/officeart/2009/3/layout/StepUpProcess"/>
    <dgm:cxn modelId="{F0B930E4-DCE2-4003-8544-DAFF7F8EC02D}" type="presParOf" srcId="{80C071C3-6CFB-CC46-8727-E76850F4A01A}" destId="{C563EB54-00BA-194D-B70B-5CDB62511136}"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1026"/>
          <p:cNvSpPr>
            <a:spLocks noGrp="1" noChangeArrowheads="1"/>
          </p:cNvSpPr>
          <p:nvPr>
            <p:ph type="hdr" sz="quarter"/>
          </p:nvPr>
        </p:nvSpPr>
        <p:spPr bwMode="auto">
          <a:xfrm>
            <a:off x="0" y="1"/>
            <a:ext cx="2971800" cy="458804"/>
          </a:xfrm>
          <a:prstGeom prst="rect">
            <a:avLst/>
          </a:prstGeom>
          <a:noFill/>
          <a:ln w="12700" cap="sq">
            <a:noFill/>
            <a:miter lim="800000"/>
            <a:headEnd type="none" w="sm" len="sm"/>
            <a:tailEnd type="none" w="sm" len="sm"/>
          </a:ln>
          <a:effectLst/>
        </p:spPr>
        <p:txBody>
          <a:bodyPr vert="horz" wrap="square" lIns="90390" tIns="45195" rIns="90390" bIns="45195" numCol="1" anchor="t" anchorCtr="0" compatLnSpc="1">
            <a:prstTxWarp prst="textNoShape">
              <a:avLst/>
            </a:prstTxWarp>
          </a:bodyPr>
          <a:lstStyle>
            <a:lvl1pPr algn="l" defTabSz="903288" eaLnBrk="0" hangingPunct="0">
              <a:buSzTx/>
              <a:buFontTx/>
              <a:buNone/>
              <a:defRPr sz="1200" b="0">
                <a:solidFill>
                  <a:schemeClr val="tx1"/>
                </a:solidFill>
                <a:effectLst/>
                <a:latin typeface="Times New Roman" pitchFamily="18" charset="0"/>
              </a:defRPr>
            </a:lvl1pPr>
          </a:lstStyle>
          <a:p>
            <a:pPr>
              <a:defRPr/>
            </a:pPr>
            <a:endParaRPr lang="en-US" dirty="0"/>
          </a:p>
        </p:txBody>
      </p:sp>
      <p:sp>
        <p:nvSpPr>
          <p:cNvPr id="38915" name="Rectangle 1027"/>
          <p:cNvSpPr>
            <a:spLocks noGrp="1" noChangeArrowheads="1"/>
          </p:cNvSpPr>
          <p:nvPr>
            <p:ph type="dt" sz="quarter" idx="1"/>
          </p:nvPr>
        </p:nvSpPr>
        <p:spPr bwMode="auto">
          <a:xfrm>
            <a:off x="3863976" y="1"/>
            <a:ext cx="2968625" cy="458804"/>
          </a:xfrm>
          <a:prstGeom prst="rect">
            <a:avLst/>
          </a:prstGeom>
          <a:noFill/>
          <a:ln w="12700" cap="sq">
            <a:noFill/>
            <a:miter lim="800000"/>
            <a:headEnd type="none" w="sm" len="sm"/>
            <a:tailEnd type="none" w="sm" len="sm"/>
          </a:ln>
          <a:effectLst/>
        </p:spPr>
        <p:txBody>
          <a:bodyPr vert="horz" wrap="square" lIns="90390" tIns="45195" rIns="90390" bIns="45195" numCol="1" anchor="t" anchorCtr="0" compatLnSpc="1">
            <a:prstTxWarp prst="textNoShape">
              <a:avLst/>
            </a:prstTxWarp>
          </a:bodyPr>
          <a:lstStyle>
            <a:lvl1pPr algn="r" defTabSz="903288" eaLnBrk="0" hangingPunct="0">
              <a:buSzTx/>
              <a:buFontTx/>
              <a:buNone/>
              <a:defRPr sz="1200" b="0">
                <a:solidFill>
                  <a:schemeClr val="tx1"/>
                </a:solidFill>
                <a:effectLst/>
                <a:latin typeface="Times New Roman" pitchFamily="18" charset="0"/>
              </a:defRPr>
            </a:lvl1pPr>
          </a:lstStyle>
          <a:p>
            <a:pPr>
              <a:defRPr/>
            </a:pPr>
            <a:fld id="{6BD8F5E5-73AE-4D5B-9570-D6D3E8B02244}" type="datetime1">
              <a:rPr lang="en-US"/>
              <a:pPr>
                <a:defRPr/>
              </a:pPr>
              <a:t>11/13/2015</a:t>
            </a:fld>
            <a:endParaRPr lang="en-US" dirty="0"/>
          </a:p>
        </p:txBody>
      </p:sp>
      <p:sp>
        <p:nvSpPr>
          <p:cNvPr id="38916" name="Rectangle 1028"/>
          <p:cNvSpPr>
            <a:spLocks noGrp="1" noChangeArrowheads="1"/>
          </p:cNvSpPr>
          <p:nvPr>
            <p:ph type="ftr" sz="quarter" idx="2"/>
          </p:nvPr>
        </p:nvSpPr>
        <p:spPr bwMode="auto">
          <a:xfrm>
            <a:off x="0" y="8861659"/>
            <a:ext cx="2971800" cy="460409"/>
          </a:xfrm>
          <a:prstGeom prst="rect">
            <a:avLst/>
          </a:prstGeom>
          <a:noFill/>
          <a:ln w="12700" cap="sq">
            <a:noFill/>
            <a:miter lim="800000"/>
            <a:headEnd type="none" w="sm" len="sm"/>
            <a:tailEnd type="none" w="sm" len="sm"/>
          </a:ln>
          <a:effectLst/>
        </p:spPr>
        <p:txBody>
          <a:bodyPr vert="horz" wrap="square" lIns="90390" tIns="45195" rIns="90390" bIns="45195" numCol="1" anchor="b" anchorCtr="0" compatLnSpc="1">
            <a:prstTxWarp prst="textNoShape">
              <a:avLst/>
            </a:prstTxWarp>
          </a:bodyPr>
          <a:lstStyle>
            <a:lvl1pPr algn="l" defTabSz="903288" eaLnBrk="0" hangingPunct="0">
              <a:buSzTx/>
              <a:buFontTx/>
              <a:buNone/>
              <a:defRPr sz="1200" b="0">
                <a:solidFill>
                  <a:schemeClr val="tx1"/>
                </a:solidFill>
                <a:effectLst/>
                <a:latin typeface="Times New Roman" pitchFamily="18" charset="0"/>
              </a:defRPr>
            </a:lvl1pPr>
          </a:lstStyle>
          <a:p>
            <a:pPr>
              <a:defRPr/>
            </a:pPr>
            <a:endParaRPr lang="en-US" dirty="0"/>
          </a:p>
        </p:txBody>
      </p:sp>
      <p:sp>
        <p:nvSpPr>
          <p:cNvPr id="38917" name="Rectangle 1029"/>
          <p:cNvSpPr>
            <a:spLocks noGrp="1" noChangeArrowheads="1"/>
          </p:cNvSpPr>
          <p:nvPr>
            <p:ph type="sldNum" sz="quarter" idx="3"/>
          </p:nvPr>
        </p:nvSpPr>
        <p:spPr bwMode="auto">
          <a:xfrm>
            <a:off x="3863976" y="8861659"/>
            <a:ext cx="2968625" cy="460409"/>
          </a:xfrm>
          <a:prstGeom prst="rect">
            <a:avLst/>
          </a:prstGeom>
          <a:noFill/>
          <a:ln w="12700" cap="sq">
            <a:noFill/>
            <a:miter lim="800000"/>
            <a:headEnd type="none" w="sm" len="sm"/>
            <a:tailEnd type="none" w="sm" len="sm"/>
          </a:ln>
          <a:effectLst/>
        </p:spPr>
        <p:txBody>
          <a:bodyPr vert="horz" wrap="square" lIns="90390" tIns="45195" rIns="90390" bIns="45195" numCol="1" anchor="b" anchorCtr="0" compatLnSpc="1">
            <a:prstTxWarp prst="textNoShape">
              <a:avLst/>
            </a:prstTxWarp>
          </a:bodyPr>
          <a:lstStyle>
            <a:lvl1pPr algn="r" defTabSz="903288" eaLnBrk="0" hangingPunct="0">
              <a:buSzTx/>
              <a:buFontTx/>
              <a:buNone/>
              <a:defRPr sz="1200" b="0">
                <a:solidFill>
                  <a:schemeClr val="tx1"/>
                </a:solidFill>
                <a:effectLst/>
                <a:latin typeface="Times New Roman" pitchFamily="18" charset="0"/>
              </a:defRPr>
            </a:lvl1pPr>
          </a:lstStyle>
          <a:p>
            <a:pPr>
              <a:defRPr/>
            </a:pPr>
            <a:fld id="{F795679D-1B99-4C6D-BDC6-610179220748}" type="slidenum">
              <a:rPr lang="en-US"/>
              <a:pPr>
                <a:defRPr/>
              </a:pPr>
              <a:t>‹#›</a:t>
            </a:fld>
            <a:endParaRPr lang="en-US" dirty="0"/>
          </a:p>
        </p:txBody>
      </p:sp>
    </p:spTree>
    <p:extLst>
      <p:ext uri="{BB962C8B-B14F-4D97-AF65-F5344CB8AC3E}">
        <p14:creationId xmlns:p14="http://schemas.microsoft.com/office/powerpoint/2010/main" val="155488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60409"/>
          </a:xfrm>
          <a:prstGeom prst="rect">
            <a:avLst/>
          </a:prstGeom>
          <a:noFill/>
          <a:ln w="9525">
            <a:noFill/>
            <a:miter lim="800000"/>
            <a:headEnd/>
            <a:tailEnd/>
          </a:ln>
          <a:effectLst/>
        </p:spPr>
        <p:txBody>
          <a:bodyPr vert="horz" wrap="square" lIns="91669" tIns="45838" rIns="91669" bIns="45838" numCol="1" anchor="t" anchorCtr="0" compatLnSpc="1">
            <a:prstTxWarp prst="textNoShape">
              <a:avLst/>
            </a:prstTxWarp>
          </a:bodyPr>
          <a:lstStyle>
            <a:lvl1pPr algn="l" defTabSz="915988" eaLnBrk="0" hangingPunct="0">
              <a:buSzTx/>
              <a:buFontTx/>
              <a:buNone/>
              <a:defRPr sz="1200" b="0">
                <a:solidFill>
                  <a:schemeClr val="tx1"/>
                </a:solidFill>
                <a:effectLst/>
                <a:latin typeface="Times New Roman" pitchFamily="18" charset="0"/>
              </a:defRPr>
            </a:lvl1pPr>
          </a:lstStyle>
          <a:p>
            <a:pPr>
              <a:defRPr/>
            </a:pPr>
            <a:endParaRPr lang="en-US" dirty="0"/>
          </a:p>
        </p:txBody>
      </p:sp>
      <p:sp>
        <p:nvSpPr>
          <p:cNvPr id="6147" name="Rectangle 3"/>
          <p:cNvSpPr>
            <a:spLocks noGrp="1" noChangeArrowheads="1"/>
          </p:cNvSpPr>
          <p:nvPr>
            <p:ph type="dt" idx="1"/>
          </p:nvPr>
        </p:nvSpPr>
        <p:spPr bwMode="auto">
          <a:xfrm>
            <a:off x="3886200" y="0"/>
            <a:ext cx="2971800" cy="460409"/>
          </a:xfrm>
          <a:prstGeom prst="rect">
            <a:avLst/>
          </a:prstGeom>
          <a:noFill/>
          <a:ln w="9525">
            <a:noFill/>
            <a:miter lim="800000"/>
            <a:headEnd/>
            <a:tailEnd/>
          </a:ln>
          <a:effectLst/>
        </p:spPr>
        <p:txBody>
          <a:bodyPr vert="horz" wrap="square" lIns="91669" tIns="45838" rIns="91669" bIns="45838" numCol="1" anchor="t" anchorCtr="0" compatLnSpc="1">
            <a:prstTxWarp prst="textNoShape">
              <a:avLst/>
            </a:prstTxWarp>
          </a:bodyPr>
          <a:lstStyle>
            <a:lvl1pPr algn="r" defTabSz="915988" eaLnBrk="0" hangingPunct="0">
              <a:buSzTx/>
              <a:buFontTx/>
              <a:buNone/>
              <a:defRPr sz="1200" b="0">
                <a:solidFill>
                  <a:schemeClr val="tx1"/>
                </a:solidFill>
                <a:effectLst/>
                <a:latin typeface="Times New Roman" pitchFamily="18" charset="0"/>
              </a:defRPr>
            </a:lvl1pPr>
          </a:lstStyle>
          <a:p>
            <a:pPr>
              <a:defRPr/>
            </a:pPr>
            <a:fld id="{9DB8AA3E-88EC-4704-8AAA-CDF8E11CC30E}" type="datetime1">
              <a:rPr lang="en-US"/>
              <a:pPr>
                <a:defRPr/>
              </a:pPr>
              <a:t>11/13/2015</a:t>
            </a:fld>
            <a:endParaRPr lang="en-US" dirty="0"/>
          </a:p>
        </p:txBody>
      </p:sp>
      <p:sp>
        <p:nvSpPr>
          <p:cNvPr id="66564" name="Rectangle 4"/>
          <p:cNvSpPr>
            <a:spLocks noGrp="1" noRot="1" noChangeAspect="1" noChangeArrowheads="1" noTextEdit="1"/>
          </p:cNvSpPr>
          <p:nvPr>
            <p:ph type="sldImg" idx="2"/>
          </p:nvPr>
        </p:nvSpPr>
        <p:spPr bwMode="auto">
          <a:xfrm>
            <a:off x="1109663" y="695325"/>
            <a:ext cx="4646612" cy="3486150"/>
          </a:xfrm>
          <a:prstGeom prst="rect">
            <a:avLst/>
          </a:prstGeom>
          <a:noFill/>
          <a:ln w="9525">
            <a:solidFill>
              <a:srgbClr val="000000"/>
            </a:solidFill>
            <a:miter lim="800000"/>
            <a:headEnd/>
            <a:tailEnd/>
          </a:ln>
        </p:spPr>
      </p:sp>
      <p:sp>
        <p:nvSpPr>
          <p:cNvPr id="6150" name="Rectangle 6"/>
          <p:cNvSpPr>
            <a:spLocks noGrp="1" noChangeArrowheads="1"/>
          </p:cNvSpPr>
          <p:nvPr>
            <p:ph type="ftr" sz="quarter" idx="4"/>
          </p:nvPr>
        </p:nvSpPr>
        <p:spPr bwMode="auto">
          <a:xfrm>
            <a:off x="0" y="8835992"/>
            <a:ext cx="2971800" cy="460409"/>
          </a:xfrm>
          <a:prstGeom prst="rect">
            <a:avLst/>
          </a:prstGeom>
          <a:noFill/>
          <a:ln w="9525">
            <a:noFill/>
            <a:miter lim="800000"/>
            <a:headEnd/>
            <a:tailEnd/>
          </a:ln>
          <a:effectLst/>
        </p:spPr>
        <p:txBody>
          <a:bodyPr vert="horz" wrap="square" lIns="91669" tIns="45838" rIns="91669" bIns="45838" numCol="1" anchor="b" anchorCtr="0" compatLnSpc="1">
            <a:prstTxWarp prst="textNoShape">
              <a:avLst/>
            </a:prstTxWarp>
          </a:bodyPr>
          <a:lstStyle>
            <a:lvl1pPr algn="l" defTabSz="915988" eaLnBrk="0" hangingPunct="0">
              <a:buSzTx/>
              <a:buFontTx/>
              <a:buNone/>
              <a:defRPr sz="1200" b="0">
                <a:solidFill>
                  <a:schemeClr val="tx1"/>
                </a:solidFill>
                <a:effectLst/>
                <a:latin typeface="Times New Roman" pitchFamily="18" charset="0"/>
              </a:defRPr>
            </a:lvl1pPr>
          </a:lstStyle>
          <a:p>
            <a:pPr>
              <a:defRPr/>
            </a:pPr>
            <a:endParaRPr lang="en-US" dirty="0"/>
          </a:p>
        </p:txBody>
      </p:sp>
      <p:sp>
        <p:nvSpPr>
          <p:cNvPr id="6151" name="Rectangle 7"/>
          <p:cNvSpPr>
            <a:spLocks noGrp="1" noChangeArrowheads="1"/>
          </p:cNvSpPr>
          <p:nvPr>
            <p:ph type="sldNum" sz="quarter" idx="5"/>
          </p:nvPr>
        </p:nvSpPr>
        <p:spPr bwMode="auto">
          <a:xfrm>
            <a:off x="3886200" y="8835992"/>
            <a:ext cx="2971800" cy="460409"/>
          </a:xfrm>
          <a:prstGeom prst="rect">
            <a:avLst/>
          </a:prstGeom>
          <a:noFill/>
          <a:ln w="9525">
            <a:noFill/>
            <a:miter lim="800000"/>
            <a:headEnd/>
            <a:tailEnd/>
          </a:ln>
          <a:effectLst/>
        </p:spPr>
        <p:txBody>
          <a:bodyPr vert="horz" wrap="square" lIns="91669" tIns="45838" rIns="91669" bIns="45838" numCol="1" anchor="b" anchorCtr="0" compatLnSpc="1">
            <a:prstTxWarp prst="textNoShape">
              <a:avLst/>
            </a:prstTxWarp>
          </a:bodyPr>
          <a:lstStyle>
            <a:lvl1pPr algn="r" defTabSz="915988" eaLnBrk="0" hangingPunct="0">
              <a:buSzTx/>
              <a:buFontTx/>
              <a:buNone/>
              <a:defRPr sz="1000" b="0">
                <a:solidFill>
                  <a:schemeClr val="tx1"/>
                </a:solidFill>
                <a:effectLst/>
                <a:latin typeface="Arial" pitchFamily="34" charset="0"/>
              </a:defRPr>
            </a:lvl1pPr>
          </a:lstStyle>
          <a:p>
            <a:pPr>
              <a:defRPr/>
            </a:pPr>
            <a:fld id="{0090CC09-A205-4F05-AB86-A41ECA337083}" type="slidenum">
              <a:rPr lang="en-US"/>
              <a:pPr>
                <a:defRPr/>
              </a:pPr>
              <a:t>‹#›</a:t>
            </a:fld>
            <a:endParaRPr lang="en-US" sz="1200" dirty="0">
              <a:latin typeface="Times New Roman" pitchFamily="18" charset="0"/>
            </a:endParaRPr>
          </a:p>
        </p:txBody>
      </p:sp>
    </p:spTree>
    <p:extLst>
      <p:ext uri="{BB962C8B-B14F-4D97-AF65-F5344CB8AC3E}">
        <p14:creationId xmlns:p14="http://schemas.microsoft.com/office/powerpoint/2010/main" val="3086280112"/>
      </p:ext>
    </p:extLst>
  </p:cSld>
  <p:clrMap bg1="lt1" tx1="dk1" bg2="lt2" tx2="dk2" accent1="accent1" accent2="accent2" accent3="accent3" accent4="accent4" accent5="accent5" accent6="accent6" hlink="hlink" folHlink="folHlink"/>
  <p:hf hdr="0" ftr="0"/>
  <p:notesStyle>
    <a:lvl1pPr algn="l" defTabSz="841375" rtl="0" eaLnBrk="0" fontAlgn="base" hangingPunct="0">
      <a:spcBef>
        <a:spcPct val="30000"/>
      </a:spcBef>
      <a:spcAft>
        <a:spcPct val="0"/>
      </a:spcAft>
      <a:tabLst>
        <a:tab pos="841375" algn="l"/>
        <a:tab pos="1682750" algn="l"/>
        <a:tab pos="2524125" algn="l"/>
        <a:tab pos="3365500" algn="l"/>
        <a:tab pos="5257800" algn="r"/>
      </a:tabLst>
      <a:defRPr sz="1200" kern="1200">
        <a:solidFill>
          <a:schemeClr val="tx1"/>
        </a:solidFill>
        <a:latin typeface="Times New Roman" pitchFamily="18" charset="0"/>
        <a:ea typeface="+mn-ea"/>
        <a:cs typeface="+mn-cs"/>
      </a:defRPr>
    </a:lvl1pPr>
    <a:lvl2pPr marL="742950" indent="-285750" algn="l" defTabSz="841375" rtl="0" eaLnBrk="0" fontAlgn="base" hangingPunct="0">
      <a:spcBef>
        <a:spcPct val="30000"/>
      </a:spcBef>
      <a:spcAft>
        <a:spcPct val="0"/>
      </a:spcAft>
      <a:tabLst>
        <a:tab pos="841375" algn="l"/>
        <a:tab pos="1682750" algn="l"/>
        <a:tab pos="2524125" algn="l"/>
        <a:tab pos="3365500" algn="l"/>
        <a:tab pos="5257800" algn="r"/>
      </a:tabLst>
      <a:defRPr sz="1200" kern="1200">
        <a:solidFill>
          <a:schemeClr val="tx1"/>
        </a:solidFill>
        <a:latin typeface="Times New Roman" pitchFamily="18" charset="0"/>
        <a:ea typeface="+mn-ea"/>
        <a:cs typeface="+mn-cs"/>
      </a:defRPr>
    </a:lvl2pPr>
    <a:lvl3pPr marL="1143000" indent="-228600" algn="l" defTabSz="841375" rtl="0" eaLnBrk="0" fontAlgn="base" hangingPunct="0">
      <a:spcBef>
        <a:spcPct val="30000"/>
      </a:spcBef>
      <a:spcAft>
        <a:spcPct val="0"/>
      </a:spcAft>
      <a:tabLst>
        <a:tab pos="841375" algn="l"/>
        <a:tab pos="1682750" algn="l"/>
        <a:tab pos="2524125" algn="l"/>
        <a:tab pos="3365500" algn="l"/>
        <a:tab pos="5257800" algn="r"/>
      </a:tabLst>
      <a:defRPr sz="1200" kern="1200">
        <a:solidFill>
          <a:schemeClr val="tx1"/>
        </a:solidFill>
        <a:latin typeface="Times New Roman" pitchFamily="18" charset="0"/>
        <a:ea typeface="+mn-ea"/>
        <a:cs typeface="+mn-cs"/>
      </a:defRPr>
    </a:lvl3pPr>
    <a:lvl4pPr marL="1600200" indent="-228600" algn="l" defTabSz="841375" rtl="0" eaLnBrk="0" fontAlgn="base" hangingPunct="0">
      <a:spcBef>
        <a:spcPct val="30000"/>
      </a:spcBef>
      <a:spcAft>
        <a:spcPct val="0"/>
      </a:spcAft>
      <a:tabLst>
        <a:tab pos="841375" algn="l"/>
        <a:tab pos="1682750" algn="l"/>
        <a:tab pos="2524125" algn="l"/>
        <a:tab pos="3365500" algn="l"/>
        <a:tab pos="5257800" algn="r"/>
      </a:tabLst>
      <a:defRPr sz="1200" kern="1200">
        <a:solidFill>
          <a:schemeClr val="tx1"/>
        </a:solidFill>
        <a:latin typeface="Times New Roman" pitchFamily="18" charset="0"/>
        <a:ea typeface="+mn-ea"/>
        <a:cs typeface="+mn-cs"/>
      </a:defRPr>
    </a:lvl4pPr>
    <a:lvl5pPr marL="2057400" indent="-228600" algn="l" defTabSz="841375" rtl="0" eaLnBrk="0" fontAlgn="base" hangingPunct="0">
      <a:spcBef>
        <a:spcPct val="30000"/>
      </a:spcBef>
      <a:spcAft>
        <a:spcPct val="0"/>
      </a:spcAft>
      <a:tabLst>
        <a:tab pos="841375" algn="l"/>
        <a:tab pos="1682750" algn="l"/>
        <a:tab pos="2524125" algn="l"/>
        <a:tab pos="3365500" algn="l"/>
        <a:tab pos="5257800" algn="r"/>
      </a:tabLs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85CDA622-713B-4578-A7CA-8B9ABE9A9E3D}" type="slidenum">
              <a:rPr lang="en-US" smtClean="0"/>
              <a:pPr/>
              <a:t>15</a:t>
            </a:fld>
            <a:endParaRPr lang="en-US"/>
          </a:p>
        </p:txBody>
      </p:sp>
    </p:spTree>
    <p:extLst>
      <p:ext uri="{BB962C8B-B14F-4D97-AF65-F5344CB8AC3E}">
        <p14:creationId xmlns:p14="http://schemas.microsoft.com/office/powerpoint/2010/main" val="4001417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a:lstStyle/>
          <a:p>
            <a:r>
              <a:rPr lang="en-US" dirty="0" smtClean="0"/>
              <a:t>Most</a:t>
            </a:r>
            <a:r>
              <a:rPr lang="en-US" baseline="0" dirty="0" smtClean="0"/>
              <a:t> trainings are agency-based, not through the Corps even though we are supposed to deploy rapidly for disasters.  The Corps needs to provide more training opportunities for officers and more opportunities to officers to deploy.</a:t>
            </a:r>
          </a:p>
          <a:p>
            <a:r>
              <a:rPr lang="en-US" baseline="0" dirty="0" smtClean="0"/>
              <a:t>More opportunities for officers outside of the Maryland/DC area</a:t>
            </a:r>
          </a:p>
          <a:p>
            <a:r>
              <a:rPr lang="en-US" baseline="0" dirty="0" smtClean="0"/>
              <a:t>More partnerships with universities and private industry for educational trainings.  Officers are expected to achieve leadership roles and advance but there is not support to do this.</a:t>
            </a:r>
            <a:endParaRPr lang="en-US" dirty="0" smtClean="0"/>
          </a:p>
          <a:p>
            <a:r>
              <a:rPr lang="en-US" dirty="0" smtClean="0"/>
              <a:t>After CAPT, there is no assistance for career progression.</a:t>
            </a:r>
            <a:endParaRPr lang="en-US" dirty="0"/>
          </a:p>
        </p:txBody>
      </p:sp>
      <p:sp>
        <p:nvSpPr>
          <p:cNvPr id="4" name="Slide Number Placeholder 3"/>
          <p:cNvSpPr>
            <a:spLocks noGrp="1"/>
          </p:cNvSpPr>
          <p:nvPr>
            <p:ph type="sldNum" sz="quarter" idx="10"/>
          </p:nvPr>
        </p:nvSpPr>
        <p:spPr/>
        <p:txBody>
          <a:bodyPr/>
          <a:lstStyle/>
          <a:p>
            <a:fld id="{85CDA622-713B-4578-A7CA-8B9ABE9A9E3D}" type="slidenum">
              <a:rPr lang="en-US" smtClean="0"/>
              <a:pPr/>
              <a:t>24</a:t>
            </a:fld>
            <a:endParaRPr lang="en-US"/>
          </a:p>
        </p:txBody>
      </p:sp>
    </p:spTree>
    <p:extLst>
      <p:ext uri="{BB962C8B-B14F-4D97-AF65-F5344CB8AC3E}">
        <p14:creationId xmlns:p14="http://schemas.microsoft.com/office/powerpoint/2010/main" val="448829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85CDA622-713B-4578-A7CA-8B9ABE9A9E3D}" type="slidenum">
              <a:rPr lang="en-US" smtClean="0"/>
              <a:pPr/>
              <a:t>25</a:t>
            </a:fld>
            <a:endParaRPr lang="en-US"/>
          </a:p>
        </p:txBody>
      </p:sp>
    </p:spTree>
    <p:extLst>
      <p:ext uri="{BB962C8B-B14F-4D97-AF65-F5344CB8AC3E}">
        <p14:creationId xmlns:p14="http://schemas.microsoft.com/office/powerpoint/2010/main" val="1956327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19114" y="4414788"/>
            <a:ext cx="5870575" cy="4186989"/>
          </a:xfrm>
          <a:prstGeom prst="rect">
            <a:avLst/>
          </a:prstGeom>
        </p:spPr>
        <p:txBody>
          <a:bodyPr>
            <a:normAutofit/>
          </a:bodyPr>
          <a:lstStyle/>
          <a:p>
            <a:endParaRPr lang="en-US" dirty="0"/>
          </a:p>
        </p:txBody>
      </p:sp>
      <p:sp>
        <p:nvSpPr>
          <p:cNvPr id="4" name="Date Placeholder 3"/>
          <p:cNvSpPr>
            <a:spLocks noGrp="1"/>
          </p:cNvSpPr>
          <p:nvPr>
            <p:ph type="dt" idx="10"/>
          </p:nvPr>
        </p:nvSpPr>
        <p:spPr/>
        <p:txBody>
          <a:bodyPr/>
          <a:lstStyle/>
          <a:p>
            <a:pPr>
              <a:defRPr/>
            </a:pPr>
            <a:fld id="{9DB8AA3E-88EC-4704-8AAA-CDF8E11CC30E}" type="datetime1">
              <a:rPr lang="en-US" smtClean="0"/>
              <a:pPr>
                <a:defRPr/>
              </a:pPr>
              <a:t>11/13/2015</a:t>
            </a:fld>
            <a:endParaRPr lang="en-US" dirty="0"/>
          </a:p>
        </p:txBody>
      </p:sp>
      <p:sp>
        <p:nvSpPr>
          <p:cNvPr id="5" name="Slide Number Placeholder 4"/>
          <p:cNvSpPr>
            <a:spLocks noGrp="1"/>
          </p:cNvSpPr>
          <p:nvPr>
            <p:ph type="sldNum" sz="quarter" idx="11"/>
          </p:nvPr>
        </p:nvSpPr>
        <p:spPr/>
        <p:txBody>
          <a:bodyPr/>
          <a:lstStyle/>
          <a:p>
            <a:pPr>
              <a:defRPr/>
            </a:pPr>
            <a:fld id="{0090CC09-A205-4F05-AB86-A41ECA337083}" type="slidenum">
              <a:rPr lang="en-US" smtClean="0"/>
              <a:pPr>
                <a:defRPr/>
              </a:pPr>
              <a:t>29</a:t>
            </a:fld>
            <a:endParaRPr lang="en-US" sz="1200" dirty="0">
              <a:latin typeface="Times New Roman" pitchFamily="18" charset="0"/>
            </a:endParaRPr>
          </a:p>
        </p:txBody>
      </p:sp>
    </p:spTree>
    <p:extLst>
      <p:ext uri="{BB962C8B-B14F-4D97-AF65-F5344CB8AC3E}">
        <p14:creationId xmlns:p14="http://schemas.microsoft.com/office/powerpoint/2010/main" val="2105881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19114" y="4414788"/>
            <a:ext cx="5870575" cy="4186989"/>
          </a:xfrm>
          <a:prstGeom prst="rect">
            <a:avLst/>
          </a:prstGeom>
        </p:spPr>
        <p:txBody>
          <a:bodyPr>
            <a:normAutofit/>
          </a:bodyPr>
          <a:lstStyle/>
          <a:p>
            <a:endParaRPr lang="en-US" dirty="0">
              <a:latin typeface="Arial" pitchFamily="34" charset="0"/>
              <a:cs typeface="Arial" pitchFamily="34" charset="0"/>
            </a:endParaRPr>
          </a:p>
        </p:txBody>
      </p:sp>
      <p:sp>
        <p:nvSpPr>
          <p:cNvPr id="4" name="Date Placeholder 3"/>
          <p:cNvSpPr>
            <a:spLocks noGrp="1"/>
          </p:cNvSpPr>
          <p:nvPr>
            <p:ph type="dt" idx="10"/>
          </p:nvPr>
        </p:nvSpPr>
        <p:spPr/>
        <p:txBody>
          <a:bodyPr/>
          <a:lstStyle/>
          <a:p>
            <a:pPr>
              <a:defRPr/>
            </a:pPr>
            <a:fld id="{9DB8AA3E-88EC-4704-8AAA-CDF8E11CC30E}" type="datetime1">
              <a:rPr lang="en-US" smtClean="0"/>
              <a:pPr>
                <a:defRPr/>
              </a:pPr>
              <a:t>11/13/2015</a:t>
            </a:fld>
            <a:endParaRPr lang="en-US" dirty="0"/>
          </a:p>
        </p:txBody>
      </p:sp>
      <p:sp>
        <p:nvSpPr>
          <p:cNvPr id="5" name="Slide Number Placeholder 4"/>
          <p:cNvSpPr>
            <a:spLocks noGrp="1"/>
          </p:cNvSpPr>
          <p:nvPr>
            <p:ph type="sldNum" sz="quarter" idx="11"/>
          </p:nvPr>
        </p:nvSpPr>
        <p:spPr/>
        <p:txBody>
          <a:bodyPr/>
          <a:lstStyle/>
          <a:p>
            <a:pPr>
              <a:defRPr/>
            </a:pPr>
            <a:fld id="{0090CC09-A205-4F05-AB86-A41ECA337083}" type="slidenum">
              <a:rPr lang="en-US" smtClean="0"/>
              <a:pPr>
                <a:defRPr/>
              </a:pPr>
              <a:t>33</a:t>
            </a:fld>
            <a:endParaRPr lang="en-US" sz="1200" dirty="0">
              <a:latin typeface="Times New Roman" pitchFamily="18" charset="0"/>
            </a:endParaRPr>
          </a:p>
        </p:txBody>
      </p:sp>
    </p:spTree>
    <p:extLst>
      <p:ext uri="{BB962C8B-B14F-4D97-AF65-F5344CB8AC3E}">
        <p14:creationId xmlns:p14="http://schemas.microsoft.com/office/powerpoint/2010/main" val="29683462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6425"/>
            <a:ext cx="5486400" cy="4183063"/>
          </a:xfrm>
          <a:prstGeom prst="rect">
            <a:avLst/>
          </a:prstGeom>
        </p:spPr>
        <p:txBody>
          <a:bodyPr>
            <a:normAutofit/>
          </a:bodyPr>
          <a:lstStyle/>
          <a:p>
            <a:r>
              <a:rPr lang="en-US" dirty="0" smtClean="0"/>
              <a:t>Verbally</a:t>
            </a:r>
            <a:r>
              <a:rPr lang="en-US" baseline="0" dirty="0" smtClean="0"/>
              <a:t> mention results on COER scores (slight increase with rank) and # of years in USPHS</a:t>
            </a:r>
            <a:r>
              <a:rPr lang="en-US" baseline="0" dirty="0"/>
              <a:t> </a:t>
            </a:r>
            <a:r>
              <a:rPr lang="en-US" baseline="0" dirty="0" smtClean="0"/>
              <a:t>(progresses as expected </a:t>
            </a:r>
            <a:r>
              <a:rPr lang="en-US" baseline="0" smtClean="0"/>
              <a:t>with rank)</a:t>
            </a:r>
          </a:p>
        </p:txBody>
      </p:sp>
      <p:sp>
        <p:nvSpPr>
          <p:cNvPr id="4" name="Date Placeholder 3"/>
          <p:cNvSpPr>
            <a:spLocks noGrp="1"/>
          </p:cNvSpPr>
          <p:nvPr>
            <p:ph type="dt" idx="10"/>
          </p:nvPr>
        </p:nvSpPr>
        <p:spPr/>
        <p:txBody>
          <a:bodyPr/>
          <a:lstStyle/>
          <a:p>
            <a:pPr>
              <a:defRPr/>
            </a:pPr>
            <a:fld id="{9DB8AA3E-88EC-4704-8AAA-CDF8E11CC30E}" type="datetime1">
              <a:rPr lang="en-US" smtClean="0"/>
              <a:pPr>
                <a:defRPr/>
              </a:pPr>
              <a:t>11/13/2015</a:t>
            </a:fld>
            <a:endParaRPr lang="en-US" dirty="0"/>
          </a:p>
        </p:txBody>
      </p:sp>
      <p:sp>
        <p:nvSpPr>
          <p:cNvPr id="5" name="Slide Number Placeholder 4"/>
          <p:cNvSpPr>
            <a:spLocks noGrp="1"/>
          </p:cNvSpPr>
          <p:nvPr>
            <p:ph type="sldNum" sz="quarter" idx="11"/>
          </p:nvPr>
        </p:nvSpPr>
        <p:spPr/>
        <p:txBody>
          <a:bodyPr/>
          <a:lstStyle/>
          <a:p>
            <a:pPr>
              <a:defRPr/>
            </a:pPr>
            <a:fld id="{0090CC09-A205-4F05-AB86-A41ECA337083}" type="slidenum">
              <a:rPr lang="en-US" smtClean="0"/>
              <a:pPr>
                <a:defRPr/>
              </a:pPr>
              <a:t>36</a:t>
            </a:fld>
            <a:endParaRPr lang="en-US" sz="1200" dirty="0">
              <a:latin typeface="Times New Roman" pitchFamily="18" charset="0"/>
            </a:endParaRPr>
          </a:p>
        </p:txBody>
      </p:sp>
    </p:spTree>
    <p:extLst>
      <p:ext uri="{BB962C8B-B14F-4D97-AF65-F5344CB8AC3E}">
        <p14:creationId xmlns:p14="http://schemas.microsoft.com/office/powerpoint/2010/main" val="37935770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6425"/>
            <a:ext cx="5486400" cy="4183063"/>
          </a:xfrm>
          <a:prstGeom prst="rect">
            <a:avLst/>
          </a:prstGeom>
        </p:spPr>
        <p:txBody>
          <a:bodyPr>
            <a:normAutofit/>
          </a:bodyPr>
          <a:lstStyle/>
          <a:p>
            <a:r>
              <a:rPr lang="en-US" dirty="0" smtClean="0"/>
              <a:t>CM = “PHS</a:t>
            </a:r>
            <a:r>
              <a:rPr lang="en-US" baseline="0" dirty="0" smtClean="0"/>
              <a:t> Commendation Medal”</a:t>
            </a:r>
          </a:p>
          <a:p>
            <a:r>
              <a:rPr lang="en-US" baseline="0" dirty="0" smtClean="0"/>
              <a:t>OSM = “PHS Outstanding Service Medal”</a:t>
            </a:r>
          </a:p>
          <a:p>
            <a:endParaRPr lang="en-US" dirty="0"/>
          </a:p>
        </p:txBody>
      </p:sp>
      <p:sp>
        <p:nvSpPr>
          <p:cNvPr id="4" name="Date Placeholder 3"/>
          <p:cNvSpPr>
            <a:spLocks noGrp="1"/>
          </p:cNvSpPr>
          <p:nvPr>
            <p:ph type="dt" idx="10"/>
          </p:nvPr>
        </p:nvSpPr>
        <p:spPr/>
        <p:txBody>
          <a:bodyPr/>
          <a:lstStyle/>
          <a:p>
            <a:pPr>
              <a:defRPr/>
            </a:pPr>
            <a:fld id="{9DB8AA3E-88EC-4704-8AAA-CDF8E11CC30E}" type="datetime1">
              <a:rPr lang="en-US" smtClean="0"/>
              <a:pPr>
                <a:defRPr/>
              </a:pPr>
              <a:t>11/13/2015</a:t>
            </a:fld>
            <a:endParaRPr lang="en-US" dirty="0"/>
          </a:p>
        </p:txBody>
      </p:sp>
      <p:sp>
        <p:nvSpPr>
          <p:cNvPr id="5" name="Slide Number Placeholder 4"/>
          <p:cNvSpPr>
            <a:spLocks noGrp="1"/>
          </p:cNvSpPr>
          <p:nvPr>
            <p:ph type="sldNum" sz="quarter" idx="11"/>
          </p:nvPr>
        </p:nvSpPr>
        <p:spPr/>
        <p:txBody>
          <a:bodyPr/>
          <a:lstStyle/>
          <a:p>
            <a:pPr>
              <a:defRPr/>
            </a:pPr>
            <a:fld id="{0090CC09-A205-4F05-AB86-A41ECA337083}" type="slidenum">
              <a:rPr lang="en-US" smtClean="0"/>
              <a:pPr>
                <a:defRPr/>
              </a:pPr>
              <a:t>37</a:t>
            </a:fld>
            <a:endParaRPr lang="en-US" sz="1200" dirty="0">
              <a:latin typeface="Times New Roman" pitchFamily="18" charset="0"/>
            </a:endParaRPr>
          </a:p>
        </p:txBody>
      </p:sp>
    </p:spTree>
    <p:extLst>
      <p:ext uri="{BB962C8B-B14F-4D97-AF65-F5344CB8AC3E}">
        <p14:creationId xmlns:p14="http://schemas.microsoft.com/office/powerpoint/2010/main" val="1376115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85CDA622-713B-4578-A7CA-8B9ABE9A9E3D}" type="slidenum">
              <a:rPr lang="en-US" smtClean="0"/>
              <a:pPr/>
              <a:t>16</a:t>
            </a:fld>
            <a:endParaRPr lang="en-US"/>
          </a:p>
        </p:txBody>
      </p:sp>
    </p:spTree>
    <p:extLst>
      <p:ext uri="{BB962C8B-B14F-4D97-AF65-F5344CB8AC3E}">
        <p14:creationId xmlns:p14="http://schemas.microsoft.com/office/powerpoint/2010/main" val="1853351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a:lstStyle/>
          <a:p>
            <a:pPr lvl="1"/>
            <a:r>
              <a:rPr lang="en-US" dirty="0" smtClean="0"/>
              <a:t>Most important</a:t>
            </a:r>
            <a:r>
              <a:rPr lang="en-US" baseline="0" dirty="0" smtClean="0"/>
              <a:t> factor was Career Progression with 78% responding “Very Important”</a:t>
            </a:r>
          </a:p>
          <a:p>
            <a:pPr lvl="1"/>
            <a:r>
              <a:rPr lang="en-US" baseline="0" dirty="0" smtClean="0"/>
              <a:t>32% of officers selected Mobility as “Not Important”</a:t>
            </a:r>
            <a:endParaRPr lang="en-US" dirty="0" smtClean="0"/>
          </a:p>
          <a:p>
            <a:endParaRPr lang="en-US" dirty="0" smtClean="0"/>
          </a:p>
          <a:p>
            <a:r>
              <a:rPr lang="en-US" dirty="0" smtClean="0"/>
              <a:t>“Not Important”</a:t>
            </a:r>
          </a:p>
          <a:p>
            <a:r>
              <a:rPr lang="en-US" dirty="0" smtClean="0"/>
              <a:t>32%=Mobility</a:t>
            </a:r>
          </a:p>
          <a:p>
            <a:r>
              <a:rPr lang="en-US" dirty="0" smtClean="0"/>
              <a:t>12%</a:t>
            </a:r>
            <a:r>
              <a:rPr lang="en-US" baseline="0" dirty="0" smtClean="0"/>
              <a:t> = Education</a:t>
            </a:r>
          </a:p>
          <a:p>
            <a:r>
              <a:rPr lang="en-US" baseline="0" dirty="0" smtClean="0"/>
              <a:t>11% = Awards</a:t>
            </a:r>
          </a:p>
          <a:p>
            <a:r>
              <a:rPr lang="en-US" baseline="0" dirty="0" smtClean="0"/>
              <a:t>8% = Mentoring</a:t>
            </a:r>
          </a:p>
          <a:p>
            <a:endParaRPr lang="en-US" dirty="0"/>
          </a:p>
        </p:txBody>
      </p:sp>
      <p:sp>
        <p:nvSpPr>
          <p:cNvPr id="4" name="Slide Number Placeholder 3"/>
          <p:cNvSpPr>
            <a:spLocks noGrp="1"/>
          </p:cNvSpPr>
          <p:nvPr>
            <p:ph type="sldNum" sz="quarter" idx="10"/>
          </p:nvPr>
        </p:nvSpPr>
        <p:spPr/>
        <p:txBody>
          <a:bodyPr/>
          <a:lstStyle/>
          <a:p>
            <a:fld id="{85CDA622-713B-4578-A7CA-8B9ABE9A9E3D}" type="slidenum">
              <a:rPr lang="en-US" smtClean="0"/>
              <a:pPr/>
              <a:t>17</a:t>
            </a:fld>
            <a:endParaRPr lang="en-US"/>
          </a:p>
        </p:txBody>
      </p:sp>
    </p:spTree>
    <p:extLst>
      <p:ext uri="{BB962C8B-B14F-4D97-AF65-F5344CB8AC3E}">
        <p14:creationId xmlns:p14="http://schemas.microsoft.com/office/powerpoint/2010/main" val="3735240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a:lstStyle/>
          <a:p>
            <a:pPr lvl="1"/>
            <a:r>
              <a:rPr lang="en-US" dirty="0" smtClean="0"/>
              <a:t>Most important</a:t>
            </a:r>
            <a:r>
              <a:rPr lang="en-US" baseline="0" dirty="0" smtClean="0"/>
              <a:t> factor was Career Progression with 78% responding “Very Important”</a:t>
            </a:r>
          </a:p>
          <a:p>
            <a:pPr lvl="1"/>
            <a:r>
              <a:rPr lang="en-US" baseline="0" dirty="0" smtClean="0"/>
              <a:t>The factor officers selected as the “Least Important” was Mobility at 32%</a:t>
            </a:r>
            <a:endParaRPr lang="en-US" dirty="0" smtClean="0"/>
          </a:p>
          <a:p>
            <a:endParaRPr lang="en-US" dirty="0"/>
          </a:p>
        </p:txBody>
      </p:sp>
      <p:sp>
        <p:nvSpPr>
          <p:cNvPr id="4" name="Slide Number Placeholder 3"/>
          <p:cNvSpPr>
            <a:spLocks noGrp="1"/>
          </p:cNvSpPr>
          <p:nvPr>
            <p:ph type="sldNum" sz="quarter" idx="10"/>
          </p:nvPr>
        </p:nvSpPr>
        <p:spPr/>
        <p:txBody>
          <a:bodyPr/>
          <a:lstStyle/>
          <a:p>
            <a:fld id="{85CDA622-713B-4578-A7CA-8B9ABE9A9E3D}" type="slidenum">
              <a:rPr lang="en-US" smtClean="0"/>
              <a:pPr/>
              <a:t>18</a:t>
            </a:fld>
            <a:endParaRPr lang="en-US"/>
          </a:p>
        </p:txBody>
      </p:sp>
    </p:spTree>
    <p:extLst>
      <p:ext uri="{BB962C8B-B14F-4D97-AF65-F5344CB8AC3E}">
        <p14:creationId xmlns:p14="http://schemas.microsoft.com/office/powerpoint/2010/main" val="4124519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a:lstStyle/>
          <a:p>
            <a:pPr lvl="2"/>
            <a:r>
              <a:rPr lang="en-US" dirty="0" smtClean="0"/>
              <a:t>Officers rated the following factors</a:t>
            </a:r>
            <a:r>
              <a:rPr lang="en-US" baseline="0" dirty="0" smtClean="0"/>
              <a:t> as “Very Important”:</a:t>
            </a:r>
          </a:p>
          <a:p>
            <a:pPr lvl="2"/>
            <a:r>
              <a:rPr lang="en-US" dirty="0" smtClean="0"/>
              <a:t>72% Billets</a:t>
            </a:r>
          </a:p>
          <a:p>
            <a:pPr lvl="2"/>
            <a:r>
              <a:rPr lang="en-US" dirty="0" smtClean="0"/>
              <a:t>51% Training</a:t>
            </a:r>
          </a:p>
          <a:p>
            <a:pPr lvl="2"/>
            <a:r>
              <a:rPr lang="en-US" dirty="0" smtClean="0"/>
              <a:t>40% Mentoring (70% participate in the mentoring program, 30% do not)</a:t>
            </a:r>
          </a:p>
          <a:p>
            <a:pPr lvl="2"/>
            <a:r>
              <a:rPr lang="en-US" dirty="0" smtClean="0"/>
              <a:t>39% Awards</a:t>
            </a:r>
          </a:p>
          <a:p>
            <a:pPr lvl="2"/>
            <a:endParaRPr lang="en-US" dirty="0" smtClean="0"/>
          </a:p>
          <a:p>
            <a:pPr lvl="2"/>
            <a:r>
              <a:rPr lang="en-US" dirty="0" smtClean="0"/>
              <a:t>Awards</a:t>
            </a:r>
            <a:r>
              <a:rPr lang="en-US" baseline="0" dirty="0" smtClean="0"/>
              <a:t> received the highest percentage of “Not Important” at 12%.</a:t>
            </a:r>
            <a:endParaRPr lang="en-US" dirty="0" smtClean="0"/>
          </a:p>
        </p:txBody>
      </p:sp>
      <p:sp>
        <p:nvSpPr>
          <p:cNvPr id="4" name="Slide Number Placeholder 3"/>
          <p:cNvSpPr>
            <a:spLocks noGrp="1"/>
          </p:cNvSpPr>
          <p:nvPr>
            <p:ph type="sldNum" sz="quarter" idx="10"/>
          </p:nvPr>
        </p:nvSpPr>
        <p:spPr/>
        <p:txBody>
          <a:bodyPr/>
          <a:lstStyle/>
          <a:p>
            <a:fld id="{85CDA622-713B-4578-A7CA-8B9ABE9A9E3D}" type="slidenum">
              <a:rPr lang="en-US" smtClean="0"/>
              <a:pPr/>
              <a:t>19</a:t>
            </a:fld>
            <a:endParaRPr lang="en-US"/>
          </a:p>
        </p:txBody>
      </p:sp>
    </p:spTree>
    <p:extLst>
      <p:ext uri="{BB962C8B-B14F-4D97-AF65-F5344CB8AC3E}">
        <p14:creationId xmlns:p14="http://schemas.microsoft.com/office/powerpoint/2010/main" val="895860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a:lstStyle/>
          <a:p>
            <a:r>
              <a:rPr lang="en-US" dirty="0" smtClean="0"/>
              <a:t>Officers rated the</a:t>
            </a:r>
            <a:r>
              <a:rPr lang="en-US" baseline="0" dirty="0" smtClean="0"/>
              <a:t> following benefits as Very Important</a:t>
            </a:r>
          </a:p>
          <a:p>
            <a:r>
              <a:rPr lang="en-US" baseline="0" dirty="0" smtClean="0"/>
              <a:t>77% Retirement</a:t>
            </a:r>
          </a:p>
          <a:p>
            <a:r>
              <a:rPr lang="en-US" baseline="0" dirty="0" smtClean="0"/>
              <a:t>69% Pay</a:t>
            </a:r>
          </a:p>
          <a:p>
            <a:r>
              <a:rPr lang="en-US" baseline="0" dirty="0" smtClean="0"/>
              <a:t>67% Medical</a:t>
            </a:r>
          </a:p>
          <a:p>
            <a:r>
              <a:rPr lang="en-US" baseline="0" dirty="0" smtClean="0"/>
              <a:t>41% Education</a:t>
            </a:r>
          </a:p>
          <a:p>
            <a:endParaRPr lang="en-US" baseline="0" dirty="0" smtClean="0"/>
          </a:p>
          <a:p>
            <a:r>
              <a:rPr lang="en-US" baseline="0" dirty="0" smtClean="0"/>
              <a:t>Education received the largest percentage of “Not Important” at 12%</a:t>
            </a:r>
            <a:endParaRPr lang="en-US" dirty="0"/>
          </a:p>
        </p:txBody>
      </p:sp>
      <p:sp>
        <p:nvSpPr>
          <p:cNvPr id="4" name="Slide Number Placeholder 3"/>
          <p:cNvSpPr>
            <a:spLocks noGrp="1"/>
          </p:cNvSpPr>
          <p:nvPr>
            <p:ph type="sldNum" sz="quarter" idx="10"/>
          </p:nvPr>
        </p:nvSpPr>
        <p:spPr/>
        <p:txBody>
          <a:bodyPr/>
          <a:lstStyle/>
          <a:p>
            <a:fld id="{85CDA622-713B-4578-A7CA-8B9ABE9A9E3D}" type="slidenum">
              <a:rPr lang="en-US" smtClean="0"/>
              <a:pPr/>
              <a:t>20</a:t>
            </a:fld>
            <a:endParaRPr lang="en-US"/>
          </a:p>
        </p:txBody>
      </p:sp>
    </p:spTree>
    <p:extLst>
      <p:ext uri="{BB962C8B-B14F-4D97-AF65-F5344CB8AC3E}">
        <p14:creationId xmlns:p14="http://schemas.microsoft.com/office/powerpoint/2010/main" val="3385352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a:lstStyle/>
          <a:p>
            <a:pPr lvl="1"/>
            <a:r>
              <a:rPr lang="en-US" dirty="0" smtClean="0"/>
              <a:t>Of</a:t>
            </a:r>
            <a:r>
              <a:rPr lang="en-US" baseline="0" dirty="0" smtClean="0"/>
              <a:t> the 21% of officers </a:t>
            </a:r>
            <a:r>
              <a:rPr lang="en-US" dirty="0" smtClean="0"/>
              <a:t>who</a:t>
            </a:r>
            <a:r>
              <a:rPr lang="en-US" baseline="0" dirty="0" smtClean="0"/>
              <a:t> </a:t>
            </a:r>
            <a:r>
              <a:rPr lang="en-US" dirty="0" smtClean="0"/>
              <a:t>responded “No” they stated that they would like to receive:</a:t>
            </a:r>
          </a:p>
          <a:p>
            <a:pPr lvl="1"/>
            <a:r>
              <a:rPr lang="en-US" dirty="0" smtClean="0"/>
              <a:t>More</a:t>
            </a:r>
            <a:r>
              <a:rPr lang="en-US" baseline="0" dirty="0" smtClean="0"/>
              <a:t> accurate and relevant comments on promotion scoresheets</a:t>
            </a:r>
          </a:p>
          <a:p>
            <a:pPr lvl="1"/>
            <a:r>
              <a:rPr lang="en-US" baseline="0" dirty="0" smtClean="0"/>
              <a:t>More assistance to help officers who were not promoted</a:t>
            </a:r>
          </a:p>
          <a:p>
            <a:pPr lvl="1"/>
            <a:r>
              <a:rPr lang="en-US" baseline="0" dirty="0" smtClean="0"/>
              <a:t>Would like to see more transparency on what it takes to get promoted</a:t>
            </a:r>
          </a:p>
          <a:p>
            <a:pPr lvl="1"/>
            <a:r>
              <a:rPr lang="en-US" baseline="0" dirty="0" smtClean="0"/>
              <a:t>Insight from officers who have sat on a promotion board</a:t>
            </a:r>
          </a:p>
          <a:p>
            <a:pPr lvl="1"/>
            <a:r>
              <a:rPr lang="en-US" baseline="0" dirty="0" smtClean="0"/>
              <a:t>Mentorship from senior officers in a clinical role</a:t>
            </a:r>
          </a:p>
          <a:p>
            <a:pPr lvl="1"/>
            <a:r>
              <a:rPr lang="en-US" baseline="0" dirty="0" smtClean="0"/>
              <a:t>Information about what is truly important for promotion</a:t>
            </a:r>
          </a:p>
          <a:p>
            <a:pPr lvl="1"/>
            <a:r>
              <a:rPr lang="en-US" baseline="0" dirty="0" smtClean="0"/>
              <a:t>Updated HSO and USPHS websites that are easier to navigate and consolidate all the information into one location</a:t>
            </a:r>
          </a:p>
          <a:p>
            <a:pPr lvl="1"/>
            <a:r>
              <a:rPr lang="en-US" baseline="0" dirty="0" smtClean="0"/>
              <a:t>More information regarding the importance of a higher billet to get promoted</a:t>
            </a:r>
          </a:p>
          <a:p>
            <a:pPr lvl="1"/>
            <a:r>
              <a:rPr lang="en-US" baseline="0" dirty="0" smtClean="0"/>
              <a:t>Promotion information directly from DCCPR</a:t>
            </a:r>
          </a:p>
          <a:p>
            <a:pPr lvl="1"/>
            <a:r>
              <a:rPr lang="en-US" baseline="0" dirty="0" smtClean="0"/>
              <a:t>Information on the differences between permanent versus temporary promotions</a:t>
            </a:r>
            <a:endParaRPr lang="en-US" dirty="0" smtClean="0"/>
          </a:p>
          <a:p>
            <a:endParaRPr lang="en-US" dirty="0"/>
          </a:p>
        </p:txBody>
      </p:sp>
      <p:sp>
        <p:nvSpPr>
          <p:cNvPr id="4" name="Slide Number Placeholder 3"/>
          <p:cNvSpPr>
            <a:spLocks noGrp="1"/>
          </p:cNvSpPr>
          <p:nvPr>
            <p:ph type="sldNum" sz="quarter" idx="10"/>
          </p:nvPr>
        </p:nvSpPr>
        <p:spPr/>
        <p:txBody>
          <a:bodyPr/>
          <a:lstStyle/>
          <a:p>
            <a:fld id="{85CDA622-713B-4578-A7CA-8B9ABE9A9E3D}" type="slidenum">
              <a:rPr lang="en-US" smtClean="0"/>
              <a:pPr/>
              <a:t>21</a:t>
            </a:fld>
            <a:endParaRPr lang="en-US"/>
          </a:p>
        </p:txBody>
      </p:sp>
    </p:spTree>
    <p:extLst>
      <p:ext uri="{BB962C8B-B14F-4D97-AF65-F5344CB8AC3E}">
        <p14:creationId xmlns:p14="http://schemas.microsoft.com/office/powerpoint/2010/main" val="1864180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85CDA622-713B-4578-A7CA-8B9ABE9A9E3D}" type="slidenum">
              <a:rPr lang="en-US" smtClean="0"/>
              <a:pPr/>
              <a:t>22</a:t>
            </a:fld>
            <a:endParaRPr lang="en-US"/>
          </a:p>
        </p:txBody>
      </p:sp>
    </p:spTree>
    <p:extLst>
      <p:ext uri="{BB962C8B-B14F-4D97-AF65-F5344CB8AC3E}">
        <p14:creationId xmlns:p14="http://schemas.microsoft.com/office/powerpoint/2010/main" val="345858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a:lstStyle/>
          <a:p>
            <a:r>
              <a:rPr lang="en-US" dirty="0" smtClean="0"/>
              <a:t>How</a:t>
            </a:r>
            <a:r>
              <a:rPr lang="en-US" baseline="0" dirty="0" smtClean="0"/>
              <a:t> many times have you gone up for promotion to the next rank before being successful?</a:t>
            </a:r>
          </a:p>
          <a:p>
            <a:r>
              <a:rPr lang="en-US" baseline="0" dirty="0" smtClean="0"/>
              <a:t>1 = 57.45%</a:t>
            </a:r>
          </a:p>
          <a:p>
            <a:r>
              <a:rPr lang="en-US" baseline="0" dirty="0" smtClean="0"/>
              <a:t>2 = 5.32%</a:t>
            </a:r>
          </a:p>
          <a:p>
            <a:r>
              <a:rPr lang="en-US" baseline="0" dirty="0" smtClean="0"/>
              <a:t>3 = 9.57%</a:t>
            </a:r>
          </a:p>
          <a:p>
            <a:r>
              <a:rPr lang="en-US" baseline="0" dirty="0" smtClean="0"/>
              <a:t>4 = 2.13%</a:t>
            </a:r>
          </a:p>
          <a:p>
            <a:r>
              <a:rPr lang="en-US" baseline="0" dirty="0" smtClean="0"/>
              <a:t>5 = 1.06%</a:t>
            </a:r>
          </a:p>
          <a:p>
            <a:r>
              <a:rPr lang="en-US" baseline="0" smtClean="0"/>
              <a:t>7 = 1.06%</a:t>
            </a:r>
            <a:endParaRPr lang="en-US" dirty="0"/>
          </a:p>
        </p:txBody>
      </p:sp>
      <p:sp>
        <p:nvSpPr>
          <p:cNvPr id="4" name="Slide Number Placeholder 3"/>
          <p:cNvSpPr>
            <a:spLocks noGrp="1"/>
          </p:cNvSpPr>
          <p:nvPr>
            <p:ph type="sldNum" sz="quarter" idx="10"/>
          </p:nvPr>
        </p:nvSpPr>
        <p:spPr/>
        <p:txBody>
          <a:bodyPr/>
          <a:lstStyle/>
          <a:p>
            <a:fld id="{85CDA622-713B-4578-A7CA-8B9ABE9A9E3D}" type="slidenum">
              <a:rPr lang="en-US" smtClean="0"/>
              <a:pPr/>
              <a:t>23</a:t>
            </a:fld>
            <a:endParaRPr lang="en-US"/>
          </a:p>
        </p:txBody>
      </p:sp>
    </p:spTree>
    <p:extLst>
      <p:ext uri="{BB962C8B-B14F-4D97-AF65-F5344CB8AC3E}">
        <p14:creationId xmlns:p14="http://schemas.microsoft.com/office/powerpoint/2010/main" val="10615904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32"/>
          <p:cNvSpPr>
            <a:spLocks noChangeArrowheads="1"/>
          </p:cNvSpPr>
          <p:nvPr userDrawn="1"/>
        </p:nvSpPr>
        <p:spPr bwMode="auto">
          <a:xfrm>
            <a:off x="0" y="2581275"/>
            <a:ext cx="9144000" cy="0"/>
          </a:xfrm>
          <a:prstGeom prst="rect">
            <a:avLst/>
          </a:prstGeom>
          <a:noFill/>
          <a:ln w="9525">
            <a:noFill/>
            <a:miter lim="800000"/>
            <a:headEnd/>
            <a:tailEnd/>
          </a:ln>
          <a:effectLst/>
        </p:spPr>
        <p:txBody>
          <a:bodyPr wrap="none" lIns="92075" tIns="46038" rIns="92075" bIns="46038" anchor="ctr">
            <a:spAutoFit/>
          </a:bodyPr>
          <a:lstStyle/>
          <a:p>
            <a:pPr algn="ctr" eaLnBrk="0" hangingPunct="0">
              <a:buSzPct val="85000"/>
              <a:buFont typeface="Monotype Sorts"/>
              <a:buNone/>
              <a:defRPr/>
            </a:pPr>
            <a:endParaRPr lang="en-US" dirty="0">
              <a:effectLst>
                <a:outerShdw blurRad="38100" dist="38100" dir="2700000" algn="tl">
                  <a:srgbClr val="000000">
                    <a:alpha val="43137"/>
                  </a:srgbClr>
                </a:outerShdw>
              </a:effectLst>
              <a:latin typeface="Arial" pitchFamily="34" charset="0"/>
            </a:endParaRPr>
          </a:p>
        </p:txBody>
      </p:sp>
      <p:sp>
        <p:nvSpPr>
          <p:cNvPr id="6" name="Rectangle 34"/>
          <p:cNvSpPr>
            <a:spLocks noChangeArrowheads="1"/>
          </p:cNvSpPr>
          <p:nvPr userDrawn="1"/>
        </p:nvSpPr>
        <p:spPr bwMode="auto">
          <a:xfrm>
            <a:off x="0" y="2581275"/>
            <a:ext cx="9144000" cy="0"/>
          </a:xfrm>
          <a:prstGeom prst="rect">
            <a:avLst/>
          </a:prstGeom>
          <a:noFill/>
          <a:ln w="9525">
            <a:noFill/>
            <a:miter lim="800000"/>
            <a:headEnd/>
            <a:tailEnd/>
          </a:ln>
          <a:effectLst/>
        </p:spPr>
        <p:txBody>
          <a:bodyPr wrap="none" lIns="92075" tIns="46038" rIns="92075" bIns="46038" anchor="ctr">
            <a:spAutoFit/>
          </a:bodyPr>
          <a:lstStyle/>
          <a:p>
            <a:pPr algn="ctr" eaLnBrk="0" hangingPunct="0">
              <a:buSzPct val="85000"/>
              <a:buFont typeface="Monotype Sorts"/>
              <a:buNone/>
              <a:defRPr/>
            </a:pPr>
            <a:endParaRPr lang="en-US" dirty="0">
              <a:effectLst>
                <a:outerShdw blurRad="38100" dist="38100" dir="2700000" algn="tl">
                  <a:srgbClr val="000000">
                    <a:alpha val="43137"/>
                  </a:srgbClr>
                </a:outerShdw>
              </a:effectLst>
              <a:latin typeface="Arial" pitchFamily="34" charset="0"/>
            </a:endParaRPr>
          </a:p>
        </p:txBody>
      </p:sp>
      <p:sp>
        <p:nvSpPr>
          <p:cNvPr id="7" name="Rectangle 38"/>
          <p:cNvSpPr>
            <a:spLocks noChangeArrowheads="1"/>
          </p:cNvSpPr>
          <p:nvPr userDrawn="1"/>
        </p:nvSpPr>
        <p:spPr bwMode="auto">
          <a:xfrm>
            <a:off x="0" y="2581275"/>
            <a:ext cx="9144000" cy="0"/>
          </a:xfrm>
          <a:prstGeom prst="rect">
            <a:avLst/>
          </a:prstGeom>
          <a:noFill/>
          <a:ln w="9525">
            <a:noFill/>
            <a:miter lim="800000"/>
            <a:headEnd/>
            <a:tailEnd/>
          </a:ln>
          <a:effectLst/>
        </p:spPr>
        <p:txBody>
          <a:bodyPr wrap="none" lIns="92075" tIns="46038" rIns="92075" bIns="46038" anchor="ctr">
            <a:spAutoFit/>
          </a:bodyPr>
          <a:lstStyle/>
          <a:p>
            <a:pPr algn="ctr" eaLnBrk="0" hangingPunct="0">
              <a:buSzPct val="85000"/>
              <a:buFont typeface="Monotype Sorts"/>
              <a:buNone/>
              <a:defRPr/>
            </a:pPr>
            <a:endParaRPr lang="en-US" dirty="0">
              <a:effectLst>
                <a:outerShdw blurRad="38100" dist="38100" dir="2700000" algn="tl">
                  <a:srgbClr val="000000">
                    <a:alpha val="43137"/>
                  </a:srgbClr>
                </a:outerShdw>
              </a:effectLst>
              <a:latin typeface="Arial" pitchFamily="34" charset="0"/>
            </a:endParaRPr>
          </a:p>
        </p:txBody>
      </p:sp>
      <p:sp>
        <p:nvSpPr>
          <p:cNvPr id="963588" name="Rectangle 4"/>
          <p:cNvSpPr>
            <a:spLocks noGrp="1" noChangeArrowheads="1"/>
          </p:cNvSpPr>
          <p:nvPr>
            <p:ph type="ctrTitle"/>
          </p:nvPr>
        </p:nvSpPr>
        <p:spPr>
          <a:xfrm>
            <a:off x="0" y="2439988"/>
            <a:ext cx="9144000" cy="1470025"/>
          </a:xfrm>
        </p:spPr>
        <p:txBody>
          <a:bodyPr/>
          <a:lstStyle>
            <a:lvl1pPr>
              <a:defRPr sz="3000">
                <a:solidFill>
                  <a:srgbClr val="002596"/>
                </a:solidFill>
              </a:defRPr>
            </a:lvl1pPr>
          </a:lstStyle>
          <a:p>
            <a:r>
              <a:rPr lang="en-GB" dirty="0"/>
              <a:t>Title</a:t>
            </a:r>
            <a:br>
              <a:rPr lang="en-GB" dirty="0"/>
            </a:br>
            <a:endParaRPr lang="en-US" dirty="0"/>
          </a:p>
        </p:txBody>
      </p:sp>
      <p:sp>
        <p:nvSpPr>
          <p:cNvPr id="963589" name="Rectangle 5"/>
          <p:cNvSpPr>
            <a:spLocks noGrp="1" noChangeArrowheads="1"/>
          </p:cNvSpPr>
          <p:nvPr>
            <p:ph type="subTitle" idx="1" hasCustomPrompt="1"/>
          </p:nvPr>
        </p:nvSpPr>
        <p:spPr>
          <a:xfrm>
            <a:off x="0" y="4489704"/>
            <a:ext cx="9144000" cy="1906334"/>
          </a:xfrm>
        </p:spPr>
        <p:txBody>
          <a:bodyPr/>
          <a:lstStyle>
            <a:lvl1pPr marL="0" indent="0" algn="ctr" eaLnBrk="0" hangingPunct="0">
              <a:lnSpc>
                <a:spcPct val="115000"/>
              </a:lnSpc>
              <a:spcBef>
                <a:spcPct val="0"/>
              </a:spcBef>
              <a:buSzPct val="85000"/>
              <a:buFont typeface="Monotype Sorts"/>
              <a:buNone/>
              <a:defRPr sz="1600" b="1" baseline="0"/>
            </a:lvl1pPr>
          </a:lstStyle>
          <a:p>
            <a:r>
              <a:rPr lang="en-US" dirty="0" smtClean="0"/>
              <a:t>(Rank) Presenter</a:t>
            </a:r>
            <a:endParaRPr lang="en-US" dirty="0"/>
          </a:p>
          <a:p>
            <a:r>
              <a:rPr lang="en-US" dirty="0" smtClean="0"/>
              <a:t>Title (if applicable)</a:t>
            </a:r>
            <a:endParaRPr lang="en-US" dirty="0"/>
          </a:p>
          <a:p>
            <a:r>
              <a:rPr lang="en-US" dirty="0" smtClean="0"/>
              <a:t>Organization the presenter represents</a:t>
            </a:r>
            <a:endParaRPr lang="en-US" dirty="0"/>
          </a:p>
        </p:txBody>
      </p:sp>
      <p:sp>
        <p:nvSpPr>
          <p:cNvPr id="11" name="Rectangle 2"/>
          <p:cNvSpPr txBox="1">
            <a:spLocks noChangeArrowheads="1"/>
          </p:cNvSpPr>
          <p:nvPr userDrawn="1"/>
        </p:nvSpPr>
        <p:spPr bwMode="auto">
          <a:xfrm>
            <a:off x="1006475" y="206375"/>
            <a:ext cx="7061200" cy="8604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kern="0" cap="none" spc="0" normalizeH="0" baseline="0" noProof="0" dirty="0" smtClean="0">
              <a:ln>
                <a:noFill/>
              </a:ln>
              <a:solidFill>
                <a:srgbClr val="002596"/>
              </a:solidFill>
              <a:effectLst/>
              <a:uLnTx/>
              <a:uFillTx/>
              <a:latin typeface="+mj-lt"/>
              <a:ea typeface="+mj-ea"/>
              <a:cs typeface="+mj-cs"/>
            </a:endParaRPr>
          </a:p>
        </p:txBody>
      </p:sp>
      <p:sp>
        <p:nvSpPr>
          <p:cNvPr id="12" name="Line 41"/>
          <p:cNvSpPr>
            <a:spLocks noChangeShapeType="1"/>
          </p:cNvSpPr>
          <p:nvPr userDrawn="1"/>
        </p:nvSpPr>
        <p:spPr bwMode="auto">
          <a:xfrm>
            <a:off x="0" y="1066800"/>
            <a:ext cx="9144000" cy="1588"/>
          </a:xfrm>
          <a:prstGeom prst="line">
            <a:avLst/>
          </a:prstGeom>
          <a:noFill/>
          <a:ln w="38100">
            <a:solidFill>
              <a:srgbClr val="002596"/>
            </a:solidFill>
            <a:round/>
            <a:headEnd/>
            <a:tailEnd/>
          </a:ln>
          <a:effectLst/>
        </p:spPr>
        <p:txBody>
          <a:bodyPr lIns="92075" tIns="46038" rIns="92075" bIns="46038" anchor="ctr"/>
          <a:lstStyle/>
          <a:p>
            <a:pPr algn="ctr" eaLnBrk="0" hangingPunct="0">
              <a:buSzPct val="85000"/>
              <a:buFont typeface="Monotype Sorts"/>
              <a:buNone/>
              <a:defRPr/>
            </a:pPr>
            <a:endParaRPr lang="en-US" dirty="0">
              <a:effectLst>
                <a:outerShdw blurRad="38100" dist="38100" dir="2700000" algn="tl">
                  <a:srgbClr val="000000">
                    <a:alpha val="43137"/>
                  </a:srgbClr>
                </a:outerShdw>
              </a:effectLst>
              <a:latin typeface="Arial" pitchFamily="34" charset="0"/>
            </a:endParaRPr>
          </a:p>
        </p:txBody>
      </p:sp>
      <p:pic>
        <p:nvPicPr>
          <p:cNvPr id="13" name="Picture 2" descr="C:\Users\ROCHEL~1\AppData\Local\Temp\hhs-tiff-blue-logo.tiff"/>
          <p:cNvPicPr>
            <a:picLocks noChangeAspect="1" noChangeArrowheads="1"/>
          </p:cNvPicPr>
          <p:nvPr userDrawn="1"/>
        </p:nvPicPr>
        <p:blipFill>
          <a:blip r:embed="rId2" cstate="print"/>
          <a:srcRect/>
          <a:stretch>
            <a:fillRect/>
          </a:stretch>
        </p:blipFill>
        <p:spPr bwMode="auto">
          <a:xfrm>
            <a:off x="197068" y="189186"/>
            <a:ext cx="843454" cy="843454"/>
          </a:xfrm>
          <a:prstGeom prst="rect">
            <a:avLst/>
          </a:prstGeom>
          <a:noFill/>
        </p:spPr>
      </p:pic>
      <p:pic>
        <p:nvPicPr>
          <p:cNvPr id="14" name="Picture 13" descr="HSO category seal.png"/>
          <p:cNvPicPr>
            <a:picLocks noChangeAspect="1"/>
          </p:cNvPicPr>
          <p:nvPr userDrawn="1"/>
        </p:nvPicPr>
        <p:blipFill>
          <a:blip r:embed="rId3" cstate="print"/>
          <a:stretch>
            <a:fillRect/>
          </a:stretch>
        </p:blipFill>
        <p:spPr>
          <a:xfrm>
            <a:off x="8117664" y="206685"/>
            <a:ext cx="822962" cy="832106"/>
          </a:xfrm>
          <a:prstGeom prst="rect">
            <a:avLst/>
          </a:prstGeom>
        </p:spPr>
      </p:pic>
      <p:sp>
        <p:nvSpPr>
          <p:cNvPr id="15" name="TextBox 14"/>
          <p:cNvSpPr txBox="1"/>
          <p:nvPr userDrawn="1"/>
        </p:nvSpPr>
        <p:spPr>
          <a:xfrm>
            <a:off x="772510" y="6416566"/>
            <a:ext cx="7677807" cy="400110"/>
          </a:xfrm>
          <a:prstGeom prst="rect">
            <a:avLst/>
          </a:prstGeom>
          <a:noFill/>
        </p:spPr>
        <p:txBody>
          <a:bodyPr wrap="square" rtlCol="0">
            <a:spAutoFit/>
          </a:bodyPr>
          <a:lstStyle/>
          <a:p>
            <a:pPr algn="ctr"/>
            <a:r>
              <a:rPr lang="en-US" sz="2000" b="0" i="1" dirty="0" smtClean="0">
                <a:solidFill>
                  <a:srgbClr val="002596"/>
                </a:solidFill>
              </a:rPr>
              <a:t>Health Services</a:t>
            </a:r>
            <a:r>
              <a:rPr lang="en-US" sz="2000" b="0" i="1" baseline="0" dirty="0" smtClean="0">
                <a:solidFill>
                  <a:srgbClr val="002596"/>
                </a:solidFill>
              </a:rPr>
              <a:t> Category: Strength Through Diversity</a:t>
            </a:r>
            <a:endParaRPr lang="en-US" sz="2000" b="0" i="1" dirty="0">
              <a:solidFill>
                <a:srgbClr val="002596"/>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6"/>
          <p:cNvCxnSpPr>
            <a:cxnSpLocks noChangeShapeType="1"/>
          </p:cNvCxnSpPr>
          <p:nvPr userDrawn="1"/>
        </p:nvCxnSpPr>
        <p:spPr bwMode="auto">
          <a:xfrm>
            <a:off x="2560638" y="4999038"/>
            <a:ext cx="5454650" cy="141287"/>
          </a:xfrm>
          <a:prstGeom prst="line">
            <a:avLst/>
          </a:prstGeom>
          <a:noFill/>
          <a:ln w="9525" algn="ctr">
            <a:noFill/>
            <a:round/>
            <a:headEnd/>
            <a:tailEnd/>
          </a:ln>
        </p:spPr>
      </p:cxnSp>
      <p:sp>
        <p:nvSpPr>
          <p:cNvPr id="18" name="Text Placeholder 17"/>
          <p:cNvSpPr>
            <a:spLocks noGrp="1"/>
          </p:cNvSpPr>
          <p:nvPr>
            <p:ph type="body" sz="quarter" idx="11"/>
          </p:nvPr>
        </p:nvSpPr>
        <p:spPr>
          <a:xfrm>
            <a:off x="457200" y="1390650"/>
            <a:ext cx="8293100" cy="4864100"/>
          </a:xfrm>
        </p:spPr>
        <p:txBody>
          <a:bodyPr/>
          <a:lstStyle>
            <a:lvl1pPr>
              <a:buClr>
                <a:srgbClr val="002596"/>
              </a:buClr>
              <a:defRPr/>
            </a:lvl1pPr>
            <a:lvl2pPr>
              <a:buClr>
                <a:srgbClr val="002596"/>
              </a:buClr>
              <a:defRPr/>
            </a:lvl2pPr>
            <a:lvl3pPr>
              <a:buClr>
                <a:srgbClr val="002596"/>
              </a:buClr>
              <a:defRPr/>
            </a:lvl3pPr>
            <a:lvl4pPr>
              <a:buClr>
                <a:srgbClr val="002596"/>
              </a:buClr>
              <a:defRPr/>
            </a:lvl4pPr>
            <a:lvl5pPr>
              <a:buClr>
                <a:srgbClr val="002596"/>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1006475" y="205931"/>
            <a:ext cx="7061200" cy="860425"/>
          </a:xfrm>
        </p:spPr>
        <p:txBody>
          <a:bodyPr/>
          <a:lstStyle/>
          <a:p>
            <a:r>
              <a:rPr lang="en-US" dirty="0" smtClean="0"/>
              <a:t>Click to edit Master title style</a:t>
            </a:r>
            <a:endParaRPr lang="en-US" dirty="0"/>
          </a:p>
        </p:txBody>
      </p:sp>
      <p:sp>
        <p:nvSpPr>
          <p:cNvPr id="5" name="Slide Number Placeholder 3"/>
          <p:cNvSpPr>
            <a:spLocks noGrp="1"/>
          </p:cNvSpPr>
          <p:nvPr>
            <p:ph type="sldNum" sz="quarter" idx="12"/>
          </p:nvPr>
        </p:nvSpPr>
        <p:spPr/>
        <p:txBody>
          <a:bodyPr/>
          <a:lstStyle>
            <a:lvl1pPr>
              <a:defRPr sz="900">
                <a:latin typeface="+mn-lt"/>
              </a:defRPr>
            </a:lvl1pPr>
          </a:lstStyle>
          <a:p>
            <a:pPr>
              <a:defRPr/>
            </a:pPr>
            <a:fld id="{E019EE48-69AE-491B-9AE1-52CE34E35F1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629835" y="6275668"/>
            <a:ext cx="2133600" cy="365125"/>
          </a:xfrm>
          <a:prstGeom prst="rect">
            <a:avLst/>
          </a:prstGeom>
        </p:spPr>
        <p:txBody>
          <a:bodyPr/>
          <a:lstStyle/>
          <a:p>
            <a:fld id="{B01F9CA3-105E-4857-9057-6DB6197DA786}" type="datetimeFigureOut">
              <a:rPr lang="en-US" smtClean="0"/>
              <a:pPr/>
              <a:t>11/13/2015</a:t>
            </a:fld>
            <a:endParaRPr lang="en-US" dirty="0"/>
          </a:p>
        </p:txBody>
      </p:sp>
      <p:sp>
        <p:nvSpPr>
          <p:cNvPr id="3" name="Footer Placeholder 2"/>
          <p:cNvSpPr>
            <a:spLocks noGrp="1"/>
          </p:cNvSpPr>
          <p:nvPr>
            <p:ph type="ftr" sz="quarter" idx="11"/>
          </p:nvPr>
        </p:nvSpPr>
        <p:spPr>
          <a:xfrm>
            <a:off x="264458" y="6275668"/>
            <a:ext cx="4840941"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dirty="0"/>
          </a:p>
        </p:txBody>
      </p:sp>
    </p:spTree>
    <p:extLst>
      <p:ext uri="{BB962C8B-B14F-4D97-AF65-F5344CB8AC3E}">
        <p14:creationId xmlns:p14="http://schemas.microsoft.com/office/powerpoint/2010/main" val="18020814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tif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06475" y="206375"/>
            <a:ext cx="7061200" cy="8604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393825"/>
            <a:ext cx="8305800" cy="4860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26726" name="Rectangle 6"/>
          <p:cNvSpPr>
            <a:spLocks noGrp="1" noChangeArrowheads="1"/>
          </p:cNvSpPr>
          <p:nvPr>
            <p:ph type="sldNum" sz="quarter" idx="4"/>
          </p:nvPr>
        </p:nvSpPr>
        <p:spPr bwMode="auto">
          <a:xfrm>
            <a:off x="8518525" y="6456363"/>
            <a:ext cx="5937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buSzTx/>
              <a:buFontTx/>
              <a:buNone/>
              <a:defRPr sz="900" b="0">
                <a:solidFill>
                  <a:srgbClr val="0054A4"/>
                </a:solidFill>
                <a:effectLst/>
                <a:latin typeface="+mn-lt"/>
              </a:defRPr>
            </a:lvl1pPr>
          </a:lstStyle>
          <a:p>
            <a:pPr>
              <a:defRPr/>
            </a:pPr>
            <a:fld id="{816EEE35-DB7F-4048-B256-A5B6C8496414}" type="slidenum">
              <a:rPr lang="en-US"/>
              <a:pPr>
                <a:defRPr/>
              </a:pPr>
              <a:t>‹#›</a:t>
            </a:fld>
            <a:endParaRPr lang="en-US" dirty="0"/>
          </a:p>
        </p:txBody>
      </p:sp>
      <p:sp>
        <p:nvSpPr>
          <p:cNvPr id="926761" name="Line 41"/>
          <p:cNvSpPr>
            <a:spLocks noChangeShapeType="1"/>
          </p:cNvSpPr>
          <p:nvPr/>
        </p:nvSpPr>
        <p:spPr bwMode="auto">
          <a:xfrm>
            <a:off x="0" y="1066800"/>
            <a:ext cx="9144000" cy="1588"/>
          </a:xfrm>
          <a:prstGeom prst="line">
            <a:avLst/>
          </a:prstGeom>
          <a:noFill/>
          <a:ln w="38100">
            <a:solidFill>
              <a:srgbClr val="002596"/>
            </a:solidFill>
            <a:round/>
            <a:headEnd/>
            <a:tailEnd/>
          </a:ln>
          <a:effectLst/>
        </p:spPr>
        <p:txBody>
          <a:bodyPr lIns="92075" tIns="46038" rIns="92075" bIns="46038" anchor="ctr"/>
          <a:lstStyle/>
          <a:p>
            <a:pPr algn="ctr" eaLnBrk="0" hangingPunct="0">
              <a:buSzPct val="85000"/>
              <a:buFont typeface="Monotype Sorts"/>
              <a:buNone/>
              <a:defRPr/>
            </a:pPr>
            <a:endParaRPr lang="en-US" dirty="0">
              <a:effectLst>
                <a:outerShdw blurRad="38100" dist="38100" dir="2700000" algn="tl">
                  <a:srgbClr val="000000">
                    <a:alpha val="43137"/>
                  </a:srgbClr>
                </a:outerShdw>
              </a:effectLst>
              <a:latin typeface="Arial" pitchFamily="34" charset="0"/>
            </a:endParaRPr>
          </a:p>
        </p:txBody>
      </p:sp>
      <p:cxnSp>
        <p:nvCxnSpPr>
          <p:cNvPr id="1033" name="Straight Connector 19"/>
          <p:cNvCxnSpPr>
            <a:cxnSpLocks noChangeShapeType="1"/>
          </p:cNvCxnSpPr>
          <p:nvPr/>
        </p:nvCxnSpPr>
        <p:spPr bwMode="auto">
          <a:xfrm>
            <a:off x="5402263" y="1203325"/>
            <a:ext cx="3097212" cy="74613"/>
          </a:xfrm>
          <a:prstGeom prst="line">
            <a:avLst/>
          </a:prstGeom>
          <a:noFill/>
          <a:ln w="9525" algn="ctr">
            <a:noFill/>
            <a:round/>
            <a:headEnd/>
            <a:tailEnd/>
          </a:ln>
        </p:spPr>
      </p:cxnSp>
      <p:pic>
        <p:nvPicPr>
          <p:cNvPr id="2" name="Picture 2" descr="C:\Users\ROCHEL~1\AppData\Local\Temp\hhs-tiff-blue-logo.tiff"/>
          <p:cNvPicPr>
            <a:picLocks noChangeAspect="1" noChangeArrowheads="1"/>
          </p:cNvPicPr>
          <p:nvPr userDrawn="1"/>
        </p:nvPicPr>
        <p:blipFill>
          <a:blip r:embed="rId5" cstate="print"/>
          <a:srcRect/>
          <a:stretch>
            <a:fillRect/>
          </a:stretch>
        </p:blipFill>
        <p:spPr bwMode="auto">
          <a:xfrm>
            <a:off x="197068" y="189186"/>
            <a:ext cx="843454" cy="843454"/>
          </a:xfrm>
          <a:prstGeom prst="rect">
            <a:avLst/>
          </a:prstGeom>
          <a:noFill/>
        </p:spPr>
      </p:pic>
      <p:pic>
        <p:nvPicPr>
          <p:cNvPr id="12" name="Picture 11" descr="HSO category seal.png"/>
          <p:cNvPicPr>
            <a:picLocks noChangeAspect="1"/>
          </p:cNvPicPr>
          <p:nvPr userDrawn="1"/>
        </p:nvPicPr>
        <p:blipFill>
          <a:blip r:embed="rId6" cstate="print"/>
          <a:stretch>
            <a:fillRect/>
          </a:stretch>
        </p:blipFill>
        <p:spPr>
          <a:xfrm>
            <a:off x="8117664" y="206685"/>
            <a:ext cx="822962" cy="832106"/>
          </a:xfrm>
          <a:prstGeom prst="rect">
            <a:avLst/>
          </a:prstGeom>
        </p:spPr>
      </p:pic>
      <p:sp>
        <p:nvSpPr>
          <p:cNvPr id="13" name="TextBox 12"/>
          <p:cNvSpPr txBox="1"/>
          <p:nvPr userDrawn="1"/>
        </p:nvSpPr>
        <p:spPr>
          <a:xfrm>
            <a:off x="772510" y="6416566"/>
            <a:ext cx="7677807" cy="400110"/>
          </a:xfrm>
          <a:prstGeom prst="rect">
            <a:avLst/>
          </a:prstGeom>
          <a:noFill/>
        </p:spPr>
        <p:txBody>
          <a:bodyPr wrap="square" rtlCol="0">
            <a:spAutoFit/>
          </a:bodyPr>
          <a:lstStyle/>
          <a:p>
            <a:pPr algn="ctr"/>
            <a:r>
              <a:rPr lang="en-US" sz="2000" b="0" i="1" dirty="0" smtClean="0">
                <a:solidFill>
                  <a:srgbClr val="002596"/>
                </a:solidFill>
              </a:rPr>
              <a:t>Health Services</a:t>
            </a:r>
            <a:r>
              <a:rPr lang="en-US" sz="2000" b="0" i="1" baseline="0" dirty="0" smtClean="0">
                <a:solidFill>
                  <a:srgbClr val="002596"/>
                </a:solidFill>
              </a:rPr>
              <a:t> Category: Strength Through Diversity</a:t>
            </a:r>
            <a:endParaRPr lang="en-US" sz="2000" b="0" i="1" dirty="0">
              <a:solidFill>
                <a:srgbClr val="002596"/>
              </a:solidFill>
            </a:endParaRP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Lst>
  <p:timing>
    <p:tnLst>
      <p:par>
        <p:cTn id="1" dur="indefinite" restart="never" nodeType="tmRoot"/>
      </p:par>
    </p:tnLst>
  </p:timing>
  <p:hf hdr="0" ftr="0" dt="0"/>
  <p:txStyles>
    <p:titleStyle>
      <a:lvl1pPr algn="ctr" rtl="0" eaLnBrk="0" fontAlgn="base" hangingPunct="0">
        <a:spcBef>
          <a:spcPct val="0"/>
        </a:spcBef>
        <a:spcAft>
          <a:spcPct val="0"/>
        </a:spcAft>
        <a:defRPr sz="2800" b="1">
          <a:solidFill>
            <a:srgbClr val="002596"/>
          </a:solidFill>
          <a:latin typeface="+mj-lt"/>
          <a:ea typeface="+mj-ea"/>
          <a:cs typeface="+mj-cs"/>
        </a:defRPr>
      </a:lvl1pPr>
      <a:lvl2pPr algn="ctr" rtl="0" eaLnBrk="0" fontAlgn="base" hangingPunct="0">
        <a:spcBef>
          <a:spcPct val="0"/>
        </a:spcBef>
        <a:spcAft>
          <a:spcPct val="0"/>
        </a:spcAft>
        <a:defRPr sz="2800" b="1">
          <a:solidFill>
            <a:srgbClr val="0054A4"/>
          </a:solidFill>
          <a:latin typeface="Arial" pitchFamily="34" charset="0"/>
        </a:defRPr>
      </a:lvl2pPr>
      <a:lvl3pPr algn="ctr" rtl="0" eaLnBrk="0" fontAlgn="base" hangingPunct="0">
        <a:spcBef>
          <a:spcPct val="0"/>
        </a:spcBef>
        <a:spcAft>
          <a:spcPct val="0"/>
        </a:spcAft>
        <a:defRPr sz="2800" b="1">
          <a:solidFill>
            <a:srgbClr val="0054A4"/>
          </a:solidFill>
          <a:latin typeface="Arial" pitchFamily="34" charset="0"/>
        </a:defRPr>
      </a:lvl3pPr>
      <a:lvl4pPr algn="ctr" rtl="0" eaLnBrk="0" fontAlgn="base" hangingPunct="0">
        <a:spcBef>
          <a:spcPct val="0"/>
        </a:spcBef>
        <a:spcAft>
          <a:spcPct val="0"/>
        </a:spcAft>
        <a:defRPr sz="2800" b="1">
          <a:solidFill>
            <a:srgbClr val="0054A4"/>
          </a:solidFill>
          <a:latin typeface="Arial" pitchFamily="34" charset="0"/>
        </a:defRPr>
      </a:lvl4pPr>
      <a:lvl5pPr algn="ctr" rtl="0" eaLnBrk="0" fontAlgn="base" hangingPunct="0">
        <a:spcBef>
          <a:spcPct val="0"/>
        </a:spcBef>
        <a:spcAft>
          <a:spcPct val="0"/>
        </a:spcAft>
        <a:defRPr sz="2800" b="1">
          <a:solidFill>
            <a:srgbClr val="0054A4"/>
          </a:solidFill>
          <a:latin typeface="Arial" pitchFamily="34" charset="0"/>
        </a:defRPr>
      </a:lvl5pPr>
      <a:lvl6pPr marL="457200" algn="ctr" rtl="0" fontAlgn="base">
        <a:spcBef>
          <a:spcPct val="0"/>
        </a:spcBef>
        <a:spcAft>
          <a:spcPct val="0"/>
        </a:spcAft>
        <a:defRPr sz="2800" b="1">
          <a:solidFill>
            <a:srgbClr val="000066"/>
          </a:solidFill>
          <a:latin typeface="Arial" pitchFamily="34" charset="0"/>
        </a:defRPr>
      </a:lvl6pPr>
      <a:lvl7pPr marL="914400" algn="ctr" rtl="0" fontAlgn="base">
        <a:spcBef>
          <a:spcPct val="0"/>
        </a:spcBef>
        <a:spcAft>
          <a:spcPct val="0"/>
        </a:spcAft>
        <a:defRPr sz="2800" b="1">
          <a:solidFill>
            <a:srgbClr val="000066"/>
          </a:solidFill>
          <a:latin typeface="Arial" pitchFamily="34" charset="0"/>
        </a:defRPr>
      </a:lvl7pPr>
      <a:lvl8pPr marL="1371600" algn="ctr" rtl="0" fontAlgn="base">
        <a:spcBef>
          <a:spcPct val="0"/>
        </a:spcBef>
        <a:spcAft>
          <a:spcPct val="0"/>
        </a:spcAft>
        <a:defRPr sz="2800" b="1">
          <a:solidFill>
            <a:srgbClr val="000066"/>
          </a:solidFill>
          <a:latin typeface="Arial" pitchFamily="34" charset="0"/>
        </a:defRPr>
      </a:lvl8pPr>
      <a:lvl9pPr marL="1828800" algn="ctr" rtl="0" fontAlgn="base">
        <a:spcBef>
          <a:spcPct val="0"/>
        </a:spcBef>
        <a:spcAft>
          <a:spcPct val="0"/>
        </a:spcAft>
        <a:defRPr sz="2800" b="1">
          <a:solidFill>
            <a:srgbClr val="000066"/>
          </a:solidFill>
          <a:latin typeface="Arial" pitchFamily="34" charset="0"/>
        </a:defRPr>
      </a:lvl9pPr>
    </p:titleStyle>
    <p:bodyStyle>
      <a:lvl1pPr marL="228600" indent="-228600" algn="l" rtl="0" eaLnBrk="0" fontAlgn="base" hangingPunct="0">
        <a:spcBef>
          <a:spcPct val="20000"/>
        </a:spcBef>
        <a:spcAft>
          <a:spcPct val="0"/>
        </a:spcAft>
        <a:buClr>
          <a:srgbClr val="002596"/>
        </a:buClr>
        <a:buSzPct val="125000"/>
        <a:buChar char="•"/>
        <a:defRPr sz="2400">
          <a:solidFill>
            <a:srgbClr val="002596"/>
          </a:solidFill>
          <a:latin typeface="+mn-lt"/>
          <a:ea typeface="+mn-ea"/>
          <a:cs typeface="+mn-cs"/>
        </a:defRPr>
      </a:lvl1pPr>
      <a:lvl2pPr marL="685800" indent="-288925" algn="l" rtl="0" eaLnBrk="0" fontAlgn="base" hangingPunct="0">
        <a:spcBef>
          <a:spcPct val="20000"/>
        </a:spcBef>
        <a:spcAft>
          <a:spcPct val="0"/>
        </a:spcAft>
        <a:buClr>
          <a:srgbClr val="002596"/>
        </a:buClr>
        <a:buFont typeface="Arial" charset="0"/>
        <a:buChar char="─"/>
        <a:defRPr sz="2200">
          <a:solidFill>
            <a:srgbClr val="002596"/>
          </a:solidFill>
          <a:latin typeface="+mn-lt"/>
        </a:defRPr>
      </a:lvl2pPr>
      <a:lvl3pPr marL="1028700" indent="-180975" algn="l" rtl="0" eaLnBrk="0" fontAlgn="base" hangingPunct="0">
        <a:spcBef>
          <a:spcPct val="20000"/>
        </a:spcBef>
        <a:spcAft>
          <a:spcPct val="0"/>
        </a:spcAft>
        <a:buClr>
          <a:srgbClr val="002596"/>
        </a:buClr>
        <a:buSzPct val="125000"/>
        <a:buChar char="•"/>
        <a:defRPr sz="2000">
          <a:solidFill>
            <a:srgbClr val="002596"/>
          </a:solidFill>
          <a:latin typeface="+mn-lt"/>
        </a:defRPr>
      </a:lvl3pPr>
      <a:lvl4pPr marL="1485900" indent="-295275" algn="l" rtl="0" eaLnBrk="0" fontAlgn="base" hangingPunct="0">
        <a:spcBef>
          <a:spcPct val="20000"/>
        </a:spcBef>
        <a:spcAft>
          <a:spcPct val="0"/>
        </a:spcAft>
        <a:buClr>
          <a:srgbClr val="002596"/>
        </a:buClr>
        <a:buFont typeface="Arial" charset="0"/>
        <a:buChar char="─"/>
        <a:defRPr>
          <a:solidFill>
            <a:srgbClr val="002596"/>
          </a:solidFill>
          <a:latin typeface="+mn-lt"/>
        </a:defRPr>
      </a:lvl4pPr>
      <a:lvl5pPr marL="1828800" indent="-174625" algn="l" rtl="0" eaLnBrk="0" fontAlgn="base" hangingPunct="0">
        <a:spcBef>
          <a:spcPct val="20000"/>
        </a:spcBef>
        <a:spcAft>
          <a:spcPct val="0"/>
        </a:spcAft>
        <a:buClr>
          <a:srgbClr val="002596"/>
        </a:buClr>
        <a:buSzPct val="125000"/>
        <a:buChar char="•"/>
        <a:defRPr sz="1600">
          <a:solidFill>
            <a:srgbClr val="002596"/>
          </a:solidFill>
          <a:latin typeface="+mn-lt"/>
        </a:defRPr>
      </a:lvl5pPr>
      <a:lvl6pPr marL="2286000" indent="-174625" algn="l" rtl="0" fontAlgn="base">
        <a:spcBef>
          <a:spcPct val="20000"/>
        </a:spcBef>
        <a:spcAft>
          <a:spcPct val="0"/>
        </a:spcAft>
        <a:buSzPct val="125000"/>
        <a:buChar char="•"/>
        <a:defRPr sz="1600">
          <a:solidFill>
            <a:srgbClr val="000066"/>
          </a:solidFill>
          <a:latin typeface="+mn-lt"/>
        </a:defRPr>
      </a:lvl6pPr>
      <a:lvl7pPr marL="2743200" indent="-174625" algn="l" rtl="0" fontAlgn="base">
        <a:spcBef>
          <a:spcPct val="20000"/>
        </a:spcBef>
        <a:spcAft>
          <a:spcPct val="0"/>
        </a:spcAft>
        <a:buSzPct val="125000"/>
        <a:buChar char="•"/>
        <a:defRPr sz="1600">
          <a:solidFill>
            <a:srgbClr val="000066"/>
          </a:solidFill>
          <a:latin typeface="+mn-lt"/>
        </a:defRPr>
      </a:lvl7pPr>
      <a:lvl8pPr marL="3200400" indent="-174625" algn="l" rtl="0" fontAlgn="base">
        <a:spcBef>
          <a:spcPct val="20000"/>
        </a:spcBef>
        <a:spcAft>
          <a:spcPct val="0"/>
        </a:spcAft>
        <a:buSzPct val="125000"/>
        <a:buChar char="•"/>
        <a:defRPr sz="1600">
          <a:solidFill>
            <a:srgbClr val="000066"/>
          </a:solidFill>
          <a:latin typeface="+mn-lt"/>
        </a:defRPr>
      </a:lvl8pPr>
      <a:lvl9pPr marL="3657600" indent="-174625" algn="l" rtl="0" fontAlgn="base">
        <a:spcBef>
          <a:spcPct val="20000"/>
        </a:spcBef>
        <a:spcAft>
          <a:spcPct val="0"/>
        </a:spcAft>
        <a:buSzPct val="125000"/>
        <a:buChar char="•"/>
        <a:defRPr sz="16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hyperlink" Target="http://usphs-hso.org/?q=pac/sub/recruitment/resources"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2" y="1326037"/>
            <a:ext cx="6498158" cy="1724867"/>
          </a:xfrm>
        </p:spPr>
        <p:txBody>
          <a:bodyPr/>
          <a:lstStyle/>
          <a:p>
            <a:r>
              <a:rPr lang="en-US" sz="2400" b="1" dirty="0" smtClean="0"/>
              <a:t>- Brown Bag Session -</a:t>
            </a:r>
            <a:r>
              <a:rPr lang="en-US" sz="4000" b="1" dirty="0" smtClean="0"/>
              <a:t/>
            </a:r>
            <a:br>
              <a:rPr lang="en-US" sz="4000" b="1" dirty="0" smtClean="0"/>
            </a:br>
            <a:r>
              <a:rPr lang="en-US" sz="4000" b="1" dirty="0" smtClean="0"/>
              <a:t>Retention </a:t>
            </a:r>
            <a:r>
              <a:rPr lang="en-US" sz="4000" b="1" dirty="0"/>
              <a:t>and Resiliency: </a:t>
            </a:r>
            <a:r>
              <a:rPr lang="en-US" sz="3200" dirty="0" smtClean="0"/>
              <a:t/>
            </a:r>
            <a:br>
              <a:rPr lang="en-US" sz="3200" dirty="0" smtClean="0"/>
            </a:br>
            <a:r>
              <a:rPr lang="en-US" sz="2400" dirty="0" smtClean="0"/>
              <a:t>Retaining </a:t>
            </a:r>
            <a:r>
              <a:rPr lang="en-US" sz="2400" dirty="0"/>
              <a:t>HSOs during Difficult </a:t>
            </a:r>
            <a:r>
              <a:rPr lang="en-US" sz="2400" dirty="0" smtClean="0"/>
              <a:t>Times </a:t>
            </a:r>
            <a:br>
              <a:rPr lang="en-US" sz="2400" dirty="0" smtClean="0"/>
            </a:br>
            <a:r>
              <a:rPr lang="en-US" sz="2400" dirty="0" smtClean="0"/>
              <a:t>(Part I)</a:t>
            </a:r>
            <a:endParaRPr lang="en-US" sz="2400" dirty="0"/>
          </a:p>
        </p:txBody>
      </p:sp>
      <p:sp>
        <p:nvSpPr>
          <p:cNvPr id="3" name="Subtitle 2"/>
          <p:cNvSpPr>
            <a:spLocks noGrp="1"/>
          </p:cNvSpPr>
          <p:nvPr>
            <p:ph type="subTitle" idx="1"/>
          </p:nvPr>
        </p:nvSpPr>
        <p:spPr>
          <a:xfrm>
            <a:off x="1" y="3368404"/>
            <a:ext cx="9144000" cy="1906334"/>
          </a:xfrm>
        </p:spPr>
        <p:txBody>
          <a:bodyPr/>
          <a:lstStyle/>
          <a:p>
            <a:r>
              <a:rPr lang="en-US" dirty="0" smtClean="0"/>
              <a:t>Presented by the 2015 Health Services PAC Retention and Recruitment Subcommittee</a:t>
            </a:r>
          </a:p>
          <a:p>
            <a:endParaRPr lang="en-US" dirty="0" smtClean="0"/>
          </a:p>
          <a:p>
            <a:r>
              <a:rPr lang="en-US" dirty="0" smtClean="0"/>
              <a:t>Chair: LCDR Malaika Pepper Washington</a:t>
            </a:r>
          </a:p>
          <a:p>
            <a:r>
              <a:rPr lang="en-US" dirty="0" smtClean="0"/>
              <a:t>Moderator: LCDR Zanethia Eubanks</a:t>
            </a:r>
            <a:endParaRPr lang="en-US" dirty="0"/>
          </a:p>
        </p:txBody>
      </p:sp>
    </p:spTree>
    <p:extLst>
      <p:ext uri="{BB962C8B-B14F-4D97-AF65-F5344CB8AC3E}">
        <p14:creationId xmlns:p14="http://schemas.microsoft.com/office/powerpoint/2010/main" val="736972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Summary</a:t>
            </a:r>
            <a:br>
              <a:rPr lang="en-US" dirty="0" smtClean="0"/>
            </a:br>
            <a:r>
              <a:rPr lang="en-US" dirty="0" smtClean="0"/>
              <a:t> Aug 2014 – Sept 2015</a:t>
            </a:r>
            <a:endParaRPr lang="en-US" dirty="0"/>
          </a:p>
        </p:txBody>
      </p:sp>
      <p:sp>
        <p:nvSpPr>
          <p:cNvPr id="3" name="Content Placeholder 2"/>
          <p:cNvSpPr>
            <a:spLocks noGrp="1"/>
          </p:cNvSpPr>
          <p:nvPr>
            <p:ph idx="4294967295"/>
          </p:nvPr>
        </p:nvSpPr>
        <p:spPr>
          <a:xfrm>
            <a:off x="549275" y="1600201"/>
            <a:ext cx="8042276" cy="4343400"/>
          </a:xfrm>
          <a:prstGeom prst="rect">
            <a:avLst/>
          </a:prstGeom>
        </p:spPr>
        <p:txBody>
          <a:bodyPr>
            <a:normAutofit fontScale="77500" lnSpcReduction="20000"/>
          </a:bodyPr>
          <a:lstStyle/>
          <a:p>
            <a:r>
              <a:rPr lang="en-US" dirty="0" smtClean="0"/>
              <a:t>Career Advancement Support</a:t>
            </a:r>
          </a:p>
          <a:p>
            <a:pPr lvl="1">
              <a:lnSpc>
                <a:spcPct val="160000"/>
              </a:lnSpc>
            </a:pPr>
            <a:r>
              <a:rPr lang="en-US" dirty="0"/>
              <a:t>Twenty-eight officers (28 of 32) answered the question on career advancement support regarding their current supervisors, current mentor, and the Health Services Professional Advisory Group.  </a:t>
            </a:r>
          </a:p>
          <a:p>
            <a:pPr lvl="1">
              <a:lnSpc>
                <a:spcPct val="160000"/>
              </a:lnSpc>
            </a:pPr>
            <a:r>
              <a:rPr lang="en-US" dirty="0"/>
              <a:t>The majority of officers were satisfied with their current supervisor, with most of the ratings being “Excellent” or “Good” </a:t>
            </a:r>
            <a:endParaRPr lang="en-US" dirty="0" smtClean="0"/>
          </a:p>
          <a:p>
            <a:pPr lvl="1">
              <a:lnSpc>
                <a:spcPct val="160000"/>
              </a:lnSpc>
            </a:pPr>
            <a:r>
              <a:rPr lang="en-US" dirty="0"/>
              <a:t>Those officers with mentors were also satisfied, with most of the ratings being “</a:t>
            </a:r>
            <a:r>
              <a:rPr lang="en-US" dirty="0" smtClean="0"/>
              <a:t>Excellent” </a:t>
            </a:r>
            <a:r>
              <a:rPr lang="en-US" dirty="0"/>
              <a:t>or “Good” </a:t>
            </a:r>
            <a:endParaRPr lang="en-US" dirty="0" smtClean="0"/>
          </a:p>
          <a:p>
            <a:pPr lvl="1">
              <a:lnSpc>
                <a:spcPct val="160000"/>
              </a:lnSpc>
            </a:pPr>
            <a:r>
              <a:rPr lang="en-US" dirty="0"/>
              <a:t>Officers seemed less satisfied with the Health Services Professional Advisory Group, with the majority of officers only </a:t>
            </a:r>
            <a:r>
              <a:rPr lang="en-US" dirty="0" smtClean="0"/>
              <a:t>providing </a:t>
            </a:r>
            <a:r>
              <a:rPr lang="en-US" dirty="0"/>
              <a:t>a “Good” or “Average” rating </a:t>
            </a:r>
          </a:p>
        </p:txBody>
      </p:sp>
    </p:spTree>
    <p:extLst>
      <p:ext uri="{BB962C8B-B14F-4D97-AF65-F5344CB8AC3E}">
        <p14:creationId xmlns:p14="http://schemas.microsoft.com/office/powerpoint/2010/main" val="825914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Summary</a:t>
            </a:r>
            <a:br>
              <a:rPr lang="en-US" dirty="0" smtClean="0"/>
            </a:br>
            <a:r>
              <a:rPr lang="en-US" dirty="0" smtClean="0"/>
              <a:t> Aug 2014 – Sept 2015</a:t>
            </a:r>
            <a:endParaRPr lang="en-US" dirty="0"/>
          </a:p>
        </p:txBody>
      </p:sp>
      <p:sp>
        <p:nvSpPr>
          <p:cNvPr id="3" name="Content Placeholder 2"/>
          <p:cNvSpPr>
            <a:spLocks noGrp="1"/>
          </p:cNvSpPr>
          <p:nvPr>
            <p:ph idx="4294967295"/>
          </p:nvPr>
        </p:nvSpPr>
        <p:spPr>
          <a:xfrm>
            <a:off x="549275" y="1600201"/>
            <a:ext cx="8042276" cy="4343400"/>
          </a:xfrm>
          <a:prstGeom prst="rect">
            <a:avLst/>
          </a:prstGeom>
        </p:spPr>
        <p:txBody>
          <a:bodyPr>
            <a:normAutofit fontScale="92500" lnSpcReduction="10000"/>
          </a:bodyPr>
          <a:lstStyle/>
          <a:p>
            <a:r>
              <a:rPr lang="en-US" dirty="0" smtClean="0"/>
              <a:t>Additional Comments from Officers</a:t>
            </a:r>
          </a:p>
          <a:p>
            <a:pPr lvl="1">
              <a:lnSpc>
                <a:spcPct val="150000"/>
              </a:lnSpc>
            </a:pPr>
            <a:r>
              <a:rPr lang="en-US" dirty="0" smtClean="0"/>
              <a:t>PHS </a:t>
            </a:r>
            <a:r>
              <a:rPr lang="en-US" dirty="0"/>
              <a:t>would be better if we actually owned billets as other services</a:t>
            </a:r>
          </a:p>
          <a:p>
            <a:pPr lvl="1">
              <a:lnSpc>
                <a:spcPct val="150000"/>
              </a:lnSpc>
            </a:pPr>
            <a:r>
              <a:rPr lang="en-US" dirty="0" smtClean="0"/>
              <a:t>Would </a:t>
            </a:r>
            <a:r>
              <a:rPr lang="en-US" dirty="0"/>
              <a:t>help if civilian supervisors had a better understanding of the Commissioned Corps</a:t>
            </a:r>
          </a:p>
          <a:p>
            <a:pPr lvl="1">
              <a:lnSpc>
                <a:spcPct val="150000"/>
              </a:lnSpc>
            </a:pPr>
            <a:r>
              <a:rPr lang="en-US" dirty="0" smtClean="0"/>
              <a:t>Provide </a:t>
            </a:r>
            <a:r>
              <a:rPr lang="en-US" dirty="0"/>
              <a:t>more specific examples of PHS benchmarks</a:t>
            </a:r>
          </a:p>
          <a:p>
            <a:pPr lvl="1">
              <a:lnSpc>
                <a:spcPct val="150000"/>
              </a:lnSpc>
            </a:pPr>
            <a:r>
              <a:rPr lang="en-US" dirty="0" smtClean="0"/>
              <a:t>Poor </a:t>
            </a:r>
            <a:r>
              <a:rPr lang="en-US" dirty="0"/>
              <a:t>interaction with PHS Mentor</a:t>
            </a:r>
          </a:p>
          <a:p>
            <a:pPr lvl="1">
              <a:lnSpc>
                <a:spcPct val="150000"/>
              </a:lnSpc>
            </a:pPr>
            <a:r>
              <a:rPr lang="en-US" dirty="0" smtClean="0"/>
              <a:t>Requirement </a:t>
            </a:r>
            <a:r>
              <a:rPr lang="en-US" dirty="0"/>
              <a:t>of master’s degree for promotion and not agency outcomes</a:t>
            </a:r>
          </a:p>
          <a:p>
            <a:pPr lvl="1"/>
            <a:endParaRPr lang="en-US" dirty="0"/>
          </a:p>
        </p:txBody>
      </p:sp>
    </p:spTree>
    <p:extLst>
      <p:ext uri="{BB962C8B-B14F-4D97-AF65-F5344CB8AC3E}">
        <p14:creationId xmlns:p14="http://schemas.microsoft.com/office/powerpoint/2010/main" val="3800117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Summary</a:t>
            </a:r>
            <a:br>
              <a:rPr lang="en-US" dirty="0" smtClean="0"/>
            </a:br>
            <a:r>
              <a:rPr lang="en-US" dirty="0" smtClean="0"/>
              <a:t> Aug 2014 – Sept 2015</a:t>
            </a:r>
            <a:endParaRPr lang="en-US" dirty="0"/>
          </a:p>
        </p:txBody>
      </p:sp>
      <p:sp>
        <p:nvSpPr>
          <p:cNvPr id="3" name="Content Placeholder 2"/>
          <p:cNvSpPr>
            <a:spLocks noGrp="1"/>
          </p:cNvSpPr>
          <p:nvPr>
            <p:ph idx="4294967295"/>
          </p:nvPr>
        </p:nvSpPr>
        <p:spPr>
          <a:xfrm>
            <a:off x="549275" y="1600201"/>
            <a:ext cx="8042276" cy="4343400"/>
          </a:xfrm>
          <a:prstGeom prst="rect">
            <a:avLst/>
          </a:prstGeom>
        </p:spPr>
        <p:txBody>
          <a:bodyPr/>
          <a:lstStyle/>
          <a:p>
            <a:r>
              <a:rPr lang="en-US" dirty="0" smtClean="0"/>
              <a:t>Limitations of Survey</a:t>
            </a:r>
          </a:p>
          <a:p>
            <a:pPr lvl="1">
              <a:lnSpc>
                <a:spcPct val="150000"/>
              </a:lnSpc>
            </a:pPr>
            <a:r>
              <a:rPr lang="en-US" dirty="0" smtClean="0"/>
              <a:t>Only one response from an officer identified as separating</a:t>
            </a:r>
          </a:p>
          <a:p>
            <a:pPr lvl="1">
              <a:lnSpc>
                <a:spcPct val="150000"/>
              </a:lnSpc>
            </a:pPr>
            <a:r>
              <a:rPr lang="en-US" dirty="0" smtClean="0"/>
              <a:t>Workgroup was not able to obtain denominators for the total number of officer separation and retirements in the timeframe of survey</a:t>
            </a:r>
            <a:endParaRPr lang="en-US" dirty="0"/>
          </a:p>
        </p:txBody>
      </p:sp>
    </p:spTree>
    <p:extLst>
      <p:ext uri="{BB962C8B-B14F-4D97-AF65-F5344CB8AC3E}">
        <p14:creationId xmlns:p14="http://schemas.microsoft.com/office/powerpoint/2010/main" val="2700874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Results Summary</a:t>
            </a:r>
            <a:br>
              <a:rPr lang="en-US" dirty="0"/>
            </a:br>
            <a:r>
              <a:rPr lang="en-US" dirty="0"/>
              <a:t> Aug 2014 – Sept 2015</a:t>
            </a:r>
          </a:p>
        </p:txBody>
      </p:sp>
      <p:sp>
        <p:nvSpPr>
          <p:cNvPr id="3" name="Content Placeholder 2"/>
          <p:cNvSpPr>
            <a:spLocks noGrp="1"/>
          </p:cNvSpPr>
          <p:nvPr>
            <p:ph idx="4294967295"/>
          </p:nvPr>
        </p:nvSpPr>
        <p:spPr>
          <a:xfrm>
            <a:off x="549275" y="1600201"/>
            <a:ext cx="8042276" cy="4343400"/>
          </a:xfrm>
          <a:prstGeom prst="rect">
            <a:avLst/>
          </a:prstGeom>
        </p:spPr>
        <p:txBody>
          <a:bodyPr/>
          <a:lstStyle/>
          <a:p>
            <a:pPr>
              <a:lnSpc>
                <a:spcPct val="150000"/>
              </a:lnSpc>
            </a:pPr>
            <a:r>
              <a:rPr lang="en-US" dirty="0" smtClean="0"/>
              <a:t>HSO Exit Interview Survey has been discontinued as of 30 Sept 2015</a:t>
            </a:r>
          </a:p>
          <a:p>
            <a:pPr>
              <a:lnSpc>
                <a:spcPct val="150000"/>
              </a:lnSpc>
            </a:pPr>
            <a:r>
              <a:rPr lang="en-US" dirty="0"/>
              <a:t>S</a:t>
            </a:r>
            <a:r>
              <a:rPr lang="en-US" dirty="0" smtClean="0"/>
              <a:t>imilar questions will be incorporated into future HSO retention surveys</a:t>
            </a:r>
            <a:endParaRPr lang="en-US" dirty="0"/>
          </a:p>
        </p:txBody>
      </p:sp>
    </p:spTree>
    <p:extLst>
      <p:ext uri="{BB962C8B-B14F-4D97-AF65-F5344CB8AC3E}">
        <p14:creationId xmlns:p14="http://schemas.microsoft.com/office/powerpoint/2010/main" val="34090971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1612"/>
            <a:ext cx="9144000" cy="1470025"/>
          </a:xfrm>
        </p:spPr>
        <p:txBody>
          <a:bodyPr/>
          <a:lstStyle/>
          <a:p>
            <a:r>
              <a:rPr lang="en-US" dirty="0" smtClean="0"/>
              <a:t>Health Service Officer Retention</a:t>
            </a:r>
            <a:br>
              <a:rPr lang="en-US" dirty="0" smtClean="0"/>
            </a:br>
            <a:r>
              <a:rPr lang="en-US" dirty="0" smtClean="0"/>
              <a:t>Survey Workgroup</a:t>
            </a:r>
            <a:endParaRPr lang="en-US" dirty="0"/>
          </a:p>
        </p:txBody>
      </p:sp>
      <p:sp>
        <p:nvSpPr>
          <p:cNvPr id="3" name="Subtitle 2"/>
          <p:cNvSpPr>
            <a:spLocks noGrp="1"/>
          </p:cNvSpPr>
          <p:nvPr>
            <p:ph type="subTitle" idx="1"/>
          </p:nvPr>
        </p:nvSpPr>
        <p:spPr>
          <a:xfrm>
            <a:off x="0" y="2038604"/>
            <a:ext cx="9144000" cy="2596896"/>
          </a:xfrm>
        </p:spPr>
        <p:txBody>
          <a:bodyPr/>
          <a:lstStyle/>
          <a:p>
            <a:r>
              <a:rPr lang="en-US" sz="2800" dirty="0" smtClean="0"/>
              <a:t>2015 HSO Retention </a:t>
            </a:r>
            <a:r>
              <a:rPr lang="en-US" sz="2800" smtClean="0"/>
              <a:t>Survey Results</a:t>
            </a:r>
            <a:endParaRPr lang="en-US" sz="2800" dirty="0" smtClean="0"/>
          </a:p>
          <a:p>
            <a:r>
              <a:rPr lang="en-US" sz="2800" dirty="0" smtClean="0"/>
              <a:t>1 June 2015 – 17 July 2015</a:t>
            </a:r>
          </a:p>
          <a:p>
            <a:endParaRPr lang="en-US" sz="2400" dirty="0" smtClean="0"/>
          </a:p>
          <a:p>
            <a:endParaRPr lang="en-US" sz="2400" dirty="0" smtClean="0"/>
          </a:p>
          <a:p>
            <a:r>
              <a:rPr lang="en-US" sz="2000" dirty="0"/>
              <a:t>Lead: CDR </a:t>
            </a:r>
            <a:r>
              <a:rPr lang="en-US" sz="2000" dirty="0" smtClean="0"/>
              <a:t>Jemekia Thornton</a:t>
            </a:r>
            <a:endParaRPr lang="en-US" sz="2000" dirty="0"/>
          </a:p>
          <a:p>
            <a:endParaRPr lang="en-US" sz="2400" dirty="0"/>
          </a:p>
        </p:txBody>
      </p:sp>
    </p:spTree>
    <p:extLst>
      <p:ext uri="{BB962C8B-B14F-4D97-AF65-F5344CB8AC3E}">
        <p14:creationId xmlns:p14="http://schemas.microsoft.com/office/powerpoint/2010/main" val="39188189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History</a:t>
            </a:r>
            <a:endParaRPr lang="en-US" dirty="0"/>
          </a:p>
        </p:txBody>
      </p:sp>
      <p:sp>
        <p:nvSpPr>
          <p:cNvPr id="3" name="Content Placeholder 2"/>
          <p:cNvSpPr>
            <a:spLocks noGrp="1"/>
          </p:cNvSpPr>
          <p:nvPr>
            <p:ph idx="4294967295"/>
          </p:nvPr>
        </p:nvSpPr>
        <p:spPr>
          <a:xfrm>
            <a:off x="457200" y="1600200"/>
            <a:ext cx="8229600" cy="4525963"/>
          </a:xfrm>
          <a:prstGeom prst="rect">
            <a:avLst/>
          </a:prstGeom>
        </p:spPr>
        <p:txBody>
          <a:bodyPr>
            <a:normAutofit lnSpcReduction="10000"/>
          </a:bodyPr>
          <a:lstStyle/>
          <a:p>
            <a:r>
              <a:rPr lang="en-US" dirty="0"/>
              <a:t>Purpose of this workgroup is to develop a retention survey that is disseminated to all Health Service Officers (HSOs) in the U.S. Public Health Service (</a:t>
            </a:r>
            <a:r>
              <a:rPr lang="en-US" dirty="0" smtClean="0"/>
              <a:t>USPHS</a:t>
            </a:r>
            <a:r>
              <a:rPr lang="en-US" dirty="0"/>
              <a:t>) Commissioned Corps (CC</a:t>
            </a:r>
            <a:r>
              <a:rPr lang="en-US" dirty="0" smtClean="0"/>
              <a:t>).</a:t>
            </a:r>
          </a:p>
          <a:p>
            <a:pPr lvl="1"/>
            <a:r>
              <a:rPr lang="en-US" dirty="0" smtClean="0"/>
              <a:t>Began in December 2013</a:t>
            </a:r>
            <a:endParaRPr lang="en-US" dirty="0"/>
          </a:p>
          <a:p>
            <a:r>
              <a:rPr lang="en-US" dirty="0" smtClean="0"/>
              <a:t>Survey results will guide </a:t>
            </a:r>
            <a:r>
              <a:rPr lang="en-US" dirty="0"/>
              <a:t>the efforts of the </a:t>
            </a:r>
            <a:r>
              <a:rPr lang="en-US" dirty="0" smtClean="0"/>
              <a:t>Recruitment and Retention Subcommittee, Mentoring </a:t>
            </a:r>
            <a:r>
              <a:rPr lang="en-US" dirty="0"/>
              <a:t>Subcommittee, Career Development Subcommittee, and training efforts of the HS PAC and </a:t>
            </a:r>
            <a:r>
              <a:rPr lang="en-US" dirty="0" smtClean="0"/>
              <a:t>CC.  </a:t>
            </a:r>
            <a:endParaRPr lang="en-US" i="1" dirty="0" smtClean="0"/>
          </a:p>
          <a:p>
            <a:r>
              <a:rPr lang="en-US" dirty="0" smtClean="0"/>
              <a:t>Link is disseminated via the HSO Weekly Announcement for at least a 30 day period</a:t>
            </a:r>
          </a:p>
          <a:p>
            <a:pPr lvl="1"/>
            <a:r>
              <a:rPr lang="en-US" dirty="0" smtClean="0"/>
              <a:t>June 1, 2015-July 17, 2015</a:t>
            </a:r>
          </a:p>
          <a:p>
            <a:pPr lvl="1"/>
            <a:endParaRPr lang="en-US" dirty="0" smtClean="0"/>
          </a:p>
        </p:txBody>
      </p:sp>
    </p:spTree>
    <p:extLst>
      <p:ext uri="{BB962C8B-B14F-4D97-AF65-F5344CB8AC3E}">
        <p14:creationId xmlns:p14="http://schemas.microsoft.com/office/powerpoint/2010/main" val="29945971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Summary</a:t>
            </a:r>
            <a:br>
              <a:rPr lang="en-US" dirty="0" smtClean="0"/>
            </a:br>
            <a:r>
              <a:rPr lang="en-US" dirty="0" smtClean="0"/>
              <a:t>Demographics</a:t>
            </a:r>
            <a:endParaRPr lang="en-US" dirty="0"/>
          </a:p>
        </p:txBody>
      </p:sp>
      <p:sp>
        <p:nvSpPr>
          <p:cNvPr id="3" name="Content Placeholder 2"/>
          <p:cNvSpPr>
            <a:spLocks noGrp="1"/>
          </p:cNvSpPr>
          <p:nvPr>
            <p:ph idx="4294967295"/>
          </p:nvPr>
        </p:nvSpPr>
        <p:spPr>
          <a:xfrm>
            <a:off x="457200" y="1151975"/>
            <a:ext cx="8229600" cy="5257800"/>
          </a:xfrm>
          <a:prstGeom prst="rect">
            <a:avLst/>
          </a:prstGeom>
        </p:spPr>
        <p:txBody>
          <a:bodyPr>
            <a:normAutofit fontScale="70000" lnSpcReduction="20000"/>
          </a:bodyPr>
          <a:lstStyle/>
          <a:p>
            <a:pPr lvl="1"/>
            <a:r>
              <a:rPr lang="en-US" sz="3300" dirty="0" smtClean="0"/>
              <a:t>95 officers responded</a:t>
            </a:r>
          </a:p>
          <a:p>
            <a:pPr lvl="1"/>
            <a:r>
              <a:rPr lang="en-US" sz="3300" dirty="0" smtClean="0"/>
              <a:t>54% of respondents were junior officers (O3 &amp; O4)</a:t>
            </a:r>
          </a:p>
          <a:p>
            <a:pPr lvl="1"/>
            <a:r>
              <a:rPr lang="en-US" sz="3300" dirty="0" smtClean="0"/>
              <a:t>Top 3 disciplines</a:t>
            </a:r>
          </a:p>
          <a:p>
            <a:pPr lvl="2"/>
            <a:r>
              <a:rPr lang="en-US" dirty="0" smtClean="0"/>
              <a:t>19% = Physician Assistant</a:t>
            </a:r>
          </a:p>
          <a:p>
            <a:pPr lvl="2"/>
            <a:r>
              <a:rPr lang="en-US" dirty="0" smtClean="0"/>
              <a:t>18% = Public Health</a:t>
            </a:r>
          </a:p>
          <a:p>
            <a:pPr lvl="2"/>
            <a:r>
              <a:rPr lang="en-US" dirty="0" smtClean="0"/>
              <a:t>15% = Social Work</a:t>
            </a:r>
          </a:p>
          <a:p>
            <a:pPr lvl="1"/>
            <a:r>
              <a:rPr lang="en-US" sz="3300" dirty="0" smtClean="0"/>
              <a:t>Educational Background</a:t>
            </a:r>
          </a:p>
          <a:p>
            <a:pPr lvl="2"/>
            <a:r>
              <a:rPr lang="en-US" dirty="0" smtClean="0"/>
              <a:t>73% had a Master’s Degree</a:t>
            </a:r>
          </a:p>
          <a:p>
            <a:pPr lvl="2"/>
            <a:r>
              <a:rPr lang="en-US" dirty="0" smtClean="0"/>
              <a:t>19% had a Doctorate Degree</a:t>
            </a:r>
          </a:p>
          <a:p>
            <a:pPr lvl="1"/>
            <a:r>
              <a:rPr lang="en-US" sz="3300" dirty="0" smtClean="0"/>
              <a:t>Current Billet</a:t>
            </a:r>
          </a:p>
          <a:p>
            <a:pPr lvl="2"/>
            <a:r>
              <a:rPr lang="en-US" dirty="0" smtClean="0"/>
              <a:t>39% in an O6</a:t>
            </a:r>
          </a:p>
          <a:p>
            <a:pPr lvl="2"/>
            <a:r>
              <a:rPr lang="en-US" dirty="0" smtClean="0"/>
              <a:t>36% in an O5</a:t>
            </a:r>
          </a:p>
          <a:p>
            <a:pPr lvl="2"/>
            <a:r>
              <a:rPr lang="en-US" dirty="0" smtClean="0"/>
              <a:t>20% in an O4</a:t>
            </a:r>
          </a:p>
          <a:p>
            <a:pPr lvl="1"/>
            <a:r>
              <a:rPr lang="en-US" sz="3200" dirty="0"/>
              <a:t>Time in Current Position</a:t>
            </a:r>
          </a:p>
          <a:p>
            <a:pPr lvl="2"/>
            <a:r>
              <a:rPr lang="en-US" dirty="0"/>
              <a:t>16% = 2 Years</a:t>
            </a:r>
          </a:p>
          <a:p>
            <a:pPr lvl="2"/>
            <a:r>
              <a:rPr lang="en-US" dirty="0"/>
              <a:t>16%  = 4 Years</a:t>
            </a:r>
          </a:p>
          <a:p>
            <a:pPr lvl="2"/>
            <a:r>
              <a:rPr lang="en-US" dirty="0"/>
              <a:t>15% = 0-1 Year</a:t>
            </a:r>
          </a:p>
          <a:p>
            <a:pPr lvl="2"/>
            <a:r>
              <a:rPr lang="en-US" dirty="0"/>
              <a:t>14% = 3 Years</a:t>
            </a:r>
          </a:p>
          <a:p>
            <a:pPr lvl="2"/>
            <a:r>
              <a:rPr lang="en-US" dirty="0"/>
              <a:t>9% = 6 Years</a:t>
            </a:r>
          </a:p>
          <a:p>
            <a:pPr lvl="2"/>
            <a:endParaRPr lang="en-US" dirty="0" smtClean="0"/>
          </a:p>
        </p:txBody>
      </p:sp>
    </p:spTree>
    <p:extLst>
      <p:ext uri="{BB962C8B-B14F-4D97-AF65-F5344CB8AC3E}">
        <p14:creationId xmlns:p14="http://schemas.microsoft.com/office/powerpoint/2010/main" val="335513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Summary</a:t>
            </a:r>
            <a:br>
              <a:rPr lang="en-US" dirty="0" smtClean="0"/>
            </a:br>
            <a:r>
              <a:rPr lang="en-US" dirty="0" smtClean="0"/>
              <a:t>Demographics</a:t>
            </a:r>
            <a:endParaRPr lang="en-US" dirty="0"/>
          </a:p>
        </p:txBody>
      </p:sp>
      <p:sp>
        <p:nvSpPr>
          <p:cNvPr id="3" name="Content Placeholder 2"/>
          <p:cNvSpPr>
            <a:spLocks noGrp="1"/>
          </p:cNvSpPr>
          <p:nvPr>
            <p:ph idx="4294967295"/>
          </p:nvPr>
        </p:nvSpPr>
        <p:spPr>
          <a:xfrm>
            <a:off x="457200" y="1600200"/>
            <a:ext cx="8229600" cy="4572000"/>
          </a:xfrm>
          <a:prstGeom prst="rect">
            <a:avLst/>
          </a:prstGeom>
        </p:spPr>
        <p:txBody>
          <a:bodyPr>
            <a:normAutofit fontScale="92500" lnSpcReduction="10000"/>
          </a:bodyPr>
          <a:lstStyle/>
          <a:p>
            <a:pPr lvl="1"/>
            <a:r>
              <a:rPr lang="en-US" sz="2500" dirty="0" smtClean="0"/>
              <a:t>Length of time in the PHS</a:t>
            </a:r>
          </a:p>
          <a:p>
            <a:pPr lvl="2"/>
            <a:r>
              <a:rPr lang="en-US" dirty="0" smtClean="0"/>
              <a:t>47% = 5-10 Years</a:t>
            </a:r>
          </a:p>
          <a:p>
            <a:pPr lvl="2"/>
            <a:r>
              <a:rPr lang="en-US" dirty="0" smtClean="0"/>
              <a:t>23% = 11-15 Years</a:t>
            </a:r>
          </a:p>
          <a:p>
            <a:pPr lvl="2"/>
            <a:r>
              <a:rPr lang="en-US" dirty="0" smtClean="0"/>
              <a:t>17% = Less than 5 Years</a:t>
            </a:r>
          </a:p>
          <a:p>
            <a:pPr lvl="1"/>
            <a:r>
              <a:rPr lang="en-US" sz="2500" dirty="0"/>
              <a:t>Agency</a:t>
            </a:r>
          </a:p>
          <a:p>
            <a:pPr lvl="2"/>
            <a:r>
              <a:rPr lang="en-US" dirty="0"/>
              <a:t>22% at </a:t>
            </a:r>
            <a:r>
              <a:rPr lang="en-US" dirty="0" smtClean="0"/>
              <a:t>IHS</a:t>
            </a:r>
            <a:endParaRPr lang="en-US" dirty="0"/>
          </a:p>
          <a:p>
            <a:pPr lvl="2"/>
            <a:r>
              <a:rPr lang="en-US" dirty="0"/>
              <a:t>16% at BOP</a:t>
            </a:r>
          </a:p>
          <a:p>
            <a:pPr lvl="2"/>
            <a:r>
              <a:rPr lang="en-US" dirty="0"/>
              <a:t>14% at HRSA</a:t>
            </a:r>
          </a:p>
          <a:p>
            <a:pPr lvl="2"/>
            <a:r>
              <a:rPr lang="en-US" dirty="0"/>
              <a:t>9% at </a:t>
            </a:r>
            <a:r>
              <a:rPr lang="en-US" dirty="0" smtClean="0"/>
              <a:t>CDC</a:t>
            </a:r>
          </a:p>
          <a:p>
            <a:pPr lvl="1"/>
            <a:r>
              <a:rPr lang="en-US" sz="2500" dirty="0" smtClean="0"/>
              <a:t>State of Duty Station</a:t>
            </a:r>
          </a:p>
          <a:p>
            <a:pPr lvl="2"/>
            <a:r>
              <a:rPr lang="en-US" dirty="0" smtClean="0"/>
              <a:t>29% = Maryland</a:t>
            </a:r>
          </a:p>
          <a:p>
            <a:pPr lvl="2"/>
            <a:r>
              <a:rPr lang="en-US" dirty="0" smtClean="0"/>
              <a:t>8% = DC and Georgia</a:t>
            </a:r>
          </a:p>
          <a:p>
            <a:pPr lvl="2"/>
            <a:r>
              <a:rPr lang="en-US" dirty="0" smtClean="0"/>
              <a:t>5% = NC and Texas</a:t>
            </a:r>
          </a:p>
          <a:p>
            <a:pPr marL="457200" lvl="1" indent="0">
              <a:buNone/>
            </a:pPr>
            <a:endParaRPr lang="en-US" dirty="0"/>
          </a:p>
        </p:txBody>
      </p:sp>
    </p:spTree>
    <p:extLst>
      <p:ext uri="{BB962C8B-B14F-4D97-AF65-F5344CB8AC3E}">
        <p14:creationId xmlns:p14="http://schemas.microsoft.com/office/powerpoint/2010/main" val="26362329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Summary</a:t>
            </a:r>
            <a:br>
              <a:rPr lang="en-US" dirty="0" smtClean="0"/>
            </a:br>
            <a:endParaRPr lang="en-US" dirty="0"/>
          </a:p>
        </p:txBody>
      </p:sp>
      <p:sp>
        <p:nvSpPr>
          <p:cNvPr id="3" name="Content Placeholder 2"/>
          <p:cNvSpPr>
            <a:spLocks noGrp="1"/>
          </p:cNvSpPr>
          <p:nvPr>
            <p:ph idx="4294967295"/>
          </p:nvPr>
        </p:nvSpPr>
        <p:spPr>
          <a:xfrm>
            <a:off x="457200" y="1600200"/>
            <a:ext cx="8229600" cy="4572000"/>
          </a:xfrm>
          <a:prstGeom prst="rect">
            <a:avLst/>
          </a:prstGeom>
        </p:spPr>
        <p:txBody>
          <a:bodyPr>
            <a:normAutofit fontScale="92500" lnSpcReduction="10000"/>
          </a:bodyPr>
          <a:lstStyle/>
          <a:p>
            <a:r>
              <a:rPr lang="en-US" dirty="0" smtClean="0"/>
              <a:t>Since joining the USPHS, how important are these factors in your career?</a:t>
            </a:r>
          </a:p>
          <a:p>
            <a:r>
              <a:rPr lang="en-US" dirty="0" smtClean="0"/>
              <a:t>Career Progression – 78% = Very Important</a:t>
            </a:r>
          </a:p>
          <a:p>
            <a:pPr lvl="1"/>
            <a:r>
              <a:rPr lang="en-US" dirty="0" smtClean="0"/>
              <a:t>Billets = 72%</a:t>
            </a:r>
          </a:p>
          <a:p>
            <a:pPr lvl="1"/>
            <a:r>
              <a:rPr lang="en-US" dirty="0" smtClean="0"/>
              <a:t>Mentoring = 52%</a:t>
            </a:r>
          </a:p>
          <a:p>
            <a:pPr lvl="1"/>
            <a:r>
              <a:rPr lang="en-US" dirty="0"/>
              <a:t>Training = 51</a:t>
            </a:r>
            <a:r>
              <a:rPr lang="en-US" dirty="0" smtClean="0"/>
              <a:t>%</a:t>
            </a:r>
          </a:p>
          <a:p>
            <a:pPr lvl="1"/>
            <a:r>
              <a:rPr lang="en-US" dirty="0" smtClean="0"/>
              <a:t>Awards = 39%</a:t>
            </a:r>
          </a:p>
          <a:p>
            <a:r>
              <a:rPr lang="en-US" dirty="0" smtClean="0"/>
              <a:t>Benefits – 70% = Very Important</a:t>
            </a:r>
          </a:p>
          <a:p>
            <a:pPr lvl="1"/>
            <a:r>
              <a:rPr lang="en-US" dirty="0"/>
              <a:t>Retirement = 77</a:t>
            </a:r>
            <a:r>
              <a:rPr lang="en-US" dirty="0" smtClean="0"/>
              <a:t>%</a:t>
            </a:r>
          </a:p>
          <a:p>
            <a:pPr lvl="1"/>
            <a:r>
              <a:rPr lang="en-US" dirty="0"/>
              <a:t>Pay = 69%</a:t>
            </a:r>
          </a:p>
          <a:p>
            <a:pPr lvl="1"/>
            <a:r>
              <a:rPr lang="en-US" dirty="0" smtClean="0"/>
              <a:t>Medical = 67%</a:t>
            </a:r>
          </a:p>
          <a:p>
            <a:pPr lvl="1"/>
            <a:r>
              <a:rPr lang="en-US" dirty="0" smtClean="0"/>
              <a:t>Education </a:t>
            </a:r>
            <a:r>
              <a:rPr lang="en-US" dirty="0"/>
              <a:t>= 41</a:t>
            </a:r>
            <a:r>
              <a:rPr lang="en-US" dirty="0" smtClean="0"/>
              <a:t>%</a:t>
            </a:r>
          </a:p>
          <a:p>
            <a:r>
              <a:rPr lang="en-US" dirty="0" smtClean="0"/>
              <a:t>Mobility – 20% = Very Important</a:t>
            </a:r>
          </a:p>
          <a:p>
            <a:pPr marL="457200" lvl="1" indent="0">
              <a:buNone/>
            </a:pPr>
            <a:endParaRPr lang="en-US" dirty="0"/>
          </a:p>
        </p:txBody>
      </p:sp>
    </p:spTree>
    <p:extLst>
      <p:ext uri="{BB962C8B-B14F-4D97-AF65-F5344CB8AC3E}">
        <p14:creationId xmlns:p14="http://schemas.microsoft.com/office/powerpoint/2010/main" val="1966381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Summary</a:t>
            </a:r>
            <a:br>
              <a:rPr lang="en-US" dirty="0" smtClean="0"/>
            </a:br>
            <a:endParaRPr lang="en-US" dirty="0"/>
          </a:p>
        </p:txBody>
      </p:sp>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pPr marL="914400" lvl="2" indent="0">
              <a:buNone/>
            </a:pPr>
            <a:endParaRPr lang="en-US" dirty="0" smtClean="0"/>
          </a:p>
          <a:p>
            <a:pPr marL="1371600" lvl="3" indent="0">
              <a:buNone/>
            </a:pPr>
            <a:endParaRPr lang="en-US" dirty="0"/>
          </a:p>
        </p:txBody>
      </p:sp>
      <p:graphicFrame>
        <p:nvGraphicFramePr>
          <p:cNvPr id="6" name="Chart 5"/>
          <p:cNvGraphicFramePr/>
          <p:nvPr>
            <p:extLst/>
          </p:nvPr>
        </p:nvGraphicFramePr>
        <p:xfrm>
          <a:off x="457200" y="1396999"/>
          <a:ext cx="8382000" cy="47291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82619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pPr marL="0" indent="0" algn="ctr">
              <a:buNone/>
            </a:pPr>
            <a:r>
              <a:rPr lang="en-US" u="sng" dirty="0" smtClean="0"/>
              <a:t>Purpose</a:t>
            </a:r>
          </a:p>
          <a:p>
            <a:r>
              <a:rPr lang="en-US" dirty="0" smtClean="0"/>
              <a:t>Share results back to HS Officers from the HS-PAC Retention and Recruitment (R&amp;R): </a:t>
            </a:r>
          </a:p>
          <a:p>
            <a:pPr lvl="1">
              <a:buFont typeface="Courier New" panose="02070309020205020404" pitchFamily="49" charset="0"/>
              <a:buChar char="o"/>
            </a:pPr>
            <a:r>
              <a:rPr lang="en-US" dirty="0" smtClean="0"/>
              <a:t>2014-2015 Exit Interviews </a:t>
            </a:r>
          </a:p>
          <a:p>
            <a:pPr lvl="1">
              <a:buFont typeface="Courier New" panose="02070309020205020404" pitchFamily="49" charset="0"/>
              <a:buChar char="o"/>
            </a:pPr>
            <a:r>
              <a:rPr lang="en-US" dirty="0" smtClean="0"/>
              <a:t>2015 Retention Survey</a:t>
            </a:r>
          </a:p>
          <a:p>
            <a:pPr lvl="1"/>
            <a:endParaRPr lang="en-US" dirty="0" smtClean="0"/>
          </a:p>
          <a:p>
            <a:pPr marL="396875" lvl="1" indent="0" algn="ctr">
              <a:buNone/>
            </a:pPr>
            <a:r>
              <a:rPr lang="en-US" u="sng" dirty="0" smtClean="0"/>
              <a:t>Objectives</a:t>
            </a:r>
          </a:p>
          <a:p>
            <a:r>
              <a:rPr lang="en-US" dirty="0" smtClean="0"/>
              <a:t>Summarize the findings from the R&amp;R Exit Interview and Retention Survey;</a:t>
            </a:r>
          </a:p>
          <a:p>
            <a:r>
              <a:rPr lang="en-US" dirty="0" smtClean="0"/>
              <a:t>Identify at least 3 actions officers can take to improve difficulties in career progression</a:t>
            </a:r>
            <a:endParaRPr lang="en-US" dirty="0"/>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Aims</a:t>
            </a:r>
            <a:endParaRPr lang="en-US" dirty="0"/>
          </a:p>
        </p:txBody>
      </p:sp>
      <p:sp>
        <p:nvSpPr>
          <p:cNvPr id="4" name="Slide Number Placeholder 3"/>
          <p:cNvSpPr>
            <a:spLocks noGrp="1"/>
          </p:cNvSpPr>
          <p:nvPr>
            <p:ph type="sldNum" sz="quarter" idx="12"/>
          </p:nvPr>
        </p:nvSpPr>
        <p:spPr/>
        <p:txBody>
          <a:bodyPr/>
          <a:lstStyle/>
          <a:p>
            <a:pPr>
              <a:defRPr/>
            </a:pPr>
            <a:fld id="{E019EE48-69AE-491B-9AE1-52CE34E35F17}" type="slidenum">
              <a:rPr lang="en-US" smtClean="0"/>
              <a:pPr>
                <a:defRPr/>
              </a:pPr>
              <a:t>1</a:t>
            </a:fld>
            <a:endParaRPr lang="en-US" dirty="0"/>
          </a:p>
        </p:txBody>
      </p:sp>
    </p:spTree>
    <p:extLst>
      <p:ext uri="{BB962C8B-B14F-4D97-AF65-F5344CB8AC3E}">
        <p14:creationId xmlns:p14="http://schemas.microsoft.com/office/powerpoint/2010/main" val="895701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Summary</a:t>
            </a:r>
            <a:br>
              <a:rPr lang="en-US" dirty="0" smtClean="0"/>
            </a:br>
            <a:r>
              <a:rPr lang="en-US" dirty="0" smtClean="0"/>
              <a:t>Career Progression </a:t>
            </a:r>
            <a:endParaRPr lang="en-US" dirty="0"/>
          </a:p>
        </p:txBody>
      </p:sp>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pPr marL="914400" lvl="2" indent="0">
              <a:buNone/>
            </a:pPr>
            <a:endParaRPr lang="en-US" dirty="0" smtClean="0"/>
          </a:p>
          <a:p>
            <a:pPr marL="1371600" lvl="3" indent="0">
              <a:buNone/>
            </a:pPr>
            <a:endParaRPr lang="en-US" dirty="0"/>
          </a:p>
        </p:txBody>
      </p:sp>
      <p:graphicFrame>
        <p:nvGraphicFramePr>
          <p:cNvPr id="6" name="Chart 5"/>
          <p:cNvGraphicFramePr/>
          <p:nvPr>
            <p:extLst/>
          </p:nvPr>
        </p:nvGraphicFramePr>
        <p:xfrm>
          <a:off x="457200" y="1397000"/>
          <a:ext cx="8229600" cy="4394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8243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Summary</a:t>
            </a:r>
            <a:br>
              <a:rPr lang="en-US" dirty="0" smtClean="0"/>
            </a:br>
            <a:r>
              <a:rPr lang="en-US" dirty="0" smtClean="0"/>
              <a:t> PHS Benefits</a:t>
            </a:r>
            <a:endParaRPr lang="en-US" dirty="0"/>
          </a:p>
        </p:txBody>
      </p:sp>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pPr marL="914400" lvl="2" indent="0">
              <a:buNone/>
            </a:pPr>
            <a:endParaRPr lang="en-US" dirty="0" smtClean="0"/>
          </a:p>
          <a:p>
            <a:pPr marL="1371600" lvl="3" indent="0">
              <a:buNone/>
            </a:pPr>
            <a:endParaRPr lang="en-US" dirty="0"/>
          </a:p>
        </p:txBody>
      </p:sp>
      <p:graphicFrame>
        <p:nvGraphicFramePr>
          <p:cNvPr id="6" name="Chart 5"/>
          <p:cNvGraphicFramePr/>
          <p:nvPr>
            <p:extLst/>
          </p:nvPr>
        </p:nvGraphicFramePr>
        <p:xfrm>
          <a:off x="304800" y="1397000"/>
          <a:ext cx="8382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04144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Summary</a:t>
            </a:r>
            <a:br>
              <a:rPr lang="en-US" dirty="0" smtClean="0"/>
            </a:br>
            <a:r>
              <a:rPr lang="en-US" dirty="0" smtClean="0"/>
              <a:t> Promotion</a:t>
            </a:r>
            <a:endParaRPr lang="en-US" dirty="0"/>
          </a:p>
        </p:txBody>
      </p:sp>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pPr marL="914400" lvl="2" indent="0">
              <a:buNone/>
            </a:pPr>
            <a:endParaRPr lang="en-US" dirty="0" smtClean="0"/>
          </a:p>
          <a:p>
            <a:pPr marL="1371600" lvl="3" indent="0">
              <a:buNone/>
            </a:pPr>
            <a:endParaRPr lang="en-US" dirty="0"/>
          </a:p>
        </p:txBody>
      </p:sp>
      <p:graphicFrame>
        <p:nvGraphicFramePr>
          <p:cNvPr id="6" name="Chart 5"/>
          <p:cNvGraphicFramePr/>
          <p:nvPr>
            <p:extLst/>
          </p:nvPr>
        </p:nvGraphicFramePr>
        <p:xfrm>
          <a:off x="990600" y="1396999"/>
          <a:ext cx="7391400" cy="47291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04061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Summary</a:t>
            </a:r>
            <a:br>
              <a:rPr lang="en-US" dirty="0" smtClean="0"/>
            </a:br>
            <a:r>
              <a:rPr lang="en-US" dirty="0" smtClean="0"/>
              <a:t>Promotion </a:t>
            </a:r>
            <a:endParaRPr lang="en-US" dirty="0"/>
          </a:p>
        </p:txBody>
      </p:sp>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pPr marL="914400" lvl="2" indent="0">
              <a:buNone/>
            </a:pPr>
            <a:endParaRPr lang="en-US" dirty="0" smtClean="0"/>
          </a:p>
          <a:p>
            <a:pPr marL="1371600" lvl="3" indent="0">
              <a:buNone/>
            </a:pPr>
            <a:endParaRPr lang="en-US" dirty="0"/>
          </a:p>
        </p:txBody>
      </p:sp>
      <p:graphicFrame>
        <p:nvGraphicFramePr>
          <p:cNvPr id="6" name="Chart 5"/>
          <p:cNvGraphicFramePr/>
          <p:nvPr>
            <p:extLst/>
          </p:nvPr>
        </p:nvGraphicFramePr>
        <p:xfrm>
          <a:off x="990600" y="1396999"/>
          <a:ext cx="7391400" cy="47291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6206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Summary</a:t>
            </a:r>
            <a:br>
              <a:rPr lang="en-US" dirty="0" smtClean="0"/>
            </a:br>
            <a:r>
              <a:rPr lang="en-US" dirty="0" smtClean="0"/>
              <a:t> Promotion</a:t>
            </a:r>
            <a:endParaRPr lang="en-US" dirty="0"/>
          </a:p>
        </p:txBody>
      </p:sp>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pPr marL="914400" lvl="2" indent="0">
              <a:buNone/>
            </a:pPr>
            <a:endParaRPr lang="en-US" dirty="0" smtClean="0"/>
          </a:p>
          <a:p>
            <a:pPr marL="1371600" lvl="3" indent="0">
              <a:buNone/>
            </a:pPr>
            <a:endParaRPr lang="en-US" dirty="0"/>
          </a:p>
        </p:txBody>
      </p:sp>
      <p:graphicFrame>
        <p:nvGraphicFramePr>
          <p:cNvPr id="6" name="Chart 5"/>
          <p:cNvGraphicFramePr/>
          <p:nvPr>
            <p:extLst/>
          </p:nvPr>
        </p:nvGraphicFramePr>
        <p:xfrm>
          <a:off x="990600" y="1396999"/>
          <a:ext cx="7391400" cy="47291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416874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Summary</a:t>
            </a:r>
            <a:br>
              <a:rPr lang="en-US" dirty="0" smtClean="0"/>
            </a:br>
            <a:r>
              <a:rPr lang="en-US" dirty="0" smtClean="0"/>
              <a:t>Career Progression</a:t>
            </a:r>
            <a:endParaRPr lang="en-US" dirty="0"/>
          </a:p>
        </p:txBody>
      </p:sp>
      <p:sp>
        <p:nvSpPr>
          <p:cNvPr id="3" name="Content Placeholder 2"/>
          <p:cNvSpPr>
            <a:spLocks noGrp="1"/>
          </p:cNvSpPr>
          <p:nvPr>
            <p:ph idx="4294967295"/>
          </p:nvPr>
        </p:nvSpPr>
        <p:spPr>
          <a:xfrm>
            <a:off x="457200" y="1237958"/>
            <a:ext cx="8229600" cy="5162842"/>
          </a:xfrm>
          <a:prstGeom prst="rect">
            <a:avLst/>
          </a:prstGeom>
        </p:spPr>
        <p:txBody>
          <a:bodyPr>
            <a:normAutofit fontScale="85000" lnSpcReduction="10000"/>
          </a:bodyPr>
          <a:lstStyle/>
          <a:p>
            <a:r>
              <a:rPr lang="en-US" dirty="0" smtClean="0"/>
              <a:t>Mentorship</a:t>
            </a:r>
          </a:p>
          <a:p>
            <a:pPr lvl="1"/>
            <a:r>
              <a:rPr lang="en-US" dirty="0" smtClean="0"/>
              <a:t>70% of officers participate in the HSO Mentoring Program</a:t>
            </a:r>
          </a:p>
          <a:p>
            <a:r>
              <a:rPr lang="en-US" dirty="0" smtClean="0"/>
              <a:t>Deployments</a:t>
            </a:r>
          </a:p>
          <a:p>
            <a:pPr lvl="1"/>
            <a:r>
              <a:rPr lang="en-US" dirty="0" smtClean="0"/>
              <a:t>62% of officers deployed</a:t>
            </a:r>
          </a:p>
          <a:p>
            <a:r>
              <a:rPr lang="en-US" dirty="0" smtClean="0"/>
              <a:t>Professional </a:t>
            </a:r>
            <a:r>
              <a:rPr lang="en-US" dirty="0"/>
              <a:t>Development/Trainings</a:t>
            </a:r>
          </a:p>
          <a:p>
            <a:pPr lvl="1"/>
            <a:r>
              <a:rPr lang="en-US" dirty="0"/>
              <a:t>60% of officers did not feel there are adequate trainings/professional development, and/or leadership opportunities </a:t>
            </a:r>
            <a:r>
              <a:rPr lang="en-US" dirty="0" smtClean="0"/>
              <a:t>available</a:t>
            </a:r>
          </a:p>
          <a:p>
            <a:pPr lvl="1"/>
            <a:r>
              <a:rPr lang="en-US" dirty="0" smtClean="0"/>
              <a:t>Suggestions:</a:t>
            </a:r>
            <a:endParaRPr lang="en-US" dirty="0"/>
          </a:p>
          <a:p>
            <a:pPr lvl="2"/>
            <a:r>
              <a:rPr lang="en-US" dirty="0" smtClean="0"/>
              <a:t>Develop more PHS sponsored leadership opportunities and trainings</a:t>
            </a:r>
          </a:p>
          <a:p>
            <a:pPr lvl="2"/>
            <a:r>
              <a:rPr lang="en-US" dirty="0" smtClean="0"/>
              <a:t>Increase funding at PHS HQ for professional development outside of beltway</a:t>
            </a:r>
          </a:p>
          <a:p>
            <a:pPr lvl="2"/>
            <a:r>
              <a:rPr lang="en-US" dirty="0" smtClean="0"/>
              <a:t>PHS should encourage more continual learning and provide training for licenses and continuing education</a:t>
            </a:r>
          </a:p>
          <a:p>
            <a:pPr lvl="2"/>
            <a:r>
              <a:rPr lang="en-US" dirty="0" smtClean="0"/>
              <a:t>More trainings for senior officers</a:t>
            </a:r>
          </a:p>
          <a:p>
            <a:pPr lvl="2"/>
            <a:r>
              <a:rPr lang="en-US" dirty="0" smtClean="0"/>
              <a:t>More web-based trainings for officers in remote locations and clinicians</a:t>
            </a:r>
          </a:p>
          <a:p>
            <a:pPr lvl="2"/>
            <a:r>
              <a:rPr lang="en-US" dirty="0" smtClean="0"/>
              <a:t>Mid-level officers training course should be available to all officers</a:t>
            </a:r>
          </a:p>
          <a:p>
            <a:pPr lvl="2"/>
            <a:endParaRPr lang="en-US" dirty="0"/>
          </a:p>
        </p:txBody>
      </p:sp>
    </p:spTree>
    <p:extLst>
      <p:ext uri="{BB962C8B-B14F-4D97-AF65-F5344CB8AC3E}">
        <p14:creationId xmlns:p14="http://schemas.microsoft.com/office/powerpoint/2010/main" val="14723937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Summary</a:t>
            </a:r>
            <a:br>
              <a:rPr lang="en-US" dirty="0" smtClean="0"/>
            </a:br>
            <a:r>
              <a:rPr lang="en-US" dirty="0" smtClean="0"/>
              <a:t> Billets</a:t>
            </a:r>
            <a:endParaRPr lang="en-US" dirty="0"/>
          </a:p>
        </p:txBody>
      </p:sp>
      <p:sp>
        <p:nvSpPr>
          <p:cNvPr id="3" name="Content Placeholder 2"/>
          <p:cNvSpPr>
            <a:spLocks noGrp="1"/>
          </p:cNvSpPr>
          <p:nvPr>
            <p:ph idx="4294967295"/>
          </p:nvPr>
        </p:nvSpPr>
        <p:spPr>
          <a:xfrm>
            <a:off x="457200" y="1600200"/>
            <a:ext cx="8229600" cy="4525963"/>
          </a:xfrm>
          <a:prstGeom prst="rect">
            <a:avLst/>
          </a:prstGeom>
        </p:spPr>
        <p:txBody>
          <a:bodyPr>
            <a:normAutofit fontScale="92500" lnSpcReduction="20000"/>
          </a:bodyPr>
          <a:lstStyle/>
          <a:p>
            <a:r>
              <a:rPr lang="en-US" dirty="0" smtClean="0"/>
              <a:t>37% of officers experienced difficulty obtaining a position with a higher billet</a:t>
            </a:r>
          </a:p>
          <a:p>
            <a:r>
              <a:rPr lang="en-US" dirty="0" smtClean="0"/>
              <a:t>65% of officers would be willing to relocate for a higher billet</a:t>
            </a:r>
          </a:p>
          <a:p>
            <a:pPr lvl="1"/>
            <a:r>
              <a:rPr lang="en-US" dirty="0" smtClean="0"/>
              <a:t>Challenges:</a:t>
            </a:r>
          </a:p>
          <a:p>
            <a:pPr lvl="2"/>
            <a:r>
              <a:rPr lang="en-US" dirty="0" smtClean="0"/>
              <a:t>Competing with civilians</a:t>
            </a:r>
          </a:p>
          <a:p>
            <a:pPr lvl="2"/>
            <a:r>
              <a:rPr lang="en-US" dirty="0" smtClean="0"/>
              <a:t>Lack of availability of higher billets</a:t>
            </a:r>
          </a:p>
          <a:p>
            <a:pPr lvl="2"/>
            <a:r>
              <a:rPr lang="en-US" dirty="0" smtClean="0"/>
              <a:t>No billet structure or database to show opportunities</a:t>
            </a:r>
          </a:p>
          <a:p>
            <a:pPr lvl="2"/>
            <a:r>
              <a:rPr lang="en-US" dirty="0" smtClean="0"/>
              <a:t>Civilian supervisors do not understand the billet system</a:t>
            </a:r>
          </a:p>
          <a:p>
            <a:pPr lvl="2"/>
            <a:r>
              <a:rPr lang="en-US" dirty="0" smtClean="0"/>
              <a:t>Changing current billet to a higher billet is difficult</a:t>
            </a:r>
          </a:p>
          <a:p>
            <a:pPr lvl="2"/>
            <a:r>
              <a:rPr lang="en-US" dirty="0" smtClean="0"/>
              <a:t>Finding higher clinical billets versus administrative</a:t>
            </a:r>
          </a:p>
          <a:p>
            <a:pPr lvl="2"/>
            <a:r>
              <a:rPr lang="en-US" dirty="0" smtClean="0"/>
              <a:t>No support from supervisors to upgrade billet</a:t>
            </a:r>
          </a:p>
          <a:p>
            <a:pPr lvl="2"/>
            <a:r>
              <a:rPr lang="en-US" dirty="0" smtClean="0"/>
              <a:t>Higher level billets within HHS are only in DC</a:t>
            </a:r>
          </a:p>
          <a:p>
            <a:pPr lvl="2"/>
            <a:r>
              <a:rPr lang="en-US" dirty="0" smtClean="0"/>
              <a:t>Increasing number of O6 officers who remain past 20 years limits the O6 billet availability</a:t>
            </a:r>
          </a:p>
        </p:txBody>
      </p:sp>
    </p:spTree>
    <p:extLst>
      <p:ext uri="{BB962C8B-B14F-4D97-AF65-F5344CB8AC3E}">
        <p14:creationId xmlns:p14="http://schemas.microsoft.com/office/powerpoint/2010/main" val="40593735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Summary</a:t>
            </a:r>
            <a:br>
              <a:rPr lang="en-US" dirty="0" smtClean="0"/>
            </a:br>
            <a:r>
              <a:rPr lang="en-US" dirty="0" smtClean="0"/>
              <a:t> Support</a:t>
            </a:r>
            <a:endParaRPr lang="en-US" dirty="0"/>
          </a:p>
        </p:txBody>
      </p:sp>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r>
              <a:rPr lang="en-US" dirty="0" smtClean="0"/>
              <a:t>Awards</a:t>
            </a:r>
          </a:p>
          <a:p>
            <a:pPr lvl="1"/>
            <a:r>
              <a:rPr lang="en-US" dirty="0" smtClean="0"/>
              <a:t>88% are Officer Initiated</a:t>
            </a:r>
          </a:p>
          <a:p>
            <a:pPr lvl="1"/>
            <a:r>
              <a:rPr lang="en-US" dirty="0" smtClean="0"/>
              <a:t>48% feel that supervisors are not knowledgeable about the CC Awards process</a:t>
            </a:r>
          </a:p>
          <a:p>
            <a:r>
              <a:rPr lang="en-US" dirty="0" smtClean="0"/>
              <a:t>Supervisor/Officer Relationship</a:t>
            </a:r>
          </a:p>
          <a:p>
            <a:pPr lvl="1"/>
            <a:r>
              <a:rPr lang="en-US" dirty="0" smtClean="0"/>
              <a:t>73</a:t>
            </a:r>
            <a:r>
              <a:rPr lang="en-US" dirty="0"/>
              <a:t>% of officers have supervisory support</a:t>
            </a:r>
          </a:p>
          <a:p>
            <a:pPr lvl="1"/>
            <a:r>
              <a:rPr lang="en-US" dirty="0"/>
              <a:t>73% have a civilian supervisor</a:t>
            </a:r>
          </a:p>
          <a:p>
            <a:endParaRPr lang="en-US" dirty="0" smtClean="0"/>
          </a:p>
        </p:txBody>
      </p:sp>
    </p:spTree>
    <p:extLst>
      <p:ext uri="{BB962C8B-B14F-4D97-AF65-F5344CB8AC3E}">
        <p14:creationId xmlns:p14="http://schemas.microsoft.com/office/powerpoint/2010/main" val="37967850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Summary</a:t>
            </a:r>
            <a:br>
              <a:rPr lang="en-US" dirty="0" smtClean="0"/>
            </a:br>
            <a:r>
              <a:rPr lang="en-US" dirty="0" smtClean="0"/>
              <a:t>Overall Satisfaction</a:t>
            </a:r>
            <a:endParaRPr lang="en-US" dirty="0"/>
          </a:p>
        </p:txBody>
      </p:sp>
      <p:sp>
        <p:nvSpPr>
          <p:cNvPr id="3" name="Content Placeholder 2"/>
          <p:cNvSpPr>
            <a:spLocks noGrp="1"/>
          </p:cNvSpPr>
          <p:nvPr>
            <p:ph idx="4294967295"/>
          </p:nvPr>
        </p:nvSpPr>
        <p:spPr>
          <a:xfrm>
            <a:off x="457200" y="1600200"/>
            <a:ext cx="8229600" cy="4525963"/>
          </a:xfrm>
          <a:prstGeom prst="rect">
            <a:avLst/>
          </a:prstGeom>
        </p:spPr>
        <p:txBody>
          <a:bodyPr>
            <a:normAutofit fontScale="77500" lnSpcReduction="20000"/>
          </a:bodyPr>
          <a:lstStyle/>
          <a:p>
            <a:r>
              <a:rPr lang="en-US" dirty="0" smtClean="0"/>
              <a:t>31% of officers plan to separate from the Corps within 5  years</a:t>
            </a:r>
          </a:p>
          <a:p>
            <a:r>
              <a:rPr lang="en-US" dirty="0" smtClean="0"/>
              <a:t>Positive Comments</a:t>
            </a:r>
          </a:p>
          <a:p>
            <a:pPr lvl="1"/>
            <a:r>
              <a:rPr lang="en-US" dirty="0" smtClean="0"/>
              <a:t>Majority are very satisfied</a:t>
            </a:r>
          </a:p>
          <a:p>
            <a:pPr lvl="1"/>
            <a:r>
              <a:rPr lang="en-US" dirty="0" smtClean="0"/>
              <a:t>Love the Corps but need more information on navigating the system</a:t>
            </a:r>
          </a:p>
          <a:p>
            <a:pPr lvl="1"/>
            <a:r>
              <a:rPr lang="en-US" dirty="0" smtClean="0"/>
              <a:t>Rewarding and satisfying career</a:t>
            </a:r>
          </a:p>
          <a:p>
            <a:pPr lvl="1"/>
            <a:endParaRPr lang="en-US" dirty="0"/>
          </a:p>
          <a:p>
            <a:r>
              <a:rPr lang="en-US" dirty="0" smtClean="0"/>
              <a:t>Negative Comments</a:t>
            </a:r>
          </a:p>
          <a:p>
            <a:pPr lvl="1"/>
            <a:r>
              <a:rPr lang="en-US" dirty="0" smtClean="0"/>
              <a:t>Need clear understanding of promotion expectations</a:t>
            </a:r>
          </a:p>
          <a:p>
            <a:pPr lvl="1"/>
            <a:r>
              <a:rPr lang="en-US" dirty="0" smtClean="0"/>
              <a:t>Jealousy and lack of support from fellow officers and civilian supervisors</a:t>
            </a:r>
          </a:p>
          <a:p>
            <a:pPr lvl="1"/>
            <a:r>
              <a:rPr lang="en-US" dirty="0"/>
              <a:t>Some officers have a lack of commitment to public service and fellow </a:t>
            </a:r>
            <a:r>
              <a:rPr lang="en-US" dirty="0" smtClean="0"/>
              <a:t>officers</a:t>
            </a:r>
          </a:p>
          <a:p>
            <a:pPr lvl="1"/>
            <a:r>
              <a:rPr lang="en-US" dirty="0" smtClean="0"/>
              <a:t>Lack of support structurally from PHS</a:t>
            </a:r>
          </a:p>
          <a:p>
            <a:pPr lvl="1"/>
            <a:r>
              <a:rPr lang="en-US" dirty="0" smtClean="0"/>
              <a:t>Would like more opportunities to deploy</a:t>
            </a:r>
          </a:p>
          <a:p>
            <a:pPr lvl="1"/>
            <a:r>
              <a:rPr lang="en-US" dirty="0" smtClean="0"/>
              <a:t>Bias to officers working in and around DC, they have more opportunities</a:t>
            </a:r>
            <a:endParaRPr lang="en-US" dirty="0"/>
          </a:p>
          <a:p>
            <a:pPr lvl="1"/>
            <a:endParaRPr lang="en-US" dirty="0" smtClean="0"/>
          </a:p>
          <a:p>
            <a:pPr lvl="1"/>
            <a:endParaRPr lang="en-US" dirty="0" smtClean="0"/>
          </a:p>
        </p:txBody>
      </p:sp>
    </p:spTree>
    <p:extLst>
      <p:ext uri="{BB962C8B-B14F-4D97-AF65-F5344CB8AC3E}">
        <p14:creationId xmlns:p14="http://schemas.microsoft.com/office/powerpoint/2010/main" val="19539841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Results Summary</a:t>
            </a:r>
            <a:br>
              <a:rPr lang="en-US" dirty="0"/>
            </a:br>
            <a:r>
              <a:rPr lang="en-US" dirty="0"/>
              <a:t> </a:t>
            </a:r>
            <a:r>
              <a:rPr lang="en-US" dirty="0" smtClean="0"/>
              <a:t>Challenges</a:t>
            </a:r>
            <a:endParaRPr lang="en-US" dirty="0"/>
          </a:p>
        </p:txBody>
      </p:sp>
      <p:sp>
        <p:nvSpPr>
          <p:cNvPr id="3" name="Content Placeholder 2"/>
          <p:cNvSpPr>
            <a:spLocks noGrp="1"/>
          </p:cNvSpPr>
          <p:nvPr>
            <p:ph idx="4294967295"/>
          </p:nvPr>
        </p:nvSpPr>
        <p:spPr>
          <a:xfrm>
            <a:off x="457200" y="1600200"/>
            <a:ext cx="8229600" cy="4525963"/>
          </a:xfrm>
          <a:prstGeom prst="rect">
            <a:avLst/>
          </a:prstGeom>
        </p:spPr>
        <p:txBody>
          <a:bodyPr>
            <a:normAutofit fontScale="77500" lnSpcReduction="20000"/>
          </a:bodyPr>
          <a:lstStyle/>
          <a:p>
            <a:r>
              <a:rPr lang="en-US" dirty="0" smtClean="0"/>
              <a:t>No support from HQ outside of DC and while serving in isolated locations</a:t>
            </a:r>
          </a:p>
          <a:p>
            <a:r>
              <a:rPr lang="en-US" dirty="0" smtClean="0"/>
              <a:t>Higher Billets</a:t>
            </a:r>
          </a:p>
          <a:p>
            <a:r>
              <a:rPr lang="en-US" dirty="0" smtClean="0"/>
              <a:t>Promotion</a:t>
            </a:r>
          </a:p>
          <a:p>
            <a:r>
              <a:rPr lang="en-US" dirty="0" smtClean="0"/>
              <a:t>Receiving responses from anyone at HQ</a:t>
            </a:r>
          </a:p>
          <a:p>
            <a:r>
              <a:rPr lang="en-US" dirty="0" smtClean="0"/>
              <a:t>Unfair treatment by supervisors and civilian colleagues</a:t>
            </a:r>
          </a:p>
          <a:p>
            <a:r>
              <a:rPr lang="en-US" dirty="0" smtClean="0"/>
              <a:t>Being a Corps Officer is an additional job</a:t>
            </a:r>
          </a:p>
          <a:p>
            <a:r>
              <a:rPr lang="en-US" dirty="0" smtClean="0"/>
              <a:t>Lack of support and career progression by agency</a:t>
            </a:r>
          </a:p>
          <a:p>
            <a:r>
              <a:rPr lang="en-US" dirty="0" smtClean="0"/>
              <a:t>Too many administrative processes and burdens</a:t>
            </a:r>
          </a:p>
          <a:p>
            <a:r>
              <a:rPr lang="en-US" dirty="0" smtClean="0"/>
              <a:t>Writing awards</a:t>
            </a:r>
          </a:p>
          <a:p>
            <a:r>
              <a:rPr lang="en-US" dirty="0" smtClean="0"/>
              <a:t>Balancing work and life</a:t>
            </a:r>
          </a:p>
          <a:p>
            <a:r>
              <a:rPr lang="en-US" dirty="0" smtClean="0"/>
              <a:t>Lack of information</a:t>
            </a:r>
          </a:p>
          <a:p>
            <a:r>
              <a:rPr lang="en-US" dirty="0" smtClean="0"/>
              <a:t>Mentors for O-6 officers</a:t>
            </a:r>
          </a:p>
          <a:p>
            <a:r>
              <a:rPr lang="en-US" dirty="0" smtClean="0"/>
              <a:t>Lack of opportunity to deploy</a:t>
            </a:r>
          </a:p>
          <a:p>
            <a:r>
              <a:rPr lang="en-US" dirty="0" err="1" smtClean="0"/>
              <a:t>eOPF</a:t>
            </a:r>
            <a:r>
              <a:rPr lang="en-US" dirty="0" smtClean="0"/>
              <a:t> (need an updated electronic system)</a:t>
            </a:r>
          </a:p>
          <a:p>
            <a:endParaRPr lang="en-US" dirty="0" smtClean="0"/>
          </a:p>
          <a:p>
            <a:endParaRPr lang="en-US" dirty="0"/>
          </a:p>
        </p:txBody>
      </p:sp>
    </p:spTree>
    <p:extLst>
      <p:ext uri="{BB962C8B-B14F-4D97-AF65-F5344CB8AC3E}">
        <p14:creationId xmlns:p14="http://schemas.microsoft.com/office/powerpoint/2010/main" val="688114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22287" y="1308100"/>
            <a:ext cx="8293100" cy="4864100"/>
          </a:xfrm>
        </p:spPr>
        <p:txBody>
          <a:bodyPr/>
          <a:lstStyle/>
          <a:p>
            <a:pPr>
              <a:lnSpc>
                <a:spcPct val="200000"/>
              </a:lnSpc>
            </a:pPr>
            <a:r>
              <a:rPr lang="en-US" i="1" dirty="0" smtClean="0"/>
              <a:t>2015 Exit Interview</a:t>
            </a:r>
            <a:r>
              <a:rPr lang="en-US" dirty="0" smtClean="0"/>
              <a:t>: CDR Shane Sims</a:t>
            </a:r>
          </a:p>
          <a:p>
            <a:pPr>
              <a:lnSpc>
                <a:spcPct val="200000"/>
              </a:lnSpc>
            </a:pPr>
            <a:r>
              <a:rPr lang="en-US" i="1" dirty="0" smtClean="0"/>
              <a:t>2015 Retention Survey</a:t>
            </a:r>
            <a:r>
              <a:rPr lang="en-US" dirty="0" smtClean="0"/>
              <a:t>: CDR Jemekia Thornton</a:t>
            </a:r>
          </a:p>
          <a:p>
            <a:pPr>
              <a:lnSpc>
                <a:spcPct val="200000"/>
              </a:lnSpc>
            </a:pPr>
            <a:r>
              <a:rPr lang="en-US" i="1" dirty="0" smtClean="0"/>
              <a:t>HSO </a:t>
            </a:r>
            <a:r>
              <a:rPr lang="en-US" i="1" dirty="0"/>
              <a:t>Promotable Officer </a:t>
            </a:r>
            <a:r>
              <a:rPr lang="en-US" i="1" dirty="0" smtClean="0"/>
              <a:t>Profile: </a:t>
            </a:r>
            <a:r>
              <a:rPr lang="en-US" dirty="0" smtClean="0"/>
              <a:t>LCDR Joel Richardson</a:t>
            </a:r>
          </a:p>
          <a:p>
            <a:pPr>
              <a:lnSpc>
                <a:spcPct val="200000"/>
              </a:lnSpc>
            </a:pPr>
            <a:r>
              <a:rPr lang="en-US" i="1" dirty="0" smtClean="0"/>
              <a:t>Senior Officer Assessment: </a:t>
            </a:r>
            <a:r>
              <a:rPr lang="en-US" dirty="0" smtClean="0"/>
              <a:t>CAPT Robin Hunter Buskey</a:t>
            </a:r>
          </a:p>
          <a:p>
            <a:endParaRPr lang="en-US" dirty="0"/>
          </a:p>
        </p:txBody>
      </p:sp>
      <p:sp>
        <p:nvSpPr>
          <p:cNvPr id="3" name="Title 2"/>
          <p:cNvSpPr>
            <a:spLocks noGrp="1"/>
          </p:cNvSpPr>
          <p:nvPr>
            <p:ph type="title"/>
          </p:nvPr>
        </p:nvSpPr>
        <p:spPr/>
        <p:txBody>
          <a:bodyPr/>
          <a:lstStyle/>
          <a:p>
            <a:r>
              <a:rPr lang="en-US" dirty="0" smtClean="0"/>
              <a:t>Speaker Biographies</a:t>
            </a:r>
            <a:endParaRPr lang="en-US" dirty="0"/>
          </a:p>
        </p:txBody>
      </p:sp>
      <p:sp>
        <p:nvSpPr>
          <p:cNvPr id="4" name="Slide Number Placeholder 3"/>
          <p:cNvSpPr>
            <a:spLocks noGrp="1"/>
          </p:cNvSpPr>
          <p:nvPr>
            <p:ph type="sldNum" sz="quarter" idx="12"/>
          </p:nvPr>
        </p:nvSpPr>
        <p:spPr/>
        <p:txBody>
          <a:bodyPr/>
          <a:lstStyle/>
          <a:p>
            <a:pPr>
              <a:defRPr/>
            </a:pPr>
            <a:fld id="{E019EE48-69AE-491B-9AE1-52CE34E35F17}" type="slidenum">
              <a:rPr lang="en-US" smtClean="0"/>
              <a:pPr>
                <a:defRPr/>
              </a:pPr>
              <a:t>2</a:t>
            </a:fld>
            <a:endParaRPr lang="en-US" dirty="0"/>
          </a:p>
        </p:txBody>
      </p:sp>
    </p:spTree>
    <p:extLst>
      <p:ext uri="{BB962C8B-B14F-4D97-AF65-F5344CB8AC3E}">
        <p14:creationId xmlns:p14="http://schemas.microsoft.com/office/powerpoint/2010/main" val="13947638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143000" y="1143000"/>
            <a:ext cx="6378575" cy="2397125"/>
          </a:xfrm>
          <a:prstGeom prst="rect">
            <a:avLst/>
          </a:prstGeom>
          <a:noFill/>
          <a:ln w="9525">
            <a:noFill/>
            <a:miter lim="800000"/>
            <a:headEnd/>
            <a:tailEnd/>
          </a:ln>
        </p:spPr>
        <p:txBody>
          <a:bodyPr lIns="92075" tIns="46038" rIns="92075" bIns="46038" anchor="ctr"/>
          <a:lstStyle/>
          <a:p>
            <a:pPr algn="ctr" fontAlgn="auto">
              <a:lnSpc>
                <a:spcPts val="2800"/>
              </a:lnSpc>
              <a:spcBef>
                <a:spcPts val="0"/>
              </a:spcBef>
              <a:spcAft>
                <a:spcPts val="0"/>
              </a:spcAft>
              <a:defRPr/>
            </a:pPr>
            <a:r>
              <a:rPr kumimoji="1" lang="en-US" sz="2600" b="0" kern="0" dirty="0">
                <a:solidFill>
                  <a:sysClr val="windowText" lastClr="000000"/>
                </a:solidFill>
                <a:latin typeface="Arial" pitchFamily="34" charset="0"/>
              </a:rPr>
              <a:t/>
            </a:r>
            <a:br>
              <a:rPr kumimoji="1" lang="en-US" sz="2600" b="0" kern="0" dirty="0">
                <a:solidFill>
                  <a:sysClr val="windowText" lastClr="000000"/>
                </a:solidFill>
                <a:latin typeface="Arial" pitchFamily="34" charset="0"/>
              </a:rPr>
            </a:br>
            <a:r>
              <a:rPr kumimoji="1" lang="en-US" sz="2600" b="0" kern="0" dirty="0">
                <a:solidFill>
                  <a:sysClr val="windowText" lastClr="000000"/>
                </a:solidFill>
                <a:latin typeface="Arial" pitchFamily="34" charset="0"/>
              </a:rPr>
              <a:t>  </a:t>
            </a:r>
          </a:p>
        </p:txBody>
      </p:sp>
      <p:sp>
        <p:nvSpPr>
          <p:cNvPr id="4" name="Rectangle 2"/>
          <p:cNvSpPr txBox="1">
            <a:spLocks noChangeArrowheads="1"/>
          </p:cNvSpPr>
          <p:nvPr/>
        </p:nvSpPr>
        <p:spPr bwMode="auto">
          <a:xfrm>
            <a:off x="238125" y="1219200"/>
            <a:ext cx="8674100" cy="990600"/>
          </a:xfrm>
          <a:prstGeom prst="rect">
            <a:avLst/>
          </a:prstGeom>
          <a:solidFill>
            <a:srgbClr val="FFFFFF"/>
          </a:solidFill>
          <a:ln w="9525">
            <a:noFill/>
            <a:miter lim="800000"/>
            <a:headEnd/>
            <a:tailEnd/>
          </a:ln>
        </p:spPr>
        <p:txBody>
          <a:bodyPr/>
          <a:lstStyle/>
          <a:p>
            <a:pPr marL="228600" indent="-228600" algn="ctr" eaLnBrk="0" hangingPunct="0">
              <a:spcBef>
                <a:spcPct val="20000"/>
              </a:spcBef>
              <a:buClr>
                <a:srgbClr val="0054A4"/>
              </a:buClr>
              <a:buSzPct val="125000"/>
              <a:defRPr/>
            </a:pPr>
            <a:endParaRPr lang="en-US" sz="4400" kern="0" dirty="0">
              <a:solidFill>
                <a:schemeClr val="tx1"/>
              </a:solidFill>
              <a:latin typeface="+mn-lt"/>
            </a:endParaRPr>
          </a:p>
        </p:txBody>
      </p:sp>
      <p:sp>
        <p:nvSpPr>
          <p:cNvPr id="6" name="Title 5"/>
          <p:cNvSpPr>
            <a:spLocks noGrp="1"/>
          </p:cNvSpPr>
          <p:nvPr>
            <p:ph type="ctrTitle"/>
          </p:nvPr>
        </p:nvSpPr>
        <p:spPr/>
        <p:txBody>
          <a:bodyPr/>
          <a:lstStyle/>
          <a:p>
            <a:r>
              <a:rPr lang="en-US" sz="3200" dirty="0" smtClean="0"/>
              <a:t>Analysis of HSO Promotable Officer Survey Results,</a:t>
            </a:r>
            <a:br>
              <a:rPr lang="en-US" sz="3200" dirty="0" smtClean="0"/>
            </a:br>
            <a:r>
              <a:rPr lang="en-US" sz="3200" dirty="0" smtClean="0"/>
              <a:t>PY 2013 &amp; 2014</a:t>
            </a:r>
            <a:endParaRPr lang="en-US" sz="3200" dirty="0"/>
          </a:p>
        </p:txBody>
      </p:sp>
      <p:sp>
        <p:nvSpPr>
          <p:cNvPr id="7" name="Subtitle 6"/>
          <p:cNvSpPr>
            <a:spLocks noGrp="1"/>
          </p:cNvSpPr>
          <p:nvPr>
            <p:ph type="subTitle" idx="1"/>
          </p:nvPr>
        </p:nvSpPr>
        <p:spPr/>
        <p:txBody>
          <a:bodyPr/>
          <a:lstStyle/>
          <a:p>
            <a:r>
              <a:rPr lang="en-US" sz="1800" dirty="0" smtClean="0"/>
              <a:t>Lead: LCDR </a:t>
            </a:r>
            <a:r>
              <a:rPr lang="en-US" sz="1800" dirty="0" smtClean="0"/>
              <a:t>Joel Richardson</a:t>
            </a:r>
          </a:p>
          <a:p>
            <a:r>
              <a:rPr lang="en-US" sz="1800" dirty="0" smtClean="0"/>
              <a:t>Assessment and Analytics Team</a:t>
            </a:r>
          </a:p>
          <a:p>
            <a:r>
              <a:rPr lang="en-US" sz="1800" dirty="0" smtClean="0"/>
              <a:t>HSPAC Career Development Subcommittee</a:t>
            </a:r>
            <a:endParaRPr lang="en-US" sz="1800" dirty="0"/>
          </a:p>
        </p:txBody>
      </p:sp>
    </p:spTree>
    <p:extLst>
      <p:ext uri="{BB962C8B-B14F-4D97-AF65-F5344CB8AC3E}">
        <p14:creationId xmlns:p14="http://schemas.microsoft.com/office/powerpoint/2010/main" val="42395761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Introduction and Survey Specifics</a:t>
            </a:r>
          </a:p>
          <a:p>
            <a:r>
              <a:rPr lang="en-US" dirty="0" smtClean="0"/>
              <a:t>Data points collected</a:t>
            </a:r>
          </a:p>
          <a:p>
            <a:r>
              <a:rPr lang="en-US" dirty="0" smtClean="0"/>
              <a:t>Limitations of survey</a:t>
            </a:r>
          </a:p>
          <a:p>
            <a:r>
              <a:rPr lang="en-US" dirty="0" smtClean="0"/>
              <a:t>Results</a:t>
            </a:r>
          </a:p>
          <a:p>
            <a:r>
              <a:rPr lang="en-US" dirty="0" smtClean="0"/>
              <a:t>How HSOs can use this information</a:t>
            </a:r>
          </a:p>
          <a:p>
            <a:r>
              <a:rPr lang="en-US" dirty="0" smtClean="0"/>
              <a:t>Conclusions</a:t>
            </a:r>
            <a:endParaRPr lang="en-US" dirty="0"/>
          </a:p>
        </p:txBody>
      </p:sp>
      <p:sp>
        <p:nvSpPr>
          <p:cNvPr id="3" name="Title 2"/>
          <p:cNvSpPr>
            <a:spLocks noGrp="1"/>
          </p:cNvSpPr>
          <p:nvPr>
            <p:ph type="title"/>
          </p:nvPr>
        </p:nvSpPr>
        <p:spPr/>
        <p:txBody>
          <a:bodyPr/>
          <a:lstStyle/>
          <a:p>
            <a:r>
              <a:rPr lang="en-US" dirty="0" smtClean="0"/>
              <a:t>Agenda</a:t>
            </a:r>
            <a:endParaRPr lang="en-US" dirty="0"/>
          </a:p>
        </p:txBody>
      </p:sp>
      <p:sp>
        <p:nvSpPr>
          <p:cNvPr id="4" name="Slide Number Placeholder 3"/>
          <p:cNvSpPr>
            <a:spLocks noGrp="1"/>
          </p:cNvSpPr>
          <p:nvPr>
            <p:ph type="sldNum" sz="quarter" idx="12"/>
          </p:nvPr>
        </p:nvSpPr>
        <p:spPr/>
        <p:txBody>
          <a:bodyPr/>
          <a:lstStyle/>
          <a:p>
            <a:pPr>
              <a:defRPr/>
            </a:pPr>
            <a:fld id="{E019EE48-69AE-491B-9AE1-52CE34E35F17}" type="slidenum">
              <a:rPr lang="en-US" smtClean="0"/>
              <a:pPr>
                <a:defRPr/>
              </a:pPr>
              <a:t>30</a:t>
            </a:fld>
            <a:endParaRPr lang="en-US" dirty="0"/>
          </a:p>
        </p:txBody>
      </p:sp>
    </p:spTree>
    <p:extLst>
      <p:ext uri="{BB962C8B-B14F-4D97-AF65-F5344CB8AC3E}">
        <p14:creationId xmlns:p14="http://schemas.microsoft.com/office/powerpoint/2010/main" val="34061675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What this presentation does:</a:t>
            </a:r>
          </a:p>
          <a:p>
            <a:pPr lvl="1"/>
            <a:r>
              <a:rPr lang="en-US" sz="2400" dirty="0" smtClean="0"/>
              <a:t>Describe current efforts by HS-PAC to collect and analyze data regarding officer opinions towards promotion and other aspects of their careers</a:t>
            </a:r>
          </a:p>
          <a:p>
            <a:pPr marL="0" indent="0">
              <a:buNone/>
            </a:pPr>
            <a:endParaRPr lang="en-US" dirty="0"/>
          </a:p>
          <a:p>
            <a:r>
              <a:rPr lang="en-US" dirty="0" smtClean="0"/>
              <a:t>What this presentation does </a:t>
            </a:r>
            <a:r>
              <a:rPr lang="en-US" u="sng" dirty="0" smtClean="0"/>
              <a:t>not</a:t>
            </a:r>
            <a:r>
              <a:rPr lang="en-US" dirty="0" smtClean="0"/>
              <a:t> do:</a:t>
            </a:r>
          </a:p>
          <a:p>
            <a:pPr lvl="1"/>
            <a:r>
              <a:rPr lang="en-US" sz="2400" dirty="0" smtClean="0"/>
              <a:t>Draw specific correlations between promotion success and particular HSO benchmarks</a:t>
            </a:r>
          </a:p>
        </p:txBody>
      </p:sp>
      <p:sp>
        <p:nvSpPr>
          <p:cNvPr id="3" name="Title 2"/>
          <p:cNvSpPr>
            <a:spLocks noGrp="1"/>
          </p:cNvSpPr>
          <p:nvPr>
            <p:ph type="title"/>
          </p:nvPr>
        </p:nvSpPr>
        <p:spPr/>
        <p:txBody>
          <a:bodyPr/>
          <a:lstStyle/>
          <a:p>
            <a:r>
              <a:rPr lang="en-US" dirty="0" smtClean="0"/>
              <a:t>Intent of Presentation</a:t>
            </a:r>
            <a:endParaRPr lang="en-US" dirty="0"/>
          </a:p>
        </p:txBody>
      </p:sp>
      <p:sp>
        <p:nvSpPr>
          <p:cNvPr id="4" name="Slide Number Placeholder 3"/>
          <p:cNvSpPr>
            <a:spLocks noGrp="1"/>
          </p:cNvSpPr>
          <p:nvPr>
            <p:ph type="sldNum" sz="quarter" idx="12"/>
          </p:nvPr>
        </p:nvSpPr>
        <p:spPr/>
        <p:txBody>
          <a:bodyPr/>
          <a:lstStyle/>
          <a:p>
            <a:pPr>
              <a:defRPr/>
            </a:pPr>
            <a:fld id="{E019EE48-69AE-491B-9AE1-52CE34E35F17}" type="slidenum">
              <a:rPr lang="en-US" smtClean="0"/>
              <a:pPr>
                <a:defRPr/>
              </a:pPr>
              <a:t>31</a:t>
            </a:fld>
            <a:endParaRPr lang="en-US" dirty="0"/>
          </a:p>
        </p:txBody>
      </p:sp>
    </p:spTree>
    <p:extLst>
      <p:ext uri="{BB962C8B-B14F-4D97-AF65-F5344CB8AC3E}">
        <p14:creationId xmlns:p14="http://schemas.microsoft.com/office/powerpoint/2010/main" val="24261188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Intent of survey</a:t>
            </a:r>
          </a:p>
          <a:p>
            <a:pPr lvl="1"/>
            <a:r>
              <a:rPr lang="en-US" dirty="0" smtClean="0"/>
              <a:t>At request of HSO leadership, HSPAC tasked with compiling a “Promotable Officer Profile” to assist HSOs in career and promotion planning</a:t>
            </a:r>
          </a:p>
          <a:p>
            <a:r>
              <a:rPr lang="en-US" dirty="0" smtClean="0"/>
              <a:t>Who received survey</a:t>
            </a:r>
          </a:p>
          <a:p>
            <a:pPr lvl="1"/>
            <a:r>
              <a:rPr lang="en-US" dirty="0" smtClean="0"/>
              <a:t>All HSOs selected for promotion (Temp and/or Perm) in PY13 and PY14</a:t>
            </a:r>
          </a:p>
          <a:p>
            <a:r>
              <a:rPr lang="en-US" dirty="0" smtClean="0"/>
              <a:t>When received</a:t>
            </a:r>
          </a:p>
          <a:p>
            <a:pPr lvl="1"/>
            <a:r>
              <a:rPr lang="en-US" dirty="0" smtClean="0"/>
              <a:t>Via e-mail from HSPAC Chair on 31Jul14</a:t>
            </a:r>
          </a:p>
          <a:p>
            <a:pPr lvl="1"/>
            <a:r>
              <a:rPr lang="en-US" dirty="0" smtClean="0"/>
              <a:t>Reminder e-mail from HSPAC Chair on 22Aug14</a:t>
            </a:r>
          </a:p>
          <a:p>
            <a:r>
              <a:rPr lang="en-US" dirty="0" smtClean="0"/>
              <a:t>How survey completed</a:t>
            </a:r>
          </a:p>
          <a:p>
            <a:pPr lvl="1"/>
            <a:r>
              <a:rPr lang="en-US" dirty="0" smtClean="0"/>
              <a:t>Commercial “Survey Monkey” website</a:t>
            </a:r>
            <a:endParaRPr lang="en-US" dirty="0"/>
          </a:p>
        </p:txBody>
      </p:sp>
      <p:sp>
        <p:nvSpPr>
          <p:cNvPr id="3" name="Title 2"/>
          <p:cNvSpPr>
            <a:spLocks noGrp="1"/>
          </p:cNvSpPr>
          <p:nvPr>
            <p:ph type="title"/>
          </p:nvPr>
        </p:nvSpPr>
        <p:spPr/>
        <p:txBody>
          <a:bodyPr/>
          <a:lstStyle/>
          <a:p>
            <a:r>
              <a:rPr lang="en-US" dirty="0" smtClean="0"/>
              <a:t>Introduction and Survey Specifics</a:t>
            </a:r>
            <a:endParaRPr lang="en-US" dirty="0"/>
          </a:p>
        </p:txBody>
      </p:sp>
      <p:sp>
        <p:nvSpPr>
          <p:cNvPr id="4" name="Slide Number Placeholder 3"/>
          <p:cNvSpPr>
            <a:spLocks noGrp="1"/>
          </p:cNvSpPr>
          <p:nvPr>
            <p:ph type="sldNum" sz="quarter" idx="12"/>
          </p:nvPr>
        </p:nvSpPr>
        <p:spPr/>
        <p:txBody>
          <a:bodyPr/>
          <a:lstStyle/>
          <a:p>
            <a:pPr>
              <a:defRPr/>
            </a:pPr>
            <a:fld id="{E019EE48-69AE-491B-9AE1-52CE34E35F17}" type="slidenum">
              <a:rPr lang="en-US" smtClean="0"/>
              <a:pPr>
                <a:defRPr/>
              </a:pPr>
              <a:t>32</a:t>
            </a:fld>
            <a:endParaRPr lang="en-US" dirty="0"/>
          </a:p>
        </p:txBody>
      </p:sp>
    </p:spTree>
    <p:extLst>
      <p:ext uri="{BB962C8B-B14F-4D97-AF65-F5344CB8AC3E}">
        <p14:creationId xmlns:p14="http://schemas.microsoft.com/office/powerpoint/2010/main" val="15911147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1143000" y="2438400"/>
            <a:ext cx="6378575" cy="2397125"/>
          </a:xfrm>
          <a:prstGeom prst="rect">
            <a:avLst/>
          </a:prstGeom>
          <a:noFill/>
          <a:ln w="9525">
            <a:noFill/>
            <a:miter lim="800000"/>
            <a:headEnd/>
            <a:tailEnd/>
          </a:ln>
        </p:spPr>
        <p:txBody>
          <a:bodyPr lIns="92075" tIns="46038" rIns="92075" bIns="46038" anchor="ctr"/>
          <a:lstStyle/>
          <a:p>
            <a:pPr algn="ctr">
              <a:lnSpc>
                <a:spcPts val="2800"/>
              </a:lnSpc>
            </a:pPr>
            <a:r>
              <a:rPr kumimoji="1" lang="en-US" sz="2600" dirty="0"/>
              <a:t> </a:t>
            </a:r>
            <a:endParaRPr kumimoji="1" lang="en-US" sz="5400" dirty="0">
              <a:solidFill>
                <a:schemeClr val="tx1"/>
              </a:solidFill>
            </a:endParaRPr>
          </a:p>
        </p:txBody>
      </p:sp>
      <p:sp>
        <p:nvSpPr>
          <p:cNvPr id="4" name="Rectangle 3"/>
          <p:cNvSpPr txBox="1">
            <a:spLocks noChangeArrowheads="1"/>
          </p:cNvSpPr>
          <p:nvPr/>
        </p:nvSpPr>
        <p:spPr bwMode="auto">
          <a:xfrm>
            <a:off x="228600" y="1447801"/>
            <a:ext cx="8674100" cy="4786894"/>
          </a:xfrm>
          <a:prstGeom prst="rect">
            <a:avLst/>
          </a:prstGeom>
          <a:noFill/>
          <a:ln w="9525">
            <a:noFill/>
            <a:miter lim="800000"/>
            <a:headEnd/>
            <a:tailEnd/>
          </a:ln>
        </p:spPr>
        <p:txBody>
          <a:bodyPr/>
          <a:lstStyle/>
          <a:p>
            <a:pPr marL="1028700" lvl="2" indent="-180975" eaLnBrk="0" hangingPunct="0">
              <a:lnSpc>
                <a:spcPct val="80000"/>
              </a:lnSpc>
              <a:spcBef>
                <a:spcPct val="20000"/>
              </a:spcBef>
              <a:buClr>
                <a:schemeClr val="tx1"/>
              </a:buClr>
              <a:buSzPct val="125000"/>
              <a:buFontTx/>
              <a:buChar char="•"/>
              <a:defRPr/>
            </a:pPr>
            <a:endParaRPr lang="en-US" sz="2000" b="0" kern="0" dirty="0">
              <a:solidFill>
                <a:srgbClr val="0054A4"/>
              </a:solidFill>
              <a:latin typeface="+mn-lt"/>
            </a:endParaRPr>
          </a:p>
          <a:p>
            <a:pPr marL="1028700" lvl="2" indent="-180975" eaLnBrk="0" hangingPunct="0">
              <a:lnSpc>
                <a:spcPct val="80000"/>
              </a:lnSpc>
              <a:spcBef>
                <a:spcPct val="20000"/>
              </a:spcBef>
              <a:buClr>
                <a:schemeClr val="tx1"/>
              </a:buClr>
              <a:buSzPct val="125000"/>
              <a:buFontTx/>
              <a:buChar char="•"/>
              <a:defRPr/>
            </a:pPr>
            <a:endParaRPr lang="en-US" sz="2000" b="0" kern="0" dirty="0">
              <a:solidFill>
                <a:srgbClr val="0054A4"/>
              </a:solidFill>
              <a:latin typeface="+mn-lt"/>
            </a:endParaRPr>
          </a:p>
        </p:txBody>
      </p:sp>
      <p:sp>
        <p:nvSpPr>
          <p:cNvPr id="5" name="Title 4"/>
          <p:cNvSpPr>
            <a:spLocks noGrp="1"/>
          </p:cNvSpPr>
          <p:nvPr>
            <p:ph type="title"/>
          </p:nvPr>
        </p:nvSpPr>
        <p:spPr/>
        <p:txBody>
          <a:bodyPr/>
          <a:lstStyle/>
          <a:p>
            <a:r>
              <a:rPr lang="en-US" dirty="0" smtClean="0"/>
              <a:t>Data Points Collected</a:t>
            </a:r>
            <a:endParaRPr lang="en-US" dirty="0"/>
          </a:p>
        </p:txBody>
      </p:sp>
      <p:sp>
        <p:nvSpPr>
          <p:cNvPr id="7" name="TextBox 6"/>
          <p:cNvSpPr txBox="1"/>
          <p:nvPr/>
        </p:nvSpPr>
        <p:spPr>
          <a:xfrm>
            <a:off x="3118239" y="1531088"/>
            <a:ext cx="184731" cy="954107"/>
          </a:xfrm>
          <a:prstGeom prst="rect">
            <a:avLst/>
          </a:prstGeom>
          <a:noFill/>
        </p:spPr>
        <p:txBody>
          <a:bodyPr wrap="none" rtlCol="0">
            <a:spAutoFit/>
          </a:bodyPr>
          <a:lstStyle/>
          <a:p>
            <a:pPr algn="ctr"/>
            <a:endParaRPr lang="en-US" dirty="0" smtClean="0">
              <a:solidFill>
                <a:schemeClr val="tx1"/>
              </a:solidFill>
            </a:endParaRPr>
          </a:p>
          <a:p>
            <a:pPr algn="ctr"/>
            <a:endParaRPr lang="en-US" dirty="0">
              <a:solidFill>
                <a:schemeClr val="tx1"/>
              </a:solidFill>
            </a:endParaRPr>
          </a:p>
        </p:txBody>
      </p:sp>
      <p:sp>
        <p:nvSpPr>
          <p:cNvPr id="9" name="Text Placeholder 8"/>
          <p:cNvSpPr>
            <a:spLocks noGrp="1"/>
          </p:cNvSpPr>
          <p:nvPr>
            <p:ph type="body" sz="quarter" idx="11"/>
          </p:nvPr>
        </p:nvSpPr>
        <p:spPr>
          <a:xfrm>
            <a:off x="865538" y="1331152"/>
            <a:ext cx="3429000" cy="5041380"/>
          </a:xfrm>
          <a:prstGeom prst="rect">
            <a:avLst/>
          </a:prstGeom>
        </p:spPr>
        <p:txBody>
          <a:bodyPr wrap="square">
            <a:spAutoFit/>
          </a:bodyPr>
          <a:lstStyle/>
          <a:p>
            <a:pPr lvl="0"/>
            <a:r>
              <a:rPr lang="en-US" sz="2000" dirty="0" smtClean="0"/>
              <a:t>Promotion cycle</a:t>
            </a:r>
          </a:p>
          <a:p>
            <a:pPr lvl="0"/>
            <a:r>
              <a:rPr lang="en-US" sz="2000" dirty="0" smtClean="0"/>
              <a:t>Current billet grade</a:t>
            </a:r>
          </a:p>
          <a:p>
            <a:pPr lvl="0"/>
            <a:r>
              <a:rPr lang="en-US" sz="2000" dirty="0" smtClean="0"/>
              <a:t>Current Temp and Perm grade</a:t>
            </a:r>
          </a:p>
          <a:p>
            <a:pPr lvl="0"/>
            <a:r>
              <a:rPr lang="en-US" sz="2000" dirty="0" smtClean="0"/>
              <a:t># Years in USPHS CC</a:t>
            </a:r>
          </a:p>
          <a:p>
            <a:pPr lvl="0"/>
            <a:r>
              <a:rPr lang="en-US" sz="2000" dirty="0" smtClean="0"/>
              <a:t>Overall COER score</a:t>
            </a:r>
          </a:p>
          <a:p>
            <a:pPr lvl="0"/>
            <a:r>
              <a:rPr lang="en-US" sz="2000" dirty="0" smtClean="0"/>
              <a:t>Highest </a:t>
            </a:r>
            <a:r>
              <a:rPr lang="en-US" sz="2000" dirty="0" err="1" smtClean="0"/>
              <a:t>Indiv</a:t>
            </a:r>
            <a:r>
              <a:rPr lang="en-US" sz="2000" dirty="0" smtClean="0"/>
              <a:t> USPHS award received</a:t>
            </a:r>
          </a:p>
          <a:p>
            <a:pPr lvl="0"/>
            <a:r>
              <a:rPr lang="en-US" sz="2000" dirty="0" smtClean="0"/>
              <a:t># </a:t>
            </a:r>
            <a:r>
              <a:rPr lang="en-US" sz="2000" dirty="0" err="1" smtClean="0"/>
              <a:t>Indiv</a:t>
            </a:r>
            <a:r>
              <a:rPr lang="en-US" sz="2000" dirty="0" smtClean="0"/>
              <a:t> USPHS honor awards</a:t>
            </a:r>
          </a:p>
          <a:p>
            <a:pPr lvl="0"/>
            <a:r>
              <a:rPr lang="en-US" sz="2000" dirty="0" smtClean="0"/>
              <a:t># Unit USPHS honor awards</a:t>
            </a:r>
          </a:p>
          <a:p>
            <a:pPr lvl="0"/>
            <a:r>
              <a:rPr lang="en-US" sz="2000" dirty="0" smtClean="0"/>
              <a:t>Total # USPHS service awards</a:t>
            </a:r>
          </a:p>
          <a:p>
            <a:pPr>
              <a:buClrTx/>
              <a:buSzPct val="130000"/>
            </a:pPr>
            <a:endParaRPr lang="en-US" sz="800" dirty="0">
              <a:solidFill>
                <a:schemeClr val="tx1"/>
              </a:solidFill>
            </a:endParaRPr>
          </a:p>
        </p:txBody>
      </p:sp>
      <p:sp>
        <p:nvSpPr>
          <p:cNvPr id="8" name="Text Placeholder 8"/>
          <p:cNvSpPr txBox="1">
            <a:spLocks/>
          </p:cNvSpPr>
          <p:nvPr/>
        </p:nvSpPr>
        <p:spPr bwMode="auto">
          <a:xfrm>
            <a:off x="4365296" y="1341047"/>
            <a:ext cx="3757427" cy="489364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228600" marR="0" lvl="0" indent="-228600" algn="l" defTabSz="914400" rtl="0" eaLnBrk="0" fontAlgn="base" latinLnBrk="0" hangingPunct="0">
              <a:lnSpc>
                <a:spcPct val="100000"/>
              </a:lnSpc>
              <a:spcBef>
                <a:spcPct val="20000"/>
              </a:spcBef>
              <a:spcAft>
                <a:spcPct val="0"/>
              </a:spcAft>
              <a:buClr>
                <a:srgbClr val="0054A4"/>
              </a:buClr>
              <a:buSzPct val="125000"/>
              <a:buFontTx/>
              <a:buChar char="•"/>
              <a:tabLst/>
              <a:defRPr/>
            </a:pPr>
            <a:r>
              <a:rPr kumimoji="0" lang="en-US" sz="2000" b="0" i="0" u="none" strike="noStrike" kern="0" cap="none" spc="0" normalizeH="0" baseline="0" noProof="0" dirty="0" smtClean="0">
                <a:ln>
                  <a:noFill/>
                </a:ln>
                <a:solidFill>
                  <a:srgbClr val="002596"/>
                </a:solidFill>
                <a:effectLst/>
                <a:uLnTx/>
                <a:uFillTx/>
                <a:latin typeface="+mn-lt"/>
                <a:ea typeface="+mn-ea"/>
                <a:cs typeface="+mn-cs"/>
              </a:rPr>
              <a:t># Deployments</a:t>
            </a:r>
          </a:p>
          <a:p>
            <a:pPr marL="228600" indent="-228600" eaLnBrk="0" hangingPunct="0">
              <a:spcBef>
                <a:spcPct val="20000"/>
              </a:spcBef>
              <a:buClr>
                <a:srgbClr val="0054A4"/>
              </a:buClr>
              <a:buSzPct val="125000"/>
              <a:buFontTx/>
              <a:buChar char="•"/>
            </a:pPr>
            <a:r>
              <a:rPr lang="en-US" sz="2000" b="0" kern="0" dirty="0" smtClean="0">
                <a:solidFill>
                  <a:srgbClr val="002596"/>
                </a:solidFill>
              </a:rPr>
              <a:t># Billet Transfers</a:t>
            </a:r>
          </a:p>
          <a:p>
            <a:pPr marL="228600" marR="0" lvl="0" indent="-228600" algn="l" defTabSz="914400" rtl="0" eaLnBrk="0" fontAlgn="base" latinLnBrk="0" hangingPunct="0">
              <a:lnSpc>
                <a:spcPct val="100000"/>
              </a:lnSpc>
              <a:spcBef>
                <a:spcPct val="20000"/>
              </a:spcBef>
              <a:spcAft>
                <a:spcPct val="0"/>
              </a:spcAft>
              <a:buClr>
                <a:srgbClr val="0054A4"/>
              </a:buClr>
              <a:buSzPct val="125000"/>
              <a:buFontTx/>
              <a:buChar char="•"/>
              <a:tabLst/>
              <a:defRPr/>
            </a:pPr>
            <a:r>
              <a:rPr kumimoji="0" lang="en-US" sz="2000" b="0" i="0" u="none" strike="noStrike" kern="0" cap="none" spc="0" normalizeH="0" baseline="0" noProof="0" dirty="0" smtClean="0">
                <a:ln>
                  <a:noFill/>
                </a:ln>
                <a:solidFill>
                  <a:srgbClr val="002596"/>
                </a:solidFill>
                <a:effectLst/>
                <a:uLnTx/>
                <a:uFillTx/>
                <a:latin typeface="+mn-lt"/>
                <a:ea typeface="+mn-ea"/>
                <a:cs typeface="+mn-cs"/>
              </a:rPr>
              <a:t>Prevalence of officers who are Supervisors</a:t>
            </a:r>
          </a:p>
          <a:p>
            <a:pPr marL="228600" marR="0" lvl="0" indent="-228600" algn="l" defTabSz="914400" rtl="0" eaLnBrk="0" fontAlgn="base" latinLnBrk="0" hangingPunct="0">
              <a:lnSpc>
                <a:spcPct val="100000"/>
              </a:lnSpc>
              <a:spcBef>
                <a:spcPct val="20000"/>
              </a:spcBef>
              <a:spcAft>
                <a:spcPct val="0"/>
              </a:spcAft>
              <a:buClr>
                <a:srgbClr val="0054A4"/>
              </a:buClr>
              <a:buSzPct val="125000"/>
              <a:buFontTx/>
              <a:buChar char="•"/>
              <a:tabLst/>
              <a:defRPr/>
            </a:pPr>
            <a:r>
              <a:rPr kumimoji="0" lang="en-US" sz="2000" b="0" i="0" u="none" strike="noStrike" kern="0" cap="none" spc="0" normalizeH="0" baseline="0" noProof="0" dirty="0" smtClean="0">
                <a:ln>
                  <a:noFill/>
                </a:ln>
                <a:solidFill>
                  <a:srgbClr val="002596"/>
                </a:solidFill>
                <a:effectLst/>
                <a:uLnTx/>
                <a:uFillTx/>
                <a:latin typeface="+mn-lt"/>
                <a:ea typeface="+mn-ea"/>
                <a:cs typeface="+mn-cs"/>
              </a:rPr>
              <a:t>Commissioning Degree</a:t>
            </a:r>
          </a:p>
          <a:p>
            <a:pPr marL="228600" marR="0" lvl="0" indent="-228600" algn="l" defTabSz="914400" rtl="0" eaLnBrk="0" fontAlgn="base" latinLnBrk="0" hangingPunct="0">
              <a:lnSpc>
                <a:spcPct val="100000"/>
              </a:lnSpc>
              <a:spcBef>
                <a:spcPct val="20000"/>
              </a:spcBef>
              <a:spcAft>
                <a:spcPct val="0"/>
              </a:spcAft>
              <a:buClr>
                <a:srgbClr val="0054A4"/>
              </a:buClr>
              <a:buSzPct val="125000"/>
              <a:buFontTx/>
              <a:buChar char="•"/>
              <a:tabLst/>
              <a:defRPr/>
            </a:pPr>
            <a:r>
              <a:rPr kumimoji="0" lang="en-US" sz="2000" b="0" i="0" u="none" strike="noStrike" kern="0" cap="none" spc="0" normalizeH="0" baseline="0" noProof="0" dirty="0" err="1" smtClean="0">
                <a:ln>
                  <a:noFill/>
                </a:ln>
                <a:solidFill>
                  <a:srgbClr val="002596"/>
                </a:solidFill>
                <a:effectLst/>
                <a:uLnTx/>
                <a:uFillTx/>
                <a:latin typeface="+mn-lt"/>
                <a:ea typeface="+mn-ea"/>
                <a:cs typeface="+mn-cs"/>
              </a:rPr>
              <a:t>Add’l</a:t>
            </a:r>
            <a:r>
              <a:rPr kumimoji="0" lang="en-US" sz="2000" b="0" i="0" u="none" strike="noStrike" kern="0" cap="none" spc="0" normalizeH="0" baseline="0" noProof="0" dirty="0" smtClean="0">
                <a:ln>
                  <a:noFill/>
                </a:ln>
                <a:solidFill>
                  <a:srgbClr val="002596"/>
                </a:solidFill>
                <a:effectLst/>
                <a:uLnTx/>
                <a:uFillTx/>
                <a:latin typeface="+mn-lt"/>
                <a:ea typeface="+mn-ea"/>
                <a:cs typeface="+mn-cs"/>
              </a:rPr>
              <a:t> Degree(s)</a:t>
            </a:r>
          </a:p>
          <a:p>
            <a:pPr marL="228600" marR="0" lvl="0" indent="-228600" algn="l" defTabSz="914400" rtl="0" eaLnBrk="0" fontAlgn="base" latinLnBrk="0" hangingPunct="0">
              <a:lnSpc>
                <a:spcPct val="100000"/>
              </a:lnSpc>
              <a:spcBef>
                <a:spcPct val="20000"/>
              </a:spcBef>
              <a:spcAft>
                <a:spcPct val="0"/>
              </a:spcAft>
              <a:buClr>
                <a:srgbClr val="0054A4"/>
              </a:buClr>
              <a:buSzPct val="125000"/>
              <a:buFontTx/>
              <a:buChar char="•"/>
              <a:tabLst/>
              <a:defRPr/>
            </a:pPr>
            <a:r>
              <a:rPr kumimoji="0" lang="en-US" sz="2000" b="0" i="0" u="none" strike="noStrike" kern="0" cap="none" spc="0" normalizeH="0" baseline="0" noProof="0" dirty="0" smtClean="0">
                <a:ln>
                  <a:noFill/>
                </a:ln>
                <a:solidFill>
                  <a:srgbClr val="002596"/>
                </a:solidFill>
                <a:effectLst/>
                <a:uLnTx/>
                <a:uFillTx/>
                <a:latin typeface="+mn-lt"/>
                <a:ea typeface="+mn-ea"/>
                <a:cs typeface="+mn-cs"/>
              </a:rPr>
              <a:t>Compliance w/ Cont. Education </a:t>
            </a:r>
            <a:r>
              <a:rPr kumimoji="0" lang="en-US" sz="2000" b="0" i="0" u="none" strike="noStrike" kern="0" cap="none" spc="0" normalizeH="0" baseline="0" noProof="0" dirty="0" err="1" smtClean="0">
                <a:ln>
                  <a:noFill/>
                </a:ln>
                <a:solidFill>
                  <a:srgbClr val="002596"/>
                </a:solidFill>
                <a:effectLst/>
                <a:uLnTx/>
                <a:uFillTx/>
                <a:latin typeface="+mn-lt"/>
                <a:ea typeface="+mn-ea"/>
                <a:cs typeface="+mn-cs"/>
              </a:rPr>
              <a:t>req’ment</a:t>
            </a:r>
            <a:endParaRPr kumimoji="0" lang="en-US" sz="2000" b="0" i="0" u="none" strike="noStrike" kern="0" cap="none" spc="0" normalizeH="0" baseline="0" noProof="0" dirty="0" smtClean="0">
              <a:ln>
                <a:noFill/>
              </a:ln>
              <a:solidFill>
                <a:srgbClr val="002596"/>
              </a:solidFill>
              <a:effectLst/>
              <a:uLnTx/>
              <a:uFillTx/>
              <a:latin typeface="+mn-lt"/>
              <a:ea typeface="+mn-ea"/>
              <a:cs typeface="+mn-cs"/>
            </a:endParaRPr>
          </a:p>
          <a:p>
            <a:pPr marL="228600" marR="0" lvl="0" indent="-228600" algn="l" defTabSz="914400" rtl="0" eaLnBrk="0" fontAlgn="base" latinLnBrk="0" hangingPunct="0">
              <a:lnSpc>
                <a:spcPct val="100000"/>
              </a:lnSpc>
              <a:spcBef>
                <a:spcPct val="20000"/>
              </a:spcBef>
              <a:spcAft>
                <a:spcPct val="0"/>
              </a:spcAft>
              <a:buClr>
                <a:srgbClr val="0054A4"/>
              </a:buClr>
              <a:buSzPct val="125000"/>
              <a:buFontTx/>
              <a:buChar char="•"/>
              <a:tabLst/>
              <a:defRPr/>
            </a:pPr>
            <a:r>
              <a:rPr kumimoji="0" lang="en-US" sz="2000" b="0" i="0" u="none" strike="noStrike" kern="0" cap="none" spc="0" normalizeH="0" baseline="0" noProof="0" dirty="0" err="1" smtClean="0">
                <a:ln>
                  <a:noFill/>
                </a:ln>
                <a:solidFill>
                  <a:srgbClr val="002596"/>
                </a:solidFill>
                <a:effectLst/>
                <a:uLnTx/>
                <a:uFillTx/>
                <a:latin typeface="+mn-lt"/>
                <a:ea typeface="+mn-ea"/>
                <a:cs typeface="+mn-cs"/>
              </a:rPr>
              <a:t>Add’l</a:t>
            </a:r>
            <a:r>
              <a:rPr kumimoji="0" lang="en-US" sz="2000" b="0" i="0" u="none" strike="noStrike" kern="0" cap="none" spc="0" normalizeH="0" baseline="0" noProof="0" dirty="0" smtClean="0">
                <a:ln>
                  <a:noFill/>
                </a:ln>
                <a:solidFill>
                  <a:srgbClr val="002596"/>
                </a:solidFill>
                <a:effectLst/>
                <a:uLnTx/>
                <a:uFillTx/>
                <a:latin typeface="+mn-lt"/>
                <a:ea typeface="+mn-ea"/>
                <a:cs typeface="+mn-cs"/>
              </a:rPr>
              <a:t> Public Health training or certification(s)</a:t>
            </a:r>
          </a:p>
          <a:p>
            <a:pPr marL="228600" marR="0" lvl="0" indent="-228600" algn="l" defTabSz="914400" rtl="0" eaLnBrk="0" fontAlgn="base" latinLnBrk="0" hangingPunct="0">
              <a:lnSpc>
                <a:spcPct val="100000"/>
              </a:lnSpc>
              <a:spcBef>
                <a:spcPct val="20000"/>
              </a:spcBef>
              <a:spcAft>
                <a:spcPct val="0"/>
              </a:spcAft>
              <a:buClr>
                <a:srgbClr val="0054A4"/>
              </a:buClr>
              <a:buSzPct val="125000"/>
              <a:buFontTx/>
              <a:buChar char="•"/>
              <a:tabLst/>
              <a:defRPr/>
            </a:pPr>
            <a:r>
              <a:rPr kumimoji="0" lang="en-US" sz="2000" b="0" i="0" u="none" strike="noStrike" kern="0" cap="none" spc="0" normalizeH="0" baseline="0" noProof="0" dirty="0" smtClean="0">
                <a:ln>
                  <a:noFill/>
                </a:ln>
                <a:solidFill>
                  <a:srgbClr val="002596"/>
                </a:solidFill>
                <a:effectLst/>
                <a:uLnTx/>
                <a:uFillTx/>
                <a:latin typeface="+mn-lt"/>
                <a:ea typeface="+mn-ea"/>
                <a:cs typeface="+mn-cs"/>
              </a:rPr>
              <a:t>Involvement as Agency-level Committee leader</a:t>
            </a:r>
          </a:p>
          <a:p>
            <a:pPr marL="228600" marR="0" lvl="0" indent="-228600" algn="l" defTabSz="914400" rtl="0" eaLnBrk="0" fontAlgn="base" latinLnBrk="0" hangingPunct="0">
              <a:lnSpc>
                <a:spcPct val="100000"/>
              </a:lnSpc>
              <a:spcBef>
                <a:spcPct val="20000"/>
              </a:spcBef>
              <a:spcAft>
                <a:spcPct val="0"/>
              </a:spcAft>
              <a:buClr>
                <a:srgbClr val="0054A4"/>
              </a:buClr>
              <a:buSzPct val="125000"/>
              <a:buFontTx/>
              <a:buChar char="•"/>
              <a:tabLst/>
              <a:defRPr/>
            </a:pPr>
            <a:r>
              <a:rPr kumimoji="0" lang="en-US" sz="2000" b="0" i="0" u="none" strike="noStrike" kern="0" cap="none" spc="0" normalizeH="0" baseline="0" noProof="0" dirty="0" smtClean="0">
                <a:ln>
                  <a:noFill/>
                </a:ln>
                <a:solidFill>
                  <a:srgbClr val="002596"/>
                </a:solidFill>
                <a:effectLst/>
                <a:uLnTx/>
                <a:uFillTx/>
                <a:latin typeface="+mn-lt"/>
                <a:ea typeface="+mn-ea"/>
                <a:cs typeface="+mn-cs"/>
              </a:rPr>
              <a:t>Participation in HSO Mentoring Process</a:t>
            </a:r>
          </a:p>
        </p:txBody>
      </p:sp>
      <p:sp>
        <p:nvSpPr>
          <p:cNvPr id="10" name="Slide Number Placeholder 3"/>
          <p:cNvSpPr>
            <a:spLocks noGrp="1"/>
          </p:cNvSpPr>
          <p:nvPr>
            <p:ph type="sldNum" sz="quarter" idx="12"/>
          </p:nvPr>
        </p:nvSpPr>
        <p:spPr>
          <a:xfrm>
            <a:off x="8518525" y="6456363"/>
            <a:ext cx="593725" cy="476250"/>
          </a:xfrm>
        </p:spPr>
        <p:txBody>
          <a:bodyPr/>
          <a:lstStyle/>
          <a:p>
            <a:pPr>
              <a:defRPr/>
            </a:pPr>
            <a:fld id="{E019EE48-69AE-491B-9AE1-52CE34E35F17}" type="slidenum">
              <a:rPr lang="en-US" smtClean="0"/>
              <a:pPr>
                <a:defRPr/>
              </a:pPr>
              <a:t>33</a:t>
            </a:fld>
            <a:endParaRPr lang="en-US" dirty="0"/>
          </a:p>
        </p:txBody>
      </p:sp>
    </p:spTree>
    <p:extLst>
      <p:ext uri="{BB962C8B-B14F-4D97-AF65-F5344CB8AC3E}">
        <p14:creationId xmlns:p14="http://schemas.microsoft.com/office/powerpoint/2010/main" val="23773470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Self-reported data has inherent limitations</a:t>
            </a:r>
          </a:p>
          <a:p>
            <a:r>
              <a:rPr lang="en-US" dirty="0" smtClean="0"/>
              <a:t>Multiple e-mail addresses for HSOs </a:t>
            </a:r>
            <a:r>
              <a:rPr lang="en-US" u="sng" dirty="0" smtClean="0"/>
              <a:t>could</a:t>
            </a:r>
            <a:r>
              <a:rPr lang="en-US" dirty="0" smtClean="0"/>
              <a:t> mean multiple survey completions for one officer</a:t>
            </a:r>
          </a:p>
          <a:p>
            <a:r>
              <a:rPr lang="en-US" dirty="0" smtClean="0"/>
              <a:t>Lack of inclusion of non-selects for PY13 and PY14</a:t>
            </a:r>
          </a:p>
          <a:p>
            <a:pPr lvl="1"/>
            <a:r>
              <a:rPr lang="en-US" dirty="0" smtClean="0"/>
              <a:t>No </a:t>
            </a:r>
            <a:r>
              <a:rPr lang="en-US" dirty="0" err="1" smtClean="0"/>
              <a:t>correlational</a:t>
            </a:r>
            <a:r>
              <a:rPr lang="en-US" dirty="0" smtClean="0"/>
              <a:t> analytics possible without this subset of overall population</a:t>
            </a:r>
            <a:endParaRPr lang="en-US" dirty="0"/>
          </a:p>
        </p:txBody>
      </p:sp>
      <p:sp>
        <p:nvSpPr>
          <p:cNvPr id="3" name="Title 2"/>
          <p:cNvSpPr>
            <a:spLocks noGrp="1"/>
          </p:cNvSpPr>
          <p:nvPr>
            <p:ph type="title"/>
          </p:nvPr>
        </p:nvSpPr>
        <p:spPr/>
        <p:txBody>
          <a:bodyPr/>
          <a:lstStyle/>
          <a:p>
            <a:r>
              <a:rPr lang="en-US" dirty="0" smtClean="0"/>
              <a:t>Survey Limitations</a:t>
            </a:r>
            <a:endParaRPr lang="en-US" dirty="0"/>
          </a:p>
        </p:txBody>
      </p:sp>
      <p:sp>
        <p:nvSpPr>
          <p:cNvPr id="4" name="Slide Number Placeholder 3"/>
          <p:cNvSpPr>
            <a:spLocks noGrp="1"/>
          </p:cNvSpPr>
          <p:nvPr>
            <p:ph type="sldNum" sz="quarter" idx="12"/>
          </p:nvPr>
        </p:nvSpPr>
        <p:spPr/>
        <p:txBody>
          <a:bodyPr/>
          <a:lstStyle/>
          <a:p>
            <a:pPr>
              <a:defRPr/>
            </a:pPr>
            <a:fld id="{E019EE48-69AE-491B-9AE1-52CE34E35F17}" type="slidenum">
              <a:rPr lang="en-US" smtClean="0"/>
              <a:pPr>
                <a:defRPr/>
              </a:pPr>
              <a:t>34</a:t>
            </a:fld>
            <a:endParaRPr lang="en-US" dirty="0"/>
          </a:p>
        </p:txBody>
      </p:sp>
    </p:spTree>
    <p:extLst>
      <p:ext uri="{BB962C8B-B14F-4D97-AF65-F5344CB8AC3E}">
        <p14:creationId xmlns:p14="http://schemas.microsoft.com/office/powerpoint/2010/main" val="15193305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315 of 366 officers completed survey</a:t>
            </a:r>
          </a:p>
          <a:p>
            <a:pPr lvl="1"/>
            <a:r>
              <a:rPr lang="en-US" dirty="0" smtClean="0"/>
              <a:t>86.06% completion rate</a:t>
            </a:r>
          </a:p>
          <a:p>
            <a:pPr lvl="1"/>
            <a:r>
              <a:rPr lang="en-US" dirty="0" smtClean="0"/>
              <a:t>178 Temporary</a:t>
            </a:r>
          </a:p>
          <a:p>
            <a:pPr lvl="1"/>
            <a:r>
              <a:rPr lang="en-US" dirty="0" smtClean="0"/>
              <a:t>137 Permanent</a:t>
            </a:r>
          </a:p>
          <a:p>
            <a:r>
              <a:rPr lang="en-US" dirty="0" smtClean="0"/>
              <a:t>Data grouped by Promotion Type (Permanent or Temporary), not by Promotion Year</a:t>
            </a:r>
          </a:p>
          <a:p>
            <a:pPr lvl="1"/>
            <a:r>
              <a:rPr lang="en-US" dirty="0" smtClean="0"/>
              <a:t>No significant differences found from PY13 to PY14</a:t>
            </a:r>
          </a:p>
          <a:p>
            <a:pPr lvl="1"/>
            <a:r>
              <a:rPr lang="en-US" dirty="0" smtClean="0"/>
              <a:t>Provides more robust initial data set for future comparisons</a:t>
            </a:r>
          </a:p>
        </p:txBody>
      </p:sp>
      <p:sp>
        <p:nvSpPr>
          <p:cNvPr id="3" name="Title 2"/>
          <p:cNvSpPr>
            <a:spLocks noGrp="1"/>
          </p:cNvSpPr>
          <p:nvPr>
            <p:ph type="title"/>
          </p:nvPr>
        </p:nvSpPr>
        <p:spPr/>
        <p:txBody>
          <a:bodyPr/>
          <a:lstStyle/>
          <a:p>
            <a:r>
              <a:rPr lang="en-US" dirty="0" smtClean="0"/>
              <a:t>General Survey Results</a:t>
            </a:r>
            <a:endParaRPr lang="en-US" dirty="0"/>
          </a:p>
        </p:txBody>
      </p:sp>
      <p:sp>
        <p:nvSpPr>
          <p:cNvPr id="4" name="Slide Number Placeholder 3"/>
          <p:cNvSpPr>
            <a:spLocks noGrp="1"/>
          </p:cNvSpPr>
          <p:nvPr>
            <p:ph type="sldNum" sz="quarter" idx="12"/>
          </p:nvPr>
        </p:nvSpPr>
        <p:spPr/>
        <p:txBody>
          <a:bodyPr/>
          <a:lstStyle/>
          <a:p>
            <a:pPr>
              <a:defRPr/>
            </a:pPr>
            <a:fld id="{E019EE48-69AE-491B-9AE1-52CE34E35F17}" type="slidenum">
              <a:rPr lang="en-US" smtClean="0"/>
              <a:pPr>
                <a:defRPr/>
              </a:pPr>
              <a:t>35</a:t>
            </a:fld>
            <a:endParaRPr lang="en-US" dirty="0"/>
          </a:p>
        </p:txBody>
      </p:sp>
    </p:spTree>
    <p:extLst>
      <p:ext uri="{BB962C8B-B14F-4D97-AF65-F5344CB8AC3E}">
        <p14:creationId xmlns:p14="http://schemas.microsoft.com/office/powerpoint/2010/main" val="29400578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pPr>
              <a:spcBef>
                <a:spcPts val="500"/>
              </a:spcBef>
              <a:spcAft>
                <a:spcPts val="400"/>
              </a:spcAft>
            </a:pPr>
            <a:r>
              <a:rPr lang="en-US" sz="2300" dirty="0" smtClean="0"/>
              <a:t>Majority of HSOs commissioned with Masters degree</a:t>
            </a:r>
          </a:p>
          <a:p>
            <a:pPr>
              <a:spcBef>
                <a:spcPts val="500"/>
              </a:spcBef>
              <a:spcAft>
                <a:spcPts val="400"/>
              </a:spcAft>
            </a:pPr>
            <a:r>
              <a:rPr lang="en-US" sz="2300" dirty="0" smtClean="0"/>
              <a:t>Majority of HSOs indicate they meet Continuing Ed. </a:t>
            </a:r>
            <a:r>
              <a:rPr lang="en-US" sz="2300" dirty="0" err="1" smtClean="0"/>
              <a:t>req’s</a:t>
            </a:r>
            <a:r>
              <a:rPr lang="en-US" sz="2300" dirty="0" smtClean="0"/>
              <a:t>, as well as </a:t>
            </a:r>
            <a:r>
              <a:rPr lang="en-US" sz="2300" dirty="0" err="1" smtClean="0"/>
              <a:t>add’l</a:t>
            </a:r>
            <a:r>
              <a:rPr lang="en-US" sz="2300" dirty="0" smtClean="0"/>
              <a:t> Public Health training/certifications</a:t>
            </a:r>
            <a:endParaRPr lang="en-US" sz="2300" dirty="0"/>
          </a:p>
          <a:p>
            <a:pPr>
              <a:spcBef>
                <a:spcPts val="500"/>
              </a:spcBef>
              <a:spcAft>
                <a:spcPts val="400"/>
              </a:spcAft>
            </a:pPr>
            <a:r>
              <a:rPr lang="en-US" sz="2300" dirty="0" smtClean="0"/>
              <a:t>Supervisor opportunities increase </a:t>
            </a:r>
            <a:r>
              <a:rPr lang="en-US" sz="2300" dirty="0"/>
              <a:t>for </a:t>
            </a:r>
            <a:r>
              <a:rPr lang="en-US" sz="2300" dirty="0" smtClean="0"/>
              <a:t>HSOs as rank increases</a:t>
            </a:r>
          </a:p>
          <a:p>
            <a:pPr>
              <a:spcBef>
                <a:spcPts val="500"/>
              </a:spcBef>
              <a:spcAft>
                <a:spcPts val="400"/>
              </a:spcAft>
            </a:pPr>
            <a:r>
              <a:rPr lang="en-US" sz="2300" dirty="0" smtClean="0"/>
              <a:t>Billet transfers, Deployments and Deployment Roles appear </a:t>
            </a:r>
            <a:r>
              <a:rPr lang="en-US" sz="2300" dirty="0"/>
              <a:t>to increase in step-wise fashion </a:t>
            </a:r>
            <a:r>
              <a:rPr lang="en-US" sz="2300" dirty="0" smtClean="0"/>
              <a:t>as an </a:t>
            </a:r>
            <a:r>
              <a:rPr lang="en-US" sz="2300" dirty="0"/>
              <a:t>HSO’s career </a:t>
            </a:r>
            <a:r>
              <a:rPr lang="en-US" sz="2300" dirty="0" smtClean="0"/>
              <a:t>progresses</a:t>
            </a:r>
          </a:p>
          <a:p>
            <a:pPr>
              <a:spcBef>
                <a:spcPts val="500"/>
              </a:spcBef>
              <a:spcAft>
                <a:spcPts val="400"/>
              </a:spcAft>
            </a:pPr>
            <a:r>
              <a:rPr lang="en-US" sz="2300" dirty="0" smtClean="0"/>
              <a:t>Committee participation increases as career progresses, but less so than other data points (Billets and Deployments)</a:t>
            </a:r>
          </a:p>
          <a:p>
            <a:pPr>
              <a:spcBef>
                <a:spcPts val="500"/>
              </a:spcBef>
              <a:spcAft>
                <a:spcPts val="400"/>
              </a:spcAft>
            </a:pPr>
            <a:r>
              <a:rPr lang="en-US" sz="2300" u="sng" dirty="0" smtClean="0"/>
              <a:t>Bottom Line:</a:t>
            </a:r>
            <a:r>
              <a:rPr lang="en-US" sz="2300" dirty="0" smtClean="0"/>
              <a:t> all of above appear consistent with HSO Benchmarks</a:t>
            </a:r>
            <a:endParaRPr lang="en-US" sz="2300" dirty="0"/>
          </a:p>
        </p:txBody>
      </p:sp>
      <p:sp>
        <p:nvSpPr>
          <p:cNvPr id="3" name="Title 2"/>
          <p:cNvSpPr>
            <a:spLocks noGrp="1"/>
          </p:cNvSpPr>
          <p:nvPr>
            <p:ph type="title"/>
          </p:nvPr>
        </p:nvSpPr>
        <p:spPr/>
        <p:txBody>
          <a:bodyPr/>
          <a:lstStyle/>
          <a:p>
            <a:r>
              <a:rPr lang="en-US" dirty="0" smtClean="0"/>
              <a:t>General Results, cont’d</a:t>
            </a:r>
            <a:endParaRPr lang="en-US" dirty="0"/>
          </a:p>
        </p:txBody>
      </p:sp>
      <p:sp>
        <p:nvSpPr>
          <p:cNvPr id="4" name="Slide Number Placeholder 3"/>
          <p:cNvSpPr>
            <a:spLocks noGrp="1"/>
          </p:cNvSpPr>
          <p:nvPr>
            <p:ph type="sldNum" sz="quarter" idx="12"/>
          </p:nvPr>
        </p:nvSpPr>
        <p:spPr/>
        <p:txBody>
          <a:bodyPr/>
          <a:lstStyle/>
          <a:p>
            <a:pPr>
              <a:defRPr/>
            </a:pPr>
            <a:fld id="{E019EE48-69AE-491B-9AE1-52CE34E35F17}" type="slidenum">
              <a:rPr lang="en-US" smtClean="0"/>
              <a:pPr>
                <a:defRPr/>
              </a:pPr>
              <a:t>36</a:t>
            </a:fld>
            <a:endParaRPr lang="en-US" dirty="0"/>
          </a:p>
        </p:txBody>
      </p:sp>
    </p:spTree>
    <p:extLst>
      <p:ext uri="{BB962C8B-B14F-4D97-AF65-F5344CB8AC3E}">
        <p14:creationId xmlns:p14="http://schemas.microsoft.com/office/powerpoint/2010/main" val="27948063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Expected results</a:t>
            </a:r>
          </a:p>
          <a:p>
            <a:pPr lvl="1"/>
            <a:r>
              <a:rPr lang="en-US" dirty="0" smtClean="0"/>
              <a:t>91% of Temp O-4 had PHS CM or lower as highest </a:t>
            </a:r>
            <a:r>
              <a:rPr lang="en-US" dirty="0" err="1" smtClean="0"/>
              <a:t>Indiv</a:t>
            </a:r>
            <a:r>
              <a:rPr lang="en-US" dirty="0" smtClean="0"/>
              <a:t> award; only 22% had a PHS CM as highest</a:t>
            </a:r>
          </a:p>
          <a:p>
            <a:pPr lvl="1"/>
            <a:r>
              <a:rPr lang="en-US" dirty="0" smtClean="0"/>
              <a:t>84% of Temp O-5 had PHS CM or lower as highest award; 57% of Temp O-5 had PHS CM as highest </a:t>
            </a:r>
            <a:r>
              <a:rPr lang="en-US" dirty="0" err="1" smtClean="0"/>
              <a:t>Indiv</a:t>
            </a:r>
            <a:r>
              <a:rPr lang="en-US" dirty="0" smtClean="0"/>
              <a:t> award</a:t>
            </a:r>
          </a:p>
          <a:p>
            <a:pPr lvl="1"/>
            <a:r>
              <a:rPr lang="en-US" dirty="0" smtClean="0"/>
              <a:t>21% and 25% of O-6 Perm and Temp (respectively) reported OSM as highest </a:t>
            </a:r>
            <a:r>
              <a:rPr lang="en-US" dirty="0" err="1" smtClean="0"/>
              <a:t>Indiv</a:t>
            </a:r>
            <a:r>
              <a:rPr lang="en-US" dirty="0" smtClean="0"/>
              <a:t> award</a:t>
            </a:r>
          </a:p>
          <a:p>
            <a:r>
              <a:rPr lang="en-US" dirty="0" smtClean="0"/>
              <a:t>Unexpected results</a:t>
            </a:r>
          </a:p>
          <a:p>
            <a:pPr lvl="1"/>
            <a:r>
              <a:rPr lang="en-US" dirty="0" smtClean="0"/>
              <a:t>54% of Temp O-6 reported PHS CM as highest </a:t>
            </a:r>
            <a:r>
              <a:rPr lang="en-US" dirty="0" err="1" smtClean="0"/>
              <a:t>Indiv</a:t>
            </a:r>
            <a:r>
              <a:rPr lang="en-US" dirty="0" smtClean="0"/>
              <a:t> award</a:t>
            </a:r>
          </a:p>
          <a:p>
            <a:pPr lvl="1"/>
            <a:r>
              <a:rPr lang="en-US" dirty="0" smtClean="0"/>
              <a:t>Some officers selected for Temp O-5, Perm O-5 and Perm O-6 with </a:t>
            </a:r>
            <a:r>
              <a:rPr lang="en-US" u="sng" dirty="0" smtClean="0"/>
              <a:t>no</a:t>
            </a:r>
            <a:r>
              <a:rPr lang="en-US" dirty="0" smtClean="0"/>
              <a:t> </a:t>
            </a:r>
            <a:r>
              <a:rPr lang="en-US" dirty="0" err="1" smtClean="0"/>
              <a:t>Indiv</a:t>
            </a:r>
            <a:r>
              <a:rPr lang="en-US" dirty="0" smtClean="0"/>
              <a:t> awards</a:t>
            </a:r>
          </a:p>
          <a:p>
            <a:r>
              <a:rPr lang="en-US" u="sng" dirty="0" smtClean="0"/>
              <a:t>Bottom Line: </a:t>
            </a:r>
            <a:r>
              <a:rPr lang="en-US" dirty="0" smtClean="0"/>
              <a:t>overall </a:t>
            </a:r>
            <a:r>
              <a:rPr lang="en-US" dirty="0" err="1" smtClean="0"/>
              <a:t>Indiv</a:t>
            </a:r>
            <a:r>
              <a:rPr lang="en-US" dirty="0" smtClean="0"/>
              <a:t> award distributions appear to be consistent with HSO Benchmark guidance</a:t>
            </a:r>
          </a:p>
        </p:txBody>
      </p:sp>
      <p:sp>
        <p:nvSpPr>
          <p:cNvPr id="3" name="Title 2"/>
          <p:cNvSpPr>
            <a:spLocks noGrp="1"/>
          </p:cNvSpPr>
          <p:nvPr>
            <p:ph type="title"/>
          </p:nvPr>
        </p:nvSpPr>
        <p:spPr/>
        <p:txBody>
          <a:bodyPr/>
          <a:lstStyle/>
          <a:p>
            <a:r>
              <a:rPr lang="en-US" dirty="0" smtClean="0"/>
              <a:t>Individual Awards</a:t>
            </a:r>
            <a:endParaRPr lang="en-US" dirty="0"/>
          </a:p>
        </p:txBody>
      </p:sp>
      <p:sp>
        <p:nvSpPr>
          <p:cNvPr id="4" name="Slide Number Placeholder 3"/>
          <p:cNvSpPr>
            <a:spLocks noGrp="1"/>
          </p:cNvSpPr>
          <p:nvPr>
            <p:ph type="sldNum" sz="quarter" idx="12"/>
          </p:nvPr>
        </p:nvSpPr>
        <p:spPr/>
        <p:txBody>
          <a:bodyPr/>
          <a:lstStyle/>
          <a:p>
            <a:pPr>
              <a:defRPr/>
            </a:pPr>
            <a:fld id="{E019EE48-69AE-491B-9AE1-52CE34E35F17}" type="slidenum">
              <a:rPr lang="en-US" smtClean="0"/>
              <a:pPr>
                <a:defRPr/>
              </a:pPr>
              <a:t>37</a:t>
            </a:fld>
            <a:endParaRPr lang="en-US" dirty="0"/>
          </a:p>
        </p:txBody>
      </p:sp>
    </p:spTree>
    <p:extLst>
      <p:ext uri="{BB962C8B-B14F-4D97-AF65-F5344CB8AC3E}">
        <p14:creationId xmlns:p14="http://schemas.microsoft.com/office/powerpoint/2010/main" val="40944797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Recognize limitations of the study</a:t>
            </a:r>
          </a:p>
          <a:p>
            <a:r>
              <a:rPr lang="en-US" dirty="0" smtClean="0"/>
              <a:t>Data suggests that those HSOs selected for promotion in PY13 and PY14 had promotion packages that were congruous to HSO Benchmarks</a:t>
            </a:r>
          </a:p>
          <a:p>
            <a:r>
              <a:rPr lang="en-US" dirty="0" smtClean="0"/>
              <a:t>Promotion Precepts are weighted (40%) to recognize those with strong ROS </a:t>
            </a:r>
            <a:r>
              <a:rPr lang="en-US" dirty="0" err="1" smtClean="0"/>
              <a:t>writeups</a:t>
            </a:r>
            <a:r>
              <a:rPr lang="en-US" dirty="0" smtClean="0"/>
              <a:t>, not necessarily COER scores, so </a:t>
            </a:r>
            <a:r>
              <a:rPr lang="en-US" dirty="0" err="1" smtClean="0"/>
              <a:t>writeups</a:t>
            </a:r>
            <a:r>
              <a:rPr lang="en-US" dirty="0" smtClean="0"/>
              <a:t> matter, too! </a:t>
            </a:r>
          </a:p>
          <a:p>
            <a:pPr lvl="1"/>
            <a:r>
              <a:rPr lang="en-US" dirty="0" smtClean="0"/>
              <a:t>“The primary focus in reviewing the COER should be on the accompanying narrative rather than on the indicated value.”</a:t>
            </a:r>
          </a:p>
          <a:p>
            <a:r>
              <a:rPr lang="en-US" u="sng" dirty="0" smtClean="0"/>
              <a:t>Bottom line:</a:t>
            </a:r>
            <a:r>
              <a:rPr lang="en-US" dirty="0" smtClean="0"/>
              <a:t> HSOs should continue to follow HSO Benchmarks and look for additional leadership roles at duty station and with organizations (HSPAC, PAG, et al)</a:t>
            </a:r>
          </a:p>
        </p:txBody>
      </p:sp>
      <p:sp>
        <p:nvSpPr>
          <p:cNvPr id="3" name="Title 2"/>
          <p:cNvSpPr>
            <a:spLocks noGrp="1"/>
          </p:cNvSpPr>
          <p:nvPr>
            <p:ph type="title"/>
          </p:nvPr>
        </p:nvSpPr>
        <p:spPr/>
        <p:txBody>
          <a:bodyPr/>
          <a:lstStyle/>
          <a:p>
            <a:r>
              <a:rPr lang="en-US" dirty="0" smtClean="0"/>
              <a:t>How to Use This Information</a:t>
            </a:r>
            <a:endParaRPr lang="en-US" dirty="0"/>
          </a:p>
        </p:txBody>
      </p:sp>
      <p:sp>
        <p:nvSpPr>
          <p:cNvPr id="4" name="Slide Number Placeholder 3"/>
          <p:cNvSpPr>
            <a:spLocks noGrp="1"/>
          </p:cNvSpPr>
          <p:nvPr>
            <p:ph type="sldNum" sz="quarter" idx="12"/>
          </p:nvPr>
        </p:nvSpPr>
        <p:spPr/>
        <p:txBody>
          <a:bodyPr/>
          <a:lstStyle/>
          <a:p>
            <a:pPr>
              <a:defRPr/>
            </a:pPr>
            <a:fld id="{E019EE48-69AE-491B-9AE1-52CE34E35F17}" type="slidenum">
              <a:rPr lang="en-US" smtClean="0"/>
              <a:pPr>
                <a:defRPr/>
              </a:pPr>
              <a:t>38</a:t>
            </a:fld>
            <a:endParaRPr lang="en-US" dirty="0"/>
          </a:p>
        </p:txBody>
      </p:sp>
    </p:spTree>
    <p:extLst>
      <p:ext uri="{BB962C8B-B14F-4D97-AF65-F5344CB8AC3E}">
        <p14:creationId xmlns:p14="http://schemas.microsoft.com/office/powerpoint/2010/main" val="807703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1612"/>
            <a:ext cx="9144000" cy="1470025"/>
          </a:xfrm>
        </p:spPr>
        <p:txBody>
          <a:bodyPr/>
          <a:lstStyle/>
          <a:p>
            <a:r>
              <a:rPr lang="en-US" dirty="0" smtClean="0"/>
              <a:t>Health Service Officer Exit Interview </a:t>
            </a:r>
            <a:r>
              <a:rPr lang="en-US" dirty="0" smtClean="0"/>
              <a:t/>
            </a:r>
            <a:br>
              <a:rPr lang="en-US" dirty="0" smtClean="0"/>
            </a:br>
            <a:r>
              <a:rPr lang="en-US" dirty="0" smtClean="0"/>
              <a:t>Workgroup</a:t>
            </a:r>
            <a:endParaRPr lang="en-US" dirty="0"/>
          </a:p>
        </p:txBody>
      </p:sp>
      <p:sp>
        <p:nvSpPr>
          <p:cNvPr id="3" name="Subtitle 2"/>
          <p:cNvSpPr>
            <a:spLocks noGrp="1"/>
          </p:cNvSpPr>
          <p:nvPr>
            <p:ph type="subTitle" idx="1"/>
          </p:nvPr>
        </p:nvSpPr>
        <p:spPr>
          <a:xfrm>
            <a:off x="0" y="2038604"/>
            <a:ext cx="9144000" cy="2596896"/>
          </a:xfrm>
        </p:spPr>
        <p:txBody>
          <a:bodyPr/>
          <a:lstStyle/>
          <a:p>
            <a:r>
              <a:rPr lang="en-US" sz="2800" dirty="0" smtClean="0"/>
              <a:t>HSO Exit Interview On-line Survey Analysis, </a:t>
            </a:r>
          </a:p>
          <a:p>
            <a:r>
              <a:rPr lang="en-US" sz="2800" dirty="0" smtClean="0"/>
              <a:t>12 Aug 2014 – 30 Sept 2015</a:t>
            </a:r>
          </a:p>
          <a:p>
            <a:endParaRPr lang="en-US" sz="2400" dirty="0" smtClean="0"/>
          </a:p>
          <a:p>
            <a:endParaRPr lang="en-US" sz="2400" dirty="0" smtClean="0"/>
          </a:p>
          <a:p>
            <a:r>
              <a:rPr lang="en-US" sz="2000" dirty="0"/>
              <a:t>Lead: CDR Shane Sims</a:t>
            </a:r>
          </a:p>
          <a:p>
            <a:endParaRPr lang="en-US" sz="2400" dirty="0"/>
          </a:p>
        </p:txBody>
      </p:sp>
    </p:spTree>
    <p:extLst>
      <p:ext uri="{BB962C8B-B14F-4D97-AF65-F5344CB8AC3E}">
        <p14:creationId xmlns:p14="http://schemas.microsoft.com/office/powerpoint/2010/main" val="30703272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0" y="733778"/>
            <a:ext cx="6498158" cy="3203222"/>
          </a:xfrm>
        </p:spPr>
        <p:txBody>
          <a:bodyPr/>
          <a:lstStyle/>
          <a:p>
            <a:r>
              <a:rPr lang="en-US" dirty="0" smtClean="0"/>
              <a:t/>
            </a:r>
            <a:br>
              <a:rPr lang="en-US" dirty="0" smtClean="0"/>
            </a:br>
            <a:r>
              <a:rPr lang="en-US" sz="4000" b="1" dirty="0" smtClean="0"/>
              <a:t>Retention and Resiliency:</a:t>
            </a:r>
            <a:br>
              <a:rPr lang="en-US" sz="4000" b="1" dirty="0" smtClean="0"/>
            </a:br>
            <a:r>
              <a:rPr lang="en-US" sz="4000" b="1" dirty="0" smtClean="0"/>
              <a:t>Retaining HSOs during Difficult Times</a:t>
            </a:r>
            <a:endParaRPr lang="en-US" sz="4000" b="1" dirty="0"/>
          </a:p>
        </p:txBody>
      </p:sp>
      <p:sp>
        <p:nvSpPr>
          <p:cNvPr id="3" name="Subtitle 2"/>
          <p:cNvSpPr>
            <a:spLocks noGrp="1"/>
          </p:cNvSpPr>
          <p:nvPr>
            <p:ph type="subTitle" idx="1"/>
          </p:nvPr>
        </p:nvSpPr>
        <p:spPr>
          <a:xfrm>
            <a:off x="1322920" y="4829777"/>
            <a:ext cx="6498159" cy="916641"/>
          </a:xfrm>
        </p:spPr>
        <p:txBody>
          <a:bodyPr/>
          <a:lstStyle/>
          <a:p>
            <a:endParaRPr lang="en-US" b="1" dirty="0" smtClean="0"/>
          </a:p>
          <a:p>
            <a:r>
              <a:rPr lang="en-US" b="1" dirty="0" smtClean="0"/>
              <a:t>CAPT Robin Hunter Buskey</a:t>
            </a:r>
            <a:endParaRPr lang="en-US" b="1" dirty="0"/>
          </a:p>
        </p:txBody>
      </p:sp>
    </p:spTree>
    <p:extLst>
      <p:ext uri="{BB962C8B-B14F-4D97-AF65-F5344CB8AC3E}">
        <p14:creationId xmlns:p14="http://schemas.microsoft.com/office/powerpoint/2010/main" val="33935464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Corps Benefits</a:t>
            </a:r>
            <a:endParaRPr lang="en-US" sz="3600" b="1" dirty="0"/>
          </a:p>
        </p:txBody>
      </p:sp>
      <p:sp>
        <p:nvSpPr>
          <p:cNvPr id="3" name="Content Placeholder 2"/>
          <p:cNvSpPr>
            <a:spLocks noGrp="1"/>
          </p:cNvSpPr>
          <p:nvPr>
            <p:ph idx="4294967295"/>
          </p:nvPr>
        </p:nvSpPr>
        <p:spPr>
          <a:xfrm>
            <a:off x="515937" y="1066356"/>
            <a:ext cx="8042276" cy="4343400"/>
          </a:xfrm>
          <a:prstGeom prst="rect">
            <a:avLst/>
          </a:prstGeom>
        </p:spPr>
        <p:txBody>
          <a:bodyPr/>
          <a:lstStyle/>
          <a:p>
            <a:endParaRPr lang="en-US" dirty="0" smtClean="0"/>
          </a:p>
          <a:p>
            <a:pPr>
              <a:lnSpc>
                <a:spcPct val="150000"/>
              </a:lnSpc>
            </a:pPr>
            <a:r>
              <a:rPr lang="en-US" sz="2800" b="1" dirty="0" smtClean="0"/>
              <a:t>Service</a:t>
            </a:r>
          </a:p>
          <a:p>
            <a:pPr>
              <a:lnSpc>
                <a:spcPct val="150000"/>
              </a:lnSpc>
            </a:pPr>
            <a:r>
              <a:rPr lang="en-US" sz="2800" b="1" dirty="0" smtClean="0"/>
              <a:t>Professional and personal growth</a:t>
            </a:r>
          </a:p>
          <a:p>
            <a:pPr>
              <a:lnSpc>
                <a:spcPct val="150000"/>
              </a:lnSpc>
            </a:pPr>
            <a:r>
              <a:rPr lang="en-US" sz="2800" b="1" dirty="0" smtClean="0"/>
              <a:t>Health promotion</a:t>
            </a:r>
          </a:p>
          <a:p>
            <a:pPr>
              <a:lnSpc>
                <a:spcPct val="150000"/>
              </a:lnSpc>
            </a:pPr>
            <a:r>
              <a:rPr lang="en-US" sz="2800" b="1" dirty="0"/>
              <a:t>Job </a:t>
            </a:r>
            <a:r>
              <a:rPr lang="en-US" sz="2800" b="1" dirty="0" smtClean="0"/>
              <a:t>security </a:t>
            </a:r>
          </a:p>
          <a:p>
            <a:pPr>
              <a:lnSpc>
                <a:spcPct val="150000"/>
              </a:lnSpc>
            </a:pPr>
            <a:r>
              <a:rPr lang="en-US" sz="2800" b="1" dirty="0" smtClean="0"/>
              <a:t>Positive impact</a:t>
            </a:r>
            <a:endParaRPr lang="en-US" sz="2800" b="1" dirty="0"/>
          </a:p>
          <a:p>
            <a:endParaRPr lang="en-US" dirty="0" smtClean="0"/>
          </a:p>
          <a:p>
            <a:endParaRPr lang="en-US" dirty="0"/>
          </a:p>
        </p:txBody>
      </p:sp>
    </p:spTree>
    <p:extLst>
      <p:ext uri="{BB962C8B-B14F-4D97-AF65-F5344CB8AC3E}">
        <p14:creationId xmlns:p14="http://schemas.microsoft.com/office/powerpoint/2010/main" val="42506088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49275" y="1600201"/>
            <a:ext cx="8042276" cy="4343400"/>
          </a:xfrm>
          <a:prstGeom prst="rect">
            <a:avLst/>
          </a:prstGeom>
        </p:spPr>
        <p:txBody>
          <a:bodyPr/>
          <a:lstStyle/>
          <a:p>
            <a:endParaRPr lang="en-US" dirty="0" smtClean="0"/>
          </a:p>
        </p:txBody>
      </p:sp>
      <p:graphicFrame>
        <p:nvGraphicFramePr>
          <p:cNvPr id="6" name="Table 5"/>
          <p:cNvGraphicFramePr>
            <a:graphicFrameLocks noGrp="1"/>
          </p:cNvGraphicFramePr>
          <p:nvPr>
            <p:extLst/>
          </p:nvPr>
        </p:nvGraphicFramePr>
        <p:xfrm>
          <a:off x="127000" y="58140"/>
          <a:ext cx="8791222" cy="6097556"/>
        </p:xfrm>
        <a:graphic>
          <a:graphicData uri="http://schemas.openxmlformats.org/drawingml/2006/table">
            <a:tbl>
              <a:tblPr firstRow="1" bandRow="1">
                <a:tableStyleId>{5C22544A-7EE6-4342-B048-85BDC9FD1C3A}</a:tableStyleId>
              </a:tblPr>
              <a:tblGrid>
                <a:gridCol w="4078111"/>
                <a:gridCol w="4713111"/>
              </a:tblGrid>
              <a:tr h="1035456">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b="1" dirty="0" smtClean="0"/>
                        <a:t>What HSOs say about the Corps</a:t>
                      </a:r>
                    </a:p>
                    <a:p>
                      <a:endParaRPr lang="en-US" dirty="0"/>
                    </a:p>
                  </a:txBody>
                  <a:tcPr/>
                </a:tc>
                <a:tc hMerge="1">
                  <a:txBody>
                    <a:bodyPr/>
                    <a:lstStyle/>
                    <a:p>
                      <a:endParaRPr lang="en-US" dirty="0"/>
                    </a:p>
                  </a:txBody>
                  <a:tcPr/>
                </a:tc>
              </a:tr>
              <a:tr h="1150071">
                <a:tc>
                  <a:txBody>
                    <a:bodyPr/>
                    <a:lstStyle/>
                    <a:p>
                      <a:r>
                        <a:rPr lang="en-US" sz="2400" b="1" dirty="0" smtClean="0"/>
                        <a:t>High</a:t>
                      </a:r>
                      <a:r>
                        <a:rPr lang="en-US" sz="2400" b="1" baseline="0" dirty="0" smtClean="0"/>
                        <a:t> personal</a:t>
                      </a:r>
                      <a:r>
                        <a:rPr lang="en-US" sz="2400" b="1" dirty="0" smtClean="0"/>
                        <a:t> satisfaction</a:t>
                      </a:r>
                      <a:endParaRPr lang="en-US" sz="2400" b="1" dirty="0"/>
                    </a:p>
                  </a:txBody>
                  <a:tcPr/>
                </a:tc>
                <a:tc>
                  <a:txBody>
                    <a:bodyPr/>
                    <a:lstStyle/>
                    <a:p>
                      <a:r>
                        <a:rPr lang="en-US" sz="2400" b="1" dirty="0" smtClean="0"/>
                        <a:t>Overwhelmed with self-initiated requirements</a:t>
                      </a:r>
                    </a:p>
                  </a:txBody>
                  <a:tcPr/>
                </a:tc>
              </a:tr>
              <a:tr h="1374453">
                <a:tc>
                  <a:txBody>
                    <a:bodyPr/>
                    <a:lstStyle/>
                    <a:p>
                      <a:r>
                        <a:rPr lang="en-US" sz="2400" b="1" dirty="0" smtClean="0"/>
                        <a:t>Positive personal development</a:t>
                      </a:r>
                      <a:endParaRPr lang="en-US" sz="2400" b="1" dirty="0"/>
                    </a:p>
                  </a:txBody>
                  <a:tcPr/>
                </a:tc>
                <a:tc>
                  <a:txBody>
                    <a:bodyPr/>
                    <a:lstStyle/>
                    <a:p>
                      <a:r>
                        <a:rPr lang="en-US" sz="2400" b="1" dirty="0" smtClean="0"/>
                        <a:t>Describe</a:t>
                      </a:r>
                      <a:r>
                        <a:rPr lang="en-US" sz="2400" b="1" baseline="0" dirty="0" smtClean="0"/>
                        <a:t> limited information, transparency, specific training from headquarters/agencies</a:t>
                      </a:r>
                    </a:p>
                  </a:txBody>
                  <a:tcPr/>
                </a:tc>
              </a:tr>
              <a:tr h="1143000">
                <a:tc>
                  <a:txBody>
                    <a:bodyPr/>
                    <a:lstStyle/>
                    <a:p>
                      <a:r>
                        <a:rPr lang="en-US" sz="2400" b="1" dirty="0" smtClean="0"/>
                        <a:t>Mobility an option</a:t>
                      </a:r>
                      <a:endParaRPr lang="en-US" sz="2400" b="1" dirty="0"/>
                    </a:p>
                  </a:txBody>
                  <a:tcPr/>
                </a:tc>
                <a:tc>
                  <a:txBody>
                    <a:bodyPr/>
                    <a:lstStyle/>
                    <a:p>
                      <a:r>
                        <a:rPr lang="en-US" sz="2400" b="1" dirty="0" smtClean="0"/>
                        <a:t>Limited local career development</a:t>
                      </a:r>
                    </a:p>
                  </a:txBody>
                  <a:tcPr/>
                </a:tc>
              </a:tr>
              <a:tr h="1394576">
                <a:tc gridSpan="2">
                  <a:txBody>
                    <a:bodyPr/>
                    <a:lstStyle/>
                    <a:p>
                      <a:pPr algn="ctr"/>
                      <a:endParaRPr lang="en-US" sz="3200" b="1" dirty="0" smtClean="0"/>
                    </a:p>
                    <a:p>
                      <a:endParaRPr lang="en-US" dirty="0"/>
                    </a:p>
                  </a:txBody>
                  <a:tcPr/>
                </a:tc>
                <a:tc hMerge="1">
                  <a:txBody>
                    <a:bodyPr/>
                    <a:lstStyle/>
                    <a:p>
                      <a:endParaRPr lang="en-US" dirty="0"/>
                    </a:p>
                  </a:txBody>
                  <a:tcPr/>
                </a:tc>
              </a:tr>
            </a:tbl>
          </a:graphicData>
        </a:graphic>
      </p:graphicFrame>
      <p:sp>
        <p:nvSpPr>
          <p:cNvPr id="7" name="TextBox 6"/>
          <p:cNvSpPr txBox="1"/>
          <p:nvPr/>
        </p:nvSpPr>
        <p:spPr>
          <a:xfrm>
            <a:off x="127001" y="5079999"/>
            <a:ext cx="8791222" cy="1384995"/>
          </a:xfrm>
          <a:prstGeom prst="rect">
            <a:avLst/>
          </a:prstGeom>
          <a:noFill/>
        </p:spPr>
        <p:txBody>
          <a:bodyPr wrap="square" rtlCol="0">
            <a:spAutoFit/>
          </a:bodyPr>
          <a:lstStyle/>
          <a:p>
            <a:pPr algn="ctr"/>
            <a:r>
              <a:rPr lang="en-US" sz="2800" b="1" dirty="0">
                <a:solidFill>
                  <a:schemeClr val="tx1"/>
                </a:solidFill>
              </a:rPr>
              <a:t>NO MENTION OF THE TARGET POPULATIONS </a:t>
            </a:r>
            <a:r>
              <a:rPr lang="en-US" sz="2800" b="1" dirty="0" smtClean="0">
                <a:solidFill>
                  <a:schemeClr val="tx1"/>
                </a:solidFill>
              </a:rPr>
              <a:t>WE </a:t>
            </a:r>
            <a:r>
              <a:rPr lang="en-US" sz="2800" b="1" dirty="0">
                <a:solidFill>
                  <a:schemeClr val="tx1"/>
                </a:solidFill>
              </a:rPr>
              <a:t>SERVE</a:t>
            </a:r>
            <a:endParaRPr lang="en-US" sz="2800" dirty="0">
              <a:solidFill>
                <a:schemeClr val="tx1"/>
              </a:solidFill>
            </a:endParaRPr>
          </a:p>
          <a:p>
            <a:endParaRPr lang="en-US" dirty="0"/>
          </a:p>
        </p:txBody>
      </p:sp>
    </p:spTree>
    <p:extLst>
      <p:ext uri="{BB962C8B-B14F-4D97-AF65-F5344CB8AC3E}">
        <p14:creationId xmlns:p14="http://schemas.microsoft.com/office/powerpoint/2010/main" val="2936298361"/>
      </p:ext>
    </p:extLst>
  </p:cSld>
  <p:clrMapOvr>
    <a:masterClrMapping/>
  </p:clrMapOvr>
  <mc:AlternateContent xmlns:mc="http://schemas.openxmlformats.org/markup-compatibility/2006" xmlns:p14="http://schemas.microsoft.com/office/powerpoint/2010/main">
    <mc:Choice Requires="p14">
      <p:transition spd="med" p14:dur="700" advClick="0">
        <p:fade/>
      </p:transition>
    </mc:Choice>
    <mc:Fallback xmlns="">
      <p:transition spd="med"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Officer Expectations</a:t>
            </a:r>
            <a:endParaRPr lang="en-US" sz="3600" b="1" dirty="0"/>
          </a:p>
        </p:txBody>
      </p:sp>
      <p:sp>
        <p:nvSpPr>
          <p:cNvPr id="3" name="Content Placeholder 2"/>
          <p:cNvSpPr>
            <a:spLocks noGrp="1"/>
          </p:cNvSpPr>
          <p:nvPr>
            <p:ph idx="4294967295"/>
          </p:nvPr>
        </p:nvSpPr>
        <p:spPr>
          <a:xfrm>
            <a:off x="515937" y="1255890"/>
            <a:ext cx="8042276" cy="4343400"/>
          </a:xfrm>
          <a:prstGeom prst="rect">
            <a:avLst/>
          </a:prstGeom>
        </p:spPr>
        <p:txBody>
          <a:bodyPr>
            <a:normAutofit/>
          </a:bodyPr>
          <a:lstStyle/>
          <a:p>
            <a:endParaRPr lang="en-US" dirty="0" smtClean="0"/>
          </a:p>
          <a:p>
            <a:pPr>
              <a:lnSpc>
                <a:spcPct val="150000"/>
              </a:lnSpc>
            </a:pPr>
            <a:r>
              <a:rPr lang="en-US" b="1" dirty="0" smtClean="0"/>
              <a:t>Increased transparency, information stream, formal training</a:t>
            </a:r>
          </a:p>
          <a:p>
            <a:pPr>
              <a:lnSpc>
                <a:spcPct val="150000"/>
              </a:lnSpc>
            </a:pPr>
            <a:r>
              <a:rPr lang="en-US" b="1" dirty="0" smtClean="0"/>
              <a:t>Duty time to complete Corps requirements </a:t>
            </a:r>
          </a:p>
          <a:p>
            <a:pPr>
              <a:lnSpc>
                <a:spcPct val="150000"/>
              </a:lnSpc>
            </a:pPr>
            <a:r>
              <a:rPr lang="en-US" b="1" dirty="0" smtClean="0"/>
              <a:t>Supervisor support/respect from peers</a:t>
            </a:r>
          </a:p>
          <a:p>
            <a:pPr>
              <a:lnSpc>
                <a:spcPct val="150000"/>
              </a:lnSpc>
            </a:pPr>
            <a:r>
              <a:rPr lang="en-US" b="1" dirty="0" smtClean="0"/>
              <a:t>Local billets increases</a:t>
            </a:r>
          </a:p>
          <a:p>
            <a:pPr>
              <a:lnSpc>
                <a:spcPct val="150000"/>
              </a:lnSpc>
            </a:pPr>
            <a:r>
              <a:rPr lang="en-US" b="1" dirty="0" smtClean="0"/>
              <a:t>More awards</a:t>
            </a:r>
          </a:p>
          <a:p>
            <a:endParaRPr lang="en-US" dirty="0"/>
          </a:p>
          <a:p>
            <a:endParaRPr lang="en-US" dirty="0" smtClean="0"/>
          </a:p>
          <a:p>
            <a:endParaRPr lang="en-US" dirty="0"/>
          </a:p>
        </p:txBody>
      </p:sp>
    </p:spTree>
    <p:extLst>
      <p:ext uri="{BB962C8B-B14F-4D97-AF65-F5344CB8AC3E}">
        <p14:creationId xmlns:p14="http://schemas.microsoft.com/office/powerpoint/2010/main" val="28983171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Difficult Times:</a:t>
            </a:r>
            <a:endParaRPr lang="en-US" sz="3600" b="1" dirty="0"/>
          </a:p>
        </p:txBody>
      </p:sp>
      <p:sp>
        <p:nvSpPr>
          <p:cNvPr id="3" name="Content Placeholder 2"/>
          <p:cNvSpPr>
            <a:spLocks noGrp="1"/>
          </p:cNvSpPr>
          <p:nvPr>
            <p:ph idx="4294967295"/>
          </p:nvPr>
        </p:nvSpPr>
        <p:spPr>
          <a:xfrm>
            <a:off x="515937" y="1066356"/>
            <a:ext cx="8042276" cy="4820355"/>
          </a:xfrm>
          <a:prstGeom prst="rect">
            <a:avLst/>
          </a:prstGeom>
        </p:spPr>
        <p:txBody>
          <a:bodyPr>
            <a:normAutofit fontScale="92500" lnSpcReduction="10000"/>
          </a:bodyPr>
          <a:lstStyle/>
          <a:p>
            <a:endParaRPr lang="en-US" dirty="0" smtClean="0"/>
          </a:p>
          <a:p>
            <a:pPr>
              <a:lnSpc>
                <a:spcPct val="150000"/>
              </a:lnSpc>
            </a:pPr>
            <a:r>
              <a:rPr lang="en-US" sz="2800" b="1" dirty="0" smtClean="0"/>
              <a:t>Force reduction – real or perceived</a:t>
            </a:r>
          </a:p>
          <a:p>
            <a:pPr>
              <a:lnSpc>
                <a:spcPct val="150000"/>
              </a:lnSpc>
            </a:pPr>
            <a:r>
              <a:rPr lang="en-US" sz="2800" b="1" dirty="0" smtClean="0"/>
              <a:t>Locality commitments – define isolated hardship</a:t>
            </a:r>
          </a:p>
          <a:p>
            <a:pPr>
              <a:lnSpc>
                <a:spcPct val="150000"/>
              </a:lnSpc>
            </a:pPr>
            <a:r>
              <a:rPr lang="en-US" sz="2800" b="1" dirty="0" smtClean="0"/>
              <a:t>Limited job growth/potential – leaders don’t move</a:t>
            </a:r>
          </a:p>
          <a:p>
            <a:pPr>
              <a:lnSpc>
                <a:spcPct val="150000"/>
              </a:lnSpc>
            </a:pPr>
            <a:r>
              <a:rPr lang="en-US" sz="2800" b="1" dirty="0" smtClean="0"/>
              <a:t>Individual </a:t>
            </a:r>
            <a:r>
              <a:rPr lang="en-US" sz="2800" b="1" dirty="0"/>
              <a:t>awards – do these exist</a:t>
            </a:r>
            <a:r>
              <a:rPr lang="en-US" sz="2800" b="1" dirty="0" smtClean="0"/>
              <a:t>?</a:t>
            </a:r>
          </a:p>
          <a:p>
            <a:pPr>
              <a:lnSpc>
                <a:spcPct val="150000"/>
              </a:lnSpc>
            </a:pPr>
            <a:r>
              <a:rPr lang="en-US" sz="2800" b="1" dirty="0"/>
              <a:t>P</a:t>
            </a:r>
            <a:r>
              <a:rPr lang="en-US" sz="2800" b="1" dirty="0" smtClean="0"/>
              <a:t>romotion attempts – how many </a:t>
            </a:r>
            <a:r>
              <a:rPr lang="en-US" sz="2800" b="1" dirty="0"/>
              <a:t>i</a:t>
            </a:r>
            <a:r>
              <a:rPr lang="en-US" sz="2800" b="1" dirty="0" smtClean="0"/>
              <a:t>s too many</a:t>
            </a:r>
          </a:p>
          <a:p>
            <a:endParaRPr lang="en-US" sz="2800" dirty="0" smtClean="0"/>
          </a:p>
          <a:p>
            <a:endParaRPr lang="en-US" dirty="0"/>
          </a:p>
        </p:txBody>
      </p:sp>
    </p:spTree>
    <p:extLst>
      <p:ext uri="{BB962C8B-B14F-4D97-AF65-F5344CB8AC3E}">
        <p14:creationId xmlns:p14="http://schemas.microsoft.com/office/powerpoint/2010/main" val="108449026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73540"/>
          </a:xfrm>
        </p:spPr>
        <p:txBody>
          <a:bodyPr/>
          <a:lstStyle/>
          <a:p>
            <a:r>
              <a:rPr lang="en-US" sz="3600" b="1" dirty="0" smtClean="0"/>
              <a:t>Difficult Means:</a:t>
            </a:r>
            <a:endParaRPr lang="en-US" sz="3600" b="1" dirty="0"/>
          </a:p>
        </p:txBody>
      </p:sp>
      <p:sp>
        <p:nvSpPr>
          <p:cNvPr id="3" name="Content Placeholder 2"/>
          <p:cNvSpPr>
            <a:spLocks noGrp="1"/>
          </p:cNvSpPr>
          <p:nvPr>
            <p:ph idx="4294967295"/>
          </p:nvPr>
        </p:nvSpPr>
        <p:spPr>
          <a:xfrm>
            <a:off x="549275" y="1217567"/>
            <a:ext cx="8042276" cy="4726034"/>
          </a:xfrm>
          <a:prstGeom prst="rect">
            <a:avLst/>
          </a:prstGeom>
        </p:spPr>
        <p:txBody>
          <a:bodyPr>
            <a:normAutofit/>
          </a:bodyPr>
          <a:lstStyle/>
          <a:p>
            <a:endParaRPr lang="en-US" dirty="0"/>
          </a:p>
          <a:p>
            <a:endParaRPr lang="en-US" dirty="0" smtClean="0"/>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p:txBody>
      </p:sp>
      <p:graphicFrame>
        <p:nvGraphicFramePr>
          <p:cNvPr id="4" name="Table 3"/>
          <p:cNvGraphicFramePr>
            <a:graphicFrameLocks noGrp="1"/>
          </p:cNvGraphicFramePr>
          <p:nvPr>
            <p:extLst/>
          </p:nvPr>
        </p:nvGraphicFramePr>
        <p:xfrm>
          <a:off x="409314" y="1264344"/>
          <a:ext cx="8447728" cy="2392680"/>
        </p:xfrm>
        <a:graphic>
          <a:graphicData uri="http://schemas.openxmlformats.org/drawingml/2006/table">
            <a:tbl>
              <a:tblPr firstRow="1" bandRow="1">
                <a:tableStyleId>{5C22544A-7EE6-4342-B048-85BDC9FD1C3A}</a:tableStyleId>
              </a:tblPr>
              <a:tblGrid>
                <a:gridCol w="2101677"/>
                <a:gridCol w="1855038"/>
                <a:gridCol w="2707779"/>
                <a:gridCol w="1783234"/>
              </a:tblGrid>
              <a:tr h="431294">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Needing much effort or skill to accomplish, deal with, or understand </a:t>
                      </a:r>
                    </a:p>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hard</a:t>
                      </a:r>
                      <a:endParaRPr lang="en-US" dirty="0"/>
                    </a:p>
                  </a:txBody>
                  <a:tcPr/>
                </a:tc>
                <a:tc>
                  <a:txBody>
                    <a:bodyPr/>
                    <a:lstStyle/>
                    <a:p>
                      <a:r>
                        <a:rPr lang="en-US" dirty="0" smtClean="0"/>
                        <a:t>complicated</a:t>
                      </a:r>
                      <a:endParaRPr lang="en-US" dirty="0"/>
                    </a:p>
                  </a:txBody>
                  <a:tcPr/>
                </a:tc>
                <a:tc>
                  <a:txBody>
                    <a:bodyPr/>
                    <a:lstStyle/>
                    <a:p>
                      <a:r>
                        <a:rPr lang="en-US" dirty="0" smtClean="0"/>
                        <a:t>complex</a:t>
                      </a:r>
                      <a:endParaRPr lang="en-US" dirty="0"/>
                    </a:p>
                  </a:txBody>
                  <a:tcPr/>
                </a:tc>
                <a:tc>
                  <a:txBody>
                    <a:bodyPr/>
                    <a:lstStyle/>
                    <a:p>
                      <a:r>
                        <a:rPr lang="en-US" dirty="0" smtClean="0"/>
                        <a:t>involved</a:t>
                      </a:r>
                      <a:endParaRPr lang="en-US" dirty="0"/>
                    </a:p>
                  </a:txBody>
                  <a:tcPr/>
                </a:tc>
              </a:tr>
              <a:tr h="370840">
                <a:tc>
                  <a:txBody>
                    <a:bodyPr/>
                    <a:lstStyle/>
                    <a:p>
                      <a:r>
                        <a:rPr lang="en-US" dirty="0" smtClean="0"/>
                        <a:t>impenetrable</a:t>
                      </a:r>
                      <a:endParaRPr lang="en-US" dirty="0"/>
                    </a:p>
                  </a:txBody>
                  <a:tcPr/>
                </a:tc>
                <a:tc>
                  <a:txBody>
                    <a:bodyPr/>
                    <a:lstStyle/>
                    <a:p>
                      <a:r>
                        <a:rPr lang="en-US" dirty="0" smtClean="0"/>
                        <a:t>unfathomable</a:t>
                      </a:r>
                      <a:endParaRPr lang="en-US" dirty="0"/>
                    </a:p>
                  </a:txBody>
                  <a:tcPr/>
                </a:tc>
                <a:tc>
                  <a:txBody>
                    <a:bodyPr/>
                    <a:lstStyle/>
                    <a:p>
                      <a:r>
                        <a:rPr lang="en-US" dirty="0" smtClean="0"/>
                        <a:t>over/above one’s head</a:t>
                      </a:r>
                      <a:endParaRPr lang="en-US" dirty="0"/>
                    </a:p>
                  </a:txBody>
                  <a:tcPr/>
                </a:tc>
                <a:tc>
                  <a:txBody>
                    <a:bodyPr/>
                    <a:lstStyle/>
                    <a:p>
                      <a:r>
                        <a:rPr lang="en-US" dirty="0" smtClean="0"/>
                        <a:t>beyond one</a:t>
                      </a:r>
                      <a:endParaRPr lang="en-US" dirty="0"/>
                    </a:p>
                  </a:txBody>
                  <a:tcPr/>
                </a:tc>
              </a:tr>
              <a:tr h="370840">
                <a:tc>
                  <a:txBody>
                    <a:bodyPr/>
                    <a:lstStyle/>
                    <a:p>
                      <a:r>
                        <a:rPr lang="en-US" dirty="0" smtClean="0"/>
                        <a:t>puzzling</a:t>
                      </a:r>
                      <a:endParaRPr lang="en-US" dirty="0"/>
                    </a:p>
                  </a:txBody>
                  <a:tcPr/>
                </a:tc>
                <a:tc>
                  <a:txBody>
                    <a:bodyPr/>
                    <a:lstStyle/>
                    <a:p>
                      <a:r>
                        <a:rPr lang="en-US" dirty="0" smtClean="0"/>
                        <a:t>baffling</a:t>
                      </a:r>
                      <a:endParaRPr lang="en-US" dirty="0"/>
                    </a:p>
                  </a:txBody>
                  <a:tcPr/>
                </a:tc>
                <a:tc>
                  <a:txBody>
                    <a:bodyPr/>
                    <a:lstStyle/>
                    <a:p>
                      <a:r>
                        <a:rPr lang="en-US" dirty="0" smtClean="0"/>
                        <a:t>perplexing</a:t>
                      </a:r>
                      <a:endParaRPr lang="en-US" dirty="0"/>
                    </a:p>
                  </a:txBody>
                  <a:tcPr/>
                </a:tc>
                <a:tc>
                  <a:txBody>
                    <a:bodyPr/>
                    <a:lstStyle/>
                    <a:p>
                      <a:r>
                        <a:rPr lang="en-US" dirty="0" smtClean="0"/>
                        <a:t>confusing</a:t>
                      </a:r>
                      <a:endParaRPr lang="en-US" dirty="0"/>
                    </a:p>
                  </a:txBody>
                  <a:tcPr/>
                </a:tc>
              </a:tr>
              <a:tr h="397719">
                <a:tc>
                  <a:txBody>
                    <a:bodyPr/>
                    <a:lstStyle/>
                    <a:p>
                      <a:r>
                        <a:rPr lang="en-US" dirty="0" smtClean="0"/>
                        <a:t>mystifying</a:t>
                      </a:r>
                      <a:endParaRPr lang="en-US" dirty="0"/>
                    </a:p>
                  </a:txBody>
                  <a:tcPr/>
                </a:tc>
                <a:tc>
                  <a:txBody>
                    <a:bodyPr/>
                    <a:lstStyle/>
                    <a:p>
                      <a:r>
                        <a:rPr lang="en-US" dirty="0" smtClean="0"/>
                        <a:t>problematic</a:t>
                      </a:r>
                      <a:endParaRPr lang="en-US" dirty="0"/>
                    </a:p>
                  </a:txBody>
                  <a:tcPr/>
                </a:tc>
                <a:tc>
                  <a:txBody>
                    <a:bodyPr/>
                    <a:lstStyle/>
                    <a:p>
                      <a:r>
                        <a:rPr lang="en-US" dirty="0" smtClean="0"/>
                        <a:t>intricate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thorny</a:t>
                      </a:r>
                    </a:p>
                    <a:p>
                      <a:endParaRPr lang="en-US" dirty="0"/>
                    </a:p>
                  </a:txBody>
                  <a:tcPr/>
                </a:tc>
              </a:tr>
            </a:tbl>
          </a:graphicData>
        </a:graphic>
      </p:graphicFrame>
      <p:graphicFrame>
        <p:nvGraphicFramePr>
          <p:cNvPr id="5" name="Table 4"/>
          <p:cNvGraphicFramePr>
            <a:graphicFrameLocks noGrp="1"/>
          </p:cNvGraphicFramePr>
          <p:nvPr>
            <p:extLst/>
          </p:nvPr>
        </p:nvGraphicFramePr>
        <p:xfrm>
          <a:off x="409314" y="3679433"/>
          <a:ext cx="8469681" cy="1851134"/>
        </p:xfrm>
        <a:graphic>
          <a:graphicData uri="http://schemas.openxmlformats.org/drawingml/2006/table">
            <a:tbl>
              <a:tblPr firstRow="1" bandRow="1">
                <a:tableStyleId>{5C22544A-7EE6-4342-B048-85BDC9FD1C3A}</a:tableStyleId>
              </a:tblPr>
              <a:tblGrid>
                <a:gridCol w="2083310"/>
                <a:gridCol w="2083310"/>
                <a:gridCol w="2083310"/>
                <a:gridCol w="2219751"/>
              </a:tblGrid>
              <a:tr h="753854">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Characterized by or causing hardships or problems</a:t>
                      </a:r>
                    </a:p>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05730">
                <a:tc>
                  <a:txBody>
                    <a:bodyPr/>
                    <a:lstStyle/>
                    <a:p>
                      <a:r>
                        <a:rPr lang="en-US" dirty="0" smtClean="0"/>
                        <a:t>inconvenient</a:t>
                      </a:r>
                      <a:endParaRPr lang="en-US" dirty="0"/>
                    </a:p>
                  </a:txBody>
                  <a:tcPr/>
                </a:tc>
                <a:tc>
                  <a:txBody>
                    <a:bodyPr/>
                    <a:lstStyle/>
                    <a:p>
                      <a:r>
                        <a:rPr lang="en-US" dirty="0" smtClean="0"/>
                        <a:t>awkward</a:t>
                      </a:r>
                      <a:endParaRPr lang="en-US" dirty="0"/>
                    </a:p>
                  </a:txBody>
                  <a:tcPr/>
                </a:tc>
                <a:tc>
                  <a:txBody>
                    <a:bodyPr/>
                    <a:lstStyle/>
                    <a:p>
                      <a:r>
                        <a:rPr lang="en-US" dirty="0" smtClean="0"/>
                        <a:t>inopportune</a:t>
                      </a:r>
                      <a:endParaRPr lang="en-US" dirty="0"/>
                    </a:p>
                  </a:txBody>
                  <a:tcPr/>
                </a:tc>
                <a:tc>
                  <a:txBody>
                    <a:bodyPr/>
                    <a:lstStyle/>
                    <a:p>
                      <a:r>
                        <a:rPr lang="en-US" dirty="0" smtClean="0"/>
                        <a:t>unfavorable</a:t>
                      </a:r>
                      <a:endParaRPr lang="en-US" dirty="0"/>
                    </a:p>
                  </a:txBody>
                  <a:tcPr/>
                </a:tc>
              </a:tr>
              <a:tr h="305730">
                <a:tc>
                  <a:txBody>
                    <a:bodyPr/>
                    <a:lstStyle/>
                    <a:p>
                      <a:r>
                        <a:rPr lang="en-US" dirty="0" smtClean="0"/>
                        <a:t>unfortunate</a:t>
                      </a:r>
                      <a:endParaRPr lang="en-US" dirty="0"/>
                    </a:p>
                  </a:txBody>
                  <a:tcPr/>
                </a:tc>
                <a:tc>
                  <a:txBody>
                    <a:bodyPr/>
                    <a:lstStyle/>
                    <a:p>
                      <a:r>
                        <a:rPr lang="en-US" dirty="0" smtClean="0"/>
                        <a:t>inappropriate</a:t>
                      </a:r>
                      <a:endParaRPr lang="en-US" dirty="0"/>
                    </a:p>
                  </a:txBody>
                  <a:tcPr/>
                </a:tc>
                <a:tc>
                  <a:txBody>
                    <a:bodyPr/>
                    <a:lstStyle/>
                    <a:p>
                      <a:r>
                        <a:rPr lang="en-US" dirty="0" smtClean="0"/>
                        <a:t>unsuitable</a:t>
                      </a:r>
                      <a:endParaRPr lang="en-US" dirty="0"/>
                    </a:p>
                  </a:txBody>
                  <a:tcPr/>
                </a:tc>
                <a:tc>
                  <a:txBody>
                    <a:bodyPr/>
                    <a:lstStyle/>
                    <a:p>
                      <a:r>
                        <a:rPr lang="en-US" dirty="0" smtClean="0"/>
                        <a:t>untimely</a:t>
                      </a:r>
                      <a:endParaRPr lang="en-US" dirty="0"/>
                    </a:p>
                  </a:txBody>
                  <a:tcPr/>
                </a:tc>
              </a:tr>
              <a:tr h="305730">
                <a:tc>
                  <a:txBody>
                    <a:bodyPr/>
                    <a:lstStyle/>
                    <a:p>
                      <a:r>
                        <a:rPr lang="en-US" dirty="0" smtClean="0"/>
                        <a:t>ill-timed</a:t>
                      </a:r>
                      <a:endParaRPr lang="en-US" dirty="0"/>
                    </a:p>
                  </a:txBody>
                  <a:tcPr/>
                </a:tc>
                <a:tc>
                  <a:txBody>
                    <a:bodyPr/>
                    <a:lstStyle/>
                    <a:p>
                      <a:r>
                        <a:rPr lang="en-US" dirty="0" smtClean="0"/>
                        <a:t>bad</a:t>
                      </a:r>
                      <a:endParaRPr lang="en-US" dirty="0"/>
                    </a:p>
                  </a:txBody>
                  <a:tcPr/>
                </a:tc>
                <a:tc>
                  <a:txBody>
                    <a:bodyPr/>
                    <a:lstStyle/>
                    <a:p>
                      <a:r>
                        <a:rPr lang="en-US" dirty="0" smtClean="0"/>
                        <a:t>grim</a:t>
                      </a:r>
                      <a:endParaRPr lang="en-US" dirty="0"/>
                    </a:p>
                  </a:txBody>
                  <a:tcPr/>
                </a:tc>
                <a:tc>
                  <a:txBody>
                    <a:bodyPr/>
                    <a:lstStyle/>
                    <a:p>
                      <a:r>
                        <a:rPr lang="en-US" dirty="0" smtClean="0"/>
                        <a:t>tough</a:t>
                      </a:r>
                      <a:endParaRPr lang="en-US" dirty="0"/>
                    </a:p>
                  </a:txBody>
                  <a:tcPr/>
                </a:tc>
              </a:tr>
            </a:tbl>
          </a:graphicData>
        </a:graphic>
      </p:graphicFrame>
    </p:spTree>
    <p:extLst>
      <p:ext uri="{BB962C8B-B14F-4D97-AF65-F5344CB8AC3E}">
        <p14:creationId xmlns:p14="http://schemas.microsoft.com/office/powerpoint/2010/main" val="263577002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nvPr>
        </p:nvGraphicFramePr>
        <p:xfrm>
          <a:off x="549275" y="1493298"/>
          <a:ext cx="8042276" cy="4914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p:cNvSpPr txBox="1"/>
          <p:nvPr/>
        </p:nvSpPr>
        <p:spPr>
          <a:xfrm>
            <a:off x="2237210" y="4724286"/>
            <a:ext cx="5017920" cy="1569660"/>
          </a:xfrm>
          <a:prstGeom prst="rect">
            <a:avLst/>
          </a:prstGeom>
          <a:noFill/>
        </p:spPr>
        <p:txBody>
          <a:bodyPr wrap="none" rtlCol="0">
            <a:spAutoFit/>
          </a:bodyPr>
          <a:lstStyle/>
          <a:p>
            <a:pPr algn="ctr"/>
            <a:r>
              <a:rPr lang="en-US" sz="3200" b="1" dirty="0" smtClean="0">
                <a:solidFill>
                  <a:schemeClr val="tx1"/>
                </a:solidFill>
              </a:rPr>
              <a:t>Two negatives = positive</a:t>
            </a:r>
          </a:p>
          <a:p>
            <a:pPr algn="ctr"/>
            <a:endParaRPr lang="en-US" sz="3200" b="1" dirty="0">
              <a:solidFill>
                <a:schemeClr val="tx1"/>
              </a:solidFill>
            </a:endParaRPr>
          </a:p>
          <a:p>
            <a:pPr algn="ctr"/>
            <a:r>
              <a:rPr lang="en-US" sz="3200" b="1" dirty="0" smtClean="0">
                <a:solidFill>
                  <a:schemeClr val="tx1"/>
                </a:solidFill>
              </a:rPr>
              <a:t>Every time</a:t>
            </a:r>
            <a:endParaRPr lang="en-US" sz="3200" b="1" dirty="0">
              <a:solidFill>
                <a:schemeClr val="tx1"/>
              </a:solidFill>
            </a:endParaRPr>
          </a:p>
        </p:txBody>
      </p:sp>
      <p:sp>
        <p:nvSpPr>
          <p:cNvPr id="6" name="TextBox 5"/>
          <p:cNvSpPr txBox="1"/>
          <p:nvPr/>
        </p:nvSpPr>
        <p:spPr>
          <a:xfrm>
            <a:off x="1479089" y="364655"/>
            <a:ext cx="6627135" cy="584775"/>
          </a:xfrm>
          <a:prstGeom prst="rect">
            <a:avLst/>
          </a:prstGeom>
          <a:noFill/>
        </p:spPr>
        <p:txBody>
          <a:bodyPr wrap="none" rtlCol="0">
            <a:spAutoFit/>
          </a:bodyPr>
          <a:lstStyle/>
          <a:p>
            <a:r>
              <a:rPr lang="en-US" sz="3200" b="1" dirty="0" smtClean="0">
                <a:solidFill>
                  <a:srgbClr val="002596"/>
                </a:solidFill>
              </a:rPr>
              <a:t>Can Negatives Become Positive?</a:t>
            </a:r>
            <a:endParaRPr lang="en-US" sz="3200" b="1" dirty="0">
              <a:solidFill>
                <a:srgbClr val="002596"/>
              </a:solidFill>
            </a:endParaRPr>
          </a:p>
        </p:txBody>
      </p:sp>
    </p:spTree>
    <p:extLst>
      <p:ext uri="{BB962C8B-B14F-4D97-AF65-F5344CB8AC3E}">
        <p14:creationId xmlns:p14="http://schemas.microsoft.com/office/powerpoint/2010/main" val="1887891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How Do </a:t>
            </a:r>
            <a:r>
              <a:rPr lang="en-US" sz="3600" dirty="0" smtClean="0"/>
              <a:t>Y</a:t>
            </a:r>
            <a:r>
              <a:rPr lang="en-US" sz="3600" b="1" dirty="0" smtClean="0"/>
              <a:t>ou Start?</a:t>
            </a:r>
            <a:endParaRPr lang="en-US" sz="3600" b="1" dirty="0"/>
          </a:p>
        </p:txBody>
      </p:sp>
      <p:sp>
        <p:nvSpPr>
          <p:cNvPr id="3" name="Content Placeholder 2"/>
          <p:cNvSpPr>
            <a:spLocks noGrp="1"/>
          </p:cNvSpPr>
          <p:nvPr>
            <p:ph idx="4294967295"/>
          </p:nvPr>
        </p:nvSpPr>
        <p:spPr>
          <a:xfrm>
            <a:off x="239888" y="1600201"/>
            <a:ext cx="8678333" cy="5017910"/>
          </a:xfrm>
          <a:prstGeom prst="rect">
            <a:avLst/>
          </a:prstGeom>
        </p:spPr>
        <p:txBody>
          <a:bodyPr>
            <a:normAutofit/>
          </a:bodyPr>
          <a:lstStyle/>
          <a:p>
            <a:pPr>
              <a:lnSpc>
                <a:spcPct val="150000"/>
              </a:lnSpc>
            </a:pPr>
            <a:r>
              <a:rPr lang="en-US" b="1" dirty="0" smtClean="0"/>
              <a:t>Attitude</a:t>
            </a:r>
          </a:p>
          <a:p>
            <a:pPr>
              <a:lnSpc>
                <a:spcPct val="150000"/>
              </a:lnSpc>
            </a:pPr>
            <a:r>
              <a:rPr lang="en-US" b="1" dirty="0" smtClean="0"/>
              <a:t>Motivation</a:t>
            </a:r>
          </a:p>
          <a:p>
            <a:pPr>
              <a:lnSpc>
                <a:spcPct val="150000"/>
              </a:lnSpc>
            </a:pPr>
            <a:r>
              <a:rPr lang="en-US" b="1" dirty="0" smtClean="0"/>
              <a:t>Consultation</a:t>
            </a:r>
          </a:p>
          <a:p>
            <a:pPr>
              <a:lnSpc>
                <a:spcPct val="150000"/>
              </a:lnSpc>
            </a:pPr>
            <a:r>
              <a:rPr lang="en-US" b="1" dirty="0" smtClean="0"/>
              <a:t>Mentor</a:t>
            </a:r>
          </a:p>
          <a:p>
            <a:pPr marL="0" indent="0">
              <a:buNone/>
            </a:pPr>
            <a:endParaRPr lang="en-US" b="1" dirty="0" smtClean="0"/>
          </a:p>
          <a:p>
            <a:pPr marL="0" indent="0">
              <a:buNone/>
            </a:pPr>
            <a:endParaRPr lang="en-US" b="1" dirty="0"/>
          </a:p>
          <a:p>
            <a:pPr marL="0" indent="0" algn="ctr">
              <a:buNone/>
            </a:pPr>
            <a:r>
              <a:rPr lang="en-US" sz="3600" b="1" dirty="0" smtClean="0"/>
              <a:t>One step at a time; Promotion is a job</a:t>
            </a:r>
            <a:endParaRPr lang="en-US" sz="3600" b="1" dirty="0"/>
          </a:p>
        </p:txBody>
      </p:sp>
    </p:spTree>
    <p:extLst>
      <p:ext uri="{BB962C8B-B14F-4D97-AF65-F5344CB8AC3E}">
        <p14:creationId xmlns:p14="http://schemas.microsoft.com/office/powerpoint/2010/main" val="7666875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675" y="0"/>
            <a:ext cx="8042276" cy="1034726"/>
          </a:xfrm>
        </p:spPr>
        <p:txBody>
          <a:bodyPr/>
          <a:lstStyle/>
          <a:p>
            <a:r>
              <a:rPr lang="en-US" sz="4800" b="1" dirty="0" smtClean="0"/>
              <a:t/>
            </a:r>
            <a:br>
              <a:rPr lang="en-US" sz="4800" b="1" dirty="0" smtClean="0"/>
            </a:br>
            <a:r>
              <a:rPr lang="en-US" sz="4000" b="1" dirty="0" smtClean="0"/>
              <a:t>How </a:t>
            </a:r>
            <a:r>
              <a:rPr lang="en-US" sz="4000" dirty="0"/>
              <a:t>T</a:t>
            </a:r>
            <a:r>
              <a:rPr lang="en-US" sz="4000" b="1" dirty="0" smtClean="0"/>
              <a:t>o </a:t>
            </a:r>
            <a:r>
              <a:rPr lang="en-US" sz="4000" dirty="0"/>
              <a:t>G</a:t>
            </a:r>
            <a:r>
              <a:rPr lang="en-US" sz="4000" b="1" dirty="0" smtClean="0"/>
              <a:t>et </a:t>
            </a:r>
            <a:r>
              <a:rPr lang="en-US" sz="4000" dirty="0"/>
              <a:t>T</a:t>
            </a:r>
            <a:r>
              <a:rPr lang="en-US" sz="4000" b="1" dirty="0" smtClean="0"/>
              <a:t>here</a:t>
            </a:r>
            <a:r>
              <a:rPr lang="en-US" sz="4800" b="1" dirty="0"/>
              <a:t/>
            </a:r>
            <a:br>
              <a:rPr lang="en-US" sz="4800" b="1" dirty="0"/>
            </a:br>
            <a:endParaRPr lang="en-US" b="1" dirty="0"/>
          </a:p>
        </p:txBody>
      </p:sp>
      <p:sp>
        <p:nvSpPr>
          <p:cNvPr id="3" name="Content Placeholder 2"/>
          <p:cNvSpPr>
            <a:spLocks noGrp="1"/>
          </p:cNvSpPr>
          <p:nvPr>
            <p:ph idx="4294967295"/>
          </p:nvPr>
        </p:nvSpPr>
        <p:spPr>
          <a:xfrm>
            <a:off x="549275" y="1399232"/>
            <a:ext cx="8042276" cy="4544369"/>
          </a:xfrm>
          <a:prstGeom prst="rect">
            <a:avLst/>
          </a:prstGeom>
        </p:spPr>
        <p:txBody>
          <a:bodyPr>
            <a:normAutofit/>
          </a:bodyPr>
          <a:lstStyle/>
          <a:p>
            <a:pPr marL="0" indent="0" algn="ctr">
              <a:buNone/>
            </a:pPr>
            <a:r>
              <a:rPr lang="en-US" sz="3200" b="1" dirty="0" smtClean="0">
                <a:solidFill>
                  <a:srgbClr val="FF0000"/>
                </a:solidFill>
              </a:rPr>
              <a:t>TURN PASSIVE INTO ACTIVE</a:t>
            </a:r>
          </a:p>
          <a:p>
            <a:pPr marL="396875" lvl="1" indent="0">
              <a:lnSpc>
                <a:spcPct val="150000"/>
              </a:lnSpc>
              <a:buNone/>
            </a:pPr>
            <a:endParaRPr lang="en-US" sz="1600" b="1" dirty="0" smtClean="0"/>
          </a:p>
          <a:p>
            <a:pPr lvl="1">
              <a:lnSpc>
                <a:spcPct val="150000"/>
              </a:lnSpc>
            </a:pPr>
            <a:r>
              <a:rPr lang="en-US" sz="2600" b="1" dirty="0" smtClean="0"/>
              <a:t>Become the local expert</a:t>
            </a:r>
          </a:p>
          <a:p>
            <a:pPr lvl="1">
              <a:lnSpc>
                <a:spcPct val="150000"/>
              </a:lnSpc>
            </a:pPr>
            <a:r>
              <a:rPr lang="en-US" sz="2600" b="1" dirty="0" smtClean="0"/>
              <a:t>Deployments/TDYs</a:t>
            </a:r>
          </a:p>
          <a:p>
            <a:pPr lvl="1">
              <a:lnSpc>
                <a:spcPct val="150000"/>
              </a:lnSpc>
            </a:pPr>
            <a:r>
              <a:rPr lang="en-US" sz="2600" b="1" dirty="0" smtClean="0"/>
              <a:t>Solo projects = individual awards</a:t>
            </a:r>
          </a:p>
          <a:p>
            <a:pPr lvl="1">
              <a:lnSpc>
                <a:spcPct val="150000"/>
              </a:lnSpc>
            </a:pPr>
            <a:r>
              <a:rPr lang="en-US" sz="2600" b="1" dirty="0" smtClean="0"/>
              <a:t>Apprenticeship</a:t>
            </a:r>
          </a:p>
          <a:p>
            <a:pPr lvl="1">
              <a:lnSpc>
                <a:spcPct val="150000"/>
              </a:lnSpc>
            </a:pPr>
            <a:r>
              <a:rPr lang="en-US" sz="2600" b="1" dirty="0" smtClean="0"/>
              <a:t>Mentors</a:t>
            </a:r>
          </a:p>
          <a:p>
            <a:endParaRPr lang="en-US" dirty="0"/>
          </a:p>
          <a:p>
            <a:endParaRPr lang="en-US" dirty="0"/>
          </a:p>
        </p:txBody>
      </p:sp>
    </p:spTree>
    <p:extLst>
      <p:ext uri="{BB962C8B-B14F-4D97-AF65-F5344CB8AC3E}">
        <p14:creationId xmlns:p14="http://schemas.microsoft.com/office/powerpoint/2010/main" val="217577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27957"/>
            <a:ext cx="8042276" cy="1336956"/>
          </a:xfrm>
        </p:spPr>
        <p:txBody>
          <a:bodyPr/>
          <a:lstStyle/>
          <a:p>
            <a:r>
              <a:rPr lang="en-US" sz="3600" b="1" dirty="0"/>
              <a:t>Never </a:t>
            </a:r>
            <a:r>
              <a:rPr lang="en-US" sz="3600" b="1" dirty="0" smtClean="0"/>
              <a:t>Give Up</a:t>
            </a:r>
            <a:r>
              <a:rPr lang="en-US" b="1" dirty="0"/>
              <a:t/>
            </a:r>
            <a:br>
              <a:rPr lang="en-US" b="1" dirty="0"/>
            </a:br>
            <a:endParaRPr lang="en-US" b="1" dirty="0"/>
          </a:p>
        </p:txBody>
      </p:sp>
      <p:sp>
        <p:nvSpPr>
          <p:cNvPr id="3" name="Content Placeholder 2"/>
          <p:cNvSpPr>
            <a:spLocks noGrp="1"/>
          </p:cNvSpPr>
          <p:nvPr>
            <p:ph idx="4294967295"/>
          </p:nvPr>
        </p:nvSpPr>
        <p:spPr>
          <a:xfrm>
            <a:off x="549274" y="1191357"/>
            <a:ext cx="8162925" cy="5195795"/>
          </a:xfrm>
          <a:prstGeom prst="rect">
            <a:avLst/>
          </a:prstGeom>
        </p:spPr>
        <p:txBody>
          <a:bodyPr>
            <a:normAutofit/>
          </a:bodyPr>
          <a:lstStyle/>
          <a:p>
            <a:pPr>
              <a:lnSpc>
                <a:spcPct val="150000"/>
              </a:lnSpc>
            </a:pPr>
            <a:r>
              <a:rPr lang="en-US" sz="2800" b="1" dirty="0" smtClean="0"/>
              <a:t>Advanced education</a:t>
            </a:r>
          </a:p>
          <a:p>
            <a:pPr>
              <a:lnSpc>
                <a:spcPct val="150000"/>
              </a:lnSpc>
            </a:pPr>
            <a:r>
              <a:rPr lang="en-US" sz="2800" b="1" dirty="0" smtClean="0"/>
              <a:t>Seek professional certification</a:t>
            </a:r>
          </a:p>
          <a:p>
            <a:pPr>
              <a:lnSpc>
                <a:spcPct val="150000"/>
              </a:lnSpc>
            </a:pPr>
            <a:r>
              <a:rPr lang="en-US" sz="2800" b="1" dirty="0" smtClean="0"/>
              <a:t>Write/publish</a:t>
            </a:r>
          </a:p>
          <a:p>
            <a:pPr>
              <a:lnSpc>
                <a:spcPct val="150000"/>
              </a:lnSpc>
            </a:pPr>
            <a:r>
              <a:rPr lang="en-US" sz="2800" b="1" dirty="0" smtClean="0"/>
              <a:t>DCCPR - (RedDOG) Teams: </a:t>
            </a:r>
          </a:p>
          <a:p>
            <a:pPr marL="0" indent="0">
              <a:buNone/>
            </a:pPr>
            <a:r>
              <a:rPr lang="en-US" sz="2800" b="1" dirty="0" smtClean="0"/>
              <a:t>    RDF</a:t>
            </a:r>
            <a:r>
              <a:rPr lang="en-US" sz="2800" b="1" dirty="0"/>
              <a:t>, APHT, MHT, SAT, NIST, RIST, and </a:t>
            </a:r>
            <a:r>
              <a:rPr lang="en-US" sz="2800" b="1" dirty="0" smtClean="0"/>
              <a:t>CAP</a:t>
            </a:r>
          </a:p>
          <a:p>
            <a:pPr marL="0" indent="0">
              <a:buNone/>
            </a:pPr>
            <a:r>
              <a:rPr lang="en-US" sz="2800" b="1" dirty="0" smtClean="0"/>
              <a:t>    Emergency operations, agency, other</a:t>
            </a:r>
          </a:p>
          <a:p>
            <a:pPr>
              <a:lnSpc>
                <a:spcPct val="150000"/>
              </a:lnSpc>
            </a:pPr>
            <a:r>
              <a:rPr lang="en-US" sz="2800" b="1" dirty="0" smtClean="0"/>
              <a:t>Volunteer </a:t>
            </a:r>
            <a:r>
              <a:rPr lang="en-US" sz="2800" b="1" dirty="0"/>
              <a:t>for….</a:t>
            </a:r>
          </a:p>
          <a:p>
            <a:pPr marL="0" indent="0">
              <a:buNone/>
            </a:pPr>
            <a:endParaRPr lang="en-US" dirty="0" smtClean="0"/>
          </a:p>
        </p:txBody>
      </p:sp>
    </p:spTree>
    <p:extLst>
      <p:ext uri="{BB962C8B-B14F-4D97-AF65-F5344CB8AC3E}">
        <p14:creationId xmlns:p14="http://schemas.microsoft.com/office/powerpoint/2010/main" val="4123617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History</a:t>
            </a:r>
            <a:endParaRPr lang="en-US" dirty="0"/>
          </a:p>
        </p:txBody>
      </p:sp>
      <p:sp>
        <p:nvSpPr>
          <p:cNvPr id="3" name="Content Placeholder 2"/>
          <p:cNvSpPr>
            <a:spLocks noGrp="1"/>
          </p:cNvSpPr>
          <p:nvPr>
            <p:ph idx="4294967295"/>
          </p:nvPr>
        </p:nvSpPr>
        <p:spPr>
          <a:xfrm>
            <a:off x="549275" y="1231900"/>
            <a:ext cx="8042276" cy="4952999"/>
          </a:xfrm>
          <a:prstGeom prst="rect">
            <a:avLst/>
          </a:prstGeom>
        </p:spPr>
        <p:txBody>
          <a:bodyPr>
            <a:normAutofit/>
          </a:bodyPr>
          <a:lstStyle/>
          <a:p>
            <a:r>
              <a:rPr lang="en-US" dirty="0" smtClean="0"/>
              <a:t>HSO Recruitment &amp; Retention Committee wanted to find out reasons for officer separations and retirements</a:t>
            </a:r>
          </a:p>
          <a:p>
            <a:pPr lvl="1"/>
            <a:r>
              <a:rPr lang="en-US" dirty="0" smtClean="0"/>
              <a:t>First HSO Exit Interview Survey began in October 2011</a:t>
            </a:r>
          </a:p>
          <a:p>
            <a:pPr lvl="1"/>
            <a:r>
              <a:rPr lang="en-US" dirty="0" smtClean="0"/>
              <a:t>Updated in April 2013</a:t>
            </a:r>
          </a:p>
          <a:p>
            <a:pPr lvl="1"/>
            <a:endParaRPr lang="en-US" dirty="0" smtClean="0"/>
          </a:p>
          <a:p>
            <a:r>
              <a:rPr lang="en-US" dirty="0" smtClean="0"/>
              <a:t>Final iteration began in August 2014</a:t>
            </a:r>
          </a:p>
          <a:p>
            <a:pPr lvl="1"/>
            <a:r>
              <a:rPr lang="en-US" dirty="0" smtClean="0"/>
              <a:t>Survey simplified to capture more results and reduce redundant questions</a:t>
            </a:r>
          </a:p>
          <a:p>
            <a:pPr lvl="1"/>
            <a:endParaRPr lang="en-US" dirty="0" smtClean="0"/>
          </a:p>
          <a:p>
            <a:r>
              <a:rPr lang="en-US" dirty="0" smtClean="0"/>
              <a:t>Survey link has always been sent to HSO Professional Advisory Group representatives, Agency Liaisons, and incorporated into HSO Weekly Newsletter</a:t>
            </a:r>
          </a:p>
        </p:txBody>
      </p:sp>
    </p:spTree>
    <p:extLst>
      <p:ext uri="{BB962C8B-B14F-4D97-AF65-F5344CB8AC3E}">
        <p14:creationId xmlns:p14="http://schemas.microsoft.com/office/powerpoint/2010/main" val="340221190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475" y="0"/>
            <a:ext cx="8042276" cy="1336956"/>
          </a:xfrm>
        </p:spPr>
        <p:txBody>
          <a:bodyPr/>
          <a:lstStyle/>
          <a:p>
            <a:r>
              <a:rPr lang="en-US" sz="3600" b="1" dirty="0"/>
              <a:t>Officership</a:t>
            </a:r>
          </a:p>
        </p:txBody>
      </p:sp>
      <p:sp>
        <p:nvSpPr>
          <p:cNvPr id="3" name="Content Placeholder 2"/>
          <p:cNvSpPr>
            <a:spLocks noGrp="1"/>
          </p:cNvSpPr>
          <p:nvPr>
            <p:ph idx="4294967295"/>
          </p:nvPr>
        </p:nvSpPr>
        <p:spPr>
          <a:xfrm>
            <a:off x="235178" y="948266"/>
            <a:ext cx="8701572" cy="5573889"/>
          </a:xfrm>
          <a:prstGeom prst="rect">
            <a:avLst/>
          </a:prstGeom>
        </p:spPr>
        <p:txBody>
          <a:bodyPr>
            <a:normAutofit fontScale="85000" lnSpcReduction="10000"/>
          </a:bodyPr>
          <a:lstStyle/>
          <a:p>
            <a:pPr marL="0" indent="0">
              <a:buNone/>
            </a:pPr>
            <a:endParaRPr lang="en-US" sz="2800" b="1" dirty="0" smtClean="0"/>
          </a:p>
          <a:p>
            <a:pPr marL="0" indent="0">
              <a:buNone/>
            </a:pPr>
            <a:r>
              <a:rPr lang="en-US" sz="2800" b="1" dirty="0" smtClean="0"/>
              <a:t>….is more than just going to work everyday</a:t>
            </a:r>
          </a:p>
          <a:p>
            <a:pPr marL="0" indent="0" algn="ctr">
              <a:buNone/>
            </a:pPr>
            <a:r>
              <a:rPr lang="en-US" b="1" dirty="0" smtClean="0"/>
              <a:t>~~~</a:t>
            </a:r>
          </a:p>
          <a:p>
            <a:pPr marL="0" indent="0" algn="ctr">
              <a:buNone/>
            </a:pPr>
            <a:endParaRPr lang="en-US" sz="1600" b="1" dirty="0" smtClean="0"/>
          </a:p>
          <a:p>
            <a:pPr marL="0" indent="0" algn="ctr">
              <a:buNone/>
            </a:pPr>
            <a:r>
              <a:rPr lang="en-US" sz="2800" b="1" dirty="0" smtClean="0"/>
              <a:t>Mission of the U.S. Commissioned Corps is to: </a:t>
            </a:r>
          </a:p>
          <a:p>
            <a:pPr marL="0" indent="0" algn="ctr">
              <a:buNone/>
            </a:pPr>
            <a:r>
              <a:rPr lang="en-US" sz="2800" b="1" dirty="0" smtClean="0"/>
              <a:t>Promote, Protect and Advance the health and safety of the nation</a:t>
            </a:r>
          </a:p>
          <a:p>
            <a:pPr marL="0" indent="0" algn="ctr">
              <a:buNone/>
            </a:pPr>
            <a:endParaRPr lang="en-US" sz="1400" b="1" dirty="0" smtClean="0"/>
          </a:p>
          <a:p>
            <a:pPr marL="0" indent="0" algn="ctr">
              <a:buNone/>
            </a:pPr>
            <a:r>
              <a:rPr lang="en-US" sz="2800" b="1" dirty="0" smtClean="0"/>
              <a:t>~~~</a:t>
            </a:r>
          </a:p>
          <a:p>
            <a:pPr marL="0" indent="0">
              <a:buNone/>
            </a:pPr>
            <a:r>
              <a:rPr lang="en-US" sz="2000" b="1" dirty="0"/>
              <a:t> </a:t>
            </a:r>
            <a:r>
              <a:rPr lang="en-US" sz="2000" b="1" dirty="0" smtClean="0"/>
              <a:t>    </a:t>
            </a:r>
            <a:r>
              <a:rPr lang="en-US" sz="2800" b="1" dirty="0" smtClean="0"/>
              <a:t>Through:</a:t>
            </a:r>
          </a:p>
          <a:p>
            <a:pPr lvl="1">
              <a:lnSpc>
                <a:spcPct val="160000"/>
              </a:lnSpc>
            </a:pPr>
            <a:r>
              <a:rPr lang="en-US" sz="2800" b="1" dirty="0"/>
              <a:t>Rapid and effective response to public health </a:t>
            </a:r>
            <a:r>
              <a:rPr lang="en-US" sz="2800" b="1" dirty="0" smtClean="0"/>
              <a:t>needs</a:t>
            </a:r>
          </a:p>
          <a:p>
            <a:pPr lvl="1">
              <a:lnSpc>
                <a:spcPct val="160000"/>
              </a:lnSpc>
            </a:pPr>
            <a:r>
              <a:rPr lang="en-US" sz="2800" b="1" dirty="0"/>
              <a:t>Leadership and excellence in public health </a:t>
            </a:r>
            <a:r>
              <a:rPr lang="en-US" sz="2800" b="1" dirty="0" smtClean="0"/>
              <a:t>practices</a:t>
            </a:r>
          </a:p>
          <a:p>
            <a:pPr lvl="1">
              <a:lnSpc>
                <a:spcPct val="160000"/>
              </a:lnSpc>
            </a:pPr>
            <a:r>
              <a:rPr lang="en-US" sz="2800" b="1" dirty="0"/>
              <a:t>Advancement of public health science</a:t>
            </a:r>
          </a:p>
          <a:p>
            <a:pPr marL="0" indent="0">
              <a:buNone/>
            </a:pPr>
            <a:endParaRPr lang="en-US" sz="2000" dirty="0"/>
          </a:p>
        </p:txBody>
      </p:sp>
    </p:spTree>
    <p:extLst>
      <p:ext uri="{BB962C8B-B14F-4D97-AF65-F5344CB8AC3E}">
        <p14:creationId xmlns:p14="http://schemas.microsoft.com/office/powerpoint/2010/main" val="107415555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98568" y="5473834"/>
            <a:ext cx="8074195" cy="707886"/>
          </a:xfrm>
          <a:prstGeom prst="rect">
            <a:avLst/>
          </a:prstGeom>
          <a:noFill/>
        </p:spPr>
        <p:txBody>
          <a:bodyPr wrap="none" rtlCol="0">
            <a:spAutoFit/>
          </a:bodyPr>
          <a:lstStyle/>
          <a:p>
            <a:r>
              <a:rPr lang="en-US" sz="4000" b="1" dirty="0" smtClean="0">
                <a:solidFill>
                  <a:schemeClr val="tx1"/>
                </a:solidFill>
              </a:rPr>
              <a:t>Only </a:t>
            </a:r>
            <a:r>
              <a:rPr lang="en-US" sz="4000" b="1" u="sng" dirty="0" smtClean="0">
                <a:solidFill>
                  <a:schemeClr val="tx1"/>
                </a:solidFill>
              </a:rPr>
              <a:t>YOU</a:t>
            </a:r>
            <a:r>
              <a:rPr lang="en-US" sz="4000" b="1" dirty="0" smtClean="0">
                <a:solidFill>
                  <a:schemeClr val="tx1"/>
                </a:solidFill>
              </a:rPr>
              <a:t> can make that happen</a:t>
            </a:r>
            <a:endParaRPr lang="en-US" sz="4000" b="1" dirty="0">
              <a:solidFill>
                <a:schemeClr val="tx1"/>
              </a:solidFill>
            </a:endParaRPr>
          </a:p>
        </p:txBody>
      </p:sp>
      <p:sp>
        <p:nvSpPr>
          <p:cNvPr id="4" name="TextBox 3"/>
          <p:cNvSpPr txBox="1"/>
          <p:nvPr/>
        </p:nvSpPr>
        <p:spPr>
          <a:xfrm>
            <a:off x="2638778" y="567004"/>
            <a:ext cx="4193777" cy="584775"/>
          </a:xfrm>
          <a:prstGeom prst="rect">
            <a:avLst/>
          </a:prstGeom>
          <a:noFill/>
        </p:spPr>
        <p:txBody>
          <a:bodyPr wrap="none" rtlCol="0">
            <a:spAutoFit/>
          </a:bodyPr>
          <a:lstStyle/>
          <a:p>
            <a:r>
              <a:rPr lang="en-US" sz="3200" b="1" dirty="0" smtClean="0">
                <a:solidFill>
                  <a:srgbClr val="002596"/>
                </a:solidFill>
              </a:rPr>
              <a:t>Personal Promotion </a:t>
            </a:r>
            <a:endParaRPr lang="en-US" sz="3200" b="1" dirty="0">
              <a:solidFill>
                <a:srgbClr val="002596"/>
              </a:solidFill>
            </a:endParaRPr>
          </a:p>
        </p:txBody>
      </p:sp>
      <p:pic>
        <p:nvPicPr>
          <p:cNvPr id="5" name="Picture 5" descr="USPH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97667" y="1658704"/>
            <a:ext cx="4035777" cy="38151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288436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F5CE407-6216-4202-80E4-A30DC2F709B2}" type="slidenum">
              <a:rPr lang="en-US" smtClean="0"/>
              <a:pPr/>
              <a:t>51</a:t>
            </a:fld>
            <a:endParaRPr lang="en-US" dirty="0"/>
          </a:p>
        </p:txBody>
      </p:sp>
      <p:sp>
        <p:nvSpPr>
          <p:cNvPr id="3" name="Title 1"/>
          <p:cNvSpPr txBox="1">
            <a:spLocks/>
          </p:cNvSpPr>
          <p:nvPr/>
        </p:nvSpPr>
        <p:spPr>
          <a:xfrm>
            <a:off x="577849" y="266700"/>
            <a:ext cx="8042276" cy="1336956"/>
          </a:xfrm>
          <a:prstGeom prst="rect">
            <a:avLst/>
          </a:prstGeom>
        </p:spPr>
        <p:txBody>
          <a:bodyPr/>
          <a:lstStyle>
            <a:lvl1pPr algn="ctr" rtl="0" eaLnBrk="0" fontAlgn="base" hangingPunct="0">
              <a:spcBef>
                <a:spcPct val="0"/>
              </a:spcBef>
              <a:spcAft>
                <a:spcPct val="0"/>
              </a:spcAft>
              <a:defRPr sz="2800" b="1">
                <a:solidFill>
                  <a:srgbClr val="002596"/>
                </a:solidFill>
                <a:latin typeface="+mj-lt"/>
                <a:ea typeface="+mj-ea"/>
                <a:cs typeface="+mj-cs"/>
              </a:defRPr>
            </a:lvl1pPr>
            <a:lvl2pPr algn="ctr" rtl="0" eaLnBrk="0" fontAlgn="base" hangingPunct="0">
              <a:spcBef>
                <a:spcPct val="0"/>
              </a:spcBef>
              <a:spcAft>
                <a:spcPct val="0"/>
              </a:spcAft>
              <a:defRPr sz="2800" b="1">
                <a:solidFill>
                  <a:srgbClr val="0054A4"/>
                </a:solidFill>
                <a:latin typeface="Arial" pitchFamily="34" charset="0"/>
              </a:defRPr>
            </a:lvl2pPr>
            <a:lvl3pPr algn="ctr" rtl="0" eaLnBrk="0" fontAlgn="base" hangingPunct="0">
              <a:spcBef>
                <a:spcPct val="0"/>
              </a:spcBef>
              <a:spcAft>
                <a:spcPct val="0"/>
              </a:spcAft>
              <a:defRPr sz="2800" b="1">
                <a:solidFill>
                  <a:srgbClr val="0054A4"/>
                </a:solidFill>
                <a:latin typeface="Arial" pitchFamily="34" charset="0"/>
              </a:defRPr>
            </a:lvl3pPr>
            <a:lvl4pPr algn="ctr" rtl="0" eaLnBrk="0" fontAlgn="base" hangingPunct="0">
              <a:spcBef>
                <a:spcPct val="0"/>
              </a:spcBef>
              <a:spcAft>
                <a:spcPct val="0"/>
              </a:spcAft>
              <a:defRPr sz="2800" b="1">
                <a:solidFill>
                  <a:srgbClr val="0054A4"/>
                </a:solidFill>
                <a:latin typeface="Arial" pitchFamily="34" charset="0"/>
              </a:defRPr>
            </a:lvl4pPr>
            <a:lvl5pPr algn="ctr" rtl="0" eaLnBrk="0" fontAlgn="base" hangingPunct="0">
              <a:spcBef>
                <a:spcPct val="0"/>
              </a:spcBef>
              <a:spcAft>
                <a:spcPct val="0"/>
              </a:spcAft>
              <a:defRPr sz="2800" b="1">
                <a:solidFill>
                  <a:srgbClr val="0054A4"/>
                </a:solidFill>
                <a:latin typeface="Arial" pitchFamily="34" charset="0"/>
              </a:defRPr>
            </a:lvl5pPr>
            <a:lvl6pPr marL="457200" algn="ctr" rtl="0" fontAlgn="base">
              <a:spcBef>
                <a:spcPct val="0"/>
              </a:spcBef>
              <a:spcAft>
                <a:spcPct val="0"/>
              </a:spcAft>
              <a:defRPr sz="2800" b="1">
                <a:solidFill>
                  <a:srgbClr val="000066"/>
                </a:solidFill>
                <a:latin typeface="Arial" pitchFamily="34" charset="0"/>
              </a:defRPr>
            </a:lvl6pPr>
            <a:lvl7pPr marL="914400" algn="ctr" rtl="0" fontAlgn="base">
              <a:spcBef>
                <a:spcPct val="0"/>
              </a:spcBef>
              <a:spcAft>
                <a:spcPct val="0"/>
              </a:spcAft>
              <a:defRPr sz="2800" b="1">
                <a:solidFill>
                  <a:srgbClr val="000066"/>
                </a:solidFill>
                <a:latin typeface="Arial" pitchFamily="34" charset="0"/>
              </a:defRPr>
            </a:lvl7pPr>
            <a:lvl8pPr marL="1371600" algn="ctr" rtl="0" fontAlgn="base">
              <a:spcBef>
                <a:spcPct val="0"/>
              </a:spcBef>
              <a:spcAft>
                <a:spcPct val="0"/>
              </a:spcAft>
              <a:defRPr sz="2800" b="1">
                <a:solidFill>
                  <a:srgbClr val="000066"/>
                </a:solidFill>
                <a:latin typeface="Arial" pitchFamily="34" charset="0"/>
              </a:defRPr>
            </a:lvl8pPr>
            <a:lvl9pPr marL="1828800" algn="ctr" rtl="0" fontAlgn="base">
              <a:spcBef>
                <a:spcPct val="0"/>
              </a:spcBef>
              <a:spcAft>
                <a:spcPct val="0"/>
              </a:spcAft>
              <a:defRPr sz="2800" b="1">
                <a:solidFill>
                  <a:srgbClr val="000066"/>
                </a:solidFill>
                <a:latin typeface="Arial" pitchFamily="34" charset="0"/>
              </a:defRPr>
            </a:lvl9pPr>
          </a:lstStyle>
          <a:p>
            <a:r>
              <a:rPr lang="en-US" sz="4000" kern="0" dirty="0" smtClean="0"/>
              <a:t>QUESTIONS?</a:t>
            </a:r>
          </a:p>
          <a:p>
            <a:endParaRPr lang="en-US" sz="3600" kern="0" dirty="0" smtClean="0"/>
          </a:p>
          <a:p>
            <a:endParaRPr lang="en-US" sz="3600" kern="0" dirty="0"/>
          </a:p>
          <a:p>
            <a:r>
              <a:rPr lang="en-US" sz="2400" kern="0" dirty="0" smtClean="0"/>
              <a:t>Presentation recording will be saved to the R&amp;R webpage on the HSPAC website:</a:t>
            </a:r>
          </a:p>
          <a:p>
            <a:r>
              <a:rPr lang="en-US" sz="2400" kern="0" dirty="0">
                <a:hlinkClick r:id="rId2"/>
              </a:rPr>
              <a:t>http://usphs-hso.org/?</a:t>
            </a:r>
            <a:r>
              <a:rPr lang="en-US" sz="2400" kern="0" dirty="0" smtClean="0">
                <a:hlinkClick r:id="rId2"/>
              </a:rPr>
              <a:t>q=pac/sub/recruitment/resources</a:t>
            </a:r>
            <a:r>
              <a:rPr lang="en-US" sz="2400" kern="0" dirty="0" smtClean="0"/>
              <a:t> </a:t>
            </a:r>
          </a:p>
          <a:p>
            <a:endParaRPr lang="en-US" sz="2400" kern="0" dirty="0" smtClean="0"/>
          </a:p>
          <a:p>
            <a:endParaRPr lang="en-US" sz="2400" kern="0" dirty="0" smtClean="0"/>
          </a:p>
          <a:p>
            <a:r>
              <a:rPr lang="en-US" sz="2400" kern="0" dirty="0" smtClean="0">
                <a:solidFill>
                  <a:srgbClr val="FF0000"/>
                </a:solidFill>
              </a:rPr>
              <a:t>COMING SOON: </a:t>
            </a:r>
          </a:p>
          <a:p>
            <a:r>
              <a:rPr lang="en-US" sz="2400" kern="0" dirty="0" smtClean="0"/>
              <a:t>Part II with full panel will be scheduled for early 2016; comparative analysis </a:t>
            </a:r>
            <a:endParaRPr lang="en-US" sz="2400" kern="0" dirty="0"/>
          </a:p>
        </p:txBody>
      </p:sp>
    </p:spTree>
    <p:extLst>
      <p:ext uri="{BB962C8B-B14F-4D97-AF65-F5344CB8AC3E}">
        <p14:creationId xmlns:p14="http://schemas.microsoft.com/office/powerpoint/2010/main" val="3046921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Summary</a:t>
            </a:r>
            <a:br>
              <a:rPr lang="en-US" dirty="0" smtClean="0"/>
            </a:br>
            <a:r>
              <a:rPr lang="en-US" dirty="0" smtClean="0"/>
              <a:t> Aug 2014 – Sept 2015</a:t>
            </a:r>
            <a:endParaRPr lang="en-US" dirty="0"/>
          </a:p>
        </p:txBody>
      </p:sp>
      <p:sp>
        <p:nvSpPr>
          <p:cNvPr id="3" name="Content Placeholder 2"/>
          <p:cNvSpPr>
            <a:spLocks noGrp="1"/>
          </p:cNvSpPr>
          <p:nvPr>
            <p:ph idx="4294967295"/>
          </p:nvPr>
        </p:nvSpPr>
        <p:spPr>
          <a:xfrm>
            <a:off x="549275" y="1600200"/>
            <a:ext cx="8042276" cy="4597399"/>
          </a:xfrm>
          <a:prstGeom prst="rect">
            <a:avLst/>
          </a:prstGeom>
        </p:spPr>
        <p:txBody>
          <a:bodyPr>
            <a:normAutofit lnSpcReduction="10000"/>
          </a:bodyPr>
          <a:lstStyle/>
          <a:p>
            <a:r>
              <a:rPr lang="en-US" dirty="0" smtClean="0"/>
              <a:t>Demographics</a:t>
            </a:r>
          </a:p>
          <a:p>
            <a:pPr lvl="1">
              <a:lnSpc>
                <a:spcPct val="150000"/>
              </a:lnSpc>
            </a:pPr>
            <a:r>
              <a:rPr lang="en-US" dirty="0" smtClean="0"/>
              <a:t>Thirty-two (32) responses from HSOs</a:t>
            </a:r>
          </a:p>
          <a:p>
            <a:pPr lvl="1">
              <a:lnSpc>
                <a:spcPct val="150000"/>
              </a:lnSpc>
            </a:pPr>
            <a:r>
              <a:rPr lang="en-US" dirty="0" smtClean="0"/>
              <a:t>Majority of respondents were senior officers</a:t>
            </a:r>
          </a:p>
          <a:p>
            <a:pPr lvl="1">
              <a:lnSpc>
                <a:spcPct val="150000"/>
              </a:lnSpc>
            </a:pPr>
            <a:r>
              <a:rPr lang="en-US" dirty="0" smtClean="0"/>
              <a:t>Respondents represented a variety of disciplines and educational backgrounds</a:t>
            </a:r>
          </a:p>
          <a:p>
            <a:pPr lvl="1">
              <a:lnSpc>
                <a:spcPct val="150000"/>
              </a:lnSpc>
            </a:pPr>
            <a:r>
              <a:rPr lang="en-US" dirty="0" smtClean="0"/>
              <a:t>Majority of officers completed more than 11 years of PHS service, with half completing more than 20 years of PHS service</a:t>
            </a:r>
          </a:p>
          <a:p>
            <a:pPr lvl="1">
              <a:lnSpc>
                <a:spcPct val="150000"/>
              </a:lnSpc>
            </a:pPr>
            <a:r>
              <a:rPr lang="en-US" dirty="0" smtClean="0"/>
              <a:t>Majority of officers had prior Federal or military service</a:t>
            </a:r>
          </a:p>
          <a:p>
            <a:pPr marL="457200" lvl="1" indent="0">
              <a:buNone/>
            </a:pPr>
            <a:endParaRPr lang="en-US" dirty="0"/>
          </a:p>
        </p:txBody>
      </p:sp>
    </p:spTree>
    <p:extLst>
      <p:ext uri="{BB962C8B-B14F-4D97-AF65-F5344CB8AC3E}">
        <p14:creationId xmlns:p14="http://schemas.microsoft.com/office/powerpoint/2010/main" val="208790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Summary</a:t>
            </a:r>
            <a:br>
              <a:rPr lang="en-US" dirty="0" smtClean="0"/>
            </a:br>
            <a:r>
              <a:rPr lang="en-US" dirty="0" smtClean="0"/>
              <a:t> Aug 2014 – Sept 2015</a:t>
            </a:r>
            <a:endParaRPr lang="en-US" dirty="0"/>
          </a:p>
        </p:txBody>
      </p:sp>
      <p:sp>
        <p:nvSpPr>
          <p:cNvPr id="3" name="Content Placeholder 2"/>
          <p:cNvSpPr>
            <a:spLocks noGrp="1"/>
          </p:cNvSpPr>
          <p:nvPr>
            <p:ph idx="4294967295"/>
          </p:nvPr>
        </p:nvSpPr>
        <p:spPr>
          <a:xfrm>
            <a:off x="549275" y="1600201"/>
            <a:ext cx="8042276" cy="4343400"/>
          </a:xfrm>
          <a:prstGeom prst="rect">
            <a:avLst/>
          </a:prstGeom>
        </p:spPr>
        <p:txBody>
          <a:bodyPr/>
          <a:lstStyle/>
          <a:p>
            <a:r>
              <a:rPr lang="en-US" dirty="0" smtClean="0"/>
              <a:t>Overall Satisfaction with PHS Career</a:t>
            </a:r>
          </a:p>
          <a:p>
            <a:pPr lvl="1">
              <a:lnSpc>
                <a:spcPct val="150000"/>
              </a:lnSpc>
            </a:pPr>
            <a:r>
              <a:rPr lang="en-US" dirty="0" smtClean="0"/>
              <a:t>The vast majority of officers where either “Somewhat </a:t>
            </a:r>
            <a:r>
              <a:rPr lang="en-US" dirty="0"/>
              <a:t>S</a:t>
            </a:r>
            <a:r>
              <a:rPr lang="en-US" dirty="0" smtClean="0"/>
              <a:t>atisfied” or “Very </a:t>
            </a:r>
            <a:r>
              <a:rPr lang="en-US" dirty="0"/>
              <a:t>S</a:t>
            </a:r>
            <a:r>
              <a:rPr lang="en-US" dirty="0" smtClean="0"/>
              <a:t>atisfied” with their time as HSO</a:t>
            </a:r>
          </a:p>
          <a:p>
            <a:pPr lvl="1">
              <a:lnSpc>
                <a:spcPct val="150000"/>
              </a:lnSpc>
            </a:pPr>
            <a:r>
              <a:rPr lang="en-US" dirty="0" smtClean="0"/>
              <a:t>Only three officers were “Not </a:t>
            </a:r>
            <a:r>
              <a:rPr lang="en-US" dirty="0"/>
              <a:t>S</a:t>
            </a:r>
            <a:r>
              <a:rPr lang="en-US" dirty="0" smtClean="0"/>
              <a:t>atisfied” with their time as an HSO </a:t>
            </a:r>
            <a:endParaRPr lang="en-US" dirty="0"/>
          </a:p>
        </p:txBody>
      </p:sp>
    </p:spTree>
    <p:extLst>
      <p:ext uri="{BB962C8B-B14F-4D97-AF65-F5344CB8AC3E}">
        <p14:creationId xmlns:p14="http://schemas.microsoft.com/office/powerpoint/2010/main" val="713870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Summary</a:t>
            </a:r>
            <a:br>
              <a:rPr lang="en-US" dirty="0" smtClean="0"/>
            </a:br>
            <a:r>
              <a:rPr lang="en-US" dirty="0" smtClean="0"/>
              <a:t> Aug 2014 – Sept 2015</a:t>
            </a:r>
            <a:endParaRPr lang="en-US" dirty="0"/>
          </a:p>
        </p:txBody>
      </p:sp>
      <p:sp>
        <p:nvSpPr>
          <p:cNvPr id="3" name="Content Placeholder 2"/>
          <p:cNvSpPr>
            <a:spLocks noGrp="1"/>
          </p:cNvSpPr>
          <p:nvPr>
            <p:ph idx="4294967295"/>
          </p:nvPr>
        </p:nvSpPr>
        <p:spPr>
          <a:xfrm>
            <a:off x="549275" y="1600201"/>
            <a:ext cx="8042276" cy="4343400"/>
          </a:xfrm>
          <a:prstGeom prst="rect">
            <a:avLst/>
          </a:prstGeom>
        </p:spPr>
        <p:txBody>
          <a:bodyPr>
            <a:normAutofit fontScale="92500"/>
          </a:bodyPr>
          <a:lstStyle/>
          <a:p>
            <a:r>
              <a:rPr lang="en-US" dirty="0" smtClean="0"/>
              <a:t>Retiring Officers</a:t>
            </a:r>
          </a:p>
          <a:p>
            <a:pPr lvl="1">
              <a:lnSpc>
                <a:spcPct val="150000"/>
              </a:lnSpc>
            </a:pPr>
            <a:r>
              <a:rPr lang="en-US" dirty="0" smtClean="0"/>
              <a:t>Twenty-nine (29) officers identified themselves as retiring (3 did not identify as retiring or separating)</a:t>
            </a:r>
          </a:p>
          <a:p>
            <a:pPr lvl="1">
              <a:lnSpc>
                <a:spcPct val="150000"/>
              </a:lnSpc>
            </a:pPr>
            <a:r>
              <a:rPr lang="en-US" dirty="0" smtClean="0"/>
              <a:t>Nearly one third responded they were retiring due to fulfilled obligation</a:t>
            </a:r>
          </a:p>
          <a:p>
            <a:pPr lvl="1">
              <a:lnSpc>
                <a:spcPct val="150000"/>
              </a:lnSpc>
            </a:pPr>
            <a:r>
              <a:rPr lang="en-US" dirty="0" smtClean="0"/>
              <a:t>Other reasons identified included:  lack of agency or PHS support, limited job flexibility, wanting reduced hours, not enjoying current position, exhaustion with PHS requirements and lack of PHS identity</a:t>
            </a:r>
          </a:p>
          <a:p>
            <a:pPr marL="914400" lvl="2" indent="0">
              <a:buNone/>
            </a:pPr>
            <a:endParaRPr lang="en-US" dirty="0" smtClean="0"/>
          </a:p>
          <a:p>
            <a:pPr lvl="1"/>
            <a:endParaRPr lang="en-US" dirty="0"/>
          </a:p>
        </p:txBody>
      </p:sp>
    </p:spTree>
    <p:extLst>
      <p:ext uri="{BB962C8B-B14F-4D97-AF65-F5344CB8AC3E}">
        <p14:creationId xmlns:p14="http://schemas.microsoft.com/office/powerpoint/2010/main" val="475035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Summary</a:t>
            </a:r>
            <a:br>
              <a:rPr lang="en-US" dirty="0" smtClean="0"/>
            </a:br>
            <a:r>
              <a:rPr lang="en-US" dirty="0" smtClean="0"/>
              <a:t> Aug 2014 – Sept 2015</a:t>
            </a:r>
            <a:endParaRPr lang="en-US" dirty="0"/>
          </a:p>
        </p:txBody>
      </p:sp>
      <p:sp>
        <p:nvSpPr>
          <p:cNvPr id="3" name="Content Placeholder 2"/>
          <p:cNvSpPr>
            <a:spLocks noGrp="1"/>
          </p:cNvSpPr>
          <p:nvPr>
            <p:ph idx="4294967295"/>
          </p:nvPr>
        </p:nvSpPr>
        <p:spPr>
          <a:xfrm>
            <a:off x="549275" y="1600201"/>
            <a:ext cx="8042276" cy="4343400"/>
          </a:xfrm>
          <a:prstGeom prst="rect">
            <a:avLst/>
          </a:prstGeom>
        </p:spPr>
        <p:txBody>
          <a:bodyPr/>
          <a:lstStyle/>
          <a:p>
            <a:r>
              <a:rPr lang="en-US" dirty="0" smtClean="0"/>
              <a:t>Separating Officers</a:t>
            </a:r>
          </a:p>
          <a:p>
            <a:pPr lvl="1">
              <a:lnSpc>
                <a:spcPct val="150000"/>
              </a:lnSpc>
            </a:pPr>
            <a:r>
              <a:rPr lang="en-US" dirty="0" smtClean="0"/>
              <a:t>Only one officer identified as separating (3 officers did not identify as retiring or separating)</a:t>
            </a:r>
          </a:p>
          <a:p>
            <a:pPr lvl="1">
              <a:lnSpc>
                <a:spcPct val="150000"/>
              </a:lnSpc>
            </a:pPr>
            <a:r>
              <a:rPr lang="en-US" dirty="0" smtClean="0"/>
              <a:t>No detailed information provided to reason for separation</a:t>
            </a:r>
          </a:p>
          <a:p>
            <a:pPr lvl="1">
              <a:lnSpc>
                <a:spcPct val="150000"/>
              </a:lnSpc>
            </a:pPr>
            <a:r>
              <a:rPr lang="en-US" dirty="0" smtClean="0"/>
              <a:t>Officer had less than two years of service, was ENS, and “very satisfied” with time as HSO</a:t>
            </a:r>
          </a:p>
          <a:p>
            <a:pPr lvl="1"/>
            <a:endParaRPr lang="en-US" dirty="0"/>
          </a:p>
        </p:txBody>
      </p:sp>
    </p:spTree>
    <p:extLst>
      <p:ext uri="{BB962C8B-B14F-4D97-AF65-F5344CB8AC3E}">
        <p14:creationId xmlns:p14="http://schemas.microsoft.com/office/powerpoint/2010/main" val="1625481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Pct val="85000"/>
          <a:buFont typeface="Monotype Sorts"/>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Pct val="85000"/>
          <a:buFont typeface="Monotype Sorts"/>
          <a:buNone/>
          <a:tabLst/>
          <a:defRPr kumimoji="0" lang="en-US" sz="2800" b="1" i="0" u="none" strike="noStrike" cap="none" normalizeH="0" baseline="0" smtClean="0">
            <a:ln>
              <a:noFill/>
            </a:ln>
            <a:solidFill>
              <a:schemeClr val="bg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2967</Words>
  <Application>Microsoft Office PowerPoint</Application>
  <PresentationFormat>On-screen Show (4:3)</PresentationFormat>
  <Paragraphs>498</Paragraphs>
  <Slides>52</Slides>
  <Notes>15</Notes>
  <HiddenSlides>3</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Arial</vt:lpstr>
      <vt:lpstr>Courier New</vt:lpstr>
      <vt:lpstr>Monotype Sorts</vt:lpstr>
      <vt:lpstr>Times New Roman</vt:lpstr>
      <vt:lpstr>Custom Design</vt:lpstr>
      <vt:lpstr>- Brown Bag Session - Retention and Resiliency:  Retaining HSOs during Difficult Times  (Part I)</vt:lpstr>
      <vt:lpstr>Aims</vt:lpstr>
      <vt:lpstr>Speaker Biographies</vt:lpstr>
      <vt:lpstr>Health Service Officer Exit Interview  Workgroup</vt:lpstr>
      <vt:lpstr>Survey History</vt:lpstr>
      <vt:lpstr>Results Summary  Aug 2014 – Sept 2015</vt:lpstr>
      <vt:lpstr>Results Summary  Aug 2014 – Sept 2015</vt:lpstr>
      <vt:lpstr>Results Summary  Aug 2014 – Sept 2015</vt:lpstr>
      <vt:lpstr>Results Summary  Aug 2014 – Sept 2015</vt:lpstr>
      <vt:lpstr>Results Summary  Aug 2014 – Sept 2015</vt:lpstr>
      <vt:lpstr>Results Summary  Aug 2014 – Sept 2015</vt:lpstr>
      <vt:lpstr>Results Summary  Aug 2014 – Sept 2015</vt:lpstr>
      <vt:lpstr>Results Summary  Aug 2014 – Sept 2015</vt:lpstr>
      <vt:lpstr>Health Service Officer Retention Survey Workgroup</vt:lpstr>
      <vt:lpstr>Survey History</vt:lpstr>
      <vt:lpstr>Results Summary Demographics</vt:lpstr>
      <vt:lpstr>Results Summary Demographics</vt:lpstr>
      <vt:lpstr>Results Summary </vt:lpstr>
      <vt:lpstr>Results Summary </vt:lpstr>
      <vt:lpstr>Results Summary Career Progression </vt:lpstr>
      <vt:lpstr>Results Summary  PHS Benefits</vt:lpstr>
      <vt:lpstr>Results Summary  Promotion</vt:lpstr>
      <vt:lpstr>Results Summary Promotion </vt:lpstr>
      <vt:lpstr>Results Summary  Promotion</vt:lpstr>
      <vt:lpstr>Results Summary Career Progression</vt:lpstr>
      <vt:lpstr>Results Summary  Billets</vt:lpstr>
      <vt:lpstr>Results Summary  Support</vt:lpstr>
      <vt:lpstr>Results Summary Overall Satisfaction</vt:lpstr>
      <vt:lpstr>Results Summary  Challenges</vt:lpstr>
      <vt:lpstr>Analysis of HSO Promotable Officer Survey Results, PY 2013 &amp; 2014</vt:lpstr>
      <vt:lpstr>Agenda</vt:lpstr>
      <vt:lpstr>Intent of Presentation</vt:lpstr>
      <vt:lpstr>Introduction and Survey Specifics</vt:lpstr>
      <vt:lpstr>Data Points Collected</vt:lpstr>
      <vt:lpstr>Survey Limitations</vt:lpstr>
      <vt:lpstr>General Survey Results</vt:lpstr>
      <vt:lpstr>General Results, cont’d</vt:lpstr>
      <vt:lpstr>Individual Awards</vt:lpstr>
      <vt:lpstr>How to Use This Information</vt:lpstr>
      <vt:lpstr> Retention and Resiliency: Retaining HSOs during Difficult Times</vt:lpstr>
      <vt:lpstr>Corps Benefits</vt:lpstr>
      <vt:lpstr>PowerPoint Presentation</vt:lpstr>
      <vt:lpstr>Officer Expectations</vt:lpstr>
      <vt:lpstr>Difficult Times:</vt:lpstr>
      <vt:lpstr>Difficult Means:</vt:lpstr>
      <vt:lpstr>PowerPoint Presentation</vt:lpstr>
      <vt:lpstr>How Do You Start?</vt:lpstr>
      <vt:lpstr> How To Get There </vt:lpstr>
      <vt:lpstr>Never Give Up </vt:lpstr>
      <vt:lpstr>Officership</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2011-11-21T18:42:00Z</dcterms:created>
  <dcterms:modified xsi:type="dcterms:W3CDTF">2015-11-13T13:31:33Z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