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6" r:id="rId2"/>
    <p:sldId id="257" r:id="rId3"/>
    <p:sldId id="277" r:id="rId4"/>
    <p:sldId id="280" r:id="rId5"/>
    <p:sldId id="287" r:id="rId6"/>
    <p:sldId id="282" r:id="rId7"/>
    <p:sldId id="283" r:id="rId8"/>
    <p:sldId id="284" r:id="rId9"/>
    <p:sldId id="288" r:id="rId10"/>
    <p:sldId id="286" r:id="rId11"/>
    <p:sldId id="289" r:id="rId12"/>
    <p:sldId id="290" r:id="rId13"/>
    <p:sldId id="291" r:id="rId14"/>
    <p:sldId id="292" r:id="rId15"/>
    <p:sldId id="294" r:id="rId16"/>
    <p:sldId id="276" r:id="rId17"/>
    <p:sldId id="295"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9" d="100"/>
          <a:sy n="119" d="100"/>
        </p:scale>
        <p:origin x="797" y="89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75CA34E-3E84-4E33-885E-4A634E46B22B}" type="datetimeFigureOut">
              <a:rPr lang="en-US" smtClean="0"/>
              <a:pPr/>
              <a:t>11/19/2013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343D9B7-B58A-49B7-AE62-7D2398FE972C}" type="slidenum">
              <a:rPr lang="en-US" smtClean="0"/>
              <a:pPr/>
              <a:t>‹#›</a:t>
            </a:fld>
            <a:endParaRPr lang="en-US" dirty="0"/>
          </a:p>
        </p:txBody>
      </p:sp>
    </p:spTree>
    <p:extLst>
      <p:ext uri="{BB962C8B-B14F-4D97-AF65-F5344CB8AC3E}">
        <p14:creationId xmlns:p14="http://schemas.microsoft.com/office/powerpoint/2010/main" val="2694371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  </a:t>
            </a:r>
            <a:endParaRPr lang="en-US" dirty="0"/>
          </a:p>
        </p:txBody>
      </p:sp>
      <p:sp>
        <p:nvSpPr>
          <p:cNvPr id="4" name="Slide Number Placeholder 3"/>
          <p:cNvSpPr>
            <a:spLocks noGrp="1"/>
          </p:cNvSpPr>
          <p:nvPr>
            <p:ph type="sldNum" sz="quarter" idx="10"/>
          </p:nvPr>
        </p:nvSpPr>
        <p:spPr/>
        <p:txBody>
          <a:bodyPr/>
          <a:lstStyle/>
          <a:p>
            <a:fld id="{1343D9B7-B58A-49B7-AE62-7D2398FE972C}"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809ECD5-3D79-4F64-BF44-E3B921AA4E18}" type="datetimeFigureOut">
              <a:rPr lang="en-US" smtClean="0"/>
              <a:pPr/>
              <a:t>11/19/2013</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2080701-10BA-43B2-AF96-A8C96D6818C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809ECD5-3D79-4F64-BF44-E3B921AA4E18}" type="datetimeFigureOut">
              <a:rPr lang="en-US" smtClean="0"/>
              <a:pPr/>
              <a:t>11/19/2013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2080701-10BA-43B2-AF96-A8C96D6818C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809ECD5-3D79-4F64-BF44-E3B921AA4E18}" type="datetimeFigureOut">
              <a:rPr lang="en-US" smtClean="0"/>
              <a:pPr/>
              <a:t>11/19/2013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2080701-10BA-43B2-AF96-A8C96D6818C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809ECD5-3D79-4F64-BF44-E3B921AA4E18}" type="datetimeFigureOut">
              <a:rPr lang="en-US" smtClean="0"/>
              <a:pPr/>
              <a:t>11/19/2013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2080701-10BA-43B2-AF96-A8C96D6818C2}"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809ECD5-3D79-4F64-BF44-E3B921AA4E18}" type="datetimeFigureOut">
              <a:rPr lang="en-US" smtClean="0"/>
              <a:pPr/>
              <a:t>11/19/2013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2080701-10BA-43B2-AF96-A8C96D6818C2}"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809ECD5-3D79-4F64-BF44-E3B921AA4E18}" type="datetimeFigureOut">
              <a:rPr lang="en-US" smtClean="0"/>
              <a:pPr/>
              <a:t>11/19/2013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E2080701-10BA-43B2-AF96-A8C96D6818C2}"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809ECD5-3D79-4F64-BF44-E3B921AA4E18}" type="datetimeFigureOut">
              <a:rPr lang="en-US" smtClean="0"/>
              <a:pPr/>
              <a:t>11/19/2013</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E2080701-10BA-43B2-AF96-A8C96D6818C2}"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809ECD5-3D79-4F64-BF44-E3B921AA4E18}" type="datetimeFigureOut">
              <a:rPr lang="en-US" smtClean="0"/>
              <a:pPr/>
              <a:t>11/19/2013</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E2080701-10BA-43B2-AF96-A8C96D6818C2}"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809ECD5-3D79-4F64-BF44-E3B921AA4E18}" type="datetimeFigureOut">
              <a:rPr lang="en-US" smtClean="0"/>
              <a:pPr/>
              <a:t>11/19/2013</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E2080701-10BA-43B2-AF96-A8C96D6818C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809ECD5-3D79-4F64-BF44-E3B921AA4E18}" type="datetimeFigureOut">
              <a:rPr lang="en-US" smtClean="0"/>
              <a:pPr/>
              <a:t>11/19/2013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E2080701-10BA-43B2-AF96-A8C96D6818C2}"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809ECD5-3D79-4F64-BF44-E3B921AA4E18}" type="datetimeFigureOut">
              <a:rPr lang="en-US" smtClean="0"/>
              <a:pPr/>
              <a:t>11/19/2013</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2080701-10BA-43B2-AF96-A8C96D6818C2}"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809ECD5-3D79-4F64-BF44-E3B921AA4E18}" type="datetimeFigureOut">
              <a:rPr lang="en-US" smtClean="0"/>
              <a:pPr/>
              <a:t>11/19/2013</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2080701-10BA-43B2-AF96-A8C96D6818C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adobeformscentral.com/?f=8yhP1iR6Uv44yNVZJ%2AKjHA"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2896562"/>
          </a:xfrm>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sz="4000" dirty="0" smtClean="0"/>
              <a:t>Developing </a:t>
            </a:r>
            <a:r>
              <a:rPr lang="en-US" sz="4000" dirty="0"/>
              <a:t>D</a:t>
            </a:r>
            <a:r>
              <a:rPr lang="en-US" sz="4000" dirty="0" smtClean="0"/>
              <a:t>ocuments for Promotion with Impact</a:t>
            </a:r>
            <a:br>
              <a:rPr lang="en-US" sz="4000" dirty="0" smtClean="0"/>
            </a:br>
            <a:r>
              <a:rPr lang="en-US" sz="4000" dirty="0" smtClean="0"/>
              <a:t>(CV, OS, ROS)</a:t>
            </a: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11/19/13</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937453"/>
            <a:ext cx="8153400" cy="369332"/>
          </a:xfrm>
          <a:prstGeom prst="rect">
            <a:avLst/>
          </a:prstGeom>
        </p:spPr>
        <p:txBody>
          <a:bodyPr wrap="square">
            <a:spAutoFit/>
          </a:bodyPr>
          <a:lstStyle/>
          <a:p>
            <a:r>
              <a:rPr lang="en-US" b="1" dirty="0">
                <a:solidFill>
                  <a:srgbClr val="464646"/>
                </a:solidFill>
                <a:latin typeface="Times New Roman" panose="02020603050405020304" pitchFamily="18" charset="0"/>
                <a:cs typeface="Times New Roman" panose="02020603050405020304" pitchFamily="18" charset="0"/>
              </a:rPr>
              <a:t>PROFESSIONAL CONTRIBUTIONS &amp; </a:t>
            </a:r>
            <a:r>
              <a:rPr lang="en-US" b="1" dirty="0" smtClean="0">
                <a:solidFill>
                  <a:srgbClr val="464646"/>
                </a:solidFill>
                <a:latin typeface="Times New Roman" panose="02020603050405020304" pitchFamily="18" charset="0"/>
                <a:cs typeface="Times New Roman" panose="02020603050405020304" pitchFamily="18" charset="0"/>
              </a:rPr>
              <a:t>SERVICE cont.</a:t>
            </a:r>
            <a:endParaRPr lang="en-US" dirty="0">
              <a:latin typeface="Times New Roman" panose="02020603050405020304" pitchFamily="18" charset="0"/>
              <a:cs typeface="Times New Roman" panose="02020603050405020304" pitchFamily="18" charset="0"/>
            </a:endParaRPr>
          </a:p>
        </p:txBody>
      </p:sp>
      <p:sp>
        <p:nvSpPr>
          <p:cNvPr id="3" name="Rectangle 2"/>
          <p:cNvSpPr/>
          <p:nvPr/>
        </p:nvSpPr>
        <p:spPr>
          <a:xfrm>
            <a:off x="685800" y="1306785"/>
            <a:ext cx="7924800" cy="4431983"/>
          </a:xfrm>
          <a:prstGeom prst="rect">
            <a:avLst/>
          </a:prstGeom>
        </p:spPr>
        <p:txBody>
          <a:bodyPr wrap="square">
            <a:spAutoFit/>
          </a:bodyPr>
          <a:lstStyle/>
          <a:p>
            <a:pPr marL="621792" lvl="1" indent="-228600">
              <a:spcBef>
                <a:spcPts val="324"/>
              </a:spcBef>
              <a:buClr>
                <a:srgbClr val="DA1F28"/>
              </a:buClr>
              <a:buFont typeface="Wingdings" pitchFamily="2" charset="2"/>
              <a:buChar char="Ø"/>
            </a:pPr>
            <a:endParaRPr lang="en-US" sz="1400" b="1" u="sng" dirty="0" smtClean="0">
              <a:solidFill>
                <a:prstClr val="black"/>
              </a:solidFill>
            </a:endParaRPr>
          </a:p>
          <a:p>
            <a:pPr marL="621792" lvl="1" indent="-228600">
              <a:spcBef>
                <a:spcPts val="324"/>
              </a:spcBef>
              <a:buClr>
                <a:srgbClr val="DA1F28"/>
              </a:buClr>
              <a:buFont typeface="Wingdings" pitchFamily="2" charset="2"/>
              <a:buChar char="Ø"/>
            </a:pPr>
            <a:r>
              <a:rPr lang="en-US" sz="1400" b="1" u="sng" dirty="0" smtClean="0">
                <a:solidFill>
                  <a:prstClr val="black"/>
                </a:solidFill>
              </a:rPr>
              <a:t>USPHS  Response </a:t>
            </a:r>
            <a:r>
              <a:rPr lang="en-US" sz="1400" b="1" u="sng" dirty="0">
                <a:solidFill>
                  <a:prstClr val="black"/>
                </a:solidFill>
              </a:rPr>
              <a:t>Team and Tier.</a:t>
            </a:r>
            <a:r>
              <a:rPr lang="en-US" sz="1400" dirty="0">
                <a:solidFill>
                  <a:prstClr val="black"/>
                </a:solidFill>
              </a:rPr>
              <a:t> </a:t>
            </a:r>
            <a:endParaRPr lang="en-US" sz="1400" dirty="0" smtClean="0">
              <a:solidFill>
                <a:prstClr val="black"/>
              </a:solidFill>
            </a:endParaRPr>
          </a:p>
          <a:p>
            <a:pPr marL="621792" lvl="1" indent="-228600">
              <a:spcBef>
                <a:spcPts val="324"/>
              </a:spcBef>
              <a:buClr>
                <a:srgbClr val="DA1F28"/>
              </a:buClr>
            </a:pPr>
            <a:r>
              <a:rPr lang="en-US" sz="1400" dirty="0" smtClean="0">
                <a:solidFill>
                  <a:prstClr val="black"/>
                </a:solidFill>
              </a:rPr>
              <a:t>         This section is for those who are first responders, Tier 1 or 2; specify which</a:t>
            </a:r>
          </a:p>
          <a:p>
            <a:pPr marL="621792" lvl="1" indent="-228600">
              <a:spcBef>
                <a:spcPts val="324"/>
              </a:spcBef>
              <a:buClr>
                <a:srgbClr val="DA1F28"/>
              </a:buClr>
            </a:pPr>
            <a:r>
              <a:rPr lang="en-US" sz="1400" dirty="0" smtClean="0">
                <a:solidFill>
                  <a:prstClr val="black"/>
                </a:solidFill>
              </a:rPr>
              <a:t>               Incident Support team you are a member of. </a:t>
            </a:r>
            <a:endParaRPr lang="en-US" sz="1400" dirty="0">
              <a:solidFill>
                <a:prstClr val="black"/>
              </a:solidFill>
            </a:endParaRPr>
          </a:p>
          <a:p>
            <a:pPr marL="621792" lvl="1" indent="-228600">
              <a:spcBef>
                <a:spcPts val="324"/>
              </a:spcBef>
              <a:buClr>
                <a:srgbClr val="DA1F28"/>
              </a:buClr>
            </a:pPr>
            <a:r>
              <a:rPr lang="en-US" sz="1400" dirty="0">
                <a:solidFill>
                  <a:prstClr val="black"/>
                </a:solidFill>
              </a:rPr>
              <a:t>		Listings are single spaced without indentation and </a:t>
            </a:r>
            <a:r>
              <a:rPr lang="en-US" sz="1400" u="sng" dirty="0">
                <a:solidFill>
                  <a:prstClr val="black"/>
                </a:solidFill>
              </a:rPr>
              <a:t>not</a:t>
            </a:r>
            <a:r>
              <a:rPr lang="en-US" sz="1400" dirty="0">
                <a:solidFill>
                  <a:prstClr val="black"/>
                </a:solidFill>
              </a:rPr>
              <a:t> bulleted.  </a:t>
            </a:r>
            <a:endParaRPr lang="en-US" sz="1400" dirty="0" smtClean="0">
              <a:solidFill>
                <a:prstClr val="black"/>
              </a:solidFill>
            </a:endParaRPr>
          </a:p>
          <a:p>
            <a:pPr marL="621792" lvl="1" indent="-228600">
              <a:spcBef>
                <a:spcPts val="324"/>
              </a:spcBef>
              <a:buClr>
                <a:srgbClr val="DA1F28"/>
              </a:buClr>
            </a:pPr>
            <a:r>
              <a:rPr lang="en-US" sz="1400" dirty="0">
                <a:solidFill>
                  <a:prstClr val="black"/>
                </a:solidFill>
              </a:rPr>
              <a:t> </a:t>
            </a:r>
            <a:r>
              <a:rPr lang="en-US" sz="1400" dirty="0" smtClean="0">
                <a:solidFill>
                  <a:prstClr val="black"/>
                </a:solidFill>
              </a:rPr>
              <a:t>         Include any </a:t>
            </a:r>
            <a:r>
              <a:rPr lang="en-US" sz="1400" b="1" dirty="0" smtClean="0">
                <a:solidFill>
                  <a:prstClr val="black"/>
                </a:solidFill>
              </a:rPr>
              <a:t>leadership </a:t>
            </a:r>
            <a:r>
              <a:rPr lang="en-US" sz="1400" dirty="0">
                <a:solidFill>
                  <a:prstClr val="black"/>
                </a:solidFill>
              </a:rPr>
              <a:t>roles you held during your deployment.  </a:t>
            </a:r>
            <a:endParaRPr lang="en-US" sz="1400" dirty="0" smtClean="0">
              <a:solidFill>
                <a:prstClr val="black"/>
              </a:solidFill>
            </a:endParaRPr>
          </a:p>
          <a:p>
            <a:pPr marL="621792" lvl="1" indent="-228600">
              <a:spcBef>
                <a:spcPts val="324"/>
              </a:spcBef>
              <a:buClr>
                <a:srgbClr val="DA1F28"/>
              </a:buClr>
            </a:pPr>
            <a:r>
              <a:rPr lang="en-US" sz="1400" i="1" dirty="0">
                <a:solidFill>
                  <a:prstClr val="black"/>
                </a:solidFill>
              </a:rPr>
              <a:t> </a:t>
            </a:r>
            <a:r>
              <a:rPr lang="en-US" sz="1400" i="1" dirty="0" smtClean="0">
                <a:solidFill>
                  <a:prstClr val="black"/>
                </a:solidFill>
              </a:rPr>
              <a:t>         </a:t>
            </a:r>
            <a:r>
              <a:rPr lang="en-US" sz="1400" i="1" dirty="0" smtClean="0">
                <a:solidFill>
                  <a:srgbClr val="0070C0"/>
                </a:solidFill>
              </a:rPr>
              <a:t>If </a:t>
            </a:r>
            <a:r>
              <a:rPr lang="en-US" sz="1400" i="1" dirty="0">
                <a:solidFill>
                  <a:srgbClr val="0070C0"/>
                </a:solidFill>
              </a:rPr>
              <a:t>you are mission critical </a:t>
            </a:r>
            <a:r>
              <a:rPr lang="en-US" sz="1400" i="1" dirty="0" smtClean="0">
                <a:solidFill>
                  <a:srgbClr val="0070C0"/>
                </a:solidFill>
              </a:rPr>
              <a:t>to your </a:t>
            </a:r>
            <a:r>
              <a:rPr lang="en-US" sz="1400" i="1" dirty="0">
                <a:solidFill>
                  <a:srgbClr val="0070C0"/>
                </a:solidFill>
              </a:rPr>
              <a:t>agency and unable to deploy, note that </a:t>
            </a:r>
            <a:r>
              <a:rPr lang="en-US" sz="1400" i="1" dirty="0" smtClean="0">
                <a:solidFill>
                  <a:srgbClr val="0070C0"/>
                </a:solidFill>
              </a:rPr>
              <a:t>	under </a:t>
            </a:r>
            <a:r>
              <a:rPr lang="en-US" sz="1400" i="1" dirty="0">
                <a:solidFill>
                  <a:srgbClr val="0070C0"/>
                </a:solidFill>
              </a:rPr>
              <a:t>this heading.</a:t>
            </a:r>
            <a:endParaRPr lang="en-US" sz="1400" dirty="0">
              <a:solidFill>
                <a:prstClr val="black"/>
              </a:solidFill>
            </a:endParaRPr>
          </a:p>
          <a:p>
            <a:pPr marL="621792" lvl="1" indent="-228600">
              <a:spcBef>
                <a:spcPts val="324"/>
              </a:spcBef>
              <a:buClr>
                <a:srgbClr val="DA1F28"/>
              </a:buClr>
              <a:buFont typeface="Wingdings" pitchFamily="2" charset="2"/>
              <a:buChar char="Ø"/>
            </a:pPr>
            <a:endParaRPr lang="en-US" sz="1400" u="sng" dirty="0">
              <a:solidFill>
                <a:prstClr val="black"/>
              </a:solidFill>
            </a:endParaRPr>
          </a:p>
          <a:p>
            <a:pPr marL="621792" lvl="1" indent="-228600">
              <a:spcBef>
                <a:spcPts val="324"/>
              </a:spcBef>
              <a:buClr>
                <a:srgbClr val="DA1F28"/>
              </a:buClr>
              <a:buFont typeface="Wingdings" pitchFamily="2" charset="2"/>
              <a:buChar char="Ø"/>
            </a:pPr>
            <a:r>
              <a:rPr lang="en-US" sz="1400" b="1" u="sng" dirty="0">
                <a:solidFill>
                  <a:prstClr val="black"/>
                </a:solidFill>
              </a:rPr>
              <a:t>USPHS Mentor/Mentee Program and PHS Recruitment.</a:t>
            </a:r>
            <a:endParaRPr lang="en-US" sz="1400" dirty="0">
              <a:solidFill>
                <a:prstClr val="black"/>
              </a:solidFill>
            </a:endParaRPr>
          </a:p>
          <a:p>
            <a:pPr marL="621792" lvl="1" indent="-228600">
              <a:spcBef>
                <a:spcPts val="324"/>
              </a:spcBef>
              <a:buClr>
                <a:srgbClr val="DA1F28"/>
              </a:buClr>
            </a:pPr>
            <a:r>
              <a:rPr lang="en-US" sz="1400" dirty="0">
                <a:solidFill>
                  <a:prstClr val="black"/>
                </a:solidFill>
              </a:rPr>
              <a:t>		Listings are single spaced, not bulleted and without indentation.  </a:t>
            </a:r>
            <a:endParaRPr lang="en-US" sz="1400" dirty="0" smtClean="0">
              <a:solidFill>
                <a:prstClr val="black"/>
              </a:solidFill>
            </a:endParaRPr>
          </a:p>
          <a:p>
            <a:pPr marL="621792" lvl="1" indent="-228600">
              <a:spcBef>
                <a:spcPts val="324"/>
              </a:spcBef>
              <a:buClr>
                <a:srgbClr val="DA1F28"/>
              </a:buClr>
            </a:pPr>
            <a:r>
              <a:rPr lang="en-US" sz="1400" i="1" dirty="0">
                <a:solidFill>
                  <a:prstClr val="black"/>
                </a:solidFill>
              </a:rPr>
              <a:t>	</a:t>
            </a:r>
            <a:r>
              <a:rPr lang="en-US" sz="1400" i="1" dirty="0" smtClean="0">
                <a:solidFill>
                  <a:prstClr val="black"/>
                </a:solidFill>
              </a:rPr>
              <a:t>	</a:t>
            </a:r>
            <a:r>
              <a:rPr lang="en-US" sz="1400" i="1" dirty="0" smtClean="0">
                <a:solidFill>
                  <a:srgbClr val="0070C0"/>
                </a:solidFill>
              </a:rPr>
              <a:t>Each </a:t>
            </a:r>
            <a:r>
              <a:rPr lang="en-US" sz="1400" i="1" dirty="0">
                <a:solidFill>
                  <a:srgbClr val="0070C0"/>
                </a:solidFill>
              </a:rPr>
              <a:t>listing </a:t>
            </a:r>
            <a:r>
              <a:rPr lang="en-US" sz="1400" i="1" dirty="0" smtClean="0">
                <a:solidFill>
                  <a:srgbClr val="0070C0"/>
                </a:solidFill>
              </a:rPr>
              <a:t>should </a:t>
            </a:r>
            <a:r>
              <a:rPr lang="en-US" sz="1400" i="1" dirty="0">
                <a:solidFill>
                  <a:srgbClr val="0070C0"/>
                </a:solidFill>
              </a:rPr>
              <a:t>have corresponding documentation in your eOPF.  </a:t>
            </a:r>
            <a:r>
              <a:rPr lang="en-US" sz="1400" i="1" dirty="0" smtClean="0">
                <a:solidFill>
                  <a:srgbClr val="0070C0"/>
                </a:solidFill>
              </a:rPr>
              <a:t>	</a:t>
            </a:r>
            <a:r>
              <a:rPr lang="en-US" sz="1400" dirty="0" smtClean="0">
                <a:solidFill>
                  <a:prstClr val="black"/>
                </a:solidFill>
              </a:rPr>
              <a:t>Reviewers </a:t>
            </a:r>
            <a:r>
              <a:rPr lang="en-US" sz="1400" dirty="0">
                <a:solidFill>
                  <a:prstClr val="black"/>
                </a:solidFill>
              </a:rPr>
              <a:t>may </a:t>
            </a:r>
            <a:r>
              <a:rPr lang="en-US" sz="1400" dirty="0" smtClean="0">
                <a:solidFill>
                  <a:prstClr val="black"/>
                </a:solidFill>
              </a:rPr>
              <a:t>specifically  </a:t>
            </a:r>
            <a:r>
              <a:rPr lang="en-US" sz="1400" dirty="0">
                <a:solidFill>
                  <a:prstClr val="black"/>
                </a:solidFill>
              </a:rPr>
              <a:t>look for this documentation</a:t>
            </a:r>
            <a:r>
              <a:rPr lang="en-US" sz="1400" i="1" dirty="0">
                <a:solidFill>
                  <a:prstClr val="black"/>
                </a:solidFill>
              </a:rPr>
              <a:t>.</a:t>
            </a:r>
            <a:endParaRPr lang="en-US" sz="1400" dirty="0">
              <a:solidFill>
                <a:prstClr val="black"/>
              </a:solidFill>
            </a:endParaRPr>
          </a:p>
          <a:p>
            <a:pPr marL="621792" lvl="1" indent="-228600">
              <a:spcBef>
                <a:spcPts val="324"/>
              </a:spcBef>
              <a:buClr>
                <a:srgbClr val="DA1F28"/>
              </a:buClr>
            </a:pPr>
            <a:endParaRPr lang="en-US" sz="1400" dirty="0">
              <a:solidFill>
                <a:prstClr val="black"/>
              </a:solidFill>
            </a:endParaRPr>
          </a:p>
          <a:p>
            <a:pPr marL="621792" lvl="1" indent="-228600">
              <a:spcBef>
                <a:spcPts val="324"/>
              </a:spcBef>
              <a:buClr>
                <a:srgbClr val="DA1F28"/>
              </a:buClr>
              <a:buFont typeface="Wingdings" pitchFamily="2" charset="2"/>
              <a:buChar char="Ø"/>
            </a:pPr>
            <a:r>
              <a:rPr lang="en-US" sz="1400" b="1" u="sng" dirty="0">
                <a:solidFill>
                  <a:prstClr val="black"/>
                </a:solidFill>
              </a:rPr>
              <a:t>Professional organizations (USPHS and </a:t>
            </a:r>
            <a:r>
              <a:rPr lang="en-US" sz="1400" b="1" u="sng" dirty="0" smtClean="0">
                <a:solidFill>
                  <a:prstClr val="black"/>
                </a:solidFill>
              </a:rPr>
              <a:t>non-USPHS)</a:t>
            </a:r>
            <a:endParaRPr lang="en-US" sz="1400" dirty="0">
              <a:solidFill>
                <a:prstClr val="black"/>
              </a:solidFill>
            </a:endParaRPr>
          </a:p>
          <a:p>
            <a:pPr marL="621792" lvl="1" indent="-228600">
              <a:spcBef>
                <a:spcPts val="324"/>
              </a:spcBef>
              <a:buClr>
                <a:srgbClr val="DA1F28"/>
              </a:buClr>
            </a:pPr>
            <a:r>
              <a:rPr lang="en-US" sz="1400" dirty="0">
                <a:solidFill>
                  <a:prstClr val="black"/>
                </a:solidFill>
              </a:rPr>
              <a:t>		</a:t>
            </a:r>
            <a:r>
              <a:rPr lang="en-US" sz="1400" dirty="0" smtClean="0">
                <a:solidFill>
                  <a:prstClr val="black"/>
                </a:solidFill>
              </a:rPr>
              <a:t>Listings </a:t>
            </a:r>
            <a:r>
              <a:rPr lang="en-US" sz="1400" dirty="0">
                <a:solidFill>
                  <a:prstClr val="black"/>
                </a:solidFill>
              </a:rPr>
              <a:t>are non-bulleted, single spaced and in reverse chronological order.  	Include </a:t>
            </a:r>
            <a:r>
              <a:rPr lang="en-US" sz="1400" dirty="0" smtClean="0">
                <a:solidFill>
                  <a:prstClr val="black"/>
                </a:solidFill>
              </a:rPr>
              <a:t>any </a:t>
            </a:r>
            <a:r>
              <a:rPr lang="en-US" sz="1400" b="1" dirty="0">
                <a:solidFill>
                  <a:prstClr val="black"/>
                </a:solidFill>
              </a:rPr>
              <a:t>leadership</a:t>
            </a:r>
            <a:r>
              <a:rPr lang="en-US" sz="1400" dirty="0">
                <a:solidFill>
                  <a:prstClr val="black"/>
                </a:solidFill>
              </a:rPr>
              <a:t> roles you held in each organization and bold the 	leadership title.</a:t>
            </a:r>
          </a:p>
        </p:txBody>
      </p:sp>
    </p:spTree>
    <p:extLst>
      <p:ext uri="{BB962C8B-B14F-4D97-AF65-F5344CB8AC3E}">
        <p14:creationId xmlns:p14="http://schemas.microsoft.com/office/powerpoint/2010/main" val="2486499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1632" y="1143000"/>
            <a:ext cx="6248400" cy="2277547"/>
          </a:xfrm>
          <a:prstGeom prst="rect">
            <a:avLst/>
          </a:prstGeom>
        </p:spPr>
        <p:txBody>
          <a:bodyPr wrap="square">
            <a:spAutoFit/>
          </a:bodyPr>
          <a:lstStyle/>
          <a:p>
            <a:r>
              <a:rPr lang="en-US" sz="1400" b="1" dirty="0"/>
              <a:t>CIVIC, COMMUNITY, AND VOLUNTEER ACTIVITIES</a:t>
            </a:r>
            <a:r>
              <a:rPr lang="en-US" sz="1400" b="1" dirty="0" smtClean="0"/>
              <a:t>.</a:t>
            </a:r>
          </a:p>
          <a:p>
            <a:endParaRPr lang="en-US" dirty="0"/>
          </a:p>
          <a:p>
            <a:pPr>
              <a:buClrTx/>
              <a:buSzPct val="100000"/>
              <a:buFont typeface="Wingdings" pitchFamily="2" charset="2"/>
              <a:buChar char="v"/>
            </a:pPr>
            <a:r>
              <a:rPr lang="en-US" dirty="0" smtClean="0"/>
              <a:t>  </a:t>
            </a:r>
            <a:r>
              <a:rPr lang="en-US" sz="1400" dirty="0" smtClean="0"/>
              <a:t>This </a:t>
            </a:r>
            <a:r>
              <a:rPr lang="en-US" sz="1400" dirty="0"/>
              <a:t>should be self explanatory.</a:t>
            </a:r>
          </a:p>
          <a:p>
            <a:pPr>
              <a:buClrTx/>
              <a:buSzPct val="100000"/>
              <a:buFont typeface="Wingdings" pitchFamily="2" charset="2"/>
              <a:buChar char="v"/>
            </a:pPr>
            <a:endParaRPr lang="en-US" sz="1400" dirty="0"/>
          </a:p>
          <a:p>
            <a:pPr>
              <a:buClrTx/>
              <a:buSzPct val="100000"/>
              <a:buFont typeface="Wingdings" pitchFamily="2" charset="2"/>
              <a:buChar char="v"/>
            </a:pPr>
            <a:r>
              <a:rPr lang="en-US" sz="1400" dirty="0" smtClean="0"/>
              <a:t>  Do </a:t>
            </a:r>
            <a:r>
              <a:rPr lang="en-US" sz="1400" dirty="0"/>
              <a:t>not forget to add scout leadership roles and </a:t>
            </a:r>
            <a:endParaRPr lang="en-US" sz="1400" dirty="0" smtClean="0"/>
          </a:p>
          <a:p>
            <a:pPr>
              <a:buClrTx/>
              <a:buSzPct val="100000"/>
            </a:pPr>
            <a:r>
              <a:rPr lang="en-US" sz="1400" dirty="0"/>
              <a:t> </a:t>
            </a:r>
            <a:r>
              <a:rPr lang="en-US" sz="1400" dirty="0" smtClean="0"/>
              <a:t>    other </a:t>
            </a:r>
            <a:r>
              <a:rPr lang="en-US" sz="1400" dirty="0"/>
              <a:t>leadership roles within the community.</a:t>
            </a:r>
          </a:p>
          <a:p>
            <a:pPr>
              <a:buClrTx/>
              <a:buSzPct val="100000"/>
              <a:buFont typeface="Wingdings" pitchFamily="2" charset="2"/>
              <a:buChar char="v"/>
            </a:pPr>
            <a:endParaRPr lang="en-US" sz="1400" dirty="0"/>
          </a:p>
          <a:p>
            <a:pPr>
              <a:buClrTx/>
              <a:buSzPct val="100000"/>
              <a:buFont typeface="Wingdings" pitchFamily="2" charset="2"/>
              <a:buChar char="v"/>
            </a:pPr>
            <a:r>
              <a:rPr lang="en-US" sz="1400" dirty="0" smtClean="0"/>
              <a:t>  Listings </a:t>
            </a:r>
            <a:r>
              <a:rPr lang="en-US" sz="1400" dirty="0"/>
              <a:t>are single spaced without bulleting</a:t>
            </a:r>
            <a:r>
              <a:rPr lang="en-US" dirty="0"/>
              <a:t>.</a:t>
            </a:r>
          </a:p>
          <a:p>
            <a:endParaRPr lang="en-US" dirty="0"/>
          </a:p>
        </p:txBody>
      </p:sp>
    </p:spTree>
    <p:extLst>
      <p:ext uri="{BB962C8B-B14F-4D97-AF65-F5344CB8AC3E}">
        <p14:creationId xmlns:p14="http://schemas.microsoft.com/office/powerpoint/2010/main" val="4274146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6150" y="609600"/>
            <a:ext cx="6625250" cy="5786199"/>
          </a:xfrm>
          <a:prstGeom prst="rect">
            <a:avLst/>
          </a:prstGeom>
        </p:spPr>
        <p:txBody>
          <a:bodyPr wrap="square">
            <a:spAutoFit/>
          </a:bodyPr>
          <a:lstStyle/>
          <a:p>
            <a:r>
              <a:rPr lang="en-US" dirty="0"/>
              <a:t>PUBLICATIONS/PRESENTATIONS</a:t>
            </a:r>
            <a:r>
              <a:rPr lang="en-US" dirty="0" smtClean="0"/>
              <a:t>.</a:t>
            </a:r>
          </a:p>
          <a:p>
            <a:endParaRPr lang="en-US" dirty="0" smtClean="0"/>
          </a:p>
          <a:p>
            <a:pPr>
              <a:buClrTx/>
              <a:buSzPct val="100000"/>
              <a:buFont typeface="Wingdings" pitchFamily="2" charset="2"/>
              <a:buChar char="v"/>
            </a:pPr>
            <a:r>
              <a:rPr lang="en-US" sz="1400" dirty="0" smtClean="0"/>
              <a:t>  This </a:t>
            </a:r>
            <a:r>
              <a:rPr lang="en-US" sz="1400" dirty="0"/>
              <a:t>section is to be started on a new page.</a:t>
            </a:r>
          </a:p>
          <a:p>
            <a:pPr>
              <a:buClrTx/>
              <a:buSzPct val="100000"/>
              <a:buFont typeface="Wingdings" pitchFamily="2" charset="2"/>
              <a:buChar char="v"/>
            </a:pPr>
            <a:endParaRPr lang="en-US" sz="1400" dirty="0"/>
          </a:p>
          <a:p>
            <a:pPr>
              <a:buClrTx/>
              <a:buSzPct val="100000"/>
              <a:buFont typeface="Wingdings" pitchFamily="2" charset="2"/>
              <a:buChar char="v"/>
            </a:pPr>
            <a:r>
              <a:rPr lang="en-US" sz="1400" dirty="0" smtClean="0"/>
              <a:t>  Headings </a:t>
            </a:r>
            <a:r>
              <a:rPr lang="en-US" sz="1400" dirty="0"/>
              <a:t>are as follow.  You may have none or multiple headings </a:t>
            </a:r>
            <a:r>
              <a:rPr lang="en-US" sz="1400" dirty="0" smtClean="0"/>
              <a:t>in</a:t>
            </a:r>
          </a:p>
          <a:p>
            <a:pPr>
              <a:buClrTx/>
              <a:buSzPct val="100000"/>
            </a:pPr>
            <a:r>
              <a:rPr lang="en-US" sz="1400" dirty="0"/>
              <a:t> </a:t>
            </a:r>
            <a:r>
              <a:rPr lang="en-US" sz="1400" dirty="0" smtClean="0"/>
              <a:t>    this </a:t>
            </a:r>
            <a:r>
              <a:rPr lang="en-US" sz="1400" dirty="0"/>
              <a:t>section.  Each heading is in bold and underlined.  Listings will </a:t>
            </a:r>
            <a:r>
              <a:rPr lang="en-US" sz="1400" dirty="0" smtClean="0"/>
              <a:t>be</a:t>
            </a:r>
          </a:p>
          <a:p>
            <a:pPr>
              <a:buClrTx/>
              <a:buSzPct val="100000"/>
            </a:pPr>
            <a:r>
              <a:rPr lang="en-US" sz="1400" dirty="0"/>
              <a:t> </a:t>
            </a:r>
            <a:r>
              <a:rPr lang="en-US" sz="1400" dirty="0" smtClean="0"/>
              <a:t>    </a:t>
            </a:r>
            <a:r>
              <a:rPr lang="en-US" sz="1400" dirty="0"/>
              <a:t>numbered under each heading</a:t>
            </a:r>
            <a:r>
              <a:rPr lang="en-US" sz="1400" dirty="0" smtClean="0"/>
              <a:t>.  If you do not have any listings under</a:t>
            </a:r>
          </a:p>
          <a:p>
            <a:pPr>
              <a:buClrTx/>
              <a:buSzPct val="100000"/>
            </a:pPr>
            <a:r>
              <a:rPr lang="en-US" sz="1400" dirty="0" smtClean="0"/>
              <a:t>     these headings do not put heading in.</a:t>
            </a:r>
            <a:endParaRPr lang="en-US" sz="1400" dirty="0"/>
          </a:p>
          <a:p>
            <a:pPr>
              <a:buClrTx/>
              <a:buSzPct val="100000"/>
              <a:buFont typeface="Wingdings" pitchFamily="2" charset="2"/>
              <a:buChar char="v"/>
            </a:pPr>
            <a:endParaRPr lang="en-US" dirty="0"/>
          </a:p>
          <a:p>
            <a:pPr lvl="1">
              <a:buClr>
                <a:schemeClr val="accent2"/>
              </a:buClr>
              <a:buSzPct val="100000"/>
              <a:buFont typeface="Wingdings" pitchFamily="2" charset="2"/>
              <a:buChar char="Ø"/>
            </a:pPr>
            <a:r>
              <a:rPr lang="en-US" sz="1400" dirty="0" smtClean="0"/>
              <a:t>  </a:t>
            </a:r>
            <a:r>
              <a:rPr lang="en-US" sz="1400" b="1" u="sng" dirty="0" smtClean="0"/>
              <a:t>Publications</a:t>
            </a:r>
            <a:endParaRPr lang="en-US" sz="1400" b="1" u="sng" dirty="0"/>
          </a:p>
          <a:p>
            <a:pPr lvl="1">
              <a:buClr>
                <a:schemeClr val="accent2"/>
              </a:buClr>
              <a:buSzPct val="100000"/>
              <a:buNone/>
            </a:pPr>
            <a:r>
              <a:rPr lang="en-US" sz="1400" dirty="0" smtClean="0"/>
              <a:t>     Bold </a:t>
            </a:r>
            <a:r>
              <a:rPr lang="en-US" sz="1400" dirty="0"/>
              <a:t>your name within each listing.  Publications will include </a:t>
            </a:r>
            <a:endParaRPr lang="en-US" sz="1400" dirty="0" smtClean="0"/>
          </a:p>
          <a:p>
            <a:pPr lvl="1">
              <a:buClr>
                <a:schemeClr val="accent2"/>
              </a:buClr>
              <a:buSzPct val="100000"/>
              <a:buNone/>
            </a:pPr>
            <a:r>
              <a:rPr lang="en-US" sz="1400" dirty="0"/>
              <a:t> </a:t>
            </a:r>
            <a:r>
              <a:rPr lang="en-US" sz="1400" dirty="0" smtClean="0"/>
              <a:t>    journal </a:t>
            </a:r>
            <a:r>
              <a:rPr lang="en-US" sz="1400" dirty="0"/>
              <a:t>articles, abstracts, books, and internet </a:t>
            </a:r>
            <a:endParaRPr lang="en-US" sz="1400" dirty="0" smtClean="0"/>
          </a:p>
          <a:p>
            <a:pPr lvl="1">
              <a:buClr>
                <a:schemeClr val="accent2"/>
              </a:buClr>
              <a:buSzPct val="100000"/>
              <a:buNone/>
            </a:pPr>
            <a:r>
              <a:rPr lang="en-US" sz="1400" dirty="0"/>
              <a:t> </a:t>
            </a:r>
            <a:r>
              <a:rPr lang="en-US" sz="1400" dirty="0" smtClean="0"/>
              <a:t>    documents/databases</a:t>
            </a:r>
            <a:r>
              <a:rPr lang="en-US" sz="1400" dirty="0"/>
              <a:t>.</a:t>
            </a:r>
          </a:p>
          <a:p>
            <a:pPr lvl="1">
              <a:buClr>
                <a:schemeClr val="accent2"/>
              </a:buClr>
              <a:buSzPct val="100000"/>
              <a:buNone/>
            </a:pPr>
            <a:endParaRPr lang="en-US" sz="1400" b="1" u="sng" dirty="0"/>
          </a:p>
          <a:p>
            <a:pPr lvl="1">
              <a:buClr>
                <a:schemeClr val="accent2"/>
              </a:buClr>
              <a:buSzPct val="100000"/>
              <a:buFont typeface="Wingdings" pitchFamily="2" charset="2"/>
              <a:buChar char="Ø"/>
            </a:pPr>
            <a:r>
              <a:rPr lang="en-US" sz="1400" dirty="0" smtClean="0"/>
              <a:t>  </a:t>
            </a:r>
            <a:r>
              <a:rPr lang="en-US" sz="1400" b="1" u="sng" dirty="0" smtClean="0"/>
              <a:t>Presentations</a:t>
            </a:r>
            <a:endParaRPr lang="en-US" sz="1400" dirty="0"/>
          </a:p>
          <a:p>
            <a:pPr lvl="1">
              <a:buClr>
                <a:schemeClr val="accent2"/>
              </a:buClr>
              <a:buSzPct val="100000"/>
              <a:buNone/>
            </a:pPr>
            <a:r>
              <a:rPr lang="en-US" sz="1400" dirty="0" smtClean="0"/>
              <a:t>     In </a:t>
            </a:r>
            <a:r>
              <a:rPr lang="en-US" sz="1400" dirty="0"/>
              <a:t>addition to numbering, the format should be as follows:  </a:t>
            </a:r>
            <a:endParaRPr lang="en-US" sz="1400" dirty="0" smtClean="0"/>
          </a:p>
          <a:p>
            <a:pPr lvl="1">
              <a:buClr>
                <a:schemeClr val="accent2"/>
              </a:buClr>
              <a:buSzPct val="100000"/>
              <a:buNone/>
            </a:pPr>
            <a:r>
              <a:rPr lang="en-US" sz="1400" dirty="0"/>
              <a:t> </a:t>
            </a:r>
            <a:r>
              <a:rPr lang="en-US" sz="1400" dirty="0" smtClean="0"/>
              <a:t>    list </a:t>
            </a:r>
            <a:r>
              <a:rPr lang="en-US" sz="1400" dirty="0"/>
              <a:t>year, type of activity (i.e. oral presentation, poster, etc.), </a:t>
            </a:r>
            <a:r>
              <a:rPr lang="en-US" sz="1400" dirty="0" smtClean="0"/>
              <a:t>title</a:t>
            </a:r>
          </a:p>
          <a:p>
            <a:pPr lvl="1">
              <a:buClr>
                <a:schemeClr val="accent2"/>
              </a:buClr>
              <a:buSzPct val="100000"/>
              <a:buNone/>
            </a:pPr>
            <a:r>
              <a:rPr lang="en-US" sz="1400" dirty="0"/>
              <a:t> </a:t>
            </a:r>
            <a:r>
              <a:rPr lang="en-US" sz="1400" dirty="0" smtClean="0"/>
              <a:t>    </a:t>
            </a:r>
            <a:r>
              <a:rPr lang="en-US" sz="1400" dirty="0"/>
              <a:t>of the presentation, title of the meeting, location (if not webinar</a:t>
            </a:r>
            <a:r>
              <a:rPr lang="en-US" sz="1400" dirty="0" smtClean="0"/>
              <a:t>)</a:t>
            </a:r>
          </a:p>
          <a:p>
            <a:pPr lvl="1">
              <a:buClr>
                <a:schemeClr val="accent2"/>
              </a:buClr>
              <a:buSzPct val="100000"/>
              <a:buNone/>
            </a:pPr>
            <a:r>
              <a:rPr lang="en-US" sz="1400" dirty="0"/>
              <a:t> </a:t>
            </a:r>
            <a:r>
              <a:rPr lang="en-US" sz="1400" dirty="0" smtClean="0"/>
              <a:t>    </a:t>
            </a:r>
            <a:r>
              <a:rPr lang="en-US" sz="1400" dirty="0"/>
              <a:t>and date.</a:t>
            </a:r>
          </a:p>
          <a:p>
            <a:pPr lvl="1">
              <a:buClr>
                <a:schemeClr val="accent2"/>
              </a:buClr>
              <a:buSzPct val="100000"/>
              <a:buFont typeface="Wingdings" pitchFamily="2" charset="2"/>
              <a:buChar char="Ø"/>
            </a:pPr>
            <a:endParaRPr lang="en-US" sz="1400" b="1" u="sng" dirty="0"/>
          </a:p>
          <a:p>
            <a:pPr lvl="1">
              <a:buClr>
                <a:schemeClr val="accent2"/>
              </a:buClr>
              <a:buSzPct val="100000"/>
              <a:buFont typeface="Wingdings" pitchFamily="2" charset="2"/>
              <a:buChar char="Ø"/>
            </a:pPr>
            <a:r>
              <a:rPr lang="en-US" sz="1400" dirty="0" smtClean="0"/>
              <a:t>  </a:t>
            </a:r>
            <a:r>
              <a:rPr lang="en-US" sz="1400" b="1" u="sng" dirty="0" smtClean="0"/>
              <a:t>Contributions</a:t>
            </a:r>
            <a:endParaRPr lang="en-US" sz="1400" dirty="0"/>
          </a:p>
          <a:p>
            <a:pPr lvl="1">
              <a:buClr>
                <a:schemeClr val="accent2"/>
              </a:buClr>
              <a:buSzPct val="100000"/>
              <a:buNone/>
            </a:pPr>
            <a:r>
              <a:rPr lang="en-US" sz="1400" dirty="0" smtClean="0"/>
              <a:t>     This </a:t>
            </a:r>
            <a:r>
              <a:rPr lang="en-US" sz="1400" dirty="0"/>
              <a:t>would include any contribution within a book, such as </a:t>
            </a:r>
            <a:r>
              <a:rPr lang="en-US" sz="1400" dirty="0" smtClean="0"/>
              <a:t>a</a:t>
            </a:r>
          </a:p>
          <a:p>
            <a:pPr lvl="1">
              <a:buClr>
                <a:schemeClr val="accent2"/>
              </a:buClr>
              <a:buSzPct val="100000"/>
              <a:buNone/>
            </a:pPr>
            <a:r>
              <a:rPr lang="en-US" sz="1400" dirty="0"/>
              <a:t> </a:t>
            </a:r>
            <a:r>
              <a:rPr lang="en-US" sz="1400" dirty="0" smtClean="0"/>
              <a:t>    </a:t>
            </a:r>
            <a:r>
              <a:rPr lang="en-US" sz="1400" dirty="0"/>
              <a:t>chapter, data, etc.</a:t>
            </a:r>
          </a:p>
          <a:p>
            <a:endParaRPr lang="en-US" dirty="0"/>
          </a:p>
          <a:p>
            <a:endParaRPr lang="en-US" dirty="0"/>
          </a:p>
        </p:txBody>
      </p:sp>
    </p:spTree>
    <p:extLst>
      <p:ext uri="{BB962C8B-B14F-4D97-AF65-F5344CB8AC3E}">
        <p14:creationId xmlns:p14="http://schemas.microsoft.com/office/powerpoint/2010/main" val="613364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09600"/>
            <a:ext cx="7696200" cy="4585871"/>
          </a:xfrm>
          <a:prstGeom prst="rect">
            <a:avLst/>
          </a:prstGeom>
        </p:spPr>
        <p:txBody>
          <a:bodyPr wrap="square">
            <a:spAutoFit/>
          </a:bodyPr>
          <a:lstStyle/>
          <a:p>
            <a:r>
              <a:rPr lang="en-US" b="1" dirty="0"/>
              <a:t>Final Touches </a:t>
            </a:r>
            <a:endParaRPr lang="en-US" b="1" dirty="0" smtClean="0"/>
          </a:p>
          <a:p>
            <a:endParaRPr lang="en-US" dirty="0"/>
          </a:p>
          <a:p>
            <a:pPr>
              <a:buClrTx/>
              <a:buSzPct val="100000"/>
              <a:buFont typeface="Wingdings" pitchFamily="2" charset="2"/>
              <a:buChar char="v"/>
            </a:pPr>
            <a:r>
              <a:rPr lang="en-US" sz="1600" dirty="0" smtClean="0"/>
              <a:t>  Attention </a:t>
            </a:r>
            <a:r>
              <a:rPr lang="en-US" sz="1600" dirty="0"/>
              <a:t>to this detail will allow your CV to stand out from the </a:t>
            </a:r>
            <a:r>
              <a:rPr lang="en-US" sz="1600" dirty="0" smtClean="0"/>
              <a:t>crowd</a:t>
            </a:r>
          </a:p>
          <a:p>
            <a:pPr>
              <a:buClrTx/>
              <a:buSzPct val="100000"/>
            </a:pPr>
            <a:r>
              <a:rPr lang="en-US" sz="1600" dirty="0"/>
              <a:t> </a:t>
            </a:r>
            <a:r>
              <a:rPr lang="en-US" sz="1600" dirty="0" smtClean="0"/>
              <a:t>    </a:t>
            </a:r>
            <a:r>
              <a:rPr lang="en-US" sz="1600" dirty="0"/>
              <a:t>and facilitate a ‘quick look’ and draw the reviewer’s focus to the </a:t>
            </a:r>
            <a:r>
              <a:rPr lang="en-US" sz="1600" dirty="0" smtClean="0"/>
              <a:t>bold</a:t>
            </a:r>
          </a:p>
          <a:p>
            <a:pPr>
              <a:buClrTx/>
              <a:buSzPct val="100000"/>
            </a:pPr>
            <a:r>
              <a:rPr lang="en-US" sz="1600" dirty="0"/>
              <a:t> </a:t>
            </a:r>
            <a:r>
              <a:rPr lang="en-US" sz="1600" dirty="0" smtClean="0"/>
              <a:t>    </a:t>
            </a:r>
            <a:r>
              <a:rPr lang="en-US" sz="1600" dirty="0"/>
              <a:t>text.</a:t>
            </a:r>
          </a:p>
          <a:p>
            <a:pPr>
              <a:buClrTx/>
              <a:buSzPct val="100000"/>
              <a:buNone/>
            </a:pPr>
            <a:endParaRPr lang="en-US" sz="1600" dirty="0"/>
          </a:p>
          <a:p>
            <a:pPr>
              <a:buClrTx/>
              <a:buSzPct val="100000"/>
              <a:buFont typeface="Wingdings" pitchFamily="2" charset="2"/>
              <a:buChar char="v"/>
            </a:pPr>
            <a:r>
              <a:rPr lang="en-US" sz="1600" dirty="0" smtClean="0"/>
              <a:t>  The </a:t>
            </a:r>
            <a:r>
              <a:rPr lang="en-US" sz="1600" dirty="0"/>
              <a:t>intent is to create a document that will be </a:t>
            </a:r>
            <a:r>
              <a:rPr lang="en-US" sz="1600" b="1" i="1" dirty="0"/>
              <a:t>impressive on the first </a:t>
            </a:r>
            <a:endParaRPr lang="en-US" sz="1600" b="1" i="1" dirty="0" smtClean="0"/>
          </a:p>
          <a:p>
            <a:pPr>
              <a:buClrTx/>
              <a:buSzPct val="100000"/>
            </a:pPr>
            <a:r>
              <a:rPr lang="en-US" sz="1600" b="1" i="1" dirty="0"/>
              <a:t> </a:t>
            </a:r>
            <a:r>
              <a:rPr lang="en-US" sz="1600" b="1" i="1" dirty="0" smtClean="0"/>
              <a:t>    look</a:t>
            </a:r>
            <a:r>
              <a:rPr lang="en-US" sz="1600" b="1" i="1" dirty="0"/>
              <a:t>.</a:t>
            </a:r>
          </a:p>
          <a:p>
            <a:pPr>
              <a:buClrTx/>
              <a:buSzPct val="100000"/>
              <a:buFont typeface="Wingdings" pitchFamily="2" charset="2"/>
              <a:buChar char="v"/>
            </a:pPr>
            <a:endParaRPr lang="en-US" sz="1600" b="1" i="1" dirty="0"/>
          </a:p>
          <a:p>
            <a:pPr>
              <a:buClrTx/>
              <a:buSzPct val="100000"/>
              <a:buFont typeface="Wingdings" pitchFamily="2" charset="2"/>
              <a:buChar char="v"/>
            </a:pPr>
            <a:r>
              <a:rPr lang="en-US" sz="1600" dirty="0" smtClean="0"/>
              <a:t>   </a:t>
            </a:r>
            <a:r>
              <a:rPr lang="en-US" sz="1600" dirty="0"/>
              <a:t>Listings under your impacts and accomplishments for each assignment </a:t>
            </a:r>
          </a:p>
          <a:p>
            <a:pPr>
              <a:buClrTx/>
              <a:buSzPct val="100000"/>
            </a:pPr>
            <a:r>
              <a:rPr lang="en-US" sz="1600" dirty="0"/>
              <a:t>      should make use of ‘power words/phrases’.  </a:t>
            </a:r>
          </a:p>
          <a:p>
            <a:pPr>
              <a:buClrTx/>
              <a:buSzPct val="100000"/>
              <a:buFont typeface="Wingdings" pitchFamily="2" charset="2"/>
              <a:buChar char="v"/>
            </a:pPr>
            <a:endParaRPr lang="en-US" sz="1600" dirty="0" smtClean="0"/>
          </a:p>
          <a:p>
            <a:pPr>
              <a:buClrTx/>
              <a:buSzPct val="100000"/>
              <a:buFont typeface="Wingdings" pitchFamily="2" charset="2"/>
              <a:buChar char="v"/>
            </a:pPr>
            <a:r>
              <a:rPr lang="en-US" sz="1600" dirty="0"/>
              <a:t> </a:t>
            </a:r>
            <a:r>
              <a:rPr lang="en-US" sz="1600" dirty="0" smtClean="0"/>
              <a:t>  Make </a:t>
            </a:r>
            <a:r>
              <a:rPr lang="en-US" sz="1600" dirty="0"/>
              <a:t>sure your t’s are crossed and your I’s dotted.  Formatting </a:t>
            </a:r>
            <a:r>
              <a:rPr lang="en-US" sz="1600" dirty="0" smtClean="0"/>
              <a:t>should</a:t>
            </a:r>
          </a:p>
          <a:p>
            <a:pPr>
              <a:buClrTx/>
              <a:buSzPct val="100000"/>
            </a:pPr>
            <a:r>
              <a:rPr lang="en-US" sz="1600" dirty="0"/>
              <a:t> </a:t>
            </a:r>
            <a:r>
              <a:rPr lang="en-US" sz="1600" dirty="0" smtClean="0"/>
              <a:t>     </a:t>
            </a:r>
            <a:r>
              <a:rPr lang="en-US" sz="1600" dirty="0"/>
              <a:t>be consistent throughout the document.  </a:t>
            </a:r>
            <a:r>
              <a:rPr lang="en-US" sz="1600" i="1" dirty="0">
                <a:solidFill>
                  <a:srgbClr val="0070C0"/>
                </a:solidFill>
              </a:rPr>
              <a:t>No spelling errors.</a:t>
            </a:r>
          </a:p>
          <a:p>
            <a:pPr>
              <a:buClrTx/>
              <a:buSzPct val="100000"/>
              <a:buNone/>
            </a:pPr>
            <a:r>
              <a:rPr lang="en-US" sz="1600" i="1" dirty="0" smtClean="0">
                <a:solidFill>
                  <a:srgbClr val="0070C0"/>
                </a:solidFill>
              </a:rPr>
              <a:t>      </a:t>
            </a:r>
            <a:r>
              <a:rPr lang="en-US" sz="1600" dirty="0" smtClean="0"/>
              <a:t>Always </a:t>
            </a:r>
            <a:r>
              <a:rPr lang="en-US" sz="1600" dirty="0"/>
              <a:t>have at least one additional reader proof your document.  </a:t>
            </a:r>
            <a:endParaRPr lang="en-US" sz="1600" dirty="0" smtClean="0"/>
          </a:p>
          <a:p>
            <a:pPr>
              <a:buClrTx/>
              <a:buSzPct val="100000"/>
              <a:buNone/>
            </a:pPr>
            <a:r>
              <a:rPr lang="en-US" sz="1600" dirty="0"/>
              <a:t> </a:t>
            </a:r>
            <a:r>
              <a:rPr lang="en-US" sz="1600" dirty="0" smtClean="0"/>
              <a:t>     An </a:t>
            </a:r>
            <a:r>
              <a:rPr lang="en-US" sz="1600" dirty="0"/>
              <a:t>updated CV should be submitted to your eOPF annually.</a:t>
            </a:r>
          </a:p>
          <a:p>
            <a:pPr>
              <a:buClrTx/>
              <a:buSzPct val="100000"/>
              <a:buNone/>
            </a:pPr>
            <a:endParaRPr lang="en-US" sz="1600" dirty="0"/>
          </a:p>
          <a:p>
            <a:pPr>
              <a:buClrTx/>
              <a:buSzPct val="100000"/>
            </a:pPr>
            <a:r>
              <a:rPr lang="en-US" sz="1600" dirty="0" smtClean="0"/>
              <a:t> </a:t>
            </a:r>
            <a:endParaRPr lang="en-US" dirty="0" smtClean="0"/>
          </a:p>
        </p:txBody>
      </p:sp>
    </p:spTree>
    <p:extLst>
      <p:ext uri="{BB962C8B-B14F-4D97-AF65-F5344CB8AC3E}">
        <p14:creationId xmlns:p14="http://schemas.microsoft.com/office/powerpoint/2010/main" val="1389329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33400"/>
            <a:ext cx="7696200" cy="6463308"/>
          </a:xfrm>
          <a:prstGeom prst="rect">
            <a:avLst/>
          </a:prstGeom>
        </p:spPr>
        <p:txBody>
          <a:bodyPr wrap="square">
            <a:spAutoFit/>
          </a:bodyPr>
          <a:lstStyle/>
          <a:p>
            <a:pPr>
              <a:buClrTx/>
              <a:buSzPct val="100000"/>
            </a:pPr>
            <a:endParaRPr lang="en-US" b="1" i="1" dirty="0"/>
          </a:p>
          <a:p>
            <a:pPr algn="ctr">
              <a:buClrTx/>
              <a:buSzPct val="100000"/>
              <a:buNone/>
            </a:pPr>
            <a:r>
              <a:rPr lang="en-US" i="1" dirty="0">
                <a:solidFill>
                  <a:srgbClr val="0070C0"/>
                </a:solidFill>
              </a:rPr>
              <a:t>	</a:t>
            </a:r>
            <a:r>
              <a:rPr lang="en-US" sz="2000" b="1" dirty="0" smtClean="0"/>
              <a:t>Officer Statement</a:t>
            </a:r>
          </a:p>
          <a:p>
            <a:pPr algn="ctr">
              <a:buClrTx/>
              <a:buSzPct val="100000"/>
              <a:buNone/>
            </a:pPr>
            <a:endParaRPr lang="en-US" sz="2000" b="1" dirty="0"/>
          </a:p>
          <a:p>
            <a:pPr marL="285750" indent="-285750">
              <a:buClrTx/>
              <a:buSzPct val="100000"/>
              <a:buFont typeface="Wingdings" panose="05000000000000000000" pitchFamily="2" charset="2"/>
              <a:buChar char="v"/>
            </a:pPr>
            <a:r>
              <a:rPr lang="en-US" sz="1400" dirty="0" smtClean="0">
                <a:latin typeface="+mj-lt"/>
                <a:cs typeface="Times New Roman" panose="02020603050405020304" pitchFamily="18" charset="0"/>
              </a:rPr>
              <a:t>The OS is a one page document portraying:</a:t>
            </a:r>
          </a:p>
          <a:p>
            <a:pPr>
              <a:buClrTx/>
              <a:buSzPct val="100000"/>
            </a:pPr>
            <a:r>
              <a:rPr lang="en-US" sz="1400" dirty="0" smtClean="0">
                <a:latin typeface="+mj-lt"/>
                <a:cs typeface="Times New Roman" panose="02020603050405020304" pitchFamily="18" charset="0"/>
              </a:rPr>
              <a:t> </a:t>
            </a:r>
          </a:p>
          <a:p>
            <a:pPr marL="800100" lvl="1" indent="-342900">
              <a:buSzPct val="100000"/>
              <a:buFont typeface="Arial" panose="020B0604020202020204" pitchFamily="34" charset="0"/>
              <a:buChar char="•"/>
            </a:pPr>
            <a:r>
              <a:rPr lang="en-US" sz="1400" dirty="0" smtClean="0">
                <a:latin typeface="Times New Roman" panose="02020603050405020304" pitchFamily="18" charset="0"/>
                <a:cs typeface="Times New Roman" panose="02020603050405020304" pitchFamily="18" charset="0"/>
              </a:rPr>
              <a:t>the officer’s </a:t>
            </a:r>
            <a:r>
              <a:rPr lang="en-US" sz="1400" dirty="0">
                <a:latin typeface="Times New Roman" panose="02020603050405020304" pitchFamily="18" charset="0"/>
                <a:cs typeface="Times New Roman" panose="02020603050405020304" pitchFamily="18" charset="0"/>
              </a:rPr>
              <a:t>success in achieving timely career </a:t>
            </a:r>
            <a:r>
              <a:rPr lang="en-US" sz="1400" dirty="0" smtClean="0">
                <a:latin typeface="Times New Roman" panose="02020603050405020304" pitchFamily="18" charset="0"/>
                <a:cs typeface="Times New Roman" panose="02020603050405020304" pitchFamily="18" charset="0"/>
              </a:rPr>
              <a:t>goals </a:t>
            </a:r>
          </a:p>
          <a:p>
            <a:pPr marL="800100" lvl="1" indent="-342900">
              <a:buSzPct val="100000"/>
              <a:buFont typeface="Arial" panose="020B0604020202020204" pitchFamily="34" charset="0"/>
              <a:buChar char="•"/>
            </a:pPr>
            <a:r>
              <a:rPr lang="en-US" sz="1400" dirty="0" smtClean="0">
                <a:latin typeface="Times New Roman" panose="02020603050405020304" pitchFamily="18" charset="0"/>
                <a:cs typeface="Times New Roman" panose="02020603050405020304" pitchFamily="18" charset="0"/>
              </a:rPr>
              <a:t>how they have contributed to the Corps and their accomplishments as they relate to the Agency mission</a:t>
            </a:r>
          </a:p>
          <a:p>
            <a:pPr marL="800100" lvl="1" indent="-342900">
              <a:buSzPct val="100000"/>
              <a:buFont typeface="Arial" panose="020B0604020202020204" pitchFamily="34" charset="0"/>
              <a:buChar char="•"/>
            </a:pPr>
            <a:r>
              <a:rPr lang="en-US" sz="1400" dirty="0" smtClean="0">
                <a:latin typeface="Times New Roman" panose="02020603050405020304" pitchFamily="18" charset="0"/>
                <a:cs typeface="Times New Roman" panose="02020603050405020304" pitchFamily="18" charset="0"/>
              </a:rPr>
              <a:t>projection of 1, 5, and 10 year career goals.</a:t>
            </a:r>
          </a:p>
          <a:p>
            <a:pPr lvl="1">
              <a:buSzPct val="100000"/>
            </a:pPr>
            <a:endParaRPr lang="en-US" sz="1400" b="1" dirty="0" smtClean="0"/>
          </a:p>
          <a:p>
            <a:pPr marL="342900" indent="-342900">
              <a:buClrTx/>
              <a:buSzPct val="100000"/>
              <a:buFont typeface="Wingdings" panose="05000000000000000000" pitchFamily="2" charset="2"/>
              <a:buChar char="v"/>
            </a:pPr>
            <a:r>
              <a:rPr lang="en-US" sz="1400" dirty="0" smtClean="0">
                <a:latin typeface="+mj-lt"/>
              </a:rPr>
              <a:t>As with the CV, the grammar and presentation cannot be over emphasized.</a:t>
            </a:r>
          </a:p>
          <a:p>
            <a:pPr marL="342900" indent="-342900">
              <a:buClrTx/>
              <a:buSzPct val="100000"/>
              <a:buFont typeface="Wingdings" panose="05000000000000000000" pitchFamily="2" charset="2"/>
              <a:buChar char="v"/>
            </a:pPr>
            <a:endParaRPr lang="en-US" sz="1400" dirty="0">
              <a:latin typeface="+mj-lt"/>
            </a:endParaRPr>
          </a:p>
          <a:p>
            <a:pPr marL="342900" indent="-342900">
              <a:buClrTx/>
              <a:buSzPct val="100000"/>
              <a:buFont typeface="Wingdings" panose="05000000000000000000" pitchFamily="2" charset="2"/>
              <a:buChar char="v"/>
            </a:pPr>
            <a:r>
              <a:rPr lang="en-US" sz="1400" dirty="0" smtClean="0">
                <a:latin typeface="+mj-lt"/>
              </a:rPr>
              <a:t>Each section should have concise, bulleted phrases.</a:t>
            </a:r>
          </a:p>
          <a:p>
            <a:pPr marL="342900" indent="-342900">
              <a:buClrTx/>
              <a:buSzPct val="100000"/>
              <a:buFont typeface="Wingdings" panose="05000000000000000000" pitchFamily="2" charset="2"/>
              <a:buChar char="v"/>
            </a:pPr>
            <a:endParaRPr lang="en-US" sz="1400" dirty="0">
              <a:latin typeface="+mj-lt"/>
            </a:endParaRPr>
          </a:p>
          <a:p>
            <a:pPr marL="342900" indent="-342900">
              <a:buClrTx/>
              <a:buSzPct val="100000"/>
              <a:buFont typeface="Wingdings" panose="05000000000000000000" pitchFamily="2" charset="2"/>
              <a:buChar char="v"/>
            </a:pPr>
            <a:r>
              <a:rPr lang="en-US" sz="1400" dirty="0" smtClean="0">
                <a:latin typeface="+mj-lt"/>
              </a:rPr>
              <a:t>This document should also have the ‘final touches’ as in the CV.</a:t>
            </a:r>
            <a:r>
              <a:rPr lang="en-US" sz="1400" dirty="0">
                <a:latin typeface="Times New Roman" panose="02020603050405020304" pitchFamily="18" charset="0"/>
                <a:cs typeface="Times New Roman" panose="02020603050405020304" pitchFamily="18" charset="0"/>
              </a:rPr>
              <a:t> </a:t>
            </a:r>
            <a:endParaRPr lang="en-US" sz="1400" dirty="0" smtClean="0">
              <a:latin typeface="Times New Roman" panose="02020603050405020304" pitchFamily="18" charset="0"/>
              <a:cs typeface="Times New Roman" panose="02020603050405020304" pitchFamily="18" charset="0"/>
            </a:endParaRPr>
          </a:p>
          <a:p>
            <a:pPr marL="742950" lvl="1" indent="-285750">
              <a:buSzPct val="100000"/>
              <a:buFont typeface="Arial" panose="020B0604020202020204" pitchFamily="34" charset="0"/>
              <a:buChar char="•"/>
            </a:pPr>
            <a:endParaRPr lang="en-US" sz="1400" dirty="0" smtClean="0">
              <a:latin typeface="Times New Roman" panose="02020603050405020304" pitchFamily="18" charset="0"/>
              <a:cs typeface="Times New Roman" panose="02020603050405020304" pitchFamily="18" charset="0"/>
            </a:endParaRPr>
          </a:p>
          <a:p>
            <a:pPr marL="742950" lvl="1" indent="-285750">
              <a:buSzPct val="100000"/>
              <a:buFont typeface="Arial" panose="020B0604020202020204" pitchFamily="34" charset="0"/>
              <a:buChar char="•"/>
            </a:pPr>
            <a:r>
              <a:rPr lang="en-US" sz="1400" dirty="0" smtClean="0">
                <a:latin typeface="Times New Roman" panose="02020603050405020304" pitchFamily="18" charset="0"/>
                <a:cs typeface="Times New Roman" panose="02020603050405020304" pitchFamily="18" charset="0"/>
              </a:rPr>
              <a:t>Listings </a:t>
            </a:r>
            <a:r>
              <a:rPr lang="en-US" sz="1400" dirty="0">
                <a:latin typeface="Times New Roman" panose="02020603050405020304" pitchFamily="18" charset="0"/>
                <a:cs typeface="Times New Roman" panose="02020603050405020304" pitchFamily="18" charset="0"/>
              </a:rPr>
              <a:t>under each section should lead with power words/phrases</a:t>
            </a:r>
          </a:p>
          <a:p>
            <a:pPr marL="742950" lvl="1" indent="-285750">
              <a:buSzPct val="100000"/>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When listing Corps support activities, if a leadership role was held in any committee or organization, lead the listing with that role and bold.</a:t>
            </a:r>
          </a:p>
          <a:p>
            <a:pPr marL="742950" lvl="1" indent="-285750">
              <a:buSzPct val="100000"/>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Listing for each section should be very concise, explicit and </a:t>
            </a:r>
            <a:r>
              <a:rPr lang="en-US" sz="1400" u="sng" dirty="0">
                <a:latin typeface="Times New Roman" panose="02020603050405020304" pitchFamily="18" charset="0"/>
                <a:cs typeface="Times New Roman" panose="02020603050405020304" pitchFamily="18" charset="0"/>
              </a:rPr>
              <a:t>word sparing</a:t>
            </a:r>
            <a:r>
              <a:rPr lang="en-US" sz="1400" dirty="0">
                <a:latin typeface="Times New Roman" panose="02020603050405020304" pitchFamily="18" charset="0"/>
                <a:cs typeface="Times New Roman" panose="02020603050405020304" pitchFamily="18" charset="0"/>
              </a:rPr>
              <a:t>. </a:t>
            </a:r>
            <a:endParaRPr lang="en-US" sz="1400" dirty="0" smtClean="0">
              <a:latin typeface="+mj-lt"/>
            </a:endParaRPr>
          </a:p>
          <a:p>
            <a:pPr marL="342900" indent="-342900">
              <a:buClrTx/>
              <a:buSzPct val="100000"/>
              <a:buFont typeface="Wingdings" panose="05000000000000000000" pitchFamily="2" charset="2"/>
              <a:buChar char="v"/>
            </a:pPr>
            <a:endParaRPr lang="en-US" sz="1400" dirty="0">
              <a:latin typeface="+mj-lt"/>
            </a:endParaRPr>
          </a:p>
          <a:p>
            <a:pPr marL="342900" indent="-342900">
              <a:buClrTx/>
              <a:buSzPct val="100000"/>
              <a:buFont typeface="Wingdings" panose="05000000000000000000" pitchFamily="2" charset="2"/>
              <a:buChar char="v"/>
            </a:pPr>
            <a:r>
              <a:rPr lang="en-US" sz="1400" dirty="0" smtClean="0">
                <a:latin typeface="+mj-lt"/>
              </a:rPr>
              <a:t>Your goal section should be from the perspective of what you can offer to the Corps and your Agency, not how the Corps/Agency can help to fulfill your goals.</a:t>
            </a:r>
          </a:p>
          <a:p>
            <a:pPr>
              <a:buClrTx/>
              <a:buSzPct val="100000"/>
            </a:pPr>
            <a:r>
              <a:rPr lang="en-US" sz="1400" dirty="0" smtClean="0">
                <a:latin typeface="+mj-lt"/>
              </a:rPr>
              <a:t>      </a:t>
            </a:r>
            <a:r>
              <a:rPr lang="en-US" sz="1400" dirty="0" smtClean="0">
                <a:solidFill>
                  <a:srgbClr val="0070C0"/>
                </a:solidFill>
                <a:latin typeface="+mj-lt"/>
              </a:rPr>
              <a:t>(</a:t>
            </a:r>
            <a:r>
              <a:rPr lang="en-US" sz="1200" i="1" dirty="0" smtClean="0">
                <a:solidFill>
                  <a:srgbClr val="0070C0"/>
                </a:solidFill>
                <a:latin typeface="+mj-lt"/>
              </a:rPr>
              <a:t>give example of training)</a:t>
            </a:r>
          </a:p>
          <a:p>
            <a:pPr>
              <a:buClrTx/>
              <a:buSzPct val="100000"/>
            </a:pPr>
            <a:endParaRPr lang="en-US" sz="1400" dirty="0" smtClean="0">
              <a:latin typeface="+mj-lt"/>
            </a:endParaRPr>
          </a:p>
          <a:p>
            <a:pPr marL="342900" indent="-342900">
              <a:buClrTx/>
              <a:buSzPct val="100000"/>
              <a:buFont typeface="Wingdings" panose="05000000000000000000" pitchFamily="2" charset="2"/>
              <a:buChar char="v"/>
            </a:pPr>
            <a:endParaRPr lang="en-US" sz="1400" dirty="0">
              <a:latin typeface="+mj-lt"/>
            </a:endParaRPr>
          </a:p>
          <a:p>
            <a:pPr marL="342900" indent="-342900">
              <a:buClrTx/>
              <a:buSzPct val="100000"/>
              <a:buFont typeface="Wingdings" panose="05000000000000000000" pitchFamily="2" charset="2"/>
              <a:buChar char="v"/>
            </a:pPr>
            <a:endParaRPr lang="en-US" sz="1400" dirty="0">
              <a:latin typeface="+mj-lt"/>
            </a:endParaRPr>
          </a:p>
          <a:p>
            <a:pPr>
              <a:buClrTx/>
              <a:buSzPct val="100000"/>
              <a:buNone/>
            </a:pPr>
            <a:endParaRPr lang="en-US" sz="2000" b="1" dirty="0"/>
          </a:p>
        </p:txBody>
      </p:sp>
    </p:spTree>
    <p:extLst>
      <p:ext uri="{BB962C8B-B14F-4D97-AF65-F5344CB8AC3E}">
        <p14:creationId xmlns:p14="http://schemas.microsoft.com/office/powerpoint/2010/main" val="10854704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81000"/>
            <a:ext cx="6248400" cy="6586418"/>
          </a:xfrm>
          <a:prstGeom prst="rect">
            <a:avLst/>
          </a:prstGeom>
        </p:spPr>
        <p:txBody>
          <a:bodyPr wrap="square">
            <a:spAutoFit/>
          </a:bodyPr>
          <a:lstStyle/>
          <a:p>
            <a:pPr algn="ctr"/>
            <a:r>
              <a:rPr lang="en-US" b="1" dirty="0" smtClean="0">
                <a:latin typeface="+mj-lt"/>
                <a:cs typeface="Times New Roman" panose="02020603050405020304" pitchFamily="18" charset="0"/>
              </a:rPr>
              <a:t>Reviewing Officer Statement</a:t>
            </a:r>
          </a:p>
          <a:p>
            <a:pPr algn="ctr"/>
            <a:endParaRPr lang="en-US" b="1" dirty="0">
              <a:latin typeface="+mj-lt"/>
              <a:cs typeface="Times New Roman" panose="02020603050405020304" pitchFamily="18" charset="0"/>
            </a:endParaRPr>
          </a:p>
          <a:p>
            <a:pPr marL="285750" indent="-285750">
              <a:buFont typeface="Wingdings" panose="05000000000000000000" pitchFamily="2" charset="2"/>
              <a:buChar char="v"/>
            </a:pPr>
            <a:r>
              <a:rPr lang="en-US" sz="1400" dirty="0" smtClean="0">
                <a:latin typeface="+mj-lt"/>
                <a:cs typeface="Times New Roman" panose="02020603050405020304" pitchFamily="18" charset="0"/>
              </a:rPr>
              <a:t>This one page document should corroborate with the OS from a supervisory perspective.</a:t>
            </a:r>
          </a:p>
          <a:p>
            <a:pPr marL="285750" indent="-285750">
              <a:buFont typeface="Wingdings" panose="05000000000000000000" pitchFamily="2" charset="2"/>
              <a:buChar char="v"/>
            </a:pPr>
            <a:endParaRPr lang="en-US" sz="1400" dirty="0">
              <a:latin typeface="+mj-lt"/>
              <a:cs typeface="Times New Roman" panose="02020603050405020304" pitchFamily="18" charset="0"/>
            </a:endParaRPr>
          </a:p>
          <a:p>
            <a:pPr marL="285750" indent="-285750">
              <a:buFont typeface="Wingdings" panose="05000000000000000000" pitchFamily="2" charset="2"/>
              <a:buChar char="v"/>
            </a:pPr>
            <a:r>
              <a:rPr lang="en-US" sz="1400" dirty="0" smtClean="0">
                <a:latin typeface="+mj-lt"/>
                <a:cs typeface="Times New Roman" panose="02020603050405020304" pitchFamily="18" charset="0"/>
              </a:rPr>
              <a:t>The leadership and mission contributions should parallel those from your CV under your current duties and accomplishments as well as your </a:t>
            </a:r>
            <a:r>
              <a:rPr lang="en-US" sz="1400" u="sng" dirty="0" smtClean="0">
                <a:latin typeface="+mj-lt"/>
                <a:cs typeface="Times New Roman" panose="02020603050405020304" pitchFamily="18" charset="0"/>
              </a:rPr>
              <a:t>officer</a:t>
            </a:r>
            <a:r>
              <a:rPr lang="en-US" sz="1400" dirty="0" smtClean="0">
                <a:latin typeface="+mj-lt"/>
                <a:cs typeface="Times New Roman" panose="02020603050405020304" pitchFamily="18" charset="0"/>
              </a:rPr>
              <a:t> comments on your current year COER.</a:t>
            </a:r>
          </a:p>
          <a:p>
            <a:pPr marL="285750" indent="-285750">
              <a:buFont typeface="Wingdings" panose="05000000000000000000" pitchFamily="2" charset="2"/>
              <a:buChar char="v"/>
            </a:pPr>
            <a:endParaRPr lang="en-US" sz="1400" dirty="0">
              <a:latin typeface="+mj-lt"/>
              <a:cs typeface="Times New Roman" panose="02020603050405020304" pitchFamily="18" charset="0"/>
            </a:endParaRPr>
          </a:p>
          <a:p>
            <a:pPr marL="285750" indent="-285750">
              <a:buFont typeface="Wingdings" panose="05000000000000000000" pitchFamily="2" charset="2"/>
              <a:buChar char="v"/>
            </a:pPr>
            <a:r>
              <a:rPr lang="en-US" sz="1400" dirty="0" smtClean="0">
                <a:latin typeface="+mj-lt"/>
                <a:cs typeface="Times New Roman" panose="02020603050405020304" pitchFamily="18" charset="0"/>
              </a:rPr>
              <a:t>If your reviewing officer is not your supervisor and/or is not on site in your department it is helpful to give them a copy of your OS so they are aware of your accomplishments and commitment to the agency.</a:t>
            </a:r>
          </a:p>
          <a:p>
            <a:pPr marL="285750" indent="-285750">
              <a:buFont typeface="Wingdings" panose="05000000000000000000" pitchFamily="2" charset="2"/>
              <a:buChar char="v"/>
            </a:pPr>
            <a:endParaRPr lang="en-US" sz="1400" dirty="0">
              <a:latin typeface="+mj-lt"/>
              <a:cs typeface="Times New Roman" panose="02020603050405020304" pitchFamily="18" charset="0"/>
            </a:endParaRPr>
          </a:p>
          <a:p>
            <a:pPr marL="285750" indent="-285750">
              <a:buFont typeface="Wingdings" panose="05000000000000000000" pitchFamily="2" charset="2"/>
              <a:buChar char="v"/>
            </a:pPr>
            <a:r>
              <a:rPr lang="en-US" sz="1400" dirty="0" smtClean="0">
                <a:latin typeface="+mj-lt"/>
                <a:cs typeface="Times New Roman" panose="02020603050405020304" pitchFamily="18" charset="0"/>
              </a:rPr>
              <a:t>Again this document should have correct grammar with bulleted listing.</a:t>
            </a:r>
          </a:p>
          <a:p>
            <a:pPr marL="285750" indent="-285750">
              <a:buFont typeface="Wingdings" panose="05000000000000000000" pitchFamily="2" charset="2"/>
              <a:buChar char="v"/>
            </a:pPr>
            <a:endParaRPr lang="en-US" sz="1400" dirty="0">
              <a:latin typeface="+mj-lt"/>
              <a:cs typeface="Times New Roman" panose="02020603050405020304" pitchFamily="18" charset="0"/>
            </a:endParaRPr>
          </a:p>
          <a:p>
            <a:pPr marL="285750" indent="-285750">
              <a:buFont typeface="Wingdings" panose="05000000000000000000" pitchFamily="2" charset="2"/>
              <a:buChar char="v"/>
            </a:pPr>
            <a:r>
              <a:rPr lang="en-US" sz="1400" dirty="0" smtClean="0">
                <a:latin typeface="+mj-lt"/>
                <a:cs typeface="Times New Roman" panose="02020603050405020304" pitchFamily="18" charset="0"/>
              </a:rPr>
              <a:t>This document is the third one in that ‘window of impact’ of how you present yourself to the reviewer.  All three documents should follow easily and coabborate one another.  The more consistency in flow between the three documents the more the reviewer will retain what he or she formalizes as a picture of the officer.</a:t>
            </a:r>
          </a:p>
          <a:p>
            <a:pPr marL="285750" indent="-285750">
              <a:buFont typeface="Wingdings" panose="05000000000000000000" pitchFamily="2" charset="2"/>
              <a:buChar char="v"/>
            </a:pPr>
            <a:endParaRPr lang="en-US" sz="1400" dirty="0">
              <a:latin typeface="+mj-lt"/>
              <a:cs typeface="Times New Roman" panose="02020603050405020304" pitchFamily="18" charset="0"/>
            </a:endParaRPr>
          </a:p>
          <a:p>
            <a:pPr marL="285750" indent="-285750">
              <a:buFont typeface="Wingdings" panose="05000000000000000000" pitchFamily="2" charset="2"/>
              <a:buChar char="v"/>
            </a:pPr>
            <a:r>
              <a:rPr lang="en-US" sz="1400" dirty="0" smtClean="0">
                <a:latin typeface="+mj-lt"/>
                <a:cs typeface="Times New Roman" panose="02020603050405020304" pitchFamily="18" charset="0"/>
              </a:rPr>
              <a:t>Think of these three documents as a complete package you are presenting to the Promotion Board, view none as a stand alone document.</a:t>
            </a:r>
          </a:p>
          <a:p>
            <a:pPr algn="ctr"/>
            <a:endParaRPr lang="en-US" b="1" dirty="0">
              <a:latin typeface="+mj-lt"/>
              <a:cs typeface="Times New Roman" panose="02020603050405020304" pitchFamily="18" charset="0"/>
            </a:endParaRPr>
          </a:p>
          <a:p>
            <a:endParaRPr lang="en-US" b="1" dirty="0">
              <a:latin typeface="+mj-lt"/>
            </a:endParaRPr>
          </a:p>
        </p:txBody>
      </p:sp>
    </p:spTree>
    <p:extLst>
      <p:ext uri="{BB962C8B-B14F-4D97-AF65-F5344CB8AC3E}">
        <p14:creationId xmlns:p14="http://schemas.microsoft.com/office/powerpoint/2010/main" val="10932485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buNone/>
            </a:pPr>
            <a:endParaRPr lang="en-US" sz="2400" dirty="0" smtClean="0"/>
          </a:p>
          <a:p>
            <a:pPr algn="ctr">
              <a:buNone/>
            </a:pPr>
            <a:endParaRPr lang="en-US" sz="2400" dirty="0" smtClean="0"/>
          </a:p>
          <a:p>
            <a:pPr algn="ctr">
              <a:buNone/>
            </a:pPr>
            <a:r>
              <a:rPr lang="en-US" sz="2400" dirty="0" smtClean="0"/>
              <a:t>CAPT Susan M. Bonfiglio, MPAS, MPH, PA-C</a:t>
            </a:r>
          </a:p>
          <a:p>
            <a:pPr algn="ctr">
              <a:buNone/>
            </a:pPr>
            <a:r>
              <a:rPr lang="en-US" sz="2400" dirty="0" smtClean="0">
                <a:solidFill>
                  <a:srgbClr val="0070C0"/>
                </a:solidFill>
              </a:rPr>
              <a:t>bonfiglios@mail.nih.gov</a:t>
            </a:r>
          </a:p>
          <a:p>
            <a:pPr algn="ctr">
              <a:buNone/>
            </a:pPr>
            <a:r>
              <a:rPr lang="en-US" sz="2400" dirty="0" smtClean="0"/>
              <a:t>602-200-5325</a:t>
            </a:r>
          </a:p>
          <a:p>
            <a:pPr algn="ctr">
              <a:buNone/>
            </a:pPr>
            <a:endParaRPr lang="en-US" sz="2400" dirty="0" smtClean="0"/>
          </a:p>
          <a:p>
            <a:pPr algn="ctr">
              <a:buNone/>
            </a:pPr>
            <a:r>
              <a:rPr lang="en-US" sz="2400" dirty="0" smtClean="0"/>
              <a:t>11/19/2013</a:t>
            </a:r>
            <a:endParaRPr lang="en-US" sz="2400" dirty="0"/>
          </a:p>
        </p:txBody>
      </p:sp>
      <p:sp>
        <p:nvSpPr>
          <p:cNvPr id="3" name="Title 2"/>
          <p:cNvSpPr>
            <a:spLocks noGrp="1"/>
          </p:cNvSpPr>
          <p:nvPr>
            <p:ph type="title"/>
          </p:nvPr>
        </p:nvSpPr>
        <p:spPr/>
        <p:txBody>
          <a:bodyPr>
            <a:normAutofit/>
          </a:bodyPr>
          <a:lstStyle/>
          <a:p>
            <a:pPr algn="ctr"/>
            <a:r>
              <a:rPr lang="en-US" sz="3200" dirty="0" smtClean="0"/>
              <a:t/>
            </a:r>
            <a:br>
              <a:rPr lang="en-US" sz="3200" dirty="0" smtClean="0"/>
            </a:br>
            <a:r>
              <a:rPr lang="en-US" sz="3200" dirty="0" smtClean="0"/>
              <a:t>QUESTIONS?</a:t>
            </a:r>
            <a:endParaRPr lang="en-US"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295400"/>
            <a:ext cx="7772400" cy="609600"/>
          </a:xfrm>
        </p:spPr>
        <p:txBody>
          <a:bodyPr>
            <a:normAutofit/>
          </a:bodyPr>
          <a:lstStyle/>
          <a:p>
            <a:pPr algn="ctr"/>
            <a:r>
              <a:rPr lang="en-US" sz="2400" dirty="0" smtClean="0">
                <a:solidFill>
                  <a:srgbClr val="0070C0"/>
                </a:solidFill>
              </a:rPr>
              <a:t>THANK-YOU FOR ATTENDING THIS WEBINAR</a:t>
            </a:r>
            <a:endParaRPr lang="en-US" sz="2400" dirty="0">
              <a:solidFill>
                <a:srgbClr val="0070C0"/>
              </a:solidFill>
            </a:endParaRPr>
          </a:p>
        </p:txBody>
      </p:sp>
      <p:sp>
        <p:nvSpPr>
          <p:cNvPr id="3" name="Subtitle 2"/>
          <p:cNvSpPr>
            <a:spLocks noGrp="1"/>
          </p:cNvSpPr>
          <p:nvPr>
            <p:ph type="subTitle" idx="1"/>
          </p:nvPr>
        </p:nvSpPr>
        <p:spPr>
          <a:xfrm>
            <a:off x="1371600" y="2057400"/>
            <a:ext cx="6934200" cy="3429000"/>
          </a:xfrm>
        </p:spPr>
        <p:txBody>
          <a:bodyPr/>
          <a:lstStyle/>
          <a:p>
            <a:pPr algn="ctr"/>
            <a:r>
              <a:rPr lang="en-US" dirty="0" smtClean="0">
                <a:solidFill>
                  <a:srgbClr val="FF0000"/>
                </a:solidFill>
              </a:rPr>
              <a:t>PLEASE CLICK THE LINK BELOW TO COMPLETE THE EVALUATION FORM.</a:t>
            </a:r>
          </a:p>
          <a:p>
            <a:pPr algn="ctr"/>
            <a:endParaRPr lang="en-US" dirty="0" smtClean="0"/>
          </a:p>
          <a:p>
            <a:pPr marR="0" algn="ctr">
              <a:spcBef>
                <a:spcPts val="770"/>
              </a:spcBef>
            </a:pPr>
            <a:r>
              <a:rPr lang="en-US" sz="2800" u="sng" dirty="0">
                <a:solidFill>
                  <a:srgbClr val="8989FF"/>
                </a:solidFill>
                <a:latin typeface="Calibri"/>
                <a:ea typeface="Times New Roman"/>
                <a:cs typeface="Times New Roman"/>
                <a:hlinkClick r:id="rId2"/>
              </a:rPr>
              <a:t>https://adobeformscentral.com/?f=8yhP1iR6Uv44yNVZJ%2AKjHA</a:t>
            </a:r>
            <a:endParaRPr lang="en-US" sz="1100" dirty="0">
              <a:latin typeface="Times New Roman"/>
              <a:ea typeface="Times New Roman"/>
            </a:endParaRPr>
          </a:p>
          <a:p>
            <a:pPr algn="ctr"/>
            <a:endParaRPr lang="en-US" dirty="0"/>
          </a:p>
          <a:p>
            <a:pPr algn="ctr"/>
            <a:endParaRPr lang="en-US" dirty="0" smtClean="0"/>
          </a:p>
        </p:txBody>
      </p:sp>
      <p:sp>
        <p:nvSpPr>
          <p:cNvPr id="4" name="Title 1"/>
          <p:cNvSpPr txBox="1">
            <a:spLocks/>
          </p:cNvSpPr>
          <p:nvPr/>
        </p:nvSpPr>
        <p:spPr>
          <a:xfrm>
            <a:off x="1066800" y="152400"/>
            <a:ext cx="7543800" cy="838200"/>
          </a:xfrm>
          <a:prstGeom prst="rect">
            <a:avLst/>
          </a:prstGeom>
        </p:spPr>
        <p:txBody>
          <a:bodyPr vert="horz" anchor="b">
            <a:normAutofit/>
            <a:scene3d>
              <a:camera prst="orthographicFront"/>
              <a:lightRig rig="soft" dir="t"/>
            </a:scene3d>
            <a:sp3d prstMaterial="softEdge">
              <a:bevelT w="25400" h="25400"/>
            </a:sp3d>
          </a:bodyPr>
          <a:lstStyle>
            <a:lvl1pPr algn="r" rtl="0" eaLnBrk="1" latinLnBrk="0" hangingPunct="1">
              <a:spcBef>
                <a:spcPct val="0"/>
              </a:spcBef>
              <a:buNone/>
              <a:defRPr kumimoji="0" sz="48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en-US" sz="2400" i="1" u="sng" dirty="0" smtClean="0">
                <a:solidFill>
                  <a:srgbClr val="7030A0"/>
                </a:solidFill>
              </a:rPr>
              <a:t>2013 HSO CAREER STRATEGIES INSTITUTE</a:t>
            </a:r>
            <a:endParaRPr lang="en-US" sz="2000" dirty="0">
              <a:solidFill>
                <a:srgbClr val="0070C0"/>
              </a:solidFill>
            </a:endParaRPr>
          </a:p>
        </p:txBody>
      </p:sp>
      <p:sp>
        <p:nvSpPr>
          <p:cNvPr id="5" name="Down Arrow 4"/>
          <p:cNvSpPr/>
          <p:nvPr/>
        </p:nvSpPr>
        <p:spPr>
          <a:xfrm>
            <a:off x="4305833" y="2971800"/>
            <a:ext cx="2286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1147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81328"/>
            <a:ext cx="8153400" cy="4525963"/>
          </a:xfrm>
        </p:spPr>
        <p:txBody>
          <a:bodyPr>
            <a:noAutofit/>
          </a:bodyPr>
          <a:lstStyle/>
          <a:p>
            <a:pPr marL="109728" indent="0">
              <a:buClrTx/>
              <a:buSzPct val="100000"/>
              <a:buNone/>
            </a:pPr>
            <a:r>
              <a:rPr lang="en-US" sz="1600" b="1" i="1" dirty="0" smtClean="0">
                <a:latin typeface="Times New Roman" panose="02020603050405020304" pitchFamily="18" charset="0"/>
                <a:cs typeface="Times New Roman" panose="02020603050405020304" pitchFamily="18" charset="0"/>
              </a:rPr>
              <a:t>To create a window through which each of these documents line up and corroborate with each other.  The intent is to portray a career that illustrates progressive responsibility and leadership roles within the Corps and respective Agency.</a:t>
            </a:r>
          </a:p>
          <a:p>
            <a:pPr marL="109728" indent="0">
              <a:buClrTx/>
              <a:buSzPct val="100000"/>
              <a:buNone/>
            </a:pPr>
            <a:endParaRPr lang="en-US" sz="1600" b="1" i="1" dirty="0">
              <a:latin typeface="Times New Roman" panose="02020603050405020304" pitchFamily="18" charset="0"/>
              <a:cs typeface="Times New Roman" panose="02020603050405020304" pitchFamily="18" charset="0"/>
            </a:endParaRPr>
          </a:p>
          <a:p>
            <a:pPr>
              <a:buClrTx/>
              <a:buSzPct val="100000"/>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CV is the first view in the window, a ‘snapshot’ of your career. </a:t>
            </a:r>
          </a:p>
          <a:p>
            <a:pPr>
              <a:buClrTx/>
              <a:buSzPct val="100000"/>
              <a:buFont typeface="Wingdings" panose="05000000000000000000" pitchFamily="2" charset="2"/>
              <a:buChar char="Ø"/>
            </a:pPr>
            <a:endParaRPr lang="en-US" sz="1600" dirty="0">
              <a:latin typeface="Times New Roman" panose="02020603050405020304" pitchFamily="18" charset="0"/>
              <a:cs typeface="Times New Roman" panose="02020603050405020304" pitchFamily="18" charset="0"/>
            </a:endParaRPr>
          </a:p>
          <a:p>
            <a:pPr>
              <a:buClrTx/>
              <a:buSzPct val="100000"/>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OS appears next in line as an officer’s portrayal  of success in achieving timely career goals and illustrating commitment to the Corps and respective Agency.</a:t>
            </a:r>
          </a:p>
          <a:p>
            <a:pPr>
              <a:buClrTx/>
              <a:buSzPct val="100000"/>
              <a:buFont typeface="Wingdings" panose="05000000000000000000" pitchFamily="2" charset="2"/>
              <a:buChar char="Ø"/>
            </a:pPr>
            <a:endParaRPr lang="en-US" sz="1600" dirty="0">
              <a:latin typeface="Times New Roman" panose="02020603050405020304" pitchFamily="18" charset="0"/>
              <a:cs typeface="Times New Roman" panose="02020603050405020304" pitchFamily="18" charset="0"/>
            </a:endParaRPr>
          </a:p>
          <a:p>
            <a:pPr>
              <a:buClrTx/>
              <a:buSzPct val="100000"/>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ROS corroborates and substantiates the OS from a supervisory perspective.</a:t>
            </a:r>
          </a:p>
          <a:p>
            <a:pPr>
              <a:buClrTx/>
              <a:buSzPct val="100000"/>
              <a:buFont typeface="Wingdings" panose="05000000000000000000" pitchFamily="2" charset="2"/>
              <a:buChar char="Ø"/>
            </a:pPr>
            <a:endParaRPr lang="en-US" sz="1600" dirty="0">
              <a:latin typeface="Times New Roman" panose="02020603050405020304" pitchFamily="18" charset="0"/>
              <a:cs typeface="Times New Roman" panose="02020603050405020304" pitchFamily="18" charset="0"/>
            </a:endParaRPr>
          </a:p>
          <a:p>
            <a:pPr marL="109728" indent="0">
              <a:buClrTx/>
              <a:buSzPct val="100000"/>
              <a:buNone/>
            </a:pPr>
            <a:r>
              <a:rPr lang="en-US" sz="1600" b="1" i="1" dirty="0" smtClean="0">
                <a:latin typeface="Times New Roman" panose="02020603050405020304" pitchFamily="18" charset="0"/>
                <a:cs typeface="Times New Roman" panose="02020603050405020304" pitchFamily="18" charset="0"/>
              </a:rPr>
              <a:t>Each document builds on the one before.</a:t>
            </a:r>
          </a:p>
          <a:p>
            <a:pPr marL="393192" lvl="1" indent="0">
              <a:buClrTx/>
              <a:buSzPct val="100000"/>
              <a:buNone/>
            </a:pPr>
            <a:r>
              <a:rPr lang="en-US" sz="2000" dirty="0" smtClean="0">
                <a:latin typeface="Times New Roman" panose="02020603050405020304" pitchFamily="18" charset="0"/>
                <a:cs typeface="Times New Roman" panose="02020603050405020304" pitchFamily="18" charset="0"/>
              </a:rPr>
              <a:t> </a:t>
            </a:r>
          </a:p>
          <a:p>
            <a:pPr marL="393192" lvl="1" indent="0">
              <a:buClrTx/>
              <a:buSzPct val="100000"/>
              <a:buNone/>
            </a:pPr>
            <a:endParaRPr lang="en-US" sz="1600" dirty="0">
              <a:latin typeface="Times New Roman" panose="02020603050405020304" pitchFamily="18" charset="0"/>
              <a:cs typeface="Times New Roman" panose="02020603050405020304" pitchFamily="18" charset="0"/>
            </a:endParaRPr>
          </a:p>
          <a:p>
            <a:pPr lvl="1">
              <a:buClrTx/>
              <a:buSzPct val="100000"/>
              <a:buFont typeface="Wingdings" panose="05000000000000000000" pitchFamily="2" charset="2"/>
              <a:buChar char="Ø"/>
            </a:pPr>
            <a:endParaRPr lang="en-US" sz="1600" dirty="0" smtClean="0">
              <a:latin typeface="Times New Roman" panose="02020603050405020304" pitchFamily="18" charset="0"/>
              <a:cs typeface="Times New Roman" panose="02020603050405020304" pitchFamily="18" charset="0"/>
            </a:endParaRPr>
          </a:p>
          <a:p>
            <a:pPr marL="393192" lvl="1" indent="0">
              <a:buClrTx/>
              <a:buSzPct val="100000"/>
              <a:buNone/>
            </a:pPr>
            <a:endParaRPr lang="en-US" sz="2400" dirty="0" smtClean="0">
              <a:latin typeface="Times New Roman" panose="02020603050405020304" pitchFamily="18" charset="0"/>
              <a:cs typeface="Times New Roman" panose="02020603050405020304" pitchFamily="18" charset="0"/>
            </a:endParaRPr>
          </a:p>
          <a:p>
            <a:pPr marL="393192" lvl="1" indent="0">
              <a:buClrTx/>
              <a:buSzPct val="100000"/>
              <a:buNone/>
            </a:pPr>
            <a:endParaRPr lang="en-US" sz="2400" dirty="0">
              <a:latin typeface="Times New Roman" panose="02020603050405020304" pitchFamily="18" charset="0"/>
              <a:cs typeface="Times New Roman" panose="02020603050405020304" pitchFamily="18" charset="0"/>
            </a:endParaRPr>
          </a:p>
          <a:p>
            <a:pPr marL="393192" lvl="1" indent="0">
              <a:buClrTx/>
              <a:buSzPct val="100000"/>
              <a:buNone/>
            </a:pPr>
            <a:endParaRPr lang="en-US" sz="2400" dirty="0" smtClean="0">
              <a:latin typeface="Times New Roman" panose="02020603050405020304" pitchFamily="18" charset="0"/>
              <a:cs typeface="Times New Roman" panose="02020603050405020304" pitchFamily="18" charset="0"/>
            </a:endParaRPr>
          </a:p>
          <a:p>
            <a:pPr marL="393192" lvl="1" indent="0">
              <a:buClrTx/>
              <a:buSzPct val="100000"/>
              <a:buNone/>
            </a:pPr>
            <a:endParaRPr lang="en-US" sz="2400" dirty="0">
              <a:latin typeface="Times New Roman" panose="02020603050405020304" pitchFamily="18" charset="0"/>
              <a:cs typeface="Times New Roman" panose="02020603050405020304" pitchFamily="18" charset="0"/>
            </a:endParaRPr>
          </a:p>
          <a:p>
            <a:pPr marL="393192" lvl="1" indent="0">
              <a:buClrTx/>
              <a:buSzPct val="100000"/>
              <a:buNone/>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p>
          <a:p>
            <a:pPr marL="109728" indent="0">
              <a:buClrTx/>
              <a:buSzPct val="100000"/>
              <a:buNone/>
            </a:pPr>
            <a:endParaRPr lang="en-US" sz="2400" dirty="0">
              <a:latin typeface="Times New Roman" panose="02020603050405020304" pitchFamily="18" charset="0"/>
              <a:cs typeface="Times New Roman" panose="02020603050405020304" pitchFamily="18" charset="0"/>
            </a:endParaRPr>
          </a:p>
          <a:p>
            <a:pPr marL="109728" indent="0">
              <a:buClrTx/>
              <a:buSzPct val="100000"/>
              <a:buNone/>
            </a:pPr>
            <a:r>
              <a:rPr lang="en-US" sz="2400" dirty="0" smtClean="0">
                <a:latin typeface="Times New Roman" panose="02020603050405020304" pitchFamily="18" charset="0"/>
                <a:cs typeface="Times New Roman" panose="02020603050405020304" pitchFamily="18" charset="0"/>
              </a:rPr>
              <a:t> </a:t>
            </a:r>
          </a:p>
          <a:p>
            <a:pPr marL="109728" indent="0">
              <a:buClrTx/>
              <a:buSzPct val="100000"/>
              <a:buNone/>
            </a:pPr>
            <a:r>
              <a:rPr lang="en-US" sz="2400" dirty="0" smtClean="0">
                <a:latin typeface="Times New Roman" panose="02020603050405020304" pitchFamily="18" charset="0"/>
                <a:cs typeface="Times New Roman" panose="02020603050405020304" pitchFamily="18" charset="0"/>
              </a:rPr>
              <a:t>						</a:t>
            </a:r>
          </a:p>
          <a:p>
            <a:pPr marL="393192" lvl="1" indent="0">
              <a:buNone/>
            </a:pPr>
            <a:endParaRPr lang="en-US" sz="2400" dirty="0" smtClean="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lstStyle/>
          <a:p>
            <a:r>
              <a:rPr lang="en-US" dirty="0" smtClean="0"/>
              <a:t>Strategy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990600"/>
            <a:ext cx="8305800" cy="5016691"/>
          </a:xfrm>
        </p:spPr>
        <p:txBody>
          <a:bodyPr/>
          <a:lstStyle/>
          <a:p>
            <a:endParaRPr lang="en-US" dirty="0" smtClean="0"/>
          </a:p>
          <a:p>
            <a:endParaRPr lang="en-US" dirty="0"/>
          </a:p>
        </p:txBody>
      </p:sp>
      <p:sp>
        <p:nvSpPr>
          <p:cNvPr id="3" name="Rectangle 2"/>
          <p:cNvSpPr/>
          <p:nvPr/>
        </p:nvSpPr>
        <p:spPr>
          <a:xfrm>
            <a:off x="457200" y="685800"/>
            <a:ext cx="7772400" cy="6124754"/>
          </a:xfrm>
          <a:prstGeom prst="rect">
            <a:avLst/>
          </a:prstGeom>
        </p:spPr>
        <p:txBody>
          <a:bodyPr wrap="square">
            <a:spAutoFit/>
          </a:bodyPr>
          <a:lstStyle/>
          <a:p>
            <a:pPr marL="736092" lvl="1" indent="-342900">
              <a:buClrTx/>
              <a:buSzPct val="100000"/>
              <a:buFont typeface="Wingdings" panose="05000000000000000000" pitchFamily="2" charset="2"/>
              <a:buChar char="Ø"/>
            </a:pPr>
            <a:r>
              <a:rPr lang="en-US" sz="2000" b="1" dirty="0" smtClean="0">
                <a:latin typeface="Times New Roman" panose="02020603050405020304" pitchFamily="18" charset="0"/>
                <a:cs typeface="Times New Roman" panose="02020603050405020304" pitchFamily="18" charset="0"/>
              </a:rPr>
              <a:t>CV</a:t>
            </a:r>
          </a:p>
          <a:p>
            <a:pPr marL="1136142" lvl="2" indent="-285750">
              <a:buSzPct val="100000"/>
              <a:buFont typeface="Arial" panose="020B0604020202020204" pitchFamily="34" charset="0"/>
              <a:buChar char="•"/>
            </a:pPr>
            <a:r>
              <a:rPr lang="en-US" sz="1600" b="1" i="1" dirty="0" smtClean="0">
                <a:latin typeface="Times New Roman" panose="02020603050405020304" pitchFamily="18" charset="0"/>
                <a:cs typeface="Times New Roman" panose="02020603050405020304" pitchFamily="18" charset="0"/>
              </a:rPr>
              <a:t>Cannot stress enough the importance of following the new HSO format in every detail.</a:t>
            </a:r>
          </a:p>
          <a:p>
            <a:pPr marL="1136142" lvl="2" indent="-285750">
              <a:buSzPct val="10000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Intent of new format is </a:t>
            </a:r>
            <a:r>
              <a:rPr lang="en-US" sz="1600" dirty="0">
                <a:latin typeface="Times New Roman" panose="02020603050405020304" pitchFamily="18" charset="0"/>
                <a:cs typeface="Times New Roman" panose="02020603050405020304" pitchFamily="18" charset="0"/>
              </a:rPr>
              <a:t>to specifically target the Promotion Board as your </a:t>
            </a:r>
            <a:r>
              <a:rPr lang="en-US" sz="1600" dirty="0" smtClean="0">
                <a:latin typeface="Times New Roman" panose="02020603050405020304" pitchFamily="18" charset="0"/>
                <a:cs typeface="Times New Roman" panose="02020603050405020304" pitchFamily="18" charset="0"/>
              </a:rPr>
              <a:t>audience.</a:t>
            </a:r>
          </a:p>
          <a:p>
            <a:pPr marL="1136142" lvl="2" indent="-285750">
              <a:buSzPct val="10000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The format is </a:t>
            </a:r>
            <a:r>
              <a:rPr lang="en-US" sz="1600" dirty="0">
                <a:latin typeface="Times New Roman" panose="02020603050405020304" pitchFamily="18" charset="0"/>
                <a:cs typeface="Times New Roman" panose="02020603050405020304" pitchFamily="18" charset="0"/>
              </a:rPr>
              <a:t>concise, condensed and </a:t>
            </a:r>
            <a:r>
              <a:rPr lang="en-US" sz="1600" dirty="0" smtClean="0">
                <a:latin typeface="Times New Roman" panose="02020603050405020304" pitchFamily="18" charset="0"/>
                <a:cs typeface="Times New Roman" panose="02020603050405020304" pitchFamily="18" charset="0"/>
              </a:rPr>
              <a:t>meant to be easily viewed </a:t>
            </a:r>
            <a:r>
              <a:rPr lang="en-US" sz="1600" dirty="0">
                <a:latin typeface="Times New Roman" panose="02020603050405020304" pitchFamily="18" charset="0"/>
                <a:cs typeface="Times New Roman" panose="02020603050405020304" pitchFamily="18" charset="0"/>
              </a:rPr>
              <a:t>and ‘</a:t>
            </a:r>
            <a:r>
              <a:rPr lang="en-US" sz="1600" b="1" i="1" dirty="0">
                <a:latin typeface="Times New Roman" panose="02020603050405020304" pitchFamily="18" charset="0"/>
                <a:cs typeface="Times New Roman" panose="02020603050405020304" pitchFamily="18" charset="0"/>
              </a:rPr>
              <a:t>absorbed</a:t>
            </a: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by members of the Promotion Board within </a:t>
            </a:r>
            <a:r>
              <a:rPr lang="en-US" sz="1600" dirty="0">
                <a:latin typeface="Times New Roman" panose="02020603050405020304" pitchFamily="18" charset="0"/>
                <a:cs typeface="Times New Roman" panose="02020603050405020304" pitchFamily="18" charset="0"/>
              </a:rPr>
              <a:t>a 10 minute time </a:t>
            </a:r>
            <a:r>
              <a:rPr lang="en-US" sz="1600" dirty="0" smtClean="0">
                <a:latin typeface="Times New Roman" panose="02020603050405020304" pitchFamily="18" charset="0"/>
                <a:cs typeface="Times New Roman" panose="02020603050405020304" pitchFamily="18" charset="0"/>
              </a:rPr>
              <a:t>frame.</a:t>
            </a:r>
          </a:p>
          <a:p>
            <a:pPr marL="1136142" lvl="2" indent="-285750">
              <a:buSzPct val="10000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How well a document flows directly influences how much the individual reviewing the document commits to memory and formulation of </a:t>
            </a:r>
            <a:r>
              <a:rPr lang="en-US" sz="1600" dirty="0" smtClean="0">
                <a:latin typeface="Times New Roman" panose="02020603050405020304" pitchFamily="18" charset="0"/>
                <a:cs typeface="Times New Roman" panose="02020603050405020304" pitchFamily="18" charset="0"/>
              </a:rPr>
              <a:t>an </a:t>
            </a:r>
            <a:r>
              <a:rPr lang="en-US" sz="1600" i="1" dirty="0" smtClean="0">
                <a:latin typeface="Times New Roman" panose="02020603050405020304" pitchFamily="18" charset="0"/>
                <a:cs typeface="Times New Roman" panose="02020603050405020304" pitchFamily="18" charset="0"/>
              </a:rPr>
              <a:t>impressive</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‘snapshot’ of the officer.</a:t>
            </a:r>
          </a:p>
          <a:p>
            <a:pPr marL="1136142" lvl="2" indent="-285750">
              <a:buSzPct val="10000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The format clearly </a:t>
            </a:r>
            <a:r>
              <a:rPr lang="en-US" sz="1600" dirty="0">
                <a:latin typeface="Times New Roman" panose="02020603050405020304" pitchFamily="18" charset="0"/>
                <a:cs typeface="Times New Roman" panose="02020603050405020304" pitchFamily="18" charset="0"/>
              </a:rPr>
              <a:t>differentiates between Corps and non-Corps experience as well as USPHS awards for honor and </a:t>
            </a:r>
            <a:r>
              <a:rPr lang="en-US" sz="1600" dirty="0" smtClean="0">
                <a:latin typeface="Times New Roman" panose="02020603050405020304" pitchFamily="18" charset="0"/>
                <a:cs typeface="Times New Roman" panose="02020603050405020304" pitchFamily="18" charset="0"/>
              </a:rPr>
              <a:t>service.</a:t>
            </a:r>
          </a:p>
          <a:p>
            <a:pPr marL="1136142" lvl="2" indent="-285750">
              <a:buSzPct val="10000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Should </a:t>
            </a:r>
            <a:r>
              <a:rPr lang="en-US" sz="1600" dirty="0">
                <a:latin typeface="Times New Roman" panose="02020603050405020304" pitchFamily="18" charset="0"/>
                <a:cs typeface="Times New Roman" panose="02020603050405020304" pitchFamily="18" charset="0"/>
              </a:rPr>
              <a:t>be developed in real time, </a:t>
            </a:r>
            <a:r>
              <a:rPr lang="en-US" sz="1600" dirty="0" smtClean="0">
                <a:latin typeface="Times New Roman" panose="02020603050405020304" pitchFamily="18" charset="0"/>
                <a:cs typeface="Times New Roman" panose="02020603050405020304" pitchFamily="18" charset="0"/>
              </a:rPr>
              <a:t>updated throughout the year whenever </a:t>
            </a:r>
            <a:r>
              <a:rPr lang="en-US" sz="1600" dirty="0">
                <a:latin typeface="Times New Roman" panose="02020603050405020304" pitchFamily="18" charset="0"/>
                <a:cs typeface="Times New Roman" panose="02020603050405020304" pitchFamily="18" charset="0"/>
              </a:rPr>
              <a:t>there is an addition to your eOPF or you </a:t>
            </a:r>
            <a:r>
              <a:rPr lang="en-US" sz="1600" dirty="0" smtClean="0">
                <a:latin typeface="Times New Roman" panose="02020603050405020304" pitchFamily="18" charset="0"/>
                <a:cs typeface="Times New Roman" panose="02020603050405020304" pitchFamily="18" charset="0"/>
              </a:rPr>
              <a:t>have updated </a:t>
            </a:r>
            <a:r>
              <a:rPr lang="en-US" sz="1600" dirty="0">
                <a:latin typeface="Times New Roman" panose="02020603050405020304" pitchFamily="18" charset="0"/>
                <a:cs typeface="Times New Roman" panose="02020603050405020304" pitchFamily="18" charset="0"/>
              </a:rPr>
              <a:t>your </a:t>
            </a:r>
            <a:r>
              <a:rPr lang="en-US" sz="1600" dirty="0" smtClean="0">
                <a:latin typeface="Times New Roman" panose="02020603050405020304" pitchFamily="18" charset="0"/>
                <a:cs typeface="Times New Roman" panose="02020603050405020304" pitchFamily="18" charset="0"/>
              </a:rPr>
              <a:t>skills or immunizations</a:t>
            </a:r>
          </a:p>
          <a:p>
            <a:pPr marL="1136142" lvl="2" indent="-285750">
              <a:buSzPct val="10000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Check </a:t>
            </a:r>
            <a:r>
              <a:rPr lang="en-US" sz="1600" dirty="0">
                <a:latin typeface="Times New Roman" panose="02020603050405020304" pitchFamily="18" charset="0"/>
                <a:cs typeface="Times New Roman" panose="02020603050405020304" pitchFamily="18" charset="0"/>
              </a:rPr>
              <a:t>for accuracy as they appear in your eOPF, </a:t>
            </a:r>
            <a:r>
              <a:rPr lang="en-US" sz="1600" dirty="0" smtClean="0">
                <a:latin typeface="Times New Roman" panose="02020603050405020304" pitchFamily="18" charset="0"/>
                <a:cs typeface="Times New Roman" panose="02020603050405020304" pitchFamily="18" charset="0"/>
              </a:rPr>
              <a:t>this will minimize</a:t>
            </a:r>
            <a:endParaRPr lang="en-US" sz="1600" dirty="0">
              <a:latin typeface="Times New Roman" panose="02020603050405020304" pitchFamily="18" charset="0"/>
              <a:cs typeface="Times New Roman" panose="02020603050405020304" pitchFamily="18" charset="0"/>
            </a:endParaRPr>
          </a:p>
          <a:p>
            <a:pPr marL="393192" lvl="1" indent="0">
              <a:buClrTx/>
              <a:buSzPct val="100000"/>
              <a:buNone/>
            </a:pP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      corrections </a:t>
            </a:r>
            <a:r>
              <a:rPr lang="en-US" sz="1600" dirty="0">
                <a:latin typeface="Times New Roman" panose="02020603050405020304" pitchFamily="18" charset="0"/>
                <a:cs typeface="Times New Roman" panose="02020603050405020304" pitchFamily="18" charset="0"/>
              </a:rPr>
              <a:t>at the end of the </a:t>
            </a:r>
            <a:r>
              <a:rPr lang="en-US" sz="1600" dirty="0" smtClean="0">
                <a:latin typeface="Times New Roman" panose="02020603050405020304" pitchFamily="18" charset="0"/>
                <a:cs typeface="Times New Roman" panose="02020603050405020304" pitchFamily="18" charset="0"/>
              </a:rPr>
              <a:t>year</a:t>
            </a:r>
          </a:p>
          <a:p>
            <a:pPr marL="850392" lvl="2">
              <a:buSzPct val="100000"/>
            </a:pPr>
            <a:r>
              <a:rPr lang="en-US" sz="1600" dirty="0" smtClean="0">
                <a:latin typeface="Times New Roman" panose="02020603050405020304" pitchFamily="18" charset="0"/>
                <a:cs typeface="Times New Roman" panose="02020603050405020304" pitchFamily="18" charset="0"/>
              </a:rPr>
              <a:t>			</a:t>
            </a:r>
          </a:p>
          <a:p>
            <a:pPr marL="393192" lvl="1" indent="0">
              <a:buClrTx/>
              <a:buSzPct val="100000"/>
              <a:buNone/>
            </a:pPr>
            <a:endParaRPr lang="en-US" sz="1600" dirty="0" smtClean="0">
              <a:latin typeface="Times New Roman" panose="02020603050405020304" pitchFamily="18" charset="0"/>
              <a:cs typeface="Times New Roman" panose="02020603050405020304" pitchFamily="18" charset="0"/>
            </a:endParaRPr>
          </a:p>
          <a:p>
            <a:pPr marL="393192" lvl="1" indent="0">
              <a:buClrTx/>
              <a:buSzPct val="100000"/>
              <a:buNone/>
            </a:pPr>
            <a:endParaRPr lang="en-US" sz="1600" dirty="0">
              <a:latin typeface="Times New Roman" panose="02020603050405020304" pitchFamily="18" charset="0"/>
              <a:cs typeface="Times New Roman" panose="02020603050405020304" pitchFamily="18" charset="0"/>
            </a:endParaRPr>
          </a:p>
          <a:p>
            <a:pPr marL="393192" lvl="1" indent="0">
              <a:buClrTx/>
              <a:buSzPct val="100000"/>
              <a:buNone/>
            </a:pPr>
            <a:endParaRPr lang="en-US" sz="2000" dirty="0">
              <a:latin typeface="Times New Roman" panose="02020603050405020304" pitchFamily="18" charset="0"/>
              <a:cs typeface="Times New Roman" panose="02020603050405020304" pitchFamily="18" charset="0"/>
            </a:endParaRPr>
          </a:p>
          <a:p>
            <a:pPr lvl="1">
              <a:buClrTx/>
              <a:buSzPct val="100000"/>
            </a:pPr>
            <a:r>
              <a:rPr lang="en-US" sz="1600" dirty="0" smtClean="0">
                <a:latin typeface="Times New Roman" panose="02020603050405020304" pitchFamily="18" charset="0"/>
                <a:cs typeface="Times New Roman" panose="02020603050405020304" pitchFamily="18" charset="0"/>
              </a:rPr>
              <a:t>     </a:t>
            </a:r>
          </a:p>
          <a:p>
            <a:pPr marL="742950" lvl="1" indent="-285750">
              <a:buClrTx/>
              <a:buSzPct val="100000"/>
              <a:buFont typeface="Wingdings" panose="05000000000000000000" pitchFamily="2" charset="2"/>
              <a:buChar char="Ø"/>
            </a:pPr>
            <a:endParaRPr lang="en-US" sz="1600" dirty="0">
              <a:latin typeface="Times New Roman" panose="02020603050405020304" pitchFamily="18" charset="0"/>
              <a:cs typeface="Times New Roman" panose="02020603050405020304" pitchFamily="18" charset="0"/>
            </a:endParaRPr>
          </a:p>
          <a:p>
            <a:pPr marL="393192" lvl="1" indent="0">
              <a:buClrTx/>
              <a:buSzPct val="100000"/>
              <a:buNone/>
            </a:pPr>
            <a:r>
              <a:rPr lang="en-US" sz="16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053320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066800"/>
            <a:ext cx="7315200" cy="3539430"/>
          </a:xfrm>
          <a:prstGeom prst="rect">
            <a:avLst/>
          </a:prstGeom>
        </p:spPr>
        <p:txBody>
          <a:bodyPr wrap="square">
            <a:spAutoFit/>
          </a:bodyPr>
          <a:lstStyle/>
          <a:p>
            <a:pPr marL="285750" indent="-285750">
              <a:buClrTx/>
              <a:buFont typeface="Wingdings" panose="05000000000000000000" pitchFamily="2" charset="2"/>
              <a:buChar char="v"/>
            </a:pPr>
            <a:r>
              <a:rPr lang="en-US" sz="1600" dirty="0" smtClean="0">
                <a:latin typeface="Times New Roman" panose="02020603050405020304" pitchFamily="18" charset="0"/>
                <a:cs typeface="Times New Roman" panose="02020603050405020304" pitchFamily="18" charset="0"/>
              </a:rPr>
              <a:t>Career </a:t>
            </a:r>
            <a:r>
              <a:rPr lang="en-US" sz="1600" dirty="0">
                <a:latin typeface="Times New Roman" panose="02020603050405020304" pitchFamily="18" charset="0"/>
                <a:cs typeface="Times New Roman" panose="02020603050405020304" pitchFamily="18" charset="0"/>
              </a:rPr>
              <a:t>Progression </a:t>
            </a:r>
            <a:r>
              <a:rPr lang="en-US" sz="1600" dirty="0" smtClean="0">
                <a:latin typeface="Times New Roman" panose="02020603050405020304" pitchFamily="18" charset="0"/>
                <a:cs typeface="Times New Roman" panose="02020603050405020304" pitchFamily="18" charset="0"/>
              </a:rPr>
              <a:t>Grid</a:t>
            </a:r>
          </a:p>
          <a:p>
            <a:pPr>
              <a:buClrTx/>
            </a:pPr>
            <a:endParaRPr lang="en-US" sz="1600" u="sng" dirty="0" smtClean="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Most </a:t>
            </a:r>
            <a:r>
              <a:rPr lang="en-US" sz="1600" dirty="0">
                <a:latin typeface="Times New Roman" panose="02020603050405020304" pitchFamily="18" charset="0"/>
                <a:cs typeface="Times New Roman" panose="02020603050405020304" pitchFamily="18" charset="0"/>
              </a:rPr>
              <a:t>significant change in the new format.</a:t>
            </a:r>
          </a:p>
          <a:p>
            <a:pPr marL="742950" lvl="1"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A</a:t>
            </a:r>
            <a:r>
              <a:rPr lang="en-US" sz="1600" dirty="0" smtClean="0">
                <a:latin typeface="Times New Roman" panose="02020603050405020304" pitchFamily="18" charset="0"/>
                <a:cs typeface="Times New Roman" panose="02020603050405020304" pitchFamily="18" charset="0"/>
              </a:rPr>
              <a:t>ccomplished </a:t>
            </a:r>
            <a:r>
              <a:rPr lang="en-US" sz="1600" dirty="0">
                <a:latin typeface="Times New Roman" panose="02020603050405020304" pitchFamily="18" charset="0"/>
                <a:cs typeface="Times New Roman" panose="02020603050405020304" pitchFamily="18" charset="0"/>
              </a:rPr>
              <a:t>the goal of presenting a very concise snapshot of timelines, leadership roles and career progression for the reviewer.</a:t>
            </a:r>
          </a:p>
          <a:p>
            <a:pPr marL="742950" lvl="1"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Eliminates the search through the body of the old format allowing them to formulate a </a:t>
            </a:r>
            <a:r>
              <a:rPr lang="en-US" sz="1600" dirty="0" smtClean="0">
                <a:latin typeface="Times New Roman" panose="02020603050405020304" pitchFamily="18" charset="0"/>
                <a:cs typeface="Times New Roman" panose="02020603050405020304" pitchFamily="18" charset="0"/>
              </a:rPr>
              <a:t>more impressive, hassle-free, ‘snapshot’ of </a:t>
            </a:r>
            <a:r>
              <a:rPr lang="en-US" sz="1600" dirty="0">
                <a:latin typeface="Times New Roman" panose="02020603050405020304" pitchFamily="18" charset="0"/>
                <a:cs typeface="Times New Roman" panose="02020603050405020304" pitchFamily="18" charset="0"/>
              </a:rPr>
              <a:t>the ‘whole’ </a:t>
            </a:r>
            <a:r>
              <a:rPr lang="en-US" sz="1600" dirty="0" smtClean="0">
                <a:latin typeface="Times New Roman" panose="02020603050405020304" pitchFamily="18" charset="0"/>
                <a:cs typeface="Times New Roman" panose="02020603050405020304" pitchFamily="18" charset="0"/>
              </a:rPr>
              <a:t>officer </a:t>
            </a:r>
            <a:r>
              <a:rPr lang="en-US" sz="1600" dirty="0">
                <a:latin typeface="Times New Roman" panose="02020603050405020304" pitchFamily="18" charset="0"/>
                <a:cs typeface="Times New Roman" panose="02020603050405020304" pitchFamily="18" charset="0"/>
              </a:rPr>
              <a:t>in a few minutes</a:t>
            </a:r>
            <a:r>
              <a:rPr lang="en-US" sz="1600" dirty="0" smtClean="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As </a:t>
            </a:r>
            <a:r>
              <a:rPr lang="en-US" sz="1600" dirty="0">
                <a:latin typeface="Times New Roman" panose="02020603050405020304" pitchFamily="18" charset="0"/>
                <a:cs typeface="Times New Roman" panose="02020603050405020304" pitchFamily="18" charset="0"/>
              </a:rPr>
              <a:t>each column lines </a:t>
            </a:r>
            <a:r>
              <a:rPr lang="en-US" sz="1600" dirty="0" smtClean="0">
                <a:latin typeface="Times New Roman" panose="02020603050405020304" pitchFamily="18" charset="0"/>
                <a:cs typeface="Times New Roman" panose="02020603050405020304" pitchFamily="18" charset="0"/>
              </a:rPr>
              <a:t>up, advancement in responsibility and leadership is evident at a glance.</a:t>
            </a:r>
          </a:p>
          <a:p>
            <a:pPr marL="742950" lvl="1"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The </a:t>
            </a:r>
            <a:r>
              <a:rPr lang="en-US" sz="1600" dirty="0">
                <a:latin typeface="Times New Roman" panose="02020603050405020304" pitchFamily="18" charset="0"/>
                <a:cs typeface="Times New Roman" panose="02020603050405020304" pitchFamily="18" charset="0"/>
              </a:rPr>
              <a:t>reviewer will see </a:t>
            </a:r>
            <a:r>
              <a:rPr lang="en-US" sz="1600" dirty="0" smtClean="0">
                <a:latin typeface="Times New Roman" panose="02020603050405020304" pitchFamily="18" charset="0"/>
                <a:cs typeface="Times New Roman" panose="02020603050405020304" pitchFamily="18" charset="0"/>
              </a:rPr>
              <a:t>progression </a:t>
            </a:r>
            <a:r>
              <a:rPr lang="en-US" sz="1600" dirty="0">
                <a:latin typeface="Times New Roman" panose="02020603050405020304" pitchFamily="18" charset="0"/>
                <a:cs typeface="Times New Roman" panose="02020603050405020304" pitchFamily="18" charset="0"/>
              </a:rPr>
              <a:t>at a glance by rank: 0-3</a:t>
            </a:r>
            <a:r>
              <a:rPr lang="en-US" sz="1600" dirty="0" smtClean="0">
                <a:latin typeface="Times New Roman" panose="02020603050405020304" pitchFamily="18" charset="0"/>
                <a:cs typeface="Times New Roman" panose="02020603050405020304" pitchFamily="18" charset="0"/>
              </a:rPr>
              <a:t>, 0-4, 0-5 </a:t>
            </a:r>
            <a:r>
              <a:rPr lang="en-US" sz="1600" dirty="0">
                <a:latin typeface="Times New Roman" panose="02020603050405020304" pitchFamily="18" charset="0"/>
                <a:cs typeface="Times New Roman" panose="02020603050405020304" pitchFamily="18" charset="0"/>
              </a:rPr>
              <a:t>etc. </a:t>
            </a:r>
            <a:r>
              <a:rPr lang="en-US" sz="1600" dirty="0" smtClean="0">
                <a:latin typeface="Times New Roman" panose="02020603050405020304" pitchFamily="18" charset="0"/>
                <a:cs typeface="Times New Roman" panose="02020603050405020304" pitchFamily="18" charset="0"/>
              </a:rPr>
              <a:t>with the column </a:t>
            </a:r>
            <a:r>
              <a:rPr lang="en-US" sz="1600" dirty="0">
                <a:latin typeface="Times New Roman" panose="02020603050405020304" pitchFamily="18" charset="0"/>
                <a:cs typeface="Times New Roman" panose="02020603050405020304" pitchFamily="18" charset="0"/>
              </a:rPr>
              <a:t>next to it </a:t>
            </a:r>
            <a:r>
              <a:rPr lang="en-US" sz="1600" dirty="0" smtClean="0">
                <a:latin typeface="Times New Roman" panose="02020603050405020304" pitchFamily="18" charset="0"/>
                <a:cs typeface="Times New Roman" panose="02020603050405020304" pitchFamily="18" charset="0"/>
              </a:rPr>
              <a:t>reflecting </a:t>
            </a:r>
            <a:r>
              <a:rPr lang="en-US" sz="1600" dirty="0">
                <a:latin typeface="Times New Roman" panose="02020603050405020304" pitchFamily="18" charset="0"/>
                <a:cs typeface="Times New Roman" panose="02020603050405020304" pitchFamily="18" charset="0"/>
              </a:rPr>
              <a:t>the increasing billet </a:t>
            </a:r>
            <a:r>
              <a:rPr lang="en-US" sz="1600" dirty="0" smtClean="0">
                <a:latin typeface="Times New Roman" panose="02020603050405020304" pitchFamily="18" charset="0"/>
                <a:cs typeface="Times New Roman" panose="02020603050405020304" pitchFamily="18" charset="0"/>
              </a:rPr>
              <a:t>responsibilities.</a:t>
            </a:r>
          </a:p>
          <a:p>
            <a:pPr marL="742950" lvl="1"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The </a:t>
            </a:r>
            <a:r>
              <a:rPr lang="en-US" sz="1600" i="1" dirty="0">
                <a:latin typeface="Times New Roman" panose="02020603050405020304" pitchFamily="18" charset="0"/>
                <a:cs typeface="Times New Roman" panose="02020603050405020304" pitchFamily="18" charset="0"/>
              </a:rPr>
              <a:t>Transformation Pillar </a:t>
            </a:r>
            <a:r>
              <a:rPr lang="en-US" sz="1600" dirty="0" smtClean="0">
                <a:latin typeface="Times New Roman" panose="02020603050405020304" pitchFamily="18" charset="0"/>
                <a:cs typeface="Times New Roman" panose="02020603050405020304" pitchFamily="18" charset="0"/>
              </a:rPr>
              <a:t>defines commitment </a:t>
            </a:r>
            <a:r>
              <a:rPr lang="en-US" sz="1600" dirty="0">
                <a:latin typeface="Times New Roman" panose="02020603050405020304" pitchFamily="18" charset="0"/>
                <a:cs typeface="Times New Roman" panose="02020603050405020304" pitchFamily="18" charset="0"/>
              </a:rPr>
              <a:t>as a career officer </a:t>
            </a:r>
            <a:r>
              <a:rPr lang="en-US" sz="1600" dirty="0" smtClean="0">
                <a:latin typeface="Times New Roman" panose="02020603050405020304" pitchFamily="18" charset="0"/>
                <a:cs typeface="Times New Roman" panose="02020603050405020304" pitchFamily="18" charset="0"/>
              </a:rPr>
              <a:t>as well as commitment to underserved and vulnerable populations.</a:t>
            </a:r>
          </a:p>
        </p:txBody>
      </p:sp>
    </p:spTree>
    <p:extLst>
      <p:ext uri="{BB962C8B-B14F-4D97-AF65-F5344CB8AC3E}">
        <p14:creationId xmlns:p14="http://schemas.microsoft.com/office/powerpoint/2010/main" val="4136909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166843"/>
            <a:ext cx="7467600" cy="3539430"/>
          </a:xfrm>
          <a:prstGeom prst="rect">
            <a:avLst/>
          </a:prstGeom>
        </p:spPr>
        <p:txBody>
          <a:bodyPr wrap="square">
            <a:spAutoFit/>
          </a:bodyPr>
          <a:lstStyle/>
          <a:p>
            <a:pPr marL="742950" lvl="1" indent="-285750">
              <a:buFont typeface="Wingdings" panose="05000000000000000000" pitchFamily="2" charset="2"/>
              <a:buChar char="v"/>
              <a:tabLst>
                <a:tab pos="0" algn="l"/>
              </a:tabLst>
            </a:pPr>
            <a:r>
              <a:rPr lang="en-US" sz="1600" dirty="0" smtClean="0">
                <a:latin typeface="Times New Roman" panose="02020603050405020304" pitchFamily="18" charset="0"/>
                <a:cs typeface="Times New Roman" panose="02020603050405020304" pitchFamily="18" charset="0"/>
              </a:rPr>
              <a:t>Pillared Billets</a:t>
            </a:r>
            <a:endParaRPr lang="en-US" sz="1600"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endParaRPr lang="en-US" sz="1600" dirty="0" smtClean="0">
              <a:latin typeface="Times New Roman" panose="02020603050405020304" pitchFamily="18" charset="0"/>
              <a:cs typeface="Times New Roman" panose="02020603050405020304" pitchFamily="18" charset="0"/>
            </a:endParaRPr>
          </a:p>
          <a:p>
            <a:pPr marL="1200150" lvl="2"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With </a:t>
            </a:r>
            <a:r>
              <a:rPr lang="en-US" sz="1600" dirty="0">
                <a:latin typeface="Times New Roman" panose="02020603050405020304" pitchFamily="18" charset="0"/>
                <a:cs typeface="Times New Roman" panose="02020603050405020304" pitchFamily="18" charset="0"/>
              </a:rPr>
              <a:t>continued transformation of the Corps </a:t>
            </a:r>
            <a:r>
              <a:rPr lang="en-US" sz="1600" dirty="0" smtClean="0">
                <a:latin typeface="Times New Roman" panose="02020603050405020304" pitchFamily="18" charset="0"/>
                <a:cs typeface="Times New Roman" panose="02020603050405020304" pitchFamily="18" charset="0"/>
              </a:rPr>
              <a:t>the term  </a:t>
            </a:r>
            <a:r>
              <a:rPr lang="en-US" sz="1600" dirty="0">
                <a:latin typeface="Times New Roman" panose="02020603050405020304" pitchFamily="18" charset="0"/>
                <a:cs typeface="Times New Roman" panose="02020603050405020304" pitchFamily="18" charset="0"/>
              </a:rPr>
              <a:t>‘pillared’ billets will be getting more press.  The intent of the ASH when the pillars were established is to emphasize that the Corps’ priority is to serve vulnerable and underserved populations</a:t>
            </a:r>
            <a:r>
              <a:rPr lang="en-US" sz="1600" dirty="0" smtClean="0">
                <a:latin typeface="Times New Roman" panose="02020603050405020304" pitchFamily="18" charset="0"/>
                <a:cs typeface="Times New Roman" panose="02020603050405020304" pitchFamily="18" charset="0"/>
              </a:rPr>
              <a:t>.</a:t>
            </a:r>
          </a:p>
          <a:p>
            <a:pPr marL="1200150" lvl="2"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The HHS Agency will determine which billets are pillared or not.</a:t>
            </a:r>
            <a:endParaRPr lang="en-US" sz="1600" dirty="0">
              <a:latin typeface="Times New Roman" panose="02020603050405020304" pitchFamily="18" charset="0"/>
              <a:cs typeface="Times New Roman" panose="02020603050405020304" pitchFamily="18" charset="0"/>
            </a:endParaRPr>
          </a:p>
          <a:p>
            <a:pPr marL="1200150" lvl="2"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You will begin to see more reference to ‘pillared billets’ as we progress through the transformation.  </a:t>
            </a:r>
            <a:r>
              <a:rPr lang="en-US" sz="1600" dirty="0" smtClean="0">
                <a:latin typeface="Times New Roman" panose="02020603050405020304" pitchFamily="18" charset="0"/>
                <a:cs typeface="Times New Roman" panose="02020603050405020304" pitchFamily="18" charset="0"/>
              </a:rPr>
              <a:t>They will </a:t>
            </a:r>
            <a:r>
              <a:rPr lang="en-US" sz="1600" dirty="0">
                <a:latin typeface="Times New Roman" panose="02020603050405020304" pitchFamily="18" charset="0"/>
                <a:cs typeface="Times New Roman" panose="02020603050405020304" pitchFamily="18" charset="0"/>
              </a:rPr>
              <a:t>take on more significance for competitive promotions. No points will be deducted for not being in a pillared billet but it may tip the scales </a:t>
            </a:r>
            <a:r>
              <a:rPr lang="en-US" sz="1600" dirty="0" smtClean="0">
                <a:latin typeface="Times New Roman" panose="02020603050405020304" pitchFamily="18" charset="0"/>
                <a:cs typeface="Times New Roman" panose="02020603050405020304" pitchFamily="18" charset="0"/>
              </a:rPr>
              <a:t>when scores are close.  </a:t>
            </a:r>
            <a:r>
              <a:rPr lang="en-US" sz="1600" dirty="0">
                <a:latin typeface="Times New Roman" panose="02020603050405020304" pitchFamily="18" charset="0"/>
                <a:cs typeface="Times New Roman" panose="02020603050405020304" pitchFamily="18" charset="0"/>
              </a:rPr>
              <a:t>The Board may view </a:t>
            </a:r>
            <a:r>
              <a:rPr lang="en-US" sz="1600" dirty="0" smtClean="0">
                <a:latin typeface="Times New Roman" panose="02020603050405020304" pitchFamily="18" charset="0"/>
                <a:cs typeface="Times New Roman" panose="02020603050405020304" pitchFamily="18" charset="0"/>
              </a:rPr>
              <a:t>pillared billets in </a:t>
            </a:r>
            <a:r>
              <a:rPr lang="en-US" sz="1600" dirty="0">
                <a:latin typeface="Times New Roman" panose="02020603050405020304" pitchFamily="18" charset="0"/>
                <a:cs typeface="Times New Roman" panose="02020603050405020304" pitchFamily="18" charset="0"/>
              </a:rPr>
              <a:t>additional light when </a:t>
            </a:r>
            <a:r>
              <a:rPr lang="en-US" sz="1600" dirty="0" smtClean="0">
                <a:latin typeface="Times New Roman" panose="02020603050405020304" pitchFamily="18" charset="0"/>
                <a:cs typeface="Times New Roman" panose="02020603050405020304" pitchFamily="18" charset="0"/>
              </a:rPr>
              <a:t>scoring.  </a:t>
            </a:r>
          </a:p>
          <a:p>
            <a:pPr marL="1200150" lvl="2"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All </a:t>
            </a:r>
            <a:r>
              <a:rPr lang="en-US" sz="1600" dirty="0">
                <a:latin typeface="Times New Roman" panose="02020603050405020304" pitchFamily="18" charset="0"/>
                <a:cs typeface="Times New Roman" panose="02020603050405020304" pitchFamily="18" charset="0"/>
              </a:rPr>
              <a:t>officers, as they begin their career in the </a:t>
            </a:r>
            <a:r>
              <a:rPr lang="en-US" sz="1600" dirty="0" smtClean="0">
                <a:latin typeface="Times New Roman" panose="02020603050405020304" pitchFamily="18" charset="0"/>
                <a:cs typeface="Times New Roman" panose="02020603050405020304" pitchFamily="18" charset="0"/>
              </a:rPr>
              <a:t>Corps, should </a:t>
            </a:r>
            <a:r>
              <a:rPr lang="en-US" sz="1600" dirty="0">
                <a:latin typeface="Times New Roman" panose="02020603050405020304" pitchFamily="18" charset="0"/>
                <a:cs typeface="Times New Roman" panose="02020603050405020304" pitchFamily="18" charset="0"/>
              </a:rPr>
              <a:t>keep that in plain view when considering career </a:t>
            </a:r>
            <a:r>
              <a:rPr lang="en-US" sz="1600" dirty="0" smtClean="0">
                <a:latin typeface="Times New Roman" panose="02020603050405020304" pitchFamily="18" charset="0"/>
                <a:cs typeface="Times New Roman" panose="02020603050405020304" pitchFamily="18" charset="0"/>
              </a:rPr>
              <a:t>choices and career paths.  </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3079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6274" y="838200"/>
            <a:ext cx="7467600" cy="5847755"/>
          </a:xfrm>
          <a:prstGeom prst="rect">
            <a:avLst/>
          </a:prstGeom>
        </p:spPr>
        <p:txBody>
          <a:bodyPr wrap="square">
            <a:spAutoFit/>
          </a:bodyPr>
          <a:lstStyle/>
          <a:p>
            <a:pPr>
              <a:buClrTx/>
              <a:buSzPct val="100000"/>
            </a:pPr>
            <a:r>
              <a:rPr lang="en-US" sz="1600" dirty="0" smtClean="0">
                <a:latin typeface="Times New Roman" panose="02020603050405020304" pitchFamily="18" charset="0"/>
                <a:cs typeface="Times New Roman" panose="02020603050405020304" pitchFamily="18" charset="0"/>
              </a:rPr>
              <a:t>The </a:t>
            </a:r>
            <a:r>
              <a:rPr lang="en-US" sz="1600" dirty="0">
                <a:latin typeface="Times New Roman" panose="02020603050405020304" pitchFamily="18" charset="0"/>
                <a:cs typeface="Times New Roman" panose="02020603050405020304" pitchFamily="18" charset="0"/>
              </a:rPr>
              <a:t>first section following the Career Grid includes all aspects of formal and ongoing education as well as certifications/licensures and ongoing </a:t>
            </a:r>
            <a:r>
              <a:rPr lang="en-US" sz="1600" dirty="0" smtClean="0">
                <a:latin typeface="Times New Roman" panose="02020603050405020304" pitchFamily="18" charset="0"/>
                <a:cs typeface="Times New Roman" panose="02020603050405020304" pitchFamily="18" charset="0"/>
              </a:rPr>
              <a:t>training.</a:t>
            </a:r>
          </a:p>
          <a:p>
            <a:pPr>
              <a:buClrTx/>
              <a:buSzPct val="100000"/>
            </a:pPr>
            <a:endParaRPr lang="en-US" sz="1600" dirty="0">
              <a:latin typeface="Times New Roman" panose="02020603050405020304" pitchFamily="18" charset="0"/>
              <a:cs typeface="Times New Roman" panose="02020603050405020304" pitchFamily="18" charset="0"/>
            </a:endParaRPr>
          </a:p>
          <a:p>
            <a:pPr marL="285750" indent="-285750">
              <a:buClrTx/>
              <a:buSzPct val="100000"/>
              <a:buFont typeface="Wingdings" panose="05000000000000000000" pitchFamily="2" charset="2"/>
              <a:buChar char="Ø"/>
            </a:pPr>
            <a:r>
              <a:rPr lang="en-US" sz="1600" b="1" dirty="0">
                <a:latin typeface="Times New Roman" panose="02020603050405020304" pitchFamily="18" charset="0"/>
                <a:cs typeface="Times New Roman" panose="02020603050405020304" pitchFamily="18" charset="0"/>
              </a:rPr>
              <a:t>EDUCATION, CREDENTIALING/LICENSURES, TRAINING AND PROFESSIONAL </a:t>
            </a:r>
            <a:r>
              <a:rPr lang="en-US" sz="1600" b="1" dirty="0" smtClean="0">
                <a:latin typeface="Times New Roman" panose="02020603050405020304" pitchFamily="18" charset="0"/>
                <a:cs typeface="Times New Roman" panose="02020603050405020304" pitchFamily="18" charset="0"/>
              </a:rPr>
              <a:t>DEVELOPMENT</a:t>
            </a:r>
          </a:p>
          <a:p>
            <a:pPr marL="285750" indent="-285750">
              <a:buClrTx/>
              <a:buSzPct val="100000"/>
              <a:buFont typeface="Wingdings" panose="05000000000000000000" pitchFamily="2" charset="2"/>
              <a:buChar char="Ø"/>
            </a:pPr>
            <a:endParaRPr lang="en-US" sz="1600" dirty="0">
              <a:latin typeface="Times New Roman" panose="02020603050405020304" pitchFamily="18" charset="0"/>
              <a:cs typeface="Times New Roman" panose="02020603050405020304" pitchFamily="18" charset="0"/>
            </a:endParaRPr>
          </a:p>
          <a:p>
            <a:pPr>
              <a:buClrTx/>
              <a:buSzPct val="100000"/>
            </a:pP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     Headings </a:t>
            </a:r>
            <a:r>
              <a:rPr lang="en-US" sz="1600" dirty="0">
                <a:latin typeface="Times New Roman" panose="02020603050405020304" pitchFamily="18" charset="0"/>
                <a:cs typeface="Times New Roman" panose="02020603050405020304" pitchFamily="18" charset="0"/>
              </a:rPr>
              <a:t>are as follows:  </a:t>
            </a:r>
          </a:p>
          <a:p>
            <a:pPr>
              <a:buClrTx/>
              <a:buSzPct val="100000"/>
            </a:pPr>
            <a:r>
              <a:rPr lang="en-US" sz="1600" i="1" dirty="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en-US" sz="1600" b="1" u="sng" dirty="0" smtClean="0">
                <a:latin typeface="Times New Roman" panose="02020603050405020304" pitchFamily="18" charset="0"/>
                <a:cs typeface="Times New Roman" panose="02020603050405020304" pitchFamily="18" charset="0"/>
              </a:rPr>
              <a:t>Degrees</a:t>
            </a:r>
            <a:r>
              <a:rPr lang="en-US" sz="1600" dirty="0" smtClean="0">
                <a:latin typeface="Times New Roman" panose="02020603050405020304" pitchFamily="18" charset="0"/>
                <a:cs typeface="Times New Roman" panose="02020603050405020304" pitchFamily="18" charset="0"/>
              </a:rPr>
              <a:t> </a:t>
            </a:r>
          </a:p>
          <a:p>
            <a:pPr lvl="1">
              <a:buSzPct val="100000"/>
            </a:pP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 - list </a:t>
            </a:r>
            <a:r>
              <a:rPr lang="en-US" sz="1600" dirty="0">
                <a:latin typeface="Times New Roman" panose="02020603050405020304" pitchFamily="18" charset="0"/>
                <a:cs typeface="Times New Roman" panose="02020603050405020304" pitchFamily="18" charset="0"/>
              </a:rPr>
              <a:t>in reverse chronological order with month and year of </a:t>
            </a:r>
            <a:r>
              <a:rPr lang="en-US" sz="1600" dirty="0" smtClean="0">
                <a:latin typeface="Times New Roman" panose="02020603050405020304" pitchFamily="18" charset="0"/>
                <a:cs typeface="Times New Roman" panose="02020603050405020304" pitchFamily="18" charset="0"/>
              </a:rPr>
              <a:t>completion</a:t>
            </a:r>
          </a:p>
          <a:p>
            <a:pPr lvl="1">
              <a:buSzPct val="100000"/>
            </a:pPr>
            <a:endParaRPr lang="en-US" sz="1600" dirty="0" smtClean="0">
              <a:latin typeface="Times New Roman" panose="02020603050405020304" pitchFamily="18" charset="0"/>
              <a:cs typeface="Times New Roman" panose="02020603050405020304" pitchFamily="18" charset="0"/>
            </a:endParaRPr>
          </a:p>
          <a:p>
            <a:pPr lvl="1">
              <a:buSzPct val="100000"/>
            </a:pPr>
            <a:r>
              <a:rPr lang="en-US" sz="1600" b="1" u="sng" dirty="0" smtClean="0">
                <a:latin typeface="Times New Roman" panose="02020603050405020304" pitchFamily="18" charset="0"/>
                <a:cs typeface="Times New Roman" panose="02020603050405020304" pitchFamily="18" charset="0"/>
              </a:rPr>
              <a:t>Certification/Credentialing/Licensure</a:t>
            </a:r>
            <a:endParaRPr lang="en-US" sz="1600" dirty="0">
              <a:latin typeface="Times New Roman" panose="02020603050405020304" pitchFamily="18" charset="0"/>
              <a:cs typeface="Times New Roman" panose="02020603050405020304" pitchFamily="18" charset="0"/>
            </a:endParaRPr>
          </a:p>
          <a:p>
            <a:pPr lvl="1">
              <a:buSzPct val="100000"/>
            </a:pPr>
            <a:r>
              <a:rPr lang="en-US" sz="1600" dirty="0" smtClean="0">
                <a:latin typeface="Times New Roman" panose="02020603050405020304" pitchFamily="18" charset="0"/>
                <a:cs typeface="Times New Roman" panose="02020603050405020304" pitchFamily="18" charset="0"/>
              </a:rPr>
              <a:t>  -  list </a:t>
            </a:r>
            <a:r>
              <a:rPr lang="en-US" sz="1600" dirty="0">
                <a:latin typeface="Times New Roman" panose="02020603050405020304" pitchFamily="18" charset="0"/>
                <a:cs typeface="Times New Roman" panose="02020603050405020304" pitchFamily="18" charset="0"/>
              </a:rPr>
              <a:t>expiration dates for each, </a:t>
            </a:r>
            <a:r>
              <a:rPr lang="en-US" sz="1600" dirty="0" smtClean="0">
                <a:latin typeface="Times New Roman" panose="02020603050405020304" pitchFamily="18" charset="0"/>
                <a:cs typeface="Times New Roman" panose="02020603050405020304" pitchFamily="18" charset="0"/>
              </a:rPr>
              <a:t>month/year. </a:t>
            </a:r>
          </a:p>
          <a:p>
            <a:pPr lvl="1">
              <a:buSzPct val="100000"/>
            </a:pPr>
            <a:endParaRPr lang="en-US" sz="1600" i="1" dirty="0">
              <a:latin typeface="Times New Roman" panose="02020603050405020304" pitchFamily="18" charset="0"/>
              <a:cs typeface="Times New Roman" panose="02020603050405020304" pitchFamily="18" charset="0"/>
            </a:endParaRPr>
          </a:p>
          <a:p>
            <a:pPr lvl="1">
              <a:buSzPct val="100000"/>
            </a:pPr>
            <a:r>
              <a:rPr lang="en-US" sz="1600" b="1" u="sng" dirty="0" smtClean="0">
                <a:latin typeface="Times New Roman" panose="02020603050405020304" pitchFamily="18" charset="0"/>
                <a:cs typeface="Times New Roman" panose="02020603050405020304" pitchFamily="18" charset="0"/>
              </a:rPr>
              <a:t>Training</a:t>
            </a:r>
          </a:p>
          <a:p>
            <a:pPr lvl="1">
              <a:buSzPct val="100000"/>
            </a:pPr>
            <a:r>
              <a:rPr lang="en-US" sz="1600" dirty="0" smtClean="0">
                <a:latin typeface="Times New Roman" panose="02020603050405020304" pitchFamily="18" charset="0"/>
                <a:cs typeface="Times New Roman" panose="02020603050405020304" pitchFamily="18" charset="0"/>
              </a:rPr>
              <a:t>  -  under </a:t>
            </a:r>
            <a:r>
              <a:rPr lang="en-US" sz="1600" dirty="0">
                <a:latin typeface="Times New Roman" panose="02020603050405020304" pitchFamily="18" charset="0"/>
                <a:cs typeface="Times New Roman" panose="02020603050405020304" pitchFamily="18" charset="0"/>
              </a:rPr>
              <a:t>this section always include a listing of </a:t>
            </a:r>
            <a:r>
              <a:rPr lang="en-US" sz="1600" i="1" dirty="0">
                <a:solidFill>
                  <a:srgbClr val="0070C0"/>
                </a:solidFill>
                <a:latin typeface="Times New Roman" panose="02020603050405020304" pitchFamily="18" charset="0"/>
                <a:cs typeface="Times New Roman" panose="02020603050405020304" pitchFamily="18" charset="0"/>
              </a:rPr>
              <a:t>Public Health </a:t>
            </a:r>
            <a:r>
              <a:rPr lang="en-US" sz="1600" dirty="0" smtClean="0">
                <a:latin typeface="Times New Roman" panose="02020603050405020304" pitchFamily="18" charset="0"/>
                <a:cs typeface="Times New Roman" panose="02020603050405020304" pitchFamily="18" charset="0"/>
              </a:rPr>
              <a:t>Training.</a:t>
            </a:r>
          </a:p>
          <a:p>
            <a:pPr lvl="1">
              <a:buSzPct val="100000"/>
            </a:pPr>
            <a:endParaRPr lang="en-US" sz="1600" b="1" u="sng" dirty="0" smtClean="0">
              <a:latin typeface="Times New Roman" panose="02020603050405020304" pitchFamily="18" charset="0"/>
              <a:cs typeface="Times New Roman" panose="02020603050405020304" pitchFamily="18" charset="0"/>
            </a:endParaRPr>
          </a:p>
          <a:p>
            <a:pPr lvl="1">
              <a:buSzPct val="100000"/>
            </a:pPr>
            <a:r>
              <a:rPr lang="en-US" sz="1600" b="1" u="sng" dirty="0" smtClean="0">
                <a:latin typeface="Times New Roman" panose="02020603050405020304" pitchFamily="18" charset="0"/>
                <a:cs typeface="Times New Roman" panose="02020603050405020304" pitchFamily="18" charset="0"/>
              </a:rPr>
              <a:t>Continuing </a:t>
            </a:r>
            <a:r>
              <a:rPr lang="en-US" sz="1600" b="1" u="sng" dirty="0">
                <a:latin typeface="Times New Roman" panose="02020603050405020304" pitchFamily="18" charset="0"/>
                <a:cs typeface="Times New Roman" panose="02020603050405020304" pitchFamily="18" charset="0"/>
              </a:rPr>
              <a:t>Education or Continuing Medical </a:t>
            </a:r>
            <a:r>
              <a:rPr lang="en-US" sz="1600" b="1" u="sng" dirty="0" smtClean="0">
                <a:latin typeface="Times New Roman" panose="02020603050405020304" pitchFamily="18" charset="0"/>
                <a:cs typeface="Times New Roman" panose="02020603050405020304" pitchFamily="18" charset="0"/>
              </a:rPr>
              <a:t>Education</a:t>
            </a:r>
          </a:p>
          <a:p>
            <a:pPr lvl="1">
              <a:buSzPct val="100000"/>
            </a:pPr>
            <a:r>
              <a:rPr lang="en-US" sz="1600" dirty="0" smtClean="0">
                <a:latin typeface="Times New Roman" panose="02020603050405020304" pitchFamily="18" charset="0"/>
                <a:cs typeface="Times New Roman" panose="02020603050405020304" pitchFamily="18" charset="0"/>
              </a:rPr>
              <a:t>  -  list </a:t>
            </a:r>
            <a:r>
              <a:rPr lang="en-US" sz="1600" dirty="0">
                <a:latin typeface="Times New Roman" panose="02020603050405020304" pitchFamily="18" charset="0"/>
                <a:cs typeface="Times New Roman" panose="02020603050405020304" pitchFamily="18" charset="0"/>
              </a:rPr>
              <a:t>only current year </a:t>
            </a:r>
            <a:r>
              <a:rPr lang="en-US" sz="1600" dirty="0" smtClean="0">
                <a:latin typeface="Times New Roman" panose="02020603050405020304" pitchFamily="18" charset="0"/>
                <a:cs typeface="Times New Roman" panose="02020603050405020304" pitchFamily="18" charset="0"/>
              </a:rPr>
              <a:t>credits</a:t>
            </a:r>
          </a:p>
          <a:p>
            <a:pPr lvl="1">
              <a:buSzPct val="100000"/>
            </a:pPr>
            <a:endParaRPr lang="en-US" sz="1600" dirty="0" smtClean="0">
              <a:latin typeface="Times New Roman" panose="02020603050405020304" pitchFamily="18" charset="0"/>
              <a:cs typeface="Times New Roman" panose="02020603050405020304" pitchFamily="18" charset="0"/>
            </a:endParaRPr>
          </a:p>
          <a:p>
            <a:pPr lvl="1">
              <a:buSzPct val="100000"/>
            </a:pPr>
            <a:r>
              <a:rPr lang="en-US" sz="1600" dirty="0" smtClean="0">
                <a:latin typeface="Times New Roman" panose="02020603050405020304" pitchFamily="18" charset="0"/>
                <a:cs typeface="Times New Roman" panose="02020603050405020304" pitchFamily="18" charset="0"/>
              </a:rPr>
              <a:t>With </a:t>
            </a:r>
            <a:r>
              <a:rPr lang="en-US" sz="1600" dirty="0">
                <a:latin typeface="Times New Roman" panose="02020603050405020304" pitchFamily="18" charset="0"/>
                <a:cs typeface="Times New Roman" panose="02020603050405020304" pitchFamily="18" charset="0"/>
              </a:rPr>
              <a:t>the new formatting, this section </a:t>
            </a:r>
            <a:r>
              <a:rPr lang="en-US" sz="1600" dirty="0" smtClean="0">
                <a:latin typeface="Times New Roman" panose="02020603050405020304" pitchFamily="18" charset="0"/>
                <a:cs typeface="Times New Roman" panose="02020603050405020304" pitchFamily="18" charset="0"/>
              </a:rPr>
              <a:t>is very </a:t>
            </a:r>
            <a:r>
              <a:rPr lang="en-US" sz="1600" dirty="0">
                <a:latin typeface="Times New Roman" panose="02020603050405020304" pitchFamily="18" charset="0"/>
                <a:cs typeface="Times New Roman" panose="02020603050405020304" pitchFamily="18" charset="0"/>
              </a:rPr>
              <a:t>well presented, usually fitting on </a:t>
            </a:r>
            <a:r>
              <a:rPr lang="en-US" sz="1600" dirty="0" smtClean="0">
                <a:latin typeface="Times New Roman" panose="02020603050405020304" pitchFamily="18" charset="0"/>
                <a:cs typeface="Times New Roman" panose="02020603050405020304" pitchFamily="18" charset="0"/>
              </a:rPr>
              <a:t>one page </a:t>
            </a:r>
            <a:r>
              <a:rPr lang="en-US" sz="1600" dirty="0">
                <a:latin typeface="Times New Roman" panose="02020603050405020304" pitchFamily="18" charset="0"/>
                <a:cs typeface="Times New Roman" panose="02020603050405020304" pitchFamily="18" charset="0"/>
              </a:rPr>
              <a:t>and again, ‘</a:t>
            </a:r>
            <a:r>
              <a:rPr lang="en-US" sz="1600" b="1" i="1" dirty="0">
                <a:latin typeface="Times New Roman" panose="02020603050405020304" pitchFamily="18" charset="0"/>
                <a:cs typeface="Times New Roman" panose="02020603050405020304" pitchFamily="18" charset="0"/>
              </a:rPr>
              <a:t>absorbed’</a:t>
            </a:r>
            <a:r>
              <a:rPr lang="en-US" sz="1600" dirty="0">
                <a:latin typeface="Times New Roman" panose="02020603050405020304" pitchFamily="18" charset="0"/>
                <a:cs typeface="Times New Roman" panose="02020603050405020304" pitchFamily="18" charset="0"/>
              </a:rPr>
              <a:t>  with a quick glance.</a:t>
            </a:r>
          </a:p>
          <a:p>
            <a:pPr lvl="1">
              <a:buClrTx/>
              <a:buSzPct val="100000"/>
              <a:buNone/>
            </a:pPr>
            <a:endParaRPr lang="en-US" sz="1600" dirty="0">
              <a:latin typeface="Times New Roman" panose="02020603050405020304" pitchFamily="18" charset="0"/>
              <a:cs typeface="Times New Roman" panose="02020603050405020304" pitchFamily="18" charset="0"/>
            </a:endParaRPr>
          </a:p>
          <a:p>
            <a:pPr lvl="1">
              <a:buClr>
                <a:schemeClr val="accent2"/>
              </a:buClr>
              <a:buSzPct val="100000"/>
              <a:buNone/>
            </a:pPr>
            <a:endParaRPr lang="en-US" sz="1400" u="sng" dirty="0"/>
          </a:p>
        </p:txBody>
      </p:sp>
      <p:graphicFrame>
        <p:nvGraphicFramePr>
          <p:cNvPr id="3" name="Object 2"/>
          <p:cNvGraphicFramePr>
            <a:graphicFrameLocks noChangeAspect="1"/>
          </p:cNvGraphicFramePr>
          <p:nvPr/>
        </p:nvGraphicFramePr>
        <p:xfrm>
          <a:off x="7315200" y="4572000"/>
          <a:ext cx="914400" cy="771525"/>
        </p:xfrm>
        <a:graphic>
          <a:graphicData uri="http://schemas.openxmlformats.org/presentationml/2006/ole">
            <mc:AlternateContent xmlns:mc="http://schemas.openxmlformats.org/markup-compatibility/2006">
              <mc:Choice xmlns:v="urn:schemas-microsoft-com:vml" Requires="v">
                <p:oleObj spid="_x0000_s1029" name="Acrobat Document" showAsIcon="1" r:id="rId3" imgW="914400" imgH="771480" progId="AcroExch.Document.7">
                  <p:embed/>
                </p:oleObj>
              </mc:Choice>
              <mc:Fallback>
                <p:oleObj name="Acrobat Document" showAsIcon="1" r:id="rId3" imgW="914400" imgH="771480" progId="AcroExch.Document.7">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5200" y="4572000"/>
                        <a:ext cx="914400" cy="771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64830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7162800" cy="5539978"/>
          </a:xfrm>
          <a:prstGeom prst="rect">
            <a:avLst/>
          </a:prstGeom>
        </p:spPr>
        <p:txBody>
          <a:bodyPr wrap="square">
            <a:spAutoFit/>
          </a:bodyPr>
          <a:lstStyle/>
          <a:p>
            <a:pPr marL="285750" indent="-285750">
              <a:buFont typeface="Wingdings" panose="05000000000000000000" pitchFamily="2" charset="2"/>
              <a:buChar char="Ø"/>
            </a:pPr>
            <a:r>
              <a:rPr lang="en-US" sz="1600" b="1" dirty="0">
                <a:latin typeface="Times New Roman" panose="02020603050405020304" pitchFamily="18" charset="0"/>
                <a:cs typeface="Times New Roman" panose="02020603050405020304" pitchFamily="18" charset="0"/>
              </a:rPr>
              <a:t>ACHIEVEMENTS &amp; CONTRIBUTIONS TO AGENCY </a:t>
            </a:r>
            <a:r>
              <a:rPr lang="en-US" sz="1600" b="1" dirty="0" smtClean="0">
                <a:latin typeface="Times New Roman" panose="02020603050405020304" pitchFamily="18" charset="0"/>
                <a:cs typeface="Times New Roman" panose="02020603050405020304" pitchFamily="18" charset="0"/>
              </a:rPr>
              <a:t>MISSION</a:t>
            </a:r>
          </a:p>
          <a:p>
            <a:pPr marL="742950" lvl="1" indent="-28575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Listings under this section will include full time or temporary assignments in reverse chronological order.</a:t>
            </a:r>
          </a:p>
          <a:p>
            <a:pPr marL="742950" lvl="1"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Only include USPHS assignments.  Non-Corps assignments will be listed </a:t>
            </a:r>
            <a:r>
              <a:rPr lang="en-US" sz="1600" dirty="0" smtClean="0">
                <a:latin typeface="Times New Roman" panose="02020603050405020304" pitchFamily="18" charset="0"/>
                <a:cs typeface="Times New Roman" panose="02020603050405020304" pitchFamily="18" charset="0"/>
              </a:rPr>
              <a:t>immediately following this </a:t>
            </a:r>
            <a:r>
              <a:rPr lang="en-US" sz="1600" dirty="0">
                <a:latin typeface="Times New Roman" panose="02020603050405020304" pitchFamily="18" charset="0"/>
                <a:cs typeface="Times New Roman" panose="02020603050405020304" pitchFamily="18" charset="0"/>
              </a:rPr>
              <a:t>section.  Again, the new format is designed to highlight USPHS experience for the </a:t>
            </a:r>
            <a:r>
              <a:rPr lang="en-US" sz="1600" dirty="0" smtClean="0">
                <a:latin typeface="Times New Roman" panose="02020603050405020304" pitchFamily="18" charset="0"/>
                <a:cs typeface="Times New Roman" panose="02020603050405020304" pitchFamily="18" charset="0"/>
              </a:rPr>
              <a:t>Promotion Board</a:t>
            </a:r>
            <a:r>
              <a:rPr lang="en-US" sz="1600" dirty="0">
                <a:latin typeface="Times New Roman" panose="02020603050405020304" pitchFamily="18" charset="0"/>
                <a:cs typeface="Times New Roman" panose="02020603050405020304" pitchFamily="18" charset="0"/>
              </a:rPr>
              <a:t>.</a:t>
            </a:r>
          </a:p>
          <a:p>
            <a:pPr marL="742950" lvl="1"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Follow </a:t>
            </a:r>
            <a:r>
              <a:rPr lang="en-US" sz="1600" dirty="0">
                <a:latin typeface="Times New Roman" panose="02020603050405020304" pitchFamily="18" charset="0"/>
                <a:cs typeface="Times New Roman" panose="02020603050405020304" pitchFamily="18" charset="0"/>
              </a:rPr>
              <a:t>the format </a:t>
            </a:r>
            <a:r>
              <a:rPr lang="en-US" sz="1600" dirty="0" smtClean="0">
                <a:latin typeface="Times New Roman" panose="02020603050405020304" pitchFamily="18" charset="0"/>
                <a:cs typeface="Times New Roman" panose="02020603050405020304" pitchFamily="18" charset="0"/>
              </a:rPr>
              <a:t>in detail for </a:t>
            </a:r>
            <a:r>
              <a:rPr lang="en-US" sz="1600" dirty="0">
                <a:latin typeface="Times New Roman" panose="02020603050405020304" pitchFamily="18" charset="0"/>
                <a:cs typeface="Times New Roman" panose="02020603050405020304" pitchFamily="18" charset="0"/>
              </a:rPr>
              <a:t>each assignment as indicated in the sample CV</a:t>
            </a:r>
            <a:r>
              <a:rPr lang="en-US" sz="1600" dirty="0" smtClean="0">
                <a:latin typeface="Times New Roman" panose="02020603050405020304" pitchFamily="18" charset="0"/>
                <a:cs typeface="Times New Roman" panose="02020603050405020304" pitchFamily="18" charset="0"/>
              </a:rPr>
              <a:t>.</a:t>
            </a:r>
          </a:p>
          <a:p>
            <a:pPr marL="742950" lvl="1" indent="-285750">
              <a:buFont typeface="Arial" panose="020B0604020202020204" pitchFamily="34" charset="0"/>
              <a:buChar char="•"/>
            </a:pPr>
            <a:endParaRPr lang="en-US" sz="1600" dirty="0" smtClean="0">
              <a:solidFill>
                <a:srgbClr val="0070C0"/>
              </a:solidFill>
              <a:latin typeface="Times New Roman" panose="02020603050405020304" pitchFamily="18" charset="0"/>
              <a:cs typeface="Times New Roman" panose="02020603050405020304" pitchFamily="18" charset="0"/>
            </a:endParaRPr>
          </a:p>
          <a:p>
            <a:pPr marL="742950" lvl="1" indent="-285750">
              <a:buFont typeface="Wingdings" panose="05000000000000000000" pitchFamily="2" charset="2"/>
              <a:buChar char="v"/>
            </a:pPr>
            <a:r>
              <a:rPr lang="en-US" sz="1600" dirty="0" smtClean="0">
                <a:solidFill>
                  <a:srgbClr val="0070C0"/>
                </a:solidFill>
                <a:latin typeface="Times New Roman" panose="02020603050405020304" pitchFamily="18" charset="0"/>
                <a:cs typeface="Times New Roman" panose="02020603050405020304" pitchFamily="18" charset="0"/>
              </a:rPr>
              <a:t>EX</a:t>
            </a:r>
            <a:r>
              <a:rPr lang="en-US" sz="1600" dirty="0">
                <a:solidFill>
                  <a:srgbClr val="0070C0"/>
                </a:solidFill>
                <a:latin typeface="Times New Roman" panose="02020603050405020304" pitchFamily="18" charset="0"/>
                <a:cs typeface="Times New Roman" panose="02020603050405020304" pitchFamily="18" charset="0"/>
              </a:rPr>
              <a:t>:</a:t>
            </a:r>
            <a:r>
              <a:rPr lang="en-US" sz="1600" dirty="0">
                <a:latin typeface="Times New Roman" panose="02020603050405020304" pitchFamily="18" charset="0"/>
                <a:cs typeface="Times New Roman" panose="02020603050405020304" pitchFamily="18" charset="0"/>
              </a:rPr>
              <a:t>  </a:t>
            </a:r>
            <a:r>
              <a:rPr lang="en-US" sz="1600" b="1" u="sng" dirty="0">
                <a:latin typeface="Times New Roman" panose="02020603050405020304" pitchFamily="18" charset="0"/>
                <a:cs typeface="Times New Roman" panose="02020603050405020304" pitchFamily="18" charset="0"/>
              </a:rPr>
              <a:t>USPHS </a:t>
            </a:r>
            <a:r>
              <a:rPr lang="en-US" sz="1600" b="1" u="sng" dirty="0" smtClean="0">
                <a:latin typeface="Times New Roman" panose="02020603050405020304" pitchFamily="18" charset="0"/>
                <a:cs typeface="Times New Roman" panose="02020603050405020304" pitchFamily="18" charset="0"/>
              </a:rPr>
              <a:t>Assignment(s)</a:t>
            </a:r>
          </a:p>
          <a:p>
            <a:pPr>
              <a:buClrTx/>
              <a:buNone/>
            </a:pPr>
            <a:r>
              <a:rPr lang="en-US" sz="1600" dirty="0" smtClean="0">
                <a:latin typeface="Times New Roman" panose="02020603050405020304" pitchFamily="18" charset="0"/>
                <a:cs typeface="Times New Roman" panose="02020603050405020304" pitchFamily="18" charset="0"/>
              </a:rPr>
              <a:t>         </a:t>
            </a:r>
          </a:p>
          <a:p>
            <a:pPr>
              <a:buClrTx/>
              <a:buNone/>
            </a:pPr>
            <a:r>
              <a:rPr lang="en-US" sz="1600" b="1" dirty="0">
                <a:latin typeface="Times New Roman" panose="02020603050405020304" pitchFamily="18" charset="0"/>
                <a:cs typeface="Times New Roman" panose="02020603050405020304" pitchFamily="18" charset="0"/>
              </a:rPr>
              <a:t>	</a:t>
            </a:r>
            <a:r>
              <a:rPr lang="en-US" sz="1600" b="1" dirty="0" smtClean="0">
                <a:latin typeface="Times New Roman" panose="02020603050405020304" pitchFamily="18" charset="0"/>
                <a:cs typeface="Times New Roman" panose="02020603050405020304" pitchFamily="18" charset="0"/>
              </a:rPr>
              <a:t>Title </a:t>
            </a:r>
            <a:r>
              <a:rPr lang="en-US" sz="1600" b="1" dirty="0">
                <a:latin typeface="Times New Roman" panose="02020603050405020304" pitchFamily="18" charset="0"/>
                <a:cs typeface="Times New Roman" panose="02020603050405020304" pitchFamily="18" charset="0"/>
              </a:rPr>
              <a:t>and Billing Rating:</a:t>
            </a:r>
          </a:p>
          <a:p>
            <a:pPr>
              <a:buClrTx/>
              <a:buNone/>
            </a:pPr>
            <a:r>
              <a:rPr lang="en-US" sz="1600" b="1" dirty="0">
                <a:latin typeface="Times New Roman" panose="02020603050405020304" pitchFamily="18" charset="0"/>
                <a:cs typeface="Times New Roman" panose="02020603050405020304" pitchFamily="18" charset="0"/>
              </a:rPr>
              <a:t>	</a:t>
            </a:r>
            <a:r>
              <a:rPr lang="en-US" sz="1600" b="1" dirty="0" smtClean="0">
                <a:latin typeface="Times New Roman" panose="02020603050405020304" pitchFamily="18" charset="0"/>
                <a:cs typeface="Times New Roman" panose="02020603050405020304" pitchFamily="18" charset="0"/>
              </a:rPr>
              <a:t>                  Organization</a:t>
            </a:r>
            <a:r>
              <a:rPr lang="en-US" sz="1600" b="1" dirty="0">
                <a:latin typeface="Times New Roman" panose="02020603050405020304" pitchFamily="18" charset="0"/>
                <a:cs typeface="Times New Roman" panose="02020603050405020304" pitchFamily="18" charset="0"/>
              </a:rPr>
              <a:t>:</a:t>
            </a:r>
          </a:p>
          <a:p>
            <a:pPr>
              <a:buClrTx/>
              <a:buNone/>
            </a:pPr>
            <a:r>
              <a:rPr lang="en-US" sz="1600" b="1" dirty="0">
                <a:latin typeface="Times New Roman" panose="02020603050405020304" pitchFamily="18" charset="0"/>
                <a:cs typeface="Times New Roman" panose="02020603050405020304" pitchFamily="18" charset="0"/>
              </a:rPr>
              <a:t>	</a:t>
            </a:r>
            <a:r>
              <a:rPr lang="en-US" sz="1600" b="1" dirty="0" smtClean="0">
                <a:latin typeface="Times New Roman" panose="02020603050405020304" pitchFamily="18" charset="0"/>
                <a:cs typeface="Times New Roman" panose="02020603050405020304" pitchFamily="18" charset="0"/>
              </a:rPr>
              <a:t>                         Location</a:t>
            </a:r>
            <a:r>
              <a:rPr lang="en-US" sz="1600" b="1" dirty="0">
                <a:latin typeface="Times New Roman" panose="02020603050405020304" pitchFamily="18" charset="0"/>
                <a:cs typeface="Times New Roman" panose="02020603050405020304" pitchFamily="18" charset="0"/>
              </a:rPr>
              <a:t>:</a:t>
            </a:r>
          </a:p>
          <a:p>
            <a:pPr>
              <a:buClrTx/>
              <a:buNone/>
            </a:pPr>
            <a:r>
              <a:rPr lang="en-US" sz="1600" b="1" dirty="0">
                <a:latin typeface="Times New Roman" panose="02020603050405020304" pitchFamily="18" charset="0"/>
                <a:cs typeface="Times New Roman" panose="02020603050405020304" pitchFamily="18" charset="0"/>
              </a:rPr>
              <a:t>		</a:t>
            </a:r>
            <a:r>
              <a:rPr lang="en-US" sz="1600" b="1" dirty="0" smtClean="0">
                <a:latin typeface="Times New Roman" panose="02020603050405020304" pitchFamily="18" charset="0"/>
                <a:cs typeface="Times New Roman" panose="02020603050405020304" pitchFamily="18" charset="0"/>
              </a:rPr>
              <a:t>              Date</a:t>
            </a:r>
            <a:r>
              <a:rPr lang="en-US" sz="1600" b="1" dirty="0">
                <a:latin typeface="Times New Roman" panose="02020603050405020304" pitchFamily="18" charset="0"/>
                <a:cs typeface="Times New Roman" panose="02020603050405020304" pitchFamily="18" charset="0"/>
              </a:rPr>
              <a:t>:</a:t>
            </a:r>
            <a:r>
              <a:rPr lang="en-US" sz="1600" dirty="0">
                <a:latin typeface="Times New Roman" panose="02020603050405020304" pitchFamily="18" charset="0"/>
                <a:cs typeface="Times New Roman" panose="02020603050405020304" pitchFamily="18" charset="0"/>
              </a:rPr>
              <a:t>	</a:t>
            </a:r>
          </a:p>
          <a:p>
            <a:pPr>
              <a:buClrTx/>
              <a:buNone/>
            </a:pPr>
            <a:endParaRPr lang="en-US" sz="1600" dirty="0" smtClean="0">
              <a:latin typeface="Times New Roman" panose="02020603050405020304" pitchFamily="18" charset="0"/>
              <a:cs typeface="Times New Roman" panose="02020603050405020304" pitchFamily="18" charset="0"/>
            </a:endParaRPr>
          </a:p>
          <a:p>
            <a:pPr>
              <a:buClrTx/>
              <a:buNone/>
            </a:pPr>
            <a:r>
              <a:rPr lang="en-US" sz="1600" b="1" dirty="0" smtClean="0">
                <a:latin typeface="Times New Roman" panose="02020603050405020304" pitchFamily="18" charset="0"/>
                <a:cs typeface="Times New Roman" panose="02020603050405020304" pitchFamily="18" charset="0"/>
              </a:rPr>
              <a:t>               Duties</a:t>
            </a:r>
            <a:r>
              <a:rPr lang="en-US" sz="1600" b="1" dirty="0">
                <a:latin typeface="Times New Roman" panose="02020603050405020304" pitchFamily="18" charset="0"/>
                <a:cs typeface="Times New Roman" panose="02020603050405020304" pitchFamily="18" charset="0"/>
              </a:rPr>
              <a:t>:</a:t>
            </a:r>
            <a:r>
              <a:rPr lang="en-US" sz="1600" dirty="0">
                <a:latin typeface="Times New Roman" panose="02020603050405020304" pitchFamily="18" charset="0"/>
                <a:cs typeface="Times New Roman" panose="02020603050405020304" pitchFamily="18" charset="0"/>
              </a:rPr>
              <a:t>  listings under this heading are bulleted and single spaced.</a:t>
            </a:r>
          </a:p>
          <a:p>
            <a:pPr>
              <a:buClrTx/>
              <a:buNone/>
            </a:pPr>
            <a:endParaRPr lang="en-US" sz="1600" b="1" dirty="0">
              <a:latin typeface="Times New Roman" panose="02020603050405020304" pitchFamily="18" charset="0"/>
              <a:cs typeface="Times New Roman" panose="02020603050405020304" pitchFamily="18" charset="0"/>
            </a:endParaRPr>
          </a:p>
          <a:p>
            <a:pPr>
              <a:buClrTx/>
              <a:buNone/>
            </a:pPr>
            <a:r>
              <a:rPr lang="en-US" sz="1600" b="1" dirty="0" smtClean="0">
                <a:latin typeface="Times New Roman" panose="02020603050405020304" pitchFamily="18" charset="0"/>
                <a:cs typeface="Times New Roman" panose="02020603050405020304" pitchFamily="18" charset="0"/>
              </a:rPr>
              <a:t>               Impact/Accomplishments</a:t>
            </a:r>
            <a:r>
              <a:rPr lang="en-US" sz="1600" b="1" dirty="0">
                <a:latin typeface="Times New Roman" panose="02020603050405020304" pitchFamily="18" charset="0"/>
                <a:cs typeface="Times New Roman" panose="02020603050405020304" pitchFamily="18" charset="0"/>
              </a:rPr>
              <a:t>:</a:t>
            </a:r>
            <a:r>
              <a:rPr lang="en-US" sz="1600" b="1" i="1" dirty="0">
                <a:latin typeface="Times New Roman" panose="02020603050405020304" pitchFamily="18" charset="0"/>
                <a:cs typeface="Times New Roman" panose="02020603050405020304" pitchFamily="18" charset="0"/>
              </a:rPr>
              <a:t>  </a:t>
            </a:r>
            <a:endParaRPr lang="en-US" sz="1600" b="1" i="1" dirty="0" smtClean="0">
              <a:latin typeface="Times New Roman" panose="02020603050405020304" pitchFamily="18" charset="0"/>
              <a:cs typeface="Times New Roman" panose="02020603050405020304" pitchFamily="18" charset="0"/>
            </a:endParaRPr>
          </a:p>
          <a:p>
            <a:pPr>
              <a:buClrTx/>
              <a:buNone/>
            </a:pPr>
            <a:r>
              <a:rPr lang="en-US" sz="1600" b="1" i="1"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listing </a:t>
            </a:r>
            <a:r>
              <a:rPr lang="en-US" sz="1600" dirty="0">
                <a:latin typeface="Times New Roman" panose="02020603050405020304" pitchFamily="18" charset="0"/>
                <a:cs typeface="Times New Roman" panose="02020603050405020304" pitchFamily="18" charset="0"/>
              </a:rPr>
              <a:t>under this heading are bulleted </a:t>
            </a:r>
            <a:r>
              <a:rPr lang="en-US" sz="1600" dirty="0" smtClean="0">
                <a:latin typeface="Times New Roman" panose="02020603050405020304" pitchFamily="18" charset="0"/>
                <a:cs typeface="Times New Roman" panose="02020603050405020304" pitchFamily="18" charset="0"/>
              </a:rPr>
              <a:t>and single </a:t>
            </a:r>
            <a:r>
              <a:rPr lang="en-US" sz="1600" dirty="0">
                <a:latin typeface="Times New Roman" panose="02020603050405020304" pitchFamily="18" charset="0"/>
                <a:cs typeface="Times New Roman" panose="02020603050405020304" pitchFamily="18" charset="0"/>
              </a:rPr>
              <a:t>spaced</a:t>
            </a:r>
            <a:endParaRPr lang="en-US" sz="1600" b="1"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3191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801163"/>
            <a:ext cx="7239000" cy="5693866"/>
          </a:xfrm>
          <a:prstGeom prst="rect">
            <a:avLst/>
          </a:prstGeom>
        </p:spPr>
        <p:txBody>
          <a:bodyPr wrap="square">
            <a:spAutoFit/>
          </a:bodyPr>
          <a:lstStyle/>
          <a:p>
            <a:pPr marL="285750" lvl="0" indent="-285750">
              <a:buFont typeface="Wingdings" panose="05000000000000000000" pitchFamily="2" charset="2"/>
              <a:buChar char="Ø"/>
            </a:pPr>
            <a:r>
              <a:rPr lang="en-US" sz="2000" b="1" dirty="0" smtClean="0">
                <a:solidFill>
                  <a:prstClr val="black"/>
                </a:solidFill>
                <a:latin typeface="Times New Roman" panose="02020603050405020304" pitchFamily="18" charset="0"/>
                <a:cs typeface="Times New Roman" panose="02020603050405020304" pitchFamily="18" charset="0"/>
              </a:rPr>
              <a:t>ACHIEVEMENTS &amp; CONTRIBUTIONS </a:t>
            </a:r>
            <a:r>
              <a:rPr lang="en-US" sz="2000" dirty="0" smtClean="0">
                <a:solidFill>
                  <a:prstClr val="black"/>
                </a:solidFill>
                <a:latin typeface="Times New Roman" panose="02020603050405020304" pitchFamily="18" charset="0"/>
                <a:cs typeface="Times New Roman" panose="02020603050405020304" pitchFamily="18" charset="0"/>
              </a:rPr>
              <a:t>cont.</a:t>
            </a:r>
          </a:p>
          <a:p>
            <a:pPr marL="285750" lvl="0" indent="-285750">
              <a:buFont typeface="Wingdings" panose="05000000000000000000" pitchFamily="2" charset="2"/>
              <a:buChar char="Ø"/>
            </a:pPr>
            <a:endParaRPr lang="en-US" sz="2000" dirty="0">
              <a:solidFill>
                <a:prstClr val="black"/>
              </a:solidFill>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v"/>
            </a:pPr>
            <a:r>
              <a:rPr lang="en-US" sz="1400" dirty="0" smtClean="0">
                <a:solidFill>
                  <a:prstClr val="black"/>
                </a:solidFill>
                <a:cs typeface="Times New Roman" panose="02020603050405020304" pitchFamily="18" charset="0"/>
              </a:rPr>
              <a:t>This is where you would list </a:t>
            </a:r>
            <a:r>
              <a:rPr lang="en-US" sz="1400" b="1" u="sng" dirty="0" smtClean="0">
                <a:solidFill>
                  <a:prstClr val="black"/>
                </a:solidFill>
                <a:cs typeface="Times New Roman" panose="02020603050405020304" pitchFamily="18" charset="0"/>
              </a:rPr>
              <a:t>Non-USPHS assignments</a:t>
            </a:r>
            <a:r>
              <a:rPr lang="en-US" sz="1400" dirty="0" smtClean="0">
                <a:solidFill>
                  <a:prstClr val="black"/>
                </a:solidFill>
                <a:cs typeface="Times New Roman" panose="02020603050405020304" pitchFamily="18" charset="0"/>
              </a:rPr>
              <a:t>.</a:t>
            </a:r>
          </a:p>
          <a:p>
            <a:pPr lvl="0"/>
            <a:endParaRPr lang="en-US" sz="2000" dirty="0">
              <a:solidFill>
                <a:prstClr val="black"/>
              </a:solidFill>
              <a:latin typeface="Times New Roman" panose="02020603050405020304" pitchFamily="18" charset="0"/>
              <a:cs typeface="Times New Roman" panose="02020603050405020304" pitchFamily="18" charset="0"/>
            </a:endParaRPr>
          </a:p>
          <a:p>
            <a:pPr>
              <a:buNone/>
            </a:pPr>
            <a:r>
              <a:rPr lang="en-US" sz="2000" dirty="0" smtClean="0">
                <a:solidFill>
                  <a:prstClr val="black"/>
                </a:solidFill>
                <a:latin typeface="Times New Roman" panose="02020603050405020304" pitchFamily="18" charset="0"/>
                <a:cs typeface="Times New Roman" panose="02020603050405020304" pitchFamily="18" charset="0"/>
              </a:rPr>
              <a:t>    </a:t>
            </a:r>
            <a:r>
              <a:rPr lang="en-US" sz="1600" b="1" u="sng" dirty="0"/>
              <a:t>USPHS Awards</a:t>
            </a:r>
          </a:p>
          <a:p>
            <a:pPr>
              <a:buNone/>
            </a:pPr>
            <a:endParaRPr lang="en-US" b="1" u="sng" dirty="0"/>
          </a:p>
          <a:p>
            <a:pPr lvl="1">
              <a:buClr>
                <a:schemeClr val="accent2"/>
              </a:buClr>
              <a:buSzPct val="100000"/>
              <a:buFont typeface="Wingdings" pitchFamily="2" charset="2"/>
              <a:buChar char="Ø"/>
            </a:pPr>
            <a:r>
              <a:rPr lang="en-US" sz="1400" dirty="0" smtClean="0"/>
              <a:t>  Awards </a:t>
            </a:r>
            <a:r>
              <a:rPr lang="en-US" sz="1400" dirty="0"/>
              <a:t>are listed by importance first</a:t>
            </a:r>
          </a:p>
          <a:p>
            <a:pPr marL="1403604" lvl="3" indent="-342900">
              <a:buFont typeface="+mj-lt"/>
              <a:buAutoNum type="arabicPeriod"/>
            </a:pPr>
            <a:r>
              <a:rPr lang="en-US" sz="1400" dirty="0"/>
              <a:t>Honor</a:t>
            </a:r>
          </a:p>
          <a:p>
            <a:pPr marL="1403604" lvl="3" indent="-342900">
              <a:buFont typeface="+mj-lt"/>
              <a:buAutoNum type="arabicPeriod"/>
            </a:pPr>
            <a:r>
              <a:rPr lang="en-US" sz="1400" dirty="0"/>
              <a:t>Service</a:t>
            </a:r>
          </a:p>
          <a:p>
            <a:pPr marL="1403604" lvl="3" indent="-342900">
              <a:buFont typeface="+mj-lt"/>
              <a:buAutoNum type="arabicPeriod"/>
            </a:pPr>
            <a:r>
              <a:rPr lang="en-US" sz="1400" dirty="0"/>
              <a:t>Individual</a:t>
            </a:r>
          </a:p>
          <a:p>
            <a:pPr marL="1403604" lvl="3" indent="-342900">
              <a:buFont typeface="+mj-lt"/>
              <a:buAutoNum type="arabicPeriod"/>
            </a:pPr>
            <a:r>
              <a:rPr lang="en-US" sz="1400" dirty="0"/>
              <a:t>And then by year in reverse chronological order.  Month is not necessary to include.  Space between each award.  Note, </a:t>
            </a:r>
            <a:r>
              <a:rPr lang="en-US" sz="1400" i="1" dirty="0">
                <a:solidFill>
                  <a:srgbClr val="0070C0"/>
                </a:solidFill>
              </a:rPr>
              <a:t>only USPHS awards are listed </a:t>
            </a:r>
            <a:r>
              <a:rPr lang="en-US" sz="1400" i="1" dirty="0" smtClean="0">
                <a:solidFill>
                  <a:srgbClr val="0070C0"/>
                </a:solidFill>
              </a:rPr>
              <a:t>here.</a:t>
            </a:r>
          </a:p>
          <a:p>
            <a:pPr marL="1060704" lvl="3"/>
            <a:r>
              <a:rPr lang="en-US" sz="1400" dirty="0" smtClean="0"/>
              <a:t>Awards are single spaced with a space between each award.</a:t>
            </a:r>
            <a:endParaRPr lang="en-US" sz="1400" dirty="0"/>
          </a:p>
          <a:p>
            <a:pPr marL="603504" lvl="2" indent="0">
              <a:buClrTx/>
              <a:buNone/>
            </a:pPr>
            <a:endParaRPr lang="en-US" sz="1400" b="1" i="1" u="sng" dirty="0">
              <a:solidFill>
                <a:srgbClr val="0070C0"/>
              </a:solidFill>
            </a:endParaRPr>
          </a:p>
          <a:p>
            <a:pPr marL="889254" lvl="2" indent="-285750">
              <a:buClr>
                <a:schemeClr val="accent2"/>
              </a:buClr>
              <a:buFont typeface="Wingdings" panose="05000000000000000000" pitchFamily="2" charset="2"/>
              <a:buChar char="Ø"/>
            </a:pPr>
            <a:r>
              <a:rPr lang="en-US" sz="1400" b="1" u="sng" dirty="0"/>
              <a:t>Other </a:t>
            </a:r>
            <a:r>
              <a:rPr lang="en-US" sz="1400" b="1" u="sng" dirty="0" smtClean="0"/>
              <a:t>Awards</a:t>
            </a:r>
            <a:endParaRPr lang="en-US" sz="1400" b="1" u="sng" dirty="0"/>
          </a:p>
          <a:p>
            <a:pPr marL="1403604" lvl="3" indent="-342900">
              <a:buFont typeface="Arial" pitchFamily="34" charset="0"/>
              <a:buChar char="•"/>
            </a:pPr>
            <a:r>
              <a:rPr lang="en-US" sz="1400" dirty="0"/>
              <a:t>Listed here </a:t>
            </a:r>
            <a:r>
              <a:rPr lang="en-US" sz="1400" u="sng" dirty="0"/>
              <a:t>first </a:t>
            </a:r>
            <a:r>
              <a:rPr lang="en-US" sz="1400" dirty="0"/>
              <a:t>are:  other uniformed service awards.</a:t>
            </a:r>
          </a:p>
          <a:p>
            <a:pPr marL="1403604" lvl="3" indent="-342900">
              <a:buFont typeface="Arial" pitchFamily="34" charset="0"/>
              <a:buChar char="•"/>
            </a:pPr>
            <a:r>
              <a:rPr lang="en-US" sz="1400" u="sng" dirty="0"/>
              <a:t>Second: </a:t>
            </a:r>
            <a:r>
              <a:rPr lang="en-US" sz="1400" dirty="0"/>
              <a:t> USPHS certificates and letters of appreciation.</a:t>
            </a:r>
          </a:p>
          <a:p>
            <a:pPr marL="1403604" lvl="3" indent="-342900">
              <a:buFont typeface="Arial" pitchFamily="34" charset="0"/>
              <a:buChar char="•"/>
            </a:pPr>
            <a:r>
              <a:rPr lang="en-US" sz="1400" u="sng" dirty="0"/>
              <a:t>Third</a:t>
            </a:r>
            <a:r>
              <a:rPr lang="en-US" sz="1400" dirty="0"/>
              <a:t>:  Agency awards and letters of </a:t>
            </a:r>
            <a:r>
              <a:rPr lang="en-US" sz="1400" dirty="0" smtClean="0"/>
              <a:t>appreciation.</a:t>
            </a:r>
            <a:endParaRPr lang="en-US" sz="1400" dirty="0"/>
          </a:p>
          <a:p>
            <a:pPr marL="1403604" lvl="3" indent="-342900">
              <a:buFont typeface="Arial" pitchFamily="34" charset="0"/>
              <a:buChar char="•"/>
            </a:pPr>
            <a:r>
              <a:rPr lang="en-US" sz="1400" dirty="0"/>
              <a:t>Each listing is followed by year received, no month is necessary.</a:t>
            </a:r>
          </a:p>
          <a:p>
            <a:pPr marL="1403604" lvl="3" indent="-342900">
              <a:buFont typeface="Arial" pitchFamily="34" charset="0"/>
              <a:buChar char="•"/>
            </a:pPr>
            <a:r>
              <a:rPr lang="en-US" sz="1400" dirty="0"/>
              <a:t>Again, this emphasizes USPHS awards.</a:t>
            </a:r>
          </a:p>
          <a:p>
            <a:pPr lvl="0"/>
            <a:r>
              <a:rPr lang="en-US" sz="2000" dirty="0" smtClean="0">
                <a:solidFill>
                  <a:prstClr val="black"/>
                </a:solidFill>
                <a:latin typeface="Times New Roman" panose="02020603050405020304" pitchFamily="18" charset="0"/>
                <a:cs typeface="Times New Roman" panose="02020603050405020304" pitchFamily="18" charset="0"/>
              </a:rPr>
              <a:t> </a:t>
            </a:r>
            <a:endParaRPr lang="en-US" sz="1600" b="1" u="sng" dirty="0" smtClean="0">
              <a:solidFill>
                <a:prstClr val="black"/>
              </a:solidFill>
              <a:latin typeface="Times New Roman" panose="02020603050405020304" pitchFamily="18" charset="0"/>
              <a:cs typeface="Times New Roman" panose="02020603050405020304" pitchFamily="18" charset="0"/>
            </a:endParaRPr>
          </a:p>
          <a:p>
            <a:pPr lvl="0"/>
            <a:endParaRPr lang="en-US" sz="1600" dirty="0">
              <a:solidFill>
                <a:prstClr val="black"/>
              </a:solidFill>
              <a:latin typeface="Times New Roman" panose="02020603050405020304" pitchFamily="18" charset="0"/>
              <a:cs typeface="Times New Roman" panose="02020603050405020304" pitchFamily="18" charset="0"/>
            </a:endParaRPr>
          </a:p>
        </p:txBody>
      </p:sp>
      <p:sp>
        <p:nvSpPr>
          <p:cNvPr id="5" name="Rectangle 4"/>
          <p:cNvSpPr/>
          <p:nvPr/>
        </p:nvSpPr>
        <p:spPr>
          <a:xfrm>
            <a:off x="2286000" y="1105287"/>
            <a:ext cx="4572000" cy="307777"/>
          </a:xfrm>
          <a:prstGeom prst="rect">
            <a:avLst/>
          </a:prstGeom>
        </p:spPr>
        <p:txBody>
          <a:bodyPr>
            <a:spAutoFit/>
          </a:bodyPr>
          <a:lstStyle/>
          <a:p>
            <a:pPr>
              <a:buNone/>
            </a:pPr>
            <a:endParaRPr lang="en-US" sz="1400" dirty="0"/>
          </a:p>
        </p:txBody>
      </p:sp>
    </p:spTree>
    <p:extLst>
      <p:ext uri="{BB962C8B-B14F-4D97-AF65-F5344CB8AC3E}">
        <p14:creationId xmlns:p14="http://schemas.microsoft.com/office/powerpoint/2010/main" val="3278833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0"/>
            <a:ext cx="7772400" cy="5201424"/>
          </a:xfrm>
          <a:prstGeom prst="rect">
            <a:avLst/>
          </a:prstGeom>
        </p:spPr>
        <p:txBody>
          <a:bodyPr wrap="square">
            <a:spAutoFit/>
          </a:bodyPr>
          <a:lstStyle/>
          <a:p>
            <a:r>
              <a:rPr lang="en-US" sz="1600" b="1" dirty="0">
                <a:latin typeface="Times New Roman" panose="02020603050405020304" pitchFamily="18" charset="0"/>
                <a:cs typeface="Times New Roman" panose="02020603050405020304" pitchFamily="18" charset="0"/>
              </a:rPr>
              <a:t>PROFESSIONAL CONTRIBUTIONS &amp; SERVICES TO THE USPHS CORPS (OFFICERSHIP</a:t>
            </a:r>
            <a:r>
              <a:rPr lang="en-US" sz="1600" b="1" dirty="0" smtClean="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pPr>
              <a:buClrTx/>
              <a:buSzPct val="100000"/>
            </a:pPr>
            <a:r>
              <a:rPr lang="en-US" sz="1600" dirty="0">
                <a:latin typeface="Times New Roman" panose="02020603050405020304" pitchFamily="18" charset="0"/>
                <a:cs typeface="Times New Roman" panose="02020603050405020304" pitchFamily="18" charset="0"/>
              </a:rPr>
              <a:t>This section will include PHS support and PAC/Advisory Group activities as well as highlights of collateral duties within your agencies.</a:t>
            </a:r>
          </a:p>
          <a:p>
            <a:pPr>
              <a:buClrTx/>
              <a:buSzPct val="100000"/>
              <a:buNone/>
            </a:pPr>
            <a:endParaRPr lang="en-US" sz="1600" dirty="0">
              <a:latin typeface="Times New Roman" panose="02020603050405020304" pitchFamily="18" charset="0"/>
              <a:cs typeface="Times New Roman" panose="02020603050405020304" pitchFamily="18" charset="0"/>
            </a:endParaRPr>
          </a:p>
          <a:p>
            <a:pPr>
              <a:buClrTx/>
              <a:buSzPct val="100000"/>
            </a:pPr>
            <a:r>
              <a:rPr lang="en-US" sz="1600" dirty="0">
                <a:latin typeface="Times New Roman" panose="02020603050405020304" pitchFamily="18" charset="0"/>
                <a:cs typeface="Times New Roman" panose="02020603050405020304" pitchFamily="18" charset="0"/>
              </a:rPr>
              <a:t>Headings are bold and underlined in the following order:	</a:t>
            </a:r>
            <a:endParaRPr lang="en-US" sz="1600" b="1" u="sng" dirty="0">
              <a:latin typeface="Times New Roman" panose="02020603050405020304" pitchFamily="18" charset="0"/>
              <a:cs typeface="Times New Roman" panose="02020603050405020304" pitchFamily="18" charset="0"/>
            </a:endParaRPr>
          </a:p>
          <a:p>
            <a:pPr lvl="1">
              <a:buClr>
                <a:schemeClr val="accent2"/>
              </a:buClr>
              <a:buSzPct val="100000"/>
            </a:pPr>
            <a:r>
              <a:rPr lang="en-US" sz="1600" b="1" dirty="0" smtClean="0">
                <a:latin typeface="Times New Roman" panose="02020603050405020304" pitchFamily="18" charset="0"/>
                <a:cs typeface="Times New Roman" panose="02020603050405020304" pitchFamily="18" charset="0"/>
              </a:rPr>
              <a:t> </a:t>
            </a:r>
          </a:p>
          <a:p>
            <a:pPr lvl="1">
              <a:buClr>
                <a:schemeClr val="accent2"/>
              </a:buClr>
              <a:buSzPct val="100000"/>
              <a:buFont typeface="Wingdings" pitchFamily="2" charset="2"/>
              <a:buChar char="Ø"/>
            </a:pPr>
            <a:r>
              <a:rPr lang="en-US" sz="1600" b="1" dirty="0" smtClean="0">
                <a:latin typeface="Times New Roman" panose="02020603050405020304" pitchFamily="18" charset="0"/>
                <a:cs typeface="Times New Roman" panose="02020603050405020304" pitchFamily="18" charset="0"/>
              </a:rPr>
              <a:t>   </a:t>
            </a:r>
            <a:r>
              <a:rPr lang="en-US" sz="1400" b="1" u="sng" dirty="0" smtClean="0">
                <a:cs typeface="Times New Roman" panose="02020603050405020304" pitchFamily="18" charset="0"/>
              </a:rPr>
              <a:t>Membership/Leadership/involvement </a:t>
            </a:r>
            <a:r>
              <a:rPr lang="en-US" sz="1400" b="1" u="sng" dirty="0">
                <a:cs typeface="Times New Roman" panose="02020603050405020304" pitchFamily="18" charset="0"/>
              </a:rPr>
              <a:t>in PAC/Advisory Groups/COA </a:t>
            </a:r>
            <a:r>
              <a:rPr lang="en-US" sz="1400" b="1" u="sng" dirty="0" smtClean="0">
                <a:cs typeface="Times New Roman" panose="02020603050405020304" pitchFamily="18" charset="0"/>
              </a:rPr>
              <a:t>and</a:t>
            </a:r>
          </a:p>
          <a:p>
            <a:pPr lvl="1">
              <a:buClr>
                <a:schemeClr val="accent2"/>
              </a:buClr>
              <a:buSzPct val="100000"/>
            </a:pPr>
            <a:r>
              <a:rPr lang="en-US" sz="1400" b="1" dirty="0" smtClean="0">
                <a:cs typeface="Times New Roman" panose="02020603050405020304" pitchFamily="18" charset="0"/>
              </a:rPr>
              <a:t>      </a:t>
            </a:r>
            <a:r>
              <a:rPr lang="en-US" sz="1400" b="1" u="sng" dirty="0" smtClean="0">
                <a:cs typeface="Times New Roman" panose="02020603050405020304" pitchFamily="18" charset="0"/>
              </a:rPr>
              <a:t>Other </a:t>
            </a:r>
            <a:r>
              <a:rPr lang="en-US" sz="1400" b="1" u="sng" dirty="0">
                <a:cs typeface="Times New Roman" panose="02020603050405020304" pitchFamily="18" charset="0"/>
              </a:rPr>
              <a:t>USPHS </a:t>
            </a:r>
            <a:r>
              <a:rPr lang="en-US" sz="1400" b="1" u="sng" dirty="0" smtClean="0">
                <a:cs typeface="Times New Roman" panose="02020603050405020304" pitchFamily="18" charset="0"/>
              </a:rPr>
              <a:t>activities</a:t>
            </a:r>
            <a:r>
              <a:rPr lang="en-US" sz="1400" b="1" u="sng" dirty="0">
                <a:cs typeface="Times New Roman" panose="02020603050405020304" pitchFamily="18" charset="0"/>
              </a:rPr>
              <a:t>.  </a:t>
            </a:r>
          </a:p>
          <a:p>
            <a:pPr lvl="2">
              <a:buSzPct val="100000"/>
            </a:pPr>
            <a:r>
              <a:rPr lang="en-US" sz="1400" dirty="0" smtClean="0">
                <a:cs typeface="Times New Roman" panose="02020603050405020304" pitchFamily="18" charset="0"/>
              </a:rPr>
              <a:t>All </a:t>
            </a:r>
            <a:r>
              <a:rPr lang="en-US" sz="1400" dirty="0">
                <a:cs typeface="Times New Roman" panose="02020603050405020304" pitchFamily="18" charset="0"/>
              </a:rPr>
              <a:t>are listed in reverse chronological order, bulleted and single </a:t>
            </a:r>
            <a:r>
              <a:rPr lang="en-US" sz="1400" dirty="0" smtClean="0">
                <a:cs typeface="Times New Roman" panose="02020603050405020304" pitchFamily="18" charset="0"/>
              </a:rPr>
              <a:t>spaced</a:t>
            </a:r>
          </a:p>
          <a:p>
            <a:pPr lvl="2">
              <a:buSzPct val="100000"/>
            </a:pPr>
            <a:r>
              <a:rPr lang="en-US" sz="1400" i="1" dirty="0" smtClean="0">
                <a:solidFill>
                  <a:srgbClr val="0070C0"/>
                </a:solidFill>
                <a:cs typeface="Times New Roman" panose="02020603050405020304" pitchFamily="18" charset="0"/>
              </a:rPr>
              <a:t>Listings under </a:t>
            </a:r>
            <a:r>
              <a:rPr lang="en-US" sz="1400" i="1" dirty="0">
                <a:solidFill>
                  <a:srgbClr val="0070C0"/>
                </a:solidFill>
                <a:cs typeface="Times New Roman" panose="02020603050405020304" pitchFamily="18" charset="0"/>
              </a:rPr>
              <a:t>this heading should have collaborating documentation in </a:t>
            </a:r>
            <a:endParaRPr lang="en-US" sz="1400" i="1" dirty="0" smtClean="0">
              <a:solidFill>
                <a:srgbClr val="0070C0"/>
              </a:solidFill>
              <a:cs typeface="Times New Roman" panose="02020603050405020304" pitchFamily="18" charset="0"/>
            </a:endParaRPr>
          </a:p>
          <a:p>
            <a:pPr lvl="2">
              <a:buSzPct val="100000"/>
            </a:pPr>
            <a:r>
              <a:rPr lang="en-US" sz="1400" i="1" dirty="0">
                <a:solidFill>
                  <a:srgbClr val="0070C0"/>
                </a:solidFill>
                <a:cs typeface="Times New Roman" panose="02020603050405020304" pitchFamily="18" charset="0"/>
              </a:rPr>
              <a:t> </a:t>
            </a:r>
            <a:r>
              <a:rPr lang="en-US" sz="1400" i="1" dirty="0" smtClean="0">
                <a:solidFill>
                  <a:srgbClr val="0070C0"/>
                </a:solidFill>
                <a:cs typeface="Times New Roman" panose="02020603050405020304" pitchFamily="18" charset="0"/>
              </a:rPr>
              <a:t>     your </a:t>
            </a:r>
            <a:r>
              <a:rPr lang="en-US" sz="1400" i="1" dirty="0">
                <a:solidFill>
                  <a:srgbClr val="0070C0"/>
                </a:solidFill>
                <a:cs typeface="Times New Roman" panose="02020603050405020304" pitchFamily="18" charset="0"/>
              </a:rPr>
              <a:t>eOPF.</a:t>
            </a:r>
          </a:p>
          <a:p>
            <a:pPr lvl="1">
              <a:buClrTx/>
              <a:buSzPct val="100000"/>
              <a:buNone/>
            </a:pPr>
            <a:endParaRPr lang="en-US" sz="1400" i="1" dirty="0">
              <a:solidFill>
                <a:srgbClr val="0070C0"/>
              </a:solidFill>
              <a:cs typeface="Times New Roman" panose="02020603050405020304" pitchFamily="18" charset="0"/>
            </a:endParaRPr>
          </a:p>
          <a:p>
            <a:pPr lvl="1">
              <a:buClr>
                <a:schemeClr val="accent2"/>
              </a:buClr>
              <a:buSzPct val="100000"/>
              <a:buFont typeface="Wingdings" pitchFamily="2" charset="2"/>
              <a:buChar char="Ø"/>
            </a:pPr>
            <a:r>
              <a:rPr lang="en-US" sz="1400" dirty="0" smtClean="0">
                <a:cs typeface="Times New Roman" panose="02020603050405020304" pitchFamily="18" charset="0"/>
              </a:rPr>
              <a:t>   </a:t>
            </a:r>
            <a:r>
              <a:rPr lang="en-US" sz="1400" b="1" u="sng" dirty="0" smtClean="0">
                <a:cs typeface="Times New Roman" panose="02020603050405020304" pitchFamily="18" charset="0"/>
              </a:rPr>
              <a:t>Collateral </a:t>
            </a:r>
            <a:r>
              <a:rPr lang="en-US" sz="1400" b="1" u="sng" dirty="0">
                <a:cs typeface="Times New Roman" panose="02020603050405020304" pitchFamily="18" charset="0"/>
              </a:rPr>
              <a:t>Duties/Agency support Activities.  </a:t>
            </a:r>
          </a:p>
          <a:p>
            <a:pPr lvl="2">
              <a:buSzPct val="100000"/>
            </a:pPr>
            <a:r>
              <a:rPr lang="en-US" sz="1400" dirty="0" smtClean="0">
                <a:cs typeface="Times New Roman" panose="02020603050405020304" pitchFamily="18" charset="0"/>
              </a:rPr>
              <a:t>Listings </a:t>
            </a:r>
            <a:r>
              <a:rPr lang="en-US" sz="1400" dirty="0">
                <a:cs typeface="Times New Roman" panose="02020603050405020304" pitchFamily="18" charset="0"/>
              </a:rPr>
              <a:t>focus on your specific agency contributions in reverse chronological order, </a:t>
            </a:r>
            <a:r>
              <a:rPr lang="en-US" sz="1400" dirty="0" smtClean="0">
                <a:cs typeface="Times New Roman" panose="02020603050405020304" pitchFamily="18" charset="0"/>
              </a:rPr>
              <a:t>bulleted </a:t>
            </a:r>
            <a:r>
              <a:rPr lang="en-US" sz="1400" dirty="0">
                <a:cs typeface="Times New Roman" panose="02020603050405020304" pitchFamily="18" charset="0"/>
              </a:rPr>
              <a:t>and single spaced.</a:t>
            </a:r>
          </a:p>
          <a:p>
            <a:pPr lvl="1">
              <a:buClr>
                <a:schemeClr val="accent2"/>
              </a:buClr>
              <a:buSzPct val="100000"/>
              <a:buFont typeface="Wingdings" pitchFamily="2" charset="2"/>
              <a:buChar char="Ø"/>
            </a:pPr>
            <a:endParaRPr lang="en-US" sz="1400" b="1" u="sng" dirty="0">
              <a:cs typeface="Times New Roman" panose="02020603050405020304" pitchFamily="18" charset="0"/>
            </a:endParaRPr>
          </a:p>
          <a:p>
            <a:pPr lvl="1">
              <a:buClr>
                <a:schemeClr val="accent2"/>
              </a:buClr>
              <a:buSzPct val="100000"/>
              <a:buFont typeface="Wingdings" pitchFamily="2" charset="2"/>
              <a:buChar char="Ø"/>
            </a:pPr>
            <a:r>
              <a:rPr lang="en-US" sz="1400" dirty="0" smtClean="0">
                <a:cs typeface="Times New Roman" panose="02020603050405020304" pitchFamily="18" charset="0"/>
              </a:rPr>
              <a:t>   </a:t>
            </a:r>
            <a:r>
              <a:rPr lang="en-US" sz="1400" b="1" u="sng" dirty="0" smtClean="0">
                <a:cs typeface="Times New Roman" panose="02020603050405020304" pitchFamily="18" charset="0"/>
              </a:rPr>
              <a:t>USPHS </a:t>
            </a:r>
            <a:r>
              <a:rPr lang="en-US" sz="1400" b="1" u="sng" dirty="0">
                <a:cs typeface="Times New Roman" panose="02020603050405020304" pitchFamily="18" charset="0"/>
              </a:rPr>
              <a:t>and Agency Deployments.</a:t>
            </a:r>
            <a:r>
              <a:rPr lang="en-US" sz="1400" b="1" dirty="0">
                <a:cs typeface="Times New Roman" panose="02020603050405020304" pitchFamily="18" charset="0"/>
              </a:rPr>
              <a:t>  </a:t>
            </a:r>
          </a:p>
          <a:p>
            <a:pPr lvl="2">
              <a:buSzPct val="100000"/>
            </a:pPr>
            <a:r>
              <a:rPr lang="en-US" sz="1400" dirty="0" smtClean="0">
                <a:cs typeface="Times New Roman" panose="02020603050405020304" pitchFamily="18" charset="0"/>
              </a:rPr>
              <a:t>Listings </a:t>
            </a:r>
            <a:r>
              <a:rPr lang="en-US" sz="1400" dirty="0">
                <a:cs typeface="Times New Roman" panose="02020603050405020304" pitchFamily="18" charset="0"/>
              </a:rPr>
              <a:t>are single spaced without indentation, and not bulleted.  </a:t>
            </a:r>
            <a:endParaRPr lang="en-US" sz="1400" dirty="0" smtClean="0">
              <a:cs typeface="Times New Roman" panose="02020603050405020304" pitchFamily="18" charset="0"/>
            </a:endParaRPr>
          </a:p>
          <a:p>
            <a:pPr lvl="2">
              <a:buSzPct val="100000"/>
            </a:pPr>
            <a:r>
              <a:rPr lang="en-US" sz="1400" i="1" dirty="0" smtClean="0">
                <a:solidFill>
                  <a:srgbClr val="0070C0"/>
                </a:solidFill>
                <a:cs typeface="Times New Roman" panose="02020603050405020304" pitchFamily="18" charset="0"/>
              </a:rPr>
              <a:t>Only </a:t>
            </a:r>
            <a:r>
              <a:rPr lang="en-US" sz="1400" i="1" dirty="0">
                <a:solidFill>
                  <a:srgbClr val="0070C0"/>
                </a:solidFill>
                <a:cs typeface="Times New Roman" panose="02020603050405020304" pitchFamily="18" charset="0"/>
              </a:rPr>
              <a:t>those </a:t>
            </a:r>
            <a:r>
              <a:rPr lang="en-US" sz="1400" i="1" dirty="0" smtClean="0">
                <a:solidFill>
                  <a:srgbClr val="0070C0"/>
                </a:solidFill>
                <a:cs typeface="Times New Roman" panose="02020603050405020304" pitchFamily="18" charset="0"/>
              </a:rPr>
              <a:t>deployments </a:t>
            </a:r>
            <a:r>
              <a:rPr lang="en-US" sz="1400" i="1" dirty="0">
                <a:solidFill>
                  <a:srgbClr val="0070C0"/>
                </a:solidFill>
                <a:cs typeface="Times New Roman" panose="02020603050405020304" pitchFamily="18" charset="0"/>
              </a:rPr>
              <a:t>in uniform are to be included.</a:t>
            </a:r>
            <a:endParaRPr lang="en-US" sz="1400" dirty="0">
              <a:solidFill>
                <a:srgbClr val="0070C0"/>
              </a:solidFill>
              <a:cs typeface="Times New Roman" panose="02020603050405020304" pitchFamily="18" charset="0"/>
            </a:endParaRPr>
          </a:p>
          <a:p>
            <a:endParaRPr lang="en-US"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60569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1516</TotalTime>
  <Words>1490</Words>
  <Application>Microsoft Office PowerPoint</Application>
  <PresentationFormat>On-screen Show (4:3)</PresentationFormat>
  <Paragraphs>241</Paragraphs>
  <Slides>17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Concourse</vt:lpstr>
      <vt:lpstr>Acrobat Document</vt:lpstr>
      <vt:lpstr>     Developing Documents for Promotion with Impact (CV, OS, ROS) </vt:lpstr>
      <vt:lpstr>Strategy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QUESTIONS?</vt:lpstr>
      <vt:lpstr>THANK-YOU FOR ATTENDING THIS WEBINAR</vt:lpstr>
    </vt:vector>
  </TitlesOfParts>
  <Company>NIH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a Curriculum Vita(CV) with Impact</dc:title>
  <dc:creator>Sue Bonfiglio</dc:creator>
  <cp:lastModifiedBy>User</cp:lastModifiedBy>
  <cp:revision>195</cp:revision>
  <dcterms:created xsi:type="dcterms:W3CDTF">2013-03-12T16:32:36Z</dcterms:created>
  <dcterms:modified xsi:type="dcterms:W3CDTF">2013-11-19T16:11:58Z</dcterms:modified>
</cp:coreProperties>
</file>