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8.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slideLayouts/slideLayout8.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4"/>
  </p:notesMasterIdLst>
  <p:sldIdLst>
    <p:sldId id="256" r:id="rId2"/>
    <p:sldId id="257" r:id="rId3"/>
    <p:sldId id="259" r:id="rId4"/>
    <p:sldId id="260" r:id="rId5"/>
    <p:sldId id="261" r:id="rId6"/>
    <p:sldId id="258" r:id="rId7"/>
    <p:sldId id="262" r:id="rId8"/>
    <p:sldId id="263" r:id="rId9"/>
    <p:sldId id="264" r:id="rId10"/>
    <p:sldId id="265" r:id="rId11"/>
    <p:sldId id="266" r:id="rId12"/>
    <p:sldId id="268" r:id="rId13"/>
    <p:sldId id="270" r:id="rId14"/>
    <p:sldId id="271" r:id="rId15"/>
    <p:sldId id="272" r:id="rId16"/>
    <p:sldId id="275" r:id="rId17"/>
    <p:sldId id="276" r:id="rId18"/>
    <p:sldId id="277" r:id="rId19"/>
    <p:sldId id="273" r:id="rId20"/>
    <p:sldId id="278" r:id="rId21"/>
    <p:sldId id="279" r:id="rId22"/>
    <p:sldId id="274"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CC"/>
    <a:srgbClr val="2F2FFD"/>
    <a:srgbClr val="BBC7E3"/>
    <a:srgbClr val="092991"/>
    <a:srgbClr val="0B408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0" d="100"/>
          <a:sy n="90" d="100"/>
        </p:scale>
        <p:origin x="-8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29F436-E7AA-47C1-8A3B-0200477AF84C}" type="datetimeFigureOut">
              <a:rPr lang="en-US" smtClean="0"/>
              <a:pPr/>
              <a:t>08/10/2013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3E8CDD-63E2-46A0-9DEF-15C429B3C7F4}" type="slidenum">
              <a:rPr lang="en-US" smtClean="0"/>
              <a:pPr/>
              <a:t>‹#›</a:t>
            </a:fld>
            <a:endParaRPr lang="en-US"/>
          </a:p>
        </p:txBody>
      </p:sp>
    </p:spTree>
    <p:extLst>
      <p:ext uri="{BB962C8B-B14F-4D97-AF65-F5344CB8AC3E}">
        <p14:creationId xmlns:p14="http://schemas.microsoft.com/office/powerpoint/2010/main" val="35874065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0BBFFBB-D50E-407A-818E-65295B403FBD}" type="datetime1">
              <a:rPr lang="en-US" smtClean="0"/>
              <a:pPr/>
              <a:t>08/10/2013</a:t>
            </a:fld>
            <a:endParaRPr lang="en-US"/>
          </a:p>
        </p:txBody>
      </p:sp>
      <p:sp>
        <p:nvSpPr>
          <p:cNvPr id="19" name="Footer Placeholder 18"/>
          <p:cNvSpPr>
            <a:spLocks noGrp="1"/>
          </p:cNvSpPr>
          <p:nvPr>
            <p:ph type="ftr" sz="quarter" idx="11"/>
          </p:nvPr>
        </p:nvSpPr>
        <p:spPr/>
        <p:txBody>
          <a:bodyPr/>
          <a:lstStyle/>
          <a:p>
            <a:endParaRPr kumimoji="0" lang="en-US"/>
          </a:p>
        </p:txBody>
      </p:sp>
      <p:sp>
        <p:nvSpPr>
          <p:cNvPr id="27" name="Slide Number Placeholder 26"/>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3FB7ED4-B56A-47DB-8084-7645CA6DAA97}" type="datetime1">
              <a:rPr lang="en-US" smtClean="0"/>
              <a:pPr/>
              <a:t>08/10/2013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819CDBC-57C1-4F6F-B4DA-E983FFB7FE7A}" type="datetime1">
              <a:rPr lang="en-US" smtClean="0"/>
              <a:pPr/>
              <a:t>08/10/2013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03E0569-1AEB-493F-AC5D-407C6CE98B06}" type="datetime1">
              <a:rPr lang="en-US" smtClean="0"/>
              <a:pPr/>
              <a:t>08/10/2013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FA1BA29-5926-4D4C-8E1A-5C8C1A245390}" type="datetime1">
              <a:rPr lang="en-US" smtClean="0"/>
              <a:pPr/>
              <a:t>08/10/2013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1DEAC84-BA77-4FFA-BD1F-EE887409A8DA}" type="datetime1">
              <a:rPr lang="en-US" smtClean="0"/>
              <a:pPr/>
              <a:t>08/10/2013</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89E1208-F15C-4DFB-945F-A99CA7F38D6F}" type="datetime1">
              <a:rPr lang="en-US" smtClean="0"/>
              <a:pPr/>
              <a:t>08/10/2013</a:t>
            </a:fld>
            <a:endParaRPr lang="en-US"/>
          </a:p>
        </p:txBody>
      </p:sp>
      <p:sp>
        <p:nvSpPr>
          <p:cNvPr id="8" name="Footer Placeholder 7"/>
          <p:cNvSpPr>
            <a:spLocks noGrp="1"/>
          </p:cNvSpPr>
          <p:nvPr>
            <p:ph type="ftr" sz="quarter" idx="11"/>
          </p:nvPr>
        </p:nvSpPr>
        <p:spPr/>
        <p:txBody>
          <a:bodyPr/>
          <a:lstStyle/>
          <a:p>
            <a:endParaRPr kumimoji="0" lang="en-US" dirty="0"/>
          </a:p>
        </p:txBody>
      </p:sp>
      <p:sp>
        <p:nvSpPr>
          <p:cNvPr id="9" name="Slide Number Placeholder 8"/>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424C2F0-E09F-4ECF-BB08-6B4428FF4BEA}" type="datetime1">
              <a:rPr lang="en-US" smtClean="0"/>
              <a:pPr/>
              <a:t>08/10/2013</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E0E494-15C2-4C3F-8E00-72F4C18426C9}" type="datetime1">
              <a:rPr lang="en-US" smtClean="0"/>
              <a:pPr/>
              <a:t>08/10/2013</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D4B84C2-25AB-43C7-BC75-53EB7993717A}" type="datetime1">
              <a:rPr lang="en-US" smtClean="0"/>
              <a:pPr/>
              <a:t>08/10/2013</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5F01950-C77B-43B8-8139-6391DDE6DE9B}" type="datetime1">
              <a:rPr lang="en-US" smtClean="0"/>
              <a:pPr/>
              <a:t>08/10/2013</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a:xfrm>
            <a:off x="8077200" y="6356350"/>
            <a:ext cx="609600" cy="365125"/>
          </a:xfrm>
        </p:spPr>
        <p:txBody>
          <a:bodyPr/>
          <a:lstStyle/>
          <a:p>
            <a:fld id="{042AED99-7FB4-404E-8A97-64753DCE42EC}" type="slidenum">
              <a:rPr kumimoji="0" lang="en-US" smtClean="0"/>
              <a:pPr/>
              <a:t>‹#›</a:t>
            </a:fld>
            <a:endParaRPr kumimoji="0"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851D474-5E19-48C9-8FED-0894132678CB}" type="datetime1">
              <a:rPr lang="en-US" smtClean="0"/>
              <a:pPr/>
              <a:t>08/10/2013</a:t>
            </a:fld>
            <a:endParaRPr lang="en-US" dirty="0">
              <a:solidFill>
                <a:schemeClr val="tx2">
                  <a:shade val="90000"/>
                </a:scheme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lgn="l" eaLnBrk="1" latinLnBrk="0" hangingPunct="1"/>
            <a:endParaRPr kumimoji="0" lang="en-US" dirty="0">
              <a:solidFill>
                <a:schemeClr val="tx2">
                  <a:shade val="90000"/>
                </a:scheme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42AED99-7FB4-404E-8A97-64753DCE42EC}" type="slidenum">
              <a:rPr kumimoji="0" lang="en-US" smtClean="0"/>
              <a:pPr/>
              <a:t>‹#›</a:t>
            </a:fld>
            <a:endParaRPr kumimoji="0" lang="en-US" dirty="0">
              <a:solidFill>
                <a:schemeClr val="tx2">
                  <a:shade val="90000"/>
                </a:scheme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hyperlink" Target="mailto:rodrigo.chavez@cms.hhs.gov" TargetMode="External"/><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hyperlink" Target="mailto:candece.griffin@samsha.hhs.gov" TargetMode="External"/><Relationship Id="rId5" Type="http://schemas.openxmlformats.org/officeDocument/2006/relationships/hyperlink" Target="mailto:mrice@hrsa.gov" TargetMode="Externa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06552" y="1842701"/>
            <a:ext cx="7851648" cy="3323987"/>
          </a:xfrm>
        </p:spPr>
        <p:txBody>
          <a:bodyPr anchor="ctr" anchorCtr="0">
            <a:spAutoFit/>
          </a:bodyPr>
          <a:lstStyle/>
          <a:p>
            <a:pPr algn="ctr"/>
            <a:r>
              <a:rPr lang="en-US" sz="7200" dirty="0" smtClean="0">
                <a:solidFill>
                  <a:schemeClr val="tx1">
                    <a:lumMod val="85000"/>
                  </a:schemeClr>
                </a:solidFill>
                <a:latin typeface="Arial" pitchFamily="34" charset="0"/>
                <a:cs typeface="Arial" pitchFamily="34" charset="0"/>
              </a:rPr>
              <a:t>HAPAG</a:t>
            </a:r>
            <a:r>
              <a:rPr lang="en-US" sz="7200" spc="600" dirty="0" smtClean="0">
                <a:solidFill>
                  <a:schemeClr val="tx1">
                    <a:lumMod val="85000"/>
                  </a:schemeClr>
                </a:solidFill>
                <a:latin typeface="Arial" pitchFamily="34" charset="0"/>
                <a:cs typeface="Arial" pitchFamily="34" charset="0"/>
              </a:rPr>
              <a:t/>
            </a:r>
            <a:br>
              <a:rPr lang="en-US" sz="7200" spc="600" dirty="0" smtClean="0">
                <a:solidFill>
                  <a:schemeClr val="tx1">
                    <a:lumMod val="85000"/>
                  </a:schemeClr>
                </a:solidFill>
                <a:latin typeface="Arial" pitchFamily="34" charset="0"/>
                <a:cs typeface="Arial" pitchFamily="34" charset="0"/>
              </a:rPr>
            </a:br>
            <a:r>
              <a:rPr lang="en-US" sz="7200" dirty="0" smtClean="0">
                <a:solidFill>
                  <a:schemeClr val="tx1">
                    <a:lumMod val="85000"/>
                  </a:schemeClr>
                </a:solidFill>
                <a:latin typeface="Arial" pitchFamily="34" charset="0"/>
                <a:cs typeface="Arial" pitchFamily="34" charset="0"/>
              </a:rPr>
              <a:t>DEPLOYMENT</a:t>
            </a:r>
            <a:br>
              <a:rPr lang="en-US" sz="7200" dirty="0" smtClean="0">
                <a:solidFill>
                  <a:schemeClr val="tx1">
                    <a:lumMod val="85000"/>
                  </a:schemeClr>
                </a:solidFill>
                <a:latin typeface="Arial" pitchFamily="34" charset="0"/>
                <a:cs typeface="Arial" pitchFamily="34" charset="0"/>
              </a:rPr>
            </a:br>
            <a:r>
              <a:rPr lang="en-US" sz="7200" dirty="0" smtClean="0">
                <a:solidFill>
                  <a:schemeClr val="tx1">
                    <a:lumMod val="85000"/>
                  </a:schemeClr>
                </a:solidFill>
                <a:latin typeface="Arial" pitchFamily="34" charset="0"/>
                <a:cs typeface="Arial" pitchFamily="34" charset="0"/>
              </a:rPr>
              <a:t> PACKING GUIDE</a:t>
            </a:r>
            <a:endParaRPr lang="en-US" sz="7200" dirty="0">
              <a:solidFill>
                <a:schemeClr val="tx1">
                  <a:lumMod val="85000"/>
                </a:schemeClr>
              </a:solidFill>
              <a:latin typeface="Arial" pitchFamily="34" charset="0"/>
              <a:cs typeface="Arial" pitchFamily="34" charset="0"/>
            </a:endParaRPr>
          </a:p>
        </p:txBody>
      </p:sp>
      <p:pic>
        <p:nvPicPr>
          <p:cNvPr id="7" name="Picture 6" descr="U.S.PublicHealthService22.jpg"/>
          <p:cNvPicPr>
            <a:picLocks noChangeAspect="1"/>
          </p:cNvPicPr>
          <p:nvPr/>
        </p:nvPicPr>
        <p:blipFill>
          <a:blip r:embed="rId3" cstate="print"/>
          <a:stretch>
            <a:fillRect/>
          </a:stretch>
        </p:blipFill>
        <p:spPr>
          <a:xfrm>
            <a:off x="0" y="0"/>
            <a:ext cx="1508456" cy="1517052"/>
          </a:xfrm>
          <a:prstGeom prst="rect">
            <a:avLst/>
          </a:prstGeom>
        </p:spPr>
      </p:pic>
      <p:pic>
        <p:nvPicPr>
          <p:cNvPr id="8" name="Picture 7" descr="origenal logo_custom_.jpg"/>
          <p:cNvPicPr>
            <a:picLocks noChangeAspect="1"/>
          </p:cNvPicPr>
          <p:nvPr/>
        </p:nvPicPr>
        <p:blipFill>
          <a:blip r:embed="rId4" cstate="print"/>
          <a:stretch>
            <a:fillRect/>
          </a:stretch>
        </p:blipFill>
        <p:spPr>
          <a:xfrm>
            <a:off x="7531024" y="0"/>
            <a:ext cx="1612976" cy="1630902"/>
          </a:xfrm>
          <a:prstGeom prst="rect">
            <a:avLst/>
          </a:prstGeom>
        </p:spPr>
      </p:pic>
      <p:sp>
        <p:nvSpPr>
          <p:cNvPr id="5" name="Slide Number Placeholder 4"/>
          <p:cNvSpPr>
            <a:spLocks noGrp="1"/>
          </p:cNvSpPr>
          <p:nvPr>
            <p:ph type="sldNum" sz="quarter" idx="12"/>
          </p:nvPr>
        </p:nvSpPr>
        <p:spPr/>
        <p:txBody>
          <a:bodyPr/>
          <a:lstStyle/>
          <a:p>
            <a:fld id="{042AED99-7FB4-404E-8A97-64753DCE42EC}" type="slidenum">
              <a:rPr kumimoji="0" lang="en-US" smtClean="0"/>
              <a:pPr/>
              <a:t>1</a:t>
            </a:fld>
            <a:endParaRPr kumimoji="0"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3000" b="-3000"/>
          </a:stretch>
        </a:blipFill>
        <a:effectLst/>
      </p:bgPr>
    </p:bg>
    <p:spTree>
      <p:nvGrpSpPr>
        <p:cNvPr id="1" name=""/>
        <p:cNvGrpSpPr/>
        <p:nvPr/>
      </p:nvGrpSpPr>
      <p:grpSpPr>
        <a:xfrm>
          <a:off x="0" y="0"/>
          <a:ext cx="0" cy="0"/>
          <a:chOff x="0" y="0"/>
          <a:chExt cx="0" cy="0"/>
        </a:xfrm>
      </p:grpSpPr>
      <p:pic>
        <p:nvPicPr>
          <p:cNvPr id="7" name="Picture 6" descr="U.S.PublicHealthService22.jpg"/>
          <p:cNvPicPr>
            <a:picLocks noChangeAspect="1"/>
          </p:cNvPicPr>
          <p:nvPr/>
        </p:nvPicPr>
        <p:blipFill>
          <a:blip r:embed="rId3" cstate="print"/>
          <a:stretch>
            <a:fillRect/>
          </a:stretch>
        </p:blipFill>
        <p:spPr>
          <a:xfrm>
            <a:off x="0" y="0"/>
            <a:ext cx="1055576" cy="1061590"/>
          </a:xfrm>
          <a:prstGeom prst="rect">
            <a:avLst/>
          </a:prstGeom>
        </p:spPr>
      </p:pic>
      <p:sp>
        <p:nvSpPr>
          <p:cNvPr id="6" name="Title 5"/>
          <p:cNvSpPr>
            <a:spLocks noGrp="1"/>
          </p:cNvSpPr>
          <p:nvPr>
            <p:ph type="title"/>
          </p:nvPr>
        </p:nvSpPr>
        <p:spPr/>
        <p:txBody>
          <a:bodyPr/>
          <a:lstStyle/>
          <a:p>
            <a:r>
              <a:rPr lang="en-US" dirty="0" smtClean="0"/>
              <a:t>`</a:t>
            </a:r>
            <a:endParaRPr lang="en-US" dirty="0"/>
          </a:p>
        </p:txBody>
      </p:sp>
      <p:sp>
        <p:nvSpPr>
          <p:cNvPr id="9" name="Content Placeholder 8"/>
          <p:cNvSpPr>
            <a:spLocks noGrp="1"/>
          </p:cNvSpPr>
          <p:nvPr>
            <p:ph idx="1"/>
          </p:nvPr>
        </p:nvSpPr>
        <p:spPr>
          <a:xfrm>
            <a:off x="457200" y="1143000"/>
            <a:ext cx="8229600" cy="5181600"/>
          </a:xfrm>
        </p:spPr>
        <p:txBody>
          <a:bodyPr>
            <a:normAutofit/>
          </a:bodyPr>
          <a:lstStyle/>
          <a:p>
            <a:pPr marL="1082675" indent="-336550">
              <a:buClr>
                <a:schemeClr val="bg1"/>
              </a:buClr>
              <a:buFont typeface="Arial" pitchFamily="34" charset="0"/>
              <a:buChar char="♦"/>
            </a:pPr>
            <a:r>
              <a:rPr lang="en-US" sz="1600" dirty="0" smtClean="0">
                <a:solidFill>
                  <a:schemeClr val="bg1">
                    <a:lumMod val="85000"/>
                  </a:schemeClr>
                </a:solidFill>
              </a:rPr>
              <a:t>Always secure doors when inside your room, using locks and security chains.</a:t>
            </a:r>
          </a:p>
          <a:p>
            <a:pPr marL="1082675" indent="-336550">
              <a:buClr>
                <a:schemeClr val="bg1"/>
              </a:buClr>
              <a:buFont typeface="Arial" pitchFamily="34" charset="0"/>
              <a:buChar char="♦"/>
            </a:pPr>
            <a:r>
              <a:rPr lang="en-US" sz="1600" dirty="0" smtClean="0">
                <a:solidFill>
                  <a:schemeClr val="bg1">
                    <a:lumMod val="85000"/>
                  </a:schemeClr>
                </a:solidFill>
              </a:rPr>
              <a:t>Do not open doors to callers (including hotel staff) unless each caller has been identified. When in doubt (i.e. a request was not made) call the front desk and confirm.</a:t>
            </a:r>
          </a:p>
          <a:p>
            <a:pPr marL="1082675" indent="-336550">
              <a:buClr>
                <a:schemeClr val="bg1"/>
              </a:buClr>
              <a:buFont typeface="Arial" pitchFamily="34" charset="0"/>
              <a:buChar char="♦"/>
            </a:pPr>
            <a:r>
              <a:rPr lang="en-US" sz="1600" dirty="0" smtClean="0">
                <a:solidFill>
                  <a:schemeClr val="bg1">
                    <a:lumMod val="85000"/>
                  </a:schemeClr>
                </a:solidFill>
              </a:rPr>
              <a:t>Always use safety deposit boxes for the storage of cash, traveler’s checks, airline tickets, and any other important documents. Do not leave valuables in your room.</a:t>
            </a:r>
          </a:p>
          <a:p>
            <a:pPr marL="688975" indent="-463550">
              <a:buClr>
                <a:schemeClr val="bg1"/>
              </a:buClr>
              <a:buFont typeface="+mj-lt"/>
              <a:buAutoNum type="romanUcPeriod" startAt="4"/>
            </a:pPr>
            <a:r>
              <a:rPr lang="en-US" sz="2400" dirty="0" smtClean="0">
                <a:solidFill>
                  <a:schemeClr val="bg1">
                    <a:lumMod val="85000"/>
                  </a:schemeClr>
                </a:solidFill>
              </a:rPr>
              <a:t>Safety in Vehicles</a:t>
            </a:r>
          </a:p>
          <a:p>
            <a:pPr marL="1082675" indent="-336550">
              <a:buClr>
                <a:schemeClr val="bg1"/>
              </a:buClr>
              <a:buFont typeface="Arial" pitchFamily="34" charset="0"/>
              <a:buChar char="♦"/>
            </a:pPr>
            <a:r>
              <a:rPr lang="en-US" sz="1600" dirty="0" smtClean="0">
                <a:solidFill>
                  <a:schemeClr val="bg1">
                    <a:lumMod val="85000"/>
                  </a:schemeClr>
                </a:solidFill>
              </a:rPr>
              <a:t>Wear safety belts.</a:t>
            </a:r>
          </a:p>
          <a:p>
            <a:pPr marL="1082675" indent="-336550">
              <a:buClr>
                <a:schemeClr val="bg1"/>
              </a:buClr>
              <a:buFont typeface="Arial" pitchFamily="34" charset="0"/>
              <a:buChar char="♦"/>
            </a:pPr>
            <a:r>
              <a:rPr lang="en-US" sz="1600" dirty="0" smtClean="0">
                <a:solidFill>
                  <a:schemeClr val="bg1">
                    <a:lumMod val="85000"/>
                  </a:schemeClr>
                </a:solidFill>
              </a:rPr>
              <a:t>Notify others of your travel time and destination, and steps they should take if you do not arrive as scheduled.</a:t>
            </a:r>
          </a:p>
          <a:p>
            <a:pPr marL="1082675" indent="-336550">
              <a:buClr>
                <a:schemeClr val="bg1"/>
              </a:buClr>
              <a:buFont typeface="Arial" pitchFamily="34" charset="0"/>
              <a:buChar char="♦"/>
            </a:pPr>
            <a:r>
              <a:rPr lang="en-US" sz="1600" dirty="0" smtClean="0">
                <a:solidFill>
                  <a:schemeClr val="bg1">
                    <a:lumMod val="85000"/>
                  </a:schemeClr>
                </a:solidFill>
              </a:rPr>
              <a:t>Avoid traveling at night when possible.</a:t>
            </a:r>
          </a:p>
          <a:p>
            <a:pPr marL="1082675" indent="-336550">
              <a:buClr>
                <a:schemeClr val="bg1"/>
              </a:buClr>
              <a:buFont typeface="Arial" pitchFamily="34" charset="0"/>
              <a:buChar char="♦"/>
            </a:pPr>
            <a:r>
              <a:rPr lang="en-US" sz="1600" dirty="0" smtClean="0">
                <a:solidFill>
                  <a:schemeClr val="bg1">
                    <a:lumMod val="85000"/>
                  </a:schemeClr>
                </a:solidFill>
              </a:rPr>
              <a:t>Keep doors locked.</a:t>
            </a:r>
          </a:p>
          <a:p>
            <a:pPr marL="1082675" indent="-336550">
              <a:buClr>
                <a:schemeClr val="bg1"/>
              </a:buClr>
              <a:buFont typeface="Arial" pitchFamily="34" charset="0"/>
              <a:buChar char="♦"/>
            </a:pPr>
            <a:r>
              <a:rPr lang="en-US" sz="1600" dirty="0" smtClean="0">
                <a:solidFill>
                  <a:schemeClr val="bg1">
                    <a:lumMod val="85000"/>
                  </a:schemeClr>
                </a:solidFill>
              </a:rPr>
              <a:t>Keep a minimum number of windows open (no more than 5 cm and only those windows near occupied seats).</a:t>
            </a:r>
          </a:p>
          <a:p>
            <a:pPr marL="1082675" indent="-857250">
              <a:buClr>
                <a:schemeClr val="bg1"/>
              </a:buClr>
              <a:buNone/>
            </a:pPr>
            <a:endParaRPr lang="en-US" sz="1600" dirty="0">
              <a:solidFill>
                <a:schemeClr val="bg1"/>
              </a:solidFill>
            </a:endParaRPr>
          </a:p>
        </p:txBody>
      </p:sp>
      <p:pic>
        <p:nvPicPr>
          <p:cNvPr id="8" name="Picture 7" descr="origenal logo_custom_.jpg"/>
          <p:cNvPicPr>
            <a:picLocks noChangeAspect="1"/>
          </p:cNvPicPr>
          <p:nvPr/>
        </p:nvPicPr>
        <p:blipFill>
          <a:blip r:embed="rId4" cstate="print"/>
          <a:stretch>
            <a:fillRect/>
          </a:stretch>
        </p:blipFill>
        <p:spPr>
          <a:xfrm>
            <a:off x="8041822" y="0"/>
            <a:ext cx="1102178" cy="1114426"/>
          </a:xfrm>
          <a:prstGeom prst="rect">
            <a:avLst/>
          </a:prstGeom>
        </p:spPr>
      </p:pic>
      <p:sp>
        <p:nvSpPr>
          <p:cNvPr id="10" name="Slide Number Placeholder 9"/>
          <p:cNvSpPr>
            <a:spLocks noGrp="1"/>
          </p:cNvSpPr>
          <p:nvPr>
            <p:ph type="sldNum" sz="quarter" idx="12"/>
          </p:nvPr>
        </p:nvSpPr>
        <p:spPr/>
        <p:txBody>
          <a:bodyPr/>
          <a:lstStyle/>
          <a:p>
            <a:fld id="{042AED99-7FB4-404E-8A97-64753DCE42EC}" type="slidenum">
              <a:rPr kumimoji="0" lang="en-US" smtClean="0"/>
              <a:pPr/>
              <a:t>10</a:t>
            </a:fld>
            <a:endParaRPr kumimoji="0"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3000" b="-3000"/>
          </a:stretch>
        </a:blipFill>
        <a:effectLst/>
      </p:bgPr>
    </p:bg>
    <p:spTree>
      <p:nvGrpSpPr>
        <p:cNvPr id="1" name=""/>
        <p:cNvGrpSpPr/>
        <p:nvPr/>
      </p:nvGrpSpPr>
      <p:grpSpPr>
        <a:xfrm>
          <a:off x="0" y="0"/>
          <a:ext cx="0" cy="0"/>
          <a:chOff x="0" y="0"/>
          <a:chExt cx="0" cy="0"/>
        </a:xfrm>
      </p:grpSpPr>
      <p:pic>
        <p:nvPicPr>
          <p:cNvPr id="7" name="Picture 6" descr="U.S.PublicHealthService22.jpg"/>
          <p:cNvPicPr>
            <a:picLocks noChangeAspect="1"/>
          </p:cNvPicPr>
          <p:nvPr/>
        </p:nvPicPr>
        <p:blipFill>
          <a:blip r:embed="rId3" cstate="print"/>
          <a:stretch>
            <a:fillRect/>
          </a:stretch>
        </p:blipFill>
        <p:spPr>
          <a:xfrm>
            <a:off x="0" y="0"/>
            <a:ext cx="1055576" cy="1061590"/>
          </a:xfrm>
          <a:prstGeom prst="rect">
            <a:avLst/>
          </a:prstGeom>
        </p:spPr>
      </p:pic>
      <p:sp>
        <p:nvSpPr>
          <p:cNvPr id="6" name="Title 5"/>
          <p:cNvSpPr>
            <a:spLocks noGrp="1"/>
          </p:cNvSpPr>
          <p:nvPr>
            <p:ph type="title"/>
          </p:nvPr>
        </p:nvSpPr>
        <p:spPr/>
        <p:txBody>
          <a:bodyPr/>
          <a:lstStyle/>
          <a:p>
            <a:r>
              <a:rPr lang="en-US" dirty="0" smtClean="0"/>
              <a:t>`</a:t>
            </a:r>
            <a:endParaRPr lang="en-US" dirty="0"/>
          </a:p>
        </p:txBody>
      </p:sp>
      <p:sp>
        <p:nvSpPr>
          <p:cNvPr id="9" name="Content Placeholder 8"/>
          <p:cNvSpPr>
            <a:spLocks noGrp="1"/>
          </p:cNvSpPr>
          <p:nvPr>
            <p:ph idx="1"/>
          </p:nvPr>
        </p:nvSpPr>
        <p:spPr>
          <a:xfrm>
            <a:off x="457200" y="1143000"/>
            <a:ext cx="8229600" cy="5181600"/>
          </a:xfrm>
        </p:spPr>
        <p:txBody>
          <a:bodyPr>
            <a:normAutofit/>
          </a:bodyPr>
          <a:lstStyle/>
          <a:p>
            <a:pPr marL="739775" indent="-514350">
              <a:buClr>
                <a:schemeClr val="bg1"/>
              </a:buClr>
              <a:buFont typeface="+mj-lt"/>
              <a:buAutoNum type="romanUcPeriod" startAt="5"/>
            </a:pPr>
            <a:r>
              <a:rPr lang="en-US" sz="2400" dirty="0" smtClean="0">
                <a:solidFill>
                  <a:schemeClr val="bg1">
                    <a:lumMod val="85000"/>
                  </a:schemeClr>
                </a:solidFill>
              </a:rPr>
              <a:t>Health</a:t>
            </a:r>
          </a:p>
          <a:p>
            <a:pPr marL="739775" indent="-514350">
              <a:buClr>
                <a:schemeClr val="bg1"/>
              </a:buClr>
              <a:buNone/>
            </a:pPr>
            <a:endParaRPr lang="en-US" sz="2400" dirty="0" smtClean="0">
              <a:solidFill>
                <a:schemeClr val="bg1">
                  <a:lumMod val="85000"/>
                </a:schemeClr>
              </a:solidFill>
            </a:endParaRPr>
          </a:p>
          <a:p>
            <a:pPr marL="1082675" indent="-336550">
              <a:buClr>
                <a:schemeClr val="bg1"/>
              </a:buClr>
              <a:buFont typeface="Arial" pitchFamily="34" charset="0"/>
              <a:buChar char="♦"/>
            </a:pPr>
            <a:r>
              <a:rPr lang="en-US" sz="1600" dirty="0" smtClean="0">
                <a:solidFill>
                  <a:schemeClr val="bg1">
                    <a:lumMod val="85000"/>
                  </a:schemeClr>
                </a:solidFill>
              </a:rPr>
              <a:t>Maintain good hygiene and  hand-washing techniques.</a:t>
            </a:r>
          </a:p>
          <a:p>
            <a:pPr marL="1082675" indent="-336550">
              <a:buClr>
                <a:schemeClr val="bg1"/>
              </a:buClr>
              <a:buFont typeface="Arial" pitchFamily="34" charset="0"/>
              <a:buChar char="♦"/>
            </a:pPr>
            <a:r>
              <a:rPr lang="en-US" sz="1600" dirty="0" smtClean="0">
                <a:solidFill>
                  <a:schemeClr val="bg1">
                    <a:lumMod val="85000"/>
                  </a:schemeClr>
                </a:solidFill>
              </a:rPr>
              <a:t>Take skin wound care seriously in the tropics and use antibiotic ointment to avoid more serious infections.</a:t>
            </a:r>
          </a:p>
          <a:p>
            <a:pPr marL="1082675" indent="-336550">
              <a:buClr>
                <a:schemeClr val="bg1"/>
              </a:buClr>
              <a:buFont typeface="Arial" pitchFamily="34" charset="0"/>
              <a:buChar char="♦"/>
            </a:pPr>
            <a:r>
              <a:rPr lang="en-US" sz="1600" dirty="0" smtClean="0">
                <a:solidFill>
                  <a:schemeClr val="bg1">
                    <a:lumMod val="85000"/>
                  </a:schemeClr>
                </a:solidFill>
              </a:rPr>
              <a:t>Consider vitamin supplements if you are noticing a reduction in access to essentials nutrients.</a:t>
            </a:r>
          </a:p>
          <a:p>
            <a:pPr marL="1082675" indent="-336550">
              <a:buClr>
                <a:schemeClr val="bg1"/>
              </a:buClr>
              <a:buFont typeface="Arial" pitchFamily="34" charset="0"/>
              <a:buChar char="♦"/>
            </a:pPr>
            <a:r>
              <a:rPr lang="en-US" sz="1600" dirty="0" smtClean="0">
                <a:solidFill>
                  <a:schemeClr val="bg1">
                    <a:lumMod val="85000"/>
                  </a:schemeClr>
                </a:solidFill>
              </a:rPr>
              <a:t>Avoid contact with animals, within reason for your assignment. If any animal bites you, seek immediately health care assistance. </a:t>
            </a:r>
          </a:p>
          <a:p>
            <a:pPr marL="1082675" indent="-336550">
              <a:buClr>
                <a:schemeClr val="bg1"/>
              </a:buClr>
              <a:buNone/>
            </a:pPr>
            <a:endParaRPr lang="en-US" sz="1600" dirty="0">
              <a:solidFill>
                <a:schemeClr val="bg1"/>
              </a:solidFill>
            </a:endParaRPr>
          </a:p>
        </p:txBody>
      </p:sp>
      <p:pic>
        <p:nvPicPr>
          <p:cNvPr id="8" name="Picture 7" descr="origenal logo_custom_.jpg"/>
          <p:cNvPicPr>
            <a:picLocks noChangeAspect="1"/>
          </p:cNvPicPr>
          <p:nvPr/>
        </p:nvPicPr>
        <p:blipFill>
          <a:blip r:embed="rId4" cstate="print"/>
          <a:stretch>
            <a:fillRect/>
          </a:stretch>
        </p:blipFill>
        <p:spPr>
          <a:xfrm>
            <a:off x="8041822" y="0"/>
            <a:ext cx="1102178" cy="1114426"/>
          </a:xfrm>
          <a:prstGeom prst="rect">
            <a:avLst/>
          </a:prstGeom>
        </p:spPr>
      </p:pic>
      <p:sp>
        <p:nvSpPr>
          <p:cNvPr id="10" name="Slide Number Placeholder 9"/>
          <p:cNvSpPr>
            <a:spLocks noGrp="1"/>
          </p:cNvSpPr>
          <p:nvPr>
            <p:ph type="sldNum" sz="quarter" idx="12"/>
          </p:nvPr>
        </p:nvSpPr>
        <p:spPr/>
        <p:txBody>
          <a:bodyPr/>
          <a:lstStyle/>
          <a:p>
            <a:fld id="{042AED99-7FB4-404E-8A97-64753DCE42EC}" type="slidenum">
              <a:rPr kumimoji="0" lang="en-US" smtClean="0"/>
              <a:pPr/>
              <a:t>11</a:t>
            </a:fld>
            <a:endParaRPr kumimoji="0"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lum/>
          </a:blip>
          <a:srcRect/>
          <a:stretch>
            <a:fillRect t="-3000" b="-3000"/>
          </a:stretch>
        </a:blipFill>
        <a:effectLst/>
      </p:bgPr>
    </p:bg>
    <p:spTree>
      <p:nvGrpSpPr>
        <p:cNvPr id="1" name=""/>
        <p:cNvGrpSpPr/>
        <p:nvPr/>
      </p:nvGrpSpPr>
      <p:grpSpPr>
        <a:xfrm>
          <a:off x="0" y="0"/>
          <a:ext cx="0" cy="0"/>
          <a:chOff x="0" y="0"/>
          <a:chExt cx="0" cy="0"/>
        </a:xfrm>
      </p:grpSpPr>
      <p:graphicFrame>
        <p:nvGraphicFramePr>
          <p:cNvPr id="10" name="Table 9"/>
          <p:cNvGraphicFramePr>
            <a:graphicFrameLocks noGrp="1"/>
          </p:cNvGraphicFramePr>
          <p:nvPr/>
        </p:nvGraphicFramePr>
        <p:xfrm>
          <a:off x="1600200" y="137160"/>
          <a:ext cx="5867400" cy="2301240"/>
        </p:xfrm>
        <a:graphic>
          <a:graphicData uri="http://schemas.openxmlformats.org/drawingml/2006/table">
            <a:tbl>
              <a:tblPr firstRow="1" bandRow="1">
                <a:tableStyleId>{5C22544A-7EE6-4342-B048-85BDC9FD1C3A}</a:tableStyleId>
              </a:tblPr>
              <a:tblGrid>
                <a:gridCol w="3505200"/>
                <a:gridCol w="2362200"/>
              </a:tblGrid>
              <a:tr h="500270">
                <a:tc gridSpan="2">
                  <a:txBody>
                    <a:bodyPr/>
                    <a:lstStyle/>
                    <a:p>
                      <a:pPr algn="ctr"/>
                      <a:r>
                        <a:rPr lang="en-US" sz="2200" dirty="0" smtClean="0">
                          <a:solidFill>
                            <a:schemeClr val="bg1"/>
                          </a:solidFill>
                        </a:rPr>
                        <a:t>LNO</a:t>
                      </a:r>
                      <a:r>
                        <a:rPr lang="en-US" sz="2200" baseline="0" dirty="0" smtClean="0">
                          <a:solidFill>
                            <a:schemeClr val="bg1"/>
                          </a:solidFill>
                        </a:rPr>
                        <a:t>  OR  </a:t>
                      </a:r>
                      <a:r>
                        <a:rPr lang="en-US" sz="2200" dirty="0" smtClean="0"/>
                        <a:t>ADMIN</a:t>
                      </a:r>
                      <a:endParaRPr lang="en-US" sz="2200" dirty="0"/>
                    </a:p>
                  </a:txBody>
                  <a:tcPr>
                    <a:lnL w="1270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solidFill>
                      <a:srgbClr val="0066CC"/>
                    </a:solidFill>
                  </a:tcPr>
                </a:tc>
                <a:tc hMerge="1">
                  <a:txBody>
                    <a:bodyPr/>
                    <a:lstStyle/>
                    <a:p>
                      <a:endParaRPr lang="en-US" sz="2200" dirty="0"/>
                    </a:p>
                  </a:txBody>
                  <a:tcPr/>
                </a:tc>
              </a:tr>
              <a:tr h="1800970">
                <a:tc>
                  <a:txBody>
                    <a:bodyPr/>
                    <a:lstStyle/>
                    <a:p>
                      <a:pPr marL="169863" indent="-169863">
                        <a:buFont typeface="Arial" pitchFamily="34" charset="0"/>
                        <a:buChar char="•"/>
                      </a:pPr>
                      <a:r>
                        <a:rPr lang="en-US" sz="1500" dirty="0" smtClean="0"/>
                        <a:t>File</a:t>
                      </a:r>
                      <a:r>
                        <a:rPr lang="en-US" sz="1500" baseline="0" dirty="0" smtClean="0"/>
                        <a:t> folder – empty</a:t>
                      </a:r>
                    </a:p>
                    <a:p>
                      <a:pPr marL="169863" indent="-169863">
                        <a:buFont typeface="Arial" pitchFamily="34" charset="0"/>
                        <a:buChar char="•"/>
                      </a:pPr>
                      <a:r>
                        <a:rPr lang="en-US" sz="1500" baseline="0" dirty="0" smtClean="0">
                          <a:solidFill>
                            <a:schemeClr val="tx1"/>
                          </a:solidFill>
                          <a:effectLst/>
                        </a:rPr>
                        <a:t>Journal -  blank (i.e. spiral notebook)</a:t>
                      </a:r>
                    </a:p>
                    <a:p>
                      <a:pPr marL="169863" indent="-169863">
                        <a:buFont typeface="Arial" pitchFamily="34" charset="0"/>
                        <a:buChar char="•"/>
                      </a:pPr>
                      <a:r>
                        <a:rPr lang="en-US" sz="1500" baseline="0" dirty="0" smtClean="0"/>
                        <a:t>Post-it notes, small, med, large</a:t>
                      </a:r>
                    </a:p>
                    <a:p>
                      <a:pPr marL="169863" indent="-169863">
                        <a:buFont typeface="Arial" pitchFamily="34" charset="0"/>
                        <a:buChar char="•"/>
                      </a:pPr>
                      <a:r>
                        <a:rPr lang="en-US" sz="1500" baseline="0" dirty="0" smtClean="0"/>
                        <a:t>Tape –scotch, duct</a:t>
                      </a:r>
                    </a:p>
                    <a:p>
                      <a:pPr marL="169863" indent="-169863">
                        <a:buFont typeface="Arial" pitchFamily="34" charset="0"/>
                        <a:buChar char="•"/>
                      </a:pPr>
                      <a:r>
                        <a:rPr lang="en-US" sz="1500" baseline="0" dirty="0" smtClean="0"/>
                        <a:t>Stapler</a:t>
                      </a:r>
                    </a:p>
                    <a:p>
                      <a:pPr marL="169863" indent="-169863">
                        <a:buFont typeface="Arial" pitchFamily="34" charset="0"/>
                        <a:buChar char="•"/>
                      </a:pPr>
                      <a:r>
                        <a:rPr lang="en-US" sz="1500" baseline="0" dirty="0" smtClean="0"/>
                        <a:t>High-liter</a:t>
                      </a:r>
                    </a:p>
                    <a:p>
                      <a:pPr marL="169863" indent="-169863">
                        <a:buFont typeface="Arial" pitchFamily="34" charset="0"/>
                        <a:buChar char="•"/>
                      </a:pPr>
                      <a:r>
                        <a:rPr lang="en-US" sz="1500" baseline="0" dirty="0" smtClean="0"/>
                        <a:t>Magic marker</a:t>
                      </a:r>
                      <a:endParaRPr lang="en-US" sz="1500" dirty="0"/>
                    </a:p>
                  </a:txBody>
                  <a:tcPr>
                    <a:lnL w="12700" cap="flat" cmpd="sng" algn="ctr">
                      <a:solidFill>
                        <a:srgbClr val="0066CC"/>
                      </a:solidFill>
                      <a:prstDash val="solid"/>
                      <a:round/>
                      <a:headEnd type="none" w="med" len="med"/>
                      <a:tailEnd type="none" w="med" len="med"/>
                    </a:lnL>
                    <a:lnB w="12700" cap="flat" cmpd="sng" algn="ctr">
                      <a:solidFill>
                        <a:srgbClr val="0066CC"/>
                      </a:solidFill>
                      <a:prstDash val="solid"/>
                      <a:round/>
                      <a:headEnd type="none" w="med" len="med"/>
                      <a:tailEnd type="none" w="med" len="med"/>
                    </a:lnB>
                  </a:tcPr>
                </a:tc>
                <a:tc>
                  <a:txBody>
                    <a:bodyPr/>
                    <a:lstStyle/>
                    <a:p>
                      <a:pPr marL="169863" indent="-169863">
                        <a:buFont typeface="Arial" pitchFamily="34" charset="0"/>
                        <a:buChar char="•"/>
                      </a:pPr>
                      <a:r>
                        <a:rPr lang="en-US" sz="1500" dirty="0" smtClean="0"/>
                        <a:t>Pens</a:t>
                      </a:r>
                    </a:p>
                    <a:p>
                      <a:pPr marL="169863" indent="-169863">
                        <a:buFont typeface="Arial" pitchFamily="34" charset="0"/>
                        <a:buChar char="•"/>
                      </a:pPr>
                      <a:r>
                        <a:rPr lang="en-US" sz="1500" dirty="0" smtClean="0"/>
                        <a:t>Paper clips</a:t>
                      </a:r>
                    </a:p>
                    <a:p>
                      <a:pPr marL="169863" indent="-169863">
                        <a:buFont typeface="Arial" pitchFamily="34" charset="0"/>
                        <a:buChar char="•"/>
                      </a:pPr>
                      <a:r>
                        <a:rPr lang="en-US" sz="1500" dirty="0" smtClean="0"/>
                        <a:t>Scissors</a:t>
                      </a:r>
                    </a:p>
                    <a:p>
                      <a:pPr marL="169863" indent="-169863">
                        <a:buFont typeface="Arial" pitchFamily="34" charset="0"/>
                        <a:buChar char="•"/>
                      </a:pPr>
                      <a:r>
                        <a:rPr lang="en-US" sz="1500" dirty="0" smtClean="0"/>
                        <a:t>Staple</a:t>
                      </a:r>
                      <a:r>
                        <a:rPr lang="en-US" sz="1500" baseline="0" dirty="0" smtClean="0"/>
                        <a:t> remover</a:t>
                      </a:r>
                    </a:p>
                    <a:p>
                      <a:pPr marL="169863" indent="-169863">
                        <a:buFont typeface="Arial" pitchFamily="34" charset="0"/>
                        <a:buChar char="•"/>
                      </a:pPr>
                      <a:r>
                        <a:rPr lang="en-US" sz="1500" baseline="0" dirty="0" smtClean="0"/>
                        <a:t> Phone message pad</a:t>
                      </a:r>
                    </a:p>
                    <a:p>
                      <a:pPr marL="169863" indent="-169863">
                        <a:buFont typeface="Arial" pitchFamily="34" charset="0"/>
                        <a:buChar char="•"/>
                      </a:pPr>
                      <a:r>
                        <a:rPr lang="en-US" sz="1500" baseline="0" dirty="0" smtClean="0"/>
                        <a:t>Staples</a:t>
                      </a:r>
                    </a:p>
                    <a:p>
                      <a:pPr marL="169863" indent="-169863">
                        <a:buFont typeface="Arial" pitchFamily="34" charset="0"/>
                        <a:buChar char="•"/>
                      </a:pPr>
                      <a:r>
                        <a:rPr lang="en-US" sz="1500" baseline="0" dirty="0" smtClean="0"/>
                        <a:t>Three-hold punch</a:t>
                      </a:r>
                    </a:p>
                  </a:txBody>
                  <a:tcPr>
                    <a:lnR w="12700" cap="flat" cmpd="sng" algn="ctr">
                      <a:solidFill>
                        <a:srgbClr val="0066CC"/>
                      </a:solidFill>
                      <a:prstDash val="solid"/>
                      <a:round/>
                      <a:headEnd type="none" w="med" len="med"/>
                      <a:tailEnd type="none" w="med" len="med"/>
                    </a:lnR>
                    <a:lnB w="12700" cap="flat" cmpd="sng" algn="ctr">
                      <a:solidFill>
                        <a:srgbClr val="0066CC"/>
                      </a:solidFill>
                      <a:prstDash val="solid"/>
                      <a:round/>
                      <a:headEnd type="none" w="med" len="med"/>
                      <a:tailEnd type="none" w="med" len="med"/>
                    </a:lnB>
                  </a:tcPr>
                </a:tc>
              </a:tr>
            </a:tbl>
          </a:graphicData>
        </a:graphic>
      </p:graphicFrame>
      <p:graphicFrame>
        <p:nvGraphicFramePr>
          <p:cNvPr id="11" name="Table 10"/>
          <p:cNvGraphicFramePr>
            <a:graphicFrameLocks noGrp="1"/>
          </p:cNvGraphicFramePr>
          <p:nvPr/>
        </p:nvGraphicFramePr>
        <p:xfrm>
          <a:off x="228600" y="2575560"/>
          <a:ext cx="8686800" cy="3901440"/>
        </p:xfrm>
        <a:graphic>
          <a:graphicData uri="http://schemas.openxmlformats.org/drawingml/2006/table">
            <a:tbl>
              <a:tblPr firstRow="1" bandRow="1">
                <a:tableStyleId>{5C22544A-7EE6-4342-B048-85BDC9FD1C3A}</a:tableStyleId>
              </a:tblPr>
              <a:tblGrid>
                <a:gridCol w="2590800"/>
                <a:gridCol w="3429000"/>
                <a:gridCol w="2667000"/>
              </a:tblGrid>
              <a:tr h="381000">
                <a:tc gridSpan="3">
                  <a:txBody>
                    <a:bodyPr/>
                    <a:lstStyle/>
                    <a:p>
                      <a:pPr algn="ctr"/>
                      <a:r>
                        <a:rPr lang="en-US" sz="1800" dirty="0" smtClean="0"/>
                        <a:t>OTHER</a:t>
                      </a:r>
                      <a:r>
                        <a:rPr lang="en-US" sz="1800" baseline="0" dirty="0" smtClean="0"/>
                        <a:t> ITEMS</a:t>
                      </a:r>
                      <a:endParaRPr lang="en-US" sz="2200" dirty="0"/>
                    </a:p>
                  </a:txBody>
                  <a:tcPr>
                    <a:lnL w="1270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solidFill>
                      <a:srgbClr val="0066CC"/>
                    </a:solidFill>
                  </a:tcPr>
                </a:tc>
                <a:tc hMerge="1">
                  <a:txBody>
                    <a:bodyPr/>
                    <a:lstStyle/>
                    <a:p>
                      <a:endParaRPr lang="en-US" sz="2200" dirty="0"/>
                    </a:p>
                  </a:txBody>
                  <a:tcPr/>
                </a:tc>
                <a:tc hMerge="1">
                  <a:txBody>
                    <a:bodyPr/>
                    <a:lstStyle/>
                    <a:p>
                      <a:endParaRPr lang="en-US"/>
                    </a:p>
                  </a:txBody>
                  <a:tcPr/>
                </a:tc>
              </a:tr>
              <a:tr h="3083715">
                <a:tc>
                  <a:txBody>
                    <a:bodyPr/>
                    <a:lstStyle/>
                    <a:p>
                      <a:pPr marL="169863" indent="-169863">
                        <a:buFont typeface="Arial" pitchFamily="34" charset="0"/>
                        <a:buChar char="•"/>
                      </a:pPr>
                      <a:r>
                        <a:rPr lang="en-US" sz="1500" dirty="0" smtClean="0"/>
                        <a:t>Soap in plastic container</a:t>
                      </a:r>
                    </a:p>
                    <a:p>
                      <a:pPr marL="169863" indent="-169863">
                        <a:buFont typeface="Arial" pitchFamily="34" charset="0"/>
                        <a:buChar char="•"/>
                      </a:pPr>
                      <a:r>
                        <a:rPr lang="en-US" sz="1500" dirty="0" smtClean="0"/>
                        <a:t>Shampoo, unscented</a:t>
                      </a:r>
                    </a:p>
                    <a:p>
                      <a:pPr marL="169863" indent="-169863">
                        <a:buFont typeface="Arial" pitchFamily="34" charset="0"/>
                        <a:buChar char="•"/>
                      </a:pPr>
                      <a:r>
                        <a:rPr lang="en-US" sz="1500" dirty="0" smtClean="0"/>
                        <a:t>Shaving</a:t>
                      </a:r>
                      <a:r>
                        <a:rPr lang="en-US" sz="1500" baseline="0" dirty="0" smtClean="0"/>
                        <a:t> kit</a:t>
                      </a:r>
                    </a:p>
                    <a:p>
                      <a:pPr marL="169863" indent="-169863">
                        <a:buFont typeface="Arial" pitchFamily="34" charset="0"/>
                        <a:buChar char="•"/>
                      </a:pPr>
                      <a:r>
                        <a:rPr lang="en-US" sz="1500" baseline="0" dirty="0" smtClean="0"/>
                        <a:t>Deodorant, unscented</a:t>
                      </a:r>
                    </a:p>
                    <a:p>
                      <a:pPr marL="169863" indent="-169863">
                        <a:buFont typeface="Arial" pitchFamily="34" charset="0"/>
                        <a:buChar char="•"/>
                      </a:pPr>
                      <a:r>
                        <a:rPr lang="en-US" sz="1500" baseline="0" dirty="0" smtClean="0"/>
                        <a:t>Scissors</a:t>
                      </a:r>
                    </a:p>
                    <a:p>
                      <a:pPr marL="169863" indent="-169863">
                        <a:buFont typeface="Arial" pitchFamily="34" charset="0"/>
                        <a:buChar char="•"/>
                      </a:pPr>
                      <a:r>
                        <a:rPr lang="en-US" sz="1500" baseline="0" dirty="0" smtClean="0"/>
                        <a:t>Insect repellent</a:t>
                      </a:r>
                    </a:p>
                    <a:p>
                      <a:pPr marL="169863" indent="-169863">
                        <a:buFont typeface="Arial" pitchFamily="34" charset="0"/>
                        <a:buChar char="•"/>
                      </a:pPr>
                      <a:r>
                        <a:rPr lang="en-US" sz="1500" baseline="0" dirty="0" smtClean="0"/>
                        <a:t>Sunscreen</a:t>
                      </a:r>
                    </a:p>
                    <a:p>
                      <a:pPr marL="169863" indent="-169863">
                        <a:buFont typeface="Arial" pitchFamily="34" charset="0"/>
                        <a:buChar char="•"/>
                      </a:pPr>
                      <a:r>
                        <a:rPr lang="en-US" sz="1500" baseline="0" dirty="0" smtClean="0"/>
                        <a:t>Shower shoes/flip-flops</a:t>
                      </a:r>
                    </a:p>
                    <a:p>
                      <a:pPr marL="169863" indent="-169863">
                        <a:buFont typeface="Arial" pitchFamily="34" charset="0"/>
                        <a:buChar char="•"/>
                      </a:pPr>
                      <a:r>
                        <a:rPr lang="en-US" sz="1500" baseline="0" dirty="0" smtClean="0"/>
                        <a:t>Comb/Hairbrush</a:t>
                      </a:r>
                    </a:p>
                    <a:p>
                      <a:pPr marL="169863" indent="-169863">
                        <a:buFont typeface="Arial" pitchFamily="34" charset="0"/>
                        <a:buChar char="•"/>
                      </a:pPr>
                      <a:r>
                        <a:rPr lang="en-US" sz="1500" baseline="0" dirty="0" smtClean="0"/>
                        <a:t>Foot powder</a:t>
                      </a:r>
                    </a:p>
                    <a:p>
                      <a:pPr marL="169863" indent="-169863">
                        <a:buFont typeface="Arial" pitchFamily="34" charset="0"/>
                        <a:buChar char="•"/>
                      </a:pPr>
                      <a:r>
                        <a:rPr lang="en-US" sz="1500" baseline="0" dirty="0" smtClean="0"/>
                        <a:t>Extra new batteries</a:t>
                      </a:r>
                    </a:p>
                    <a:p>
                      <a:pPr marL="169863" indent="-169863">
                        <a:buFont typeface="Arial" pitchFamily="34" charset="0"/>
                        <a:buChar char="•"/>
                      </a:pPr>
                      <a:r>
                        <a:rPr lang="en-US" sz="1500" baseline="0" dirty="0" smtClean="0"/>
                        <a:t>1 day’s water requirement</a:t>
                      </a:r>
                    </a:p>
                    <a:p>
                      <a:pPr marL="169863" indent="-169863">
                        <a:buFont typeface="Arial" pitchFamily="34" charset="0"/>
                        <a:buChar char="•"/>
                      </a:pPr>
                      <a:r>
                        <a:rPr lang="en-US" sz="1500" baseline="0" dirty="0" smtClean="0"/>
                        <a:t>Matches in a waterproof container</a:t>
                      </a:r>
                    </a:p>
                    <a:p>
                      <a:pPr marL="169863" indent="-169863">
                        <a:buFont typeface="Arial" pitchFamily="34" charset="0"/>
                        <a:buChar char="•"/>
                      </a:pPr>
                      <a:endParaRPr lang="en-US" sz="1500" dirty="0"/>
                    </a:p>
                  </a:txBody>
                  <a:tcPr>
                    <a:lnL w="12700" cap="flat" cmpd="sng" algn="ctr">
                      <a:solidFill>
                        <a:srgbClr val="0066CC"/>
                      </a:solidFill>
                      <a:prstDash val="solid"/>
                      <a:round/>
                      <a:headEnd type="none" w="med" len="med"/>
                      <a:tailEnd type="none" w="med" len="med"/>
                    </a:lnL>
                    <a:lnB w="12700" cap="flat" cmpd="sng" algn="ctr">
                      <a:solidFill>
                        <a:srgbClr val="0066CC"/>
                      </a:solidFill>
                      <a:prstDash val="solid"/>
                      <a:round/>
                      <a:headEnd type="none" w="med" len="med"/>
                      <a:tailEnd type="none" w="med" len="med"/>
                    </a:lnB>
                  </a:tcPr>
                </a:tc>
                <a:tc>
                  <a:txBody>
                    <a:bodyPr/>
                    <a:lstStyle/>
                    <a:p>
                      <a:pPr marL="169863" indent="-169863">
                        <a:buFont typeface="Arial" pitchFamily="34" charset="0"/>
                        <a:buChar char="•"/>
                      </a:pPr>
                      <a:r>
                        <a:rPr lang="en-US" sz="1500" baseline="0" dirty="0" smtClean="0"/>
                        <a:t>Matches in a waterproof container</a:t>
                      </a:r>
                    </a:p>
                    <a:p>
                      <a:pPr marL="169863" indent="-169863">
                        <a:buFont typeface="Arial" pitchFamily="34" charset="0"/>
                        <a:buChar char="•"/>
                      </a:pPr>
                      <a:r>
                        <a:rPr lang="en-US" sz="1500" baseline="0" dirty="0" smtClean="0"/>
                        <a:t>A portable, battery-powered radio or television and extra batteries</a:t>
                      </a:r>
                    </a:p>
                    <a:p>
                      <a:pPr marL="169863" indent="-169863">
                        <a:buFont typeface="Arial" pitchFamily="34" charset="0"/>
                        <a:buChar char="•"/>
                      </a:pPr>
                      <a:r>
                        <a:rPr lang="en-US" sz="1500" baseline="0" dirty="0" smtClean="0"/>
                        <a:t>Ziploc bags</a:t>
                      </a:r>
                    </a:p>
                    <a:p>
                      <a:pPr marL="169863" indent="-169863">
                        <a:buFont typeface="Arial" pitchFamily="34" charset="0"/>
                        <a:buChar char="•"/>
                      </a:pPr>
                      <a:r>
                        <a:rPr lang="en-US" sz="1500" baseline="0" dirty="0" smtClean="0"/>
                        <a:t>Laundry bag</a:t>
                      </a:r>
                    </a:p>
                    <a:p>
                      <a:pPr marL="169863" indent="-169863">
                        <a:buFont typeface="Arial" pitchFamily="34" charset="0"/>
                        <a:buChar char="•"/>
                      </a:pPr>
                      <a:r>
                        <a:rPr lang="en-US" sz="1500" baseline="0" dirty="0" smtClean="0"/>
                        <a:t>Mirror (unbreakable)</a:t>
                      </a:r>
                    </a:p>
                    <a:p>
                      <a:pPr marL="169863" indent="-169863">
                        <a:buFont typeface="Arial" pitchFamily="34" charset="0"/>
                        <a:buChar char="•"/>
                      </a:pPr>
                      <a:r>
                        <a:rPr lang="en-US" sz="1500" baseline="0" dirty="0" smtClean="0"/>
                        <a:t>First aid kit and firs aid manual</a:t>
                      </a:r>
                    </a:p>
                    <a:p>
                      <a:pPr marL="169863" indent="-169863">
                        <a:buFont typeface="Arial" pitchFamily="34" charset="0"/>
                        <a:buChar char="•"/>
                      </a:pPr>
                      <a:r>
                        <a:rPr lang="en-US" sz="1500" baseline="0" dirty="0" smtClean="0"/>
                        <a:t>Aspirin/Tylenol/Antihistamines/ Imodium (anti-diarrhea)/ Anti-acids</a:t>
                      </a:r>
                    </a:p>
                    <a:p>
                      <a:pPr marL="169863" indent="-169863">
                        <a:buFont typeface="Arial" pitchFamily="34" charset="0"/>
                        <a:buChar char="•"/>
                      </a:pPr>
                      <a:r>
                        <a:rPr lang="en-US" sz="1500" baseline="0" dirty="0" smtClean="0"/>
                        <a:t>Extra prescription eyeglasses</a:t>
                      </a:r>
                    </a:p>
                    <a:p>
                      <a:pPr marL="169863" indent="-169863">
                        <a:buFont typeface="Arial" pitchFamily="34" charset="0"/>
                        <a:buChar char="•"/>
                      </a:pPr>
                      <a:r>
                        <a:rPr lang="en-US" sz="1500" baseline="0" dirty="0" smtClean="0"/>
                        <a:t>Sewing kit to fix those unpredictable clothing problems</a:t>
                      </a:r>
                    </a:p>
                    <a:p>
                      <a:pPr marL="169863" indent="-169863">
                        <a:buFont typeface="Arial" pitchFamily="34" charset="0"/>
                        <a:buChar char="•"/>
                      </a:pPr>
                      <a:r>
                        <a:rPr lang="en-US" sz="1500" baseline="0" dirty="0" smtClean="0"/>
                        <a:t>Towel large and small</a:t>
                      </a:r>
                    </a:p>
                    <a:p>
                      <a:pPr marL="169863" indent="-169863">
                        <a:buFont typeface="Arial" pitchFamily="34" charset="0"/>
                        <a:buChar char="•"/>
                      </a:pPr>
                      <a:r>
                        <a:rPr lang="en-US" sz="1500" baseline="0" dirty="0" smtClean="0"/>
                        <a:t>Poncho, rain</a:t>
                      </a:r>
                    </a:p>
                    <a:p>
                      <a:pPr marL="169863" indent="-169863">
                        <a:buFont typeface="Arial" pitchFamily="34" charset="0"/>
                        <a:buChar char="•"/>
                      </a:pPr>
                      <a:r>
                        <a:rPr lang="en-US" sz="1500" baseline="0" dirty="0" smtClean="0"/>
                        <a:t>Hand cream</a:t>
                      </a:r>
                    </a:p>
                  </a:txBody>
                  <a:tcPr>
                    <a:lnR w="38100" cap="flat" cmpd="sng" algn="ctr">
                      <a:solidFill>
                        <a:schemeClr val="bg1"/>
                      </a:solidFill>
                      <a:prstDash val="solid"/>
                      <a:round/>
                      <a:headEnd type="none" w="med" len="med"/>
                      <a:tailEnd type="none" w="med" len="med"/>
                    </a:lnR>
                    <a:lnB w="12700" cap="flat" cmpd="sng" algn="ctr">
                      <a:solidFill>
                        <a:srgbClr val="0066CC"/>
                      </a:solidFill>
                      <a:prstDash val="solid"/>
                      <a:round/>
                      <a:headEnd type="none" w="med" len="med"/>
                      <a:tailEnd type="none" w="med" len="med"/>
                    </a:lnB>
                  </a:tcPr>
                </a:tc>
                <a:tc>
                  <a:txBody>
                    <a:bodyPr/>
                    <a:lstStyle/>
                    <a:p>
                      <a:pPr marL="169863" indent="-169863">
                        <a:buFont typeface="Arial" pitchFamily="34" charset="0"/>
                        <a:buChar char="•"/>
                      </a:pPr>
                      <a:r>
                        <a:rPr lang="en-US" sz="1500" baseline="0" dirty="0" smtClean="0"/>
                        <a:t>Handkerchiefs/ Bandanas</a:t>
                      </a:r>
                    </a:p>
                    <a:p>
                      <a:pPr marL="169863" indent="-169863">
                        <a:buFont typeface="Arial" pitchFamily="34" charset="0"/>
                        <a:buChar char="•"/>
                      </a:pPr>
                      <a:r>
                        <a:rPr lang="en-US" sz="1500" baseline="0" dirty="0" smtClean="0"/>
                        <a:t>Lip balm</a:t>
                      </a:r>
                    </a:p>
                    <a:p>
                      <a:pPr marL="169863" indent="-169863">
                        <a:buFont typeface="Arial" pitchFamily="34" charset="0"/>
                        <a:buChar char="•"/>
                      </a:pPr>
                      <a:r>
                        <a:rPr lang="en-US" sz="1500" baseline="0" dirty="0" smtClean="0"/>
                        <a:t>Tissues (several small packages)</a:t>
                      </a:r>
                    </a:p>
                    <a:p>
                      <a:pPr marL="169863" indent="-169863">
                        <a:buFont typeface="Arial" pitchFamily="34" charset="0"/>
                        <a:buChar char="•"/>
                      </a:pPr>
                      <a:r>
                        <a:rPr lang="en-US" sz="1500" baseline="0" dirty="0" smtClean="0"/>
                        <a:t>Toilet paper</a:t>
                      </a:r>
                    </a:p>
                    <a:p>
                      <a:pPr marL="169863" indent="-169863">
                        <a:buFont typeface="Arial" pitchFamily="34" charset="0"/>
                        <a:buChar char="•"/>
                      </a:pPr>
                      <a:r>
                        <a:rPr lang="en-US" sz="1500" baseline="0" dirty="0" smtClean="0"/>
                        <a:t>Toothpaste/brush/</a:t>
                      </a:r>
                    </a:p>
                    <a:p>
                      <a:pPr marL="169863" indent="-169863">
                        <a:buFont typeface="Arial" pitchFamily="34" charset="0"/>
                        <a:buNone/>
                      </a:pPr>
                      <a:r>
                        <a:rPr lang="en-US" sz="1500" baseline="0" dirty="0" smtClean="0"/>
                        <a:t>    dental floss/</a:t>
                      </a:r>
                    </a:p>
                    <a:p>
                      <a:pPr marL="169863" indent="-169863">
                        <a:buFont typeface="Arial" pitchFamily="34" charset="0"/>
                        <a:buNone/>
                      </a:pPr>
                      <a:r>
                        <a:rPr lang="en-US" sz="1500" baseline="0" dirty="0" smtClean="0"/>
                        <a:t>     mouthwash</a:t>
                      </a:r>
                    </a:p>
                    <a:p>
                      <a:pPr marL="169863" indent="-169863">
                        <a:buFont typeface="Arial" pitchFamily="34" charset="0"/>
                        <a:buChar char="•"/>
                      </a:pPr>
                      <a:r>
                        <a:rPr lang="en-US" sz="1500" baseline="0" dirty="0" smtClean="0"/>
                        <a:t>Baby wipes, hand sanitizer, alcohol pads</a:t>
                      </a:r>
                    </a:p>
                    <a:p>
                      <a:pPr marL="169863" indent="-169863">
                        <a:buFont typeface="Arial" pitchFamily="34" charset="0"/>
                        <a:buChar char="•"/>
                      </a:pPr>
                      <a:r>
                        <a:rPr lang="en-US" sz="1500" baseline="0" dirty="0" smtClean="0"/>
                        <a:t>Leatherman/multi-use knife</a:t>
                      </a:r>
                    </a:p>
                    <a:p>
                      <a:pPr marL="169863" indent="-169863">
                        <a:buFont typeface="Arial" pitchFamily="34" charset="0"/>
                        <a:buChar char="•"/>
                      </a:pPr>
                      <a:r>
                        <a:rPr lang="en-US" sz="1500" baseline="0" dirty="0" smtClean="0"/>
                        <a:t>Sunglasses, military type</a:t>
                      </a:r>
                    </a:p>
                    <a:p>
                      <a:pPr marL="169863" indent="-169863">
                        <a:buFont typeface="Arial" pitchFamily="34" charset="0"/>
                        <a:buChar char="•"/>
                      </a:pPr>
                      <a:r>
                        <a:rPr lang="en-US" sz="1500" baseline="0" dirty="0" smtClean="0"/>
                        <a:t>Flashlight (black or green)</a:t>
                      </a:r>
                    </a:p>
                    <a:p>
                      <a:pPr marL="169863" indent="-169863">
                        <a:buFont typeface="Arial" pitchFamily="34" charset="0"/>
                        <a:buChar char="•"/>
                      </a:pPr>
                      <a:r>
                        <a:rPr lang="en-US" sz="1500" b="1" baseline="0" dirty="0" smtClean="0"/>
                        <a:t>1 to 3 day’s rations/food</a:t>
                      </a:r>
                    </a:p>
                  </a:txBody>
                  <a:tcPr>
                    <a:lnL w="38100" cap="flat" cmpd="sng" algn="ctr">
                      <a:solidFill>
                        <a:schemeClr val="bg1"/>
                      </a:solidFill>
                      <a:prstDash val="solid"/>
                      <a:round/>
                      <a:headEnd type="none" w="med" len="med"/>
                      <a:tailEnd type="none" w="med" len="med"/>
                    </a:lnL>
                    <a:lnR w="12700" cap="flat" cmpd="sng" algn="ctr">
                      <a:solidFill>
                        <a:srgbClr val="0066CC"/>
                      </a:solidFill>
                      <a:prstDash val="solid"/>
                      <a:round/>
                      <a:headEnd type="none" w="med" len="med"/>
                      <a:tailEnd type="none" w="med" len="med"/>
                    </a:lnR>
                    <a:lnB w="12700" cap="flat" cmpd="sng" algn="ctr">
                      <a:solidFill>
                        <a:srgbClr val="0066CC"/>
                      </a:solidFill>
                      <a:prstDash val="solid"/>
                      <a:round/>
                      <a:headEnd type="none" w="med" len="med"/>
                      <a:tailEnd type="none" w="med" len="med"/>
                    </a:lnB>
                  </a:tcPr>
                </a:tc>
              </a:tr>
            </a:tbl>
          </a:graphicData>
        </a:graphic>
      </p:graphicFrame>
      <p:pic>
        <p:nvPicPr>
          <p:cNvPr id="6" name="Picture 5" descr="origenal logo_custom_.jpg"/>
          <p:cNvPicPr>
            <a:picLocks noChangeAspect="1"/>
          </p:cNvPicPr>
          <p:nvPr/>
        </p:nvPicPr>
        <p:blipFill>
          <a:blip r:embed="rId3" cstate="print"/>
          <a:stretch>
            <a:fillRect/>
          </a:stretch>
        </p:blipFill>
        <p:spPr>
          <a:xfrm>
            <a:off x="8041822" y="0"/>
            <a:ext cx="1102178" cy="1114426"/>
          </a:xfrm>
          <a:prstGeom prst="rect">
            <a:avLst/>
          </a:prstGeom>
        </p:spPr>
      </p:pic>
      <p:pic>
        <p:nvPicPr>
          <p:cNvPr id="8" name="Picture 7" descr="U.S.PublicHealthService22.jpg"/>
          <p:cNvPicPr>
            <a:picLocks noChangeAspect="1"/>
          </p:cNvPicPr>
          <p:nvPr/>
        </p:nvPicPr>
        <p:blipFill>
          <a:blip r:embed="rId4" cstate="print"/>
          <a:stretch>
            <a:fillRect/>
          </a:stretch>
        </p:blipFill>
        <p:spPr>
          <a:xfrm>
            <a:off x="0" y="0"/>
            <a:ext cx="1055576" cy="1061590"/>
          </a:xfrm>
          <a:prstGeom prst="rect">
            <a:avLst/>
          </a:prstGeom>
        </p:spPr>
      </p:pic>
      <p:sp>
        <p:nvSpPr>
          <p:cNvPr id="9" name="Slide Number Placeholder 8"/>
          <p:cNvSpPr>
            <a:spLocks noGrp="1"/>
          </p:cNvSpPr>
          <p:nvPr>
            <p:ph type="sldNum" sz="quarter" idx="12"/>
          </p:nvPr>
        </p:nvSpPr>
        <p:spPr/>
        <p:txBody>
          <a:bodyPr/>
          <a:lstStyle/>
          <a:p>
            <a:fld id="{042AED99-7FB4-404E-8A97-64753DCE42EC}" type="slidenum">
              <a:rPr kumimoji="0" lang="en-US" smtClean="0"/>
              <a:pPr/>
              <a:t>12</a:t>
            </a:fld>
            <a:endParaRPr kumimoji="0"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3000" b="-3000"/>
          </a:stretch>
        </a:blipFill>
        <a:effectLst/>
      </p:bgPr>
    </p:bg>
    <p:spTree>
      <p:nvGrpSpPr>
        <p:cNvPr id="1" name=""/>
        <p:cNvGrpSpPr/>
        <p:nvPr/>
      </p:nvGrpSpPr>
      <p:grpSpPr>
        <a:xfrm>
          <a:off x="0" y="0"/>
          <a:ext cx="0" cy="0"/>
          <a:chOff x="0" y="0"/>
          <a:chExt cx="0" cy="0"/>
        </a:xfrm>
      </p:grpSpPr>
      <p:pic>
        <p:nvPicPr>
          <p:cNvPr id="7" name="Picture 6" descr="U.S.PublicHealthService22.jpg"/>
          <p:cNvPicPr>
            <a:picLocks noChangeAspect="1"/>
          </p:cNvPicPr>
          <p:nvPr/>
        </p:nvPicPr>
        <p:blipFill>
          <a:blip r:embed="rId3" cstate="print"/>
          <a:stretch>
            <a:fillRect/>
          </a:stretch>
        </p:blipFill>
        <p:spPr>
          <a:xfrm>
            <a:off x="0" y="0"/>
            <a:ext cx="1055576" cy="1061590"/>
          </a:xfrm>
          <a:prstGeom prst="rect">
            <a:avLst/>
          </a:prstGeom>
        </p:spPr>
      </p:pic>
      <p:sp>
        <p:nvSpPr>
          <p:cNvPr id="8" name="TextBox 7"/>
          <p:cNvSpPr txBox="1"/>
          <p:nvPr/>
        </p:nvSpPr>
        <p:spPr>
          <a:xfrm>
            <a:off x="914400" y="838200"/>
            <a:ext cx="7772400" cy="5463034"/>
          </a:xfrm>
          <a:prstGeom prst="rect">
            <a:avLst/>
          </a:prstGeom>
          <a:noFill/>
        </p:spPr>
        <p:txBody>
          <a:bodyPr wrap="square" rtlCol="0">
            <a:spAutoFit/>
          </a:bodyPr>
          <a:lstStyle/>
          <a:p>
            <a:pPr marL="571500" indent="-571500">
              <a:buClr>
                <a:schemeClr val="bg1"/>
              </a:buClr>
              <a:buFont typeface="+mj-lt"/>
              <a:buAutoNum type="romanUcPeriod" startAt="7"/>
            </a:pPr>
            <a:r>
              <a:rPr lang="en-US" sz="2400" dirty="0" smtClean="0">
                <a:solidFill>
                  <a:schemeClr val="bg1">
                    <a:lumMod val="85000"/>
                  </a:schemeClr>
                </a:solidFill>
              </a:rPr>
              <a:t> Appendix  I</a:t>
            </a:r>
          </a:p>
          <a:p>
            <a:pPr marL="571500" indent="-571500">
              <a:buClr>
                <a:schemeClr val="bg1"/>
              </a:buClr>
            </a:pPr>
            <a:r>
              <a:rPr lang="en-US" sz="1900" dirty="0" smtClean="0">
                <a:solidFill>
                  <a:schemeClr val="bg1">
                    <a:lumMod val="85000"/>
                  </a:schemeClr>
                </a:solidFill>
              </a:rPr>
              <a:t>         </a:t>
            </a:r>
            <a:r>
              <a:rPr lang="en-US" sz="1600" dirty="0" smtClean="0">
                <a:solidFill>
                  <a:schemeClr val="bg1">
                    <a:lumMod val="85000"/>
                  </a:schemeClr>
                </a:solidFill>
              </a:rPr>
              <a:t>The following is a check-list which can be used upon deployment. It covers the basics and should be modified to meet individual needs.</a:t>
            </a:r>
          </a:p>
          <a:p>
            <a:pPr marL="571500" indent="-571500">
              <a:buClr>
                <a:schemeClr val="bg1"/>
              </a:buClr>
            </a:pPr>
            <a:endParaRPr lang="en-US" sz="1900" dirty="0" smtClean="0">
              <a:solidFill>
                <a:schemeClr val="bg1">
                  <a:lumMod val="85000"/>
                </a:schemeClr>
              </a:solidFill>
            </a:endParaRPr>
          </a:p>
          <a:p>
            <a:pPr marL="571500" indent="-571500">
              <a:buClr>
                <a:schemeClr val="bg1"/>
              </a:buClr>
            </a:pPr>
            <a:r>
              <a:rPr lang="en-US" sz="1900" b="1" i="1" u="sng" dirty="0" smtClean="0">
                <a:solidFill>
                  <a:schemeClr val="bg1">
                    <a:lumMod val="85000"/>
                  </a:schemeClr>
                </a:solidFill>
              </a:rPr>
              <a:t>Disclaimer: </a:t>
            </a:r>
          </a:p>
          <a:p>
            <a:pPr marL="571500" indent="-571500">
              <a:buClr>
                <a:schemeClr val="bg1"/>
              </a:buClr>
            </a:pPr>
            <a:r>
              <a:rPr lang="en-US" sz="1900" i="1" dirty="0" smtClean="0">
                <a:solidFill>
                  <a:schemeClr val="bg1">
                    <a:lumMod val="85000"/>
                  </a:schemeClr>
                </a:solidFill>
              </a:rPr>
              <a:t>         </a:t>
            </a:r>
            <a:r>
              <a:rPr lang="en-US" sz="1600" i="1" dirty="0" smtClean="0">
                <a:solidFill>
                  <a:schemeClr val="bg1">
                    <a:lumMod val="85000"/>
                  </a:schemeClr>
                </a:solidFill>
              </a:rPr>
              <a:t>This list is not  authoritative. It is provided to help you think of things you might not have considered. The actual requirements for any given deployment will vary.</a:t>
            </a:r>
          </a:p>
          <a:p>
            <a:pPr marL="571500" indent="-571500">
              <a:buClr>
                <a:schemeClr val="bg1"/>
              </a:buClr>
            </a:pPr>
            <a:endParaRPr lang="en-US" sz="1900" dirty="0" smtClean="0">
              <a:solidFill>
                <a:schemeClr val="bg1">
                  <a:lumMod val="85000"/>
                </a:schemeClr>
              </a:solidFill>
            </a:endParaRPr>
          </a:p>
          <a:p>
            <a:pPr marL="571500" indent="-571500">
              <a:buClr>
                <a:schemeClr val="bg1"/>
              </a:buClr>
            </a:pPr>
            <a:r>
              <a:rPr lang="en-US" sz="1900" b="1" dirty="0" smtClean="0">
                <a:solidFill>
                  <a:schemeClr val="bg1">
                    <a:lumMod val="85000"/>
                  </a:schemeClr>
                </a:solidFill>
              </a:rPr>
              <a:t>Two good rules of thumb:</a:t>
            </a:r>
          </a:p>
          <a:p>
            <a:pPr marL="865188" indent="-349250">
              <a:buClr>
                <a:schemeClr val="bg1"/>
              </a:buClr>
              <a:buFont typeface="+mj-lt"/>
              <a:buAutoNum type="arabicParenR"/>
            </a:pPr>
            <a:r>
              <a:rPr lang="en-US" sz="1600" dirty="0" smtClean="0">
                <a:solidFill>
                  <a:schemeClr val="bg1">
                    <a:lumMod val="85000"/>
                  </a:schemeClr>
                </a:solidFill>
              </a:rPr>
              <a:t>If you cannot afford to lose an item, leave it at home (including jewelry)</a:t>
            </a:r>
          </a:p>
          <a:p>
            <a:pPr marL="865188" indent="-349250">
              <a:buClr>
                <a:schemeClr val="bg1"/>
              </a:buClr>
              <a:buFont typeface="+mj-lt"/>
              <a:buAutoNum type="arabicParenR"/>
            </a:pPr>
            <a:r>
              <a:rPr lang="en-US" sz="1600" dirty="0" smtClean="0">
                <a:solidFill>
                  <a:schemeClr val="bg1">
                    <a:lumMod val="85000"/>
                  </a:schemeClr>
                </a:solidFill>
              </a:rPr>
              <a:t> If you absolutely cannot do without it, take it with you.</a:t>
            </a:r>
          </a:p>
          <a:p>
            <a:pPr marL="865188" indent="-349250">
              <a:buClr>
                <a:schemeClr val="bg1"/>
              </a:buClr>
              <a:buFont typeface="+mj-lt"/>
              <a:buAutoNum type="arabicParenR"/>
            </a:pPr>
            <a:endParaRPr lang="en-US" sz="1900" dirty="0" smtClean="0">
              <a:solidFill>
                <a:schemeClr val="bg1">
                  <a:lumMod val="85000"/>
                </a:schemeClr>
              </a:solidFill>
            </a:endParaRPr>
          </a:p>
          <a:p>
            <a:r>
              <a:rPr lang="en-US" sz="2400" b="1" dirty="0" smtClean="0">
                <a:solidFill>
                  <a:schemeClr val="bg1">
                    <a:lumMod val="85000"/>
                  </a:schemeClr>
                </a:solidFill>
              </a:rPr>
              <a:t>Deployment types:</a:t>
            </a:r>
          </a:p>
          <a:p>
            <a:pPr marL="457200" indent="-457200"/>
            <a:endParaRPr lang="en-US" sz="2400" dirty="0" smtClean="0">
              <a:solidFill>
                <a:schemeClr val="bg1">
                  <a:lumMod val="85000"/>
                </a:schemeClr>
              </a:solidFill>
            </a:endParaRPr>
          </a:p>
          <a:p>
            <a:pPr marL="914400" indent="-449263">
              <a:buFont typeface="+mj-lt"/>
              <a:buAutoNum type="arabicPeriod"/>
            </a:pPr>
            <a:r>
              <a:rPr lang="en-US" sz="1600" b="1" dirty="0" smtClean="0">
                <a:solidFill>
                  <a:schemeClr val="bg1">
                    <a:lumMod val="85000"/>
                  </a:schemeClr>
                </a:solidFill>
              </a:rPr>
              <a:t>ALL</a:t>
            </a:r>
            <a:r>
              <a:rPr lang="en-US" sz="1600" dirty="0" smtClean="0">
                <a:solidFill>
                  <a:schemeClr val="bg1">
                    <a:lumMod val="85000"/>
                  </a:schemeClr>
                </a:solidFill>
              </a:rPr>
              <a:t>      – this  item is recommended or required for all of deployments.</a:t>
            </a:r>
          </a:p>
          <a:p>
            <a:pPr marL="914400" indent="-449263">
              <a:buFont typeface="+mj-lt"/>
              <a:buAutoNum type="arabicPeriod"/>
            </a:pPr>
            <a:r>
              <a:rPr lang="en-US" sz="1600" b="1" dirty="0" smtClean="0">
                <a:solidFill>
                  <a:schemeClr val="bg1">
                    <a:lumMod val="85000"/>
                  </a:schemeClr>
                </a:solidFill>
              </a:rPr>
              <a:t>NORM </a:t>
            </a:r>
            <a:r>
              <a:rPr lang="en-US" sz="1600" dirty="0" smtClean="0">
                <a:solidFill>
                  <a:schemeClr val="bg1">
                    <a:lumMod val="85000"/>
                  </a:schemeClr>
                </a:solidFill>
              </a:rPr>
              <a:t> – normal deployments (non field, non Military)</a:t>
            </a:r>
          </a:p>
          <a:p>
            <a:pPr marL="914400" indent="-449263">
              <a:buFont typeface="+mj-lt"/>
              <a:buAutoNum type="arabicPeriod"/>
            </a:pPr>
            <a:r>
              <a:rPr lang="en-US" sz="1600" b="1" dirty="0" smtClean="0">
                <a:solidFill>
                  <a:schemeClr val="bg1">
                    <a:lumMod val="85000"/>
                  </a:schemeClr>
                </a:solidFill>
              </a:rPr>
              <a:t>FIELD  </a:t>
            </a:r>
            <a:r>
              <a:rPr lang="en-US" sz="1600" dirty="0" smtClean="0">
                <a:solidFill>
                  <a:schemeClr val="bg1">
                    <a:lumMod val="85000"/>
                  </a:schemeClr>
                </a:solidFill>
              </a:rPr>
              <a:t> – deployment to the field or in austere conditions (e.g. Haiti)</a:t>
            </a:r>
          </a:p>
          <a:p>
            <a:pPr marL="914400" indent="-449263">
              <a:buFont typeface="+mj-lt"/>
              <a:buAutoNum type="arabicPeriod"/>
            </a:pPr>
            <a:r>
              <a:rPr lang="en-US" sz="1600" b="1" dirty="0" smtClean="0">
                <a:solidFill>
                  <a:schemeClr val="bg1">
                    <a:lumMod val="85000"/>
                  </a:schemeClr>
                </a:solidFill>
              </a:rPr>
              <a:t>XUS     </a:t>
            </a:r>
            <a:r>
              <a:rPr lang="en-US" sz="1600" dirty="0" smtClean="0">
                <a:solidFill>
                  <a:schemeClr val="bg1">
                    <a:lumMod val="85000"/>
                  </a:schemeClr>
                </a:solidFill>
              </a:rPr>
              <a:t> – deployment outside the continental United States (OCONUS)</a:t>
            </a:r>
          </a:p>
        </p:txBody>
      </p:sp>
      <p:pic>
        <p:nvPicPr>
          <p:cNvPr id="5" name="Picture 4" descr="origenal logo_custom_.jpg"/>
          <p:cNvPicPr>
            <a:picLocks noChangeAspect="1"/>
          </p:cNvPicPr>
          <p:nvPr/>
        </p:nvPicPr>
        <p:blipFill>
          <a:blip r:embed="rId4" cstate="print"/>
          <a:stretch>
            <a:fillRect/>
          </a:stretch>
        </p:blipFill>
        <p:spPr>
          <a:xfrm>
            <a:off x="8041822" y="0"/>
            <a:ext cx="1102178" cy="1114426"/>
          </a:xfrm>
          <a:prstGeom prst="rect">
            <a:avLst/>
          </a:prstGeom>
        </p:spPr>
      </p:pic>
      <p:sp>
        <p:nvSpPr>
          <p:cNvPr id="9" name="Slide Number Placeholder 8"/>
          <p:cNvSpPr>
            <a:spLocks noGrp="1"/>
          </p:cNvSpPr>
          <p:nvPr>
            <p:ph type="sldNum" sz="quarter" idx="12"/>
          </p:nvPr>
        </p:nvSpPr>
        <p:spPr/>
        <p:txBody>
          <a:bodyPr/>
          <a:lstStyle/>
          <a:p>
            <a:fld id="{042AED99-7FB4-404E-8A97-64753DCE42EC}" type="slidenum">
              <a:rPr kumimoji="0" lang="en-US" smtClean="0"/>
              <a:pPr/>
              <a:t>13</a:t>
            </a:fld>
            <a:endParaRPr kumimoji="0"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3000" b="-3000"/>
          </a:stretch>
        </a:blipFill>
        <a:effectLst/>
      </p:bgPr>
    </p:bg>
    <p:spTree>
      <p:nvGrpSpPr>
        <p:cNvPr id="1" name=""/>
        <p:cNvGrpSpPr/>
        <p:nvPr/>
      </p:nvGrpSpPr>
      <p:grpSpPr>
        <a:xfrm>
          <a:off x="0" y="0"/>
          <a:ext cx="0" cy="0"/>
          <a:chOff x="0" y="0"/>
          <a:chExt cx="0" cy="0"/>
        </a:xfrm>
      </p:grpSpPr>
      <p:pic>
        <p:nvPicPr>
          <p:cNvPr id="7" name="Picture 6" descr="U.S.PublicHealthService22.jpg"/>
          <p:cNvPicPr>
            <a:picLocks noChangeAspect="1"/>
          </p:cNvPicPr>
          <p:nvPr/>
        </p:nvPicPr>
        <p:blipFill>
          <a:blip r:embed="rId3" cstate="print"/>
          <a:stretch>
            <a:fillRect/>
          </a:stretch>
        </p:blipFill>
        <p:spPr>
          <a:xfrm>
            <a:off x="0" y="0"/>
            <a:ext cx="1055576" cy="1061590"/>
          </a:xfrm>
          <a:prstGeom prst="rect">
            <a:avLst/>
          </a:prstGeom>
        </p:spPr>
      </p:pic>
      <p:sp>
        <p:nvSpPr>
          <p:cNvPr id="5" name="TextBox 4"/>
          <p:cNvSpPr txBox="1"/>
          <p:nvPr/>
        </p:nvSpPr>
        <p:spPr>
          <a:xfrm>
            <a:off x="457200" y="1064597"/>
            <a:ext cx="8077200" cy="4955203"/>
          </a:xfrm>
          <a:prstGeom prst="rect">
            <a:avLst/>
          </a:prstGeom>
          <a:noFill/>
        </p:spPr>
        <p:txBody>
          <a:bodyPr wrap="square" rtlCol="0">
            <a:spAutoFit/>
          </a:bodyPr>
          <a:lstStyle/>
          <a:p>
            <a:pPr marL="914400" indent="-449263" algn="ctr"/>
            <a:endParaRPr lang="en-US" dirty="0" smtClean="0">
              <a:solidFill>
                <a:schemeClr val="bg1">
                  <a:lumMod val="95000"/>
                </a:schemeClr>
              </a:solidFill>
            </a:endParaRPr>
          </a:p>
          <a:p>
            <a:pPr marL="914400" indent="-449263"/>
            <a:r>
              <a:rPr lang="en-US" sz="2400" b="1" dirty="0" smtClean="0">
                <a:solidFill>
                  <a:schemeClr val="bg1">
                    <a:lumMod val="85000"/>
                  </a:schemeClr>
                </a:solidFill>
              </a:rPr>
              <a:t>                                 </a:t>
            </a:r>
            <a:r>
              <a:rPr lang="en-US" sz="2400" b="1" u="sng" dirty="0" smtClean="0">
                <a:solidFill>
                  <a:schemeClr val="bg1">
                    <a:lumMod val="85000"/>
                  </a:schemeClr>
                </a:solidFill>
              </a:rPr>
              <a:t>NOTES</a:t>
            </a:r>
          </a:p>
          <a:p>
            <a:pPr marL="914400" indent="-449263"/>
            <a:r>
              <a:rPr lang="en-US" sz="2200" b="1" dirty="0" smtClean="0">
                <a:solidFill>
                  <a:schemeClr val="bg1">
                    <a:lumMod val="85000"/>
                  </a:schemeClr>
                </a:solidFill>
              </a:rPr>
              <a:t>Clothing</a:t>
            </a:r>
          </a:p>
          <a:p>
            <a:pPr marL="914400"/>
            <a:r>
              <a:rPr lang="en-US" sz="1600" dirty="0" smtClean="0">
                <a:solidFill>
                  <a:schemeClr val="bg1">
                    <a:lumMod val="85000"/>
                  </a:schemeClr>
                </a:solidFill>
              </a:rPr>
              <a:t>Bring enough uniforms and clothes to last for 14 days or the length of your deployment. Shoes must be comfortable and broken in. If not, bring shoe insoles, moleskin, or other items to address blisters. If appropriate for job functions, bring professional clothing. Also include cold weather clothing, rain gear and exercise clothes.</a:t>
            </a:r>
          </a:p>
          <a:p>
            <a:pPr marL="914400" indent="-449263"/>
            <a:r>
              <a:rPr lang="en-US" sz="2200" b="1" dirty="0" smtClean="0">
                <a:solidFill>
                  <a:schemeClr val="bg1">
                    <a:lumMod val="85000"/>
                  </a:schemeClr>
                </a:solidFill>
              </a:rPr>
              <a:t>Food</a:t>
            </a:r>
          </a:p>
          <a:p>
            <a:pPr marL="914400"/>
            <a:r>
              <a:rPr lang="en-US" sz="1600" dirty="0" smtClean="0">
                <a:solidFill>
                  <a:schemeClr val="bg1">
                    <a:lumMod val="85000"/>
                  </a:schemeClr>
                </a:solidFill>
              </a:rPr>
              <a:t>At least one day’s worth of emergency food (to go in carry-on bags), to anticipate any unexpected plan changes. Examples are MRE’s/dehydrated food, Cliff Bars, Power Bars, or other concentrated sustenance, and one day’s worth of bottled  water</a:t>
            </a:r>
            <a:endParaRPr lang="en-US" dirty="0" smtClean="0">
              <a:solidFill>
                <a:schemeClr val="bg1">
                  <a:lumMod val="85000"/>
                </a:schemeClr>
              </a:solidFill>
            </a:endParaRPr>
          </a:p>
          <a:p>
            <a:pPr marL="457200" indent="7938"/>
            <a:r>
              <a:rPr lang="en-US" sz="2200" b="1" dirty="0" smtClean="0">
                <a:solidFill>
                  <a:schemeClr val="bg1">
                    <a:lumMod val="85000"/>
                  </a:schemeClr>
                </a:solidFill>
              </a:rPr>
              <a:t>Miscellaneous</a:t>
            </a:r>
          </a:p>
          <a:p>
            <a:pPr marL="1255713" indent="-449263">
              <a:buFont typeface="Wingdings" pitchFamily="2" charset="2"/>
              <a:buChar char="v"/>
            </a:pPr>
            <a:r>
              <a:rPr lang="en-US" sz="1600" b="1" dirty="0" smtClean="0">
                <a:solidFill>
                  <a:schemeClr val="bg1">
                    <a:lumMod val="85000"/>
                  </a:schemeClr>
                </a:solidFill>
              </a:rPr>
              <a:t>Sewing kit – to fix unpredictable clothing problems</a:t>
            </a:r>
          </a:p>
          <a:p>
            <a:pPr marL="1255713" indent="-449263">
              <a:buFont typeface="Wingdings" pitchFamily="2" charset="2"/>
              <a:buChar char="v"/>
            </a:pPr>
            <a:r>
              <a:rPr lang="en-US" sz="1600" b="1" dirty="0" smtClean="0">
                <a:solidFill>
                  <a:schemeClr val="bg1">
                    <a:lumMod val="85000"/>
                  </a:schemeClr>
                </a:solidFill>
              </a:rPr>
              <a:t>Insect repellent – as needed</a:t>
            </a:r>
          </a:p>
          <a:p>
            <a:pPr marL="1255713" indent="-449263">
              <a:buFont typeface="Wingdings" pitchFamily="2" charset="2"/>
              <a:buChar char="v"/>
            </a:pPr>
            <a:r>
              <a:rPr lang="en-US" sz="1600" b="1" dirty="0" smtClean="0">
                <a:solidFill>
                  <a:schemeClr val="bg1">
                    <a:lumMod val="85000"/>
                  </a:schemeClr>
                </a:solidFill>
              </a:rPr>
              <a:t>Shower shoes</a:t>
            </a:r>
          </a:p>
          <a:p>
            <a:pPr marL="1255713" indent="-449263">
              <a:buFont typeface="Wingdings" pitchFamily="2" charset="2"/>
              <a:buChar char="v"/>
            </a:pPr>
            <a:r>
              <a:rPr lang="en-US" sz="1600" b="1" dirty="0" smtClean="0">
                <a:solidFill>
                  <a:schemeClr val="bg1">
                    <a:lumMod val="85000"/>
                  </a:schemeClr>
                </a:solidFill>
              </a:rPr>
              <a:t>Zip Loc Bags for keeping items dry within luggage</a:t>
            </a:r>
            <a:endParaRPr lang="en-US" sz="1600" b="1" dirty="0">
              <a:solidFill>
                <a:schemeClr val="bg1">
                  <a:lumMod val="85000"/>
                </a:schemeClr>
              </a:solidFill>
            </a:endParaRPr>
          </a:p>
        </p:txBody>
      </p:sp>
      <p:pic>
        <p:nvPicPr>
          <p:cNvPr id="8" name="Picture 7" descr="origenal logo_custom_.jpg"/>
          <p:cNvPicPr>
            <a:picLocks noChangeAspect="1"/>
          </p:cNvPicPr>
          <p:nvPr/>
        </p:nvPicPr>
        <p:blipFill>
          <a:blip r:embed="rId4" cstate="print"/>
          <a:stretch>
            <a:fillRect/>
          </a:stretch>
        </p:blipFill>
        <p:spPr>
          <a:xfrm>
            <a:off x="8041822" y="0"/>
            <a:ext cx="1102178" cy="1114426"/>
          </a:xfrm>
          <a:prstGeom prst="rect">
            <a:avLst/>
          </a:prstGeom>
        </p:spPr>
      </p:pic>
      <p:sp>
        <p:nvSpPr>
          <p:cNvPr id="9" name="Slide Number Placeholder 8"/>
          <p:cNvSpPr>
            <a:spLocks noGrp="1"/>
          </p:cNvSpPr>
          <p:nvPr>
            <p:ph type="sldNum" sz="quarter" idx="12"/>
          </p:nvPr>
        </p:nvSpPr>
        <p:spPr/>
        <p:txBody>
          <a:bodyPr/>
          <a:lstStyle/>
          <a:p>
            <a:fld id="{042AED99-7FB4-404E-8A97-64753DCE42EC}" type="slidenum">
              <a:rPr kumimoji="0" lang="en-US" smtClean="0"/>
              <a:pPr/>
              <a:t>14</a:t>
            </a:fld>
            <a:endParaRPr kumimoji="0"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lum/>
          </a:blip>
          <a:srcRect/>
          <a:stretch>
            <a:fillRect t="-3000" b="-3000"/>
          </a:stretch>
        </a:blip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28599" y="350520"/>
          <a:ext cx="8763001" cy="6126480"/>
        </p:xfrm>
        <a:graphic>
          <a:graphicData uri="http://schemas.openxmlformats.org/drawingml/2006/table">
            <a:tbl>
              <a:tblPr firstRow="1" bandRow="1">
                <a:tableStyleId>{5C22544A-7EE6-4342-B048-85BDC9FD1C3A}</a:tableStyleId>
              </a:tblPr>
              <a:tblGrid>
                <a:gridCol w="1510862"/>
                <a:gridCol w="2830441"/>
                <a:gridCol w="723551"/>
                <a:gridCol w="964734"/>
                <a:gridCol w="964734"/>
                <a:gridCol w="803944"/>
                <a:gridCol w="964735"/>
              </a:tblGrid>
              <a:tr h="356750">
                <a:tc>
                  <a:txBody>
                    <a:bodyPr/>
                    <a:lstStyle/>
                    <a:p>
                      <a:pPr algn="ctr"/>
                      <a:r>
                        <a:rPr lang="en-US" sz="1800" dirty="0" smtClean="0"/>
                        <a:t>CATEGORY</a:t>
                      </a:r>
                      <a:endParaRPr lang="en-US" sz="1800" dirty="0"/>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solidFill>
                      <a:srgbClr val="0066CC"/>
                    </a:solidFill>
                  </a:tcPr>
                </a:tc>
                <a:tc>
                  <a:txBody>
                    <a:bodyPr/>
                    <a:lstStyle/>
                    <a:p>
                      <a:pPr algn="ctr"/>
                      <a:r>
                        <a:rPr lang="en-US" sz="1800" dirty="0" smtClean="0"/>
                        <a:t>DEPLOYMENT </a:t>
                      </a:r>
                      <a:r>
                        <a:rPr lang="en-US" sz="1800" baseline="0" dirty="0" smtClean="0"/>
                        <a:t> TYPE</a:t>
                      </a:r>
                      <a:endParaRPr lang="en-US" sz="18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solidFill>
                      <a:srgbClr val="0066CC"/>
                    </a:solidFill>
                  </a:tcPr>
                </a:tc>
                <a:tc>
                  <a:txBody>
                    <a:bodyPr/>
                    <a:lstStyle/>
                    <a:p>
                      <a:pPr algn="ctr"/>
                      <a:r>
                        <a:rPr lang="en-US" sz="1800" dirty="0" smtClean="0"/>
                        <a:t>ALL</a:t>
                      </a:r>
                      <a:endParaRPr lang="en-US" sz="18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solidFill>
                      <a:srgbClr val="0066CC"/>
                    </a:solidFill>
                  </a:tcPr>
                </a:tc>
                <a:tc>
                  <a:txBody>
                    <a:bodyPr/>
                    <a:lstStyle/>
                    <a:p>
                      <a:pPr algn="ctr"/>
                      <a:r>
                        <a:rPr lang="en-US" dirty="0" smtClean="0"/>
                        <a:t>NORM</a:t>
                      </a:r>
                      <a:endParaRPr lang="en-US"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solidFill>
                      <a:srgbClr val="0066CC"/>
                    </a:solidFill>
                  </a:tcPr>
                </a:tc>
                <a:tc>
                  <a:txBody>
                    <a:bodyPr/>
                    <a:lstStyle/>
                    <a:p>
                      <a:pPr algn="ctr"/>
                      <a:r>
                        <a:rPr lang="en-US" dirty="0" smtClean="0"/>
                        <a:t>FIELD</a:t>
                      </a:r>
                      <a:endParaRPr lang="en-US"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solidFill>
                      <a:srgbClr val="0066CC"/>
                    </a:solidFill>
                  </a:tcPr>
                </a:tc>
                <a:tc>
                  <a:txBody>
                    <a:bodyPr/>
                    <a:lstStyle/>
                    <a:p>
                      <a:pPr algn="ctr"/>
                      <a:r>
                        <a:rPr lang="en-US" dirty="0" smtClean="0"/>
                        <a:t>XUS</a:t>
                      </a:r>
                      <a:endParaRPr lang="en-US"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solidFill>
                      <a:srgbClr val="0066CC"/>
                    </a:solidFill>
                  </a:tcPr>
                </a:tc>
                <a:tc>
                  <a:txBody>
                    <a:bodyPr/>
                    <a:lstStyle/>
                    <a:p>
                      <a:pPr algn="ctr"/>
                      <a:r>
                        <a:rPr lang="en-US" dirty="0" smtClean="0"/>
                        <a:t>MIL</a:t>
                      </a:r>
                      <a:endParaRPr lang="en-US"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solidFill>
                      <a:srgbClr val="0066CC"/>
                    </a:solidFill>
                  </a:tcPr>
                </a:tc>
              </a:tr>
              <a:tr h="237834">
                <a:tc>
                  <a:txBody>
                    <a:bodyPr/>
                    <a:lstStyle/>
                    <a:p>
                      <a:pPr algn="ctr"/>
                      <a:r>
                        <a:rPr lang="en-US" sz="1000" dirty="0" smtClean="0"/>
                        <a:t>Clothing</a:t>
                      </a: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r>
                        <a:rPr lang="en-US" sz="1000" dirty="0" smtClean="0"/>
                        <a:t>Civilian/Professional</a:t>
                      </a:r>
                      <a:endParaRPr lang="en-US" sz="1000" dirty="0">
                        <a:solidFill>
                          <a:srgbClr val="FF0000"/>
                        </a:solidFill>
                      </a:endParaRPr>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r>
                        <a:rPr lang="en-US" sz="1000" dirty="0" smtClean="0"/>
                        <a:t>Y</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r>
                        <a:rPr lang="en-US" sz="1000" dirty="0" smtClean="0"/>
                        <a:t>Y</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r>
              <a:tr h="237834">
                <a:tc>
                  <a:txBody>
                    <a:bodyPr/>
                    <a:lstStyle/>
                    <a:p>
                      <a:pPr algn="ct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r>
                        <a:rPr lang="en-US" sz="1000" dirty="0" smtClean="0"/>
                        <a:t>BDUs /ODUs</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r>
                        <a:rPr lang="en-US" sz="1000" dirty="0" smtClean="0"/>
                        <a:t>Y</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r>
                        <a:rPr lang="en-US" sz="1000" dirty="0" smtClean="0"/>
                        <a:t>Y</a:t>
                      </a: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r>
              <a:tr h="237834">
                <a:tc>
                  <a:txBody>
                    <a:bodyPr/>
                    <a:lstStyle/>
                    <a:p>
                      <a:pPr algn="ct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r>
                        <a:rPr lang="en-US" sz="1000" dirty="0" smtClean="0"/>
                        <a:t>Khakis</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r>
                        <a:rPr lang="en-US" sz="1000" dirty="0" smtClean="0"/>
                        <a:t>Y</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r>
                        <a:rPr lang="en-US" sz="1000" dirty="0" smtClean="0"/>
                        <a:t>Y</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r>
              <a:tr h="237834">
                <a:tc>
                  <a:txBody>
                    <a:bodyPr/>
                    <a:lstStyle/>
                    <a:p>
                      <a:pPr algn="ct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r>
                        <a:rPr lang="en-US" sz="1000" dirty="0" smtClean="0"/>
                        <a:t>Swing suit</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r>
                        <a:rPr lang="en-US" sz="1000" dirty="0" smtClean="0"/>
                        <a:t>Y</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r>
              <a:tr h="237834">
                <a:tc>
                  <a:txBody>
                    <a:bodyPr/>
                    <a:lstStyle/>
                    <a:p>
                      <a:pPr algn="ct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r>
                        <a:rPr lang="en-US" sz="1000" dirty="0" smtClean="0"/>
                        <a:t>Shoelace,</a:t>
                      </a:r>
                      <a:r>
                        <a:rPr lang="en-US" sz="1000" baseline="0" dirty="0" smtClean="0"/>
                        <a:t> extra</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r>
                        <a:rPr lang="en-US" sz="1000" dirty="0" smtClean="0"/>
                        <a:t>Y</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r>
              <a:tr h="237834">
                <a:tc>
                  <a:txBody>
                    <a:bodyPr/>
                    <a:lstStyle/>
                    <a:p>
                      <a:pPr algn="ct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r>
                        <a:rPr lang="en-US" sz="1000" dirty="0" smtClean="0"/>
                        <a:t>Shoe</a:t>
                      </a:r>
                      <a:r>
                        <a:rPr lang="en-US" sz="1000" baseline="0" dirty="0" smtClean="0"/>
                        <a:t> shine kit</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r>
                        <a:rPr lang="en-US" sz="1000" dirty="0" smtClean="0"/>
                        <a:t>Y</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r>
                        <a:rPr lang="en-US" sz="1000" dirty="0" smtClean="0"/>
                        <a:t>Y</a:t>
                      </a: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r>
              <a:tr h="237834">
                <a:tc>
                  <a:txBody>
                    <a:bodyPr/>
                    <a:lstStyle/>
                    <a:p>
                      <a:pPr algn="ctr"/>
                      <a:r>
                        <a:rPr lang="en-US" sz="1000" dirty="0" smtClean="0"/>
                        <a:t>Administrative</a:t>
                      </a: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r>
                        <a:rPr lang="en-US" sz="1000" dirty="0" smtClean="0"/>
                        <a:t>Orders</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r>
                        <a:rPr lang="en-US" sz="1000" dirty="0" smtClean="0"/>
                        <a:t>Y</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r>
              <a:tr h="237834">
                <a:tc>
                  <a:txBody>
                    <a:bodyPr/>
                    <a:lstStyle/>
                    <a:p>
                      <a:pPr algn="ct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r>
                        <a:rPr lang="en-US" sz="1000" dirty="0" smtClean="0"/>
                        <a:t>USPHS ID card</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r>
                        <a:rPr lang="en-US" sz="1000" dirty="0" smtClean="0"/>
                        <a:t>Y</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r>
              <a:tr h="386480">
                <a:tc>
                  <a:txBody>
                    <a:bodyPr/>
                    <a:lstStyle/>
                    <a:p>
                      <a:pPr algn="ct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r>
                        <a:rPr lang="en-US" sz="1000" dirty="0" smtClean="0"/>
                        <a:t>NDMS  ID card</a:t>
                      </a:r>
                    </a:p>
                    <a:p>
                      <a:pPr algn="ctr"/>
                      <a:r>
                        <a:rPr lang="en-US" sz="1000" dirty="0" smtClean="0"/>
                        <a:t> (if</a:t>
                      </a:r>
                      <a:r>
                        <a:rPr lang="en-US" sz="1000" baseline="0" dirty="0" smtClean="0"/>
                        <a:t> issue one)</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r>
                        <a:rPr lang="en-US" sz="1000" dirty="0" smtClean="0"/>
                        <a:t>Y</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r>
              <a:tr h="237834">
                <a:tc>
                  <a:txBody>
                    <a:bodyPr/>
                    <a:lstStyle/>
                    <a:p>
                      <a:pPr algn="ct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r>
                        <a:rPr lang="en-US" sz="1000" dirty="0" smtClean="0"/>
                        <a:t>Passports</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r>
                        <a:rPr lang="en-US" sz="1000" dirty="0" smtClean="0"/>
                        <a:t>Y</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r>
              <a:tr h="237834">
                <a:tc>
                  <a:txBody>
                    <a:bodyPr/>
                    <a:lstStyle/>
                    <a:p>
                      <a:pPr algn="ct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r>
                        <a:rPr lang="en-US" sz="1000" dirty="0" smtClean="0"/>
                        <a:t>Dog Tags</a:t>
                      </a:r>
                      <a:endParaRPr lang="en-US" sz="1000" dirty="0">
                        <a:solidFill>
                          <a:srgbClr val="FF0000"/>
                        </a:solidFill>
                      </a:endParaRPr>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r>
                        <a:rPr lang="en-US" sz="1000" dirty="0" smtClean="0"/>
                        <a:t>Y</a:t>
                      </a: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r>
              <a:tr h="237834">
                <a:tc>
                  <a:txBody>
                    <a:bodyPr/>
                    <a:lstStyle/>
                    <a:p>
                      <a:pPr algn="ct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r>
                        <a:rPr lang="en-US" sz="1000" dirty="0" smtClean="0"/>
                        <a:t>Drivers</a:t>
                      </a:r>
                      <a:r>
                        <a:rPr lang="en-US" sz="1000" baseline="0" dirty="0" smtClean="0"/>
                        <a:t> license/military</a:t>
                      </a:r>
                      <a:endParaRPr lang="en-US" sz="1000" dirty="0">
                        <a:solidFill>
                          <a:schemeClr val="tx1"/>
                        </a:solidFill>
                      </a:endParaRPr>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r>
                        <a:rPr lang="en-US" sz="1000" dirty="0" smtClean="0"/>
                        <a:t>Y</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r>
              <a:tr h="237834">
                <a:tc>
                  <a:txBody>
                    <a:bodyPr/>
                    <a:lstStyle/>
                    <a:p>
                      <a:pPr algn="ctr"/>
                      <a:r>
                        <a:rPr lang="en-US" sz="1000" dirty="0" smtClean="0"/>
                        <a:t>Toiletries</a:t>
                      </a: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r>
                        <a:rPr lang="en-US" sz="1000" dirty="0" smtClean="0"/>
                        <a:t>Soap, in plastic container</a:t>
                      </a:r>
                      <a:endParaRPr lang="en-US" sz="1000" dirty="0">
                        <a:solidFill>
                          <a:schemeClr val="tx1"/>
                        </a:solidFill>
                      </a:endParaRPr>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r>
                        <a:rPr lang="en-US" sz="1000" dirty="0" smtClean="0"/>
                        <a:t>Y</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r>
              <a:tr h="237834">
                <a:tc>
                  <a:txBody>
                    <a:bodyPr/>
                    <a:lstStyle/>
                    <a:p>
                      <a:pPr algn="ct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r>
                        <a:rPr lang="en-US" sz="1000" dirty="0" smtClean="0"/>
                        <a:t>Shampoo, unscented</a:t>
                      </a:r>
                      <a:endParaRPr lang="en-US" sz="1000" dirty="0">
                        <a:solidFill>
                          <a:schemeClr val="tx1"/>
                        </a:solidFill>
                      </a:endParaRPr>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r>
                        <a:rPr lang="en-US" sz="1000" dirty="0" smtClean="0"/>
                        <a:t>Y</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r>
              <a:tr h="237834">
                <a:tc>
                  <a:txBody>
                    <a:bodyPr/>
                    <a:lstStyle/>
                    <a:p>
                      <a:pPr algn="ct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r>
                        <a:rPr lang="en-US" sz="1000" dirty="0" smtClean="0"/>
                        <a:t>Shaving kit</a:t>
                      </a:r>
                      <a:endParaRPr lang="en-US" sz="1000" dirty="0">
                        <a:solidFill>
                          <a:schemeClr val="tx1"/>
                        </a:solidFill>
                      </a:endParaRPr>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r>
                        <a:rPr lang="en-US" sz="1000" dirty="0" smtClean="0"/>
                        <a:t>Y</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r>
              <a:tr h="237834">
                <a:tc>
                  <a:txBody>
                    <a:bodyPr/>
                    <a:lstStyle/>
                    <a:p>
                      <a:pPr algn="ct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r>
                        <a:rPr lang="en-US" sz="1000" dirty="0" smtClean="0"/>
                        <a:t>Deodorant,</a:t>
                      </a:r>
                      <a:r>
                        <a:rPr lang="en-US" sz="1000" baseline="0" dirty="0" smtClean="0"/>
                        <a:t> unscented</a:t>
                      </a:r>
                      <a:endParaRPr lang="en-US" sz="1000" dirty="0">
                        <a:solidFill>
                          <a:schemeClr val="tx1"/>
                        </a:solidFill>
                      </a:endParaRPr>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r>
                        <a:rPr lang="en-US" sz="1000" dirty="0" smtClean="0"/>
                        <a:t>Y</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r>
              <a:tr h="237834">
                <a:tc>
                  <a:txBody>
                    <a:bodyPr/>
                    <a:lstStyle/>
                    <a:p>
                      <a:pPr algn="ct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r>
                        <a:rPr lang="en-US" sz="1000" dirty="0" smtClean="0"/>
                        <a:t>Scissors</a:t>
                      </a:r>
                      <a:endParaRPr lang="en-US" sz="1000" dirty="0">
                        <a:solidFill>
                          <a:schemeClr val="tx1"/>
                        </a:solidFill>
                      </a:endParaRPr>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r>
                        <a:rPr lang="en-US" sz="1000" dirty="0" smtClean="0"/>
                        <a:t>Y</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r>
              <a:tr h="237834">
                <a:tc>
                  <a:txBody>
                    <a:bodyPr/>
                    <a:lstStyle/>
                    <a:p>
                      <a:pPr algn="ct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r>
                        <a:rPr lang="en-US" sz="1000" dirty="0" smtClean="0"/>
                        <a:t>Sewing</a:t>
                      </a:r>
                      <a:r>
                        <a:rPr lang="en-US" sz="1000" baseline="0" dirty="0" smtClean="0"/>
                        <a:t> kit</a:t>
                      </a:r>
                      <a:endParaRPr lang="en-US" sz="1000" dirty="0">
                        <a:solidFill>
                          <a:srgbClr val="FF0000"/>
                        </a:solidFill>
                      </a:endParaRPr>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r>
                        <a:rPr lang="en-US" sz="1000" dirty="0" smtClean="0"/>
                        <a:t>Y</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r>
                        <a:rPr lang="en-US" sz="1000" dirty="0" smtClean="0"/>
                        <a:t>Y</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r>
              <a:tr h="237834">
                <a:tc>
                  <a:txBody>
                    <a:bodyPr/>
                    <a:lstStyle/>
                    <a:p>
                      <a:pPr algn="ct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r>
                        <a:rPr lang="en-US" sz="1000" dirty="0" smtClean="0"/>
                        <a:t>Insect </a:t>
                      </a:r>
                      <a:r>
                        <a:rPr lang="en-US" sz="1000" baseline="0" dirty="0" smtClean="0"/>
                        <a:t> repellent</a:t>
                      </a:r>
                      <a:endParaRPr lang="en-US" sz="1000" dirty="0">
                        <a:solidFill>
                          <a:schemeClr val="tx1"/>
                        </a:solidFill>
                      </a:endParaRPr>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r>
                        <a:rPr lang="en-US" sz="1000" dirty="0" smtClean="0"/>
                        <a:t>Y</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r>
              <a:tr h="237834">
                <a:tc>
                  <a:txBody>
                    <a:bodyPr/>
                    <a:lstStyle/>
                    <a:p>
                      <a:pPr algn="ct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r>
                        <a:rPr lang="en-US" sz="1000" dirty="0" smtClean="0"/>
                        <a:t>Sun Screen</a:t>
                      </a:r>
                      <a:endParaRPr lang="en-US" sz="1000" dirty="0">
                        <a:solidFill>
                          <a:schemeClr val="tx1"/>
                        </a:solidFill>
                      </a:endParaRPr>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r>
                        <a:rPr lang="en-US" sz="1000" dirty="0" smtClean="0"/>
                        <a:t>Y</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r>
              <a:tr h="237834">
                <a:tc>
                  <a:txBody>
                    <a:bodyPr/>
                    <a:lstStyle/>
                    <a:p>
                      <a:pPr algn="ct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r>
                        <a:rPr lang="en-US" sz="1000" dirty="0" smtClean="0"/>
                        <a:t>Shower shoes/flip flops</a:t>
                      </a:r>
                      <a:endParaRPr lang="en-US" sz="1000" dirty="0">
                        <a:solidFill>
                          <a:schemeClr val="tx1"/>
                        </a:solidFill>
                      </a:endParaRPr>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r>
                        <a:rPr lang="en-US" sz="1000" dirty="0" smtClean="0"/>
                        <a:t>Y</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r>
              <a:tr h="237834">
                <a:tc>
                  <a:txBody>
                    <a:bodyPr/>
                    <a:lstStyle/>
                    <a:p>
                      <a:pPr algn="ct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r>
                        <a:rPr lang="en-US" sz="1000" dirty="0" smtClean="0"/>
                        <a:t>Comb/Hairbrush</a:t>
                      </a:r>
                      <a:endParaRPr lang="en-US" sz="1000" dirty="0">
                        <a:solidFill>
                          <a:schemeClr val="tx1"/>
                        </a:solidFill>
                      </a:endParaRPr>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r>
                        <a:rPr lang="en-US" sz="1000" dirty="0" smtClean="0"/>
                        <a:t>Y</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r>
              <a:tr h="193040">
                <a:tc>
                  <a:txBody>
                    <a:bodyPr/>
                    <a:lstStyle/>
                    <a:p>
                      <a:pPr algn="ct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r>
                        <a:rPr lang="en-US" sz="1000" dirty="0" smtClean="0"/>
                        <a:t>Foot</a:t>
                      </a:r>
                      <a:r>
                        <a:rPr lang="en-US" sz="1000" baseline="0" dirty="0" smtClean="0"/>
                        <a:t> power</a:t>
                      </a:r>
                      <a:endParaRPr lang="en-US" sz="1000" dirty="0">
                        <a:solidFill>
                          <a:schemeClr val="tx1"/>
                        </a:solidFill>
                      </a:endParaRPr>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r>
                        <a:rPr lang="en-US" sz="1000" dirty="0" smtClean="0"/>
                        <a:t>Y</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r>
                        <a:rPr lang="en-US" sz="1000" dirty="0" smtClean="0"/>
                        <a:t>Y</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gradFill flip="none" rotWithShape="1">
                      <a:gsLst>
                        <a:gs pos="0">
                          <a:srgbClr val="BBC7E3">
                            <a:alpha val="95000"/>
                          </a:srgbClr>
                        </a:gs>
                        <a:gs pos="53000">
                          <a:srgbClr val="D4DEFF"/>
                        </a:gs>
                        <a:gs pos="83000">
                          <a:srgbClr val="D4DEFF"/>
                        </a:gs>
                        <a:gs pos="100000">
                          <a:srgbClr val="96AB94"/>
                        </a:gs>
                      </a:gsLst>
                      <a:path path="circle">
                        <a:fillToRect l="100000" t="100000"/>
                      </a:path>
                      <a:tileRect r="-100000" b="-100000"/>
                    </a:gradFill>
                  </a:tcPr>
                </a:tc>
              </a:tr>
            </a:tbl>
          </a:graphicData>
        </a:graphic>
      </p:graphicFrame>
      <p:sp>
        <p:nvSpPr>
          <p:cNvPr id="3" name="Slide Number Placeholder 2"/>
          <p:cNvSpPr>
            <a:spLocks noGrp="1"/>
          </p:cNvSpPr>
          <p:nvPr>
            <p:ph type="sldNum" sz="quarter" idx="12"/>
          </p:nvPr>
        </p:nvSpPr>
        <p:spPr/>
        <p:txBody>
          <a:bodyPr/>
          <a:lstStyle/>
          <a:p>
            <a:fld id="{042AED99-7FB4-404E-8A97-64753DCE42EC}" type="slidenum">
              <a:rPr kumimoji="0" lang="en-US" smtClean="0"/>
              <a:pPr/>
              <a:t>15</a:t>
            </a:fld>
            <a:endParaRPr kumimoji="0"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lum/>
          </a:blip>
          <a:srcRect/>
          <a:stretch>
            <a:fillRect t="-3000" b="-3000"/>
          </a:stretch>
        </a:blip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502856850"/>
              </p:ext>
            </p:extLst>
          </p:nvPr>
        </p:nvGraphicFramePr>
        <p:xfrm>
          <a:off x="152400" y="358292"/>
          <a:ext cx="8839200" cy="6299062"/>
        </p:xfrm>
        <a:graphic>
          <a:graphicData uri="http://schemas.openxmlformats.org/drawingml/2006/table">
            <a:tbl>
              <a:tblPr firstRow="1" bandRow="1">
                <a:tableStyleId>{5C22544A-7EE6-4342-B048-85BDC9FD1C3A}</a:tableStyleId>
              </a:tblPr>
              <a:tblGrid>
                <a:gridCol w="1621872"/>
                <a:gridCol w="2757181"/>
                <a:gridCol w="729842"/>
                <a:gridCol w="973123"/>
                <a:gridCol w="973123"/>
                <a:gridCol w="810935"/>
                <a:gridCol w="973124"/>
              </a:tblGrid>
              <a:tr h="267207">
                <a:tc>
                  <a:txBody>
                    <a:bodyPr/>
                    <a:lstStyle/>
                    <a:p>
                      <a:pPr algn="ctr"/>
                      <a:r>
                        <a:rPr lang="en-US" sz="1800" dirty="0" smtClean="0"/>
                        <a:t>CATEGORY</a:t>
                      </a:r>
                      <a:endParaRPr lang="en-US" sz="1800" dirty="0"/>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solidFill>
                      <a:srgbClr val="0066CC"/>
                    </a:solidFill>
                  </a:tcPr>
                </a:tc>
                <a:tc>
                  <a:txBody>
                    <a:bodyPr/>
                    <a:lstStyle/>
                    <a:p>
                      <a:pPr algn="ctr"/>
                      <a:r>
                        <a:rPr lang="en-US" sz="1800" dirty="0" smtClean="0"/>
                        <a:t>DEPLOYMENT</a:t>
                      </a:r>
                      <a:r>
                        <a:rPr lang="en-US" sz="1800" baseline="0" dirty="0" smtClean="0"/>
                        <a:t> TYPE</a:t>
                      </a:r>
                      <a:endParaRPr lang="en-US" sz="18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solidFill>
                      <a:srgbClr val="0066CC"/>
                    </a:solidFill>
                  </a:tcPr>
                </a:tc>
                <a:tc>
                  <a:txBody>
                    <a:bodyPr/>
                    <a:lstStyle/>
                    <a:p>
                      <a:pPr algn="ctr"/>
                      <a:r>
                        <a:rPr lang="en-US" sz="1800" dirty="0" smtClean="0"/>
                        <a:t>All</a:t>
                      </a:r>
                      <a:endParaRPr lang="en-US" sz="18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solidFill>
                      <a:srgbClr val="0066CC"/>
                    </a:solidFill>
                  </a:tcPr>
                </a:tc>
                <a:tc>
                  <a:txBody>
                    <a:bodyPr/>
                    <a:lstStyle/>
                    <a:p>
                      <a:pPr algn="ctr"/>
                      <a:r>
                        <a:rPr lang="en-US" dirty="0" smtClean="0"/>
                        <a:t>Norm</a:t>
                      </a:r>
                      <a:endParaRPr lang="en-US"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solidFill>
                      <a:srgbClr val="0066CC"/>
                    </a:solidFill>
                  </a:tcPr>
                </a:tc>
                <a:tc>
                  <a:txBody>
                    <a:bodyPr/>
                    <a:lstStyle/>
                    <a:p>
                      <a:pPr algn="ctr"/>
                      <a:r>
                        <a:rPr lang="en-US" dirty="0" smtClean="0"/>
                        <a:t>Field</a:t>
                      </a:r>
                      <a:endParaRPr lang="en-US"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solidFill>
                      <a:srgbClr val="0066CC"/>
                    </a:solidFill>
                  </a:tcPr>
                </a:tc>
                <a:tc>
                  <a:txBody>
                    <a:bodyPr/>
                    <a:lstStyle/>
                    <a:p>
                      <a:pPr algn="ctr"/>
                      <a:r>
                        <a:rPr lang="en-US" dirty="0" smtClean="0"/>
                        <a:t>XUS</a:t>
                      </a:r>
                      <a:endParaRPr lang="en-US"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solidFill>
                      <a:srgbClr val="0066CC"/>
                    </a:solidFill>
                  </a:tcPr>
                </a:tc>
                <a:tc>
                  <a:txBody>
                    <a:bodyPr/>
                    <a:lstStyle/>
                    <a:p>
                      <a:pPr algn="ctr"/>
                      <a:r>
                        <a:rPr lang="en-US" dirty="0" smtClean="0"/>
                        <a:t>MIL</a:t>
                      </a:r>
                      <a:endParaRPr lang="en-US"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solidFill>
                      <a:srgbClr val="0066CC"/>
                    </a:solidFill>
                  </a:tcPr>
                </a:tc>
              </a:tr>
              <a:tr h="178138">
                <a:tc>
                  <a:txBody>
                    <a:bodyPr/>
                    <a:lstStyle/>
                    <a:p>
                      <a:pPr algn="ct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solidFill>
                            <a:schemeClr val="tx1"/>
                          </a:solidFill>
                        </a:rPr>
                        <a:t>Hand</a:t>
                      </a:r>
                      <a:r>
                        <a:rPr lang="en-US" sz="1000" baseline="0" dirty="0" smtClean="0">
                          <a:solidFill>
                            <a:schemeClr val="tx1"/>
                          </a:solidFill>
                        </a:rPr>
                        <a:t> cream</a:t>
                      </a:r>
                      <a:endParaRPr lang="en-US" sz="1000" dirty="0">
                        <a:solidFill>
                          <a:schemeClr val="tx1"/>
                        </a:solidFill>
                      </a:endParaRPr>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t>Y</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t>Y</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r>
              <a:tr h="178138">
                <a:tc>
                  <a:txBody>
                    <a:bodyPr/>
                    <a:lstStyle/>
                    <a:p>
                      <a:pPr algn="ct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smtClean="0"/>
                        <a:t>Handkerchiefs</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t>Y</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r>
              <a:tr h="178138">
                <a:tc>
                  <a:txBody>
                    <a:bodyPr/>
                    <a:lstStyle/>
                    <a:p>
                      <a:pPr algn="ct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t>Lip</a:t>
                      </a:r>
                      <a:r>
                        <a:rPr lang="en-US" sz="1000" baseline="0" dirty="0" smtClean="0"/>
                        <a:t> balm</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t>Y</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r>
              <a:tr h="178138">
                <a:tc>
                  <a:txBody>
                    <a:bodyPr/>
                    <a:lstStyle/>
                    <a:p>
                      <a:pPr algn="ct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t>Tissues</a:t>
                      </a:r>
                      <a:r>
                        <a:rPr lang="en-US" sz="1000" baseline="0" dirty="0" smtClean="0"/>
                        <a:t> (several packages)</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t>Y</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r>
              <a:tr h="179236">
                <a:tc>
                  <a:txBody>
                    <a:bodyPr/>
                    <a:lstStyle/>
                    <a:p>
                      <a:pPr algn="ct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t>Toilet</a:t>
                      </a:r>
                      <a:r>
                        <a:rPr lang="en-US" sz="1000" baseline="0" dirty="0" smtClean="0"/>
                        <a:t> paper</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t>Y</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r>
              <a:tr h="178138">
                <a:tc>
                  <a:txBody>
                    <a:bodyPr/>
                    <a:lstStyle/>
                    <a:p>
                      <a:pPr algn="ct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t>Toothpaste/brush/dental</a:t>
                      </a:r>
                      <a:r>
                        <a:rPr lang="en-US" sz="1000" baseline="0" dirty="0" smtClean="0"/>
                        <a:t> floss</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t>Y</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r>
              <a:tr h="178138">
                <a:tc>
                  <a:txBody>
                    <a:bodyPr/>
                    <a:lstStyle/>
                    <a:p>
                      <a:pPr algn="ct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t>Baby</a:t>
                      </a:r>
                      <a:r>
                        <a:rPr lang="en-US" sz="1000" baseline="0" dirty="0" smtClean="0"/>
                        <a:t> wipes/alcohol rubbing pads</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t>Y</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r>
              <a:tr h="178138">
                <a:tc>
                  <a:txBody>
                    <a:bodyPr/>
                    <a:lstStyle/>
                    <a:p>
                      <a:pPr algn="ctr"/>
                      <a:r>
                        <a:rPr lang="en-US" sz="1000" dirty="0" smtClean="0">
                          <a:solidFill>
                            <a:schemeClr val="tx1"/>
                          </a:solidFill>
                        </a:rPr>
                        <a:t>Money</a:t>
                      </a: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t>Money/travelers</a:t>
                      </a:r>
                      <a:r>
                        <a:rPr lang="en-US" sz="1000" baseline="0" dirty="0" smtClean="0"/>
                        <a:t> checks</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t>Y</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r>
              <a:tr h="274126">
                <a:tc>
                  <a:txBody>
                    <a:bodyPr/>
                    <a:lstStyle/>
                    <a:p>
                      <a:pPr algn="ct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t>Credit</a:t>
                      </a:r>
                      <a:r>
                        <a:rPr lang="en-US" sz="1000" baseline="0" dirty="0" smtClean="0"/>
                        <a:t> cards</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t>Y</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r>
              <a:tr h="178138">
                <a:tc>
                  <a:txBody>
                    <a:bodyPr/>
                    <a:lstStyle/>
                    <a:p>
                      <a:pPr algn="ct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t>Phone cards</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t>Y</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r>
              <a:tr h="178138">
                <a:tc>
                  <a:txBody>
                    <a:bodyPr/>
                    <a:lstStyle/>
                    <a:p>
                      <a:pPr algn="ct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solidFill>
                            <a:schemeClr val="tx1"/>
                          </a:solidFill>
                        </a:rPr>
                        <a:t>Lost</a:t>
                      </a:r>
                      <a:r>
                        <a:rPr lang="en-US" sz="1000" baseline="0" dirty="0" smtClean="0">
                          <a:solidFill>
                            <a:schemeClr val="tx1"/>
                          </a:solidFill>
                        </a:rPr>
                        <a:t> of quarters</a:t>
                      </a:r>
                      <a:endParaRPr lang="en-US" sz="1000" dirty="0">
                        <a:solidFill>
                          <a:schemeClr val="tx1"/>
                        </a:solidFill>
                      </a:endParaRPr>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t>Y</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r>
              <a:tr h="178138">
                <a:tc>
                  <a:txBody>
                    <a:bodyPr/>
                    <a:lstStyle/>
                    <a:p>
                      <a:pPr algn="ctr"/>
                      <a:r>
                        <a:rPr lang="en-US" sz="1000" dirty="0" smtClean="0">
                          <a:solidFill>
                            <a:schemeClr val="tx1"/>
                          </a:solidFill>
                        </a:rPr>
                        <a:t>Equipment</a:t>
                      </a: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solidFill>
                            <a:schemeClr val="tx1"/>
                          </a:solidFill>
                        </a:rPr>
                        <a:t>Leatherman/multi-use knife</a:t>
                      </a:r>
                      <a:endParaRPr lang="en-US" sz="1000" dirty="0">
                        <a:solidFill>
                          <a:schemeClr val="tx1"/>
                        </a:solidFill>
                      </a:endParaRPr>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t>Y</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r>
              <a:tr h="178138">
                <a:tc>
                  <a:txBody>
                    <a:bodyPr/>
                    <a:lstStyle/>
                    <a:p>
                      <a:pPr algn="ct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solidFill>
                            <a:schemeClr val="tx1"/>
                          </a:solidFill>
                        </a:rPr>
                        <a:t>Sunglasses,</a:t>
                      </a:r>
                      <a:r>
                        <a:rPr lang="en-US" sz="1000" baseline="0" dirty="0" smtClean="0">
                          <a:solidFill>
                            <a:schemeClr val="tx1"/>
                          </a:solidFill>
                        </a:rPr>
                        <a:t> military type</a:t>
                      </a:r>
                      <a:endParaRPr lang="en-US" sz="1000" dirty="0">
                        <a:solidFill>
                          <a:schemeClr val="tx1"/>
                        </a:solidFill>
                      </a:endParaRPr>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t>Y</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r>
              <a:tr h="178138">
                <a:tc>
                  <a:txBody>
                    <a:bodyPr/>
                    <a:lstStyle/>
                    <a:p>
                      <a:pPr algn="ct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solidFill>
                            <a:schemeClr val="tx1"/>
                          </a:solidFill>
                        </a:rPr>
                        <a:t>Flashlight (black or green)</a:t>
                      </a:r>
                      <a:endParaRPr lang="en-US" sz="1000" dirty="0">
                        <a:solidFill>
                          <a:schemeClr val="tx1"/>
                        </a:solidFill>
                      </a:endParaRPr>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t>Y</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r>
              <a:tr h="178138">
                <a:tc>
                  <a:txBody>
                    <a:bodyPr/>
                    <a:lstStyle/>
                    <a:p>
                      <a:pPr algn="ct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solidFill>
                            <a:schemeClr val="tx1"/>
                          </a:solidFill>
                        </a:rPr>
                        <a:t>Extra new batteries</a:t>
                      </a:r>
                      <a:endParaRPr lang="en-US" sz="1000" dirty="0">
                        <a:solidFill>
                          <a:schemeClr val="tx1"/>
                        </a:solidFill>
                      </a:endParaRPr>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t>Y</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r>
              <a:tr h="178138">
                <a:tc>
                  <a:txBody>
                    <a:bodyPr/>
                    <a:lstStyle/>
                    <a:p>
                      <a:pPr algn="ct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solidFill>
                            <a:schemeClr val="tx1"/>
                          </a:solidFill>
                        </a:rPr>
                        <a:t>1 day’s rations/food</a:t>
                      </a:r>
                      <a:endParaRPr lang="en-US" sz="1000" dirty="0">
                        <a:solidFill>
                          <a:schemeClr val="tx1"/>
                        </a:solidFill>
                      </a:endParaRPr>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t>Y</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r>
              <a:tr h="178138">
                <a:tc>
                  <a:txBody>
                    <a:bodyPr/>
                    <a:lstStyle/>
                    <a:p>
                      <a:pPr algn="ctr"/>
                      <a:r>
                        <a:rPr lang="en-US" sz="1000" dirty="0" smtClean="0">
                          <a:solidFill>
                            <a:schemeClr val="tx1"/>
                          </a:solidFill>
                        </a:rPr>
                        <a:t>Medical</a:t>
                      </a: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solidFill>
                            <a:schemeClr val="tx1"/>
                          </a:solidFill>
                        </a:rPr>
                        <a:t>2</a:t>
                      </a:r>
                      <a:r>
                        <a:rPr lang="en-US" sz="1000" baseline="0" dirty="0" smtClean="0">
                          <a:solidFill>
                            <a:schemeClr val="tx1"/>
                          </a:solidFill>
                        </a:rPr>
                        <a:t> weeks prescription meds</a:t>
                      </a:r>
                      <a:endParaRPr lang="en-US" sz="1000" dirty="0">
                        <a:solidFill>
                          <a:schemeClr val="tx1"/>
                        </a:solidFill>
                      </a:endParaRPr>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t>Y</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r>
              <a:tr h="178138">
                <a:tc>
                  <a:txBody>
                    <a:bodyPr/>
                    <a:lstStyle/>
                    <a:p>
                      <a:pPr algn="ct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solidFill>
                            <a:schemeClr val="tx1"/>
                          </a:solidFill>
                        </a:rPr>
                        <a:t>Extra</a:t>
                      </a:r>
                      <a:r>
                        <a:rPr lang="en-US" sz="1000" baseline="0" dirty="0" smtClean="0">
                          <a:solidFill>
                            <a:schemeClr val="tx1"/>
                          </a:solidFill>
                        </a:rPr>
                        <a:t> glasses</a:t>
                      </a:r>
                      <a:endParaRPr lang="en-US" sz="1000" dirty="0">
                        <a:solidFill>
                          <a:schemeClr val="tx1"/>
                        </a:solidFill>
                      </a:endParaRPr>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t>Y</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r>
              <a:tr h="178138">
                <a:tc>
                  <a:txBody>
                    <a:bodyPr/>
                    <a:lstStyle/>
                    <a:p>
                      <a:pPr algn="ct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solidFill>
                            <a:schemeClr val="tx1"/>
                          </a:solidFill>
                        </a:rPr>
                        <a:t>Aspirin/Tylenol</a:t>
                      </a:r>
                      <a:endParaRPr lang="en-US" sz="1000" dirty="0">
                        <a:solidFill>
                          <a:schemeClr val="tx1"/>
                        </a:solidFill>
                      </a:endParaRPr>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t>Y</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r>
              <a:tr h="178138">
                <a:tc>
                  <a:txBody>
                    <a:bodyPr/>
                    <a:lstStyle/>
                    <a:p>
                      <a:pPr algn="ct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solidFill>
                            <a:schemeClr val="tx1"/>
                          </a:solidFill>
                        </a:rPr>
                        <a:t>Antihistamines</a:t>
                      </a:r>
                      <a:endParaRPr lang="en-US" sz="1000" dirty="0">
                        <a:solidFill>
                          <a:schemeClr val="tx1"/>
                        </a:solidFill>
                      </a:endParaRPr>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t>Y</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r>
              <a:tr h="256554">
                <a:tc>
                  <a:txBody>
                    <a:bodyPr/>
                    <a:lstStyle/>
                    <a:p>
                      <a:pPr algn="ct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solidFill>
                            <a:schemeClr val="tx1"/>
                          </a:solidFill>
                        </a:rPr>
                        <a:t>Imodium</a:t>
                      </a:r>
                      <a:r>
                        <a:rPr lang="en-US" sz="1000" baseline="0" dirty="0" smtClean="0">
                          <a:solidFill>
                            <a:schemeClr val="tx1"/>
                          </a:solidFill>
                        </a:rPr>
                        <a:t> (anti-diarrheal)</a:t>
                      </a:r>
                      <a:endParaRPr lang="en-US" sz="1000" dirty="0">
                        <a:solidFill>
                          <a:schemeClr val="tx1"/>
                        </a:solidFill>
                      </a:endParaRPr>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t>Y</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r>
              <a:tr h="256554">
                <a:tc>
                  <a:txBody>
                    <a:bodyPr/>
                    <a:lstStyle/>
                    <a:p>
                      <a:pPr algn="ct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solidFill>
                            <a:schemeClr val="tx1"/>
                          </a:solidFill>
                        </a:rPr>
                        <a:t>Antacids</a:t>
                      </a:r>
                      <a:endParaRPr lang="en-US" sz="1000" dirty="0">
                        <a:solidFill>
                          <a:schemeClr val="tx1"/>
                        </a:solidFill>
                      </a:endParaRPr>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t>Y</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r>
              <a:tr h="256554">
                <a:tc>
                  <a:txBody>
                    <a:bodyPr/>
                    <a:lstStyle/>
                    <a:p>
                      <a:pPr algn="ctr"/>
                      <a:r>
                        <a:rPr lang="en-US" sz="1000" dirty="0" smtClean="0">
                          <a:solidFill>
                            <a:schemeClr val="tx1"/>
                          </a:solidFill>
                        </a:rPr>
                        <a:t>Misc.</a:t>
                      </a: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solidFill>
                            <a:srgbClr val="FF0000"/>
                          </a:solidFill>
                        </a:rPr>
                        <a:t>Zip loc bags</a:t>
                      </a:r>
                      <a:endParaRPr lang="en-US" sz="1000" dirty="0">
                        <a:solidFill>
                          <a:srgbClr val="FF0000"/>
                        </a:solidFill>
                      </a:endParaRPr>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t>Y</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r>
              <a:tr h="256554">
                <a:tc>
                  <a:txBody>
                    <a:bodyPr/>
                    <a:lstStyle/>
                    <a:p>
                      <a:pPr algn="ct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solidFill>
                            <a:schemeClr val="tx1"/>
                          </a:solidFill>
                        </a:rPr>
                        <a:t>Notebook/pen/pencil</a:t>
                      </a:r>
                      <a:endParaRPr lang="en-US" sz="1000" dirty="0">
                        <a:solidFill>
                          <a:schemeClr val="tx1"/>
                        </a:solidFill>
                      </a:endParaRPr>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t>Y</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r>
            </a:tbl>
          </a:graphicData>
        </a:graphic>
      </p:graphicFrame>
      <p:sp>
        <p:nvSpPr>
          <p:cNvPr id="3" name="TextBox 2"/>
          <p:cNvSpPr txBox="1"/>
          <p:nvPr/>
        </p:nvSpPr>
        <p:spPr>
          <a:xfrm>
            <a:off x="152400" y="0"/>
            <a:ext cx="5257800" cy="369332"/>
          </a:xfrm>
          <a:prstGeom prst="rect">
            <a:avLst/>
          </a:prstGeom>
          <a:noFill/>
        </p:spPr>
        <p:txBody>
          <a:bodyPr wrap="square" rtlCol="0">
            <a:spAutoFit/>
          </a:bodyPr>
          <a:lstStyle/>
          <a:p>
            <a:r>
              <a:rPr lang="en-US" b="1" dirty="0" smtClean="0">
                <a:solidFill>
                  <a:schemeClr val="bg1"/>
                </a:solidFill>
              </a:rPr>
              <a:t>Continue from the previous page  (Check list)</a:t>
            </a:r>
            <a:endParaRPr lang="en-US" b="1" dirty="0">
              <a:solidFill>
                <a:schemeClr val="bg1"/>
              </a:solidFill>
            </a:endParaRPr>
          </a:p>
        </p:txBody>
      </p:sp>
      <p:sp>
        <p:nvSpPr>
          <p:cNvPr id="5" name="Slide Number Placeholder 4"/>
          <p:cNvSpPr>
            <a:spLocks noGrp="1"/>
          </p:cNvSpPr>
          <p:nvPr>
            <p:ph type="sldNum" sz="quarter" idx="12"/>
          </p:nvPr>
        </p:nvSpPr>
        <p:spPr/>
        <p:txBody>
          <a:bodyPr/>
          <a:lstStyle/>
          <a:p>
            <a:fld id="{042AED99-7FB4-404E-8A97-64753DCE42EC}" type="slidenum">
              <a:rPr kumimoji="0" lang="en-US" smtClean="0"/>
              <a:pPr/>
              <a:t>16</a:t>
            </a:fld>
            <a:endParaRPr kumimoji="0"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lum/>
          </a:blip>
          <a:srcRect/>
          <a:stretch>
            <a:fillRect t="-3000" b="-3000"/>
          </a:stretch>
        </a:blip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52400" y="358292"/>
          <a:ext cx="8839200" cy="6299062"/>
        </p:xfrm>
        <a:graphic>
          <a:graphicData uri="http://schemas.openxmlformats.org/drawingml/2006/table">
            <a:tbl>
              <a:tblPr firstRow="1" bandRow="1">
                <a:tableStyleId>{5C22544A-7EE6-4342-B048-85BDC9FD1C3A}</a:tableStyleId>
              </a:tblPr>
              <a:tblGrid>
                <a:gridCol w="1621872"/>
                <a:gridCol w="2757181"/>
                <a:gridCol w="729842"/>
                <a:gridCol w="973123"/>
                <a:gridCol w="973123"/>
                <a:gridCol w="810935"/>
                <a:gridCol w="973124"/>
              </a:tblGrid>
              <a:tr h="267207">
                <a:tc>
                  <a:txBody>
                    <a:bodyPr/>
                    <a:lstStyle/>
                    <a:p>
                      <a:pPr algn="ctr"/>
                      <a:r>
                        <a:rPr lang="en-US" sz="1800" dirty="0" smtClean="0"/>
                        <a:t>CATEGORY</a:t>
                      </a:r>
                      <a:endParaRPr lang="en-US" sz="1800" dirty="0"/>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solidFill>
                      <a:srgbClr val="0066CC"/>
                    </a:solidFill>
                  </a:tcPr>
                </a:tc>
                <a:tc>
                  <a:txBody>
                    <a:bodyPr/>
                    <a:lstStyle/>
                    <a:p>
                      <a:pPr algn="ctr"/>
                      <a:r>
                        <a:rPr lang="en-US" sz="1800" dirty="0" smtClean="0"/>
                        <a:t>DEPLOYMENT</a:t>
                      </a:r>
                      <a:r>
                        <a:rPr lang="en-US" sz="1800" baseline="0" dirty="0" smtClean="0"/>
                        <a:t>  TYPE</a:t>
                      </a:r>
                      <a:endParaRPr lang="en-US" sz="18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solidFill>
                      <a:srgbClr val="0066CC"/>
                    </a:solidFill>
                  </a:tcPr>
                </a:tc>
                <a:tc>
                  <a:txBody>
                    <a:bodyPr/>
                    <a:lstStyle/>
                    <a:p>
                      <a:pPr algn="ctr"/>
                      <a:r>
                        <a:rPr lang="en-US" sz="1800" dirty="0" smtClean="0"/>
                        <a:t>All</a:t>
                      </a:r>
                      <a:endParaRPr lang="en-US" sz="18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solidFill>
                      <a:srgbClr val="0066CC"/>
                    </a:solidFill>
                  </a:tcPr>
                </a:tc>
                <a:tc>
                  <a:txBody>
                    <a:bodyPr/>
                    <a:lstStyle/>
                    <a:p>
                      <a:pPr algn="ctr"/>
                      <a:r>
                        <a:rPr lang="en-US" dirty="0" smtClean="0"/>
                        <a:t>Norm</a:t>
                      </a:r>
                      <a:endParaRPr lang="en-US"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solidFill>
                      <a:srgbClr val="0066CC"/>
                    </a:solidFill>
                  </a:tcPr>
                </a:tc>
                <a:tc>
                  <a:txBody>
                    <a:bodyPr/>
                    <a:lstStyle/>
                    <a:p>
                      <a:pPr algn="ctr"/>
                      <a:r>
                        <a:rPr lang="en-US" dirty="0" smtClean="0"/>
                        <a:t>Field</a:t>
                      </a:r>
                      <a:endParaRPr lang="en-US"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solidFill>
                      <a:srgbClr val="0066CC"/>
                    </a:solidFill>
                  </a:tcPr>
                </a:tc>
                <a:tc>
                  <a:txBody>
                    <a:bodyPr/>
                    <a:lstStyle/>
                    <a:p>
                      <a:pPr algn="ctr"/>
                      <a:r>
                        <a:rPr lang="en-US" dirty="0" smtClean="0"/>
                        <a:t>XUS</a:t>
                      </a:r>
                      <a:endParaRPr lang="en-US"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solidFill>
                      <a:srgbClr val="0066CC"/>
                    </a:solidFill>
                  </a:tcPr>
                </a:tc>
                <a:tc>
                  <a:txBody>
                    <a:bodyPr/>
                    <a:lstStyle/>
                    <a:p>
                      <a:pPr algn="ctr"/>
                      <a:r>
                        <a:rPr lang="en-US" dirty="0" smtClean="0"/>
                        <a:t>MIL</a:t>
                      </a:r>
                      <a:endParaRPr lang="en-US"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solidFill>
                      <a:srgbClr val="0066CC"/>
                    </a:solidFill>
                  </a:tcPr>
                </a:tc>
              </a:tr>
              <a:tr h="178138">
                <a:tc>
                  <a:txBody>
                    <a:bodyPr/>
                    <a:lstStyle/>
                    <a:p>
                      <a:pPr algn="ctr"/>
                      <a:r>
                        <a:rPr lang="en-US" sz="1000" dirty="0" smtClean="0">
                          <a:solidFill>
                            <a:schemeClr val="tx1"/>
                          </a:solidFill>
                        </a:rPr>
                        <a:t>Field</a:t>
                      </a:r>
                      <a:r>
                        <a:rPr lang="en-US" sz="1000" baseline="0" dirty="0" smtClean="0">
                          <a:solidFill>
                            <a:schemeClr val="tx1"/>
                          </a:solidFill>
                        </a:rPr>
                        <a:t> Gear</a:t>
                      </a: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solidFill>
                            <a:schemeClr val="tx1"/>
                          </a:solidFill>
                        </a:rPr>
                        <a:t>Bed sheet</a:t>
                      </a:r>
                      <a:endParaRPr lang="en-US" sz="1000" dirty="0">
                        <a:solidFill>
                          <a:schemeClr val="tx1"/>
                        </a:solidFill>
                      </a:endParaRPr>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t>Y</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r>
              <a:tr h="178138">
                <a:tc>
                  <a:txBody>
                    <a:bodyPr/>
                    <a:lstStyle/>
                    <a:p>
                      <a:pPr algn="ct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t>Belt, </a:t>
                      </a:r>
                      <a:r>
                        <a:rPr lang="en-US" sz="1000" baseline="0" dirty="0" smtClean="0"/>
                        <a:t> Web Pistol</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t>Y</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r>
              <a:tr h="178138">
                <a:tc>
                  <a:txBody>
                    <a:bodyPr/>
                    <a:lstStyle/>
                    <a:p>
                      <a:pPr algn="ct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t>Blanket (OD/green)</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t>Y</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r>
              <a:tr h="178138">
                <a:tc>
                  <a:txBody>
                    <a:bodyPr/>
                    <a:lstStyle/>
                    <a:p>
                      <a:pPr algn="ct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t>Boot, black combat</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t>Y</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r>
              <a:tr h="179236">
                <a:tc>
                  <a:txBody>
                    <a:bodyPr/>
                    <a:lstStyle/>
                    <a:p>
                      <a:pPr algn="ct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t>Boots</a:t>
                      </a:r>
                      <a:r>
                        <a:rPr lang="en-US" sz="1000" baseline="0" dirty="0" smtClean="0"/>
                        <a:t> inserts</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t>Y</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r>
              <a:tr h="178138">
                <a:tc>
                  <a:txBody>
                    <a:bodyPr/>
                    <a:lstStyle/>
                    <a:p>
                      <a:pPr algn="ct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t>Canteen, filled</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t>Y</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r>
              <a:tr h="178138">
                <a:tc>
                  <a:txBody>
                    <a:bodyPr/>
                    <a:lstStyle/>
                    <a:p>
                      <a:pPr algn="ct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t>Canteen cup</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t>Y</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r>
              <a:tr h="178138">
                <a:tc>
                  <a:txBody>
                    <a:bodyPr/>
                    <a:lstStyle/>
                    <a:p>
                      <a:pPr algn="ct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t>Canteen cover</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t>Y</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r>
              <a:tr h="274126">
                <a:tc>
                  <a:txBody>
                    <a:bodyPr/>
                    <a:lstStyle/>
                    <a:p>
                      <a:pPr algn="ct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t>Clothes line/or small rope (25ft)</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t>Y</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r>
              <a:tr h="178138">
                <a:tc>
                  <a:txBody>
                    <a:bodyPr/>
                    <a:lstStyle/>
                    <a:p>
                      <a:pPr algn="ct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t>Clothes pins</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t>Y</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r>
              <a:tr h="178138">
                <a:tc>
                  <a:txBody>
                    <a:bodyPr/>
                    <a:lstStyle/>
                    <a:p>
                      <a:pPr algn="ct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solidFill>
                            <a:schemeClr val="tx1"/>
                          </a:solidFill>
                        </a:rPr>
                        <a:t>Compass</a:t>
                      </a:r>
                      <a:endParaRPr lang="en-US" sz="1000" dirty="0">
                        <a:solidFill>
                          <a:schemeClr val="tx1"/>
                        </a:solidFill>
                      </a:endParaRPr>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t>Y</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r>
              <a:tr h="178138">
                <a:tc>
                  <a:txBody>
                    <a:bodyPr/>
                    <a:lstStyle/>
                    <a:p>
                      <a:pPr algn="ct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solidFill>
                            <a:schemeClr val="tx1"/>
                          </a:solidFill>
                        </a:rPr>
                        <a:t>Cup (pocket </a:t>
                      </a:r>
                      <a:r>
                        <a:rPr lang="en-US" sz="1000" baseline="0" dirty="0" smtClean="0">
                          <a:solidFill>
                            <a:schemeClr val="tx1"/>
                          </a:solidFill>
                        </a:rPr>
                        <a:t> size, </a:t>
                      </a:r>
                      <a:r>
                        <a:rPr lang="en-US" sz="1000" dirty="0" smtClean="0">
                          <a:solidFill>
                            <a:schemeClr val="tx1"/>
                          </a:solidFill>
                        </a:rPr>
                        <a:t>collapsible)</a:t>
                      </a:r>
                      <a:endParaRPr lang="en-US" sz="1000" dirty="0">
                        <a:solidFill>
                          <a:schemeClr val="tx1"/>
                        </a:solidFill>
                      </a:endParaRPr>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t>Y</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r>
              <a:tr h="178138">
                <a:tc>
                  <a:txBody>
                    <a:bodyPr/>
                    <a:lstStyle/>
                    <a:p>
                      <a:pPr algn="ct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solidFill>
                            <a:schemeClr val="tx1"/>
                          </a:solidFill>
                        </a:rPr>
                        <a:t>Duffel bag</a:t>
                      </a:r>
                      <a:endParaRPr lang="en-US" sz="1000" dirty="0">
                        <a:solidFill>
                          <a:schemeClr val="tx1"/>
                        </a:solidFill>
                      </a:endParaRPr>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t>Y</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r>
              <a:tr h="178138">
                <a:tc>
                  <a:txBody>
                    <a:bodyPr/>
                    <a:lstStyle/>
                    <a:p>
                      <a:pPr algn="ct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solidFill>
                            <a:schemeClr val="tx1"/>
                          </a:solidFill>
                        </a:rPr>
                        <a:t>Duffel bag liner</a:t>
                      </a:r>
                      <a:endParaRPr lang="en-US" sz="1000" dirty="0">
                        <a:solidFill>
                          <a:schemeClr val="tx1"/>
                        </a:solidFill>
                      </a:endParaRPr>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t>Y</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r>
              <a:tr h="178138">
                <a:tc>
                  <a:txBody>
                    <a:bodyPr/>
                    <a:lstStyle/>
                    <a:p>
                      <a:pPr algn="ct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solidFill>
                            <a:schemeClr val="tx1"/>
                          </a:solidFill>
                        </a:rPr>
                        <a:t>Fist Aid Kit</a:t>
                      </a:r>
                      <a:r>
                        <a:rPr lang="en-US" sz="1000" baseline="0" dirty="0" smtClean="0">
                          <a:solidFill>
                            <a:schemeClr val="tx1"/>
                          </a:solidFill>
                        </a:rPr>
                        <a:t> (personal)</a:t>
                      </a:r>
                      <a:endParaRPr lang="en-US" sz="1000" dirty="0">
                        <a:solidFill>
                          <a:schemeClr val="tx1"/>
                        </a:solidFill>
                      </a:endParaRPr>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t>Y</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r>
              <a:tr h="178138">
                <a:tc>
                  <a:txBody>
                    <a:bodyPr/>
                    <a:lstStyle/>
                    <a:p>
                      <a:pPr algn="ct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solidFill>
                            <a:schemeClr val="tx1"/>
                          </a:solidFill>
                        </a:rPr>
                        <a:t>Insect</a:t>
                      </a:r>
                      <a:r>
                        <a:rPr lang="en-US" sz="1000" baseline="0" dirty="0" smtClean="0">
                          <a:solidFill>
                            <a:schemeClr val="tx1"/>
                          </a:solidFill>
                        </a:rPr>
                        <a:t> repellent (pump type)</a:t>
                      </a:r>
                      <a:endParaRPr lang="en-US" sz="1000" dirty="0">
                        <a:solidFill>
                          <a:schemeClr val="tx1"/>
                        </a:solidFill>
                      </a:endParaRPr>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t>Y</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t>Y</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r>
              <a:tr h="178138">
                <a:tc>
                  <a:txBody>
                    <a:bodyPr/>
                    <a:lstStyle/>
                    <a:p>
                      <a:pPr algn="ct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solidFill>
                            <a:schemeClr val="tx1"/>
                          </a:solidFill>
                        </a:rPr>
                        <a:t>Laundry</a:t>
                      </a:r>
                      <a:r>
                        <a:rPr lang="en-US" sz="1000" baseline="0" dirty="0" smtClean="0">
                          <a:solidFill>
                            <a:schemeClr val="tx1"/>
                          </a:solidFill>
                        </a:rPr>
                        <a:t> bag</a:t>
                      </a:r>
                      <a:endParaRPr lang="en-US" sz="1000" dirty="0">
                        <a:solidFill>
                          <a:schemeClr val="tx1"/>
                        </a:solidFill>
                      </a:endParaRPr>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t>Y</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r>
              <a:tr h="178138">
                <a:tc>
                  <a:txBody>
                    <a:bodyPr/>
                    <a:lstStyle/>
                    <a:p>
                      <a:pPr algn="ct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solidFill>
                            <a:schemeClr val="tx1"/>
                          </a:solidFill>
                        </a:rPr>
                        <a:t>Lock for duffel bag</a:t>
                      </a:r>
                      <a:endParaRPr lang="en-US" sz="1000" dirty="0">
                        <a:solidFill>
                          <a:schemeClr val="tx1"/>
                        </a:solidFill>
                      </a:endParaRPr>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t>Y</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t>Y</a:t>
                      </a: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r>
              <a:tr h="178138">
                <a:tc>
                  <a:txBody>
                    <a:bodyPr/>
                    <a:lstStyle/>
                    <a:p>
                      <a:pPr algn="ct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solidFill>
                            <a:schemeClr val="tx1"/>
                          </a:solidFill>
                        </a:rPr>
                        <a:t>Mirror (unbreakable)</a:t>
                      </a:r>
                      <a:endParaRPr lang="en-US" sz="1000" dirty="0">
                        <a:solidFill>
                          <a:schemeClr val="tx1"/>
                        </a:solidFill>
                      </a:endParaRPr>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t>Y</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r>
              <a:tr h="178138">
                <a:tc>
                  <a:txBody>
                    <a:bodyPr/>
                    <a:lstStyle/>
                    <a:p>
                      <a:pPr algn="ct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solidFill>
                            <a:schemeClr val="tx1"/>
                          </a:solidFill>
                        </a:rPr>
                        <a:t>Mosquito netting</a:t>
                      </a:r>
                      <a:endParaRPr lang="en-US" sz="1000" dirty="0">
                        <a:solidFill>
                          <a:schemeClr val="tx1"/>
                        </a:solidFill>
                      </a:endParaRPr>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t>Y</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r>
              <a:tr h="256554">
                <a:tc>
                  <a:txBody>
                    <a:bodyPr/>
                    <a:lstStyle/>
                    <a:p>
                      <a:pPr algn="ct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solidFill>
                            <a:schemeClr val="tx1"/>
                          </a:solidFill>
                        </a:rPr>
                        <a:t>Poncho, rain</a:t>
                      </a:r>
                      <a:endParaRPr lang="en-US" sz="1000" dirty="0">
                        <a:solidFill>
                          <a:schemeClr val="tx1"/>
                        </a:solidFill>
                      </a:endParaRPr>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t>Y</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r>
              <a:tr h="256554">
                <a:tc>
                  <a:txBody>
                    <a:bodyPr/>
                    <a:lstStyle/>
                    <a:p>
                      <a:pPr algn="ct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solidFill>
                            <a:schemeClr val="tx1"/>
                          </a:solidFill>
                        </a:rPr>
                        <a:t>Watch (black,</a:t>
                      </a:r>
                      <a:r>
                        <a:rPr lang="en-US" sz="1000" baseline="0" dirty="0" smtClean="0">
                          <a:solidFill>
                            <a:schemeClr val="tx1"/>
                          </a:solidFill>
                        </a:rPr>
                        <a:t> water-proof)</a:t>
                      </a:r>
                      <a:endParaRPr lang="en-US" sz="1000" dirty="0">
                        <a:solidFill>
                          <a:schemeClr val="tx1"/>
                        </a:solidFill>
                      </a:endParaRPr>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t>Y</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r>
              <a:tr h="256554">
                <a:tc>
                  <a:txBody>
                    <a:bodyPr/>
                    <a:lstStyle/>
                    <a:p>
                      <a:pPr algn="ct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solidFill>
                            <a:schemeClr val="tx1"/>
                          </a:solidFill>
                        </a:rPr>
                        <a:t>Sleeping</a:t>
                      </a:r>
                      <a:r>
                        <a:rPr lang="en-US" sz="1000" baseline="0" dirty="0" smtClean="0">
                          <a:solidFill>
                            <a:schemeClr val="tx1"/>
                          </a:solidFill>
                        </a:rPr>
                        <a:t> bag</a:t>
                      </a:r>
                      <a:endParaRPr lang="en-US" sz="1000" dirty="0">
                        <a:solidFill>
                          <a:schemeClr val="tx1"/>
                        </a:solidFill>
                      </a:endParaRPr>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t>Y</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r>
              <a:tr h="256554">
                <a:tc>
                  <a:txBody>
                    <a:bodyPr/>
                    <a:lstStyle/>
                    <a:p>
                      <a:pPr algn="ct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solidFill>
                            <a:schemeClr val="tx1"/>
                          </a:solidFill>
                        </a:rPr>
                        <a:t>Towel large and small (OD/green)</a:t>
                      </a:r>
                      <a:endParaRPr lang="en-US" sz="1000" dirty="0">
                        <a:solidFill>
                          <a:schemeClr val="tx1"/>
                        </a:solidFill>
                      </a:endParaRPr>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t>Y</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r>
            </a:tbl>
          </a:graphicData>
        </a:graphic>
      </p:graphicFrame>
      <p:sp>
        <p:nvSpPr>
          <p:cNvPr id="3" name="TextBox 2"/>
          <p:cNvSpPr txBox="1"/>
          <p:nvPr/>
        </p:nvSpPr>
        <p:spPr>
          <a:xfrm>
            <a:off x="152400" y="0"/>
            <a:ext cx="5257800" cy="369332"/>
          </a:xfrm>
          <a:prstGeom prst="rect">
            <a:avLst/>
          </a:prstGeom>
          <a:noFill/>
        </p:spPr>
        <p:txBody>
          <a:bodyPr wrap="square" rtlCol="0">
            <a:spAutoFit/>
          </a:bodyPr>
          <a:lstStyle/>
          <a:p>
            <a:r>
              <a:rPr lang="en-US" b="1" dirty="0" smtClean="0">
                <a:solidFill>
                  <a:schemeClr val="bg1"/>
                </a:solidFill>
              </a:rPr>
              <a:t>Continue from the previous page  (Check list)</a:t>
            </a:r>
            <a:endParaRPr lang="en-US" b="1" dirty="0">
              <a:solidFill>
                <a:schemeClr val="bg1"/>
              </a:solidFill>
            </a:endParaRPr>
          </a:p>
        </p:txBody>
      </p:sp>
      <p:sp>
        <p:nvSpPr>
          <p:cNvPr id="5" name="Slide Number Placeholder 4"/>
          <p:cNvSpPr>
            <a:spLocks noGrp="1"/>
          </p:cNvSpPr>
          <p:nvPr>
            <p:ph type="sldNum" sz="quarter" idx="12"/>
          </p:nvPr>
        </p:nvSpPr>
        <p:spPr/>
        <p:txBody>
          <a:bodyPr/>
          <a:lstStyle/>
          <a:p>
            <a:fld id="{042AED99-7FB4-404E-8A97-64753DCE42EC}" type="slidenum">
              <a:rPr kumimoji="0" lang="en-US" smtClean="0"/>
              <a:pPr/>
              <a:t>17</a:t>
            </a:fld>
            <a:endParaRPr kumimoji="0"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lum/>
          </a:blip>
          <a:srcRect/>
          <a:stretch>
            <a:fillRect t="-3000" b="-3000"/>
          </a:stretch>
        </a:blip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709013147"/>
              </p:ext>
            </p:extLst>
          </p:nvPr>
        </p:nvGraphicFramePr>
        <p:xfrm>
          <a:off x="152400" y="564074"/>
          <a:ext cx="8839200" cy="4541326"/>
        </p:xfrm>
        <a:graphic>
          <a:graphicData uri="http://schemas.openxmlformats.org/drawingml/2006/table">
            <a:tbl>
              <a:tblPr firstRow="1" bandRow="1">
                <a:tableStyleId>{5C22544A-7EE6-4342-B048-85BDC9FD1C3A}</a:tableStyleId>
              </a:tblPr>
              <a:tblGrid>
                <a:gridCol w="1621872"/>
                <a:gridCol w="2873928"/>
                <a:gridCol w="613095"/>
                <a:gridCol w="973123"/>
                <a:gridCol w="973123"/>
                <a:gridCol w="810935"/>
                <a:gridCol w="973124"/>
              </a:tblGrid>
              <a:tr h="267207">
                <a:tc>
                  <a:txBody>
                    <a:bodyPr/>
                    <a:lstStyle/>
                    <a:p>
                      <a:pPr algn="ctr"/>
                      <a:r>
                        <a:rPr lang="en-US" sz="1800" dirty="0" smtClean="0"/>
                        <a:t>CATEGORY</a:t>
                      </a:r>
                      <a:endParaRPr lang="en-US" sz="1800" dirty="0"/>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solidFill>
                      <a:srgbClr val="0066CC"/>
                    </a:solidFill>
                  </a:tcPr>
                </a:tc>
                <a:tc>
                  <a:txBody>
                    <a:bodyPr/>
                    <a:lstStyle/>
                    <a:p>
                      <a:pPr algn="ctr"/>
                      <a:r>
                        <a:rPr lang="en-US" sz="1800" dirty="0" smtClean="0"/>
                        <a:t>DEPLOYMENT </a:t>
                      </a:r>
                      <a:r>
                        <a:rPr lang="en-US" sz="1800" baseline="0" dirty="0" smtClean="0"/>
                        <a:t> TYPE</a:t>
                      </a:r>
                      <a:endParaRPr lang="en-US" sz="18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solidFill>
                      <a:srgbClr val="0066CC"/>
                    </a:solidFill>
                  </a:tcPr>
                </a:tc>
                <a:tc>
                  <a:txBody>
                    <a:bodyPr/>
                    <a:lstStyle/>
                    <a:p>
                      <a:pPr algn="ctr"/>
                      <a:r>
                        <a:rPr lang="en-US" sz="1800" dirty="0" smtClean="0"/>
                        <a:t>All</a:t>
                      </a:r>
                      <a:endParaRPr lang="en-US" sz="18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solidFill>
                      <a:srgbClr val="0066CC"/>
                    </a:solidFill>
                  </a:tcPr>
                </a:tc>
                <a:tc>
                  <a:txBody>
                    <a:bodyPr/>
                    <a:lstStyle/>
                    <a:p>
                      <a:pPr algn="ctr"/>
                      <a:r>
                        <a:rPr lang="en-US" dirty="0" smtClean="0"/>
                        <a:t>Norm</a:t>
                      </a:r>
                      <a:endParaRPr lang="en-US"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solidFill>
                      <a:srgbClr val="0066CC"/>
                    </a:solidFill>
                  </a:tcPr>
                </a:tc>
                <a:tc>
                  <a:txBody>
                    <a:bodyPr/>
                    <a:lstStyle/>
                    <a:p>
                      <a:pPr algn="ctr"/>
                      <a:r>
                        <a:rPr lang="en-US" dirty="0" smtClean="0"/>
                        <a:t>Field</a:t>
                      </a:r>
                      <a:endParaRPr lang="en-US"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solidFill>
                      <a:srgbClr val="0066CC"/>
                    </a:solidFill>
                  </a:tcPr>
                </a:tc>
                <a:tc>
                  <a:txBody>
                    <a:bodyPr/>
                    <a:lstStyle/>
                    <a:p>
                      <a:pPr algn="ctr"/>
                      <a:r>
                        <a:rPr lang="en-US" dirty="0" smtClean="0"/>
                        <a:t>XUS</a:t>
                      </a:r>
                      <a:endParaRPr lang="en-US"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solidFill>
                      <a:srgbClr val="0066CC"/>
                    </a:solidFill>
                  </a:tcPr>
                </a:tc>
                <a:tc>
                  <a:txBody>
                    <a:bodyPr/>
                    <a:lstStyle/>
                    <a:p>
                      <a:pPr algn="ctr"/>
                      <a:r>
                        <a:rPr lang="en-US" dirty="0" smtClean="0"/>
                        <a:t>MIL</a:t>
                      </a:r>
                      <a:endParaRPr lang="en-US"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solidFill>
                      <a:srgbClr val="0066CC"/>
                    </a:solidFill>
                  </a:tcPr>
                </a:tc>
              </a:tr>
              <a:tr h="178138">
                <a:tc>
                  <a:txBody>
                    <a:bodyPr/>
                    <a:lstStyle/>
                    <a:p>
                      <a:pPr algn="ct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solidFill>
                          <a:schemeClr val="tx1"/>
                        </a:solidFill>
                      </a:endParaRPr>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r>
              <a:tr h="178138">
                <a:tc>
                  <a:txBody>
                    <a:bodyPr/>
                    <a:lstStyle/>
                    <a:p>
                      <a:pPr algn="ctr"/>
                      <a:r>
                        <a:rPr lang="en-US" sz="1000" b="1" dirty="0" smtClean="0">
                          <a:solidFill>
                            <a:schemeClr val="tx1"/>
                          </a:solidFill>
                        </a:rPr>
                        <a:t>PROHIBITED</a:t>
                      </a:r>
                      <a:endParaRPr lang="en-US" sz="1000" b="1"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b="1" dirty="0" smtClean="0"/>
                        <a:t>DO NOT BRING ANY OF THE FOLLOWING:</a:t>
                      </a:r>
                      <a:endParaRPr lang="en-US" sz="1000" b="1"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r>
              <a:tr h="178138">
                <a:tc>
                  <a:txBody>
                    <a:bodyPr/>
                    <a:lstStyle/>
                    <a:p>
                      <a:pPr algn="ct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t>Alcoholic</a:t>
                      </a:r>
                      <a:r>
                        <a:rPr lang="en-US" sz="1000" baseline="0" dirty="0" smtClean="0"/>
                        <a:t> Beverages</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r>
              <a:tr h="178138">
                <a:tc>
                  <a:txBody>
                    <a:bodyPr/>
                    <a:lstStyle/>
                    <a:p>
                      <a:pPr algn="ct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t>Cappuccino makers</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r>
              <a:tr h="179236">
                <a:tc>
                  <a:txBody>
                    <a:bodyPr/>
                    <a:lstStyle/>
                    <a:p>
                      <a:pPr algn="ct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t>Earrings</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r>
              <a:tr h="178138">
                <a:tc>
                  <a:txBody>
                    <a:bodyPr/>
                    <a:lstStyle/>
                    <a:p>
                      <a:pPr algn="ct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t>Electrical Appliances</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r>
              <a:tr h="178138">
                <a:tc>
                  <a:txBody>
                    <a:bodyPr/>
                    <a:lstStyle/>
                    <a:p>
                      <a:pPr algn="ct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t>Firearms</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r>
              <a:tr h="178138">
                <a:tc>
                  <a:txBody>
                    <a:bodyPr/>
                    <a:lstStyle/>
                    <a:p>
                      <a:pPr algn="ct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t>Illegal</a:t>
                      </a:r>
                      <a:r>
                        <a:rPr lang="en-US" sz="1000" baseline="0" dirty="0" smtClean="0"/>
                        <a:t> Drugs</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r>
              <a:tr h="274126">
                <a:tc>
                  <a:txBody>
                    <a:bodyPr/>
                    <a:lstStyle/>
                    <a:p>
                      <a:pPr algn="ct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t>Jewelry</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r>
              <a:tr h="178138">
                <a:tc>
                  <a:txBody>
                    <a:bodyPr/>
                    <a:lstStyle/>
                    <a:p>
                      <a:pPr algn="ct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t>Large sums of money</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r>
              <a:tr h="178138">
                <a:tc>
                  <a:txBody>
                    <a:bodyPr/>
                    <a:lstStyle/>
                    <a:p>
                      <a:pPr algn="ct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solidFill>
                            <a:schemeClr val="tx1"/>
                          </a:solidFill>
                        </a:rPr>
                        <a:t>Makeup</a:t>
                      </a:r>
                      <a:endParaRPr lang="en-US" sz="1000" dirty="0">
                        <a:solidFill>
                          <a:schemeClr val="tx1"/>
                        </a:solidFill>
                      </a:endParaRPr>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r>
              <a:tr h="178138">
                <a:tc>
                  <a:txBody>
                    <a:bodyPr/>
                    <a:lstStyle/>
                    <a:p>
                      <a:pPr algn="ct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solidFill>
                            <a:schemeClr val="tx1"/>
                          </a:solidFill>
                        </a:rPr>
                        <a:t>Picnic coolers</a:t>
                      </a:r>
                      <a:endParaRPr lang="en-US" sz="1000" dirty="0">
                        <a:solidFill>
                          <a:schemeClr val="tx1"/>
                        </a:solidFill>
                      </a:endParaRPr>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r>
              <a:tr h="178138">
                <a:tc>
                  <a:txBody>
                    <a:bodyPr/>
                    <a:lstStyle/>
                    <a:p>
                      <a:pPr algn="ct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solidFill>
                            <a:schemeClr val="tx1"/>
                          </a:solidFill>
                        </a:rPr>
                        <a:t>Purses (with BDUs)</a:t>
                      </a:r>
                      <a:endParaRPr lang="en-US" sz="1000" dirty="0">
                        <a:solidFill>
                          <a:schemeClr val="tx1"/>
                        </a:solidFill>
                      </a:endParaRPr>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t>Y</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r>
              <a:tr h="178138">
                <a:tc>
                  <a:txBody>
                    <a:bodyPr/>
                    <a:lstStyle/>
                    <a:p>
                      <a:pPr algn="ct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solidFill>
                            <a:schemeClr val="tx1"/>
                          </a:solidFill>
                        </a:rPr>
                        <a:t>Rambo</a:t>
                      </a:r>
                      <a:r>
                        <a:rPr lang="en-US" sz="1000" baseline="0" dirty="0" smtClean="0">
                          <a:solidFill>
                            <a:schemeClr val="tx1"/>
                          </a:solidFill>
                        </a:rPr>
                        <a:t> knives</a:t>
                      </a:r>
                      <a:endParaRPr lang="en-US" sz="1000" dirty="0">
                        <a:solidFill>
                          <a:schemeClr val="tx1"/>
                        </a:solidFill>
                      </a:endParaRPr>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r>
              <a:tr h="178138">
                <a:tc>
                  <a:txBody>
                    <a:bodyPr/>
                    <a:lstStyle/>
                    <a:p>
                      <a:pPr algn="ct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solidFill>
                            <a:schemeClr val="tx1"/>
                          </a:solidFill>
                        </a:rPr>
                        <a:t>Steam </a:t>
                      </a:r>
                      <a:r>
                        <a:rPr lang="en-US" sz="1000" baseline="0" dirty="0" smtClean="0">
                          <a:solidFill>
                            <a:schemeClr val="tx1"/>
                          </a:solidFill>
                        </a:rPr>
                        <a:t> </a:t>
                      </a:r>
                      <a:r>
                        <a:rPr lang="en-US" sz="1000" baseline="0" dirty="0" smtClean="0">
                          <a:solidFill>
                            <a:schemeClr val="tx1"/>
                          </a:solidFill>
                        </a:rPr>
                        <a:t>Heaters</a:t>
                      </a:r>
                      <a:endParaRPr lang="en-US" sz="1000" dirty="0">
                        <a:solidFill>
                          <a:schemeClr val="tx1"/>
                        </a:solidFill>
                      </a:endParaRPr>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r>
              <a:tr h="178138">
                <a:tc>
                  <a:txBody>
                    <a:bodyPr/>
                    <a:lstStyle/>
                    <a:p>
                      <a:pPr algn="ct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solidFill>
                            <a:schemeClr val="tx1"/>
                          </a:solidFill>
                        </a:rPr>
                        <a:t>Suitcases</a:t>
                      </a:r>
                      <a:endParaRPr lang="en-US" sz="1000" dirty="0">
                        <a:solidFill>
                          <a:schemeClr val="tx1"/>
                        </a:solidFill>
                      </a:endParaRPr>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t>Y</a:t>
                      </a: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r>
              <a:tr h="178138">
                <a:tc>
                  <a:txBody>
                    <a:bodyPr/>
                    <a:lstStyle/>
                    <a:p>
                      <a:pPr algn="ct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r>
                        <a:rPr lang="en-US" sz="1000" dirty="0" smtClean="0">
                          <a:solidFill>
                            <a:schemeClr val="tx1"/>
                          </a:solidFill>
                        </a:rPr>
                        <a:t>Tents</a:t>
                      </a:r>
                      <a:endParaRPr lang="en-US" sz="1000" dirty="0">
                        <a:solidFill>
                          <a:schemeClr val="tx1"/>
                        </a:solidFill>
                      </a:endParaRPr>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gradFill>
                      <a:gsLst>
                        <a:gs pos="0">
                          <a:srgbClr val="BBC7E3">
                            <a:alpha val="95000"/>
                          </a:srgbClr>
                        </a:gs>
                        <a:gs pos="53000">
                          <a:srgbClr val="D4DEFF"/>
                        </a:gs>
                        <a:gs pos="83000">
                          <a:srgbClr val="D4DEFF"/>
                        </a:gs>
                        <a:gs pos="100000">
                          <a:srgbClr val="96AB94"/>
                        </a:gs>
                      </a:gsLst>
                      <a:path path="circle">
                        <a:fillToRect l="100000" t="100000"/>
                      </a:path>
                    </a:gradFill>
                  </a:tcPr>
                </a:tc>
              </a:tr>
            </a:tbl>
          </a:graphicData>
        </a:graphic>
      </p:graphicFrame>
      <p:sp>
        <p:nvSpPr>
          <p:cNvPr id="3" name="TextBox 2"/>
          <p:cNvSpPr txBox="1"/>
          <p:nvPr/>
        </p:nvSpPr>
        <p:spPr>
          <a:xfrm>
            <a:off x="152400" y="0"/>
            <a:ext cx="5257800" cy="369332"/>
          </a:xfrm>
          <a:prstGeom prst="rect">
            <a:avLst/>
          </a:prstGeom>
          <a:noFill/>
        </p:spPr>
        <p:txBody>
          <a:bodyPr wrap="square" rtlCol="0">
            <a:spAutoFit/>
          </a:bodyPr>
          <a:lstStyle/>
          <a:p>
            <a:r>
              <a:rPr lang="en-US" b="1" dirty="0" smtClean="0">
                <a:solidFill>
                  <a:schemeClr val="bg1"/>
                </a:solidFill>
              </a:rPr>
              <a:t>Continue from the previous page  (Check list)</a:t>
            </a:r>
            <a:endParaRPr lang="en-US" b="1" dirty="0">
              <a:solidFill>
                <a:schemeClr val="bg1"/>
              </a:solidFill>
            </a:endParaRPr>
          </a:p>
        </p:txBody>
      </p:sp>
      <p:sp>
        <p:nvSpPr>
          <p:cNvPr id="5" name="Slide Number Placeholder 4"/>
          <p:cNvSpPr>
            <a:spLocks noGrp="1"/>
          </p:cNvSpPr>
          <p:nvPr>
            <p:ph type="sldNum" sz="quarter" idx="12"/>
          </p:nvPr>
        </p:nvSpPr>
        <p:spPr/>
        <p:txBody>
          <a:bodyPr/>
          <a:lstStyle/>
          <a:p>
            <a:fld id="{042AED99-7FB4-404E-8A97-64753DCE42EC}" type="slidenum">
              <a:rPr kumimoji="0" lang="en-US" smtClean="0"/>
              <a:pPr/>
              <a:t>18</a:t>
            </a:fld>
            <a:endParaRPr kumimoji="0"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3000" b="-3000"/>
          </a:stretch>
        </a:blipFill>
        <a:effectLst/>
      </p:bgPr>
    </p:bg>
    <p:spTree>
      <p:nvGrpSpPr>
        <p:cNvPr id="1" name=""/>
        <p:cNvGrpSpPr/>
        <p:nvPr/>
      </p:nvGrpSpPr>
      <p:grpSpPr>
        <a:xfrm>
          <a:off x="0" y="0"/>
          <a:ext cx="0" cy="0"/>
          <a:chOff x="0" y="0"/>
          <a:chExt cx="0" cy="0"/>
        </a:xfrm>
      </p:grpSpPr>
      <p:pic>
        <p:nvPicPr>
          <p:cNvPr id="7" name="Picture 6" descr="U.S.PublicHealthService22.jpg"/>
          <p:cNvPicPr>
            <a:picLocks noChangeAspect="1"/>
          </p:cNvPicPr>
          <p:nvPr/>
        </p:nvPicPr>
        <p:blipFill>
          <a:blip r:embed="rId3" cstate="print"/>
          <a:stretch>
            <a:fillRect/>
          </a:stretch>
        </p:blipFill>
        <p:spPr>
          <a:xfrm>
            <a:off x="0" y="0"/>
            <a:ext cx="1055576" cy="1061590"/>
          </a:xfrm>
          <a:prstGeom prst="rect">
            <a:avLst/>
          </a:prstGeom>
        </p:spPr>
      </p:pic>
      <p:sp>
        <p:nvSpPr>
          <p:cNvPr id="4" name="TextBox 3"/>
          <p:cNvSpPr txBox="1"/>
          <p:nvPr/>
        </p:nvSpPr>
        <p:spPr>
          <a:xfrm>
            <a:off x="228600" y="934016"/>
            <a:ext cx="8915400" cy="954107"/>
          </a:xfrm>
          <a:prstGeom prst="rect">
            <a:avLst/>
          </a:prstGeom>
          <a:noFill/>
        </p:spPr>
        <p:txBody>
          <a:bodyPr wrap="square" rtlCol="0">
            <a:spAutoFit/>
          </a:bodyPr>
          <a:lstStyle/>
          <a:p>
            <a:pPr marL="688975" indent="-463550"/>
            <a:r>
              <a:rPr lang="en-US" sz="2400" dirty="0" smtClean="0">
                <a:solidFill>
                  <a:schemeClr val="bg1">
                    <a:lumMod val="85000"/>
                  </a:schemeClr>
                </a:solidFill>
              </a:rPr>
              <a:t>      VII.  Appendix II</a:t>
            </a:r>
          </a:p>
          <a:p>
            <a:r>
              <a:rPr lang="en-US" sz="1600" dirty="0" smtClean="0">
                <a:solidFill>
                  <a:schemeClr val="bg1">
                    <a:lumMod val="85000"/>
                  </a:schemeClr>
                </a:solidFill>
              </a:rPr>
              <a:t>The following is a check-list from OFDR. It may contain some duplicate information from the previous suggestions: </a:t>
            </a:r>
            <a:endParaRPr lang="en-US" sz="1600" dirty="0">
              <a:solidFill>
                <a:schemeClr val="bg1">
                  <a:lumMod val="85000"/>
                </a:schemeClr>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4004221440"/>
              </p:ext>
            </p:extLst>
          </p:nvPr>
        </p:nvGraphicFramePr>
        <p:xfrm>
          <a:off x="304800" y="2072834"/>
          <a:ext cx="8534400" cy="4373492"/>
        </p:xfrm>
        <a:graphic>
          <a:graphicData uri="http://schemas.openxmlformats.org/drawingml/2006/table">
            <a:tbl>
              <a:tblPr firstRow="1" bandRow="1">
                <a:tableStyleId>{5C22544A-7EE6-4342-B048-85BDC9FD1C3A}</a:tableStyleId>
              </a:tblPr>
              <a:tblGrid>
                <a:gridCol w="4191000"/>
                <a:gridCol w="228600"/>
                <a:gridCol w="4114800"/>
              </a:tblGrid>
              <a:tr h="289366">
                <a:tc>
                  <a:txBody>
                    <a:bodyPr/>
                    <a:lstStyle/>
                    <a:p>
                      <a:pPr algn="ctr"/>
                      <a:r>
                        <a:rPr lang="en-US" sz="1000" dirty="0" smtClean="0">
                          <a:solidFill>
                            <a:schemeClr val="bg1"/>
                          </a:solidFill>
                        </a:rPr>
                        <a:t>HOT CLIMATE</a:t>
                      </a:r>
                      <a:endParaRPr lang="en-US" sz="1000" dirty="0">
                        <a:solidFill>
                          <a:schemeClr val="bg1"/>
                        </a:solidFill>
                      </a:endParaRPr>
                    </a:p>
                  </a:txBody>
                  <a:tcPr>
                    <a:lnL w="1270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solidFill>
                      <a:srgbClr val="0070C0"/>
                    </a:solidFill>
                  </a:tcPr>
                </a:tc>
                <a:tc>
                  <a:txBody>
                    <a:bodyPr/>
                    <a:lstStyle/>
                    <a:p>
                      <a:pPr algn="ctr"/>
                      <a:endParaRPr lang="en-US" sz="1000" dirty="0"/>
                    </a:p>
                  </a:txBody>
                  <a:tcPr>
                    <a:lnL w="1270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c>
                  <a:txBody>
                    <a:bodyPr/>
                    <a:lstStyle/>
                    <a:p>
                      <a:pPr algn="ctr"/>
                      <a:r>
                        <a:rPr lang="en-US" sz="1000" dirty="0" smtClean="0">
                          <a:solidFill>
                            <a:schemeClr val="bg1"/>
                          </a:solidFill>
                        </a:rPr>
                        <a:t>MISCELLANEOUS</a:t>
                      </a:r>
                      <a:endParaRPr lang="en-US" sz="1000" dirty="0">
                        <a:solidFill>
                          <a:schemeClr val="bg1"/>
                        </a:solidFill>
                      </a:endParaRPr>
                    </a:p>
                  </a:txBody>
                  <a:tcPr>
                    <a:lnL w="1270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solidFill>
                      <a:srgbClr val="0070C0"/>
                    </a:solidFill>
                  </a:tcPr>
                </a:tc>
              </a:tr>
              <a:tr h="152400">
                <a:tc>
                  <a:txBody>
                    <a:bodyPr/>
                    <a:lstStyle/>
                    <a:p>
                      <a:pPr marL="0" indent="0" algn="ctr"/>
                      <a:r>
                        <a:rPr lang="en-US" sz="1000" b="0" dirty="0" smtClean="0"/>
                        <a:t> Bug</a:t>
                      </a:r>
                      <a:r>
                        <a:rPr lang="en-US" sz="1000" b="0" baseline="0" dirty="0" smtClean="0"/>
                        <a:t> spray/ wipes</a:t>
                      </a:r>
                      <a:endParaRPr lang="en-US" sz="1000" b="0" dirty="0"/>
                    </a:p>
                  </a:txBody>
                  <a:tcPr>
                    <a:lnL w="1270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c>
                  <a:txBody>
                    <a:bodyPr/>
                    <a:lstStyle/>
                    <a:p>
                      <a:pPr algn="ctr"/>
                      <a:endParaRPr lang="en-US" sz="1000" dirty="0"/>
                    </a:p>
                  </a:txBody>
                  <a:tcPr>
                    <a:lnL w="1270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c>
                  <a:txBody>
                    <a:bodyPr/>
                    <a:lstStyle/>
                    <a:p>
                      <a:pPr algn="ctr"/>
                      <a:r>
                        <a:rPr lang="en-US" sz="1000" dirty="0" smtClean="0"/>
                        <a:t>Duffle/</a:t>
                      </a:r>
                      <a:r>
                        <a:rPr lang="en-US" sz="1000" baseline="0" dirty="0" smtClean="0"/>
                        <a:t> Sea / Dry Bag</a:t>
                      </a:r>
                      <a:endParaRPr lang="en-US" sz="1000" dirty="0"/>
                    </a:p>
                  </a:txBody>
                  <a:tcPr>
                    <a:lnL w="1270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r>
              <a:tr h="178138">
                <a:tc>
                  <a:txBody>
                    <a:bodyPr/>
                    <a:lstStyle/>
                    <a:p>
                      <a:pPr algn="ctr">
                        <a:tabLst>
                          <a:tab pos="914400" algn="l"/>
                        </a:tabLst>
                      </a:pPr>
                      <a:r>
                        <a:rPr lang="en-US" sz="1000" baseline="0" dirty="0" smtClean="0"/>
                        <a:t>Suns screen</a:t>
                      </a:r>
                      <a:endParaRPr lang="en-US" sz="1000" dirty="0"/>
                    </a:p>
                  </a:txBody>
                  <a:tcPr>
                    <a:lnL w="1270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c>
                  <a:txBody>
                    <a:bodyPr/>
                    <a:lstStyle/>
                    <a:p>
                      <a:pPr algn="ctr"/>
                      <a:endParaRPr lang="en-US" sz="1000" dirty="0"/>
                    </a:p>
                  </a:txBody>
                  <a:tcPr>
                    <a:lnL w="1270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c>
                  <a:txBody>
                    <a:bodyPr/>
                    <a:lstStyle/>
                    <a:p>
                      <a:pPr algn="ctr"/>
                      <a:r>
                        <a:rPr lang="en-US" sz="1000" dirty="0" smtClean="0"/>
                        <a:t>Pad lock / luggage lock (combination </a:t>
                      </a:r>
                      <a:r>
                        <a:rPr lang="en-US" sz="1000" baseline="0" dirty="0" smtClean="0"/>
                        <a:t> lock preferred)</a:t>
                      </a:r>
                      <a:endParaRPr lang="en-US" sz="1000" dirty="0"/>
                    </a:p>
                  </a:txBody>
                  <a:tcPr>
                    <a:lnL w="1270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r>
              <a:tr h="178138">
                <a:tc>
                  <a:txBody>
                    <a:bodyPr/>
                    <a:lstStyle/>
                    <a:p>
                      <a:pPr algn="ctr"/>
                      <a:r>
                        <a:rPr lang="en-US" sz="1000" dirty="0" smtClean="0"/>
                        <a:t>Multiple T-shirts</a:t>
                      </a:r>
                      <a:endParaRPr lang="en-US" sz="1000" dirty="0"/>
                    </a:p>
                  </a:txBody>
                  <a:tcPr>
                    <a:lnL w="1270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c>
                  <a:txBody>
                    <a:bodyPr/>
                    <a:lstStyle/>
                    <a:p>
                      <a:pPr algn="ctr"/>
                      <a:endParaRPr lang="en-US" sz="1000" dirty="0"/>
                    </a:p>
                  </a:txBody>
                  <a:tcPr>
                    <a:lnL w="1270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c>
                  <a:txBody>
                    <a:bodyPr/>
                    <a:lstStyle/>
                    <a:p>
                      <a:pPr algn="ctr"/>
                      <a:r>
                        <a:rPr lang="en-US" sz="1000" dirty="0" smtClean="0"/>
                        <a:t>Watch</a:t>
                      </a:r>
                      <a:r>
                        <a:rPr lang="en-US" sz="1000" baseline="0" dirty="0" smtClean="0"/>
                        <a:t> with illumination, waterproof</a:t>
                      </a:r>
                      <a:endParaRPr lang="en-US" sz="1000" dirty="0"/>
                    </a:p>
                  </a:txBody>
                  <a:tcPr>
                    <a:lnL w="1270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r>
              <a:tr h="179236">
                <a:tc>
                  <a:txBody>
                    <a:bodyPr/>
                    <a:lstStyle/>
                    <a:p>
                      <a:pPr algn="ctr"/>
                      <a:r>
                        <a:rPr lang="en-US" sz="1000" dirty="0" smtClean="0"/>
                        <a:t>Light</a:t>
                      </a:r>
                      <a:r>
                        <a:rPr lang="en-US" sz="1000" baseline="0" dirty="0" smtClean="0"/>
                        <a:t> </a:t>
                      </a:r>
                      <a:r>
                        <a:rPr lang="en-US" sz="1000" dirty="0" smtClean="0"/>
                        <a:t> socks (2 pairs per day minimum)</a:t>
                      </a:r>
                      <a:endParaRPr lang="en-US" sz="1000" dirty="0"/>
                    </a:p>
                  </a:txBody>
                  <a:tcPr>
                    <a:lnL w="1270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c>
                  <a:txBody>
                    <a:bodyPr/>
                    <a:lstStyle/>
                    <a:p>
                      <a:pPr algn="ctr"/>
                      <a:endParaRPr lang="en-US" sz="1000" dirty="0"/>
                    </a:p>
                  </a:txBody>
                  <a:tcPr>
                    <a:lnL w="1270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c>
                  <a:txBody>
                    <a:bodyPr/>
                    <a:lstStyle/>
                    <a:p>
                      <a:pPr algn="ctr"/>
                      <a:r>
                        <a:rPr lang="en-US" sz="1000" dirty="0" smtClean="0"/>
                        <a:t>Mosquito</a:t>
                      </a:r>
                      <a:r>
                        <a:rPr lang="en-US" sz="1000" baseline="0" dirty="0" smtClean="0"/>
                        <a:t> netting</a:t>
                      </a:r>
                      <a:endParaRPr lang="en-US" sz="1000" dirty="0"/>
                    </a:p>
                  </a:txBody>
                  <a:tcPr>
                    <a:lnL w="1270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r>
              <a:tr h="396240">
                <a:tc>
                  <a:txBody>
                    <a:bodyPr/>
                    <a:lstStyle/>
                    <a:p>
                      <a:pPr algn="ctr"/>
                      <a:r>
                        <a:rPr lang="en-US" sz="1000" dirty="0" smtClean="0"/>
                        <a:t>Under garments (multiple pairs)</a:t>
                      </a:r>
                      <a:endParaRPr lang="en-US" sz="1000" dirty="0"/>
                    </a:p>
                  </a:txBody>
                  <a:tcPr anchor="ctr">
                    <a:lnL w="1270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c>
                  <a:txBody>
                    <a:bodyPr/>
                    <a:lstStyle/>
                    <a:p>
                      <a:pPr algn="ctr"/>
                      <a:endParaRPr lang="en-US" sz="1000" dirty="0"/>
                    </a:p>
                  </a:txBody>
                  <a:tcPr>
                    <a:lnL w="1270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c>
                  <a:txBody>
                    <a:bodyPr/>
                    <a:lstStyle/>
                    <a:p>
                      <a:pPr algn="ctr"/>
                      <a:r>
                        <a:rPr lang="en-US" sz="1000" dirty="0" smtClean="0"/>
                        <a:t>Medications (Personal Rx- 30 day supply,</a:t>
                      </a:r>
                      <a:r>
                        <a:rPr lang="en-US" sz="1000" baseline="0" dirty="0" smtClean="0"/>
                        <a:t> </a:t>
                      </a:r>
                      <a:r>
                        <a:rPr lang="en-US" sz="1000" dirty="0" smtClean="0"/>
                        <a:t>Tylenol, Motrin, Dramamine,</a:t>
                      </a:r>
                      <a:r>
                        <a:rPr lang="en-US" sz="1000" baseline="0" dirty="0" smtClean="0"/>
                        <a:t> Benadryl, </a:t>
                      </a:r>
                      <a:r>
                        <a:rPr lang="en-US" sz="1000" baseline="0" dirty="0" smtClean="0"/>
                        <a:t>Epi Pen</a:t>
                      </a:r>
                      <a:r>
                        <a:rPr lang="en-US" sz="1000" baseline="0" dirty="0" smtClean="0"/>
                        <a:t>, etc.)</a:t>
                      </a:r>
                      <a:endParaRPr lang="en-US" sz="1000" dirty="0"/>
                    </a:p>
                  </a:txBody>
                  <a:tcPr>
                    <a:lnL w="1270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r>
              <a:tr h="178138">
                <a:tc>
                  <a:txBody>
                    <a:bodyPr/>
                    <a:lstStyle/>
                    <a:p>
                      <a:pPr algn="ctr"/>
                      <a:r>
                        <a:rPr lang="en-US" sz="1000" dirty="0" smtClean="0"/>
                        <a:t>Boots</a:t>
                      </a:r>
                      <a:r>
                        <a:rPr lang="en-US" sz="1000" baseline="0" dirty="0" smtClean="0"/>
                        <a:t> (2 pair)</a:t>
                      </a:r>
                      <a:endParaRPr lang="en-US" sz="1000" dirty="0"/>
                    </a:p>
                  </a:txBody>
                  <a:tcPr>
                    <a:lnL w="1270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c>
                  <a:txBody>
                    <a:bodyPr/>
                    <a:lstStyle/>
                    <a:p>
                      <a:pPr algn="ctr"/>
                      <a:endParaRPr lang="en-US" sz="1000" dirty="0"/>
                    </a:p>
                  </a:txBody>
                  <a:tcPr>
                    <a:lnL w="1270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c>
                  <a:txBody>
                    <a:bodyPr/>
                    <a:lstStyle/>
                    <a:p>
                      <a:pPr algn="ctr"/>
                      <a:r>
                        <a:rPr lang="en-US" sz="1000" dirty="0" smtClean="0"/>
                        <a:t>Dog Tags (2)</a:t>
                      </a:r>
                      <a:endParaRPr lang="en-US" sz="1000" dirty="0"/>
                    </a:p>
                  </a:txBody>
                  <a:tcPr>
                    <a:lnL w="1270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r>
              <a:tr h="178138">
                <a:tc>
                  <a:txBody>
                    <a:bodyPr/>
                    <a:lstStyle/>
                    <a:p>
                      <a:pPr algn="ctr"/>
                      <a:r>
                        <a:rPr lang="en-US" sz="1000" dirty="0" smtClean="0"/>
                        <a:t>Uniforms (varies based on deployment minimum of 2)</a:t>
                      </a:r>
                      <a:endParaRPr lang="en-US" sz="1000" dirty="0"/>
                    </a:p>
                  </a:txBody>
                  <a:tcPr>
                    <a:lnL w="1270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c>
                  <a:txBody>
                    <a:bodyPr/>
                    <a:lstStyle/>
                    <a:p>
                      <a:pPr algn="ctr"/>
                      <a:endParaRPr lang="en-US" sz="1000" dirty="0"/>
                    </a:p>
                  </a:txBody>
                  <a:tcPr>
                    <a:lnL w="1270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c>
                  <a:txBody>
                    <a:bodyPr/>
                    <a:lstStyle/>
                    <a:p>
                      <a:pPr algn="ctr"/>
                      <a:r>
                        <a:rPr lang="en-US" sz="1000" dirty="0" smtClean="0"/>
                        <a:t>Clock (no batteries)</a:t>
                      </a:r>
                      <a:endParaRPr lang="en-US" sz="1000" dirty="0"/>
                    </a:p>
                  </a:txBody>
                  <a:tcPr>
                    <a:lnL w="1270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r>
              <a:tr h="274126">
                <a:tc>
                  <a:txBody>
                    <a:bodyPr/>
                    <a:lstStyle/>
                    <a:p>
                      <a:pPr algn="ctr"/>
                      <a:r>
                        <a:rPr lang="en-US" sz="1000" dirty="0" smtClean="0"/>
                        <a:t>Camel</a:t>
                      </a:r>
                      <a:r>
                        <a:rPr lang="en-US" sz="1000" baseline="0" dirty="0" smtClean="0"/>
                        <a:t> Back / canteen (large opening to keep clean)</a:t>
                      </a:r>
                      <a:endParaRPr lang="en-US" sz="1000" dirty="0"/>
                    </a:p>
                  </a:txBody>
                  <a:tcPr>
                    <a:lnL w="1270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c>
                  <a:txBody>
                    <a:bodyPr/>
                    <a:lstStyle/>
                    <a:p>
                      <a:pPr algn="ctr"/>
                      <a:endParaRPr lang="en-US" sz="1000" dirty="0"/>
                    </a:p>
                  </a:txBody>
                  <a:tcPr>
                    <a:lnL w="1270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c>
                  <a:txBody>
                    <a:bodyPr/>
                    <a:lstStyle/>
                    <a:p>
                      <a:pPr algn="ctr"/>
                      <a:r>
                        <a:rPr lang="en-US" sz="1000" dirty="0" smtClean="0"/>
                        <a:t>Flash light (no</a:t>
                      </a:r>
                      <a:r>
                        <a:rPr lang="en-US" sz="1000" baseline="0" dirty="0" smtClean="0"/>
                        <a:t> batteries)</a:t>
                      </a:r>
                      <a:endParaRPr lang="en-US" sz="1000" dirty="0"/>
                    </a:p>
                  </a:txBody>
                  <a:tcPr>
                    <a:lnL w="1270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r>
              <a:tr h="178138">
                <a:tc>
                  <a:txBody>
                    <a:bodyPr/>
                    <a:lstStyle/>
                    <a:p>
                      <a:pPr algn="ctr"/>
                      <a:r>
                        <a:rPr lang="en-US" sz="1000" dirty="0" smtClean="0"/>
                        <a:t>Cotton undergarments</a:t>
                      </a:r>
                      <a:endParaRPr lang="en-US" sz="1000" dirty="0"/>
                    </a:p>
                  </a:txBody>
                  <a:tcPr>
                    <a:lnL w="1270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c>
                  <a:txBody>
                    <a:bodyPr/>
                    <a:lstStyle/>
                    <a:p>
                      <a:pPr algn="ctr"/>
                      <a:endParaRPr lang="en-US" sz="1000" dirty="0"/>
                    </a:p>
                  </a:txBody>
                  <a:tcPr>
                    <a:lnL w="1270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c>
                  <a:txBody>
                    <a:bodyPr/>
                    <a:lstStyle/>
                    <a:p>
                      <a:pPr algn="ctr"/>
                      <a:r>
                        <a:rPr lang="en-US" sz="1000" dirty="0" smtClean="0"/>
                        <a:t>Head lamp (batteries)</a:t>
                      </a:r>
                      <a:endParaRPr lang="en-US" sz="1000" dirty="0"/>
                    </a:p>
                  </a:txBody>
                  <a:tcPr>
                    <a:lnL w="1270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r>
              <a:tr h="178138">
                <a:tc>
                  <a:txBody>
                    <a:bodyPr/>
                    <a:lstStyle/>
                    <a:p>
                      <a:pPr algn="ctr"/>
                      <a:r>
                        <a:rPr lang="en-US" sz="1000" dirty="0" err="1" smtClean="0">
                          <a:solidFill>
                            <a:schemeClr val="tx1"/>
                          </a:solidFill>
                        </a:rPr>
                        <a:t>Permethrin</a:t>
                      </a:r>
                      <a:r>
                        <a:rPr lang="en-US" sz="1000" dirty="0" smtClean="0">
                          <a:solidFill>
                            <a:schemeClr val="tx1"/>
                          </a:solidFill>
                        </a:rPr>
                        <a:t> (treat</a:t>
                      </a:r>
                      <a:r>
                        <a:rPr lang="en-US" sz="1000" baseline="0" dirty="0" smtClean="0">
                          <a:solidFill>
                            <a:schemeClr val="tx1"/>
                          </a:solidFill>
                        </a:rPr>
                        <a:t> uniforms prior to deployment)</a:t>
                      </a: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c>
                  <a:txBody>
                    <a:bodyPr/>
                    <a:lstStyle/>
                    <a:p>
                      <a:pPr algn="ctr"/>
                      <a:endParaRPr lang="en-US" sz="1000" dirty="0"/>
                    </a:p>
                  </a:txBody>
                  <a:tcPr>
                    <a:lnL w="1270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c>
                  <a:txBody>
                    <a:bodyPr/>
                    <a:lstStyle/>
                    <a:p>
                      <a:pPr algn="ctr"/>
                      <a:r>
                        <a:rPr lang="en-US" sz="1000" dirty="0" smtClean="0"/>
                        <a:t>Small unbreakable mirror</a:t>
                      </a:r>
                      <a:endParaRPr lang="en-US" sz="1000" dirty="0"/>
                    </a:p>
                  </a:txBody>
                  <a:tcPr>
                    <a:lnL w="1270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r>
              <a:tr h="178138">
                <a:tc>
                  <a:txBody>
                    <a:bodyPr/>
                    <a:lstStyle/>
                    <a:p>
                      <a:pPr algn="ctr"/>
                      <a:r>
                        <a:rPr lang="en-US" sz="1000" dirty="0" smtClean="0">
                          <a:solidFill>
                            <a:schemeClr val="tx1"/>
                          </a:solidFill>
                        </a:rPr>
                        <a:t>Sunglasses</a:t>
                      </a: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c>
                  <a:txBody>
                    <a:bodyPr/>
                    <a:lstStyle/>
                    <a:p>
                      <a:pPr algn="ctr"/>
                      <a:endParaRPr lang="en-US" sz="1000" dirty="0"/>
                    </a:p>
                  </a:txBody>
                  <a:tcPr>
                    <a:lnL w="1270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c>
                  <a:txBody>
                    <a:bodyPr/>
                    <a:lstStyle/>
                    <a:p>
                      <a:pPr algn="ctr"/>
                      <a:r>
                        <a:rPr lang="en-US" sz="1000" dirty="0" smtClean="0"/>
                        <a:t>Laundry</a:t>
                      </a:r>
                      <a:r>
                        <a:rPr lang="en-US" sz="1000" baseline="0" dirty="0" smtClean="0"/>
                        <a:t> bag with name on it</a:t>
                      </a:r>
                      <a:endParaRPr lang="en-US" sz="1000" dirty="0"/>
                    </a:p>
                  </a:txBody>
                  <a:tcPr>
                    <a:lnL w="1270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r>
              <a:tr h="178138">
                <a:tc>
                  <a:txBody>
                    <a:bodyPr/>
                    <a:lstStyle/>
                    <a:p>
                      <a:pPr algn="ctr"/>
                      <a:r>
                        <a:rPr lang="en-US" sz="1000" b="1" dirty="0" smtClean="0">
                          <a:solidFill>
                            <a:schemeClr val="bg1"/>
                          </a:solidFill>
                        </a:rPr>
                        <a:t>COLD CLIMATE</a:t>
                      </a:r>
                      <a:endParaRPr lang="en-US" sz="1000" b="1" dirty="0">
                        <a:solidFill>
                          <a:schemeClr val="bg1"/>
                        </a:solidFill>
                      </a:endParaRPr>
                    </a:p>
                  </a:txBody>
                  <a:tcPr>
                    <a:lnL w="1270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solidFill>
                      <a:srgbClr val="0066CC"/>
                    </a:solidFill>
                  </a:tcPr>
                </a:tc>
                <a:tc>
                  <a:txBody>
                    <a:bodyPr/>
                    <a:lstStyle/>
                    <a:p>
                      <a:pPr algn="ctr"/>
                      <a:endParaRPr lang="en-US" sz="1000" dirty="0"/>
                    </a:p>
                  </a:txBody>
                  <a:tcPr>
                    <a:lnL w="1270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c>
                  <a:txBody>
                    <a:bodyPr/>
                    <a:lstStyle/>
                    <a:p>
                      <a:pPr algn="ctr"/>
                      <a:r>
                        <a:rPr lang="en-US" sz="1000" dirty="0" smtClean="0"/>
                        <a:t>Civilian clothes</a:t>
                      </a:r>
                      <a:endParaRPr lang="en-US" sz="1000" dirty="0"/>
                    </a:p>
                  </a:txBody>
                  <a:tcPr>
                    <a:lnL w="1270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r>
              <a:tr h="178138">
                <a:tc>
                  <a:txBody>
                    <a:bodyPr/>
                    <a:lstStyle/>
                    <a:p>
                      <a:pPr algn="ctr"/>
                      <a:r>
                        <a:rPr lang="en-US" sz="1000" dirty="0" smtClean="0">
                          <a:solidFill>
                            <a:schemeClr val="tx1"/>
                          </a:solidFill>
                        </a:rPr>
                        <a:t>Undergarment</a:t>
                      </a: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c>
                  <a:txBody>
                    <a:bodyPr/>
                    <a:lstStyle/>
                    <a:p>
                      <a:pPr algn="ctr"/>
                      <a:endParaRPr lang="en-US" sz="1000" dirty="0"/>
                    </a:p>
                  </a:txBody>
                  <a:tcPr>
                    <a:lnL w="1270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c>
                  <a:txBody>
                    <a:bodyPr/>
                    <a:lstStyle/>
                    <a:p>
                      <a:pPr algn="ctr"/>
                      <a:r>
                        <a:rPr lang="en-US" sz="1000" dirty="0" smtClean="0"/>
                        <a:t>Credit cards</a:t>
                      </a:r>
                      <a:endParaRPr lang="en-US" sz="1000" dirty="0"/>
                    </a:p>
                  </a:txBody>
                  <a:tcPr>
                    <a:lnL w="1270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r>
              <a:tr h="178138">
                <a:tc>
                  <a:txBody>
                    <a:bodyPr/>
                    <a:lstStyle/>
                    <a:p>
                      <a:pPr algn="ctr"/>
                      <a:r>
                        <a:rPr lang="en-US" sz="1000" dirty="0" smtClean="0">
                          <a:solidFill>
                            <a:schemeClr val="tx1"/>
                          </a:solidFill>
                        </a:rPr>
                        <a:t>Base layer</a:t>
                      </a: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c>
                  <a:txBody>
                    <a:bodyPr/>
                    <a:lstStyle/>
                    <a:p>
                      <a:pPr algn="ctr"/>
                      <a:endParaRPr lang="en-US" sz="1000" dirty="0"/>
                    </a:p>
                  </a:txBody>
                  <a:tcPr>
                    <a:lnL w="1270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c>
                  <a:txBody>
                    <a:bodyPr/>
                    <a:lstStyle/>
                    <a:p>
                      <a:pPr algn="ctr"/>
                      <a:r>
                        <a:rPr lang="en-US" sz="1000" dirty="0" smtClean="0"/>
                        <a:t>Phone calling card</a:t>
                      </a:r>
                      <a:endParaRPr lang="en-US" sz="1000" dirty="0"/>
                    </a:p>
                  </a:txBody>
                  <a:tcPr>
                    <a:lnL w="1270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r>
              <a:tr h="178138">
                <a:tc>
                  <a:txBody>
                    <a:bodyPr/>
                    <a:lstStyle/>
                    <a:p>
                      <a:pPr algn="ctr"/>
                      <a:r>
                        <a:rPr lang="en-US" sz="1000" dirty="0" smtClean="0">
                          <a:solidFill>
                            <a:schemeClr val="tx1"/>
                          </a:solidFill>
                        </a:rPr>
                        <a:t>Polypropylene</a:t>
                      </a: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c>
                  <a:txBody>
                    <a:bodyPr/>
                    <a:lstStyle/>
                    <a:p>
                      <a:pPr algn="ctr"/>
                      <a:endParaRPr lang="en-US" sz="1000" dirty="0"/>
                    </a:p>
                  </a:txBody>
                  <a:tcPr>
                    <a:lnL w="1270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c>
                  <a:txBody>
                    <a:bodyPr/>
                    <a:lstStyle/>
                    <a:p>
                      <a:pPr algn="ctr"/>
                      <a:r>
                        <a:rPr lang="en-US" sz="1000" dirty="0" smtClean="0"/>
                        <a:t>Extra pair of eye glasses (if applicable)</a:t>
                      </a:r>
                      <a:endParaRPr lang="en-US" sz="1000" dirty="0"/>
                    </a:p>
                  </a:txBody>
                  <a:tcPr>
                    <a:lnL w="1270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r>
              <a:tr h="178138">
                <a:tc>
                  <a:txBody>
                    <a:bodyPr/>
                    <a:lstStyle/>
                    <a:p>
                      <a:pPr algn="ctr"/>
                      <a:r>
                        <a:rPr lang="en-US" sz="1000" dirty="0" smtClean="0">
                          <a:solidFill>
                            <a:schemeClr val="tx1"/>
                          </a:solidFill>
                        </a:rPr>
                        <a:t>Uniform (varies based on deployment minimum of 2)</a:t>
                      </a: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c>
                  <a:txBody>
                    <a:bodyPr/>
                    <a:lstStyle/>
                    <a:p>
                      <a:pPr algn="ctr"/>
                      <a:endParaRPr lang="en-US" sz="1000" dirty="0"/>
                    </a:p>
                  </a:txBody>
                  <a:tcPr>
                    <a:lnL w="1270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c>
                  <a:txBody>
                    <a:bodyPr/>
                    <a:lstStyle/>
                    <a:p>
                      <a:pPr algn="ctr"/>
                      <a:r>
                        <a:rPr lang="en-US" sz="1000" dirty="0" smtClean="0"/>
                        <a:t>Small $ bills</a:t>
                      </a:r>
                      <a:endParaRPr lang="en-US" sz="1000" dirty="0"/>
                    </a:p>
                  </a:txBody>
                  <a:tcPr>
                    <a:lnL w="1270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r>
            </a:tbl>
          </a:graphicData>
        </a:graphic>
      </p:graphicFrame>
      <p:pic>
        <p:nvPicPr>
          <p:cNvPr id="8" name="Picture 7" descr="origenal logo_custom_.jpg"/>
          <p:cNvPicPr>
            <a:picLocks noChangeAspect="1"/>
          </p:cNvPicPr>
          <p:nvPr/>
        </p:nvPicPr>
        <p:blipFill>
          <a:blip r:embed="rId4" cstate="print"/>
          <a:stretch>
            <a:fillRect/>
          </a:stretch>
        </p:blipFill>
        <p:spPr>
          <a:xfrm>
            <a:off x="8041822" y="0"/>
            <a:ext cx="1102178" cy="1114426"/>
          </a:xfrm>
          <a:prstGeom prst="rect">
            <a:avLst/>
          </a:prstGeom>
        </p:spPr>
      </p:pic>
      <p:sp>
        <p:nvSpPr>
          <p:cNvPr id="9" name="Slide Number Placeholder 8"/>
          <p:cNvSpPr>
            <a:spLocks noGrp="1"/>
          </p:cNvSpPr>
          <p:nvPr>
            <p:ph type="sldNum" sz="quarter" idx="12"/>
          </p:nvPr>
        </p:nvSpPr>
        <p:spPr/>
        <p:txBody>
          <a:bodyPr/>
          <a:lstStyle/>
          <a:p>
            <a:fld id="{042AED99-7FB4-404E-8A97-64753DCE42EC}" type="slidenum">
              <a:rPr kumimoji="0" lang="en-US" smtClean="0"/>
              <a:pPr/>
              <a:t>19</a:t>
            </a:fld>
            <a:endParaRPr kumimoji="0"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3000" b="-3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905000"/>
            <a:ext cx="8382000" cy="4572000"/>
          </a:xfrm>
        </p:spPr>
        <p:txBody>
          <a:bodyPr>
            <a:normAutofit fontScale="92500" lnSpcReduction="10000"/>
          </a:bodyPr>
          <a:lstStyle/>
          <a:p>
            <a:pPr>
              <a:buClr>
                <a:schemeClr val="bg1"/>
              </a:buClr>
              <a:buFont typeface="Wingdings" pitchFamily="2" charset="2"/>
              <a:buChar char="Ø"/>
            </a:pPr>
            <a:r>
              <a:rPr lang="en-US" sz="2400" b="1" dirty="0" smtClean="0">
                <a:solidFill>
                  <a:schemeClr val="bg1">
                    <a:lumMod val="85000"/>
                  </a:schemeClr>
                </a:solidFill>
              </a:rPr>
              <a:t>Emergency contact information for deployed members</a:t>
            </a:r>
          </a:p>
          <a:p>
            <a:pPr marL="793750" indent="-163513">
              <a:buClr>
                <a:schemeClr val="bg1"/>
              </a:buClr>
              <a:buSzPct val="98000"/>
              <a:buFont typeface="Arial" pitchFamily="34" charset="0"/>
              <a:buChar char="»"/>
            </a:pPr>
            <a:r>
              <a:rPr lang="en-US" sz="2000" b="1" dirty="0" smtClean="0">
                <a:solidFill>
                  <a:schemeClr val="bg1">
                    <a:lumMod val="85000"/>
                  </a:schemeClr>
                </a:solidFill>
              </a:rPr>
              <a:t> Telephone numbers</a:t>
            </a:r>
          </a:p>
          <a:p>
            <a:pPr marL="793750" indent="-163513">
              <a:buClr>
                <a:schemeClr val="bg1"/>
              </a:buClr>
              <a:buSzPct val="98000"/>
              <a:buFont typeface="Arial" pitchFamily="34" charset="0"/>
              <a:buChar char="»"/>
            </a:pPr>
            <a:r>
              <a:rPr lang="en-US" sz="2000" b="1" dirty="0" smtClean="0">
                <a:solidFill>
                  <a:schemeClr val="bg1">
                    <a:lumMod val="85000"/>
                  </a:schemeClr>
                </a:solidFill>
              </a:rPr>
              <a:t> PHS Supervisor</a:t>
            </a:r>
          </a:p>
          <a:p>
            <a:pPr marL="793750" indent="-163513">
              <a:buClr>
                <a:schemeClr val="bg1"/>
              </a:buClr>
              <a:buSzPct val="98000"/>
              <a:buFont typeface="Arial" pitchFamily="34" charset="0"/>
              <a:buChar char="»"/>
            </a:pPr>
            <a:r>
              <a:rPr lang="en-US" sz="2000" b="1" dirty="0" smtClean="0">
                <a:solidFill>
                  <a:schemeClr val="bg1">
                    <a:lumMod val="85000"/>
                  </a:schemeClr>
                </a:solidFill>
              </a:rPr>
              <a:t> OEP Emergency Operation Center</a:t>
            </a:r>
          </a:p>
          <a:p>
            <a:pPr marL="793750" indent="-163513">
              <a:buClr>
                <a:schemeClr val="bg1"/>
              </a:buClr>
              <a:buSzPct val="98000"/>
              <a:buFont typeface="Arial" pitchFamily="34" charset="0"/>
              <a:buChar char="»"/>
            </a:pPr>
            <a:r>
              <a:rPr lang="en-US" sz="2000" b="1" dirty="0" smtClean="0">
                <a:solidFill>
                  <a:schemeClr val="bg1">
                    <a:lumMod val="85000"/>
                  </a:schemeClr>
                </a:solidFill>
              </a:rPr>
              <a:t> Emergency Point of Contact</a:t>
            </a:r>
          </a:p>
          <a:p>
            <a:pPr marL="793750" indent="-163513">
              <a:buSzPct val="98000"/>
              <a:buFont typeface="Arial" pitchFamily="34" charset="0"/>
              <a:buChar char="»"/>
            </a:pPr>
            <a:endParaRPr lang="en-US" sz="2000" b="1" dirty="0" smtClean="0">
              <a:solidFill>
                <a:schemeClr val="bg1">
                  <a:lumMod val="85000"/>
                </a:schemeClr>
              </a:solidFill>
            </a:endParaRPr>
          </a:p>
          <a:p>
            <a:pPr marL="284163" indent="-284163">
              <a:buClr>
                <a:schemeClr val="bg1"/>
              </a:buClr>
              <a:buSzPct val="98000"/>
              <a:buFont typeface="Wingdings" pitchFamily="2" charset="2"/>
              <a:buChar char="Ø"/>
            </a:pPr>
            <a:r>
              <a:rPr lang="en-US" sz="2400" b="1" dirty="0" smtClean="0">
                <a:solidFill>
                  <a:schemeClr val="bg1">
                    <a:lumMod val="85000"/>
                  </a:schemeClr>
                </a:solidFill>
              </a:rPr>
              <a:t>Family Member Important Document Checklist</a:t>
            </a:r>
            <a:endParaRPr lang="en-US" sz="2800" b="1" dirty="0" smtClean="0">
              <a:solidFill>
                <a:schemeClr val="bg1">
                  <a:lumMod val="85000"/>
                </a:schemeClr>
              </a:solidFill>
            </a:endParaRPr>
          </a:p>
          <a:p>
            <a:pPr marL="854075" indent="-223838">
              <a:buClr>
                <a:schemeClr val="bg1"/>
              </a:buClr>
              <a:buFont typeface="Wingdings" pitchFamily="2" charset="2"/>
              <a:buChar char="v"/>
            </a:pPr>
            <a:r>
              <a:rPr lang="en-US" sz="2000" b="1" dirty="0" smtClean="0">
                <a:solidFill>
                  <a:schemeClr val="bg1">
                    <a:lumMod val="85000"/>
                  </a:schemeClr>
                </a:solidFill>
              </a:rPr>
              <a:t> Will</a:t>
            </a:r>
          </a:p>
          <a:p>
            <a:pPr marL="854075" indent="-223838">
              <a:buClr>
                <a:schemeClr val="bg1"/>
              </a:buClr>
              <a:buFont typeface="Wingdings" pitchFamily="2" charset="2"/>
              <a:buChar char="v"/>
            </a:pPr>
            <a:r>
              <a:rPr lang="en-US" sz="2000" b="1" dirty="0" smtClean="0">
                <a:solidFill>
                  <a:schemeClr val="bg1">
                    <a:lumMod val="85000"/>
                  </a:schemeClr>
                </a:solidFill>
              </a:rPr>
              <a:t> Real states titles, deeds, mortgages, leases</a:t>
            </a:r>
          </a:p>
          <a:p>
            <a:pPr marL="854075" indent="-223838">
              <a:buClr>
                <a:schemeClr val="bg1"/>
              </a:buClr>
              <a:buFont typeface="Wingdings" pitchFamily="2" charset="2"/>
              <a:buChar char="v"/>
            </a:pPr>
            <a:r>
              <a:rPr lang="en-US" sz="2000" b="1" dirty="0" smtClean="0">
                <a:solidFill>
                  <a:schemeClr val="bg1">
                    <a:lumMod val="85000"/>
                  </a:schemeClr>
                </a:solidFill>
              </a:rPr>
              <a:t> Automobile titles/licenses</a:t>
            </a:r>
          </a:p>
          <a:p>
            <a:pPr marL="854075" indent="-223838">
              <a:buClr>
                <a:schemeClr val="bg1"/>
              </a:buClr>
              <a:buFont typeface="Wingdings" pitchFamily="2" charset="2"/>
              <a:buChar char="v"/>
            </a:pPr>
            <a:r>
              <a:rPr lang="en-US" sz="2000" b="1" dirty="0" smtClean="0">
                <a:solidFill>
                  <a:schemeClr val="bg1">
                    <a:lumMod val="85000"/>
                  </a:schemeClr>
                </a:solidFill>
              </a:rPr>
              <a:t> Birth, marriage, divorce, separation certificates/licenses</a:t>
            </a:r>
          </a:p>
          <a:p>
            <a:pPr marL="854075" indent="-223838">
              <a:buClr>
                <a:schemeClr val="bg1"/>
              </a:buClr>
              <a:buFont typeface="Wingdings" pitchFamily="2" charset="2"/>
              <a:buChar char="v"/>
            </a:pPr>
            <a:r>
              <a:rPr lang="en-US" sz="2000" b="1" dirty="0" smtClean="0">
                <a:solidFill>
                  <a:schemeClr val="bg1">
                    <a:lumMod val="85000"/>
                  </a:schemeClr>
                </a:solidFill>
              </a:rPr>
              <a:t> Insurance policies</a:t>
            </a:r>
          </a:p>
          <a:p>
            <a:pPr marL="854075" indent="-223838">
              <a:buClr>
                <a:schemeClr val="bg1"/>
              </a:buClr>
              <a:buFont typeface="Wingdings" pitchFamily="2" charset="2"/>
              <a:buChar char="v"/>
            </a:pPr>
            <a:r>
              <a:rPr lang="en-US" sz="2000" b="1" dirty="0" smtClean="0">
                <a:solidFill>
                  <a:schemeClr val="bg1">
                    <a:lumMod val="85000"/>
                  </a:schemeClr>
                </a:solidFill>
              </a:rPr>
              <a:t>Social Security Number and card</a:t>
            </a:r>
            <a:endParaRPr lang="en-US" sz="2000" b="1" dirty="0">
              <a:solidFill>
                <a:schemeClr val="bg1">
                  <a:lumMod val="85000"/>
                </a:schemeClr>
              </a:solidFill>
            </a:endParaRPr>
          </a:p>
        </p:txBody>
      </p:sp>
      <p:sp>
        <p:nvSpPr>
          <p:cNvPr id="2" name="Title 1"/>
          <p:cNvSpPr>
            <a:spLocks noGrp="1"/>
          </p:cNvSpPr>
          <p:nvPr>
            <p:ph type="title"/>
          </p:nvPr>
        </p:nvSpPr>
        <p:spPr>
          <a:xfrm>
            <a:off x="533400" y="685800"/>
            <a:ext cx="8001000" cy="762000"/>
          </a:xfrm>
        </p:spPr>
        <p:txBody>
          <a:bodyPr>
            <a:normAutofit/>
          </a:bodyPr>
          <a:lstStyle/>
          <a:p>
            <a:pPr algn="ctr"/>
            <a:r>
              <a:rPr lang="en-US" sz="4400" dirty="0" smtClean="0">
                <a:solidFill>
                  <a:schemeClr val="bg1">
                    <a:lumMod val="85000"/>
                  </a:schemeClr>
                </a:solidFill>
              </a:rPr>
              <a:t>Pre-deployment check-list</a:t>
            </a:r>
            <a:endParaRPr lang="en-US" sz="4400" dirty="0">
              <a:solidFill>
                <a:schemeClr val="bg1">
                  <a:lumMod val="85000"/>
                </a:schemeClr>
              </a:solidFill>
            </a:endParaRPr>
          </a:p>
        </p:txBody>
      </p:sp>
      <p:pic>
        <p:nvPicPr>
          <p:cNvPr id="7" name="Picture 6" descr="U.S.PublicHealthService22.jpg"/>
          <p:cNvPicPr>
            <a:picLocks noChangeAspect="1"/>
          </p:cNvPicPr>
          <p:nvPr/>
        </p:nvPicPr>
        <p:blipFill>
          <a:blip r:embed="rId3" cstate="print"/>
          <a:stretch>
            <a:fillRect/>
          </a:stretch>
        </p:blipFill>
        <p:spPr>
          <a:xfrm>
            <a:off x="0" y="0"/>
            <a:ext cx="1055576" cy="1061590"/>
          </a:xfrm>
          <a:prstGeom prst="rect">
            <a:avLst/>
          </a:prstGeom>
        </p:spPr>
      </p:pic>
      <p:pic>
        <p:nvPicPr>
          <p:cNvPr id="6" name="Picture 5" descr="origenal logo_custom_.jpg"/>
          <p:cNvPicPr>
            <a:picLocks noChangeAspect="1"/>
          </p:cNvPicPr>
          <p:nvPr/>
        </p:nvPicPr>
        <p:blipFill>
          <a:blip r:embed="rId4" cstate="print"/>
          <a:stretch>
            <a:fillRect/>
          </a:stretch>
        </p:blipFill>
        <p:spPr>
          <a:xfrm>
            <a:off x="8041822" y="0"/>
            <a:ext cx="1102178" cy="1114426"/>
          </a:xfrm>
          <a:prstGeom prst="rect">
            <a:avLst/>
          </a:prstGeom>
        </p:spPr>
      </p:pic>
      <p:sp>
        <p:nvSpPr>
          <p:cNvPr id="8" name="Slide Number Placeholder 7"/>
          <p:cNvSpPr>
            <a:spLocks noGrp="1"/>
          </p:cNvSpPr>
          <p:nvPr>
            <p:ph type="sldNum" sz="quarter" idx="12"/>
          </p:nvPr>
        </p:nvSpPr>
        <p:spPr/>
        <p:txBody>
          <a:bodyPr/>
          <a:lstStyle/>
          <a:p>
            <a:fld id="{042AED99-7FB4-404E-8A97-64753DCE42EC}" type="slidenum">
              <a:rPr kumimoji="0" lang="en-US" smtClean="0"/>
              <a:pPr/>
              <a:t>2</a:t>
            </a:fld>
            <a:endParaRPr kumimoji="0"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lum/>
          </a:blip>
          <a:srcRect/>
          <a:stretch>
            <a:fillRect t="-3000" b="-3000"/>
          </a:stretch>
        </a:blipFill>
        <a:effectLst/>
      </p:bgPr>
    </p:bg>
    <p:spTree>
      <p:nvGrpSpPr>
        <p:cNvPr id="1" name=""/>
        <p:cNvGrpSpPr/>
        <p:nvPr/>
      </p:nvGrpSpPr>
      <p:grpSpPr>
        <a:xfrm>
          <a:off x="0" y="0"/>
          <a:ext cx="0" cy="0"/>
          <a:chOff x="0" y="0"/>
          <a:chExt cx="0" cy="0"/>
        </a:xfrm>
      </p:grpSpPr>
      <p:sp>
        <p:nvSpPr>
          <p:cNvPr id="4" name="TextBox 3"/>
          <p:cNvSpPr txBox="1"/>
          <p:nvPr/>
        </p:nvSpPr>
        <p:spPr>
          <a:xfrm>
            <a:off x="228600" y="934016"/>
            <a:ext cx="8915400" cy="461665"/>
          </a:xfrm>
          <a:prstGeom prst="rect">
            <a:avLst/>
          </a:prstGeom>
          <a:noFill/>
        </p:spPr>
        <p:txBody>
          <a:bodyPr wrap="square" rtlCol="0">
            <a:spAutoFit/>
          </a:bodyPr>
          <a:lstStyle/>
          <a:p>
            <a:pPr marL="688975" indent="-463550"/>
            <a:r>
              <a:rPr lang="en-US" sz="2400" dirty="0" smtClean="0">
                <a:solidFill>
                  <a:schemeClr val="bg1"/>
                </a:solidFill>
              </a:rPr>
              <a:t>   </a:t>
            </a:r>
          </a:p>
        </p:txBody>
      </p:sp>
      <p:graphicFrame>
        <p:nvGraphicFramePr>
          <p:cNvPr id="5" name="Table 4"/>
          <p:cNvGraphicFramePr>
            <a:graphicFrameLocks noGrp="1"/>
          </p:cNvGraphicFramePr>
          <p:nvPr/>
        </p:nvGraphicFramePr>
        <p:xfrm>
          <a:off x="304800" y="457200"/>
          <a:ext cx="8534400" cy="6171812"/>
        </p:xfrm>
        <a:graphic>
          <a:graphicData uri="http://schemas.openxmlformats.org/drawingml/2006/table">
            <a:tbl>
              <a:tblPr firstRow="1" bandRow="1">
                <a:tableStyleId>{5C22544A-7EE6-4342-B048-85BDC9FD1C3A}</a:tableStyleId>
              </a:tblPr>
              <a:tblGrid>
                <a:gridCol w="4038600"/>
                <a:gridCol w="304800"/>
                <a:gridCol w="4191000"/>
              </a:tblGrid>
              <a:tr h="289366">
                <a:tc>
                  <a:txBody>
                    <a:bodyPr/>
                    <a:lstStyle/>
                    <a:p>
                      <a:pPr algn="ctr"/>
                      <a:r>
                        <a:rPr lang="en-US" sz="1000" dirty="0" smtClean="0">
                          <a:solidFill>
                            <a:schemeClr val="bg1"/>
                          </a:solidFill>
                        </a:rPr>
                        <a:t>COLD</a:t>
                      </a:r>
                      <a:r>
                        <a:rPr lang="en-US" sz="1000" baseline="0" dirty="0" smtClean="0">
                          <a:solidFill>
                            <a:schemeClr val="bg1"/>
                          </a:solidFill>
                        </a:rPr>
                        <a:t> CLIMATE</a:t>
                      </a:r>
                      <a:endParaRPr lang="en-US" sz="1000" dirty="0">
                        <a:solidFill>
                          <a:schemeClr val="bg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solidFill>
                      <a:srgbClr val="0066CC"/>
                    </a:soli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gs>
                        <a:gs pos="12000">
                          <a:srgbClr val="BBC7E3"/>
                        </a:gs>
                        <a:gs pos="83000">
                          <a:srgbClr val="D4DEFF"/>
                        </a:gs>
                        <a:gs pos="100000">
                          <a:srgbClr val="96AB94"/>
                        </a:gs>
                      </a:gsLst>
                      <a:path path="shape">
                        <a:fillToRect l="50000" t="50000" r="50000" b="50000"/>
                      </a:path>
                      <a:tileRect/>
                    </a:gradFill>
                  </a:tcPr>
                </a:tc>
                <a:tc>
                  <a:txBody>
                    <a:bodyPr/>
                    <a:lstStyle/>
                    <a:p>
                      <a:pPr algn="ctr"/>
                      <a:r>
                        <a:rPr lang="en-US" sz="1000" dirty="0" smtClean="0">
                          <a:solidFill>
                            <a:schemeClr val="bg1"/>
                          </a:solidFill>
                        </a:rPr>
                        <a:t>MISCELLANEOUS</a:t>
                      </a:r>
                      <a:endParaRPr lang="en-US" sz="1000" dirty="0">
                        <a:solidFill>
                          <a:schemeClr val="bg1"/>
                        </a:solidFill>
                      </a:endParaRPr>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solidFill>
                      <a:srgbClr val="0066CC"/>
                    </a:solidFill>
                  </a:tcPr>
                </a:tc>
              </a:tr>
              <a:tr h="152400">
                <a:tc>
                  <a:txBody>
                    <a:bodyPr/>
                    <a:lstStyle/>
                    <a:p>
                      <a:pPr marL="0" indent="0" algn="ctr"/>
                      <a:r>
                        <a:rPr lang="en-US" sz="1000" b="0" dirty="0" smtClean="0"/>
                        <a:t>Outer</a:t>
                      </a:r>
                      <a:r>
                        <a:rPr lang="en-US" sz="1000" b="0" baseline="0" dirty="0" smtClean="0"/>
                        <a:t> shell / </a:t>
                      </a:r>
                      <a:r>
                        <a:rPr lang="en-US" sz="1000" b="0" baseline="0" dirty="0" err="1" smtClean="0"/>
                        <a:t>Gortex</a:t>
                      </a:r>
                      <a:endParaRPr lang="en-US" sz="1000" b="0" dirty="0"/>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gs>
                        <a:gs pos="12000">
                          <a:srgbClr val="BBC7E3"/>
                        </a:gs>
                        <a:gs pos="83000">
                          <a:srgbClr val="D4DEFF"/>
                        </a:gs>
                        <a:gs pos="100000">
                          <a:srgbClr val="96AB94"/>
                        </a:gs>
                      </a:gsLst>
                      <a:path path="shape">
                        <a:fillToRect l="50000" t="50000" r="50000" b="50000"/>
                      </a:path>
                      <a:tileRect/>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gs>
                        <a:gs pos="12000">
                          <a:srgbClr val="BBC7E3"/>
                        </a:gs>
                        <a:gs pos="83000">
                          <a:srgbClr val="D4DEFF"/>
                        </a:gs>
                        <a:gs pos="100000">
                          <a:srgbClr val="96AB94"/>
                        </a:gs>
                      </a:gsLst>
                      <a:path path="shape">
                        <a:fillToRect l="50000" t="50000" r="50000" b="50000"/>
                      </a:path>
                      <a:tileRect/>
                    </a:gradFill>
                  </a:tcPr>
                </a:tc>
                <a:tc>
                  <a:txBody>
                    <a:bodyPr/>
                    <a:lstStyle/>
                    <a:p>
                      <a:pPr algn="ctr"/>
                      <a:r>
                        <a:rPr lang="en-US" sz="1000" dirty="0" smtClean="0"/>
                        <a:t>Powdered </a:t>
                      </a:r>
                      <a:r>
                        <a:rPr lang="en-US" sz="1000" baseline="0" dirty="0" smtClean="0"/>
                        <a:t> laundry detergent in Ziploc bag</a:t>
                      </a: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gs>
                        <a:gs pos="12000">
                          <a:srgbClr val="BBC7E3"/>
                        </a:gs>
                        <a:gs pos="83000">
                          <a:srgbClr val="D4DEFF"/>
                        </a:gs>
                        <a:gs pos="100000">
                          <a:srgbClr val="96AB94"/>
                        </a:gs>
                      </a:gsLst>
                      <a:path path="shape">
                        <a:fillToRect l="50000" t="50000" r="50000" b="50000"/>
                      </a:path>
                      <a:tileRect/>
                    </a:gradFill>
                  </a:tcPr>
                </a:tc>
              </a:tr>
              <a:tr h="178138">
                <a:tc>
                  <a:txBody>
                    <a:bodyPr/>
                    <a:lstStyle/>
                    <a:p>
                      <a:pPr algn="ctr">
                        <a:tabLst>
                          <a:tab pos="914400" algn="l"/>
                        </a:tabLst>
                      </a:pPr>
                      <a:r>
                        <a:rPr lang="en-US" sz="1000" dirty="0" smtClean="0"/>
                        <a:t>Wool watchman’s cap</a:t>
                      </a:r>
                      <a:endParaRPr lang="en-US" sz="1000" dirty="0"/>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gs>
                        <a:gs pos="12000">
                          <a:srgbClr val="BBC7E3"/>
                        </a:gs>
                        <a:gs pos="83000">
                          <a:srgbClr val="D4DEFF"/>
                        </a:gs>
                        <a:gs pos="100000">
                          <a:srgbClr val="96AB94"/>
                        </a:gs>
                      </a:gsLst>
                      <a:path path="shape">
                        <a:fillToRect l="50000" t="50000" r="50000" b="50000"/>
                      </a:path>
                      <a:tileRect/>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gs>
                        <a:gs pos="12000">
                          <a:srgbClr val="BBC7E3"/>
                        </a:gs>
                        <a:gs pos="83000">
                          <a:srgbClr val="D4DEFF"/>
                        </a:gs>
                        <a:gs pos="100000">
                          <a:srgbClr val="96AB94"/>
                        </a:gs>
                      </a:gsLst>
                      <a:path path="shape">
                        <a:fillToRect l="50000" t="50000" r="50000" b="50000"/>
                      </a:path>
                      <a:tileRect/>
                    </a:gradFill>
                  </a:tcPr>
                </a:tc>
                <a:tc>
                  <a:txBody>
                    <a:bodyPr/>
                    <a:lstStyle/>
                    <a:p>
                      <a:pPr algn="ctr"/>
                      <a:r>
                        <a:rPr lang="en-US" sz="1000" dirty="0" smtClean="0"/>
                        <a:t>Duct tape</a:t>
                      </a: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gs>
                        <a:gs pos="12000">
                          <a:srgbClr val="BBC7E3"/>
                        </a:gs>
                        <a:gs pos="83000">
                          <a:srgbClr val="D4DEFF"/>
                        </a:gs>
                        <a:gs pos="100000">
                          <a:srgbClr val="96AB94"/>
                        </a:gs>
                      </a:gsLst>
                      <a:path path="shape">
                        <a:fillToRect l="50000" t="50000" r="50000" b="50000"/>
                      </a:path>
                      <a:tileRect/>
                    </a:gradFill>
                  </a:tcPr>
                </a:tc>
              </a:tr>
              <a:tr h="178138">
                <a:tc>
                  <a:txBody>
                    <a:bodyPr/>
                    <a:lstStyle/>
                    <a:p>
                      <a:pPr algn="ctr"/>
                      <a:r>
                        <a:rPr lang="en-US" sz="1000" dirty="0" smtClean="0"/>
                        <a:t>Water/wind proof cap (wear under watchman’s cap)</a:t>
                      </a:r>
                      <a:endParaRPr lang="en-US" sz="1000" dirty="0"/>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gs>
                        <a:gs pos="12000">
                          <a:srgbClr val="BBC7E3"/>
                        </a:gs>
                        <a:gs pos="83000">
                          <a:srgbClr val="D4DEFF"/>
                        </a:gs>
                        <a:gs pos="100000">
                          <a:srgbClr val="96AB94"/>
                        </a:gs>
                      </a:gsLst>
                      <a:path path="shape">
                        <a:fillToRect l="50000" t="50000" r="50000" b="50000"/>
                      </a:path>
                      <a:tileRect/>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gs>
                        <a:gs pos="12000">
                          <a:srgbClr val="BBC7E3"/>
                        </a:gs>
                        <a:gs pos="83000">
                          <a:srgbClr val="D4DEFF"/>
                        </a:gs>
                        <a:gs pos="100000">
                          <a:srgbClr val="96AB94"/>
                        </a:gs>
                      </a:gsLst>
                      <a:path path="shape">
                        <a:fillToRect l="50000" t="50000" r="50000" b="50000"/>
                      </a:path>
                      <a:tileRect/>
                    </a:gradFill>
                  </a:tcPr>
                </a:tc>
                <a:tc>
                  <a:txBody>
                    <a:bodyPr/>
                    <a:lstStyle/>
                    <a:p>
                      <a:pPr algn="ctr"/>
                      <a:r>
                        <a:rPr lang="en-US" sz="1000" dirty="0" smtClean="0"/>
                        <a:t>Ball cap</a:t>
                      </a: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gs>
                        <a:gs pos="12000">
                          <a:srgbClr val="BBC7E3"/>
                        </a:gs>
                        <a:gs pos="83000">
                          <a:srgbClr val="D4DEFF"/>
                        </a:gs>
                        <a:gs pos="100000">
                          <a:srgbClr val="96AB94"/>
                        </a:gs>
                      </a:gsLst>
                      <a:path path="shape">
                        <a:fillToRect l="50000" t="50000" r="50000" b="50000"/>
                      </a:path>
                      <a:tileRect/>
                    </a:gradFill>
                  </a:tcPr>
                </a:tc>
              </a:tr>
              <a:tr h="179236">
                <a:tc>
                  <a:txBody>
                    <a:bodyPr/>
                    <a:lstStyle/>
                    <a:p>
                      <a:pPr algn="ctr"/>
                      <a:r>
                        <a:rPr lang="en-US" sz="1000" dirty="0" smtClean="0"/>
                        <a:t>Neck Gator/ Scarf</a:t>
                      </a:r>
                      <a:endParaRPr lang="en-US" sz="1000" dirty="0"/>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gs>
                        <a:gs pos="12000">
                          <a:srgbClr val="BBC7E3"/>
                        </a:gs>
                        <a:gs pos="83000">
                          <a:srgbClr val="D4DEFF"/>
                        </a:gs>
                        <a:gs pos="100000">
                          <a:srgbClr val="96AB94"/>
                        </a:gs>
                      </a:gsLst>
                      <a:path path="shape">
                        <a:fillToRect l="50000" t="50000" r="50000" b="50000"/>
                      </a:path>
                      <a:tileRect/>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gs>
                        <a:gs pos="12000">
                          <a:srgbClr val="BBC7E3"/>
                        </a:gs>
                        <a:gs pos="83000">
                          <a:srgbClr val="D4DEFF"/>
                        </a:gs>
                        <a:gs pos="100000">
                          <a:srgbClr val="96AB94"/>
                        </a:gs>
                      </a:gsLst>
                      <a:path path="shape">
                        <a:fillToRect l="50000" t="50000" r="50000" b="50000"/>
                      </a:path>
                      <a:tileRect/>
                    </a:gradFill>
                  </a:tcPr>
                </a:tc>
                <a:tc>
                  <a:txBody>
                    <a:bodyPr/>
                    <a:lstStyle/>
                    <a:p>
                      <a:pPr algn="ctr"/>
                      <a:r>
                        <a:rPr lang="en-US" sz="1000" dirty="0" smtClean="0"/>
                        <a:t>Flip flop (for shower)</a:t>
                      </a: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gs>
                        <a:gs pos="12000">
                          <a:srgbClr val="BBC7E3"/>
                        </a:gs>
                        <a:gs pos="83000">
                          <a:srgbClr val="D4DEFF"/>
                        </a:gs>
                        <a:gs pos="100000">
                          <a:srgbClr val="96AB94"/>
                        </a:gs>
                      </a:gsLst>
                      <a:path path="shape">
                        <a:fillToRect l="50000" t="50000" r="50000" b="50000"/>
                      </a:path>
                      <a:tileRect/>
                    </a:gradFill>
                  </a:tcPr>
                </a:tc>
              </a:tr>
              <a:tr h="183074">
                <a:tc>
                  <a:txBody>
                    <a:bodyPr/>
                    <a:lstStyle/>
                    <a:p>
                      <a:pPr algn="ctr"/>
                      <a:r>
                        <a:rPr lang="en-US" sz="1000" dirty="0" smtClean="0"/>
                        <a:t>Earmuffs</a:t>
                      </a:r>
                      <a:endParaRPr lang="en-US" sz="1000" dirty="0"/>
                    </a:p>
                  </a:txBody>
                  <a:tcPr anchor="ct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gs>
                        <a:gs pos="12000">
                          <a:srgbClr val="BBC7E3"/>
                        </a:gs>
                        <a:gs pos="83000">
                          <a:srgbClr val="D4DEFF"/>
                        </a:gs>
                        <a:gs pos="100000">
                          <a:srgbClr val="96AB94"/>
                        </a:gs>
                      </a:gsLst>
                      <a:path path="shape">
                        <a:fillToRect l="50000" t="50000" r="50000" b="50000"/>
                      </a:path>
                      <a:tileRect/>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gs>
                        <a:gs pos="12000">
                          <a:srgbClr val="BBC7E3"/>
                        </a:gs>
                        <a:gs pos="83000">
                          <a:srgbClr val="D4DEFF"/>
                        </a:gs>
                        <a:gs pos="100000">
                          <a:srgbClr val="96AB94"/>
                        </a:gs>
                      </a:gsLst>
                      <a:path path="shape">
                        <a:fillToRect l="50000" t="50000" r="50000" b="50000"/>
                      </a:path>
                      <a:tileRect/>
                    </a:gradFill>
                  </a:tcPr>
                </a:tc>
                <a:tc>
                  <a:txBody>
                    <a:bodyPr/>
                    <a:lstStyle/>
                    <a:p>
                      <a:pPr algn="ctr"/>
                      <a:r>
                        <a:rPr lang="en-US" sz="1000" dirty="0" smtClean="0"/>
                        <a:t>3 day food &amp; water</a:t>
                      </a: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gs>
                        <a:gs pos="12000">
                          <a:srgbClr val="BBC7E3"/>
                        </a:gs>
                        <a:gs pos="83000">
                          <a:srgbClr val="D4DEFF"/>
                        </a:gs>
                        <a:gs pos="100000">
                          <a:srgbClr val="96AB94"/>
                        </a:gs>
                      </a:gsLst>
                      <a:path path="shape">
                        <a:fillToRect l="50000" t="50000" r="50000" b="50000"/>
                      </a:path>
                      <a:tileRect/>
                    </a:gradFill>
                  </a:tcPr>
                </a:tc>
              </a:tr>
              <a:tr h="178138">
                <a:tc>
                  <a:txBody>
                    <a:bodyPr/>
                    <a:lstStyle/>
                    <a:p>
                      <a:pPr algn="ctr"/>
                      <a:r>
                        <a:rPr lang="en-US" sz="1000" dirty="0" smtClean="0"/>
                        <a:t>Facemask</a:t>
                      </a:r>
                      <a:endParaRPr lang="en-US" sz="1000" dirty="0"/>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gs>
                        <a:gs pos="12000">
                          <a:srgbClr val="BBC7E3"/>
                        </a:gs>
                        <a:gs pos="83000">
                          <a:srgbClr val="D4DEFF"/>
                        </a:gs>
                        <a:gs pos="100000">
                          <a:srgbClr val="96AB94"/>
                        </a:gs>
                      </a:gsLst>
                      <a:path path="shape">
                        <a:fillToRect l="50000" t="50000" r="50000" b="50000"/>
                      </a:path>
                      <a:tileRect/>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gs>
                        <a:gs pos="12000">
                          <a:srgbClr val="BBC7E3"/>
                        </a:gs>
                        <a:gs pos="83000">
                          <a:srgbClr val="D4DEFF"/>
                        </a:gs>
                        <a:gs pos="100000">
                          <a:srgbClr val="96AB94"/>
                        </a:gs>
                      </a:gsLst>
                      <a:path path="shape">
                        <a:fillToRect l="50000" t="50000" r="50000" b="50000"/>
                      </a:path>
                      <a:tileRect/>
                    </a:gradFill>
                  </a:tcPr>
                </a:tc>
                <a:tc>
                  <a:txBody>
                    <a:bodyPr/>
                    <a:lstStyle/>
                    <a:p>
                      <a:pPr algn="ctr"/>
                      <a:r>
                        <a:rPr lang="en-US" sz="1000" dirty="0" smtClean="0"/>
                        <a:t>Clothes line</a:t>
                      </a:r>
                      <a:r>
                        <a:rPr lang="en-US" sz="1000" baseline="0" dirty="0" smtClean="0"/>
                        <a:t> / small rope (25ft)</a:t>
                      </a: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gs>
                        <a:gs pos="12000">
                          <a:srgbClr val="BBC7E3"/>
                        </a:gs>
                        <a:gs pos="83000">
                          <a:srgbClr val="D4DEFF"/>
                        </a:gs>
                        <a:gs pos="100000">
                          <a:srgbClr val="96AB94"/>
                        </a:gs>
                      </a:gsLst>
                      <a:path path="shape">
                        <a:fillToRect l="50000" t="50000" r="50000" b="50000"/>
                      </a:path>
                      <a:tileRect/>
                    </a:gradFill>
                  </a:tcPr>
                </a:tc>
              </a:tr>
              <a:tr h="178138">
                <a:tc>
                  <a:txBody>
                    <a:bodyPr/>
                    <a:lstStyle/>
                    <a:p>
                      <a:pPr algn="ctr"/>
                      <a:r>
                        <a:rPr lang="en-US" sz="1000" dirty="0" smtClean="0"/>
                        <a:t>Wool/cotton</a:t>
                      </a:r>
                      <a:r>
                        <a:rPr lang="en-US" sz="1000" baseline="0" dirty="0" smtClean="0"/>
                        <a:t> socks (2 pairs per minimum)</a:t>
                      </a:r>
                      <a:endParaRPr lang="en-US" sz="1000" dirty="0"/>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gs>
                        <a:gs pos="12000">
                          <a:srgbClr val="BBC7E3"/>
                        </a:gs>
                        <a:gs pos="83000">
                          <a:srgbClr val="D4DEFF"/>
                        </a:gs>
                        <a:gs pos="100000">
                          <a:srgbClr val="96AB94"/>
                        </a:gs>
                      </a:gsLst>
                      <a:path path="shape">
                        <a:fillToRect l="50000" t="50000" r="50000" b="50000"/>
                      </a:path>
                      <a:tileRect/>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gs>
                        <a:gs pos="12000">
                          <a:srgbClr val="BBC7E3"/>
                        </a:gs>
                        <a:gs pos="83000">
                          <a:srgbClr val="D4DEFF"/>
                        </a:gs>
                        <a:gs pos="100000">
                          <a:srgbClr val="96AB94"/>
                        </a:gs>
                      </a:gsLst>
                      <a:path path="shape">
                        <a:fillToRect l="50000" t="50000" r="50000" b="50000"/>
                      </a:path>
                      <a:tileRect/>
                    </a:gradFill>
                  </a:tcPr>
                </a:tc>
                <a:tc>
                  <a:txBody>
                    <a:bodyPr/>
                    <a:lstStyle/>
                    <a:p>
                      <a:pPr algn="ctr"/>
                      <a:r>
                        <a:rPr lang="en-US" sz="1000" dirty="0" smtClean="0"/>
                        <a:t>Clothes pins</a:t>
                      </a: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gs>
                        <a:gs pos="12000">
                          <a:srgbClr val="BBC7E3"/>
                        </a:gs>
                        <a:gs pos="83000">
                          <a:srgbClr val="D4DEFF"/>
                        </a:gs>
                        <a:gs pos="100000">
                          <a:srgbClr val="96AB94"/>
                        </a:gs>
                      </a:gsLst>
                      <a:path path="shape">
                        <a:fillToRect l="50000" t="50000" r="50000" b="50000"/>
                      </a:path>
                      <a:tileRect/>
                    </a:gradFill>
                  </a:tcPr>
                </a:tc>
              </a:tr>
              <a:tr h="274126">
                <a:tc>
                  <a:txBody>
                    <a:bodyPr/>
                    <a:lstStyle/>
                    <a:p>
                      <a:pPr algn="ctr"/>
                      <a:r>
                        <a:rPr lang="en-US" sz="1000" dirty="0" smtClean="0"/>
                        <a:t>Booths (2 pair)</a:t>
                      </a:r>
                      <a:endParaRPr lang="en-US" sz="1000" dirty="0"/>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gs>
                        <a:gs pos="12000">
                          <a:srgbClr val="BBC7E3"/>
                        </a:gs>
                        <a:gs pos="83000">
                          <a:srgbClr val="D4DEFF"/>
                        </a:gs>
                        <a:gs pos="100000">
                          <a:srgbClr val="96AB94"/>
                        </a:gs>
                      </a:gsLst>
                      <a:path path="shape">
                        <a:fillToRect l="50000" t="50000" r="50000" b="50000"/>
                      </a:path>
                      <a:tileRect/>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gs>
                        <a:gs pos="12000">
                          <a:srgbClr val="BBC7E3"/>
                        </a:gs>
                        <a:gs pos="83000">
                          <a:srgbClr val="D4DEFF"/>
                        </a:gs>
                        <a:gs pos="100000">
                          <a:srgbClr val="96AB94"/>
                        </a:gs>
                      </a:gsLst>
                      <a:path path="shape">
                        <a:fillToRect l="50000" t="50000" r="50000" b="50000"/>
                      </a:path>
                      <a:tileRect/>
                    </a:gradFill>
                  </a:tcPr>
                </a:tc>
                <a:tc>
                  <a:txBody>
                    <a:bodyPr/>
                    <a:lstStyle/>
                    <a:p>
                      <a:pPr algn="ctr"/>
                      <a:r>
                        <a:rPr lang="en-US" sz="1000" dirty="0" smtClean="0"/>
                        <a:t>Ear plugs</a:t>
                      </a: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gs>
                        <a:gs pos="12000">
                          <a:srgbClr val="BBC7E3"/>
                        </a:gs>
                        <a:gs pos="83000">
                          <a:srgbClr val="D4DEFF"/>
                        </a:gs>
                        <a:gs pos="100000">
                          <a:srgbClr val="96AB94"/>
                        </a:gs>
                      </a:gsLst>
                      <a:path path="shape">
                        <a:fillToRect l="50000" t="50000" r="50000" b="50000"/>
                      </a:path>
                      <a:tileRect/>
                    </a:gradFill>
                  </a:tcPr>
                </a:tc>
              </a:tr>
              <a:tr h="178138">
                <a:tc>
                  <a:txBody>
                    <a:bodyPr/>
                    <a:lstStyle/>
                    <a:p>
                      <a:pPr algn="ctr"/>
                      <a:r>
                        <a:rPr lang="en-US" sz="1000" dirty="0" smtClean="0"/>
                        <a:t>Gloves</a:t>
                      </a:r>
                      <a:endParaRPr lang="en-US" sz="1000" dirty="0"/>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gs>
                        <a:gs pos="12000">
                          <a:srgbClr val="BBC7E3"/>
                        </a:gs>
                        <a:gs pos="83000">
                          <a:srgbClr val="D4DEFF"/>
                        </a:gs>
                        <a:gs pos="100000">
                          <a:srgbClr val="96AB94"/>
                        </a:gs>
                      </a:gsLst>
                      <a:path path="shape">
                        <a:fillToRect l="50000" t="50000" r="50000" b="50000"/>
                      </a:path>
                      <a:tileRect/>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gs>
                        <a:gs pos="12000">
                          <a:srgbClr val="BBC7E3"/>
                        </a:gs>
                        <a:gs pos="83000">
                          <a:srgbClr val="D4DEFF"/>
                        </a:gs>
                        <a:gs pos="100000">
                          <a:srgbClr val="96AB94"/>
                        </a:gs>
                      </a:gsLst>
                      <a:path path="shape">
                        <a:fillToRect l="50000" t="50000" r="50000" b="50000"/>
                      </a:path>
                      <a:tileRect/>
                    </a:gradFill>
                  </a:tcPr>
                </a:tc>
                <a:tc>
                  <a:txBody>
                    <a:bodyPr/>
                    <a:lstStyle/>
                    <a:p>
                      <a:pPr algn="ctr"/>
                      <a:r>
                        <a:rPr lang="en-US" sz="1000" dirty="0" smtClean="0"/>
                        <a:t>Sleeping bag (winter and/or summer)</a:t>
                      </a: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gs>
                        <a:gs pos="12000">
                          <a:srgbClr val="BBC7E3"/>
                        </a:gs>
                        <a:gs pos="83000">
                          <a:srgbClr val="D4DEFF"/>
                        </a:gs>
                        <a:gs pos="100000">
                          <a:srgbClr val="96AB94"/>
                        </a:gs>
                      </a:gsLst>
                      <a:path path="shape">
                        <a:fillToRect l="50000" t="50000" r="50000" b="50000"/>
                      </a:path>
                      <a:tileRect/>
                    </a:gradFill>
                  </a:tcPr>
                </a:tc>
              </a:tr>
              <a:tr h="178138">
                <a:tc>
                  <a:txBody>
                    <a:bodyPr/>
                    <a:lstStyle/>
                    <a:p>
                      <a:pPr algn="ctr"/>
                      <a:r>
                        <a:rPr lang="en-US" sz="1000" dirty="0" smtClean="0">
                          <a:solidFill>
                            <a:schemeClr val="tx1"/>
                          </a:solidFill>
                        </a:rPr>
                        <a:t>Glove liners</a:t>
                      </a: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gs>
                        <a:gs pos="12000">
                          <a:srgbClr val="BBC7E3"/>
                        </a:gs>
                        <a:gs pos="83000">
                          <a:srgbClr val="D4DEFF"/>
                        </a:gs>
                        <a:gs pos="100000">
                          <a:srgbClr val="96AB94"/>
                        </a:gs>
                      </a:gsLst>
                      <a:path path="shape">
                        <a:fillToRect l="50000" t="50000" r="50000" b="50000"/>
                      </a:path>
                      <a:tileRect/>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gs>
                        <a:gs pos="12000">
                          <a:srgbClr val="BBC7E3"/>
                        </a:gs>
                        <a:gs pos="83000">
                          <a:srgbClr val="D4DEFF"/>
                        </a:gs>
                        <a:gs pos="100000">
                          <a:srgbClr val="96AB94"/>
                        </a:gs>
                      </a:gsLst>
                      <a:path path="shape">
                        <a:fillToRect l="50000" t="50000" r="50000" b="50000"/>
                      </a:path>
                      <a:tileRect/>
                    </a:gradFill>
                  </a:tcPr>
                </a:tc>
                <a:tc>
                  <a:txBody>
                    <a:bodyPr/>
                    <a:lstStyle/>
                    <a:p>
                      <a:pPr algn="ctr"/>
                      <a:r>
                        <a:rPr lang="en-US" sz="1000" dirty="0" smtClean="0"/>
                        <a:t>Mole skin</a:t>
                      </a: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gs>
                        <a:gs pos="12000">
                          <a:srgbClr val="BBC7E3"/>
                        </a:gs>
                        <a:gs pos="83000">
                          <a:srgbClr val="D4DEFF"/>
                        </a:gs>
                        <a:gs pos="100000">
                          <a:srgbClr val="96AB94"/>
                        </a:gs>
                      </a:gsLst>
                      <a:path path="shape">
                        <a:fillToRect l="50000" t="50000" r="50000" b="50000"/>
                      </a:path>
                      <a:tileRect/>
                    </a:gradFill>
                  </a:tcPr>
                </a:tc>
              </a:tr>
              <a:tr h="178138">
                <a:tc>
                  <a:txBody>
                    <a:bodyPr/>
                    <a:lstStyle/>
                    <a:p>
                      <a:pPr algn="ct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gs>
                        <a:gs pos="12000">
                          <a:srgbClr val="BBC7E3"/>
                        </a:gs>
                        <a:gs pos="83000">
                          <a:srgbClr val="D4DEFF"/>
                        </a:gs>
                        <a:gs pos="100000">
                          <a:srgbClr val="96AB94"/>
                        </a:gs>
                      </a:gsLst>
                      <a:path path="shape">
                        <a:fillToRect l="50000" t="50000" r="50000" b="50000"/>
                      </a:path>
                      <a:tileRect/>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gs>
                        <a:gs pos="12000">
                          <a:srgbClr val="BBC7E3"/>
                        </a:gs>
                        <a:gs pos="83000">
                          <a:srgbClr val="D4DEFF"/>
                        </a:gs>
                        <a:gs pos="100000">
                          <a:srgbClr val="96AB94"/>
                        </a:gs>
                      </a:gsLst>
                      <a:path path="shape">
                        <a:fillToRect l="50000" t="50000" r="50000" b="50000"/>
                      </a:path>
                      <a:tileRect/>
                    </a:gradFill>
                  </a:tcPr>
                </a:tc>
                <a:tc>
                  <a:txBody>
                    <a:bodyPr/>
                    <a:lstStyle/>
                    <a:p>
                      <a:pPr algn="ctr"/>
                      <a:r>
                        <a:rPr lang="en-US" sz="1000" dirty="0" smtClean="0"/>
                        <a:t>Tool bag for deployment / professional role</a:t>
                      </a: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gs>
                        <a:gs pos="12000">
                          <a:srgbClr val="BBC7E3"/>
                        </a:gs>
                        <a:gs pos="83000">
                          <a:srgbClr val="D4DEFF"/>
                        </a:gs>
                        <a:gs pos="100000">
                          <a:srgbClr val="96AB94"/>
                        </a:gs>
                      </a:gsLst>
                      <a:path path="shape">
                        <a:fillToRect l="50000" t="50000" r="50000" b="50000"/>
                      </a:path>
                      <a:tileRect/>
                    </a:gradFill>
                  </a:tcPr>
                </a:tc>
              </a:tr>
              <a:tr h="178138">
                <a:tc>
                  <a:txBody>
                    <a:bodyPr/>
                    <a:lstStyle/>
                    <a:p>
                      <a:pPr algn="ctr"/>
                      <a:r>
                        <a:rPr lang="en-US" sz="1000" b="1" dirty="0" smtClean="0">
                          <a:solidFill>
                            <a:schemeClr val="bg1"/>
                          </a:solidFill>
                        </a:rPr>
                        <a:t>HYGIENE</a:t>
                      </a:r>
                      <a:endParaRPr lang="en-US" sz="1000" b="1" dirty="0">
                        <a:solidFill>
                          <a:schemeClr val="bg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solidFill>
                      <a:srgbClr val="0066CC"/>
                    </a:soli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gs>
                        <a:gs pos="12000">
                          <a:srgbClr val="BBC7E3"/>
                        </a:gs>
                        <a:gs pos="83000">
                          <a:srgbClr val="D4DEFF"/>
                        </a:gs>
                        <a:gs pos="100000">
                          <a:srgbClr val="96AB94"/>
                        </a:gs>
                      </a:gsLst>
                      <a:path path="shape">
                        <a:fillToRect l="50000" t="50000" r="50000" b="50000"/>
                      </a:path>
                      <a:tileRect/>
                    </a:gradFill>
                  </a:tcPr>
                </a:tc>
                <a:tc>
                  <a:txBody>
                    <a:bodyPr/>
                    <a:lstStyle/>
                    <a:p>
                      <a:pPr algn="ctr"/>
                      <a:r>
                        <a:rPr lang="en-US" sz="1000" dirty="0" smtClean="0"/>
                        <a:t>Water</a:t>
                      </a:r>
                      <a:r>
                        <a:rPr lang="en-US" sz="1000" baseline="0" dirty="0" smtClean="0"/>
                        <a:t> Purification (ex. Iodine tables, water pump, etc.)</a:t>
                      </a: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gs>
                        <a:gs pos="12000">
                          <a:srgbClr val="BBC7E3"/>
                        </a:gs>
                        <a:gs pos="83000">
                          <a:srgbClr val="D4DEFF"/>
                        </a:gs>
                        <a:gs pos="100000">
                          <a:srgbClr val="96AB94"/>
                        </a:gs>
                      </a:gsLst>
                      <a:path path="shape">
                        <a:fillToRect l="50000" t="50000" r="50000" b="50000"/>
                      </a:path>
                      <a:tileRect/>
                    </a:gradFill>
                  </a:tcPr>
                </a:tc>
              </a:tr>
              <a:tr h="178138">
                <a:tc>
                  <a:txBody>
                    <a:bodyPr/>
                    <a:lstStyle/>
                    <a:p>
                      <a:pPr algn="ctr"/>
                      <a:r>
                        <a:rPr lang="en-US" sz="1000" dirty="0" smtClean="0">
                          <a:solidFill>
                            <a:schemeClr val="tx1"/>
                          </a:solidFill>
                        </a:rPr>
                        <a:t>Shaving supplies (non-electric)</a:t>
                      </a: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gs>
                        <a:gs pos="12000">
                          <a:srgbClr val="BBC7E3"/>
                        </a:gs>
                        <a:gs pos="83000">
                          <a:srgbClr val="D4DEFF"/>
                        </a:gs>
                        <a:gs pos="100000">
                          <a:srgbClr val="96AB94"/>
                        </a:gs>
                      </a:gsLst>
                      <a:path path="shape">
                        <a:fillToRect l="50000" t="50000" r="50000" b="50000"/>
                      </a:path>
                      <a:tileRect/>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gs>
                        <a:gs pos="12000">
                          <a:srgbClr val="BBC7E3"/>
                        </a:gs>
                        <a:gs pos="83000">
                          <a:srgbClr val="D4DEFF"/>
                        </a:gs>
                        <a:gs pos="100000">
                          <a:srgbClr val="96AB94"/>
                        </a:gs>
                      </a:gsLst>
                      <a:path path="shape">
                        <a:fillToRect l="50000" t="50000" r="50000" b="50000"/>
                      </a:path>
                      <a:tileRect/>
                    </a:gradFill>
                  </a:tcPr>
                </a:tc>
                <a:tc>
                  <a:txBody>
                    <a:bodyPr/>
                    <a:lstStyle/>
                    <a:p>
                      <a:pPr algn="ctr"/>
                      <a:r>
                        <a:rPr lang="en-US" sz="1000" dirty="0" smtClean="0"/>
                        <a:t>Poncho (woodland camouflage, black, </a:t>
                      </a:r>
                      <a:r>
                        <a:rPr lang="en-US" sz="1000" baseline="0" dirty="0" smtClean="0"/>
                        <a:t> or solid olive green)</a:t>
                      </a: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gs>
                        <a:gs pos="12000">
                          <a:srgbClr val="BBC7E3"/>
                        </a:gs>
                        <a:gs pos="83000">
                          <a:srgbClr val="D4DEFF"/>
                        </a:gs>
                        <a:gs pos="100000">
                          <a:srgbClr val="96AB94"/>
                        </a:gs>
                      </a:gsLst>
                      <a:path path="shape">
                        <a:fillToRect l="50000" t="50000" r="50000" b="50000"/>
                      </a:path>
                      <a:tileRect/>
                    </a:gradFill>
                  </a:tcPr>
                </a:tc>
              </a:tr>
              <a:tr h="178138">
                <a:tc>
                  <a:txBody>
                    <a:bodyPr/>
                    <a:lstStyle/>
                    <a:p>
                      <a:pPr algn="ctr"/>
                      <a:r>
                        <a:rPr lang="en-US" sz="1000" dirty="0" smtClean="0">
                          <a:solidFill>
                            <a:schemeClr val="tx1"/>
                          </a:solidFill>
                        </a:rPr>
                        <a:t>Baby Powder</a:t>
                      </a:r>
                      <a:r>
                        <a:rPr lang="en-US" sz="1000" baseline="0" dirty="0" smtClean="0">
                          <a:solidFill>
                            <a:schemeClr val="tx1"/>
                          </a:solidFill>
                        </a:rPr>
                        <a:t> / Corn starch</a:t>
                      </a: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gs>
                        <a:gs pos="12000">
                          <a:srgbClr val="BBC7E3"/>
                        </a:gs>
                        <a:gs pos="83000">
                          <a:srgbClr val="D4DEFF"/>
                        </a:gs>
                        <a:gs pos="100000">
                          <a:srgbClr val="96AB94"/>
                        </a:gs>
                      </a:gsLst>
                      <a:path path="shape">
                        <a:fillToRect l="50000" t="50000" r="50000" b="50000"/>
                      </a:path>
                      <a:tileRect/>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gs>
                        <a:gs pos="12000">
                          <a:srgbClr val="BBC7E3"/>
                        </a:gs>
                        <a:gs pos="83000">
                          <a:srgbClr val="D4DEFF"/>
                        </a:gs>
                        <a:gs pos="100000">
                          <a:srgbClr val="96AB94"/>
                        </a:gs>
                      </a:gsLst>
                      <a:path path="shape">
                        <a:fillToRect l="50000" t="50000" r="50000" b="50000"/>
                      </a:path>
                      <a:tileRect/>
                    </a:gradFill>
                  </a:tcPr>
                </a:tc>
                <a:tc>
                  <a:txBody>
                    <a:bodyPr/>
                    <a:lstStyle/>
                    <a:p>
                      <a:pPr algn="ctr"/>
                      <a:r>
                        <a:rPr lang="en-US" sz="1000" dirty="0" smtClean="0"/>
                        <a:t>PT gear (shoes,</a:t>
                      </a:r>
                      <a:r>
                        <a:rPr lang="en-US" sz="1000" baseline="0" dirty="0" smtClean="0"/>
                        <a:t> shorts/sweats, t-shirts, socks, etc.)</a:t>
                      </a: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gs>
                        <a:gs pos="12000">
                          <a:srgbClr val="BBC7E3"/>
                        </a:gs>
                        <a:gs pos="83000">
                          <a:srgbClr val="D4DEFF"/>
                        </a:gs>
                        <a:gs pos="100000">
                          <a:srgbClr val="96AB94"/>
                        </a:gs>
                      </a:gsLst>
                      <a:path path="shape">
                        <a:fillToRect l="50000" t="50000" r="50000" b="50000"/>
                      </a:path>
                      <a:tileRect/>
                    </a:gradFill>
                  </a:tcPr>
                </a:tc>
              </a:tr>
              <a:tr h="178138">
                <a:tc>
                  <a:txBody>
                    <a:bodyPr/>
                    <a:lstStyle/>
                    <a:p>
                      <a:pPr algn="ctr"/>
                      <a:r>
                        <a:rPr lang="en-US" sz="1000" dirty="0" smtClean="0">
                          <a:solidFill>
                            <a:schemeClr val="tx1"/>
                          </a:solidFill>
                        </a:rPr>
                        <a:t>Toothbrush</a:t>
                      </a: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gs>
                        <a:gs pos="12000">
                          <a:srgbClr val="BBC7E3"/>
                        </a:gs>
                        <a:gs pos="83000">
                          <a:srgbClr val="D4DEFF"/>
                        </a:gs>
                        <a:gs pos="100000">
                          <a:srgbClr val="96AB94"/>
                        </a:gs>
                      </a:gsLst>
                      <a:path path="shape">
                        <a:fillToRect l="50000" t="50000" r="50000" b="50000"/>
                      </a:path>
                      <a:tileRect/>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gs>
                        <a:gs pos="12000">
                          <a:srgbClr val="BBC7E3"/>
                        </a:gs>
                        <a:gs pos="83000">
                          <a:srgbClr val="D4DEFF"/>
                        </a:gs>
                        <a:gs pos="100000">
                          <a:srgbClr val="96AB94"/>
                        </a:gs>
                      </a:gsLst>
                      <a:path path="shape">
                        <a:fillToRect l="50000" t="50000" r="50000" b="50000"/>
                      </a:path>
                      <a:tileRect/>
                    </a:gradFill>
                  </a:tcPr>
                </a:tc>
                <a:tc>
                  <a:txBody>
                    <a:bodyPr/>
                    <a:lstStyle/>
                    <a:p>
                      <a:pPr algn="ctr"/>
                      <a:r>
                        <a:rPr lang="en-US" sz="1000" dirty="0" smtClean="0"/>
                        <a:t>Persona cell phone with charger</a:t>
                      </a: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gs>
                        <a:gs pos="12000">
                          <a:srgbClr val="BBC7E3"/>
                        </a:gs>
                        <a:gs pos="83000">
                          <a:srgbClr val="D4DEFF"/>
                        </a:gs>
                        <a:gs pos="100000">
                          <a:srgbClr val="96AB94"/>
                        </a:gs>
                      </a:gsLst>
                      <a:path path="shape">
                        <a:fillToRect l="50000" t="50000" r="50000" b="50000"/>
                      </a:path>
                      <a:tileRect/>
                    </a:gradFill>
                  </a:tcPr>
                </a:tc>
              </a:tr>
              <a:tr h="137548">
                <a:tc>
                  <a:txBody>
                    <a:bodyPr/>
                    <a:lstStyle/>
                    <a:p>
                      <a:pPr algn="ctr"/>
                      <a:r>
                        <a:rPr lang="en-US" sz="1000" dirty="0" smtClean="0">
                          <a:solidFill>
                            <a:schemeClr val="tx1"/>
                          </a:solidFill>
                        </a:rPr>
                        <a:t>Toothpaste</a:t>
                      </a: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gs>
                        <a:gs pos="12000">
                          <a:srgbClr val="BBC7E3"/>
                        </a:gs>
                        <a:gs pos="83000">
                          <a:srgbClr val="D4DEFF"/>
                        </a:gs>
                        <a:gs pos="100000">
                          <a:srgbClr val="96AB94"/>
                        </a:gs>
                      </a:gsLst>
                      <a:path path="shape">
                        <a:fillToRect l="50000" t="50000" r="50000" b="50000"/>
                      </a:path>
                      <a:tileRect/>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gs>
                        <a:gs pos="12000">
                          <a:srgbClr val="BBC7E3"/>
                        </a:gs>
                        <a:gs pos="83000">
                          <a:srgbClr val="D4DEFF"/>
                        </a:gs>
                        <a:gs pos="100000">
                          <a:srgbClr val="96AB94"/>
                        </a:gs>
                      </a:gsLst>
                      <a:path path="shape">
                        <a:fillToRect l="50000" t="50000" r="50000" b="50000"/>
                      </a:path>
                      <a:tileRect/>
                    </a:gra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t>Paper organizer with zipper (binder, trapper keeper, etc)</a:t>
                      </a: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gs>
                        <a:gs pos="12000">
                          <a:srgbClr val="BBC7E3"/>
                        </a:gs>
                        <a:gs pos="83000">
                          <a:srgbClr val="D4DEFF"/>
                        </a:gs>
                        <a:gs pos="100000">
                          <a:srgbClr val="96AB94"/>
                        </a:gs>
                      </a:gsLst>
                      <a:path path="shape">
                        <a:fillToRect l="50000" t="50000" r="50000" b="50000"/>
                      </a:path>
                      <a:tileRect/>
                    </a:gradFill>
                  </a:tcPr>
                </a:tc>
              </a:tr>
              <a:tr h="243840">
                <a:tc>
                  <a:txBody>
                    <a:bodyPr/>
                    <a:lstStyle/>
                    <a:p>
                      <a:pPr algn="ctr"/>
                      <a:r>
                        <a:rPr lang="en-US" sz="1000" dirty="0" smtClean="0">
                          <a:solidFill>
                            <a:schemeClr val="tx1"/>
                          </a:solidFill>
                        </a:rPr>
                        <a:t>Floss</a:t>
                      </a: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gs>
                        <a:gs pos="12000">
                          <a:srgbClr val="BBC7E3"/>
                        </a:gs>
                        <a:gs pos="83000">
                          <a:srgbClr val="D4DEFF"/>
                        </a:gs>
                        <a:gs pos="100000">
                          <a:srgbClr val="96AB94"/>
                        </a:gs>
                      </a:gsLst>
                      <a:path path="shape">
                        <a:fillToRect l="50000" t="50000" r="50000" b="50000"/>
                      </a:path>
                      <a:tileRect/>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gs>
                        <a:gs pos="12000">
                          <a:srgbClr val="BBC7E3"/>
                        </a:gs>
                        <a:gs pos="83000">
                          <a:srgbClr val="D4DEFF"/>
                        </a:gs>
                        <a:gs pos="100000">
                          <a:srgbClr val="96AB94"/>
                        </a:gs>
                      </a:gsLst>
                      <a:path path="shape">
                        <a:fillToRect l="50000" t="50000" r="50000" b="50000"/>
                      </a:path>
                      <a:tileRect/>
                    </a:gradFill>
                  </a:tcPr>
                </a:tc>
                <a:tc>
                  <a:txBody>
                    <a:bodyPr/>
                    <a:lstStyle/>
                    <a:p>
                      <a:pPr algn="ctr"/>
                      <a:r>
                        <a:rPr lang="en-US" sz="1000" dirty="0" smtClean="0"/>
                        <a:t>Personal unique identifier on luggage / gear</a:t>
                      </a: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gs>
                        <a:gs pos="12000">
                          <a:srgbClr val="BBC7E3"/>
                        </a:gs>
                        <a:gs pos="83000">
                          <a:srgbClr val="D4DEFF"/>
                        </a:gs>
                        <a:gs pos="100000">
                          <a:srgbClr val="96AB94"/>
                        </a:gs>
                      </a:gsLst>
                      <a:path path="shape">
                        <a:fillToRect l="50000" t="50000" r="50000" b="50000"/>
                      </a:path>
                      <a:tileRect/>
                    </a:gradFill>
                  </a:tcPr>
                </a:tc>
              </a:tr>
              <a:tr h="243840">
                <a:tc>
                  <a:txBody>
                    <a:bodyPr/>
                    <a:lstStyle/>
                    <a:p>
                      <a:pPr algn="ctr"/>
                      <a:r>
                        <a:rPr lang="en-US" sz="1000" dirty="0" smtClean="0">
                          <a:solidFill>
                            <a:schemeClr val="tx1"/>
                          </a:solidFill>
                        </a:rPr>
                        <a:t>Q-tips</a:t>
                      </a: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gs>
                        <a:gs pos="12000">
                          <a:srgbClr val="BBC7E3"/>
                        </a:gs>
                        <a:gs pos="83000">
                          <a:srgbClr val="D4DEFF"/>
                        </a:gs>
                        <a:gs pos="100000">
                          <a:srgbClr val="96AB94"/>
                        </a:gs>
                      </a:gsLst>
                      <a:path path="shape">
                        <a:fillToRect l="50000" t="50000" r="50000" b="50000"/>
                      </a:path>
                      <a:tileRect/>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gs>
                        <a:gs pos="12000">
                          <a:srgbClr val="BBC7E3"/>
                        </a:gs>
                        <a:gs pos="83000">
                          <a:srgbClr val="D4DEFF"/>
                        </a:gs>
                        <a:gs pos="100000">
                          <a:srgbClr val="96AB94"/>
                        </a:gs>
                      </a:gsLst>
                      <a:path path="shape">
                        <a:fillToRect l="50000" t="50000" r="50000" b="50000"/>
                      </a:path>
                      <a:tileRect/>
                    </a:gradFill>
                  </a:tcPr>
                </a:tc>
                <a:tc>
                  <a:txBody>
                    <a:bodyPr/>
                    <a:lstStyle/>
                    <a:p>
                      <a:pPr algn="ctr"/>
                      <a:r>
                        <a:rPr lang="en-US" sz="1000" dirty="0" smtClean="0"/>
                        <a:t>Multi</a:t>
                      </a:r>
                      <a:r>
                        <a:rPr lang="en-US" sz="1000" baseline="0" dirty="0" smtClean="0"/>
                        <a:t> tool  (ex. Leather man, </a:t>
                      </a:r>
                      <a:r>
                        <a:rPr lang="en-US" sz="1000" baseline="0" dirty="0" err="1" smtClean="0"/>
                        <a:t>gerber</a:t>
                      </a:r>
                      <a:r>
                        <a:rPr lang="en-US" sz="1000" baseline="0" dirty="0" smtClean="0"/>
                        <a:t>, etc.)</a:t>
                      </a: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gs>
                        <a:gs pos="12000">
                          <a:srgbClr val="BBC7E3"/>
                        </a:gs>
                        <a:gs pos="83000">
                          <a:srgbClr val="D4DEFF"/>
                        </a:gs>
                        <a:gs pos="100000">
                          <a:srgbClr val="96AB94"/>
                        </a:gs>
                      </a:gsLst>
                      <a:path path="shape">
                        <a:fillToRect l="50000" t="50000" r="50000" b="50000"/>
                      </a:path>
                      <a:tileRect/>
                    </a:gradFill>
                  </a:tcPr>
                </a:tc>
              </a:tr>
              <a:tr h="243840">
                <a:tc>
                  <a:txBody>
                    <a:bodyPr/>
                    <a:lstStyle/>
                    <a:p>
                      <a:pPr algn="ctr"/>
                      <a:r>
                        <a:rPr lang="en-US" sz="1000" dirty="0" smtClean="0">
                          <a:solidFill>
                            <a:schemeClr val="tx1"/>
                          </a:solidFill>
                        </a:rPr>
                        <a:t>Tweezers</a:t>
                      </a: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gs>
                        <a:gs pos="12000">
                          <a:srgbClr val="BBC7E3"/>
                        </a:gs>
                        <a:gs pos="83000">
                          <a:srgbClr val="D4DEFF"/>
                        </a:gs>
                        <a:gs pos="100000">
                          <a:srgbClr val="96AB94"/>
                        </a:gs>
                      </a:gsLst>
                      <a:path path="shape">
                        <a:fillToRect l="50000" t="50000" r="50000" b="50000"/>
                      </a:path>
                      <a:tileRect/>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gs>
                        <a:gs pos="12000">
                          <a:srgbClr val="BBC7E3"/>
                        </a:gs>
                        <a:gs pos="83000">
                          <a:srgbClr val="D4DEFF"/>
                        </a:gs>
                        <a:gs pos="100000">
                          <a:srgbClr val="96AB94"/>
                        </a:gs>
                      </a:gsLst>
                      <a:path path="shape">
                        <a:fillToRect l="50000" t="50000" r="50000" b="50000"/>
                      </a:path>
                      <a:tileRect/>
                    </a:gradFill>
                  </a:tcPr>
                </a:tc>
                <a:tc>
                  <a:txBody>
                    <a:bodyPr/>
                    <a:lstStyle/>
                    <a:p>
                      <a:pPr algn="ctr"/>
                      <a:r>
                        <a:rPr lang="en-US" sz="1000" dirty="0" smtClean="0"/>
                        <a:t>Lighter</a:t>
                      </a: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gs>
                        <a:gs pos="12000">
                          <a:srgbClr val="BBC7E3"/>
                        </a:gs>
                        <a:gs pos="83000">
                          <a:srgbClr val="D4DEFF"/>
                        </a:gs>
                        <a:gs pos="100000">
                          <a:srgbClr val="96AB94"/>
                        </a:gs>
                      </a:gsLst>
                      <a:path path="shape">
                        <a:fillToRect l="50000" t="50000" r="50000" b="50000"/>
                      </a:path>
                      <a:tileRect/>
                    </a:gradFill>
                  </a:tcPr>
                </a:tc>
              </a:tr>
              <a:tr h="243840">
                <a:tc>
                  <a:txBody>
                    <a:bodyPr/>
                    <a:lstStyle/>
                    <a:p>
                      <a:pPr algn="ctr"/>
                      <a:r>
                        <a:rPr lang="en-US" sz="1000" dirty="0" smtClean="0">
                          <a:solidFill>
                            <a:schemeClr val="tx1"/>
                          </a:solidFill>
                        </a:rPr>
                        <a:t>Fingernail</a:t>
                      </a:r>
                      <a:r>
                        <a:rPr lang="en-US" sz="1000" baseline="0" dirty="0" smtClean="0">
                          <a:solidFill>
                            <a:schemeClr val="tx1"/>
                          </a:solidFill>
                        </a:rPr>
                        <a:t> Clippers</a:t>
                      </a: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gs>
                        <a:gs pos="12000">
                          <a:srgbClr val="BBC7E3"/>
                        </a:gs>
                        <a:gs pos="83000">
                          <a:srgbClr val="D4DEFF"/>
                        </a:gs>
                        <a:gs pos="100000">
                          <a:srgbClr val="96AB94"/>
                        </a:gs>
                      </a:gsLst>
                      <a:path path="shape">
                        <a:fillToRect l="50000" t="50000" r="50000" b="50000"/>
                      </a:path>
                      <a:tileRect/>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gs>
                        <a:gs pos="12000">
                          <a:srgbClr val="BBC7E3"/>
                        </a:gs>
                        <a:gs pos="83000">
                          <a:srgbClr val="D4DEFF"/>
                        </a:gs>
                        <a:gs pos="100000">
                          <a:srgbClr val="96AB94"/>
                        </a:gs>
                      </a:gsLst>
                      <a:path path="shape">
                        <a:fillToRect l="50000" t="50000" r="50000" b="50000"/>
                      </a:path>
                      <a:tileRect/>
                    </a:gradFill>
                  </a:tcPr>
                </a:tc>
                <a:tc>
                  <a:txBody>
                    <a:bodyPr/>
                    <a:lstStyle/>
                    <a:p>
                      <a:pPr algn="ctr"/>
                      <a:r>
                        <a:rPr lang="en-US" sz="1000" dirty="0" smtClean="0"/>
                        <a:t>First Aid Kit</a:t>
                      </a: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gs>
                        <a:gs pos="12000">
                          <a:srgbClr val="BBC7E3"/>
                        </a:gs>
                        <a:gs pos="83000">
                          <a:srgbClr val="D4DEFF"/>
                        </a:gs>
                        <a:gs pos="100000">
                          <a:srgbClr val="96AB94"/>
                        </a:gs>
                      </a:gsLst>
                      <a:path path="shape">
                        <a:fillToRect l="50000" t="50000" r="50000" b="50000"/>
                      </a:path>
                      <a:tileRect/>
                    </a:gradFill>
                  </a:tcPr>
                </a:tc>
              </a:tr>
              <a:tr h="243840">
                <a:tc>
                  <a:txBody>
                    <a:bodyPr/>
                    <a:lstStyle/>
                    <a:p>
                      <a:pPr algn="ctr"/>
                      <a:r>
                        <a:rPr lang="en-US" sz="1000" dirty="0" smtClean="0">
                          <a:solidFill>
                            <a:schemeClr val="tx1"/>
                          </a:solidFill>
                        </a:rPr>
                        <a:t>Hand Sanitizer</a:t>
                      </a: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gs>
                        <a:gs pos="12000">
                          <a:srgbClr val="BBC7E3"/>
                        </a:gs>
                        <a:gs pos="83000">
                          <a:srgbClr val="D4DEFF"/>
                        </a:gs>
                        <a:gs pos="100000">
                          <a:srgbClr val="96AB94"/>
                        </a:gs>
                      </a:gsLst>
                      <a:path path="shape">
                        <a:fillToRect l="50000" t="50000" r="50000" b="50000"/>
                      </a:path>
                      <a:tileRect/>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gs>
                        <a:gs pos="12000">
                          <a:srgbClr val="BBC7E3"/>
                        </a:gs>
                        <a:gs pos="83000">
                          <a:srgbClr val="D4DEFF"/>
                        </a:gs>
                        <a:gs pos="100000">
                          <a:srgbClr val="96AB94"/>
                        </a:gs>
                      </a:gsLst>
                      <a:path path="shape">
                        <a:fillToRect l="50000" t="50000" r="50000" b="50000"/>
                      </a:path>
                      <a:tileRect/>
                    </a:gradFill>
                  </a:tcPr>
                </a:tc>
                <a:tc>
                  <a:txBody>
                    <a:bodyPr/>
                    <a:lstStyle/>
                    <a:p>
                      <a:pPr algn="ctr"/>
                      <a:r>
                        <a:rPr lang="en-US" sz="1000" dirty="0" smtClean="0"/>
                        <a:t>Sewing Kit</a:t>
                      </a: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gs>
                        <a:gs pos="12000">
                          <a:srgbClr val="BBC7E3"/>
                        </a:gs>
                        <a:gs pos="83000">
                          <a:srgbClr val="D4DEFF"/>
                        </a:gs>
                        <a:gs pos="100000">
                          <a:srgbClr val="96AB94"/>
                        </a:gs>
                      </a:gsLst>
                      <a:path path="shape">
                        <a:fillToRect l="50000" t="50000" r="50000" b="50000"/>
                      </a:path>
                      <a:tileRect/>
                    </a:gradFill>
                  </a:tcPr>
                </a:tc>
              </a:tr>
              <a:tr h="243840">
                <a:tc>
                  <a:txBody>
                    <a:bodyPr/>
                    <a:lstStyle/>
                    <a:p>
                      <a:pPr algn="ctr"/>
                      <a:r>
                        <a:rPr lang="en-US" sz="1000" dirty="0" smtClean="0">
                          <a:solidFill>
                            <a:schemeClr val="tx1"/>
                          </a:solidFill>
                        </a:rPr>
                        <a:t>Feminine supplies</a:t>
                      </a: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gs>
                        <a:gs pos="12000">
                          <a:srgbClr val="BBC7E3"/>
                        </a:gs>
                        <a:gs pos="83000">
                          <a:srgbClr val="D4DEFF"/>
                        </a:gs>
                        <a:gs pos="100000">
                          <a:srgbClr val="96AB94"/>
                        </a:gs>
                      </a:gsLst>
                      <a:path path="shape">
                        <a:fillToRect l="50000" t="50000" r="50000" b="50000"/>
                      </a:path>
                      <a:tileRect/>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gs>
                        <a:gs pos="12000">
                          <a:srgbClr val="BBC7E3"/>
                        </a:gs>
                        <a:gs pos="83000">
                          <a:srgbClr val="D4DEFF"/>
                        </a:gs>
                        <a:gs pos="100000">
                          <a:srgbClr val="96AB94"/>
                        </a:gs>
                      </a:gsLst>
                      <a:path path="shape">
                        <a:fillToRect l="50000" t="50000" r="50000" b="50000"/>
                      </a:path>
                      <a:tileRect/>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gs>
                        <a:gs pos="12000">
                          <a:srgbClr val="BBC7E3"/>
                        </a:gs>
                        <a:gs pos="83000">
                          <a:srgbClr val="D4DEFF"/>
                        </a:gs>
                        <a:gs pos="100000">
                          <a:srgbClr val="96AB94"/>
                        </a:gs>
                      </a:gsLst>
                      <a:path path="shape">
                        <a:fillToRect l="50000" t="50000" r="50000" b="50000"/>
                      </a:path>
                      <a:tileRect/>
                    </a:gradFill>
                  </a:tcPr>
                </a:tc>
              </a:tr>
              <a:tr h="243840">
                <a:tc>
                  <a:txBody>
                    <a:bodyPr/>
                    <a:lstStyle/>
                    <a:p>
                      <a:pPr algn="ctr"/>
                      <a:r>
                        <a:rPr lang="en-US" sz="1000" dirty="0" smtClean="0">
                          <a:solidFill>
                            <a:schemeClr val="tx1"/>
                          </a:solidFill>
                        </a:rPr>
                        <a:t>Mouth wash (original Listerine)</a:t>
                      </a: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gs>
                        <a:gs pos="12000">
                          <a:srgbClr val="BBC7E3"/>
                        </a:gs>
                        <a:gs pos="83000">
                          <a:srgbClr val="D4DEFF"/>
                        </a:gs>
                        <a:gs pos="100000">
                          <a:srgbClr val="96AB94"/>
                        </a:gs>
                      </a:gsLst>
                      <a:path path="shape">
                        <a:fillToRect l="50000" t="50000" r="50000" b="50000"/>
                      </a:path>
                      <a:tileRect/>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gs>
                        <a:gs pos="12000">
                          <a:srgbClr val="BBC7E3"/>
                        </a:gs>
                        <a:gs pos="83000">
                          <a:srgbClr val="D4DEFF"/>
                        </a:gs>
                        <a:gs pos="100000">
                          <a:srgbClr val="96AB94"/>
                        </a:gs>
                      </a:gsLst>
                      <a:path path="shape">
                        <a:fillToRect l="50000" t="50000" r="50000" b="50000"/>
                      </a:path>
                      <a:tileRect/>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flip="none" rotWithShape="1">
                      <a:gsLst>
                        <a:gs pos="0">
                          <a:srgbClr val="BBC7E3"/>
                        </a:gs>
                        <a:gs pos="12000">
                          <a:srgbClr val="BBC7E3"/>
                        </a:gs>
                        <a:gs pos="83000">
                          <a:srgbClr val="D4DEFF"/>
                        </a:gs>
                        <a:gs pos="100000">
                          <a:srgbClr val="96AB94"/>
                        </a:gs>
                      </a:gsLst>
                      <a:path path="shape">
                        <a:fillToRect l="50000" t="50000" r="50000" b="50000"/>
                      </a:path>
                      <a:tileRect/>
                    </a:gradFill>
                  </a:tcPr>
                </a:tc>
              </a:tr>
              <a:tr h="243840">
                <a:tc>
                  <a:txBody>
                    <a:bodyPr/>
                    <a:lstStyle/>
                    <a:p>
                      <a:pPr algn="ctr"/>
                      <a:r>
                        <a:rPr lang="en-US" sz="1000" dirty="0" smtClean="0">
                          <a:solidFill>
                            <a:schemeClr val="tx1"/>
                          </a:solidFill>
                        </a:rPr>
                        <a:t>Baby wipes</a:t>
                      </a: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gradFill flip="none" rotWithShape="1">
                      <a:gsLst>
                        <a:gs pos="0">
                          <a:srgbClr val="BBC7E3"/>
                        </a:gs>
                        <a:gs pos="12000">
                          <a:srgbClr val="BBC7E3"/>
                        </a:gs>
                        <a:gs pos="83000">
                          <a:srgbClr val="D4DEFF"/>
                        </a:gs>
                        <a:gs pos="100000">
                          <a:srgbClr val="96AB94"/>
                        </a:gs>
                      </a:gsLst>
                      <a:path path="shape">
                        <a:fillToRect l="50000" t="50000" r="50000" b="50000"/>
                      </a:path>
                      <a:tileRect/>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gradFill flip="none" rotWithShape="1">
                      <a:gsLst>
                        <a:gs pos="0">
                          <a:srgbClr val="BBC7E3"/>
                        </a:gs>
                        <a:gs pos="12000">
                          <a:srgbClr val="BBC7E3"/>
                        </a:gs>
                        <a:gs pos="83000">
                          <a:srgbClr val="D4DEFF"/>
                        </a:gs>
                        <a:gs pos="100000">
                          <a:srgbClr val="96AB94"/>
                        </a:gs>
                      </a:gsLst>
                      <a:path path="shape">
                        <a:fillToRect l="50000" t="50000" r="50000" b="50000"/>
                      </a:path>
                      <a:tileRect/>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gradFill flip="none" rotWithShape="1">
                      <a:gsLst>
                        <a:gs pos="0">
                          <a:srgbClr val="BBC7E3"/>
                        </a:gs>
                        <a:gs pos="12000">
                          <a:srgbClr val="BBC7E3"/>
                        </a:gs>
                        <a:gs pos="83000">
                          <a:srgbClr val="D4DEFF"/>
                        </a:gs>
                        <a:gs pos="100000">
                          <a:srgbClr val="96AB94"/>
                        </a:gs>
                      </a:gsLst>
                      <a:path path="shape">
                        <a:fillToRect l="50000" t="50000" r="50000" b="50000"/>
                      </a:path>
                      <a:tileRect/>
                    </a:gradFill>
                  </a:tcPr>
                </a:tc>
              </a:tr>
            </a:tbl>
          </a:graphicData>
        </a:graphic>
      </p:graphicFrame>
      <p:sp>
        <p:nvSpPr>
          <p:cNvPr id="8" name="TextBox 7"/>
          <p:cNvSpPr txBox="1"/>
          <p:nvPr/>
        </p:nvSpPr>
        <p:spPr>
          <a:xfrm>
            <a:off x="76200" y="11668"/>
            <a:ext cx="6553200" cy="338554"/>
          </a:xfrm>
          <a:prstGeom prst="rect">
            <a:avLst/>
          </a:prstGeom>
          <a:noFill/>
        </p:spPr>
        <p:txBody>
          <a:bodyPr wrap="square" rtlCol="0">
            <a:spAutoFit/>
          </a:bodyPr>
          <a:lstStyle/>
          <a:p>
            <a:r>
              <a:rPr lang="en-US" sz="1600" b="1" dirty="0" smtClean="0">
                <a:solidFill>
                  <a:schemeClr val="bg1"/>
                </a:solidFill>
              </a:rPr>
              <a:t>Continue from the previous page  (OFRD Deployment Checklist):</a:t>
            </a:r>
            <a:endParaRPr lang="en-US" sz="1600" b="1" dirty="0">
              <a:solidFill>
                <a:schemeClr val="bg1"/>
              </a:solidFill>
            </a:endParaRPr>
          </a:p>
        </p:txBody>
      </p:sp>
      <p:sp>
        <p:nvSpPr>
          <p:cNvPr id="9" name="Slide Number Placeholder 8"/>
          <p:cNvSpPr>
            <a:spLocks noGrp="1"/>
          </p:cNvSpPr>
          <p:nvPr>
            <p:ph type="sldNum" sz="quarter" idx="12"/>
          </p:nvPr>
        </p:nvSpPr>
        <p:spPr/>
        <p:txBody>
          <a:bodyPr/>
          <a:lstStyle/>
          <a:p>
            <a:fld id="{042AED99-7FB4-404E-8A97-64753DCE42EC}" type="slidenum">
              <a:rPr kumimoji="0" lang="en-US" smtClean="0"/>
              <a:pPr/>
              <a:t>20</a:t>
            </a:fld>
            <a:endParaRPr kumimoji="0"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lum/>
          </a:blip>
          <a:srcRect/>
          <a:stretch>
            <a:fillRect t="-3000" b="-3000"/>
          </a:stretch>
        </a:blipFill>
        <a:effectLst/>
      </p:bgPr>
    </p:bg>
    <p:spTree>
      <p:nvGrpSpPr>
        <p:cNvPr id="1" name=""/>
        <p:cNvGrpSpPr/>
        <p:nvPr/>
      </p:nvGrpSpPr>
      <p:grpSpPr>
        <a:xfrm>
          <a:off x="0" y="0"/>
          <a:ext cx="0" cy="0"/>
          <a:chOff x="0" y="0"/>
          <a:chExt cx="0" cy="0"/>
        </a:xfrm>
      </p:grpSpPr>
      <p:sp>
        <p:nvSpPr>
          <p:cNvPr id="4" name="TextBox 3"/>
          <p:cNvSpPr txBox="1"/>
          <p:nvPr/>
        </p:nvSpPr>
        <p:spPr>
          <a:xfrm>
            <a:off x="228600" y="934016"/>
            <a:ext cx="8915400" cy="461665"/>
          </a:xfrm>
          <a:prstGeom prst="rect">
            <a:avLst/>
          </a:prstGeom>
          <a:noFill/>
        </p:spPr>
        <p:txBody>
          <a:bodyPr wrap="square" rtlCol="0">
            <a:spAutoFit/>
          </a:bodyPr>
          <a:lstStyle/>
          <a:p>
            <a:pPr marL="688975" indent="-463550"/>
            <a:r>
              <a:rPr lang="en-US" sz="2400" dirty="0" smtClean="0">
                <a:solidFill>
                  <a:schemeClr val="bg1"/>
                </a:solidFill>
              </a:rPr>
              <a:t>   </a:t>
            </a:r>
          </a:p>
        </p:txBody>
      </p:sp>
      <p:graphicFrame>
        <p:nvGraphicFramePr>
          <p:cNvPr id="5" name="Table 4"/>
          <p:cNvGraphicFramePr>
            <a:graphicFrameLocks noGrp="1"/>
          </p:cNvGraphicFramePr>
          <p:nvPr>
            <p:extLst>
              <p:ext uri="{D42A27DB-BD31-4B8C-83A1-F6EECF244321}">
                <p14:modId xmlns:p14="http://schemas.microsoft.com/office/powerpoint/2010/main" val="471561713"/>
              </p:ext>
            </p:extLst>
          </p:nvPr>
        </p:nvGraphicFramePr>
        <p:xfrm>
          <a:off x="304800" y="685800"/>
          <a:ext cx="8534400" cy="5745092"/>
        </p:xfrm>
        <a:graphic>
          <a:graphicData uri="http://schemas.openxmlformats.org/drawingml/2006/table">
            <a:tbl>
              <a:tblPr firstRow="1" bandRow="1">
                <a:tableStyleId>{5C22544A-7EE6-4342-B048-85BDC9FD1C3A}</a:tableStyleId>
              </a:tblPr>
              <a:tblGrid>
                <a:gridCol w="4038600"/>
                <a:gridCol w="304800"/>
                <a:gridCol w="4191000"/>
              </a:tblGrid>
              <a:tr h="289366">
                <a:tc>
                  <a:txBody>
                    <a:bodyPr/>
                    <a:lstStyle/>
                    <a:p>
                      <a:pPr algn="ctr"/>
                      <a:r>
                        <a:rPr lang="en-US" sz="1000" dirty="0" smtClean="0">
                          <a:solidFill>
                            <a:schemeClr val="bg1"/>
                          </a:solidFill>
                        </a:rPr>
                        <a:t>HYGIENE</a:t>
                      </a:r>
                      <a:endParaRPr lang="en-US" sz="1000" dirty="0">
                        <a:solidFill>
                          <a:schemeClr val="bg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solidFill>
                      <a:srgbClr val="0066CC"/>
                    </a:soli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c>
                  <a:txBody>
                    <a:bodyPr/>
                    <a:lstStyle/>
                    <a:p>
                      <a:pPr algn="ctr"/>
                      <a:r>
                        <a:rPr lang="en-US" sz="1000" dirty="0" smtClean="0">
                          <a:solidFill>
                            <a:schemeClr val="bg1"/>
                          </a:solidFill>
                        </a:rPr>
                        <a:t>FORMS,</a:t>
                      </a:r>
                      <a:r>
                        <a:rPr lang="en-US" sz="1000" baseline="0" dirty="0" smtClean="0">
                          <a:solidFill>
                            <a:schemeClr val="bg1"/>
                          </a:solidFill>
                        </a:rPr>
                        <a:t> PAPERS, &amp; ID</a:t>
                      </a:r>
                      <a:endParaRPr lang="en-US" sz="1000" dirty="0">
                        <a:solidFill>
                          <a:schemeClr val="bg1"/>
                        </a:solidFill>
                      </a:endParaRPr>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solidFill>
                      <a:srgbClr val="0066CC"/>
                    </a:solidFill>
                  </a:tcPr>
                </a:tc>
              </a:tr>
              <a:tr h="152400">
                <a:tc>
                  <a:txBody>
                    <a:bodyPr/>
                    <a:lstStyle/>
                    <a:p>
                      <a:pPr marL="0" indent="0" algn="ctr"/>
                      <a:r>
                        <a:rPr lang="en-US" sz="1000" b="0" dirty="0" smtClean="0"/>
                        <a:t>Comb / Hairbrush</a:t>
                      </a:r>
                      <a:endParaRPr lang="en-US" sz="1000" b="0" dirty="0"/>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c>
                  <a:txBody>
                    <a:bodyPr/>
                    <a:lstStyle/>
                    <a:p>
                      <a:pPr algn="ctr"/>
                      <a:r>
                        <a:rPr lang="en-US" sz="1000" dirty="0" smtClean="0"/>
                        <a:t>Uniformed</a:t>
                      </a:r>
                      <a:r>
                        <a:rPr lang="en-US" sz="1000" baseline="0" dirty="0" smtClean="0"/>
                        <a:t> services ID, driver license, etc.</a:t>
                      </a: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r>
              <a:tr h="178138">
                <a:tc>
                  <a:txBody>
                    <a:bodyPr/>
                    <a:lstStyle/>
                    <a:p>
                      <a:pPr algn="ctr">
                        <a:tabLst>
                          <a:tab pos="914400" algn="l"/>
                        </a:tabLst>
                      </a:pPr>
                      <a:r>
                        <a:rPr lang="en-US" sz="1000" dirty="0" smtClean="0"/>
                        <a:t>Towels </a:t>
                      </a:r>
                      <a:r>
                        <a:rPr lang="en-US" sz="1000" baseline="0" dirty="0" smtClean="0"/>
                        <a:t> (2)</a:t>
                      </a:r>
                      <a:endParaRPr lang="en-US" sz="1000" dirty="0"/>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c>
                  <a:txBody>
                    <a:bodyPr/>
                    <a:lstStyle/>
                    <a:p>
                      <a:pPr algn="ctr"/>
                      <a:r>
                        <a:rPr lang="en-US" sz="1000" dirty="0" smtClean="0"/>
                        <a:t>Travel </a:t>
                      </a:r>
                      <a:r>
                        <a:rPr lang="en-US" sz="1000" baseline="0" dirty="0" smtClean="0"/>
                        <a:t> orders</a:t>
                      </a: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r>
              <a:tr h="178138">
                <a:tc>
                  <a:txBody>
                    <a:bodyPr/>
                    <a:lstStyle/>
                    <a:p>
                      <a:pPr algn="ctr"/>
                      <a:r>
                        <a:rPr lang="en-US" sz="1000" dirty="0" smtClean="0"/>
                        <a:t>Washcloths</a:t>
                      </a:r>
                      <a:r>
                        <a:rPr lang="en-US" sz="1000" baseline="0" dirty="0" smtClean="0"/>
                        <a:t> / handkerchiefs</a:t>
                      </a:r>
                      <a:endParaRPr lang="en-US" sz="1000" dirty="0"/>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c>
                  <a:txBody>
                    <a:bodyPr/>
                    <a:lstStyle/>
                    <a:p>
                      <a:pPr algn="ctr"/>
                      <a:r>
                        <a:rPr lang="en-US" sz="1000" dirty="0" smtClean="0"/>
                        <a:t>Copy of professional license (s), certifications, BLS,</a:t>
                      </a:r>
                      <a:r>
                        <a:rPr lang="en-US" sz="1000" baseline="0" dirty="0" smtClean="0"/>
                        <a:t> ACLS, etc.</a:t>
                      </a: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r>
              <a:tr h="179236">
                <a:tc>
                  <a:txBody>
                    <a:bodyPr/>
                    <a:lstStyle/>
                    <a:p>
                      <a:pPr algn="ctr"/>
                      <a:r>
                        <a:rPr lang="en-US" sz="1000" dirty="0" smtClean="0"/>
                        <a:t>Pillow</a:t>
                      </a:r>
                      <a:endParaRPr lang="en-US" sz="1000" dirty="0"/>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c>
                  <a:txBody>
                    <a:bodyPr/>
                    <a:lstStyle/>
                    <a:p>
                      <a:pPr algn="ctr"/>
                      <a:r>
                        <a:rPr lang="en-US" sz="1000" dirty="0" smtClean="0"/>
                        <a:t>International Certificate</a:t>
                      </a:r>
                      <a:r>
                        <a:rPr lang="en-US" sz="1000" baseline="0" dirty="0" smtClean="0"/>
                        <a:t> of Vaccination (Form  PHS-731)</a:t>
                      </a: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r>
              <a:tr h="183074">
                <a:tc>
                  <a:txBody>
                    <a:bodyPr/>
                    <a:lstStyle/>
                    <a:p>
                      <a:pPr algn="ctr"/>
                      <a:r>
                        <a:rPr lang="en-US" sz="1000" dirty="0" smtClean="0"/>
                        <a:t>Chap stick</a:t>
                      </a:r>
                      <a:endParaRPr lang="en-US" sz="1000" dirty="0"/>
                    </a:p>
                  </a:txBody>
                  <a:tcPr anchor="ct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c>
                  <a:txBody>
                    <a:bodyPr/>
                    <a:lstStyle/>
                    <a:p>
                      <a:pPr algn="ctr"/>
                      <a:r>
                        <a:rPr lang="en-US" sz="1000" dirty="0" smtClean="0"/>
                        <a:t>Contact list of important  team &amp; home numbers:  Supervisor,  HHS Secretary’s Operations center number, personal</a:t>
                      </a:r>
                      <a:r>
                        <a:rPr lang="en-US" sz="1000" baseline="0" dirty="0" smtClean="0"/>
                        <a:t> emergency contact family, friends, etc.</a:t>
                      </a: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r>
              <a:tr h="178138">
                <a:tc>
                  <a:txBody>
                    <a:bodyPr/>
                    <a:lstStyle/>
                    <a:p>
                      <a:pPr algn="ctr"/>
                      <a:r>
                        <a:rPr lang="en-US" sz="1000" dirty="0" smtClean="0"/>
                        <a:t>Deodorant</a:t>
                      </a:r>
                      <a:endParaRPr lang="en-US" sz="1000" dirty="0"/>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c>
                  <a:txBody>
                    <a:bodyPr/>
                    <a:lstStyle/>
                    <a:p>
                      <a:pPr algn="ctr"/>
                      <a:r>
                        <a:rPr lang="en-US" sz="1000" dirty="0" smtClean="0"/>
                        <a:t>Map of where you are going</a:t>
                      </a: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r>
              <a:tr h="178138">
                <a:tc>
                  <a:txBody>
                    <a:bodyPr/>
                    <a:lstStyle/>
                    <a:p>
                      <a:pPr algn="ctr"/>
                      <a:r>
                        <a:rPr lang="en-US" sz="1000" dirty="0" err="1" smtClean="0"/>
                        <a:t>Desitin</a:t>
                      </a:r>
                      <a:r>
                        <a:rPr lang="en-US" sz="1000" dirty="0" smtClean="0"/>
                        <a:t> </a:t>
                      </a:r>
                      <a:r>
                        <a:rPr lang="en-US" sz="1000" dirty="0" smtClean="0"/>
                        <a:t>(rash cream </a:t>
                      </a:r>
                      <a:r>
                        <a:rPr lang="en-US" sz="1000" dirty="0" smtClean="0"/>
                        <a:t>ointment</a:t>
                      </a:r>
                      <a:r>
                        <a:rPr lang="en-US" sz="1000" dirty="0" smtClean="0"/>
                        <a:t>)</a:t>
                      </a:r>
                      <a:endParaRPr lang="en-US" sz="1000" dirty="0"/>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r>
              <a:tr h="274126">
                <a:tc>
                  <a:txBody>
                    <a:bodyPr/>
                    <a:lstStyle/>
                    <a:p>
                      <a:pPr algn="ctr"/>
                      <a:endParaRPr lang="en-US" sz="1000" dirty="0"/>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r>
              <a:tr h="178138">
                <a:tc>
                  <a:txBody>
                    <a:bodyPr/>
                    <a:lstStyle/>
                    <a:p>
                      <a:pPr algn="ctr"/>
                      <a:r>
                        <a:rPr lang="en-US" sz="1000" b="1" dirty="0" smtClean="0">
                          <a:solidFill>
                            <a:schemeClr val="bg1"/>
                          </a:solidFill>
                        </a:rPr>
                        <a:t>BAG</a:t>
                      </a:r>
                      <a:r>
                        <a:rPr lang="en-US" sz="1000" b="1" baseline="0" dirty="0" smtClean="0">
                          <a:solidFill>
                            <a:schemeClr val="bg1"/>
                          </a:solidFill>
                        </a:rPr>
                        <a:t> IN A BAG</a:t>
                      </a:r>
                      <a:endParaRPr lang="en-US" sz="1000" b="1" dirty="0">
                        <a:solidFill>
                          <a:schemeClr val="bg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solidFill>
                      <a:srgbClr val="0066CC"/>
                    </a:soli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r>
              <a:tr h="178138">
                <a:tc>
                  <a:txBody>
                    <a:bodyPr/>
                    <a:lstStyle/>
                    <a:p>
                      <a:pPr algn="ctr"/>
                      <a:r>
                        <a:rPr lang="en-US" sz="1000" dirty="0" smtClean="0">
                          <a:solidFill>
                            <a:schemeClr val="tx1"/>
                          </a:solidFill>
                        </a:rPr>
                        <a:t>Personal gear </a:t>
                      </a:r>
                      <a:r>
                        <a:rPr lang="en-US" sz="1000" baseline="0" dirty="0" smtClean="0">
                          <a:solidFill>
                            <a:schemeClr val="tx1"/>
                          </a:solidFill>
                        </a:rPr>
                        <a:t> necessary for  48-72  hrs, airline approved</a:t>
                      </a: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r>
              <a:tr h="178138">
                <a:tc>
                  <a:txBody>
                    <a:bodyPr/>
                    <a:lstStyle/>
                    <a:p>
                      <a:pPr algn="ctr"/>
                      <a:r>
                        <a:rPr lang="en-US" sz="1000" dirty="0" smtClean="0">
                          <a:solidFill>
                            <a:schemeClr val="tx1"/>
                          </a:solidFill>
                        </a:rPr>
                        <a:t>MRE  </a:t>
                      </a:r>
                      <a:r>
                        <a:rPr lang="en-US" sz="1000" baseline="0" dirty="0" smtClean="0">
                          <a:solidFill>
                            <a:schemeClr val="tx1"/>
                          </a:solidFill>
                        </a:rPr>
                        <a:t> (1-2)</a:t>
                      </a: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r>
              <a:tr h="178138">
                <a:tc>
                  <a:txBody>
                    <a:bodyPr/>
                    <a:lstStyle/>
                    <a:p>
                      <a:pPr algn="ctr"/>
                      <a:r>
                        <a:rPr lang="en-US" sz="1000" dirty="0" smtClean="0">
                          <a:solidFill>
                            <a:schemeClr val="tx1"/>
                          </a:solidFill>
                        </a:rPr>
                        <a:t>Juice box    &lt;  3 oz</a:t>
                      </a: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r>
              <a:tr h="137548">
                <a:tc>
                  <a:txBody>
                    <a:bodyPr/>
                    <a:lstStyle/>
                    <a:p>
                      <a:pPr algn="ctr"/>
                      <a:r>
                        <a:rPr lang="en-US" sz="1000" dirty="0" smtClean="0">
                          <a:solidFill>
                            <a:schemeClr val="tx1"/>
                          </a:solidFill>
                        </a:rPr>
                        <a:t>Nuts, snacks,</a:t>
                      </a:r>
                      <a:r>
                        <a:rPr lang="en-US" sz="1000" baseline="0" dirty="0" smtClean="0">
                          <a:solidFill>
                            <a:schemeClr val="tx1"/>
                          </a:solidFill>
                        </a:rPr>
                        <a:t>  etc. in a Ziploc bags</a:t>
                      </a: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r>
              <a:tr h="243840">
                <a:tc>
                  <a:txBody>
                    <a:bodyPr/>
                    <a:lstStyle/>
                    <a:p>
                      <a:pPr algn="ctr"/>
                      <a:r>
                        <a:rPr lang="en-US" sz="1000" dirty="0" smtClean="0">
                          <a:solidFill>
                            <a:schemeClr val="tx1"/>
                          </a:solidFill>
                        </a:rPr>
                        <a:t>Recoil</a:t>
                      </a:r>
                      <a:r>
                        <a:rPr lang="en-US" sz="1000" baseline="0" dirty="0" smtClean="0">
                          <a:solidFill>
                            <a:schemeClr val="tx1"/>
                          </a:solidFill>
                        </a:rPr>
                        <a:t> bottles</a:t>
                      </a: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r>
              <a:tr h="243840">
                <a:tc>
                  <a:txBody>
                    <a:bodyPr/>
                    <a:lstStyle/>
                    <a:p>
                      <a:pPr algn="ctr"/>
                      <a:r>
                        <a:rPr lang="en-US" sz="1000" dirty="0" smtClean="0">
                          <a:solidFill>
                            <a:schemeClr val="tx1"/>
                          </a:solidFill>
                        </a:rPr>
                        <a:t>Uniform,</a:t>
                      </a:r>
                      <a:r>
                        <a:rPr lang="en-US" sz="1000" baseline="0" dirty="0" smtClean="0">
                          <a:solidFill>
                            <a:schemeClr val="tx1"/>
                          </a:solidFill>
                        </a:rPr>
                        <a:t> cover boots</a:t>
                      </a: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r>
              <a:tr h="243840">
                <a:tc>
                  <a:txBody>
                    <a:bodyPr/>
                    <a:lstStyle/>
                    <a:p>
                      <a:pPr algn="ctr"/>
                      <a:r>
                        <a:rPr lang="en-US" sz="1000" dirty="0" smtClean="0">
                          <a:solidFill>
                            <a:schemeClr val="tx1"/>
                          </a:solidFill>
                        </a:rPr>
                        <a:t> Gear in Ziplocs: socks, undergarment, t-shirts</a:t>
                      </a: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r>
              <a:tr h="243840">
                <a:tc>
                  <a:txBody>
                    <a:bodyPr/>
                    <a:lstStyle/>
                    <a:p>
                      <a:pPr algn="ctr"/>
                      <a:r>
                        <a:rPr lang="en-US" sz="1000" dirty="0" smtClean="0">
                          <a:solidFill>
                            <a:schemeClr val="tx1"/>
                          </a:solidFill>
                        </a:rPr>
                        <a:t>Trash bags (large</a:t>
                      </a:r>
                      <a:r>
                        <a:rPr lang="en-US" sz="1000" baseline="0" dirty="0" smtClean="0">
                          <a:solidFill>
                            <a:schemeClr val="tx1"/>
                          </a:solidFill>
                        </a:rPr>
                        <a:t> heavy duty yard bags)</a:t>
                      </a: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r>
              <a:tr h="243840">
                <a:tc>
                  <a:txBody>
                    <a:bodyPr/>
                    <a:lstStyle/>
                    <a:p>
                      <a:pPr algn="ctr"/>
                      <a:r>
                        <a:rPr lang="en-US" sz="1000" dirty="0" smtClean="0">
                          <a:solidFill>
                            <a:schemeClr val="tx1"/>
                          </a:solidFill>
                        </a:rPr>
                        <a:t>Ziploc</a:t>
                      </a:r>
                      <a:r>
                        <a:rPr lang="en-US" sz="1000" baseline="0" dirty="0" smtClean="0">
                          <a:solidFill>
                            <a:schemeClr val="tx1"/>
                          </a:solidFill>
                        </a:rPr>
                        <a:t> bags  (heavy duty double  zip)</a:t>
                      </a: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r>
              <a:tr h="243840">
                <a:tc>
                  <a:txBody>
                    <a:bodyPr/>
                    <a:lstStyle/>
                    <a:p>
                      <a:pPr algn="ctr"/>
                      <a:r>
                        <a:rPr lang="en-US" sz="1000" dirty="0" smtClean="0">
                          <a:solidFill>
                            <a:schemeClr val="tx1"/>
                          </a:solidFill>
                        </a:rPr>
                        <a:t>Ear plugs</a:t>
                      </a: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r>
              <a:tr h="243840">
                <a:tc>
                  <a:txBody>
                    <a:bodyPr/>
                    <a:lstStyle/>
                    <a:p>
                      <a:pPr algn="ctr"/>
                      <a:r>
                        <a:rPr lang="en-US" sz="1000" dirty="0" smtClean="0">
                          <a:solidFill>
                            <a:schemeClr val="tx1"/>
                          </a:solidFill>
                        </a:rPr>
                        <a:t>Small sunscreen &lt; 3 oz</a:t>
                      </a: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635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r>
              <a:tr h="243840">
                <a:tc>
                  <a:txBody>
                    <a:bodyPr/>
                    <a:lstStyle/>
                    <a:p>
                      <a:pPr algn="ctr"/>
                      <a:r>
                        <a:rPr lang="en-US" sz="1000" dirty="0" smtClean="0">
                          <a:solidFill>
                            <a:schemeClr val="tx1"/>
                          </a:solidFill>
                        </a:rPr>
                        <a:t>Bug spray</a:t>
                      </a:r>
                      <a:r>
                        <a:rPr lang="en-US" sz="1000" baseline="0" dirty="0" smtClean="0">
                          <a:solidFill>
                            <a:schemeClr val="tx1"/>
                          </a:solidFill>
                        </a:rPr>
                        <a:t>  (non - </a:t>
                      </a:r>
                      <a:r>
                        <a:rPr lang="en-US" sz="1000" baseline="0" dirty="0" smtClean="0">
                          <a:solidFill>
                            <a:schemeClr val="tx1"/>
                          </a:solidFill>
                        </a:rPr>
                        <a:t>aerosol</a:t>
                      </a:r>
                      <a:r>
                        <a:rPr lang="en-US" sz="1000" baseline="0" dirty="0" smtClean="0">
                          <a:solidFill>
                            <a:schemeClr val="tx1"/>
                          </a:solidFill>
                        </a:rPr>
                        <a:t>,  &lt; 3oz</a:t>
                      </a:r>
                      <a:endParaRPr lang="en-US" sz="1000" dirty="0">
                        <a:solidFill>
                          <a:schemeClr val="tx1"/>
                        </a:solidFill>
                      </a:endParaRPr>
                    </a:p>
                  </a:txBody>
                  <a:tcPr>
                    <a:lnL w="1270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635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c>
                  <a:txBody>
                    <a:bodyPr/>
                    <a:lstStyle/>
                    <a:p>
                      <a:pPr algn="ctr"/>
                      <a:endParaRPr lang="en-US" sz="1000" dirty="0"/>
                    </a:p>
                  </a:txBody>
                  <a:tcPr>
                    <a:lnL w="635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635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gradFill>
                      <a:gsLst>
                        <a:gs pos="0">
                          <a:srgbClr val="BBC7E3"/>
                        </a:gs>
                        <a:gs pos="12000">
                          <a:srgbClr val="BBC7E3"/>
                        </a:gs>
                        <a:gs pos="83000">
                          <a:srgbClr val="D4DEFF"/>
                        </a:gs>
                        <a:gs pos="100000">
                          <a:srgbClr val="96AB94"/>
                        </a:gs>
                      </a:gsLst>
                      <a:path path="shape">
                        <a:fillToRect l="50000" t="50000" r="50000" b="50000"/>
                      </a:path>
                    </a:gradFill>
                  </a:tcPr>
                </a:tc>
              </a:tr>
            </a:tbl>
          </a:graphicData>
        </a:graphic>
      </p:graphicFrame>
      <p:sp>
        <p:nvSpPr>
          <p:cNvPr id="8" name="TextBox 7"/>
          <p:cNvSpPr txBox="1"/>
          <p:nvPr/>
        </p:nvSpPr>
        <p:spPr>
          <a:xfrm>
            <a:off x="76200" y="152400"/>
            <a:ext cx="6553200" cy="338554"/>
          </a:xfrm>
          <a:prstGeom prst="rect">
            <a:avLst/>
          </a:prstGeom>
          <a:noFill/>
        </p:spPr>
        <p:txBody>
          <a:bodyPr wrap="square" rtlCol="0">
            <a:spAutoFit/>
          </a:bodyPr>
          <a:lstStyle/>
          <a:p>
            <a:r>
              <a:rPr lang="en-US" sz="1600" b="1" dirty="0" smtClean="0">
                <a:solidFill>
                  <a:schemeClr val="bg1"/>
                </a:solidFill>
              </a:rPr>
              <a:t>Continue from the previous page  (OFRD Deployment Checklist):</a:t>
            </a:r>
            <a:endParaRPr lang="en-US" sz="1600" b="1" dirty="0">
              <a:solidFill>
                <a:schemeClr val="bg1"/>
              </a:solidFill>
            </a:endParaRPr>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21</a:t>
            </a:fld>
            <a:endParaRPr kumimoji="0"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3000" b="-3000"/>
          </a:stretch>
        </a:blipFill>
        <a:effectLst/>
      </p:bgPr>
    </p:bg>
    <p:spTree>
      <p:nvGrpSpPr>
        <p:cNvPr id="1" name=""/>
        <p:cNvGrpSpPr/>
        <p:nvPr/>
      </p:nvGrpSpPr>
      <p:grpSpPr>
        <a:xfrm>
          <a:off x="0" y="0"/>
          <a:ext cx="0" cy="0"/>
          <a:chOff x="0" y="0"/>
          <a:chExt cx="0" cy="0"/>
        </a:xfrm>
      </p:grpSpPr>
      <p:pic>
        <p:nvPicPr>
          <p:cNvPr id="7" name="Picture 6" descr="U.S.PublicHealthService22.jpg"/>
          <p:cNvPicPr>
            <a:picLocks noChangeAspect="1"/>
          </p:cNvPicPr>
          <p:nvPr/>
        </p:nvPicPr>
        <p:blipFill>
          <a:blip r:embed="rId3" cstate="print"/>
          <a:stretch>
            <a:fillRect/>
          </a:stretch>
        </p:blipFill>
        <p:spPr>
          <a:xfrm>
            <a:off x="0" y="0"/>
            <a:ext cx="1055576" cy="1061590"/>
          </a:xfrm>
          <a:prstGeom prst="rect">
            <a:avLst/>
          </a:prstGeom>
        </p:spPr>
      </p:pic>
      <p:pic>
        <p:nvPicPr>
          <p:cNvPr id="4" name="Picture 3" descr="origenal logo_custom_.jpg"/>
          <p:cNvPicPr>
            <a:picLocks noChangeAspect="1"/>
          </p:cNvPicPr>
          <p:nvPr/>
        </p:nvPicPr>
        <p:blipFill>
          <a:blip r:embed="rId4" cstate="print"/>
          <a:stretch>
            <a:fillRect/>
          </a:stretch>
        </p:blipFill>
        <p:spPr>
          <a:xfrm>
            <a:off x="8041822" y="0"/>
            <a:ext cx="1102178" cy="1114426"/>
          </a:xfrm>
          <a:prstGeom prst="rect">
            <a:avLst/>
          </a:prstGeom>
        </p:spPr>
      </p:pic>
      <p:sp>
        <p:nvSpPr>
          <p:cNvPr id="5" name="Slide Number Placeholder 4"/>
          <p:cNvSpPr>
            <a:spLocks noGrp="1"/>
          </p:cNvSpPr>
          <p:nvPr>
            <p:ph type="sldNum" sz="quarter" idx="12"/>
          </p:nvPr>
        </p:nvSpPr>
        <p:spPr/>
        <p:txBody>
          <a:bodyPr/>
          <a:lstStyle/>
          <a:p>
            <a:fld id="{042AED99-7FB4-404E-8A97-64753DCE42EC}" type="slidenum">
              <a:rPr kumimoji="0" lang="en-US" smtClean="0"/>
              <a:pPr/>
              <a:t>22</a:t>
            </a:fld>
            <a:endParaRPr kumimoji="0" lang="en-US"/>
          </a:p>
        </p:txBody>
      </p:sp>
      <p:sp>
        <p:nvSpPr>
          <p:cNvPr id="8" name="TextBox 7"/>
          <p:cNvSpPr txBox="1"/>
          <p:nvPr/>
        </p:nvSpPr>
        <p:spPr>
          <a:xfrm>
            <a:off x="533400" y="1295400"/>
            <a:ext cx="8153400" cy="2123658"/>
          </a:xfrm>
          <a:prstGeom prst="rect">
            <a:avLst/>
          </a:prstGeom>
          <a:noFill/>
        </p:spPr>
        <p:txBody>
          <a:bodyPr wrap="square" rtlCol="0">
            <a:spAutoFit/>
          </a:bodyPr>
          <a:lstStyle/>
          <a:p>
            <a:r>
              <a:rPr lang="en-US" sz="1600" dirty="0" smtClean="0">
                <a:solidFill>
                  <a:schemeClr val="bg1">
                    <a:lumMod val="95000"/>
                  </a:schemeClr>
                </a:solidFill>
              </a:rPr>
              <a:t>The information contained and documented here was compiled through a collaborative effort by the members of the Deployment Readiness/Medical Planning Team</a:t>
            </a:r>
          </a:p>
          <a:p>
            <a:endParaRPr lang="en-US" sz="1600" dirty="0" smtClean="0">
              <a:solidFill>
                <a:schemeClr val="tx1">
                  <a:lumMod val="85000"/>
                </a:schemeClr>
              </a:solidFill>
            </a:endParaRPr>
          </a:p>
          <a:p>
            <a:r>
              <a:rPr lang="en-US" sz="1600" dirty="0" smtClean="0">
                <a:solidFill>
                  <a:schemeClr val="bg1">
                    <a:lumMod val="95000"/>
                  </a:schemeClr>
                </a:solidFill>
              </a:rPr>
              <a:t>CDR </a:t>
            </a:r>
            <a:r>
              <a:rPr lang="en-US" sz="1600" dirty="0" err="1" smtClean="0">
                <a:solidFill>
                  <a:schemeClr val="bg1">
                    <a:lumMod val="95000"/>
                  </a:schemeClr>
                </a:solidFill>
              </a:rPr>
              <a:t>Morrisa</a:t>
            </a:r>
            <a:r>
              <a:rPr lang="en-US" sz="1600" dirty="0" smtClean="0">
                <a:solidFill>
                  <a:schemeClr val="bg1">
                    <a:lumMod val="95000"/>
                  </a:schemeClr>
                </a:solidFill>
              </a:rPr>
              <a:t> Rice/ </a:t>
            </a:r>
            <a:r>
              <a:rPr lang="en-US" sz="1600" dirty="0" smtClean="0">
                <a:solidFill>
                  <a:schemeClr val="bg1">
                    <a:lumMod val="95000"/>
                  </a:schemeClr>
                </a:solidFill>
                <a:hlinkClick r:id="rId5"/>
              </a:rPr>
              <a:t>mrice@hrsa.gov</a:t>
            </a:r>
            <a:endParaRPr lang="en-US" sz="1600" dirty="0" smtClean="0">
              <a:solidFill>
                <a:schemeClr val="bg1">
                  <a:lumMod val="95000"/>
                </a:schemeClr>
              </a:solidFill>
            </a:endParaRPr>
          </a:p>
          <a:p>
            <a:r>
              <a:rPr lang="en-US" sz="1600" dirty="0" smtClean="0">
                <a:solidFill>
                  <a:schemeClr val="bg1">
                    <a:lumMod val="95000"/>
                  </a:schemeClr>
                </a:solidFill>
              </a:rPr>
              <a:t>LCDR </a:t>
            </a:r>
            <a:r>
              <a:rPr lang="en-US" sz="1600" dirty="0" err="1" smtClean="0">
                <a:solidFill>
                  <a:schemeClr val="bg1">
                    <a:lumMod val="95000"/>
                  </a:schemeClr>
                </a:solidFill>
              </a:rPr>
              <a:t>Candece</a:t>
            </a:r>
            <a:r>
              <a:rPr lang="en-US" sz="1600" dirty="0" smtClean="0">
                <a:solidFill>
                  <a:schemeClr val="bg1">
                    <a:lumMod val="95000"/>
                  </a:schemeClr>
                </a:solidFill>
              </a:rPr>
              <a:t> Griffin/ </a:t>
            </a:r>
            <a:r>
              <a:rPr lang="en-US" sz="1600" dirty="0" smtClean="0">
                <a:solidFill>
                  <a:schemeClr val="bg1">
                    <a:lumMod val="95000"/>
                  </a:schemeClr>
                </a:solidFill>
                <a:hlinkClick r:id="rId6"/>
              </a:rPr>
              <a:t>candece.griffin@samsha.hhs.gov</a:t>
            </a:r>
            <a:endParaRPr lang="en-US" sz="1600" dirty="0" smtClean="0">
              <a:solidFill>
                <a:schemeClr val="bg1">
                  <a:lumMod val="95000"/>
                </a:schemeClr>
              </a:solidFill>
            </a:endParaRPr>
          </a:p>
          <a:p>
            <a:r>
              <a:rPr lang="en-US" sz="1600" dirty="0" smtClean="0">
                <a:solidFill>
                  <a:schemeClr val="bg1">
                    <a:lumMod val="95000"/>
                  </a:schemeClr>
                </a:solidFill>
              </a:rPr>
              <a:t>LCDR Rodrigo Chavez (Category Leader) </a:t>
            </a:r>
            <a:r>
              <a:rPr lang="en-US" sz="1600" dirty="0" smtClean="0">
                <a:solidFill>
                  <a:schemeClr val="bg1">
                    <a:lumMod val="95000"/>
                  </a:schemeClr>
                </a:solidFill>
                <a:hlinkClick r:id="rId7"/>
              </a:rPr>
              <a:t>rodrigo.chavez@cms.hhs.gov</a:t>
            </a:r>
            <a:endParaRPr lang="en-US" sz="1600" dirty="0" smtClean="0">
              <a:solidFill>
                <a:schemeClr val="bg1">
                  <a:lumMod val="95000"/>
                </a:schemeClr>
              </a:solidFill>
            </a:endParaRPr>
          </a:p>
          <a:p>
            <a:endParaRPr lang="en-US" dirty="0" smtClean="0">
              <a:solidFill>
                <a:schemeClr val="bg1">
                  <a:lumMod val="95000"/>
                </a:schemeClr>
              </a:solidFill>
            </a:endParaRPr>
          </a:p>
          <a:p>
            <a:r>
              <a:rPr lang="en-US" dirty="0" smtClean="0">
                <a:solidFill>
                  <a:schemeClr val="tx1">
                    <a:lumMod val="85000"/>
                  </a:schemeClr>
                </a:solidFill>
              </a:rPr>
              <a:t> </a:t>
            </a:r>
            <a:endParaRPr lang="en-US" dirty="0">
              <a:solidFill>
                <a:schemeClr val="tx1">
                  <a:lumMod val="85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3000" b="-3000"/>
          </a:stretch>
        </a:blipFill>
        <a:effectLst/>
      </p:bgPr>
    </p:bg>
    <p:spTree>
      <p:nvGrpSpPr>
        <p:cNvPr id="1" name=""/>
        <p:cNvGrpSpPr/>
        <p:nvPr/>
      </p:nvGrpSpPr>
      <p:grpSpPr>
        <a:xfrm>
          <a:off x="0" y="0"/>
          <a:ext cx="0" cy="0"/>
          <a:chOff x="0" y="0"/>
          <a:chExt cx="0" cy="0"/>
        </a:xfrm>
      </p:grpSpPr>
      <p:pic>
        <p:nvPicPr>
          <p:cNvPr id="7" name="Picture 6" descr="U.S.PublicHealthService22.jpg"/>
          <p:cNvPicPr>
            <a:picLocks noChangeAspect="1"/>
          </p:cNvPicPr>
          <p:nvPr/>
        </p:nvPicPr>
        <p:blipFill>
          <a:blip r:embed="rId3" cstate="print"/>
          <a:stretch>
            <a:fillRect/>
          </a:stretch>
        </p:blipFill>
        <p:spPr>
          <a:xfrm>
            <a:off x="0" y="0"/>
            <a:ext cx="1055576" cy="1061590"/>
          </a:xfrm>
          <a:prstGeom prst="rect">
            <a:avLst/>
          </a:prstGeom>
        </p:spPr>
      </p:pic>
      <p:sp>
        <p:nvSpPr>
          <p:cNvPr id="8" name="Content Placeholder 7"/>
          <p:cNvSpPr>
            <a:spLocks noGrp="1"/>
          </p:cNvSpPr>
          <p:nvPr>
            <p:ph idx="1"/>
          </p:nvPr>
        </p:nvSpPr>
        <p:spPr>
          <a:xfrm>
            <a:off x="457200" y="1143000"/>
            <a:ext cx="8229600" cy="5181600"/>
          </a:xfrm>
        </p:spPr>
        <p:txBody>
          <a:bodyPr/>
          <a:lstStyle/>
          <a:p>
            <a:pPr marL="336550" indent="-336550">
              <a:buClr>
                <a:schemeClr val="bg1"/>
              </a:buClr>
              <a:buFont typeface="Wingdings" pitchFamily="2" charset="2"/>
              <a:buChar char="Ø"/>
            </a:pPr>
            <a:r>
              <a:rPr lang="en-US" dirty="0" smtClean="0"/>
              <a:t> </a:t>
            </a:r>
            <a:r>
              <a:rPr lang="en-US" sz="2200" b="1" dirty="0" smtClean="0">
                <a:solidFill>
                  <a:schemeClr val="bg1">
                    <a:lumMod val="85000"/>
                  </a:schemeClr>
                </a:solidFill>
              </a:rPr>
              <a:t>Banking check list</a:t>
            </a:r>
          </a:p>
          <a:p>
            <a:pPr marL="793750" indent="-328613">
              <a:buClr>
                <a:schemeClr val="bg1"/>
              </a:buClr>
              <a:buFont typeface="Arial" pitchFamily="34" charset="0"/>
              <a:buChar char="»"/>
            </a:pPr>
            <a:r>
              <a:rPr lang="en-US" sz="1900" b="1" dirty="0" smtClean="0">
                <a:solidFill>
                  <a:schemeClr val="bg1">
                    <a:lumMod val="85000"/>
                  </a:schemeClr>
                </a:solidFill>
              </a:rPr>
              <a:t>Automatic bill payment</a:t>
            </a:r>
          </a:p>
          <a:p>
            <a:pPr marL="793750" indent="-328613">
              <a:buClr>
                <a:schemeClr val="bg1"/>
              </a:buClr>
              <a:buFont typeface="Arial" pitchFamily="34" charset="0"/>
              <a:buChar char="»"/>
            </a:pPr>
            <a:r>
              <a:rPr lang="en-US" sz="1900" b="1" dirty="0" smtClean="0">
                <a:solidFill>
                  <a:schemeClr val="bg1">
                    <a:lumMod val="85000"/>
                  </a:schemeClr>
                </a:solidFill>
              </a:rPr>
              <a:t> Bank account numbers  Checking/Savings/Others</a:t>
            </a:r>
          </a:p>
          <a:p>
            <a:pPr marL="793750" indent="-328613">
              <a:buClr>
                <a:schemeClr val="bg1"/>
              </a:buClr>
              <a:buFont typeface="Arial" pitchFamily="34" charset="0"/>
              <a:buChar char="»"/>
            </a:pPr>
            <a:r>
              <a:rPr lang="en-US" sz="1900" b="1" dirty="0" smtClean="0">
                <a:solidFill>
                  <a:schemeClr val="bg1">
                    <a:lumMod val="85000"/>
                  </a:schemeClr>
                </a:solidFill>
              </a:rPr>
              <a:t> Credit card numbers and bills</a:t>
            </a:r>
          </a:p>
          <a:p>
            <a:pPr marL="793750" indent="-328613">
              <a:buClr>
                <a:schemeClr val="bg1"/>
              </a:buClr>
              <a:buFont typeface="Arial" pitchFamily="34" charset="0"/>
              <a:buChar char="»"/>
            </a:pPr>
            <a:r>
              <a:rPr lang="en-US" sz="1900" b="1" dirty="0" smtClean="0">
                <a:solidFill>
                  <a:schemeClr val="bg1">
                    <a:lumMod val="85000"/>
                  </a:schemeClr>
                </a:solidFill>
              </a:rPr>
              <a:t> Stock/bond numbers</a:t>
            </a:r>
          </a:p>
          <a:p>
            <a:pPr marL="793750" indent="-328613">
              <a:buClr>
                <a:schemeClr val="bg1"/>
              </a:buClr>
              <a:buFont typeface="Arial" pitchFamily="34" charset="0"/>
              <a:buChar char="»"/>
            </a:pPr>
            <a:endParaRPr lang="en-US" sz="1900" b="1" dirty="0" smtClean="0">
              <a:solidFill>
                <a:schemeClr val="bg1">
                  <a:lumMod val="85000"/>
                </a:schemeClr>
              </a:solidFill>
            </a:endParaRPr>
          </a:p>
          <a:p>
            <a:pPr marL="793750" indent="-328613">
              <a:buClr>
                <a:schemeClr val="bg1"/>
              </a:buClr>
              <a:buNone/>
            </a:pPr>
            <a:endParaRPr lang="en-US" sz="1900" b="1" dirty="0" smtClean="0">
              <a:solidFill>
                <a:schemeClr val="bg1">
                  <a:lumMod val="85000"/>
                </a:schemeClr>
              </a:solidFill>
            </a:endParaRPr>
          </a:p>
          <a:p>
            <a:pPr marL="344488" indent="-344488">
              <a:buClr>
                <a:schemeClr val="bg1"/>
              </a:buClr>
              <a:buFont typeface="Wingdings" pitchFamily="2" charset="2"/>
              <a:buChar char="Ø"/>
            </a:pPr>
            <a:r>
              <a:rPr lang="en-US" sz="2200" b="1" dirty="0" smtClean="0">
                <a:solidFill>
                  <a:schemeClr val="bg1">
                    <a:lumMod val="85000"/>
                  </a:schemeClr>
                </a:solidFill>
              </a:rPr>
              <a:t> Medical Checklist</a:t>
            </a:r>
          </a:p>
          <a:p>
            <a:pPr marL="344488" indent="-344488">
              <a:buClr>
                <a:schemeClr val="bg1"/>
              </a:buClr>
              <a:buFont typeface="Wingdings" pitchFamily="2" charset="2"/>
              <a:buChar char="Ø"/>
            </a:pPr>
            <a:r>
              <a:rPr lang="en-US" sz="2200" b="1" dirty="0" smtClean="0">
                <a:solidFill>
                  <a:schemeClr val="bg1">
                    <a:lumMod val="85000"/>
                  </a:schemeClr>
                </a:solidFill>
              </a:rPr>
              <a:t> Automotive Checklist</a:t>
            </a:r>
          </a:p>
          <a:p>
            <a:pPr marL="344488" indent="-344488">
              <a:buClr>
                <a:schemeClr val="bg1"/>
              </a:buClr>
              <a:buFont typeface="Wingdings" pitchFamily="2" charset="2"/>
              <a:buChar char="Ø"/>
            </a:pPr>
            <a:r>
              <a:rPr lang="en-US" sz="2200" b="1" dirty="0" smtClean="0">
                <a:solidFill>
                  <a:schemeClr val="bg1">
                    <a:lumMod val="85000"/>
                  </a:schemeClr>
                </a:solidFill>
              </a:rPr>
              <a:t> Housing Checklist</a:t>
            </a:r>
          </a:p>
          <a:p>
            <a:pPr marL="344488" indent="-344488">
              <a:buClr>
                <a:schemeClr val="bg1"/>
              </a:buClr>
              <a:buNone/>
            </a:pPr>
            <a:r>
              <a:rPr lang="en-US" sz="2200" b="1" dirty="0" smtClean="0">
                <a:solidFill>
                  <a:schemeClr val="bg1">
                    <a:lumMod val="85000"/>
                  </a:schemeClr>
                </a:solidFill>
              </a:rPr>
              <a:t>      Arrange for payments of bills  </a:t>
            </a:r>
            <a:r>
              <a:rPr lang="en-US" sz="2200" dirty="0" smtClean="0">
                <a:solidFill>
                  <a:schemeClr val="bg1">
                    <a:lumMod val="85000"/>
                  </a:schemeClr>
                </a:solidFill>
              </a:rPr>
              <a:t>(i.e. rent/mortgage, lawn </a:t>
            </a:r>
          </a:p>
          <a:p>
            <a:pPr marL="344488" indent="-344488">
              <a:buClr>
                <a:schemeClr val="bg1"/>
              </a:buClr>
              <a:buNone/>
            </a:pPr>
            <a:r>
              <a:rPr lang="en-US" sz="2200" dirty="0" smtClean="0">
                <a:solidFill>
                  <a:schemeClr val="bg1">
                    <a:lumMod val="85000"/>
                  </a:schemeClr>
                </a:solidFill>
              </a:rPr>
              <a:t>      service, housekeeping services, utilities, etc.)  </a:t>
            </a:r>
          </a:p>
        </p:txBody>
      </p:sp>
      <p:pic>
        <p:nvPicPr>
          <p:cNvPr id="6" name="Picture 5" descr="origenal logo_custom_.jpg"/>
          <p:cNvPicPr>
            <a:picLocks noChangeAspect="1"/>
          </p:cNvPicPr>
          <p:nvPr/>
        </p:nvPicPr>
        <p:blipFill>
          <a:blip r:embed="rId4" cstate="print"/>
          <a:stretch>
            <a:fillRect/>
          </a:stretch>
        </p:blipFill>
        <p:spPr>
          <a:xfrm>
            <a:off x="8041822" y="0"/>
            <a:ext cx="1102178" cy="1114426"/>
          </a:xfrm>
          <a:prstGeom prst="rect">
            <a:avLst/>
          </a:prstGeom>
        </p:spPr>
      </p:pic>
      <p:sp>
        <p:nvSpPr>
          <p:cNvPr id="9" name="Slide Number Placeholder 8"/>
          <p:cNvSpPr>
            <a:spLocks noGrp="1"/>
          </p:cNvSpPr>
          <p:nvPr>
            <p:ph type="sldNum" sz="quarter" idx="12"/>
          </p:nvPr>
        </p:nvSpPr>
        <p:spPr/>
        <p:txBody>
          <a:bodyPr/>
          <a:lstStyle/>
          <a:p>
            <a:fld id="{042AED99-7FB4-404E-8A97-64753DCE42EC}" type="slidenum">
              <a:rPr kumimoji="0" lang="en-US" smtClean="0"/>
              <a:pPr/>
              <a:t>3</a:t>
            </a:fld>
            <a:endParaRPr kumimoji="0"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3000" b="-3000"/>
          </a:stretch>
        </a:blipFill>
        <a:effectLst/>
      </p:bgPr>
    </p:bg>
    <p:spTree>
      <p:nvGrpSpPr>
        <p:cNvPr id="1" name=""/>
        <p:cNvGrpSpPr/>
        <p:nvPr/>
      </p:nvGrpSpPr>
      <p:grpSpPr>
        <a:xfrm>
          <a:off x="0" y="0"/>
          <a:ext cx="0" cy="0"/>
          <a:chOff x="0" y="0"/>
          <a:chExt cx="0" cy="0"/>
        </a:xfrm>
      </p:grpSpPr>
      <p:pic>
        <p:nvPicPr>
          <p:cNvPr id="7" name="Picture 6" descr="U.S.PublicHealthService22.jpg"/>
          <p:cNvPicPr>
            <a:picLocks noChangeAspect="1"/>
          </p:cNvPicPr>
          <p:nvPr/>
        </p:nvPicPr>
        <p:blipFill>
          <a:blip r:embed="rId3" cstate="print"/>
          <a:stretch>
            <a:fillRect/>
          </a:stretch>
        </p:blipFill>
        <p:spPr>
          <a:xfrm>
            <a:off x="0" y="0"/>
            <a:ext cx="1055576" cy="1061590"/>
          </a:xfrm>
          <a:prstGeom prst="rect">
            <a:avLst/>
          </a:prstGeom>
        </p:spPr>
      </p:pic>
      <p:sp>
        <p:nvSpPr>
          <p:cNvPr id="6" name="Title 5"/>
          <p:cNvSpPr>
            <a:spLocks noGrp="1"/>
          </p:cNvSpPr>
          <p:nvPr>
            <p:ph type="title"/>
          </p:nvPr>
        </p:nvSpPr>
        <p:spPr/>
        <p:txBody>
          <a:bodyPr/>
          <a:lstStyle/>
          <a:p>
            <a:pPr algn="ctr"/>
            <a:r>
              <a:rPr lang="en-US" dirty="0" smtClean="0">
                <a:solidFill>
                  <a:schemeClr val="bg1">
                    <a:lumMod val="85000"/>
                  </a:schemeClr>
                </a:solidFill>
              </a:rPr>
              <a:t>Deployment Checklist</a:t>
            </a:r>
            <a:endParaRPr lang="en-US" dirty="0">
              <a:solidFill>
                <a:schemeClr val="bg1">
                  <a:lumMod val="85000"/>
                </a:schemeClr>
              </a:solidFill>
            </a:endParaRPr>
          </a:p>
        </p:txBody>
      </p:sp>
      <p:sp>
        <p:nvSpPr>
          <p:cNvPr id="8" name="Content Placeholder 7"/>
          <p:cNvSpPr>
            <a:spLocks noGrp="1"/>
          </p:cNvSpPr>
          <p:nvPr>
            <p:ph idx="1"/>
          </p:nvPr>
        </p:nvSpPr>
        <p:spPr>
          <a:xfrm>
            <a:off x="457200" y="1935480"/>
            <a:ext cx="8458200" cy="4389120"/>
          </a:xfrm>
        </p:spPr>
        <p:txBody>
          <a:bodyPr>
            <a:normAutofit lnSpcReduction="10000"/>
          </a:bodyPr>
          <a:lstStyle/>
          <a:p>
            <a:pPr marL="514350" indent="-514350">
              <a:buClr>
                <a:schemeClr val="bg1"/>
              </a:buClr>
              <a:buFont typeface="+mj-lt"/>
              <a:buAutoNum type="alphaUcPeriod"/>
            </a:pPr>
            <a:r>
              <a:rPr lang="en-US" dirty="0" smtClean="0">
                <a:solidFill>
                  <a:schemeClr val="bg1">
                    <a:lumMod val="85000"/>
                  </a:schemeClr>
                </a:solidFill>
              </a:rPr>
              <a:t>Things to do just before a deployment</a:t>
            </a:r>
            <a:endParaRPr lang="en-US" dirty="0">
              <a:solidFill>
                <a:schemeClr val="bg1">
                  <a:lumMod val="85000"/>
                </a:schemeClr>
              </a:solidFill>
            </a:endParaRPr>
          </a:p>
          <a:p>
            <a:pPr marL="514350" indent="-514350">
              <a:buClr>
                <a:schemeClr val="bg1"/>
              </a:buClr>
              <a:buNone/>
            </a:pPr>
            <a:r>
              <a:rPr lang="en-US" dirty="0" smtClean="0">
                <a:solidFill>
                  <a:schemeClr val="bg1">
                    <a:lumMod val="85000"/>
                  </a:schemeClr>
                </a:solidFill>
              </a:rPr>
              <a:t>       </a:t>
            </a:r>
            <a:r>
              <a:rPr lang="en-US" sz="1900" b="1" dirty="0" smtClean="0">
                <a:solidFill>
                  <a:schemeClr val="bg1">
                    <a:lumMod val="85000"/>
                  </a:schemeClr>
                </a:solidFill>
              </a:rPr>
              <a:t>If leaving domicile unattended (security note)</a:t>
            </a:r>
          </a:p>
          <a:p>
            <a:pPr marL="1035050" indent="-241300">
              <a:buClr>
                <a:schemeClr val="bg1"/>
              </a:buClr>
              <a:buFont typeface="+mj-lt"/>
              <a:buAutoNum type="arabicPeriod"/>
            </a:pPr>
            <a:r>
              <a:rPr lang="en-US" sz="1900" dirty="0" smtClean="0">
                <a:solidFill>
                  <a:schemeClr val="bg1">
                    <a:lumMod val="85000"/>
                  </a:schemeClr>
                </a:solidFill>
              </a:rPr>
              <a:t> Stop newspapers- have neighbor pick up other flyers/papers, etc.</a:t>
            </a:r>
          </a:p>
          <a:p>
            <a:pPr marL="1035050" indent="-241300">
              <a:buClr>
                <a:schemeClr val="bg1"/>
              </a:buClr>
              <a:buFont typeface="+mj-lt"/>
              <a:buAutoNum type="arabicPeriod"/>
            </a:pPr>
            <a:r>
              <a:rPr lang="en-US" sz="1900" dirty="0" smtClean="0">
                <a:solidFill>
                  <a:schemeClr val="bg1">
                    <a:lumMod val="85000"/>
                  </a:schemeClr>
                </a:solidFill>
              </a:rPr>
              <a:t> Hold mail services</a:t>
            </a:r>
          </a:p>
          <a:p>
            <a:pPr marL="1035050" indent="-241300">
              <a:buClr>
                <a:schemeClr val="bg1"/>
              </a:buClr>
              <a:buFont typeface="+mj-lt"/>
              <a:buAutoNum type="arabicPeriod"/>
            </a:pPr>
            <a:r>
              <a:rPr lang="en-US" sz="1900" dirty="0" smtClean="0">
                <a:solidFill>
                  <a:schemeClr val="bg1">
                    <a:lumMod val="85000"/>
                  </a:schemeClr>
                </a:solidFill>
              </a:rPr>
              <a:t> Arrange for lawn, snow removal, etc. (note)</a:t>
            </a:r>
          </a:p>
          <a:p>
            <a:pPr marL="1035050" indent="-241300">
              <a:buClr>
                <a:schemeClr val="bg1"/>
              </a:buClr>
              <a:buFont typeface="+mj-lt"/>
              <a:buAutoNum type="arabicPeriod"/>
            </a:pPr>
            <a:r>
              <a:rPr lang="en-US" sz="1900" dirty="0" smtClean="0">
                <a:solidFill>
                  <a:schemeClr val="bg1">
                    <a:lumMod val="85000"/>
                  </a:schemeClr>
                </a:solidFill>
              </a:rPr>
              <a:t> Arrange for pets/fish/plants</a:t>
            </a:r>
          </a:p>
          <a:p>
            <a:pPr marL="1035050" indent="-241300">
              <a:buClr>
                <a:schemeClr val="bg1"/>
              </a:buClr>
              <a:buFont typeface="+mj-lt"/>
              <a:buAutoNum type="arabicPeriod"/>
            </a:pPr>
            <a:r>
              <a:rPr lang="en-US" sz="1900" dirty="0" smtClean="0">
                <a:solidFill>
                  <a:schemeClr val="bg1">
                    <a:lumMod val="85000"/>
                  </a:schemeClr>
                </a:solidFill>
              </a:rPr>
              <a:t> Unplug appliances/turn off water</a:t>
            </a:r>
          </a:p>
          <a:p>
            <a:pPr marL="1035050" indent="-241300">
              <a:buClr>
                <a:schemeClr val="bg1"/>
              </a:buClr>
              <a:buFont typeface="+mj-lt"/>
              <a:buAutoNum type="arabicPeriod"/>
            </a:pPr>
            <a:r>
              <a:rPr lang="en-US" sz="1900" dirty="0" smtClean="0">
                <a:solidFill>
                  <a:schemeClr val="bg1">
                    <a:lumMod val="85000"/>
                  </a:schemeClr>
                </a:solidFill>
              </a:rPr>
              <a:t> Notify neighbor/friends to check on the house</a:t>
            </a:r>
          </a:p>
          <a:p>
            <a:pPr marL="1035050" indent="-241300">
              <a:buClr>
                <a:schemeClr val="bg1"/>
              </a:buClr>
              <a:buFont typeface="+mj-lt"/>
              <a:buAutoNum type="arabicPeriod"/>
            </a:pPr>
            <a:r>
              <a:rPr lang="en-US" sz="1900" dirty="0" smtClean="0">
                <a:solidFill>
                  <a:schemeClr val="bg1">
                    <a:lumMod val="85000"/>
                  </a:schemeClr>
                </a:solidFill>
              </a:rPr>
              <a:t> Notify Home Security Service</a:t>
            </a:r>
          </a:p>
          <a:p>
            <a:pPr marL="1035050" indent="-241300">
              <a:buClr>
                <a:schemeClr val="bg1"/>
              </a:buClr>
              <a:buFont typeface="+mj-lt"/>
              <a:buAutoNum type="arabicPeriod"/>
            </a:pPr>
            <a:r>
              <a:rPr lang="en-US" sz="1900" dirty="0" smtClean="0">
                <a:solidFill>
                  <a:schemeClr val="bg1">
                    <a:lumMod val="85000"/>
                  </a:schemeClr>
                </a:solidFill>
              </a:rPr>
              <a:t> Keys – have safe places for keys to the following:</a:t>
            </a:r>
          </a:p>
          <a:p>
            <a:pPr marL="1889125" indent="-285750">
              <a:buClr>
                <a:schemeClr val="bg1"/>
              </a:buClr>
              <a:buFont typeface="+mj-lt"/>
              <a:buAutoNum type="alphaLcPeriod"/>
            </a:pPr>
            <a:r>
              <a:rPr lang="en-US" sz="1900" dirty="0" smtClean="0">
                <a:solidFill>
                  <a:schemeClr val="bg1">
                    <a:lumMod val="85000"/>
                  </a:schemeClr>
                </a:solidFill>
              </a:rPr>
              <a:t>Automobiles</a:t>
            </a:r>
          </a:p>
          <a:p>
            <a:pPr marL="1889125" indent="-285750">
              <a:buClr>
                <a:schemeClr val="bg1"/>
              </a:buClr>
              <a:buFont typeface="+mj-lt"/>
              <a:buAutoNum type="alphaLcPeriod"/>
            </a:pPr>
            <a:r>
              <a:rPr lang="en-US" sz="1900" dirty="0" smtClean="0">
                <a:solidFill>
                  <a:schemeClr val="bg1">
                    <a:lumMod val="85000"/>
                  </a:schemeClr>
                </a:solidFill>
              </a:rPr>
              <a:t> Home/apartment</a:t>
            </a:r>
          </a:p>
          <a:p>
            <a:pPr marL="1889125" indent="-285750">
              <a:buClr>
                <a:schemeClr val="bg1"/>
              </a:buClr>
              <a:buFont typeface="+mj-lt"/>
              <a:buAutoNum type="alphaLcPeriod"/>
            </a:pPr>
            <a:r>
              <a:rPr lang="en-US" sz="1900" dirty="0" smtClean="0">
                <a:solidFill>
                  <a:schemeClr val="bg1">
                    <a:lumMod val="85000"/>
                  </a:schemeClr>
                </a:solidFill>
              </a:rPr>
              <a:t> Safety deposit box</a:t>
            </a:r>
          </a:p>
        </p:txBody>
      </p:sp>
      <p:pic>
        <p:nvPicPr>
          <p:cNvPr id="9" name="Picture 8" descr="origenal logo_custom_.jpg"/>
          <p:cNvPicPr>
            <a:picLocks noChangeAspect="1"/>
          </p:cNvPicPr>
          <p:nvPr/>
        </p:nvPicPr>
        <p:blipFill>
          <a:blip r:embed="rId4" cstate="print"/>
          <a:stretch>
            <a:fillRect/>
          </a:stretch>
        </p:blipFill>
        <p:spPr>
          <a:xfrm>
            <a:off x="8041822" y="0"/>
            <a:ext cx="1102178" cy="1114426"/>
          </a:xfrm>
          <a:prstGeom prst="rect">
            <a:avLst/>
          </a:prstGeom>
        </p:spPr>
      </p:pic>
      <p:sp>
        <p:nvSpPr>
          <p:cNvPr id="10" name="Slide Number Placeholder 9"/>
          <p:cNvSpPr>
            <a:spLocks noGrp="1"/>
          </p:cNvSpPr>
          <p:nvPr>
            <p:ph type="sldNum" sz="quarter" idx="12"/>
          </p:nvPr>
        </p:nvSpPr>
        <p:spPr/>
        <p:txBody>
          <a:bodyPr/>
          <a:lstStyle/>
          <a:p>
            <a:fld id="{042AED99-7FB4-404E-8A97-64753DCE42EC}" type="slidenum">
              <a:rPr kumimoji="0" lang="en-US" smtClean="0"/>
              <a:pPr/>
              <a:t>4</a:t>
            </a:fld>
            <a:endParaRPr kumimoji="0"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3000" b="-3000"/>
          </a:stretch>
        </a:blipFill>
        <a:effectLst/>
      </p:bgPr>
    </p:bg>
    <p:spTree>
      <p:nvGrpSpPr>
        <p:cNvPr id="1" name=""/>
        <p:cNvGrpSpPr/>
        <p:nvPr/>
      </p:nvGrpSpPr>
      <p:grpSpPr>
        <a:xfrm>
          <a:off x="0" y="0"/>
          <a:ext cx="0" cy="0"/>
          <a:chOff x="0" y="0"/>
          <a:chExt cx="0" cy="0"/>
        </a:xfrm>
      </p:grpSpPr>
      <p:sp>
        <p:nvSpPr>
          <p:cNvPr id="8" name="Content Placeholder 7"/>
          <p:cNvSpPr>
            <a:spLocks noGrp="1"/>
          </p:cNvSpPr>
          <p:nvPr>
            <p:ph idx="1"/>
          </p:nvPr>
        </p:nvSpPr>
        <p:spPr>
          <a:xfrm>
            <a:off x="457200" y="1066800"/>
            <a:ext cx="8229600" cy="5257800"/>
          </a:xfrm>
        </p:spPr>
        <p:txBody>
          <a:bodyPr>
            <a:normAutofit/>
          </a:bodyPr>
          <a:lstStyle/>
          <a:p>
            <a:pPr marL="514350" indent="-514350">
              <a:lnSpc>
                <a:spcPct val="150000"/>
              </a:lnSpc>
              <a:buClr>
                <a:schemeClr val="bg1"/>
              </a:buClr>
              <a:buFont typeface="+mj-lt"/>
              <a:buAutoNum type="alphaUcPeriod" startAt="2"/>
            </a:pPr>
            <a:r>
              <a:rPr lang="en-US" dirty="0" smtClean="0">
                <a:solidFill>
                  <a:schemeClr val="bg1">
                    <a:lumMod val="85000"/>
                  </a:schemeClr>
                </a:solidFill>
              </a:rPr>
              <a:t> Administrative procedure</a:t>
            </a:r>
          </a:p>
          <a:p>
            <a:pPr marL="854075" indent="-344488">
              <a:lnSpc>
                <a:spcPct val="150000"/>
              </a:lnSpc>
              <a:buClr>
                <a:schemeClr val="bg1"/>
              </a:buClr>
              <a:buFont typeface="+mj-lt"/>
              <a:buAutoNum type="arabicPeriod"/>
            </a:pPr>
            <a:r>
              <a:rPr lang="en-US" sz="2200" u="sng" dirty="0" smtClean="0">
                <a:solidFill>
                  <a:schemeClr val="bg1">
                    <a:lumMod val="85000"/>
                  </a:schemeClr>
                </a:solidFill>
              </a:rPr>
              <a:t>Obtaining Your Orders</a:t>
            </a:r>
          </a:p>
          <a:p>
            <a:pPr marL="854075" indent="-344488">
              <a:buClr>
                <a:schemeClr val="bg1"/>
              </a:buClr>
              <a:buNone/>
              <a:tabLst>
                <a:tab pos="854075" algn="l"/>
              </a:tabLst>
            </a:pPr>
            <a:r>
              <a:rPr lang="en-US" sz="1900" dirty="0" smtClean="0">
                <a:solidFill>
                  <a:schemeClr val="bg1">
                    <a:lumMod val="85000"/>
                  </a:schemeClr>
                </a:solidFill>
              </a:rPr>
              <a:t>     Depending on the nature of your deployment, the origin of orders     my vary. Your orders may originate from  OFRD, HHS or the requesting  agency. In some emergency situations, </a:t>
            </a:r>
            <a:r>
              <a:rPr lang="en-US" sz="1900" b="1" dirty="0" smtClean="0">
                <a:solidFill>
                  <a:schemeClr val="bg1">
                    <a:lumMod val="85000"/>
                  </a:schemeClr>
                </a:solidFill>
              </a:rPr>
              <a:t>you may not receive orders before deployment.</a:t>
            </a:r>
            <a:endParaRPr lang="en-US" sz="1900" u="sng" dirty="0" smtClean="0">
              <a:solidFill>
                <a:schemeClr val="bg1">
                  <a:lumMod val="85000"/>
                </a:schemeClr>
              </a:solidFill>
            </a:endParaRPr>
          </a:p>
          <a:p>
            <a:pPr marL="854075" indent="-346075">
              <a:lnSpc>
                <a:spcPct val="200000"/>
              </a:lnSpc>
              <a:buClr>
                <a:schemeClr val="bg1"/>
              </a:buClr>
              <a:buFont typeface="+mj-lt"/>
              <a:buAutoNum type="arabicPeriod" startAt="2"/>
            </a:pPr>
            <a:r>
              <a:rPr lang="en-US" sz="2200" u="sng" dirty="0" smtClean="0">
                <a:solidFill>
                  <a:schemeClr val="bg1">
                    <a:lumMod val="85000"/>
                  </a:schemeClr>
                </a:solidFill>
              </a:rPr>
              <a:t>Obtaining Your Travel Itinerary</a:t>
            </a:r>
          </a:p>
          <a:p>
            <a:pPr marL="854075" indent="-346075">
              <a:buClr>
                <a:schemeClr val="bg1"/>
              </a:buClr>
              <a:buNone/>
            </a:pPr>
            <a:r>
              <a:rPr lang="en-US" sz="2200" dirty="0" smtClean="0">
                <a:solidFill>
                  <a:schemeClr val="bg1">
                    <a:lumMod val="85000"/>
                  </a:schemeClr>
                </a:solidFill>
              </a:rPr>
              <a:t>     </a:t>
            </a:r>
            <a:r>
              <a:rPr lang="en-US" sz="1900" dirty="0" smtClean="0">
                <a:solidFill>
                  <a:schemeClr val="bg1">
                    <a:lumMod val="85000"/>
                  </a:schemeClr>
                </a:solidFill>
              </a:rPr>
              <a:t>Depending on the nature of your deployment, the origin of your Travel Itinerary may vary. Your Travel Itinerary may originate from OFRD, HHS, or  the requesting agency. You may not receive your travel itinerary with a lot of advanced notice.</a:t>
            </a:r>
            <a:endParaRPr lang="en-US" sz="2200" u="sng" dirty="0" smtClean="0">
              <a:solidFill>
                <a:schemeClr val="bg1">
                  <a:lumMod val="85000"/>
                </a:schemeClr>
              </a:solidFill>
            </a:endParaRPr>
          </a:p>
          <a:p>
            <a:pPr marL="793750" indent="-284163">
              <a:buClr>
                <a:schemeClr val="bg1"/>
              </a:buClr>
              <a:buNone/>
            </a:pPr>
            <a:r>
              <a:rPr lang="en-US" sz="2200" dirty="0" smtClean="0">
                <a:solidFill>
                  <a:schemeClr val="bg1"/>
                </a:solidFill>
              </a:rPr>
              <a:t>    </a:t>
            </a:r>
            <a:endParaRPr lang="en-US" sz="1900" b="1" dirty="0" smtClean="0">
              <a:solidFill>
                <a:schemeClr val="bg1"/>
              </a:solidFill>
            </a:endParaRPr>
          </a:p>
          <a:p>
            <a:pPr marL="966787" indent="-457200">
              <a:buClr>
                <a:schemeClr val="bg1"/>
              </a:buClr>
              <a:buNone/>
            </a:pPr>
            <a:endParaRPr lang="en-US" sz="1900" b="1" dirty="0" smtClean="0">
              <a:solidFill>
                <a:schemeClr val="bg1"/>
              </a:solidFill>
            </a:endParaRPr>
          </a:p>
          <a:p>
            <a:pPr marL="966787" indent="-457200">
              <a:buClr>
                <a:schemeClr val="bg1"/>
              </a:buClr>
              <a:buNone/>
            </a:pPr>
            <a:endParaRPr lang="en-US" sz="1900" b="1" dirty="0" smtClean="0">
              <a:solidFill>
                <a:schemeClr val="bg1"/>
              </a:solidFill>
            </a:endParaRPr>
          </a:p>
          <a:p>
            <a:pPr marL="854075" indent="-344488">
              <a:buClr>
                <a:schemeClr val="bg1"/>
              </a:buClr>
              <a:buNone/>
            </a:pPr>
            <a:endParaRPr lang="en-US" sz="2200" b="1" dirty="0"/>
          </a:p>
        </p:txBody>
      </p:sp>
      <p:pic>
        <p:nvPicPr>
          <p:cNvPr id="5" name="Picture 4" descr="origenal logo_custom_.jpg"/>
          <p:cNvPicPr>
            <a:picLocks noChangeAspect="1"/>
          </p:cNvPicPr>
          <p:nvPr/>
        </p:nvPicPr>
        <p:blipFill>
          <a:blip r:embed="rId3" cstate="print"/>
          <a:stretch>
            <a:fillRect/>
          </a:stretch>
        </p:blipFill>
        <p:spPr>
          <a:xfrm>
            <a:off x="8041822" y="0"/>
            <a:ext cx="1102178" cy="1114426"/>
          </a:xfrm>
          <a:prstGeom prst="rect">
            <a:avLst/>
          </a:prstGeom>
        </p:spPr>
      </p:pic>
      <p:pic>
        <p:nvPicPr>
          <p:cNvPr id="6" name="Picture 5" descr="U.S.PublicHealthService22.jpg"/>
          <p:cNvPicPr>
            <a:picLocks noChangeAspect="1"/>
          </p:cNvPicPr>
          <p:nvPr/>
        </p:nvPicPr>
        <p:blipFill>
          <a:blip r:embed="rId4" cstate="print"/>
          <a:stretch>
            <a:fillRect/>
          </a:stretch>
        </p:blipFill>
        <p:spPr>
          <a:xfrm>
            <a:off x="0" y="0"/>
            <a:ext cx="1055576" cy="1061590"/>
          </a:xfrm>
          <a:prstGeom prst="rect">
            <a:avLst/>
          </a:prstGeom>
        </p:spPr>
      </p:pic>
      <p:sp>
        <p:nvSpPr>
          <p:cNvPr id="9" name="Slide Number Placeholder 8"/>
          <p:cNvSpPr>
            <a:spLocks noGrp="1"/>
          </p:cNvSpPr>
          <p:nvPr>
            <p:ph type="sldNum" sz="quarter" idx="12"/>
          </p:nvPr>
        </p:nvSpPr>
        <p:spPr/>
        <p:txBody>
          <a:bodyPr/>
          <a:lstStyle/>
          <a:p>
            <a:fld id="{042AED99-7FB4-404E-8A97-64753DCE42EC}" type="slidenum">
              <a:rPr kumimoji="0" lang="en-US" smtClean="0"/>
              <a:pPr/>
              <a:t>5</a:t>
            </a:fld>
            <a:endParaRPr kumimoji="0"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3000" b="-3000"/>
          </a:stretch>
        </a:blipFill>
        <a:effectLst/>
      </p:bgPr>
    </p:bg>
    <p:spTree>
      <p:nvGrpSpPr>
        <p:cNvPr id="1" name=""/>
        <p:cNvGrpSpPr/>
        <p:nvPr/>
      </p:nvGrpSpPr>
      <p:grpSpPr>
        <a:xfrm>
          <a:off x="0" y="0"/>
          <a:ext cx="0" cy="0"/>
          <a:chOff x="0" y="0"/>
          <a:chExt cx="0" cy="0"/>
        </a:xfrm>
      </p:grpSpPr>
      <p:pic>
        <p:nvPicPr>
          <p:cNvPr id="7" name="Picture 6" descr="U.S.PublicHealthService22.jpg"/>
          <p:cNvPicPr>
            <a:picLocks noChangeAspect="1"/>
          </p:cNvPicPr>
          <p:nvPr/>
        </p:nvPicPr>
        <p:blipFill>
          <a:blip r:embed="rId3" cstate="print"/>
          <a:stretch>
            <a:fillRect/>
          </a:stretch>
        </p:blipFill>
        <p:spPr>
          <a:xfrm>
            <a:off x="0" y="0"/>
            <a:ext cx="1055576" cy="1061590"/>
          </a:xfrm>
          <a:prstGeom prst="rect">
            <a:avLst/>
          </a:prstGeom>
        </p:spPr>
      </p:pic>
      <p:sp>
        <p:nvSpPr>
          <p:cNvPr id="8" name="Content Placeholder 7"/>
          <p:cNvSpPr>
            <a:spLocks noGrp="1"/>
          </p:cNvSpPr>
          <p:nvPr>
            <p:ph idx="1"/>
          </p:nvPr>
        </p:nvSpPr>
        <p:spPr>
          <a:xfrm>
            <a:off x="457200" y="1371600"/>
            <a:ext cx="8305800" cy="4953000"/>
          </a:xfrm>
        </p:spPr>
        <p:txBody>
          <a:bodyPr/>
          <a:lstStyle/>
          <a:p>
            <a:pPr marL="854075" indent="-346075">
              <a:buClr>
                <a:schemeClr val="bg1"/>
              </a:buClr>
              <a:buFont typeface="+mj-lt"/>
              <a:buAutoNum type="arabicPeriod" startAt="3"/>
            </a:pPr>
            <a:r>
              <a:rPr lang="en-US" sz="2200" u="sng" dirty="0" smtClean="0">
                <a:solidFill>
                  <a:schemeClr val="bg1">
                    <a:lumMod val="85000"/>
                  </a:schemeClr>
                </a:solidFill>
              </a:rPr>
              <a:t>Obtaining Reimbursement</a:t>
            </a:r>
          </a:p>
          <a:p>
            <a:pPr marL="854075" indent="-344488">
              <a:buClr>
                <a:schemeClr val="bg1"/>
              </a:buClr>
              <a:buNone/>
            </a:pPr>
            <a:r>
              <a:rPr lang="en-US" sz="2200" dirty="0" smtClean="0">
                <a:solidFill>
                  <a:schemeClr val="bg1">
                    <a:lumMod val="85000"/>
                  </a:schemeClr>
                </a:solidFill>
              </a:rPr>
              <a:t>     </a:t>
            </a:r>
            <a:r>
              <a:rPr lang="en-US" sz="1900" dirty="0" smtClean="0">
                <a:solidFill>
                  <a:schemeClr val="bg1">
                    <a:lumMod val="85000"/>
                  </a:schemeClr>
                </a:solidFill>
              </a:rPr>
              <a:t>Depending on the nature of your deployment, you may be provided with housing and food. In other situations you will be reimbursed for your housing/meal per diem. The requesting agency will provide you with instructions on submitting  a travel voucher to the agency that prepared your travel.</a:t>
            </a:r>
          </a:p>
          <a:p>
            <a:pPr marL="854075" indent="-346075">
              <a:lnSpc>
                <a:spcPct val="250000"/>
              </a:lnSpc>
              <a:buClr>
                <a:schemeClr val="bg1"/>
              </a:buClr>
              <a:buFont typeface="+mj-lt"/>
              <a:buAutoNum type="arabicPeriod" startAt="4"/>
            </a:pPr>
            <a:r>
              <a:rPr lang="en-US" sz="2200" u="sng" dirty="0" smtClean="0">
                <a:solidFill>
                  <a:schemeClr val="bg1">
                    <a:lumMod val="85000"/>
                  </a:schemeClr>
                </a:solidFill>
              </a:rPr>
              <a:t> Packing for Deployment </a:t>
            </a:r>
          </a:p>
          <a:p>
            <a:pPr marL="854075" indent="-346075">
              <a:buClr>
                <a:schemeClr val="bg1"/>
              </a:buClr>
              <a:buNone/>
            </a:pPr>
            <a:r>
              <a:rPr lang="en-US" sz="2200" dirty="0" smtClean="0">
                <a:solidFill>
                  <a:schemeClr val="bg1">
                    <a:lumMod val="85000"/>
                  </a:schemeClr>
                </a:solidFill>
              </a:rPr>
              <a:t>   </a:t>
            </a:r>
            <a:r>
              <a:rPr lang="en-US" sz="1900" dirty="0" smtClean="0">
                <a:solidFill>
                  <a:schemeClr val="bg1">
                    <a:lumMod val="85000"/>
                  </a:schemeClr>
                </a:solidFill>
              </a:rPr>
              <a:t>(Based on OFRD Suggestions. See detail in Section VII  Appendix II)</a:t>
            </a:r>
            <a:endParaRPr lang="en-US" sz="2200" dirty="0" smtClean="0">
              <a:solidFill>
                <a:schemeClr val="bg1">
                  <a:lumMod val="85000"/>
                </a:schemeClr>
              </a:solidFill>
            </a:endParaRPr>
          </a:p>
          <a:p>
            <a:pPr>
              <a:buNone/>
            </a:pPr>
            <a:endParaRPr lang="en-US" sz="2200" dirty="0">
              <a:solidFill>
                <a:schemeClr val="bg1"/>
              </a:solidFill>
            </a:endParaRPr>
          </a:p>
        </p:txBody>
      </p:sp>
      <p:pic>
        <p:nvPicPr>
          <p:cNvPr id="5" name="Picture 4" descr="origenal logo_custom_.jpg"/>
          <p:cNvPicPr>
            <a:picLocks noChangeAspect="1"/>
          </p:cNvPicPr>
          <p:nvPr/>
        </p:nvPicPr>
        <p:blipFill>
          <a:blip r:embed="rId4" cstate="print"/>
          <a:stretch>
            <a:fillRect/>
          </a:stretch>
        </p:blipFill>
        <p:spPr>
          <a:xfrm>
            <a:off x="8041822" y="0"/>
            <a:ext cx="1102178" cy="1114426"/>
          </a:xfrm>
          <a:prstGeom prst="rect">
            <a:avLst/>
          </a:prstGeom>
        </p:spPr>
      </p:pic>
      <p:sp>
        <p:nvSpPr>
          <p:cNvPr id="6" name="Slide Number Placeholder 5"/>
          <p:cNvSpPr>
            <a:spLocks noGrp="1"/>
          </p:cNvSpPr>
          <p:nvPr>
            <p:ph type="sldNum" sz="quarter" idx="12"/>
          </p:nvPr>
        </p:nvSpPr>
        <p:spPr/>
        <p:txBody>
          <a:bodyPr/>
          <a:lstStyle/>
          <a:p>
            <a:fld id="{042AED99-7FB4-404E-8A97-64753DCE42EC}" type="slidenum">
              <a:rPr kumimoji="0" lang="en-US" smtClean="0"/>
              <a:pPr/>
              <a:t>6</a:t>
            </a:fld>
            <a:endParaRPr kumimoji="0"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3000" b="-3000"/>
          </a:stretch>
        </a:blipFill>
        <a:effectLst/>
      </p:bgPr>
    </p:bg>
    <p:spTree>
      <p:nvGrpSpPr>
        <p:cNvPr id="1" name=""/>
        <p:cNvGrpSpPr/>
        <p:nvPr/>
      </p:nvGrpSpPr>
      <p:grpSpPr>
        <a:xfrm>
          <a:off x="0" y="0"/>
          <a:ext cx="0" cy="0"/>
          <a:chOff x="0" y="0"/>
          <a:chExt cx="0" cy="0"/>
        </a:xfrm>
      </p:grpSpPr>
      <p:pic>
        <p:nvPicPr>
          <p:cNvPr id="7" name="Picture 6" descr="U.S.PublicHealthService22.jpg"/>
          <p:cNvPicPr>
            <a:picLocks noChangeAspect="1"/>
          </p:cNvPicPr>
          <p:nvPr/>
        </p:nvPicPr>
        <p:blipFill>
          <a:blip r:embed="rId3" cstate="print"/>
          <a:stretch>
            <a:fillRect/>
          </a:stretch>
        </p:blipFill>
        <p:spPr>
          <a:xfrm>
            <a:off x="0" y="0"/>
            <a:ext cx="1055576" cy="1061590"/>
          </a:xfrm>
          <a:prstGeom prst="rect">
            <a:avLst/>
          </a:prstGeom>
        </p:spPr>
      </p:pic>
      <p:sp>
        <p:nvSpPr>
          <p:cNvPr id="6" name="Title 5"/>
          <p:cNvSpPr>
            <a:spLocks noGrp="1"/>
          </p:cNvSpPr>
          <p:nvPr>
            <p:ph type="title"/>
          </p:nvPr>
        </p:nvSpPr>
        <p:spPr/>
        <p:txBody>
          <a:bodyPr/>
          <a:lstStyle/>
          <a:p>
            <a:r>
              <a:rPr lang="en-US" dirty="0" smtClean="0"/>
              <a:t>`</a:t>
            </a:r>
            <a:endParaRPr lang="en-US" dirty="0"/>
          </a:p>
        </p:txBody>
      </p:sp>
      <p:sp>
        <p:nvSpPr>
          <p:cNvPr id="8" name="Content Placeholder 7"/>
          <p:cNvSpPr>
            <a:spLocks noGrp="1"/>
          </p:cNvSpPr>
          <p:nvPr>
            <p:ph idx="1"/>
          </p:nvPr>
        </p:nvSpPr>
        <p:spPr>
          <a:xfrm>
            <a:off x="457200" y="1295400"/>
            <a:ext cx="8229600" cy="5029200"/>
          </a:xfrm>
        </p:spPr>
        <p:txBody>
          <a:bodyPr/>
          <a:lstStyle/>
          <a:p>
            <a:pPr>
              <a:buClr>
                <a:schemeClr val="bg1"/>
              </a:buClr>
              <a:buFont typeface="Wingdings" pitchFamily="2" charset="2"/>
              <a:buChar char="ü"/>
            </a:pPr>
            <a:r>
              <a:rPr lang="en-US" dirty="0" smtClean="0">
                <a:solidFill>
                  <a:schemeClr val="bg1">
                    <a:lumMod val="85000"/>
                  </a:schemeClr>
                </a:solidFill>
              </a:rPr>
              <a:t> </a:t>
            </a:r>
            <a:r>
              <a:rPr lang="en-US" sz="2200" dirty="0" smtClean="0">
                <a:solidFill>
                  <a:schemeClr val="bg1">
                    <a:lumMod val="85000"/>
                  </a:schemeClr>
                </a:solidFill>
              </a:rPr>
              <a:t> Packing tips.</a:t>
            </a:r>
          </a:p>
          <a:p>
            <a:pPr>
              <a:buClr>
                <a:schemeClr val="bg1"/>
              </a:buClr>
              <a:buNone/>
            </a:pPr>
            <a:r>
              <a:rPr lang="en-US" dirty="0">
                <a:solidFill>
                  <a:schemeClr val="bg1">
                    <a:lumMod val="85000"/>
                  </a:schemeClr>
                </a:solidFill>
              </a:rPr>
              <a:t> </a:t>
            </a:r>
            <a:r>
              <a:rPr lang="en-US" dirty="0" smtClean="0">
                <a:solidFill>
                  <a:schemeClr val="bg1">
                    <a:lumMod val="85000"/>
                  </a:schemeClr>
                </a:solidFill>
              </a:rPr>
              <a:t>    </a:t>
            </a:r>
            <a:r>
              <a:rPr lang="en-US" sz="1900" dirty="0" smtClean="0">
                <a:solidFill>
                  <a:schemeClr val="bg1">
                    <a:lumMod val="85000"/>
                  </a:schemeClr>
                </a:solidFill>
              </a:rPr>
              <a:t>Rolling clothes, instead of folding them, will save room.</a:t>
            </a:r>
          </a:p>
          <a:p>
            <a:pPr>
              <a:buClr>
                <a:schemeClr val="bg1"/>
              </a:buClr>
              <a:buNone/>
            </a:pPr>
            <a:r>
              <a:rPr lang="en-US" sz="1900" dirty="0" smtClean="0">
                <a:solidFill>
                  <a:schemeClr val="bg1">
                    <a:lumMod val="85000"/>
                  </a:schemeClr>
                </a:solidFill>
              </a:rPr>
              <a:t>       Wash clothes before wearing to prevent irritation.</a:t>
            </a:r>
          </a:p>
          <a:p>
            <a:pPr>
              <a:buClr>
                <a:schemeClr val="bg1"/>
              </a:buClr>
              <a:buNone/>
            </a:pPr>
            <a:r>
              <a:rPr lang="en-US" sz="1900" dirty="0" smtClean="0">
                <a:solidFill>
                  <a:schemeClr val="bg1">
                    <a:lumMod val="85000"/>
                  </a:schemeClr>
                </a:solidFill>
              </a:rPr>
              <a:t>     </a:t>
            </a:r>
          </a:p>
          <a:p>
            <a:pPr>
              <a:buClr>
                <a:schemeClr val="bg1"/>
              </a:buClr>
              <a:buNone/>
            </a:pPr>
            <a:r>
              <a:rPr lang="en-US" sz="1900" dirty="0" smtClean="0">
                <a:solidFill>
                  <a:schemeClr val="bg1">
                    <a:lumMod val="85000"/>
                  </a:schemeClr>
                </a:solidFill>
              </a:rPr>
              <a:t>       </a:t>
            </a:r>
            <a:r>
              <a:rPr lang="en-US" sz="1900" b="1" dirty="0" smtClean="0">
                <a:solidFill>
                  <a:schemeClr val="bg1">
                    <a:lumMod val="85000"/>
                  </a:schemeClr>
                </a:solidFill>
              </a:rPr>
              <a:t>Tips for breaking in new leather boots:</a:t>
            </a:r>
          </a:p>
          <a:p>
            <a:pPr marL="1319213" indent="-344488">
              <a:buClr>
                <a:schemeClr val="bg1"/>
              </a:buClr>
              <a:buFont typeface="Wingdings" pitchFamily="2" charset="2"/>
              <a:buChar char="§"/>
            </a:pPr>
            <a:r>
              <a:rPr lang="en-US" sz="1900" b="1" dirty="0" smtClean="0">
                <a:solidFill>
                  <a:schemeClr val="bg1">
                    <a:lumMod val="85000"/>
                  </a:schemeClr>
                </a:solidFill>
              </a:rPr>
              <a:t> </a:t>
            </a:r>
            <a:r>
              <a:rPr lang="en-US" sz="1600" dirty="0" smtClean="0">
                <a:solidFill>
                  <a:schemeClr val="bg1">
                    <a:lumMod val="85000"/>
                  </a:schemeClr>
                </a:solidFill>
              </a:rPr>
              <a:t>Break boots in early morning on a warm day</a:t>
            </a:r>
          </a:p>
          <a:p>
            <a:pPr marL="1319213" indent="-344488">
              <a:buClr>
                <a:schemeClr val="bg1"/>
              </a:buClr>
              <a:buFont typeface="Wingdings" pitchFamily="2" charset="2"/>
              <a:buChar char="§"/>
            </a:pPr>
            <a:r>
              <a:rPr lang="en-US" sz="1600" dirty="0" smtClean="0">
                <a:solidFill>
                  <a:schemeClr val="bg1">
                    <a:lumMod val="85000"/>
                  </a:schemeClr>
                </a:solidFill>
              </a:rPr>
              <a:t> Put on socks and boots. Do not lace boots too tightly</a:t>
            </a:r>
          </a:p>
          <a:p>
            <a:pPr marL="1319213" indent="-344488">
              <a:buClr>
                <a:schemeClr val="bg1"/>
              </a:buClr>
              <a:buFont typeface="Wingdings" pitchFamily="2" charset="2"/>
              <a:buChar char="§"/>
            </a:pPr>
            <a:r>
              <a:rPr lang="en-US" sz="1600" dirty="0" smtClean="0">
                <a:solidFill>
                  <a:schemeClr val="bg1">
                    <a:lumMod val="85000"/>
                  </a:schemeClr>
                </a:solidFill>
              </a:rPr>
              <a:t> Put 12” of lukewarm water in a bathtub</a:t>
            </a:r>
          </a:p>
          <a:p>
            <a:pPr marL="1319213" indent="-344488">
              <a:buClr>
                <a:schemeClr val="bg1"/>
              </a:buClr>
              <a:buFont typeface="Wingdings" pitchFamily="2" charset="2"/>
              <a:buChar char="§"/>
            </a:pPr>
            <a:r>
              <a:rPr lang="en-US" sz="1600" dirty="0" smtClean="0">
                <a:solidFill>
                  <a:schemeClr val="bg1">
                    <a:lumMod val="85000"/>
                  </a:schemeClr>
                </a:solidFill>
              </a:rPr>
              <a:t> Completely soak boots until socks are soggy</a:t>
            </a:r>
          </a:p>
          <a:p>
            <a:pPr marL="1319213" indent="-344488">
              <a:buClr>
                <a:schemeClr val="bg1"/>
              </a:buClr>
              <a:buFont typeface="Wingdings" pitchFamily="2" charset="2"/>
              <a:buChar char="§"/>
            </a:pPr>
            <a:r>
              <a:rPr lang="en-US" sz="1600" dirty="0" smtClean="0">
                <a:solidFill>
                  <a:schemeClr val="bg1">
                    <a:lumMod val="85000"/>
                  </a:schemeClr>
                </a:solidFill>
              </a:rPr>
              <a:t> Towel dry boots</a:t>
            </a:r>
          </a:p>
          <a:p>
            <a:pPr marL="1319213" indent="-344488">
              <a:buClr>
                <a:schemeClr val="bg1"/>
              </a:buClr>
              <a:buFont typeface="Wingdings" pitchFamily="2" charset="2"/>
              <a:buChar char="§"/>
            </a:pPr>
            <a:r>
              <a:rPr lang="en-US" sz="1600" dirty="0" smtClean="0">
                <a:solidFill>
                  <a:schemeClr val="bg1">
                    <a:lumMod val="85000"/>
                  </a:schemeClr>
                </a:solidFill>
              </a:rPr>
              <a:t> Wear boots for the entire day or until they are completely dry. Walking for a while will ensure they are broken in</a:t>
            </a:r>
          </a:p>
          <a:p>
            <a:pPr marL="1319213" indent="-344488">
              <a:buClr>
                <a:schemeClr val="bg1"/>
              </a:buClr>
              <a:buFont typeface="Wingdings" pitchFamily="2" charset="2"/>
              <a:buChar char="§"/>
            </a:pPr>
            <a:r>
              <a:rPr lang="en-US" sz="1600" dirty="0" smtClean="0">
                <a:solidFill>
                  <a:schemeClr val="bg1">
                    <a:lumMod val="85000"/>
                  </a:schemeClr>
                </a:solidFill>
              </a:rPr>
              <a:t> Polish boots with leather oils</a:t>
            </a:r>
          </a:p>
        </p:txBody>
      </p:sp>
      <p:pic>
        <p:nvPicPr>
          <p:cNvPr id="9" name="Picture 8" descr="origenal logo_custom_.jpg"/>
          <p:cNvPicPr>
            <a:picLocks noChangeAspect="1"/>
          </p:cNvPicPr>
          <p:nvPr/>
        </p:nvPicPr>
        <p:blipFill>
          <a:blip r:embed="rId4" cstate="print"/>
          <a:stretch>
            <a:fillRect/>
          </a:stretch>
        </p:blipFill>
        <p:spPr>
          <a:xfrm>
            <a:off x="8041822" y="0"/>
            <a:ext cx="1102178" cy="1114426"/>
          </a:xfrm>
          <a:prstGeom prst="rect">
            <a:avLst/>
          </a:prstGeom>
        </p:spPr>
      </p:pic>
      <p:sp>
        <p:nvSpPr>
          <p:cNvPr id="10" name="Slide Number Placeholder 9"/>
          <p:cNvSpPr>
            <a:spLocks noGrp="1"/>
          </p:cNvSpPr>
          <p:nvPr>
            <p:ph type="sldNum" sz="quarter" idx="12"/>
          </p:nvPr>
        </p:nvSpPr>
        <p:spPr/>
        <p:txBody>
          <a:bodyPr/>
          <a:lstStyle/>
          <a:p>
            <a:fld id="{042AED99-7FB4-404E-8A97-64753DCE42EC}" type="slidenum">
              <a:rPr kumimoji="0" lang="en-US" smtClean="0"/>
              <a:pPr/>
              <a:t>7</a:t>
            </a:fld>
            <a:endParaRPr kumimoji="0"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3000" b="-3000"/>
          </a:stretch>
        </a:blipFill>
        <a:effectLst/>
      </p:bgPr>
    </p:bg>
    <p:spTree>
      <p:nvGrpSpPr>
        <p:cNvPr id="1" name=""/>
        <p:cNvGrpSpPr/>
        <p:nvPr/>
      </p:nvGrpSpPr>
      <p:grpSpPr>
        <a:xfrm>
          <a:off x="0" y="0"/>
          <a:ext cx="0" cy="0"/>
          <a:chOff x="0" y="0"/>
          <a:chExt cx="0" cy="0"/>
        </a:xfrm>
      </p:grpSpPr>
      <p:pic>
        <p:nvPicPr>
          <p:cNvPr id="7" name="Picture 6" descr="U.S.PublicHealthService22.jpg"/>
          <p:cNvPicPr>
            <a:picLocks noChangeAspect="1"/>
          </p:cNvPicPr>
          <p:nvPr/>
        </p:nvPicPr>
        <p:blipFill>
          <a:blip r:embed="rId3" cstate="print"/>
          <a:stretch>
            <a:fillRect/>
          </a:stretch>
        </p:blipFill>
        <p:spPr>
          <a:xfrm>
            <a:off x="0" y="0"/>
            <a:ext cx="1055576" cy="1061590"/>
          </a:xfrm>
          <a:prstGeom prst="rect">
            <a:avLst/>
          </a:prstGeom>
        </p:spPr>
      </p:pic>
      <p:sp>
        <p:nvSpPr>
          <p:cNvPr id="9" name="Content Placeholder 8"/>
          <p:cNvSpPr>
            <a:spLocks noGrp="1"/>
          </p:cNvSpPr>
          <p:nvPr>
            <p:ph idx="1"/>
          </p:nvPr>
        </p:nvSpPr>
        <p:spPr>
          <a:xfrm>
            <a:off x="533400" y="1143000"/>
            <a:ext cx="8305800" cy="5486400"/>
          </a:xfrm>
        </p:spPr>
        <p:txBody>
          <a:bodyPr>
            <a:normAutofit/>
          </a:bodyPr>
          <a:lstStyle/>
          <a:p>
            <a:pPr marL="749300" indent="-542925">
              <a:buClr>
                <a:schemeClr val="bg1"/>
              </a:buClr>
              <a:buFont typeface="+mj-lt"/>
              <a:buAutoNum type="romanUcPeriod"/>
            </a:pPr>
            <a:r>
              <a:rPr lang="en-US" sz="2400" dirty="0" smtClean="0">
                <a:solidFill>
                  <a:schemeClr val="bg1">
                    <a:lumMod val="85000"/>
                  </a:schemeClr>
                </a:solidFill>
              </a:rPr>
              <a:t>Prohibited Items </a:t>
            </a:r>
          </a:p>
          <a:p>
            <a:pPr marL="571500" indent="-571500">
              <a:spcBef>
                <a:spcPts val="600"/>
              </a:spcBef>
              <a:buClr>
                <a:schemeClr val="bg1"/>
              </a:buClr>
              <a:buNone/>
            </a:pPr>
            <a:r>
              <a:rPr lang="en-US" sz="1600" dirty="0" smtClean="0">
                <a:solidFill>
                  <a:schemeClr val="bg1">
                    <a:lumMod val="85000"/>
                  </a:schemeClr>
                </a:solidFill>
              </a:rPr>
              <a:t>              Please see Appendix on slide 18</a:t>
            </a:r>
          </a:p>
          <a:p>
            <a:pPr marL="571500" indent="-571500">
              <a:buClr>
                <a:schemeClr val="bg1"/>
              </a:buClr>
              <a:buNone/>
            </a:pPr>
            <a:endParaRPr lang="en-US" sz="1600" dirty="0" smtClean="0">
              <a:solidFill>
                <a:schemeClr val="bg1">
                  <a:lumMod val="85000"/>
                </a:schemeClr>
              </a:solidFill>
            </a:endParaRPr>
          </a:p>
          <a:p>
            <a:pPr marL="749300" indent="-523875">
              <a:lnSpc>
                <a:spcPts val="100"/>
              </a:lnSpc>
              <a:buClr>
                <a:schemeClr val="bg1"/>
              </a:buClr>
              <a:buFont typeface="+mj-lt"/>
              <a:buAutoNum type="romanUcPeriod" startAt="2"/>
            </a:pPr>
            <a:r>
              <a:rPr lang="en-US" sz="2400" dirty="0" smtClean="0">
                <a:solidFill>
                  <a:schemeClr val="bg1">
                    <a:lumMod val="85000"/>
                  </a:schemeClr>
                </a:solidFill>
              </a:rPr>
              <a:t>Other Value Information</a:t>
            </a:r>
          </a:p>
          <a:p>
            <a:pPr marL="974725" indent="-225425">
              <a:buClr>
                <a:schemeClr val="bg1"/>
              </a:buClr>
              <a:buFont typeface="Arial" pitchFamily="34" charset="0"/>
              <a:buChar char="♦"/>
            </a:pPr>
            <a:r>
              <a:rPr lang="en-US" sz="1600" dirty="0" smtClean="0">
                <a:solidFill>
                  <a:schemeClr val="bg1">
                    <a:lumMod val="85000"/>
                  </a:schemeClr>
                </a:solidFill>
              </a:rPr>
              <a:t>Look confident. Dress professionally and modestly, with valuables out  of sight.</a:t>
            </a:r>
          </a:p>
          <a:p>
            <a:pPr marL="974725" indent="-225425">
              <a:buClr>
                <a:schemeClr val="bg1"/>
              </a:buClr>
              <a:buFont typeface="Arial" pitchFamily="34" charset="0"/>
              <a:buChar char="♦"/>
            </a:pPr>
            <a:r>
              <a:rPr lang="en-US" sz="1600" dirty="0" smtClean="0">
                <a:solidFill>
                  <a:schemeClr val="bg1">
                    <a:lumMod val="85000"/>
                  </a:schemeClr>
                </a:solidFill>
              </a:rPr>
              <a:t>Use lockable baggage and label it discreetly so that your name and address are not easily seen. Also, keep a copy of your address and phone number inside the luggage.</a:t>
            </a:r>
          </a:p>
          <a:p>
            <a:pPr marL="974725" indent="-225425">
              <a:buClr>
                <a:schemeClr val="bg1"/>
              </a:buClr>
              <a:buFont typeface="Arial" pitchFamily="34" charset="0"/>
              <a:buChar char="♦"/>
            </a:pPr>
            <a:r>
              <a:rPr lang="en-US" sz="1600" dirty="0" smtClean="0">
                <a:solidFill>
                  <a:schemeClr val="bg1">
                    <a:lumMod val="85000"/>
                  </a:schemeClr>
                </a:solidFill>
              </a:rPr>
              <a:t>Carry your passport and a photocopy of your passport. Keep copy in a separate location.</a:t>
            </a:r>
          </a:p>
          <a:p>
            <a:pPr marL="974725" indent="-225425">
              <a:buClr>
                <a:schemeClr val="bg1"/>
              </a:buClr>
              <a:buFont typeface="Arial" pitchFamily="34" charset="0"/>
              <a:buChar char="♦"/>
            </a:pPr>
            <a:r>
              <a:rPr lang="en-US" sz="1600" dirty="0" smtClean="0">
                <a:solidFill>
                  <a:schemeClr val="bg1">
                    <a:lumMod val="85000"/>
                  </a:schemeClr>
                </a:solidFill>
              </a:rPr>
              <a:t>Leave copies of your passport and itinerary with your travel personnel and your emergency contact at home.</a:t>
            </a:r>
          </a:p>
          <a:p>
            <a:pPr marL="974725" indent="-225425">
              <a:buClr>
                <a:schemeClr val="bg1"/>
              </a:buClr>
              <a:buFont typeface="Arial" pitchFamily="34" charset="0"/>
              <a:buChar char="♦"/>
            </a:pPr>
            <a:r>
              <a:rPr lang="en-US" sz="1600" dirty="0" smtClean="0">
                <a:solidFill>
                  <a:schemeClr val="bg1">
                    <a:lumMod val="85000"/>
                  </a:schemeClr>
                </a:solidFill>
              </a:rPr>
              <a:t>Carry a copy of your immunization records when traveling overseas.</a:t>
            </a:r>
          </a:p>
          <a:p>
            <a:pPr marL="974725" indent="-225425">
              <a:buClr>
                <a:schemeClr val="bg1"/>
              </a:buClr>
              <a:buFont typeface="Arial" pitchFamily="34" charset="0"/>
              <a:buChar char="♦"/>
            </a:pPr>
            <a:r>
              <a:rPr lang="en-US" sz="1600" dirty="0" smtClean="0">
                <a:solidFill>
                  <a:schemeClr val="bg1">
                    <a:lumMod val="85000"/>
                  </a:schemeClr>
                </a:solidFill>
              </a:rPr>
              <a:t>Leave your planned itinerary with a responsible person in country.</a:t>
            </a:r>
          </a:p>
          <a:p>
            <a:pPr marL="974725" indent="-225425">
              <a:buClr>
                <a:schemeClr val="bg1"/>
              </a:buClr>
              <a:buFont typeface="Arial" pitchFamily="34" charset="0"/>
              <a:buChar char="♦"/>
            </a:pPr>
            <a:r>
              <a:rPr lang="en-US" sz="1600" dirty="0" smtClean="0">
                <a:solidFill>
                  <a:schemeClr val="bg1">
                    <a:lumMod val="85000"/>
                  </a:schemeClr>
                </a:solidFill>
              </a:rPr>
              <a:t>Carry a list of emergency names, addresses, and phone numbers, and, where relevant, the name of reputable hotels on your route.</a:t>
            </a:r>
          </a:p>
          <a:p>
            <a:pPr marL="974725" indent="-225425">
              <a:buClr>
                <a:schemeClr val="bg1"/>
              </a:buClr>
              <a:buFont typeface="Arial" pitchFamily="34" charset="0"/>
              <a:buChar char="♦"/>
            </a:pPr>
            <a:r>
              <a:rPr lang="en-US" sz="1600" dirty="0" smtClean="0">
                <a:solidFill>
                  <a:schemeClr val="bg1">
                    <a:lumMod val="85000"/>
                  </a:schemeClr>
                </a:solidFill>
              </a:rPr>
              <a:t>Carry a  personal alarm (i.e. whistle) and phone card or local coins. Sit near other people. If you must carry a handbag, hold it in front of you.</a:t>
            </a:r>
          </a:p>
        </p:txBody>
      </p:sp>
      <p:pic>
        <p:nvPicPr>
          <p:cNvPr id="5" name="Picture 4" descr="origenal logo_custom_.jpg"/>
          <p:cNvPicPr>
            <a:picLocks noChangeAspect="1"/>
          </p:cNvPicPr>
          <p:nvPr/>
        </p:nvPicPr>
        <p:blipFill>
          <a:blip r:embed="rId4" cstate="print"/>
          <a:stretch>
            <a:fillRect/>
          </a:stretch>
        </p:blipFill>
        <p:spPr>
          <a:xfrm>
            <a:off x="8041822" y="0"/>
            <a:ext cx="1102178" cy="1114426"/>
          </a:xfrm>
          <a:prstGeom prst="rect">
            <a:avLst/>
          </a:prstGeom>
        </p:spPr>
      </p:pic>
      <p:sp>
        <p:nvSpPr>
          <p:cNvPr id="6" name="Slide Number Placeholder 5"/>
          <p:cNvSpPr>
            <a:spLocks noGrp="1"/>
          </p:cNvSpPr>
          <p:nvPr>
            <p:ph type="sldNum" sz="quarter" idx="12"/>
          </p:nvPr>
        </p:nvSpPr>
        <p:spPr/>
        <p:txBody>
          <a:bodyPr/>
          <a:lstStyle/>
          <a:p>
            <a:fld id="{042AED99-7FB4-404E-8A97-64753DCE42EC}" type="slidenum">
              <a:rPr kumimoji="0" lang="en-US" smtClean="0"/>
              <a:pPr/>
              <a:t>8</a:t>
            </a:fld>
            <a:endParaRPr kumimoji="0"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3000" b="-3000"/>
          </a:stretch>
        </a:blipFill>
        <a:effectLst/>
      </p:bgPr>
    </p:bg>
    <p:spTree>
      <p:nvGrpSpPr>
        <p:cNvPr id="1" name=""/>
        <p:cNvGrpSpPr/>
        <p:nvPr/>
      </p:nvGrpSpPr>
      <p:grpSpPr>
        <a:xfrm>
          <a:off x="0" y="0"/>
          <a:ext cx="0" cy="0"/>
          <a:chOff x="0" y="0"/>
          <a:chExt cx="0" cy="0"/>
        </a:xfrm>
      </p:grpSpPr>
      <p:pic>
        <p:nvPicPr>
          <p:cNvPr id="7" name="Picture 6" descr="U.S.PublicHealthService22.jpg"/>
          <p:cNvPicPr>
            <a:picLocks noChangeAspect="1"/>
          </p:cNvPicPr>
          <p:nvPr/>
        </p:nvPicPr>
        <p:blipFill>
          <a:blip r:embed="rId3" cstate="print"/>
          <a:stretch>
            <a:fillRect/>
          </a:stretch>
        </p:blipFill>
        <p:spPr>
          <a:xfrm>
            <a:off x="0" y="0"/>
            <a:ext cx="1055576" cy="1061590"/>
          </a:xfrm>
          <a:prstGeom prst="rect">
            <a:avLst/>
          </a:prstGeom>
        </p:spPr>
      </p:pic>
      <p:sp>
        <p:nvSpPr>
          <p:cNvPr id="6" name="Title 5"/>
          <p:cNvSpPr>
            <a:spLocks noGrp="1"/>
          </p:cNvSpPr>
          <p:nvPr>
            <p:ph type="title"/>
          </p:nvPr>
        </p:nvSpPr>
        <p:spPr/>
        <p:txBody>
          <a:bodyPr/>
          <a:lstStyle/>
          <a:p>
            <a:r>
              <a:rPr lang="en-US" dirty="0" smtClean="0"/>
              <a:t>`</a:t>
            </a:r>
            <a:endParaRPr lang="en-US" dirty="0"/>
          </a:p>
        </p:txBody>
      </p:sp>
      <p:sp>
        <p:nvSpPr>
          <p:cNvPr id="9" name="Content Placeholder 8"/>
          <p:cNvSpPr>
            <a:spLocks noGrp="1"/>
          </p:cNvSpPr>
          <p:nvPr>
            <p:ph idx="1"/>
          </p:nvPr>
        </p:nvSpPr>
        <p:spPr>
          <a:xfrm>
            <a:off x="457200" y="1143000"/>
            <a:ext cx="8229600" cy="5334000"/>
          </a:xfrm>
        </p:spPr>
        <p:txBody>
          <a:bodyPr>
            <a:normAutofit lnSpcReduction="10000"/>
          </a:bodyPr>
          <a:lstStyle/>
          <a:p>
            <a:pPr marL="974725" indent="-225425">
              <a:buClr>
                <a:schemeClr val="bg1"/>
              </a:buClr>
              <a:buFont typeface="Arial" pitchFamily="34" charset="0"/>
              <a:buChar char="♦"/>
            </a:pPr>
            <a:r>
              <a:rPr lang="en-US" sz="1600" dirty="0" smtClean="0">
                <a:solidFill>
                  <a:schemeClr val="bg1">
                    <a:lumMod val="85000"/>
                  </a:schemeClr>
                </a:solidFill>
              </a:rPr>
              <a:t>During long flights, greater than six hours, walk around and stretch to avoid swelling. Drink plenty of water to avoid dehydration.</a:t>
            </a:r>
          </a:p>
          <a:p>
            <a:pPr marL="1027113" indent="-280988">
              <a:buClr>
                <a:schemeClr val="bg1"/>
              </a:buClr>
              <a:buFont typeface="Arial" pitchFamily="34" charset="0"/>
              <a:buChar char="♦"/>
            </a:pPr>
            <a:r>
              <a:rPr lang="en-US" sz="1600" dirty="0" smtClean="0">
                <a:solidFill>
                  <a:schemeClr val="bg1">
                    <a:lumMod val="85000"/>
                  </a:schemeClr>
                </a:solidFill>
              </a:rPr>
              <a:t>Within reason, avoid accepting food or drink from strangers in unofficial settings or when not accompanied by your counterparts.</a:t>
            </a:r>
          </a:p>
          <a:p>
            <a:pPr marL="1027113" indent="-280988">
              <a:buClr>
                <a:schemeClr val="bg1"/>
              </a:buClr>
              <a:buFont typeface="Arial" pitchFamily="34" charset="0"/>
              <a:buChar char="♦"/>
            </a:pPr>
            <a:r>
              <a:rPr lang="en-US" sz="1600" dirty="0" smtClean="0">
                <a:solidFill>
                  <a:schemeClr val="bg1">
                    <a:lumMod val="85000"/>
                  </a:schemeClr>
                </a:solidFill>
              </a:rPr>
              <a:t>Consider a cell phone and keep it pre-programmed with emergency numbers for the local embassy or consulate security office.</a:t>
            </a:r>
          </a:p>
          <a:p>
            <a:pPr marL="1027113" indent="-280988">
              <a:buClr>
                <a:schemeClr val="bg1"/>
              </a:buClr>
              <a:buFont typeface="Arial" pitchFamily="34" charset="0"/>
              <a:buChar char="♦"/>
            </a:pPr>
            <a:r>
              <a:rPr lang="en-US" sz="1600" dirty="0" smtClean="0">
                <a:solidFill>
                  <a:schemeClr val="bg1">
                    <a:lumMod val="85000"/>
                  </a:schemeClr>
                </a:solidFill>
              </a:rPr>
              <a:t>If you must check luggage, make it easily identifiable to baggage handlers if they must quickly locate it to pull off a flight and transfer to another (Large Decals, Large colorful  straps, other stand out attachments)</a:t>
            </a:r>
          </a:p>
          <a:p>
            <a:pPr marL="1027113" indent="-280988">
              <a:buClr>
                <a:schemeClr val="bg1"/>
              </a:buClr>
              <a:buFont typeface="Arial" pitchFamily="34" charset="0"/>
              <a:buChar char="♦"/>
            </a:pPr>
            <a:r>
              <a:rPr lang="en-US" sz="1600" dirty="0" smtClean="0">
                <a:solidFill>
                  <a:schemeClr val="bg1">
                    <a:lumMod val="85000"/>
                  </a:schemeClr>
                </a:solidFill>
              </a:rPr>
              <a:t>Keep some absolute essentials in a carry-on that will enable you to survive for a couple of days if your baggage get lost (see items in red below).</a:t>
            </a:r>
          </a:p>
          <a:p>
            <a:pPr marL="1027113" indent="-280988">
              <a:buClr>
                <a:schemeClr val="bg1"/>
              </a:buClr>
              <a:buFont typeface="Arial" pitchFamily="34" charset="0"/>
              <a:buChar char="♦"/>
            </a:pPr>
            <a:r>
              <a:rPr lang="en-US" sz="1600" dirty="0" smtClean="0">
                <a:solidFill>
                  <a:schemeClr val="bg1">
                    <a:lumMod val="85000"/>
                  </a:schemeClr>
                </a:solidFill>
              </a:rPr>
              <a:t>Carry a letter/orders or other ID which might be used to convey to the Airlines/car Rental Agencies that you are responding to a disaster, and need priority assistance in obtaining a flight or car rental.</a:t>
            </a:r>
          </a:p>
          <a:p>
            <a:pPr marL="746125" indent="-520700">
              <a:buClr>
                <a:schemeClr val="bg1"/>
              </a:buClr>
              <a:buFont typeface="+mj-lt"/>
              <a:buAutoNum type="romanUcPeriod" startAt="3"/>
            </a:pPr>
            <a:r>
              <a:rPr lang="en-US" sz="2400" dirty="0" smtClean="0">
                <a:solidFill>
                  <a:schemeClr val="bg1">
                    <a:lumMod val="85000"/>
                  </a:schemeClr>
                </a:solidFill>
              </a:rPr>
              <a:t>Safety in hotels</a:t>
            </a:r>
          </a:p>
          <a:p>
            <a:pPr marL="1027113" indent="-280988">
              <a:buClr>
                <a:schemeClr val="bg1"/>
              </a:buClr>
              <a:buFont typeface="Arial" pitchFamily="34" charset="0"/>
              <a:buChar char="♦"/>
            </a:pPr>
            <a:r>
              <a:rPr lang="en-US" sz="1600" dirty="0" smtClean="0">
                <a:solidFill>
                  <a:schemeClr val="bg1">
                    <a:lumMod val="85000"/>
                  </a:schemeClr>
                </a:solidFill>
              </a:rPr>
              <a:t>Ask for a room between the second and seventh floors, avoiding the top floor.</a:t>
            </a:r>
          </a:p>
          <a:p>
            <a:pPr marL="1027113" indent="-280988">
              <a:buClr>
                <a:schemeClr val="bg1"/>
              </a:buClr>
              <a:buFont typeface="Arial" pitchFamily="34" charset="0"/>
              <a:buChar char="♦"/>
            </a:pPr>
            <a:r>
              <a:rPr lang="en-US" sz="1600" dirty="0" smtClean="0">
                <a:solidFill>
                  <a:schemeClr val="bg1">
                    <a:lumMod val="85000"/>
                  </a:schemeClr>
                </a:solidFill>
              </a:rPr>
              <a:t>Examine the room, including closets, bathroom, beds, and window areas for anything that appear suspicious, including hidden intruders.</a:t>
            </a:r>
          </a:p>
          <a:p>
            <a:pPr marL="1027113" indent="-280988">
              <a:buClr>
                <a:schemeClr val="bg1"/>
              </a:buClr>
              <a:buFont typeface="Arial" pitchFamily="34" charset="0"/>
              <a:buChar char="♦"/>
            </a:pPr>
            <a:r>
              <a:rPr lang="en-US" sz="1600" dirty="0" smtClean="0">
                <a:solidFill>
                  <a:schemeClr val="bg1">
                    <a:lumMod val="85000"/>
                  </a:schemeClr>
                </a:solidFill>
              </a:rPr>
              <a:t>Note the evacuation route in case of fire or emergency. Consider checking the pathways to be sure that it is clear and unlocked.</a:t>
            </a:r>
          </a:p>
        </p:txBody>
      </p:sp>
      <p:pic>
        <p:nvPicPr>
          <p:cNvPr id="8" name="Picture 7" descr="origenal logo_custom_.jpg"/>
          <p:cNvPicPr>
            <a:picLocks noChangeAspect="1"/>
          </p:cNvPicPr>
          <p:nvPr/>
        </p:nvPicPr>
        <p:blipFill>
          <a:blip r:embed="rId4" cstate="print"/>
          <a:stretch>
            <a:fillRect/>
          </a:stretch>
        </p:blipFill>
        <p:spPr>
          <a:xfrm>
            <a:off x="8041822" y="0"/>
            <a:ext cx="1102178" cy="1114426"/>
          </a:xfrm>
          <a:prstGeom prst="rect">
            <a:avLst/>
          </a:prstGeom>
        </p:spPr>
      </p:pic>
      <p:sp>
        <p:nvSpPr>
          <p:cNvPr id="10" name="Slide Number Placeholder 9"/>
          <p:cNvSpPr>
            <a:spLocks noGrp="1"/>
          </p:cNvSpPr>
          <p:nvPr>
            <p:ph type="sldNum" sz="quarter" idx="12"/>
          </p:nvPr>
        </p:nvSpPr>
        <p:spPr/>
        <p:txBody>
          <a:bodyPr/>
          <a:lstStyle/>
          <a:p>
            <a:fld id="{042AED99-7FB4-404E-8A97-64753DCE42EC}" type="slidenum">
              <a:rPr kumimoji="0" lang="en-US" smtClean="0"/>
              <a:pPr/>
              <a:t>9</a:t>
            </a:fld>
            <a:endParaRPr kumimoji="0"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1127</TotalTime>
  <Words>2641</Words>
  <Application>Microsoft Office PowerPoint</Application>
  <PresentationFormat>On-screen Show (4:3)</PresentationFormat>
  <Paragraphs>538</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Flow</vt:lpstr>
      <vt:lpstr>HAPAG DEPLOYMENT  PACKING GUIDE</vt:lpstr>
      <vt:lpstr>Pre-deployment check-list</vt:lpstr>
      <vt:lpstr>PowerPoint Presentation</vt:lpstr>
      <vt:lpstr>Deployment Checklist</vt:lpstr>
      <vt:lpstr>PowerPoint Presentation</vt:lpstr>
      <vt:lpstr>PowerPoint Presentation</vt:lpstr>
      <vt:lpstr>`</vt:lpstr>
      <vt:lpstr>PowerPoint Presentation</vt:lpstr>
      <vt:lpstr>`</vt:lpstr>
      <vt:lpstr>`</vt:lpstr>
      <vt:lpst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HAPAG DEPLOYMENT TO GO BAG</dc:title>
  <dc:creator>rodrigo chavez</dc:creator>
  <cp:lastModifiedBy>RODRIGO CHAVEZ</cp:lastModifiedBy>
  <cp:revision>116</cp:revision>
  <dcterms:created xsi:type="dcterms:W3CDTF">2013-08-09T18:09:47Z</dcterms:created>
  <dcterms:modified xsi:type="dcterms:W3CDTF">2013-08-10T21:59:56Z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3" name="_NewReviewCycle">
    <vt:lpwstr/>
  </property>
</Properties>
</file>