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08" r:id="rId4"/>
  </p:sldMasterIdLst>
  <p:notesMasterIdLst>
    <p:notesMasterId r:id="rId61"/>
  </p:notesMasterIdLst>
  <p:sldIdLst>
    <p:sldId id="256" r:id="rId5"/>
    <p:sldId id="296" r:id="rId6"/>
    <p:sldId id="257" r:id="rId7"/>
    <p:sldId id="295" r:id="rId8"/>
    <p:sldId id="280" r:id="rId9"/>
    <p:sldId id="297" r:id="rId10"/>
    <p:sldId id="259" r:id="rId11"/>
    <p:sldId id="281" r:id="rId12"/>
    <p:sldId id="298" r:id="rId13"/>
    <p:sldId id="282" r:id="rId14"/>
    <p:sldId id="283" r:id="rId15"/>
    <p:sldId id="261" r:id="rId16"/>
    <p:sldId id="284" r:id="rId17"/>
    <p:sldId id="285" r:id="rId18"/>
    <p:sldId id="330" r:id="rId19"/>
    <p:sldId id="331" r:id="rId20"/>
    <p:sldId id="286" r:id="rId21"/>
    <p:sldId id="299" r:id="rId22"/>
    <p:sldId id="287" r:id="rId23"/>
    <p:sldId id="258" r:id="rId24"/>
    <p:sldId id="301" r:id="rId25"/>
    <p:sldId id="302" r:id="rId26"/>
    <p:sldId id="300" r:id="rId27"/>
    <p:sldId id="304" r:id="rId28"/>
    <p:sldId id="305" r:id="rId29"/>
    <p:sldId id="306" r:id="rId30"/>
    <p:sldId id="307" r:id="rId31"/>
    <p:sldId id="308" r:id="rId32"/>
    <p:sldId id="309" r:id="rId33"/>
    <p:sldId id="310" r:id="rId34"/>
    <p:sldId id="311" r:id="rId35"/>
    <p:sldId id="312" r:id="rId36"/>
    <p:sldId id="313" r:id="rId37"/>
    <p:sldId id="314" r:id="rId38"/>
    <p:sldId id="315" r:id="rId39"/>
    <p:sldId id="316" r:id="rId40"/>
    <p:sldId id="317" r:id="rId41"/>
    <p:sldId id="318" r:id="rId42"/>
    <p:sldId id="319" r:id="rId43"/>
    <p:sldId id="320" r:id="rId44"/>
    <p:sldId id="321" r:id="rId45"/>
    <p:sldId id="322" r:id="rId46"/>
    <p:sldId id="323" r:id="rId47"/>
    <p:sldId id="324" r:id="rId48"/>
    <p:sldId id="325" r:id="rId49"/>
    <p:sldId id="326" r:id="rId50"/>
    <p:sldId id="327" r:id="rId51"/>
    <p:sldId id="328" r:id="rId52"/>
    <p:sldId id="329" r:id="rId53"/>
    <p:sldId id="288" r:id="rId54"/>
    <p:sldId id="289" r:id="rId55"/>
    <p:sldId id="291" r:id="rId56"/>
    <p:sldId id="292" r:id="rId57"/>
    <p:sldId id="293" r:id="rId58"/>
    <p:sldId id="270" r:id="rId59"/>
    <p:sldId id="274"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CC"/>
    <a:srgbClr val="2F2FFD"/>
    <a:srgbClr val="BBC7E3"/>
    <a:srgbClr val="092991"/>
    <a:srgbClr val="0B408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829" autoAdjust="0"/>
  </p:normalViewPr>
  <p:slideViewPr>
    <p:cSldViewPr>
      <p:cViewPr>
        <p:scale>
          <a:sx n="90" d="100"/>
          <a:sy n="90" d="100"/>
        </p:scale>
        <p:origin x="-1234" y="1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F29F436-E7AA-47C1-8A3B-0200477AF84C}" type="datetimeFigureOut">
              <a:rPr lang="en-US" smtClean="0"/>
              <a:pPr/>
              <a:t>12/4/2013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3E8CDD-63E2-46A0-9DEF-15C429B3C7F4}" type="slidenum">
              <a:rPr lang="en-US" smtClean="0"/>
              <a:pPr/>
              <a:t>‹#›</a:t>
            </a:fld>
            <a:endParaRPr lang="en-US" dirty="0"/>
          </a:p>
        </p:txBody>
      </p:sp>
    </p:spTree>
    <p:extLst>
      <p:ext uri="{BB962C8B-B14F-4D97-AF65-F5344CB8AC3E}">
        <p14:creationId xmlns:p14="http://schemas.microsoft.com/office/powerpoint/2010/main" val="35874065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notes: </a:t>
            </a:r>
            <a:br>
              <a:rPr lang="en-US" dirty="0" smtClean="0"/>
            </a:b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lumMod val="85000"/>
                  </a:schemeClr>
                </a:solidFill>
              </a:rPr>
              <a:t>Individuals in these positions are often in charge of monitoring budgets, managing staff, overseeing facility services, and building relationships with similar organizations in their community.  Many individuals pursue careers in this field as a means of channeling their passion for healthcare delivery without the need to be a clinician in a medical practice. </a:t>
            </a:r>
            <a:endParaRPr lang="en-US" sz="1100" b="1" dirty="0" smtClean="0">
              <a:solidFill>
                <a:schemeClr val="bg1">
                  <a:lumMod val="85000"/>
                </a:schemeClr>
              </a:solidFill>
            </a:endParaRPr>
          </a:p>
          <a:p>
            <a:endParaRPr lang="en-US" dirty="0"/>
          </a:p>
        </p:txBody>
      </p:sp>
      <p:sp>
        <p:nvSpPr>
          <p:cNvPr id="4" name="Slide Number Placeholder 3"/>
          <p:cNvSpPr>
            <a:spLocks noGrp="1"/>
          </p:cNvSpPr>
          <p:nvPr>
            <p:ph type="sldNum" sz="quarter" idx="10"/>
          </p:nvPr>
        </p:nvSpPr>
        <p:spPr/>
        <p:txBody>
          <a:bodyPr/>
          <a:lstStyle/>
          <a:p>
            <a:fld id="{653E8CDD-63E2-46A0-9DEF-15C429B3C7F4}" type="slidenum">
              <a:rPr lang="en-US" smtClean="0"/>
              <a:pPr/>
              <a:t>7</a:t>
            </a:fld>
            <a:endParaRPr lang="en-US" dirty="0"/>
          </a:p>
        </p:txBody>
      </p:sp>
    </p:spTree>
    <p:extLst>
      <p:ext uri="{BB962C8B-B14F-4D97-AF65-F5344CB8AC3E}">
        <p14:creationId xmlns:p14="http://schemas.microsoft.com/office/powerpoint/2010/main" val="9340446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p:txBody>
          <a:bodyPr/>
          <a:lstStyle/>
          <a:p>
            <a:pPr>
              <a:spcBef>
                <a:spcPct val="0"/>
              </a:spcBef>
            </a:pPr>
            <a:endParaRPr lang="en-US" smtClean="0"/>
          </a:p>
        </p:txBody>
      </p:sp>
      <p:sp>
        <p:nvSpPr>
          <p:cNvPr id="33795" name="Slide Number Placeholder 3"/>
          <p:cNvSpPr>
            <a:spLocks noGrp="1"/>
          </p:cNvSpPr>
          <p:nvPr>
            <p:ph type="sldNum" sz="quarter" idx="5"/>
          </p:nvPr>
        </p:nvSpPr>
        <p:spPr>
          <a:noFill/>
        </p:spPr>
        <p:txBody>
          <a:bodyPr/>
          <a:lstStyle/>
          <a:p>
            <a:fld id="{8C49316A-CC72-4CCD-8FB8-4827F3A7B7EF}" type="slidenum">
              <a:rPr lang="en-US">
                <a:solidFill>
                  <a:prstClr val="black"/>
                </a:solidFill>
              </a:rPr>
              <a:pPr/>
              <a:t>37</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p:txBody>
          <a:bodyPr/>
          <a:lstStyle/>
          <a:p>
            <a:pPr>
              <a:spcBef>
                <a:spcPct val="0"/>
              </a:spcBef>
            </a:pPr>
            <a:endParaRPr lang="en-US" smtClean="0"/>
          </a:p>
        </p:txBody>
      </p:sp>
      <p:sp>
        <p:nvSpPr>
          <p:cNvPr id="35843" name="Slide Number Placeholder 3"/>
          <p:cNvSpPr>
            <a:spLocks noGrp="1"/>
          </p:cNvSpPr>
          <p:nvPr>
            <p:ph type="sldNum" sz="quarter" idx="5"/>
          </p:nvPr>
        </p:nvSpPr>
        <p:spPr>
          <a:noFill/>
        </p:spPr>
        <p:txBody>
          <a:bodyPr/>
          <a:lstStyle/>
          <a:p>
            <a:fld id="{E2A9CE32-ABD7-49AB-8496-C9C3476207E0}" type="slidenum">
              <a:rPr lang="en-US">
                <a:solidFill>
                  <a:prstClr val="black"/>
                </a:solidFill>
              </a:rPr>
              <a:pPr/>
              <a:t>39</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p:txBody>
          <a:bodyPr/>
          <a:lstStyle/>
          <a:p>
            <a:pPr>
              <a:spcBef>
                <a:spcPct val="0"/>
              </a:spcBef>
            </a:pPr>
            <a:endParaRPr lang="en-US" smtClean="0"/>
          </a:p>
        </p:txBody>
      </p:sp>
      <p:sp>
        <p:nvSpPr>
          <p:cNvPr id="39939" name="Slide Number Placeholder 3"/>
          <p:cNvSpPr>
            <a:spLocks noGrp="1"/>
          </p:cNvSpPr>
          <p:nvPr>
            <p:ph type="sldNum" sz="quarter" idx="5"/>
          </p:nvPr>
        </p:nvSpPr>
        <p:spPr>
          <a:noFill/>
        </p:spPr>
        <p:txBody>
          <a:bodyPr/>
          <a:lstStyle/>
          <a:p>
            <a:fld id="{87E5B197-B39E-4B63-A48E-6891CF0E0454}" type="slidenum">
              <a:rPr lang="en-US">
                <a:solidFill>
                  <a:prstClr val="black"/>
                </a:solidFill>
              </a:rPr>
              <a:pPr/>
              <a:t>40</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p:txBody>
          <a:bodyPr/>
          <a:lstStyle/>
          <a:p>
            <a:pPr>
              <a:spcBef>
                <a:spcPct val="0"/>
              </a:spcBef>
            </a:pPr>
            <a:endParaRPr lang="en-US" smtClean="0"/>
          </a:p>
        </p:txBody>
      </p:sp>
      <p:sp>
        <p:nvSpPr>
          <p:cNvPr id="57348" name="Slide Number Placeholder 3"/>
          <p:cNvSpPr txBox="1">
            <a:spLocks noGrp="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fontAlgn="base">
              <a:spcBef>
                <a:spcPct val="0"/>
              </a:spcBef>
              <a:spcAft>
                <a:spcPct val="0"/>
              </a:spcAft>
            </a:pPr>
            <a:fld id="{C53DC291-1CC3-4652-A558-9FF95C1CA5CE}" type="slidenum">
              <a:rPr lang="en-US" sz="1200">
                <a:solidFill>
                  <a:prstClr val="black"/>
                </a:solidFill>
              </a:rPr>
              <a:pPr algn="r" defTabSz="914485" fontAlgn="base">
                <a:spcBef>
                  <a:spcPct val="0"/>
                </a:spcBef>
                <a:spcAft>
                  <a:spcPct val="0"/>
                </a:spcAft>
              </a:pPr>
              <a:t>45</a:t>
            </a:fld>
            <a:endParaRPr lang="en-US" sz="120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p:txBody>
          <a:bodyPr/>
          <a:lstStyle/>
          <a:p>
            <a:pPr>
              <a:spcBef>
                <a:spcPct val="0"/>
              </a:spcBef>
            </a:pPr>
            <a:endParaRPr lang="en-US" smtClean="0"/>
          </a:p>
        </p:txBody>
      </p:sp>
      <p:sp>
        <p:nvSpPr>
          <p:cNvPr id="44035" name="Slide Number Placeholder 3"/>
          <p:cNvSpPr>
            <a:spLocks noGrp="1"/>
          </p:cNvSpPr>
          <p:nvPr>
            <p:ph type="sldNum" sz="quarter" idx="5"/>
          </p:nvPr>
        </p:nvSpPr>
        <p:spPr>
          <a:noFill/>
        </p:spPr>
        <p:txBody>
          <a:bodyPr/>
          <a:lstStyle/>
          <a:p>
            <a:fld id="{03B556E1-F562-42CC-8789-F4CB95E54411}" type="slidenum">
              <a:rPr lang="en-US">
                <a:solidFill>
                  <a:prstClr val="black"/>
                </a:solidFill>
              </a:rPr>
              <a:pPr/>
              <a:t>46</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p:spPr>
      </p:sp>
      <p:sp>
        <p:nvSpPr>
          <p:cNvPr id="55299" name="Notes Placeholder 2"/>
          <p:cNvSpPr>
            <a:spLocks noGrp="1"/>
          </p:cNvSpPr>
          <p:nvPr>
            <p:ph type="body" idx="1"/>
          </p:nvPr>
        </p:nvSpPr>
        <p:spPr/>
        <p:txBody>
          <a:bodyPr/>
          <a:lstStyle/>
          <a:p>
            <a:pPr>
              <a:spcBef>
                <a:spcPct val="0"/>
              </a:spcBef>
            </a:pPr>
            <a:endParaRPr lang="en-US" smtClean="0"/>
          </a:p>
        </p:txBody>
      </p:sp>
      <p:sp>
        <p:nvSpPr>
          <p:cNvPr id="55300" name="Slide Number Placeholder 3"/>
          <p:cNvSpPr txBox="1">
            <a:spLocks noGrp="1"/>
          </p:cNvSpPr>
          <p:nvPr/>
        </p:nvSpPr>
        <p:spPr bwMode="auto">
          <a:xfrm>
            <a:off x="3884414" y="8685894"/>
            <a:ext cx="2972098" cy="456595"/>
          </a:xfrm>
          <a:prstGeom prst="rect">
            <a:avLst/>
          </a:prstGeom>
          <a:noFill/>
          <a:ln w="9525">
            <a:noFill/>
            <a:miter lim="800000"/>
            <a:headEnd/>
            <a:tailEnd/>
          </a:ln>
        </p:spPr>
        <p:txBody>
          <a:bodyPr lIns="91432" tIns="45716" rIns="91432" bIns="45716" anchor="b"/>
          <a:lstStyle/>
          <a:p>
            <a:pPr algn="r" defTabSz="914485" fontAlgn="base">
              <a:spcBef>
                <a:spcPct val="0"/>
              </a:spcBef>
              <a:spcAft>
                <a:spcPct val="0"/>
              </a:spcAft>
            </a:pPr>
            <a:fld id="{9E89EF9F-1F41-4D2A-808E-4C4B00BB2815}" type="slidenum">
              <a:rPr lang="en-US" sz="1200">
                <a:solidFill>
                  <a:prstClr val="black"/>
                </a:solidFill>
              </a:rPr>
              <a:pPr algn="r" defTabSz="914485" fontAlgn="base">
                <a:spcBef>
                  <a:spcPct val="0"/>
                </a:spcBef>
                <a:spcAft>
                  <a:spcPct val="0"/>
                </a:spcAft>
              </a:pPr>
              <a:t>49</a:t>
            </a:fld>
            <a:endParaRPr lang="en-US" sz="120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3E8CDD-63E2-46A0-9DEF-15C429B3C7F4}" type="slidenum">
              <a:rPr lang="en-US" smtClean="0"/>
              <a:pPr/>
              <a:t>50</a:t>
            </a:fld>
            <a:endParaRPr lang="en-US" dirty="0"/>
          </a:p>
        </p:txBody>
      </p:sp>
    </p:spTree>
    <p:extLst>
      <p:ext uri="{BB962C8B-B14F-4D97-AF65-F5344CB8AC3E}">
        <p14:creationId xmlns:p14="http://schemas.microsoft.com/office/powerpoint/2010/main" val="35550904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notes: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chemeClr val="bg1">
                    <a:lumMod val="85000"/>
                  </a:schemeClr>
                </a:solidFill>
              </a:rPr>
              <a:t>To learn more about accredited programs in health services management, please visit Association of University Programs in Health Administration (AUPHA)  at www.aupha.org.  You can also reads more about accredited degree programs in this category under the Accredited Healthcare Administration Program section. </a:t>
            </a:r>
            <a:endParaRPr lang="en-US" sz="1200" dirty="0" smtClean="0">
              <a:solidFill>
                <a:schemeClr val="bg1">
                  <a:lumMod val="85000"/>
                </a:schemeClr>
              </a:solidFill>
            </a:endParaRPr>
          </a:p>
          <a:p>
            <a:endParaRPr lang="en-US" dirty="0"/>
          </a:p>
        </p:txBody>
      </p:sp>
      <p:sp>
        <p:nvSpPr>
          <p:cNvPr id="4" name="Slide Number Placeholder 3"/>
          <p:cNvSpPr>
            <a:spLocks noGrp="1"/>
          </p:cNvSpPr>
          <p:nvPr>
            <p:ph type="sldNum" sz="quarter" idx="10"/>
          </p:nvPr>
        </p:nvSpPr>
        <p:spPr/>
        <p:txBody>
          <a:bodyPr/>
          <a:lstStyle/>
          <a:p>
            <a:fld id="{653E8CDD-63E2-46A0-9DEF-15C429B3C7F4}" type="slidenum">
              <a:rPr lang="en-US" smtClean="0"/>
              <a:pPr/>
              <a:t>8</a:t>
            </a:fld>
            <a:endParaRPr lang="en-US" dirty="0"/>
          </a:p>
        </p:txBody>
      </p:sp>
    </p:spTree>
    <p:extLst>
      <p:ext uri="{BB962C8B-B14F-4D97-AF65-F5344CB8AC3E}">
        <p14:creationId xmlns:p14="http://schemas.microsoft.com/office/powerpoint/2010/main" val="2539324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p:txBody>
          <a:bodyPr/>
          <a:lstStyle/>
          <a:p>
            <a:pPr defTabSz="864931" fontAlgn="base">
              <a:spcBef>
                <a:spcPct val="0"/>
              </a:spcBef>
              <a:spcAft>
                <a:spcPct val="0"/>
              </a:spcAft>
              <a:defRPr/>
            </a:pPr>
            <a:r>
              <a:rPr lang="en-US" sz="1100" dirty="0">
                <a:latin typeface="Calibri" pitchFamily="34" charset="0"/>
              </a:rPr>
              <a:t>One of the greatest opportunities for PHS officers to engage and build professional and personal relationships as well has represent the Corps among the medical services from all Uniform Services and the VA as well as many international leaders from services around the world!!!</a:t>
            </a:r>
          </a:p>
          <a:p>
            <a:pPr>
              <a:spcBef>
                <a:spcPct val="0"/>
              </a:spcBef>
            </a:pPr>
            <a:endParaRPr lang="en-US" dirty="0" smtClean="0"/>
          </a:p>
        </p:txBody>
      </p:sp>
      <p:sp>
        <p:nvSpPr>
          <p:cNvPr id="19459" name="Slide Number Placeholder 3"/>
          <p:cNvSpPr>
            <a:spLocks noGrp="1"/>
          </p:cNvSpPr>
          <p:nvPr>
            <p:ph type="sldNum" sz="quarter" idx="5"/>
          </p:nvPr>
        </p:nvSpPr>
        <p:spPr>
          <a:noFill/>
        </p:spPr>
        <p:txBody>
          <a:bodyPr/>
          <a:lstStyle/>
          <a:p>
            <a:fld id="{1C1AD359-C4D5-4079-8ACB-4001154B89E4}" type="slidenum">
              <a:rPr lang="en-US">
                <a:solidFill>
                  <a:prstClr val="black"/>
                </a:solidFill>
              </a:rPr>
              <a:pPr/>
              <a:t>25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r>
              <a:rPr lang="en-US" sz="1100" dirty="0">
                <a:latin typeface="Times-Roman" charset="0"/>
              </a:rPr>
              <a:t>, AMSUS, the Society of the Federal Health Agencies, is the premier resource for education for military and other federal healthcare professionals. </a:t>
            </a:r>
          </a:p>
          <a:p>
            <a:pPr defTabSz="864931" fontAlgn="base">
              <a:spcBef>
                <a:spcPct val="30000"/>
              </a:spcBef>
              <a:spcAft>
                <a:spcPct val="0"/>
              </a:spcAft>
              <a:defRPr/>
            </a:pPr>
            <a:r>
              <a:rPr lang="en-US" sz="1100" dirty="0">
                <a:latin typeface="Times-Roman" charset="0"/>
              </a:rPr>
              <a:t>Represents the interests of healthcare professionals across the spectrum of patient care in the U.S. Army, U.S. Navy, U.S. Air Force, U.S. Public Health Service, Department of Veterans Affairs, U.S. Army Reserve, U.S. Navy Reserve, U.S. Air Force Reserve, Army National Guard, Air National Guard, and the Coast Guard</a:t>
            </a:r>
            <a:r>
              <a:rPr lang="en-US" sz="1300" dirty="0">
                <a:latin typeface="Times-Roman" charset="0"/>
              </a:rPr>
              <a:t>.</a:t>
            </a:r>
          </a:p>
          <a:p>
            <a:pPr>
              <a:buFont typeface="Arial" charset="0"/>
              <a:buNone/>
            </a:pPr>
            <a:endParaRPr lang="en-US" sz="1100" dirty="0">
              <a:latin typeface="Times-Roman" charset="0"/>
            </a:endParaRPr>
          </a:p>
          <a:p>
            <a:endParaRPr lang="en-US" dirty="0"/>
          </a:p>
        </p:txBody>
      </p:sp>
      <p:sp>
        <p:nvSpPr>
          <p:cNvPr id="4" name="Slide Number Placeholder 3"/>
          <p:cNvSpPr>
            <a:spLocks noGrp="1"/>
          </p:cNvSpPr>
          <p:nvPr>
            <p:ph type="sldNum" sz="quarter" idx="10"/>
          </p:nvPr>
        </p:nvSpPr>
        <p:spPr/>
        <p:txBody>
          <a:bodyPr/>
          <a:lstStyle/>
          <a:p>
            <a:fld id="{DA46CE85-4A59-49D8-A800-1EE0035962C9}"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41155274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p:txBody>
          <a:bodyPr/>
          <a:lstStyle/>
          <a:p>
            <a:pPr defTabSz="864931" fontAlgn="base">
              <a:spcBef>
                <a:spcPct val="0"/>
              </a:spcBef>
              <a:spcAft>
                <a:spcPct val="0"/>
              </a:spcAft>
              <a:defRPr/>
            </a:pPr>
            <a:r>
              <a:rPr lang="en-US" sz="1100" dirty="0"/>
              <a:t>1903 - The organization was founded “…for the purpose of advancing military surgery, medicine, and sanitation in the medical departments of the </a:t>
            </a:r>
            <a:r>
              <a:rPr lang="en-US" sz="1100" b="1" dirty="0"/>
              <a:t>Army, Navy, and the Marine-Hospital Service of the United States</a:t>
            </a:r>
            <a:r>
              <a:rPr lang="en-US" sz="1100" dirty="0"/>
              <a:t> and of the militia of the different States, and to increase the efficiency of the different services by mutual association and the consideration of matters pertaining to the medico-military service of the United States in peace and war.” </a:t>
            </a:r>
          </a:p>
          <a:p>
            <a:pPr>
              <a:spcBef>
                <a:spcPct val="0"/>
              </a:spcBef>
            </a:pPr>
            <a:endParaRPr lang="en-US" dirty="0" smtClean="0"/>
          </a:p>
        </p:txBody>
      </p:sp>
      <p:sp>
        <p:nvSpPr>
          <p:cNvPr id="15363" name="Slide Number Placeholder 3"/>
          <p:cNvSpPr>
            <a:spLocks noGrp="1"/>
          </p:cNvSpPr>
          <p:nvPr>
            <p:ph type="sldNum" sz="quarter" idx="5"/>
          </p:nvPr>
        </p:nvSpPr>
        <p:spPr>
          <a:noFill/>
        </p:spPr>
        <p:txBody>
          <a:bodyPr/>
          <a:lstStyle/>
          <a:p>
            <a:fld id="{642E726C-2314-4F8B-B921-1ADF12956502}" type="slidenum">
              <a:rPr lang="en-US">
                <a:solidFill>
                  <a:prstClr val="black"/>
                </a:solidFill>
              </a:rPr>
              <a:pPr/>
              <a:t>27</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p:txBody>
          <a:bodyPr/>
          <a:lstStyle/>
          <a:p>
            <a:pPr>
              <a:spcBef>
                <a:spcPct val="0"/>
              </a:spcBef>
            </a:pPr>
            <a:endParaRPr lang="en-US" smtClean="0"/>
          </a:p>
        </p:txBody>
      </p:sp>
      <p:sp>
        <p:nvSpPr>
          <p:cNvPr id="46083" name="Slide Number Placeholder 3"/>
          <p:cNvSpPr>
            <a:spLocks noGrp="1"/>
          </p:cNvSpPr>
          <p:nvPr>
            <p:ph type="sldNum" sz="quarter" idx="5"/>
          </p:nvPr>
        </p:nvSpPr>
        <p:spPr>
          <a:noFill/>
        </p:spPr>
        <p:txBody>
          <a:bodyPr/>
          <a:lstStyle/>
          <a:p>
            <a:fld id="{4EC8F764-894C-4683-94CB-862F616E2F36}" type="slidenum">
              <a:rPr lang="en-US">
                <a:solidFill>
                  <a:prstClr val="black"/>
                </a:solidFill>
              </a:rPr>
              <a:pPr/>
              <a:t>28</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p:txBody>
          <a:bodyPr/>
          <a:lstStyle/>
          <a:p>
            <a:pPr defTabSz="864931" fontAlgn="base">
              <a:spcBef>
                <a:spcPct val="0"/>
              </a:spcBef>
              <a:spcAft>
                <a:spcPct val="0"/>
              </a:spcAft>
              <a:defRPr/>
            </a:pPr>
            <a:r>
              <a:rPr lang="en-US" sz="1100" dirty="0"/>
              <a:t>Nearly 8,000 members strong representing all healthcare disciplines – professional, scientific, educational, and administrative </a:t>
            </a:r>
          </a:p>
          <a:p>
            <a:pPr>
              <a:spcBef>
                <a:spcPct val="0"/>
              </a:spcBef>
            </a:pPr>
            <a:endParaRPr lang="en-US" dirty="0" smtClean="0"/>
          </a:p>
        </p:txBody>
      </p:sp>
      <p:sp>
        <p:nvSpPr>
          <p:cNvPr id="21507" name="Slide Number Placeholder 3"/>
          <p:cNvSpPr>
            <a:spLocks noGrp="1"/>
          </p:cNvSpPr>
          <p:nvPr>
            <p:ph type="sldNum" sz="quarter" idx="5"/>
          </p:nvPr>
        </p:nvSpPr>
        <p:spPr>
          <a:noFill/>
        </p:spPr>
        <p:txBody>
          <a:bodyPr/>
          <a:lstStyle/>
          <a:p>
            <a:fld id="{B847351C-A01F-4DA2-84BC-0A7B9E0FAA65}" type="slidenum">
              <a:rPr lang="en-US">
                <a:solidFill>
                  <a:prstClr val="black"/>
                </a:solidFill>
              </a:rPr>
              <a:pPr/>
              <a:t>31</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p:txBody>
          <a:bodyPr/>
          <a:lstStyle/>
          <a:p>
            <a:pPr>
              <a:spcBef>
                <a:spcPct val="0"/>
              </a:spcBef>
            </a:pPr>
            <a:endParaRPr lang="en-US" smtClean="0"/>
          </a:p>
        </p:txBody>
      </p:sp>
      <p:sp>
        <p:nvSpPr>
          <p:cNvPr id="23555" name="Slide Number Placeholder 3"/>
          <p:cNvSpPr>
            <a:spLocks noGrp="1"/>
          </p:cNvSpPr>
          <p:nvPr>
            <p:ph type="sldNum" sz="quarter" idx="5"/>
          </p:nvPr>
        </p:nvSpPr>
        <p:spPr>
          <a:noFill/>
        </p:spPr>
        <p:txBody>
          <a:bodyPr/>
          <a:lstStyle/>
          <a:p>
            <a:fld id="{55D9DF2E-3C86-4090-B41A-88C2DD94C414}" type="slidenum">
              <a:rPr lang="en-US">
                <a:solidFill>
                  <a:prstClr val="black"/>
                </a:solidFill>
              </a:rPr>
              <a:pPr/>
              <a:t>32</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p:txBody>
          <a:bodyPr/>
          <a:lstStyle/>
          <a:p>
            <a:pPr>
              <a:spcBef>
                <a:spcPct val="0"/>
              </a:spcBef>
            </a:pPr>
            <a:endParaRPr lang="en-US" smtClean="0"/>
          </a:p>
        </p:txBody>
      </p:sp>
      <p:sp>
        <p:nvSpPr>
          <p:cNvPr id="29699" name="Slide Number Placeholder 3"/>
          <p:cNvSpPr>
            <a:spLocks noGrp="1"/>
          </p:cNvSpPr>
          <p:nvPr>
            <p:ph type="sldNum" sz="quarter" idx="5"/>
          </p:nvPr>
        </p:nvSpPr>
        <p:spPr>
          <a:noFill/>
        </p:spPr>
        <p:txBody>
          <a:bodyPr/>
          <a:lstStyle/>
          <a:p>
            <a:fld id="{BB08B866-1509-45FB-A5F8-9269FAAAC48A}" type="slidenum">
              <a:rPr lang="en-US">
                <a:solidFill>
                  <a:prstClr val="black"/>
                </a:solidFill>
              </a:rPr>
              <a:pPr/>
              <a:t>33</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0BBFFBB-D50E-407A-818E-65295B403FBD}" type="datetime1">
              <a:rPr lang="en-US" smtClean="0"/>
              <a:pPr/>
              <a:t>12/4/2013</a:t>
            </a:fld>
            <a:endParaRPr lang="en-US" dirty="0"/>
          </a:p>
        </p:txBody>
      </p:sp>
      <p:sp>
        <p:nvSpPr>
          <p:cNvPr id="19" name="Footer Placeholder 18"/>
          <p:cNvSpPr>
            <a:spLocks noGrp="1"/>
          </p:cNvSpPr>
          <p:nvPr>
            <p:ph type="ftr" sz="quarter" idx="11"/>
          </p:nvPr>
        </p:nvSpPr>
        <p:spPr/>
        <p:txBody>
          <a:bodyPr/>
          <a:lstStyle/>
          <a:p>
            <a:endParaRPr kumimoji="0" lang="en-US" dirty="0"/>
          </a:p>
        </p:txBody>
      </p:sp>
      <p:sp>
        <p:nvSpPr>
          <p:cNvPr id="27" name="Slide Number Placeholder 2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FB7ED4-B56A-47DB-8084-7645CA6DAA97}" type="datetime1">
              <a:rPr lang="en-US" smtClean="0"/>
              <a:pPr/>
              <a:t>12/4/2013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19CDBC-57C1-4F6F-B4DA-E983FFB7FE7A}" type="datetime1">
              <a:rPr lang="en-US" smtClean="0"/>
              <a:pPr/>
              <a:t>12/4/2013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0BBFFBB-D50E-407A-818E-65295B403FBD}" type="datetime1">
              <a:rPr lang="en-US" smtClean="0">
                <a:solidFill>
                  <a:srgbClr val="DBF5F9">
                    <a:shade val="90000"/>
                  </a:srgbClr>
                </a:solidFill>
              </a:rPr>
              <a:pPr/>
              <a:t>12/4/2013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042AED99-7FB4-404E-8A97-64753DCE42E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227338802"/>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3E0569-1AEB-493F-AC5D-407C6CE98B06}" type="datetime1">
              <a:rPr lang="en-US" smtClean="0">
                <a:solidFill>
                  <a:srgbClr val="04617B">
                    <a:shade val="90000"/>
                  </a:srgbClr>
                </a:solidFill>
              </a:rPr>
              <a:pPr/>
              <a:t>12/4/2013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5156129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FA1BA29-5926-4D4C-8E1A-5C8C1A245390}" type="datetime1">
              <a:rPr lang="en-US" smtClean="0">
                <a:solidFill>
                  <a:srgbClr val="DBF5F9">
                    <a:shade val="90000"/>
                  </a:srgbClr>
                </a:solidFill>
              </a:rPr>
              <a:pPr/>
              <a:t>12/4/2013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848109675"/>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DEAC84-BA77-4FFA-BD1F-EE887409A8DA}" type="datetime1">
              <a:rPr lang="en-US" smtClean="0">
                <a:solidFill>
                  <a:srgbClr val="04617B">
                    <a:shade val="90000"/>
                  </a:srgbClr>
                </a:solidFill>
              </a:rPr>
              <a:pPr/>
              <a:t>12/4/2013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5462236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9E1208-F15C-4DFB-945F-A99CA7F38D6F}" type="datetime1">
              <a:rPr lang="en-US" smtClean="0">
                <a:solidFill>
                  <a:srgbClr val="04617B">
                    <a:shade val="90000"/>
                  </a:srgbClr>
                </a:solidFill>
              </a:rPr>
              <a:pPr/>
              <a:t>12/4/2013</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8770341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24C2F0-E09F-4ECF-BB08-6B4428FF4BEA}" type="datetime1">
              <a:rPr lang="en-US" smtClean="0">
                <a:solidFill>
                  <a:srgbClr val="04617B">
                    <a:shade val="90000"/>
                  </a:srgbClr>
                </a:solidFill>
              </a:rPr>
              <a:pPr/>
              <a:t>12/4/2013</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8410919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0E494-15C2-4C3F-8E00-72F4C18426C9}" type="datetime1">
              <a:rPr lang="en-US" smtClean="0">
                <a:solidFill>
                  <a:srgbClr val="04617B">
                    <a:shade val="90000"/>
                  </a:srgbClr>
                </a:solidFill>
              </a:rPr>
              <a:pPr/>
              <a:t>12/4/2013</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5798946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4B84C2-25AB-43C7-BC75-53EB7993717A}" type="datetime1">
              <a:rPr lang="en-US" smtClean="0">
                <a:solidFill>
                  <a:srgbClr val="04617B">
                    <a:shade val="90000"/>
                  </a:srgbClr>
                </a:solidFill>
              </a:rPr>
              <a:pPr/>
              <a:t>12/4/2013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7567232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3E0569-1AEB-493F-AC5D-407C6CE98B06}" type="datetime1">
              <a:rPr lang="en-US" smtClean="0"/>
              <a:pPr/>
              <a:t>12/4/2013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F01950-C77B-43B8-8139-6391DDE6DE9B}" type="datetime1">
              <a:rPr lang="en-US" smtClean="0">
                <a:solidFill>
                  <a:srgbClr val="04617B">
                    <a:shade val="90000"/>
                  </a:srgbClr>
                </a:solidFill>
              </a:rPr>
              <a:pPr/>
              <a:t>12/4/2013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2247866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FB7ED4-B56A-47DB-8084-7645CA6DAA97}" type="datetime1">
              <a:rPr lang="en-US" smtClean="0">
                <a:solidFill>
                  <a:srgbClr val="04617B">
                    <a:shade val="90000"/>
                  </a:srgbClr>
                </a:solidFill>
              </a:rPr>
              <a:pPr/>
              <a:t>12/4/2013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9012291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19CDBC-57C1-4F6F-B4DA-E983FFB7FE7A}" type="datetime1">
              <a:rPr lang="en-US" smtClean="0">
                <a:solidFill>
                  <a:srgbClr val="04617B">
                    <a:shade val="90000"/>
                  </a:srgbClr>
                </a:solidFill>
              </a:rPr>
              <a:pPr/>
              <a:t>12/4/2013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2300120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0BBFFBB-D50E-407A-818E-65295B403FBD}" type="datetime1">
              <a:rPr lang="en-US" smtClean="0">
                <a:solidFill>
                  <a:srgbClr val="DBF5F9">
                    <a:shade val="90000"/>
                  </a:srgbClr>
                </a:solidFill>
              </a:rPr>
              <a:pPr/>
              <a:t>12/4/2013</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042AED99-7FB4-404E-8A97-64753DCE42E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401794209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03E0569-1AEB-493F-AC5D-407C6CE98B06}" type="datetime1">
              <a:rPr lang="en-US" smtClean="0">
                <a:solidFill>
                  <a:srgbClr val="04617B">
                    <a:shade val="90000"/>
                  </a:srgbClr>
                </a:solidFill>
              </a:rPr>
              <a:pPr/>
              <a:t>12/4/2013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482036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FA1BA29-5926-4D4C-8E1A-5C8C1A245390}" type="datetime1">
              <a:rPr lang="en-US" smtClean="0">
                <a:solidFill>
                  <a:srgbClr val="DBF5F9">
                    <a:shade val="90000"/>
                  </a:srgbClr>
                </a:solidFill>
              </a:rPr>
              <a:pPr/>
              <a:t>12/4/2013</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35871781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DEAC84-BA77-4FFA-BD1F-EE887409A8DA}" type="datetime1">
              <a:rPr lang="en-US" smtClean="0">
                <a:solidFill>
                  <a:srgbClr val="04617B">
                    <a:shade val="90000"/>
                  </a:srgbClr>
                </a:solidFill>
              </a:rPr>
              <a:pPr/>
              <a:t>12/4/2013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9869558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9E1208-F15C-4DFB-945F-A99CA7F38D6F}" type="datetime1">
              <a:rPr lang="en-US" smtClean="0">
                <a:solidFill>
                  <a:srgbClr val="04617B">
                    <a:shade val="90000"/>
                  </a:srgbClr>
                </a:solidFill>
              </a:rPr>
              <a:pPr/>
              <a:t>12/4/2013</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38655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24C2F0-E09F-4ECF-BB08-6B4428FF4BEA}" type="datetime1">
              <a:rPr lang="en-US" smtClean="0">
                <a:solidFill>
                  <a:srgbClr val="04617B">
                    <a:shade val="90000"/>
                  </a:srgbClr>
                </a:solidFill>
              </a:rPr>
              <a:pPr/>
              <a:t>12/4/2013</a:t>
            </a:fld>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164618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0E494-15C2-4C3F-8E00-72F4C18426C9}" type="datetime1">
              <a:rPr lang="en-US" smtClean="0">
                <a:solidFill>
                  <a:srgbClr val="04617B">
                    <a:shade val="90000"/>
                  </a:srgbClr>
                </a:solidFill>
              </a:rPr>
              <a:pPr/>
              <a:t>12/4/2013</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52267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5FA1BA29-5926-4D4C-8E1A-5C8C1A245390}" type="datetime1">
              <a:rPr lang="en-US" smtClean="0"/>
              <a:pPr/>
              <a:t>12/4/2013</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4B84C2-25AB-43C7-BC75-53EB7993717A}" type="datetime1">
              <a:rPr lang="en-US" smtClean="0">
                <a:solidFill>
                  <a:srgbClr val="04617B">
                    <a:shade val="90000"/>
                  </a:srgbClr>
                </a:solidFill>
              </a:rPr>
              <a:pPr/>
              <a:t>12/4/2013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8715582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F01950-C77B-43B8-8139-6391DDE6DE9B}" type="datetime1">
              <a:rPr lang="en-US" smtClean="0">
                <a:solidFill>
                  <a:srgbClr val="04617B">
                    <a:shade val="90000"/>
                  </a:srgbClr>
                </a:solidFill>
              </a:rPr>
              <a:pPr/>
              <a:t>12/4/2013</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160215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3FB7ED4-B56A-47DB-8084-7645CA6DAA97}" type="datetime1">
              <a:rPr lang="en-US" smtClean="0">
                <a:solidFill>
                  <a:srgbClr val="04617B">
                    <a:shade val="90000"/>
                  </a:srgbClr>
                </a:solidFill>
              </a:rPr>
              <a:pPr/>
              <a:t>12/4/2013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9756968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819CDBC-57C1-4F6F-B4DA-E983FFB7FE7A}" type="datetime1">
              <a:rPr lang="en-US" smtClean="0">
                <a:solidFill>
                  <a:srgbClr val="04617B">
                    <a:shade val="90000"/>
                  </a:srgbClr>
                </a:solidFill>
              </a:rPr>
              <a:pPr/>
              <a:t>12/4/2013</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9606949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1266DA-F839-4B47-A63D-DDF3D8A58A6F}" type="datetimeFigureOut">
              <a:rPr lang="en-US">
                <a:solidFill>
                  <a:prstClr val="black">
                    <a:tint val="75000"/>
                  </a:prstClr>
                </a:solidFill>
              </a:rPr>
              <a:pPr>
                <a:defRPr/>
              </a:pPr>
              <a:t>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885D15-C220-4B7B-81DF-B94983CF8E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538557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A8875F-897F-495F-85E8-FEBA4BFEDE68}" type="datetimeFigureOut">
              <a:rPr lang="en-US">
                <a:solidFill>
                  <a:prstClr val="black">
                    <a:tint val="75000"/>
                  </a:prstClr>
                </a:solidFill>
              </a:rPr>
              <a:pPr>
                <a:defRPr/>
              </a:pPr>
              <a:t>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454841C-0F7A-44CA-B873-C2943FB4D4C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491187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04C2A83-CEF4-4A16-A395-1B8D18B76DD5}" type="datetimeFigureOut">
              <a:rPr lang="en-US">
                <a:solidFill>
                  <a:prstClr val="black">
                    <a:tint val="75000"/>
                  </a:prstClr>
                </a:solidFill>
              </a:rPr>
              <a:pPr>
                <a:defRPr/>
              </a:pPr>
              <a:t>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C4019B5-72E5-4811-98D2-7F1D7706914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55743713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F778F8-65DF-491B-8B55-1E45D9C931D6}" type="datetimeFigureOut">
              <a:rPr lang="en-US">
                <a:solidFill>
                  <a:prstClr val="black">
                    <a:tint val="75000"/>
                  </a:prstClr>
                </a:solidFill>
              </a:rPr>
              <a:pPr>
                <a:defRPr/>
              </a:pPr>
              <a:t>12/4/2013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F8D0AEA-E529-4B4F-964B-84E6825FB30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1218687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07551B4-8C9D-4487-B1FF-C1CAD9E48125}" type="datetimeFigureOut">
              <a:rPr lang="en-US">
                <a:solidFill>
                  <a:prstClr val="black">
                    <a:tint val="75000"/>
                  </a:prstClr>
                </a:solidFill>
              </a:rPr>
              <a:pPr>
                <a:defRPr/>
              </a:pPr>
              <a:t>12/4/2013</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A2A5260C-7529-4A07-97EC-8EE02594A90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16917415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8EDA5B0-88D9-4F36-A86E-BC7A2939A725}" type="datetimeFigureOut">
              <a:rPr lang="en-US">
                <a:solidFill>
                  <a:prstClr val="black">
                    <a:tint val="75000"/>
                  </a:prstClr>
                </a:solidFill>
              </a:rPr>
              <a:pPr>
                <a:defRPr/>
              </a:pPr>
              <a:t>12/4/2013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CFCC6339-00C0-496A-AD7D-D4BBEEBFFC1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404361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1DEAC84-BA77-4FFA-BD1F-EE887409A8DA}" type="datetime1">
              <a:rPr lang="en-US" smtClean="0"/>
              <a:pPr/>
              <a:t>12/4/2013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B192CB-3D06-41E6-A49B-2A762BBB2A2E}" type="datetimeFigureOut">
              <a:rPr lang="en-US">
                <a:solidFill>
                  <a:prstClr val="black">
                    <a:tint val="75000"/>
                  </a:prstClr>
                </a:solidFill>
              </a:rPr>
              <a:pPr>
                <a:defRPr/>
              </a:pPr>
              <a:t>12/4/2013</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12E1C5B5-109A-48E7-A273-0CC0546ACEF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168060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43E0A7F-F101-4656-B468-269C9E08AA28}" type="datetimeFigureOut">
              <a:rPr lang="en-US">
                <a:solidFill>
                  <a:prstClr val="black">
                    <a:tint val="75000"/>
                  </a:prstClr>
                </a:solidFill>
              </a:rPr>
              <a:pPr>
                <a:defRPr/>
              </a:pPr>
              <a:t>12/4/2013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1AE88FC-77E3-47E3-81FF-B3EEB8C4DB4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010032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B017A0E-1257-4CAE-AD0C-64EC16F6BDFD}" type="datetimeFigureOut">
              <a:rPr lang="en-US">
                <a:solidFill>
                  <a:prstClr val="black">
                    <a:tint val="75000"/>
                  </a:prstClr>
                </a:solidFill>
              </a:rPr>
              <a:pPr>
                <a:defRPr/>
              </a:pPr>
              <a:t>12/4/2013</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65712305-7175-48B3-B848-D751FA8C0A9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056277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DFBFC41-B2FA-41A9-9A72-3137A4EB900E}" type="datetimeFigureOut">
              <a:rPr lang="en-US">
                <a:solidFill>
                  <a:prstClr val="black">
                    <a:tint val="75000"/>
                  </a:prstClr>
                </a:solidFill>
              </a:rPr>
              <a:pPr>
                <a:defRPr/>
              </a:pPr>
              <a:t>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E393FB41-FCE7-49D5-965C-C5946BD7435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143786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18C2ABE-DB83-4D82-B0C8-5BDF744691E5}" type="datetimeFigureOut">
              <a:rPr lang="en-US">
                <a:solidFill>
                  <a:prstClr val="black">
                    <a:tint val="75000"/>
                  </a:prstClr>
                </a:solidFill>
              </a:rPr>
              <a:pPr>
                <a:defRPr/>
              </a:pPr>
              <a:t>12/4/2013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54249127-C19C-4F80-A248-22EFCF60D78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995552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88"/>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p:spPr>
        <p:txBody>
          <a:bodyPr/>
          <a:lstStyle>
            <a:lvl1pPr>
              <a:defRPr/>
            </a:lvl1pPr>
          </a:lstStyle>
          <a:p>
            <a:pPr>
              <a:defRPr/>
            </a:pPr>
            <a:fld id="{CA68C14F-67FA-45FC-A5D4-59005847A025}" type="datetimeFigureOut">
              <a:rPr lang="en-US">
                <a:solidFill>
                  <a:prstClr val="black">
                    <a:tint val="75000"/>
                  </a:prstClr>
                </a:solidFill>
              </a:rPr>
              <a:pPr>
                <a:defRPr/>
              </a:pPr>
              <a:t>12/4/2013</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p:spPr>
        <p:txBody>
          <a:bodyPr/>
          <a:lstStyle>
            <a:lvl1pPr>
              <a:defRPr/>
            </a:lvl1pPr>
          </a:lstStyle>
          <a:p>
            <a:pPr>
              <a:defRPr/>
            </a:pPr>
            <a:fld id="{2970C0D9-5702-42C1-9DC0-1594EABAB1CC}"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2058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9E1208-F15C-4DFB-945F-A99CA7F38D6F}" type="datetime1">
              <a:rPr lang="en-US" smtClean="0"/>
              <a:pPr/>
              <a:t>12/4/2013</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424C2F0-E09F-4ECF-BB08-6B4428FF4BEA}" type="datetime1">
              <a:rPr lang="en-US" smtClean="0"/>
              <a:pPr/>
              <a:t>12/4/2013</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0E494-15C2-4C3F-8E00-72F4C18426C9}" type="datetime1">
              <a:rPr lang="en-US" smtClean="0"/>
              <a:pPr/>
              <a:t>12/4/2013</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D4B84C2-25AB-43C7-BC75-53EB7993717A}" type="datetime1">
              <a:rPr lang="en-US" smtClean="0"/>
              <a:pPr/>
              <a:t>12/4/2013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5F01950-C77B-43B8-8139-6391DDE6DE9B}" type="datetime1">
              <a:rPr lang="en-US" smtClean="0"/>
              <a:pPr/>
              <a:t>12/4/2013</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851D474-5E19-48C9-8FED-0894132678CB}" type="datetime1">
              <a:rPr lang="en-US" smtClean="0"/>
              <a:pPr/>
              <a:t>12/4/2013</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851D474-5E19-48C9-8FED-0894132678CB}" type="datetime1">
              <a:rPr lang="en-US" smtClean="0">
                <a:solidFill>
                  <a:srgbClr val="04617B">
                    <a:shade val="90000"/>
                  </a:srgbClr>
                </a:solidFill>
              </a:rPr>
              <a:pPr/>
              <a:t>12/4/2013</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4705321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851D474-5E19-48C9-8FED-0894132678CB}" type="datetime1">
              <a:rPr lang="en-US" smtClean="0">
                <a:solidFill>
                  <a:srgbClr val="04617B">
                    <a:shade val="90000"/>
                  </a:srgbClr>
                </a:solidFill>
              </a:rPr>
              <a:pPr/>
              <a:t>12/4/2013</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91139190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0DB80A02-8BE5-4F23-BA52-F7FD331F2A4B}" type="datetimeFigureOut">
              <a:rPr lang="en-US">
                <a:solidFill>
                  <a:prstClr val="black">
                    <a:tint val="75000"/>
                  </a:prstClr>
                </a:solidFill>
              </a:rPr>
              <a:pPr>
                <a:defRPr/>
              </a:pPr>
              <a:t>12/4/2013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CA91F870-55AA-4E14-9FAB-973515E0D7F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69233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grad-schools.usnews.rankingsandreviews.com/best-graduate-schools/top-health-schools/healthcare-management-rankings" TargetMode="External"/><Relationship Id="rId7" Type="http://schemas.openxmlformats.org/officeDocument/2006/relationships/hyperlink" Target="http://managemypractice.com/top-5-online-healthcare-administration-programs-guest-author-joy-paley-lists-her-picks/" TargetMode="External"/><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hyperlink" Target="http://www.healthcare-administration-degree.net/best/online/" TargetMode="External"/><Relationship Id="rId5" Type="http://schemas.openxmlformats.org/officeDocument/2006/relationships/hyperlink" Target="http://healthcareadministrationsite.com/healthcare-administration-schools/" TargetMode="External"/><Relationship Id="rId4" Type="http://schemas.openxmlformats.org/officeDocument/2006/relationships/hyperlink" Target="http://www.superscholar.org/top-online-healthcare-administration-schools/" TargetMode="External"/><Relationship Id="rId9" Type="http://schemas.openxmlformats.org/officeDocument/2006/relationships/image" Target="../media/image6.jpeg"/></Relationships>
</file>

<file path=ppt/slides/_rels/slide13.xml.rels><?xml version="1.0" encoding="UTF-8" standalone="yes"?>
<Relationships xmlns="http://schemas.openxmlformats.org/package/2006/relationships"><Relationship Id="rId8" Type="http://schemas.openxmlformats.org/officeDocument/2006/relationships/hyperlink" Target="http://www.healthcarebuilder.com/health_care_administrator.htm" TargetMode="External"/><Relationship Id="rId3" Type="http://schemas.openxmlformats.org/officeDocument/2006/relationships/hyperlink" Target="http://masterofhealthadministration.com/" TargetMode="External"/><Relationship Id="rId7" Type="http://schemas.openxmlformats.org/officeDocument/2006/relationships/hyperlink" Target="http://college-accreditation.findthedata.org/d/b/Health-Services-Administration" TargetMode="External"/><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hyperlink" Target="http://www.comparetopschools.com/health-administration/default9.aspx?&amp;affiliate_code=cts_gs_health_admin&amp;subid=%2Bhealth%20%2Bcare%20%2Badministration%20%2Bprograms+b+c++g+3t3+34164157064&amp;mkwid=s5ozm5c8d_dc&amp;pcrid=34164157064&amp;pkw=%2Bhealth%20%2Bcare%20%2Badministration%20%2Bprograms&amp;pmt=b&amp;gclid=CLm4_NCm2rgCFdKj4AodExMAzw" TargetMode="External"/><Relationship Id="rId11" Type="http://schemas.openxmlformats.org/officeDocument/2006/relationships/image" Target="../media/image6.jpeg"/><Relationship Id="rId5" Type="http://schemas.openxmlformats.org/officeDocument/2006/relationships/hyperlink" Target="http://www.cahme.org/dbapp2/program_search.php" TargetMode="External"/><Relationship Id="rId10" Type="http://schemas.openxmlformats.org/officeDocument/2006/relationships/image" Target="../media/image4.jpeg"/><Relationship Id="rId4" Type="http://schemas.openxmlformats.org/officeDocument/2006/relationships/hyperlink" Target="http://www.aupha.org/custom/directory/" TargetMode="External"/><Relationship Id="rId9" Type="http://schemas.openxmlformats.org/officeDocument/2006/relationships/hyperlink" Target="http://www.healthadministrationdegrees.com/programs-by-stat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hyperlink" Target="http://www.ache.org/postgrad/print_detail.cfm" TargetMode="External"/><Relationship Id="rId7"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hyperlink" Target="http://www.kaiseredu.org/fellowships-and-internships.aspx" TargetMode="External"/><Relationship Id="rId5" Type="http://schemas.openxmlformats.org/officeDocument/2006/relationships/hyperlink" Target="http://www.cdc.gov/fellowships/" TargetMode="External"/><Relationship Id="rId4" Type="http://schemas.openxmlformats.org/officeDocument/2006/relationships/hyperlink" Target="https://www.vacareers.va.gov/students-trainees/administrative.asp"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www.chds.us/?special/info&amp;pgm=Noncredit" TargetMode="External"/><Relationship Id="rId13" Type="http://schemas.openxmlformats.org/officeDocument/2006/relationships/image" Target="../media/image6.jpeg"/><Relationship Id="rId3" Type="http://schemas.openxmlformats.org/officeDocument/2006/relationships/image" Target="../media/image5.jpeg"/><Relationship Id="rId7" Type="http://schemas.openxmlformats.org/officeDocument/2006/relationships/hyperlink" Target="http://training.fema.gov/IS/" TargetMode="External"/><Relationship Id="rId12" Type="http://schemas.openxmlformats.org/officeDocument/2006/relationships/image" Target="../media/image4.jpeg"/><Relationship Id="rId2" Type="http://schemas.openxmlformats.org/officeDocument/2006/relationships/slideLayout" Target="../slideLayouts/slideLayout13.xml"/><Relationship Id="rId1" Type="http://schemas.openxmlformats.org/officeDocument/2006/relationships/themeOverride" Target="../theme/themeOverride5.xml"/><Relationship Id="rId6" Type="http://schemas.openxmlformats.org/officeDocument/2006/relationships/hyperlink" Target="http://cphp.sph.unc.edu/training/index.php" TargetMode="External"/><Relationship Id="rId11" Type="http://schemas.openxmlformats.org/officeDocument/2006/relationships/hyperlink" Target="https://ccpe.sph.harvard.edu/register.cfm?CSID=LMS_SP0313" TargetMode="External"/><Relationship Id="rId5" Type="http://schemas.openxmlformats.org/officeDocument/2006/relationships/hyperlink" Target="http://www.fema.gov/smartphone&#8208;app" TargetMode="External"/><Relationship Id="rId10" Type="http://schemas.openxmlformats.org/officeDocument/2006/relationships/hyperlink" Target="http://www.jhsph.edu/preparedness/training/online/index.html" TargetMode="External"/><Relationship Id="rId4" Type="http://schemas.openxmlformats.org/officeDocument/2006/relationships/hyperlink" Target="https://itunes.apple.com/us/app/solve-the-outbreak/id592485067" TargetMode="External"/><Relationship Id="rId9" Type="http://schemas.openxmlformats.org/officeDocument/2006/relationships/hyperlink" Target="https://www.train.org/DesktopShell.aspx"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hemeOverride" Target="../theme/themeOverride6.xml"/><Relationship Id="rId6" Type="http://schemas.openxmlformats.org/officeDocument/2006/relationships/image" Target="../media/image6.jpeg"/><Relationship Id="rId5" Type="http://schemas.openxmlformats.org/officeDocument/2006/relationships/image" Target="../media/image4.jpeg"/><Relationship Id="rId4" Type="http://schemas.openxmlformats.org/officeDocument/2006/relationships/hyperlink" Target="http://www.chds.us/?special/info&amp;pgm=Noncredit"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www.apha.org/membergroups/students/committees/APHASA_PHSO_Scholarships.htm" TargetMode="External"/><Relationship Id="rId3" Type="http://schemas.openxmlformats.org/officeDocument/2006/relationships/image" Target="../media/image6.jpeg"/><Relationship Id="rId7" Type="http://schemas.openxmlformats.org/officeDocument/2006/relationships/hyperlink" Target="http://mcnairscholars.com/funding/"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www.fatomei.com/public-health-scholarships.html" TargetMode="External"/><Relationship Id="rId5" Type="http://schemas.openxmlformats.org/officeDocument/2006/relationships/hyperlink" Target="http://edu.fastweb.com/v/p_reg/flow/?utm_source=fwppc&amp;utm_medium=sGU9A1J4u&amp;utm_content=15929517483&amp;utm_campaign=google_SEM_RegFlow_General_US&amp;dtp=+scholarships_b&amp;gclid=CIqQg5S57LgCFcuf4AodlhUANg" TargetMode="External"/><Relationship Id="rId10" Type="http://schemas.openxmlformats.org/officeDocument/2006/relationships/image" Target="../media/image4.jpeg"/><Relationship Id="rId4" Type="http://schemas.openxmlformats.org/officeDocument/2006/relationships/hyperlink" Target="http://www.gibill.va.gov/" TargetMode="External"/><Relationship Id="rId9" Type="http://schemas.openxmlformats.org/officeDocument/2006/relationships/hyperlink" Target="http://www.sophe.org/Awards_scholarships.cf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7.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explorehealthcareers.org/en/Field/13/Health_AdministrationManagemen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4.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hemeOverride" Target="../theme/themeOverride8.xml"/><Relationship Id="rId5" Type="http://schemas.openxmlformats.org/officeDocument/2006/relationships/image" Target="../media/image4.jpeg"/><Relationship Id="rId4" Type="http://schemas.openxmlformats.org/officeDocument/2006/relationships/image" Target="../media/image6.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3.xml"/><Relationship Id="rId1" Type="http://schemas.openxmlformats.org/officeDocument/2006/relationships/themeOverride" Target="../theme/themeOverride9.xml"/><Relationship Id="rId5" Type="http://schemas.openxmlformats.org/officeDocument/2006/relationships/image" Target="../media/image4.jpeg"/><Relationship Id="rId4" Type="http://schemas.openxmlformats.org/officeDocument/2006/relationships/image" Target="../media/image6.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3.xml"/><Relationship Id="rId1" Type="http://schemas.openxmlformats.org/officeDocument/2006/relationships/themeOverride" Target="../theme/themeOverride10.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8" Type="http://schemas.openxmlformats.org/officeDocument/2006/relationships/image" Target="../media/image13.gif"/><Relationship Id="rId13" Type="http://schemas.openxmlformats.org/officeDocument/2006/relationships/image" Target="../media/image18.jpeg"/><Relationship Id="rId3" Type="http://schemas.openxmlformats.org/officeDocument/2006/relationships/image" Target="../media/image9.jpeg"/><Relationship Id="rId7" Type="http://schemas.openxmlformats.org/officeDocument/2006/relationships/image" Target="../media/image12.gif"/><Relationship Id="rId12"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png"/><Relationship Id="rId4" Type="http://schemas.openxmlformats.org/officeDocument/2006/relationships/image" Target="../media/image8.png"/><Relationship Id="rId9" Type="http://schemas.openxmlformats.org/officeDocument/2006/relationships/image" Target="../media/image14.jpeg"/></Relationships>
</file>

<file path=ppt/slides/_rels/slide26.xml.rels><?xml version="1.0" encoding="UTF-8" standalone="yes"?>
<Relationships xmlns="http://schemas.openxmlformats.org/package/2006/relationships"><Relationship Id="rId3" Type="http://schemas.openxmlformats.org/officeDocument/2006/relationships/hyperlink" Target="http://www.google.com/imgres?imgurl=http://www.mci-forum.com/media/news/33/amsus_logo.gif&amp;imgrefurl=http://www.mci-forum.com/news/33/view.html&amp;usg=__XSkioLxj4VAqCK0beluyW7-dlhE=&amp;h=477&amp;w=477&amp;sz=16&amp;hl=en&amp;start=1&amp;zoom=1&amp;tbnid=R5ufsC5-TEG7FM:&amp;tbnh=129&amp;tbnw=129&amp;ei=duTST_bKNsPi2QWV1NmdDw&amp;prev=/search?q=AMSUS+logo&amp;um=1&amp;hl=en&amp;rls=com.microsoft:en-us&amp;tbm=isch&amp;um=1&amp;itbs=1"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 Id="rId6" Type="http://schemas.openxmlformats.org/officeDocument/2006/relationships/image" Target="../media/image20.jpeg"/><Relationship Id="rId5" Type="http://schemas.openxmlformats.org/officeDocument/2006/relationships/hyperlink" Target="http://www.google.com/imgres?imgurl=http://www.atlantacoa.com/newsletters/pictures/phs_logo.JPG&amp;imgrefurl=http://www.atlantacoa.com/newsletters/signal_2_14_07.html&amp;usg=__Gy1OjXJC0_BL1Zz6fenG507fqAk=&amp;h=452&amp;w=483&amp;sz=179&amp;hl=en&amp;start=1&amp;zoom=1&amp;tbnid=XMwB2MMSC7mUvM:&amp;tbnh=121&amp;tbnw=129&amp;ei=nuTST7fRC-Lg2gWqoeSWDw&amp;prev=/search?q=usphs+logo&amp;um=1&amp;hl=en&amp;rls=com.microsoft:en-us&amp;tbm=isch&amp;um=1&amp;itbs=1" TargetMode="External"/><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7.gif"/><Relationship Id="rId7"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hyperlink" Target="http://www.google.com/imgres?imgurl=http://www.atlantacoa.com/newsletters/pictures/phs_logo.JPG&amp;imgrefurl=http://www.atlantacoa.com/newsletters/signal_2_14_07.html&amp;usg=__Gy1OjXJC0_BL1Zz6fenG507fqAk=&amp;h=452&amp;w=483&amp;sz=179&amp;hl=en&amp;start=1&amp;zoom=1&amp;tbnid=XMwB2MMSC7mUvM:&amp;tbnh=121&amp;tbnw=129&amp;ei=nuTST7fRC-Lg2gWqoeSWDw&amp;prev=/search?q=usphs+logo&amp;um=1&amp;hl=en&amp;rls=com.microsoft:en-us&amp;tbm=isch&amp;um=1&amp;itbs=1" TargetMode="External"/><Relationship Id="rId5" Type="http://schemas.openxmlformats.org/officeDocument/2006/relationships/image" Target="../media/image19.jpeg"/><Relationship Id="rId4" Type="http://schemas.openxmlformats.org/officeDocument/2006/relationships/hyperlink" Target="http://www.google.com/imgres?imgurl=http://www.mci-forum.com/media/news/33/amsus_logo.gif&amp;imgrefurl=http://www.mci-forum.com/news/33/view.html&amp;usg=__XSkioLxj4VAqCK0beluyW7-dlhE=&amp;h=477&amp;w=477&amp;sz=16&amp;hl=en&amp;start=1&amp;zoom=1&amp;tbnid=R5ufsC5-TEG7FM:&amp;tbnh=129&amp;tbnw=129&amp;ei=duTST_bKNsPi2QWV1NmdDw&amp;prev=/search?q=AMSUS+logo&amp;um=1&amp;hl=en&amp;rls=com.microsoft:en-us&amp;tbm=isch&amp;um=1&amp;itbs=1" TargetMode="External"/></Relationships>
</file>

<file path=ppt/slides/_rels/slide28.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7.png"/><Relationship Id="rId3" Type="http://schemas.openxmlformats.org/officeDocument/2006/relationships/image" Target="../media/image12.gif"/><Relationship Id="rId7" Type="http://schemas.openxmlformats.org/officeDocument/2006/relationships/image" Target="../media/image18.jpeg"/><Relationship Id="rId12"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8.xml"/><Relationship Id="rId6" Type="http://schemas.openxmlformats.org/officeDocument/2006/relationships/image" Target="../media/image15.png"/><Relationship Id="rId11" Type="http://schemas.openxmlformats.org/officeDocument/2006/relationships/image" Target="../media/image21.jpeg"/><Relationship Id="rId5" Type="http://schemas.openxmlformats.org/officeDocument/2006/relationships/image" Target="../media/image14.jpeg"/><Relationship Id="rId10" Type="http://schemas.openxmlformats.org/officeDocument/2006/relationships/image" Target="../media/image16.png"/><Relationship Id="rId4" Type="http://schemas.openxmlformats.org/officeDocument/2006/relationships/image" Target="../media/image13.gif"/><Relationship Id="rId9" Type="http://schemas.openxmlformats.org/officeDocument/2006/relationships/image" Target="../media/image9.jpeg"/></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com/imgres?imgurl=http://www.mci-forum.com/media/news/33/amsus_logo.gif&amp;imgrefurl=http://www.mci-forum.com/news/33/view.html&amp;usg=__XSkioLxj4VAqCK0beluyW7-dlhE=&amp;h=477&amp;w=477&amp;sz=16&amp;hl=en&amp;start=1&amp;zoom=1&amp;tbnid=R5ufsC5-TEG7FM:&amp;tbnh=129&amp;tbnw=129&amp;ei=duTST_bKNsPi2QWV1NmdDw&amp;prev=/search?q=AMSUS+logo&amp;um=1&amp;hl=en&amp;rls=com.microsoft:en-us&amp;tbm=isch&amp;um=1&amp;itbs=1" TargetMode="External"/><Relationship Id="rId1" Type="http://schemas.openxmlformats.org/officeDocument/2006/relationships/slideLayout" Target="../slideLayouts/slideLayout35.xml"/><Relationship Id="rId5" Type="http://schemas.openxmlformats.org/officeDocument/2006/relationships/image" Target="../media/image20.jpeg"/><Relationship Id="rId4" Type="http://schemas.openxmlformats.org/officeDocument/2006/relationships/hyperlink" Target="http://www.google.com/imgres?imgurl=http://www.atlantacoa.com/newsletters/pictures/phs_logo.JPG&amp;imgrefurl=http://www.atlantacoa.com/newsletters/signal_2_14_07.html&amp;usg=__Gy1OjXJC0_BL1Zz6fenG507fqAk=&amp;h=452&amp;w=483&amp;sz=179&amp;hl=en&amp;start=1&amp;zoom=1&amp;tbnid=XMwB2MMSC7mUvM:&amp;tbnh=121&amp;tbnw=129&amp;ei=nuTST7fRC-Lg2gWqoeSWDw&amp;prev=/search?q=usphs+logo&amp;um=1&amp;hl=en&amp;rls=com.microsoft:en-us&amp;tbm=isch&amp;um=1&amp;itbs=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26.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hemeOverride" Target="../theme/themeOverride2.xml"/><Relationship Id="rId5" Type="http://schemas.openxmlformats.org/officeDocument/2006/relationships/image" Target="../media/image4.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45.xml"/><Relationship Id="rId5" Type="http://schemas.openxmlformats.org/officeDocument/2006/relationships/image" Target="../media/image31.wmf"/><Relationship Id="rId4" Type="http://schemas.openxmlformats.org/officeDocument/2006/relationships/image" Target="../media/image30.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8" Type="http://schemas.openxmlformats.org/officeDocument/2006/relationships/hyperlink" Target="http://www.gpo.gov/fdsys/browse/collection.action?collectionCode=FR" TargetMode="External"/><Relationship Id="rId3" Type="http://schemas.openxmlformats.org/officeDocument/2006/relationships/image" Target="../media/image5.jpeg"/><Relationship Id="rId7" Type="http://schemas.openxmlformats.org/officeDocument/2006/relationships/hyperlink" Target="http://www.archives.gov/federal-register/index.html"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ncbi.nlm.nih.gov/pubmed" TargetMode="External"/><Relationship Id="rId11" Type="http://schemas.openxmlformats.org/officeDocument/2006/relationships/image" Target="../media/image4.jpeg"/><Relationship Id="rId5" Type="http://schemas.openxmlformats.org/officeDocument/2006/relationships/hyperlink" Target="http://www.lexisnexis.com/en-us/home.page" TargetMode="External"/><Relationship Id="rId10" Type="http://schemas.openxmlformats.org/officeDocument/2006/relationships/hyperlink" Target="http://listserv.access.gpo.gov/" TargetMode="External"/><Relationship Id="rId4" Type="http://schemas.openxmlformats.org/officeDocument/2006/relationships/image" Target="../media/image6.jpeg"/><Relationship Id="rId9" Type="http://schemas.openxmlformats.org/officeDocument/2006/relationships/hyperlink" Target="http://www.gpo.gov/fdsys/search/getfrtoc.action" TargetMode="External"/></Relationships>
</file>

<file path=ppt/slides/_rels/slide51.xml.rels><?xml version="1.0" encoding="UTF-8" standalone="yes"?>
<Relationships xmlns="http://schemas.openxmlformats.org/package/2006/relationships"><Relationship Id="rId8" Type="http://schemas.openxmlformats.org/officeDocument/2006/relationships/hyperlink" Target="http://thomas.loc.gov/home/thomas.php" TargetMode="External"/><Relationship Id="rId3" Type="http://schemas.openxmlformats.org/officeDocument/2006/relationships/image" Target="../media/image6.jpeg"/><Relationship Id="rId7" Type="http://schemas.openxmlformats.org/officeDocument/2006/relationships/hyperlink" Target="https://www.cms.gov/"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www.ecfr.gov/" TargetMode="External"/><Relationship Id="rId5" Type="http://schemas.openxmlformats.org/officeDocument/2006/relationships/hyperlink" Target="http://www.gpo.gov/fdsys/browse/collectionCfr.action?collectionCode=CFR" TargetMode="External"/><Relationship Id="rId4" Type="http://schemas.openxmlformats.org/officeDocument/2006/relationships/hyperlink" Target="http://www.cms.gov/Regulations-and-Guidance/Legislation/CLIA/index.html?redirect=/clia/" TargetMode="External"/><Relationship Id="rId9" Type="http://schemas.openxmlformats.org/officeDocument/2006/relationships/image" Target="../media/image4.jpe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aha.org/research/rc/catalog/index.shtml" TargetMode="External"/></Relationships>
</file>

<file path=ppt/slides/_rels/slide53.xml.rels><?xml version="1.0" encoding="UTF-8" standalone="yes"?>
<Relationships xmlns="http://schemas.openxmlformats.org/package/2006/relationships"><Relationship Id="rId8" Type="http://schemas.openxmlformats.org/officeDocument/2006/relationships/hyperlink" Target="http://www.jointcommission.org/" TargetMode="External"/><Relationship Id="rId3" Type="http://schemas.openxmlformats.org/officeDocument/2006/relationships/image" Target="../media/image6.jpeg"/><Relationship Id="rId7" Type="http://schemas.openxmlformats.org/officeDocument/2006/relationships/hyperlink" Target="http://sis.nlm.nih.gov/" TargetMode="External"/><Relationship Id="rId12"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http://www.cdc.gov/" TargetMode="External"/><Relationship Id="rId11" Type="http://schemas.openxmlformats.org/officeDocument/2006/relationships/hyperlink" Target="http://www.fda.gov/" TargetMode="External"/><Relationship Id="rId5" Type="http://schemas.openxmlformats.org/officeDocument/2006/relationships/hyperlink" Target="http://www.cms.gov/Regulations-and-Guidance/Legislation/CFCsAndCoPs/index.html?redirect=/CFCsAndCoPs/01_Overview.asp" TargetMode="External"/><Relationship Id="rId10" Type="http://schemas.openxmlformats.org/officeDocument/2006/relationships/hyperlink" Target="https://www.osha.gov/" TargetMode="External"/><Relationship Id="rId4" Type="http://schemas.openxmlformats.org/officeDocument/2006/relationships/hyperlink" Target="http://www.ansi.org/" TargetMode="External"/><Relationship Id="rId9" Type="http://schemas.openxmlformats.org/officeDocument/2006/relationships/hyperlink" Target="http://www.cdc.gov/niosh/"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census.gov/" TargetMode="External"/><Relationship Id="rId4" Type="http://schemas.openxmlformats.org/officeDocument/2006/relationships/hyperlink" Target="usa.gov"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56.xml.rels><?xml version="1.0" encoding="UTF-8" standalone="yes"?>
<Relationships xmlns="http://schemas.openxmlformats.org/package/2006/relationships"><Relationship Id="rId8" Type="http://schemas.openxmlformats.org/officeDocument/2006/relationships/hyperlink" Target="mailto:solita.cuthrell@cms.hhs.gov" TargetMode="External"/><Relationship Id="rId3" Type="http://schemas.openxmlformats.org/officeDocument/2006/relationships/image" Target="../media/image6.jpeg"/><Relationship Id="rId7" Type="http://schemas.openxmlformats.org/officeDocument/2006/relationships/hyperlink" Target="mailto:Brett.Maycock@hq.dhs.gov" TargetMode="Externa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hyperlink" Target="mailto:meverett@hrsa.gov" TargetMode="External"/><Relationship Id="rId5" Type="http://schemas.openxmlformats.org/officeDocument/2006/relationships/hyperlink" Target="mailto:mrhoden@hrsa.gov" TargetMode="External"/><Relationship Id="rId4" Type="http://schemas.openxmlformats.org/officeDocument/2006/relationships/image" Target="../media/image4.jpeg"/><Relationship Id="rId9" Type="http://schemas.openxmlformats.org/officeDocument/2006/relationships/hyperlink" Target="mailto:Samuel.Schaffzin@cms.hhs.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4.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2.xml"/><Relationship Id="rId1" Type="http://schemas.openxmlformats.org/officeDocument/2006/relationships/themeOverride" Target="../theme/themeOverride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6552" y="2119699"/>
            <a:ext cx="7851648" cy="2769989"/>
          </a:xfrm>
        </p:spPr>
        <p:txBody>
          <a:bodyPr anchor="ctr" anchorCtr="0">
            <a:spAutoFit/>
          </a:bodyPr>
          <a:lstStyle/>
          <a:p>
            <a:pPr algn="ctr"/>
            <a:r>
              <a:rPr lang="en-US" sz="5400" dirty="0">
                <a:solidFill>
                  <a:schemeClr val="tx1">
                    <a:lumMod val="85000"/>
                  </a:schemeClr>
                </a:solidFill>
                <a:latin typeface="Arial" pitchFamily="34" charset="0"/>
                <a:cs typeface="Arial" pitchFamily="34" charset="0"/>
              </a:rPr>
              <a:t>Category IV: Professional Affiliation and Accreditation</a:t>
            </a:r>
            <a:r>
              <a:rPr lang="en-US" sz="7200" dirty="0">
                <a:solidFill>
                  <a:schemeClr val="tx1">
                    <a:lumMod val="85000"/>
                  </a:schemeClr>
                </a:solidFill>
                <a:latin typeface="Arial" pitchFamily="34" charset="0"/>
                <a:cs typeface="Arial" pitchFamily="34" charset="0"/>
              </a:rPr>
              <a:t> </a:t>
            </a:r>
          </a:p>
        </p:txBody>
      </p:sp>
      <p:pic>
        <p:nvPicPr>
          <p:cNvPr id="7" name="Picture 6" descr="U.S.PublicHealthService22.jpg"/>
          <p:cNvPicPr>
            <a:picLocks noChangeAspect="1"/>
          </p:cNvPicPr>
          <p:nvPr/>
        </p:nvPicPr>
        <p:blipFill>
          <a:blip r:embed="rId3" cstate="print"/>
          <a:stretch>
            <a:fillRect/>
          </a:stretch>
        </p:blipFill>
        <p:spPr>
          <a:xfrm>
            <a:off x="0" y="0"/>
            <a:ext cx="1508456" cy="1517052"/>
          </a:xfrm>
          <a:prstGeom prst="rect">
            <a:avLst/>
          </a:prstGeom>
        </p:spPr>
      </p:pic>
      <p:pic>
        <p:nvPicPr>
          <p:cNvPr id="8" name="Picture 7" descr="origenal logo_custom_.jpg"/>
          <p:cNvPicPr>
            <a:picLocks noChangeAspect="1"/>
          </p:cNvPicPr>
          <p:nvPr/>
        </p:nvPicPr>
        <p:blipFill>
          <a:blip r:embed="rId4" cstate="print"/>
          <a:stretch>
            <a:fillRect/>
          </a:stretch>
        </p:blipFill>
        <p:spPr>
          <a:xfrm>
            <a:off x="7531024" y="0"/>
            <a:ext cx="1612976" cy="1630902"/>
          </a:xfrm>
          <a:prstGeom prst="rect">
            <a:avLst/>
          </a:prstGeom>
        </p:spPr>
      </p:pic>
      <p:sp>
        <p:nvSpPr>
          <p:cNvPr id="5" name="Slide Number Placeholder 4"/>
          <p:cNvSpPr>
            <a:spLocks noGrp="1"/>
          </p:cNvSpPr>
          <p:nvPr>
            <p:ph type="sldNum" sz="quarter" idx="12"/>
          </p:nvPr>
        </p:nvSpPr>
        <p:spPr/>
        <p:txBody>
          <a:bodyPr/>
          <a:lstStyle/>
          <a:p>
            <a:fld id="{042AED99-7FB4-404E-8A97-64753DCE42EC}" type="slidenum">
              <a:rPr kumimoji="0" lang="en-US" smtClean="0"/>
              <a:pPr/>
              <a:t>1</a:t>
            </a:fld>
            <a:endParaRPr kumimoji="0"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3" cstate="print"/>
          <a:stretch>
            <a:fillRect/>
          </a:stretch>
        </p:blipFill>
        <p:spPr>
          <a:xfrm>
            <a:off x="0" y="0"/>
            <a:ext cx="1055576" cy="1061590"/>
          </a:xfrm>
          <a:prstGeom prst="rect">
            <a:avLst/>
          </a:prstGeom>
        </p:spPr>
      </p:pic>
      <p:sp>
        <p:nvSpPr>
          <p:cNvPr id="2" name="Title 1"/>
          <p:cNvSpPr>
            <a:spLocks noGrp="1"/>
          </p:cNvSpPr>
          <p:nvPr>
            <p:ph type="title"/>
          </p:nvPr>
        </p:nvSpPr>
        <p:spPr>
          <a:xfrm>
            <a:off x="547281" y="613534"/>
            <a:ext cx="8229600" cy="896112"/>
          </a:xfrm>
        </p:spPr>
        <p:txBody>
          <a:bodyPr/>
          <a:lstStyle/>
          <a:p>
            <a:pPr algn="ctr"/>
            <a:r>
              <a:rPr lang="en-US" b="1" dirty="0" smtClean="0">
                <a:solidFill>
                  <a:schemeClr val="bg1"/>
                </a:solidFill>
              </a:rPr>
              <a:t>Overview</a:t>
            </a:r>
            <a:r>
              <a:rPr lang="en-US" dirty="0" smtClean="0">
                <a:solidFill>
                  <a:schemeClr val="bg1"/>
                </a:solidFill>
              </a:rPr>
              <a:t> </a:t>
            </a:r>
            <a:endParaRPr lang="en-US" dirty="0">
              <a:solidFill>
                <a:schemeClr val="bg1"/>
              </a:solidFill>
            </a:endParaRPr>
          </a:p>
        </p:txBody>
      </p:sp>
      <p:sp>
        <p:nvSpPr>
          <p:cNvPr id="8" name="Content Placeholder 7"/>
          <p:cNvSpPr>
            <a:spLocks noGrp="1"/>
          </p:cNvSpPr>
          <p:nvPr>
            <p:ph idx="1"/>
          </p:nvPr>
        </p:nvSpPr>
        <p:spPr/>
        <p:txBody>
          <a:bodyPr>
            <a:normAutofit/>
          </a:bodyPr>
          <a:lstStyle/>
          <a:p>
            <a:pPr marL="0" indent="0">
              <a:buClr>
                <a:schemeClr val="bg1"/>
              </a:buClr>
              <a:buNone/>
            </a:pPr>
            <a:r>
              <a:rPr lang="en-US" dirty="0" smtClean="0">
                <a:solidFill>
                  <a:schemeClr val="bg1">
                    <a:lumMod val="85000"/>
                  </a:schemeClr>
                </a:solidFill>
              </a:rPr>
              <a:t>This </a:t>
            </a:r>
            <a:r>
              <a:rPr lang="en-US" dirty="0">
                <a:solidFill>
                  <a:schemeClr val="bg1">
                    <a:lumMod val="85000"/>
                  </a:schemeClr>
                </a:solidFill>
              </a:rPr>
              <a:t>section contains websites and search engines for traditional and online graduate programs in Health Administration, as well as scholarships and fellowships/post-graduate opportunities.  This list is not exhaustive but provides the user with adequate information to begin the search for an advanced degree.</a:t>
            </a:r>
          </a:p>
        </p:txBody>
      </p:sp>
      <p:sp>
        <p:nvSpPr>
          <p:cNvPr id="10" name="Slide Number Placeholder 9"/>
          <p:cNvSpPr>
            <a:spLocks noGrp="1"/>
          </p:cNvSpPr>
          <p:nvPr>
            <p:ph type="sldNum" sz="quarter" idx="12"/>
          </p:nvPr>
        </p:nvSpPr>
        <p:spPr/>
        <p:txBody>
          <a:bodyPr/>
          <a:lstStyle/>
          <a:p>
            <a:fld id="{042AED99-7FB4-404E-8A97-64753DCE42EC}" type="slidenum">
              <a:rPr kumimoji="0" lang="en-US" smtClean="0"/>
              <a:pPr/>
              <a:t>10</a:t>
            </a:fld>
            <a:endParaRPr kumimoji="0" lang="en-US" dirty="0"/>
          </a:p>
        </p:txBody>
      </p:sp>
      <p:pic>
        <p:nvPicPr>
          <p:cNvPr id="9" name="Picture 8" descr="origenal logo_custom_.jpg"/>
          <p:cNvPicPr>
            <a:picLocks noChangeAspect="1"/>
          </p:cNvPicPr>
          <p:nvPr/>
        </p:nvPicPr>
        <p:blipFill>
          <a:blip r:embed="rId4" cstate="print"/>
          <a:stretch>
            <a:fillRect/>
          </a:stretch>
        </p:blipFill>
        <p:spPr>
          <a:xfrm>
            <a:off x="8041822" y="0"/>
            <a:ext cx="1102178" cy="1114426"/>
          </a:xfrm>
          <a:prstGeom prst="rect">
            <a:avLst/>
          </a:prstGeom>
        </p:spPr>
      </p:pic>
    </p:spTree>
    <p:extLst>
      <p:ext uri="{BB962C8B-B14F-4D97-AF65-F5344CB8AC3E}">
        <p14:creationId xmlns:p14="http://schemas.microsoft.com/office/powerpoint/2010/main" val="173645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3" cstate="print"/>
          <a:stretch>
            <a:fillRect/>
          </a:stretch>
        </p:blipFill>
        <p:spPr>
          <a:xfrm>
            <a:off x="0" y="0"/>
            <a:ext cx="1055576" cy="1061590"/>
          </a:xfrm>
          <a:prstGeom prst="rect">
            <a:avLst/>
          </a:prstGeom>
        </p:spPr>
      </p:pic>
      <p:sp>
        <p:nvSpPr>
          <p:cNvPr id="6" name="Title 5"/>
          <p:cNvSpPr>
            <a:spLocks noGrp="1"/>
          </p:cNvSpPr>
          <p:nvPr>
            <p:ph type="title"/>
          </p:nvPr>
        </p:nvSpPr>
        <p:spPr>
          <a:xfrm>
            <a:off x="515383" y="152400"/>
            <a:ext cx="8229600" cy="1143000"/>
          </a:xfrm>
        </p:spPr>
        <p:txBody>
          <a:bodyPr>
            <a:normAutofit fontScale="90000"/>
          </a:bodyPr>
          <a:lstStyle/>
          <a:p>
            <a:pPr algn="ctr"/>
            <a:r>
              <a:rPr lang="en-US" dirty="0">
                <a:solidFill>
                  <a:schemeClr val="bg1">
                    <a:lumMod val="85000"/>
                  </a:schemeClr>
                </a:solidFill>
              </a:rPr>
              <a:t>	</a:t>
            </a:r>
            <a:r>
              <a:rPr lang="en-US" dirty="0" smtClean="0">
                <a:solidFill>
                  <a:schemeClr val="bg1">
                    <a:lumMod val="85000"/>
                  </a:schemeClr>
                </a:solidFill>
              </a:rPr>
              <a:t/>
            </a:r>
            <a:br>
              <a:rPr lang="en-US" dirty="0" smtClean="0">
                <a:solidFill>
                  <a:schemeClr val="bg1">
                    <a:lumMod val="85000"/>
                  </a:schemeClr>
                </a:solidFill>
              </a:rPr>
            </a:br>
            <a:r>
              <a:rPr lang="en-US" dirty="0">
                <a:solidFill>
                  <a:schemeClr val="bg1">
                    <a:lumMod val="85000"/>
                  </a:schemeClr>
                </a:solidFill>
              </a:rPr>
              <a:t/>
            </a:r>
            <a:br>
              <a:rPr lang="en-US" dirty="0">
                <a:solidFill>
                  <a:schemeClr val="bg1">
                    <a:lumMod val="85000"/>
                  </a:schemeClr>
                </a:solidFill>
              </a:rPr>
            </a:br>
            <a:r>
              <a:rPr lang="en-US" dirty="0">
                <a:solidFill>
                  <a:schemeClr val="bg1">
                    <a:lumMod val="85000"/>
                  </a:schemeClr>
                </a:solidFill>
              </a:rPr>
              <a:t/>
            </a:r>
            <a:br>
              <a:rPr lang="en-US" dirty="0">
                <a:solidFill>
                  <a:schemeClr val="bg1">
                    <a:lumMod val="85000"/>
                  </a:schemeClr>
                </a:solidFill>
              </a:rPr>
            </a:br>
            <a:r>
              <a:rPr lang="en-US" sz="5300" b="1" dirty="0" smtClean="0">
                <a:solidFill>
                  <a:schemeClr val="bg1">
                    <a:lumMod val="85000"/>
                  </a:schemeClr>
                </a:solidFill>
              </a:rPr>
              <a:t>Programs</a:t>
            </a:r>
            <a:endParaRPr lang="en-US" sz="5300" b="1" dirty="0">
              <a:solidFill>
                <a:schemeClr val="bg1">
                  <a:lumMod val="85000"/>
                </a:schemeClr>
              </a:solidFill>
            </a:endParaRPr>
          </a:p>
        </p:txBody>
      </p:sp>
      <p:sp>
        <p:nvSpPr>
          <p:cNvPr id="8" name="Content Placeholder 7"/>
          <p:cNvSpPr>
            <a:spLocks noGrp="1"/>
          </p:cNvSpPr>
          <p:nvPr>
            <p:ph idx="1"/>
          </p:nvPr>
        </p:nvSpPr>
        <p:spPr>
          <a:xfrm>
            <a:off x="527788" y="1676400"/>
            <a:ext cx="8458200" cy="4389120"/>
          </a:xfrm>
        </p:spPr>
        <p:txBody>
          <a:bodyPr>
            <a:normAutofit fontScale="92500" lnSpcReduction="10000"/>
          </a:bodyPr>
          <a:lstStyle/>
          <a:p>
            <a:pPr marL="0" indent="0">
              <a:buClr>
                <a:schemeClr val="bg1"/>
              </a:buClr>
              <a:buNone/>
            </a:pPr>
            <a:r>
              <a:rPr lang="en-US" dirty="0" smtClean="0">
                <a:solidFill>
                  <a:schemeClr val="bg1">
                    <a:lumMod val="85000"/>
                  </a:schemeClr>
                </a:solidFill>
              </a:rPr>
              <a:t>As </a:t>
            </a:r>
            <a:r>
              <a:rPr lang="en-US" dirty="0">
                <a:solidFill>
                  <a:schemeClr val="bg1">
                    <a:lumMod val="85000"/>
                  </a:schemeClr>
                </a:solidFill>
              </a:rPr>
              <a:t>a Corps officer it is always important to maintain your expertise in your field and specialty area(s).  This is often accomplished by attending conferences where you can acquire CEUs for the workshops you attend.  Additionally, many officers seek to expand their knowledge by seeking another degree in a field that will expand their career opportunities or even allow them to gain skills in a new area that benefits both them and the Commissioned Corps mission. There are many colleges and universities that one can attend in order to gain an additional degree.  Below is a list of those colleges and universities that offer degree program for the health care administrator:</a:t>
            </a:r>
          </a:p>
          <a:p>
            <a:pPr marL="0" indent="0">
              <a:buClr>
                <a:schemeClr val="bg1"/>
              </a:buClr>
              <a:buNone/>
            </a:pPr>
            <a:endParaRPr lang="en-US" dirty="0">
              <a:solidFill>
                <a:schemeClr val="bg1">
                  <a:lumMod val="85000"/>
                </a:schemeClr>
              </a:solidFill>
            </a:endParaRPr>
          </a:p>
        </p:txBody>
      </p:sp>
      <p:pic>
        <p:nvPicPr>
          <p:cNvPr id="9" name="Picture 8" descr="origenal logo_custom_.jpg"/>
          <p:cNvPicPr>
            <a:picLocks noChangeAspect="1"/>
          </p:cNvPicPr>
          <p:nvPr/>
        </p:nvPicPr>
        <p:blipFill>
          <a:blip r:embed="rId4" cstate="print"/>
          <a:stretch>
            <a:fillRect/>
          </a:stretch>
        </p:blipFill>
        <p:spPr>
          <a:xfrm>
            <a:off x="8041822" y="0"/>
            <a:ext cx="1102178" cy="1114426"/>
          </a:xfrm>
          <a:prstGeom prst="rect">
            <a:avLst/>
          </a:prstGeom>
        </p:spPr>
      </p:pic>
      <p:sp>
        <p:nvSpPr>
          <p:cNvPr id="10" name="Slide Number Placeholder 9"/>
          <p:cNvSpPr>
            <a:spLocks noGrp="1"/>
          </p:cNvSpPr>
          <p:nvPr>
            <p:ph type="sldNum" sz="quarter" idx="12"/>
          </p:nvPr>
        </p:nvSpPr>
        <p:spPr/>
        <p:txBody>
          <a:bodyPr/>
          <a:lstStyle/>
          <a:p>
            <a:fld id="{042AED99-7FB4-404E-8A97-64753DCE42EC}" type="slidenum">
              <a:rPr kumimoji="0" lang="en-US" smtClean="0"/>
              <a:pPr/>
              <a:t>11</a:t>
            </a:fld>
            <a:endParaRPr kumimoji="0" lang="en-US" dirty="0"/>
          </a:p>
        </p:txBody>
      </p:sp>
    </p:spTree>
    <p:extLst>
      <p:ext uri="{BB962C8B-B14F-4D97-AF65-F5344CB8AC3E}">
        <p14:creationId xmlns:p14="http://schemas.microsoft.com/office/powerpoint/2010/main" val="1345210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27788" y="444575"/>
            <a:ext cx="8229600" cy="685800"/>
          </a:xfrm>
        </p:spPr>
        <p:txBody>
          <a:bodyPr>
            <a:normAutofit fontScale="90000"/>
          </a:bodyPr>
          <a:lstStyle/>
          <a:p>
            <a:pPr algn="ctr"/>
            <a:r>
              <a:rPr lang="en-US" dirty="0">
                <a:solidFill>
                  <a:schemeClr val="bg1">
                    <a:lumMod val="85000"/>
                  </a:schemeClr>
                </a:solidFill>
              </a:rPr>
              <a:t>Best Graduate </a:t>
            </a:r>
            <a:r>
              <a:rPr lang="en-US" dirty="0" smtClean="0">
                <a:solidFill>
                  <a:schemeClr val="bg1">
                    <a:lumMod val="85000"/>
                  </a:schemeClr>
                </a:solidFill>
              </a:rPr>
              <a:t>Schools</a:t>
            </a:r>
            <a:endParaRPr lang="en-US" dirty="0"/>
          </a:p>
        </p:txBody>
      </p:sp>
      <p:sp>
        <p:nvSpPr>
          <p:cNvPr id="8" name="Content Placeholder 7"/>
          <p:cNvSpPr>
            <a:spLocks noGrp="1"/>
          </p:cNvSpPr>
          <p:nvPr>
            <p:ph idx="1"/>
          </p:nvPr>
        </p:nvSpPr>
        <p:spPr>
          <a:xfrm>
            <a:off x="685800" y="1219200"/>
            <a:ext cx="8229600" cy="4389120"/>
          </a:xfrm>
        </p:spPr>
        <p:txBody>
          <a:bodyPr>
            <a:noAutofit/>
          </a:bodyPr>
          <a:lstStyle/>
          <a:p>
            <a:pPr>
              <a:lnSpc>
                <a:spcPct val="150000"/>
              </a:lnSpc>
              <a:buClr>
                <a:schemeClr val="bg1"/>
              </a:buClr>
              <a:buFont typeface="Wingdings" pitchFamily="2" charset="2"/>
              <a:buChar char="Ø"/>
            </a:pPr>
            <a:r>
              <a:rPr lang="en-US" sz="1600" b="1" i="1" dirty="0" smtClean="0">
                <a:solidFill>
                  <a:schemeClr val="bg1">
                    <a:lumMod val="85000"/>
                  </a:schemeClr>
                </a:solidFill>
              </a:rPr>
              <a:t>Grad </a:t>
            </a:r>
            <a:r>
              <a:rPr lang="en-US" sz="1600" b="1" i="1" dirty="0">
                <a:solidFill>
                  <a:schemeClr val="bg1">
                    <a:lumMod val="85000"/>
                  </a:schemeClr>
                </a:solidFill>
              </a:rPr>
              <a:t>Schools (US News Rankings and Reviews): </a:t>
            </a:r>
            <a:r>
              <a:rPr lang="en-US" sz="1600" dirty="0">
                <a:solidFill>
                  <a:schemeClr val="bg1">
                    <a:lumMod val="85000"/>
                  </a:schemeClr>
                </a:solidFill>
                <a:hlinkClick r:id="rId3"/>
              </a:rPr>
              <a:t>http://grad-schools.usnews.rankingsandreviews.com/best-graduate-schools/top-health-schools/healthcare-management-rankings</a:t>
            </a:r>
            <a:endParaRPr lang="en-US" sz="1600" dirty="0">
              <a:solidFill>
                <a:schemeClr val="bg1">
                  <a:lumMod val="85000"/>
                </a:schemeClr>
              </a:solidFill>
            </a:endParaRPr>
          </a:p>
          <a:p>
            <a:pPr>
              <a:lnSpc>
                <a:spcPct val="150000"/>
              </a:lnSpc>
              <a:buClr>
                <a:schemeClr val="bg1"/>
              </a:buClr>
              <a:buFont typeface="Wingdings" pitchFamily="2" charset="2"/>
              <a:buChar char="Ø"/>
            </a:pPr>
            <a:r>
              <a:rPr lang="en-US" sz="1600" b="1" i="1" dirty="0" smtClean="0">
                <a:solidFill>
                  <a:schemeClr val="bg1">
                    <a:lumMod val="85000"/>
                  </a:schemeClr>
                </a:solidFill>
              </a:rPr>
              <a:t>Super </a:t>
            </a:r>
            <a:r>
              <a:rPr lang="en-US" sz="1600" b="1" i="1" dirty="0">
                <a:solidFill>
                  <a:schemeClr val="bg1">
                    <a:lumMod val="85000"/>
                  </a:schemeClr>
                </a:solidFill>
              </a:rPr>
              <a:t>Scholar: </a:t>
            </a:r>
            <a:r>
              <a:rPr lang="en-US" sz="1600" dirty="0">
                <a:solidFill>
                  <a:schemeClr val="bg1">
                    <a:lumMod val="85000"/>
                  </a:schemeClr>
                </a:solidFill>
                <a:hlinkClick r:id="rId4"/>
              </a:rPr>
              <a:t>http://www.superscholar.org/top-online-healthcare-administration-schools/</a:t>
            </a:r>
            <a:endParaRPr lang="en-US" sz="1600" dirty="0">
              <a:solidFill>
                <a:schemeClr val="bg1">
                  <a:lumMod val="85000"/>
                </a:schemeClr>
              </a:solidFill>
            </a:endParaRPr>
          </a:p>
          <a:p>
            <a:pPr>
              <a:lnSpc>
                <a:spcPct val="150000"/>
              </a:lnSpc>
              <a:buClr>
                <a:schemeClr val="bg1"/>
              </a:buClr>
              <a:buFont typeface="Wingdings" pitchFamily="2" charset="2"/>
              <a:buChar char="Ø"/>
            </a:pPr>
            <a:r>
              <a:rPr lang="en-US" sz="1600" b="1" i="1" dirty="0" smtClean="0">
                <a:solidFill>
                  <a:schemeClr val="bg1">
                    <a:lumMod val="85000"/>
                  </a:schemeClr>
                </a:solidFill>
              </a:rPr>
              <a:t>Healthcare </a:t>
            </a:r>
            <a:r>
              <a:rPr lang="en-US" sz="1600" b="1" i="1" dirty="0">
                <a:solidFill>
                  <a:schemeClr val="bg1">
                    <a:lumMod val="85000"/>
                  </a:schemeClr>
                </a:solidFill>
              </a:rPr>
              <a:t>Administration Careers: </a:t>
            </a:r>
            <a:r>
              <a:rPr lang="en-US" sz="1600" dirty="0">
                <a:solidFill>
                  <a:schemeClr val="bg1">
                    <a:lumMod val="85000"/>
                  </a:schemeClr>
                </a:solidFill>
                <a:hlinkClick r:id="rId5"/>
              </a:rPr>
              <a:t>http://healthcareadministrationsite.com/healthcare-administration-schools/</a:t>
            </a:r>
            <a:endParaRPr lang="en-US" sz="1600" dirty="0">
              <a:solidFill>
                <a:schemeClr val="bg1">
                  <a:lumMod val="85000"/>
                </a:schemeClr>
              </a:solidFill>
            </a:endParaRPr>
          </a:p>
          <a:p>
            <a:pPr>
              <a:lnSpc>
                <a:spcPct val="150000"/>
              </a:lnSpc>
              <a:buClr>
                <a:schemeClr val="bg1"/>
              </a:buClr>
              <a:buFont typeface="Wingdings" pitchFamily="2" charset="2"/>
              <a:buChar char="Ø"/>
            </a:pPr>
            <a:r>
              <a:rPr lang="en-US" sz="1600" b="1" i="1" dirty="0" smtClean="0">
                <a:solidFill>
                  <a:schemeClr val="bg1">
                    <a:lumMod val="85000"/>
                  </a:schemeClr>
                </a:solidFill>
              </a:rPr>
              <a:t>Healthcare </a:t>
            </a:r>
            <a:r>
              <a:rPr lang="en-US" sz="1600" b="1" i="1" dirty="0">
                <a:solidFill>
                  <a:schemeClr val="bg1">
                    <a:lumMod val="85000"/>
                  </a:schemeClr>
                </a:solidFill>
              </a:rPr>
              <a:t>Administration Degree Programs (Top 10 online programs): </a:t>
            </a:r>
            <a:r>
              <a:rPr lang="en-US" sz="1600" dirty="0">
                <a:solidFill>
                  <a:schemeClr val="bg1">
                    <a:lumMod val="85000"/>
                  </a:schemeClr>
                </a:solidFill>
                <a:hlinkClick r:id="rId6"/>
              </a:rPr>
              <a:t>http://www.healthcare-administration-degree.net/best/online/</a:t>
            </a:r>
            <a:endParaRPr lang="en-US" sz="1600" dirty="0">
              <a:solidFill>
                <a:schemeClr val="bg1">
                  <a:lumMod val="85000"/>
                </a:schemeClr>
              </a:solidFill>
            </a:endParaRPr>
          </a:p>
          <a:p>
            <a:pPr>
              <a:lnSpc>
                <a:spcPct val="150000"/>
              </a:lnSpc>
              <a:buClr>
                <a:schemeClr val="bg1"/>
              </a:buClr>
              <a:buFont typeface="Wingdings" pitchFamily="2" charset="2"/>
              <a:buChar char="Ø"/>
            </a:pPr>
            <a:r>
              <a:rPr lang="en-US" sz="1600" b="1" i="1" dirty="0" smtClean="0">
                <a:solidFill>
                  <a:schemeClr val="bg1">
                    <a:lumMod val="85000"/>
                  </a:schemeClr>
                </a:solidFill>
              </a:rPr>
              <a:t>Manage </a:t>
            </a:r>
            <a:r>
              <a:rPr lang="en-US" sz="1600" b="1" i="1" dirty="0">
                <a:solidFill>
                  <a:schemeClr val="bg1">
                    <a:lumMod val="85000"/>
                  </a:schemeClr>
                </a:solidFill>
              </a:rPr>
              <a:t>My Practice (Online Healthcare Administration Programs): </a:t>
            </a:r>
            <a:r>
              <a:rPr lang="en-US" sz="1600" dirty="0">
                <a:solidFill>
                  <a:schemeClr val="bg1">
                    <a:lumMod val="85000"/>
                  </a:schemeClr>
                </a:solidFill>
                <a:hlinkClick r:id="rId7"/>
              </a:rPr>
              <a:t>http://managemypractice.com/top-5-online-healthcare-administration-programs-guest-author-joy-paley-lists-her-picks/</a:t>
            </a:r>
            <a:endParaRPr lang="en-US" sz="1600" dirty="0">
              <a:solidFill>
                <a:schemeClr val="bg1">
                  <a:lumMod val="85000"/>
                </a:schemeClr>
              </a:solidFill>
            </a:endParaRPr>
          </a:p>
          <a:p>
            <a:pPr marL="966787" indent="-457200">
              <a:buClr>
                <a:schemeClr val="bg1"/>
              </a:buClr>
              <a:buNone/>
            </a:pPr>
            <a:endParaRPr lang="en-US" sz="1200" b="1" dirty="0" smtClean="0">
              <a:solidFill>
                <a:schemeClr val="bg1"/>
              </a:solidFill>
            </a:endParaRPr>
          </a:p>
          <a:p>
            <a:pPr marL="966787" indent="-457200">
              <a:buClr>
                <a:schemeClr val="bg1"/>
              </a:buClr>
              <a:buNone/>
            </a:pPr>
            <a:endParaRPr lang="en-US" sz="1200" b="1" dirty="0" smtClean="0">
              <a:solidFill>
                <a:schemeClr val="bg1"/>
              </a:solidFill>
            </a:endParaRPr>
          </a:p>
          <a:p>
            <a:pPr marL="854075" indent="-344488">
              <a:buClr>
                <a:schemeClr val="bg1"/>
              </a:buClr>
              <a:buNone/>
            </a:pPr>
            <a:endParaRPr lang="en-US" sz="1400" b="1"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12</a:t>
            </a:fld>
            <a:endParaRPr kumimoji="0" lang="en-US" dirty="0"/>
          </a:p>
        </p:txBody>
      </p:sp>
      <p:pic>
        <p:nvPicPr>
          <p:cNvPr id="5" name="Picture 4" descr="origenal logo_custom_.jpg"/>
          <p:cNvPicPr>
            <a:picLocks noChangeAspect="1"/>
          </p:cNvPicPr>
          <p:nvPr/>
        </p:nvPicPr>
        <p:blipFill>
          <a:blip r:embed="rId8" cstate="print"/>
          <a:stretch>
            <a:fillRect/>
          </a:stretch>
        </p:blipFill>
        <p:spPr>
          <a:xfrm>
            <a:off x="8041822" y="0"/>
            <a:ext cx="1102178" cy="1114426"/>
          </a:xfrm>
          <a:prstGeom prst="rect">
            <a:avLst/>
          </a:prstGeom>
        </p:spPr>
      </p:pic>
      <p:pic>
        <p:nvPicPr>
          <p:cNvPr id="6" name="Picture 5" descr="U.S.PublicHealthService22.jpg"/>
          <p:cNvPicPr>
            <a:picLocks noChangeAspect="1"/>
          </p:cNvPicPr>
          <p:nvPr/>
        </p:nvPicPr>
        <p:blipFill>
          <a:blip r:embed="rId9" cstate="print"/>
          <a:stretch>
            <a:fillRect/>
          </a:stretch>
        </p:blipFill>
        <p:spPr>
          <a:xfrm>
            <a:off x="0" y="0"/>
            <a:ext cx="1055576" cy="106159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527788" y="304800"/>
            <a:ext cx="8229600" cy="1143000"/>
          </a:xfrm>
        </p:spPr>
        <p:txBody>
          <a:bodyPr>
            <a:noAutofit/>
          </a:bodyPr>
          <a:lstStyle/>
          <a:p>
            <a:pPr algn="ctr"/>
            <a:r>
              <a:rPr lang="en-US" sz="3600" dirty="0">
                <a:solidFill>
                  <a:schemeClr val="bg1">
                    <a:lumMod val="85000"/>
                  </a:schemeClr>
                </a:solidFill>
              </a:rPr>
              <a:t>Search Engines for Health Administration </a:t>
            </a:r>
            <a:r>
              <a:rPr lang="en-US" sz="3600" dirty="0" smtClean="0">
                <a:solidFill>
                  <a:schemeClr val="bg1">
                    <a:lumMod val="85000"/>
                  </a:schemeClr>
                </a:solidFill>
              </a:rPr>
              <a:t>Programs</a:t>
            </a:r>
            <a:endParaRPr lang="en-US" sz="3200" dirty="0"/>
          </a:p>
        </p:txBody>
      </p:sp>
      <p:sp>
        <p:nvSpPr>
          <p:cNvPr id="8" name="Content Placeholder 7"/>
          <p:cNvSpPr>
            <a:spLocks noGrp="1"/>
          </p:cNvSpPr>
          <p:nvPr>
            <p:ph idx="1"/>
          </p:nvPr>
        </p:nvSpPr>
        <p:spPr>
          <a:xfrm>
            <a:off x="527788" y="1828800"/>
            <a:ext cx="8229600" cy="4389120"/>
          </a:xfrm>
        </p:spPr>
        <p:txBody>
          <a:bodyPr>
            <a:normAutofit fontScale="40000" lnSpcReduction="20000"/>
          </a:bodyPr>
          <a:lstStyle/>
          <a:p>
            <a:pPr>
              <a:lnSpc>
                <a:spcPct val="150000"/>
              </a:lnSpc>
              <a:buClr>
                <a:schemeClr val="bg1"/>
              </a:buClr>
              <a:buFont typeface="Wingdings" pitchFamily="2" charset="2"/>
              <a:buChar char="Ø"/>
            </a:pPr>
            <a:r>
              <a:rPr lang="en-US" sz="3400" b="1" i="1" dirty="0" smtClean="0">
                <a:solidFill>
                  <a:schemeClr val="bg1">
                    <a:lumMod val="85000"/>
                  </a:schemeClr>
                </a:solidFill>
              </a:rPr>
              <a:t>Master </a:t>
            </a:r>
            <a:r>
              <a:rPr lang="en-US" sz="3400" b="1" i="1" dirty="0">
                <a:solidFill>
                  <a:schemeClr val="bg1">
                    <a:lumMod val="85000"/>
                  </a:schemeClr>
                </a:solidFill>
              </a:rPr>
              <a:t>of Health Administration: </a:t>
            </a:r>
            <a:r>
              <a:rPr lang="en-US" sz="3400" dirty="0">
                <a:solidFill>
                  <a:schemeClr val="bg1">
                    <a:lumMod val="85000"/>
                  </a:schemeClr>
                </a:solidFill>
                <a:hlinkClick r:id="rId3"/>
              </a:rPr>
              <a:t>http://masterofhealthadministration.com/</a:t>
            </a:r>
            <a:endParaRPr lang="en-US" sz="3400" dirty="0">
              <a:solidFill>
                <a:schemeClr val="bg1">
                  <a:lumMod val="85000"/>
                </a:schemeClr>
              </a:solidFill>
            </a:endParaRPr>
          </a:p>
          <a:p>
            <a:pPr>
              <a:lnSpc>
                <a:spcPct val="150000"/>
              </a:lnSpc>
              <a:buClr>
                <a:schemeClr val="bg1"/>
              </a:buClr>
              <a:buFont typeface="Wingdings" pitchFamily="2" charset="2"/>
              <a:buChar char="Ø"/>
            </a:pPr>
            <a:r>
              <a:rPr lang="en-US" sz="3400" b="1" i="1" dirty="0">
                <a:solidFill>
                  <a:schemeClr val="bg1">
                    <a:lumMod val="85000"/>
                  </a:schemeClr>
                </a:solidFill>
              </a:rPr>
              <a:t>Association of University Programs in Health Administration (AUPHA</a:t>
            </a:r>
            <a:r>
              <a:rPr lang="en-US" sz="3400" b="1" i="1" dirty="0" smtClean="0">
                <a:solidFill>
                  <a:schemeClr val="bg1">
                    <a:lumMod val="85000"/>
                  </a:schemeClr>
                </a:solidFill>
              </a:rPr>
              <a:t>): </a:t>
            </a:r>
            <a:r>
              <a:rPr lang="en-US" sz="3400" dirty="0">
                <a:solidFill>
                  <a:schemeClr val="bg1">
                    <a:lumMod val="85000"/>
                  </a:schemeClr>
                </a:solidFill>
                <a:hlinkClick r:id="rId4"/>
              </a:rPr>
              <a:t>http://www.aupha.org/custom/directory/</a:t>
            </a:r>
            <a:endParaRPr lang="en-US" sz="3400" dirty="0">
              <a:solidFill>
                <a:schemeClr val="bg1">
                  <a:lumMod val="85000"/>
                </a:schemeClr>
              </a:solidFill>
            </a:endParaRPr>
          </a:p>
          <a:p>
            <a:pPr>
              <a:lnSpc>
                <a:spcPct val="150000"/>
              </a:lnSpc>
              <a:buClr>
                <a:schemeClr val="bg1"/>
              </a:buClr>
              <a:buFont typeface="Wingdings" pitchFamily="2" charset="2"/>
              <a:buChar char="Ø"/>
            </a:pPr>
            <a:r>
              <a:rPr lang="en-US" sz="3400" b="1" i="1" dirty="0" smtClean="0">
                <a:solidFill>
                  <a:schemeClr val="bg1">
                    <a:lumMod val="85000"/>
                  </a:schemeClr>
                </a:solidFill>
              </a:rPr>
              <a:t>Commission </a:t>
            </a:r>
            <a:r>
              <a:rPr lang="en-US" sz="3400" b="1" i="1" dirty="0">
                <a:solidFill>
                  <a:schemeClr val="bg1">
                    <a:lumMod val="85000"/>
                  </a:schemeClr>
                </a:solidFill>
              </a:rPr>
              <a:t>of Accreditation of Healthcare Management Education: </a:t>
            </a:r>
            <a:r>
              <a:rPr lang="en-US" sz="3400" dirty="0">
                <a:solidFill>
                  <a:schemeClr val="bg1">
                    <a:lumMod val="85000"/>
                  </a:schemeClr>
                </a:solidFill>
                <a:hlinkClick r:id="rId5"/>
              </a:rPr>
              <a:t>http://www.cahme.org/dbapp2/program_search.php</a:t>
            </a:r>
            <a:endParaRPr lang="en-US" sz="3400" dirty="0">
              <a:solidFill>
                <a:schemeClr val="bg1">
                  <a:lumMod val="85000"/>
                </a:schemeClr>
              </a:solidFill>
            </a:endParaRPr>
          </a:p>
          <a:p>
            <a:pPr>
              <a:lnSpc>
                <a:spcPct val="150000"/>
              </a:lnSpc>
              <a:buClr>
                <a:schemeClr val="bg1"/>
              </a:buClr>
              <a:buFont typeface="Wingdings" pitchFamily="2" charset="2"/>
              <a:buChar char="Ø"/>
            </a:pPr>
            <a:r>
              <a:rPr lang="en-US" sz="3400" b="1" i="1" dirty="0" smtClean="0">
                <a:solidFill>
                  <a:schemeClr val="bg1">
                    <a:lumMod val="85000"/>
                  </a:schemeClr>
                </a:solidFill>
              </a:rPr>
              <a:t>Compare </a:t>
            </a:r>
            <a:r>
              <a:rPr lang="en-US" sz="3400" b="1" i="1" dirty="0">
                <a:solidFill>
                  <a:schemeClr val="bg1">
                    <a:lumMod val="85000"/>
                  </a:schemeClr>
                </a:solidFill>
              </a:rPr>
              <a:t>Top Schools: </a:t>
            </a:r>
            <a:r>
              <a:rPr lang="en-US" sz="3400" dirty="0">
                <a:solidFill>
                  <a:schemeClr val="bg1">
                    <a:lumMod val="85000"/>
                  </a:schemeClr>
                </a:solidFill>
                <a:hlinkClick r:id="rId6"/>
              </a:rPr>
              <a:t>http://www.comparetopschools.com/health-administration/default9.aspx?&amp;affiliate_code=cts_gs_health_admin&amp;subid=%2Bhealth%20%2Bcare%20%2Badministration%20%2Bprograms+b+c++g+3t3+34164157064&amp;mkwid=s5ozm5c8d_dc&amp;pcrid=34164157064&amp;pkw=%2Bhealth%20%2Bcare%20%2Badministration%20%2Bprograms&amp;pmt=b&amp;gclid=CLm4_NCm2rgCFdKj4AodExMAzw</a:t>
            </a:r>
            <a:endParaRPr lang="en-US" sz="3400" dirty="0">
              <a:solidFill>
                <a:schemeClr val="bg1">
                  <a:lumMod val="85000"/>
                </a:schemeClr>
              </a:solidFill>
            </a:endParaRPr>
          </a:p>
          <a:p>
            <a:pPr>
              <a:lnSpc>
                <a:spcPct val="150000"/>
              </a:lnSpc>
              <a:buClr>
                <a:schemeClr val="bg1"/>
              </a:buClr>
              <a:buFont typeface="Wingdings" pitchFamily="2" charset="2"/>
              <a:buChar char="Ø"/>
            </a:pPr>
            <a:r>
              <a:rPr lang="en-US" sz="3400" b="1" i="1" dirty="0" smtClean="0">
                <a:solidFill>
                  <a:schemeClr val="bg1">
                    <a:lumMod val="85000"/>
                  </a:schemeClr>
                </a:solidFill>
              </a:rPr>
              <a:t>Find </a:t>
            </a:r>
            <a:r>
              <a:rPr lang="en-US" sz="3400" b="1" i="1" dirty="0">
                <a:solidFill>
                  <a:schemeClr val="bg1">
                    <a:lumMod val="85000"/>
                  </a:schemeClr>
                </a:solidFill>
              </a:rPr>
              <a:t>the Best (Compare Health Services Administration accredited college programs): </a:t>
            </a:r>
            <a:r>
              <a:rPr lang="en-US" sz="3400" dirty="0">
                <a:solidFill>
                  <a:schemeClr val="bg1">
                    <a:lumMod val="85000"/>
                  </a:schemeClr>
                </a:solidFill>
                <a:hlinkClick r:id="rId7"/>
              </a:rPr>
              <a:t>http://college-accreditation.findthedata.org/d/b/Health-Services-Administration</a:t>
            </a:r>
            <a:endParaRPr lang="en-US" sz="3400" dirty="0">
              <a:solidFill>
                <a:schemeClr val="bg1">
                  <a:lumMod val="85000"/>
                </a:schemeClr>
              </a:solidFill>
            </a:endParaRPr>
          </a:p>
          <a:p>
            <a:pPr>
              <a:lnSpc>
                <a:spcPct val="150000"/>
              </a:lnSpc>
              <a:buClr>
                <a:schemeClr val="bg1"/>
              </a:buClr>
              <a:buFont typeface="Wingdings" pitchFamily="2" charset="2"/>
              <a:buChar char="Ø"/>
            </a:pPr>
            <a:r>
              <a:rPr lang="en-US" sz="3400" b="1" i="1" dirty="0" smtClean="0">
                <a:solidFill>
                  <a:schemeClr val="bg1">
                    <a:lumMod val="85000"/>
                  </a:schemeClr>
                </a:solidFill>
              </a:rPr>
              <a:t>Healthcare </a:t>
            </a:r>
            <a:r>
              <a:rPr lang="en-US" sz="3400" b="1" i="1" dirty="0">
                <a:solidFill>
                  <a:schemeClr val="bg1">
                    <a:lumMod val="85000"/>
                  </a:schemeClr>
                </a:solidFill>
              </a:rPr>
              <a:t>Builder: </a:t>
            </a:r>
            <a:r>
              <a:rPr lang="en-US" sz="3400" dirty="0">
                <a:solidFill>
                  <a:schemeClr val="bg1">
                    <a:lumMod val="85000"/>
                  </a:schemeClr>
                </a:solidFill>
                <a:hlinkClick r:id="rId8"/>
              </a:rPr>
              <a:t>http://www.healthcarebuilder.com/health_care_administrator.htm</a:t>
            </a:r>
            <a:endParaRPr lang="en-US" sz="3400" dirty="0">
              <a:solidFill>
                <a:schemeClr val="bg1">
                  <a:lumMod val="85000"/>
                </a:schemeClr>
              </a:solidFill>
            </a:endParaRPr>
          </a:p>
          <a:p>
            <a:pPr>
              <a:lnSpc>
                <a:spcPct val="150000"/>
              </a:lnSpc>
              <a:buClr>
                <a:schemeClr val="bg1"/>
              </a:buClr>
              <a:buFont typeface="Wingdings" pitchFamily="2" charset="2"/>
              <a:buChar char="Ø"/>
            </a:pPr>
            <a:r>
              <a:rPr lang="en-US" sz="3400" b="1" i="1" dirty="0" smtClean="0">
                <a:solidFill>
                  <a:schemeClr val="bg1">
                    <a:lumMod val="85000"/>
                  </a:schemeClr>
                </a:solidFill>
              </a:rPr>
              <a:t>Health </a:t>
            </a:r>
            <a:r>
              <a:rPr lang="en-US" sz="3400" b="1" i="1" dirty="0">
                <a:solidFill>
                  <a:schemeClr val="bg1">
                    <a:lumMod val="85000"/>
                  </a:schemeClr>
                </a:solidFill>
              </a:rPr>
              <a:t>Administration Degrees: </a:t>
            </a:r>
            <a:r>
              <a:rPr lang="en-US" sz="3400" dirty="0">
                <a:solidFill>
                  <a:schemeClr val="bg1">
                    <a:lumMod val="85000"/>
                  </a:schemeClr>
                </a:solidFill>
                <a:hlinkClick r:id="rId9"/>
              </a:rPr>
              <a:t>http://www.healthadministrationdegrees.com/programs-by-state/</a:t>
            </a:r>
            <a:endParaRPr lang="en-US" sz="3400" dirty="0">
              <a:solidFill>
                <a:schemeClr val="bg1">
                  <a:lumMod val="85000"/>
                </a:schemeClr>
              </a:solidFill>
            </a:endParaRPr>
          </a:p>
          <a:p>
            <a:pPr marL="966787" indent="-457200">
              <a:buClr>
                <a:schemeClr val="bg1"/>
              </a:buClr>
              <a:buNone/>
            </a:pPr>
            <a:endParaRPr lang="en-US" sz="3400" b="1" dirty="0" smtClean="0">
              <a:solidFill>
                <a:schemeClr val="bg1"/>
              </a:solidFill>
            </a:endParaRPr>
          </a:p>
          <a:p>
            <a:pPr marL="966787" indent="-457200">
              <a:buClr>
                <a:schemeClr val="bg1"/>
              </a:buClr>
              <a:buNone/>
            </a:pPr>
            <a:endParaRPr lang="en-US" sz="1900" b="1" dirty="0" smtClean="0">
              <a:solidFill>
                <a:schemeClr val="bg1"/>
              </a:solidFill>
            </a:endParaRPr>
          </a:p>
          <a:p>
            <a:pPr marL="854075" indent="-344488">
              <a:buClr>
                <a:schemeClr val="bg1"/>
              </a:buClr>
              <a:buNone/>
            </a:pPr>
            <a:endParaRPr lang="en-US" sz="2200" b="1"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13</a:t>
            </a:fld>
            <a:endParaRPr kumimoji="0" lang="en-US" dirty="0"/>
          </a:p>
        </p:txBody>
      </p:sp>
      <p:pic>
        <p:nvPicPr>
          <p:cNvPr id="5" name="Picture 4" descr="origenal logo_custom_.jpg"/>
          <p:cNvPicPr>
            <a:picLocks noChangeAspect="1"/>
          </p:cNvPicPr>
          <p:nvPr/>
        </p:nvPicPr>
        <p:blipFill>
          <a:blip r:embed="rId10" cstate="print"/>
          <a:stretch>
            <a:fillRect/>
          </a:stretch>
        </p:blipFill>
        <p:spPr>
          <a:xfrm>
            <a:off x="8041822" y="0"/>
            <a:ext cx="1102178" cy="1114426"/>
          </a:xfrm>
          <a:prstGeom prst="rect">
            <a:avLst/>
          </a:prstGeom>
        </p:spPr>
      </p:pic>
      <p:pic>
        <p:nvPicPr>
          <p:cNvPr id="6" name="Picture 5" descr="U.S.PublicHealthService22.jpg"/>
          <p:cNvPicPr>
            <a:picLocks noChangeAspect="1"/>
          </p:cNvPicPr>
          <p:nvPr/>
        </p:nvPicPr>
        <p:blipFill>
          <a:blip r:embed="rId11" cstate="print"/>
          <a:stretch>
            <a:fillRect/>
          </a:stretch>
        </p:blipFill>
        <p:spPr>
          <a:xfrm>
            <a:off x="0" y="0"/>
            <a:ext cx="1055576" cy="1061590"/>
          </a:xfrm>
          <a:prstGeom prst="rect">
            <a:avLst/>
          </a:prstGeom>
        </p:spPr>
      </p:pic>
    </p:spTree>
    <p:extLst>
      <p:ext uri="{BB962C8B-B14F-4D97-AF65-F5344CB8AC3E}">
        <p14:creationId xmlns:p14="http://schemas.microsoft.com/office/powerpoint/2010/main" val="26122139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79" y="304800"/>
            <a:ext cx="8229600" cy="1048512"/>
          </a:xfrm>
        </p:spPr>
        <p:txBody>
          <a:bodyPr>
            <a:normAutofit/>
          </a:bodyPr>
          <a:lstStyle/>
          <a:p>
            <a:pPr algn="ctr"/>
            <a:r>
              <a:rPr lang="en-US" sz="4000" b="1" dirty="0">
                <a:solidFill>
                  <a:schemeClr val="bg1">
                    <a:lumMod val="85000"/>
                  </a:schemeClr>
                </a:solidFill>
              </a:rPr>
              <a:t>Post </a:t>
            </a:r>
            <a:r>
              <a:rPr lang="en-US" sz="4000" b="1" dirty="0" smtClean="0">
                <a:solidFill>
                  <a:schemeClr val="bg1">
                    <a:lumMod val="85000"/>
                  </a:schemeClr>
                </a:solidFill>
              </a:rPr>
              <a:t>Graduate Opportunities</a:t>
            </a:r>
            <a:endParaRPr lang="en-US" sz="3600" b="1" dirty="0"/>
          </a:p>
        </p:txBody>
      </p:sp>
      <p:sp>
        <p:nvSpPr>
          <p:cNvPr id="8" name="Content Placeholder 7"/>
          <p:cNvSpPr>
            <a:spLocks noGrp="1"/>
          </p:cNvSpPr>
          <p:nvPr>
            <p:ph idx="1"/>
          </p:nvPr>
        </p:nvSpPr>
        <p:spPr>
          <a:xfrm>
            <a:off x="527788" y="1524000"/>
            <a:ext cx="8229600" cy="4389120"/>
          </a:xfrm>
        </p:spPr>
        <p:txBody>
          <a:bodyPr>
            <a:normAutofit fontScale="62500" lnSpcReduction="20000"/>
          </a:bodyPr>
          <a:lstStyle/>
          <a:p>
            <a:pPr>
              <a:lnSpc>
                <a:spcPct val="150000"/>
              </a:lnSpc>
              <a:buClr>
                <a:schemeClr val="bg1"/>
              </a:buClr>
              <a:buFont typeface="Wingdings" pitchFamily="2" charset="2"/>
              <a:buChar char="Ø"/>
            </a:pPr>
            <a:r>
              <a:rPr lang="en-US" sz="3400" b="1" i="1" dirty="0" smtClean="0">
                <a:solidFill>
                  <a:schemeClr val="bg1">
                    <a:lumMod val="85000"/>
                  </a:schemeClr>
                </a:solidFill>
              </a:rPr>
              <a:t>American </a:t>
            </a:r>
            <a:r>
              <a:rPr lang="en-US" sz="3400" b="1" i="1" dirty="0">
                <a:solidFill>
                  <a:schemeClr val="bg1">
                    <a:lumMod val="85000"/>
                  </a:schemeClr>
                </a:solidFill>
              </a:rPr>
              <a:t>College of Healthcare Executives: </a:t>
            </a:r>
            <a:r>
              <a:rPr lang="en-US" sz="3400" dirty="0">
                <a:solidFill>
                  <a:schemeClr val="bg1">
                    <a:lumMod val="85000"/>
                  </a:schemeClr>
                </a:solidFill>
                <a:hlinkClick r:id="rId3"/>
              </a:rPr>
              <a:t>http://www.ache.org/postgrad/print_detail.cfm</a:t>
            </a:r>
            <a:endParaRPr lang="en-US" sz="3400" dirty="0">
              <a:solidFill>
                <a:schemeClr val="bg1">
                  <a:lumMod val="85000"/>
                </a:schemeClr>
              </a:solidFill>
            </a:endParaRPr>
          </a:p>
          <a:p>
            <a:pPr>
              <a:lnSpc>
                <a:spcPct val="150000"/>
              </a:lnSpc>
              <a:buClr>
                <a:schemeClr val="bg1"/>
              </a:buClr>
              <a:buFont typeface="Wingdings" pitchFamily="2" charset="2"/>
              <a:buChar char="Ø"/>
            </a:pPr>
            <a:r>
              <a:rPr lang="en-US" sz="3400" b="1" i="1" dirty="0" smtClean="0">
                <a:solidFill>
                  <a:schemeClr val="bg1">
                    <a:lumMod val="85000"/>
                  </a:schemeClr>
                </a:solidFill>
              </a:rPr>
              <a:t>United </a:t>
            </a:r>
            <a:r>
              <a:rPr lang="en-US" sz="3400" b="1" i="1" dirty="0">
                <a:solidFill>
                  <a:schemeClr val="bg1">
                    <a:lumMod val="85000"/>
                  </a:schemeClr>
                </a:solidFill>
              </a:rPr>
              <a:t>States Department of Veterans Affairs: </a:t>
            </a:r>
            <a:r>
              <a:rPr lang="en-US" sz="3400" dirty="0">
                <a:solidFill>
                  <a:schemeClr val="bg1">
                    <a:lumMod val="85000"/>
                  </a:schemeClr>
                </a:solidFill>
                <a:hlinkClick r:id="rId4"/>
              </a:rPr>
              <a:t>https://www.vacareers.va.gov/students-trainees/administrative.asp</a:t>
            </a:r>
            <a:endParaRPr lang="en-US" sz="3400" dirty="0">
              <a:solidFill>
                <a:schemeClr val="bg1">
                  <a:lumMod val="85000"/>
                </a:schemeClr>
              </a:solidFill>
            </a:endParaRPr>
          </a:p>
          <a:p>
            <a:pPr>
              <a:lnSpc>
                <a:spcPct val="150000"/>
              </a:lnSpc>
              <a:buClr>
                <a:schemeClr val="bg1"/>
              </a:buClr>
              <a:buFont typeface="Wingdings" pitchFamily="2" charset="2"/>
              <a:buChar char="Ø"/>
            </a:pPr>
            <a:r>
              <a:rPr lang="en-US" sz="3400" b="1" i="1" dirty="0" smtClean="0">
                <a:solidFill>
                  <a:schemeClr val="bg1">
                    <a:lumMod val="85000"/>
                  </a:schemeClr>
                </a:solidFill>
              </a:rPr>
              <a:t>Centers </a:t>
            </a:r>
            <a:r>
              <a:rPr lang="en-US" sz="3400" b="1" i="1" dirty="0">
                <a:solidFill>
                  <a:schemeClr val="bg1">
                    <a:lumMod val="85000"/>
                  </a:schemeClr>
                </a:solidFill>
              </a:rPr>
              <a:t>for Disease Control and Prevention: </a:t>
            </a:r>
            <a:r>
              <a:rPr lang="en-US" sz="3400" dirty="0">
                <a:solidFill>
                  <a:schemeClr val="bg1">
                    <a:lumMod val="85000"/>
                  </a:schemeClr>
                </a:solidFill>
                <a:hlinkClick r:id="rId5"/>
              </a:rPr>
              <a:t>http://www.cdc.gov/fellowships/</a:t>
            </a:r>
            <a:endParaRPr lang="en-US" sz="3400" dirty="0">
              <a:solidFill>
                <a:schemeClr val="bg1">
                  <a:lumMod val="85000"/>
                </a:schemeClr>
              </a:solidFill>
            </a:endParaRPr>
          </a:p>
          <a:p>
            <a:pPr>
              <a:lnSpc>
                <a:spcPct val="150000"/>
              </a:lnSpc>
              <a:buClr>
                <a:schemeClr val="bg1"/>
              </a:buClr>
              <a:buFont typeface="Wingdings" pitchFamily="2" charset="2"/>
              <a:buChar char="Ø"/>
            </a:pPr>
            <a:r>
              <a:rPr lang="en-US" sz="3400" b="1" i="1" dirty="0" smtClean="0">
                <a:solidFill>
                  <a:schemeClr val="bg1">
                    <a:lumMod val="85000"/>
                  </a:schemeClr>
                </a:solidFill>
              </a:rPr>
              <a:t>Kaiser</a:t>
            </a:r>
            <a:r>
              <a:rPr lang="en-US" sz="3400" b="1" i="1" dirty="0">
                <a:solidFill>
                  <a:schemeClr val="bg1">
                    <a:lumMod val="85000"/>
                  </a:schemeClr>
                </a:solidFill>
              </a:rPr>
              <a:t>: </a:t>
            </a:r>
            <a:r>
              <a:rPr lang="en-US" sz="3400" dirty="0">
                <a:solidFill>
                  <a:schemeClr val="bg1">
                    <a:lumMod val="85000"/>
                  </a:schemeClr>
                </a:solidFill>
                <a:hlinkClick r:id="rId6"/>
              </a:rPr>
              <a:t>http://www.kaiseredu.org/fellowships-and-internships.aspx</a:t>
            </a:r>
            <a:endParaRPr lang="en-US" sz="3400" dirty="0">
              <a:solidFill>
                <a:schemeClr val="bg1">
                  <a:lumMod val="85000"/>
                </a:schemeClr>
              </a:solidFill>
            </a:endParaRPr>
          </a:p>
          <a:p>
            <a:pPr marL="966787" indent="-457200">
              <a:buClr>
                <a:schemeClr val="bg1"/>
              </a:buClr>
              <a:buNone/>
            </a:pPr>
            <a:endParaRPr lang="en-US" sz="1900" b="1" dirty="0" smtClean="0">
              <a:solidFill>
                <a:schemeClr val="bg1"/>
              </a:solidFill>
            </a:endParaRPr>
          </a:p>
          <a:p>
            <a:pPr marL="854075" indent="-344488">
              <a:buClr>
                <a:schemeClr val="bg1"/>
              </a:buClr>
              <a:buNone/>
            </a:pPr>
            <a:endParaRPr lang="en-US" sz="2200" b="1"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14</a:t>
            </a:fld>
            <a:endParaRPr kumimoji="0" lang="en-US" dirty="0"/>
          </a:p>
        </p:txBody>
      </p:sp>
      <p:pic>
        <p:nvPicPr>
          <p:cNvPr id="5" name="Picture 4" descr="origenal logo_custom_.jpg"/>
          <p:cNvPicPr>
            <a:picLocks noChangeAspect="1"/>
          </p:cNvPicPr>
          <p:nvPr/>
        </p:nvPicPr>
        <p:blipFill>
          <a:blip r:embed="rId7" cstate="print"/>
          <a:stretch>
            <a:fillRect/>
          </a:stretch>
        </p:blipFill>
        <p:spPr>
          <a:xfrm>
            <a:off x="8041822" y="0"/>
            <a:ext cx="1102178" cy="1114426"/>
          </a:xfrm>
          <a:prstGeom prst="rect">
            <a:avLst/>
          </a:prstGeom>
        </p:spPr>
      </p:pic>
      <p:pic>
        <p:nvPicPr>
          <p:cNvPr id="6" name="Picture 5" descr="U.S.PublicHealthService22.jpg"/>
          <p:cNvPicPr>
            <a:picLocks noChangeAspect="1"/>
          </p:cNvPicPr>
          <p:nvPr/>
        </p:nvPicPr>
        <p:blipFill>
          <a:blip r:embed="rId8" cstate="print"/>
          <a:stretch>
            <a:fillRect/>
          </a:stretch>
        </p:blipFill>
        <p:spPr>
          <a:xfrm>
            <a:off x="0" y="0"/>
            <a:ext cx="1055576" cy="1061590"/>
          </a:xfrm>
          <a:prstGeom prst="rect">
            <a:avLst/>
          </a:prstGeom>
        </p:spPr>
      </p:pic>
    </p:spTree>
    <p:extLst>
      <p:ext uri="{BB962C8B-B14F-4D97-AF65-F5344CB8AC3E}">
        <p14:creationId xmlns:p14="http://schemas.microsoft.com/office/powerpoint/2010/main" val="148265738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43712"/>
          </a:xfrm>
        </p:spPr>
        <p:txBody>
          <a:bodyPr>
            <a:normAutofit fontScale="90000"/>
          </a:bodyPr>
          <a:lstStyle/>
          <a:p>
            <a:pPr algn="ctr"/>
            <a:r>
              <a:rPr lang="en-US" dirty="0" smtClean="0">
                <a:solidFill>
                  <a:schemeClr val="bg1"/>
                </a:solidFill>
              </a:rPr>
              <a:t>Apps and Online Training </a:t>
            </a:r>
            <a:endParaRPr lang="en-US" dirty="0">
              <a:solidFill>
                <a:schemeClr val="bg1"/>
              </a:solidFill>
            </a:endParaRPr>
          </a:p>
        </p:txBody>
      </p:sp>
      <p:sp>
        <p:nvSpPr>
          <p:cNvPr id="3" name="Content Placeholder 2"/>
          <p:cNvSpPr>
            <a:spLocks noGrp="1"/>
          </p:cNvSpPr>
          <p:nvPr>
            <p:ph idx="1"/>
          </p:nvPr>
        </p:nvSpPr>
        <p:spPr>
          <a:xfrm>
            <a:off x="533400" y="1752600"/>
            <a:ext cx="8229600" cy="4389120"/>
          </a:xfrm>
        </p:spPr>
        <p:txBody>
          <a:bodyPr>
            <a:noAutofit/>
          </a:bodyPr>
          <a:lstStyle/>
          <a:p>
            <a:pPr marL="0" marR="0" indent="0">
              <a:spcBef>
                <a:spcPts val="0"/>
              </a:spcBef>
              <a:spcAft>
                <a:spcPts val="0"/>
              </a:spcAft>
              <a:buNone/>
            </a:pPr>
            <a:r>
              <a:rPr lang="en-US" sz="1200" b="1" dirty="0">
                <a:solidFill>
                  <a:schemeClr val="bg1"/>
                </a:solidFill>
                <a:ea typeface="MS PGothic"/>
              </a:rPr>
              <a:t>Awesome Apps:</a:t>
            </a:r>
            <a:endParaRPr lang="en-US" sz="1200" dirty="0">
              <a:solidFill>
                <a:schemeClr val="bg1"/>
              </a:solidFill>
              <a:ea typeface="MS PGothic"/>
            </a:endParaRPr>
          </a:p>
          <a:p>
            <a:pPr marL="0" marR="0" lvl="0" indent="0">
              <a:spcBef>
                <a:spcPts val="0"/>
              </a:spcBef>
              <a:spcAft>
                <a:spcPts val="0"/>
              </a:spcAft>
              <a:buSzPts val="1000"/>
              <a:buNone/>
              <a:tabLst>
                <a:tab pos="457200" algn="l"/>
              </a:tabLst>
            </a:pPr>
            <a:r>
              <a:rPr lang="en-US" sz="1400" dirty="0">
                <a:solidFill>
                  <a:schemeClr val="bg1"/>
                </a:solidFill>
                <a:ea typeface="MS PGothic"/>
              </a:rPr>
              <a:t>Solve the Outbreak App (CDC): </a:t>
            </a:r>
            <a:r>
              <a:rPr lang="en-US" sz="1400" u="sng" dirty="0">
                <a:solidFill>
                  <a:schemeClr val="bg1"/>
                </a:solidFill>
                <a:ea typeface="MS PGothic"/>
                <a:hlinkClick r:id="rId4"/>
              </a:rPr>
              <a:t>https://itunes.apple.com/us/app/solve-the-outbreak/id592485067</a:t>
            </a:r>
            <a:endParaRPr lang="en-US" sz="1400" dirty="0">
              <a:solidFill>
                <a:schemeClr val="bg1"/>
              </a:solidFill>
              <a:ea typeface="MS PGothic"/>
            </a:endParaRPr>
          </a:p>
          <a:p>
            <a:pPr marL="0" marR="0" lvl="0" indent="0">
              <a:spcBef>
                <a:spcPts val="0"/>
              </a:spcBef>
              <a:spcAft>
                <a:spcPts val="0"/>
              </a:spcAft>
              <a:buSzPts val="1000"/>
              <a:buNone/>
              <a:tabLst>
                <a:tab pos="457200" algn="l"/>
              </a:tabLst>
            </a:pPr>
            <a:r>
              <a:rPr lang="en-US" sz="1400" dirty="0">
                <a:solidFill>
                  <a:schemeClr val="bg1"/>
                </a:solidFill>
                <a:ea typeface="MS PGothic"/>
              </a:rPr>
              <a:t>FEMA Smartphone App</a:t>
            </a:r>
            <a:r>
              <a:rPr lang="en-US" sz="1400" b="1" dirty="0">
                <a:solidFill>
                  <a:schemeClr val="bg1"/>
                </a:solidFill>
                <a:ea typeface="MS PGothic"/>
              </a:rPr>
              <a:t>: </a:t>
            </a:r>
            <a:r>
              <a:rPr lang="en-US" sz="1400" u="sng" dirty="0">
                <a:solidFill>
                  <a:schemeClr val="bg1"/>
                </a:solidFill>
                <a:ea typeface="MS PGothic"/>
                <a:hlinkClick r:id="rId5"/>
              </a:rPr>
              <a:t>http://www.fema.gov/smartphone‐app</a:t>
            </a:r>
            <a:endParaRPr lang="en-US" sz="1400" dirty="0">
              <a:solidFill>
                <a:schemeClr val="bg1"/>
              </a:solidFill>
              <a:ea typeface="MS PGothic"/>
            </a:endParaRPr>
          </a:p>
          <a:p>
            <a:pPr marL="0" marR="0" indent="0">
              <a:spcBef>
                <a:spcPts val="0"/>
              </a:spcBef>
              <a:spcAft>
                <a:spcPts val="0"/>
              </a:spcAft>
              <a:buNone/>
            </a:pPr>
            <a:r>
              <a:rPr lang="en-US" sz="1400" b="1" dirty="0">
                <a:solidFill>
                  <a:schemeClr val="bg1"/>
                </a:solidFill>
                <a:ea typeface="MS PGothic"/>
              </a:rPr>
              <a:t> </a:t>
            </a:r>
            <a:endParaRPr lang="en-US" sz="1400" dirty="0">
              <a:solidFill>
                <a:schemeClr val="bg1"/>
              </a:solidFill>
              <a:ea typeface="MS PGothic"/>
            </a:endParaRPr>
          </a:p>
          <a:p>
            <a:pPr marL="0" marR="0" indent="0">
              <a:spcBef>
                <a:spcPts val="0"/>
              </a:spcBef>
              <a:spcAft>
                <a:spcPts val="0"/>
              </a:spcAft>
              <a:buNone/>
            </a:pPr>
            <a:r>
              <a:rPr lang="en-US" sz="1400" b="1" dirty="0">
                <a:solidFill>
                  <a:schemeClr val="bg1"/>
                </a:solidFill>
                <a:ea typeface="MS PGothic"/>
              </a:rPr>
              <a:t>Online Training: </a:t>
            </a:r>
            <a:r>
              <a:rPr lang="en-US" sz="1400" dirty="0">
                <a:solidFill>
                  <a:schemeClr val="bg1"/>
                </a:solidFill>
                <a:ea typeface="MS PGothic"/>
              </a:rPr>
              <a:t> </a:t>
            </a:r>
          </a:p>
          <a:p>
            <a:pPr marL="0" marR="0" lvl="0" indent="0">
              <a:spcBef>
                <a:spcPts val="0"/>
              </a:spcBef>
              <a:spcAft>
                <a:spcPts val="0"/>
              </a:spcAft>
              <a:buNone/>
            </a:pPr>
            <a:r>
              <a:rPr lang="en-US" sz="1400" dirty="0">
                <a:solidFill>
                  <a:schemeClr val="bg1"/>
                </a:solidFill>
                <a:ea typeface="MS PGothic"/>
              </a:rPr>
              <a:t>University of North Carolina Center for Public Health &amp; Preparedness: </a:t>
            </a:r>
            <a:r>
              <a:rPr lang="en-US" sz="1400" u="sng" dirty="0">
                <a:solidFill>
                  <a:schemeClr val="bg1"/>
                </a:solidFill>
                <a:ea typeface="MS PGothic"/>
                <a:hlinkClick r:id="rId6"/>
              </a:rPr>
              <a:t>http://cphp.sph.unc.edu/training/index.php</a:t>
            </a:r>
            <a:endParaRPr lang="en-US" sz="1400" dirty="0">
              <a:solidFill>
                <a:schemeClr val="bg1"/>
              </a:solidFill>
              <a:ea typeface="MS PGothic"/>
            </a:endParaRPr>
          </a:p>
          <a:p>
            <a:pPr marL="0" marR="0" lvl="0" indent="0">
              <a:spcBef>
                <a:spcPts val="0"/>
              </a:spcBef>
              <a:spcAft>
                <a:spcPts val="0"/>
              </a:spcAft>
              <a:buNone/>
            </a:pPr>
            <a:r>
              <a:rPr lang="en-US" sz="1600" u="sng" dirty="0">
                <a:solidFill>
                  <a:schemeClr val="bg1"/>
                </a:solidFill>
                <a:ea typeface="MS PGothic"/>
                <a:hlinkClick r:id="rId7"/>
              </a:rPr>
              <a:t>http://training.fema.gov/IS/</a:t>
            </a:r>
            <a:endParaRPr lang="en-US" sz="1600" dirty="0">
              <a:solidFill>
                <a:schemeClr val="bg1"/>
              </a:solidFill>
              <a:ea typeface="MS PGothic"/>
            </a:endParaRPr>
          </a:p>
          <a:p>
            <a:pPr marL="0" marR="0" lvl="0" indent="0">
              <a:spcBef>
                <a:spcPts val="0"/>
              </a:spcBef>
              <a:spcAft>
                <a:spcPts val="0"/>
              </a:spcAft>
              <a:buNone/>
            </a:pPr>
            <a:r>
              <a:rPr lang="en-US" sz="1600" u="sng" dirty="0">
                <a:solidFill>
                  <a:schemeClr val="bg1"/>
                </a:solidFill>
                <a:ea typeface="MS PGothic"/>
                <a:hlinkClick r:id="rId8"/>
              </a:rPr>
              <a:t>http://www.chds.us/?</a:t>
            </a:r>
            <a:r>
              <a:rPr lang="en-US" sz="1600" u="sng" dirty="0" smtClean="0">
                <a:solidFill>
                  <a:schemeClr val="bg1"/>
                </a:solidFill>
                <a:ea typeface="MS PGothic"/>
                <a:hlinkClick r:id="rId8"/>
              </a:rPr>
              <a:t>special/info&amp;pgm=Noncredit</a:t>
            </a:r>
            <a:endParaRPr lang="en-US" sz="1600" u="sng" dirty="0" smtClean="0">
              <a:solidFill>
                <a:schemeClr val="bg1"/>
              </a:solidFill>
              <a:ea typeface="MS PGothic"/>
            </a:endParaRPr>
          </a:p>
          <a:p>
            <a:pPr marL="0" marR="0" lvl="0" indent="0">
              <a:spcBef>
                <a:spcPts val="0"/>
              </a:spcBef>
              <a:spcAft>
                <a:spcPts val="0"/>
              </a:spcAft>
              <a:buNone/>
            </a:pPr>
            <a:endParaRPr lang="en-US" sz="1600" dirty="0">
              <a:solidFill>
                <a:schemeClr val="bg1"/>
              </a:solidFill>
              <a:ea typeface="MS PGothic"/>
            </a:endParaRPr>
          </a:p>
          <a:p>
            <a:pPr marL="0" marR="0" lvl="0" indent="0">
              <a:spcBef>
                <a:spcPts val="0"/>
              </a:spcBef>
              <a:spcAft>
                <a:spcPts val="0"/>
              </a:spcAft>
              <a:buNone/>
            </a:pPr>
            <a:r>
              <a:rPr lang="en-US" sz="1600" dirty="0">
                <a:solidFill>
                  <a:schemeClr val="bg1"/>
                </a:solidFill>
                <a:ea typeface="MS PGothic"/>
              </a:rPr>
              <a:t>Website:  </a:t>
            </a:r>
            <a:r>
              <a:rPr lang="en-US" sz="1600" u="sng" dirty="0">
                <a:solidFill>
                  <a:schemeClr val="bg1"/>
                </a:solidFill>
                <a:ea typeface="MS PGothic"/>
                <a:hlinkClick r:id="rId9"/>
              </a:rPr>
              <a:t>https://www.train.org/DesktopShell.aspx</a:t>
            </a:r>
            <a:endParaRPr lang="en-US" sz="1600" dirty="0">
              <a:solidFill>
                <a:schemeClr val="bg1"/>
              </a:solidFill>
              <a:ea typeface="MS PGothic"/>
            </a:endParaRPr>
          </a:p>
          <a:p>
            <a:pPr marL="0" marR="0" lvl="0" indent="0">
              <a:spcBef>
                <a:spcPts val="0"/>
              </a:spcBef>
              <a:spcAft>
                <a:spcPts val="0"/>
              </a:spcAft>
              <a:buNone/>
            </a:pPr>
            <a:r>
              <a:rPr lang="en-US" sz="1600" u="sng" dirty="0">
                <a:solidFill>
                  <a:schemeClr val="bg1"/>
                </a:solidFill>
                <a:ea typeface="MS PGothic"/>
                <a:hlinkClick r:id="rId10"/>
              </a:rPr>
              <a:t>http://www.jhsph.edu/preparedness/training/online/index.html</a:t>
            </a:r>
            <a:endParaRPr lang="en-US" sz="1600" dirty="0">
              <a:solidFill>
                <a:schemeClr val="bg1"/>
              </a:solidFill>
              <a:ea typeface="MS PGothic"/>
            </a:endParaRPr>
          </a:p>
          <a:p>
            <a:pPr marL="182880" marR="0" indent="0">
              <a:spcBef>
                <a:spcPts val="0"/>
              </a:spcBef>
              <a:spcAft>
                <a:spcPts val="0"/>
              </a:spcAft>
              <a:buNone/>
            </a:pPr>
            <a:r>
              <a:rPr lang="en-US" sz="1400" dirty="0">
                <a:solidFill>
                  <a:schemeClr val="bg1"/>
                </a:solidFill>
                <a:ea typeface="MS PGothic"/>
              </a:rPr>
              <a:t> </a:t>
            </a:r>
          </a:p>
          <a:p>
            <a:pPr marL="0" marR="0" indent="0">
              <a:spcBef>
                <a:spcPts val="0"/>
              </a:spcBef>
              <a:spcAft>
                <a:spcPts val="0"/>
              </a:spcAft>
              <a:buNone/>
            </a:pPr>
            <a:r>
              <a:rPr lang="en-US" sz="1400" b="1" dirty="0">
                <a:solidFill>
                  <a:schemeClr val="bg1"/>
                </a:solidFill>
                <a:ea typeface="MS PGothic"/>
              </a:rPr>
              <a:t> </a:t>
            </a:r>
            <a:endParaRPr lang="en-US" sz="1400" dirty="0">
              <a:solidFill>
                <a:schemeClr val="bg1"/>
              </a:solidFill>
              <a:ea typeface="MS PGothic"/>
            </a:endParaRPr>
          </a:p>
          <a:p>
            <a:pPr marL="0" marR="0" indent="0">
              <a:spcBef>
                <a:spcPts val="0"/>
              </a:spcBef>
              <a:spcAft>
                <a:spcPts val="0"/>
              </a:spcAft>
              <a:buNone/>
            </a:pPr>
            <a:r>
              <a:rPr lang="en-US" sz="1400" b="1" dirty="0" smtClean="0">
                <a:solidFill>
                  <a:schemeClr val="bg1"/>
                </a:solidFill>
                <a:ea typeface="MS PGothic"/>
              </a:rPr>
              <a:t>Classroom </a:t>
            </a:r>
            <a:r>
              <a:rPr lang="en-US" sz="1400" b="1" dirty="0">
                <a:solidFill>
                  <a:schemeClr val="bg1"/>
                </a:solidFill>
                <a:ea typeface="MS PGothic"/>
              </a:rPr>
              <a:t>Training:</a:t>
            </a:r>
            <a:endParaRPr lang="en-US" sz="1400" dirty="0">
              <a:solidFill>
                <a:schemeClr val="bg1"/>
              </a:solidFill>
              <a:ea typeface="MS PGothic"/>
            </a:endParaRPr>
          </a:p>
          <a:p>
            <a:pPr marL="0" marR="0" lvl="0" indent="0">
              <a:spcBef>
                <a:spcPts val="0"/>
              </a:spcBef>
              <a:spcAft>
                <a:spcPts val="0"/>
              </a:spcAft>
              <a:buSzPts val="1000"/>
              <a:buNone/>
              <a:tabLst>
                <a:tab pos="457200" algn="l"/>
              </a:tabLst>
            </a:pPr>
            <a:r>
              <a:rPr lang="en-US" sz="1400" dirty="0">
                <a:solidFill>
                  <a:schemeClr val="bg1"/>
                </a:solidFill>
                <a:ea typeface="MS PGothic"/>
              </a:rPr>
              <a:t>The Application of Transformational Leadership Skills in Achieving Health and Safety Excellence</a:t>
            </a:r>
          </a:p>
          <a:p>
            <a:pPr marL="182880" marR="0" indent="0">
              <a:spcBef>
                <a:spcPts val="0"/>
              </a:spcBef>
              <a:spcAft>
                <a:spcPts val="0"/>
              </a:spcAft>
              <a:buNone/>
            </a:pPr>
            <a:r>
              <a:rPr lang="en-US" sz="1400" dirty="0">
                <a:solidFill>
                  <a:schemeClr val="bg1"/>
                </a:solidFill>
                <a:ea typeface="MS PGothic"/>
              </a:rPr>
              <a:t>March 28 Boston, MA </a:t>
            </a:r>
            <a:r>
              <a:rPr lang="en-US" sz="1400" u="sng" dirty="0">
                <a:solidFill>
                  <a:schemeClr val="bg1"/>
                </a:solidFill>
                <a:ea typeface="MS PGothic"/>
                <a:hlinkClick r:id="rId11"/>
              </a:rPr>
              <a:t>https://ccpe.sph.harvard.edu/register.cfm?CSID=LMS_SP0313</a:t>
            </a:r>
            <a:endParaRPr lang="en-US" sz="1400" dirty="0">
              <a:solidFill>
                <a:schemeClr val="bg1"/>
              </a:solidFill>
              <a:ea typeface="MS PGothic"/>
            </a:endParaRPr>
          </a:p>
          <a:p>
            <a:pPr marL="0" marR="0" indent="0">
              <a:spcBef>
                <a:spcPts val="0"/>
              </a:spcBef>
              <a:spcAft>
                <a:spcPts val="0"/>
              </a:spcAft>
              <a:buNone/>
            </a:pPr>
            <a:endParaRPr lang="en-US" sz="1200" dirty="0">
              <a:ea typeface="MS PGothic"/>
            </a:endParaRPr>
          </a:p>
          <a:p>
            <a:endParaRPr lang="en-US" sz="1100" dirty="0"/>
          </a:p>
        </p:txBody>
      </p:sp>
      <p:sp>
        <p:nvSpPr>
          <p:cNvPr id="4" name="Slide Number Placeholder 3"/>
          <p:cNvSpPr>
            <a:spLocks noGrp="1"/>
          </p:cNvSpPr>
          <p:nvPr>
            <p:ph type="sldNum" sz="quarter" idx="12"/>
          </p:nvPr>
        </p:nvSpPr>
        <p:spPr/>
        <p:txBody>
          <a:bodyPr/>
          <a:lstStyle/>
          <a:p>
            <a:fld id="{042AED99-7FB4-404E-8A97-64753DCE42EC}" type="slidenum">
              <a:rPr lang="en-US" smtClean="0">
                <a:solidFill>
                  <a:srgbClr val="04617B">
                    <a:shade val="90000"/>
                  </a:srgbClr>
                </a:solidFill>
              </a:rPr>
              <a:pPr/>
              <a:t>15</a:t>
            </a:fld>
            <a:endParaRPr lang="en-US" dirty="0">
              <a:solidFill>
                <a:srgbClr val="04617B">
                  <a:shade val="90000"/>
                </a:srgbClr>
              </a:solidFill>
            </a:endParaRPr>
          </a:p>
        </p:txBody>
      </p:sp>
      <p:pic>
        <p:nvPicPr>
          <p:cNvPr id="5" name="Picture 4" descr="origenal logo_custom_.jpg"/>
          <p:cNvPicPr>
            <a:picLocks noChangeAspect="1"/>
          </p:cNvPicPr>
          <p:nvPr/>
        </p:nvPicPr>
        <p:blipFill>
          <a:blip r:embed="rId12" cstate="print"/>
          <a:stretch>
            <a:fillRect/>
          </a:stretch>
        </p:blipFill>
        <p:spPr>
          <a:xfrm>
            <a:off x="8041822" y="0"/>
            <a:ext cx="1102178" cy="1114426"/>
          </a:xfrm>
          <a:prstGeom prst="rect">
            <a:avLst/>
          </a:prstGeom>
        </p:spPr>
      </p:pic>
      <p:pic>
        <p:nvPicPr>
          <p:cNvPr id="6" name="Picture 5" descr="U.S.PublicHealthService22.jpg"/>
          <p:cNvPicPr>
            <a:picLocks noChangeAspect="1"/>
          </p:cNvPicPr>
          <p:nvPr/>
        </p:nvPicPr>
        <p:blipFill>
          <a:blip r:embed="rId13" cstate="print"/>
          <a:stretch>
            <a:fillRect/>
          </a:stretch>
        </p:blipFill>
        <p:spPr>
          <a:xfrm>
            <a:off x="0" y="0"/>
            <a:ext cx="1055576" cy="1061590"/>
          </a:xfrm>
          <a:prstGeom prst="rect">
            <a:avLst/>
          </a:prstGeom>
        </p:spPr>
      </p:pic>
    </p:spTree>
    <p:extLst>
      <p:ext uri="{BB962C8B-B14F-4D97-AF65-F5344CB8AC3E}">
        <p14:creationId xmlns:p14="http://schemas.microsoft.com/office/powerpoint/2010/main" val="70026446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96112"/>
          </a:xfrm>
        </p:spPr>
        <p:txBody>
          <a:bodyPr/>
          <a:lstStyle/>
          <a:p>
            <a:pPr algn="ctr"/>
            <a:r>
              <a:rPr lang="en-US" dirty="0" smtClean="0">
                <a:solidFill>
                  <a:schemeClr val="bg1"/>
                </a:solidFill>
              </a:rPr>
              <a:t>Online Training (cont.)</a:t>
            </a:r>
            <a:endParaRPr lang="en-US" dirty="0">
              <a:solidFill>
                <a:schemeClr val="bg1"/>
              </a:solidFill>
            </a:endParaRPr>
          </a:p>
        </p:txBody>
      </p:sp>
      <p:sp>
        <p:nvSpPr>
          <p:cNvPr id="3" name="Content Placeholder 2"/>
          <p:cNvSpPr>
            <a:spLocks noGrp="1"/>
          </p:cNvSpPr>
          <p:nvPr>
            <p:ph idx="1"/>
          </p:nvPr>
        </p:nvSpPr>
        <p:spPr/>
        <p:txBody>
          <a:bodyPr>
            <a:normAutofit fontScale="77500" lnSpcReduction="20000"/>
          </a:bodyPr>
          <a:lstStyle/>
          <a:p>
            <a:pPr marL="0" indent="0">
              <a:buNone/>
            </a:pPr>
            <a:r>
              <a:rPr lang="en-US" dirty="0">
                <a:solidFill>
                  <a:schemeClr val="bg1"/>
                </a:solidFill>
              </a:rPr>
              <a:t>FREE Online Courses in Homeland Security - Naval Postgrad School </a:t>
            </a:r>
          </a:p>
          <a:p>
            <a:pPr marL="0" indent="0">
              <a:buNone/>
            </a:pPr>
            <a:r>
              <a:rPr lang="en-US" dirty="0">
                <a:solidFill>
                  <a:schemeClr val="bg1"/>
                </a:solidFill>
                <a:hlinkClick r:id="rId4"/>
              </a:rPr>
              <a:t>http://www.chds.us/?</a:t>
            </a:r>
            <a:r>
              <a:rPr lang="en-US" dirty="0" smtClean="0">
                <a:solidFill>
                  <a:schemeClr val="bg1"/>
                </a:solidFill>
                <a:hlinkClick r:id="rId4"/>
              </a:rPr>
              <a:t>special/info&amp;pgm=Noncredit</a:t>
            </a:r>
            <a:r>
              <a:rPr lang="en-US" dirty="0" smtClean="0">
                <a:solidFill>
                  <a:schemeClr val="bg1"/>
                </a:solidFill>
              </a:rPr>
              <a:t> </a:t>
            </a:r>
            <a:endParaRPr lang="en-US" dirty="0">
              <a:solidFill>
                <a:schemeClr val="bg1"/>
              </a:solidFill>
            </a:endParaRPr>
          </a:p>
          <a:p>
            <a:pPr marL="0" indent="0">
              <a:buNone/>
            </a:pPr>
            <a:r>
              <a:rPr lang="en-US" dirty="0">
                <a:solidFill>
                  <a:schemeClr val="bg1"/>
                </a:solidFill>
              </a:rPr>
              <a:t> </a:t>
            </a:r>
          </a:p>
          <a:p>
            <a:pPr marL="0" indent="0">
              <a:buNone/>
            </a:pPr>
            <a:r>
              <a:rPr lang="en-US" dirty="0">
                <a:solidFill>
                  <a:schemeClr val="bg1"/>
                </a:solidFill>
              </a:rPr>
              <a:t>The Naval Postgraduate School Center for Homeland Defense and Security offers  non-credit, self-study courses online. These courses are developed by the NPS CHDS teaching faculty and are derived from course content (lecture material and  course readings) from the Center's homeland security master's degree curriculum.   The courses, offered at no cost, are designed for homeland defense and security professionals who wish to enhance their understanding of key homeland security concepts and require the flexibility of self-paced instruction. NPS does not provide graduate credit for the courses; however, participants are encouraged to check with their professional associations regarding continuing education units/credits. Upon completing each course, participants can download a record  of completion.</a:t>
            </a:r>
          </a:p>
          <a:p>
            <a:endParaRPr lang="en-US" dirty="0">
              <a:solidFill>
                <a:schemeClr val="bg1"/>
              </a:solidFill>
            </a:endParaRPr>
          </a:p>
        </p:txBody>
      </p:sp>
      <p:sp>
        <p:nvSpPr>
          <p:cNvPr id="4" name="Slide Number Placeholder 3"/>
          <p:cNvSpPr>
            <a:spLocks noGrp="1"/>
          </p:cNvSpPr>
          <p:nvPr>
            <p:ph type="sldNum" sz="quarter" idx="12"/>
          </p:nvPr>
        </p:nvSpPr>
        <p:spPr/>
        <p:txBody>
          <a:bodyPr/>
          <a:lstStyle/>
          <a:p>
            <a:fld id="{042AED99-7FB4-404E-8A97-64753DCE42EC}" type="slidenum">
              <a:rPr lang="en-US" smtClean="0">
                <a:solidFill>
                  <a:srgbClr val="04617B">
                    <a:shade val="90000"/>
                  </a:srgbClr>
                </a:solidFill>
              </a:rPr>
              <a:pPr/>
              <a:t>16</a:t>
            </a:fld>
            <a:endParaRPr lang="en-US" dirty="0">
              <a:solidFill>
                <a:srgbClr val="04617B">
                  <a:shade val="90000"/>
                </a:srgbClr>
              </a:solidFill>
            </a:endParaRPr>
          </a:p>
        </p:txBody>
      </p:sp>
      <p:pic>
        <p:nvPicPr>
          <p:cNvPr id="6" name="Picture 5" descr="origenal logo_custom_.jpg"/>
          <p:cNvPicPr>
            <a:picLocks noChangeAspect="1"/>
          </p:cNvPicPr>
          <p:nvPr/>
        </p:nvPicPr>
        <p:blipFill>
          <a:blip r:embed="rId5" cstate="print"/>
          <a:stretch>
            <a:fillRect/>
          </a:stretch>
        </p:blipFill>
        <p:spPr>
          <a:xfrm>
            <a:off x="8041822" y="0"/>
            <a:ext cx="1102178" cy="1114426"/>
          </a:xfrm>
          <a:prstGeom prst="rect">
            <a:avLst/>
          </a:prstGeom>
        </p:spPr>
      </p:pic>
      <p:pic>
        <p:nvPicPr>
          <p:cNvPr id="7" name="Picture 6" descr="U.S.PublicHealthService22.jpg"/>
          <p:cNvPicPr>
            <a:picLocks noChangeAspect="1"/>
          </p:cNvPicPr>
          <p:nvPr/>
        </p:nvPicPr>
        <p:blipFill>
          <a:blip r:embed="rId6" cstate="print"/>
          <a:stretch>
            <a:fillRect/>
          </a:stretch>
        </p:blipFill>
        <p:spPr>
          <a:xfrm>
            <a:off x="0" y="0"/>
            <a:ext cx="1055576" cy="1061590"/>
          </a:xfrm>
          <a:prstGeom prst="rect">
            <a:avLst/>
          </a:prstGeom>
        </p:spPr>
      </p:pic>
    </p:spTree>
    <p:extLst>
      <p:ext uri="{BB962C8B-B14F-4D97-AF65-F5344CB8AC3E}">
        <p14:creationId xmlns:p14="http://schemas.microsoft.com/office/powerpoint/2010/main" val="371256262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3" cstate="print"/>
          <a:stretch>
            <a:fillRect/>
          </a:stretch>
        </p:blipFill>
        <p:spPr>
          <a:xfrm>
            <a:off x="0" y="0"/>
            <a:ext cx="1055576" cy="1061590"/>
          </a:xfrm>
          <a:prstGeom prst="rect">
            <a:avLst/>
          </a:prstGeom>
        </p:spPr>
      </p:pic>
      <p:sp>
        <p:nvSpPr>
          <p:cNvPr id="6" name="Title 5"/>
          <p:cNvSpPr>
            <a:spLocks noGrp="1"/>
          </p:cNvSpPr>
          <p:nvPr>
            <p:ph type="title"/>
          </p:nvPr>
        </p:nvSpPr>
        <p:spPr>
          <a:xfrm>
            <a:off x="457200" y="704088"/>
            <a:ext cx="8229600" cy="667512"/>
          </a:xfrm>
        </p:spPr>
        <p:txBody>
          <a:bodyPr>
            <a:normAutofit fontScale="90000"/>
          </a:bodyPr>
          <a:lstStyle/>
          <a:p>
            <a:pPr algn="ctr"/>
            <a:r>
              <a:rPr lang="en-US" b="1" dirty="0">
                <a:solidFill>
                  <a:schemeClr val="bg1">
                    <a:lumMod val="85000"/>
                  </a:schemeClr>
                </a:solidFill>
              </a:rPr>
              <a:t>	</a:t>
            </a:r>
            <a:br>
              <a:rPr lang="en-US" b="1" dirty="0">
                <a:solidFill>
                  <a:schemeClr val="bg1">
                    <a:lumMod val="85000"/>
                  </a:schemeClr>
                </a:solidFill>
              </a:rPr>
            </a:br>
            <a:r>
              <a:rPr lang="en-US" b="1" dirty="0">
                <a:solidFill>
                  <a:schemeClr val="bg1">
                    <a:lumMod val="85000"/>
                  </a:schemeClr>
                </a:solidFill>
              </a:rPr>
              <a:t>Scholarships</a:t>
            </a:r>
          </a:p>
        </p:txBody>
      </p:sp>
      <p:sp>
        <p:nvSpPr>
          <p:cNvPr id="8" name="Content Placeholder 7"/>
          <p:cNvSpPr>
            <a:spLocks noGrp="1"/>
          </p:cNvSpPr>
          <p:nvPr>
            <p:ph idx="1"/>
          </p:nvPr>
        </p:nvSpPr>
        <p:spPr>
          <a:xfrm>
            <a:off x="457200" y="1524000"/>
            <a:ext cx="8458200" cy="4389120"/>
          </a:xfrm>
        </p:spPr>
        <p:txBody>
          <a:bodyPr>
            <a:normAutofit fontScale="62500" lnSpcReduction="20000"/>
          </a:bodyPr>
          <a:lstStyle/>
          <a:p>
            <a:pPr marL="0" indent="0">
              <a:buClr>
                <a:schemeClr val="bg1"/>
              </a:buClr>
              <a:buNone/>
            </a:pPr>
            <a:r>
              <a:rPr lang="en-US" dirty="0" smtClean="0">
                <a:solidFill>
                  <a:schemeClr val="bg1">
                    <a:lumMod val="85000"/>
                  </a:schemeClr>
                </a:solidFill>
              </a:rPr>
              <a:t>Funding </a:t>
            </a:r>
            <a:r>
              <a:rPr lang="en-US" dirty="0">
                <a:solidFill>
                  <a:schemeClr val="bg1">
                    <a:lumMod val="85000"/>
                  </a:schemeClr>
                </a:solidFill>
              </a:rPr>
              <a:t>your education can be an overwhelming process.  Once of the benefits of being an officer is the ability to access the GI Bill (Montgomery or Post 911) to fund all or part of your education.  Below is information about understanding the GI Bill as well as a list of other sources where an officer can obtain financial assistance in achieving your educational goals.</a:t>
            </a:r>
          </a:p>
          <a:p>
            <a:pPr>
              <a:buClr>
                <a:schemeClr val="bg1"/>
              </a:buClr>
              <a:buFont typeface="Wingdings" pitchFamily="2" charset="2"/>
              <a:buChar char="Ø"/>
            </a:pPr>
            <a:r>
              <a:rPr lang="en-US" dirty="0" smtClean="0">
                <a:solidFill>
                  <a:schemeClr val="bg1">
                    <a:lumMod val="85000"/>
                  </a:schemeClr>
                </a:solidFill>
              </a:rPr>
              <a:t>GI Bill: </a:t>
            </a:r>
            <a:r>
              <a:rPr lang="en-US" dirty="0" smtClean="0">
                <a:solidFill>
                  <a:schemeClr val="bg1">
                    <a:lumMod val="85000"/>
                  </a:schemeClr>
                </a:solidFill>
                <a:hlinkClick r:id="rId4"/>
              </a:rPr>
              <a:t>http</a:t>
            </a:r>
            <a:r>
              <a:rPr lang="en-US" dirty="0">
                <a:solidFill>
                  <a:schemeClr val="bg1">
                    <a:lumMod val="85000"/>
                  </a:schemeClr>
                </a:solidFill>
                <a:hlinkClick r:id="rId4"/>
              </a:rPr>
              <a:t>://www.gibill.va.gov/</a:t>
            </a:r>
            <a:endParaRPr lang="en-US" dirty="0">
              <a:solidFill>
                <a:schemeClr val="bg1">
                  <a:lumMod val="85000"/>
                </a:schemeClr>
              </a:solidFill>
            </a:endParaRPr>
          </a:p>
          <a:p>
            <a:pPr>
              <a:buClr>
                <a:schemeClr val="bg1"/>
              </a:buClr>
              <a:buFont typeface="Wingdings" pitchFamily="2" charset="2"/>
              <a:buChar char="Ø"/>
            </a:pPr>
            <a:r>
              <a:rPr lang="en-US" dirty="0">
                <a:solidFill>
                  <a:schemeClr val="bg1">
                    <a:lumMod val="85000"/>
                  </a:schemeClr>
                </a:solidFill>
              </a:rPr>
              <a:t>Scholarship search engines: </a:t>
            </a:r>
          </a:p>
          <a:p>
            <a:pPr lvl="1">
              <a:buClr>
                <a:schemeClr val="bg1"/>
              </a:buClr>
              <a:buFont typeface="Wingdings" pitchFamily="2" charset="2"/>
              <a:buChar char="Ø"/>
            </a:pPr>
            <a:r>
              <a:rPr lang="en-US" dirty="0" smtClean="0">
                <a:solidFill>
                  <a:schemeClr val="bg1">
                    <a:lumMod val="85000"/>
                  </a:schemeClr>
                </a:solidFill>
              </a:rPr>
              <a:t>Fastweb</a:t>
            </a:r>
            <a:r>
              <a:rPr lang="en-US" dirty="0">
                <a:solidFill>
                  <a:schemeClr val="bg1">
                    <a:lumMod val="85000"/>
                  </a:schemeClr>
                </a:solidFill>
              </a:rPr>
              <a:t>: </a:t>
            </a:r>
            <a:r>
              <a:rPr lang="en-US" dirty="0">
                <a:solidFill>
                  <a:schemeClr val="bg1">
                    <a:lumMod val="85000"/>
                  </a:schemeClr>
                </a:solidFill>
                <a:hlinkClick r:id="rId5"/>
              </a:rPr>
              <a:t>http://edu.fastweb.com/v/p_reg/flow/?utm_source=fwppc&amp;utm_medium=sGU9A1J4u&amp;utm_content=15929517483&amp;utm_campaign=google_SEM_RegFlow_General_US&amp;dtp=+scholarships_b&amp;gclid=CIqQg5S57LgCFcuf4AodlhUANg</a:t>
            </a:r>
            <a:endParaRPr lang="en-US" dirty="0">
              <a:solidFill>
                <a:schemeClr val="bg1">
                  <a:lumMod val="85000"/>
                </a:schemeClr>
              </a:solidFill>
            </a:endParaRPr>
          </a:p>
          <a:p>
            <a:pPr>
              <a:buClr>
                <a:schemeClr val="bg1"/>
              </a:buClr>
              <a:buFont typeface="Wingdings" pitchFamily="2" charset="2"/>
              <a:buChar char="Ø"/>
            </a:pPr>
            <a:r>
              <a:rPr lang="en-US" dirty="0" smtClean="0">
                <a:solidFill>
                  <a:schemeClr val="bg1">
                    <a:lumMod val="85000"/>
                  </a:schemeClr>
                </a:solidFill>
              </a:rPr>
              <a:t>Public </a:t>
            </a:r>
            <a:r>
              <a:rPr lang="en-US" dirty="0">
                <a:solidFill>
                  <a:schemeClr val="bg1">
                    <a:lumMod val="85000"/>
                  </a:schemeClr>
                </a:solidFill>
              </a:rPr>
              <a:t>Health - Scholarships, Fellowships, Career Training Programs, and Postdoctoral Awards: </a:t>
            </a:r>
            <a:r>
              <a:rPr lang="en-US" dirty="0">
                <a:solidFill>
                  <a:schemeClr val="bg1">
                    <a:lumMod val="85000"/>
                  </a:schemeClr>
                </a:solidFill>
                <a:hlinkClick r:id="rId6"/>
              </a:rPr>
              <a:t>http://fatomei.com/public-health-scholarships.html</a:t>
            </a:r>
            <a:endParaRPr lang="en-US" dirty="0">
              <a:solidFill>
                <a:schemeClr val="bg1">
                  <a:lumMod val="85000"/>
                </a:schemeClr>
              </a:solidFill>
            </a:endParaRPr>
          </a:p>
          <a:p>
            <a:pPr lvl="1">
              <a:buClr>
                <a:schemeClr val="bg1"/>
              </a:buClr>
              <a:buFont typeface="Wingdings" pitchFamily="2" charset="2"/>
              <a:buChar char="Ø"/>
            </a:pPr>
            <a:r>
              <a:rPr lang="en-US" dirty="0" smtClean="0">
                <a:solidFill>
                  <a:schemeClr val="bg1">
                    <a:lumMod val="85000"/>
                  </a:schemeClr>
                </a:solidFill>
              </a:rPr>
              <a:t>McNair </a:t>
            </a:r>
            <a:r>
              <a:rPr lang="en-US" dirty="0">
                <a:solidFill>
                  <a:schemeClr val="bg1">
                    <a:lumMod val="85000"/>
                  </a:schemeClr>
                </a:solidFill>
              </a:rPr>
              <a:t>Scholars: </a:t>
            </a:r>
            <a:r>
              <a:rPr lang="en-US" dirty="0">
                <a:solidFill>
                  <a:schemeClr val="bg1">
                    <a:lumMod val="85000"/>
                  </a:schemeClr>
                </a:solidFill>
                <a:hlinkClick r:id="rId7"/>
              </a:rPr>
              <a:t>http://mcnairscholars.com/funding/</a:t>
            </a:r>
            <a:endParaRPr lang="en-US" dirty="0">
              <a:solidFill>
                <a:schemeClr val="bg1">
                  <a:lumMod val="85000"/>
                </a:schemeClr>
              </a:solidFill>
            </a:endParaRPr>
          </a:p>
          <a:p>
            <a:pPr lvl="1">
              <a:buClr>
                <a:schemeClr val="bg1"/>
              </a:buClr>
              <a:buFont typeface="Wingdings" pitchFamily="2" charset="2"/>
              <a:buChar char="Ø"/>
            </a:pPr>
            <a:r>
              <a:rPr lang="en-US" dirty="0" smtClean="0">
                <a:solidFill>
                  <a:schemeClr val="bg1">
                    <a:lumMod val="85000"/>
                  </a:schemeClr>
                </a:solidFill>
              </a:rPr>
              <a:t>American </a:t>
            </a:r>
            <a:r>
              <a:rPr lang="en-US" dirty="0">
                <a:solidFill>
                  <a:schemeClr val="bg1">
                    <a:lumMod val="85000"/>
                  </a:schemeClr>
                </a:solidFill>
              </a:rPr>
              <a:t>Public Health Association: </a:t>
            </a:r>
            <a:r>
              <a:rPr lang="en-US" dirty="0">
                <a:solidFill>
                  <a:schemeClr val="bg1">
                    <a:lumMod val="85000"/>
                  </a:schemeClr>
                </a:solidFill>
                <a:hlinkClick r:id="rId8"/>
              </a:rPr>
              <a:t>http://www.apha.org/membergroups/students/committees/APHASA_PHSO_Scholarships.htm</a:t>
            </a:r>
            <a:endParaRPr lang="en-US" dirty="0">
              <a:solidFill>
                <a:schemeClr val="bg1">
                  <a:lumMod val="85000"/>
                </a:schemeClr>
              </a:solidFill>
            </a:endParaRPr>
          </a:p>
          <a:p>
            <a:pPr lvl="1">
              <a:buClr>
                <a:schemeClr val="bg1"/>
              </a:buClr>
              <a:buFont typeface="Wingdings" pitchFamily="2" charset="2"/>
              <a:buChar char="Ø"/>
            </a:pPr>
            <a:r>
              <a:rPr lang="en-US" dirty="0" smtClean="0">
                <a:solidFill>
                  <a:schemeClr val="bg1">
                    <a:lumMod val="85000"/>
                  </a:schemeClr>
                </a:solidFill>
              </a:rPr>
              <a:t>Society </a:t>
            </a:r>
            <a:r>
              <a:rPr lang="en-US" dirty="0">
                <a:solidFill>
                  <a:schemeClr val="bg1">
                    <a:lumMod val="85000"/>
                  </a:schemeClr>
                </a:solidFill>
              </a:rPr>
              <a:t>of Public Health Education: </a:t>
            </a:r>
            <a:r>
              <a:rPr lang="en-US" dirty="0">
                <a:solidFill>
                  <a:schemeClr val="bg1">
                    <a:lumMod val="85000"/>
                  </a:schemeClr>
                </a:solidFill>
                <a:hlinkClick r:id="rId9"/>
              </a:rPr>
              <a:t>http://www.sophe.org/Awards_scholarships.cfm</a:t>
            </a:r>
            <a:endParaRPr lang="en-US" dirty="0">
              <a:solidFill>
                <a:schemeClr val="bg1">
                  <a:lumMod val="85000"/>
                </a:schemeClr>
              </a:solidFill>
            </a:endParaRPr>
          </a:p>
        </p:txBody>
      </p:sp>
      <p:pic>
        <p:nvPicPr>
          <p:cNvPr id="9" name="Picture 8" descr="origenal logo_custom_.jpg"/>
          <p:cNvPicPr>
            <a:picLocks noChangeAspect="1"/>
          </p:cNvPicPr>
          <p:nvPr/>
        </p:nvPicPr>
        <p:blipFill>
          <a:blip r:embed="rId10" cstate="print"/>
          <a:stretch>
            <a:fillRect/>
          </a:stretch>
        </p:blipFill>
        <p:spPr>
          <a:xfrm>
            <a:off x="8041822" y="0"/>
            <a:ext cx="1102178" cy="1114426"/>
          </a:xfrm>
          <a:prstGeom prst="rect">
            <a:avLst/>
          </a:prstGeom>
        </p:spPr>
      </p:pic>
      <p:sp>
        <p:nvSpPr>
          <p:cNvPr id="10" name="Slide Number Placeholder 9"/>
          <p:cNvSpPr>
            <a:spLocks noGrp="1"/>
          </p:cNvSpPr>
          <p:nvPr>
            <p:ph type="sldNum" sz="quarter" idx="12"/>
          </p:nvPr>
        </p:nvSpPr>
        <p:spPr/>
        <p:txBody>
          <a:bodyPr/>
          <a:lstStyle/>
          <a:p>
            <a:fld id="{042AED99-7FB4-404E-8A97-64753DCE42EC}" type="slidenum">
              <a:rPr kumimoji="0" lang="en-US" smtClean="0"/>
              <a:pPr/>
              <a:t>17</a:t>
            </a:fld>
            <a:endParaRPr kumimoji="0" lang="en-US" dirty="0"/>
          </a:p>
        </p:txBody>
      </p:sp>
    </p:spTree>
    <p:extLst>
      <p:ext uri="{BB962C8B-B14F-4D97-AF65-F5344CB8AC3E}">
        <p14:creationId xmlns:p14="http://schemas.microsoft.com/office/powerpoint/2010/main" val="4136591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2AED99-7FB4-404E-8A97-64753DCE42EC}" type="slidenum">
              <a:rPr lang="en-US" smtClean="0">
                <a:solidFill>
                  <a:srgbClr val="DBF5F9">
                    <a:shade val="90000"/>
                  </a:srgbClr>
                </a:solidFill>
              </a:rPr>
              <a:pPr/>
              <a:t>18</a:t>
            </a:fld>
            <a:endParaRPr lang="en-US" dirty="0">
              <a:solidFill>
                <a:srgbClr val="DBF5F9">
                  <a:shade val="90000"/>
                </a:srgbClr>
              </a:solidFill>
            </a:endParaRPr>
          </a:p>
        </p:txBody>
      </p:sp>
      <p:sp>
        <p:nvSpPr>
          <p:cNvPr id="2" name="Title 1"/>
          <p:cNvSpPr>
            <a:spLocks noGrp="1"/>
          </p:cNvSpPr>
          <p:nvPr>
            <p:ph type="ctrTitle"/>
          </p:nvPr>
        </p:nvSpPr>
        <p:spPr>
          <a:xfrm>
            <a:off x="838200" y="1981200"/>
            <a:ext cx="7851648" cy="1981200"/>
          </a:xfrm>
        </p:spPr>
        <p:txBody>
          <a:bodyPr>
            <a:noAutofit/>
          </a:bodyPr>
          <a:lstStyle/>
          <a:p>
            <a:pPr algn="ctr"/>
            <a:r>
              <a:rPr lang="en-US" sz="4400" i="1" dirty="0" smtClean="0"/>
              <a:t>Section III: Career Opportunities</a:t>
            </a:r>
            <a:endParaRPr lang="en-US" sz="4400" i="1" dirty="0"/>
          </a:p>
        </p:txBody>
      </p:sp>
    </p:spTree>
    <p:extLst>
      <p:ext uri="{BB962C8B-B14F-4D97-AF65-F5344CB8AC3E}">
        <p14:creationId xmlns:p14="http://schemas.microsoft.com/office/powerpoint/2010/main" val="36313062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3" cstate="print"/>
          <a:stretch>
            <a:fillRect/>
          </a:stretch>
        </p:blipFill>
        <p:spPr>
          <a:xfrm>
            <a:off x="0" y="0"/>
            <a:ext cx="1055576" cy="1061590"/>
          </a:xfrm>
          <a:prstGeom prst="rect">
            <a:avLst/>
          </a:prstGeom>
        </p:spPr>
      </p:pic>
      <p:sp>
        <p:nvSpPr>
          <p:cNvPr id="6" name="Title 5"/>
          <p:cNvSpPr>
            <a:spLocks noGrp="1"/>
          </p:cNvSpPr>
          <p:nvPr>
            <p:ph type="title"/>
          </p:nvPr>
        </p:nvSpPr>
        <p:spPr>
          <a:xfrm>
            <a:off x="527788" y="557213"/>
            <a:ext cx="8229600" cy="819912"/>
          </a:xfrm>
        </p:spPr>
        <p:txBody>
          <a:bodyPr>
            <a:normAutofit/>
          </a:bodyPr>
          <a:lstStyle/>
          <a:p>
            <a:pPr algn="ctr"/>
            <a:r>
              <a:rPr lang="en-US" sz="4900" b="1" dirty="0" smtClean="0">
                <a:solidFill>
                  <a:schemeClr val="bg1">
                    <a:lumMod val="85000"/>
                  </a:schemeClr>
                </a:solidFill>
              </a:rPr>
              <a:t>Career Opportunities</a:t>
            </a:r>
            <a:endParaRPr lang="en-US" sz="4900" b="1" dirty="0">
              <a:solidFill>
                <a:schemeClr val="bg1">
                  <a:lumMod val="85000"/>
                </a:schemeClr>
              </a:solidFill>
            </a:endParaRPr>
          </a:p>
        </p:txBody>
      </p:sp>
      <p:sp>
        <p:nvSpPr>
          <p:cNvPr id="8" name="Content Placeholder 7"/>
          <p:cNvSpPr>
            <a:spLocks noGrp="1"/>
          </p:cNvSpPr>
          <p:nvPr>
            <p:ph idx="1"/>
          </p:nvPr>
        </p:nvSpPr>
        <p:spPr>
          <a:xfrm>
            <a:off x="457200" y="1676400"/>
            <a:ext cx="8458200" cy="4389120"/>
          </a:xfrm>
        </p:spPr>
        <p:txBody>
          <a:bodyPr>
            <a:normAutofit fontScale="70000" lnSpcReduction="20000"/>
          </a:bodyPr>
          <a:lstStyle/>
          <a:p>
            <a:pPr marL="0" indent="0">
              <a:buClr>
                <a:schemeClr val="bg1"/>
              </a:buClr>
              <a:buNone/>
            </a:pPr>
            <a:r>
              <a:rPr lang="en-US" dirty="0" smtClean="0">
                <a:solidFill>
                  <a:schemeClr val="bg1">
                    <a:lumMod val="85000"/>
                  </a:schemeClr>
                </a:solidFill>
              </a:rPr>
              <a:t>The </a:t>
            </a:r>
            <a:r>
              <a:rPr lang="en-US" dirty="0">
                <a:solidFill>
                  <a:schemeClr val="bg1">
                    <a:lumMod val="85000"/>
                  </a:schemeClr>
                </a:solidFill>
              </a:rPr>
              <a:t>healthcare industry seeks out talented and bright individuals to help manage some of the top organizations in this area.  Once you have acquired the education needed to enter into this field, a window of opportunities open for you to begin or even expand your career interests.  As a member of the healthcare field, there are various positions and titles that one may hold to include:  </a:t>
            </a:r>
          </a:p>
          <a:p>
            <a:pPr lvl="1">
              <a:buClr>
                <a:schemeClr val="bg1"/>
              </a:buClr>
              <a:buFont typeface="Wingdings" pitchFamily="2" charset="2"/>
              <a:buChar char="Ø"/>
            </a:pPr>
            <a:r>
              <a:rPr lang="en-US" dirty="0" smtClean="0">
                <a:solidFill>
                  <a:schemeClr val="bg1">
                    <a:lumMod val="85000"/>
                  </a:schemeClr>
                </a:solidFill>
              </a:rPr>
              <a:t>Chief </a:t>
            </a:r>
            <a:r>
              <a:rPr lang="en-US" dirty="0">
                <a:solidFill>
                  <a:schemeClr val="bg1">
                    <a:lumMod val="85000"/>
                  </a:schemeClr>
                </a:solidFill>
              </a:rPr>
              <a:t>Executive Officer (CEO)</a:t>
            </a:r>
          </a:p>
          <a:p>
            <a:pPr lvl="1">
              <a:buClr>
                <a:schemeClr val="bg1"/>
              </a:buClr>
              <a:buFont typeface="Wingdings" pitchFamily="2" charset="2"/>
              <a:buChar char="Ø"/>
            </a:pPr>
            <a:r>
              <a:rPr lang="en-US" dirty="0" smtClean="0">
                <a:solidFill>
                  <a:schemeClr val="bg1">
                    <a:lumMod val="85000"/>
                  </a:schemeClr>
                </a:solidFill>
              </a:rPr>
              <a:t>Chief </a:t>
            </a:r>
            <a:r>
              <a:rPr lang="en-US" dirty="0">
                <a:solidFill>
                  <a:schemeClr val="bg1">
                    <a:lumMod val="85000"/>
                  </a:schemeClr>
                </a:solidFill>
              </a:rPr>
              <a:t>Operating Officer (COO)</a:t>
            </a:r>
          </a:p>
          <a:p>
            <a:pPr lvl="1">
              <a:buClr>
                <a:schemeClr val="bg1"/>
              </a:buClr>
              <a:buFont typeface="Wingdings" pitchFamily="2" charset="2"/>
              <a:buChar char="Ø"/>
            </a:pPr>
            <a:r>
              <a:rPr lang="en-US" dirty="0" smtClean="0">
                <a:solidFill>
                  <a:schemeClr val="bg1">
                    <a:lumMod val="85000"/>
                  </a:schemeClr>
                </a:solidFill>
              </a:rPr>
              <a:t>Chief </a:t>
            </a:r>
            <a:r>
              <a:rPr lang="en-US" dirty="0">
                <a:solidFill>
                  <a:schemeClr val="bg1">
                    <a:lumMod val="85000"/>
                  </a:schemeClr>
                </a:solidFill>
              </a:rPr>
              <a:t>Medical Officer (CMO)</a:t>
            </a:r>
          </a:p>
          <a:p>
            <a:pPr lvl="1">
              <a:buClr>
                <a:schemeClr val="bg1"/>
              </a:buClr>
              <a:buFont typeface="Wingdings" pitchFamily="2" charset="2"/>
              <a:buChar char="Ø"/>
            </a:pPr>
            <a:r>
              <a:rPr lang="en-US" dirty="0" smtClean="0">
                <a:solidFill>
                  <a:schemeClr val="bg1">
                    <a:lumMod val="85000"/>
                  </a:schemeClr>
                </a:solidFill>
              </a:rPr>
              <a:t>Chief </a:t>
            </a:r>
            <a:r>
              <a:rPr lang="en-US" dirty="0">
                <a:solidFill>
                  <a:schemeClr val="bg1">
                    <a:lumMod val="85000"/>
                  </a:schemeClr>
                </a:solidFill>
              </a:rPr>
              <a:t>Financial Officer (CFO)</a:t>
            </a:r>
          </a:p>
          <a:p>
            <a:pPr lvl="1">
              <a:buClr>
                <a:schemeClr val="bg1"/>
              </a:buClr>
              <a:buFont typeface="Wingdings" pitchFamily="2" charset="2"/>
              <a:buChar char="Ø"/>
            </a:pPr>
            <a:r>
              <a:rPr lang="en-US" dirty="0" smtClean="0">
                <a:solidFill>
                  <a:schemeClr val="bg1">
                    <a:lumMod val="85000"/>
                  </a:schemeClr>
                </a:solidFill>
              </a:rPr>
              <a:t>Chief </a:t>
            </a:r>
            <a:r>
              <a:rPr lang="en-US" dirty="0">
                <a:solidFill>
                  <a:schemeClr val="bg1">
                    <a:lumMod val="85000"/>
                  </a:schemeClr>
                </a:solidFill>
              </a:rPr>
              <a:t>Information Officer (CIO) 	</a:t>
            </a:r>
          </a:p>
          <a:p>
            <a:pPr marL="0" indent="0">
              <a:buClr>
                <a:schemeClr val="bg1"/>
              </a:buClr>
              <a:buNone/>
            </a:pPr>
            <a:r>
              <a:rPr lang="en-US" dirty="0">
                <a:solidFill>
                  <a:schemeClr val="bg1">
                    <a:lumMod val="85000"/>
                  </a:schemeClr>
                </a:solidFill>
              </a:rPr>
              <a:t>As a health service officer (HSO) who considers himself a healthcare administrator, you are seen as a valued member of the Commissioned Corps.  These officers hold positions in many of the agencies within and outside of the Department of Health and Human Services.  They range anywhere from Public Health Analyst to …. </a:t>
            </a:r>
            <a:endParaRPr lang="en-US" dirty="0" smtClean="0">
              <a:solidFill>
                <a:schemeClr val="bg1">
                  <a:lumMod val="85000"/>
                </a:schemeClr>
              </a:solidFill>
            </a:endParaRPr>
          </a:p>
          <a:p>
            <a:pPr marL="0" indent="0">
              <a:buClr>
                <a:schemeClr val="bg1"/>
              </a:buClr>
              <a:buNone/>
            </a:pPr>
            <a:r>
              <a:rPr lang="en-US" sz="2000" baseline="30000" dirty="0" smtClean="0">
                <a:solidFill>
                  <a:schemeClr val="bg1">
                    <a:lumMod val="85000"/>
                  </a:schemeClr>
                </a:solidFill>
              </a:rPr>
              <a:t>1</a:t>
            </a:r>
            <a:r>
              <a:rPr lang="en-US" sz="2000" dirty="0" smtClean="0">
                <a:solidFill>
                  <a:schemeClr val="bg1">
                    <a:lumMod val="85000"/>
                  </a:schemeClr>
                </a:solidFill>
              </a:rPr>
              <a:t>Explore </a:t>
            </a:r>
            <a:r>
              <a:rPr lang="en-US" sz="2000" dirty="0">
                <a:solidFill>
                  <a:schemeClr val="bg1">
                    <a:lumMod val="85000"/>
                  </a:schemeClr>
                </a:solidFill>
              </a:rPr>
              <a:t>Health Careers.org.  Health Administration/Management Overview.  Accessed on August 7,2013 from: </a:t>
            </a:r>
            <a:r>
              <a:rPr lang="en-US" sz="2000" dirty="0">
                <a:solidFill>
                  <a:schemeClr val="bg1">
                    <a:lumMod val="85000"/>
                  </a:schemeClr>
                </a:solidFill>
                <a:hlinkClick r:id="rId4"/>
              </a:rPr>
              <a:t>http://explorehealthcareers.org/en/Field/13/Health_AdministrationManagement</a:t>
            </a:r>
            <a:endParaRPr lang="en-US" sz="2000" dirty="0">
              <a:solidFill>
                <a:schemeClr val="bg1">
                  <a:lumMod val="85000"/>
                </a:schemeClr>
              </a:solidFill>
            </a:endParaRPr>
          </a:p>
          <a:p>
            <a:pPr marL="0" indent="0">
              <a:buClr>
                <a:schemeClr val="bg1"/>
              </a:buClr>
              <a:buNone/>
            </a:pPr>
            <a:endParaRPr lang="en-US" dirty="0">
              <a:solidFill>
                <a:schemeClr val="bg1">
                  <a:lumMod val="85000"/>
                </a:schemeClr>
              </a:solidFill>
            </a:endParaRPr>
          </a:p>
        </p:txBody>
      </p:sp>
      <p:pic>
        <p:nvPicPr>
          <p:cNvPr id="9" name="Picture 8" descr="origenal logo_custom_.jpg"/>
          <p:cNvPicPr>
            <a:picLocks noChangeAspect="1"/>
          </p:cNvPicPr>
          <p:nvPr/>
        </p:nvPicPr>
        <p:blipFill>
          <a:blip r:embed="rId5" cstate="print"/>
          <a:stretch>
            <a:fillRect/>
          </a:stretch>
        </p:blipFill>
        <p:spPr>
          <a:xfrm>
            <a:off x="8041822" y="0"/>
            <a:ext cx="1102178" cy="1114426"/>
          </a:xfrm>
          <a:prstGeom prst="rect">
            <a:avLst/>
          </a:prstGeom>
        </p:spPr>
      </p:pic>
      <p:sp>
        <p:nvSpPr>
          <p:cNvPr id="10" name="Slide Number Placeholder 9"/>
          <p:cNvSpPr>
            <a:spLocks noGrp="1"/>
          </p:cNvSpPr>
          <p:nvPr>
            <p:ph type="sldNum" sz="quarter" idx="12"/>
          </p:nvPr>
        </p:nvSpPr>
        <p:spPr/>
        <p:txBody>
          <a:bodyPr/>
          <a:lstStyle/>
          <a:p>
            <a:fld id="{042AED99-7FB4-404E-8A97-64753DCE42EC}" type="slidenum">
              <a:rPr kumimoji="0" lang="en-US" smtClean="0"/>
              <a:pPr/>
              <a:t>19</a:t>
            </a:fld>
            <a:endParaRPr kumimoji="0" lang="en-US" dirty="0"/>
          </a:p>
        </p:txBody>
      </p:sp>
    </p:spTree>
    <p:extLst>
      <p:ext uri="{BB962C8B-B14F-4D97-AF65-F5344CB8AC3E}">
        <p14:creationId xmlns:p14="http://schemas.microsoft.com/office/powerpoint/2010/main" val="2643033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2AED99-7FB4-404E-8A97-64753DCE42EC}" type="slidenum">
              <a:rPr kumimoji="0" lang="en-US" smtClean="0"/>
              <a:pPr/>
              <a:t>2</a:t>
            </a:fld>
            <a:endParaRPr kumimoji="0" lang="en-US" dirty="0"/>
          </a:p>
        </p:txBody>
      </p:sp>
      <p:sp>
        <p:nvSpPr>
          <p:cNvPr id="2" name="Title 1"/>
          <p:cNvSpPr>
            <a:spLocks noGrp="1"/>
          </p:cNvSpPr>
          <p:nvPr>
            <p:ph type="ctrTitle"/>
          </p:nvPr>
        </p:nvSpPr>
        <p:spPr>
          <a:xfrm>
            <a:off x="838200" y="1981200"/>
            <a:ext cx="7851648" cy="1905000"/>
          </a:xfrm>
        </p:spPr>
        <p:txBody>
          <a:bodyPr>
            <a:normAutofit/>
          </a:bodyPr>
          <a:lstStyle/>
          <a:p>
            <a:pPr algn="ctr"/>
            <a:r>
              <a:rPr lang="en-US" sz="4800" i="1" dirty="0" smtClean="0"/>
              <a:t>Section I: Overview of Healthcare Administrators</a:t>
            </a:r>
            <a:endParaRPr lang="en-US" sz="4800" i="1" dirty="0"/>
          </a:p>
        </p:txBody>
      </p:sp>
    </p:spTree>
    <p:extLst>
      <p:ext uri="{BB962C8B-B14F-4D97-AF65-F5344CB8AC3E}">
        <p14:creationId xmlns:p14="http://schemas.microsoft.com/office/powerpoint/2010/main" val="1004643390"/>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3" cstate="print"/>
          <a:stretch>
            <a:fillRect/>
          </a:stretch>
        </p:blipFill>
        <p:spPr>
          <a:xfrm>
            <a:off x="0" y="0"/>
            <a:ext cx="1055576" cy="1061590"/>
          </a:xfrm>
          <a:prstGeom prst="rect">
            <a:avLst/>
          </a:prstGeom>
        </p:spPr>
      </p:pic>
      <p:sp>
        <p:nvSpPr>
          <p:cNvPr id="4" name="Title 3"/>
          <p:cNvSpPr>
            <a:spLocks noGrp="1"/>
          </p:cNvSpPr>
          <p:nvPr>
            <p:ph type="title"/>
          </p:nvPr>
        </p:nvSpPr>
        <p:spPr>
          <a:xfrm>
            <a:off x="825827" y="762000"/>
            <a:ext cx="7772400" cy="1362456"/>
          </a:xfrm>
        </p:spPr>
        <p:txBody>
          <a:bodyPr/>
          <a:lstStyle/>
          <a:p>
            <a:pPr algn="ctr"/>
            <a:r>
              <a:rPr lang="en-US" sz="4400" dirty="0" smtClean="0">
                <a:solidFill>
                  <a:schemeClr val="tx1"/>
                </a:solidFill>
              </a:rPr>
              <a:t>Healthcare Administrator Positions</a:t>
            </a:r>
            <a:endParaRPr lang="en-US" sz="4400" dirty="0">
              <a:solidFill>
                <a:schemeClr val="tx1"/>
              </a:solidFill>
            </a:endParaRPr>
          </a:p>
        </p:txBody>
      </p:sp>
      <p:sp>
        <p:nvSpPr>
          <p:cNvPr id="8" name="Content Placeholder 7"/>
          <p:cNvSpPr>
            <a:spLocks noGrp="1"/>
          </p:cNvSpPr>
          <p:nvPr>
            <p:ph type="body" idx="1"/>
          </p:nvPr>
        </p:nvSpPr>
        <p:spPr/>
        <p:txBody>
          <a:bodyPr>
            <a:normAutofit fontScale="92500" lnSpcReduction="10000"/>
          </a:bodyPr>
          <a:lstStyle/>
          <a:p>
            <a:pPr marL="508000" indent="0">
              <a:buClr>
                <a:schemeClr val="bg1"/>
              </a:buClr>
              <a:buNone/>
            </a:pPr>
            <a:r>
              <a:rPr lang="en-US" sz="2200" dirty="0"/>
              <a:t>To assist </a:t>
            </a:r>
            <a:r>
              <a:rPr lang="en-US" sz="2200" dirty="0" smtClean="0"/>
              <a:t>officers in </a:t>
            </a:r>
            <a:r>
              <a:rPr lang="en-US" sz="2200" dirty="0"/>
              <a:t>understanding the various positions within the </a:t>
            </a:r>
            <a:r>
              <a:rPr lang="en-US" sz="2200" dirty="0" smtClean="0"/>
              <a:t>Commissioned Corps </a:t>
            </a:r>
            <a:r>
              <a:rPr lang="en-US" sz="2200" dirty="0"/>
              <a:t>that you can hold as a healthcare administrator, we have created the following </a:t>
            </a:r>
            <a:r>
              <a:rPr lang="en-US" sz="2200" dirty="0" smtClean="0"/>
              <a:t>charts of </a:t>
            </a:r>
            <a:r>
              <a:rPr lang="en-US" sz="2200" dirty="0"/>
              <a:t>common </a:t>
            </a:r>
            <a:r>
              <a:rPr lang="en-US" sz="2200" dirty="0" smtClean="0"/>
              <a:t>jobs/positions </a:t>
            </a:r>
            <a:r>
              <a:rPr lang="en-US" sz="2200" dirty="0"/>
              <a:t>held by officers with this </a:t>
            </a:r>
            <a:r>
              <a:rPr lang="en-US" sz="2200" dirty="0" smtClean="0"/>
              <a:t>background and the agency associated with the specific position.  </a:t>
            </a:r>
            <a:endParaRPr lang="en-US" sz="2200"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20</a:t>
            </a:fld>
            <a:endParaRPr kumimoji="0" lang="en-US" dirty="0"/>
          </a:p>
        </p:txBody>
      </p:sp>
      <p:pic>
        <p:nvPicPr>
          <p:cNvPr id="5" name="Picture 4" descr="origenal logo_custom_.jpg"/>
          <p:cNvPicPr>
            <a:picLocks noChangeAspect="1"/>
          </p:cNvPicPr>
          <p:nvPr/>
        </p:nvPicPr>
        <p:blipFill>
          <a:blip r:embed="rId4" cstate="print"/>
          <a:stretch>
            <a:fillRect/>
          </a:stretch>
        </p:blipFill>
        <p:spPr>
          <a:xfrm>
            <a:off x="8041822" y="0"/>
            <a:ext cx="1102178" cy="1114426"/>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038489521"/>
              </p:ext>
            </p:extLst>
          </p:nvPr>
        </p:nvGraphicFramePr>
        <p:xfrm>
          <a:off x="457200" y="1935163"/>
          <a:ext cx="8229600" cy="36626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Agency/OPDIV</a:t>
                      </a:r>
                      <a:endParaRPr lang="en-US" dirty="0"/>
                    </a:p>
                  </a:txBody>
                  <a:tcPr/>
                </a:tc>
                <a:tc>
                  <a:txBody>
                    <a:bodyPr/>
                    <a:lstStyle/>
                    <a:p>
                      <a:r>
                        <a:rPr lang="en-US" dirty="0" smtClean="0"/>
                        <a:t>Job/Position</a:t>
                      </a:r>
                      <a:r>
                        <a:rPr lang="en-US" baseline="0" dirty="0" smtClean="0"/>
                        <a:t> Titles </a:t>
                      </a:r>
                      <a:endParaRPr lang="en-US" dirty="0"/>
                    </a:p>
                  </a:txBody>
                  <a:tcPr/>
                </a:tc>
              </a:tr>
              <a:tr h="370840">
                <a:tc>
                  <a:txBody>
                    <a:bodyPr/>
                    <a:lstStyle/>
                    <a:p>
                      <a:r>
                        <a:rPr lang="en-US" sz="1400" b="1" dirty="0" smtClean="0"/>
                        <a:t>DHS</a:t>
                      </a:r>
                      <a:endParaRPr lang="en-US" sz="1400" b="1" dirty="0"/>
                    </a:p>
                  </a:txBody>
                  <a:tcPr/>
                </a:tc>
                <a:tc>
                  <a:txBody>
                    <a:bodyPr/>
                    <a:lstStyle/>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National HIM Consultant - not management</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Resource Management, Program Manager</a:t>
                      </a:r>
                    </a:p>
                    <a:p>
                      <a:pPr marL="171450" indent="-171450">
                        <a:buFont typeface="Arial" panose="020B0604020202020204" pitchFamily="34" charset="0"/>
                        <a:buChar char="•"/>
                      </a:pPr>
                      <a:r>
                        <a:rPr kumimoji="0" lang="en-US" sz="1200" kern="1200" dirty="0" smtClean="0">
                          <a:solidFill>
                            <a:schemeClr val="dk1"/>
                          </a:solidFill>
                          <a:effectLst/>
                          <a:latin typeface="+mn-lt"/>
                          <a:ea typeface="+mn-ea"/>
                          <a:cs typeface="+mn-cs"/>
                        </a:rPr>
                        <a:t>Health Services Administrator Yes</a:t>
                      </a:r>
                      <a:endParaRPr lang="en-US" sz="1200" dirty="0"/>
                    </a:p>
                  </a:txBody>
                  <a:tcPr/>
                </a:tc>
              </a:tr>
              <a:tr h="370840">
                <a:tc>
                  <a:txBody>
                    <a:bodyPr/>
                    <a:lstStyle/>
                    <a:p>
                      <a:r>
                        <a:rPr lang="en-US" sz="1400" b="1" dirty="0" smtClean="0"/>
                        <a:t>BOP</a:t>
                      </a:r>
                      <a:endParaRPr lang="en-US" sz="1400" b="1" dirty="0"/>
                    </a:p>
                  </a:txBody>
                  <a:tcPr/>
                </a:tc>
                <a:tc>
                  <a:txBody>
                    <a:bodyPr/>
                    <a:lstStyle/>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Staff Program Management Officer</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Health Information Technician (non-management)</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BOP Liaison Officer</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Assistant Health Services Administrator – Management</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Management - Health Services Administrator Health Record Administrator</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Regulatory Operations Officer</a:t>
                      </a:r>
                    </a:p>
                    <a:p>
                      <a:pPr marL="171450" indent="-171450">
                        <a:buFont typeface="Arial" panose="020B0604020202020204" pitchFamily="34" charset="0"/>
                        <a:buChar char="•"/>
                      </a:pPr>
                      <a:r>
                        <a:rPr kumimoji="0" lang="en-US" sz="1200" kern="1200" dirty="0" smtClean="0">
                          <a:solidFill>
                            <a:schemeClr val="dk1"/>
                          </a:solidFill>
                          <a:effectLst/>
                          <a:latin typeface="+mn-lt"/>
                          <a:ea typeface="+mn-ea"/>
                          <a:cs typeface="+mn-cs"/>
                        </a:rPr>
                        <a:t>Program Management Officer</a:t>
                      </a:r>
                      <a:endParaRPr lang="en-US" sz="1200" dirty="0"/>
                    </a:p>
                  </a:txBody>
                  <a:tcPr/>
                </a:tc>
              </a:tr>
              <a:tr h="370840">
                <a:tc>
                  <a:txBody>
                    <a:bodyPr/>
                    <a:lstStyle/>
                    <a:p>
                      <a:r>
                        <a:rPr lang="en-US" sz="1400" b="1" dirty="0" smtClean="0"/>
                        <a:t>NIH</a:t>
                      </a:r>
                      <a:endParaRPr lang="en-US" sz="1400" b="1" dirty="0"/>
                    </a:p>
                  </a:txBody>
                  <a:tcPr/>
                </a:tc>
                <a:tc>
                  <a:txBody>
                    <a:bodyPr/>
                    <a:lstStyle/>
                    <a:p>
                      <a:pPr marL="285750" indent="-285750">
                        <a:buFont typeface="Arial" panose="020B0604020202020204" pitchFamily="34" charset="0"/>
                        <a:buChar char="•"/>
                      </a:pPr>
                      <a:r>
                        <a:rPr lang="fr-FR" sz="1200" dirty="0" smtClean="0"/>
                        <a:t>Grants Management Specialist</a:t>
                      </a:r>
                    </a:p>
                    <a:p>
                      <a:pPr marL="285750" indent="-285750">
                        <a:buFont typeface="Arial" panose="020B0604020202020204" pitchFamily="34" charset="0"/>
                        <a:buChar char="•"/>
                      </a:pPr>
                      <a:r>
                        <a:rPr lang="fr-FR" sz="1200" dirty="0" smtClean="0"/>
                        <a:t>Management Analyst</a:t>
                      </a:r>
                    </a:p>
                    <a:p>
                      <a:pPr marL="285750" indent="-285750">
                        <a:buFont typeface="Arial" panose="020B0604020202020204" pitchFamily="34" charset="0"/>
                        <a:buChar char="•"/>
                      </a:pPr>
                      <a:endParaRPr lang="en-US" sz="1200" dirty="0"/>
                    </a:p>
                  </a:txBody>
                  <a:tcPr/>
                </a:tc>
              </a:tr>
              <a:tr h="370840">
                <a:tc>
                  <a:txBody>
                    <a:bodyPr/>
                    <a:lstStyle/>
                    <a:p>
                      <a:r>
                        <a:rPr lang="en-US" sz="1400" b="1" dirty="0" smtClean="0"/>
                        <a:t>IHS</a:t>
                      </a:r>
                      <a:endParaRPr lang="en-US" sz="1400" b="1" dirty="0"/>
                    </a:p>
                  </a:txBody>
                  <a:tcPr/>
                </a:tc>
                <a:tc>
                  <a:txBody>
                    <a:bodyPr/>
                    <a:lstStyle/>
                    <a:p>
                      <a:pPr marL="285750" lvl="0" indent="-285750">
                        <a:buFont typeface="Arial" panose="020B0604020202020204" pitchFamily="34" charset="0"/>
                        <a:buChar char="•"/>
                      </a:pPr>
                      <a:r>
                        <a:rPr kumimoji="0" lang="en-US" sz="1200" kern="1200" dirty="0" smtClean="0">
                          <a:solidFill>
                            <a:schemeClr val="dk1"/>
                          </a:solidFill>
                          <a:effectLst/>
                          <a:latin typeface="+mn-lt"/>
                          <a:ea typeface="+mn-ea"/>
                          <a:cs typeface="+mn-cs"/>
                        </a:rPr>
                        <a:t>Laboratory Director/Supervisor</a:t>
                      </a:r>
                    </a:p>
                    <a:p>
                      <a:pPr marL="285750" indent="-285750">
                        <a:buFont typeface="Arial" panose="020B0604020202020204" pitchFamily="34" charset="0"/>
                        <a:buChar char="•"/>
                      </a:pPr>
                      <a:r>
                        <a:rPr kumimoji="0" lang="en-US" sz="1200" kern="1200" dirty="0" smtClean="0">
                          <a:solidFill>
                            <a:schemeClr val="dk1"/>
                          </a:solidFill>
                          <a:effectLst/>
                          <a:latin typeface="+mn-lt"/>
                          <a:ea typeface="+mn-ea"/>
                          <a:cs typeface="+mn-cs"/>
                        </a:rPr>
                        <a:t>Chief Operating Officer (Management)</a:t>
                      </a:r>
                      <a:endParaRPr lang="en-US" sz="1200" dirty="0"/>
                    </a:p>
                  </a:txBody>
                  <a:tcPr/>
                </a:tc>
              </a:tr>
            </a:tbl>
          </a:graphicData>
        </a:graphic>
      </p:graphicFrame>
      <p:sp>
        <p:nvSpPr>
          <p:cNvPr id="4" name="Slide Number Placeholder 3"/>
          <p:cNvSpPr>
            <a:spLocks noGrp="1"/>
          </p:cNvSpPr>
          <p:nvPr>
            <p:ph type="sldNum" sz="quarter" idx="12"/>
          </p:nvPr>
        </p:nvSpPr>
        <p:spPr/>
        <p:txBody>
          <a:bodyPr/>
          <a:lstStyle/>
          <a:p>
            <a:fld id="{042AED99-7FB4-404E-8A97-64753DCE42EC}" type="slidenum">
              <a:rPr kumimoji="0" lang="en-US" smtClean="0"/>
              <a:pPr/>
              <a:t>21</a:t>
            </a:fld>
            <a:endParaRPr kumimoji="0" lang="en-US" dirty="0"/>
          </a:p>
        </p:txBody>
      </p:sp>
      <p:pic>
        <p:nvPicPr>
          <p:cNvPr id="7" name="Picture 6" descr="U.S.PublicHealthService22.jpg"/>
          <p:cNvPicPr>
            <a:picLocks noChangeAspect="1"/>
          </p:cNvPicPr>
          <p:nvPr/>
        </p:nvPicPr>
        <p:blipFill>
          <a:blip r:embed="rId4" cstate="print"/>
          <a:stretch>
            <a:fillRect/>
          </a:stretch>
        </p:blipFill>
        <p:spPr>
          <a:xfrm>
            <a:off x="0" y="0"/>
            <a:ext cx="1055576" cy="1061590"/>
          </a:xfrm>
          <a:prstGeom prst="rect">
            <a:avLst/>
          </a:prstGeom>
        </p:spPr>
      </p:pic>
      <p:sp>
        <p:nvSpPr>
          <p:cNvPr id="8" name="Title 3"/>
          <p:cNvSpPr txBox="1">
            <a:spLocks/>
          </p:cNvSpPr>
          <p:nvPr/>
        </p:nvSpPr>
        <p:spPr>
          <a:xfrm>
            <a:off x="797474" y="732123"/>
            <a:ext cx="7772400" cy="764605"/>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smtClean="0">
                <a:solidFill>
                  <a:schemeClr val="tx1"/>
                </a:solidFill>
              </a:rPr>
              <a:t>Healthcare Administrator Positions</a:t>
            </a:r>
            <a:endParaRPr lang="en-US" sz="3600" dirty="0">
              <a:solidFill>
                <a:schemeClr val="tx1"/>
              </a:solidFill>
            </a:endParaRPr>
          </a:p>
        </p:txBody>
      </p:sp>
      <p:pic>
        <p:nvPicPr>
          <p:cNvPr id="9" name="Picture 8" descr="origenal logo_custom_.jpg"/>
          <p:cNvPicPr>
            <a:picLocks noChangeAspect="1"/>
          </p:cNvPicPr>
          <p:nvPr/>
        </p:nvPicPr>
        <p:blipFill>
          <a:blip r:embed="rId5" cstate="print"/>
          <a:stretch>
            <a:fillRect/>
          </a:stretch>
        </p:blipFill>
        <p:spPr>
          <a:xfrm>
            <a:off x="8041822" y="0"/>
            <a:ext cx="1102178" cy="1114426"/>
          </a:xfrm>
          <a:prstGeom prst="rect">
            <a:avLst/>
          </a:prstGeom>
        </p:spPr>
      </p:pic>
    </p:spTree>
    <p:extLst>
      <p:ext uri="{BB962C8B-B14F-4D97-AF65-F5344CB8AC3E}">
        <p14:creationId xmlns:p14="http://schemas.microsoft.com/office/powerpoint/2010/main" val="273683504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1599423842"/>
              </p:ext>
            </p:extLst>
          </p:nvPr>
        </p:nvGraphicFramePr>
        <p:xfrm>
          <a:off x="457200" y="1935163"/>
          <a:ext cx="8229600" cy="4119880"/>
        </p:xfrm>
        <a:graphic>
          <a:graphicData uri="http://schemas.openxmlformats.org/drawingml/2006/table">
            <a:tbl>
              <a:tblPr firstRow="1" bandRow="1">
                <a:tableStyleId>{5C22544A-7EE6-4342-B048-85BDC9FD1C3A}</a:tableStyleId>
              </a:tblPr>
              <a:tblGrid>
                <a:gridCol w="4114800"/>
                <a:gridCol w="4114800"/>
              </a:tblGrid>
              <a:tr h="370840">
                <a:tc>
                  <a:txBody>
                    <a:bodyPr/>
                    <a:lstStyle/>
                    <a:p>
                      <a:r>
                        <a:rPr lang="en-US" dirty="0" smtClean="0"/>
                        <a:t>Agency/OPDIV</a:t>
                      </a:r>
                      <a:endParaRPr lang="en-US" dirty="0"/>
                    </a:p>
                  </a:txBody>
                  <a:tcPr/>
                </a:tc>
                <a:tc>
                  <a:txBody>
                    <a:bodyPr/>
                    <a:lstStyle/>
                    <a:p>
                      <a:r>
                        <a:rPr lang="en-US" dirty="0" smtClean="0"/>
                        <a:t>Job/Position</a:t>
                      </a:r>
                      <a:r>
                        <a:rPr lang="en-US" baseline="0" dirty="0" smtClean="0"/>
                        <a:t> Title</a:t>
                      </a:r>
                      <a:endParaRPr lang="en-US" dirty="0"/>
                    </a:p>
                  </a:txBody>
                  <a:tcPr/>
                </a:tc>
              </a:tr>
              <a:tr h="370840">
                <a:tc>
                  <a:txBody>
                    <a:bodyPr/>
                    <a:lstStyle/>
                    <a:p>
                      <a:r>
                        <a:rPr lang="en-US" sz="1600" b="1" dirty="0" smtClean="0"/>
                        <a:t>HRSA</a:t>
                      </a:r>
                      <a:endParaRPr lang="en-US" sz="1600" b="1" dirty="0"/>
                    </a:p>
                  </a:txBody>
                  <a:tcPr/>
                </a:tc>
                <a:tc>
                  <a:txBody>
                    <a:bodyPr/>
                    <a:lstStyle/>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Public Health Analyst</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Senior Policy Analyst</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Non-Supervisory Senior Public Health Analyst</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Program Analyst</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Public Health Analyst</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Program Management Officer</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Senior Public Health Analyst (non-supervisory)</a:t>
                      </a:r>
                    </a:p>
                    <a:p>
                      <a:pPr marL="171450" indent="-171450">
                        <a:buFont typeface="Arial" panose="020B0604020202020204" pitchFamily="34" charset="0"/>
                        <a:buChar char="•"/>
                      </a:pPr>
                      <a:r>
                        <a:rPr kumimoji="0" lang="en-US" sz="1200" kern="1200" dirty="0" smtClean="0">
                          <a:solidFill>
                            <a:schemeClr val="dk1"/>
                          </a:solidFill>
                          <a:effectLst/>
                          <a:latin typeface="+mn-lt"/>
                          <a:ea typeface="+mn-ea"/>
                          <a:cs typeface="+mn-cs"/>
                        </a:rPr>
                        <a:t>Senior Public Health Analyst</a:t>
                      </a:r>
                      <a:endParaRPr lang="en-US" sz="1200" dirty="0"/>
                    </a:p>
                  </a:txBody>
                  <a:tcPr/>
                </a:tc>
              </a:tr>
              <a:tr h="370840">
                <a:tc>
                  <a:txBody>
                    <a:bodyPr/>
                    <a:lstStyle/>
                    <a:p>
                      <a:r>
                        <a:rPr lang="en-US" sz="1600" b="1" dirty="0" smtClean="0"/>
                        <a:t>CMS</a:t>
                      </a:r>
                      <a:endParaRPr lang="en-US" sz="1600" b="1" dirty="0"/>
                    </a:p>
                  </a:txBody>
                  <a:tcPr/>
                </a:tc>
                <a:tc>
                  <a:txBody>
                    <a:bodyPr/>
                    <a:lstStyle/>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Senior Health Insurance Specialist</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Health Insurance Specialist</a:t>
                      </a:r>
                    </a:p>
                    <a:p>
                      <a:pPr marL="171450" indent="-171450">
                        <a:buFont typeface="Arial" panose="020B0604020202020204" pitchFamily="34" charset="0"/>
                        <a:buChar char="•"/>
                      </a:pPr>
                      <a:r>
                        <a:rPr kumimoji="0" lang="en-US" sz="1200" kern="1200" dirty="0" smtClean="0">
                          <a:solidFill>
                            <a:schemeClr val="dk1"/>
                          </a:solidFill>
                          <a:effectLst/>
                          <a:latin typeface="+mn-lt"/>
                          <a:ea typeface="+mn-ea"/>
                          <a:cs typeface="+mn-cs"/>
                        </a:rPr>
                        <a:t>Health Insurance Analyst</a:t>
                      </a:r>
                      <a:endParaRPr lang="en-US" sz="1200" dirty="0"/>
                    </a:p>
                  </a:txBody>
                  <a:tcPr/>
                </a:tc>
              </a:tr>
              <a:tr h="370840">
                <a:tc>
                  <a:txBody>
                    <a:bodyPr/>
                    <a:lstStyle/>
                    <a:p>
                      <a:r>
                        <a:rPr lang="en-US" sz="1600" b="1" dirty="0" smtClean="0"/>
                        <a:t>FDA</a:t>
                      </a:r>
                      <a:endParaRPr lang="en-US" sz="1600" b="1" dirty="0"/>
                    </a:p>
                  </a:txBody>
                  <a:tcPr/>
                </a:tc>
                <a:tc>
                  <a:txBody>
                    <a:bodyPr/>
                    <a:lstStyle/>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Quality Management System Program Manager (non-supervisory)</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Research Officer</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Program Management Officer (non-supervisory)</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Program Manager (Management)</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Senior Regulatory Health Project Manager</a:t>
                      </a:r>
                    </a:p>
                    <a:p>
                      <a:pPr marL="171450" lvl="0" indent="-171450">
                        <a:buFont typeface="Arial" panose="020B0604020202020204" pitchFamily="34" charset="0"/>
                        <a:buChar char="•"/>
                      </a:pPr>
                      <a:r>
                        <a:rPr kumimoji="0" lang="en-US" sz="1200" kern="1200" dirty="0" smtClean="0">
                          <a:solidFill>
                            <a:schemeClr val="dk1"/>
                          </a:solidFill>
                          <a:effectLst/>
                          <a:latin typeface="+mn-lt"/>
                          <a:ea typeface="+mn-ea"/>
                          <a:cs typeface="+mn-cs"/>
                        </a:rPr>
                        <a:t>Regulatory Officer (non-managerial)</a:t>
                      </a:r>
                    </a:p>
                    <a:p>
                      <a:pPr marL="171450" indent="-171450">
                        <a:buFont typeface="Arial" panose="020B0604020202020204" pitchFamily="34" charset="0"/>
                        <a:buChar char="•"/>
                      </a:pPr>
                      <a:r>
                        <a:rPr kumimoji="0" lang="en-US" sz="1200" kern="1200" dirty="0" smtClean="0">
                          <a:solidFill>
                            <a:schemeClr val="dk1"/>
                          </a:solidFill>
                          <a:effectLst/>
                          <a:latin typeface="+mn-lt"/>
                          <a:ea typeface="+mn-ea"/>
                          <a:cs typeface="+mn-cs"/>
                        </a:rPr>
                        <a:t>Senior International Policy Analyst (not management)</a:t>
                      </a:r>
                      <a:endParaRPr lang="en-US" sz="1200" dirty="0"/>
                    </a:p>
                  </a:txBody>
                  <a:tcPr/>
                </a:tc>
              </a:tr>
            </a:tbl>
          </a:graphicData>
        </a:graphic>
      </p:graphicFrame>
      <p:sp>
        <p:nvSpPr>
          <p:cNvPr id="4" name="Slide Number Placeholder 3"/>
          <p:cNvSpPr>
            <a:spLocks noGrp="1"/>
          </p:cNvSpPr>
          <p:nvPr>
            <p:ph type="sldNum" sz="quarter" idx="12"/>
          </p:nvPr>
        </p:nvSpPr>
        <p:spPr/>
        <p:txBody>
          <a:bodyPr/>
          <a:lstStyle/>
          <a:p>
            <a:fld id="{042AED99-7FB4-404E-8A97-64753DCE42EC}" type="slidenum">
              <a:rPr kumimoji="0" lang="en-US" smtClean="0"/>
              <a:pPr/>
              <a:t>22</a:t>
            </a:fld>
            <a:endParaRPr kumimoji="0" lang="en-US" dirty="0"/>
          </a:p>
        </p:txBody>
      </p:sp>
      <p:pic>
        <p:nvPicPr>
          <p:cNvPr id="6" name="Picture 5" descr="U.S.PublicHealthService22.jpg"/>
          <p:cNvPicPr>
            <a:picLocks noChangeAspect="1"/>
          </p:cNvPicPr>
          <p:nvPr/>
        </p:nvPicPr>
        <p:blipFill>
          <a:blip r:embed="rId4" cstate="print"/>
          <a:stretch>
            <a:fillRect/>
          </a:stretch>
        </p:blipFill>
        <p:spPr>
          <a:xfrm>
            <a:off x="0" y="0"/>
            <a:ext cx="1055576" cy="1061590"/>
          </a:xfrm>
          <a:prstGeom prst="rect">
            <a:avLst/>
          </a:prstGeom>
        </p:spPr>
      </p:pic>
      <p:sp>
        <p:nvSpPr>
          <p:cNvPr id="7" name="Title 3"/>
          <p:cNvSpPr txBox="1">
            <a:spLocks/>
          </p:cNvSpPr>
          <p:nvPr/>
        </p:nvSpPr>
        <p:spPr>
          <a:xfrm>
            <a:off x="797474" y="732123"/>
            <a:ext cx="7772400" cy="764605"/>
          </a:xfrm>
          <a:prstGeom prst="rect">
            <a:avLst/>
          </a:prstGeom>
        </p:spPr>
        <p:txBody>
          <a:bodyPr vert="horz" lIns="0" rIns="0" bIns="0" anchor="b">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r>
              <a:rPr lang="en-US" sz="3600" dirty="0" smtClean="0">
                <a:solidFill>
                  <a:schemeClr val="tx1"/>
                </a:solidFill>
              </a:rPr>
              <a:t>Healthcare Administrator Positions</a:t>
            </a:r>
            <a:endParaRPr lang="en-US" sz="3600" dirty="0">
              <a:solidFill>
                <a:schemeClr val="tx1"/>
              </a:solidFill>
            </a:endParaRPr>
          </a:p>
        </p:txBody>
      </p:sp>
      <p:pic>
        <p:nvPicPr>
          <p:cNvPr id="8" name="Picture 7" descr="origenal logo_custom_.jpg"/>
          <p:cNvPicPr>
            <a:picLocks noChangeAspect="1"/>
          </p:cNvPicPr>
          <p:nvPr/>
        </p:nvPicPr>
        <p:blipFill>
          <a:blip r:embed="rId5" cstate="print"/>
          <a:stretch>
            <a:fillRect/>
          </a:stretch>
        </p:blipFill>
        <p:spPr>
          <a:xfrm>
            <a:off x="8041822" y="0"/>
            <a:ext cx="1102178" cy="1114426"/>
          </a:xfrm>
          <a:prstGeom prst="rect">
            <a:avLst/>
          </a:prstGeom>
        </p:spPr>
      </p:pic>
    </p:spTree>
    <p:extLst>
      <p:ext uri="{BB962C8B-B14F-4D97-AF65-F5344CB8AC3E}">
        <p14:creationId xmlns:p14="http://schemas.microsoft.com/office/powerpoint/2010/main" val="219852028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2AED99-7FB4-404E-8A97-64753DCE42EC}" type="slidenum">
              <a:rPr lang="en-US" smtClean="0">
                <a:solidFill>
                  <a:srgbClr val="DBF5F9">
                    <a:shade val="90000"/>
                  </a:srgbClr>
                </a:solidFill>
              </a:rPr>
              <a:pPr/>
              <a:t>23</a:t>
            </a:fld>
            <a:endParaRPr lang="en-US" dirty="0">
              <a:solidFill>
                <a:srgbClr val="DBF5F9">
                  <a:shade val="90000"/>
                </a:srgbClr>
              </a:solidFill>
            </a:endParaRPr>
          </a:p>
        </p:txBody>
      </p:sp>
      <p:sp>
        <p:nvSpPr>
          <p:cNvPr id="2" name="Title 1"/>
          <p:cNvSpPr>
            <a:spLocks noGrp="1"/>
          </p:cNvSpPr>
          <p:nvPr>
            <p:ph type="ctrTitle"/>
          </p:nvPr>
        </p:nvSpPr>
        <p:spPr>
          <a:xfrm>
            <a:off x="838200" y="1981200"/>
            <a:ext cx="7851648" cy="1981200"/>
          </a:xfrm>
        </p:spPr>
        <p:txBody>
          <a:bodyPr>
            <a:noAutofit/>
          </a:bodyPr>
          <a:lstStyle/>
          <a:p>
            <a:pPr algn="ctr"/>
            <a:r>
              <a:rPr lang="en-US" sz="4400" i="1" dirty="0" smtClean="0"/>
              <a:t>Section IV: Additional Resources</a:t>
            </a:r>
            <a:endParaRPr lang="en-US" sz="4400" i="1" dirty="0"/>
          </a:p>
        </p:txBody>
      </p:sp>
    </p:spTree>
    <p:extLst>
      <p:ext uri="{BB962C8B-B14F-4D97-AF65-F5344CB8AC3E}">
        <p14:creationId xmlns:p14="http://schemas.microsoft.com/office/powerpoint/2010/main" val="36703327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2.bp.blogspot.com/_95YhXsefnCs/SwrdkDAF-RI/AAAAAAAAAEk/5xsY8WXdsf8/S600/amsus-logo.gif"/>
          <p:cNvPicPr>
            <a:picLocks noChangeAspect="1" noChangeArrowheads="1"/>
          </p:cNvPicPr>
          <p:nvPr/>
        </p:nvPicPr>
        <p:blipFill>
          <a:blip r:embed="rId2" cstate="print"/>
          <a:srcRect/>
          <a:stretch>
            <a:fillRect/>
          </a:stretch>
        </p:blipFill>
        <p:spPr bwMode="auto">
          <a:xfrm>
            <a:off x="304800" y="1600200"/>
            <a:ext cx="5171479" cy="1295400"/>
          </a:xfrm>
          <a:prstGeom prst="rect">
            <a:avLst/>
          </a:prstGeom>
          <a:noFill/>
          <a:ln w="9525">
            <a:noFill/>
            <a:miter lim="800000"/>
            <a:headEnd/>
            <a:tailEnd/>
          </a:ln>
        </p:spPr>
      </p:pic>
      <p:sp>
        <p:nvSpPr>
          <p:cNvPr id="4" name="Title 3"/>
          <p:cNvSpPr>
            <a:spLocks noGrp="1"/>
          </p:cNvSpPr>
          <p:nvPr>
            <p:ph type="ctrTitle"/>
          </p:nvPr>
        </p:nvSpPr>
        <p:spPr>
          <a:xfrm>
            <a:off x="2209800" y="1447800"/>
            <a:ext cx="7772400" cy="1470025"/>
          </a:xfrm>
        </p:spPr>
        <p:txBody>
          <a:bodyPr/>
          <a:lstStyle/>
          <a:p>
            <a:r>
              <a:rPr lang="en-US" b="1" dirty="0" smtClean="0"/>
              <a:t>+</a:t>
            </a:r>
            <a:endParaRPr lang="en-US" b="1" dirty="0"/>
          </a:p>
        </p:txBody>
      </p:sp>
      <p:pic>
        <p:nvPicPr>
          <p:cNvPr id="7" name="Picture 1"/>
          <p:cNvPicPr>
            <a:picLocks noChangeAspect="1" noChangeArrowheads="1"/>
          </p:cNvPicPr>
          <p:nvPr/>
        </p:nvPicPr>
        <p:blipFill>
          <a:blip r:embed="rId3" cstate="print"/>
          <a:srcRect/>
          <a:stretch>
            <a:fillRect/>
          </a:stretch>
        </p:blipFill>
        <p:spPr bwMode="auto">
          <a:xfrm>
            <a:off x="6781800" y="1371600"/>
            <a:ext cx="1828800" cy="1682751"/>
          </a:xfrm>
          <a:prstGeom prst="rect">
            <a:avLst/>
          </a:prstGeom>
          <a:noFill/>
          <a:ln w="9525">
            <a:noFill/>
            <a:round/>
            <a:headEnd/>
            <a:tailEnd/>
          </a:ln>
        </p:spPr>
      </p:pic>
      <p:sp>
        <p:nvSpPr>
          <p:cNvPr id="8" name="Title 3"/>
          <p:cNvSpPr txBox="1">
            <a:spLocks/>
          </p:cNvSpPr>
          <p:nvPr/>
        </p:nvSpPr>
        <p:spPr bwMode="auto">
          <a:xfrm>
            <a:off x="762000" y="304800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4400" b="1" dirty="0" smtClean="0">
                <a:solidFill>
                  <a:prstClr val="black"/>
                </a:solidFill>
                <a:ea typeface="+mj-ea"/>
                <a:cs typeface="+mj-cs"/>
              </a:rPr>
              <a:t>=</a:t>
            </a:r>
            <a:endParaRPr lang="en-US" sz="4400" b="1" dirty="0">
              <a:solidFill>
                <a:prstClr val="black"/>
              </a:solidFill>
              <a:ea typeface="+mj-ea"/>
              <a:cs typeface="+mj-cs"/>
            </a:endParaRPr>
          </a:p>
        </p:txBody>
      </p:sp>
      <p:sp>
        <p:nvSpPr>
          <p:cNvPr id="9" name="Title 3"/>
          <p:cNvSpPr txBox="1">
            <a:spLocks/>
          </p:cNvSpPr>
          <p:nvPr/>
        </p:nvSpPr>
        <p:spPr bwMode="auto">
          <a:xfrm>
            <a:off x="685800" y="426720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ct val="0"/>
              </a:spcAft>
              <a:defRPr/>
            </a:pPr>
            <a:r>
              <a:rPr lang="en-US" sz="8000" b="1" dirty="0" smtClean="0">
                <a:solidFill>
                  <a:srgbClr val="1F497D">
                    <a:lumMod val="75000"/>
                  </a:srgbClr>
                </a:solidFill>
                <a:latin typeface="Stencil" pitchFamily="82" charset="0"/>
                <a:ea typeface="+mj-ea"/>
                <a:cs typeface="+mj-cs"/>
              </a:rPr>
              <a:t>Opportunity</a:t>
            </a:r>
            <a:endParaRPr lang="en-US" sz="8000" b="1" dirty="0">
              <a:solidFill>
                <a:srgbClr val="1F497D">
                  <a:lumMod val="75000"/>
                </a:srgbClr>
              </a:solidFill>
              <a:latin typeface="Stencil" pitchFamily="82" charset="0"/>
              <a:ea typeface="+mj-ea"/>
              <a:cs typeface="+mj-cs"/>
            </a:endParaRPr>
          </a:p>
        </p:txBody>
      </p:sp>
    </p:spTree>
    <p:extLst>
      <p:ext uri="{BB962C8B-B14F-4D97-AF65-F5344CB8AC3E}">
        <p14:creationId xmlns:p14="http://schemas.microsoft.com/office/powerpoint/2010/main" val="24576287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40" name="Picture 20" descr="http://t0.gstatic.com/images?q=tbn:ANd9GcRH_4YLwSOLwfMJYPY9sq7a-cTZKxAktI-DTeon1pX4Sh5WIUzjpg"/>
          <p:cNvPicPr>
            <a:picLocks noChangeAspect="1" noChangeArrowheads="1"/>
          </p:cNvPicPr>
          <p:nvPr/>
        </p:nvPicPr>
        <p:blipFill>
          <a:blip r:embed="rId3" cstate="print"/>
          <a:srcRect/>
          <a:stretch>
            <a:fillRect/>
          </a:stretch>
        </p:blipFill>
        <p:spPr bwMode="auto">
          <a:xfrm>
            <a:off x="5105400" y="5257800"/>
            <a:ext cx="1447800" cy="1381125"/>
          </a:xfrm>
          <a:prstGeom prst="rect">
            <a:avLst/>
          </a:prstGeom>
          <a:noFill/>
          <a:ln w="9525">
            <a:noFill/>
            <a:miter lim="800000"/>
            <a:headEnd/>
            <a:tailEnd/>
          </a:ln>
        </p:spPr>
      </p:pic>
      <p:pic>
        <p:nvPicPr>
          <p:cNvPr id="18439" name="Picture 1"/>
          <p:cNvPicPr>
            <a:picLocks noChangeAspect="1" noChangeArrowheads="1"/>
          </p:cNvPicPr>
          <p:nvPr/>
        </p:nvPicPr>
        <p:blipFill>
          <a:blip r:embed="rId4" cstate="print"/>
          <a:srcRect/>
          <a:stretch>
            <a:fillRect/>
          </a:stretch>
        </p:blipFill>
        <p:spPr bwMode="auto">
          <a:xfrm>
            <a:off x="5105400" y="3352800"/>
            <a:ext cx="1371600" cy="1262063"/>
          </a:xfrm>
          <a:prstGeom prst="rect">
            <a:avLst/>
          </a:prstGeom>
          <a:noFill/>
          <a:ln w="9525">
            <a:noFill/>
            <a:round/>
            <a:headEnd/>
            <a:tailEnd/>
          </a:ln>
        </p:spPr>
      </p:pic>
      <p:pic>
        <p:nvPicPr>
          <p:cNvPr id="18442" name="Picture 64" descr="http://www.cagenweb.com/plumas/logoAirForce.jpg"/>
          <p:cNvPicPr>
            <a:picLocks noChangeAspect="1" noChangeArrowheads="1"/>
          </p:cNvPicPr>
          <p:nvPr/>
        </p:nvPicPr>
        <p:blipFill>
          <a:blip r:embed="rId5" cstate="print"/>
          <a:srcRect/>
          <a:stretch>
            <a:fillRect/>
          </a:stretch>
        </p:blipFill>
        <p:spPr bwMode="auto">
          <a:xfrm>
            <a:off x="6400800" y="4267200"/>
            <a:ext cx="1295400" cy="1295400"/>
          </a:xfrm>
          <a:prstGeom prst="rect">
            <a:avLst/>
          </a:prstGeom>
          <a:noFill/>
          <a:ln w="9525">
            <a:noFill/>
            <a:miter lim="800000"/>
            <a:headEnd/>
            <a:tailEnd/>
          </a:ln>
        </p:spPr>
      </p:pic>
      <p:pic>
        <p:nvPicPr>
          <p:cNvPr id="18443" name="Picture 42" descr="http://www.trophyexpress.com/usaf/images/afreservelg.jpg"/>
          <p:cNvPicPr>
            <a:picLocks noChangeAspect="1" noChangeArrowheads="1"/>
          </p:cNvPicPr>
          <p:nvPr/>
        </p:nvPicPr>
        <p:blipFill>
          <a:blip r:embed="rId6" cstate="print"/>
          <a:srcRect/>
          <a:stretch>
            <a:fillRect/>
          </a:stretch>
        </p:blipFill>
        <p:spPr bwMode="auto">
          <a:xfrm>
            <a:off x="7620000" y="3505200"/>
            <a:ext cx="1295400" cy="1219200"/>
          </a:xfrm>
          <a:prstGeom prst="rect">
            <a:avLst/>
          </a:prstGeom>
          <a:noFill/>
          <a:ln w="9525">
            <a:noFill/>
            <a:miter lim="800000"/>
            <a:headEnd/>
            <a:tailEnd/>
          </a:ln>
        </p:spPr>
      </p:pic>
      <p:sp>
        <p:nvSpPr>
          <p:cNvPr id="18433" name="Title 6"/>
          <p:cNvSpPr>
            <a:spLocks noGrp="1"/>
          </p:cNvSpPr>
          <p:nvPr>
            <p:ph type="title"/>
          </p:nvPr>
        </p:nvSpPr>
        <p:spPr>
          <a:xfrm>
            <a:off x="457200" y="0"/>
            <a:ext cx="8229600" cy="1096963"/>
          </a:xfrm>
        </p:spPr>
        <p:txBody>
          <a:bodyPr/>
          <a:lstStyle/>
          <a:p>
            <a:r>
              <a:rPr lang="en-US" dirty="0" smtClean="0"/>
              <a:t>Why Get Involved with AMSUS?</a:t>
            </a:r>
          </a:p>
        </p:txBody>
      </p:sp>
      <p:pic>
        <p:nvPicPr>
          <p:cNvPr id="18434" name="Picture 70" descr="http://www.pica.army.mil/mwr/unit%20fund/Army%20logo.gif"/>
          <p:cNvPicPr>
            <a:picLocks noChangeAspect="1" noChangeArrowheads="1"/>
          </p:cNvPicPr>
          <p:nvPr/>
        </p:nvPicPr>
        <p:blipFill>
          <a:blip r:embed="rId7" cstate="print"/>
          <a:srcRect/>
          <a:stretch>
            <a:fillRect/>
          </a:stretch>
        </p:blipFill>
        <p:spPr bwMode="auto">
          <a:xfrm>
            <a:off x="1676400" y="4267200"/>
            <a:ext cx="1295400" cy="1295400"/>
          </a:xfrm>
          <a:prstGeom prst="rect">
            <a:avLst/>
          </a:prstGeom>
          <a:noFill/>
          <a:ln w="9525">
            <a:noFill/>
            <a:miter lim="800000"/>
            <a:headEnd/>
            <a:tailEnd/>
          </a:ln>
        </p:spPr>
      </p:pic>
      <p:pic>
        <p:nvPicPr>
          <p:cNvPr id="18435" name="Picture 22" descr="http://images.vector-images.com/217/army_reserve_seal_n6422.gif"/>
          <p:cNvPicPr>
            <a:picLocks noChangeAspect="1" noChangeArrowheads="1"/>
          </p:cNvPicPr>
          <p:nvPr/>
        </p:nvPicPr>
        <p:blipFill>
          <a:blip r:embed="rId8" cstate="print"/>
          <a:srcRect/>
          <a:stretch>
            <a:fillRect/>
          </a:stretch>
        </p:blipFill>
        <p:spPr bwMode="auto">
          <a:xfrm>
            <a:off x="457200" y="3352800"/>
            <a:ext cx="1295400" cy="1295400"/>
          </a:xfrm>
          <a:prstGeom prst="rect">
            <a:avLst/>
          </a:prstGeom>
          <a:noFill/>
          <a:ln w="9525">
            <a:noFill/>
            <a:miter lim="800000"/>
            <a:headEnd/>
            <a:tailEnd/>
          </a:ln>
        </p:spPr>
      </p:pic>
      <p:pic>
        <p:nvPicPr>
          <p:cNvPr id="18436" name="Picture 34" descr="http://www.trophyexpress.com/Army/images/armynationalguardlarge.jpg"/>
          <p:cNvPicPr>
            <a:picLocks noChangeAspect="1" noChangeArrowheads="1"/>
          </p:cNvPicPr>
          <p:nvPr/>
        </p:nvPicPr>
        <p:blipFill>
          <a:blip r:embed="rId9" cstate="print"/>
          <a:srcRect/>
          <a:stretch>
            <a:fillRect/>
          </a:stretch>
        </p:blipFill>
        <p:spPr bwMode="auto">
          <a:xfrm>
            <a:off x="457200" y="5334000"/>
            <a:ext cx="1371600" cy="1333500"/>
          </a:xfrm>
          <a:prstGeom prst="rect">
            <a:avLst/>
          </a:prstGeom>
          <a:noFill/>
          <a:ln w="9525">
            <a:noFill/>
            <a:miter lim="800000"/>
            <a:headEnd/>
            <a:tailEnd/>
          </a:ln>
        </p:spPr>
      </p:pic>
      <p:pic>
        <p:nvPicPr>
          <p:cNvPr id="18437" name="Picture 62" descr="Navy Logo"/>
          <p:cNvPicPr>
            <a:picLocks noChangeAspect="1" noChangeArrowheads="1"/>
          </p:cNvPicPr>
          <p:nvPr/>
        </p:nvPicPr>
        <p:blipFill>
          <a:blip r:embed="rId10" cstate="print"/>
          <a:srcRect/>
          <a:stretch>
            <a:fillRect/>
          </a:stretch>
        </p:blipFill>
        <p:spPr bwMode="auto">
          <a:xfrm>
            <a:off x="2819400" y="3276600"/>
            <a:ext cx="1295400" cy="1295400"/>
          </a:xfrm>
          <a:prstGeom prst="rect">
            <a:avLst/>
          </a:prstGeom>
          <a:noFill/>
          <a:ln w="9525">
            <a:noFill/>
            <a:miter lim="800000"/>
            <a:headEnd/>
            <a:tailEnd/>
          </a:ln>
        </p:spPr>
      </p:pic>
      <p:pic>
        <p:nvPicPr>
          <p:cNvPr id="18441" name="Picture 8" descr="http://upload.wikimedia.org/wikipedia/commons/thumb/8/8d/US-CoastGuard-Seal.svg/210px-US-CoastGuard-Seal.svg.png"/>
          <p:cNvPicPr>
            <a:picLocks noChangeAspect="1" noChangeArrowheads="1"/>
          </p:cNvPicPr>
          <p:nvPr/>
        </p:nvPicPr>
        <p:blipFill>
          <a:blip r:embed="rId11" cstate="print"/>
          <a:srcRect/>
          <a:stretch>
            <a:fillRect/>
          </a:stretch>
        </p:blipFill>
        <p:spPr bwMode="auto">
          <a:xfrm>
            <a:off x="3962400" y="4191000"/>
            <a:ext cx="1295400" cy="1295400"/>
          </a:xfrm>
          <a:prstGeom prst="rect">
            <a:avLst/>
          </a:prstGeom>
          <a:noFill/>
          <a:ln w="9525">
            <a:noFill/>
            <a:miter lim="800000"/>
            <a:headEnd/>
            <a:tailEnd/>
          </a:ln>
        </p:spPr>
      </p:pic>
      <p:pic>
        <p:nvPicPr>
          <p:cNvPr id="18444" name="Picture 54" descr="http://washingtonguard.org/exercises/images/ANG.png"/>
          <p:cNvPicPr>
            <a:picLocks noChangeAspect="1" noChangeArrowheads="1"/>
          </p:cNvPicPr>
          <p:nvPr/>
        </p:nvPicPr>
        <p:blipFill>
          <a:blip r:embed="rId12" cstate="print"/>
          <a:srcRect/>
          <a:stretch>
            <a:fillRect/>
          </a:stretch>
        </p:blipFill>
        <p:spPr bwMode="auto">
          <a:xfrm>
            <a:off x="7620000" y="5257800"/>
            <a:ext cx="1295400" cy="1295400"/>
          </a:xfrm>
          <a:prstGeom prst="rect">
            <a:avLst/>
          </a:prstGeom>
          <a:noFill/>
          <a:ln w="9525">
            <a:noFill/>
            <a:miter lim="800000"/>
            <a:headEnd/>
            <a:tailEnd/>
          </a:ln>
        </p:spPr>
      </p:pic>
      <p:sp>
        <p:nvSpPr>
          <p:cNvPr id="18445" name="TextBox 25"/>
          <p:cNvSpPr txBox="1">
            <a:spLocks noChangeArrowheads="1"/>
          </p:cNvSpPr>
          <p:nvPr/>
        </p:nvSpPr>
        <p:spPr bwMode="auto">
          <a:xfrm>
            <a:off x="152400" y="990600"/>
            <a:ext cx="8763000" cy="2000548"/>
          </a:xfrm>
          <a:prstGeom prst="rect">
            <a:avLst/>
          </a:prstGeom>
          <a:noFill/>
          <a:ln w="9525">
            <a:noFill/>
            <a:miter lim="800000"/>
            <a:headEnd/>
            <a:tailEnd/>
          </a:ln>
        </p:spPr>
        <p:txBody>
          <a:bodyPr wrap="square">
            <a:spAutoFit/>
          </a:bodyPr>
          <a:lstStyle/>
          <a:p>
            <a:pPr fontAlgn="base">
              <a:spcBef>
                <a:spcPct val="0"/>
              </a:spcBef>
              <a:spcAft>
                <a:spcPct val="0"/>
              </a:spcAft>
            </a:pPr>
            <a:r>
              <a:rPr lang="en-US" sz="2800" dirty="0" smtClean="0">
                <a:solidFill>
                  <a:prstClr val="black"/>
                </a:solidFill>
              </a:rPr>
              <a:t>Opportunity for PHS Officers to:</a:t>
            </a:r>
          </a:p>
          <a:p>
            <a:pPr marL="457200" indent="-457200" fontAlgn="base">
              <a:spcBef>
                <a:spcPct val="0"/>
              </a:spcBef>
              <a:spcAft>
                <a:spcPct val="0"/>
              </a:spcAft>
              <a:buFont typeface="Arial" pitchFamily="34" charset="0"/>
              <a:buChar char="•"/>
            </a:pPr>
            <a:r>
              <a:rPr lang="en-US" sz="2400" dirty="0" smtClean="0">
                <a:solidFill>
                  <a:prstClr val="black"/>
                </a:solidFill>
              </a:rPr>
              <a:t>Engage and build professional and personal relationships</a:t>
            </a:r>
          </a:p>
          <a:p>
            <a:pPr marL="457200" indent="-457200" fontAlgn="base">
              <a:spcBef>
                <a:spcPct val="0"/>
              </a:spcBef>
              <a:spcAft>
                <a:spcPct val="0"/>
              </a:spcAft>
              <a:buFont typeface="Arial" pitchFamily="34" charset="0"/>
              <a:buChar char="•"/>
            </a:pPr>
            <a:r>
              <a:rPr lang="en-US" sz="2400" dirty="0" smtClean="0">
                <a:solidFill>
                  <a:prstClr val="black"/>
                </a:solidFill>
              </a:rPr>
              <a:t>Represent the Corps among the medical </a:t>
            </a:r>
            <a:r>
              <a:rPr lang="en-US" sz="2400" dirty="0">
                <a:solidFill>
                  <a:prstClr val="black"/>
                </a:solidFill>
              </a:rPr>
              <a:t>services </a:t>
            </a:r>
            <a:r>
              <a:rPr lang="en-US" sz="2400" dirty="0" smtClean="0">
                <a:solidFill>
                  <a:prstClr val="black"/>
                </a:solidFill>
              </a:rPr>
              <a:t>from all Uniform Services, the VA, and international leaders from services around the world!!!</a:t>
            </a:r>
            <a:endParaRPr lang="en-US" sz="2400" dirty="0">
              <a:solidFill>
                <a:prstClr val="black"/>
              </a:solidFill>
            </a:endParaRPr>
          </a:p>
        </p:txBody>
      </p:sp>
      <p:pic>
        <p:nvPicPr>
          <p:cNvPr id="18438" name="Picture 66" descr="http://macsmilitary.com/sgtmacsblog/wp-content/uploads/2011/08/Naval-Reserve-Logo.jpg"/>
          <p:cNvPicPr>
            <a:picLocks noChangeAspect="1" noChangeArrowheads="1"/>
          </p:cNvPicPr>
          <p:nvPr/>
        </p:nvPicPr>
        <p:blipFill>
          <a:blip r:embed="rId13" cstate="print"/>
          <a:srcRect/>
          <a:stretch>
            <a:fillRect/>
          </a:stretch>
        </p:blipFill>
        <p:spPr bwMode="auto">
          <a:xfrm>
            <a:off x="2819400" y="5257800"/>
            <a:ext cx="1371600" cy="1371600"/>
          </a:xfrm>
          <a:prstGeom prst="rect">
            <a:avLst/>
          </a:prstGeom>
          <a:noFill/>
          <a:ln w="9525">
            <a:noFill/>
            <a:miter lim="800000"/>
            <a:headEnd/>
            <a:tailEnd/>
          </a:ln>
        </p:spPr>
      </p:pic>
    </p:spTree>
    <p:extLst>
      <p:ext uri="{BB962C8B-B14F-4D97-AF65-F5344CB8AC3E}">
        <p14:creationId xmlns:p14="http://schemas.microsoft.com/office/powerpoint/2010/main" val="19647419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p:cNvSpPr>
          <p:nvPr>
            <p:ph type="title"/>
          </p:nvPr>
        </p:nvSpPr>
        <p:spPr/>
        <p:txBody>
          <a:bodyPr/>
          <a:lstStyle/>
          <a:p>
            <a:r>
              <a:rPr lang="en-US" dirty="0" smtClean="0"/>
              <a:t>What is AMSUS?</a:t>
            </a:r>
          </a:p>
        </p:txBody>
      </p:sp>
      <p:sp>
        <p:nvSpPr>
          <p:cNvPr id="48131" name="Rectangle 3"/>
          <p:cNvSpPr>
            <a:spLocks noGrp="1"/>
          </p:cNvSpPr>
          <p:nvPr>
            <p:ph type="body" idx="1"/>
          </p:nvPr>
        </p:nvSpPr>
        <p:spPr>
          <a:xfrm>
            <a:off x="609600" y="1752600"/>
            <a:ext cx="8077200" cy="4373563"/>
          </a:xfrm>
        </p:spPr>
        <p:txBody>
          <a:bodyPr/>
          <a:lstStyle/>
          <a:p>
            <a:r>
              <a:rPr lang="en-US" sz="2800" dirty="0" smtClean="0">
                <a:latin typeface="Times-Roman" charset="0"/>
              </a:rPr>
              <a:t>Association of Military Surgeons of the United States</a:t>
            </a:r>
          </a:p>
          <a:p>
            <a:r>
              <a:rPr lang="en-US" sz="2800" dirty="0" smtClean="0">
                <a:latin typeface="Times-Roman" charset="0"/>
              </a:rPr>
              <a:t>Founded in 1891</a:t>
            </a:r>
          </a:p>
          <a:p>
            <a:r>
              <a:rPr lang="en-US" sz="2800" dirty="0" smtClean="0">
                <a:latin typeface="Times-Roman" charset="0"/>
              </a:rPr>
              <a:t>Originally a membership organization for military surgeons</a:t>
            </a:r>
          </a:p>
          <a:p>
            <a:r>
              <a:rPr lang="en-US" sz="2800" dirty="0">
                <a:latin typeface="Times-Roman" charset="0"/>
              </a:rPr>
              <a:t>Represents the interests of healthcare professionals across the spectrum of patient care</a:t>
            </a:r>
            <a:endParaRPr lang="en-US" sz="2800" dirty="0" smtClean="0">
              <a:latin typeface="Times-Roman" charset="0"/>
            </a:endParaRPr>
          </a:p>
        </p:txBody>
      </p:sp>
      <p:pic>
        <p:nvPicPr>
          <p:cNvPr id="48136" name="Picture 8" descr="ANd9GcSgscnMXWnRfB5BNC-h7TfU7j2v2kYcmQ6SUwY6waXgSLWLJ9fjmrZ8FXlk7g">
            <a:hlinkClick r:id="rId3"/>
          </p:cNvPr>
          <p:cNvPicPr>
            <a:picLocks noChangeAspect="1" noChangeArrowheads="1"/>
          </p:cNvPicPr>
          <p:nvPr/>
        </p:nvPicPr>
        <p:blipFill>
          <a:blip r:embed="rId4" cstate="print"/>
          <a:srcRect/>
          <a:stretch>
            <a:fillRect/>
          </a:stretch>
        </p:blipFill>
        <p:spPr bwMode="auto">
          <a:xfrm>
            <a:off x="1066800" y="304800"/>
            <a:ext cx="1228725" cy="1228725"/>
          </a:xfrm>
          <a:prstGeom prst="rect">
            <a:avLst/>
          </a:prstGeom>
          <a:noFill/>
        </p:spPr>
      </p:pic>
      <p:pic>
        <p:nvPicPr>
          <p:cNvPr id="48139" name="Picture 11" descr="ANd9GcR_dIZE-_1yu6WViGnp-Gu6eZ1u4Glzu9xJfrRphAGH8LLtftXEJF71fwY">
            <a:hlinkClick r:id="rId5"/>
          </p:cNvPr>
          <p:cNvPicPr>
            <a:picLocks noChangeAspect="1" noChangeArrowheads="1"/>
          </p:cNvPicPr>
          <p:nvPr/>
        </p:nvPicPr>
        <p:blipFill>
          <a:blip r:embed="rId6" cstate="print"/>
          <a:srcRect/>
          <a:stretch>
            <a:fillRect/>
          </a:stretch>
        </p:blipFill>
        <p:spPr bwMode="auto">
          <a:xfrm>
            <a:off x="7010400" y="304800"/>
            <a:ext cx="1228725" cy="1152525"/>
          </a:xfrm>
          <a:prstGeom prst="rect">
            <a:avLst/>
          </a:prstGeom>
          <a:noFill/>
        </p:spPr>
      </p:pic>
    </p:spTree>
    <p:extLst>
      <p:ext uri="{BB962C8B-B14F-4D97-AF65-F5344CB8AC3E}">
        <p14:creationId xmlns:p14="http://schemas.microsoft.com/office/powerpoint/2010/main" val="2952096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152400"/>
            <a:ext cx="8229600" cy="1143000"/>
          </a:xfrm>
        </p:spPr>
        <p:txBody>
          <a:bodyPr/>
          <a:lstStyle/>
          <a:p>
            <a:r>
              <a:rPr lang="en-US" smtClean="0"/>
              <a:t>About AMSUS</a:t>
            </a:r>
          </a:p>
        </p:txBody>
      </p:sp>
      <p:sp>
        <p:nvSpPr>
          <p:cNvPr id="3" name="Content Placeholder 2"/>
          <p:cNvSpPr>
            <a:spLocks noGrp="1"/>
          </p:cNvSpPr>
          <p:nvPr>
            <p:ph idx="1"/>
          </p:nvPr>
        </p:nvSpPr>
        <p:spPr/>
        <p:txBody>
          <a:bodyPr>
            <a:normAutofit/>
          </a:bodyPr>
          <a:lstStyle/>
          <a:p>
            <a:pPr marL="1023938" indent="-1023938" algn="ctr">
              <a:buFont typeface="Arial" charset="0"/>
              <a:buNone/>
            </a:pPr>
            <a:r>
              <a:rPr lang="en-US" dirty="0" smtClean="0"/>
              <a:t>The Association of Military Surgeons of the United States </a:t>
            </a:r>
          </a:p>
          <a:p>
            <a:pPr marL="1023938" indent="-1023938">
              <a:buFont typeface="Arial" charset="0"/>
              <a:buNone/>
            </a:pPr>
            <a:r>
              <a:rPr lang="en-US" dirty="0" smtClean="0"/>
              <a:t>1891  Association organized to advance the knowledge of Federal Healthcare and increase the effectiveness of its members</a:t>
            </a:r>
          </a:p>
          <a:p>
            <a:pPr marL="1023938" indent="-1023938">
              <a:buFont typeface="Arial" charset="0"/>
              <a:buAutoNum type="arabicPlain" startAt="1903"/>
            </a:pPr>
            <a:r>
              <a:rPr lang="en-US" dirty="0" smtClean="0"/>
              <a:t>Act approved by Congress</a:t>
            </a:r>
          </a:p>
          <a:p>
            <a:pPr marL="1023938" indent="-1023938">
              <a:buFont typeface="Arial" charset="0"/>
              <a:buNone/>
            </a:pPr>
            <a:endParaRPr lang="en-US" dirty="0" smtClean="0"/>
          </a:p>
        </p:txBody>
      </p:sp>
      <p:pic>
        <p:nvPicPr>
          <p:cNvPr id="14339" name="Picture 4" descr="http://2.bp.blogspot.com/_95YhXsefnCs/SwrdkDAF-RI/AAAAAAAAAEk/5xsY8WXdsf8/S600/amsus-logo.gif"/>
          <p:cNvPicPr>
            <a:picLocks noChangeAspect="1" noChangeArrowheads="1"/>
          </p:cNvPicPr>
          <p:nvPr/>
        </p:nvPicPr>
        <p:blipFill>
          <a:blip r:embed="rId3" cstate="print"/>
          <a:srcRect/>
          <a:stretch>
            <a:fillRect/>
          </a:stretch>
        </p:blipFill>
        <p:spPr bwMode="auto">
          <a:xfrm>
            <a:off x="3733800" y="5181600"/>
            <a:ext cx="4867275" cy="1219200"/>
          </a:xfrm>
          <a:prstGeom prst="rect">
            <a:avLst/>
          </a:prstGeom>
          <a:noFill/>
          <a:ln w="9525">
            <a:noFill/>
            <a:miter lim="800000"/>
            <a:headEnd/>
            <a:tailEnd/>
          </a:ln>
        </p:spPr>
      </p:pic>
      <p:pic>
        <p:nvPicPr>
          <p:cNvPr id="14341" name="Picture 5" descr="ANd9GcSgscnMXWnRfB5BNC-h7TfU7j2v2kYcmQ6SUwY6waXgSLWLJ9fjmrZ8FXlk7g">
            <a:hlinkClick r:id="rId4"/>
          </p:cNvPr>
          <p:cNvPicPr>
            <a:picLocks noChangeAspect="1" noChangeArrowheads="1"/>
          </p:cNvPicPr>
          <p:nvPr/>
        </p:nvPicPr>
        <p:blipFill>
          <a:blip r:embed="rId5" cstate="print"/>
          <a:srcRect/>
          <a:stretch>
            <a:fillRect/>
          </a:stretch>
        </p:blipFill>
        <p:spPr bwMode="auto">
          <a:xfrm>
            <a:off x="1066800" y="228600"/>
            <a:ext cx="1228725" cy="1228725"/>
          </a:xfrm>
          <a:prstGeom prst="rect">
            <a:avLst/>
          </a:prstGeom>
          <a:noFill/>
        </p:spPr>
      </p:pic>
      <p:pic>
        <p:nvPicPr>
          <p:cNvPr id="14342" name="Picture 6" descr="ANd9GcR_dIZE-_1yu6WViGnp-Gu6eZ1u4Glzu9xJfrRphAGH8LLtftXEJF71fwY">
            <a:hlinkClick r:id="rId6"/>
          </p:cNvPr>
          <p:cNvPicPr>
            <a:picLocks noChangeAspect="1" noChangeArrowheads="1"/>
          </p:cNvPicPr>
          <p:nvPr/>
        </p:nvPicPr>
        <p:blipFill>
          <a:blip r:embed="rId7" cstate="print"/>
          <a:srcRect/>
          <a:stretch>
            <a:fillRect/>
          </a:stretch>
        </p:blipFill>
        <p:spPr bwMode="auto">
          <a:xfrm>
            <a:off x="7010400" y="304800"/>
            <a:ext cx="1228725" cy="1152525"/>
          </a:xfrm>
          <a:prstGeom prst="rect">
            <a:avLst/>
          </a:prstGeom>
          <a:noFill/>
        </p:spPr>
      </p:pic>
    </p:spTree>
    <p:extLst>
      <p:ext uri="{BB962C8B-B14F-4D97-AF65-F5344CB8AC3E}">
        <p14:creationId xmlns:p14="http://schemas.microsoft.com/office/powerpoint/2010/main" val="29666721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5057" name="Title 6"/>
          <p:cNvSpPr>
            <a:spLocks noGrp="1"/>
          </p:cNvSpPr>
          <p:nvPr>
            <p:ph type="title"/>
          </p:nvPr>
        </p:nvSpPr>
        <p:spPr>
          <a:xfrm>
            <a:off x="457200" y="0"/>
            <a:ext cx="8229600" cy="1096963"/>
          </a:xfrm>
        </p:spPr>
        <p:txBody>
          <a:bodyPr/>
          <a:lstStyle/>
          <a:p>
            <a:r>
              <a:rPr lang="en-US" dirty="0" smtClean="0"/>
              <a:t>Constituent Services</a:t>
            </a:r>
          </a:p>
        </p:txBody>
      </p:sp>
      <p:sp>
        <p:nvSpPr>
          <p:cNvPr id="45058" name="Content Placeholder 8"/>
          <p:cNvSpPr>
            <a:spLocks noGrp="1"/>
          </p:cNvSpPr>
          <p:nvPr>
            <p:ph sz="half" idx="2"/>
          </p:nvPr>
        </p:nvSpPr>
        <p:spPr>
          <a:xfrm>
            <a:off x="533400" y="1905000"/>
            <a:ext cx="4114800" cy="3429000"/>
          </a:xfrm>
        </p:spPr>
        <p:txBody>
          <a:bodyPr/>
          <a:lstStyle/>
          <a:p>
            <a:pPr>
              <a:spcBef>
                <a:spcPct val="0"/>
              </a:spcBef>
            </a:pPr>
            <a:r>
              <a:rPr lang="en-US" dirty="0" smtClean="0"/>
              <a:t>U.S. Army</a:t>
            </a:r>
          </a:p>
          <a:p>
            <a:pPr>
              <a:spcBef>
                <a:spcPct val="0"/>
              </a:spcBef>
            </a:pPr>
            <a:r>
              <a:rPr lang="en-US" dirty="0" smtClean="0"/>
              <a:t>U.S. Army Reserve</a:t>
            </a:r>
          </a:p>
          <a:p>
            <a:pPr>
              <a:spcBef>
                <a:spcPct val="0"/>
              </a:spcBef>
            </a:pPr>
            <a:r>
              <a:rPr lang="en-US" dirty="0" smtClean="0"/>
              <a:t>Army National Guard</a:t>
            </a:r>
          </a:p>
          <a:p>
            <a:pPr>
              <a:spcBef>
                <a:spcPct val="0"/>
              </a:spcBef>
            </a:pPr>
            <a:r>
              <a:rPr lang="en-US" dirty="0" smtClean="0"/>
              <a:t>U.S. Public Health Service</a:t>
            </a:r>
          </a:p>
          <a:p>
            <a:pPr>
              <a:spcBef>
                <a:spcPct val="0"/>
              </a:spcBef>
            </a:pPr>
            <a:r>
              <a:rPr lang="en-US" dirty="0" smtClean="0"/>
              <a:t>Department of Veterans Affairs</a:t>
            </a:r>
          </a:p>
        </p:txBody>
      </p:sp>
      <p:sp>
        <p:nvSpPr>
          <p:cNvPr id="45059" name="Content Placeholder 10"/>
          <p:cNvSpPr>
            <a:spLocks noGrp="1"/>
          </p:cNvSpPr>
          <p:nvPr>
            <p:ph sz="quarter" idx="4"/>
          </p:nvPr>
        </p:nvSpPr>
        <p:spPr>
          <a:xfrm>
            <a:off x="4724400" y="1905000"/>
            <a:ext cx="3810000" cy="3505200"/>
          </a:xfrm>
        </p:spPr>
        <p:txBody>
          <a:bodyPr/>
          <a:lstStyle/>
          <a:p>
            <a:pPr>
              <a:spcBef>
                <a:spcPct val="0"/>
              </a:spcBef>
            </a:pPr>
            <a:r>
              <a:rPr lang="en-US" dirty="0" smtClean="0"/>
              <a:t>U.S. Air Force</a:t>
            </a:r>
          </a:p>
          <a:p>
            <a:pPr>
              <a:spcBef>
                <a:spcPct val="0"/>
              </a:spcBef>
            </a:pPr>
            <a:r>
              <a:rPr lang="en-US" dirty="0" smtClean="0"/>
              <a:t>U.S. Air Force Reserve</a:t>
            </a:r>
          </a:p>
          <a:p>
            <a:pPr>
              <a:spcBef>
                <a:spcPct val="0"/>
              </a:spcBef>
            </a:pPr>
            <a:r>
              <a:rPr lang="en-US" dirty="0" smtClean="0"/>
              <a:t>Air National Guard</a:t>
            </a:r>
          </a:p>
          <a:p>
            <a:pPr>
              <a:spcBef>
                <a:spcPct val="0"/>
              </a:spcBef>
            </a:pPr>
            <a:r>
              <a:rPr lang="en-US" dirty="0" smtClean="0"/>
              <a:t>U.S. Navy</a:t>
            </a:r>
          </a:p>
          <a:p>
            <a:pPr>
              <a:spcBef>
                <a:spcPct val="0"/>
              </a:spcBef>
            </a:pPr>
            <a:r>
              <a:rPr lang="en-US" dirty="0" smtClean="0"/>
              <a:t>U.S. Navy Reserve</a:t>
            </a:r>
          </a:p>
          <a:p>
            <a:pPr marL="342900" lvl="1" indent="-342900">
              <a:spcBef>
                <a:spcPct val="0"/>
              </a:spcBef>
              <a:buFont typeface="Arial" charset="0"/>
              <a:buChar char="•"/>
            </a:pPr>
            <a:r>
              <a:rPr lang="en-US" sz="2400" dirty="0" smtClean="0"/>
              <a:t>U.S. Coast Guard</a:t>
            </a:r>
          </a:p>
          <a:p>
            <a:endParaRPr lang="en-US" dirty="0" smtClean="0"/>
          </a:p>
        </p:txBody>
      </p:sp>
      <p:pic>
        <p:nvPicPr>
          <p:cNvPr id="45060" name="Picture 70" descr="http://www.pica.army.mil/mwr/unit%20fund/Army%20logo.gif"/>
          <p:cNvPicPr>
            <a:picLocks noChangeAspect="1" noChangeArrowheads="1"/>
          </p:cNvPicPr>
          <p:nvPr/>
        </p:nvPicPr>
        <p:blipFill>
          <a:blip r:embed="rId3" cstate="print"/>
          <a:srcRect/>
          <a:stretch>
            <a:fillRect/>
          </a:stretch>
        </p:blipFill>
        <p:spPr bwMode="auto">
          <a:xfrm>
            <a:off x="1143000" y="4267200"/>
            <a:ext cx="1190625" cy="1114425"/>
          </a:xfrm>
          <a:prstGeom prst="rect">
            <a:avLst/>
          </a:prstGeom>
          <a:noFill/>
          <a:ln w="9525">
            <a:noFill/>
            <a:miter lim="800000"/>
            <a:headEnd/>
            <a:tailEnd/>
          </a:ln>
        </p:spPr>
      </p:pic>
      <p:pic>
        <p:nvPicPr>
          <p:cNvPr id="45061" name="Picture 22" descr="http://images.vector-images.com/217/army_reserve_seal_n6422.gif"/>
          <p:cNvPicPr>
            <a:picLocks noChangeAspect="1" noChangeArrowheads="1"/>
          </p:cNvPicPr>
          <p:nvPr/>
        </p:nvPicPr>
        <p:blipFill>
          <a:blip r:embed="rId4" cstate="print"/>
          <a:srcRect/>
          <a:stretch>
            <a:fillRect/>
          </a:stretch>
        </p:blipFill>
        <p:spPr bwMode="auto">
          <a:xfrm>
            <a:off x="2514600" y="4267200"/>
            <a:ext cx="1143000" cy="1143000"/>
          </a:xfrm>
          <a:prstGeom prst="rect">
            <a:avLst/>
          </a:prstGeom>
          <a:noFill/>
          <a:ln w="9525">
            <a:noFill/>
            <a:miter lim="800000"/>
            <a:headEnd/>
            <a:tailEnd/>
          </a:ln>
        </p:spPr>
      </p:pic>
      <p:pic>
        <p:nvPicPr>
          <p:cNvPr id="45062" name="Picture 34" descr="http://www.trophyexpress.com/Army/images/armynationalguardlarge.jpg"/>
          <p:cNvPicPr>
            <a:picLocks noChangeAspect="1" noChangeArrowheads="1"/>
          </p:cNvPicPr>
          <p:nvPr/>
        </p:nvPicPr>
        <p:blipFill>
          <a:blip r:embed="rId5" cstate="print"/>
          <a:srcRect/>
          <a:stretch>
            <a:fillRect/>
          </a:stretch>
        </p:blipFill>
        <p:spPr bwMode="auto">
          <a:xfrm>
            <a:off x="3886200" y="4267200"/>
            <a:ext cx="1143000" cy="1104900"/>
          </a:xfrm>
          <a:prstGeom prst="rect">
            <a:avLst/>
          </a:prstGeom>
          <a:noFill/>
          <a:ln w="9525">
            <a:noFill/>
            <a:miter lim="800000"/>
            <a:headEnd/>
            <a:tailEnd/>
          </a:ln>
        </p:spPr>
      </p:pic>
      <p:pic>
        <p:nvPicPr>
          <p:cNvPr id="45063" name="Picture 62" descr="Navy Logo"/>
          <p:cNvPicPr>
            <a:picLocks noChangeAspect="1" noChangeArrowheads="1"/>
          </p:cNvPicPr>
          <p:nvPr/>
        </p:nvPicPr>
        <p:blipFill>
          <a:blip r:embed="rId6" cstate="print"/>
          <a:srcRect/>
          <a:stretch>
            <a:fillRect/>
          </a:stretch>
        </p:blipFill>
        <p:spPr bwMode="auto">
          <a:xfrm>
            <a:off x="5334000" y="4191000"/>
            <a:ext cx="1143000" cy="1143000"/>
          </a:xfrm>
          <a:prstGeom prst="rect">
            <a:avLst/>
          </a:prstGeom>
          <a:noFill/>
          <a:ln w="9525">
            <a:noFill/>
            <a:miter lim="800000"/>
            <a:headEnd/>
            <a:tailEnd/>
          </a:ln>
        </p:spPr>
      </p:pic>
      <p:pic>
        <p:nvPicPr>
          <p:cNvPr id="45064" name="Picture 66" descr="http://macsmilitary.com/sgtmacsblog/wp-content/uploads/2011/08/Naval-Reserve-Logo.jpg"/>
          <p:cNvPicPr>
            <a:picLocks noChangeAspect="1" noChangeArrowheads="1"/>
          </p:cNvPicPr>
          <p:nvPr/>
        </p:nvPicPr>
        <p:blipFill>
          <a:blip r:embed="rId7" cstate="print"/>
          <a:srcRect/>
          <a:stretch>
            <a:fillRect/>
          </a:stretch>
        </p:blipFill>
        <p:spPr bwMode="auto">
          <a:xfrm>
            <a:off x="6781800" y="4191000"/>
            <a:ext cx="1162050" cy="1143000"/>
          </a:xfrm>
          <a:prstGeom prst="rect">
            <a:avLst/>
          </a:prstGeom>
          <a:noFill/>
          <a:ln w="9525">
            <a:noFill/>
            <a:miter lim="800000"/>
            <a:headEnd/>
            <a:tailEnd/>
          </a:ln>
        </p:spPr>
      </p:pic>
      <p:pic>
        <p:nvPicPr>
          <p:cNvPr id="45065" name="Picture 1"/>
          <p:cNvPicPr>
            <a:picLocks noChangeAspect="1" noChangeArrowheads="1"/>
          </p:cNvPicPr>
          <p:nvPr/>
        </p:nvPicPr>
        <p:blipFill>
          <a:blip r:embed="rId8" cstate="print"/>
          <a:srcRect/>
          <a:stretch>
            <a:fillRect/>
          </a:stretch>
        </p:blipFill>
        <p:spPr bwMode="auto">
          <a:xfrm>
            <a:off x="457200" y="5334000"/>
            <a:ext cx="1181100" cy="1109663"/>
          </a:xfrm>
          <a:prstGeom prst="rect">
            <a:avLst/>
          </a:prstGeom>
          <a:noFill/>
          <a:ln w="9525">
            <a:noFill/>
            <a:round/>
            <a:headEnd/>
            <a:tailEnd/>
          </a:ln>
        </p:spPr>
      </p:pic>
      <p:pic>
        <p:nvPicPr>
          <p:cNvPr id="45066" name="Picture 20" descr="http://t0.gstatic.com/images?q=tbn:ANd9GcRH_4YLwSOLwfMJYPY9sq7a-cTZKxAktI-DTeon1pX4Sh5WIUzjpg"/>
          <p:cNvPicPr>
            <a:picLocks noChangeAspect="1" noChangeArrowheads="1"/>
          </p:cNvPicPr>
          <p:nvPr/>
        </p:nvPicPr>
        <p:blipFill>
          <a:blip r:embed="rId9" cstate="print"/>
          <a:srcRect/>
          <a:stretch>
            <a:fillRect/>
          </a:stretch>
        </p:blipFill>
        <p:spPr bwMode="auto">
          <a:xfrm>
            <a:off x="1828800" y="5334000"/>
            <a:ext cx="1143000" cy="1152525"/>
          </a:xfrm>
          <a:prstGeom prst="rect">
            <a:avLst/>
          </a:prstGeom>
          <a:noFill/>
          <a:ln w="9525">
            <a:noFill/>
            <a:miter lim="800000"/>
            <a:headEnd/>
            <a:tailEnd/>
          </a:ln>
        </p:spPr>
      </p:pic>
      <p:pic>
        <p:nvPicPr>
          <p:cNvPr id="45067" name="Picture 8" descr="http://upload.wikimedia.org/wikipedia/commons/thumb/8/8d/US-CoastGuard-Seal.svg/210px-US-CoastGuard-Seal.svg.png"/>
          <p:cNvPicPr>
            <a:picLocks noChangeAspect="1" noChangeArrowheads="1"/>
          </p:cNvPicPr>
          <p:nvPr/>
        </p:nvPicPr>
        <p:blipFill>
          <a:blip r:embed="rId10" cstate="print"/>
          <a:srcRect/>
          <a:stretch>
            <a:fillRect/>
          </a:stretch>
        </p:blipFill>
        <p:spPr bwMode="auto">
          <a:xfrm>
            <a:off x="3276600" y="5334000"/>
            <a:ext cx="1143000" cy="1143000"/>
          </a:xfrm>
          <a:prstGeom prst="rect">
            <a:avLst/>
          </a:prstGeom>
          <a:noFill/>
          <a:ln w="9525">
            <a:noFill/>
            <a:miter lim="800000"/>
            <a:headEnd/>
            <a:tailEnd/>
          </a:ln>
        </p:spPr>
      </p:pic>
      <p:pic>
        <p:nvPicPr>
          <p:cNvPr id="45068" name="Picture 64" descr="http://www.cagenweb.com/plumas/logoAirForce.jpg"/>
          <p:cNvPicPr>
            <a:picLocks noChangeAspect="1" noChangeArrowheads="1"/>
          </p:cNvPicPr>
          <p:nvPr/>
        </p:nvPicPr>
        <p:blipFill>
          <a:blip r:embed="rId11" cstate="print"/>
          <a:srcRect/>
          <a:stretch>
            <a:fillRect/>
          </a:stretch>
        </p:blipFill>
        <p:spPr bwMode="auto">
          <a:xfrm>
            <a:off x="4648200" y="5334000"/>
            <a:ext cx="1162050" cy="1143000"/>
          </a:xfrm>
          <a:prstGeom prst="rect">
            <a:avLst/>
          </a:prstGeom>
          <a:noFill/>
          <a:ln w="9525">
            <a:noFill/>
            <a:miter lim="800000"/>
            <a:headEnd/>
            <a:tailEnd/>
          </a:ln>
        </p:spPr>
      </p:pic>
      <p:pic>
        <p:nvPicPr>
          <p:cNvPr id="45069" name="Picture 42" descr="http://www.trophyexpress.com/usaf/images/afreservelg.jpg"/>
          <p:cNvPicPr>
            <a:picLocks noChangeAspect="1" noChangeArrowheads="1"/>
          </p:cNvPicPr>
          <p:nvPr/>
        </p:nvPicPr>
        <p:blipFill>
          <a:blip r:embed="rId12" cstate="print"/>
          <a:srcRect/>
          <a:stretch>
            <a:fillRect/>
          </a:stretch>
        </p:blipFill>
        <p:spPr bwMode="auto">
          <a:xfrm>
            <a:off x="6019800" y="5410200"/>
            <a:ext cx="1152525" cy="1066800"/>
          </a:xfrm>
          <a:prstGeom prst="rect">
            <a:avLst/>
          </a:prstGeom>
          <a:noFill/>
          <a:ln w="9525">
            <a:noFill/>
            <a:miter lim="800000"/>
            <a:headEnd/>
            <a:tailEnd/>
          </a:ln>
        </p:spPr>
      </p:pic>
      <p:pic>
        <p:nvPicPr>
          <p:cNvPr id="45070" name="Picture 54" descr="http://washingtonguard.org/exercises/images/ANG.png"/>
          <p:cNvPicPr>
            <a:picLocks noChangeAspect="1" noChangeArrowheads="1"/>
          </p:cNvPicPr>
          <p:nvPr/>
        </p:nvPicPr>
        <p:blipFill>
          <a:blip r:embed="rId13" cstate="print"/>
          <a:srcRect/>
          <a:stretch>
            <a:fillRect/>
          </a:stretch>
        </p:blipFill>
        <p:spPr bwMode="auto">
          <a:xfrm>
            <a:off x="7467600" y="5410200"/>
            <a:ext cx="1143000" cy="1066800"/>
          </a:xfrm>
          <a:prstGeom prst="rect">
            <a:avLst/>
          </a:prstGeom>
          <a:noFill/>
          <a:ln w="9525">
            <a:noFill/>
            <a:miter lim="800000"/>
            <a:headEnd/>
            <a:tailEnd/>
          </a:ln>
        </p:spPr>
      </p:pic>
      <p:sp>
        <p:nvSpPr>
          <p:cNvPr id="16" name="Rectangle 15"/>
          <p:cNvSpPr/>
          <p:nvPr/>
        </p:nvSpPr>
        <p:spPr>
          <a:xfrm>
            <a:off x="228600" y="914400"/>
            <a:ext cx="8458200" cy="1077218"/>
          </a:xfrm>
          <a:prstGeom prst="rect">
            <a:avLst/>
          </a:prstGeom>
        </p:spPr>
        <p:txBody>
          <a:bodyPr wrap="square">
            <a:spAutoFit/>
          </a:bodyPr>
          <a:lstStyle/>
          <a:p>
            <a:pPr algn="ctr" fontAlgn="base">
              <a:spcBef>
                <a:spcPct val="0"/>
              </a:spcBef>
              <a:spcAft>
                <a:spcPct val="0"/>
              </a:spcAft>
            </a:pPr>
            <a:r>
              <a:rPr lang="en-US" sz="3200" dirty="0" smtClean="0">
                <a:solidFill>
                  <a:prstClr val="black"/>
                </a:solidFill>
              </a:rPr>
              <a:t>The medical services from the following U.S. agencies form the constituency of the Association</a:t>
            </a:r>
            <a:endParaRPr lang="en-US" sz="3200" dirty="0">
              <a:solidFill>
                <a:prstClr val="black"/>
              </a:solidFill>
            </a:endParaRPr>
          </a:p>
        </p:txBody>
      </p:sp>
    </p:spTree>
    <p:extLst>
      <p:ext uri="{BB962C8B-B14F-4D97-AF65-F5344CB8AC3E}">
        <p14:creationId xmlns:p14="http://schemas.microsoft.com/office/powerpoint/2010/main" val="326382323"/>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6" name="Rectangle 2"/>
          <p:cNvSpPr>
            <a:spLocks noGrp="1"/>
          </p:cNvSpPr>
          <p:nvPr>
            <p:ph type="title"/>
          </p:nvPr>
        </p:nvSpPr>
        <p:spPr/>
        <p:txBody>
          <a:bodyPr/>
          <a:lstStyle/>
          <a:p>
            <a:r>
              <a:rPr lang="en-US" sz="4000" smtClean="0"/>
              <a:t>AMSUS and USPHS since the Beginnings</a:t>
            </a:r>
          </a:p>
        </p:txBody>
      </p:sp>
      <p:sp>
        <p:nvSpPr>
          <p:cNvPr id="47107" name="Rectangle 3"/>
          <p:cNvSpPr>
            <a:spLocks noGrp="1"/>
          </p:cNvSpPr>
          <p:nvPr>
            <p:ph type="body" idx="1"/>
          </p:nvPr>
        </p:nvSpPr>
        <p:spPr/>
        <p:txBody>
          <a:bodyPr/>
          <a:lstStyle/>
          <a:p>
            <a:endParaRPr lang="en-US" sz="2800" dirty="0" smtClean="0"/>
          </a:p>
          <a:p>
            <a:r>
              <a:rPr lang="en-US" sz="2800" dirty="0" smtClean="0"/>
              <a:t>1903 - The organization was founded “…for the purpose of advancing military surgery, medicine, and sanitation in the medical departments of the </a:t>
            </a:r>
            <a:r>
              <a:rPr lang="en-US" sz="2800" b="1" dirty="0" smtClean="0"/>
              <a:t>Army, Navy, and the Marine-Hospital Service of the United States</a:t>
            </a:r>
            <a:r>
              <a:rPr lang="en-US" sz="2800" dirty="0" smtClean="0"/>
              <a:t> and of the militia of the different States, and to increase the efficiency of the different services by mutual association and the consideration of matters pertaining to the medico-military service of the United States in peace and war.” </a:t>
            </a:r>
          </a:p>
        </p:txBody>
      </p:sp>
      <p:pic>
        <p:nvPicPr>
          <p:cNvPr id="47108" name="Picture 4" descr="ANd9GcSgscnMXWnRfB5BNC-h7TfU7j2v2kYcmQ6SUwY6waXgSLWLJ9fjmrZ8FXlk7g">
            <a:hlinkClick r:id="rId2"/>
          </p:cNvPr>
          <p:cNvPicPr>
            <a:picLocks noChangeAspect="1" noChangeArrowheads="1"/>
          </p:cNvPicPr>
          <p:nvPr/>
        </p:nvPicPr>
        <p:blipFill>
          <a:blip r:embed="rId3" cstate="print"/>
          <a:srcRect/>
          <a:stretch>
            <a:fillRect/>
          </a:stretch>
        </p:blipFill>
        <p:spPr bwMode="auto">
          <a:xfrm>
            <a:off x="228600" y="228600"/>
            <a:ext cx="1228725" cy="1228725"/>
          </a:xfrm>
          <a:prstGeom prst="rect">
            <a:avLst/>
          </a:prstGeom>
          <a:noFill/>
        </p:spPr>
      </p:pic>
      <p:pic>
        <p:nvPicPr>
          <p:cNvPr id="47109" name="Picture 5" descr="ANd9GcR_dIZE-_1yu6WViGnp-Gu6eZ1u4Glzu9xJfrRphAGH8LLtftXEJF71fwY">
            <a:hlinkClick r:id="rId4"/>
          </p:cNvPr>
          <p:cNvPicPr>
            <a:picLocks noChangeAspect="1" noChangeArrowheads="1"/>
          </p:cNvPicPr>
          <p:nvPr/>
        </p:nvPicPr>
        <p:blipFill>
          <a:blip r:embed="rId5" cstate="print"/>
          <a:srcRect/>
          <a:stretch>
            <a:fillRect/>
          </a:stretch>
        </p:blipFill>
        <p:spPr bwMode="auto">
          <a:xfrm>
            <a:off x="7772400" y="304800"/>
            <a:ext cx="1228725" cy="1152525"/>
          </a:xfrm>
          <a:prstGeom prst="rect">
            <a:avLst/>
          </a:prstGeom>
          <a:noFill/>
        </p:spPr>
      </p:pic>
    </p:spTree>
    <p:extLst>
      <p:ext uri="{BB962C8B-B14F-4D97-AF65-F5344CB8AC3E}">
        <p14:creationId xmlns:p14="http://schemas.microsoft.com/office/powerpoint/2010/main" val="2719248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788" y="2514600"/>
            <a:ext cx="8382000" cy="2895600"/>
          </a:xfrm>
        </p:spPr>
        <p:txBody>
          <a:bodyPr>
            <a:normAutofit/>
          </a:bodyPr>
          <a:lstStyle/>
          <a:p>
            <a:pPr marL="0" indent="0">
              <a:buClr>
                <a:schemeClr val="bg1"/>
              </a:buClr>
              <a:buNone/>
            </a:pPr>
            <a:r>
              <a:rPr lang="en-US" sz="2400" b="1" dirty="0" smtClean="0">
                <a:solidFill>
                  <a:schemeClr val="bg1">
                    <a:lumMod val="85000"/>
                  </a:schemeClr>
                </a:solidFill>
              </a:rPr>
              <a:t>To </a:t>
            </a:r>
            <a:r>
              <a:rPr lang="en-US" sz="2400" b="1" dirty="0">
                <a:solidFill>
                  <a:schemeClr val="bg1">
                    <a:lumMod val="85000"/>
                  </a:schemeClr>
                </a:solidFill>
              </a:rPr>
              <a:t>educate officers on the various organizations that can assist in developing their healthcare administrator skills.  These organizations also serve as venues for networking and establishing relationships that can guide an officer’s next career move during his time in the Commissioned Corps careers.  </a:t>
            </a:r>
          </a:p>
        </p:txBody>
      </p:sp>
      <p:sp>
        <p:nvSpPr>
          <p:cNvPr id="2" name="Title 1"/>
          <p:cNvSpPr>
            <a:spLocks noGrp="1"/>
          </p:cNvSpPr>
          <p:nvPr>
            <p:ph type="title"/>
          </p:nvPr>
        </p:nvSpPr>
        <p:spPr>
          <a:xfrm>
            <a:off x="527788" y="680590"/>
            <a:ext cx="8001000" cy="762000"/>
          </a:xfrm>
        </p:spPr>
        <p:txBody>
          <a:bodyPr>
            <a:noAutofit/>
          </a:bodyPr>
          <a:lstStyle/>
          <a:p>
            <a:pPr algn="ctr"/>
            <a:r>
              <a:rPr lang="en-US" sz="4800" b="1" dirty="0" smtClean="0">
                <a:solidFill>
                  <a:schemeClr val="bg1">
                    <a:lumMod val="85000"/>
                  </a:schemeClr>
                </a:solidFill>
              </a:rPr>
              <a:t>Purpose</a:t>
            </a:r>
            <a:endParaRPr lang="en-US" sz="4800" b="1" dirty="0">
              <a:solidFill>
                <a:schemeClr val="bg1">
                  <a:lumMod val="85000"/>
                </a:schemeClr>
              </a:solidFill>
            </a:endParaRPr>
          </a:p>
        </p:txBody>
      </p:sp>
      <p:pic>
        <p:nvPicPr>
          <p:cNvPr id="7" name="Picture 6" descr="U.S.PublicHealthService22.jpg"/>
          <p:cNvPicPr>
            <a:picLocks noChangeAspect="1"/>
          </p:cNvPicPr>
          <p:nvPr/>
        </p:nvPicPr>
        <p:blipFill>
          <a:blip r:embed="rId3" cstate="print"/>
          <a:stretch>
            <a:fillRect/>
          </a:stretch>
        </p:blipFill>
        <p:spPr>
          <a:xfrm>
            <a:off x="0" y="0"/>
            <a:ext cx="1055576" cy="1061590"/>
          </a:xfrm>
          <a:prstGeom prst="rect">
            <a:avLst/>
          </a:prstGeom>
        </p:spPr>
      </p:pic>
      <p:pic>
        <p:nvPicPr>
          <p:cNvPr id="6" name="Picture 5" descr="origenal logo_custom_.jpg"/>
          <p:cNvPicPr>
            <a:picLocks noChangeAspect="1"/>
          </p:cNvPicPr>
          <p:nvPr/>
        </p:nvPicPr>
        <p:blipFill>
          <a:blip r:embed="rId4" cstate="print"/>
          <a:stretch>
            <a:fillRect/>
          </a:stretch>
        </p:blipFill>
        <p:spPr>
          <a:xfrm>
            <a:off x="8041822" y="0"/>
            <a:ext cx="1102178" cy="1114426"/>
          </a:xfrm>
          <a:prstGeom prst="rect">
            <a:avLst/>
          </a:prstGeom>
        </p:spPr>
      </p:pic>
      <p:sp>
        <p:nvSpPr>
          <p:cNvPr id="8" name="Slide Number Placeholder 7"/>
          <p:cNvSpPr>
            <a:spLocks noGrp="1"/>
          </p:cNvSpPr>
          <p:nvPr>
            <p:ph type="sldNum" sz="quarter" idx="12"/>
          </p:nvPr>
        </p:nvSpPr>
        <p:spPr/>
        <p:txBody>
          <a:bodyPr/>
          <a:lstStyle/>
          <a:p>
            <a:fld id="{042AED99-7FB4-404E-8A97-64753DCE42EC}" type="slidenum">
              <a:rPr kumimoji="0" lang="en-US" smtClean="0"/>
              <a:pPr/>
              <a:t>3</a:t>
            </a:fld>
            <a:endParaRPr kumimoji="0"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p:cNvSpPr>
          <p:nvPr>
            <p:ph type="title"/>
          </p:nvPr>
        </p:nvSpPr>
        <p:spPr>
          <a:xfrm>
            <a:off x="8763000" y="609600"/>
            <a:ext cx="7391400" cy="533400"/>
          </a:xfrm>
        </p:spPr>
        <p:txBody>
          <a:bodyPr/>
          <a:lstStyle/>
          <a:p>
            <a:endParaRPr lang="en-US" sz="4000" smtClean="0"/>
          </a:p>
        </p:txBody>
      </p:sp>
      <p:sp>
        <p:nvSpPr>
          <p:cNvPr id="50179" name="Rectangle 3"/>
          <p:cNvSpPr>
            <a:spLocks noGrp="1"/>
          </p:cNvSpPr>
          <p:nvPr>
            <p:ph type="body" idx="1"/>
          </p:nvPr>
        </p:nvSpPr>
        <p:spPr>
          <a:xfrm>
            <a:off x="8534400" y="6019800"/>
            <a:ext cx="152400" cy="106363"/>
          </a:xfrm>
        </p:spPr>
        <p:txBody>
          <a:bodyPr/>
          <a:lstStyle/>
          <a:p>
            <a:pPr>
              <a:lnSpc>
                <a:spcPct val="80000"/>
              </a:lnSpc>
            </a:pPr>
            <a:endParaRPr lang="en-US" sz="800" smtClean="0"/>
          </a:p>
        </p:txBody>
      </p:sp>
      <p:pic>
        <p:nvPicPr>
          <p:cNvPr id="50181" name="Picture 5" descr="AMSUS Member Types"/>
          <p:cNvPicPr>
            <a:picLocks noChangeAspect="1" noChangeArrowheads="1"/>
          </p:cNvPicPr>
          <p:nvPr/>
        </p:nvPicPr>
        <p:blipFill>
          <a:blip r:embed="rId2" cstate="print"/>
          <a:srcRect/>
          <a:stretch>
            <a:fillRect/>
          </a:stretch>
        </p:blipFill>
        <p:spPr bwMode="auto">
          <a:xfrm>
            <a:off x="1219200" y="228600"/>
            <a:ext cx="6324600" cy="2743200"/>
          </a:xfrm>
          <a:prstGeom prst="rect">
            <a:avLst/>
          </a:prstGeom>
          <a:noFill/>
        </p:spPr>
      </p:pic>
      <p:pic>
        <p:nvPicPr>
          <p:cNvPr id="50183" name="Picture 7" descr="Agency Representation &amp; Professional Disciplines"/>
          <p:cNvPicPr>
            <a:picLocks noChangeAspect="1" noChangeArrowheads="1"/>
          </p:cNvPicPr>
          <p:nvPr/>
        </p:nvPicPr>
        <p:blipFill>
          <a:blip r:embed="rId3" cstate="print"/>
          <a:srcRect/>
          <a:stretch>
            <a:fillRect/>
          </a:stretch>
        </p:blipFill>
        <p:spPr bwMode="auto">
          <a:xfrm>
            <a:off x="1409700" y="2971800"/>
            <a:ext cx="6324600" cy="3505200"/>
          </a:xfrm>
          <a:prstGeom prst="rect">
            <a:avLst/>
          </a:prstGeom>
          <a:noFill/>
        </p:spPr>
      </p:pic>
    </p:spTree>
    <p:extLst>
      <p:ext uri="{BB962C8B-B14F-4D97-AF65-F5344CB8AC3E}">
        <p14:creationId xmlns:p14="http://schemas.microsoft.com/office/powerpoint/2010/main" val="68622289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381000" y="152400"/>
            <a:ext cx="8229600" cy="1143000"/>
          </a:xfrm>
        </p:spPr>
        <p:txBody>
          <a:bodyPr/>
          <a:lstStyle/>
          <a:p>
            <a:r>
              <a:rPr lang="en-US" dirty="0" smtClean="0"/>
              <a:t>Membership Types</a:t>
            </a:r>
          </a:p>
        </p:txBody>
      </p:sp>
      <p:sp>
        <p:nvSpPr>
          <p:cNvPr id="3" name="Content Placeholder 2"/>
          <p:cNvSpPr>
            <a:spLocks noGrp="1"/>
          </p:cNvSpPr>
          <p:nvPr>
            <p:ph idx="1"/>
          </p:nvPr>
        </p:nvSpPr>
        <p:spPr>
          <a:xfrm>
            <a:off x="457200" y="1143000"/>
            <a:ext cx="8229600" cy="5486400"/>
          </a:xfrm>
        </p:spPr>
        <p:txBody>
          <a:bodyPr>
            <a:normAutofit/>
          </a:bodyPr>
          <a:lstStyle/>
          <a:p>
            <a:pPr>
              <a:spcBef>
                <a:spcPct val="0"/>
              </a:spcBef>
              <a:buFontTx/>
              <a:buNone/>
            </a:pPr>
            <a:endParaRPr lang="en-US" sz="2800" dirty="0" smtClean="0"/>
          </a:p>
          <a:p>
            <a:pPr marL="682625" lvl="1" indent="-341313">
              <a:buFont typeface="Arial" charset="0"/>
              <a:buNone/>
            </a:pPr>
            <a:r>
              <a:rPr lang="en-US" sz="2400" dirty="0" smtClean="0"/>
              <a:t>1. Active Members</a:t>
            </a:r>
          </a:p>
          <a:p>
            <a:pPr marL="682625" lvl="1" indent="-341313"/>
            <a:r>
              <a:rPr lang="en-US" sz="2400" dirty="0" smtClean="0"/>
              <a:t>Those who are or have served at any time as non-commissioned officers  (E-5 to E-9), as warrant officers, as commissioned officers, or civilians (GS-7 and above) in the constituent services</a:t>
            </a:r>
          </a:p>
          <a:p>
            <a:pPr marL="682625" lvl="1" indent="-341313"/>
            <a:r>
              <a:rPr lang="en-US" sz="2400" dirty="0" smtClean="0"/>
              <a:t>Officers of military medical services of other nations</a:t>
            </a:r>
          </a:p>
          <a:p>
            <a:pPr marL="682625" lvl="1" indent="-341313"/>
            <a:r>
              <a:rPr lang="en-US" sz="2400" dirty="0" smtClean="0"/>
              <a:t>Individuals who are or have been medical consultants to the Federal Medical Services</a:t>
            </a:r>
          </a:p>
        </p:txBody>
      </p:sp>
      <p:sp>
        <p:nvSpPr>
          <p:cNvPr id="20483" name="AutoShape 4" descr="data:image/jpeg;base64,/9j/4AAQSkZJRgABAQAAAQABAAD/2wCEAAkGBhQSERQSEhQUFRUWFxYYGBgYFxkbGBkZGBcVGhscFxcaGyYeGB0jHBUaHy8gIycpLCwsFx4xNTArNSY3LCkBCQoKDgwOGg8PGjUkHyQ2LzEsKSwsLSwwLCosLCwsNi8vKiksLDAqMDQvKikyMyoqLCotLCksLCwwLCwtLyksLP/AABEIAKgAqAMBIgACEQEDEQH/xAAbAAACAwEBAQAAAAAAAAAAAAAABAUGBwMCAf/EAEUQAAIBAgQEAwQIAgYJBQAAAAECAwARBAUSIQYxQVETYXEigZGhFCMyQlKxwdEHM2Jyc4KS8BUkNGN1orLC0hZTZOHx/8QAGwEAAgMBAQEAAAAAAAAAAAAABQYAAwQCAQf/xAA6EQABAwIDBQYFAwMDBQAAAAABAAIDBBEFITESQVFhcRMygZGx8AYUIqHRI0LBUuHxFjNiJHKis8L/2gAMAwEAAhEDEQA/ANxoooqKIoooqKIooqPx2cpHyux8gSB6kA1XLKyJu082C9DS42CkKXmx6LcE7joAT+Q51Uc24qCgsZkAH3bEfCzEk+VqqWO42FvqYyD3Oy/4R/8AVDW1s9QbUkRcP6jkFJXw04/WeBy1K01uIksdCliOhIX433HoRSrcSk30hbg8je48ue5+FZNiuJMRIQdem34Rb4nmaUfGSsdRkcnvqP71oGH4nJm6RreQF/fmh78ZpG5NaT9lsH/qZrXAU25ixDD0Grf0roOJjsbKVPUX5+e5sPPf3ViwZhezNvz3NdExUqiwkcDsGNvzro4TXju1Hm3/ACqxjlOdYz5rcI+IFJ0lWB9QQR5b3Pwv8acw+YxvsrA9Oo3HTfr5Vh0XEeIXSNdwpuLgH586mcHxz7f1sdlYWaxuD5lbdtvcKqfHidPm5geP+Jz8jb7A8FrixGimyDi08/yLrYaKpGTcVBlbw316OjXN19Cbg2+Yqz4TOUewJCk8t9jy5H3jY96kGIxSu7N30u/pORW0xm203McQpCiiiiKqRRRRUURRRRUURRRRUURXmSQKLk2FEkgUFibAc6p2f8RpbUZdCr0XSTfz2Nz5D51iq6ttO3S7joOPldWMZtZnIDUpzOuIAFa5ZEHM8iR5m1wPLaqBm/GLFrYdmt+JgP8Al2+ZqIzXOpMQSCx0X2X8i1uZpWOKu6TBjK4T131O3N/aPtr7zQGuxrZvHS5D+reV5e7sWYlmO5J5mvaxV2WOuix00NYGiwSs+UuNyuIir14VMiA2vY2va/S/a9fRFXQsVUXFLeFXzwqb8Kvhir2y82ikzFXNoaf8E2vbYfrXNo68sF0HkJFCyHUhKnuCQflVgyjjBkCJKLhSLP2G43HXY1ENHXCSKh1bh0FY20rfHePH2ETo8RmpnXjPhu8lsWVZ9zuwaOwYHnZbb2I5gWO3b52OKUMAVIIPUVg2SZ02Fk1AalPNb/l2NaTw3n31cTL7StZSOtwp+Y0287jtSy4zYa8RVB2ozo/w0PknKmqYq1m1Hk4atVyorzHIGAI5GvVF9V0iiiiooiiio/OcXojIBsW69h16j0qqaVsLDI/QLprS42Ci8/zU+0Bp0KLksRpNt726genSsozvO3xTgtsq30j9T51JcYZsHYRI7Nb7Zvsew2AH+RUDElV4PRuld89OPqPdGf0jx49NOqB4zX2/6aI5Dvczw8PVdsDgmkdUQXZjYCpaPLsODpM5LdWWO8d/JiwLetq5ZI1pO2pWW/8AWFvyrvlWUGWYREhOdyegA6DrRWaVxmdHt7Aa0OvYEm9+N8hbhvQiGNvZNf2e25zi2xJAFrcCMzfjuSs2DKNY+49CKdyzKGlJNvZAJO4F7dB3qcTIPFdIlN1iBDyWt1uLC53tb4U9j4I0CiIadAsPP17nzoJWY+Y6UBhu83F+hIuOZ1tu8kXpPh8OqSZBZgsbc7A25gaX3ri+JTwPCCAJbcefcnnfzqstELm3LpUhjcTe9uvOop8yiBtrBPZbsfgtzWnAKeeOJ00zj9edj69T6KvG3xzythgZ3MrgfboPVdPCo8KvH04fglt38KT/AMa+LmUZNtVj2YFSfQMAaY9oHQoGaWQZlp8la8uniWExlAUPPuT3v3quZjlJQBwDoa+m/Pbv+9N4Oe1gfs86m8BGshvKNQItbyNIJqanCK0iQlzXG+e8E69feicjS02LUg2QGublluPDp71VNw2AaRtC2vubk2AA3JJ6ACujZbE2yT6m/qEIT/RYm5+FWd+GtDPED7MwCq55AA6mDeew9bVXc0ygxy+Ep8S9rEDn7t6Zm13zcpZFJsi2WQN8rm98suHXNLjqA0cIfLFtkmxzItnYWtmSeOY0yULisKVJVhYiu2S5qcPKpJPh39penK17dxenc8IMhXnoCqSDcagq6t+vtaqh5Y60tY2upLTDvDP0uPUKhzzRVR7I905etj6FbDw/nSkBtV43Y2PQEk2PkCQfiKs1YzwdnDB1w5tpuWU+gO361q2TY7xEt1UkeoDEA/KlukL6WZ1FKdM2ni0k/hObJW1MQnZv1HAqQoooosvEVSOKs5VQ8unXo2H4RYkDyvc86t2Y4jREzb7Dpz3NtvPesn46xrfVxbKDclR0Atpv077DtQmtaaieKkGjjc9Bn/BXr5ewhfNwGXU5Krly7F25sST6k3pmNa4QrTca06MaGgAaL53M8uJJXWNatXD8E840lrRD7TED4Ke9ROUZXrs7hhGGAJA5+QNWUYsxjww105qaVMfxKBn6IaHOG/h73/nRnwDDp3frlxa07ge8pKWZIk8OPYD4k9yepqrZjmLPIIIFMkrclHQd2P3RXnMMwkZ1hhGqaQ2UdB3ZvIVPZYiZc6R2sGYDEYl1uDIwUqpOoFAdWzm6ggL6CsNwx8rxUVAy/a3+SOHAb+mrLUVLdkxxnkT+D/O7qo5uCRDH42MEmIazEQxbINKsxuSRfZTzO52tvapKbEeDHhTBFFHHPqUGFBIblC8ZXUFupVSWGkHbanYYJsPiZnjdRh/E1SpKWCKHBcyROR7J1GxQXBJv7N6g482g8OPD4eGbFrHKXiYt4MaklrLG/wBohQxC7HbrtTZe+bs/fkhrWBo2WCysbZrIuOWNr+C50xsgRkLCNi0cn3ke41A8iBavGKb6TLPGsEMkcBVG1jeR2VWYA8kCq6kkhr35CoPD5zPGRImFwiqtgLSMWGoG3tAWuVB9rtfpXR8+iLSfSoJsNrJEjRyeJFq0mO8hT7LAd1+6L8q4sNytLXtGYKVl4Ww03tYCRoixbQGDGCUrfV4d+m3NdttrgUng8Y8UngTqY5RyB5MO6N94VOyXhEGIJjbD4aFvCMZ+r+yEaRySLtpuFjW+5Yar13xOGTE4SFMc4XESgyR2FmjJNxaw2ChlUk7XO/Os9bStqouzfpuO8H3qFzCezk7RuR38COf8LrhsSkieHJup+XmD0PnVb4hy6WDdWPhtsHH2t/usen61ywuKkhkbDz7Sx9ejL0YeRqXbHM6+FtZud+VqT2Odh8wZVMDgNOY5H3beERmZ85EexeWu9DzHvkqK6UvItTucZYEJMZLJfna1if0529Kh5Fr6VTTxVEQfEfp9OS+Z1EEtPMY5e9680jrKMGUkEG4I6EVqnCma3EJU3Gj2vUlB8QVNZdMtWLgrHACSD7zEEelrN8h86AfEEJbG2qZrGf8AxOvvqmLAKi0hgdo71C2Sil8DNqjBvc7g+4kfHavtWMcHNDhvTARY2SPEMhCKFtck8+QAB387Ej3kVjPEcurFPZiwFhc+Q3+da1xMdxc2ULc9+ZsL9Abb/wBWsZxLhpXZdgXYj0uayYeO0xOR39LQPOx/KH4y/ZpGt4n0XSIU1GKXiFNRCm4JGerdgs6DwiMgLpFtI2HrUfPjNrDkDzqOiFeMyciJ7cyNI9W9kfM0uswGmZUOnd9W8NOg/PK/3TKMZqJYW07cjoXDU/j3orb/AA+yUyRzYskq8oaOFrXKILjUB3Le157VJYfC4hNUWKeJsOUfWixOI0j0n2vGdyzNf7pvsduVL43JX8OKFEilihhQGL6Q8Mitv7d125AW1djYi9JZlNI+Dw2EJk/1mZhaRw7iCM3IaRSQ/wB0Xubqeda77X1cfsjTWhgDQNFG43MUkEUk8cgwIJXDwIBZggFnk1EXJG4G9t664fjPDKd1xGlZNcekRgqCDcE6hcbjb+iN+0z/ABMVYctUAWVZIx+dYzJmINXwxNmbdyjp3QGzTqtUj/iDl8fLDS/a1ckPtDVY2MnTUfjSOJ/iJgrKoXFhVkLkewQSSCb+3v1FuXtHrWZPI5FwrEdwD+1LPh5DzR/8J/arvlIlUa+YZg3WuZVncT+NPgYpWwot9Jw7qNBDbFohcjUBckciB8JnFJCssc7SPiBJFIsEccbO8iyOsja2JKnSdOx0gDnS38F8PbAOGWxMz3BFrjSlufTf51J5JiRhDi8OVLDDsJIVFr6JgSEW/ZwR0A1CsTjZxA3e/fJWtF2gneobiTCSyYb6TIjLPhms9yDqiax3ZQFLKCL22BU1GYfG2Hrbfyq8R46eX6nFQwoswdBom8RgQpJV1KLfYHdb27dazbAghNJ5qWQnvpYrf5VXJSRVjDFMOhGo6FYqueSlc2eI56G+/qFZXzZYomUgMGFtJ5N5n96psgp+UUlKKuwvDW0EZYHFxO/8BAMVxF1bIHFtgPeqTlFM8OYox4lLC+q629f/AMrhLXLCOVmjK8w62vy5jnV9fEJaeRh3g+i4w+QxzscNxC2/h1xoZL3KkE/3gDf3m5+NFK8NmzMtyTpBY9yT18//ACopbwt+3SMJ92T9OLSFcuJADMur7KqGI7nU1vU9h3rG2a7sbWuxNu252rZ+JFAljY3sFPvIOwHn7X/NWO46NlnkD2Da2vblcknby3q3Ccq+oH/b6f3QbHBenjPVdIqaipSI01GabQkl+qeirzmK2UAi31kVwf7VKsfC2FVCJJF1E/ZH4R+K1RfGURMk9udw6+ZAVl+YoXHXMnmdCzdv5o+ygfTxxzybyMuXNWrNoUOIkb6ecMVaNrMIgmrw1A3chn2tfe3ltSyKv0vLbOsieHMVdRZXYsCzKBsL87CmtSuYsRFhDiXnhRgxEIRdIUe1I41rsRsL9dudJZxO3hQ4oiEPg8QRIsLakSOS2oXsPaF1J277b1XqLfjgmLQq15631bj/AHUx+CW/7jWcZN9nI/7TE/8AUlaHnUgbDtIu4MUg27Oht8wB76z3Jhtkf9pifzWs6Y8P/wBp3U/+t6WxP+wYn/ih/Sn87/nZ1/ZQ/pSGJ/2DE/8AFD+lP53/ADs6/sof0qIr+7x/+oldeE2+phH/AMXCn3lXH/aKRxrWzGc6PEAwJLJ+MhzZfeLj307wcCcPG5BA8GCMX2/lpuf8TsPdURhJmmOLxKIJDiJFghQyeHrjhB1FX5i/1h2vsgrtg1ShUn9R3UrvkUc0RijT/Rwi1EaYmcuA1yQmo2JJAJ9DtVLcfWzgf+9Jb/F+9aBlkmIVWbGRRBY1LrJ4gdwQDe/1a7W5Hn3ves/yMFmjO93k1+Y1SavletUTrFzuAQXEQDE1nEhcphbY0lLV34rwySksgs633/Hbp52qjymraGtjq2Et1GoQDEqF9HIGu0Oh4paWllW7qL29ob9txTEtccMgaVA3IsoPpcVfO7ZjceRVNKLyNHMLY+GRZiBuApu1+bFlv62tz8/KvldOGxZmUCwVRbvueo6fZ5eXnRSfg4tSN8fUr6LUf7hXfiaMaEc8lfc+RU/mQPfasg4ow7JinLH+ZaT01dPda3urbc1w3iQuo3JG3qN/0rKONsIGVMQOZbw/7tiV/wCkn+9VsT/l8Ta46SDZ8RmsGIxdrROtq038FXojT2FtqGrlfeo2Fqbjam8jaaW3tfekMnZcHWvbcrnleK1CZl5LHz960rm86yFXBBNtJ93L5be6vvB0q62RuTrY+hFqUzDL2gkKN05HoR0IpPwilbHVPDXEFpIsd4z++ic8VqnyUbHFtw4A3G45fbUKW4SxpOHlwukvLBrkgTUQJFYNZW3AZQxsQduVTOW4H6LhzHKfEVUdsQiBSpLjVI0jNa7cyFW1gbWOxqtRZPMirikIjkj3jB21jqrdlIqxZakWYqultEALGfCgBSZiwP1hG5QksSOTG3OjJljc9zWOvbX37zVlP2jomue2xsueV5h9AIhmOrBvvBPzADC4SQ9NjsTzFe8VDh3nic6oTC8jwHYxuNJMjaBuF+rvztuLc7VbZ8KjoUdVZCLFSAQR2tyqn4/hiKKQRQYloC6syxOvixFU+0QGsVsG/Ftq5b1xk7qiEUnZHP7Gx4e+SjcRwz/q0kQmjtJijite4stwpUp9q+ra9qlfoMC4h5ZC8hxDIJAo0xixKqCGOo+0jbD8JJG1R8EMjKXTFZcyBdBcE7K+o6SobSt7lrdx5U2uTRvP4eLxjStIVvHEvhROdJZVcqSWJUEgahcXNq97PitL67bFrk+Q1tw6DxGiazXNvpWrC4VgsKi2IxAsEjQDdI25FyPco3pLF5UuNiMeGZVXDWRcO8QSRWU3B8U/WRa1As4ANt+9W/8A0TF4Jw4RViKshRRYaWBBG3e5qrYrADBaMRiZ/EMQKRFVKzzL92OYhrSgbH7I3F9twemuA09+/shrmk6qP4hxcsODGFkkdpcQx2d1do4Ra4LhRr5Wued/fUbk7qjhjYBBt62sPgK7Nlk2J14pyGlbnGPuIOSr3t1qOgwrSOI0F2Jtb9+1q9Y6Oop3hjwL6kbvY3oNWvliqmbTCQNBxP8Am2Sm8fi/qYpL7F3F/eKqeYOpcleR3qzcVqscUUCm+gbnueZPxqnyNQ3AKdokllaTl9PXTXmu/iKoeWxxOAv3jyOmXJcZTTnCsWrFx+zq06m8hYGxPYA2+VR8rVZuCsIypLM1lVrKD946Sb27C9t+494I41UCCjkO8iw6nJDsHgMtUwcMz4ZrR+GIrJIx3LPz8gALDyBv86+U/lWGMcKIeYG/qd/1oodRxdjAxnABOMjtp5KbqkcSZUCZY2F1Mcjr6m5+IKj/ACau9RfEGXeJESv2lBI8xsSPlVGIU5li2md5pBHgvYiLlrtDkVhOgoxVgQwNiD0NMxtU7xnlJLHErbTZAw68hZvyHwqtxSUwYdWtrIGyt13jgd4SNiNG6mmMZ03cwpjLsWUYMOn5df8APlV5wvEQKjUoa3IkA/Cs5hksQas+EXSiqSL+tK3xGw087Zo8tvXqP8hM/wANzGWF0L/26dD7KkcwzAyG55VXkxEiz+PA5jcbX6Nbow6ipqPDiQ6CwXVtc8r1F4nBNC2hxYj4HzBrJ8Pw9vUmR7tN3Hl0W7G6l1PAOzGu/grblH8RkNkxamF/xi5ib3jdfQ/GpHC4YT4x8QWikhMAij0uG2Zi0hYW21eyNr7LVLfKWKBwQyMOf5g+YpE5ML3A0k8yjFSfUgg0zmpow4gShp4Oy9bIZHLVbIMkRPNuformMhdoY5niMc3jmUpEsZChleIKy3AYCNtyDe5J33FI4fhBoUgMssa2XBmUs9tEmFa4KHkQUJjPLkDyqvGOQHR4s3p4r/neuZye5uwLEdXYsR6Em9WvqIowC+VoBzGeo5cl4Ji++xE4kZHLQ81dc2/iLEt1wymd+42jHqx5+6qRjcVLLKs8762HTkqD+iOgqQw2TsQT7KqouT0ApOKEu2lAWJ5D96qc2mq4Hsjfu72YHnpbjyWeSsq4ZmF7LC/d1J/npzUzgccUIZTUrJxFsSqgMeZsL+81DtgPBAjLBiBvboe1cZbEFbi5FfOmzSRXYCnYta7MqGzfHmRy3w/eoqRq7YprEjtt8KSlkr6nhtOKalYwcLnqc18uxCd1TVPeeNh0C+LGXdUXmxCj1JtWocN5QoMcKkuIxqLHkbG/sjluT8L1UeD8pvqnkjLAfy9QGm+923525D31qmR4IompvtvYnyHQfP50vYhL89Wtgb3I83c3bh7tvTThFN8vAZXd52nT3/CkqKKKIraiiiiooqpxFlCqHOm8UltQ6A3F/QGswz/Jzh5mCgmM2Kt6i+knuP0reJYgwKkXBFjVNz7ItKyI/tRyIQp6gqLrfzuBvQgl+GzmeMXjd3m8DcZhc1VMyti2HZOGh/hZbHJTa4g9Tf13r5neSNhmXfUjC6tb0uD2IuPiKTjlprikgq4w8Wc08R+UkTRTUshbm0jgfwpnDZiy8j7uY+HT3VNQcUNpCsNQ7MFYe7VVTWSuqyUOqMBpZXbTLsP/AB08vxZb6fHquEbL7PHPXz/N1ccu4iXxAjACN9msFAB6NYfPy9Kmp8AIY9UpUqg5hbFuw57k1m4kpvE5tLIqq7syr9kHkOlZ/wDT7PpG2Txvr4f3WtvxK8Nddljutp4/2TU2NLOX5Em/p2q4ZfCMRHri0gsNLXGrSeu1/ePWs98WmMHm0kJJjcqSLG3X1FEK7DGVMbWtyLdOnBDsOxd9LI5z8w7XrxVnzbOljcQJZljA1GwOpxzuDsQPzvSb8UFRZQFv+FVX5jeq08t9zXNpKwH4djJzkdbgFu/1JNujF+OafxWaM3X3D9eppF8QfSuTSVweWidPhtLTNsxg6nM+ZQufEKqpdd7z0GQ8gvUstN5HkbYljuFRbamPn0AuLn3ivuT8Py4ghgpEd92uBfuFvzNaLkeQq3sJGsca82ABJPbVzJ7mhmJ4oWH5alzkPT6eqLYXhfafrTizB905keWa2Vz/ACkFlFgFJGw0jsPU1aK8RRBQFUWAFgK91no6VtLHsDXeeJTJJIXm6KKKK2KtFFFFRRFeJYgwKsAQehr3RUIuoqvmmRFBdFDxgm6nchSNxY/aHI+6qBm/B1vEkga4W7eGeegi/snrYX2PQVs9RuMyNHOpfYfuBsfUUJNJNSvMtEbX1adD+N/5C6mZFUt2Jxfgd4WESBkOl1KnsQQfga9LNWnZxw0SgWaMSBd0Zbmw/CSNxt8wKq+M4KRmDQyaUbkGBNm7FhvY9Nj18rkIfiCNp2KppY7pceBHvml+owGTWA7Q8iq6Ja9CWmpeFcUpYeHq0/hINx3UcyKQfCSquto5Av4ipt8bWo1HXU8vckB8QgslBNH3mEeBXbxa+GWl2VxYFWF+Wx39O9dY8BMzaBFJqte2kg2779POrXVEbRcuHmqhSyE2DT5L6Za5tNUhhuFsS7aSgj/rm1/Tnq91S2E4JVVviHe/+7tpH94g/kKHVGNUcHekBPAZn7IhBg9TLoy3M5eqq6anYKoLMTYAczVlyngwg6sSAVtsquOf9I3+Qq3ZVw3YBYoo1UfeeOx+YJY+dWLL8gjj9ogO3cjYeg6UGlxCsrhswN7Nh/cdfDPL3mmCmwmCn+qU7TuG7+/vJRGUcOhlX2PDiHJbm5HpfYVaIogoCqAAOQFe6KupaSOmbZuZOpOZKIvkL/wiiiitarRRRRUURRRRUURRRRUURRRRUURSmJyqKQ3dASevI/KiiuXMa8WcLr0EjRIy8MId1d1I5cj7jcXI99LNw3ICSHQ35gg2bvcb2v153oooe/C6R+rPK49FaJ5BvXgcOy2sWjK9ASxt6G1/fzr2nDchFmkUi/YkjzB23+FFFVjB6Qft+5/K6+Yk4phOGFtZ5HbuNgD8rj40/hsqijN1QAjrzPxNFFbIqOCHuMA8FW6R7tSm6KKK1KtFFFFRRFFFFRRFFFFRRf/Z"/>
          <p:cNvSpPr>
            <a:spLocks noChangeAspect="1" noChangeArrowheads="1"/>
          </p:cNvSpPr>
          <p:nvPr/>
        </p:nvSpPr>
        <p:spPr bwMode="auto">
          <a:xfrm>
            <a:off x="63500" y="-774700"/>
            <a:ext cx="1600200" cy="1600200"/>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84" name="AutoShape 6" descr="data:image/jpeg;base64,/9j/4AAQSkZJRgABAQAAAQABAAD/2wCEAAkGBhQSERQSEhQUFRUWFxYYGBgYFxkbGBkZGBcVGhscFxcaGyYeGB0jHBUaHy8gIycpLCwsFx4xNTArNSY3LCkBCQoKDgwOGg8PGjUkHyQ2LzEsKSwsLSwwLCosLCwsNi8vKiksLDAqMDQvKikyMyoqLCotLCksLCwwLCwtLyksLP/AABEIAKgAqAMBIgACEQEDEQH/xAAbAAACAwEBAQAAAAAAAAAAAAAABAUGBwMCAf/EAEUQAAIBAgQEAwQIAgYJBQAAAAECAwARBAUSIQYxQVETYXEigZGhFCMyQlKxwdEHM2Jyc4KS8BUkNGN1orLC0hZTZOHx/8QAGwEAAgMBAQEAAAAAAAAAAAAABQYAAwQCAQf/xAA6EQABAwIDBQYFAwMDBQAAAAABAAIDBBEFITESQVFhcRMygZGx8AYUIqHRI0LBUuHxFjNiJHKis8L/2gAMAwEAAhEDEQA/ANxoooqKIoooqKIooqPx2cpHyux8gSB6kA1XLKyJu082C9DS42CkKXmx6LcE7joAT+Q51Uc24qCgsZkAH3bEfCzEk+VqqWO42FvqYyD3Oy/4R/8AVDW1s9QbUkRcP6jkFJXw04/WeBy1K01uIksdCliOhIX433HoRSrcSk30hbg8je48ue5+FZNiuJMRIQdem34Rb4nmaUfGSsdRkcnvqP71oGH4nJm6RreQF/fmh78ZpG5NaT9lsH/qZrXAU25ixDD0Grf0roOJjsbKVPUX5+e5sPPf3ViwZhezNvz3NdExUqiwkcDsGNvzro4TXju1Hm3/ACqxjlOdYz5rcI+IFJ0lWB9QQR5b3Pwv8acw+YxvsrA9Oo3HTfr5Vh0XEeIXSNdwpuLgH586mcHxz7f1sdlYWaxuD5lbdtvcKqfHidPm5geP+Jz8jb7A8FrixGimyDi08/yLrYaKpGTcVBlbw316OjXN19Cbg2+Yqz4TOUewJCk8t9jy5H3jY96kGIxSu7N30u/pORW0xm203McQpCiiiiKqRRRRUURRRRUURRRRUURXmSQKLk2FEkgUFibAc6p2f8RpbUZdCr0XSTfz2Nz5D51iq6ttO3S7joOPldWMZtZnIDUpzOuIAFa5ZEHM8iR5m1wPLaqBm/GLFrYdmt+JgP8Al2+ZqIzXOpMQSCx0X2X8i1uZpWOKu6TBjK4T131O3N/aPtr7zQGuxrZvHS5D+reV5e7sWYlmO5J5mvaxV2WOuix00NYGiwSs+UuNyuIir14VMiA2vY2va/S/a9fRFXQsVUXFLeFXzwqb8Kvhir2y82ikzFXNoaf8E2vbYfrXNo68sF0HkJFCyHUhKnuCQflVgyjjBkCJKLhSLP2G43HXY1ENHXCSKh1bh0FY20rfHePH2ETo8RmpnXjPhu8lsWVZ9zuwaOwYHnZbb2I5gWO3b52OKUMAVIIPUVg2SZ02Fk1AalPNb/l2NaTw3n31cTL7StZSOtwp+Y0287jtSy4zYa8RVB2ozo/w0PknKmqYq1m1Hk4atVyorzHIGAI5GvVF9V0iiiiooiiio/OcXojIBsW69h16j0qqaVsLDI/QLprS42Ci8/zU+0Bp0KLksRpNt726genSsozvO3xTgtsq30j9T51JcYZsHYRI7Nb7Zvsew2AH+RUDElV4PRuld89OPqPdGf0jx49NOqB4zX2/6aI5Dvczw8PVdsDgmkdUQXZjYCpaPLsODpM5LdWWO8d/JiwLetq5ZI1pO2pWW/8AWFvyrvlWUGWYREhOdyegA6DrRWaVxmdHt7Aa0OvYEm9+N8hbhvQiGNvZNf2e25zi2xJAFrcCMzfjuSs2DKNY+49CKdyzKGlJNvZAJO4F7dB3qcTIPFdIlN1iBDyWt1uLC53tb4U9j4I0CiIadAsPP17nzoJWY+Y6UBhu83F+hIuOZ1tu8kXpPh8OqSZBZgsbc7A25gaX3ri+JTwPCCAJbcefcnnfzqstELm3LpUhjcTe9uvOop8yiBtrBPZbsfgtzWnAKeeOJ00zj9edj69T6KvG3xzythgZ3MrgfboPVdPCo8KvH04fglt38KT/AMa+LmUZNtVj2YFSfQMAaY9oHQoGaWQZlp8la8uniWExlAUPPuT3v3quZjlJQBwDoa+m/Pbv+9N4Oe1gfs86m8BGshvKNQItbyNIJqanCK0iQlzXG+e8E69feicjS02LUg2QGublluPDp71VNw2AaRtC2vubk2AA3JJ6ACujZbE2yT6m/qEIT/RYm5+FWd+GtDPED7MwCq55AA6mDeew9bVXc0ygxy+Ep8S9rEDn7t6Zm13zcpZFJsi2WQN8rm98suHXNLjqA0cIfLFtkmxzItnYWtmSeOY0yULisKVJVhYiu2S5qcPKpJPh39penK17dxenc8IMhXnoCqSDcagq6t+vtaqh5Y60tY2upLTDvDP0uPUKhzzRVR7I905etj6FbDw/nSkBtV43Y2PQEk2PkCQfiKs1YzwdnDB1w5tpuWU+gO361q2TY7xEt1UkeoDEA/KlukL6WZ1FKdM2ni0k/hObJW1MQnZv1HAqQoooosvEVSOKs5VQ8unXo2H4RYkDyvc86t2Y4jREzb7Dpz3NtvPesn46xrfVxbKDclR0Atpv077DtQmtaaieKkGjjc9Bn/BXr5ewhfNwGXU5Krly7F25sST6k3pmNa4QrTca06MaGgAaL53M8uJJXWNatXD8E840lrRD7TED4Ke9ROUZXrs7hhGGAJA5+QNWUYsxjww105qaVMfxKBn6IaHOG/h73/nRnwDDp3frlxa07ge8pKWZIk8OPYD4k9yepqrZjmLPIIIFMkrclHQd2P3RXnMMwkZ1hhGqaQ2UdB3ZvIVPZYiZc6R2sGYDEYl1uDIwUqpOoFAdWzm6ggL6CsNwx8rxUVAy/a3+SOHAb+mrLUVLdkxxnkT+D/O7qo5uCRDH42MEmIazEQxbINKsxuSRfZTzO52tvapKbEeDHhTBFFHHPqUGFBIblC8ZXUFupVSWGkHbanYYJsPiZnjdRh/E1SpKWCKHBcyROR7J1GxQXBJv7N6g482g8OPD4eGbFrHKXiYt4MaklrLG/wBohQxC7HbrtTZe+bs/fkhrWBo2WCysbZrIuOWNr+C50xsgRkLCNi0cn3ke41A8iBavGKb6TLPGsEMkcBVG1jeR2VWYA8kCq6kkhr35CoPD5zPGRImFwiqtgLSMWGoG3tAWuVB9rtfpXR8+iLSfSoJsNrJEjRyeJFq0mO8hT7LAd1+6L8q4sNytLXtGYKVl4Ww03tYCRoixbQGDGCUrfV4d+m3NdttrgUng8Y8UngTqY5RyB5MO6N94VOyXhEGIJjbD4aFvCMZ+r+yEaRySLtpuFjW+5Yar13xOGTE4SFMc4XESgyR2FmjJNxaw2ChlUk7XO/Os9bStqouzfpuO8H3qFzCezk7RuR38COf8LrhsSkieHJup+XmD0PnVb4hy6WDdWPhtsHH2t/usen61ywuKkhkbDz7Sx9ejL0YeRqXbHM6+FtZud+VqT2Odh8wZVMDgNOY5H3beERmZ85EexeWu9DzHvkqK6UvItTucZYEJMZLJfna1if0529Kh5Fr6VTTxVEQfEfp9OS+Z1EEtPMY5e9680jrKMGUkEG4I6EVqnCma3EJU3Gj2vUlB8QVNZdMtWLgrHACSD7zEEelrN8h86AfEEJbG2qZrGf8AxOvvqmLAKi0hgdo71C2Sil8DNqjBvc7g+4kfHavtWMcHNDhvTARY2SPEMhCKFtck8+QAB387Ej3kVjPEcurFPZiwFhc+Q3+da1xMdxc2ULc9+ZsL9Abb/wBWsZxLhpXZdgXYj0uayYeO0xOR39LQPOx/KH4y/ZpGt4n0XSIU1GKXiFNRCm4JGerdgs6DwiMgLpFtI2HrUfPjNrDkDzqOiFeMyciJ7cyNI9W9kfM0uswGmZUOnd9W8NOg/PK/3TKMZqJYW07cjoXDU/j3orb/AA+yUyRzYskq8oaOFrXKILjUB3Le157VJYfC4hNUWKeJsOUfWixOI0j0n2vGdyzNf7pvsduVL43JX8OKFEilihhQGL6Q8Mitv7d125AW1djYi9JZlNI+Dw2EJk/1mZhaRw7iCM3IaRSQ/wB0Xubqeda77X1cfsjTWhgDQNFG43MUkEUk8cgwIJXDwIBZggFnk1EXJG4G9t664fjPDKd1xGlZNcekRgqCDcE6hcbjb+iN+0z/ABMVYctUAWVZIx+dYzJmINXwxNmbdyjp3QGzTqtUj/iDl8fLDS/a1ckPtDVY2MnTUfjSOJ/iJgrKoXFhVkLkewQSSCb+3v1FuXtHrWZPI5FwrEdwD+1LPh5DzR/8J/arvlIlUa+YZg3WuZVncT+NPgYpWwot9Jw7qNBDbFohcjUBckciB8JnFJCssc7SPiBJFIsEccbO8iyOsja2JKnSdOx0gDnS38F8PbAOGWxMz3BFrjSlufTf51J5JiRhDi8OVLDDsJIVFr6JgSEW/ZwR0A1CsTjZxA3e/fJWtF2gneobiTCSyYb6TIjLPhms9yDqiax3ZQFLKCL22BU1GYfG2Hrbfyq8R46eX6nFQwoswdBom8RgQpJV1KLfYHdb27dazbAghNJ5qWQnvpYrf5VXJSRVjDFMOhGo6FYqueSlc2eI56G+/qFZXzZYomUgMGFtJ5N5n96psgp+UUlKKuwvDW0EZYHFxO/8BAMVxF1bIHFtgPeqTlFM8OYox4lLC+q629f/AMrhLXLCOVmjK8w62vy5jnV9fEJaeRh3g+i4w+QxzscNxC2/h1xoZL3KkE/3gDf3m5+NFK8NmzMtyTpBY9yT18//ACopbwt+3SMJ92T9OLSFcuJADMur7KqGI7nU1vU9h3rG2a7sbWuxNu252rZ+JFAljY3sFPvIOwHn7X/NWO46NlnkD2Da2vblcknby3q3Ccq+oH/b6f3QbHBenjPVdIqaipSI01GabQkl+qeirzmK2UAi31kVwf7VKsfC2FVCJJF1E/ZH4R+K1RfGURMk9udw6+ZAVl+YoXHXMnmdCzdv5o+ygfTxxzybyMuXNWrNoUOIkb6ecMVaNrMIgmrw1A3chn2tfe3ltSyKv0vLbOsieHMVdRZXYsCzKBsL87CmtSuYsRFhDiXnhRgxEIRdIUe1I41rsRsL9dudJZxO3hQ4oiEPg8QRIsLakSOS2oXsPaF1J277b1XqLfjgmLQq15631bj/AHUx+CW/7jWcZN9nI/7TE/8AUlaHnUgbDtIu4MUg27Oht8wB76z3Jhtkf9pifzWs6Y8P/wBp3U/+t6WxP+wYn/ih/Sn87/nZ1/ZQ/pSGJ/2DE/8AFD+lP53/ADs6/sof0qIr+7x/+oldeE2+phH/AMXCn3lXH/aKRxrWzGc6PEAwJLJ+MhzZfeLj307wcCcPG5BA8GCMX2/lpuf8TsPdURhJmmOLxKIJDiJFghQyeHrjhB1FX5i/1h2vsgrtg1ShUn9R3UrvkUc0RijT/Rwi1EaYmcuA1yQmo2JJAJ9DtVLcfWzgf+9Jb/F+9aBlkmIVWbGRRBY1LrJ4gdwQDe/1a7W5Hn3ves/yMFmjO93k1+Y1SavletUTrFzuAQXEQDE1nEhcphbY0lLV34rwySksgs633/Hbp52qjymraGtjq2Et1GoQDEqF9HIGu0Oh4paWllW7qL29ob9txTEtccMgaVA3IsoPpcVfO7ZjceRVNKLyNHMLY+GRZiBuApu1+bFlv62tz8/KvldOGxZmUCwVRbvueo6fZ5eXnRSfg4tSN8fUr6LUf7hXfiaMaEc8lfc+RU/mQPfasg4ow7JinLH+ZaT01dPda3urbc1w3iQuo3JG3qN/0rKONsIGVMQOZbw/7tiV/wCkn+9VsT/l8Ta46SDZ8RmsGIxdrROtq038FXojT2FtqGrlfeo2Fqbjam8jaaW3tfekMnZcHWvbcrnleK1CZl5LHz960rm86yFXBBNtJ93L5be6vvB0q62RuTrY+hFqUzDL2gkKN05HoR0IpPwilbHVPDXEFpIsd4z++ic8VqnyUbHFtw4A3G45fbUKW4SxpOHlwukvLBrkgTUQJFYNZW3AZQxsQduVTOW4H6LhzHKfEVUdsQiBSpLjVI0jNa7cyFW1gbWOxqtRZPMirikIjkj3jB21jqrdlIqxZakWYqultEALGfCgBSZiwP1hG5QksSOTG3OjJljc9zWOvbX37zVlP2jomue2xsueV5h9AIhmOrBvvBPzADC4SQ9NjsTzFe8VDh3nic6oTC8jwHYxuNJMjaBuF+rvztuLc7VbZ8KjoUdVZCLFSAQR2tyqn4/hiKKQRQYloC6syxOvixFU+0QGsVsG/Ftq5b1xk7qiEUnZHP7Gx4e+SjcRwz/q0kQmjtJijite4stwpUp9q+ra9qlfoMC4h5ZC8hxDIJAo0xixKqCGOo+0jbD8JJG1R8EMjKXTFZcyBdBcE7K+o6SobSt7lrdx5U2uTRvP4eLxjStIVvHEvhROdJZVcqSWJUEgahcXNq97PitL67bFrk+Q1tw6DxGiazXNvpWrC4VgsKi2IxAsEjQDdI25FyPco3pLF5UuNiMeGZVXDWRcO8QSRWU3B8U/WRa1As4ANt+9W/8A0TF4Jw4RViKshRRYaWBBG3e5qrYrADBaMRiZ/EMQKRFVKzzL92OYhrSgbH7I3F9twemuA09+/shrmk6qP4hxcsODGFkkdpcQx2d1do4Ra4LhRr5Wued/fUbk7qjhjYBBt62sPgK7Nlk2J14pyGlbnGPuIOSr3t1qOgwrSOI0F2Jtb9+1q9Y6Oop3hjwL6kbvY3oNWvliqmbTCQNBxP8Am2Sm8fi/qYpL7F3F/eKqeYOpcleR3qzcVqscUUCm+gbnueZPxqnyNQ3AKdokllaTl9PXTXmu/iKoeWxxOAv3jyOmXJcZTTnCsWrFx+zq06m8hYGxPYA2+VR8rVZuCsIypLM1lVrKD946Sb27C9t+494I41UCCjkO8iw6nJDsHgMtUwcMz4ZrR+GIrJIx3LPz8gALDyBv86+U/lWGMcKIeYG/qd/1oodRxdjAxnABOMjtp5KbqkcSZUCZY2F1Mcjr6m5+IKj/ACau9RfEGXeJESv2lBI8xsSPlVGIU5li2md5pBHgvYiLlrtDkVhOgoxVgQwNiD0NMxtU7xnlJLHErbTZAw68hZvyHwqtxSUwYdWtrIGyt13jgd4SNiNG6mmMZ03cwpjLsWUYMOn5df8APlV5wvEQKjUoa3IkA/Cs5hksQas+EXSiqSL+tK3xGw087Zo8tvXqP8hM/wANzGWF0L/26dD7KkcwzAyG55VXkxEiz+PA5jcbX6Nbow6ipqPDiQ6CwXVtc8r1F4nBNC2hxYj4HzBrJ8Pw9vUmR7tN3Hl0W7G6l1PAOzGu/grblH8RkNkxamF/xi5ib3jdfQ/GpHC4YT4x8QWikhMAij0uG2Zi0hYW21eyNr7LVLfKWKBwQyMOf5g+YpE5ML3A0k8yjFSfUgg0zmpow4gShp4Oy9bIZHLVbIMkRPNuformMhdoY5niMc3jmUpEsZChleIKy3AYCNtyDe5J33FI4fhBoUgMssa2XBmUs9tEmFa4KHkQUJjPLkDyqvGOQHR4s3p4r/neuZye5uwLEdXYsR6Em9WvqIowC+VoBzGeo5cl4Ji++xE4kZHLQ81dc2/iLEt1wymd+42jHqx5+6qRjcVLLKs8762HTkqD+iOgqQw2TsQT7KqouT0ApOKEu2lAWJ5D96qc2mq4Hsjfu72YHnpbjyWeSsq4ZmF7LC/d1J/npzUzgccUIZTUrJxFsSqgMeZsL+81DtgPBAjLBiBvboe1cZbEFbi5FfOmzSRXYCnYta7MqGzfHmRy3w/eoqRq7YprEjtt8KSlkr6nhtOKalYwcLnqc18uxCd1TVPeeNh0C+LGXdUXmxCj1JtWocN5QoMcKkuIxqLHkbG/sjluT8L1UeD8pvqnkjLAfy9QGm+923525D31qmR4IompvtvYnyHQfP50vYhL89Wtgb3I83c3bh7tvTThFN8vAZXd52nT3/CkqKKKIraiiiiooqpxFlCqHOm8UltQ6A3F/QGswz/Jzh5mCgmM2Kt6i+knuP0reJYgwKkXBFjVNz7ItKyI/tRyIQp6gqLrfzuBvQgl+GzmeMXjd3m8DcZhc1VMyti2HZOGh/hZbHJTa4g9Tf13r5neSNhmXfUjC6tb0uD2IuPiKTjlprikgq4w8Wc08R+UkTRTUshbm0jgfwpnDZiy8j7uY+HT3VNQcUNpCsNQ7MFYe7VVTWSuqyUOqMBpZXbTLsP/AB08vxZb6fHquEbL7PHPXz/N1ccu4iXxAjACN9msFAB6NYfPy9Kmp8AIY9UpUqg5hbFuw57k1m4kpvE5tLIqq7syr9kHkOlZ/wDT7PpG2Txvr4f3WtvxK8Nddljutp4/2TU2NLOX5Em/p2q4ZfCMRHri0gsNLXGrSeu1/ePWs98WmMHm0kJJjcqSLG3X1FEK7DGVMbWtyLdOnBDsOxd9LI5z8w7XrxVnzbOljcQJZljA1GwOpxzuDsQPzvSb8UFRZQFv+FVX5jeq08t9zXNpKwH4djJzkdbgFu/1JNujF+OafxWaM3X3D9eppF8QfSuTSVweWidPhtLTNsxg6nM+ZQufEKqpdd7z0GQ8gvUstN5HkbYljuFRbamPn0AuLn3ivuT8Py4ghgpEd92uBfuFvzNaLkeQq3sJGsca82ABJPbVzJ7mhmJ4oWH5alzkPT6eqLYXhfafrTizB905keWa2Vz/ACkFlFgFJGw0jsPU1aK8RRBQFUWAFgK91no6VtLHsDXeeJTJJIXm6KKKK2KtFFFFRRFeJYgwKsAQehr3RUIuoqvmmRFBdFDxgm6nchSNxY/aHI+6qBm/B1vEkga4W7eGeegi/snrYX2PQVs9RuMyNHOpfYfuBsfUUJNJNSvMtEbX1adD+N/5C6mZFUt2Jxfgd4WESBkOl1KnsQQfga9LNWnZxw0SgWaMSBd0Zbmw/CSNxt8wKq+M4KRmDQyaUbkGBNm7FhvY9Nj18rkIfiCNp2KppY7pceBHvml+owGTWA7Q8iq6Ja9CWmpeFcUpYeHq0/hINx3UcyKQfCSquto5Av4ipt8bWo1HXU8vckB8QgslBNH3mEeBXbxa+GWl2VxYFWF+Wx39O9dY8BMzaBFJqte2kg2779POrXVEbRcuHmqhSyE2DT5L6Za5tNUhhuFsS7aSgj/rm1/Tnq91S2E4JVVviHe/+7tpH94g/kKHVGNUcHekBPAZn7IhBg9TLoy3M5eqq6anYKoLMTYAczVlyngwg6sSAVtsquOf9I3+Qq3ZVw3YBYoo1UfeeOx+YJY+dWLL8gjj9ogO3cjYeg6UGlxCsrhswN7Nh/cdfDPL3mmCmwmCn+qU7TuG7+/vJRGUcOhlX2PDiHJbm5HpfYVaIogoCqAAOQFe6KupaSOmbZuZOpOZKIvkL/wiiiitarRRRRUURRRRUURRRRUURRRRUURSmJyqKQ3dASevI/KiiuXMa8WcLr0EjRIy8MId1d1I5cj7jcXI99LNw3ICSHQ35gg2bvcb2v153oooe/C6R+rPK49FaJ5BvXgcOy2sWjK9ASxt6G1/fzr2nDchFmkUi/YkjzB23+FFFVjB6Qft+5/K6+Yk4phOGFtZ5HbuNgD8rj40/hsqijN1QAjrzPxNFFbIqOCHuMA8FW6R7tSm6KKK1KtFFFFRRFFFFRRFFFFRRf/Z"/>
          <p:cNvSpPr>
            <a:spLocks noChangeAspect="1" noChangeArrowheads="1"/>
          </p:cNvSpPr>
          <p:nvPr/>
        </p:nvSpPr>
        <p:spPr bwMode="auto">
          <a:xfrm>
            <a:off x="63500" y="-774700"/>
            <a:ext cx="1600200" cy="1600200"/>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85" name="AutoShape 10" descr="data:image/jpeg;base64,/9j/4AAQSkZJRgABAQAAAQABAAD/2wCEAAkGBhQSERUUEhQWFRUWGB0ZFRgYGRobHBweIBgYHB0ZIBgXHyYeHSAkHhgaIC8gIycpLCwsHB4xNTAqNSYrLCoBCQoKDgwOGg8PGjQkHyMvNTUsNiwqLDIvLiwyLCwsLC8vLCwqLC4vLS0sLCwqLywvLCosLywsLCwsLC4sLCwsLP/AABEIAOEA4QMBIgACEQEDEQH/xAAcAAACAgMBAQAAAAAAAAAAAAAABgUHAQMEAgj/xABCEAACAQIEBAQDBgQFAgUFAAABAgMAEQQFEiEGMUFREyJhcTKBkQcUI0JSoWKxwdEzcrLh8CTiFRZDkqJTY4LC8f/EABkBAAMBAQEAAAAAAAAAAAAAAAADBAIFAf/EADURAAEDAgQDBwMEAQUBAAAAAAEAAgMRIQQSMUETUWEiMnGBkaHwFLHhQsHR8VIFJDNiciP/2gAMAwEAAhEDEQA/ALxooooQiiiihCKKKKEIorF6L0IWaK5Z8xROZ/rS1mPHsSXBbwj0LL/I8j9amkxUUdiankLlMbE92gTcTXLic0ijF3dVF7bmqkzT7SuaN5gdgVJBt3Kg2+hqDTjSdwUiSSRbcrEkex3296XxcQ8VZHQcyaJ3BY3vv9Lq6sTxRBGLsxA72Nve9rWrVJxbCtib6TybYr6eYHrVD4/PcVEfDdTGCAQjb8+TXv8Aty9KxhXxZw7SgqYRzuy2U9tN7g8tvWgxYvKHOe0V06/leD6etLnyV9nimIAFgwubcrj31Da1bzxDECAxIvyuOfz5V8/RZlilWMa0ZZv8NS46G3K4077WO1675Mxx6IY5YmZV3tb4R7oTYbda8yYsfrYfboikB5+iviPOYSQNYBN7A7Hbnsa61kBFwbg8iK+eRxtIUCzKdiCjDYjsQW327ipvK/tEUFS7Fekg79nFtge4H9qC7Fxir46/+T/aBHE7uv8AVXbes0k5dxgxcJrVwQDG3Q7ciR1t1phw3EUT35qVNmBHK/8AT1r2PHQvNCaHrZYfA9uylaKwGrNWpKKKKKEIooooQiiiihCKKKKEIooooQiiiihCKKwais1ztIwRrUN3J5UqWVsTczitNaXGgXbisasY8xApWz3jPwr2K2H8Vj/K1JfFH2g28qFXP/Oeq9J5YSvHNimBidirKjW0WUldVvhufna/K1RBuIxIzHsM25lU5Y4rOufYeKls141aTX4CstgSSpaw3+I2NrX9qWVxEuIkSMuSXYKL8rkgXNqZ3n8XLllw4ETQkrPGnwMrbEsp+LYg73PxdqTIJSrBlNipBB7Ebg108DDGGOyMo4Gl7mvX72U+IlfUAmx5aJp+6YeLG/dJYQ0dwniEsJNRAs9wbAEm1gOXepjBZZpjxuBd2KoFkQjdtJF9he17gbcr3qAzjOsPiXjnbxI5FsJVVQwbSbgq1xY9Nwf2rdhc4xkuIlnghJaUaQdBYKo5KCbKeW5NSuwuImaKVBoK1/zBFx430stiWJh89uVFCZ1IplPhm8Q/wh+lW82n0sSRbpUzwPiQzS4V/hxCEL/nA2/b+QrCcAYyQlmSNL92UfRUBtXbh/s2xCkMJ40YbgjXcH6CutLh2yYfhE3pr1G/qo2zBsmdROFRZMfBGpukbpGvqENy3zYM3zqT4oxa+NK8Oozl3jk5bRrDZrAflOokk9RW/DfZ7iom1RYiNW7rrB+tqxjOGsx0ut43Egs5Xww7C4NixVSbkd6mfhXGVrwQQBS51vetk1uIblI5lYy7M3+4Ymdzc3WOEGxVbAAaVa4HP52rly/BQ4mPEzyRaUjRbCPynWE81tPl3PS3UVpzEYmPCjDSYUxoG1B11bnqSbsCDfuOldOXZ9HHhoooJNEiyh5DJ5A297a1uByA3tsKklw8kbXOY2hc7bZtuXh7pzJGPIBNQB6lRpwDIYhDI6u7lfDY6SjC1rlfLuSOg9am4eLp4MQv3uIqTtJta69wORtz2NesgylY55MXO4ZI9/EHwtI3xFT+YLewPUmscVPHBFLDIzSzyyeKCVIVATYWNzbYWsOdIkkjnmELm5+tL1OtD/1BFa3801odGwvBp/H5TpkPFJ/E8N9aodaC+xTqvp6HpTvl2cpMF0ndhqAPUV845dhZ40OJjBRF8pY7BtRtpA/N8vrTbkHGKvBoJKTRtqjtexF9xf6i3asPhlwlTGc7Ab8wvQ5k9KjK4+6vGilvK+IvMqScnXUje3NT9QQfftTCjggEdapgxDJ25mqd7Cw0K90UUVQsIooooQiiiihCKKKKEIrBNZqHzrOViBW+5G9uY9rUqaVsTczlprS40C853nHhrcEADmSbfKql4m4vlncwwaTcElhbYdSSQLAcyelcnFfEH3iTwYri7abux53tvvYb25cqwivlkumRBJh5NmbSCWFhcX57G/kPMeu9QsiLyJZRVxFWtJ5fNN1WSIxlb5nl85rgyjExYWYavBnRxYuVPluOzjZb73tuLkdqkvvGAYyRyxPhWI0uBcx35hvL2O4Nht6GtudZbEpw7hYzhFsRLck6blmiYH4738oG4PzqEwmXS451SFAqRjT4jDcLc6dbjdmA2Cjt86tijbiyJASDuQaUoTS2leYp+Z3vMIoaLTlGbPhHlVAspceGAPMjb/FpG7bchtzN6k8p+z2aU65rQKd9IA1fJBso9/pTrkPC0OEA0DVJ1kbn8h+Ueg+tS9q6zWta4uAudTzoue6QkU2UJlnCGGg3WIM36n8x/fYfIVNgUWrIFekkrCyF715Br2KLVysTHiXTNMZo3fXxv9rKyJ0QYcwusWryDXusaRXmJbijM0xns738+VuVkROhDDm12WKis04Zw8/+JEur9S+VvqvP53qWIrFdQEqNV5mnAU8Sv91kLow80ZNmI/0sfoai8fnSyuGxMJ8eNVQRtcI3mO7j4gd+V7Hv0NsWqNzvh6HFLaVfNbZxsw+fUehuKw+NkhBcL8xbx9U5krmimyTeKpSmBgQhw0rl2ViCRbcL5QBYEgAADYCo6Th9EwDyt/jRyAG35b6R4Z7kXuex2rZmmXz4EgOBLGNQgk3/AA2I5rz0N/CbjqN9625Vi0GXFGXxHeZmWMHdtGliW7KLXJ6/Oua6KXDRtDf86mm9T7ABWteyZxJ5ei6Ml4tkhOHhxCkBGBR+6Nyv3Fj8Q6c+VWbk2f8AhmSNyCkb2DfpVt/mAT9KqfEZMrRYZ5PEkkxTbuG2QnkFTkR3BtsDy2rfwtxL4TywTurKyFEcG41A7DV1B5A+1Qyw1Jnw1iO8Nje9PMH7pzXW4cmm35V/g1mlfhzOf8ONjs8YKE9wBcX9jemirMPO2dmZqRJGWGhRRRRVCWiiiihCKKKwTQhc+OxOhCwBJ6Ab1Un2gcUyD8NCCzGxUbk+9tj2tvvTZxvn/ho930ryFuZ9ydh+5qr8lMeo4nEO6ozmOJhuUaxIc/psORtzuelcskTyGQirWbf5OVjBw2dT7DmvOB4ew0kOpsUVlB/EOk6FJ5AggEDmNV7XqbxGLbDqgxJSfDSgrIRdgHUfEP8AMADp6NcgioTNcixUUgmjczq3wyr5iR2cdQRzvcGuPAZb99xCxwJ4SWBe1yB+p7E2G5sq+1XNw/1RDs+Zvl2emxHTw0SHScIEZaH7rdl+AbF3Yh48JBc2W7FQTcqt/ic8y3+wp7jgSTBaMvkVAPhKncHqGvuGPUtvUtgMvSKNY4wAi7Ac/cnuTzPekziTLZMFL95wp0hzZl5rf9JHVT+29dB7gwUA7Py6kZ/9HX19lIcL8WM7/dsUNMwuFY7ayOakcg/867IOJCMY+GmULc/gsL77XCm/UjcEe1KOfYmPGQ/eohomjKrOgO4PJJAe1xp1e1+VcOcZ6cRDDLe2IhOlz30kMj/6gfUGk8UttX+k7gh16fgq2bV6ApYyLikz4kp+V4EkQDowtrHzLftTODVAdmFQpHMymhXlmr0DQTQTtXLhikw7nyyOqPhte11XI9koaxoofmqK8u9rWoVq9HetSyOxkBdhjSh+3L8rxjBDJSULyrVm1eMTiAiljyUXPypYyniZvuM08huVkdYz9NI+VyfYVXDWJgY81ICU8Z3FzRup7BZossksabmJlUkdSRf9jcVCYbPzJmnhKfw1jdduRIIJb63Hypa4azj7vhcRNc+JNJoiH+Vbs/y1XPraur7OcJ5psXIdKKNClvkWJPoLD3Jr0SZiB6rZjDQT5BOmdY2GOI/eLFGOnSRfVfpb/lqQs9yF8A7Ml2w8qmNv1AH8pPQjYqeR61vOa/8AiGYxJYmGNiQvLZdyx9yB+wp9xfhsPDk0kSXXSfzbXIt6Df0prXCQEO0SyDGRTVVRmefIcLFhotZVCWZnsDfzbAKSANz1pfNMWecOphcTolL+A1yjra9u24O4Ox971JZFlWGMZxEsQWKMHWJCzMXHID4VIII6XvtSpJYsEyzSan1J/dNa1051H9KS4D4kMrQYdxvErhT+pdJO5/UBt6irV4YzbxYgrfGl1a/XSdOqvnb/AMUdZ/HhURlWDKEFlUcgNu429b1a/CGbnThJbfGsrOAehO4+RWuTio/pJxOBRr7OHI3KrjPGYWHUaeCsys1rglDKGU3DAEH0NbK6ANVMiiiihCKj86xISJrtpuOdr2713mlTizMAA2kAsgPmPwr69r9hzqPGS8OI01NgmwszPAVXcYY44mdcPGCWLAebn6En53sNgBW08MJJHLBHDJDNHpPiSMQsoDfESLr0JAtttSur4iaRpYllJO2pAxtta2oDnb+dM+U5pjCvh4rDvLCdnMikFV6sSdmsN9968lhkw8TGxOAy3IrQ13toeVCnB7JHkuGthbZRGYwS4KNoRMreMLMkZLaQDv7FuVh0vT7whw/91gAYfiPZpPQ9F9lG3velLgnK0xOOeVUCwxHUqgbX5Rj1O2o+oqymrsRtLW9rvG5sBfyXNldU0Gg0UDm3DGtjJBI0Mp3JUkXPc2/rcUvy8TSR68PmCF0OxdQA47MQPK3cFab83inZP+nkCP6qDf08wsKrbOs1xOoJiwraNidAVgD0OnmPfb1qeY5Lj8J8Az2P5C4MRD4Up0OGSQFdS8nVuRt9DbowqPmWzG/Vb/sf6iugw6hoU7E3Q+/Me4IrmliJCknfS1/kT+/96jqrtFN8HYzw8TG7HZYpSSewjJt9bU6cF554kCCaS8sksoQNzOmzED0FyP2qrVj0lS3Jen0/e1duTZuYJ45ba/D1GxNhdgevub0+KTLZTyxZxVXZWQaheEcdLNhUkn+JyxGwHlv5dh/y1TNWlrXto4VHVc67HWKAKzalnjrMWjhAQkEhjsbcuW49TWrPONViUKhu9hqbmAbDkOu9/Spo+FhwWNFKe6oLZJaOO61/aBn4jhMSnzPz9B/z+lV/mOaEYeOFbhVuxHdibsx/ZR6A9648wxzyuZWO3Lc3P9zXE76m337/ANBSnOLjUqprAwUC7JJ28JUJOw2G2wJvb3JPP+1SeYcQMY0hW0cSDyoOXW7sfzE89+tQQkIYdTz/ALD5V0YWXSwY2up1bi9yOWx2IFYqd0ygOifeG/Dy6Dxp/wDHmF0j/ME5i/6dXxEn051s4QaXGYx8VJfRGCqdtRFtI9ApP1HWl7DZWZfx8ZKY42Nxc6pZf8q9v4jYdqmcmx74rExx4cGLCwEMVUmwAN/MfzOxH86oabj7KV4FDT1/hN/EmRri8O0Z+LnGezAbfI8j6GkLAa8VF93xE4hXDEmTVzKg2G/K6HbfoRVomq4+0TKvDnWYXCTDTJp7i2rb1Wx9waoli4raVoRcGmh/pTxSZHdDqumRII4kjw8IePEeV3drSsNVrqh8xt8QNgu1608E5gYJ5YJHBEccpj32LbX0nlZhvXvBcP4RXIkkbFShC2kHSunTcBmJsLggAMwHS1Q3EM1zHikj8EBjFZWBH4YFipXYjSdO23ltXDjYyYOguQ7d3+Wxua6W0C6TiWUfSlNhy3V58J478KOFviSJW+R2/blTBVfZHm3/AFHjrvHIY4U9Qd7j2uP3qwa3gJS+KjtRYrGIZlfUbooooq9TrxI1gT2FVH9pWcP4R30X3C9dz8RHTa9uux5VaWaTMsZKi52AHz9ao/j+dWlWMXdy93I3JPw6Vv03sO5qCUcTFRxnQXPzyVMXZY5/Racmy/EYWJpo5oydGqXDhvNote5t8LgG/K49eVaM24gmeHUk5aFl8JlcjxNRuzFgoAuBsGGxBHXYdzZ/hzKVmwDxyMCl12chhpsRsbkbVBZzgIDPFFhg4DgBvEvrDM9tJB5WH86fAwyzgzM7RuDQUp4g+hXkjskfYNvEqw+Asu8HBofzSfiH5/D/APECuyfiRRivu8p8xUMh6EG9l/zbfPl03lI4gqhRyUBR7AWH8qq/7S104xW7xKfozCus5ufQ0K5zSAbqz/auDNsmjxC2cbj4WHMf3HodqWuDeMfECwzHz/kb9f8A3en5vfm537UsHNVrhff5yXpBaahVBnWUNhXZOoIZTvblta/Qj+1RLz33A2JNunUE/Qg/WrB4t4dmc60ZpFvezG+ne527X7UjGAja2+6WPPc3v9K5sjchIXTifnAK5sVKDv0Pwj9yTXP+U3Pl5nufSuuYg6uhNunQbfua1TevT9rdqxVMKYcl46mhjEWxLOLNJdgiWAsFG9ha/wDSrFyTPY8UrPFq0qxS7C1yADcem4qkXFr3+Z6+1S/B2fDDYmNnJ0HyWubKGI1OQL3sL7d6sjlIsVFNCCKjVNX2iYv8QJ2QX+pNIEkpJO/P1/rU/wAXY8yyu3c7dCB0Fvbe9LTkk8729B/I0gnM4lUtGVoC8cj8V7fStLvubG/cmstOQxtz9QKwQTub39r1sLC2Rt2+ZrYvPa571pC+hP7Ct8YJHK9ZK0F3YNVkb8aQogG9lLMbflHS/uQBVgcIZ+rOuHwmGKxLvJIzXI2+IkCxYkWtf2taq2iI1DXfT1AIB/kQPc1dWWCCDCq6gQxaA5vz3AO/Ut09adEaXJoAkYjYUqSpQEdSB6moXi3AjEYSZV3KDWh/iXcgfK4v60t47ip8TioIUDRxNJGbHZnUkEE+hG4FPqqOXT5n9zv1qthdqRRRuAFlT+U4dJ9EXhys7K2plkIDMt2QEEFeVhc8rit/EWSQ4dEBmcz6RaK6uE9C1hYew5115ImIimxWFwxVXLeUsbWCNYkX66WH0rC8FqjhsXi4VuwLKGJZt9xqJH1rmyzCLEnO+gFwBUl2/kNvJXMZniGVtTz0ATBwDmglhhjHl+663ffuSUb6tb5VbeS4wzQRSMLF0DH5iqJ4Bk0zz4Xk01kDDsjNq36DTv8AKrp4SxGqCw+FHZE/yqbCpWjh42Rg0cKj9013agBOospuisUV0FKoriEN4XlYLv5j2G97Dqe1UvnWLSTMoABoRCDv0UEtck/5Sb9zV0cR28HzEgA3OnmR1A7X71Ruew+NjwJVZUCatKjfQFZwFHsNIrngA4t1dmH7KptRDbmF2x5DA0LKuJwkjk3EjqA1rG9yGuTc3ueVc2Fw5bNoEdtZj8MFu+iLUT+1YbNsKw0NlxWPlcA6wO99N7/OscHYXRmugkto8QAnrZCB+1qswLHiQl5OhpXL03afZJxDm5aN9vyrTBqpvtLxOrG2H/poqn53Y/6hVsmqc45T/r8QD1KkfNFrpt1UIS/h30tbod1Pr296s3hLixmb7viLiQbAm4LW5g/xjt+b35p+FzyA4D7u8KtKsutWC6bqLCzMNyxGoA9ALVL4hWzVp8QhKmCMARnm5UHdDsB3IO4vffalubxGjYjQ/t4JlcpodFZfqKVs+4NEpLxWBPNDt76T09j9a4uDuMtdoZz5uSsfzf8Af/q9+buova29+1LNJOw8UI+VHRe1dGczdFT2Z5K8TWdSO4PccrHqB2FRU0fv02PM9fkN6v2bh4SrplA0nodyPUHoaSuLPs1SLDyTJM5KbkaR8N7H5+tRPjDT2SrY5swoRdVZM1727/T2r1lOC1uHOyjqepHQe1SMGTx3uxdvS2kfMj+VGMxoHlXa1woGwAvS82zU7Ia1K4szxQL3FuvPrv6f3rhFiOX/AMb/AM6JGvz68714ZrCwvv6/2pjRQJbnVKx4Ytes6dutZB9P+e9Y5HmPnt+4rS8WBH/zf+RNTOQ5DJiJUVFbSSNTW8oXqb8uVTnD32dyTwiSSTwtVmQWD3U8yeVj257U4ZhnkOXQJAn4jogCoTsP4ntyv+nn7UwMoRXU6AalJMtbNWmfIcvwCiV01H8gY62Y+iny/O1hSzxnmM7CCSV0AkBeOFCG8NejNY2LMNwT26cq0ZhiY8RCrtJJNj5pdKRqNglwLBeXqPhHPteoPFxqrSqqvfUEDsdWi19tS7XuNrGwFUsjvU6jbYeHXr6JDnbD15/OSZ8mxz4zNIXZPD8MfCABZUU6b+tiov8AsKs0VXv2bw6pppCOSBeZO7c9ySfy/vVgiqHCllOSq0z3DoM1kWRyiSA62BtYNFcm/uK9ycPYCOFZmbEujmykKRq2520g2PQ9a98Vxg5tFdQwPhXU8jsdjzr1hc4x008jQvCyKLNv+Cg3sNTAEnYnUP5VyP8AUOJxAWPyil703NNjcq/DZSyjhW9rVXJlGITDZqdCkK11jW1iC8Y0C3Q3IHzq4OC/J4sI3EenfuzAl/33qlslxDR5rE+J8zmS7EWYEsp0sNOxFytrVcnBrsJZ0I/S7+jNcab+igX9b1LMMuLivqz1TmXif4psoooroKZRHEgTwrv8INyO4G9j6cqo7iPM5oMd4xADlLpfewYHe3cX5e1XrxBGhhPifCCCenLe3z5fOqL+0TDuZY5pLfjKWC9V8xsD7ggj51DC1px2V1KOaqCSICRsfnzwXKPtBxn/ANRf/YtdPBmOMmaLIdjIZCR6lGNbck4JjmwfjNIwdgxFraVtfZri55b7i16geGMZ4WLgftIt/YnSf2NdXC/Suc8QNoW2NBRSzcWg4hsdFeFVD9o405izEHTojJtzI02Nieuxq37VU32n743T/wDZT/8AanC6Q3VRPGeTx4XEgQuHjdFdbcxcWIY8ibhr2Jsbioo4o6SAbA21jmNjzt6VK4bhgSZe+JWVbxSWdDcGx06dJI3Oom/Sl9TY78utYBpYptKpv4nODvH9z28v4q2e+vncM2xXoAOVWL9mOa+JhXkmkUsjlbki4XSDqPqdxfrbvVVRZ1CmCaDwgZGbUkgAOk6lDC7bjWqj4eRHrTn9m7ibCYiFVBcupu3KzADnyuLGp8ZJw481KkEehWom1dTQJ2wfGsUjMdWlQbKLec7fEw/KD09OdRfG/FSDByBLMWBX4gCLkDYcztXjDcFxRQCSX4mJ13bTa7EADfc8tuZpJ46ySaArIt5IAOY5qf4uvseV+xrEb2PjNu0NkxzS2QX7PNLsuM7WHy9fSuCeNiu2/wDavImBt/z5V0A7H6H6/vU1MqurmUKZTex2rJNSOIwoO4969/8Al2YweMq60HxFNyhv+deYvzHMb86e05tFK4ZdVwxEsdtydgOvtbr7c6srgjgTSRNik8wsY0JO3O5dGHtYH3rz9nHB4UJi5R5r3hsQRYgi5AuLm+wG4qQ42zWUTDBlvu6OF1OQzFtXIEICbX20jn1NNaL0Fz9up/jVKe4nw+/gs8T8ciO8eGIL8mkG4X0XoT68h0vSpj88wq5foCl8ZIxZ5G0toFwCAeY1BbjmRvyvWnjzCYfCzCPDzeKLESWZTpYGxQWHTc3N+fpXjK0wUmIMk5MCKhMajm8lmKkmx0723Ow2HWqA1obVpvufmg6JNTpsvIw7YWaAsThmaIMWvd7MDckWupYbAEcveujI8PiMMkMyosqy+L93iYarACxm8Lnuuq1+W/pWrK8kmxKu11kAhVmkdj+Cmr4dR2v5ibX5Btq9ZpjpMummhws4e6qkjqDbexYC+1idtQ5imVpcrKafsuOqKdu8ij6J/vTxekv7K47YNvWZv9K05gV7Wt0l1iqu43x+jMi4AOgJseR8m4+YNr1yz8TQjDjDwQvHGxvKS4Zzy8oNvQC56C1cPFWJ8TFzsOWsgfLy/wBKYs94dwceCEkTeey6W13Lk2uNP1O3K1S4wwNfGJQSSbUrSu1fDZVwCQtdlpZcHDOYq2ZQNHGQoASNCdRFoyAbgd/Nfp8quHgtWEswXdB8b/qlJubeiiwqovs0gY4tmXYLE2p/03sLjueYq5OA4vwpJAfI7+Rb7gAW1H1Y+Y/KuZiGt+va1v6W8/FVRE8BzjuU0UUUVcp1yZrhVkhdXFwRv05b/wBKpr7RME0sRxROkLJ4apb8trFr9LEAW96vAiq04ny5MSuJitojgQ6bbWkJLDb5G9c/EO4M8c3Wh8FTEM0b2dPnvRU0mJcKVDMFPNQSAfcDY1hAdyAfLbft2v23qX4fwEDLJNiWYRx6RpXmzNew26bf71ITZ9HKpwuFwiqsvlG/nJv5WuOxsdyetdt+KIeWxsrTvGwA89zRRtiq2rj4Kzsnx4mgilH50B+dtx9bikL7W8uIaHELyIMbe48y/Uah8qlvsxzPVC8DfFExIH8LHf6MD9aYOJcmGKw0kPVhdD2Ybqfrt860dbJAsVUGQZW2KkEayKl1YgM1tTW+ED8xJUbel6isbh9EhB5g2O3b0NbsPK8Lg7oynnyKkHn8jUrgZsMuGlSWNmkc3ikBPlIU2vuNjq3HoCeVHebZNpQ3W/Ji2Iw8eGKxsgnTfSPGCsbHTtcgfqJ2tbrVq5/nEOVYUfd1QBtoUHfq5tuwAFyeZNhSCmMiy6DDhof+qjkE0UqEsjxsU63sda6hYCykXsL1r4qLY/MTHh11o6p4IG5ClQ+u3QeYkjpa3SpZnWoFRh4w519AsYeDG5nNfUZALXZvLGg+WwPsLmrHhyqTDYcGaZJejXAW/Sw1HzHp0v2qNzLOlyjBJBGoZztG3Rj+d2Xnfrb2FI2Ay3GZhKWUtKB8TyN5Fv07D/KoqJzMpqO9zXQrx23oGBT/ABB9muHmVpMODFJYkBfgY9ip+G/La1u1Vfh8K7TrEfiLWJ9r3JHoAfpV+YPKjh4kV5vEbk2x3v8ADbmxPS55gb8r0gcWYLTivvQiMcYsnnARnZjpLBCbnY3vavXYqN1jZ2hCjZE5riAahKmMmjAsiAAdevuSfrUvwJmCJjIyzOqkMG0HmNOwI6i9L74dnkRAVu+kAsdK/pN26Wp0wOQQZfOoMgmjkAXx7MvhsTbSyHYKdvMb+u1xTYY9CtTP1aE15zleK8aHE4MrPDE4YQp5GH6tjsxIJ7EdutaPtEy2PGxxth9X3lR5FsQSp/IwO6sCNuxv3vU/lkTR7Xsf2I/50N7dDaxqbimB3I37/wC/MU5rBE4kKV0he0DSiobhHLYkknGLiZ59JSKM2AU76nYNsNFgefWwBJqHyrIZcU5WLSzKRcE2uBckm/wrYE3I71d3FvCmBkEmJxKull/EeNmBI2G6i4Y8una/KqrwPCs48EwSKZcQTojWQB9AGoM1jZdifKdzY2qhhDugSjULxk2VYlsNiZcO2iFDqkCvzPJUsDc+Vza+xANQGBzJgjoFFmvdjztta3tbr3ru4gknwrvgzKCqsQyxsNDXsCW9bAfFuo7VI5lkuG04aHBOZpJFPiNfYsWIC2IBXSAenLeth1XUGi8ItdWBwTgvCwUQIsWBkP8A+ZuP2tUlmePEMMkp/IpYe9tv3tW3DRaEVb/CoX6AD+lKX2k5ppiSBfikOpgP0qdh82/lTAKlJ1Kr1MLI5uqO197hWNz8hW4ZDiLFjDIqgEklSAANybtapbC5nNgDoEqsjjzoj3ZGtvsQdDj5g9a2Z7nszxErNrgdVj81g5YAM5ZB8LXtfpZha9RPxWIMgDA3KdDf5VWtijy9omo2Ul9n2HKwYiV/8JiqBR8UjLc6R/D5gDVv8GYMphlZmDNKTIbchqtZR6AACq4yTCmDCQQA3mmILNa4iExH72I35nfoKt3AYNYo0jX4UUKPYC1cqE8bFSzbVoPnkqnDJA1vNdFFZoroqVYNK3EeGviIl0WRzrkbodA2B+Vqaq4c5wzSQuqW1EeW/epcXFxYiBqmxPyvBXz1nMJw+LlSFPwpm8isPKyltgL2+FrgG4tXvL8DLJKsDv4Go28KEAPtuS2k+WwF/OxPpTfxzkbSYaOJFHiYaPxGHW351Hc3N7ddNKPDWdQ4cSzyuzTPdUA3bfm5J2Fzbf0NexzOmw2Zoq8W0qa6A8utei0WBklDpr5Lc+aJg8zaSK5jDaZOt7geIL9bHf3FWukgZQym4IBBHUEXBqq8vyOSaCQsiYeA+dWkPnZ99LF23sbkHYCx2FTn2c8RbfdJTZlv4Vz6nVHf03I9PlXQw72vZkBqWUB3+dVJMyhzUsVxfaJk5jlWVFukt9e1wH/7hv7125Zw3hcwwLNDD4OKQAOqEhSw3B0HYBwDYjkb074iFXUqwDKwsQdwaRVgkynGrKhZsNJ5WW+9uZW56qfMvflSXtMbszdDqq45BMwMI7Q069EuZRwq+MWRYpT40QBWKTkV+EhW/KQQBYi3LlW77PVMWN/EifVHHIVsDcNbSAbb2BNvnTJxflMsMq5lgHHht52K8lJ/Nb9DciDyN+9R2f8AFULvBjsMfDnRgJ41PM2uGH6lI1KTz5XpRkNA03oniMElzLVHoVH8PQLj8WwxsxU2LSF9nJBtoBOwsfTYCmzOM/gypFgwL3YgsQxDqL7amPPUbfCOg6Vz8So2Ilix+XRXK3MrEoobTY2IJuSQWUgjcAVGZ9mGX4xRiXkaOYeVUhiC2INxq1X19gQRXrW0qBqsvkLyC645ciunGcTY6FXmxEYZWh8hjKt4Tna8ijdSbjbYD6ioVsWzQQ/eFBMULrKz22DG6WuQS9/JsNu9bcq4nmZBBK7lPM7qdP8AhgXOq9r3tYAk7mo3O8E3gETWVkn1W3HlmQOAB15cyfQVDLBG1wyDx90yIuvXyUNiJ8MEV40LS2GtZLlQeuxO/pU3DmTphteIfdxYRFbNY7Ws3S2/Ll1qMy3Asnh4om0ccyoWADMhtqXytsQRe19ja21T+cOMwx4XEYoNHpGmVFOwt8Hhnk3fmOu/KuwzEHYfsoH4bmfHfyUhwj9paQ4ZUxkUrBCFSVBcFOisSRuvIHqLVO5z9q0EKK0KNKzC6C+nY9Ta9vbrSbmWIM0n3LAfjpfw1Y6dTW520iwXa9z07VF5rwXLg2tPLHEWHwK+t7eyDl6m1YBZoDX+UGN5uRQ/smbG8RSZjFip3RzBAtkjUlY9RO0jsTcst9lAubjkL0v4HLJfu0mJjlERQFSF1FnH5jqHwjcKO+/rTXJkWIbL0w6RLhMJH+LLLObO55ljGpLbk7A9lFaclH31Vy2BgkSDU83h2ZwjXvpvcEs35jRxiKhaEQIr1v0H8pLi4axUsL4yRGdAfPIWHMWH5jc8wOVOn2c5HpQ4lxu11jHYDYt7ki3sD3rPG2XrEIMuwcjubkyLqvuSCt7bd3PsKbcvwYiiSNeSKFHyHP58/nTopCbbJE7Q0A8/st0koVSzGygEknoBzNVRiM4abF/e2UmOORL/AMKarKPfYn3vTBx7nxcjBw+ZiR4tup6R/wBT8qjoZMTl0ah4oZIZSdQBDaiehYX5AWHMc68xEmRuRtC52gJpUb068lmBlTmOg6LXjOBWb8TCyxyxNuLuFIHqeX8jXJhctTE42KAyeRUVZZF/MEXzFSefRAfQGtuaRYGSBp4fEia4Uw9CxBI+QFybdul6nuBctbDYZ8S6iNpNkkfmIwNyi8/Mfa9hXMfiJIoHSPcaiwq0A1PnenMK0Rtc8MaNb61Tnw5hVlxgBQrHAgaNDe4a4VWbqTYG19/arBpe4KyoRYZWKkSS+eQtuxuTa/ytt0phowkXCiAOq9xD8z6DQWRRRRVSnRWCKzRQhJvEmDEBmmv/AIoCgdjY3Hz2P1qss1ypcrxaNYSwyLfSwBIO3LpcGxBHS4q9sfgEmQpIupTzH9Qeh9aR88ydZpMRDMnkEQ8Nj0N9nDd+/wDvXLePppC89x3eHzqqgeK2g7w09lVTY3FY+dRbxCDcJb8NfUqdrepvf15VJ59lwvqjl8TFQKHnZFCiwIAI07B12FuZFuu1cL5ticLE+FYNGzWKtazaTe4B/S3MEct+5ru4T4ea3jT6ljDApH8JkcElRY268geZq+U8EcUENa3ugfq/B5eZKU3t9m5J1rsnHg/i5cYml7CZR5h0YfrX+o6e1TOPwCTRtHIoZG5g/wAweYI6EVVWNhcyGeFPu86y6fCQgkkqWutuTAfGnLf1tTtwpxqmKAjksk/bkH9V7Huv09L2ObI3MPMcvnNRvaWOXNHleJwFxCBi8MST4T6tSE87aTuPl7ilviPN/FuiZfFh2bqsbh7+hAH0Aq0qC/qaU6AO0KpjxeW5aCeao9MBKNiHiU21F1dVPysWY11QwsgRkUhWbSMRKtrdykfQAb3sTVyg0k8aZo8+ABRPL95IVvQB1G/qVP1FYdGI21Ccyd0z6OFjyXNnGRRYB4C8xkE7xeNIdwV1liRty+E8xsOtSn2tQsyLpi8pdAGVhdrDyjQNyBqO9+orh41ygtl+GdJXdAsZEdtraQSRbfVYH6VpzPODJl2DdAzMt1AYG5KKVGw332rlvmzOpzeqGMIo7kD+68YjLfumUzRzqPExTAqvUFbaQv8AlF7tyubUiZdjJIJVeMkOnmBXe39udWKMAJUkx2atrfSBHAmyoB8KHf4ify+5PW0J9m+WXxLyWsEQg+pfYD6An6V0slXBoskCSkbnm/Pl4BQp4kZsUuIc2YbHQojJHUagOZvuTc1053xDHLikxEKyAghnWV/EUsvIC++kACrExXCOEkN2gW/8N1/0ECtcfBeDX/0F+Zc/zamfTu0qljFx1rl+eqX8d9pSS4UxTrLKzgeINYjS9wdtIL2Fh139Kg+E8FiZJGGHdoka3iSWNgASQLncn0FvWrCwvC+FjbWkCBuhIJt7argVJj/+VsQEmrilHEtaC1jdeajMo4eiw92W7SN8Uj7se/t7Co/i7iwYVNCWMzDb+AfqPr2HzrTxTxqsAMcJDy9TzVPfu3py79qVsDl0oh/8QIWd9eoq12sATd27kEcugsd7Wpsr2wtBO9h1KnY10rr+a85VKuEPizKkrvcSRlvxEVhubEWLMDuL3AO/PZkgjw4wpOGiTEQai7JI+nwth0YbAW5HfteuYpFi4JZMNErO5DTQs1iCA3nQ8gxv8XI+9LjR+JLHhoCAzokc5B8jMtyW25hQN7cyt64jmDFuLnEtcD2q6UHMA2pehGvW66QPBFqEHRdOAyU5hOXiijw8CW1k7KBztcbszb+w7VZuRYFcVilexkihO7MLR6gLKiL1t3N7WFQmTcPgD7nhSZW3d5JDpUcgTpHPpYb1aeT5aIIUiXcIoF+V+5sO5rA/3Ugd+hnd69TVa/4WVPed7LsArNFFdJRoooooQiiiihCKjc9y5poHRDpYjyn+l6kqxWHsD2lrtCvWuLTUKrOJ+GhiVw8DsI50QgEi9iE5G35TYbj09aRZMxZXEWLkkSTDEiNlAffoCrEAnlpk6delXvnGQpKRIBaVPga9r25Ke4qus4ylcSuIjmi8OVfPE7LZh0IJ/MuwuN9jtXNa76U8OW7Nju2vy4VVDKM7NdxzS1leBXAxti8Qp8QkjDxv8X+ZrdTzJHIepFR+fYVvu0OJl2mldr2GksvNGIHUd+ditesxjmwTxpiYo51UaoCxYrY7+VgQSL28rDbtUVneey4pw0pGwsqjZVHoP611MPBK6YSggjc120DQPc13U0kjMmX267kpl4d+0Z47JiQZEGwcfGPf9f8AP3qwMuzWLELqhdXHWx3HuvMfOqr4ayMSxYhyniSRqDHGSQGvfzHTYnkQADzow+WbpLh5hEzKtlLEEO17RBxz5atxsCoNVvxMWdzdKa8ufw6JPBdlBG6s7PsyGHw8kv6V29zsP3NcOR5d4uXR4fERkKGLkE2Y+csvLddjv136UqScX4qAiPGwCQKwI1DSbg3B1L5Gt7UwYL7RcK/xl4j/ABLcfVL/AMq94YeQ8XG1NF5nLG5BY1UnmKKj4ONFAQPsoGwAVjUTkHCMssskMjlIsO+qEhb6w5c3v6Cw9DUrHmmDldXE0TMvw+e1trciR09KkkxijdZFv0IZf71HFg8lSdcxITnYqwaOVCqw4vzQTYnwcOCUjPhRKPzNyZrDqzX37AU8cM5J91w4Q2Lk6pCOrHoPQCwFRmRcLRYXESTPKjC34RZlBW99RPS/S/a9S+J4mwqfFPH8m1H6LeqYoyCXO1KziJg4CNndCkKxelbHfaPhk+APIfbSPq2/7VDvxfjcVcYaMRqPiZRe3vI+w232F6od2RmdYdVIGFxoE55pnMWHF5nC9hzY+y8zSHnfHE2I1Lh1aOMAliN3I7kj4R7fWoHM8IQqyGVZS5IYgsxB2NiWAJuDcEbbV0cH41o8SNFizK6gNsCdJIBPQEi1D3hsTpWXp+yY2PthrrLo4aiwj6knR2dh5Cp7dEA5tbffnuB6zeGT7nCJ8PKs8AkAIHPQ9gysOQIYKQduZuOdcWc5XhZ0bEYaVIWQjxFJITVz8jAc78tOxtfaouKB8ZIBFGyagBiJAGKk2BZ2CeUcr6RzPqa4zwMTWQuIb+oO0HwaEK8HhClBXYjdb8ZCGxTx5aJHMgKkLa1jYsEPRbj4jt0G1NWU5T9yjSOOJGxkg3YkM4P6UUA6VHK+3UntW7KsrghPgYITPPINLMxMd7bkk28qjnb251YnCfC4wkZ1EPMxJd9yd/yhm81h++9TOc7EjhMJyDUnVyaGiLtyC+w5Ldw3wymFUm5eVwPEduZ9B2F6m6LUV0GtDBlbopXOLjVyKKKK0soooooQiiiihCKKKKEIqNzvKBiIyhYqejDmPrzHcVJUVlzQ4UdovWktNQq2z3Lfu8USYpFmRTa+nykb7b8mA5b9qSuIPs4bxGODKvGV1LGW89uyk7MNxbcHer6lhDCzAEHmCLj6GlvMOClMwmhcxsPyWuh2tp7qD6VC2KfCuLsMbciqC6OYUkseap3LuIUinWd1kjZI/DMKr5W0jSLFjdRsCRY7i451ng/B6pnxcoKxRBpL221b7D23PvanvM8uMqSxYuB1jvdHI+A+j8hc7je1796VX4KtCZMFO9/hkjcgAi2+6i1rb2I+YrxuKhc1zHVjc4AGulOQPqLr0xSNIPeA5c1BYXFPimk8QsIWlWWYrckX8ioB3N7fK/St/EeFhgxkwaO66AYkBKjUQtt15AWY+tecxy3E4URRvGUUMWV4GJ13AvdluNVgLXHLpWvPs4ixWIjk80YACyBhcizX/LzuNuldBjSZQWf8dD3T4U03NP2SC4Zb96o1+bLq4hyjC4dtB8RW8DxB5wRq/RZlvv3vXjH8MQRNEC8tpIxIToQhFuoJO42GrpXNxhj0xOJ1xMCrKFF7ra1+erlub+1T2eZkJdEMU0BiaFY5GLoNLBlOrfzHZeQ50oPnjbFVxqQc1dvb2W8sbnOsLaKATh5RCJmEkiGR1JiC+VVNtZuDe55DYbc96h8xRVkcRtqQMdJ7gcjTJlOZvh1Bw06aTI4eOVgAQCNMgHS687b7dahuJMVHJipHhFkJ22tc2Fzbpc3NXYWWUzOa64vQ+ehFNfDVTysYGAjX5upfNozgo8KYgt3j1yEqG1nynSbg+UA2AHe9TWqLDYzDTRgJFi0s6D4QTaxt0Fyv796VP/MAkw64edC/hn8N1YK4HLSbggjp8h2rqxcOLnkhKwOioFWEMpCqByJZxb1JNQvwr3Ckpp3sxr3ge76H0ThK0Grb6U6c154ygCSLGIzH4V0U7kMl9Sm56jUwI9qhcskdZo2RdbhgVWxOo9BYbmnReCJGYTYudZ05sElJJ9NbCwHt/vU9lGVRsWOXYZkkUaWYNtv01sxHvbfvXjf9QjiiEDe26l6aeq9+mfI/P3R1SzlvBN9UmPEsIv5Y40t235EIOlhv3pzybJp5EjjwTNHhh+dgoGx3spUF2Njv361PZNwOXjBxztK976NXlXsDptqPWm6GAIoVQFUCwAFgB2qcxS4g1nNtmjRNzRw9y55/wo7J+GYMMS0a+dvidiSx+Z5D0FSwooq1rQ0UCnc4uNSiiiitLKKKKKEIooooQiiiihCKKKKEIooooQisGs0UIXh4gQQQCDzB5fSoTGcIwlGESiFm/Mg/mOoqeorD42vFHCq017m3aUhYrhTFxwhI3ExButvIV7c9j9Rao/Oco06ZZ8GJJeTfhiQMPUgbHt2PpVm0VGcAwGrCWnoVR9ST3gCqYxuQ5fHKDJh3s4+C7rp9dAN/l9K04vhPL1OgmRC26Sa72/hZWG3ubetXS8QNrgG3K9apMvjLazGhb9RUE/WtCHECwmKxmhOrFTGH4by1gYyZBIAfP4hN7dQLaduot/eveXZHgZPwVwru3SRTIWP+YA2H8varkjwMaksqICeZCgE/MCt6RgchaveDOe9MV7nhGjPdVhleUyv+GmBjVF+F2jWIr2NyLsfXY1L5VwpiyWE8umM38l/EN/QnkPS5+VPVFZGBjJq+rvEr04g6NACWMn4CggYs15mYW89rf+0C1/U0w4fCpGulFVV7KAB9BW6iq2xtZZoSXyOeauKxas0UVtYRRRRQhFFFFCEUUUUIRRRRQhFFFFCEUUUUIRRRRQhFFFFCEUUUUIRRRRQhFYNZooQsVmiihCKKKKEIooooQiiiihCKKKKEIooooQiiiihCKKKKEL//2Q=="/>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86" name="AutoShape 12" descr="data:image/jpeg;base64,/9j/4AAQSkZJRgABAQAAAQABAAD/2wCEAAkGBhQSERUUEhQWFRUWGB0ZFRgYGRobHBweIBgYHB0ZIBgXHyYeHSAkHhgaIC8gIycpLCwsHB4xNTAqNSYrLCoBCQoKDgwOGg8PGjQkHyMvNTUsNiwqLDIvLiwyLCwsLC8vLCwqLC4vLS0sLCwqLywvLCosLywsLCwsLC4sLCwsLP/AABEIAOEA4QMBIgACEQEDEQH/xAAcAAACAgMBAQAAAAAAAAAAAAAABgUHAQMEAgj/xABCEAACAQIEBAQDBgQFAgUFAAABAgMAEQQFEiEGMUFREyJhcTKBkQcUI0JSoWKxwdEzcrLh8CTiFRZDkqJTY4LC8f/EABkBAAMBAQEAAAAAAAAAAAAAAAADBAIFAf/EADURAAEDAgQDBwMEAQUBAAAAAAEAAgMRIQQSMUETUWEiMnGBkaHwFLHhQsHR8VIFJDNiciP/2gAMAwEAAhEDEQA/ALxooooQiiiihCKKKKEIorF6L0IWaK5Z8xROZ/rS1mPHsSXBbwj0LL/I8j9amkxUUdiankLlMbE92gTcTXLic0ijF3dVF7bmqkzT7SuaN5gdgVJBt3Kg2+hqDTjSdwUiSSRbcrEkex3296XxcQ8VZHQcyaJ3BY3vv9Lq6sTxRBGLsxA72Nve9rWrVJxbCtib6TybYr6eYHrVD4/PcVEfDdTGCAQjb8+TXv8Aty9KxhXxZw7SgqYRzuy2U9tN7g8tvWgxYvKHOe0V06/leD6etLnyV9nimIAFgwubcrj31Da1bzxDECAxIvyuOfz5V8/RZlilWMa0ZZv8NS46G3K4077WO1675Mxx6IY5YmZV3tb4R7oTYbda8yYsfrYfboikB5+iviPOYSQNYBN7A7Hbnsa61kBFwbg8iK+eRxtIUCzKdiCjDYjsQW327ipvK/tEUFS7Fekg79nFtge4H9qC7Fxir46/+T/aBHE7uv8AVXbes0k5dxgxcJrVwQDG3Q7ciR1t1phw3EUT35qVNmBHK/8AT1r2PHQvNCaHrZYfA9uylaKwGrNWpKKKKKEIooooQiiiihCKKKKEIooooQiiiihCKKwais1ztIwRrUN3J5UqWVsTczitNaXGgXbisasY8xApWz3jPwr2K2H8Vj/K1JfFH2g28qFXP/Oeq9J5YSvHNimBidirKjW0WUldVvhufna/K1RBuIxIzHsM25lU5Y4rOufYeKls141aTX4CstgSSpaw3+I2NrX9qWVxEuIkSMuSXYKL8rkgXNqZ3n8XLllw4ETQkrPGnwMrbEsp+LYg73PxdqTIJSrBlNipBB7Ebg108DDGGOyMo4Gl7mvX72U+IlfUAmx5aJp+6YeLG/dJYQ0dwniEsJNRAs9wbAEm1gOXepjBZZpjxuBd2KoFkQjdtJF9he17gbcr3qAzjOsPiXjnbxI5FsJVVQwbSbgq1xY9Nwf2rdhc4xkuIlnghJaUaQdBYKo5KCbKeW5NSuwuImaKVBoK1/zBFx430stiWJh89uVFCZ1IplPhm8Q/wh+lW82n0sSRbpUzwPiQzS4V/hxCEL/nA2/b+QrCcAYyQlmSNL92UfRUBtXbh/s2xCkMJ40YbgjXcH6CutLh2yYfhE3pr1G/qo2zBsmdROFRZMfBGpukbpGvqENy3zYM3zqT4oxa+NK8Oozl3jk5bRrDZrAflOokk9RW/DfZ7iom1RYiNW7rrB+tqxjOGsx0ut43Egs5Xww7C4NixVSbkd6mfhXGVrwQQBS51vetk1uIblI5lYy7M3+4Ymdzc3WOEGxVbAAaVa4HP52rly/BQ4mPEzyRaUjRbCPynWE81tPl3PS3UVpzEYmPCjDSYUxoG1B11bnqSbsCDfuOldOXZ9HHhoooJNEiyh5DJ5A297a1uByA3tsKklw8kbXOY2hc7bZtuXh7pzJGPIBNQB6lRpwDIYhDI6u7lfDY6SjC1rlfLuSOg9am4eLp4MQv3uIqTtJta69wORtz2NesgylY55MXO4ZI9/EHwtI3xFT+YLewPUmscVPHBFLDIzSzyyeKCVIVATYWNzbYWsOdIkkjnmELm5+tL1OtD/1BFa3801odGwvBp/H5TpkPFJ/E8N9aodaC+xTqvp6HpTvl2cpMF0ndhqAPUV845dhZ40OJjBRF8pY7BtRtpA/N8vrTbkHGKvBoJKTRtqjtexF9xf6i3asPhlwlTGc7Ab8wvQ5k9KjK4+6vGilvK+IvMqScnXUje3NT9QQfftTCjggEdapgxDJ25mqd7Cw0K90UUVQsIooooQiiiihCKKKKEIrBNZqHzrOViBW+5G9uY9rUqaVsTczlprS40C853nHhrcEADmSbfKql4m4vlncwwaTcElhbYdSSQLAcyelcnFfEH3iTwYri7abux53tvvYb25cqwivlkumRBJh5NmbSCWFhcX57G/kPMeu9QsiLyJZRVxFWtJ5fNN1WSIxlb5nl85rgyjExYWYavBnRxYuVPluOzjZb73tuLkdqkvvGAYyRyxPhWI0uBcx35hvL2O4Nht6GtudZbEpw7hYzhFsRLck6blmiYH4738oG4PzqEwmXS451SFAqRjT4jDcLc6dbjdmA2Cjt86tijbiyJASDuQaUoTS2leYp+Z3vMIoaLTlGbPhHlVAspceGAPMjb/FpG7bchtzN6k8p+z2aU65rQKd9IA1fJBso9/pTrkPC0OEA0DVJ1kbn8h+Ueg+tS9q6zWta4uAudTzoue6QkU2UJlnCGGg3WIM36n8x/fYfIVNgUWrIFekkrCyF715Br2KLVysTHiXTNMZo3fXxv9rKyJ0QYcwusWryDXusaRXmJbijM0xns738+VuVkROhDDm12WKis04Zw8/+JEur9S+VvqvP53qWIrFdQEqNV5mnAU8Sv91kLow80ZNmI/0sfoai8fnSyuGxMJ8eNVQRtcI3mO7j4gd+V7Hv0NsWqNzvh6HFLaVfNbZxsw+fUehuKw+NkhBcL8xbx9U5krmimyTeKpSmBgQhw0rl2ViCRbcL5QBYEgAADYCo6Th9EwDyt/jRyAG35b6R4Z7kXuex2rZmmXz4EgOBLGNQgk3/AA2I5rz0N/CbjqN9625Vi0GXFGXxHeZmWMHdtGliW7KLXJ6/Oua6KXDRtDf86mm9T7ABWteyZxJ5ei6Ml4tkhOHhxCkBGBR+6Nyv3Fj8Q6c+VWbk2f8AhmSNyCkb2DfpVt/mAT9KqfEZMrRYZ5PEkkxTbuG2QnkFTkR3BtsDy2rfwtxL4TywTurKyFEcG41A7DV1B5A+1Qyw1Jnw1iO8Nje9PMH7pzXW4cmm35V/g1mlfhzOf8ONjs8YKE9wBcX9jemirMPO2dmZqRJGWGhRRRRVCWiiiihCKKKwTQhc+OxOhCwBJ6Ab1Un2gcUyD8NCCzGxUbk+9tj2tvvTZxvn/ho930ryFuZ9ydh+5qr8lMeo4nEO6ozmOJhuUaxIc/psORtzuelcskTyGQirWbf5OVjBw2dT7DmvOB4ew0kOpsUVlB/EOk6FJ5AggEDmNV7XqbxGLbDqgxJSfDSgrIRdgHUfEP8AMADp6NcgioTNcixUUgmjczq3wyr5iR2cdQRzvcGuPAZb99xCxwJ4SWBe1yB+p7E2G5sq+1XNw/1RDs+Zvl2emxHTw0SHScIEZaH7rdl+AbF3Yh48JBc2W7FQTcqt/ic8y3+wp7jgSTBaMvkVAPhKncHqGvuGPUtvUtgMvSKNY4wAi7Ac/cnuTzPekziTLZMFL95wp0hzZl5rf9JHVT+29dB7gwUA7Py6kZ/9HX19lIcL8WM7/dsUNMwuFY7ayOakcg/867IOJCMY+GmULc/gsL77XCm/UjcEe1KOfYmPGQ/eohomjKrOgO4PJJAe1xp1e1+VcOcZ6cRDDLe2IhOlz30kMj/6gfUGk8UttX+k7gh16fgq2bV6ApYyLikz4kp+V4EkQDowtrHzLftTODVAdmFQpHMymhXlmr0DQTQTtXLhikw7nyyOqPhte11XI9koaxoofmqK8u9rWoVq9HetSyOxkBdhjSh+3L8rxjBDJSULyrVm1eMTiAiljyUXPypYyniZvuM08huVkdYz9NI+VyfYVXDWJgY81ICU8Z3FzRup7BZossksabmJlUkdSRf9jcVCYbPzJmnhKfw1jdduRIIJb63Hypa4azj7vhcRNc+JNJoiH+Vbs/y1XPraur7OcJ5psXIdKKNClvkWJPoLD3Jr0SZiB6rZjDQT5BOmdY2GOI/eLFGOnSRfVfpb/lqQs9yF8A7Ml2w8qmNv1AH8pPQjYqeR61vOa/8AiGYxJYmGNiQvLZdyx9yB+wp9xfhsPDk0kSXXSfzbXIt6Df0prXCQEO0SyDGRTVVRmefIcLFhotZVCWZnsDfzbAKSANz1pfNMWecOphcTolL+A1yjra9u24O4Ox971JZFlWGMZxEsQWKMHWJCzMXHID4VIII6XvtSpJYsEyzSan1J/dNa1051H9KS4D4kMrQYdxvErhT+pdJO5/UBt6irV4YzbxYgrfGl1a/XSdOqvnb/AMUdZ/HhURlWDKEFlUcgNu429b1a/CGbnThJbfGsrOAehO4+RWuTio/pJxOBRr7OHI3KrjPGYWHUaeCsys1rglDKGU3DAEH0NbK6ANVMiiiihCKj86xISJrtpuOdr2713mlTizMAA2kAsgPmPwr69r9hzqPGS8OI01NgmwszPAVXcYY44mdcPGCWLAebn6En53sNgBW08MJJHLBHDJDNHpPiSMQsoDfESLr0JAtttSur4iaRpYllJO2pAxtta2oDnb+dM+U5pjCvh4rDvLCdnMikFV6sSdmsN9968lhkw8TGxOAy3IrQ13toeVCnB7JHkuGthbZRGYwS4KNoRMreMLMkZLaQDv7FuVh0vT7whw/91gAYfiPZpPQ9F9lG3velLgnK0xOOeVUCwxHUqgbX5Rj1O2o+oqymrsRtLW9rvG5sBfyXNldU0Gg0UDm3DGtjJBI0Mp3JUkXPc2/rcUvy8TSR68PmCF0OxdQA47MQPK3cFab83inZP+nkCP6qDf08wsKrbOs1xOoJiwraNidAVgD0OnmPfb1qeY5Lj8J8Az2P5C4MRD4Up0OGSQFdS8nVuRt9DbowqPmWzG/Vb/sf6iugw6hoU7E3Q+/Me4IrmliJCknfS1/kT+/96jqrtFN8HYzw8TG7HZYpSSewjJt9bU6cF554kCCaS8sksoQNzOmzED0FyP2qrVj0lS3Jen0/e1duTZuYJ45ba/D1GxNhdgevub0+KTLZTyxZxVXZWQaheEcdLNhUkn+JyxGwHlv5dh/y1TNWlrXto4VHVc67HWKAKzalnjrMWjhAQkEhjsbcuW49TWrPONViUKhu9hqbmAbDkOu9/Spo+FhwWNFKe6oLZJaOO61/aBn4jhMSnzPz9B/z+lV/mOaEYeOFbhVuxHdibsx/ZR6A9648wxzyuZWO3Lc3P9zXE76m337/ANBSnOLjUqprAwUC7JJ28JUJOw2G2wJvb3JPP+1SeYcQMY0hW0cSDyoOXW7sfzE89+tQQkIYdTz/ALD5V0YWXSwY2up1bi9yOWx2IFYqd0ygOifeG/Dy6Dxp/wDHmF0j/ME5i/6dXxEn051s4QaXGYx8VJfRGCqdtRFtI9ApP1HWl7DZWZfx8ZKY42Nxc6pZf8q9v4jYdqmcmx74rExx4cGLCwEMVUmwAN/MfzOxH86oabj7KV4FDT1/hN/EmRri8O0Z+LnGezAbfI8j6GkLAa8VF93xE4hXDEmTVzKg2G/K6HbfoRVomq4+0TKvDnWYXCTDTJp7i2rb1Wx9waoli4raVoRcGmh/pTxSZHdDqumRII4kjw8IePEeV3drSsNVrqh8xt8QNgu1608E5gYJ5YJHBEccpj32LbX0nlZhvXvBcP4RXIkkbFShC2kHSunTcBmJsLggAMwHS1Q3EM1zHikj8EBjFZWBH4YFipXYjSdO23ltXDjYyYOguQ7d3+Wxua6W0C6TiWUfSlNhy3V58J478KOFviSJW+R2/blTBVfZHm3/AFHjrvHIY4U9Qd7j2uP3qwa3gJS+KjtRYrGIZlfUbooooq9TrxI1gT2FVH9pWcP4R30X3C9dz8RHTa9uux5VaWaTMsZKi52AHz9ao/j+dWlWMXdy93I3JPw6Vv03sO5qCUcTFRxnQXPzyVMXZY5/Racmy/EYWJpo5oydGqXDhvNote5t8LgG/K49eVaM24gmeHUk5aFl8JlcjxNRuzFgoAuBsGGxBHXYdzZ/hzKVmwDxyMCl12chhpsRsbkbVBZzgIDPFFhg4DgBvEvrDM9tJB5WH86fAwyzgzM7RuDQUp4g+hXkjskfYNvEqw+Asu8HBofzSfiH5/D/APECuyfiRRivu8p8xUMh6EG9l/zbfPl03lI4gqhRyUBR7AWH8qq/7S104xW7xKfozCus5ufQ0K5zSAbqz/auDNsmjxC2cbj4WHMf3HodqWuDeMfECwzHz/kb9f8A3en5vfm537UsHNVrhff5yXpBaahVBnWUNhXZOoIZTvblta/Qj+1RLz33A2JNunUE/Qg/WrB4t4dmc60ZpFvezG+ne527X7UjGAja2+6WPPc3v9K5sjchIXTifnAK5sVKDv0Pwj9yTXP+U3Pl5nufSuuYg6uhNunQbfua1TevT9rdqxVMKYcl46mhjEWxLOLNJdgiWAsFG9ha/wDSrFyTPY8UrPFq0qxS7C1yADcem4qkXFr3+Z6+1S/B2fDDYmNnJ0HyWubKGI1OQL3sL7d6sjlIsVFNCCKjVNX2iYv8QJ2QX+pNIEkpJO/P1/rU/wAXY8yyu3c7dCB0Fvbe9LTkk8729B/I0gnM4lUtGVoC8cj8V7fStLvubG/cmstOQxtz9QKwQTub39r1sLC2Rt2+ZrYvPa571pC+hP7Ct8YJHK9ZK0F3YNVkb8aQogG9lLMbflHS/uQBVgcIZ+rOuHwmGKxLvJIzXI2+IkCxYkWtf2taq2iI1DXfT1AIB/kQPc1dWWCCDCq6gQxaA5vz3AO/Ut09adEaXJoAkYjYUqSpQEdSB6moXi3AjEYSZV3KDWh/iXcgfK4v60t47ip8TioIUDRxNJGbHZnUkEE+hG4FPqqOXT5n9zv1qthdqRRRuAFlT+U4dJ9EXhys7K2plkIDMt2QEEFeVhc8rit/EWSQ4dEBmcz6RaK6uE9C1hYew5115ImIimxWFwxVXLeUsbWCNYkX66WH0rC8FqjhsXi4VuwLKGJZt9xqJH1rmyzCLEnO+gFwBUl2/kNvJXMZniGVtTz0ATBwDmglhhjHl+663ffuSUb6tb5VbeS4wzQRSMLF0DH5iqJ4Bk0zz4Xk01kDDsjNq36DTv8AKrp4SxGqCw+FHZE/yqbCpWjh42Rg0cKj9013agBOospuisUV0FKoriEN4XlYLv5j2G97Dqe1UvnWLSTMoABoRCDv0UEtck/5Sb9zV0cR28HzEgA3OnmR1A7X71Ruew+NjwJVZUCatKjfQFZwFHsNIrngA4t1dmH7KptRDbmF2x5DA0LKuJwkjk3EjqA1rG9yGuTc3ueVc2Fw5bNoEdtZj8MFu+iLUT+1YbNsKw0NlxWPlcA6wO99N7/OscHYXRmugkto8QAnrZCB+1qswLHiQl5OhpXL03afZJxDm5aN9vyrTBqpvtLxOrG2H/poqn53Y/6hVsmqc45T/r8QD1KkfNFrpt1UIS/h30tbod1Pr296s3hLixmb7viLiQbAm4LW5g/xjt+b35p+FzyA4D7u8KtKsutWC6bqLCzMNyxGoA9ALVL4hWzVp8QhKmCMARnm5UHdDsB3IO4vffalubxGjYjQ/t4JlcpodFZfqKVs+4NEpLxWBPNDt76T09j9a4uDuMtdoZz5uSsfzf8Af/q9+buova29+1LNJOw8UI+VHRe1dGczdFT2Z5K8TWdSO4PccrHqB2FRU0fv02PM9fkN6v2bh4SrplA0nodyPUHoaSuLPs1SLDyTJM5KbkaR8N7H5+tRPjDT2SrY5swoRdVZM1727/T2r1lOC1uHOyjqepHQe1SMGTx3uxdvS2kfMj+VGMxoHlXa1woGwAvS82zU7Ia1K4szxQL3FuvPrv6f3rhFiOX/AMb/AM6JGvz68714ZrCwvv6/2pjRQJbnVKx4Ytes6dutZB9P+e9Y5HmPnt+4rS8WBH/zf+RNTOQ5DJiJUVFbSSNTW8oXqb8uVTnD32dyTwiSSTwtVmQWD3U8yeVj257U4ZhnkOXQJAn4jogCoTsP4ntyv+nn7UwMoRXU6AalJMtbNWmfIcvwCiV01H8gY62Y+iny/O1hSzxnmM7CCSV0AkBeOFCG8NejNY2LMNwT26cq0ZhiY8RCrtJJNj5pdKRqNglwLBeXqPhHPteoPFxqrSqqvfUEDsdWi19tS7XuNrGwFUsjvU6jbYeHXr6JDnbD15/OSZ8mxz4zNIXZPD8MfCABZUU6b+tiov8AsKs0VXv2bw6pppCOSBeZO7c9ySfy/vVgiqHCllOSq0z3DoM1kWRyiSA62BtYNFcm/uK9ycPYCOFZmbEujmykKRq2520g2PQ9a98Vxg5tFdQwPhXU8jsdjzr1hc4x008jQvCyKLNv+Cg3sNTAEnYnUP5VyP8AUOJxAWPyil703NNjcq/DZSyjhW9rVXJlGITDZqdCkK11jW1iC8Y0C3Q3IHzq4OC/J4sI3EenfuzAl/33qlslxDR5rE+J8zmS7EWYEsp0sNOxFytrVcnBrsJZ0I/S7+jNcab+igX9b1LMMuLivqz1TmXif4psoooroKZRHEgTwrv8INyO4G9j6cqo7iPM5oMd4xADlLpfewYHe3cX5e1XrxBGhhPifCCCenLe3z5fOqL+0TDuZY5pLfjKWC9V8xsD7ggj51DC1px2V1KOaqCSICRsfnzwXKPtBxn/ANRf/YtdPBmOMmaLIdjIZCR6lGNbck4JjmwfjNIwdgxFraVtfZri55b7i16geGMZ4WLgftIt/YnSf2NdXC/Suc8QNoW2NBRSzcWg4hsdFeFVD9o405izEHTojJtzI02Nieuxq37VU32n743T/wDZT/8AanC6Q3VRPGeTx4XEgQuHjdFdbcxcWIY8ibhr2Jsbioo4o6SAbA21jmNjzt6VK4bhgSZe+JWVbxSWdDcGx06dJI3Oom/Sl9TY78utYBpYptKpv4nODvH9z28v4q2e+vncM2xXoAOVWL9mOa+JhXkmkUsjlbki4XSDqPqdxfrbvVVRZ1CmCaDwgZGbUkgAOk6lDC7bjWqj4eRHrTn9m7ibCYiFVBcupu3KzADnyuLGp8ZJw481KkEehWom1dTQJ2wfGsUjMdWlQbKLec7fEw/KD09OdRfG/FSDByBLMWBX4gCLkDYcztXjDcFxRQCSX4mJ13bTa7EADfc8tuZpJ46ySaArIt5IAOY5qf4uvseV+xrEb2PjNu0NkxzS2QX7PNLsuM7WHy9fSuCeNiu2/wDavImBt/z5V0A7H6H6/vU1MqurmUKZTex2rJNSOIwoO4969/8Al2YweMq60HxFNyhv+deYvzHMb86e05tFK4ZdVwxEsdtydgOvtbr7c6srgjgTSRNik8wsY0JO3O5dGHtYH3rz9nHB4UJi5R5r3hsQRYgi5AuLm+wG4qQ42zWUTDBlvu6OF1OQzFtXIEICbX20jn1NNaL0Fz9up/jVKe4nw+/gs8T8ciO8eGIL8mkG4X0XoT68h0vSpj88wq5foCl8ZIxZ5G0toFwCAeY1BbjmRvyvWnjzCYfCzCPDzeKLESWZTpYGxQWHTc3N+fpXjK0wUmIMk5MCKhMajm8lmKkmx0723Ow2HWqA1obVpvufmg6JNTpsvIw7YWaAsThmaIMWvd7MDckWupYbAEcveujI8PiMMkMyosqy+L93iYarACxm8Lnuuq1+W/pWrK8kmxKu11kAhVmkdj+Cmr4dR2v5ibX5Btq9ZpjpMummhws4e6qkjqDbexYC+1idtQ5imVpcrKafsuOqKdu8ij6J/vTxekv7K47YNvWZv9K05gV7Wt0l1iqu43x+jMi4AOgJseR8m4+YNr1yz8TQjDjDwQvHGxvKS4Zzy8oNvQC56C1cPFWJ8TFzsOWsgfLy/wBKYs94dwceCEkTeey6W13Lk2uNP1O3K1S4wwNfGJQSSbUrSu1fDZVwCQtdlpZcHDOYq2ZQNHGQoASNCdRFoyAbgd/Nfp8quHgtWEswXdB8b/qlJubeiiwqovs0gY4tmXYLE2p/03sLjueYq5OA4vwpJAfI7+Rb7gAW1H1Y+Y/KuZiGt+va1v6W8/FVRE8BzjuU0UUUVcp1yZrhVkhdXFwRv05b/wBKpr7RME0sRxROkLJ4apb8trFr9LEAW96vAiq04ny5MSuJitojgQ6bbWkJLDb5G9c/EO4M8c3Wh8FTEM0b2dPnvRU0mJcKVDMFPNQSAfcDY1hAdyAfLbft2v23qX4fwEDLJNiWYRx6RpXmzNew26bf71ITZ9HKpwuFwiqsvlG/nJv5WuOxsdyetdt+KIeWxsrTvGwA89zRRtiq2rj4Kzsnx4mgilH50B+dtx9bikL7W8uIaHELyIMbe48y/Uah8qlvsxzPVC8DfFExIH8LHf6MD9aYOJcmGKw0kPVhdD2Ybqfrt860dbJAsVUGQZW2KkEayKl1YgM1tTW+ED8xJUbel6isbh9EhB5g2O3b0NbsPK8Lg7oynnyKkHn8jUrgZsMuGlSWNmkc3ikBPlIU2vuNjq3HoCeVHebZNpQ3W/Ji2Iw8eGKxsgnTfSPGCsbHTtcgfqJ2tbrVq5/nEOVYUfd1QBtoUHfq5tuwAFyeZNhSCmMiy6DDhof+qjkE0UqEsjxsU63sda6hYCykXsL1r4qLY/MTHh11o6p4IG5ClQ+u3QeYkjpa3SpZnWoFRh4w519AsYeDG5nNfUZALXZvLGg+WwPsLmrHhyqTDYcGaZJejXAW/Sw1HzHp0v2qNzLOlyjBJBGoZztG3Rj+d2Xnfrb2FI2Ay3GZhKWUtKB8TyN5Fv07D/KoqJzMpqO9zXQrx23oGBT/ABB9muHmVpMODFJYkBfgY9ip+G/La1u1Vfh8K7TrEfiLWJ9r3JHoAfpV+YPKjh4kV5vEbk2x3v8ADbmxPS55gb8r0gcWYLTivvQiMcYsnnARnZjpLBCbnY3vavXYqN1jZ2hCjZE5riAahKmMmjAsiAAdevuSfrUvwJmCJjIyzOqkMG0HmNOwI6i9L74dnkRAVu+kAsdK/pN26Wp0wOQQZfOoMgmjkAXx7MvhsTbSyHYKdvMb+u1xTYY9CtTP1aE15zleK8aHE4MrPDE4YQp5GH6tjsxIJ7EdutaPtEy2PGxxth9X3lR5FsQSp/IwO6sCNuxv3vU/lkTR7Xsf2I/50N7dDaxqbimB3I37/wC/MU5rBE4kKV0he0DSiobhHLYkknGLiZ59JSKM2AU76nYNsNFgefWwBJqHyrIZcU5WLSzKRcE2uBckm/wrYE3I71d3FvCmBkEmJxKull/EeNmBI2G6i4Y8una/KqrwPCs48EwSKZcQTojWQB9AGoM1jZdifKdzY2qhhDugSjULxk2VYlsNiZcO2iFDqkCvzPJUsDc+Vza+xANQGBzJgjoFFmvdjztta3tbr3ru4gknwrvgzKCqsQyxsNDXsCW9bAfFuo7VI5lkuG04aHBOZpJFPiNfYsWIC2IBXSAenLeth1XUGi8ItdWBwTgvCwUQIsWBkP8A+ZuP2tUlmePEMMkp/IpYe9tv3tW3DRaEVb/CoX6AD+lKX2k5ppiSBfikOpgP0qdh82/lTAKlJ1Kr1MLI5uqO197hWNz8hW4ZDiLFjDIqgEklSAANybtapbC5nNgDoEqsjjzoj3ZGtvsQdDj5g9a2Z7nszxErNrgdVj81g5YAM5ZB8LXtfpZha9RPxWIMgDA3KdDf5VWtijy9omo2Ul9n2HKwYiV/8JiqBR8UjLc6R/D5gDVv8GYMphlZmDNKTIbchqtZR6AACq4yTCmDCQQA3mmILNa4iExH72I35nfoKt3AYNYo0jX4UUKPYC1cqE8bFSzbVoPnkqnDJA1vNdFFZoroqVYNK3EeGviIl0WRzrkbodA2B+Vqaq4c5wzSQuqW1EeW/epcXFxYiBqmxPyvBXz1nMJw+LlSFPwpm8isPKyltgL2+FrgG4tXvL8DLJKsDv4Go28KEAPtuS2k+WwF/OxPpTfxzkbSYaOJFHiYaPxGHW351Hc3N7ddNKPDWdQ4cSzyuzTPdUA3bfm5J2Fzbf0NexzOmw2Zoq8W0qa6A8utei0WBklDpr5Lc+aJg8zaSK5jDaZOt7geIL9bHf3FWukgZQym4IBBHUEXBqq8vyOSaCQsiYeA+dWkPnZ99LF23sbkHYCx2FTn2c8RbfdJTZlv4Vz6nVHf03I9PlXQw72vZkBqWUB3+dVJMyhzUsVxfaJk5jlWVFukt9e1wH/7hv7125Zw3hcwwLNDD4OKQAOqEhSw3B0HYBwDYjkb074iFXUqwDKwsQdwaRVgkynGrKhZsNJ5WW+9uZW56qfMvflSXtMbszdDqq45BMwMI7Q069EuZRwq+MWRYpT40QBWKTkV+EhW/KQQBYi3LlW77PVMWN/EifVHHIVsDcNbSAbb2BNvnTJxflMsMq5lgHHht52K8lJ/Nb9DciDyN+9R2f8AFULvBjsMfDnRgJ41PM2uGH6lI1KTz5XpRkNA03oniMElzLVHoVH8PQLj8WwxsxU2LSF9nJBtoBOwsfTYCmzOM/gypFgwL3YgsQxDqL7amPPUbfCOg6Vz8So2Ilix+XRXK3MrEoobTY2IJuSQWUgjcAVGZ9mGX4xRiXkaOYeVUhiC2INxq1X19gQRXrW0qBqsvkLyC645ciunGcTY6FXmxEYZWh8hjKt4Tna8ijdSbjbYD6ioVsWzQQ/eFBMULrKz22DG6WuQS9/JsNu9bcq4nmZBBK7lPM7qdP8AhgXOq9r3tYAk7mo3O8E3gETWVkn1W3HlmQOAB15cyfQVDLBG1wyDx90yIuvXyUNiJ8MEV40LS2GtZLlQeuxO/pU3DmTphteIfdxYRFbNY7Ws3S2/Ll1qMy3Asnh4om0ccyoWADMhtqXytsQRe19ja21T+cOMwx4XEYoNHpGmVFOwt8Hhnk3fmOu/KuwzEHYfsoH4bmfHfyUhwj9paQ4ZUxkUrBCFSVBcFOisSRuvIHqLVO5z9q0EKK0KNKzC6C+nY9Ta9vbrSbmWIM0n3LAfjpfw1Y6dTW520iwXa9z07VF5rwXLg2tPLHEWHwK+t7eyDl6m1YBZoDX+UGN5uRQ/smbG8RSZjFip3RzBAtkjUlY9RO0jsTcst9lAubjkL0v4HLJfu0mJjlERQFSF1FnH5jqHwjcKO+/rTXJkWIbL0w6RLhMJH+LLLObO55ljGpLbk7A9lFaclH31Vy2BgkSDU83h2ZwjXvpvcEs35jRxiKhaEQIr1v0H8pLi4axUsL4yRGdAfPIWHMWH5jc8wOVOn2c5HpQ4lxu11jHYDYt7ki3sD3rPG2XrEIMuwcjubkyLqvuSCt7bd3PsKbcvwYiiSNeSKFHyHP58/nTopCbbJE7Q0A8/st0koVSzGygEknoBzNVRiM4abF/e2UmOORL/AMKarKPfYn3vTBx7nxcjBw+ZiR4tup6R/wBT8qjoZMTl0ah4oZIZSdQBDaiehYX5AWHMc68xEmRuRtC52gJpUb068lmBlTmOg6LXjOBWb8TCyxyxNuLuFIHqeX8jXJhctTE42KAyeRUVZZF/MEXzFSefRAfQGtuaRYGSBp4fEia4Uw9CxBI+QFybdul6nuBctbDYZ8S6iNpNkkfmIwNyi8/Mfa9hXMfiJIoHSPcaiwq0A1PnenMK0Rtc8MaNb61Tnw5hVlxgBQrHAgaNDe4a4VWbqTYG19/arBpe4KyoRYZWKkSS+eQtuxuTa/ytt0phowkXCiAOq9xD8z6DQWRRRRVSnRWCKzRQhJvEmDEBmmv/AIoCgdjY3Hz2P1qss1ypcrxaNYSwyLfSwBIO3LpcGxBHS4q9sfgEmQpIupTzH9Qeh9aR88ydZpMRDMnkEQ8Nj0N9nDd+/wDvXLePppC89x3eHzqqgeK2g7w09lVTY3FY+dRbxCDcJb8NfUqdrepvf15VJ59lwvqjl8TFQKHnZFCiwIAI07B12FuZFuu1cL5ticLE+FYNGzWKtazaTe4B/S3MEct+5ru4T4ea3jT6ljDApH8JkcElRY268geZq+U8EcUENa3ugfq/B5eZKU3t9m5J1rsnHg/i5cYml7CZR5h0YfrX+o6e1TOPwCTRtHIoZG5g/wAweYI6EVVWNhcyGeFPu86y6fCQgkkqWutuTAfGnLf1tTtwpxqmKAjksk/bkH9V7Huv09L2ObI3MPMcvnNRvaWOXNHleJwFxCBi8MST4T6tSE87aTuPl7ilviPN/FuiZfFh2bqsbh7+hAH0Aq0qC/qaU6AO0KpjxeW5aCeao9MBKNiHiU21F1dVPysWY11QwsgRkUhWbSMRKtrdykfQAb3sTVyg0k8aZo8+ABRPL95IVvQB1G/qVP1FYdGI21Ccyd0z6OFjyXNnGRRYB4C8xkE7xeNIdwV1liRty+E8xsOtSn2tQsyLpi8pdAGVhdrDyjQNyBqO9+orh41ygtl+GdJXdAsZEdtraQSRbfVYH6VpzPODJl2DdAzMt1AYG5KKVGw332rlvmzOpzeqGMIo7kD+68YjLfumUzRzqPExTAqvUFbaQv8AlF7tyubUiZdjJIJVeMkOnmBXe39udWKMAJUkx2atrfSBHAmyoB8KHf4ify+5PW0J9m+WXxLyWsEQg+pfYD6An6V0slXBoskCSkbnm/Pl4BQp4kZsUuIc2YbHQojJHUagOZvuTc1053xDHLikxEKyAghnWV/EUsvIC++kACrExXCOEkN2gW/8N1/0ECtcfBeDX/0F+Zc/zamfTu0qljFx1rl+eqX8d9pSS4UxTrLKzgeINYjS9wdtIL2Fh139Kg+E8FiZJGGHdoka3iSWNgASQLncn0FvWrCwvC+FjbWkCBuhIJt7argVJj/+VsQEmrilHEtaC1jdeajMo4eiw92W7SN8Uj7se/t7Co/i7iwYVNCWMzDb+AfqPr2HzrTxTxqsAMcJDy9TzVPfu3py79qVsDl0oh/8QIWd9eoq12sATd27kEcugsd7Wpsr2wtBO9h1KnY10rr+a85VKuEPizKkrvcSRlvxEVhubEWLMDuL3AO/PZkgjw4wpOGiTEQai7JI+nwth0YbAW5HfteuYpFi4JZMNErO5DTQs1iCA3nQ8gxv8XI+9LjR+JLHhoCAzokc5B8jMtyW25hQN7cyt64jmDFuLnEtcD2q6UHMA2pehGvW66QPBFqEHRdOAyU5hOXiijw8CW1k7KBztcbszb+w7VZuRYFcVilexkihO7MLR6gLKiL1t3N7WFQmTcPgD7nhSZW3d5JDpUcgTpHPpYb1aeT5aIIUiXcIoF+V+5sO5rA/3Ugd+hnd69TVa/4WVPed7LsArNFFdJRoooooQiiiihCKjc9y5poHRDpYjyn+l6kqxWHsD2lrtCvWuLTUKrOJ+GhiVw8DsI50QgEi9iE5G35TYbj09aRZMxZXEWLkkSTDEiNlAffoCrEAnlpk6delXvnGQpKRIBaVPga9r25Ke4qus4ylcSuIjmi8OVfPE7LZh0IJ/MuwuN9jtXNa76U8OW7Nju2vy4VVDKM7NdxzS1leBXAxti8Qp8QkjDxv8X+ZrdTzJHIepFR+fYVvu0OJl2mldr2GksvNGIHUd+ditesxjmwTxpiYo51UaoCxYrY7+VgQSL28rDbtUVneey4pw0pGwsqjZVHoP611MPBK6YSggjc120DQPc13U0kjMmX267kpl4d+0Z47JiQZEGwcfGPf9f8AP3qwMuzWLELqhdXHWx3HuvMfOqr4ayMSxYhyniSRqDHGSQGvfzHTYnkQADzow+WbpLh5hEzKtlLEEO17RBxz5atxsCoNVvxMWdzdKa8ufw6JPBdlBG6s7PsyGHw8kv6V29zsP3NcOR5d4uXR4fERkKGLkE2Y+csvLddjv136UqScX4qAiPGwCQKwI1DSbg3B1L5Gt7UwYL7RcK/xl4j/ABLcfVL/AMq94YeQ8XG1NF5nLG5BY1UnmKKj4ONFAQPsoGwAVjUTkHCMssskMjlIsO+qEhb6w5c3v6Cw9DUrHmmDldXE0TMvw+e1trciR09KkkxijdZFv0IZf71HFg8lSdcxITnYqwaOVCqw4vzQTYnwcOCUjPhRKPzNyZrDqzX37AU8cM5J91w4Q2Lk6pCOrHoPQCwFRmRcLRYXESTPKjC34RZlBW99RPS/S/a9S+J4mwqfFPH8m1H6LeqYoyCXO1KziJg4CNndCkKxelbHfaPhk+APIfbSPq2/7VDvxfjcVcYaMRqPiZRe3vI+w232F6od2RmdYdVIGFxoE55pnMWHF5nC9hzY+y8zSHnfHE2I1Lh1aOMAliN3I7kj4R7fWoHM8IQqyGVZS5IYgsxB2NiWAJuDcEbbV0cH41o8SNFizK6gNsCdJIBPQEi1D3hsTpWXp+yY2PthrrLo4aiwj6knR2dh5Cp7dEA5tbffnuB6zeGT7nCJ8PKs8AkAIHPQ9gysOQIYKQduZuOdcWc5XhZ0bEYaVIWQjxFJITVz8jAc78tOxtfaouKB8ZIBFGyagBiJAGKk2BZ2CeUcr6RzPqa4zwMTWQuIb+oO0HwaEK8HhClBXYjdb8ZCGxTx5aJHMgKkLa1jYsEPRbj4jt0G1NWU5T9yjSOOJGxkg3YkM4P6UUA6VHK+3UntW7KsrghPgYITPPINLMxMd7bkk28qjnb251YnCfC4wkZ1EPMxJd9yd/yhm81h++9TOc7EjhMJyDUnVyaGiLtyC+w5Ldw3wymFUm5eVwPEduZ9B2F6m6LUV0GtDBlbopXOLjVyKKKK0soooooQiiiihCKKKKEIqNzvKBiIyhYqejDmPrzHcVJUVlzQ4UdovWktNQq2z3Lfu8USYpFmRTa+nykb7b8mA5b9qSuIPs4bxGODKvGV1LGW89uyk7MNxbcHer6lhDCzAEHmCLj6GlvMOClMwmhcxsPyWuh2tp7qD6VC2KfCuLsMbciqC6OYUkseap3LuIUinWd1kjZI/DMKr5W0jSLFjdRsCRY7i451ng/B6pnxcoKxRBpL221b7D23PvanvM8uMqSxYuB1jvdHI+A+j8hc7je1796VX4KtCZMFO9/hkjcgAi2+6i1rb2I+YrxuKhc1zHVjc4AGulOQPqLr0xSNIPeA5c1BYXFPimk8QsIWlWWYrckX8ioB3N7fK/St/EeFhgxkwaO66AYkBKjUQtt15AWY+tecxy3E4URRvGUUMWV4GJ13AvdluNVgLXHLpWvPs4ixWIjk80YACyBhcizX/LzuNuldBjSZQWf8dD3T4U03NP2SC4Zb96o1+bLq4hyjC4dtB8RW8DxB5wRq/RZlvv3vXjH8MQRNEC8tpIxIToQhFuoJO42GrpXNxhj0xOJ1xMCrKFF7ra1+erlub+1T2eZkJdEMU0BiaFY5GLoNLBlOrfzHZeQ50oPnjbFVxqQc1dvb2W8sbnOsLaKATh5RCJmEkiGR1JiC+VVNtZuDe55DYbc96h8xRVkcRtqQMdJ7gcjTJlOZvh1Bw06aTI4eOVgAQCNMgHS687b7dahuJMVHJipHhFkJ22tc2Fzbpc3NXYWWUzOa64vQ+ehFNfDVTysYGAjX5upfNozgo8KYgt3j1yEqG1nynSbg+UA2AHe9TWqLDYzDTRgJFi0s6D4QTaxt0Fyv796VP/MAkw64edC/hn8N1YK4HLSbggjp8h2rqxcOLnkhKwOioFWEMpCqByJZxb1JNQvwr3Ckpp3sxr3ge76H0ThK0Grb6U6c154ygCSLGIzH4V0U7kMl9Sm56jUwI9qhcskdZo2RdbhgVWxOo9BYbmnReCJGYTYudZ05sElJJ9NbCwHt/vU9lGVRsWOXYZkkUaWYNtv01sxHvbfvXjf9QjiiEDe26l6aeq9+mfI/P3R1SzlvBN9UmPEsIv5Y40t235EIOlhv3pzybJp5EjjwTNHhh+dgoGx3spUF2Njv361PZNwOXjBxztK976NXlXsDptqPWm6GAIoVQFUCwAFgB2qcxS4g1nNtmjRNzRw9y55/wo7J+GYMMS0a+dvidiSx+Z5D0FSwooq1rQ0UCnc4uNSiiiitLKKKKKEIooooQiiiihCKKKKEIooooQisGs0UIXh4gQQQCDzB5fSoTGcIwlGESiFm/Mg/mOoqeorD42vFHCq017m3aUhYrhTFxwhI3ExButvIV7c9j9Rao/Oco06ZZ8GJJeTfhiQMPUgbHt2PpVm0VGcAwGrCWnoVR9ST3gCqYxuQ5fHKDJh3s4+C7rp9dAN/l9K04vhPL1OgmRC26Sa72/hZWG3ubetXS8QNrgG3K9apMvjLazGhb9RUE/WtCHECwmKxmhOrFTGH4by1gYyZBIAfP4hN7dQLaduot/eveXZHgZPwVwru3SRTIWP+YA2H8varkjwMaksqICeZCgE/MCt6RgchaveDOe9MV7nhGjPdVhleUyv+GmBjVF+F2jWIr2NyLsfXY1L5VwpiyWE8umM38l/EN/QnkPS5+VPVFZGBjJq+rvEr04g6NACWMn4CggYs15mYW89rf+0C1/U0w4fCpGulFVV7KAB9BW6iq2xtZZoSXyOeauKxas0UVtYRRRRQhFFFFCEUUUUIRRRRQhFFFFCEUUUUIRRRRQhFFFFCEUUUUIRRRRQhFYNZooQsVmiihCKKKKEIooooQiiiihCKKKKEIooooQiiiihCKKKKEL//2Q=="/>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87" name="AutoShape 14" descr="data:image/jpeg;base64,/9j/4AAQSkZJRgABAQAAAQABAAD/2wCEAAkGBhQSERUUExQVFRIVGRwaGRgYGB4cGRoYHx0cGBseHyIdHSYfHx0kGh0cIDMhIycpLC0tHh4yNzAqNSYrLCkBCQoKDgwOGg8PGiolHyQtKjMqLS4sLCotKjUpLC8pKi8tNjQvLCwvLC8pLC0sLDIqLCwsKSwsLSwsLCwqLCw0LP/AABEIAOEA4QMBIgACEQEDEQH/xAAcAAACAgMBAQAAAAAAAAAAAAAABQYHAgMEAQj/xABCEAABAwIEAwYDBgQFAwQDAAABAgMRACEEBRIxBkFREyIyYXGBB5GhFCNCUrHwYnLB0TOCkqKyJEPhFcLi8RZTY//EABkBAAMBAQEAAAAAAAAAAAAAAAADBAIFAf/EADYRAAEDAgQDBwIGAgIDAAAAAAEAAgMRIQQSMUETUWEiMnGBkaHwscEUQlLR4fEjMwUkQ2Jy/9oADAMBAAIRAxEAPwC8aKKKEIooooQiiiihCKKKJoQiiuR/M20bq26XqNZjx82iQVFo3gqSfobpqWTFxMtWp5C5TWRPfoFLya5cVmzTYla0geZqoc0+JXiSrvg80mDHmJI+tJm+McQsFLSHHER0Jj3vA9TS+LiXtqyOg5uNE3gsbZ7xXkLq6sTxUwgSoqjrpMDzJ5CtLnGLKQCZ0n8UjT5XB+tUPj87xLR7NQ7MEAhBvY7Hf9I9KML9rOHU8FILIN5UnuqsPDuDt6yK9MWLyhznsAOnWvrdef8AXrTtHnZX2eK2gAVBQn3HrI5VvVxG0CAokTYSLH32r5+azDFJSga0FL3gTqG8xtI09617TXcrG45tJbcaKkpuRE6R/kJhPrXhZi22zs+ldum69pAf1eivlGdskgawFGYBsTFdaHQRIIIO0V88DjR3QEupMSClWx8iCb+hmnWV/EMApKyU8lj83RYjZXWN/lHpdjIxV0df/k/2vOHE7uv9VeFFQfLuMiVhPaBaVAFCuR8iRufOpHheI2lyDKSnxAjbz9POvI8dC80Joetll8D27JrRXgNe1ckIooooQiiiihCKKKKEIooooQiiiihCKKKKEIoopRm2fIbBGtKVdSRb60qWZkTczitNaXGgXdi8ehvxED3qKZ9xqG5hSNI5aiD+hFQvif4gkd1CgonoI/UmojqDi23sSoKaUopUlB8FpTqjaTyF4Ctoiog3EYkZjVjNv1FVZY4jR1zy2Himua8Zrc19ghSQkSSkqgDqYMR6gVGkPOYhxDZWSVqCRO0kgXqTOPdrl4dYAbUzKXW0WQpKhBJTsbXkz+LpUNYeKFBSTCkkEHoRcV1MBDGGvDGAOBIvc16/WymxEr6gE2PKw+eKlP2bDtY04VxkKalKNZKg5qUBCpBiCTsBAH1cYPLIbxuCcWpSEBK0HdQQRqsCYkFItYST1qP5tnWHxK231do26mNaUpBSqDIglQjpcG0bxffhczxrr7r7DJKnRE6CUpSNgCYTyFzUj8LiJmjUGgrX9QIuPEV0TBLEw7a7ciEkzp1JdV2Zlof4Y/KlXf0+UFREcjTngfFBSncKvwYhBA/nAP8ASfkKG+AMW4SVJaRP8QA+SAQPau1j4avpIUH20qFwRqkHyMCutLh2yYfhE3oL9RofVQtmDZM6UYRCXMey2kyhtaEJ80ouT/mUFK/zUy4nxSS66pnUcRrUhexhtLWlUR+EyZJ5p8q6cN8PcS0dTWIQlW0jWkx7CscZwxmGladTbgcsojSFKEg3UUpUbxzqZ+EcZWvBFAKXOt71tdObiG5CDuarzLczX9gxLy1SSUttg3SmAEjSDIHi+lc2W4NrEt4h91oJQ2hEBHcPaBPeiO7c+R8QrTmCMS3hfs7mFKGwdQUkE97qoyoGZ8uVb8vz5tvDNtMr7NwOBay5KQqDMakzAsBeLCpJMPJG1zmNoXOtTZtuXh7p7JWvIBNQB6lLlYBSVNJZcWlxayns1GChY0xJTYySLwLzO1O2eK8Rh30/aWiCbLO0p6gbGN7H9a9yDKktvOYt1YWhsTrHhU4rxFPUJmJ5k+VHFS22GnWVqU6+8sOyRCUCYEXPJJTb9KRJIzETCBzc9taEG+t+TQRWt9N0xrXRsLwafPueSmfD/FXjDSwtKO+garFHNPl/T2ipxlmdIeCSLFQkA8xXzjl+EfbQcSgFCE21G2qTpgfmHX03mpXkHGIWz2aiUPoVqbjY3uJ+duYNYfBLhKuiOdgNxuF6HMnoCMrjpyKvOio3lXEfeSlZlK0yhXykH2Mz61IkLBAIMg7GqcPiGTtzN9OSnewsNCsqKKKoWEUUUUIRRRRQhFFFFCEUUUnz3OUtgom5F43A8gKVNM2Fhe5aa0uNAsM9zrs0ykpAG5Jj25mqk4k4vdfWWWY2JUoGwHMkkCAN52HrXJxTn/2l0MtymVaZUo2MxeTAv0Hzr1CV5Y7pWgOYVyylaRKgQJvEyDPcNon1qFsTnuEsoq8irGE8vv03VZIjGVvm7l0/nZcGU4prCvAHsX23BBWUmUyOirhMwZi4v5UyOLwKi4240rDLI0qjvIncG1rG4IAt5E1szrANpLCwls4NMEOSSrRJUpsgmVyT3QLi/Q0mwWWO45aUNpCWmxp7RQvp5albqVEAJFh5C9WxRtxZEgLgdzWmht0rzFLfWd7zCKGnSy0ZRmq8Kt1DYS6VjQI7yFX3jdVthbczTTKfh686db5DKTfSANXyHdT+7VNci4XZwo7g1Oc3FeI+nQeQ95ptprrBrWuLmi5pU86LnukLgBsEmy3hLDMeFoKV+ZfeV9bD2ApzFe0AV6SSsL0Ac6wSa2CvSBXKxMeJdM0xmjd9b0vf6WVkT4hGQ4XWMVik1s/e1YlIrzEsxTpmmMjLvc7Xva3K3miJ0IYc2uy8ilmZ8N4d+e0bGr8w7qvmN/eaaEV4RXUBKjVfZpwC80FfZnCtChCmyYUR/wAVe8HpSnH5yHFhWJZ/6hpISEKBCFd6e+PEDBNpg/Q2xFLs54fZxSYcT3hssWUn0PTyNqw+NkhBcL8xY319U5krmig0UM4odKcCyghQU6srKVGSABZNgBAlIAA2ApeeH0JwDjiv8dtYBj8M6AUHqQDPkbcjWzNctfwJAUO1ZGoNL/8A1qI3TvoUDBi4MWvcZ5Ri0DL1NkdotbpKW530hCiVfwCJJ6WnmOa+KXCxtDT+cE03qfYAa1VrXsmcSeXp8K3ZPxY4x9nafSQlJBS51bV5zcAE3HK3KrQyXiDsi4hcFttVjzSlV/cAz7elVPiMnQpnDOL1uOYpUFYVGgq2hMQecg/lIty28LcSdi44w8tKkFBQlQuNQ2Grmk3APpUMsNSZ8NZwrmGxob013B18QntdbhyaWp/K+gQa9qK8NZzHZNqPdW2Ck9FAXHuD9POpVVmHxDZ2Zm+Y5KeSMxuoUUUUVQloooooQiiivCaELnx+J0IKgCTyA61UXH/FLk9mggqUY0i5n2sTMCLifSpbxxxB2aFyvSnYRufU7D0uTVYZIW9RxL61pSpRbbUkyW1QTqO8QLC28nlNcvMJ5DIQS1mg/UVawGNttT7DmvMFw/hXGdRxJS6D3zpOhJO0ggEDlqJAJ9qc4nGHDpSMQUP4V4ELI7wDgBMjzXAMfm1EEUkzTIsS04Hm1l9KtnU96R/HvIjcmQRua5cuy37biAhlHZNwCsiYH5lXJ5mEp9PM1c3DjFEEyZm35Vb02IIOnhcc53ScIHs0P1+oK3Zdl6sVKyFt4NiTCe8QCZKUz4lmZKj/AGFTpLCHcGU4FwIjwlJgg7kHmFHnN+tNsFgENNpbbACEiAP79SedQviTLXME79pwp0pUYUn8M76SOaT9L7WroyOyNoB2fl1Gz/I6+vsmPDHFalr+zYnuviyVERrI3SRsF/r+vWxxIRjF4Z4BMn7pQm/MA+ZFwfURUSz3Et4xkYpoaHkFKXUA3B2QsHeJ7s+nSa4s4z0vtMukxiWbKPM6YUhf1VPmD5VPxS21dPcJ/BBvT+CrYisgKi+RcUl/ElB8C2ULSPyqAGsfNX+0VKAapDswqFI5paaFYqVWQoJr0m1cuGGTDuklkdUX/e17XVcj2ShrGC/wXsvK8UvpXiV1kbiK1LI7GQF2GNL2O9uXLzXjGCCSkoWKDNe1hicQEJUo7JEn2qL5VxKr7E8+4qSlxaUTz20/Ik+wquGsTAx5qQNUp44ji5otVP8AA5ol1x1tP/ZKQT5kT9DI9qR4fPy5mnZJP3aULTA2kQSfnI9qjXDWc9hhcQ9J7R1wIQD/AApkqP8AKFfp1rq+HeF7zuLcOlCAUJJPoVE+gj3Ua9EhcQPMrfCDA4+QU1zrHMtNEvwUK7ukidU8oqB59kC8AtS25VhXQUKHMBUgpJ+oV5CfPcrNf/UMxaRBLCFEgbWT3iT5kgfQVPcWW1Ds3NJ7SRpP4rSbelNY8PBB0Sy0xkU1VT5lnqDhW8M2F6UqKipcAz3rAAmBc86QmpHn3DqMLiQl3X9nXJSpMTHyN0mJtcX50wyHKsOWziHGtLLYOsOFSlFY2A8KSCCPwzNudKkljwTLNJqa+JP3qmNa6c6j+l38BcRlxTGHWLthYSeqdJMHzA+npVs8MZr2rQSqe0RKTP4gk6ZH0r51OaKD/bspDZQQpIQISgTAFrdAesnrVrcH5wSnCOwO/wBqVAHlJBHzE+wrk4qP8JMJwKNdZw5G5VkR4zCw6jTwVnUVrYeC0hSTKVAEHyNxWyugDVTIooooQil+d4oIaV3tJI33tz+lMKiXF2ZABWkAqbB7x2SevTVOw3qPGy8OI01Nh5psLMzwFV3FuNOJxCcO2DqKgL7+RJ9DqtYCtx4YQ424y2y4y83pOtxR0uidzEp5EwBa3nUXbViHnFOtIdJUSJQFGLbSBvH6+dSjK8yxmns8Vh1OsHxKcTBSnmSTvAve9t68mhkw8TGxOAy3IrQ13tYHlQpweyV5Lgb2Ftvsk2YsO4NssB5K+28SEEnSAfa6jaIuB51P+E8g+ysAEferhTh8+SfQbes9aiXA+VpxONW8EBLTR1JQBbVs2PMgDUfMedWSoV2I2lje13jc2Av5ei5srsxoNBokGbcMa1F1hamXjclJIBPnH9QR5Ugd4mcb1YfHo1oNipIAWOhgd1XUER77VLs4aeUj7hwIX5gGfmCB+7iq3zrNMTqCMUArTYnQEqAPI6Yt+wanmOS4/gp8Az2P8hL8Q12TpCFgoclOobLSrY+VwDBuFJ6iuB5MKM80k/Q/1reWNQ0JNiZSfW3zEVzutEhJJvpVPsT9ajqrtE74PxvZYhC1HupadJ9AjVHzipnwZnuthAecl5bjmkE3Md4+wk/pVXJb06dVwnl8vrEV2ZNm6mH23I1dmFGCYEqCvpJmnRSZbbKeWLPdXbXs0l4Sxzr2FQ494llRFgO7PdsLf+IpzVxa17aOFR1XNux1igAV6KjPHOYltkBJIJCjYxtYX9TPtWnPONUtJCUGXIGo8gY5e/Pap4xDhwWtFKe6pcySajjv7LD4gZ+G2uySe+rfyH7/AKVX+YZoRh22RZKZUR1UTKlH2hI8geprjzDHLdWXVG3mbzy8zXEtzUq9/wB2H786S5xcalVNYGDKF2OPq7JKCTYWHQEzHqVH92pnj+IFqbQynuNIHdQNvNSj+Ik3k8zsKRBzvDmd/wC378q6MK5pWFc0mbibjaxtHlWLplAdFPeGy3l7HbPf47wlKPxBvcT+WTck+XMVs4SU7jMWrFOeBsEJ6aiIgeQSSfcdajuGywuw/i3S20q9zLrv8o3j+I26TTnJ8cvFYltvDgtYVkhRSkkJCQdXe/MpRH6+ZqhhuAfIfupXgUJHmfsFMuIclTimFNmArdB6LG3tyPkagGBCsQ39mfe7FOGJKtQuUjuxvEoNr8lDeKtGq6+IuVdm+h8SEOjSvT1G/wDqR9Qapli4raVoRcGlafAp4pMh6HVb1pYaaQjDspWjEdxS1q+9UnVpOlJ73LUDASImtHBWPLGIcYWsFKEuFBBsVW8PkpIms8BkGESuFuKxLoRq0jupCdMp1GYEiAJVFxalHELurRiUNhnSotAIUCJQAUlJTY2JTaw01wo2MlzQXId+Z3P8pua6WsAuk4llH6U2HLf5VXjwhjvuW2VeNLaVD+U/2tUhqvcizeXw+m7S+zaSOoWQZHpI+oqwq3gJS+KjtRY/PBYxDMr6jdFFFFXqdYuKgE9BVQfEvNV9n4tOrZPO53PQxMc7HbnaubPKS2dIlRgfP+lUdx68lTyGxK1FcqIuSfDCfK8DrHoBBL/kxUcZ0Fz5f0qouzG9/T62WjKcvfwrSnUPNkhOpxgK7wREz5LAM7W89jz5vnzqmdSHiplaQ0UqP3mq6llQAAnlItBHOYYKz9hTqkvYFaHVgpOmyyFWiISZItSLNsvZOIaaw4WAvSDrnWFKURBB2gRTsMwyT1nZ2jetG0p4gnyOqzI7JHRht4lWJwJlvY4NB/E594ffw/7QK6neJAMUWHD3yAUnkQZgX3I+u1yLtW2wlIA2AgegsKq/4kpKcYlXVtJ+RUP6V13Nz6GhXNYaa6Kzga4c2yZvEJhYuNlDcf3HkbVG+DuMe00sun7z8Kj+P/5fr62VMp50sHNVjhfcfNvmq0QWmrfJU/nWUKwq1I5hQUk8pvt5EH5yKUrfJuBYk22tIJ+oNWFxbw68s60KU4iZhRJ0iZP+X0+XOoMcORAi90wd73n5VzZG5HUXTidnAK5sS6Df5A/MmucDu38O56q8q63oOrkVRy5bfUxWp/z5c+kchWAbJh1Uhybjp5lAasSpYhThKghEAQALwInn0Aqxcjz5vFJUtsK0JUUyoRJgG1/OqRWIkH3PPyFNuD8+GGxLalf4Z7m5hIURqUQAZgTbrFWRSkWOijlhBFRqpX8RMX94EdEifmT+56VX7jsk33vv/XapBxfj+1dWrmVW6hPK3pF96jThJPWPL+9IJDnFyoAytAWvY7zHyFalLuYPua9U+Qoxv6Ca8UCbmSfQmtLHgs0K6c+dbURMCTWkJ8ifoK3tiRtP6fv3rwrTV3YMJcV964UIG8AqUfIcp9SAPpU/4Rz9Klpw+Fw5Sym63FKkgRuSBBUdgJ+QFq4ZI1DXdPMAgH2sQPUg1dGVBhjCIWlIZZ0pWZ3uAb8yrl1NNiIFyaAJGI2FKkpqCOZAHU0m4qwIxGEeSnvFI1JP8Sb2kXtInY6qjOYcVrxGKZZQC2ypxswbKWkkEE/wkXj9anyUgCIt6z5mSd6tYXd4iiicALKn8pw6H9DXZuqWQoFSVkBSkgqQDII2hM2i1dHEWSM4dCQXVnEQIakLCfVUJge1/S9dWUIfafxWFw5SlZJ0lVoCFRaxvpVM+VYjg5KVhWKxbKbyoBUqVe9yQZPWK5csoixJzvIAuGiri760G3lsr2NzxCjak76AJ/wBmYdZaaB0nDKW4q99ypB/1Kj2q3cjxpew7TirFaAT61RHArmjEP4b8bv3YUOiVHV/tk+1XVwi/qYIHhbWpCf5REfKY9qmaOHjXtFaOGYee/umntQAnUWTuiiiugpUq4insrK0ie8eemLx58h689jSucYtLmZM/wDbQ2QZP4UplUmfSZ6k1dHEunsu8SADJCdyOnlPX/7qjc7Z7bHw6lQQEailIvoSkuAJA6juiucADi312YfpT76Kttobcx+67kZDh1MlCcRhFrJntFpAVpi8wqSZvJmubBMFWbNJUrWW9AKupQ0DPzE14vNsMoaFZeUt7ak+Mec6ZJ96ODMLozTQSVFHaCTzgFI+lW4FjxIS8nQ0By703H0U+Ic3J2ae/wB1aQqpfiVitWNIH/bSlJ/5/wDuq26pnjZH/X4gHmQfmlNdRqiakOGWUqi8bpPn0qzuEuLFKV9nxEh0GATYqI3B/jHMc/5vFDsNnrBwAw62UqfQ5qCgkJlNhCiLlREiegANNsSFZoX8QglJYQAERdenmjYD8xG4J5zS3NEjQdCK0P28EwGhodPnurMF7jaotn3BgcJW0QCd0G3rpPL3+Yri4O4y1w08e/slX5//AJ/8v5vFN096IvO0Uq0nYkFCPlR0XoLojmboVT2Z5KtpULSReYPUbR1EdKVPN7e1juefsKv17h4Op0ugaTyNyPPyNQri34aoaw7jyXlkouRA8JMHbnt0qF8QaeyahXRzZhRwVWPqkH39vT2r3KsHqWFmyBzPMjkJ6UyYyduZUVq8ogW6x+lGLxoFk2iQkCwAn9+VYL9mp2S9XLizTEgrkRz35ifIW51wJgjb/bNeuGd/eawWqBFxPnTGtACU41XgbET+/wDxXun1r0H9nf515EHce9vrWl4gN9Y/fvTjIsgcxDqEoSopJGpWnuhPMztt+zTzh74duPshxxzstUFAjVKTMzdMeW9jUwzDO2suYQwj7xxCQEpJ2/iXG07wLnyF6YGUpm30A1KSZdm+Z5LQ/kGAwCQ4tGo/hCjqUo+ST3feIFRrjPMnlpZccWgBwFSGUqCuzTyUq8SoXBPmLRFaMwxbeIZC1OOO5g67pS2kWCJAgAW52Ep59JKPGNJSp1ISrxBGtR1BAG4lMibQNxHXeqWR0OY6jbYeHXr6JBdt7/Nuik2T45eMzNlakaOz5ARCUJUU8t4Kb8z02qzhVefDdjU+64d0oA3JuoyTJJMnT9asIVQ8UspialVrn7CRmq0rUUIcHeUDEBTUE/MVmvh7AIZS8pWJU2owCExPP8gMHrzrLi5sHNWgUhQPZSDsbkQbG1ZYbOMc6+ssrZUhCYME9igXi5AJVaZE/KuR/wAhxOICx+UUBN8o1IGxuV0MLlLKOFb2tVceV4hGGzSUJIQoaUJiCC42NIjkZIHvVxcF9ztWRcN6CT1WvUVf0qlMpxCkZo0vEwVFwEkQoEqEII02KZKSI6eVXLwa4oPPpjfStX8KjICf9AHuDUkzcuKhvWrNda0TmXjfbdS2iiiuipkn4mSjsgV+FJkjqANj5ExVGcRZm9h8cXiAHFIlM3gLBvHUSbelXvxEhBZPaeEEH1i8eh2iqK+IeGX2yHVkfepKo5p7xIn1BBqKFrTji11KOb8+noqSSMOSNQfnzwXMPiBjPzp/0J/tXTwVji5mYcNi52hI5SUqVWzKOCW3cH2ynCFlKlCI0p0zY2nle4iknC2L7LGMK5dokH0V3T9DXUwpwrnPEDQC2xoKKSbigDiHXRXdFVB8RBpzFSlA6YbJixI0gGJBvY1b4FVL8Tb40j/+aP6mnC6nbqlXGWTowuJAZWFtrSlSYmR+EgnadQVsTG24pX9qOkgGEqI1DcW5x/amuH4ZC8vViUupltelaDIIB06dNrnUTPLa9R9KoPlzrINLHdNpVS7ic4TU39ktCfvEwuQuZN1SCmCBANo85qx/hlm3aYVa3nE6kLKZJuE6QQTPMyb846yTVTecsowRZ7IFwq1JcAB0mUhYlRkakJHh6eZqZ/DdQdwj7KUgrK0mTtCgE7xEjSbelTY2TJHmy1II9CmRCppWgP2U1wfGjTilHVpSD3RHfI6qH4R0+vQK+N+KkDCOBFysFPiAIkxbmbGYA/qRhhuC2mmAtzxqJ1SrTBJgAXudt5JqE8c5K8yUuJleGA3H4T/F9IO2+01mN7Hxm3a5fdbc3JIBXs81HXcZ0gE+Xn8q4MQ2opkX/t86xDwMfvzAreDY/L6/WpaZVdXOkxeMwZBr0/v9/v8AswxGFBuNxWz/APHXiz2yQFtjxFBkoMnxDcAi87X35U8HNopnDKbrhaJNhcm0f08/SrJ4I4EKT22JR3gQW0GbESCVJI9IFefDjhAAJxbo727UEGxBTJAm8mwEGeW1MONs2dDwwhV2CFhMrIJKgrYEIBMTaB7mmMHaoNfp1PyqS9xI6fNF7xPxwG5aw5BXspzcJ/l6nz2HnyiuOzzCpwBQElzGuqKlOKAVoEgG+41BNtzubaq08d4PD4Z4NsOl0QQuFA6VA6SkQPKZM7+RnVliMG5iCt4lltKCUAbrcuUz3TpE3kiBAHOKpDWhtWm+5+aDok1NaUtyWAw6sK6wpROGUpsKKtUr0quSREpKhYAgSPUiurI2H8Mlp4JS6h0u9i0oarJEFzRvdOoD0J6TqyzJnsSFqlLgS0FKWtf+CjVcajaYUTE7BVuVZ5njXMuedZwzwX3EpWtI7t9JUBNoJtqvY2Mk0yoFysUrYKT/AAvOpt9XVxI+QJ/91TkGoV8K0RhF+bp/4oqaV7WtylO1VX8c47RmOsAEoDdjsbTHuDXK9xK0MP8AZ2GlttrMuErBURaQDHQASRtyvXFxbie0xj6htrIH+Xuj9Kf5xw5hG8CHW1feQnSrXOsmJETHXYCIqXGGBr4hKCSSAKVpXavhWyrw/EyuyUsEv4dzBK8xw6kNq0phCUE6iCEEAyAPxHVMWueVXJwYlQeeAugeNX5niQYHklNvcVUHw2w6jjCpIsltUq/LPdnzO4jz8quXgNr7t1wHuLX3RN4Auo+aiZ9IrmYhrfx7Wt/K3n4/OqqiJ4DnHcqUUV7RVynXHm+GS4ytKhKYn5XqmPiJg1Ot/aiYAc0JRF9O0/6hEetXkRVZcU5ajEoxLcaG2EEIiwDs6gPS0GufO7g4iObrQ/f2VMQzRvZ0+e9FTqcUsJKQpQSd0gnSfUbVi2D4hPdi/Q8v0pxw/l7CkOPYlSg22UjSndSlTA9LHp6iK7n89bdScLhsKlKXYAv3yqe6fY9SbTcV234oiQsjYTTvGwA38zRRiKrauPgNSrQyrHB5lt0bLSFe5Fx85HtVf/FrLiFsvjYgoV6iVJ+YKvlTn4ZZprYWyrxNGQOelV/oqfmKfcUZMMVhXGvxESjyWLp/t6E1pwoUgGhVQ5DlasSsNpcSjuqISpUalQDpA/ESUi3lPIUqxuH0OEHcEg26Vuw7q2XARqQpJkHYpI2PzppgncMnDOocbKnVmW1g+EgGJ2sZ2ncJJ2r3vNqE27SunJtWIYbw5S0UB9F4HbBCoSYtJT/FNojmKtTP85ayrCjsEoAXAaQOvNR5kAXJ5mBN6gTeMay9rDhTP/WNr7VDiDqQ40rRedUd9GoCBAjYaprVxQVY/MChhOtC0o7MDkgpDmvyHeKj025VJO6woqMPGHOqdBdGHZxuZPTJcA3UrutoHsIHoBJqxmsrXh8OC86hzkqRpmbQNR7yuXLV0ndZmWdJyjBIYQkKWbIVyUr8a1CZny9BsKhGAy/GZg6VAqdH4lrMITPLoP5Uj2qJzMpq3vc10K8dvaoGJ7xD8NcO8lTmHBadIJAT4FG9ik7SbWiOlVgxhVqeS0bKKgCem5JI8hNX5gsqOHaQlb3aK2VY89o3JPKTuPSoBxVgtOK+0hsttiE98BClrUdBUEkybEmYr12KjdY2doQo2RFpIFxsVFMY62kQlIAHO8+99/am/AmYIRjG9SlpQQrVoO40kgHqJ/rUeWwpa0IBSCvSJUYTfumTyg1NMBkDGXvJBcDrbgCe2ukNqJ8KkkwEm3eMxztIpsMehutzSatFFLM5yzE9qzicIUvsNqCgymEq/isbKJBPQidt60fETLUY1ttbGr7Ukd1MEEp30qBulQNxOxnkZD/K21NmJgj6j98jMdYvTtp4EyQNXX93FOawROqFI6QvaBpRULwlljSHHhimlLxGkobbMQlV9SlA27kTc+UGaUZZkLuKcKWtKlAixMSOZM+FIAJkiN6u/i3hPAuBeIxAWiE99baiCQIF0gEHkNuQqqsDws8nsiw4ntsQToQlwBzSBqClXATbkTJi1UsIdpYdUo1WGTZXiTh8S4wrQyjvLCVxJ2SmAZI0rVE2IB5gUhwOZKCVoCUwuZUfFFoj67zvyru4gdfwql4MugoCjqS2oaVTAlXnpA8VwI2phmWTYcJwzWDWXnXEkrVyKiogJiARpjmBYzzrYdV1tF4QKXU/4HwXZYJoEXXKz/mMj/bFNMyxwaaccOyElXuBb5mKzwjOhCEflSE/IAf0qKfEjNNLKWQe84ZP8qdvmqPka2BdJ1KrwYZxwylC1E3kJJv7Ct4yHEQVFlwJAJJUggAASTJAG1NMJmT2AOkOJUhY7zaVjUhREmxB0rG2xFr1uzzPXltSl4LYWlLd4CysALWSkCxtHSFCJ5RPxWIMgEYblOhNf21VrYYw05iajZMPh7hilrEOq/wVaUaR4lqEnSPKFAHne1XDwXgyjDBSiCp09pbZIIACR6AAVW2Q4bsMGw0LvPwqYkNB0gD3gjzNwNqt/L8EGWkNp8KEhI9AIrlRHjYuWXbQeVvsqnDJA1vO66KKKK6KlRUV4jw04htOj7tZ1rMWUUDY/T2qVVw51hVOMrSiNZFp/fSpcXFxYiBrqPJNhdleCvnnNmSxinG2kfcvK7iVjuqST3YMjwqlMgiII61ty3BOuOpZUvsNRu20IXa5Ko2gX75J8jUs47yNTmHbQhI7TDN61DnFgsCNzPe9jUU4bzhrDpdfcUVYhcpSAJUJupZJsJVG/Q9a9ZO6bDZ2CrxbSproD6X021WiwMkynTXyW3/1VGDzJa2pLQVpWN5BjWB1hV/UVa6FhQBBBBuCNiDcEVVeByRx5hZUlLDB7yVOHvqc/CSpXIyQT3Rewp78OuJJH2V0wtE9nPMCZR6jceU9Kvgka9uQGpZQHf4efJSzMIOaliuD4h5OW3Q4lMtuzqtIC/6ahf1mu7L+G8LmGCUtlrssUgAKSgkJKhcd0yAFiYiIM9Km+IYStJSsBSSIIOxqCtsuZTjQ4kqVhXe6RMnTuRf8STcdR70p7TGS5psdVVHIJmBhHaGnXoo5lXCy8YhwNOkvNAQ05zRGnunkQQBBEeHat3w+Bbxn3jS9bbbhEAyFeEAxeLkVJOLsqdYdTmOCWOzV3lEXCSdybeBXMHYz1svz3illTjGOw57N9CgHmxzVEz/ElQ1JJ9JvSjIaAOvRUCIGrmWBFPA8ku4fYGYYtQxjxSYKllVlkggaRNhBPSwFSzOM+YyptLGDXKyCqFEKSJtqUd9RjYcgNrTz8SIL7zWOy9rVpkuKJQkK0xuCqSSCUkRJpZn2Oy/FgYlTim3xYIaaCYIuNUk6vIgivWspYarD5DIQXXHIbFdON4mxrKVvPtgpUz3C2Uns3D3ZWJBBJIsYA9ZFJl4xSmGe3QCptpYcUuLBR1IImCVT3LC3XetmVcTvKbDDq1lF1KED/CAk6pjVMQASbmlueYJfYEOwlSXtUSfA8gOARz6kk9Im9QS4eMOGQU0r0rVMic69fJJsS9hghK20FT34kr1FIPOxInyp2xmS04bW+vxCzcQqDIAvyIvttSzLMEpHZ4omGm3koKgApSD40yk2IImJMd0i1pf5wr/1DHpQ/iklrSNLqEnuiB3dHJZNzuN7nauyzEHYfb+1A/C8zpcnXy6Jjwj8S0M4ZKMW26oNkJQ6hMgo5BUkXTsCOUdLvc4+KmHZQlTSFOKUJSJ0yDzMTHTz6dIZmTxcX9iwX36P8NKiE6lRYxAgJsTJ5XtSvNODHsGr75xtoqHhC9a9PogEx5mKxVlaA19kOjebkUPLVSjG8RuZi3iXlIWcOwmEtpJS2VmQFrUTdSZEJAkymwE1HcBlrv2dzENuhooBTbVrX+a48IgpR5mfOpUvIsQrL0YdtpOGwaPvHXnzClnckoSSreCARySPXTko+2JTlrKkoaSNS3uzhSwlQVIEzdR/ERRxqVG3JaEIIr1ueQ/dQxrhvFOtLxi0qW2D3nCobiBzMk3A2NTL4dZHCTiFC5lKB0AspXuRHoD1rZxpgUspYy7CuLWSSVp1TckFOoCw/Eo9IBqV5dggy0hsbISE+sbn3N6dDITYaJE7GtAPPTwW9xwJSVKMJAJJOwAuTVUYvOS9i/tRSS02tB9EBXdHqYJjrNSLj3PyojCNXWojXHX8KPXYn2HWlbC8RlzadbTS2HT3gCFajyBIkWAMWI3rzESZG5RQudoCaVG9PLRZgZU5joN6VWGM4GUv7zDOIdZVcSqCBvfl+h8q48PlqcRjGmCsaUoSlxxJkHQklRSTvAAQDzgVvzNrBOMqfZK2lghJa5FSpiN7CCbdIgTTzgPLFYfDrxKkpQpyyHF7hsC5SNzqPO3h3rmOxEkWHdI9xqLAFtDU870NOit4bXPDWjXrVTPhzBodxiU6CGmEakJMzqBSlKlcyY2m9vKrCqPcE5YG8MlZSQ6731qV4jJOmendi3KT51Ia8wcXCiAOpufNe4h4c+g0FkUUUVWp0UGiihChvEuCDHbOz/jAADobyPTY+xqsszytOV4tJgOsLEwpIJBHtEpVBBEWMVe2YZeh5BQ4nUk/uQeR86gufZMl5eIZeR3UtgtqIuDeFA/OfSDXLeBhZC4/6394fOt1WDxW27zdPYKrDjcVj3021kGQiPu0jqQbR5mSfPamWe5eAdTboXi2EhTxQkJFiACItqTIEbkeYg8S83xGFaVhSFNrJBSqIVoM2B3IMyCNr9bd3CeQKA7Z7UlsKBQ3sp1xMlNiRMGYHM1fKeAOLUNa2zQL5q/Y8udybJLf8nZuSdTyUx4Q4sTi24VAfSO8OSh+ZPkeY5HyinOYYBDzZbcSFIVuP0I6EdaqrFMr7Uvsp7B9LmnskmSTGuUx+IJ8SNr7X01OOFeM0YoBC4Q/05L80+f8O/rV7HNlbmHmOX8KN7Cwrkay3E4GUtJ+14UmeyXOpB5+E3B9CPIbmM8R5sHJQjANYdSuaUKC58oA/SrUivCfOlOgrobKiPF5bloJ56KkG8G8JB1NIO5WlaUH6EqrpZw6khCkJIQtWkPuCANpKE9AL6rnzG1XLUK40zNT+BBQjufaCAryAWgX89JPvWXRiMVGqezEGZ4Dhb58uufNsiawLjBW7rD6mu1cMEadRUSLE6Y0ncWHPkz+LDJUlOlrulSAFJUJVHhGkXIGoifMVw8a5STl+GWl1a0BLZDcW06QZtfUAPpWnM84K8uwi0hSlJlMHcltKk8r3getcp82ZwH/AL/PoqGMIAd0Ovmtb+XfZMpebeSO1xKklKehTGkD+USSdrx0mC5fjHGHUrbkOI7wIvH9t+tWJ9hDyHMdmatStPcYRZKQPCk33J/DfmTeYS/DjLJxK3I7qEEHoSuwHyCreldLJV4bokiSkbnm/Pl4BJjxGo4pOIX3VCx0JDZKeYkA3M+IyfkK6M94ibdxKMQ0lwEQpSXV60lSTYCROkADcmrExXCGEcMqZSCfyyj/AIkCtTfBWEH/AGQfVSz+qqYYH6VShi4q1y/PVIsZ8SW3cKW3g66pYGsBYQiZ1WIBXFhzv5Ug4TweJccUnDrU2hQHaLiwHIdSfIRPParCw3CuFbVrSyjVyJlUemomKZjyrYgJNXH0SjimhpaxuvO6W5Tw80xKhK3VeJxd1Hr6D0+Zrg4t4rThUaEQX1Cw/IPzH+g/pWnijjVGHBQ1C3tuqUHz6ny+fQxXBZe72Rx5CX1hc6VSYAkFaupBAgchflFNke2BoLt7AcydAp2NdK66wyp0YVXbPBDq1yFIKvvEJVuYIgqUDtMgG4EyJMw2x9lJw7acQxqK1IccCeysPzCwAk3M3JE1yltrFMOuYdpK3FkF1lSoIUJlSI2WSfFsekyKji2tbjeHYIC1pQ26QRoUoGdxyTAkixKSfM8RzfxbiXEtcD2qm1Be4BBFL0I161K6QPBFBQjbzXRgsmOYPktNN4dhEaibJA3MmJUo3sBt0irOyPL04rFIMdoyye8SIbkCEpSOZBg3mAOU0lyXh8JH2PDEurMrW4s6UDwpJgb8rXq0smy0YdhDQMhAiYiTuTHKSSYrA/7Uod/42d3r1NbrX+lhJ7zvZdoFFFFdJRoooooQiiiihCKW5/lqnmVIQYWRY8vSmVFYewPaWu0K01xaQQqq4p4Z+0pYZUQ3iEIIBIm4RJSY/CYmRPvUGczJYWGsU44h3DEhCkgLvtBBI735Vz0nkavfOMhQ6oOgQ8gd0gxPQHyuR71XOc5OjEpxCHWuzfR30LKYWOUHmpNh13ttXNa/8KeHNdl6HdtftQ3CpoZQXx67jmo3leCTgWzin0ntSSGW1eKeqvONzyHmRS7PcKr7OziXO686pUwNMp8SVQOfn0KedZ5gl7BrbRiWkPpSJaKiop0/wkESnbuqFugpVneeOYpepwgRZKU+FI8v711MPBK6YS1BBuXV2uA0D3Nd1NJIzJl9uu5P2Un4d+I60QjEguJFtY8Y9fzeu/rU/wAvzNt9OtpaVp8jceo3HvVU8N5GHWn3CntHG0gobkjVMybEE2BgA3NZYbLSCl3DvBtSgmElZBC1T92FDxG03iAUzvVb8TDnczSmvLSvzZI4Di0HmrOz3MRh8O45+UW/mNh9TXBkmX9rlzeHfQUpCiuCYUe+VJ2umxvzudqiq+McSzDeMYDgBBGoaTIMgyJQqDfbeKkOC+IeFX4its/xJkfNM/0r3hh5zi46XCBIWNyCxr5pjmKEoXhGkJAQF2SNgEpUaU5Dwm6664ytXZtYdWpo6Z1hZWZm2wgW2NNm8ywjq0rDzalp2+8iLRsT08qZIxQF0rE9QRUcWDyVJ1zFw8052KOUNGlKFVfxfmYexPYsAlDZ7NtI/EvwqV6qV9IqccMZJ9lw4QbuK7zhHNR5egED2nnSzIeE28LiFurcQpIH3ZUQCJnUTymIEjqdqcYniTDI8T7Q9FAn6SaphjIJc7UrOImDgI2d0JhXk1F8d8RsMjwBbh8hpHzVf6Umc4wxmJkYdoISN1ATA3utUJFvIVQ7sjM6w62UgaXGgUzzPN2sONTqwnoOZ9ALmoHnfHLr+pGHSpDaRKlDxlO0mPCLjbrvSDNMMoAOKdS6VkhRCiog2MEkDcbEWsa6OEMapvEjTBUpK0gGwJ0kgHyKgBXj3hsTpWXpXpomMj7Ya7ddHDjWFXqQ+lxTih3Sk/RIG6oveZ2And3hkfY2e2YdS/hw4JA30LsoK5SFBBBtuZAmuPOMpwzyFP4d1DKkEa0yQjVv3CBvvGkQYtFKmkLxa0paQpBUAHnBq0k2KlKCZAEiYAub7mBx3gYol5cQ387XaCn7jQt/q8HgilBXYjf51XRjWknFKRl+tRcBSQkCIMFQQfy28UxHlcyjKMo+xNISlpKsa4NyQpYV+VAAVAG02nnbbflGUssnscJ2zmJcGkkygmLm+kaU2mJ5C5NWLwlwuMK2Sshb6ySpdyRMd0FXe0iPck1MXOxI4UZOQauOrqfZNa0Rf5JBfZvJbOGuGU4ZJUSVvrA1rPzIHRM/OnlFFdBjAwZWiyle8vOZ2qKKKK0soooooQiiiihCKKKKEIpdneTjENFGooPJQ3H9welMaKy5ocMrtFpri01CrbPsrDDTLeKQl5CTE6ZSU3sJuFBPvYQd6hGf/DlYcWcKQtuNQQVd+OYE2UNovNxvzv15hKwUqAUk7giR8jUax/BQ7YPMrKCPwR3CIjSIjSD7xyFoqBsU+FcXYY2/SU8ujmH+Sx5qnMt4gQ0+HlBbakt6CylPdVpGlNyqUiwsQbjczXvB+D1PLxTgKWmgpyYtqvYdYufYVO8zy0vIcaxTC0tgkoWU+BR/Kra5uLwbjoKiy+CyGSvBvqM91xtcAEc5ixteCPrQ3FQva5hrG5wAvpTkD6ipXrontIJ7QF7c0iw2LXilOBwkMF0OuETae4lI5TeB6T+Gt3EOEZYxbwU3KNCS2hJKRqITzGwHePnWOYYHE4QNIW2ptIJUFsrJ1yBuQSCqBba02vWOfZq1isQ253kJgBeoTEEm2mZkGOW1dBgcZQWf66HunlSmm5p9tUgkZL96o1+bLp4gyfDMK0S4lXY9oO8CNUxpgpm8bzWGP4ZZaLQLjkOoC57NJCEkgSrvCwkbVzcX49GIxOtpQUlSUgbpiOuoCLk32p9nmP7XQy06wW1MpbUouIGlQUDNzqIgbDefKlCTERthq43BzV29QfTdayxuL7C2iQJyABkPKDi0Fa0y2B3UpMajIO5mBYW3vSfMEJS4tKFakBRCT1TNj8qkmU5kvDoBYebKS4sKbdUkWBGlYkgiU7wZtzpNxHiW3MU4pkQ2TaBAJgSQOQJk1dhpZTM5r7i9D56EUseXNIljYGAjX5om2aM/Y28KW0pJcRrWVJCtZOk6TIPdAMQOvWnQLeHxeGdbGhnFohSPwgnSQY5CSn61Fzn4cw6GH0FXZnuLSoBQG0GQQRH6DpW7FoxT62dLC0JQEpaCknSANiVLASdpJMC1Qvwr3Cktu+HGtnA9309qJwlaDVvSg5c/m6OMWUocS2lso7KUA3IUidaTJ595QI5WpLljqkvNqQNSwoFKbmTNhAufQVNBwS6tQdxbwebAkhDpKvSSmAPT/wA09yjKG1FRwGGWl1KYKgqRf+JSyL/Ohv8AyEcUQgb23UvTS+t9V7+GfI/P3R1tRRnLeC9WpzGhxhM2bQ2QeV/CQkRbYk845zPJcmfWhtvBKUjDD/uKSkJsYJgoBWqQb9eYp/k3BBW2DjlKcVM6NQCUjkDpA1HnvFS9jDpQkJQAlKRAAEACpTFLiTWc9nZo087J2aOHuXdudvJLcm4XYwxKm0ntFbrUZUefoB6AU2ooq5rQ0UAUznFxqSiiiitLKKKKKEIooooQiiiihCKKKKEIooooQiiiihCwcaCgQoAg2IIkEUlxnCDJQpLQDKlfiSP1E7fKntFLfGyQUcKrbXuZ3SoFiuFcW2yEoUl0pNo7hSOXiMGPURS3OcmCSl3EYMLdNlfdhYUPVMienMbbVZ9FRnAMBrGS09Cn/iS7vtBVL43h/L23QVsuBKx4NS06OcxOoeny89OK4PwCe4VOIKvCvWCByhQIt6+xjndS2EkgkAkbEjatLmWNKXrU22V/mKQVfOJrYhxA0mcsZoTqz3VMs8MZcUlsqcDoHj12MXJHdCfaPnvXuXZBgXPuU4dxa+TiS4pR9QDA+Uem1XM1lraVFSW0BR3ISATO9wJrchoDYAegijg4g96Zy9zwjRnuqwyvJlr+7RgEBKdlqbS2UkbGSJUZ5iDTjK+FcWoqD7oQ0Z7s9oqeV+Q9SfQVOqK8GBjJq8l3iVo4kizGgKMZPwCwwoqUS8pQjvgR12A38zNSHDYRDadLaUoT0SAB8hW6iq2RtZZoSHyOeauKKKKK2sIooooQiiiihCKKKKEIooooQiiiihCKKKKEIooooQiiiihCKKKKEIooooQiiiihCKKKKEIooooQiiiihCKKKKEIooooQiiiihCKKKKEIooooQv/2Q=="/>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88" name="AutoShape 16" descr="data:image/jpeg;base64,/9j/4AAQSkZJRgABAQAAAQABAAD/2wCEAAkGBhQSERUUExQVFRIVGRwaGRgYGB4cGRoYHx0cGBseHyIdHSYfHx0kGh0cIDMhIycpLC0tHh4yNzAqNSYrLCkBCQoKDgwOGg8PGiolHyQtKjMqLS4sLCotKjUpLC8pKi8tNjQvLCwvLC8pLC0sLDIqLCwsKSwsLSwsLCwqLCw0LP/AABEIAOEA4QMBIgACEQEDEQH/xAAcAAACAgMBAQAAAAAAAAAAAAAABQYHAgMEAQj/xABCEAABAwIEAwYDBgQFAwQDAAABAgMRACEEBRIxBkFREyIyYXGBB5GhFCNCUrHwYnLB0TOCkqKyJEPhFcLi8RZTY//EABkBAAMBAQEAAAAAAAAAAAAAAAADBAIFAf/EADYRAAEDAgQDBwIGAgIDAAAAAAEAAgMRIQQSMUETUWEiMnGBkaHwscEUQlLR4fEjMwUkQ2Jy/9oADAMBAAIRAxEAPwC8aKKKEIooooQiiiihCKKKJoQiiuR/M20bq26XqNZjx82iQVFo3gqSfobpqWTFxMtWp5C5TWRPfoFLya5cVmzTYla0geZqoc0+JXiSrvg80mDHmJI+tJm+McQsFLSHHER0Jj3vA9TS+LiXtqyOg5uNE3gsbZ7xXkLq6sTxUwgSoqjrpMDzJ5CtLnGLKQCZ0n8UjT5XB+tUPj87xLR7NQ7MEAhBvY7Hf9I9KML9rOHU8FILIN5UnuqsPDuDt6yK9MWLyhznsAOnWvrdef8AXrTtHnZX2eK2gAVBQn3HrI5VvVxG0CAokTYSLH32r5+azDFJSga0FL3gTqG8xtI09617TXcrG45tJbcaKkpuRE6R/kJhPrXhZi22zs+ldum69pAf1eivlGdskgawFGYBsTFdaHQRIIIO0V88DjR3QEupMSClWx8iCb+hmnWV/EMApKyU8lj83RYjZXWN/lHpdjIxV0df/k/2vOHE7uv9VeFFQfLuMiVhPaBaVAFCuR8iRufOpHheI2lyDKSnxAjbz9POvI8dC80Joetll8D27JrRXgNe1ckIooooQiiiihCKKKKEIooooQiiiihCKKKKEIoopRm2fIbBGtKVdSRb60qWZkTczitNaXGgXdi8ehvxED3qKZ9xqG5hSNI5aiD+hFQvif4gkd1CgonoI/UmojqDi23sSoKaUopUlB8FpTqjaTyF4Ctoiog3EYkZjVjNv1FVZY4jR1zy2Himua8Zrc19ghSQkSSkqgDqYMR6gVGkPOYhxDZWSVqCRO0kgXqTOPdrl4dYAbUzKXW0WQpKhBJTsbXkz+LpUNYeKFBSTCkkEHoRcV1MBDGGvDGAOBIvc16/WymxEr6gE2PKw+eKlP2bDtY04VxkKalKNZKg5qUBCpBiCTsBAH1cYPLIbxuCcWpSEBK0HdQQRqsCYkFItYST1qP5tnWHxK231do26mNaUpBSqDIglQjpcG0bxffhczxrr7r7DJKnRE6CUpSNgCYTyFzUj8LiJmjUGgrX9QIuPEV0TBLEw7a7ciEkzp1JdV2Zlof4Y/KlXf0+UFREcjTngfFBSncKvwYhBA/nAP8ASfkKG+AMW4SVJaRP8QA+SAQPau1j4avpIUH20qFwRqkHyMCutLh2yYfhE3oL9RofVQtmDZM6UYRCXMey2kyhtaEJ80ouT/mUFK/zUy4nxSS66pnUcRrUhexhtLWlUR+EyZJ5p8q6cN8PcS0dTWIQlW0jWkx7CscZwxmGladTbgcsojSFKEg3UUpUbxzqZ+EcZWvBFAKXOt71tdObiG5CDuarzLczX9gxLy1SSUttg3SmAEjSDIHi+lc2W4NrEt4h91oJQ2hEBHcPaBPeiO7c+R8QrTmCMS3hfs7mFKGwdQUkE97qoyoGZ8uVb8vz5tvDNtMr7NwOBay5KQqDMakzAsBeLCpJMPJG1zmNoXOtTZtuXh7p7JWvIBNQB6lLlYBSVNJZcWlxayns1GChY0xJTYySLwLzO1O2eK8Rh30/aWiCbLO0p6gbGN7H9a9yDKktvOYt1YWhsTrHhU4rxFPUJmJ5k+VHFS22GnWVqU6+8sOyRCUCYEXPJJTb9KRJIzETCBzc9taEG+t+TQRWt9N0xrXRsLwafPueSmfD/FXjDSwtKO+garFHNPl/T2ipxlmdIeCSLFQkA8xXzjl+EfbQcSgFCE21G2qTpgfmHX03mpXkHGIWz2aiUPoVqbjY3uJ+duYNYfBLhKuiOdgNxuF6HMnoCMrjpyKvOio3lXEfeSlZlK0yhXykH2Mz61IkLBAIMg7GqcPiGTtzN9OSnewsNCsqKKKoWEUUUUIRRRRQhFFFFCEUUUnz3OUtgom5F43A8gKVNM2Fhe5aa0uNAsM9zrs0ykpAG5Jj25mqk4k4vdfWWWY2JUoGwHMkkCAN52HrXJxTn/2l0MtymVaZUo2MxeTAv0Hzr1CV5Y7pWgOYVyylaRKgQJvEyDPcNon1qFsTnuEsoq8irGE8vv03VZIjGVvm7l0/nZcGU4prCvAHsX23BBWUmUyOirhMwZi4v5UyOLwKi4240rDLI0qjvIncG1rG4IAt5E1szrANpLCwls4NMEOSSrRJUpsgmVyT3QLi/Q0mwWWO45aUNpCWmxp7RQvp5albqVEAJFh5C9WxRtxZEgLgdzWmht0rzFLfWd7zCKGnSy0ZRmq8Kt1DYS6VjQI7yFX3jdVthbczTTKfh686db5DKTfSANXyHdT+7VNci4XZwo7g1Oc3FeI+nQeQ95ptprrBrWuLmi5pU86LnukLgBsEmy3hLDMeFoKV+ZfeV9bD2ApzFe0AV6SSsL0Ac6wSa2CvSBXKxMeJdM0xmjd9b0vf6WVkT4hGQ4XWMVik1s/e1YlIrzEsxTpmmMjLvc7Xva3K3miJ0IYc2uy8ilmZ8N4d+e0bGr8w7qvmN/eaaEV4RXUBKjVfZpwC80FfZnCtChCmyYUR/wAVe8HpSnH5yHFhWJZ/6hpISEKBCFd6e+PEDBNpg/Q2xFLs54fZxSYcT3hssWUn0PTyNqw+NkhBcL8xY319U5krmig0UM4odKcCyghQU6srKVGSABZNgBAlIAA2ApeeH0JwDjiv8dtYBj8M6AUHqQDPkbcjWzNctfwJAUO1ZGoNL/8A1qI3TvoUDBi4MWvcZ5Ri0DL1NkdotbpKW530hCiVfwCJJ6WnmOa+KXCxtDT+cE03qfYAa1VrXsmcSeXp8K3ZPxY4x9nafSQlJBS51bV5zcAE3HK3KrQyXiDsi4hcFttVjzSlV/cAz7elVPiMnQpnDOL1uOYpUFYVGgq2hMQecg/lIty28LcSdi44w8tKkFBQlQuNQ2Grmk3APpUMsNSZ8NZwrmGxob013B18QntdbhyaWp/K+gQa9qK8NZzHZNqPdW2Ck9FAXHuD9POpVVmHxDZ2Zm+Y5KeSMxuoUUUUVQloooooQiiivCaELnx+J0IKgCTyA61UXH/FLk9mggqUY0i5n2sTMCLifSpbxxxB2aFyvSnYRufU7D0uTVYZIW9RxL61pSpRbbUkyW1QTqO8QLC28nlNcvMJ5DIQS1mg/UVawGNttT7DmvMFw/hXGdRxJS6D3zpOhJO0ggEDlqJAJ9qc4nGHDpSMQUP4V4ELI7wDgBMjzXAMfm1EEUkzTIsS04Hm1l9KtnU96R/HvIjcmQRua5cuy37biAhlHZNwCsiYH5lXJ5mEp9PM1c3DjFEEyZm35Vb02IIOnhcc53ScIHs0P1+oK3Zdl6sVKyFt4NiTCe8QCZKUz4lmZKj/AGFTpLCHcGU4FwIjwlJgg7kHmFHnN+tNsFgENNpbbACEiAP79SedQviTLXME79pwp0pUYUn8M76SOaT9L7WroyOyNoB2fl1Gz/I6+vsmPDHFalr+zYnuviyVERrI3SRsF/r+vWxxIRjF4Z4BMn7pQm/MA+ZFwfURUSz3Et4xkYpoaHkFKXUA3B2QsHeJ7s+nSa4s4z0vtMukxiWbKPM6YUhf1VPmD5VPxS21dPcJ/BBvT+CrYisgKi+RcUl/ElB8C2ULSPyqAGsfNX+0VKAapDswqFI5paaFYqVWQoJr0m1cuGGTDuklkdUX/e17XVcj2ShrGC/wXsvK8UvpXiV1kbiK1LI7GQF2GNL2O9uXLzXjGCCSkoWKDNe1hicQEJUo7JEn2qL5VxKr7E8+4qSlxaUTz20/Ik+wquGsTAx5qQNUp44ji5otVP8AA5ol1x1tP/ZKQT5kT9DI9qR4fPy5mnZJP3aULTA2kQSfnI9qjXDWc9hhcQ9J7R1wIQD/AApkqP8AKFfp1rq+HeF7zuLcOlCAUJJPoVE+gj3Ua9EhcQPMrfCDA4+QU1zrHMtNEvwUK7ukidU8oqB59kC8AtS25VhXQUKHMBUgpJ+oV5CfPcrNf/UMxaRBLCFEgbWT3iT5kgfQVPcWW1Ds3NJ7SRpP4rSbelNY8PBB0Sy0xkU1VT5lnqDhW8M2F6UqKipcAz3rAAmBc86QmpHn3DqMLiQl3X9nXJSpMTHyN0mJtcX50wyHKsOWziHGtLLYOsOFSlFY2A8KSCCPwzNudKkljwTLNJqa+JP3qmNa6c6j+l38BcRlxTGHWLthYSeqdJMHzA+npVs8MZr2rQSqe0RKTP4gk6ZH0r51OaKD/bspDZQQpIQISgTAFrdAesnrVrcH5wSnCOwO/wBqVAHlJBHzE+wrk4qP8JMJwKNdZw5G5VkR4zCw6jTwVnUVrYeC0hSTKVAEHyNxWyugDVTIooooQil+d4oIaV3tJI33tz+lMKiXF2ZABWkAqbB7x2SevTVOw3qPGy8OI01Nh5psLMzwFV3FuNOJxCcO2DqKgL7+RJ9DqtYCtx4YQ424y2y4y83pOtxR0uidzEp5EwBa3nUXbViHnFOtIdJUSJQFGLbSBvH6+dSjK8yxmns8Vh1OsHxKcTBSnmSTvAve9t68mhkw8TGxOAy3IrQ13tYHlQpweyV5Lgb2Ftvsk2YsO4NssB5K+28SEEnSAfa6jaIuB51P+E8g+ysAEferhTh8+SfQbes9aiXA+VpxONW8EBLTR1JQBbVs2PMgDUfMedWSoV2I2lje13jc2Av5ei5srsxoNBokGbcMa1F1hamXjclJIBPnH9QR5Ugd4mcb1YfHo1oNipIAWOhgd1XUER77VLs4aeUj7hwIX5gGfmCB+7iq3zrNMTqCMUArTYnQEqAPI6Yt+wanmOS4/gp8Az2P8hL8Q12TpCFgoclOobLSrY+VwDBuFJ6iuB5MKM80k/Q/1reWNQ0JNiZSfW3zEVzutEhJJvpVPsT9ajqrtE74PxvZYhC1HupadJ9AjVHzipnwZnuthAecl5bjmkE3Md4+wk/pVXJb06dVwnl8vrEV2ZNm6mH23I1dmFGCYEqCvpJmnRSZbbKeWLPdXbXs0l4Sxzr2FQ494llRFgO7PdsLf+IpzVxa17aOFR1XNux1igAV6KjPHOYltkBJIJCjYxtYX9TPtWnPONUtJCUGXIGo8gY5e/Pap4xDhwWtFKe6pcySajjv7LD4gZ+G2uySe+rfyH7/AKVX+YZoRh22RZKZUR1UTKlH2hI8geprjzDHLdWXVG3mbzy8zXEtzUq9/wB2H786S5xcalVNYGDKF2OPq7JKCTYWHQEzHqVH92pnj+IFqbQynuNIHdQNvNSj+Ik3k8zsKRBzvDmd/wC378q6MK5pWFc0mbibjaxtHlWLplAdFPeGy3l7HbPf47wlKPxBvcT+WTck+XMVs4SU7jMWrFOeBsEJ6aiIgeQSSfcdajuGywuw/i3S20q9zLrv8o3j+I26TTnJ8cvFYltvDgtYVkhRSkkJCQdXe/MpRH6+ZqhhuAfIfupXgUJHmfsFMuIclTimFNmArdB6LG3tyPkagGBCsQ39mfe7FOGJKtQuUjuxvEoNr8lDeKtGq6+IuVdm+h8SEOjSvT1G/wDqR9Qapli4raVoRcGlafAp4pMh6HVb1pYaaQjDspWjEdxS1q+9UnVpOlJ73LUDASImtHBWPLGIcYWsFKEuFBBsVW8PkpIms8BkGESuFuKxLoRq0jupCdMp1GYEiAJVFxalHELurRiUNhnSotAIUCJQAUlJTY2JTaw01wo2MlzQXId+Z3P8pua6WsAuk4llH6U2HLf5VXjwhjvuW2VeNLaVD+U/2tUhqvcizeXw+m7S+zaSOoWQZHpI+oqwq3gJS+KjtRY/PBYxDMr6jdFFFFXqdYuKgE9BVQfEvNV9n4tOrZPO53PQxMc7HbnaubPKS2dIlRgfP+lUdx68lTyGxK1FcqIuSfDCfK8DrHoBBL/kxUcZ0Fz5f0qouzG9/T62WjKcvfwrSnUPNkhOpxgK7wREz5LAM7W89jz5vnzqmdSHiplaQ0UqP3mq6llQAAnlItBHOYYKz9hTqkvYFaHVgpOmyyFWiISZItSLNsvZOIaaw4WAvSDrnWFKURBB2gRTsMwyT1nZ2jetG0p4gnyOqzI7JHRht4lWJwJlvY4NB/E594ffw/7QK6neJAMUWHD3yAUnkQZgX3I+u1yLtW2wlIA2AgegsKq/4kpKcYlXVtJ+RUP6V13Nz6GhXNYaa6Kzga4c2yZvEJhYuNlDcf3HkbVG+DuMe00sun7z8Kj+P/5fr62VMp50sHNVjhfcfNvmq0QWmrfJU/nWUKwq1I5hQUk8pvt5EH5yKUrfJuBYk22tIJ+oNWFxbw68s60KU4iZhRJ0iZP+X0+XOoMcORAi90wd73n5VzZG5HUXTidnAK5sS6Df5A/MmucDu38O56q8q63oOrkVRy5bfUxWp/z5c+kchWAbJh1Uhybjp5lAasSpYhThKghEAQALwInn0Aqxcjz5vFJUtsK0JUUyoRJgG1/OqRWIkH3PPyFNuD8+GGxLalf4Z7m5hIURqUQAZgTbrFWRSkWOijlhBFRqpX8RMX94EdEifmT+56VX7jsk33vv/XapBxfj+1dWrmVW6hPK3pF96jThJPWPL+9IJDnFyoAytAWvY7zHyFalLuYPua9U+Qoxv6Ca8UCbmSfQmtLHgs0K6c+dbURMCTWkJ8ifoK3tiRtP6fv3rwrTV3YMJcV964UIG8AqUfIcp9SAPpU/4Rz9Klpw+Fw5Sym63FKkgRuSBBUdgJ+QFq4ZI1DXdPMAgH2sQPUg1dGVBhjCIWlIZZ0pWZ3uAb8yrl1NNiIFyaAJGI2FKkpqCOZAHU0m4qwIxGEeSnvFI1JP8Sb2kXtInY6qjOYcVrxGKZZQC2ypxswbKWkkEE/wkXj9anyUgCIt6z5mSd6tYXd4iiicALKn8pw6H9DXZuqWQoFSVkBSkgqQDII2hM2i1dHEWSM4dCQXVnEQIakLCfVUJge1/S9dWUIfafxWFw5SlZJ0lVoCFRaxvpVM+VYjg5KVhWKxbKbyoBUqVe9yQZPWK5csoixJzvIAuGiri760G3lsr2NzxCjak76AJ/wBmYdZaaB0nDKW4q99ypB/1Kj2q3cjxpew7TirFaAT61RHArmjEP4b8bv3YUOiVHV/tk+1XVwi/qYIHhbWpCf5REfKY9qmaOHjXtFaOGYee/umntQAnUWTuiiiugpUq4insrK0ie8eemLx58h689jSucYtLmZM/wDbQ2QZP4UplUmfSZ6k1dHEunsu8SADJCdyOnlPX/7qjc7Z7bHw6lQQEailIvoSkuAJA6juiucADi312YfpT76Kttobcx+67kZDh1MlCcRhFrJntFpAVpi8wqSZvJmubBMFWbNJUrWW9AKupQ0DPzE14vNsMoaFZeUt7ak+Mec6ZJ96ODMLozTQSVFHaCTzgFI+lW4FjxIS8nQ0By703H0U+Ic3J2ae/wB1aQqpfiVitWNIH/bSlJ/5/wDuq26pnjZH/X4gHmQfmlNdRqiakOGWUqi8bpPn0qzuEuLFKV9nxEh0GATYqI3B/jHMc/5vFDsNnrBwAw62UqfQ5qCgkJlNhCiLlREiegANNsSFZoX8QglJYQAERdenmjYD8xG4J5zS3NEjQdCK0P28EwGhodPnurMF7jaotn3BgcJW0QCd0G3rpPL3+Yri4O4y1w08e/slX5//AJ/8v5vFN096IvO0Uq0nYkFCPlR0XoLojmboVT2Z5KtpULSReYPUbR1EdKVPN7e1juefsKv17h4Op0ugaTyNyPPyNQri34aoaw7jyXlkouRA8JMHbnt0qF8QaeyahXRzZhRwVWPqkH39vT2r3KsHqWFmyBzPMjkJ6UyYyduZUVq8ogW6x+lGLxoFk2iQkCwAn9+VYL9mp2S9XLizTEgrkRz35ifIW51wJgjb/bNeuGd/eawWqBFxPnTGtACU41XgbET+/wDxXun1r0H9nf515EHce9vrWl4gN9Y/fvTjIsgcxDqEoSopJGpWnuhPMztt+zTzh74duPshxxzstUFAjVKTMzdMeW9jUwzDO2suYQwj7xxCQEpJ2/iXG07wLnyF6YGUpm30A1KSZdm+Z5LQ/kGAwCQ4tGo/hCjqUo+ST3feIFRrjPMnlpZccWgBwFSGUqCuzTyUq8SoXBPmLRFaMwxbeIZC1OOO5g67pS2kWCJAgAW52Ep59JKPGNJSp1ISrxBGtR1BAG4lMibQNxHXeqWR0OY6jbYeHXr6JBdt7/Nuik2T45eMzNlakaOz5ARCUJUU8t4Kb8z02qzhVefDdjU+64d0oA3JuoyTJJMnT9asIVQ8UspialVrn7CRmq0rUUIcHeUDEBTUE/MVmvh7AIZS8pWJU2owCExPP8gMHrzrLi5sHNWgUhQPZSDsbkQbG1ZYbOMc6+ssrZUhCYME9igXi5AJVaZE/KuR/wAhxOICx+UUBN8o1IGxuV0MLlLKOFb2tVceV4hGGzSUJIQoaUJiCC42NIjkZIHvVxcF9ztWRcN6CT1WvUVf0qlMpxCkZo0vEwVFwEkQoEqEII02KZKSI6eVXLwa4oPPpjfStX8KjICf9AHuDUkzcuKhvWrNda0TmXjfbdS2iiiuipkn4mSjsgV+FJkjqANj5ExVGcRZm9h8cXiAHFIlM3gLBvHUSbelXvxEhBZPaeEEH1i8eh2iqK+IeGX2yHVkfepKo5p7xIn1BBqKFrTji11KOb8+noqSSMOSNQfnzwXMPiBjPzp/0J/tXTwVji5mYcNi52hI5SUqVWzKOCW3cH2ynCFlKlCI0p0zY2nle4iknC2L7LGMK5dokH0V3T9DXUwpwrnPEDQC2xoKKSbigDiHXRXdFVB8RBpzFSlA6YbJixI0gGJBvY1b4FVL8Tb40j/+aP6mnC6nbqlXGWTowuJAZWFtrSlSYmR+EgnadQVsTG24pX9qOkgGEqI1DcW5x/amuH4ZC8vViUupltelaDIIB06dNrnUTPLa9R9KoPlzrINLHdNpVS7ic4TU39ktCfvEwuQuZN1SCmCBANo85qx/hlm3aYVa3nE6kLKZJuE6QQTPMyb846yTVTecsowRZ7IFwq1JcAB0mUhYlRkakJHh6eZqZ/DdQdwj7KUgrK0mTtCgE7xEjSbelTY2TJHmy1II9CmRCppWgP2U1wfGjTilHVpSD3RHfI6qH4R0+vQK+N+KkDCOBFysFPiAIkxbmbGYA/qRhhuC2mmAtzxqJ1SrTBJgAXudt5JqE8c5K8yUuJleGA3H4T/F9IO2+01mN7Hxm3a5fdbc3JIBXs81HXcZ0gE+Xn8q4MQ2opkX/t86xDwMfvzAreDY/L6/WpaZVdXOkxeMwZBr0/v9/v8AswxGFBuNxWz/APHXiz2yQFtjxFBkoMnxDcAi87X35U8HNopnDKbrhaJNhcm0f08/SrJ4I4EKT22JR3gQW0GbESCVJI9IFefDjhAAJxbo727UEGxBTJAm8mwEGeW1MONs2dDwwhV2CFhMrIJKgrYEIBMTaB7mmMHaoNfp1PyqS9xI6fNF7xPxwG5aw5BXspzcJ/l6nz2HnyiuOzzCpwBQElzGuqKlOKAVoEgG+41BNtzubaq08d4PD4Z4NsOl0QQuFA6VA6SkQPKZM7+RnVliMG5iCt4lltKCUAbrcuUz3TpE3kiBAHOKpDWhtWm+5+aDok1NaUtyWAw6sK6wpROGUpsKKtUr0quSREpKhYAgSPUiurI2H8Mlp4JS6h0u9i0oarJEFzRvdOoD0J6TqyzJnsSFqlLgS0FKWtf+CjVcajaYUTE7BVuVZ5njXMuedZwzwX3EpWtI7t9JUBNoJtqvY2Mk0yoFysUrYKT/AAvOpt9XVxI+QJ/91TkGoV8K0RhF+bp/4oqaV7WtylO1VX8c47RmOsAEoDdjsbTHuDXK9xK0MP8AZ2GlttrMuErBURaQDHQASRtyvXFxbie0xj6htrIH+Xuj9Kf5xw5hG8CHW1feQnSrXOsmJETHXYCIqXGGBr4hKCSSAKVpXavhWyrw/EyuyUsEv4dzBK8xw6kNq0phCUE6iCEEAyAPxHVMWueVXJwYlQeeAugeNX5niQYHklNvcVUHw2w6jjCpIsltUq/LPdnzO4jz8quXgNr7t1wHuLX3RN4Auo+aiZ9IrmYhrfx7Wt/K3n4/OqqiJ4DnHcqUUV7RVynXHm+GS4ytKhKYn5XqmPiJg1Ot/aiYAc0JRF9O0/6hEetXkRVZcU5ajEoxLcaG2EEIiwDs6gPS0GufO7g4iObrQ/f2VMQzRvZ0+e9FTqcUsJKQpQSd0gnSfUbVi2D4hPdi/Q8v0pxw/l7CkOPYlSg22UjSndSlTA9LHp6iK7n89bdScLhsKlKXYAv3yqe6fY9SbTcV234oiQsjYTTvGwA38zRRiKrauPgNSrQyrHB5lt0bLSFe5Fx85HtVf/FrLiFsvjYgoV6iVJ+YKvlTn4ZZprYWyrxNGQOelV/oqfmKfcUZMMVhXGvxESjyWLp/t6E1pwoUgGhVQ5DlasSsNpcSjuqISpUalQDpA/ESUi3lPIUqxuH0OEHcEg26Vuw7q2XARqQpJkHYpI2PzppgncMnDOocbKnVmW1g+EgGJ2sZ2ncJJ2r3vNqE27SunJtWIYbw5S0UB9F4HbBCoSYtJT/FNojmKtTP85ayrCjsEoAXAaQOvNR5kAXJ5mBN6gTeMay9rDhTP/WNr7VDiDqQ40rRedUd9GoCBAjYaprVxQVY/MChhOtC0o7MDkgpDmvyHeKj025VJO6woqMPGHOqdBdGHZxuZPTJcA3UrutoHsIHoBJqxmsrXh8OC86hzkqRpmbQNR7yuXLV0ndZmWdJyjBIYQkKWbIVyUr8a1CZny9BsKhGAy/GZg6VAqdH4lrMITPLoP5Uj2qJzMpq3vc10K8dvaoGJ7xD8NcO8lTmHBadIJAT4FG9ik7SbWiOlVgxhVqeS0bKKgCem5JI8hNX5gsqOHaQlb3aK2VY89o3JPKTuPSoBxVgtOK+0hsttiE98BClrUdBUEkybEmYr12KjdY2doQo2RFpIFxsVFMY62kQlIAHO8+99/am/AmYIRjG9SlpQQrVoO40kgHqJ/rUeWwpa0IBSCvSJUYTfumTyg1NMBkDGXvJBcDrbgCe2ukNqJ8KkkwEm3eMxztIpsMehutzSatFFLM5yzE9qzicIUvsNqCgymEq/isbKJBPQidt60fETLUY1ttbGr7Ukd1MEEp30qBulQNxOxnkZD/K21NmJgj6j98jMdYvTtp4EyQNXX93FOawROqFI6QvaBpRULwlljSHHhimlLxGkobbMQlV9SlA27kTc+UGaUZZkLuKcKWtKlAixMSOZM+FIAJkiN6u/i3hPAuBeIxAWiE99baiCQIF0gEHkNuQqqsDws8nsiw4ntsQToQlwBzSBqClXATbkTJi1UsIdpYdUo1WGTZXiTh8S4wrQyjvLCVxJ2SmAZI0rVE2IB5gUhwOZKCVoCUwuZUfFFoj67zvyru4gdfwql4MugoCjqS2oaVTAlXnpA8VwI2phmWTYcJwzWDWXnXEkrVyKiogJiARpjmBYzzrYdV1tF4QKXU/4HwXZYJoEXXKz/mMj/bFNMyxwaaccOyElXuBb5mKzwjOhCEflSE/IAf0qKfEjNNLKWQe84ZP8qdvmqPka2BdJ1KrwYZxwylC1E3kJJv7Ct4yHEQVFlwJAJJUggAASTJAG1NMJmT2AOkOJUhY7zaVjUhREmxB0rG2xFr1uzzPXltSl4LYWlLd4CysALWSkCxtHSFCJ5RPxWIMgEYblOhNf21VrYYw05iajZMPh7hilrEOq/wVaUaR4lqEnSPKFAHne1XDwXgyjDBSiCp09pbZIIACR6AAVW2Q4bsMGw0LvPwqYkNB0gD3gjzNwNqt/L8EGWkNp8KEhI9AIrlRHjYuWXbQeVvsqnDJA1vO66KKKK6KlRUV4jw04htOj7tZ1rMWUUDY/T2qVVw51hVOMrSiNZFp/fSpcXFxYiBrqPJNhdleCvnnNmSxinG2kfcvK7iVjuqST3YMjwqlMgiII61ty3BOuOpZUvsNRu20IXa5Ko2gX75J8jUs47yNTmHbQhI7TDN61DnFgsCNzPe9jUU4bzhrDpdfcUVYhcpSAJUJupZJsJVG/Q9a9ZO6bDZ2CrxbSproD6X021WiwMkynTXyW3/1VGDzJa2pLQVpWN5BjWB1hV/UVa6FhQBBBBuCNiDcEVVeByRx5hZUlLDB7yVOHvqc/CSpXIyQT3Rewp78OuJJH2V0wtE9nPMCZR6jceU9Kvgka9uQGpZQHf4efJSzMIOaliuD4h5OW3Q4lMtuzqtIC/6ahf1mu7L+G8LmGCUtlrssUgAKSgkJKhcd0yAFiYiIM9Km+IYStJSsBSSIIOxqCtsuZTjQ4kqVhXe6RMnTuRf8STcdR70p7TGS5psdVVHIJmBhHaGnXoo5lXCy8YhwNOkvNAQ05zRGnunkQQBBEeHat3w+Bbxn3jS9bbbhEAyFeEAxeLkVJOLsqdYdTmOCWOzV3lEXCSdybeBXMHYz1svz3illTjGOw57N9CgHmxzVEz/ElQ1JJ9JvSjIaAOvRUCIGrmWBFPA8ku4fYGYYtQxjxSYKllVlkggaRNhBPSwFSzOM+YyptLGDXKyCqFEKSJtqUd9RjYcgNrTz8SIL7zWOy9rVpkuKJQkK0xuCqSSCUkRJpZn2Oy/FgYlTim3xYIaaCYIuNUk6vIgivWspYarD5DIQXXHIbFdON4mxrKVvPtgpUz3C2Uns3D3ZWJBBJIsYA9ZFJl4xSmGe3QCptpYcUuLBR1IImCVT3LC3XetmVcTvKbDDq1lF1KED/CAk6pjVMQASbmlueYJfYEOwlSXtUSfA8gOARz6kk9Im9QS4eMOGQU0r0rVMic69fJJsS9hghK20FT34kr1FIPOxInyp2xmS04bW+vxCzcQqDIAvyIvttSzLMEpHZ4omGm3koKgApSD40yk2IImJMd0i1pf5wr/1DHpQ/iklrSNLqEnuiB3dHJZNzuN7nauyzEHYfb+1A/C8zpcnXy6Jjwj8S0M4ZKMW26oNkJQ6hMgo5BUkXTsCOUdLvc4+KmHZQlTSFOKUJSJ0yDzMTHTz6dIZmTxcX9iwX36P8NKiE6lRYxAgJsTJ5XtSvNODHsGr75xtoqHhC9a9PogEx5mKxVlaA19kOjebkUPLVSjG8RuZi3iXlIWcOwmEtpJS2VmQFrUTdSZEJAkymwE1HcBlrv2dzENuhooBTbVrX+a48IgpR5mfOpUvIsQrL0YdtpOGwaPvHXnzClnckoSSreCARySPXTko+2JTlrKkoaSNS3uzhSwlQVIEzdR/ERRxqVG3JaEIIr1ueQ/dQxrhvFOtLxi0qW2D3nCobiBzMk3A2NTL4dZHCTiFC5lKB0AspXuRHoD1rZxpgUspYy7CuLWSSVp1TckFOoCw/Eo9IBqV5dggy0hsbISE+sbn3N6dDITYaJE7GtAPPTwW9xwJSVKMJAJJOwAuTVUYvOS9i/tRSS02tB9EBXdHqYJjrNSLj3PyojCNXWojXHX8KPXYn2HWlbC8RlzadbTS2HT3gCFajyBIkWAMWI3rzESZG5RQudoCaVG9PLRZgZU5joN6VWGM4GUv7zDOIdZVcSqCBvfl+h8q48PlqcRjGmCsaUoSlxxJkHQklRSTvAAQDzgVvzNrBOMqfZK2lghJa5FSpiN7CCbdIgTTzgPLFYfDrxKkpQpyyHF7hsC5SNzqPO3h3rmOxEkWHdI9xqLAFtDU870NOit4bXPDWjXrVTPhzBodxiU6CGmEakJMzqBSlKlcyY2m9vKrCqPcE5YG8MlZSQ6731qV4jJOmendi3KT51Ia8wcXCiAOpufNe4h4c+g0FkUUUVWp0UGiihChvEuCDHbOz/jAADobyPTY+xqsszytOV4tJgOsLEwpIJBHtEpVBBEWMVe2YZeh5BQ4nUk/uQeR86gufZMl5eIZeR3UtgtqIuDeFA/OfSDXLeBhZC4/6394fOt1WDxW27zdPYKrDjcVj3021kGQiPu0jqQbR5mSfPamWe5eAdTboXi2EhTxQkJFiACItqTIEbkeYg8S83xGFaVhSFNrJBSqIVoM2B3IMyCNr9bd3CeQKA7Z7UlsKBQ3sp1xMlNiRMGYHM1fKeAOLUNa2zQL5q/Y8udybJLf8nZuSdTyUx4Q4sTi24VAfSO8OSh+ZPkeY5HyinOYYBDzZbcSFIVuP0I6EdaqrFMr7Uvsp7B9LmnskmSTGuUx+IJ8SNr7X01OOFeM0YoBC4Q/05L80+f8O/rV7HNlbmHmOX8KN7Cwrkay3E4GUtJ+14UmeyXOpB5+E3B9CPIbmM8R5sHJQjANYdSuaUKC58oA/SrUivCfOlOgrobKiPF5bloJ56KkG8G8JB1NIO5WlaUH6EqrpZw6khCkJIQtWkPuCANpKE9AL6rnzG1XLUK40zNT+BBQjufaCAryAWgX89JPvWXRiMVGqezEGZ4Dhb58uufNsiawLjBW7rD6mu1cMEadRUSLE6Y0ncWHPkz+LDJUlOlrulSAFJUJVHhGkXIGoifMVw8a5STl+GWl1a0BLZDcW06QZtfUAPpWnM84K8uwi0hSlJlMHcltKk8r3getcp82ZwH/AL/PoqGMIAd0Ovmtb+XfZMpebeSO1xKklKehTGkD+USSdrx0mC5fjHGHUrbkOI7wIvH9t+tWJ9hDyHMdmatStPcYRZKQPCk33J/DfmTeYS/DjLJxK3I7qEEHoSuwHyCreldLJV4bokiSkbnm/Pl4BJjxGo4pOIX3VCx0JDZKeYkA3M+IyfkK6M94ibdxKMQ0lwEQpSXV60lSTYCROkADcmrExXCGEcMqZSCfyyj/AIkCtTfBWEH/AGQfVSz+qqYYH6VShi4q1y/PVIsZ8SW3cKW3g66pYGsBYQiZ1WIBXFhzv5Ug4TweJccUnDrU2hQHaLiwHIdSfIRPParCw3CuFbVrSyjVyJlUemomKZjyrYgJNXH0SjimhpaxuvO6W5Tw80xKhK3VeJxd1Hr6D0+Zrg4t4rThUaEQX1Cw/IPzH+g/pWnijjVGHBQ1C3tuqUHz6ny+fQxXBZe72Rx5CX1hc6VSYAkFaupBAgchflFNke2BoLt7AcydAp2NdK66wyp0YVXbPBDq1yFIKvvEJVuYIgqUDtMgG4EyJMw2x9lJw7acQxqK1IccCeysPzCwAk3M3JE1yltrFMOuYdpK3FkF1lSoIUJlSI2WSfFsekyKji2tbjeHYIC1pQ26QRoUoGdxyTAkixKSfM8RzfxbiXEtcD2qm1Be4BBFL0I161K6QPBFBQjbzXRgsmOYPktNN4dhEaibJA3MmJUo3sBt0irOyPL04rFIMdoyye8SIbkCEpSOZBg3mAOU0lyXh8JH2PDEurMrW4s6UDwpJgb8rXq0smy0YdhDQMhAiYiTuTHKSSYrA/7Uod/42d3r1NbrX+lhJ7zvZdoFFFFdJRoooooQiiiihCKW5/lqnmVIQYWRY8vSmVFYewPaWu0K01xaQQqq4p4Z+0pYZUQ3iEIIBIm4RJSY/CYmRPvUGczJYWGsU44h3DEhCkgLvtBBI735Vz0nkavfOMhQ6oOgQ8gd0gxPQHyuR71XOc5OjEpxCHWuzfR30LKYWOUHmpNh13ttXNa/8KeHNdl6HdtftQ3CpoZQXx67jmo3leCTgWzin0ntSSGW1eKeqvONzyHmRS7PcKr7OziXO686pUwNMp8SVQOfn0KedZ5gl7BrbRiWkPpSJaKiop0/wkESnbuqFugpVneeOYpepwgRZKU+FI8v711MPBK6YS1BBuXV2uA0D3Nd1NJIzJl9uu5P2Un4d+I60QjEguJFtY8Y9fzeu/rU/wAvzNt9OtpaVp8jceo3HvVU8N5GHWn3CntHG0gobkjVMybEE2BgA3NZYbLSCl3DvBtSgmElZBC1T92FDxG03iAUzvVb8TDnczSmvLSvzZI4Di0HmrOz3MRh8O45+UW/mNh9TXBkmX9rlzeHfQUpCiuCYUe+VJ2umxvzudqiq+McSzDeMYDgBBGoaTIMgyJQqDfbeKkOC+IeFX4its/xJkfNM/0r3hh5zi46XCBIWNyCxr5pjmKEoXhGkJAQF2SNgEpUaU5Dwm6664ytXZtYdWpo6Z1hZWZm2wgW2NNm8ywjq0rDzalp2+8iLRsT08qZIxQF0rE9QRUcWDyVJ1zFw8052KOUNGlKFVfxfmYexPYsAlDZ7NtI/EvwqV6qV9IqccMZJ9lw4QbuK7zhHNR5egED2nnSzIeE28LiFurcQpIH3ZUQCJnUTymIEjqdqcYniTDI8T7Q9FAn6SaphjIJc7UrOImDgI2d0JhXk1F8d8RsMjwBbh8hpHzVf6Umc4wxmJkYdoISN1ATA3utUJFvIVQ7sjM6w62UgaXGgUzzPN2sONTqwnoOZ9ALmoHnfHLr+pGHSpDaRKlDxlO0mPCLjbrvSDNMMoAOKdS6VkhRCiog2MEkDcbEWsa6OEMapvEjTBUpK0gGwJ0kgHyKgBXj3hsTpWXpXpomMj7Ya7ddHDjWFXqQ+lxTih3Sk/RIG6oveZ2And3hkfY2e2YdS/hw4JA30LsoK5SFBBBtuZAmuPOMpwzyFP4d1DKkEa0yQjVv3CBvvGkQYtFKmkLxa0paQpBUAHnBq0k2KlKCZAEiYAub7mBx3gYol5cQ387XaCn7jQt/q8HgilBXYjf51XRjWknFKRl+tRcBSQkCIMFQQfy28UxHlcyjKMo+xNISlpKsa4NyQpYV+VAAVAG02nnbbflGUssnscJ2zmJcGkkygmLm+kaU2mJ5C5NWLwlwuMK2Sshb6ySpdyRMd0FXe0iPck1MXOxI4UZOQauOrqfZNa0Rf5JBfZvJbOGuGU4ZJUSVvrA1rPzIHRM/OnlFFdBjAwZWiyle8vOZ2qKKKK0soooooQiiiihCKKKKEIpdneTjENFGooPJQ3H9welMaKy5ocMrtFpri01CrbPsrDDTLeKQl5CTE6ZSU3sJuFBPvYQd6hGf/DlYcWcKQtuNQQVd+OYE2UNovNxvzv15hKwUqAUk7giR8jUax/BQ7YPMrKCPwR3CIjSIjSD7xyFoqBsU+FcXYY2/SU8ujmH+Sx5qnMt4gQ0+HlBbakt6CylPdVpGlNyqUiwsQbjczXvB+D1PLxTgKWmgpyYtqvYdYufYVO8zy0vIcaxTC0tgkoWU+BR/Kra5uLwbjoKiy+CyGSvBvqM91xtcAEc5ixteCPrQ3FQva5hrG5wAvpTkD6ipXrontIJ7QF7c0iw2LXilOBwkMF0OuETae4lI5TeB6T+Gt3EOEZYxbwU3KNCS2hJKRqITzGwHePnWOYYHE4QNIW2ptIJUFsrJ1yBuQSCqBba02vWOfZq1isQ253kJgBeoTEEm2mZkGOW1dBgcZQWf66HunlSmm5p9tUgkZL96o1+bLp4gyfDMK0S4lXY9oO8CNUxpgpm8bzWGP4ZZaLQLjkOoC57NJCEkgSrvCwkbVzcX49GIxOtpQUlSUgbpiOuoCLk32p9nmP7XQy06wW1MpbUouIGlQUDNzqIgbDefKlCTERthq43BzV29QfTdayxuL7C2iQJyABkPKDi0Fa0y2B3UpMajIO5mBYW3vSfMEJS4tKFakBRCT1TNj8qkmU5kvDoBYebKS4sKbdUkWBGlYkgiU7wZtzpNxHiW3MU4pkQ2TaBAJgSQOQJk1dhpZTM5r7i9D56EUseXNIljYGAjX5om2aM/Y28KW0pJcRrWVJCtZOk6TIPdAMQOvWnQLeHxeGdbGhnFohSPwgnSQY5CSn61Fzn4cw6GH0FXZnuLSoBQG0GQQRH6DpW7FoxT62dLC0JQEpaCknSANiVLASdpJMC1Qvwr3Cktu+HGtnA9309qJwlaDVvSg5c/m6OMWUocS2lso7KUA3IUidaTJ595QI5WpLljqkvNqQNSwoFKbmTNhAufQVNBwS6tQdxbwebAkhDpKvSSmAPT/wA09yjKG1FRwGGWl1KYKgqRf+JSyL/Ohv8AyEcUQgb23UvTS+t9V7+GfI/P3R1tRRnLeC9WpzGhxhM2bQ2QeV/CQkRbYk845zPJcmfWhtvBKUjDD/uKSkJsYJgoBWqQb9eYp/k3BBW2DjlKcVM6NQCUjkDpA1HnvFS9jDpQkJQAlKRAAEACpTFLiTWc9nZo087J2aOHuXdudvJLcm4XYwxKm0ntFbrUZUefoB6AU2ooq5rQ0UAUznFxqSiiiitLKKKKKEIooooQiiiihCKKKKEIooooQiiiihCwcaCgQoAg2IIkEUlxnCDJQpLQDKlfiSP1E7fKntFLfGyQUcKrbXuZ3SoFiuFcW2yEoUl0pNo7hSOXiMGPURS3OcmCSl3EYMLdNlfdhYUPVMienMbbVZ9FRnAMBrGS09Cn/iS7vtBVL43h/L23QVsuBKx4NS06OcxOoeny89OK4PwCe4VOIKvCvWCByhQIt6+xjndS2EkgkAkbEjatLmWNKXrU22V/mKQVfOJrYhxA0mcsZoTqz3VMs8MZcUlsqcDoHj12MXJHdCfaPnvXuXZBgXPuU4dxa+TiS4pR9QDA+Uem1XM1lraVFSW0BR3ISATO9wJrchoDYAegijg4g96Zy9zwjRnuqwyvJlr+7RgEBKdlqbS2UkbGSJUZ5iDTjK+FcWoqD7oQ0Z7s9oqeV+Q9SfQVOqK8GBjJq8l3iVo4kizGgKMZPwCwwoqUS8pQjvgR12A38zNSHDYRDadLaUoT0SAB8hW6iq2RtZZoSHyOeauKKKKK2sIooooQiiiihCKKKKEIooooQiiiihCKKKKEIooooQiiiihCKKKKEIooooQiiiihCKKKKEIooooQiiiihCKKKKEIooooQiiiihCKKKKEIooooQv/2Q=="/>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89" name="AutoShape 18" descr="data:image/jpeg;base64,/9j/4AAQSkZJRgABAQAAAQABAAD/2wCEAAkGBhQRERUUExQWFRQWGBoXGBgWGRseGBwbGB0YHBofHhgaHiYeHR4jGhkYIC8hIycqLiwtGx4xNTAqNSYrLCkBCQoKDgwOGg8PGiokHyItLyk0NSwyNC8vMDAyLCwsKS8qLC0sLC0pLyowLC8sLC8sLCwsLCwtLCk0LDEsLSwsLP/AABEIALYBFQMBIgACEQEDEQH/xAAcAAEAAgMBAQEAAAAAAAAAAAAABgcDBAUBAgj/xAA/EAACAQIEBAQDBgUCBgIDAAABAgMAEQQSITEFBkFREyJhcTKBkQcUI0JSoXKxwdHwM4JikqKy4fFjcxUWJf/EABoBAQADAQEBAAAAAAAAAAAAAAACAwQFAQb/xAAzEQABBAAEAwYGAQQDAAAAAAABAAIDERIhMUEEUWETInGBofAykbHB0eEFI0JS8RRikv/aAAwDAQACEQMRAD8AvGlKURKUpREpSlESlKURKUpREpXyWtXM4nx5IhsW9th/npVUszIhbzSk1pcaC6matDGcXjjBJOa3RdarTmT7TgpYRtmP6SDb20/qKhcPG8RjJliiPhlzYgE5e5JG1gATteqQ6eVpexuFvN3Lw1VuBjTTznyGatviH2iRqAY8rC+vm1Hytp86j3EPtVAOZZPL1XQMLdrbn6j1qAQcGXErK0cjvLDqySCwdR1UqdNjp7V0eM8MijgEsKxBJMOrBSLyEkgOwZrsMuZToapdEC4MkkcSTVDu9fUaGlYCACWsGXPNdR/tXYOQXdkbrezL89Lj0/evrD/aroVZ3uR8a3HtcWOvqBUK5f4kIMQjkApezggEZTvodNN/lXS5pwpwzPErX8WTxBton5Pa7Fr98i1ok/j4WzCKnZiwcXz229VW3iHFhdQ+Xy33Uwh+1UMv+oVcEb/A37aftraulB9pwIVlcFdnVgMy+oOl7duoqH81wRw3IWE5USMoEAfO6uc5YAW2BFidjcVoHAYY4UYho2QGYRLlc3ygeZjmuM2jHSwrNHDG5jXsMgs0M712rLxVpfTi0taaz5flXJgOc0kvoPLqcpvdTsy9wa7mC4pHKBlbcX7aV+f8Ng3hijxEeIKBpHSNXBsQCRfS4tbe40I6V0MHzdNB4kcyeVXtnS5Ecg13vbW19D/WpgcQ0nA4PA55HLI1zrz5KsiM6gt9Qr8zV7Vd8A57EixlSCHJVlO6N/RTp9amXDuNLKNNGBsVO4I3HrVkXFNe7A7uu5H3moPic0XqOa6VKA0rWqkpSlESlKURKUpREpSlESlKURKUpREpSlESlKURKUpRErFPOEGZjYCmInVVuxsKrrnLnoRBlV0Ztcqrr7VlnnLKYwW46D7norY48WewW9zTzykQIDoRbYG5/b+V6q3iXMEmLDNmyRpYsFa7lSQCQvYA3OwrHxFJMzSzn8dQr+G0eZAh2z9iT0tbe5BOnUfmHDsUlkwqkH88WjAgWdGGgN79TqrD1qqPhyypS3tHHfYb0Acjlv5gK0vHwtOEep/HgtcRRHCTthgM0TMJM3mMkLaBrn4f1eW1iKj3A+KHDTpKBmyHUdwbgj3sa6PDp2jxLjBAyiRSqhl/K1iQynQ5dRcm3XrUg4R9m1zmxL6nXw49B82/oo+ddiGGmva/NrueuYzB8P1ssUkuYI1C4sXF4YJ5ZoGZzKjBIyhBUyb5jexANyLXvWT7hjMTh4oFwpyRA5Xa6trvqxUW6WsdAKsXh3BocOLRRqnqB5vmx1/et61et4eJpDqsisz0FDlsSqzM85DIKrIvs4xR38Jfd7/9qkVuSciYxnV2khZlCgZiTogsuhSxsBVjP6V6Kpj/AJCKd7mirbev26c1J0MjADzVdcR5fx7F2aKGR3XKZFIz2tbS5UA202rmcYMq4eGCTDyQCJicxuwObcnYX+drGrXDa17UOFl4fiBijHwnwzqtOgNcuSlKJYjT9/yq3xPE0ljWGCSNYlgyXfSQG/nIUi5LKLWU65q6fC+Gfd8LkeTw5DlxGJuCzeHf4ba9rG9/zd67XFeTsNPqY8jfqj8p+nwn5iovjuXcXgw7IfvEBjMbDXOIzqRY3ItuCLgdqqm/jyWYYnb3R1J8dP3XVWx8UMVvHRR9oDNinGDVwC10A0sL6E9hfvtoKk3LvOvmkSdsjttINvEXY9h77XA71r8tcRjVMQ6KqLFG7IM3nNxu6/mIt8fS50Arn8vcDSRJvGF28BpFA3UD4WJ6FjsOovfcVVxHZyNc2ZpAZhAP918/oVbHibWA/FZPJXNwPmYuI/FOjro3ZhuD9CR7GpMrg1+eeA8ySYQQJLYwl1kU386A6NcbgWOax9xvVscA5gyjIzZoxJkVuwOqEnqOl/aszZH8M8RTGwdHc891JzBIMTB4hTClfKtpX1XSWZKUpREpSlESlKURKUpREpSlESlKURKUpREr5d7b19VG+beOJDG2puNSF3Nul9be9UzyiJhd7Kmxhe6go/z7zf4KNohIvlB19Ntgff6VWvBkjxckxlkMctgY2/Kvm1J1G2g/3X9vcXOZ2bFsMsaMFTMjOhffzWOgAtqb65RY610I+Y48QC8mGjchT4lrJIq2ysQx0ddbWOouBroazRxPjYXAEvOpB+E5ENzy6HPory5pIaDkPXrl6fNbD4yRIpIcWTFJGtknyhw6XHkNx583brbW1teZwvhUmNGh8HCIqh2P5/DBAJ6MwH+0C2/X75e4VJxBkErN92g8ovueuW/6iLAnoNO1SbFcXbBP4WIjVsK11R0W2Vf0sg0IA6jW3e9dKDh28P3n1ZO2g/3ryG3XJJKZDhb+11OX+HYeKIfdsrI351IYse5fqf5dq6VqgMsp4bOs0Jz4ObUgG49bH9S9D1Gh203cHxT7vjwgfNh8XZ0N9Az3ykdrtdSPbrer+1zzVJiOoUxr2sWGxSyAlGDAMyk+qmxHyrPakr3NjLmCzsoMaC4B2SA0vXyi17es3DS4o8cgwl2f49KVsrCHYWmwMkr5NeuNK+JpQiszHRQST6DX51CKUtndEGU0Z34/u1J7AYw/FZ5L6tXkkgUFibBQST2A3P0rk8f48sOEM6m+ZRkPfMLg/Ia/KuJzPx8pw+IH/UmjQtfe1gW+p0+tbXSAWqWxkkLe45yfFibTQsIpSAysvwtfUEgbE9x871FOF4iWDEzxzIPHmAj89hHdjqxI3Ww0y77CpqvEBg8BG8nxLEgsdy+Uaf39K1JeCHiGDjaeyTkF0cC2XMSVBA6Zcv8APevJGtmaY37j739Qpsc6M4hpai8cUZwfjNZj94KTuyguUubZeq6ZSALW06CtTlzmv7tnia5icqQTqUynttY9QNq0eJvii33aTMxRj5ANzbVrKPMbdddK8wvK+IkYjIFsMxzsq2XuQTe3yrM7homxvbxLhRN66Dblp+tFeJXFwMY0V+cD4t53iY6BhkP8YuF/t71JKoXknmCySQvIfEBjMLeim1gettCPT2q6eDcQ8ZCTurMh91Nv3Fq5/Dl8Lzw0mZGh5jJXSAOHaN0P1XRpSlb1QlKUoiUpSiJSlKIlKUoiUpSiJSlKItfHT5EZgCSBoBuapnn/AI28siwxkXdjcKRa+2rbd7nb1qzebccEiIubgFsq7nTv0Hc1QsPMWTFPOEV73AD3sFOh0v1W4179axNYZ+IJaLEY02LtvfRaGkMjs5F2Xlv76rsYjF4nBeDk8N42jylYyXhfKbm4tcMcxJI339K0sTg48ViI4sNE0LPrKCTZTuRl6KoF/e21q7UXM8QwzGAvhSl2KKilWZjYBXYWFzboLAHSun9n/BisbYqTWSa9id8t7k/7m/YCtXAscXF724SMtxfiNDXiVVxDgBQN36eC7D4Z8NAqYaNWCaFWJBYdSCPzE6m965U3HoMUjYecHDyNoBJbKG6ENte/RrXqTuxAJAue17X9L9Krzm7jIkus+FaN10DhgdOzCwuvUa6VrmcQLtUQtDjVLjSSSYfxsJILoxuF/RINQy+jDT1BB3FcqTFNlC3NojdO4uQ2nz19ye9bE7sQADnK28I3v5ddL+nb1rRxOY+YDcKbfO1c/ESuhVaqdcrcyCGDEyOC34yMFFt5Rr/2k/Kp/VFDFNlZCbKWVsvdlGW/yBapxyhzlmKxPmklnnb2RCAQb9RodB2rXDL/AGlYp4T8QU9Br5y616K1OK43wYmfS40F+5/tUeK4Vk2Fzye7nkq4ZXMtrRqtsGozz/xbwcOUHxyaAen/ALrY/wD26NMNHLIRndA2Qd/XsKq/jnHnxMxke+UaL2/zSpyyCsIU4YjeIroc0caDJh8MD5IkVCRrcgKGI77ae3rXn/5JMRjBJObRR2YruSE0SMC+v5b3/wCI1GvHJbN16D1/sBX1HLobbnr/AJ1uTWcuOq1BoqlLsZxGXi2LSIeVL7DUKv5mPc2698oFS7inMojlhwuGAZyyoTuFUWBHuFB9rVAeCY2VUMGGQmWXR2X4so6A7Io3J77kWFdXh0gwTDJlnxsnkAGqR30spHxMep2AB9atY8/Pf8Kl7B8tvuVJee+BeLF94iuJoQTcblBuP9upHpcVHI5GkwkeHwaO3iA+Kxt5QCfwy+gygm/sfU1Za3sL721tte1VlxnAS4XEvhoDljxBV0GYqDv5cw26p00y1bxMXaNDhVtN56efhqFTA/CS078ve61MZwUYPw3EiSTwuryouoVQVy79m0P8Qq0uT+OKTE66JiGmY36WOl/Yi16g33EqHkxc4It4bRwJnyKR8JKjyCwBP8I81OTMW0f3jDubvEjCIdbyMA1h2Nwf91cOd7pIxLeJ0Zu9iDqBkLo15FdBjQ12CqDvYV8Ka9rR4PjBJECN18jfxLo3vqN63q6jXBwDhushFGilKUqS8SlKURKUpREpSlESlKURK8bavaxYlyEYjcA2rwmhaKsvtO4uyxSZbJm8pv8AE1jb/lH7nvvUQ4a0+Bw5bxI2S4zqmVpYS1rHKdD0ut/pXR+0GUvLHHlzu8i3N7AldMqk7AXsT/auaOPpLI0UuDhLSaExSBcxvcDPsTe1tdTXLha58F4bDiXO0ur6kdc/strqa4C6oVvqc/wtfjGPmxksWHLIUkkDRlP0MSq3t1AzGx1F6svGYwYXDsQPJGo0FvhWwFgRa9rftUA5NwKNxOQouVIQxVTuLWjF79dyfWpvzNHmwc4/+J/2F/6V34YmMiaxooe/VcyV5c8krYwGPSZA8bAqRcWrFxPhUeITLIt+x6r7H+m1VVyvzQ2Ek6tGdWX+ov1H7j5WtnAY5JkDxsGUi+n9t99PSmhwP306/v8A34eEV3mqrePcDbBORuDZkOoG/wC1wCCK4qz6g28t7/K5t+5qzua+Wnn88bm41KEkjS2qja+g061XTYYobEajS1v0nTX1JtXOlZgcujC/GFoYhvr/AC9Pe1bfCOKthp0kXcWuABommYa7Ei4v61iPTpa573N9bHrqbfKtd0uf6d6i11EUpuFghWny3zymKYIy5ZHZsiLc2RRe7k2Avrt6bVk59xWTDqP1N/IGqh+8ZWvfXrYkX9ARsKl3MnMn3qGJrZfw7EW0zG4a2pNr6C+9q0vmuOiszYQJARooziMUTpc2AsBfoP2ArTzbAkG30H96+pH1329rf2rX8c3Nj/nvVQCtJRXPy79TWVG07AfU1iCf5cV9xkX6fW5/8V6V4Fv4bFuoKK2UPbNqQCPUDcC//ipbyrjYMPIqxRvicU/lz2yqoNr5bgsFA3YgfLrC726j/P8AO9WnyIsUOCMzxiAXIaR73dRaxuQDa97KN7VKIgGyoT6KXgjuAO52qJfaJg/EwwmQ+aBwQw7HQ2Po2U39DWlxHmSWfFYaMK0cEroyg6NIoci7dhdTZf51MOI4MSwyR20ZGX6jT966DCdSMveqwOFaKteE8L+8i0TToisrHMU8PzAszm4GazLaxudRtWDAY+PDcRjk8YzqG88jC1yQRuSbgGxvtpWThwafBiOTFJBFG7KVYG7Xs219QLnTatHimDwqRfgTGaUOpJKlVy2IsO+tt71y2C5XxvJo22gCavcurU61deK3u+EOHjr9BavLk/FEDwW1IQSk+srMSL1KhUB5R4h4ksUguDiI2kKnoihQgt6HX/dU+Xas/wDHuJhAdqCR8lLiAMdjfNe0pStyoSlKURKUpREpSlESlKURK1eJD8J7kgZTqNx7GtqtTib2ic2v5Tpa/wC3WqpjUbvAqTdQqR5ux2XGwNIv4SjMqrvboLb3Y213Oa9fcjwLCiyQY2GEMGBJJUXK/ESScote3TWvjmSycRjLy5WCuXc2IRrMbgehIHuKx4V0za8U8QNcMjBrODe6nMbC/wC1c9rB2MeuQvLFzdyBAPUrY499365Dra3fsyGeTFSdyv8A1F2NSPnOfJgZz3TL/wAxC/1qPfZSfw5/40/7Wru89r//AD8R6KD9GWvpXCjQXH1KqLAcIlxDlIULugL6dFF739NKknA8bPgY4sQf9CZmBQnzXTRiFPUAXvsQQL7Wj2GxM+Hy4qG6amMPbqQbgE7nKG9r1v8AA+PLHKjTjxYFDERnYMdQddjfQHXoCLVF1OsHT3n0pWZjNW5w/iCToHjYFSOn9vfodRXN4xyrFOS3wOdyNj7jv6j96gfCsZNgDHNlIgn8yKWUlkAGot+YAgXsL6j2tngEiYuMSo102uN7jcdxbqO/yvndQ7smfI8/wfY6SFg4me/0qo43ytJhzqBlOzfl9u49jUZxDhbi4+Z7b7fyFfpVIIiCAqsNjcXF+xvpeqw+0+CNMUjIFF47sAq7qSL7b20+VYntDTY0W2OQuyOqrWDh7Sm/5Bux/kOl/wCVbPE8SNEXQKABr/X+1bOPx50AO1/8tsK4c04JPrUW242VY6mikWS4Nz9SR/KvkjQaf5718NLfT176VkU+tWqoFeBL1v8AB+EviZRFHYs17XNh5Rc3ttXY5R5LfFuJHGWAHUm4L2Niq29iCel6sHETw4Z1gw0SNinAjVQuoHQyMNbAC5vqdzUwzc/Lcqp0mdNWlgOFYfhmGVsQEeUkm4UFmP6UzC+Ufq0+WlRfj3MoxcbZmfxs4EMKD8NEGrMx3ZiDbbSxrHiuN4rDYuaQ5HxEYKOzWYIzaaeo1Hl0Gu4rnSKkkiQRzMPIFDOMqs0lme40yRgk73JtfrWtsdEF3lWg/fX5LOXcvf6XW5SaTEYzDZ3zJCuZLXsFVdAPna/qTVqrVf8A2e4MJicRZlbw1CBkvlN2Oq36HLpVgCrnCslQSqu4Hg1bE4iI4dZrSX85siBWcFi2+xGnXWt/mKBFw8xjiwywkKEljYF3OZTa3yYn2rlCNnxGNSOPxXZyAlyLjxTc2BBYDTTbUX0FZOLcChiRo0RnkijzyzBjlV9LJl212tuLg1xuJa3/AJgJcdQa8KzPeFbAZZ55E6dGO+x0959PNTfkOZ2iwTEAO5Ea/wD1RZ7/APNY/QVaibVUnJKEYfBZ2/MGuNkj8S6L/Ez5R/6NW2u1U8HWOUD/ADKlL8LD0XtKUreqEpSlESlKURKUpREpSlEStfHg+G+XfKbVsVjxCXVh3BqEjcTSOi9GRX59+0fDhZYwBcgMHe2jPoza9bFvpauAOAT+B4/hnwv1XF7bXte9r9am32jYRjCAgzR4dgJG2u8l7m3XX6C1RBuapjhvu118O2W9vNl3y37fKvf498x4WPsgMjRvleynxAZ2pLrzFhSj7KJxmxCdSqN9CQf+4VLOcEvgcRfbwyfpY1XP2e44R45ATYSBo/mRdf3Aq0eOYEz4aaIbvGwHuRcfvaunIKcsKpvhmMnaGbBxJnSX8VrAlh4YvcdBoDfqb+griB8uh22NdPgnFJcPMskOkyXC9dTpt1Ou1Y+P4CWKZhMCJL3YHc3699771VVZtVwOxXXgeSfBsZMT5cPbw4T1Gita9vMCyk2vcX7VNOVeIyJwgiNwCZJFFhZgNzZgdDa5v61AOEcMjxEOQJJ43ixqsgN41WQkecW01trfX01va7wYbgmFykNIztYZj/qNaxPZVA9D03NZeLxmOmGswfyrYB3wCLWnh0x0MSg20UEIDYgHUadT63NVrxvjZxEzSHQ/D2NgTYke/wBKnfC+aMfjsRdIroptkUAIoPeQ/m03O/atnmr7Po8UxYfgYi1yQLo9+pXr6kG/vVTZTI3szlyPP9q58ZgfjO/oqrjN99vWtLF4C5zLp/bp/wC66PG+FzYGUxygEizBluVIPXv0O+orJFhQI1d2IZgCBYbHUE+pFjbpeqzbCrQWyBcEx+h/zt61MOQuTPvbeJLf7uLjQ2LMLafw66kdrVm5RySyrhpfDMEpOYSXspsTmVhYq2ltN+tWHDO2CxUEEkRTB2yJLoylreQs40UX0sdyQTerMYAsC/e6pLHE0FzMXxVifunDYszKCCyABEtc2U6LmJFrm2p071XS4mRXkdJcksV2zZgWLaggEHUm++1Sj7QcPPw/Fyy4ZyFnB1Qm6FzdlNvhJa9m7EgVGOJ8EWKCGYSmWea5kAuQhbVBewu5BJOunzrdH3fMZnf9Dp91kKyT4B8PGY54/wAfELHJ4rNmMSMx1Ki9iwucxN+g312cHIEUti42aCZgonC+fJBc5I7jKLnLc7676Vq8KOISaJnSSVi2kbhirhGuLHUlc5YkCveNcfafEMuLzHIXAjXZWZjm010DXO59zU25DNRKlX2X5WbFugIUugUHcL5yAf2qe3tv71DfswwWTDO+3iSaeyAD+d67vM+P8HCTPscpUe7eUfzvUgCdVU7VVNhsLJisSVj+ORmYG9rbsST0sK841waTCyeHJYmwa6m4IN+vuCLGtbC41onDxtlddiP8/atjGY6XFSBpCZHYhRpvsAqgadenevHdsJgbGCvO/pStGDBvforX5PwihMBHq6nzn/ibKXv/AARk/UjsatJBoKgvLkTHGjKLCOPK4GyKRZEHqTqfap2u1cD+PJcx0h/ucSt/ECi1vIL2lKV0FnSlKURKUpREpSlESlKURK8bava8NEVcc7cPWZcRAvkVUaZj0Lm2QG/Q2+lVbwbh+H8Iz4l3yh8ixxjzMbBjc9BYjt71fPMeFJaNsoMYa8p9EBZQe4v/ADqjuJYCSHENGiokc58WISWKFdctiwIBGq/QddcfC210kAOGzi5Zb0c6/Svkohr6vb8LFi8ejhXwuH8IYds2bNm+Ii2Y98+XqdzVvcNxyzxRyrs6hh6dx8jcfKqw4TBG0U80zvIkUZXTyxZnFgqrpfprYAG2ldr7NuMFCcJLcH/Ujv6gEj5ghh866MDmkOjbfd5knqczma1OmqyzNOTufvZRnn3gJw2LZ0X8OW8i22ub51/5rn5itbBY2KV82MMjxiIRgJYMtgAptbWwAOvY6G9WrzVwc4nDOqj8RfNH/EOl/UXH0qJclYOCdnweKgUSHN4b2yyBreZSRY3/ADC99iOoqRlwOwuGRVjIsceJpzGv5XN4JJBgIYp5UYytIskLI2aN4wQJEYdCNdN8wU6Wrb4rhpOKcTaONiYkIyOCSI4bKcx/iBB73KjpWrh+Sc+IlwbO0U6/6ObWJyLm1twGU3FttdDWTk7A4iE4yNIj96EOVMpAkU5gWtfU6dR6VQ9weBS0RtMRPhr4qS8084jBKmDwqrE6Lq2hC32tuCxsSSdq+OVeEY+WQT4iRkQi95DdmG4smyjqNtzoa5fIfB8JOsjYtJHkR/gyt5RvdsupJYHf9JvvWyvNeK4hLJFhJTFGFYKJAWa/5dQt7m2mhyi5NZ3sc9t1nsrS4MBa2stSf2tznzg4xMAUJmlBsJBpGq3895GIAHprVacVnzeYWtoPoqgfLympdxHiGKM2IEyLGBCIsha6AqVcyXAN1Btc2O5GlRbiPEMOzSHwszZvI40S9he6g/quQLa1Vw/aSPImIy97bqDqYy2C7Xf4RyxHhHhkllWQSCxKnyws2wa+jKb2zg2HtVp8KzIuQ7agqRdbbbdvT6+tQMs+Fw2bFK8bSgiKIqFUrtcAagWJJGn713uBfaHLhMNEMVhndBZVlDAHJpkzKR0GgPUAV1SAG03Ma+CwWSbOR08VZw4bA6OhiXLICHFtwfX+o9Kq/nLkeCN4cPBiHDEs7JOy+Gia3fPYWNxbW5P0rLxf7YXVj93iXILrnOt2tplFxf6GuRx7hMjYjDQy/wCvIgaUsTJIGkvfMBoAgHlQbAC51sPG9094oGl2gWtjpcbhooMczqNDHAxKlgutiq9R5ntcEjW4rmxYeKXDPiXmZ8ZJKo8MbgHOSSOtwAABe2g61uzcpTYnGthEmLLGL/jtlAyAXBAJAIuF0FdDkPl4NiHdsrLA1ly6qz3Nje2oFr/Nata4OdZKOa5o0U35bwJgwsMbfEqeb3NyR73JqNfaJjTI0WFTUsc7fPRb+lsze2tTDGYtYY3kc2VAWJ9B/U1WGGmeWV8ZNGzQOzxyFb3UMpGnoosL1KSTs2l/y6nYKqNuJ1LPwzmLwGEMhhIU6SoiOGFvhZgLgX/Pa46g6Wy8LmmxPEIfHZAcMDI7JbKAvmNraXJKrpfatNuG4fDus6YtJEU5lQA+I3ZSBoAdiTbS+ldjknh/g4R8TlPiyXjRjsFFh5R+ZmfQaG1hXEn7GON8zBmRh0o4jd1dVlrqF0WB7yIzz57KzORMNmEs4GUM3hhTe4CXJJPViW1PpUuFaPA8AsMCIotZRf8AiIuxJ6km9b9XwRiKMMGyrldieSlKUq5VpSlKIlKUoiUpSiJSlKIlKUoi1OJ4PxomjuRmBFxuKqf7QODiaGRgbHBhUHZuj+2gBFXERUb5k4YxZGjQFTIrS23IFtbdbDesXEtc1zZ49Wn03+6viIILHaFU5wkTz4dIYI444kJaSZyD59yx7WBFtL6XuN68xwRcsmFkeWbDm7TNazbmy3N2y66AHy31sKzc48FaF5HjsuFmkynLsrrqQVGo1JIt0rCGh4eAVKz4plBV7XjjVxoRf4iVP+DQ3MIJbLFniNgAf+sZ6Xzy1AJUToWv21v0oKxuXuPJjIBIujfC6/pbS/yO4Nc3m3lnxss8N1xEVipXdgDcD1I3H061D4ZJcEy4yBSIJNGjbS6jc5dwhJJU/luL762PwjjEeKiEkRuNiD8Snsw6H+dbwWSstun0PLxCy96F9qMcQVOLQrNEWjx8FgyKCGa38tdQTsbg9653GuN4qKfD4ubCvFNEfDdmBCyr01H5iCym2m1u1S3i3LkczeIM0Uw2ljNm+drZv51HMd9nksrXfFlx3dWJ/d7VmdC68ha3RcRHXeNdK+/JaGO5pjTEHGwTHxZABJAEMYtYZryZiQbgG4/vXM4zxRXZZosOmGsc4szeJITc9TqL3OawruD7NWTVZo/43jN1HdVzFL+pFZOC4KLC4/EwuPGPhZhK13dfKD075tQB0FqOuMW4fJA5r/g258tK92sOG4HJLEJm+CItHIARb8VHMp1JHkYxrf3NqiPAuBfevFC3zpA8qAfmMZUkH3BIHqBU75O4x4uDxcDFh4TySBkJUsr5tzvo3Q9CB0rm8JePCwKuHLTY7EhlyrqUUX3A2HYaXOp0ArLFTnkXoBfjn9VaThbVb5e/BcbCcShxeLw/iRkx5RG0ckpyXF7WdvMi+lzrW4OH/fMa2HmcYSIXZYxZ1A/Kq2JBbLYkk6a1H+HcvyS4r7uPw3GcEtqMyAk3ttqLXrqx8q8Qw0meJDnF7PGy3131zA/UVqGIjQ56qDsDTVgEDK/taz8vcAhbHZcKwYREv42IsFGU2DCNdTrawJ966XNjDAziRZZMRi5FLGdjaNb3XKqJpfKCNW0Brknl7iLSnEFCZSwYszJckbaXsdhoa6cnK2PxljipgoB0ViWI7kKPIDb517hedAbULjabxCt910sXicLFhjFh1+8Y/EJZ3U52DMAXOY6AC5AtYa36Xrrcs8EGFgWP8xuz2/Ueg9ANB7Vm4PwaPCoEiW36m/Mx7k/XTao1zZzcbnDYVryG4dwdF7gHYHu2gFa44sOZP6WKSXH3WrX5q4s2MmGDguUUkyMoJuV1Og3C9urGtSOGeBI5cC80sZzKyOnwlTqGQaC5J9dDqaxPwWbCoTEBmULIJlcjxCd1XXKQOiEXbUjtWbivNDmEZ/EjxNlKmFyEdXFw+Ub9rfq020rmTzP4hzRFTmXVGj5ka1mNCCNwtUUbYmnFYPv31WjiMOMdiI4Y4Uw8pzGc2IClb3J9AtjYbkgHa9Wfyzw7xcREYwWgwwyhmAC3C2VUX/qLa9KivLXBBAsVo82LxFgWlvZM2tgnWw1YkdDtVt8D4QMNGEDFjcszHdmO5t0GgAHQVmAE8oaz4I/U78zXLors42Fx+J30XQUV9UpXRWRKUpREpSlESlKURKUpREpSlESlKURK8Kg17SiKB8x8vxhUw7KzQzSkk3sVJ1ADdDe1u9VhJwRMHi7YlXeEMwjc6IxHRtCLX3HTexFfoaWAMCCLg1X3NHAkigaPEMZIpJA4YaMNVvrsGAF/UXrnHFwpNX2bta1F0LC0j+rX+Q9VA8bjJ5cRB+ABOQ1iWumU5gLKGI8MKbliPPbtesbqcHLI+DlLGAIJgR5CScptrqM24OovodLV94rAy8MeZQpaB/IMQqjOuYC3m6G35TYaXFtK5mM41EmGOHwyv5yDLJJYM1rWAAJAG309TWvh2vDmmDNuQy0IuyTZNUMgNbVTy0g49fXyU/5e55hxVlb8KU/lY6H+FuvsbGpHeqP4PwkzLK5JCwpnbKLsewUXHqdxa3WpNwzjuNwy6D7zAApF7khWXMuurKcvQ3t7WrpvkjDyzFn1WTs3VdKXc240JAFJt4kiJ/tzAt+wt86y4bghh4lJiY2HhGPKb3zMcovbpa4BvUei5uwWJljknzRtGCFVxeMMxHmuvUWsLgAVLYOIRyr+FKjXGhVgd/S96z8TA57HDmMvGlbHKGUB5+n4UJEXgzGRc5++JNGqLsZC+UaabjXX1rKb8IgzhAmJxF/i+MAbsf8AhuRZRuRrtUvwXChGkakZvDOZSRswJIYdjqeu1RrmnlqbG8QR3H4BVVJX8oQXKkdCzE6jvWePhjELbqQB4UtJ4hkju98IJPjyWp9nnCD58U9/NdUJ3Ot3a/qRb5GppTKsagaIoFh0AA23rkY7mzCw/FMpPZPMf+nT966MbMLQ0LnyPMji4rr1q47HxwoXkYIo6n+QHU+gqI4zn55brhISTtnfW3yHlHzNQnjGKmkkbx2YuCVOY7EbgAaD5VY0AnDefqoYTqpZxHm+TGOIMPaJGNi7sAxB9fyj0GprDwrhbYLxlxMIeF0F5F1GQHzZWGo3DW0Pl9q+W5cixUMbQ/hTlEOVtEkOXXIejXBvb9r3rRbjcsKNGzESsTFJCwzI9wBm38rkG3l+Ii+nXkzTHif6cZy0LTkRnqCNuuY8FvjjEXed5HZbmKlOBRoJQuIwkilobkf7SLG6juRp2Otb/LfCmRkxcrBp3AEMKqCRmsqHU5VsNAvQEbGveB8seDlmneKaewWOD/UKsNFBANmIAAy7DWrN5Z5YYBJ8SLzi5C/kjHSyjTNbrc26VjJ7QmKIg38Thv4bWdzurwABjfpsPz0WblXl0wgyTANO5uW3Kra2UNbbrpprUltXiLYV9VtjjbG0NboFne8vOIpSlKmopSlKIlKUoiUpSiJSlKIlKUoiUpSiJSlKIlYsRhlkBVwGU7ggEH3BrLSiKFcU5YZDOQRLA6WaIrdhbaw2YD6/zquuK8jJOscmDyoWurRO+mYfpJva/Y6ajUVfJWuJxnleLE2JDIym4ZCAb/Qg623FYhBJA/Hwzq6bFX42SCpR5qj+HY/7nIhljeIxq0ciZbiW9zqxIFySL7iwFq+uWiYYpcY4NowVhB2zyaeX2sB7VZfGOX5iJkmjEmHYXup8wI2YLuD3t2+VQifk2KSLNh5mhBOWVJCWX0NrA9jrfrsRUP8AkxkFs4LC6gdwRZsA6i7I3yy00l2bxRZ3gOXPqubwPhv3w55wSRFIqEDV2W93ZrdMwA729DWlwXhsE0blvEDRQtK7BgBcHyqFK9R1vXZi4bjcJii5g8YLGB+CbIUAtcKP5ZfWuHgOIJDDiVKyAzrkU2FgASdza56adq2MdI8O7J2Rw1hOQzOL5A319FScArEOd36LdwmGzRTSR4qcJEIzYbnxANNHAuGuKRYWd/Ey4jESCNFYopbxLsxUrlzEXUgk79Lb1g4BxtIMNMolySyMhUhSQMh6kdxcV8RY6OOR3jnZJWAYOFbKXZmLrkOuWxGpB1HrVpdxAc9oJyIqx0be3jnZPTJRwxkA5dc/HquTxYgOQrs62U3f4rkXYEXNiDpXexWDiwk2GjeNJI3RDIWFyxc2Yhvyhelu3W9crmTiy4mYOLXCKrNa2ZgPM2XoO19bWrew82JmWFHwxlMZ/Cdgy6aWBbRWXQbn51bL2jo2OdlkcQujpkby08tb1UG4Q5wHl7zUgw+EVWxODYGYQlZ4UJFyFscl7HuBt+aoDj/9RrZrZjbMPMB0BHcDSpcvKmLMryYmXwBJ8Ui+fNfoBG223UDbeurwvlmCKyrAMc0hIDkN3tYD4Vtrcn61gh4mLhHE4sZNZNzzrvHlmfNaHRPmAAbQF68lHOCcExGJSEqjRxx5h94Aa4BJJtY67kDL9alnL/LaoWGBvNLcBnljHkv/AMTaKNCdLk9zUt4dyTKZLzyWhAsIo3ax0sATpYDsKlvDOGxwIEjRUUdAP3Pc+tQcJuIPf7reQ1O+Z89FIdnF/wBj6LkcE5PjhdZnJkntq2ygkWORBoBv61IgKWr2tLGNYMLRQVLnl5txSlKVNRSlKURKUpREpSlESlKURKUpREpSlESlKURKUpREpSlESlKURfLLWlxLgseIXLKoYdNwR7Ea0pXhAIor0Eg2FxpuRkzo0crxhNAvxfu2vpretLGctTjxczQvCRfIwNr97G4BPXelKxycHCc8NHpkr2zvyBNrhy4Jhh/FliwxKHKpCKdNNCClrdK1MKi+IiphcMBLYsCot5ja4OS49tq8pWDBnVnbc7reGNIJIG663DeXJ2kaNVwyQ3N0sSPcDINfnXXwnJUpDCfEsVbZU2Hrd7n5CwpStsXCROFuF+KxPnc00KHkuhgOR8NEmQr4gve8hvr/AAiyj2Ars4fCLGoVAFUbKosB7AUpWxsbWfCKWdz3O1Kz0pSpqKUpSiJSlKIlKUoiUpSiJSlKIlKUoi//2Q=="/>
          <p:cNvSpPr>
            <a:spLocks noChangeAspect="1" noChangeArrowheads="1"/>
          </p:cNvSpPr>
          <p:nvPr/>
        </p:nvSpPr>
        <p:spPr bwMode="auto">
          <a:xfrm>
            <a:off x="63500" y="-842963"/>
            <a:ext cx="2638425" cy="173355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90" name="AutoShape 24" descr="data:image/jpeg;base64,/9j/4AAQSkZJRgABAQAAAQABAAD/2wCEAAkGBhQSERQUExQVFBQWFxwZFhgYGBgfHBghGxgbIh8eGhkXHSYfHh0kGRgXHy8gIycpLSwsGR4xNTAqNSYrLCkBCQoKDgwOGg8PGjQkHyItNC0yNCosLC8sLC8pLCwpLTAsNSwtNCwwLzAsNCwsLy8sLCwsLCwwLCksLSwsLCwpKf/AABEIAOAA4AMBIgACEQEDEQH/xAAcAAADAQEBAQEBAAAAAAAAAAAABgcFBAMCCAH/xABLEAACAQIDBAcECAMFBgQHAAABAgMAEQQSIQUGMUEHEyJRYXGBMkKRoRQjUmJygqLBM5LSFUNTscIkg7LR4fAlY9PiFjRzk6Ozw//EABoBAAIDAQEAAAAAAAAAAAAAAAQFAAIDBgH/xAA2EQABAwIDBAkCBwEBAQEAAAABAAIDBBESITEFQWFxEyIyUYGRodHwscEGFDNCUqLh8SNDFf/aAAwDAQACEQMRAD8AuNFFFRRFFFFRRFFFFRRFFfMkgUEkgAC5J0A8zWBj96xwhXN99r5fQcW+Q7iawnqI4G4pHWCuyNzzZoTAzAC50A41k4neiFfZJlP3BcfzEhfgaTdsbZUDPiZhblnIt+VBoT5AnxpR2l0lILiGMuftPoPgNT62pYyuqqs2ooiR3nIe3r4Ih0UMOcz7cBqqZPvXKfYVEHjdj/pA+dZ+J2zLa7zMo81QfFQD86krby4/FEiLrLAXIhQ6DxKgsB5ml9neVhctIzGwvdiSeAHMkmi27F2hN+vPh4N+D7oZ20adn6cd+fwqw4neTDj28Sh85S3yzGuJt6sD/ixn8jH/AE1w7N6GGEQkxuKTDX93Q2vyZ2YKD4C/nXHvT0SS4aE4iCVcTEozNYWYL9oAEhlA1JB9ONQfh6lcbPmcT87wVDtGcC7YwPnNbS71YE/3sY/Iw/0124beTD+5iUXylK/6hUs3a2L9LxUOHzZesaxa17AAkm3PQGtnfzcF9mtFeTrUkzWbLlsVtcEZjyIPHv7qufw1A12FkzweY+wCoNqyluIsBCqWG2zLa6TMw81cfFgT860YN65R7ao48Lqf9QPyqG7L3Xxb4aTFwi0URbOwcKRkUEmxIJ0PKjA764qL+9LjukGb5ntfOszsavi/QqMVtzvh+y0G0IHfqR25fAv0Nht6IW9omI/fFh/OCV+JFaysCLg3B4EVCNm9JSGwmjKH7Saj4HUel6b9j7aVhnw0wtzyHT8yHQHzAPjQr62qpDasiIHe3Me3r4IhscM2cL78DqqTRS9gN7BwmXL99blfUcV+Y7yK345AwBUggi4INwfIimcFRFO3FG64Q743MNnBfVFFFbqiKKKKiiKKKKiiKKKKiiKKKKiiKz9qbZSAa9pyOyg4nxPcPE+lzpXLtzb/AFX1cdjJzPJL9/ee5fU2FroO8G8keFUtIS8j6hb9pz3k8hyvwHADS1KquvLXiCnGKQ7u7n84lExwjD0khs0LX2vtksDJO6qi62vZF7uPtHxOvcBwqf7d6RibrhhYf4jDX8qnh5t8BWSExu1piI0aTKLhFsEQebEAE2tcm5rBxOFeN2SRWR1NmVgQQe4g0dQ7Bbi6Wtdjf3bh7/ThvQVRtJ1sMAwt795+eacti9Gm0Me3WSgxK395NfMR91PaPhew8aZ8fu3snZCAYoPip3U5VK8QbglV0RdebEkcqQ8V0gY544ovpDqkSqFCdm+W1i5GrHQcTbwqjb9QrtTY8WNjH1kQzsByHsyr5Ky5vJPGnjw9pa12TdMsuSCaWkEtzPFZfQXtUCfE4fXK6iRAfuGx9Srr/LWZudsBYd4OoYaQySlAfuoxQ/Aq3pS9uDtb6NtHDSE2XrAjeUnZN/LNf0p76RZjs/bOFxwUlXUZwPey9hwPHqmW3jXrwRI4D9w9QvGEFgJ/aUt9MO0Xk2nJGxOSJUWNeQzIrEgd5LHXwHdTD0FbWYtiMMxvHkEig8FObK1h3NmXTw8TWnvpuEu1imMwM0RLKA2YnK1uBuASrgdkqRyHC2v3uzsGLYOHmxGLlRpnFgqc7ahEzWLEm1zYAWHIE1m57HQ4Br3cVcMcJcZ0Sz0c7GCbelRfZw5nt5KxjHyemnemYbUwe0IQAZsFOxQDiQgPzIEyeYFY/QtL1uLxuJkIDsATrzkdma3hdRWF0b709XtYsx7GLdlbzdiyH+ey/mNevaS8u3tA91GkBoG5xKYIfqN1WPAzX9c89v8A9YqUYXCvK6pGpd3IVVHEk8AKsvTBAsGzsNhYgQplVUUamyI2njqy12dHW4BwELYmWPrMWyErHdboLewCxyh24FibDhwuT6yYMYX95Nl4+IveG9wWfg+hGH6IBNK64mxZmQgqtx7OU8QLcbgk31tYCPYbFPGwdGZGHAqSD8RV13PxGKZNpYjGI8cp0CsCAqpGxAS/FRmOo4m54k1Bo0JsACSbAAcT5CtILvxNebj0zVJgG4S0WTvsLpGIsuJFx/iKNfzKOPmPgaoOx9slQJIHVkbW17o3fw9lvEa94PClDb3R3h8FslZcSzLjCbrlNwWbhFl4WUAksNb5jciwpG2Nt6XCvmjbQ+0p9lvMfuNa56q2GyQmegOB43ftPt9OCYxbQcy0dQMQ9R881+mdlbZScWHZcDtIeI8R3r4j1sdK0Kk2728seKAaMlJU1K37SHvU8xyvw5Ea2p/2Ht/rLRyWEnI8nt3dzW4r6i4vYOkry55gqBhkG7v5fOIRckIw9JGbtK2qKKKaoZFFFFRRFFFFRRFYu39t9V9XH/EI1P2B3kd55D1OgsevbO1BBHfQu2iL3nvPgOJ+HEiptvLvCMLGZHOeVycoPF25k25DThwFgOVKq+re0ingF5HacOPzmUTDG2xkkyaFzb0b0LhEsO3M1yqk348Xc8eN/En1NSzGYx5XLyMWZuJP/fDwroixqyYhZMVndGcGXKQGIvqFvoNNB+1Ureno5gxkAxmyipBHaiXQNbjlB9lxzQ8fA8XmzdnxbNaMWb3au+3L66ngrqqh9WTbsjQfdevQTtbs4nDXAOkqeoyt8LR/GtN2wW2s2HxC/R8fEWQ2tmuhIORj/ES4JynUa8PaqcdHG1DhdpwFrqGcwuDpbP2bG/Cz5SfKqfvpt7DbIkeWLDhsZirtmIOUWsCS3IXsSi8TqbaGi5mWl6up0sqROvH1tBqpVvduJidnv9YuaImyyqDlPgfst4H0Jpq6Ht64ohiMLiXRYWUyKXIC8AHUk/aXKbfdbvrjHTLiWwskM0UUzvcB2UZQDe4aK2VrcuA7wea3sTc+fE2YDq4z77c/wrxP+XjVp5mRwk1Lg0d/ss42EyDoRfgs3asMaTyLC+eIORG+out+ydQDe1vWt/eDevGbVEaNGGEfsiKNr3IsSWuTrbwFNGyNycPHwQ4hxxZrZQfL2PTtGmaLZ7WAuqDkqC9vU2H6aWHaks9jSwlw/k/qjmN59ET+VZFcTSW4NzKl+zN1NoIbx5oL8SJch9cjXrqm6PsZIc0kqMx4lnkY/Eqapg2cvMu3mxHyWw+VceMxWEibI+TPa+XKzvbvyqGa3javHO2mes57G8gT9SoPynZa1x8fZTpujTEjg0J9X/dK5Jdx8ZGQVQMQbgo63Fu7UGqZDtHBswUFFZjZQyPGSe4dYq3PgNa0Ds5eRdfJmPya4+VRsm0rXZIx/MEfQqEUmjmub4j7qWS74bQimhkxN5GgJMYnj0BYC54Ak6Cxvccq+tt9J2NnxCzJK0GUWVI2OUcL3B0a5F+0DyHKqXLs9rWurjmri1/UafppZ2vuTh5OKHDueDLbIfT2PTsmoNovhN6uCw/k3rDxGoHmrflxJlDLc9xyP+pm3a3pmxmxsXNOVLoky3UWuFhvci9r3J4WGnClfoh3OBJx+IssUV+qzcCV9qQ391LGx77n3aUtqbtYrBZ2RmMbKVZ4ywupFiHUagEHnceNPm7G/eEx2E/s/GAYa6CNWRiqMBa1j7h0GjXU+tqOjkZJEX07g5pO7csSHNeGyixHfvSP0gb4naGKLC4hjusK+HNiPtMQD4AKOVLFN2+3RxPs8l/4uHJsJAPZvwDryPjwPgdKUaYxYcIwaIKTFiOLVe2ExbxOHjYqym4I/wC/lVS3X3oXFpY9mZbFgDa9veQ8eNvEH0NSvD4ZpGCorOx4KoJJ9BrXUYJ8LIrMkkLg3XOjKfgwFxSvauy469nc8dk+/D6ahF0dW+nd3tOoX6S2BtzrPq5D9YBoftgc/AjmPUaGw2qk27W8IxUYdTklQjMBxRuRF+R14+IN9apOxtqieO5sHXRx3HvH3TxHw4g1z9BVPcTTzi0jdePH5zCcTRtsJI82laFFFFNUMivmSQKCSQABck8AB319Uvb14/QQj3u0/wCEHQfmYfBWHOsKidsEbpHaBXjYXuDQl/bO2AxeeQ5UUG1/dUeH2jxI77DkKkGO2l9NxamaQQxswXMQSIkvxsOJ5nxPIcN/pG27cjDKdBZpPP3V9B2vVe6kavdgULsJrZu3JpwH+/S3FYbSqRiEDOy3XifnqrltTon2WsAlzSxxhQTIjlgRb2zdWFuZIsPIVz7pbqfRpes2dtOGZW9uF8pVx4mNiQ3cwW48RcFL3B6SpMARFLeXCk6r70d+JS/LvXgeVje7Bvj0bxYmP6bsvK6sMzRJwPeYxyYHjHp4WOhcFr2nA92R36hChzXDEwZjzTP0idH0WKjbEoyYfExrmZybI2UX7Ztyto9r6a3FrTPfXfd9qtBGsNsgsLauzMBm4aBbjQeFyeQXYdoYiReoWWZlcgdXncqxvp2b242NUfdbdYYYDQPiGHabkg7h4fNiO4aC1VSKINb25D2R78FeJn5gk9lo7R+b1n7u7jJFlecdbKdVjFiq+fI25k9keOhp1i2ff+Jr90ez6829dPCvfDYUINNSfaY8T/07gNBXtQ8Ozy5/T1Zxv/q3g0ffVeyVVm9HAMLfU80AUUUU1QKxd8N4BgsI8xNmuETS/aY2Btzyi7W55bc6kv8A8TPKhbr5MLDmLDI466Uji8jlgXY6aAW5CwFU7pA3VOPwnVq4R0brFvfKSFYWNtRcMdQDUi3ZxckrpHBhopnRCWWT2CFa9lUm2a4TXiSWvcHRNtRtwCdBytzzyTSgIztqtzbO3MVhMOqvi1md1DNh5o7sqsL2ZtQ4ykXDcOINOnRlvY2NhkDAgxFBckn2g3ZzHVgCpsTrZgCSRmbh2jvLh8VHGIpkV5GWNlbq+tVZCFdDHKpv7RuF5qDqL027vbtwYKLqoFIUm7Em7MbWuT5DlYeFCbDa5wc8twm+e6/gANN2p49+u0nNFm3v3LUoIorC3x3qXAQdZbPIxCxR63c3F+GtgDcnxA5iujJAFyk4BJsFoS7PtrHYfdPsny+z6aeFJW8W46S5mgAimGrRmwVvLkL947J8NafcJKzRozrkcqpZL3ykgXW/OxuL+FGIwwca6EcGHEeX7g6Glc1AWv6ekOB/9XcHD76o2OquOjnGJvqORUQ2jtnFGJcLNJJ1cTXEbe6bW562AvYcBc240bs7BfG4qPDobFzq32VAuzegB05mw51Qt6d1hiQQQExCjstycdx8PmpPMHVf6LMaMLtVVmGQsHh7Xus1rX8yoX8wo2j2gJ43NLcMjdW9x7x3g96ympsD2m92nQ/bmnvbG8uC2FGMPhohJOQCwuAfBpZLXueIUDh9kWrh3c6SY9qP9Cx2HjyzXCFSbXsSAQ2qtxswPG3Clnfrd9odrNJiklfDTSh8yXuVNrqDY9peGXjYC1rg1r7f3ai2Vj8Nj44y+CLAlRe8RK2B11trmAPMFTbStcEeEb3EXvxXuJ9+A3cEp4+F9kbReMEsqH/7kbAEX8bEeTCqjsXbAUpPGcyMBe3vKfD7Q4gd4I5mpT0gbwpjcfLNHfq9EQkWuFFr2OupudeRFavR1t2zHDOdDdo/A+8vqNfQ99JduUTzG2ti/UZrxG/y+l0Xs+oaHmB3Zdpz+eq/QEcgYAgggi4I4EHur6pe3Ux+jQn3e0n4SdR+Vj8GUcqYa9p52zxNkboVtIwscWlfxmsLnQCpxtrbACzYl+FiwHgNEXzIyjzJpx3oxOWArzkOT0Ny36Aw9RUf6StpWjjhB1c528l4fFiT+Wllaw1dVFRjQm7uQ/y/oiIndDC+Y7shzWRuPsFdp45lnewZJJGsQGYnQZb8bFg1u5ax95d3ZcFiGglGo1VhwdTwZfA/IgjlW5sLo72kwixEEeS9pI36xFOuoIGa407xwNVTbW6Mu08AqYtEixkd8jqbrew7tQraXXkRcXsK7F0rYnAAjDpYbkhbEXtNxnrzX57rR2fvBiII5YopWSOYWkUHQ/8AI20uLG2lde39ycXg7meFgn+IvaT+ZeHk1jX93O2H9JxADC8adp/HuX1PyBq9RURRQumeeq0XWccT3SBjdSmncbd3qkE7reWTSJT7oI4+Fxck8lHiRT5hcMEFuJOrHvP7DkByFeGz4r/WHnongvf+Yi/kFrtpLs+F7iauftv/AKt3NH34o2qkaLQR9lvqd5RRRRTVAooorK3k2k0MICfxZXWKK3EM/va/ZQM+v2fGqveGNLnaDNWa0uIaN6+MVt43dYAjvGbHM1rt9lRoDrpqy6+GtIu7GGtAsi4JxOb/AF0LpnLn2hIJcuUG98pDJYjwr0xeKbDwo0SqyATS5zc/wUspBPENIbAn3Ejro3Lkf+zoWMlppJGZGf2SSzBVe3uv1ZF+NyLa2rhK6tmqGF7j1cVgM8tb3trpnddNT08cRs3W2fp3/ZcG7e1YYdqzpPAjSyMHEwjZOrslzeOXVb6szqTxJuV1FVpH2hPHiIPpCoExWHYhb2LxSL7SHgGUi+nBgQRxrr3HxmSPqy5MYiEiM7XyrZS2p4KFljt3drlwdbI2l0gED22Iy8QM/C2nil9fSYbytPwpmx2NSGNpHNlUXJ/5eNKW7WFfHTnHTAiIG2Gj1sQDpIRzAN8t+d3sNK5p2ba2KMYuMFA31p1HWN/h+BPvc1XTQk3fEQAAAAACwA0AA4ADkLU7b/6nF+0acePt59yXH/zFt514cPdf2iiiiFgvLE4cOLcCNVPce/8AYjmLikLfjd3rUMyLaaLSRR7wA4jvsNQea+VqoVcW0IrfWDkLN4r3/lNz5Zu+lVfA9pFXB+oz+zd7T9uKOpZGm8MnZd6HcUr7gdKZjSUY7EO6xoOqXIC768M41LcPa7ySdK4toYraW3ntFGY8KraAm0YPe7++w7gDbkBxKtvlsT6NiDlFo3uyeHevofkRVS323lk2bs7BrggFWRQokyg5QEBFgdMzXJub8G56hhFJHK1k0I7enD/Vm5r2l0ch7PquTAdFGBwSCXaOID25Fskd+4a53PkRfuqcbzYzDrjnlwJIiDBo+yVCkWvlB1y5hcXA0NrVxk4nGzf3uJmP4nb97D4AUzzdEeMjwkuIlyIY0z9UDmcge1cr2RZbnQm9raUSGhv6rr3ytu8liSXD/wA22snjYm2Qyw4lOFgxA7uDr52zDzAqkqwIBGoPA1B+jTad0khJ9k518jofgbH81WLdfE5oAvOM5PQWK/oKj0NcZRMNJVS0Z0Bu3kf8t6p/I7poWTd+R5rL3rnvMq8kS/q5/YJ+qobvrjusxkvclkH5eP6s1WHbWJHXTOeCsfgigH5q1TDo2xMR2mkmJeNVtIxMhAUsykWObT3jx7qJ2OOkrqioOeEYR88PVD1+UEcXfn880SdK20SAqzLGoFgEijAAHAC6kjTxrNffvHlgxxk9wb6SED+Udk+RFW3bexcCBmk2cJUOvWQwxtp32iIk9Qp86Un2Xu7MbCQwNzBeZLHxEwIFdMyWM6M8hdLHRP8A5JR2v0oYvE4NsNNkbMVzSAZWIBvYgdnUgagDh40xbkbI6vCoODznMx5hbf0A28XpK2vsiH6e2HwrmSEyKiPmVr3C3OZQAQCW4d1VzZ8QzGwsEUIvhexPyEdKtphsssNK0ZOON3JugPM/REUxcxkkzjmBhHM+y0AKKKKapeiiiiooikPeTanW45FySmLCh1kZP8SaNQNRqoVGPa0NybcL0+VIt8N10/tS07y/R5wZA3WBQhLXkAujAgHKxGlgQSbKTS/aVzTuA038uCMordML+C5t7948sGIgIjj7EMUCIT7GZmZrMAQLRonDu76YsLEggwEb/wADEYZYWN7WfKskZB5NmEtj9orWXi+jONMNjlUtLMFSWAsBmCxg5gGHG92UiwH8M21FfGzcKJdkxoWnWSQAQh3zKpjYfWpxZEUDX8WUAllvytRTxtgiex3VcdeYtfwtfmnkcpdI9pGY/wC+ui5Nq7OxMWLkS91kjRppEtd8kl0dU92ZghXKdCesa+XMV9dlbUlxi4fDxDqZZRLfhZIjIrZ7cTlWNVUaXK30AGb32tiepcAZpZ81r6ZpJnAGTTTPk9sjSNGWNSCbnN6MusONSVxqzrrp7Lw4hQBbguZUAUcLDTSiaFgkLXSWytple/V8iPTIBZ1BLWuw8fTNWDZGyY8NCkMQsiCw7yeZY82J1JrsoorsRkubJuiiiiooiiiiooknfbZHWYVwB2oDmXvy2/o+aV5bndIOFbCDBbSTPGn8NypYWHAMF7QK8Ay8tNLatm0IhmW4uHUo3jxI+XWfGpTu99Hw20MuMQPAjSJICubkwU2GvtBeHfSnZ7RHJNSHRpxtt3O1A5H6pjO4ubHMN/VPh3+CoGM6WcDg4+r2dhw3jl6tPM6Z2PmB51Pd4d/cZjbiWUhD/dp2U9QNW/MTVOXcjYmKw5xMRMUINmkEjoFOnETXA1I5c6yn6GcNNrhceG7gRHJ842X/ACppG+FmZBvxQz2yuyBy4JA3Mx3VYyI8nOQ/m0H6sp9Kum6k9pmX7aX9UP7h/wBNQ3endqTZuJETsrMFWRWW9iLm3HndTVg2Lih1sEg4Mw+EikD5sK53bQEddT1DdHdX55+iZbPJMEkR3Z/PJZG8mJ/2XEv3rIf5y39VTfdXcrEbQMggyfV5cxdrAZs1uAN/ZNPW9Tf+HSf/AE0+bJSxuD0hf2asq9QJetKknPlIyggD2TfifjV/w3iNPNIzUv8AsD91XamHpWNdoG+6adhbgbSwRvHtCCBea52ZPVHQL600YuHAzx22lNs+WQadYjCNviZCw9DbwpYPSbsqf/5jZ+p4nqoX/USG+VeeJxG7ssblU6t8pIAE6a20GnY408cHk3cDfgAggWAWaR4lKG6uFRtp/V6xo0jJc37IzBdefFdaq2zh2Ce9mPwbKPkoqXdGiXxTHuiPzdKqezv4SfhB+Ov70AettR5/jGB5klXOVG0d7ifIWXRRRRTRAooooqKIrM3i3dixsBhlBtxVh7SNyZT3+HMaVp0VCL5Feg2zCkE743Z4GExGd4WzJh8TFYsmZSMoDaHTTq2IPDKdFNcuz8TJhYF7V1tZcToUjju5BVDZhJfOqRMB285JawyaXTFtGeSeDBRKxVsr6f3jlmVR3WW3xbXgKTd4d4mzGEdXZXYSdVYRt2vZQEWy6A3y6sAbEjMearKVvSdHHocyO7j4+R3gp5Tyksxv10Trs3ZpjiGJkR1kkXJhlvpCruoUOxF+slaTM7WuQX4ageWyZJExj9c5cRrFLCzE/wANcVb3iTorsLEm1uJ4nki39XG4zCjq5FUPnkS+fMyI+QIAABqTcmw4E2Ck10bzSxrJ27FpMPiFkdSciN1ayQxK2l8pjU+JfMfbtSePpY5R0jbE599rG9vTxvnmUa7C9hwnLTzVctRXzGxIBPEgE19V3q5VFFFFRRFFFFRRcu0R2L/ZZT+oA/pJqRb+YfLjZPvBW+KgH5g1X9o/wpPwE/AXqWdJi2xSnviHyd6WDqbUYf5MI8iCjR1qNw7nA+YsqB0b7qTHZmJw2KjeFJySl7ZgGQAnKdRYqCAwFeGI2/srYoKYWMYjFDQsCGIP35bWXxVB5gVz7x4HbmNiVQiJCUXsxSoC9x77MQTfu0HgeNJUvRftJeOFY+TRH/hemLWtcSXuGe4FZucWgBjdN5Czt596ZsfN10+W4GVQosFW5NhzOpOpJ41TN2cT/smGf7Kxn+Qj+mpZtXdzE4YAzwSRBjYFlsCe4HhwqjbptfZ0f4H+TPSL8TBraeJ7dzx9D7I3ZJJleHb2/cL+71L/AOHSfgT5MlKvRxuSNozuJGKwxKGfLbMSxIVQTwvZjfw8bh43lw3+y4lO5ZB/IW/prI6Cp/r8VFyeJT/KxH/9Kz/DziylmaNQ/wCwH2Wm0mh08ZOhHutdOjbZWMfLg5+1Ew61Ukz5lvr7V7E8mFx4V84vG7AwZdERXlTMvZSSQg2INmk7NweYNcXRLutjMLji8sEkcRidCzWGuZSNCb+73VnY/ocxsmImZRCkbSuULycVLkg2VSeFq6Dq4i1z8uaX54cTWZrG6M2timHfEfk6VU9nfwk/CB8Bb9qlG60LYbafUuRmVpImtwJGYaX5ZlFVXZx7BHczD4sSPkwpf2dqPH8owfIkLQ50beDiPMXXVRRRTNAooooqKIoorK3j2v1EWjBZGBCE6hAq3eRh9mNAWPecq8WFVe9rGlztArNaXENGpUT3sbFzY5oBiJcR9fkQ9pYxJoCEF8qlbgG3DxGp997OjQ4PDCcTB7WEilbasbdg3Nx52PPwDJiokwD4AhZGkkZ8RJFmF0BjKgsLXLDP2mN9UkItc109I8n0k4TBxMC004zW1sAo1NuWWUN5CuXq55xWRRMyBzO/mPAfVPYGR9A553fLpT6KtjLLPLM6qVhTQsbAM3sngQdA3HhobHStvfvZYgfBM2WYl5LowfJewOioS57TXNyS51Ym5rFTbJwOKxcGEhMrDEMIgQWCBCQCI11ZwNASdOXE00dF+28RjcXJJiCD1EJVbKFsZHW/AcbRkVBSzyV+O9mjz0OnjfuXrpo20+mf+qibJxjSxB2VlJJ9pGQkX0JRtVuLaHnflauyiiuoaMLQCbpA43N0UUUVZeIoooqKLn2j/Ck/Aw+INS3pMa+KQd0Q+bvVQ2iexb7TKP1An9INSffGdX2iQxsimNWJ5CwLcPM0s7W02D+LHHzICNGVI497gPIXXtg+k3aS5VXEseAAMcR8BxSqD0o7/wCJwGIijgKWaLOwZL3OYgcx9muaLend+Ng6QKGQ3UjDte44EXFuOovXtLtjY+1wkuLYQSx3GR5MhK5iQCdAwI101FyKYOwlwcY8hwVG3AID8+azOmfGM+F2cXtmdWdraC+SO9h3XY0bpLbZ0f4H+bPWD0rb3RY2eJMObwwKVDWsGLEXyg+6AqgHz5Wpr3Yw3+yYZPtLGP5yP6q578Qg/lYYzqX+/umGzjed7u5vstrbWFHXToeDMfg6gn5s1R7dneaXZuIeSNUZ8rREPmt7Sk+yQb3Tvq5b1wWmVuTpb1Q/uH/TUM30wPVYyXuc5x+bU/qzVNjER19RTu0d1vnn6KbQBdBHKN2XzyW9iumfaDey0Mf4Yx/rLV2bs7U2xtSTKmKkSMH6yUBVVPAZFF2twUHzsNa4dwujKTG2mmvFhRrm4NJbkl+A73OndfW1N3f3zwP0pdnYQAIqNldDZCy6lVPFjlzsXvqRxN710crmMuI2gkcNEtjD3WL3ZfVSffTZv9n7U0kaXKY5czMGck2LZyPeLBjryI76pez5RmNtQ6h18bWB+RjqMbxbPeDFzxSMWdJGBZjq2twxvqcwIb1qg7k7X6zCoeLQHK3eVt/QfilLNpDoJIKq+QOFx4O0PIFb03/o2SHecxzH+J2ooBopogEUUUVFF8TTKiszEKqglieAAFyT4Aa0kqrYzERlwR1/byHjHhomDKrDk00pjLeBy+5TZtrZYxMDwszIHAGZbXFiCNDoRcC4OhFxzrDgD4GPF4zGMsj9kfVA2yJYIFDcGaR2Yi5ALcTagamN8sjB+wZnjbQcr5+CKge1jHH9xyHjqlre6PrtqM7SNDDCkcLzdnIGYl7OHBU/xF4kWNuJo6P8OMZtLFY4r2YwI4uFsxQKSCNPYQ8PtisDeTbcowbAiAGaZ5ZVLgv9YbiyNbMq9kB1zKQoIGgJqW62yUwGBjRiAI0LzNyvbM5PgNR5KKBo29PUPqDuuBy/1F1B6KFsQ3pL2RKA+NkDoRJjJutOZEsoJCK8jupsdSFQa31YC9cm7O+0eClnSRS8chVlmXIqg5MqIVjzIiHI+UhjZbaHWs0zL1UYmsWlBZvr0LnrmuQUkAKZibkJfhqb60v4KOXE4iZYlTK7KAMtkGWWJUyqNNMyL5Ob8aX07yyeScHXvtpf2+yMkYHRtjKtmHGKnGfOIkPs+0LjvCLlcA8i0lzxyrwrX2fh3SMLJJ1rC93K2vdiQLXPAELqSTa5NzX1gcYJY0kXhIoceGYXsfEXtXvXTRRBmdyTxJPpoPABI3yF2VgOQ+HzRRRRWyyRRRRUUXBtCUZlubBQXbw0IHy6z4UgdHGzvp21usdQyKXmYHhxso/mZdPumtnfba/V4VyD2pzlX8Nv6Pm9HQViE6zFxk5ZXRCh52UuGt5FkNKKEmV09WND1G8m6nkT9EylAYIoDu6x5nT0Wti9n7BxsjoGjw8oYqSp6q5BI7IYdW17cgax9r9BkoGbC4hJRxCyDKfRlup+C0j7xbpYnBSFZ42Cg2EgBKP4huGvcdRzFPnQph5U+kYiR5FwscZABZhGW4swHsnKqnX71N3B0bMbH3HHNCAh7sLmqb7R2NLBO2HlXLKpClbg6sARqpI4EfGrhsTCDrYIxwVh8I1JHzUVKNiSNjdp9aw9qRpm8LEsB6HKtWndWC8zN9hLern9gn6q5vbTjNXU8H8esfnh6pns9uCCSTvyHzxWpvRhs0BbnGc/oLhv0Fj6Co90lbNukcwGqHI3kdR8GuPzVd2UEEHUHjU323sYMs2GfhYqD4cUbzAynzBoSteaSqirBoDZ3I/5f0RMbemhfD35jml7djpbhhwMeGxMDzZFKe4VZbnKCHPJbL6V2wdL+AjIaPAFGHAqsII8iKk+Jw7RuyMLMpKkeINeVdp+Xid1hvz1XP8ATyNy7lWdr9L+ExEUsb4OT6xCpa8d9Ra4PeNLeQpD3O259GxALG0b9l/Dub0PyJrCoqstHFJE6FwycLKNqHteH7wr3s+W31Z5ar4r3flOnll767anu428XWoIXa00esbH3gBwPfYaEc18r0+4bEBxfgRow7j3fuDzBBpPQTPaTST/AKjP7N3OH34oqqjabTR9l3od4XrRRRTVBIpW6QseEgiQkAvMh1LAARHrGLMgLKOwozAaXvyrZn22gZkRZJXU2YIpspsDYu+VAbEG2a+tT7fTGSNiYBIykosshj5KrOAqh0XMr9Up7d/aU2IFK62tha0xB13EEWGoy393ujqWme5weRkPmSW9kYeXGY+LDFoxCzdZKkJGTKO0wbqwFJaw9WFVvfVb7Oxlv8CT/hNQbZ+9D4OeZ8JkTOMgbKWyrcHs9ZfiQOINdMu8TYjDznFYh5ZWKLCjFiF1zMwUDIvsqvfZmqsL2QQ2Dcz3Dvy9N62ljdLJcnIJ8XDmKKSSV2sXusLy51C5tRkErKSsdzoBYg6m2qhuRtKVpoEiUKA2SWVkMi5ppVKMwBWxzpGB2uK+lbO2ZLYGUKRZM4CoDlQM7L9YyIq3s4ABNze+o46G7UQOz8TISinqYchuAAYYFZDc6fxs481Nc1E9sbC6UYgXAfb6HzTV4LjZptl89VSNkbP6iFIs7SZb3ZrAsWYsTYaDVjYDgLCuyvLC4oSIki+y6h18mAI+Rr1rugABYLlySTcoooor1eIrj2hLf6se8O14L/7vZ8s3dXvicQEF+JOgHMnu/wCvIAnlSHvxvH1SGFWvNKLyEe6pHAd1xoByXXib0rr53uIpYP1H/wBW73H7cUbSxtF5pOy31O4JW3y259JxBym8adlPHvb1PyArIwOOeGRZInKOhurKbEf98Lc68KKd09OynibCwZAW+c0DLK6R5e7Uqp7I6dZVULicOsp+2jZCfNSCL+RA8Kzd8el2TGQtBDF1Eb6Oc2ZmH2dAAoPPjfhwvefV6YeBndUUXZiAB3knSvOgiacdtFbppHDDdPnRps2ySTEe0ci+Q1b55R+U1Yt18NlgDc5CX9DYL+gKfU0m7D2MFSHDJ4KSPi7fDMfMiqSigAACwGgHdXF0bzV1UtYdCcLeQ/y3quhkZ0ELIfE81/aXt68BoJh7vZf8JOh/Kx+DMeVMNfMkYYEEAgixB4EHvplUQNnidG7QrCN5Y4OC/P8A0i7CswxKjQ2WTwPut6jT0HfSPV521scKXgkGZGBtf3lPj9ocCe8A8xUW27sZsNM0bajirfaU8D+x8Qat+H612E0U3bj04t/z6WQ+06cAidnZd6H56rPpu3f3O6/ZmNxVrtEV6v8AJ2pf0MPhXnuZvTh8O2TF4SHEQk+2YkMieNyO2PA69x5V+g8Bs2FIckUSJEwJyBAqnMNbrYcb6ginlROY8rIKCEPzuvytBMyMGUlWU3BHEEVUt1t6RiQCCFxCjtLycd48PmpPMEg8vSLvBg4HkwuFwOHWRezJK0CdnThGpGpsfaOncDxqbwTsjBkJVlNwRxFC1dF+daJG9R7c2n34HuV4Zvy7iw9Zp1Hzer/h8SHGmhHEHiPP/nwPKvWp7u5vwkuVZyIphosgsFbzvoL9x7J8DanaHH8pLL973T5/Z9dPE0FBXlr+gqhgk/q7i0/bVaSUt29JCcTfUc1h727NxASeXCukeeP6wsWBTINZEyg3bqhl1t7CEG4qdz7ExMeCbEROGR0VSgUSXUKSWfKHW5YyNqdMxuSTaujeDpXln62CKC6HMhGpJF7WOUX1HcRS+kW0JCWjw/VZiSSI1Qm/E55O186X1rGGTEyzbm7sVs7W+fCj6YvDML8+625bG4YwUOGebFJ1rsxOsDuI1Xh2imQEm548Mte+82+GExUeSJuqCZSuZAO0Zou0qoT7KI55HtWFZWC3MxrSxyyujFGVrSSM17EG2gbjam7qJ/8ACwv8z/8ApUnndEJulxYje/aFhw0RrMWDDaw5Lgn3uwUsTRzzMykNcKn2j2RCtrJ2bklrlTYA6aZmy93IJ+rYyddhYlKZVkCPfOz9vOAht1hByOD3Xpj6if8AwsL/ADP/AOlS5t7djGPL18JjRsoGWJ2U6eJVRVYXsF2tdhv3kEX8ALc1Z99SL+Cpu4eLR8Gio4dYmeJWB4qjdj/8TR0w1BcJvXtHAk9ZGwUm5JXKCe8snZY6DVg1VPcDe/8AtCB3KlWjbK2o1uL30A8eQ5V2NJUY2hp7tbgg/OS5+ogLCXbkz15YjEhBrqTwA4ny/wCfAc68JdoX0js33vdHqPa9NPEUlbx78JFmWEiWY6NIbFV8BbQ27hoOdzesZ68uf0FKMcn9W8XH7a7laOls3pJjhb6nktDenekYYXNmxDDsJyQHmfD5sRyA0lk87OxdyWZjck8STRiMQzsWclmY3JPE1RujreDBzPHhcXgsO0jHLHKsKdo8hIoHH7w9QNTRlJRfk2mR3Xkd2j9hwHcs5pvzDgwdVo0HzesPbm5xh2Vg8VbtSs3WeT6xemVCfz0o1+rsZsyF4erkiR4lA7BQFQF4WW3K2gAr8+b6b04adjHg8JDBCD7YiQSP6gdhfAa955UVTzmTKypPCGZ3SpTt0dbCzMcQw0W6x+J5n0GnmT3Us7D2O2JmWNdL6s32VHE/8u8kVaNibGBKQRjKijUj3VHE3+0ToD3knkaR7frXBoooe3Jrwb/v0ujdmU4Lunf2W+p+eqYN1MBo0x97sp+EHU/mYfBQedMVfMcYUBQAABYAcAByFfVVp4GwRNjbuREjy9xcUUUUVuqLP2zssTx2Fg66oe49x8DwPx4gVNd5t3hioyjDJKhOUnircwbcjpw8CL6XrVYu39idZ9ZGPrANR9sDl4Ecj6HQ3CqupXuc2opzaRunHh85FEwyNsY5M2lfnLZ2GWLFouKBRI5AZRa5IXUqAOOa1hy7QN7a037V6Z8W+JWSELHCh0iIBzj/AMw8b/htbx4nV3p3WXFpmXszLoCRa9vdccRrfxBqW4rCtG5R1KspsQeX/ffT3Zu0Idosu4We3ItO7iOH00Sqqp5KQ2HZOhW/v3t6LGzriYlKNIgEyHXK66XDWsVK5bHj2TcCluivpEJIAFyTYAc706a0NFgl7jiNyvmt/Yu9+Iwtl9uO2iPfh91uI+Y8K8V3MxxIH0PE66awyAepK6U9dJ24EiJgzhopJerhED9WjMexqrEKCdcz6+VCVLIJwIpgHA9/zJEQ9LHd7CQQuPZ+8GCm4H6K7G5GgUk8yfYPmcpNajbMe11KyKeBBtf46fqqZY/YeIgAM0EsQJsDJGygnuGYC9eOE2hJEbxyOn4WI/yrnKj8Msd1qeS3B2Y89fqmUe1nDKVvll/ipjYdxxRx+Un5rcV5lh5edKGH38xa8ZA/4kU/MAGu1OkvE/YiPo/7PSp/4drW6Bp5O9wjBtOnO8jw9imEOPPy/wCleqQOeCOfykfNrCll+kvE8kiHo/8AXXFiN/MW3CQJ+FFHzIJqM/Dta7UNHN3sFDtOnG8nw9ynpdmPYliqLzJN/jbT9VZUu3sFhA4j+tZiCyx2yEgWBNux69o0g4vaMkpvJI7/AImJ/wA66MDu/iZlzw4eaVb2zJG7C/ddQRfwpvTfhwR5zyHk3qjkTqR5IKXahdlGzzz9NF37a3vxGJDD2I+apfhe3bbidSByHDSsCqpuL0eyPgMf10Txyyr1cSupVux2wbMAbGTJ/IaQjuhjeP0PEj/cyf010NKyCBpihAaB3fM0umMshD3kklZFMe4u3IcFiDiZVLtGjdUg95201NrBQpa58RYGlwiii3NDhYodrsJuFQdm9NGLTEtJKFkhbjEBYIP/AC243/Fe/hpZS2rAk2MkGFBZJJCYltYgPrlIPDLcqeXZve2tcGGwrSOERSzMbADiaqO626y4RczdqZtCRra/upzNzYd5NJdpbQh2cy4F3nING/ieH10TClp5Ks2PZGpXTuxu6MLGEUZ5XIzEcWbkq35DXj4k25UvYuyhBHY2Ltq5HM9w+6OA+PEmuXYGw+r+skH1hGg+wDy8WPM+g0FztUioaV7XOqKg3kdrw4fOSazSNsI48mhFFFFNUMiiiiooiiiioosXbmwOsvJHYScxye3f3N3N6G4taf7xbsx4oFXBSVNA1u0vgw5jnb1B1ua1WftXYqTi57LgdlxxHge9fA+ljrSqqoXOeKinOGQb+/n84FExzDD0cgu0r8y7Z2FLhnyyLofZYey3kf241n1eNs7FKgx4hFZG0BtdG7rH3W8Dr3E8an23ejphdsMcw/w2Oo/Cx0PkbHxNMKL8QNLuhrRgf3/tPt9OO5A1GzCBjgOJvqPnmmPoZ3qxUkpwrnrIUjLAsTmjsQAFPMEm2U8LaWtaqdtnaTJhp5IAskkSOQt9MyrfKcut/Dj5V+ddm7xYjARzQxgwyykCRyCHCqDZVv7NyxJbjwta168d3N68Rgpeshfj7aNqkn4xz568RfjTl9N0jsbbW+qEZPgGF3/Fz7b29NjJTLO5djw7lHcq8APAfM1n16TuCzFVyqSSFvfKL6C/Ow0vXnR4AAsEGTc5r1gwrubIjObXsqkn4AU1dHu60s20cOJIpFRG6xiyMBZO0BqLasFHrSxgcfJDIskTtG6m4ZTYj/p4c6/QvRtvTNjsIZZ1VWVymYaCSwBLZeXGxtpcHhwoapkcxuQW8DGudmozvturLBj8QiRSMmcshVGIyv2gAQOV8vpS5PhmQ2dWQ8bMCD8DX6E6T97J8BhleBRmkfJ1h16vskgheBJsbX0FuBr8+4vGPK7PI7O7G7MxJJ8ya9p5HPbcrydjWOsF41q7u7zT4KXrMO+U+8p1Vx3MvP8AzHIisqunZ2KEUschUOEYNlJsGym4B8LgX8K3cARYrFpsbhfqjC4o5IutypI6i6X97LdlW+ptr6Co30xb1Yr6S+Ev1cAVSAt7yhhxc8xmzDKNNNb8kbbW82IxU3XzSMZAbpY2EeugQD2beGvMknWujbG8E+0OpWResnjUoHUHNIt7gMo4lTm7Q45te8gx03ROxut7IySfGMLf+rDrv2PsOXEvliW/2mPsr5n9uNM+wujpms2JOUf4antH8TcB5C58qoWxti3Ajw6BUXQngi99z7zeAue8jjSet2+0O6GiGN/f+0e/04oun2YSMc/Vb6n55rG3d3YjwoAQGSV9C1u03go5Dn6XJ00oOw9gdXaSSxk5Dkl+7va2hb0Gl79WytipALjtORZnPE+A7l8B63OtaFLqWhc15qKh2KQ7+7l84BHSTDD0cYs0IooopqhkUUUVFEUUUVFEUUUVFEUUUVFF8yRhgQwBB0IIuD5g0v4/dMcYWy/ca5X0OpX5juApiorCeninbhkbcK7JHMN2lTXbOxFYZMTCPAsNPyyDn4A38KT9p9Gim5gkK/dfUfzDUeoNXl0BBBFweIPOsjE7rQt7IMR+4dP5CCvwApayjqqQ3o5SB/F2Y9vTxW7pIZv1meI1X54x25uKi4xFx3p2vkNfiKxpIypswIPcRY/A1+jJ91JR7LI/ndT/AKgflWdi9iSWtJAzD8KuPgpY/Ki27br4cp6fFxaf+/ZDO2bTv/Tktz+BQKmHGb6THBxYOL6qBF7YB7UrEksXb7JYmy8LWvflQsTuxhvfwyL5xlP2FcTbpYE/3aD/AHjf11qfxNT5dJE8eA9wqf8A5Mo7Dx6+ySo99JjgpMHN9bEQDEWPaiZSCMpPFdLZTwB0I4FeqrLulgR/dof9439dduG3Yw3uYZG8oy/7GoPxNT//ADiefAe5UOyZT23j19lHo4yxsoJPcBc/AVsYHc3FS8Iio737PyOvwFWPCbEktaOBlH4VQfBip+VaMG6sp9pkTyux/wBIHzrJ226+bKCnw8XH/n3V27Np2fqSX5fCpjs3o0UWM8hb7qaD+Y6n0Apv2NsNVGTDQjuJUf8AFIf8ib+FOeG3WhX2gZT986fyABT6g1rIgAAAAA4AcqEfR1VWb1ktx/FuQ9vTxRLZIYP0WeJ1S/gN0xxmbN9xb5fVtC3yHeDTBHGFACgADQACwHkBX1RTKCnigbhjbZYPkc83cUUUUVuqIoooqKIoooqKL//Z"/>
          <p:cNvSpPr>
            <a:spLocks noChangeAspect="1" noChangeArrowheads="1"/>
          </p:cNvSpPr>
          <p:nvPr/>
        </p:nvSpPr>
        <p:spPr bwMode="auto">
          <a:xfrm>
            <a:off x="63500" y="-1033463"/>
            <a:ext cx="2133600" cy="21336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91" name="AutoShape 26" descr="data:image/jpeg;base64,/9j/4AAQSkZJRgABAQAAAQABAAD/2wCEAAkGBhQSERQUExQVFBQWFxwZFhgYGBgfHBghGxgbIh8eGhkXHSYfHh0kGRgXHy8gIycpLSwsGR4xNTAqNSYrLCkBCQoKDgwOGg8PGjQkHyItNC0yNCosLC8sLC8pLCwpLTAsNSwtNCwwLzAsNCwsLy8sLCwsLCwwLCksLSwsLCwpKf/AABEIAOAA4AMBIgACEQEDEQH/xAAcAAADAQEBAQEBAAAAAAAAAAAABgcFBAMCCAH/xABLEAACAQIDBAcECAMFBgQHAAABAgMAEQQSIQUGMUEHEyJRYXGBMkKRoRQjUmJygqLBM5LSFUNTscIkg7LR4fAlY9PiFjRzk6Ozw//EABoBAAIDAQEAAAAAAAAAAAAAAAQFAAIDBgH/xAA2EQABAwIDBAkCBwEBAQEAAAABAAIDBBESITEFQWFxEyIyUYGRodHwscEGFDNCUqLh8SNDFf/aAAwDAQACEQMRAD8AuNFFFRRFFFFRRFFFFRRFFfMkgUEkgAC5J0A8zWBj96xwhXN99r5fQcW+Q7iawnqI4G4pHWCuyNzzZoTAzAC50A41k4neiFfZJlP3BcfzEhfgaTdsbZUDPiZhblnIt+VBoT5AnxpR2l0lILiGMuftPoPgNT62pYyuqqs2ooiR3nIe3r4Ih0UMOcz7cBqqZPvXKfYVEHjdj/pA+dZ+J2zLa7zMo81QfFQD86krby4/FEiLrLAXIhQ6DxKgsB5ml9neVhctIzGwvdiSeAHMkmi27F2hN+vPh4N+D7oZ20adn6cd+fwqw4neTDj28Sh85S3yzGuJt6sD/ixn8jH/AE1w7N6GGEQkxuKTDX93Q2vyZ2YKD4C/nXHvT0SS4aE4iCVcTEozNYWYL9oAEhlA1JB9ONQfh6lcbPmcT87wVDtGcC7YwPnNbS71YE/3sY/Iw/0124beTD+5iUXylK/6hUs3a2L9LxUOHzZesaxa17AAkm3PQGtnfzcF9mtFeTrUkzWbLlsVtcEZjyIPHv7qufw1A12FkzweY+wCoNqyluIsBCqWG2zLa6TMw81cfFgT860YN65R7ao48Lqf9QPyqG7L3Xxb4aTFwi0URbOwcKRkUEmxIJ0PKjA764qL+9LjukGb5ntfOszsavi/QqMVtzvh+y0G0IHfqR25fAv0Nht6IW9omI/fFh/OCV+JFaysCLg3B4EVCNm9JSGwmjKH7Saj4HUel6b9j7aVhnw0wtzyHT8yHQHzAPjQr62qpDasiIHe3Me3r4IhscM2cL78DqqTRS9gN7BwmXL99blfUcV+Y7yK345AwBUggi4INwfIimcFRFO3FG64Q743MNnBfVFFFbqiKKKKiiKKKKiiKKKKiiKKKKiiKz9qbZSAa9pyOyg4nxPcPE+lzpXLtzb/AFX1cdjJzPJL9/ee5fU2FroO8G8keFUtIS8j6hb9pz3k8hyvwHADS1KquvLXiCnGKQ7u7n84lExwjD0khs0LX2vtksDJO6qi62vZF7uPtHxOvcBwqf7d6RibrhhYf4jDX8qnh5t8BWSExu1piI0aTKLhFsEQebEAE2tcm5rBxOFeN2SRWR1NmVgQQe4g0dQ7Bbi6Wtdjf3bh7/ThvQVRtJ1sMAwt795+eacti9Gm0Me3WSgxK395NfMR91PaPhew8aZ8fu3snZCAYoPip3U5VK8QbglV0RdebEkcqQ8V0gY544ovpDqkSqFCdm+W1i5GrHQcTbwqjb9QrtTY8WNjH1kQzsByHsyr5Ky5vJPGnjw9pa12TdMsuSCaWkEtzPFZfQXtUCfE4fXK6iRAfuGx9Srr/LWZudsBYd4OoYaQySlAfuoxQ/Aq3pS9uDtb6NtHDSE2XrAjeUnZN/LNf0p76RZjs/bOFxwUlXUZwPey9hwPHqmW3jXrwRI4D9w9QvGEFgJ/aUt9MO0Xk2nJGxOSJUWNeQzIrEgd5LHXwHdTD0FbWYtiMMxvHkEig8FObK1h3NmXTw8TWnvpuEu1imMwM0RLKA2YnK1uBuASrgdkqRyHC2v3uzsGLYOHmxGLlRpnFgqc7ahEzWLEm1zYAWHIE1m57HQ4Br3cVcMcJcZ0Sz0c7GCbelRfZw5nt5KxjHyemnemYbUwe0IQAZsFOxQDiQgPzIEyeYFY/QtL1uLxuJkIDsATrzkdma3hdRWF0b709XtYsx7GLdlbzdiyH+ey/mNevaS8u3tA91GkBoG5xKYIfqN1WPAzX9c89v8A9YqUYXCvK6pGpd3IVVHEk8AKsvTBAsGzsNhYgQplVUUamyI2njqy12dHW4BwELYmWPrMWyErHdboLewCxyh24FibDhwuT6yYMYX95Nl4+IveG9wWfg+hGH6IBNK64mxZmQgqtx7OU8QLcbgk31tYCPYbFPGwdGZGHAqSD8RV13PxGKZNpYjGI8cp0CsCAqpGxAS/FRmOo4m54k1Bo0JsACSbAAcT5CtILvxNebj0zVJgG4S0WTvsLpGIsuJFx/iKNfzKOPmPgaoOx9slQJIHVkbW17o3fw9lvEa94PClDb3R3h8FslZcSzLjCbrlNwWbhFl4WUAksNb5jciwpG2Nt6XCvmjbQ+0p9lvMfuNa56q2GyQmegOB43ftPt9OCYxbQcy0dQMQ9R881+mdlbZScWHZcDtIeI8R3r4j1sdK0Kk2728seKAaMlJU1K37SHvU8xyvw5Ea2p/2Ht/rLRyWEnI8nt3dzW4r6i4vYOkry55gqBhkG7v5fOIRckIw9JGbtK2qKKKaoZFFFFRRFFFFRRFYu39t9V9XH/EI1P2B3kd55D1OgsevbO1BBHfQu2iL3nvPgOJ+HEiptvLvCMLGZHOeVycoPF25k25DThwFgOVKq+re0ingF5HacOPzmUTDG2xkkyaFzb0b0LhEsO3M1yqk348Xc8eN/En1NSzGYx5XLyMWZuJP/fDwroixqyYhZMVndGcGXKQGIvqFvoNNB+1Ureno5gxkAxmyipBHaiXQNbjlB9lxzQ8fA8XmzdnxbNaMWb3au+3L66ngrqqh9WTbsjQfdevQTtbs4nDXAOkqeoyt8LR/GtN2wW2s2HxC/R8fEWQ2tmuhIORj/ES4JynUa8PaqcdHG1DhdpwFrqGcwuDpbP2bG/Cz5SfKqfvpt7DbIkeWLDhsZirtmIOUWsCS3IXsSi8TqbaGi5mWl6up0sqROvH1tBqpVvduJidnv9YuaImyyqDlPgfst4H0Jpq6Ht64ohiMLiXRYWUyKXIC8AHUk/aXKbfdbvrjHTLiWwskM0UUzvcB2UZQDe4aK2VrcuA7wea3sTc+fE2YDq4z77c/wrxP+XjVp5mRwk1Lg0d/ss42EyDoRfgs3asMaTyLC+eIORG+out+ydQDe1vWt/eDevGbVEaNGGEfsiKNr3IsSWuTrbwFNGyNycPHwQ4hxxZrZQfL2PTtGmaLZ7WAuqDkqC9vU2H6aWHaks9jSwlw/k/qjmN59ET+VZFcTSW4NzKl+zN1NoIbx5oL8SJch9cjXrqm6PsZIc0kqMx4lnkY/Eqapg2cvMu3mxHyWw+VceMxWEibI+TPa+XKzvbvyqGa3javHO2mes57G8gT9SoPynZa1x8fZTpujTEjg0J9X/dK5Jdx8ZGQVQMQbgo63Fu7UGqZDtHBswUFFZjZQyPGSe4dYq3PgNa0Ds5eRdfJmPya4+VRsm0rXZIx/MEfQqEUmjmub4j7qWS74bQimhkxN5GgJMYnj0BYC54Ak6Cxvccq+tt9J2NnxCzJK0GUWVI2OUcL3B0a5F+0DyHKqXLs9rWurjmri1/UafppZ2vuTh5OKHDueDLbIfT2PTsmoNovhN6uCw/k3rDxGoHmrflxJlDLc9xyP+pm3a3pmxmxsXNOVLoky3UWuFhvci9r3J4WGnClfoh3OBJx+IssUV+qzcCV9qQ391LGx77n3aUtqbtYrBZ2RmMbKVZ4ywupFiHUagEHnceNPm7G/eEx2E/s/GAYa6CNWRiqMBa1j7h0GjXU+tqOjkZJEX07g5pO7csSHNeGyixHfvSP0gb4naGKLC4hjusK+HNiPtMQD4AKOVLFN2+3RxPs8l/4uHJsJAPZvwDryPjwPgdKUaYxYcIwaIKTFiOLVe2ExbxOHjYqym4I/wC/lVS3X3oXFpY9mZbFgDa9veQ8eNvEH0NSvD4ZpGCorOx4KoJJ9BrXUYJ8LIrMkkLg3XOjKfgwFxSvauy469nc8dk+/D6ahF0dW+nd3tOoX6S2BtzrPq5D9YBoftgc/AjmPUaGw2qk27W8IxUYdTklQjMBxRuRF+R14+IN9apOxtqieO5sHXRx3HvH3TxHw4g1z9BVPcTTzi0jdePH5zCcTRtsJI82laFFFFNUMivmSQKCSQABck8AB319Uvb14/QQj3u0/wCEHQfmYfBWHOsKidsEbpHaBXjYXuDQl/bO2AxeeQ5UUG1/dUeH2jxI77DkKkGO2l9NxamaQQxswXMQSIkvxsOJ5nxPIcN/pG27cjDKdBZpPP3V9B2vVe6kavdgULsJrZu3JpwH+/S3FYbSqRiEDOy3XifnqrltTon2WsAlzSxxhQTIjlgRb2zdWFuZIsPIVz7pbqfRpes2dtOGZW9uF8pVx4mNiQ3cwW48RcFL3B6SpMARFLeXCk6r70d+JS/LvXgeVje7Bvj0bxYmP6bsvK6sMzRJwPeYxyYHjHp4WOhcFr2nA92R36hChzXDEwZjzTP0idH0WKjbEoyYfExrmZybI2UX7Ztyto9r6a3FrTPfXfd9qtBGsNsgsLauzMBm4aBbjQeFyeQXYdoYiReoWWZlcgdXncqxvp2b242NUfdbdYYYDQPiGHabkg7h4fNiO4aC1VSKINb25D2R78FeJn5gk9lo7R+b1n7u7jJFlecdbKdVjFiq+fI25k9keOhp1i2ff+Jr90ez6829dPCvfDYUINNSfaY8T/07gNBXtQ8Ozy5/T1Zxv/q3g0ffVeyVVm9HAMLfU80AUUUU1QKxd8N4BgsI8xNmuETS/aY2Btzyi7W55bc6kv8A8TPKhbr5MLDmLDI466Uji8jlgXY6aAW5CwFU7pA3VOPwnVq4R0brFvfKSFYWNtRcMdQDUi3ZxckrpHBhopnRCWWT2CFa9lUm2a4TXiSWvcHRNtRtwCdBytzzyTSgIztqtzbO3MVhMOqvi1md1DNh5o7sqsL2ZtQ4ykXDcOINOnRlvY2NhkDAgxFBckn2g3ZzHVgCpsTrZgCSRmbh2jvLh8VHGIpkV5GWNlbq+tVZCFdDHKpv7RuF5qDqL027vbtwYKLqoFIUm7Em7MbWuT5DlYeFCbDa5wc8twm+e6/gANN2p49+u0nNFm3v3LUoIorC3x3qXAQdZbPIxCxR63c3F+GtgDcnxA5iujJAFyk4BJsFoS7PtrHYfdPsny+z6aeFJW8W46S5mgAimGrRmwVvLkL947J8NafcJKzRozrkcqpZL3ykgXW/OxuL+FGIwwca6EcGHEeX7g6Glc1AWv6ekOB/9XcHD76o2OquOjnGJvqORUQ2jtnFGJcLNJJ1cTXEbe6bW562AvYcBc240bs7BfG4qPDobFzq32VAuzegB05mw51Qt6d1hiQQQExCjstycdx8PmpPMHVf6LMaMLtVVmGQsHh7Xus1rX8yoX8wo2j2gJ43NLcMjdW9x7x3g96ympsD2m92nQ/bmnvbG8uC2FGMPhohJOQCwuAfBpZLXueIUDh9kWrh3c6SY9qP9Cx2HjyzXCFSbXsSAQ2qtxswPG3Clnfrd9odrNJiklfDTSh8yXuVNrqDY9peGXjYC1rg1r7f3ai2Vj8Nj44y+CLAlRe8RK2B11trmAPMFTbStcEeEb3EXvxXuJ9+A3cEp4+F9kbReMEsqH/7kbAEX8bEeTCqjsXbAUpPGcyMBe3vKfD7Q4gd4I5mpT0gbwpjcfLNHfq9EQkWuFFr2OupudeRFavR1t2zHDOdDdo/A+8vqNfQ99JduUTzG2ti/UZrxG/y+l0Xs+oaHmB3Zdpz+eq/QEcgYAgggi4I4EHur6pe3Ux+jQn3e0n4SdR+Vj8GUcqYa9p52zxNkboVtIwscWlfxmsLnQCpxtrbACzYl+FiwHgNEXzIyjzJpx3oxOWArzkOT0Ny36Aw9RUf6StpWjjhB1c528l4fFiT+Wllaw1dVFRjQm7uQ/y/oiIndDC+Y7shzWRuPsFdp45lnewZJJGsQGYnQZb8bFg1u5ax95d3ZcFiGglGo1VhwdTwZfA/IgjlW5sLo72kwixEEeS9pI36xFOuoIGa407xwNVTbW6Mu08AqYtEixkd8jqbrew7tQraXXkRcXsK7F0rYnAAjDpYbkhbEXtNxnrzX57rR2fvBiII5YopWSOYWkUHQ/8AI20uLG2lde39ycXg7meFgn+IvaT+ZeHk1jX93O2H9JxADC8adp/HuX1PyBq9RURRQumeeq0XWccT3SBjdSmncbd3qkE7reWTSJT7oI4+Fxck8lHiRT5hcMEFuJOrHvP7DkByFeGz4r/WHnongvf+Yi/kFrtpLs+F7iauftv/AKt3NH34o2qkaLQR9lvqd5RRRRTVAooorK3k2k0MICfxZXWKK3EM/va/ZQM+v2fGqveGNLnaDNWa0uIaN6+MVt43dYAjvGbHM1rt9lRoDrpqy6+GtIu7GGtAsi4JxOb/AF0LpnLn2hIJcuUG98pDJYjwr0xeKbDwo0SqyATS5zc/wUspBPENIbAn3Ejro3Lkf+zoWMlppJGZGf2SSzBVe3uv1ZF+NyLa2rhK6tmqGF7j1cVgM8tb3trpnddNT08cRs3W2fp3/ZcG7e1YYdqzpPAjSyMHEwjZOrslzeOXVb6szqTxJuV1FVpH2hPHiIPpCoExWHYhb2LxSL7SHgGUi+nBgQRxrr3HxmSPqy5MYiEiM7XyrZS2p4KFljt3drlwdbI2l0gED22Iy8QM/C2nil9fSYbytPwpmx2NSGNpHNlUXJ/5eNKW7WFfHTnHTAiIG2Gj1sQDpIRzAN8t+d3sNK5p2ba2KMYuMFA31p1HWN/h+BPvc1XTQk3fEQAAAAACwA0AA4ADkLU7b/6nF+0acePt59yXH/zFt514cPdf2iiiiFgvLE4cOLcCNVPce/8AYjmLikLfjd3rUMyLaaLSRR7wA4jvsNQea+VqoVcW0IrfWDkLN4r3/lNz5Zu+lVfA9pFXB+oz+zd7T9uKOpZGm8MnZd6HcUr7gdKZjSUY7EO6xoOqXIC768M41LcPa7ySdK4toYraW3ntFGY8KraAm0YPe7++w7gDbkBxKtvlsT6NiDlFo3uyeHevofkRVS323lk2bs7BrggFWRQokyg5QEBFgdMzXJub8G56hhFJHK1k0I7enD/Vm5r2l0ch7PquTAdFGBwSCXaOID25Fskd+4a53PkRfuqcbzYzDrjnlwJIiDBo+yVCkWvlB1y5hcXA0NrVxk4nGzf3uJmP4nb97D4AUzzdEeMjwkuIlyIY0z9UDmcge1cr2RZbnQm9raUSGhv6rr3ytu8liSXD/wA22snjYm2Qyw4lOFgxA7uDr52zDzAqkqwIBGoPA1B+jTad0khJ9k518jofgbH81WLdfE5oAvOM5PQWK/oKj0NcZRMNJVS0Z0Bu3kf8t6p/I7poWTd+R5rL3rnvMq8kS/q5/YJ+qobvrjusxkvclkH5eP6s1WHbWJHXTOeCsfgigH5q1TDo2xMR2mkmJeNVtIxMhAUsykWObT3jx7qJ2OOkrqioOeEYR88PVD1+UEcXfn880SdK20SAqzLGoFgEijAAHAC6kjTxrNffvHlgxxk9wb6SED+Udk+RFW3bexcCBmk2cJUOvWQwxtp32iIk9Qp86Un2Xu7MbCQwNzBeZLHxEwIFdMyWM6M8hdLHRP8A5JR2v0oYvE4NsNNkbMVzSAZWIBvYgdnUgagDh40xbkbI6vCoODznMx5hbf0A28XpK2vsiH6e2HwrmSEyKiPmVr3C3OZQAQCW4d1VzZ8QzGwsEUIvhexPyEdKtphsssNK0ZOON3JugPM/REUxcxkkzjmBhHM+y0AKKKKapeiiiiooikPeTanW45FySmLCh1kZP8SaNQNRqoVGPa0NybcL0+VIt8N10/tS07y/R5wZA3WBQhLXkAujAgHKxGlgQSbKTS/aVzTuA038uCMordML+C5t7948sGIgIjj7EMUCIT7GZmZrMAQLRonDu76YsLEggwEb/wADEYZYWN7WfKskZB5NmEtj9orWXi+jONMNjlUtLMFSWAsBmCxg5gGHG92UiwH8M21FfGzcKJdkxoWnWSQAQh3zKpjYfWpxZEUDX8WUAllvytRTxtgiex3VcdeYtfwtfmnkcpdI9pGY/wC+ui5Nq7OxMWLkS91kjRppEtd8kl0dU92ZghXKdCesa+XMV9dlbUlxi4fDxDqZZRLfhZIjIrZ7cTlWNVUaXK30AGb32tiepcAZpZ81r6ZpJnAGTTTPk9sjSNGWNSCbnN6MusONSVxqzrrp7Lw4hQBbguZUAUcLDTSiaFgkLXSWytple/V8iPTIBZ1BLWuw8fTNWDZGyY8NCkMQsiCw7yeZY82J1JrsoorsRkubJuiiiiooiiiiooknfbZHWYVwB2oDmXvy2/o+aV5bndIOFbCDBbSTPGn8NypYWHAMF7QK8Ay8tNLatm0IhmW4uHUo3jxI+XWfGpTu99Hw20MuMQPAjSJICubkwU2GvtBeHfSnZ7RHJNSHRpxtt3O1A5H6pjO4ubHMN/VPh3+CoGM6WcDg4+r2dhw3jl6tPM6Z2PmB51Pd4d/cZjbiWUhD/dp2U9QNW/MTVOXcjYmKw5xMRMUINmkEjoFOnETXA1I5c6yn6GcNNrhceG7gRHJ842X/ACppG+FmZBvxQz2yuyBy4JA3Mx3VYyI8nOQ/m0H6sp9Kum6k9pmX7aX9UP7h/wBNQ3endqTZuJETsrMFWRWW9iLm3HndTVg2Lih1sEg4Mw+EikD5sK53bQEddT1DdHdX55+iZbPJMEkR3Z/PJZG8mJ/2XEv3rIf5y39VTfdXcrEbQMggyfV5cxdrAZs1uAN/ZNPW9Tf+HSf/AE0+bJSxuD0hf2asq9QJetKknPlIyggD2TfifjV/w3iNPNIzUv8AsD91XamHpWNdoG+6adhbgbSwRvHtCCBea52ZPVHQL600YuHAzx22lNs+WQadYjCNviZCw9DbwpYPSbsqf/5jZ+p4nqoX/USG+VeeJxG7ssblU6t8pIAE6a20GnY408cHk3cDfgAggWAWaR4lKG6uFRtp/V6xo0jJc37IzBdefFdaq2zh2Ce9mPwbKPkoqXdGiXxTHuiPzdKqezv4SfhB+Ov70AettR5/jGB5klXOVG0d7ifIWXRRRRTRAooooqKIrM3i3dixsBhlBtxVh7SNyZT3+HMaVp0VCL5Feg2zCkE743Z4GExGd4WzJh8TFYsmZSMoDaHTTq2IPDKdFNcuz8TJhYF7V1tZcToUjju5BVDZhJfOqRMB285JawyaXTFtGeSeDBRKxVsr6f3jlmVR3WW3xbXgKTd4d4mzGEdXZXYSdVYRt2vZQEWy6A3y6sAbEjMearKVvSdHHocyO7j4+R3gp5Tyksxv10Trs3ZpjiGJkR1kkXJhlvpCruoUOxF+slaTM7WuQX4ageWyZJExj9c5cRrFLCzE/wANcVb3iTorsLEm1uJ4nki39XG4zCjq5FUPnkS+fMyI+QIAABqTcmw4E2Ck10bzSxrJ27FpMPiFkdSciN1ayQxK2l8pjU+JfMfbtSePpY5R0jbE599rG9vTxvnmUa7C9hwnLTzVctRXzGxIBPEgE19V3q5VFFFFRRFFFFRRcu0R2L/ZZT+oA/pJqRb+YfLjZPvBW+KgH5g1X9o/wpPwE/AXqWdJi2xSnviHyd6WDqbUYf5MI8iCjR1qNw7nA+YsqB0b7qTHZmJw2KjeFJySl7ZgGQAnKdRYqCAwFeGI2/srYoKYWMYjFDQsCGIP35bWXxVB5gVz7x4HbmNiVQiJCUXsxSoC9x77MQTfu0HgeNJUvRftJeOFY+TRH/hemLWtcSXuGe4FZucWgBjdN5Czt596ZsfN10+W4GVQosFW5NhzOpOpJ41TN2cT/smGf7Kxn+Qj+mpZtXdzE4YAzwSRBjYFlsCe4HhwqjbptfZ0f4H+TPSL8TBraeJ7dzx9D7I3ZJJleHb2/cL+71L/AOHSfgT5MlKvRxuSNozuJGKwxKGfLbMSxIVQTwvZjfw8bh43lw3+y4lO5ZB/IW/prI6Cp/r8VFyeJT/KxH/9Kz/DziylmaNQ/wCwH2Wm0mh08ZOhHutdOjbZWMfLg5+1Ew61Ukz5lvr7V7E8mFx4V84vG7AwZdERXlTMvZSSQg2INmk7NweYNcXRLutjMLji8sEkcRidCzWGuZSNCb+73VnY/ocxsmImZRCkbSuULycVLkg2VSeFq6Dq4i1z8uaX54cTWZrG6M2timHfEfk6VU9nfwk/CB8Bb9qlG60LYbafUuRmVpImtwJGYaX5ZlFVXZx7BHczD4sSPkwpf2dqPH8owfIkLQ50beDiPMXXVRRRTNAooooqKIoorK3j2v1EWjBZGBCE6hAq3eRh9mNAWPecq8WFVe9rGlztArNaXENGpUT3sbFzY5oBiJcR9fkQ9pYxJoCEF8qlbgG3DxGp997OjQ4PDCcTB7WEilbasbdg3Nx52PPwDJiokwD4AhZGkkZ8RJFmF0BjKgsLXLDP2mN9UkItc109I8n0k4TBxMC004zW1sAo1NuWWUN5CuXq55xWRRMyBzO/mPAfVPYGR9A553fLpT6KtjLLPLM6qVhTQsbAM3sngQdA3HhobHStvfvZYgfBM2WYl5LowfJewOioS57TXNyS51Ym5rFTbJwOKxcGEhMrDEMIgQWCBCQCI11ZwNASdOXE00dF+28RjcXJJiCD1EJVbKFsZHW/AcbRkVBSzyV+O9mjz0OnjfuXrpo20+mf+qibJxjSxB2VlJJ9pGQkX0JRtVuLaHnflauyiiuoaMLQCbpA43N0UUUVZeIoooqKLn2j/Ck/Aw+INS3pMa+KQd0Q+bvVQ2iexb7TKP1An9INSffGdX2iQxsimNWJ5CwLcPM0s7W02D+LHHzICNGVI497gPIXXtg+k3aS5VXEseAAMcR8BxSqD0o7/wCJwGIijgKWaLOwZL3OYgcx9muaLend+Ng6QKGQ3UjDte44EXFuOovXtLtjY+1wkuLYQSx3GR5MhK5iQCdAwI101FyKYOwlwcY8hwVG3AID8+azOmfGM+F2cXtmdWdraC+SO9h3XY0bpLbZ0f4H+bPWD0rb3RY2eJMObwwKVDWsGLEXyg+6AqgHz5Wpr3Yw3+yYZPtLGP5yP6q578Qg/lYYzqX+/umGzjed7u5vstrbWFHXToeDMfg6gn5s1R7dneaXZuIeSNUZ8rREPmt7Sk+yQb3Tvq5b1wWmVuTpb1Q/uH/TUM30wPVYyXuc5x+bU/qzVNjER19RTu0d1vnn6KbQBdBHKN2XzyW9iumfaDey0Mf4Yx/rLV2bs7U2xtSTKmKkSMH6yUBVVPAZFF2twUHzsNa4dwujKTG2mmvFhRrm4NJbkl+A73OndfW1N3f3zwP0pdnYQAIqNldDZCy6lVPFjlzsXvqRxN710crmMuI2gkcNEtjD3WL3ZfVSffTZv9n7U0kaXKY5czMGck2LZyPeLBjryI76pez5RmNtQ6h18bWB+RjqMbxbPeDFzxSMWdJGBZjq2twxvqcwIb1qg7k7X6zCoeLQHK3eVt/QfilLNpDoJIKq+QOFx4O0PIFb03/o2SHecxzH+J2ooBopogEUUUVFF8TTKiszEKqglieAAFyT4Aa0kqrYzERlwR1/byHjHhomDKrDk00pjLeBy+5TZtrZYxMDwszIHAGZbXFiCNDoRcC4OhFxzrDgD4GPF4zGMsj9kfVA2yJYIFDcGaR2Yi5ALcTagamN8sjB+wZnjbQcr5+CKge1jHH9xyHjqlre6PrtqM7SNDDCkcLzdnIGYl7OHBU/xF4kWNuJo6P8OMZtLFY4r2YwI4uFsxQKSCNPYQ8PtisDeTbcowbAiAGaZ5ZVLgv9YbiyNbMq9kB1zKQoIGgJqW62yUwGBjRiAI0LzNyvbM5PgNR5KKBo29PUPqDuuBy/1F1B6KFsQ3pL2RKA+NkDoRJjJutOZEsoJCK8jupsdSFQa31YC9cm7O+0eClnSRS8chVlmXIqg5MqIVjzIiHI+UhjZbaHWs0zL1UYmsWlBZvr0LnrmuQUkAKZibkJfhqb60v4KOXE4iZYlTK7KAMtkGWWJUyqNNMyL5Ob8aX07yyeScHXvtpf2+yMkYHRtjKtmHGKnGfOIkPs+0LjvCLlcA8i0lzxyrwrX2fh3SMLJJ1rC93K2vdiQLXPAELqSTa5NzX1gcYJY0kXhIoceGYXsfEXtXvXTRRBmdyTxJPpoPABI3yF2VgOQ+HzRRRRWyyRRRRUUXBtCUZlubBQXbw0IHy6z4UgdHGzvp21usdQyKXmYHhxso/mZdPumtnfba/V4VyD2pzlX8Nv6Pm9HQViE6zFxk5ZXRCh52UuGt5FkNKKEmV09WND1G8m6nkT9EylAYIoDu6x5nT0Wti9n7BxsjoGjw8oYqSp6q5BI7IYdW17cgax9r9BkoGbC4hJRxCyDKfRlup+C0j7xbpYnBSFZ42Cg2EgBKP4huGvcdRzFPnQph5U+kYiR5FwscZABZhGW4swHsnKqnX71N3B0bMbH3HHNCAh7sLmqb7R2NLBO2HlXLKpClbg6sARqpI4EfGrhsTCDrYIxwVh8I1JHzUVKNiSNjdp9aw9qRpm8LEsB6HKtWndWC8zN9hLern9gn6q5vbTjNXU8H8esfnh6pns9uCCSTvyHzxWpvRhs0BbnGc/oLhv0Fj6Co90lbNukcwGqHI3kdR8GuPzVd2UEEHUHjU323sYMs2GfhYqD4cUbzAynzBoSteaSqirBoDZ3I/5f0RMbemhfD35jml7djpbhhwMeGxMDzZFKe4VZbnKCHPJbL6V2wdL+AjIaPAFGHAqsII8iKk+Jw7RuyMLMpKkeINeVdp+Xid1hvz1XP8ATyNy7lWdr9L+ExEUsb4OT6xCpa8d9Ra4PeNLeQpD3O259GxALG0b9l/Dub0PyJrCoqstHFJE6FwycLKNqHteH7wr3s+W31Z5ar4r3flOnll767anu428XWoIXa00esbH3gBwPfYaEc18r0+4bEBxfgRow7j3fuDzBBpPQTPaTST/AKjP7N3OH34oqqjabTR9l3od4XrRRRTVBIpW6QseEgiQkAvMh1LAARHrGLMgLKOwozAaXvyrZn22gZkRZJXU2YIpspsDYu+VAbEG2a+tT7fTGSNiYBIykosshj5KrOAqh0XMr9Up7d/aU2IFK62tha0xB13EEWGoy393ujqWme5weRkPmSW9kYeXGY+LDFoxCzdZKkJGTKO0wbqwFJaw9WFVvfVb7Oxlv8CT/hNQbZ+9D4OeZ8JkTOMgbKWyrcHs9ZfiQOINdMu8TYjDznFYh5ZWKLCjFiF1zMwUDIvsqvfZmqsL2QQ2Dcz3Dvy9N62ljdLJcnIJ8XDmKKSSV2sXusLy51C5tRkErKSsdzoBYg6m2qhuRtKVpoEiUKA2SWVkMi5ppVKMwBWxzpGB2uK+lbO2ZLYGUKRZM4CoDlQM7L9YyIq3s4ABNze+o46G7UQOz8TISinqYchuAAYYFZDc6fxs481Nc1E9sbC6UYgXAfb6HzTV4LjZptl89VSNkbP6iFIs7SZb3ZrAsWYsTYaDVjYDgLCuyvLC4oSIki+y6h18mAI+Rr1rugABYLlySTcoooor1eIrj2hLf6se8O14L/7vZ8s3dXvicQEF+JOgHMnu/wCvIAnlSHvxvH1SGFWvNKLyEe6pHAd1xoByXXib0rr53uIpYP1H/wBW73H7cUbSxtF5pOy31O4JW3y259JxBym8adlPHvb1PyArIwOOeGRZInKOhurKbEf98Lc68KKd09OynibCwZAW+c0DLK6R5e7Uqp7I6dZVULicOsp+2jZCfNSCL+RA8Kzd8el2TGQtBDF1Eb6Oc2ZmH2dAAoPPjfhwvefV6YeBndUUXZiAB3knSvOgiacdtFbppHDDdPnRps2ySTEe0ci+Q1b55R+U1Yt18NlgDc5CX9DYL+gKfU0m7D2MFSHDJ4KSPi7fDMfMiqSigAACwGgHdXF0bzV1UtYdCcLeQ/y3quhkZ0ELIfE81/aXt68BoJh7vZf8JOh/Kx+DMeVMNfMkYYEEAgixB4EHvplUQNnidG7QrCN5Y4OC/P8A0i7CswxKjQ2WTwPut6jT0HfSPV521scKXgkGZGBtf3lPj9ocCe8A8xUW27sZsNM0bajirfaU8D+x8Qat+H612E0U3bj04t/z6WQ+06cAidnZd6H56rPpu3f3O6/ZmNxVrtEV6v8AJ2pf0MPhXnuZvTh8O2TF4SHEQk+2YkMieNyO2PA69x5V+g8Bs2FIckUSJEwJyBAqnMNbrYcb6ginlROY8rIKCEPzuvytBMyMGUlWU3BHEEVUt1t6RiQCCFxCjtLycd48PmpPMEg8vSLvBg4HkwuFwOHWRezJK0CdnThGpGpsfaOncDxqbwTsjBkJVlNwRxFC1dF+daJG9R7c2n34HuV4Zvy7iw9Zp1Hzer/h8SHGmhHEHiPP/nwPKvWp7u5vwkuVZyIphosgsFbzvoL9x7J8DanaHH8pLL973T5/Z9dPE0FBXlr+gqhgk/q7i0/bVaSUt29JCcTfUc1h727NxASeXCukeeP6wsWBTINZEyg3bqhl1t7CEG4qdz7ExMeCbEROGR0VSgUSXUKSWfKHW5YyNqdMxuSTaujeDpXln62CKC6HMhGpJF7WOUX1HcRS+kW0JCWjw/VZiSSI1Qm/E55O186X1rGGTEyzbm7sVs7W+fCj6YvDML8+625bG4YwUOGebFJ1rsxOsDuI1Xh2imQEm548Mte+82+GExUeSJuqCZSuZAO0Zou0qoT7KI55HtWFZWC3MxrSxyyujFGVrSSM17EG2gbjam7qJ/8ACwv8z/8ApUnndEJulxYje/aFhw0RrMWDDaw5Lgn3uwUsTRzzMykNcKn2j2RCtrJ2bklrlTYA6aZmy93IJ+rYyddhYlKZVkCPfOz9vOAht1hByOD3Xpj6if8AwsL/ADP/AOlS5t7djGPL18JjRsoGWJ2U6eJVRVYXsF2tdhv3kEX8ALc1Z99SL+Cpu4eLR8Gio4dYmeJWB4qjdj/8TR0w1BcJvXtHAk9ZGwUm5JXKCe8snZY6DVg1VPcDe/8AtCB3KlWjbK2o1uL30A8eQ5V2NJUY2hp7tbgg/OS5+ogLCXbkz15YjEhBrqTwA4ny/wCfAc68JdoX0js33vdHqPa9NPEUlbx78JFmWEiWY6NIbFV8BbQ27hoOdzesZ68uf0FKMcn9W8XH7a7laOls3pJjhb6nktDenekYYXNmxDDsJyQHmfD5sRyA0lk87OxdyWZjck8STRiMQzsWclmY3JPE1RujreDBzPHhcXgsO0jHLHKsKdo8hIoHH7w9QNTRlJRfk2mR3Xkd2j9hwHcs5pvzDgwdVo0HzesPbm5xh2Vg8VbtSs3WeT6xemVCfz0o1+rsZsyF4erkiR4lA7BQFQF4WW3K2gAr8+b6b04adjHg8JDBCD7YiQSP6gdhfAa955UVTzmTKypPCGZ3SpTt0dbCzMcQw0W6x+J5n0GnmT3Us7D2O2JmWNdL6s32VHE/8u8kVaNibGBKQRjKijUj3VHE3+0ToD3knkaR7frXBoooe3Jrwb/v0ujdmU4Lunf2W+p+eqYN1MBo0x97sp+EHU/mYfBQedMVfMcYUBQAABYAcAByFfVVp4GwRNjbuREjy9xcUUUUVuqLP2zssTx2Fg66oe49x8DwPx4gVNd5t3hioyjDJKhOUnircwbcjpw8CL6XrVYu39idZ9ZGPrANR9sDl4Ecj6HQ3CqupXuc2opzaRunHh85FEwyNsY5M2lfnLZ2GWLFouKBRI5AZRa5IXUqAOOa1hy7QN7a037V6Z8W+JWSELHCh0iIBzj/AMw8b/htbx4nV3p3WXFpmXszLoCRa9vdccRrfxBqW4rCtG5R1KspsQeX/ffT3Zu0Idosu4We3ItO7iOH00Sqqp5KQ2HZOhW/v3t6LGzriYlKNIgEyHXK66XDWsVK5bHj2TcCluivpEJIAFyTYAc706a0NFgl7jiNyvmt/Yu9+Iwtl9uO2iPfh91uI+Y8K8V3MxxIH0PE66awyAepK6U9dJ24EiJgzhopJerhED9WjMexqrEKCdcz6+VCVLIJwIpgHA9/zJEQ9LHd7CQQuPZ+8GCm4H6K7G5GgUk8yfYPmcpNajbMe11KyKeBBtf46fqqZY/YeIgAM0EsQJsDJGygnuGYC9eOE2hJEbxyOn4WI/yrnKj8Msd1qeS3B2Y89fqmUe1nDKVvll/ipjYdxxRx+Un5rcV5lh5edKGH38xa8ZA/4kU/MAGu1OkvE/YiPo/7PSp/4drW6Bp5O9wjBtOnO8jw9imEOPPy/wCleqQOeCOfykfNrCll+kvE8kiHo/8AXXFiN/MW3CQJ+FFHzIJqM/Dta7UNHN3sFDtOnG8nw9ynpdmPYliqLzJN/jbT9VZUu3sFhA4j+tZiCyx2yEgWBNux69o0g4vaMkpvJI7/AImJ/wA66MDu/iZlzw4eaVb2zJG7C/ddQRfwpvTfhwR5zyHk3qjkTqR5IKXahdlGzzz9NF37a3vxGJDD2I+apfhe3bbidSByHDSsCqpuL0eyPgMf10Txyyr1cSupVux2wbMAbGTJ/IaQjuhjeP0PEj/cyf010NKyCBpihAaB3fM0umMshD3kklZFMe4u3IcFiDiZVLtGjdUg95201NrBQpa58RYGlwiii3NDhYodrsJuFQdm9NGLTEtJKFkhbjEBYIP/AC243/Fe/hpZS2rAk2MkGFBZJJCYltYgPrlIPDLcqeXZve2tcGGwrSOERSzMbADiaqO626y4RczdqZtCRra/upzNzYd5NJdpbQh2cy4F3nING/ieH10TClp5Ks2PZGpXTuxu6MLGEUZ5XIzEcWbkq35DXj4k25UvYuyhBHY2Ltq5HM9w+6OA+PEmuXYGw+r+skH1hGg+wDy8WPM+g0FztUioaV7XOqKg3kdrw4fOSazSNsI48mhFFFFNUMiiiiooiiiioosXbmwOsvJHYScxye3f3N3N6G4taf7xbsx4oFXBSVNA1u0vgw5jnb1B1ua1WftXYqTi57LgdlxxHge9fA+ljrSqqoXOeKinOGQb+/n84FExzDD0cgu0r8y7Z2FLhnyyLofZYey3kf241n1eNs7FKgx4hFZG0BtdG7rH3W8Dr3E8an23ejphdsMcw/w2Oo/Cx0PkbHxNMKL8QNLuhrRgf3/tPt9OO5A1GzCBjgOJvqPnmmPoZ3qxUkpwrnrIUjLAsTmjsQAFPMEm2U8LaWtaqdtnaTJhp5IAskkSOQt9MyrfKcut/Dj5V+ddm7xYjARzQxgwyykCRyCHCqDZVv7NyxJbjwta168d3N68Rgpeshfj7aNqkn4xz568RfjTl9N0jsbbW+qEZPgGF3/Fz7b29NjJTLO5djw7lHcq8APAfM1n16TuCzFVyqSSFvfKL6C/Ow0vXnR4AAsEGTc5r1gwrubIjObXsqkn4AU1dHu60s20cOJIpFRG6xiyMBZO0BqLasFHrSxgcfJDIskTtG6m4ZTYj/p4c6/QvRtvTNjsIZZ1VWVymYaCSwBLZeXGxtpcHhwoapkcxuQW8DGudmozvturLBj8QiRSMmcshVGIyv2gAQOV8vpS5PhmQ2dWQ8bMCD8DX6E6T97J8BhleBRmkfJ1h16vskgheBJsbX0FuBr8+4vGPK7PI7O7G7MxJJ8ya9p5HPbcrydjWOsF41q7u7zT4KXrMO+U+8p1Vx3MvP8AzHIisqunZ2KEUschUOEYNlJsGym4B8LgX8K3cARYrFpsbhfqjC4o5IutypI6i6X97LdlW+ptr6Co30xb1Yr6S+Ev1cAVSAt7yhhxc8xmzDKNNNb8kbbW82IxU3XzSMZAbpY2EeugQD2beGvMknWujbG8E+0OpWResnjUoHUHNIt7gMo4lTm7Q45te8gx03ROxut7IySfGMLf+rDrv2PsOXEvliW/2mPsr5n9uNM+wujpms2JOUf4antH8TcB5C58qoWxti3Ajw6BUXQngi99z7zeAue8jjSet2+0O6GiGN/f+0e/04oun2YSMc/Vb6n55rG3d3YjwoAQGSV9C1u03go5Dn6XJ00oOw9gdXaSSxk5Dkl+7va2hb0Gl79WytipALjtORZnPE+A7l8B63OtaFLqWhc15qKh2KQ7+7l84BHSTDD0cYs0IooopqhkUUUVFEUUUVFEUUUVFEUUUVFF8yRhgQwBB0IIuD5g0v4/dMcYWy/ca5X0OpX5juApiorCeninbhkbcK7JHMN2lTXbOxFYZMTCPAsNPyyDn4A38KT9p9Gim5gkK/dfUfzDUeoNXl0BBBFweIPOsjE7rQt7IMR+4dP5CCvwApayjqqQ3o5SB/F2Y9vTxW7pIZv1meI1X54x25uKi4xFx3p2vkNfiKxpIypswIPcRY/A1+jJ91JR7LI/ndT/AKgflWdi9iSWtJAzD8KuPgpY/Ki27br4cp6fFxaf+/ZDO2bTv/Tktz+BQKmHGb6THBxYOL6qBF7YB7UrEksXb7JYmy8LWvflQsTuxhvfwyL5xlP2FcTbpYE/3aD/AHjf11qfxNT5dJE8eA9wqf8A5Mo7Dx6+ySo99JjgpMHN9bEQDEWPaiZSCMpPFdLZTwB0I4FeqrLulgR/dof9439dduG3Yw3uYZG8oy/7GoPxNT//ADiefAe5UOyZT23j19lHo4yxsoJPcBc/AVsYHc3FS8Iio737PyOvwFWPCbEktaOBlH4VQfBip+VaMG6sp9pkTyux/wBIHzrJ226+bKCnw8XH/n3V27Np2fqSX5fCpjs3o0UWM8hb7qaD+Y6n0Apv2NsNVGTDQjuJUf8AFIf8ib+FOeG3WhX2gZT986fyABT6g1rIgAAAAA4AcqEfR1VWb1ktx/FuQ9vTxRLZIYP0WeJ1S/gN0xxmbN9xb5fVtC3yHeDTBHGFACgADQACwHkBX1RTKCnigbhjbZYPkc83cUUUUVuqIoooqKIoooqKL//Z"/>
          <p:cNvSpPr>
            <a:spLocks noChangeAspect="1" noChangeArrowheads="1"/>
          </p:cNvSpPr>
          <p:nvPr/>
        </p:nvSpPr>
        <p:spPr bwMode="auto">
          <a:xfrm>
            <a:off x="63500" y="-1033463"/>
            <a:ext cx="2133600" cy="21336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92" name="AutoShape 28" descr="data:image/jpeg;base64,/9j/4AAQSkZJRgABAQAAAQABAAD/2wCEAAkGBhQSERQUExQVFBQWFxwZFhgYGBgfHBghGxgbIh8eGhkXHSYfHh0kGRgXHy8gIycpLSwsGR4xNTAqNSYrLCkBCQoKDgwOGg8PGjQkHyItNC0yNCosLC8sLC8pLCwpLTAsNSwtNCwwLzAsNCwsLy8sLCwsLCwwLCksLSwsLCwpKf/AABEIAOAA4AMBIgACEQEDEQH/xAAcAAADAQEBAQEBAAAAAAAAAAAABgcFBAMCCAH/xABLEAACAQIDBAcECAMFBgQHAAABAgMAEQQSIQUGMUEHEyJRYXGBMkKRoRQjUmJygqLBM5LSFUNTscIkg7LR4fAlY9PiFjRzk6Ozw//EABoBAAIDAQEAAAAAAAAAAAAAAAQFAAIDBgH/xAA2EQABAwIDBAkCBwEBAQEAAAABAAIDBBESITEFQWFxEyIyUYGRodHwscEGFDNCUqLh8SNDFf/aAAwDAQACEQMRAD8AuNFFFRRFFFFRRFFFFRRFFfMkgUEkgAC5J0A8zWBj96xwhXN99r5fQcW+Q7iawnqI4G4pHWCuyNzzZoTAzAC50A41k4neiFfZJlP3BcfzEhfgaTdsbZUDPiZhblnIt+VBoT5AnxpR2l0lILiGMuftPoPgNT62pYyuqqs2ooiR3nIe3r4Ih0UMOcz7cBqqZPvXKfYVEHjdj/pA+dZ+J2zLa7zMo81QfFQD86krby4/FEiLrLAXIhQ6DxKgsB5ml9neVhctIzGwvdiSeAHMkmi27F2hN+vPh4N+D7oZ20adn6cd+fwqw4neTDj28Sh85S3yzGuJt6sD/ixn8jH/AE1w7N6GGEQkxuKTDX93Q2vyZ2YKD4C/nXHvT0SS4aE4iCVcTEozNYWYL9oAEhlA1JB9ONQfh6lcbPmcT87wVDtGcC7YwPnNbS71YE/3sY/Iw/0124beTD+5iUXylK/6hUs3a2L9LxUOHzZesaxa17AAkm3PQGtnfzcF9mtFeTrUkzWbLlsVtcEZjyIPHv7qufw1A12FkzweY+wCoNqyluIsBCqWG2zLa6TMw81cfFgT860YN65R7ao48Lqf9QPyqG7L3Xxb4aTFwi0URbOwcKRkUEmxIJ0PKjA764qL+9LjukGb5ntfOszsavi/QqMVtzvh+y0G0IHfqR25fAv0Nht6IW9omI/fFh/OCV+JFaysCLg3B4EVCNm9JSGwmjKH7Saj4HUel6b9j7aVhnw0wtzyHT8yHQHzAPjQr62qpDasiIHe3Me3r4IhscM2cL78DqqTRS9gN7BwmXL99blfUcV+Y7yK345AwBUggi4INwfIimcFRFO3FG64Q743MNnBfVFFFbqiKKKKiiKKKKiiKKKKiiKKKKiiKz9qbZSAa9pyOyg4nxPcPE+lzpXLtzb/AFX1cdjJzPJL9/ee5fU2FroO8G8keFUtIS8j6hb9pz3k8hyvwHADS1KquvLXiCnGKQ7u7n84lExwjD0khs0LX2vtksDJO6qi62vZF7uPtHxOvcBwqf7d6RibrhhYf4jDX8qnh5t8BWSExu1piI0aTKLhFsEQebEAE2tcm5rBxOFeN2SRWR1NmVgQQe4g0dQ7Bbi6Wtdjf3bh7/ThvQVRtJ1sMAwt795+eacti9Gm0Me3WSgxK395NfMR91PaPhew8aZ8fu3snZCAYoPip3U5VK8QbglV0RdebEkcqQ8V0gY544ovpDqkSqFCdm+W1i5GrHQcTbwqjb9QrtTY8WNjH1kQzsByHsyr5Ky5vJPGnjw9pa12TdMsuSCaWkEtzPFZfQXtUCfE4fXK6iRAfuGx9Srr/LWZudsBYd4OoYaQySlAfuoxQ/Aq3pS9uDtb6NtHDSE2XrAjeUnZN/LNf0p76RZjs/bOFxwUlXUZwPey9hwPHqmW3jXrwRI4D9w9QvGEFgJ/aUt9MO0Xk2nJGxOSJUWNeQzIrEgd5LHXwHdTD0FbWYtiMMxvHkEig8FObK1h3NmXTw8TWnvpuEu1imMwM0RLKA2YnK1uBuASrgdkqRyHC2v3uzsGLYOHmxGLlRpnFgqc7ahEzWLEm1zYAWHIE1m57HQ4Br3cVcMcJcZ0Sz0c7GCbelRfZw5nt5KxjHyemnemYbUwe0IQAZsFOxQDiQgPzIEyeYFY/QtL1uLxuJkIDsATrzkdma3hdRWF0b709XtYsx7GLdlbzdiyH+ey/mNevaS8u3tA91GkBoG5xKYIfqN1WPAzX9c89v8A9YqUYXCvK6pGpd3IVVHEk8AKsvTBAsGzsNhYgQplVUUamyI2njqy12dHW4BwELYmWPrMWyErHdboLewCxyh24FibDhwuT6yYMYX95Nl4+IveG9wWfg+hGH6IBNK64mxZmQgqtx7OU8QLcbgk31tYCPYbFPGwdGZGHAqSD8RV13PxGKZNpYjGI8cp0CsCAqpGxAS/FRmOo4m54k1Bo0JsACSbAAcT5CtILvxNebj0zVJgG4S0WTvsLpGIsuJFx/iKNfzKOPmPgaoOx9slQJIHVkbW17o3fw9lvEa94PClDb3R3h8FslZcSzLjCbrlNwWbhFl4WUAksNb5jciwpG2Nt6XCvmjbQ+0p9lvMfuNa56q2GyQmegOB43ftPt9OCYxbQcy0dQMQ9R881+mdlbZScWHZcDtIeI8R3r4j1sdK0Kk2728seKAaMlJU1K37SHvU8xyvw5Ea2p/2Ht/rLRyWEnI8nt3dzW4r6i4vYOkry55gqBhkG7v5fOIRckIw9JGbtK2qKKKaoZFFFFRRFFFFRRFYu39t9V9XH/EI1P2B3kd55D1OgsevbO1BBHfQu2iL3nvPgOJ+HEiptvLvCMLGZHOeVycoPF25k25DThwFgOVKq+re0ingF5HacOPzmUTDG2xkkyaFzb0b0LhEsO3M1yqk348Xc8eN/En1NSzGYx5XLyMWZuJP/fDwroixqyYhZMVndGcGXKQGIvqFvoNNB+1Ureno5gxkAxmyipBHaiXQNbjlB9lxzQ8fA8XmzdnxbNaMWb3au+3L66ngrqqh9WTbsjQfdevQTtbs4nDXAOkqeoyt8LR/GtN2wW2s2HxC/R8fEWQ2tmuhIORj/ES4JynUa8PaqcdHG1DhdpwFrqGcwuDpbP2bG/Cz5SfKqfvpt7DbIkeWLDhsZirtmIOUWsCS3IXsSi8TqbaGi5mWl6up0sqROvH1tBqpVvduJidnv9YuaImyyqDlPgfst4H0Jpq6Ht64ohiMLiXRYWUyKXIC8AHUk/aXKbfdbvrjHTLiWwskM0UUzvcB2UZQDe4aK2VrcuA7wea3sTc+fE2YDq4z77c/wrxP+XjVp5mRwk1Lg0d/ss42EyDoRfgs3asMaTyLC+eIORG+out+ydQDe1vWt/eDevGbVEaNGGEfsiKNr3IsSWuTrbwFNGyNycPHwQ4hxxZrZQfL2PTtGmaLZ7WAuqDkqC9vU2H6aWHaks9jSwlw/k/qjmN59ET+VZFcTSW4NzKl+zN1NoIbx5oL8SJch9cjXrqm6PsZIc0kqMx4lnkY/Eqapg2cvMu3mxHyWw+VceMxWEibI+TPa+XKzvbvyqGa3javHO2mes57G8gT9SoPynZa1x8fZTpujTEjg0J9X/dK5Jdx8ZGQVQMQbgo63Fu7UGqZDtHBswUFFZjZQyPGSe4dYq3PgNa0Ds5eRdfJmPya4+VRsm0rXZIx/MEfQqEUmjmub4j7qWS74bQimhkxN5GgJMYnj0BYC54Ak6Cxvccq+tt9J2NnxCzJK0GUWVI2OUcL3B0a5F+0DyHKqXLs9rWurjmri1/UafppZ2vuTh5OKHDueDLbIfT2PTsmoNovhN6uCw/k3rDxGoHmrflxJlDLc9xyP+pm3a3pmxmxsXNOVLoky3UWuFhvci9r3J4WGnClfoh3OBJx+IssUV+qzcCV9qQ391LGx77n3aUtqbtYrBZ2RmMbKVZ4ywupFiHUagEHnceNPm7G/eEx2E/s/GAYa6CNWRiqMBa1j7h0GjXU+tqOjkZJEX07g5pO7csSHNeGyixHfvSP0gb4naGKLC4hjusK+HNiPtMQD4AKOVLFN2+3RxPs8l/4uHJsJAPZvwDryPjwPgdKUaYxYcIwaIKTFiOLVe2ExbxOHjYqym4I/wC/lVS3X3oXFpY9mZbFgDa9veQ8eNvEH0NSvD4ZpGCorOx4KoJJ9BrXUYJ8LIrMkkLg3XOjKfgwFxSvauy469nc8dk+/D6ahF0dW+nd3tOoX6S2BtzrPq5D9YBoftgc/AjmPUaGw2qk27W8IxUYdTklQjMBxRuRF+R14+IN9apOxtqieO5sHXRx3HvH3TxHw4g1z9BVPcTTzi0jdePH5zCcTRtsJI82laFFFFNUMivmSQKCSQABck8AB319Uvb14/QQj3u0/wCEHQfmYfBWHOsKidsEbpHaBXjYXuDQl/bO2AxeeQ5UUG1/dUeH2jxI77DkKkGO2l9NxamaQQxswXMQSIkvxsOJ5nxPIcN/pG27cjDKdBZpPP3V9B2vVe6kavdgULsJrZu3JpwH+/S3FYbSqRiEDOy3XifnqrltTon2WsAlzSxxhQTIjlgRb2zdWFuZIsPIVz7pbqfRpes2dtOGZW9uF8pVx4mNiQ3cwW48RcFL3B6SpMARFLeXCk6r70d+JS/LvXgeVje7Bvj0bxYmP6bsvK6sMzRJwPeYxyYHjHp4WOhcFr2nA92R36hChzXDEwZjzTP0idH0WKjbEoyYfExrmZybI2UX7Ztyto9r6a3FrTPfXfd9qtBGsNsgsLauzMBm4aBbjQeFyeQXYdoYiReoWWZlcgdXncqxvp2b242NUfdbdYYYDQPiGHabkg7h4fNiO4aC1VSKINb25D2R78FeJn5gk9lo7R+b1n7u7jJFlecdbKdVjFiq+fI25k9keOhp1i2ff+Jr90ez6829dPCvfDYUINNSfaY8T/07gNBXtQ8Ozy5/T1Zxv/q3g0ffVeyVVm9HAMLfU80AUUUU1QKxd8N4BgsI8xNmuETS/aY2Btzyi7W55bc6kv8A8TPKhbr5MLDmLDI466Uji8jlgXY6aAW5CwFU7pA3VOPwnVq4R0brFvfKSFYWNtRcMdQDUi3ZxckrpHBhopnRCWWT2CFa9lUm2a4TXiSWvcHRNtRtwCdBytzzyTSgIztqtzbO3MVhMOqvi1md1DNh5o7sqsL2ZtQ4ykXDcOINOnRlvY2NhkDAgxFBckn2g3ZzHVgCpsTrZgCSRmbh2jvLh8VHGIpkV5GWNlbq+tVZCFdDHKpv7RuF5qDqL027vbtwYKLqoFIUm7Em7MbWuT5DlYeFCbDa5wc8twm+e6/gANN2p49+u0nNFm3v3LUoIorC3x3qXAQdZbPIxCxR63c3F+GtgDcnxA5iujJAFyk4BJsFoS7PtrHYfdPsny+z6aeFJW8W46S5mgAimGrRmwVvLkL947J8NafcJKzRozrkcqpZL3ykgXW/OxuL+FGIwwca6EcGHEeX7g6Glc1AWv6ekOB/9XcHD76o2OquOjnGJvqORUQ2jtnFGJcLNJJ1cTXEbe6bW562AvYcBc240bs7BfG4qPDobFzq32VAuzegB05mw51Qt6d1hiQQQExCjstycdx8PmpPMHVf6LMaMLtVVmGQsHh7Xus1rX8yoX8wo2j2gJ43NLcMjdW9x7x3g96ympsD2m92nQ/bmnvbG8uC2FGMPhohJOQCwuAfBpZLXueIUDh9kWrh3c6SY9qP9Cx2HjyzXCFSbXsSAQ2qtxswPG3Clnfrd9odrNJiklfDTSh8yXuVNrqDY9peGXjYC1rg1r7f3ai2Vj8Nj44y+CLAlRe8RK2B11trmAPMFTbStcEeEb3EXvxXuJ9+A3cEp4+F9kbReMEsqH/7kbAEX8bEeTCqjsXbAUpPGcyMBe3vKfD7Q4gd4I5mpT0gbwpjcfLNHfq9EQkWuFFr2OupudeRFavR1t2zHDOdDdo/A+8vqNfQ99JduUTzG2ti/UZrxG/y+l0Xs+oaHmB3Zdpz+eq/QEcgYAgggi4I4EHur6pe3Ux+jQn3e0n4SdR+Vj8GUcqYa9p52zxNkboVtIwscWlfxmsLnQCpxtrbACzYl+FiwHgNEXzIyjzJpx3oxOWArzkOT0Ny36Aw9RUf6StpWjjhB1c528l4fFiT+Wllaw1dVFRjQm7uQ/y/oiIndDC+Y7shzWRuPsFdp45lnewZJJGsQGYnQZb8bFg1u5ax95d3ZcFiGglGo1VhwdTwZfA/IgjlW5sLo72kwixEEeS9pI36xFOuoIGa407xwNVTbW6Mu08AqYtEixkd8jqbrew7tQraXXkRcXsK7F0rYnAAjDpYbkhbEXtNxnrzX57rR2fvBiII5YopWSOYWkUHQ/8AI20uLG2lde39ycXg7meFgn+IvaT+ZeHk1jX93O2H9JxADC8adp/HuX1PyBq9RURRQumeeq0XWccT3SBjdSmncbd3qkE7reWTSJT7oI4+Fxck8lHiRT5hcMEFuJOrHvP7DkByFeGz4r/WHnongvf+Yi/kFrtpLs+F7iauftv/AKt3NH34o2qkaLQR9lvqd5RRRRTVAooorK3k2k0MICfxZXWKK3EM/va/ZQM+v2fGqveGNLnaDNWa0uIaN6+MVt43dYAjvGbHM1rt9lRoDrpqy6+GtIu7GGtAsi4JxOb/AF0LpnLn2hIJcuUG98pDJYjwr0xeKbDwo0SqyATS5zc/wUspBPENIbAn3Ejro3Lkf+zoWMlppJGZGf2SSzBVe3uv1ZF+NyLa2rhK6tmqGF7j1cVgM8tb3trpnddNT08cRs3W2fp3/ZcG7e1YYdqzpPAjSyMHEwjZOrslzeOXVb6szqTxJuV1FVpH2hPHiIPpCoExWHYhb2LxSL7SHgGUi+nBgQRxrr3HxmSPqy5MYiEiM7XyrZS2p4KFljt3drlwdbI2l0gED22Iy8QM/C2nil9fSYbytPwpmx2NSGNpHNlUXJ/5eNKW7WFfHTnHTAiIG2Gj1sQDpIRzAN8t+d3sNK5p2ba2KMYuMFA31p1HWN/h+BPvc1XTQk3fEQAAAAACwA0AA4ADkLU7b/6nF+0acePt59yXH/zFt514cPdf2iiiiFgvLE4cOLcCNVPce/8AYjmLikLfjd3rUMyLaaLSRR7wA4jvsNQea+VqoVcW0IrfWDkLN4r3/lNz5Zu+lVfA9pFXB+oz+zd7T9uKOpZGm8MnZd6HcUr7gdKZjSUY7EO6xoOqXIC768M41LcPa7ySdK4toYraW3ntFGY8KraAm0YPe7++w7gDbkBxKtvlsT6NiDlFo3uyeHevofkRVS323lk2bs7BrggFWRQokyg5QEBFgdMzXJub8G56hhFJHK1k0I7enD/Vm5r2l0ch7PquTAdFGBwSCXaOID25Fskd+4a53PkRfuqcbzYzDrjnlwJIiDBo+yVCkWvlB1y5hcXA0NrVxk4nGzf3uJmP4nb97D4AUzzdEeMjwkuIlyIY0z9UDmcge1cr2RZbnQm9raUSGhv6rr3ytu8liSXD/wA22snjYm2Qyw4lOFgxA7uDr52zDzAqkqwIBGoPA1B+jTad0khJ9k518jofgbH81WLdfE5oAvOM5PQWK/oKj0NcZRMNJVS0Z0Bu3kf8t6p/I7poWTd+R5rL3rnvMq8kS/q5/YJ+qobvrjusxkvclkH5eP6s1WHbWJHXTOeCsfgigH5q1TDo2xMR2mkmJeNVtIxMhAUsykWObT3jx7qJ2OOkrqioOeEYR88PVD1+UEcXfn880SdK20SAqzLGoFgEijAAHAC6kjTxrNffvHlgxxk9wb6SED+Udk+RFW3bexcCBmk2cJUOvWQwxtp32iIk9Qp86Un2Xu7MbCQwNzBeZLHxEwIFdMyWM6M8hdLHRP8A5JR2v0oYvE4NsNNkbMVzSAZWIBvYgdnUgagDh40xbkbI6vCoODznMx5hbf0A28XpK2vsiH6e2HwrmSEyKiPmVr3C3OZQAQCW4d1VzZ8QzGwsEUIvhexPyEdKtphsssNK0ZOON3JugPM/REUxcxkkzjmBhHM+y0AKKKKapeiiiiooikPeTanW45FySmLCh1kZP8SaNQNRqoVGPa0NybcL0+VIt8N10/tS07y/R5wZA3WBQhLXkAujAgHKxGlgQSbKTS/aVzTuA038uCMordML+C5t7948sGIgIjj7EMUCIT7GZmZrMAQLRonDu76YsLEggwEb/wADEYZYWN7WfKskZB5NmEtj9orWXi+jONMNjlUtLMFSWAsBmCxg5gGHG92UiwH8M21FfGzcKJdkxoWnWSQAQh3zKpjYfWpxZEUDX8WUAllvytRTxtgiex3VcdeYtfwtfmnkcpdI9pGY/wC+ui5Nq7OxMWLkS91kjRppEtd8kl0dU92ZghXKdCesa+XMV9dlbUlxi4fDxDqZZRLfhZIjIrZ7cTlWNVUaXK30AGb32tiepcAZpZ81r6ZpJnAGTTTPk9sjSNGWNSCbnN6MusONSVxqzrrp7Lw4hQBbguZUAUcLDTSiaFgkLXSWytple/V8iPTIBZ1BLWuw8fTNWDZGyY8NCkMQsiCw7yeZY82J1JrsoorsRkubJuiiiiooiiiiooknfbZHWYVwB2oDmXvy2/o+aV5bndIOFbCDBbSTPGn8NypYWHAMF7QK8Ay8tNLatm0IhmW4uHUo3jxI+XWfGpTu99Hw20MuMQPAjSJICubkwU2GvtBeHfSnZ7RHJNSHRpxtt3O1A5H6pjO4ubHMN/VPh3+CoGM6WcDg4+r2dhw3jl6tPM6Z2PmB51Pd4d/cZjbiWUhD/dp2U9QNW/MTVOXcjYmKw5xMRMUINmkEjoFOnETXA1I5c6yn6GcNNrhceG7gRHJ842X/ACppG+FmZBvxQz2yuyBy4JA3Mx3VYyI8nOQ/m0H6sp9Kum6k9pmX7aX9UP7h/wBNQ3endqTZuJETsrMFWRWW9iLm3HndTVg2Lih1sEg4Mw+EikD5sK53bQEddT1DdHdX55+iZbPJMEkR3Z/PJZG8mJ/2XEv3rIf5y39VTfdXcrEbQMggyfV5cxdrAZs1uAN/ZNPW9Tf+HSf/AE0+bJSxuD0hf2asq9QJetKknPlIyggD2TfifjV/w3iNPNIzUv8AsD91XamHpWNdoG+6adhbgbSwRvHtCCBea52ZPVHQL600YuHAzx22lNs+WQadYjCNviZCw9DbwpYPSbsqf/5jZ+p4nqoX/USG+VeeJxG7ssblU6t8pIAE6a20GnY408cHk3cDfgAggWAWaR4lKG6uFRtp/V6xo0jJc37IzBdefFdaq2zh2Ce9mPwbKPkoqXdGiXxTHuiPzdKqezv4SfhB+Ov70AettR5/jGB5klXOVG0d7ifIWXRRRRTRAooooqKIrM3i3dixsBhlBtxVh7SNyZT3+HMaVp0VCL5Feg2zCkE743Z4GExGd4WzJh8TFYsmZSMoDaHTTq2IPDKdFNcuz8TJhYF7V1tZcToUjju5BVDZhJfOqRMB285JawyaXTFtGeSeDBRKxVsr6f3jlmVR3WW3xbXgKTd4d4mzGEdXZXYSdVYRt2vZQEWy6A3y6sAbEjMearKVvSdHHocyO7j4+R3gp5Tyksxv10Trs3ZpjiGJkR1kkXJhlvpCruoUOxF+slaTM7WuQX4ageWyZJExj9c5cRrFLCzE/wANcVb3iTorsLEm1uJ4nki39XG4zCjq5FUPnkS+fMyI+QIAABqTcmw4E2Ck10bzSxrJ27FpMPiFkdSciN1ayQxK2l8pjU+JfMfbtSePpY5R0jbE599rG9vTxvnmUa7C9hwnLTzVctRXzGxIBPEgE19V3q5VFFFFRRFFFFRRcu0R2L/ZZT+oA/pJqRb+YfLjZPvBW+KgH5g1X9o/wpPwE/AXqWdJi2xSnviHyd6WDqbUYf5MI8iCjR1qNw7nA+YsqB0b7qTHZmJw2KjeFJySl7ZgGQAnKdRYqCAwFeGI2/srYoKYWMYjFDQsCGIP35bWXxVB5gVz7x4HbmNiVQiJCUXsxSoC9x77MQTfu0HgeNJUvRftJeOFY+TRH/hemLWtcSXuGe4FZucWgBjdN5Czt596ZsfN10+W4GVQosFW5NhzOpOpJ41TN2cT/smGf7Kxn+Qj+mpZtXdzE4YAzwSRBjYFlsCe4HhwqjbptfZ0f4H+TPSL8TBraeJ7dzx9D7I3ZJJleHb2/cL+71L/AOHSfgT5MlKvRxuSNozuJGKwxKGfLbMSxIVQTwvZjfw8bh43lw3+y4lO5ZB/IW/prI6Cp/r8VFyeJT/KxH/9Kz/DziylmaNQ/wCwH2Wm0mh08ZOhHutdOjbZWMfLg5+1Ew61Ukz5lvr7V7E8mFx4V84vG7AwZdERXlTMvZSSQg2INmk7NweYNcXRLutjMLji8sEkcRidCzWGuZSNCb+73VnY/ocxsmImZRCkbSuULycVLkg2VSeFq6Dq4i1z8uaX54cTWZrG6M2timHfEfk6VU9nfwk/CB8Bb9qlG60LYbafUuRmVpImtwJGYaX5ZlFVXZx7BHczD4sSPkwpf2dqPH8owfIkLQ50beDiPMXXVRRRTNAooooqKIoorK3j2v1EWjBZGBCE6hAq3eRh9mNAWPecq8WFVe9rGlztArNaXENGpUT3sbFzY5oBiJcR9fkQ9pYxJoCEF8qlbgG3DxGp997OjQ4PDCcTB7WEilbasbdg3Nx52PPwDJiokwD4AhZGkkZ8RJFmF0BjKgsLXLDP2mN9UkItc109I8n0k4TBxMC004zW1sAo1NuWWUN5CuXq55xWRRMyBzO/mPAfVPYGR9A553fLpT6KtjLLPLM6qVhTQsbAM3sngQdA3HhobHStvfvZYgfBM2WYl5LowfJewOioS57TXNyS51Ym5rFTbJwOKxcGEhMrDEMIgQWCBCQCI11ZwNASdOXE00dF+28RjcXJJiCD1EJVbKFsZHW/AcbRkVBSzyV+O9mjz0OnjfuXrpo20+mf+qibJxjSxB2VlJJ9pGQkX0JRtVuLaHnflauyiiuoaMLQCbpA43N0UUUVZeIoooqKLn2j/Ck/Aw+INS3pMa+KQd0Q+bvVQ2iexb7TKP1An9INSffGdX2iQxsimNWJ5CwLcPM0s7W02D+LHHzICNGVI497gPIXXtg+k3aS5VXEseAAMcR8BxSqD0o7/wCJwGIijgKWaLOwZL3OYgcx9muaLend+Ng6QKGQ3UjDte44EXFuOovXtLtjY+1wkuLYQSx3GR5MhK5iQCdAwI101FyKYOwlwcY8hwVG3AID8+azOmfGM+F2cXtmdWdraC+SO9h3XY0bpLbZ0f4H+bPWD0rb3RY2eJMObwwKVDWsGLEXyg+6AqgHz5Wpr3Yw3+yYZPtLGP5yP6q578Qg/lYYzqX+/umGzjed7u5vstrbWFHXToeDMfg6gn5s1R7dneaXZuIeSNUZ8rREPmt7Sk+yQb3Tvq5b1wWmVuTpb1Q/uH/TUM30wPVYyXuc5x+bU/qzVNjER19RTu0d1vnn6KbQBdBHKN2XzyW9iumfaDey0Mf4Yx/rLV2bs7U2xtSTKmKkSMH6yUBVVPAZFF2twUHzsNa4dwujKTG2mmvFhRrm4NJbkl+A73OndfW1N3f3zwP0pdnYQAIqNldDZCy6lVPFjlzsXvqRxN710crmMuI2gkcNEtjD3WL3ZfVSffTZv9n7U0kaXKY5czMGck2LZyPeLBjryI76pez5RmNtQ6h18bWB+RjqMbxbPeDFzxSMWdJGBZjq2twxvqcwIb1qg7k7X6zCoeLQHK3eVt/QfilLNpDoJIKq+QOFx4O0PIFb03/o2SHecxzH+J2ooBopogEUUUVFF8TTKiszEKqglieAAFyT4Aa0kqrYzERlwR1/byHjHhomDKrDk00pjLeBy+5TZtrZYxMDwszIHAGZbXFiCNDoRcC4OhFxzrDgD4GPF4zGMsj9kfVA2yJYIFDcGaR2Yi5ALcTagamN8sjB+wZnjbQcr5+CKge1jHH9xyHjqlre6PrtqM7SNDDCkcLzdnIGYl7OHBU/xF4kWNuJo6P8OMZtLFY4r2YwI4uFsxQKSCNPYQ8PtisDeTbcowbAiAGaZ5ZVLgv9YbiyNbMq9kB1zKQoIGgJqW62yUwGBjRiAI0LzNyvbM5PgNR5KKBo29PUPqDuuBy/1F1B6KFsQ3pL2RKA+NkDoRJjJutOZEsoJCK8jupsdSFQa31YC9cm7O+0eClnSRS8chVlmXIqg5MqIVjzIiHI+UhjZbaHWs0zL1UYmsWlBZvr0LnrmuQUkAKZibkJfhqb60v4KOXE4iZYlTK7KAMtkGWWJUyqNNMyL5Ob8aX07yyeScHXvtpf2+yMkYHRtjKtmHGKnGfOIkPs+0LjvCLlcA8i0lzxyrwrX2fh3SMLJJ1rC93K2vdiQLXPAELqSTa5NzX1gcYJY0kXhIoceGYXsfEXtXvXTRRBmdyTxJPpoPABI3yF2VgOQ+HzRRRRWyyRRRRUUXBtCUZlubBQXbw0IHy6z4UgdHGzvp21usdQyKXmYHhxso/mZdPumtnfba/V4VyD2pzlX8Nv6Pm9HQViE6zFxk5ZXRCh52UuGt5FkNKKEmV09WND1G8m6nkT9EylAYIoDu6x5nT0Wti9n7BxsjoGjw8oYqSp6q5BI7IYdW17cgax9r9BkoGbC4hJRxCyDKfRlup+C0j7xbpYnBSFZ42Cg2EgBKP4huGvcdRzFPnQph5U+kYiR5FwscZABZhGW4swHsnKqnX71N3B0bMbH3HHNCAh7sLmqb7R2NLBO2HlXLKpClbg6sARqpI4EfGrhsTCDrYIxwVh8I1JHzUVKNiSNjdp9aw9qRpm8LEsB6HKtWndWC8zN9hLern9gn6q5vbTjNXU8H8esfnh6pns9uCCSTvyHzxWpvRhs0BbnGc/oLhv0Fj6Co90lbNukcwGqHI3kdR8GuPzVd2UEEHUHjU323sYMs2GfhYqD4cUbzAynzBoSteaSqirBoDZ3I/5f0RMbemhfD35jml7djpbhhwMeGxMDzZFKe4VZbnKCHPJbL6V2wdL+AjIaPAFGHAqsII8iKk+Jw7RuyMLMpKkeINeVdp+Xid1hvz1XP8ATyNy7lWdr9L+ExEUsb4OT6xCpa8d9Ra4PeNLeQpD3O259GxALG0b9l/Dub0PyJrCoqstHFJE6FwycLKNqHteH7wr3s+W31Z5ar4r3flOnll767anu428XWoIXa00esbH3gBwPfYaEc18r0+4bEBxfgRow7j3fuDzBBpPQTPaTST/AKjP7N3OH34oqqjabTR9l3od4XrRRRTVBIpW6QseEgiQkAvMh1LAARHrGLMgLKOwozAaXvyrZn22gZkRZJXU2YIpspsDYu+VAbEG2a+tT7fTGSNiYBIykosshj5KrOAqh0XMr9Up7d/aU2IFK62tha0xB13EEWGoy393ujqWme5weRkPmSW9kYeXGY+LDFoxCzdZKkJGTKO0wbqwFJaw9WFVvfVb7Oxlv8CT/hNQbZ+9D4OeZ8JkTOMgbKWyrcHs9ZfiQOINdMu8TYjDznFYh5ZWKLCjFiF1zMwUDIvsqvfZmqsL2QQ2Dcz3Dvy9N62ljdLJcnIJ8XDmKKSSV2sXusLy51C5tRkErKSsdzoBYg6m2qhuRtKVpoEiUKA2SWVkMi5ppVKMwBWxzpGB2uK+lbO2ZLYGUKRZM4CoDlQM7L9YyIq3s4ABNze+o46G7UQOz8TISinqYchuAAYYFZDc6fxs481Nc1E9sbC6UYgXAfb6HzTV4LjZptl89VSNkbP6iFIs7SZb3ZrAsWYsTYaDVjYDgLCuyvLC4oSIki+y6h18mAI+Rr1rugABYLlySTcoooor1eIrj2hLf6se8O14L/7vZ8s3dXvicQEF+JOgHMnu/wCvIAnlSHvxvH1SGFWvNKLyEe6pHAd1xoByXXib0rr53uIpYP1H/wBW73H7cUbSxtF5pOy31O4JW3y259JxBym8adlPHvb1PyArIwOOeGRZInKOhurKbEf98Lc68KKd09OynibCwZAW+c0DLK6R5e7Uqp7I6dZVULicOsp+2jZCfNSCL+RA8Kzd8el2TGQtBDF1Eb6Oc2ZmH2dAAoPPjfhwvefV6YeBndUUXZiAB3knSvOgiacdtFbppHDDdPnRps2ySTEe0ci+Q1b55R+U1Yt18NlgDc5CX9DYL+gKfU0m7D2MFSHDJ4KSPi7fDMfMiqSigAACwGgHdXF0bzV1UtYdCcLeQ/y3quhkZ0ELIfE81/aXt68BoJh7vZf8JOh/Kx+DMeVMNfMkYYEEAgixB4EHvplUQNnidG7QrCN5Y4OC/P8A0i7CswxKjQ2WTwPut6jT0HfSPV521scKXgkGZGBtf3lPj9ocCe8A8xUW27sZsNM0bajirfaU8D+x8Qat+H612E0U3bj04t/z6WQ+06cAidnZd6H56rPpu3f3O6/ZmNxVrtEV6v8AJ2pf0MPhXnuZvTh8O2TF4SHEQk+2YkMieNyO2PA69x5V+g8Bs2FIckUSJEwJyBAqnMNbrYcb6ginlROY8rIKCEPzuvytBMyMGUlWU3BHEEVUt1t6RiQCCFxCjtLycd48PmpPMEg8vSLvBg4HkwuFwOHWRezJK0CdnThGpGpsfaOncDxqbwTsjBkJVlNwRxFC1dF+daJG9R7c2n34HuV4Zvy7iw9Zp1Hzer/h8SHGmhHEHiPP/nwPKvWp7u5vwkuVZyIphosgsFbzvoL9x7J8DanaHH8pLL973T5/Z9dPE0FBXlr+gqhgk/q7i0/bVaSUt29JCcTfUc1h727NxASeXCukeeP6wsWBTINZEyg3bqhl1t7CEG4qdz7ExMeCbEROGR0VSgUSXUKSWfKHW5YyNqdMxuSTaujeDpXln62CKC6HMhGpJF7WOUX1HcRS+kW0JCWjw/VZiSSI1Qm/E55O186X1rGGTEyzbm7sVs7W+fCj6YvDML8+625bG4YwUOGebFJ1rsxOsDuI1Xh2imQEm548Mte+82+GExUeSJuqCZSuZAO0Zou0qoT7KI55HtWFZWC3MxrSxyyujFGVrSSM17EG2gbjam7qJ/8ACwv8z/8ApUnndEJulxYje/aFhw0RrMWDDaw5Lgn3uwUsTRzzMykNcKn2j2RCtrJ2bklrlTYA6aZmy93IJ+rYyddhYlKZVkCPfOz9vOAht1hByOD3Xpj6if8AwsL/ADP/AOlS5t7djGPL18JjRsoGWJ2U6eJVRVYXsF2tdhv3kEX8ALc1Z99SL+Cpu4eLR8Gio4dYmeJWB4qjdj/8TR0w1BcJvXtHAk9ZGwUm5JXKCe8snZY6DVg1VPcDe/8AtCB3KlWjbK2o1uL30A8eQ5V2NJUY2hp7tbgg/OS5+ogLCXbkz15YjEhBrqTwA4ny/wCfAc68JdoX0js33vdHqPa9NPEUlbx78JFmWEiWY6NIbFV8BbQ27hoOdzesZ68uf0FKMcn9W8XH7a7laOls3pJjhb6nktDenekYYXNmxDDsJyQHmfD5sRyA0lk87OxdyWZjck8STRiMQzsWclmY3JPE1RujreDBzPHhcXgsO0jHLHKsKdo8hIoHH7w9QNTRlJRfk2mR3Xkd2j9hwHcs5pvzDgwdVo0HzesPbm5xh2Vg8VbtSs3WeT6xemVCfz0o1+rsZsyF4erkiR4lA7BQFQF4WW3K2gAr8+b6b04adjHg8JDBCD7YiQSP6gdhfAa955UVTzmTKypPCGZ3SpTt0dbCzMcQw0W6x+J5n0GnmT3Us7D2O2JmWNdL6s32VHE/8u8kVaNibGBKQRjKijUj3VHE3+0ToD3knkaR7frXBoooe3Jrwb/v0ujdmU4Lunf2W+p+eqYN1MBo0x97sp+EHU/mYfBQedMVfMcYUBQAABYAcAByFfVVp4GwRNjbuREjy9xcUUUUVuqLP2zssTx2Fg66oe49x8DwPx4gVNd5t3hioyjDJKhOUnircwbcjpw8CL6XrVYu39idZ9ZGPrANR9sDl4Ecj6HQ3CqupXuc2opzaRunHh85FEwyNsY5M2lfnLZ2GWLFouKBRI5AZRa5IXUqAOOa1hy7QN7a037V6Z8W+JWSELHCh0iIBzj/AMw8b/htbx4nV3p3WXFpmXszLoCRa9vdccRrfxBqW4rCtG5R1KspsQeX/ffT3Zu0Idosu4We3ItO7iOH00Sqqp5KQ2HZOhW/v3t6LGzriYlKNIgEyHXK66XDWsVK5bHj2TcCluivpEJIAFyTYAc706a0NFgl7jiNyvmt/Yu9+Iwtl9uO2iPfh91uI+Y8K8V3MxxIH0PE66awyAepK6U9dJ24EiJgzhopJerhED9WjMexqrEKCdcz6+VCVLIJwIpgHA9/zJEQ9LHd7CQQuPZ+8GCm4H6K7G5GgUk8yfYPmcpNajbMe11KyKeBBtf46fqqZY/YeIgAM0EsQJsDJGygnuGYC9eOE2hJEbxyOn4WI/yrnKj8Msd1qeS3B2Y89fqmUe1nDKVvll/ipjYdxxRx+Un5rcV5lh5edKGH38xa8ZA/4kU/MAGu1OkvE/YiPo/7PSp/4drW6Bp5O9wjBtOnO8jw9imEOPPy/wCleqQOeCOfykfNrCll+kvE8kiHo/8AXXFiN/MW3CQJ+FFHzIJqM/Dta7UNHN3sFDtOnG8nw9ynpdmPYliqLzJN/jbT9VZUu3sFhA4j+tZiCyx2yEgWBNux69o0g4vaMkpvJI7/AImJ/wA66MDu/iZlzw4eaVb2zJG7C/ddQRfwpvTfhwR5zyHk3qjkTqR5IKXahdlGzzz9NF37a3vxGJDD2I+apfhe3bbidSByHDSsCqpuL0eyPgMf10Txyyr1cSupVux2wbMAbGTJ/IaQjuhjeP0PEj/cyf010NKyCBpihAaB3fM0umMshD3kklZFMe4u3IcFiDiZVLtGjdUg95201NrBQpa58RYGlwiii3NDhYodrsJuFQdm9NGLTEtJKFkhbjEBYIP/AC243/Fe/hpZS2rAk2MkGFBZJJCYltYgPrlIPDLcqeXZve2tcGGwrSOERSzMbADiaqO626y4RczdqZtCRra/upzNzYd5NJdpbQh2cy4F3nING/ieH10TClp5Ks2PZGpXTuxu6MLGEUZ5XIzEcWbkq35DXj4k25UvYuyhBHY2Ltq5HM9w+6OA+PEmuXYGw+r+skH1hGg+wDy8WPM+g0FztUioaV7XOqKg3kdrw4fOSazSNsI48mhFFFFNUMiiiiooiiiioosXbmwOsvJHYScxye3f3N3N6G4taf7xbsx4oFXBSVNA1u0vgw5jnb1B1ua1WftXYqTi57LgdlxxHge9fA+ljrSqqoXOeKinOGQb+/n84FExzDD0cgu0r8y7Z2FLhnyyLofZYey3kf241n1eNs7FKgx4hFZG0BtdG7rH3W8Dr3E8an23ejphdsMcw/w2Oo/Cx0PkbHxNMKL8QNLuhrRgf3/tPt9OO5A1GzCBjgOJvqPnmmPoZ3qxUkpwrnrIUjLAsTmjsQAFPMEm2U8LaWtaqdtnaTJhp5IAskkSOQt9MyrfKcut/Dj5V+ddm7xYjARzQxgwyykCRyCHCqDZVv7NyxJbjwta168d3N68Rgpeshfj7aNqkn4xz568RfjTl9N0jsbbW+qEZPgGF3/Fz7b29NjJTLO5djw7lHcq8APAfM1n16TuCzFVyqSSFvfKL6C/Ow0vXnR4AAsEGTc5r1gwrubIjObXsqkn4AU1dHu60s20cOJIpFRG6xiyMBZO0BqLasFHrSxgcfJDIskTtG6m4ZTYj/p4c6/QvRtvTNjsIZZ1VWVymYaCSwBLZeXGxtpcHhwoapkcxuQW8DGudmozvturLBj8QiRSMmcshVGIyv2gAQOV8vpS5PhmQ2dWQ8bMCD8DX6E6T97J8BhleBRmkfJ1h16vskgheBJsbX0FuBr8+4vGPK7PI7O7G7MxJJ8ya9p5HPbcrydjWOsF41q7u7zT4KXrMO+U+8p1Vx3MvP8AzHIisqunZ2KEUschUOEYNlJsGym4B8LgX8K3cARYrFpsbhfqjC4o5IutypI6i6X97LdlW+ptr6Co30xb1Yr6S+Ev1cAVSAt7yhhxc8xmzDKNNNb8kbbW82IxU3XzSMZAbpY2EeugQD2beGvMknWujbG8E+0OpWResnjUoHUHNIt7gMo4lTm7Q45te8gx03ROxut7IySfGMLf+rDrv2PsOXEvliW/2mPsr5n9uNM+wujpms2JOUf4antH8TcB5C58qoWxti3Ajw6BUXQngi99z7zeAue8jjSet2+0O6GiGN/f+0e/04oun2YSMc/Vb6n55rG3d3YjwoAQGSV9C1u03go5Dn6XJ00oOw9gdXaSSxk5Dkl+7va2hb0Gl79WytipALjtORZnPE+A7l8B63OtaFLqWhc15qKh2KQ7+7l84BHSTDD0cYs0IooopqhkUUUVFEUUUVFEUUUVFEUUUVFF8yRhgQwBB0IIuD5g0v4/dMcYWy/ca5X0OpX5juApiorCeninbhkbcK7JHMN2lTXbOxFYZMTCPAsNPyyDn4A38KT9p9Gim5gkK/dfUfzDUeoNXl0BBBFweIPOsjE7rQt7IMR+4dP5CCvwApayjqqQ3o5SB/F2Y9vTxW7pIZv1meI1X54x25uKi4xFx3p2vkNfiKxpIypswIPcRY/A1+jJ91JR7LI/ndT/AKgflWdi9iSWtJAzD8KuPgpY/Ki27br4cp6fFxaf+/ZDO2bTv/Tktz+BQKmHGb6THBxYOL6qBF7YB7UrEksXb7JYmy8LWvflQsTuxhvfwyL5xlP2FcTbpYE/3aD/AHjf11qfxNT5dJE8eA9wqf8A5Mo7Dx6+ySo99JjgpMHN9bEQDEWPaiZSCMpPFdLZTwB0I4FeqrLulgR/dof9439dduG3Yw3uYZG8oy/7GoPxNT//ADiefAe5UOyZT23j19lHo4yxsoJPcBc/AVsYHc3FS8Iio737PyOvwFWPCbEktaOBlH4VQfBip+VaMG6sp9pkTyux/wBIHzrJ226+bKCnw8XH/n3V27Np2fqSX5fCpjs3o0UWM8hb7qaD+Y6n0Apv2NsNVGTDQjuJUf8AFIf8ib+FOeG3WhX2gZT986fyABT6g1rIgAAAAA4AcqEfR1VWb1ktx/FuQ9vTxRLZIYP0WeJ1S/gN0xxmbN9xb5fVtC3yHeDTBHGFACgADQACwHkBX1RTKCnigbhjbZYPkc83cUUUUVuqIoooqKIoooqKL//Z"/>
          <p:cNvSpPr>
            <a:spLocks noChangeAspect="1" noChangeArrowheads="1"/>
          </p:cNvSpPr>
          <p:nvPr/>
        </p:nvSpPr>
        <p:spPr bwMode="auto">
          <a:xfrm>
            <a:off x="63500" y="-1033463"/>
            <a:ext cx="2133600" cy="21336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93" name="AutoShape 30" descr="data:image/jpeg;base64,/9j/4AAQSkZJRgABAQAAAQABAAD/2wCEAAkGBhQSERQUExQVFBQWFxwZFhgYGBgfHBghGxgbIh8eGhkXHSYfHh0kGRgXHy8gIycpLSwsGR4xNTAqNSYrLCkBCQoKDgwOGg8PGjQkHyItNC0yNCosLC8sLC8pLCwpLTAsNSwtNCwwLzAsNCwsLy8sLCwsLCwwLCksLSwsLCwpKf/AABEIAOAA4AMBIgACEQEDEQH/xAAcAAADAQEBAQEBAAAAAAAAAAAABgcFBAMCCAH/xABLEAACAQIDBAcECAMFBgQHAAABAgMAEQQSIQUGMUEHEyJRYXGBMkKRoRQjUmJygqLBM5LSFUNTscIkg7LR4fAlY9PiFjRzk6Ozw//EABoBAAIDAQEAAAAAAAAAAAAAAAQFAAIDBgH/xAA2EQABAwIDBAkCBwEBAQEAAAABAAIDBBESITEFQWFxEyIyUYGRodHwscEGFDNCUqLh8SNDFf/aAAwDAQACEQMRAD8AuNFFFRRFFFFRRFFFFRRFFfMkgUEkgAC5J0A8zWBj96xwhXN99r5fQcW+Q7iawnqI4G4pHWCuyNzzZoTAzAC50A41k4neiFfZJlP3BcfzEhfgaTdsbZUDPiZhblnIt+VBoT5AnxpR2l0lILiGMuftPoPgNT62pYyuqqs2ooiR3nIe3r4Ih0UMOcz7cBqqZPvXKfYVEHjdj/pA+dZ+J2zLa7zMo81QfFQD86krby4/FEiLrLAXIhQ6DxKgsB5ml9neVhctIzGwvdiSeAHMkmi27F2hN+vPh4N+D7oZ20adn6cd+fwqw4neTDj28Sh85S3yzGuJt6sD/ixn8jH/AE1w7N6GGEQkxuKTDX93Q2vyZ2YKD4C/nXHvT0SS4aE4iCVcTEozNYWYL9oAEhlA1JB9ONQfh6lcbPmcT87wVDtGcC7YwPnNbS71YE/3sY/Iw/0124beTD+5iUXylK/6hUs3a2L9LxUOHzZesaxa17AAkm3PQGtnfzcF9mtFeTrUkzWbLlsVtcEZjyIPHv7qufw1A12FkzweY+wCoNqyluIsBCqWG2zLa6TMw81cfFgT860YN65R7ao48Lqf9QPyqG7L3Xxb4aTFwi0URbOwcKRkUEmxIJ0PKjA764qL+9LjukGb5ntfOszsavi/QqMVtzvh+y0G0IHfqR25fAv0Nht6IW9omI/fFh/OCV+JFaysCLg3B4EVCNm9JSGwmjKH7Saj4HUel6b9j7aVhnw0wtzyHT8yHQHzAPjQr62qpDasiIHe3Me3r4IhscM2cL78DqqTRS9gN7BwmXL99blfUcV+Y7yK345AwBUggi4INwfIimcFRFO3FG64Q743MNnBfVFFFbqiKKKKiiKKKKiiKKKKiiKKKKiiKz9qbZSAa9pyOyg4nxPcPE+lzpXLtzb/AFX1cdjJzPJL9/ee5fU2FroO8G8keFUtIS8j6hb9pz3k8hyvwHADS1KquvLXiCnGKQ7u7n84lExwjD0khs0LX2vtksDJO6qi62vZF7uPtHxOvcBwqf7d6RibrhhYf4jDX8qnh5t8BWSExu1piI0aTKLhFsEQebEAE2tcm5rBxOFeN2SRWR1NmVgQQe4g0dQ7Bbi6Wtdjf3bh7/ThvQVRtJ1sMAwt795+eacti9Gm0Me3WSgxK395NfMR91PaPhew8aZ8fu3snZCAYoPip3U5VK8QbglV0RdebEkcqQ8V0gY544ovpDqkSqFCdm+W1i5GrHQcTbwqjb9QrtTY8WNjH1kQzsByHsyr5Ky5vJPGnjw9pa12TdMsuSCaWkEtzPFZfQXtUCfE4fXK6iRAfuGx9Srr/LWZudsBYd4OoYaQySlAfuoxQ/Aq3pS9uDtb6NtHDSE2XrAjeUnZN/LNf0p76RZjs/bOFxwUlXUZwPey9hwPHqmW3jXrwRI4D9w9QvGEFgJ/aUt9MO0Xk2nJGxOSJUWNeQzIrEgd5LHXwHdTD0FbWYtiMMxvHkEig8FObK1h3NmXTw8TWnvpuEu1imMwM0RLKA2YnK1uBuASrgdkqRyHC2v3uzsGLYOHmxGLlRpnFgqc7ahEzWLEm1zYAWHIE1m57HQ4Br3cVcMcJcZ0Sz0c7GCbelRfZw5nt5KxjHyemnemYbUwe0IQAZsFOxQDiQgPzIEyeYFY/QtL1uLxuJkIDsATrzkdma3hdRWF0b709XtYsx7GLdlbzdiyH+ey/mNevaS8u3tA91GkBoG5xKYIfqN1WPAzX9c89v8A9YqUYXCvK6pGpd3IVVHEk8AKsvTBAsGzsNhYgQplVUUamyI2njqy12dHW4BwELYmWPrMWyErHdboLewCxyh24FibDhwuT6yYMYX95Nl4+IveG9wWfg+hGH6IBNK64mxZmQgqtx7OU8QLcbgk31tYCPYbFPGwdGZGHAqSD8RV13PxGKZNpYjGI8cp0CsCAqpGxAS/FRmOo4m54k1Bo0JsACSbAAcT5CtILvxNebj0zVJgG4S0WTvsLpGIsuJFx/iKNfzKOPmPgaoOx9slQJIHVkbW17o3fw9lvEa94PClDb3R3h8FslZcSzLjCbrlNwWbhFl4WUAksNb5jciwpG2Nt6XCvmjbQ+0p9lvMfuNa56q2GyQmegOB43ftPt9OCYxbQcy0dQMQ9R881+mdlbZScWHZcDtIeI8R3r4j1sdK0Kk2728seKAaMlJU1K37SHvU8xyvw5Ea2p/2Ht/rLRyWEnI8nt3dzW4r6i4vYOkry55gqBhkG7v5fOIRckIw9JGbtK2qKKKaoZFFFFRRFFFFRRFYu39t9V9XH/EI1P2B3kd55D1OgsevbO1BBHfQu2iL3nvPgOJ+HEiptvLvCMLGZHOeVycoPF25k25DThwFgOVKq+re0ingF5HacOPzmUTDG2xkkyaFzb0b0LhEsO3M1yqk348Xc8eN/En1NSzGYx5XLyMWZuJP/fDwroixqyYhZMVndGcGXKQGIvqFvoNNB+1Ureno5gxkAxmyipBHaiXQNbjlB9lxzQ8fA8XmzdnxbNaMWb3au+3L66ngrqqh9WTbsjQfdevQTtbs4nDXAOkqeoyt8LR/GtN2wW2s2HxC/R8fEWQ2tmuhIORj/ES4JynUa8PaqcdHG1DhdpwFrqGcwuDpbP2bG/Cz5SfKqfvpt7DbIkeWLDhsZirtmIOUWsCS3IXsSi8TqbaGi5mWl6up0sqROvH1tBqpVvduJidnv9YuaImyyqDlPgfst4H0Jpq6Ht64ohiMLiXRYWUyKXIC8AHUk/aXKbfdbvrjHTLiWwskM0UUzvcB2UZQDe4aK2VrcuA7wea3sTc+fE2YDq4z77c/wrxP+XjVp5mRwk1Lg0d/ss42EyDoRfgs3asMaTyLC+eIORG+out+ydQDe1vWt/eDevGbVEaNGGEfsiKNr3IsSWuTrbwFNGyNycPHwQ4hxxZrZQfL2PTtGmaLZ7WAuqDkqC9vU2H6aWHaks9jSwlw/k/qjmN59ET+VZFcTSW4NzKl+zN1NoIbx5oL8SJch9cjXrqm6PsZIc0kqMx4lnkY/Eqapg2cvMu3mxHyWw+VceMxWEibI+TPa+XKzvbvyqGa3javHO2mes57G8gT9SoPynZa1x8fZTpujTEjg0J9X/dK5Jdx8ZGQVQMQbgo63Fu7UGqZDtHBswUFFZjZQyPGSe4dYq3PgNa0Ds5eRdfJmPya4+VRsm0rXZIx/MEfQqEUmjmub4j7qWS74bQimhkxN5GgJMYnj0BYC54Ak6Cxvccq+tt9J2NnxCzJK0GUWVI2OUcL3B0a5F+0DyHKqXLs9rWurjmri1/UafppZ2vuTh5OKHDueDLbIfT2PTsmoNovhN6uCw/k3rDxGoHmrflxJlDLc9xyP+pm3a3pmxmxsXNOVLoky3UWuFhvci9r3J4WGnClfoh3OBJx+IssUV+qzcCV9qQ391LGx77n3aUtqbtYrBZ2RmMbKVZ4ywupFiHUagEHnceNPm7G/eEx2E/s/GAYa6CNWRiqMBa1j7h0GjXU+tqOjkZJEX07g5pO7csSHNeGyixHfvSP0gb4naGKLC4hjusK+HNiPtMQD4AKOVLFN2+3RxPs8l/4uHJsJAPZvwDryPjwPgdKUaYxYcIwaIKTFiOLVe2ExbxOHjYqym4I/wC/lVS3X3oXFpY9mZbFgDa9veQ8eNvEH0NSvD4ZpGCorOx4KoJJ9BrXUYJ8LIrMkkLg3XOjKfgwFxSvauy469nc8dk+/D6ahF0dW+nd3tOoX6S2BtzrPq5D9YBoftgc/AjmPUaGw2qk27W8IxUYdTklQjMBxRuRF+R14+IN9apOxtqieO5sHXRx3HvH3TxHw4g1z9BVPcTTzi0jdePH5zCcTRtsJI82laFFFFNUMivmSQKCSQABck8AB319Uvb14/QQj3u0/wCEHQfmYfBWHOsKidsEbpHaBXjYXuDQl/bO2AxeeQ5UUG1/dUeH2jxI77DkKkGO2l9NxamaQQxswXMQSIkvxsOJ5nxPIcN/pG27cjDKdBZpPP3V9B2vVe6kavdgULsJrZu3JpwH+/S3FYbSqRiEDOy3XifnqrltTon2WsAlzSxxhQTIjlgRb2zdWFuZIsPIVz7pbqfRpes2dtOGZW9uF8pVx4mNiQ3cwW48RcFL3B6SpMARFLeXCk6r70d+JS/LvXgeVje7Bvj0bxYmP6bsvK6sMzRJwPeYxyYHjHp4WOhcFr2nA92R36hChzXDEwZjzTP0idH0WKjbEoyYfExrmZybI2UX7Ztyto9r6a3FrTPfXfd9qtBGsNsgsLauzMBm4aBbjQeFyeQXYdoYiReoWWZlcgdXncqxvp2b242NUfdbdYYYDQPiGHabkg7h4fNiO4aC1VSKINb25D2R78FeJn5gk9lo7R+b1n7u7jJFlecdbKdVjFiq+fI25k9keOhp1i2ff+Jr90ez6829dPCvfDYUINNSfaY8T/07gNBXtQ8Ozy5/T1Zxv/q3g0ffVeyVVm9HAMLfU80AUUUU1QKxd8N4BgsI8xNmuETS/aY2Btzyi7W55bc6kv8A8TPKhbr5MLDmLDI466Uji8jlgXY6aAW5CwFU7pA3VOPwnVq4R0brFvfKSFYWNtRcMdQDUi3ZxckrpHBhopnRCWWT2CFa9lUm2a4TXiSWvcHRNtRtwCdBytzzyTSgIztqtzbO3MVhMOqvi1md1DNh5o7sqsL2ZtQ4ykXDcOINOnRlvY2NhkDAgxFBckn2g3ZzHVgCpsTrZgCSRmbh2jvLh8VHGIpkV5GWNlbq+tVZCFdDHKpv7RuF5qDqL027vbtwYKLqoFIUm7Em7MbWuT5DlYeFCbDa5wc8twm+e6/gANN2p49+u0nNFm3v3LUoIorC3x3qXAQdZbPIxCxR63c3F+GtgDcnxA5iujJAFyk4BJsFoS7PtrHYfdPsny+z6aeFJW8W46S5mgAimGrRmwVvLkL947J8NafcJKzRozrkcqpZL3ykgXW/OxuL+FGIwwca6EcGHEeX7g6Glc1AWv6ekOB/9XcHD76o2OquOjnGJvqORUQ2jtnFGJcLNJJ1cTXEbe6bW562AvYcBc240bs7BfG4qPDobFzq32VAuzegB05mw51Qt6d1hiQQQExCjstycdx8PmpPMHVf6LMaMLtVVmGQsHh7Xus1rX8yoX8wo2j2gJ43NLcMjdW9x7x3g96ympsD2m92nQ/bmnvbG8uC2FGMPhohJOQCwuAfBpZLXueIUDh9kWrh3c6SY9qP9Cx2HjyzXCFSbXsSAQ2qtxswPG3Clnfrd9odrNJiklfDTSh8yXuVNrqDY9peGXjYC1rg1r7f3ai2Vj8Nj44y+CLAlRe8RK2B11trmAPMFTbStcEeEb3EXvxXuJ9+A3cEp4+F9kbReMEsqH/7kbAEX8bEeTCqjsXbAUpPGcyMBe3vKfD7Q4gd4I5mpT0gbwpjcfLNHfq9EQkWuFFr2OupudeRFavR1t2zHDOdDdo/A+8vqNfQ99JduUTzG2ti/UZrxG/y+l0Xs+oaHmB3Zdpz+eq/QEcgYAgggi4I4EHur6pe3Ux+jQn3e0n4SdR+Vj8GUcqYa9p52zxNkboVtIwscWlfxmsLnQCpxtrbACzYl+FiwHgNEXzIyjzJpx3oxOWArzkOT0Ny36Aw9RUf6StpWjjhB1c528l4fFiT+Wllaw1dVFRjQm7uQ/y/oiIndDC+Y7shzWRuPsFdp45lnewZJJGsQGYnQZb8bFg1u5ax95d3ZcFiGglGo1VhwdTwZfA/IgjlW5sLo72kwixEEeS9pI36xFOuoIGa407xwNVTbW6Mu08AqYtEixkd8jqbrew7tQraXXkRcXsK7F0rYnAAjDpYbkhbEXtNxnrzX57rR2fvBiII5YopWSOYWkUHQ/8AI20uLG2lde39ycXg7meFgn+IvaT+ZeHk1jX93O2H9JxADC8adp/HuX1PyBq9RURRQumeeq0XWccT3SBjdSmncbd3qkE7reWTSJT7oI4+Fxck8lHiRT5hcMEFuJOrHvP7DkByFeGz4r/WHnongvf+Yi/kFrtpLs+F7iauftv/AKt3NH34o2qkaLQR9lvqd5RRRRTVAooorK3k2k0MICfxZXWKK3EM/va/ZQM+v2fGqveGNLnaDNWa0uIaN6+MVt43dYAjvGbHM1rt9lRoDrpqy6+GtIu7GGtAsi4JxOb/AF0LpnLn2hIJcuUG98pDJYjwr0xeKbDwo0SqyATS5zc/wUspBPENIbAn3Ejro3Lkf+zoWMlppJGZGf2SSzBVe3uv1ZF+NyLa2rhK6tmqGF7j1cVgM8tb3trpnddNT08cRs3W2fp3/ZcG7e1YYdqzpPAjSyMHEwjZOrslzeOXVb6szqTxJuV1FVpH2hPHiIPpCoExWHYhb2LxSL7SHgGUi+nBgQRxrr3HxmSPqy5MYiEiM7XyrZS2p4KFljt3drlwdbI2l0gED22Iy8QM/C2nil9fSYbytPwpmx2NSGNpHNlUXJ/5eNKW7WFfHTnHTAiIG2Gj1sQDpIRzAN8t+d3sNK5p2ba2KMYuMFA31p1HWN/h+BPvc1XTQk3fEQAAAAACwA0AA4ADkLU7b/6nF+0acePt59yXH/zFt514cPdf2iiiiFgvLE4cOLcCNVPce/8AYjmLikLfjd3rUMyLaaLSRR7wA4jvsNQea+VqoVcW0IrfWDkLN4r3/lNz5Zu+lVfA9pFXB+oz+zd7T9uKOpZGm8MnZd6HcUr7gdKZjSUY7EO6xoOqXIC768M41LcPa7ySdK4toYraW3ntFGY8KraAm0YPe7++w7gDbkBxKtvlsT6NiDlFo3uyeHevofkRVS323lk2bs7BrggFWRQokyg5QEBFgdMzXJub8G56hhFJHK1k0I7enD/Vm5r2l0ch7PquTAdFGBwSCXaOID25Fskd+4a53PkRfuqcbzYzDrjnlwJIiDBo+yVCkWvlB1y5hcXA0NrVxk4nGzf3uJmP4nb97D4AUzzdEeMjwkuIlyIY0z9UDmcge1cr2RZbnQm9raUSGhv6rr3ytu8liSXD/wA22snjYm2Qyw4lOFgxA7uDr52zDzAqkqwIBGoPA1B+jTad0khJ9k518jofgbH81WLdfE5oAvOM5PQWK/oKj0NcZRMNJVS0Z0Bu3kf8t6p/I7poWTd+R5rL3rnvMq8kS/q5/YJ+qobvrjusxkvclkH5eP6s1WHbWJHXTOeCsfgigH5q1TDo2xMR2mkmJeNVtIxMhAUsykWObT3jx7qJ2OOkrqioOeEYR88PVD1+UEcXfn880SdK20SAqzLGoFgEijAAHAC6kjTxrNffvHlgxxk9wb6SED+Udk+RFW3bexcCBmk2cJUOvWQwxtp32iIk9Qp86Un2Xu7MbCQwNzBeZLHxEwIFdMyWM6M8hdLHRP8A5JR2v0oYvE4NsNNkbMVzSAZWIBvYgdnUgagDh40xbkbI6vCoODznMx5hbf0A28XpK2vsiH6e2HwrmSEyKiPmVr3C3OZQAQCW4d1VzZ8QzGwsEUIvhexPyEdKtphsssNK0ZOON3JugPM/REUxcxkkzjmBhHM+y0AKKKKapeiiiiooikPeTanW45FySmLCh1kZP8SaNQNRqoVGPa0NybcL0+VIt8N10/tS07y/R5wZA3WBQhLXkAujAgHKxGlgQSbKTS/aVzTuA038uCMordML+C5t7948sGIgIjj7EMUCIT7GZmZrMAQLRonDu76YsLEggwEb/wADEYZYWN7WfKskZB5NmEtj9orWXi+jONMNjlUtLMFSWAsBmCxg5gGHG92UiwH8M21FfGzcKJdkxoWnWSQAQh3zKpjYfWpxZEUDX8WUAllvytRTxtgiex3VcdeYtfwtfmnkcpdI9pGY/wC+ui5Nq7OxMWLkS91kjRppEtd8kl0dU92ZghXKdCesa+XMV9dlbUlxi4fDxDqZZRLfhZIjIrZ7cTlWNVUaXK30AGb32tiepcAZpZ81r6ZpJnAGTTTPk9sjSNGWNSCbnN6MusONSVxqzrrp7Lw4hQBbguZUAUcLDTSiaFgkLXSWytple/V8iPTIBZ1BLWuw8fTNWDZGyY8NCkMQsiCw7yeZY82J1JrsoorsRkubJuiiiiooiiiiooknfbZHWYVwB2oDmXvy2/o+aV5bndIOFbCDBbSTPGn8NypYWHAMF7QK8Ay8tNLatm0IhmW4uHUo3jxI+XWfGpTu99Hw20MuMQPAjSJICubkwU2GvtBeHfSnZ7RHJNSHRpxtt3O1A5H6pjO4ubHMN/VPh3+CoGM6WcDg4+r2dhw3jl6tPM6Z2PmB51Pd4d/cZjbiWUhD/dp2U9QNW/MTVOXcjYmKw5xMRMUINmkEjoFOnETXA1I5c6yn6GcNNrhceG7gRHJ842X/ACppG+FmZBvxQz2yuyBy4JA3Mx3VYyI8nOQ/m0H6sp9Kum6k9pmX7aX9UP7h/wBNQ3endqTZuJETsrMFWRWW9iLm3HndTVg2Lih1sEg4Mw+EikD5sK53bQEddT1DdHdX55+iZbPJMEkR3Z/PJZG8mJ/2XEv3rIf5y39VTfdXcrEbQMggyfV5cxdrAZs1uAN/ZNPW9Tf+HSf/AE0+bJSxuD0hf2asq9QJetKknPlIyggD2TfifjV/w3iNPNIzUv8AsD91XamHpWNdoG+6adhbgbSwRvHtCCBea52ZPVHQL600YuHAzx22lNs+WQadYjCNviZCw9DbwpYPSbsqf/5jZ+p4nqoX/USG+VeeJxG7ssblU6t8pIAE6a20GnY408cHk3cDfgAggWAWaR4lKG6uFRtp/V6xo0jJc37IzBdefFdaq2zh2Ce9mPwbKPkoqXdGiXxTHuiPzdKqezv4SfhB+Ov70AettR5/jGB5klXOVG0d7ifIWXRRRRTRAooooqKIrM3i3dixsBhlBtxVh7SNyZT3+HMaVp0VCL5Feg2zCkE743Z4GExGd4WzJh8TFYsmZSMoDaHTTq2IPDKdFNcuz8TJhYF7V1tZcToUjju5BVDZhJfOqRMB285JawyaXTFtGeSeDBRKxVsr6f3jlmVR3WW3xbXgKTd4d4mzGEdXZXYSdVYRt2vZQEWy6A3y6sAbEjMearKVvSdHHocyO7j4+R3gp5Tyksxv10Trs3ZpjiGJkR1kkXJhlvpCruoUOxF+slaTM7WuQX4ageWyZJExj9c5cRrFLCzE/wANcVb3iTorsLEm1uJ4nki39XG4zCjq5FUPnkS+fMyI+QIAABqTcmw4E2Ck10bzSxrJ27FpMPiFkdSciN1ayQxK2l8pjU+JfMfbtSePpY5R0jbE599rG9vTxvnmUa7C9hwnLTzVctRXzGxIBPEgE19V3q5VFFFFRRFFFFRRcu0R2L/ZZT+oA/pJqRb+YfLjZPvBW+KgH5g1X9o/wpPwE/AXqWdJi2xSnviHyd6WDqbUYf5MI8iCjR1qNw7nA+YsqB0b7qTHZmJw2KjeFJySl7ZgGQAnKdRYqCAwFeGI2/srYoKYWMYjFDQsCGIP35bWXxVB5gVz7x4HbmNiVQiJCUXsxSoC9x77MQTfu0HgeNJUvRftJeOFY+TRH/hemLWtcSXuGe4FZucWgBjdN5Czt596ZsfN10+W4GVQosFW5NhzOpOpJ41TN2cT/smGf7Kxn+Qj+mpZtXdzE4YAzwSRBjYFlsCe4HhwqjbptfZ0f4H+TPSL8TBraeJ7dzx9D7I3ZJJleHb2/cL+71L/AOHSfgT5MlKvRxuSNozuJGKwxKGfLbMSxIVQTwvZjfw8bh43lw3+y4lO5ZB/IW/prI6Cp/r8VFyeJT/KxH/9Kz/DziylmaNQ/wCwH2Wm0mh08ZOhHutdOjbZWMfLg5+1Ew61Ukz5lvr7V7E8mFx4V84vG7AwZdERXlTMvZSSQg2INmk7NweYNcXRLutjMLji8sEkcRidCzWGuZSNCb+73VnY/ocxsmImZRCkbSuULycVLkg2VSeFq6Dq4i1z8uaX54cTWZrG6M2timHfEfk6VU9nfwk/CB8Bb9qlG60LYbafUuRmVpImtwJGYaX5ZlFVXZx7BHczD4sSPkwpf2dqPH8owfIkLQ50beDiPMXXVRRRTNAooooqKIoorK3j2v1EWjBZGBCE6hAq3eRh9mNAWPecq8WFVe9rGlztArNaXENGpUT3sbFzY5oBiJcR9fkQ9pYxJoCEF8qlbgG3DxGp997OjQ4PDCcTB7WEilbasbdg3Nx52PPwDJiokwD4AhZGkkZ8RJFmF0BjKgsLXLDP2mN9UkItc109I8n0k4TBxMC004zW1sAo1NuWWUN5CuXq55xWRRMyBzO/mPAfVPYGR9A553fLpT6KtjLLPLM6qVhTQsbAM3sngQdA3HhobHStvfvZYgfBM2WYl5LowfJewOioS57TXNyS51Ym5rFTbJwOKxcGEhMrDEMIgQWCBCQCI11ZwNASdOXE00dF+28RjcXJJiCD1EJVbKFsZHW/AcbRkVBSzyV+O9mjz0OnjfuXrpo20+mf+qibJxjSxB2VlJJ9pGQkX0JRtVuLaHnflauyiiuoaMLQCbpA43N0UUUVZeIoooqKLn2j/Ck/Aw+INS3pMa+KQd0Q+bvVQ2iexb7TKP1An9INSffGdX2iQxsimNWJ5CwLcPM0s7W02D+LHHzICNGVI497gPIXXtg+k3aS5VXEseAAMcR8BxSqD0o7/wCJwGIijgKWaLOwZL3OYgcx9muaLend+Ng6QKGQ3UjDte44EXFuOovXtLtjY+1wkuLYQSx3GR5MhK5iQCdAwI101FyKYOwlwcY8hwVG3AID8+azOmfGM+F2cXtmdWdraC+SO9h3XY0bpLbZ0f4H+bPWD0rb3RY2eJMObwwKVDWsGLEXyg+6AqgHz5Wpr3Yw3+yYZPtLGP5yP6q578Qg/lYYzqX+/umGzjed7u5vstrbWFHXToeDMfg6gn5s1R7dneaXZuIeSNUZ8rREPmt7Sk+yQb3Tvq5b1wWmVuTpb1Q/uH/TUM30wPVYyXuc5x+bU/qzVNjER19RTu0d1vnn6KbQBdBHKN2XzyW9iumfaDey0Mf4Yx/rLV2bs7U2xtSTKmKkSMH6yUBVVPAZFF2twUHzsNa4dwujKTG2mmvFhRrm4NJbkl+A73OndfW1N3f3zwP0pdnYQAIqNldDZCy6lVPFjlzsXvqRxN710crmMuI2gkcNEtjD3WL3ZfVSffTZv9n7U0kaXKY5czMGck2LZyPeLBjryI76pez5RmNtQ6h18bWB+RjqMbxbPeDFzxSMWdJGBZjq2twxvqcwIb1qg7k7X6zCoeLQHK3eVt/QfilLNpDoJIKq+QOFx4O0PIFb03/o2SHecxzH+J2ooBopogEUUUVFF8TTKiszEKqglieAAFyT4Aa0kqrYzERlwR1/byHjHhomDKrDk00pjLeBy+5TZtrZYxMDwszIHAGZbXFiCNDoRcC4OhFxzrDgD4GPF4zGMsj9kfVA2yJYIFDcGaR2Yi5ALcTagamN8sjB+wZnjbQcr5+CKge1jHH9xyHjqlre6PrtqM7SNDDCkcLzdnIGYl7OHBU/xF4kWNuJo6P8OMZtLFY4r2YwI4uFsxQKSCNPYQ8PtisDeTbcowbAiAGaZ5ZVLgv9YbiyNbMq9kB1zKQoIGgJqW62yUwGBjRiAI0LzNyvbM5PgNR5KKBo29PUPqDuuBy/1F1B6KFsQ3pL2RKA+NkDoRJjJutOZEsoJCK8jupsdSFQa31YC9cm7O+0eClnSRS8chVlmXIqg5MqIVjzIiHI+UhjZbaHWs0zL1UYmsWlBZvr0LnrmuQUkAKZibkJfhqb60v4KOXE4iZYlTK7KAMtkGWWJUyqNNMyL5Ob8aX07yyeScHXvtpf2+yMkYHRtjKtmHGKnGfOIkPs+0LjvCLlcA8i0lzxyrwrX2fh3SMLJJ1rC93K2vdiQLXPAELqSTa5NzX1gcYJY0kXhIoceGYXsfEXtXvXTRRBmdyTxJPpoPABI3yF2VgOQ+HzRRRRWyyRRRRUUXBtCUZlubBQXbw0IHy6z4UgdHGzvp21usdQyKXmYHhxso/mZdPumtnfba/V4VyD2pzlX8Nv6Pm9HQViE6zFxk5ZXRCh52UuGt5FkNKKEmV09WND1G8m6nkT9EylAYIoDu6x5nT0Wti9n7BxsjoGjw8oYqSp6q5BI7IYdW17cgax9r9BkoGbC4hJRxCyDKfRlup+C0j7xbpYnBSFZ42Cg2EgBKP4huGvcdRzFPnQph5U+kYiR5FwscZABZhGW4swHsnKqnX71N3B0bMbH3HHNCAh7sLmqb7R2NLBO2HlXLKpClbg6sARqpI4EfGrhsTCDrYIxwVh8I1JHzUVKNiSNjdp9aw9qRpm8LEsB6HKtWndWC8zN9hLern9gn6q5vbTjNXU8H8esfnh6pns9uCCSTvyHzxWpvRhs0BbnGc/oLhv0Fj6Co90lbNukcwGqHI3kdR8GuPzVd2UEEHUHjU323sYMs2GfhYqD4cUbzAynzBoSteaSqirBoDZ3I/5f0RMbemhfD35jml7djpbhhwMeGxMDzZFKe4VZbnKCHPJbL6V2wdL+AjIaPAFGHAqsII8iKk+Jw7RuyMLMpKkeINeVdp+Xid1hvz1XP8ATyNy7lWdr9L+ExEUsb4OT6xCpa8d9Ra4PeNLeQpD3O259GxALG0b9l/Dub0PyJrCoqstHFJE6FwycLKNqHteH7wr3s+W31Z5ar4r3flOnll767anu428XWoIXa00esbH3gBwPfYaEc18r0+4bEBxfgRow7j3fuDzBBpPQTPaTST/AKjP7N3OH34oqqjabTR9l3od4XrRRRTVBIpW6QseEgiQkAvMh1LAARHrGLMgLKOwozAaXvyrZn22gZkRZJXU2YIpspsDYu+VAbEG2a+tT7fTGSNiYBIykosshj5KrOAqh0XMr9Up7d/aU2IFK62tha0xB13EEWGoy393ujqWme5weRkPmSW9kYeXGY+LDFoxCzdZKkJGTKO0wbqwFJaw9WFVvfVb7Oxlv8CT/hNQbZ+9D4OeZ8JkTOMgbKWyrcHs9ZfiQOINdMu8TYjDznFYh5ZWKLCjFiF1zMwUDIvsqvfZmqsL2QQ2Dcz3Dvy9N62ljdLJcnIJ8XDmKKSSV2sXusLy51C5tRkErKSsdzoBYg6m2qhuRtKVpoEiUKA2SWVkMi5ppVKMwBWxzpGB2uK+lbO2ZLYGUKRZM4CoDlQM7L9YyIq3s4ABNze+o46G7UQOz8TISinqYchuAAYYFZDc6fxs481Nc1E9sbC6UYgXAfb6HzTV4LjZptl89VSNkbP6iFIs7SZb3ZrAsWYsTYaDVjYDgLCuyvLC4oSIki+y6h18mAI+Rr1rugABYLlySTcoooor1eIrj2hLf6se8O14L/7vZ8s3dXvicQEF+JOgHMnu/wCvIAnlSHvxvH1SGFWvNKLyEe6pHAd1xoByXXib0rr53uIpYP1H/wBW73H7cUbSxtF5pOy31O4JW3y259JxBym8adlPHvb1PyArIwOOeGRZInKOhurKbEf98Lc68KKd09OynibCwZAW+c0DLK6R5e7Uqp7I6dZVULicOsp+2jZCfNSCL+RA8Kzd8el2TGQtBDF1Eb6Oc2ZmH2dAAoPPjfhwvefV6YeBndUUXZiAB3knSvOgiacdtFbppHDDdPnRps2ySTEe0ci+Q1b55R+U1Yt18NlgDc5CX9DYL+gKfU0m7D2MFSHDJ4KSPi7fDMfMiqSigAACwGgHdXF0bzV1UtYdCcLeQ/y3quhkZ0ELIfE81/aXt68BoJh7vZf8JOh/Kx+DMeVMNfMkYYEEAgixB4EHvplUQNnidG7QrCN5Y4OC/P8A0i7CswxKjQ2WTwPut6jT0HfSPV521scKXgkGZGBtf3lPj9ocCe8A8xUW27sZsNM0bajirfaU8D+x8Qat+H612E0U3bj04t/z6WQ+06cAidnZd6H56rPpu3f3O6/ZmNxVrtEV6v8AJ2pf0MPhXnuZvTh8O2TF4SHEQk+2YkMieNyO2PA69x5V+g8Bs2FIckUSJEwJyBAqnMNbrYcb6ginlROY8rIKCEPzuvytBMyMGUlWU3BHEEVUt1t6RiQCCFxCjtLycd48PmpPMEg8vSLvBg4HkwuFwOHWRezJK0CdnThGpGpsfaOncDxqbwTsjBkJVlNwRxFC1dF+daJG9R7c2n34HuV4Zvy7iw9Zp1Hzer/h8SHGmhHEHiPP/nwPKvWp7u5vwkuVZyIphosgsFbzvoL9x7J8DanaHH8pLL973T5/Z9dPE0FBXlr+gqhgk/q7i0/bVaSUt29JCcTfUc1h727NxASeXCukeeP6wsWBTINZEyg3bqhl1t7CEG4qdz7ExMeCbEROGR0VSgUSXUKSWfKHW5YyNqdMxuSTaujeDpXln62CKC6HMhGpJF7WOUX1HcRS+kW0JCWjw/VZiSSI1Qm/E55O186X1rGGTEyzbm7sVs7W+fCj6YvDML8+625bG4YwUOGebFJ1rsxOsDuI1Xh2imQEm548Mte+82+GExUeSJuqCZSuZAO0Zou0qoT7KI55HtWFZWC3MxrSxyyujFGVrSSM17EG2gbjam7qJ/8ACwv8z/8ApUnndEJulxYje/aFhw0RrMWDDaw5Lgn3uwUsTRzzMykNcKn2j2RCtrJ2bklrlTYA6aZmy93IJ+rYyddhYlKZVkCPfOz9vOAht1hByOD3Xpj6if8AwsL/ADP/AOlS5t7djGPL18JjRsoGWJ2U6eJVRVYXsF2tdhv3kEX8ALc1Z99SL+Cpu4eLR8Gio4dYmeJWB4qjdj/8TR0w1BcJvXtHAk9ZGwUm5JXKCe8snZY6DVg1VPcDe/8AtCB3KlWjbK2o1uL30A8eQ5V2NJUY2hp7tbgg/OS5+ogLCXbkz15YjEhBrqTwA4ny/wCfAc68JdoX0js33vdHqPa9NPEUlbx78JFmWEiWY6NIbFV8BbQ27hoOdzesZ68uf0FKMcn9W8XH7a7laOls3pJjhb6nktDenekYYXNmxDDsJyQHmfD5sRyA0lk87OxdyWZjck8STRiMQzsWclmY3JPE1RujreDBzPHhcXgsO0jHLHKsKdo8hIoHH7w9QNTRlJRfk2mR3Xkd2j9hwHcs5pvzDgwdVo0HzesPbm5xh2Vg8VbtSs3WeT6xemVCfz0o1+rsZsyF4erkiR4lA7BQFQF4WW3K2gAr8+b6b04adjHg8JDBCD7YiQSP6gdhfAa955UVTzmTKypPCGZ3SpTt0dbCzMcQw0W6x+J5n0GnmT3Us7D2O2JmWNdL6s32VHE/8u8kVaNibGBKQRjKijUj3VHE3+0ToD3knkaR7frXBoooe3Jrwb/v0ujdmU4Lunf2W+p+eqYN1MBo0x97sp+EHU/mYfBQedMVfMcYUBQAABYAcAByFfVVp4GwRNjbuREjy9xcUUUUVuqLP2zssTx2Fg66oe49x8DwPx4gVNd5t3hioyjDJKhOUnircwbcjpw8CL6XrVYu39idZ9ZGPrANR9sDl4Ecj6HQ3CqupXuc2opzaRunHh85FEwyNsY5M2lfnLZ2GWLFouKBRI5AZRa5IXUqAOOa1hy7QN7a037V6Z8W+JWSELHCh0iIBzj/AMw8b/htbx4nV3p3WXFpmXszLoCRa9vdccRrfxBqW4rCtG5R1KspsQeX/ffT3Zu0Idosu4We3ItO7iOH00Sqqp5KQ2HZOhW/v3t6LGzriYlKNIgEyHXK66XDWsVK5bHj2TcCluivpEJIAFyTYAc706a0NFgl7jiNyvmt/Yu9+Iwtl9uO2iPfh91uI+Y8K8V3MxxIH0PE66awyAepK6U9dJ24EiJgzhopJerhED9WjMexqrEKCdcz6+VCVLIJwIpgHA9/zJEQ9LHd7CQQuPZ+8GCm4H6K7G5GgUk8yfYPmcpNajbMe11KyKeBBtf46fqqZY/YeIgAM0EsQJsDJGygnuGYC9eOE2hJEbxyOn4WI/yrnKj8Msd1qeS3B2Y89fqmUe1nDKVvll/ipjYdxxRx+Un5rcV5lh5edKGH38xa8ZA/4kU/MAGu1OkvE/YiPo/7PSp/4drW6Bp5O9wjBtOnO8jw9imEOPPy/wCleqQOeCOfykfNrCll+kvE8kiHo/8AXXFiN/MW3CQJ+FFHzIJqM/Dta7UNHN3sFDtOnG8nw9ynpdmPYliqLzJN/jbT9VZUu3sFhA4j+tZiCyx2yEgWBNux69o0g4vaMkpvJI7/AImJ/wA66MDu/iZlzw4eaVb2zJG7C/ddQRfwpvTfhwR5zyHk3qjkTqR5IKXahdlGzzz9NF37a3vxGJDD2I+apfhe3bbidSByHDSsCqpuL0eyPgMf10Txyyr1cSupVux2wbMAbGTJ/IaQjuhjeP0PEj/cyf010NKyCBpihAaB3fM0umMshD3kklZFMe4u3IcFiDiZVLtGjdUg95201NrBQpa58RYGlwiii3NDhYodrsJuFQdm9NGLTEtJKFkhbjEBYIP/AC243/Fe/hpZS2rAk2MkGFBZJJCYltYgPrlIPDLcqeXZve2tcGGwrSOERSzMbADiaqO626y4RczdqZtCRra/upzNzYd5NJdpbQh2cy4F3nING/ieH10TClp5Ks2PZGpXTuxu6MLGEUZ5XIzEcWbkq35DXj4k25UvYuyhBHY2Ltq5HM9w+6OA+PEmuXYGw+r+skH1hGg+wDy8WPM+g0FztUioaV7XOqKg3kdrw4fOSazSNsI48mhFFFFNUMiiiiooiiiioosXbmwOsvJHYScxye3f3N3N6G4taf7xbsx4oFXBSVNA1u0vgw5jnb1B1ua1WftXYqTi57LgdlxxHge9fA+ljrSqqoXOeKinOGQb+/n84FExzDD0cgu0r8y7Z2FLhnyyLofZYey3kf241n1eNs7FKgx4hFZG0BtdG7rH3W8Dr3E8an23ejphdsMcw/w2Oo/Cx0PkbHxNMKL8QNLuhrRgf3/tPt9OO5A1GzCBjgOJvqPnmmPoZ3qxUkpwrnrIUjLAsTmjsQAFPMEm2U8LaWtaqdtnaTJhp5IAskkSOQt9MyrfKcut/Dj5V+ddm7xYjARzQxgwyykCRyCHCqDZVv7NyxJbjwta168d3N68Rgpeshfj7aNqkn4xz568RfjTl9N0jsbbW+qEZPgGF3/Fz7b29NjJTLO5djw7lHcq8APAfM1n16TuCzFVyqSSFvfKL6C/Ow0vXnR4AAsEGTc5r1gwrubIjObXsqkn4AU1dHu60s20cOJIpFRG6xiyMBZO0BqLasFHrSxgcfJDIskTtG6m4ZTYj/p4c6/QvRtvTNjsIZZ1VWVymYaCSwBLZeXGxtpcHhwoapkcxuQW8DGudmozvturLBj8QiRSMmcshVGIyv2gAQOV8vpS5PhmQ2dWQ8bMCD8DX6E6T97J8BhleBRmkfJ1h16vskgheBJsbX0FuBr8+4vGPK7PI7O7G7MxJJ8ya9p5HPbcrydjWOsF41q7u7zT4KXrMO+U+8p1Vx3MvP8AzHIisqunZ2KEUschUOEYNlJsGym4B8LgX8K3cARYrFpsbhfqjC4o5IutypI6i6X97LdlW+ptr6Co30xb1Yr6S+Ev1cAVSAt7yhhxc8xmzDKNNNb8kbbW82IxU3XzSMZAbpY2EeugQD2beGvMknWujbG8E+0OpWResnjUoHUHNIt7gMo4lTm7Q45te8gx03ROxut7IySfGMLf+rDrv2PsOXEvliW/2mPsr5n9uNM+wujpms2JOUf4antH8TcB5C58qoWxti3Ajw6BUXQngi99z7zeAue8jjSet2+0O6GiGN/f+0e/04oun2YSMc/Vb6n55rG3d3YjwoAQGSV9C1u03go5Dn6XJ00oOw9gdXaSSxk5Dkl+7va2hb0Gl79WytipALjtORZnPE+A7l8B63OtaFLqWhc15qKh2KQ7+7l84BHSTDD0cYs0IooopqhkUUUVFEUUUVFEUUUVFEUUUVFF8yRhgQwBB0IIuD5g0v4/dMcYWy/ca5X0OpX5juApiorCeninbhkbcK7JHMN2lTXbOxFYZMTCPAsNPyyDn4A38KT9p9Gim5gkK/dfUfzDUeoNXl0BBBFweIPOsjE7rQt7IMR+4dP5CCvwApayjqqQ3o5SB/F2Y9vTxW7pIZv1meI1X54x25uKi4xFx3p2vkNfiKxpIypswIPcRY/A1+jJ91JR7LI/ndT/AKgflWdi9iSWtJAzD8KuPgpY/Ki27br4cp6fFxaf+/ZDO2bTv/Tktz+BQKmHGb6THBxYOL6qBF7YB7UrEksXb7JYmy8LWvflQsTuxhvfwyL5xlP2FcTbpYE/3aD/AHjf11qfxNT5dJE8eA9wqf8A5Mo7Dx6+ySo99JjgpMHN9bEQDEWPaiZSCMpPFdLZTwB0I4FeqrLulgR/dof9439dduG3Yw3uYZG8oy/7GoPxNT//ADiefAe5UOyZT23j19lHo4yxsoJPcBc/AVsYHc3FS8Iio737PyOvwFWPCbEktaOBlH4VQfBip+VaMG6sp9pkTyux/wBIHzrJ226+bKCnw8XH/n3V27Np2fqSX5fCpjs3o0UWM8hb7qaD+Y6n0Apv2NsNVGTDQjuJUf8AFIf8ib+FOeG3WhX2gZT986fyABT6g1rIgAAAAA4AcqEfR1VWb1ktx/FuQ9vTxRLZIYP0WeJ1S/gN0xxmbN9xb5fVtC3yHeDTBHGFACgADQACwHkBX1RTKCnigbhjbZYPkc83cUUUUVuqIoooqKIoooqKL//Z"/>
          <p:cNvSpPr>
            <a:spLocks noChangeAspect="1" noChangeArrowheads="1"/>
          </p:cNvSpPr>
          <p:nvPr/>
        </p:nvSpPr>
        <p:spPr bwMode="auto">
          <a:xfrm>
            <a:off x="63500" y="-1033463"/>
            <a:ext cx="2133600" cy="21336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94" name="AutoShape 32" descr="data:image/jpeg;base64,/9j/4AAQSkZJRgABAQAAAQABAAD/2wCEAAkGBhQSERUUExQVFBQVGCAaFxgYGBwaHxwfHxweGB8eHh0dHyYeGx4jHxodIC8iJCcpLC0tGh8xNTAqNSYsLCkBCQoKDgwOGg8PGi0kHyQwLCwqKi0sLCwsLS0tKSwsLCwsLSwsLCwsKSksLCwsKSwsLCosLCwsKSwpLCwpKSwsLP/AABEIAOEA4AMBIgACEQEDEQH/xAAcAAACAgMBAQAAAAAAAAAAAAAABgUHAQMEAgj/xABHEAACAQIDBAcFBQUFBwUBAAABAgMEEQASIQUGMUEHEyJRYXGBFDJCkaEjUmKCsTNyksHRFSWi4fAkNENTY5OyFlSD0vHC/8QAGgEAAgMBAQAAAAAAAAAAAAAAAAQCAwUBBv/EADQRAAEDAgMFBQgCAwEAAAAAAAEAAgMEERIhMQVBUWFxEyKBocEUMjNCkbHR4SPwUmLxJP/aAAwDAQACEQMRAD8AvHBgwYEIwYMGBCMGDBgQjGDjy0oAudANTfCHtrpWjzNFQRGslGhYG0Knxk4H0+eIucGi5K6ATkE+s4HHlhS230n0NO2Trevl/wCXAOsb1t2R6nCLtKjqKoGTaVUcnHqYz1US+Z4t5n54jTvPR0oy00QY/gGUerHU/I4RFYZThp2F547vqr+wDReQ2TbP0k102lNQCIcnqXt/gWx+uI+ao2rL+02gIh3QwqLep1+ZwnVG+1TKcsQCX4BVzN9b/piDqdpSyHtySP4Fifp/LF7aKvk95zWdMyomWBugJT5UbHB1n2jVufGpyD+EY4n2Ps/g9U7fvVJP88b9i9DNVOgeV0gzC4VgWf8AMPh8r3xw709F1TRRmW6zRL7xS4KjvKnlryvbEhs0k2dUHwAC57SNzAtybH2f8FU6/u1JH88d1PsgDWDaNUh8KnOPkcJm7mxGrKqOnVgpkJ7RFwLKWvbnwx374bkS7OaMSMjrJfKy3+G1wbjjqMSOynB2Fs7r8wuCqBFywJ1in2rEBkrxKO6aFTf1GuJGn6Sa6H/eaASjm9M9/wDA1z9cVrs3Zdd1BqYVl6kZszq2gy+9cXvYd9sbaPfqoT3ssg/ELH5rbFZo66PNjmv5HIqQlgdqCPNXJsPpPoahshl6iX/lzjq29L9k+hw1o4PA3B4YoYbz0dUuWpiA/eGYfxAZh9MSWzaSoph1mzas9X/yZG62JvAcSvp88Ue2GI4ahhYeOo+ql2AcLxm6urBhA2L0rx5lhr4jRynQOxvE3lJwX10Hfh8SQGxBBB1FsPNcHC7TdUEEGxXvBjAOM4kuIwYMGBCMGDBgQjBgwYEIwYMYJwIWcQe9O98FBHnmbVtI411dz3KvPz4DEZvtv0tJlhhXr6yQfZxD4R9+Q/Cg4+PgLkV+0S0xNXWymeqf4jrb8ES/CB36enNSoqRFZoF3HQDVXRxF2ZyC6tpzVW0e3WP7NTcRTI1rjvlfS/ly8MQ9fvjFAoipEUgaA2sg8hxY+P64iKzadTtGURRIxB92JNfVjzPibAYgpoGRirqVZTZlYWIPcQdQcXQbKdMQ+sNzrgGg68Vx9SGd2L6pm2ZuttDaTBwrFDwkk7KD93TX8oOHODo62fs9BJtCcSMRop7Kn91Bd3/Twwsy9LlZ1EUUZVDGoVpLZme2l9dFuLcBfjrh038pF2nslKuMduNetAHdwkX0tf8AL440yHMs22FvJK3xZnMqN6F66MTVUCnMps8bEZWKg5TccRcZdPA4iN2t2lTeBoHF1ikeRQedhnTz4qfTEF0cbU6jaVO3wu3Vt5P2R6A5T6Yft+agUO2aStYfZyLkkt4dgn0V1PpiTwWvIG8Lg0UF0wbxzGs9nV2SKNVOVTa7MM1zbU8QPC3nic6Gt4JJ45qaZjIsYDJmN7Kbqy3OpHC3mcbOkbo+kr5EqqRkcsgDAtYMB7rK3A6HhfUAa9/RuJut/ZEE9TWOillFwCWyqCTa495mJGg7tL4gXMMNhqu2OK6XOjnYgj25Og92n623lmEY+jYa9/YU2hQVIj1lo5Tp4pqw8ijH1HhiL6Ipevqq+rIt1ji3hmZnI+WXEX0b7z/3pUxubpVu5F+GYMSvzUsPQYHYi4u3gBdFrdVKj/Z92PGSP59bJY/4WOKgggaR1RFLMxsqgXJJ0AGLm6XVWDZkFPGLAyIiDibIpsPE6DHro73F9hiNXUIzVBW6oozMi290DnI3Dw4adq/Y5Qxhcd5XC25solehIeyqzzlKgKWcWDINL5eIOnNgde7hisqHaUkLZo3KnnY6HzHAjF7bt7cnqKOtnnRo2zSBY2BGRVjBAsQNdSSeZv4WoKJCxAAJJNgBzJ0A9cTivIHNkzXD3bFqdqDfKGdeqq0UA6E2uh8xxU+I+mJnZc1Vs6z0b+0UvE0ztew/6T628tb/AIscO8fRpHR7NWeWUpUi2ZeKsW1CAcQQL68NDfTCnsPeWWmNgc0fNDw9O4/TGPJs0svLRG3+u49OCbbUX7s313r6C3X3vgr488LdoaPG2joe5h58+GJsYpFY1qSKuilMFUvxDS/4JF+IHv19eT/uXvytYWhmXqKyMfaRE6MPvx/eU/MX5ggmunqRLdpFnDUHVdkiLMxmOKcMGMA4zhtUowYMGBCMGDBgQjCjv1vr7GixQqJKyfSGPu75H7kX6+VyJPe7eiOgpmmftH3Y0HF3PuqPP9AcVXCTTpLW1hzVMxu/he5WJO4Afp4aqVVR2QAaLuOQHNXRR4zc6BZdkoY2mmczVMxu7k9qRu4Hkg+gt4DCHtPaTzyF5DcngOQHcByGN1VtI1NQHnYqpYAlRmyLfXKOdhr488WHvP0YQzQJU7MIdcg7Aa/WAC11PJ9NQeJ7jxeoaNtIe0mze7U8OQVU0xl7rdAvfQXXLephsM/ZcGwuR7pF+JANjblc9+GHa2yaHa7SxN9lVwEoxFg4sdDbhJGdCPP4Tir+jrahpdpQlrqGYxODpbN2db6izW0/Di2N5p6HZsz10iZqmYWQDUnKoU5eS6WzNxt38MMytLZLjU6KlpuFTm9G5lRQPaZbofdkW5VvXkfwnXzw99Cu3wVmo5CCLGSMHhY6OPLgbeeNSdMqS00yVNKrubhEGsbAnQPfUZe8XvblhA2VsOaoYmJcqm921CgHiASSSOVtT33xZJIBEe37tt640Xd3M0bw0K01ZLHE6usch6tlbNpfMuo5jgfEHDBvnv8AttNI4lp8uQ5rglmJy5TYAWAN+GvAeWOUUFFTNkkZqqblHEpPpYH9T6YmqWOvcWgp4KOPl1hu1v3VHHzGEDXmQjsIy6285D8lXdiGfEcByCh9hHakC2p2miQ65SQB3+6/D0GN21di7TqzeokMltQGcWHkFGUfLE2Nz6h/21fMe8RKIxjnq9zKSMgTVU9zwDT2JHfa1yMcxVp7xwN8CfUKOOnGXeKhqTdnaEGsLlL6/Zylfna18R8WwaynkWVYmDRsGVls1iDcaA3PywzQbp0TMBHVzhjwUVGp8gRc+mOs7n1Cfsa+YdwkVXH1x0SVuoLHeBHqUYoL2Nwoxuk6czwvWU8cpgJKrYxkMwtmtqMwA0uDYnvsR0bX6ZKpqjPT2jhUWETgNm7yx438iLDvx7qo69ARNTwVkfMxmzW/dYcfLEIaCiqWyRs1LN/y5AR6WY/ofTHBWCM/+iIjmMx+fJT7MPH8bgfIq2KLeVqzY81SyCNmhlFgSR2QyXF9dbePnhN6INzrn26cWRL9SG4EjjJrpYcAe+55DCtLLXUEbRF29nkBVlBzIQ3Hj7jHwscWXsXeGk2rRGiRzSOUCdWpFwBb3CffXSxGhte/G5ZDmmMujN2neOCrIINnZFVz0ib4mvqewT1EV1iHf3v5tb5Wwp4YN69yaige0q5oz7sq3Knw/CfA+hOF/GjHhwjDoqHXvmurZu03gcPGbEcRyI7j3g4fVdK9Fmhcw1MJujj3o27j95Dw4WIv4jFdIhJsASTwA4466GulppQy3VhxBBFx3EHW2MzaGzxUWkjNpBoePI8k1BPg7rs2lX1uJvp7WrRTgR1kGksff3SJ3o308iCW0HFIzMahIq2jOSphN18bcYn7wdfmO/S1N0N546+mWZOyfdkQ8Uce8p8u/mCDjNpqjtQQ4WcMiOatljwG40Oim8GDBhtVIx4kawvwAGPV8IXSrtthFHQwtlmrDlYj4Yh+0b1Gnj2sRc4NFyugXNglmbaX9pVrVbf7tTkpTA8CR78vrbTusO6+Erbm1TWVKqGCR3yoWNlF9Czd1+PDQaYnd8K5aeBKWLsgrYgckGlvNjx9cI2IbKgMzjWSb8m8hx8VOpeGAQt8VdT9C1GYlPXSqwUZnDKVJ5tYjQHwPDv4437rbkVVA+alqo54GPbicFQfFWUsFbx588JW4XSY9JaGovJTcBzaPy71715cu7DDvVuGWT23ZUhAYZjHE5UMOJaOxFj+DztY6Y0XB4OF5yKXFjmAp3fro5SsHXw2iql1v8LkagN4jk3z8EPpG35StjhgSM54yGdzyfKVZEt7wvftX1tp34gv/XO0CjQmolZXGUq1i2ulgxGa54cb4kaGhWgVGZOtrJNIohy/pa2reg4HFM8vsoGLvO+UD+6KbGdpfcN5XLSbCipkE1adT7kI1ZjyFhxJ7uHf3YnqfY9TWAdcTSU3wwpo7DgM5Hui3IfLniQ2Dutkf2ipIlqW5/DH+FBwFu/w08WHFMdK6R3a1Bu7huHID1VclThGCLIcd5XFsvYkNMuWGNUHMjifNjqcd2DBjQAtokSb6qN2/thaaAyEqDcKubhdjYX52GpNtbA4RodtzNE70/ZBb9s5HWykcWIbs2F7BdbA2Go1ZOkDYL1VMBGRmjbPY6BgAQde8C5+ffhM2VtNJhBFHSicxJmKk3CgG5IJ4sTbS2ua3Kxx9pgm2Vx5dT+1p0OEA8fNTe09qzwU+ao6mcH4T9m4vwuL6m2vYsyngbDE7ubvKtUjAFiYwty3HW+hPAkW48xY6G4GmvqIJos6GF8wyhmUMQGIUixZWFuJF/h4YkN2t2Y6KMohLFjdmbiTy05ADlhbY13BzrWzzGnkrdoFosNVMY4dqbFhqFyzRq45EjUeTcRjuxDb07zJRRB2GZmNlS9i3fbQ8NL+flf0DrWzWQ0G+ShqjYtTRgmAmrpvigkN5FFtcjfEPwkeh44hJtiR1C9fQsVZTdotVZSO7mpHy7jiyaeXMitYrmANjxFxex8cQW3t187+0UxEVUvxfDJ+Fxzvwv5d2EJKR0bjLTmx3jceo9U7HU3GCXMcd4STtzfeqqoEp53uIySTaxY8Bn78ouOHM31tjm3U3aeuqVgQ5b3LuRcKo4m3M8gO84mq6iFcrFU6qsi0liPE+PjfiG9DyvKdCdYqVssbaPJFZQeN1a7L521t+E92GoKsSROsMLhqOH65qUkWFwvmDoU21+2dn7DRYo4s0xF7LYueV3c8L+VuNhjTQbxUW3lemliaKUDMlyCwH3ke2hGl1P1wm7X2Mv8AbbrXl1illLBwNGB9wZuS8FJGo4acROUuwotj7XSSS4pZgywyE9mNm+FyeQGl7jQgm9jiRa0C9+9a65c+CTKGeTZtY8MtrK2SS2otydfQgjwNsNsG0v7OrUq1/wB1qSqVIHAE+5KPK+vgT34TN+tsJVV880eqMwCnvCqqX9ct/XE3uhXrUQPSzagKQL80PLzU/wAu7GZtOAxFtY0ZjJ44jj4JmmeHAxO8FfKMCARqDwtj3hB6KttMYpKKZrzUZyqTxaI/sz6e74aYfsWtcHAEb1WQQbFeWOmKZpto+1VVVtBz9mLxQ/hij4n8xufU4e+kzbhptnSlP2stoY+/M/ZuPJbn0xWG8wFLQRUy8WAU+Q7TH1Yj54RrAZSynbq859N6vhs28h3Lg3b2f/am0gshsjEs+tiEUaAa8eA0774jt6t2JKCoaGTUcUfk6947jyI5EeRx2bvbn7Qfq6ilhfjmjkDIuoJFxmYcwR3HXjfFu7Q3ck2lQCOsiEFSvusGVgGt7wyk9luan+QOPQYhDha05DK3BJZvud5Xz7ie3e31qaJZEheyyA9k6hWOmde5voed9La9vbn1VGT10LBfvjtIfzDQeRscad3dke0zqnwjtOfAcvM8PXF00sbIy9+gzUGtJdhCltiQrTxNXVF3Yn7JSbs7Hn3kseB8Ce7DbuxsBkvUVHaqpRr3RryRe63P5crmO2LAKyrM1v8AZqXsQDkzjQvbuHAenjhxxk0sbpHGpk946chuH5U6mUNHZM0GvMrODBgxopFGDBiN29tAww3W/WOQkYAucx5gc7C7W52xFzg1pcdAutBcbBearbAuyRZJHANwW7tNAAS+txbThpfkubs7JjhjV1ikSUj9pbMWvxBAOg4dkgW5X4nTsZepVp2QsLtmNxp1Yu1j8V2AjHI9XfniT3brJJaSORiM7XIvpcZjYEeNuP8A+Hxu0KuWUG57t7f3j4r0VLTsjtxULs2KmG05RLCpckOjISyobA3dSRlJbtX1AuPPFiYXJ4IpbVCgCWPML21HJkcX7QGunqDrjs2RJ1X2TOSoTOrO17C9j2vu8GBPAc7Wtp7M2i19oXCx/H91SVdSkXkCk6icIpZuA/1YeJwrbHjatnaocDqFNowQCHZTcMCR7iEaEe8e0e7GuvmevqPZ4yVhSxmYcgdMg7pHGlvhUnmSMNtPAqKqoAqqLKBwAHADGw3+V1/lGnPn+Egf4hbf9lswYMGGVQl/efYLSWqKfs1UQ7PdIvNG7wRw8fop7UPWom0KUtHIh+0A4ow5+YNge8EHvxZmE3bcAo6oT2/2aqtHOvJX4K9u4639e8YzqqN0ZFRHqNRxG8fhPU0gP8T9N3Ipl3Q6S0lpZJa6SENCQAFU52uNGA4Fjwsvcb2HBc2vXV+3WywQlKRW0zdlSR8Tt8R1Oi3A89cKG1dhiGrWFierd1sfws1jr3jUemLc6Q97m2XFDFSxopcMFJHZQLl4AWBJzc9B3G+HGOY7DJFnizHIfldIIuHblHbI6IKanXra2YSW1Iv1cY8yTmPzF+7Fb7RqY6avd6Rw8KyXQrexU6lddSBfLfyxqqq+s2hKAzS1MnJQCbeSjRR42xLbT6MqunpGqZQq5SLxg3YAm2YkdkWNtNfpi7ACC2V175WUb2zbuU/VbSFLVU20EP2ZIimt8UUlrH8p7XoMXOrXxQu7Vqqhlpm4qCo8jcqfRh9MWh0Y7cNTs6Iv+1ivDL+8nZ18SLH1x52jvEX07tWHy3J6azgJBv8Aul7pLn63aFDTfDGGqXHl2U+oOK638rM9TlvpGoX1PaP6/TDpVydbtque9xEscI8OyGP1ucKm5xSfa8bS5cjSOxz2sdGyjXQ65dMX0gx1r3n5G/dRk7sAHEqQg6YKqOJIoYoI0jUKujMQALDi1scU3SztFjfr1XwWNLfUHTFv7V3O2fbNJRx25lIjcf8AbGbCq+5exJyRHOsZ4WWexHpJc+mNdskR+X1Sha7il6q6Y5paSWGSNRLImQSobCx0YlTztexB4nhiGoA1Ps8ug+3qnEcXroLf4j8sad8924qWsFPA7SAqpuxB1fuK6WtbDDFTCTaUMQH2dHDntyzGyj6a+mEa7C8xwM0ccR6D9q2IlrXSHcLBM2xtlrTQRwrwRbX7zzPqcduMYzjQtZZhN0YMGDHVxGFbbN56lQpZY4AylwB+1cBRl14qp42OrYaMV/tTY7/2g8ZnljjkUyKUZUvnY5wfvW0F+IGUcMZ20i4QHCbcd+ScogO1zXreeuWno5oQMihEiiGa5bNqTbiMo4kjjfvGJejVVgpovdV4gqsNCGCB1IPfoxF+YxD124t6epzyNPKoDQs18yhQTlvcggm4sByvxtjfQRmXZ0dmkEhVTFny9l0NwVIUdjTib9knHmp6drYY3A3xG9/C1/ytqKXFI4W0yXhzUR1LDKcsiB5GAuoaMhc6ga3ZAFyaEHwF8c4241SkCwKVmlDqqnVVTMPtG/CoQEcib9xBktpV6wanNJKCOA1ZzoqAcrg6LbsqRzY3htzVladZZUs4lXkBaNoniUD8INgBi2jY2R7XPFrWF9L7tOGijO4tYbJ92PslKeIRrc82Y8XY6szHvOO7Bgx7ACwsvOEkm5RgwYMdXEY4tsbMWogkhfg62v3HkfQ647cGC19V0G2arDaCNPQBn/bUjmKTvsLLf/xPocO+wd8aHaFKkO0urEsVtZCVDW0zK1wQTzF9eOoxCT0oTaU0R/Z1kOe3LOvZP9fXENuHHRrUyR7QCdXkIBckWcMOBFiCQD8sZtGMPaQH5TcW4H9rUkOINeN+R8E/1fSVs2gj6qijEhHKMZF/M5F2PiAxxXu8fSPWVgKM4jiOhjj7II7mPvMPAm3hixpuibZs6CSGR0RvdZJAy8baZgb6+OIat6CW/wCDVA+EkZH1U/yw/G6FpudeapIcUl7i1uSqy8pFK+o7Q/Q/PFjdGc/VbQrqblJkqEHn2X+pGKyrtlybPrhHKVLxMpJUkgg2OlwDw04YfaSXqttUL3sJVkhPjoWH1Ixk1gDK5rxo9pH0TUXegLeCjtk1F/7RnPF6mY+iaDCbu7uxPXOyQKrMq5mzMFFr25+JwybIk/u2qf7zzt82Ixz9HW+sWznlMsTydYFAKFdACSdGIve458sS2XixTvbriA+gXKm1mA8E3bubn7apbBKmJU+47tIvyK9n8pGG+s3aiqY/7wipmk+/HmU+jGzj5nC+3SbsqoFpkdf34uHqtzjmfZmwKjhLGhP/AFnj/wDM2xoHETdwI6BUZJFTZMUe1zDCSYopDlJIJ7K34gC/a0HgBhi3NXPPXTfenyA+CCw/UYW9zY09vbJ7ih8t9ezfTXy54Zujkf7I545p5D9R/TC571af9WDzKJDan6lNODBgw+s5GDBgwIRiL2/sFaqPKSUdbmORSQyEi1xbkeY54lMGOEBwsdF0Eg3Cruh2xU0zeyVQYMQRDOoz6WI1Hx8jb3u8aDG3ZlQ8FMinUhbCYj7NEXtZ/Gw1C8Sw1tYY5ukra0r1EVLEpNirjT3nPugX5D9Trw04N4N6lV+pEYsGtMgIK2BPZX4W1Oa9gAeXvX83WUwDxGwXF724f9W5TS3bjdqpmig7ccrdYrPfqBlByqWFzIT/AMSYtckC4HLljqp6h1llVwLRrE6EAaqJT4DgNLa2v44jqXeyOpq4gjSBT2mRrWzIpCqoHMlr8eQx3bedCzBrhpIJVLA6KVUSIl+8BWb18cZl3tlaHDPXpY39E2bFhsnfBjXTvmRT3gH5i+NmPcLzFrZIwYMGBcRjGM4MCEq76LkmoZvuz5D5OLH9MJO9NKRWSqASWYEADUlgDy463w79Io/2RT92eMj5kfzwvbyylNpxOnvAxMOWobT9MIN7lcCN7T5FaLM6foVY+6u7Dz7FFJUq8JJNrgZgvWdYptfQ62sdcaqneTZ2xYzFBeWbmgbMb/jY9lPID8uOPe/+26nMkUHUwnS0cqZmH4nuLX7lt3XPOvZej3aC8aSX0yt/4k4bYwOzc7wUXG2i4t594nrqhp5FVWIAAXgAOHHifH9OGHDatRb+zZxxWphPo+hwj7R2NPT26+GSLNfLnQre1r2uNbXHDvGGva0n920r/deBvkwGM7awAdA5v+VvqEzS5h4PBGx4/wC7KlB8LTr8mOIfcrdQ7QqeqzZEUZ5G4kLcDTxJIGvnhk2PT2TaEJ4rUzi3g1yMY6EKjLXSKfjhP0ZTiOzHlpqLa3v5LtSLhh5Jhq+iShk+yp5ys8ZGcF1c2vY5k4qddOGtr46v7J2HQOBIYjLGf+IzSMCO9dVB58MRe6m71TDtyWUwyCBnmHWFeyQ1yDc8QTbHHvb0X1lRXzyxLH1cj5lZpAOIF9BcjW+NK9zhc/JK9AlzdF1O0JMmqN1mXS3ZzXGnLS2GTo4I9jYfdmkH1GFjZmzXotprDLlzqcpKm47SXFr2vxHLDLuQcslbD9yoLDycXH6YUOVcebRbwJUpc6ccimvBgwY0FnIwYMGBCMYxnHBtivMaWUgSPdUvwGlyx/CgGY99gOeIvcGNLjoFJrS4gBVHtitrJKzK0peRZSseQnIr6AhL6DkD9cdG8O4b00HXdYr2t1gtaxJt2fvDXnbv8mOndadqVRmZJGefIACQMvVrIxJ1JzZiTYC/cBbq33BmWClX3p5gD4BRmJ9AQcebqKiUVUcbBkdf7yW5ExvYucdyWujTZueaSU3tGtgc1hc/roPLv7jMb60Sr7NnKhOsbPmYgAZQSb3uTa/eSbDwxHxbdWglqYIImkbrmyKL2ACgXNrlrfTXUXxJbm7Zevq7zog6iM5QFOjMwFyGJ1ABGI+yzyVuL5Rl5LpmYyDmnbZlX1kYYWI4AgEAjkQDyN8deDGMemaCGgE3WE43JIWcGDBiSijBgwYF1K3SNb2MD700Y+pwsb61BStVl96NUIuL6g3GmGbfg53o4fv1AY+SC/8APC9O0Uu2FE2XqesVXzaCwW5B8Li2EBnXDk0+ZC0I8qfqQp7dnpWrpqqCF+pZZJFU/Z2NidbENa/pho3z6RZqOujpo4o3Vwly2a4LuV5acLY1Uu19gQMJouoDpqpVHLXtbQW446BDszaTw1zSqsiBbqZVSxU5gHU9xPEWvpx0ww7CXXw2C4L8Ut9Osv21Kvcjn5so/wD5xC7Xj/uymX7zQD5sMaOlTeSOsrLwtmjiTIGHBjcsSPC5tfnb1xJbVgvHs6EcXqYBbwXU4zdpAj2dh1xX8kzT/OeSk5IxHtjaEfKTq5f4l1/XCTsDbbbNrmlCZzHnQqWy3vpxse4HFjdIlP1O1KOcaLPG9O/mO2n6/TFcb7UeSqY8pAGH6H6jBREMrnsOj2g/REvegaeBTVU9ONSfcghXzzt/MD6YzsTfna+0JeqgaNfvMIxlQd7E39BxPLwX9ydwJtoPm1jpwbNIRx/Cg+JvoOfcbb2Ptego5o9m05Gc3vlsbMBfttzdgDpyty0GNeTs25NFz9kq251VZdJWypKOtileVpndFcyMFUlkNj2VAAGgt4czqcSFJMItqAj3KyAWP4k1Hrl09cLfSLSyR7RqFldnJbMrMb9hu0oHgAcvpjfBUNLQJIms1C4ceKjW3kVv/BhGsaYzFPwyPQ6eatj77Xx8fRWbgxz0Fas0SSobq6hh68vMf1x0YfBvmsw5ZIwYMGOri8SSBQSxAAFyToABqT8sKU5NSyk3HtRyoOBWnWzufBn08sydxwx7Y2f18LxZimYWva/jYjmp5jmLjEPCz0/X1dWFBRAiLGbjKNTlvwLuRoeAC390nCNTG+R7W/Jq7w0Cbgc1jXO+bQeKjdoQmTaMjq/VJCkcZYqhUnVsva4e9lupFuGPe7S+0189RxSH7KPhbMQA5Fu7Lbjz8cR+1q546NuxHIZXZpAzDTrCWsFOptoLre/HS+G/dvZK0lLHGbdkZnP4j2mPkOHkBhGjb29Q6c6DIdE3UHsoWxDU6qG2RlEtU91JeokuQdcqnIoLX0A8O/zxHbJ24lJVTI63WYqUkAVUGhypp2VB1INzxueJOO6nqFZFSTUyKT2nU5s7D4eN2zDl3jChFFJVTVCRooicgJcZVHVMqIABx0spHc18Z1PKRUSS/fruTckYdE1ltysSOWomGZNAfdYnq1I71AV3I7ma3fwIxKUEcgjAlYM+tyOFrkgcBewsL2F7YzRVAkjR14MoIHmL29OGN+PTRRBmeIm/E+mixJJC7K1gjBgwYvVKMGDHPXViwxvI5sqKWPp/M8MC6letlEm1CT7lHASfBn1Prl/TGvon2OKutnnlUOiKSQwBBaQmwIOnAMcQ0tQ0VA8j6TV0hc+CnUf4f/PDp0OZXoaqJGCTMx15gNGFVu8gG+Mymu8yz7j3R0H7utR4wNbHwzPiu19ydj19/ZpEjfXSFwCLf9NtLeQthZ2z0JVKXMEkcw7m7DfW6n54SdrbCnpJMk0bRsp0axsfFW4Ed1vW2LY6LtoTpQ1FTVSSNCgvGJCT2UUsxBOtiTl7uycaTscbbtdcKgWcbEKpTsqRKgQSKVkDhGXQ2JIFtCRz78WPFEJNsbPj5R9ZL/Cpt+gwnbqK1RXda+pu0reZ/wA2xYXR1B121Kyc6rAiU6eZOd/qLeRxj1zu1rmM/wAGknqck3EMMBPEqb6VtjmbZ7ug+0pmE6fk94fw3+QxW2+CCopIalOQB/K4H6EAfPF9SxhgQRcEWI7weOKV2bs3qXqtmy/8JiYyfiifVSPK4v44XqyYXsqB8pz6HVTh7wMZ3rq3E6UoKWjWCoEpaMsFKKCMpOYalhqCSPK2JOLpO2SjBkpmVgbgrTxg3775r3xUFbSNFI0bCzIbH/X1xpx6MQRv743pEuLciroqulvZsgOeCVrixvGhNuFrlr4rLd7aqU9VcEmFyUOb7pPZJHeOfme/EJgwPpWOjdGdCgSEODhuVk7sTey1D0TH7N7yUx7wdWT8up//AEYb8Vnsmp9sgEBbJUw9unk/d4fLn4a8tXLdjeD2mMhxkqI+zLGdCDyIHHKePhe2M6kkcCYJfeb5jcf7vRUxD4jND5FTWDBgw+kVjEFvbU5VhS9i0ynU5RZPtDc65RcAXtzxIybWQEhczsDYhAdD3FjZRx774WtrFzPA8jDMglfLa6qrFVUZlsA2X42NiQeN8ZlbWRMYY7943+yepad7nB1sgoiGSWeqip1EUcLHrCsbhmCCzG5U5QH4AAW7XLDzvAD7LPbj1T8P3Tipod5PYqmZqVUIeyqzZmsOJtc63bxPDTHfTbyPUU87VNTdmskcd7DiCxyqPIXPeba4qhfHTwZDX14q+WN8suuQTr1ICM76gHNkftBQNeBLAHL4DlhK3W25MWiWKIWuVlkYErnkkzKxy2y27I8bW7sM+8UgSjnykCyNYDSwY2F7Loe1p2tdTrrjxs+nBopGGUXijZbaDsRK6m/i9x6Y89TvaxpdILguAWnICcm6gJr2VQmGJY2fORe7WAuSSxsBwFybDkMdeNVNUB0V11DqGHkRcY249w0WAAXmXEk5owYMGOrixhS3nmNVUJRJ+zW0lSe5RYqnmdD8sSm8+8Hs0YCDPPJpDGNST3kfdHE+VsJu1Z/Y4DCGz1M/ank48b3F/mB4X78Z9XK42gi953kOPgnKaMfEdoPNRW8+1evnJX9mgyp3WHMef6Wxo2JtyaklEsDlXHqGHGzDmDb9CNcR+DGtFA2KMRAZBce8uOIq4NmdOERS1RA6tz6shlPoxBH1wv79dKZrY+ogRo4m/aFiMz68LDQLwJ1ufLjX+NtLTNI6ourMQB64iYY2d47kYi7JOe50Yp6WapfgQT6KD+rafLFldFGx2h2ejv8AtKljO9/x+6PRQPmcIu0dmdc1Ls2LhIwMluUSasT+9b5+eLqiiCgACwAsB3AcMebpSZnvqHfMcugyC0JrMAjG5e8Vz0rbLMRh2jGt2pzknA+KFjY/wk3/ADeGLGxqqadXRkdQysCrKeBBFiD4EaYcewPaWu0KoaS03CoLfnZYdVqo+0pADkcx8LeWtvlhMxZkWzfY6iXZs3aiYFqYtrniY6pfmyn+vdhE27shqaYob5eKHvHL1HA+WO7JqCwmkkObfd5j9KVUy/8AK3Q69VHYcdy9zva6Stltdo47Q/vj7Q28bKF/Occ+5+9FPAQlXSxTRffyKXTx/GPA69x5YvzZFHDHEvs6LHG/bAVcoOYA3ta9yLcdcak8zmZW8Usxt18uwTlGDKSGUggjvw5UlUavLPAViroRqDosq9xHNT9PkQzdIO2aCjZoIaKBqi1yWjAVLi4PDtnW9hp3nliqkqWV86nKwNwRpY+AHDy4YXnp/amh7e68aH0PIqbJOzu05g6q2t395EqQVIMc6aSRN7ynvHevj8/GYxW1PtCGty529mrF9yZNLnl5+R9O7E7Tb2SU5EdeuXWy1CC8b91xrkP+rWwtDV97sphhdw49FXLS5Yo8x5rs3ihmjSWSDLdkuxZrZCo1cX49j6ovjhUpqSphpJJ8yMzqPfsxIte5OoN7mwuDxueAxBbZ39qp88ecLGxYZUC6qSdM1rtpp464h0op5TcRyOTrfKfn3YRqaeNzsTbC5ub7/NOQPe1tnZ8Ezbq1NFDCZKkxvK7E2K5yo8gNCTc/LEjtrfGkkjKRHKeyR9kQARIh4AcAobh5c8LezN2KgSI7RiysDZmAv6C/6Yaurf8A9vF/GP8A6Yz5o4u0x3JPUWTTXuw2tbwWyp32opY2jkZyj3zDqzz7tOPA634DuxDUj0kpijeoYwRplCMTHmOYsCw4EZTbQg6eOkr1b/8At4v4x/8ATC/t/YM8knWJEoGUDKrA8CdbWF+PdyxGGKMXAOG/MFD3u1OasvdRx7OEBzCJmjBuDdVPZ1H4SuJjFBwVk9M2hkhbwJS/mPdb5Ys7cTeh56eR6hx9k9usay6EAi/AXHfzx6aCW7Q3zWNNCQcQTbiI2/vIlMAoHWTvpHEvvMe/vC+PyxF1O9klQxjoFD20aocERr5X1dh/oHjiAqtoRUZbq29oq2/aTv2rHmBy/KPXuxVLVd7soRid5DmTuCnFTG2OTILoqqs0maecrLXSjsj4Yl5ADkBr4nXxJTZ5i7FmJZmNyTxOPT1LM+djma9yTrc+N+PkcWr0fbZoK1hBPRQJUWJBWIZXsLk2t2DbWx07jywzT0/szTI7vOOrvQclY9/ad0ZAaJX3y3O9ko6GULZpEIl/fP2i38crFfygcsJuPqXa1HDJGevRXjTtkMuYCwve1uWvDFCb470U85MdJSxQxD4+rAd/X4B4ce88sXQTF2VlB7bJWw47j7LCq1VJooBCk8gPeb+X8WF3YeyWqJlQcOLHuHM+fIeOHyTZntlRFs2HsxKA9SV+CJbEJf7zfPUHvxmbWqC+1JHq73uQ/aZpYwLyu3adUx9FWyzKZtoyAhqg5IAfhhU2B/MRf8oxY2NVNTqiKiAKqAKqjgABYAeAGNuOMYGNDW6BRLsRuUYwcZwYmuJa353RFdBZTkqIjngk+6/df7rWAPoeQxWeRa+Boph1VTCxV1PFHGl/3Wt/qwxeNsIe/e5jyMKyjAWrjHaXgJ05o34u4+ncQnVQF4D4zZ7dCropA3uu0Kpej2cFqkiqCIlDgSk/CosW4cbjhbjcYetu9M8pmX2RFSCM8HGsg4a/cW3ADXgSeWOSuoo9pQ54xknTslW0KkcY30uNedtNfEYRKqlaNijgqymxBxpUVWysFniz25Fvr0VE0Ri00OhTZ0g7fgr+pqYuxLl6uaM8QR2lIPxLqRf929sJ2DHqOMswVRckgADmTyxqtbhFglzmvOJ7Z+9E0ShJF62JhosgvcXI0JB0uCOY0ONQ3MrTp7LP/wBs4f8ApH3CcU1H7PE0jQJ1LhBckWzXsNbZs38WFahsMtmSAEHy8VONzmZtSzs72RzencU7txjkUFSfA3BHo3piTkjmX34Sw+9GQ4+WjfQ4TK3dyphQvLTyxoOLOhA+ZxopNrTRfs5HUdwOnyOmMibYxdnE+/J2fmPW6bZVge8P70Tk204x7zZPBwyH/EBjYtdGeEiH8w/riBh37qQLNkcfiX+hA+mPY3yzaNSQMT+H/LGc7ZNSPkv0I9bK8VMZ3+SmzWxji6D8w/rjX/akZNlbOe5AXPyUHEP/AOssui0lOtvw/wCQx5l38qSLLkjH4V/qSPpjrdk1JPuW8R6INTGN/kp8080gssFl75iFX+HVj5WGIeo2fQwEmZhM979TEMsYbhqAbX8z6YgKza00v7SR28CdPkNMb6LdupmQPFTyyIeDKhI0NjqPHGlBshzfivsODcvM/pLvqgfdb9V17S3nmlQrGvVQrYZYxYAHQBmHfwsLDTEFi2N0NwnOyqxZY2Saf3FYWI6vtJp4vfFfnc+t/wDaT/8AbONanbDECyMAD7pWRznG7lD4cOj3b8FAZqmXtyZerijHEkm7En4VAUC/ibA4ULYxhl7Q8WKgDZWVsPpnlEze1orwOeCCxjFraX99e8Nrx15YR67Z6tVPFTkSoXPVFeanVfKwIvfhY92OKmpmkcIilmPAD/X1w90VFFs2HrJO3O/ZAXVmY8EQeJ4m2t/IYy62rjoxZmbzkGpiGIynPQale1jFBAkcQ6yqnIVFHF3On8C3/wBXxZu426AoaezHPPKc88n3mOvH7q3IHqeeIncPcxo2NZWAGrkHZXiIEPBF5Zu8+JHeS9DGZTQOZd8hu92ZPor5ZA6zW6BFsZwYMOKlGDBgwIRjBxnBgQkTfTcN3k9soSI6oDtofcnUfC3INYWDeABtoQjyLBtFCrAw1MWjK2jxnmCPiW/Py4YvIjCvvduDFW2kDGCqT9nOnvDuDD418D88Jz02NwkjOF40PoeIV0cuEYXZjgqC2tsWSnfLIND7rDg3l/TjjgxZO0Kl6c+zbUiVc2izDWGTxDfA3na3hiE2xuKR26Zs6nXKTr+U8G9dfPDdNtaxEdUMLuPynxUJKW/eizHDgmnoh3uqZZfZXPWRKhYMx7SAWAAPxAkgWPD6YtWtqSscjRgO6qSFvxYC4U8bX0+ePnbYe9MtBFMkSlKiUgNIw1RVHBQfiJJ1Omg4nho2BvlU0kxljkLFzeRXJYSfvX1v+Lj44ffB2hLm6fdLh1sitO8e9E9dJ1k73t7qDRU8FF/rxPPETjp2lULJNI6LkV2LBb3y3N7X5gEkDwAxzYeaLAZKordTUckhIjR3I1IVS1h42GG3o63Vlk2hCZIpESM9YxZCo7Oqi5FtWy/I4Vtm7Ulp5Fkhdo3XgV/Q8iD3HTH0HuBvNJXUgmlQI2YpcHRsoF2APDUkW11BwvUPcwZKbAFT2/G6csNfOscMjRs2dCqMRZ+1bQciSvphYqKV4zZ0ZDa9mUqbai9jy0Pyx9BdI+9MtDSiSFAzO2TMeCXBIJHPhbuvxxQFftCSeRpJXaR24sxuf8h4DQYIHueM9EOABXPif3R3uqaKUdQcyuwDRNcq99OHJu4j68MQGJDYO0lp6iOZk6zqmzhb2uwHZue4NY+mL3i4I1UBqvp9ZNADYMRwv8/O2Ka6Wt7qn2h6QHq4QAeyTeQEA3Y93LKNNNb4Ttqb3VVRUCoeVhIvuZCVCeCAcB38b87437xbyPtDqS6XqUUozINJFvdTlGoYEsDbTUeWE2QdmcTv+KwuvkEv47tlbGkqGyxr5seC+Z/lxwwbH3FJ7dScijXICL/mPBf18sTdBVPUH2bZcStl0aYi0Md+d/jb538cZ9Tta57OkGJ3HcEzHS5Ypchw3rRGkGzkVVBmqZdFVdXkPcB8K/615O+5e4jpIKyuKyVRHYQapAp+FeRfUgt8uJJk90NwoqK8hYzVTj7Sd9WPgv3F8B4Xw0WwpBTYHGR5xPOpPopyS4hhaLBZwYMGHFSjBgwYEIwYMGBCMGDBgQjBbBgwIXLXbPjmQxyosiNxVgCD6HFebR6Mp6Yl9mzdjj7LOSU8kf3l9fU4s3BiD42yDC8XCk1xabhUZX7ShZup2jTtTTcusGh8UkHEf5cccNZuCrDPTygg8A2oPky/zGL4r9nRzKUljSRD8LqGHyOEmv6IYAc9HLLRv3IS8Z80Y/ocJtp5YM6eQgf4nMK4yMk+I2/NU7W7s1EXvRMR3r2h9L4jGFuOhxbtRuvteDgKasUdxMT/AF7OImu2o6/73s2pW3EmESD0P9MMt2lVx/FiDubT6FQMETvdfbqq4w07Q36k9kjo6e8UCJlc/HIx1YkjguYnQanS55Y6X2nsltHCxt3MjofpjATZDcJUH/yOP1xYdsRn34n/AEUfZDucPquaPfqR6KSjqbyxlfsnJu8bKQV1PvLcAd4vxtphXw4mPZC8ZUP/AMjn9Dj1HtPZKnsASHuVHc/XANsRt9yJ/wBEeyO3uCTALmwxJ0W7NTL7sTAd7dkfXDpRbUdv912bUtfgRCIx6k8PniWp91trz8RTUa+J61/p2cQdtKrkyjiDebj6BSFPE33nX6JUo9wQozVEoCjiF0Hqzf0x30G04VbqdnU7VMvPqwbDxeQ8Bhz2f0QQE562WWtfuclIx5Ip/U+mHbZ+zo4UyRRpGg4KihR8hhV1PNUG9TITyGQUxI2P4Y8VXmzujKepIfaU3Y4+ywkqnk78W9PQ4sSi2dHCixxIsaKLKqgAD0GOnBhuONsYwsFgqXOLjcrAxnBgxYoowYMGBCMGDBgQjBgwYEIwYMGBCMGDBgQjBgwYEIx5GDBgXVk48xYxgx1CVd7sVJvH8XkcZwYq3I3LG7/Lyxbe6X9MGDE2ro0TY+M4MGOnRQ3owDBgxwKSzgwYMdXEYMGDAhGDBgwIRgwYMCF//9k="/>
          <p:cNvSpPr>
            <a:spLocks noChangeAspect="1" noChangeArrowheads="1"/>
          </p:cNvSpPr>
          <p:nvPr/>
        </p:nvSpPr>
        <p:spPr bwMode="auto">
          <a:xfrm>
            <a:off x="63500" y="-1041400"/>
            <a:ext cx="2133600"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95" name="AutoShape 38" descr="data:image/jpeg;base64,/9j/4AAQSkZJRgABAQAAAQABAAD/2wCEAAkGBhQQEBQUExQVFRUSFBcYFRYWFhUVFBYYFhcXFRQYFBQYHCcfGBwjGRcVHy8gIycpLiw4FR8xNTAqNSYrLCkBCQoKDgwOGg8PGiwkHyQsLywqKiosLCktLCoqLSwsMCosLCwsLCwwLC0vKSwsLCwsLCwvLywsLCwsLCwsLCksLP/AABEIAOIA3wMBIgACEQEDEQH/xAAcAAABBAMBAAAAAAAAAAAAAAAABAUGBwEDCAL/xABHEAACAQIDBAYFCQYFAwUBAAABAgMAEQQSIQUGMUETIlFhcYEHMlKRoRcjQlOSscHR0xQzYnKi4WNzgrLwNYPCJEN0k8M0/8QAGwEAAQUBAQAAAAAAAAAAAAAAAAIDBAUGAQf/xAA7EQABAwIEAwQIAwcFAAAAAAABAAIDBBEFEiExQVFhExQikQYyUnGBobHBFVPhIzM0QmLR8CRDgsLx/9oADAMBAAIRAxEAPwC8aKKKEIoorF6EINRne3emPCws7tZV004u3JE7TSreTeBMPE7MwVUHXbs7AO0nsrnvereh8fNmbqoukaX0Udp7WPM/hUWOJ+ISmGPRg9Z3/UfdKc4QtzHfgE+v6WsTc2igAvpcSEgeIcX8bVj5WcT9XB9mT9SoRRV6PR/Dh/tBQ+9ze0pv8rOJ+rg+zJ+pR8rOJ+rg+zJ+pUIorv4Bh35IR3ub2ipv8rOJ+rg+zJ+pR8rOJ+rg+zJ+pUIoo/AMO/JCO9ze0VN/lZxP1cH2ZP1KPlZxP1cH2ZP1KhFFH4Bh35QR3ub2ipv8rOJ+rg+zJ+pR8rOJ+rg+zJ+pUIoo/AMO/JCO9ze0VN/lZxP1cH2ZP1KPlZxP1cH2ZP1KhFFH4Bh35IR3ub2ipv8AKzifq4PsyfqUfKzifq4PsyfqVCKKPwDDvyQjvc3tFTf5WcT9XB9mT9StkHpanzLnihK3GYKHDW55SWIvUEopLvR/DiLdkEd7m9pdO7tbxR4mJGVsyuOqeenFWHJhwtT7euZ9zd7nwEutzC5HSIOXLOn8Q+PCug9h7aSeNSrBgwurA6MO3x7u6qN0clFL2Epu0+q7n0PUKY1wlbmbvxCd6Kxes1KSUUUUUIRRRRQhFNO2trrAjEsFCglmPBQOJNO1QP0kbAOIw0qKTmI6RQObJqVPbfXTttVfXvc1rWg2BIBPIFOxgEn5BVJvrvg2Olst1hQnIp4sfbfv7By8b1GqKK2tJTR00QjiGgVVI90jru3RRRRUlNoooooQituGw7SOqKLs7BVHaWNgPfatdWbupufHh3wErZmmlDSsptlRcl47DtFwdarcSxBlFFmdudk/BCZnWChu9+7wwOI6EPnsiljw6xALWHZe/urRgd1sVMuaOCQqeBtlB8C1r1PdqnDpi58XievkbJElrjMvO3M34cha/Go9j/SbiHY9GFReQtc+ZqmpMSraiJogZcgeJztBfopktNFG79obDgAo5tHYk+H/AH0Tp3kafaGlOWyN1f2nBYmdWOfDZTk4hksS/fcAX76ddneklz1MSiyRto2nI8bg8alG5EEUc06wm8M6ZlXs4Arfs1OtIrcVq6aO0zMrgQbjUEX1CVFSxyG7DcKoqKl28u6McOCjxMRb940cyk3CtdspU8hpbzqI1oqOsjq4hJGq6WMxuylFFFFTE2iiiihCKlm4m+rYGQI5JgY69sbH6a93aPy1idZVSSABcnQDmTwFqiVlLFVRGOXb6dQnI3uY67V1VsraizKCCDcAgjgwOoKnstTgKh/o/wBgnDYeNGJJjW7a36zasB3C9TAVjqGRz4zc3AJAPMDirSQAFZoooqcm0UUUUIRSDa0OaO/NdfzpfXhxcEdtMVEQlicw8QlNdlN1zJvvsn9mx0qAWVj0idmV9bDuBzDyFMNWX6YtmW6GX2WaJv8Acn3PVaVfYJUGeiYXbgWPvaoNSzJIQiiiirdR0VmsVkUITzu3u02M6ZswVMPHncnnyCDvPW91W0JQ2N0FhFh0UDsznNb3WHlUd3S2W2H2bOsilJJZ1Ug+sB82Fv2cT76dIcR8/i37CB9lT+VeYY3WuqqhzQfC3QfJaOhgyMzHcqsd59oGWdxfRWYgd7G5PxpnpRj3vK5/iPw0pPXodDEIqdjQLaDzVHUPzyOJ5oqa+jPaBGIyE6ZWt5i5HvF/OoVUg3Gmy4xO+4/D8ah43EJaKS/AXTtE7LMLcVYOMwgmw+Mw5Ng2IjIPsdI6nNbsGtVbt3Y7YTESQPqY2tcaBgRdWHiCD51aGKe0mKHtQo/mhAFMHpU2azzriEUlTApkI1y9Yqpb7QF+6sp6O1phm7Fx8LvrorHEYLtzgaqv6KKK9DVEiiiihCKlHo52T0+OQkXWEdI3ZcaID/q18qi9W16G9lfMvIR+9lyj+WMC/wAWP2apMdqDDRuy7u8I/wCWilUrM0gvsNVa+zoMkYHM6nxNKlFYAr1VPDGImBg4BS3G5uiiiinVxFFFFCEVg1msGhCrf0uYHNg5j7DRyf1BT8DVGV0X6R8PmweIHbh5D9kFh9wrnU1I9Hzl7aPk+/mEzWD1XdFiiinbdnCJNP0ci5g6sB1spBtxB7RyvWgnlEMZkOwURjC9waE0057s4YSY3DodQ00YPhmF/gDW3bW7cmHuw68d7ZwLFT7Mi8UP38qevR/shWE2JJObDPB0fZ13Ia/kNKrqvEIu5umYbi3De5T0cDu1DHCxupzjp8wfvxo/pZR+FNgmsmJbtd/u/vW2aXRv/mN/upqxk9sPOf4n/CvMom5nhvX7rV2ytVcyNck9pJ+NeaKK9iYLNAWMcbm6Kc925cuKiP8AF/f8KbKU7NfLNGf4h+VR61uenkb0KdgNpWnqrSxTfOv/ABYZxSuYCWN0PB9nOPdlI+NNc0vzl/8ABf7iaVLiMoB7ME4/215Mw5Hh3Ja2VmZtlUYrNP8AvZu6MPjjh4Qz3WMqOLdZQbWHffwpUm66wYaWSYB2C2ChrJGTw6305O4aCvUDicDYmPJ9bYcVlRTvc4gcOKitFFFWajIroP0Y4Ho8HAP8LMfGQlj99c+V05uhBkgUezHGvuQCsvjxzSwR/wBRPkFPpBYPd0spBRRRTKdRRRRQhFFFFCEVis1ihCjm+y3w8g7YZh/RXM4rpjfZrYeT/Jm/2VzOKewP+IqPe36Jqr9ViK9I5BuDYjhXmitOQCCCoNyNQpzu3tsTLleS0w0BNhmW3DMdGHHqsCPCn3BBIElTowgnKMzR6AlDcERk28chIqrYMQ0bBlNmU3B7DVj7J2sXjUva7KCSNAbi+oFx715ca8/xzDzSnNGfA7hyK0NFP248W4SjFkgEjrBpukuOQJubjiDTFtjE2w8o5kmpVhyp+jodLhVYf0ki3+kUz7ZwAsw0I5qRpb41n6aURytLuBVm8XYWhVwBTlHuvi2QOuGnKHUMIpLEeNqW4TabbPlMkQW7qV6wvl1BbKeV9PiKmW7vpAAVHli6Z2upYOY+jQNlysG6rDUENyuQbEXPo78TdlEjG+DTU8+VllHwBlw86qriK9RNZgewj76lnpK2SIsV0y+piATflnW2YgjQ5lZHuNLsaT7G2UoIBALc2YXsedvD399LrcSihgzu1zDYJVNSulksOCfkkzEW1vGR5kU4tlCjMTfoshVbHmCbudBw+Nb8FhlRb2LE6aKWP5jytXh8SqcAAe61/wCks3vYV5e52Z2i1RK8bRxeZmllyRBgAxFwWVdFBb12GnAZQe2q927tlp3IDHolNkFgot/KNBTzvZineG+ayFx1QB1jbix1J17SfGojW49H6BhZ3h+p2A5KhxCZzT2bdEUUUVr1TrIFdTbBWyHuIHuFcsg11NsFro3iPurK4z/GQe530VhS/u3fBOtFFFNpxFFFFCEUUUUIRWKzWKEKK7/yWws/dh5v9jVzdXQvpNmy4PEf5BH2iF/Gue6ewAXkqHf1AeQTVZs0dFiiiitQoCKsHZeEywoCAxTTh2i45i2the9V9VlbvgyRIG0LplPc1syH76yXpOSImcrn6K5wkC7vclcaZhoR56/+JP8AVSp4i6g314aZgP8AnlTasgzWa9xxBCkC2jC7MLa3pww+IUdW5s1yLWANuJuSAB32PGsI4HdXp3Vd7ZiLziJeOY2voLs1hc8hYD41Z8mw9mwYSLDNKpkiK55FQvmLukknKxBChe4X51HMTsjLiFmCroTe4OZbg+8ag91xWVxTkDkLC9lHqjg1r8TwIrQvxYd3ZCwaAa+9VrqASPc953WvevZkY2YnWjMscz2KMpHRBiugGo0ZdDa4TnbXG6amRC+oLWueHEd2vG9e8RE0qlCASUIYFQLm+bU9w1BFOWysMMNHY6W5roNNLAXFwO299b8DUWrr2z0zYyPED8k7T0phfcHQhb8RGSbXWy9oN/irUm6FXax1AF2vqAO4aAfZoxEinidTrwUt7iRfyvXnB9ey3JzG7X4hBr2m3EDzqpaLBTQEwb4RFor8MpDEW9o6AeFQyprvnKei04O9z3LwX32vUKr0X0cv3TXmVncUt2wtyRRRRWiVWiuoN13vED2qh961y/XSu482bDRHtgiP9AFZbHBaop3dXfRWFL6j/gpPRRRTScRRRRQhFYNF6TY3F5ALC7MbAU3JI2Npc7ZdAubBKaKbnlmWxOQ35cDSjC40P3EcQeVR2VbHOyG4PVKLCBdV96XsZlwco9to0+IY/dVHVanpmxvVhT25XfyQZR/v+FVXVx6Os/07pPae4/OyiVp8YHIBFFFFaJQ0VYm6T3hQMeKjXsseo3kdD5VAMNh2kdUUXZjYDvPfVnbK2QmHhVLjMLXIck5jxsCLW7hWR9KJWCFrCdbq4wtrszjwsvG2ELzghQrkgHmC3q38x+FatpQ9DM0bnrqMzG5PVHB8xAzdwAABNLFF8TF/mJf7QqL+lDFltpPY+pHGun8uf73rM4bRmsl7IG2l1Z1VR3cA2upHhw7IwOYm3DndizZe3QEX8a1TRNH66MGVQ5uLXbgtr8RwuO01Ft1MfK0rr0jaozetqW0F78qdNr7RmXIxc5lcDU5hre+lrczSKygdTTmJxHNOU84mZnATthInDhsrCPSzlTlzNxINuF7af3rRiJG+kTawNuwoMrgcsy2B7waI8XKVILsEVT9LhZTbQ8RrVfyY53PWdjcknU8W9Y+dSsMwt1aXEEC1kzVVYp7XF1ZOD2auLwk7o91iHBTpm6r+qQcgsTex51u2IoCOLWzDruT6qDVhbtP/ADhTf6Lp74XHR/whreMbj71FLdm+rz4cdL/GodfAaaZ8N7gFLpZTMzOVGt95CQOABbUc9B1R5D76iNWFvbsETRZ4gM8etg5N14toRa/PS3Oq9rb+jkjHUga06g6qmxIETXKKKKK0SrEV0D6LsXnwWH/yip8UYr+Fc/VcfoYxt8Pk+rnYeTqCP6s1Zv0hbaOKX2Xj56KbRnVzeYVsUUlxWOyHKozMeQ/Gk6zSkZhkPcPzqofWRtdlFyRvZSgwkXTlWaT4TFdIt7WPAjsIpRUqN4e0ObsUki2hWKacZITKCBcRWv58fhS/F4jIt+fADtNeMFh8q6+s2reJqFUt7dwhaepPK23zS2HL4ikEsomYkmyKNO2/hWGJ6NJR6w0bvHCt2PgUkKqjO3O3AdtK5cOBEV5BbfCqzusj3SZjqBv13Hkns4AH+aKhvS3iL4uJfYhv5szH8BUGqYelP/qH/Zj/APKofW4wJtsPi911VVWszveiiiirlR1JNycEHlZygYRjQsbKrHu5m3Kp2J2P0kI7Ap/KoTuO1mkPYBx9UXvqRzPK3jUjxe07DUm3foPICvNMeL5K1w5WstThzQIAUsg0xUX84qFekL/qU/8AoI/+tKlkeILKkoXKAQVHaFN/zpDv7u6+IdcTAucMgDgasLcCBz007stKwKoZT1d5Da4I+KZxKNz4/CozurF89n4BBYnQev1Rxp33nJuqk6g34/3760bs7vyYhGhs0ZkmQFmVrAZXNz52HmKmuN3GilAbpXVujtbKCCyBVQkHtA+FO4q8S1peDtoPJdo7RwgFMUl5MMctznVlXXnY9p8dKr21W/NuVGBCElbNHPe5UkOXsWY29UaW7udVttPd+ZMTJEI3YiRgLKSGGY2INtQRb31Yej0rIe0a9wA31UTEh2lnNUn9FhsMYeXRJ/8AoadNliy8vv8Ahzrxu7slsDgpOk0lxBtbmBbKB42JPnWvFYjoVW40bg2uhHbWfxWZtRVyOj1BOnwCsKGMsiAcnJ5SQQxjYHiGUi/wqsdu4PocRIuXKL3UXuLHUWPMVYMG0bjjp39Yf2qCbzD/ANS/HlodbaDQHmOyrT0Zc5tS5nAhM4q0dkD1TVRRRXoCzaKsb0OYoiTEL2CN/slh+NVzU89EI/8AVTdnQi/2xVF6QNvh8nMWI991Lo/3wVyspEeYnWRhc9i16ixIgJXirarbXypwxGGDx5eGmndak2zo05qA66HT4isb3V7JWhhtpoevHzVlnBBuvOzCVZlbQv1h58RTpSLHxGwZfWTXxHMVvgnDqCOdWVKOxvATtqOoP6pp5zeJI8IOlcu30TZV7O899K8TPkUseQ+PKk08DI2dBe/rL294761SYkTOii/G7A6cOAqO2XsGFjvXJ877H9ErLmN+CU4HDkAs3rPqe7sFKZFuCO0V6FBqwjiDGZPNNE3N1QfpdwBWeGS2jIUP8yNw9zD3VAKv/wBJG7H7Vh3VR1/3kX844r5gkedUCykEg6EHUcx41Z+j8/7A07vWjNvhwKj1jfHnGxWKKKK0ShJy2LtARM1ybEaDlflen/XQvq7eqvEDsv3/AHVDwbVI9nbVDCSRtGFgB2A3ufwrI47QnN27Bfmr3DakW7Nx9ycpdr9CyK7FgL5gPA6AdgJp+2DtMsIypssjHqE66Xv7gL1XmJmLsSaedy//AOtb8le3ut+NZeWnbkJO6t8ymm8u8v7KgygNLJfIp4acWNuQuPG4pDuLsqXG4vpMVIzRRKWYFiIyW6qLlBtzJ/01qfeHoNpESRRzR5EBR0VjwvdGYdU3J7q07/Y/PiAIxkgMaNGqrkU5hqxUaE3uPKrqmjjo6USFty7j71CpaR2I1ZhDsoH2SXH/ALVszEOiyM6I3quSyunFSL3IuLai1S7Ze2lxMIkTmDpfVWHFT5++mrc3baxYWc4iJZlQqIg6husQSVzMNFAF/Ok+621WmlxJZUUFoyFRQiLcMLKo7gvupvEYWVFN3hrcpG/VIdA+jqzTOdmstW1NthDG8hzh72ym9rW/O1NkOPaWMWJOXih1BHOw7aj2O/eOBwDtb31u2ZjOjbuqrFOGt03VgHa6p1efolzrqn0gfo/2qNbQnzyM1yQTpfjbkKctsbQCl0TVXAJ7ATqQKZK2GB0RjaZnDU7e5UWJVGc9mNh9UUUUVpFUIqzvQ3s4/PSW9ZkjHl12+9arbDYZpHVEBZnICgcSSdB/zsrojcTd4YWCNOPRjU+1I2rn/ndWZ9IJg5jaVu7yL9ANSVOo2eIyHYfVS4CkWOjKkSLxX1h2il1eXW4qBNCJGW8uhT4NivMcgYAjgRTfKehfq6h79Xv7RXnD4wRhksSQxCgcxxFKMLhiTnf1jwHsiq50veQ1rPX4n2eadtl32S003yC2ITvU04WpDtEZWjf2WsfA1LrB4A7kQfmks3sl1ZryDWb1MBTa04vDCRbHyPYapn0kbgNmbEQr1uMsY+l/iIOZtxHn21bO1t44MMVEjgO5CpGOtI7MbKFQa6nmdKVYrDLINfI8xUaSOWKQVEGjx5OHI/3SgWuaWO2+i5Noq4t9vRaJS0kNo5TqRwjkPafYbv4H41U+0dmS4dzHKhRhyPPvB4MO8VpKHFIasZfVeN2nf4cx1UCWB0eu45pLWb1iirQi+hTN7JSMUDxHiR+VPG70cgljljUsoOpGg7GBvw5VHqeN3Nt/s72b92/rdx5MB7x51nsSwphic+EeLlwKtKSucHhsh0Un3n2cZGSePUgBX/lvcN/pub9nlTzvHvdgpY44I40lEKhRMwOuUWPR2IJBI4njfhzrTHJcZoyGDa2voe8HkaQ4rZMEjEvCQx4lQwv3nIbHxtWapMRETBDUNuB5/EKylpX5+1gdYpfjt6sLPs58PGiwzRkPGijqykGzBOecqToeNha/CkexcE2FwzaXmku1u+1lW/cNfMivWCwEURvFDZvaYG/2mubdwrbi8UsKGSRv+eyopFXXGqHYQNNuXNdgpuzcZZXXPNQTF4Zo7GUFcxOhGptxNvPjSN8ToQBa/O+vd4Vu2ttNsRKXOg4KOxeQpFWvocLjjY10g8W/RVFTWve4tabBZJrFFFXSrkV6SMsQACSTYAC5JPCwpw2Lu9PjHywoTb1mOiL/ADNwHhxq4dyvRvHhrOevLzkI6q9ojXl48T2jhVNiGLxUv7NnifwaOfXkFKip3P1Og5pt9HXo/MFpZQOmYaDiIlPHxY/27atWCEIoArUAkCEkhVUEszEAADiWY6Ct2HxCyIrowZXAKsDcEHUEEcRWehikLzPObvPkByCmkgDK3ZbawazXiR7C54CpbiALlISHAD5yU/xU40h2WnVLH6bE/lS6olE20IPO58zdLkPiRWrEQh1IPMVtrBqU5ocMpSL2SLAT8Ub1k08RyNJMZhsRLIy9J0UJQZWiA6YsbhgWa4W2hBC635W1WY7DEkOmjL8RzFZhnWZCCORDLwqJTyGN3Yyb8Oo/uluF/EFCt3tnmbHkMqdHs0kF1vafEuP3jltSyxnUEmxc2NOmz9rTYvHSPA4GEw46JywzLPKDd+j16uQXGbnfUGwIT7S2DNhcKMNggQk8x6WcsWliWVryPbi5t1Q17jQnhetO9HzGHi2ZghleWNhxsY4EHzrsbaFvVB5lyatdHHT/AAc1H2Ug2HvLBjl+bN+N1YWaynKSvJ1uPWW44Vp23ujFiUKuiuvsty/lbivlTBsBZMY+z5IcOcNhMMjOrM8bPIGjMaxqEJNtbsWtcjtqU7xbeXBxo7Kz55UjCJYyMXNhkU+se64qHU0kcrhz4EGxHxTrJCAqj3h9ETIScO//AG5dD/pk4Hz99QLaWyJsM2WaNkPLMND4NwPlXT+D2nDiLqDdl9aNwVkX+aNgCPG1J9obuxyqVIDA8VcBlPkaI62updD+0b10d+q46GKTofkuXKKt7eL0Qxm7Qkwt2avEfDmvv8qrjbe6uIwZ+djOXlIvWjP+rl4Gxq7pMZpqk5L5Xey7Q/qoklM9mu45hJtnbZlgPUbTmp1U+R4eIp8h36NutECf4WIHuINRWs0/UYZS1BzSM15rsVXNELNcpNiN+XI6kar3sc3w0pgxuPeZs0jFjyvwHcBy8qT0Uqnw+mptY2gdVyWpll0cbrNYqR7D3CxWKs2Xo4z9OTS4/hXi3utVkbu+iiCKzMpmb2pNIx/LHwPneoNXjlNAcjDnfybqlx0sjxc6DmVU+x92sRiz8zGzDm50QeLnT3VYe7voiUENOxlPsJdYx/M2jN8KtLC7ERAL624AaKPAClOLxUeHjLuyxoguzHRQB21Sy1VdWaOPZt5N1PmpTY4o+p6pDszd2OJQoVVVeCKMqjyFK9p7RXDQtIysVQXIRSzaa6Adw40yT77oOiPRypDiGCRYllUxZn/dlkz5wrciwF+6kI2tiNnFlx4M+HdmP7Uim6Zvo4iEXyKOAZdB8aXT0TIdGDX5n4rjpC5G8WMaHFQzYorJgX6osOpBKdY5JRqJARcBjopOgvqXnZG1D86WhMOHU5oXIC5kIGYtGOsnWuRcC4PDStWw0ixeCaBsssa5oSQQyugHzbAjtiaNr8ie6m3ZWxMW8MmDma2HRmjE1z088NtFAOiWBKl+YGgF81S9CNeH+eab4qaXpBjpc5Ea8T6x7BXrEYgRqEXU2AUXJ4aamtmBwuQEnVm1Y1VTO7Z3Ys2/mPTl7ynwMouVvjSwsOVe6KKnAWFgkIooorqFi1I8VgzfOmjD3HxpbWKZlhbK3K7/AMSg4hI8NjQxyt1WHI/hSZd3YlmkmRQsk0eRyODC9wSORuTw431vS/E4RXGo8DzHhSXNJFx669o9YfnUcSywaSaj2h9wlZWu2SPc3Zj4XAwQy2zxKVNjdTZjYqewixpixZlxu0S8IRo9maBXzBZMRIvzlmF8pRLC9mALHvtMIsQkoI0N9CD+IrTsrYkWFVlhXIruXKgmwZvWIvwv2VOjma+72m9005hGiic21JsTioIolEGIfD58RJpI2Hw7PdEW4sZGNtToLcKeExT4XFwQNK8yYlJSpky9IjxBW4qoupUniNCBrrSdCmCx+LmnORcSsBjkIOX5tCjoSOBvZrHjm0vY0xbT2rI0k20ijKkMJw+ARwVeWSZgpkyNqoLZQLi9lv4yAM2nD7ps6KWbM3tw+IdkBKsJHis6kKzxkh1jk9RyLE2Uk91K8VsZJAbAC/EWup8RUC2Vs6aeCPAJEI/2LExHFTtIGJdCs7GJbBiXLAgngNNakuyt48Ri2meCOLoIpWjXOziSYobOVIFkF9BcG/dUWopI5RZwB+3xTjJCNlD96/RPG92htC/YNYW8uKeWndVVbV2PLhZOjmQo3LsYdqtwIrpvZm1UxUYbKy3Z0KSABw0ZKuCLngQeHZTRvTufFioirrmXiLeuh9pD+FMxVdThxsbvjHD+Zvu5hddEybbQ/JULu9uvNjnyxLZR60jaIvieZ7qt3dT0aQwWbL0kg/8AckGgP8CcB46nvqU7B3bjgjRQoVFHVQfe3aedLMTt7DwypE80aySEBIywDNfh1eV+XbTc01TiRu8lkfBo3I6lKYxkO2p5rZh9lomp6x7/AMuFG0NrJBlBDM0hIREXM7WF2sOwDUk6Co7+1ST43EYbEydHHHEkqLCxi6SNsyuZJb5xlIAOUqNRqaMRs58Vh8LNgJx0mHzCJ5eukqaxukmXU3yjrDXS/fUmKljhGVoASHSF2pXneHeaUYRMTATHEJlTEB4/n406To3IBNlI0NiDxBpwwHQR4kxCZ5JJoszLJJ0oIQgZsp0QkPwAAIHDSm/Zu1JMQ8uBx+HWKSaFmBjbPFMn7typ4hhcaHXw5oN0tpiPCGBYDJisI8kVo4wAzpdUkaXRFzLa7Fu3jwqVl0SLpsxGzsREz7ORY5IoZFxMMbuyPNhxIH6GOS1l6OQAa8rDhxm+w96YsYWjyyRzIPnIZUKunjplIPIg2NecTu5+0NhJZXZJcOtyYzlLMyBZFzj6BObQce6nWfGInO57BqaanqGNbd+iUxh4JJsbduHBvK0C5FmIZox+7DC4LIv0bgi4GmlKMRjtcsYzN8B41rySS8eovZ9I/lSyDDKgsot/znVeZJaj1NBzO593906AGrVhMDl6zHMx4n8BSoCs0VKjibG3K0JJN90UUUU4uIooooQiiiihCKKKKEJJiNnq+trHtGhrTaWP/EHuanC1FqiPpGE5mXaemnnwSw87FJIdoq2h6p7DpSTa+wExTRM7ODBIsiAN1Mym4LIbhudOM2EVx1gDSQ4R4/Ua49lvwNIEk8PrjMOY38kWa7bRIdnbHkhx+Jl06LFJEePWWSMFGuttQyldb/Q76Rej6PoYZsM2j4fEzAjmVkdpYm8Cr6HnlPZT/DtEXswyN2Hh5GteO2NHM4k6ySAZRJGxR8t75SR6y31sbjnUyOoZMDYpssyqP79plXCxRsY2xGPi6yGzDUtIynkbX99udPezca4kMEozMqB1lAsroTl6w+i4PEcDxHGwj+3NlXxuCWVL4WITXeRzJmllUIiyZtQTd7G9uABBsKkWxNnPD0geRpLyfNlzdljyrlQnnZs2p1PEkmnnWygJI3ThIlwRqL8wbEeB7aqbGYmKPDzYGd7SLtFR08gJKozrMk0stuJTNGCTqR2A2t2ofjNmX2o/zPSwYvChcQCB0atG9o2fMbG6kiwuereuxOA3Q8XSffiCJJ8FjJAjRJL0UpazJ0c/7t2voQsmU66da/KnHpGxJdMMrRwmN2E4XIvTllMbRqQC40JLAZT33NKtj7qQYSPIudkD50WVzIsfGwjDaKBc9+vE0tk2jc2jGc9vLzNR5qmOIAE+7r8EprCUlwWxmEqzzyiWRIzGhEYjRQ5UyHLc3Ziq63t1dAOapseidVBmPsqNPyoGBZ9ZG09kaDzpXFh1UWAAqIX1E3q+EddT5bJyzW76pF0UsnE5B2Dj76U4fBKnAa9p1PvpRailx0rGnMdTzKC4nRFZooqWkIooooQiiiihCKKKKEIooooQiiiihCKKKKEIrFZooQtU2HVxYi9Iv2d4vUOZfZP4GnKio0tMyQ5tjzG6UHEJAk8cwKMBqCGRhe4PEEHiK87I2KmGz5GkbO2b5x2cqLWVFJ1CjkO+t+KwSvx0PIjQitEeJaM5ZOHJ+XnTQnkh8M23tD7jgu5QdQnAmkc+OCmy9Zuwfia1NK0xsnVTm3M+FKsNhFjGg8TzNc7WSc2i0b7R+w+67YN9byScYJpNZDp7I4efbSyOIKLAWFe6zT8VOyPUb8zukucSsWrNFFSElFFFFCEUUUUIRRRRQhFFFFCEUUUUIRRRRQhFFFFCEUUUUIRRRRQhFFFFCF5rRjlujeBooqNVfuilM9ZbIRYCtlFFKZ6o9y4d0Cs0UU+uIooooQiiiihCKKKKEIooooQiiiihC//Z"/>
          <p:cNvSpPr>
            <a:spLocks noChangeAspect="1" noChangeArrowheads="1"/>
          </p:cNvSpPr>
          <p:nvPr/>
        </p:nvSpPr>
        <p:spPr bwMode="auto">
          <a:xfrm>
            <a:off x="63500" y="-1041400"/>
            <a:ext cx="2124075" cy="2152650"/>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96" name="AutoShape 40" descr="data:image/jpeg;base64,/9j/4AAQSkZJRgABAQAAAQABAAD/2wCEAAkGBhQQEBQUExQVFRUSFBcYFRYWFhUVFBYYFhcXFRQYFBQYHCcfGBwjGRcVHy8gIycpLiw4FR8xNTAqNSYrLCkBCQoKDgwOGg8PGiwkHyQsLywqKiosLCktLCoqLSwsMCosLCwsLCwwLC0vKSwsLCwsLCwvLywsLCwsLCwsLCksLP/AABEIAOIA3wMBIgACEQEDEQH/xAAcAAABBAMBAAAAAAAAAAAAAAAABAUGBwEDCAL/xABHEAACAQIDBAYFCQYFAwUBAAABAgMAEQQSIQUGMUETIlFhcYEHMlKRoRcjQlOSscHR0xQzYnKi4WNzgrLwNYPCJEN0k8M0/8QAGwEAAQUBAQAAAAAAAAAAAAAAAAIDBAUGAQf/xAA7EQABAwIEAwQIAwcFAAAAAAABAAIDBBEFEiExQVFhExQikQYyUnGBobHBFVPhIzM0QmLR8CRDgsLx/9oADAMBAAIRAxEAPwC8aKKKEIoorF6EINRne3emPCws7tZV004u3JE7TSreTeBMPE7MwVUHXbs7AO0nsrnvereh8fNmbqoukaX0Udp7WPM/hUWOJ+ISmGPRg9Z3/UfdKc4QtzHfgE+v6WsTc2igAvpcSEgeIcX8bVj5WcT9XB9mT9SoRRV6PR/Dh/tBQ+9ze0pv8rOJ+rg+zJ+pR8rOJ+rg+zJ+pUIorv4Bh35IR3ub2ipv8rOJ+rg+zJ+pR8rOJ+rg+zJ+pUIoo/AMO/JCO9ze0VN/lZxP1cH2ZP1KPlZxP1cH2ZP1KhFFH4Bh35QR3ub2ipv8rOJ+rg+zJ+pR8rOJ+rg+zJ+pUIoo/AMO/JCO9ze0VN/lZxP1cH2ZP1KPlZxP1cH2ZP1KhFFH4Bh35IR3ub2ipv8AKzifq4PsyfqUfKzifq4PsyfqVCKKPwDDvyQjvc3tFTf5WcT9XB9mT9StkHpanzLnihK3GYKHDW55SWIvUEopLvR/DiLdkEd7m9pdO7tbxR4mJGVsyuOqeenFWHJhwtT7euZ9zd7nwEutzC5HSIOXLOn8Q+PCug9h7aSeNSrBgwurA6MO3x7u6qN0clFL2Epu0+q7n0PUKY1wlbmbvxCd6Kxes1KSUUUUUIRRRRQhFNO2trrAjEsFCglmPBQOJNO1QP0kbAOIw0qKTmI6RQObJqVPbfXTttVfXvc1rWg2BIBPIFOxgEn5BVJvrvg2Olst1hQnIp4sfbfv7By8b1GqKK2tJTR00QjiGgVVI90jru3RRRRUlNoooooQituGw7SOqKLs7BVHaWNgPfatdWbupufHh3wErZmmlDSsptlRcl47DtFwdarcSxBlFFmdudk/BCZnWChu9+7wwOI6EPnsiljw6xALWHZe/urRgd1sVMuaOCQqeBtlB8C1r1PdqnDpi58XievkbJElrjMvO3M34cha/Go9j/SbiHY9GFReQtc+ZqmpMSraiJogZcgeJztBfopktNFG79obDgAo5tHYk+H/AH0Tp3kafaGlOWyN1f2nBYmdWOfDZTk4hksS/fcAX76ddneklz1MSiyRto2nI8bg8alG5EEUc06wm8M6ZlXs4Arfs1OtIrcVq6aO0zMrgQbjUEX1CVFSxyG7DcKoqKl28u6McOCjxMRb940cyk3CtdspU8hpbzqI1oqOsjq4hJGq6WMxuylFFFFTE2iiiihCKlm4m+rYGQI5JgY69sbH6a93aPy1idZVSSABcnQDmTwFqiVlLFVRGOXb6dQnI3uY67V1VsraizKCCDcAgjgwOoKnstTgKh/o/wBgnDYeNGJJjW7a36zasB3C9TAVjqGRz4zc3AJAPMDirSQAFZoooqcm0UUUUIRSDa0OaO/NdfzpfXhxcEdtMVEQlicw8QlNdlN1zJvvsn9mx0qAWVj0idmV9bDuBzDyFMNWX6YtmW6GX2WaJv8Acn3PVaVfYJUGeiYXbgWPvaoNSzJIQiiiirdR0VmsVkUITzu3u02M6ZswVMPHncnnyCDvPW91W0JQ2N0FhFh0UDsznNb3WHlUd3S2W2H2bOsilJJZ1Ug+sB82Fv2cT76dIcR8/i37CB9lT+VeYY3WuqqhzQfC3QfJaOhgyMzHcqsd59oGWdxfRWYgd7G5PxpnpRj3vK5/iPw0pPXodDEIqdjQLaDzVHUPzyOJ5oqa+jPaBGIyE6ZWt5i5HvF/OoVUg3Gmy4xO+4/D8ah43EJaKS/AXTtE7LMLcVYOMwgmw+Mw5Ng2IjIPsdI6nNbsGtVbt3Y7YTESQPqY2tcaBgRdWHiCD51aGKe0mKHtQo/mhAFMHpU2azzriEUlTApkI1y9Yqpb7QF+6sp6O1phm7Fx8LvrorHEYLtzgaqv6KKK9DVEiiiihCKlHo52T0+OQkXWEdI3ZcaID/q18qi9W16G9lfMvIR+9lyj+WMC/wAWP2apMdqDDRuy7u8I/wCWilUrM0gvsNVa+zoMkYHM6nxNKlFYAr1VPDGImBg4BS3G5uiiiinVxFFFFCEVg1msGhCrf0uYHNg5j7DRyf1BT8DVGV0X6R8PmweIHbh5D9kFh9wrnU1I9Hzl7aPk+/mEzWD1XdFiiinbdnCJNP0ci5g6sB1spBtxB7RyvWgnlEMZkOwURjC9waE0057s4YSY3DodQ00YPhmF/gDW3bW7cmHuw68d7ZwLFT7Mi8UP38qevR/shWE2JJObDPB0fZ13Ia/kNKrqvEIu5umYbi3De5T0cDu1DHCxupzjp8wfvxo/pZR+FNgmsmJbtd/u/vW2aXRv/mN/upqxk9sPOf4n/CvMom5nhvX7rV2ytVcyNck9pJ+NeaKK9iYLNAWMcbm6Kc925cuKiP8AF/f8KbKU7NfLNGf4h+VR61uenkb0KdgNpWnqrSxTfOv/ABYZxSuYCWN0PB9nOPdlI+NNc0vzl/8ABf7iaVLiMoB7ME4/215Mw5Hh3Ja2VmZtlUYrNP8AvZu6MPjjh4Qz3WMqOLdZQbWHffwpUm66wYaWSYB2C2ChrJGTw6305O4aCvUDicDYmPJ9bYcVlRTvc4gcOKitFFFWajIroP0Y4Ho8HAP8LMfGQlj99c+V05uhBkgUezHGvuQCsvjxzSwR/wBRPkFPpBYPd0spBRRRTKdRRRRQhFFFFCEVis1ihCjm+y3w8g7YZh/RXM4rpjfZrYeT/Jm/2VzOKewP+IqPe36Jqr9ViK9I5BuDYjhXmitOQCCCoNyNQpzu3tsTLleS0w0BNhmW3DMdGHHqsCPCn3BBIElTowgnKMzR6AlDcERk28chIqrYMQ0bBlNmU3B7DVj7J2sXjUva7KCSNAbi+oFx715ca8/xzDzSnNGfA7hyK0NFP248W4SjFkgEjrBpukuOQJubjiDTFtjE2w8o5kmpVhyp+jodLhVYf0ki3+kUz7ZwAsw0I5qRpb41n6aURytLuBVm8XYWhVwBTlHuvi2QOuGnKHUMIpLEeNqW4TabbPlMkQW7qV6wvl1BbKeV9PiKmW7vpAAVHli6Z2upYOY+jQNlysG6rDUENyuQbEXPo78TdlEjG+DTU8+VllHwBlw86qriK9RNZgewj76lnpK2SIsV0y+piATflnW2YgjQ5lZHuNLsaT7G2UoIBALc2YXsedvD399LrcSihgzu1zDYJVNSulksOCfkkzEW1vGR5kU4tlCjMTfoshVbHmCbudBw+Nb8FhlRb2LE6aKWP5jytXh8SqcAAe61/wCks3vYV5e52Z2i1RK8bRxeZmllyRBgAxFwWVdFBb12GnAZQe2q927tlp3IDHolNkFgot/KNBTzvZineG+ayFx1QB1jbix1J17SfGojW49H6BhZ3h+p2A5KhxCZzT2bdEUUUVr1TrIFdTbBWyHuIHuFcsg11NsFro3iPurK4z/GQe530VhS/u3fBOtFFFNpxFFFFCEUUUUIRWKzWKEKK7/yWws/dh5v9jVzdXQvpNmy4PEf5BH2iF/Gue6ewAXkqHf1AeQTVZs0dFiiiitQoCKsHZeEywoCAxTTh2i45i2the9V9VlbvgyRIG0LplPc1syH76yXpOSImcrn6K5wkC7vclcaZhoR56/+JP8AVSp4i6g314aZgP8AnlTasgzWa9xxBCkC2jC7MLa3pww+IUdW5s1yLWANuJuSAB32PGsI4HdXp3Vd7ZiLziJeOY2voLs1hc8hYD41Z8mw9mwYSLDNKpkiK55FQvmLukknKxBChe4X51HMTsjLiFmCroTe4OZbg+8ag91xWVxTkDkLC9lHqjg1r8TwIrQvxYd3ZCwaAa+9VrqASPc953WvevZkY2YnWjMscz2KMpHRBiugGo0ZdDa4TnbXG6amRC+oLWueHEd2vG9e8RE0qlCASUIYFQLm+bU9w1BFOWysMMNHY6W5roNNLAXFwO299b8DUWrr2z0zYyPED8k7T0phfcHQhb8RGSbXWy9oN/irUm6FXax1AF2vqAO4aAfZoxEinidTrwUt7iRfyvXnB9ey3JzG7X4hBr2m3EDzqpaLBTQEwb4RFor8MpDEW9o6AeFQyprvnKei04O9z3LwX32vUKr0X0cv3TXmVncUt2wtyRRRRWiVWiuoN13vED2qh961y/XSu482bDRHtgiP9AFZbHBaop3dXfRWFL6j/gpPRRRTScRRRRQhFYNF6TY3F5ALC7MbAU3JI2Npc7ZdAubBKaKbnlmWxOQ35cDSjC40P3EcQeVR2VbHOyG4PVKLCBdV96XsZlwco9to0+IY/dVHVanpmxvVhT25XfyQZR/v+FVXVx6Os/07pPae4/OyiVp8YHIBFFFFaJQ0VYm6T3hQMeKjXsseo3kdD5VAMNh2kdUUXZjYDvPfVnbK2QmHhVLjMLXIck5jxsCLW7hWR9KJWCFrCdbq4wtrszjwsvG2ELzghQrkgHmC3q38x+FatpQ9DM0bnrqMzG5PVHB8xAzdwAABNLFF8TF/mJf7QqL+lDFltpPY+pHGun8uf73rM4bRmsl7IG2l1Z1VR3cA2upHhw7IwOYm3DndizZe3QEX8a1TRNH66MGVQ5uLXbgtr8RwuO01Ft1MfK0rr0jaozetqW0F78qdNr7RmXIxc5lcDU5hre+lrczSKygdTTmJxHNOU84mZnATthInDhsrCPSzlTlzNxINuF7af3rRiJG+kTawNuwoMrgcsy2B7waI8XKVILsEVT9LhZTbQ8RrVfyY53PWdjcknU8W9Y+dSsMwt1aXEEC1kzVVYp7XF1ZOD2auLwk7o91iHBTpm6r+qQcgsTex51u2IoCOLWzDruT6qDVhbtP/ADhTf6Lp74XHR/whreMbj71FLdm+rz4cdL/GodfAaaZ8N7gFLpZTMzOVGt95CQOABbUc9B1R5D76iNWFvbsETRZ4gM8etg5N14toRa/PS3Oq9rb+jkjHUga06g6qmxIETXKKKKK0SrEV0D6LsXnwWH/yip8UYr+Fc/VcfoYxt8Pk+rnYeTqCP6s1Zv0hbaOKX2Xj56KbRnVzeYVsUUlxWOyHKozMeQ/Gk6zSkZhkPcPzqofWRtdlFyRvZSgwkXTlWaT4TFdIt7WPAjsIpRUqN4e0ObsUki2hWKacZITKCBcRWv58fhS/F4jIt+fADtNeMFh8q6+s2reJqFUt7dwhaepPK23zS2HL4ikEsomYkmyKNO2/hWGJ6NJR6w0bvHCt2PgUkKqjO3O3AdtK5cOBEV5BbfCqzusj3SZjqBv13Hkns4AH+aKhvS3iL4uJfYhv5szH8BUGqYelP/qH/Zj/APKofW4wJtsPi911VVWszveiiiirlR1JNycEHlZygYRjQsbKrHu5m3Kp2J2P0kI7Ap/KoTuO1mkPYBx9UXvqRzPK3jUjxe07DUm3foPICvNMeL5K1w5WstThzQIAUsg0xUX84qFekL/qU/8AoI/+tKlkeILKkoXKAQVHaFN/zpDv7u6+IdcTAucMgDgasLcCBz007stKwKoZT1d5Da4I+KZxKNz4/CozurF89n4BBYnQev1Rxp33nJuqk6g34/3760bs7vyYhGhs0ZkmQFmVrAZXNz52HmKmuN3GilAbpXVujtbKCCyBVQkHtA+FO4q8S1peDtoPJdo7RwgFMUl5MMctznVlXXnY9p8dKr21W/NuVGBCElbNHPe5UkOXsWY29UaW7udVttPd+ZMTJEI3YiRgLKSGGY2INtQRb31Yej0rIe0a9wA31UTEh2lnNUn9FhsMYeXRJ/8AoadNliy8vv8Ahzrxu7slsDgpOk0lxBtbmBbKB42JPnWvFYjoVW40bg2uhHbWfxWZtRVyOj1BOnwCsKGMsiAcnJ5SQQxjYHiGUi/wqsdu4PocRIuXKL3UXuLHUWPMVYMG0bjjp39Yf2qCbzD/ANS/HlodbaDQHmOyrT0Zc5tS5nAhM4q0dkD1TVRRRXoCzaKsb0OYoiTEL2CN/slh+NVzU89EI/8AVTdnQi/2xVF6QNvh8nMWI991Lo/3wVyspEeYnWRhc9i16ixIgJXirarbXypwxGGDx5eGmndak2zo05qA66HT4isb3V7JWhhtpoevHzVlnBBuvOzCVZlbQv1h58RTpSLHxGwZfWTXxHMVvgnDqCOdWVKOxvATtqOoP6pp5zeJI8IOlcu30TZV7O899K8TPkUseQ+PKk08DI2dBe/rL294761SYkTOii/G7A6cOAqO2XsGFjvXJ877H9ErLmN+CU4HDkAs3rPqe7sFKZFuCO0V6FBqwjiDGZPNNE3N1QfpdwBWeGS2jIUP8yNw9zD3VAKv/wBJG7H7Vh3VR1/3kX844r5gkedUCykEg6EHUcx41Z+j8/7A07vWjNvhwKj1jfHnGxWKKKK0ShJy2LtARM1ybEaDlflen/XQvq7eqvEDsv3/AHVDwbVI9nbVDCSRtGFgB2A3ufwrI47QnN27Bfmr3DakW7Nx9ycpdr9CyK7FgL5gPA6AdgJp+2DtMsIypssjHqE66Xv7gL1XmJmLsSaedy//AOtb8le3ut+NZeWnbkJO6t8ymm8u8v7KgygNLJfIp4acWNuQuPG4pDuLsqXG4vpMVIzRRKWYFiIyW6qLlBtzJ/01qfeHoNpESRRzR5EBR0VjwvdGYdU3J7q07/Y/PiAIxkgMaNGqrkU5hqxUaE3uPKrqmjjo6USFty7j71CpaR2I1ZhDsoH2SXH/ALVszEOiyM6I3quSyunFSL3IuLai1S7Ze2lxMIkTmDpfVWHFT5++mrc3baxYWc4iJZlQqIg6husQSVzMNFAF/Ok+621WmlxJZUUFoyFRQiLcMLKo7gvupvEYWVFN3hrcpG/VIdA+jqzTOdmstW1NthDG8hzh72ym9rW/O1NkOPaWMWJOXih1BHOw7aj2O/eOBwDtb31u2ZjOjbuqrFOGt03VgHa6p1efolzrqn0gfo/2qNbQnzyM1yQTpfjbkKctsbQCl0TVXAJ7ATqQKZK2GB0RjaZnDU7e5UWJVGc9mNh9UUUUVpFUIqzvQ3s4/PSW9ZkjHl12+9arbDYZpHVEBZnICgcSSdB/zsrojcTd4YWCNOPRjU+1I2rn/ndWZ9IJg5jaVu7yL9ANSVOo2eIyHYfVS4CkWOjKkSLxX1h2il1eXW4qBNCJGW8uhT4NivMcgYAjgRTfKehfq6h79Xv7RXnD4wRhksSQxCgcxxFKMLhiTnf1jwHsiq50veQ1rPX4n2eadtl32S003yC2ITvU04WpDtEZWjf2WsfA1LrB4A7kQfmks3sl1ZryDWb1MBTa04vDCRbHyPYapn0kbgNmbEQr1uMsY+l/iIOZtxHn21bO1t44MMVEjgO5CpGOtI7MbKFQa6nmdKVYrDLINfI8xUaSOWKQVEGjx5OHI/3SgWuaWO2+i5Noq4t9vRaJS0kNo5TqRwjkPafYbv4H41U+0dmS4dzHKhRhyPPvB4MO8VpKHFIasZfVeN2nf4cx1UCWB0eu45pLWb1iirQi+hTN7JSMUDxHiR+VPG70cgljljUsoOpGg7GBvw5VHqeN3Nt/s72b92/rdx5MB7x51nsSwphic+EeLlwKtKSucHhsh0Un3n2cZGSePUgBX/lvcN/pub9nlTzvHvdgpY44I40lEKhRMwOuUWPR2IJBI4njfhzrTHJcZoyGDa2voe8HkaQ4rZMEjEvCQx4lQwv3nIbHxtWapMRETBDUNuB5/EKylpX5+1gdYpfjt6sLPs58PGiwzRkPGijqykGzBOecqToeNha/CkexcE2FwzaXmku1u+1lW/cNfMivWCwEURvFDZvaYG/2mubdwrbi8UsKGSRv+eyopFXXGqHYQNNuXNdgpuzcZZXXPNQTF4Zo7GUFcxOhGptxNvPjSN8ToQBa/O+vd4Vu2ttNsRKXOg4KOxeQpFWvocLjjY10g8W/RVFTWve4tabBZJrFFFXSrkV6SMsQACSTYAC5JPCwpw2Lu9PjHywoTb1mOiL/ADNwHhxq4dyvRvHhrOevLzkI6q9ojXl48T2jhVNiGLxUv7NnifwaOfXkFKip3P1Og5pt9HXo/MFpZQOmYaDiIlPHxY/27atWCEIoArUAkCEkhVUEszEAADiWY6Ct2HxCyIrowZXAKsDcEHUEEcRWehikLzPObvPkByCmkgDK3ZbawazXiR7C54CpbiALlISHAD5yU/xU40h2WnVLH6bE/lS6olE20IPO58zdLkPiRWrEQh1IPMVtrBqU5ocMpSL2SLAT8Ub1k08RyNJMZhsRLIy9J0UJQZWiA6YsbhgWa4W2hBC635W1WY7DEkOmjL8RzFZhnWZCCORDLwqJTyGN3Yyb8Oo/uluF/EFCt3tnmbHkMqdHs0kF1vafEuP3jltSyxnUEmxc2NOmz9rTYvHSPA4GEw46JywzLPKDd+j16uQXGbnfUGwIT7S2DNhcKMNggQk8x6WcsWliWVryPbi5t1Q17jQnhetO9HzGHi2ZghleWNhxsY4EHzrsbaFvVB5lyatdHHT/AAc1H2Ug2HvLBjl+bN+N1YWaynKSvJ1uPWW44Vp23ujFiUKuiuvsty/lbivlTBsBZMY+z5IcOcNhMMjOrM8bPIGjMaxqEJNtbsWtcjtqU7xbeXBxo7Kz55UjCJYyMXNhkU+se64qHU0kcrhz4EGxHxTrJCAqj3h9ETIScO//AG5dD/pk4Hz99QLaWyJsM2WaNkPLMND4NwPlXT+D2nDiLqDdl9aNwVkX+aNgCPG1J9obuxyqVIDA8VcBlPkaI62updD+0b10d+q46GKTofkuXKKt7eL0Qxm7Qkwt2avEfDmvv8qrjbe6uIwZ+djOXlIvWjP+rl4Gxq7pMZpqk5L5Xey7Q/qoklM9mu45hJtnbZlgPUbTmp1U+R4eIp8h36NutECf4WIHuINRWs0/UYZS1BzSM15rsVXNELNcpNiN+XI6kar3sc3w0pgxuPeZs0jFjyvwHcBy8qT0Uqnw+mptY2gdVyWpll0cbrNYqR7D3CxWKs2Xo4z9OTS4/hXi3utVkbu+iiCKzMpmb2pNIx/LHwPneoNXjlNAcjDnfybqlx0sjxc6DmVU+x92sRiz8zGzDm50QeLnT3VYe7voiUENOxlPsJdYx/M2jN8KtLC7ERAL624AaKPAClOLxUeHjLuyxoguzHRQB21Sy1VdWaOPZt5N1PmpTY4o+p6pDszd2OJQoVVVeCKMqjyFK9p7RXDQtIysVQXIRSzaa6Adw40yT77oOiPRypDiGCRYllUxZn/dlkz5wrciwF+6kI2tiNnFlx4M+HdmP7Uim6Zvo4iEXyKOAZdB8aXT0TIdGDX5n4rjpC5G8WMaHFQzYorJgX6osOpBKdY5JRqJARcBjopOgvqXnZG1D86WhMOHU5oXIC5kIGYtGOsnWuRcC4PDStWw0ixeCaBsssa5oSQQyugHzbAjtiaNr8ie6m3ZWxMW8MmDma2HRmjE1z088NtFAOiWBKl+YGgF81S9CNeH+eab4qaXpBjpc5Ea8T6x7BXrEYgRqEXU2AUXJ4aamtmBwuQEnVm1Y1VTO7Z3Ys2/mPTl7ynwMouVvjSwsOVe6KKnAWFgkIooorqFi1I8VgzfOmjD3HxpbWKZlhbK3K7/AMSg4hI8NjQxyt1WHI/hSZd3YlmkmRQsk0eRyODC9wSORuTw431vS/E4RXGo8DzHhSXNJFx669o9YfnUcSywaSaj2h9wlZWu2SPc3Zj4XAwQy2zxKVNjdTZjYqewixpixZlxu0S8IRo9maBXzBZMRIvzlmF8pRLC9mALHvtMIsQkoI0N9CD+IrTsrYkWFVlhXIruXKgmwZvWIvwv2VOjma+72m9005hGiic21JsTioIolEGIfD58RJpI2Hw7PdEW4sZGNtToLcKeExT4XFwQNK8yYlJSpky9IjxBW4qoupUniNCBrrSdCmCx+LmnORcSsBjkIOX5tCjoSOBvZrHjm0vY0xbT2rI0k20ijKkMJw+ARwVeWSZgpkyNqoLZQLi9lv4yAM2nD7ps6KWbM3tw+IdkBKsJHis6kKzxkh1jk9RyLE2Uk91K8VsZJAbAC/EWup8RUC2Vs6aeCPAJEI/2LExHFTtIGJdCs7GJbBiXLAgngNNakuyt48Ri2meCOLoIpWjXOziSYobOVIFkF9BcG/dUWopI5RZwB+3xTjJCNlD96/RPG92htC/YNYW8uKeWndVVbV2PLhZOjmQo3LsYdqtwIrpvZm1UxUYbKy3Z0KSABw0ZKuCLngQeHZTRvTufFioirrmXiLeuh9pD+FMxVdThxsbvjHD+Zvu5hddEybbQ/JULu9uvNjnyxLZR60jaIvieZ7qt3dT0aQwWbL0kg/8AckGgP8CcB46nvqU7B3bjgjRQoVFHVQfe3aedLMTt7DwypE80aySEBIywDNfh1eV+XbTc01TiRu8lkfBo3I6lKYxkO2p5rZh9lomp6x7/AMuFG0NrJBlBDM0hIREXM7WF2sOwDUk6Co7+1ST43EYbEydHHHEkqLCxi6SNsyuZJb5xlIAOUqNRqaMRs58Vh8LNgJx0mHzCJ5eukqaxukmXU3yjrDXS/fUmKljhGVoASHSF2pXneHeaUYRMTATHEJlTEB4/n406To3IBNlI0NiDxBpwwHQR4kxCZ5JJoszLJJ0oIQgZsp0QkPwAAIHDSm/Zu1JMQ8uBx+HWKSaFmBjbPFMn7typ4hhcaHXw5oN0tpiPCGBYDJisI8kVo4wAzpdUkaXRFzLa7Fu3jwqVl0SLpsxGzsREz7ORY5IoZFxMMbuyPNhxIH6GOS1l6OQAa8rDhxm+w96YsYWjyyRzIPnIZUKunjplIPIg2NecTu5+0NhJZXZJcOtyYzlLMyBZFzj6BObQce6nWfGInO57BqaanqGNbd+iUxh4JJsbduHBvK0C5FmIZox+7DC4LIv0bgi4GmlKMRjtcsYzN8B41rySS8eovZ9I/lSyDDKgsot/znVeZJaj1NBzO593906AGrVhMDl6zHMx4n8BSoCs0VKjibG3K0JJN90UUUU4uIooooQiiiihCKKKKEJJiNnq+trHtGhrTaWP/EHuanC1FqiPpGE5mXaemnnwSw87FJIdoq2h6p7DpSTa+wExTRM7ODBIsiAN1Mym4LIbhudOM2EVx1gDSQ4R4/Ua49lvwNIEk8PrjMOY38kWa7bRIdnbHkhx+Jl06LFJEePWWSMFGuttQyldb/Q76Rej6PoYZsM2j4fEzAjmVkdpYm8Cr6HnlPZT/DtEXswyN2Hh5GteO2NHM4k6ySAZRJGxR8t75SR6y31sbjnUyOoZMDYpssyqP79plXCxRsY2xGPi6yGzDUtIynkbX99udPezca4kMEozMqB1lAsroTl6w+i4PEcDxHGwj+3NlXxuCWVL4WITXeRzJmllUIiyZtQTd7G9uABBsKkWxNnPD0geRpLyfNlzdljyrlQnnZs2p1PEkmnnWygJI3ThIlwRqL8wbEeB7aqbGYmKPDzYGd7SLtFR08gJKozrMk0stuJTNGCTqR2A2t2ofjNmX2o/zPSwYvChcQCB0atG9o2fMbG6kiwuereuxOA3Q8XSffiCJJ8FjJAjRJL0UpazJ0c/7t2voQsmU66da/KnHpGxJdMMrRwmN2E4XIvTllMbRqQC40JLAZT33NKtj7qQYSPIudkD50WVzIsfGwjDaKBc9+vE0tk2jc2jGc9vLzNR5qmOIAE+7r8EprCUlwWxmEqzzyiWRIzGhEYjRQ5UyHLc3Ziq63t1dAOapseidVBmPsqNPyoGBZ9ZG09kaDzpXFh1UWAAqIX1E3q+EddT5bJyzW76pF0UsnE5B2Dj76U4fBKnAa9p1PvpRailx0rGnMdTzKC4nRFZooqWkIooooQiiiihCKKKKEIooooQiiiihCKKKKEIrFZooQtU2HVxYi9Iv2d4vUOZfZP4GnKio0tMyQ5tjzG6UHEJAk8cwKMBqCGRhe4PEEHiK87I2KmGz5GkbO2b5x2cqLWVFJ1CjkO+t+KwSvx0PIjQitEeJaM5ZOHJ+XnTQnkh8M23tD7jgu5QdQnAmkc+OCmy9Zuwfia1NK0xsnVTm3M+FKsNhFjGg8TzNc7WSc2i0b7R+w+67YN9byScYJpNZDp7I4efbSyOIKLAWFe6zT8VOyPUb8zukucSsWrNFFSElFFFFCEUUUUIRRRRQhFFFFCEUUUUIRRRRQhFFFFCEUUUUIRRRRQhFFFFCF5rRjlujeBooqNVfuilM9ZbIRYCtlFFKZ6o9y4d0Cs0UU+uIooooQiiiihCKKKKEIooooQiiiihC//Z"/>
          <p:cNvSpPr>
            <a:spLocks noChangeAspect="1" noChangeArrowheads="1"/>
          </p:cNvSpPr>
          <p:nvPr/>
        </p:nvSpPr>
        <p:spPr bwMode="auto">
          <a:xfrm>
            <a:off x="63500" y="-1041400"/>
            <a:ext cx="2124075" cy="2152650"/>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97" name="AutoShape 44" descr="data:image/jpeg;base64,/9j/4AAQSkZJRgABAQAAAQABAAD/2wCEAAkGBhASEBQUEBQVFRQVFRcUFRQWFxgbFhgXFxYXFRQWFhUXGyYgGBkmGRQWHy8gIygpLC0sFh8xNTA2NSgrLSkBCQoKDgwOGg8PGiolHyQpLDUyKiwsLCosLCksLCwsLCwwLCwsLCwsLCksLCwsLywsLCw0LCwpLCwsLCwsLCwsLP/AABEIAOQA3QMBIgACEQEDEQH/xAAcAAEAAgMBAQEAAAAAAAAAAAAABgcBBAUDAgj/xABBEAACAQIDBQYCBwUIAgMAAAABAgMAEQQhMQUGEkFRBxMiYXGBMkIUI1JicpGhM1OCwdEVF3OSk7HS8GPhQ8Lx/8QAGgEBAAMBAQEAAAAAAAAAAAAAAAMEBQIBBv/EACsRAAICAQMDBAEEAwEAAAAAAAABAgMRBBIhMUFREyJhkaFxgbHwwdHxYv/aAAwDAQACEQMRAD8AvGlKUApSlAKUpQClKUBg1z8TiWduCL+JuQrbxCEqQDYkZGtXZJHARazA2b161TuzKaq6J9/PwSwwk5H0uyYrZi/nc/1rP9lRfZ/U/wBa3K5m8O34sHA00pGQ8K3sXbkq+f8AsLnlUkdJU8JQX0cSulFNuR6jZ8FyLZgXIudDe3PyP5V9f2VD9n9T/WtHdmCUQd5P+2mPeyD7PF8EYB0CrwrbyJ1JqOYneLE4nFGLD3REmaHis1iUBMhPDIhGQFrnO+QyLGVaKqTaUVx8EUtVKKTbfPYmP9lw/Z/U/wBaf2VF9n9T/WuPunteeV5o5omTuioVySeLiByub3IAF7kkXsSSKkl64ekqi8bV9Ekb5SWU2af9lRfZ/U/1rzn2UoF4/CwzGZ/KujWDXEtJS1jav2O1bPyamCxnH4Wycaj+YrbrmYtOKZAuTDNmHTpXTrzTzk8xlzh4z5FiXDXczSlKtEYpSlAKUpQClKUApSlAKUpQClKUApSlAYtWiV4Z/J1/UZ1v1o48eOI/et+dVtSsRUvDX84JK+rXwfO2JsQsR+jIrymwUObIOrMegHIam3rVJYzaWJxOMRsTJ3oWeOO4/ZC7i6oLWseA+oW+dW1vbsbFYlBHh5hCtm4zYlnJFgmVuFdbm9/KuRuNumhwMQxUXC4nM4B+IspIjLg5jL5fIX5itaiyNUHJ9fyZeornbYorhfgmONxaxIztoo//AAC5AvUNxuxRNicTPEF7/gRVs9mVzGChsy+GUcOoYZAXGZre3w20scsaOGsFea6qzfCCt24RcIoPiINwHFuo4Gyp2aKfj442fEMj2U3Vu5QxG6iwN1fJc1MinkKjri1HcSWzTlt8Ex3dxamAKeJXRQZUduJ1Yi542sL89AB5V5YNPpUyz3PcRE9wCCOJyCrTZ6ixZVy5seYJjexHlxGJaCRuG6rLiDE1hIGRBwnK6sxU6W8IY/NVgogAsMgMgBoPSo7FtZJU98fhH1evnvASQDmMz6HT/Y1y95Nvx4OBpZM+SJzdz8Kj/uQvWNjQSR4bimN5nBll8nbPhH3VFkHkoqKS2x3MmUk5bUbOzVvxvzZj+Q0rfrT2WPql9P5mtyq+mWKo/pn75JbH7mKUpVg4FKUoBSlKAUpSgFYNZrmbx7ZXC4aSZvkXwj7THJF92I/WvUm3hHjeFlnKG+cf9p/Q8rcFuL/y/Fwf5P1yqTg1+axj5O+77i+t4+84vv8AFxX/ADr9B7v7XXFYaOZNHW5HRhky+zAj2q3qdP6Si1/WVdPf6jaf9R0qUpVMtilKwWoDNaW0Pji/HXr9M5kEDrlb3zuBWvOeKdB9kFv6fyqpfNShhd2v5JYLnP6m+KzWBWatkRy9tbJMyqY3MUqG8cgANidQVPxKbAEeVV1s3aYZ3VZIQ8zrESDcL3SMpaPIFk4EuoY3sQAbkkWRtzEFMPKVLcfAwThtxcZHhtxZXvzOQzJyBqotubpmPAxzPIXmLyx8Cgd2FQyu/IEEd27G/M2t1uaZKSxJ9TO1eU04r5/wTPd2GKPFRuigpMngdRnxJxIWdyAZCwkLX9MvFUl3hxuIiivhoe+kJsF4gqqObsSRkPLPMedRHY2CgbFYRcJKspwsbd4CWCpdES4KghmLM7WuRkRkReuvv3gcfLERhXRIxG5lFz3knhPgHhsBYEaj4vKuJJOaz+SSDca3hfRX2ytrTY3auHGLcSATZKP2Y4QWHCvS6jPU86ufELdGHVT/ALVEdy91YvomCkdCskZafzLSKwu2f2Sht5DzqZMK81c42e2K4Swd6SuVazLq+TX2Yfql9P51t1ztmyhYyGy4GIN/++dbS4nS4IvoTb+RyrN09i9KOeuEXrF7me9KwKzVojFKUoDymmVVZmNgoJJOgAFyaj+5m9y45JSBwskhAXn3ZJ7pj5kAg+amuT2r7e7rDCBT45zY+Ua/F+ZsvoTVe7j7f+iYxHY2jf6uT8LEeL2IU+gNXKtNvqc+/Yp2ajbao9i/KzXypyr6qmXDF6qftc3h45UwqHwx+OTzcjwr7Kb/AMQ6Va7VQm+G7mLw87PifH3jFu+W/AzMb2+6funplcZ1c0Si7MyKerctmER+rE7JN4OCV8K5ykvJH+MDxr7qAf4T1qu698Fi3ikSSM2ZGDKfMG49sq17q/Ug4/3JmVWbJqR+lb1mtDYu1ExMEcyfC6hrdDzU+YNx7Vv1861jhm8nnlGDXhjD4bc28I99f0vXua1ZHAku2Vl8P68XvkKhtfGPJ3HqeQd+MBhr4SLjhIsST+dfGzl+sk+7ZR6C/wDQVtQgk8R56DoP614QeCZwfn8Q/W4qm44lCT6Z/wAEqfDS8G/WawKM1q0SAjW1cae+cuCFgHGoYEKzZd34iM+KQgC17d0dOKxi2z9lh4cSWbiTDxSYRHJCh5JbCVxYWVRdEBNzYnM2Fd7fzHXhVY7FuMm9xZSsbMDcmwYXUjz4LZkVHNm7cw5wEWGieUyBkkkkAYeMsZSL3DuQVPw3yj52sblcHsyjPukvU2s3NibTWPHiLDRhBiI0v4FBUKrlZCIwFAuOEqRqQQRe1WBhoCoILM1zfxWyyGQy+HInO+pzqA7vYAvj5ZFVY4VlEZVFzMirG3xBRwpeJGva54rHXOxQKjvxlY8E2mztefIoazWDVdlo5qJ9e48g9vO1h/ufzrCNIy5A2ya56jMqPcD9a9MF4pHfl8I9ta9j4G+6x/I/0NZlcMw3ZxFuX031J5PnHfCPeOQEAjnX3WvhrZ2+G+Xvmbe969xWhCWVkhZmviRwBc5AZk9B1vX3UJ7Ut4O4wndIfrJ7r5iMftD73C/xGpoQc5KKI5zUIuTKx3t28cXi5JflvwRj/wAa5L+eberVxqUr6OMVGKiuxgSk5PLLw7N94fpODCubyQ2je+pAHgbzuuV+qmpbVXdle7mLjlOIf6uF04eBr8UgyKsF5AHQnW5tkb1aFYGojGNjUXwbdDbrW40dt4AzQOisUe143BsVcZowI8wL9Rcc6g+wN/opwcJtRFV7mNmYDu3NypVxojXGunpVjEVT/azu93WIXEIPBNk/lIo/+yi/qprvTRjOWyXfo/k41DlBb49uqPve/sxeK8uCvJHqYtXUfd5yDXLX15QEipduh2hzYS0ct5YNOH50H/jJ5aeE5dLVL9tbo4Pacf0jBOqyG92A8LHUiVLXDeevUGr8bZ0vbb08lKVUbVur6+Dl9kO8NmfCucjeSL1y7xfys3+b3tIGvzu8GJwGKUupSWJg4B0IBOh0KkXFxlmav7ZW0UnhSWM3V1DD31B8wbj2qprK0pb49GWtJNuOx9Ubda+NW6HK/P8ALM/pWxWCKz5LcsF5PBpYza0UZAZvEQCAASbE2DGwsFvlc2FaeHx8eJRNY3dWkiViOMoCBx2BtbMHInJhnnXtj8AskZikLBGy4gbXUnONj0I8J6g9bVwNpGRCe8H1jujSOCQixJIFhhgkIFmJcZgXHE514aKELY7ZI4cpQeUSOLHFSFm8J04vlPvWzM68JLEcNsybcNudzpatJJGjw3FirMVBL8OeQJ4dbcTcNtALm9hmBWpPs7C4lCilHVlVzE1mHC2aMUbMX5H8s6gStq/9L8/6f4JW4y+H+Cu96sXA8kyrM8gIjRGaRDH3QsWCDuzoUI4lN+JRmTcV7YHbmGezA4HDBHHCgjfibhAHEX4ASCCV0U635W3Nt9l0ebQkxHobvH+fxL+vp1ge1thz4ZrTIQD8LDNG/C3P018q3NPdRetkZYa7Ph/TMG+F1Mt8o8Puun2S7FbYwkUolSSORy/H9XJN3YZShVnS3xm1h8pzBAvcWDsnfPB4iwSQBjorEAnWwBuQTkcgb5E1TuxNz8RiQGA7uM6SPex/Aozf1GXnVgbF7M8Oli694ftS6cjlEMv83FVfV2aaHs3NyXZc/fZfuWdKtRL3KKUX54J3JOqi7EAedaTzvLkl1Tm55+QrUnxGGh+NuNhYcORt4lTS4CqGdASTZeIXtXhtTac1+Awh0DOrxqWLslk4CpsBcgubHIhGW971menZbxLheO7/AH/19mpvjDpy/wAHpNteziHDd2TmAzG8ZdRxGK6ElXK3NyNASAbEVuwYzvsOG4SpbwlG1V1fgdTbI2ZSLjI2vUewOx2lBtIe5sgWUqt2iQcUBjbJ45o2JUswI1OuQk+GhGVhZVzW+pJ1Y355n8yaltUVH04/8OIOTe5m4BWawKzXZ6fLHKqC312/9LxjyA/Vr9XH+BSfF7m59x0qzu0zeD6Pgyim0k9416hf/kb8jb1cVWW6+5mIxreAcEQNmmYeEW5KPmbPQZeYrS0cVBO2Zn6uTk1XE5GBwMk0ixxKzuxsFAz9fIdSchVn7u7iYbAx/SdoMhdQGsf2cZ6D94/TztYXzrcxGM2dsWLgjXjmYDK4Mr9DI1vCl/boL3qst4d5sRjX4p2yHwxi4ROWQ6/eOf8AsJnKzUcR4j58kOIUcy5l/BYEG9su08YuHw3FHhlu0z6PJGpGROqKxsthmQxuRpViqLVDey/d/uMJ3rD6yeznqEH7MfkS38flU0tWbft3bY9EaFKlt3S6sVx969hjF4WSL5iLoejrmp/PL0JrsVg1Em4vKJWsrDPzLJGVJDAggkEHUEZEH3Fb2xduz4STvIH4ToRqrDoy8x+vQ1Ju1Pd/ucUJkHgnzPQSD4h7izevF7QmvoYSjdBN9zBnF1TwuxcOztvYDa8QhxChJcyEJ8QOnFC/M55jXqCM66e52xJ8F3mHdu8hv3kMmhF/jRl5G+Y5G59BRqOQQQSCCCCNQRoQeRHWrG3Q7UitoscbjILPzH+KOfLxDPr1qjfppRi9nK8eC5TqIylmfXyWpWa8oJ1dQykMrC4INwQdCCNRXrWWaZ8st61pcJcWIDLl4GzGRuLX8xW3SuXFPk9Ofi1ZygBCgMGdGBuwGYCsDYWIBOoNraE1Gpknw+G7twwCmNWk4jdxxBIlVlv8KqvFe1yToDUyeMEWOdeRw5HwsR5HMf1/WinKPVZOXFM4Uu0sRE+IN++SK10KhW4ihk4UYcuFoxmDnzzy98Vg4J7oAhbIvE3CwuLGzDMcQJF7XtcdQa9MfswNG6j6oyMruy+JWIIvxA6XCgE5Zc65mKwEipwkMypLisQ8hPhMciTsqhgdbyqLdEPK10oV3Lnr9M8TlD9Ps6RxMEFwbkq0au1sk7w8KEk5Bb2GWnOvXBbSPHKkpW4nEaWHJo1kS4zN7E3J5qdNBxMLsSZvDK4eAhVVy54nh7qVVVwvxtea2dgwUHMk12sHslVIYDikCqpmlzc8I4QbCwBsTpbWijXUtsfwE5TeWaUmypiGiYAx97I5e6hWhlZjJEwzcOBI2YFjwKS2ZWt3C4L4eNzMyWs1goyDqCxX4jZzfUXNworfGFHzEt66flpXuBTdOXweqKR4ph9OLO2g+Uegr2tWaUUUj0Vgms1ztt7cgwsfeTuFGYA+Zja/Co5nKu0m+EeN45ZGdoboHGYtsRjTwwRjhihvYsi3LPI1/CCbmwzta9q5G9PaVHCvcbOC+Hw96AOBLco1tZvxaZ5XqNb27/T4wlFvFB+7BzbzkI1/Dp661Fa16dK3h29uxlWahLKr79z0mmZ2LOxZmNyzEkknmSczXV3R2CcXi44reC/HIeka5t+dwv8AEK49XF2VbvdzhTO4s89iL6iMX4B75t7r0qfU2+nXwQ6ev1LCbooAAGlfdYArNYBuClKUBx96t3lxuGaFjwkkMjWvwsNDbpqPQ1Re29gYjCScE6cJ+VhmjDqrc/TUc6/RZFcTbzYSRlw2LAtMPq+LRmGRCN8sguLZg55c6t6fUyqeOqKuoojYs9Gfn6lTHe/s6mwt5IbywZkn54wLfGBqNfEPe1Q6tquyNi3RZkzg4PEiQ7rb64jBNZTxxE3aFjl6qbeE5eh5jpcu7+82HxkfHA2Y+JDk6n7y/wCx0NfnmtnAbRlgkEkLsjroynzuQRoR5HI1Wv0kbOY8Mnp1Mq+Hyj9J3rNQbc/tKixHDFibRzHIHSOQ6WUn4W+6fbpU4U1jTrlW8SRrQnGazEzSsVmuDswRWvJhvs2z1Ui6n2rZpauXHIR4xwWNzmep/l0Fe1KUjFR4QyKUpXQFYvXlisUkaM8jBVUXZmNgAOZNVZvh2ovJxRYIlEzBm0dvwfZHmc/SpaqZWvESK22NayyU739ocODvHHaWf7IPhT/EI55fCM/TWqf2ttifEyGSdy7H8gOiqMlHpWmT1rFbdOnjUvnyZFt8rH8eBSvuGFnYKgLMxAVQLkk6ADmasvdbs1SJe/2jw+EcXdEjgUDMmVtDly0630rq26NS5+jiuqVj4I3uhuHNjGV3BTD3zc6sOiDnfTi0HrlV3wxBQFUAAAAAaADIAe1amycdHNErxD6s3CG1gyjIMo5LkbeVq36xL7pWy930bFNMa1wKUpUBOKUpQCo9vzsD6Xg3RR9Yv1kf41vl7glfepDWCK6jJxaaOZRUlhlP7odpskNosZxSRDIPrIgAtY83GXPPPnpXZ3j7PYMWn0jZzIGa7cII7qTPMgj4G8tOoBzqK9o+wPo2MZlH1c15E6BifrF8s8/Rh0y5u7m9WIwT3ha6H4omvwN7cm0zGfqMq1vS3JW08MyvU2v07eUczF4SSJykqsjqbFWFiP8AvWvGrkV9nbbhsRwTKNMhLHrodHT8xnyNVtvNujiME9pRxITZZV+Buduqtr4T0yqarUKb2y4kRWUOK3R5RxKnG6PaXLh+GLFcUkIyDayIOX418jn58qg9KmsqjYsSI4WSg8xP0ps/aMU0YkhcOjaMpuP/AEfI1s3r88bvbz4jBycUDZH4o2uUb1W+vmM/9quXdbfXD41fB4ZQLtEx8Q81PzL5j3ArFv00queqNanUxs47kipQUqqWhSlYY0Bm9cTeXevD4JOKVrsR4Y1zdvQch5nKo3vh2nxw8UWEtJKMmfWNDexH32yOmXnyqp8ZjJJXLyszu2rMbk/+vLSr1Gjc+Z8IpXapR4h1OvvPvfiMa/1h4YwbpEvwjzP2m8z7Wrh1ilbEYRgsLgypScnliursDdrEYyTggXIfE7ZIn4j1+6Mz6VIt0OzWXEcMuJ4ooTmF0kkBFxYfIumZzPIc6kW39+8LgI/o2z0Qut1y/ZxnQ8VvjfXnrqeVVbNQ87KuX+EWIULG6zhG1hsDs/YsXHI3HMwtxWvK/lGl/Cvn5ZnSobPtvFbYxccBPBEWv3anJVX4nY2HEwF7E5XIsM84vj9oSzyGSZ2d21Zjn5DyA6DLyqzuyPd/gifEuPFL4I/wA+I+7D8kHXOGdaog7JPMiaE3dJQisRLCw0CoiqgCqoCqBoABYAewr0rArNZJqIUpSgFKUoBSlKAjG/8Au/8ASsG4UXkj+sj6kj4lHqtx626VRNfpxqojtA2B9FxrBRaOX6yPoLnxqPRr+xFaegt6wZm62vpNEfw2JeN1eNirqbqwNiD5GrO3a7RocSn0faIXxDg7wgd24OVpBoh89M+VVZSr9tMbVz18lOu2Vb4LB3v7MWjvNgrvHqYtXUfcPzr5a+tV+RUs3R7Qp8HZJLywfZv40H/jJ5fdOXS1THbG6mC2pH9Iwbqsh1cDwseaypqG+9rpqKrK2dL228ryTuqNq3V8PwVFX3DOyMGQlWUgqwNiCMwQa2Nq7Imw0hjnQo4zsdCOqkZEef8AO9tOryakuOhUeYvnqWpuf2pK3DFjiFbILPop/wAQfKfMZdbVYySAgEEEEXBGhB0NfmarW7H5J2hm43YwqVWNTmA1iX4SdBYrkMs6ytXpoxW+PHwaOm1EpPZInW1Nqw4eIyTOEQczzPQDUnLQZ1UG9/aLNirxw3igzB+3INPGeS5fCPevDtKln+nyLM7Mq2aIH4VRlHwjIa3BPMg59IpU2l0sUlOXLItRqZNuC4M1ilSDdfcvEY1roOCIGzTMMh1CjIu3pl1NXpTjBZkypGEpPCRx8Bs+WeQRwozu2iqM/U9AOZOQq0d39xcLgI/pOPdC6+IX/ZxkXI4RrI/TLlkOdbWJx+z9iw8EY45mF+G4Mr9Gka3hXoPyGtVjt/eXEYyTinbIfCguEX0W+vmczVHdZqOFxH+S3iFHL5l/BIt8O0qXE3iw3FHCci2kkg0N/sr5DM8+lQmsUq5XVGtYiirOyU3mRvbE2S+JxEcKauwBPRdWb2UE+1fofBYRYo1jQcKooVR0AFhVedkOwbK+KcZveOLL5QfGw9WAH8B9rLrI1lu+e1dEamkq2w3PqxSlKpFwUpSgFKUoBSlKAxXM29u7BjI+CdLjPhYZMhOV1PI/obZiupSvU2nlHjSfDKH3s3FxGCJb9pDfKUDTykHynz0PXlUar9NSxKwKsAQRYggEEHUEHUVWe+HZZrLgB5mA+uZjYnL8J9jyrV0+tT9tn2Zl+kxzD6KxrobF25PhZRJA5VuY1Vh9ll5j9ehFaMkZUkMCCDYgggg9CDoa+a0GlJYfKKKbi8rqXDs3eHA7XiEGJQJLqEJsb5+KF+Zty163GsG3t3CnwRLj6yDlIBmv+Io+H10NuWlRlWIIIJBBuCNQRmCCNDVh7p9pxAEOP8SEcImtcgWtaVbeIeYzzzBzNUnVOh7q+V4LasjcttnD8ldVfm4eyu4wEKkWZl7x+vE/izy1AKj2qObU7McPNLHNhGURM6tJGDdChYFjERoLX8OnS2lWEoqrqtRG2KUSzpqHXJtlZdseysocQBoTE/vd0/2ce461WaqSQALkmwA1JOQAHWv0FvZsT6Vg5YhbiIuhOgdSGS55C4tfoajmzN3cBsiLvsS4aXQORnfXhhj1Btz16kCpNPqlCvb1fZHF+ncrM9F5OJun2Y3Am2h4UA4hDextmbyn5RkDwjPrbStjevtKSJe42cFAUcPegDgUDICIaH106X1EZ3s38nxhKC8UHKMHNv8AEYfFzy09TnUYqeNErHuu+uyIJXRgttX2fU0zOxZyWZiSzE3JJ1JJ1NfFZrc2TsefEyCOBC7HPyA6sxyUeZq62orL4KqTk8I0wL6f95CrC3P7LnktLjQUTIiHR25/WfYGmWufKpVuh2ew4S0klpZ/tkeFPwKdD94566aVL1FZWo1rftr6eTSo0iXumeeGwqRoqRqFVQAqgWAA0AFetKVmmgKUpQClKUApSlAKUpQClKUApalKA4O2tzMHi3DzxXcZcSsysRyDFSOL3rnf3WbM/dP/AKsn/KpdavDGY2OJGeVgqKLsxNgBUkbbFwmyKVcHy0iM/wB1uzP3T/6sn/Kn91uzP3T/AOrJ/wAq+tjdpOCxE7RAlDe0bPksmXI/Kb3sDmcuZsJUDUkrLo8SbOI11S5SRwcHsvB7NhkZWaOIeJg8jsoPVVYnxHSw1yqJbR7ZFDEYeAsoPxSNw3HUKoNvc/0rS7YNqsZ48OLhFQSkcizFlU+wU/5qryrun0sZx32c5Kl+ocHshxguHYHath5mCYhTAxsAxPFGT0LWBX3FvOuztPcTBYmQyTiR2OVzLJYDWygNZR5CqFq8OzPazT4BeO5aJjDxHmFClT/lZR6g1HqaPR99bwd6e71fZMx/dbsz90/+rJ/yp/dbsz90/wDqyf8AKpPicWkal3IVVFyxNgB1JOlRjZnaZgpsQYgSguBHI4skhOoF/hzyHFreq0bLpLKb4LDhVHhpGP7rNmfun/1ZP+Vd/Y+w4MLH3eHQIup5knS7McyfWt+lRSsnLiTZJGuMXlJACs0pXBIKUpQClKUApSlAKUpQClKUApSlAKxes14YyNmRgjcDEEK1geE8jwnI+lAcjebe/D4JLytdyPDEtuM+dr+FfM/qcqpreTezEY17zGyD4IlvwLlb+I5nxH9NK9d7t3cXhpi2J4pONjae5Ic+Z5Nn8J9rjOuDW3pqK4pSXLMfUXTk9r4Rg1YnZ3vzie+jwst5Ve6oxPjSwJzJ+JAFOuY/Sq7qwux/ZPFNLOdI1Ea/ifNvyUD/ADiu9Uo+k3I40zl6iUT07X9juJY8SASjKImPJWBJS/S/EfcelVzX6VxWCSVCkihlYWZSLgg9RUDx/Y5AzXhneNfssoe3obg29b+tVNNq4xjtn2LOo0spS3QKnq69xtnPg9mcTqxc8c5jyDfCOFc7WPCi66E18bvdmGFwzrI7NNIpuvEAEBGhCC9z6k5i4tUx4Kj1WqjZiMehJp9O6/dLqUFvNvjiMc31h4YwbpEp8I6E/aa3M+1q4ddXerZX0bGTRDRXJT8DeJP0IHtXJrVqUVBbehm2OW57upNd0e0mbDWjxHFLCMhzkQDQKSfEvkfY8qtzZu1IZ4xJC6uh0YdeYPQ+Rr83VY/ZpuzjlkE/G0MJzKkXMo/AcgMviOfTKqGr09aW9cMuaW+ednUtalYFZrKNQUpSgFKUoBSlKAUpSgFKUoBSlKAUpSgNfGYOOVGSRVdGFirC4I8xVU739mEkN5cGDJHqYtXTP5ftr+vrqLer5K1NVdOp5iQ20xsXJ+ZavTs62V3Gz4rizSXlb+PNR/l4f1rX3o7N8Nim7xPqpCw4yo8LrfxXXk1vmHvetnevfLD4BAtuKUr9XEuQsMgWNvCv65WAq1ff68VCC5K1NPotyl0O3tLacUEZkmcIg1J68gBzPkKqTentNxE7cOFLQxA5EG0rfiIPhHkD6nlUc29vDPjJOOdr/ZQZIg6Kv89T1rmVZo0cYcz5ZXu1TnxHhFp7n9qQbhixxCtoJ9FOX/yD5T5jLyFWOrg6V+ZalW6W/wBPgyEe8kH2CfEl9TGx0/CcvQ1Hfos+6v6JKNXj2z+zvdsWyrPDiFHxAxMfMXZP0L/lVfYLBSTOI4VLu2iqLk/+vPSrv2nhoNrYC0LjhZlKuVN0ZGFwVOd7XFvPWt3dzdXD4OPhhXxH45Dm7m3M8hloMqjr1fp17cco7s03qWbl0ZHNzuzKODhlxdpJdQmsaHkcx4m8zkOQ51PLUArNUbLJWPMmXYVxgsRFKUrg7FKUoBSlKAUpSgFKUoBSlKAUpSgFKUoBSlKAVy9vbvQYuPgnTiGfCRkyk5XVuR/Q866lK9TaeUeNJrDKI3s3FxGCJbOSDlKB8OeQkHynTPQ/pUar9MyRBgQQCDkQcwQdQarfezsp4j3mAsCT4oWNlz1KMfhH3dOnStWjWp8WfZm3aRrmH0VcBmLZ+XM+QqxNz+y5ntLjgVXUQ6MbfvD8o8hnnqKlW6PZ7Bg7O9pZ/tkZL5IOX4jn6aVLQKiv1rftr6eTujSY90/o88PhkjQJGoVVFlVRYAdABpXrSlZxoClKUApSlAKUpQClKUApSlAKUpQClKUApSlAKUpQClKUApSlAKxas0oDFqzSlAKUpQClKUApSlAKUpQClKUApSlAf//Z"/>
          <p:cNvSpPr>
            <a:spLocks noChangeAspect="1" noChangeArrowheads="1"/>
          </p:cNvSpPr>
          <p:nvPr/>
        </p:nvSpPr>
        <p:spPr bwMode="auto">
          <a:xfrm>
            <a:off x="63500" y="-1049338"/>
            <a:ext cx="2105025" cy="21717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98" name="AutoShape 46" descr="data:image/jpeg;base64,/9j/4AAQSkZJRgABAQAAAQABAAD/2wCEAAkGBhASEBQUEBQVFRQVFRcUFRQWFxgbFhgXFxYXFRQWFhUXGyYgGBkmGRQWHy8gIygpLC0sFh8xNTA2NSgrLSkBCQoKDgwOGg8PGiolHyQpLDUyKiwsLCosLCksLCwsLCwwLCwsLCwsLCksLCwsLywsLCw0LCwpLCwsLCwsLCwsLP/AABEIAOQA3QMBIgACEQEDEQH/xAAcAAEAAgMBAQEAAAAAAAAAAAAABgcBBAUDAgj/xABBEAACAQIDBQYCBwUIAgMAAAABAgMAEQQhMQUGEkFRBxMiYXGBMkIUI1JicpGhM1OCwdEVF3OSk7HS8GPhQ8Lx/8QAGgEBAAMBAQEAAAAAAAAAAAAAAAMEBQIBBv/EACsRAAICAQMDBAEEAwEAAAAAAAABAgMRBBIhMUFREyJhkaFxgbHwwdHxYv/aAAwDAQACEQMRAD8AvGlKUApSlAKUpQClKUBg1z8TiWduCL+JuQrbxCEqQDYkZGtXZJHARazA2b161TuzKaq6J9/PwSwwk5H0uyYrZi/nc/1rP9lRfZ/U/wBa3K5m8O34sHA00pGQ8K3sXbkq+f8AsLnlUkdJU8JQX0cSulFNuR6jZ8FyLZgXIudDe3PyP5V9f2VD9n9T/WtHdmCUQd5P+2mPeyD7PF8EYB0CrwrbyJ1JqOYneLE4nFGLD3REmaHis1iUBMhPDIhGQFrnO+QyLGVaKqTaUVx8EUtVKKTbfPYmP9lw/Z/U/wBaf2VF9n9T/WuPunteeV5o5omTuioVySeLiByub3IAF7kkXsSSKkl64ekqi8bV9Ekb5SWU2af9lRfZ/U/1rzn2UoF4/CwzGZ/KujWDXEtJS1jav2O1bPyamCxnH4Wycaj+YrbrmYtOKZAuTDNmHTpXTrzTzk8xlzh4z5FiXDXczSlKtEYpSlAKUpQClKUApSlAKUpQClKUApSlAYtWiV4Z/J1/UZ1v1o48eOI/et+dVtSsRUvDX84JK+rXwfO2JsQsR+jIrymwUObIOrMegHIam3rVJYzaWJxOMRsTJ3oWeOO4/ZC7i6oLWseA+oW+dW1vbsbFYlBHh5hCtm4zYlnJFgmVuFdbm9/KuRuNumhwMQxUXC4nM4B+IspIjLg5jL5fIX5itaiyNUHJ9fyZeornbYorhfgmONxaxIztoo//AAC5AvUNxuxRNicTPEF7/gRVs9mVzGChsy+GUcOoYZAXGZre3w20scsaOGsFea6qzfCCt24RcIoPiINwHFuo4Gyp2aKfj442fEMj2U3Vu5QxG6iwN1fJc1MinkKjri1HcSWzTlt8Ex3dxamAKeJXRQZUduJ1Yi542sL89AB5V5YNPpUyz3PcRE9wCCOJyCrTZ6ixZVy5seYJjexHlxGJaCRuG6rLiDE1hIGRBwnK6sxU6W8IY/NVgogAsMgMgBoPSo7FtZJU98fhH1evnvASQDmMz6HT/Y1y95Nvx4OBpZM+SJzdz8Kj/uQvWNjQSR4bimN5nBll8nbPhH3VFkHkoqKS2x3MmUk5bUbOzVvxvzZj+Q0rfrT2WPql9P5mtyq+mWKo/pn75JbH7mKUpVg4FKUoBSlKAUpSgFYNZrmbx7ZXC4aSZvkXwj7THJF92I/WvUm3hHjeFlnKG+cf9p/Q8rcFuL/y/Fwf5P1yqTg1+axj5O+77i+t4+84vv8AFxX/ADr9B7v7XXFYaOZNHW5HRhky+zAj2q3qdP6Si1/WVdPf6jaf9R0qUpVMtilKwWoDNaW0Pji/HXr9M5kEDrlb3zuBWvOeKdB9kFv6fyqpfNShhd2v5JYLnP6m+KzWBWatkRy9tbJMyqY3MUqG8cgANidQVPxKbAEeVV1s3aYZ3VZIQ8zrESDcL3SMpaPIFk4EuoY3sQAbkkWRtzEFMPKVLcfAwThtxcZHhtxZXvzOQzJyBqotubpmPAxzPIXmLyx8Cgd2FQyu/IEEd27G/M2t1uaZKSxJ9TO1eU04r5/wTPd2GKPFRuigpMngdRnxJxIWdyAZCwkLX9MvFUl3hxuIiivhoe+kJsF4gqqObsSRkPLPMedRHY2CgbFYRcJKspwsbd4CWCpdES4KghmLM7WuRkRkReuvv3gcfLERhXRIxG5lFz3knhPgHhsBYEaj4vKuJJOaz+SSDca3hfRX2ytrTY3auHGLcSATZKP2Y4QWHCvS6jPU86ufELdGHVT/ALVEdy91YvomCkdCskZafzLSKwu2f2Sht5DzqZMK81c42e2K4Swd6SuVazLq+TX2Yfql9P51t1ztmyhYyGy4GIN/++dbS4nS4IvoTb+RyrN09i9KOeuEXrF7me9KwKzVojFKUoDymmVVZmNgoJJOgAFyaj+5m9y45JSBwskhAXn3ZJ7pj5kAg+amuT2r7e7rDCBT45zY+Ua/F+ZsvoTVe7j7f+iYxHY2jf6uT8LEeL2IU+gNXKtNvqc+/Yp2ajbao9i/KzXypyr6qmXDF6qftc3h45UwqHwx+OTzcjwr7Kb/AMQ6Va7VQm+G7mLw87PifH3jFu+W/AzMb2+6funplcZ1c0Si7MyKerctmER+rE7JN4OCV8K5ykvJH+MDxr7qAf4T1qu698Fi3ikSSM2ZGDKfMG49sq17q/Ug4/3JmVWbJqR+lb1mtDYu1ExMEcyfC6hrdDzU+YNx7Vv1861jhm8nnlGDXhjD4bc28I99f0vXua1ZHAku2Vl8P68XvkKhtfGPJ3HqeQd+MBhr4SLjhIsST+dfGzl+sk+7ZR6C/wDQVtQgk8R56DoP614QeCZwfn8Q/W4qm44lCT6Z/wAEqfDS8G/WawKM1q0SAjW1cae+cuCFgHGoYEKzZd34iM+KQgC17d0dOKxi2z9lh4cSWbiTDxSYRHJCh5JbCVxYWVRdEBNzYnM2Fd7fzHXhVY7FuMm9xZSsbMDcmwYXUjz4LZkVHNm7cw5wEWGieUyBkkkkAYeMsZSL3DuQVPw3yj52sblcHsyjPukvU2s3NibTWPHiLDRhBiI0v4FBUKrlZCIwFAuOEqRqQQRe1WBhoCoILM1zfxWyyGQy+HInO+pzqA7vYAvj5ZFVY4VlEZVFzMirG3xBRwpeJGva54rHXOxQKjvxlY8E2mztefIoazWDVdlo5qJ9e48g9vO1h/ufzrCNIy5A2ya56jMqPcD9a9MF4pHfl8I9ta9j4G+6x/I/0NZlcMw3ZxFuX031J5PnHfCPeOQEAjnX3WvhrZ2+G+Xvmbe969xWhCWVkhZmviRwBc5AZk9B1vX3UJ7Ut4O4wndIfrJ7r5iMftD73C/xGpoQc5KKI5zUIuTKx3t28cXi5JflvwRj/wAa5L+eberVxqUr6OMVGKiuxgSk5PLLw7N94fpODCubyQ2je+pAHgbzuuV+qmpbVXdle7mLjlOIf6uF04eBr8UgyKsF5AHQnW5tkb1aFYGojGNjUXwbdDbrW40dt4AzQOisUe143BsVcZowI8wL9Rcc6g+wN/opwcJtRFV7mNmYDu3NypVxojXGunpVjEVT/azu93WIXEIPBNk/lIo/+yi/qprvTRjOWyXfo/k41DlBb49uqPve/sxeK8uCvJHqYtXUfd5yDXLX15QEipduh2hzYS0ct5YNOH50H/jJ5aeE5dLVL9tbo4Pacf0jBOqyG92A8LHUiVLXDeevUGr8bZ0vbb08lKVUbVur6+Dl9kO8NmfCucjeSL1y7xfys3+b3tIGvzu8GJwGKUupSWJg4B0IBOh0KkXFxlmav7ZW0UnhSWM3V1DD31B8wbj2qprK0pb49GWtJNuOx9Ubda+NW6HK/P8ALM/pWxWCKz5LcsF5PBpYza0UZAZvEQCAASbE2DGwsFvlc2FaeHx8eJRNY3dWkiViOMoCBx2BtbMHInJhnnXtj8AskZikLBGy4gbXUnONj0I8J6g9bVwNpGRCe8H1jujSOCQixJIFhhgkIFmJcZgXHE514aKELY7ZI4cpQeUSOLHFSFm8J04vlPvWzM68JLEcNsybcNudzpatJJGjw3FirMVBL8OeQJ4dbcTcNtALm9hmBWpPs7C4lCilHVlVzE1mHC2aMUbMX5H8s6gStq/9L8/6f4JW4y+H+Cu96sXA8kyrM8gIjRGaRDH3QsWCDuzoUI4lN+JRmTcV7YHbmGezA4HDBHHCgjfibhAHEX4ASCCV0U635W3Nt9l0ebQkxHobvH+fxL+vp1ge1thz4ZrTIQD8LDNG/C3P018q3NPdRetkZYa7Ph/TMG+F1Mt8o8Puun2S7FbYwkUolSSORy/H9XJN3YZShVnS3xm1h8pzBAvcWDsnfPB4iwSQBjorEAnWwBuQTkcgb5E1TuxNz8RiQGA7uM6SPex/Aozf1GXnVgbF7M8Oli694ftS6cjlEMv83FVfV2aaHs3NyXZc/fZfuWdKtRL3KKUX54J3JOqi7EAedaTzvLkl1Tm55+QrUnxGGh+NuNhYcORt4lTS4CqGdASTZeIXtXhtTac1+Awh0DOrxqWLslk4CpsBcgubHIhGW971menZbxLheO7/AH/19mpvjDpy/wAHpNteziHDd2TmAzG8ZdRxGK6ElXK3NyNASAbEVuwYzvsOG4SpbwlG1V1fgdTbI2ZSLjI2vUewOx2lBtIe5sgWUqt2iQcUBjbJ45o2JUswI1OuQk+GhGVhZVzW+pJ1Y355n8yaltUVH04/8OIOTe5m4BWawKzXZ6fLHKqC312/9LxjyA/Vr9XH+BSfF7m59x0qzu0zeD6Pgyim0k9416hf/kb8jb1cVWW6+5mIxreAcEQNmmYeEW5KPmbPQZeYrS0cVBO2Zn6uTk1XE5GBwMk0ixxKzuxsFAz9fIdSchVn7u7iYbAx/SdoMhdQGsf2cZ6D94/TztYXzrcxGM2dsWLgjXjmYDK4Mr9DI1vCl/boL3qst4d5sRjX4p2yHwxi4ROWQ6/eOf8AsJnKzUcR4j58kOIUcy5l/BYEG9su08YuHw3FHhlu0z6PJGpGROqKxsthmQxuRpViqLVDey/d/uMJ3rD6yeznqEH7MfkS38flU0tWbft3bY9EaFKlt3S6sVx969hjF4WSL5iLoejrmp/PL0JrsVg1Em4vKJWsrDPzLJGVJDAggkEHUEZEH3Fb2xduz4STvIH4ToRqrDoy8x+vQ1Ju1Pd/ucUJkHgnzPQSD4h7izevF7QmvoYSjdBN9zBnF1TwuxcOztvYDa8QhxChJcyEJ8QOnFC/M55jXqCM66e52xJ8F3mHdu8hv3kMmhF/jRl5G+Y5G59BRqOQQQSCCCCNQRoQeRHWrG3Q7UitoscbjILPzH+KOfLxDPr1qjfppRi9nK8eC5TqIylmfXyWpWa8oJ1dQykMrC4INwQdCCNRXrWWaZ8st61pcJcWIDLl4GzGRuLX8xW3SuXFPk9Ofi1ZygBCgMGdGBuwGYCsDYWIBOoNraE1Gpknw+G7twwCmNWk4jdxxBIlVlv8KqvFe1yToDUyeMEWOdeRw5HwsR5HMf1/WinKPVZOXFM4Uu0sRE+IN++SK10KhW4ihk4UYcuFoxmDnzzy98Vg4J7oAhbIvE3CwuLGzDMcQJF7XtcdQa9MfswNG6j6oyMruy+JWIIvxA6XCgE5Zc65mKwEipwkMypLisQ8hPhMciTsqhgdbyqLdEPK10oV3Lnr9M8TlD9Ps6RxMEFwbkq0au1sk7w8KEk5Bb2GWnOvXBbSPHKkpW4nEaWHJo1kS4zN7E3J5qdNBxMLsSZvDK4eAhVVy54nh7qVVVwvxtea2dgwUHMk12sHslVIYDikCqpmlzc8I4QbCwBsTpbWijXUtsfwE5TeWaUmypiGiYAx97I5e6hWhlZjJEwzcOBI2YFjwKS2ZWt3C4L4eNzMyWs1goyDqCxX4jZzfUXNworfGFHzEt66flpXuBTdOXweqKR4ph9OLO2g+Uegr2tWaUUUj0Vgms1ztt7cgwsfeTuFGYA+Zja/Co5nKu0m+EeN45ZGdoboHGYtsRjTwwRjhihvYsi3LPI1/CCbmwzta9q5G9PaVHCvcbOC+Hw96AOBLco1tZvxaZ5XqNb27/T4wlFvFB+7BzbzkI1/Dp661Fa16dK3h29uxlWahLKr79z0mmZ2LOxZmNyzEkknmSczXV3R2CcXi44reC/HIeka5t+dwv8AEK49XF2VbvdzhTO4s89iL6iMX4B75t7r0qfU2+nXwQ6ev1LCbooAAGlfdYArNYBuClKUBx96t3lxuGaFjwkkMjWvwsNDbpqPQ1Re29gYjCScE6cJ+VhmjDqrc/TUc6/RZFcTbzYSRlw2LAtMPq+LRmGRCN8sguLZg55c6t6fUyqeOqKuoojYs9Gfn6lTHe/s6mwt5IbywZkn54wLfGBqNfEPe1Q6tquyNi3RZkzg4PEiQ7rb64jBNZTxxE3aFjl6qbeE5eh5jpcu7+82HxkfHA2Y+JDk6n7y/wCx0NfnmtnAbRlgkEkLsjroynzuQRoR5HI1Wv0kbOY8Mnp1Mq+Hyj9J3rNQbc/tKixHDFibRzHIHSOQ6WUn4W+6fbpU4U1jTrlW8SRrQnGazEzSsVmuDswRWvJhvs2z1Ui6n2rZpauXHIR4xwWNzmep/l0Fe1KUjFR4QyKUpXQFYvXlisUkaM8jBVUXZmNgAOZNVZvh2ovJxRYIlEzBm0dvwfZHmc/SpaqZWvESK22NayyU739ocODvHHaWf7IPhT/EI55fCM/TWqf2ttifEyGSdy7H8gOiqMlHpWmT1rFbdOnjUvnyZFt8rH8eBSvuGFnYKgLMxAVQLkk6ADmasvdbs1SJe/2jw+EcXdEjgUDMmVtDly0630rq26NS5+jiuqVj4I3uhuHNjGV3BTD3zc6sOiDnfTi0HrlV3wxBQFUAAAAAaADIAe1amycdHNErxD6s3CG1gyjIMo5LkbeVq36xL7pWy930bFNMa1wKUpUBOKUpQCo9vzsD6Xg3RR9Yv1kf41vl7glfepDWCK6jJxaaOZRUlhlP7odpskNosZxSRDIPrIgAtY83GXPPPnpXZ3j7PYMWn0jZzIGa7cII7qTPMgj4G8tOoBzqK9o+wPo2MZlH1c15E6BifrF8s8/Rh0y5u7m9WIwT3ha6H4omvwN7cm0zGfqMq1vS3JW08MyvU2v07eUczF4SSJykqsjqbFWFiP8AvWvGrkV9nbbhsRwTKNMhLHrodHT8xnyNVtvNujiME9pRxITZZV+Buduqtr4T0yqarUKb2y4kRWUOK3R5RxKnG6PaXLh+GLFcUkIyDayIOX418jn58qg9KmsqjYsSI4WSg8xP0ps/aMU0YkhcOjaMpuP/AEfI1s3r88bvbz4jBycUDZH4o2uUb1W+vmM/9quXdbfXD41fB4ZQLtEx8Q81PzL5j3ArFv00queqNanUxs47kipQUqqWhSlYY0Bm9cTeXevD4JOKVrsR4Y1zdvQch5nKo3vh2nxw8UWEtJKMmfWNDexH32yOmXnyqp8ZjJJXLyszu2rMbk/+vLSr1Gjc+Z8IpXapR4h1OvvPvfiMa/1h4YwbpEvwjzP2m8z7Wrh1ilbEYRgsLgypScnliursDdrEYyTggXIfE7ZIn4j1+6Mz6VIt0OzWXEcMuJ4ooTmF0kkBFxYfIumZzPIc6kW39+8LgI/o2z0Qut1y/ZxnQ8VvjfXnrqeVVbNQ87KuX+EWIULG6zhG1hsDs/YsXHI3HMwtxWvK/lGl/Cvn5ZnSobPtvFbYxccBPBEWv3anJVX4nY2HEwF7E5XIsM84vj9oSzyGSZ2d21Zjn5DyA6DLyqzuyPd/gifEuPFL4I/wA+I+7D8kHXOGdaog7JPMiaE3dJQisRLCw0CoiqgCqoCqBoABYAewr0rArNZJqIUpSgFKUoBSlKAjG/8Au/8ASsG4UXkj+sj6kj4lHqtx626VRNfpxqojtA2B9FxrBRaOX6yPoLnxqPRr+xFaegt6wZm62vpNEfw2JeN1eNirqbqwNiD5GrO3a7RocSn0faIXxDg7wgd24OVpBoh89M+VVZSr9tMbVz18lOu2Vb4LB3v7MWjvNgrvHqYtXUfcPzr5a+tV+RUs3R7Qp8HZJLywfZv40H/jJ5fdOXS1THbG6mC2pH9Iwbqsh1cDwseaypqG+9rpqKrK2dL228ryTuqNq3V8PwVFX3DOyMGQlWUgqwNiCMwQa2Nq7Imw0hjnQo4zsdCOqkZEef8AO9tOryakuOhUeYvnqWpuf2pK3DFjiFbILPop/wAQfKfMZdbVYySAgEEEEXBGhB0NfmarW7H5J2hm43YwqVWNTmA1iX4SdBYrkMs6ytXpoxW+PHwaOm1EpPZInW1Nqw4eIyTOEQczzPQDUnLQZ1UG9/aLNirxw3igzB+3INPGeS5fCPevDtKln+nyLM7Mq2aIH4VRlHwjIa3BPMg59IpU2l0sUlOXLItRqZNuC4M1ilSDdfcvEY1roOCIGzTMMh1CjIu3pl1NXpTjBZkypGEpPCRx8Bs+WeQRwozu2iqM/U9AOZOQq0d39xcLgI/pOPdC6+IX/ZxkXI4RrI/TLlkOdbWJx+z9iw8EY45mF+G4Mr9Gka3hXoPyGtVjt/eXEYyTinbIfCguEX0W+vmczVHdZqOFxH+S3iFHL5l/BIt8O0qXE3iw3FHCci2kkg0N/sr5DM8+lQmsUq5XVGtYiirOyU3mRvbE2S+JxEcKauwBPRdWb2UE+1fofBYRYo1jQcKooVR0AFhVedkOwbK+KcZveOLL5QfGw9WAH8B9rLrI1lu+e1dEamkq2w3PqxSlKpFwUpSgFKUoBSlKAxXM29u7BjI+CdLjPhYZMhOV1PI/obZiupSvU2nlHjSfDKH3s3FxGCJb9pDfKUDTykHynz0PXlUar9NSxKwKsAQRYggEEHUEHUVWe+HZZrLgB5mA+uZjYnL8J9jyrV0+tT9tn2Zl+kxzD6KxrobF25PhZRJA5VuY1Vh9ll5j9ehFaMkZUkMCCDYgggg9CDoa+a0GlJYfKKKbi8rqXDs3eHA7XiEGJQJLqEJsb5+KF+Zty163GsG3t3CnwRLj6yDlIBmv+Io+H10NuWlRlWIIIJBBuCNQRmCCNDVh7p9pxAEOP8SEcImtcgWtaVbeIeYzzzBzNUnVOh7q+V4LasjcttnD8ldVfm4eyu4wEKkWZl7x+vE/izy1AKj2qObU7McPNLHNhGURM6tJGDdChYFjERoLX8OnS2lWEoqrqtRG2KUSzpqHXJtlZdseysocQBoTE/vd0/2ce461WaqSQALkmwA1JOQAHWv0FvZsT6Vg5YhbiIuhOgdSGS55C4tfoajmzN3cBsiLvsS4aXQORnfXhhj1Btz16kCpNPqlCvb1fZHF+ncrM9F5OJun2Y3Am2h4UA4hDextmbyn5RkDwjPrbStjevtKSJe42cFAUcPegDgUDICIaH106X1EZ3s38nxhKC8UHKMHNv8AEYfFzy09TnUYqeNErHuu+uyIJXRgttX2fU0zOxZyWZiSzE3JJ1JJ1NfFZrc2TsefEyCOBC7HPyA6sxyUeZq62orL4KqTk8I0wL6f95CrC3P7LnktLjQUTIiHR25/WfYGmWufKpVuh2ew4S0klpZ/tkeFPwKdD94566aVL1FZWo1rftr6eTSo0iXumeeGwqRoqRqFVQAqgWAA0AFetKVmmgKUpQClKUApSlAKUpQClKUApalKA4O2tzMHi3DzxXcZcSsysRyDFSOL3rnf3WbM/dP/AKsn/KpdavDGY2OJGeVgqKLsxNgBUkbbFwmyKVcHy0iM/wB1uzP3T/6sn/Kn91uzP3T/AOrJ/wAq+tjdpOCxE7RAlDe0bPksmXI/Kb3sDmcuZsJUDUkrLo8SbOI11S5SRwcHsvB7NhkZWaOIeJg8jsoPVVYnxHSw1yqJbR7ZFDEYeAsoPxSNw3HUKoNvc/0rS7YNqsZ48OLhFQSkcizFlU+wU/5qryrun0sZx32c5Kl+ocHshxguHYHath5mCYhTAxsAxPFGT0LWBX3FvOuztPcTBYmQyTiR2OVzLJYDWygNZR5CqFq8OzPazT4BeO5aJjDxHmFClT/lZR6g1HqaPR99bwd6e71fZMx/dbsz90/+rJ/yp/dbsz90/wDqyf8AKpPicWkal3IVVFyxNgB1JOlRjZnaZgpsQYgSguBHI4skhOoF/hzyHFreq0bLpLKb4LDhVHhpGP7rNmfun/1ZP+Vd/Y+w4MLH3eHQIup5knS7McyfWt+lRSsnLiTZJGuMXlJACs0pXBIKUpQClKUApSlAKUpQClKUApSlAKxes14YyNmRgjcDEEK1geE8jwnI+lAcjebe/D4JLytdyPDEtuM+dr+FfM/qcqpreTezEY17zGyD4IlvwLlb+I5nxH9NK9d7t3cXhpi2J4pONjae5Ic+Z5Nn8J9rjOuDW3pqK4pSXLMfUXTk9r4Rg1YnZ3vzie+jwst5Ve6oxPjSwJzJ+JAFOuY/Sq7qwux/ZPFNLOdI1Ea/ifNvyUD/ADiu9Uo+k3I40zl6iUT07X9juJY8SASjKImPJWBJS/S/EfcelVzX6VxWCSVCkihlYWZSLgg9RUDx/Y5AzXhneNfssoe3obg29b+tVNNq4xjtn2LOo0spS3QKnq69xtnPg9mcTqxc8c5jyDfCOFc7WPCi66E18bvdmGFwzrI7NNIpuvEAEBGhCC9z6k5i4tUx4Kj1WqjZiMehJp9O6/dLqUFvNvjiMc31h4YwbpEp8I6E/aa3M+1q4ddXerZX0bGTRDRXJT8DeJP0IHtXJrVqUVBbehm2OW57upNd0e0mbDWjxHFLCMhzkQDQKSfEvkfY8qtzZu1IZ4xJC6uh0YdeYPQ+Rr83VY/ZpuzjlkE/G0MJzKkXMo/AcgMviOfTKqGr09aW9cMuaW+ednUtalYFZrKNQUpSgFKUoBSlKAUpSgFKUoBSlKAUpSgNfGYOOVGSRVdGFirC4I8xVU739mEkN5cGDJHqYtXTP5ftr+vrqLer5K1NVdOp5iQ20xsXJ+ZavTs62V3Gz4rizSXlb+PNR/l4f1rX3o7N8Nim7xPqpCw4yo8LrfxXXk1vmHvetnevfLD4BAtuKUr9XEuQsMgWNvCv65WAq1ff68VCC5K1NPotyl0O3tLacUEZkmcIg1J68gBzPkKqTentNxE7cOFLQxA5EG0rfiIPhHkD6nlUc29vDPjJOOdr/ZQZIg6Kv89T1rmVZo0cYcz5ZXu1TnxHhFp7n9qQbhixxCtoJ9FOX/yD5T5jLyFWOrg6V+ZalW6W/wBPgyEe8kH2CfEl9TGx0/CcvQ1Hfos+6v6JKNXj2z+zvdsWyrPDiFHxAxMfMXZP0L/lVfYLBSTOI4VLu2iqLk/+vPSrv2nhoNrYC0LjhZlKuVN0ZGFwVOd7XFvPWt3dzdXD4OPhhXxH45Dm7m3M8hloMqjr1fp17cco7s03qWbl0ZHNzuzKODhlxdpJdQmsaHkcx4m8zkOQ51PLUArNUbLJWPMmXYVxgsRFKUrg7FKUoBSlKAUpSgFKUoBSlKAUpSgFKUoBSlKAVy9vbvQYuPgnTiGfCRkyk5XVuR/Q866lK9TaeUeNJrDKI3s3FxGCJbOSDlKB8OeQkHynTPQ/pUar9MyRBgQQCDkQcwQdQarfezsp4j3mAsCT4oWNlz1KMfhH3dOnStWjWp8WfZm3aRrmH0VcBmLZ+XM+QqxNz+y5ntLjgVXUQ6MbfvD8o8hnnqKlW6PZ7Bg7O9pZ/tkZL5IOX4jn6aVLQKiv1rftr6eTujSY90/o88PhkjQJGoVVFlVRYAdABpXrSlZxoClKUApSlAKUpQClKUApSlAKUpQClKUApSlAKUpQClKUApSlAKxas0oDFqzSlAKUpQClKUApSlAKUpQClKUApSlAf//Z"/>
          <p:cNvSpPr>
            <a:spLocks noChangeAspect="1" noChangeArrowheads="1"/>
          </p:cNvSpPr>
          <p:nvPr/>
        </p:nvSpPr>
        <p:spPr bwMode="auto">
          <a:xfrm>
            <a:off x="63500" y="-1049338"/>
            <a:ext cx="2105025" cy="21717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499" name="AutoShape 48" descr="data:image/jpeg;base64,/9j/4AAQSkZJRgABAQAAAQABAAD/2wCEAAkGBhQSEBUUEhQWEBUWFRgYFxUYFxccFRoZFxkXFxgYHhgYHSYiFxwjHRwXHzEgJCcpLC0uHB8xNTAsNSgrLCkBCQoKDgwOGg8PGiwlHyQwLC8yMC4pLC4tKiwtLSwwKSwvLDQsNCwpLSwpLCwsNDQsKiwpLCwsLC0pLCwsLCwpLP/AABEIAKAAoAMBIgACEQEDEQH/xAAcAAABBAMBAAAAAAAAAAAAAAAABAUGBwEDCAL/xABEEAACAQIEAQkFBQYEBQUAAAABAgMAEQQSITEFBgcTIkFRYXGBFTJSodEUQlORwSMzcpOxskNigpI0c+Hw8SQ1Y3TS/8QAGgEAAgMBAQAAAAAAAAAAAAAAAAMBAgQFBv/EADERAAEEAAQCBwkAAwAAAAAAAAEAAgMRBBIhMUFRBRMiYXGRsRUyQlKBocHR8BQj8f/aAAwDAQACEQMRAD8AvGiiihCKKKxehCzRSLFcVVGtYse21tPzrT7dX4G+X1rG/HYdji1zxaYInkWAnOimz26vwN8vrR7dX4G+X1qvtHDfOFPUv5Jzops9ur8DfL60e3V+Bvl9aPaGG+cI6l/JOdFNnt1fgb5fWj26vwN8vrR7Qw3zhHUv5Jzops9ur8DfL60e3V+Bvl9aPaGG+cI6l/JOdFNnt1fgb5fWlsGJDrcf+KbFioZTTHAlVcxzdwt1FFFaVRFFFFCEUUUUIRTTxjjCxK12C2BLMTooG5J8BS7GuwQld7VQXPFxjECVYD1IGUMCD+8I3zfwn7vr3WxTGSWVuGiNF3HkONcynRtFFzuCa+XfOK+Kk6PDs0cCncEq8hH3iRqF7l8bnwiXtab8aX+Y/wBaSUV6TD4GDDxiNjRp3anvKhzy42lftab8aX+Y/wBa2QY7EOwVZZmJvoJH7Bc/e7ACfIUgqc8Q4F7N4WGlFsXjhYKfeiw4sz+TP1Ae4Ejvpjo4m0Mos9wUWVEfa0340v8AMf60e1pvxpf5j/WtOFw7SOqKMzMwUDvJNhVpcL5qcLlVZXxGIkNwzQBBGGG6rn1kt3jTekTyYaCg8DXuCsA4qs/a0340v8x/rR7Wm/Gl/mP9akXLfkSuDbNBKZos2U5lyyo29mXuOuoHYRpUSpsIgmbmYBXgoNjQpX7Wm/Gl/mP9aPa0340v8x/rSSim9RH8o8gospYnGZwQRNKCDcHpH3HrV182vOR9pAjkIXEKNRssqj7w7j3j1Gm1EVsw+IaN1dGKMpBVhuCNiKwY7o2PENtnZeNiP7ZXa8jQ6hdj4fEB1uP+/Ct1QXm94niJsPDJMoV3W7AbFex7fdJFjb/xU5FcTCTmVpzDVpIPKxy5hUkYGnRZooorYloooooQsWqr+eDk2JMHIwHWi/ap5D3x+Vz6CrRpp5Q4UPFZhcG6nyYWIrFjAWMEzd2HN+/tadCe1XNciVsw+GaRgiKzsxsFUEsT3ADU17xuFMcrxndHZP8AaSP0qec1fKhsPIMPhcKs+KxDgdM7GyIPBRfKOszai/oK9W6TsZ26qh0Uh5t+ZqRZUxOPUKEIZMObFi2hUvbQAb5dTtfuqD853KQ43iUzXOSM9FGD8MZIJ9WzN6jurpgcQjEqwlx0rIZAvaVUqrNbuuRXI/Gf+Jn/AOdL/e1Y8M8ySFzlCzwfGCGdHIzAE6eYIv6XvXQXJjiChemaIrFHGELZmJUEasE2yXvdtTrfa9Qbmt5EwNGMRjI0lV75A98oW9swHaxNzrfQDvq1cPgUmwaoHcLJGVTMBbaw2sRoNgQPCuVj3MmmzR7gV40tAOVuU8VRXOfx9JcW8UAToVy2KZrsQut83aCbegqFKtzoL3NtO/uqd84fNu2CXpo7GO6pIPgkYE9XTVDa47r2pp4ZAMHCMVILzOP/AEyH7o/HYfnl/wB3w11MPJHFAOrGp4cyqG3O3TTxjhJw7Kjn9plu6fATsp8bU317lmLEsxLEm5J3JPbXit0Yc1oDjZVDXBFPHJPg32rGQw/dZrt/AozN8gR+VN0WCZo3kA6keXMx2u5sq+JOpt3AnsqweZThufEzSH7qKg85G1+S/OsfSWIMGFe9u9UPE6BWjFuCvbguECpe1r7eCjYeA/6U5CvKJYWHZXsVxYIhFGGDgludmNoooop6qiiiihCKRcV/dN6f1FLaScU/dN5D+opGJFwvHcfRWZ7wXK3LmHJxLFAbdKxHrY/rVrc2HKzhsJgwcCMZ5AQ87RquaSxcjNfNbcAeAFVjzkf+6Yn+If2rTBhMW8UiyRsUdGDKw3DKbg/nXYw0fXYSOz8I9FeQdoqfcu+Vs2G49PNBKHaNTEp3VQ0Vilv8rsT/ABC9QjhfD3xOISJTd5Htc33OpJ+ZpJI5Ykk3JJJJ3JO5Pia24PFmN1dd1N/PvHrqK1mMtjIbvSq2rFromfGxYbB9GjI56Do+qwYqyqEUWXs6zMSd7+Qp4yXw6RIwS2HRksdwAAbHsZWyEHx8ajfJrlHhMZAMqKknRmNhZczqwGYC1uuCAQO22m+j5gsSi4aAkXkROqMozhjZSxUfevZQDqTbxI8gLDjm5LS4aJk5XcRX7FKMbFnGWOUhfdYo+bJ/CCBmP+YL3GqH4vxZ8RM0kh1J0A2A7FHcBV88quEGRJekcmSTDSAItjGAqmTKG7SCFJ77k91c83rs9EtzZi7hsqSEUKRSzg/CZMVOkEK55JGso/qT3ADUnwpfya5G4rHvlw0RcXs0h0jXzc9vgLnwq8eSHIKLguGnxLn7ROImZmAsoVRmKJfWxIFyd9K6s2IazQbpCqnnGgjwZi4dAcwgXPO/4k8gFyf4UsAOwE+NTHmHgtFI1t8QB6BB9aqDH495pXlkOZ5GLsfFjc1c/MV/wp/+wf7VrldLgtwzGni9nqmx8fAq4bVmiikpCKKKKEIorF61T4jLbTMSbAVBcGiyilupFxdh0TeNh87/AKV7OLK6uth2kG9vOkPKLFhIrk2AuxPZlUXJrFjJh/jvrevXQJsbe2FzHy5mzcSxR/8AmYD00pirfjcUZZHkO7uzH/US361or1WGj6uFjOQA+yhxskoooorQoUk5Bwk4oZWykWsL2DEmwvfTTerhPK2NcQLpdY1KhlsTn93P1rZ7C4BbXXzvAebzhAKRrNIIvtEl4kt1nQMFdr26o31bQ2tU+5Zcn443jWBMloy8lr+6CqAm/br614npJ0rp3vZsKC3RhlNY5PJxKNg4ZHGVSxJtYBRLmjJ/hAfKPoL1zJKtmIGwJA9CRXRXL3lDhYsA6ArKUEY6MHcKwFr7DuqhMZj4pcWZWiEMTOC0UWgC6ZlW+17HyvXY6Lu3HcUNe9ZX7K2OZ3jONn6OCNEw+CgW7uIzmkY62zuSCWa5JA0A8qnXKLlBDNheJQxtd8PCyydwLRlremx8bjspk5B860GLeSLoRgo4IekW7gjIlg+wAXKMp/OqIk43IpxKxyNkxDftL7yAOXW58zc+ZrSITI8kiqSU2irl5iJx0MoJ93EKf9yD9RVNVY/MrxHLiZovjjV18421+TX9KX020/4hcPhIPkU6L3q52uiqKTyYsBQd77Abm+teDi2AuyWHbY3I7yRXPMrBxSaKV0VgGs01QsUgnntLf7qix8M19fLQUsmkCqSdgK0YSIhbt7zan17PQVmmtxDGnv8AJWbpqVrSe5ANiHBsNLi31FQTnVxxh4fOL/dES+Ujf/ksKnsMYLXAAA0Fu0nc1W/PdETgZPCWI+mo+lc9wc50Wc7vH1G/lYWiPc1yVB0UUV71IRUg5EclWx+LWIdVB1pX7FQbnzOw86j9OPB+UE2Fz9C5QSIUcdhU0mcPLCGbqRurL5LyjG8WnmQIuGw0YjjzAlEiS4XtG9ib+ZtpU/aL7RBiJmJIldYo/wDlCUAEWudSza+HlUO5EYBMPwxQjlZsWFYhW65ucoBXcL/UHzvZPE1WKKGJbqARa2X/AA1097T3steTlp0jq2Gn4TyapV5zm8m1eFY8II4yCOkAOthr1jc+DXN9t6rDiuDwEKtGkk2KmAt0qhEw+Yb2Buzr43FXZxmMNiUE8iQoinMb5R+1zrrcWBOUg9wNc/8AGYETESrGwdFkcIw7VzGx/K1b+ii5znM2A10USjQc0kSUi9iRcWNjuDuD3ivNFFeiSEU/chMf0PEcO3YZAh8nBQj50w04cn4y2Lw4G5mj/vF6z4trXwPa7aj6KzTRC6qwB6hdtcoIHkNT+lbjidwSGJHVt46W9P1rHC0vEQdiTW7CKNiAGGhNtSOw14nDCR0UetWNf7w2V30HFeuHn9mAdxdT6aUqpEOpJ/lf+4fUUtFdWE9mjuNEl29pPi4yV03BBt32N7VoOIz9Rbgn3r6EDt9eylxpL/i/6N/9Rv8ApVJmm9DvQPggJRGthYVGeXfABisNJGdM6Zb9xBzI3o1qfcXxSOIAyOqXNhc6k9wG7HwFI+G8eixIfKrBVcx3cZQzD3goOpt23A2PdU4jDmWOm6VRB5EbKGShrrXJ/EMA8MrRSqUdCQwPeP0O4NJq6J5wObZMWuYdSRR1ZQOzsRx2r47j5VRPHOTeIwj5Z4ync26N4htj5b+FdXA9Jtn/ANcnZkG4/I5hOeytRsmyppyV5rsTigssg+z4YjMZmZbkWNsqk3a/5VC6sjm24w8wGGxDn7NB11UGzlncCwPaBcnW1ga0Y+V8MRcz7qrBZU0mx/2R8OLM/RRj9kdFDBMqHvGhJtYWI2G5fuF8dkxEkReysDI2QKQAoyKCWYHU3bamxeInD4mWYWkzABGxD2YDcgJqx10vanrp53dZS2EzBSAOnYCzZTYjLrqK8hETZ147fm1rfVDRIZeGR4nEYnp8pyoUBbTKHjU3sbW6zMb+Vc4TwlHZTurEH0Nq6U4iy36TErhWBZblJma9gQuZSlmtc93Z3VTXLbklMcTNPDDmhdi46NlcKDuOp2V2OjJ2RSOa4gWkvBLbChlFZZbb6HuotXpb4pCxU85puTLz4tZyp6OE3BP3pCLKB5Xua18jua+fFMrzq0EOhsRaR/BVOwPefSr84FwKPDRKqqI1QWVRso7fM95rznSOPE94XD6k+8eAH7TQMnbcnTDRZEC9w/8ANYxKbMu6/MdoqOHlPPKsk2GjSSOFyrRNmXEMFFyQD+7NtQrC5Ftr2qQcPx6TxJLGbo6hlPge8dhGxHfelPw4ZHl4D7LM2QONrwZukKhQSLhi2wFtd+09mlOApLgB+zW2m/8AU0qqIQcuZ25VjyWLUmxiHRl1K9neO0f991KqwaY9ocKQFE+UXBM0ckuFjVpZjGGa5DIVJAlXLrnW+Y9+X80EGHinCQoxXBYQBpJcxBklUFrBwQRluXYj71h31MXgKksnbuvYfEdxpo4rwJcSuVH6JTIrzRhRaXVSQ+zahRqDr41eKYimP0PNIkj+JqTcn+UryGISqMmIMn2dgeuUS5HSL2ErrcE9xAO7rxLk/FMpVlBDbqQCp81NN3JXg2RpZZYFimaaQhrLfITZQpGoWwB8TetfLfickSo0LFWjImksTYxK6oykbHNm7dspI11qs+GixDspH94q0cjo25lDON8ysOfPCOiPamrRH0vmX0NNb8Lnwgt0RjT44bslv9IDL6qPM1a2H4u2bEPKY1w8TELJcg9UAvcHSwN1uNyDpWyGeCdUIYBpEDqLhZCp1DZd7VzMTgsQ4aPLgOBO31/YK3RYtrdwqaSQMLghge0G9/Ws5RVicd5v45CXQdG/4kdgx/iX3ZPXXxFQLivD5MMbTC6k2WRQcrHsW26Ofh7TsTXDdE4OykEHkfweK6bJmuGi0WojxJDgJmMnYsdy/nZdR5mn3gvIuWexmzQqf8Nf3hH+dto/JdfEVP8Ag/JSKBbIqoNyFFr+LNux8TV4oXSGmC/sB9f0qSYhrNCqvPN9NjT+2RYb/eNmn/JDZfVj4iplyZ5q8NhbMEBcf4j2aT07E9ADUux+KTDwSSWssaM5tvZQTUc45Li2i/fRwiSK8fRnK3S6EREsSzBwct0sQR2XrvQ4GRzckrzl5AkD9nzXLlxXEBPmIxcOGV2JF0QuwFmkyi1zl37qjnKjEZwk5IxeCkXIEU5QjuAI5We+ovcEn3Lg2vSjEvHJAmKiAX7RCYpDpm66nIWO5ZJBl1727qS8I4BI6XjcCDFRscQjxFVzOALxRHVDvctodDqa6kMUcLaaKr+KwyPdIUmwEkyTxLCjri440ixKyXMUqKAqymQbkbhtzqp1qXYPBCGFIENzY3Ow6xJdrfdFybDsuBXrBYYRRrDDdsotmYlreJYm7Hw/pS7D4cLftJ3J3P8A0pEsvWnK3bmmxx5NStkaAAAbDT8q91is1IV0UUUVKEVplw4Y32PYRvW6ioIBFFCSlmXcZx3jf/b2+n5U04jgKSjE5ZGJxERjYMbqujZbKdUsWOm2tP8AatUuFVtxr37H86oA9nuFBAO6hXE+HTR4co3Viw8QKG3SieSxuXUdYENYjTc5rmwtrl4VE8fDlGrSmC73Obo4IXkIDLqBfuO5qZmF191s47m0P5j9RSKXAxPPHK6tHKmim9tNbr8JBv501uK4PFf3NJMHEJs4VxGaGYwzurJDhkkkkc9ZSS6+8NG9y5vrrvTihixPWjbUEZgVIOuoOVgCO8H6UwcoeETlca7AMsn2dlyE/u4XBdSpN75cx0uD62o5Tr02IcI5C/YJDIyNY6yKYTcdn7wj1onw0WJbTxp/xDJXxnRPuJ4qkBaJFZnSFpT1TkAF8t2OhJbSwufKmfifEVnw2ExYLKqzxdLGScozP0bqy7Eq5G/dTa+KnXpsLOHkdIljSRFzNLHJKAjgfGq5r+IufF3TkkB9oV5WXDzMrlL3kLjKzuXsMpYgXCjsuD2BrY44GgbAeioXvkKfXmSczYc9bKqq/lIp0/KmNOS8xSGKR4yMO6mPEC5nKx+4pUiym2jNmNxfQE3D1gsKIwRBHlubs7Xux+Ik3Zz4k0qGCJ99i3gNF/Ib+tZhOdownmO9XJtg4Ph45C0SXfMzWDMVVn95gpOSMntIAO/lTn0DN7xsPhH6t9K3pGALDQeFerVGVzvfNqwobLyiACwFhXuiirgUhFFFFShFFFFCEUUUUIRRRRQhYNeXQEWIvXuioq0JG2HK+4f9J2+opvn4bG0MsUYXCtIOvlRQdfebuY2vZtbb9lPdq8SwK3vAGl5SzVnlwUmjukcFyAE61gAZG1Jt/cflSiLCAam7N3n9O70req1mgMvV2pR4LFqLVmimqEUUUUIRRRRQhFFFFCF//9k="/>
          <p:cNvSpPr>
            <a:spLocks noChangeAspect="1" noChangeArrowheads="1"/>
          </p:cNvSpPr>
          <p:nvPr/>
        </p:nvSpPr>
        <p:spPr bwMode="auto">
          <a:xfrm>
            <a:off x="63500" y="-744538"/>
            <a:ext cx="1524000" cy="15240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500" name="AutoShape 50" descr="data:image/jpeg;base64,/9j/4AAQSkZJRgABAQAAAQABAAD/2wCEAAkGBhQSEBUUEhQWEBUWFRgYFxUYFxccFRoZFxkXFxgYHhgYHSYiFxwjHRwXHzEgJCcpLC0uHB8xNTAsNSgrLCkBCQoKDgwOGg8PGiwlHyQwLC8yMC4pLC4tKiwtLSwwKSwvLDQsNCwpLSwpLCwsNDQsKiwpLCwsLC0pLCwsLCwpLP/AABEIAKAAoAMBIgACEQEDEQH/xAAcAAABBAMBAAAAAAAAAAAAAAAABAUGBwEDCAL/xABEEAACAQIEAQkFBQYEBQUAAAABAgMAEQQSITEFBgcTIkFRYXGBFTJSodEUQlORwSMzcpOxskNigpI0c+Hw8SQ1Y3TS/8QAGgEAAgMBAQAAAAAAAAAAAAAAAAMBAgQFBv/EADERAAEEAAQCBwkAAwAAAAAAAAEAAgMRBBIhMUFRBRMiYXGRsRUyQlKBocHR8BQj8f/aAAwDAQACEQMRAD8AvGiiihCKKKxehCzRSLFcVVGtYse21tPzrT7dX4G+X1rG/HYdji1zxaYInkWAnOimz26vwN8vrR7dX4G+X1qvtHDfOFPUv5Jzops9ur8DfL60e3V+Bvl9aPaGG+cI6l/JOdFNnt1fgb5fWj26vwN8vrR7Qw3zhHUv5Jzops9ur8DfL60e3V+Bvl9aPaGG+cI6l/JOdFNnt1fgb5fWlsGJDrcf+KbFioZTTHAlVcxzdwt1FFFaVRFFFFCEUUUUIRTTxjjCxK12C2BLMTooG5J8BS7GuwQld7VQXPFxjECVYD1IGUMCD+8I3zfwn7vr3WxTGSWVuGiNF3HkONcynRtFFzuCa+XfOK+Kk6PDs0cCncEq8hH3iRqF7l8bnwiXtab8aX+Y/wBaSUV6TD4GDDxiNjRp3anvKhzy42lftab8aX+Y/wBa2QY7EOwVZZmJvoJH7Bc/e7ACfIUgqc8Q4F7N4WGlFsXjhYKfeiw4sz+TP1Ae4Ejvpjo4m0Mos9wUWVEfa0340v8AMf60e1pvxpf5j/WtOFw7SOqKMzMwUDvJNhVpcL5qcLlVZXxGIkNwzQBBGGG6rn1kt3jTekTyYaCg8DXuCsA4qs/a0340v8x/rR7Wm/Gl/mP9akXLfkSuDbNBKZos2U5lyyo29mXuOuoHYRpUSpsIgmbmYBXgoNjQpX7Wm/Gl/mP9aPa0340v8x/rSSim9RH8o8gospYnGZwQRNKCDcHpH3HrV182vOR9pAjkIXEKNRssqj7w7j3j1Gm1EVsw+IaN1dGKMpBVhuCNiKwY7o2PENtnZeNiP7ZXa8jQ6hdj4fEB1uP+/Ct1QXm94niJsPDJMoV3W7AbFex7fdJFjb/xU5FcTCTmVpzDVpIPKxy5hUkYGnRZooorYloooooQsWqr+eDk2JMHIwHWi/ap5D3x+Vz6CrRpp5Q4UPFZhcG6nyYWIrFjAWMEzd2HN+/tadCe1XNciVsw+GaRgiKzsxsFUEsT3ADU17xuFMcrxndHZP8AaSP0qec1fKhsPIMPhcKs+KxDgdM7GyIPBRfKOszai/oK9W6TsZ26qh0Uh5t+ZqRZUxOPUKEIZMObFi2hUvbQAb5dTtfuqD853KQ43iUzXOSM9FGD8MZIJ9WzN6jurpgcQjEqwlx0rIZAvaVUqrNbuuRXI/Gf+Jn/AOdL/e1Y8M8ySFzlCzwfGCGdHIzAE6eYIv6XvXQXJjiChemaIrFHGELZmJUEasE2yXvdtTrfa9Qbmt5EwNGMRjI0lV75A98oW9swHaxNzrfQDvq1cPgUmwaoHcLJGVTMBbaw2sRoNgQPCuVj3MmmzR7gV40tAOVuU8VRXOfx9JcW8UAToVy2KZrsQut83aCbegqFKtzoL3NtO/uqd84fNu2CXpo7GO6pIPgkYE9XTVDa47r2pp4ZAMHCMVILzOP/AEyH7o/HYfnl/wB3w11MPJHFAOrGp4cyqG3O3TTxjhJw7Kjn9plu6fATsp8bU317lmLEsxLEm5J3JPbXit0Yc1oDjZVDXBFPHJPg32rGQw/dZrt/AozN8gR+VN0WCZo3kA6keXMx2u5sq+JOpt3AnsqweZThufEzSH7qKg85G1+S/OsfSWIMGFe9u9UPE6BWjFuCvbguECpe1r7eCjYeA/6U5CvKJYWHZXsVxYIhFGGDgludmNoooop6qiiiihCKRcV/dN6f1FLaScU/dN5D+opGJFwvHcfRWZ7wXK3LmHJxLFAbdKxHrY/rVrc2HKzhsJgwcCMZ5AQ87RquaSxcjNfNbcAeAFVjzkf+6Yn+If2rTBhMW8UiyRsUdGDKw3DKbg/nXYw0fXYSOz8I9FeQdoqfcu+Vs2G49PNBKHaNTEp3VQ0Vilv8rsT/ABC9QjhfD3xOISJTd5Htc33OpJ+ZpJI5Ykk3JJJJ3JO5Pia24PFmN1dd1N/PvHrqK1mMtjIbvSq2rFromfGxYbB9GjI56Do+qwYqyqEUWXs6zMSd7+Qp4yXw6RIwS2HRksdwAAbHsZWyEHx8ajfJrlHhMZAMqKknRmNhZczqwGYC1uuCAQO22m+j5gsSi4aAkXkROqMozhjZSxUfevZQDqTbxI8gLDjm5LS4aJk5XcRX7FKMbFnGWOUhfdYo+bJ/CCBmP+YL3GqH4vxZ8RM0kh1J0A2A7FHcBV88quEGRJekcmSTDSAItjGAqmTKG7SCFJ77k91c83rs9EtzZi7hsqSEUKRSzg/CZMVOkEK55JGso/qT3ADUnwpfya5G4rHvlw0RcXs0h0jXzc9vgLnwq8eSHIKLguGnxLn7ROImZmAsoVRmKJfWxIFyd9K6s2IazQbpCqnnGgjwZi4dAcwgXPO/4k8gFyf4UsAOwE+NTHmHgtFI1t8QB6BB9aqDH495pXlkOZ5GLsfFjc1c/MV/wp/+wf7VrldLgtwzGni9nqmx8fAq4bVmiikpCKKKKEIorF61T4jLbTMSbAVBcGiyilupFxdh0TeNh87/AKV7OLK6uth2kG9vOkPKLFhIrk2AuxPZlUXJrFjJh/jvrevXQJsbe2FzHy5mzcSxR/8AmYD00pirfjcUZZHkO7uzH/US361or1WGj6uFjOQA+yhxskoooorQoUk5Bwk4oZWykWsL2DEmwvfTTerhPK2NcQLpdY1KhlsTn93P1rZ7C4BbXXzvAebzhAKRrNIIvtEl4kt1nQMFdr26o31bQ2tU+5Zcn443jWBMloy8lr+6CqAm/br614npJ0rp3vZsKC3RhlNY5PJxKNg4ZHGVSxJtYBRLmjJ/hAfKPoL1zJKtmIGwJA9CRXRXL3lDhYsA6ArKUEY6MHcKwFr7DuqhMZj4pcWZWiEMTOC0UWgC6ZlW+17HyvXY6Lu3HcUNe9ZX7K2OZ3jONn6OCNEw+CgW7uIzmkY62zuSCWa5JA0A8qnXKLlBDNheJQxtd8PCyydwLRlremx8bjspk5B860GLeSLoRgo4IekW7gjIlg+wAXKMp/OqIk43IpxKxyNkxDftL7yAOXW58zc+ZrSITI8kiqSU2irl5iJx0MoJ93EKf9yD9RVNVY/MrxHLiZovjjV18421+TX9KX020/4hcPhIPkU6L3q52uiqKTyYsBQd77Abm+teDi2AuyWHbY3I7yRXPMrBxSaKV0VgGs01QsUgnntLf7qix8M19fLQUsmkCqSdgK0YSIhbt7zan17PQVmmtxDGnv8AJWbpqVrSe5ANiHBsNLi31FQTnVxxh4fOL/dES+Ujf/ksKnsMYLXAAA0Fu0nc1W/PdETgZPCWI+mo+lc9wc50Wc7vH1G/lYWiPc1yVB0UUV71IRUg5EclWx+LWIdVB1pX7FQbnzOw86j9OPB+UE2Fz9C5QSIUcdhU0mcPLCGbqRurL5LyjG8WnmQIuGw0YjjzAlEiS4XtG9ib+ZtpU/aL7RBiJmJIldYo/wDlCUAEWudSza+HlUO5EYBMPwxQjlZsWFYhW65ucoBXcL/UHzvZPE1WKKGJbqARa2X/AA1097T3steTlp0jq2Gn4TyapV5zm8m1eFY8II4yCOkAOthr1jc+DXN9t6rDiuDwEKtGkk2KmAt0qhEw+Yb2Buzr43FXZxmMNiUE8iQoinMb5R+1zrrcWBOUg9wNc/8AGYETESrGwdFkcIw7VzGx/K1b+ii5znM2A10USjQc0kSUi9iRcWNjuDuD3ivNFFeiSEU/chMf0PEcO3YZAh8nBQj50w04cn4y2Lw4G5mj/vF6z4trXwPa7aj6KzTRC6qwB6hdtcoIHkNT+lbjidwSGJHVt46W9P1rHC0vEQdiTW7CKNiAGGhNtSOw14nDCR0UetWNf7w2V30HFeuHn9mAdxdT6aUqpEOpJ/lf+4fUUtFdWE9mjuNEl29pPi4yV03BBt32N7VoOIz9Rbgn3r6EDt9eylxpL/i/6N/9Rv8ApVJmm9DvQPggJRGthYVGeXfABisNJGdM6Zb9xBzI3o1qfcXxSOIAyOqXNhc6k9wG7HwFI+G8eixIfKrBVcx3cZQzD3goOpt23A2PdU4jDmWOm6VRB5EbKGShrrXJ/EMA8MrRSqUdCQwPeP0O4NJq6J5wObZMWuYdSRR1ZQOzsRx2r47j5VRPHOTeIwj5Z4ync26N4htj5b+FdXA9Jtn/ANcnZkG4/I5hOeytRsmyppyV5rsTigssg+z4YjMZmZbkWNsqk3a/5VC6sjm24w8wGGxDn7NB11UGzlncCwPaBcnW1ga0Y+V8MRcz7qrBZU0mx/2R8OLM/RRj9kdFDBMqHvGhJtYWI2G5fuF8dkxEkReysDI2QKQAoyKCWYHU3bamxeInD4mWYWkzABGxD2YDcgJqx10vanrp53dZS2EzBSAOnYCzZTYjLrqK8hETZ147fm1rfVDRIZeGR4nEYnp8pyoUBbTKHjU3sbW6zMb+Vc4TwlHZTurEH0Nq6U4iy36TErhWBZblJma9gQuZSlmtc93Z3VTXLbklMcTNPDDmhdi46NlcKDuOp2V2OjJ2RSOa4gWkvBLbChlFZZbb6HuotXpb4pCxU85puTLz4tZyp6OE3BP3pCLKB5Xua18jua+fFMrzq0EOhsRaR/BVOwPefSr84FwKPDRKqqI1QWVRso7fM95rznSOPE94XD6k+8eAH7TQMnbcnTDRZEC9w/8ANYxKbMu6/MdoqOHlPPKsk2GjSSOFyrRNmXEMFFyQD+7NtQrC5Ftr2qQcPx6TxJLGbo6hlPge8dhGxHfelPw4ZHl4D7LM2QONrwZukKhQSLhi2wFtd+09mlOApLgB+zW2m/8AU0qqIQcuZ25VjyWLUmxiHRl1K9neO0f991KqwaY9ocKQFE+UXBM0ckuFjVpZjGGa5DIVJAlXLrnW+Y9+X80EGHinCQoxXBYQBpJcxBklUFrBwQRluXYj71h31MXgKksnbuvYfEdxpo4rwJcSuVH6JTIrzRhRaXVSQ+zahRqDr41eKYimP0PNIkj+JqTcn+UryGISqMmIMn2dgeuUS5HSL2ErrcE9xAO7rxLk/FMpVlBDbqQCp81NN3JXg2RpZZYFimaaQhrLfITZQpGoWwB8TetfLfickSo0LFWjImksTYxK6oykbHNm7dspI11qs+GixDspH94q0cjo25lDON8ysOfPCOiPamrRH0vmX0NNb8Lnwgt0RjT44bslv9IDL6qPM1a2H4u2bEPKY1w8TELJcg9UAvcHSwN1uNyDpWyGeCdUIYBpEDqLhZCp1DZd7VzMTgsQ4aPLgOBO31/YK3RYtrdwqaSQMLghge0G9/Ws5RVicd5v45CXQdG/4kdgx/iX3ZPXXxFQLivD5MMbTC6k2WRQcrHsW26Ofh7TsTXDdE4OykEHkfweK6bJmuGi0WojxJDgJmMnYsdy/nZdR5mn3gvIuWexmzQqf8Nf3hH+dto/JdfEVP8Ag/JSKBbIqoNyFFr+LNux8TV4oXSGmC/sB9f0qSYhrNCqvPN9NjT+2RYb/eNmn/JDZfVj4iplyZ5q8NhbMEBcf4j2aT07E9ADUux+KTDwSSWssaM5tvZQTUc45Li2i/fRwiSK8fRnK3S6EREsSzBwct0sQR2XrvQ4GRzckrzl5AkD9nzXLlxXEBPmIxcOGV2JF0QuwFmkyi1zl37qjnKjEZwk5IxeCkXIEU5QjuAI5We+ovcEn3Lg2vSjEvHJAmKiAX7RCYpDpm66nIWO5ZJBl1727qS8I4BI6XjcCDFRscQjxFVzOALxRHVDvctodDqa6kMUcLaaKr+KwyPdIUmwEkyTxLCjri440ixKyXMUqKAqymQbkbhtzqp1qXYPBCGFIENzY3Ow6xJdrfdFybDsuBXrBYYRRrDDdsotmYlreJYm7Hw/pS7D4cLftJ3J3P8A0pEsvWnK3bmmxx5NStkaAAAbDT8q91is1IV0UUUVKEVplw4Y32PYRvW6ioIBFFCSlmXcZx3jf/b2+n5U04jgKSjE5ZGJxERjYMbqujZbKdUsWOm2tP8AatUuFVtxr37H86oA9nuFBAO6hXE+HTR4co3Viw8QKG3SieSxuXUdYENYjTc5rmwtrl4VE8fDlGrSmC73Obo4IXkIDLqBfuO5qZmF191s47m0P5j9RSKXAxPPHK6tHKmim9tNbr8JBv501uK4PFf3NJMHEJs4VxGaGYwzurJDhkkkkc9ZSS6+8NG9y5vrrvTihixPWjbUEZgVIOuoOVgCO8H6UwcoeETlca7AMsn2dlyE/u4XBdSpN75cx0uD62o5Tr02IcI5C/YJDIyNY6yKYTcdn7wj1onw0WJbTxp/xDJXxnRPuJ4qkBaJFZnSFpT1TkAF8t2OhJbSwufKmfifEVnw2ExYLKqzxdLGScozP0bqy7Eq5G/dTa+KnXpsLOHkdIljSRFzNLHJKAjgfGq5r+IufF3TkkB9oV5WXDzMrlL3kLjKzuXsMpYgXCjsuD2BrY44GgbAeioXvkKfXmSczYc9bKqq/lIp0/KmNOS8xSGKR4yMO6mPEC5nKx+4pUiym2jNmNxfQE3D1gsKIwRBHlubs7Xux+Ik3Zz4k0qGCJ99i3gNF/Ib+tZhOdownmO9XJtg4Ph45C0SXfMzWDMVVn95gpOSMntIAO/lTn0DN7xsPhH6t9K3pGALDQeFerVGVzvfNqwobLyiACwFhXuiirgUhFFFFShFFFFCEUUUUIRRRRQhYNeXQEWIvXuioq0JG2HK+4f9J2+opvn4bG0MsUYXCtIOvlRQdfebuY2vZtbb9lPdq8SwK3vAGl5SzVnlwUmjukcFyAE61gAZG1Jt/cflSiLCAam7N3n9O70req1mgMvV2pR4LFqLVmimqEUUUUIRRRRQhFFFFCF//9k="/>
          <p:cNvSpPr>
            <a:spLocks noChangeAspect="1" noChangeArrowheads="1"/>
          </p:cNvSpPr>
          <p:nvPr/>
        </p:nvSpPr>
        <p:spPr bwMode="auto">
          <a:xfrm>
            <a:off x="63500" y="-744538"/>
            <a:ext cx="1524000" cy="15240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501" name="AutoShape 52" descr="data:image/jpeg;base64,/9j/4AAQSkZJRgABAQAAAQABAAD/2wCEAAkGBhASEBQUEBQVFRQVFRcUFRQWFxgbFhgXFxYXFRQWFhUXGyYgGBkmGRQWHy8gIygpLC0sFh8xNTA2NSgrLSkBCQoKDgwOGg8PGiolHyQpLDUyKiwsLCosLCksLCwsLCwwLCwsLCwsLCksLCwsLywsLCw0LCwpLCwsLCwsLCwsLP/AABEIAOQA3QMBIgACEQEDEQH/xAAcAAEAAgMBAQEAAAAAAAAAAAAABgcBBAUDAgj/xABBEAACAQIDBQYCBwUIAgMAAAABAgMAEQQhMQUGEkFRBxMiYXGBMkIUI1JicpGhM1OCwdEVF3OSk7HS8GPhQ8Lx/8QAGgEBAAMBAQEAAAAAAAAAAAAAAAMEBQIBBv/EACsRAAICAQMDBAEEAwEAAAAAAAABAgMRBBIhMUFREyJhkaFxgbHwwdHxYv/aAAwDAQACEQMRAD8AvGlKUApSlAKUpQClKUBg1z8TiWduCL+JuQrbxCEqQDYkZGtXZJHARazA2b161TuzKaq6J9/PwSwwk5H0uyYrZi/nc/1rP9lRfZ/U/wBa3K5m8O34sHA00pGQ8K3sXbkq+f8AsLnlUkdJU8JQX0cSulFNuR6jZ8FyLZgXIudDe3PyP5V9f2VD9n9T/WtHdmCUQd5P+2mPeyD7PF8EYB0CrwrbyJ1JqOYneLE4nFGLD3REmaHis1iUBMhPDIhGQFrnO+QyLGVaKqTaUVx8EUtVKKTbfPYmP9lw/Z/U/wBaf2VF9n9T/WuPunteeV5o5omTuioVySeLiByub3IAF7kkXsSSKkl64ekqi8bV9Ekb5SWU2af9lRfZ/U/1rzn2UoF4/CwzGZ/KujWDXEtJS1jav2O1bPyamCxnH4Wycaj+YrbrmYtOKZAuTDNmHTpXTrzTzk8xlzh4z5FiXDXczSlKtEYpSlAKUpQClKUApSlAKUpQClKUApSlAYtWiV4Z/J1/UZ1v1o48eOI/et+dVtSsRUvDX84JK+rXwfO2JsQsR+jIrymwUObIOrMegHIam3rVJYzaWJxOMRsTJ3oWeOO4/ZC7i6oLWseA+oW+dW1vbsbFYlBHh5hCtm4zYlnJFgmVuFdbm9/KuRuNumhwMQxUXC4nM4B+IspIjLg5jL5fIX5itaiyNUHJ9fyZeornbYorhfgmONxaxIztoo//AAC5AvUNxuxRNicTPEF7/gRVs9mVzGChsy+GUcOoYZAXGZre3w20scsaOGsFea6qzfCCt24RcIoPiINwHFuo4Gyp2aKfj442fEMj2U3Vu5QxG6iwN1fJc1MinkKjri1HcSWzTlt8Ex3dxamAKeJXRQZUduJ1Yi542sL89AB5V5YNPpUyz3PcRE9wCCOJyCrTZ6ixZVy5seYJjexHlxGJaCRuG6rLiDE1hIGRBwnK6sxU6W8IY/NVgogAsMgMgBoPSo7FtZJU98fhH1evnvASQDmMz6HT/Y1y95Nvx4OBpZM+SJzdz8Kj/uQvWNjQSR4bimN5nBll8nbPhH3VFkHkoqKS2x3MmUk5bUbOzVvxvzZj+Q0rfrT2WPql9P5mtyq+mWKo/pn75JbH7mKUpVg4FKUoBSlKAUpSgFYNZrmbx7ZXC4aSZvkXwj7THJF92I/WvUm3hHjeFlnKG+cf9p/Q8rcFuL/y/Fwf5P1yqTg1+axj5O+77i+t4+84vv8AFxX/ADr9B7v7XXFYaOZNHW5HRhky+zAj2q3qdP6Si1/WVdPf6jaf9R0qUpVMtilKwWoDNaW0Pji/HXr9M5kEDrlb3zuBWvOeKdB9kFv6fyqpfNShhd2v5JYLnP6m+KzWBWatkRy9tbJMyqY3MUqG8cgANidQVPxKbAEeVV1s3aYZ3VZIQ8zrESDcL3SMpaPIFk4EuoY3sQAbkkWRtzEFMPKVLcfAwThtxcZHhtxZXvzOQzJyBqotubpmPAxzPIXmLyx8Cgd2FQyu/IEEd27G/M2t1uaZKSxJ9TO1eU04r5/wTPd2GKPFRuigpMngdRnxJxIWdyAZCwkLX9MvFUl3hxuIiivhoe+kJsF4gqqObsSRkPLPMedRHY2CgbFYRcJKspwsbd4CWCpdES4KghmLM7WuRkRkReuvv3gcfLERhXRIxG5lFz3knhPgHhsBYEaj4vKuJJOaz+SSDca3hfRX2ytrTY3auHGLcSATZKP2Y4QWHCvS6jPU86ufELdGHVT/ALVEdy91YvomCkdCskZafzLSKwu2f2Sht5DzqZMK81c42e2K4Swd6SuVazLq+TX2Yfql9P51t1ztmyhYyGy4GIN/++dbS4nS4IvoTb+RyrN09i9KOeuEXrF7me9KwKzVojFKUoDymmVVZmNgoJJOgAFyaj+5m9y45JSBwskhAXn3ZJ7pj5kAg+amuT2r7e7rDCBT45zY+Ua/F+ZsvoTVe7j7f+iYxHY2jf6uT8LEeL2IU+gNXKtNvqc+/Yp2ajbao9i/KzXypyr6qmXDF6qftc3h45UwqHwx+OTzcjwr7Kb/AMQ6Va7VQm+G7mLw87PifH3jFu+W/AzMb2+6funplcZ1c0Si7MyKerctmER+rE7JN4OCV8K5ykvJH+MDxr7qAf4T1qu698Fi3ikSSM2ZGDKfMG49sq17q/Ug4/3JmVWbJqR+lb1mtDYu1ExMEcyfC6hrdDzU+YNx7Vv1861jhm8nnlGDXhjD4bc28I99f0vXua1ZHAku2Vl8P68XvkKhtfGPJ3HqeQd+MBhr4SLjhIsST+dfGzl+sk+7ZR6C/wDQVtQgk8R56DoP614QeCZwfn8Q/W4qm44lCT6Z/wAEqfDS8G/WawKM1q0SAjW1cae+cuCFgHGoYEKzZd34iM+KQgC17d0dOKxi2z9lh4cSWbiTDxSYRHJCh5JbCVxYWVRdEBNzYnM2Fd7fzHXhVY7FuMm9xZSsbMDcmwYXUjz4LZkVHNm7cw5wEWGieUyBkkkkAYeMsZSL3DuQVPw3yj52sblcHsyjPukvU2s3NibTWPHiLDRhBiI0v4FBUKrlZCIwFAuOEqRqQQRe1WBhoCoILM1zfxWyyGQy+HInO+pzqA7vYAvj5ZFVY4VlEZVFzMirG3xBRwpeJGva54rHXOxQKjvxlY8E2mztefIoazWDVdlo5qJ9e48g9vO1h/ufzrCNIy5A2ya56jMqPcD9a9MF4pHfl8I9ta9j4G+6x/I/0NZlcMw3ZxFuX031J5PnHfCPeOQEAjnX3WvhrZ2+G+Xvmbe969xWhCWVkhZmviRwBc5AZk9B1vX3UJ7Ut4O4wndIfrJ7r5iMftD73C/xGpoQc5KKI5zUIuTKx3t28cXi5JflvwRj/wAa5L+eberVxqUr6OMVGKiuxgSk5PLLw7N94fpODCubyQ2je+pAHgbzuuV+qmpbVXdle7mLjlOIf6uF04eBr8UgyKsF5AHQnW5tkb1aFYGojGNjUXwbdDbrW40dt4AzQOisUe143BsVcZowI8wL9Rcc6g+wN/opwcJtRFV7mNmYDu3NypVxojXGunpVjEVT/azu93WIXEIPBNk/lIo/+yi/qprvTRjOWyXfo/k41DlBb49uqPve/sxeK8uCvJHqYtXUfd5yDXLX15QEipduh2hzYS0ct5YNOH50H/jJ5aeE5dLVL9tbo4Pacf0jBOqyG92A8LHUiVLXDeevUGr8bZ0vbb08lKVUbVur6+Dl9kO8NmfCucjeSL1y7xfys3+b3tIGvzu8GJwGKUupSWJg4B0IBOh0KkXFxlmav7ZW0UnhSWM3V1DD31B8wbj2qprK0pb49GWtJNuOx9Ubda+NW6HK/P8ALM/pWxWCKz5LcsF5PBpYza0UZAZvEQCAASbE2DGwsFvlc2FaeHx8eJRNY3dWkiViOMoCBx2BtbMHInJhnnXtj8AskZikLBGy4gbXUnONj0I8J6g9bVwNpGRCe8H1jujSOCQixJIFhhgkIFmJcZgXHE514aKELY7ZI4cpQeUSOLHFSFm8J04vlPvWzM68JLEcNsybcNudzpatJJGjw3FirMVBL8OeQJ4dbcTcNtALm9hmBWpPs7C4lCilHVlVzE1mHC2aMUbMX5H8s6gStq/9L8/6f4JW4y+H+Cu96sXA8kyrM8gIjRGaRDH3QsWCDuzoUI4lN+JRmTcV7YHbmGezA4HDBHHCgjfibhAHEX4ASCCV0U635W3Nt9l0ebQkxHobvH+fxL+vp1ge1thz4ZrTIQD8LDNG/C3P018q3NPdRetkZYa7Ph/TMG+F1Mt8o8Puun2S7FbYwkUolSSORy/H9XJN3YZShVnS3xm1h8pzBAvcWDsnfPB4iwSQBjorEAnWwBuQTkcgb5E1TuxNz8RiQGA7uM6SPex/Aozf1GXnVgbF7M8Oli694ftS6cjlEMv83FVfV2aaHs3NyXZc/fZfuWdKtRL3KKUX54J3JOqi7EAedaTzvLkl1Tm55+QrUnxGGh+NuNhYcORt4lTS4CqGdASTZeIXtXhtTac1+Awh0DOrxqWLslk4CpsBcgubHIhGW971menZbxLheO7/AH/19mpvjDpy/wAHpNteziHDd2TmAzG8ZdRxGK6ElXK3NyNASAbEVuwYzvsOG4SpbwlG1V1fgdTbI2ZSLjI2vUewOx2lBtIe5sgWUqt2iQcUBjbJ45o2JUswI1OuQk+GhGVhZVzW+pJ1Y355n8yaltUVH04/8OIOTe5m4BWawKzXZ6fLHKqC312/9LxjyA/Vr9XH+BSfF7m59x0qzu0zeD6Pgyim0k9416hf/kb8jb1cVWW6+5mIxreAcEQNmmYeEW5KPmbPQZeYrS0cVBO2Zn6uTk1XE5GBwMk0ixxKzuxsFAz9fIdSchVn7u7iYbAx/SdoMhdQGsf2cZ6D94/TztYXzrcxGM2dsWLgjXjmYDK4Mr9DI1vCl/boL3qst4d5sRjX4p2yHwxi4ROWQ6/eOf8AsJnKzUcR4j58kOIUcy5l/BYEG9su08YuHw3FHhlu0z6PJGpGROqKxsthmQxuRpViqLVDey/d/uMJ3rD6yeznqEH7MfkS38flU0tWbft3bY9EaFKlt3S6sVx969hjF4WSL5iLoejrmp/PL0JrsVg1Em4vKJWsrDPzLJGVJDAggkEHUEZEH3Fb2xduz4STvIH4ToRqrDoy8x+vQ1Ju1Pd/ucUJkHgnzPQSD4h7izevF7QmvoYSjdBN9zBnF1TwuxcOztvYDa8QhxChJcyEJ8QOnFC/M55jXqCM66e52xJ8F3mHdu8hv3kMmhF/jRl5G+Y5G59BRqOQQQSCCCCNQRoQeRHWrG3Q7UitoscbjILPzH+KOfLxDPr1qjfppRi9nK8eC5TqIylmfXyWpWa8oJ1dQykMrC4INwQdCCNRXrWWaZ8st61pcJcWIDLl4GzGRuLX8xW3SuXFPk9Ofi1ZygBCgMGdGBuwGYCsDYWIBOoNraE1Gpknw+G7twwCmNWk4jdxxBIlVlv8KqvFe1yToDUyeMEWOdeRw5HwsR5HMf1/WinKPVZOXFM4Uu0sRE+IN++SK10KhW4ihk4UYcuFoxmDnzzy98Vg4J7oAhbIvE3CwuLGzDMcQJF7XtcdQa9MfswNG6j6oyMruy+JWIIvxA6XCgE5Zc65mKwEipwkMypLisQ8hPhMciTsqhgdbyqLdEPK10oV3Lnr9M8TlD9Ps6RxMEFwbkq0au1sk7w8KEk5Bb2GWnOvXBbSPHKkpW4nEaWHJo1kS4zN7E3J5qdNBxMLsSZvDK4eAhVVy54nh7qVVVwvxtea2dgwUHMk12sHslVIYDikCqpmlzc8I4QbCwBsTpbWijXUtsfwE5TeWaUmypiGiYAx97I5e6hWhlZjJEwzcOBI2YFjwKS2ZWt3C4L4eNzMyWs1goyDqCxX4jZzfUXNworfGFHzEt66flpXuBTdOXweqKR4ph9OLO2g+Uegr2tWaUUUj0Vgms1ztt7cgwsfeTuFGYA+Zja/Co5nKu0m+EeN45ZGdoboHGYtsRjTwwRjhihvYsi3LPI1/CCbmwzta9q5G9PaVHCvcbOC+Hw96AOBLco1tZvxaZ5XqNb27/T4wlFvFB+7BzbzkI1/Dp661Fa16dK3h29uxlWahLKr79z0mmZ2LOxZmNyzEkknmSczXV3R2CcXi44reC/HIeka5t+dwv8AEK49XF2VbvdzhTO4s89iL6iMX4B75t7r0qfU2+nXwQ6ev1LCbooAAGlfdYArNYBuClKUBx96t3lxuGaFjwkkMjWvwsNDbpqPQ1Re29gYjCScE6cJ+VhmjDqrc/TUc6/RZFcTbzYSRlw2LAtMPq+LRmGRCN8sguLZg55c6t6fUyqeOqKuoojYs9Gfn6lTHe/s6mwt5IbywZkn54wLfGBqNfEPe1Q6tquyNi3RZkzg4PEiQ7rb64jBNZTxxE3aFjl6qbeE5eh5jpcu7+82HxkfHA2Y+JDk6n7y/wCx0NfnmtnAbRlgkEkLsjroynzuQRoR5HI1Wv0kbOY8Mnp1Mq+Hyj9J3rNQbc/tKixHDFibRzHIHSOQ6WUn4W+6fbpU4U1jTrlW8SRrQnGazEzSsVmuDswRWvJhvs2z1Ui6n2rZpauXHIR4xwWNzmep/l0Fe1KUjFR4QyKUpXQFYvXlisUkaM8jBVUXZmNgAOZNVZvh2ovJxRYIlEzBm0dvwfZHmc/SpaqZWvESK22NayyU739ocODvHHaWf7IPhT/EI55fCM/TWqf2ttifEyGSdy7H8gOiqMlHpWmT1rFbdOnjUvnyZFt8rH8eBSvuGFnYKgLMxAVQLkk6ADmasvdbs1SJe/2jw+EcXdEjgUDMmVtDly0630rq26NS5+jiuqVj4I3uhuHNjGV3BTD3zc6sOiDnfTi0HrlV3wxBQFUAAAAAaADIAe1amycdHNErxD6s3CG1gyjIMo5LkbeVq36xL7pWy930bFNMa1wKUpUBOKUpQCo9vzsD6Xg3RR9Yv1kf41vl7glfepDWCK6jJxaaOZRUlhlP7odpskNosZxSRDIPrIgAtY83GXPPPnpXZ3j7PYMWn0jZzIGa7cII7qTPMgj4G8tOoBzqK9o+wPo2MZlH1c15E6BifrF8s8/Rh0y5u7m9WIwT3ha6H4omvwN7cm0zGfqMq1vS3JW08MyvU2v07eUczF4SSJykqsjqbFWFiP8AvWvGrkV9nbbhsRwTKNMhLHrodHT8xnyNVtvNujiME9pRxITZZV+Buduqtr4T0yqarUKb2y4kRWUOK3R5RxKnG6PaXLh+GLFcUkIyDayIOX418jn58qg9KmsqjYsSI4WSg8xP0ps/aMU0YkhcOjaMpuP/AEfI1s3r88bvbz4jBycUDZH4o2uUb1W+vmM/9quXdbfXD41fB4ZQLtEx8Q81PzL5j3ArFv00queqNanUxs47kipQUqqWhSlYY0Bm9cTeXevD4JOKVrsR4Y1zdvQch5nKo3vh2nxw8UWEtJKMmfWNDexH32yOmXnyqp8ZjJJXLyszu2rMbk/+vLSr1Gjc+Z8IpXapR4h1OvvPvfiMa/1h4YwbpEvwjzP2m8z7Wrh1ilbEYRgsLgypScnliursDdrEYyTggXIfE7ZIn4j1+6Mz6VIt0OzWXEcMuJ4ooTmF0kkBFxYfIumZzPIc6kW39+8LgI/o2z0Qut1y/ZxnQ8VvjfXnrqeVVbNQ87KuX+EWIULG6zhG1hsDs/YsXHI3HMwtxWvK/lGl/Cvn5ZnSobPtvFbYxccBPBEWv3anJVX4nY2HEwF7E5XIsM84vj9oSzyGSZ2d21Zjn5DyA6DLyqzuyPd/gifEuPFL4I/wA+I+7D8kHXOGdaog7JPMiaE3dJQisRLCw0CoiqgCqoCqBoABYAewr0rArNZJqIUpSgFKUoBSlKAjG/8Au/8ASsG4UXkj+sj6kj4lHqtx626VRNfpxqojtA2B9FxrBRaOX6yPoLnxqPRr+xFaegt6wZm62vpNEfw2JeN1eNirqbqwNiD5GrO3a7RocSn0faIXxDg7wgd24OVpBoh89M+VVZSr9tMbVz18lOu2Vb4LB3v7MWjvNgrvHqYtXUfcPzr5a+tV+RUs3R7Qp8HZJLywfZv40H/jJ5fdOXS1THbG6mC2pH9Iwbqsh1cDwseaypqG+9rpqKrK2dL228ryTuqNq3V8PwVFX3DOyMGQlWUgqwNiCMwQa2Nq7Imw0hjnQo4zsdCOqkZEef8AO9tOryakuOhUeYvnqWpuf2pK3DFjiFbILPop/wAQfKfMZdbVYySAgEEEEXBGhB0NfmarW7H5J2hm43YwqVWNTmA1iX4SdBYrkMs6ytXpoxW+PHwaOm1EpPZInW1Nqw4eIyTOEQczzPQDUnLQZ1UG9/aLNirxw3igzB+3INPGeS5fCPevDtKln+nyLM7Mq2aIH4VRlHwjIa3BPMg59IpU2l0sUlOXLItRqZNuC4M1ilSDdfcvEY1roOCIGzTMMh1CjIu3pl1NXpTjBZkypGEpPCRx8Bs+WeQRwozu2iqM/U9AOZOQq0d39xcLgI/pOPdC6+IX/ZxkXI4RrI/TLlkOdbWJx+z9iw8EY45mF+G4Mr9Gka3hXoPyGtVjt/eXEYyTinbIfCguEX0W+vmczVHdZqOFxH+S3iFHL5l/BIt8O0qXE3iw3FHCci2kkg0N/sr5DM8+lQmsUq5XVGtYiirOyU3mRvbE2S+JxEcKauwBPRdWb2UE+1fofBYRYo1jQcKooVR0AFhVedkOwbK+KcZveOLL5QfGw9WAH8B9rLrI1lu+e1dEamkq2w3PqxSlKpFwUpSgFKUoBSlKAxXM29u7BjI+CdLjPhYZMhOV1PI/obZiupSvU2nlHjSfDKH3s3FxGCJb9pDfKUDTykHynz0PXlUar9NSxKwKsAQRYggEEHUEHUVWe+HZZrLgB5mA+uZjYnL8J9jyrV0+tT9tn2Zl+kxzD6KxrobF25PhZRJA5VuY1Vh9ll5j9ehFaMkZUkMCCDYgggg9CDoa+a0GlJYfKKKbi8rqXDs3eHA7XiEGJQJLqEJsb5+KF+Zty163GsG3t3CnwRLj6yDlIBmv+Io+H10NuWlRlWIIIJBBuCNQRmCCNDVh7p9pxAEOP8SEcImtcgWtaVbeIeYzzzBzNUnVOh7q+V4LasjcttnD8ldVfm4eyu4wEKkWZl7x+vE/izy1AKj2qObU7McPNLHNhGURM6tJGDdChYFjERoLX8OnS2lWEoqrqtRG2KUSzpqHXJtlZdseysocQBoTE/vd0/2ce461WaqSQALkmwA1JOQAHWv0FvZsT6Vg5YhbiIuhOgdSGS55C4tfoajmzN3cBsiLvsS4aXQORnfXhhj1Btz16kCpNPqlCvb1fZHF+ncrM9F5OJun2Y3Am2h4UA4hDextmbyn5RkDwjPrbStjevtKSJe42cFAUcPegDgUDICIaH106X1EZ3s38nxhKC8UHKMHNv8AEYfFzy09TnUYqeNErHuu+uyIJXRgttX2fU0zOxZyWZiSzE3JJ1JJ1NfFZrc2TsefEyCOBC7HPyA6sxyUeZq62orL4KqTk8I0wL6f95CrC3P7LnktLjQUTIiHR25/WfYGmWufKpVuh2ew4S0klpZ/tkeFPwKdD94566aVL1FZWo1rftr6eTSo0iXumeeGwqRoqRqFVQAqgWAA0AFetKVmmgKUpQClKUApSlAKUpQClKUApalKA4O2tzMHi3DzxXcZcSsysRyDFSOL3rnf3WbM/dP/AKsn/KpdavDGY2OJGeVgqKLsxNgBUkbbFwmyKVcHy0iM/wB1uzP3T/6sn/Kn91uzP3T/AOrJ/wAq+tjdpOCxE7RAlDe0bPksmXI/Kb3sDmcuZsJUDUkrLo8SbOI11S5SRwcHsvB7NhkZWaOIeJg8jsoPVVYnxHSw1yqJbR7ZFDEYeAsoPxSNw3HUKoNvc/0rS7YNqsZ48OLhFQSkcizFlU+wU/5qryrun0sZx32c5Kl+ocHshxguHYHath5mCYhTAxsAxPFGT0LWBX3FvOuztPcTBYmQyTiR2OVzLJYDWygNZR5CqFq8OzPazT4BeO5aJjDxHmFClT/lZR6g1HqaPR99bwd6e71fZMx/dbsz90/+rJ/yp/dbsz90/wDqyf8AKpPicWkal3IVVFyxNgB1JOlRjZnaZgpsQYgSguBHI4skhOoF/hzyHFreq0bLpLKb4LDhVHhpGP7rNmfun/1ZP+Vd/Y+w4MLH3eHQIup5knS7McyfWt+lRSsnLiTZJGuMXlJACs0pXBIKUpQClKUApSlAKUpQClKUApSlAKxes14YyNmRgjcDEEK1geE8jwnI+lAcjebe/D4JLytdyPDEtuM+dr+FfM/qcqpreTezEY17zGyD4IlvwLlb+I5nxH9NK9d7t3cXhpi2J4pONjae5Ic+Z5Nn8J9rjOuDW3pqK4pSXLMfUXTk9r4Rg1YnZ3vzie+jwst5Ve6oxPjSwJzJ+JAFOuY/Sq7qwux/ZPFNLOdI1Ea/ifNvyUD/ADiu9Uo+k3I40zl6iUT07X9juJY8SASjKImPJWBJS/S/EfcelVzX6VxWCSVCkihlYWZSLgg9RUDx/Y5AzXhneNfssoe3obg29b+tVNNq4xjtn2LOo0spS3QKnq69xtnPg9mcTqxc8c5jyDfCOFc7WPCi66E18bvdmGFwzrI7NNIpuvEAEBGhCC9z6k5i4tUx4Kj1WqjZiMehJp9O6/dLqUFvNvjiMc31h4YwbpEp8I6E/aa3M+1q4ddXerZX0bGTRDRXJT8DeJP0IHtXJrVqUVBbehm2OW57upNd0e0mbDWjxHFLCMhzkQDQKSfEvkfY8qtzZu1IZ4xJC6uh0YdeYPQ+Rr83VY/ZpuzjlkE/G0MJzKkXMo/AcgMviOfTKqGr09aW9cMuaW+ednUtalYFZrKNQUpSgFKUoBSlKAUpSgFKUoBSlKAUpSgNfGYOOVGSRVdGFirC4I8xVU739mEkN5cGDJHqYtXTP5ftr+vrqLer5K1NVdOp5iQ20xsXJ+ZavTs62V3Gz4rizSXlb+PNR/l4f1rX3o7N8Nim7xPqpCw4yo8LrfxXXk1vmHvetnevfLD4BAtuKUr9XEuQsMgWNvCv65WAq1ff68VCC5K1NPotyl0O3tLacUEZkmcIg1J68gBzPkKqTentNxE7cOFLQxA5EG0rfiIPhHkD6nlUc29vDPjJOOdr/ZQZIg6Kv89T1rmVZo0cYcz5ZXu1TnxHhFp7n9qQbhixxCtoJ9FOX/yD5T5jLyFWOrg6V+ZalW6W/wBPgyEe8kH2CfEl9TGx0/CcvQ1Hfos+6v6JKNXj2z+zvdsWyrPDiFHxAxMfMXZP0L/lVfYLBSTOI4VLu2iqLk/+vPSrv2nhoNrYC0LjhZlKuVN0ZGFwVOd7XFvPWt3dzdXD4OPhhXxH45Dm7m3M8hloMqjr1fp17cco7s03qWbl0ZHNzuzKODhlxdpJdQmsaHkcx4m8zkOQ51PLUArNUbLJWPMmXYVxgsRFKUrg7FKUoBSlKAUpSgFKUoBSlKAUpSgFKUoBSlKAVy9vbvQYuPgnTiGfCRkyk5XVuR/Q866lK9TaeUeNJrDKI3s3FxGCJbOSDlKB8OeQkHynTPQ/pUar9MyRBgQQCDkQcwQdQarfezsp4j3mAsCT4oWNlz1KMfhH3dOnStWjWp8WfZm3aRrmH0VcBmLZ+XM+QqxNz+y5ntLjgVXUQ6MbfvD8o8hnnqKlW6PZ7Bg7O9pZ/tkZL5IOX4jn6aVLQKiv1rftr6eTujSY90/o88PhkjQJGoVVFlVRYAdABpXrSlZxoClKUApSlAKUpQClKUApSlAKUpQClKUApSlAKUpQClKUApSlAKxas0oDFqzSlAKUpQClKUApSlAKUpQClKUApSlAf//Z"/>
          <p:cNvSpPr>
            <a:spLocks noChangeAspect="1" noChangeArrowheads="1"/>
          </p:cNvSpPr>
          <p:nvPr/>
        </p:nvSpPr>
        <p:spPr bwMode="auto">
          <a:xfrm>
            <a:off x="63500" y="-1049338"/>
            <a:ext cx="2105025" cy="21717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502" name="AutoShape 56" descr="data:image/jpeg;base64,/9j/4AAQSkZJRgABAQAAAQABAAD/2wCEAAkGBhQSEBUUExQWFBUWGBgYGBgYGRwYFhofGBkdHh4YIBgbHCYeIB8jHBwaHy8gIycpLS0sHh4xNTAqNSYrLCkBCQoKDgwOGg8PGi8kHSUtLCwsNTA1LCksNDYqLCksLCwqKi0sLCwsLCwuKS0sKSwsLC8sNCwsKTQsLCwsLCksLf/AABEIAOEA4QMBIgACEQEDEQH/xAAcAAACAwEBAQEAAAAAAAAAAAAABgQFBwMCAQj/xABGEAACAQIEBAQDBgQDBQcFAQABAhEAAwQSITEFBhNBIlFhcQcygRQjQlKRoWJygrEzwdEVkuHw8SQ0U2NzdKI1Q3WysyX/xAAbAQACAwEBAQAAAAAAAAAAAAAABAIDBQYBB//EADwRAAEDAgQDBQYFAwIHAAAAAAEAAhEDIQQSMUEFUWETInGBkRQyobHB8AYjUtHhFULxkrIWJDNicqLC/9oADAMBAAIRAxEAPwDcaKKKEIooooQiiiihCKK+M0CTVNjuZUCnpA3W7EA5PfNpmHfwzNU1a9OiM1RwA6qTWlxgBXJNV97mCws+PNH5Az/uoIpcfGtfDK15zIIZR93E9skZo/mmuYLpv94vmIDD+nY/SPY1zeJ/ETQctBsn/ut6fzCcZgz/AHFWq8zO4zIiZTtLkn65VgH0k1BbjF1nId2tkk5VTLkI9GKyTG4MH0iqvFcUw6y5vpabuSQDp2ZDBP1AI8xVJiPiRhCCrK76x4V8JjZgWII8xsR+9Z7cRxTGT2YcR0ER57q7JQp6wmfF3nzZrrNcSI3jJ65VgEHuYkeo284nDSFIl1XXIzFkIPdQxIDeR27d5CGPiqykgWc6/hLNDx6wIPv/ANaiW/ibeVjktWwh/ASxg94MiJ8tqZ/ofGKhlwMxu6x6ROv3qo+04cWHyWkCyGSbRyz2BKqYPysoI07HSd694Vzlm2zWm2IkkAjsUJKn9NRqDrWaj4n3hczC1bAPzLLGT+aZ0Maf32qSPimc4boASIcB/m8iPDoR5+R9oP6DxinGUG1x3hbobo9poHX5LR8HxO9Ei42YGGV4dZG/YGDuII0IqZhuZrpkm2hgkFVY5hHkSIMiCJy6EUg2/iThc6tFxSfC4Kg6dmkHcH9QT5Cr21x2wzLct3rbK8I3iAIP4TB13JU6dx5Uu6txXB++HAHTMJ01E/K6lloVNITlZ5ksNu+XscysoU/lLEZQfrVmGpIYZbo8nEH+ZRp+qyP6RXqxde3cypcZFy5kAMoIMMMpERqpj1MRTuH/ABG0/wDWbFpt8bKp2D/SU7UVRYXmdR4bqlWABJUEpB2buQDB0O0GTEE3du4GAIIIOoI1BB7zXS0cRSrtzU3ApJzHNMOC9UUUVeooooooQiiiihCKKKKEIooooQiiiihCKh8T4kthC7n2EgEk6ACfU/SuHFuMraDKvju5SVQa6xpm2AE9yR6UsC/qWdbjMd2Zcx/+MwP4RpWNxHirMIMrRmfy5eKZo0C+5sFMxmMuX0IZwqGPCgBGhmCzA5tuwAPlUb7wfluf/Bv8wf2qp4txzCWBNwhW7KoZLh+gyn6ms245zjfvswDulo7Jm1j1bc/WsHCcMx3GH53nu83CB4NjXyhNvrUsOIGqeeM8/YVJUq1y4pIgQMp9LgP7qTSTjeecXcJC3WRSdFX5te2aMx/vULhvAjew9+8G0sgHKBLGe/YBQASTqdNqteXW6uFv2rQW1iEVbiXFOR3UGHVnJ0ABB0gemldZR4Zw/h7HFre0c0gOzaNmLwdBebA23SJrVapAmJ0jdUWC4c16/wBMstt2MTdJXUmIOhMzU2zwHJivs+JDo2uXLlhjBy+I9mIgEA6nauXHyyYt2zhyCrJcEHOABkeRoSQBJ7maZP8AbVt73QxJhQ63cNf/ABWs8Oqse6aga/6EaeJxOIDGvpiWuZJDdRpdvOJuImNOSpYxhJB1B3S5wq7YAQXLQuM11QczOAqHL+UiTJNSeZhat3b9hbKIUuDpsubNlEyGLMdwQdPKonFsAbeMuW1iRdOXUAQTK6nSII1qdz2FONe4jI63MpBV1bUKAQQDpqO9TGV+KpuzGHNLtTEywi2mk28V4ZDCI0MfNVPCuHNfvW7SfM7BZOw8yfYSfpVo1nC/ahhxbYpnFo3sx6kk5c4WckZvw5du9ROWeJjD4u1dacqt4o3hgVJ+gM1YYLguXFi7cdBh0udQ3cylWUNmAXWSx0GWJHfavcZUc2q7OSGhkti0ukz4kWgddF5SbLRAvN/BQrHLzHG/ZGbK2cpmAzCRqDEjQjXfSuON4KURnW7auqjBGKEhgSSBKsAdYOokaUwcHx+fFYvHspy20dl7av4EE+eWaX+MYlC+WxK2stvSZJIWSWMDMQzMJ/yqGHxGJq1xTOzW5rCM2rhOswRGyk5rWsnqY+ilYLnLFWlCC5mUEEBxmjKZEE6j9adMB8RrFzpm7Nq4rCdCUIbQw3Yazr5Cs74biFRjNpbxIyqrarLECSAQSYkCCNSD2q549y7atvcW2+W5atC5dQy1sExKJc3kFhAYazvSXEeGcPrVRTqMyuMkOb5AyBNrgSR5qyjWqtEtM+K1hnHURgZDKyyDofxKQR6Bv1rrhcbdtOVtsAsZwhAKSSQ38QB8J0O5JgzWLcK5nxGGyBWJQEOEb5TuNJ2B1GnrWm8G5qsYp7ZRocq4NtvmHyn6jwnUVxuM4TjeEO7WmZbB7w6X7w2+XVP069OuMp1WhcN4ot5fysNGQkSp/wAxqCD3BFTaRekDeY7HLbIYaMDLiQe1MPCOPK8W7hi4CV2hWI10O0lYbL77xWzw3i7MV+W+z4HgfD9ktWw5ZcaK5ooordSqKKKKEIooooQiiiihCKruJ8YFohQM7kTlmAB+ZmjQfqT2Bgx24lxAWUzEEkmFUbsfL+5J7AGlS7buO7OXylzJCqCBAAgFpJED076CsXi3Exg2ZWkZzpPzTNCj2hk6LnbS6B/9tiTLE5gWJ3J0P/MDtVDzZzkcGAoRGusDAzE5R5kZR9BNfOcuYjhLRC3mN5vlWE0H5iAm3l61mCYa/iGdwty8w1dgpY+5IrN4JwQYw+14uOzneRmPwtPqr8RiOz/Lp6ruetjLr3HaYEvcbREX18h2AGp7A1P4DirWHxBtXVs37VwFepHZvlIY6oJAkQCNfIV4wXNXS6Sqg6QQpes/guTozTuWYQZOxEDTSuPHeA9Mi5Zm5h7oLW3AmAN0aNmXvP8ArXaOGc+zVRkY4QyLadRo4agaEc4KzxbvtuRr98kyYLB/YzexGHJuWABnRo6iFHh7LjzyM8H0H1gtg1wWPtX0YfZXIZWJmbbqSUyjxHSQNPy1UXeOQgyF+q9vp3ySOm66qAUiSwXL45GomN6a+AcnW3CXsW7XXdUfKZKorfLIBltPwyo7DMYBy6rHYaX4l3vgsI3cAIE3AEXhx1BuJKukPswaX8PvklfFX7KpfGHt3XR4BuPotsBgwACyAQRux27a18wFu5j76W3dEVV3yqoRFgQFABPYBfWtk4lw9LCrbtOBlkOoORVmN1VciiM2mjHTU134TyXbWwCgFl21hVCDcwGjxmRuC8j9qg3HVu/Sp0x2gEhxdmiRF5HvQNIA8kFjbOJty0SjwX4VWLupZ3iJ6jFNxp4FSYgfn7VC418P7bgJatixdBWP8YggmIZSra7wQ36itHw/LVwDL1Mi+S5jPqTmWT6sGqbheCWrEuZYqC0mNNNSFUATGk6nfzqhoxjyx2ZzSDcl3/yC4fJezTEiAfL6rMOAcmphgVv20u3C0EsjkAESFVXtwCd5O+1W/FvhZhjb6mQW5APgLW2BaBly+NCZIGgGtOXDr2G4jh7eJtglLinK2qNAYiCO8EHQyP1rnd5W0IS5CndSCAffIVH6ivXUsSyo+oXOcToQ7KR5WEecdEZmEAaeUrC+O2LmBc2bd9ms3FzBW8jurWzIDAjXTyPtTDAXOn1Om/T/AD5Wyf70R+9fonE8m22ssreMwYDAG3MaDI+YAe2u+tU/DMKofI7dNFGWMzKAMuiwZCEHsTBAEAzo0zimIwwYx9Nud2rpifGAL+vSVB1Jr5IJgbLK+TMMguNiGZWNlGdLQP3jMo8JyxqBqdJ2FVGHtXcViMq+K5eb6EkySfQb+wrSuaeQsO7sLZ6dyYDKuVCxXMFZfl1GmZcsk7Gs+4Nx44dLqhFzOjKLgH3qZu07EaRH6HtTuHxJrvrVaQmrDRBiGi+41EyTobaaKDmABrXWarbmLToYKzbD2xCpcgFrjs3jKP21kR27jQVU8XwP2PExbvK5RtGU+JSOzDsfaRv7Vb8OvHA4JrouB7l85bQRsyJA8Vw+TwYA0I+tc+WuDFUOMvIzoJFu2FzNeZ5XUR8mpknc1XRrDDU3FxlglvWo4m+ul7ctdgFJzc5Fr6+ATTyfzqMTdyXQEuZAARs5UknTsYO1NNi0G6gPd+24hVgg+YIkHzrFuI4cW+ndtnIXlunMvbKsRv3UkHKTrvMxJf8AkLm3rI9u803VlwToXEa/URXL8b4IKTTjMIIbuN2kHbpP8WTuHxEns6mq0ngPHuqFW4MrlZBmVeBqRpoe+XyOhMGLqkRCbdm0V0ZellnzlR+hkg+hNNnCOJ9ZTIyuphgDI12YHyP+RHanuE8TGKaWPPfE+YG6pxFHIZGin0UUVuJVFFFFCEV8YxX2qfmHHQvSX5rikHyVToW9zMAecnYGqa9ZlGmajzACk1pcYCqeI4o4h1YEoizkiMzBo8RkGAYEACY3OsCk47xGzhbRe67MfwqbjSx8soI+ulTr1hFE3HMebvC/oIX9qyXnLjiYi/8AdAC1bGVYAGbzb69vQVx3DcLU4zjM1QnLqSBFthPwWjVeMPTgaqmxeJa47OxJLEncn6a04cDxAvLaTB3Gw160Z6bNKXgT4n0GrxusbQBEAim5d+yur2r9pmf5ke20OYGqAE5SdJAI11G8VOflK2XX7Ni1DwHFu9Nq6ojMDIkSBr2IruuIVKBHs75YW6EjMzTcCRli3eAjYys2k1/vC868194xwKxdv3biYywkszG26vbZddRlIkka6RUPgOHxGKT7LabLZDl7j65dSAJG5JgBUG5/UR+Y+OHEMvyMVUBrgUA3WURnJgGPIeWvtpvKd+3Yw9k2ED+FDO8sw8Z3Hj3ljoigD8UUniK9TB4amK5udMwBDco1sBJ5SOp0Ksa0PeSzz6z93VLifh9hk8BW4GSC33gztC5iCsZEEd/oJNP+F5MKKoV1UKAAAGAXSNIcFtNJbX6aV3wWCfEv1bvyfhXsR5D+DaTu/osA8+fLuLtWUxGEJY4d+pdsQPvrcQ6gxOYDxCP3MCkqOHOIl1dznNnuyTI662n5cgYUnOy2aAOatsDwO3aggZmGxMaewAyr9AKoPifir1jCJirDuv2a/au3VUx1LU5XQjuIaY9KY+DcXt4qxbv2WzW7ihlPv2PkQZBHYg114hgVvWntXBKXFZGHmGBB/Y1psptpjKwQFSSTcrrZuhlDKZBAII2IOoP6V8xKyjDzU/2pa+G2JY4BbNwzdwjvhbnvZMKfrbyN9aaGGlTXiTvg+scEwf8AIx/W45pypU+FVvLwbBj/AMr+7E1dcx8XGFwl/ENtatu8eZUSB9TA+tCEtcpcQvYrinEL3Ub7NZZcLaSfBntibrxtIbSfJvSmzGcNS78y67Bhow9mGsem1U/IHAzhOH2bb/4pXqXSdzcuHO8+xMfQUwXLgUEkgACSToAB3JqLmhwhwkL0GNEvPygCf8QgDTRRmjfLvkgncZIPvrSPf5MwqXbk2FbVpHjyAKcsoAwyEnL4TpqIPYs3JvGcRj8VexYYpgADZwyEf4pVvFiCSJiQVHp7Gb3i3ByzdW0YuDXTSYESDsGjTXQjRtNRmYjB5Gzh5Bm8Egkctdth6RKtbUkw5YpzHyo+Au9QW+rYBBe28nLOgzHSQROW5v2MGQePF+K3X6mIt3UW06C0izluIDBNkINjpq2xA0OsVpvEsa1xxngxCFTAXXRkykyC/k2k6a+E1huOQLddQCoDsAraMAGMAg6yBTvDarMbWLXXLIubyCdCP1CB3tdiFGrNNsjf79Oi41IGGdba3hIUsUDDsygEj00P118qmf7PS0iXbjC6HEolskTBg52jww0iBJMdhBq/5iR3OGwQhemouXsoCpbL6knYAIp7nXzJOuzWx4D2MYJac2YnSGi/oYHiYVDaViTrt56Jv5b5hXF2rWo6gP3i9xkU+KPItlM1f2cc9q8WQBoQZ17sM2gGuhEPEzv6zWNcC4l9hxoYkOoJVihlWVvxAj6MK13h+IV1a8CCrHMrdsqiAfbQn61844vg3cKxTa2H9wiW+eo9PgtahU7dha/XdO9i8GUMpkMAQfMHUGulL3K/EGyracAeHMntOqGTuuZde+umlMNddhq7cRTFRmhWe9hY7KUUUUUwoL4aTsY/Xum4CyqQFUAwWVSYYmJE5iQARpHemLjuJCWHHdwUUDQksCN/TUk+QNKv2QZfvGkAaj5bY/pHb+YmuW/EWKytbQB1udzbRPYNly5LfOvHLWGsMlvKb1wFAR4mAOjEtqdtNTSFyxhrTXS125at5R931BmQuflzL+UQSZ0nL51K5642t/Exb/w7QyLAgHXUgeU/2qPieAS/Rsq7X0UG4pK6mJbIujHKdCNdia6DhWDbhMAGPcWuqDMTaQOs6CCB5pes8vqyBICs+bEuizbbEW0W8LkJetQFuJlmZXSQ2WDod9BFUnEsajhboLC++bqwYXuCdplx4iJgSfPSw4BxPEYdXkdTDoYvWXg5QY1NttVk6SBE79p98pYX7TjHvXYi0OqVjwkggKIH4F3jyWO9NU/+UpudUALackFpsc39mUzlEwYmNIsqnfmERvz6bq14b8PE+zC5fa4rsOxVVt6ZvFIJYhdSB5hd61LlTl6wthfuh4ZVVaDlAbbyJJ8THuT6CuF7Eq9m3YtpLZtQ0E5gTMkd2OZiRqFz+YplwOEFq2FBmNz3JJkn6kk1l0nVMRXz1H52gT0BMHu+A+BHMq1wDWwBBUgCvtfn/inxK4lguI4hGu9QJecdK4o6eXNKZYAZRkKkEHuCZrU+SfiTh+IjKp6V8CWssfFpuyH8a+o1HcCtEOBsqywgSo9qx/srGGNMDi7m34cPfb+1u6dPJXjYNTrUbiHD7d+09q6oe26lWU7EHt/xqp5dxVy0xwl9i9y2JtXG3vWpgOT/AOIkhH9crbOKkorhhLf2fi11dkxlpbo106mHi2/1a21o/wBBplNLvG8UlxFxCHxYS/L6QQFm3eBB1jpOzjzhCNwatGxzDEraIGVrTOD3lHVWHlEOtCFWfDy1l4XhB/5S1y5ys9e5hcJuL14XLo7dLDRcYH0Nzop/VXvgOKa1hsBaUA51ytPZVtMxP+8EH9VelxCjE4rF3DFvD2xZB3gKOrdYe5KLHnboQmEUm81M2Pv/AOzrTFbQAbG3FMEIdVw4PZ7m58k/mirvjnGGt21Wyoa/e8NlGkCSJLuNwiDxN9F3YA9uX+BrhbItqS7El7lxvnuXH1a43qT27CANAKEKbhcKttFRFCogCqoEAACAAPICulQuM8as4Wy16+4t213J/YAbknsBqawjm/4xYrFOVwzNhbM6ZTF5vVnHy/yrt3JqJIGqk1hdot6x2FUoxyKzZWAkAzodPY7RSIvBOsCOmLyt80qCXAQEFmgEPGgYb6d1pj+HmKvXOF4V77F7j2wxZvmIJOUk9yUy696547NhbzNbEi4rZRv4tTEdyGOaPys8fLWZxCixxZUf7o1i0TF58RHnOytpOIkDVYj9gXCcQVLuZ7aOHTbxg+K3qxAGY5QT6N5V343Zxd97he10VLF3VmVNZjM7MwLRoAToNIAqz+Jjo3SbTq5n0G5tsFYEjsCzEj+ZgKreCXLSI+NvObj62zZKjxs4MZjsUKidtwfLXRpV3VKDMaBL4yiQTJmxAkAZtSTpZQiHGntr/nwVZjuXns2Vuu9uH+QBiWb+IACI9ZjymnT4f8bF3DjCH5lJ+tsmW/TVf6hS1g8Fdx944jEMEsqR1LjHKgUH/DT1jSBt3rjwLiC4PHhpDW1ZlLAyCjaZv0g15xCicdhX0HkOqs71tAdmzuee99AiieyeHgQ02/lbEcUyXUZVDFMzkTEjKVj3JOn8tOVm8HUMuoYAg+hEikjDXQEN1vxeL1ygeEfprHmxpi5YxU2VtsMr2wqkTOkaGf1Hup33PLfh3EEZsOTpceO6cxbNHhXFFFFdcs9LvNDkvaVIzDMxnYAiM2m5mQB38Woil7imITD2mvXTnKAkZo37BV2Bny19atOLs5xNwLGyeI6hfD8sbk6lo0HiGvalD4hX0s4NlJzXLpCgtq0A5j7ARsIGtcNimnF8UFE7kNtrG99t1qUz2dDN5rL1xLdQPu2fNqJkzO3fXtTQvM+LticXYN62QRmuWyjAMIIF0AESDFQuVMFcK3blp7du6MqW2uME1aS2UnTPlEemY1Zm9xbDyWW7eQ7ggX0YeWkmD9K7vH1KNWp2JFM5bd52V2k90xbVZtIOaM0m/ISPNVPGMVhhZH2YXFN5puK7Biot/KoO8EnNrroPKrDkvgeIW7bxEZLJDTqM1xVBYgJuVLKon2iqjH8MD49rFoZc90IB+TMRI9lJP6Vst7gwTDW3BCroAPxZQVyQfIIgYj+bzNKcRrOp4XsaN8zS5xdcgGAL8wNDezdypU2h1TM7YwI+/uUwcB4QltVcN1GK/NpHi1JAAG51JOtXFQuD2StlAdCQWI8ixLR9JiptSw7AymAG5eii4yVhvx55buDELjFQdFkS27LoQ4ZoLe4KgHbSD2rLLOJKkMCVZSCGBKkEbGRqp9a/VnNfK9riGGaxekAkMrL8yMJhx2kSRB3BIr8r8TwDWL1y0wIa07Ie3ykjsTExO5GvepPG6vpOkQVq/wAP/jYQRY4idJyriNo8hdA01/8AEH1G5rSb+IGIbIR0cRbJuWGnMjrsHVhGZGU5XTcZvVHP5XLbH9e+n/CtH+GHPPSdMFiiTh3YdFyYaxcOiw3ZCTHoT+UkV612xUH04uFseHUG6XKQt8dO/bOuW4ogE/zL4M3cC1GhqVhMEw6BMlrYe2xPdYAzfUoh+tWKWgNe5gE9zHnFLvFuanW0WsWS5/DmIAPlAkbmAJK76xUatenSID3ATYKtrS7RWOE4eU6RInpWWXTWSxTb6J+9Qr2DAt27dzRFP2i+dwWzlwsd5uy0DsgH4q9cP4pi+l1L1gL3ZJVLgETp946GO+Z02NW2EvrftJcykBgGAcQw7gkdj3q5RVM182WN64huYm8MtqyCMyqNQk7KAYa5cOkkCTCCoHPHxKs8OthWAuYlllbKtt/E7R4UnvEnsN44fEPmxOF2C6APir5K282ui7sf4EnRRuSO5Y1+dcdinu3Ge45d7hLO7GWbzk/oPICoudCsZTLr7Kw5i5txOOudXEXMxk5FGlpAfyr2nz1Y9zUbg3BruLvLYsrmuXJCgkLsNSSdgBJ7n3OlQRr/AM/57D6VtXwO5LtG19vuAl87rZEjKoAyl4GuYnOuuw2Gs1WBmKvcQwWWscPw3TtW008CKvhEL4QBoOw02r7i7aFD1AGUCSCJGmswa714uoCCDsRB+tWkWSix/mjlVcXczKei4BVBEpqc6IxA0jM6yNBEVnfDmtJd/wC0I7IpMopCkkdifLeY1rdbNi307i3SQyEqp13YMskDeGR212maxjnXB9PG3dIDxdA/9QZiP97MPpS3BatQzhqr7OaSIsQQe8ByuTHhZWYgD3wNF14zx+1iCoIvLbTRLSdNUUegg6+pqBxK2htW7lq26L4rbFiDmZTmmQBJhgNhsKurfL+DtXZv4pWXRhaCsGIYBlDuAQsgiYH6V543fv37L/4AsWcrIlpkYKJywMpzfiklgNqdoV6LHsZhwQzm6Wi9oAI7zpMk6dZUXNcQS/Xpf/AT7yxxEYrD2SNkVQ/q6aBfYRm+q+tM/L+MUYh118SqoPYsmZivuFaf18qzn4a8S/7Pcsr/AIgeR6BgPGfQEfUkDvT1hCtu7YWY8fff5WBJPqzAT5sPOuELPYuLljRbNA8Hb/Gy0p7ShPROdFeJoruFlJMvXXNy4qiG6j5mYeEeI5f5jky6DSIk9qQ/iiVRLKbuWZix1YgCNT5eggabU7W8SWELBcksxOylmJJPrMwu/sNaz74o21W5YA1fKxZj8x8Qif0OmwrjODDtOMA6d5x66G56LTxFsOfJJFTOH8Wu2GDWrjJBBgMQDHYgGCKh0V9VfTZUbleAR1usQOIMhW3A+MC1jUv3ASMzF438YYEj1Gaa2PgVpsSVIJa02RyYIUgl4MHubZC5ewOuwFZDyfwZMTiglyciqzsAYLZSAFntJYa+U1snK102mS2NEItpl3Ai0sEE6yDA13B864/jHYHGsZ3pgAx7uvdB9b9CE9QzdmT99U60UUU8qkV+RuPnNi8Qfu9b1w/dklNWJJRtSVJ1n/pX65r8u/Engxw/E8QhFuGbqqLYIRVuElQVI0aBrEiZI3gQforqWqVnOh9j3B/41b8v8EuYzE2sPa+a40T2UDVnPoqgn3gd6qBsfc+g1/enf4PcctYbiSNfIUPbeyGOgV2ZCCT2BylZ82FVgXVzjYwv0nSrzNhsLhkW4zLaLXLaDM5CtmcFlIZssZc0+SjsKk8S+IGBw91rV7ELbuJGZSHkSAR+HuCDWB/EznE8QxrMpY2LUpZEGCJ1fbdiJ9so7VZUpB47zZ8pSzDeJhbbxTn/AIddw1xFxlmblq8BLRspXXTTXYHVu000cNxy3rNu6vy3EVx7MoI/vX49Dnyb9D22J0rdvhl8SMJa4bas4m+tu5aLIAwaSoMofl2CkL/TUwHHZevaBoVD+PnAbjCxi11toDacflzsCrexMqfXL51i94+Iex8vTzr9AfFXnHCvwlkRxcbFKvRAkEgOD1YIBCjLoY1MRvNfn3NJJ89vYe4j96qeLyrqR7sL2ony9yZP+gr9CfAq5PColNL1z5Zzicp+8n8es6fhyV+eUOk6Hc+RFfp/4X8IbD8Lw6MUJZepKKV0ueJZkAlspALEA6elDBdRqmya6KKKtS6U+Z+GBTnDAdRgMskGWhTEbjWYOx1msM5mxt27iC162bRyqFSCAEA8MTuNzPfWt741huriVtzEqIPl/iN+mZEnzisy+K+DFoWE3KM6z6dO0SNSdMxJjtSGAIpcQLgwQTlmTIMFxIGl9/8AKtqd6lBPX6LPSfrRNfKK7RZ8p0+GGMVL14HdkGUDdiG2A89a0R7JCMW+doHoCSAqj0DEe51rMvhtcVcaSxAi08E+6/5TWmX7eZGe4IAViqHtofEf4vTt7zXyn8SgM4mXc8pPXoPRbuDM0fVPk0Ut/Z8V+c/vRXW5+hSGXqqpcTA0Eu7O0erMSST2AkCfYbxWefFHCBbllpzOytmPnB007ASYH/WtIvFUe80RNxxA3MOQFA9TrHmx86QPihgjls3WPjJZSJlVESAPbWT3P0rkOCu7PjAE/wBzh4mD8E/iBOH8gs/r6RG+lX3K/L1nFtka/wBO5PyFJzAanK2beJ0jTfWr/nvlqwlxr7XunnjLaCZmYqADHiEDbXtX0CrxihSxbcIZzGdj0iLXm9xayyxh3Fhfsqv4btGNP/pP+zIT+wrXMLjVuX7OVFtwdVXbxAMDsN5I9wawPhnELli8ly0SHU6QJmdMsd52its5RxATpnEKUuZFBAjIjBnQyJJGkCdQAe29Y3GWOp4tpLgGvy66y0g/SB1N1dhyCw8x9U/UUUU4q0VnPxs5YGIwHXVR1MOQ2iZnZT4SkjUAFg53HhJitGoNC9Bgyvxq28iZ2PY+w8oryPMeX0I/5+tat8Vfhc1m4MRg7TNacgPbTqXLgdi7F418B8I0OhjTWssKa66GTI7+HsR71QRCaac2il4PEMxOYkwqqJYtABbQTsB5VKq6+HuBS5PUto//AGjBjxKG0dr+YajYwJHeBTnxjgeHFjiRFiyCmKRUItoCozbDTQegp6lxDsmZcsx181Yzhrq5Dg6JP1A+qzKa8Xz4W9j/AGrZ8Xy5hRjr6jDWMo4eXA6SQG/NGWJ9aom4Jh+lhfuLUtgsWx+7XVlS5lY6akRoe1XHiYNsvx8lEcKdlz5tp/8AUu+iyJmJ39PM6DTU7wNvSvMdv18v+fUV97eUa/tr/Y1ect8nYjHOqWLbZCzIb2VuksLmOZwI0kab6jzrLF14TAurz4TcrHF8QtMyt0bM3CWtF7ZKEDpZj4ZOae5027j9JAVVctcuWcDYFmyuVZzNqTmYgAtLEnWB30q1mrgISrnZjK+0GiivVFK/MzMlzP2NvKDMaxcEA/mGcEDvrFZL8R8ejPbtqwZka8WAM5czKqqT55U27aVr3MmPYsbS7DLniJMssiTsACu2pLLtWJc7cGFm6txST1w1wgxIbN4tuxJBFZuCFN3EwC47kWtmywRPgD5q6pPY6f4S5X0imfk/li3ibiN10lGDPZKkOQDOhmCD5j6xXfnflm3Yu3LpvqOoxZLQUl/EZPeAJnWuhPF8P7X7JfNHI+mnnOkbpb2d2TPsuXw2tKcYWaIS27a7DYT9Aa03EA3FZmlUAJA2ZoEhj3A7gb+flWd/DHBKb9268RaQROwLHf6Qf2rRMTcZlJAyqNfENXjUDL2UnQzqQe3fgPxM7PxOAdA0Ty8Ot1qYMRR9Va/asX6/oP8ASimevtdX2fUpHN0SlxPCAYpomIVwOwZ8wJHuFH6t50lfEHCG9gzdnw2mBQdmBOVmP66egnvo/c0YKWRgYFyLbjzADvoe34lPofSqDjuA+0Wmw4OXMupHb8o+rD9A3pXF4lxwfFRVNhIPg3f1v9laDPzKEdIWPcE4wcNcN1FBfKVQnZS27R3MSB7134nzLcxNlbd7xsjFlubNB3UxoRsQfTvVU6EEg7gwfpXmvqhwtB9QVy0F1oO++nS59Vi9o4DLNlJ4di+let3Ynpurx55WBj9q3XC8PRrLXA6n5iqx4m2ZoM65resAbv6CsBrQ+UebbfStWnudO8kW1JBIOo6bBtgQQgIbcLWHx7DA5a+QuABaY1AO/lf180xhnkd2YWycHxOeyhJkxlJ8yuhP1In61Nqm5XUCx2kmSsglIAXKY7+HX1mrmqcO5zqTXO1gSvXABxARRRUHjPFVw9o3GBY6Kqr8zsxhUX1YkDXQbmACavUVGx3NWGs3Dbe6A6xmUBmZZAIkKDEgg69iKW8Zy5wfiV1R9ybgLvltt0bj5ozFlXKzbAyR/czFTG4kYhwlrrXrrL1Shy4ew5t/doTGYgW1zO/zEG3AGdVDfwbgC2JdmN2+wh7rfMf4VGyIOyDQbmTJIhZha5LTht8WluNdzXsA5ZgF3fFAAAeij6ztsJfG/wDu/Ff/AHaf/sap+M3bmD4niWupcuWbmKs4jqpmuLbSyzghgBIA6kf0wJqdiuJ2r+D4nctOHVsTbYEeRbQkHUfUUm8gyRpf5FdJw54hjSbyP97Uy4z/AOoYj/8AGtS63+DhP/YYz/8Andpgx7gY/EEkAf7NbU7D60i3ubLZt4ZLCviblvC3rTraUkIb2ZAS0RAzA6TRF/P6hSL2towTq0fGm8fMpq5V+G3COpAvLiroZXCG8pZAkeApbIzANvmB7T66RZw1uyhCKltBJIUBFHcmBA9Say3D8Ju4TAYG6CzXLXhZOo7qLtuWQLmYhM6q+HISA3WHpTljuJrjWt2bFxXtsA7spB8O4HcaaSp7sk1a+qGszNvOnWdFzgBJgrqcfexbEWD0rQ0NwjxHTsP000PmVOlc8dYv4SLovNdQHxqxY6E+pb0AiIJkyNKvibeHtalbdtBuxyqB5lif3NUHGuM2sVbWzh7tu91HAYoyuFAgmYJG8GPIMaoq0srC9zjm2uRfYAafd1JrpMAWTQrSJoNfEWBFROJcTWyoLSSZgCJ03MkgADuSfLzFNve1jS5xgBVgSYCXLHFUF247qHFw6gxohO8EQZXLp/5beVY9z9j+pjWXbpgJA2DGWcfRmI+lNXOXM9zDurWrQy3MzBnGZUYxlUaxKqS0HQdTTas1u3SzFmJLMSSTuSTJP61XwOhVqO7d8ZRmyxuSbnpv/qUsS5re6NbSrHgfHmwvUa2B1HXIrHXIJkkDzMD00r1xnmBsUlvqgG5bBXONMynaR5gzqPM1U0V0XsdHte3Le/z30iPCNtEr2jsuSbLRvhnw5Vs3MQ8auFWToMvePOTA7+VPWEcvetSsIbg30ZiAWGnYAgHXUxsO9HytwpMLhbQuHxkZtZMF9YVfPtoJpn5eXqXyWBXprKgxJLyuYgbQAQB/Ea+Wvf7dxc1G3GaxOkN5eQW1HZ0I6Jmor1FFdusxQOM4E3LfhjMrBlnYxoR9VJE9ppUsXcto3DqWhzHcsBlUf/FR/wAaejSVicE1u6tojwpLKZHiEwnr4RMz3AIrlfxDhZa2uBpZ3ht8fmnsG++U+SyDnTghw2JMmRcHUB9SfEPo37RVBWqc/wDAzibTXF+bDrIH5p8TD6LlI9zWV12P4fx3teDbmPfbZ309RCQxdLs6hjQoq45Rs23xtlbwBQsdDsWynKD7tAqnorXxNI1qL6YMSCJ5SEux2VwK3rh9m7bHWGoXKSxEAzIbXeCQMwM5SxO66ueDxQuIGXY+e47EH1BkH2rLeTec3v4fJmHVBHUXw5mERnCtoQwjMB3XtnmnTlDEjI8sI8B0OhkEZxOuUgKJOsqQda4bCEYet7NEG8jkRy6EfCDrK0X99udMtJ/Fblxseq3wFRAz4YDVXOXK7s24uKGICQAFZmBYzkbw1VXMnC2vWgbcC9aYXLU6KWAIKE9ldGZCewadxW2l0n8P4net9ToXLhRr15iRgLtzxdRgwzhgGykZAY2UeVSW41jDAzXzrsMBdtn0OZswgGJBGokVy4dexDhhh7nQtNce6SQGvJcPz4ZrbDKALud2IMmcoI+emLhvM4zrYxKizfaQms2r0bm2x79yjQw/iHiMXtzNLdJXoMGUqXeMXcIly473rFv5ne5hHujViNW0jtoZkt6mc2x+H4VcutcGPeyW/Dawj20HsIMecTHtWvfFblO/j8ELeHYSj9Q2zp1coMJmkAamddJjavzbfwrI5R1KspylWEEGdZH6n9Kpp0xRYGC8c1c05nZgYKeeLXOH4ts1/i2KunKqgnDNsu2gQD9qcuUeYrWToYC+XC5S62sCyMQSAXZoI8zJHpppWIZYG+n/ACD+mhraPhB8Nrtt7ePuu9lvGFs5YzoyRLEmQCTmCx2FTjMCNJQ8RBJVlisJcZVs3HvWA5DW81tktm8qTalsoAyuuYJPiyoNcoB8W8K+EtjLnw9/p38ww1tbxFgPK5pygm3mARoncAHWtD5gRDhbwuKrrkaVYAqdNJB03ikPhKjAYxLjTku21e45knJcUCWI7WryKJ2VcT5VXQYKIFESYG/ioPObvJev3V6TPau3bjquZGNpLviA0clsRcA1gm5lOXVtIpo4Pif/APQs9K911JCG4slXm1dN0BpIfIUwxzjYtlkTlDYvDsHjbYuIqOpMrct+B1ZTEi4sOrAgjQg7ipPDeX7Vhi6hmcjKblx3u3IBnLnuMSFnXKIE6xVzmNcQTsoTaFYk0qkJirrG4wW2RktyQCdJEA+hz/W3+WrniPGbKZlcnaGyhmiexygwTOg31FZZxfnKzZdrbZ7jpGZUjIWj/DLToBALZZlv5YrOxdRz6jadJufcga2iJ5C833hWsbAJJhVfxL4qhyYdNfF1WOx1XKpjzYEvHYFBSJXbGYxrtxrjmWclmPqf8uwHlXGur4fhBhaAp76nlJ1joNB0CSqvzulFWfLnBjisSloaA6sfJRuf8vrVZWkfDrlzLaOJuEjOIUSVGWdyR5kftSvG8eMFg3PmHGzfE/tqrMNS7R4Gyck6dswNX9Je4ffcx7wKYuW8P931Tvdg+yj5V9xqT6k0v4ZlcraswCxIBUeBdCS0jwkgAmNz+pDnh8OERVXZQAPYCK4P8PYUlzsQ4dATr1Wni32DV1ooorr1noqm5gwZOW4oLFZDAblTBkeZBA08ie8Vc18IqjEUGV6bqT9CpMcWmQkPbDkkSzqTHYtc2HtLAe1ZLzfy59jv5VJNtxmQnf1B9Qf7itjx/D2tOlsg5M5Kt2IUEqv8wMe4WfOKjmXgCYwdNtCqFkbyZjA9x4TI9a5DheNqcIxpbWs0zm8Nj97FaNemMRTluuyxaiuuJwzW3ZGEMpKkeRBiuYFfWmuDhmGiwiCDC+EVoHw7vZrDpmkpcGVSAcgdfmAO6s0qV84Ig70eAwVtMFjC4DOBaXzVGZ9APNwASSNpjXWqzCtewptX0lQ4JVolWElWUjYgwZB3Go9MLHMbxKk+g2xDgBO5ADreRj9xZMUyaJDjy/hbzhL9zClSynpvByxqpI2gaBh3UABtwA0gs1q8HUMpkESCNj61lWD55s4nDAXLy2ykyly4UI22IBLgR4W3GxBq/wCWOeLLWGyHqQxJOiFcxJOdT8omTmAKme21YFGv7O8seC1g5g2P6Z+XwJBCZc3MJGqtsNyNaQR1sSVlmy9dlEsxZjKZW1Yk796s+G8u4ewSbVpFY7vE3D73Glz9TXDCcyIxhx0z5kyuvmYBH9QA8pq3Vwdq06VZlUSwyqS0t1X2KoeYuR8HjoOIsK7Ag5xKPp2LqQxHoTFX1FWrxJXL3wiwGEudQI111fOjXWzZN4AAAB3mWBO3lTqBRRQhU3NxP2RwoJJKiACT8wPbXtXbGcAtXkthw02/kZHe266QQHtsrAEbiYMDyFWdQcdxi3akEywE5RqY8z2UerECqXZaZNRxgQBfpP7qQkjKF04dwy3YTJbBAksZZnYljJYs5LEk9yTVfxvizKenb+YjVtPCDO06AwCSToo110FQcRzVcGotgKdQDOoHcvIAH8UMPInakPmL4h2himDI7QYYrAykCBlV4k+bsB6DvSNXFOrg08KCXbwCDG5kj0PorAzLd9gmvjGCS1aRjdScrOWnRQR/iBjMKNfEdSTPiIAGL8yY63exd25aEWyRl0iQqhZjtMT9an8d5kfGNkQdKysEhmnvAe48didBsO0k19x3AWH3Nq0lwdPrJeWS10CMxUjSBMdMjSNyTroYDDswlUVaoyucIidBaS47nQx4m9yq6ri9sC4H3ZLlFfYoAkx56V1M7pKFact8CbF4hbQ0HzO35VG59+wrXrGFw9lVTwnKAFDNnYR5AyR9BVLyvy9h8LaGdrb3WAzmQ0fwgeQ/c0z4G31W6dkZdJLZcqqDpmggZjoYA77wK+U8ax9TimKFKhmLBYbA8zPL6Ldw9IUKeZ2qtOX8JnIvH5YItjvru5HbaAN4nzgMFcsLhxbRUUQFAA9hXWuowuGZhqQpM0H2UhUeXukooooplQRRRRQhQuLYDq24BhgQyE7Ajz9CJB9CaVrdphcuZ1yt4BBIOmWQZGhBJb/hTtVVxfhRch0IDgQQdAwmYJAMEHUGDudNaw+McN9qpl9Md8C3UTMfsmcPW7MwdFmPN3Ky38O19FAvKbjSPxrnbQ+oGx9IrOcLi2slxlAYqVkiHQxGZSRKkaj6+cEbXctlcM6nRlR1YeTAGf8AX2IPel/nnk/7SVuWgBeLZTOgcQSJPmI3pPgvGxhycHi/ckwT/bGx6fJW4nDZ/wAynqkyxct2+GDOQTdvlxbnVhbXKJI2XMTJ3MQPMVeHwr4i5LMBJVSx2BOioqjc7AIvbyGtc3w5sXst62SVPiQkqT/UNR6EfvTBy5jS125eOTo4ZHupbOUZSo8AVZkaxLDeDJJrsqh9mpvrU+8XS4G0X0DdZOgv/Cz298hptt/lUvFuGhMU9mzmuZWyDuzMohoA/iDQB+9TOVOYBhLj51bK4AJXS4hU6MJI8yCukg155QtdTH2SxmHNxj/IC5P6iuVy8LhuX8TmY3c3TAaHJzfNJBARdV1BnYbEiVYNqA4OsMwyNk7kkkD/AGz87IbIPaNtcrYuD8ew9/CwhW4yzlaSMpPYhQr2vbRf4u9feFcxrhnC3GADhiqki2WIIgqrkJ5g5W10Mb1imAw95UfEWyyC0VBdWKmXMBQRqfMjyrhicXcuN1Hd2aR42JJ01AzHy7Cs3+kPNUFlUQy2l9LB0QDrtHgre3GW41X6Fw/H77t4Qk/kIg7TpmdWaPzAR6VMXmMqYu2mT1E9t9GUT5+HMayDhXxM6bK1yz4gQS1sgAkCMxtMMs+xFW/EviXh7w6jZy4WBb6SiSJjxMXVdzJH6aVnGjxCizvNcX+Ac0+YFvMhWTScbRHxWp8S42lpQ2jZgSNQBAEliew1Guu4qAeLYhgWW2qqO7bCPVmQj/drFuF8+3Bc+/Aa3Efd27Ssv8QlYMeRpgHxUt2lK2lvNm1Mi2gOkdw/byAq+rRx/a5XMOWLZIPqSPqPNRaaeWQb9U9HnPpAm/lC/mYraE9vmPiB8wJ96puHcdW598jW7qhpZtMqkGWYm4ymT55B2ggVmvG+ZbuLTIlnp2wwZggZyTEAswA2Gwgf2qtw3Bi1lr7Mq2lKqxEO4LTHgB0mDqxUetDeF1nUmvxFXK4OsIDtdJg+8doKDVbJDGyI8Fo3NXxNsFvAq3WXbL8ggyM1w/NB18C+fi11zu0BexObE3DaFxs7vkJPiPZQPXQ7AefeTwfE2bOKAYC5aYheoykXLeYfOFkhWUnXf5dDVxxrhWJOEa3dBxFyzeJDBhcuLbKbsJL5XOVh5a+lPtFPB1ct8zwBnJAMH9IiBlMSDBuNVWZeJ5bffNVeI4fdsl8O2tq8C1oqcyOV8SMHG5MZPTMdBXPl/igj7Ndk2LrDYw1tidLqnYQYkHQgelceD8wvY8BAu2cwY2m+WQZzKd0cH8Q+s1CuWxcvEWlYhmORYloJ0EDvGlaAoOcH064EWOYWuP7uYcLdLa7KvMJBb6KVxC+iqbFpuqufObpWCxiBkG4WPqx12AFOvIvLCWl69+25uH5FNtiFH5tBBJ/aunJ/I72G615LbPHhUsfB6nwkT/anC7inVSTbEATo/wDqBXE8b42HtODwhlv9zpALjyHTw8rLRw+Hjvv8hyXpcXsqo8sQoGUqJOwkwBTLwbhnSBZiDcaJjYATCj0EnXuSdtAI/CeDEEXLsZh8qjZJG892gxOgEmO5N1V/B+FjDN7WoO+fOB+/NQxFfOcrdEUUUV0CURRRRQhFFFFCEUUUUIVPxnl8XgxVsjMpVjEq2kCR5jzH7wIXsSxIWRlZbiBl7qSYj99D3EGnmoHEeDW72rL4ogMNGEagz3g6gGRNYfEeEMxXfZZ/z8f3TVHEFljos/5k5Xs4p06gIbKyh10YGARPnENoazLjfLl7CXCCGKgSLig5SrSNxtOoIPrWzcRw1y2VzofAwJdQTbKwVLSJy6MSQ0R5nevN5fvEnUMGQ+X5h/Zv1rFwPFsZwkilUbLYPdPS9j9hM1KFOvcarFuX+Krh3uOUzk2nRRMCXgSTvGXNtr/euVnD3MQ7MdlGZ3jwW1HoNAABAUegFaBxf4cWbl1jaY2Sy5lWJSQYYRuN1286SsbyxirDsOm5y7tbkiGG8jsRP712+C4tgcW51Sk4NqED3vpNt9t9VnVKFSnAIkdFNN5Dw/EG2WyZ8OoVhBWC53DEMSdSdNe0RXLgN9rWCxl1WILdK0sGNWYkn3Cj96rLXF2XDvh8qFGIY6Q4ZdjmG8SRBnepg4jZbBLh/vLbdXqs5UMrHLljQggAbaGmH4V7WOYRIdUaefdGW58csab+agHgkHcA+t/3VLVzwPD22s4pntq5tWhcUkuNc6rBysARr/xquxyWw8W2LqAviIIkwMxAOoEyB7VdcrYo2rWLYOiubai3mZQSwcNAVjroPY7U3jnu9mzMkGW8wfeGu4tr0VdId6D1+SjcbwduycPcRIF2yt1rTFioMkRMhsrASNZ9asOYsL0mvZLCDDkWwjZBmBu2w4K3CJJBDTrsY71C5lyXSuKtsIva3LeYF7bjQjKTmyHdTEdtNKncYKXDYnE2lXoWEvAMWINvfRFMmNiPWs4Od+S5xJ94OmTBBBi24ggHfzV0e9HReeCm3ds2lXFDC37LOQHkW3zMCGzAxP4SDMgDtXng2Cazi7mDvgAX16ZE+CT4rTAjtmAAI7MaprdyzldXD/PKOsSF1BBDRIPhO4gz7V0xnGWe8l1RHTVEthoYgWwApMiCdJ2iavdhKjnVGNnK4E3iQZDgQdYkkwZgj1gHgQTqPvRdMfhnvNfu9Pp9MDqAA5AwZUKie5+aJJ0apGK48Daw7K1xcVaXJ1VOUZQxyqe7EDTsNe9eTw/G4xg7LeuSfncMVE9x2A9hTdwj4ZWoD3L3UI1hQOnp2OskfpSeL4hgsKxoxLwS3QNl20EE8j1jaxhWU6NR5OQWPOyTrOExGOvZ2zNJAa4V8CjzJUQBWjct8m4exDJcNy6BGcMNJ3hRIH1mry1mtgDprlG3TgR/QYj6Ma6Jhev8tkuZiWXKAQYMswnT+GTXGY3jOK4jFDDtLWaQ29uululgtGnQp0e84yeZXi4jLr1T5CVVp9AFAJPoNaveEcE0W5e1fcLoEU9tBMsPMkwdvOpPCOBpZUEgNc1l9SdT8oJJIUbRParMVrcN4O3DfmVYc7wFv5S9bEF9m6IooorfSiKKKKEIooooQiiiihCKKKKEIooooQvjLNUGM5XB/wAJ8gBDBSMygjUAHcL2jXQ6RTBRVFbD0q4y1GypNe5plpSNjpQqXVkZW1EEgg6NDAQwE5tNfDqBX28YZHB0PhJ9GPhP0b9mNPFVGK5YtPMFrYacyoQFM76EED3WK5nEfh3Q0HeR5HqnmYv9QSZxHlrDPczXLKHqQrGIIb8JkRvt75aX8b8MbHV8Ny4it8uzQw1iTB1G3sfStDxnL12Coi4p0knI499MpI/MI9qh4jAXFTJeRpgeO2C6yPxDKJUg66ga7TSbP6tgfcLoFrd4dCBf5Kz8iprCzPEfC+6LgUXkymcrEESfywJ1jXfsai3fhtilcLNqG0DZjlny2kE9q09nlIvApPdgUBg6MpYCDpIG4/c+LeKRlKXGU9iZGVvIg7A+gMg+kGmf+I+K07P21lvx2UThKJ0+azK78OMUrDMbYU6F83hHvpPpNSm+Ft8ETcQrPiyhiwHmFIE+29aJbxQWUdgREhjBBG3i7A6xJ0P6gGHuwwW2eqp2VTmdfoJJX9x69j/iXij4DYnaG6+Gt/vVeex0Bqk+z8LbRAYX2cbxACt6SJI99Y8qvcFytg1hRYCONfFJbT8QJJB9x9Y2q5+xXC02rdwMTqGRkRvUlgAD/ENfRtBU65y7efRhaA88zMR6gZV1/qFLufxfGgZi+P8ATHiLSpjsKekKvzOu46g8xo4/p2b6QfQ15W0tw5kVyx/EisG+rQF/3jFMVrlm2AMzXH/mfQ+4WJ+tW1u2FAAAAAAAGgAHYCmcN+HTM1nR/wCP1kKt+M/SFQYHl1ioN6406yq5R30BYCZiJyxrtV7YwyooVAFUbAbV0orpsPhaOHEUmgJJ9Rz/AHiiiiimVBFFFFCEUUUUIRRRRQhFFFFCEUUUUIRRRRQhFFFFCEUUUUIRXlqKKELxc+Vqg3P+6n2P96KKg76L1uihcpfLc9/9aurXevtFeM90L12q+ivYr7RViiiiiihCKKKKEIooooQiiiihCKKKKEIooooQv//Z"/>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503" name="AutoShape 58" descr="data:image/jpeg;base64,/9j/4AAQSkZJRgABAQAAAQABAAD/2wCEAAkGBhQSEBUUExQWFBUWGBgYGBgYGRwYFhofGBkdHh4YIBgbHCYeIB8jHBwaHy8gIycpLS0sHh4xNTAqNSYrLCkBCQoKDgwOGg8PGi8kHSUtLCwsNTA1LCksNDYqLCksLCwqKi0sLCwsLCwuKS0sKSwsLC8sNCwsKTQsLCwsLCksLf/AABEIAOEA4QMBIgACEQEDEQH/xAAcAAACAwEBAQEAAAAAAAAAAAAABgQFBwMCAQj/xABGEAACAQIEBAQDBgQDBQcFAQABAhEAAwQSITEFBhNBIlFhcQcygRQjQlKRoWJygrEzwdEVkuHw8SQ0U2NzdKI1Q3WysyX/xAAbAQACAwEBAQAAAAAAAAAAAAAABAIDBQYBB//EADwRAAEDAgQDBQYFAwIHAAAAAAEAAhEDIQQSMUEFUWETInGBkRQyobHB8AYjUtHhFULxkrIWJDNicqLC/9oADAMBAAIRAxEAPwDcaKKKEIooooQiiiihCKK+M0CTVNjuZUCnpA3W7EA5PfNpmHfwzNU1a9OiM1RwA6qTWlxgBXJNV97mCws+PNH5Az/uoIpcfGtfDK15zIIZR93E9skZo/mmuYLpv94vmIDD+nY/SPY1zeJ/ETQctBsn/ut6fzCcZgz/AHFWq8zO4zIiZTtLkn65VgH0k1BbjF1nId2tkk5VTLkI9GKyTG4MH0iqvFcUw6y5vpabuSQDp2ZDBP1AI8xVJiPiRhCCrK76x4V8JjZgWII8xsR+9Z7cRxTGT2YcR0ER57q7JQp6wmfF3nzZrrNcSI3jJ65VgEHuYkeo284nDSFIl1XXIzFkIPdQxIDeR27d5CGPiqykgWc6/hLNDx6wIPv/ANaiW/ibeVjktWwh/ASxg94MiJ8tqZ/ofGKhlwMxu6x6ROv3qo+04cWHyWkCyGSbRyz2BKqYPysoI07HSd694Vzlm2zWm2IkkAjsUJKn9NRqDrWaj4n3hczC1bAPzLLGT+aZ0Maf32qSPimc4boASIcB/m8iPDoR5+R9oP6DxinGUG1x3hbobo9poHX5LR8HxO9Ei42YGGV4dZG/YGDuII0IqZhuZrpkm2hgkFVY5hHkSIMiCJy6EUg2/iThc6tFxSfC4Kg6dmkHcH9QT5Cr21x2wzLct3rbK8I3iAIP4TB13JU6dx5Uu6txXB++HAHTMJ01E/K6lloVNITlZ5ksNu+XscysoU/lLEZQfrVmGpIYZbo8nEH+ZRp+qyP6RXqxde3cypcZFy5kAMoIMMMpERqpj1MRTuH/ABG0/wDWbFpt8bKp2D/SU7UVRYXmdR4bqlWABJUEpB2buQDB0O0GTEE3du4GAIIIOoI1BB7zXS0cRSrtzU3ApJzHNMOC9UUUVeooooooQiiiihCKKKKEIooooQiiiihCKh8T4kthC7n2EgEk6ACfU/SuHFuMraDKvju5SVQa6xpm2AE9yR6UsC/qWdbjMd2Zcx/+MwP4RpWNxHirMIMrRmfy5eKZo0C+5sFMxmMuX0IZwqGPCgBGhmCzA5tuwAPlUb7wfluf/Bv8wf2qp4txzCWBNwhW7KoZLh+gyn6ms245zjfvswDulo7Jm1j1bc/WsHCcMx3GH53nu83CB4NjXyhNvrUsOIGqeeM8/YVJUq1y4pIgQMp9LgP7qTSTjeecXcJC3WRSdFX5te2aMx/vULhvAjew9+8G0sgHKBLGe/YBQASTqdNqteXW6uFv2rQW1iEVbiXFOR3UGHVnJ0ABB0gemldZR4Zw/h7HFre0c0gOzaNmLwdBebA23SJrVapAmJ0jdUWC4c16/wBMstt2MTdJXUmIOhMzU2zwHJivs+JDo2uXLlhjBy+I9mIgEA6nauXHyyYt2zhyCrJcEHOABkeRoSQBJ7maZP8AbVt73QxJhQ63cNf/ABWs8Oqse6aga/6EaeJxOIDGvpiWuZJDdRpdvOJuImNOSpYxhJB1B3S5wq7YAQXLQuM11QczOAqHL+UiTJNSeZhat3b9hbKIUuDpsubNlEyGLMdwQdPKonFsAbeMuW1iRdOXUAQTK6nSII1qdz2FONe4jI63MpBV1bUKAQQDpqO9TGV+KpuzGHNLtTEywi2mk28V4ZDCI0MfNVPCuHNfvW7SfM7BZOw8yfYSfpVo1nC/ahhxbYpnFo3sx6kk5c4WckZvw5du9ROWeJjD4u1dacqt4o3hgVJ+gM1YYLguXFi7cdBh0udQ3cylWUNmAXWSx0GWJHfavcZUc2q7OSGhkti0ukz4kWgddF5SbLRAvN/BQrHLzHG/ZGbK2cpmAzCRqDEjQjXfSuON4KURnW7auqjBGKEhgSSBKsAdYOokaUwcHx+fFYvHspy20dl7av4EE+eWaX+MYlC+WxK2stvSZJIWSWMDMQzMJ/yqGHxGJq1xTOzW5rCM2rhOswRGyk5rWsnqY+ilYLnLFWlCC5mUEEBxmjKZEE6j9adMB8RrFzpm7Nq4rCdCUIbQw3Yazr5Cs74biFRjNpbxIyqrarLECSAQSYkCCNSD2q549y7atvcW2+W5atC5dQy1sExKJc3kFhAYazvSXEeGcPrVRTqMyuMkOb5AyBNrgSR5qyjWqtEtM+K1hnHURgZDKyyDofxKQR6Bv1rrhcbdtOVtsAsZwhAKSSQ38QB8J0O5JgzWLcK5nxGGyBWJQEOEb5TuNJ2B1GnrWm8G5qsYp7ZRocq4NtvmHyn6jwnUVxuM4TjeEO7WmZbB7w6X7w2+XVP069OuMp1WhcN4ot5fysNGQkSp/wAxqCD3BFTaRekDeY7HLbIYaMDLiQe1MPCOPK8W7hi4CV2hWI10O0lYbL77xWzw3i7MV+W+z4HgfD9ktWw5ZcaK5ooordSqKKKKEIooooQiiiihCKruJ8YFohQM7kTlmAB+ZmjQfqT2Bgx24lxAWUzEEkmFUbsfL+5J7AGlS7buO7OXylzJCqCBAAgFpJED076CsXi3Exg2ZWkZzpPzTNCj2hk6LnbS6B/9tiTLE5gWJ3J0P/MDtVDzZzkcGAoRGusDAzE5R5kZR9BNfOcuYjhLRC3mN5vlWE0H5iAm3l61mCYa/iGdwty8w1dgpY+5IrN4JwQYw+14uOzneRmPwtPqr8RiOz/Lp6ruetjLr3HaYEvcbREX18h2AGp7A1P4DirWHxBtXVs37VwFepHZvlIY6oJAkQCNfIV4wXNXS6Sqg6QQpes/guTozTuWYQZOxEDTSuPHeA9Mi5Zm5h7oLW3AmAN0aNmXvP8ArXaOGc+zVRkY4QyLadRo4agaEc4KzxbvtuRr98kyYLB/YzexGHJuWABnRo6iFHh7LjzyM8H0H1gtg1wWPtX0YfZXIZWJmbbqSUyjxHSQNPy1UXeOQgyF+q9vp3ySOm66qAUiSwXL45GomN6a+AcnW3CXsW7XXdUfKZKorfLIBltPwyo7DMYBy6rHYaX4l3vgsI3cAIE3AEXhx1BuJKukPswaX8PvklfFX7KpfGHt3XR4BuPotsBgwACyAQRux27a18wFu5j76W3dEVV3yqoRFgQFABPYBfWtk4lw9LCrbtOBlkOoORVmN1VciiM2mjHTU134TyXbWwCgFl21hVCDcwGjxmRuC8j9qg3HVu/Sp0x2gEhxdmiRF5HvQNIA8kFjbOJty0SjwX4VWLupZ3iJ6jFNxp4FSYgfn7VC418P7bgJatixdBWP8YggmIZSra7wQ36itHw/LVwDL1Mi+S5jPqTmWT6sGqbheCWrEuZYqC0mNNNSFUATGk6nfzqhoxjyx2ZzSDcl3/yC4fJezTEiAfL6rMOAcmphgVv20u3C0EsjkAESFVXtwCd5O+1W/FvhZhjb6mQW5APgLW2BaBly+NCZIGgGtOXDr2G4jh7eJtglLinK2qNAYiCO8EHQyP1rnd5W0IS5CndSCAffIVH6ivXUsSyo+oXOcToQ7KR5WEecdEZmEAaeUrC+O2LmBc2bd9ms3FzBW8jurWzIDAjXTyPtTDAXOn1Om/T/AD5Wyf70R+9fonE8m22ssreMwYDAG3MaDI+YAe2u+tU/DMKofI7dNFGWMzKAMuiwZCEHsTBAEAzo0zimIwwYx9Nud2rpifGAL+vSVB1Jr5IJgbLK+TMMguNiGZWNlGdLQP3jMo8JyxqBqdJ2FVGHtXcViMq+K5eb6EkySfQb+wrSuaeQsO7sLZ6dyYDKuVCxXMFZfl1GmZcsk7Gs+4Nx44dLqhFzOjKLgH3qZu07EaRH6HtTuHxJrvrVaQmrDRBiGi+41EyTobaaKDmABrXWarbmLToYKzbD2xCpcgFrjs3jKP21kR27jQVU8XwP2PExbvK5RtGU+JSOzDsfaRv7Vb8OvHA4JrouB7l85bQRsyJA8Vw+TwYA0I+tc+WuDFUOMvIzoJFu2FzNeZ5XUR8mpknc1XRrDDU3FxlglvWo4m+ul7ctdgFJzc5Fr6+ATTyfzqMTdyXQEuZAARs5UknTsYO1NNi0G6gPd+24hVgg+YIkHzrFuI4cW+ndtnIXlunMvbKsRv3UkHKTrvMxJf8AkLm3rI9u803VlwToXEa/URXL8b4IKTTjMIIbuN2kHbpP8WTuHxEns6mq0ngPHuqFW4MrlZBmVeBqRpoe+XyOhMGLqkRCbdm0V0ZellnzlR+hkg+hNNnCOJ9ZTIyuphgDI12YHyP+RHanuE8TGKaWPPfE+YG6pxFHIZGin0UUVuJVFFFFCEV8YxX2qfmHHQvSX5rikHyVToW9zMAecnYGqa9ZlGmajzACk1pcYCqeI4o4h1YEoizkiMzBo8RkGAYEACY3OsCk47xGzhbRe67MfwqbjSx8soI+ulTr1hFE3HMebvC/oIX9qyXnLjiYi/8AdAC1bGVYAGbzb69vQVx3DcLU4zjM1QnLqSBFthPwWjVeMPTgaqmxeJa47OxJLEncn6a04cDxAvLaTB3Gw160Z6bNKXgT4n0GrxusbQBEAim5d+yur2r9pmf5ke20OYGqAE5SdJAI11G8VOflK2XX7Ni1DwHFu9Nq6ojMDIkSBr2IruuIVKBHs75YW6EjMzTcCRli3eAjYys2k1/vC868194xwKxdv3biYywkszG26vbZddRlIkka6RUPgOHxGKT7LabLZDl7j65dSAJG5JgBUG5/UR+Y+OHEMvyMVUBrgUA3WURnJgGPIeWvtpvKd+3Yw9k2ED+FDO8sw8Z3Hj3ljoigD8UUniK9TB4amK5udMwBDco1sBJ5SOp0Ksa0PeSzz6z93VLifh9hk8BW4GSC33gztC5iCsZEEd/oJNP+F5MKKoV1UKAAAGAXSNIcFtNJbX6aV3wWCfEv1bvyfhXsR5D+DaTu/osA8+fLuLtWUxGEJY4d+pdsQPvrcQ6gxOYDxCP3MCkqOHOIl1dznNnuyTI662n5cgYUnOy2aAOatsDwO3aggZmGxMaewAyr9AKoPifir1jCJirDuv2a/au3VUx1LU5XQjuIaY9KY+DcXt4qxbv2WzW7ihlPv2PkQZBHYg114hgVvWntXBKXFZGHmGBB/Y1psptpjKwQFSSTcrrZuhlDKZBAII2IOoP6V8xKyjDzU/2pa+G2JY4BbNwzdwjvhbnvZMKfrbyN9aaGGlTXiTvg+scEwf8AIx/W45pypU+FVvLwbBj/AMr+7E1dcx8XGFwl/ENtatu8eZUSB9TA+tCEtcpcQvYrinEL3Ub7NZZcLaSfBntibrxtIbSfJvSmzGcNS78y67Bhow9mGsem1U/IHAzhOH2bb/4pXqXSdzcuHO8+xMfQUwXLgUEkgACSToAB3JqLmhwhwkL0GNEvPygCf8QgDTRRmjfLvkgncZIPvrSPf5MwqXbk2FbVpHjyAKcsoAwyEnL4TpqIPYs3JvGcRj8VexYYpgADZwyEf4pVvFiCSJiQVHp7Gb3i3ByzdW0YuDXTSYESDsGjTXQjRtNRmYjB5Gzh5Bm8Egkctdth6RKtbUkw5YpzHyo+Au9QW+rYBBe28nLOgzHSQROW5v2MGQePF+K3X6mIt3UW06C0izluIDBNkINjpq2xA0OsVpvEsa1xxngxCFTAXXRkykyC/k2k6a+E1huOQLddQCoDsAraMAGMAg6yBTvDarMbWLXXLIubyCdCP1CB3tdiFGrNNsjf79Oi41IGGdba3hIUsUDDsygEj00P118qmf7PS0iXbjC6HEolskTBg52jww0iBJMdhBq/5iR3OGwQhemouXsoCpbL6knYAIp7nXzJOuzWx4D2MYJac2YnSGi/oYHiYVDaViTrt56Jv5b5hXF2rWo6gP3i9xkU+KPItlM1f2cc9q8WQBoQZ17sM2gGuhEPEzv6zWNcC4l9hxoYkOoJVihlWVvxAj6MK13h+IV1a8CCrHMrdsqiAfbQn61844vg3cKxTa2H9wiW+eo9PgtahU7dha/XdO9i8GUMpkMAQfMHUGulL3K/EGyracAeHMntOqGTuuZde+umlMNddhq7cRTFRmhWe9hY7KUUUUUwoL4aTsY/Xum4CyqQFUAwWVSYYmJE5iQARpHemLjuJCWHHdwUUDQksCN/TUk+QNKv2QZfvGkAaj5bY/pHb+YmuW/EWKytbQB1udzbRPYNly5LfOvHLWGsMlvKb1wFAR4mAOjEtqdtNTSFyxhrTXS125at5R931BmQuflzL+UQSZ0nL51K5642t/Exb/w7QyLAgHXUgeU/2qPieAS/Rsq7X0UG4pK6mJbIujHKdCNdia6DhWDbhMAGPcWuqDMTaQOs6CCB5pes8vqyBICs+bEuizbbEW0W8LkJetQFuJlmZXSQ2WDod9BFUnEsajhboLC++bqwYXuCdplx4iJgSfPSw4BxPEYdXkdTDoYvWXg5QY1NttVk6SBE79p98pYX7TjHvXYi0OqVjwkggKIH4F3jyWO9NU/+UpudUALackFpsc39mUzlEwYmNIsqnfmERvz6bq14b8PE+zC5fa4rsOxVVt6ZvFIJYhdSB5hd61LlTl6wthfuh4ZVVaDlAbbyJJ8THuT6CuF7Eq9m3YtpLZtQ0E5gTMkd2OZiRqFz+YplwOEFq2FBmNz3JJkn6kk1l0nVMRXz1H52gT0BMHu+A+BHMq1wDWwBBUgCvtfn/inxK4lguI4hGu9QJecdK4o6eXNKZYAZRkKkEHuCZrU+SfiTh+IjKp6V8CWssfFpuyH8a+o1HcCtEOBsqywgSo9qx/srGGNMDi7m34cPfb+1u6dPJXjYNTrUbiHD7d+09q6oe26lWU7EHt/xqp5dxVy0xwl9i9y2JtXG3vWpgOT/AOIkhH9crbOKkorhhLf2fi11dkxlpbo106mHi2/1a21o/wBBplNLvG8UlxFxCHxYS/L6QQFm3eBB1jpOzjzhCNwatGxzDEraIGVrTOD3lHVWHlEOtCFWfDy1l4XhB/5S1y5ys9e5hcJuL14XLo7dLDRcYH0Nzop/VXvgOKa1hsBaUA51ytPZVtMxP+8EH9VelxCjE4rF3DFvD2xZB3gKOrdYe5KLHnboQmEUm81M2Pv/AOzrTFbQAbG3FMEIdVw4PZ7m58k/mirvjnGGt21Wyoa/e8NlGkCSJLuNwiDxN9F3YA9uX+BrhbItqS7El7lxvnuXH1a43qT27CANAKEKbhcKttFRFCogCqoEAACAAPICulQuM8as4Wy16+4t213J/YAbknsBqawjm/4xYrFOVwzNhbM6ZTF5vVnHy/yrt3JqJIGqk1hdot6x2FUoxyKzZWAkAzodPY7RSIvBOsCOmLyt80qCXAQEFmgEPGgYb6d1pj+HmKvXOF4V77F7j2wxZvmIJOUk9yUy696547NhbzNbEi4rZRv4tTEdyGOaPys8fLWZxCixxZUf7o1i0TF58RHnOytpOIkDVYj9gXCcQVLuZ7aOHTbxg+K3qxAGY5QT6N5V343Zxd97he10VLF3VmVNZjM7MwLRoAToNIAqz+Jjo3SbTq5n0G5tsFYEjsCzEj+ZgKreCXLSI+NvObj62zZKjxs4MZjsUKidtwfLXRpV3VKDMaBL4yiQTJmxAkAZtSTpZQiHGntr/nwVZjuXns2Vuu9uH+QBiWb+IACI9ZjymnT4f8bF3DjCH5lJ+tsmW/TVf6hS1g8Fdx944jEMEsqR1LjHKgUH/DT1jSBt3rjwLiC4PHhpDW1ZlLAyCjaZv0g15xCicdhX0HkOqs71tAdmzuee99AiieyeHgQ02/lbEcUyXUZVDFMzkTEjKVj3JOn8tOVm8HUMuoYAg+hEikjDXQEN1vxeL1ygeEfprHmxpi5YxU2VtsMr2wqkTOkaGf1Hup33PLfh3EEZsOTpceO6cxbNHhXFFFFdcs9LvNDkvaVIzDMxnYAiM2m5mQB38Woil7imITD2mvXTnKAkZo37BV2Bny19atOLs5xNwLGyeI6hfD8sbk6lo0HiGvalD4hX0s4NlJzXLpCgtq0A5j7ARsIGtcNimnF8UFE7kNtrG99t1qUz2dDN5rL1xLdQPu2fNqJkzO3fXtTQvM+LticXYN62QRmuWyjAMIIF0AESDFQuVMFcK3blp7du6MqW2uME1aS2UnTPlEemY1Zm9xbDyWW7eQ7ggX0YeWkmD9K7vH1KNWp2JFM5bd52V2k90xbVZtIOaM0m/ISPNVPGMVhhZH2YXFN5puK7Biot/KoO8EnNrroPKrDkvgeIW7bxEZLJDTqM1xVBYgJuVLKon2iqjH8MD49rFoZc90IB+TMRI9lJP6Vst7gwTDW3BCroAPxZQVyQfIIgYj+bzNKcRrOp4XsaN8zS5xdcgGAL8wNDezdypU2h1TM7YwI+/uUwcB4QltVcN1GK/NpHi1JAAG51JOtXFQuD2StlAdCQWI8ixLR9JiptSw7AymAG5eii4yVhvx55buDELjFQdFkS27LoQ4ZoLe4KgHbSD2rLLOJKkMCVZSCGBKkEbGRqp9a/VnNfK9riGGaxekAkMrL8yMJhx2kSRB3BIr8r8TwDWL1y0wIa07Ie3ykjsTExO5GvepPG6vpOkQVq/wAP/jYQRY4idJyriNo8hdA01/8AEH1G5rSb+IGIbIR0cRbJuWGnMjrsHVhGZGU5XTcZvVHP5XLbH9e+n/CtH+GHPPSdMFiiTh3YdFyYaxcOiw3ZCTHoT+UkV612xUH04uFseHUG6XKQt8dO/bOuW4ogE/zL4M3cC1GhqVhMEw6BMlrYe2xPdYAzfUoh+tWKWgNe5gE9zHnFLvFuanW0WsWS5/DmIAPlAkbmAJK76xUatenSID3ATYKtrS7RWOE4eU6RInpWWXTWSxTb6J+9Qr2DAt27dzRFP2i+dwWzlwsd5uy0DsgH4q9cP4pi+l1L1gL3ZJVLgETp946GO+Z02NW2EvrftJcykBgGAcQw7gkdj3q5RVM182WN64huYm8MtqyCMyqNQk7KAYa5cOkkCTCCoHPHxKs8OthWAuYlllbKtt/E7R4UnvEnsN44fEPmxOF2C6APir5K282ui7sf4EnRRuSO5Y1+dcdinu3Ge45d7hLO7GWbzk/oPICoudCsZTLr7Kw5i5txOOudXEXMxk5FGlpAfyr2nz1Y9zUbg3BruLvLYsrmuXJCgkLsNSSdgBJ7n3OlQRr/AM/57D6VtXwO5LtG19vuAl87rZEjKoAyl4GuYnOuuw2Gs1WBmKvcQwWWscPw3TtW008CKvhEL4QBoOw02r7i7aFD1AGUCSCJGmswa714uoCCDsRB+tWkWSix/mjlVcXczKei4BVBEpqc6IxA0jM6yNBEVnfDmtJd/wC0I7IpMopCkkdifLeY1rdbNi307i3SQyEqp13YMskDeGR212maxjnXB9PG3dIDxdA/9QZiP97MPpS3BatQzhqr7OaSIsQQe8ByuTHhZWYgD3wNF14zx+1iCoIvLbTRLSdNUUegg6+pqBxK2htW7lq26L4rbFiDmZTmmQBJhgNhsKurfL+DtXZv4pWXRhaCsGIYBlDuAQsgiYH6V543fv37L/4AsWcrIlpkYKJywMpzfiklgNqdoV6LHsZhwQzm6Wi9oAI7zpMk6dZUXNcQS/Xpf/AT7yxxEYrD2SNkVQ/q6aBfYRm+q+tM/L+MUYh118SqoPYsmZivuFaf18qzn4a8S/7Pcsr/AIgeR6BgPGfQEfUkDvT1hCtu7YWY8fff5WBJPqzAT5sPOuELPYuLljRbNA8Hb/Gy0p7ShPROdFeJoruFlJMvXXNy4qiG6j5mYeEeI5f5jky6DSIk9qQ/iiVRLKbuWZix1YgCNT5eggabU7W8SWELBcksxOylmJJPrMwu/sNaz74o21W5YA1fKxZj8x8Qif0OmwrjODDtOMA6d5x66G56LTxFsOfJJFTOH8Wu2GDWrjJBBgMQDHYgGCKh0V9VfTZUbleAR1usQOIMhW3A+MC1jUv3ASMzF438YYEj1Gaa2PgVpsSVIJa02RyYIUgl4MHubZC5ewOuwFZDyfwZMTiglyciqzsAYLZSAFntJYa+U1snK102mS2NEItpl3Ai0sEE6yDA13B864/jHYHGsZ3pgAx7uvdB9b9CE9QzdmT99U60UUU8qkV+RuPnNi8Qfu9b1w/dklNWJJRtSVJ1n/pX65r8u/Engxw/E8QhFuGbqqLYIRVuElQVI0aBrEiZI3gQforqWqVnOh9j3B/41b8v8EuYzE2sPa+a40T2UDVnPoqgn3gd6qBsfc+g1/enf4PcctYbiSNfIUPbeyGOgV2ZCCT2BylZ82FVgXVzjYwv0nSrzNhsLhkW4zLaLXLaDM5CtmcFlIZssZc0+SjsKk8S+IGBw91rV7ELbuJGZSHkSAR+HuCDWB/EznE8QxrMpY2LUpZEGCJ1fbdiJ9so7VZUpB47zZ8pSzDeJhbbxTn/AIddw1xFxlmblq8BLRspXXTTXYHVu000cNxy3rNu6vy3EVx7MoI/vX49Dnyb9D22J0rdvhl8SMJa4bas4m+tu5aLIAwaSoMofl2CkL/TUwHHZevaBoVD+PnAbjCxi11toDacflzsCrexMqfXL51i94+Iex8vTzr9AfFXnHCvwlkRxcbFKvRAkEgOD1YIBCjLoY1MRvNfn3NJJ89vYe4j96qeLyrqR7sL2ony9yZP+gr9CfAq5PColNL1z5Zzicp+8n8es6fhyV+eUOk6Hc+RFfp/4X8IbD8Lw6MUJZepKKV0ueJZkAlspALEA6elDBdRqmya6KKKtS6U+Z+GBTnDAdRgMskGWhTEbjWYOx1msM5mxt27iC162bRyqFSCAEA8MTuNzPfWt741huriVtzEqIPl/iN+mZEnzisy+K+DFoWE3KM6z6dO0SNSdMxJjtSGAIpcQLgwQTlmTIMFxIGl9/8AKtqd6lBPX6LPSfrRNfKK7RZ8p0+GGMVL14HdkGUDdiG2A89a0R7JCMW+doHoCSAqj0DEe51rMvhtcVcaSxAi08E+6/5TWmX7eZGe4IAViqHtofEf4vTt7zXyn8SgM4mXc8pPXoPRbuDM0fVPk0Ut/Z8V+c/vRXW5+hSGXqqpcTA0Eu7O0erMSST2AkCfYbxWefFHCBbllpzOytmPnB007ASYH/WtIvFUe80RNxxA3MOQFA9TrHmx86QPihgjls3WPjJZSJlVESAPbWT3P0rkOCu7PjAE/wBzh4mD8E/iBOH8gs/r6RG+lX3K/L1nFtka/wBO5PyFJzAanK2beJ0jTfWr/nvlqwlxr7XunnjLaCZmYqADHiEDbXtX0CrxihSxbcIZzGdj0iLXm9xayyxh3Fhfsqv4btGNP/pP+zIT+wrXMLjVuX7OVFtwdVXbxAMDsN5I9wawPhnELli8ly0SHU6QJmdMsd52its5RxATpnEKUuZFBAjIjBnQyJJGkCdQAe29Y3GWOp4tpLgGvy66y0g/SB1N1dhyCw8x9U/UUUU4q0VnPxs5YGIwHXVR1MOQ2iZnZT4SkjUAFg53HhJitGoNC9Bgyvxq28iZ2PY+w8oryPMeX0I/5+tat8Vfhc1m4MRg7TNacgPbTqXLgdi7F418B8I0OhjTWssKa66GTI7+HsR71QRCaac2il4PEMxOYkwqqJYtABbQTsB5VKq6+HuBS5PUto//AGjBjxKG0dr+YajYwJHeBTnxjgeHFjiRFiyCmKRUItoCozbDTQegp6lxDsmZcsx181Yzhrq5Dg6JP1A+qzKa8Xz4W9j/AGrZ8Xy5hRjr6jDWMo4eXA6SQG/NGWJ9aom4Jh+lhfuLUtgsWx+7XVlS5lY6akRoe1XHiYNsvx8lEcKdlz5tp/8AUu+iyJmJ39PM6DTU7wNvSvMdv18v+fUV97eUa/tr/Y1ect8nYjHOqWLbZCzIb2VuksLmOZwI0kab6jzrLF14TAurz4TcrHF8QtMyt0bM3CWtF7ZKEDpZj4ZOae5027j9JAVVctcuWcDYFmyuVZzNqTmYgAtLEnWB30q1mrgISrnZjK+0GiivVFK/MzMlzP2NvKDMaxcEA/mGcEDvrFZL8R8ejPbtqwZka8WAM5czKqqT55U27aVr3MmPYsbS7DLniJMssiTsACu2pLLtWJc7cGFm6txST1w1wgxIbN4tuxJBFZuCFN3EwC47kWtmywRPgD5q6pPY6f4S5X0imfk/li3ibiN10lGDPZKkOQDOhmCD5j6xXfnflm3Yu3LpvqOoxZLQUl/EZPeAJnWuhPF8P7X7JfNHI+mnnOkbpb2d2TPsuXw2tKcYWaIS27a7DYT9Aa03EA3FZmlUAJA2ZoEhj3A7gb+flWd/DHBKb9268RaQROwLHf6Qf2rRMTcZlJAyqNfENXjUDL2UnQzqQe3fgPxM7PxOAdA0Ty8Ot1qYMRR9Va/asX6/oP8ASimevtdX2fUpHN0SlxPCAYpomIVwOwZ8wJHuFH6t50lfEHCG9gzdnw2mBQdmBOVmP66egnvo/c0YKWRgYFyLbjzADvoe34lPofSqDjuA+0Wmw4OXMupHb8o+rD9A3pXF4lxwfFRVNhIPg3f1v9laDPzKEdIWPcE4wcNcN1FBfKVQnZS27R3MSB7134nzLcxNlbd7xsjFlubNB3UxoRsQfTvVU6EEg7gwfpXmvqhwtB9QVy0F1oO++nS59Vi9o4DLNlJ4di+let3Ynpurx55WBj9q3XC8PRrLXA6n5iqx4m2ZoM65resAbv6CsBrQ+UebbfStWnudO8kW1JBIOo6bBtgQQgIbcLWHx7DA5a+QuABaY1AO/lf180xhnkd2YWycHxOeyhJkxlJ8yuhP1In61Nqm5XUCx2kmSsglIAXKY7+HX1mrmqcO5zqTXO1gSvXABxARRRUHjPFVw9o3GBY6Kqr8zsxhUX1YkDXQbmACavUVGx3NWGs3Dbe6A6xmUBmZZAIkKDEgg69iKW8Zy5wfiV1R9ybgLvltt0bj5ozFlXKzbAyR/czFTG4kYhwlrrXrrL1Shy4ew5t/doTGYgW1zO/zEG3AGdVDfwbgC2JdmN2+wh7rfMf4VGyIOyDQbmTJIhZha5LTht8WluNdzXsA5ZgF3fFAAAeij6ztsJfG/wDu/Ff/AHaf/sap+M3bmD4niWupcuWbmKs4jqpmuLbSyzghgBIA6kf0wJqdiuJ2r+D4nctOHVsTbYEeRbQkHUfUUm8gyRpf5FdJw54hjSbyP97Uy4z/AOoYj/8AGtS63+DhP/YYz/8Andpgx7gY/EEkAf7NbU7D60i3ubLZt4ZLCviblvC3rTraUkIb2ZAS0RAzA6TRF/P6hSL2towTq0fGm8fMpq5V+G3COpAvLiroZXCG8pZAkeApbIzANvmB7T66RZw1uyhCKltBJIUBFHcmBA9Say3D8Ju4TAYG6CzXLXhZOo7qLtuWQLmYhM6q+HISA3WHpTljuJrjWt2bFxXtsA7spB8O4HcaaSp7sk1a+qGszNvOnWdFzgBJgrqcfexbEWD0rQ0NwjxHTsP000PmVOlc8dYv4SLovNdQHxqxY6E+pb0AiIJkyNKvibeHtalbdtBuxyqB5lif3NUHGuM2sVbWzh7tu91HAYoyuFAgmYJG8GPIMaoq0srC9zjm2uRfYAafd1JrpMAWTQrSJoNfEWBFROJcTWyoLSSZgCJ03MkgADuSfLzFNve1jS5xgBVgSYCXLHFUF247qHFw6gxohO8EQZXLp/5beVY9z9j+pjWXbpgJA2DGWcfRmI+lNXOXM9zDurWrQy3MzBnGZUYxlUaxKqS0HQdTTas1u3SzFmJLMSSTuSTJP61XwOhVqO7d8ZRmyxuSbnpv/qUsS5re6NbSrHgfHmwvUa2B1HXIrHXIJkkDzMD00r1xnmBsUlvqgG5bBXONMynaR5gzqPM1U0V0XsdHte3Le/z30iPCNtEr2jsuSbLRvhnw5Vs3MQ8auFWToMvePOTA7+VPWEcvetSsIbg30ZiAWGnYAgHXUxsO9HytwpMLhbQuHxkZtZMF9YVfPtoJpn5eXqXyWBXprKgxJLyuYgbQAQB/Ea+Wvf7dxc1G3GaxOkN5eQW1HZ0I6Jmor1FFdusxQOM4E3LfhjMrBlnYxoR9VJE9ppUsXcto3DqWhzHcsBlUf/FR/wAaejSVicE1u6tojwpLKZHiEwnr4RMz3AIrlfxDhZa2uBpZ3ht8fmnsG++U+SyDnTghw2JMmRcHUB9SfEPo37RVBWqc/wDAzibTXF+bDrIH5p8TD6LlI9zWV12P4fx3teDbmPfbZ309RCQxdLs6hjQoq45Rs23xtlbwBQsdDsWynKD7tAqnorXxNI1qL6YMSCJ5SEux2VwK3rh9m7bHWGoXKSxEAzIbXeCQMwM5SxO66ueDxQuIGXY+e47EH1BkH2rLeTec3v4fJmHVBHUXw5mERnCtoQwjMB3XtnmnTlDEjI8sI8B0OhkEZxOuUgKJOsqQda4bCEYet7NEG8jkRy6EfCDrK0X99udMtJ/Fblxseq3wFRAz4YDVXOXK7s24uKGICQAFZmBYzkbw1VXMnC2vWgbcC9aYXLU6KWAIKE9ldGZCewadxW2l0n8P4net9ToXLhRr15iRgLtzxdRgwzhgGykZAY2UeVSW41jDAzXzrsMBdtn0OZswgGJBGokVy4dexDhhh7nQtNce6SQGvJcPz4ZrbDKALud2IMmcoI+emLhvM4zrYxKizfaQms2r0bm2x79yjQw/iHiMXtzNLdJXoMGUqXeMXcIly473rFv5ne5hHujViNW0jtoZkt6mc2x+H4VcutcGPeyW/Dawj20HsIMecTHtWvfFblO/j8ELeHYSj9Q2zp1coMJmkAamddJjavzbfwrI5R1KspylWEEGdZH6n9Kpp0xRYGC8c1c05nZgYKeeLXOH4ts1/i2KunKqgnDNsu2gQD9qcuUeYrWToYC+XC5S62sCyMQSAXZoI8zJHpppWIZYG+n/ACD+mhraPhB8Nrtt7ePuu9lvGFs5YzoyRLEmQCTmCx2FTjMCNJQ8RBJVlisJcZVs3HvWA5DW81tktm8qTalsoAyuuYJPiyoNcoB8W8K+EtjLnw9/p38ww1tbxFgPK5pygm3mARoncAHWtD5gRDhbwuKrrkaVYAqdNJB03ikPhKjAYxLjTku21e45knJcUCWI7WryKJ2VcT5VXQYKIFESYG/ioPObvJev3V6TPau3bjquZGNpLviA0clsRcA1gm5lOXVtIpo4Pif/APQs9K911JCG4slXm1dN0BpIfIUwxzjYtlkTlDYvDsHjbYuIqOpMrct+B1ZTEi4sOrAgjQg7ipPDeX7Vhi6hmcjKblx3u3IBnLnuMSFnXKIE6xVzmNcQTsoTaFYk0qkJirrG4wW2RktyQCdJEA+hz/W3+WrniPGbKZlcnaGyhmiexygwTOg31FZZxfnKzZdrbZ7jpGZUjIWj/DLToBALZZlv5YrOxdRz6jadJufcga2iJ5C833hWsbAJJhVfxL4qhyYdNfF1WOx1XKpjzYEvHYFBSJXbGYxrtxrjmWclmPqf8uwHlXGur4fhBhaAp76nlJ1joNB0CSqvzulFWfLnBjisSloaA6sfJRuf8vrVZWkfDrlzLaOJuEjOIUSVGWdyR5kftSvG8eMFg3PmHGzfE/tqrMNS7R4Gyck6dswNX9Je4ffcx7wKYuW8P931Tvdg+yj5V9xqT6k0v4ZlcraswCxIBUeBdCS0jwkgAmNz+pDnh8OERVXZQAPYCK4P8PYUlzsQ4dATr1Wni32DV1ooorr1noqm5gwZOW4oLFZDAblTBkeZBA08ie8Vc18IqjEUGV6bqT9CpMcWmQkPbDkkSzqTHYtc2HtLAe1ZLzfy59jv5VJNtxmQnf1B9Qf7itjx/D2tOlsg5M5Kt2IUEqv8wMe4WfOKjmXgCYwdNtCqFkbyZjA9x4TI9a5DheNqcIxpbWs0zm8Nj97FaNemMRTluuyxaiuuJwzW3ZGEMpKkeRBiuYFfWmuDhmGiwiCDC+EVoHw7vZrDpmkpcGVSAcgdfmAO6s0qV84Ig70eAwVtMFjC4DOBaXzVGZ9APNwASSNpjXWqzCtewptX0lQ4JVolWElWUjYgwZB3Go9MLHMbxKk+g2xDgBO5ADreRj9xZMUyaJDjy/hbzhL9zClSynpvByxqpI2gaBh3UABtwA0gs1q8HUMpkESCNj61lWD55s4nDAXLy2ykyly4UI22IBLgR4W3GxBq/wCWOeLLWGyHqQxJOiFcxJOdT8omTmAKme21YFGv7O8seC1g5g2P6Z+XwJBCZc3MJGqtsNyNaQR1sSVlmy9dlEsxZjKZW1Yk796s+G8u4ewSbVpFY7vE3D73Glz9TXDCcyIxhx0z5kyuvmYBH9QA8pq3Vwdq06VZlUSwyqS0t1X2KoeYuR8HjoOIsK7Ag5xKPp2LqQxHoTFX1FWrxJXL3wiwGEudQI111fOjXWzZN4AAAB3mWBO3lTqBRRQhU3NxP2RwoJJKiACT8wPbXtXbGcAtXkthw02/kZHe266QQHtsrAEbiYMDyFWdQcdxi3akEywE5RqY8z2UerECqXZaZNRxgQBfpP7qQkjKF04dwy3YTJbBAksZZnYljJYs5LEk9yTVfxvizKenb+YjVtPCDO06AwCSToo110FQcRzVcGotgKdQDOoHcvIAH8UMPInakPmL4h2himDI7QYYrAykCBlV4k+bsB6DvSNXFOrg08KCXbwCDG5kj0PorAzLd9gmvjGCS1aRjdScrOWnRQR/iBjMKNfEdSTPiIAGL8yY63exd25aEWyRl0iQqhZjtMT9an8d5kfGNkQdKysEhmnvAe48didBsO0k19x3AWH3Nq0lwdPrJeWS10CMxUjSBMdMjSNyTroYDDswlUVaoyucIidBaS47nQx4m9yq6ri9sC4H3ZLlFfYoAkx56V1M7pKFact8CbF4hbQ0HzO35VG59+wrXrGFw9lVTwnKAFDNnYR5AyR9BVLyvy9h8LaGdrb3WAzmQ0fwgeQ/c0z4G31W6dkZdJLZcqqDpmggZjoYA77wK+U8ax9TimKFKhmLBYbA8zPL6Ldw9IUKeZ2qtOX8JnIvH5YItjvru5HbaAN4nzgMFcsLhxbRUUQFAA9hXWuowuGZhqQpM0H2UhUeXukooooplQRRRRQhQuLYDq24BhgQyE7Ajz9CJB9CaVrdphcuZ1yt4BBIOmWQZGhBJb/hTtVVxfhRch0IDgQQdAwmYJAMEHUGDudNaw+McN9qpl9Md8C3UTMfsmcPW7MwdFmPN3Ky38O19FAvKbjSPxrnbQ+oGx9IrOcLi2slxlAYqVkiHQxGZSRKkaj6+cEbXctlcM6nRlR1YeTAGf8AX2IPel/nnk/7SVuWgBeLZTOgcQSJPmI3pPgvGxhycHi/ckwT/bGx6fJW4nDZ/wAynqkyxct2+GDOQTdvlxbnVhbXKJI2XMTJ3MQPMVeHwr4i5LMBJVSx2BOioqjc7AIvbyGtc3w5sXst62SVPiQkqT/UNR6EfvTBy5jS125eOTo4ZHupbOUZSo8AVZkaxLDeDJJrsqh9mpvrU+8XS4G0X0DdZOgv/Cz298hptt/lUvFuGhMU9mzmuZWyDuzMohoA/iDQB+9TOVOYBhLj51bK4AJXS4hU6MJI8yCukg155QtdTH2SxmHNxj/IC5P6iuVy8LhuX8TmY3c3TAaHJzfNJBARdV1BnYbEiVYNqA4OsMwyNk7kkkD/AGz87IbIPaNtcrYuD8ew9/CwhW4yzlaSMpPYhQr2vbRf4u9feFcxrhnC3GADhiqki2WIIgqrkJ5g5W10Mb1imAw95UfEWyyC0VBdWKmXMBQRqfMjyrhicXcuN1Hd2aR42JJ01AzHy7Cs3+kPNUFlUQy2l9LB0QDrtHgre3GW41X6Fw/H77t4Qk/kIg7TpmdWaPzAR6VMXmMqYu2mT1E9t9GUT5+HMayDhXxM6bK1yz4gQS1sgAkCMxtMMs+xFW/EviXh7w6jZy4WBb6SiSJjxMXVdzJH6aVnGjxCizvNcX+Ac0+YFvMhWTScbRHxWp8S42lpQ2jZgSNQBAEliew1Guu4qAeLYhgWW2qqO7bCPVmQj/drFuF8+3Bc+/Aa3Efd27Ssv8QlYMeRpgHxUt2lK2lvNm1Mi2gOkdw/byAq+rRx/a5XMOWLZIPqSPqPNRaaeWQb9U9HnPpAm/lC/mYraE9vmPiB8wJ96puHcdW598jW7qhpZtMqkGWYm4ymT55B2ggVmvG+ZbuLTIlnp2wwZggZyTEAswA2Gwgf2qtw3Bi1lr7Mq2lKqxEO4LTHgB0mDqxUetDeF1nUmvxFXK4OsIDtdJg+8doKDVbJDGyI8Fo3NXxNsFvAq3WXbL8ggyM1w/NB18C+fi11zu0BexObE3DaFxs7vkJPiPZQPXQ7AefeTwfE2bOKAYC5aYheoykXLeYfOFkhWUnXf5dDVxxrhWJOEa3dBxFyzeJDBhcuLbKbsJL5XOVh5a+lPtFPB1ct8zwBnJAMH9IiBlMSDBuNVWZeJ5bffNVeI4fdsl8O2tq8C1oqcyOV8SMHG5MZPTMdBXPl/igj7Ndk2LrDYw1tidLqnYQYkHQgelceD8wvY8BAu2cwY2m+WQZzKd0cH8Q+s1CuWxcvEWlYhmORYloJ0EDvGlaAoOcH064EWOYWuP7uYcLdLa7KvMJBb6KVxC+iqbFpuqufObpWCxiBkG4WPqx12AFOvIvLCWl69+25uH5FNtiFH5tBBJ/aunJ/I72G615LbPHhUsfB6nwkT/anC7inVSTbEATo/wDqBXE8b42HtODwhlv9zpALjyHTw8rLRw+Hjvv8hyXpcXsqo8sQoGUqJOwkwBTLwbhnSBZiDcaJjYATCj0EnXuSdtAI/CeDEEXLsZh8qjZJG892gxOgEmO5N1V/B+FjDN7WoO+fOB+/NQxFfOcrdEUUUV0CURRRRQhFFFFCEUUUUIVPxnl8XgxVsjMpVjEq2kCR5jzH7wIXsSxIWRlZbiBl7qSYj99D3EGnmoHEeDW72rL4ogMNGEagz3g6gGRNYfEeEMxXfZZ/z8f3TVHEFljos/5k5Xs4p06gIbKyh10YGARPnENoazLjfLl7CXCCGKgSLig5SrSNxtOoIPrWzcRw1y2VzofAwJdQTbKwVLSJy6MSQ0R5nevN5fvEnUMGQ+X5h/Zv1rFwPFsZwkilUbLYPdPS9j9hM1KFOvcarFuX+Krh3uOUzk2nRRMCXgSTvGXNtr/euVnD3MQ7MdlGZ3jwW1HoNAABAUegFaBxf4cWbl1jaY2Sy5lWJSQYYRuN1286SsbyxirDsOm5y7tbkiGG8jsRP712+C4tgcW51Sk4NqED3vpNt9t9VnVKFSnAIkdFNN5Dw/EG2WyZ8OoVhBWC53DEMSdSdNe0RXLgN9rWCxl1WILdK0sGNWYkn3Cj96rLXF2XDvh8qFGIY6Q4ZdjmG8SRBnepg4jZbBLh/vLbdXqs5UMrHLljQggAbaGmH4V7WOYRIdUaefdGW58csab+agHgkHcA+t/3VLVzwPD22s4pntq5tWhcUkuNc6rBysARr/xquxyWw8W2LqAviIIkwMxAOoEyB7VdcrYo2rWLYOiubai3mZQSwcNAVjroPY7U3jnu9mzMkGW8wfeGu4tr0VdId6D1+SjcbwduycPcRIF2yt1rTFioMkRMhsrASNZ9asOYsL0mvZLCDDkWwjZBmBu2w4K3CJJBDTrsY71C5lyXSuKtsIva3LeYF7bjQjKTmyHdTEdtNKncYKXDYnE2lXoWEvAMWINvfRFMmNiPWs4Od+S5xJ94OmTBBBi24ggHfzV0e9HReeCm3ds2lXFDC37LOQHkW3zMCGzAxP4SDMgDtXng2Cazi7mDvgAX16ZE+CT4rTAjtmAAI7MaprdyzldXD/PKOsSF1BBDRIPhO4gz7V0xnGWe8l1RHTVEthoYgWwApMiCdJ2iavdhKjnVGNnK4E3iQZDgQdYkkwZgj1gHgQTqPvRdMfhnvNfu9Pp9MDqAA5AwZUKie5+aJJ0apGK48Daw7K1xcVaXJ1VOUZQxyqe7EDTsNe9eTw/G4xg7LeuSfncMVE9x2A9hTdwj4ZWoD3L3UI1hQOnp2OskfpSeL4hgsKxoxLwS3QNl20EE8j1jaxhWU6NR5OQWPOyTrOExGOvZ2zNJAa4V8CjzJUQBWjct8m4exDJcNy6BGcMNJ3hRIH1mry1mtgDprlG3TgR/QYj6Ma6Jhev8tkuZiWXKAQYMswnT+GTXGY3jOK4jFDDtLWaQ29uululgtGnQp0e84yeZXi4jLr1T5CVVp9AFAJPoNaveEcE0W5e1fcLoEU9tBMsPMkwdvOpPCOBpZUEgNc1l9SdT8oJJIUbRParMVrcN4O3DfmVYc7wFv5S9bEF9m6IooorfSiKKKKEIooooQiiiihCKKKKEIooooQvjLNUGM5XB/wAJ8gBDBSMygjUAHcL2jXQ6RTBRVFbD0q4y1GypNe5plpSNjpQqXVkZW1EEgg6NDAQwE5tNfDqBX28YZHB0PhJ9GPhP0b9mNPFVGK5YtPMFrYacyoQFM76EED3WK5nEfh3Q0HeR5HqnmYv9QSZxHlrDPczXLKHqQrGIIb8JkRvt75aX8b8MbHV8Ny4it8uzQw1iTB1G3sfStDxnL12Coi4p0knI499MpI/MI9qh4jAXFTJeRpgeO2C6yPxDKJUg66ga7TSbP6tgfcLoFrd4dCBf5Kz8iprCzPEfC+6LgUXkymcrEESfywJ1jXfsai3fhtilcLNqG0DZjlny2kE9q09nlIvApPdgUBg6MpYCDpIG4/c+LeKRlKXGU9iZGVvIg7A+gMg+kGmf+I+K07P21lvx2UThKJ0+azK78OMUrDMbYU6F83hHvpPpNSm+Ft8ETcQrPiyhiwHmFIE+29aJbxQWUdgREhjBBG3i7A6xJ0P6gGHuwwW2eqp2VTmdfoJJX9x69j/iXij4DYnaG6+Gt/vVeex0Bqk+z8LbRAYX2cbxACt6SJI99Y8qvcFytg1hRYCONfFJbT8QJJB9x9Y2q5+xXC02rdwMTqGRkRvUlgAD/ENfRtBU65y7efRhaA88zMR6gZV1/qFLufxfGgZi+P8ATHiLSpjsKekKvzOu46g8xo4/p2b6QfQ15W0tw5kVyx/EisG+rQF/3jFMVrlm2AMzXH/mfQ+4WJ+tW1u2FAAAAAAAGgAHYCmcN+HTM1nR/wCP1kKt+M/SFQYHl1ioN6406yq5R30BYCZiJyxrtV7YwyooVAFUbAbV0orpsPhaOHEUmgJJ9Rz/AHiiiiimVBFFFFCEUUUUIRRRRQhFFFFCEUUUUIRRRRQhFFFFCEUUUUIRXlqKKELxc+Vqg3P+6n2P96KKg76L1uihcpfLc9/9aurXevtFeM90L12q+ivYr7RViiiiiihCKKKKEIooooQiiiihCKKKKEIooooQv//Z"/>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504" name="AutoShape 60" descr="data:image/jpeg;base64,/9j/4AAQSkZJRgABAQAAAQABAAD/2wCEAAkGBhMSERQUEhQVExUWGBoYGBgYGBYYGBwYGhUXFxwYHiAYHCYgHBojGRgVHy8gIycqLCwsGh4xNTAqNSYsLCkBCQoKDgwOGg8PGiwkHyQtMiwqNDIvLy0vLywqNCwsLC40NCwsLCwpLDIsLywsLywsLC8sMCosLCwsLCwvLCksLP/AABEIAOEA4QMBIgACEQEDEQH/xAAcAAACAgMBAQAAAAAAAAAAAAAABgUHAwQIAgH/xABKEAACAQIDBQUECAIHBQgDAAABAgMAEQQSIQUGMUFREyJhcYEHMpGhFCNCUmKxwdFyghUzkqLC4fBDo7Kz0hckNERjc4PxFlOU/8QAGgEAAgMBAQAAAAAAAAAAAAAAAwQAAgUBBv/EADcRAAEDAgIGCQMDBAMAAAAAAAEAAgMEESExEkFRYXHwEyIygZGhscHRBRThIzPxFUJigiRScv/aAAwDAQACEQMRAD8AvGiiiooiiiiooiiiiooiiitDG7YSPT3m6D9TyockrIm6TzYKzWOebNC3618Rj4095gPDifgNaW8ft9yCSwjQcdbADxY/5Uh7Z9qWCguEY4h+kfu38XOnwvWWfqL5To0zC7fq54kJsUzWC8rrKz5t5VHuqT56fvWnJvDKeGVfIXPz/aqH2p7X8XJcQrHAPLtG+Ld3+7S1jd7MZN/WYmZgeWcqvwWw+VEFHXy9t4bw/HyudNTs7Lb886l0fitvsv8AWTBPNlT9qjpN8oB72NiH/wA6f9Vc1sb6nU+NFX/ozj25XHniVz70DJgXSUe+mHPDGxf/ANCf9Vb+F3jzf1eIV/4XV/1NcvUWqf0UjsyuHPEKfejWwLrGPb8o42bzFvytW5DvKPtJ6g3+R/euUsFvBiYf6qeVPAO1vhe3ypj2b7WMdH/WFJx+NQD8Ut8waoaGui/bkDuP5v6rvT07+02y6aw+1Yn4MAeh0PzrbqjNj+13Cy2E6vh26nvp8VFx6r60/bJ3huoeGVZU8GDr5aHTyof380BtUxkbxzbzVvtmPxiddOtFReD2+jaP3D8vjy9alAa0op45hdhulHxuYbOCKKKKMqIoooqKIoooqKIoooqKIoooqKIoooqKIrHiMQqLmY2FYcfj1iW51PIcz/l40kbybzxwoZsS4VRoBzJ+6o5n/wCzpWfV1ohPRsF3nVz6JmGDT6zsApvaG3We4XuL8yPE8hVZbz+1WCC6YYDEScM1/qlPmPf/AJdPGkTe/wBoE2NJRbxQcowdW8XI4+XAePGlWuQfS3Snpas3OzUOdgVpKoMGjCLb1Kbb3mxOLa88rMOS8EHko09ePjUXW/JsSVIUnkRkidgqk8W0JJUHiLDibA8r604rusAmBlwC5/pBs0kqLKY3uOKkZFUEML2v3TrwrTdPFA0Nba2IGy4x7kqI3yEk/lJmzNiz4kkQRPKRxyi4HmeA9a9YPZYbtRI/ZPEjNkKMXYqLlbaAEWubnQA6G1q39jbUdceHX6h5HZDl0CNICh0PJXObKeFra2ps2ZvBhNoSIuOUYbFr3O1HdWQEFGje/AlSwsfQj3aHPUSxknR6tr4Zj5HDJWjjY7Xj5KJ3c3YweKkljVpmMeHEt88YVnyrdAAhIAZrXvfSljaLwMIzCrIcp7RWbP3sxsQbDQrl05EGmr2cOuFx8oxDpEqI8Tl2VRmzrp3jrqh4Um4qHI7LdWsbAqQykciCNK7Dfp3AuJAAI7739io+2gDbapHdjd18biFhQ5bgszEXCqOJtz1IAHUit/BbBw2IxTYWB5FPeEUrlSrsgJ1VVBVWymxBJGmhvpk9ne8MeExRMpypKhjL/dJIYNpyuLHzvyrPuThFwuL7fEuiRQq5zZ1bOxRkAjAN3vcnTp41SeSRrpNVm9XecfHGwt8rsbWkN3nHgovAbnzSpiGBRDhjaVXJW3vcDYqfdbmOXG9R2L2VLGquy9xiQrqVZCRxAZCRcdL3qxJcYibOllnR0/pDFklQQjiIvfiwI0CNxFjm5XvVfbWxYZ3SPSESu0ajgAcqg+PcRNf3q1NPLK518gbeAx879y5LGxgFs+fZaNbezdrTYd88EjRt1U2v4EcCPA3rBh1UsoclVJGYgXIF9SBzNuVMk+6ay4Y4uA9jEZOzRJ3XM2tgVcADjcWa1sp7xtTUsjG2bJkcN3BCY1xxbqTZuz7Xg1kxqhTw7VAcv8yjUea38hVqbI29ZVaNlkjbUWIKkfhIrlzFYV43ZJFKOpsykWIPQ1K7tb2z4J80TXQnvRtco3pyb8Q18xpWRP8AShfpaU6LvI8+Ccjq/wCyUXC61wWPSUXU68weIrZqrt0t9IsYueFiki+9GT3l/wCpfHh1sdKsHZe1hKLHRxy6+I/ah01aXO6GYaLx58/wpLBYabMWqQooorTSqKKKKiiKKKKiiKKKKiiK1cfj1iW51J4Dqf2rLicQEUs3Af6tSFvRvKkMb4ic2VeCjiT9lF8T+5NZ9bVmIBkeLzkmYIdPrOyC197N7Y8LGZpzcnREHFj91egHM8vzoXeLeObGymSY+CqPdReg/U8TRvHvFLjZjLKfBVHuovJR+p5nWsWw9nLPMkbv2ani1r8tFHLMxsovpcimKKibStMsmL8yc7cFSecynQblqWvh8E7hmVWKoAXYKSFBNrtbgL02wbhxYjDK+DxBlnylzE6iPMAbEJqdVIsbk8Qe7cX3sHgUxmBVtn5sPicMDnhDse0DcW/ExGlyNdUOmWlfYOIPej7TsCl5Y5SSvZyKLHUa2de6QASWEemhojpnyglh0S04jPx3a8DlvC4GNZbSFwRzyU3bAIxEP9G4m6NJFmhzAgxzRM8ZWx1GkYNumf71aOz51i2fi8FjyYGVw0OYMWz63ygC5TMnvcO+2tQu2N8ZppoZjlE0KlBIo0azMVkysO6wzHlxsbDhUfgdnYjGSkRq88jasdSf4mZtAPEmhtpTYukOiLh3BwOYOViLZrplF7NxOXELPi9roY1RUMjdqZXlkNi7FbZcqnRdL3zEk3OnCo/H45ppGkfLmYknKqoLk3OigCrJ2H7HODYuX/44vyLsPyHrTFsPA4WLFNBDg1TswbysMzacDdgSAeWvpVxUtw6FhdvyHifYWVC3PTcBYXI1+Hyqcwmw8TNrHBNJfmsbkfEC1SSez7aB/wDKyepQfm1X472FzwqK2ttSRYz2K3YkKCeRPO1reOp86KXVNwDoNvxPwhRlkoJja5wGZwA9/DNUy/s82gP/ACznyaM/k1aGK3YxcX9Zhpl8eza3xAtV1bn9oVm7VnLiTKQzFrWANhrYceVMINRv3hF+ofEfKpLPTxvLCHeX4XNkm1pmTsmldk+4zFgCOYDXynxFq1K6Q2jsPD4j+uhjk8WUFvjxHoaTNuex+BwWwrmFvutd0Pr7y/3vKoKgxfuxlo2jEeWPiFZro5ew+52HA+fyqs2Zge2lWPOkeYgZnYKo1Avc6acbc7U2e0baAEkOBgB7LDKqgcc0jKNdOJykeZZutL+3t1sTg2tPGQDoHHeQ+TDn4Gx8K9bs7wDC4hJXiWYLawb3ltexQ/ZIubcR62I69okInYdIAGw2k67+XeitOiCx2F8+Cat5NmQ4TAqMYjTYvEO0pIbKYybFrNYj7t1sQSTyANKO2d2p8MI2lQhJFDI1jY3UNlP3XF9VOvmNac92X7Z8TtDGyq+HU5jH3WzODaMFCTkK6BRoTcC5Ga+eJRKs209pgiF0KQwa95G90fHUHTW76WFZ8VQ+A6Jxxx3uOTWjVb0z3MOjEguMNnAayq62ftGSCRZYmKOpuCPy8QeYOhq8Nx9+Uxqf/rxCC7IDx/Gn4b8uIv5E0ztHZOWMTxhhEzmOz2zpIAGMbaDN3SCGAFxxAOlaeAx8kMiyxMUdDdSP9ajkRzFN1lHHWMuMHDI+x54IUMzoHWOS7A2TtUSizaOPn4ipGqp3I3xXGxCRe5NHYSKOR5MPwHW3qDw1svZuPEqX4EaMPH9qQoqlxcYJsHjz5/KNPEAOkZ2StuiiitNKIoooqKIooqP2zjezj095tB+p/wBdRQ5ZGxML3ZBWY0vcGhRG3do52IBsic+VxxPkP3rnbf7e842eyE9hHcRjr1kPieXQW8aefavvP2MAw0Z+smHftyi4EfzEEeQaqepL6XAZHGrlzOW4c4fymaqQMAhZkM1nwUKvIqu4iQnvOQWyjmbKLk+H5catrZmAkwkmRHgfZk0Zs7GNVBKWGduLs7WHEggmwXLYV+dwMdkWRIe1RgGVo2RwQRcGwN/lUluztvEYHPDi4JDhWB7SOSNrC4Oq5hYFjYW4EnlxpittUN/ScHWzGHiNjhqQ4P0z1gRv51L0NgTbKePFjEwOoYC0bsWkB95AMtiCOJJsNDxtS1t3bLYqZ5XVELEnKihQL+WrHqx1NauMmV3ZkRYlJ0QEkKOQuxuT4njVk+zz2dghcTi1vezRRMNLcQ7j5hfU9KObQASSdZ5wGFid3yUInSuBg0YnZxUVub7MpMSFlxOaKE6heEjjqL+6p6nU8hzqxdoyRbOwuXDxolzlRQOLWJLNc3ayhjqbmwF9alpsQ5kWKJQ8jAsbtlREBsXc2Nlvpwua+psaPOZMSy4pgpVI+ztAuYWY2ckufE/tbjYjI8OmGkb5f2t+TzgqOd1NLS0GEGx/udwAyF+GF88knYDY+OxC9o8zKrgHvySAst2N+zjsEVlKaXuLeNbu6uGTD4maHOrHKlrDKCwBLAC51F9devpN4vEM7djEStrdpJ90fdXq5H9ka8bCozDbKQ4nEIAUUJDkYaFWAPeU/eBPrc34mtCWQuIDdvsVmxN6r9PWPcY/jZ3JgxBsp1t/npUbK4ALnQDix4W8+JPK1ib9amcHsuVol7Ts2JGtmAB10NjwuLG1fDuzO8gdlDKv9WoZbA29866tyHIeZvSszGSuDiVp0NXNRwuja3Ekm/cBh+fBK+7mPyyTK6lA8xyk29/KvcPRiLEddRxGrNWDDbozD6QJIsyzSFrAqdCANddDcX04VGbe2NtFcOwjk7MpwkYJmdeQZibIRrdgDewOmtGhcGNDSUhVRumkLwMTnzz8SeKxqRg5nRTa4Duq+XE8L86it1dqzTo7S5LBrKVtY6ajQm4Hdsed+dJ+B9ncxDy4qeNQy5i+srcmuS1raDiCTYkc6ZdxZFSJoATdHa2ZcpZQFW9r6EWFxyuKK42e3FBbGOhfYXyx2JkmhV1KuoZSLFWAII6EHQ1We+Hsp96XAjxMJP8Ayyf+E+h4CrPopWSks7pITou8jxHuMVaCtc0aEnWb5jh8ZLmvBY14JLgDTR0dbqwBuUdTxFxw4gi+hFOU+8mJxMr4uF40WOIoEaRU7DMFDNla3aXN7EX1yaXULTjv3uCmMUywgJiAOPASW+y34ujeh04UrNCyMVYFWUkEEWIINiD0N6A0MqD1m2e3Ag44H1B1H8haofotu03acufZfZcSzABmJAJIuebG7HzOlzx0HSt3EbAmTDR4llIikYqDY8QLg+Ta2PPKa9YeSCOJZB9ZMSRkcDIlrEPa/wBYCDoCAAVObMLAuW9kMhwGAw5JLMpxM7ubBc3BnY8BeRlHkAATYUSWcsexrRgSb8ACSoyPSBJ2JN3c2/Jg8Qs0ettGXkyHip/Q8iAeVdGbubeR1jniOaOQA+NjxB/EDcW6giuaMfCiSMsbiVAe69itxyuGAIPUdaffZJvR2chwkh7shLR35SW1XyYD4j8VI/VKYvYKmLtNx7vx8o9LJYmJ2RXSSOCARqDqK+1C7u424MZ5ar5cx8fzqaotNOJ4w8clCljMbi0oooophDRShvBtFczuxskYNzyAUEsfz+FM20sT2cbNztYeZ0FU37V9s9jguzB707ZP5B3n/wAK/wA1Y/1AmaRlM3Wbnhzc9ydpgGNdKdSqXeHbLYvEyTt9ttB0UaKvooHzrZ3f2bh2+txjyRwZsgMa3LPYEi9jZVBBOhPeFhxtDKpJAGpOg86cdmb24jAD6LicMrQ/ahkTKTcm7XIOYk343Glha1bc4cyMRwjuvY2Gy98UmyznaT+Stw4hsJiPo2GnldQolwoVzaTtEziFwLBrscw011X/AGgyr2396sViUSHEOW7JmJ93VuGuUAHKLgeba61L7yDASRfTMLJLHJmVBCbDKwUWIPJVRRbKSPdGlLOw9kPip44I+Lm1+QHEsfAKCfSl6dkej0rxiMyRYgjMokhdfQac9h8E3ezHcwYh/pEy3hjPdU8Hca69VXS/U2HI1b08pFgAWZiFVRpdjc8TwAAJJ5AE1i2ds9IIkijFkRQoH6nxJuSepNZ1TvBjxUNl82UoWP8AKWAH4r+FFp2Ok/5Du0ez/i35OZ8EhPMzT6I9huJ/yI1cL4eJXzDQZM5JzPIRmYXChVvlRQdcoJY3NiSb2HCpHY+BEsne1VRcjr0H5/CtGt7Zm1BCJNLs2XLyGmbifD9ace3QZZqVjkM02nJqHkMAO5M30RPuL/ZH7Vr7RwyCKQhVvlNtB0qCO35ib5lHgFFvneteLfBpHnw7IDlRe8Db31NtNeFLGNwTzZ2OvY5JimwSM4jCqFAzNYC5F7Bb9Drfy8a30QAAAAAcANBUO+2kBEmpzJlK8DcG448tW14aVozb6hWs3Zr4F9fyqoaSrl7QbFNFI2+u0GeQw3CxmOVbnk/Zg5j4Bc/wNTmy974Zsw1QoxQk6rmFuY5ajWlXfyPKsj8QDmB/DIjRk+X1h+FdA1rjjkBrNvHLzsthN35JezGaN40VTlV1uzi1i1/sjiB1tfhWCDcnEKklwA5meWN1KnKWta9yLgi4I5g1h2ZGzhJHBACAIh6ZRd2/EeQ5DxJr5sKQskmYk2mlAub6B9B5Ci6JJCV6RjQcMre/J8MlJ9jIoAlXI9rkAgi/gennRWthj35R+Jf+Un63rZppt7YrPk0dLq5IqvPajuYJUOLhX6xB9aB9pAPf/iUceq+VWHUbPvFhlmWAyqZWOUILsbnkcoIX1tSdXETaVnbblvGtvfq3puilLXFhxac92/u9Fzolri+ovr5c6bN4sVi8eyu5hSIpnjjE0QCxrmFyC2YlbOCSNLNawrX3+3Z+h4ohBaKTvx+Avqn8p08itedx8PA+JH0mVo1jVpBzVlQMzxnoCuY6cQGHE3oT5GPjFQ3GwJGFzj7rVa0tcYysWJ3Nljwv0ppIREdF7z5nN7WUZNeB14WBN7VCQTMjKykqykMpHEEG4PoadZln21irRjscNCLC+iRR9TyMhA4eAHBb0u704SCPEuMM4khOqEG9uRHowa3UWI0Ndp5i49HL2syNg1A71JGAdZuXrvV97o7wieCDErxI7wHJh3XX439LVYqOCARwIuK539jW2dZsMx4/Wp5iyuPhkPoavbd/E5o8p4qbeh1H6j0rGph9tVPp9RxHPD0Tk36sTZNeRUpRRRWwkVCbyzaIvUkn00H5mud/a1tTtMd2YPdhQL/M3fb5FR/LV+bekvNboAP1/WuXdv47tsVPL9+R2HkWNvlasuhHS10kn/XD29inJzoU7W7Vu7nbPWXEjNKkAQFhI5AAe1o/eIBOcqbX+yaYNrez6WHD3MLYiTMxEuHckZLAhnRgSxzE+6BoNTwqC3ebCQr22LjefMSscSnKvdAzOxuLi7AADo1+VNMW8+GEZl2cZcLJDaR8OzExSxhhnABLKGA1uADa+nMN1L5hLeO9sssPEG/lZCiazQs7Pz+PdJu8jgyIOzEbrFGJbDLeXLmYleCtqAQANVNP/sc2HZJcUw1Y9mn8IsXPq2UfymquxE7SOzsczOxY+LMST8zXRW7+zBhsLDCNMiAH+K12PqxY0eZmkI6faceDcT4mw4FLuk0GvlGrLicB8qQooorVXnkE0y4CBYIhmF3fiALsT90eQ9OJpfwqEyIAM3eGnW2vw040zSKYwXJDSt3QeQJ5Doo4nrYk0pO7Gy06JlgXKNmwvbTBCFFu8+UCyjkt+LMeZ4DkKkjsKC9+zUHqLg/KjY+Gypm4lzmueJHK/jbXzJrfpdPpY2tsoZmSLNmCZlW5Iv3iTrf7qCw5kUlbPjiaMfVSTynM0mmi6nnqeFiTpx41ZLKTNOV94RKF8znP52qrMZhFECSKTmzskovz95DbxGYeYqjiQrNAOCnty8CjiRFkCMWLBSL3XKove41FtfjUvtjdASIYnmRQwNtSvkbX1AOtuBNR2CZDJs3sbdoEXPb7vO/p2vxppklVrglc8r2AuM3Zhsug42yhj/NVg4luiVUsAfpjNLiRhbKCGCgC452Fr61G7u+5L/783/HTjtLbeBhfJM0Sm1zdRYa2sTawPhxrbw2Cw0qCSNY2RhcMtrEdbijibEbko6kwNtaTsP8A1kvmv/LX9qzyyhVLMQqgXJJAAA5kngKx7W2hDCJJmtFGOevDgPEseQ9Kp3evfOXGtkW6Qg91OZtwZ+p8OA8eNEfOI23OaBDRunks3IYE8FNb3e0oveLBkqvBpeDHwTmo/Fx6W57nsp2MhR8SyHtMxRGPC1hmKi2huSCfTTW9arGSco43txHHz4etX9sPBmLDQxtlzIig5QAt7a2tpa/Pnx50vTl0smm7Un65rKWARR689qg/aXsP6RgXIF3h+tXrYDvj1S581FUWK6eIB0IuOY/Sucd4Nm/R8VNDyjkZR/De6/3SK5EOinfFqPWHfgfPHvVIn9JC12sdU92Xlh3KcxO+6NhRhY4GghHvCOYBn/jLREm51PXyAFQsvZPC3ZQyBkYOzs6uAjWSxtGlu+Utx4mpXdvcn6XCZvpEUKI5R+0uLaBgRwBBB5kcDU5t3GRwYc4HBYcyxSCz4jj2kgF1KsvdOVgD0sCABxoHSRRP6OEXN7nE4bSSczbJOaL3N0n5WwSpuhtT6PjYJb2AcBv4G7jfJifSum93prS5fvAj1Gv71yZXTG6m0u0iws330jY+bKM3zJpL6sOjnim32PPijUnWjexWBRRRWmk0h70Y3ImKk+4srf2Va35VzGK6J37ktgsaf/Tk+dx+tc7Gs76JiJH7Xc+qbrsNEbk2bE3++jwJh2wsE8a3J7QXYszEk3IIHED3eVZNq7yYCXDy9jgxhsQQFBVrrlLDOABYXy3Hu8CaWMNs6SRJHRSwjy5rakZyVBt0vp6isMsLKSrAqw4gggjzB4Vp/awl+k3A3ubE8cReyV6V+jY5cFJ7p4PtcdhkIuDKl/IMGPyBq4t7Nm45z2mDxGQAaxHKoNtSwYg3Pg3x5VWHsxjvtODwEh/3L1etc0dOqN9TPUn4S88pihaRbF2sXyH5VTbM9quJSwmVJh1tkb4r3f7tN+yvaTg5rBmMDdJBp/aHd+NqX/aJuaFtPhYdDcyhLm3CzZBwHG5Hw51XsagmxNqo6aWF2iTdNMpaarZptFuHNl1TsbBqDE4ZXzI7ZlIZfsAAEaEanWtjFHtCTyv2S+ZP1jfAEeh61zDsjb+JwMmbDzNGfwm6HzU908OYqzd3PbQrrFHiEWF04SC5jYkEXI4odTrci/SqtlDziiPpjEOrkFcwFaWM2zDCyrLIkZYEjMbaDibnQDzpd/p+Ui4lFjqLBLWPMacKrva+zcQ+IxJcPIJGJVz3gb3sPC1wLaWtRJA5gBAulYpGSEi9k/Yvf7CRYh3D9qmUBmjs4BHAaHU3vw6ikfeffPCzOWw8EisTqWKqp6nKM2p8xWvs/czEBWD5FDC3vXI5X00PHgDc2rej3AiCMWeR2AP3UF7aaWY8fGlS2d+AFkyJKdguXXUFhN9MRDcw5I2OmYIGYDoC9wPQVjTaU2JV87vI4ACm9zbU5Rblx0HU0y7oYLDgyB4I5SVBUuMxXiDa9xzHwq0ME+WJB2Pcyj3MpFiOmh+ANVZA8i7jgrumYCWtGIVNbM3JxrRsv0eRQ5GUsMov1N9QOGpFWhu/syTA7MMc7JeNJWJBOVVJZ+JA4A9Kmdm4tf6u9yvu9SvK99Qw4EHwPOq/9u+8JiwkeGQ2OIY5v/bjykj1Zk9ARRWxtjF1XSMp0VVW9+9LY2XQlYI/cXryzkfePyGnW8Lgl0Y+lYoVrMjWRj1PL4fCl3vLySVoxRtjaGtyC2d2NmDEYuKJlLqzDMAbdwasSeQA/biavkC3DSqt9lmyZWlaYPkiXRlDC7mxspHEKL5teYFuotOtajbZl9q839Vk0pQ0HIIqlfa3hMm0Mw/2kSN6i8f+AVdVVR7aY/rsM3WNx8HB/wAVDnwqYjtDh6H2XKE3jkbwPqPdV12py5b9297cr2tfztWbA7RkhbPE7Rt1UkX8D1HgdKxRQs5CqCzHgACSfICsuJ2fJGiO6lRJmK30JCtlJt0vcehpl2j2TrTIvmFr1e3szxOfZsPVM6fCRrfIiqJq6PZC99nkdJnH92M/rWN9cbemB2Ee6doD+r3K3v6WFFLnbGisX+qSJ37Rqgt/U/7hjB/6b/I3/Suea6U3xw2bD4xBxMcwH9lrfpXNda30PBkjdjkpXYlp3J03N3/GChkDRq5ugQKqRsRdsxZ1W5sLWvc3PnSjjZA0jspYgsSC5u+pv3iOLdTz41JbL3PxmIUNDA7KeDGyqfIuQD6V73k3TmwIh7awaRWNgbgZWta/AmxU6da0o/t2THRI03Zi+zdqSzukcwXGAUj7LXttOHxWQf7pj+lXlXP+4eK7PaOFPWQL/bBj/wAVdAW6V1h0at29g8iflJ1bS6Ftv+x8wPhZ8PsJcWHjfMIypDlTY68ACOB5+njVI7/blvs3FGPvtE1milYWzdRcaZlOh4cjYXrpfZ2EESBRqeLeJPE/68KXvaFuS20oFRJ3hZCSBcmJ720dQRe1hY8rnQ3qk36mKco/0AG+K5tkIZL8xxNredYDHpcGtiVOxleMtmCsVJAYAkEjg4B4jmAa+MljzseHD4Vn5LZzTx7L/aQcJIuGxJzYVzYFtexYn3hf/Z34jlxHMG/TgIjxjQ/yr+1cgMK6a9lu3fpWzIGLZnjHZP1zJoL+JTI3rTUTr4JCpjA6wU7isDh0XM6RqOpAGvTz8KgxFC7EIjN9ZYkHLZbEgAOy5ibW7t+fSp7a+zTMgUOUIYEMADbQqdDzys1uhsdbWMBhdhRiZxMomiDBR2vf+s7jISGuAdWAIt71ra68e+YSANA0dZvjr570BrYy3E4pW2HgOz2gIpFdFYuouCpI1KkXGo0X41Y8eycoAWWUAcBmX/prPicCkihWUWBBXqpHBlPIjqK84WchjG+rAXDWtnXhm05g2BHiORFGGGCobE3CwSbHBIYySXXUG6XHrl4VRvtmnkknhc3aIB1jYspvqpOgAsavfbEhWByOlviQP1rnn2kY3KVwo/2cjyD+GQBlX0Jk9LVJB1CSrQuPStA7+H82SdCeNe8QbKo16+FfMPHfTXX8q2sFhO3xMcWfs8zBAzAmxJsNFHX06kUiBd1lrOOi25VqezfARpgldFcGQksXABYjQEWJ7nG3qedNNeY1sAOgA+AtXqvQMbotAXiJZDI8vOtFVV7an+two6JIfiyj9KtWqb9sOJzY1E+5CvxZnb8stJVGNREP/R8re60KAdSQ8Bz4JNwE4SVHbOArBu4bPob90ngdOPLjrTVvrv0MdHFlijU2bPmUO6nNplcgEKVsdLa3pNooj6dj3tkcMW5JtsjmtLRkUVc3seX/ALg/jO//AARCqZq8PZXBl2ah+88jf3yv+Gsz62bU3ePdNUI/V7k4ZaKl/wCjD0orzP2UmxanTtWptyAds4PBrH0Isf1rlnHYUxySRnijMnqpK/pXWW8sXeRuoI+Bv+prm72k7O7HaM2mklpR/ONf74et/wCnHoqyWLbjz4rPqOtCx2zDnwW7tjbePmI+jtKuGyIIxEcqKoUDKzLazAgghjpbpaoDF4FxCzSTIzK6nsxKkjd4EM/dY2sQgOt9fCsWG2WhiErzIi5ihXKzSXAB0UaEEEallHEU1QbIwsOyp8Q6PmmHZQF2GZiGDZwoFkGZL8WNlOveFPkspwGtGsDAY+OvegWMlydl80k4bEGN1dfeRgw81II+YronFwDFwIyO0eYLJG6ki11uL2OoseFc5VdPsq24JcF2bEBsOcpubfVm7KdeQ7y/y0SpAbIyQ5dk8HZeYCB1jG4NzHWHEfi6+pvTiMJJ2eKQPbg691iPvAiwYfA9ad939+45BYSZ9Do2kim3Q6sL+fnUbj9nw4tMhZX6FGUsp6ixv8rGq12rspsPLkLKbHRlIt8j3T1B1Hzrkwkhzxb5hWpuiqP8H6xqPd8Jy9qm6gxEcc2HOFBjjJmJ7krZVHezcHAUHQ69L8BUEDAjKbDmCasXCbz4rD2ElpkOlmN28g3Hh1vSrvRBCzGaE5MzACFYQmSw1OZDlIvztc34CgStHA7Dgnqd7xgQC3URj/HooKaP41Oblb7z7Nmzx9+NrCSImyuB/wALDWzfmNKiFcOLE94czasbw8LjU/OlwSE45ocMV0zu97ScBjFBSdI35xykI48O8bN5qSKx4zeXCq08bTw3lIEY7RTmZkVeRuBcrrwGp5GueNubsT4RYzOoXtQSouCRa1ww5HUaeNbGz8GEXhqeP7UZ0xAxCVbStJuCuqIpQwBUhgeYNx8q1tpsFTOWVTH3gWIUaaEEnQAglbnhe/KuesNvBiI0KJK4QxmLLe4CE3Krf3bnpY1gxG1JpL55ZGzcbsxvfLe9z+BP7K9BXDUi2S4KM3zVjb3+2nCCB48KGnlYWGZWRFPU5gCbEDuga9RVIYjEPK7SSMWZjdmPM16xUQztrpc/nXuCK+p4DlVHSFwxTEcLWZIjIUFjbpa/KnL2U7NLSvMGWyDKylLm7A2Ic8LWN7G/XjSZGhlkVQGe5AAWwOpA6G3mdKv7Z2zuyiSNMzKihQ3vE2FrkjQk9aao4ru0jqWd9Tn0I+jGtZaK+M4HFlHmyj8zX0cL3Futxb43tWuvM6J2IrnvfPaXb47ESA3Gcqv8KdwfJb+tXVvftwYbBTSqwzZcqEEHvt3Rax5G7fymue6zmfqVL36mjRHHM+w7lswM6OAA5uN+7Ie6Y91NhYTEZu3xLROuvZrGWZh+Ei+Zvwhb+dS+JOx4Iz2STTSNFI0bye4GAdVuvd+2vNTypf25iTGPovZRr2BKmQr9aWDEk5vu5ico5C3HjXqfHdphGeVRJLnESym+ZQMsgB1s1xnFyMw6kHQL43yEPLnWJyBAw7h6nxTgcGjRAFwoOui9yNnZMHhIuBMaX837x+bGuf8AZOAM88UI4yOqfEgE+gua6i2FADMthooJ9ALD8xSP1g6b4odpv7fKNR9Vr37AmqivtFaSUUftzD5oj1XvfDj8r1R/tk2PmihxAGqExv8Awtqp9GBH89X+Req/3p2CJYp8M3B1Kg9OaN6HKfSsesP29THUjLI88PRPQfqRui7wudNkYeN5kWaQRRXu7amyjU2ABJYgWGnEimje3efD4qWNIIpJI4lCQxm6JyHupd3vZRa6aKPGlCeBo3ZHFmRirA8ipsQfUU8LvphcFEn9H4ZRNIgLyOc5QnigucxsQdNBwNjetapaS9r2tLjqxsBvJz8EpEeqWkgDXtS5vVsuaKVXmiERnXtcoBABJIYWJNjmucvLMK2dw94xg8WrOfqpB2cvTKTo38psfLN1rdwsGJ2nFJdJ5pVJk7ZpB2YIU/VKmUBcwtopJuFuLcE8irsAmiMMlrjA28vxfFccdBwe3uV47SwMUb2JcDiNEYEHoSRbpwPrWnL2bDJ2IN+GZnLeYylRf0rT9nm8zYnD/RWkKzwj6s3Izxj7J65Rp5WPI1MOZdVEsY172UrD53BCE/OnKOcysMUvabgd41HgfW4Sc8fRuD2ZHEbt3coJtnzIUvG7KmazHujUAKDccj8R0qM2pCb3YAZxwBJ8LX62poFgdZjfqoc/M2rxtLBmZCokjkI1UnuvfpeQKT0tc1yoo7xkNJ2juw2bMM0enrLSAuA2Hvx22zxyVc7Q2eFGZeA5ak+dMHs1g7XGrnFxGrS69VsF+DMD6VvLutiLXZMn8Wg+J0+dT24uwFgllOaMs8ZFlJY+8CdbW6cDWSynlzc3BaslTFYhrsUbfwjY3ACVu88MrPoB7g0I9AVP8tJVPGxNvR4Xto52sl7ggFxe+Uju30It8DSHiZI+3fsS3Y3JTNxC8vgdPK1BlF8VemJsQslY55sov8K8SYsDhr+Va6KZG14czyA60INuUy5waCStNgq+8cxvw89b1hnxBY+FbJ2Xq3e0+yeuvMeVb8GzFRA9zc6W5cePyo+jZZb/AKlCGnQNyBfkqW3V2CqXkmuDYZMozaEa3BZQOXzqebEYdTYs3+7B+FzSaWPWsbzKOJA9a0mVojbosb5/heckq3zvva5TX/TOFF9ZT07qr+p/Ksuz8bDNIsaCTMxsL5T66DgBc+lJwnU/aHxFM74kbLwhnb/xU4KwqeKLzcjw0J8co60GT6lMLNbYuOA52DWiU0ckslnCwGJw1fOxQ3tR24rSphIj9Xh/e8ZTx/sjTzLUvbubrzY0yiEXMaZuIAJLABbnQEjMdfu1EkljzZifMkk/Mk077F2LBllgWXFR7QjV3ULdVMiITkQLqxsCLmxOpXTjH/8AFhDWnHba+vEndtWw39V9yMObBbWJ25hyiRbYwUonRQolUZWdV0BvmW+niw56XpS29tOGQrHhojDAhJAZizszWBdjc62VQANAB4mnSPeTaMEDf0hhxLBYgGZEzZ8pyCx967WvdSbXN9KreSQsSzG5JJJPMnUmh0UfWJ2ZWcS3uGrhvVp3YAeosfynn2RbH7TFtMR3YF0/je6j+7nPwroPdvD6M/XQenH5/lVdezjYBw+CjBH1kx7RhzuwGVfRcvqTVs4TD5EVRyHz5n41nMd91XOl/tZgOfEplw6KAM1nFZqKKK10iioXeLB3AkHLQ+XI/H86mq8ugIIOoOhpephE8ZYdfqiRSGNwcubfa5u12coxaDuyWWS3KQDRv5lHxU9aVt0UwjYgLjAxjIuCrEd4AkKeqtw0sb5dQL10DvJsBZElw8ouji1+duIYfiBAPmK5x23saTCzvDKO8p48mU8GHgRr8uVA+mzGWJ1NISHNw32/HwjVLAx4lbiCmPa++c2MKYXCxmDDk5FhiAzsPG2nC5yjTqTxo393ZaJhN9WruueWFHzNHdsoc8CQ3duwAGcm2hFZd3t54sLg5Gw0A+me67m7BY7W7QA3IW9gV4ZiCdCFqPxe8cIxfbpGZTlbOXZiJXaPI2h92G5Y5feI0uvBTRseyS0TLNbfi44Z44X1HE911RxaW9c3J8kv4PGPFIskbFHQ3VhxBH+uFXHsHbkW0Yc6ooxKAdpHdlvyzrY6g6cb24HkTWe3N0J8NFFK62WRQxH2kJ0ysLkgXIsfEA2OlRWz9oSQSLJExR1Nww/1qDwIOhptwE1poHdYZHVvB3fyEDs3ZIMDzcb1cLTIpIEWvPOxa3hZQnzvXwYlTxiQj8OdT8mt8Qaw7ub6w49QkmSHFcgyqySHquYHX8PHpmFbmMlxEbWdpF6WYhfSxt8Kfpqxsx0HDReMwT5jaN470nNTmPrDFu352FYAITqO0HhZG+d1/Kl/eXHZmEMKOLi7G+Yt4aKNKk9pb0dkrZ7TMqk5WAY8L2ze8L+B9Kldj4mCePtljZFUXbOTlU5cxGpIbKDxI6Uj9W+oR00djc3w6tj3HEZ96LQMD5Li1xt9deSUdmYCURHtImEfIsLDXlrx9K+TwwxQlAjO78XY2VbHQKF1J8SfQ8pre/DSvKgB+rK3QXsLi1/M6g+R8K0GgKJeQqfj/o1i0tW1zA4kXdlrtu46im6h0kjnsaC0D+7Vhj+fNaW7+7X0lyCxVFFywF9b+6L6X49eFSmP2KICyKpCHgeNwep5mjB7TdQBG5CrwAOnG/CtvGb7k3jjwzOfdJcgRXy5vEleA5fGl5Puo59JjQ5pwte1t+POpNRFr4NGR9zt2+CWY8ExNrW8f9cay48gBUHLX/XzrbxGJCi5tc8hw9L6286WcXtYkm3xP6CtO6xDSWBigxJzOwLYxWJyDx5Codmvqaz4bCyzyBI1aR24AC5/yHjwFNybMw2ylEuMyz4oi8eHUghTyZz+p06BjqAvksQ0C5OQ1871r0dI2kYbnHWfZYthbEjwcQx2OFgNYIT7zvxBIPLmAfM6WBT9vbdlxc7TSm5OgA4KvJR4D5m54mvu394ZsZKZJmueCqNFUdFHLz4nnet7ZG68jYZsaYxLFE2sYbVgPeJtqEGl+ZF7WHeDsMIpx0sx6xw4X1D5VJZTMdFuQ5usGBwhhRcR2qRzCzxRspYlRe0nAqpvYqG42v0zOGyPaFDiSq40GCe2RMVD3WAPI6EqD4XXjoK2sAuG2gXxGFRExYiKyYWQ/VSDKFvpa6gAWItYhL5bXKRtKMQwtFLCYpjLnRTfNGmWzA31Ic5coPAJe+oLB6lUS2RpDxwBF/Ua9YPku9aIXacPI/le98cZJ27QHFTYpYmIzOxtnFwcouQLe7fmQeRrY9n27X0zFrmF4orPJ0OvdT+Yj4BqXIIWdlVQWZiAANSSTYAeJNdAbj7q/RMOkIAMrnNIRzc8r/dUaDyJ512vqPtKcRs7RwHucObrlPH00mkcgnDd/B5nzngvD+I/tx+FMlYMHhRGgUcuJ6nmaz1Wip/t4g3XmeKk8vSPvqRRRRTiAiiiiootLauz+1TT3hqv7etVV7QNzPpsV0AGIivkvpmHOM+Z4dD4E1cVRG2dk5++g73Mdf8AOsqsp3tcKmHtDPeOfJOQSNI6J+RXJGGxMuGmDIWiljJ5WIIuCCD6gg+INNu6bYf63aGLmM8kIDCI3L5y2VWN9Ct8oBGgJ1tYAt/tC3AGKBnw4AxAHeXgJAOXg45HnwPK1PxSyQvdS0bqSOYIPAg/MEH1p6KaOviuw2dkdttl87Hb/CC9jqd9jiNSfN2IpcfiZsdjNMOscive4TKUZezW/wBlQS1+oB4mq+VCTYAk9OJqX2nvfi8REIpZSYxbuKqIunC4RRe3jpTLuDgNcXhGPYYqaFTE97MoK9oUvxFwyEga2DdKtd1M10jragAMg0a8t9zguYSkNHidZP8ACQqc93faZNCoixK/SoeHeP1ijwY+95Nr4itX6LDMqQTdqMd2hiJUByzdoVAfMwBA4ZgbnyXWO25urPhWkDhXEZAZ4zmVSwBXNzS4ItmAvyoznQz9SQY6vkH4VAHx9ZuXOBTzHs3B43vYLEAOdexmJD38L6n0zedRuL3axUDMWjkAIAOW7Job37tx049KQKn9l7947D2CTuVH2XtIPLv3IHkRSz6KZv7brjY7PxHwlXQQPubFpOzLwPsVIEm5uzHhYFiQthawB0FesTtMsO+9wPEfpxrY/wC1NpBbE4PDT+NiD/ezUf8A5ls1ve2YB/DLb8gKXMU4zi8CD6kKMoY8Q6Y2O4jAeKiW2qB7oPnwrIu8rjiFPnepJt79mD3dmk+cp/zr5/2kxx/+G2fhojyLDMfkqn510NqDlGe8ge5T8UNJD2T6/wALTw+FxeK/qoXe/wBoKcv9o2UfGpRNx4sOA+0cSkA49mhDSn5H5Bqhtpe0nHzadt2Y6RAJ8/e+dLUkhYksSxPEk3JPiTxoraOd/bcGjdifE4eS62aKK4ibnzxTvj/aEkKGHZkIgU6GVgDK3jre3mSfALSTNMzsWdizE3LEkknqSdSa+z4dkNnVkNgbMCpseB15Gp3c84UtMuMUmIxg5lHfQiRFzgjUWDG9r6DgeFOMijpWF0bb7dZPygue+V1nH4WXdndfD4mNzLi0gcWyqQSBc2zOTYAE2Gh0uL8QDN4PCY3Y95GUPErAkqbxyRvZGF/stfsipI+9xBN4zbO5k+CK4jDn6RAdVkUZhlYe7Iv3WU2P2SDyvatLFbZaKExwTExToc2HbvrGDyuSbNcXFrG2XNrpSrr1HZcHMdqIy2jDEHj5ayi0eYsRr5z7lvb0phsPPDisFLlL5ZlhykGO+upB7qn7vQm3dsaVcXi3ldpJGLO5LMx4kniaxE1Zfs69nhYrisUvd0aKNhx5h2H3eYXnxOlrmkkjootKQ3IwG07ueJQ2tdO+zRb0Uh7MNyDEBi51tIw+qU8VUj3z0Zhw6Dz0ubYWzcozsO8eA6D9zWrsXZOazuO7yHXx8vz/ADYayqWJ9RJ91N/qNg5y8U1M9sbeiZ3oooorXSSKKKKiiKKKKiiKKKKiih9r7GzXeMd7mOviPH86q7fj2eJjLyRWjxA5nRXtyfoeQb0N9LXTUdtLY6yajuv15Hz/AHrKqKR7H9PTGztY2pyOZrm9HLkuQcfs+XDyGOVGjdTqD8iORHQjQ1LbO3sKTpiZY+2nQd1y5XMQpVWkABLkCwuCt7C9+NXhvPujFiV7PEx6i+Vhoy+Kt08NR1FVBvP7M8ThbvGDiIh9pR31H4lGvqLjypmD6hDU/pzDRdls44+3qqSU74uszELe3Fi+sxO1MTYrEHcWK3Mr3voD3eJUX5uOlQuzTJiGllnLdjLNH2xUHvuXJCA/ZUZixPIBeZUFfhxDJcoxW4KmxtcHiD1HhUnHt8maFzeFYgF+ouvdBLaAta5J1sRfzpt1O4Oc4a7AbgMgO/X5YIIkBAHJJUtvfs/DxbUnSQFIVUELHZST2CZVW4IHetckcL15xG5aCPCN2/ZnF+4si3C6i2Z05HMuuTn6143yx8ePxokw50kRAQ9o8rAZbEscvAA3BNb/ALU5gJ8PFGbxwwKqEcDqdQRodFThQI3SjoY7kEtx7hv3+iI4N67rXF8O/wDCX03WmOH+kL2ZhzZc5kRe990hyDetaTYkweOPJdpQDGFKvnBJUEFCQdQRx5GnfCiBdi4NcRn7OTFEtkKqbZpRc3B0AXw86Wtj7TmixkMyR5wjStGmgBjvIzhdOQL2469eFFjqJXaeWBcBqva9sb7RjuVHRtGjvt5qObYcnZySjs2SOwcrJGxBZgoFlYnUnjw0Ota2CwbyyJHGMzuwVR1JNqdto4DAYrDYifAtJh5ETPLAfdKZ1JsNRbMFIym1wNBcUr7sbUXDYuCZxdUcFranKQVJHiASfSixzukjeQOsNRFsbZfkKjow1wF8DrUjBu5h/pZwckzrLm7PtAqmIS8MticxXN3c1xryApk2Zu3bDY3DBEhxuHyssqlgXj0YEMxuoIDXy5feW441Eb17EkbHmfD/AFkMzrKkqn6sE2LZm4Jla5OYiwtUjjt/Yk2w2JQloVj7I5RrIAOV7C3aWNzyXxtWfI6WZrTGb9XS/wBgRgeOIsdnFMNDGE6QtjbuPxtSpvPm7VQZvpCZAY5LlrqbkrmPeIWTtB3tRblWDYGJWOcF2yLlkBbLmteJwDaxuQ2UgdQOFa+0po3kZokMaEkhSwa1yTa4UaAWFvDia1q1mx3i0Ds3fxdKF3WuFKQ7yYiOOWKOVwsrZnNyGbS2pubX521PMkAVGxRFmCqCzE2AAJJJ4AAcTU9u1uPicaQUXJHzle4X+Xm58vUirf3T3DgwduzUyzEWMjC7eIUcFHlr1JpCp+oQUtw0XcdQ27+bpiKnklxOASxuP7MezKz4wAuNUi4hT1fkW/DwHO/AW9snY2azyDu8h18T4fnWzs3YQWzSWJ5LyHn1PyqZrPippah/TVXcNnOzxR3zNjboRd5XwCvtFFa6SRRRRUURRRRUURRRRUURRRRUURRRRUUWOfDq4swBFQWN3eYaxnMOh4/50w0UpUUkVQOuMdutGjmfHkqk3i9nuFxJJkjMUvN07jX6sLWbzIv41Xu2fZFio7mBlxC9Pcf4Mcp9G9K6YxGFRxZ1B/18qicTu2PsNbwOo+P/AN0k2Otpf2naTdh59CmC+CXtixXJeO2bLC2WaN4j0dSv58fStauqcXsCSxV4xIvSwYfA/tSvtD2fYFz38KiH8IaI/wBwijD6yWYTxkc77Khog79twKpF95MQ0axtIHjTVUdI3VeI0DKQOJobeSczRz5gJIgFjKoiqoGawCqoX7THhzq08T7H8E3utPH5MrD+8pPzrSf2LQ8sTKPNEP6iiN+p0J1W/wBdueSqaWfkqtJtsyMjp3UVyC4RETNY3F8oGgOuXhfW1aNWunsVi54mQ+Uaj/Ea24PY5hB70k7+qKPkl/nRP6vRsHVPgCufZzOz9VTtqyYfDtI2VFZ2PJQWPwGtXvgfZxgEIthxIfxl3+RNvlTTs/d4oMsUIjXoFWMfpQHfWg7CGMu53XVxQ27bgFRex/ZZjZrF1GHXrIe9/YXX42p/2D7LcJBZnBxMnVx3b+CDT+1mqy8Pu2fttbwX9z+1SuF2fHH7qgHrxPxNBd9/Vds6Dd2fz5hXBp4uyNIqAwWwXa1xkX528BypgwmASMWUeZ5mtiimqahip8Wi52nnBAlqHyZ5Iooop1ARRRRUURRRRUURRRRUURRRRUURRRRUURRRRUURRRRUURRRRUUQa18d7hr7RQ5eweCsztBKE3E14oorwrsyvQjJFfRRRVVE07H9yt+iivb0v7LeCwZu2UUUUUyhIoooqKIoooqKIoooqKIoooqKIoooqKL/2Q=="/>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0505" name="AutoShape 68" descr="data:image/jpeg;base64,/9j/4AAQSkZJRgABAQAAAQABAAD/2wCEAAkGBhQSERQTExQVFBUWGBwaGBgYGBwcGhgdHRwcHR4eGBsbHSYeGCAkGhoYHy8gIycpLCwsHB4xNTAqNSYrLCoBCQoKDgwOGg8PGi0kHyUtMDEtLTI2KTIsNDA0MSwqLywsKSktLCsyNDIpLCksLDAqNCwsLSosLSwtLCw0LywsLP/AABEIAOEA4QMBIgACEQEDEQH/xAAbAAACAgMBAAAAAAAAAAAAAAAABQQGAgMHAf/EAEQQAAEDAgQDBgIIBAQFBAMAAAECAxEAIQQFEjFBUWEGEyJxgaEykRQjQlKxwdHwB2Jy4TOSovEVNLLC0iRDdIIlU3P/xAAbAQACAwEBAQAAAAAAAAAAAAAABAMFBgIBB//EADcRAAEDAwICCAUDBAIDAAAAAAECAxEABCExQRJRBRMiYXGBkaEyscHR8BRC4SMzUvEGFXKywv/aAAwDAQACEQMRAD8A7jRRRRRRRRRRRRRRRRRRRWK1gAkkADcnYVXM27aoRZoaz94/D6cVUu/ctMCXDHz9K7Sgq0qyKVFzalOM7UsN21azyRf3296oeY5669dSipMwOQvFkj/eoUEk/aHA7X9ulxWff6bUcNJjvP2ppNsP3GrZiu3yjZtCR5nUfkIpViO1uIVJ1qAG+kBMe0n50qDJgSfh2gX2/dqi/TElJUhC1nXog+ElUxcKiADzAqtN3dP/ALj8h9BUvAhG1MXs0dManFX4lajHnfyqOcSTMkW2/m8vwtStrNnVrdbbZQlbYBUFL3kSANKYPqeNOxS9w040R1mp7weRBwTqDiukLSv4a0fSSLze8jl1NSGsydBhK1TvIUoD2O9RsxzBLDanF7J5bk8AKWu5o6lrvV4dPdxqIC5WkHiUlIHmJrpi3ecAUgamBkCTyEkT5c68W4lJg1Z8N2sfSAe8Vp/mhX433tNNsL29UP8AEQk/NJ95FUrE5oylCHFatDkaSASJItYXB34cK3sPpWolCwpQEEGxAPMQCPlep0v3jKeMFQHfJGMRmRXMNqMYrpWD7VsOWKig8l2Hz2pwlYIkGQeIrj+kpA3sbq4R5T5eVTcvzp1knu1GBvEaT5pNj6VYsdNqGHUz3j7afKo1Ww/aa6pRVYyrtshdnYSfvJun1G496srbgUAQQQdiLg1oGLpq4Etmfn6UqpCk61lRRRTFcUUUUUUUUUUUUUUUUUUUUUUUUUUUUUUUUvzbO28OmVGVHZI3P6DrULtD2lSwClMFz2T59en7PP8AGYxThWVKJUeYuo+vyiqS/wClAzLbWVbnYfzTLTPFlWlMc17QuYg3I0i+kHwj9T1PtSttJOkiQYkztccL/hXji0BYC1IClWSmYJjlO9KO1DzqFtLbulAUtSOCtBT84CiekTwrOtNOXbwSpWVTk+B/1yplaw0gmNKmZpmScPpJQpRUqNWyAT943jjsCYqUxqJWh1SFGAdKQRAMiLm4kb+dhatGJbRjMMQkyHEyk8jwnyUIPrSzInlKZQUMnvvhW4qySAoSSo3XIHCYPKmEW6VW5MQtKoVMeIMk40UDGdPCoyshzmCJH18dq1MZa8yt1WGVq0uHUyrZQMKSUngdKgPTc7VOyDNkuuPAJUg+FZQrdKo0qH+lJ9aYBkJdU5rMKAGkARaYJNzNzxHDlXq1JCyrSnWBBNtRHIEXIr169S+kpWmVECFDBnBIPPIwdY3NeIZKCCDABOPXTlSplwJzFzktpIJAJAUCLEjYwOPOrBWqHDOlKjy8JAPzrL6I791URa6d/nUb1vc3PCUtKwkDQmYETpyrpLjbcgqGpNKe1mXrew5SgSpKgrTziQQPnPpWjNM6Q5h1NthSnXE6Q3oVqBNjqkQIven30R23hV1un2vasCHBEpVvfwyAOdqYbbuGUIS6yo8BKhqNYwcGRgcj31wotrJKVjIg/k99Vd7BqC8FhQU6mwXFcQCL3gi0hQqy4NKoKnAkLJIt90E6d+hJ9a0902VhZQnWDGoCFz+MeZqWl0bcf36Ure3ZeSlMaTPiSVHyJI9BUjLQQSZ8PCABXmIKgk6ACqLA2E9enGlSc7bK1tO/VrTAUQSW77SqLb7KA5VPzLHhltThBMAwACZMWmBYdTS7s5lsYcqcut+VL6hWwt0Pua8t22xbqdeGJATGDO/dAA5akZr1alFwJQfHl+TTODIM2ixT+zTDJ+0DrEEGEncE+E+n2T1FVjB5kt7FLDKkhlpISqbhRn7IB8MXEi1uNqZN4ltTikJI1oN0k3vxA5XFx61ytl22UCNQAcaiefLUeueVepcS4O6Y8fCupZRnreIHhMK4pO/pzHWmVchw2KU2UkKhQUbJ3TubRer/ANne04fAQuA5w4BXlyPStDYdKB4ht3Ctjsf5pZ1nhynSn9FFFXlLUUUUUUUUUUUUUUUUUUUUi7S9oQwnSkjvCP8AKOZ68h+zNzvNhh2yrdRskcz+g41zLGYsuKUSolRvMfEflzjaqTpS/wCpHVN/EdTyH3pllri7R0rF54rKrq1SOG+xkyOdQsyzdLSkthSe9cIA1WSnkVRsOQ3J+dZ5hnTeHjvCokwTpTMDaTGwmfO9DmStONLQfElwleriCdiDuY4TwttWdYbQgpcuEngOmNeZ741jfmKYWomUtkTUPOcgS4gOLSFOJ+PRYrGx0/zAAKAveRea1YDBvodZ+sD7Fylf2khSDGrmNufDbapGRPvJK2XRqDRgPTYiJAPEq28uPCZ+Fw6UgIaTAJPwxJPMn8zTy7h5sG2ML/x3EKB03Sc4A5wRAFQhtCv6mnPbTnz/ACKjZXlicPr0lSpKlaQfAgcgJ8hJv5Uwaw63Ph2IsrZPy+1U7CZUBBchSgIj7I/X1+VbsfidCbbnbpG9WaeiTwm66QV3kDXzP29aXN1kNMCon0BAMKJWpX2E2n0F/mabYfIcREpaQ0D94gH1H61PyfCqYw6XEIKnXZKlwVaBsJSDqMmJ0ydzwrN9ASPr3DrhMhIlSdJUUkqnTqAWUk3CoBNiRVlb254ZQOrHIAcXmoyflUSyP3Hi8dPIUud7P4wbaCeSSnb1qE/l+LROpCx/liKfYnN8K48h1SlhSLcNKh4vi5/Ea2YHHJShtKMQlagsa5VpKkwCYC7SVAWmwUq5NclhKj/fX5KrqR/gPSqqXnhNjH9IP4V4nNFCJAnlcEVdMQlBZU483CtZCQPCTqXDYCpgkgpvMTNLDgG3BLSwqwOldt9r/Cf7g7EVILR4ZbuFD/yhQrgqTugHwxSM45CrLTtzGofrWCstbWPAqLzEyJ6g3HzFWZjImFDS8hLSuGlRTPp8PyqHmXYpaPGworAHw7K9CLH2pZ43AEXLaXU8xhXl/FSJQjVpRSfaq27hVt77TuPhA6jcfu9QsWyXGihtfdSCAoAaeI9B5Qad4LHEnSuNX58jyNGKysKOpMJV/pPmOHmPekVdEoeQLmwVOfhMajbPyPrXYuig9W+PMfnyqn5g23hcMhITDwEN6Z1FZ3IVFxO4O4gRtUzK8CjCslx4jWfG4s3MngD6xbck86nutfYcTIABOqNxxSePmNqUZvgy4+jv1j6MPhAskr4BwzboduFiaQS4p2bd4lJkqXuo78KR64O+anKQntog4AHId5/O6pWU5sXkpK0ltSpLZIssX26x9n1EipzbhSRdU6jw8zIgeRrTgsLqQNag4kK1N9AJ0Em2swZk9OUmatExwiqu6U31p6sQOWw8Jz49+mKYaCuEcVXnsx2jD40LP1g2P3gPzHEVYK5DhsSW1JIUQqSeqTvPzrpeQ5wMQ3P2xZQ/MdDWm6Lvy6OqcPaGh5j70q81w9oaUzoooq8paiiiiiiisVrABJMACSeVZVWe2ua6G+6G6hKv6Rw9T+Bpe5fFu0XDt867QniMVWO0Oc9+7JMJuEg8E/qd6XsJMSTO4FuHP1gViEmYMXhVvT9N6XZxicShxHc92ULtCwfi5SD9obdRHKcMhC7p0gqAJkydPz7VYKUG0zGKgZm2/h+9WT3zLohw6RqQSNMxN0gcJjy3OzKGnlBJRjEONACYQNQEWGxg2i9xWWDz3ErKArDohZICwvw2mTFyRAJ6+tNcNhEoSGmkggGImCSbkmPf+wq4fddbQGVoSXDgRwKBHw6QYI0ERO4xSqEpUeME8PmO/wBN963gKWrSnexuLRzNOMLg0ti253PE/p5VFb+ohPxWkniTf25CmAq/6GsmbfiGrg+LunYfekbt5a4/xOnfXtQc0wxUAReNx0PnU6irm5t03LSml6Gk23C2oKG1bez/AGuDaAhwSBseXrt6UuzhBeWSg6kEzMixmb3962u4NCjJF+Ysfaob2WFPiQTI4bH0I/DjVI/bXQaLbg407lJ4VEDmDIPlrTyHWyoFJg9+RWxnLY3MdB+ppTj89wzayguLKhYwnUAeR2n0p3gMSVpvuDvET6VQ38vR9IccQvUyhRUpUbm5KE/e3idoNAsrE26Vttgg89fvVn0Y0q5eWh5REDbT5EeHOrflOaK0k4d3WmbpG3kptQjaeFNmc+bUSH2im6VKKDp1aRaUm4gpSbEfCmuY9mcwDWKQonQgkhUm2kgxJ84rpi20qFwCP3tXTXR6gnitnCk8jlPvkVz0m3+jeCFjiSRIOh8OVOMC6VpAacQ6CslST91VrIVBSE6tUDggCTNM8jeUQsFstpFxZQFyq0LEggBJMW8XQ1SF5XcFKiI2m/796yUy8QUqdJB4FSj7UFd8kcK2ZPMER70gFMnIVHiK87QuJOJcLagRIPmqBMH+qptRmMAEmSdRG3IelSqn6Js3bfrFu4KzMDbX71BdPJcICdt604rCpcEKHUHiDzFJXWiCUq8YVOwBSoRH6SP96bZi2rSmATJPrAk/IXrwYYLaCZ8iOB5ilOkLZF+8ppAhaRIVOp5R9dsVKw4WEBR0J0+tQAZrViMYhv41pT/UQPY71rdw9lNrT4TCSJ3niPbyjpVezppLJbaw40vuDROn4kndRV94H7Q2lXSslbWQceLKyQoTjYRqSdo8DVm49wp4hp+bU+w+YodCltLCtMpNjHA8YppkWaHDugg6gAAqOKeI87SKWZdgU4dkIGyRJPM7k16CDBSAQqFBW1rHl+5qBSktulTE8IOCdfPT0qQSUwvXeuvsuhSQpJkESD0NZ1VexObaklk8JKZ5Tcehv6mrVW5tLgXDQcHn41XLRwKiiiiima4rxSoEnYVy3PMw751S4JEzH8twPa8VfO1WM7vDqjdfhHrv7A1zUHUd5vBA2i/79ay/Tb8qS0Nsn6fnfTtsnBVUPNcaGUJTrS0p1UBRuEDcnrAsOEkcKxy3DrWh1l9YeRYJc21AidxxBi4mpSi09qC0AgEolYEKgmQgneCD1tS4dnC2sfR3VoQVQ4iZAG5ibpPDneZpNlTQZLSjwL1kgagyIUO0DGIyJ5GhYVxcQyOX8aGmGC1obCXCmQdIgR4RYEgGJIANoAmnGVYWBrMSRAt9nh89/lUFhvvHAmTHG1ikfqTHqaa4xyBpmJ3PIDc/KrfoVgdq9cHckDmeXrApW7Xoyk+P570l7SZ0lCFmAdCZ8yTCR5FXDkDSzsF2t7wDDPH6wD6tR+2B9k/zAfMeVI82x6HlMhxRbbecK1ECSlE923IJGyQVG/EmoHaVthDyFYIr7sjUhRsudaultMQOgBrS2LCu26oypR8oTiPCZjugmq95wYSNB65zPymuwiubYTEP4PGAOKcQ2p1epJIKXEFRCVoBPAqTMXi/OrP2O7UjFtwqA8geMfeHBaeh4jgfSmec5QjEtKbUBJHhVElJ4EfmOIkU0tJUJGorhCuEwdDU5Rjeojy1r8KAUg7qVb/KN/X/AHpH2SzxUnCP2ebkCT8QTwniQIIP2kkHcGrRXK09cmJgbxr4T9s99H9s6VVe12YhhgMNkhbm5/l4/OIjlNVxjGFDYQX2EiPhjUb87EVa+1XZY4qFIVpWBF9iJncbGSa5/nfZB/DtqcWkaARJBSdyBwM7nlSTzJBgDsjTwrX9G3lu1aYUOPJIJgk+evlXjgAMBaVdR/cA10TsTiteFAJkoUU+Q3A+Rqg5Z2TexKnFtgae+WmSQLg/PiOFdI7OZJ9FZ0FWpROpR4TAFvQb1JbIUFTtUXS98zcWiQSOOQYGY5zyphicSltClrMJSCSeQFQchdU433yxBdOoJ+6jZCf8viPVRqD21wDjrFnEIbQCtzVI1QLXAOxvEXOnlWvsbnL2ISsuJQltGlCdIIOqLp3IhIgeflTnF24rK8PYmrLW3C4YuKCU7mtVWnIst7tOpQ8SvYV465wChtHGajpwoGLZbGzbKleZUdNIc4yw4ZyR/hLNv5f9qsqf+eV//Af9ZqTnGBDrSkESYkeY/cVSNJKipQ+LiMHv09IEHuqxWBAG0VQMzwupOoAFSduo4j8x/ekuIEp1ICVuNAlF95Fx0kW84qw4VRuk7pt6cKVYxvu3NwEm6RHM+K/T8xVd01bhSU3rY7lD2g+6TXtmuCWVeX571T8Ytbi2xi1q0uAqDLIJhIEyuJJ9zY7RTjIXdbbgQlSW0LIa1SDpi4E3sZjzA4VmWG2cS4+44JcSAjUdgICgnnfTYXvWGY9pwgoSlDhK1ACUxIkSQk+M2mLRNIPLXdNpZYbxAPJIOpgRqB2SSScGpkANKK1q+p7vvFO8qx3dOpUmfCRAM331AE9LfOuqNOhSQoXBAI8jXIl2JuITcA8Zn/YV0PsfjdbGk7tmPQ3H5j0rzoR/hcLR0OR4/wCvlUtwmRxU9ooorVUlVL7e4qVIb5Jn1UYH4e9VRJV4jA1JEAcDaRf9xTXtdiQrEuSYSDp+Q/Wq9mbi0tJQ2dK3VhCVHcTJKj1CEmsNczcXau9UZ0gYnwgZqyT2G/KlTuExbaEoU23iW0qCiE2UYJMEHfxGdjMUwyp/vVOPd2pswloJI8XhuqRx3AE/dqG7k7+HSXW8QtzQNSkOSQoC54mDE/rTt14FIUJAI1CN7i0/hTd4+lTfY4VcUjiSFJ5Eyk4zjI1qBpBCsyI2MH3pnk7XhKrmTAneBb8Z9qVdrsfowj7g3VDSf/sYPtqp6R3bUfdTHrt+NVztdgkujB4dbiWkrd8SlTAAF7gGLKNzbma2dqwGuqY2QJPjoP8A6PjFVDiyriXzMfntVazzDYZaMMy2VDEhKUrUZ7sJ0kgQASVbbfeG523OuNZfiAWlNYwYclQkeEapESDfQ6ASYEhXWaybyFzF4t5tgAqbSHG3LJ+FKSAqTcKtBOxjhUUM4NthxxanO+WrwNpA0hOziSb2BVawMti8Gaes4Nu3mZSJ8xNROz1isb/Kk6ce6h36Y2juwVq06Uw2NpRAtpAUkRyIrrGQZ4jFshxFjspPFCuIP4g8RXPsMnHYtCcublxtuXEgCxgKUlRV1SdKQTFxxvS3s7m7uExIKAVydC20313iExIKgdiPwNTLTuPwVwDOKu/bjJjAxbUhxqNZTvpFwscygyeqSoU37NZ+MU1JgOJgOJGwMWUnmlQuD6cKYYPFoebS4ghSFiQfyI58CD1rnmZYZeW4xK2hLapKE8FImVsnqn4k0srsHjGh1+9TJ7Y4TqNK6VVb/iF/yDvmj/rTTvLswQ+0l1s6kLEg/keRBsRST+If/IO+aP8ArTUi/gPhXCPjHjWH8Pv+Xd/+S7/21Z6rH8Pv+Xd/+S7/ANtSO2OffRmYSfrXJCI3A4qHUSAP5imuUKCWwTXSwVLIFIu1/aIvq+iMAqPeBJPBa58KR/KlQKif5Iq4ZRlicOyhlNwgXP3juVHzMmqb/D3JtS1YhQ8Lcob5FZ+NQ5wIQD510PCYUuLCRx9q5byCtX4K9cxCE0wyHLdatavhT7mrTSnNM2ZwGH1uK0pSLDio9KjZB2i+mYdSmwpC9AUCpMpBWnUiPvQCmflSqypfa2plACBw71KxXgxbKuDiFN+ohY/BVM1nbzrnuKxame6U6p2SEKQolxYLqY1NvJMpQSCVIUkIBGoWAg37vQpKVDY6SPIxSgTwOKTzz9PmPepZ4gDVJzvD91iCeBMeirj5flUDNm/BqBgpMz0Nj7X9KsPbHDyQeaT80mfzpMiFovsoQfWxqctB1LjJ0WmfPQ+4B8TSxVwKCxsf5+9V9/Vo1NpStxEhEnSL2k+nzpLl7X0cqfxSFl1W7ngKUjkiFyLdOlPEI1BSFGZBCuHQge9K8L2Rbsp8reci+tRInoOXnWJtXm2m1tvGNjAPERyBkACde/nVs6hSlBSB9vHSmGHx6Hkpcb8aZKYIi9uYq1dhMVpdKD9pMR1Tf8CapODzBgurZYCfCnUSiyZBCbRYkA3I6b1YezuICMQ2QZAWL/1WM+hqNA/TXSSAQJBAOsHn5GpJ6xByD4aTXUKK8r2txVdXKczdKnlqFzqUTPIqPvalWZ5R36WwHFNhEkFNlSQAPIRq+dTcSZJ9v5p4f2rPEPhCFLVZKQSfIV87becQ4Ft/FON9f91aqSkphWlV/EZHiwhSU4rWlQIIWm5BsYN+HUU9CRrSkGLpEcxPHlaaj5PnSMSkqRqGkwQoQemxNTMMfrU3+1t5JN/arFK3nbptl9IBChOANSNYGcUuQhLSloOo5k8+dNMXfSOah7VTP4pIJTh4E+JY9SE1b8Q6O9bHn72FM8ry9pzEsqdSFFslTc7BcWMcbbdYPCt8w6OtdXrBA9Eg/MmqRaJShPP7/wAVxntGw6y6gK1NLWy2Fg+EgpgEK9UJPyphn2Ud2MMHHEL+ktpWSg6i2uANU7HUCiRN97Wqz/xawKMQ8tTKgpbI+sAHGBInmEgHzkVU8N2bVicKHUuNoDLKlHWq5IcNgBKp06iIBnTHGu+j30qa4ZygwR/6+0V5ctKQ5BGuRW7MWWAEN4N5wvIahRPgJsO8bSfPUbKIupMwKvHZrKmMmwacbiUleLeHhT9pOoTpTPwmLqV6XsDQcl7OuYzHspalIcCXVqH2E21n5yBzJAq5fxYxBexrGGQfgSlIHJTiv/EI+ddXjnAkIB8asOh7RNzcdv4Rn89qV5TnzxefxRYKcKtWp7u0nQyowNYPWxXH9UC9WPPsnTi2FNkwTCkLH2VD4VA/uxNXnGP4bAYSF6Ustp0hMA6rRpA+0VX87k8a5J2U7SgOKZUnQypZ7nchrUTpaUo8OCSeRHKl2XB8Cqlu7cu8VywiEj8/3SXsxn6sG8pt4aWyvS8n/wDU5sFj+VXH+wm1/wAQj/8Aj3fNv/rTSft9liVH6Q14lJGl5I+2jnO0p/T7te4ZjvsuRh1OHSqClSgNQSFAgcJFuNwLcKWdv2bdJC1SNMZzyMUollThCgM0w7CvpRhX1qISlOIeJJ2AGkk1T8yxzmNxUpB1LUENJP2eU/0JJWr+ZXSnz+WlvCOshwrlxTpCQAXCYITckBOoAnyrD+H+CQFqfWoeGW2ieM3cXO3iVYdJrlm+ZuEgJVgazjPnXSmlNkqIzV2yzL0sNIZR8KEgDrzJ6kyfWrbgEt4VouPKSgkSZPACYHM9BSnApShJfc+BHwj7yuAH7/ClTzxxKtZXDk2BsI4BB4R71H0p0km2hpIk8qLW3K+2a59/E/tOrE4pSJ8DZKYBtKSQfkoEek8auvZzHqTkzndrKHVqZaZ0gEqc7hgJSAqxBMzyGo8Kp+edgSXFKQvSSSVBydzckECd+lZZE7i2VBsJKUslQQ/oUUIU5CO8EgArKEpbRqgDUbSYqwt722u2wGlZGxwfT7TS6mnGlkrGu9dOa7QfRG+6xzjRdCCp1aJ0aSdKUpTElxe4TAFlkWEUz7J40u4RtXAEJT1AiD8orguKWsOLQ+dau8ESFKK9UmRcGVkAFWoL4cCB2nsHlL+HaQhwBKITAm4UBeBwB63sKgum+rcQoCZkHlsZ9oqZlfGCOVNO1KPAg/zEfMf2qqYBXhjkSKt/af8Awk/1/kaqGEweibzPSpEJX1jakjHaBPKYI9xUbhTCgTnEUres6oT9okDlImff3qu4vIsU6XE9/oaKlaU3nSTMEgbX5m1WXHn61W0eExxNv7VpxuNS0hTizCU78elvWsQ+85bXriWQCSrGAcziARrmrVCEuMpKziPCluAwiGNDQZUgqJGv4h8JMlYveIggdBTPDuEKCoi1o4xf08q15dmKH0BxskpNriCCOBFet7j1Efd/dvnVdcrWpw9YCFDWZmc881O2AE9nTausfTU0VSP+PnlXtaP/ALlFLfpzVexIgm02/wAu9/8Aa9q3KQFCDBBEGdiDXuaNaXVpnTBUCfJRtSzNsc4hLSWUp7x1WkavhSAmST6Cs0hlTjgbTg57ojUz3RNNqUEpk1MwWAbZTpbQEAmSBz9b1tw3+Mmw+LfjdJtSF3KcYsHXiUf0pRYxeCYBAmncw4lUCykmeQmP1p5oBq6bcLoWeITE8xqVATUCjxNqSExjGn0p0rDpKtRF+flVaa7aOozEsFohIPh+9KZOvkUkDblz2q1UtzfANmH1DxspUQob6YOodREmOfrX0V0FtpZaSOKCR3mPeqBJ4lJCjj6UpwPZxa84Vh8QFBDi1vqTNlp8SgJG4k6T5GlP8TcpabxQw2GQUBMKKZ8Opy8IHAXEXsSQIFdOyLtG1iUJfcCVdyPC8m/xDSRG8niPKwtS/t3kjOPa73DqQcS2PDCgFLSLlMGDIuRPG3Gqq2ukpy2YJ2ODyyPKK06ls3biU3IxESNAf8p8IrLAtsZFgUF36x9Q0+HdZEq0pJ2QnUbnziSBVN7H4N7H5mnEuA6e871avsym4Smd4OkQNgKsjwVmjDaMThVtvt2S4pxLaCTE7ysgwCUhB2sRVR7R9kXmD3geadUng0VBTcfdEWA6Gfxrpx4E8SjT1g0yw2pniCVmROo8oPzjNN/4iB/E41TawttloQ3qSdKrDUpOwUSTEzsBWzAuIRh/oqG0hBIU4o3W4pMQVHYDVcAC0DrO7AZ49jsEhtxC1OtrsuPjRpIk9QYHXfnURpJSuCI3H79RWZ6TvHQsoQrs93uJqB1awAwrATiBp4+evjWTzflI/wBQ5en73qpYXLSxjmwAC0oqWgkHweEyny2selXtrALWJQLj9+taXMv0/ElQ85E1Vs3K2UKxhQIP3pZSAo1Tc2ykvY1Rn7CRq+6IOo9DHhHmTwqzYLDBCUpSALQkfdA/X98ams5brskE+v61JdypxCStfH5+1dO3DjraUxhIj+a8SgJJPOoeIxiwhLckoEkJ5ExMen5868ZdnhEVpxRkgcv3+A968bw3Ekp8iKTUSoSo5qQY0pq3mUjS4NaeB+0Os8qhPhHiTJ0qBSZsSDuDFYFoj7R9v0rG0cNv36e1e9YrBnI339aIFScqyHDOPocxLobLJSpBUQNZm4USIIgbb+KRF56KzneHccSlDzSjeAFgknoJ865glBIHijlYe80JMnQqyhcEWmOKeRFXrfTrwSEuDijfelP0qQSU4roXal2yE9Sfy/Oq/UNrOluKCXjKgISr7wHP+b8amVtbF9t9kLbMiqa4SpLhCqS4/wDxjb7on0n8614rCpcQULAUlW4NevGXlGPtG/AwIt1kfjSLNkYnvDLvdMfebRKkj+f7Q/qFvKsC+j9RfuFKwmFEg52O0SSeUVdIPVspkTj8macYTCtspS2gBIuQJueJN7mho363k/e8uf5Un7PZUhIRiNalrW0SrUqZBg25REetO2EHUAb2tHW1+fCkrtAQ6oBRUdycZkzzqZokpBiPtTr/AIEqirz/AMPTRV9/0qKX/UGuf9q2NOJXaZVMc9QB/Gfekj+E7xKb6FoVqSYnSbiI+0CFRFXDt7hIUhYG6SPVJkex9qqK2UuJW3qkKFzxB5jygHpVPdJLN0oTGfHB7tDg6b6VOntNjwqPilqQPrcUlv8ApQlJ9NRUT6CvcA4HGGinx+HSDtdNp/00szdlKnBhGEpQV+J5YF0o6q3JPU8udNsK6zBZaKSG0gwCCAJNpHGxnz61M+2E26VCeImdEiE6AkJGJJxk4E71EhUuEbaak586srDupKVcwDWTjeoFJ2UCPnaoOUOeEoIA0mQAeBuPeaYV9CtHxcModG499/eqJ1HAspqn9jcjU1gnmi6GcTjh/wClQbKPcyZP3QsykTuOdefw3zrFO4p1pwp8DTmorASUqskBRER4jBtO9R827OuPPl/6SoOAjurfAlJ8AF5EAD1vVnawCMR9IU53bRxCW/pBTIKyi8pH2Qo3IEzG+9U7/SfR61FSoUrwyPAmMR3063bviAMDx1qt9mO0WJ/4ghp1pLfdrPewlWpOkGwubkwB58qs7mUrLjjuIdIQtaihsABWkkkTEmY3vFSXMyQgktAlZ+J1d1Hhx6c6XOOlRlRJJ4msteX7KhwMthKeWuecn6epqyaZUnK1EmvXs4tobTob2IG/qfy6RvvrIkdK0YhFwedv37H/AOoqTgMMpaQfhHPpwj04/jSTVu9eLCWhJ+X2qVbiWhKjWzAPugSjxdBv/es8XiHV/EhVuYj5mtKW0IWoFSkQfiHW9/nxqXiFyi+LCk8uJ9q9W0pBU2o6EjXGKEqCgFDeo+DxC0/Cgk9IP96k4lL60kqGhI4qt8hxqBhlpn/EKP31vUpxxmLrceVwGyfWKjR8ME+9dHWoCFiBY/I1lrERB+RpvhD9Wi8+EfhW6tUj/jKFpCusOc6fzVWekSDHDSLUCJAmKyIG8XqXisvMlSOO4PHyqMMOuf8ADM+dqoLnom6YcKOAkbEAmadbum1pmQK1ynjaedeOthVriNjyPSp7OWWOu5I+X7/WoNxKeI58q4uujn7RCHHBE+3jXTVwh0lKdq1JOqULHi/HqKnYTMtPhdP9K+ccD1/Goz7OociNjyqOt7UNKh4rSBy5ivLC+dtHONvTcbUPMpdTCqO/0IW4oHwpKlA84KjFZZe2sIHeL1qIBNgACbwIFwNr3tXq0JKdCv8A3AoQdyIP/bSZtnHtDu0d06kWStViBw1CRMDzobbD6FAqSFEz2sSM6E98zz74oUrgIwSO76imDLSA48pCQlQKUqIjxWCp/q8Uegpv2ewwU+2APCVp9jJ68PxpVgsEptISVanCStazsVGxtyiAOQFWvsNhtT2v7qSr1Vb8Jr1CQ9cpQDIkCc5iM58Md1e/CgkiNavde0UVu6raT9q8H3mHURug6h6b+xPyrm4kHhCePG/+/rXX1pBBBuDvXLM7y/uXlJUDCTuNyN0m29vesv02xC0ujfB+ntTtsrBTSN/LcK0tbjunUo6ld4qdydkmxEzAg1ob7RJWtAYaWpCTC1hEJSnjptO8HhttTB/LG3i2XE6i3NlDmOPPYH0qRiVpbbMqDSQPisAnykR7Ugm4bUEhfEtZxBJ4RtgDJxppHI10W1AnhhI9zWeHc7tybAfaPQn8jFPqpuS5ml9swrWWyRKhdab6VR1FvMGn2CxJU2puQVpTYjiOHqNvlWg6GuVWyl2boyJI+2eeopC7bDgDqdN6jrEKje8fL22rxQ/t+lSXMWVNhoD4ZgAX/tUYqtc+R51kXk9oqCSASf8AXlVqg4iajZpmqGGVOrmBsBuSdgP3zqqK7fOpKFrZR3a7jSo6oHXaekD0qT26xzKmVM94nvErCgm54GQYEA3JvVAgxxitB0X0cy4yVupknnOnd96WedUFQDXc8rbQ82h2QpKgFJHnz67iPxpk4sJBJ2Amqf2J7S4VLDOFDv1gEeJJSCokkhJIg3MDnVlzBcwiYmD134fjWmHUdHWhU2NB6naT41VELfehX4K3YfB/+nW4r4lG1LNPSmr+O+qCE3A5iD7SD7VFUAT8N+hH6ivntwniIO+/jvV8nFRYmmuUYEK1BXKKipWBsn3H61Iy3FlK4kJBIvBVvbpF65YQAscVeqOK1YYFC1NnzH5/r6mtGc9oGsLpLsgKm4iwBSDuQTdQsmTuYsa2Y5zUrvIUCk3MiePCAB5VQf4q4lRXh0/Y0qV01SAZ8hHzrb9EXssFknKNO8bemnpVPc2/9QK2PzqZgf4nJK096YR4tZDRHA6dJ7wkyY3FWN/tiwhtDi9QSoqv4TGkgHZULuofAVHfka43jMV3itWlKLAQkQLVKxmMdVhmEKnu0qc0ct0z8p9zVol9QBqNTCSRV3wH8Tklae9MI8WuGiOB06T3hJkxuBVmOJS82H2wYkgix2MbpJSfME8OtcYxWL1hPhSnSI8Iieprqf8ADNxSsDCrpDi0pn7tjH+YqqB5oXjSmV7jHcdq9/skOJplIF+daVDUrjyBmxE+KtmJQUEoG5uPLj+/0rQ8oobUptGpUeBIvcxG9gJua+cqYW24W1YVMVdBYKeIaVGzHLGcSrSpZ1NiwQsAoJ4xz2F+VRU4LFtKSlLwdbUoJJWnxoB4zxgcz6UnaxKUrb7tIYxSZC++JAXqFyTxJVfh61Ycv78alPutq4JCB4QZuTYEkcvOrx5t20bCSoFEYSsAmZ1TEiN5BE70khSXVTBB5j66eGlTHIUdiZ+E8Bz/AD866F2MwWhgr4rM+gsPeaouW4QuOJQk6pICeQnfbeBXVcOyEJSlOyQAPSuehGOJwunROB4n+PnU1wqBHOtlFFFaukaKrHbbKtaA6BdNleU2Pofxqz1i42FAgiQRBHMGlrpgXDRbO/z2rtCuFU1yFLkG6rkwQYFhMfr60rR2ZC3FLfWt0JP1aVHwhMCJ5ncdYvM1Z8/ytWHdI3ABKZ4pP5iINK3QvQUoKQsJ8JN0+orFNuPWy1ISeEnBPLz1HltT6kpcAJE1AzfFN4cpdJhQToQ2kAagSJsBMCLbAHzqe2/IS4hXh+IGPY8eYI9KRZZlZlL+rvcQVELDkAI4KEbpKTFx0ixmp+MxzeGX9Yqzy/h4ItBVG8Ei5nczG9OusgKShglTiZyN4OgETjJBOue4VClcgqWISfzX2jarVhMUFpnY8QdwajZphPq3FIssJURHFUGLc5pe2soUFIuTFybERMH8jTnC4tLglPDccQf3xrUWN6x0m11T4HENQfmKrXmV2yuJBxXBWsYQFggK1i5UJIO8g85rf3rxw2m/cB30Cyn/AMRP+9dUzH+HmEecLhStBJlQQqATxMEGPSKbNZAwlj6OGk91xSbz1J3JnjvVmLdXOuTcJ5Vw7EYor0WAKUhI0iCeW3GuxYbFKhBXOoJTqPHVACuvxBVe5d2IwjDgcQ14gZTqUpWk8wCYnrTJzK0m4lPuPkfyNVfSXR777QS1Gs/nrUzN02lUmo3fhQABFp2tuePHaL1uQPF0E29vcVocypfDSqx6XPGtSsvXeEcogj141lXOj7xGFNHyz8qsE3DR0UKktix8hHpw861qeAgzcH1PGY861jArn4OJ3I2+dbG8qXt4RYjefwFeI6PvFnDSvPHzr0vtDVQrHF48rUTEk2M2vp25xUPHZI3jWi04TI8aFjdBNj6bWO/pTVnL0EmVayIkAx5SBf3qahAAgAAdK0XRfRFwy71zygOY1nx215TSFzdoUnhSPOucs/wlVr8eITo/lQdR+Zge9WrMuxrDuGRhwChLf+GoXUk8SZ+KeM79LU+orTBpA2qvLqjvXN2P4Sq1+PEJ0fyoOo/MwPer2ww3hWUoQIQgQkC5J39STJnzrficSlAlR8hxJ5Ck7rinFSqQQbQbAR7na8VUdI9INWCDw5WdB9T3fOmWWl3B7WlYyVqKlQZg7bdBPAfnStvOkOLcWl3wsyAgEfWcyZBkEwlMcfOvc/zdWHLUIKmyTrIuYAuIPnJ6A7b15jMnaxSUvNK0LsUOI6bah0+Y9qyDSAf691MOTCsGDOZHf3ZAyAatFE/A1qnb7VLxjLT6QhxN1AlIWmFCN46jeAdulZ4bD92lCUABKPAJ34X+d6iZfhniNT8KdAKUxYBMwT/UuN7Wja9O8mywvOhKUgao9BxPy/KlXQoEW6FcQnQGRPd5b+NSog9siD7x31Zuw+UwC8rh4Ufmfy+dW6teGw4QhKEiAkQK2Vs7O3Fu0Gx5+NIOL41TRRRRTVcUUUUUUUuz3KBiG9OyhdJ68j0NcyxWELalJKAFSByKTt/euvUg7T9nQ+nWgfWAXH3xy8xwNUfSlgXh1rY7Q1HMfemWXeHsnSuc4mUJccbaSp2LjYqgWvEm0Wpb2fy4EHFPKDjixM/ZbHITsRseW3OW7jRST4TOrn7Gb8xUPF5Ay8olaSCT4glRAV1IFj5xNULFylLam1kpmJUBJgftyRjw8DI0nW2SoKGY22nnpUXsxiws4hKLspX9XyAMkgdJggcJpwUlBCkk+EGIj35ivcLhENpCEJCUjYD9386iY/NShxtlCNbiwTBVpASNyTB5GwFcrcVcXRXbgjcZAOBlROBOJPfXoSEN8Lmf52j2p3hc0B8K4CrXHwnyPDyPvU+qyw8HNaYKFJIC0GI5i4sQRxFSWsUtvY2nY/CB0O4/dq0tn/yAoPV3YzzH1HvI2qvdsZ7TXp+fWntFQGc4SfiBTeJ3BPQj8wKmIcChYgjof0rTM3LL4lpQP5yqtW2pBhQiknZ1xTq8S6VHSpwpRewCREgbDcfKoeGZd+l90jEOrQ1CnSsgjokW4/ryqxYHAoZQENiEiTEzuZ3N61ZflaWlOqBKi6vWSY+QjhvXvVmAD51Zm8QFOqSMEAJBA7hPkn3pb2qQpDanQ86iAAEIMAqJgSd+PtW//hSzgiypZLhQfESfi+LfkDbyqZmuWJfQEKJACgq0cJ5+dTDXXB2ie6of1fCy2lOoVOg2jh+tVbs+8GnksBLB1olSmVFRBSP/AHCbGb/OrTUZnCtMjwpQ2OgCfmeNanM2QI0yqdosPmfymoVPNWyP6qgK5uV/qneNtJ7+88+7YeVTqhYrMgmUphSuU2HmfyqA5jVuRwF5SJH+rjWttoCEkgkCwtYeXtNZu+/5EBKLYeZ+g+9Ts2G7npQZWSpRJkDcbdE8hUPO3n0Nzh0pMXVN7cYSN+Z6bSax7QB3S2WV6Fd4Bf4TqBACrbaoHrUTL+1iSdGIAaXJGqZbURYwrhfqR1qiZYfdi6ADmcpMk+Y38pjcU6taE/0vh5GomLz53u0qdw5sUrS42dTZ5zvAUkqG/GmGX5QGnStpSgyuFJbBEFRBM9ExFvyAFTG8MUuakGG13KBspRm4keARcxuY2vO5KNR2IIVvPsIPKh+8SEcDKQkEZ1jbEKmCCNjuYg0IZM8SzMaf7FDLJUR4TMkG+55CDe8V0ns5kgw7d41q+LpySPKoPZbs33YDrg8f2Un7M8T/ADH2qy1bdFWBb/rODOw5fz9Kjfdnsiiiiir+laKKKKKKKKKKKKKKKKKKr/aLswHgVoADnEcF/oetUHEYYtkgpghQkmZTtv8A7116lmcZC3iBfwr4KG/keYqjv+iw7LjWFbjY/wA0y09w4VpXNUv7g8OIBj15VXM5JU0nWHBikE92UJUZJV9ggQUxzuIvfe35vkTjBIUIB2I+FXkeHlUELIJiwifEfPrWeYdNo5Kk5B8D4aaGcjcb0y4jrUxP59+VYN4Yqa0q8C1pGsosdUAKgjjaJ/SlGCzJ4rfDf1rLJgaydaiBcJUBeItqBm1703xbq1NnuoCym2uQNtxY7Eio2S4UYbDJC4QRJWVEDxHczMeXSKlZcSllalgKJIAT7k89AEiOdcLSSsAYAGT+etS3XEpSFLPdyRudlGwHKeFZHC/jPI/MVVe07ynGi6pDiUpUktbadPFSoMhSpFiLCBuTVnxeFS4EqUVAJlXhUU7jeUkGwn5147a9Qhtwq1KgYzBEGBnvg5wfU+pd4ypMaR9ftW0OOCYUre15AHLxVkca7989JQL+1qQdm0uuspdLzl17KIIKAqCLpJmAbzW/MMe4nFNtBxKULQVElKTETsTG8cac4rxt5TCH8pmcq/brsahhpSAso1jlvTkY123iPWEi3tesO9cMSpXW4E/5YrXgVKKSVLS54jpKREgWvwnUFD5VX8FnqXBLmJLTuu7Z8KEgK+EjTeU8SZk1why+uOKHFEJgGOLedgJ2MyMV0Ustx2Rnwqwpw2xO4MzufKT51qxWMaagLMkyQkAqUeZCQD84qbVeyvE6cfiUL+JekoJ4pA2HoQY6GkLdrr+sWuTwiYGpyBrnSZOtTOK4OEDcxUwZkMQ2sYZwJWnmm4PAQra9pg1ByDGhYQoNEuJJQ+s/ECbXJMquEmLgCdorNeGjMkqR9pol0D1AJ6khPyreMtKMU48lehKwnUkCdaud7I5cTc7TVieobbLacBSQpM6zkFJKYJ5p8joTS/bUoKOxg/ORPvU3OMMXGHEASSmw5kXHuBWKWkq7sFKNSJKUgylHDw2EwLAxzrctZkgyLW0359OlTMtyZx8hKUhUDlYf1GqptbhSGk8yREzkQfamykTxGoTLJWR4bybg3O4tF6vfZvssG4cdHj3SnfT1PNX4VOyTs4jDifiX96NuiRwpvWksOiurIce12Gw/mlHX5wmiiiir+laKKKKKKKKKKKKKKKKKKKKKKKKKKKKKKwdZSoFKgFA7giRVYzbsQlXiZIH8irj0O49atVFLXFo1cCHB57+tdoWpGlcpxuUuNKAcSbbBWx8jsahKEAgib/DEpieo9+ldgdaChCgFA8CJFJcb2PZXdMtnpcfI/lFZ5/oVxJloz3HB+3yppNwD8Vczx2XpdbLCgQmBZshIjhY23G1ZOtksd2hYko0BSgQNo4cYq24rsK4n4ClQ6HSf096U4ns48kQW1gC9kyBx3E2mq9bd00AlaTAM6SJ571KOrVJHhSnI8IWmENnSdFpSZBvM7CN9qg5lg1nGNu90XG0NlJ+C5OrYKUNpFN3GCDKhPTb1vvxrDuz5ngZ2/fvUSLpaHVu4JVMzP7tdCKC0CkJ2Ee1eZaDpI7stJCjpSYmDcnwkj4iqwNLcwwq3W1trabBUSA6VJiJsoADVIEW58aZlo+vEk2V0/e1ZtsGZSBe0b/hXLdyW3OsSBMzvr6+szO9eqbCk8J08q8ZKUJSgGdICR1gAepqJmGXNPnxtyUCZkpUPIpP5xTfD9n3lAANrIG3hj3NNsL2GdVdelP8AUdR+Qt71IwzclfG0FTzEj3xQooiFRFVPB4RCAA2kQbqA3nqTc+pqfg8tW4dKUlUmSkCY8zsBYb1esH2NaTdZU4eth8hf3p2zh0oGlKQkcgIFWjXQ7zquJ9Ue59dPnUJfSkQkVVcp7ERd4x/Ik/ir9PnVqw+GShIShISBwFbKKv7ezatxDY89/WlVuKXrRRRRTVcUUUUUUUUUUUUUUUUUUUUUUUUUUUUUUUUUUUUUUUUUUUUUUUUUV5XtFFFR8b8NUjP969oqg6Y+CmrfWtWRfFV5y/4aKK46F+CvbjWpNe0UVoqUoooooooooooooooooooooooooooooooooooor//Z"/>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Tree>
    <p:extLst>
      <p:ext uri="{BB962C8B-B14F-4D97-AF65-F5344CB8AC3E}">
        <p14:creationId xmlns:p14="http://schemas.microsoft.com/office/powerpoint/2010/main" val="68771126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381000" y="152400"/>
            <a:ext cx="8229600" cy="1143000"/>
          </a:xfrm>
        </p:spPr>
        <p:txBody>
          <a:bodyPr/>
          <a:lstStyle/>
          <a:p>
            <a:r>
              <a:rPr lang="en-US" dirty="0" smtClean="0"/>
              <a:t>Membership Types</a:t>
            </a:r>
          </a:p>
        </p:txBody>
      </p:sp>
      <p:sp>
        <p:nvSpPr>
          <p:cNvPr id="3" name="Content Placeholder 2"/>
          <p:cNvSpPr>
            <a:spLocks noGrp="1"/>
          </p:cNvSpPr>
          <p:nvPr>
            <p:ph idx="1"/>
          </p:nvPr>
        </p:nvSpPr>
        <p:spPr>
          <a:xfrm>
            <a:off x="457200" y="1143000"/>
            <a:ext cx="8229600" cy="5486400"/>
          </a:xfrm>
        </p:spPr>
        <p:txBody>
          <a:bodyPr>
            <a:normAutofit/>
          </a:bodyPr>
          <a:lstStyle/>
          <a:p>
            <a:pPr marL="682625" lvl="1" indent="-341313">
              <a:buFont typeface="Arial" charset="0"/>
              <a:buNone/>
            </a:pPr>
            <a:r>
              <a:rPr lang="en-US" sz="2000" dirty="0" smtClean="0"/>
              <a:t>2</a:t>
            </a:r>
            <a:r>
              <a:rPr lang="en-US" sz="2200" dirty="0" smtClean="0"/>
              <a:t>. Student Members</a:t>
            </a:r>
          </a:p>
          <a:p>
            <a:pPr marL="682625" lvl="1" indent="-341313"/>
            <a:r>
              <a:rPr lang="en-US" sz="2200" dirty="0" smtClean="0"/>
              <a:t>Students enrolled in the Health Professions Scholarship Program (HPSP) or Uniformed Services University of the Health Services (USUHS)</a:t>
            </a:r>
          </a:p>
          <a:p>
            <a:pPr marL="682625" lvl="1" indent="-341313"/>
            <a:r>
              <a:rPr lang="en-US" sz="2200" dirty="0" smtClean="0"/>
              <a:t>Reserve Officers’ Training Corps (ROTC)</a:t>
            </a:r>
          </a:p>
          <a:p>
            <a:pPr marL="682625" lvl="1" indent="-341313"/>
            <a:r>
              <a:rPr lang="en-US" sz="2200" dirty="0" smtClean="0"/>
              <a:t>Other  federally funded students</a:t>
            </a:r>
          </a:p>
          <a:p>
            <a:pPr marL="682625" lvl="1" indent="-341313"/>
            <a:r>
              <a:rPr lang="en-US" sz="2200" dirty="0" smtClean="0"/>
              <a:t>Members of the Reserve Components who are students in medical, nursing, dental, etc. school</a:t>
            </a:r>
          </a:p>
          <a:p>
            <a:pPr marL="682625" lvl="1" indent="-341313">
              <a:buNone/>
            </a:pPr>
            <a:r>
              <a:rPr lang="en-US" sz="2200" dirty="0"/>
              <a:t>3. </a:t>
            </a:r>
            <a:r>
              <a:rPr lang="en-US" sz="2200" b="1" dirty="0" smtClean="0"/>
              <a:t>Life </a:t>
            </a:r>
            <a:r>
              <a:rPr lang="en-US" sz="2200" b="1" dirty="0"/>
              <a:t>Members</a:t>
            </a:r>
            <a:r>
              <a:rPr lang="en-US" sz="2200" dirty="0"/>
              <a:t> – Active members who have paid dues continuously for 30 years or upon payment of the Life member </a:t>
            </a:r>
            <a:r>
              <a:rPr lang="en-US" sz="2200" dirty="0" smtClean="0"/>
              <a:t>dues </a:t>
            </a:r>
          </a:p>
          <a:p>
            <a:pPr marL="682625" lvl="1" indent="-341313">
              <a:buNone/>
            </a:pPr>
            <a:r>
              <a:rPr lang="en-US" sz="2200" dirty="0" smtClean="0"/>
              <a:t>4. Active Member – Pay membership dues annually</a:t>
            </a:r>
            <a:endParaRPr lang="en-US" sz="2000" dirty="0" smtClean="0"/>
          </a:p>
        </p:txBody>
      </p:sp>
      <p:sp>
        <p:nvSpPr>
          <p:cNvPr id="22531" name="AutoShape 4" descr="data:image/jpeg;base64,/9j/4AAQSkZJRgABAQAAAQABAAD/2wCEAAkGBhQSERQSEhQUFRUWFxYYGBgYFxkbGBkZGBcVGhscFxcaGyYeGB0jHBUaHy8gIycpLCwsFx4xNTArNSY3LCkBCQoKDgwOGg8PGjUkHyQ2LzEsKSwsLSwwLCosLCwsNi8vKiksLDAqMDQvKikyMyoqLCotLCksLCwwLCwtLyksLP/AABEIAKgAqAMBIgACEQEDEQH/xAAbAAACAwEBAQAAAAAAAAAAAAAABAUGBwMCAf/EAEUQAAIBAgQEAwQIAgYJBQAAAAECAwARBAUSIQYxQVETYXEigZGhFCMyQlKxwdEHM2Jyc4KS8BUkNGN1orLC0hZTZOHx/8QAGwEAAgMBAQEAAAAAAAAAAAAABQYAAwQCAQf/xAA6EQABAwIDBQYFAwMDBQAAAAABAAIDBBEFITESQVFhcRMygZGx8AYUIqHRI0LBUuHxFjNiJHKis8L/2gAMAwEAAhEDEQA/ANxoooqKIoooqKIooqPx2cpHyux8gSB6kA1XLKyJu082C9DS42CkKXmx6LcE7joAT+Q51Uc24qCgsZkAH3bEfCzEk+VqqWO42FvqYyD3Oy/4R/8AVDW1s9QbUkRcP6jkFJXw04/WeBy1K01uIksdCliOhIX433HoRSrcSk30hbg8je48ue5+FZNiuJMRIQdem34Rb4nmaUfGSsdRkcnvqP71oGH4nJm6RreQF/fmh78ZpG5NaT9lsH/qZrXAU25ixDD0Grf0roOJjsbKVPUX5+e5sPPf3ViwZhezNvz3NdExUqiwkcDsGNvzro4TXju1Hm3/ACqxjlOdYz5rcI+IFJ0lWB9QQR5b3Pwv8acw+YxvsrA9Oo3HTfr5Vh0XEeIXSNdwpuLgH586mcHxz7f1sdlYWaxuD5lbdtvcKqfHidPm5geP+Jz8jb7A8FrixGimyDi08/yLrYaKpGTcVBlbw316OjXN19Cbg2+Yqz4TOUewJCk8t9jy5H3jY96kGIxSu7N30u/pORW0xm203McQpCiiiiKqRRRRUURRRRUURRRRUURXmSQKLk2FEkgUFibAc6p2f8RpbUZdCr0XSTfz2Nz5D51iq6ttO3S7joOPldWMZtZnIDUpzOuIAFa5ZEHM8iR5m1wPLaqBm/GLFrYdmt+JgP8Al2+ZqIzXOpMQSCx0X2X8i1uZpWOKu6TBjK4T131O3N/aPtr7zQGuxrZvHS5D+reV5e7sWYlmO5J5mvaxV2WOuix00NYGiwSs+UuNyuIir14VMiA2vY2va/S/a9fRFXQsVUXFLeFXzwqb8Kvhir2y82ikzFXNoaf8E2vbYfrXNo68sF0HkJFCyHUhKnuCQflVgyjjBkCJKLhSLP2G43HXY1ENHXCSKh1bh0FY20rfHePH2ETo8RmpnXjPhu8lsWVZ9zuwaOwYHnZbb2I5gWO3b52OKUMAVIIPUVg2SZ02Fk1AalPNb/l2NaTw3n31cTL7StZSOtwp+Y0287jtSy4zYa8RVB2ozo/w0PknKmqYq1m1Hk4atVyorzHIGAI5GvVF9V0iiiiooiiio/OcXojIBsW69h16j0qqaVsLDI/QLprS42Ci8/zU+0Bp0KLksRpNt726genSsozvO3xTgtsq30j9T51JcYZsHYRI7Nb7Zvsew2AH+RUDElV4PRuld89OPqPdGf0jx49NOqB4zX2/6aI5Dvczw8PVdsDgmkdUQXZjYCpaPLsODpM5LdWWO8d/JiwLetq5ZI1pO2pWW/8AWFvyrvlWUGWYREhOdyegA6DrRWaVxmdHt7Aa0OvYEm9+N8hbhvQiGNvZNf2e25zi2xJAFrcCMzfjuSs2DKNY+49CKdyzKGlJNvZAJO4F7dB3qcTIPFdIlN1iBDyWt1uLC53tb4U9j4I0CiIadAsPP17nzoJWY+Y6UBhu83F+hIuOZ1tu8kXpPh8OqSZBZgsbc7A25gaX3ri+JTwPCCAJbcefcnnfzqstELm3LpUhjcTe9uvOop8yiBtrBPZbsfgtzWnAKeeOJ00zj9edj69T6KvG3xzythgZ3MrgfboPVdPCo8KvH04fglt38KT/AMa+LmUZNtVj2YFSfQMAaY9oHQoGaWQZlp8la8uniWExlAUPPuT3v3quZjlJQBwDoa+m/Pbv+9N4Oe1gfs86m8BGshvKNQItbyNIJqanCK0iQlzXG+e8E69feicjS02LUg2QGublluPDp71VNw2AaRtC2vubk2AA3JJ6ACujZbE2yT6m/qEIT/RYm5+FWd+GtDPED7MwCq55AA6mDeew9bVXc0ygxy+Ep8S9rEDn7t6Zm13zcpZFJsi2WQN8rm98suHXNLjqA0cIfLFtkmxzItnYWtmSeOY0yULisKVJVhYiu2S5qcPKpJPh39penK17dxenc8IMhXnoCqSDcagq6t+vtaqh5Y60tY2upLTDvDP0uPUKhzzRVR7I905etj6FbDw/nSkBtV43Y2PQEk2PkCQfiKs1YzwdnDB1w5tpuWU+gO361q2TY7xEt1UkeoDEA/KlukL6WZ1FKdM2ni0k/hObJW1MQnZv1HAqQoooosvEVSOKs5VQ8unXo2H4RYkDyvc86t2Y4jREzb7Dpz3NtvPesn46xrfVxbKDclR0Atpv077DtQmtaaieKkGjjc9Bn/BXr5ewhfNwGXU5Krly7F25sST6k3pmNa4QrTca06MaGgAaL53M8uJJXWNatXD8E840lrRD7TED4Ke9ROUZXrs7hhGGAJA5+QNWUYsxjww105qaVMfxKBn6IaHOG/h73/nRnwDDp3frlxa07ge8pKWZIk8OPYD4k9yepqrZjmLPIIIFMkrclHQd2P3RXnMMwkZ1hhGqaQ2UdB3ZvIVPZYiZc6R2sGYDEYl1uDIwUqpOoFAdWzm6ggL6CsNwx8rxUVAy/a3+SOHAb+mrLUVLdkxxnkT+D/O7qo5uCRDH42MEmIazEQxbINKsxuSRfZTzO52tvapKbEeDHhTBFFHHPqUGFBIblC8ZXUFupVSWGkHbanYYJsPiZnjdRh/E1SpKWCKHBcyROR7J1GxQXBJv7N6g482g8OPD4eGbFrHKXiYt4MaklrLG/wBohQxC7HbrtTZe+bs/fkhrWBo2WCysbZrIuOWNr+C50xsgRkLCNi0cn3ke41A8iBavGKb6TLPGsEMkcBVG1jeR2VWYA8kCq6kkhr35CoPD5zPGRImFwiqtgLSMWGoG3tAWuVB9rtfpXR8+iLSfSoJsNrJEjRyeJFq0mO8hT7LAd1+6L8q4sNytLXtGYKVl4Ww03tYCRoixbQGDGCUrfV4d+m3NdttrgUng8Y8UngTqY5RyB5MO6N94VOyXhEGIJjbD4aFvCMZ+r+yEaRySLtpuFjW+5Yar13xOGTE4SFMc4XESgyR2FmjJNxaw2ChlUk7XO/Os9bStqouzfpuO8H3qFzCezk7RuR38COf8LrhsSkieHJup+XmD0PnVb4hy6WDdWPhtsHH2t/usen61ywuKkhkbDz7Sx9ejL0YeRqXbHM6+FtZud+VqT2Odh8wZVMDgNOY5H3beERmZ85EexeWu9DzHvkqK6UvItTucZYEJMZLJfna1if0529Kh5Fr6VTTxVEQfEfp9OS+Z1EEtPMY5e9680jrKMGUkEG4I6EVqnCma3EJU3Gj2vUlB8QVNZdMtWLgrHACSD7zEEelrN8h86AfEEJbG2qZrGf8AxOvvqmLAKi0hgdo71C2Sil8DNqjBvc7g+4kfHavtWMcHNDhvTARY2SPEMhCKFtck8+QAB387Ej3kVjPEcurFPZiwFhc+Q3+da1xMdxc2ULc9+ZsL9Abb/wBWsZxLhpXZdgXYj0uayYeO0xOR39LQPOx/KH4y/ZpGt4n0XSIU1GKXiFNRCm4JGerdgs6DwiMgLpFtI2HrUfPjNrDkDzqOiFeMyciJ7cyNI9W9kfM0uswGmZUOnd9W8NOg/PK/3TKMZqJYW07cjoXDU/j3orb/AA+yUyRzYskq8oaOFrXKILjUB3Le157VJYfC4hNUWKeJsOUfWixOI0j0n2vGdyzNf7pvsduVL43JX8OKFEilihhQGL6Q8Mitv7d125AW1djYi9JZlNI+Dw2EJk/1mZhaRw7iCM3IaRSQ/wB0Xubqeda77X1cfsjTWhgDQNFG43MUkEUk8cgwIJXDwIBZggFnk1EXJG4G9t664fjPDKd1xGlZNcekRgqCDcE6hcbjb+iN+0z/ABMVYctUAWVZIx+dYzJmINXwxNmbdyjp3QGzTqtUj/iDl8fLDS/a1ckPtDVY2MnTUfjSOJ/iJgrKoXFhVkLkewQSSCb+3v1FuXtHrWZPI5FwrEdwD+1LPh5DzR/8J/arvlIlUa+YZg3WuZVncT+NPgYpWwot9Jw7qNBDbFohcjUBckciB8JnFJCssc7SPiBJFIsEccbO8iyOsja2JKnSdOx0gDnS38F8PbAOGWxMz3BFrjSlufTf51J5JiRhDi8OVLDDsJIVFr6JgSEW/ZwR0A1CsTjZxA3e/fJWtF2gneobiTCSyYb6TIjLPhms9yDqiax3ZQFLKCL22BU1GYfG2Hrbfyq8R46eX6nFQwoswdBom8RgQpJV1KLfYHdb27dazbAghNJ5qWQnvpYrf5VXJSRVjDFMOhGo6FYqueSlc2eI56G+/qFZXzZYomUgMGFtJ5N5n96psgp+UUlKKuwvDW0EZYHFxO/8BAMVxF1bIHFtgPeqTlFM8OYox4lLC+q629f/AMrhLXLCOVmjK8w62vy5jnV9fEJaeRh3g+i4w+QxzscNxC2/h1xoZL3KkE/3gDf3m5+NFK8NmzMtyTpBY9yT18//ACopbwt+3SMJ92T9OLSFcuJADMur7KqGI7nU1vU9h3rG2a7sbWuxNu252rZ+JFAljY3sFPvIOwHn7X/NWO46NlnkD2Da2vblcknby3q3Ccq+oH/b6f3QbHBenjPVdIqaipSI01GabQkl+qeirzmK2UAi31kVwf7VKsfC2FVCJJF1E/ZH4R+K1RfGURMk9udw6+ZAVl+YoXHXMnmdCzdv5o+ygfTxxzybyMuXNWrNoUOIkb6ecMVaNrMIgmrw1A3chn2tfe3ltSyKv0vLbOsieHMVdRZXYsCzKBsL87CmtSuYsRFhDiXnhRgxEIRdIUe1I41rsRsL9dudJZxO3hQ4oiEPg8QRIsLakSOS2oXsPaF1J277b1XqLfjgmLQq15631bj/AHUx+CW/7jWcZN9nI/7TE/8AUlaHnUgbDtIu4MUg27Oht8wB76z3Jhtkf9pifzWs6Y8P/wBp3U/+t6WxP+wYn/ih/Sn87/nZ1/ZQ/pSGJ/2DE/8AFD+lP53/ADs6/sof0qIr+7x/+oldeE2+phH/AMXCn3lXH/aKRxrWzGc6PEAwJLJ+MhzZfeLj307wcCcPG5BA8GCMX2/lpuf8TsPdURhJmmOLxKIJDiJFghQyeHrjhB1FX5i/1h2vsgrtg1ShUn9R3UrvkUc0RijT/Rwi1EaYmcuA1yQmo2JJAJ9DtVLcfWzgf+9Jb/F+9aBlkmIVWbGRRBY1LrJ4gdwQDe/1a7W5Hn3ves/yMFmjO93k1+Y1SavletUTrFzuAQXEQDE1nEhcphbY0lLV34rwySksgs633/Hbp52qjymraGtjq2Et1GoQDEqF9HIGu0Oh4paWllW7qL29ob9txTEtccMgaVA3IsoPpcVfO7ZjceRVNKLyNHMLY+GRZiBuApu1+bFlv62tz8/KvldOGxZmUCwVRbvueo6fZ5eXnRSfg4tSN8fUr6LUf7hXfiaMaEc8lfc+RU/mQPfasg4ow7JinLH+ZaT01dPda3urbc1w3iQuo3JG3qN/0rKONsIGVMQOZbw/7tiV/wCkn+9VsT/l8Ta46SDZ8RmsGIxdrROtq038FXojT2FtqGrlfeo2Fqbjam8jaaW3tfekMnZcHWvbcrnleK1CZl5LHz960rm86yFXBBNtJ93L5be6vvB0q62RuTrY+hFqUzDL2gkKN05HoR0IpPwilbHVPDXEFpIsd4z++ic8VqnyUbHFtw4A3G45fbUKW4SxpOHlwukvLBrkgTUQJFYNZW3AZQxsQduVTOW4H6LhzHKfEVUdsQiBSpLjVI0jNa7cyFW1gbWOxqtRZPMirikIjkj3jB21jqrdlIqxZakWYqultEALGfCgBSZiwP1hG5QksSOTG3OjJljc9zWOvbX37zVlP2jomue2xsueV5h9AIhmOrBvvBPzADC4SQ9NjsTzFe8VDh3nic6oTC8jwHYxuNJMjaBuF+rvztuLc7VbZ8KjoUdVZCLFSAQR2tyqn4/hiKKQRQYloC6syxOvixFU+0QGsVsG/Ftq5b1xk7qiEUnZHP7Gx4e+SjcRwz/q0kQmjtJijite4stwpUp9q+ra9qlfoMC4h5ZC8hxDIJAo0xixKqCGOo+0jbD8JJG1R8EMjKXTFZcyBdBcE7K+o6SobSt7lrdx5U2uTRvP4eLxjStIVvHEvhROdJZVcqSWJUEgahcXNq97PitL67bFrk+Q1tw6DxGiazXNvpWrC4VgsKi2IxAsEjQDdI25FyPco3pLF5UuNiMeGZVXDWRcO8QSRWU3B8U/WRa1As4ANt+9W/8A0TF4Jw4RViKshRRYaWBBG3e5qrYrADBaMRiZ/EMQKRFVKzzL92OYhrSgbH7I3F9twemuA09+/shrmk6qP4hxcsODGFkkdpcQx2d1do4Ra4LhRr5Wued/fUbk7qjhjYBBt62sPgK7Nlk2J14pyGlbnGPuIOSr3t1qOgwrSOI0F2Jtb9+1q9Y6Oop3hjwL6kbvY3oNWvliqmbTCQNBxP8Am2Sm8fi/qYpL7F3F/eKqeYOpcleR3qzcVqscUUCm+gbnueZPxqnyNQ3AKdokllaTl9PXTXmu/iKoeWxxOAv3jyOmXJcZTTnCsWrFx+zq06m8hYGxPYA2+VR8rVZuCsIypLM1lVrKD946Sb27C9t+494I41UCCjkO8iw6nJDsHgMtUwcMz4ZrR+GIrJIx3LPz8gALDyBv86+U/lWGMcKIeYG/qd/1oodRxdjAxnABOMjtp5KbqkcSZUCZY2F1Mcjr6m5+IKj/ACau9RfEGXeJESv2lBI8xsSPlVGIU5li2md5pBHgvYiLlrtDkVhOgoxVgQwNiD0NMxtU7xnlJLHErbTZAw68hZvyHwqtxSUwYdWtrIGyt13jgd4SNiNG6mmMZ03cwpjLsWUYMOn5df8APlV5wvEQKjUoa3IkA/Cs5hksQas+EXSiqSL+tK3xGw087Zo8tvXqP8hM/wANzGWF0L/26dD7KkcwzAyG55VXkxEiz+PA5jcbX6Nbow6ipqPDiQ6CwXVtc8r1F4nBNC2hxYj4HzBrJ8Pw9vUmR7tN3Hl0W7G6l1PAOzGu/grblH8RkNkxamF/xi5ib3jdfQ/GpHC4YT4x8QWikhMAij0uG2Zi0hYW21eyNr7LVLfKWKBwQyMOf5g+YpE5ML3A0k8yjFSfUgg0zmpow4gShp4Oy9bIZHLVbIMkRPNuformMhdoY5niMc3jmUpEsZChleIKy3AYCNtyDe5J33FI4fhBoUgMssa2XBmUs9tEmFa4KHkQUJjPLkDyqvGOQHR4s3p4r/neuZye5uwLEdXYsR6Em9WvqIowC+VoBzGeo5cl4Ji++xE4kZHLQ81dc2/iLEt1wymd+42jHqx5+6qRjcVLLKs8762HTkqD+iOgqQw2TsQT7KqouT0ApOKEu2lAWJ5D96qc2mq4Hsjfu72YHnpbjyWeSsq4ZmF7LC/d1J/npzUzgccUIZTUrJxFsSqgMeZsL+81DtgPBAjLBiBvboe1cZbEFbi5FfOmzSRXYCnYta7MqGzfHmRy3w/eoqRq7YprEjtt8KSlkr6nhtOKalYwcLnqc18uxCd1TVPeeNh0C+LGXdUXmxCj1JtWocN5QoMcKkuIxqLHkbG/sjluT8L1UeD8pvqnkjLAfy9QGm+923525D31qmR4IompvtvYnyHQfP50vYhL89Wtgb3I83c3bh7tvTThFN8vAZXd52nT3/CkqKKKIraiiiiooqpxFlCqHOm8UltQ6A3F/QGswz/Jzh5mCgmM2Kt6i+knuP0reJYgwKkXBFjVNz7ItKyI/tRyIQp6gqLrfzuBvQgl+GzmeMXjd3m8DcZhc1VMyti2HZOGh/hZbHJTa4g9Tf13r5neSNhmXfUjC6tb0uD2IuPiKTjlprikgq4w8Wc08R+UkTRTUshbm0jgfwpnDZiy8j7uY+HT3VNQcUNpCsNQ7MFYe7VVTWSuqyUOqMBpZXbTLsP/AB08vxZb6fHquEbL7PHPXz/N1ccu4iXxAjACN9msFAB6NYfPy9Kmp8AIY9UpUqg5hbFuw57k1m4kpvE5tLIqq7syr9kHkOlZ/wDT7PpG2Txvr4f3WtvxK8Nddljutp4/2TU2NLOX5Em/p2q4ZfCMRHri0gsNLXGrSeu1/ePWs98WmMHm0kJJjcqSLG3X1FEK7DGVMbWtyLdOnBDsOxd9LI5z8w7XrxVnzbOljcQJZljA1GwOpxzuDsQPzvSb8UFRZQFv+FVX5jeq08t9zXNpKwH4djJzkdbgFu/1JNujF+OafxWaM3X3D9eppF8QfSuTSVweWidPhtLTNsxg6nM+ZQufEKqpdd7z0GQ8gvUstN5HkbYljuFRbamPn0AuLn3ivuT8Py4ghgpEd92uBfuFvzNaLkeQq3sJGsca82ABJPbVzJ7mhmJ4oWH5alzkPT6eqLYXhfafrTizB905keWa2Vz/ACkFlFgFJGw0jsPU1aK8RRBQFUWAFgK91no6VtLHsDXeeJTJJIXm6KKKK2KtFFFFRRFeJYgwKsAQehr3RUIuoqvmmRFBdFDxgm6nchSNxY/aHI+6qBm/B1vEkga4W7eGeegi/snrYX2PQVs9RuMyNHOpfYfuBsfUUJNJNSvMtEbX1adD+N/5C6mZFUt2Jxfgd4WESBkOl1KnsQQfga9LNWnZxw0SgWaMSBd0Zbmw/CSNxt8wKq+M4KRmDQyaUbkGBNm7FhvY9Nj18rkIfiCNp2KppY7pceBHvml+owGTWA7Q8iq6Ja9CWmpeFcUpYeHq0/hINx3UcyKQfCSquto5Av4ipt8bWo1HXU8vckB8QgslBNH3mEeBXbxa+GWl2VxYFWF+Wx39O9dY8BMzaBFJqte2kg2779POrXVEbRcuHmqhSyE2DT5L6Za5tNUhhuFsS7aSgj/rm1/Tnq91S2E4JVVviHe/+7tpH94g/kKHVGNUcHekBPAZn7IhBg9TLoy3M5eqq6anYKoLMTYAczVlyngwg6sSAVtsquOf9I3+Qq3ZVw3YBYoo1UfeeOx+YJY+dWLL8gjj9ogO3cjYeg6UGlxCsrhswN7Nh/cdfDPL3mmCmwmCn+qU7TuG7+/vJRGUcOhlX2PDiHJbm5HpfYVaIogoCqAAOQFe6KupaSOmbZuZOpOZKIvkL/wiiiitarRRRRUURRRRUURRRRUURRRRUURSmJyqKQ3dASevI/KiiuXMa8WcLr0EjRIy8MId1d1I5cj7jcXI99LNw3ICSHQ35gg2bvcb2v153oooe/C6R+rPK49FaJ5BvXgcOy2sWjK9ASxt6G1/fzr2nDchFmkUi/YkjzB23+FFFVjB6Qft+5/K6+Yk4phOGFtZ5HbuNgD8rj40/hsqijN1QAjrzPxNFFbIqOCHuMA8FW6R7tSm6KKK1KtFFFFRRFFFFRRFFFFRRf/Z"/>
          <p:cNvSpPr>
            <a:spLocks noChangeAspect="1" noChangeArrowheads="1"/>
          </p:cNvSpPr>
          <p:nvPr/>
        </p:nvSpPr>
        <p:spPr bwMode="auto">
          <a:xfrm>
            <a:off x="63500" y="-774700"/>
            <a:ext cx="1600200" cy="1600200"/>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32" name="AutoShape 6" descr="data:image/jpeg;base64,/9j/4AAQSkZJRgABAQAAAQABAAD/2wCEAAkGBhQSERQSEhQUFRUWFxYYGBgYFxkbGBkZGBcVGhscFxcaGyYeGB0jHBUaHy8gIycpLCwsFx4xNTArNSY3LCkBCQoKDgwOGg8PGjUkHyQ2LzEsKSwsLSwwLCosLCwsNi8vKiksLDAqMDQvKikyMyoqLCotLCksLCwwLCwtLyksLP/AABEIAKgAqAMBIgACEQEDEQH/xAAbAAACAwEBAQAAAAAAAAAAAAAABAUGBwMCAf/EAEUQAAIBAgQEAwQIAgYJBQAAAAECAwARBAUSIQYxQVETYXEigZGhFCMyQlKxwdEHM2Jyc4KS8BUkNGN1orLC0hZTZOHx/8QAGwEAAgMBAQEAAAAAAAAAAAAABQYAAwQCAQf/xAA6EQABAwIDBQYFAwMDBQAAAAABAAIDBBEFITESQVFhcRMygZGx8AYUIqHRI0LBUuHxFjNiJHKis8L/2gAMAwEAAhEDEQA/ANxoooqKIoooqKIooqPx2cpHyux8gSB6kA1XLKyJu082C9DS42CkKXmx6LcE7joAT+Q51Uc24qCgsZkAH3bEfCzEk+VqqWO42FvqYyD3Oy/4R/8AVDW1s9QbUkRcP6jkFJXw04/WeBy1K01uIksdCliOhIX433HoRSrcSk30hbg8je48ue5+FZNiuJMRIQdem34Rb4nmaUfGSsdRkcnvqP71oGH4nJm6RreQF/fmh78ZpG5NaT9lsH/qZrXAU25ixDD0Grf0roOJjsbKVPUX5+e5sPPf3ViwZhezNvz3NdExUqiwkcDsGNvzro4TXju1Hm3/ACqxjlOdYz5rcI+IFJ0lWB9QQR5b3Pwv8acw+YxvsrA9Oo3HTfr5Vh0XEeIXSNdwpuLgH586mcHxz7f1sdlYWaxuD5lbdtvcKqfHidPm5geP+Jz8jb7A8FrixGimyDi08/yLrYaKpGTcVBlbw316OjXN19Cbg2+Yqz4TOUewJCk8t9jy5H3jY96kGIxSu7N30u/pORW0xm203McQpCiiiiKqRRRRUURRRRUURRRRUURXmSQKLk2FEkgUFibAc6p2f8RpbUZdCr0XSTfz2Nz5D51iq6ttO3S7joOPldWMZtZnIDUpzOuIAFa5ZEHM8iR5m1wPLaqBm/GLFrYdmt+JgP8Al2+ZqIzXOpMQSCx0X2X8i1uZpWOKu6TBjK4T131O3N/aPtr7zQGuxrZvHS5D+reV5e7sWYlmO5J5mvaxV2WOuix00NYGiwSs+UuNyuIir14VMiA2vY2va/S/a9fRFXQsVUXFLeFXzwqb8Kvhir2y82ikzFXNoaf8E2vbYfrXNo68sF0HkJFCyHUhKnuCQflVgyjjBkCJKLhSLP2G43HXY1ENHXCSKh1bh0FY20rfHePH2ETo8RmpnXjPhu8lsWVZ9zuwaOwYHnZbb2I5gWO3b52OKUMAVIIPUVg2SZ02Fk1AalPNb/l2NaTw3n31cTL7StZSOtwp+Y0287jtSy4zYa8RVB2ozo/w0PknKmqYq1m1Hk4atVyorzHIGAI5GvVF9V0iiiiooiiio/OcXojIBsW69h16j0qqaVsLDI/QLprS42Ci8/zU+0Bp0KLksRpNt726genSsozvO3xTgtsq30j9T51JcYZsHYRI7Nb7Zvsew2AH+RUDElV4PRuld89OPqPdGf0jx49NOqB4zX2/6aI5Dvczw8PVdsDgmkdUQXZjYCpaPLsODpM5LdWWO8d/JiwLetq5ZI1pO2pWW/8AWFvyrvlWUGWYREhOdyegA6DrRWaVxmdHt7Aa0OvYEm9+N8hbhvQiGNvZNf2e25zi2xJAFrcCMzfjuSs2DKNY+49CKdyzKGlJNvZAJO4F7dB3qcTIPFdIlN1iBDyWt1uLC53tb4U9j4I0CiIadAsPP17nzoJWY+Y6UBhu83F+hIuOZ1tu8kXpPh8OqSZBZgsbc7A25gaX3ri+JTwPCCAJbcefcnnfzqstELm3LpUhjcTe9uvOop8yiBtrBPZbsfgtzWnAKeeOJ00zj9edj69T6KvG3xzythgZ3MrgfboPVdPCo8KvH04fglt38KT/AMa+LmUZNtVj2YFSfQMAaY9oHQoGaWQZlp8la8uniWExlAUPPuT3v3quZjlJQBwDoa+m/Pbv+9N4Oe1gfs86m8BGshvKNQItbyNIJqanCK0iQlzXG+e8E69feicjS02LUg2QGublluPDp71VNw2AaRtC2vubk2AA3JJ6ACujZbE2yT6m/qEIT/RYm5+FWd+GtDPED7MwCq55AA6mDeew9bVXc0ygxy+Ep8S9rEDn7t6Zm13zcpZFJsi2WQN8rm98suHXNLjqA0cIfLFtkmxzItnYWtmSeOY0yULisKVJVhYiu2S5qcPKpJPh39penK17dxenc8IMhXnoCqSDcagq6t+vtaqh5Y60tY2upLTDvDP0uPUKhzzRVR7I905etj6FbDw/nSkBtV43Y2PQEk2PkCQfiKs1YzwdnDB1w5tpuWU+gO361q2TY7xEt1UkeoDEA/KlukL6WZ1FKdM2ni0k/hObJW1MQnZv1HAqQoooosvEVSOKs5VQ8unXo2H4RYkDyvc86t2Y4jREzb7Dpz3NtvPesn46xrfVxbKDclR0Atpv077DtQmtaaieKkGjjc9Bn/BXr5ewhfNwGXU5Krly7F25sST6k3pmNa4QrTca06MaGgAaL53M8uJJXWNatXD8E840lrRD7TED4Ke9ROUZXrs7hhGGAJA5+QNWUYsxjww105qaVMfxKBn6IaHOG/h73/nRnwDDp3frlxa07ge8pKWZIk8OPYD4k9yepqrZjmLPIIIFMkrclHQd2P3RXnMMwkZ1hhGqaQ2UdB3ZvIVPZYiZc6R2sGYDEYl1uDIwUqpOoFAdWzm6ggL6CsNwx8rxUVAy/a3+SOHAb+mrLUVLdkxxnkT+D/O7qo5uCRDH42MEmIazEQxbINKsxuSRfZTzO52tvapKbEeDHhTBFFHHPqUGFBIblC8ZXUFupVSWGkHbanYYJsPiZnjdRh/E1SpKWCKHBcyROR7J1GxQXBJv7N6g482g8OPD4eGbFrHKXiYt4MaklrLG/wBohQxC7HbrtTZe+bs/fkhrWBo2WCysbZrIuOWNr+C50xsgRkLCNi0cn3ke41A8iBavGKb6TLPGsEMkcBVG1jeR2VWYA8kCq6kkhr35CoPD5zPGRImFwiqtgLSMWGoG3tAWuVB9rtfpXR8+iLSfSoJsNrJEjRyeJFq0mO8hT7LAd1+6L8q4sNytLXtGYKVl4Ww03tYCRoixbQGDGCUrfV4d+m3NdttrgUng8Y8UngTqY5RyB5MO6N94VOyXhEGIJjbD4aFvCMZ+r+yEaRySLtpuFjW+5Yar13xOGTE4SFMc4XESgyR2FmjJNxaw2ChlUk7XO/Os9bStqouzfpuO8H3qFzCezk7RuR38COf8LrhsSkieHJup+XmD0PnVb4hy6WDdWPhtsHH2t/usen61ywuKkhkbDz7Sx9ejL0YeRqXbHM6+FtZud+VqT2Odh8wZVMDgNOY5H3beERmZ85EexeWu9DzHvkqK6UvItTucZYEJMZLJfna1if0529Kh5Fr6VTTxVEQfEfp9OS+Z1EEtPMY5e9680jrKMGUkEG4I6EVqnCma3EJU3Gj2vUlB8QVNZdMtWLgrHACSD7zEEelrN8h86AfEEJbG2qZrGf8AxOvvqmLAKi0hgdo71C2Sil8DNqjBvc7g+4kfHavtWMcHNDhvTARY2SPEMhCKFtck8+QAB387Ej3kVjPEcurFPZiwFhc+Q3+da1xMdxc2ULc9+ZsL9Abb/wBWsZxLhpXZdgXYj0uayYeO0xOR39LQPOx/KH4y/ZpGt4n0XSIU1GKXiFNRCm4JGerdgs6DwiMgLpFtI2HrUfPjNrDkDzqOiFeMyciJ7cyNI9W9kfM0uswGmZUOnd9W8NOg/PK/3TKMZqJYW07cjoXDU/j3orb/AA+yUyRzYskq8oaOFrXKILjUB3Le157VJYfC4hNUWKeJsOUfWixOI0j0n2vGdyzNf7pvsduVL43JX8OKFEilihhQGL6Q8Mitv7d125AW1djYi9JZlNI+Dw2EJk/1mZhaRw7iCM3IaRSQ/wB0Xubqeda77X1cfsjTWhgDQNFG43MUkEUk8cgwIJXDwIBZggFnk1EXJG4G9t664fjPDKd1xGlZNcekRgqCDcE6hcbjb+iN+0z/ABMVYctUAWVZIx+dYzJmINXwxNmbdyjp3QGzTqtUj/iDl8fLDS/a1ckPtDVY2MnTUfjSOJ/iJgrKoXFhVkLkewQSSCb+3v1FuXtHrWZPI5FwrEdwD+1LPh5DzR/8J/arvlIlUa+YZg3WuZVncT+NPgYpWwot9Jw7qNBDbFohcjUBckciB8JnFJCssc7SPiBJFIsEccbO8iyOsja2JKnSdOx0gDnS38F8PbAOGWxMz3BFrjSlufTf51J5JiRhDi8OVLDDsJIVFr6JgSEW/ZwR0A1CsTjZxA3e/fJWtF2gneobiTCSyYb6TIjLPhms9yDqiax3ZQFLKCL22BU1GYfG2Hrbfyq8R46eX6nFQwoswdBom8RgQpJV1KLfYHdb27dazbAghNJ5qWQnvpYrf5VXJSRVjDFMOhGo6FYqueSlc2eI56G+/qFZXzZYomUgMGFtJ5N5n96psgp+UUlKKuwvDW0EZYHFxO/8BAMVxF1bIHFtgPeqTlFM8OYox4lLC+q629f/AMrhLXLCOVmjK8w62vy5jnV9fEJaeRh3g+i4w+QxzscNxC2/h1xoZL3KkE/3gDf3m5+NFK8NmzMtyTpBY9yT18//ACopbwt+3SMJ92T9OLSFcuJADMur7KqGI7nU1vU9h3rG2a7sbWuxNu252rZ+JFAljY3sFPvIOwHn7X/NWO46NlnkD2Da2vblcknby3q3Ccq+oH/b6f3QbHBenjPVdIqaipSI01GabQkl+qeirzmK2UAi31kVwf7VKsfC2FVCJJF1E/ZH4R+K1RfGURMk9udw6+ZAVl+YoXHXMnmdCzdv5o+ygfTxxzybyMuXNWrNoUOIkb6ecMVaNrMIgmrw1A3chn2tfe3ltSyKv0vLbOsieHMVdRZXYsCzKBsL87CmtSuYsRFhDiXnhRgxEIRdIUe1I41rsRsL9dudJZxO3hQ4oiEPg8QRIsLakSOS2oXsPaF1J277b1XqLfjgmLQq15631bj/AHUx+CW/7jWcZN9nI/7TE/8AUlaHnUgbDtIu4MUg27Oht8wB76z3Jhtkf9pifzWs6Y8P/wBp3U/+t6WxP+wYn/ih/Sn87/nZ1/ZQ/pSGJ/2DE/8AFD+lP53/ADs6/sof0qIr+7x/+oldeE2+phH/AMXCn3lXH/aKRxrWzGc6PEAwJLJ+MhzZfeLj307wcCcPG5BA8GCMX2/lpuf8TsPdURhJmmOLxKIJDiJFghQyeHrjhB1FX5i/1h2vsgrtg1ShUn9R3UrvkUc0RijT/Rwi1EaYmcuA1yQmo2JJAJ9DtVLcfWzgf+9Jb/F+9aBlkmIVWbGRRBY1LrJ4gdwQDe/1a7W5Hn3ves/yMFmjO93k1+Y1SavletUTrFzuAQXEQDE1nEhcphbY0lLV34rwySksgs633/Hbp52qjymraGtjq2Et1GoQDEqF9HIGu0Oh4paWllW7qL29ob9txTEtccMgaVA3IsoPpcVfO7ZjceRVNKLyNHMLY+GRZiBuApu1+bFlv62tz8/KvldOGxZmUCwVRbvueo6fZ5eXnRSfg4tSN8fUr6LUf7hXfiaMaEc8lfc+RU/mQPfasg4ow7JinLH+ZaT01dPda3urbc1w3iQuo3JG3qN/0rKONsIGVMQOZbw/7tiV/wCkn+9VsT/l8Ta46SDZ8RmsGIxdrROtq038FXojT2FtqGrlfeo2Fqbjam8jaaW3tfekMnZcHWvbcrnleK1CZl5LHz960rm86yFXBBNtJ93L5be6vvB0q62RuTrY+hFqUzDL2gkKN05HoR0IpPwilbHVPDXEFpIsd4z++ic8VqnyUbHFtw4A3G45fbUKW4SxpOHlwukvLBrkgTUQJFYNZW3AZQxsQduVTOW4H6LhzHKfEVUdsQiBSpLjVI0jNa7cyFW1gbWOxqtRZPMirikIjkj3jB21jqrdlIqxZakWYqultEALGfCgBSZiwP1hG5QksSOTG3OjJljc9zWOvbX37zVlP2jomue2xsueV5h9AIhmOrBvvBPzADC4SQ9NjsTzFe8VDh3nic6oTC8jwHYxuNJMjaBuF+rvztuLc7VbZ8KjoUdVZCLFSAQR2tyqn4/hiKKQRQYloC6syxOvixFU+0QGsVsG/Ftq5b1xk7qiEUnZHP7Gx4e+SjcRwz/q0kQmjtJijite4stwpUp9q+ra9qlfoMC4h5ZC8hxDIJAo0xixKqCGOo+0jbD8JJG1R8EMjKXTFZcyBdBcE7K+o6SobSt7lrdx5U2uTRvP4eLxjStIVvHEvhROdJZVcqSWJUEgahcXNq97PitL67bFrk+Q1tw6DxGiazXNvpWrC4VgsKi2IxAsEjQDdI25FyPco3pLF5UuNiMeGZVXDWRcO8QSRWU3B8U/WRa1As4ANt+9W/8A0TF4Jw4RViKshRRYaWBBG3e5qrYrADBaMRiZ/EMQKRFVKzzL92OYhrSgbH7I3F9twemuA09+/shrmk6qP4hxcsODGFkkdpcQx2d1do4Ra4LhRr5Wued/fUbk7qjhjYBBt62sPgK7Nlk2J14pyGlbnGPuIOSr3t1qOgwrSOI0F2Jtb9+1q9Y6Oop3hjwL6kbvY3oNWvliqmbTCQNBxP8Am2Sm8fi/qYpL7F3F/eKqeYOpcleR3qzcVqscUUCm+gbnueZPxqnyNQ3AKdokllaTl9PXTXmu/iKoeWxxOAv3jyOmXJcZTTnCsWrFx+zq06m8hYGxPYA2+VR8rVZuCsIypLM1lVrKD946Sb27C9t+494I41UCCjkO8iw6nJDsHgMtUwcMz4ZrR+GIrJIx3LPz8gALDyBv86+U/lWGMcKIeYG/qd/1oodRxdjAxnABOMjtp5KbqkcSZUCZY2F1Mcjr6m5+IKj/ACau9RfEGXeJESv2lBI8xsSPlVGIU5li2md5pBHgvYiLlrtDkVhOgoxVgQwNiD0NMxtU7xnlJLHErbTZAw68hZvyHwqtxSUwYdWtrIGyt13jgd4SNiNG6mmMZ03cwpjLsWUYMOn5df8APlV5wvEQKjUoa3IkA/Cs5hksQas+EXSiqSL+tK3xGw087Zo8tvXqP8hM/wANzGWF0L/26dD7KkcwzAyG55VXkxEiz+PA5jcbX6Nbow6ipqPDiQ6CwXVtc8r1F4nBNC2hxYj4HzBrJ8Pw9vUmR7tN3Hl0W7G6l1PAOzGu/grblH8RkNkxamF/xi5ib3jdfQ/GpHC4YT4x8QWikhMAij0uG2Zi0hYW21eyNr7LVLfKWKBwQyMOf5g+YpE5ML3A0k8yjFSfUgg0zmpow4gShp4Oy9bIZHLVbIMkRPNuformMhdoY5niMc3jmUpEsZChleIKy3AYCNtyDe5J33FI4fhBoUgMssa2XBmUs9tEmFa4KHkQUJjPLkDyqvGOQHR4s3p4r/neuZye5uwLEdXYsR6Em9WvqIowC+VoBzGeo5cl4Ji++xE4kZHLQ81dc2/iLEt1wymd+42jHqx5+6qRjcVLLKs8762HTkqD+iOgqQw2TsQT7KqouT0ApOKEu2lAWJ5D96qc2mq4Hsjfu72YHnpbjyWeSsq4ZmF7LC/d1J/npzUzgccUIZTUrJxFsSqgMeZsL+81DtgPBAjLBiBvboe1cZbEFbi5FfOmzSRXYCnYta7MqGzfHmRy3w/eoqRq7YprEjtt8KSlkr6nhtOKalYwcLnqc18uxCd1TVPeeNh0C+LGXdUXmxCj1JtWocN5QoMcKkuIxqLHkbG/sjluT8L1UeD8pvqnkjLAfy9QGm+923525D31qmR4IompvtvYnyHQfP50vYhL89Wtgb3I83c3bh7tvTThFN8vAZXd52nT3/CkqKKKIraiiiiooqpxFlCqHOm8UltQ6A3F/QGswz/Jzh5mCgmM2Kt6i+knuP0reJYgwKkXBFjVNz7ItKyI/tRyIQp6gqLrfzuBvQgl+GzmeMXjd3m8DcZhc1VMyti2HZOGh/hZbHJTa4g9Tf13r5neSNhmXfUjC6tb0uD2IuPiKTjlprikgq4w8Wc08R+UkTRTUshbm0jgfwpnDZiy8j7uY+HT3VNQcUNpCsNQ7MFYe7VVTWSuqyUOqMBpZXbTLsP/AB08vxZb6fHquEbL7PHPXz/N1ccu4iXxAjACN9msFAB6NYfPy9Kmp8AIY9UpUqg5hbFuw57k1m4kpvE5tLIqq7syr9kHkOlZ/wDT7PpG2Txvr4f3WtvxK8Nddljutp4/2TU2NLOX5Em/p2q4ZfCMRHri0gsNLXGrSeu1/ePWs98WmMHm0kJJjcqSLG3X1FEK7DGVMbWtyLdOnBDsOxd9LI5z8w7XrxVnzbOljcQJZljA1GwOpxzuDsQPzvSb8UFRZQFv+FVX5jeq08t9zXNpKwH4djJzkdbgFu/1JNujF+OafxWaM3X3D9eppF8QfSuTSVweWidPhtLTNsxg6nM+ZQufEKqpdd7z0GQ8gvUstN5HkbYljuFRbamPn0AuLn3ivuT8Py4ghgpEd92uBfuFvzNaLkeQq3sJGsca82ABJPbVzJ7mhmJ4oWH5alzkPT6eqLYXhfafrTizB905keWa2Vz/ACkFlFgFJGw0jsPU1aK8RRBQFUWAFgK91no6VtLHsDXeeJTJJIXm6KKKK2KtFFFFRRFeJYgwKsAQehr3RUIuoqvmmRFBdFDxgm6nchSNxY/aHI+6qBm/B1vEkga4W7eGeegi/snrYX2PQVs9RuMyNHOpfYfuBsfUUJNJNSvMtEbX1adD+N/5C6mZFUt2Jxfgd4WESBkOl1KnsQQfga9LNWnZxw0SgWaMSBd0Zbmw/CSNxt8wKq+M4KRmDQyaUbkGBNm7FhvY9Nj18rkIfiCNp2KppY7pceBHvml+owGTWA7Q8iq6Ja9CWmpeFcUpYeHq0/hINx3UcyKQfCSquto5Av4ipt8bWo1HXU8vckB8QgslBNH3mEeBXbxa+GWl2VxYFWF+Wx39O9dY8BMzaBFJqte2kg2779POrXVEbRcuHmqhSyE2DT5L6Za5tNUhhuFsS7aSgj/rm1/Tnq91S2E4JVVviHe/+7tpH94g/kKHVGNUcHekBPAZn7IhBg9TLoy3M5eqq6anYKoLMTYAczVlyngwg6sSAVtsquOf9I3+Qq3ZVw3YBYoo1UfeeOx+YJY+dWLL8gjj9ogO3cjYeg6UGlxCsrhswN7Nh/cdfDPL3mmCmwmCn+qU7TuG7+/vJRGUcOhlX2PDiHJbm5HpfYVaIogoCqAAOQFe6KupaSOmbZuZOpOZKIvkL/wiiiitarRRRRUURRRRUURRRRUURRRRUURSmJyqKQ3dASevI/KiiuXMa8WcLr0EjRIy8MId1d1I5cj7jcXI99LNw3ICSHQ35gg2bvcb2v153oooe/C6R+rPK49FaJ5BvXgcOy2sWjK9ASxt6G1/fzr2nDchFmkUi/YkjzB23+FFFVjB6Qft+5/K6+Yk4phOGFtZ5HbuNgD8rj40/hsqijN1QAjrzPxNFFbIqOCHuMA8FW6R7tSm6KKK1KtFFFFRRFFFFRRFFFFRRf/Z"/>
          <p:cNvSpPr>
            <a:spLocks noChangeAspect="1" noChangeArrowheads="1"/>
          </p:cNvSpPr>
          <p:nvPr/>
        </p:nvSpPr>
        <p:spPr bwMode="auto">
          <a:xfrm>
            <a:off x="63500" y="-774700"/>
            <a:ext cx="1600200" cy="1600200"/>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33" name="AutoShape 10" descr="data:image/jpeg;base64,/9j/4AAQSkZJRgABAQAAAQABAAD/2wCEAAkGBhQSERUUEhQWFRUWGB0ZFRgYGRobHBweIBgYHB0ZIBgXHyYeHSAkHhgaIC8gIycpLCwsHB4xNTAqNSYrLCoBCQoKDgwOGg8PGjQkHyMvNTUsNiwqLDIvLiwyLCwsLC8vLCwqLC4vLS0sLCwqLywvLCosLywsLCwsLC4sLCwsLP/AABEIAOEA4QMBIgACEQEDEQH/xAAcAAACAgMBAQAAAAAAAAAAAAAABgUHAQMEAgj/xABCEAACAQIEBAQDBgQFAgUFAAABAgMAEQQFEiEGMUFREyJhcTKBkQcUI0JSoWKxwdEzcrLh8CTiFRZDkqJTY4LC8f/EABkBAAMBAQEAAAAAAAAAAAAAAAADBAIFAf/EADURAAEDAgQDBwMEAQUBAAAAAAEAAgMRIQQSMUETUWEiMnGBkaHwFLHhQsHR8VIFJDNiciP/2gAMAwEAAhEDEQA/ALxooooQiiiihCKKKKEIorF6L0IWaK5Z8xROZ/rS1mPHsSXBbwj0LL/I8j9amkxUUdiankLlMbE92gTcTXLic0ijF3dVF7bmqkzT7SuaN5gdgVJBt3Kg2+hqDTjSdwUiSSRbcrEkex3296XxcQ8VZHQcyaJ3BY3vv9Lq6sTxRBGLsxA72Nve9rWrVJxbCtib6TybYr6eYHrVD4/PcVEfDdTGCAQjb8+TXv8Aty9KxhXxZw7SgqYRzuy2U9tN7g8tvWgxYvKHOe0V06/leD6etLnyV9nimIAFgwubcrj31Da1bzxDECAxIvyuOfz5V8/RZlilWMa0ZZv8NS46G3K4077WO1675Mxx6IY5YmZV3tb4R7oTYbda8yYsfrYfboikB5+iviPOYSQNYBN7A7Hbnsa61kBFwbg8iK+eRxtIUCzKdiCjDYjsQW327ipvK/tEUFS7Fekg79nFtge4H9qC7Fxir46/+T/aBHE7uv8AVXbes0k5dxgxcJrVwQDG3Q7ciR1t1phw3EUT35qVNmBHK/8AT1r2PHQvNCaHrZYfA9uylaKwGrNWpKKKKKEIooooQiiiihCKKKKEIooooQiiiihCKKwais1ztIwRrUN3J5UqWVsTczitNaXGgXbisasY8xApWz3jPwr2K2H8Vj/K1JfFH2g28qFXP/Oeq9J5YSvHNimBidirKjW0WUldVvhufna/K1RBuIxIzHsM25lU5Y4rOufYeKls141aTX4CstgSSpaw3+I2NrX9qWVxEuIkSMuSXYKL8rkgXNqZ3n8XLllw4ETQkrPGnwMrbEsp+LYg73PxdqTIJSrBlNipBB7Ebg108DDGGOyMo4Gl7mvX72U+IlfUAmx5aJp+6YeLG/dJYQ0dwniEsJNRAs9wbAEm1gOXepjBZZpjxuBd2KoFkQjdtJF9he17gbcr3qAzjOsPiXjnbxI5FsJVVQwbSbgq1xY9Nwf2rdhc4xkuIlnghJaUaQdBYKo5KCbKeW5NSuwuImaKVBoK1/zBFx430stiWJh89uVFCZ1IplPhm8Q/wh+lW82n0sSRbpUzwPiQzS4V/hxCEL/nA2/b+QrCcAYyQlmSNL92UfRUBtXbh/s2xCkMJ40YbgjXcH6CutLh2yYfhE3pr1G/qo2zBsmdROFRZMfBGpukbpGvqENy3zYM3zqT4oxa+NK8Oozl3jk5bRrDZrAflOokk9RW/DfZ7iom1RYiNW7rrB+tqxjOGsx0ut43Egs5Xww7C4NixVSbkd6mfhXGVrwQQBS51vetk1uIblI5lYy7M3+4Ymdzc3WOEGxVbAAaVa4HP52rly/BQ4mPEzyRaUjRbCPynWE81tPl3PS3UVpzEYmPCjDSYUxoG1B11bnqSbsCDfuOldOXZ9HHhoooJNEiyh5DJ5A297a1uByA3tsKklw8kbXOY2hc7bZtuXh7pzJGPIBNQB6lRpwDIYhDI6u7lfDY6SjC1rlfLuSOg9am4eLp4MQv3uIqTtJta69wORtz2NesgylY55MXO4ZI9/EHwtI3xFT+YLewPUmscVPHBFLDIzSzyyeKCVIVATYWNzbYWsOdIkkjnmELm5+tL1OtD/1BFa3801odGwvBp/H5TpkPFJ/E8N9aodaC+xTqvp6HpTvl2cpMF0ndhqAPUV845dhZ40OJjBRF8pY7BtRtpA/N8vrTbkHGKvBoJKTRtqjtexF9xf6i3asPhlwlTGc7Ab8wvQ5k9KjK4+6vGilvK+IvMqScnXUje3NT9QQfftTCjggEdapgxDJ25mqd7Cw0K90UUVQsIooooQiiiihCKKKKEIrBNZqHzrOViBW+5G9uY9rUqaVsTczlprS40C853nHhrcEADmSbfKql4m4vlncwwaTcElhbYdSSQLAcyelcnFfEH3iTwYri7abux53tvvYb25cqwivlkumRBJh5NmbSCWFhcX57G/kPMeu9QsiLyJZRVxFWtJ5fNN1WSIxlb5nl85rgyjExYWYavBnRxYuVPluOzjZb73tuLkdqkvvGAYyRyxPhWI0uBcx35hvL2O4Nht6GtudZbEpw7hYzhFsRLck6blmiYH4738oG4PzqEwmXS451SFAqRjT4jDcLc6dbjdmA2Cjt86tijbiyJASDuQaUoTS2leYp+Z3vMIoaLTlGbPhHlVAspceGAPMjb/FpG7bchtzN6k8p+z2aU65rQKd9IA1fJBso9/pTrkPC0OEA0DVJ1kbn8h+Ueg+tS9q6zWta4uAudTzoue6QkU2UJlnCGGg3WIM36n8x/fYfIVNgUWrIFekkrCyF715Br2KLVysTHiXTNMZo3fXxv9rKyJ0QYcwusWryDXusaRXmJbijM0xns738+VuVkROhDDm12WKis04Zw8/+JEur9S+VvqvP53qWIrFdQEqNV5mnAU8Sv91kLow80ZNmI/0sfoai8fnSyuGxMJ8eNVQRtcI3mO7j4gd+V7Hv0NsWqNzvh6HFLaVfNbZxsw+fUehuKw+NkhBcL8xbx9U5krmimyTeKpSmBgQhw0rl2ViCRbcL5QBYEgAADYCo6Th9EwDyt/jRyAG35b6R4Z7kXuex2rZmmXz4EgOBLGNQgk3/AA2I5rz0N/CbjqN9625Vi0GXFGXxHeZmWMHdtGliW7KLXJ6/Oua6KXDRtDf86mm9T7ABWteyZxJ5ei6Ml4tkhOHhxCkBGBR+6Nyv3Fj8Q6c+VWbk2f8AhmSNyCkb2DfpVt/mAT9KqfEZMrRYZ5PEkkxTbuG2QnkFTkR3BtsDy2rfwtxL4TywTurKyFEcG41A7DV1B5A+1Qyw1Jnw1iO8Nje9PMH7pzXW4cmm35V/g1mlfhzOf8ONjs8YKE9wBcX9jemirMPO2dmZqRJGWGhRRRRVCWiiiihCKKKwTQhc+OxOhCwBJ6Ab1Un2gcUyD8NCCzGxUbk+9tj2tvvTZxvn/ho930ryFuZ9ydh+5qr8lMeo4nEO6ozmOJhuUaxIc/psORtzuelcskTyGQirWbf5OVjBw2dT7DmvOB4ew0kOpsUVlB/EOk6FJ5AggEDmNV7XqbxGLbDqgxJSfDSgrIRdgHUfEP8AMADp6NcgioTNcixUUgmjczq3wyr5iR2cdQRzvcGuPAZb99xCxwJ4SWBe1yB+p7E2G5sq+1XNw/1RDs+Zvl2emxHTw0SHScIEZaH7rdl+AbF3Yh48JBc2W7FQTcqt/ic8y3+wp7jgSTBaMvkVAPhKncHqGvuGPUtvUtgMvSKNY4wAi7Ac/cnuTzPekziTLZMFL95wp0hzZl5rf9JHVT+29dB7gwUA7Py6kZ/9HX19lIcL8WM7/dsUNMwuFY7ayOakcg/867IOJCMY+GmULc/gsL77XCm/UjcEe1KOfYmPGQ/eohomjKrOgO4PJJAe1xp1e1+VcOcZ6cRDDLe2IhOlz30kMj/6gfUGk8UttX+k7gh16fgq2bV6ApYyLikz4kp+V4EkQDowtrHzLftTODVAdmFQpHMymhXlmr0DQTQTtXLhikw7nyyOqPhte11XI9koaxoofmqK8u9rWoVq9HetSyOxkBdhjSh+3L8rxjBDJSULyrVm1eMTiAiljyUXPypYyniZvuM08huVkdYz9NI+VyfYVXDWJgY81ICU8Z3FzRup7BZossksabmJlUkdSRf9jcVCYbPzJmnhKfw1jdduRIIJb63Hypa4azj7vhcRNc+JNJoiH+Vbs/y1XPraur7OcJ5psXIdKKNClvkWJPoLD3Jr0SZiB6rZjDQT5BOmdY2GOI/eLFGOnSRfVfpb/lqQs9yF8A7Ml2w8qmNv1AH8pPQjYqeR61vOa/8AiGYxJYmGNiQvLZdyx9yB+wp9xfhsPDk0kSXXSfzbXIt6Df0prXCQEO0SyDGRTVVRmefIcLFhotZVCWZnsDfzbAKSANz1pfNMWecOphcTolL+A1yjra9u24O4Ox971JZFlWGMZxEsQWKMHWJCzMXHID4VIII6XvtSpJYsEyzSan1J/dNa1051H9KS4D4kMrQYdxvErhT+pdJO5/UBt6irV4YzbxYgrfGl1a/XSdOqvnb/AMUdZ/HhURlWDKEFlUcgNu429b1a/CGbnThJbfGsrOAehO4+RWuTio/pJxOBRr7OHI3KrjPGYWHUaeCsys1rglDKGU3DAEH0NbK6ANVMiiiihCKj86xISJrtpuOdr2713mlTizMAA2kAsgPmPwr69r9hzqPGS8OI01NgmwszPAVXcYY44mdcPGCWLAebn6En53sNgBW08MJJHLBHDJDNHpPiSMQsoDfESLr0JAtttSur4iaRpYllJO2pAxtta2oDnb+dM+U5pjCvh4rDvLCdnMikFV6sSdmsN9968lhkw8TGxOAy3IrQ13toeVCnB7JHkuGthbZRGYwS4KNoRMreMLMkZLaQDv7FuVh0vT7whw/91gAYfiPZpPQ9F9lG3velLgnK0xOOeVUCwxHUqgbX5Rj1O2o+oqymrsRtLW9rvG5sBfyXNldU0Gg0UDm3DGtjJBI0Mp3JUkXPc2/rcUvy8TSR68PmCF0OxdQA47MQPK3cFab83inZP+nkCP6qDf08wsKrbOs1xOoJiwraNidAVgD0OnmPfb1qeY5Lj8J8Az2P5C4MRD4Up0OGSQFdS8nVuRt9DbowqPmWzG/Vb/sf6iugw6hoU7E3Q+/Me4IrmliJCknfS1/kT+/96jqrtFN8HYzw8TG7HZYpSSewjJt9bU6cF554kCCaS8sksoQNzOmzED0FyP2qrVj0lS3Jen0/e1duTZuYJ45ba/D1GxNhdgevub0+KTLZTyxZxVXZWQaheEcdLNhUkn+JyxGwHlv5dh/y1TNWlrXto4VHVc67HWKAKzalnjrMWjhAQkEhjsbcuW49TWrPONViUKhu9hqbmAbDkOu9/Spo+FhwWNFKe6oLZJaOO61/aBn4jhMSnzPz9B/z+lV/mOaEYeOFbhVuxHdibsx/ZR6A9648wxzyuZWO3Lc3P9zXE76m337/ANBSnOLjUqprAwUC7JJ28JUJOw2G2wJvb3JPP+1SeYcQMY0hW0cSDyoOXW7sfzE89+tQQkIYdTz/ALD5V0YWXSwY2up1bi9yOWx2IFYqd0ygOifeG/Dy6Dxp/wDHmF0j/ME5i/6dXxEn051s4QaXGYx8VJfRGCqdtRFtI9ApP1HWl7DZWZfx8ZKY42Nxc6pZf8q9v4jYdqmcmx74rExx4cGLCwEMVUmwAN/MfzOxH86oabj7KV4FDT1/hN/EmRri8O0Z+LnGezAbfI8j6GkLAa8VF93xE4hXDEmTVzKg2G/K6HbfoRVomq4+0TKvDnWYXCTDTJp7i2rb1Wx9waoli4raVoRcGmh/pTxSZHdDqumRII4kjw8IePEeV3drSsNVrqh8xt8QNgu1608E5gYJ5YJHBEccpj32LbX0nlZhvXvBcP4RXIkkbFShC2kHSunTcBmJsLggAMwHS1Q3EM1zHikj8EBjFZWBH4YFipXYjSdO23ltXDjYyYOguQ7d3+Wxua6W0C6TiWUfSlNhy3V58J478KOFviSJW+R2/blTBVfZHm3/AFHjrvHIY4U9Qd7j2uP3qwa3gJS+KjtRYrGIZlfUbooooq9TrxI1gT2FVH9pWcP4R30X3C9dz8RHTa9uux5VaWaTMsZKi52AHz9ao/j+dWlWMXdy93I3JPw6Vv03sO5qCUcTFRxnQXPzyVMXZY5/Racmy/EYWJpo5oydGqXDhvNote5t8LgG/K49eVaM24gmeHUk5aFl8JlcjxNRuzFgoAuBsGGxBHXYdzZ/hzKVmwDxyMCl12chhpsRsbkbVBZzgIDPFFhg4DgBvEvrDM9tJB5WH86fAwyzgzM7RuDQUp4g+hXkjskfYNvEqw+Asu8HBofzSfiH5/D/APECuyfiRRivu8p8xUMh6EG9l/zbfPl03lI4gqhRyUBR7AWH8qq/7S104xW7xKfozCus5ufQ0K5zSAbqz/auDNsmjxC2cbj4WHMf3HodqWuDeMfECwzHz/kb9f8A3en5vfm537UsHNVrhff5yXpBaahVBnWUNhXZOoIZTvblta/Qj+1RLz33A2JNunUE/Qg/WrB4t4dmc60ZpFvezG+ne527X7UjGAja2+6WPPc3v9K5sjchIXTifnAK5sVKDv0Pwj9yTXP+U3Pl5nufSuuYg6uhNunQbfua1TevT9rdqxVMKYcl46mhjEWxLOLNJdgiWAsFG9ha/wDSrFyTPY8UrPFq0qxS7C1yADcem4qkXFr3+Z6+1S/B2fDDYmNnJ0HyWubKGI1OQL3sL7d6sjlIsVFNCCKjVNX2iYv8QJ2QX+pNIEkpJO/P1/rU/wAXY8yyu3c7dCB0Fvbe9LTkk8729B/I0gnM4lUtGVoC8cj8V7fStLvubG/cmstOQxtz9QKwQTub39r1sLC2Rt2+ZrYvPa571pC+hP7Ct8YJHK9ZK0F3YNVkb8aQogG9lLMbflHS/uQBVgcIZ+rOuHwmGKxLvJIzXI2+IkCxYkWtf2taq2iI1DXfT1AIB/kQPc1dWWCCDCq6gQxaA5vz3AO/Ut09adEaXJoAkYjYUqSpQEdSB6moXi3AjEYSZV3KDWh/iXcgfK4v60t47ip8TioIUDRxNJGbHZnUkEE+hG4FPqqOXT5n9zv1qthdqRRRuAFlT+U4dJ9EXhys7K2plkIDMt2QEEFeVhc8rit/EWSQ4dEBmcz6RaK6uE9C1hYew5115ImIimxWFwxVXLeUsbWCNYkX66WH0rC8FqjhsXi4VuwLKGJZt9xqJH1rmyzCLEnO+gFwBUl2/kNvJXMZniGVtTz0ATBwDmglhhjHl+663ffuSUb6tb5VbeS4wzQRSMLF0DH5iqJ4Bk0zz4Xk01kDDsjNq36DTv8AKrp4SxGqCw+FHZE/yqbCpWjh42Rg0cKj9013agBOospuisUV0FKoriEN4XlYLv5j2G97Dqe1UvnWLSTMoABoRCDv0UEtck/5Sb9zV0cR28HzEgA3OnmR1A7X71Ruew+NjwJVZUCatKjfQFZwFHsNIrngA4t1dmH7KptRDbmF2x5DA0LKuJwkjk3EjqA1rG9yGuTc3ueVc2Fw5bNoEdtZj8MFu+iLUT+1YbNsKw0NlxWPlcA6wO99N7/OscHYXRmugkto8QAnrZCB+1qswLHiQl5OhpXL03afZJxDm5aN9vyrTBqpvtLxOrG2H/poqn53Y/6hVsmqc45T/r8QD1KkfNFrpt1UIS/h30tbod1Pr296s3hLixmb7viLiQbAm4LW5g/xjt+b35p+FzyA4D7u8KtKsutWC6bqLCzMNyxGoA9ALVL4hWzVp8QhKmCMARnm5UHdDsB3IO4vffalubxGjYjQ/t4JlcpodFZfqKVs+4NEpLxWBPNDt76T09j9a4uDuMtdoZz5uSsfzf8Af/q9+buova29+1LNJOw8UI+VHRe1dGczdFT2Z5K8TWdSO4PccrHqB2FRU0fv02PM9fkN6v2bh4SrplA0nodyPUHoaSuLPs1SLDyTJM5KbkaR8N7H5+tRPjDT2SrY5swoRdVZM1727/T2r1lOC1uHOyjqepHQe1SMGTx3uxdvS2kfMj+VGMxoHlXa1woGwAvS82zU7Ia1K4szxQL3FuvPrv6f3rhFiOX/AMb/AM6JGvz68714ZrCwvv6/2pjRQJbnVKx4Ytes6dutZB9P+e9Y5HmPnt+4rS8WBH/zf+RNTOQ5DJiJUVFbSSNTW8oXqb8uVTnD32dyTwiSSTwtVmQWD3U8yeVj257U4ZhnkOXQJAn4jogCoTsP4ntyv+nn7UwMoRXU6AalJMtbNWmfIcvwCiV01H8gY62Y+iny/O1hSzxnmM7CCSV0AkBeOFCG8NejNY2LMNwT26cq0ZhiY8RCrtJJNj5pdKRqNglwLBeXqPhHPteoPFxqrSqqvfUEDsdWi19tS7XuNrGwFUsjvU6jbYeHXr6JDnbD15/OSZ8mxz4zNIXZPD8MfCABZUU6b+tiov8AsKs0VXv2bw6pppCOSBeZO7c9ySfy/vVgiqHCllOSq0z3DoM1kWRyiSA62BtYNFcm/uK9ycPYCOFZmbEujmykKRq2520g2PQ9a98Vxg5tFdQwPhXU8jsdjzr1hc4x008jQvCyKLNv+Cg3sNTAEnYnUP5VyP8AUOJxAWPyil703NNjcq/DZSyjhW9rVXJlGITDZqdCkK11jW1iC8Y0C3Q3IHzq4OC/J4sI3EenfuzAl/33qlslxDR5rE+J8zmS7EWYEsp0sNOxFytrVcnBrsJZ0I/S7+jNcab+igX9b1LMMuLivqz1TmXif4psoooroKZRHEgTwrv8INyO4G9j6cqo7iPM5oMd4xADlLpfewYHe3cX5e1XrxBGhhPifCCCenLe3z5fOqL+0TDuZY5pLfjKWC9V8xsD7ggj51DC1px2V1KOaqCSICRsfnzwXKPtBxn/ANRf/YtdPBmOMmaLIdjIZCR6lGNbck4JjmwfjNIwdgxFraVtfZri55b7i16geGMZ4WLgftIt/YnSf2NdXC/Suc8QNoW2NBRSzcWg4hsdFeFVD9o405izEHTojJtzI02Nieuxq37VU32n743T/wDZT/8AanC6Q3VRPGeTx4XEgQuHjdFdbcxcWIY8ibhr2Jsbioo4o6SAbA21jmNjzt6VK4bhgSZe+JWVbxSWdDcGx06dJI3Oom/Sl9TY78utYBpYptKpv4nODvH9z28v4q2e+vncM2xXoAOVWL9mOa+JhXkmkUsjlbki4XSDqPqdxfrbvVVRZ1CmCaDwgZGbUkgAOk6lDC7bjWqj4eRHrTn9m7ibCYiFVBcupu3KzADnyuLGp8ZJw481KkEehWom1dTQJ2wfGsUjMdWlQbKLec7fEw/KD09OdRfG/FSDByBLMWBX4gCLkDYcztXjDcFxRQCSX4mJ13bTa7EADfc8tuZpJ46ySaArIt5IAOY5qf4uvseV+xrEb2PjNu0NkxzS2QX7PNLsuM7WHy9fSuCeNiu2/wDavImBt/z5V0A7H6H6/vU1MqurmUKZTex2rJNSOIwoO4969/8Al2YweMq60HxFNyhv+deYvzHMb86e05tFK4ZdVwxEsdtydgOvtbr7c6srgjgTSRNik8wsY0JO3O5dGHtYH3rz9nHB4UJi5R5r3hsQRYgi5AuLm+wG4qQ42zWUTDBlvu6OF1OQzFtXIEICbX20jn1NNaL0Fz9up/jVKe4nw+/gs8T8ciO8eGIL8mkG4X0XoT68h0vSpj88wq5foCl8ZIxZ5G0toFwCAeY1BbjmRvyvWnjzCYfCzCPDzeKLESWZTpYGxQWHTc3N+fpXjK0wUmIMk5MCKhMajm8lmKkmx0723Ow2HWqA1obVpvufmg6JNTpsvIw7YWaAsThmaIMWvd7MDckWupYbAEcveujI8PiMMkMyosqy+L93iYarACxm8Lnuuq1+W/pWrK8kmxKu11kAhVmkdj+Cmr4dR2v5ibX5Btq9ZpjpMummhws4e6qkjqDbexYC+1idtQ5imVpcrKafsuOqKdu8ij6J/vTxekv7K47YNvWZv9K05gV7Wt0l1iqu43x+jMi4AOgJseR8m4+YNr1yz8TQjDjDwQvHGxvKS4Zzy8oNvQC56C1cPFWJ8TFzsOWsgfLy/wBKYs94dwceCEkTeey6W13Lk2uNP1O3K1S4wwNfGJQSSbUrSu1fDZVwCQtdlpZcHDOYq2ZQNHGQoASNCdRFoyAbgd/Nfp8quHgtWEswXdB8b/qlJubeiiwqovs0gY4tmXYLE2p/03sLjueYq5OA4vwpJAfI7+Rb7gAW1H1Y+Y/KuZiGt+va1v6W8/FVRE8BzjuU0UUUVcp1yZrhVkhdXFwRv05b/wBKpr7RME0sRxROkLJ4apb8trFr9LEAW96vAiq04ny5MSuJitojgQ6bbWkJLDb5G9c/EO4M8c3Wh8FTEM0b2dPnvRU0mJcKVDMFPNQSAfcDY1hAdyAfLbft2v23qX4fwEDLJNiWYRx6RpXmzNew26bf71ITZ9HKpwuFwiqsvlG/nJv5WuOxsdyetdt+KIeWxsrTvGwA89zRRtiq2rj4Kzsnx4mgilH50B+dtx9bikL7W8uIaHELyIMbe48y/Uah8qlvsxzPVC8DfFExIH8LHf6MD9aYOJcmGKw0kPVhdD2Ybqfrt860dbJAsVUGQZW2KkEayKl1YgM1tTW+ED8xJUbel6isbh9EhB5g2O3b0NbsPK8Lg7oynnyKkHn8jUrgZsMuGlSWNmkc3ikBPlIU2vuNjq3HoCeVHebZNpQ3W/Ji2Iw8eGKxsgnTfSPGCsbHTtcgfqJ2tbrVq5/nEOVYUfd1QBtoUHfq5tuwAFyeZNhSCmMiy6DDhof+qjkE0UqEsjxsU63sda6hYCykXsL1r4qLY/MTHh11o6p4IG5ClQ+u3QeYkjpa3SpZnWoFRh4w519AsYeDG5nNfUZALXZvLGg+WwPsLmrHhyqTDYcGaZJejXAW/Sw1HzHp0v2qNzLOlyjBJBGoZztG3Rj+d2Xnfrb2FI2Ay3GZhKWUtKB8TyN5Fv07D/KoqJzMpqO9zXQrx23oGBT/ABB9muHmVpMODFJYkBfgY9ip+G/La1u1Vfh8K7TrEfiLWJ9r3JHoAfpV+YPKjh4kV5vEbk2x3v8ADbmxPS55gb8r0gcWYLTivvQiMcYsnnARnZjpLBCbnY3vavXYqN1jZ2hCjZE5riAahKmMmjAsiAAdevuSfrUvwJmCJjIyzOqkMG0HmNOwI6i9L74dnkRAVu+kAsdK/pN26Wp0wOQQZfOoMgmjkAXx7MvhsTbSyHYKdvMb+u1xTYY9CtTP1aE15zleK8aHE4MrPDE4YQp5GH6tjsxIJ7EdutaPtEy2PGxxth9X3lR5FsQSp/IwO6sCNuxv3vU/lkTR7Xsf2I/50N7dDaxqbimB3I37/wC/MU5rBE4kKV0he0DSiobhHLYkknGLiZ59JSKM2AU76nYNsNFgefWwBJqHyrIZcU5WLSzKRcE2uBckm/wrYE3I71d3FvCmBkEmJxKull/EeNmBI2G6i4Y8una/KqrwPCs48EwSKZcQTojWQB9AGoM1jZdifKdzY2qhhDugSjULxk2VYlsNiZcO2iFDqkCvzPJUsDc+Vza+xANQGBzJgjoFFmvdjztta3tbr3ru4gknwrvgzKCqsQyxsNDXsCW9bAfFuo7VI5lkuG04aHBOZpJFPiNfYsWIC2IBXSAenLeth1XUGi8ItdWBwTgvCwUQIsWBkP8A+ZuP2tUlmePEMMkp/IpYe9tv3tW3DRaEVb/CoX6AD+lKX2k5ppiSBfikOpgP0qdh82/lTAKlJ1Kr1MLI5uqO197hWNz8hW4ZDiLFjDIqgEklSAANybtapbC5nNgDoEqsjjzoj3ZGtvsQdDj5g9a2Z7nszxErNrgdVj81g5YAM5ZB8LXtfpZha9RPxWIMgDA3KdDf5VWtijy9omo2Ul9n2HKwYiV/8JiqBR8UjLc6R/D5gDVv8GYMphlZmDNKTIbchqtZR6AACq4yTCmDCQQA3mmILNa4iExH72I35nfoKt3AYNYo0jX4UUKPYC1cqE8bFSzbVoPnkqnDJA1vNdFFZoroqVYNK3EeGviIl0WRzrkbodA2B+Vqaq4c5wzSQuqW1EeW/epcXFxYiBqmxPyvBXz1nMJw+LlSFPwpm8isPKyltgL2+FrgG4tXvL8DLJKsDv4Go28KEAPtuS2k+WwF/OxPpTfxzkbSYaOJFHiYaPxGHW351Hc3N7ddNKPDWdQ4cSzyuzTPdUA3bfm5J2Fzbf0NexzOmw2Zoq8W0qa6A8utei0WBklDpr5Lc+aJg8zaSK5jDaZOt7geIL9bHf3FWukgZQym4IBBHUEXBqq8vyOSaCQsiYeA+dWkPnZ99LF23sbkHYCx2FTn2c8RbfdJTZlv4Vz6nVHf03I9PlXQw72vZkBqWUB3+dVJMyhzUsVxfaJk5jlWVFukt9e1wH/7hv7125Zw3hcwwLNDD4OKQAOqEhSw3B0HYBwDYjkb074iFXUqwDKwsQdwaRVgkynGrKhZsNJ5WW+9uZW56qfMvflSXtMbszdDqq45BMwMI7Q069EuZRwq+MWRYpT40QBWKTkV+EhW/KQQBYi3LlW77PVMWN/EifVHHIVsDcNbSAbb2BNvnTJxflMsMq5lgHHht52K8lJ/Nb9DciDyN+9R2f8AFULvBjsMfDnRgJ41PM2uGH6lI1KTz5XpRkNA03oniMElzLVHoVH8PQLj8WwxsxU2LSF9nJBtoBOwsfTYCmzOM/gypFgwL3YgsQxDqL7amPPUbfCOg6Vz8So2Ilix+XRXK3MrEoobTY2IJuSQWUgjcAVGZ9mGX4xRiXkaOYeVUhiC2INxq1X19gQRXrW0qBqsvkLyC645ciunGcTY6FXmxEYZWh8hjKt4Tna8ijdSbjbYD6ioVsWzQQ/eFBMULrKz22DG6WuQS9/JsNu9bcq4nmZBBK7lPM7qdP8AhgXOq9r3tYAk7mo3O8E3gETWVkn1W3HlmQOAB15cyfQVDLBG1wyDx90yIuvXyUNiJ8MEV40LS2GtZLlQeuxO/pU3DmTphteIfdxYRFbNY7Ws3S2/Ll1qMy3Asnh4om0ccyoWADMhtqXytsQRe19ja21T+cOMwx4XEYoNHpGmVFOwt8Hhnk3fmOu/KuwzEHYfsoH4bmfHfyUhwj9paQ4ZUxkUrBCFSVBcFOisSRuvIHqLVO5z9q0EKK0KNKzC6C+nY9Ta9vbrSbmWIM0n3LAfjpfw1Y6dTW520iwXa9z07VF5rwXLg2tPLHEWHwK+t7eyDl6m1YBZoDX+UGN5uRQ/smbG8RSZjFip3RzBAtkjUlY9RO0jsTcst9lAubjkL0v4HLJfu0mJjlERQFSF1FnH5jqHwjcKO+/rTXJkWIbL0w6RLhMJH+LLLObO55ljGpLbk7A9lFaclH31Vy2BgkSDU83h2ZwjXvpvcEs35jRxiKhaEQIr1v0H8pLi4axUsL4yRGdAfPIWHMWH5jc8wOVOn2c5HpQ4lxu11jHYDYt7ki3sD3rPG2XrEIMuwcjubkyLqvuSCt7bd3PsKbcvwYiiSNeSKFHyHP58/nTopCbbJE7Q0A8/st0koVSzGygEknoBzNVRiM4abF/e2UmOORL/AMKarKPfYn3vTBx7nxcjBw+ZiR4tup6R/wBT8qjoZMTl0ah4oZIZSdQBDaiehYX5AWHMc68xEmRuRtC52gJpUb068lmBlTmOg6LXjOBWb8TCyxyxNuLuFIHqeX8jXJhctTE42KAyeRUVZZF/MEXzFSefRAfQGtuaRYGSBp4fEia4Uw9CxBI+QFybdul6nuBctbDYZ8S6iNpNkkfmIwNyi8/Mfa9hXMfiJIoHSPcaiwq0A1PnenMK0Rtc8MaNb61Tnw5hVlxgBQrHAgaNDe4a4VWbqTYG19/arBpe4KyoRYZWKkSS+eQtuxuTa/ytt0phowkXCiAOq9xD8z6DQWRRRRVSnRWCKzRQhJvEmDEBmmv/AIoCgdjY3Hz2P1qss1ypcrxaNYSwyLfSwBIO3LpcGxBHS4q9sfgEmQpIupTzH9Qeh9aR88ydZpMRDMnkEQ8Nj0N9nDd+/wDvXLePppC89x3eHzqqgeK2g7w09lVTY3FY+dRbxCDcJb8NfUqdrepvf15VJ59lwvqjl8TFQKHnZFCiwIAI07B12FuZFuu1cL5ticLE+FYNGzWKtazaTe4B/S3MEct+5ru4T4ea3jT6ljDApH8JkcElRY268geZq+U8EcUENa3ugfq/B5eZKU3t9m5J1rsnHg/i5cYml7CZR5h0YfrX+o6e1TOPwCTRtHIoZG5g/wAweYI6EVVWNhcyGeFPu86y6fCQgkkqWutuTAfGnLf1tTtwpxqmKAjksk/bkH9V7Huv09L2ObI3MPMcvnNRvaWOXNHleJwFxCBi8MST4T6tSE87aTuPl7ilviPN/FuiZfFh2bqsbh7+hAH0Aq0qC/qaU6AO0KpjxeW5aCeao9MBKNiHiU21F1dVPysWY11QwsgRkUhWbSMRKtrdykfQAb3sTVyg0k8aZo8+ABRPL95IVvQB1G/qVP1FYdGI21Ccyd0z6OFjyXNnGRRYB4C8xkE7xeNIdwV1liRty+E8xsOtSn2tQsyLpi8pdAGVhdrDyjQNyBqO9+orh41ygtl+GdJXdAsZEdtraQSRbfVYH6VpzPODJl2DdAzMt1AYG5KKVGw332rlvmzOpzeqGMIo7kD+68YjLfumUzRzqPExTAqvUFbaQv8AlF7tyubUiZdjJIJVeMkOnmBXe39udWKMAJUkx2atrfSBHAmyoB8KHf4ify+5PW0J9m+WXxLyWsEQg+pfYD6An6V0slXBoskCSkbnm/Pl4BQp4kZsUuIc2YbHQojJHUagOZvuTc1053xDHLikxEKyAghnWV/EUsvIC++kACrExXCOEkN2gW/8N1/0ECtcfBeDX/0F+Zc/zamfTu0qljFx1rl+eqX8d9pSS4UxTrLKzgeINYjS9wdtIL2Fh139Kg+E8FiZJGGHdoka3iSWNgASQLncn0FvWrCwvC+FjbWkCBuhIJt7argVJj/+VsQEmrilHEtaC1jdeajMo4eiw92W7SN8Uj7se/t7Co/i7iwYVNCWMzDb+AfqPr2HzrTxTxqsAMcJDy9TzVPfu3py79qVsDl0oh/8QIWd9eoq12sATd27kEcugsd7Wpsr2wtBO9h1KnY10rr+a85VKuEPizKkrvcSRlvxEVhubEWLMDuL3AO/PZkgjw4wpOGiTEQai7JI+nwth0YbAW5HfteuYpFi4JZMNErO5DTQs1iCA3nQ8gxv8XI+9LjR+JLHhoCAzokc5B8jMtyW25hQN7cyt64jmDFuLnEtcD2q6UHMA2pehGvW66QPBFqEHRdOAyU5hOXiijw8CW1k7KBztcbszb+w7VZuRYFcVilexkihO7MLR6gLKiL1t3N7WFQmTcPgD7nhSZW3d5JDpUcgTpHPpYb1aeT5aIIUiXcIoF+V+5sO5rA/3Ugd+hnd69TVa/4WVPed7LsArNFFdJRoooooQiiiihCKjc9y5poHRDpYjyn+l6kqxWHsD2lrtCvWuLTUKrOJ+GhiVw8DsI50QgEi9iE5G35TYbj09aRZMxZXEWLkkSTDEiNlAffoCrEAnlpk6delXvnGQpKRIBaVPga9r25Ke4qus4ylcSuIjmi8OVfPE7LZh0IJ/MuwuN9jtXNa76U8OW7Nju2vy4VVDKM7NdxzS1leBXAxti8Qp8QkjDxv8X+ZrdTzJHIepFR+fYVvu0OJl2mldr2GksvNGIHUd+ditesxjmwTxpiYo51UaoCxYrY7+VgQSL28rDbtUVneey4pw0pGwsqjZVHoP611MPBK6YSggjc120DQPc13U0kjMmX267kpl4d+0Z47JiQZEGwcfGPf9f8AP3qwMuzWLELqhdXHWx3HuvMfOqr4ayMSxYhyniSRqDHGSQGvfzHTYnkQADzow+WbpLh5hEzKtlLEEO17RBxz5atxsCoNVvxMWdzdKa8ufw6JPBdlBG6s7PsyGHw8kv6V29zsP3NcOR5d4uXR4fERkKGLkE2Y+csvLddjv136UqScX4qAiPGwCQKwI1DSbg3B1L5Gt7UwYL7RcK/xl4j/ABLcfVL/AMq94YeQ8XG1NF5nLG5BY1UnmKKj4ONFAQPsoGwAVjUTkHCMssskMjlIsO+qEhb6w5c3v6Cw9DUrHmmDldXE0TMvw+e1trciR09KkkxijdZFv0IZf71HFg8lSdcxITnYqwaOVCqw4vzQTYnwcOCUjPhRKPzNyZrDqzX37AU8cM5J91w4Q2Lk6pCOrHoPQCwFRmRcLRYXESTPKjC34RZlBW99RPS/S/a9S+J4mwqfFPH8m1H6LeqYoyCXO1KziJg4CNndCkKxelbHfaPhk+APIfbSPq2/7VDvxfjcVcYaMRqPiZRe3vI+w232F6od2RmdYdVIGFxoE55pnMWHF5nC9hzY+y8zSHnfHE2I1Lh1aOMAliN3I7kj4R7fWoHM8IQqyGVZS5IYgsxB2NiWAJuDcEbbV0cH41o8SNFizK6gNsCdJIBPQEi1D3hsTpWXp+yY2PthrrLo4aiwj6knR2dh5Cp7dEA5tbffnuB6zeGT7nCJ8PKs8AkAIHPQ9gysOQIYKQduZuOdcWc5XhZ0bEYaVIWQjxFJITVz8jAc78tOxtfaouKB8ZIBFGyagBiJAGKk2BZ2CeUcr6RzPqa4zwMTWQuIb+oO0HwaEK8HhClBXYjdb8ZCGxTx5aJHMgKkLa1jYsEPRbj4jt0G1NWU5T9yjSOOJGxkg3YkM4P6UUA6VHK+3UntW7KsrghPgYITPPINLMxMd7bkk28qjnb251YnCfC4wkZ1EPMxJd9yd/yhm81h++9TOc7EjhMJyDUnVyaGiLtyC+w5Ldw3wymFUm5eVwPEduZ9B2F6m6LUV0GtDBlbopXOLjVyKKKK0soooooQiiiihCKKKKEIqNzvKBiIyhYqejDmPrzHcVJUVlzQ4UdovWktNQq2z3Lfu8USYpFmRTa+nykb7b8mA5b9qSuIPs4bxGODKvGV1LGW89uyk7MNxbcHer6lhDCzAEHmCLj6GlvMOClMwmhcxsPyWuh2tp7qD6VC2KfCuLsMbciqC6OYUkseap3LuIUinWd1kjZI/DMKr5W0jSLFjdRsCRY7i451ng/B6pnxcoKxRBpL221b7D23PvanvM8uMqSxYuB1jvdHI+A+j8hc7je1796VX4KtCZMFO9/hkjcgAi2+6i1rb2I+YrxuKhc1zHVjc4AGulOQPqLr0xSNIPeA5c1BYXFPimk8QsIWlWWYrckX8ioB3N7fK/St/EeFhgxkwaO66AYkBKjUQtt15AWY+tecxy3E4URRvGUUMWV4GJ13AvdluNVgLXHLpWvPs4ixWIjk80YACyBhcizX/LzuNuldBjSZQWf8dD3T4U03NP2SC4Zb96o1+bLq4hyjC4dtB8RW8DxB5wRq/RZlvv3vXjH8MQRNEC8tpIxIToQhFuoJO42GrpXNxhj0xOJ1xMCrKFF7ra1+erlub+1T2eZkJdEMU0BiaFY5GLoNLBlOrfzHZeQ50oPnjbFVxqQc1dvb2W8sbnOsLaKATh5RCJmEkiGR1JiC+VVNtZuDe55DYbc96h8xRVkcRtqQMdJ7gcjTJlOZvh1Bw06aTI4eOVgAQCNMgHS687b7dahuJMVHJipHhFkJ22tc2Fzbpc3NXYWWUzOa64vQ+ehFNfDVTysYGAjX5upfNozgo8KYgt3j1yEqG1nynSbg+UA2AHe9TWqLDYzDTRgJFi0s6D4QTaxt0Fyv796VP/MAkw64edC/hn8N1YK4HLSbggjp8h2rqxcOLnkhKwOioFWEMpCqByJZxb1JNQvwr3Ckpp3sxr3ge76H0ThK0Grb6U6c154ygCSLGIzH4V0U7kMl9Sm56jUwI9qhcskdZo2RdbhgVWxOo9BYbmnReCJGYTYudZ05sElJJ9NbCwHt/vU9lGVRsWOXYZkkUaWYNtv01sxHvbfvXjf9QjiiEDe26l6aeq9+mfI/P3R1SzlvBN9UmPEsIv5Y40t235EIOlhv3pzybJp5EjjwTNHhh+dgoGx3spUF2Njv361PZNwOXjBxztK976NXlXsDptqPWm6GAIoVQFUCwAFgB2qcxS4g1nNtmjRNzRw9y55/wo7J+GYMMS0a+dvidiSx+Z5D0FSwooq1rQ0UCnc4uNSiiiitLKKKKKEIooooQiiiihCKKKKEIooooQisGs0UIXh4gQQQCDzB5fSoTGcIwlGESiFm/Mg/mOoqeorD42vFHCq017m3aUhYrhTFxwhI3ExButvIV7c9j9Rao/Oco06ZZ8GJJeTfhiQMPUgbHt2PpVm0VGcAwGrCWnoVR9ST3gCqYxuQ5fHKDJh3s4+C7rp9dAN/l9K04vhPL1OgmRC26Sa72/hZWG3ubetXS8QNrgG3K9apMvjLazGhb9RUE/WtCHECwmKxmhOrFTGH4by1gYyZBIAfP4hN7dQLaduot/eveXZHgZPwVwru3SRTIWP+YA2H8varkjwMaksqICeZCgE/MCt6RgchaveDOe9MV7nhGjPdVhleUyv+GmBjVF+F2jWIr2NyLsfXY1L5VwpiyWE8umM38l/EN/QnkPS5+VPVFZGBjJq+rvEr04g6NACWMn4CggYs15mYW89rf+0C1/U0w4fCpGulFVV7KAB9BW6iq2xtZZoSXyOeauKxas0UVtYRRRRQhFFFFCEUUUUIRRRRQhFFFFCEUUUUIRRRRQhFFFFCEUUUUIRRRRQhFYNZooQsVmiihCKKKKEIooooQiiiihCKKKKEIooooQiiiihCKKKKEL//2Q=="/>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34" name="AutoShape 12" descr="data:image/jpeg;base64,/9j/4AAQSkZJRgABAQAAAQABAAD/2wCEAAkGBhQSERUUEhQWFRUWGB0ZFRgYGRobHBweIBgYHB0ZIBgXHyYeHSAkHhgaIC8gIycpLCwsHB4xNTAqNSYrLCoBCQoKDgwOGg8PGjQkHyMvNTUsNiwqLDIvLiwyLCwsLC8vLCwqLC4vLS0sLCwqLywvLCosLywsLCwsLC4sLCwsLP/AABEIAOEA4QMBIgACEQEDEQH/xAAcAAACAgMBAQAAAAAAAAAAAAAABgUHAQMEAgj/xABCEAACAQIEBAQDBgQFAgUFAAABAgMAEQQFEiEGMUFREyJhcTKBkQcUI0JSoWKxwdEzcrLh8CTiFRZDkqJTY4LC8f/EABkBAAMBAQEAAAAAAAAAAAAAAAADBAIFAf/EADURAAEDAgQDBwMEAQUBAAAAAAEAAgMRIQQSMUETUWEiMnGBkaHwFLHhQsHR8VIFJDNiciP/2gAMAwEAAhEDEQA/ALxooooQiiiihCKKKKEIorF6L0IWaK5Z8xROZ/rS1mPHsSXBbwj0LL/I8j9amkxUUdiankLlMbE92gTcTXLic0ijF3dVF7bmqkzT7SuaN5gdgVJBt3Kg2+hqDTjSdwUiSSRbcrEkex3296XxcQ8VZHQcyaJ3BY3vv9Lq6sTxRBGLsxA72Nve9rWrVJxbCtib6TybYr6eYHrVD4/PcVEfDdTGCAQjb8+TXv8Aty9KxhXxZw7SgqYRzuy2U9tN7g8tvWgxYvKHOe0V06/leD6etLnyV9nimIAFgwubcrj31Da1bzxDECAxIvyuOfz5V8/RZlilWMa0ZZv8NS46G3K4077WO1675Mxx6IY5YmZV3tb4R7oTYbda8yYsfrYfboikB5+iviPOYSQNYBN7A7Hbnsa61kBFwbg8iK+eRxtIUCzKdiCjDYjsQW327ipvK/tEUFS7Fekg79nFtge4H9qC7Fxir46/+T/aBHE7uv8AVXbes0k5dxgxcJrVwQDG3Q7ciR1t1phw3EUT35qVNmBHK/8AT1r2PHQvNCaHrZYfA9uylaKwGrNWpKKKKKEIooooQiiiihCKKKKEIooooQiiiihCKKwais1ztIwRrUN3J5UqWVsTczitNaXGgXbisasY8xApWz3jPwr2K2H8Vj/K1JfFH2g28qFXP/Oeq9J5YSvHNimBidirKjW0WUldVvhufna/K1RBuIxIzHsM25lU5Y4rOufYeKls141aTX4CstgSSpaw3+I2NrX9qWVxEuIkSMuSXYKL8rkgXNqZ3n8XLllw4ETQkrPGnwMrbEsp+LYg73PxdqTIJSrBlNipBB7Ebg108DDGGOyMo4Gl7mvX72U+IlfUAmx5aJp+6YeLG/dJYQ0dwniEsJNRAs9wbAEm1gOXepjBZZpjxuBd2KoFkQjdtJF9he17gbcr3qAzjOsPiXjnbxI5FsJVVQwbSbgq1xY9Nwf2rdhc4xkuIlnghJaUaQdBYKo5KCbKeW5NSuwuImaKVBoK1/zBFx430stiWJh89uVFCZ1IplPhm8Q/wh+lW82n0sSRbpUzwPiQzS4V/hxCEL/nA2/b+QrCcAYyQlmSNL92UfRUBtXbh/s2xCkMJ40YbgjXcH6CutLh2yYfhE3pr1G/qo2zBsmdROFRZMfBGpukbpGvqENy3zYM3zqT4oxa+NK8Oozl3jk5bRrDZrAflOokk9RW/DfZ7iom1RYiNW7rrB+tqxjOGsx0ut43Egs5Xww7C4NixVSbkd6mfhXGVrwQQBS51vetk1uIblI5lYy7M3+4Ymdzc3WOEGxVbAAaVa4HP52rly/BQ4mPEzyRaUjRbCPynWE81tPl3PS3UVpzEYmPCjDSYUxoG1B11bnqSbsCDfuOldOXZ9HHhoooJNEiyh5DJ5A297a1uByA3tsKklw8kbXOY2hc7bZtuXh7pzJGPIBNQB6lRpwDIYhDI6u7lfDY6SjC1rlfLuSOg9am4eLp4MQv3uIqTtJta69wORtz2NesgylY55MXO4ZI9/EHwtI3xFT+YLewPUmscVPHBFLDIzSzyyeKCVIVATYWNzbYWsOdIkkjnmELm5+tL1OtD/1BFa3801odGwvBp/H5TpkPFJ/E8N9aodaC+xTqvp6HpTvl2cpMF0ndhqAPUV845dhZ40OJjBRF8pY7BtRtpA/N8vrTbkHGKvBoJKTRtqjtexF9xf6i3asPhlwlTGc7Ab8wvQ5k9KjK4+6vGilvK+IvMqScnXUje3NT9QQfftTCjggEdapgxDJ25mqd7Cw0K90UUVQsIooooQiiiihCKKKKEIrBNZqHzrOViBW+5G9uY9rUqaVsTczlprS40C853nHhrcEADmSbfKql4m4vlncwwaTcElhbYdSSQLAcyelcnFfEH3iTwYri7abux53tvvYb25cqwivlkumRBJh5NmbSCWFhcX57G/kPMeu9QsiLyJZRVxFWtJ5fNN1WSIxlb5nl85rgyjExYWYavBnRxYuVPluOzjZb73tuLkdqkvvGAYyRyxPhWI0uBcx35hvL2O4Nht6GtudZbEpw7hYzhFsRLck6blmiYH4738oG4PzqEwmXS451SFAqRjT4jDcLc6dbjdmA2Cjt86tijbiyJASDuQaUoTS2leYp+Z3vMIoaLTlGbPhHlVAspceGAPMjb/FpG7bchtzN6k8p+z2aU65rQKd9IA1fJBso9/pTrkPC0OEA0DVJ1kbn8h+Ueg+tS9q6zWta4uAudTzoue6QkU2UJlnCGGg3WIM36n8x/fYfIVNgUWrIFekkrCyF715Br2KLVysTHiXTNMZo3fXxv9rKyJ0QYcwusWryDXusaRXmJbijM0xns738+VuVkROhDDm12WKis04Zw8/+JEur9S+VvqvP53qWIrFdQEqNV5mnAU8Sv91kLow80ZNmI/0sfoai8fnSyuGxMJ8eNVQRtcI3mO7j4gd+V7Hv0NsWqNzvh6HFLaVfNbZxsw+fUehuKw+NkhBcL8xbx9U5krmimyTeKpSmBgQhw0rl2ViCRbcL5QBYEgAADYCo6Th9EwDyt/jRyAG35b6R4Z7kXuex2rZmmXz4EgOBLGNQgk3/AA2I5rz0N/CbjqN9625Vi0GXFGXxHeZmWMHdtGliW7KLXJ6/Oua6KXDRtDf86mm9T7ABWteyZxJ5ei6Ml4tkhOHhxCkBGBR+6Nyv3Fj8Q6c+VWbk2f8AhmSNyCkb2DfpVt/mAT9KqfEZMrRYZ5PEkkxTbuG2QnkFTkR3BtsDy2rfwtxL4TywTurKyFEcG41A7DV1B5A+1Qyw1Jnw1iO8Nje9PMH7pzXW4cmm35V/g1mlfhzOf8ONjs8YKE9wBcX9jemirMPO2dmZqRJGWGhRRRRVCWiiiihCKKKwTQhc+OxOhCwBJ6Ab1Un2gcUyD8NCCzGxUbk+9tj2tvvTZxvn/ho930ryFuZ9ydh+5qr8lMeo4nEO6ozmOJhuUaxIc/psORtzuelcskTyGQirWbf5OVjBw2dT7DmvOB4ew0kOpsUVlB/EOk6FJ5AggEDmNV7XqbxGLbDqgxJSfDSgrIRdgHUfEP8AMADp6NcgioTNcixUUgmjczq3wyr5iR2cdQRzvcGuPAZb99xCxwJ4SWBe1yB+p7E2G5sq+1XNw/1RDs+Zvl2emxHTw0SHScIEZaH7rdl+AbF3Yh48JBc2W7FQTcqt/ic8y3+wp7jgSTBaMvkVAPhKncHqGvuGPUtvUtgMvSKNY4wAi7Ac/cnuTzPekziTLZMFL95wp0hzZl5rf9JHVT+29dB7gwUA7Py6kZ/9HX19lIcL8WM7/dsUNMwuFY7ayOakcg/867IOJCMY+GmULc/gsL77XCm/UjcEe1KOfYmPGQ/eohomjKrOgO4PJJAe1xp1e1+VcOcZ6cRDDLe2IhOlz30kMj/6gfUGk8UttX+k7gh16fgq2bV6ApYyLikz4kp+V4EkQDowtrHzLftTODVAdmFQpHMymhXlmr0DQTQTtXLhikw7nyyOqPhte11XI9koaxoofmqK8u9rWoVq9HetSyOxkBdhjSh+3L8rxjBDJSULyrVm1eMTiAiljyUXPypYyniZvuM08huVkdYz9NI+VyfYVXDWJgY81ICU8Z3FzRup7BZossksabmJlUkdSRf9jcVCYbPzJmnhKfw1jdduRIIJb63Hypa4azj7vhcRNc+JNJoiH+Vbs/y1XPraur7OcJ5psXIdKKNClvkWJPoLD3Jr0SZiB6rZjDQT5BOmdY2GOI/eLFGOnSRfVfpb/lqQs9yF8A7Ml2w8qmNv1AH8pPQjYqeR61vOa/8AiGYxJYmGNiQvLZdyx9yB+wp9xfhsPDk0kSXXSfzbXIt6Df0prXCQEO0SyDGRTVVRmefIcLFhotZVCWZnsDfzbAKSANz1pfNMWecOphcTolL+A1yjra9u24O4Ox971JZFlWGMZxEsQWKMHWJCzMXHID4VIII6XvtSpJYsEyzSan1J/dNa1051H9KS4D4kMrQYdxvErhT+pdJO5/UBt6irV4YzbxYgrfGl1a/XSdOqvnb/AMUdZ/HhURlWDKEFlUcgNu429b1a/CGbnThJbfGsrOAehO4+RWuTio/pJxOBRr7OHI3KrjPGYWHUaeCsys1rglDKGU3DAEH0NbK6ANVMiiiihCKj86xISJrtpuOdr2713mlTizMAA2kAsgPmPwr69r9hzqPGS8OI01NgmwszPAVXcYY44mdcPGCWLAebn6En53sNgBW08MJJHLBHDJDNHpPiSMQsoDfESLr0JAtttSur4iaRpYllJO2pAxtta2oDnb+dM+U5pjCvh4rDvLCdnMikFV6sSdmsN9968lhkw8TGxOAy3IrQ13toeVCnB7JHkuGthbZRGYwS4KNoRMreMLMkZLaQDv7FuVh0vT7whw/91gAYfiPZpPQ9F9lG3velLgnK0xOOeVUCwxHUqgbX5Rj1O2o+oqymrsRtLW9rvG5sBfyXNldU0Gg0UDm3DGtjJBI0Mp3JUkXPc2/rcUvy8TSR68PmCF0OxdQA47MQPK3cFab83inZP+nkCP6qDf08wsKrbOs1xOoJiwraNidAVgD0OnmPfb1qeY5Lj8J8Az2P5C4MRD4Up0OGSQFdS8nVuRt9DbowqPmWzG/Vb/sf6iugw6hoU7E3Q+/Me4IrmliJCknfS1/kT+/96jqrtFN8HYzw8TG7HZYpSSewjJt9bU6cF554kCCaS8sksoQNzOmzED0FyP2qrVj0lS3Jen0/e1duTZuYJ45ba/D1GxNhdgevub0+KTLZTyxZxVXZWQaheEcdLNhUkn+JyxGwHlv5dh/y1TNWlrXto4VHVc67HWKAKzalnjrMWjhAQkEhjsbcuW49TWrPONViUKhu9hqbmAbDkOu9/Spo+FhwWNFKe6oLZJaOO61/aBn4jhMSnzPz9B/z+lV/mOaEYeOFbhVuxHdibsx/ZR6A9648wxzyuZWO3Lc3P9zXE76m337/ANBSnOLjUqprAwUC7JJ28JUJOw2G2wJvb3JPP+1SeYcQMY0hW0cSDyoOXW7sfzE89+tQQkIYdTz/ALD5V0YWXSwY2up1bi9yOWx2IFYqd0ygOifeG/Dy6Dxp/wDHmF0j/ME5i/6dXxEn051s4QaXGYx8VJfRGCqdtRFtI9ApP1HWl7DZWZfx8ZKY42Nxc6pZf8q9v4jYdqmcmx74rExx4cGLCwEMVUmwAN/MfzOxH86oabj7KV4FDT1/hN/EmRri8O0Z+LnGezAbfI8j6GkLAa8VF93xE4hXDEmTVzKg2G/K6HbfoRVomq4+0TKvDnWYXCTDTJp7i2rb1Wx9waoli4raVoRcGmh/pTxSZHdDqumRII4kjw8IePEeV3drSsNVrqh8xt8QNgu1608E5gYJ5YJHBEccpj32LbX0nlZhvXvBcP4RXIkkbFShC2kHSunTcBmJsLggAMwHS1Q3EM1zHikj8EBjFZWBH4YFipXYjSdO23ltXDjYyYOguQ7d3+Wxua6W0C6TiWUfSlNhy3V58J478KOFviSJW+R2/blTBVfZHm3/AFHjrvHIY4U9Qd7j2uP3qwa3gJS+KjtRYrGIZlfUbooooq9TrxI1gT2FVH9pWcP4R30X3C9dz8RHTa9uux5VaWaTMsZKi52AHz9ao/j+dWlWMXdy93I3JPw6Vv03sO5qCUcTFRxnQXPzyVMXZY5/Racmy/EYWJpo5oydGqXDhvNote5t8LgG/K49eVaM24gmeHUk5aFl8JlcjxNRuzFgoAuBsGGxBHXYdzZ/hzKVmwDxyMCl12chhpsRsbkbVBZzgIDPFFhg4DgBvEvrDM9tJB5WH86fAwyzgzM7RuDQUp4g+hXkjskfYNvEqw+Asu8HBofzSfiH5/D/APECuyfiRRivu8p8xUMh6EG9l/zbfPl03lI4gqhRyUBR7AWH8qq/7S104xW7xKfozCus5ufQ0K5zSAbqz/auDNsmjxC2cbj4WHMf3HodqWuDeMfECwzHz/kb9f8A3en5vfm537UsHNVrhff5yXpBaahVBnWUNhXZOoIZTvblta/Qj+1RLz33A2JNunUE/Qg/WrB4t4dmc60ZpFvezG+ne527X7UjGAja2+6WPPc3v9K5sjchIXTifnAK5sVKDv0Pwj9yTXP+U3Pl5nufSuuYg6uhNunQbfua1TevT9rdqxVMKYcl46mhjEWxLOLNJdgiWAsFG9ha/wDSrFyTPY8UrPFq0qxS7C1yADcem4qkXFr3+Z6+1S/B2fDDYmNnJ0HyWubKGI1OQL3sL7d6sjlIsVFNCCKjVNX2iYv8QJ2QX+pNIEkpJO/P1/rU/wAXY8yyu3c7dCB0Fvbe9LTkk8729B/I0gnM4lUtGVoC8cj8V7fStLvubG/cmstOQxtz9QKwQTub39r1sLC2Rt2+ZrYvPa571pC+hP7Ct8YJHK9ZK0F3YNVkb8aQogG9lLMbflHS/uQBVgcIZ+rOuHwmGKxLvJIzXI2+IkCxYkWtf2taq2iI1DXfT1AIB/kQPc1dWWCCDCq6gQxaA5vz3AO/Ut09adEaXJoAkYjYUqSpQEdSB6moXi3AjEYSZV3KDWh/iXcgfK4v60t47ip8TioIUDRxNJGbHZnUkEE+hG4FPqqOXT5n9zv1qthdqRRRuAFlT+U4dJ9EXhys7K2plkIDMt2QEEFeVhc8rit/EWSQ4dEBmcz6RaK6uE9C1hYew5115ImIimxWFwxVXLeUsbWCNYkX66WH0rC8FqjhsXi4VuwLKGJZt9xqJH1rmyzCLEnO+gFwBUl2/kNvJXMZniGVtTz0ATBwDmglhhjHl+663ffuSUb6tb5VbeS4wzQRSMLF0DH5iqJ4Bk0zz4Xk01kDDsjNq36DTv8AKrp4SxGqCw+FHZE/yqbCpWjh42Rg0cKj9013agBOospuisUV0FKoriEN4XlYLv5j2G97Dqe1UvnWLSTMoABoRCDv0UEtck/5Sb9zV0cR28HzEgA3OnmR1A7X71Ruew+NjwJVZUCatKjfQFZwFHsNIrngA4t1dmH7KptRDbmF2x5DA0LKuJwkjk3EjqA1rG9yGuTc3ueVc2Fw5bNoEdtZj8MFu+iLUT+1YbNsKw0NlxWPlcA6wO99N7/OscHYXRmugkto8QAnrZCB+1qswLHiQl5OhpXL03afZJxDm5aN9vyrTBqpvtLxOrG2H/poqn53Y/6hVsmqc45T/r8QD1KkfNFrpt1UIS/h30tbod1Pr296s3hLixmb7viLiQbAm4LW5g/xjt+b35p+FzyA4D7u8KtKsutWC6bqLCzMNyxGoA9ALVL4hWzVp8QhKmCMARnm5UHdDsB3IO4vffalubxGjYjQ/t4JlcpodFZfqKVs+4NEpLxWBPNDt76T09j9a4uDuMtdoZz5uSsfzf8Af/q9+buova29+1LNJOw8UI+VHRe1dGczdFT2Z5K8TWdSO4PccrHqB2FRU0fv02PM9fkN6v2bh4SrplA0nodyPUHoaSuLPs1SLDyTJM5KbkaR8N7H5+tRPjDT2SrY5swoRdVZM1727/T2r1lOC1uHOyjqepHQe1SMGTx3uxdvS2kfMj+VGMxoHlXa1woGwAvS82zU7Ia1K4szxQL3FuvPrv6f3rhFiOX/AMb/AM6JGvz68714ZrCwvv6/2pjRQJbnVKx4Ytes6dutZB9P+e9Y5HmPnt+4rS8WBH/zf+RNTOQ5DJiJUVFbSSNTW8oXqb8uVTnD32dyTwiSSTwtVmQWD3U8yeVj257U4ZhnkOXQJAn4jogCoTsP4ntyv+nn7UwMoRXU6AalJMtbNWmfIcvwCiV01H8gY62Y+iny/O1hSzxnmM7CCSV0AkBeOFCG8NejNY2LMNwT26cq0ZhiY8RCrtJJNj5pdKRqNglwLBeXqPhHPteoPFxqrSqqvfUEDsdWi19tS7XuNrGwFUsjvU6jbYeHXr6JDnbD15/OSZ8mxz4zNIXZPD8MfCABZUU6b+tiov8AsKs0VXv2bw6pppCOSBeZO7c9ySfy/vVgiqHCllOSq0z3DoM1kWRyiSA62BtYNFcm/uK9ycPYCOFZmbEujmykKRq2520g2PQ9a98Vxg5tFdQwPhXU8jsdjzr1hc4x008jQvCyKLNv+Cg3sNTAEnYnUP5VyP8AUOJxAWPyil703NNjcq/DZSyjhW9rVXJlGITDZqdCkK11jW1iC8Y0C3Q3IHzq4OC/J4sI3EenfuzAl/33qlslxDR5rE+J8zmS7EWYEsp0sNOxFytrVcnBrsJZ0I/S7+jNcab+igX9b1LMMuLivqz1TmXif4psoooroKZRHEgTwrv8INyO4G9j6cqo7iPM5oMd4xADlLpfewYHe3cX5e1XrxBGhhPifCCCenLe3z5fOqL+0TDuZY5pLfjKWC9V8xsD7ggj51DC1px2V1KOaqCSICRsfnzwXKPtBxn/ANRf/YtdPBmOMmaLIdjIZCR6lGNbck4JjmwfjNIwdgxFraVtfZri55b7i16geGMZ4WLgftIt/YnSf2NdXC/Suc8QNoW2NBRSzcWg4hsdFeFVD9o405izEHTojJtzI02Nieuxq37VU32n743T/wDZT/8AanC6Q3VRPGeTx4XEgQuHjdFdbcxcWIY8ibhr2Jsbioo4o6SAbA21jmNjzt6VK4bhgSZe+JWVbxSWdDcGx06dJI3Oom/Sl9TY78utYBpYptKpv4nODvH9z28v4q2e+vncM2xXoAOVWL9mOa+JhXkmkUsjlbki4XSDqPqdxfrbvVVRZ1CmCaDwgZGbUkgAOk6lDC7bjWqj4eRHrTn9m7ibCYiFVBcupu3KzADnyuLGp8ZJw481KkEehWom1dTQJ2wfGsUjMdWlQbKLec7fEw/KD09OdRfG/FSDByBLMWBX4gCLkDYcztXjDcFxRQCSX4mJ13bTa7EADfc8tuZpJ46ySaArIt5IAOY5qf4uvseV+xrEb2PjNu0NkxzS2QX7PNLsuM7WHy9fSuCeNiu2/wDavImBt/z5V0A7H6H6/vU1MqurmUKZTex2rJNSOIwoO4969/8Al2YweMq60HxFNyhv+deYvzHMb86e05tFK4ZdVwxEsdtydgOvtbr7c6srgjgTSRNik8wsY0JO3O5dGHtYH3rz9nHB4UJi5R5r3hsQRYgi5AuLm+wG4qQ42zWUTDBlvu6OF1OQzFtXIEICbX20jn1NNaL0Fz9up/jVKe4nw+/gs8T8ciO8eGIL8mkG4X0XoT68h0vSpj88wq5foCl8ZIxZ5G0toFwCAeY1BbjmRvyvWnjzCYfCzCPDzeKLESWZTpYGxQWHTc3N+fpXjK0wUmIMk5MCKhMajm8lmKkmx0723Ow2HWqA1obVpvufmg6JNTpsvIw7YWaAsThmaIMWvd7MDckWupYbAEcveujI8PiMMkMyosqy+L93iYarACxm8Lnuuq1+W/pWrK8kmxKu11kAhVmkdj+Cmr4dR2v5ibX5Btq9ZpjpMummhws4e6qkjqDbexYC+1idtQ5imVpcrKafsuOqKdu8ij6J/vTxekv7K47YNvWZv9K05gV7Wt0l1iqu43x+jMi4AOgJseR8m4+YNr1yz8TQjDjDwQvHGxvKS4Zzy8oNvQC56C1cPFWJ8TFzsOWsgfLy/wBKYs94dwceCEkTeey6W13Lk2uNP1O3K1S4wwNfGJQSSbUrSu1fDZVwCQtdlpZcHDOYq2ZQNHGQoASNCdRFoyAbgd/Nfp8quHgtWEswXdB8b/qlJubeiiwqovs0gY4tmXYLE2p/03sLjueYq5OA4vwpJAfI7+Rb7gAW1H1Y+Y/KuZiGt+va1v6W8/FVRE8BzjuU0UUUVcp1yZrhVkhdXFwRv05b/wBKpr7RME0sRxROkLJ4apb8trFr9LEAW96vAiq04ny5MSuJitojgQ6bbWkJLDb5G9c/EO4M8c3Wh8FTEM0b2dPnvRU0mJcKVDMFPNQSAfcDY1hAdyAfLbft2v23qX4fwEDLJNiWYRx6RpXmzNew26bf71ITZ9HKpwuFwiqsvlG/nJv5WuOxsdyetdt+KIeWxsrTvGwA89zRRtiq2rj4Kzsnx4mgilH50B+dtx9bikL7W8uIaHELyIMbe48y/Uah8qlvsxzPVC8DfFExIH8LHf6MD9aYOJcmGKw0kPVhdD2Ybqfrt860dbJAsVUGQZW2KkEayKl1YgM1tTW+ED8xJUbel6isbh9EhB5g2O3b0NbsPK8Lg7oynnyKkHn8jUrgZsMuGlSWNmkc3ikBPlIU2vuNjq3HoCeVHebZNpQ3W/Ji2Iw8eGKxsgnTfSPGCsbHTtcgfqJ2tbrVq5/nEOVYUfd1QBtoUHfq5tuwAFyeZNhSCmMiy6DDhof+qjkE0UqEsjxsU63sda6hYCykXsL1r4qLY/MTHh11o6p4IG5ClQ+u3QeYkjpa3SpZnWoFRh4w519AsYeDG5nNfUZALXZvLGg+WwPsLmrHhyqTDYcGaZJejXAW/Sw1HzHp0v2qNzLOlyjBJBGoZztG3Rj+d2Xnfrb2FI2Ay3GZhKWUtKB8TyN5Fv07D/KoqJzMpqO9zXQrx23oGBT/ABB9muHmVpMODFJYkBfgY9ip+G/La1u1Vfh8K7TrEfiLWJ9r3JHoAfpV+YPKjh4kV5vEbk2x3v8ADbmxPS55gb8r0gcWYLTivvQiMcYsnnARnZjpLBCbnY3vavXYqN1jZ2hCjZE5riAahKmMmjAsiAAdevuSfrUvwJmCJjIyzOqkMG0HmNOwI6i9L74dnkRAVu+kAsdK/pN26Wp0wOQQZfOoMgmjkAXx7MvhsTbSyHYKdvMb+u1xTYY9CtTP1aE15zleK8aHE4MrPDE4YQp5GH6tjsxIJ7EdutaPtEy2PGxxth9X3lR5FsQSp/IwO6sCNuxv3vU/lkTR7Xsf2I/50N7dDaxqbimB3I37/wC/MU5rBE4kKV0he0DSiobhHLYkknGLiZ59JSKM2AU76nYNsNFgefWwBJqHyrIZcU5WLSzKRcE2uBckm/wrYE3I71d3FvCmBkEmJxKull/EeNmBI2G6i4Y8una/KqrwPCs48EwSKZcQTojWQB9AGoM1jZdifKdzY2qhhDugSjULxk2VYlsNiZcO2iFDqkCvzPJUsDc+Vza+xANQGBzJgjoFFmvdjztta3tbr3ru4gknwrvgzKCqsQyxsNDXsCW9bAfFuo7VI5lkuG04aHBOZpJFPiNfYsWIC2IBXSAenLeth1XUGi8ItdWBwTgvCwUQIsWBkP8A+ZuP2tUlmePEMMkp/IpYe9tv3tW3DRaEVb/CoX6AD+lKX2k5ppiSBfikOpgP0qdh82/lTAKlJ1Kr1MLI5uqO197hWNz8hW4ZDiLFjDIqgEklSAANybtapbC5nNgDoEqsjjzoj3ZGtvsQdDj5g9a2Z7nszxErNrgdVj81g5YAM5ZB8LXtfpZha9RPxWIMgDA3KdDf5VWtijy9omo2Ul9n2HKwYiV/8JiqBR8UjLc6R/D5gDVv8GYMphlZmDNKTIbchqtZR6AACq4yTCmDCQQA3mmILNa4iExH72I35nfoKt3AYNYo0jX4UUKPYC1cqE8bFSzbVoPnkqnDJA1vNdFFZoroqVYNK3EeGviIl0WRzrkbodA2B+Vqaq4c5wzSQuqW1EeW/epcXFxYiBqmxPyvBXz1nMJw+LlSFPwpm8isPKyltgL2+FrgG4tXvL8DLJKsDv4Go28KEAPtuS2k+WwF/OxPpTfxzkbSYaOJFHiYaPxGHW351Hc3N7ddNKPDWdQ4cSzyuzTPdUA3bfm5J2Fzbf0NexzOmw2Zoq8W0qa6A8utei0WBklDpr5Lc+aJg8zaSK5jDaZOt7geIL9bHf3FWukgZQym4IBBHUEXBqq8vyOSaCQsiYeA+dWkPnZ99LF23sbkHYCx2FTn2c8RbfdJTZlv4Vz6nVHf03I9PlXQw72vZkBqWUB3+dVJMyhzUsVxfaJk5jlWVFukt9e1wH/7hv7125Zw3hcwwLNDD4OKQAOqEhSw3B0HYBwDYjkb074iFXUqwDKwsQdwaRVgkynGrKhZsNJ5WW+9uZW56qfMvflSXtMbszdDqq45BMwMI7Q069EuZRwq+MWRYpT40QBWKTkV+EhW/KQQBYi3LlW77PVMWN/EifVHHIVsDcNbSAbb2BNvnTJxflMsMq5lgHHht52K8lJ/Nb9DciDyN+9R2f8AFULvBjsMfDnRgJ41PM2uGH6lI1KTz5XpRkNA03oniMElzLVHoVH8PQLj8WwxsxU2LSF9nJBtoBOwsfTYCmzOM/gypFgwL3YgsQxDqL7amPPUbfCOg6Vz8So2Ilix+XRXK3MrEoobTY2IJuSQWUgjcAVGZ9mGX4xRiXkaOYeVUhiC2INxq1X19gQRXrW0qBqsvkLyC645ciunGcTY6FXmxEYZWh8hjKt4Tna8ijdSbjbYD6ioVsWzQQ/eFBMULrKz22DG6WuQS9/JsNu9bcq4nmZBBK7lPM7qdP8AhgXOq9r3tYAk7mo3O8E3gETWVkn1W3HlmQOAB15cyfQVDLBG1wyDx90yIuvXyUNiJ8MEV40LS2GtZLlQeuxO/pU3DmTphteIfdxYRFbNY7Ws3S2/Ll1qMy3Asnh4om0ccyoWADMhtqXytsQRe19ja21T+cOMwx4XEYoNHpGmVFOwt8Hhnk3fmOu/KuwzEHYfsoH4bmfHfyUhwj9paQ4ZUxkUrBCFSVBcFOisSRuvIHqLVO5z9q0EKK0KNKzC6C+nY9Ta9vbrSbmWIM0n3LAfjpfw1Y6dTW520iwXa9z07VF5rwXLg2tPLHEWHwK+t7eyDl6m1YBZoDX+UGN5uRQ/smbG8RSZjFip3RzBAtkjUlY9RO0jsTcst9lAubjkL0v4HLJfu0mJjlERQFSF1FnH5jqHwjcKO+/rTXJkWIbL0w6RLhMJH+LLLObO55ljGpLbk7A9lFaclH31Vy2BgkSDU83h2ZwjXvpvcEs35jRxiKhaEQIr1v0H8pLi4axUsL4yRGdAfPIWHMWH5jc8wOVOn2c5HpQ4lxu11jHYDYt7ki3sD3rPG2XrEIMuwcjubkyLqvuSCt7bd3PsKbcvwYiiSNeSKFHyHP58/nTopCbbJE7Q0A8/st0koVSzGygEknoBzNVRiM4abF/e2UmOORL/AMKarKPfYn3vTBx7nxcjBw+ZiR4tup6R/wBT8qjoZMTl0ah4oZIZSdQBDaiehYX5AWHMc68xEmRuRtC52gJpUb068lmBlTmOg6LXjOBWb8TCyxyxNuLuFIHqeX8jXJhctTE42KAyeRUVZZF/MEXzFSefRAfQGtuaRYGSBp4fEia4Uw9CxBI+QFybdul6nuBctbDYZ8S6iNpNkkfmIwNyi8/Mfa9hXMfiJIoHSPcaiwq0A1PnenMK0Rtc8MaNb61Tnw5hVlxgBQrHAgaNDe4a4VWbqTYG19/arBpe4KyoRYZWKkSS+eQtuxuTa/ytt0phowkXCiAOq9xD8z6DQWRRRRVSnRWCKzRQhJvEmDEBmmv/AIoCgdjY3Hz2P1qss1ypcrxaNYSwyLfSwBIO3LpcGxBHS4q9sfgEmQpIupTzH9Qeh9aR88ydZpMRDMnkEQ8Nj0N9nDd+/wDvXLePppC89x3eHzqqgeK2g7w09lVTY3FY+dRbxCDcJb8NfUqdrepvf15VJ59lwvqjl8TFQKHnZFCiwIAI07B12FuZFuu1cL5ticLE+FYNGzWKtazaTe4B/S3MEct+5ru4T4ea3jT6ljDApH8JkcElRY268geZq+U8EcUENa3ugfq/B5eZKU3t9m5J1rsnHg/i5cYml7CZR5h0YfrX+o6e1TOPwCTRtHIoZG5g/wAweYI6EVVWNhcyGeFPu86y6fCQgkkqWutuTAfGnLf1tTtwpxqmKAjksk/bkH9V7Huv09L2ObI3MPMcvnNRvaWOXNHleJwFxCBi8MST4T6tSE87aTuPl7ilviPN/FuiZfFh2bqsbh7+hAH0Aq0qC/qaU6AO0KpjxeW5aCeao9MBKNiHiU21F1dVPysWY11QwsgRkUhWbSMRKtrdykfQAb3sTVyg0k8aZo8+ABRPL95IVvQB1G/qVP1FYdGI21Ccyd0z6OFjyXNnGRRYB4C8xkE7xeNIdwV1liRty+E8xsOtSn2tQsyLpi8pdAGVhdrDyjQNyBqO9+orh41ygtl+GdJXdAsZEdtraQSRbfVYH6VpzPODJl2DdAzMt1AYG5KKVGw332rlvmzOpzeqGMIo7kD+68YjLfumUzRzqPExTAqvUFbaQv8AlF7tyubUiZdjJIJVeMkOnmBXe39udWKMAJUkx2atrfSBHAmyoB8KHf4ify+5PW0J9m+WXxLyWsEQg+pfYD6An6V0slXBoskCSkbnm/Pl4BQp4kZsUuIc2YbHQojJHUagOZvuTc1053xDHLikxEKyAghnWV/EUsvIC++kACrExXCOEkN2gW/8N1/0ECtcfBeDX/0F+Zc/zamfTu0qljFx1rl+eqX8d9pSS4UxTrLKzgeINYjS9wdtIL2Fh139Kg+E8FiZJGGHdoka3iSWNgASQLncn0FvWrCwvC+FjbWkCBuhIJt7argVJj/+VsQEmrilHEtaC1jdeajMo4eiw92W7SN8Uj7se/t7Co/i7iwYVNCWMzDb+AfqPr2HzrTxTxqsAMcJDy9TzVPfu3py79qVsDl0oh/8QIWd9eoq12sATd27kEcugsd7Wpsr2wtBO9h1KnY10rr+a85VKuEPizKkrvcSRlvxEVhubEWLMDuL3AO/PZkgjw4wpOGiTEQai7JI+nwth0YbAW5HfteuYpFi4JZMNErO5DTQs1iCA3nQ8gxv8XI+9LjR+JLHhoCAzokc5B8jMtyW25hQN7cyt64jmDFuLnEtcD2q6UHMA2pehGvW66QPBFqEHRdOAyU5hOXiijw8CW1k7KBztcbszb+w7VZuRYFcVilexkihO7MLR6gLKiL1t3N7WFQmTcPgD7nhSZW3d5JDpUcgTpHPpYb1aeT5aIIUiXcIoF+V+5sO5rA/3Ugd+hnd69TVa/4WVPed7LsArNFFdJRoooooQiiiihCKjc9y5poHRDpYjyn+l6kqxWHsD2lrtCvWuLTUKrOJ+GhiVw8DsI50QgEi9iE5G35TYbj09aRZMxZXEWLkkSTDEiNlAffoCrEAnlpk6delXvnGQpKRIBaVPga9r25Ke4qus4ylcSuIjmi8OVfPE7LZh0IJ/MuwuN9jtXNa76U8OW7Nju2vy4VVDKM7NdxzS1leBXAxti8Qp8QkjDxv8X+ZrdTzJHIepFR+fYVvu0OJl2mldr2GksvNGIHUd+ditesxjmwTxpiYo51UaoCxYrY7+VgQSL28rDbtUVneey4pw0pGwsqjZVHoP611MPBK6YSggjc120DQPc13U0kjMmX267kpl4d+0Z47JiQZEGwcfGPf9f8AP3qwMuzWLELqhdXHWx3HuvMfOqr4ayMSxYhyniSRqDHGSQGvfzHTYnkQADzow+WbpLh5hEzKtlLEEO17RBxz5atxsCoNVvxMWdzdKa8ufw6JPBdlBG6s7PsyGHw8kv6V29zsP3NcOR5d4uXR4fERkKGLkE2Y+csvLddjv136UqScX4qAiPGwCQKwI1DSbg3B1L5Gt7UwYL7RcK/xl4j/ABLcfVL/AMq94YeQ8XG1NF5nLG5BY1UnmKKj4ONFAQPsoGwAVjUTkHCMssskMjlIsO+qEhb6w5c3v6Cw9DUrHmmDldXE0TMvw+e1trciR09KkkxijdZFv0IZf71HFg8lSdcxITnYqwaOVCqw4vzQTYnwcOCUjPhRKPzNyZrDqzX37AU8cM5J91w4Q2Lk6pCOrHoPQCwFRmRcLRYXESTPKjC34RZlBW99RPS/S/a9S+J4mwqfFPH8m1H6LeqYoyCXO1KziJg4CNndCkKxelbHfaPhk+APIfbSPq2/7VDvxfjcVcYaMRqPiZRe3vI+w232F6od2RmdYdVIGFxoE55pnMWHF5nC9hzY+y8zSHnfHE2I1Lh1aOMAliN3I7kj4R7fWoHM8IQqyGVZS5IYgsxB2NiWAJuDcEbbV0cH41o8SNFizK6gNsCdJIBPQEi1D3hsTpWXp+yY2PthrrLo4aiwj6knR2dh5Cp7dEA5tbffnuB6zeGT7nCJ8PKs8AkAIHPQ9gysOQIYKQduZuOdcWc5XhZ0bEYaVIWQjxFJITVz8jAc78tOxtfaouKB8ZIBFGyagBiJAGKk2BZ2CeUcr6RzPqa4zwMTWQuIb+oO0HwaEK8HhClBXYjdb8ZCGxTx5aJHMgKkLa1jYsEPRbj4jt0G1NWU5T9yjSOOJGxkg3YkM4P6UUA6VHK+3UntW7KsrghPgYITPPINLMxMd7bkk28qjnb251YnCfC4wkZ1EPMxJd9yd/yhm81h++9TOc7EjhMJyDUnVyaGiLtyC+w5Ldw3wymFUm5eVwPEduZ9B2F6m6LUV0GtDBlbopXOLjVyKKKK0soooooQiiiihCKKKKEIqNzvKBiIyhYqejDmPrzHcVJUVlzQ4UdovWktNQq2z3Lfu8USYpFmRTa+nykb7b8mA5b9qSuIPs4bxGODKvGV1LGW89uyk7MNxbcHer6lhDCzAEHmCLj6GlvMOClMwmhcxsPyWuh2tp7qD6VC2KfCuLsMbciqC6OYUkseap3LuIUinWd1kjZI/DMKr5W0jSLFjdRsCRY7i451ng/B6pnxcoKxRBpL221b7D23PvanvM8uMqSxYuB1jvdHI+A+j8hc7je1796VX4KtCZMFO9/hkjcgAi2+6i1rb2I+YrxuKhc1zHVjc4AGulOQPqLr0xSNIPeA5c1BYXFPimk8QsIWlWWYrckX8ioB3N7fK/St/EeFhgxkwaO66AYkBKjUQtt15AWY+tecxy3E4URRvGUUMWV4GJ13AvdluNVgLXHLpWvPs4ixWIjk80YACyBhcizX/LzuNuldBjSZQWf8dD3T4U03NP2SC4Zb96o1+bLq4hyjC4dtB8RW8DxB5wRq/RZlvv3vXjH8MQRNEC8tpIxIToQhFuoJO42GrpXNxhj0xOJ1xMCrKFF7ra1+erlub+1T2eZkJdEMU0BiaFY5GLoNLBlOrfzHZeQ50oPnjbFVxqQc1dvb2W8sbnOsLaKATh5RCJmEkiGR1JiC+VVNtZuDe55DYbc96h8xRVkcRtqQMdJ7gcjTJlOZvh1Bw06aTI4eOVgAQCNMgHS687b7dahuJMVHJipHhFkJ22tc2Fzbpc3NXYWWUzOa64vQ+ehFNfDVTysYGAjX5upfNozgo8KYgt3j1yEqG1nynSbg+UA2AHe9TWqLDYzDTRgJFi0s6D4QTaxt0Fyv796VP/MAkw64edC/hn8N1YK4HLSbggjp8h2rqxcOLnkhKwOioFWEMpCqByJZxb1JNQvwr3Ckpp3sxr3ge76H0ThK0Grb6U6c154ygCSLGIzH4V0U7kMl9Sm56jUwI9qhcskdZo2RdbhgVWxOo9BYbmnReCJGYTYudZ05sElJJ9NbCwHt/vU9lGVRsWOXYZkkUaWYNtv01sxHvbfvXjf9QjiiEDe26l6aeq9+mfI/P3R1SzlvBN9UmPEsIv5Y40t235EIOlhv3pzybJp5EjjwTNHhh+dgoGx3spUF2Njv361PZNwOXjBxztK976NXlXsDptqPWm6GAIoVQFUCwAFgB2qcxS4g1nNtmjRNzRw9y55/wo7J+GYMMS0a+dvidiSx+Z5D0FSwooq1rQ0UCnc4uNSiiiitLKKKKKEIooooQiiiihCKKKKEIooooQisGs0UIXh4gQQQCDzB5fSoTGcIwlGESiFm/Mg/mOoqeorD42vFHCq017m3aUhYrhTFxwhI3ExButvIV7c9j9Rao/Oco06ZZ8GJJeTfhiQMPUgbHt2PpVm0VGcAwGrCWnoVR9ST3gCqYxuQ5fHKDJh3s4+C7rp9dAN/l9K04vhPL1OgmRC26Sa72/hZWG3ubetXS8QNrgG3K9apMvjLazGhb9RUE/WtCHECwmKxmhOrFTGH4by1gYyZBIAfP4hN7dQLaduot/eveXZHgZPwVwru3SRTIWP+YA2H8varkjwMaksqICeZCgE/MCt6RgchaveDOe9MV7nhGjPdVhleUyv+GmBjVF+F2jWIr2NyLsfXY1L5VwpiyWE8umM38l/EN/QnkPS5+VPVFZGBjJq+rvEr04g6NACWMn4CggYs15mYW89rf+0C1/U0w4fCpGulFVV7KAB9BW6iq2xtZZoSXyOeauKxas0UVtYRRRRQhFFFFCEUUUUIRRRRQhFFFFCEUUUUIRRRRQhFFFFCEUUUUIRRRRQhFYNZooQsVmiihCKKKKEIooooQiiiihCKKKKEIooooQiiiihCKKKKEL//2Q=="/>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35" name="AutoShape 14" descr="data:image/jpeg;base64,/9j/4AAQSkZJRgABAQAAAQABAAD/2wCEAAkGBhQSERUUExQVFRIVGRwaGRgYGB4cGRoYHx0cGBseHyIdHSYfHx0kGh0cIDMhIycpLC0tHh4yNzAqNSYrLCkBCQoKDgwOGg8PGiolHyQtKjMqLS4sLCotKjUpLC8pKi8tNjQvLCwvLC8pLC0sLDIqLCwsKSwsLSwsLCwqLCw0LP/AABEIAOEA4QMBIgACEQEDEQH/xAAcAAACAgMBAQAAAAAAAAAAAAAABQYHAgMEAQj/xABCEAABAwIEAwYDBgQFAwQDAAABAgMRACEEBRIxBkFREyIyYXGBB5GhFCNCUrHwYnLB0TOCkqKyJEPhFcLi8RZTY//EABkBAAMBAQEAAAAAAAAAAAAAAAADBAIFAf/EADYRAAEDAgQDBwIGAgIDAAAAAAEAAgMRIQQSMUETUWEiMnGBkaHwscEUQlLR4fEjMwUkQ2Jy/9oADAMBAAIRAxEAPwC8aKKKEIooooQiiiihCKKKJoQiiuR/M20bq26XqNZjx82iQVFo3gqSfobpqWTFxMtWp5C5TWRPfoFLya5cVmzTYla0geZqoc0+JXiSrvg80mDHmJI+tJm+McQsFLSHHER0Jj3vA9TS+LiXtqyOg5uNE3gsbZ7xXkLq6sTxUwgSoqjrpMDzJ5CtLnGLKQCZ0n8UjT5XB+tUPj87xLR7NQ7MEAhBvY7Hf9I9KML9rOHU8FILIN5UnuqsPDuDt6yK9MWLyhznsAOnWvrdef8AXrTtHnZX2eK2gAVBQn3HrI5VvVxG0CAokTYSLH32r5+azDFJSga0FL3gTqG8xtI09617TXcrG45tJbcaKkpuRE6R/kJhPrXhZi22zs+ldum69pAf1eivlGdskgawFGYBsTFdaHQRIIIO0V88DjR3QEupMSClWx8iCb+hmnWV/EMApKyU8lj83RYjZXWN/lHpdjIxV0df/k/2vOHE7uv9VeFFQfLuMiVhPaBaVAFCuR8iRufOpHheI2lyDKSnxAjbz9POvI8dC80Joetll8D27JrRXgNe1ckIooooQiiiihCKKKKEIooooQiiiihCKKKKEIoopRm2fIbBGtKVdSRb60qWZkTczitNaXGgXdi8ehvxED3qKZ9xqG5hSNI5aiD+hFQvif4gkd1CgonoI/UmojqDi23sSoKaUopUlB8FpTqjaTyF4Ctoiog3EYkZjVjNv1FVZY4jR1zy2Himua8Zrc19ghSQkSSkqgDqYMR6gVGkPOYhxDZWSVqCRO0kgXqTOPdrl4dYAbUzKXW0WQpKhBJTsbXkz+LpUNYeKFBSTCkkEHoRcV1MBDGGvDGAOBIvc16/WymxEr6gE2PKw+eKlP2bDtY04VxkKalKNZKg5qUBCpBiCTsBAH1cYPLIbxuCcWpSEBK0HdQQRqsCYkFItYST1qP5tnWHxK231do26mNaUpBSqDIglQjpcG0bxffhczxrr7r7DJKnRE6CUpSNgCYTyFzUj8LiJmjUGgrX9QIuPEV0TBLEw7a7ciEkzp1JdV2Zlof4Y/KlXf0+UFREcjTngfFBSncKvwYhBA/nAP8ASfkKG+AMW4SVJaRP8QA+SAQPau1j4avpIUH20qFwRqkHyMCutLh2yYfhE3oL9RofVQtmDZM6UYRCXMey2kyhtaEJ80ouT/mUFK/zUy4nxSS66pnUcRrUhexhtLWlUR+EyZJ5p8q6cN8PcS0dTWIQlW0jWkx7CscZwxmGladTbgcsojSFKEg3UUpUbxzqZ+EcZWvBFAKXOt71tdObiG5CDuarzLczX9gxLy1SSUttg3SmAEjSDIHi+lc2W4NrEt4h91oJQ2hEBHcPaBPeiO7c+R8QrTmCMS3hfs7mFKGwdQUkE97qoyoGZ8uVb8vz5tvDNtMr7NwOBay5KQqDMakzAsBeLCpJMPJG1zmNoXOtTZtuXh7p7JWvIBNQB6lLlYBSVNJZcWlxayns1GChY0xJTYySLwLzO1O2eK8Rh30/aWiCbLO0p6gbGN7H9a9yDKktvOYt1YWhsTrHhU4rxFPUJmJ5k+VHFS22GnWVqU6+8sOyRCUCYEXPJJTb9KRJIzETCBzc9taEG+t+TQRWt9N0xrXRsLwafPueSmfD/FXjDSwtKO+garFHNPl/T2ipxlmdIeCSLFQkA8xXzjl+EfbQcSgFCE21G2qTpgfmHX03mpXkHGIWz2aiUPoVqbjY3uJ+duYNYfBLhKuiOdgNxuF6HMnoCMrjpyKvOio3lXEfeSlZlK0yhXykH2Mz61IkLBAIMg7GqcPiGTtzN9OSnewsNCsqKKKoWEUUUUIRRRRQhFFFFCEUUUnz3OUtgom5F43A8gKVNM2Fhe5aa0uNAsM9zrs0ykpAG5Jj25mqk4k4vdfWWWY2JUoGwHMkkCAN52HrXJxTn/2l0MtymVaZUo2MxeTAv0Hzr1CV5Y7pWgOYVyylaRKgQJvEyDPcNon1qFsTnuEsoq8irGE8vv03VZIjGVvm7l0/nZcGU4prCvAHsX23BBWUmUyOirhMwZi4v5UyOLwKi4240rDLI0qjvIncG1rG4IAt5E1szrANpLCwls4NMEOSSrRJUpsgmVyT3QLi/Q0mwWWO45aUNpCWmxp7RQvp5albqVEAJFh5C9WxRtxZEgLgdzWmht0rzFLfWd7zCKGnSy0ZRmq8Kt1DYS6VjQI7yFX3jdVthbczTTKfh686db5DKTfSANXyHdT+7VNci4XZwo7g1Oc3FeI+nQeQ95ptprrBrWuLmi5pU86LnukLgBsEmy3hLDMeFoKV+ZfeV9bD2ApzFe0AV6SSsL0Ac6wSa2CvSBXKxMeJdM0xmjd9b0vf6WVkT4hGQ4XWMVik1s/e1YlIrzEsxTpmmMjLvc7Xva3K3miJ0IYc2uy8ilmZ8N4d+e0bGr8w7qvmN/eaaEV4RXUBKjVfZpwC80FfZnCtChCmyYUR/wAVe8HpSnH5yHFhWJZ/6hpISEKBCFd6e+PEDBNpg/Q2xFLs54fZxSYcT3hssWUn0PTyNqw+NkhBcL8xY319U5krmig0UM4odKcCyghQU6srKVGSABZNgBAlIAA2ApeeH0JwDjiv8dtYBj8M6AUHqQDPkbcjWzNctfwJAUO1ZGoNL/8A1qI3TvoUDBi4MWvcZ5Ri0DL1NkdotbpKW530hCiVfwCJJ6WnmOa+KXCxtDT+cE03qfYAa1VrXsmcSeXp8K3ZPxY4x9nafSQlJBS51bV5zcAE3HK3KrQyXiDsi4hcFttVjzSlV/cAz7elVPiMnQpnDOL1uOYpUFYVGgq2hMQecg/lIty28LcSdi44w8tKkFBQlQuNQ2Grmk3APpUMsNSZ8NZwrmGxob013B18QntdbhyaWp/K+gQa9qK8NZzHZNqPdW2Ck9FAXHuD9POpVVmHxDZ2Zm+Y5KeSMxuoUUUUVQloooooQiiivCaELnx+J0IKgCTyA61UXH/FLk9mggqUY0i5n2sTMCLifSpbxxxB2aFyvSnYRufU7D0uTVYZIW9RxL61pSpRbbUkyW1QTqO8QLC28nlNcvMJ5DIQS1mg/UVawGNttT7DmvMFw/hXGdRxJS6D3zpOhJO0ggEDlqJAJ9qc4nGHDpSMQUP4V4ELI7wDgBMjzXAMfm1EEUkzTIsS04Hm1l9KtnU96R/HvIjcmQRua5cuy37biAhlHZNwCsiYH5lXJ5mEp9PM1c3DjFEEyZm35Vb02IIOnhcc53ScIHs0P1+oK3Zdl6sVKyFt4NiTCe8QCZKUz4lmZKj/AGFTpLCHcGU4FwIjwlJgg7kHmFHnN+tNsFgENNpbbACEiAP79SedQviTLXME79pwp0pUYUn8M76SOaT9L7WroyOyNoB2fl1Gz/I6+vsmPDHFalr+zYnuviyVERrI3SRsF/r+vWxxIRjF4Z4BMn7pQm/MA+ZFwfURUSz3Et4xkYpoaHkFKXUA3B2QsHeJ7s+nSa4s4z0vtMukxiWbKPM6YUhf1VPmD5VPxS21dPcJ/BBvT+CrYisgKi+RcUl/ElB8C2ULSPyqAGsfNX+0VKAapDswqFI5paaFYqVWQoJr0m1cuGGTDuklkdUX/e17XVcj2ShrGC/wXsvK8UvpXiV1kbiK1LI7GQF2GNL2O9uXLzXjGCCSkoWKDNe1hicQEJUo7JEn2qL5VxKr7E8+4qSlxaUTz20/Ik+wquGsTAx5qQNUp44ji5otVP8AA5ol1x1tP/ZKQT5kT9DI9qR4fPy5mnZJP3aULTA2kQSfnI9qjXDWc9hhcQ9J7R1wIQD/AApkqP8AKFfp1rq+HeF7zuLcOlCAUJJPoVE+gj3Ua9EhcQPMrfCDA4+QU1zrHMtNEvwUK7ukidU8oqB59kC8AtS25VhXQUKHMBUgpJ+oV5CfPcrNf/UMxaRBLCFEgbWT3iT5kgfQVPcWW1Ds3NJ7SRpP4rSbelNY8PBB0Sy0xkU1VT5lnqDhW8M2F6UqKipcAz3rAAmBc86QmpHn3DqMLiQl3X9nXJSpMTHyN0mJtcX50wyHKsOWziHGtLLYOsOFSlFY2A8KSCCPwzNudKkljwTLNJqa+JP3qmNa6c6j+l38BcRlxTGHWLthYSeqdJMHzA+npVs8MZr2rQSqe0RKTP4gk6ZH0r51OaKD/bspDZQQpIQISgTAFrdAesnrVrcH5wSnCOwO/wBqVAHlJBHzE+wrk4qP8JMJwKNdZw5G5VkR4zCw6jTwVnUVrYeC0hSTKVAEHyNxWyugDVTIooooQil+d4oIaV3tJI33tz+lMKiXF2ZABWkAqbB7x2SevTVOw3qPGy8OI01Nh5psLMzwFV3FuNOJxCcO2DqKgL7+RJ9DqtYCtx4YQ424y2y4y83pOtxR0uidzEp5EwBa3nUXbViHnFOtIdJUSJQFGLbSBvH6+dSjK8yxmns8Vh1OsHxKcTBSnmSTvAve9t68mhkw8TGxOAy3IrQ13tYHlQpweyV5Lgb2Ftvsk2YsO4NssB5K+28SEEnSAfa6jaIuB51P+E8g+ysAEferhTh8+SfQbes9aiXA+VpxONW8EBLTR1JQBbVs2PMgDUfMedWSoV2I2lje13jc2Av5ei5srsxoNBokGbcMa1F1hamXjclJIBPnH9QR5Ugd4mcb1YfHo1oNipIAWOhgd1XUER77VLs4aeUj7hwIX5gGfmCB+7iq3zrNMTqCMUArTYnQEqAPI6Yt+wanmOS4/gp8Az2P8hL8Q12TpCFgoclOobLSrY+VwDBuFJ6iuB5MKM80k/Q/1reWNQ0JNiZSfW3zEVzutEhJJvpVPsT9ajqrtE74PxvZYhC1HupadJ9AjVHzipnwZnuthAecl5bjmkE3Md4+wk/pVXJb06dVwnl8vrEV2ZNm6mH23I1dmFGCYEqCvpJmnRSZbbKeWLPdXbXs0l4Sxzr2FQ494llRFgO7PdsLf+IpzVxa17aOFR1XNux1igAV6KjPHOYltkBJIJCjYxtYX9TPtWnPONUtJCUGXIGo8gY5e/Pap4xDhwWtFKe6pcySajjv7LD4gZ+G2uySe+rfyH7/AKVX+YZoRh22RZKZUR1UTKlH2hI8geprjzDHLdWXVG3mbzy8zXEtzUq9/wB2H786S5xcalVNYGDKF2OPq7JKCTYWHQEzHqVH92pnj+IFqbQynuNIHdQNvNSj+Ik3k8zsKRBzvDmd/wC378q6MK5pWFc0mbibjaxtHlWLplAdFPeGy3l7HbPf47wlKPxBvcT+WTck+XMVs4SU7jMWrFOeBsEJ6aiIgeQSSfcdajuGywuw/i3S20q9zLrv8o3j+I26TTnJ8cvFYltvDgtYVkhRSkkJCQdXe/MpRH6+ZqhhuAfIfupXgUJHmfsFMuIclTimFNmArdB6LG3tyPkagGBCsQ39mfe7FOGJKtQuUjuxvEoNr8lDeKtGq6+IuVdm+h8SEOjSvT1G/wDqR9Qapli4raVoRcGlafAp4pMh6HVb1pYaaQjDspWjEdxS1q+9UnVpOlJ73LUDASImtHBWPLGIcYWsFKEuFBBsVW8PkpIms8BkGESuFuKxLoRq0jupCdMp1GYEiAJVFxalHELurRiUNhnSotAIUCJQAUlJTY2JTaw01wo2MlzQXId+Z3P8pua6WsAuk4llH6U2HLf5VXjwhjvuW2VeNLaVD+U/2tUhqvcizeXw+m7S+zaSOoWQZHpI+oqwq3gJS+KjtRY/PBYxDMr6jdFFFFXqdYuKgE9BVQfEvNV9n4tOrZPO53PQxMc7HbnaubPKS2dIlRgfP+lUdx68lTyGxK1FcqIuSfDCfK8DrHoBBL/kxUcZ0Fz5f0qouzG9/T62WjKcvfwrSnUPNkhOpxgK7wREz5LAM7W89jz5vnzqmdSHiplaQ0UqP3mq6llQAAnlItBHOYYKz9hTqkvYFaHVgpOmyyFWiISZItSLNsvZOIaaw4WAvSDrnWFKURBB2gRTsMwyT1nZ2jetG0p4gnyOqzI7JHRht4lWJwJlvY4NB/E594ffw/7QK6neJAMUWHD3yAUnkQZgX3I+u1yLtW2wlIA2AgegsKq/4kpKcYlXVtJ+RUP6V13Nz6GhXNYaa6Kzga4c2yZvEJhYuNlDcf3HkbVG+DuMe00sun7z8Kj+P/5fr62VMp50sHNVjhfcfNvmq0QWmrfJU/nWUKwq1I5hQUk8pvt5EH5yKUrfJuBYk22tIJ+oNWFxbw68s60KU4iZhRJ0iZP+X0+XOoMcORAi90wd73n5VzZG5HUXTidnAK5sS6Df5A/MmucDu38O56q8q63oOrkVRy5bfUxWp/z5c+kchWAbJh1Uhybjp5lAasSpYhThKghEAQALwInn0Aqxcjz5vFJUtsK0JUUyoRJgG1/OqRWIkH3PPyFNuD8+GGxLalf4Z7m5hIURqUQAZgTbrFWRSkWOijlhBFRqpX8RMX94EdEifmT+56VX7jsk33vv/XapBxfj+1dWrmVW6hPK3pF96jThJPWPL+9IJDnFyoAytAWvY7zHyFalLuYPua9U+Qoxv6Ca8UCbmSfQmtLHgs0K6c+dbURMCTWkJ8ifoK3tiRtP6fv3rwrTV3YMJcV964UIG8AqUfIcp9SAPpU/4Rz9Klpw+Fw5Sym63FKkgRuSBBUdgJ+QFq4ZI1DXdPMAgH2sQPUg1dGVBhjCIWlIZZ0pWZ3uAb8yrl1NNiIFyaAJGI2FKkpqCOZAHU0m4qwIxGEeSnvFI1JP8Sb2kXtInY6qjOYcVrxGKZZQC2ypxswbKWkkEE/wkXj9anyUgCIt6z5mSd6tYXd4iiicALKn8pw6H9DXZuqWQoFSVkBSkgqQDII2hM2i1dHEWSM4dCQXVnEQIakLCfVUJge1/S9dWUIfafxWFw5SlZJ0lVoCFRaxvpVM+VYjg5KVhWKxbKbyoBUqVe9yQZPWK5csoixJzvIAuGiri760G3lsr2NzxCjak76AJ/wBmYdZaaB0nDKW4q99ypB/1Kj2q3cjxpew7TirFaAT61RHArmjEP4b8bv3YUOiVHV/tk+1XVwi/qYIHhbWpCf5REfKY9qmaOHjXtFaOGYee/umntQAnUWTuiiiugpUq4insrK0ie8eemLx58h689jSucYtLmZM/wDbQ2QZP4UplUmfSZ6k1dHEunsu8SADJCdyOnlPX/7qjc7Z7bHw6lQQEailIvoSkuAJA6juiucADi312YfpT76Kttobcx+67kZDh1MlCcRhFrJntFpAVpi8wqSZvJmubBMFWbNJUrWW9AKupQ0DPzE14vNsMoaFZeUt7ak+Mec6ZJ96ODMLozTQSVFHaCTzgFI+lW4FjxIS8nQ0By703H0U+Ic3J2ae/wB1aQqpfiVitWNIH/bSlJ/5/wDuq26pnjZH/X4gHmQfmlNdRqiakOGWUqi8bpPn0qzuEuLFKV9nxEh0GATYqI3B/jHMc/5vFDsNnrBwAw62UqfQ5qCgkJlNhCiLlREiegANNsSFZoX8QglJYQAERdenmjYD8xG4J5zS3NEjQdCK0P28EwGhodPnurMF7jaotn3BgcJW0QCd0G3rpPL3+Yri4O4y1w08e/slX5//AJ/8v5vFN096IvO0Uq0nYkFCPlR0XoLojmboVT2Z5KtpULSReYPUbR1EdKVPN7e1juefsKv17h4Op0ugaTyNyPPyNQri34aoaw7jyXlkouRA8JMHbnt0qF8QaeyahXRzZhRwVWPqkH39vT2r3KsHqWFmyBzPMjkJ6UyYyduZUVq8ogW6x+lGLxoFk2iQkCwAn9+VYL9mp2S9XLizTEgrkRz35ifIW51wJgjb/bNeuGd/eawWqBFxPnTGtACU41XgbET+/wDxXun1r0H9nf515EHce9vrWl4gN9Y/fvTjIsgcxDqEoSopJGpWnuhPMztt+zTzh74duPshxxzstUFAjVKTMzdMeW9jUwzDO2suYQwj7xxCQEpJ2/iXG07wLnyF6YGUpm30A1KSZdm+Z5LQ/kGAwCQ4tGo/hCjqUo+ST3feIFRrjPMnlpZccWgBwFSGUqCuzTyUq8SoXBPmLRFaMwxbeIZC1OOO5g67pS2kWCJAgAW52Ep59JKPGNJSp1ISrxBGtR1BAG4lMibQNxHXeqWR0OY6jbYeHXr6JBdt7/Nuik2T45eMzNlakaOz5ARCUJUU8t4Kb8z02qzhVefDdjU+64d0oA3JuoyTJJMnT9asIVQ8UspialVrn7CRmq0rUUIcHeUDEBTUE/MVmvh7AIZS8pWJU2owCExPP8gMHrzrLi5sHNWgUhQPZSDsbkQbG1ZYbOMc6+ssrZUhCYME9igXi5AJVaZE/KuR/wAhxOICx+UUBN8o1IGxuV0MLlLKOFb2tVceV4hGGzSUJIQoaUJiCC42NIjkZIHvVxcF9ztWRcN6CT1WvUVf0qlMpxCkZo0vEwVFwEkQoEqEII02KZKSI6eVXLwa4oPPpjfStX8KjICf9AHuDUkzcuKhvWrNda0TmXjfbdS2iiiuipkn4mSjsgV+FJkjqANj5ExVGcRZm9h8cXiAHFIlM3gLBvHUSbelXvxEhBZPaeEEH1i8eh2iqK+IeGX2yHVkfepKo5p7xIn1BBqKFrTji11KOb8+noqSSMOSNQfnzwXMPiBjPzp/0J/tXTwVji5mYcNi52hI5SUqVWzKOCW3cH2ynCFlKlCI0p0zY2nle4iknC2L7LGMK5dokH0V3T9DXUwpwrnPEDQC2xoKKSbigDiHXRXdFVB8RBpzFSlA6YbJixI0gGJBvY1b4FVL8Tb40j/+aP6mnC6nbqlXGWTowuJAZWFtrSlSYmR+EgnadQVsTG24pX9qOkgGEqI1DcW5x/amuH4ZC8vViUupltelaDIIB06dNrnUTPLa9R9KoPlzrINLHdNpVS7ic4TU39ktCfvEwuQuZN1SCmCBANo85qx/hlm3aYVa3nE6kLKZJuE6QQTPMyb846yTVTecsowRZ7IFwq1JcAB0mUhYlRkakJHh6eZqZ/DdQdwj7KUgrK0mTtCgE7xEjSbelTY2TJHmy1II9CmRCppWgP2U1wfGjTilHVpSD3RHfI6qH4R0+vQK+N+KkDCOBFysFPiAIkxbmbGYA/qRhhuC2mmAtzxqJ1SrTBJgAXudt5JqE8c5K8yUuJleGA3H4T/F9IO2+01mN7Hxm3a5fdbc3JIBXs81HXcZ0gE+Xn8q4MQ2opkX/t86xDwMfvzAreDY/L6/WpaZVdXOkxeMwZBr0/v9/v8AswxGFBuNxWz/APHXiz2yQFtjxFBkoMnxDcAi87X35U8HNopnDKbrhaJNhcm0f08/SrJ4I4EKT22JR3gQW0GbESCVJI9IFefDjhAAJxbo727UEGxBTJAm8mwEGeW1MONs2dDwwhV2CFhMrIJKgrYEIBMTaB7mmMHaoNfp1PyqS9xI6fNF7xPxwG5aw5BXspzcJ/l6nz2HnyiuOzzCpwBQElzGuqKlOKAVoEgG+41BNtzubaq08d4PD4Z4NsOl0QQuFA6VA6SkQPKZM7+RnVliMG5iCt4lltKCUAbrcuUz3TpE3kiBAHOKpDWhtWm+5+aDok1NaUtyWAw6sK6wpROGUpsKKtUr0quSREpKhYAgSPUiurI2H8Mlp4JS6h0u9i0oarJEFzRvdOoD0J6TqyzJnsSFqlLgS0FKWtf+CjVcajaYUTE7BVuVZ5njXMuedZwzwX3EpWtI7t9JUBNoJtqvY2Mk0yoFysUrYKT/AAvOpt9XVxI+QJ/91TkGoV8K0RhF+bp/4oqaV7WtylO1VX8c47RmOsAEoDdjsbTHuDXK9xK0MP8AZ2GlttrMuErBURaQDHQASRtyvXFxbie0xj6htrIH+Xuj9Kf5xw5hG8CHW1feQnSrXOsmJETHXYCIqXGGBr4hKCSSAKVpXavhWyrw/EyuyUsEv4dzBK8xw6kNq0phCUE6iCEEAyAPxHVMWueVXJwYlQeeAugeNX5niQYHklNvcVUHw2w6jjCpIsltUq/LPdnzO4jz8quXgNr7t1wHuLX3RN4Auo+aiZ9IrmYhrfx7Wt/K3n4/OqqiJ4DnHcqUUV7RVynXHm+GS4ytKhKYn5XqmPiJg1Ot/aiYAc0JRF9O0/6hEetXkRVZcU5ajEoxLcaG2EEIiwDs6gPS0GufO7g4iObrQ/f2VMQzRvZ0+e9FTqcUsJKQpQSd0gnSfUbVi2D4hPdi/Q8v0pxw/l7CkOPYlSg22UjSndSlTA9LHp6iK7n89bdScLhsKlKXYAv3yqe6fY9SbTcV234oiQsjYTTvGwA38zRRiKrauPgNSrQyrHB5lt0bLSFe5Fx85HtVf/FrLiFsvjYgoV6iVJ+YKvlTn4ZZprYWyrxNGQOelV/oqfmKfcUZMMVhXGvxESjyWLp/t6E1pwoUgGhVQ5DlasSsNpcSjuqISpUalQDpA/ESUi3lPIUqxuH0OEHcEg26Vuw7q2XARqQpJkHYpI2PzppgncMnDOocbKnVmW1g+EgGJ2sZ2ncJJ2r3vNqE27SunJtWIYbw5S0UB9F4HbBCoSYtJT/FNojmKtTP85ayrCjsEoAXAaQOvNR5kAXJ5mBN6gTeMay9rDhTP/WNr7VDiDqQ40rRedUd9GoCBAjYaprVxQVY/MChhOtC0o7MDkgpDmvyHeKj025VJO6woqMPGHOqdBdGHZxuZPTJcA3UrutoHsIHoBJqxmsrXh8OC86hzkqRpmbQNR7yuXLV0ndZmWdJyjBIYQkKWbIVyUr8a1CZny9BsKhGAy/GZg6VAqdH4lrMITPLoP5Uj2qJzMpq3vc10K8dvaoGJ7xD8NcO8lTmHBadIJAT4FG9ik7SbWiOlVgxhVqeS0bKKgCem5JI8hNX5gsqOHaQlb3aK2VY89o3JPKTuPSoBxVgtOK+0hsttiE98BClrUdBUEkybEmYr12KjdY2doQo2RFpIFxsVFMY62kQlIAHO8+99/am/AmYIRjG9SlpQQrVoO40kgHqJ/rUeWwpa0IBSCvSJUYTfumTyg1NMBkDGXvJBcDrbgCe2ukNqJ8KkkwEm3eMxztIpsMehutzSatFFLM5yzE9qzicIUvsNqCgymEq/isbKJBPQidt60fETLUY1ttbGr7Ukd1MEEp30qBulQNxOxnkZD/K21NmJgj6j98jMdYvTtp4EyQNXX93FOawROqFI6QvaBpRULwlljSHHhimlLxGkobbMQlV9SlA27kTc+UGaUZZkLuKcKWtKlAixMSOZM+FIAJkiN6u/i3hPAuBeIxAWiE99baiCQIF0gEHkNuQqqsDws8nsiw4ntsQToQlwBzSBqClXATbkTJi1UsIdpYdUo1WGTZXiTh8S4wrQyjvLCVxJ2SmAZI0rVE2IB5gUhwOZKCVoCUwuZUfFFoj67zvyru4gdfwql4MugoCjqS2oaVTAlXnpA8VwI2phmWTYcJwzWDWXnXEkrVyKiogJiARpjmBYzzrYdV1tF4QKXU/4HwXZYJoEXXKz/mMj/bFNMyxwaaccOyElXuBb5mKzwjOhCEflSE/IAf0qKfEjNNLKWQe84ZP8qdvmqPka2BdJ1KrwYZxwylC1E3kJJv7Ct4yHEQVFlwJAJJUggAASTJAG1NMJmT2AOkOJUhY7zaVjUhREmxB0rG2xFr1uzzPXltSl4LYWlLd4CysALWSkCxtHSFCJ5RPxWIMgEYblOhNf21VrYYw05iajZMPh7hilrEOq/wVaUaR4lqEnSPKFAHne1XDwXgyjDBSiCp09pbZIIACR6AAVW2Q4bsMGw0LvPwqYkNB0gD3gjzNwNqt/L8EGWkNp8KEhI9AIrlRHjYuWXbQeVvsqnDJA1vO66KKKK6KlRUV4jw04htOj7tZ1rMWUUDY/T2qVVw51hVOMrSiNZFp/fSpcXFxYiBrqPJNhdleCvnnNmSxinG2kfcvK7iVjuqST3YMjwqlMgiII61ty3BOuOpZUvsNRu20IXa5Ko2gX75J8jUs47yNTmHbQhI7TDN61DnFgsCNzPe9jUU4bzhrDpdfcUVYhcpSAJUJupZJsJVG/Q9a9ZO6bDZ2CrxbSproD6X021WiwMkynTXyW3/1VGDzJa2pLQVpWN5BjWB1hV/UVa6FhQBBBBuCNiDcEVVeByRx5hZUlLDB7yVOHvqc/CSpXIyQT3Rewp78OuJJH2V0wtE9nPMCZR6jceU9Kvgka9uQGpZQHf4efJSzMIOaliuD4h5OW3Q4lMtuzqtIC/6ahf1mu7L+G8LmGCUtlrssUgAKSgkJKhcd0yAFiYiIM9Km+IYStJSsBSSIIOxqCtsuZTjQ4kqVhXe6RMnTuRf8STcdR70p7TGS5psdVVHIJmBhHaGnXoo5lXCy8YhwNOkvNAQ05zRGnunkQQBBEeHat3w+Bbxn3jS9bbbhEAyFeEAxeLkVJOLsqdYdTmOCWOzV3lEXCSdybeBXMHYz1svz3illTjGOw57N9CgHmxzVEz/ElQ1JJ9JvSjIaAOvRUCIGrmWBFPA8ku4fYGYYtQxjxSYKllVlkggaRNhBPSwFSzOM+YyptLGDXKyCqFEKSJtqUd9RjYcgNrTz8SIL7zWOy9rVpkuKJQkK0xuCqSSCUkRJpZn2Oy/FgYlTim3xYIaaCYIuNUk6vIgivWspYarD5DIQXXHIbFdON4mxrKVvPtgpUz3C2Uns3D3ZWJBBJIsYA9ZFJl4xSmGe3QCptpYcUuLBR1IImCVT3LC3XetmVcTvKbDDq1lF1KED/CAk6pjVMQASbmlueYJfYEOwlSXtUSfA8gOARz6kk9Im9QS4eMOGQU0r0rVMic69fJJsS9hghK20FT34kr1FIPOxInyp2xmS04bW+vxCzcQqDIAvyIvttSzLMEpHZ4omGm3koKgApSD40yk2IImJMd0i1pf5wr/1DHpQ/iklrSNLqEnuiB3dHJZNzuN7nauyzEHYfb+1A/C8zpcnXy6Jjwj8S0M4ZKMW26oNkJQ6hMgo5BUkXTsCOUdLvc4+KmHZQlTSFOKUJSJ0yDzMTHTz6dIZmTxcX9iwX36P8NKiE6lRYxAgJsTJ5XtSvNODHsGr75xtoqHhC9a9PogEx5mKxVlaA19kOjebkUPLVSjG8RuZi3iXlIWcOwmEtpJS2VmQFrUTdSZEJAkymwE1HcBlrv2dzENuhooBTbVrX+a48IgpR5mfOpUvIsQrL0YdtpOGwaPvHXnzClnckoSSreCARySPXTko+2JTlrKkoaSNS3uzhSwlQVIEzdR/ERRxqVG3JaEIIr1ueQ/dQxrhvFOtLxi0qW2D3nCobiBzMk3A2NTL4dZHCTiFC5lKB0AspXuRHoD1rZxpgUspYy7CuLWSSVp1TckFOoCw/Eo9IBqV5dggy0hsbISE+sbn3N6dDITYaJE7GtAPPTwW9xwJSVKMJAJJOwAuTVUYvOS9i/tRSS02tB9EBXdHqYJjrNSLj3PyojCNXWojXHX8KPXYn2HWlbC8RlzadbTS2HT3gCFajyBIkWAMWI3rzESZG5RQudoCaVG9PLRZgZU5joN6VWGM4GUv7zDOIdZVcSqCBvfl+h8q48PlqcRjGmCsaUoSlxxJkHQklRSTvAAQDzgVvzNrBOMqfZK2lghJa5FSpiN7CCbdIgTTzgPLFYfDrxKkpQpyyHF7hsC5SNzqPO3h3rmOxEkWHdI9xqLAFtDU870NOit4bXPDWjXrVTPhzBodxiU6CGmEakJMzqBSlKlcyY2m9vKrCqPcE5YG8MlZSQ6731qV4jJOmendi3KT51Ia8wcXCiAOpufNe4h4c+g0FkUUUVWp0UGiihChvEuCDHbOz/jAADobyPTY+xqsszytOV4tJgOsLEwpIJBHtEpVBBEWMVe2YZeh5BQ4nUk/uQeR86gufZMl5eIZeR3UtgtqIuDeFA/OfSDXLeBhZC4/6394fOt1WDxW27zdPYKrDjcVj3021kGQiPu0jqQbR5mSfPamWe5eAdTboXi2EhTxQkJFiACItqTIEbkeYg8S83xGFaVhSFNrJBSqIVoM2B3IMyCNr9bd3CeQKA7Z7UlsKBQ3sp1xMlNiRMGYHM1fKeAOLUNa2zQL5q/Y8udybJLf8nZuSdTyUx4Q4sTi24VAfSO8OSh+ZPkeY5HyinOYYBDzZbcSFIVuP0I6EdaqrFMr7Uvsp7B9LmnskmSTGuUx+IJ8SNr7X01OOFeM0YoBC4Q/05L80+f8O/rV7HNlbmHmOX8KN7Cwrkay3E4GUtJ+14UmeyXOpB5+E3B9CPIbmM8R5sHJQjANYdSuaUKC58oA/SrUivCfOlOgrobKiPF5bloJ56KkG8G8JB1NIO5WlaUH6EqrpZw6khCkJIQtWkPuCANpKE9AL6rnzG1XLUK40zNT+BBQjufaCAryAWgX89JPvWXRiMVGqezEGZ4Dhb58uufNsiawLjBW7rD6mu1cMEadRUSLE6Y0ncWHPkz+LDJUlOlrulSAFJUJVHhGkXIGoifMVw8a5STl+GWl1a0BLZDcW06QZtfUAPpWnM84K8uwi0hSlJlMHcltKk8r3getcp82ZwH/AL/PoqGMIAd0Ovmtb+XfZMpebeSO1xKklKehTGkD+USSdrx0mC5fjHGHUrbkOI7wIvH9t+tWJ9hDyHMdmatStPcYRZKQPCk33J/DfmTeYS/DjLJxK3I7qEEHoSuwHyCreldLJV4bokiSkbnm/Pl4BJjxGo4pOIX3VCx0JDZKeYkA3M+IyfkK6M94ibdxKMQ0lwEQpSXV60lSTYCROkADcmrExXCGEcMqZSCfyyj/AIkCtTfBWEH/AGQfVSz+qqYYH6VShi4q1y/PVIsZ8SW3cKW3g66pYGsBYQiZ1WIBXFhzv5Ug4TweJccUnDrU2hQHaLiwHIdSfIRPParCw3CuFbVrSyjVyJlUemomKZjyrYgJNXH0SjimhpaxuvO6W5Tw80xKhK3VeJxd1Hr6D0+Zrg4t4rThUaEQX1Cw/IPzH+g/pWnijjVGHBQ1C3tuqUHz6ny+fQxXBZe72Rx5CX1hc6VSYAkFaupBAgchflFNke2BoLt7AcydAp2NdK66wyp0YVXbPBDq1yFIKvvEJVuYIgqUDtMgG4EyJMw2x9lJw7acQxqK1IccCeysPzCwAk3M3JE1yltrFMOuYdpK3FkF1lSoIUJlSI2WSfFsekyKji2tbjeHYIC1pQ26QRoUoGdxyTAkixKSfM8RzfxbiXEtcD2qm1Be4BBFL0I161K6QPBFBQjbzXRgsmOYPktNN4dhEaibJA3MmJUo3sBt0irOyPL04rFIMdoyye8SIbkCEpSOZBg3mAOU0lyXh8JH2PDEurMrW4s6UDwpJgb8rXq0smy0YdhDQMhAiYiTuTHKSSYrA/7Uod/42d3r1NbrX+lhJ7zvZdoFFFFdJRoooooQiiiihCKW5/lqnmVIQYWRY8vSmVFYewPaWu0K01xaQQqq4p4Z+0pYZUQ3iEIIBIm4RJSY/CYmRPvUGczJYWGsU44h3DEhCkgLvtBBI735Vz0nkavfOMhQ6oOgQ8gd0gxPQHyuR71XOc5OjEpxCHWuzfR30LKYWOUHmpNh13ttXNa/8KeHNdl6HdtftQ3CpoZQXx67jmo3leCTgWzin0ntSSGW1eKeqvONzyHmRS7PcKr7OziXO686pUwNMp8SVQOfn0KedZ5gl7BrbRiWkPpSJaKiop0/wkESnbuqFugpVneeOYpepwgRZKU+FI8v711MPBK6YS1BBuXV2uA0D3Nd1NJIzJl9uu5P2Un4d+I60QjEguJFtY8Y9fzeu/rU/wAvzNt9OtpaVp8jceo3HvVU8N5GHWn3CntHG0gobkjVMybEE2BgA3NZYbLSCl3DvBtSgmElZBC1T92FDxG03iAUzvVb8TDnczSmvLSvzZI4Di0HmrOz3MRh8O45+UW/mNh9TXBkmX9rlzeHfQUpCiuCYUe+VJ2umxvzudqiq+McSzDeMYDgBBGoaTIMgyJQqDfbeKkOC+IeFX4its/xJkfNM/0r3hh5zi46XCBIWNyCxr5pjmKEoXhGkJAQF2SNgEpUaU5Dwm6664ytXZtYdWpo6Z1hZWZm2wgW2NNm8ywjq0rDzalp2+8iLRsT08qZIxQF0rE9QRUcWDyVJ1zFw8052KOUNGlKFVfxfmYexPYsAlDZ7NtI/EvwqV6qV9IqccMZJ9lw4QbuK7zhHNR5egED2nnSzIeE28LiFurcQpIH3ZUQCJnUTymIEjqdqcYniTDI8T7Q9FAn6SaphjIJc7UrOImDgI2d0JhXk1F8d8RsMjwBbh8hpHzVf6Umc4wxmJkYdoISN1ATA3utUJFvIVQ7sjM6w62UgaXGgUzzPN2sONTqwnoOZ9ALmoHnfHLr+pGHSpDaRKlDxlO0mPCLjbrvSDNMMoAOKdS6VkhRCiog2MEkDcbEWsa6OEMapvEjTBUpK0gGwJ0kgHyKgBXj3hsTpWXpXpomMj7Ya7ddHDjWFXqQ+lxTih3Sk/RIG6oveZ2And3hkfY2e2YdS/hw4JA30LsoK5SFBBBtuZAmuPOMpwzyFP4d1DKkEa0yQjVv3CBvvGkQYtFKmkLxa0paQpBUAHnBq0k2KlKCZAEiYAub7mBx3gYol5cQ387XaCn7jQt/q8HgilBXYjf51XRjWknFKRl+tRcBSQkCIMFQQfy28UxHlcyjKMo+xNISlpKsa4NyQpYV+VAAVAG02nnbbflGUssnscJ2zmJcGkkygmLm+kaU2mJ5C5NWLwlwuMK2Sshb6ySpdyRMd0FXe0iPck1MXOxI4UZOQauOrqfZNa0Rf5JBfZvJbOGuGU4ZJUSVvrA1rPzIHRM/OnlFFdBjAwZWiyle8vOZ2qKKKK0soooooQiiiihCKKKKEIpdneTjENFGooPJQ3H9welMaKy5ocMrtFpri01CrbPsrDDTLeKQl5CTE6ZSU3sJuFBPvYQd6hGf/DlYcWcKQtuNQQVd+OYE2UNovNxvzv15hKwUqAUk7giR8jUax/BQ7YPMrKCPwR3CIjSIjSD7xyFoqBsU+FcXYY2/SU8ujmH+Sx5qnMt4gQ0+HlBbakt6CylPdVpGlNyqUiwsQbjczXvB+D1PLxTgKWmgpyYtqvYdYufYVO8zy0vIcaxTC0tgkoWU+BR/Kra5uLwbjoKiy+CyGSvBvqM91xtcAEc5ixteCPrQ3FQva5hrG5wAvpTkD6ipXrontIJ7QF7c0iw2LXilOBwkMF0OuETae4lI5TeB6T+Gt3EOEZYxbwU3KNCS2hJKRqITzGwHePnWOYYHE4QNIW2ptIJUFsrJ1yBuQSCqBba02vWOfZq1isQ253kJgBeoTEEm2mZkGOW1dBgcZQWf66HunlSmm5p9tUgkZL96o1+bLp4gyfDMK0S4lXY9oO8CNUxpgpm8bzWGP4ZZaLQLjkOoC57NJCEkgSrvCwkbVzcX49GIxOtpQUlSUgbpiOuoCLk32p9nmP7XQy06wW1MpbUouIGlQUDNzqIgbDefKlCTERthq43BzV29QfTdayxuL7C2iQJyABkPKDi0Fa0y2B3UpMajIO5mBYW3vSfMEJS4tKFakBRCT1TNj8qkmU5kvDoBYebKS4sKbdUkWBGlYkgiU7wZtzpNxHiW3MU4pkQ2TaBAJgSQOQJk1dhpZTM5r7i9D56EUseXNIljYGAjX5om2aM/Y28KW0pJcRrWVJCtZOk6TIPdAMQOvWnQLeHxeGdbGhnFohSPwgnSQY5CSn61Fzn4cw6GH0FXZnuLSoBQG0GQQRH6DpW7FoxT62dLC0JQEpaCknSANiVLASdpJMC1Qvwr3Cktu+HGtnA9309qJwlaDVvSg5c/m6OMWUocS2lso7KUA3IUidaTJ595QI5WpLljqkvNqQNSwoFKbmTNhAufQVNBwS6tQdxbwebAkhDpKvSSmAPT/wA09yjKG1FRwGGWl1KYKgqRf+JSyL/Ohv8AyEcUQgb23UvTS+t9V7+GfI/P3R1tRRnLeC9WpzGhxhM2bQ2QeV/CQkRbYk845zPJcmfWhtvBKUjDD/uKSkJsYJgoBWqQb9eYp/k3BBW2DjlKcVM6NQCUjkDpA1HnvFS9jDpQkJQAlKRAAEACpTFLiTWc9nZo087J2aOHuXdudvJLcm4XYwxKm0ntFbrUZUefoB6AU2ooq5rQ0UAUznFxqSiiiitLKKKKKEIooooQiiiihCKKKKEIooooQiiiihCwcaCgQoAg2IIkEUlxnCDJQpLQDKlfiSP1E7fKntFLfGyQUcKrbXuZ3SoFiuFcW2yEoUl0pNo7hSOXiMGPURS3OcmCSl3EYMLdNlfdhYUPVMienMbbVZ9FRnAMBrGS09Cn/iS7vtBVL43h/L23QVsuBKx4NS06OcxOoeny89OK4PwCe4VOIKvCvWCByhQIt6+xjndS2EkgkAkbEjatLmWNKXrU22V/mKQVfOJrYhxA0mcsZoTqz3VMs8MZcUlsqcDoHj12MXJHdCfaPnvXuXZBgXPuU4dxa+TiS4pR9QDA+Uem1XM1lraVFSW0BR3ISATO9wJrchoDYAegijg4g96Zy9zwjRnuqwyvJlr+7RgEBKdlqbS2UkbGSJUZ5iDTjK+FcWoqD7oQ0Z7s9oqeV+Q9SfQVOqK8GBjJq8l3iVo4kizGgKMZPwCwwoqUS8pQjvgR12A38zNSHDYRDadLaUoT0SAB8hW6iq2RtZZoSHyOeauKKKKK2sIooooQiiiihCKKKKEIooooQiiiihCKKKKEIooooQiiiihCKKKKEIooooQiiiihCKKKKEIooooQiiiihCKKKKEIooooQiiiihCKKKKEIooooQv/2Q=="/>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36" name="AutoShape 16" descr="data:image/jpeg;base64,/9j/4AAQSkZJRgABAQAAAQABAAD/2wCEAAkGBhQSERUUExQVFRIVGRwaGRgYGB4cGRoYHx0cGBseHyIdHSYfHx0kGh0cIDMhIycpLC0tHh4yNzAqNSYrLCkBCQoKDgwOGg8PGiolHyQtKjMqLS4sLCotKjUpLC8pKi8tNjQvLCwvLC8pLC0sLDIqLCwsKSwsLSwsLCwqLCw0LP/AABEIAOEA4QMBIgACEQEDEQH/xAAcAAACAgMBAQAAAAAAAAAAAAAABQYHAgMEAQj/xABCEAABAwIEAwYDBgQFAwQDAAABAgMRACEEBRIxBkFREyIyYXGBB5GhFCNCUrHwYnLB0TOCkqKyJEPhFcLi8RZTY//EABkBAAMBAQEAAAAAAAAAAAAAAAADBAIFAf/EADYRAAEDAgQDBwIGAgIDAAAAAAEAAgMRIQQSMUETUWEiMnGBkaHwscEUQlLR4fEjMwUkQ2Jy/9oADAMBAAIRAxEAPwC8aKKKEIooooQiiiihCKKKJoQiiuR/M20bq26XqNZjx82iQVFo3gqSfobpqWTFxMtWp5C5TWRPfoFLya5cVmzTYla0geZqoc0+JXiSrvg80mDHmJI+tJm+McQsFLSHHER0Jj3vA9TS+LiXtqyOg5uNE3gsbZ7xXkLq6sTxUwgSoqjrpMDzJ5CtLnGLKQCZ0n8UjT5XB+tUPj87xLR7NQ7MEAhBvY7Hf9I9KML9rOHU8FILIN5UnuqsPDuDt6yK9MWLyhznsAOnWvrdef8AXrTtHnZX2eK2gAVBQn3HrI5VvVxG0CAokTYSLH32r5+azDFJSga0FL3gTqG8xtI09617TXcrG45tJbcaKkpuRE6R/kJhPrXhZi22zs+ldum69pAf1eivlGdskgawFGYBsTFdaHQRIIIO0V88DjR3QEupMSClWx8iCb+hmnWV/EMApKyU8lj83RYjZXWN/lHpdjIxV0df/k/2vOHE7uv9VeFFQfLuMiVhPaBaVAFCuR8iRufOpHheI2lyDKSnxAjbz9POvI8dC80Joetll8D27JrRXgNe1ckIooooQiiiihCKKKKEIooooQiiiihCKKKKEIoopRm2fIbBGtKVdSRb60qWZkTczitNaXGgXdi8ehvxED3qKZ9xqG5hSNI5aiD+hFQvif4gkd1CgonoI/UmojqDi23sSoKaUopUlB8FpTqjaTyF4Ctoiog3EYkZjVjNv1FVZY4jR1zy2Himua8Zrc19ghSQkSSkqgDqYMR6gVGkPOYhxDZWSVqCRO0kgXqTOPdrl4dYAbUzKXW0WQpKhBJTsbXkz+LpUNYeKFBSTCkkEHoRcV1MBDGGvDGAOBIvc16/WymxEr6gE2PKw+eKlP2bDtY04VxkKalKNZKg5qUBCpBiCTsBAH1cYPLIbxuCcWpSEBK0HdQQRqsCYkFItYST1qP5tnWHxK231do26mNaUpBSqDIglQjpcG0bxffhczxrr7r7DJKnRE6CUpSNgCYTyFzUj8LiJmjUGgrX9QIuPEV0TBLEw7a7ciEkzp1JdV2Zlof4Y/KlXf0+UFREcjTngfFBSncKvwYhBA/nAP8ASfkKG+AMW4SVJaRP8QA+SAQPau1j4avpIUH20qFwRqkHyMCutLh2yYfhE3oL9RofVQtmDZM6UYRCXMey2kyhtaEJ80ouT/mUFK/zUy4nxSS66pnUcRrUhexhtLWlUR+EyZJ5p8q6cN8PcS0dTWIQlW0jWkx7CscZwxmGladTbgcsojSFKEg3UUpUbxzqZ+EcZWvBFAKXOt71tdObiG5CDuarzLczX9gxLy1SSUttg3SmAEjSDIHi+lc2W4NrEt4h91oJQ2hEBHcPaBPeiO7c+R8QrTmCMS3hfs7mFKGwdQUkE97qoyoGZ8uVb8vz5tvDNtMr7NwOBay5KQqDMakzAsBeLCpJMPJG1zmNoXOtTZtuXh7p7JWvIBNQB6lLlYBSVNJZcWlxayns1GChY0xJTYySLwLzO1O2eK8Rh30/aWiCbLO0p6gbGN7H9a9yDKktvOYt1YWhsTrHhU4rxFPUJmJ5k+VHFS22GnWVqU6+8sOyRCUCYEXPJJTb9KRJIzETCBzc9taEG+t+TQRWt9N0xrXRsLwafPueSmfD/FXjDSwtKO+garFHNPl/T2ipxlmdIeCSLFQkA8xXzjl+EfbQcSgFCE21G2qTpgfmHX03mpXkHGIWz2aiUPoVqbjY3uJ+duYNYfBLhKuiOdgNxuF6HMnoCMrjpyKvOio3lXEfeSlZlK0yhXykH2Mz61IkLBAIMg7GqcPiGTtzN9OSnewsNCsqKKKoWEUUUUIRRRRQhFFFFCEUUUnz3OUtgom5F43A8gKVNM2Fhe5aa0uNAsM9zrs0ykpAG5Jj25mqk4k4vdfWWWY2JUoGwHMkkCAN52HrXJxTn/2l0MtymVaZUo2MxeTAv0Hzr1CV5Y7pWgOYVyylaRKgQJvEyDPcNon1qFsTnuEsoq8irGE8vv03VZIjGVvm7l0/nZcGU4prCvAHsX23BBWUmUyOirhMwZi4v5UyOLwKi4240rDLI0qjvIncG1rG4IAt5E1szrANpLCwls4NMEOSSrRJUpsgmVyT3QLi/Q0mwWWO45aUNpCWmxp7RQvp5albqVEAJFh5C9WxRtxZEgLgdzWmht0rzFLfWd7zCKGnSy0ZRmq8Kt1DYS6VjQI7yFX3jdVthbczTTKfh686db5DKTfSANXyHdT+7VNci4XZwo7g1Oc3FeI+nQeQ95ptprrBrWuLmi5pU86LnukLgBsEmy3hLDMeFoKV+ZfeV9bD2ApzFe0AV6SSsL0Ac6wSa2CvSBXKxMeJdM0xmjd9b0vf6WVkT4hGQ4XWMVik1s/e1YlIrzEsxTpmmMjLvc7Xva3K3miJ0IYc2uy8ilmZ8N4d+e0bGr8w7qvmN/eaaEV4RXUBKjVfZpwC80FfZnCtChCmyYUR/wAVe8HpSnH5yHFhWJZ/6hpISEKBCFd6e+PEDBNpg/Q2xFLs54fZxSYcT3hssWUn0PTyNqw+NkhBcL8xY319U5krmig0UM4odKcCyghQU6srKVGSABZNgBAlIAA2ApeeH0JwDjiv8dtYBj8M6AUHqQDPkbcjWzNctfwJAUO1ZGoNL/8A1qI3TvoUDBi4MWvcZ5Ri0DL1NkdotbpKW530hCiVfwCJJ6WnmOa+KXCxtDT+cE03qfYAa1VrXsmcSeXp8K3ZPxY4x9nafSQlJBS51bV5zcAE3HK3KrQyXiDsi4hcFttVjzSlV/cAz7elVPiMnQpnDOL1uOYpUFYVGgq2hMQecg/lIty28LcSdi44w8tKkFBQlQuNQ2Grmk3APpUMsNSZ8NZwrmGxob013B18QntdbhyaWp/K+gQa9qK8NZzHZNqPdW2Ck9FAXHuD9POpVVmHxDZ2Zm+Y5KeSMxuoUUUUVQloooooQiiivCaELnx+J0IKgCTyA61UXH/FLk9mggqUY0i5n2sTMCLifSpbxxxB2aFyvSnYRufU7D0uTVYZIW9RxL61pSpRbbUkyW1QTqO8QLC28nlNcvMJ5DIQS1mg/UVawGNttT7DmvMFw/hXGdRxJS6D3zpOhJO0ggEDlqJAJ9qc4nGHDpSMQUP4V4ELI7wDgBMjzXAMfm1EEUkzTIsS04Hm1l9KtnU96R/HvIjcmQRua5cuy37biAhlHZNwCsiYH5lXJ5mEp9PM1c3DjFEEyZm35Vb02IIOnhcc53ScIHs0P1+oK3Zdl6sVKyFt4NiTCe8QCZKUz4lmZKj/AGFTpLCHcGU4FwIjwlJgg7kHmFHnN+tNsFgENNpbbACEiAP79SedQviTLXME79pwp0pUYUn8M76SOaT9L7WroyOyNoB2fl1Gz/I6+vsmPDHFalr+zYnuviyVERrI3SRsF/r+vWxxIRjF4Z4BMn7pQm/MA+ZFwfURUSz3Et4xkYpoaHkFKXUA3B2QsHeJ7s+nSa4s4z0vtMukxiWbKPM6YUhf1VPmD5VPxS21dPcJ/BBvT+CrYisgKi+RcUl/ElB8C2ULSPyqAGsfNX+0VKAapDswqFI5paaFYqVWQoJr0m1cuGGTDuklkdUX/e17XVcj2ShrGC/wXsvK8UvpXiV1kbiK1LI7GQF2GNL2O9uXLzXjGCCSkoWKDNe1hicQEJUo7JEn2qL5VxKr7E8+4qSlxaUTz20/Ik+wquGsTAx5qQNUp44ji5otVP8AA5ol1x1tP/ZKQT5kT9DI9qR4fPy5mnZJP3aULTA2kQSfnI9qjXDWc9hhcQ9J7R1wIQD/AApkqP8AKFfp1rq+HeF7zuLcOlCAUJJPoVE+gj3Ua9EhcQPMrfCDA4+QU1zrHMtNEvwUK7ukidU8oqB59kC8AtS25VhXQUKHMBUgpJ+oV5CfPcrNf/UMxaRBLCFEgbWT3iT5kgfQVPcWW1Ds3NJ7SRpP4rSbelNY8PBB0Sy0xkU1VT5lnqDhW8M2F6UqKipcAz3rAAmBc86QmpHn3DqMLiQl3X9nXJSpMTHyN0mJtcX50wyHKsOWziHGtLLYOsOFSlFY2A8KSCCPwzNudKkljwTLNJqa+JP3qmNa6c6j+l38BcRlxTGHWLthYSeqdJMHzA+npVs8MZr2rQSqe0RKTP4gk6ZH0r51OaKD/bspDZQQpIQISgTAFrdAesnrVrcH5wSnCOwO/wBqVAHlJBHzE+wrk4qP8JMJwKNdZw5G5VkR4zCw6jTwVnUVrYeC0hSTKVAEHyNxWyugDVTIooooQil+d4oIaV3tJI33tz+lMKiXF2ZABWkAqbB7x2SevTVOw3qPGy8OI01Nh5psLMzwFV3FuNOJxCcO2DqKgL7+RJ9DqtYCtx4YQ424y2y4y83pOtxR0uidzEp5EwBa3nUXbViHnFOtIdJUSJQFGLbSBvH6+dSjK8yxmns8Vh1OsHxKcTBSnmSTvAve9t68mhkw8TGxOAy3IrQ13tYHlQpweyV5Lgb2Ftvsk2YsO4NssB5K+28SEEnSAfa6jaIuB51P+E8g+ysAEferhTh8+SfQbes9aiXA+VpxONW8EBLTR1JQBbVs2PMgDUfMedWSoV2I2lje13jc2Av5ei5srsxoNBokGbcMa1F1hamXjclJIBPnH9QR5Ugd4mcb1YfHo1oNipIAWOhgd1XUER77VLs4aeUj7hwIX5gGfmCB+7iq3zrNMTqCMUArTYnQEqAPI6Yt+wanmOS4/gp8Az2P8hL8Q12TpCFgoclOobLSrY+VwDBuFJ6iuB5MKM80k/Q/1reWNQ0JNiZSfW3zEVzutEhJJvpVPsT9ajqrtE74PxvZYhC1HupadJ9AjVHzipnwZnuthAecl5bjmkE3Md4+wk/pVXJb06dVwnl8vrEV2ZNm6mH23I1dmFGCYEqCvpJmnRSZbbKeWLPdXbXs0l4Sxzr2FQ494llRFgO7PdsLf+IpzVxa17aOFR1XNux1igAV6KjPHOYltkBJIJCjYxtYX9TPtWnPONUtJCUGXIGo8gY5e/Pap4xDhwWtFKe6pcySajjv7LD4gZ+G2uySe+rfyH7/AKVX+YZoRh22RZKZUR1UTKlH2hI8geprjzDHLdWXVG3mbzy8zXEtzUq9/wB2H786S5xcalVNYGDKF2OPq7JKCTYWHQEzHqVH92pnj+IFqbQynuNIHdQNvNSj+Ik3k8zsKRBzvDmd/wC378q6MK5pWFc0mbibjaxtHlWLplAdFPeGy3l7HbPf47wlKPxBvcT+WTck+XMVs4SU7jMWrFOeBsEJ6aiIgeQSSfcdajuGywuw/i3S20q9zLrv8o3j+I26TTnJ8cvFYltvDgtYVkhRSkkJCQdXe/MpRH6+ZqhhuAfIfupXgUJHmfsFMuIclTimFNmArdB6LG3tyPkagGBCsQ39mfe7FOGJKtQuUjuxvEoNr8lDeKtGq6+IuVdm+h8SEOjSvT1G/wDqR9Qapli4raVoRcGlafAp4pMh6HVb1pYaaQjDspWjEdxS1q+9UnVpOlJ73LUDASImtHBWPLGIcYWsFKEuFBBsVW8PkpIms8BkGESuFuKxLoRq0jupCdMp1GYEiAJVFxalHELurRiUNhnSotAIUCJQAUlJTY2JTaw01wo2MlzQXId+Z3P8pua6WsAuk4llH6U2HLf5VXjwhjvuW2VeNLaVD+U/2tUhqvcizeXw+m7S+zaSOoWQZHpI+oqwq3gJS+KjtRY/PBYxDMr6jdFFFFXqdYuKgE9BVQfEvNV9n4tOrZPO53PQxMc7HbnaubPKS2dIlRgfP+lUdx68lTyGxK1FcqIuSfDCfK8DrHoBBL/kxUcZ0Fz5f0qouzG9/T62WjKcvfwrSnUPNkhOpxgK7wREz5LAM7W89jz5vnzqmdSHiplaQ0UqP3mq6llQAAnlItBHOYYKz9hTqkvYFaHVgpOmyyFWiISZItSLNsvZOIaaw4WAvSDrnWFKURBB2gRTsMwyT1nZ2jetG0p4gnyOqzI7JHRht4lWJwJlvY4NB/E594ffw/7QK6neJAMUWHD3yAUnkQZgX3I+u1yLtW2wlIA2AgegsKq/4kpKcYlXVtJ+RUP6V13Nz6GhXNYaa6Kzga4c2yZvEJhYuNlDcf3HkbVG+DuMe00sun7z8Kj+P/5fr62VMp50sHNVjhfcfNvmq0QWmrfJU/nWUKwq1I5hQUk8pvt5EH5yKUrfJuBYk22tIJ+oNWFxbw68s60KU4iZhRJ0iZP+X0+XOoMcORAi90wd73n5VzZG5HUXTidnAK5sS6Df5A/MmucDu38O56q8q63oOrkVRy5bfUxWp/z5c+kchWAbJh1Uhybjp5lAasSpYhThKghEAQALwInn0Aqxcjz5vFJUtsK0JUUyoRJgG1/OqRWIkH3PPyFNuD8+GGxLalf4Z7m5hIURqUQAZgTbrFWRSkWOijlhBFRqpX8RMX94EdEifmT+56VX7jsk33vv/XapBxfj+1dWrmVW6hPK3pF96jThJPWPL+9IJDnFyoAytAWvY7zHyFalLuYPua9U+Qoxv6Ca8UCbmSfQmtLHgs0K6c+dbURMCTWkJ8ifoK3tiRtP6fv3rwrTV3YMJcV964UIG8AqUfIcp9SAPpU/4Rz9Klpw+Fw5Sym63FKkgRuSBBUdgJ+QFq4ZI1DXdPMAgH2sQPUg1dGVBhjCIWlIZZ0pWZ3uAb8yrl1NNiIFyaAJGI2FKkpqCOZAHU0m4qwIxGEeSnvFI1JP8Sb2kXtInY6qjOYcVrxGKZZQC2ypxswbKWkkEE/wkXj9anyUgCIt6z5mSd6tYXd4iiicALKn8pw6H9DXZuqWQoFSVkBSkgqQDII2hM2i1dHEWSM4dCQXVnEQIakLCfVUJge1/S9dWUIfafxWFw5SlZJ0lVoCFRaxvpVM+VYjg5KVhWKxbKbyoBUqVe9yQZPWK5csoixJzvIAuGiri760G3lsr2NzxCjak76AJ/wBmYdZaaB0nDKW4q99ypB/1Kj2q3cjxpew7TirFaAT61RHArmjEP4b8bv3YUOiVHV/tk+1XVwi/qYIHhbWpCf5REfKY9qmaOHjXtFaOGYee/umntQAnUWTuiiiugpUq4insrK0ie8eemLx58h689jSucYtLmZM/wDbQ2QZP4UplUmfSZ6k1dHEunsu8SADJCdyOnlPX/7qjc7Z7bHw6lQQEailIvoSkuAJA6juiucADi312YfpT76Kttobcx+67kZDh1MlCcRhFrJntFpAVpi8wqSZvJmubBMFWbNJUrWW9AKupQ0DPzE14vNsMoaFZeUt7ak+Mec6ZJ96ODMLozTQSVFHaCTzgFI+lW4FjxIS8nQ0By703H0U+Ic3J2ae/wB1aQqpfiVitWNIH/bSlJ/5/wDuq26pnjZH/X4gHmQfmlNdRqiakOGWUqi8bpPn0qzuEuLFKV9nxEh0GATYqI3B/jHMc/5vFDsNnrBwAw62UqfQ5qCgkJlNhCiLlREiegANNsSFZoX8QglJYQAERdenmjYD8xG4J5zS3NEjQdCK0P28EwGhodPnurMF7jaotn3BgcJW0QCd0G3rpPL3+Yri4O4y1w08e/slX5//AJ/8v5vFN096IvO0Uq0nYkFCPlR0XoLojmboVT2Z5KtpULSReYPUbR1EdKVPN7e1juefsKv17h4Op0ugaTyNyPPyNQri34aoaw7jyXlkouRA8JMHbnt0qF8QaeyahXRzZhRwVWPqkH39vT2r3KsHqWFmyBzPMjkJ6UyYyduZUVq8ogW6x+lGLxoFk2iQkCwAn9+VYL9mp2S9XLizTEgrkRz35ifIW51wJgjb/bNeuGd/eawWqBFxPnTGtACU41XgbET+/wDxXun1r0H9nf515EHce9vrWl4gN9Y/fvTjIsgcxDqEoSopJGpWnuhPMztt+zTzh74duPshxxzstUFAjVKTMzdMeW9jUwzDO2suYQwj7xxCQEpJ2/iXG07wLnyF6YGUpm30A1KSZdm+Z5LQ/kGAwCQ4tGo/hCjqUo+ST3feIFRrjPMnlpZccWgBwFSGUqCuzTyUq8SoXBPmLRFaMwxbeIZC1OOO5g67pS2kWCJAgAW52Ep59JKPGNJSp1ISrxBGtR1BAG4lMibQNxHXeqWR0OY6jbYeHXr6JBdt7/Nuik2T45eMzNlakaOz5ARCUJUU8t4Kb8z02qzhVefDdjU+64d0oA3JuoyTJJMnT9asIVQ8UspialVrn7CRmq0rUUIcHeUDEBTUE/MVmvh7AIZS8pWJU2owCExPP8gMHrzrLi5sHNWgUhQPZSDsbkQbG1ZYbOMc6+ssrZUhCYME9igXi5AJVaZE/KuR/wAhxOICx+UUBN8o1IGxuV0MLlLKOFb2tVceV4hGGzSUJIQoaUJiCC42NIjkZIHvVxcF9ztWRcN6CT1WvUVf0qlMpxCkZo0vEwVFwEkQoEqEII02KZKSI6eVXLwa4oPPpjfStX8KjICf9AHuDUkzcuKhvWrNda0TmXjfbdS2iiiuipkn4mSjsgV+FJkjqANj5ExVGcRZm9h8cXiAHFIlM3gLBvHUSbelXvxEhBZPaeEEH1i8eh2iqK+IeGX2yHVkfepKo5p7xIn1BBqKFrTji11KOb8+noqSSMOSNQfnzwXMPiBjPzp/0J/tXTwVji5mYcNi52hI5SUqVWzKOCW3cH2ynCFlKlCI0p0zY2nle4iknC2L7LGMK5dokH0V3T9DXUwpwrnPEDQC2xoKKSbigDiHXRXdFVB8RBpzFSlA6YbJixI0gGJBvY1b4FVL8Tb40j/+aP6mnC6nbqlXGWTowuJAZWFtrSlSYmR+EgnadQVsTG24pX9qOkgGEqI1DcW5x/amuH4ZC8vViUupltelaDIIB06dNrnUTPLa9R9KoPlzrINLHdNpVS7ic4TU39ktCfvEwuQuZN1SCmCBANo85qx/hlm3aYVa3nE6kLKZJuE6QQTPMyb846yTVTecsowRZ7IFwq1JcAB0mUhYlRkakJHh6eZqZ/DdQdwj7KUgrK0mTtCgE7xEjSbelTY2TJHmy1II9CmRCppWgP2U1wfGjTilHVpSD3RHfI6qH4R0+vQK+N+KkDCOBFysFPiAIkxbmbGYA/qRhhuC2mmAtzxqJ1SrTBJgAXudt5JqE8c5K8yUuJleGA3H4T/F9IO2+01mN7Hxm3a5fdbc3JIBXs81HXcZ0gE+Xn8q4MQ2opkX/t86xDwMfvzAreDY/L6/WpaZVdXOkxeMwZBr0/v9/v8AswxGFBuNxWz/APHXiz2yQFtjxFBkoMnxDcAi87X35U8HNopnDKbrhaJNhcm0f08/SrJ4I4EKT22JR3gQW0GbESCVJI9IFefDjhAAJxbo727UEGxBTJAm8mwEGeW1MONs2dDwwhV2CFhMrIJKgrYEIBMTaB7mmMHaoNfp1PyqS9xI6fNF7xPxwG5aw5BXspzcJ/l6nz2HnyiuOzzCpwBQElzGuqKlOKAVoEgG+41BNtzubaq08d4PD4Z4NsOl0QQuFA6VA6SkQPKZM7+RnVliMG5iCt4lltKCUAbrcuUz3TpE3kiBAHOKpDWhtWm+5+aDok1NaUtyWAw6sK6wpROGUpsKKtUr0quSREpKhYAgSPUiurI2H8Mlp4JS6h0u9i0oarJEFzRvdOoD0J6TqyzJnsSFqlLgS0FKWtf+CjVcajaYUTE7BVuVZ5njXMuedZwzwX3EpWtI7t9JUBNoJtqvY2Mk0yoFysUrYKT/AAvOpt9XVxI+QJ/91TkGoV8K0RhF+bp/4oqaV7WtylO1VX8c47RmOsAEoDdjsbTHuDXK9xK0MP8AZ2GlttrMuErBURaQDHQASRtyvXFxbie0xj6htrIH+Xuj9Kf5xw5hG8CHW1feQnSrXOsmJETHXYCIqXGGBr4hKCSSAKVpXavhWyrw/EyuyUsEv4dzBK8xw6kNq0phCUE6iCEEAyAPxHVMWueVXJwYlQeeAugeNX5niQYHklNvcVUHw2w6jjCpIsltUq/LPdnzO4jz8quXgNr7t1wHuLX3RN4Auo+aiZ9IrmYhrfx7Wt/K3n4/OqqiJ4DnHcqUUV7RVynXHm+GS4ytKhKYn5XqmPiJg1Ot/aiYAc0JRF9O0/6hEetXkRVZcU5ajEoxLcaG2EEIiwDs6gPS0GufO7g4iObrQ/f2VMQzRvZ0+e9FTqcUsJKQpQSd0gnSfUbVi2D4hPdi/Q8v0pxw/l7CkOPYlSg22UjSndSlTA9LHp6iK7n89bdScLhsKlKXYAv3yqe6fY9SbTcV234oiQsjYTTvGwA38zRRiKrauPgNSrQyrHB5lt0bLSFe5Fx85HtVf/FrLiFsvjYgoV6iVJ+YKvlTn4ZZprYWyrxNGQOelV/oqfmKfcUZMMVhXGvxESjyWLp/t6E1pwoUgGhVQ5DlasSsNpcSjuqISpUalQDpA/ESUi3lPIUqxuH0OEHcEg26Vuw7q2XARqQpJkHYpI2PzppgncMnDOocbKnVmW1g+EgGJ2sZ2ncJJ2r3vNqE27SunJtWIYbw5S0UB9F4HbBCoSYtJT/FNojmKtTP85ayrCjsEoAXAaQOvNR5kAXJ5mBN6gTeMay9rDhTP/WNr7VDiDqQ40rRedUd9GoCBAjYaprVxQVY/MChhOtC0o7MDkgpDmvyHeKj025VJO6woqMPGHOqdBdGHZxuZPTJcA3UrutoHsIHoBJqxmsrXh8OC86hzkqRpmbQNR7yuXLV0ndZmWdJyjBIYQkKWbIVyUr8a1CZny9BsKhGAy/GZg6VAqdH4lrMITPLoP5Uj2qJzMpq3vc10K8dvaoGJ7xD8NcO8lTmHBadIJAT4FG9ik7SbWiOlVgxhVqeS0bKKgCem5JI8hNX5gsqOHaQlb3aK2VY89o3JPKTuPSoBxVgtOK+0hsttiE98BClrUdBUEkybEmYr12KjdY2doQo2RFpIFxsVFMY62kQlIAHO8+99/am/AmYIRjG9SlpQQrVoO40kgHqJ/rUeWwpa0IBSCvSJUYTfumTyg1NMBkDGXvJBcDrbgCe2ukNqJ8KkkwEm3eMxztIpsMehutzSatFFLM5yzE9qzicIUvsNqCgymEq/isbKJBPQidt60fETLUY1ttbGr7Ukd1MEEp30qBulQNxOxnkZD/K21NmJgj6j98jMdYvTtp4EyQNXX93FOawROqFI6QvaBpRULwlljSHHhimlLxGkobbMQlV9SlA27kTc+UGaUZZkLuKcKWtKlAixMSOZM+FIAJkiN6u/i3hPAuBeIxAWiE99baiCQIF0gEHkNuQqqsDws8nsiw4ntsQToQlwBzSBqClXATbkTJi1UsIdpYdUo1WGTZXiTh8S4wrQyjvLCVxJ2SmAZI0rVE2IB5gUhwOZKCVoCUwuZUfFFoj67zvyru4gdfwql4MugoCjqS2oaVTAlXnpA8VwI2phmWTYcJwzWDWXnXEkrVyKiogJiARpjmBYzzrYdV1tF4QKXU/4HwXZYJoEXXKz/mMj/bFNMyxwaaccOyElXuBb5mKzwjOhCEflSE/IAf0qKfEjNNLKWQe84ZP8qdvmqPka2BdJ1KrwYZxwylC1E3kJJv7Ct4yHEQVFlwJAJJUggAASTJAG1NMJmT2AOkOJUhY7zaVjUhREmxB0rG2xFr1uzzPXltSl4LYWlLd4CysALWSkCxtHSFCJ5RPxWIMgEYblOhNf21VrYYw05iajZMPh7hilrEOq/wVaUaR4lqEnSPKFAHne1XDwXgyjDBSiCp09pbZIIACR6AAVW2Q4bsMGw0LvPwqYkNB0gD3gjzNwNqt/L8EGWkNp8KEhI9AIrlRHjYuWXbQeVvsqnDJA1vO66KKKK6KlRUV4jw04htOj7tZ1rMWUUDY/T2qVVw51hVOMrSiNZFp/fSpcXFxYiBrqPJNhdleCvnnNmSxinG2kfcvK7iVjuqST3YMjwqlMgiII61ty3BOuOpZUvsNRu20IXa5Ko2gX75J8jUs47yNTmHbQhI7TDN61DnFgsCNzPe9jUU4bzhrDpdfcUVYhcpSAJUJupZJsJVG/Q9a9ZO6bDZ2CrxbSproD6X021WiwMkynTXyW3/1VGDzJa2pLQVpWN5BjWB1hV/UVa6FhQBBBBuCNiDcEVVeByRx5hZUlLDB7yVOHvqc/CSpXIyQT3Rewp78OuJJH2V0wtE9nPMCZR6jceU9Kvgka9uQGpZQHf4efJSzMIOaliuD4h5OW3Q4lMtuzqtIC/6ahf1mu7L+G8LmGCUtlrssUgAKSgkJKhcd0yAFiYiIM9Km+IYStJSsBSSIIOxqCtsuZTjQ4kqVhXe6RMnTuRf8STcdR70p7TGS5psdVVHIJmBhHaGnXoo5lXCy8YhwNOkvNAQ05zRGnunkQQBBEeHat3w+Bbxn3jS9bbbhEAyFeEAxeLkVJOLsqdYdTmOCWOzV3lEXCSdybeBXMHYz1svz3illTjGOw57N9CgHmxzVEz/ElQ1JJ9JvSjIaAOvRUCIGrmWBFPA8ku4fYGYYtQxjxSYKllVlkggaRNhBPSwFSzOM+YyptLGDXKyCqFEKSJtqUd9RjYcgNrTz8SIL7zWOy9rVpkuKJQkK0xuCqSSCUkRJpZn2Oy/FgYlTim3xYIaaCYIuNUk6vIgivWspYarD5DIQXXHIbFdON4mxrKVvPtgpUz3C2Uns3D3ZWJBBJIsYA9ZFJl4xSmGe3QCptpYcUuLBR1IImCVT3LC3XetmVcTvKbDDq1lF1KED/CAk6pjVMQASbmlueYJfYEOwlSXtUSfA8gOARz6kk9Im9QS4eMOGQU0r0rVMic69fJJsS9hghK20FT34kr1FIPOxInyp2xmS04bW+vxCzcQqDIAvyIvttSzLMEpHZ4omGm3koKgApSD40yk2IImJMd0i1pf5wr/1DHpQ/iklrSNLqEnuiB3dHJZNzuN7nauyzEHYfb+1A/C8zpcnXy6Jjwj8S0M4ZKMW26oNkJQ6hMgo5BUkXTsCOUdLvc4+KmHZQlTSFOKUJSJ0yDzMTHTz6dIZmTxcX9iwX36P8NKiE6lRYxAgJsTJ5XtSvNODHsGr75xtoqHhC9a9PogEx5mKxVlaA19kOjebkUPLVSjG8RuZi3iXlIWcOwmEtpJS2VmQFrUTdSZEJAkymwE1HcBlrv2dzENuhooBTbVrX+a48IgpR5mfOpUvIsQrL0YdtpOGwaPvHXnzClnckoSSreCARySPXTko+2JTlrKkoaSNS3uzhSwlQVIEzdR/ERRxqVG3JaEIIr1ueQ/dQxrhvFOtLxi0qW2D3nCobiBzMk3A2NTL4dZHCTiFC5lKB0AspXuRHoD1rZxpgUspYy7CuLWSSVp1TckFOoCw/Eo9IBqV5dggy0hsbISE+sbn3N6dDITYaJE7GtAPPTwW9xwJSVKMJAJJOwAuTVUYvOS9i/tRSS02tB9EBXdHqYJjrNSLj3PyojCNXWojXHX8KPXYn2HWlbC8RlzadbTS2HT3gCFajyBIkWAMWI3rzESZG5RQudoCaVG9PLRZgZU5joN6VWGM4GUv7zDOIdZVcSqCBvfl+h8q48PlqcRjGmCsaUoSlxxJkHQklRSTvAAQDzgVvzNrBOMqfZK2lghJa5FSpiN7CCbdIgTTzgPLFYfDrxKkpQpyyHF7hsC5SNzqPO3h3rmOxEkWHdI9xqLAFtDU870NOit4bXPDWjXrVTPhzBodxiU6CGmEakJMzqBSlKlcyY2m9vKrCqPcE5YG8MlZSQ6731qV4jJOmendi3KT51Ia8wcXCiAOpufNe4h4c+g0FkUUUVWp0UGiihChvEuCDHbOz/jAADobyPTY+xqsszytOV4tJgOsLEwpIJBHtEpVBBEWMVe2YZeh5BQ4nUk/uQeR86gufZMl5eIZeR3UtgtqIuDeFA/OfSDXLeBhZC4/6394fOt1WDxW27zdPYKrDjcVj3021kGQiPu0jqQbR5mSfPamWe5eAdTboXi2EhTxQkJFiACItqTIEbkeYg8S83xGFaVhSFNrJBSqIVoM2B3IMyCNr9bd3CeQKA7Z7UlsKBQ3sp1xMlNiRMGYHM1fKeAOLUNa2zQL5q/Y8udybJLf8nZuSdTyUx4Q4sTi24VAfSO8OSh+ZPkeY5HyinOYYBDzZbcSFIVuP0I6EdaqrFMr7Uvsp7B9LmnskmSTGuUx+IJ8SNr7X01OOFeM0YoBC4Q/05L80+f8O/rV7HNlbmHmOX8KN7Cwrkay3E4GUtJ+14UmeyXOpB5+E3B9CPIbmM8R5sHJQjANYdSuaUKC58oA/SrUivCfOlOgrobKiPF5bloJ56KkG8G8JB1NIO5WlaUH6EqrpZw6khCkJIQtWkPuCANpKE9AL6rnzG1XLUK40zNT+BBQjufaCAryAWgX89JPvWXRiMVGqezEGZ4Dhb58uufNsiawLjBW7rD6mu1cMEadRUSLE6Y0ncWHPkz+LDJUlOlrulSAFJUJVHhGkXIGoifMVw8a5STl+GWl1a0BLZDcW06QZtfUAPpWnM84K8uwi0hSlJlMHcltKk8r3getcp82ZwH/AL/PoqGMIAd0Ovmtb+XfZMpebeSO1xKklKehTGkD+USSdrx0mC5fjHGHUrbkOI7wIvH9t+tWJ9hDyHMdmatStPcYRZKQPCk33J/DfmTeYS/DjLJxK3I7qEEHoSuwHyCreldLJV4bokiSkbnm/Pl4BJjxGo4pOIX3VCx0JDZKeYkA3M+IyfkK6M94ibdxKMQ0lwEQpSXV60lSTYCROkADcmrExXCGEcMqZSCfyyj/AIkCtTfBWEH/AGQfVSz+qqYYH6VShi4q1y/PVIsZ8SW3cKW3g66pYGsBYQiZ1WIBXFhzv5Ug4TweJccUnDrU2hQHaLiwHIdSfIRPParCw3CuFbVrSyjVyJlUemomKZjyrYgJNXH0SjimhpaxuvO6W5Tw80xKhK3VeJxd1Hr6D0+Zrg4t4rThUaEQX1Cw/IPzH+g/pWnijjVGHBQ1C3tuqUHz6ny+fQxXBZe72Rx5CX1hc6VSYAkFaupBAgchflFNke2BoLt7AcydAp2NdK66wyp0YVXbPBDq1yFIKvvEJVuYIgqUDtMgG4EyJMw2x9lJw7acQxqK1IccCeysPzCwAk3M3JE1yltrFMOuYdpK3FkF1lSoIUJlSI2WSfFsekyKji2tbjeHYIC1pQ26QRoUoGdxyTAkixKSfM8RzfxbiXEtcD2qm1Be4BBFL0I161K6QPBFBQjbzXRgsmOYPktNN4dhEaibJA3MmJUo3sBt0irOyPL04rFIMdoyye8SIbkCEpSOZBg3mAOU0lyXh8JH2PDEurMrW4s6UDwpJgb8rXq0smy0YdhDQMhAiYiTuTHKSSYrA/7Uod/42d3r1NbrX+lhJ7zvZdoFFFFdJRoooooQiiiihCKW5/lqnmVIQYWRY8vSmVFYewPaWu0K01xaQQqq4p4Z+0pYZUQ3iEIIBIm4RJSY/CYmRPvUGczJYWGsU44h3DEhCkgLvtBBI735Vz0nkavfOMhQ6oOgQ8gd0gxPQHyuR71XOc5OjEpxCHWuzfR30LKYWOUHmpNh13ttXNa/8KeHNdl6HdtftQ3CpoZQXx67jmo3leCTgWzin0ntSSGW1eKeqvONzyHmRS7PcKr7OziXO686pUwNMp8SVQOfn0KedZ5gl7BrbRiWkPpSJaKiop0/wkESnbuqFugpVneeOYpepwgRZKU+FI8v711MPBK6YS1BBuXV2uA0D3Nd1NJIzJl9uu5P2Un4d+I60QjEguJFtY8Y9fzeu/rU/wAvzNt9OtpaVp8jceo3HvVU8N5GHWn3CntHG0gobkjVMybEE2BgA3NZYbLSCl3DvBtSgmElZBC1T92FDxG03iAUzvVb8TDnczSmvLSvzZI4Di0HmrOz3MRh8O45+UW/mNh9TXBkmX9rlzeHfQUpCiuCYUe+VJ2umxvzudqiq+McSzDeMYDgBBGoaTIMgyJQqDfbeKkOC+IeFX4its/xJkfNM/0r3hh5zi46XCBIWNyCxr5pjmKEoXhGkJAQF2SNgEpUaU5Dwm6664ytXZtYdWpo6Z1hZWZm2wgW2NNm8ywjq0rDzalp2+8iLRsT08qZIxQF0rE9QRUcWDyVJ1zFw8052KOUNGlKFVfxfmYexPYsAlDZ7NtI/EvwqV6qV9IqccMZJ9lw4QbuK7zhHNR5egED2nnSzIeE28LiFurcQpIH3ZUQCJnUTymIEjqdqcYniTDI8T7Q9FAn6SaphjIJc7UrOImDgI2d0JhXk1F8d8RsMjwBbh8hpHzVf6Umc4wxmJkYdoISN1ATA3utUJFvIVQ7sjM6w62UgaXGgUzzPN2sONTqwnoOZ9ALmoHnfHLr+pGHSpDaRKlDxlO0mPCLjbrvSDNMMoAOKdS6VkhRCiog2MEkDcbEWsa6OEMapvEjTBUpK0gGwJ0kgHyKgBXj3hsTpWXpXpomMj7Ya7ddHDjWFXqQ+lxTih3Sk/RIG6oveZ2And3hkfY2e2YdS/hw4JA30LsoK5SFBBBtuZAmuPOMpwzyFP4d1DKkEa0yQjVv3CBvvGkQYtFKmkLxa0paQpBUAHnBq0k2KlKCZAEiYAub7mBx3gYol5cQ387XaCn7jQt/q8HgilBXYjf51XRjWknFKRl+tRcBSQkCIMFQQfy28UxHlcyjKMo+xNISlpKsa4NyQpYV+VAAVAG02nnbbflGUssnscJ2zmJcGkkygmLm+kaU2mJ5C5NWLwlwuMK2Sshb6ySpdyRMd0FXe0iPck1MXOxI4UZOQauOrqfZNa0Rf5JBfZvJbOGuGU4ZJUSVvrA1rPzIHRM/OnlFFdBjAwZWiyle8vOZ2qKKKK0soooooQiiiihCKKKKEIpdneTjENFGooPJQ3H9welMaKy5ocMrtFpri01CrbPsrDDTLeKQl5CTE6ZSU3sJuFBPvYQd6hGf/DlYcWcKQtuNQQVd+OYE2UNovNxvzv15hKwUqAUk7giR8jUax/BQ7YPMrKCPwR3CIjSIjSD7xyFoqBsU+FcXYY2/SU8ujmH+Sx5qnMt4gQ0+HlBbakt6CylPdVpGlNyqUiwsQbjczXvB+D1PLxTgKWmgpyYtqvYdYufYVO8zy0vIcaxTC0tgkoWU+BR/Kra5uLwbjoKiy+CyGSvBvqM91xtcAEc5ixteCPrQ3FQva5hrG5wAvpTkD6ipXrontIJ7QF7c0iw2LXilOBwkMF0OuETae4lI5TeB6T+Gt3EOEZYxbwU3KNCS2hJKRqITzGwHePnWOYYHE4QNIW2ptIJUFsrJ1yBuQSCqBba02vWOfZq1isQ253kJgBeoTEEm2mZkGOW1dBgcZQWf66HunlSmm5p9tUgkZL96o1+bLp4gyfDMK0S4lXY9oO8CNUxpgpm8bzWGP4ZZaLQLjkOoC57NJCEkgSrvCwkbVzcX49GIxOtpQUlSUgbpiOuoCLk32p9nmP7XQy06wW1MpbUouIGlQUDNzqIgbDefKlCTERthq43BzV29QfTdayxuL7C2iQJyABkPKDi0Fa0y2B3UpMajIO5mBYW3vSfMEJS4tKFakBRCT1TNj8qkmU5kvDoBYebKS4sKbdUkWBGlYkgiU7wZtzpNxHiW3MU4pkQ2TaBAJgSQOQJk1dhpZTM5r7i9D56EUseXNIljYGAjX5om2aM/Y28KW0pJcRrWVJCtZOk6TIPdAMQOvWnQLeHxeGdbGhnFohSPwgnSQY5CSn61Fzn4cw6GH0FXZnuLSoBQG0GQQRH6DpW7FoxT62dLC0JQEpaCknSANiVLASdpJMC1Qvwr3Cktu+HGtnA9309qJwlaDVvSg5c/m6OMWUocS2lso7KUA3IUidaTJ595QI5WpLljqkvNqQNSwoFKbmTNhAufQVNBwS6tQdxbwebAkhDpKvSSmAPT/wA09yjKG1FRwGGWl1KYKgqRf+JSyL/Ohv8AyEcUQgb23UvTS+t9V7+GfI/P3R1tRRnLeC9WpzGhxhM2bQ2QeV/CQkRbYk845zPJcmfWhtvBKUjDD/uKSkJsYJgoBWqQb9eYp/k3BBW2DjlKcVM6NQCUjkDpA1HnvFS9jDpQkJQAlKRAAEACpTFLiTWc9nZo087J2aOHuXdudvJLcm4XYwxKm0ntFbrUZUefoB6AU2ooq5rQ0UAUznFxqSiiiitLKKKKKEIooooQiiiihCKKKKEIooooQiiiihCwcaCgQoAg2IIkEUlxnCDJQpLQDKlfiSP1E7fKntFLfGyQUcKrbXuZ3SoFiuFcW2yEoUl0pNo7hSOXiMGPURS3OcmCSl3EYMLdNlfdhYUPVMienMbbVZ9FRnAMBrGS09Cn/iS7vtBVL43h/L23QVsuBKx4NS06OcxOoeny89OK4PwCe4VOIKvCvWCByhQIt6+xjndS2EkgkAkbEjatLmWNKXrU22V/mKQVfOJrYhxA0mcsZoTqz3VMs8MZcUlsqcDoHj12MXJHdCfaPnvXuXZBgXPuU4dxa+TiS4pR9QDA+Uem1XM1lraVFSW0BR3ISATO9wJrchoDYAegijg4g96Zy9zwjRnuqwyvJlr+7RgEBKdlqbS2UkbGSJUZ5iDTjK+FcWoqD7oQ0Z7s9oqeV+Q9SfQVOqK8GBjJq8l3iVo4kizGgKMZPwCwwoqUS8pQjvgR12A38zNSHDYRDadLaUoT0SAB8hW6iq2RtZZoSHyOeauKKKKK2sIooooQiiiihCKKKKEIooooQiiiihCKKKKEIooooQiiiihCKKKKEIooooQiiiihCKKKKEIooooQiiiihCKKKKEIooooQiiiihCKKKKEIooooQv/2Q=="/>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37" name="AutoShape 18" descr="data:image/jpeg;base64,/9j/4AAQSkZJRgABAQAAAQABAAD/2wCEAAkGBhQRERUUExQWFRQWGBoXGBgWGRseGBwbGB0YHBofHhgaHiYeHR4jGhkYIC8hIycqLiwtGx4xNTAqNSYrLCkBCQoKDgwOGg8PGiokHyItLyk0NSwyNC8vMDAyLCwsKS8qLC0sLC0pLyowLC8sLC8sLCwsLCwtLCk0LDEsLSwsLP/AABEIALYBFQMBIgACEQEDEQH/xAAcAAEAAgMBAQEAAAAAAAAAAAAABgcDBAUBAgj/xAA/EAACAQIEBAQDBgUCBgIDAAABAgMAEQQSITEFBkFREyJhcTKBkQcUI0JSoXKxwdHwM4JikqKy4fFjcxUWJf/EABoBAQADAQEBAAAAAAAAAAAAAAACAwQFAQb/xAAzEQABBAAEAwYGAQQDAAAAAAABAAIDERIhMUEEUWETInGBofAykbHB0eEFI0JS8RRikv/aAAwDAQACEQMRAD8AvGlKURKUpREpSlESlKURKUpREpXyWtXM4nx5IhsW9th/npVUszIhbzSk1pcaC6matDGcXjjBJOa3RdarTmT7TgpYRtmP6SDb20/qKhcPG8RjJliiPhlzYgE5e5JG1gATteqQ6eVpexuFvN3Lw1VuBjTTznyGatviH2iRqAY8rC+vm1Hytp86j3EPtVAOZZPL1XQMLdrbn6j1qAQcGXErK0cjvLDqySCwdR1UqdNjp7V0eM8MijgEsKxBJMOrBSLyEkgOwZrsMuZToapdEC4MkkcSTVDu9fUaGlYCACWsGXPNdR/tXYOQXdkbrezL89Lj0/evrD/aroVZ3uR8a3HtcWOvqBUK5f4kIMQjkApezggEZTvodNN/lXS5pwpwzPErX8WTxBton5Pa7Fr98i1ok/j4WzCKnZiwcXz229VW3iHFhdQ+Xy33Uwh+1UMv+oVcEb/A37aftraulB9pwIVlcFdnVgMy+oOl7duoqH81wRw3IWE5USMoEAfO6uc5YAW2BFidjcVoHAYY4UYho2QGYRLlc3ygeZjmuM2jHSwrNHDG5jXsMgs0M712rLxVpfTi0taaz5flXJgOc0kvoPLqcpvdTsy9wa7mC4pHKBlbcX7aV+f8Ng3hijxEeIKBpHSNXBsQCRfS4tbe40I6V0MHzdNB4kcyeVXtnS5Ecg13vbW19D/WpgcQ0nA4PA55HLI1zrz5KsiM6gt9Qr8zV7Vd8A57EixlSCHJVlO6N/RTp9amXDuNLKNNGBsVO4I3HrVkXFNe7A7uu5H3moPic0XqOa6VKA0rWqkpSlESlKURKUpREpSlESlKURKUpREpSlESlKURKUpRErFPOEGZjYCmInVVuxsKrrnLnoRBlV0Ztcqrr7VlnnLKYwW46D7norY48WewW9zTzykQIDoRbYG5/b+V6q3iXMEmLDNmyRpYsFa7lSQCQvYA3OwrHxFJMzSzn8dQr+G0eZAh2z9iT0tbe5BOnUfmHDsUlkwqkH88WjAgWdGGgN79TqrD1qqPhyypS3tHHfYb0Acjlv5gK0vHwtOEep/HgtcRRHCTthgM0TMJM3mMkLaBrn4f1eW1iKj3A+KHDTpKBmyHUdwbgj3sa6PDp2jxLjBAyiRSqhl/K1iQynQ5dRcm3XrUg4R9m1zmxL6nXw49B82/oo+ddiGGmva/NrueuYzB8P1ssUkuYI1C4sXF4YJ5ZoGZzKjBIyhBUyb5jexANyLXvWT7hjMTh4oFwpyRA5Xa6trvqxUW6WsdAKsXh3BocOLRRqnqB5vmx1/et61et4eJpDqsisz0FDlsSqzM85DIKrIvs4xR38Jfd7/9qkVuSciYxnV2khZlCgZiTogsuhSxsBVjP6V6Kpj/AJCKd7mirbev26c1J0MjADzVdcR5fx7F2aKGR3XKZFIz2tbS5UA202rmcYMq4eGCTDyQCJicxuwObcnYX+drGrXDa17UOFl4fiBijHwnwzqtOgNcuSlKJYjT9/yq3xPE0ljWGCSNYlgyXfSQG/nIUi5LKLWU65q6fC+Gfd8LkeTw5DlxGJuCzeHf4ba9rG9/zd67XFeTsNPqY8jfqj8p+nwn5iovjuXcXgw7IfvEBjMbDXOIzqRY3ItuCLgdqqm/jyWYYnb3R1J8dP3XVWx8UMVvHRR9oDNinGDVwC10A0sL6E9hfvtoKk3LvOvmkSdsjttINvEXY9h77XA71r8tcRjVMQ6KqLFG7IM3nNxu6/mIt8fS50Arn8vcDSRJvGF28BpFA3UD4WJ6FjsOovfcVVxHZyNc2ZpAZhAP918/oVbHibWA/FZPJXNwPmYuI/FOjro3ZhuD9CR7GpMrg1+eeA8ySYQQJLYwl1kU386A6NcbgWOax9xvVscA5gyjIzZoxJkVuwOqEnqOl/aszZH8M8RTGwdHc891JzBIMTB4hTClfKtpX1XSWZKUpREpSlESlKURKUpREpSlESlKURKUpREr5d7b19VG+beOJDG2puNSF3Nul9be9UzyiJhd7Kmxhe6go/z7zf4KNohIvlB19Ntgff6VWvBkjxckxlkMctgY2/Kvm1J1G2g/3X9vcXOZ2bFsMsaMFTMjOhffzWOgAtqb65RY610I+Y48QC8mGjchT4lrJIq2ysQx0ddbWOouBroazRxPjYXAEvOpB+E5ENzy6HPory5pIaDkPXrl6fNbD4yRIpIcWTFJGtknyhw6XHkNx583brbW1teZwvhUmNGh8HCIqh2P5/DBAJ6MwH+0C2/X75e4VJxBkErN92g8ovueuW/6iLAnoNO1SbFcXbBP4WIjVsK11R0W2Vf0sg0IA6jW3e9dKDh28P3n1ZO2g/3ryG3XJJKZDhb+11OX+HYeKIfdsrI351IYse5fqf5dq6VqgMsp4bOs0Jz4ObUgG49bH9S9D1Gh203cHxT7vjwgfNh8XZ0N9Az3ykdrtdSPbrer+1zzVJiOoUxr2sWGxSyAlGDAMyk+qmxHyrPakr3NjLmCzsoMaC4B2SA0vXyi17es3DS4o8cgwl2f49KVsrCHYWmwMkr5NeuNK+JpQiszHRQST6DX51CKUtndEGU0Z34/u1J7AYw/FZ5L6tXkkgUFibBQST2A3P0rk8f48sOEM6m+ZRkPfMLg/Ia/KuJzPx8pw+IH/UmjQtfe1gW+p0+tbXSAWqWxkkLe45yfFibTQsIpSAysvwtfUEgbE9x871FOF4iWDEzxzIPHmAj89hHdjqxI3Ww0y77CpqvEBg8BG8nxLEgsdy+Uaf39K1JeCHiGDjaeyTkF0cC2XMSVBA6Zcv8APevJGtmaY37j739Qpsc6M4hpai8cUZwfjNZj94KTuyguUubZeq6ZSALW06CtTlzmv7tnia5icqQTqUynttY9QNq0eJvii33aTMxRj5ANzbVrKPMbdddK8wvK+IkYjIFsMxzsq2XuQTe3yrM7homxvbxLhRN66Dblp+tFeJXFwMY0V+cD4t53iY6BhkP8YuF/t71JKoXknmCySQvIfEBjMLeim1gettCPT2q6eDcQ8ZCTurMh91Nv3Fq5/Dl8Lzw0mZGh5jJXSAOHaN0P1XRpSlb1QlKUoiUpSiJSlKIlKUoiUpSiJSlKItfHT5EZgCSBoBuapnn/AI28siwxkXdjcKRa+2rbd7nb1qzebccEiIubgFsq7nTv0Hc1QsPMWTFPOEV73AD3sFOh0v1W4179axNYZ+IJaLEY02LtvfRaGkMjs5F2Xlv76rsYjF4nBeDk8N42jylYyXhfKbm4tcMcxJI339K0sTg48ViI4sNE0LPrKCTZTuRl6KoF/e21q7UXM8QwzGAvhSl2KKilWZjYBXYWFzboLAHSun9n/BisbYqTWSa9id8t7k/7m/YCtXAscXF724SMtxfiNDXiVVxDgBQN36eC7D4Z8NAqYaNWCaFWJBYdSCPzE6m965U3HoMUjYecHDyNoBJbKG6ENte/RrXqTuxAJAue17X9L9Krzm7jIkus+FaN10DhgdOzCwuvUa6VrmcQLtUQtDjVLjSSSYfxsJILoxuF/RINQy+jDT1BB3FcqTFNlC3NojdO4uQ2nz19ye9bE7sQADnK28I3v5ddL+nb1rRxOY+YDcKbfO1c/ESuhVaqdcrcyCGDEyOC34yMFFt5Rr/2k/Kp/VFDFNlZCbKWVsvdlGW/yBapxyhzlmKxPmklnnb2RCAQb9RodB2rXDL/AGlYp4T8QU9Br5y616K1OK43wYmfS40F+5/tUeK4Vk2Fzye7nkq4ZXMtrRqtsGozz/xbwcOUHxyaAen/ALrY/wD26NMNHLIRndA2Qd/XsKq/jnHnxMxke+UaL2/zSpyyCsIU4YjeIroc0caDJh8MD5IkVCRrcgKGI77ae3rXn/5JMRjBJObRR2YruSE0SMC+v5b3/wCI1GvHJbN16D1/sBX1HLobbnr/AJ1uTWcuOq1BoqlLsZxGXi2LSIeVL7DUKv5mPc2698oFS7inMojlhwuGAZyyoTuFUWBHuFB9rVAeCY2VUMGGQmWXR2X4so6A7Io3J77kWFdXh0gwTDJlnxsnkAGqR30spHxMep2AB9atY8/Pf8Kl7B8tvuVJee+BeLF94iuJoQTcblBuP9upHpcVHI5GkwkeHwaO3iA+Kxt5QCfwy+gygm/sfU1Za3sL721tte1VlxnAS4XEvhoDljxBV0GYqDv5cw26p00y1bxMXaNDhVtN56efhqFTA/CS078ve61MZwUYPw3EiSTwuryouoVQVy79m0P8Qq0uT+OKTE66JiGmY36WOl/Yi16g33EqHkxc4It4bRwJnyKR8JKjyCwBP8I81OTMW0f3jDubvEjCIdbyMA1h2Nwf91cOd7pIxLeJ0Zu9iDqBkLo15FdBjQ12CqDvYV8Ka9rR4PjBJECN18jfxLo3vqN63q6jXBwDhushFGilKUqS8SlKURKUpREpSlESlKURK8bavaxYlyEYjcA2rwmhaKsvtO4uyxSZbJm8pv8AE1jb/lH7nvvUQ4a0+Bw5bxI2S4zqmVpYS1rHKdD0ut/pXR+0GUvLHHlzu8i3N7AldMqk7AXsT/auaOPpLI0UuDhLSaExSBcxvcDPsTe1tdTXLha58F4bDiXO0ur6kdc/strqa4C6oVvqc/wtfjGPmxksWHLIUkkDRlP0MSq3t1AzGx1F6svGYwYXDsQPJGo0FvhWwFgRa9rftUA5NwKNxOQouVIQxVTuLWjF79dyfWpvzNHmwc4/+J/2F/6V34YmMiaxooe/VcyV5c8krYwGPSZA8bAqRcWrFxPhUeITLIt+x6r7H+m1VVyvzQ2Ek6tGdWX+ov1H7j5WtnAY5JkDxsGUi+n9t99PSmhwP306/v8A34eEV3mqrePcDbBORuDZkOoG/wC1wCCK4qz6g28t7/K5t+5qzua+Wnn88bm41KEkjS2qja+g061XTYYobEajS1v0nTX1JtXOlZgcujC/GFoYhvr/AC9Pe1bfCOKthp0kXcWuABommYa7Ei4v61iPTpa573N9bHrqbfKtd0uf6d6i11EUpuFghWny3zymKYIy5ZHZsiLc2RRe7k2Avrt6bVk59xWTDqP1N/IGqh+8ZWvfXrYkX9ARsKl3MnMn3qGJrZfw7EW0zG4a2pNr6C+9q0vmuOiszYQJARooziMUTpc2AsBfoP2ArTzbAkG30H96+pH1329rf2rX8c3Nj/nvVQCtJRXPy79TWVG07AfU1iCf5cV9xkX6fW5/8V6V4Fv4bFuoKK2UPbNqQCPUDcC//ipbyrjYMPIqxRvicU/lz2yqoNr5bgsFA3YgfLrC726j/P8AO9WnyIsUOCMzxiAXIaR73dRaxuQDa97KN7VKIgGyoT6KXgjuAO52qJfaJg/EwwmQ+aBwQw7HQ2Po2U39DWlxHmSWfFYaMK0cEroyg6NIoci7dhdTZf51MOI4MSwyR20ZGX6jT966DCdSMveqwOFaKteE8L+8i0TToisrHMU8PzAszm4GazLaxudRtWDAY+PDcRjk8YzqG88jC1yQRuSbgGxvtpWThwafBiOTFJBFG7KVYG7Xs219QLnTatHimDwqRfgTGaUOpJKlVy2IsO+tt71y2C5XxvJo22gCavcurU61deK3u+EOHjr9BavLk/FEDwW1IQSk+srMSL1KhUB5R4h4ksUguDiI2kKnoihQgt6HX/dU+Xas/wDHuJhAdqCR8lLiAMdjfNe0pStyoSlKURKUpREpSlESlKURK1eJD8J7kgZTqNx7GtqtTib2ic2v5Tpa/wC3WqpjUbvAqTdQqR5ux2XGwNIv4SjMqrvboLb3Y213Oa9fcjwLCiyQY2GEMGBJJUXK/ESScote3TWvjmSycRjLy5WCuXc2IRrMbgehIHuKx4V0za8U8QNcMjBrODe6nMbC/wC1c9rB2MeuQvLFzdyBAPUrY499365Dra3fsyGeTFSdyv8A1F2NSPnOfJgZz3TL/wAxC/1qPfZSfw5/40/7Wru89r//AD8R6KD9GWvpXCjQXH1KqLAcIlxDlIULugL6dFF739NKknA8bPgY4sQf9CZmBQnzXTRiFPUAXvsQQL7Wj2GxM+Hy4qG6amMPbqQbgE7nKG9r1v8AA+PLHKjTjxYFDERnYMdQddjfQHXoCLVF1OsHT3n0pWZjNW5w/iCToHjYFSOn9vfodRXN4xyrFOS3wOdyNj7jv6j96gfCsZNgDHNlIgn8yKWUlkAGot+YAgXsL6j2tngEiYuMSo102uN7jcdxbqO/yvndQ7smfI8/wfY6SFg4me/0qo43ytJhzqBlOzfl9u49jUZxDhbi4+Z7b7fyFfpVIIiCAqsNjcXF+xvpeqw+0+CNMUjIFF47sAq7qSL7b20+VYntDTY0W2OQuyOqrWDh7Sm/5Bux/kOl/wCVbPE8SNEXQKABr/X+1bOPx50AO1/8tsK4c04JPrUW242VY6mikWS4Nz9SR/KvkjQaf5718NLfT176VkU+tWqoFeBL1v8AB+EviZRFHYs17XNh5Rc3ttXY5R5LfFuJHGWAHUm4L2Niq29iCel6sHETw4Z1gw0SNinAjVQuoHQyMNbAC5vqdzUwzc/Lcqp0mdNWlgOFYfhmGVsQEeUkm4UFmP6UzC+Ufq0+WlRfj3MoxcbZmfxs4EMKD8NEGrMx3ZiDbbSxrHiuN4rDYuaQ5HxEYKOzWYIzaaeo1Hl0Gu4rnSKkkiQRzMPIFDOMqs0lme40yRgk73JtfrWtsdEF3lWg/fX5LOXcvf6XW5SaTEYzDZ3zJCuZLXsFVdAPna/qTVqrVf8A2e4MJicRZlbw1CBkvlN2Oq36HLpVgCrnCslQSqu4Hg1bE4iI4dZrSX85siBWcFi2+xGnXWt/mKBFw8xjiwywkKEljYF3OZTa3yYn2rlCNnxGNSOPxXZyAlyLjxTc2BBYDTTbUX0FZOLcChiRo0RnkijzyzBjlV9LJl212tuLg1xuJa3/AJgJcdQa8KzPeFbAZZ55E6dGO+x0959PNTfkOZ2iwTEAO5Ea/wD1RZ7/APNY/QVaibVUnJKEYfBZ2/MGuNkj8S6L/Ez5R/6NW2u1U8HWOUD/ADKlL8LD0XtKUreqEpSlESlKURKUpREpSlEStfHg+G+XfKbVsVjxCXVh3BqEjcTSOi9GRX59+0fDhZYwBcgMHe2jPoza9bFvpauAOAT+B4/hnwv1XF7bXte9r9am32jYRjCAgzR4dgJG2u8l7m3XX6C1RBuapjhvu118O2W9vNl3y37fKvf498x4WPsgMjRvleynxAZ2pLrzFhSj7KJxmxCdSqN9CQf+4VLOcEvgcRfbwyfpY1XP2e44R45ATYSBo/mRdf3Aq0eOYEz4aaIbvGwHuRcfvaunIKcsKpvhmMnaGbBxJnSX8VrAlh4YvcdBoDfqb+griB8uh22NdPgnFJcPMskOkyXC9dTpt1Ou1Y+P4CWKZhMCJL3YHc3699771VVZtVwOxXXgeSfBsZMT5cPbw4T1Gita9vMCyk2vcX7VNOVeIyJwgiNwCZJFFhZgNzZgdDa5v61AOEcMjxEOQJJ43ixqsgN41WQkecW01trfX01va7wYbgmFykNIztYZj/qNaxPZVA9D03NZeLxmOmGswfyrYB3wCLWnh0x0MSg20UEIDYgHUadT63NVrxvjZxEzSHQ/D2NgTYke/wBKnfC+aMfjsRdIroptkUAIoPeQ/m03O/atnmr7Po8UxYfgYi1yQLo9+pXr6kG/vVTZTI3szlyPP9q58ZgfjO/oqrjN99vWtLF4C5zLp/bp/wC66PG+FzYGUxygEizBluVIPXv0O+orJFhQI1d2IZgCBYbHUE+pFjbpeqzbCrQWyBcEx+h/zt61MOQuTPvbeJLf7uLjQ2LMLafw66kdrVm5RySyrhpfDMEpOYSXspsTmVhYq2ltN+tWHDO2CxUEEkRTB2yJLoylreQs40UX0sdyQTerMYAsC/e6pLHE0FzMXxVifunDYszKCCyABEtc2U6LmJFrm2p071XS4mRXkdJcksV2zZgWLaggEHUm++1Sj7QcPPw/Fyy4ZyFnB1Qm6FzdlNvhJa9m7EgVGOJ8EWKCGYSmWea5kAuQhbVBewu5BJOunzrdH3fMZnf9Dp91kKyT4B8PGY54/wAfELHJ4rNmMSMx1Ki9iwucxN+g312cHIEUti42aCZgonC+fJBc5I7jKLnLc7676Vq8KOISaJnSSVi2kbhirhGuLHUlc5YkCveNcfafEMuLzHIXAjXZWZjm010DXO59zU25DNRKlX2X5WbFugIUugUHcL5yAf2qe3tv71DfswwWTDO+3iSaeyAD+d67vM+P8HCTPscpUe7eUfzvUgCdVU7VVNhsLJisSVj+ORmYG9rbsST0sK841waTCyeHJYmwa6m4IN+vuCLGtbC41onDxtlddiP8/atjGY6XFSBpCZHYhRpvsAqgadenevHdsJgbGCvO/pStGDBvforX5PwihMBHq6nzn/ibKXv/AARk/UjsatJBoKgvLkTHGjKLCOPK4GyKRZEHqTqfap2u1cD+PJcx0h/ucSt/ECi1vIL2lKV0FnSlKURKUpREpSlESlKURK8bava8NEVcc7cPWZcRAvkVUaZj0Lm2QG/Q2+lVbwbh+H8Iz4l3yh8ixxjzMbBjc9BYjt71fPMeFJaNsoMYa8p9EBZQe4v/ADqjuJYCSHENGiokc58WISWKFdctiwIBGq/QddcfC210kAOGzi5Zb0c6/Svkohr6vb8LFi8ejhXwuH8IYds2bNm+Ii2Y98+XqdzVvcNxyzxRyrs6hh6dx8jcfKqw4TBG0U80zvIkUZXTyxZnFgqrpfprYAG2ldr7NuMFCcJLcH/Ujv6gEj5ghh866MDmkOjbfd5knqczma1OmqyzNOTufvZRnn3gJw2LZ0X8OW8i22ub51/5rn5itbBY2KV82MMjxiIRgJYMtgAptbWwAOvY6G9WrzVwc4nDOqj8RfNH/EOl/UXH0qJclYOCdnweKgUSHN4b2yyBreZSRY3/ADC99iOoqRlwOwuGRVjIsceJpzGv5XN4JJBgIYp5UYytIskLI2aN4wQJEYdCNdN8wU6Wrb4rhpOKcTaONiYkIyOCSI4bKcx/iBB73KjpWrh+Sc+IlwbO0U6/6ObWJyLm1twGU3FttdDWTk7A4iE4yNIj96EOVMpAkU5gWtfU6dR6VQ9weBS0RtMRPhr4qS8084jBKmDwqrE6Lq2hC32tuCxsSSdq+OVeEY+WQT4iRkQi95DdmG4smyjqNtzoa5fIfB8JOsjYtJHkR/gyt5RvdsupJYHf9JvvWyvNeK4hLJFhJTFGFYKJAWa/5dQt7m2mhyi5NZ3sc9t1nsrS4MBa2stSf2tznzg4xMAUJmlBsJBpGq3895GIAHprVacVnzeYWtoPoqgfLympdxHiGKM2IEyLGBCIsha6AqVcyXAN1Btc2O5GlRbiPEMOzSHwszZvI40S9he6g/quQLa1Vw/aSPImIy97bqDqYy2C7Xf4RyxHhHhkllWQSCxKnyws2wa+jKb2zg2HtVp8KzIuQ7agqRdbbbdvT6+tQMs+Fw2bFK8bSgiKIqFUrtcAagWJJGn713uBfaHLhMNEMVhndBZVlDAHJpkzKR0GgPUAV1SAG03Ma+CwWSbOR08VZw4bA6OhiXLICHFtwfX+o9Kq/nLkeCN4cPBiHDEs7JOy+Gia3fPYWNxbW5P0rLxf7YXVj93iXILrnOt2tplFxf6GuRx7hMjYjDQy/wCvIgaUsTJIGkvfMBoAgHlQbAC51sPG9094oGl2gWtjpcbhooMczqNDHAxKlgutiq9R5ntcEjW4rmxYeKXDPiXmZ8ZJKo8MbgHOSSOtwAABe2g61uzcpTYnGthEmLLGL/jtlAyAXBAJAIuF0FdDkPl4NiHdsrLA1ly6qz3Nje2oFr/Nata4OdZKOa5o0U35bwJgwsMbfEqeb3NyR73JqNfaJjTI0WFTUsc7fPRb+lsze2tTDGYtYY3kc2VAWJ9B/U1WGGmeWV8ZNGzQOzxyFb3UMpGnoosL1KSTs2l/y6nYKqNuJ1LPwzmLwGEMhhIU6SoiOGFvhZgLgX/Pa46g6Wy8LmmxPEIfHZAcMDI7JbKAvmNraXJKrpfatNuG4fDus6YtJEU5lQA+I3ZSBoAdiTbS+ldjknh/g4R8TlPiyXjRjsFFh5R+ZmfQaG1hXEn7GON8zBmRh0o4jd1dVlrqF0WB7yIzz57KzORMNmEs4GUM3hhTe4CXJJPViW1PpUuFaPA8AsMCIotZRf8AiIuxJ6km9b9XwRiKMMGyrldieSlKUq5VpSlKIlKUoiUpSiJSlKIlKUoi1OJ4PxomjuRmBFxuKqf7QODiaGRgbHBhUHZuj+2gBFXERUb5k4YxZGjQFTIrS23IFtbdbDesXEtc1zZ49Wn03+6viIILHaFU5wkTz4dIYI444kJaSZyD59yx7WBFtL6XuN68xwRcsmFkeWbDm7TNazbmy3N2y66AHy31sKzc48FaF5HjsuFmkynLsrrqQVGo1JIt0rCGh4eAVKz4plBV7XjjVxoRf4iVP+DQ3MIJbLFniNgAf+sZ6Xzy1AJUToWv21v0oKxuXuPJjIBIujfC6/pbS/yO4Nc3m3lnxss8N1xEVipXdgDcD1I3H061D4ZJcEy4yBSIJNGjbS6jc5dwhJJU/luL762PwjjEeKiEkRuNiD8Snsw6H+dbwWSstun0PLxCy96F9qMcQVOLQrNEWjx8FgyKCGa38tdQTsbg9653GuN4qKfD4ubCvFNEfDdmBCyr01H5iCym2m1u1S3i3LkczeIM0Uw2ljNm+drZv51HMd9nksrXfFlx3dWJ/d7VmdC68ha3RcRHXeNdK+/JaGO5pjTEHGwTHxZABJAEMYtYZryZiQbgG4/vXM4zxRXZZosOmGsc4szeJITc9TqL3OawruD7NWTVZo/43jN1HdVzFL+pFZOC4KLC4/EwuPGPhZhK13dfKD075tQB0FqOuMW4fJA5r/g258tK92sOG4HJLEJm+CItHIARb8VHMp1JHkYxrf3NqiPAuBfevFC3zpA8qAfmMZUkH3BIHqBU75O4x4uDxcDFh4TySBkJUsr5tzvo3Q9CB0rm8JePCwKuHLTY7EhlyrqUUX3A2HYaXOp0ArLFTnkXoBfjn9VaThbVb5e/BcbCcShxeLw/iRkx5RG0ckpyXF7WdvMi+lzrW4OH/fMa2HmcYSIXZYxZ1A/Kq2JBbLYkk6a1H+HcvyS4r7uPw3GcEtqMyAk3ttqLXrqx8q8Qw0meJDnF7PGy3131zA/UVqGIjQ56qDsDTVgEDK/taz8vcAhbHZcKwYREv42IsFGU2DCNdTrawJ966XNjDAziRZZMRi5FLGdjaNb3XKqJpfKCNW0Brknl7iLSnEFCZSwYszJckbaXsdhoa6cnK2PxljipgoB0ViWI7kKPIDb517hedAbULjabxCt910sXicLFhjFh1+8Y/EJZ3U52DMAXOY6AC5AtYa36Xrrcs8EGFgWP8xuz2/Ueg9ANB7Vm4PwaPCoEiW36m/Mx7k/XTao1zZzcbnDYVryG4dwdF7gHYHu2gFa44sOZP6WKSXH3WrX5q4s2MmGDguUUkyMoJuV1Og3C9urGtSOGeBI5cC80sZzKyOnwlTqGQaC5J9dDqaxPwWbCoTEBmULIJlcjxCd1XXKQOiEXbUjtWbivNDmEZ/EjxNlKmFyEdXFw+Ub9rfq020rmTzP4hzRFTmXVGj5ka1mNCCNwtUUbYmnFYPv31WjiMOMdiI4Y4Uw8pzGc2IClb3J9AtjYbkgHa9Wfyzw7xcREYwWgwwyhmAC3C2VUX/qLa9KivLXBBAsVo82LxFgWlvZM2tgnWw1YkdDtVt8D4QMNGEDFjcszHdmO5t0GgAHQVmAE8oaz4I/U78zXLors42Fx+J30XQUV9UpXRWRKUpREpSlESlKURKUpREpSlESlKURK8Kg17SiKB8x8vxhUw7KzQzSkk3sVJ1ADdDe1u9VhJwRMHi7YlXeEMwjc6IxHRtCLX3HTexFfoaWAMCCLg1X3NHAkigaPEMZIpJA4YaMNVvrsGAF/UXrnHFwpNX2bta1F0LC0j+rX+Q9VA8bjJ5cRB+ABOQ1iWumU5gLKGI8MKbliPPbtesbqcHLI+DlLGAIJgR5CScptrqM24OovodLV94rAy8MeZQpaB/IMQqjOuYC3m6G35TYaXFtK5mM41EmGOHwyv5yDLJJYM1rWAAJAG309TWvh2vDmmDNuQy0IuyTZNUMgNbVTy0g49fXyU/5e55hxVlb8KU/lY6H+FuvsbGpHeqP4PwkzLK5JCwpnbKLsewUXHqdxa3WpNwzjuNwy6D7zAApF7khWXMuurKcvQ3t7WrpvkjDyzFn1WTs3VdKXc240JAFJt4kiJ/tzAt+wt86y4bghh4lJiY2HhGPKb3zMcovbpa4BvUei5uwWJljknzRtGCFVxeMMxHmuvUWsLgAVLYOIRyr+FKjXGhVgd/S96z8TA57HDmMvGlbHKGUB5+n4UJEXgzGRc5++JNGqLsZC+UaabjXX1rKb8IgzhAmJxF/i+MAbsf8AhuRZRuRrtUvwXChGkakZvDOZSRswJIYdjqeu1RrmnlqbG8QR3H4BVVJX8oQXKkdCzE6jvWePhjELbqQB4UtJ4hkju98IJPjyWp9nnCD58U9/NdUJ3Ot3a/qRb5GppTKsagaIoFh0AA23rkY7mzCw/FMpPZPMf+nT966MbMLQ0LnyPMji4rr1q47HxwoXkYIo6n+QHU+gqI4zn55brhISTtnfW3yHlHzNQnjGKmkkbx2YuCVOY7EbgAaD5VY0AnDefqoYTqpZxHm+TGOIMPaJGNi7sAxB9fyj0GprDwrhbYLxlxMIeF0F5F1GQHzZWGo3DW0Pl9q+W5cixUMbQ/hTlEOVtEkOXXIejXBvb9r3rRbjcsKNGzESsTFJCwzI9wBm38rkG3l+Ii+nXkzTHif6cZy0LTkRnqCNuuY8FvjjEXed5HZbmKlOBRoJQuIwkilobkf7SLG6juRp2Otb/LfCmRkxcrBp3AEMKqCRmsqHU5VsNAvQEbGveB8seDlmneKaewWOD/UKsNFBANmIAAy7DWrN5Z5YYBJ8SLzi5C/kjHSyjTNbrc26VjJ7QmKIg38Thv4bWdzurwABjfpsPz0WblXl0wgyTANO5uW3Kra2UNbbrpprUltXiLYV9VtjjbG0NboFne8vOIpSlKmopSlKIlKUoiUpSiJSlKIlKUoiUpSiJSlKIlYsRhlkBVwGU7ggEH3BrLSiKFcU5YZDOQRLA6WaIrdhbaw2YD6/zquuK8jJOscmDyoWurRO+mYfpJva/Y6ajUVfJWuJxnleLE2JDIym4ZCAb/Qg623FYhBJA/Hwzq6bFX42SCpR5qj+HY/7nIhljeIxq0ciZbiW9zqxIFySL7iwFq+uWiYYpcY4NowVhB2zyaeX2sB7VZfGOX5iJkmjEmHYXup8wI2YLuD3t2+VQifk2KSLNh5mhBOWVJCWX0NrA9jrfrsRUP8AkxkFs4LC6gdwRZsA6i7I3yy00l2bxRZ3gOXPqubwPhv3w55wSRFIqEDV2W93ZrdMwA729DWlwXhsE0blvEDRQtK7BgBcHyqFK9R1vXZi4bjcJii5g8YLGB+CbIUAtcKP5ZfWuHgOIJDDiVKyAzrkU2FgASdza56adq2MdI8O7J2Rw1hOQzOL5A319FScArEOd36LdwmGzRTSR4qcJEIzYbnxANNHAuGuKRYWd/Ey4jESCNFYopbxLsxUrlzEXUgk79Lb1g4BxtIMNMolySyMhUhSQMh6kdxcV8RY6OOR3jnZJWAYOFbKXZmLrkOuWxGpB1HrVpdxAc9oJyIqx0be3jnZPTJRwxkA5dc/HquTxYgOQrs62U3f4rkXYEXNiDpXexWDiwk2GjeNJI3RDIWFyxc2Yhvyhelu3W9crmTiy4mYOLXCKrNa2ZgPM2XoO19bWrew82JmWFHwxlMZ/Cdgy6aWBbRWXQbn51bL2jo2OdlkcQujpkby08tb1UG4Q5wHl7zUgw+EVWxODYGYQlZ4UJFyFscl7HuBt+aoDj/9RrZrZjbMPMB0BHcDSpcvKmLMryYmXwBJ8Ui+fNfoBG223UDbeurwvlmCKyrAMc0hIDkN3tYD4Vtrcn61gh4mLhHE4sZNZNzzrvHlmfNaHRPmAAbQF68lHOCcExGJSEqjRxx5h94Aa4BJJtY67kDL9alnL/LaoWGBvNLcBnljHkv/AMTaKNCdLk9zUt4dyTKZLzyWhAsIo3ax0sATpYDsKlvDOGxwIEjRUUdAP3Pc+tQcJuIPf7reQ1O+Z89FIdnF/wBj6LkcE5PjhdZnJkntq2ygkWORBoBv61IgKWr2tLGNYMLRQVLnl5txSlKVNRSlKURKUpREpSlESlKURKUpREpSlESlKURKUpREpSlESlKURfLLWlxLgseIXLKoYdNwR7Ea0pXhAIor0Eg2FxpuRkzo0crxhNAvxfu2vpretLGctTjxczQvCRfIwNr97G4BPXelKxycHCc8NHpkr2zvyBNrhy4Jhh/FliwxKHKpCKdNNCClrdK1MKi+IiphcMBLYsCot5ja4OS49tq8pWDBnVnbc7reGNIJIG663DeXJ2kaNVwyQ3N0sSPcDINfnXXwnJUpDCfEsVbZU2Hrd7n5CwpStsXCROFuF+KxPnc00KHkuhgOR8NEmQr4gve8hvr/AAiyj2Ars4fCLGoVAFUbKosB7AUpWxsbWfCKWdz3O1Kz0pSpqKUpSiJSlKIlKUoiUpSiJSlKIlKUoi//2Q=="/>
          <p:cNvSpPr>
            <a:spLocks noChangeAspect="1" noChangeArrowheads="1"/>
          </p:cNvSpPr>
          <p:nvPr/>
        </p:nvSpPr>
        <p:spPr bwMode="auto">
          <a:xfrm>
            <a:off x="63500" y="-842963"/>
            <a:ext cx="2638425" cy="173355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38" name="AutoShape 24" descr="data:image/jpeg;base64,/9j/4AAQSkZJRgABAQAAAQABAAD/2wCEAAkGBhQSERQUExQVFBQWFxwZFhgYGBgfHBghGxgbIh8eGhkXHSYfHh0kGRgXHy8gIycpLSwsGR4xNTAqNSYrLCkBCQoKDgwOGg8PGjQkHyItNC0yNCosLC8sLC8pLCwpLTAsNSwtNCwwLzAsNCwsLy8sLCwsLCwwLCksLSwsLCwpKf/AABEIAOAA4AMBIgACEQEDEQH/xAAcAAADAQEBAQEBAAAAAAAAAAAABgcFBAMCCAH/xABLEAACAQIDBAcECAMFBgQHAAABAgMAEQQSIQUGMUEHEyJRYXGBMkKRoRQjUmJygqLBM5LSFUNTscIkg7LR4fAlY9PiFjRzk6Ozw//EABoBAAIDAQEAAAAAAAAAAAAAAAQFAAIDBgH/xAA2EQABAwIDBAkCBwEBAQEAAAABAAIDBBESITEFQWFxEyIyUYGRodHwscEGFDNCUqLh8SNDFf/aAAwDAQACEQMRAD8AuNFFFRRFFFFRRFFFFRRFFfMkgUEkgAC5J0A8zWBj96xwhXN99r5fQcW+Q7iawnqI4G4pHWCuyNzzZoTAzAC50A41k4neiFfZJlP3BcfzEhfgaTdsbZUDPiZhblnIt+VBoT5AnxpR2l0lILiGMuftPoPgNT62pYyuqqs2ooiR3nIe3r4Ih0UMOcz7cBqqZPvXKfYVEHjdj/pA+dZ+J2zLa7zMo81QfFQD86krby4/FEiLrLAXIhQ6DxKgsB5ml9neVhctIzGwvdiSeAHMkmi27F2hN+vPh4N+D7oZ20adn6cd+fwqw4neTDj28Sh85S3yzGuJt6sD/ixn8jH/AE1w7N6GGEQkxuKTDX93Q2vyZ2YKD4C/nXHvT0SS4aE4iCVcTEozNYWYL9oAEhlA1JB9ONQfh6lcbPmcT87wVDtGcC7YwPnNbS71YE/3sY/Iw/0124beTD+5iUXylK/6hUs3a2L9LxUOHzZesaxa17AAkm3PQGtnfzcF9mtFeTrUkzWbLlsVtcEZjyIPHv7qufw1A12FkzweY+wCoNqyluIsBCqWG2zLa6TMw81cfFgT860YN65R7ao48Lqf9QPyqG7L3Xxb4aTFwi0URbOwcKRkUEmxIJ0PKjA764qL+9LjukGb5ntfOszsavi/QqMVtzvh+y0G0IHfqR25fAv0Nht6IW9omI/fFh/OCV+JFaysCLg3B4EVCNm9JSGwmjKH7Saj4HUel6b9j7aVhnw0wtzyHT8yHQHzAPjQr62qpDasiIHe3Me3r4IhscM2cL78DqqTRS9gN7BwmXL99blfUcV+Y7yK345AwBUggi4INwfIimcFRFO3FG64Q743MNnBfVFFFbqiKKKKiiKKKKiiKKKKiiKKKKiiKz9qbZSAa9pyOyg4nxPcPE+lzpXLtzb/AFX1cdjJzPJL9/ee5fU2FroO8G8keFUtIS8j6hb9pz3k8hyvwHADS1KquvLXiCnGKQ7u7n84lExwjD0khs0LX2vtksDJO6qi62vZF7uPtHxOvcBwqf7d6RibrhhYf4jDX8qnh5t8BWSExu1piI0aTKLhFsEQebEAE2tcm5rBxOFeN2SRWR1NmVgQQe4g0dQ7Bbi6Wtdjf3bh7/ThvQVRtJ1sMAwt795+eacti9Gm0Me3WSgxK395NfMR91PaPhew8aZ8fu3snZCAYoPip3U5VK8QbglV0RdebEkcqQ8V0gY544ovpDqkSqFCdm+W1i5GrHQcTbwqjb9QrtTY8WNjH1kQzsByHsyr5Ky5vJPGnjw9pa12TdMsuSCaWkEtzPFZfQXtUCfE4fXK6iRAfuGx9Srr/LWZudsBYd4OoYaQySlAfuoxQ/Aq3pS9uDtb6NtHDSE2XrAjeUnZN/LNf0p76RZjs/bOFxwUlXUZwPey9hwPHqmW3jXrwRI4D9w9QvGEFgJ/aUt9MO0Xk2nJGxOSJUWNeQzIrEgd5LHXwHdTD0FbWYtiMMxvHkEig8FObK1h3NmXTw8TWnvpuEu1imMwM0RLKA2YnK1uBuASrgdkqRyHC2v3uzsGLYOHmxGLlRpnFgqc7ahEzWLEm1zYAWHIE1m57HQ4Br3cVcMcJcZ0Sz0c7GCbelRfZw5nt5KxjHyemnemYbUwe0IQAZsFOxQDiQgPzIEyeYFY/QtL1uLxuJkIDsATrzkdma3hdRWF0b709XtYsx7GLdlbzdiyH+ey/mNevaS8u3tA91GkBoG5xKYIfqN1WPAzX9c89v8A9YqUYXCvK6pGpd3IVVHEk8AKsvTBAsGzsNhYgQplVUUamyI2njqy12dHW4BwELYmWPrMWyErHdboLewCxyh24FibDhwuT6yYMYX95Nl4+IveG9wWfg+hGH6IBNK64mxZmQgqtx7OU8QLcbgk31tYCPYbFPGwdGZGHAqSD8RV13PxGKZNpYjGI8cp0CsCAqpGxAS/FRmOo4m54k1Bo0JsACSbAAcT5CtILvxNebj0zVJgG4S0WTvsLpGIsuJFx/iKNfzKOPmPgaoOx9slQJIHVkbW17o3fw9lvEa94PClDb3R3h8FslZcSzLjCbrlNwWbhFl4WUAksNb5jciwpG2Nt6XCvmjbQ+0p9lvMfuNa56q2GyQmegOB43ftPt9OCYxbQcy0dQMQ9R881+mdlbZScWHZcDtIeI8R3r4j1sdK0Kk2728seKAaMlJU1K37SHvU8xyvw5Ea2p/2Ht/rLRyWEnI8nt3dzW4r6i4vYOkry55gqBhkG7v5fOIRckIw9JGbtK2qKKKaoZFFFFRRFFFFRRFYu39t9V9XH/EI1P2B3kd55D1OgsevbO1BBHfQu2iL3nvPgOJ+HEiptvLvCMLGZHOeVycoPF25k25DThwFgOVKq+re0ingF5HacOPzmUTDG2xkkyaFzb0b0LhEsO3M1yqk348Xc8eN/En1NSzGYx5XLyMWZuJP/fDwroixqyYhZMVndGcGXKQGIvqFvoNNB+1Ureno5gxkAxmyipBHaiXQNbjlB9lxzQ8fA8XmzdnxbNaMWb3au+3L66ngrqqh9WTbsjQfdevQTtbs4nDXAOkqeoyt8LR/GtN2wW2s2HxC/R8fEWQ2tmuhIORj/ES4JynUa8PaqcdHG1DhdpwFrqGcwuDpbP2bG/Cz5SfKqfvpt7DbIkeWLDhsZirtmIOUWsCS3IXsSi8TqbaGi5mWl6up0sqROvH1tBqpVvduJidnv9YuaImyyqDlPgfst4H0Jpq6Ht64ohiMLiXRYWUyKXIC8AHUk/aXKbfdbvrjHTLiWwskM0UUzvcB2UZQDe4aK2VrcuA7wea3sTc+fE2YDq4z77c/wrxP+XjVp5mRwk1Lg0d/ss42EyDoRfgs3asMaTyLC+eIORG+out+ydQDe1vWt/eDevGbVEaNGGEfsiKNr3IsSWuTrbwFNGyNycPHwQ4hxxZrZQfL2PTtGmaLZ7WAuqDkqC9vU2H6aWHaks9jSwlw/k/qjmN59ET+VZFcTSW4NzKl+zN1NoIbx5oL8SJch9cjXrqm6PsZIc0kqMx4lnkY/Eqapg2cvMu3mxHyWw+VceMxWEibI+TPa+XKzvbvyqGa3javHO2mes57G8gT9SoPynZa1x8fZTpujTEjg0J9X/dK5Jdx8ZGQVQMQbgo63Fu7UGqZDtHBswUFFZjZQyPGSe4dYq3PgNa0Ds5eRdfJmPya4+VRsm0rXZIx/MEfQqEUmjmub4j7qWS74bQimhkxN5GgJMYnj0BYC54Ak6Cxvccq+tt9J2NnxCzJK0GUWVI2OUcL3B0a5F+0DyHKqXLs9rWurjmri1/UafppZ2vuTh5OKHDueDLbIfT2PTsmoNovhN6uCw/k3rDxGoHmrflxJlDLc9xyP+pm3a3pmxmxsXNOVLoky3UWuFhvci9r3J4WGnClfoh3OBJx+IssUV+qzcCV9qQ391LGx77n3aUtqbtYrBZ2RmMbKVZ4ywupFiHUagEHnceNPm7G/eEx2E/s/GAYa6CNWRiqMBa1j7h0GjXU+tqOjkZJEX07g5pO7csSHNeGyixHfvSP0gb4naGKLC4hjusK+HNiPtMQD4AKOVLFN2+3RxPs8l/4uHJsJAPZvwDryPjwPgdKUaYxYcIwaIKTFiOLVe2ExbxOHjYqym4I/wC/lVS3X3oXFpY9mZbFgDa9veQ8eNvEH0NSvD4ZpGCorOx4KoJJ9BrXUYJ8LIrMkkLg3XOjKfgwFxSvauy469nc8dk+/D6ahF0dW+nd3tOoX6S2BtzrPq5D9YBoftgc/AjmPUaGw2qk27W8IxUYdTklQjMBxRuRF+R14+IN9apOxtqieO5sHXRx3HvH3TxHw4g1z9BVPcTTzi0jdePH5zCcTRtsJI82laFFFFNUMivmSQKCSQABck8AB319Uvb14/QQj3u0/wCEHQfmYfBWHOsKidsEbpHaBXjYXuDQl/bO2AxeeQ5UUG1/dUeH2jxI77DkKkGO2l9NxamaQQxswXMQSIkvxsOJ5nxPIcN/pG27cjDKdBZpPP3V9B2vVe6kavdgULsJrZu3JpwH+/S3FYbSqRiEDOy3XifnqrltTon2WsAlzSxxhQTIjlgRb2zdWFuZIsPIVz7pbqfRpes2dtOGZW9uF8pVx4mNiQ3cwW48RcFL3B6SpMARFLeXCk6r70d+JS/LvXgeVje7Bvj0bxYmP6bsvK6sMzRJwPeYxyYHjHp4WOhcFr2nA92R36hChzXDEwZjzTP0idH0WKjbEoyYfExrmZybI2UX7Ztyto9r6a3FrTPfXfd9qtBGsNsgsLauzMBm4aBbjQeFyeQXYdoYiReoWWZlcgdXncqxvp2b242NUfdbdYYYDQPiGHabkg7h4fNiO4aC1VSKINb25D2R78FeJn5gk9lo7R+b1n7u7jJFlecdbKdVjFiq+fI25k9keOhp1i2ff+Jr90ez6829dPCvfDYUINNSfaY8T/07gNBXtQ8Ozy5/T1Zxv/q3g0ffVeyVVm9HAMLfU80AUUUU1QKxd8N4BgsI8xNmuETS/aY2Btzyi7W55bc6kv8A8TPKhbr5MLDmLDI466Uji8jlgXY6aAW5CwFU7pA3VOPwnVq4R0brFvfKSFYWNtRcMdQDUi3ZxckrpHBhopnRCWWT2CFa9lUm2a4TXiSWvcHRNtRtwCdBytzzyTSgIztqtzbO3MVhMOqvi1md1DNh5o7sqsL2ZtQ4ykXDcOINOnRlvY2NhkDAgxFBckn2g3ZzHVgCpsTrZgCSRmbh2jvLh8VHGIpkV5GWNlbq+tVZCFdDHKpv7RuF5qDqL027vbtwYKLqoFIUm7Em7MbWuT5DlYeFCbDa5wc8twm+e6/gANN2p49+u0nNFm3v3LUoIorC3x3qXAQdZbPIxCxR63c3F+GtgDcnxA5iujJAFyk4BJsFoS7PtrHYfdPsny+z6aeFJW8W46S5mgAimGrRmwVvLkL947J8NafcJKzRozrkcqpZL3ykgXW/OxuL+FGIwwca6EcGHEeX7g6Glc1AWv6ekOB/9XcHD76o2OquOjnGJvqORUQ2jtnFGJcLNJJ1cTXEbe6bW562AvYcBc240bs7BfG4qPDobFzq32VAuzegB05mw51Qt6d1hiQQQExCjstycdx8PmpPMHVf6LMaMLtVVmGQsHh7Xus1rX8yoX8wo2j2gJ43NLcMjdW9x7x3g96ympsD2m92nQ/bmnvbG8uC2FGMPhohJOQCwuAfBpZLXueIUDh9kWrh3c6SY9qP9Cx2HjyzXCFSbXsSAQ2qtxswPG3Clnfrd9odrNJiklfDTSh8yXuVNrqDY9peGXjYC1rg1r7f3ai2Vj8Nj44y+CLAlRe8RK2B11trmAPMFTbStcEeEb3EXvxXuJ9+A3cEp4+F9kbReMEsqH/7kbAEX8bEeTCqjsXbAUpPGcyMBe3vKfD7Q4gd4I5mpT0gbwpjcfLNHfq9EQkWuFFr2OupudeRFavR1t2zHDOdDdo/A+8vqNfQ99JduUTzG2ti/UZrxG/y+l0Xs+oaHmB3Zdpz+eq/QEcgYAgggi4I4EHur6pe3Ux+jQn3e0n4SdR+Vj8GUcqYa9p52zxNkboVtIwscWlfxmsLnQCpxtrbACzYl+FiwHgNEXzIyjzJpx3oxOWArzkOT0Ny36Aw9RUf6StpWjjhB1c528l4fFiT+Wllaw1dVFRjQm7uQ/y/oiIndDC+Y7shzWRuPsFdp45lnewZJJGsQGYnQZb8bFg1u5ax95d3ZcFiGglGo1VhwdTwZfA/IgjlW5sLo72kwixEEeS9pI36xFOuoIGa407xwNVTbW6Mu08AqYtEixkd8jqbrew7tQraXXkRcXsK7F0rYnAAjDpYbkhbEXtNxnrzX57rR2fvBiII5YopWSOYWkUHQ/8AI20uLG2lde39ycXg7meFgn+IvaT+ZeHk1jX93O2H9JxADC8adp/HuX1PyBq9RURRQumeeq0XWccT3SBjdSmncbd3qkE7reWTSJT7oI4+Fxck8lHiRT5hcMEFuJOrHvP7DkByFeGz4r/WHnongvf+Yi/kFrtpLs+F7iauftv/AKt3NH34o2qkaLQR9lvqd5RRRRTVAooorK3k2k0MICfxZXWKK3EM/va/ZQM+v2fGqveGNLnaDNWa0uIaN6+MVt43dYAjvGbHM1rt9lRoDrpqy6+GtIu7GGtAsi4JxOb/AF0LpnLn2hIJcuUG98pDJYjwr0xeKbDwo0SqyATS5zc/wUspBPENIbAn3Ejro3Lkf+zoWMlppJGZGf2SSzBVe3uv1ZF+NyLa2rhK6tmqGF7j1cVgM8tb3trpnddNT08cRs3W2fp3/ZcG7e1YYdqzpPAjSyMHEwjZOrslzeOXVb6szqTxJuV1FVpH2hPHiIPpCoExWHYhb2LxSL7SHgGUi+nBgQRxrr3HxmSPqy5MYiEiM7XyrZS2p4KFljt3drlwdbI2l0gED22Iy8QM/C2nil9fSYbytPwpmx2NSGNpHNlUXJ/5eNKW7WFfHTnHTAiIG2Gj1sQDpIRzAN8t+d3sNK5p2ba2KMYuMFA31p1HWN/h+BPvc1XTQk3fEQAAAAACwA0AA4ADkLU7b/6nF+0acePt59yXH/zFt514cPdf2iiiiFgvLE4cOLcCNVPce/8AYjmLikLfjd3rUMyLaaLSRR7wA4jvsNQea+VqoVcW0IrfWDkLN4r3/lNz5Zu+lVfA9pFXB+oz+zd7T9uKOpZGm8MnZd6HcUr7gdKZjSUY7EO6xoOqXIC768M41LcPa7ySdK4toYraW3ntFGY8KraAm0YPe7++w7gDbkBxKtvlsT6NiDlFo3uyeHevofkRVS323lk2bs7BrggFWRQokyg5QEBFgdMzXJub8G56hhFJHK1k0I7enD/Vm5r2l0ch7PquTAdFGBwSCXaOID25Fskd+4a53PkRfuqcbzYzDrjnlwJIiDBo+yVCkWvlB1y5hcXA0NrVxk4nGzf3uJmP4nb97D4AUzzdEeMjwkuIlyIY0z9UDmcge1cr2RZbnQm9raUSGhv6rr3ytu8liSXD/wA22snjYm2Qyw4lOFgxA7uDr52zDzAqkqwIBGoPA1B+jTad0khJ9k518jofgbH81WLdfE5oAvOM5PQWK/oKj0NcZRMNJVS0Z0Bu3kf8t6p/I7poWTd+R5rL3rnvMq8kS/q5/YJ+qobvrjusxkvclkH5eP6s1WHbWJHXTOeCsfgigH5q1TDo2xMR2mkmJeNVtIxMhAUsykWObT3jx7qJ2OOkrqioOeEYR88PVD1+UEcXfn880SdK20SAqzLGoFgEijAAHAC6kjTxrNffvHlgxxk9wb6SED+Udk+RFW3bexcCBmk2cJUOvWQwxtp32iIk9Qp86Un2Xu7MbCQwNzBeZLHxEwIFdMyWM6M8hdLHRP8A5JR2v0oYvE4NsNNkbMVzSAZWIBvYgdnUgagDh40xbkbI6vCoODznMx5hbf0A28XpK2vsiH6e2HwrmSEyKiPmVr3C3OZQAQCW4d1VzZ8QzGwsEUIvhexPyEdKtphsssNK0ZOON3JugPM/REUxcxkkzjmBhHM+y0AKKKKapeiiiiooikPeTanW45FySmLCh1kZP8SaNQNRqoVGPa0NybcL0+VIt8N10/tS07y/R5wZA3WBQhLXkAujAgHKxGlgQSbKTS/aVzTuA038uCMordML+C5t7948sGIgIjj7EMUCIT7GZmZrMAQLRonDu76YsLEggwEb/wADEYZYWN7WfKskZB5NmEtj9orWXi+jONMNjlUtLMFSWAsBmCxg5gGHG92UiwH8M21FfGzcKJdkxoWnWSQAQh3zKpjYfWpxZEUDX8WUAllvytRTxtgiex3VcdeYtfwtfmnkcpdI9pGY/wC+ui5Nq7OxMWLkS91kjRppEtd8kl0dU92ZghXKdCesa+XMV9dlbUlxi4fDxDqZZRLfhZIjIrZ7cTlWNVUaXK30AGb32tiepcAZpZ81r6ZpJnAGTTTPk9sjSNGWNSCbnN6MusONSVxqzrrp7Lw4hQBbguZUAUcLDTSiaFgkLXSWytple/V8iPTIBZ1BLWuw8fTNWDZGyY8NCkMQsiCw7yeZY82J1JrsoorsRkubJuiiiiooiiiiooknfbZHWYVwB2oDmXvy2/o+aV5bndIOFbCDBbSTPGn8NypYWHAMF7QK8Ay8tNLatm0IhmW4uHUo3jxI+XWfGpTu99Hw20MuMQPAjSJICubkwU2GvtBeHfSnZ7RHJNSHRpxtt3O1A5H6pjO4ubHMN/VPh3+CoGM6WcDg4+r2dhw3jl6tPM6Z2PmB51Pd4d/cZjbiWUhD/dp2U9QNW/MTVOXcjYmKw5xMRMUINmkEjoFOnETXA1I5c6yn6GcNNrhceG7gRHJ842X/ACppG+FmZBvxQz2yuyBy4JA3Mx3VYyI8nOQ/m0H6sp9Kum6k9pmX7aX9UP7h/wBNQ3endqTZuJETsrMFWRWW9iLm3HndTVg2Lih1sEg4Mw+EikD5sK53bQEddT1DdHdX55+iZbPJMEkR3Z/PJZG8mJ/2XEv3rIf5y39VTfdXcrEbQMggyfV5cxdrAZs1uAN/ZNPW9Tf+HSf/AE0+bJSxuD0hf2asq9QJetKknPlIyggD2TfifjV/w3iNPNIzUv8AsD91XamHpWNdoG+6adhbgbSwRvHtCCBea52ZPVHQL600YuHAzx22lNs+WQadYjCNviZCw9DbwpYPSbsqf/5jZ+p4nqoX/USG+VeeJxG7ssblU6t8pIAE6a20GnY408cHk3cDfgAggWAWaR4lKG6uFRtp/V6xo0jJc37IzBdefFdaq2zh2Ce9mPwbKPkoqXdGiXxTHuiPzdKqezv4SfhB+Ov70AettR5/jGB5klXOVG0d7ifIWXRRRRTRAooooqKIrM3i3dixsBhlBtxVh7SNyZT3+HMaVp0VCL5Feg2zCkE743Z4GExGd4WzJh8TFYsmZSMoDaHTTq2IPDKdFNcuz8TJhYF7V1tZcToUjju5BVDZhJfOqRMB285JawyaXTFtGeSeDBRKxVsr6f3jlmVR3WW3xbXgKTd4d4mzGEdXZXYSdVYRt2vZQEWy6A3y6sAbEjMearKVvSdHHocyO7j4+R3gp5Tyksxv10Trs3ZpjiGJkR1kkXJhlvpCruoUOxF+slaTM7WuQX4ageWyZJExj9c5cRrFLCzE/wANcVb3iTorsLEm1uJ4nki39XG4zCjq5FUPnkS+fMyI+QIAABqTcmw4E2Ck10bzSxrJ27FpMPiFkdSciN1ayQxK2l8pjU+JfMfbtSePpY5R0jbE599rG9vTxvnmUa7C9hwnLTzVctRXzGxIBPEgE19V3q5VFFFFRRFFFFRRcu0R2L/ZZT+oA/pJqRb+YfLjZPvBW+KgH5g1X9o/wpPwE/AXqWdJi2xSnviHyd6WDqbUYf5MI8iCjR1qNw7nA+YsqB0b7qTHZmJw2KjeFJySl7ZgGQAnKdRYqCAwFeGI2/srYoKYWMYjFDQsCGIP35bWXxVB5gVz7x4HbmNiVQiJCUXsxSoC9x77MQTfu0HgeNJUvRftJeOFY+TRH/hemLWtcSXuGe4FZucWgBjdN5Czt596ZsfN10+W4GVQosFW5NhzOpOpJ41TN2cT/smGf7Kxn+Qj+mpZtXdzE4YAzwSRBjYFlsCe4HhwqjbptfZ0f4H+TPSL8TBraeJ7dzx9D7I3ZJJleHb2/cL+71L/AOHSfgT5MlKvRxuSNozuJGKwxKGfLbMSxIVQTwvZjfw8bh43lw3+y4lO5ZB/IW/prI6Cp/r8VFyeJT/KxH/9Kz/DziylmaNQ/wCwH2Wm0mh08ZOhHutdOjbZWMfLg5+1Ew61Ukz5lvr7V7E8mFx4V84vG7AwZdERXlTMvZSSQg2INmk7NweYNcXRLutjMLji8sEkcRidCzWGuZSNCb+73VnY/ocxsmImZRCkbSuULycVLkg2VSeFq6Dq4i1z8uaX54cTWZrG6M2timHfEfk6VU9nfwk/CB8Bb9qlG60LYbafUuRmVpImtwJGYaX5ZlFVXZx7BHczD4sSPkwpf2dqPH8owfIkLQ50beDiPMXXVRRRTNAooooqKIoorK3j2v1EWjBZGBCE6hAq3eRh9mNAWPecq8WFVe9rGlztArNaXENGpUT3sbFzY5oBiJcR9fkQ9pYxJoCEF8qlbgG3DxGp997OjQ4PDCcTB7WEilbasbdg3Nx52PPwDJiokwD4AhZGkkZ8RJFmF0BjKgsLXLDP2mN9UkItc109I8n0k4TBxMC004zW1sAo1NuWWUN5CuXq55xWRRMyBzO/mPAfVPYGR9A553fLpT6KtjLLPLM6qVhTQsbAM3sngQdA3HhobHStvfvZYgfBM2WYl5LowfJewOioS57TXNyS51Ym5rFTbJwOKxcGEhMrDEMIgQWCBCQCI11ZwNASdOXE00dF+28RjcXJJiCD1EJVbKFsZHW/AcbRkVBSzyV+O9mjz0OnjfuXrpo20+mf+qibJxjSxB2VlJJ9pGQkX0JRtVuLaHnflauyiiuoaMLQCbpA43N0UUUVZeIoooqKLn2j/Ck/Aw+INS3pMa+KQd0Q+bvVQ2iexb7TKP1An9INSffGdX2iQxsimNWJ5CwLcPM0s7W02D+LHHzICNGVI497gPIXXtg+k3aS5VXEseAAMcR8BxSqD0o7/wCJwGIijgKWaLOwZL3OYgcx9muaLend+Ng6QKGQ3UjDte44EXFuOovXtLtjY+1wkuLYQSx3GR5MhK5iQCdAwI101FyKYOwlwcY8hwVG3AID8+azOmfGM+F2cXtmdWdraC+SO9h3XY0bpLbZ0f4H+bPWD0rb3RY2eJMObwwKVDWsGLEXyg+6AqgHz5Wpr3Yw3+yYZPtLGP5yP6q578Qg/lYYzqX+/umGzjed7u5vstrbWFHXToeDMfg6gn5s1R7dneaXZuIeSNUZ8rREPmt7Sk+yQb3Tvq5b1wWmVuTpb1Q/uH/TUM30wPVYyXuc5x+bU/qzVNjER19RTu0d1vnn6KbQBdBHKN2XzyW9iumfaDey0Mf4Yx/rLV2bs7U2xtSTKmKkSMH6yUBVVPAZFF2twUHzsNa4dwujKTG2mmvFhRrm4NJbkl+A73OndfW1N3f3zwP0pdnYQAIqNldDZCy6lVPFjlzsXvqRxN710crmMuI2gkcNEtjD3WL3ZfVSffTZv9n7U0kaXKY5czMGck2LZyPeLBjryI76pez5RmNtQ6h18bWB+RjqMbxbPeDFzxSMWdJGBZjq2twxvqcwIb1qg7k7X6zCoeLQHK3eVt/QfilLNpDoJIKq+QOFx4O0PIFb03/o2SHecxzH+J2ooBopogEUUUVFF8TTKiszEKqglieAAFyT4Aa0kqrYzERlwR1/byHjHhomDKrDk00pjLeBy+5TZtrZYxMDwszIHAGZbXFiCNDoRcC4OhFxzrDgD4GPF4zGMsj9kfVA2yJYIFDcGaR2Yi5ALcTagamN8sjB+wZnjbQcr5+CKge1jHH9xyHjqlre6PrtqM7SNDDCkcLzdnIGYl7OHBU/xF4kWNuJo6P8OMZtLFY4r2YwI4uFsxQKSCNPYQ8PtisDeTbcowbAiAGaZ5ZVLgv9YbiyNbMq9kB1zKQoIGgJqW62yUwGBjRiAI0LzNyvbM5PgNR5KKBo29PUPqDuuBy/1F1B6KFsQ3pL2RKA+NkDoRJjJutOZEsoJCK8jupsdSFQa31YC9cm7O+0eClnSRS8chVlmXIqg5MqIVjzIiHI+UhjZbaHWs0zL1UYmsWlBZvr0LnrmuQUkAKZibkJfhqb60v4KOXE4iZYlTK7KAMtkGWWJUyqNNMyL5Ob8aX07yyeScHXvtpf2+yMkYHRtjKtmHGKnGfOIkPs+0LjvCLlcA8i0lzxyrwrX2fh3SMLJJ1rC93K2vdiQLXPAELqSTa5NzX1gcYJY0kXhIoceGYXsfEXtXvXTRRBmdyTxJPpoPABI3yF2VgOQ+HzRRRRWyyRRRRUUXBtCUZlubBQXbw0IHy6z4UgdHGzvp21usdQyKXmYHhxso/mZdPumtnfba/V4VyD2pzlX8Nv6Pm9HQViE6zFxk5ZXRCh52UuGt5FkNKKEmV09WND1G8m6nkT9EylAYIoDu6x5nT0Wti9n7BxsjoGjw8oYqSp6q5BI7IYdW17cgax9r9BkoGbC4hJRxCyDKfRlup+C0j7xbpYnBSFZ42Cg2EgBKP4huGvcdRzFPnQph5U+kYiR5FwscZABZhGW4swHsnKqnX71N3B0bMbH3HHNCAh7sLmqb7R2NLBO2HlXLKpClbg6sARqpI4EfGrhsTCDrYIxwVh8I1JHzUVKNiSNjdp9aw9qRpm8LEsB6HKtWndWC8zN9hLern9gn6q5vbTjNXU8H8esfnh6pns9uCCSTvyHzxWpvRhs0BbnGc/oLhv0Fj6Co90lbNukcwGqHI3kdR8GuPzVd2UEEHUHjU323sYMs2GfhYqD4cUbzAynzBoSteaSqirBoDZ3I/5f0RMbemhfD35jml7djpbhhwMeGxMDzZFKe4VZbnKCHPJbL6V2wdL+AjIaPAFGHAqsII8iKk+Jw7RuyMLMpKkeINeVdp+Xid1hvz1XP8ATyNy7lWdr9L+ExEUsb4OT6xCpa8d9Ra4PeNLeQpD3O259GxALG0b9l/Dub0PyJrCoqstHFJE6FwycLKNqHteH7wr3s+W31Z5ar4r3flOnll767anu428XWoIXa00esbH3gBwPfYaEc18r0+4bEBxfgRow7j3fuDzBBpPQTPaTST/AKjP7N3OH34oqqjabTR9l3od4XrRRRTVBIpW6QseEgiQkAvMh1LAARHrGLMgLKOwozAaXvyrZn22gZkRZJXU2YIpspsDYu+VAbEG2a+tT7fTGSNiYBIykosshj5KrOAqh0XMr9Up7d/aU2IFK62tha0xB13EEWGoy393ujqWme5weRkPmSW9kYeXGY+LDFoxCzdZKkJGTKO0wbqwFJaw9WFVvfVb7Oxlv8CT/hNQbZ+9D4OeZ8JkTOMgbKWyrcHs9ZfiQOINdMu8TYjDznFYh5ZWKLCjFiF1zMwUDIvsqvfZmqsL2QQ2Dcz3Dvy9N62ljdLJcnIJ8XDmKKSSV2sXusLy51C5tRkErKSsdzoBYg6m2qhuRtKVpoEiUKA2SWVkMi5ppVKMwBWxzpGB2uK+lbO2ZLYGUKRZM4CoDlQM7L9YyIq3s4ABNze+o46G7UQOz8TISinqYchuAAYYFZDc6fxs481Nc1E9sbC6UYgXAfb6HzTV4LjZptl89VSNkbP6iFIs7SZb3ZrAsWYsTYaDVjYDgLCuyvLC4oSIki+y6h18mAI+Rr1rugABYLlySTcoooor1eIrj2hLf6se8O14L/7vZ8s3dXvicQEF+JOgHMnu/wCvIAnlSHvxvH1SGFWvNKLyEe6pHAd1xoByXXib0rr53uIpYP1H/wBW73H7cUbSxtF5pOy31O4JW3y259JxBym8adlPHvb1PyArIwOOeGRZInKOhurKbEf98Lc68KKd09OynibCwZAW+c0DLK6R5e7Uqp7I6dZVULicOsp+2jZCfNSCL+RA8Kzd8el2TGQtBDF1Eb6Oc2ZmH2dAAoPPjfhwvefV6YeBndUUXZiAB3knSvOgiacdtFbppHDDdPnRps2ySTEe0ci+Q1b55R+U1Yt18NlgDc5CX9DYL+gKfU0m7D2MFSHDJ4KSPi7fDMfMiqSigAACwGgHdXF0bzV1UtYdCcLeQ/y3quhkZ0ELIfE81/aXt68BoJh7vZf8JOh/Kx+DMeVMNfMkYYEEAgixB4EHvplUQNnidG7QrCN5Y4OC/P8A0i7CswxKjQ2WTwPut6jT0HfSPV521scKXgkGZGBtf3lPj9ocCe8A8xUW27sZsNM0bajirfaU8D+x8Qat+H612E0U3bj04t/z6WQ+06cAidnZd6H56rPpu3f3O6/ZmNxVrtEV6v8AJ2pf0MPhXnuZvTh8O2TF4SHEQk+2YkMieNyO2PA69x5V+g8Bs2FIckUSJEwJyBAqnMNbrYcb6ginlROY8rIKCEPzuvytBMyMGUlWU3BHEEVUt1t6RiQCCFxCjtLycd48PmpPMEg8vSLvBg4HkwuFwOHWRezJK0CdnThGpGpsfaOncDxqbwTsjBkJVlNwRxFC1dF+daJG9R7c2n34HuV4Zvy7iw9Zp1Hzer/h8SHGmhHEHiPP/nwPKvWp7u5vwkuVZyIphosgsFbzvoL9x7J8DanaHH8pLL973T5/Z9dPE0FBXlr+gqhgk/q7i0/bVaSUt29JCcTfUc1h727NxASeXCukeeP6wsWBTINZEyg3bqhl1t7CEG4qdz7ExMeCbEROGR0VSgUSXUKSWfKHW5YyNqdMxuSTaujeDpXln62CKC6HMhGpJF7WOUX1HcRS+kW0JCWjw/VZiSSI1Qm/E55O186X1rGGTEyzbm7sVs7W+fCj6YvDML8+625bG4YwUOGebFJ1rsxOsDuI1Xh2imQEm548Mte+82+GExUeSJuqCZSuZAO0Zou0qoT7KI55HtWFZWC3MxrSxyyujFGVrSSM17EG2gbjam7qJ/8ACwv8z/8ApUnndEJulxYje/aFhw0RrMWDDaw5Lgn3uwUsTRzzMykNcKn2j2RCtrJ2bklrlTYA6aZmy93IJ+rYyddhYlKZVkCPfOz9vOAht1hByOD3Xpj6if8AwsL/ADP/AOlS5t7djGPL18JjRsoGWJ2U6eJVRVYXsF2tdhv3kEX8ALc1Z99SL+Cpu4eLR8Gio4dYmeJWB4qjdj/8TR0w1BcJvXtHAk9ZGwUm5JXKCe8snZY6DVg1VPcDe/8AtCB3KlWjbK2o1uL30A8eQ5V2NJUY2hp7tbgg/OS5+ogLCXbkz15YjEhBrqTwA4ny/wCfAc68JdoX0js33vdHqPa9NPEUlbx78JFmWEiWY6NIbFV8BbQ27hoOdzesZ68uf0FKMcn9W8XH7a7laOls3pJjhb6nktDenekYYXNmxDDsJyQHmfD5sRyA0lk87OxdyWZjck8STRiMQzsWclmY3JPE1RujreDBzPHhcXgsO0jHLHKsKdo8hIoHH7w9QNTRlJRfk2mR3Xkd2j9hwHcs5pvzDgwdVo0HzesPbm5xh2Vg8VbtSs3WeT6xemVCfz0o1+rsZsyF4erkiR4lA7BQFQF4WW3K2gAr8+b6b04adjHg8JDBCD7YiQSP6gdhfAa955UVTzmTKypPCGZ3SpTt0dbCzMcQw0W6x+J5n0GnmT3Us7D2O2JmWNdL6s32VHE/8u8kVaNibGBKQRjKijUj3VHE3+0ToD3knkaR7frXBoooe3Jrwb/v0ujdmU4Lunf2W+p+eqYN1MBo0x97sp+EHU/mYfBQedMVfMcYUBQAABYAcAByFfVVp4GwRNjbuREjy9xcUUUUVuqLP2zssTx2Fg66oe49x8DwPx4gVNd5t3hioyjDJKhOUnircwbcjpw8CL6XrVYu39idZ9ZGPrANR9sDl4Ecj6HQ3CqupXuc2opzaRunHh85FEwyNsY5M2lfnLZ2GWLFouKBRI5AZRa5IXUqAOOa1hy7QN7a037V6Z8W+JWSELHCh0iIBzj/AMw8b/htbx4nV3p3WXFpmXszLoCRa9vdccRrfxBqW4rCtG5R1KspsQeX/ffT3Zu0Idosu4We3ItO7iOH00Sqqp5KQ2HZOhW/v3t6LGzriYlKNIgEyHXK66XDWsVK5bHj2TcCluivpEJIAFyTYAc706a0NFgl7jiNyvmt/Yu9+Iwtl9uO2iPfh91uI+Y8K8V3MxxIH0PE66awyAepK6U9dJ24EiJgzhopJerhED9WjMexqrEKCdcz6+VCVLIJwIpgHA9/zJEQ9LHd7CQQuPZ+8GCm4H6K7G5GgUk8yfYPmcpNajbMe11KyKeBBtf46fqqZY/YeIgAM0EsQJsDJGygnuGYC9eOE2hJEbxyOn4WI/yrnKj8Msd1qeS3B2Y89fqmUe1nDKVvll/ipjYdxxRx+Un5rcV5lh5edKGH38xa8ZA/4kU/MAGu1OkvE/YiPo/7PSp/4drW6Bp5O9wjBtOnO8jw9imEOPPy/wCleqQOeCOfykfNrCll+kvE8kiHo/8AXXFiN/MW3CQJ+FFHzIJqM/Dta7UNHN3sFDtOnG8nw9ynpdmPYliqLzJN/jbT9VZUu3sFhA4j+tZiCyx2yEgWBNux69o0g4vaMkpvJI7/AImJ/wA66MDu/iZlzw4eaVb2zJG7C/ddQRfwpvTfhwR5zyHk3qjkTqR5IKXahdlGzzz9NF37a3vxGJDD2I+apfhe3bbidSByHDSsCqpuL0eyPgMf10Txyyr1cSupVux2wbMAbGTJ/IaQjuhjeP0PEj/cyf010NKyCBpihAaB3fM0umMshD3kklZFMe4u3IcFiDiZVLtGjdUg95201NrBQpa58RYGlwiii3NDhYodrsJuFQdm9NGLTEtJKFkhbjEBYIP/AC243/Fe/hpZS2rAk2MkGFBZJJCYltYgPrlIPDLcqeXZve2tcGGwrSOERSzMbADiaqO626y4RczdqZtCRra/upzNzYd5NJdpbQh2cy4F3nING/ieH10TClp5Ks2PZGpXTuxu6MLGEUZ5XIzEcWbkq35DXj4k25UvYuyhBHY2Ltq5HM9w+6OA+PEmuXYGw+r+skH1hGg+wDy8WPM+g0FztUioaV7XOqKg3kdrw4fOSazSNsI48mhFFFFNUMiiiiooiiiioosXbmwOsvJHYScxye3f3N3N6G4taf7xbsx4oFXBSVNA1u0vgw5jnb1B1ua1WftXYqTi57LgdlxxHge9fA+ljrSqqoXOeKinOGQb+/n84FExzDD0cgu0r8y7Z2FLhnyyLofZYey3kf241n1eNs7FKgx4hFZG0BtdG7rH3W8Dr3E8an23ejphdsMcw/w2Oo/Cx0PkbHxNMKL8QNLuhrRgf3/tPt9OO5A1GzCBjgOJvqPnmmPoZ3qxUkpwrnrIUjLAsTmjsQAFPMEm2U8LaWtaqdtnaTJhp5IAskkSOQt9MyrfKcut/Dj5V+ddm7xYjARzQxgwyykCRyCHCqDZVv7NyxJbjwta168d3N68Rgpeshfj7aNqkn4xz568RfjTl9N0jsbbW+qEZPgGF3/Fz7b29NjJTLO5djw7lHcq8APAfM1n16TuCzFVyqSSFvfKL6C/Ow0vXnR4AAsEGTc5r1gwrubIjObXsqkn4AU1dHu60s20cOJIpFRG6xiyMBZO0BqLasFHrSxgcfJDIskTtG6m4ZTYj/p4c6/QvRtvTNjsIZZ1VWVymYaCSwBLZeXGxtpcHhwoapkcxuQW8DGudmozvturLBj8QiRSMmcshVGIyv2gAQOV8vpS5PhmQ2dWQ8bMCD8DX6E6T97J8BhleBRmkfJ1h16vskgheBJsbX0FuBr8+4vGPK7PI7O7G7MxJJ8ya9p5HPbcrydjWOsF41q7u7zT4KXrMO+U+8p1Vx3MvP8AzHIisqunZ2KEUschUOEYNlJsGym4B8LgX8K3cARYrFpsbhfqjC4o5IutypI6i6X97LdlW+ptr6Co30xb1Yr6S+Ev1cAVSAt7yhhxc8xmzDKNNNb8kbbW82IxU3XzSMZAbpY2EeugQD2beGvMknWujbG8E+0OpWResnjUoHUHNIt7gMo4lTm7Q45te8gx03ROxut7IySfGMLf+rDrv2PsOXEvliW/2mPsr5n9uNM+wujpms2JOUf4antH8TcB5C58qoWxti3Ajw6BUXQngi99z7zeAue8jjSet2+0O6GiGN/f+0e/04oun2YSMc/Vb6n55rG3d3YjwoAQGSV9C1u03go5Dn6XJ00oOw9gdXaSSxk5Dkl+7va2hb0Gl79WytipALjtORZnPE+A7l8B63OtaFLqWhc15qKh2KQ7+7l84BHSTDD0cYs0IooopqhkUUUVFEUUUVFEUUUVFEUUUVFF8yRhgQwBB0IIuD5g0v4/dMcYWy/ca5X0OpX5juApiorCeninbhkbcK7JHMN2lTXbOxFYZMTCPAsNPyyDn4A38KT9p9Gim5gkK/dfUfzDUeoNXl0BBBFweIPOsjE7rQt7IMR+4dP5CCvwApayjqqQ3o5SB/F2Y9vTxW7pIZv1meI1X54x25uKi4xFx3p2vkNfiKxpIypswIPcRY/A1+jJ91JR7LI/ndT/AKgflWdi9iSWtJAzD8KuPgpY/Ki27br4cp6fFxaf+/ZDO2bTv/Tktz+BQKmHGb6THBxYOL6qBF7YB7UrEksXb7JYmy8LWvflQsTuxhvfwyL5xlP2FcTbpYE/3aD/AHjf11qfxNT5dJE8eA9wqf8A5Mo7Dx6+ySo99JjgpMHN9bEQDEWPaiZSCMpPFdLZTwB0I4FeqrLulgR/dof9439dduG3Yw3uYZG8oy/7GoPxNT//ADiefAe5UOyZT23j19lHo4yxsoJPcBc/AVsYHc3FS8Iio737PyOvwFWPCbEktaOBlH4VQfBip+VaMG6sp9pkTyux/wBIHzrJ226+bKCnw8XH/n3V27Np2fqSX5fCpjs3o0UWM8hb7qaD+Y6n0Apv2NsNVGTDQjuJUf8AFIf8ib+FOeG3WhX2gZT986fyABT6g1rIgAAAAA4AcqEfR1VWb1ktx/FuQ9vTxRLZIYP0WeJ1S/gN0xxmbN9xb5fVtC3yHeDTBHGFACgADQACwHkBX1RTKCnigbhjbZYPkc83cUUUUVuqIoooqKIoooqKL//Z"/>
          <p:cNvSpPr>
            <a:spLocks noChangeAspect="1" noChangeArrowheads="1"/>
          </p:cNvSpPr>
          <p:nvPr/>
        </p:nvSpPr>
        <p:spPr bwMode="auto">
          <a:xfrm>
            <a:off x="63500" y="-1033463"/>
            <a:ext cx="2133600" cy="21336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39" name="AutoShape 26" descr="data:image/jpeg;base64,/9j/4AAQSkZJRgABAQAAAQABAAD/2wCEAAkGBhQSERQUExQVFBQWFxwZFhgYGBgfHBghGxgbIh8eGhkXHSYfHh0kGRgXHy8gIycpLSwsGR4xNTAqNSYrLCkBCQoKDgwOGg8PGjQkHyItNC0yNCosLC8sLC8pLCwpLTAsNSwtNCwwLzAsNCwsLy8sLCwsLCwwLCksLSwsLCwpKf/AABEIAOAA4AMBIgACEQEDEQH/xAAcAAADAQEBAQEBAAAAAAAAAAAABgcFBAMCCAH/xABLEAACAQIDBAcECAMFBgQHAAABAgMAEQQSIQUGMUEHEyJRYXGBMkKRoRQjUmJygqLBM5LSFUNTscIkg7LR4fAlY9PiFjRzk6Ozw//EABoBAAIDAQEAAAAAAAAAAAAAAAQFAAIDBgH/xAA2EQABAwIDBAkCBwEBAQEAAAABAAIDBBESITEFQWFxEyIyUYGRodHwscEGFDNCUqLh8SNDFf/aAAwDAQACEQMRAD8AuNFFFRRFFFFRRFFFFRRFFfMkgUEkgAC5J0A8zWBj96xwhXN99r5fQcW+Q7iawnqI4G4pHWCuyNzzZoTAzAC50A41k4neiFfZJlP3BcfzEhfgaTdsbZUDPiZhblnIt+VBoT5AnxpR2l0lILiGMuftPoPgNT62pYyuqqs2ooiR3nIe3r4Ih0UMOcz7cBqqZPvXKfYVEHjdj/pA+dZ+J2zLa7zMo81QfFQD86krby4/FEiLrLAXIhQ6DxKgsB5ml9neVhctIzGwvdiSeAHMkmi27F2hN+vPh4N+D7oZ20adn6cd+fwqw4neTDj28Sh85S3yzGuJt6sD/ixn8jH/AE1w7N6GGEQkxuKTDX93Q2vyZ2YKD4C/nXHvT0SS4aE4iCVcTEozNYWYL9oAEhlA1JB9ONQfh6lcbPmcT87wVDtGcC7YwPnNbS71YE/3sY/Iw/0124beTD+5iUXylK/6hUs3a2L9LxUOHzZesaxa17AAkm3PQGtnfzcF9mtFeTrUkzWbLlsVtcEZjyIPHv7qufw1A12FkzweY+wCoNqyluIsBCqWG2zLa6TMw81cfFgT860YN65R7ao48Lqf9QPyqG7L3Xxb4aTFwi0URbOwcKRkUEmxIJ0PKjA764qL+9LjukGb5ntfOszsavi/QqMVtzvh+y0G0IHfqR25fAv0Nht6IW9omI/fFh/OCV+JFaysCLg3B4EVCNm9JSGwmjKH7Saj4HUel6b9j7aVhnw0wtzyHT8yHQHzAPjQr62qpDasiIHe3Me3r4IhscM2cL78DqqTRS9gN7BwmXL99blfUcV+Y7yK345AwBUggi4INwfIimcFRFO3FG64Q743MNnBfVFFFbqiKKKKiiKKKKiiKKKKiiKKKKiiKz9qbZSAa9pyOyg4nxPcPE+lzpXLtzb/AFX1cdjJzPJL9/ee5fU2FroO8G8keFUtIS8j6hb9pz3k8hyvwHADS1KquvLXiCnGKQ7u7n84lExwjD0khs0LX2vtksDJO6qi62vZF7uPtHxOvcBwqf7d6RibrhhYf4jDX8qnh5t8BWSExu1piI0aTKLhFsEQebEAE2tcm5rBxOFeN2SRWR1NmVgQQe4g0dQ7Bbi6Wtdjf3bh7/ThvQVRtJ1sMAwt795+eacti9Gm0Me3WSgxK395NfMR91PaPhew8aZ8fu3snZCAYoPip3U5VK8QbglV0RdebEkcqQ8V0gY544ovpDqkSqFCdm+W1i5GrHQcTbwqjb9QrtTY8WNjH1kQzsByHsyr5Ky5vJPGnjw9pa12TdMsuSCaWkEtzPFZfQXtUCfE4fXK6iRAfuGx9Srr/LWZudsBYd4OoYaQySlAfuoxQ/Aq3pS9uDtb6NtHDSE2XrAjeUnZN/LNf0p76RZjs/bOFxwUlXUZwPey9hwPHqmW3jXrwRI4D9w9QvGEFgJ/aUt9MO0Xk2nJGxOSJUWNeQzIrEgd5LHXwHdTD0FbWYtiMMxvHkEig8FObK1h3NmXTw8TWnvpuEu1imMwM0RLKA2YnK1uBuASrgdkqRyHC2v3uzsGLYOHmxGLlRpnFgqc7ahEzWLEm1zYAWHIE1m57HQ4Br3cVcMcJcZ0Sz0c7GCbelRfZw5nt5KxjHyemnemYbUwe0IQAZsFOxQDiQgPzIEyeYFY/QtL1uLxuJkIDsATrzkdma3hdRWF0b709XtYsx7GLdlbzdiyH+ey/mNevaS8u3tA91GkBoG5xKYIfqN1WPAzX9c89v8A9YqUYXCvK6pGpd3IVVHEk8AKsvTBAsGzsNhYgQplVUUamyI2njqy12dHW4BwELYmWPrMWyErHdboLewCxyh24FibDhwuT6yYMYX95Nl4+IveG9wWfg+hGH6IBNK64mxZmQgqtx7OU8QLcbgk31tYCPYbFPGwdGZGHAqSD8RV13PxGKZNpYjGI8cp0CsCAqpGxAS/FRmOo4m54k1Bo0JsACSbAAcT5CtILvxNebj0zVJgG4S0WTvsLpGIsuJFx/iKNfzKOPmPgaoOx9slQJIHVkbW17o3fw9lvEa94PClDb3R3h8FslZcSzLjCbrlNwWbhFl4WUAksNb5jciwpG2Nt6XCvmjbQ+0p9lvMfuNa56q2GyQmegOB43ftPt9OCYxbQcy0dQMQ9R881+mdlbZScWHZcDtIeI8R3r4j1sdK0Kk2728seKAaMlJU1K37SHvU8xyvw5Ea2p/2Ht/rLRyWEnI8nt3dzW4r6i4vYOkry55gqBhkG7v5fOIRckIw9JGbtK2qKKKaoZFFFFRRFFFFRRFYu39t9V9XH/EI1P2B3kd55D1OgsevbO1BBHfQu2iL3nvPgOJ+HEiptvLvCMLGZHOeVycoPF25k25DThwFgOVKq+re0ingF5HacOPzmUTDG2xkkyaFzb0b0LhEsO3M1yqk348Xc8eN/En1NSzGYx5XLyMWZuJP/fDwroixqyYhZMVndGcGXKQGIvqFvoNNB+1Ureno5gxkAxmyipBHaiXQNbjlB9lxzQ8fA8XmzdnxbNaMWb3au+3L66ngrqqh9WTbsjQfdevQTtbs4nDXAOkqeoyt8LR/GtN2wW2s2HxC/R8fEWQ2tmuhIORj/ES4JynUa8PaqcdHG1DhdpwFrqGcwuDpbP2bG/Cz5SfKqfvpt7DbIkeWLDhsZirtmIOUWsCS3IXsSi8TqbaGi5mWl6up0sqROvH1tBqpVvduJidnv9YuaImyyqDlPgfst4H0Jpq6Ht64ohiMLiXRYWUyKXIC8AHUk/aXKbfdbvrjHTLiWwskM0UUzvcB2UZQDe4aK2VrcuA7wea3sTc+fE2YDq4z77c/wrxP+XjVp5mRwk1Lg0d/ss42EyDoRfgs3asMaTyLC+eIORG+out+ydQDe1vWt/eDevGbVEaNGGEfsiKNr3IsSWuTrbwFNGyNycPHwQ4hxxZrZQfL2PTtGmaLZ7WAuqDkqC9vU2H6aWHaks9jSwlw/k/qjmN59ET+VZFcTSW4NzKl+zN1NoIbx5oL8SJch9cjXrqm6PsZIc0kqMx4lnkY/Eqapg2cvMu3mxHyWw+VceMxWEibI+TPa+XKzvbvyqGa3javHO2mes57G8gT9SoPynZa1x8fZTpujTEjg0J9X/dK5Jdx8ZGQVQMQbgo63Fu7UGqZDtHBswUFFZjZQyPGSe4dYq3PgNa0Ds5eRdfJmPya4+VRsm0rXZIx/MEfQqEUmjmub4j7qWS74bQimhkxN5GgJMYnj0BYC54Ak6Cxvccq+tt9J2NnxCzJK0GUWVI2OUcL3B0a5F+0DyHKqXLs9rWurjmri1/UafppZ2vuTh5OKHDueDLbIfT2PTsmoNovhN6uCw/k3rDxGoHmrflxJlDLc9xyP+pm3a3pmxmxsXNOVLoky3UWuFhvci9r3J4WGnClfoh3OBJx+IssUV+qzcCV9qQ391LGx77n3aUtqbtYrBZ2RmMbKVZ4ywupFiHUagEHnceNPm7G/eEx2E/s/GAYa6CNWRiqMBa1j7h0GjXU+tqOjkZJEX07g5pO7csSHNeGyixHfvSP0gb4naGKLC4hjusK+HNiPtMQD4AKOVLFN2+3RxPs8l/4uHJsJAPZvwDryPjwPgdKUaYxYcIwaIKTFiOLVe2ExbxOHjYqym4I/wC/lVS3X3oXFpY9mZbFgDa9veQ8eNvEH0NSvD4ZpGCorOx4KoJJ9BrXUYJ8LIrMkkLg3XOjKfgwFxSvauy469nc8dk+/D6ahF0dW+nd3tOoX6S2BtzrPq5D9YBoftgc/AjmPUaGw2qk27W8IxUYdTklQjMBxRuRF+R14+IN9apOxtqieO5sHXRx3HvH3TxHw4g1z9BVPcTTzi0jdePH5zCcTRtsJI82laFFFFNUMivmSQKCSQABck8AB319Uvb14/QQj3u0/wCEHQfmYfBWHOsKidsEbpHaBXjYXuDQl/bO2AxeeQ5UUG1/dUeH2jxI77DkKkGO2l9NxamaQQxswXMQSIkvxsOJ5nxPIcN/pG27cjDKdBZpPP3V9B2vVe6kavdgULsJrZu3JpwH+/S3FYbSqRiEDOy3XifnqrltTon2WsAlzSxxhQTIjlgRb2zdWFuZIsPIVz7pbqfRpes2dtOGZW9uF8pVx4mNiQ3cwW48RcFL3B6SpMARFLeXCk6r70d+JS/LvXgeVje7Bvj0bxYmP6bsvK6sMzRJwPeYxyYHjHp4WOhcFr2nA92R36hChzXDEwZjzTP0idH0WKjbEoyYfExrmZybI2UX7Ztyto9r6a3FrTPfXfd9qtBGsNsgsLauzMBm4aBbjQeFyeQXYdoYiReoWWZlcgdXncqxvp2b242NUfdbdYYYDQPiGHabkg7h4fNiO4aC1VSKINb25D2R78FeJn5gk9lo7R+b1n7u7jJFlecdbKdVjFiq+fI25k9keOhp1i2ff+Jr90ez6829dPCvfDYUINNSfaY8T/07gNBXtQ8Ozy5/T1Zxv/q3g0ffVeyVVm9HAMLfU80AUUUU1QKxd8N4BgsI8xNmuETS/aY2Btzyi7W55bc6kv8A8TPKhbr5MLDmLDI466Uji8jlgXY6aAW5CwFU7pA3VOPwnVq4R0brFvfKSFYWNtRcMdQDUi3ZxckrpHBhopnRCWWT2CFa9lUm2a4TXiSWvcHRNtRtwCdBytzzyTSgIztqtzbO3MVhMOqvi1md1DNh5o7sqsL2ZtQ4ykXDcOINOnRlvY2NhkDAgxFBckn2g3ZzHVgCpsTrZgCSRmbh2jvLh8VHGIpkV5GWNlbq+tVZCFdDHKpv7RuF5qDqL027vbtwYKLqoFIUm7Em7MbWuT5DlYeFCbDa5wc8twm+e6/gANN2p49+u0nNFm3v3LUoIorC3x3qXAQdZbPIxCxR63c3F+GtgDcnxA5iujJAFyk4BJsFoS7PtrHYfdPsny+z6aeFJW8W46S5mgAimGrRmwVvLkL947J8NafcJKzRozrkcqpZL3ykgXW/OxuL+FGIwwca6EcGHEeX7g6Glc1AWv6ekOB/9XcHD76o2OquOjnGJvqORUQ2jtnFGJcLNJJ1cTXEbe6bW562AvYcBc240bs7BfG4qPDobFzq32VAuzegB05mw51Qt6d1hiQQQExCjstycdx8PmpPMHVf6LMaMLtVVmGQsHh7Xus1rX8yoX8wo2j2gJ43NLcMjdW9x7x3g96ympsD2m92nQ/bmnvbG8uC2FGMPhohJOQCwuAfBpZLXueIUDh9kWrh3c6SY9qP9Cx2HjyzXCFSbXsSAQ2qtxswPG3Clnfrd9odrNJiklfDTSh8yXuVNrqDY9peGXjYC1rg1r7f3ai2Vj8Nj44y+CLAlRe8RK2B11trmAPMFTbStcEeEb3EXvxXuJ9+A3cEp4+F9kbReMEsqH/7kbAEX8bEeTCqjsXbAUpPGcyMBe3vKfD7Q4gd4I5mpT0gbwpjcfLNHfq9EQkWuFFr2OupudeRFavR1t2zHDOdDdo/A+8vqNfQ99JduUTzG2ti/UZrxG/y+l0Xs+oaHmB3Zdpz+eq/QEcgYAgggi4I4EHur6pe3Ux+jQn3e0n4SdR+Vj8GUcqYa9p52zxNkboVtIwscWlfxmsLnQCpxtrbACzYl+FiwHgNEXzIyjzJpx3oxOWArzkOT0Ny36Aw9RUf6StpWjjhB1c528l4fFiT+Wllaw1dVFRjQm7uQ/y/oiIndDC+Y7shzWRuPsFdp45lnewZJJGsQGYnQZb8bFg1u5ax95d3ZcFiGglGo1VhwdTwZfA/IgjlW5sLo72kwixEEeS9pI36xFOuoIGa407xwNVTbW6Mu08AqYtEixkd8jqbrew7tQraXXkRcXsK7F0rYnAAjDpYbkhbEXtNxnrzX57rR2fvBiII5YopWSOYWkUHQ/8AI20uLG2lde39ycXg7meFgn+IvaT+ZeHk1jX93O2H9JxADC8adp/HuX1PyBq9RURRQumeeq0XWccT3SBjdSmncbd3qkE7reWTSJT7oI4+Fxck8lHiRT5hcMEFuJOrHvP7DkByFeGz4r/WHnongvf+Yi/kFrtpLs+F7iauftv/AKt3NH34o2qkaLQR9lvqd5RRRRTVAooorK3k2k0MICfxZXWKK3EM/va/ZQM+v2fGqveGNLnaDNWa0uIaN6+MVt43dYAjvGbHM1rt9lRoDrpqy6+GtIu7GGtAsi4JxOb/AF0LpnLn2hIJcuUG98pDJYjwr0xeKbDwo0SqyATS5zc/wUspBPENIbAn3Ejro3Lkf+zoWMlppJGZGf2SSzBVe3uv1ZF+NyLa2rhK6tmqGF7j1cVgM8tb3trpnddNT08cRs3W2fp3/ZcG7e1YYdqzpPAjSyMHEwjZOrslzeOXVb6szqTxJuV1FVpH2hPHiIPpCoExWHYhb2LxSL7SHgGUi+nBgQRxrr3HxmSPqy5MYiEiM7XyrZS2p4KFljt3drlwdbI2l0gED22Iy8QM/C2nil9fSYbytPwpmx2NSGNpHNlUXJ/5eNKW7WFfHTnHTAiIG2Gj1sQDpIRzAN8t+d3sNK5p2ba2KMYuMFA31p1HWN/h+BPvc1XTQk3fEQAAAAACwA0AA4ADkLU7b/6nF+0acePt59yXH/zFt514cPdf2iiiiFgvLE4cOLcCNVPce/8AYjmLikLfjd3rUMyLaaLSRR7wA4jvsNQea+VqoVcW0IrfWDkLN4r3/lNz5Zu+lVfA9pFXB+oz+zd7T9uKOpZGm8MnZd6HcUr7gdKZjSUY7EO6xoOqXIC768M41LcPa7ySdK4toYraW3ntFGY8KraAm0YPe7++w7gDbkBxKtvlsT6NiDlFo3uyeHevofkRVS323lk2bs7BrggFWRQokyg5QEBFgdMzXJub8G56hhFJHK1k0I7enD/Vm5r2l0ch7PquTAdFGBwSCXaOID25Fskd+4a53PkRfuqcbzYzDrjnlwJIiDBo+yVCkWvlB1y5hcXA0NrVxk4nGzf3uJmP4nb97D4AUzzdEeMjwkuIlyIY0z9UDmcge1cr2RZbnQm9raUSGhv6rr3ytu8liSXD/wA22snjYm2Qyw4lOFgxA7uDr52zDzAqkqwIBGoPA1B+jTad0khJ9k518jofgbH81WLdfE5oAvOM5PQWK/oKj0NcZRMNJVS0Z0Bu3kf8t6p/I7poWTd+R5rL3rnvMq8kS/q5/YJ+qobvrjusxkvclkH5eP6s1WHbWJHXTOeCsfgigH5q1TDo2xMR2mkmJeNVtIxMhAUsykWObT3jx7qJ2OOkrqioOeEYR88PVD1+UEcXfn880SdK20SAqzLGoFgEijAAHAC6kjTxrNffvHlgxxk9wb6SED+Udk+RFW3bexcCBmk2cJUOvWQwxtp32iIk9Qp86Un2Xu7MbCQwNzBeZLHxEwIFdMyWM6M8hdLHRP8A5JR2v0oYvE4NsNNkbMVzSAZWIBvYgdnUgagDh40xbkbI6vCoODznMx5hbf0A28XpK2vsiH6e2HwrmSEyKiPmVr3C3OZQAQCW4d1VzZ8QzGwsEUIvhexPyEdKtphsssNK0ZOON3JugPM/REUxcxkkzjmBhHM+y0AKKKKapeiiiiooikPeTanW45FySmLCh1kZP8SaNQNRqoVGPa0NybcL0+VIt8N10/tS07y/R5wZA3WBQhLXkAujAgHKxGlgQSbKTS/aVzTuA038uCMordML+C5t7948sGIgIjj7EMUCIT7GZmZrMAQLRonDu76YsLEggwEb/wADEYZYWN7WfKskZB5NmEtj9orWXi+jONMNjlUtLMFSWAsBmCxg5gGHG92UiwH8M21FfGzcKJdkxoWnWSQAQh3zKpjYfWpxZEUDX8WUAllvytRTxtgiex3VcdeYtfwtfmnkcpdI9pGY/wC+ui5Nq7OxMWLkS91kjRppEtd8kl0dU92ZghXKdCesa+XMV9dlbUlxi4fDxDqZZRLfhZIjIrZ7cTlWNVUaXK30AGb32tiepcAZpZ81r6ZpJnAGTTTPk9sjSNGWNSCbnN6MusONSVxqzrrp7Lw4hQBbguZUAUcLDTSiaFgkLXSWytple/V8iPTIBZ1BLWuw8fTNWDZGyY8NCkMQsiCw7yeZY82J1JrsoorsRkubJuiiiiooiiiiooknfbZHWYVwB2oDmXvy2/o+aV5bndIOFbCDBbSTPGn8NypYWHAMF7QK8Ay8tNLatm0IhmW4uHUo3jxI+XWfGpTu99Hw20MuMQPAjSJICubkwU2GvtBeHfSnZ7RHJNSHRpxtt3O1A5H6pjO4ubHMN/VPh3+CoGM6WcDg4+r2dhw3jl6tPM6Z2PmB51Pd4d/cZjbiWUhD/dp2U9QNW/MTVOXcjYmKw5xMRMUINmkEjoFOnETXA1I5c6yn6GcNNrhceG7gRHJ842X/ACppG+FmZBvxQz2yuyBy4JA3Mx3VYyI8nOQ/m0H6sp9Kum6k9pmX7aX9UP7h/wBNQ3endqTZuJETsrMFWRWW9iLm3HndTVg2Lih1sEg4Mw+EikD5sK53bQEddT1DdHdX55+iZbPJMEkR3Z/PJZG8mJ/2XEv3rIf5y39VTfdXcrEbQMggyfV5cxdrAZs1uAN/ZNPW9Tf+HSf/AE0+bJSxuD0hf2asq9QJetKknPlIyggD2TfifjV/w3iNPNIzUv8AsD91XamHpWNdoG+6adhbgbSwRvHtCCBea52ZPVHQL600YuHAzx22lNs+WQadYjCNviZCw9DbwpYPSbsqf/5jZ+p4nqoX/USG+VeeJxG7ssblU6t8pIAE6a20GnY408cHk3cDfgAggWAWaR4lKG6uFRtp/V6xo0jJc37IzBdefFdaq2zh2Ce9mPwbKPkoqXdGiXxTHuiPzdKqezv4SfhB+Ov70AettR5/jGB5klXOVG0d7ifIWXRRRRTRAooooqKIrM3i3dixsBhlBtxVh7SNyZT3+HMaVp0VCL5Feg2zCkE743Z4GExGd4WzJh8TFYsmZSMoDaHTTq2IPDKdFNcuz8TJhYF7V1tZcToUjju5BVDZhJfOqRMB285JawyaXTFtGeSeDBRKxVsr6f3jlmVR3WW3xbXgKTd4d4mzGEdXZXYSdVYRt2vZQEWy6A3y6sAbEjMearKVvSdHHocyO7j4+R3gp5Tyksxv10Trs3ZpjiGJkR1kkXJhlvpCruoUOxF+slaTM7WuQX4ageWyZJExj9c5cRrFLCzE/wANcVb3iTorsLEm1uJ4nki39XG4zCjq5FUPnkS+fMyI+QIAABqTcmw4E2Ck10bzSxrJ27FpMPiFkdSciN1ayQxK2l8pjU+JfMfbtSePpY5R0jbE599rG9vTxvnmUa7C9hwnLTzVctRXzGxIBPEgE19V3q5VFFFFRRFFFFRRcu0R2L/ZZT+oA/pJqRb+YfLjZPvBW+KgH5g1X9o/wpPwE/AXqWdJi2xSnviHyd6WDqbUYf5MI8iCjR1qNw7nA+YsqB0b7qTHZmJw2KjeFJySl7ZgGQAnKdRYqCAwFeGI2/srYoKYWMYjFDQsCGIP35bWXxVB5gVz7x4HbmNiVQiJCUXsxSoC9x77MQTfu0HgeNJUvRftJeOFY+TRH/hemLWtcSXuGe4FZucWgBjdN5Czt596ZsfN10+W4GVQosFW5NhzOpOpJ41TN2cT/smGf7Kxn+Qj+mpZtXdzE4YAzwSRBjYFlsCe4HhwqjbptfZ0f4H+TPSL8TBraeJ7dzx9D7I3ZJJleHb2/cL+71L/AOHSfgT5MlKvRxuSNozuJGKwxKGfLbMSxIVQTwvZjfw8bh43lw3+y4lO5ZB/IW/prI6Cp/r8VFyeJT/KxH/9Kz/DziylmaNQ/wCwH2Wm0mh08ZOhHutdOjbZWMfLg5+1Ew61Ukz5lvr7V7E8mFx4V84vG7AwZdERXlTMvZSSQg2INmk7NweYNcXRLutjMLji8sEkcRidCzWGuZSNCb+73VnY/ocxsmImZRCkbSuULycVLkg2VSeFq6Dq4i1z8uaX54cTWZrG6M2timHfEfk6VU9nfwk/CB8Bb9qlG60LYbafUuRmVpImtwJGYaX5ZlFVXZx7BHczD4sSPkwpf2dqPH8owfIkLQ50beDiPMXXVRRRTNAooooqKIoorK3j2v1EWjBZGBCE6hAq3eRh9mNAWPecq8WFVe9rGlztArNaXENGpUT3sbFzY5oBiJcR9fkQ9pYxJoCEF8qlbgG3DxGp997OjQ4PDCcTB7WEilbasbdg3Nx52PPwDJiokwD4AhZGkkZ8RJFmF0BjKgsLXLDP2mN9UkItc109I8n0k4TBxMC004zW1sAo1NuWWUN5CuXq55xWRRMyBzO/mPAfVPYGR9A553fLpT6KtjLLPLM6qVhTQsbAM3sngQdA3HhobHStvfvZYgfBM2WYl5LowfJewOioS57TXNyS51Ym5rFTbJwOKxcGEhMrDEMIgQWCBCQCI11ZwNASdOXE00dF+28RjcXJJiCD1EJVbKFsZHW/AcbRkVBSzyV+O9mjz0OnjfuXrpo20+mf+qibJxjSxB2VlJJ9pGQkX0JRtVuLaHnflauyiiuoaMLQCbpA43N0UUUVZeIoooqKLn2j/Ck/Aw+INS3pMa+KQd0Q+bvVQ2iexb7TKP1An9INSffGdX2iQxsimNWJ5CwLcPM0s7W02D+LHHzICNGVI497gPIXXtg+k3aS5VXEseAAMcR8BxSqD0o7/wCJwGIijgKWaLOwZL3OYgcx9muaLend+Ng6QKGQ3UjDte44EXFuOovXtLtjY+1wkuLYQSx3GR5MhK5iQCdAwI101FyKYOwlwcY8hwVG3AID8+azOmfGM+F2cXtmdWdraC+SO9h3XY0bpLbZ0f4H+bPWD0rb3RY2eJMObwwKVDWsGLEXyg+6AqgHz5Wpr3Yw3+yYZPtLGP5yP6q578Qg/lYYzqX+/umGzjed7u5vstrbWFHXToeDMfg6gn5s1R7dneaXZuIeSNUZ8rREPmt7Sk+yQb3Tvq5b1wWmVuTpb1Q/uH/TUM30wPVYyXuc5x+bU/qzVNjER19RTu0d1vnn6KbQBdBHKN2XzyW9iumfaDey0Mf4Yx/rLV2bs7U2xtSTKmKkSMH6yUBVVPAZFF2twUHzsNa4dwujKTG2mmvFhRrm4NJbkl+A73OndfW1N3f3zwP0pdnYQAIqNldDZCy6lVPFjlzsXvqRxN710crmMuI2gkcNEtjD3WL3ZfVSffTZv9n7U0kaXKY5czMGck2LZyPeLBjryI76pez5RmNtQ6h18bWB+RjqMbxbPeDFzxSMWdJGBZjq2twxvqcwIb1qg7k7X6zCoeLQHK3eVt/QfilLNpDoJIKq+QOFx4O0PIFb03/o2SHecxzH+J2ooBopogEUUUVFF8TTKiszEKqglieAAFyT4Aa0kqrYzERlwR1/byHjHhomDKrDk00pjLeBy+5TZtrZYxMDwszIHAGZbXFiCNDoRcC4OhFxzrDgD4GPF4zGMsj9kfVA2yJYIFDcGaR2Yi5ALcTagamN8sjB+wZnjbQcr5+CKge1jHH9xyHjqlre6PrtqM7SNDDCkcLzdnIGYl7OHBU/xF4kWNuJo6P8OMZtLFY4r2YwI4uFsxQKSCNPYQ8PtisDeTbcowbAiAGaZ5ZVLgv9YbiyNbMq9kB1zKQoIGgJqW62yUwGBjRiAI0LzNyvbM5PgNR5KKBo29PUPqDuuBy/1F1B6KFsQ3pL2RKA+NkDoRJjJutOZEsoJCK8jupsdSFQa31YC9cm7O+0eClnSRS8chVlmXIqg5MqIVjzIiHI+UhjZbaHWs0zL1UYmsWlBZvr0LnrmuQUkAKZibkJfhqb60v4KOXE4iZYlTK7KAMtkGWWJUyqNNMyL5Ob8aX07yyeScHXvtpf2+yMkYHRtjKtmHGKnGfOIkPs+0LjvCLlcA8i0lzxyrwrX2fh3SMLJJ1rC93K2vdiQLXPAELqSTa5NzX1gcYJY0kXhIoceGYXsfEXtXvXTRRBmdyTxJPpoPABI3yF2VgOQ+HzRRRRWyyRRRRUUXBtCUZlubBQXbw0IHy6z4UgdHGzvp21usdQyKXmYHhxso/mZdPumtnfba/V4VyD2pzlX8Nv6Pm9HQViE6zFxk5ZXRCh52UuGt5FkNKKEmV09WND1G8m6nkT9EylAYIoDu6x5nT0Wti9n7BxsjoGjw8oYqSp6q5BI7IYdW17cgax9r9BkoGbC4hJRxCyDKfRlup+C0j7xbpYnBSFZ42Cg2EgBKP4huGvcdRzFPnQph5U+kYiR5FwscZABZhGW4swHsnKqnX71N3B0bMbH3HHNCAh7sLmqb7R2NLBO2HlXLKpClbg6sARqpI4EfGrhsTCDrYIxwVh8I1JHzUVKNiSNjdp9aw9qRpm8LEsB6HKtWndWC8zN9hLern9gn6q5vbTjNXU8H8esfnh6pns9uCCSTvyHzxWpvRhs0BbnGc/oLhv0Fj6Co90lbNukcwGqHI3kdR8GuPzVd2UEEHUHjU323sYMs2GfhYqD4cUbzAynzBoSteaSqirBoDZ3I/5f0RMbemhfD35jml7djpbhhwMeGxMDzZFKe4VZbnKCHPJbL6V2wdL+AjIaPAFGHAqsII8iKk+Jw7RuyMLMpKkeINeVdp+Xid1hvz1XP8ATyNy7lWdr9L+ExEUsb4OT6xCpa8d9Ra4PeNLeQpD3O259GxALG0b9l/Dub0PyJrCoqstHFJE6FwycLKNqHteH7wr3s+W31Z5ar4r3flOnll767anu428XWoIXa00esbH3gBwPfYaEc18r0+4bEBxfgRow7j3fuDzBBpPQTPaTST/AKjP7N3OH34oqqjabTR9l3od4XrRRRTVBIpW6QseEgiQkAvMh1LAARHrGLMgLKOwozAaXvyrZn22gZkRZJXU2YIpspsDYu+VAbEG2a+tT7fTGSNiYBIykosshj5KrOAqh0XMr9Up7d/aU2IFK62tha0xB13EEWGoy393ujqWme5weRkPmSW9kYeXGY+LDFoxCzdZKkJGTKO0wbqwFJaw9WFVvfVb7Oxlv8CT/hNQbZ+9D4OeZ8JkTOMgbKWyrcHs9ZfiQOINdMu8TYjDznFYh5ZWKLCjFiF1zMwUDIvsqvfZmqsL2QQ2Dcz3Dvy9N62ljdLJcnIJ8XDmKKSSV2sXusLy51C5tRkErKSsdzoBYg6m2qhuRtKVpoEiUKA2SWVkMi5ppVKMwBWxzpGB2uK+lbO2ZLYGUKRZM4CoDlQM7L9YyIq3s4ABNze+o46G7UQOz8TISinqYchuAAYYFZDc6fxs481Nc1E9sbC6UYgXAfb6HzTV4LjZptl89VSNkbP6iFIs7SZb3ZrAsWYsTYaDVjYDgLCuyvLC4oSIki+y6h18mAI+Rr1rugABYLlySTcoooor1eIrj2hLf6se8O14L/7vZ8s3dXvicQEF+JOgHMnu/wCvIAnlSHvxvH1SGFWvNKLyEe6pHAd1xoByXXib0rr53uIpYP1H/wBW73H7cUbSxtF5pOy31O4JW3y259JxBym8adlPHvb1PyArIwOOeGRZInKOhurKbEf98Lc68KKd09OynibCwZAW+c0DLK6R5e7Uqp7I6dZVULicOsp+2jZCfNSCL+RA8Kzd8el2TGQtBDF1Eb6Oc2ZmH2dAAoPPjfhwvefV6YeBndUUXZiAB3knSvOgiacdtFbppHDDdPnRps2ySTEe0ci+Q1b55R+U1Yt18NlgDc5CX9DYL+gKfU0m7D2MFSHDJ4KSPi7fDMfMiqSigAACwGgHdXF0bzV1UtYdCcLeQ/y3quhkZ0ELIfE81/aXt68BoJh7vZf8JOh/Kx+DMeVMNfMkYYEEAgixB4EHvplUQNnidG7QrCN5Y4OC/P8A0i7CswxKjQ2WTwPut6jT0HfSPV521scKXgkGZGBtf3lPj9ocCe8A8xUW27sZsNM0bajirfaU8D+x8Qat+H612E0U3bj04t/z6WQ+06cAidnZd6H56rPpu3f3O6/ZmNxVrtEV6v8AJ2pf0MPhXnuZvTh8O2TF4SHEQk+2YkMieNyO2PA69x5V+g8Bs2FIckUSJEwJyBAqnMNbrYcb6ginlROY8rIKCEPzuvytBMyMGUlWU3BHEEVUt1t6RiQCCFxCjtLycd48PmpPMEg8vSLvBg4HkwuFwOHWRezJK0CdnThGpGpsfaOncDxqbwTsjBkJVlNwRxFC1dF+daJG9R7c2n34HuV4Zvy7iw9Zp1Hzer/h8SHGmhHEHiPP/nwPKvWp7u5vwkuVZyIphosgsFbzvoL9x7J8DanaHH8pLL973T5/Z9dPE0FBXlr+gqhgk/q7i0/bVaSUt29JCcTfUc1h727NxASeXCukeeP6wsWBTINZEyg3bqhl1t7CEG4qdz7ExMeCbEROGR0VSgUSXUKSWfKHW5YyNqdMxuSTaujeDpXln62CKC6HMhGpJF7WOUX1HcRS+kW0JCWjw/VZiSSI1Qm/E55O186X1rGGTEyzbm7sVs7W+fCj6YvDML8+625bG4YwUOGebFJ1rsxOsDuI1Xh2imQEm548Mte+82+GExUeSJuqCZSuZAO0Zou0qoT7KI55HtWFZWC3MxrSxyyujFGVrSSM17EG2gbjam7qJ/8ACwv8z/8ApUnndEJulxYje/aFhw0RrMWDDaw5Lgn3uwUsTRzzMykNcKn2j2RCtrJ2bklrlTYA6aZmy93IJ+rYyddhYlKZVkCPfOz9vOAht1hByOD3Xpj6if8AwsL/ADP/AOlS5t7djGPL18JjRsoGWJ2U6eJVRVYXsF2tdhv3kEX8ALc1Z99SL+Cpu4eLR8Gio4dYmeJWB4qjdj/8TR0w1BcJvXtHAk9ZGwUm5JXKCe8snZY6DVg1VPcDe/8AtCB3KlWjbK2o1uL30A8eQ5V2NJUY2hp7tbgg/OS5+ogLCXbkz15YjEhBrqTwA4ny/wCfAc68JdoX0js33vdHqPa9NPEUlbx78JFmWEiWY6NIbFV8BbQ27hoOdzesZ68uf0FKMcn9W8XH7a7laOls3pJjhb6nktDenekYYXNmxDDsJyQHmfD5sRyA0lk87OxdyWZjck8STRiMQzsWclmY3JPE1RujreDBzPHhcXgsO0jHLHKsKdo8hIoHH7w9QNTRlJRfk2mR3Xkd2j9hwHcs5pvzDgwdVo0HzesPbm5xh2Vg8VbtSs3WeT6xemVCfz0o1+rsZsyF4erkiR4lA7BQFQF4WW3K2gAr8+b6b04adjHg8JDBCD7YiQSP6gdhfAa955UVTzmTKypPCGZ3SpTt0dbCzMcQw0W6x+J5n0GnmT3Us7D2O2JmWNdL6s32VHE/8u8kVaNibGBKQRjKijUj3VHE3+0ToD3knkaR7frXBoooe3Jrwb/v0ujdmU4Lunf2W+p+eqYN1MBo0x97sp+EHU/mYfBQedMVfMcYUBQAABYAcAByFfVVp4GwRNjbuREjy9xcUUUUVuqLP2zssTx2Fg66oe49x8DwPx4gVNd5t3hioyjDJKhOUnircwbcjpw8CL6XrVYu39idZ9ZGPrANR9sDl4Ecj6HQ3CqupXuc2opzaRunHh85FEwyNsY5M2lfnLZ2GWLFouKBRI5AZRa5IXUqAOOa1hy7QN7a037V6Z8W+JWSELHCh0iIBzj/AMw8b/htbx4nV3p3WXFpmXszLoCRa9vdccRrfxBqW4rCtG5R1KspsQeX/ffT3Zu0Idosu4We3ItO7iOH00Sqqp5KQ2HZOhW/v3t6LGzriYlKNIgEyHXK66XDWsVK5bHj2TcCluivpEJIAFyTYAc706a0NFgl7jiNyvmt/Yu9+Iwtl9uO2iPfh91uI+Y8K8V3MxxIH0PE66awyAepK6U9dJ24EiJgzhopJerhED9WjMexqrEKCdcz6+VCVLIJwIpgHA9/zJEQ9LHd7CQQuPZ+8GCm4H6K7G5GgUk8yfYPmcpNajbMe11KyKeBBtf46fqqZY/YeIgAM0EsQJsDJGygnuGYC9eOE2hJEbxyOn4WI/yrnKj8Msd1qeS3B2Y89fqmUe1nDKVvll/ipjYdxxRx+Un5rcV5lh5edKGH38xa8ZA/4kU/MAGu1OkvE/YiPo/7PSp/4drW6Bp5O9wjBtOnO8jw9imEOPPy/wCleqQOeCOfykfNrCll+kvE8kiHo/8AXXFiN/MW3CQJ+FFHzIJqM/Dta7UNHN3sFDtOnG8nw9ynpdmPYliqLzJN/jbT9VZUu3sFhA4j+tZiCyx2yEgWBNux69o0g4vaMkpvJI7/AImJ/wA66MDu/iZlzw4eaVb2zJG7C/ddQRfwpvTfhwR5zyHk3qjkTqR5IKXahdlGzzz9NF37a3vxGJDD2I+apfhe3bbidSByHDSsCqpuL0eyPgMf10Txyyr1cSupVux2wbMAbGTJ/IaQjuhjeP0PEj/cyf010NKyCBpihAaB3fM0umMshD3kklZFMe4u3IcFiDiZVLtGjdUg95201NrBQpa58RYGlwiii3NDhYodrsJuFQdm9NGLTEtJKFkhbjEBYIP/AC243/Fe/hpZS2rAk2MkGFBZJJCYltYgPrlIPDLcqeXZve2tcGGwrSOERSzMbADiaqO626y4RczdqZtCRra/upzNzYd5NJdpbQh2cy4F3nING/ieH10TClp5Ks2PZGpXTuxu6MLGEUZ5XIzEcWbkq35DXj4k25UvYuyhBHY2Ltq5HM9w+6OA+PEmuXYGw+r+skH1hGg+wDy8WPM+g0FztUioaV7XOqKg3kdrw4fOSazSNsI48mhFFFFNUMiiiiooiiiioosXbmwOsvJHYScxye3f3N3N6G4taf7xbsx4oFXBSVNA1u0vgw5jnb1B1ua1WftXYqTi57LgdlxxHge9fA+ljrSqqoXOeKinOGQb+/n84FExzDD0cgu0r8y7Z2FLhnyyLofZYey3kf241n1eNs7FKgx4hFZG0BtdG7rH3W8Dr3E8an23ejphdsMcw/w2Oo/Cx0PkbHxNMKL8QNLuhrRgf3/tPt9OO5A1GzCBjgOJvqPnmmPoZ3qxUkpwrnrIUjLAsTmjsQAFPMEm2U8LaWtaqdtnaTJhp5IAskkSOQt9MyrfKcut/Dj5V+ddm7xYjARzQxgwyykCRyCHCqDZVv7NyxJbjwta168d3N68Rgpeshfj7aNqkn4xz568RfjTl9N0jsbbW+qEZPgGF3/Fz7b29NjJTLO5djw7lHcq8APAfM1n16TuCzFVyqSSFvfKL6C/Ow0vXnR4AAsEGTc5r1gwrubIjObXsqkn4AU1dHu60s20cOJIpFRG6xiyMBZO0BqLasFHrSxgcfJDIskTtG6m4ZTYj/p4c6/QvRtvTNjsIZZ1VWVymYaCSwBLZeXGxtpcHhwoapkcxuQW8DGudmozvturLBj8QiRSMmcshVGIyv2gAQOV8vpS5PhmQ2dWQ8bMCD8DX6E6T97J8BhleBRmkfJ1h16vskgheBJsbX0FuBr8+4vGPK7PI7O7G7MxJJ8ya9p5HPbcrydjWOsF41q7u7zT4KXrMO+U+8p1Vx3MvP8AzHIisqunZ2KEUschUOEYNlJsGym4B8LgX8K3cARYrFpsbhfqjC4o5IutypI6i6X97LdlW+ptr6Co30xb1Yr6S+Ev1cAVSAt7yhhxc8xmzDKNNNb8kbbW82IxU3XzSMZAbpY2EeugQD2beGvMknWujbG8E+0OpWResnjUoHUHNIt7gMo4lTm7Q45te8gx03ROxut7IySfGMLf+rDrv2PsOXEvliW/2mPsr5n9uNM+wujpms2JOUf4antH8TcB5C58qoWxti3Ajw6BUXQngi99z7zeAue8jjSet2+0O6GiGN/f+0e/04oun2YSMc/Vb6n55rG3d3YjwoAQGSV9C1u03go5Dn6XJ00oOw9gdXaSSxk5Dkl+7va2hb0Gl79WytipALjtORZnPE+A7l8B63OtaFLqWhc15qKh2KQ7+7l84BHSTDD0cYs0IooopqhkUUUVFEUUUVFEUUUVFEUUUVFF8yRhgQwBB0IIuD5g0v4/dMcYWy/ca5X0OpX5juApiorCeninbhkbcK7JHMN2lTXbOxFYZMTCPAsNPyyDn4A38KT9p9Gim5gkK/dfUfzDUeoNXl0BBBFweIPOsjE7rQt7IMR+4dP5CCvwApayjqqQ3o5SB/F2Y9vTxW7pIZv1meI1X54x25uKi4xFx3p2vkNfiKxpIypswIPcRY/A1+jJ91JR7LI/ndT/AKgflWdi9iSWtJAzD8KuPgpY/Ki27br4cp6fFxaf+/ZDO2bTv/Tktz+BQKmHGb6THBxYOL6qBF7YB7UrEksXb7JYmy8LWvflQsTuxhvfwyL5xlP2FcTbpYE/3aD/AHjf11qfxNT5dJE8eA9wqf8A5Mo7Dx6+ySo99JjgpMHN9bEQDEWPaiZSCMpPFdLZTwB0I4FeqrLulgR/dof9439dduG3Yw3uYZG8oy/7GoPxNT//ADiefAe5UOyZT23j19lHo4yxsoJPcBc/AVsYHc3FS8Iio737PyOvwFWPCbEktaOBlH4VQfBip+VaMG6sp9pkTyux/wBIHzrJ226+bKCnw8XH/n3V27Np2fqSX5fCpjs3o0UWM8hb7qaD+Y6n0Apv2NsNVGTDQjuJUf8AFIf8ib+FOeG3WhX2gZT986fyABT6g1rIgAAAAA4AcqEfR1VWb1ktx/FuQ9vTxRLZIYP0WeJ1S/gN0xxmbN9xb5fVtC3yHeDTBHGFACgADQACwHkBX1RTKCnigbhjbZYPkc83cUUUUVuqIoooqKIoooqKL//Z"/>
          <p:cNvSpPr>
            <a:spLocks noChangeAspect="1" noChangeArrowheads="1"/>
          </p:cNvSpPr>
          <p:nvPr/>
        </p:nvSpPr>
        <p:spPr bwMode="auto">
          <a:xfrm>
            <a:off x="63500" y="-1033463"/>
            <a:ext cx="2133600" cy="21336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40" name="AutoShape 28" descr="data:image/jpeg;base64,/9j/4AAQSkZJRgABAQAAAQABAAD/2wCEAAkGBhQSERQUExQVFBQWFxwZFhgYGBgfHBghGxgbIh8eGhkXHSYfHh0kGRgXHy8gIycpLSwsGR4xNTAqNSYrLCkBCQoKDgwOGg8PGjQkHyItNC0yNCosLC8sLC8pLCwpLTAsNSwtNCwwLzAsNCwsLy8sLCwsLCwwLCksLSwsLCwpKf/AABEIAOAA4AMBIgACEQEDEQH/xAAcAAADAQEBAQEBAAAAAAAAAAAABgcFBAMCCAH/xABLEAACAQIDBAcECAMFBgQHAAABAgMAEQQSIQUGMUEHEyJRYXGBMkKRoRQjUmJygqLBM5LSFUNTscIkg7LR4fAlY9PiFjRzk6Ozw//EABoBAAIDAQEAAAAAAAAAAAAAAAQFAAIDBgH/xAA2EQABAwIDBAkCBwEBAQEAAAABAAIDBBESITEFQWFxEyIyUYGRodHwscEGFDNCUqLh8SNDFf/aAAwDAQACEQMRAD8AuNFFFRRFFFFRRFFFFRRFFfMkgUEkgAC5J0A8zWBj96xwhXN99r5fQcW+Q7iawnqI4G4pHWCuyNzzZoTAzAC50A41k4neiFfZJlP3BcfzEhfgaTdsbZUDPiZhblnIt+VBoT5AnxpR2l0lILiGMuftPoPgNT62pYyuqqs2ooiR3nIe3r4Ih0UMOcz7cBqqZPvXKfYVEHjdj/pA+dZ+J2zLa7zMo81QfFQD86krby4/FEiLrLAXIhQ6DxKgsB5ml9neVhctIzGwvdiSeAHMkmi27F2hN+vPh4N+D7oZ20adn6cd+fwqw4neTDj28Sh85S3yzGuJt6sD/ixn8jH/AE1w7N6GGEQkxuKTDX93Q2vyZ2YKD4C/nXHvT0SS4aE4iCVcTEozNYWYL9oAEhlA1JB9ONQfh6lcbPmcT87wVDtGcC7YwPnNbS71YE/3sY/Iw/0124beTD+5iUXylK/6hUs3a2L9LxUOHzZesaxa17AAkm3PQGtnfzcF9mtFeTrUkzWbLlsVtcEZjyIPHv7qufw1A12FkzweY+wCoNqyluIsBCqWG2zLa6TMw81cfFgT860YN65R7ao48Lqf9QPyqG7L3Xxb4aTFwi0URbOwcKRkUEmxIJ0PKjA764qL+9LjukGb5ntfOszsavi/QqMVtzvh+y0G0IHfqR25fAv0Nht6IW9omI/fFh/OCV+JFaysCLg3B4EVCNm9JSGwmjKH7Saj4HUel6b9j7aVhnw0wtzyHT8yHQHzAPjQr62qpDasiIHe3Me3r4IhscM2cL78DqqTRS9gN7BwmXL99blfUcV+Y7yK345AwBUggi4INwfIimcFRFO3FG64Q743MNnBfVFFFbqiKKKKiiKKKKiiKKKKiiKKKKiiKz9qbZSAa9pyOyg4nxPcPE+lzpXLtzb/AFX1cdjJzPJL9/ee5fU2FroO8G8keFUtIS8j6hb9pz3k8hyvwHADS1KquvLXiCnGKQ7u7n84lExwjD0khs0LX2vtksDJO6qi62vZF7uPtHxOvcBwqf7d6RibrhhYf4jDX8qnh5t8BWSExu1piI0aTKLhFsEQebEAE2tcm5rBxOFeN2SRWR1NmVgQQe4g0dQ7Bbi6Wtdjf3bh7/ThvQVRtJ1sMAwt795+eacti9Gm0Me3WSgxK395NfMR91PaPhew8aZ8fu3snZCAYoPip3U5VK8QbglV0RdebEkcqQ8V0gY544ovpDqkSqFCdm+W1i5GrHQcTbwqjb9QrtTY8WNjH1kQzsByHsyr5Ky5vJPGnjw9pa12TdMsuSCaWkEtzPFZfQXtUCfE4fXK6iRAfuGx9Srr/LWZudsBYd4OoYaQySlAfuoxQ/Aq3pS9uDtb6NtHDSE2XrAjeUnZN/LNf0p76RZjs/bOFxwUlXUZwPey9hwPHqmW3jXrwRI4D9w9QvGEFgJ/aUt9MO0Xk2nJGxOSJUWNeQzIrEgd5LHXwHdTD0FbWYtiMMxvHkEig8FObK1h3NmXTw8TWnvpuEu1imMwM0RLKA2YnK1uBuASrgdkqRyHC2v3uzsGLYOHmxGLlRpnFgqc7ahEzWLEm1zYAWHIE1m57HQ4Br3cVcMcJcZ0Sz0c7GCbelRfZw5nt5KxjHyemnemYbUwe0IQAZsFOxQDiQgPzIEyeYFY/QtL1uLxuJkIDsATrzkdma3hdRWF0b709XtYsx7GLdlbzdiyH+ey/mNevaS8u3tA91GkBoG5xKYIfqN1WPAzX9c89v8A9YqUYXCvK6pGpd3IVVHEk8AKsvTBAsGzsNhYgQplVUUamyI2njqy12dHW4BwELYmWPrMWyErHdboLewCxyh24FibDhwuT6yYMYX95Nl4+IveG9wWfg+hGH6IBNK64mxZmQgqtx7OU8QLcbgk31tYCPYbFPGwdGZGHAqSD8RV13PxGKZNpYjGI8cp0CsCAqpGxAS/FRmOo4m54k1Bo0JsACSbAAcT5CtILvxNebj0zVJgG4S0WTvsLpGIsuJFx/iKNfzKOPmPgaoOx9slQJIHVkbW17o3fw9lvEa94PClDb3R3h8FslZcSzLjCbrlNwWbhFl4WUAksNb5jciwpG2Nt6XCvmjbQ+0p9lvMfuNa56q2GyQmegOB43ftPt9OCYxbQcy0dQMQ9R881+mdlbZScWHZcDtIeI8R3r4j1sdK0Kk2728seKAaMlJU1K37SHvU8xyvw5Ea2p/2Ht/rLRyWEnI8nt3dzW4r6i4vYOkry55gqBhkG7v5fOIRckIw9JGbtK2qKKKaoZFFFFRRFFFFRRFYu39t9V9XH/EI1P2B3kd55D1OgsevbO1BBHfQu2iL3nvPgOJ+HEiptvLvCMLGZHOeVycoPF25k25DThwFgOVKq+re0ingF5HacOPzmUTDG2xkkyaFzb0b0LhEsO3M1yqk348Xc8eN/En1NSzGYx5XLyMWZuJP/fDwroixqyYhZMVndGcGXKQGIvqFvoNNB+1Ureno5gxkAxmyipBHaiXQNbjlB9lxzQ8fA8XmzdnxbNaMWb3au+3L66ngrqqh9WTbsjQfdevQTtbs4nDXAOkqeoyt8LR/GtN2wW2s2HxC/R8fEWQ2tmuhIORj/ES4JynUa8PaqcdHG1DhdpwFrqGcwuDpbP2bG/Cz5SfKqfvpt7DbIkeWLDhsZirtmIOUWsCS3IXsSi8TqbaGi5mWl6up0sqROvH1tBqpVvduJidnv9YuaImyyqDlPgfst4H0Jpq6Ht64ohiMLiXRYWUyKXIC8AHUk/aXKbfdbvrjHTLiWwskM0UUzvcB2UZQDe4aK2VrcuA7wea3sTc+fE2YDq4z77c/wrxP+XjVp5mRwk1Lg0d/ss42EyDoRfgs3asMaTyLC+eIORG+out+ydQDe1vWt/eDevGbVEaNGGEfsiKNr3IsSWuTrbwFNGyNycPHwQ4hxxZrZQfL2PTtGmaLZ7WAuqDkqC9vU2H6aWHaks9jSwlw/k/qjmN59ET+VZFcTSW4NzKl+zN1NoIbx5oL8SJch9cjXrqm6PsZIc0kqMx4lnkY/Eqapg2cvMu3mxHyWw+VceMxWEibI+TPa+XKzvbvyqGa3javHO2mes57G8gT9SoPynZa1x8fZTpujTEjg0J9X/dK5Jdx8ZGQVQMQbgo63Fu7UGqZDtHBswUFFZjZQyPGSe4dYq3PgNa0Ds5eRdfJmPya4+VRsm0rXZIx/MEfQqEUmjmub4j7qWS74bQimhkxN5GgJMYnj0BYC54Ak6Cxvccq+tt9J2NnxCzJK0GUWVI2OUcL3B0a5F+0DyHKqXLs9rWurjmri1/UafppZ2vuTh5OKHDueDLbIfT2PTsmoNovhN6uCw/k3rDxGoHmrflxJlDLc9xyP+pm3a3pmxmxsXNOVLoky3UWuFhvci9r3J4WGnClfoh3OBJx+IssUV+qzcCV9qQ391LGx77n3aUtqbtYrBZ2RmMbKVZ4ywupFiHUagEHnceNPm7G/eEx2E/s/GAYa6CNWRiqMBa1j7h0GjXU+tqOjkZJEX07g5pO7csSHNeGyixHfvSP0gb4naGKLC4hjusK+HNiPtMQD4AKOVLFN2+3RxPs8l/4uHJsJAPZvwDryPjwPgdKUaYxYcIwaIKTFiOLVe2ExbxOHjYqym4I/wC/lVS3X3oXFpY9mZbFgDa9veQ8eNvEH0NSvD4ZpGCorOx4KoJJ9BrXUYJ8LIrMkkLg3XOjKfgwFxSvauy469nc8dk+/D6ahF0dW+nd3tOoX6S2BtzrPq5D9YBoftgc/AjmPUaGw2qk27W8IxUYdTklQjMBxRuRF+R14+IN9apOxtqieO5sHXRx3HvH3TxHw4g1z9BVPcTTzi0jdePH5zCcTRtsJI82laFFFFNUMivmSQKCSQABck8AB319Uvb14/QQj3u0/wCEHQfmYfBWHOsKidsEbpHaBXjYXuDQl/bO2AxeeQ5UUG1/dUeH2jxI77DkKkGO2l9NxamaQQxswXMQSIkvxsOJ5nxPIcN/pG27cjDKdBZpPP3V9B2vVe6kavdgULsJrZu3JpwH+/S3FYbSqRiEDOy3XifnqrltTon2WsAlzSxxhQTIjlgRb2zdWFuZIsPIVz7pbqfRpes2dtOGZW9uF8pVx4mNiQ3cwW48RcFL3B6SpMARFLeXCk6r70d+JS/LvXgeVje7Bvj0bxYmP6bsvK6sMzRJwPeYxyYHjHp4WOhcFr2nA92R36hChzXDEwZjzTP0idH0WKjbEoyYfExrmZybI2UX7Ztyto9r6a3FrTPfXfd9qtBGsNsgsLauzMBm4aBbjQeFyeQXYdoYiReoWWZlcgdXncqxvp2b242NUfdbdYYYDQPiGHabkg7h4fNiO4aC1VSKINb25D2R78FeJn5gk9lo7R+b1n7u7jJFlecdbKdVjFiq+fI25k9keOhp1i2ff+Jr90ez6829dPCvfDYUINNSfaY8T/07gNBXtQ8Ozy5/T1Zxv/q3g0ffVeyVVm9HAMLfU80AUUUU1QKxd8N4BgsI8xNmuETS/aY2Btzyi7W55bc6kv8A8TPKhbr5MLDmLDI466Uji8jlgXY6aAW5CwFU7pA3VOPwnVq4R0brFvfKSFYWNtRcMdQDUi3ZxckrpHBhopnRCWWT2CFa9lUm2a4TXiSWvcHRNtRtwCdBytzzyTSgIztqtzbO3MVhMOqvi1md1DNh5o7sqsL2ZtQ4ykXDcOINOnRlvY2NhkDAgxFBckn2g3ZzHVgCpsTrZgCSRmbh2jvLh8VHGIpkV5GWNlbq+tVZCFdDHKpv7RuF5qDqL027vbtwYKLqoFIUm7Em7MbWuT5DlYeFCbDa5wc8twm+e6/gANN2p49+u0nNFm3v3LUoIorC3x3qXAQdZbPIxCxR63c3F+GtgDcnxA5iujJAFyk4BJsFoS7PtrHYfdPsny+z6aeFJW8W46S5mgAimGrRmwVvLkL947J8NafcJKzRozrkcqpZL3ykgXW/OxuL+FGIwwca6EcGHEeX7g6Glc1AWv6ekOB/9XcHD76o2OquOjnGJvqORUQ2jtnFGJcLNJJ1cTXEbe6bW562AvYcBc240bs7BfG4qPDobFzq32VAuzegB05mw51Qt6d1hiQQQExCjstycdx8PmpPMHVf6LMaMLtVVmGQsHh7Xus1rX8yoX8wo2j2gJ43NLcMjdW9x7x3g96ympsD2m92nQ/bmnvbG8uC2FGMPhohJOQCwuAfBpZLXueIUDh9kWrh3c6SY9qP9Cx2HjyzXCFSbXsSAQ2qtxswPG3Clnfrd9odrNJiklfDTSh8yXuVNrqDY9peGXjYC1rg1r7f3ai2Vj8Nj44y+CLAlRe8RK2B11trmAPMFTbStcEeEb3EXvxXuJ9+A3cEp4+F9kbReMEsqH/7kbAEX8bEeTCqjsXbAUpPGcyMBe3vKfD7Q4gd4I5mpT0gbwpjcfLNHfq9EQkWuFFr2OupudeRFavR1t2zHDOdDdo/A+8vqNfQ99JduUTzG2ti/UZrxG/y+l0Xs+oaHmB3Zdpz+eq/QEcgYAgggi4I4EHur6pe3Ux+jQn3e0n4SdR+Vj8GUcqYa9p52zxNkboVtIwscWlfxmsLnQCpxtrbACzYl+FiwHgNEXzIyjzJpx3oxOWArzkOT0Ny36Aw9RUf6StpWjjhB1c528l4fFiT+Wllaw1dVFRjQm7uQ/y/oiIndDC+Y7shzWRuPsFdp45lnewZJJGsQGYnQZb8bFg1u5ax95d3ZcFiGglGo1VhwdTwZfA/IgjlW5sLo72kwixEEeS9pI36xFOuoIGa407xwNVTbW6Mu08AqYtEixkd8jqbrew7tQraXXkRcXsK7F0rYnAAjDpYbkhbEXtNxnrzX57rR2fvBiII5YopWSOYWkUHQ/8AI20uLG2lde39ycXg7meFgn+IvaT+ZeHk1jX93O2H9JxADC8adp/HuX1PyBq9RURRQumeeq0XWccT3SBjdSmncbd3qkE7reWTSJT7oI4+Fxck8lHiRT5hcMEFuJOrHvP7DkByFeGz4r/WHnongvf+Yi/kFrtpLs+F7iauftv/AKt3NH34o2qkaLQR9lvqd5RRRRTVAooorK3k2k0MICfxZXWKK3EM/va/ZQM+v2fGqveGNLnaDNWa0uIaN6+MVt43dYAjvGbHM1rt9lRoDrpqy6+GtIu7GGtAsi4JxOb/AF0LpnLn2hIJcuUG98pDJYjwr0xeKbDwo0SqyATS5zc/wUspBPENIbAn3Ejro3Lkf+zoWMlppJGZGf2SSzBVe3uv1ZF+NyLa2rhK6tmqGF7j1cVgM8tb3trpnddNT08cRs3W2fp3/ZcG7e1YYdqzpPAjSyMHEwjZOrslzeOXVb6szqTxJuV1FVpH2hPHiIPpCoExWHYhb2LxSL7SHgGUi+nBgQRxrr3HxmSPqy5MYiEiM7XyrZS2p4KFljt3drlwdbI2l0gED22Iy8QM/C2nil9fSYbytPwpmx2NSGNpHNlUXJ/5eNKW7WFfHTnHTAiIG2Gj1sQDpIRzAN8t+d3sNK5p2ba2KMYuMFA31p1HWN/h+BPvc1XTQk3fEQAAAAACwA0AA4ADkLU7b/6nF+0acePt59yXH/zFt514cPdf2iiiiFgvLE4cOLcCNVPce/8AYjmLikLfjd3rUMyLaaLSRR7wA4jvsNQea+VqoVcW0IrfWDkLN4r3/lNz5Zu+lVfA9pFXB+oz+zd7T9uKOpZGm8MnZd6HcUr7gdKZjSUY7EO6xoOqXIC768M41LcPa7ySdK4toYraW3ntFGY8KraAm0YPe7++w7gDbkBxKtvlsT6NiDlFo3uyeHevofkRVS323lk2bs7BrggFWRQokyg5QEBFgdMzXJub8G56hhFJHK1k0I7enD/Vm5r2l0ch7PquTAdFGBwSCXaOID25Fskd+4a53PkRfuqcbzYzDrjnlwJIiDBo+yVCkWvlB1y5hcXA0NrVxk4nGzf3uJmP4nb97D4AUzzdEeMjwkuIlyIY0z9UDmcge1cr2RZbnQm9raUSGhv6rr3ytu8liSXD/wA22snjYm2Qyw4lOFgxA7uDr52zDzAqkqwIBGoPA1B+jTad0khJ9k518jofgbH81WLdfE5oAvOM5PQWK/oKj0NcZRMNJVS0Z0Bu3kf8t6p/I7poWTd+R5rL3rnvMq8kS/q5/YJ+qobvrjusxkvclkH5eP6s1WHbWJHXTOeCsfgigH5q1TDo2xMR2mkmJeNVtIxMhAUsykWObT3jx7qJ2OOkrqioOeEYR88PVD1+UEcXfn880SdK20SAqzLGoFgEijAAHAC6kjTxrNffvHlgxxk9wb6SED+Udk+RFW3bexcCBmk2cJUOvWQwxtp32iIk9Qp86Un2Xu7MbCQwNzBeZLHxEwIFdMyWM6M8hdLHRP8A5JR2v0oYvE4NsNNkbMVzSAZWIBvYgdnUgagDh40xbkbI6vCoODznMx5hbf0A28XpK2vsiH6e2HwrmSEyKiPmVr3C3OZQAQCW4d1VzZ8QzGwsEUIvhexPyEdKtphsssNK0ZOON3JugPM/REUxcxkkzjmBhHM+y0AKKKKapeiiiiooikPeTanW45FySmLCh1kZP8SaNQNRqoVGPa0NybcL0+VIt8N10/tS07y/R5wZA3WBQhLXkAujAgHKxGlgQSbKTS/aVzTuA038uCMordML+C5t7948sGIgIjj7EMUCIT7GZmZrMAQLRonDu76YsLEggwEb/wADEYZYWN7WfKskZB5NmEtj9orWXi+jONMNjlUtLMFSWAsBmCxg5gGHG92UiwH8M21FfGzcKJdkxoWnWSQAQh3zKpjYfWpxZEUDX8WUAllvytRTxtgiex3VcdeYtfwtfmnkcpdI9pGY/wC+ui5Nq7OxMWLkS91kjRppEtd8kl0dU92ZghXKdCesa+XMV9dlbUlxi4fDxDqZZRLfhZIjIrZ7cTlWNVUaXK30AGb32tiepcAZpZ81r6ZpJnAGTTTPk9sjSNGWNSCbnN6MusONSVxqzrrp7Lw4hQBbguZUAUcLDTSiaFgkLXSWytple/V8iPTIBZ1BLWuw8fTNWDZGyY8NCkMQsiCw7yeZY82J1JrsoorsRkubJuiiiiooiiiiooknfbZHWYVwB2oDmXvy2/o+aV5bndIOFbCDBbSTPGn8NypYWHAMF7QK8Ay8tNLatm0IhmW4uHUo3jxI+XWfGpTu99Hw20MuMQPAjSJICubkwU2GvtBeHfSnZ7RHJNSHRpxtt3O1A5H6pjO4ubHMN/VPh3+CoGM6WcDg4+r2dhw3jl6tPM6Z2PmB51Pd4d/cZjbiWUhD/dp2U9QNW/MTVOXcjYmKw5xMRMUINmkEjoFOnETXA1I5c6yn6GcNNrhceG7gRHJ842X/ACppG+FmZBvxQz2yuyBy4JA3Mx3VYyI8nOQ/m0H6sp9Kum6k9pmX7aX9UP7h/wBNQ3endqTZuJETsrMFWRWW9iLm3HndTVg2Lih1sEg4Mw+EikD5sK53bQEddT1DdHdX55+iZbPJMEkR3Z/PJZG8mJ/2XEv3rIf5y39VTfdXcrEbQMggyfV5cxdrAZs1uAN/ZNPW9Tf+HSf/AE0+bJSxuD0hf2asq9QJetKknPlIyggD2TfifjV/w3iNPNIzUv8AsD91XamHpWNdoG+6adhbgbSwRvHtCCBea52ZPVHQL600YuHAzx22lNs+WQadYjCNviZCw9DbwpYPSbsqf/5jZ+p4nqoX/USG+VeeJxG7ssblU6t8pIAE6a20GnY408cHk3cDfgAggWAWaR4lKG6uFRtp/V6xo0jJc37IzBdefFdaq2zh2Ce9mPwbKPkoqXdGiXxTHuiPzdKqezv4SfhB+Ov70AettR5/jGB5klXOVG0d7ifIWXRRRRTRAooooqKIrM3i3dixsBhlBtxVh7SNyZT3+HMaVp0VCL5Feg2zCkE743Z4GExGd4WzJh8TFYsmZSMoDaHTTq2IPDKdFNcuz8TJhYF7V1tZcToUjju5BVDZhJfOqRMB285JawyaXTFtGeSeDBRKxVsr6f3jlmVR3WW3xbXgKTd4d4mzGEdXZXYSdVYRt2vZQEWy6A3y6sAbEjMearKVvSdHHocyO7j4+R3gp5Tyksxv10Trs3ZpjiGJkR1kkXJhlvpCruoUOxF+slaTM7WuQX4ageWyZJExj9c5cRrFLCzE/wANcVb3iTorsLEm1uJ4nki39XG4zCjq5FUPnkS+fMyI+QIAABqTcmw4E2Ck10bzSxrJ27FpMPiFkdSciN1ayQxK2l8pjU+JfMfbtSePpY5R0jbE599rG9vTxvnmUa7C9hwnLTzVctRXzGxIBPEgE19V3q5VFFFFRRFFFFRRcu0R2L/ZZT+oA/pJqRb+YfLjZPvBW+KgH5g1X9o/wpPwE/AXqWdJi2xSnviHyd6WDqbUYf5MI8iCjR1qNw7nA+YsqB0b7qTHZmJw2KjeFJySl7ZgGQAnKdRYqCAwFeGI2/srYoKYWMYjFDQsCGIP35bWXxVB5gVz7x4HbmNiVQiJCUXsxSoC9x77MQTfu0HgeNJUvRftJeOFY+TRH/hemLWtcSXuGe4FZucWgBjdN5Czt596ZsfN10+W4GVQosFW5NhzOpOpJ41TN2cT/smGf7Kxn+Qj+mpZtXdzE4YAzwSRBjYFlsCe4HhwqjbptfZ0f4H+TPSL8TBraeJ7dzx9D7I3ZJJleHb2/cL+71L/AOHSfgT5MlKvRxuSNozuJGKwxKGfLbMSxIVQTwvZjfw8bh43lw3+y4lO5ZB/IW/prI6Cp/r8VFyeJT/KxH/9Kz/DziylmaNQ/wCwH2Wm0mh08ZOhHutdOjbZWMfLg5+1Ew61Ukz5lvr7V7E8mFx4V84vG7AwZdERXlTMvZSSQg2INmk7NweYNcXRLutjMLji8sEkcRidCzWGuZSNCb+73VnY/ocxsmImZRCkbSuULycVLkg2VSeFq6Dq4i1z8uaX54cTWZrG6M2timHfEfk6VU9nfwk/CB8Bb9qlG60LYbafUuRmVpImtwJGYaX5ZlFVXZx7BHczD4sSPkwpf2dqPH8owfIkLQ50beDiPMXXVRRRTNAooooqKIoorK3j2v1EWjBZGBCE6hAq3eRh9mNAWPecq8WFVe9rGlztArNaXENGpUT3sbFzY5oBiJcR9fkQ9pYxJoCEF8qlbgG3DxGp997OjQ4PDCcTB7WEilbasbdg3Nx52PPwDJiokwD4AhZGkkZ8RJFmF0BjKgsLXLDP2mN9UkItc109I8n0k4TBxMC004zW1sAo1NuWWUN5CuXq55xWRRMyBzO/mPAfVPYGR9A553fLpT6KtjLLPLM6qVhTQsbAM3sngQdA3HhobHStvfvZYgfBM2WYl5LowfJewOioS57TXNyS51Ym5rFTbJwOKxcGEhMrDEMIgQWCBCQCI11ZwNASdOXE00dF+28RjcXJJiCD1EJVbKFsZHW/AcbRkVBSzyV+O9mjz0OnjfuXrpo20+mf+qibJxjSxB2VlJJ9pGQkX0JRtVuLaHnflauyiiuoaMLQCbpA43N0UUUVZeIoooqKLn2j/Ck/Aw+INS3pMa+KQd0Q+bvVQ2iexb7TKP1An9INSffGdX2iQxsimNWJ5CwLcPM0s7W02D+LHHzICNGVI497gPIXXtg+k3aS5VXEseAAMcR8BxSqD0o7/wCJwGIijgKWaLOwZL3OYgcx9muaLend+Ng6QKGQ3UjDte44EXFuOovXtLtjY+1wkuLYQSx3GR5MhK5iQCdAwI101FyKYOwlwcY8hwVG3AID8+azOmfGM+F2cXtmdWdraC+SO9h3XY0bpLbZ0f4H+bPWD0rb3RY2eJMObwwKVDWsGLEXyg+6AqgHz5Wpr3Yw3+yYZPtLGP5yP6q578Qg/lYYzqX+/umGzjed7u5vstrbWFHXToeDMfg6gn5s1R7dneaXZuIeSNUZ8rREPmt7Sk+yQb3Tvq5b1wWmVuTpb1Q/uH/TUM30wPVYyXuc5x+bU/qzVNjER19RTu0d1vnn6KbQBdBHKN2XzyW9iumfaDey0Mf4Yx/rLV2bs7U2xtSTKmKkSMH6yUBVVPAZFF2twUHzsNa4dwujKTG2mmvFhRrm4NJbkl+A73OndfW1N3f3zwP0pdnYQAIqNldDZCy6lVPFjlzsXvqRxN710crmMuI2gkcNEtjD3WL3ZfVSffTZv9n7U0kaXKY5czMGck2LZyPeLBjryI76pez5RmNtQ6h18bWB+RjqMbxbPeDFzxSMWdJGBZjq2twxvqcwIb1qg7k7X6zCoeLQHK3eVt/QfilLNpDoJIKq+QOFx4O0PIFb03/o2SHecxzH+J2ooBopogEUUUVFF8TTKiszEKqglieAAFyT4Aa0kqrYzERlwR1/byHjHhomDKrDk00pjLeBy+5TZtrZYxMDwszIHAGZbXFiCNDoRcC4OhFxzrDgD4GPF4zGMsj9kfVA2yJYIFDcGaR2Yi5ALcTagamN8sjB+wZnjbQcr5+CKge1jHH9xyHjqlre6PrtqM7SNDDCkcLzdnIGYl7OHBU/xF4kWNuJo6P8OMZtLFY4r2YwI4uFsxQKSCNPYQ8PtisDeTbcowbAiAGaZ5ZVLgv9YbiyNbMq9kB1zKQoIGgJqW62yUwGBjRiAI0LzNyvbM5PgNR5KKBo29PUPqDuuBy/1F1B6KFsQ3pL2RKA+NkDoRJjJutOZEsoJCK8jupsdSFQa31YC9cm7O+0eClnSRS8chVlmXIqg5MqIVjzIiHI+UhjZbaHWs0zL1UYmsWlBZvr0LnrmuQUkAKZibkJfhqb60v4KOXE4iZYlTK7KAMtkGWWJUyqNNMyL5Ob8aX07yyeScHXvtpf2+yMkYHRtjKtmHGKnGfOIkPs+0LjvCLlcA8i0lzxyrwrX2fh3SMLJJ1rC93K2vdiQLXPAELqSTa5NzX1gcYJY0kXhIoceGYXsfEXtXvXTRRBmdyTxJPpoPABI3yF2VgOQ+HzRRRRWyyRRRRUUXBtCUZlubBQXbw0IHy6z4UgdHGzvp21usdQyKXmYHhxso/mZdPumtnfba/V4VyD2pzlX8Nv6Pm9HQViE6zFxk5ZXRCh52UuGt5FkNKKEmV09WND1G8m6nkT9EylAYIoDu6x5nT0Wti9n7BxsjoGjw8oYqSp6q5BI7IYdW17cgax9r9BkoGbC4hJRxCyDKfRlup+C0j7xbpYnBSFZ42Cg2EgBKP4huGvcdRzFPnQph5U+kYiR5FwscZABZhGW4swHsnKqnX71N3B0bMbH3HHNCAh7sLmqb7R2NLBO2HlXLKpClbg6sARqpI4EfGrhsTCDrYIxwVh8I1JHzUVKNiSNjdp9aw9qRpm8LEsB6HKtWndWC8zN9hLern9gn6q5vbTjNXU8H8esfnh6pns9uCCSTvyHzxWpvRhs0BbnGc/oLhv0Fj6Co90lbNukcwGqHI3kdR8GuPzVd2UEEHUHjU323sYMs2GfhYqD4cUbzAynzBoSteaSqirBoDZ3I/5f0RMbemhfD35jml7djpbhhwMeGxMDzZFKe4VZbnKCHPJbL6V2wdL+AjIaPAFGHAqsII8iKk+Jw7RuyMLMpKkeINeVdp+Xid1hvz1XP8ATyNy7lWdr9L+ExEUsb4OT6xCpa8d9Ra4PeNLeQpD3O259GxALG0b9l/Dub0PyJrCoqstHFJE6FwycLKNqHteH7wr3s+W31Z5ar4r3flOnll767anu428XWoIXa00esbH3gBwPfYaEc18r0+4bEBxfgRow7j3fuDzBBpPQTPaTST/AKjP7N3OH34oqqjabTR9l3od4XrRRRTVBIpW6QseEgiQkAvMh1LAARHrGLMgLKOwozAaXvyrZn22gZkRZJXU2YIpspsDYu+VAbEG2a+tT7fTGSNiYBIykosshj5KrOAqh0XMr9Up7d/aU2IFK62tha0xB13EEWGoy393ujqWme5weRkPmSW9kYeXGY+LDFoxCzdZKkJGTKO0wbqwFJaw9WFVvfVb7Oxlv8CT/hNQbZ+9D4OeZ8JkTOMgbKWyrcHs9ZfiQOINdMu8TYjDznFYh5ZWKLCjFiF1zMwUDIvsqvfZmqsL2QQ2Dcz3Dvy9N62ljdLJcnIJ8XDmKKSSV2sXusLy51C5tRkErKSsdzoBYg6m2qhuRtKVpoEiUKA2SWVkMi5ppVKMwBWxzpGB2uK+lbO2ZLYGUKRZM4CoDlQM7L9YyIq3s4ABNze+o46G7UQOz8TISinqYchuAAYYFZDc6fxs481Nc1E9sbC6UYgXAfb6HzTV4LjZptl89VSNkbP6iFIs7SZb3ZrAsWYsTYaDVjYDgLCuyvLC4oSIki+y6h18mAI+Rr1rugABYLlySTcoooor1eIrj2hLf6se8O14L/7vZ8s3dXvicQEF+JOgHMnu/wCvIAnlSHvxvH1SGFWvNKLyEe6pHAd1xoByXXib0rr53uIpYP1H/wBW73H7cUbSxtF5pOy31O4JW3y259JxBym8adlPHvb1PyArIwOOeGRZInKOhurKbEf98Lc68KKd09OynibCwZAW+c0DLK6R5e7Uqp7I6dZVULicOsp+2jZCfNSCL+RA8Kzd8el2TGQtBDF1Eb6Oc2ZmH2dAAoPPjfhwvefV6YeBndUUXZiAB3knSvOgiacdtFbppHDDdPnRps2ySTEe0ci+Q1b55R+U1Yt18NlgDc5CX9DYL+gKfU0m7D2MFSHDJ4KSPi7fDMfMiqSigAACwGgHdXF0bzV1UtYdCcLeQ/y3quhkZ0ELIfE81/aXt68BoJh7vZf8JOh/Kx+DMeVMNfMkYYEEAgixB4EHvplUQNnidG7QrCN5Y4OC/P8A0i7CswxKjQ2WTwPut6jT0HfSPV521scKXgkGZGBtf3lPj9ocCe8A8xUW27sZsNM0bajirfaU8D+x8Qat+H612E0U3bj04t/z6WQ+06cAidnZd6H56rPpu3f3O6/ZmNxVrtEV6v8AJ2pf0MPhXnuZvTh8O2TF4SHEQk+2YkMieNyO2PA69x5V+g8Bs2FIckUSJEwJyBAqnMNbrYcb6ginlROY8rIKCEPzuvytBMyMGUlWU3BHEEVUt1t6RiQCCFxCjtLycd48PmpPMEg8vSLvBg4HkwuFwOHWRezJK0CdnThGpGpsfaOncDxqbwTsjBkJVlNwRxFC1dF+daJG9R7c2n34HuV4Zvy7iw9Zp1Hzer/h8SHGmhHEHiPP/nwPKvWp7u5vwkuVZyIphosgsFbzvoL9x7J8DanaHH8pLL973T5/Z9dPE0FBXlr+gqhgk/q7i0/bVaSUt29JCcTfUc1h727NxASeXCukeeP6wsWBTINZEyg3bqhl1t7CEG4qdz7ExMeCbEROGR0VSgUSXUKSWfKHW5YyNqdMxuSTaujeDpXln62CKC6HMhGpJF7WOUX1HcRS+kW0JCWjw/VZiSSI1Qm/E55O186X1rGGTEyzbm7sVs7W+fCj6YvDML8+625bG4YwUOGebFJ1rsxOsDuI1Xh2imQEm548Mte+82+GExUeSJuqCZSuZAO0Zou0qoT7KI55HtWFZWC3MxrSxyyujFGVrSSM17EG2gbjam7qJ/8ACwv8z/8ApUnndEJulxYje/aFhw0RrMWDDaw5Lgn3uwUsTRzzMykNcKn2j2RCtrJ2bklrlTYA6aZmy93IJ+rYyddhYlKZVkCPfOz9vOAht1hByOD3Xpj6if8AwsL/ADP/AOlS5t7djGPL18JjRsoGWJ2U6eJVRVYXsF2tdhv3kEX8ALc1Z99SL+Cpu4eLR8Gio4dYmeJWB4qjdj/8TR0w1BcJvXtHAk9ZGwUm5JXKCe8snZY6DVg1VPcDe/8AtCB3KlWjbK2o1uL30A8eQ5V2NJUY2hp7tbgg/OS5+ogLCXbkz15YjEhBrqTwA4ny/wCfAc68JdoX0js33vdHqPa9NPEUlbx78JFmWEiWY6NIbFV8BbQ27hoOdzesZ68uf0FKMcn9W8XH7a7laOls3pJjhb6nktDenekYYXNmxDDsJyQHmfD5sRyA0lk87OxdyWZjck8STRiMQzsWclmY3JPE1RujreDBzPHhcXgsO0jHLHKsKdo8hIoHH7w9QNTRlJRfk2mR3Xkd2j9hwHcs5pvzDgwdVo0HzesPbm5xh2Vg8VbtSs3WeT6xemVCfz0o1+rsZsyF4erkiR4lA7BQFQF4WW3K2gAr8+b6b04adjHg8JDBCD7YiQSP6gdhfAa955UVTzmTKypPCGZ3SpTt0dbCzMcQw0W6x+J5n0GnmT3Us7D2O2JmWNdL6s32VHE/8u8kVaNibGBKQRjKijUj3VHE3+0ToD3knkaR7frXBoooe3Jrwb/v0ujdmU4Lunf2W+p+eqYN1MBo0x97sp+EHU/mYfBQedMVfMcYUBQAABYAcAByFfVVp4GwRNjbuREjy9xcUUUUVuqLP2zssTx2Fg66oe49x8DwPx4gVNd5t3hioyjDJKhOUnircwbcjpw8CL6XrVYu39idZ9ZGPrANR9sDl4Ecj6HQ3CqupXuc2opzaRunHh85FEwyNsY5M2lfnLZ2GWLFouKBRI5AZRa5IXUqAOOa1hy7QN7a037V6Z8W+JWSELHCh0iIBzj/AMw8b/htbx4nV3p3WXFpmXszLoCRa9vdccRrfxBqW4rCtG5R1KspsQeX/ffT3Zu0Idosu4We3ItO7iOH00Sqqp5KQ2HZOhW/v3t6LGzriYlKNIgEyHXK66XDWsVK5bHj2TcCluivpEJIAFyTYAc706a0NFgl7jiNyvmt/Yu9+Iwtl9uO2iPfh91uI+Y8K8V3MxxIH0PE66awyAepK6U9dJ24EiJgzhopJerhED9WjMexqrEKCdcz6+VCVLIJwIpgHA9/zJEQ9LHd7CQQuPZ+8GCm4H6K7G5GgUk8yfYPmcpNajbMe11KyKeBBtf46fqqZY/YeIgAM0EsQJsDJGygnuGYC9eOE2hJEbxyOn4WI/yrnKj8Msd1qeS3B2Y89fqmUe1nDKVvll/ipjYdxxRx+Un5rcV5lh5edKGH38xa8ZA/4kU/MAGu1OkvE/YiPo/7PSp/4drW6Bp5O9wjBtOnO8jw9imEOPPy/wCleqQOeCOfykfNrCll+kvE8kiHo/8AXXFiN/MW3CQJ+FFHzIJqM/Dta7UNHN3sFDtOnG8nw9ynpdmPYliqLzJN/jbT9VZUu3sFhA4j+tZiCyx2yEgWBNux69o0g4vaMkpvJI7/AImJ/wA66MDu/iZlzw4eaVb2zJG7C/ddQRfwpvTfhwR5zyHk3qjkTqR5IKXahdlGzzz9NF37a3vxGJDD2I+apfhe3bbidSByHDSsCqpuL0eyPgMf10Txyyr1cSupVux2wbMAbGTJ/IaQjuhjeP0PEj/cyf010NKyCBpihAaB3fM0umMshD3kklZFMe4u3IcFiDiZVLtGjdUg95201NrBQpa58RYGlwiii3NDhYodrsJuFQdm9NGLTEtJKFkhbjEBYIP/AC243/Fe/hpZS2rAk2MkGFBZJJCYltYgPrlIPDLcqeXZve2tcGGwrSOERSzMbADiaqO626y4RczdqZtCRra/upzNzYd5NJdpbQh2cy4F3nING/ieH10TClp5Ks2PZGpXTuxu6MLGEUZ5XIzEcWbkq35DXj4k25UvYuyhBHY2Ltq5HM9w+6OA+PEmuXYGw+r+skH1hGg+wDy8WPM+g0FztUioaV7XOqKg3kdrw4fOSazSNsI48mhFFFFNUMiiiiooiiiioosXbmwOsvJHYScxye3f3N3N6G4taf7xbsx4oFXBSVNA1u0vgw5jnb1B1ua1WftXYqTi57LgdlxxHge9fA+ljrSqqoXOeKinOGQb+/n84FExzDD0cgu0r8y7Z2FLhnyyLofZYey3kf241n1eNs7FKgx4hFZG0BtdG7rH3W8Dr3E8an23ejphdsMcw/w2Oo/Cx0PkbHxNMKL8QNLuhrRgf3/tPt9OO5A1GzCBjgOJvqPnmmPoZ3qxUkpwrnrIUjLAsTmjsQAFPMEm2U8LaWtaqdtnaTJhp5IAskkSOQt9MyrfKcut/Dj5V+ddm7xYjARzQxgwyykCRyCHCqDZVv7NyxJbjwta168d3N68Rgpeshfj7aNqkn4xz568RfjTl9N0jsbbW+qEZPgGF3/Fz7b29NjJTLO5djw7lHcq8APAfM1n16TuCzFVyqSSFvfKL6C/Ow0vXnR4AAsEGTc5r1gwrubIjObXsqkn4AU1dHu60s20cOJIpFRG6xiyMBZO0BqLasFHrSxgcfJDIskTtG6m4ZTYj/p4c6/QvRtvTNjsIZZ1VWVymYaCSwBLZeXGxtpcHhwoapkcxuQW8DGudmozvturLBj8QiRSMmcshVGIyv2gAQOV8vpS5PhmQ2dWQ8bMCD8DX6E6T97J8BhleBRmkfJ1h16vskgheBJsbX0FuBr8+4vGPK7PI7O7G7MxJJ8ya9p5HPbcrydjWOsF41q7u7zT4KXrMO+U+8p1Vx3MvP8AzHIisqunZ2KEUschUOEYNlJsGym4B8LgX8K3cARYrFpsbhfqjC4o5IutypI6i6X97LdlW+ptr6Co30xb1Yr6S+Ev1cAVSAt7yhhxc8xmzDKNNNb8kbbW82IxU3XzSMZAbpY2EeugQD2beGvMknWujbG8E+0OpWResnjUoHUHNIt7gMo4lTm7Q45te8gx03ROxut7IySfGMLf+rDrv2PsOXEvliW/2mPsr5n9uNM+wujpms2JOUf4antH8TcB5C58qoWxti3Ajw6BUXQngi99z7zeAue8jjSet2+0O6GiGN/f+0e/04oun2YSMc/Vb6n55rG3d3YjwoAQGSV9C1u03go5Dn6XJ00oOw9gdXaSSxk5Dkl+7va2hb0Gl79WytipALjtORZnPE+A7l8B63OtaFLqWhc15qKh2KQ7+7l84BHSTDD0cYs0IooopqhkUUUVFEUUUVFEUUUVFEUUUVFF8yRhgQwBB0IIuD5g0v4/dMcYWy/ca5X0OpX5juApiorCeninbhkbcK7JHMN2lTXbOxFYZMTCPAsNPyyDn4A38KT9p9Gim5gkK/dfUfzDUeoNXl0BBBFweIPOsjE7rQt7IMR+4dP5CCvwApayjqqQ3o5SB/F2Y9vTxW7pIZv1meI1X54x25uKi4xFx3p2vkNfiKxpIypswIPcRY/A1+jJ91JR7LI/ndT/AKgflWdi9iSWtJAzD8KuPgpY/Ki27br4cp6fFxaf+/ZDO2bTv/Tktz+BQKmHGb6THBxYOL6qBF7YB7UrEksXb7JYmy8LWvflQsTuxhvfwyL5xlP2FcTbpYE/3aD/AHjf11qfxNT5dJE8eA9wqf8A5Mo7Dx6+ySo99JjgpMHN9bEQDEWPaiZSCMpPFdLZTwB0I4FeqrLulgR/dof9439dduG3Yw3uYZG8oy/7GoPxNT//ADiefAe5UOyZT23j19lHo4yxsoJPcBc/AVsYHc3FS8Iio737PyOvwFWPCbEktaOBlH4VQfBip+VaMG6sp9pkTyux/wBIHzrJ226+bKCnw8XH/n3V27Np2fqSX5fCpjs3o0UWM8hb7qaD+Y6n0Apv2NsNVGTDQjuJUf8AFIf8ib+FOeG3WhX2gZT986fyABT6g1rIgAAAAA4AcqEfR1VWb1ktx/FuQ9vTxRLZIYP0WeJ1S/gN0xxmbN9xb5fVtC3yHeDTBHGFACgADQACwHkBX1RTKCnigbhjbZYPkc83cUUUUVuqIoooqKIoooqKL//Z"/>
          <p:cNvSpPr>
            <a:spLocks noChangeAspect="1" noChangeArrowheads="1"/>
          </p:cNvSpPr>
          <p:nvPr/>
        </p:nvSpPr>
        <p:spPr bwMode="auto">
          <a:xfrm>
            <a:off x="63500" y="-1033463"/>
            <a:ext cx="2133600" cy="21336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41" name="AutoShape 30" descr="data:image/jpeg;base64,/9j/4AAQSkZJRgABAQAAAQABAAD/2wCEAAkGBhQSERQUExQVFBQWFxwZFhgYGBgfHBghGxgbIh8eGhkXHSYfHh0kGRgXHy8gIycpLSwsGR4xNTAqNSYrLCkBCQoKDgwOGg8PGjQkHyItNC0yNCosLC8sLC8pLCwpLTAsNSwtNCwwLzAsNCwsLy8sLCwsLCwwLCksLSwsLCwpKf/AABEIAOAA4AMBIgACEQEDEQH/xAAcAAADAQEBAQEBAAAAAAAAAAAABgcFBAMCCAH/xABLEAACAQIDBAcECAMFBgQHAAABAgMAEQQSIQUGMUEHEyJRYXGBMkKRoRQjUmJygqLBM5LSFUNTscIkg7LR4fAlY9PiFjRzk6Ozw//EABoBAAIDAQEAAAAAAAAAAAAAAAQFAAIDBgH/xAA2EQABAwIDBAkCBwEBAQEAAAABAAIDBBESITEFQWFxEyIyUYGRodHwscEGFDNCUqLh8SNDFf/aAAwDAQACEQMRAD8AuNFFFRRFFFFRRFFFFRRFFfMkgUEkgAC5J0A8zWBj96xwhXN99r5fQcW+Q7iawnqI4G4pHWCuyNzzZoTAzAC50A41k4neiFfZJlP3BcfzEhfgaTdsbZUDPiZhblnIt+VBoT5AnxpR2l0lILiGMuftPoPgNT62pYyuqqs2ooiR3nIe3r4Ih0UMOcz7cBqqZPvXKfYVEHjdj/pA+dZ+J2zLa7zMo81QfFQD86krby4/FEiLrLAXIhQ6DxKgsB5ml9neVhctIzGwvdiSeAHMkmi27F2hN+vPh4N+D7oZ20adn6cd+fwqw4neTDj28Sh85S3yzGuJt6sD/ixn8jH/AE1w7N6GGEQkxuKTDX93Q2vyZ2YKD4C/nXHvT0SS4aE4iCVcTEozNYWYL9oAEhlA1JB9ONQfh6lcbPmcT87wVDtGcC7YwPnNbS71YE/3sY/Iw/0124beTD+5iUXylK/6hUs3a2L9LxUOHzZesaxa17AAkm3PQGtnfzcF9mtFeTrUkzWbLlsVtcEZjyIPHv7qufw1A12FkzweY+wCoNqyluIsBCqWG2zLa6TMw81cfFgT860YN65R7ao48Lqf9QPyqG7L3Xxb4aTFwi0URbOwcKRkUEmxIJ0PKjA764qL+9LjukGb5ntfOszsavi/QqMVtzvh+y0G0IHfqR25fAv0Nht6IW9omI/fFh/OCV+JFaysCLg3B4EVCNm9JSGwmjKH7Saj4HUel6b9j7aVhnw0wtzyHT8yHQHzAPjQr62qpDasiIHe3Me3r4IhscM2cL78DqqTRS9gN7BwmXL99blfUcV+Y7yK345AwBUggi4INwfIimcFRFO3FG64Q743MNnBfVFFFbqiKKKKiiKKKKiiKKKKiiKKKKiiKz9qbZSAa9pyOyg4nxPcPE+lzpXLtzb/AFX1cdjJzPJL9/ee5fU2FroO8G8keFUtIS8j6hb9pz3k8hyvwHADS1KquvLXiCnGKQ7u7n84lExwjD0khs0LX2vtksDJO6qi62vZF7uPtHxOvcBwqf7d6RibrhhYf4jDX8qnh5t8BWSExu1piI0aTKLhFsEQebEAE2tcm5rBxOFeN2SRWR1NmVgQQe4g0dQ7Bbi6Wtdjf3bh7/ThvQVRtJ1sMAwt795+eacti9Gm0Me3WSgxK395NfMR91PaPhew8aZ8fu3snZCAYoPip3U5VK8QbglV0RdebEkcqQ8V0gY544ovpDqkSqFCdm+W1i5GrHQcTbwqjb9QrtTY8WNjH1kQzsByHsyr5Ky5vJPGnjw9pa12TdMsuSCaWkEtzPFZfQXtUCfE4fXK6iRAfuGx9Srr/LWZudsBYd4OoYaQySlAfuoxQ/Aq3pS9uDtb6NtHDSE2XrAjeUnZN/LNf0p76RZjs/bOFxwUlXUZwPey9hwPHqmW3jXrwRI4D9w9QvGEFgJ/aUt9MO0Xk2nJGxOSJUWNeQzIrEgd5LHXwHdTD0FbWYtiMMxvHkEig8FObK1h3NmXTw8TWnvpuEu1imMwM0RLKA2YnK1uBuASrgdkqRyHC2v3uzsGLYOHmxGLlRpnFgqc7ahEzWLEm1zYAWHIE1m57HQ4Br3cVcMcJcZ0Sz0c7GCbelRfZw5nt5KxjHyemnemYbUwe0IQAZsFOxQDiQgPzIEyeYFY/QtL1uLxuJkIDsATrzkdma3hdRWF0b709XtYsx7GLdlbzdiyH+ey/mNevaS8u3tA91GkBoG5xKYIfqN1WPAzX9c89v8A9YqUYXCvK6pGpd3IVVHEk8AKsvTBAsGzsNhYgQplVUUamyI2njqy12dHW4BwELYmWPrMWyErHdboLewCxyh24FibDhwuT6yYMYX95Nl4+IveG9wWfg+hGH6IBNK64mxZmQgqtx7OU8QLcbgk31tYCPYbFPGwdGZGHAqSD8RV13PxGKZNpYjGI8cp0CsCAqpGxAS/FRmOo4m54k1Bo0JsACSbAAcT5CtILvxNebj0zVJgG4S0WTvsLpGIsuJFx/iKNfzKOPmPgaoOx9slQJIHVkbW17o3fw9lvEa94PClDb3R3h8FslZcSzLjCbrlNwWbhFl4WUAksNb5jciwpG2Nt6XCvmjbQ+0p9lvMfuNa56q2GyQmegOB43ftPt9OCYxbQcy0dQMQ9R881+mdlbZScWHZcDtIeI8R3r4j1sdK0Kk2728seKAaMlJU1K37SHvU8xyvw5Ea2p/2Ht/rLRyWEnI8nt3dzW4r6i4vYOkry55gqBhkG7v5fOIRckIw9JGbtK2qKKKaoZFFFFRRFFFFRRFYu39t9V9XH/EI1P2B3kd55D1OgsevbO1BBHfQu2iL3nvPgOJ+HEiptvLvCMLGZHOeVycoPF25k25DThwFgOVKq+re0ingF5HacOPzmUTDG2xkkyaFzb0b0LhEsO3M1yqk348Xc8eN/En1NSzGYx5XLyMWZuJP/fDwroixqyYhZMVndGcGXKQGIvqFvoNNB+1Ureno5gxkAxmyipBHaiXQNbjlB9lxzQ8fA8XmzdnxbNaMWb3au+3L66ngrqqh9WTbsjQfdevQTtbs4nDXAOkqeoyt8LR/GtN2wW2s2HxC/R8fEWQ2tmuhIORj/ES4JynUa8PaqcdHG1DhdpwFrqGcwuDpbP2bG/Cz5SfKqfvpt7DbIkeWLDhsZirtmIOUWsCS3IXsSi8TqbaGi5mWl6up0sqROvH1tBqpVvduJidnv9YuaImyyqDlPgfst4H0Jpq6Ht64ohiMLiXRYWUyKXIC8AHUk/aXKbfdbvrjHTLiWwskM0UUzvcB2UZQDe4aK2VrcuA7wea3sTc+fE2YDq4z77c/wrxP+XjVp5mRwk1Lg0d/ss42EyDoRfgs3asMaTyLC+eIORG+out+ydQDe1vWt/eDevGbVEaNGGEfsiKNr3IsSWuTrbwFNGyNycPHwQ4hxxZrZQfL2PTtGmaLZ7WAuqDkqC9vU2H6aWHaks9jSwlw/k/qjmN59ET+VZFcTSW4NzKl+zN1NoIbx5oL8SJch9cjXrqm6PsZIc0kqMx4lnkY/Eqapg2cvMu3mxHyWw+VceMxWEibI+TPa+XKzvbvyqGa3javHO2mes57G8gT9SoPynZa1x8fZTpujTEjg0J9X/dK5Jdx8ZGQVQMQbgo63Fu7UGqZDtHBswUFFZjZQyPGSe4dYq3PgNa0Ds5eRdfJmPya4+VRsm0rXZIx/MEfQqEUmjmub4j7qWS74bQimhkxN5GgJMYnj0BYC54Ak6Cxvccq+tt9J2NnxCzJK0GUWVI2OUcL3B0a5F+0DyHKqXLs9rWurjmri1/UafppZ2vuTh5OKHDueDLbIfT2PTsmoNovhN6uCw/k3rDxGoHmrflxJlDLc9xyP+pm3a3pmxmxsXNOVLoky3UWuFhvci9r3J4WGnClfoh3OBJx+IssUV+qzcCV9qQ391LGx77n3aUtqbtYrBZ2RmMbKVZ4ywupFiHUagEHnceNPm7G/eEx2E/s/GAYa6CNWRiqMBa1j7h0GjXU+tqOjkZJEX07g5pO7csSHNeGyixHfvSP0gb4naGKLC4hjusK+HNiPtMQD4AKOVLFN2+3RxPs8l/4uHJsJAPZvwDryPjwPgdKUaYxYcIwaIKTFiOLVe2ExbxOHjYqym4I/wC/lVS3X3oXFpY9mZbFgDa9veQ8eNvEH0NSvD4ZpGCorOx4KoJJ9BrXUYJ8LIrMkkLg3XOjKfgwFxSvauy469nc8dk+/D6ahF0dW+nd3tOoX6S2BtzrPq5D9YBoftgc/AjmPUaGw2qk27W8IxUYdTklQjMBxRuRF+R14+IN9apOxtqieO5sHXRx3HvH3TxHw4g1z9BVPcTTzi0jdePH5zCcTRtsJI82laFFFFNUMivmSQKCSQABck8AB319Uvb14/QQj3u0/wCEHQfmYfBWHOsKidsEbpHaBXjYXuDQl/bO2AxeeQ5UUG1/dUeH2jxI77DkKkGO2l9NxamaQQxswXMQSIkvxsOJ5nxPIcN/pG27cjDKdBZpPP3V9B2vVe6kavdgULsJrZu3JpwH+/S3FYbSqRiEDOy3XifnqrltTon2WsAlzSxxhQTIjlgRb2zdWFuZIsPIVz7pbqfRpes2dtOGZW9uF8pVx4mNiQ3cwW48RcFL3B6SpMARFLeXCk6r70d+JS/LvXgeVje7Bvj0bxYmP6bsvK6sMzRJwPeYxyYHjHp4WOhcFr2nA92R36hChzXDEwZjzTP0idH0WKjbEoyYfExrmZybI2UX7Ztyto9r6a3FrTPfXfd9qtBGsNsgsLauzMBm4aBbjQeFyeQXYdoYiReoWWZlcgdXncqxvp2b242NUfdbdYYYDQPiGHabkg7h4fNiO4aC1VSKINb25D2R78FeJn5gk9lo7R+b1n7u7jJFlecdbKdVjFiq+fI25k9keOhp1i2ff+Jr90ez6829dPCvfDYUINNSfaY8T/07gNBXtQ8Ozy5/T1Zxv/q3g0ffVeyVVm9HAMLfU80AUUUU1QKxd8N4BgsI8xNmuETS/aY2Btzyi7W55bc6kv8A8TPKhbr5MLDmLDI466Uji8jlgXY6aAW5CwFU7pA3VOPwnVq4R0brFvfKSFYWNtRcMdQDUi3ZxckrpHBhopnRCWWT2CFa9lUm2a4TXiSWvcHRNtRtwCdBytzzyTSgIztqtzbO3MVhMOqvi1md1DNh5o7sqsL2ZtQ4ykXDcOINOnRlvY2NhkDAgxFBckn2g3ZzHVgCpsTrZgCSRmbh2jvLh8VHGIpkV5GWNlbq+tVZCFdDHKpv7RuF5qDqL027vbtwYKLqoFIUm7Em7MbWuT5DlYeFCbDa5wc8twm+e6/gANN2p49+u0nNFm3v3LUoIorC3x3qXAQdZbPIxCxR63c3F+GtgDcnxA5iujJAFyk4BJsFoS7PtrHYfdPsny+z6aeFJW8W46S5mgAimGrRmwVvLkL947J8NafcJKzRozrkcqpZL3ykgXW/OxuL+FGIwwca6EcGHEeX7g6Glc1AWv6ekOB/9XcHD76o2OquOjnGJvqORUQ2jtnFGJcLNJJ1cTXEbe6bW562AvYcBc240bs7BfG4qPDobFzq32VAuzegB05mw51Qt6d1hiQQQExCjstycdx8PmpPMHVf6LMaMLtVVmGQsHh7Xus1rX8yoX8wo2j2gJ43NLcMjdW9x7x3g96ympsD2m92nQ/bmnvbG8uC2FGMPhohJOQCwuAfBpZLXueIUDh9kWrh3c6SY9qP9Cx2HjyzXCFSbXsSAQ2qtxswPG3Clnfrd9odrNJiklfDTSh8yXuVNrqDY9peGXjYC1rg1r7f3ai2Vj8Nj44y+CLAlRe8RK2B11trmAPMFTbStcEeEb3EXvxXuJ9+A3cEp4+F9kbReMEsqH/7kbAEX8bEeTCqjsXbAUpPGcyMBe3vKfD7Q4gd4I5mpT0gbwpjcfLNHfq9EQkWuFFr2OupudeRFavR1t2zHDOdDdo/A+8vqNfQ99JduUTzG2ti/UZrxG/y+l0Xs+oaHmB3Zdpz+eq/QEcgYAgggi4I4EHur6pe3Ux+jQn3e0n4SdR+Vj8GUcqYa9p52zxNkboVtIwscWlfxmsLnQCpxtrbACzYl+FiwHgNEXzIyjzJpx3oxOWArzkOT0Ny36Aw9RUf6StpWjjhB1c528l4fFiT+Wllaw1dVFRjQm7uQ/y/oiIndDC+Y7shzWRuPsFdp45lnewZJJGsQGYnQZb8bFg1u5ax95d3ZcFiGglGo1VhwdTwZfA/IgjlW5sLo72kwixEEeS9pI36xFOuoIGa407xwNVTbW6Mu08AqYtEixkd8jqbrew7tQraXXkRcXsK7F0rYnAAjDpYbkhbEXtNxnrzX57rR2fvBiII5YopWSOYWkUHQ/8AI20uLG2lde39ycXg7meFgn+IvaT+ZeHk1jX93O2H9JxADC8adp/HuX1PyBq9RURRQumeeq0XWccT3SBjdSmncbd3qkE7reWTSJT7oI4+Fxck8lHiRT5hcMEFuJOrHvP7DkByFeGz4r/WHnongvf+Yi/kFrtpLs+F7iauftv/AKt3NH34o2qkaLQR9lvqd5RRRRTVAooorK3k2k0MICfxZXWKK3EM/va/ZQM+v2fGqveGNLnaDNWa0uIaN6+MVt43dYAjvGbHM1rt9lRoDrpqy6+GtIu7GGtAsi4JxOb/AF0LpnLn2hIJcuUG98pDJYjwr0xeKbDwo0SqyATS5zc/wUspBPENIbAn3Ejro3Lkf+zoWMlppJGZGf2SSzBVe3uv1ZF+NyLa2rhK6tmqGF7j1cVgM8tb3trpnddNT08cRs3W2fp3/ZcG7e1YYdqzpPAjSyMHEwjZOrslzeOXVb6szqTxJuV1FVpH2hPHiIPpCoExWHYhb2LxSL7SHgGUi+nBgQRxrr3HxmSPqy5MYiEiM7XyrZS2p4KFljt3drlwdbI2l0gED22Iy8QM/C2nil9fSYbytPwpmx2NSGNpHNlUXJ/5eNKW7WFfHTnHTAiIG2Gj1sQDpIRzAN8t+d3sNK5p2ba2KMYuMFA31p1HWN/h+BPvc1XTQk3fEQAAAAACwA0AA4ADkLU7b/6nF+0acePt59yXH/zFt514cPdf2iiiiFgvLE4cOLcCNVPce/8AYjmLikLfjd3rUMyLaaLSRR7wA4jvsNQea+VqoVcW0IrfWDkLN4r3/lNz5Zu+lVfA9pFXB+oz+zd7T9uKOpZGm8MnZd6HcUr7gdKZjSUY7EO6xoOqXIC768M41LcPa7ySdK4toYraW3ntFGY8KraAm0YPe7++w7gDbkBxKtvlsT6NiDlFo3uyeHevofkRVS323lk2bs7BrggFWRQokyg5QEBFgdMzXJub8G56hhFJHK1k0I7enD/Vm5r2l0ch7PquTAdFGBwSCXaOID25Fskd+4a53PkRfuqcbzYzDrjnlwJIiDBo+yVCkWvlB1y5hcXA0NrVxk4nGzf3uJmP4nb97D4AUzzdEeMjwkuIlyIY0z9UDmcge1cr2RZbnQm9raUSGhv6rr3ytu8liSXD/wA22snjYm2Qyw4lOFgxA7uDr52zDzAqkqwIBGoPA1B+jTad0khJ9k518jofgbH81WLdfE5oAvOM5PQWK/oKj0NcZRMNJVS0Z0Bu3kf8t6p/I7poWTd+R5rL3rnvMq8kS/q5/YJ+qobvrjusxkvclkH5eP6s1WHbWJHXTOeCsfgigH5q1TDo2xMR2mkmJeNVtIxMhAUsykWObT3jx7qJ2OOkrqioOeEYR88PVD1+UEcXfn880SdK20SAqzLGoFgEijAAHAC6kjTxrNffvHlgxxk9wb6SED+Udk+RFW3bexcCBmk2cJUOvWQwxtp32iIk9Qp86Un2Xu7MbCQwNzBeZLHxEwIFdMyWM6M8hdLHRP8A5JR2v0oYvE4NsNNkbMVzSAZWIBvYgdnUgagDh40xbkbI6vCoODznMx5hbf0A28XpK2vsiH6e2HwrmSEyKiPmVr3C3OZQAQCW4d1VzZ8QzGwsEUIvhexPyEdKtphsssNK0ZOON3JugPM/REUxcxkkzjmBhHM+y0AKKKKapeiiiiooikPeTanW45FySmLCh1kZP8SaNQNRqoVGPa0NybcL0+VIt8N10/tS07y/R5wZA3WBQhLXkAujAgHKxGlgQSbKTS/aVzTuA038uCMordML+C5t7948sGIgIjj7EMUCIT7GZmZrMAQLRonDu76YsLEggwEb/wADEYZYWN7WfKskZB5NmEtj9orWXi+jONMNjlUtLMFSWAsBmCxg5gGHG92UiwH8M21FfGzcKJdkxoWnWSQAQh3zKpjYfWpxZEUDX8WUAllvytRTxtgiex3VcdeYtfwtfmnkcpdI9pGY/wC+ui5Nq7OxMWLkS91kjRppEtd8kl0dU92ZghXKdCesa+XMV9dlbUlxi4fDxDqZZRLfhZIjIrZ7cTlWNVUaXK30AGb32tiepcAZpZ81r6ZpJnAGTTTPk9sjSNGWNSCbnN6MusONSVxqzrrp7Lw4hQBbguZUAUcLDTSiaFgkLXSWytple/V8iPTIBZ1BLWuw8fTNWDZGyY8NCkMQsiCw7yeZY82J1JrsoorsRkubJuiiiiooiiiiooknfbZHWYVwB2oDmXvy2/o+aV5bndIOFbCDBbSTPGn8NypYWHAMF7QK8Ay8tNLatm0IhmW4uHUo3jxI+XWfGpTu99Hw20MuMQPAjSJICubkwU2GvtBeHfSnZ7RHJNSHRpxtt3O1A5H6pjO4ubHMN/VPh3+CoGM6WcDg4+r2dhw3jl6tPM6Z2PmB51Pd4d/cZjbiWUhD/dp2U9QNW/MTVOXcjYmKw5xMRMUINmkEjoFOnETXA1I5c6yn6GcNNrhceG7gRHJ842X/ACppG+FmZBvxQz2yuyBy4JA3Mx3VYyI8nOQ/m0H6sp9Kum6k9pmX7aX9UP7h/wBNQ3endqTZuJETsrMFWRWW9iLm3HndTVg2Lih1sEg4Mw+EikD5sK53bQEddT1DdHdX55+iZbPJMEkR3Z/PJZG8mJ/2XEv3rIf5y39VTfdXcrEbQMggyfV5cxdrAZs1uAN/ZNPW9Tf+HSf/AE0+bJSxuD0hf2asq9QJetKknPlIyggD2TfifjV/w3iNPNIzUv8AsD91XamHpWNdoG+6adhbgbSwRvHtCCBea52ZPVHQL600YuHAzx22lNs+WQadYjCNviZCw9DbwpYPSbsqf/5jZ+p4nqoX/USG+VeeJxG7ssblU6t8pIAE6a20GnY408cHk3cDfgAggWAWaR4lKG6uFRtp/V6xo0jJc37IzBdefFdaq2zh2Ce9mPwbKPkoqXdGiXxTHuiPzdKqezv4SfhB+Ov70AettR5/jGB5klXOVG0d7ifIWXRRRRTRAooooqKIrM3i3dixsBhlBtxVh7SNyZT3+HMaVp0VCL5Feg2zCkE743Z4GExGd4WzJh8TFYsmZSMoDaHTTq2IPDKdFNcuz8TJhYF7V1tZcToUjju5BVDZhJfOqRMB285JawyaXTFtGeSeDBRKxVsr6f3jlmVR3WW3xbXgKTd4d4mzGEdXZXYSdVYRt2vZQEWy6A3y6sAbEjMearKVvSdHHocyO7j4+R3gp5Tyksxv10Trs3ZpjiGJkR1kkXJhlvpCruoUOxF+slaTM7WuQX4ageWyZJExj9c5cRrFLCzE/wANcVb3iTorsLEm1uJ4nki39XG4zCjq5FUPnkS+fMyI+QIAABqTcmw4E2Ck10bzSxrJ27FpMPiFkdSciN1ayQxK2l8pjU+JfMfbtSePpY5R0jbE599rG9vTxvnmUa7C9hwnLTzVctRXzGxIBPEgE19V3q5VFFFFRRFFFFRRcu0R2L/ZZT+oA/pJqRb+YfLjZPvBW+KgH5g1X9o/wpPwE/AXqWdJi2xSnviHyd6WDqbUYf5MI8iCjR1qNw7nA+YsqB0b7qTHZmJw2KjeFJySl7ZgGQAnKdRYqCAwFeGI2/srYoKYWMYjFDQsCGIP35bWXxVB5gVz7x4HbmNiVQiJCUXsxSoC9x77MQTfu0HgeNJUvRftJeOFY+TRH/hemLWtcSXuGe4FZucWgBjdN5Czt596ZsfN10+W4GVQosFW5NhzOpOpJ41TN2cT/smGf7Kxn+Qj+mpZtXdzE4YAzwSRBjYFlsCe4HhwqjbptfZ0f4H+TPSL8TBraeJ7dzx9D7I3ZJJleHb2/cL+71L/AOHSfgT5MlKvRxuSNozuJGKwxKGfLbMSxIVQTwvZjfw8bh43lw3+y4lO5ZB/IW/prI6Cp/r8VFyeJT/KxH/9Kz/DziylmaNQ/wCwH2Wm0mh08ZOhHutdOjbZWMfLg5+1Ew61Ukz5lvr7V7E8mFx4V84vG7AwZdERXlTMvZSSQg2INmk7NweYNcXRLutjMLji8sEkcRidCzWGuZSNCb+73VnY/ocxsmImZRCkbSuULycVLkg2VSeFq6Dq4i1z8uaX54cTWZrG6M2timHfEfk6VU9nfwk/CB8Bb9qlG60LYbafUuRmVpImtwJGYaX5ZlFVXZx7BHczD4sSPkwpf2dqPH8owfIkLQ50beDiPMXXVRRRTNAooooqKIoorK3j2v1EWjBZGBCE6hAq3eRh9mNAWPecq8WFVe9rGlztArNaXENGpUT3sbFzY5oBiJcR9fkQ9pYxJoCEF8qlbgG3DxGp997OjQ4PDCcTB7WEilbasbdg3Nx52PPwDJiokwD4AhZGkkZ8RJFmF0BjKgsLXLDP2mN9UkItc109I8n0k4TBxMC004zW1sAo1NuWWUN5CuXq55xWRRMyBzO/mPAfVPYGR9A553fLpT6KtjLLPLM6qVhTQsbAM3sngQdA3HhobHStvfvZYgfBM2WYl5LowfJewOioS57TXNyS51Ym5rFTbJwOKxcGEhMrDEMIgQWCBCQCI11ZwNASdOXE00dF+28RjcXJJiCD1EJVbKFsZHW/AcbRkVBSzyV+O9mjz0OnjfuXrpo20+mf+qibJxjSxB2VlJJ9pGQkX0JRtVuLaHnflauyiiuoaMLQCbpA43N0UUUVZeIoooqKLn2j/Ck/Aw+INS3pMa+KQd0Q+bvVQ2iexb7TKP1An9INSffGdX2iQxsimNWJ5CwLcPM0s7W02D+LHHzICNGVI497gPIXXtg+k3aS5VXEseAAMcR8BxSqD0o7/wCJwGIijgKWaLOwZL3OYgcx9muaLend+Ng6QKGQ3UjDte44EXFuOovXtLtjY+1wkuLYQSx3GR5MhK5iQCdAwI101FyKYOwlwcY8hwVG3AID8+azOmfGM+F2cXtmdWdraC+SO9h3XY0bpLbZ0f4H+bPWD0rb3RY2eJMObwwKVDWsGLEXyg+6AqgHz5Wpr3Yw3+yYZPtLGP5yP6q578Qg/lYYzqX+/umGzjed7u5vstrbWFHXToeDMfg6gn5s1R7dneaXZuIeSNUZ8rREPmt7Sk+yQb3Tvq5b1wWmVuTpb1Q/uH/TUM30wPVYyXuc5x+bU/qzVNjER19RTu0d1vnn6KbQBdBHKN2XzyW9iumfaDey0Mf4Yx/rLV2bs7U2xtSTKmKkSMH6yUBVVPAZFF2twUHzsNa4dwujKTG2mmvFhRrm4NJbkl+A73OndfW1N3f3zwP0pdnYQAIqNldDZCy6lVPFjlzsXvqRxN710crmMuI2gkcNEtjD3WL3ZfVSffTZv9n7U0kaXKY5czMGck2LZyPeLBjryI76pez5RmNtQ6h18bWB+RjqMbxbPeDFzxSMWdJGBZjq2twxvqcwIb1qg7k7X6zCoeLQHK3eVt/QfilLNpDoJIKq+QOFx4O0PIFb03/o2SHecxzH+J2ooBopogEUUUVFF8TTKiszEKqglieAAFyT4Aa0kqrYzERlwR1/byHjHhomDKrDk00pjLeBy+5TZtrZYxMDwszIHAGZbXFiCNDoRcC4OhFxzrDgD4GPF4zGMsj9kfVA2yJYIFDcGaR2Yi5ALcTagamN8sjB+wZnjbQcr5+CKge1jHH9xyHjqlre6PrtqM7SNDDCkcLzdnIGYl7OHBU/xF4kWNuJo6P8OMZtLFY4r2YwI4uFsxQKSCNPYQ8PtisDeTbcowbAiAGaZ5ZVLgv9YbiyNbMq9kB1zKQoIGgJqW62yUwGBjRiAI0LzNyvbM5PgNR5KKBo29PUPqDuuBy/1F1B6KFsQ3pL2RKA+NkDoRJjJutOZEsoJCK8jupsdSFQa31YC9cm7O+0eClnSRS8chVlmXIqg5MqIVjzIiHI+UhjZbaHWs0zL1UYmsWlBZvr0LnrmuQUkAKZibkJfhqb60v4KOXE4iZYlTK7KAMtkGWWJUyqNNMyL5Ob8aX07yyeScHXvtpf2+yMkYHRtjKtmHGKnGfOIkPs+0LjvCLlcA8i0lzxyrwrX2fh3SMLJJ1rC93K2vdiQLXPAELqSTa5NzX1gcYJY0kXhIoceGYXsfEXtXvXTRRBmdyTxJPpoPABI3yF2VgOQ+HzRRRRWyyRRRRUUXBtCUZlubBQXbw0IHy6z4UgdHGzvp21usdQyKXmYHhxso/mZdPumtnfba/V4VyD2pzlX8Nv6Pm9HQViE6zFxk5ZXRCh52UuGt5FkNKKEmV09WND1G8m6nkT9EylAYIoDu6x5nT0Wti9n7BxsjoGjw8oYqSp6q5BI7IYdW17cgax9r9BkoGbC4hJRxCyDKfRlup+C0j7xbpYnBSFZ42Cg2EgBKP4huGvcdRzFPnQph5U+kYiR5FwscZABZhGW4swHsnKqnX71N3B0bMbH3HHNCAh7sLmqb7R2NLBO2HlXLKpClbg6sARqpI4EfGrhsTCDrYIxwVh8I1JHzUVKNiSNjdp9aw9qRpm8LEsB6HKtWndWC8zN9hLern9gn6q5vbTjNXU8H8esfnh6pns9uCCSTvyHzxWpvRhs0BbnGc/oLhv0Fj6Co90lbNukcwGqHI3kdR8GuPzVd2UEEHUHjU323sYMs2GfhYqD4cUbzAynzBoSteaSqirBoDZ3I/5f0RMbemhfD35jml7djpbhhwMeGxMDzZFKe4VZbnKCHPJbL6V2wdL+AjIaPAFGHAqsII8iKk+Jw7RuyMLMpKkeINeVdp+Xid1hvz1XP8ATyNy7lWdr9L+ExEUsb4OT6xCpa8d9Ra4PeNLeQpD3O259GxALG0b9l/Dub0PyJrCoqstHFJE6FwycLKNqHteH7wr3s+W31Z5ar4r3flOnll767anu428XWoIXa00esbH3gBwPfYaEc18r0+4bEBxfgRow7j3fuDzBBpPQTPaTST/AKjP7N3OH34oqqjabTR9l3od4XrRRRTVBIpW6QseEgiQkAvMh1LAARHrGLMgLKOwozAaXvyrZn22gZkRZJXU2YIpspsDYu+VAbEG2a+tT7fTGSNiYBIykosshj5KrOAqh0XMr9Up7d/aU2IFK62tha0xB13EEWGoy393ujqWme5weRkPmSW9kYeXGY+LDFoxCzdZKkJGTKO0wbqwFJaw9WFVvfVb7Oxlv8CT/hNQbZ+9D4OeZ8JkTOMgbKWyrcHs9ZfiQOINdMu8TYjDznFYh5ZWKLCjFiF1zMwUDIvsqvfZmqsL2QQ2Dcz3Dvy9N62ljdLJcnIJ8XDmKKSSV2sXusLy51C5tRkErKSsdzoBYg6m2qhuRtKVpoEiUKA2SWVkMi5ppVKMwBWxzpGB2uK+lbO2ZLYGUKRZM4CoDlQM7L9YyIq3s4ABNze+o46G7UQOz8TISinqYchuAAYYFZDc6fxs481Nc1E9sbC6UYgXAfb6HzTV4LjZptl89VSNkbP6iFIs7SZb3ZrAsWYsTYaDVjYDgLCuyvLC4oSIki+y6h18mAI+Rr1rugABYLlySTcoooor1eIrj2hLf6se8O14L/7vZ8s3dXvicQEF+JOgHMnu/wCvIAnlSHvxvH1SGFWvNKLyEe6pHAd1xoByXXib0rr53uIpYP1H/wBW73H7cUbSxtF5pOy31O4JW3y259JxBym8adlPHvb1PyArIwOOeGRZInKOhurKbEf98Lc68KKd09OynibCwZAW+c0DLK6R5e7Uqp7I6dZVULicOsp+2jZCfNSCL+RA8Kzd8el2TGQtBDF1Eb6Oc2ZmH2dAAoPPjfhwvefV6YeBndUUXZiAB3knSvOgiacdtFbppHDDdPnRps2ySTEe0ci+Q1b55R+U1Yt18NlgDc5CX9DYL+gKfU0m7D2MFSHDJ4KSPi7fDMfMiqSigAACwGgHdXF0bzV1UtYdCcLeQ/y3quhkZ0ELIfE81/aXt68BoJh7vZf8JOh/Kx+DMeVMNfMkYYEEAgixB4EHvplUQNnidG7QrCN5Y4OC/P8A0i7CswxKjQ2WTwPut6jT0HfSPV521scKXgkGZGBtf3lPj9ocCe8A8xUW27sZsNM0bajirfaU8D+x8Qat+H612E0U3bj04t/z6WQ+06cAidnZd6H56rPpu3f3O6/ZmNxVrtEV6v8AJ2pf0MPhXnuZvTh8O2TF4SHEQk+2YkMieNyO2PA69x5V+g8Bs2FIckUSJEwJyBAqnMNbrYcb6ginlROY8rIKCEPzuvytBMyMGUlWU3BHEEVUt1t6RiQCCFxCjtLycd48PmpPMEg8vSLvBg4HkwuFwOHWRezJK0CdnThGpGpsfaOncDxqbwTsjBkJVlNwRxFC1dF+daJG9R7c2n34HuV4Zvy7iw9Zp1Hzer/h8SHGmhHEHiPP/nwPKvWp7u5vwkuVZyIphosgsFbzvoL9x7J8DanaHH8pLL973T5/Z9dPE0FBXlr+gqhgk/q7i0/bVaSUt29JCcTfUc1h727NxASeXCukeeP6wsWBTINZEyg3bqhl1t7CEG4qdz7ExMeCbEROGR0VSgUSXUKSWfKHW5YyNqdMxuSTaujeDpXln62CKC6HMhGpJF7WOUX1HcRS+kW0JCWjw/VZiSSI1Qm/E55O186X1rGGTEyzbm7sVs7W+fCj6YvDML8+625bG4YwUOGebFJ1rsxOsDuI1Xh2imQEm548Mte+82+GExUeSJuqCZSuZAO0Zou0qoT7KI55HtWFZWC3MxrSxyyujFGVrSSM17EG2gbjam7qJ/8ACwv8z/8ApUnndEJulxYje/aFhw0RrMWDDaw5Lgn3uwUsTRzzMykNcKn2j2RCtrJ2bklrlTYA6aZmy93IJ+rYyddhYlKZVkCPfOz9vOAht1hByOD3Xpj6if8AwsL/ADP/AOlS5t7djGPL18JjRsoGWJ2U6eJVRVYXsF2tdhv3kEX8ALc1Z99SL+Cpu4eLR8Gio4dYmeJWB4qjdj/8TR0w1BcJvXtHAk9ZGwUm5JXKCe8snZY6DVg1VPcDe/8AtCB3KlWjbK2o1uL30A8eQ5V2NJUY2hp7tbgg/OS5+ogLCXbkz15YjEhBrqTwA4ny/wCfAc68JdoX0js33vdHqPa9NPEUlbx78JFmWEiWY6NIbFV8BbQ27hoOdzesZ68uf0FKMcn9W8XH7a7laOls3pJjhb6nktDenekYYXNmxDDsJyQHmfD5sRyA0lk87OxdyWZjck8STRiMQzsWclmY3JPE1RujreDBzPHhcXgsO0jHLHKsKdo8hIoHH7w9QNTRlJRfk2mR3Xkd2j9hwHcs5pvzDgwdVo0HzesPbm5xh2Vg8VbtSs3WeT6xemVCfz0o1+rsZsyF4erkiR4lA7BQFQF4WW3K2gAr8+b6b04adjHg8JDBCD7YiQSP6gdhfAa955UVTzmTKypPCGZ3SpTt0dbCzMcQw0W6x+J5n0GnmT3Us7D2O2JmWNdL6s32VHE/8u8kVaNibGBKQRjKijUj3VHE3+0ToD3knkaR7frXBoooe3Jrwb/v0ujdmU4Lunf2W+p+eqYN1MBo0x97sp+EHU/mYfBQedMVfMcYUBQAABYAcAByFfVVp4GwRNjbuREjy9xcUUUUVuqLP2zssTx2Fg66oe49x8DwPx4gVNd5t3hioyjDJKhOUnircwbcjpw8CL6XrVYu39idZ9ZGPrANR9sDl4Ecj6HQ3CqupXuc2opzaRunHh85FEwyNsY5M2lfnLZ2GWLFouKBRI5AZRa5IXUqAOOa1hy7QN7a037V6Z8W+JWSELHCh0iIBzj/AMw8b/htbx4nV3p3WXFpmXszLoCRa9vdccRrfxBqW4rCtG5R1KspsQeX/ffT3Zu0Idosu4We3ItO7iOH00Sqqp5KQ2HZOhW/v3t6LGzriYlKNIgEyHXK66XDWsVK5bHj2TcCluivpEJIAFyTYAc706a0NFgl7jiNyvmt/Yu9+Iwtl9uO2iPfh91uI+Y8K8V3MxxIH0PE66awyAepK6U9dJ24EiJgzhopJerhED9WjMexqrEKCdcz6+VCVLIJwIpgHA9/zJEQ9LHd7CQQuPZ+8GCm4H6K7G5GgUk8yfYPmcpNajbMe11KyKeBBtf46fqqZY/YeIgAM0EsQJsDJGygnuGYC9eOE2hJEbxyOn4WI/yrnKj8Msd1qeS3B2Y89fqmUe1nDKVvll/ipjYdxxRx+Un5rcV5lh5edKGH38xa8ZA/4kU/MAGu1OkvE/YiPo/7PSp/4drW6Bp5O9wjBtOnO8jw9imEOPPy/wCleqQOeCOfykfNrCll+kvE8kiHo/8AXXFiN/MW3CQJ+FFHzIJqM/Dta7UNHN3sFDtOnG8nw9ynpdmPYliqLzJN/jbT9VZUu3sFhA4j+tZiCyx2yEgWBNux69o0g4vaMkpvJI7/AImJ/wA66MDu/iZlzw4eaVb2zJG7C/ddQRfwpvTfhwR5zyHk3qjkTqR5IKXahdlGzzz9NF37a3vxGJDD2I+apfhe3bbidSByHDSsCqpuL0eyPgMf10Txyyr1cSupVux2wbMAbGTJ/IaQjuhjeP0PEj/cyf010NKyCBpihAaB3fM0umMshD3kklZFMe4u3IcFiDiZVLtGjdUg95201NrBQpa58RYGlwiii3NDhYodrsJuFQdm9NGLTEtJKFkhbjEBYIP/AC243/Fe/hpZS2rAk2MkGFBZJJCYltYgPrlIPDLcqeXZve2tcGGwrSOERSzMbADiaqO626y4RczdqZtCRra/upzNzYd5NJdpbQh2cy4F3nING/ieH10TClp5Ks2PZGpXTuxu6MLGEUZ5XIzEcWbkq35DXj4k25UvYuyhBHY2Ltq5HM9w+6OA+PEmuXYGw+r+skH1hGg+wDy8WPM+g0FztUioaV7XOqKg3kdrw4fOSazSNsI48mhFFFFNUMiiiiooiiiioosXbmwOsvJHYScxye3f3N3N6G4taf7xbsx4oFXBSVNA1u0vgw5jnb1B1ua1WftXYqTi57LgdlxxHge9fA+ljrSqqoXOeKinOGQb+/n84FExzDD0cgu0r8y7Z2FLhnyyLofZYey3kf241n1eNs7FKgx4hFZG0BtdG7rH3W8Dr3E8an23ejphdsMcw/w2Oo/Cx0PkbHxNMKL8QNLuhrRgf3/tPt9OO5A1GzCBjgOJvqPnmmPoZ3qxUkpwrnrIUjLAsTmjsQAFPMEm2U8LaWtaqdtnaTJhp5IAskkSOQt9MyrfKcut/Dj5V+ddm7xYjARzQxgwyykCRyCHCqDZVv7NyxJbjwta168d3N68Rgpeshfj7aNqkn4xz568RfjTl9N0jsbbW+qEZPgGF3/Fz7b29NjJTLO5djw7lHcq8APAfM1n16TuCzFVyqSSFvfKL6C/Ow0vXnR4AAsEGTc5r1gwrubIjObXsqkn4AU1dHu60s20cOJIpFRG6xiyMBZO0BqLasFHrSxgcfJDIskTtG6m4ZTYj/p4c6/QvRtvTNjsIZZ1VWVymYaCSwBLZeXGxtpcHhwoapkcxuQW8DGudmozvturLBj8QiRSMmcshVGIyv2gAQOV8vpS5PhmQ2dWQ8bMCD8DX6E6T97J8BhleBRmkfJ1h16vskgheBJsbX0FuBr8+4vGPK7PI7O7G7MxJJ8ya9p5HPbcrydjWOsF41q7u7zT4KXrMO+U+8p1Vx3MvP8AzHIisqunZ2KEUschUOEYNlJsGym4B8LgX8K3cARYrFpsbhfqjC4o5IutypI6i6X97LdlW+ptr6Co30xb1Yr6S+Ev1cAVSAt7yhhxc8xmzDKNNNb8kbbW82IxU3XzSMZAbpY2EeugQD2beGvMknWujbG8E+0OpWResnjUoHUHNIt7gMo4lTm7Q45te8gx03ROxut7IySfGMLf+rDrv2PsOXEvliW/2mPsr5n9uNM+wujpms2JOUf4antH8TcB5C58qoWxti3Ajw6BUXQngi99z7zeAue8jjSet2+0O6GiGN/f+0e/04oun2YSMc/Vb6n55rG3d3YjwoAQGSV9C1u03go5Dn6XJ00oOw9gdXaSSxk5Dkl+7va2hb0Gl79WytipALjtORZnPE+A7l8B63OtaFLqWhc15qKh2KQ7+7l84BHSTDD0cYs0IooopqhkUUUVFEUUUVFEUUUVFEUUUVFF8yRhgQwBB0IIuD5g0v4/dMcYWy/ca5X0OpX5juApiorCeninbhkbcK7JHMN2lTXbOxFYZMTCPAsNPyyDn4A38KT9p9Gim5gkK/dfUfzDUeoNXl0BBBFweIPOsjE7rQt7IMR+4dP5CCvwApayjqqQ3o5SB/F2Y9vTxW7pIZv1meI1X54x25uKi4xFx3p2vkNfiKxpIypswIPcRY/A1+jJ91JR7LI/ndT/AKgflWdi9iSWtJAzD8KuPgpY/Ki27br4cp6fFxaf+/ZDO2bTv/Tktz+BQKmHGb6THBxYOL6qBF7YB7UrEksXb7JYmy8LWvflQsTuxhvfwyL5xlP2FcTbpYE/3aD/AHjf11qfxNT5dJE8eA9wqf8A5Mo7Dx6+ySo99JjgpMHN9bEQDEWPaiZSCMpPFdLZTwB0I4FeqrLulgR/dof9439dduG3Yw3uYZG8oy/7GoPxNT//ADiefAe5UOyZT23j19lHo4yxsoJPcBc/AVsYHc3FS8Iio737PyOvwFWPCbEktaOBlH4VQfBip+VaMG6sp9pkTyux/wBIHzrJ226+bKCnw8XH/n3V27Np2fqSX5fCpjs3o0UWM8hb7qaD+Y6n0Apv2NsNVGTDQjuJUf8AFIf8ib+FOeG3WhX2gZT986fyABT6g1rIgAAAAA4AcqEfR1VWb1ktx/FuQ9vTxRLZIYP0WeJ1S/gN0xxmbN9xb5fVtC3yHeDTBHGFACgADQACwHkBX1RTKCnigbhjbZYPkc83cUUUUVuqIoooqKIoooqKL//Z"/>
          <p:cNvSpPr>
            <a:spLocks noChangeAspect="1" noChangeArrowheads="1"/>
          </p:cNvSpPr>
          <p:nvPr/>
        </p:nvSpPr>
        <p:spPr bwMode="auto">
          <a:xfrm>
            <a:off x="63500" y="-1033463"/>
            <a:ext cx="2133600" cy="21336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42" name="AutoShape 32" descr="data:image/jpeg;base64,/9j/4AAQSkZJRgABAQAAAQABAAD/2wCEAAkGBhQSERUUExQVFBQVGCAaFxgYGBwaHxwfHxweGB8eHh0dHyYeGx4jHxodIC8iJCcpLC0tGh8xNTAqNSYsLCkBCQoKDgwOGg8PGi0kHyQwLCwqKi0sLCwsLS0tKSwsLCwsLSwsLCwsKSksLCwsKSwsLCosLCwsKSwpLCwpKSwsLP/AABEIAOEA4AMBIgACEQEDEQH/xAAcAAACAgMBAQAAAAAAAAAAAAAABgUHAQMEAgj/xABHEAACAQIDBAcFBQUFBwUBAAABAgMEEQASIQUGMUEHEyJRYXGBFDJCkaEjUmKCsTNyksHRFSWi4fAkNENTY5OyFlSD0vHC/8QAGgEAAgMBAQAAAAAAAAAAAAAAAAQCAwUBBv/EADQRAAEDAgMFBQgCAwEAAAAAAAEAAgMEERIhMQVBUWFxEyKBocEUMjNCkbHR4SPwUmLxJP/aAAwDAQACEQMRAD8AvHBgwYEIwYMGBCMGDBgQjGDjy0oAudANTfCHtrpWjzNFQRGslGhYG0Knxk4H0+eIucGi5K6ATkE+s4HHlhS230n0NO2Trevl/wCXAOsb1t2R6nCLtKjqKoGTaVUcnHqYz1US+Z4t5n54jTvPR0oy00QY/gGUerHU/I4RFYZThp2F547vqr+wDReQ2TbP0k102lNQCIcnqXt/gWx+uI+ao2rL+02gIh3QwqLep1+ZwnVG+1TKcsQCX4BVzN9b/piDqdpSyHtySP4Fifp/LF7aKvk95zWdMyomWBugJT5UbHB1n2jVufGpyD+EY4n2Ps/g9U7fvVJP88b9i9DNVOgeV0gzC4VgWf8AMPh8r3xw709F1TRRmW6zRL7xS4KjvKnlryvbEhs0k2dUHwAC57SNzAtybH2f8FU6/u1JH88d1PsgDWDaNUh8KnOPkcJm7mxGrKqOnVgpkJ7RFwLKWvbnwx374bkS7OaMSMjrJfKy3+G1wbjjqMSOynB2Fs7r8wuCqBFywJ1in2rEBkrxKO6aFTf1GuJGn6Sa6H/eaASjm9M9/wDA1z9cVrs3Zdd1BqYVl6kZszq2gy+9cXvYd9sbaPfqoT3ssg/ELH5rbFZo66PNjmv5HIqQlgdqCPNXJsPpPoahshl6iX/lzjq29L9k+hw1o4PA3B4YoYbz0dUuWpiA/eGYfxAZh9MSWzaSoph1mzas9X/yZG62JvAcSvp88Ue2GI4ahhYeOo+ql2AcLxm6urBhA2L0rx5lhr4jRynQOxvE3lJwX10Hfh8SQGxBBB1FsPNcHC7TdUEEGxXvBjAOM4kuIwYMGBCMGDBgQjBgwYEIwYMYJwIWcQe9O98FBHnmbVtI411dz3KvPz4DEZvtv0tJlhhXr6yQfZxD4R9+Q/Cg4+PgLkV+0S0xNXWymeqf4jrb8ES/CB36enNSoqRFZoF3HQDVXRxF2ZyC6tpzVW0e3WP7NTcRTI1rjvlfS/ly8MQ9fvjFAoipEUgaA2sg8hxY+P64iKzadTtGURRIxB92JNfVjzPibAYgpoGRirqVZTZlYWIPcQdQcXQbKdMQ+sNzrgGg68Vx9SGd2L6pm2ZuttDaTBwrFDwkk7KD93TX8oOHODo62fs9BJtCcSMRop7Kn91Bd3/Twwsy9LlZ1EUUZVDGoVpLZme2l9dFuLcBfjrh038pF2nslKuMduNetAHdwkX0tf8AL440yHMs22FvJK3xZnMqN6F66MTVUCnMps8bEZWKg5TccRcZdPA4iN2t2lTeBoHF1ikeRQedhnTz4qfTEF0cbU6jaVO3wu3Vt5P2R6A5T6Yft+agUO2aStYfZyLkkt4dgn0V1PpiTwWvIG8Lg0UF0wbxzGs9nV2SKNVOVTa7MM1zbU8QPC3nic6Gt4JJ45qaZjIsYDJmN7Kbqy3OpHC3mcbOkbo+kr5EqqRkcsgDAtYMB7rK3A6HhfUAa9/RuJut/ZEE9TWOillFwCWyqCTa495mJGg7tL4gXMMNhqu2OK6XOjnYgj25Og92n623lmEY+jYa9/YU2hQVIj1lo5Tp4pqw8ijH1HhiL6Ipevqq+rIt1ji3hmZnI+WXEX0b7z/3pUxubpVu5F+GYMSvzUsPQYHYi4u3gBdFrdVKj/Z92PGSP59bJY/4WOKgggaR1RFLMxsqgXJJ0AGLm6XVWDZkFPGLAyIiDibIpsPE6DHro73F9hiNXUIzVBW6oozMi290DnI3Dw4adq/Y5Qxhcd5XC25solehIeyqzzlKgKWcWDINL5eIOnNgde7hisqHaUkLZo3KnnY6HzHAjF7bt7cnqKOtnnRo2zSBY2BGRVjBAsQNdSSeZv4WoKJCxAAJJNgBzJ0A9cTivIHNkzXD3bFqdqDfKGdeqq0UA6E2uh8xxU+I+mJnZc1Vs6z0b+0UvE0ztew/6T628tb/AIscO8fRpHR7NWeWUpUi2ZeKsW1CAcQQL68NDfTCnsPeWWmNgc0fNDw9O4/TGPJs0svLRG3+u49OCbbUX7s313r6C3X3vgr488LdoaPG2joe5h58+GJsYpFY1qSKuilMFUvxDS/4JF+IHv19eT/uXvytYWhmXqKyMfaRE6MPvx/eU/MX5ggmunqRLdpFnDUHVdkiLMxmOKcMGMA4zhtUowYMGBCMGDBgQjCjv1vr7GixQqJKyfSGPu75H7kX6+VyJPe7eiOgpmmftH3Y0HF3PuqPP9AcVXCTTpLW1hzVMxu/he5WJO4Afp4aqVVR2QAaLuOQHNXRR4zc6BZdkoY2mmczVMxu7k9qRu4Hkg+gt4DCHtPaTzyF5DcngOQHcByGN1VtI1NQHnYqpYAlRmyLfXKOdhr488WHvP0YQzQJU7MIdcg7Aa/WAC11PJ9NQeJ7jxeoaNtIe0mze7U8OQVU0xl7rdAvfQXXLephsM/ZcGwuR7pF+JANjblc9+GHa2yaHa7SxN9lVwEoxFg4sdDbhJGdCPP4Tir+jrahpdpQlrqGYxODpbN2db6izW0/Di2N5p6HZsz10iZqmYWQDUnKoU5eS6WzNxt38MMytLZLjU6KlpuFTm9G5lRQPaZbofdkW5VvXkfwnXzw99Cu3wVmo5CCLGSMHhY6OPLgbeeNSdMqS00yVNKrubhEGsbAnQPfUZe8XvblhA2VsOaoYmJcqm921CgHiASSSOVtT33xZJIBEe37tt640Xd3M0bw0K01ZLHE6usch6tlbNpfMuo5jgfEHDBvnv8AttNI4lp8uQ5rglmJy5TYAWAN+GvAeWOUUFFTNkkZqqblHEpPpYH9T6YmqWOvcWgp4KOPl1hu1v3VHHzGEDXmQjsIy6285D8lXdiGfEcByCh9hHakC2p2miQ65SQB3+6/D0GN21di7TqzeokMltQGcWHkFGUfLE2Nz6h/21fMe8RKIxjnq9zKSMgTVU9zwDT2JHfa1yMcxVp7xwN8CfUKOOnGXeKhqTdnaEGsLlL6/Zylfna18R8WwaynkWVYmDRsGVls1iDcaA3PywzQbp0TMBHVzhjwUVGp8gRc+mOs7n1Cfsa+YdwkVXH1x0SVuoLHeBHqUYoL2Nwoxuk6czwvWU8cpgJKrYxkMwtmtqMwA0uDYnvsR0bX6ZKpqjPT2jhUWETgNm7yx438iLDvx7qo69ARNTwVkfMxmzW/dYcfLEIaCiqWyRs1LN/y5AR6WY/ofTHBWCM/+iIjmMx+fJT7MPH8bgfIq2KLeVqzY81SyCNmhlFgSR2QyXF9dbePnhN6INzrn26cWRL9SG4EjjJrpYcAe+55DCtLLXUEbRF29nkBVlBzIQ3Hj7jHwscWXsXeGk2rRGiRzSOUCdWpFwBb3CffXSxGhte/G5ZDmmMujN2neOCrIINnZFVz0ib4mvqewT1EV1iHf3v5tb5Wwp4YN69yaige0q5oz7sq3Knw/CfA+hOF/GjHhwjDoqHXvmurZu03gcPGbEcRyI7j3g4fVdK9Fmhcw1MJujj3o27j95Dw4WIv4jFdIhJsASTwA4466GulppQy3VhxBBFx3EHW2MzaGzxUWkjNpBoePI8k1BPg7rs2lX1uJvp7WrRTgR1kGksff3SJ3o308iCW0HFIzMahIq2jOSphN18bcYn7wdfmO/S1N0N546+mWZOyfdkQ8Uce8p8u/mCDjNpqjtQQ4WcMiOatljwG40Oim8GDBhtVIx4kawvwAGPV8IXSrtthFHQwtlmrDlYj4Yh+0b1Gnj2sRc4NFyugXNglmbaX9pVrVbf7tTkpTA8CR78vrbTusO6+Erbm1TWVKqGCR3yoWNlF9Czd1+PDQaYnd8K5aeBKWLsgrYgckGlvNjx9cI2IbKgMzjWSb8m8hx8VOpeGAQt8VdT9C1GYlPXSqwUZnDKVJ5tYjQHwPDv4437rbkVVA+alqo54GPbicFQfFWUsFbx588JW4XSY9JaGovJTcBzaPy71715cu7DDvVuGWT23ZUhAYZjHE5UMOJaOxFj+DztY6Y0XB4OF5yKXFjmAp3fro5SsHXw2iql1v8LkagN4jk3z8EPpG35StjhgSM54yGdzyfKVZEt7wvftX1tp34gv/XO0CjQmolZXGUq1i2ulgxGa54cb4kaGhWgVGZOtrJNIohy/pa2reg4HFM8vsoGLvO+UD+6KbGdpfcN5XLSbCipkE1adT7kI1ZjyFhxJ7uHf3YnqfY9TWAdcTSU3wwpo7DgM5Hui3IfLniQ2Dutkf2ipIlqW5/DH+FBwFu/w08WHFMdK6R3a1Bu7huHID1VclThGCLIcd5XFsvYkNMuWGNUHMjifNjqcd2DBjQAtokSb6qN2/thaaAyEqDcKubhdjYX52GpNtbA4RodtzNE70/ZBb9s5HWykcWIbs2F7BdbA2Go1ZOkDYL1VMBGRmjbPY6BgAQde8C5+ffhM2VtNJhBFHSicxJmKk3CgG5IJ4sTbS2ua3Kxx9pgm2Vx5dT+1p0OEA8fNTe09qzwU+ao6mcH4T9m4vwuL6m2vYsyngbDE7ubvKtUjAFiYwty3HW+hPAkW48xY6G4GmvqIJos6GF8wyhmUMQGIUixZWFuJF/h4YkN2t2Y6KMohLFjdmbiTy05ADlhbY13BzrWzzGnkrdoFosNVMY4dqbFhqFyzRq45EjUeTcRjuxDb07zJRRB2GZmNlS9i3fbQ8NL+flf0DrWzWQ0G+ShqjYtTRgmAmrpvigkN5FFtcjfEPwkeh44hJtiR1C9fQsVZTdotVZSO7mpHy7jiyaeXMitYrmANjxFxex8cQW3t187+0UxEVUvxfDJ+Fxzvwv5d2EJKR0bjLTmx3jceo9U7HU3GCXMcd4STtzfeqqoEp53uIySTaxY8Bn78ouOHM31tjm3U3aeuqVgQ5b3LuRcKo4m3M8gO84mq6iFcrFU6qsi0liPE+PjfiG9DyvKdCdYqVssbaPJFZQeN1a7L521t+E92GoKsSROsMLhqOH65qUkWFwvmDoU21+2dn7DRYo4s0xF7LYueV3c8L+VuNhjTQbxUW3lemliaKUDMlyCwH3ke2hGl1P1wm7X2Mv8AbbrXl1illLBwNGB9wZuS8FJGo4acROUuwotj7XSSS4pZgywyE9mNm+FyeQGl7jQgm9jiRa0C9+9a65c+CTKGeTZtY8MtrK2SS2otydfQgjwNsNsG0v7OrUq1/wB1qSqVIHAE+5KPK+vgT34TN+tsJVV880eqMwCnvCqqX9ct/XE3uhXrUQPSzagKQL80PLzU/wAu7GZtOAxFtY0ZjJ44jj4JmmeHAxO8FfKMCARqDwtj3hB6KttMYpKKZrzUZyqTxaI/sz6e74aYfsWtcHAEb1WQQbFeWOmKZpto+1VVVtBz9mLxQ/hij4n8xufU4e+kzbhptnSlP2stoY+/M/ZuPJbn0xWG8wFLQRUy8WAU+Q7TH1Yj54RrAZSynbq859N6vhs28h3Lg3b2f/am0gshsjEs+tiEUaAa8eA0774jt6t2JKCoaGTUcUfk6947jyI5EeRx2bvbn7Qfq6ilhfjmjkDIuoJFxmYcwR3HXjfFu7Q3ck2lQCOsiEFSvusGVgGt7wyk9luan+QOPQYhDha05DK3BJZvud5Xz7ie3e31qaJZEheyyA9k6hWOmde5voed9La9vbn1VGT10LBfvjtIfzDQeRscad3dke0zqnwjtOfAcvM8PXF00sbIy9+gzUGtJdhCltiQrTxNXVF3Yn7JSbs7Hn3kseB8Ce7DbuxsBkvUVHaqpRr3RryRe63P5crmO2LAKyrM1v8AZqXsQDkzjQvbuHAenjhxxk0sbpHGpk946chuH5U6mUNHZM0GvMrODBgxopFGDBiN29tAww3W/WOQkYAucx5gc7C7W52xFzg1pcdAutBcbBearbAuyRZJHANwW7tNAAS+txbThpfkubs7JjhjV1ikSUj9pbMWvxBAOg4dkgW5X4nTsZepVp2QsLtmNxp1Yu1j8V2AjHI9XfniT3brJJaSORiM7XIvpcZjYEeNuP8A+Hxu0KuWUG57t7f3j4r0VLTsjtxULs2KmG05RLCpckOjISyobA3dSRlJbtX1AuPPFiYXJ4IpbVCgCWPML21HJkcX7QGunqDrjs2RJ1X2TOSoTOrO17C9j2vu8GBPAc7Wtp7M2i19oXCx/H91SVdSkXkCk6icIpZuA/1YeJwrbHjatnaocDqFNowQCHZTcMCR7iEaEe8e0e7GuvmevqPZ4yVhSxmYcgdMg7pHGlvhUnmSMNtPAqKqoAqqLKBwAHADGw3+V1/lGnPn+Egf4hbf9lswYMGGVQl/efYLSWqKfs1UQ7PdIvNG7wRw8fop7UPWom0KUtHIh+0A4ow5+YNge8EHvxZmE3bcAo6oT2/2aqtHOvJX4K9u4639e8YzqqN0ZFRHqNRxG8fhPU0gP8T9N3Ipl3Q6S0lpZJa6SENCQAFU52uNGA4Fjwsvcb2HBc2vXV+3WywQlKRW0zdlSR8Tt8R1Oi3A89cKG1dhiGrWFierd1sfws1jr3jUemLc6Q97m2XFDFSxopcMFJHZQLl4AWBJzc9B3G+HGOY7DJFnizHIfldIIuHblHbI6IKanXra2YSW1Iv1cY8yTmPzF+7Fb7RqY6avd6Rw8KyXQrexU6lddSBfLfyxqqq+s2hKAzS1MnJQCbeSjRR42xLbT6MqunpGqZQq5SLxg3YAm2YkdkWNtNfpi7ACC2V175WUb2zbuU/VbSFLVU20EP2ZIimt8UUlrH8p7XoMXOrXxQu7Vqqhlpm4qCo8jcqfRh9MWh0Y7cNTs6Iv+1ivDL+8nZ18SLH1x52jvEX07tWHy3J6azgJBv8Aul7pLn63aFDTfDGGqXHl2U+oOK638rM9TlvpGoX1PaP6/TDpVydbtque9xEscI8OyGP1ucKm5xSfa8bS5cjSOxz2sdGyjXQ65dMX0gx1r3n5G/dRk7sAHEqQg6YKqOJIoYoI0jUKujMQALDi1scU3SztFjfr1XwWNLfUHTFv7V3O2fbNJRx25lIjcf8AbGbCq+5exJyRHOsZ4WWexHpJc+mNdskR+X1Sha7il6q6Y5paSWGSNRLImQSobCx0YlTztexB4nhiGoA1Ps8ug+3qnEcXroLf4j8sad8924qWsFPA7SAqpuxB1fuK6WtbDDFTCTaUMQH2dHDntyzGyj6a+mEa7C8xwM0ccR6D9q2IlrXSHcLBM2xtlrTQRwrwRbX7zzPqcduMYzjQtZZhN0YMGDHVxGFbbN56lQpZY4AylwB+1cBRl14qp42OrYaMV/tTY7/2g8ZnljjkUyKUZUvnY5wfvW0F+IGUcMZ20i4QHCbcd+ScogO1zXreeuWno5oQMihEiiGa5bNqTbiMo4kjjfvGJejVVgpovdV4gqsNCGCB1IPfoxF+YxD124t6epzyNPKoDQs18yhQTlvcggm4sByvxtjfQRmXZ0dmkEhVTFny9l0NwVIUdjTib9knHmp6drYY3A3xG9/C1/ytqKXFI4W0yXhzUR1LDKcsiB5GAuoaMhc6ga3ZAFyaEHwF8c4241SkCwKVmlDqqnVVTMPtG/CoQEcib9xBktpV6wanNJKCOA1ZzoqAcrg6LbsqRzY3htzVladZZUs4lXkBaNoniUD8INgBi2jY2R7XPFrWF9L7tOGijO4tYbJ92PslKeIRrc82Y8XY6szHvOO7Bgx7ACwsvOEkm5RgwYMdXEY4tsbMWogkhfg62v3HkfQ647cGC19V0G2arDaCNPQBn/bUjmKTvsLLf/xPocO+wd8aHaFKkO0urEsVtZCVDW0zK1wQTzF9eOoxCT0oTaU0R/Z1kOe3LOvZP9fXENuHHRrUyR7QCdXkIBckWcMOBFiCQD8sZtGMPaQH5TcW4H9rUkOINeN+R8E/1fSVs2gj6qijEhHKMZF/M5F2PiAxxXu8fSPWVgKM4jiOhjj7II7mPvMPAm3hixpuibZs6CSGR0RvdZJAy8baZgb6+OIat6CW/wCDVA+EkZH1U/yw/G6FpudeapIcUl7i1uSqy8pFK+o7Q/Q/PFjdGc/VbQrqblJkqEHn2X+pGKyrtlybPrhHKVLxMpJUkgg2OlwDw04YfaSXqttUL3sJVkhPjoWH1Ixk1gDK5rxo9pH0TUXegLeCjtk1F/7RnPF6mY+iaDCbu7uxPXOyQKrMq5mzMFFr25+JwybIk/u2qf7zzt82Ixz9HW+sWznlMsTydYFAKFdACSdGIve458sS2XixTvbriA+gXKm1mA8E3bubn7apbBKmJU+47tIvyK9n8pGG+s3aiqY/7wipmk+/HmU+jGzj5nC+3SbsqoFpkdf34uHqtzjmfZmwKjhLGhP/AFnj/wDM2xoHETdwI6BUZJFTZMUe1zDCSYopDlJIJ7K34gC/a0HgBhi3NXPPXTfenyA+CCw/UYW9zY09vbJ7ih8t9ezfTXy54Zujkf7I545p5D9R/TC571af9WDzKJDan6lNODBgw+s5GDBgwIRiL2/sFaqPKSUdbmORSQyEi1xbkeY54lMGOEBwsdF0Eg3Cruh2xU0zeyVQYMQRDOoz6WI1Hx8jb3u8aDG3ZlQ8FMinUhbCYj7NEXtZ/Gw1C8Sw1tYY5ukra0r1EVLEpNirjT3nPugX5D9Trw04N4N6lV+pEYsGtMgIK2BPZX4W1Oa9gAeXvX83WUwDxGwXF724f9W5TS3bjdqpmig7ccrdYrPfqBlByqWFzIT/AMSYtckC4HLljqp6h1llVwLRrE6EAaqJT4DgNLa2v44jqXeyOpq4gjSBT2mRrWzIpCqoHMlr8eQx3bedCzBrhpIJVLA6KVUSIl+8BWb18cZl3tlaHDPXpY39E2bFhsnfBjXTvmRT3gH5i+NmPcLzFrZIwYMGBcRjGM4MCEq76LkmoZvuz5D5OLH9MJO9NKRWSqASWYEADUlgDy463w79Io/2RT92eMj5kfzwvbyylNpxOnvAxMOWobT9MIN7lcCN7T5FaLM6foVY+6u7Dz7FFJUq8JJNrgZgvWdYptfQ62sdcaqneTZ2xYzFBeWbmgbMb/jY9lPID8uOPe/+26nMkUHUwnS0cqZmH4nuLX7lt3XPOvZej3aC8aSX0yt/4k4bYwOzc7wUXG2i4t594nrqhp5FVWIAAXgAOHHifH9OGHDatRb+zZxxWphPo+hwj7R2NPT26+GSLNfLnQre1r2uNbXHDvGGva0n920r/deBvkwGM7awAdA5v+VvqEzS5h4PBGx4/wC7KlB8LTr8mOIfcrdQ7QqeqzZEUZ5G4kLcDTxJIGvnhk2PT2TaEJ4rUzi3g1yMY6EKjLXSKfjhP0ZTiOzHlpqLa3v5LtSLhh5Jhq+iShk+yp5ys8ZGcF1c2vY5k4qddOGtr46v7J2HQOBIYjLGf+IzSMCO9dVB58MRe6m71TDtyWUwyCBnmHWFeyQ1yDc8QTbHHvb0X1lRXzyxLH1cj5lZpAOIF9BcjW+NK9zhc/JK9AlzdF1O0JMmqN1mXS3ZzXGnLS2GTo4I9jYfdmkH1GFjZmzXotprDLlzqcpKm47SXFr2vxHLDLuQcslbD9yoLDycXH6YUOVcebRbwJUpc6ccimvBgwY0FnIwYMGBCMYxnHBtivMaWUgSPdUvwGlyx/CgGY99gOeIvcGNLjoFJrS4gBVHtitrJKzK0peRZSseQnIr6AhL6DkD9cdG8O4b00HXdYr2t1gtaxJt2fvDXnbv8mOndadqVRmZJGefIACQMvVrIxJ1JzZiTYC/cBbq33BmWClX3p5gD4BRmJ9AQcebqKiUVUcbBkdf7yW5ExvYucdyWujTZueaSU3tGtgc1hc/roPLv7jMb60Sr7NnKhOsbPmYgAZQSb3uTa/eSbDwxHxbdWglqYIImkbrmyKL2ACgXNrlrfTXUXxJbm7Zevq7zog6iM5QFOjMwFyGJ1ABGI+yzyVuL5Rl5LpmYyDmnbZlX1kYYWI4AgEAjkQDyN8deDGMemaCGgE3WE43JIWcGDBiSijBgwYF1K3SNb2MD700Y+pwsb61BStVl96NUIuL6g3GmGbfg53o4fv1AY+SC/8APC9O0Uu2FE2XqesVXzaCwW5B8Li2EBnXDk0+ZC0I8qfqQp7dnpWrpqqCF+pZZJFU/Z2NidbENa/pho3z6RZqOujpo4o3Vwly2a4LuV5acLY1Uu19gQMJouoDpqpVHLXtbQW446BDszaTw1zSqsiBbqZVSxU5gHU9xPEWvpx0ww7CXXw2C4L8Ut9Osv21Kvcjn5so/wD5xC7Xj/uymX7zQD5sMaOlTeSOsrLwtmjiTIGHBjcsSPC5tfnb1xJbVgvHs6EcXqYBbwXU4zdpAj2dh1xX8kzT/OeSk5IxHtjaEfKTq5f4l1/XCTsDbbbNrmlCZzHnQqWy3vpxse4HFjdIlP1O1KOcaLPG9O/mO2n6/TFcb7UeSqY8pAGH6H6jBREMrnsOj2g/REvegaeBTVU9ONSfcghXzzt/MD6YzsTfna+0JeqgaNfvMIxlQd7E39BxPLwX9ydwJtoPm1jpwbNIRx/Cg+JvoOfcbb2Ptego5o9m05Gc3vlsbMBfttzdgDpyty0GNeTs25NFz9kq251VZdJWypKOtileVpndFcyMFUlkNj2VAAGgt4czqcSFJMItqAj3KyAWP4k1Hrl09cLfSLSyR7RqFldnJbMrMb9hu0oHgAcvpjfBUNLQJIms1C4ceKjW3kVv/BhGsaYzFPwyPQ6eatj77Xx8fRWbgxz0Fas0SSobq6hh68vMf1x0YfBvmsw5ZIwYMGOri8SSBQSxAAFyToABqT8sKU5NSyk3HtRyoOBWnWzufBn08sydxwx7Y2f18LxZimYWva/jYjmp5jmLjEPCz0/X1dWFBRAiLGbjKNTlvwLuRoeAC390nCNTG+R7W/Jq7w0Cbgc1jXO+bQeKjdoQmTaMjq/VJCkcZYqhUnVsva4e9lupFuGPe7S+0189RxSH7KPhbMQA5Fu7Lbjz8cR+1q546NuxHIZXZpAzDTrCWsFOptoLre/HS+G/dvZK0lLHGbdkZnP4j2mPkOHkBhGjb29Q6c6DIdE3UHsoWxDU6qG2RlEtU91JeokuQdcqnIoLX0A8O/zxHbJ24lJVTI63WYqUkAVUGhypp2VB1INzxueJOO6nqFZFSTUyKT2nU5s7D4eN2zDl3jChFFJVTVCRooicgJcZVHVMqIABx0spHc18Z1PKRUSS/fruTckYdE1ltysSOWomGZNAfdYnq1I71AV3I7ma3fwIxKUEcgjAlYM+tyOFrkgcBewsL2F7YzRVAkjR14MoIHmL29OGN+PTRRBmeIm/E+mixJJC7K1gjBgwYvVKMGDHPXViwxvI5sqKWPp/M8MC6letlEm1CT7lHASfBn1Prl/TGvon2OKutnnlUOiKSQwBBaQmwIOnAMcQ0tQ0VA8j6TV0hc+CnUf4f/PDp0OZXoaqJGCTMx15gNGFVu8gG+Mymu8yz7j3R0H7utR4wNbHwzPiu19ydj19/ZpEjfXSFwCLf9NtLeQthZ2z0JVKXMEkcw7m7DfW6n54SdrbCnpJMk0bRsp0axsfFW4Ed1vW2LY6LtoTpQ1FTVSSNCgvGJCT2UUsxBOtiTl7uycaTscbbtdcKgWcbEKpTsqRKgQSKVkDhGXQ2JIFtCRz78WPFEJNsbPj5R9ZL/Cpt+gwnbqK1RXda+pu0reZ/wA2xYXR1B121Kyc6rAiU6eZOd/qLeRxj1zu1rmM/wAGknqck3EMMBPEqb6VtjmbZ7ug+0pmE6fk94fw3+QxW2+CCopIalOQB/K4H6EAfPF9SxhgQRcEWI7weOKV2bs3qXqtmy/8JiYyfiifVSPK4v44XqyYXsqB8pz6HVTh7wMZ3rq3E6UoKWjWCoEpaMsFKKCMpOYalhqCSPK2JOLpO2SjBkpmVgbgrTxg3775r3xUFbSNFI0bCzIbH/X1xpx6MQRv743pEuLciroqulvZsgOeCVrixvGhNuFrlr4rLd7aqU9VcEmFyUOb7pPZJHeOfme/EJgwPpWOjdGdCgSEODhuVk7sTey1D0TH7N7yUx7wdWT8up//AEYb8Vnsmp9sgEBbJUw9unk/d4fLn4a8tXLdjeD2mMhxkqI+zLGdCDyIHHKePhe2M6kkcCYJfeb5jcf7vRUxD4jND5FTWDBgw+kVjEFvbU5VhS9i0ynU5RZPtDc65RcAXtzxIybWQEhczsDYhAdD3FjZRx774WtrFzPA8jDMglfLa6qrFVUZlsA2X42NiQeN8ZlbWRMYY7943+yepad7nB1sgoiGSWeqip1EUcLHrCsbhmCCzG5U5QH4AAW7XLDzvAD7LPbj1T8P3Tipod5PYqmZqVUIeyqzZmsOJtc63bxPDTHfTbyPUU87VNTdmskcd7DiCxyqPIXPeba4qhfHTwZDX14q+WN8suuQTr1ICM76gHNkftBQNeBLAHL4DlhK3W25MWiWKIWuVlkYErnkkzKxy2y27I8bW7sM+8UgSjnykCyNYDSwY2F7Loe1p2tdTrrjxs+nBopGGUXijZbaDsRK6m/i9x6Y89TvaxpdILguAWnICcm6gJr2VQmGJY2fORe7WAuSSxsBwFybDkMdeNVNUB0V11DqGHkRcY249w0WAAXmXEk5owYMGOrixhS3nmNVUJRJ+zW0lSe5RYqnmdD8sSm8+8Hs0YCDPPJpDGNST3kfdHE+VsJu1Z/Y4DCGz1M/ank48b3F/mB4X78Z9XK42gi953kOPgnKaMfEdoPNRW8+1evnJX9mgyp3WHMef6Wxo2JtyaklEsDlXHqGHGzDmDb9CNcR+DGtFA2KMRAZBce8uOIq4NmdOERS1RA6tz6shlPoxBH1wv79dKZrY+ogRo4m/aFiMz68LDQLwJ1ufLjX+NtLTNI6ourMQB64iYY2d47kYi7JOe50Yp6WapfgQT6KD+rafLFldFGx2h2ejv8AtKljO9/x+6PRQPmcIu0dmdc1Ls2LhIwMluUSasT+9b5+eLqiiCgACwAsB3AcMebpSZnvqHfMcugyC0JrMAjG5e8Vz0rbLMRh2jGt2pzknA+KFjY/wk3/ADeGLGxqqadXRkdQysCrKeBBFiD4EaYcewPaWu0KoaS03CoLfnZYdVqo+0pADkcx8LeWtvlhMxZkWzfY6iXZs3aiYFqYtrniY6pfmyn+vdhE27shqaYob5eKHvHL1HA+WO7JqCwmkkObfd5j9KVUy/8AK3Q69VHYcdy9zva6Stltdo47Q/vj7Q28bKF/Occ+5+9FPAQlXSxTRffyKXTx/GPA69x5YvzZFHDHEvs6LHG/bAVcoOYA3ta9yLcdcak8zmZW8Usxt18uwTlGDKSGUggjvw5UlUavLPAViroRqDosq9xHNT9PkQzdIO2aCjZoIaKBqi1yWjAVLi4PDtnW9hp3nliqkqWV86nKwNwRpY+AHDy4YXnp/amh7e68aH0PIqbJOzu05g6q2t395EqQVIMc6aSRN7ynvHevj8/GYxW1PtCGty529mrF9yZNLnl5+R9O7E7Tb2SU5EdeuXWy1CC8b91xrkP+rWwtDV97sphhdw49FXLS5Yo8x5rs3ihmjSWSDLdkuxZrZCo1cX49j6ovjhUpqSphpJJ8yMzqPfsxIte5OoN7mwuDxueAxBbZ39qp88ecLGxYZUC6qSdM1rtpp464h0op5TcRyOTrfKfn3YRqaeNzsTbC5ub7/NOQPe1tnZ8Ezbq1NFDCZKkxvK7E2K5yo8gNCTc/LEjtrfGkkjKRHKeyR9kQARIh4AcAobh5c8LezN2KgSI7RiysDZmAv6C/6Yaurf8A9vF/GP8A6Yz5o4u0x3JPUWTTXuw2tbwWyp32opY2jkZyj3zDqzz7tOPA634DuxDUj0kpijeoYwRplCMTHmOYsCw4EZTbQg6eOkr1b/8At4v4x/8ATC/t/YM8knWJEoGUDKrA8CdbWF+PdyxGGKMXAOG/MFD3u1OasvdRx7OEBzCJmjBuDdVPZ1H4SuJjFBwVk9M2hkhbwJS/mPdb5Ys7cTeh56eR6hx9k9usay6EAi/AXHfzx6aCW7Q3zWNNCQcQTbiI2/vIlMAoHWTvpHEvvMe/vC+PyxF1O9klQxjoFD20aocERr5X1dh/oHjiAqtoRUZbq29oq2/aTv2rHmBy/KPXuxVLVd7soRid5DmTuCnFTG2OTILoqqs0maecrLXSjsj4Yl5ADkBr4nXxJTZ5i7FmJZmNyTxOPT1LM+djma9yTrc+N+PkcWr0fbZoK1hBPRQJUWJBWIZXsLk2t2DbWx07jywzT0/szTI7vOOrvQclY9/ad0ZAaJX3y3O9ko6GULZpEIl/fP2i38crFfygcsJuPqXa1HDJGevRXjTtkMuYCwve1uWvDFCb470U85MdJSxQxD4+rAd/X4B4ce88sXQTF2VlB7bJWw47j7LCq1VJooBCk8gPeb+X8WF3YeyWqJlQcOLHuHM+fIeOHyTZntlRFs2HsxKA9SV+CJbEJf7zfPUHvxmbWqC+1JHq73uQ/aZpYwLyu3adUx9FWyzKZtoyAhqg5IAfhhU2B/MRf8oxY2NVNTqiKiAKqAKqjgABYAeAGNuOMYGNDW6BRLsRuUYwcZwYmuJa353RFdBZTkqIjngk+6/df7rWAPoeQxWeRa+Boph1VTCxV1PFHGl/3Wt/qwxeNsIe/e5jyMKyjAWrjHaXgJ05o34u4+ncQnVQF4D4zZ7dCropA3uu0Kpej2cFqkiqCIlDgSk/CosW4cbjhbjcYetu9M8pmX2RFSCM8HGsg4a/cW3ADXgSeWOSuoo9pQ54xknTslW0KkcY30uNedtNfEYRKqlaNijgqymxBxpUVWysFniz25Fvr0VE0Ri00OhTZ0g7fgr+pqYuxLl6uaM8QR2lIPxLqRf929sJ2DHqOMswVRckgADmTyxqtbhFglzmvOJ7Z+9E0ShJF62JhosgvcXI0JB0uCOY0ONQ3MrTp7LP/wBs4f8ApH3CcU1H7PE0jQJ1LhBckWzXsNbZs38WFahsMtmSAEHy8VONzmZtSzs72RzencU7txjkUFSfA3BHo3piTkjmX34Sw+9GQ4+WjfQ4TK3dyphQvLTyxoOLOhA+ZxopNrTRfs5HUdwOnyOmMibYxdnE+/J2fmPW6bZVge8P70Tk204x7zZPBwyH/EBjYtdGeEiH8w/riBh37qQLNkcfiX+hA+mPY3yzaNSQMT+H/LGc7ZNSPkv0I9bK8VMZ3+SmzWxji6D8w/rjX/akZNlbOe5AXPyUHEP/AOssui0lOtvw/wCQx5l38qSLLkjH4V/qSPpjrdk1JPuW8R6INTGN/kp8080gssFl75iFX+HVj5WGIeo2fQwEmZhM979TEMsYbhqAbX8z6YgKza00v7SR28CdPkNMb6LdupmQPFTyyIeDKhI0NjqPHGlBshzfivsODcvM/pLvqgfdb9V17S3nmlQrGvVQrYZYxYAHQBmHfwsLDTEFi2N0NwnOyqxZY2Saf3FYWI6vtJp4vfFfnc+t/wDaT/8AbONanbDECyMAD7pWRznG7lD4cOj3b8FAZqmXtyZerijHEkm7En4VAUC/ibA4ULYxhl7Q8WKgDZWVsPpnlEze1orwOeCCxjFraX99e8Nrx15YR67Z6tVPFTkSoXPVFeanVfKwIvfhY92OKmpmkcIilmPAD/X1w90VFFs2HrJO3O/ZAXVmY8EQeJ4m2t/IYy62rjoxZmbzkGpiGIynPQale1jFBAkcQ6yqnIVFHF3On8C3/wBXxZu426AoaezHPPKc88n3mOvH7q3IHqeeIncPcxo2NZWAGrkHZXiIEPBF5Zu8+JHeS9DGZTQOZd8hu92ZPor5ZA6zW6BFsZwYMOKlGDBgwIRjBxnBgQkTfTcN3k9soSI6oDtofcnUfC3INYWDeABtoQjyLBtFCrAw1MWjK2jxnmCPiW/Py4YvIjCvvduDFW2kDGCqT9nOnvDuDD418D88Jz02NwkjOF40PoeIV0cuEYXZjgqC2tsWSnfLIND7rDg3l/TjjgxZO0Kl6c+zbUiVc2izDWGTxDfA3na3hiE2xuKR26Zs6nXKTr+U8G9dfPDdNtaxEdUMLuPynxUJKW/eizHDgmnoh3uqZZfZXPWRKhYMx7SAWAAPxAkgWPD6YtWtqSscjRgO6qSFvxYC4U8bX0+ePnbYe9MtBFMkSlKiUgNIw1RVHBQfiJJ1Omg4nho2BvlU0kxljkLFzeRXJYSfvX1v+Lj44ffB2hLm6fdLh1sitO8e9E9dJ1k73t7qDRU8FF/rxPPETjp2lULJNI6LkV2LBb3y3N7X5gEkDwAxzYeaLAZKordTUckhIjR3I1IVS1h42GG3o63Vlk2hCZIpESM9YxZCo7Oqi5FtWy/I4Vtm7Ulp5Fkhdo3XgV/Q8iD3HTH0HuBvNJXUgmlQI2YpcHRsoF2APDUkW11BwvUPcwZKbAFT2/G6csNfOscMjRs2dCqMRZ+1bQciSvphYqKV4zZ0ZDa9mUqbai9jy0Pyx9BdI+9MtDSiSFAzO2TMeCXBIJHPhbuvxxQFftCSeRpJXaR24sxuf8h4DQYIHueM9EOABXPif3R3uqaKUdQcyuwDRNcq99OHJu4j68MQGJDYO0lp6iOZk6zqmzhb2uwHZue4NY+mL3i4I1UBqvp9ZNADYMRwv8/O2Ka6Wt7qn2h6QHq4QAeyTeQEA3Y93LKNNNb4Ttqb3VVRUCoeVhIvuZCVCeCAcB38b87437xbyPtDqS6XqUUozINJFvdTlGoYEsDbTUeWE2QdmcTv+KwuvkEv47tlbGkqGyxr5seC+Z/lxwwbH3FJ7dScijXICL/mPBf18sTdBVPUH2bZcStl0aYi0Md+d/jb538cZ9Tta57OkGJ3HcEzHS5Ypchw3rRGkGzkVVBmqZdFVdXkPcB8K/615O+5e4jpIKyuKyVRHYQapAp+FeRfUgt8uJJk90NwoqK8hYzVTj7Sd9WPgv3F8B4Xw0WwpBTYHGR5xPOpPopyS4hhaLBZwYMGHFSjBgwYEIwYMGBCMGDBgQjBbBgwIXLXbPjmQxyosiNxVgCD6HFebR6Mp6Yl9mzdjj7LOSU8kf3l9fU4s3BiD42yDC8XCk1xabhUZX7ShZup2jTtTTcusGh8UkHEf5cccNZuCrDPTygg8A2oPky/zGL4r9nRzKUljSRD8LqGHyOEmv6IYAc9HLLRv3IS8Z80Y/ocJtp5YM6eQgf4nMK4yMk+I2/NU7W7s1EXvRMR3r2h9L4jGFuOhxbtRuvteDgKasUdxMT/AF7OImu2o6/73s2pW3EmESD0P9MMt2lVx/FiDubT6FQMETvdfbqq4w07Q36k9kjo6e8UCJlc/HIx1YkjguYnQanS55Y6X2nsltHCxt3MjofpjATZDcJUH/yOP1xYdsRn34n/AEUfZDucPquaPfqR6KSjqbyxlfsnJu8bKQV1PvLcAd4vxtphXw4mPZC8ZUP/AMjn9Dj1HtPZKnsASHuVHc/XANsRt9yJ/wBEeyO3uCTALmwxJ0W7NTL7sTAd7dkfXDpRbUdv912bUtfgRCIx6k8PniWp91trz8RTUa+J61/p2cQdtKrkyjiDebj6BSFPE33nX6JUo9wQozVEoCjiF0Hqzf0x30G04VbqdnU7VMvPqwbDxeQ8Bhz2f0QQE562WWtfuclIx5Ip/U+mHbZ+zo4UyRRpGg4KihR8hhV1PNUG9TITyGQUxI2P4Y8VXmzujKepIfaU3Y4+ywkqnk78W9PQ4sSi2dHCixxIsaKLKqgAD0GOnBhuONsYwsFgqXOLjcrAxnBgxYoowYMGBCMGDBgQjBgwYEIwYMGBCMGDBgQjBgwYEIx5GDBgXVk48xYxgx1CVd7sVJvH8XkcZwYq3I3LG7/Lyxbe6X9MGDE2ro0TY+M4MGOnRQ3owDBgxwKSzgwYMdXEYMGDAhGDBgwIRgwYMCF//9k="/>
          <p:cNvSpPr>
            <a:spLocks noChangeAspect="1" noChangeArrowheads="1"/>
          </p:cNvSpPr>
          <p:nvPr/>
        </p:nvSpPr>
        <p:spPr bwMode="auto">
          <a:xfrm>
            <a:off x="63500" y="-1041400"/>
            <a:ext cx="2133600"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43" name="AutoShape 38" descr="data:image/jpeg;base64,/9j/4AAQSkZJRgABAQAAAQABAAD/2wCEAAkGBhQQEBQUExQVFRUSFBcYFRYWFhUVFBYYFhcXFRQYFBQYHCcfGBwjGRcVHy8gIycpLiw4FR8xNTAqNSYrLCkBCQoKDgwOGg8PGiwkHyQsLywqKiosLCktLCoqLSwsMCosLCwsLCwwLC0vKSwsLCwsLCwvLywsLCwsLCwsLCksLP/AABEIAOIA3wMBIgACEQEDEQH/xAAcAAABBAMBAAAAAAAAAAAAAAAABAUGBwEDCAL/xABHEAACAQIDBAYFCQYFAwUBAAABAgMAEQQSIQUGMUETIlFhcYEHMlKRoRcjQlOSscHR0xQzYnKi4WNzgrLwNYPCJEN0k8M0/8QAGwEAAQUBAQAAAAAAAAAAAAAAAAIDBAUGAQf/xAA7EQABAwIEAwQIAwcFAAAAAAABAAIDBBEFEiExQVFhExQikQYyUnGBobHBFVPhIzM0QmLR8CRDgsLx/9oADAMBAAIRAxEAPwC8aKKKEIoorF6EINRne3emPCws7tZV004u3JE7TSreTeBMPE7MwVUHXbs7AO0nsrnvereh8fNmbqoukaX0Udp7WPM/hUWOJ+ISmGPRg9Z3/UfdKc4QtzHfgE+v6WsTc2igAvpcSEgeIcX8bVj5WcT9XB9mT9SoRRV6PR/Dh/tBQ+9ze0pv8rOJ+rg+zJ+pR8rOJ+rg+zJ+pUIorv4Bh35IR3ub2ipv8rOJ+rg+zJ+pR8rOJ+rg+zJ+pUIoo/AMO/JCO9ze0VN/lZxP1cH2ZP1KPlZxP1cH2ZP1KhFFH4Bh35QR3ub2ipv8rOJ+rg+zJ+pR8rOJ+rg+zJ+pUIoo/AMO/JCO9ze0VN/lZxP1cH2ZP1KPlZxP1cH2ZP1KhFFH4Bh35IR3ub2ipv8AKzifq4PsyfqUfKzifq4PsyfqVCKKPwDDvyQjvc3tFTf5WcT9XB9mT9StkHpanzLnihK3GYKHDW55SWIvUEopLvR/DiLdkEd7m9pdO7tbxR4mJGVsyuOqeenFWHJhwtT7euZ9zd7nwEutzC5HSIOXLOn8Q+PCug9h7aSeNSrBgwurA6MO3x7u6qN0clFL2Epu0+q7n0PUKY1wlbmbvxCd6Kxes1KSUUUUUIRRRRQhFNO2trrAjEsFCglmPBQOJNO1QP0kbAOIw0qKTmI6RQObJqVPbfXTttVfXvc1rWg2BIBPIFOxgEn5BVJvrvg2Olst1hQnIp4sfbfv7By8b1GqKK2tJTR00QjiGgVVI90jru3RRRRUlNoooooQituGw7SOqKLs7BVHaWNgPfatdWbupufHh3wErZmmlDSsptlRcl47DtFwdarcSxBlFFmdudk/BCZnWChu9+7wwOI6EPnsiljw6xALWHZe/urRgd1sVMuaOCQqeBtlB8C1r1PdqnDpi58XievkbJElrjMvO3M34cha/Go9j/SbiHY9GFReQtc+ZqmpMSraiJogZcgeJztBfopktNFG79obDgAo5tHYk+H/AH0Tp3kafaGlOWyN1f2nBYmdWOfDZTk4hksS/fcAX76ddneklz1MSiyRto2nI8bg8alG5EEUc06wm8M6ZlXs4Arfs1OtIrcVq6aO0zMrgQbjUEX1CVFSxyG7DcKoqKl28u6McOCjxMRb940cyk3CtdspU8hpbzqI1oqOsjq4hJGq6WMxuylFFFFTE2iiiihCKlm4m+rYGQI5JgY69sbH6a93aPy1idZVSSABcnQDmTwFqiVlLFVRGOXb6dQnI3uY67V1VsraizKCCDcAgjgwOoKnstTgKh/o/wBgnDYeNGJJjW7a36zasB3C9TAVjqGRz4zc3AJAPMDirSQAFZoooqcm0UUUUIRSDa0OaO/NdfzpfXhxcEdtMVEQlicw8QlNdlN1zJvvsn9mx0qAWVj0idmV9bDuBzDyFMNWX6YtmW6GX2WaJv8Acn3PVaVfYJUGeiYXbgWPvaoNSzJIQiiiirdR0VmsVkUITzu3u02M6ZswVMPHncnnyCDvPW91W0JQ2N0FhFh0UDsznNb3WHlUd3S2W2H2bOsilJJZ1Ug+sB82Fv2cT76dIcR8/i37CB9lT+VeYY3WuqqhzQfC3QfJaOhgyMzHcqsd59oGWdxfRWYgd7G5PxpnpRj3vK5/iPw0pPXodDEIqdjQLaDzVHUPzyOJ5oqa+jPaBGIyE6ZWt5i5HvF/OoVUg3Gmy4xO+4/D8ah43EJaKS/AXTtE7LMLcVYOMwgmw+Mw5Ng2IjIPsdI6nNbsGtVbt3Y7YTESQPqY2tcaBgRdWHiCD51aGKe0mKHtQo/mhAFMHpU2azzriEUlTApkI1y9Yqpb7QF+6sp6O1phm7Fx8LvrorHEYLtzgaqv6KKK9DVEiiiihCKlHo52T0+OQkXWEdI3ZcaID/q18qi9W16G9lfMvIR+9lyj+WMC/wAWP2apMdqDDRuy7u8I/wCWilUrM0gvsNVa+zoMkYHM6nxNKlFYAr1VPDGImBg4BS3G5uiiiinVxFFFFCEVg1msGhCrf0uYHNg5j7DRyf1BT8DVGV0X6R8PmweIHbh5D9kFh9wrnU1I9Hzl7aPk+/mEzWD1XdFiiinbdnCJNP0ci5g6sB1spBtxB7RyvWgnlEMZkOwURjC9waE0057s4YSY3DodQ00YPhmF/gDW3bW7cmHuw68d7ZwLFT7Mi8UP38qevR/shWE2JJObDPB0fZ13Ia/kNKrqvEIu5umYbi3De5T0cDu1DHCxupzjp8wfvxo/pZR+FNgmsmJbtd/u/vW2aXRv/mN/upqxk9sPOf4n/CvMom5nhvX7rV2ytVcyNck9pJ+NeaKK9iYLNAWMcbm6Kc925cuKiP8AF/f8KbKU7NfLNGf4h+VR61uenkb0KdgNpWnqrSxTfOv/ABYZxSuYCWN0PB9nOPdlI+NNc0vzl/8ABf7iaVLiMoB7ME4/215Mw5Hh3Ja2VmZtlUYrNP8AvZu6MPjjh4Qz3WMqOLdZQbWHffwpUm66wYaWSYB2C2ChrJGTw6305O4aCvUDicDYmPJ9bYcVlRTvc4gcOKitFFFWajIroP0Y4Ho8HAP8LMfGQlj99c+V05uhBkgUezHGvuQCsvjxzSwR/wBRPkFPpBYPd0spBRRRTKdRRRRQhFFFFCEVis1ihCjm+y3w8g7YZh/RXM4rpjfZrYeT/Jm/2VzOKewP+IqPe36Jqr9ViK9I5BuDYjhXmitOQCCCoNyNQpzu3tsTLleS0w0BNhmW3DMdGHHqsCPCn3BBIElTowgnKMzR6AlDcERk28chIqrYMQ0bBlNmU3B7DVj7J2sXjUva7KCSNAbi+oFx715ca8/xzDzSnNGfA7hyK0NFP248W4SjFkgEjrBpukuOQJubjiDTFtjE2w8o5kmpVhyp+jodLhVYf0ki3+kUz7ZwAsw0I5qRpb41n6aURytLuBVm8XYWhVwBTlHuvi2QOuGnKHUMIpLEeNqW4TabbPlMkQW7qV6wvl1BbKeV9PiKmW7vpAAVHli6Z2upYOY+jQNlysG6rDUENyuQbEXPo78TdlEjG+DTU8+VllHwBlw86qriK9RNZgewj76lnpK2SIsV0y+piATflnW2YgjQ5lZHuNLsaT7G2UoIBALc2YXsedvD399LrcSihgzu1zDYJVNSulksOCfkkzEW1vGR5kU4tlCjMTfoshVbHmCbudBw+Nb8FhlRb2LE6aKWP5jytXh8SqcAAe61/wCks3vYV5e52Z2i1RK8bRxeZmllyRBgAxFwWVdFBb12GnAZQe2q927tlp3IDHolNkFgot/KNBTzvZineG+ayFx1QB1jbix1J17SfGojW49H6BhZ3h+p2A5KhxCZzT2bdEUUUVr1TrIFdTbBWyHuIHuFcsg11NsFro3iPurK4z/GQe530VhS/u3fBOtFFFNpxFFFFCEUUUUIRWKzWKEKK7/yWws/dh5v9jVzdXQvpNmy4PEf5BH2iF/Gue6ewAXkqHf1AeQTVZs0dFiiiitQoCKsHZeEywoCAxTTh2i45i2the9V9VlbvgyRIG0LplPc1syH76yXpOSImcrn6K5wkC7vclcaZhoR56/+JP8AVSp4i6g314aZgP8AnlTasgzWa9xxBCkC2jC7MLa3pww+IUdW5s1yLWANuJuSAB32PGsI4HdXp3Vd7ZiLziJeOY2voLs1hc8hYD41Z8mw9mwYSLDNKpkiK55FQvmLukknKxBChe4X51HMTsjLiFmCroTe4OZbg+8ag91xWVxTkDkLC9lHqjg1r8TwIrQvxYd3ZCwaAa+9VrqASPc953WvevZkY2YnWjMscz2KMpHRBiugGo0ZdDa4TnbXG6amRC+oLWueHEd2vG9e8RE0qlCASUIYFQLm+bU9w1BFOWysMMNHY6W5roNNLAXFwO299b8DUWrr2z0zYyPED8k7T0phfcHQhb8RGSbXWy9oN/irUm6FXax1AF2vqAO4aAfZoxEinidTrwUt7iRfyvXnB9ey3JzG7X4hBr2m3EDzqpaLBTQEwb4RFor8MpDEW9o6AeFQyprvnKei04O9z3LwX32vUKr0X0cv3TXmVncUt2wtyRRRRWiVWiuoN13vED2qh961y/XSu482bDRHtgiP9AFZbHBaop3dXfRWFL6j/gpPRRRTScRRRRQhFYNF6TY3F5ALC7MbAU3JI2Npc7ZdAubBKaKbnlmWxOQ35cDSjC40P3EcQeVR2VbHOyG4PVKLCBdV96XsZlwco9to0+IY/dVHVanpmxvVhT25XfyQZR/v+FVXVx6Os/07pPae4/OyiVp8YHIBFFFFaJQ0VYm6T3hQMeKjXsseo3kdD5VAMNh2kdUUXZjYDvPfVnbK2QmHhVLjMLXIck5jxsCLW7hWR9KJWCFrCdbq4wtrszjwsvG2ELzghQrkgHmC3q38x+FatpQ9DM0bnrqMzG5PVHB8xAzdwAABNLFF8TF/mJf7QqL+lDFltpPY+pHGun8uf73rM4bRmsl7IG2l1Z1VR3cA2upHhw7IwOYm3DndizZe3QEX8a1TRNH66MGVQ5uLXbgtr8RwuO01Ft1MfK0rr0jaozetqW0F78qdNr7RmXIxc5lcDU5hre+lrczSKygdTTmJxHNOU84mZnATthInDhsrCPSzlTlzNxINuF7af3rRiJG+kTawNuwoMrgcsy2B7waI8XKVILsEVT9LhZTbQ8RrVfyY53PWdjcknU8W9Y+dSsMwt1aXEEC1kzVVYp7XF1ZOD2auLwk7o91iHBTpm6r+qQcgsTex51u2IoCOLWzDruT6qDVhbtP/ADhTf6Lp74XHR/whreMbj71FLdm+rz4cdL/GodfAaaZ8N7gFLpZTMzOVGt95CQOABbUc9B1R5D76iNWFvbsETRZ4gM8etg5N14toRa/PS3Oq9rb+jkjHUga06g6qmxIETXKKKKK0SrEV0D6LsXnwWH/yip8UYr+Fc/VcfoYxt8Pk+rnYeTqCP6s1Zv0hbaOKX2Xj56KbRnVzeYVsUUlxWOyHKozMeQ/Gk6zSkZhkPcPzqofWRtdlFyRvZSgwkXTlWaT4TFdIt7WPAjsIpRUqN4e0ObsUki2hWKacZITKCBcRWv58fhS/F4jIt+fADtNeMFh8q6+s2reJqFUt7dwhaepPK23zS2HL4ikEsomYkmyKNO2/hWGJ6NJR6w0bvHCt2PgUkKqjO3O3AdtK5cOBEV5BbfCqzusj3SZjqBv13Hkns4AH+aKhvS3iL4uJfYhv5szH8BUGqYelP/qH/Zj/APKofW4wJtsPi911VVWszveiiiirlR1JNycEHlZygYRjQsbKrHu5m3Kp2J2P0kI7Ap/KoTuO1mkPYBx9UXvqRzPK3jUjxe07DUm3foPICvNMeL5K1w5WstThzQIAUsg0xUX84qFekL/qU/8AoI/+tKlkeILKkoXKAQVHaFN/zpDv7u6+IdcTAucMgDgasLcCBz007stKwKoZT1d5Da4I+KZxKNz4/CozurF89n4BBYnQev1Rxp33nJuqk6g34/3760bs7vyYhGhs0ZkmQFmVrAZXNz52HmKmuN3GilAbpXVujtbKCCyBVQkHtA+FO4q8S1peDtoPJdo7RwgFMUl5MMctznVlXXnY9p8dKr21W/NuVGBCElbNHPe5UkOXsWY29UaW7udVttPd+ZMTJEI3YiRgLKSGGY2INtQRb31Yej0rIe0a9wA31UTEh2lnNUn9FhsMYeXRJ/8AoadNliy8vv8Ahzrxu7slsDgpOk0lxBtbmBbKB42JPnWvFYjoVW40bg2uhHbWfxWZtRVyOj1BOnwCsKGMsiAcnJ5SQQxjYHiGUi/wqsdu4PocRIuXKL3UXuLHUWPMVYMG0bjjp39Yf2qCbzD/ANS/HlodbaDQHmOyrT0Zc5tS5nAhM4q0dkD1TVRRRXoCzaKsb0OYoiTEL2CN/slh+NVzU89EI/8AVTdnQi/2xVF6QNvh8nMWI991Lo/3wVyspEeYnWRhc9i16ixIgJXirarbXypwxGGDx5eGmndak2zo05qA66HT4isb3V7JWhhtpoevHzVlnBBuvOzCVZlbQv1h58RTpSLHxGwZfWTXxHMVvgnDqCOdWVKOxvATtqOoP6pp5zeJI8IOlcu30TZV7O899K8TPkUseQ+PKk08DI2dBe/rL294761SYkTOii/G7A6cOAqO2XsGFjvXJ877H9ErLmN+CU4HDkAs3rPqe7sFKZFuCO0V6FBqwjiDGZPNNE3N1QfpdwBWeGS2jIUP8yNw9zD3VAKv/wBJG7H7Vh3VR1/3kX844r5gkedUCykEg6EHUcx41Z+j8/7A07vWjNvhwKj1jfHnGxWKKKK0ShJy2LtARM1ybEaDlflen/XQvq7eqvEDsv3/AHVDwbVI9nbVDCSRtGFgB2A3ufwrI47QnN27Bfmr3DakW7Nx9ycpdr9CyK7FgL5gPA6AdgJp+2DtMsIypssjHqE66Xv7gL1XmJmLsSaedy//AOtb8le3ut+NZeWnbkJO6t8ymm8u8v7KgygNLJfIp4acWNuQuPG4pDuLsqXG4vpMVIzRRKWYFiIyW6qLlBtzJ/01qfeHoNpESRRzR5EBR0VjwvdGYdU3J7q07/Y/PiAIxkgMaNGqrkU5hqxUaE3uPKrqmjjo6USFty7j71CpaR2I1ZhDsoH2SXH/ALVszEOiyM6I3quSyunFSL3IuLai1S7Ze2lxMIkTmDpfVWHFT5++mrc3baxYWc4iJZlQqIg6husQSVzMNFAF/Ok+621WmlxJZUUFoyFRQiLcMLKo7gvupvEYWVFN3hrcpG/VIdA+jqzTOdmstW1NthDG8hzh72ym9rW/O1NkOPaWMWJOXih1BHOw7aj2O/eOBwDtb31u2ZjOjbuqrFOGt03VgHa6p1efolzrqn0gfo/2qNbQnzyM1yQTpfjbkKctsbQCl0TVXAJ7ATqQKZK2GB0RjaZnDU7e5UWJVGc9mNh9UUUUVpFUIqzvQ3s4/PSW9ZkjHl12+9arbDYZpHVEBZnICgcSSdB/zsrojcTd4YWCNOPRjU+1I2rn/ndWZ9IJg5jaVu7yL9ANSVOo2eIyHYfVS4CkWOjKkSLxX1h2il1eXW4qBNCJGW8uhT4NivMcgYAjgRTfKehfq6h79Xv7RXnD4wRhksSQxCgcxxFKMLhiTnf1jwHsiq50veQ1rPX4n2eadtl32S003yC2ITvU04WpDtEZWjf2WsfA1LrB4A7kQfmks3sl1ZryDWb1MBTa04vDCRbHyPYapn0kbgNmbEQr1uMsY+l/iIOZtxHn21bO1t44MMVEjgO5CpGOtI7MbKFQa6nmdKVYrDLINfI8xUaSOWKQVEGjx5OHI/3SgWuaWO2+i5Noq4t9vRaJS0kNo5TqRwjkPafYbv4H41U+0dmS4dzHKhRhyPPvB4MO8VpKHFIasZfVeN2nf4cx1UCWB0eu45pLWb1iirQi+hTN7JSMUDxHiR+VPG70cgljljUsoOpGg7GBvw5VHqeN3Nt/s72b92/rdx5MB7x51nsSwphic+EeLlwKtKSucHhsh0Un3n2cZGSePUgBX/lvcN/pub9nlTzvHvdgpY44I40lEKhRMwOuUWPR2IJBI4njfhzrTHJcZoyGDa2voe8HkaQ4rZMEjEvCQx4lQwv3nIbHxtWapMRETBDUNuB5/EKylpX5+1gdYpfjt6sLPs58PGiwzRkPGijqykGzBOecqToeNha/CkexcE2FwzaXmku1u+1lW/cNfMivWCwEURvFDZvaYG/2mubdwrbi8UsKGSRv+eyopFXXGqHYQNNuXNdgpuzcZZXXPNQTF4Zo7GUFcxOhGptxNvPjSN8ToQBa/O+vd4Vu2ttNsRKXOg4KOxeQpFWvocLjjY10g8W/RVFTWve4tabBZJrFFFXSrkV6SMsQACSTYAC5JPCwpw2Lu9PjHywoTb1mOiL/ADNwHhxq4dyvRvHhrOevLzkI6q9ojXl48T2jhVNiGLxUv7NnifwaOfXkFKip3P1Og5pt9HXo/MFpZQOmYaDiIlPHxY/27atWCEIoArUAkCEkhVUEszEAADiWY6Ct2HxCyIrowZXAKsDcEHUEEcRWehikLzPObvPkByCmkgDK3ZbawazXiR7C54CpbiALlISHAD5yU/xU40h2WnVLH6bE/lS6olE20IPO58zdLkPiRWrEQh1IPMVtrBqU5ocMpSL2SLAT8Ub1k08RyNJMZhsRLIy9J0UJQZWiA6YsbhgWa4W2hBC635W1WY7DEkOmjL8RzFZhnWZCCORDLwqJTyGN3Yyb8Oo/uluF/EFCt3tnmbHkMqdHs0kF1vafEuP3jltSyxnUEmxc2NOmz9rTYvHSPA4GEw46JywzLPKDd+j16uQXGbnfUGwIT7S2DNhcKMNggQk8x6WcsWliWVryPbi5t1Q17jQnhetO9HzGHi2ZghleWNhxsY4EHzrsbaFvVB5lyatdHHT/AAc1H2Ug2HvLBjl+bN+N1YWaynKSvJ1uPWW44Vp23ujFiUKuiuvsty/lbivlTBsBZMY+z5IcOcNhMMjOrM8bPIGjMaxqEJNtbsWtcjtqU7xbeXBxo7Kz55UjCJYyMXNhkU+se64qHU0kcrhz4EGxHxTrJCAqj3h9ETIScO//AG5dD/pk4Hz99QLaWyJsM2WaNkPLMND4NwPlXT+D2nDiLqDdl9aNwVkX+aNgCPG1J9obuxyqVIDA8VcBlPkaI62updD+0b10d+q46GKTofkuXKKt7eL0Qxm7Qkwt2avEfDmvv8qrjbe6uIwZ+djOXlIvWjP+rl4Gxq7pMZpqk5L5Xey7Q/qoklM9mu45hJtnbZlgPUbTmp1U+R4eIp8h36NutECf4WIHuINRWs0/UYZS1BzSM15rsVXNELNcpNiN+XI6kar3sc3w0pgxuPeZs0jFjyvwHcBy8qT0Uqnw+mptY2gdVyWpll0cbrNYqR7D3CxWKs2Xo4z9OTS4/hXi3utVkbu+iiCKzMpmb2pNIx/LHwPneoNXjlNAcjDnfybqlx0sjxc6DmVU+x92sRiz8zGzDm50QeLnT3VYe7voiUENOxlPsJdYx/M2jN8KtLC7ERAL624AaKPAClOLxUeHjLuyxoguzHRQB21Sy1VdWaOPZt5N1PmpTY4o+p6pDszd2OJQoVVVeCKMqjyFK9p7RXDQtIysVQXIRSzaa6Adw40yT77oOiPRypDiGCRYllUxZn/dlkz5wrciwF+6kI2tiNnFlx4M+HdmP7Uim6Zvo4iEXyKOAZdB8aXT0TIdGDX5n4rjpC5G8WMaHFQzYorJgX6osOpBKdY5JRqJARcBjopOgvqXnZG1D86WhMOHU5oXIC5kIGYtGOsnWuRcC4PDStWw0ixeCaBsssa5oSQQyugHzbAjtiaNr8ie6m3ZWxMW8MmDma2HRmjE1z088NtFAOiWBKl+YGgF81S9CNeH+eab4qaXpBjpc5Ea8T6x7BXrEYgRqEXU2AUXJ4aamtmBwuQEnVm1Y1VTO7Z3Ys2/mPTl7ynwMouVvjSwsOVe6KKnAWFgkIooorqFi1I8VgzfOmjD3HxpbWKZlhbK3K7/AMSg4hI8NjQxyt1WHI/hSZd3YlmkmRQsk0eRyODC9wSORuTw431vS/E4RXGo8DzHhSXNJFx669o9YfnUcSywaSaj2h9wlZWu2SPc3Zj4XAwQy2zxKVNjdTZjYqewixpixZlxu0S8IRo9maBXzBZMRIvzlmF8pRLC9mALHvtMIsQkoI0N9CD+IrTsrYkWFVlhXIruXKgmwZvWIvwv2VOjma+72m9005hGiic21JsTioIolEGIfD58RJpI2Hw7PdEW4sZGNtToLcKeExT4XFwQNK8yYlJSpky9IjxBW4qoupUniNCBrrSdCmCx+LmnORcSsBjkIOX5tCjoSOBvZrHjm0vY0xbT2rI0k20ijKkMJw+ARwVeWSZgpkyNqoLZQLi9lv4yAM2nD7ps6KWbM3tw+IdkBKsJHis6kKzxkh1jk9RyLE2Uk91K8VsZJAbAC/EWup8RUC2Vs6aeCPAJEI/2LExHFTtIGJdCs7GJbBiXLAgngNNakuyt48Ri2meCOLoIpWjXOziSYobOVIFkF9BcG/dUWopI5RZwB+3xTjJCNlD96/RPG92htC/YNYW8uKeWndVVbV2PLhZOjmQo3LsYdqtwIrpvZm1UxUYbKy3Z0KSABw0ZKuCLngQeHZTRvTufFioirrmXiLeuh9pD+FMxVdThxsbvjHD+Zvu5hddEybbQ/JULu9uvNjnyxLZR60jaIvieZ7qt3dT0aQwWbL0kg/8AckGgP8CcB46nvqU7B3bjgjRQoVFHVQfe3aedLMTt7DwypE80aySEBIywDNfh1eV+XbTc01TiRu8lkfBo3I6lKYxkO2p5rZh9lomp6x7/AMuFG0NrJBlBDM0hIREXM7WF2sOwDUk6Co7+1ST43EYbEydHHHEkqLCxi6SNsyuZJb5xlIAOUqNRqaMRs58Vh8LNgJx0mHzCJ5eukqaxukmXU3yjrDXS/fUmKljhGVoASHSF2pXneHeaUYRMTATHEJlTEB4/n406To3IBNlI0NiDxBpwwHQR4kxCZ5JJoszLJJ0oIQgZsp0QkPwAAIHDSm/Zu1JMQ8uBx+HWKSaFmBjbPFMn7typ4hhcaHXw5oN0tpiPCGBYDJisI8kVo4wAzpdUkaXRFzLa7Fu3jwqVl0SLpsxGzsREz7ORY5IoZFxMMbuyPNhxIH6GOS1l6OQAa8rDhxm+w96YsYWjyyRzIPnIZUKunjplIPIg2NecTu5+0NhJZXZJcOtyYzlLMyBZFzj6BObQce6nWfGInO57BqaanqGNbd+iUxh4JJsbduHBvK0C5FmIZox+7DC4LIv0bgi4GmlKMRjtcsYzN8B41rySS8eovZ9I/lSyDDKgsot/znVeZJaj1NBzO593906AGrVhMDl6zHMx4n8BSoCs0VKjibG3K0JJN90UUUU4uIooooQiiiihCKKKKEJJiNnq+trHtGhrTaWP/EHuanC1FqiPpGE5mXaemnnwSw87FJIdoq2h6p7DpSTa+wExTRM7ODBIsiAN1Mym4LIbhudOM2EVx1gDSQ4R4/Ua49lvwNIEk8PrjMOY38kWa7bRIdnbHkhx+Jl06LFJEePWWSMFGuttQyldb/Q76Rej6PoYZsM2j4fEzAjmVkdpYm8Cr6HnlPZT/DtEXswyN2Hh5GteO2NHM4k6ySAZRJGxR8t75SR6y31sbjnUyOoZMDYpssyqP79plXCxRsY2xGPi6yGzDUtIynkbX99udPezca4kMEozMqB1lAsroTl6w+i4PEcDxHGwj+3NlXxuCWVL4WITXeRzJmllUIiyZtQTd7G9uABBsKkWxNnPD0geRpLyfNlzdljyrlQnnZs2p1PEkmnnWygJI3ThIlwRqL8wbEeB7aqbGYmKPDzYGd7SLtFR08gJKozrMk0stuJTNGCTqR2A2t2ofjNmX2o/zPSwYvChcQCB0atG9o2fMbG6kiwuereuxOA3Q8XSffiCJJ8FjJAjRJL0UpazJ0c/7t2voQsmU66da/KnHpGxJdMMrRwmN2E4XIvTllMbRqQC40JLAZT33NKtj7qQYSPIudkD50WVzIsfGwjDaKBc9+vE0tk2jc2jGc9vLzNR5qmOIAE+7r8EprCUlwWxmEqzzyiWRIzGhEYjRQ5UyHLc3Ziq63t1dAOapseidVBmPsqNPyoGBZ9ZG09kaDzpXFh1UWAAqIX1E3q+EddT5bJyzW76pF0UsnE5B2Dj76U4fBKnAa9p1PvpRailx0rGnMdTzKC4nRFZooqWkIooooQiiiihCKKKKEIooooQiiiihCKKKKEIrFZooQtU2HVxYi9Iv2d4vUOZfZP4GnKio0tMyQ5tjzG6UHEJAk8cwKMBqCGRhe4PEEHiK87I2KmGz5GkbO2b5x2cqLWVFJ1CjkO+t+KwSvx0PIjQitEeJaM5ZOHJ+XnTQnkh8M23tD7jgu5QdQnAmkc+OCmy9Zuwfia1NK0xsnVTm3M+FKsNhFjGg8TzNc7WSc2i0b7R+w+67YN9byScYJpNZDp7I4efbSyOIKLAWFe6zT8VOyPUb8zukucSsWrNFFSElFFFFCEUUUUIRRRRQhFFFFCEUUUUIRRRRQhFFFFCEUUUUIRRRRQhFFFFCF5rRjlujeBooqNVfuilM9ZbIRYCtlFFKZ6o9y4d0Cs0UU+uIooooQiiiihCKKKKEIooooQiiiihC//Z"/>
          <p:cNvSpPr>
            <a:spLocks noChangeAspect="1" noChangeArrowheads="1"/>
          </p:cNvSpPr>
          <p:nvPr/>
        </p:nvSpPr>
        <p:spPr bwMode="auto">
          <a:xfrm>
            <a:off x="63500" y="-1041400"/>
            <a:ext cx="2124075" cy="2152650"/>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44" name="AutoShape 40" descr="data:image/jpeg;base64,/9j/4AAQSkZJRgABAQAAAQABAAD/2wCEAAkGBhQQEBQUExQVFRUSFBcYFRYWFhUVFBYYFhcXFRQYFBQYHCcfGBwjGRcVHy8gIycpLiw4FR8xNTAqNSYrLCkBCQoKDgwOGg8PGiwkHyQsLywqKiosLCktLCoqLSwsMCosLCwsLCwwLC0vKSwsLCwsLCwvLywsLCwsLCwsLCksLP/AABEIAOIA3wMBIgACEQEDEQH/xAAcAAABBAMBAAAAAAAAAAAAAAAABAUGBwEDCAL/xABHEAACAQIDBAYFCQYFAwUBAAABAgMAEQQSIQUGMUETIlFhcYEHMlKRoRcjQlOSscHR0xQzYnKi4WNzgrLwNYPCJEN0k8M0/8QAGwEAAQUBAQAAAAAAAAAAAAAAAAIDBAUGAQf/xAA7EQABAwIEAwQIAwcFAAAAAAABAAIDBBEFEiExQVFhExQikQYyUnGBobHBFVPhIzM0QmLR8CRDgsLx/9oADAMBAAIRAxEAPwC8aKKKEIoorF6EINRne3emPCws7tZV004u3JE7TSreTeBMPE7MwVUHXbs7AO0nsrnvereh8fNmbqoukaX0Udp7WPM/hUWOJ+ISmGPRg9Z3/UfdKc4QtzHfgE+v6WsTc2igAvpcSEgeIcX8bVj5WcT9XB9mT9SoRRV6PR/Dh/tBQ+9ze0pv8rOJ+rg+zJ+pR8rOJ+rg+zJ+pUIorv4Bh35IR3ub2ipv8rOJ+rg+zJ+pR8rOJ+rg+zJ+pUIoo/AMO/JCO9ze0VN/lZxP1cH2ZP1KPlZxP1cH2ZP1KhFFH4Bh35QR3ub2ipv8rOJ+rg+zJ+pR8rOJ+rg+zJ+pUIoo/AMO/JCO9ze0VN/lZxP1cH2ZP1KPlZxP1cH2ZP1KhFFH4Bh35IR3ub2ipv8AKzifq4PsyfqUfKzifq4PsyfqVCKKPwDDvyQjvc3tFTf5WcT9XB9mT9StkHpanzLnihK3GYKHDW55SWIvUEopLvR/DiLdkEd7m9pdO7tbxR4mJGVsyuOqeenFWHJhwtT7euZ9zd7nwEutzC5HSIOXLOn8Q+PCug9h7aSeNSrBgwurA6MO3x7u6qN0clFL2Epu0+q7n0PUKY1wlbmbvxCd6Kxes1KSUUUUUIRRRRQhFNO2trrAjEsFCglmPBQOJNO1QP0kbAOIw0qKTmI6RQObJqVPbfXTttVfXvc1rWg2BIBPIFOxgEn5BVJvrvg2Olst1hQnIp4sfbfv7By8b1GqKK2tJTR00QjiGgVVI90jru3RRRRUlNoooooQituGw7SOqKLs7BVHaWNgPfatdWbupufHh3wErZmmlDSsptlRcl47DtFwdarcSxBlFFmdudk/BCZnWChu9+7wwOI6EPnsiljw6xALWHZe/urRgd1sVMuaOCQqeBtlB8C1r1PdqnDpi58XievkbJElrjMvO3M34cha/Go9j/SbiHY9GFReQtc+ZqmpMSraiJogZcgeJztBfopktNFG79obDgAo5tHYk+H/AH0Tp3kafaGlOWyN1f2nBYmdWOfDZTk4hksS/fcAX76ddneklz1MSiyRto2nI8bg8alG5EEUc06wm8M6ZlXs4Arfs1OtIrcVq6aO0zMrgQbjUEX1CVFSxyG7DcKoqKl28u6McOCjxMRb940cyk3CtdspU8hpbzqI1oqOsjq4hJGq6WMxuylFFFFTE2iiiihCKlm4m+rYGQI5JgY69sbH6a93aPy1idZVSSABcnQDmTwFqiVlLFVRGOXb6dQnI3uY67V1VsraizKCCDcAgjgwOoKnstTgKh/o/wBgnDYeNGJJjW7a36zasB3C9TAVjqGRz4zc3AJAPMDirSQAFZoooqcm0UUUUIRSDa0OaO/NdfzpfXhxcEdtMVEQlicw8QlNdlN1zJvvsn9mx0qAWVj0idmV9bDuBzDyFMNWX6YtmW6GX2WaJv8Acn3PVaVfYJUGeiYXbgWPvaoNSzJIQiiiirdR0VmsVkUITzu3u02M6ZswVMPHncnnyCDvPW91W0JQ2N0FhFh0UDsznNb3WHlUd3S2W2H2bOsilJJZ1Ug+sB82Fv2cT76dIcR8/i37CB9lT+VeYY3WuqqhzQfC3QfJaOhgyMzHcqsd59oGWdxfRWYgd7G5PxpnpRj3vK5/iPw0pPXodDEIqdjQLaDzVHUPzyOJ5oqa+jPaBGIyE6ZWt5i5HvF/OoVUg3Gmy4xO+4/D8ah43EJaKS/AXTtE7LMLcVYOMwgmw+Mw5Ng2IjIPsdI6nNbsGtVbt3Y7YTESQPqY2tcaBgRdWHiCD51aGKe0mKHtQo/mhAFMHpU2azzriEUlTApkI1y9Yqpb7QF+6sp6O1phm7Fx8LvrorHEYLtzgaqv6KKK9DVEiiiihCKlHo52T0+OQkXWEdI3ZcaID/q18qi9W16G9lfMvIR+9lyj+WMC/wAWP2apMdqDDRuy7u8I/wCWilUrM0gvsNVa+zoMkYHM6nxNKlFYAr1VPDGImBg4BS3G5uiiiinVxFFFFCEVg1msGhCrf0uYHNg5j7DRyf1BT8DVGV0X6R8PmweIHbh5D9kFh9wrnU1I9Hzl7aPk+/mEzWD1XdFiiinbdnCJNP0ci5g6sB1spBtxB7RyvWgnlEMZkOwURjC9waE0057s4YSY3DodQ00YPhmF/gDW3bW7cmHuw68d7ZwLFT7Mi8UP38qevR/shWE2JJObDPB0fZ13Ia/kNKrqvEIu5umYbi3De5T0cDu1DHCxupzjp8wfvxo/pZR+FNgmsmJbtd/u/vW2aXRv/mN/upqxk9sPOf4n/CvMom5nhvX7rV2ytVcyNck9pJ+NeaKK9iYLNAWMcbm6Kc925cuKiP8AF/f8KbKU7NfLNGf4h+VR61uenkb0KdgNpWnqrSxTfOv/ABYZxSuYCWN0PB9nOPdlI+NNc0vzl/8ABf7iaVLiMoB7ME4/215Mw5Hh3Ja2VmZtlUYrNP8AvZu6MPjjh4Qz3WMqOLdZQbWHffwpUm66wYaWSYB2C2ChrJGTw6305O4aCvUDicDYmPJ9bYcVlRTvc4gcOKitFFFWajIroP0Y4Ho8HAP8LMfGQlj99c+V05uhBkgUezHGvuQCsvjxzSwR/wBRPkFPpBYPd0spBRRRTKdRRRRQhFFFFCEVis1ihCjm+y3w8g7YZh/RXM4rpjfZrYeT/Jm/2VzOKewP+IqPe36Jqr9ViK9I5BuDYjhXmitOQCCCoNyNQpzu3tsTLleS0w0BNhmW3DMdGHHqsCPCn3BBIElTowgnKMzR6AlDcERk28chIqrYMQ0bBlNmU3B7DVj7J2sXjUva7KCSNAbi+oFx715ca8/xzDzSnNGfA7hyK0NFP248W4SjFkgEjrBpukuOQJubjiDTFtjE2w8o5kmpVhyp+jodLhVYf0ki3+kUz7ZwAsw0I5qRpb41n6aURytLuBVm8XYWhVwBTlHuvi2QOuGnKHUMIpLEeNqW4TabbPlMkQW7qV6wvl1BbKeV9PiKmW7vpAAVHli6Z2upYOY+jQNlysG6rDUENyuQbEXPo78TdlEjG+DTU8+VllHwBlw86qriK9RNZgewj76lnpK2SIsV0y+piATflnW2YgjQ5lZHuNLsaT7G2UoIBALc2YXsedvD399LrcSihgzu1zDYJVNSulksOCfkkzEW1vGR5kU4tlCjMTfoshVbHmCbudBw+Nb8FhlRb2LE6aKWP5jytXh8SqcAAe61/wCks3vYV5e52Z2i1RK8bRxeZmllyRBgAxFwWVdFBb12GnAZQe2q927tlp3IDHolNkFgot/KNBTzvZineG+ayFx1QB1jbix1J17SfGojW49H6BhZ3h+p2A5KhxCZzT2bdEUUUVr1TrIFdTbBWyHuIHuFcsg11NsFro3iPurK4z/GQe530VhS/u3fBOtFFFNpxFFFFCEUUUUIRWKzWKEKK7/yWws/dh5v9jVzdXQvpNmy4PEf5BH2iF/Gue6ewAXkqHf1AeQTVZs0dFiiiitQoCKsHZeEywoCAxTTh2i45i2the9V9VlbvgyRIG0LplPc1syH76yXpOSImcrn6K5wkC7vclcaZhoR56/+JP8AVSp4i6g314aZgP8AnlTasgzWa9xxBCkC2jC7MLa3pww+IUdW5s1yLWANuJuSAB32PGsI4HdXp3Vd7ZiLziJeOY2voLs1hc8hYD41Z8mw9mwYSLDNKpkiK55FQvmLukknKxBChe4X51HMTsjLiFmCroTe4OZbg+8ag91xWVxTkDkLC9lHqjg1r8TwIrQvxYd3ZCwaAa+9VrqASPc953WvevZkY2YnWjMscz2KMpHRBiugGo0ZdDa4TnbXG6amRC+oLWueHEd2vG9e8RE0qlCASUIYFQLm+bU9w1BFOWysMMNHY6W5roNNLAXFwO299b8DUWrr2z0zYyPED8k7T0phfcHQhb8RGSbXWy9oN/irUm6FXax1AF2vqAO4aAfZoxEinidTrwUt7iRfyvXnB9ey3JzG7X4hBr2m3EDzqpaLBTQEwb4RFor8MpDEW9o6AeFQyprvnKei04O9z3LwX32vUKr0X0cv3TXmVncUt2wtyRRRRWiVWiuoN13vED2qh961y/XSu482bDRHtgiP9AFZbHBaop3dXfRWFL6j/gpPRRRTScRRRRQhFYNF6TY3F5ALC7MbAU3JI2Npc7ZdAubBKaKbnlmWxOQ35cDSjC40P3EcQeVR2VbHOyG4PVKLCBdV96XsZlwco9to0+IY/dVHVanpmxvVhT25XfyQZR/v+FVXVx6Os/07pPae4/OyiVp8YHIBFFFFaJQ0VYm6T3hQMeKjXsseo3kdD5VAMNh2kdUUXZjYDvPfVnbK2QmHhVLjMLXIck5jxsCLW7hWR9KJWCFrCdbq4wtrszjwsvG2ELzghQrkgHmC3q38x+FatpQ9DM0bnrqMzG5PVHB8xAzdwAABNLFF8TF/mJf7QqL+lDFltpPY+pHGun8uf73rM4bRmsl7IG2l1Z1VR3cA2upHhw7IwOYm3DndizZe3QEX8a1TRNH66MGVQ5uLXbgtr8RwuO01Ft1MfK0rr0jaozetqW0F78qdNr7RmXIxc5lcDU5hre+lrczSKygdTTmJxHNOU84mZnATthInDhsrCPSzlTlzNxINuF7af3rRiJG+kTawNuwoMrgcsy2B7waI8XKVILsEVT9LhZTbQ8RrVfyY53PWdjcknU8W9Y+dSsMwt1aXEEC1kzVVYp7XF1ZOD2auLwk7o91iHBTpm6r+qQcgsTex51u2IoCOLWzDruT6qDVhbtP/ADhTf6Lp74XHR/whreMbj71FLdm+rz4cdL/GodfAaaZ8N7gFLpZTMzOVGt95CQOABbUc9B1R5D76iNWFvbsETRZ4gM8etg5N14toRa/PS3Oq9rb+jkjHUga06g6qmxIETXKKKKK0SrEV0D6LsXnwWH/yip8UYr+Fc/VcfoYxt8Pk+rnYeTqCP6s1Zv0hbaOKX2Xj56KbRnVzeYVsUUlxWOyHKozMeQ/Gk6zSkZhkPcPzqofWRtdlFyRvZSgwkXTlWaT4TFdIt7WPAjsIpRUqN4e0ObsUki2hWKacZITKCBcRWv58fhS/F4jIt+fADtNeMFh8q6+s2reJqFUt7dwhaepPK23zS2HL4ikEsomYkmyKNO2/hWGJ6NJR6w0bvHCt2PgUkKqjO3O3AdtK5cOBEV5BbfCqzusj3SZjqBv13Hkns4AH+aKhvS3iL4uJfYhv5szH8BUGqYelP/qH/Zj/APKofW4wJtsPi911VVWszveiiiirlR1JNycEHlZygYRjQsbKrHu5m3Kp2J2P0kI7Ap/KoTuO1mkPYBx9UXvqRzPK3jUjxe07DUm3foPICvNMeL5K1w5WstThzQIAUsg0xUX84qFekL/qU/8AoI/+tKlkeILKkoXKAQVHaFN/zpDv7u6+IdcTAucMgDgasLcCBz007stKwKoZT1d5Da4I+KZxKNz4/CozurF89n4BBYnQev1Rxp33nJuqk6g34/3760bs7vyYhGhs0ZkmQFmVrAZXNz52HmKmuN3GilAbpXVujtbKCCyBVQkHtA+FO4q8S1peDtoPJdo7RwgFMUl5MMctznVlXXnY9p8dKr21W/NuVGBCElbNHPe5UkOXsWY29UaW7udVttPd+ZMTJEI3YiRgLKSGGY2INtQRb31Yej0rIe0a9wA31UTEh2lnNUn9FhsMYeXRJ/8AoadNliy8vv8Ahzrxu7slsDgpOk0lxBtbmBbKB42JPnWvFYjoVW40bg2uhHbWfxWZtRVyOj1BOnwCsKGMsiAcnJ5SQQxjYHiGUi/wqsdu4PocRIuXKL3UXuLHUWPMVYMG0bjjp39Yf2qCbzD/ANS/HlodbaDQHmOyrT0Zc5tS5nAhM4q0dkD1TVRRRXoCzaKsb0OYoiTEL2CN/slh+NVzU89EI/8AVTdnQi/2xVF6QNvh8nMWI991Lo/3wVyspEeYnWRhc9i16ixIgJXirarbXypwxGGDx5eGmndak2zo05qA66HT4isb3V7JWhhtpoevHzVlnBBuvOzCVZlbQv1h58RTpSLHxGwZfWTXxHMVvgnDqCOdWVKOxvATtqOoP6pp5zeJI8IOlcu30TZV7O899K8TPkUseQ+PKk08DI2dBe/rL294761SYkTOii/G7A6cOAqO2XsGFjvXJ877H9ErLmN+CU4HDkAs3rPqe7sFKZFuCO0V6FBqwjiDGZPNNE3N1QfpdwBWeGS2jIUP8yNw9zD3VAKv/wBJG7H7Vh3VR1/3kX844r5gkedUCykEg6EHUcx41Z+j8/7A07vWjNvhwKj1jfHnGxWKKKK0ShJy2LtARM1ybEaDlflen/XQvq7eqvEDsv3/AHVDwbVI9nbVDCSRtGFgB2A3ufwrI47QnN27Bfmr3DakW7Nx9ycpdr9CyK7FgL5gPA6AdgJp+2DtMsIypssjHqE66Xv7gL1XmJmLsSaedy//AOtb8le3ut+NZeWnbkJO6t8ymm8u8v7KgygNLJfIp4acWNuQuPG4pDuLsqXG4vpMVIzRRKWYFiIyW6qLlBtzJ/01qfeHoNpESRRzR5EBR0VjwvdGYdU3J7q07/Y/PiAIxkgMaNGqrkU5hqxUaE3uPKrqmjjo6USFty7j71CpaR2I1ZhDsoH2SXH/ALVszEOiyM6I3quSyunFSL3IuLai1S7Ze2lxMIkTmDpfVWHFT5++mrc3baxYWc4iJZlQqIg6husQSVzMNFAF/Ok+621WmlxJZUUFoyFRQiLcMLKo7gvupvEYWVFN3hrcpG/VIdA+jqzTOdmstW1NthDG8hzh72ym9rW/O1NkOPaWMWJOXih1BHOw7aj2O/eOBwDtb31u2ZjOjbuqrFOGt03VgHa6p1efolzrqn0gfo/2qNbQnzyM1yQTpfjbkKctsbQCl0TVXAJ7ATqQKZK2GB0RjaZnDU7e5UWJVGc9mNh9UUUUVpFUIqzvQ3s4/PSW9ZkjHl12+9arbDYZpHVEBZnICgcSSdB/zsrojcTd4YWCNOPRjU+1I2rn/ndWZ9IJg5jaVu7yL9ANSVOo2eIyHYfVS4CkWOjKkSLxX1h2il1eXW4qBNCJGW8uhT4NivMcgYAjgRTfKehfq6h79Xv7RXnD4wRhksSQxCgcxxFKMLhiTnf1jwHsiq50veQ1rPX4n2eadtl32S003yC2ITvU04WpDtEZWjf2WsfA1LrB4A7kQfmks3sl1ZryDWb1MBTa04vDCRbHyPYapn0kbgNmbEQr1uMsY+l/iIOZtxHn21bO1t44MMVEjgO5CpGOtI7MbKFQa6nmdKVYrDLINfI8xUaSOWKQVEGjx5OHI/3SgWuaWO2+i5Noq4t9vRaJS0kNo5TqRwjkPafYbv4H41U+0dmS4dzHKhRhyPPvB4MO8VpKHFIasZfVeN2nf4cx1UCWB0eu45pLWb1iirQi+hTN7JSMUDxHiR+VPG70cgljljUsoOpGg7GBvw5VHqeN3Nt/s72b92/rdx5MB7x51nsSwphic+EeLlwKtKSucHhsh0Un3n2cZGSePUgBX/lvcN/pub9nlTzvHvdgpY44I40lEKhRMwOuUWPR2IJBI4njfhzrTHJcZoyGDa2voe8HkaQ4rZMEjEvCQx4lQwv3nIbHxtWapMRETBDUNuB5/EKylpX5+1gdYpfjt6sLPs58PGiwzRkPGijqykGzBOecqToeNha/CkexcE2FwzaXmku1u+1lW/cNfMivWCwEURvFDZvaYG/2mubdwrbi8UsKGSRv+eyopFXXGqHYQNNuXNdgpuzcZZXXPNQTF4Zo7GUFcxOhGptxNvPjSN8ToQBa/O+vd4Vu2ttNsRKXOg4KOxeQpFWvocLjjY10g8W/RVFTWve4tabBZJrFFFXSrkV6SMsQACSTYAC5JPCwpw2Lu9PjHywoTb1mOiL/ADNwHhxq4dyvRvHhrOevLzkI6q9ojXl48T2jhVNiGLxUv7NnifwaOfXkFKip3P1Og5pt9HXo/MFpZQOmYaDiIlPHxY/27atWCEIoArUAkCEkhVUEszEAADiWY6Ct2HxCyIrowZXAKsDcEHUEEcRWehikLzPObvPkByCmkgDK3ZbawazXiR7C54CpbiALlISHAD5yU/xU40h2WnVLH6bE/lS6olE20IPO58zdLkPiRWrEQh1IPMVtrBqU5ocMpSL2SLAT8Ub1k08RyNJMZhsRLIy9J0UJQZWiA6YsbhgWa4W2hBC635W1WY7DEkOmjL8RzFZhnWZCCORDLwqJTyGN3Yyb8Oo/uluF/EFCt3tnmbHkMqdHs0kF1vafEuP3jltSyxnUEmxc2NOmz9rTYvHSPA4GEw46JywzLPKDd+j16uQXGbnfUGwIT7S2DNhcKMNggQk8x6WcsWliWVryPbi5t1Q17jQnhetO9HzGHi2ZghleWNhxsY4EHzrsbaFvVB5lyatdHHT/AAc1H2Ug2HvLBjl+bN+N1YWaynKSvJ1uPWW44Vp23ujFiUKuiuvsty/lbivlTBsBZMY+z5IcOcNhMMjOrM8bPIGjMaxqEJNtbsWtcjtqU7xbeXBxo7Kz55UjCJYyMXNhkU+se64qHU0kcrhz4EGxHxTrJCAqj3h9ETIScO//AG5dD/pk4Hz99QLaWyJsM2WaNkPLMND4NwPlXT+D2nDiLqDdl9aNwVkX+aNgCPG1J9obuxyqVIDA8VcBlPkaI62updD+0b10d+q46GKTofkuXKKt7eL0Qxm7Qkwt2avEfDmvv8qrjbe6uIwZ+djOXlIvWjP+rl4Gxq7pMZpqk5L5Xey7Q/qoklM9mu45hJtnbZlgPUbTmp1U+R4eIp8h36NutECf4WIHuINRWs0/UYZS1BzSM15rsVXNELNcpNiN+XI6kar3sc3w0pgxuPeZs0jFjyvwHcBy8qT0Uqnw+mptY2gdVyWpll0cbrNYqR7D3CxWKs2Xo4z9OTS4/hXi3utVkbu+iiCKzMpmb2pNIx/LHwPneoNXjlNAcjDnfybqlx0sjxc6DmVU+x92sRiz8zGzDm50QeLnT3VYe7voiUENOxlPsJdYx/M2jN8KtLC7ERAL624AaKPAClOLxUeHjLuyxoguzHRQB21Sy1VdWaOPZt5N1PmpTY4o+p6pDszd2OJQoVVVeCKMqjyFK9p7RXDQtIysVQXIRSzaa6Adw40yT77oOiPRypDiGCRYllUxZn/dlkz5wrciwF+6kI2tiNnFlx4M+HdmP7Uim6Zvo4iEXyKOAZdB8aXT0TIdGDX5n4rjpC5G8WMaHFQzYorJgX6osOpBKdY5JRqJARcBjopOgvqXnZG1D86WhMOHU5oXIC5kIGYtGOsnWuRcC4PDStWw0ixeCaBsssa5oSQQyugHzbAjtiaNr8ie6m3ZWxMW8MmDma2HRmjE1z088NtFAOiWBKl+YGgF81S9CNeH+eab4qaXpBjpc5Ea8T6x7BXrEYgRqEXU2AUXJ4aamtmBwuQEnVm1Y1VTO7Z3Ys2/mPTl7ynwMouVvjSwsOVe6KKnAWFgkIooorqFi1I8VgzfOmjD3HxpbWKZlhbK3K7/AMSg4hI8NjQxyt1WHI/hSZd3YlmkmRQsk0eRyODC9wSORuTw431vS/E4RXGo8DzHhSXNJFx669o9YfnUcSywaSaj2h9wlZWu2SPc3Zj4XAwQy2zxKVNjdTZjYqewixpixZlxu0S8IRo9maBXzBZMRIvzlmF8pRLC9mALHvtMIsQkoI0N9CD+IrTsrYkWFVlhXIruXKgmwZvWIvwv2VOjma+72m9005hGiic21JsTioIolEGIfD58RJpI2Hw7PdEW4sZGNtToLcKeExT4XFwQNK8yYlJSpky9IjxBW4qoupUniNCBrrSdCmCx+LmnORcSsBjkIOX5tCjoSOBvZrHjm0vY0xbT2rI0k20ijKkMJw+ARwVeWSZgpkyNqoLZQLi9lv4yAM2nD7ps6KWbM3tw+IdkBKsJHis6kKzxkh1jk9RyLE2Uk91K8VsZJAbAC/EWup8RUC2Vs6aeCPAJEI/2LExHFTtIGJdCs7GJbBiXLAgngNNakuyt48Ri2meCOLoIpWjXOziSYobOVIFkF9BcG/dUWopI5RZwB+3xTjJCNlD96/RPG92htC/YNYW8uKeWndVVbV2PLhZOjmQo3LsYdqtwIrpvZm1UxUYbKy3Z0KSABw0ZKuCLngQeHZTRvTufFioirrmXiLeuh9pD+FMxVdThxsbvjHD+Zvu5hddEybbQ/JULu9uvNjnyxLZR60jaIvieZ7qt3dT0aQwWbL0kg/8AckGgP8CcB46nvqU7B3bjgjRQoVFHVQfe3aedLMTt7DwypE80aySEBIywDNfh1eV+XbTc01TiRu8lkfBo3I6lKYxkO2p5rZh9lomp6x7/AMuFG0NrJBlBDM0hIREXM7WF2sOwDUk6Co7+1ST43EYbEydHHHEkqLCxi6SNsyuZJb5xlIAOUqNRqaMRs58Vh8LNgJx0mHzCJ5eukqaxukmXU3yjrDXS/fUmKljhGVoASHSF2pXneHeaUYRMTATHEJlTEB4/n406To3IBNlI0NiDxBpwwHQR4kxCZ5JJoszLJJ0oIQgZsp0QkPwAAIHDSm/Zu1JMQ8uBx+HWKSaFmBjbPFMn7typ4hhcaHXw5oN0tpiPCGBYDJisI8kVo4wAzpdUkaXRFzLa7Fu3jwqVl0SLpsxGzsREz7ORY5IoZFxMMbuyPNhxIH6GOS1l6OQAa8rDhxm+w96YsYWjyyRzIPnIZUKunjplIPIg2NecTu5+0NhJZXZJcOtyYzlLMyBZFzj6BObQce6nWfGInO57BqaanqGNbd+iUxh4JJsbduHBvK0C5FmIZox+7DC4LIv0bgi4GmlKMRjtcsYzN8B41rySS8eovZ9I/lSyDDKgsot/znVeZJaj1NBzO593906AGrVhMDl6zHMx4n8BSoCs0VKjibG3K0JJN90UUUU4uIooooQiiiihCKKKKEJJiNnq+trHtGhrTaWP/EHuanC1FqiPpGE5mXaemnnwSw87FJIdoq2h6p7DpSTa+wExTRM7ODBIsiAN1Mym4LIbhudOM2EVx1gDSQ4R4/Ua49lvwNIEk8PrjMOY38kWa7bRIdnbHkhx+Jl06LFJEePWWSMFGuttQyldb/Q76Rej6PoYZsM2j4fEzAjmVkdpYm8Cr6HnlPZT/DtEXswyN2Hh5GteO2NHM4k6ySAZRJGxR8t75SR6y31sbjnUyOoZMDYpssyqP79plXCxRsY2xGPi6yGzDUtIynkbX99udPezca4kMEozMqB1lAsroTl6w+i4PEcDxHGwj+3NlXxuCWVL4WITXeRzJmllUIiyZtQTd7G9uABBsKkWxNnPD0geRpLyfNlzdljyrlQnnZs2p1PEkmnnWygJI3ThIlwRqL8wbEeB7aqbGYmKPDzYGd7SLtFR08gJKozrMk0stuJTNGCTqR2A2t2ofjNmX2o/zPSwYvChcQCB0atG9o2fMbG6kiwuereuxOA3Q8XSffiCJJ8FjJAjRJL0UpazJ0c/7t2voQsmU66da/KnHpGxJdMMrRwmN2E4XIvTllMbRqQC40JLAZT33NKtj7qQYSPIudkD50WVzIsfGwjDaKBc9+vE0tk2jc2jGc9vLzNR5qmOIAE+7r8EprCUlwWxmEqzzyiWRIzGhEYjRQ5UyHLc3Ziq63t1dAOapseidVBmPsqNPyoGBZ9ZG09kaDzpXFh1UWAAqIX1E3q+EddT5bJyzW76pF0UsnE5B2Dj76U4fBKnAa9p1PvpRailx0rGnMdTzKC4nRFZooqWkIooooQiiiihCKKKKEIooooQiiiihCKKKKEIrFZooQtU2HVxYi9Iv2d4vUOZfZP4GnKio0tMyQ5tjzG6UHEJAk8cwKMBqCGRhe4PEEHiK87I2KmGz5GkbO2b5x2cqLWVFJ1CjkO+t+KwSvx0PIjQitEeJaM5ZOHJ+XnTQnkh8M23tD7jgu5QdQnAmkc+OCmy9Zuwfia1NK0xsnVTm3M+FKsNhFjGg8TzNc7WSc2i0b7R+w+67YN9byScYJpNZDp7I4efbSyOIKLAWFe6zT8VOyPUb8zukucSsWrNFFSElFFFFCEUUUUIRRRRQhFFFFCEUUUUIRRRRQhFFFFCEUUUUIRRRRQhFFFFCF5rRjlujeBooqNVfuilM9ZbIRYCtlFFKZ6o9y4d0Cs0UU+uIooooQiiiihCKKKKEIooooQiiiihC//Z"/>
          <p:cNvSpPr>
            <a:spLocks noChangeAspect="1" noChangeArrowheads="1"/>
          </p:cNvSpPr>
          <p:nvPr/>
        </p:nvSpPr>
        <p:spPr bwMode="auto">
          <a:xfrm>
            <a:off x="63500" y="-1041400"/>
            <a:ext cx="2124075" cy="2152650"/>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45" name="AutoShape 44" descr="data:image/jpeg;base64,/9j/4AAQSkZJRgABAQAAAQABAAD/2wCEAAkGBhASEBQUEBQVFRQVFRcUFRQWFxgbFhgXFxYXFRQWFhUXGyYgGBkmGRQWHy8gIygpLC0sFh8xNTA2NSgrLSkBCQoKDgwOGg8PGiolHyQpLDUyKiwsLCosLCksLCwsLCwwLCwsLCwsLCksLCwsLywsLCw0LCwpLCwsLCwsLCwsLP/AABEIAOQA3QMBIgACEQEDEQH/xAAcAAEAAgMBAQEAAAAAAAAAAAAABgcBBAUDAgj/xABBEAACAQIDBQYCBwUIAgMAAAABAgMAEQQhMQUGEkFRBxMiYXGBMkIUI1JicpGhM1OCwdEVF3OSk7HS8GPhQ8Lx/8QAGgEBAAMBAQEAAAAAAAAAAAAAAAMEBQIBBv/EACsRAAICAQMDBAEEAwEAAAAAAAABAgMRBBIhMUFREyJhkaFxgbHwwdHxYv/aAAwDAQACEQMRAD8AvGlKUApSlAKUpQClKUBg1z8TiWduCL+JuQrbxCEqQDYkZGtXZJHARazA2b161TuzKaq6J9/PwSwwk5H0uyYrZi/nc/1rP9lRfZ/U/wBa3K5m8O34sHA00pGQ8K3sXbkq+f8AsLnlUkdJU8JQX0cSulFNuR6jZ8FyLZgXIudDe3PyP5V9f2VD9n9T/WtHdmCUQd5P+2mPeyD7PF8EYB0CrwrbyJ1JqOYneLE4nFGLD3REmaHis1iUBMhPDIhGQFrnO+QyLGVaKqTaUVx8EUtVKKTbfPYmP9lw/Z/U/wBaf2VF9n9T/WuPunteeV5o5omTuioVySeLiByub3IAF7kkXsSSKkl64ekqi8bV9Ekb5SWU2af9lRfZ/U/1rzn2UoF4/CwzGZ/KujWDXEtJS1jav2O1bPyamCxnH4Wycaj+YrbrmYtOKZAuTDNmHTpXTrzTzk8xlzh4z5FiXDXczSlKtEYpSlAKUpQClKUApSlAKUpQClKUApSlAYtWiV4Z/J1/UZ1v1o48eOI/et+dVtSsRUvDX84JK+rXwfO2JsQsR+jIrymwUObIOrMegHIam3rVJYzaWJxOMRsTJ3oWeOO4/ZC7i6oLWseA+oW+dW1vbsbFYlBHh5hCtm4zYlnJFgmVuFdbm9/KuRuNumhwMQxUXC4nM4B+IspIjLg5jL5fIX5itaiyNUHJ9fyZeornbYorhfgmONxaxIztoo//AAC5AvUNxuxRNicTPEF7/gRVs9mVzGChsy+GUcOoYZAXGZre3w20scsaOGsFea6qzfCCt24RcIoPiINwHFuo4Gyp2aKfj442fEMj2U3Vu5QxG6iwN1fJc1MinkKjri1HcSWzTlt8Ex3dxamAKeJXRQZUduJ1Yi542sL89AB5V5YNPpUyz3PcRE9wCCOJyCrTZ6ixZVy5seYJjexHlxGJaCRuG6rLiDE1hIGRBwnK6sxU6W8IY/NVgogAsMgMgBoPSo7FtZJU98fhH1evnvASQDmMz6HT/Y1y95Nvx4OBpZM+SJzdz8Kj/uQvWNjQSR4bimN5nBll8nbPhH3VFkHkoqKS2x3MmUk5bUbOzVvxvzZj+Q0rfrT2WPql9P5mtyq+mWKo/pn75JbH7mKUpVg4FKUoBSlKAUpSgFYNZrmbx7ZXC4aSZvkXwj7THJF92I/WvUm3hHjeFlnKG+cf9p/Q8rcFuL/y/Fwf5P1yqTg1+axj5O+77i+t4+84vv8AFxX/ADr9B7v7XXFYaOZNHW5HRhky+zAj2q3qdP6Si1/WVdPf6jaf9R0qUpVMtilKwWoDNaW0Pji/HXr9M5kEDrlb3zuBWvOeKdB9kFv6fyqpfNShhd2v5JYLnP6m+KzWBWatkRy9tbJMyqY3MUqG8cgANidQVPxKbAEeVV1s3aYZ3VZIQ8zrESDcL3SMpaPIFk4EuoY3sQAbkkWRtzEFMPKVLcfAwThtxcZHhtxZXvzOQzJyBqotubpmPAxzPIXmLyx8Cgd2FQyu/IEEd27G/M2t1uaZKSxJ9TO1eU04r5/wTPd2GKPFRuigpMngdRnxJxIWdyAZCwkLX9MvFUl3hxuIiivhoe+kJsF4gqqObsSRkPLPMedRHY2CgbFYRcJKspwsbd4CWCpdES4KghmLM7WuRkRkReuvv3gcfLERhXRIxG5lFz3knhPgHhsBYEaj4vKuJJOaz+SSDca3hfRX2ytrTY3auHGLcSATZKP2Y4QWHCvS6jPU86ufELdGHVT/ALVEdy91YvomCkdCskZafzLSKwu2f2Sht5DzqZMK81c42e2K4Swd6SuVazLq+TX2Yfql9P51t1ztmyhYyGy4GIN/++dbS4nS4IvoTb+RyrN09i9KOeuEXrF7me9KwKzVojFKUoDymmVVZmNgoJJOgAFyaj+5m9y45JSBwskhAXn3ZJ7pj5kAg+amuT2r7e7rDCBT45zY+Ua/F+ZsvoTVe7j7f+iYxHY2jf6uT8LEeL2IU+gNXKtNvqc+/Yp2ajbao9i/KzXypyr6qmXDF6qftc3h45UwqHwx+OTzcjwr7Kb/AMQ6Va7VQm+G7mLw87PifH3jFu+W/AzMb2+6funplcZ1c0Si7MyKerctmER+rE7JN4OCV8K5ykvJH+MDxr7qAf4T1qu698Fi3ikSSM2ZGDKfMG49sq17q/Ug4/3JmVWbJqR+lb1mtDYu1ExMEcyfC6hrdDzU+YNx7Vv1861jhm8nnlGDXhjD4bc28I99f0vXua1ZHAku2Vl8P68XvkKhtfGPJ3HqeQd+MBhr4SLjhIsST+dfGzl+sk+7ZR6C/wDQVtQgk8R56DoP614QeCZwfn8Q/W4qm44lCT6Z/wAEqfDS8G/WawKM1q0SAjW1cae+cuCFgHGoYEKzZd34iM+KQgC17d0dOKxi2z9lh4cSWbiTDxSYRHJCh5JbCVxYWVRdEBNzYnM2Fd7fzHXhVY7FuMm9xZSsbMDcmwYXUjz4LZkVHNm7cw5wEWGieUyBkkkkAYeMsZSL3DuQVPw3yj52sblcHsyjPukvU2s3NibTWPHiLDRhBiI0v4FBUKrlZCIwFAuOEqRqQQRe1WBhoCoILM1zfxWyyGQy+HInO+pzqA7vYAvj5ZFVY4VlEZVFzMirG3xBRwpeJGva54rHXOxQKjvxlY8E2mztefIoazWDVdlo5qJ9e48g9vO1h/ufzrCNIy5A2ya56jMqPcD9a9MF4pHfl8I9ta9j4G+6x/I/0NZlcMw3ZxFuX031J5PnHfCPeOQEAjnX3WvhrZ2+G+Xvmbe969xWhCWVkhZmviRwBc5AZk9B1vX3UJ7Ut4O4wndIfrJ7r5iMftD73C/xGpoQc5KKI5zUIuTKx3t28cXi5JflvwRj/wAa5L+eberVxqUr6OMVGKiuxgSk5PLLw7N94fpODCubyQ2je+pAHgbzuuV+qmpbVXdle7mLjlOIf6uF04eBr8UgyKsF5AHQnW5tkb1aFYGojGNjUXwbdDbrW40dt4AzQOisUe143BsVcZowI8wL9Rcc6g+wN/opwcJtRFV7mNmYDu3NypVxojXGunpVjEVT/azu93WIXEIPBNk/lIo/+yi/qprvTRjOWyXfo/k41DlBb49uqPve/sxeK8uCvJHqYtXUfd5yDXLX15QEipduh2hzYS0ct5YNOH50H/jJ5aeE5dLVL9tbo4Pacf0jBOqyG92A8LHUiVLXDeevUGr8bZ0vbb08lKVUbVur6+Dl9kO8NmfCucjeSL1y7xfys3+b3tIGvzu8GJwGKUupSWJg4B0IBOh0KkXFxlmav7ZW0UnhSWM3V1DD31B8wbj2qprK0pb49GWtJNuOx9Ubda+NW6HK/P8ALM/pWxWCKz5LcsF5PBpYza0UZAZvEQCAASbE2DGwsFvlc2FaeHx8eJRNY3dWkiViOMoCBx2BtbMHInJhnnXtj8AskZikLBGy4gbXUnONj0I8J6g9bVwNpGRCe8H1jujSOCQixJIFhhgkIFmJcZgXHE514aKELY7ZI4cpQeUSOLHFSFm8J04vlPvWzM68JLEcNsybcNudzpatJJGjw3FirMVBL8OeQJ4dbcTcNtALm9hmBWpPs7C4lCilHVlVzE1mHC2aMUbMX5H8s6gStq/9L8/6f4JW4y+H+Cu96sXA8kyrM8gIjRGaRDH3QsWCDuzoUI4lN+JRmTcV7YHbmGezA4HDBHHCgjfibhAHEX4ASCCV0U635W3Nt9l0ebQkxHobvH+fxL+vp1ge1thz4ZrTIQD8LDNG/C3P018q3NPdRetkZYa7Ph/TMG+F1Mt8o8Puun2S7FbYwkUolSSORy/H9XJN3YZShVnS3xm1h8pzBAvcWDsnfPB4iwSQBjorEAnWwBuQTkcgb5E1TuxNz8RiQGA7uM6SPex/Aozf1GXnVgbF7M8Oli694ftS6cjlEMv83FVfV2aaHs3NyXZc/fZfuWdKtRL3KKUX54J3JOqi7EAedaTzvLkl1Tm55+QrUnxGGh+NuNhYcORt4lTS4CqGdASTZeIXtXhtTac1+Awh0DOrxqWLslk4CpsBcgubHIhGW971menZbxLheO7/AH/19mpvjDpy/wAHpNteziHDd2TmAzG8ZdRxGK6ElXK3NyNASAbEVuwYzvsOG4SpbwlG1V1fgdTbI2ZSLjI2vUewOx2lBtIe5sgWUqt2iQcUBjbJ45o2JUswI1OuQk+GhGVhZVzW+pJ1Y355n8yaltUVH04/8OIOTe5m4BWawKzXZ6fLHKqC312/9LxjyA/Vr9XH+BSfF7m59x0qzu0zeD6Pgyim0k9416hf/kb8jb1cVWW6+5mIxreAcEQNmmYeEW5KPmbPQZeYrS0cVBO2Zn6uTk1XE5GBwMk0ixxKzuxsFAz9fIdSchVn7u7iYbAx/SdoMhdQGsf2cZ6D94/TztYXzrcxGM2dsWLgjXjmYDK4Mr9DI1vCl/boL3qst4d5sRjX4p2yHwxi4ROWQ6/eOf8AsJnKzUcR4j58kOIUcy5l/BYEG9su08YuHw3FHhlu0z6PJGpGROqKxsthmQxuRpViqLVDey/d/uMJ3rD6yeznqEH7MfkS38flU0tWbft3bY9EaFKlt3S6sVx969hjF4WSL5iLoejrmp/PL0JrsVg1Em4vKJWsrDPzLJGVJDAggkEHUEZEH3Fb2xduz4STvIH4ToRqrDoy8x+vQ1Ju1Pd/ucUJkHgnzPQSD4h7izevF7QmvoYSjdBN9zBnF1TwuxcOztvYDa8QhxChJcyEJ8QOnFC/M55jXqCM66e52xJ8F3mHdu8hv3kMmhF/jRl5G+Y5G59BRqOQQQSCCCCNQRoQeRHWrG3Q7UitoscbjILPzH+KOfLxDPr1qjfppRi9nK8eC5TqIylmfXyWpWa8oJ1dQykMrC4INwQdCCNRXrWWaZ8st61pcJcWIDLl4GzGRuLX8xW3SuXFPk9Ofi1ZygBCgMGdGBuwGYCsDYWIBOoNraE1Gpknw+G7twwCmNWk4jdxxBIlVlv8KqvFe1yToDUyeMEWOdeRw5HwsR5HMf1/WinKPVZOXFM4Uu0sRE+IN++SK10KhW4ihk4UYcuFoxmDnzzy98Vg4J7oAhbIvE3CwuLGzDMcQJF7XtcdQa9MfswNG6j6oyMruy+JWIIvxA6XCgE5Zc65mKwEipwkMypLisQ8hPhMciTsqhgdbyqLdEPK10oV3Lnr9M8TlD9Ps6RxMEFwbkq0au1sk7w8KEk5Bb2GWnOvXBbSPHKkpW4nEaWHJo1kS4zN7E3J5qdNBxMLsSZvDK4eAhVVy54nh7qVVVwvxtea2dgwUHMk12sHslVIYDikCqpmlzc8I4QbCwBsTpbWijXUtsfwE5TeWaUmypiGiYAx97I5e6hWhlZjJEwzcOBI2YFjwKS2ZWt3C4L4eNzMyWs1goyDqCxX4jZzfUXNworfGFHzEt66flpXuBTdOXweqKR4ph9OLO2g+Uegr2tWaUUUj0Vgms1ztt7cgwsfeTuFGYA+Zja/Co5nKu0m+EeN45ZGdoboHGYtsRjTwwRjhihvYsi3LPI1/CCbmwzta9q5G9PaVHCvcbOC+Hw96AOBLco1tZvxaZ5XqNb27/T4wlFvFB+7BzbzkI1/Dp661Fa16dK3h29uxlWahLKr79z0mmZ2LOxZmNyzEkknmSczXV3R2CcXi44reC/HIeka5t+dwv8AEK49XF2VbvdzhTO4s89iL6iMX4B75t7r0qfU2+nXwQ6ev1LCbooAAGlfdYArNYBuClKUBx96t3lxuGaFjwkkMjWvwsNDbpqPQ1Re29gYjCScE6cJ+VhmjDqrc/TUc6/RZFcTbzYSRlw2LAtMPq+LRmGRCN8sguLZg55c6t6fUyqeOqKuoojYs9Gfn6lTHe/s6mwt5IbywZkn54wLfGBqNfEPe1Q6tquyNi3RZkzg4PEiQ7rb64jBNZTxxE3aFjl6qbeE5eh5jpcu7+82HxkfHA2Y+JDk6n7y/wCx0NfnmtnAbRlgkEkLsjroynzuQRoR5HI1Wv0kbOY8Mnp1Mq+Hyj9J3rNQbc/tKixHDFibRzHIHSOQ6WUn4W+6fbpU4U1jTrlW8SRrQnGazEzSsVmuDswRWvJhvs2z1Ui6n2rZpauXHIR4xwWNzmep/l0Fe1KUjFR4QyKUpXQFYvXlisUkaM8jBVUXZmNgAOZNVZvh2ovJxRYIlEzBm0dvwfZHmc/SpaqZWvESK22NayyU739ocODvHHaWf7IPhT/EI55fCM/TWqf2ttifEyGSdy7H8gOiqMlHpWmT1rFbdOnjUvnyZFt8rH8eBSvuGFnYKgLMxAVQLkk6ADmasvdbs1SJe/2jw+EcXdEjgUDMmVtDly0630rq26NS5+jiuqVj4I3uhuHNjGV3BTD3zc6sOiDnfTi0HrlV3wxBQFUAAAAAaADIAe1amycdHNErxD6s3CG1gyjIMo5LkbeVq36xL7pWy930bFNMa1wKUpUBOKUpQCo9vzsD6Xg3RR9Yv1kf41vl7glfepDWCK6jJxaaOZRUlhlP7odpskNosZxSRDIPrIgAtY83GXPPPnpXZ3j7PYMWn0jZzIGa7cII7qTPMgj4G8tOoBzqK9o+wPo2MZlH1c15E6BifrF8s8/Rh0y5u7m9WIwT3ha6H4omvwN7cm0zGfqMq1vS3JW08MyvU2v07eUczF4SSJykqsjqbFWFiP8AvWvGrkV9nbbhsRwTKNMhLHrodHT8xnyNVtvNujiME9pRxITZZV+Buduqtr4T0yqarUKb2y4kRWUOK3R5RxKnG6PaXLh+GLFcUkIyDayIOX418jn58qg9KmsqjYsSI4WSg8xP0ps/aMU0YkhcOjaMpuP/AEfI1s3r88bvbz4jBycUDZH4o2uUb1W+vmM/9quXdbfXD41fB4ZQLtEx8Q81PzL5j3ArFv00queqNanUxs47kipQUqqWhSlYY0Bm9cTeXevD4JOKVrsR4Y1zdvQch5nKo3vh2nxw8UWEtJKMmfWNDexH32yOmXnyqp8ZjJJXLyszu2rMbk/+vLSr1Gjc+Z8IpXapR4h1OvvPvfiMa/1h4YwbpEvwjzP2m8z7Wrh1ilbEYRgsLgypScnliursDdrEYyTggXIfE7ZIn4j1+6Mz6VIt0OzWXEcMuJ4ooTmF0kkBFxYfIumZzPIc6kW39+8LgI/o2z0Qut1y/ZxnQ8VvjfXnrqeVVbNQ87KuX+EWIULG6zhG1hsDs/YsXHI3HMwtxWvK/lGl/Cvn5ZnSobPtvFbYxccBPBEWv3anJVX4nY2HEwF7E5XIsM84vj9oSzyGSZ2d21Zjn5DyA6DLyqzuyPd/gifEuPFL4I/wA+I+7D8kHXOGdaog7JPMiaE3dJQisRLCw0CoiqgCqoCqBoABYAewr0rArNZJqIUpSgFKUoBSlKAjG/8Au/8ASsG4UXkj+sj6kj4lHqtx626VRNfpxqojtA2B9FxrBRaOX6yPoLnxqPRr+xFaegt6wZm62vpNEfw2JeN1eNirqbqwNiD5GrO3a7RocSn0faIXxDg7wgd24OVpBoh89M+VVZSr9tMbVz18lOu2Vb4LB3v7MWjvNgrvHqYtXUfcPzr5a+tV+RUs3R7Qp8HZJLywfZv40H/jJ5fdOXS1THbG6mC2pH9Iwbqsh1cDwseaypqG+9rpqKrK2dL228ryTuqNq3V8PwVFX3DOyMGQlWUgqwNiCMwQa2Nq7Imw0hjnQo4zsdCOqkZEef8AO9tOryakuOhUeYvnqWpuf2pK3DFjiFbILPop/wAQfKfMZdbVYySAgEEEEXBGhB0NfmarW7H5J2hm43YwqVWNTmA1iX4SdBYrkMs6ytXpoxW+PHwaOm1EpPZInW1Nqw4eIyTOEQczzPQDUnLQZ1UG9/aLNirxw3igzB+3INPGeS5fCPevDtKln+nyLM7Mq2aIH4VRlHwjIa3BPMg59IpU2l0sUlOXLItRqZNuC4M1ilSDdfcvEY1roOCIGzTMMh1CjIu3pl1NXpTjBZkypGEpPCRx8Bs+WeQRwozu2iqM/U9AOZOQq0d39xcLgI/pOPdC6+IX/ZxkXI4RrI/TLlkOdbWJx+z9iw8EY45mF+G4Mr9Gka3hXoPyGtVjt/eXEYyTinbIfCguEX0W+vmczVHdZqOFxH+S3iFHL5l/BIt8O0qXE3iw3FHCci2kkg0N/sr5DM8+lQmsUq5XVGtYiirOyU3mRvbE2S+JxEcKauwBPRdWb2UE+1fofBYRYo1jQcKooVR0AFhVedkOwbK+KcZveOLL5QfGw9WAH8B9rLrI1lu+e1dEamkq2w3PqxSlKpFwUpSgFKUoBSlKAxXM29u7BjI+CdLjPhYZMhOV1PI/obZiupSvU2nlHjSfDKH3s3FxGCJb9pDfKUDTykHynz0PXlUar9NSxKwKsAQRYggEEHUEHUVWe+HZZrLgB5mA+uZjYnL8J9jyrV0+tT9tn2Zl+kxzD6KxrobF25PhZRJA5VuY1Vh9ll5j9ehFaMkZUkMCCDYgggg9CDoa+a0GlJYfKKKbi8rqXDs3eHA7XiEGJQJLqEJsb5+KF+Zty163GsG3t3CnwRLj6yDlIBmv+Io+H10NuWlRlWIIIJBBuCNQRmCCNDVh7p9pxAEOP8SEcImtcgWtaVbeIeYzzzBzNUnVOh7q+V4LasjcttnD8ldVfm4eyu4wEKkWZl7x+vE/izy1AKj2qObU7McPNLHNhGURM6tJGDdChYFjERoLX8OnS2lWEoqrqtRG2KUSzpqHXJtlZdseysocQBoTE/vd0/2ce461WaqSQALkmwA1JOQAHWv0FvZsT6Vg5YhbiIuhOgdSGS55C4tfoajmzN3cBsiLvsS4aXQORnfXhhj1Btz16kCpNPqlCvb1fZHF+ncrM9F5OJun2Y3Am2h4UA4hDextmbyn5RkDwjPrbStjevtKSJe42cFAUcPegDgUDICIaH106X1EZ3s38nxhKC8UHKMHNv8AEYfFzy09TnUYqeNErHuu+uyIJXRgttX2fU0zOxZyWZiSzE3JJ1JJ1NfFZrc2TsefEyCOBC7HPyA6sxyUeZq62orL4KqTk8I0wL6f95CrC3P7LnktLjQUTIiHR25/WfYGmWufKpVuh2ew4S0klpZ/tkeFPwKdD94566aVL1FZWo1rftr6eTSo0iXumeeGwqRoqRqFVQAqgWAA0AFetKVmmgKUpQClKUApSlAKUpQClKUApalKA4O2tzMHi3DzxXcZcSsysRyDFSOL3rnf3WbM/dP/AKsn/KpdavDGY2OJGeVgqKLsxNgBUkbbFwmyKVcHy0iM/wB1uzP3T/6sn/Kn91uzP3T/AOrJ/wAq+tjdpOCxE7RAlDe0bPksmXI/Kb3sDmcuZsJUDUkrLo8SbOI11S5SRwcHsvB7NhkZWaOIeJg8jsoPVVYnxHSw1yqJbR7ZFDEYeAsoPxSNw3HUKoNvc/0rS7YNqsZ48OLhFQSkcizFlU+wU/5qryrun0sZx32c5Kl+ocHshxguHYHath5mCYhTAxsAxPFGT0LWBX3FvOuztPcTBYmQyTiR2OVzLJYDWygNZR5CqFq8OzPazT4BeO5aJjDxHmFClT/lZR6g1HqaPR99bwd6e71fZMx/dbsz90/+rJ/yp/dbsz90/wDqyf8AKpPicWkal3IVVFyxNgB1JOlRjZnaZgpsQYgSguBHI4skhOoF/hzyHFreq0bLpLKb4LDhVHhpGP7rNmfun/1ZP+Vd/Y+w4MLH3eHQIup5knS7McyfWt+lRSsnLiTZJGuMXlJACs0pXBIKUpQClKUApSlAKUpQClKUApSlAKxes14YyNmRgjcDEEK1geE8jwnI+lAcjebe/D4JLytdyPDEtuM+dr+FfM/qcqpreTezEY17zGyD4IlvwLlb+I5nxH9NK9d7t3cXhpi2J4pONjae5Ic+Z5Nn8J9rjOuDW3pqK4pSXLMfUXTk9r4Rg1YnZ3vzie+jwst5Ve6oxPjSwJzJ+JAFOuY/Sq7qwux/ZPFNLOdI1Ea/ifNvyUD/ADiu9Uo+k3I40zl6iUT07X9juJY8SASjKImPJWBJS/S/EfcelVzX6VxWCSVCkihlYWZSLgg9RUDx/Y5AzXhneNfssoe3obg29b+tVNNq4xjtn2LOo0spS3QKnq69xtnPg9mcTqxc8c5jyDfCOFc7WPCi66E18bvdmGFwzrI7NNIpuvEAEBGhCC9z6k5i4tUx4Kj1WqjZiMehJp9O6/dLqUFvNvjiMc31h4YwbpEp8I6E/aa3M+1q4ddXerZX0bGTRDRXJT8DeJP0IHtXJrVqUVBbehm2OW57upNd0e0mbDWjxHFLCMhzkQDQKSfEvkfY8qtzZu1IZ4xJC6uh0YdeYPQ+Rr83VY/ZpuzjlkE/G0MJzKkXMo/AcgMviOfTKqGr09aW9cMuaW+ednUtalYFZrKNQUpSgFKUoBSlKAUpSgFKUoBSlKAUpSgNfGYOOVGSRVdGFirC4I8xVU739mEkN5cGDJHqYtXTP5ftr+vrqLer5K1NVdOp5iQ20xsXJ+ZavTs62V3Gz4rizSXlb+PNR/l4f1rX3o7N8Nim7xPqpCw4yo8LrfxXXk1vmHvetnevfLD4BAtuKUr9XEuQsMgWNvCv65WAq1ff68VCC5K1NPotyl0O3tLacUEZkmcIg1J68gBzPkKqTentNxE7cOFLQxA5EG0rfiIPhHkD6nlUc29vDPjJOOdr/ZQZIg6Kv89T1rmVZo0cYcz5ZXu1TnxHhFp7n9qQbhixxCtoJ9FOX/yD5T5jLyFWOrg6V+ZalW6W/wBPgyEe8kH2CfEl9TGx0/CcvQ1Hfos+6v6JKNXj2z+zvdsWyrPDiFHxAxMfMXZP0L/lVfYLBSTOI4VLu2iqLk/+vPSrv2nhoNrYC0LjhZlKuVN0ZGFwVOd7XFvPWt3dzdXD4OPhhXxH45Dm7m3M8hloMqjr1fp17cco7s03qWbl0ZHNzuzKODhlxdpJdQmsaHkcx4m8zkOQ51PLUArNUbLJWPMmXYVxgsRFKUrg7FKUoBSlKAUpSgFKUoBSlKAUpSgFKUoBSlKAVy9vbvQYuPgnTiGfCRkyk5XVuR/Q866lK9TaeUeNJrDKI3s3FxGCJbOSDlKB8OeQkHynTPQ/pUar9MyRBgQQCDkQcwQdQarfezsp4j3mAsCT4oWNlz1KMfhH3dOnStWjWp8WfZm3aRrmH0VcBmLZ+XM+QqxNz+y5ntLjgVXUQ6MbfvD8o8hnnqKlW6PZ7Bg7O9pZ/tkZL5IOX4jn6aVLQKiv1rftr6eTujSY90/o88PhkjQJGoVVFlVRYAdABpXrSlZxoClKUApSlAKUpQClKUApSlAKUpQClKUApSlAKUpQClKUApSlAKxas0oDFqzSlAKUpQClKUApSlAKUpQClKUApSlAf//Z"/>
          <p:cNvSpPr>
            <a:spLocks noChangeAspect="1" noChangeArrowheads="1"/>
          </p:cNvSpPr>
          <p:nvPr/>
        </p:nvSpPr>
        <p:spPr bwMode="auto">
          <a:xfrm>
            <a:off x="63500" y="-1049338"/>
            <a:ext cx="2105025" cy="21717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46" name="AutoShape 46" descr="data:image/jpeg;base64,/9j/4AAQSkZJRgABAQAAAQABAAD/2wCEAAkGBhASEBQUEBQVFRQVFRcUFRQWFxgbFhgXFxYXFRQWFhUXGyYgGBkmGRQWHy8gIygpLC0sFh8xNTA2NSgrLSkBCQoKDgwOGg8PGiolHyQpLDUyKiwsLCosLCksLCwsLCwwLCwsLCwsLCksLCwsLywsLCw0LCwpLCwsLCwsLCwsLP/AABEIAOQA3QMBIgACEQEDEQH/xAAcAAEAAgMBAQEAAAAAAAAAAAAABgcBBAUDAgj/xABBEAACAQIDBQYCBwUIAgMAAAABAgMAEQQhMQUGEkFRBxMiYXGBMkIUI1JicpGhM1OCwdEVF3OSk7HS8GPhQ8Lx/8QAGgEBAAMBAQEAAAAAAAAAAAAAAAMEBQIBBv/EACsRAAICAQMDBAEEAwEAAAAAAAABAgMRBBIhMUFREyJhkaFxgbHwwdHxYv/aAAwDAQACEQMRAD8AvGlKUApSlAKUpQClKUBg1z8TiWduCL+JuQrbxCEqQDYkZGtXZJHARazA2b161TuzKaq6J9/PwSwwk5H0uyYrZi/nc/1rP9lRfZ/U/wBa3K5m8O34sHA00pGQ8K3sXbkq+f8AsLnlUkdJU8JQX0cSulFNuR6jZ8FyLZgXIudDe3PyP5V9f2VD9n9T/WtHdmCUQd5P+2mPeyD7PF8EYB0CrwrbyJ1JqOYneLE4nFGLD3REmaHis1iUBMhPDIhGQFrnO+QyLGVaKqTaUVx8EUtVKKTbfPYmP9lw/Z/U/wBaf2VF9n9T/WuPunteeV5o5omTuioVySeLiByub3IAF7kkXsSSKkl64ekqi8bV9Ekb5SWU2af9lRfZ/U/1rzn2UoF4/CwzGZ/KujWDXEtJS1jav2O1bPyamCxnH4Wycaj+YrbrmYtOKZAuTDNmHTpXTrzTzk8xlzh4z5FiXDXczSlKtEYpSlAKUpQClKUApSlAKUpQClKUApSlAYtWiV4Z/J1/UZ1v1o48eOI/et+dVtSsRUvDX84JK+rXwfO2JsQsR+jIrymwUObIOrMegHIam3rVJYzaWJxOMRsTJ3oWeOO4/ZC7i6oLWseA+oW+dW1vbsbFYlBHh5hCtm4zYlnJFgmVuFdbm9/KuRuNumhwMQxUXC4nM4B+IspIjLg5jL5fIX5itaiyNUHJ9fyZeornbYorhfgmONxaxIztoo//AAC5AvUNxuxRNicTPEF7/gRVs9mVzGChsy+GUcOoYZAXGZre3w20scsaOGsFea6qzfCCt24RcIoPiINwHFuo4Gyp2aKfj442fEMj2U3Vu5QxG6iwN1fJc1MinkKjri1HcSWzTlt8Ex3dxamAKeJXRQZUduJ1Yi542sL89AB5V5YNPpUyz3PcRE9wCCOJyCrTZ6ixZVy5seYJjexHlxGJaCRuG6rLiDE1hIGRBwnK6sxU6W8IY/NVgogAsMgMgBoPSo7FtZJU98fhH1evnvASQDmMz6HT/Y1y95Nvx4OBpZM+SJzdz8Kj/uQvWNjQSR4bimN5nBll8nbPhH3VFkHkoqKS2x3MmUk5bUbOzVvxvzZj+Q0rfrT2WPql9P5mtyq+mWKo/pn75JbH7mKUpVg4FKUoBSlKAUpSgFYNZrmbx7ZXC4aSZvkXwj7THJF92I/WvUm3hHjeFlnKG+cf9p/Q8rcFuL/y/Fwf5P1yqTg1+axj5O+77i+t4+84vv8AFxX/ADr9B7v7XXFYaOZNHW5HRhky+zAj2q3qdP6Si1/WVdPf6jaf9R0qUpVMtilKwWoDNaW0Pji/HXr9M5kEDrlb3zuBWvOeKdB9kFv6fyqpfNShhd2v5JYLnP6m+KzWBWatkRy9tbJMyqY3MUqG8cgANidQVPxKbAEeVV1s3aYZ3VZIQ8zrESDcL3SMpaPIFk4EuoY3sQAbkkWRtzEFMPKVLcfAwThtxcZHhtxZXvzOQzJyBqotubpmPAxzPIXmLyx8Cgd2FQyu/IEEd27G/M2t1uaZKSxJ9TO1eU04r5/wTPd2GKPFRuigpMngdRnxJxIWdyAZCwkLX9MvFUl3hxuIiivhoe+kJsF4gqqObsSRkPLPMedRHY2CgbFYRcJKspwsbd4CWCpdES4KghmLM7WuRkRkReuvv3gcfLERhXRIxG5lFz3knhPgHhsBYEaj4vKuJJOaz+SSDca3hfRX2ytrTY3auHGLcSATZKP2Y4QWHCvS6jPU86ufELdGHVT/ALVEdy91YvomCkdCskZafzLSKwu2f2Sht5DzqZMK81c42e2K4Swd6SuVazLq+TX2Yfql9P51t1ztmyhYyGy4GIN/++dbS4nS4IvoTb+RyrN09i9KOeuEXrF7me9KwKzVojFKUoDymmVVZmNgoJJOgAFyaj+5m9y45JSBwskhAXn3ZJ7pj5kAg+amuT2r7e7rDCBT45zY+Ua/F+ZsvoTVe7j7f+iYxHY2jf6uT8LEeL2IU+gNXKtNvqc+/Yp2ajbao9i/KzXypyr6qmXDF6qftc3h45UwqHwx+OTzcjwr7Kb/AMQ6Va7VQm+G7mLw87PifH3jFu+W/AzMb2+6funplcZ1c0Si7MyKerctmER+rE7JN4OCV8K5ykvJH+MDxr7qAf4T1qu698Fi3ikSSM2ZGDKfMG49sq17q/Ug4/3JmVWbJqR+lb1mtDYu1ExMEcyfC6hrdDzU+YNx7Vv1861jhm8nnlGDXhjD4bc28I99f0vXua1ZHAku2Vl8P68XvkKhtfGPJ3HqeQd+MBhr4SLjhIsST+dfGzl+sk+7ZR6C/wDQVtQgk8R56DoP614QeCZwfn8Q/W4qm44lCT6Z/wAEqfDS8G/WawKM1q0SAjW1cae+cuCFgHGoYEKzZd34iM+KQgC17d0dOKxi2z9lh4cSWbiTDxSYRHJCh5JbCVxYWVRdEBNzYnM2Fd7fzHXhVY7FuMm9xZSsbMDcmwYXUjz4LZkVHNm7cw5wEWGieUyBkkkkAYeMsZSL3DuQVPw3yj52sblcHsyjPukvU2s3NibTWPHiLDRhBiI0v4FBUKrlZCIwFAuOEqRqQQRe1WBhoCoILM1zfxWyyGQy+HInO+pzqA7vYAvj5ZFVY4VlEZVFzMirG3xBRwpeJGva54rHXOxQKjvxlY8E2mztefIoazWDVdlo5qJ9e48g9vO1h/ufzrCNIy5A2ya56jMqPcD9a9MF4pHfl8I9ta9j4G+6x/I/0NZlcMw3ZxFuX031J5PnHfCPeOQEAjnX3WvhrZ2+G+Xvmbe969xWhCWVkhZmviRwBc5AZk9B1vX3UJ7Ut4O4wndIfrJ7r5iMftD73C/xGpoQc5KKI5zUIuTKx3t28cXi5JflvwRj/wAa5L+eberVxqUr6OMVGKiuxgSk5PLLw7N94fpODCubyQ2je+pAHgbzuuV+qmpbVXdle7mLjlOIf6uF04eBr8UgyKsF5AHQnW5tkb1aFYGojGNjUXwbdDbrW40dt4AzQOisUe143BsVcZowI8wL9Rcc6g+wN/opwcJtRFV7mNmYDu3NypVxojXGunpVjEVT/azu93WIXEIPBNk/lIo/+yi/qprvTRjOWyXfo/k41DlBb49uqPve/sxeK8uCvJHqYtXUfd5yDXLX15QEipduh2hzYS0ct5YNOH50H/jJ5aeE5dLVL9tbo4Pacf0jBOqyG92A8LHUiVLXDeevUGr8bZ0vbb08lKVUbVur6+Dl9kO8NmfCucjeSL1y7xfys3+b3tIGvzu8GJwGKUupSWJg4B0IBOh0KkXFxlmav7ZW0UnhSWM3V1DD31B8wbj2qprK0pb49GWtJNuOx9Ubda+NW6HK/P8ALM/pWxWCKz5LcsF5PBpYza0UZAZvEQCAASbE2DGwsFvlc2FaeHx8eJRNY3dWkiViOMoCBx2BtbMHInJhnnXtj8AskZikLBGy4gbXUnONj0I8J6g9bVwNpGRCe8H1jujSOCQixJIFhhgkIFmJcZgXHE514aKELY7ZI4cpQeUSOLHFSFm8J04vlPvWzM68JLEcNsybcNudzpatJJGjw3FirMVBL8OeQJ4dbcTcNtALm9hmBWpPs7C4lCilHVlVzE1mHC2aMUbMX5H8s6gStq/9L8/6f4JW4y+H+Cu96sXA8kyrM8gIjRGaRDH3QsWCDuzoUI4lN+JRmTcV7YHbmGezA4HDBHHCgjfibhAHEX4ASCCV0U635W3Nt9l0ebQkxHobvH+fxL+vp1ge1thz4ZrTIQD8LDNG/C3P018q3NPdRetkZYa7Ph/TMG+F1Mt8o8Puun2S7FbYwkUolSSORy/H9XJN3YZShVnS3xm1h8pzBAvcWDsnfPB4iwSQBjorEAnWwBuQTkcgb5E1TuxNz8RiQGA7uM6SPex/Aozf1GXnVgbF7M8Oli694ftS6cjlEMv83FVfV2aaHs3NyXZc/fZfuWdKtRL3KKUX54J3JOqi7EAedaTzvLkl1Tm55+QrUnxGGh+NuNhYcORt4lTS4CqGdASTZeIXtXhtTac1+Awh0DOrxqWLslk4CpsBcgubHIhGW971menZbxLheO7/AH/19mpvjDpy/wAHpNteziHDd2TmAzG8ZdRxGK6ElXK3NyNASAbEVuwYzvsOG4SpbwlG1V1fgdTbI2ZSLjI2vUewOx2lBtIe5sgWUqt2iQcUBjbJ45o2JUswI1OuQk+GhGVhZVzW+pJ1Y355n8yaltUVH04/8OIOTe5m4BWawKzXZ6fLHKqC312/9LxjyA/Vr9XH+BSfF7m59x0qzu0zeD6Pgyim0k9416hf/kb8jb1cVWW6+5mIxreAcEQNmmYeEW5KPmbPQZeYrS0cVBO2Zn6uTk1XE5GBwMk0ixxKzuxsFAz9fIdSchVn7u7iYbAx/SdoMhdQGsf2cZ6D94/TztYXzrcxGM2dsWLgjXjmYDK4Mr9DI1vCl/boL3qst4d5sRjX4p2yHwxi4ROWQ6/eOf8AsJnKzUcR4j58kOIUcy5l/BYEG9su08YuHw3FHhlu0z6PJGpGROqKxsthmQxuRpViqLVDey/d/uMJ3rD6yeznqEH7MfkS38flU0tWbft3bY9EaFKlt3S6sVx969hjF4WSL5iLoejrmp/PL0JrsVg1Em4vKJWsrDPzLJGVJDAggkEHUEZEH3Fb2xduz4STvIH4ToRqrDoy8x+vQ1Ju1Pd/ucUJkHgnzPQSD4h7izevF7QmvoYSjdBN9zBnF1TwuxcOztvYDa8QhxChJcyEJ8QOnFC/M55jXqCM66e52xJ8F3mHdu8hv3kMmhF/jRl5G+Y5G59BRqOQQQSCCCCNQRoQeRHWrG3Q7UitoscbjILPzH+KOfLxDPr1qjfppRi9nK8eC5TqIylmfXyWpWa8oJ1dQykMrC4INwQdCCNRXrWWaZ8st61pcJcWIDLl4GzGRuLX8xW3SuXFPk9Ofi1ZygBCgMGdGBuwGYCsDYWIBOoNraE1Gpknw+G7twwCmNWk4jdxxBIlVlv8KqvFe1yToDUyeMEWOdeRw5HwsR5HMf1/WinKPVZOXFM4Uu0sRE+IN++SK10KhW4ihk4UYcuFoxmDnzzy98Vg4J7oAhbIvE3CwuLGzDMcQJF7XtcdQa9MfswNG6j6oyMruy+JWIIvxA6XCgE5Zc65mKwEipwkMypLisQ8hPhMciTsqhgdbyqLdEPK10oV3Lnr9M8TlD9Ps6RxMEFwbkq0au1sk7w8KEk5Bb2GWnOvXBbSPHKkpW4nEaWHJo1kS4zN7E3J5qdNBxMLsSZvDK4eAhVVy54nh7qVVVwvxtea2dgwUHMk12sHslVIYDikCqpmlzc8I4QbCwBsTpbWijXUtsfwE5TeWaUmypiGiYAx97I5e6hWhlZjJEwzcOBI2YFjwKS2ZWt3C4L4eNzMyWs1goyDqCxX4jZzfUXNworfGFHzEt66flpXuBTdOXweqKR4ph9OLO2g+Uegr2tWaUUUj0Vgms1ztt7cgwsfeTuFGYA+Zja/Co5nKu0m+EeN45ZGdoboHGYtsRjTwwRjhihvYsi3LPI1/CCbmwzta9q5G9PaVHCvcbOC+Hw96AOBLco1tZvxaZ5XqNb27/T4wlFvFB+7BzbzkI1/Dp661Fa16dK3h29uxlWahLKr79z0mmZ2LOxZmNyzEkknmSczXV3R2CcXi44reC/HIeka5t+dwv8AEK49XF2VbvdzhTO4s89iL6iMX4B75t7r0qfU2+nXwQ6ev1LCbooAAGlfdYArNYBuClKUBx96t3lxuGaFjwkkMjWvwsNDbpqPQ1Re29gYjCScE6cJ+VhmjDqrc/TUc6/RZFcTbzYSRlw2LAtMPq+LRmGRCN8sguLZg55c6t6fUyqeOqKuoojYs9Gfn6lTHe/s6mwt5IbywZkn54wLfGBqNfEPe1Q6tquyNi3RZkzg4PEiQ7rb64jBNZTxxE3aFjl6qbeE5eh5jpcu7+82HxkfHA2Y+JDk6n7y/wCx0NfnmtnAbRlgkEkLsjroynzuQRoR5HI1Wv0kbOY8Mnp1Mq+Hyj9J3rNQbc/tKixHDFibRzHIHSOQ6WUn4W+6fbpU4U1jTrlW8SRrQnGazEzSsVmuDswRWvJhvs2z1Ui6n2rZpauXHIR4xwWNzmep/l0Fe1KUjFR4QyKUpXQFYvXlisUkaM8jBVUXZmNgAOZNVZvh2ovJxRYIlEzBm0dvwfZHmc/SpaqZWvESK22NayyU739ocODvHHaWf7IPhT/EI55fCM/TWqf2ttifEyGSdy7H8gOiqMlHpWmT1rFbdOnjUvnyZFt8rH8eBSvuGFnYKgLMxAVQLkk6ADmasvdbs1SJe/2jw+EcXdEjgUDMmVtDly0630rq26NS5+jiuqVj4I3uhuHNjGV3BTD3zc6sOiDnfTi0HrlV3wxBQFUAAAAAaADIAe1amycdHNErxD6s3CG1gyjIMo5LkbeVq36xL7pWy930bFNMa1wKUpUBOKUpQCo9vzsD6Xg3RR9Yv1kf41vl7glfepDWCK6jJxaaOZRUlhlP7odpskNosZxSRDIPrIgAtY83GXPPPnpXZ3j7PYMWn0jZzIGa7cII7qTPMgj4G8tOoBzqK9o+wPo2MZlH1c15E6BifrF8s8/Rh0y5u7m9WIwT3ha6H4omvwN7cm0zGfqMq1vS3JW08MyvU2v07eUczF4SSJykqsjqbFWFiP8AvWvGrkV9nbbhsRwTKNMhLHrodHT8xnyNVtvNujiME9pRxITZZV+Buduqtr4T0yqarUKb2y4kRWUOK3R5RxKnG6PaXLh+GLFcUkIyDayIOX418jn58qg9KmsqjYsSI4WSg8xP0ps/aMU0YkhcOjaMpuP/AEfI1s3r88bvbz4jBycUDZH4o2uUb1W+vmM/9quXdbfXD41fB4ZQLtEx8Q81PzL5j3ArFv00queqNanUxs47kipQUqqWhSlYY0Bm9cTeXevD4JOKVrsR4Y1zdvQch5nKo3vh2nxw8UWEtJKMmfWNDexH32yOmXnyqp8ZjJJXLyszu2rMbk/+vLSr1Gjc+Z8IpXapR4h1OvvPvfiMa/1h4YwbpEvwjzP2m8z7Wrh1ilbEYRgsLgypScnliursDdrEYyTggXIfE7ZIn4j1+6Mz6VIt0OzWXEcMuJ4ooTmF0kkBFxYfIumZzPIc6kW39+8LgI/o2z0Qut1y/ZxnQ8VvjfXnrqeVVbNQ87KuX+EWIULG6zhG1hsDs/YsXHI3HMwtxWvK/lGl/Cvn5ZnSobPtvFbYxccBPBEWv3anJVX4nY2HEwF7E5XIsM84vj9oSzyGSZ2d21Zjn5DyA6DLyqzuyPd/gifEuPFL4I/wA+I+7D8kHXOGdaog7JPMiaE3dJQisRLCw0CoiqgCqoCqBoABYAewr0rArNZJqIUpSgFKUoBSlKAjG/8Au/8ASsG4UXkj+sj6kj4lHqtx626VRNfpxqojtA2B9FxrBRaOX6yPoLnxqPRr+xFaegt6wZm62vpNEfw2JeN1eNirqbqwNiD5GrO3a7RocSn0faIXxDg7wgd24OVpBoh89M+VVZSr9tMbVz18lOu2Vb4LB3v7MWjvNgrvHqYtXUfcPzr5a+tV+RUs3R7Qp8HZJLywfZv40H/jJ5fdOXS1THbG6mC2pH9Iwbqsh1cDwseaypqG+9rpqKrK2dL228ryTuqNq3V8PwVFX3DOyMGQlWUgqwNiCMwQa2Nq7Imw0hjnQo4zsdCOqkZEef8AO9tOryakuOhUeYvnqWpuf2pK3DFjiFbILPop/wAQfKfMZdbVYySAgEEEEXBGhB0NfmarW7H5J2hm43YwqVWNTmA1iX4SdBYrkMs6ytXpoxW+PHwaOm1EpPZInW1Nqw4eIyTOEQczzPQDUnLQZ1UG9/aLNirxw3igzB+3INPGeS5fCPevDtKln+nyLM7Mq2aIH4VRlHwjIa3BPMg59IpU2l0sUlOXLItRqZNuC4M1ilSDdfcvEY1roOCIGzTMMh1CjIu3pl1NXpTjBZkypGEpPCRx8Bs+WeQRwozu2iqM/U9AOZOQq0d39xcLgI/pOPdC6+IX/ZxkXI4RrI/TLlkOdbWJx+z9iw8EY45mF+G4Mr9Gka3hXoPyGtVjt/eXEYyTinbIfCguEX0W+vmczVHdZqOFxH+S3iFHL5l/BIt8O0qXE3iw3FHCci2kkg0N/sr5DM8+lQmsUq5XVGtYiirOyU3mRvbE2S+JxEcKauwBPRdWb2UE+1fofBYRYo1jQcKooVR0AFhVedkOwbK+KcZveOLL5QfGw9WAH8B9rLrI1lu+e1dEamkq2w3PqxSlKpFwUpSgFKUoBSlKAxXM29u7BjI+CdLjPhYZMhOV1PI/obZiupSvU2nlHjSfDKH3s3FxGCJb9pDfKUDTykHynz0PXlUar9NSxKwKsAQRYggEEHUEHUVWe+HZZrLgB5mA+uZjYnL8J9jyrV0+tT9tn2Zl+kxzD6KxrobF25PhZRJA5VuY1Vh9ll5j9ehFaMkZUkMCCDYgggg9CDoa+a0GlJYfKKKbi8rqXDs3eHA7XiEGJQJLqEJsb5+KF+Zty163GsG3t3CnwRLj6yDlIBmv+Io+H10NuWlRlWIIIJBBuCNQRmCCNDVh7p9pxAEOP8SEcImtcgWtaVbeIeYzzzBzNUnVOh7q+V4LasjcttnD8ldVfm4eyu4wEKkWZl7x+vE/izy1AKj2qObU7McPNLHNhGURM6tJGDdChYFjERoLX8OnS2lWEoqrqtRG2KUSzpqHXJtlZdseysocQBoTE/vd0/2ce461WaqSQALkmwA1JOQAHWv0FvZsT6Vg5YhbiIuhOgdSGS55C4tfoajmzN3cBsiLvsS4aXQORnfXhhj1Btz16kCpNPqlCvb1fZHF+ncrM9F5OJun2Y3Am2h4UA4hDextmbyn5RkDwjPrbStjevtKSJe42cFAUcPegDgUDICIaH106X1EZ3s38nxhKC8UHKMHNv8AEYfFzy09TnUYqeNErHuu+uyIJXRgttX2fU0zOxZyWZiSzE3JJ1JJ1NfFZrc2TsefEyCOBC7HPyA6sxyUeZq62orL4KqTk8I0wL6f95CrC3P7LnktLjQUTIiHR25/WfYGmWufKpVuh2ew4S0klpZ/tkeFPwKdD94566aVL1FZWo1rftr6eTSo0iXumeeGwqRoqRqFVQAqgWAA0AFetKVmmgKUpQClKUApSlAKUpQClKUApalKA4O2tzMHi3DzxXcZcSsysRyDFSOL3rnf3WbM/dP/AKsn/KpdavDGY2OJGeVgqKLsxNgBUkbbFwmyKVcHy0iM/wB1uzP3T/6sn/Kn91uzP3T/AOrJ/wAq+tjdpOCxE7RAlDe0bPksmXI/Kb3sDmcuZsJUDUkrLo8SbOI11S5SRwcHsvB7NhkZWaOIeJg8jsoPVVYnxHSw1yqJbR7ZFDEYeAsoPxSNw3HUKoNvc/0rS7YNqsZ48OLhFQSkcizFlU+wU/5qryrun0sZx32c5Kl+ocHshxguHYHath5mCYhTAxsAxPFGT0LWBX3FvOuztPcTBYmQyTiR2OVzLJYDWygNZR5CqFq8OzPazT4BeO5aJjDxHmFClT/lZR6g1HqaPR99bwd6e71fZMx/dbsz90/+rJ/yp/dbsz90/wDqyf8AKpPicWkal3IVVFyxNgB1JOlRjZnaZgpsQYgSguBHI4skhOoF/hzyHFreq0bLpLKb4LDhVHhpGP7rNmfun/1ZP+Vd/Y+w4MLH3eHQIup5knS7McyfWt+lRSsnLiTZJGuMXlJACs0pXBIKUpQClKUApSlAKUpQClKUApSlAKxes14YyNmRgjcDEEK1geE8jwnI+lAcjebe/D4JLytdyPDEtuM+dr+FfM/qcqpreTezEY17zGyD4IlvwLlb+I5nxH9NK9d7t3cXhpi2J4pONjae5Ic+Z5Nn8J9rjOuDW3pqK4pSXLMfUXTk9r4Rg1YnZ3vzie+jwst5Ve6oxPjSwJzJ+JAFOuY/Sq7qwux/ZPFNLOdI1Ea/ifNvyUD/ADiu9Uo+k3I40zl6iUT07X9juJY8SASjKImPJWBJS/S/EfcelVzX6VxWCSVCkihlYWZSLgg9RUDx/Y5AzXhneNfssoe3obg29b+tVNNq4xjtn2LOo0spS3QKnq69xtnPg9mcTqxc8c5jyDfCOFc7WPCi66E18bvdmGFwzrI7NNIpuvEAEBGhCC9z6k5i4tUx4Kj1WqjZiMehJp9O6/dLqUFvNvjiMc31h4YwbpEp8I6E/aa3M+1q4ddXerZX0bGTRDRXJT8DeJP0IHtXJrVqUVBbehm2OW57upNd0e0mbDWjxHFLCMhzkQDQKSfEvkfY8qtzZu1IZ4xJC6uh0YdeYPQ+Rr83VY/ZpuzjlkE/G0MJzKkXMo/AcgMviOfTKqGr09aW9cMuaW+ednUtalYFZrKNQUpSgFKUoBSlKAUpSgFKUoBSlKAUpSgNfGYOOVGSRVdGFirC4I8xVU739mEkN5cGDJHqYtXTP5ftr+vrqLer5K1NVdOp5iQ20xsXJ+ZavTs62V3Gz4rizSXlb+PNR/l4f1rX3o7N8Nim7xPqpCw4yo8LrfxXXk1vmHvetnevfLD4BAtuKUr9XEuQsMgWNvCv65WAq1ff68VCC5K1NPotyl0O3tLacUEZkmcIg1J68gBzPkKqTentNxE7cOFLQxA5EG0rfiIPhHkD6nlUc29vDPjJOOdr/ZQZIg6Kv89T1rmVZo0cYcz5ZXu1TnxHhFp7n9qQbhixxCtoJ9FOX/yD5T5jLyFWOrg6V+ZalW6W/wBPgyEe8kH2CfEl9TGx0/CcvQ1Hfos+6v6JKNXj2z+zvdsWyrPDiFHxAxMfMXZP0L/lVfYLBSTOI4VLu2iqLk/+vPSrv2nhoNrYC0LjhZlKuVN0ZGFwVOd7XFvPWt3dzdXD4OPhhXxH45Dm7m3M8hloMqjr1fp17cco7s03qWbl0ZHNzuzKODhlxdpJdQmsaHkcx4m8zkOQ51PLUArNUbLJWPMmXYVxgsRFKUrg7FKUoBSlKAUpSgFKUoBSlKAUpSgFKUoBSlKAVy9vbvQYuPgnTiGfCRkyk5XVuR/Q866lK9TaeUeNJrDKI3s3FxGCJbOSDlKB8OeQkHynTPQ/pUar9MyRBgQQCDkQcwQdQarfezsp4j3mAsCT4oWNlz1KMfhH3dOnStWjWp8WfZm3aRrmH0VcBmLZ+XM+QqxNz+y5ntLjgVXUQ6MbfvD8o8hnnqKlW6PZ7Bg7O9pZ/tkZL5IOX4jn6aVLQKiv1rftr6eTujSY90/o88PhkjQJGoVVFlVRYAdABpXrSlZxoClKUApSlAKUpQClKUApSlAKUpQClKUApSlAKUpQClKUApSlAKxas0oDFqzSlAKUpQClKUApSlAKUpQClKUApSlAf//Z"/>
          <p:cNvSpPr>
            <a:spLocks noChangeAspect="1" noChangeArrowheads="1"/>
          </p:cNvSpPr>
          <p:nvPr/>
        </p:nvSpPr>
        <p:spPr bwMode="auto">
          <a:xfrm>
            <a:off x="63500" y="-1049338"/>
            <a:ext cx="2105025" cy="21717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47" name="AutoShape 48" descr="data:image/jpeg;base64,/9j/4AAQSkZJRgABAQAAAQABAAD/2wCEAAkGBhQSEBUUEhQWEBUWFRgYFxUYFxccFRoZFxkXFxgYHhgYHSYiFxwjHRwXHzEgJCcpLC0uHB8xNTAsNSgrLCkBCQoKDgwOGg8PGiwlHyQwLC8yMC4pLC4tKiwtLSwwKSwvLDQsNCwpLSwpLCwsNDQsKiwpLCwsLC0pLCwsLCwpLP/AABEIAKAAoAMBIgACEQEDEQH/xAAcAAABBAMBAAAAAAAAAAAAAAAABAUGBwEDCAL/xABEEAACAQIEAQkFBQYEBQUAAAABAgMAEQQSITEFBgcTIkFRYXGBFTJSodEUQlORwSMzcpOxskNigpI0c+Hw8SQ1Y3TS/8QAGgEAAgMBAQAAAAAAAAAAAAAAAAMBAgQFBv/EADERAAEEAAQCBwkAAwAAAAAAAAEAAgMRBBIhMUFRBRMiYXGRsRUyQlKBocHR8BQj8f/aAAwDAQACEQMRAD8AvGiiihCKKKxehCzRSLFcVVGtYse21tPzrT7dX4G+X1rG/HYdji1zxaYInkWAnOimz26vwN8vrR7dX4G+X1qvtHDfOFPUv5Jzops9ur8DfL60e3V+Bvl9aPaGG+cI6l/JOdFNnt1fgb5fWj26vwN8vrR7Qw3zhHUv5Jzops9ur8DfL60e3V+Bvl9aPaGG+cI6l/JOdFNnt1fgb5fWlsGJDrcf+KbFioZTTHAlVcxzdwt1FFFaVRFFFFCEUUUUIRTTxjjCxK12C2BLMTooG5J8BS7GuwQld7VQXPFxjECVYD1IGUMCD+8I3zfwn7vr3WxTGSWVuGiNF3HkONcynRtFFzuCa+XfOK+Kk6PDs0cCncEq8hH3iRqF7l8bnwiXtab8aX+Y/wBaSUV6TD4GDDxiNjRp3anvKhzy42lftab8aX+Y/wBa2QY7EOwVZZmJvoJH7Bc/e7ACfIUgqc8Q4F7N4WGlFsXjhYKfeiw4sz+TP1Ae4Ejvpjo4m0Mos9wUWVEfa0340v8AMf60e1pvxpf5j/WtOFw7SOqKMzMwUDvJNhVpcL5qcLlVZXxGIkNwzQBBGGG6rn1kt3jTekTyYaCg8DXuCsA4qs/a0340v8x/rR7Wm/Gl/mP9akXLfkSuDbNBKZos2U5lyyo29mXuOuoHYRpUSpsIgmbmYBXgoNjQpX7Wm/Gl/mP9aPa0340v8x/rSSim9RH8o8gospYnGZwQRNKCDcHpH3HrV182vOR9pAjkIXEKNRssqj7w7j3j1Gm1EVsw+IaN1dGKMpBVhuCNiKwY7o2PENtnZeNiP7ZXa8jQ6hdj4fEB1uP+/Ct1QXm94niJsPDJMoV3W7AbFex7fdJFjb/xU5FcTCTmVpzDVpIPKxy5hUkYGnRZooorYloooooQsWqr+eDk2JMHIwHWi/ap5D3x+Vz6CrRpp5Q4UPFZhcG6nyYWIrFjAWMEzd2HN+/tadCe1XNciVsw+GaRgiKzsxsFUEsT3ADU17xuFMcrxndHZP8AaSP0qec1fKhsPIMPhcKs+KxDgdM7GyIPBRfKOszai/oK9W6TsZ26qh0Uh5t+ZqRZUxOPUKEIZMObFi2hUvbQAb5dTtfuqD853KQ43iUzXOSM9FGD8MZIJ9WzN6jurpgcQjEqwlx0rIZAvaVUqrNbuuRXI/Gf+Jn/AOdL/e1Y8M8ySFzlCzwfGCGdHIzAE6eYIv6XvXQXJjiChemaIrFHGELZmJUEasE2yXvdtTrfa9Qbmt5EwNGMRjI0lV75A98oW9swHaxNzrfQDvq1cPgUmwaoHcLJGVTMBbaw2sRoNgQPCuVj3MmmzR7gV40tAOVuU8VRXOfx9JcW8UAToVy2KZrsQut83aCbegqFKtzoL3NtO/uqd84fNu2CXpo7GO6pIPgkYE9XTVDa47r2pp4ZAMHCMVILzOP/AEyH7o/HYfnl/wB3w11MPJHFAOrGp4cyqG3O3TTxjhJw7Kjn9plu6fATsp8bU317lmLEsxLEm5J3JPbXit0Yc1oDjZVDXBFPHJPg32rGQw/dZrt/AozN8gR+VN0WCZo3kA6keXMx2u5sq+JOpt3AnsqweZThufEzSH7qKg85G1+S/OsfSWIMGFe9u9UPE6BWjFuCvbguECpe1r7eCjYeA/6U5CvKJYWHZXsVxYIhFGGDgludmNoooop6qiiiihCKRcV/dN6f1FLaScU/dN5D+opGJFwvHcfRWZ7wXK3LmHJxLFAbdKxHrY/rVrc2HKzhsJgwcCMZ5AQ87RquaSxcjNfNbcAeAFVjzkf+6Yn+If2rTBhMW8UiyRsUdGDKw3DKbg/nXYw0fXYSOz8I9FeQdoqfcu+Vs2G49PNBKHaNTEp3VQ0Vilv8rsT/ABC9QjhfD3xOISJTd5Htc33OpJ+ZpJI5Ykk3JJJJ3JO5Pia24PFmN1dd1N/PvHrqK1mMtjIbvSq2rFromfGxYbB9GjI56Do+qwYqyqEUWXs6zMSd7+Qp4yXw6RIwS2HRksdwAAbHsZWyEHx8ajfJrlHhMZAMqKknRmNhZczqwGYC1uuCAQO22m+j5gsSi4aAkXkROqMozhjZSxUfevZQDqTbxI8gLDjm5LS4aJk5XcRX7FKMbFnGWOUhfdYo+bJ/CCBmP+YL3GqH4vxZ8RM0kh1J0A2A7FHcBV88quEGRJekcmSTDSAItjGAqmTKG7SCFJ77k91c83rs9EtzZi7hsqSEUKRSzg/CZMVOkEK55JGso/qT3ADUnwpfya5G4rHvlw0RcXs0h0jXzc9vgLnwq8eSHIKLguGnxLn7ROImZmAsoVRmKJfWxIFyd9K6s2IazQbpCqnnGgjwZi4dAcwgXPO/4k8gFyf4UsAOwE+NTHmHgtFI1t8QB6BB9aqDH495pXlkOZ5GLsfFjc1c/MV/wp/+wf7VrldLgtwzGni9nqmx8fAq4bVmiikpCKKKKEIorF61T4jLbTMSbAVBcGiyilupFxdh0TeNh87/AKV7OLK6uth2kG9vOkPKLFhIrk2AuxPZlUXJrFjJh/jvrevXQJsbe2FzHy5mzcSxR/8AmYD00pirfjcUZZHkO7uzH/US361or1WGj6uFjOQA+yhxskoooorQoUk5Bwk4oZWykWsL2DEmwvfTTerhPK2NcQLpdY1KhlsTn93P1rZ7C4BbXXzvAebzhAKRrNIIvtEl4kt1nQMFdr26o31bQ2tU+5Zcn443jWBMloy8lr+6CqAm/br614npJ0rp3vZsKC3RhlNY5PJxKNg4ZHGVSxJtYBRLmjJ/hAfKPoL1zJKtmIGwJA9CRXRXL3lDhYsA6ArKUEY6MHcKwFr7DuqhMZj4pcWZWiEMTOC0UWgC6ZlW+17HyvXY6Lu3HcUNe9ZX7K2OZ3jONn6OCNEw+CgW7uIzmkY62zuSCWa5JA0A8qnXKLlBDNheJQxtd8PCyydwLRlremx8bjspk5B860GLeSLoRgo4IekW7gjIlg+wAXKMp/OqIk43IpxKxyNkxDftL7yAOXW58zc+ZrSITI8kiqSU2irl5iJx0MoJ93EKf9yD9RVNVY/MrxHLiZovjjV18421+TX9KX020/4hcPhIPkU6L3q52uiqKTyYsBQd77Abm+teDi2AuyWHbY3I7yRXPMrBxSaKV0VgGs01QsUgnntLf7qix8M19fLQUsmkCqSdgK0YSIhbt7zan17PQVmmtxDGnv8AJWbpqVrSe5ANiHBsNLi31FQTnVxxh4fOL/dES+Ujf/ksKnsMYLXAAA0Fu0nc1W/PdETgZPCWI+mo+lc9wc50Wc7vH1G/lYWiPc1yVB0UUV71IRUg5EclWx+LWIdVB1pX7FQbnzOw86j9OPB+UE2Fz9C5QSIUcdhU0mcPLCGbqRurL5LyjG8WnmQIuGw0YjjzAlEiS4XtG9ib+ZtpU/aL7RBiJmJIldYo/wDlCUAEWudSza+HlUO5EYBMPwxQjlZsWFYhW65ucoBXcL/UHzvZPE1WKKGJbqARa2X/AA1097T3steTlp0jq2Gn4TyapV5zm8m1eFY8II4yCOkAOthr1jc+DXN9t6rDiuDwEKtGkk2KmAt0qhEw+Yb2Buzr43FXZxmMNiUE8iQoinMb5R+1zrrcWBOUg9wNc/8AGYETESrGwdFkcIw7VzGx/K1b+ii5znM2A10USjQc0kSUi9iRcWNjuDuD3ivNFFeiSEU/chMf0PEcO3YZAh8nBQj50w04cn4y2Lw4G5mj/vF6z4trXwPa7aj6KzTRC6qwB6hdtcoIHkNT+lbjidwSGJHVt46W9P1rHC0vEQdiTW7CKNiAGGhNtSOw14nDCR0UetWNf7w2V30HFeuHn9mAdxdT6aUqpEOpJ/lf+4fUUtFdWE9mjuNEl29pPi4yV03BBt32N7VoOIz9Rbgn3r6EDt9eylxpL/i/6N/9Rv8ApVJmm9DvQPggJRGthYVGeXfABisNJGdM6Zb9xBzI3o1qfcXxSOIAyOqXNhc6k9wG7HwFI+G8eixIfKrBVcx3cZQzD3goOpt23A2PdU4jDmWOm6VRB5EbKGShrrXJ/EMA8MrRSqUdCQwPeP0O4NJq6J5wObZMWuYdSRR1ZQOzsRx2r47j5VRPHOTeIwj5Z4ync26N4htj5b+FdXA9Jtn/ANcnZkG4/I5hOeytRsmyppyV5rsTigssg+z4YjMZmZbkWNsqk3a/5VC6sjm24w8wGGxDn7NB11UGzlncCwPaBcnW1ga0Y+V8MRcz7qrBZU0mx/2R8OLM/RRj9kdFDBMqHvGhJtYWI2G5fuF8dkxEkReysDI2QKQAoyKCWYHU3bamxeInD4mWYWkzABGxD2YDcgJqx10vanrp53dZS2EzBSAOnYCzZTYjLrqK8hETZ147fm1rfVDRIZeGR4nEYnp8pyoUBbTKHjU3sbW6zMb+Vc4TwlHZTurEH0Nq6U4iy36TErhWBZblJma9gQuZSlmtc93Z3VTXLbklMcTNPDDmhdi46NlcKDuOp2V2OjJ2RSOa4gWkvBLbChlFZZbb6HuotXpb4pCxU85puTLz4tZyp6OE3BP3pCLKB5Xua18jua+fFMrzq0EOhsRaR/BVOwPefSr84FwKPDRKqqI1QWVRso7fM95rznSOPE94XD6k+8eAH7TQMnbcnTDRZEC9w/8ANYxKbMu6/MdoqOHlPPKsk2GjSSOFyrRNmXEMFFyQD+7NtQrC5Ftr2qQcPx6TxJLGbo6hlPge8dhGxHfelPw4ZHl4D7LM2QONrwZukKhQSLhi2wFtd+09mlOApLgB+zW2m/8AU0qqIQcuZ25VjyWLUmxiHRl1K9neO0f991KqwaY9ocKQFE+UXBM0ckuFjVpZjGGa5DIVJAlXLrnW+Y9+X80EGHinCQoxXBYQBpJcxBklUFrBwQRluXYj71h31MXgKksnbuvYfEdxpo4rwJcSuVH6JTIrzRhRaXVSQ+zahRqDr41eKYimP0PNIkj+JqTcn+UryGISqMmIMn2dgeuUS5HSL2ErrcE9xAO7rxLk/FMpVlBDbqQCp81NN3JXg2RpZZYFimaaQhrLfITZQpGoWwB8TetfLfickSo0LFWjImksTYxK6oykbHNm7dspI11qs+GixDspH94q0cjo25lDON8ysOfPCOiPamrRH0vmX0NNb8Lnwgt0RjT44bslv9IDL6qPM1a2H4u2bEPKY1w8TELJcg9UAvcHSwN1uNyDpWyGeCdUIYBpEDqLhZCp1DZd7VzMTgsQ4aPLgOBO31/YK3RYtrdwqaSQMLghge0G9/Ws5RVicd5v45CXQdG/4kdgx/iX3ZPXXxFQLivD5MMbTC6k2WRQcrHsW26Ofh7TsTXDdE4OykEHkfweK6bJmuGi0WojxJDgJmMnYsdy/nZdR5mn3gvIuWexmzQqf8Nf3hH+dto/JdfEVP8Ag/JSKBbIqoNyFFr+LNux8TV4oXSGmC/sB9f0qSYhrNCqvPN9NjT+2RYb/eNmn/JDZfVj4iplyZ5q8NhbMEBcf4j2aT07E9ADUux+KTDwSSWssaM5tvZQTUc45Li2i/fRwiSK8fRnK3S6EREsSzBwct0sQR2XrvQ4GRzckrzl5AkD9nzXLlxXEBPmIxcOGV2JF0QuwFmkyi1zl37qjnKjEZwk5IxeCkXIEU5QjuAI5We+ovcEn3Lg2vSjEvHJAmKiAX7RCYpDpm66nIWO5ZJBl1727qS8I4BI6XjcCDFRscQjxFVzOALxRHVDvctodDqa6kMUcLaaKr+KwyPdIUmwEkyTxLCjri440ixKyXMUqKAqymQbkbhtzqp1qXYPBCGFIENzY3Ow6xJdrfdFybDsuBXrBYYRRrDDdsotmYlreJYm7Hw/pS7D4cLftJ3J3P8A0pEsvWnK3bmmxx5NStkaAAAbDT8q91is1IV0UUUVKEVplw4Y32PYRvW6ioIBFFCSlmXcZx3jf/b2+n5U04jgKSjE5ZGJxERjYMbqujZbKdUsWOm2tP8AatUuFVtxr37H86oA9nuFBAO6hXE+HTR4co3Viw8QKG3SieSxuXUdYENYjTc5rmwtrl4VE8fDlGrSmC73Obo4IXkIDLqBfuO5qZmF191s47m0P5j9RSKXAxPPHK6tHKmim9tNbr8JBv501uK4PFf3NJMHEJs4VxGaGYwzurJDhkkkkc9ZSS6+8NG9y5vrrvTihixPWjbUEZgVIOuoOVgCO8H6UwcoeETlca7AMsn2dlyE/u4XBdSpN75cx0uD62o5Tr02IcI5C/YJDIyNY6yKYTcdn7wj1onw0WJbTxp/xDJXxnRPuJ4qkBaJFZnSFpT1TkAF8t2OhJbSwufKmfifEVnw2ExYLKqzxdLGScozP0bqy7Eq5G/dTa+KnXpsLOHkdIljSRFzNLHJKAjgfGq5r+IufF3TkkB9oV5WXDzMrlL3kLjKzuXsMpYgXCjsuD2BrY44GgbAeioXvkKfXmSczYc9bKqq/lIp0/KmNOS8xSGKR4yMO6mPEC5nKx+4pUiym2jNmNxfQE3D1gsKIwRBHlubs7Xux+Ik3Zz4k0qGCJ99i3gNF/Ib+tZhOdownmO9XJtg4Ph45C0SXfMzWDMVVn95gpOSMntIAO/lTn0DN7xsPhH6t9K3pGALDQeFerVGVzvfNqwobLyiACwFhXuiirgUhFFFFShFFFFCEUUUUIRRRRQhYNeXQEWIvXuioq0JG2HK+4f9J2+opvn4bG0MsUYXCtIOvlRQdfebuY2vZtbb9lPdq8SwK3vAGl5SzVnlwUmjukcFyAE61gAZG1Jt/cflSiLCAam7N3n9O70req1mgMvV2pR4LFqLVmimqEUUUUIRRRRQhFFFFCF//9k="/>
          <p:cNvSpPr>
            <a:spLocks noChangeAspect="1" noChangeArrowheads="1"/>
          </p:cNvSpPr>
          <p:nvPr/>
        </p:nvSpPr>
        <p:spPr bwMode="auto">
          <a:xfrm>
            <a:off x="63500" y="-744538"/>
            <a:ext cx="1524000" cy="15240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48" name="AutoShape 50" descr="data:image/jpeg;base64,/9j/4AAQSkZJRgABAQAAAQABAAD/2wCEAAkGBhQSEBUUEhQWEBUWFRgYFxUYFxccFRoZFxkXFxgYHhgYHSYiFxwjHRwXHzEgJCcpLC0uHB8xNTAsNSgrLCkBCQoKDgwOGg8PGiwlHyQwLC8yMC4pLC4tKiwtLSwwKSwvLDQsNCwpLSwpLCwsNDQsKiwpLCwsLC0pLCwsLCwpLP/AABEIAKAAoAMBIgACEQEDEQH/xAAcAAABBAMBAAAAAAAAAAAAAAAABAUGBwEDCAL/xABEEAACAQIEAQkFBQYEBQUAAAABAgMAEQQSITEFBgcTIkFRYXGBFTJSodEUQlORwSMzcpOxskNigpI0c+Hw8SQ1Y3TS/8QAGgEAAgMBAQAAAAAAAAAAAAAAAAMBAgQFBv/EADERAAEEAAQCBwkAAwAAAAAAAAEAAgMRBBIhMUFRBRMiYXGRsRUyQlKBocHR8BQj8f/aAAwDAQACEQMRAD8AvGiiihCKKKxehCzRSLFcVVGtYse21tPzrT7dX4G+X1rG/HYdji1zxaYInkWAnOimz26vwN8vrR7dX4G+X1qvtHDfOFPUv5Jzops9ur8DfL60e3V+Bvl9aPaGG+cI6l/JOdFNnt1fgb5fWj26vwN8vrR7Qw3zhHUv5Jzops9ur8DfL60e3V+Bvl9aPaGG+cI6l/JOdFNnt1fgb5fWlsGJDrcf+KbFioZTTHAlVcxzdwt1FFFaVRFFFFCEUUUUIRTTxjjCxK12C2BLMTooG5J8BS7GuwQld7VQXPFxjECVYD1IGUMCD+8I3zfwn7vr3WxTGSWVuGiNF3HkONcynRtFFzuCa+XfOK+Kk6PDs0cCncEq8hH3iRqF7l8bnwiXtab8aX+Y/wBaSUV6TD4GDDxiNjRp3anvKhzy42lftab8aX+Y/wBa2QY7EOwVZZmJvoJH7Bc/e7ACfIUgqc8Q4F7N4WGlFsXjhYKfeiw4sz+TP1Ae4Ejvpjo4m0Mos9wUWVEfa0340v8AMf60e1pvxpf5j/WtOFw7SOqKMzMwUDvJNhVpcL5qcLlVZXxGIkNwzQBBGGG6rn1kt3jTekTyYaCg8DXuCsA4qs/a0340v8x/rR7Wm/Gl/mP9akXLfkSuDbNBKZos2U5lyyo29mXuOuoHYRpUSpsIgmbmYBXgoNjQpX7Wm/Gl/mP9aPa0340v8x/rSSim9RH8o8gospYnGZwQRNKCDcHpH3HrV182vOR9pAjkIXEKNRssqj7w7j3j1Gm1EVsw+IaN1dGKMpBVhuCNiKwY7o2PENtnZeNiP7ZXa8jQ6hdj4fEB1uP+/Ct1QXm94niJsPDJMoV3W7AbFex7fdJFjb/xU5FcTCTmVpzDVpIPKxy5hUkYGnRZooorYloooooQsWqr+eDk2JMHIwHWi/ap5D3x+Vz6CrRpp5Q4UPFZhcG6nyYWIrFjAWMEzd2HN+/tadCe1XNciVsw+GaRgiKzsxsFUEsT3ADU17xuFMcrxndHZP8AaSP0qec1fKhsPIMPhcKs+KxDgdM7GyIPBRfKOszai/oK9W6TsZ26qh0Uh5t+ZqRZUxOPUKEIZMObFi2hUvbQAb5dTtfuqD853KQ43iUzXOSM9FGD8MZIJ9WzN6jurpgcQjEqwlx0rIZAvaVUqrNbuuRXI/Gf+Jn/AOdL/e1Y8M8ySFzlCzwfGCGdHIzAE6eYIv6XvXQXJjiChemaIrFHGELZmJUEasE2yXvdtTrfa9Qbmt5EwNGMRjI0lV75A98oW9swHaxNzrfQDvq1cPgUmwaoHcLJGVTMBbaw2sRoNgQPCuVj3MmmzR7gV40tAOVuU8VRXOfx9JcW8UAToVy2KZrsQut83aCbegqFKtzoL3NtO/uqd84fNu2CXpo7GO6pIPgkYE9XTVDa47r2pp4ZAMHCMVILzOP/AEyH7o/HYfnl/wB3w11MPJHFAOrGp4cyqG3O3TTxjhJw7Kjn9plu6fATsp8bU317lmLEsxLEm5J3JPbXit0Yc1oDjZVDXBFPHJPg32rGQw/dZrt/AozN8gR+VN0WCZo3kA6keXMx2u5sq+JOpt3AnsqweZThufEzSH7qKg85G1+S/OsfSWIMGFe9u9UPE6BWjFuCvbguECpe1r7eCjYeA/6U5CvKJYWHZXsVxYIhFGGDgludmNoooop6qiiiihCKRcV/dN6f1FLaScU/dN5D+opGJFwvHcfRWZ7wXK3LmHJxLFAbdKxHrY/rVrc2HKzhsJgwcCMZ5AQ87RquaSxcjNfNbcAeAFVjzkf+6Yn+If2rTBhMW8UiyRsUdGDKw3DKbg/nXYw0fXYSOz8I9FeQdoqfcu+Vs2G49PNBKHaNTEp3VQ0Vilv8rsT/ABC9QjhfD3xOISJTd5Htc33OpJ+ZpJI5Ykk3JJJJ3JO5Pia24PFmN1dd1N/PvHrqK1mMtjIbvSq2rFromfGxYbB9GjI56Do+qwYqyqEUWXs6zMSd7+Qp4yXw6RIwS2HRksdwAAbHsZWyEHx8ajfJrlHhMZAMqKknRmNhZczqwGYC1uuCAQO22m+j5gsSi4aAkXkROqMozhjZSxUfevZQDqTbxI8gLDjm5LS4aJk5XcRX7FKMbFnGWOUhfdYo+bJ/CCBmP+YL3GqH4vxZ8RM0kh1J0A2A7FHcBV88quEGRJekcmSTDSAItjGAqmTKG7SCFJ77k91c83rs9EtzZi7hsqSEUKRSzg/CZMVOkEK55JGso/qT3ADUnwpfya5G4rHvlw0RcXs0h0jXzc9vgLnwq8eSHIKLguGnxLn7ROImZmAsoVRmKJfWxIFyd9K6s2IazQbpCqnnGgjwZi4dAcwgXPO/4k8gFyf4UsAOwE+NTHmHgtFI1t8QB6BB9aqDH495pXlkOZ5GLsfFjc1c/MV/wp/+wf7VrldLgtwzGni9nqmx8fAq4bVmiikpCKKKKEIorF61T4jLbTMSbAVBcGiyilupFxdh0TeNh87/AKV7OLK6uth2kG9vOkPKLFhIrk2AuxPZlUXJrFjJh/jvrevXQJsbe2FzHy5mzcSxR/8AmYD00pirfjcUZZHkO7uzH/US361or1WGj6uFjOQA+yhxskoooorQoUk5Bwk4oZWykWsL2DEmwvfTTerhPK2NcQLpdY1KhlsTn93P1rZ7C4BbXXzvAebzhAKRrNIIvtEl4kt1nQMFdr26o31bQ2tU+5Zcn443jWBMloy8lr+6CqAm/br614npJ0rp3vZsKC3RhlNY5PJxKNg4ZHGVSxJtYBRLmjJ/hAfKPoL1zJKtmIGwJA9CRXRXL3lDhYsA6ArKUEY6MHcKwFr7DuqhMZj4pcWZWiEMTOC0UWgC6ZlW+17HyvXY6Lu3HcUNe9ZX7K2OZ3jONn6OCNEw+CgW7uIzmkY62zuSCWa5JA0A8qnXKLlBDNheJQxtd8PCyydwLRlremx8bjspk5B860GLeSLoRgo4IekW7gjIlg+wAXKMp/OqIk43IpxKxyNkxDftL7yAOXW58zc+ZrSITI8kiqSU2irl5iJx0MoJ93EKf9yD9RVNVY/MrxHLiZovjjV18421+TX9KX020/4hcPhIPkU6L3q52uiqKTyYsBQd77Abm+teDi2AuyWHbY3I7yRXPMrBxSaKV0VgGs01QsUgnntLf7qix8M19fLQUsmkCqSdgK0YSIhbt7zan17PQVmmtxDGnv8AJWbpqVrSe5ANiHBsNLi31FQTnVxxh4fOL/dES+Ujf/ksKnsMYLXAAA0Fu0nc1W/PdETgZPCWI+mo+lc9wc50Wc7vH1G/lYWiPc1yVB0UUV71IRUg5EclWx+LWIdVB1pX7FQbnzOw86j9OPB+UE2Fz9C5QSIUcdhU0mcPLCGbqRurL5LyjG8WnmQIuGw0YjjzAlEiS4XtG9ib+ZtpU/aL7RBiJmJIldYo/wDlCUAEWudSza+HlUO5EYBMPwxQjlZsWFYhW65ucoBXcL/UHzvZPE1WKKGJbqARa2X/AA1097T3steTlp0jq2Gn4TyapV5zm8m1eFY8II4yCOkAOthr1jc+DXN9t6rDiuDwEKtGkk2KmAt0qhEw+Yb2Buzr43FXZxmMNiUE8iQoinMb5R+1zrrcWBOUg9wNc/8AGYETESrGwdFkcIw7VzGx/K1b+ii5znM2A10USjQc0kSUi9iRcWNjuDuD3ivNFFeiSEU/chMf0PEcO3YZAh8nBQj50w04cn4y2Lw4G5mj/vF6z4trXwPa7aj6KzTRC6qwB6hdtcoIHkNT+lbjidwSGJHVt46W9P1rHC0vEQdiTW7CKNiAGGhNtSOw14nDCR0UetWNf7w2V30HFeuHn9mAdxdT6aUqpEOpJ/lf+4fUUtFdWE9mjuNEl29pPi4yV03BBt32N7VoOIz9Rbgn3r6EDt9eylxpL/i/6N/9Rv8ApVJmm9DvQPggJRGthYVGeXfABisNJGdM6Zb9xBzI3o1qfcXxSOIAyOqXNhc6k9wG7HwFI+G8eixIfKrBVcx3cZQzD3goOpt23A2PdU4jDmWOm6VRB5EbKGShrrXJ/EMA8MrRSqUdCQwPeP0O4NJq6J5wObZMWuYdSRR1ZQOzsRx2r47j5VRPHOTeIwj5Z4ync26N4htj5b+FdXA9Jtn/ANcnZkG4/I5hOeytRsmyppyV5rsTigssg+z4YjMZmZbkWNsqk3a/5VC6sjm24w8wGGxDn7NB11UGzlncCwPaBcnW1ga0Y+V8MRcz7qrBZU0mx/2R8OLM/RRj9kdFDBMqHvGhJtYWI2G5fuF8dkxEkReysDI2QKQAoyKCWYHU3bamxeInD4mWYWkzABGxD2YDcgJqx10vanrp53dZS2EzBSAOnYCzZTYjLrqK8hETZ147fm1rfVDRIZeGR4nEYnp8pyoUBbTKHjU3sbW6zMb+Vc4TwlHZTurEH0Nq6U4iy36TErhWBZblJma9gQuZSlmtc93Z3VTXLbklMcTNPDDmhdi46NlcKDuOp2V2OjJ2RSOa4gWkvBLbChlFZZbb6HuotXpb4pCxU85puTLz4tZyp6OE3BP3pCLKB5Xua18jua+fFMrzq0EOhsRaR/BVOwPefSr84FwKPDRKqqI1QWVRso7fM95rznSOPE94XD6k+8eAH7TQMnbcnTDRZEC9w/8ANYxKbMu6/MdoqOHlPPKsk2GjSSOFyrRNmXEMFFyQD+7NtQrC5Ftr2qQcPx6TxJLGbo6hlPge8dhGxHfelPw4ZHl4D7LM2QONrwZukKhQSLhi2wFtd+09mlOApLgB+zW2m/8AU0qqIQcuZ25VjyWLUmxiHRl1K9neO0f991KqwaY9ocKQFE+UXBM0ckuFjVpZjGGa5DIVJAlXLrnW+Y9+X80EGHinCQoxXBYQBpJcxBklUFrBwQRluXYj71h31MXgKksnbuvYfEdxpo4rwJcSuVH6JTIrzRhRaXVSQ+zahRqDr41eKYimP0PNIkj+JqTcn+UryGISqMmIMn2dgeuUS5HSL2ErrcE9xAO7rxLk/FMpVlBDbqQCp81NN3JXg2RpZZYFimaaQhrLfITZQpGoWwB8TetfLfickSo0LFWjImksTYxK6oykbHNm7dspI11qs+GixDspH94q0cjo25lDON8ysOfPCOiPamrRH0vmX0NNb8Lnwgt0RjT44bslv9IDL6qPM1a2H4u2bEPKY1w8TELJcg9UAvcHSwN1uNyDpWyGeCdUIYBpEDqLhZCp1DZd7VzMTgsQ4aPLgOBO31/YK3RYtrdwqaSQMLghge0G9/Ws5RVicd5v45CXQdG/4kdgx/iX3ZPXXxFQLivD5MMbTC6k2WRQcrHsW26Ofh7TsTXDdE4OykEHkfweK6bJmuGi0WojxJDgJmMnYsdy/nZdR5mn3gvIuWexmzQqf8Nf3hH+dto/JdfEVP8Ag/JSKBbIqoNyFFr+LNux8TV4oXSGmC/sB9f0qSYhrNCqvPN9NjT+2RYb/eNmn/JDZfVj4iplyZ5q8NhbMEBcf4j2aT07E9ADUux+KTDwSSWssaM5tvZQTUc45Li2i/fRwiSK8fRnK3S6EREsSzBwct0sQR2XrvQ4GRzckrzl5AkD9nzXLlxXEBPmIxcOGV2JF0QuwFmkyi1zl37qjnKjEZwk5IxeCkXIEU5QjuAI5We+ovcEn3Lg2vSjEvHJAmKiAX7RCYpDpm66nIWO5ZJBl1727qS8I4BI6XjcCDFRscQjxFVzOALxRHVDvctodDqa6kMUcLaaKr+KwyPdIUmwEkyTxLCjri440ixKyXMUqKAqymQbkbhtzqp1qXYPBCGFIENzY3Ow6xJdrfdFybDsuBXrBYYRRrDDdsotmYlreJYm7Hw/pS7D4cLftJ3J3P8A0pEsvWnK3bmmxx5NStkaAAAbDT8q91is1IV0UUUVKEVplw4Y32PYRvW6ioIBFFCSlmXcZx3jf/b2+n5U04jgKSjE5ZGJxERjYMbqujZbKdUsWOm2tP8AatUuFVtxr37H86oA9nuFBAO6hXE+HTR4co3Viw8QKG3SieSxuXUdYENYjTc5rmwtrl4VE8fDlGrSmC73Obo4IXkIDLqBfuO5qZmF191s47m0P5j9RSKXAxPPHK6tHKmim9tNbr8JBv501uK4PFf3NJMHEJs4VxGaGYwzurJDhkkkkc9ZSS6+8NG9y5vrrvTihixPWjbUEZgVIOuoOVgCO8H6UwcoeETlca7AMsn2dlyE/u4XBdSpN75cx0uD62o5Tr02IcI5C/YJDIyNY6yKYTcdn7wj1onw0WJbTxp/xDJXxnRPuJ4qkBaJFZnSFpT1TkAF8t2OhJbSwufKmfifEVnw2ExYLKqzxdLGScozP0bqy7Eq5G/dTa+KnXpsLOHkdIljSRFzNLHJKAjgfGq5r+IufF3TkkB9oV5WXDzMrlL3kLjKzuXsMpYgXCjsuD2BrY44GgbAeioXvkKfXmSczYc9bKqq/lIp0/KmNOS8xSGKR4yMO6mPEC5nKx+4pUiym2jNmNxfQE3D1gsKIwRBHlubs7Xux+Ik3Zz4k0qGCJ99i3gNF/Ib+tZhOdownmO9XJtg4Ph45C0SXfMzWDMVVn95gpOSMntIAO/lTn0DN7xsPhH6t9K3pGALDQeFerVGVzvfNqwobLyiACwFhXuiirgUhFFFFShFFFFCEUUUUIRRRRQhYNeXQEWIvXuioq0JG2HK+4f9J2+opvn4bG0MsUYXCtIOvlRQdfebuY2vZtbb9lPdq8SwK3vAGl5SzVnlwUmjukcFyAE61gAZG1Jt/cflSiLCAam7N3n9O70req1mgMvV2pR4LFqLVmimqEUUUUIRRRRQhFFFFCF//9k="/>
          <p:cNvSpPr>
            <a:spLocks noChangeAspect="1" noChangeArrowheads="1"/>
          </p:cNvSpPr>
          <p:nvPr/>
        </p:nvSpPr>
        <p:spPr bwMode="auto">
          <a:xfrm>
            <a:off x="63500" y="-744538"/>
            <a:ext cx="1524000" cy="15240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49" name="AutoShape 52" descr="data:image/jpeg;base64,/9j/4AAQSkZJRgABAQAAAQABAAD/2wCEAAkGBhASEBQUEBQVFRQVFRcUFRQWFxgbFhgXFxYXFRQWFhUXGyYgGBkmGRQWHy8gIygpLC0sFh8xNTA2NSgrLSkBCQoKDgwOGg8PGiolHyQpLDUyKiwsLCosLCksLCwsLCwwLCwsLCwsLCksLCwsLywsLCw0LCwpLCwsLCwsLCwsLP/AABEIAOQA3QMBIgACEQEDEQH/xAAcAAEAAgMBAQEAAAAAAAAAAAAABgcBBAUDAgj/xABBEAACAQIDBQYCBwUIAgMAAAABAgMAEQQhMQUGEkFRBxMiYXGBMkIUI1JicpGhM1OCwdEVF3OSk7HS8GPhQ8Lx/8QAGgEBAAMBAQEAAAAAAAAAAAAAAAMEBQIBBv/EACsRAAICAQMDBAEEAwEAAAAAAAABAgMRBBIhMUFREyJhkaFxgbHwwdHxYv/aAAwDAQACEQMRAD8AvGlKUApSlAKUpQClKUBg1z8TiWduCL+JuQrbxCEqQDYkZGtXZJHARazA2b161TuzKaq6J9/PwSwwk5H0uyYrZi/nc/1rP9lRfZ/U/wBa3K5m8O34sHA00pGQ8K3sXbkq+f8AsLnlUkdJU8JQX0cSulFNuR6jZ8FyLZgXIudDe3PyP5V9f2VD9n9T/WtHdmCUQd5P+2mPeyD7PF8EYB0CrwrbyJ1JqOYneLE4nFGLD3REmaHis1iUBMhPDIhGQFrnO+QyLGVaKqTaUVx8EUtVKKTbfPYmP9lw/Z/U/wBaf2VF9n9T/WuPunteeV5o5omTuioVySeLiByub3IAF7kkXsSSKkl64ekqi8bV9Ekb5SWU2af9lRfZ/U/1rzn2UoF4/CwzGZ/KujWDXEtJS1jav2O1bPyamCxnH4Wycaj+YrbrmYtOKZAuTDNmHTpXTrzTzk8xlzh4z5FiXDXczSlKtEYpSlAKUpQClKUApSlAKUpQClKUApSlAYtWiV4Z/J1/UZ1v1o48eOI/et+dVtSsRUvDX84JK+rXwfO2JsQsR+jIrymwUObIOrMegHIam3rVJYzaWJxOMRsTJ3oWeOO4/ZC7i6oLWseA+oW+dW1vbsbFYlBHh5hCtm4zYlnJFgmVuFdbm9/KuRuNumhwMQxUXC4nM4B+IspIjLg5jL5fIX5itaiyNUHJ9fyZeornbYorhfgmONxaxIztoo//AAC5AvUNxuxRNicTPEF7/gRVs9mVzGChsy+GUcOoYZAXGZre3w20scsaOGsFea6qzfCCt24RcIoPiINwHFuo4Gyp2aKfj442fEMj2U3Vu5QxG6iwN1fJc1MinkKjri1HcSWzTlt8Ex3dxamAKeJXRQZUduJ1Yi542sL89AB5V5YNPpUyz3PcRE9wCCOJyCrTZ6ixZVy5seYJjexHlxGJaCRuG6rLiDE1hIGRBwnK6sxU6W8IY/NVgogAsMgMgBoPSo7FtZJU98fhH1evnvASQDmMz6HT/Y1y95Nvx4OBpZM+SJzdz8Kj/uQvWNjQSR4bimN5nBll8nbPhH3VFkHkoqKS2x3MmUk5bUbOzVvxvzZj+Q0rfrT2WPql9P5mtyq+mWKo/pn75JbH7mKUpVg4FKUoBSlKAUpSgFYNZrmbx7ZXC4aSZvkXwj7THJF92I/WvUm3hHjeFlnKG+cf9p/Q8rcFuL/y/Fwf5P1yqTg1+axj5O+77i+t4+84vv8AFxX/ADr9B7v7XXFYaOZNHW5HRhky+zAj2q3qdP6Si1/WVdPf6jaf9R0qUpVMtilKwWoDNaW0Pji/HXr9M5kEDrlb3zuBWvOeKdB9kFv6fyqpfNShhd2v5JYLnP6m+KzWBWatkRy9tbJMyqY3MUqG8cgANidQVPxKbAEeVV1s3aYZ3VZIQ8zrESDcL3SMpaPIFk4EuoY3sQAbkkWRtzEFMPKVLcfAwThtxcZHhtxZXvzOQzJyBqotubpmPAxzPIXmLyx8Cgd2FQyu/IEEd27G/M2t1uaZKSxJ9TO1eU04r5/wTPd2GKPFRuigpMngdRnxJxIWdyAZCwkLX9MvFUl3hxuIiivhoe+kJsF4gqqObsSRkPLPMedRHY2CgbFYRcJKspwsbd4CWCpdES4KghmLM7WuRkRkReuvv3gcfLERhXRIxG5lFz3knhPgHhsBYEaj4vKuJJOaz+SSDca3hfRX2ytrTY3auHGLcSATZKP2Y4QWHCvS6jPU86ufELdGHVT/ALVEdy91YvomCkdCskZafzLSKwu2f2Sht5DzqZMK81c42e2K4Swd6SuVazLq+TX2Yfql9P51t1ztmyhYyGy4GIN/++dbS4nS4IvoTb+RyrN09i9KOeuEXrF7me9KwKzVojFKUoDymmVVZmNgoJJOgAFyaj+5m9y45JSBwskhAXn3ZJ7pj5kAg+amuT2r7e7rDCBT45zY+Ua/F+ZsvoTVe7j7f+iYxHY2jf6uT8LEeL2IU+gNXKtNvqc+/Yp2ajbao9i/KzXypyr6qmXDF6qftc3h45UwqHwx+OTzcjwr7Kb/AMQ6Va7VQm+G7mLw87PifH3jFu+W/AzMb2+6funplcZ1c0Si7MyKerctmER+rE7JN4OCV8K5ykvJH+MDxr7qAf4T1qu698Fi3ikSSM2ZGDKfMG49sq17q/Ug4/3JmVWbJqR+lb1mtDYu1ExMEcyfC6hrdDzU+YNx7Vv1861jhm8nnlGDXhjD4bc28I99f0vXua1ZHAku2Vl8P68XvkKhtfGPJ3HqeQd+MBhr4SLjhIsST+dfGzl+sk+7ZR6C/wDQVtQgk8R56DoP614QeCZwfn8Q/W4qm44lCT6Z/wAEqfDS8G/WawKM1q0SAjW1cae+cuCFgHGoYEKzZd34iM+KQgC17d0dOKxi2z9lh4cSWbiTDxSYRHJCh5JbCVxYWVRdEBNzYnM2Fd7fzHXhVY7FuMm9xZSsbMDcmwYXUjz4LZkVHNm7cw5wEWGieUyBkkkkAYeMsZSL3DuQVPw3yj52sblcHsyjPukvU2s3NibTWPHiLDRhBiI0v4FBUKrlZCIwFAuOEqRqQQRe1WBhoCoILM1zfxWyyGQy+HInO+pzqA7vYAvj5ZFVY4VlEZVFzMirG3xBRwpeJGva54rHXOxQKjvxlY8E2mztefIoazWDVdlo5qJ9e48g9vO1h/ufzrCNIy5A2ya56jMqPcD9a9MF4pHfl8I9ta9j4G+6x/I/0NZlcMw3ZxFuX031J5PnHfCPeOQEAjnX3WvhrZ2+G+Xvmbe969xWhCWVkhZmviRwBc5AZk9B1vX3UJ7Ut4O4wndIfrJ7r5iMftD73C/xGpoQc5KKI5zUIuTKx3t28cXi5JflvwRj/wAa5L+eberVxqUr6OMVGKiuxgSk5PLLw7N94fpODCubyQ2je+pAHgbzuuV+qmpbVXdle7mLjlOIf6uF04eBr8UgyKsF5AHQnW5tkb1aFYGojGNjUXwbdDbrW40dt4AzQOisUe143BsVcZowI8wL9Rcc6g+wN/opwcJtRFV7mNmYDu3NypVxojXGunpVjEVT/azu93WIXEIPBNk/lIo/+yi/qprvTRjOWyXfo/k41DlBb49uqPve/sxeK8uCvJHqYtXUfd5yDXLX15QEipduh2hzYS0ct5YNOH50H/jJ5aeE5dLVL9tbo4Pacf0jBOqyG92A8LHUiVLXDeevUGr8bZ0vbb08lKVUbVur6+Dl9kO8NmfCucjeSL1y7xfys3+b3tIGvzu8GJwGKUupSWJg4B0IBOh0KkXFxlmav7ZW0UnhSWM3V1DD31B8wbj2qprK0pb49GWtJNuOx9Ubda+NW6HK/P8ALM/pWxWCKz5LcsF5PBpYza0UZAZvEQCAASbE2DGwsFvlc2FaeHx8eJRNY3dWkiViOMoCBx2BtbMHInJhnnXtj8AskZikLBGy4gbXUnONj0I8J6g9bVwNpGRCe8H1jujSOCQixJIFhhgkIFmJcZgXHE514aKELY7ZI4cpQeUSOLHFSFm8J04vlPvWzM68JLEcNsybcNudzpatJJGjw3FirMVBL8OeQJ4dbcTcNtALm9hmBWpPs7C4lCilHVlVzE1mHC2aMUbMX5H8s6gStq/9L8/6f4JW4y+H+Cu96sXA8kyrM8gIjRGaRDH3QsWCDuzoUI4lN+JRmTcV7YHbmGezA4HDBHHCgjfibhAHEX4ASCCV0U635W3Nt9l0ebQkxHobvH+fxL+vp1ge1thz4ZrTIQD8LDNG/C3P018q3NPdRetkZYa7Ph/TMG+F1Mt8o8Puun2S7FbYwkUolSSORy/H9XJN3YZShVnS3xm1h8pzBAvcWDsnfPB4iwSQBjorEAnWwBuQTkcgb5E1TuxNz8RiQGA7uM6SPex/Aozf1GXnVgbF7M8Oli694ftS6cjlEMv83FVfV2aaHs3NyXZc/fZfuWdKtRL3KKUX54J3JOqi7EAedaTzvLkl1Tm55+QrUnxGGh+NuNhYcORt4lTS4CqGdASTZeIXtXhtTac1+Awh0DOrxqWLslk4CpsBcgubHIhGW971menZbxLheO7/AH/19mpvjDpy/wAHpNteziHDd2TmAzG8ZdRxGK6ElXK3NyNASAbEVuwYzvsOG4SpbwlG1V1fgdTbI2ZSLjI2vUewOx2lBtIe5sgWUqt2iQcUBjbJ45o2JUswI1OuQk+GhGVhZVzW+pJ1Y355n8yaltUVH04/8OIOTe5m4BWawKzXZ6fLHKqC312/9LxjyA/Vr9XH+BSfF7m59x0qzu0zeD6Pgyim0k9416hf/kb8jb1cVWW6+5mIxreAcEQNmmYeEW5KPmbPQZeYrS0cVBO2Zn6uTk1XE5GBwMk0ixxKzuxsFAz9fIdSchVn7u7iYbAx/SdoMhdQGsf2cZ6D94/TztYXzrcxGM2dsWLgjXjmYDK4Mr9DI1vCl/boL3qst4d5sRjX4p2yHwxi4ROWQ6/eOf8AsJnKzUcR4j58kOIUcy5l/BYEG9su08YuHw3FHhlu0z6PJGpGROqKxsthmQxuRpViqLVDey/d/uMJ3rD6yeznqEH7MfkS38flU0tWbft3bY9EaFKlt3S6sVx969hjF4WSL5iLoejrmp/PL0JrsVg1Em4vKJWsrDPzLJGVJDAggkEHUEZEH3Fb2xduz4STvIH4ToRqrDoy8x+vQ1Ju1Pd/ucUJkHgnzPQSD4h7izevF7QmvoYSjdBN9zBnF1TwuxcOztvYDa8QhxChJcyEJ8QOnFC/M55jXqCM66e52xJ8F3mHdu8hv3kMmhF/jRl5G+Y5G59BRqOQQQSCCCCNQRoQeRHWrG3Q7UitoscbjILPzH+KOfLxDPr1qjfppRi9nK8eC5TqIylmfXyWpWa8oJ1dQykMrC4INwQdCCNRXrWWaZ8st61pcJcWIDLl4GzGRuLX8xW3SuXFPk9Ofi1ZygBCgMGdGBuwGYCsDYWIBOoNraE1Gpknw+G7twwCmNWk4jdxxBIlVlv8KqvFe1yToDUyeMEWOdeRw5HwsR5HMf1/WinKPVZOXFM4Uu0sRE+IN++SK10KhW4ihk4UYcuFoxmDnzzy98Vg4J7oAhbIvE3CwuLGzDMcQJF7XtcdQa9MfswNG6j6oyMruy+JWIIvxA6XCgE5Zc65mKwEipwkMypLisQ8hPhMciTsqhgdbyqLdEPK10oV3Lnr9M8TlD9Ps6RxMEFwbkq0au1sk7w8KEk5Bb2GWnOvXBbSPHKkpW4nEaWHJo1kS4zN7E3J5qdNBxMLsSZvDK4eAhVVy54nh7qVVVwvxtea2dgwUHMk12sHslVIYDikCqpmlzc8I4QbCwBsTpbWijXUtsfwE5TeWaUmypiGiYAx97I5e6hWhlZjJEwzcOBI2YFjwKS2ZWt3C4L4eNzMyWs1goyDqCxX4jZzfUXNworfGFHzEt66flpXuBTdOXweqKR4ph9OLO2g+Uegr2tWaUUUj0Vgms1ztt7cgwsfeTuFGYA+Zja/Co5nKu0m+EeN45ZGdoboHGYtsRjTwwRjhihvYsi3LPI1/CCbmwzta9q5G9PaVHCvcbOC+Hw96AOBLco1tZvxaZ5XqNb27/T4wlFvFB+7BzbzkI1/Dp661Fa16dK3h29uxlWahLKr79z0mmZ2LOxZmNyzEkknmSczXV3R2CcXi44reC/HIeka5t+dwv8AEK49XF2VbvdzhTO4s89iL6iMX4B75t7r0qfU2+nXwQ6ev1LCbooAAGlfdYArNYBuClKUBx96t3lxuGaFjwkkMjWvwsNDbpqPQ1Re29gYjCScE6cJ+VhmjDqrc/TUc6/RZFcTbzYSRlw2LAtMPq+LRmGRCN8sguLZg55c6t6fUyqeOqKuoojYs9Gfn6lTHe/s6mwt5IbywZkn54wLfGBqNfEPe1Q6tquyNi3RZkzg4PEiQ7rb64jBNZTxxE3aFjl6qbeE5eh5jpcu7+82HxkfHA2Y+JDk6n7y/wCx0NfnmtnAbRlgkEkLsjroynzuQRoR5HI1Wv0kbOY8Mnp1Mq+Hyj9J3rNQbc/tKixHDFibRzHIHSOQ6WUn4W+6fbpU4U1jTrlW8SRrQnGazEzSsVmuDswRWvJhvs2z1Ui6n2rZpauXHIR4xwWNzmep/l0Fe1KUjFR4QyKUpXQFYvXlisUkaM8jBVUXZmNgAOZNVZvh2ovJxRYIlEzBm0dvwfZHmc/SpaqZWvESK22NayyU739ocODvHHaWf7IPhT/EI55fCM/TWqf2ttifEyGSdy7H8gOiqMlHpWmT1rFbdOnjUvnyZFt8rH8eBSvuGFnYKgLMxAVQLkk6ADmasvdbs1SJe/2jw+EcXdEjgUDMmVtDly0630rq26NS5+jiuqVj4I3uhuHNjGV3BTD3zc6sOiDnfTi0HrlV3wxBQFUAAAAAaADIAe1amycdHNErxD6s3CG1gyjIMo5LkbeVq36xL7pWy930bFNMa1wKUpUBOKUpQCo9vzsD6Xg3RR9Yv1kf41vl7glfepDWCK6jJxaaOZRUlhlP7odpskNosZxSRDIPrIgAtY83GXPPPnpXZ3j7PYMWn0jZzIGa7cII7qTPMgj4G8tOoBzqK9o+wPo2MZlH1c15E6BifrF8s8/Rh0y5u7m9WIwT3ha6H4omvwN7cm0zGfqMq1vS3JW08MyvU2v07eUczF4SSJykqsjqbFWFiP8AvWvGrkV9nbbhsRwTKNMhLHrodHT8xnyNVtvNujiME9pRxITZZV+Buduqtr4T0yqarUKb2y4kRWUOK3R5RxKnG6PaXLh+GLFcUkIyDayIOX418jn58qg9KmsqjYsSI4WSg8xP0ps/aMU0YkhcOjaMpuP/AEfI1s3r88bvbz4jBycUDZH4o2uUb1W+vmM/9quXdbfXD41fB4ZQLtEx8Q81PzL5j3ArFv00queqNanUxs47kipQUqqWhSlYY0Bm9cTeXevD4JOKVrsR4Y1zdvQch5nKo3vh2nxw8UWEtJKMmfWNDexH32yOmXnyqp8ZjJJXLyszu2rMbk/+vLSr1Gjc+Z8IpXapR4h1OvvPvfiMa/1h4YwbpEvwjzP2m8z7Wrh1ilbEYRgsLgypScnliursDdrEYyTggXIfE7ZIn4j1+6Mz6VIt0OzWXEcMuJ4ooTmF0kkBFxYfIumZzPIc6kW39+8LgI/o2z0Qut1y/ZxnQ8VvjfXnrqeVVbNQ87KuX+EWIULG6zhG1hsDs/YsXHI3HMwtxWvK/lGl/Cvn5ZnSobPtvFbYxccBPBEWv3anJVX4nY2HEwF7E5XIsM84vj9oSzyGSZ2d21Zjn5DyA6DLyqzuyPd/gifEuPFL4I/wA+I+7D8kHXOGdaog7JPMiaE3dJQisRLCw0CoiqgCqoCqBoABYAewr0rArNZJqIUpSgFKUoBSlKAjG/8Au/8ASsG4UXkj+sj6kj4lHqtx626VRNfpxqojtA2B9FxrBRaOX6yPoLnxqPRr+xFaegt6wZm62vpNEfw2JeN1eNirqbqwNiD5GrO3a7RocSn0faIXxDg7wgd24OVpBoh89M+VVZSr9tMbVz18lOu2Vb4LB3v7MWjvNgrvHqYtXUfcPzr5a+tV+RUs3R7Qp8HZJLywfZv40H/jJ5fdOXS1THbG6mC2pH9Iwbqsh1cDwseaypqG+9rpqKrK2dL228ryTuqNq3V8PwVFX3DOyMGQlWUgqwNiCMwQa2Nq7Imw0hjnQo4zsdCOqkZEef8AO9tOryakuOhUeYvnqWpuf2pK3DFjiFbILPop/wAQfKfMZdbVYySAgEEEEXBGhB0NfmarW7H5J2hm43YwqVWNTmA1iX4SdBYrkMs6ytXpoxW+PHwaOm1EpPZInW1Nqw4eIyTOEQczzPQDUnLQZ1UG9/aLNirxw3igzB+3INPGeS5fCPevDtKln+nyLM7Mq2aIH4VRlHwjIa3BPMg59IpU2l0sUlOXLItRqZNuC4M1ilSDdfcvEY1roOCIGzTMMh1CjIu3pl1NXpTjBZkypGEpPCRx8Bs+WeQRwozu2iqM/U9AOZOQq0d39xcLgI/pOPdC6+IX/ZxkXI4RrI/TLlkOdbWJx+z9iw8EY45mF+G4Mr9Gka3hXoPyGtVjt/eXEYyTinbIfCguEX0W+vmczVHdZqOFxH+S3iFHL5l/BIt8O0qXE3iw3FHCci2kkg0N/sr5DM8+lQmsUq5XVGtYiirOyU3mRvbE2S+JxEcKauwBPRdWb2UE+1fofBYRYo1jQcKooVR0AFhVedkOwbK+KcZveOLL5QfGw9WAH8B9rLrI1lu+e1dEamkq2w3PqxSlKpFwUpSgFKUoBSlKAxXM29u7BjI+CdLjPhYZMhOV1PI/obZiupSvU2nlHjSfDKH3s3FxGCJb9pDfKUDTykHynz0PXlUar9NSxKwKsAQRYggEEHUEHUVWe+HZZrLgB5mA+uZjYnL8J9jyrV0+tT9tn2Zl+kxzD6KxrobF25PhZRJA5VuY1Vh9ll5j9ehFaMkZUkMCCDYgggg9CDoa+a0GlJYfKKKbi8rqXDs3eHA7XiEGJQJLqEJsb5+KF+Zty163GsG3t3CnwRLj6yDlIBmv+Io+H10NuWlRlWIIIJBBuCNQRmCCNDVh7p9pxAEOP8SEcImtcgWtaVbeIeYzzzBzNUnVOh7q+V4LasjcttnD8ldVfm4eyu4wEKkWZl7x+vE/izy1AKj2qObU7McPNLHNhGURM6tJGDdChYFjERoLX8OnS2lWEoqrqtRG2KUSzpqHXJtlZdseysocQBoTE/vd0/2ce461WaqSQALkmwA1JOQAHWv0FvZsT6Vg5YhbiIuhOgdSGS55C4tfoajmzN3cBsiLvsS4aXQORnfXhhj1Btz16kCpNPqlCvb1fZHF+ncrM9F5OJun2Y3Am2h4UA4hDextmbyn5RkDwjPrbStjevtKSJe42cFAUcPegDgUDICIaH106X1EZ3s38nxhKC8UHKMHNv8AEYfFzy09TnUYqeNErHuu+uyIJXRgttX2fU0zOxZyWZiSzE3JJ1JJ1NfFZrc2TsefEyCOBC7HPyA6sxyUeZq62orL4KqTk8I0wL6f95CrC3P7LnktLjQUTIiHR25/WfYGmWufKpVuh2ew4S0klpZ/tkeFPwKdD94566aVL1FZWo1rftr6eTSo0iXumeeGwqRoqRqFVQAqgWAA0AFetKVmmgKUpQClKUApSlAKUpQClKUApalKA4O2tzMHi3DzxXcZcSsysRyDFSOL3rnf3WbM/dP/AKsn/KpdavDGY2OJGeVgqKLsxNgBUkbbFwmyKVcHy0iM/wB1uzP3T/6sn/Kn91uzP3T/AOrJ/wAq+tjdpOCxE7RAlDe0bPksmXI/Kb3sDmcuZsJUDUkrLo8SbOI11S5SRwcHsvB7NhkZWaOIeJg8jsoPVVYnxHSw1yqJbR7ZFDEYeAsoPxSNw3HUKoNvc/0rS7YNqsZ48OLhFQSkcizFlU+wU/5qryrun0sZx32c5Kl+ocHshxguHYHath5mCYhTAxsAxPFGT0LWBX3FvOuztPcTBYmQyTiR2OVzLJYDWygNZR5CqFq8OzPazT4BeO5aJjDxHmFClT/lZR6g1HqaPR99bwd6e71fZMx/dbsz90/+rJ/yp/dbsz90/wDqyf8AKpPicWkal3IVVFyxNgB1JOlRjZnaZgpsQYgSguBHI4skhOoF/hzyHFreq0bLpLKb4LDhVHhpGP7rNmfun/1ZP+Vd/Y+w4MLH3eHQIup5knS7McyfWt+lRSsnLiTZJGuMXlJACs0pXBIKUpQClKUApSlAKUpQClKUApSlAKxes14YyNmRgjcDEEK1geE8jwnI+lAcjebe/D4JLytdyPDEtuM+dr+FfM/qcqpreTezEY17zGyD4IlvwLlb+I5nxH9NK9d7t3cXhpi2J4pONjae5Ic+Z5Nn8J9rjOuDW3pqK4pSXLMfUXTk9r4Rg1YnZ3vzie+jwst5Ve6oxPjSwJzJ+JAFOuY/Sq7qwux/ZPFNLOdI1Ea/ifNvyUD/ADiu9Uo+k3I40zl6iUT07X9juJY8SASjKImPJWBJS/S/EfcelVzX6VxWCSVCkihlYWZSLgg9RUDx/Y5AzXhneNfssoe3obg29b+tVNNq4xjtn2LOo0spS3QKnq69xtnPg9mcTqxc8c5jyDfCOFc7WPCi66E18bvdmGFwzrI7NNIpuvEAEBGhCC9z6k5i4tUx4Kj1WqjZiMehJp9O6/dLqUFvNvjiMc31h4YwbpEp8I6E/aa3M+1q4ddXerZX0bGTRDRXJT8DeJP0IHtXJrVqUVBbehm2OW57upNd0e0mbDWjxHFLCMhzkQDQKSfEvkfY8qtzZu1IZ4xJC6uh0YdeYPQ+Rr83VY/ZpuzjlkE/G0MJzKkXMo/AcgMviOfTKqGr09aW9cMuaW+ednUtalYFZrKNQUpSgFKUoBSlKAUpSgFKUoBSlKAUpSgNfGYOOVGSRVdGFirC4I8xVU739mEkN5cGDJHqYtXTP5ftr+vrqLer5K1NVdOp5iQ20xsXJ+ZavTs62V3Gz4rizSXlb+PNR/l4f1rX3o7N8Nim7xPqpCw4yo8LrfxXXk1vmHvetnevfLD4BAtuKUr9XEuQsMgWNvCv65WAq1ff68VCC5K1NPotyl0O3tLacUEZkmcIg1J68gBzPkKqTentNxE7cOFLQxA5EG0rfiIPhHkD6nlUc29vDPjJOOdr/ZQZIg6Kv89T1rmVZo0cYcz5ZXu1TnxHhFp7n9qQbhixxCtoJ9FOX/yD5T5jLyFWOrg6V+ZalW6W/wBPgyEe8kH2CfEl9TGx0/CcvQ1Hfos+6v6JKNXj2z+zvdsWyrPDiFHxAxMfMXZP0L/lVfYLBSTOI4VLu2iqLk/+vPSrv2nhoNrYC0LjhZlKuVN0ZGFwVOd7XFvPWt3dzdXD4OPhhXxH45Dm7m3M8hloMqjr1fp17cco7s03qWbl0ZHNzuzKODhlxdpJdQmsaHkcx4m8zkOQ51PLUArNUbLJWPMmXYVxgsRFKUrg7FKUoBSlKAUpSgFKUoBSlKAUpSgFKUoBSlKAVy9vbvQYuPgnTiGfCRkyk5XVuR/Q866lK9TaeUeNJrDKI3s3FxGCJbOSDlKB8OeQkHynTPQ/pUar9MyRBgQQCDkQcwQdQarfezsp4j3mAsCT4oWNlz1KMfhH3dOnStWjWp8WfZm3aRrmH0VcBmLZ+XM+QqxNz+y5ntLjgVXUQ6MbfvD8o8hnnqKlW6PZ7Bg7O9pZ/tkZL5IOX4jn6aVLQKiv1rftr6eTujSY90/o88PhkjQJGoVVFlVRYAdABpXrSlZxoClKUApSlAKUpQClKUApSlAKUpQClKUApSlAKUpQClKUApSlAKxas0oDFqzSlAKUpQClKUApSlAKUpQClKUApSlAf//Z"/>
          <p:cNvSpPr>
            <a:spLocks noChangeAspect="1" noChangeArrowheads="1"/>
          </p:cNvSpPr>
          <p:nvPr/>
        </p:nvSpPr>
        <p:spPr bwMode="auto">
          <a:xfrm>
            <a:off x="63500" y="-1049338"/>
            <a:ext cx="2105025" cy="2171701"/>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50" name="AutoShape 56" descr="data:image/jpeg;base64,/9j/4AAQSkZJRgABAQAAAQABAAD/2wCEAAkGBhQSEBUUExQWFBUWGBgYGBgYGRwYFhofGBkdHh4YIBgbHCYeIB8jHBwaHy8gIycpLS0sHh4xNTAqNSYrLCkBCQoKDgwOGg8PGi8kHSUtLCwsNTA1LCksNDYqLCksLCwqKi0sLCwsLCwuKS0sKSwsLC8sNCwsKTQsLCwsLCksLf/AABEIAOEA4QMBIgACEQEDEQH/xAAcAAACAwEBAQEAAAAAAAAAAAAABgQFBwMCAQj/xABGEAACAQIEBAQDBgQDBQcFAQABAhEAAwQSITEFBhNBIlFhcQcygRQjQlKRoWJygrEzwdEVkuHw8SQ0U2NzdKI1Q3WysyX/xAAbAQACAwEBAQAAAAAAAAAAAAAABAIDBQYBB//EADwRAAEDAgQDBQYFAwIHAAAAAAEAAhEDIQQSMUEFUWETInGBkRQyobHB8AYjUtHhFULxkrIWJDNicqLC/9oADAMBAAIRAxEAPwDcaKKKEIooooQiiiihCKK+M0CTVNjuZUCnpA3W7EA5PfNpmHfwzNU1a9OiM1RwA6qTWlxgBXJNV97mCws+PNH5Az/uoIpcfGtfDK15zIIZR93E9skZo/mmuYLpv94vmIDD+nY/SPY1zeJ/ETQctBsn/ut6fzCcZgz/AHFWq8zO4zIiZTtLkn65VgH0k1BbjF1nId2tkk5VTLkI9GKyTG4MH0iqvFcUw6y5vpabuSQDp2ZDBP1AI8xVJiPiRhCCrK76x4V8JjZgWII8xsR+9Z7cRxTGT2YcR0ER57q7JQp6wmfF3nzZrrNcSI3jJ65VgEHuYkeo284nDSFIl1XXIzFkIPdQxIDeR27d5CGPiqykgWc6/hLNDx6wIPv/ANaiW/ibeVjktWwh/ASxg94MiJ8tqZ/ofGKhlwMxu6x6ROv3qo+04cWHyWkCyGSbRyz2BKqYPysoI07HSd694Vzlm2zWm2IkkAjsUJKn9NRqDrWaj4n3hczC1bAPzLLGT+aZ0Maf32qSPimc4boASIcB/m8iPDoR5+R9oP6DxinGUG1x3hbobo9poHX5LR8HxO9Ei42YGGV4dZG/YGDuII0IqZhuZrpkm2hgkFVY5hHkSIMiCJy6EUg2/iThc6tFxSfC4Kg6dmkHcH9QT5Cr21x2wzLct3rbK8I3iAIP4TB13JU6dx5Uu6txXB++HAHTMJ01E/K6lloVNITlZ5ksNu+XscysoU/lLEZQfrVmGpIYZbo8nEH+ZRp+qyP6RXqxde3cypcZFy5kAMoIMMMpERqpj1MRTuH/ABG0/wDWbFpt8bKp2D/SU7UVRYXmdR4bqlWABJUEpB2buQDB0O0GTEE3du4GAIIIOoI1BB7zXS0cRSrtzU3ApJzHNMOC9UUUVeooooooQiiiihCKKKKEIooooQiiiihCKh8T4kthC7n2EgEk6ACfU/SuHFuMraDKvju5SVQa6xpm2AE9yR6UsC/qWdbjMd2Zcx/+MwP4RpWNxHirMIMrRmfy5eKZo0C+5sFMxmMuX0IZwqGPCgBGhmCzA5tuwAPlUb7wfluf/Bv8wf2qp4txzCWBNwhW7KoZLh+gyn6ms245zjfvswDulo7Jm1j1bc/WsHCcMx3GH53nu83CB4NjXyhNvrUsOIGqeeM8/YVJUq1y4pIgQMp9LgP7qTSTjeecXcJC3WRSdFX5te2aMx/vULhvAjew9+8G0sgHKBLGe/YBQASTqdNqteXW6uFv2rQW1iEVbiXFOR3UGHVnJ0ABB0gemldZR4Zw/h7HFre0c0gOzaNmLwdBebA23SJrVapAmJ0jdUWC4c16/wBMstt2MTdJXUmIOhMzU2zwHJivs+JDo2uXLlhjBy+I9mIgEA6nauXHyyYt2zhyCrJcEHOABkeRoSQBJ7maZP8AbVt73QxJhQ63cNf/ABWs8Oqse6aga/6EaeJxOIDGvpiWuZJDdRpdvOJuImNOSpYxhJB1B3S5wq7YAQXLQuM11QczOAqHL+UiTJNSeZhat3b9hbKIUuDpsubNlEyGLMdwQdPKonFsAbeMuW1iRdOXUAQTK6nSII1qdz2FONe4jI63MpBV1bUKAQQDpqO9TGV+KpuzGHNLtTEywi2mk28V4ZDCI0MfNVPCuHNfvW7SfM7BZOw8yfYSfpVo1nC/ahhxbYpnFo3sx6kk5c4WckZvw5du9ROWeJjD4u1dacqt4o3hgVJ+gM1YYLguXFi7cdBh0udQ3cylWUNmAXWSx0GWJHfavcZUc2q7OSGhkti0ukz4kWgddF5SbLRAvN/BQrHLzHG/ZGbK2cpmAzCRqDEjQjXfSuON4KURnW7auqjBGKEhgSSBKsAdYOokaUwcHx+fFYvHspy20dl7av4EE+eWaX+MYlC+WxK2stvSZJIWSWMDMQzMJ/yqGHxGJq1xTOzW5rCM2rhOswRGyk5rWsnqY+ilYLnLFWlCC5mUEEBxmjKZEE6j9adMB8RrFzpm7Nq4rCdCUIbQw3Yazr5Cs74biFRjNpbxIyqrarLECSAQSYkCCNSD2q549y7atvcW2+W5atC5dQy1sExKJc3kFhAYazvSXEeGcPrVRTqMyuMkOb5AyBNrgSR5qyjWqtEtM+K1hnHURgZDKyyDofxKQR6Bv1rrhcbdtOVtsAsZwhAKSSQ38QB8J0O5JgzWLcK5nxGGyBWJQEOEb5TuNJ2B1GnrWm8G5qsYp7ZRocq4NtvmHyn6jwnUVxuM4TjeEO7WmZbB7w6X7w2+XVP069OuMp1WhcN4ot5fysNGQkSp/wAxqCD3BFTaRekDeY7HLbIYaMDLiQe1MPCOPK8W7hi4CV2hWI10O0lYbL77xWzw3i7MV+W+z4HgfD9ktWw5ZcaK5ooordSqKKKKEIooooQiiiihCKruJ8YFohQM7kTlmAB+ZmjQfqT2Bgx24lxAWUzEEkmFUbsfL+5J7AGlS7buO7OXylzJCqCBAAgFpJED076CsXi3Exg2ZWkZzpPzTNCj2hk6LnbS6B/9tiTLE5gWJ3J0P/MDtVDzZzkcGAoRGusDAzE5R5kZR9BNfOcuYjhLRC3mN5vlWE0H5iAm3l61mCYa/iGdwty8w1dgpY+5IrN4JwQYw+14uOzneRmPwtPqr8RiOz/Lp6ruetjLr3HaYEvcbREX18h2AGp7A1P4DirWHxBtXVs37VwFepHZvlIY6oJAkQCNfIV4wXNXS6Sqg6QQpes/guTozTuWYQZOxEDTSuPHeA9Mi5Zm5h7oLW3AmAN0aNmXvP8ArXaOGc+zVRkY4QyLadRo4agaEc4KzxbvtuRr98kyYLB/YzexGHJuWABnRo6iFHh7LjzyM8H0H1gtg1wWPtX0YfZXIZWJmbbqSUyjxHSQNPy1UXeOQgyF+q9vp3ySOm66qAUiSwXL45GomN6a+AcnW3CXsW7XXdUfKZKorfLIBltPwyo7DMYBy6rHYaX4l3vgsI3cAIE3AEXhx1BuJKukPswaX8PvklfFX7KpfGHt3XR4BuPotsBgwACyAQRux27a18wFu5j76W3dEVV3yqoRFgQFABPYBfWtk4lw9LCrbtOBlkOoORVmN1VciiM2mjHTU134TyXbWwCgFl21hVCDcwGjxmRuC8j9qg3HVu/Sp0x2gEhxdmiRF5HvQNIA8kFjbOJty0SjwX4VWLupZ3iJ6jFNxp4FSYgfn7VC418P7bgJatixdBWP8YggmIZSra7wQ36itHw/LVwDL1Mi+S5jPqTmWT6sGqbheCWrEuZYqC0mNNNSFUATGk6nfzqhoxjyx2ZzSDcl3/yC4fJezTEiAfL6rMOAcmphgVv20u3C0EsjkAESFVXtwCd5O+1W/FvhZhjb6mQW5APgLW2BaBly+NCZIGgGtOXDr2G4jh7eJtglLinK2qNAYiCO8EHQyP1rnd5W0IS5CndSCAffIVH6ivXUsSyo+oXOcToQ7KR5WEecdEZmEAaeUrC+O2LmBc2bd9ms3FzBW8jurWzIDAjXTyPtTDAXOn1Om/T/AD5Wyf70R+9fonE8m22ssreMwYDAG3MaDI+YAe2u+tU/DMKofI7dNFGWMzKAMuiwZCEHsTBAEAzo0zimIwwYx9Nud2rpifGAL+vSVB1Jr5IJgbLK+TMMguNiGZWNlGdLQP3jMo8JyxqBqdJ2FVGHtXcViMq+K5eb6EkySfQb+wrSuaeQsO7sLZ6dyYDKuVCxXMFZfl1GmZcsk7Gs+4Nx44dLqhFzOjKLgH3qZu07EaRH6HtTuHxJrvrVaQmrDRBiGi+41EyTobaaKDmABrXWarbmLToYKzbD2xCpcgFrjs3jKP21kR27jQVU8XwP2PExbvK5RtGU+JSOzDsfaRv7Vb8OvHA4JrouB7l85bQRsyJA8Vw+TwYA0I+tc+WuDFUOMvIzoJFu2FzNeZ5XUR8mpknc1XRrDDU3FxlglvWo4m+ul7ctdgFJzc5Fr6+ATTyfzqMTdyXQEuZAARs5UknTsYO1NNi0G6gPd+24hVgg+YIkHzrFuI4cW+ndtnIXlunMvbKsRv3UkHKTrvMxJf8AkLm3rI9u803VlwToXEa/URXL8b4IKTTjMIIbuN2kHbpP8WTuHxEns6mq0ngPHuqFW4MrlZBmVeBqRpoe+XyOhMGLqkRCbdm0V0ZellnzlR+hkg+hNNnCOJ9ZTIyuphgDI12YHyP+RHanuE8TGKaWPPfE+YG6pxFHIZGin0UUVuJVFFFFCEV8YxX2qfmHHQvSX5rikHyVToW9zMAecnYGqa9ZlGmajzACk1pcYCqeI4o4h1YEoizkiMzBo8RkGAYEACY3OsCk47xGzhbRe67MfwqbjSx8soI+ulTr1hFE3HMebvC/oIX9qyXnLjiYi/8AdAC1bGVYAGbzb69vQVx3DcLU4zjM1QnLqSBFthPwWjVeMPTgaqmxeJa47OxJLEncn6a04cDxAvLaTB3Gw160Z6bNKXgT4n0GrxusbQBEAim5d+yur2r9pmf5ke20OYGqAE5SdJAI11G8VOflK2XX7Ni1DwHFu9Nq6ojMDIkSBr2IruuIVKBHs75YW6EjMzTcCRli3eAjYys2k1/vC868194xwKxdv3biYywkszG26vbZddRlIkka6RUPgOHxGKT7LabLZDl7j65dSAJG5JgBUG5/UR+Y+OHEMvyMVUBrgUA3WURnJgGPIeWvtpvKd+3Yw9k2ED+FDO8sw8Z3Hj3ljoigD8UUniK9TB4amK5udMwBDco1sBJ5SOp0Ksa0PeSzz6z93VLifh9hk8BW4GSC33gztC5iCsZEEd/oJNP+F5MKKoV1UKAAAGAXSNIcFtNJbX6aV3wWCfEv1bvyfhXsR5D+DaTu/osA8+fLuLtWUxGEJY4d+pdsQPvrcQ6gxOYDxCP3MCkqOHOIl1dznNnuyTI662n5cgYUnOy2aAOatsDwO3aggZmGxMaewAyr9AKoPifir1jCJirDuv2a/au3VUx1LU5XQjuIaY9KY+DcXt4qxbv2WzW7ihlPv2PkQZBHYg114hgVvWntXBKXFZGHmGBB/Y1psptpjKwQFSSTcrrZuhlDKZBAII2IOoP6V8xKyjDzU/2pa+G2JY4BbNwzdwjvhbnvZMKfrbyN9aaGGlTXiTvg+scEwf8AIx/W45pypU+FVvLwbBj/AMr+7E1dcx8XGFwl/ENtatu8eZUSB9TA+tCEtcpcQvYrinEL3Ub7NZZcLaSfBntibrxtIbSfJvSmzGcNS78y67Bhow9mGsem1U/IHAzhOH2bb/4pXqXSdzcuHO8+xMfQUwXLgUEkgACSToAB3JqLmhwhwkL0GNEvPygCf8QgDTRRmjfLvkgncZIPvrSPf5MwqXbk2FbVpHjyAKcsoAwyEnL4TpqIPYs3JvGcRj8VexYYpgADZwyEf4pVvFiCSJiQVHp7Gb3i3ByzdW0YuDXTSYESDsGjTXQjRtNRmYjB5Gzh5Bm8Egkctdth6RKtbUkw5YpzHyo+Au9QW+rYBBe28nLOgzHSQROW5v2MGQePF+K3X6mIt3UW06C0izluIDBNkINjpq2xA0OsVpvEsa1xxngxCFTAXXRkykyC/k2k6a+E1huOQLddQCoDsAraMAGMAg6yBTvDarMbWLXXLIubyCdCP1CB3tdiFGrNNsjf79Oi41IGGdba3hIUsUDDsygEj00P118qmf7PS0iXbjC6HEolskTBg52jww0iBJMdhBq/5iR3OGwQhemouXsoCpbL6knYAIp7nXzJOuzWx4D2MYJac2YnSGi/oYHiYVDaViTrt56Jv5b5hXF2rWo6gP3i9xkU+KPItlM1f2cc9q8WQBoQZ17sM2gGuhEPEzv6zWNcC4l9hxoYkOoJVihlWVvxAj6MK13h+IV1a8CCrHMrdsqiAfbQn61844vg3cKxTa2H9wiW+eo9PgtahU7dha/XdO9i8GUMpkMAQfMHUGulL3K/EGyracAeHMntOqGTuuZde+umlMNddhq7cRTFRmhWe9hY7KUUUUUwoL4aTsY/Xum4CyqQFUAwWVSYYmJE5iQARpHemLjuJCWHHdwUUDQksCN/TUk+QNKv2QZfvGkAaj5bY/pHb+YmuW/EWKytbQB1udzbRPYNly5LfOvHLWGsMlvKb1wFAR4mAOjEtqdtNTSFyxhrTXS125at5R931BmQuflzL+UQSZ0nL51K5642t/Exb/w7QyLAgHXUgeU/2qPieAS/Rsq7X0UG4pK6mJbIujHKdCNdia6DhWDbhMAGPcWuqDMTaQOs6CCB5pes8vqyBICs+bEuizbbEW0W8LkJetQFuJlmZXSQ2WDod9BFUnEsajhboLC++bqwYXuCdplx4iJgSfPSw4BxPEYdXkdTDoYvWXg5QY1NttVk6SBE79p98pYX7TjHvXYi0OqVjwkggKIH4F3jyWO9NU/+UpudUALackFpsc39mUzlEwYmNIsqnfmERvz6bq14b8PE+zC5fa4rsOxVVt6ZvFIJYhdSB5hd61LlTl6wthfuh4ZVVaDlAbbyJJ8THuT6CuF7Eq9m3YtpLZtQ0E5gTMkd2OZiRqFz+YplwOEFq2FBmNz3JJkn6kk1l0nVMRXz1H52gT0BMHu+A+BHMq1wDWwBBUgCvtfn/inxK4lguI4hGu9QJecdK4o6eXNKZYAZRkKkEHuCZrU+SfiTh+IjKp6V8CWssfFpuyH8a+o1HcCtEOBsqywgSo9qx/srGGNMDi7m34cPfb+1u6dPJXjYNTrUbiHD7d+09q6oe26lWU7EHt/xqp5dxVy0xwl9i9y2JtXG3vWpgOT/AOIkhH9crbOKkorhhLf2fi11dkxlpbo106mHi2/1a21o/wBBplNLvG8UlxFxCHxYS/L6QQFm3eBB1jpOzjzhCNwatGxzDEraIGVrTOD3lHVWHlEOtCFWfDy1l4XhB/5S1y5ys9e5hcJuL14XLo7dLDRcYH0Nzop/VXvgOKa1hsBaUA51ytPZVtMxP+8EH9VelxCjE4rF3DFvD2xZB3gKOrdYe5KLHnboQmEUm81M2Pv/AOzrTFbQAbG3FMEIdVw4PZ7m58k/mirvjnGGt21Wyoa/e8NlGkCSJLuNwiDxN9F3YA9uX+BrhbItqS7El7lxvnuXH1a43qT27CANAKEKbhcKttFRFCogCqoEAACAAPICulQuM8as4Wy16+4t213J/YAbknsBqawjm/4xYrFOVwzNhbM6ZTF5vVnHy/yrt3JqJIGqk1hdot6x2FUoxyKzZWAkAzodPY7RSIvBOsCOmLyt80qCXAQEFmgEPGgYb6d1pj+HmKvXOF4V77F7j2wxZvmIJOUk9yUy696547NhbzNbEi4rZRv4tTEdyGOaPys8fLWZxCixxZUf7o1i0TF58RHnOytpOIkDVYj9gXCcQVLuZ7aOHTbxg+K3qxAGY5QT6N5V343Zxd97he10VLF3VmVNZjM7MwLRoAToNIAqz+Jjo3SbTq5n0G5tsFYEjsCzEj+ZgKreCXLSI+NvObj62zZKjxs4MZjsUKidtwfLXRpV3VKDMaBL4yiQTJmxAkAZtSTpZQiHGntr/nwVZjuXns2Vuu9uH+QBiWb+IACI9ZjymnT4f8bF3DjCH5lJ+tsmW/TVf6hS1g8Fdx944jEMEsqR1LjHKgUH/DT1jSBt3rjwLiC4PHhpDW1ZlLAyCjaZv0g15xCicdhX0HkOqs71tAdmzuee99AiieyeHgQ02/lbEcUyXUZVDFMzkTEjKVj3JOn8tOVm8HUMuoYAg+hEikjDXQEN1vxeL1ygeEfprHmxpi5YxU2VtsMr2wqkTOkaGf1Hup33PLfh3EEZsOTpceO6cxbNHhXFFFFdcs9LvNDkvaVIzDMxnYAiM2m5mQB38Woil7imITD2mvXTnKAkZo37BV2Bny19atOLs5xNwLGyeI6hfD8sbk6lo0HiGvalD4hX0s4NlJzXLpCgtq0A5j7ARsIGtcNimnF8UFE7kNtrG99t1qUz2dDN5rL1xLdQPu2fNqJkzO3fXtTQvM+LticXYN62QRmuWyjAMIIF0AESDFQuVMFcK3blp7du6MqW2uME1aS2UnTPlEemY1Zm9xbDyWW7eQ7ggX0YeWkmD9K7vH1KNWp2JFM5bd52V2k90xbVZtIOaM0m/ISPNVPGMVhhZH2YXFN5puK7Biot/KoO8EnNrroPKrDkvgeIW7bxEZLJDTqM1xVBYgJuVLKon2iqjH8MD49rFoZc90IB+TMRI9lJP6Vst7gwTDW3BCroAPxZQVyQfIIgYj+bzNKcRrOp4XsaN8zS5xdcgGAL8wNDezdypU2h1TM7YwI+/uUwcB4QltVcN1GK/NpHi1JAAG51JOtXFQuD2StlAdCQWI8ixLR9JiptSw7AymAG5eii4yVhvx55buDELjFQdFkS27LoQ4ZoLe4KgHbSD2rLLOJKkMCVZSCGBKkEbGRqp9a/VnNfK9riGGaxekAkMrL8yMJhx2kSRB3BIr8r8TwDWL1y0wIa07Ie3ykjsTExO5GvepPG6vpOkQVq/wAP/jYQRY4idJyriNo8hdA01/8AEH1G5rSb+IGIbIR0cRbJuWGnMjrsHVhGZGU5XTcZvVHP5XLbH9e+n/CtH+GHPPSdMFiiTh3YdFyYaxcOiw3ZCTHoT+UkV612xUH04uFseHUG6XKQt8dO/bOuW4ogE/zL4M3cC1GhqVhMEw6BMlrYe2xPdYAzfUoh+tWKWgNe5gE9zHnFLvFuanW0WsWS5/DmIAPlAkbmAJK76xUatenSID3ATYKtrS7RWOE4eU6RInpWWXTWSxTb6J+9Qr2DAt27dzRFP2i+dwWzlwsd5uy0DsgH4q9cP4pi+l1L1gL3ZJVLgETp946GO+Z02NW2EvrftJcykBgGAcQw7gkdj3q5RVM182WN64huYm8MtqyCMyqNQk7KAYa5cOkkCTCCoHPHxKs8OthWAuYlllbKtt/E7R4UnvEnsN44fEPmxOF2C6APir5K282ui7sf4EnRRuSO5Y1+dcdinu3Ge45d7hLO7GWbzk/oPICoudCsZTLr7Kw5i5txOOudXEXMxk5FGlpAfyr2nz1Y9zUbg3BruLvLYsrmuXJCgkLsNSSdgBJ7n3OlQRr/AM/57D6VtXwO5LtG19vuAl87rZEjKoAyl4GuYnOuuw2Gs1WBmKvcQwWWscPw3TtW008CKvhEL4QBoOw02r7i7aFD1AGUCSCJGmswa714uoCCDsRB+tWkWSix/mjlVcXczKei4BVBEpqc6IxA0jM6yNBEVnfDmtJd/wC0I7IpMopCkkdifLeY1rdbNi307i3SQyEqp13YMskDeGR212maxjnXB9PG3dIDxdA/9QZiP97MPpS3BatQzhqr7OaSIsQQe8ByuTHhZWYgD3wNF14zx+1iCoIvLbTRLSdNUUegg6+pqBxK2htW7lq26L4rbFiDmZTmmQBJhgNhsKurfL+DtXZv4pWXRhaCsGIYBlDuAQsgiYH6V543fv37L/4AsWcrIlpkYKJywMpzfiklgNqdoV6LHsZhwQzm6Wi9oAI7zpMk6dZUXNcQS/Xpf/AT7yxxEYrD2SNkVQ/q6aBfYRm+q+tM/L+MUYh118SqoPYsmZivuFaf18qzn4a8S/7Pcsr/AIgeR6BgPGfQEfUkDvT1hCtu7YWY8fff5WBJPqzAT5sPOuELPYuLljRbNA8Hb/Gy0p7ShPROdFeJoruFlJMvXXNy4qiG6j5mYeEeI5f5jky6DSIk9qQ/iiVRLKbuWZix1YgCNT5eggabU7W8SWELBcksxOylmJJPrMwu/sNaz74o21W5YA1fKxZj8x8Qif0OmwrjODDtOMA6d5x66G56LTxFsOfJJFTOH8Wu2GDWrjJBBgMQDHYgGCKh0V9VfTZUbleAR1usQOIMhW3A+MC1jUv3ASMzF438YYEj1Gaa2PgVpsSVIJa02RyYIUgl4MHubZC5ewOuwFZDyfwZMTiglyciqzsAYLZSAFntJYa+U1snK102mS2NEItpl3Ai0sEE6yDA13B864/jHYHGsZ3pgAx7uvdB9b9CE9QzdmT99U60UUU8qkV+RuPnNi8Qfu9b1w/dklNWJJRtSVJ1n/pX65r8u/Engxw/E8QhFuGbqqLYIRVuElQVI0aBrEiZI3gQforqWqVnOh9j3B/41b8v8EuYzE2sPa+a40T2UDVnPoqgn3gd6qBsfc+g1/enf4PcctYbiSNfIUPbeyGOgV2ZCCT2BylZ82FVgXVzjYwv0nSrzNhsLhkW4zLaLXLaDM5CtmcFlIZssZc0+SjsKk8S+IGBw91rV7ELbuJGZSHkSAR+HuCDWB/EznE8QxrMpY2LUpZEGCJ1fbdiJ9so7VZUpB47zZ8pSzDeJhbbxTn/AIddw1xFxlmblq8BLRspXXTTXYHVu000cNxy3rNu6vy3EVx7MoI/vX49Dnyb9D22J0rdvhl8SMJa4bas4m+tu5aLIAwaSoMofl2CkL/TUwHHZevaBoVD+PnAbjCxi11toDacflzsCrexMqfXL51i94+Iex8vTzr9AfFXnHCvwlkRxcbFKvRAkEgOD1YIBCjLoY1MRvNfn3NJJ89vYe4j96qeLyrqR7sL2ony9yZP+gr9CfAq5PColNL1z5Zzicp+8n8es6fhyV+eUOk6Hc+RFfp/4X8IbD8Lw6MUJZepKKV0ueJZkAlspALEA6elDBdRqmya6KKKtS6U+Z+GBTnDAdRgMskGWhTEbjWYOx1msM5mxt27iC162bRyqFSCAEA8MTuNzPfWt741huriVtzEqIPl/iN+mZEnzisy+K+DFoWE3KM6z6dO0SNSdMxJjtSGAIpcQLgwQTlmTIMFxIGl9/8AKtqd6lBPX6LPSfrRNfKK7RZ8p0+GGMVL14HdkGUDdiG2A89a0R7JCMW+doHoCSAqj0DEe51rMvhtcVcaSxAi08E+6/5TWmX7eZGe4IAViqHtofEf4vTt7zXyn8SgM4mXc8pPXoPRbuDM0fVPk0Ut/Z8V+c/vRXW5+hSGXqqpcTA0Eu7O0erMSST2AkCfYbxWefFHCBbllpzOytmPnB007ASYH/WtIvFUe80RNxxA3MOQFA9TrHmx86QPihgjls3WPjJZSJlVESAPbWT3P0rkOCu7PjAE/wBzh4mD8E/iBOH8gs/r6RG+lX3K/L1nFtka/wBO5PyFJzAanK2beJ0jTfWr/nvlqwlxr7XunnjLaCZmYqADHiEDbXtX0CrxihSxbcIZzGdj0iLXm9xayyxh3Fhfsqv4btGNP/pP+zIT+wrXMLjVuX7OVFtwdVXbxAMDsN5I9wawPhnELli8ly0SHU6QJmdMsd52its5RxATpnEKUuZFBAjIjBnQyJJGkCdQAe29Y3GWOp4tpLgGvy66y0g/SB1N1dhyCw8x9U/UUUU4q0VnPxs5YGIwHXVR1MOQ2iZnZT4SkjUAFg53HhJitGoNC9Bgyvxq28iZ2PY+w8oryPMeX0I/5+tat8Vfhc1m4MRg7TNacgPbTqXLgdi7F418B8I0OhjTWssKa66GTI7+HsR71QRCaac2il4PEMxOYkwqqJYtABbQTsB5VKq6+HuBS5PUto//AGjBjxKG0dr+YajYwJHeBTnxjgeHFjiRFiyCmKRUItoCozbDTQegp6lxDsmZcsx181Yzhrq5Dg6JP1A+qzKa8Xz4W9j/AGrZ8Xy5hRjr6jDWMo4eXA6SQG/NGWJ9aom4Jh+lhfuLUtgsWx+7XVlS5lY6akRoe1XHiYNsvx8lEcKdlz5tp/8AUu+iyJmJ39PM6DTU7wNvSvMdv18v+fUV97eUa/tr/Y1ect8nYjHOqWLbZCzIb2VuksLmOZwI0kab6jzrLF14TAurz4TcrHF8QtMyt0bM3CWtF7ZKEDpZj4ZOae5027j9JAVVctcuWcDYFmyuVZzNqTmYgAtLEnWB30q1mrgISrnZjK+0GiivVFK/MzMlzP2NvKDMaxcEA/mGcEDvrFZL8R8ejPbtqwZka8WAM5czKqqT55U27aVr3MmPYsbS7DLniJMssiTsACu2pLLtWJc7cGFm6txST1w1wgxIbN4tuxJBFZuCFN3EwC47kWtmywRPgD5q6pPY6f4S5X0imfk/li3ibiN10lGDPZKkOQDOhmCD5j6xXfnflm3Yu3LpvqOoxZLQUl/EZPeAJnWuhPF8P7X7JfNHI+mnnOkbpb2d2TPsuXw2tKcYWaIS27a7DYT9Aa03EA3FZmlUAJA2ZoEhj3A7gb+flWd/DHBKb9268RaQROwLHf6Qf2rRMTcZlJAyqNfENXjUDL2UnQzqQe3fgPxM7PxOAdA0Ty8Ot1qYMRR9Va/asX6/oP8ASimevtdX2fUpHN0SlxPCAYpomIVwOwZ8wJHuFH6t50lfEHCG9gzdnw2mBQdmBOVmP66egnvo/c0YKWRgYFyLbjzADvoe34lPofSqDjuA+0Wmw4OXMupHb8o+rD9A3pXF4lxwfFRVNhIPg3f1v9laDPzKEdIWPcE4wcNcN1FBfKVQnZS27R3MSB7134nzLcxNlbd7xsjFlubNB3UxoRsQfTvVU6EEg7gwfpXmvqhwtB9QVy0F1oO++nS59Vi9o4DLNlJ4di+let3Ynpurx55WBj9q3XC8PRrLXA6n5iqx4m2ZoM65resAbv6CsBrQ+UebbfStWnudO8kW1JBIOo6bBtgQQgIbcLWHx7DA5a+QuABaY1AO/lf180xhnkd2YWycHxOeyhJkxlJ8yuhP1In61Nqm5XUCx2kmSsglIAXKY7+HX1mrmqcO5zqTXO1gSvXABxARRRUHjPFVw9o3GBY6Kqr8zsxhUX1YkDXQbmACavUVGx3NWGs3Dbe6A6xmUBmZZAIkKDEgg69iKW8Zy5wfiV1R9ybgLvltt0bj5ozFlXKzbAyR/czFTG4kYhwlrrXrrL1Shy4ew5t/doTGYgW1zO/zEG3AGdVDfwbgC2JdmN2+wh7rfMf4VGyIOyDQbmTJIhZha5LTht8WluNdzXsA5ZgF3fFAAAeij6ztsJfG/wDu/Ff/AHaf/sap+M3bmD4niWupcuWbmKs4jqpmuLbSyzghgBIA6kf0wJqdiuJ2r+D4nctOHVsTbYEeRbQkHUfUUm8gyRpf5FdJw54hjSbyP97Uy4z/AOoYj/8AGtS63+DhP/YYz/8Andpgx7gY/EEkAf7NbU7D60i3ubLZt4ZLCviblvC3rTraUkIb2ZAS0RAzA6TRF/P6hSL2towTq0fGm8fMpq5V+G3COpAvLiroZXCG8pZAkeApbIzANvmB7T66RZw1uyhCKltBJIUBFHcmBA9Say3D8Ju4TAYG6CzXLXhZOo7qLtuWQLmYhM6q+HISA3WHpTljuJrjWt2bFxXtsA7spB8O4HcaaSp7sk1a+qGszNvOnWdFzgBJgrqcfexbEWD0rQ0NwjxHTsP000PmVOlc8dYv4SLovNdQHxqxY6E+pb0AiIJkyNKvibeHtalbdtBuxyqB5lif3NUHGuM2sVbWzh7tu91HAYoyuFAgmYJG8GPIMaoq0srC9zjm2uRfYAafd1JrpMAWTQrSJoNfEWBFROJcTWyoLSSZgCJ03MkgADuSfLzFNve1jS5xgBVgSYCXLHFUF247qHFw6gxohO8EQZXLp/5beVY9z9j+pjWXbpgJA2DGWcfRmI+lNXOXM9zDurWrQy3MzBnGZUYxlUaxKqS0HQdTTas1u3SzFmJLMSSTuSTJP61XwOhVqO7d8ZRmyxuSbnpv/qUsS5re6NbSrHgfHmwvUa2B1HXIrHXIJkkDzMD00r1xnmBsUlvqgG5bBXONMynaR5gzqPM1U0V0XsdHte3Le/z30iPCNtEr2jsuSbLRvhnw5Vs3MQ8auFWToMvePOTA7+VPWEcvetSsIbg30ZiAWGnYAgHXUxsO9HytwpMLhbQuHxkZtZMF9YVfPtoJpn5eXqXyWBXprKgxJLyuYgbQAQB/Ea+Wvf7dxc1G3GaxOkN5eQW1HZ0I6Jmor1FFdusxQOM4E3LfhjMrBlnYxoR9VJE9ppUsXcto3DqWhzHcsBlUf/FR/wAaejSVicE1u6tojwpLKZHiEwnr4RMz3AIrlfxDhZa2uBpZ3ht8fmnsG++U+SyDnTghw2JMmRcHUB9SfEPo37RVBWqc/wDAzibTXF+bDrIH5p8TD6LlI9zWV12P4fx3teDbmPfbZ309RCQxdLs6hjQoq45Rs23xtlbwBQsdDsWynKD7tAqnorXxNI1qL6YMSCJ5SEux2VwK3rh9m7bHWGoXKSxEAzIbXeCQMwM5SxO66ueDxQuIGXY+e47EH1BkH2rLeTec3v4fJmHVBHUXw5mERnCtoQwjMB3XtnmnTlDEjI8sI8B0OhkEZxOuUgKJOsqQda4bCEYet7NEG8jkRy6EfCDrK0X99udMtJ/Fblxseq3wFRAz4YDVXOXK7s24uKGICQAFZmBYzkbw1VXMnC2vWgbcC9aYXLU6KWAIKE9ldGZCewadxW2l0n8P4net9ToXLhRr15iRgLtzxdRgwzhgGykZAY2UeVSW41jDAzXzrsMBdtn0OZswgGJBGokVy4dexDhhh7nQtNce6SQGvJcPz4ZrbDKALud2IMmcoI+emLhvM4zrYxKizfaQms2r0bm2x79yjQw/iHiMXtzNLdJXoMGUqXeMXcIly473rFv5ne5hHujViNW0jtoZkt6mc2x+H4VcutcGPeyW/Dawj20HsIMecTHtWvfFblO/j8ELeHYSj9Q2zp1coMJmkAamddJjavzbfwrI5R1KspylWEEGdZH6n9Kpp0xRYGC8c1c05nZgYKeeLXOH4ts1/i2KunKqgnDNsu2gQD9qcuUeYrWToYC+XC5S62sCyMQSAXZoI8zJHpppWIZYG+n/ACD+mhraPhB8Nrtt7ePuu9lvGFs5YzoyRLEmQCTmCx2FTjMCNJQ8RBJVlisJcZVs3HvWA5DW81tktm8qTalsoAyuuYJPiyoNcoB8W8K+EtjLnw9/p38ww1tbxFgPK5pygm3mARoncAHWtD5gRDhbwuKrrkaVYAqdNJB03ikPhKjAYxLjTku21e45knJcUCWI7WryKJ2VcT5VXQYKIFESYG/ioPObvJev3V6TPau3bjquZGNpLviA0clsRcA1gm5lOXVtIpo4Pif/APQs9K911JCG4slXm1dN0BpIfIUwxzjYtlkTlDYvDsHjbYuIqOpMrct+B1ZTEi4sOrAgjQg7ipPDeX7Vhi6hmcjKblx3u3IBnLnuMSFnXKIE6xVzmNcQTsoTaFYk0qkJirrG4wW2RktyQCdJEA+hz/W3+WrniPGbKZlcnaGyhmiexygwTOg31FZZxfnKzZdrbZ7jpGZUjIWj/DLToBALZZlv5YrOxdRz6jadJufcga2iJ5C833hWsbAJJhVfxL4qhyYdNfF1WOx1XKpjzYEvHYFBSJXbGYxrtxrjmWclmPqf8uwHlXGur4fhBhaAp76nlJ1joNB0CSqvzulFWfLnBjisSloaA6sfJRuf8vrVZWkfDrlzLaOJuEjOIUSVGWdyR5kftSvG8eMFg3PmHGzfE/tqrMNS7R4Gyck6dswNX9Je4ffcx7wKYuW8P931Tvdg+yj5V9xqT6k0v4ZlcraswCxIBUeBdCS0jwkgAmNz+pDnh8OERVXZQAPYCK4P8PYUlzsQ4dATr1Wni32DV1ooorr1noqm5gwZOW4oLFZDAblTBkeZBA08ie8Vc18IqjEUGV6bqT9CpMcWmQkPbDkkSzqTHYtc2HtLAe1ZLzfy59jv5VJNtxmQnf1B9Qf7itjx/D2tOlsg5M5Kt2IUEqv8wMe4WfOKjmXgCYwdNtCqFkbyZjA9x4TI9a5DheNqcIxpbWs0zm8Nj97FaNemMRTluuyxaiuuJwzW3ZGEMpKkeRBiuYFfWmuDhmGiwiCDC+EVoHw7vZrDpmkpcGVSAcgdfmAO6s0qV84Ig70eAwVtMFjC4DOBaXzVGZ9APNwASSNpjXWqzCtewptX0lQ4JVolWElWUjYgwZB3Go9MLHMbxKk+g2xDgBO5ADreRj9xZMUyaJDjy/hbzhL9zClSynpvByxqpI2gaBh3UABtwA0gs1q8HUMpkESCNj61lWD55s4nDAXLy2ykyly4UI22IBLgR4W3GxBq/wCWOeLLWGyHqQxJOiFcxJOdT8omTmAKme21YFGv7O8seC1g5g2P6Z+XwJBCZc3MJGqtsNyNaQR1sSVlmy9dlEsxZjKZW1Yk796s+G8u4ewSbVpFY7vE3D73Glz9TXDCcyIxhx0z5kyuvmYBH9QA8pq3Vwdq06VZlUSwyqS0t1X2KoeYuR8HjoOIsK7Ag5xKPp2LqQxHoTFX1FWrxJXL3wiwGEudQI111fOjXWzZN4AAAB3mWBO3lTqBRRQhU3NxP2RwoJJKiACT8wPbXtXbGcAtXkthw02/kZHe266QQHtsrAEbiYMDyFWdQcdxi3akEywE5RqY8z2UerECqXZaZNRxgQBfpP7qQkjKF04dwy3YTJbBAksZZnYljJYs5LEk9yTVfxvizKenb+YjVtPCDO06AwCSToo110FQcRzVcGotgKdQDOoHcvIAH8UMPInakPmL4h2himDI7QYYrAykCBlV4k+bsB6DvSNXFOrg08KCXbwCDG5kj0PorAzLd9gmvjGCS1aRjdScrOWnRQR/iBjMKNfEdSTPiIAGL8yY63exd25aEWyRl0iQqhZjtMT9an8d5kfGNkQdKysEhmnvAe48didBsO0k19x3AWH3Nq0lwdPrJeWS10CMxUjSBMdMjSNyTroYDDswlUVaoyucIidBaS47nQx4m9yq6ri9sC4H3ZLlFfYoAkx56V1M7pKFact8CbF4hbQ0HzO35VG59+wrXrGFw9lVTwnKAFDNnYR5AyR9BVLyvy9h8LaGdrb3WAzmQ0fwgeQ/c0z4G31W6dkZdJLZcqqDpmggZjoYA77wK+U8ax9TimKFKhmLBYbA8zPL6Ldw9IUKeZ2qtOX8JnIvH5YItjvru5HbaAN4nzgMFcsLhxbRUUQFAA9hXWuowuGZhqQpM0H2UhUeXukooooplQRRRRQhQuLYDq24BhgQyE7Ajz9CJB9CaVrdphcuZ1yt4BBIOmWQZGhBJb/hTtVVxfhRch0IDgQQdAwmYJAMEHUGDudNaw+McN9qpl9Md8C3UTMfsmcPW7MwdFmPN3Ky38O19FAvKbjSPxrnbQ+oGx9IrOcLi2slxlAYqVkiHQxGZSRKkaj6+cEbXctlcM6nRlR1YeTAGf8AX2IPel/nnk/7SVuWgBeLZTOgcQSJPmI3pPgvGxhycHi/ckwT/bGx6fJW4nDZ/wAynqkyxct2+GDOQTdvlxbnVhbXKJI2XMTJ3MQPMVeHwr4i5LMBJVSx2BOioqjc7AIvbyGtc3w5sXst62SVPiQkqT/UNR6EfvTBy5jS125eOTo4ZHupbOUZSo8AVZkaxLDeDJJrsqh9mpvrU+8XS4G0X0DdZOgv/Cz298hptt/lUvFuGhMU9mzmuZWyDuzMohoA/iDQB+9TOVOYBhLj51bK4AJXS4hU6MJI8yCukg155QtdTH2SxmHNxj/IC5P6iuVy8LhuX8TmY3c3TAaHJzfNJBARdV1BnYbEiVYNqA4OsMwyNk7kkkD/AGz87IbIPaNtcrYuD8ew9/CwhW4yzlaSMpPYhQr2vbRf4u9feFcxrhnC3GADhiqki2WIIgqrkJ5g5W10Mb1imAw95UfEWyyC0VBdWKmXMBQRqfMjyrhicXcuN1Hd2aR42JJ01AzHy7Cs3+kPNUFlUQy2l9LB0QDrtHgre3GW41X6Fw/H77t4Qk/kIg7TpmdWaPzAR6VMXmMqYu2mT1E9t9GUT5+HMayDhXxM6bK1yz4gQS1sgAkCMxtMMs+xFW/EviXh7w6jZy4WBb6SiSJjxMXVdzJH6aVnGjxCizvNcX+Ac0+YFvMhWTScbRHxWp8S42lpQ2jZgSNQBAEliew1Guu4qAeLYhgWW2qqO7bCPVmQj/drFuF8+3Bc+/Aa3Efd27Ssv8QlYMeRpgHxUt2lK2lvNm1Mi2gOkdw/byAq+rRx/a5XMOWLZIPqSPqPNRaaeWQb9U9HnPpAm/lC/mYraE9vmPiB8wJ96puHcdW598jW7qhpZtMqkGWYm4ymT55B2ggVmvG+ZbuLTIlnp2wwZggZyTEAswA2Gwgf2qtw3Bi1lr7Mq2lKqxEO4LTHgB0mDqxUetDeF1nUmvxFXK4OsIDtdJg+8doKDVbJDGyI8Fo3NXxNsFvAq3WXbL8ggyM1w/NB18C+fi11zu0BexObE3DaFxs7vkJPiPZQPXQ7AefeTwfE2bOKAYC5aYheoykXLeYfOFkhWUnXf5dDVxxrhWJOEa3dBxFyzeJDBhcuLbKbsJL5XOVh5a+lPtFPB1ct8zwBnJAMH9IiBlMSDBuNVWZeJ5bffNVeI4fdsl8O2tq8C1oqcyOV8SMHG5MZPTMdBXPl/igj7Ndk2LrDYw1tidLqnYQYkHQgelceD8wvY8BAu2cwY2m+WQZzKd0cH8Q+s1CuWxcvEWlYhmORYloJ0EDvGlaAoOcH064EWOYWuP7uYcLdLa7KvMJBb6KVxC+iqbFpuqufObpWCxiBkG4WPqx12AFOvIvLCWl69+25uH5FNtiFH5tBBJ/aunJ/I72G615LbPHhUsfB6nwkT/anC7inVSTbEATo/wDqBXE8b42HtODwhlv9zpALjyHTw8rLRw+Hjvv8hyXpcXsqo8sQoGUqJOwkwBTLwbhnSBZiDcaJjYATCj0EnXuSdtAI/CeDEEXLsZh8qjZJG892gxOgEmO5N1V/B+FjDN7WoO+fOB+/NQxFfOcrdEUUUV0CURRRRQhFFFFCEUUUUIVPxnl8XgxVsjMpVjEq2kCR5jzH7wIXsSxIWRlZbiBl7qSYj99D3EGnmoHEeDW72rL4ogMNGEagz3g6gGRNYfEeEMxXfZZ/z8f3TVHEFljos/5k5Xs4p06gIbKyh10YGARPnENoazLjfLl7CXCCGKgSLig5SrSNxtOoIPrWzcRw1y2VzofAwJdQTbKwVLSJy6MSQ0R5nevN5fvEnUMGQ+X5h/Zv1rFwPFsZwkilUbLYPdPS9j9hM1KFOvcarFuX+Krh3uOUzk2nRRMCXgSTvGXNtr/euVnD3MQ7MdlGZ3jwW1HoNAABAUegFaBxf4cWbl1jaY2Sy5lWJSQYYRuN1286SsbyxirDsOm5y7tbkiGG8jsRP712+C4tgcW51Sk4NqED3vpNt9t9VnVKFSnAIkdFNN5Dw/EG2WyZ8OoVhBWC53DEMSdSdNe0RXLgN9rWCxl1WILdK0sGNWYkn3Cj96rLXF2XDvh8qFGIY6Q4ZdjmG8SRBnepg4jZbBLh/vLbdXqs5UMrHLljQggAbaGmH4V7WOYRIdUaefdGW58csab+agHgkHcA+t/3VLVzwPD22s4pntq5tWhcUkuNc6rBysARr/xquxyWw8W2LqAviIIkwMxAOoEyB7VdcrYo2rWLYOiubai3mZQSwcNAVjroPY7U3jnu9mzMkGW8wfeGu4tr0VdId6D1+SjcbwduycPcRIF2yt1rTFioMkRMhsrASNZ9asOYsL0mvZLCDDkWwjZBmBu2w4K3CJJBDTrsY71C5lyXSuKtsIva3LeYF7bjQjKTmyHdTEdtNKncYKXDYnE2lXoWEvAMWINvfRFMmNiPWs4Od+S5xJ94OmTBBBi24ggHfzV0e9HReeCm3ds2lXFDC37LOQHkW3zMCGzAxP4SDMgDtXng2Cazi7mDvgAX16ZE+CT4rTAjtmAAI7MaprdyzldXD/PKOsSF1BBDRIPhO4gz7V0xnGWe8l1RHTVEthoYgWwApMiCdJ2iavdhKjnVGNnK4E3iQZDgQdYkkwZgj1gHgQTqPvRdMfhnvNfu9Pp9MDqAA5AwZUKie5+aJJ0apGK48Daw7K1xcVaXJ1VOUZQxyqe7EDTsNe9eTw/G4xg7LeuSfncMVE9x2A9hTdwj4ZWoD3L3UI1hQOnp2OskfpSeL4hgsKxoxLwS3QNl20EE8j1jaxhWU6NR5OQWPOyTrOExGOvZ2zNJAa4V8CjzJUQBWjct8m4exDJcNy6BGcMNJ3hRIH1mry1mtgDprlG3TgR/QYj6Ma6Jhev8tkuZiWXKAQYMswnT+GTXGY3jOK4jFDDtLWaQ29uululgtGnQp0e84yeZXi4jLr1T5CVVp9AFAJPoNaveEcE0W5e1fcLoEU9tBMsPMkwdvOpPCOBpZUEgNc1l9SdT8oJJIUbRParMVrcN4O3DfmVYc7wFv5S9bEF9m6IooorfSiKKKKEIooooQiiiihCKKKKEIooooQvjLNUGM5XB/wAJ8gBDBSMygjUAHcL2jXQ6RTBRVFbD0q4y1GypNe5plpSNjpQqXVkZW1EEgg6NDAQwE5tNfDqBX28YZHB0PhJ9GPhP0b9mNPFVGK5YtPMFrYacyoQFM76EED3WK5nEfh3Q0HeR5HqnmYv9QSZxHlrDPczXLKHqQrGIIb8JkRvt75aX8b8MbHV8Ny4it8uzQw1iTB1G3sfStDxnL12Coi4p0knI499MpI/MI9qh4jAXFTJeRpgeO2C6yPxDKJUg66ga7TSbP6tgfcLoFrd4dCBf5Kz8iprCzPEfC+6LgUXkymcrEESfywJ1jXfsai3fhtilcLNqG0DZjlny2kE9q09nlIvApPdgUBg6MpYCDpIG4/c+LeKRlKXGU9iZGVvIg7A+gMg+kGmf+I+K07P21lvx2UThKJ0+azK78OMUrDMbYU6F83hHvpPpNSm+Ft8ETcQrPiyhiwHmFIE+29aJbxQWUdgREhjBBG3i7A6xJ0P6gGHuwwW2eqp2VTmdfoJJX9x69j/iXij4DYnaG6+Gt/vVeex0Bqk+z8LbRAYX2cbxACt6SJI99Y8qvcFytg1hRYCONfFJbT8QJJB9x9Y2q5+xXC02rdwMTqGRkRvUlgAD/ENfRtBU65y7efRhaA88zMR6gZV1/qFLufxfGgZi+P8ATHiLSpjsKekKvzOu46g8xo4/p2b6QfQ15W0tw5kVyx/EisG+rQF/3jFMVrlm2AMzXH/mfQ+4WJ+tW1u2FAAAAAAAGgAHYCmcN+HTM1nR/wCP1kKt+M/SFQYHl1ioN6406yq5R30BYCZiJyxrtV7YwyooVAFUbAbV0orpsPhaOHEUmgJJ9Rz/AHiiiiimVBFFFFCEUUUUIRRRRQhFFFFCEUUUUIRRRRQhFFFFCEUUUUIRXlqKKELxc+Vqg3P+6n2P96KKg76L1uihcpfLc9/9aurXevtFeM90L12q+ivYr7RViiiiiihCKKKKEIooooQiiiihCKKKKEIooooQv//Z"/>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51" name="AutoShape 58" descr="data:image/jpeg;base64,/9j/4AAQSkZJRgABAQAAAQABAAD/2wCEAAkGBhQSEBUUExQWFBUWGBgYGBgYGRwYFhofGBkdHh4YIBgbHCYeIB8jHBwaHy8gIycpLS0sHh4xNTAqNSYrLCkBCQoKDgwOGg8PGi8kHSUtLCwsNTA1LCksNDYqLCksLCwqKi0sLCwsLCwuKS0sKSwsLC8sNCwsKTQsLCwsLCksLf/AABEIAOEA4QMBIgACEQEDEQH/xAAcAAACAwEBAQEAAAAAAAAAAAAABgQFBwMCAQj/xABGEAACAQIEBAQDBgQDBQcFAQABAhEAAwQSITEFBhNBIlFhcQcygRQjQlKRoWJygrEzwdEVkuHw8SQ0U2NzdKI1Q3WysyX/xAAbAQACAwEBAQAAAAAAAAAAAAAABAIDBQYBB//EADwRAAEDAgQDBQYFAwIHAAAAAAEAAhEDIQQSMUEFUWETInGBkRQyobHB8AYjUtHhFULxkrIWJDNicqLC/9oADAMBAAIRAxEAPwDcaKKKEIooooQiiiihCKK+M0CTVNjuZUCnpA3W7EA5PfNpmHfwzNU1a9OiM1RwA6qTWlxgBXJNV97mCws+PNH5Az/uoIpcfGtfDK15zIIZR93E9skZo/mmuYLpv94vmIDD+nY/SPY1zeJ/ETQctBsn/ut6fzCcZgz/AHFWq8zO4zIiZTtLkn65VgH0k1BbjF1nId2tkk5VTLkI9GKyTG4MH0iqvFcUw6y5vpabuSQDp2ZDBP1AI8xVJiPiRhCCrK76x4V8JjZgWII8xsR+9Z7cRxTGT2YcR0ER57q7JQp6wmfF3nzZrrNcSI3jJ65VgEHuYkeo284nDSFIl1XXIzFkIPdQxIDeR27d5CGPiqykgWc6/hLNDx6wIPv/ANaiW/ibeVjktWwh/ASxg94MiJ8tqZ/ofGKhlwMxu6x6ROv3qo+04cWHyWkCyGSbRyz2BKqYPysoI07HSd694Vzlm2zWm2IkkAjsUJKn9NRqDrWaj4n3hczC1bAPzLLGT+aZ0Maf32qSPimc4boASIcB/m8iPDoR5+R9oP6DxinGUG1x3hbobo9poHX5LR8HxO9Ei42YGGV4dZG/YGDuII0IqZhuZrpkm2hgkFVY5hHkSIMiCJy6EUg2/iThc6tFxSfC4Kg6dmkHcH9QT5Cr21x2wzLct3rbK8I3iAIP4TB13JU6dx5Uu6txXB++HAHTMJ01E/K6lloVNITlZ5ksNu+XscysoU/lLEZQfrVmGpIYZbo8nEH+ZRp+qyP6RXqxde3cypcZFy5kAMoIMMMpERqpj1MRTuH/ABG0/wDWbFpt8bKp2D/SU7UVRYXmdR4bqlWABJUEpB2buQDB0O0GTEE3du4GAIIIOoI1BB7zXS0cRSrtzU3ApJzHNMOC9UUUVeooooooQiiiihCKKKKEIooooQiiiihCKh8T4kthC7n2EgEk6ACfU/SuHFuMraDKvju5SVQa6xpm2AE9yR6UsC/qWdbjMd2Zcx/+MwP4RpWNxHirMIMrRmfy5eKZo0C+5sFMxmMuX0IZwqGPCgBGhmCzA5tuwAPlUb7wfluf/Bv8wf2qp4txzCWBNwhW7KoZLh+gyn6ms245zjfvswDulo7Jm1j1bc/WsHCcMx3GH53nu83CB4NjXyhNvrUsOIGqeeM8/YVJUq1y4pIgQMp9LgP7qTSTjeecXcJC3WRSdFX5te2aMx/vULhvAjew9+8G0sgHKBLGe/YBQASTqdNqteXW6uFv2rQW1iEVbiXFOR3UGHVnJ0ABB0gemldZR4Zw/h7HFre0c0gOzaNmLwdBebA23SJrVapAmJ0jdUWC4c16/wBMstt2MTdJXUmIOhMzU2zwHJivs+JDo2uXLlhjBy+I9mIgEA6nauXHyyYt2zhyCrJcEHOABkeRoSQBJ7maZP8AbVt73QxJhQ63cNf/ABWs8Oqse6aga/6EaeJxOIDGvpiWuZJDdRpdvOJuImNOSpYxhJB1B3S5wq7YAQXLQuM11QczOAqHL+UiTJNSeZhat3b9hbKIUuDpsubNlEyGLMdwQdPKonFsAbeMuW1iRdOXUAQTK6nSII1qdz2FONe4jI63MpBV1bUKAQQDpqO9TGV+KpuzGHNLtTEywi2mk28V4ZDCI0MfNVPCuHNfvW7SfM7BZOw8yfYSfpVo1nC/ahhxbYpnFo3sx6kk5c4WckZvw5du9ROWeJjD4u1dacqt4o3hgVJ+gM1YYLguXFi7cdBh0udQ3cylWUNmAXWSx0GWJHfavcZUc2q7OSGhkti0ukz4kWgddF5SbLRAvN/BQrHLzHG/ZGbK2cpmAzCRqDEjQjXfSuON4KURnW7auqjBGKEhgSSBKsAdYOokaUwcHx+fFYvHspy20dl7av4EE+eWaX+MYlC+WxK2stvSZJIWSWMDMQzMJ/yqGHxGJq1xTOzW5rCM2rhOswRGyk5rWsnqY+ilYLnLFWlCC5mUEEBxmjKZEE6j9adMB8RrFzpm7Nq4rCdCUIbQw3Yazr5Cs74biFRjNpbxIyqrarLECSAQSYkCCNSD2q549y7atvcW2+W5atC5dQy1sExKJc3kFhAYazvSXEeGcPrVRTqMyuMkOb5AyBNrgSR5qyjWqtEtM+K1hnHURgZDKyyDofxKQR6Bv1rrhcbdtOVtsAsZwhAKSSQ38QB8J0O5JgzWLcK5nxGGyBWJQEOEb5TuNJ2B1GnrWm8G5qsYp7ZRocq4NtvmHyn6jwnUVxuM4TjeEO7WmZbB7w6X7w2+XVP069OuMp1WhcN4ot5fysNGQkSp/wAxqCD3BFTaRekDeY7HLbIYaMDLiQe1MPCOPK8W7hi4CV2hWI10O0lYbL77xWzw3i7MV+W+z4HgfD9ktWw5ZcaK5ooordSqKKKKEIooooQiiiihCKruJ8YFohQM7kTlmAB+ZmjQfqT2Bgx24lxAWUzEEkmFUbsfL+5J7AGlS7buO7OXylzJCqCBAAgFpJED076CsXi3Exg2ZWkZzpPzTNCj2hk6LnbS6B/9tiTLE5gWJ3J0P/MDtVDzZzkcGAoRGusDAzE5R5kZR9BNfOcuYjhLRC3mN5vlWE0H5iAm3l61mCYa/iGdwty8w1dgpY+5IrN4JwQYw+14uOzneRmPwtPqr8RiOz/Lp6ruetjLr3HaYEvcbREX18h2AGp7A1P4DirWHxBtXVs37VwFepHZvlIY6oJAkQCNfIV4wXNXS6Sqg6QQpes/guTozTuWYQZOxEDTSuPHeA9Mi5Zm5h7oLW3AmAN0aNmXvP8ArXaOGc+zVRkY4QyLadRo4agaEc4KzxbvtuRr98kyYLB/YzexGHJuWABnRo6iFHh7LjzyM8H0H1gtg1wWPtX0YfZXIZWJmbbqSUyjxHSQNPy1UXeOQgyF+q9vp3ySOm66qAUiSwXL45GomN6a+AcnW3CXsW7XXdUfKZKorfLIBltPwyo7DMYBy6rHYaX4l3vgsI3cAIE3AEXhx1BuJKukPswaX8PvklfFX7KpfGHt3XR4BuPotsBgwACyAQRux27a18wFu5j76W3dEVV3yqoRFgQFABPYBfWtk4lw9LCrbtOBlkOoORVmN1VciiM2mjHTU134TyXbWwCgFl21hVCDcwGjxmRuC8j9qg3HVu/Sp0x2gEhxdmiRF5HvQNIA8kFjbOJty0SjwX4VWLupZ3iJ6jFNxp4FSYgfn7VC418P7bgJatixdBWP8YggmIZSra7wQ36itHw/LVwDL1Mi+S5jPqTmWT6sGqbheCWrEuZYqC0mNNNSFUATGk6nfzqhoxjyx2ZzSDcl3/yC4fJezTEiAfL6rMOAcmphgVv20u3C0EsjkAESFVXtwCd5O+1W/FvhZhjb6mQW5APgLW2BaBly+NCZIGgGtOXDr2G4jh7eJtglLinK2qNAYiCO8EHQyP1rnd5W0IS5CndSCAffIVH6ivXUsSyo+oXOcToQ7KR5WEecdEZmEAaeUrC+O2LmBc2bd9ms3FzBW8jurWzIDAjXTyPtTDAXOn1Om/T/AD5Wyf70R+9fonE8m22ssreMwYDAG3MaDI+YAe2u+tU/DMKofI7dNFGWMzKAMuiwZCEHsTBAEAzo0zimIwwYx9Nud2rpifGAL+vSVB1Jr5IJgbLK+TMMguNiGZWNlGdLQP3jMo8JyxqBqdJ2FVGHtXcViMq+K5eb6EkySfQb+wrSuaeQsO7sLZ6dyYDKuVCxXMFZfl1GmZcsk7Gs+4Nx44dLqhFzOjKLgH3qZu07EaRH6HtTuHxJrvrVaQmrDRBiGi+41EyTobaaKDmABrXWarbmLToYKzbD2xCpcgFrjs3jKP21kR27jQVU8XwP2PExbvK5RtGU+JSOzDsfaRv7Vb8OvHA4JrouB7l85bQRsyJA8Vw+TwYA0I+tc+WuDFUOMvIzoJFu2FzNeZ5XUR8mpknc1XRrDDU3FxlglvWo4m+ul7ctdgFJzc5Fr6+ATTyfzqMTdyXQEuZAARs5UknTsYO1NNi0G6gPd+24hVgg+YIkHzrFuI4cW+ndtnIXlunMvbKsRv3UkHKTrvMxJf8AkLm3rI9u803VlwToXEa/URXL8b4IKTTjMIIbuN2kHbpP8WTuHxEns6mq0ngPHuqFW4MrlZBmVeBqRpoe+XyOhMGLqkRCbdm0V0ZellnzlR+hkg+hNNnCOJ9ZTIyuphgDI12YHyP+RHanuE8TGKaWPPfE+YG6pxFHIZGin0UUVuJVFFFFCEV8YxX2qfmHHQvSX5rikHyVToW9zMAecnYGqa9ZlGmajzACk1pcYCqeI4o4h1YEoizkiMzBo8RkGAYEACY3OsCk47xGzhbRe67MfwqbjSx8soI+ulTr1hFE3HMebvC/oIX9qyXnLjiYi/8AdAC1bGVYAGbzb69vQVx3DcLU4zjM1QnLqSBFthPwWjVeMPTgaqmxeJa47OxJLEncn6a04cDxAvLaTB3Gw160Z6bNKXgT4n0GrxusbQBEAim5d+yur2r9pmf5ke20OYGqAE5SdJAI11G8VOflK2XX7Ni1DwHFu9Nq6ojMDIkSBr2IruuIVKBHs75YW6EjMzTcCRli3eAjYys2k1/vC868194xwKxdv3biYywkszG26vbZddRlIkka6RUPgOHxGKT7LabLZDl7j65dSAJG5JgBUG5/UR+Y+OHEMvyMVUBrgUA3WURnJgGPIeWvtpvKd+3Yw9k2ED+FDO8sw8Z3Hj3ljoigD8UUniK9TB4amK5udMwBDco1sBJ5SOp0Ksa0PeSzz6z93VLifh9hk8BW4GSC33gztC5iCsZEEd/oJNP+F5MKKoV1UKAAAGAXSNIcFtNJbX6aV3wWCfEv1bvyfhXsR5D+DaTu/osA8+fLuLtWUxGEJY4d+pdsQPvrcQ6gxOYDxCP3MCkqOHOIl1dznNnuyTI662n5cgYUnOy2aAOatsDwO3aggZmGxMaewAyr9AKoPifir1jCJirDuv2a/au3VUx1LU5XQjuIaY9KY+DcXt4qxbv2WzW7ihlPv2PkQZBHYg114hgVvWntXBKXFZGHmGBB/Y1psptpjKwQFSSTcrrZuhlDKZBAII2IOoP6V8xKyjDzU/2pa+G2JY4BbNwzdwjvhbnvZMKfrbyN9aaGGlTXiTvg+scEwf8AIx/W45pypU+FVvLwbBj/AMr+7E1dcx8XGFwl/ENtatu8eZUSB9TA+tCEtcpcQvYrinEL3Ub7NZZcLaSfBntibrxtIbSfJvSmzGcNS78y67Bhow9mGsem1U/IHAzhOH2bb/4pXqXSdzcuHO8+xMfQUwXLgUEkgACSToAB3JqLmhwhwkL0GNEvPygCf8QgDTRRmjfLvkgncZIPvrSPf5MwqXbk2FbVpHjyAKcsoAwyEnL4TpqIPYs3JvGcRj8VexYYpgADZwyEf4pVvFiCSJiQVHp7Gb3i3ByzdW0YuDXTSYESDsGjTXQjRtNRmYjB5Gzh5Bm8Egkctdth6RKtbUkw5YpzHyo+Au9QW+rYBBe28nLOgzHSQROW5v2MGQePF+K3X6mIt3UW06C0izluIDBNkINjpq2xA0OsVpvEsa1xxngxCFTAXXRkykyC/k2k6a+E1huOQLddQCoDsAraMAGMAg6yBTvDarMbWLXXLIubyCdCP1CB3tdiFGrNNsjf79Oi41IGGdba3hIUsUDDsygEj00P118qmf7PS0iXbjC6HEolskTBg52jww0iBJMdhBq/5iR3OGwQhemouXsoCpbL6knYAIp7nXzJOuzWx4D2MYJac2YnSGi/oYHiYVDaViTrt56Jv5b5hXF2rWo6gP3i9xkU+KPItlM1f2cc9q8WQBoQZ17sM2gGuhEPEzv6zWNcC4l9hxoYkOoJVihlWVvxAj6MK13h+IV1a8CCrHMrdsqiAfbQn61844vg3cKxTa2H9wiW+eo9PgtahU7dha/XdO9i8GUMpkMAQfMHUGulL3K/EGyracAeHMntOqGTuuZde+umlMNddhq7cRTFRmhWe9hY7KUUUUUwoL4aTsY/Xum4CyqQFUAwWVSYYmJE5iQARpHemLjuJCWHHdwUUDQksCN/TUk+QNKv2QZfvGkAaj5bY/pHb+YmuW/EWKytbQB1udzbRPYNly5LfOvHLWGsMlvKb1wFAR4mAOjEtqdtNTSFyxhrTXS125at5R931BmQuflzL+UQSZ0nL51K5642t/Exb/w7QyLAgHXUgeU/2qPieAS/Rsq7X0UG4pK6mJbIujHKdCNdia6DhWDbhMAGPcWuqDMTaQOs6CCB5pes8vqyBICs+bEuizbbEW0W8LkJetQFuJlmZXSQ2WDod9BFUnEsajhboLC++bqwYXuCdplx4iJgSfPSw4BxPEYdXkdTDoYvWXg5QY1NttVk6SBE79p98pYX7TjHvXYi0OqVjwkggKIH4F3jyWO9NU/+UpudUALackFpsc39mUzlEwYmNIsqnfmERvz6bq14b8PE+zC5fa4rsOxVVt6ZvFIJYhdSB5hd61LlTl6wthfuh4ZVVaDlAbbyJJ8THuT6CuF7Eq9m3YtpLZtQ0E5gTMkd2OZiRqFz+YplwOEFq2FBmNz3JJkn6kk1l0nVMRXz1H52gT0BMHu+A+BHMq1wDWwBBUgCvtfn/inxK4lguI4hGu9QJecdK4o6eXNKZYAZRkKkEHuCZrU+SfiTh+IjKp6V8CWssfFpuyH8a+o1HcCtEOBsqywgSo9qx/srGGNMDi7m34cPfb+1u6dPJXjYNTrUbiHD7d+09q6oe26lWU7EHt/xqp5dxVy0xwl9i9y2JtXG3vWpgOT/AOIkhH9crbOKkorhhLf2fi11dkxlpbo106mHi2/1a21o/wBBplNLvG8UlxFxCHxYS/L6QQFm3eBB1jpOzjzhCNwatGxzDEraIGVrTOD3lHVWHlEOtCFWfDy1l4XhB/5S1y5ys9e5hcJuL14XLo7dLDRcYH0Nzop/VXvgOKa1hsBaUA51ytPZVtMxP+8EH9VelxCjE4rF3DFvD2xZB3gKOrdYe5KLHnboQmEUm81M2Pv/AOzrTFbQAbG3FMEIdVw4PZ7m58k/mirvjnGGt21Wyoa/e8NlGkCSJLuNwiDxN9F3YA9uX+BrhbItqS7El7lxvnuXH1a43qT27CANAKEKbhcKttFRFCogCqoEAACAAPICulQuM8as4Wy16+4t213J/YAbknsBqawjm/4xYrFOVwzNhbM6ZTF5vVnHy/yrt3JqJIGqk1hdot6x2FUoxyKzZWAkAzodPY7RSIvBOsCOmLyt80qCXAQEFmgEPGgYb6d1pj+HmKvXOF4V77F7j2wxZvmIJOUk9yUy696547NhbzNbEi4rZRv4tTEdyGOaPys8fLWZxCixxZUf7o1i0TF58RHnOytpOIkDVYj9gXCcQVLuZ7aOHTbxg+K3qxAGY5QT6N5V343Zxd97he10VLF3VmVNZjM7MwLRoAToNIAqz+Jjo3SbTq5n0G5tsFYEjsCzEj+ZgKreCXLSI+NvObj62zZKjxs4MZjsUKidtwfLXRpV3VKDMaBL4yiQTJmxAkAZtSTpZQiHGntr/nwVZjuXns2Vuu9uH+QBiWb+IACI9ZjymnT4f8bF3DjCH5lJ+tsmW/TVf6hS1g8Fdx944jEMEsqR1LjHKgUH/DT1jSBt3rjwLiC4PHhpDW1ZlLAyCjaZv0g15xCicdhX0HkOqs71tAdmzuee99AiieyeHgQ02/lbEcUyXUZVDFMzkTEjKVj3JOn8tOVm8HUMuoYAg+hEikjDXQEN1vxeL1ygeEfprHmxpi5YxU2VtsMr2wqkTOkaGf1Hup33PLfh3EEZsOTpceO6cxbNHhXFFFFdcs9LvNDkvaVIzDMxnYAiM2m5mQB38Woil7imITD2mvXTnKAkZo37BV2Bny19atOLs5xNwLGyeI6hfD8sbk6lo0HiGvalD4hX0s4NlJzXLpCgtq0A5j7ARsIGtcNimnF8UFE7kNtrG99t1qUz2dDN5rL1xLdQPu2fNqJkzO3fXtTQvM+LticXYN62QRmuWyjAMIIF0AESDFQuVMFcK3blp7du6MqW2uME1aS2UnTPlEemY1Zm9xbDyWW7eQ7ggX0YeWkmD9K7vH1KNWp2JFM5bd52V2k90xbVZtIOaM0m/ISPNVPGMVhhZH2YXFN5puK7Biot/KoO8EnNrroPKrDkvgeIW7bxEZLJDTqM1xVBYgJuVLKon2iqjH8MD49rFoZc90IB+TMRI9lJP6Vst7gwTDW3BCroAPxZQVyQfIIgYj+bzNKcRrOp4XsaN8zS5xdcgGAL8wNDezdypU2h1TM7YwI+/uUwcB4QltVcN1GK/NpHi1JAAG51JOtXFQuD2StlAdCQWI8ixLR9JiptSw7AymAG5eii4yVhvx55buDELjFQdFkS27LoQ4ZoLe4KgHbSD2rLLOJKkMCVZSCGBKkEbGRqp9a/VnNfK9riGGaxekAkMrL8yMJhx2kSRB3BIr8r8TwDWL1y0wIa07Ie3ykjsTExO5GvepPG6vpOkQVq/wAP/jYQRY4idJyriNo8hdA01/8AEH1G5rSb+IGIbIR0cRbJuWGnMjrsHVhGZGU5XTcZvVHP5XLbH9e+n/CtH+GHPPSdMFiiTh3YdFyYaxcOiw3ZCTHoT+UkV612xUH04uFseHUG6XKQt8dO/bOuW4ogE/zL4M3cC1GhqVhMEw6BMlrYe2xPdYAzfUoh+tWKWgNe5gE9zHnFLvFuanW0WsWS5/DmIAPlAkbmAJK76xUatenSID3ATYKtrS7RWOE4eU6RInpWWXTWSxTb6J+9Qr2DAt27dzRFP2i+dwWzlwsd5uy0DsgH4q9cP4pi+l1L1gL3ZJVLgETp946GO+Z02NW2EvrftJcykBgGAcQw7gkdj3q5RVM182WN64huYm8MtqyCMyqNQk7KAYa5cOkkCTCCoHPHxKs8OthWAuYlllbKtt/E7R4UnvEnsN44fEPmxOF2C6APir5K282ui7sf4EnRRuSO5Y1+dcdinu3Ge45d7hLO7GWbzk/oPICoudCsZTLr7Kw5i5txOOudXEXMxk5FGlpAfyr2nz1Y9zUbg3BruLvLYsrmuXJCgkLsNSSdgBJ7n3OlQRr/AM/57D6VtXwO5LtG19vuAl87rZEjKoAyl4GuYnOuuw2Gs1WBmKvcQwWWscPw3TtW008CKvhEL4QBoOw02r7i7aFD1AGUCSCJGmswa714uoCCDsRB+tWkWSix/mjlVcXczKei4BVBEpqc6IxA0jM6yNBEVnfDmtJd/wC0I7IpMopCkkdifLeY1rdbNi307i3SQyEqp13YMskDeGR212maxjnXB9PG3dIDxdA/9QZiP97MPpS3BatQzhqr7OaSIsQQe8ByuTHhZWYgD3wNF14zx+1iCoIvLbTRLSdNUUegg6+pqBxK2htW7lq26L4rbFiDmZTmmQBJhgNhsKurfL+DtXZv4pWXRhaCsGIYBlDuAQsgiYH6V543fv37L/4AsWcrIlpkYKJywMpzfiklgNqdoV6LHsZhwQzm6Wi9oAI7zpMk6dZUXNcQS/Xpf/AT7yxxEYrD2SNkVQ/q6aBfYRm+q+tM/L+MUYh118SqoPYsmZivuFaf18qzn4a8S/7Pcsr/AIgeR6BgPGfQEfUkDvT1hCtu7YWY8fff5WBJPqzAT5sPOuELPYuLljRbNA8Hb/Gy0p7ShPROdFeJoruFlJMvXXNy4qiG6j5mYeEeI5f5jky6DSIk9qQ/iiVRLKbuWZix1YgCNT5eggabU7W8SWELBcksxOylmJJPrMwu/sNaz74o21W5YA1fKxZj8x8Qif0OmwrjODDtOMA6d5x66G56LTxFsOfJJFTOH8Wu2GDWrjJBBgMQDHYgGCKh0V9VfTZUbleAR1usQOIMhW3A+MC1jUv3ASMzF438YYEj1Gaa2PgVpsSVIJa02RyYIUgl4MHubZC5ewOuwFZDyfwZMTiglyciqzsAYLZSAFntJYa+U1snK102mS2NEItpl3Ai0sEE6yDA13B864/jHYHGsZ3pgAx7uvdB9b9CE9QzdmT99U60UUU8qkV+RuPnNi8Qfu9b1w/dklNWJJRtSVJ1n/pX65r8u/Engxw/E8QhFuGbqqLYIRVuElQVI0aBrEiZI3gQforqWqVnOh9j3B/41b8v8EuYzE2sPa+a40T2UDVnPoqgn3gd6qBsfc+g1/enf4PcctYbiSNfIUPbeyGOgV2ZCCT2BylZ82FVgXVzjYwv0nSrzNhsLhkW4zLaLXLaDM5CtmcFlIZssZc0+SjsKk8S+IGBw91rV7ELbuJGZSHkSAR+HuCDWB/EznE8QxrMpY2LUpZEGCJ1fbdiJ9so7VZUpB47zZ8pSzDeJhbbxTn/AIddw1xFxlmblq8BLRspXXTTXYHVu000cNxy3rNu6vy3EVx7MoI/vX49Dnyb9D22J0rdvhl8SMJa4bas4m+tu5aLIAwaSoMofl2CkL/TUwHHZevaBoVD+PnAbjCxi11toDacflzsCrexMqfXL51i94+Iex8vTzr9AfFXnHCvwlkRxcbFKvRAkEgOD1YIBCjLoY1MRvNfn3NJJ89vYe4j96qeLyrqR7sL2ony9yZP+gr9CfAq5PColNL1z5Zzicp+8n8es6fhyV+eUOk6Hc+RFfp/4X8IbD8Lw6MUJZepKKV0ueJZkAlspALEA6elDBdRqmya6KKKtS6U+Z+GBTnDAdRgMskGWhTEbjWYOx1msM5mxt27iC162bRyqFSCAEA8MTuNzPfWt741huriVtzEqIPl/iN+mZEnzisy+K+DFoWE3KM6z6dO0SNSdMxJjtSGAIpcQLgwQTlmTIMFxIGl9/8AKtqd6lBPX6LPSfrRNfKK7RZ8p0+GGMVL14HdkGUDdiG2A89a0R7JCMW+doHoCSAqj0DEe51rMvhtcVcaSxAi08E+6/5TWmX7eZGe4IAViqHtofEf4vTt7zXyn8SgM4mXc8pPXoPRbuDM0fVPk0Ut/Z8V+c/vRXW5+hSGXqqpcTA0Eu7O0erMSST2AkCfYbxWefFHCBbllpzOytmPnB007ASYH/WtIvFUe80RNxxA3MOQFA9TrHmx86QPihgjls3WPjJZSJlVESAPbWT3P0rkOCu7PjAE/wBzh4mD8E/iBOH8gs/r6RG+lX3K/L1nFtka/wBO5PyFJzAanK2beJ0jTfWr/nvlqwlxr7XunnjLaCZmYqADHiEDbXtX0CrxihSxbcIZzGdj0iLXm9xayyxh3Fhfsqv4btGNP/pP+zIT+wrXMLjVuX7OVFtwdVXbxAMDsN5I9wawPhnELli8ly0SHU6QJmdMsd52its5RxATpnEKUuZFBAjIjBnQyJJGkCdQAe29Y3GWOp4tpLgGvy66y0g/SB1N1dhyCw8x9U/UUUU4q0VnPxs5YGIwHXVR1MOQ2iZnZT4SkjUAFg53HhJitGoNC9Bgyvxq28iZ2PY+w8oryPMeX0I/5+tat8Vfhc1m4MRg7TNacgPbTqXLgdi7F418B8I0OhjTWssKa66GTI7+HsR71QRCaac2il4PEMxOYkwqqJYtABbQTsB5VKq6+HuBS5PUto//AGjBjxKG0dr+YajYwJHeBTnxjgeHFjiRFiyCmKRUItoCozbDTQegp6lxDsmZcsx181Yzhrq5Dg6JP1A+qzKa8Xz4W9j/AGrZ8Xy5hRjr6jDWMo4eXA6SQG/NGWJ9aom4Jh+lhfuLUtgsWx+7XVlS5lY6akRoe1XHiYNsvx8lEcKdlz5tp/8AUu+iyJmJ39PM6DTU7wNvSvMdv18v+fUV97eUa/tr/Y1ect8nYjHOqWLbZCzIb2VuksLmOZwI0kab6jzrLF14TAurz4TcrHF8QtMyt0bM3CWtF7ZKEDpZj4ZOae5027j9JAVVctcuWcDYFmyuVZzNqTmYgAtLEnWB30q1mrgISrnZjK+0GiivVFK/MzMlzP2NvKDMaxcEA/mGcEDvrFZL8R8ejPbtqwZka8WAM5czKqqT55U27aVr3MmPYsbS7DLniJMssiTsACu2pLLtWJc7cGFm6txST1w1wgxIbN4tuxJBFZuCFN3EwC47kWtmywRPgD5q6pPY6f4S5X0imfk/li3ibiN10lGDPZKkOQDOhmCD5j6xXfnflm3Yu3LpvqOoxZLQUl/EZPeAJnWuhPF8P7X7JfNHI+mnnOkbpb2d2TPsuXw2tKcYWaIS27a7DYT9Aa03EA3FZmlUAJA2ZoEhj3A7gb+flWd/DHBKb9268RaQROwLHf6Qf2rRMTcZlJAyqNfENXjUDL2UnQzqQe3fgPxM7PxOAdA0Ty8Ot1qYMRR9Va/asX6/oP8ASimevtdX2fUpHN0SlxPCAYpomIVwOwZ8wJHuFH6t50lfEHCG9gzdnw2mBQdmBOVmP66egnvo/c0YKWRgYFyLbjzADvoe34lPofSqDjuA+0Wmw4OXMupHb8o+rD9A3pXF4lxwfFRVNhIPg3f1v9laDPzKEdIWPcE4wcNcN1FBfKVQnZS27R3MSB7134nzLcxNlbd7xsjFlubNB3UxoRsQfTvVU6EEg7gwfpXmvqhwtB9QVy0F1oO++nS59Vi9o4DLNlJ4di+let3Ynpurx55WBj9q3XC8PRrLXA6n5iqx4m2ZoM65resAbv6CsBrQ+UebbfStWnudO8kW1JBIOo6bBtgQQgIbcLWHx7DA5a+QuABaY1AO/lf180xhnkd2YWycHxOeyhJkxlJ8yuhP1In61Nqm5XUCx2kmSsglIAXKY7+HX1mrmqcO5zqTXO1gSvXABxARRRUHjPFVw9o3GBY6Kqr8zsxhUX1YkDXQbmACavUVGx3NWGs3Dbe6A6xmUBmZZAIkKDEgg69iKW8Zy5wfiV1R9ybgLvltt0bj5ozFlXKzbAyR/czFTG4kYhwlrrXrrL1Shy4ew5t/doTGYgW1zO/zEG3AGdVDfwbgC2JdmN2+wh7rfMf4VGyIOyDQbmTJIhZha5LTht8WluNdzXsA5ZgF3fFAAAeij6ztsJfG/wDu/Ff/AHaf/sap+M3bmD4niWupcuWbmKs4jqpmuLbSyzghgBIA6kf0wJqdiuJ2r+D4nctOHVsTbYEeRbQkHUfUUm8gyRpf5FdJw54hjSbyP97Uy4z/AOoYj/8AGtS63+DhP/YYz/8Andpgx7gY/EEkAf7NbU7D60i3ubLZt4ZLCviblvC3rTraUkIb2ZAS0RAzA6TRF/P6hSL2towTq0fGm8fMpq5V+G3COpAvLiroZXCG8pZAkeApbIzANvmB7T66RZw1uyhCKltBJIUBFHcmBA9Say3D8Ju4TAYG6CzXLXhZOo7qLtuWQLmYhM6q+HISA3WHpTljuJrjWt2bFxXtsA7spB8O4HcaaSp7sk1a+qGszNvOnWdFzgBJgrqcfexbEWD0rQ0NwjxHTsP000PmVOlc8dYv4SLovNdQHxqxY6E+pb0AiIJkyNKvibeHtalbdtBuxyqB5lif3NUHGuM2sVbWzh7tu91HAYoyuFAgmYJG8GPIMaoq0srC9zjm2uRfYAafd1JrpMAWTQrSJoNfEWBFROJcTWyoLSSZgCJ03MkgADuSfLzFNve1jS5xgBVgSYCXLHFUF247qHFw6gxohO8EQZXLp/5beVY9z9j+pjWXbpgJA2DGWcfRmI+lNXOXM9zDurWrQy3MzBnGZUYxlUaxKqS0HQdTTas1u3SzFmJLMSSTuSTJP61XwOhVqO7d8ZRmyxuSbnpv/qUsS5re6NbSrHgfHmwvUa2B1HXIrHXIJkkDzMD00r1xnmBsUlvqgG5bBXONMynaR5gzqPM1U0V0XsdHte3Le/z30iPCNtEr2jsuSbLRvhnw5Vs3MQ8auFWToMvePOTA7+VPWEcvetSsIbg30ZiAWGnYAgHXUxsO9HytwpMLhbQuHxkZtZMF9YVfPtoJpn5eXqXyWBXprKgxJLyuYgbQAQB/Ea+Wvf7dxc1G3GaxOkN5eQW1HZ0I6Jmor1FFdusxQOM4E3LfhjMrBlnYxoR9VJE9ppUsXcto3DqWhzHcsBlUf/FR/wAaejSVicE1u6tojwpLKZHiEwnr4RMz3AIrlfxDhZa2uBpZ3ht8fmnsG++U+SyDnTghw2JMmRcHUB9SfEPo37RVBWqc/wDAzibTXF+bDrIH5p8TD6LlI9zWV12P4fx3teDbmPfbZ309RCQxdLs6hjQoq45Rs23xtlbwBQsdDsWynKD7tAqnorXxNI1qL6YMSCJ5SEux2VwK3rh9m7bHWGoXKSxEAzIbXeCQMwM5SxO66ueDxQuIGXY+e47EH1BkH2rLeTec3v4fJmHVBHUXw5mERnCtoQwjMB3XtnmnTlDEjI8sI8B0OhkEZxOuUgKJOsqQda4bCEYet7NEG8jkRy6EfCDrK0X99udMtJ/Fblxseq3wFRAz4YDVXOXK7s24uKGICQAFZmBYzkbw1VXMnC2vWgbcC9aYXLU6KWAIKE9ldGZCewadxW2l0n8P4net9ToXLhRr15iRgLtzxdRgwzhgGykZAY2UeVSW41jDAzXzrsMBdtn0OZswgGJBGokVy4dexDhhh7nQtNce6SQGvJcPz4ZrbDKALud2IMmcoI+emLhvM4zrYxKizfaQms2r0bm2x79yjQw/iHiMXtzNLdJXoMGUqXeMXcIly473rFv5ne5hHujViNW0jtoZkt6mc2x+H4VcutcGPeyW/Dawj20HsIMecTHtWvfFblO/j8ELeHYSj9Q2zp1coMJmkAamddJjavzbfwrI5R1KspylWEEGdZH6n9Kpp0xRYGC8c1c05nZgYKeeLXOH4ts1/i2KunKqgnDNsu2gQD9qcuUeYrWToYC+XC5S62sCyMQSAXZoI8zJHpppWIZYG+n/ACD+mhraPhB8Nrtt7ePuu9lvGFs5YzoyRLEmQCTmCx2FTjMCNJQ8RBJVlisJcZVs3HvWA5DW81tktm8qTalsoAyuuYJPiyoNcoB8W8K+EtjLnw9/p38ww1tbxFgPK5pygm3mARoncAHWtD5gRDhbwuKrrkaVYAqdNJB03ikPhKjAYxLjTku21e45knJcUCWI7WryKJ2VcT5VXQYKIFESYG/ioPObvJev3V6TPau3bjquZGNpLviA0clsRcA1gm5lOXVtIpo4Pif/APQs9K911JCG4slXm1dN0BpIfIUwxzjYtlkTlDYvDsHjbYuIqOpMrct+B1ZTEi4sOrAgjQg7ipPDeX7Vhi6hmcjKblx3u3IBnLnuMSFnXKIE6xVzmNcQTsoTaFYk0qkJirrG4wW2RktyQCdJEA+hz/W3+WrniPGbKZlcnaGyhmiexygwTOg31FZZxfnKzZdrbZ7jpGZUjIWj/DLToBALZZlv5YrOxdRz6jadJufcga2iJ5C833hWsbAJJhVfxL4qhyYdNfF1WOx1XKpjzYEvHYFBSJXbGYxrtxrjmWclmPqf8uwHlXGur4fhBhaAp76nlJ1joNB0CSqvzulFWfLnBjisSloaA6sfJRuf8vrVZWkfDrlzLaOJuEjOIUSVGWdyR5kftSvG8eMFg3PmHGzfE/tqrMNS7R4Gyck6dswNX9Je4ffcx7wKYuW8P931Tvdg+yj5V9xqT6k0v4ZlcraswCxIBUeBdCS0jwkgAmNz+pDnh8OERVXZQAPYCK4P8PYUlzsQ4dATr1Wni32DV1ooorr1noqm5gwZOW4oLFZDAblTBkeZBA08ie8Vc18IqjEUGV6bqT9CpMcWmQkPbDkkSzqTHYtc2HtLAe1ZLzfy59jv5VJNtxmQnf1B9Qf7itjx/D2tOlsg5M5Kt2IUEqv8wMe4WfOKjmXgCYwdNtCqFkbyZjA9x4TI9a5DheNqcIxpbWs0zm8Nj97FaNemMRTluuyxaiuuJwzW3ZGEMpKkeRBiuYFfWmuDhmGiwiCDC+EVoHw7vZrDpmkpcGVSAcgdfmAO6s0qV84Ig70eAwVtMFjC4DOBaXzVGZ9APNwASSNpjXWqzCtewptX0lQ4JVolWElWUjYgwZB3Go9MLHMbxKk+g2xDgBO5ADreRj9xZMUyaJDjy/hbzhL9zClSynpvByxqpI2gaBh3UABtwA0gs1q8HUMpkESCNj61lWD55s4nDAXLy2ykyly4UI22IBLgR4W3GxBq/wCWOeLLWGyHqQxJOiFcxJOdT8omTmAKme21YFGv7O8seC1g5g2P6Z+XwJBCZc3MJGqtsNyNaQR1sSVlmy9dlEsxZjKZW1Yk796s+G8u4ewSbVpFY7vE3D73Glz9TXDCcyIxhx0z5kyuvmYBH9QA8pq3Vwdq06VZlUSwyqS0t1X2KoeYuR8HjoOIsK7Ag5xKPp2LqQxHoTFX1FWrxJXL3wiwGEudQI111fOjXWzZN4AAAB3mWBO3lTqBRRQhU3NxP2RwoJJKiACT8wPbXtXbGcAtXkthw02/kZHe266QQHtsrAEbiYMDyFWdQcdxi3akEywE5RqY8z2UerECqXZaZNRxgQBfpP7qQkjKF04dwy3YTJbBAksZZnYljJYs5LEk9yTVfxvizKenb+YjVtPCDO06AwCSToo110FQcRzVcGotgKdQDOoHcvIAH8UMPInakPmL4h2himDI7QYYrAykCBlV4k+bsB6DvSNXFOrg08KCXbwCDG5kj0PorAzLd9gmvjGCS1aRjdScrOWnRQR/iBjMKNfEdSTPiIAGL8yY63exd25aEWyRl0iQqhZjtMT9an8d5kfGNkQdKysEhmnvAe48didBsO0k19x3AWH3Nq0lwdPrJeWS10CMxUjSBMdMjSNyTroYDDswlUVaoyucIidBaS47nQx4m9yq6ri9sC4H3ZLlFfYoAkx56V1M7pKFact8CbF4hbQ0HzO35VG59+wrXrGFw9lVTwnKAFDNnYR5AyR9BVLyvy9h8LaGdrb3WAzmQ0fwgeQ/c0z4G31W6dkZdJLZcqqDpmggZjoYA77wK+U8ax9TimKFKhmLBYbA8zPL6Ldw9IUKeZ2qtOX8JnIvH5YItjvru5HbaAN4nzgMFcsLhxbRUUQFAA9hXWuowuGZhqQpM0H2UhUeXukooooplQRRRRQhQuLYDq24BhgQyE7Ajz9CJB9CaVrdphcuZ1yt4BBIOmWQZGhBJb/hTtVVxfhRch0IDgQQdAwmYJAMEHUGDudNaw+McN9qpl9Md8C3UTMfsmcPW7MwdFmPN3Ky38O19FAvKbjSPxrnbQ+oGx9IrOcLi2slxlAYqVkiHQxGZSRKkaj6+cEbXctlcM6nRlR1YeTAGf8AX2IPel/nnk/7SVuWgBeLZTOgcQSJPmI3pPgvGxhycHi/ckwT/bGx6fJW4nDZ/wAynqkyxct2+GDOQTdvlxbnVhbXKJI2XMTJ3MQPMVeHwr4i5LMBJVSx2BOioqjc7AIvbyGtc3w5sXst62SVPiQkqT/UNR6EfvTBy5jS125eOTo4ZHupbOUZSo8AVZkaxLDeDJJrsqh9mpvrU+8XS4G0X0DdZOgv/Cz298hptt/lUvFuGhMU9mzmuZWyDuzMohoA/iDQB+9TOVOYBhLj51bK4AJXS4hU6MJI8yCukg155QtdTH2SxmHNxj/IC5P6iuVy8LhuX8TmY3c3TAaHJzfNJBARdV1BnYbEiVYNqA4OsMwyNk7kkkD/AGz87IbIPaNtcrYuD8ew9/CwhW4yzlaSMpPYhQr2vbRf4u9feFcxrhnC3GADhiqki2WIIgqrkJ5g5W10Mb1imAw95UfEWyyC0VBdWKmXMBQRqfMjyrhicXcuN1Hd2aR42JJ01AzHy7Cs3+kPNUFlUQy2l9LB0QDrtHgre3GW41X6Fw/H77t4Qk/kIg7TpmdWaPzAR6VMXmMqYu2mT1E9t9GUT5+HMayDhXxM6bK1yz4gQS1sgAkCMxtMMs+xFW/EviXh7w6jZy4WBb6SiSJjxMXVdzJH6aVnGjxCizvNcX+Ac0+YFvMhWTScbRHxWp8S42lpQ2jZgSNQBAEliew1Guu4qAeLYhgWW2qqO7bCPVmQj/drFuF8+3Bc+/Aa3Efd27Ssv8QlYMeRpgHxUt2lK2lvNm1Mi2gOkdw/byAq+rRx/a5XMOWLZIPqSPqPNRaaeWQb9U9HnPpAm/lC/mYraE9vmPiB8wJ96puHcdW598jW7qhpZtMqkGWYm4ymT55B2ggVmvG+ZbuLTIlnp2wwZggZyTEAswA2Gwgf2qtw3Bi1lr7Mq2lKqxEO4LTHgB0mDqxUetDeF1nUmvxFXK4OsIDtdJg+8doKDVbJDGyI8Fo3NXxNsFvAq3WXbL8ggyM1w/NB18C+fi11zu0BexObE3DaFxs7vkJPiPZQPXQ7AefeTwfE2bOKAYC5aYheoykXLeYfOFkhWUnXf5dDVxxrhWJOEa3dBxFyzeJDBhcuLbKbsJL5XOVh5a+lPtFPB1ct8zwBnJAMH9IiBlMSDBuNVWZeJ5bffNVeI4fdsl8O2tq8C1oqcyOV8SMHG5MZPTMdBXPl/igj7Ndk2LrDYw1tidLqnYQYkHQgelceD8wvY8BAu2cwY2m+WQZzKd0cH8Q+s1CuWxcvEWlYhmORYloJ0EDvGlaAoOcH064EWOYWuP7uYcLdLa7KvMJBb6KVxC+iqbFpuqufObpWCxiBkG4WPqx12AFOvIvLCWl69+25uH5FNtiFH5tBBJ/aunJ/I72G615LbPHhUsfB6nwkT/anC7inVSTbEATo/wDqBXE8b42HtODwhlv9zpALjyHTw8rLRw+Hjvv8hyXpcXsqo8sQoGUqJOwkwBTLwbhnSBZiDcaJjYATCj0EnXuSdtAI/CeDEEXLsZh8qjZJG892gxOgEmO5N1V/B+FjDN7WoO+fOB+/NQxFfOcrdEUUUV0CURRRRQhFFFFCEUUUUIVPxnl8XgxVsjMpVjEq2kCR5jzH7wIXsSxIWRlZbiBl7qSYj99D3EGnmoHEeDW72rL4ogMNGEagz3g6gGRNYfEeEMxXfZZ/z8f3TVHEFljos/5k5Xs4p06gIbKyh10YGARPnENoazLjfLl7CXCCGKgSLig5SrSNxtOoIPrWzcRw1y2VzofAwJdQTbKwVLSJy6MSQ0R5nevN5fvEnUMGQ+X5h/Zv1rFwPFsZwkilUbLYPdPS9j9hM1KFOvcarFuX+Krh3uOUzk2nRRMCXgSTvGXNtr/euVnD3MQ7MdlGZ3jwW1HoNAABAUegFaBxf4cWbl1jaY2Sy5lWJSQYYRuN1286SsbyxirDsOm5y7tbkiGG8jsRP712+C4tgcW51Sk4NqED3vpNt9t9VnVKFSnAIkdFNN5Dw/EG2WyZ8OoVhBWC53DEMSdSdNe0RXLgN9rWCxl1WILdK0sGNWYkn3Cj96rLXF2XDvh8qFGIY6Q4ZdjmG8SRBnepg4jZbBLh/vLbdXqs5UMrHLljQggAbaGmH4V7WOYRIdUaefdGW58csab+agHgkHcA+t/3VLVzwPD22s4pntq5tWhcUkuNc6rBysARr/xquxyWw8W2LqAviIIkwMxAOoEyB7VdcrYo2rWLYOiubai3mZQSwcNAVjroPY7U3jnu9mzMkGW8wfeGu4tr0VdId6D1+SjcbwduycPcRIF2yt1rTFioMkRMhsrASNZ9asOYsL0mvZLCDDkWwjZBmBu2w4K3CJJBDTrsY71C5lyXSuKtsIva3LeYF7bjQjKTmyHdTEdtNKncYKXDYnE2lXoWEvAMWINvfRFMmNiPWs4Od+S5xJ94OmTBBBi24ggHfzV0e9HReeCm3ds2lXFDC37LOQHkW3zMCGzAxP4SDMgDtXng2Cazi7mDvgAX16ZE+CT4rTAjtmAAI7MaprdyzldXD/PKOsSF1BBDRIPhO4gz7V0xnGWe8l1RHTVEthoYgWwApMiCdJ2iavdhKjnVGNnK4E3iQZDgQdYkkwZgj1gHgQTqPvRdMfhnvNfu9Pp9MDqAA5AwZUKie5+aJJ0apGK48Daw7K1xcVaXJ1VOUZQxyqe7EDTsNe9eTw/G4xg7LeuSfncMVE9x2A9hTdwj4ZWoD3L3UI1hQOnp2OskfpSeL4hgsKxoxLwS3QNl20EE8j1jaxhWU6NR5OQWPOyTrOExGOvZ2zNJAa4V8CjzJUQBWjct8m4exDJcNy6BGcMNJ3hRIH1mry1mtgDprlG3TgR/QYj6Ma6Jhev8tkuZiWXKAQYMswnT+GTXGY3jOK4jFDDtLWaQ29uululgtGnQp0e84yeZXi4jLr1T5CVVp9AFAJPoNaveEcE0W5e1fcLoEU9tBMsPMkwdvOpPCOBpZUEgNc1l9SdT8oJJIUbRParMVrcN4O3DfmVYc7wFv5S9bEF9m6IooorfSiKKKKEIooooQiiiihCKKKKEIooooQvjLNUGM5XB/wAJ8gBDBSMygjUAHcL2jXQ6RTBRVFbD0q4y1GypNe5plpSNjpQqXVkZW1EEgg6NDAQwE5tNfDqBX28YZHB0PhJ9GPhP0b9mNPFVGK5YtPMFrYacyoQFM76EED3WK5nEfh3Q0HeR5HqnmYv9QSZxHlrDPczXLKHqQrGIIb8JkRvt75aX8b8MbHV8Ny4it8uzQw1iTB1G3sfStDxnL12Coi4p0knI499MpI/MI9qh4jAXFTJeRpgeO2C6yPxDKJUg66ga7TSbP6tgfcLoFrd4dCBf5Kz8iprCzPEfC+6LgUXkymcrEESfywJ1jXfsai3fhtilcLNqG0DZjlny2kE9q09nlIvApPdgUBg6MpYCDpIG4/c+LeKRlKXGU9iZGVvIg7A+gMg+kGmf+I+K07P21lvx2UThKJ0+azK78OMUrDMbYU6F83hHvpPpNSm+Ft8ETcQrPiyhiwHmFIE+29aJbxQWUdgREhjBBG3i7A6xJ0P6gGHuwwW2eqp2VTmdfoJJX9x69j/iXij4DYnaG6+Gt/vVeex0Bqk+z8LbRAYX2cbxACt6SJI99Y8qvcFytg1hRYCONfFJbT8QJJB9x9Y2q5+xXC02rdwMTqGRkRvUlgAD/ENfRtBU65y7efRhaA88zMR6gZV1/qFLufxfGgZi+P8ATHiLSpjsKekKvzOu46g8xo4/p2b6QfQ15W0tw5kVyx/EisG+rQF/3jFMVrlm2AMzXH/mfQ+4WJ+tW1u2FAAAAAAAGgAHYCmcN+HTM1nR/wCP1kKt+M/SFQYHl1ioN6406yq5R30BYCZiJyxrtV7YwyooVAFUbAbV0orpsPhaOHEUmgJJ9Rz/AHiiiiimVBFFFFCEUUUUIRRRRQhFFFFCEUUUUIRRRRQhFFFFCEUUUUIRXlqKKELxc+Vqg3P+6n2P96KKg76L1uihcpfLc9/9aurXevtFeM90L12q+ivYr7RViiiiiihCKKKKEIooooQiiiihCKKKKEIooooQv//Z"/>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52" name="AutoShape 60" descr="data:image/jpeg;base64,/9j/4AAQSkZJRgABAQAAAQABAAD/2wCEAAkGBhMSERQUEhQVExUWGBoYGBgYGBYYGBwYGhUXFxwYHiAYHCYgHBojGRgVHy8gIycqLCwsGh4xNTAqNSYsLCkBCQoKDgwOGg8PGiwkHyQtMiwqNDIvLy0vLywqNCwsLC40NCwsLCwpLDIsLywsLywsLC8sMCosLCwsLCwvLCksLP/AABEIAOEA4QMBIgACEQEDEQH/xAAcAAACAgMBAQAAAAAAAAAAAAAABgUHAwQIAgH/xABKEAACAQIDBQUECAIHBQgDAAABAgMAEQQSIQUGMUFREyJhcYEHMpGhFCNCUmKxwdFyghUzkqLC4fBDo7Kz0hckNERjc4PxFlOU/8QAGgEAAgMBAQAAAAAAAAAAAAAAAwQAAgUBBv/EADcRAAEDAgIGCQMDBAMAAAAAAAEAAgMEESExEkFRYXHwEyIygZGhscHRBRThIzPxFUJigiRScv/aAAwDAQACEQMRAD8AvGiiiooiiiiooiiiiooiiitDG7YSPT3m6D9TyockrIm6TzYKzWOebNC3618Rj4095gPDifgNaW8ft9yCSwjQcdbADxY/5Uh7Z9qWCguEY4h+kfu38XOnwvWWfqL5To0zC7fq54kJsUzWC8rrKz5t5VHuqT56fvWnJvDKeGVfIXPz/aqH2p7X8XJcQrHAPLtG+Ld3+7S1jd7MZN/WYmZgeWcqvwWw+VEFHXy9t4bw/HyudNTs7Lb886l0fitvsv8AWTBPNlT9qjpN8oB72NiH/wA6f9Vc1sb6nU+NFX/ozj25XHniVz70DJgXSUe+mHPDGxf/ANCf9Vb+F3jzf1eIV/4XV/1NcvUWqf0UjsyuHPEKfejWwLrGPb8o42bzFvytW5DvKPtJ6g3+R/euUsFvBiYf6qeVPAO1vhe3ypj2b7WMdH/WFJx+NQD8Ut8waoaGui/bkDuP5v6rvT07+02y6aw+1Yn4MAeh0PzrbqjNj+13Cy2E6vh26nvp8VFx6r60/bJ3huoeGVZU8GDr5aHTyof380BtUxkbxzbzVvtmPxiddOtFReD2+jaP3D8vjy9alAa0op45hdhulHxuYbOCKKKKMqIoooqKIoooqKIoooqKIoooqKIoooqKIrHiMQqLmY2FYcfj1iW51PIcz/l40kbybzxwoZsS4VRoBzJ+6o5n/wCzpWfV1ohPRsF3nVz6JmGDT6zsApvaG3We4XuL8yPE8hVZbz+1WCC6YYDEScM1/qlPmPf/AJdPGkTe/wBoE2NJRbxQcowdW8XI4+XAePGlWuQfS3Snpas3OzUOdgVpKoMGjCLb1Kbb3mxOLa88rMOS8EHko09ePjUXW/JsSVIUnkRkidgqk8W0JJUHiLDibA8r604rusAmBlwC5/pBs0kqLKY3uOKkZFUEML2v3TrwrTdPFA0Nba2IGy4x7kqI3yEk/lJmzNiz4kkQRPKRxyi4HmeA9a9YPZYbtRI/ZPEjNkKMXYqLlbaAEWubnQA6G1q39jbUdceHX6h5HZDl0CNICh0PJXObKeFra2ps2ZvBhNoSIuOUYbFr3O1HdWQEFGje/AlSwsfQj3aHPUSxknR6tr4Zj5HDJWjjY7Xj5KJ3c3YweKkljVpmMeHEt88YVnyrdAAhIAZrXvfSljaLwMIzCrIcp7RWbP3sxsQbDQrl05EGmr2cOuFx8oxDpEqI8Tl2VRmzrp3jrqh4Um4qHI7LdWsbAqQykciCNK7Dfp3AuJAAI7739io+2gDbapHdjd18biFhQ5bgszEXCqOJtz1IAHUit/BbBw2IxTYWB5FPeEUrlSrsgJ1VVBVWymxBJGmhvpk9ne8MeExRMpypKhjL/dJIYNpyuLHzvyrPuThFwuL7fEuiRQq5zZ1bOxRkAjAN3vcnTp41SeSRrpNVm9XecfHGwt8rsbWkN3nHgovAbnzSpiGBRDhjaVXJW3vcDYqfdbmOXG9R2L2VLGquy9xiQrqVZCRxAZCRcdL3qxJcYibOllnR0/pDFklQQjiIvfiwI0CNxFjm5XvVfbWxYZ3SPSESu0ajgAcqg+PcRNf3q1NPLK518gbeAx879y5LGxgFs+fZaNbezdrTYd88EjRt1U2v4EcCPA3rBh1UsoclVJGYgXIF9SBzNuVMk+6ay4Y4uA9jEZOzRJ3XM2tgVcADjcWa1sp7xtTUsjG2bJkcN3BCY1xxbqTZuz7Xg1kxqhTw7VAcv8yjUea38hVqbI29ZVaNlkjbUWIKkfhIrlzFYV43ZJFKOpsykWIPQ1K7tb2z4J80TXQnvRtco3pyb8Q18xpWRP8AShfpaU6LvI8+Ccjq/wCyUXC61wWPSUXU68weIrZqrt0t9IsYueFiki+9GT3l/wCpfHh1sdKsHZe1hKLHRxy6+I/ah01aXO6GYaLx58/wpLBYabMWqQooorTSqKKKKiiKKKKiiKKKKiiK1cfj1iW51J4Dqf2rLicQEUs3Af6tSFvRvKkMb4ic2VeCjiT9lF8T+5NZ9bVmIBkeLzkmYIdPrOyC197N7Y8LGZpzcnREHFj91egHM8vzoXeLeObGymSY+CqPdReg/U8TRvHvFLjZjLKfBVHuovJR+p5nWsWw9nLPMkbv2ani1r8tFHLMxsovpcimKKibStMsmL8yc7cFSecynQblqWvh8E7hmVWKoAXYKSFBNrtbgL02wbhxYjDK+DxBlnylzE6iPMAbEJqdVIsbk8Qe7cX3sHgUxmBVtn5sPicMDnhDse0DcW/ExGlyNdUOmWlfYOIPej7TsCl5Y5SSvZyKLHUa2de6QASWEemhojpnyglh0S04jPx3a8DlvC4GNZbSFwRzyU3bAIxEP9G4m6NJFmhzAgxzRM8ZWx1GkYNumf71aOz51i2fi8FjyYGVw0OYMWz63ygC5TMnvcO+2tQu2N8ZppoZjlE0KlBIo0azMVkysO6wzHlxsbDhUfgdnYjGSkRq88jasdSf4mZtAPEmhtpTYukOiLh3BwOYOViLZrplF7NxOXELPi9roY1RUMjdqZXlkNi7FbZcqnRdL3zEk3OnCo/H45ppGkfLmYknKqoLk3OigCrJ2H7HODYuX/44vyLsPyHrTFsPA4WLFNBDg1TswbysMzacDdgSAeWvpVxUtw6FhdvyHifYWVC3PTcBYXI1+Hyqcwmw8TNrHBNJfmsbkfEC1SSez7aB/wDKyepQfm1X472FzwqK2ttSRYz2K3YkKCeRPO1reOp86KXVNwDoNvxPwhRlkoJja5wGZwA9/DNUy/s82gP/ACznyaM/k1aGK3YxcX9Zhpl8eza3xAtV1bn9oVm7VnLiTKQzFrWANhrYceVMINRv3hF+ofEfKpLPTxvLCHeX4XNkm1pmTsmldk+4zFgCOYDXynxFq1K6Q2jsPD4j+uhjk8WUFvjxHoaTNuex+BwWwrmFvutd0Pr7y/3vKoKgxfuxlo2jEeWPiFZro5ew+52HA+fyqs2Zge2lWPOkeYgZnYKo1Avc6acbc7U2e0baAEkOBgB7LDKqgcc0jKNdOJykeZZutL+3t1sTg2tPGQDoHHeQ+TDn4Gx8K9bs7wDC4hJXiWYLawb3ltexQ/ZIubcR62I69okInYdIAGw2k67+XeitOiCx2F8+Cat5NmQ4TAqMYjTYvEO0pIbKYybFrNYj7t1sQSTyANKO2d2p8MI2lQhJFDI1jY3UNlP3XF9VOvmNac92X7Z8TtDGyq+HU5jH3WzODaMFCTkK6BRoTcC5Ga+eJRKs209pgiF0KQwa95G90fHUHTW76WFZ8VQ+A6Jxxx3uOTWjVb0z3MOjEguMNnAayq62ftGSCRZYmKOpuCPy8QeYOhq8Nx9+Uxqf/rxCC7IDx/Gn4b8uIv5E0ztHZOWMTxhhEzmOz2zpIAGMbaDN3SCGAFxxAOlaeAx8kMiyxMUdDdSP9ajkRzFN1lHHWMuMHDI+x54IUMzoHWOS7A2TtUSizaOPn4ipGqp3I3xXGxCRe5NHYSKOR5MPwHW3qDw1svZuPEqX4EaMPH9qQoqlxcYJsHjz5/KNPEAOkZ2StuiiitNKIoooqKIooqP2zjezj095tB+p/wBdRQ5ZGxML3ZBWY0vcGhRG3do52IBsic+VxxPkP3rnbf7e842eyE9hHcRjr1kPieXQW8aefavvP2MAw0Z+smHftyi4EfzEEeQaqepL6XAZHGrlzOW4c4fymaqQMAhZkM1nwUKvIqu4iQnvOQWyjmbKLk+H5catrZmAkwkmRHgfZk0Zs7GNVBKWGduLs7WHEggmwXLYV+dwMdkWRIe1RgGVo2RwQRcGwN/lUluztvEYHPDi4JDhWB7SOSNrC4Oq5hYFjYW4EnlxpittUN/ScHWzGHiNjhqQ4P0z1gRv51L0NgTbKePFjEwOoYC0bsWkB95AMtiCOJJsNDxtS1t3bLYqZ5XVELEnKihQL+WrHqx1NauMmV3ZkRYlJ0QEkKOQuxuT4njVk+zz2dghcTi1vezRRMNLcQ7j5hfU9KObQASSdZ5wGFid3yUInSuBg0YnZxUVub7MpMSFlxOaKE6heEjjqL+6p6nU8hzqxdoyRbOwuXDxolzlRQOLWJLNc3ayhjqbmwF9alpsQ5kWKJQ8jAsbtlREBsXc2Nlvpwua+psaPOZMSy4pgpVI+ztAuYWY2ckufE/tbjYjI8OmGkb5f2t+TzgqOd1NLS0GEGx/udwAyF+GF88knYDY+OxC9o8zKrgHvySAst2N+zjsEVlKaXuLeNbu6uGTD4maHOrHKlrDKCwBLAC51F9devpN4vEM7djEStrdpJ90fdXq5H9ka8bCozDbKQ4nEIAUUJDkYaFWAPeU/eBPrc34mtCWQuIDdvsVmxN6r9PWPcY/jZ3JgxBsp1t/npUbK4ALnQDix4W8+JPK1ib9amcHsuVol7Ts2JGtmAB10NjwuLG1fDuzO8gdlDKv9WoZbA29866tyHIeZvSszGSuDiVp0NXNRwuja3Ekm/cBh+fBK+7mPyyTK6lA8xyk29/KvcPRiLEddRxGrNWDDbozD6QJIsyzSFrAqdCANddDcX04VGbe2NtFcOwjk7MpwkYJmdeQZibIRrdgDewOmtGhcGNDSUhVRumkLwMTnzz8SeKxqRg5nRTa4Duq+XE8L86it1dqzTo7S5LBrKVtY6ajQm4Hdsed+dJ+B9ncxDy4qeNQy5i+srcmuS1raDiCTYkc6ZdxZFSJoATdHa2ZcpZQFW9r6EWFxyuKK42e3FBbGOhfYXyx2JkmhV1KuoZSLFWAII6EHQ1We+Hsp96XAjxMJP8Ayyf+E+h4CrPopWSks7pITou8jxHuMVaCtc0aEnWb5jh8ZLmvBY14JLgDTR0dbqwBuUdTxFxw4gi+hFOU+8mJxMr4uF40WOIoEaRU7DMFDNla3aXN7EX1yaXULTjv3uCmMUywgJiAOPASW+y34ujeh04UrNCyMVYFWUkEEWIINiD0N6A0MqD1m2e3Ag44H1B1H8haofotu03acufZfZcSzABmJAJIuebG7HzOlzx0HSt3EbAmTDR4llIikYqDY8QLg+Ta2PPKa9YeSCOJZB9ZMSRkcDIlrEPa/wBYCDoCAAVObMLAuW9kMhwGAw5JLMpxM7ubBc3BnY8BeRlHkAATYUSWcsexrRgSb8ACSoyPSBJ2JN3c2/Jg8Qs0ettGXkyHip/Q8iAeVdGbubeR1jniOaOQA+NjxB/EDcW6giuaMfCiSMsbiVAe69itxyuGAIPUdaffZJvR2chwkh7shLR35SW1XyYD4j8VI/VKYvYKmLtNx7vx8o9LJYmJ2RXSSOCARqDqK+1C7u424MZ5ar5cx8fzqaotNOJ4w8clCljMbi0oooophDRShvBtFczuxskYNzyAUEsfz+FM20sT2cbNztYeZ0FU37V9s9jguzB707ZP5B3n/wAK/wA1Y/1AmaRlM3Wbnhzc9ydpgGNdKdSqXeHbLYvEyTt9ttB0UaKvooHzrZ3f2bh2+txjyRwZsgMa3LPYEi9jZVBBOhPeFhxtDKpJAGpOg86cdmb24jAD6LicMrQ/ahkTKTcm7XIOYk343Glha1bc4cyMRwjuvY2Gy98UmyznaT+Stw4hsJiPo2GnldQolwoVzaTtEziFwLBrscw011X/AGgyr2396sViUSHEOW7JmJ93VuGuUAHKLgeba61L7yDASRfTMLJLHJmVBCbDKwUWIPJVRRbKSPdGlLOw9kPip44I+Lm1+QHEsfAKCfSl6dkej0rxiMyRYgjMokhdfQac9h8E3ezHcwYh/pEy3hjPdU8Hca69VXS/U2HI1b08pFgAWZiFVRpdjc8TwAAJJ5AE1i2ds9IIkijFkRQoH6nxJuSepNZ1TvBjxUNl82UoWP8AKWAH4r+FFp2Ok/5Du0ez/i35OZ8EhPMzT6I9huJ/yI1cL4eJXzDQZM5JzPIRmYXChVvlRQdcoJY3NiSb2HCpHY+BEsne1VRcjr0H5/CtGt7Zm1BCJNLs2XLyGmbifD9ace3QZZqVjkM02nJqHkMAO5M30RPuL/ZH7Vr7RwyCKQhVvlNtB0qCO35ib5lHgFFvneteLfBpHnw7IDlRe8Db31NtNeFLGNwTzZ2OvY5JimwSM4jCqFAzNYC5F7Bb9Drfy8a30QAAAAAcANBUO+2kBEmpzJlK8DcG448tW14aVozb6hWs3Zr4F9fyqoaSrl7QbFNFI2+u0GeQw3CxmOVbnk/Zg5j4Bc/wNTmy974Zsw1QoxQk6rmFuY5ajWlXfyPKsj8QDmB/DIjRk+X1h+FdA1rjjkBrNvHLzsthN35JezGaN40VTlV1uzi1i1/sjiB1tfhWCDcnEKklwA5meWN1KnKWta9yLgi4I5g1h2ZGzhJHBACAIh6ZRd2/EeQ5DxJr5sKQskmYk2mlAub6B9B5Ci6JJCV6RjQcMre/J8MlJ9jIoAlXI9rkAgi/gennRWthj35R+Jf+Un63rZppt7YrPk0dLq5IqvPajuYJUOLhX6xB9aB9pAPf/iUceq+VWHUbPvFhlmWAyqZWOUILsbnkcoIX1tSdXETaVnbblvGtvfq3puilLXFhxac92/u9Fzolri+ovr5c6bN4sVi8eyu5hSIpnjjE0QCxrmFyC2YlbOCSNLNawrX3+3Z+h4ohBaKTvx+Avqn8p08itedx8PA+JH0mVo1jVpBzVlQMzxnoCuY6cQGHE3oT5GPjFQ3GwJGFzj7rVa0tcYysWJ3Nljwv0ppIREdF7z5nN7WUZNeB14WBN7VCQTMjKykqykMpHEEG4PoadZln21irRjscNCLC+iRR9TyMhA4eAHBb0u704SCPEuMM4khOqEG9uRHowa3UWI0Ndp5i49HL2syNg1A71JGAdZuXrvV97o7wieCDErxI7wHJh3XX439LVYqOCARwIuK539jW2dZsMx4/Wp5iyuPhkPoavbd/E5o8p4qbeh1H6j0rGph9tVPp9RxHPD0Tk36sTZNeRUpRRRWwkVCbyzaIvUkn00H5mud/a1tTtMd2YPdhQL/M3fb5FR/LV+bekvNboAP1/WuXdv47tsVPL9+R2HkWNvlasuhHS10kn/XD29inJzoU7W7Vu7nbPWXEjNKkAQFhI5AAe1o/eIBOcqbX+yaYNrez6WHD3MLYiTMxEuHckZLAhnRgSxzE+6BoNTwqC3ebCQr22LjefMSscSnKvdAzOxuLi7AADo1+VNMW8+GEZl2cZcLJDaR8OzExSxhhnABLKGA1uADa+nMN1L5hLeO9sssPEG/lZCiazQs7Pz+PdJu8jgyIOzEbrFGJbDLeXLmYleCtqAQANVNP/sc2HZJcUw1Y9mn8IsXPq2UfymquxE7SOzsczOxY+LMST8zXRW7+zBhsLDCNMiAH+K12PqxY0eZmkI6faceDcT4mw4FLuk0GvlGrLicB8qQooorVXnkE0y4CBYIhmF3fiALsT90eQ9OJpfwqEyIAM3eGnW2vw040zSKYwXJDSt3QeQJ5Doo4nrYk0pO7Gy06JlgXKNmwvbTBCFFu8+UCyjkt+LMeZ4DkKkjsKC9+zUHqLg/KjY+Gypm4lzmueJHK/jbXzJrfpdPpY2tsoZmSLNmCZlW5Iv3iTrf7qCw5kUlbPjiaMfVSTynM0mmi6nnqeFiTpx41ZLKTNOV94RKF8znP52qrMZhFECSKTmzskovz95DbxGYeYqjiQrNAOCnty8CjiRFkCMWLBSL3XKove41FtfjUvtjdASIYnmRQwNtSvkbX1AOtuBNR2CZDJs3sbdoEXPb7vO/p2vxppklVrglc8r2AuM3Zhsug42yhj/NVg4luiVUsAfpjNLiRhbKCGCgC452Fr61G7u+5L/783/HTjtLbeBhfJM0Sm1zdRYa2sTawPhxrbw2Cw0qCSNY2RhcMtrEdbijibEbko6kwNtaTsP8A1kvmv/LX9qzyyhVLMQqgXJJAAA5kngKx7W2hDCJJmtFGOevDgPEseQ9Kp3evfOXGtkW6Qg91OZtwZ+p8OA8eNEfOI23OaBDRunks3IYE8FNb3e0oveLBkqvBpeDHwTmo/Fx6W57nsp2MhR8SyHtMxRGPC1hmKi2huSCfTTW9arGSco43txHHz4etX9sPBmLDQxtlzIig5QAt7a2tpa/Pnx50vTl0smm7Un65rKWARR689qg/aXsP6RgXIF3h+tXrYDvj1S581FUWK6eIB0IuOY/Sucd4Nm/R8VNDyjkZR/De6/3SK5EOinfFqPWHfgfPHvVIn9JC12sdU92Xlh3KcxO+6NhRhY4GghHvCOYBn/jLREm51PXyAFQsvZPC3ZQyBkYOzs6uAjWSxtGlu+Utx4mpXdvcn6XCZvpEUKI5R+0uLaBgRwBBB5kcDU5t3GRwYc4HBYcyxSCz4jj2kgF1KsvdOVgD0sCABxoHSRRP6OEXN7nE4bSSczbJOaL3N0n5WwSpuhtT6PjYJb2AcBv4G7jfJifSum93prS5fvAj1Gv71yZXTG6m0u0iws330jY+bKM3zJpL6sOjnim32PPijUnWjexWBRRRWmk0h70Y3ImKk+4srf2Va35VzGK6J37ktgsaf/Tk+dx+tc7Gs76JiJH7Xc+qbrsNEbk2bE3++jwJh2wsE8a3J7QXYszEk3IIHED3eVZNq7yYCXDy9jgxhsQQFBVrrlLDOABYXy3Hu8CaWMNs6SRJHRSwjy5rakZyVBt0vp6isMsLKSrAqw4gggjzB4Vp/awl+k3A3ubE8cReyV6V+jY5cFJ7p4PtcdhkIuDKl/IMGPyBq4t7Nm45z2mDxGQAaxHKoNtSwYg3Pg3x5VWHsxjvtODwEh/3L1etc0dOqN9TPUn4S88pihaRbF2sXyH5VTbM9quJSwmVJh1tkb4r3f7tN+yvaTg5rBmMDdJBp/aHd+NqX/aJuaFtPhYdDcyhLm3CzZBwHG5Hw51XsagmxNqo6aWF2iTdNMpaarZptFuHNl1TsbBqDE4ZXzI7ZlIZfsAAEaEanWtjFHtCTyv2S+ZP1jfAEeh61zDsjb+JwMmbDzNGfwm6HzU908OYqzd3PbQrrFHiEWF04SC5jYkEXI4odTrci/SqtlDziiPpjEOrkFcwFaWM2zDCyrLIkZYEjMbaDibnQDzpd/p+Ui4lFjqLBLWPMacKrva+zcQ+IxJcPIJGJVz3gb3sPC1wLaWtRJA5gBAulYpGSEi9k/Yvf7CRYh3D9qmUBmjs4BHAaHU3vw6ikfeffPCzOWw8EisTqWKqp6nKM2p8xWvs/czEBWD5FDC3vXI5X00PHgDc2rej3AiCMWeR2AP3UF7aaWY8fGlS2d+AFkyJKdguXXUFhN9MRDcw5I2OmYIGYDoC9wPQVjTaU2JV87vI4ACm9zbU5Rblx0HU0y7oYLDgyB4I5SVBUuMxXiDa9xzHwq0ME+WJB2Pcyj3MpFiOmh+ANVZA8i7jgrumYCWtGIVNbM3JxrRsv0eRQ5GUsMov1N9QOGpFWhu/syTA7MMc7JeNJWJBOVVJZ+JA4A9Kmdm4tf6u9yvu9SvK99Qw4EHwPOq/9u+8JiwkeGQ2OIY5v/bjykj1Zk9ARRWxtjF1XSMp0VVW9+9LY2XQlYI/cXryzkfePyGnW8Lgl0Y+lYoVrMjWRj1PL4fCl3vLySVoxRtjaGtyC2d2NmDEYuKJlLqzDMAbdwasSeQA/biavkC3DSqt9lmyZWlaYPkiXRlDC7mxspHEKL5teYFuotOtajbZl9q839Vk0pQ0HIIqlfa3hMm0Mw/2kSN6i8f+AVdVVR7aY/rsM3WNx8HB/wAVDnwqYjtDh6H2XKE3jkbwPqPdV12py5b9297cr2tfztWbA7RkhbPE7Rt1UkX8D1HgdKxRQs5CqCzHgACSfICsuJ2fJGiO6lRJmK30JCtlJt0vcehpl2j2TrTIvmFr1e3szxOfZsPVM6fCRrfIiqJq6PZC99nkdJnH92M/rWN9cbemB2Ee6doD+r3K3v6WFFLnbGisX+qSJ37Rqgt/U/7hjB/6b/I3/Suea6U3xw2bD4xBxMcwH9lrfpXNda30PBkjdjkpXYlp3J03N3/GChkDRq5ugQKqRsRdsxZ1W5sLWvc3PnSjjZA0jspYgsSC5u+pv3iOLdTz41JbL3PxmIUNDA7KeDGyqfIuQD6V73k3TmwIh7awaRWNgbgZWta/AmxU6da0o/t2THRI03Zi+zdqSzukcwXGAUj7LXttOHxWQf7pj+lXlXP+4eK7PaOFPWQL/bBj/wAVdAW6V1h0at29g8iflJ1bS6Ftv+x8wPhZ8PsJcWHjfMIypDlTY68ACOB5+njVI7/blvs3FGPvtE1milYWzdRcaZlOh4cjYXrpfZ2EESBRqeLeJPE/68KXvaFuS20oFRJ3hZCSBcmJ720dQRe1hY8rnQ3qk36mKco/0AG+K5tkIZL8xxNredYDHpcGtiVOxleMtmCsVJAYAkEjg4B4jmAa+MljzseHD4Vn5LZzTx7L/aQcJIuGxJzYVzYFtexYn3hf/Z34jlxHMG/TgIjxjQ/yr+1cgMK6a9lu3fpWzIGLZnjHZP1zJoL+JTI3rTUTr4JCpjA6wU7isDh0XM6RqOpAGvTz8KgxFC7EIjN9ZYkHLZbEgAOy5ibW7t+fSp7a+zTMgUOUIYEMADbQqdDzys1uhsdbWMBhdhRiZxMomiDBR2vf+s7jISGuAdWAIt71ra68e+YSANA0dZvjr570BrYy3E4pW2HgOz2gIpFdFYuouCpI1KkXGo0X41Y8eycoAWWUAcBmX/prPicCkihWUWBBXqpHBlPIjqK84WchjG+rAXDWtnXhm05g2BHiORFGGGCobE3CwSbHBIYySXXUG6XHrl4VRvtmnkknhc3aIB1jYspvqpOgAsavfbEhWByOlviQP1rnn2kY3KVwo/2cjyD+GQBlX0Jk9LVJB1CSrQuPStA7+H82SdCeNe8QbKo16+FfMPHfTXX8q2sFhO3xMcWfs8zBAzAmxJsNFHX06kUiBd1lrOOi25VqezfARpgldFcGQksXABYjQEWJ7nG3qedNNeY1sAOgA+AtXqvQMbotAXiJZDI8vOtFVV7an+two6JIfiyj9KtWqb9sOJzY1E+5CvxZnb8stJVGNREP/R8re60KAdSQ8Bz4JNwE4SVHbOArBu4bPob90ngdOPLjrTVvrv0MdHFlijU2bPmUO6nNplcgEKVsdLa3pNooj6dj3tkcMW5JtsjmtLRkUVc3seX/ALg/jO//AARCqZq8PZXBl2ah+88jf3yv+Gsz62bU3ePdNUI/V7k4ZaKl/wCjD0orzP2UmxanTtWptyAds4PBrH0Isf1rlnHYUxySRnijMnqpK/pXWW8sXeRuoI+Bv+prm72k7O7HaM2mklpR/ONf74et/wCnHoqyWLbjz4rPqOtCx2zDnwW7tjbePmI+jtKuGyIIxEcqKoUDKzLazAgghjpbpaoDF4FxCzSTIzK6nsxKkjd4EM/dY2sQgOt9fCsWG2WhiErzIi5ihXKzSXAB0UaEEEallHEU1QbIwsOyp8Q6PmmHZQF2GZiGDZwoFkGZL8WNlOveFPkspwGtGsDAY+OvegWMlydl80k4bEGN1dfeRgw81II+YronFwDFwIyO0eYLJG6ki11uL2OoseFc5VdPsq24JcF2bEBsOcpubfVm7KdeQ7y/y0SpAbIyQ5dk8HZeYCB1jG4NzHWHEfi6+pvTiMJJ2eKQPbg691iPvAiwYfA9ad939+45BYSZ9Do2kim3Q6sL+fnUbj9nw4tMhZX6FGUsp6ixv8rGq12rspsPLkLKbHRlIt8j3T1B1Hzrkwkhzxb5hWpuiqP8H6xqPd8Jy9qm6gxEcc2HOFBjjJmJ7krZVHezcHAUHQ69L8BUEDAjKbDmCasXCbz4rD2ElpkOlmN28g3Hh1vSrvRBCzGaE5MzACFYQmSw1OZDlIvztc34CgStHA7Dgnqd7xgQC3URj/HooKaP41Oblb7z7Nmzx9+NrCSImyuB/wALDWzfmNKiFcOLE94czasbw8LjU/OlwSE45ocMV0zu97ScBjFBSdI35xykI48O8bN5qSKx4zeXCq08bTw3lIEY7RTmZkVeRuBcrrwGp5GueNubsT4RYzOoXtQSouCRa1ww5HUaeNbGz8GEXhqeP7UZ0xAxCVbStJuCuqIpQwBUhgeYNx8q1tpsFTOWVTH3gWIUaaEEnQAglbnhe/KuesNvBiI0KJK4QxmLLe4CE3Krf3bnpY1gxG1JpL55ZGzcbsxvfLe9z+BP7K9BXDUi2S4KM3zVjb3+2nCCB48KGnlYWGZWRFPU5gCbEDuga9RVIYjEPK7SSMWZjdmPM16xUQztrpc/nXuCK+p4DlVHSFwxTEcLWZIjIUFjbpa/KnL2U7NLSvMGWyDKylLm7A2Ic8LWN7G/XjSZGhlkVQGe5AAWwOpA6G3mdKv7Z2zuyiSNMzKihQ3vE2FrkjQk9aao4ru0jqWd9Tn0I+jGtZaK+M4HFlHmyj8zX0cL3Futxb43tWuvM6J2IrnvfPaXb47ESA3Gcqv8KdwfJb+tXVvftwYbBTSqwzZcqEEHvt3Rax5G7fymue6zmfqVL36mjRHHM+w7lswM6OAA5uN+7Ie6Y91NhYTEZu3xLROuvZrGWZh+Ei+Zvwhb+dS+JOx4Iz2STTSNFI0bye4GAdVuvd+2vNTypf25iTGPovZRr2BKmQr9aWDEk5vu5ico5C3HjXqfHdphGeVRJLnESym+ZQMsgB1s1xnFyMw6kHQL43yEPLnWJyBAw7h6nxTgcGjRAFwoOui9yNnZMHhIuBMaX837x+bGuf8AZOAM88UI4yOqfEgE+gua6i2FADMthooJ9ALD8xSP1g6b4odpv7fKNR9Vr37AmqivtFaSUUftzD5oj1XvfDj8r1R/tk2PmihxAGqExv8Awtqp9GBH89X+Req/3p2CJYp8M3B1Kg9OaN6HKfSsesP29THUjLI88PRPQfqRui7wudNkYeN5kWaQRRXu7amyjU2ABJYgWGnEimje3efD4qWNIIpJI4lCQxm6JyHupd3vZRa6aKPGlCeBo3ZHFmRirA8ipsQfUU8LvphcFEn9H4ZRNIgLyOc5QnigucxsQdNBwNjetapaS9r2tLjqxsBvJz8EpEeqWkgDXtS5vVsuaKVXmiERnXtcoBABJIYWJNjmucvLMK2dw94xg8WrOfqpB2cvTKTo38psfLN1rdwsGJ2nFJdJ5pVJk7ZpB2YIU/VKmUBcwtopJuFuLcE8irsAmiMMlrjA28vxfFccdBwe3uV47SwMUb2JcDiNEYEHoSRbpwPrWnL2bDJ2IN+GZnLeYylRf0rT9nm8zYnD/RWkKzwj6s3Izxj7J65Rp5WPI1MOZdVEsY172UrD53BCE/OnKOcysMUvabgd41HgfW4Sc8fRuD2ZHEbt3coJtnzIUvG7KmazHujUAKDccj8R0qM2pCb3YAZxwBJ8LX62poFgdZjfqoc/M2rxtLBmZCokjkI1UnuvfpeQKT0tc1yoo7xkNJ2juw2bMM0enrLSAuA2Hvx22zxyVc7Q2eFGZeA5ak+dMHs1g7XGrnFxGrS69VsF+DMD6VvLutiLXZMn8Wg+J0+dT24uwFgllOaMs8ZFlJY+8CdbW6cDWSynlzc3BaslTFYhrsUbfwjY3ACVu88MrPoB7g0I9AVP8tJVPGxNvR4Xto52sl7ggFxe+Uju30It8DSHiZI+3fsS3Y3JTNxC8vgdPK1BlF8VemJsQslY55sov8K8SYsDhr+Va6KZG14czyA60INuUy5waCStNgq+8cxvw89b1hnxBY+FbJ2Xq3e0+yeuvMeVb8GzFRA9zc6W5cePyo+jZZb/AKlCGnQNyBfkqW3V2CqXkmuDYZMozaEa3BZQOXzqebEYdTYs3+7B+FzSaWPWsbzKOJA9a0mVojbosb5/heckq3zvva5TX/TOFF9ZT07qr+p/Ksuz8bDNIsaCTMxsL5T66DgBc+lJwnU/aHxFM74kbLwhnb/xU4KwqeKLzcjw0J8co60GT6lMLNbYuOA52DWiU0ckslnCwGJw1fOxQ3tR24rSphIj9Xh/e8ZTx/sjTzLUvbubrzY0yiEXMaZuIAJLABbnQEjMdfu1EkljzZifMkk/Mk077F2LBllgWXFR7QjV3ULdVMiITkQLqxsCLmxOpXTjH/8AFhDWnHba+vEndtWw39V9yMObBbWJ25hyiRbYwUonRQolUZWdV0BvmW+niw56XpS29tOGQrHhojDAhJAZizszWBdjc62VQANAB4mnSPeTaMEDf0hhxLBYgGZEzZ8pyCx967WvdSbXN9KreSQsSzG5JJJPMnUmh0UfWJ2ZWcS3uGrhvVp3YAeosfynn2RbH7TFtMR3YF0/je6j+7nPwroPdvD6M/XQenH5/lVdezjYBw+CjBH1kx7RhzuwGVfRcvqTVs4TD5EVRyHz5n41nMd91XOl/tZgOfEplw6KAM1nFZqKKK10iioXeLB3AkHLQ+XI/H86mq8ugIIOoOhpephE8ZYdfqiRSGNwcubfa5u12coxaDuyWWS3KQDRv5lHxU9aVt0UwjYgLjAxjIuCrEd4AkKeqtw0sb5dQL10DvJsBZElw8ouji1+duIYfiBAPmK5x23saTCzvDKO8p48mU8GHgRr8uVA+mzGWJ1NISHNw32/HwjVLAx4lbiCmPa++c2MKYXCxmDDk5FhiAzsPG2nC5yjTqTxo393ZaJhN9WruueWFHzNHdsoc8CQ3duwAGcm2hFZd3t54sLg5Gw0A+me67m7BY7W7QA3IW9gV4ZiCdCFqPxe8cIxfbpGZTlbOXZiJXaPI2h92G5Y5feI0uvBTRseyS0TLNbfi44Z44X1HE911RxaW9c3J8kv4PGPFIskbFHQ3VhxBH+uFXHsHbkW0Yc6ooxKAdpHdlvyzrY6g6cb24HkTWe3N0J8NFFK62WRQxH2kJ0ysLkgXIsfEA2OlRWz9oSQSLJExR1Nww/1qDwIOhptwE1poHdYZHVvB3fyEDs3ZIMDzcb1cLTIpIEWvPOxa3hZQnzvXwYlTxiQj8OdT8mt8Qaw7ub6w49QkmSHFcgyqySHquYHX8PHpmFbmMlxEbWdpF6WYhfSxt8Kfpqxsx0HDReMwT5jaN470nNTmPrDFu352FYAITqO0HhZG+d1/Kl/eXHZmEMKOLi7G+Yt4aKNKk9pb0dkrZ7TMqk5WAY8L2ze8L+B9Kldj4mCePtljZFUXbOTlU5cxGpIbKDxI6Uj9W+oR00djc3w6tj3HEZ96LQMD5Li1xt9deSUdmYCURHtImEfIsLDXlrx9K+TwwxQlAjO78XY2VbHQKF1J8SfQ8pre/DSvKgB+rK3QXsLi1/M6g+R8K0GgKJeQqfj/o1i0tW1zA4kXdlrtu46im6h0kjnsaC0D+7Vhj+fNaW7+7X0lyCxVFFywF9b+6L6X49eFSmP2KICyKpCHgeNwep5mjB7TdQBG5CrwAOnG/CtvGb7k3jjwzOfdJcgRXy5vEleA5fGl5Puo59JjQ5pwte1t+POpNRFr4NGR9zt2+CWY8ExNrW8f9cay48gBUHLX/XzrbxGJCi5tc8hw9L6286WcXtYkm3xP6CtO6xDSWBigxJzOwLYxWJyDx5Codmvqaz4bCyzyBI1aR24AC5/yHjwFNybMw2ylEuMyz4oi8eHUghTyZz+p06BjqAvksQ0C5OQ1871r0dI2kYbnHWfZYthbEjwcQx2OFgNYIT7zvxBIPLmAfM6WBT9vbdlxc7TSm5OgA4KvJR4D5m54mvu394ZsZKZJmueCqNFUdFHLz4nnet7ZG68jYZsaYxLFE2sYbVgPeJtqEGl+ZF7WHeDsMIpx0sx6xw4X1D5VJZTMdFuQ5usGBwhhRcR2qRzCzxRspYlRe0nAqpvYqG42v0zOGyPaFDiSq40GCe2RMVD3WAPI6EqD4XXjoK2sAuG2gXxGFRExYiKyYWQ/VSDKFvpa6gAWItYhL5bXKRtKMQwtFLCYpjLnRTfNGmWzA31Ic5coPAJe+oLB6lUS2RpDxwBF/Ua9YPku9aIXacPI/le98cZJ27QHFTYpYmIzOxtnFwcouQLe7fmQeRrY9n27X0zFrmF4orPJ0OvdT+Yj4BqXIIWdlVQWZiAANSSTYAeJNdAbj7q/RMOkIAMrnNIRzc8r/dUaDyJ512vqPtKcRs7RwHucObrlPH00mkcgnDd/B5nzngvD+I/tx+FMlYMHhRGgUcuJ6nmaz1Wip/t4g3XmeKk8vSPvqRRRRTiAiiiiootLauz+1TT3hqv7etVV7QNzPpsV0AGIivkvpmHOM+Z4dD4E1cVRG2dk5++g73Mdf8AOsqsp3tcKmHtDPeOfJOQSNI6J+RXJGGxMuGmDIWiljJ5WIIuCCD6gg+INNu6bYf63aGLmM8kIDCI3L5y2VWN9Ct8oBGgJ1tYAt/tC3AGKBnw4AxAHeXgJAOXg45HnwPK1PxSyQvdS0bqSOYIPAg/MEH1p6KaOviuw2dkdttl87Hb/CC9jqd9jiNSfN2IpcfiZsdjNMOscive4TKUZezW/wBlQS1+oB4mq+VCTYAk9OJqX2nvfi8REIpZSYxbuKqIunC4RRe3jpTLuDgNcXhGPYYqaFTE97MoK9oUvxFwyEga2DdKtd1M10jragAMg0a8t9zguYSkNHidZP8ACQqc93faZNCoixK/SoeHeP1ijwY+95Nr4itX6LDMqQTdqMd2hiJUByzdoVAfMwBA4ZgbnyXWO25urPhWkDhXEZAZ4zmVSwBXNzS4ItmAvyoznQz9SQY6vkH4VAHx9ZuXOBTzHs3B43vYLEAOdexmJD38L6n0zedRuL3axUDMWjkAIAOW7Job37tx049KQKn9l7947D2CTuVH2XtIPLv3IHkRSz6KZv7brjY7PxHwlXQQPubFpOzLwPsVIEm5uzHhYFiQthawB0FesTtMsO+9wPEfpxrY/wC1NpBbE4PDT+NiD/ezUf8A5ls1ve2YB/DLb8gKXMU4zi8CD6kKMoY8Q6Y2O4jAeKiW2qB7oPnwrIu8rjiFPnepJt79mD3dmk+cp/zr5/2kxx/+G2fhojyLDMfkqn510NqDlGe8ge5T8UNJD2T6/wALTw+FxeK/qoXe/wBoKcv9o2UfGpRNx4sOA+0cSkA49mhDSn5H5Bqhtpe0nHzadt2Y6RAJ8/e+dLUkhYksSxPEk3JPiTxoraOd/bcGjdifE4eS62aKK4ibnzxTvj/aEkKGHZkIgU6GVgDK3jre3mSfALSTNMzsWdizE3LEkknqSdSa+z4dkNnVkNgbMCpseB15Gp3c84UtMuMUmIxg5lHfQiRFzgjUWDG9r6DgeFOMijpWF0bb7dZPygue+V1nH4WXdndfD4mNzLi0gcWyqQSBc2zOTYAE2Gh0uL8QDN4PCY3Y95GUPErAkqbxyRvZGF/stfsipI+9xBN4zbO5k+CK4jDn6RAdVkUZhlYe7Iv3WU2P2SDyvatLFbZaKExwTExToc2HbvrGDyuSbNcXFrG2XNrpSrr1HZcHMdqIy2jDEHj5ayi0eYsRr5z7lvb0phsPPDisFLlL5ZlhykGO+upB7qn7vQm3dsaVcXi3ldpJGLO5LMx4kniaxE1Zfs69nhYrisUvd0aKNhx5h2H3eYXnxOlrmkkjootKQ3IwG07ueJQ2tdO+zRb0Uh7MNyDEBi51tIw+qU8VUj3z0Zhw6Dz0ubYWzcozsO8eA6D9zWrsXZOazuO7yHXx8vz/ADYayqWJ9RJ91N/qNg5y8U1M9sbeiZ3oooorXSSKKKKiiKKKKiiKKKKiih9r7GzXeMd7mOviPH86q7fj2eJjLyRWjxA5nRXtyfoeQb0N9LXTUdtLY6yajuv15Hz/AHrKqKR7H9PTGztY2pyOZrm9HLkuQcfs+XDyGOVGjdTqD8iORHQjQ1LbO3sKTpiZY+2nQd1y5XMQpVWkABLkCwuCt7C9+NXhvPujFiV7PEx6i+Vhoy+Kt08NR1FVBvP7M8ThbvGDiIh9pR31H4lGvqLjypmD6hDU/pzDRdls44+3qqSU74uszELe3Fi+sxO1MTYrEHcWK3Mr3voD3eJUX5uOlQuzTJiGllnLdjLNH2xUHvuXJCA/ZUZixPIBeZUFfhxDJcoxW4KmxtcHiD1HhUnHt8maFzeFYgF+ouvdBLaAta5J1sRfzpt1O4Oc4a7AbgMgO/X5YIIkBAHJJUtvfs/DxbUnSQFIVUELHZST2CZVW4IHetckcL15xG5aCPCN2/ZnF+4si3C6i2Z05HMuuTn6143yx8ePxokw50kRAQ9o8rAZbEscvAA3BNb/ALU5gJ8PFGbxwwKqEcDqdQRodFThQI3SjoY7kEtx7hv3+iI4N67rXF8O/wDCX03WmOH+kL2ZhzZc5kRe990hyDetaTYkweOPJdpQDGFKvnBJUEFCQdQRx5GnfCiBdi4NcRn7OTFEtkKqbZpRc3B0AXw86Wtj7TmixkMyR5wjStGmgBjvIzhdOQL2469eFFjqJXaeWBcBqva9sb7RjuVHRtGjvt5qObYcnZySjs2SOwcrJGxBZgoFlYnUnjw0Ota2CwbyyJHGMzuwVR1JNqdto4DAYrDYifAtJh5ETPLAfdKZ1JsNRbMFIym1wNBcUr7sbUXDYuCZxdUcFranKQVJHiASfSixzukjeQOsNRFsbZfkKjow1wF8DrUjBu5h/pZwckzrLm7PtAqmIS8MticxXN3c1xryApk2Zu3bDY3DBEhxuHyssqlgXj0YEMxuoIDXy5feW441Eb17EkbHmfD/AFkMzrKkqn6sE2LZm4Jla5OYiwtUjjt/Yk2w2JQloVj7I5RrIAOV7C3aWNzyXxtWfI6WZrTGb9XS/wBgRgeOIsdnFMNDGE6QtjbuPxtSpvPm7VQZvpCZAY5LlrqbkrmPeIWTtB3tRblWDYGJWOcF2yLlkBbLmteJwDaxuQ2UgdQOFa+0po3kZokMaEkhSwa1yTa4UaAWFvDia1q1mx3i0Ds3fxdKF3WuFKQ7yYiOOWKOVwsrZnNyGbS2pubX521PMkAVGxRFmCqCzE2AAJJJ4AAcTU9u1uPicaQUXJHzle4X+Xm58vUirf3T3DgwduzUyzEWMjC7eIUcFHlr1JpCp+oQUtw0XcdQ27+bpiKnklxOASxuP7MezKz4wAuNUi4hT1fkW/DwHO/AW9snY2azyDu8h18T4fnWzs3YQWzSWJ5LyHn1PyqZrPippah/TVXcNnOzxR3zNjboRd5XwCvtFFa6SRRRRUURRRRUURRRRUURRRRUURRRRUUWOfDq4swBFQWN3eYaxnMOh4/50w0UpUUkVQOuMdutGjmfHkqk3i9nuFxJJkjMUvN07jX6sLWbzIv41Xu2fZFio7mBlxC9Pcf4Mcp9G9K6YxGFRxZ1B/18qicTu2PsNbwOo+P/AN0k2Otpf2naTdh59CmC+CXtixXJeO2bLC2WaN4j0dSv58fStauqcXsCSxV4xIvSwYfA/tSvtD2fYFz38KiH8IaI/wBwijD6yWYTxkc77Khog79twKpF95MQ0axtIHjTVUdI3VeI0DKQOJobeSczRz5gJIgFjKoiqoGawCqoX7THhzq08T7H8E3utPH5MrD+8pPzrSf2LQ8sTKPNEP6iiN+p0J1W/wBdueSqaWfkqtJtsyMjp3UVyC4RETNY3F8oGgOuXhfW1aNWunsVi54mQ+Uaj/Ea24PY5hB70k7+qKPkl/nRP6vRsHVPgCufZzOz9VTtqyYfDtI2VFZ2PJQWPwGtXvgfZxgEIthxIfxl3+RNvlTTs/d4oMsUIjXoFWMfpQHfWg7CGMu53XVxQ27bgFRex/ZZjZrF1GHXrIe9/YXX42p/2D7LcJBZnBxMnVx3b+CDT+1mqy8Pu2fttbwX9z+1SuF2fHH7qgHrxPxNBd9/Vds6Dd2fz5hXBp4uyNIqAwWwXa1xkX528BypgwmASMWUeZ5mtiimqahip8Wi52nnBAlqHyZ5Iooop1ARRRRUURRRRUURRRRUURRRRUURRRRUURRRRUURRRRUURRRRUUQa18d7hr7RQ5eweCsztBKE3E14oorwrsyvQjJFfRRRVVE07H9yt+iivb0v7LeCwZu2UUUUUyhIoooqKIoooqKIoooqKIoooqKIoooqKL/2Q=="/>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2553" name="AutoShape 68" descr="data:image/jpeg;base64,/9j/4AAQSkZJRgABAQAAAQABAAD/2wCEAAkGBhQSERQTExQVFBUWGBwaGBgYGBwcGhgdHRwcHR4eGBsbHSYeGCAkGhoYHy8gIycpLCwsHB4xNTAqNSYrLCoBCQoKDgwOGg8PGi0kHyUtMDEtLTI2KTIsNDA0MSwqLywsKSktLCsyNDIpLCksLDAqNCwsLSosLSwtLCw0LywsLP/AABEIAOEA4QMBIgACEQEDEQH/xAAbAAACAgMBAAAAAAAAAAAAAAAABQQGAgMHAf/EAEQQAAEDAgQDBgIIBAQFBAMAAAECAxEAIQQFEjFBUWEGEyJxgaEykRQjQlKxwdHwB2Jy4TOSovEVNLLC0iRDdIIlU3P/xAAbAQACAwEBAQAAAAAAAAAAAAAABAMFBgIBB//EADcRAAEDAwICCAUDBAIDAAAAAAECAxEABCExQRJRBRMiYXGBkaEyscHR8BRC4SMzUvEGFXKywv/aAAwDAQACEQMRAD8A7jRRRRRRRRRRRRRRRRRRRWK1gAkkADcnYVXM27aoRZoaz94/D6cVUu/ctMCXDHz9K7Sgq0qyKVFzalOM7UsN21azyRf3296oeY5669dSipMwOQvFkj/eoUEk/aHA7X9ulxWff6bUcNJjvP2ppNsP3GrZiu3yjZtCR5nUfkIpViO1uIVJ1qAG+kBMe0n50qDJgSfh2gX2/dqi/TElJUhC1nXog+ElUxcKiADzAqtN3dP/ALj8h9BUvAhG1MXs0dManFX4lajHnfyqOcSTMkW2/m8vwtStrNnVrdbbZQlbYBUFL3kSANKYPqeNOxS9w040R1mp7weRBwTqDiukLSv4a0fSSLze8jl1NSGsydBhK1TvIUoD2O9RsxzBLDanF7J5bk8AKWu5o6lrvV4dPdxqIC5WkHiUlIHmJrpi3ecAUgamBkCTyEkT5c68W4lJg1Z8N2sfSAe8Vp/mhX433tNNsL29UP8AEQk/NJ95FUrE5oylCHFatDkaSASJItYXB34cK3sPpWolCwpQEEGxAPMQCPlep0v3jKeMFQHfJGMRmRXMNqMYrpWD7VsOWKig8l2Hz2pwlYIkGQeIrj+kpA3sbq4R5T5eVTcvzp1knu1GBvEaT5pNj6VYsdNqGHUz3j7afKo1Ww/aa6pRVYyrtshdnYSfvJun1G496srbgUAQQQdiLg1oGLpq4Etmfn6UqpCk61lRRRTFcUUUUUUUUUUUUUUUUUUUUUUUUUUUUUUUUvzbO28OmVGVHZI3P6DrULtD2lSwClMFz2T59en7PP8AGYxThWVKJUeYuo+vyiqS/wClAzLbWVbnYfzTLTPFlWlMc17QuYg3I0i+kHwj9T1PtSttJOkiQYkztccL/hXji0BYC1IClWSmYJjlO9KO1DzqFtLbulAUtSOCtBT84CiekTwrOtNOXbwSpWVTk+B/1yplaw0gmNKmZpmScPpJQpRUqNWyAT943jjsCYqUxqJWh1SFGAdKQRAMiLm4kb+dhatGJbRjMMQkyHEyk8jwnyUIPrSzInlKZQUMnvvhW4qySAoSSo3XIHCYPKmEW6VW5MQtKoVMeIMk40UDGdPCoyshzmCJH18dq1MZa8yt1WGVq0uHUyrZQMKSUngdKgPTc7VOyDNkuuPAJUg+FZQrdKo0qH+lJ9aYBkJdU5rMKAGkARaYJNzNzxHDlXq1JCyrSnWBBNtRHIEXIr169S+kpWmVECFDBnBIPPIwdY3NeIZKCCDABOPXTlSplwJzFzktpIJAJAUCLEjYwOPOrBWqHDOlKjy8JAPzrL6I791URa6d/nUb1vc3PCUtKwkDQmYETpyrpLjbcgqGpNKe1mXrew5SgSpKgrTziQQPnPpWjNM6Q5h1NthSnXE6Q3oVqBNjqkQIven30R23hV1un2vasCHBEpVvfwyAOdqYbbuGUIS6yo8BKhqNYwcGRgcj31wotrJKVjIg/k99Vd7BqC8FhQU6mwXFcQCL3gi0hQqy4NKoKnAkLJIt90E6d+hJ9a0902VhZQnWDGoCFz+MeZqWl0bcf36Ure3ZeSlMaTPiSVHyJI9BUjLQQSZ8PCABXmIKgk6ACqLA2E9enGlSc7bK1tO/VrTAUQSW77SqLb7KA5VPzLHhltThBMAwACZMWmBYdTS7s5lsYcqcut+VL6hWwt0Pua8t22xbqdeGJATGDO/dAA5akZr1alFwJQfHl+TTODIM2ixT+zTDJ+0DrEEGEncE+E+n2T1FVjB5kt7FLDKkhlpISqbhRn7IB8MXEi1uNqZN4ltTikJI1oN0k3vxA5XFx61ytl22UCNQAcaiefLUeueVepcS4O6Y8fCupZRnreIHhMK4pO/pzHWmVchw2KU2UkKhQUbJ3TubRer/ANne04fAQuA5w4BXlyPStDYdKB4ht3Ctjsf5pZ1nhynSn9FFFXlLUUUUUUUUUUUUUUUUUUUUi7S9oQwnSkjvCP8AKOZ68h+zNzvNhh2yrdRskcz+g41zLGYsuKUSolRvMfEflzjaqTpS/wCpHVN/EdTyH3pllri7R0rF54rKrq1SOG+xkyOdQsyzdLSkthSe9cIA1WSnkVRsOQ3J+dZ5hnTeHjvCokwTpTMDaTGwmfO9DmStONLQfElwleriCdiDuY4TwttWdYbQgpcuEngOmNeZ741jfmKYWomUtkTUPOcgS4gOLSFOJ+PRYrGx0/zAAKAveRea1YDBvodZ+sD7Fylf2khSDGrmNufDbapGRPvJK2XRqDRgPTYiJAPEq28uPCZ+Fw6UgIaTAJPwxJPMn8zTy7h5sG2ML/x3EKB03Sc4A5wRAFQhtCv6mnPbTnz/ACKjZXlicPr0lSpKlaQfAgcgJ8hJv5Uwaw63Ph2IsrZPy+1U7CZUBBchSgIj7I/X1+VbsfidCbbnbpG9WaeiTwm66QV3kDXzP29aXN1kNMCon0BAMKJWpX2E2n0F/mabYfIcREpaQ0D94gH1H61PyfCqYw6XEIKnXZKlwVaBsJSDqMmJ0ydzwrN9ASPr3DrhMhIlSdJUUkqnTqAWUk3CoBNiRVlb254ZQOrHIAcXmoyflUSyP3Hi8dPIUud7P4wbaCeSSnb1qE/l+LROpCx/liKfYnN8K48h1SlhSLcNKh4vi5/Ea2YHHJShtKMQlagsa5VpKkwCYC7SVAWmwUq5NclhKj/fX5KrqR/gPSqqXnhNjH9IP4V4nNFCJAnlcEVdMQlBZU483CtZCQPCTqXDYCpgkgpvMTNLDgG3BLSwqwOldt9r/Cf7g7EVILR4ZbuFD/yhQrgqTugHwxSM45CrLTtzGofrWCstbWPAqLzEyJ6g3HzFWZjImFDS8hLSuGlRTPp8PyqHmXYpaPGworAHw7K9CLH2pZ43AEXLaXU8xhXl/FSJQjVpRSfaq27hVt77TuPhA6jcfu9QsWyXGihtfdSCAoAaeI9B5Qad4LHEnSuNX58jyNGKysKOpMJV/pPmOHmPekVdEoeQLmwVOfhMajbPyPrXYuig9W+PMfnyqn5g23hcMhITDwEN6Z1FZ3IVFxO4O4gRtUzK8CjCslx4jWfG4s3MngD6xbck86nutfYcTIABOqNxxSePmNqUZvgy4+jv1j6MPhAskr4BwzboduFiaQS4p2bd4lJkqXuo78KR64O+anKQntog4AHId5/O6pWU5sXkpK0ltSpLZIssX26x9n1EipzbhSRdU6jw8zIgeRrTgsLqQNag4kK1N9AJ0Em2swZk9OUmatExwiqu6U31p6sQOWw8Jz49+mKYaCuEcVXnsx2jD40LP1g2P3gPzHEVYK5DhsSW1JIUQqSeqTvPzrpeQ5wMQ3P2xZQ/MdDWm6Lvy6OqcPaGh5j70q81w9oaUzoooq8paiiiiiiisVrABJMACSeVZVWe2ua6G+6G6hKv6Rw9T+Bpe5fFu0XDt867QniMVWO0Oc9+7JMJuEg8E/qd6XsJMSTO4FuHP1gViEmYMXhVvT9N6XZxicShxHc92ULtCwfi5SD9obdRHKcMhC7p0gqAJkydPz7VYKUG0zGKgZm2/h+9WT3zLohw6RqQSNMxN0gcJjy3OzKGnlBJRjEONACYQNQEWGxg2i9xWWDz3ErKArDohZICwvw2mTFyRAJ6+tNcNhEoSGmkggGImCSbkmPf+wq4fddbQGVoSXDgRwKBHw6QYI0ERO4xSqEpUeME8PmO/wBN963gKWrSnexuLRzNOMLg0ti253PE/p5VFb+ohPxWkniTf25CmAq/6GsmbfiGrg+LunYfekbt5a4/xOnfXtQc0wxUAReNx0PnU6irm5t03LSml6Gk23C2oKG1bez/AGuDaAhwSBseXrt6UuzhBeWSg6kEzMixmb3962u4NCjJF+Ysfaob2WFPiQTI4bH0I/DjVI/bXQaLbg407lJ4VEDmDIPlrTyHWyoFJg9+RWxnLY3MdB+ppTj89wzayguLKhYwnUAeR2n0p3gMSVpvuDvET6VQ38vR9IccQvUyhRUpUbm5KE/e3idoNAsrE26Vttgg89fvVn0Y0q5eWh5REDbT5EeHOrflOaK0k4d3WmbpG3kptQjaeFNmc+bUSH2im6VKKDp1aRaUm4gpSbEfCmuY9mcwDWKQonQgkhUm2kgxJ84rpi20qFwCP3tXTXR6gnitnCk8jlPvkVz0m3+jeCFjiSRIOh8OVOMC6VpAacQ6CslST91VrIVBSE6tUDggCTNM8jeUQsFstpFxZQFyq0LEggBJMW8XQ1SF5XcFKiI2m/796yUy8QUqdJB4FSj7UFd8kcK2ZPMER70gFMnIVHiK87QuJOJcLagRIPmqBMH+qptRmMAEmSdRG3IelSqn6Js3bfrFu4KzMDbX71BdPJcICdt604rCpcEKHUHiDzFJXWiCUq8YVOwBSoRH6SP96bZi2rSmATJPrAk/IXrwYYLaCZ8iOB5ilOkLZF+8ppAhaRIVOp5R9dsVKw4WEBR0J0+tQAZrViMYhv41pT/UQPY71rdw9lNrT4TCSJ3niPbyjpVezppLJbaw40vuDROn4kndRV94H7Q2lXSslbWQceLKyQoTjYRqSdo8DVm49wp4hp+bU+w+YodCltLCtMpNjHA8YppkWaHDugg6gAAqOKeI87SKWZdgU4dkIGyRJPM7k16CDBSAQqFBW1rHl+5qBSktulTE8IOCdfPT0qQSUwvXeuvsuhSQpJkESD0NZ1VexObaklk8JKZ5Tcehv6mrVW5tLgXDQcHn41XLRwKiiiiima4rxSoEnYVy3PMw751S4JEzH8twPa8VfO1WM7vDqjdfhHrv7A1zUHUd5vBA2i/79ay/Tb8qS0Nsn6fnfTtsnBVUPNcaGUJTrS0p1UBRuEDcnrAsOEkcKxy3DrWh1l9YeRYJc21AidxxBi4mpSi09qC0AgEolYEKgmQgneCD1tS4dnC2sfR3VoQVQ4iZAG5ibpPDneZpNlTQZLSjwL1kgagyIUO0DGIyJ5GhYVxcQyOX8aGmGC1obCXCmQdIgR4RYEgGJIANoAmnGVYWBrMSRAt9nh89/lUFhvvHAmTHG1ikfqTHqaa4xyBpmJ3PIDc/KrfoVgdq9cHckDmeXrApW7Xoyk+P570l7SZ0lCFmAdCZ8yTCR5FXDkDSzsF2t7wDDPH6wD6tR+2B9k/zAfMeVI82x6HlMhxRbbecK1ECSlE923IJGyQVG/EmoHaVthDyFYIr7sjUhRsudaultMQOgBrS2LCu26oypR8oTiPCZjugmq95wYSNB65zPymuwiubYTEP4PGAOKcQ2p1epJIKXEFRCVoBPAqTMXi/OrP2O7UjFtwqA8geMfeHBaeh4jgfSmec5QjEtKbUBJHhVElJ4EfmOIkU0tJUJGorhCuEwdDU5Rjeojy1r8KAUg7qVb/KN/X/AHpH2SzxUnCP2ebkCT8QTwniQIIP2kkHcGrRXK09cmJgbxr4T9s99H9s6VVe12YhhgMNkhbm5/l4/OIjlNVxjGFDYQX2EiPhjUb87EVa+1XZY4qFIVpWBF9iJncbGSa5/nfZB/DtqcWkaARJBSdyBwM7nlSTzJBgDsjTwrX9G3lu1aYUOPJIJgk+evlXjgAMBaVdR/cA10TsTiteFAJkoUU+Q3A+Rqg5Z2TexKnFtgae+WmSQLg/PiOFdI7OZJ9FZ0FWpROpR4TAFvQb1JbIUFTtUXS98zcWiQSOOQYGY5zyphicSltClrMJSCSeQFQchdU433yxBdOoJ+6jZCf8viPVRqD21wDjrFnEIbQCtzVI1QLXAOxvEXOnlWvsbnL2ISsuJQltGlCdIIOqLp3IhIgeflTnF24rK8PYmrLW3C4YuKCU7mtVWnIst7tOpQ8SvYV465wChtHGajpwoGLZbGzbKleZUdNIc4yw4ZyR/hLNv5f9qsqf+eV//Af9ZqTnGBDrSkESYkeY/cVSNJKipQ+LiMHv09IEHuqxWBAG0VQMzwupOoAFSduo4j8x/ekuIEp1ICVuNAlF95Fx0kW84qw4VRuk7pt6cKVYxvu3NwEm6RHM+K/T8xVd01bhSU3rY7lD2g+6TXtmuCWVeX571T8Ytbi2xi1q0uAqDLIJhIEyuJJ9zY7RTjIXdbbgQlSW0LIa1SDpi4E3sZjzA4VmWG2cS4+44JcSAjUdgICgnnfTYXvWGY9pwgoSlDhK1ACUxIkSQk+M2mLRNIPLXdNpZYbxAPJIOpgRqB2SSScGpkANKK1q+p7vvFO8qx3dOpUmfCRAM331AE9LfOuqNOhSQoXBAI8jXIl2JuITcA8Zn/YV0PsfjdbGk7tmPQ3H5j0rzoR/hcLR0OR4/wCvlUtwmRxU9ooorVUlVL7e4qVIb5Jn1UYH4e9VRJV4jA1JEAcDaRf9xTXtdiQrEuSYSDp+Q/Wq9mbi0tJQ2dK3VhCVHcTJKj1CEmsNczcXau9UZ0gYnwgZqyT2G/KlTuExbaEoU23iW0qCiE2UYJMEHfxGdjMUwyp/vVOPd2pswloJI8XhuqRx3AE/dqG7k7+HSXW8QtzQNSkOSQoC54mDE/rTt14FIUJAI1CN7i0/hTd4+lTfY4VcUjiSFJ5Eyk4zjI1qBpBCsyI2MH3pnk7XhKrmTAneBb8Z9qVdrsfowj7g3VDSf/sYPtqp6R3bUfdTHrt+NVztdgkujB4dbiWkrd8SlTAAF7gGLKNzbma2dqwGuqY2QJPjoP8A6PjFVDiyriXzMfntVazzDYZaMMy2VDEhKUrUZ7sJ0kgQASVbbfeG523OuNZfiAWlNYwYclQkeEapESDfQ6ASYEhXWaybyFzF4t5tgAqbSHG3LJ+FKSAqTcKtBOxjhUUM4NthxxanO+WrwNpA0hOziSb2BVawMti8Gaes4Nu3mZSJ8xNROz1isb/Kk6ce6h36Y2juwVq06Uw2NpRAtpAUkRyIrrGQZ4jFshxFjspPFCuIP4g8RXPsMnHYtCcublxtuXEgCxgKUlRV1SdKQTFxxvS3s7m7uExIKAVydC20313iExIKgdiPwNTLTuPwVwDOKu/bjJjAxbUhxqNZTvpFwscygyeqSoU37NZ+MU1JgOJgOJGwMWUnmlQuD6cKYYPFoebS4ghSFiQfyI58CD1rnmZYZeW4xK2hLapKE8FImVsnqn4k0srsHjGh1+9TJ7Y4TqNK6VVb/iF/yDvmj/rTTvLswQ+0l1s6kLEg/keRBsRST+If/IO+aP8ArTUi/gPhXCPjHjWH8Pv+Xd/+S7/21Z6rH8Pv+Xd/+S7/ANtSO2OffRmYSfrXJCI3A4qHUSAP5imuUKCWwTXSwVLIFIu1/aIvq+iMAqPeBJPBa58KR/KlQKif5Iq4ZRlicOyhlNwgXP3juVHzMmqb/D3JtS1YhQ8Lcob5FZ+NQ5wIQD510PCYUuLCRx9q5byCtX4K9cxCE0wyHLdatavhT7mrTSnNM2ZwGH1uK0pSLDio9KjZB2i+mYdSmwpC9AUCpMpBWnUiPvQCmflSqypfa2plACBw71KxXgxbKuDiFN+ohY/BVM1nbzrnuKxame6U6p2SEKQolxYLqY1NvJMpQSCVIUkIBGoWAg37vQpKVDY6SPIxSgTwOKTzz9PmPepZ4gDVJzvD91iCeBMeirj5flUDNm/BqBgpMz0Nj7X9KsPbHDyQeaT80mfzpMiFovsoQfWxqctB1LjJ0WmfPQ+4B8TSxVwKCxsf5+9V9/Vo1NpStxEhEnSL2k+nzpLl7X0cqfxSFl1W7ngKUjkiFyLdOlPEI1BSFGZBCuHQge9K8L2Rbsp8reci+tRInoOXnWJtXm2m1tvGNjAPERyBkACde/nVs6hSlBSB9vHSmGHx6Hkpcb8aZKYIi9uYq1dhMVpdKD9pMR1Tf8CapODzBgurZYCfCnUSiyZBCbRYkA3I6b1YezuICMQ2QZAWL/1WM+hqNA/TXSSAQJBAOsHn5GpJ6xByD4aTXUKK8r2txVdXKczdKnlqFzqUTPIqPvalWZ5R36WwHFNhEkFNlSQAPIRq+dTcSZJ9v5p4f2rPEPhCFLVZKQSfIV87becQ4Ft/FON9f91aqSkphWlV/EZHiwhSU4rWlQIIWm5BsYN+HUU9CRrSkGLpEcxPHlaaj5PnSMSkqRqGkwQoQemxNTMMfrU3+1t5JN/arFK3nbptl9IBChOANSNYGcUuQhLSloOo5k8+dNMXfSOah7VTP4pIJTh4E+JY9SE1b8Q6O9bHn72FM8ry9pzEsqdSFFslTc7BcWMcbbdYPCt8w6OtdXrBA9Eg/MmqRaJShPP7/wAVxntGw6y6gK1NLWy2Fg+EgpgEK9UJPyphn2Ud2MMHHEL+ktpWSg6i2uANU7HUCiRN97Wqz/xawKMQ8tTKgpbI+sAHGBInmEgHzkVU8N2bVicKHUuNoDLKlHWq5IcNgBKp06iIBnTHGu+j30qa4ZygwR/6+0V5ctKQ5BGuRW7MWWAEN4N5wvIahRPgJsO8bSfPUbKIupMwKvHZrKmMmwacbiUleLeHhT9pOoTpTPwmLqV6XsDQcl7OuYzHspalIcCXVqH2E21n5yBzJAq5fxYxBexrGGQfgSlIHJTiv/EI+ddXjnAkIB8asOh7RNzcdv4Rn89qV5TnzxefxRYKcKtWp7u0nQyowNYPWxXH9UC9WPPsnTi2FNkwTCkLH2VD4VA/uxNXnGP4bAYSF6Ustp0hMA6rRpA+0VX87k8a5J2U7SgOKZUnQypZ7nchrUTpaUo8OCSeRHKl2XB8Cqlu7cu8VywiEj8/3SXsxn6sG8pt4aWyvS8n/wDU5sFj+VXH+wm1/wAQj/8Aj3fNv/rTSft9liVH6Q14lJGl5I+2jnO0p/T7te4ZjvsuRh1OHSqClSgNQSFAgcJFuNwLcKWdv2bdJC1SNMZzyMUollThCgM0w7CvpRhX1qISlOIeJJ2AGkk1T8yxzmNxUpB1LUENJP2eU/0JJWr+ZXSnz+WlvCOshwrlxTpCQAXCYITckBOoAnyrD+H+CQFqfWoeGW2ieM3cXO3iVYdJrlm+ZuEgJVgazjPnXSmlNkqIzV2yzL0sNIZR8KEgDrzJ6kyfWrbgEt4VouPKSgkSZPACYHM9BSnApShJfc+BHwj7yuAH7/ClTzxxKtZXDk2BsI4BB4R71H0p0km2hpIk8qLW3K+2a59/E/tOrE4pSJ8DZKYBtKSQfkoEek8auvZzHqTkzndrKHVqZaZ0gEqc7hgJSAqxBMzyGo8Kp+edgSXFKQvSSSVBydzckECd+lZZE7i2VBsJKUslQQ/oUUIU5CO8EgArKEpbRqgDUbSYqwt722u2wGlZGxwfT7TS6mnGlkrGu9dOa7QfRG+6xzjRdCCp1aJ0aSdKUpTElxe4TAFlkWEUz7J40u4RtXAEJT1AiD8orguKWsOLQ+dau8ESFKK9UmRcGVkAFWoL4cCB2nsHlL+HaQhwBKITAm4UBeBwB63sKgum+rcQoCZkHlsZ9oqZlfGCOVNO1KPAg/zEfMf2qqYBXhjkSKt/af8Awk/1/kaqGEweibzPSpEJX1jakjHaBPKYI9xUbhTCgTnEUres6oT9okDlImff3qu4vIsU6XE9/oaKlaU3nSTMEgbX5m1WXHn61W0eExxNv7VpxuNS0hTizCU78elvWsQ+85bXriWQCSrGAcziARrmrVCEuMpKziPCluAwiGNDQZUgqJGv4h8JMlYveIggdBTPDuEKCoi1o4xf08q15dmKH0BxskpNriCCOBFet7j1Efd/dvnVdcrWpw9YCFDWZmc881O2AE9nTausfTU0VSP+PnlXtaP/ALlFLfpzVexIgm02/wAu9/8Aa9q3KQFCDBBEGdiDXuaNaXVpnTBUCfJRtSzNsc4hLSWUp7x1WkavhSAmST6Cs0hlTjgbTg57ojUz3RNNqUEpk1MwWAbZTpbQEAmSBz9b1tw3+Mmw+LfjdJtSF3KcYsHXiUf0pRYxeCYBAmncw4lUCykmeQmP1p5oBq6bcLoWeITE8xqVATUCjxNqSExjGn0p0rDpKtRF+flVaa7aOozEsFohIPh+9KZOvkUkDblz2q1UtzfANmH1DxspUQob6YOodREmOfrX0V0FtpZaSOKCR3mPeqBJ4lJCjj6UpwPZxa84Vh8QFBDi1vqTNlp8SgJG4k6T5GlP8TcpabxQw2GQUBMKKZ8Opy8IHAXEXsSQIFdOyLtG1iUJfcCVdyPC8m/xDSRG8niPKwtS/t3kjOPa73DqQcS2PDCgFLSLlMGDIuRPG3Gqq2ukpy2YJ2ODyyPKK06ls3biU3IxESNAf8p8IrLAtsZFgUF36x9Q0+HdZEq0pJ2QnUbnziSBVN7H4N7H5mnEuA6e871avsym4Smd4OkQNgKsjwVmjDaMThVtvt2S4pxLaCTE7ysgwCUhB2sRVR7R9kXmD3geadUng0VBTcfdEWA6Gfxrpx4E8SjT1g0yw2pniCVmROo8oPzjNN/4iB/E41TawttloQ3qSdKrDUpOwUSTEzsBWzAuIRh/oqG0hBIU4o3W4pMQVHYDVcAC0DrO7AZ49jsEhtxC1OtrsuPjRpIk9QYHXfnURpJSuCI3H79RWZ6TvHQsoQrs93uJqB1awAwrATiBp4+evjWTzflI/wBQ5en73qpYXLSxjmwAC0oqWgkHweEyny2selXtrALWJQLj9+taXMv0/ElQ85E1Vs3K2UKxhQIP3pZSAo1Tc2ykvY1Rn7CRq+6IOo9DHhHmTwqzYLDBCUpSALQkfdA/X98ams5brskE+v61JdypxCStfH5+1dO3DjraUxhIj+a8SgJJPOoeIxiwhLckoEkJ5ExMen5868ZdnhEVpxRkgcv3+A968bw3Ekp8iKTUSoSo5qQY0pq3mUjS4NaeB+0Os8qhPhHiTJ0qBSZsSDuDFYFoj7R9v0rG0cNv36e1e9YrBnI339aIFScqyHDOPocxLobLJSpBUQNZm4USIIgbb+KRF56KzneHccSlDzSjeAFgknoJ865glBIHijlYe80JMnQqyhcEWmOKeRFXrfTrwSEuDijfelP0qQSU4roXal2yE9Sfy/Oq/UNrOluKCXjKgISr7wHP+b8amVtbF9t9kLbMiqa4SpLhCqS4/wDxjb7on0n8614rCpcQULAUlW4NevGXlGPtG/AwIt1kfjSLNkYnvDLvdMfebRKkj+f7Q/qFvKsC+j9RfuFKwmFEg52O0SSeUVdIPVspkTj8macYTCtspS2gBIuQJueJN7mho363k/e8uf5Un7PZUhIRiNalrW0SrUqZBg25REetO2EHUAb2tHW1+fCkrtAQ6oBRUdycZkzzqZokpBiPtTr/AIEqirz/AMPTRV9/0qKX/UGuf9q2NOJXaZVMc9QB/Gfekj+E7xKb6FoVqSYnSbiI+0CFRFXDt7hIUhYG6SPVJkex9qqK2UuJW3qkKFzxB5jygHpVPdJLN0oTGfHB7tDg6b6VOntNjwqPilqQPrcUlv8ApQlJ9NRUT6CvcA4HGGinx+HSDtdNp/00szdlKnBhGEpQV+J5YF0o6q3JPU8udNsK6zBZaKSG0gwCCAJNpHGxnz61M+2E26VCeImdEiE6AkJGJJxk4E71EhUuEbaak586srDupKVcwDWTjeoFJ2UCPnaoOUOeEoIA0mQAeBuPeaYV9CtHxcModG499/eqJ1HAspqn9jcjU1gnmi6GcTjh/wClQbKPcyZP3QsykTuOdefw3zrFO4p1pwp8DTmorASUqskBRER4jBtO9R827OuPPl/6SoOAjurfAlJ8AF5EAD1vVnawCMR9IU53bRxCW/pBTIKyi8pH2Qo3IEzG+9U7/SfR61FSoUrwyPAmMR3063bviAMDx1qt9mO0WJ/4ghp1pLfdrPewlWpOkGwubkwB58qs7mUrLjjuIdIQtaihsABWkkkTEmY3vFSXMyQgktAlZ+J1d1Hhx6c6XOOlRlRJJ4msteX7KhwMthKeWuecn6epqyaZUnK1EmvXs4tobTob2IG/qfy6RvvrIkdK0YhFwedv37H/AOoqTgMMpaQfhHPpwj04/jSTVu9eLCWhJ+X2qVbiWhKjWzAPugSjxdBv/es8XiHV/EhVuYj5mtKW0IWoFSkQfiHW9/nxqXiFyi+LCk8uJ9q9W0pBU2o6EjXGKEqCgFDeo+DxC0/Cgk9IP96k4lL60kqGhI4qt8hxqBhlpn/EKP31vUpxxmLrceVwGyfWKjR8ME+9dHWoCFiBY/I1lrERB+RpvhD9Wi8+EfhW6tUj/jKFpCusOc6fzVWekSDHDSLUCJAmKyIG8XqXisvMlSOO4PHyqMMOuf8ADM+dqoLnom6YcKOAkbEAmadbum1pmQK1ynjaedeOthVriNjyPSp7OWWOu5I+X7/WoNxKeI58q4uujn7RCHHBE+3jXTVwh0lKdq1JOqULHi/HqKnYTMtPhdP9K+ccD1/Goz7OociNjyqOt7UNKh4rSBy5ivLC+dtHONvTcbUPMpdTCqO/0IW4oHwpKlA84KjFZZe2sIHeL1qIBNgACbwIFwNr3tXq0JKdCv8A3AoQdyIP/bSZtnHtDu0d06kWStViBw1CRMDzobbD6FAqSFEz2sSM6E98zz74oUrgIwSO76imDLSA48pCQlQKUqIjxWCp/q8Uegpv2ewwU+2APCVp9jJ68PxpVgsEptISVanCStazsVGxtyiAOQFWvsNhtT2v7qSr1Vb8Jr1CQ9cpQDIkCc5iM58Md1e/CgkiNavde0UVu6raT9q8H3mHURug6h6b+xPyrm4kHhCePG/+/rXX1pBBBuDvXLM7y/uXlJUDCTuNyN0m29vesv02xC0ujfB+ntTtsrBTSN/LcK0tbjunUo6ld4qdydkmxEzAg1ob7RJWtAYaWpCTC1hEJSnjptO8HhttTB/LG3i2XE6i3NlDmOPPYH0qRiVpbbMqDSQPisAnykR7Ugm4bUEhfEtZxBJ4RtgDJxppHI10W1AnhhI9zWeHc7tybAfaPQn8jFPqpuS5ml9swrWWyRKhdab6VR1FvMGn2CxJU2puQVpTYjiOHqNvlWg6GuVWyl2boyJI+2eeopC7bDgDqdN6jrEKje8fL22rxQ/t+lSXMWVNhoD4ZgAX/tUYqtc+R51kXk9oqCSASf8AXlVqg4iajZpmqGGVOrmBsBuSdgP3zqqK7fOpKFrZR3a7jSo6oHXaekD0qT26xzKmVM94nvErCgm54GQYEA3JvVAgxxitB0X0cy4yVupknnOnd96WedUFQDXc8rbQ82h2QpKgFJHnz67iPxpk4sJBJ2Amqf2J7S4VLDOFDv1gEeJJSCokkhJIg3MDnVlzBcwiYmD134fjWmHUdHWhU2NB6naT41VELfehX4K3YfB/+nW4r4lG1LNPSmr+O+qCE3A5iD7SD7VFUAT8N+hH6ivntwniIO+/jvV8nFRYmmuUYEK1BXKKipWBsn3H61Iy3FlK4kJBIvBVvbpF65YQAscVeqOK1YYFC1NnzH5/r6mtGc9oGsLpLsgKm4iwBSDuQTdQsmTuYsa2Y5zUrvIUCk3MiePCAB5VQf4q4lRXh0/Y0qV01SAZ8hHzrb9EXssFknKNO8bemnpVPc2/9QK2PzqZgf4nJK096YR4tZDRHA6dJ7wkyY3FWN/tiwhtDi9QSoqv4TGkgHZULuofAVHfka43jMV3itWlKLAQkQLVKxmMdVhmEKnu0qc0ct0z8p9zVol9QBqNTCSRV3wH8Tklae9MI8WuGiOB06T3hJkxuBVmOJS82H2wYkgix2MbpJSfME8OtcYxWL1hPhSnSI8Iieprqf8ADNxSsDCrpDi0pn7tjH+YqqB5oXjSmV7jHcdq9/skOJplIF+daVDUrjyBmxE+KtmJQUEoG5uPLj+/0rQ8oobUptGpUeBIvcxG9gJua+cqYW24W1YVMVdBYKeIaVGzHLGcSrSpZ1NiwQsAoJ4xz2F+VRU4LFtKSlLwdbUoJJWnxoB4zxgcz6UnaxKUrb7tIYxSZC++JAXqFyTxJVfh61Ycv78alPutq4JCB4QZuTYEkcvOrx5t20bCSoFEYSsAmZ1TEiN5BE70khSXVTBB5j66eGlTHIUdiZ+E8Bz/AD866F2MwWhgr4rM+gsPeaouW4QuOJQk6pICeQnfbeBXVcOyEJSlOyQAPSuehGOJwunROB4n+PnU1wqBHOtlFFFaukaKrHbbKtaA6BdNleU2Pofxqz1i42FAgiQRBHMGlrpgXDRbO/z2rtCuFU1yFLkG6rkwQYFhMfr60rR2ZC3FLfWt0JP1aVHwhMCJ5ncdYvM1Z8/ytWHdI3ABKZ4pP5iINK3QvQUoKQsJ8JN0+orFNuPWy1ISeEnBPLz1HltT6kpcAJE1AzfFN4cpdJhQToQ2kAagSJsBMCLbAHzqe2/IS4hXh+IGPY8eYI9KRZZlZlL+rvcQVELDkAI4KEbpKTFx0ixmp+MxzeGX9Yqzy/h4ItBVG8Ei5nczG9OusgKShglTiZyN4OgETjJBOue4VClcgqWISfzX2jarVhMUFpnY8QdwajZphPq3FIssJURHFUGLc5pe2soUFIuTFybERMH8jTnC4tLglPDccQf3xrUWN6x0m11T4HENQfmKrXmV2yuJBxXBWsYQFggK1i5UJIO8g85rf3rxw2m/cB30Cyn/AMRP+9dUzH+HmEecLhStBJlQQqATxMEGPSKbNZAwlj6OGk91xSbz1J3JnjvVmLdXOuTcJ5Vw7EYor0WAKUhI0iCeW3GuxYbFKhBXOoJTqPHVACuvxBVe5d2IwjDgcQ14gZTqUpWk8wCYnrTJzK0m4lPuPkfyNVfSXR777QS1Gs/nrUzN02lUmo3fhQABFp2tuePHaL1uQPF0E29vcVocypfDSqx6XPGtSsvXeEcogj141lXOj7xGFNHyz8qsE3DR0UKktix8hHpw861qeAgzcH1PGY861jArn4OJ3I2+dbG8qXt4RYjefwFeI6PvFnDSvPHzr0vtDVQrHF48rUTEk2M2vp25xUPHZI3jWi04TI8aFjdBNj6bWO/pTVnL0EmVayIkAx5SBf3qahAAgAAdK0XRfRFwy71zygOY1nx215TSFzdoUnhSPOucs/wlVr8eITo/lQdR+Zge9WrMuxrDuGRhwChLf+GoXUk8SZ+KeM79LU+orTBpA2qvLqjvXN2P4Sq1+PEJ0fyoOo/MwPer2ww3hWUoQIQgQkC5J39STJnzrficSlAlR8hxJ5Ck7rinFSqQQbQbAR7na8VUdI9INWCDw5WdB9T3fOmWWl3B7WlYyVqKlQZg7bdBPAfnStvOkOLcWl3wsyAgEfWcyZBkEwlMcfOvc/zdWHLUIKmyTrIuYAuIPnJ6A7b15jMnaxSUvNK0LsUOI6bah0+Y9qyDSAf691MOTCsGDOZHf3ZAyAatFE/A1qnb7VLxjLT6QhxN1AlIWmFCN46jeAdulZ4bD92lCUABKPAJ34X+d6iZfhniNT8KdAKUxYBMwT/UuN7Wja9O8mywvOhKUgao9BxPy/KlXQoEW6FcQnQGRPd5b+NSog9siD7x31Zuw+UwC8rh4Ufmfy+dW6teGw4QhKEiAkQK2Vs7O3Fu0Gx5+NIOL41TRRRRTVcUUUUUUUuz3KBiG9OyhdJ68j0NcyxWELalJKAFSByKTt/euvUg7T9nQ+nWgfWAXH3xy8xwNUfSlgXh1rY7Q1HMfemWXeHsnSuc4mUJccbaSp2LjYqgWvEm0Wpb2fy4EHFPKDjixM/ZbHITsRseW3OW7jRST4TOrn7Gb8xUPF5Ay8olaSCT4glRAV1IFj5xNULFylLam1kpmJUBJgftyRjw8DI0nW2SoKGY22nnpUXsxiws4hKLspX9XyAMkgdJggcJpwUlBCkk+EGIj35ivcLhENpCEJCUjYD9386iY/NShxtlCNbiwTBVpASNyTB5GwFcrcVcXRXbgjcZAOBlROBOJPfXoSEN8Lmf52j2p3hc0B8K4CrXHwnyPDyPvU+qyw8HNaYKFJIC0GI5i4sQRxFSWsUtvY2nY/CB0O4/dq0tn/yAoPV3YzzH1HvI2qvdsZ7TXp+fWntFQGc4SfiBTeJ3BPQj8wKmIcChYgjof0rTM3LL4lpQP5yqtW2pBhQiknZ1xTq8S6VHSpwpRewCREgbDcfKoeGZd+l90jEOrQ1CnSsgjokW4/ryqxYHAoZQENiEiTEzuZ3N61ZflaWlOqBKi6vWSY+QjhvXvVmAD51Zm8QFOqSMEAJBA7hPkn3pb2qQpDanQ86iAAEIMAqJgSd+PtW//hSzgiypZLhQfESfi+LfkDbyqZmuWJfQEKJACgq0cJ5+dTDXXB2ie6of1fCy2lOoVOg2jh+tVbs+8GnksBLB1olSmVFRBSP/AHCbGb/OrTUZnCtMjwpQ2OgCfmeNanM2QI0yqdosPmfymoVPNWyP6qgK5uV/qneNtJ7+88+7YeVTqhYrMgmUphSuU2HmfyqA5jVuRwF5SJH+rjWttoCEkgkCwtYeXtNZu+/5EBKLYeZ+g+9Ts2G7npQZWSpRJkDcbdE8hUPO3n0Nzh0pMXVN7cYSN+Z6bSax7QB3S2WV6Fd4Bf4TqBACrbaoHrUTL+1iSdGIAaXJGqZbURYwrhfqR1qiZYfdi6ADmcpMk+Y38pjcU6taE/0vh5GomLz53u0qdw5sUrS42dTZ5zvAUkqG/GmGX5QGnStpSgyuFJbBEFRBM9ExFvyAFTG8MUuakGG13KBspRm4keARcxuY2vO5KNR2IIVvPsIPKh+8SEcDKQkEZ1jbEKmCCNjuYg0IZM8SzMaf7FDLJUR4TMkG+55CDe8V0ns5kgw7d41q+LpySPKoPZbs33YDrg8f2Un7M8T/ADH2qy1bdFWBb/rODOw5fz9Kjfdnsiiiiir+laKKKKKKKKKKKKKKKKKKr/aLswHgVoADnEcF/oetUHEYYtkgpghQkmZTtv8A7116lmcZC3iBfwr4KG/keYqjv+iw7LjWFbjY/wA0y09w4VpXNUv7g8OIBj15VXM5JU0nWHBikE92UJUZJV9ggQUxzuIvfe35vkTjBIUIB2I+FXkeHlUELIJiwifEfPrWeYdNo5Kk5B8D4aaGcjcb0y4jrUxP59+VYN4Yqa0q8C1pGsosdUAKgjjaJ/SlGCzJ4rfDf1rLJgaydaiBcJUBeItqBm1703xbq1NnuoCym2uQNtxY7Eio2S4UYbDJC4QRJWVEDxHczMeXSKlZcSllalgKJIAT7k89AEiOdcLSSsAYAGT+etS3XEpSFLPdyRudlGwHKeFZHC/jPI/MVVe07ynGi6pDiUpUktbadPFSoMhSpFiLCBuTVnxeFS4EqUVAJlXhUU7jeUkGwn5147a9Qhtwq1KgYzBEGBnvg5wfU+pd4ypMaR9ftW0OOCYUre15AHLxVkca7989JQL+1qQdm0uuspdLzl17KIIKAqCLpJmAbzW/MMe4nFNtBxKULQVElKTETsTG8cac4rxt5TCH8pmcq/brsahhpSAso1jlvTkY123iPWEi3tesO9cMSpXW4E/5YrXgVKKSVLS54jpKREgWvwnUFD5VX8FnqXBLmJLTuu7Z8KEgK+EjTeU8SZk1why+uOKHFEJgGOLedgJ2MyMV0Ustx2Rnwqwpw2xO4MzufKT51qxWMaagLMkyQkAqUeZCQD84qbVeyvE6cfiUL+JekoJ4pA2HoQY6GkLdrr+sWuTwiYGpyBrnSZOtTOK4OEDcxUwZkMQ2sYZwJWnmm4PAQra9pg1ByDGhYQoNEuJJQ+s/ECbXJMquEmLgCdorNeGjMkqR9pol0D1AJ6khPyreMtKMU48lehKwnUkCdaud7I5cTc7TVieobbLacBSQpM6zkFJKYJ5p8joTS/bUoKOxg/ORPvU3OMMXGHEASSmw5kXHuBWKWkq7sFKNSJKUgylHDw2EwLAxzrctZkgyLW0359OlTMtyZx8hKUhUDlYf1GqptbhSGk8yREzkQfamykTxGoTLJWR4bybg3O4tF6vfZvssG4cdHj3SnfT1PNX4VOyTs4jDifiX96NuiRwpvWksOiurIce12Gw/mlHX5wmiiiir+laKKKKKKKKKKKKKKKKKKKKKKKKKKKKKKwdZSoFKgFA7giRVYzbsQlXiZIH8irj0O49atVFLXFo1cCHB57+tdoWpGlcpxuUuNKAcSbbBWx8jsahKEAgib/DEpieo9+ldgdaChCgFA8CJFJcb2PZXdMtnpcfI/lFZ5/oVxJloz3HB+3yppNwD8Vczx2XpdbLCgQmBZshIjhY23G1ZOtksd2hYko0BSgQNo4cYq24rsK4n4ClQ6HSf096U4ns48kQW1gC9kyBx3E2mq9bd00AlaTAM6SJ571KOrVJHhSnI8IWmENnSdFpSZBvM7CN9qg5lg1nGNu90XG0NlJ+C5OrYKUNpFN3GCDKhPTb1vvxrDuz5ngZ2/fvUSLpaHVu4JVMzP7tdCKC0CkJ2Ee1eZaDpI7stJCjpSYmDcnwkj4iqwNLcwwq3W1trabBUSA6VJiJsoADVIEW58aZlo+vEk2V0/e1ZtsGZSBe0b/hXLdyW3OsSBMzvr6+szO9eqbCk8J08q8ZKUJSgGdICR1gAepqJmGXNPnxtyUCZkpUPIpP5xTfD9n3lAANrIG3hj3NNsL2GdVdelP8AUdR+Qt71IwzclfG0FTzEj3xQooiFRFVPB4RCAA2kQbqA3nqTc+pqfg8tW4dKUlUmSkCY8zsBYb1esH2NaTdZU4eth8hf3p2zh0oGlKQkcgIFWjXQ7zquJ9Ue59dPnUJfSkQkVVcp7ERd4x/Ik/ir9PnVqw+GShIShISBwFbKKv7ezatxDY89/WlVuKXrRRRRTVcUUUUUUUUUUUUUUUUUUUUUUUUUUUUUUUUUUUUUUUUUUUUUUUUUV5XtFFFR8b8NUjP969oqg6Y+CmrfWtWRfFV5y/4aKK46F+CvbjWpNe0UVoqUoooooooooooooooooooooooooooooooooooor//Z"/>
          <p:cNvSpPr>
            <a:spLocks noChangeAspect="1" noChangeArrowheads="1"/>
          </p:cNvSpPr>
          <p:nvPr/>
        </p:nvSpPr>
        <p:spPr bwMode="auto">
          <a:xfrm>
            <a:off x="63500" y="-1041400"/>
            <a:ext cx="2143125" cy="2143125"/>
          </a:xfrm>
          <a:prstGeom prst="rect">
            <a:avLst/>
          </a:prstGeom>
          <a:noFill/>
          <a:ln w="9525">
            <a:noFill/>
            <a:miter lim="800000"/>
            <a:headEnd/>
            <a:tailEnd/>
          </a:ln>
        </p:spPr>
        <p:txBody>
          <a:bodyPr/>
          <a:lstStyle/>
          <a:p>
            <a:pPr fontAlgn="base">
              <a:spcBef>
                <a:spcPct val="0"/>
              </a:spcBef>
              <a:spcAft>
                <a:spcPct val="0"/>
              </a:spcAft>
            </a:pPr>
            <a:endParaRPr lang="en-US">
              <a:solidFill>
                <a:prstClr val="black"/>
              </a:solidFill>
            </a:endParaRPr>
          </a:p>
        </p:txBody>
      </p:sp>
      <p:sp>
        <p:nvSpPr>
          <p:cNvPr id="2" name="Rectangle 1"/>
          <p:cNvSpPr/>
          <p:nvPr/>
        </p:nvSpPr>
        <p:spPr>
          <a:xfrm>
            <a:off x="825500" y="3886200"/>
            <a:ext cx="7670800" cy="21336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a:solidFill>
                <a:prstClr val="white"/>
              </a:solidFill>
            </a:endParaRPr>
          </a:p>
        </p:txBody>
      </p:sp>
    </p:spTree>
    <p:extLst>
      <p:ext uri="{BB962C8B-B14F-4D97-AF65-F5344CB8AC3E}">
        <p14:creationId xmlns:p14="http://schemas.microsoft.com/office/powerpoint/2010/main" val="13296063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a:xfrm>
            <a:off x="457200" y="152400"/>
            <a:ext cx="8229600" cy="1143000"/>
          </a:xfrm>
        </p:spPr>
        <p:txBody>
          <a:bodyPr/>
          <a:lstStyle/>
          <a:p>
            <a:r>
              <a:rPr lang="en-US" smtClean="0"/>
              <a:t>Membership Benefits</a:t>
            </a:r>
          </a:p>
        </p:txBody>
      </p:sp>
      <p:sp>
        <p:nvSpPr>
          <p:cNvPr id="28674" name="Content Placeholder 2"/>
          <p:cNvSpPr>
            <a:spLocks noGrp="1"/>
          </p:cNvSpPr>
          <p:nvPr>
            <p:ph idx="1"/>
          </p:nvPr>
        </p:nvSpPr>
        <p:spPr>
          <a:xfrm>
            <a:off x="457200" y="1295400"/>
            <a:ext cx="8229600" cy="5181600"/>
          </a:xfrm>
        </p:spPr>
        <p:txBody>
          <a:bodyPr/>
          <a:lstStyle/>
          <a:p>
            <a:r>
              <a:rPr lang="en-US" sz="2800" smtClean="0"/>
              <a:t>Free subscriptions to </a:t>
            </a:r>
            <a:r>
              <a:rPr lang="en-US" sz="2800" i="1" smtClean="0"/>
              <a:t>Military Medicine </a:t>
            </a:r>
            <a:r>
              <a:rPr lang="en-US" sz="2800" smtClean="0"/>
              <a:t>– official monthly publication</a:t>
            </a:r>
            <a:endParaRPr lang="en-US" sz="2800" i="1" smtClean="0"/>
          </a:p>
          <a:p>
            <a:r>
              <a:rPr lang="en-US" sz="2800" smtClean="0"/>
              <a:t>Quarterly AMSUS Newsletter – covering healthcare and legislative news as well as information about chapters and members</a:t>
            </a:r>
          </a:p>
          <a:p>
            <a:r>
              <a:rPr lang="en-US" sz="2800" smtClean="0"/>
              <a:t>Savings on registration rates for annual meeting</a:t>
            </a:r>
          </a:p>
          <a:p>
            <a:r>
              <a:rPr lang="en-US" sz="2800" smtClean="0"/>
              <a:t>Life Members only pay minimal registration fee to attend annual meeting</a:t>
            </a:r>
          </a:p>
          <a:p>
            <a:r>
              <a:rPr lang="en-US" sz="2800" smtClean="0"/>
              <a:t>Free AMSUS </a:t>
            </a:r>
            <a:r>
              <a:rPr lang="en-US" sz="2800" i="1" smtClean="0"/>
              <a:t>MedInfoNow</a:t>
            </a:r>
            <a:r>
              <a:rPr lang="en-US" sz="2800" smtClean="0"/>
              <a:t> </a:t>
            </a:r>
          </a:p>
          <a:p>
            <a:r>
              <a:rPr lang="en-US" sz="2800" smtClean="0"/>
              <a:t>Reduced subscription rate to </a:t>
            </a:r>
            <a:r>
              <a:rPr lang="en-US" sz="2800" i="1" smtClean="0"/>
              <a:t>Army Times</a:t>
            </a:r>
            <a:r>
              <a:rPr lang="en-US" sz="2800" smtClean="0"/>
              <a:t>, </a:t>
            </a:r>
            <a:r>
              <a:rPr lang="en-US" sz="2800" i="1" smtClean="0"/>
              <a:t>Navy Times, Air Force Times</a:t>
            </a:r>
            <a:r>
              <a:rPr lang="en-US" sz="2800" smtClean="0"/>
              <a:t>, and </a:t>
            </a:r>
            <a:r>
              <a:rPr lang="en-US" sz="2800" i="1" smtClean="0"/>
              <a:t>Federal Times</a:t>
            </a:r>
            <a:r>
              <a:rPr lang="en-US" sz="2800" smtClean="0"/>
              <a:t> </a:t>
            </a:r>
          </a:p>
        </p:txBody>
      </p:sp>
    </p:spTree>
    <p:extLst>
      <p:ext uri="{BB962C8B-B14F-4D97-AF65-F5344CB8AC3E}">
        <p14:creationId xmlns:p14="http://schemas.microsoft.com/office/powerpoint/2010/main" val="859584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p:txBody>
          <a:bodyPr/>
          <a:lstStyle/>
          <a:p>
            <a:r>
              <a:rPr lang="en-US" smtClean="0"/>
              <a:t>AMSUS Annual Awards</a:t>
            </a:r>
          </a:p>
        </p:txBody>
      </p:sp>
      <p:sp>
        <p:nvSpPr>
          <p:cNvPr id="66563" name="Rectangle 3"/>
          <p:cNvSpPr>
            <a:spLocks noGrp="1"/>
          </p:cNvSpPr>
          <p:nvPr>
            <p:ph type="body" idx="1"/>
          </p:nvPr>
        </p:nvSpPr>
        <p:spPr/>
        <p:txBody>
          <a:bodyPr/>
          <a:lstStyle/>
          <a:p>
            <a:pPr marL="609600" indent="-609600">
              <a:lnSpc>
                <a:spcPct val="90000"/>
              </a:lnSpc>
            </a:pPr>
            <a:r>
              <a:rPr lang="en-US" sz="2800" dirty="0" smtClean="0"/>
              <a:t>EXECUTIVE ADVISORY COMMITTEE AWARDS</a:t>
            </a:r>
          </a:p>
          <a:p>
            <a:pPr marL="990600" lvl="1" indent="-533400">
              <a:lnSpc>
                <a:spcPct val="90000"/>
              </a:lnSpc>
            </a:pPr>
            <a:r>
              <a:rPr lang="en-US" sz="2000" dirty="0" smtClean="0"/>
              <a:t>Rising Star Award</a:t>
            </a:r>
          </a:p>
          <a:p>
            <a:pPr marL="990600" lvl="1" indent="-533400">
              <a:lnSpc>
                <a:spcPct val="90000"/>
              </a:lnSpc>
            </a:pPr>
            <a:r>
              <a:rPr lang="en-US" sz="2000" dirty="0" smtClean="0"/>
              <a:t>Lifetime Achievement Award</a:t>
            </a:r>
          </a:p>
          <a:p>
            <a:pPr marL="990600" lvl="1" indent="-533400">
              <a:lnSpc>
                <a:spcPct val="90000"/>
              </a:lnSpc>
            </a:pPr>
            <a:r>
              <a:rPr lang="en-US" sz="2000" dirty="0" smtClean="0"/>
              <a:t>Force Health Protection Team Award</a:t>
            </a:r>
          </a:p>
          <a:p>
            <a:pPr marL="609600" indent="-609600">
              <a:lnSpc>
                <a:spcPct val="90000"/>
              </a:lnSpc>
            </a:pPr>
            <a:endParaRPr lang="en-US" sz="1600" dirty="0" smtClean="0"/>
          </a:p>
          <a:p>
            <a:pPr marL="609600" indent="-609600">
              <a:lnSpc>
                <a:spcPct val="90000"/>
              </a:lnSpc>
            </a:pPr>
            <a:r>
              <a:rPr lang="en-US" sz="2800" dirty="0" smtClean="0"/>
              <a:t>INDIVIDUAL PROFESSIONAL AWARDS</a:t>
            </a:r>
          </a:p>
          <a:p>
            <a:pPr marL="990600" lvl="1" indent="-533400">
              <a:lnSpc>
                <a:spcPct val="90000"/>
              </a:lnSpc>
            </a:pPr>
            <a:r>
              <a:rPr lang="en-US" sz="2000" dirty="0" smtClean="0"/>
              <a:t>Physician Award</a:t>
            </a:r>
          </a:p>
          <a:p>
            <a:pPr marL="990600" lvl="1" indent="-533400">
              <a:lnSpc>
                <a:spcPct val="90000"/>
              </a:lnSpc>
            </a:pPr>
            <a:r>
              <a:rPr lang="en-US" sz="2000" dirty="0" smtClean="0"/>
              <a:t>Dentist Award</a:t>
            </a:r>
          </a:p>
          <a:p>
            <a:pPr marL="990600" lvl="1" indent="-533400">
              <a:lnSpc>
                <a:spcPct val="90000"/>
              </a:lnSpc>
            </a:pPr>
            <a:r>
              <a:rPr lang="en-US" sz="2000" dirty="0" smtClean="0"/>
              <a:t>Nursing Award</a:t>
            </a:r>
          </a:p>
          <a:p>
            <a:pPr marL="990600" lvl="1" indent="-533400">
              <a:lnSpc>
                <a:spcPct val="90000"/>
              </a:lnSpc>
            </a:pPr>
            <a:r>
              <a:rPr lang="en-US" sz="2000" dirty="0" smtClean="0"/>
              <a:t>Andrew </a:t>
            </a:r>
            <a:r>
              <a:rPr lang="en-US" sz="2000" dirty="0" err="1" smtClean="0"/>
              <a:t>Craige</a:t>
            </a:r>
            <a:r>
              <a:rPr lang="en-US" sz="2000" dirty="0" smtClean="0"/>
              <a:t> Allied Health Professional Award</a:t>
            </a:r>
          </a:p>
          <a:p>
            <a:pPr marL="990600" lvl="1" indent="-533400">
              <a:lnSpc>
                <a:spcPct val="90000"/>
              </a:lnSpc>
            </a:pPr>
            <a:r>
              <a:rPr lang="en-US" sz="2000" dirty="0" smtClean="0"/>
              <a:t>William Gorgas Preventative Medicine Award</a:t>
            </a:r>
          </a:p>
          <a:p>
            <a:pPr marL="990600" lvl="1" indent="-533400">
              <a:lnSpc>
                <a:spcPct val="90000"/>
              </a:lnSpc>
            </a:pPr>
            <a:r>
              <a:rPr lang="en-US" sz="2000" dirty="0" smtClean="0"/>
              <a:t>Management and Administrative Award</a:t>
            </a:r>
          </a:p>
          <a:p>
            <a:pPr marL="990600" lvl="1" indent="-533400">
              <a:lnSpc>
                <a:spcPct val="90000"/>
              </a:lnSpc>
              <a:buFont typeface="Arial" charset="0"/>
              <a:buNone/>
            </a:pPr>
            <a:endParaRPr lang="en-US" sz="2400" dirty="0" smtClean="0"/>
          </a:p>
        </p:txBody>
      </p:sp>
    </p:spTree>
    <p:extLst>
      <p:ext uri="{BB962C8B-B14F-4D97-AF65-F5344CB8AC3E}">
        <p14:creationId xmlns:p14="http://schemas.microsoft.com/office/powerpoint/2010/main" val="313101528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p:cNvSpPr>
          <p:nvPr>
            <p:ph type="title"/>
          </p:nvPr>
        </p:nvSpPr>
        <p:spPr/>
        <p:txBody>
          <a:bodyPr/>
          <a:lstStyle/>
          <a:p>
            <a:r>
              <a:rPr lang="en-US" smtClean="0"/>
              <a:t>AMSUS Annual Awards</a:t>
            </a:r>
          </a:p>
        </p:txBody>
      </p:sp>
      <p:sp>
        <p:nvSpPr>
          <p:cNvPr id="67587" name="Rectangle 3"/>
          <p:cNvSpPr>
            <a:spLocks noGrp="1"/>
          </p:cNvSpPr>
          <p:nvPr>
            <p:ph type="body" idx="1"/>
          </p:nvPr>
        </p:nvSpPr>
        <p:spPr>
          <a:xfrm>
            <a:off x="304800" y="1600200"/>
            <a:ext cx="8534400" cy="4525963"/>
          </a:xfrm>
        </p:spPr>
        <p:txBody>
          <a:bodyPr/>
          <a:lstStyle/>
          <a:p>
            <a:pPr>
              <a:lnSpc>
                <a:spcPct val="80000"/>
              </a:lnSpc>
              <a:buNone/>
            </a:pPr>
            <a:r>
              <a:rPr lang="en-US" sz="2400" b="1" dirty="0" smtClean="0"/>
              <a:t>Very Prestigious Awards selected from the very best of </a:t>
            </a:r>
            <a:r>
              <a:rPr lang="en-US" sz="2400" b="1" dirty="0" err="1" smtClean="0"/>
              <a:t>DoD</a:t>
            </a:r>
            <a:r>
              <a:rPr lang="en-US" sz="2400" b="1" dirty="0" smtClean="0"/>
              <a:t>, USPHS and VA so please nominate a deserving officer or team</a:t>
            </a:r>
          </a:p>
          <a:p>
            <a:pPr>
              <a:lnSpc>
                <a:spcPct val="80000"/>
              </a:lnSpc>
            </a:pPr>
            <a:endParaRPr lang="en-US" sz="1800" dirty="0" smtClean="0"/>
          </a:p>
          <a:p>
            <a:pPr>
              <a:lnSpc>
                <a:spcPct val="80000"/>
              </a:lnSpc>
            </a:pPr>
            <a:r>
              <a:rPr lang="en-US" sz="1800" dirty="0" smtClean="0"/>
              <a:t>FUNCTIONAL MISSION AWARDS (ORGANIZATION, TEAM, OR INDIVIDUAL)</a:t>
            </a:r>
          </a:p>
          <a:p>
            <a:pPr lvl="1">
              <a:lnSpc>
                <a:spcPct val="80000"/>
              </a:lnSpc>
            </a:pPr>
            <a:r>
              <a:rPr lang="en-US" sz="1800" dirty="0" smtClean="0"/>
              <a:t>Operational Medicine Award</a:t>
            </a:r>
          </a:p>
          <a:p>
            <a:pPr lvl="1">
              <a:lnSpc>
                <a:spcPct val="80000"/>
              </a:lnSpc>
            </a:pPr>
            <a:r>
              <a:rPr lang="en-US" sz="1800" dirty="0" smtClean="0"/>
              <a:t>Facility-based Healthcare (Hospital &amp; Clinics) Award</a:t>
            </a:r>
          </a:p>
          <a:p>
            <a:pPr lvl="1">
              <a:lnSpc>
                <a:spcPct val="80000"/>
              </a:lnSpc>
            </a:pPr>
            <a:r>
              <a:rPr lang="en-US" sz="1800" dirty="0" smtClean="0"/>
              <a:t>Rehabilitation Award</a:t>
            </a:r>
          </a:p>
          <a:p>
            <a:pPr lvl="1">
              <a:lnSpc>
                <a:spcPct val="80000"/>
              </a:lnSpc>
            </a:pPr>
            <a:r>
              <a:rPr lang="en-US" sz="1800" dirty="0" smtClean="0"/>
              <a:t>Humanitarian Assistance Award</a:t>
            </a:r>
          </a:p>
          <a:p>
            <a:pPr lvl="1">
              <a:lnSpc>
                <a:spcPct val="80000"/>
              </a:lnSpc>
            </a:pPr>
            <a:r>
              <a:rPr lang="en-US" sz="1800" dirty="0" smtClean="0"/>
              <a:t>Research and Development Award</a:t>
            </a:r>
          </a:p>
          <a:p>
            <a:pPr lvl="1">
              <a:lnSpc>
                <a:spcPct val="80000"/>
              </a:lnSpc>
            </a:pPr>
            <a:r>
              <a:rPr lang="en-US" sz="1800" dirty="0" smtClean="0"/>
              <a:t>Training and Education Award</a:t>
            </a:r>
          </a:p>
          <a:p>
            <a:pPr lvl="1">
              <a:lnSpc>
                <a:spcPct val="80000"/>
              </a:lnSpc>
            </a:pPr>
            <a:r>
              <a:rPr lang="en-US" sz="1800" dirty="0" smtClean="0"/>
              <a:t>Medical Logistics Award</a:t>
            </a:r>
          </a:p>
          <a:p>
            <a:pPr lvl="1">
              <a:lnSpc>
                <a:spcPct val="80000"/>
              </a:lnSpc>
            </a:pPr>
            <a:r>
              <a:rPr lang="en-US" sz="1800" dirty="0" smtClean="0"/>
              <a:t>Information Technology Award</a:t>
            </a:r>
          </a:p>
          <a:p>
            <a:pPr lvl="1">
              <a:lnSpc>
                <a:spcPct val="80000"/>
              </a:lnSpc>
              <a:buFont typeface="Arial" charset="0"/>
              <a:buNone/>
            </a:pPr>
            <a:endParaRPr lang="en-US" sz="1800" dirty="0" smtClean="0"/>
          </a:p>
          <a:p>
            <a:pPr>
              <a:lnSpc>
                <a:spcPct val="80000"/>
              </a:lnSpc>
            </a:pPr>
            <a:r>
              <a:rPr lang="en-US" sz="1800" dirty="0" smtClean="0"/>
              <a:t>ESSAY AWARDS</a:t>
            </a:r>
          </a:p>
          <a:p>
            <a:pPr lvl="1">
              <a:lnSpc>
                <a:spcPct val="80000"/>
              </a:lnSpc>
            </a:pPr>
            <a:r>
              <a:rPr lang="en-US" sz="1800" dirty="0" smtClean="0"/>
              <a:t>Sir Henry Welcome Medal and Prize</a:t>
            </a:r>
          </a:p>
          <a:p>
            <a:pPr lvl="1">
              <a:lnSpc>
                <a:spcPct val="80000"/>
              </a:lnSpc>
            </a:pPr>
            <a:r>
              <a:rPr lang="en-US" sz="1800" dirty="0" smtClean="0"/>
              <a:t>History of Military Medicine Essay Award </a:t>
            </a:r>
          </a:p>
          <a:p>
            <a:pPr lvl="1">
              <a:lnSpc>
                <a:spcPct val="80000"/>
              </a:lnSpc>
              <a:buNone/>
            </a:pPr>
            <a:endParaRPr lang="en-US" sz="1400" dirty="0" smtClean="0"/>
          </a:p>
          <a:p>
            <a:pPr lvl="1">
              <a:lnSpc>
                <a:spcPct val="80000"/>
              </a:lnSpc>
            </a:pPr>
            <a:endParaRPr lang="en-US" sz="2000" b="1" dirty="0" smtClean="0"/>
          </a:p>
          <a:p>
            <a:pPr lvl="1">
              <a:lnSpc>
                <a:spcPct val="80000"/>
              </a:lnSpc>
              <a:buFont typeface="Arial" charset="0"/>
              <a:buNone/>
            </a:pPr>
            <a:endParaRPr lang="en-US" sz="1600" dirty="0" smtClean="0"/>
          </a:p>
          <a:p>
            <a:pPr lvl="1">
              <a:lnSpc>
                <a:spcPct val="80000"/>
              </a:lnSpc>
              <a:buFont typeface="Arial" charset="0"/>
              <a:buNone/>
            </a:pPr>
            <a:r>
              <a:rPr lang="en-US" sz="900" dirty="0" smtClean="0"/>
              <a:t>	</a:t>
            </a:r>
          </a:p>
        </p:txBody>
      </p:sp>
    </p:spTree>
    <p:extLst>
      <p:ext uri="{BB962C8B-B14F-4D97-AF65-F5344CB8AC3E}">
        <p14:creationId xmlns:p14="http://schemas.microsoft.com/office/powerpoint/2010/main" val="17595270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p:txBody>
          <a:bodyPr/>
          <a:lstStyle/>
          <a:p>
            <a:r>
              <a:rPr lang="en-US" smtClean="0"/>
              <a:t>AMSUS Awards Dinner Picture</a:t>
            </a:r>
          </a:p>
        </p:txBody>
      </p:sp>
      <p:pic>
        <p:nvPicPr>
          <p:cNvPr id="72710" name="Picture 6" descr="IMG_5531"/>
          <p:cNvPicPr>
            <a:picLocks noGrp="1" noChangeAspect="1" noChangeArrowheads="1"/>
          </p:cNvPicPr>
          <p:nvPr>
            <p:ph type="body" idx="1"/>
          </p:nvPr>
        </p:nvPicPr>
        <p:blipFill>
          <a:blip r:embed="rId2" cstate="print"/>
          <a:srcRect/>
          <a:stretch>
            <a:fillRect/>
          </a:stretch>
        </p:blipFill>
        <p:spPr>
          <a:xfrm>
            <a:off x="1554163" y="1600200"/>
            <a:ext cx="6035675" cy="4525963"/>
          </a:xfrm>
          <a:ln/>
        </p:spPr>
      </p:pic>
    </p:spTree>
    <p:extLst>
      <p:ext uri="{BB962C8B-B14F-4D97-AF65-F5344CB8AC3E}">
        <p14:creationId xmlns:p14="http://schemas.microsoft.com/office/powerpoint/2010/main" val="1431550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457200" y="152400"/>
            <a:ext cx="8229600" cy="1143000"/>
          </a:xfrm>
        </p:spPr>
        <p:txBody>
          <a:bodyPr/>
          <a:lstStyle/>
          <a:p>
            <a:r>
              <a:rPr lang="en-US" dirty="0" smtClean="0"/>
              <a:t>118</a:t>
            </a:r>
            <a:r>
              <a:rPr lang="en-US" baseline="30000" dirty="0" smtClean="0"/>
              <a:t>th</a:t>
            </a:r>
            <a:r>
              <a:rPr lang="en-US" dirty="0" smtClean="0"/>
              <a:t> AMSUS Annual Meeting</a:t>
            </a:r>
          </a:p>
        </p:txBody>
      </p:sp>
      <p:sp>
        <p:nvSpPr>
          <p:cNvPr id="3" name="Content Placeholder 2"/>
          <p:cNvSpPr>
            <a:spLocks noGrp="1"/>
          </p:cNvSpPr>
          <p:nvPr>
            <p:ph idx="1"/>
          </p:nvPr>
        </p:nvSpPr>
        <p:spPr>
          <a:xfrm>
            <a:off x="381000" y="2133600"/>
            <a:ext cx="8382000" cy="4419600"/>
          </a:xfrm>
        </p:spPr>
        <p:txBody>
          <a:bodyPr>
            <a:normAutofit/>
          </a:bodyPr>
          <a:lstStyle/>
          <a:p>
            <a:pPr algn="ctr">
              <a:buNone/>
            </a:pPr>
            <a:r>
              <a:rPr lang="en-US" sz="2800" dirty="0" smtClean="0"/>
              <a:t>03 -08 November 2013 in Seattle, WA</a:t>
            </a:r>
          </a:p>
          <a:p>
            <a:pPr algn="ctr">
              <a:buNone/>
            </a:pPr>
            <a:endParaRPr lang="en-US" sz="2800" dirty="0" smtClean="0"/>
          </a:p>
          <a:p>
            <a:pPr>
              <a:buNone/>
            </a:pPr>
            <a:r>
              <a:rPr lang="en-US" sz="2800" dirty="0" smtClean="0"/>
              <a:t>“FEDERAL HEALTHCARE LEADING THE WAY: </a:t>
            </a:r>
          </a:p>
          <a:p>
            <a:pPr>
              <a:buNone/>
            </a:pPr>
            <a:r>
              <a:rPr lang="en-US" sz="2800" i="1" dirty="0" smtClean="0"/>
              <a:t>				A future of partnerships in excellence”</a:t>
            </a:r>
            <a:r>
              <a:rPr lang="en-US" sz="3400" dirty="0" smtClean="0">
                <a:latin typeface="Times New Roman" pitchFamily="18" charset="0"/>
                <a:cs typeface="Times New Roman" pitchFamily="18" charset="0"/>
              </a:rPr>
              <a:t>	</a:t>
            </a:r>
          </a:p>
          <a:p>
            <a:pPr lvl="5"/>
            <a:r>
              <a:rPr lang="en-US" sz="1600" dirty="0" smtClean="0"/>
              <a:t>Session topics include public health issues and initiatives among the federal health agencies; and chemical, biological and radiation surveillance</a:t>
            </a:r>
          </a:p>
          <a:p>
            <a:pPr>
              <a:buFont typeface="Arial" charset="0"/>
              <a:buNone/>
            </a:pPr>
            <a:endParaRPr lang="en-US" dirty="0" smtClean="0"/>
          </a:p>
        </p:txBody>
      </p:sp>
      <p:pic>
        <p:nvPicPr>
          <p:cNvPr id="32772" name="Picture 4" descr="http://amsusmeeting.org/WordPress/wp-content/uploads/2011/06/AMSUS_Meeting_Image1.jpg"/>
          <p:cNvPicPr>
            <a:picLocks noChangeAspect="1" noChangeArrowheads="1"/>
          </p:cNvPicPr>
          <p:nvPr/>
        </p:nvPicPr>
        <p:blipFill>
          <a:blip r:embed="rId3" cstate="print"/>
          <a:srcRect/>
          <a:stretch>
            <a:fillRect/>
          </a:stretch>
        </p:blipFill>
        <p:spPr bwMode="auto">
          <a:xfrm>
            <a:off x="457199" y="3581400"/>
            <a:ext cx="2376101" cy="2971800"/>
          </a:xfrm>
          <a:prstGeom prst="rect">
            <a:avLst/>
          </a:prstGeom>
          <a:noFill/>
          <a:ln w="9525">
            <a:noFill/>
            <a:miter lim="800000"/>
            <a:headEnd/>
            <a:tailEnd/>
          </a:ln>
        </p:spPr>
      </p:pic>
      <p:pic>
        <p:nvPicPr>
          <p:cNvPr id="7" name="Picture 6" descr="seattle-520x295.jpg"/>
          <p:cNvPicPr>
            <a:picLocks noChangeAspect="1"/>
          </p:cNvPicPr>
          <p:nvPr/>
        </p:nvPicPr>
        <p:blipFill>
          <a:blip r:embed="rId4" cstate="print"/>
          <a:stretch>
            <a:fillRect/>
          </a:stretch>
        </p:blipFill>
        <p:spPr>
          <a:xfrm>
            <a:off x="2514600" y="990601"/>
            <a:ext cx="3886200" cy="1143000"/>
          </a:xfrm>
          <a:prstGeom prst="rect">
            <a:avLst/>
          </a:prstGeom>
        </p:spPr>
      </p:pic>
    </p:spTree>
    <p:extLst>
      <p:ext uri="{BB962C8B-B14F-4D97-AF65-F5344CB8AC3E}">
        <p14:creationId xmlns:p14="http://schemas.microsoft.com/office/powerpoint/2010/main" val="331366238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sz="4000" dirty="0" smtClean="0"/>
              <a:t>118</a:t>
            </a:r>
            <a:r>
              <a:rPr lang="en-US" sz="4000" baseline="30000" dirty="0" smtClean="0"/>
              <a:t>th</a:t>
            </a:r>
            <a:r>
              <a:rPr lang="en-US" sz="4000" dirty="0" smtClean="0"/>
              <a:t> AMSUS Annual Meeting</a:t>
            </a:r>
          </a:p>
        </p:txBody>
      </p:sp>
      <p:sp>
        <p:nvSpPr>
          <p:cNvPr id="51203" name="Rectangle 3"/>
          <p:cNvSpPr>
            <a:spLocks noGrp="1"/>
          </p:cNvSpPr>
          <p:nvPr>
            <p:ph type="body" idx="1"/>
          </p:nvPr>
        </p:nvSpPr>
        <p:spPr/>
        <p:txBody>
          <a:bodyPr/>
          <a:lstStyle/>
          <a:p>
            <a:endParaRPr lang="en-US" sz="2800" dirty="0" smtClean="0"/>
          </a:p>
          <a:p>
            <a:r>
              <a:rPr lang="en-US" sz="2800" dirty="0" smtClean="0"/>
              <a:t>Plenary and Conference Sessions</a:t>
            </a:r>
          </a:p>
          <a:p>
            <a:pPr>
              <a:buNone/>
            </a:pPr>
            <a:endParaRPr lang="en-US" sz="2800" dirty="0" smtClean="0"/>
          </a:p>
          <a:p>
            <a:pPr lvl="1"/>
            <a:r>
              <a:rPr lang="en-US" sz="2400" dirty="0" smtClean="0"/>
              <a:t>Six topic tracks</a:t>
            </a:r>
          </a:p>
          <a:p>
            <a:pPr lvl="2"/>
            <a:r>
              <a:rPr lang="en-US" dirty="0" smtClean="0"/>
              <a:t>Over 250 presentations received</a:t>
            </a:r>
          </a:p>
          <a:p>
            <a:pPr lvl="2">
              <a:buNone/>
            </a:pPr>
            <a:endParaRPr lang="en-US" dirty="0" smtClean="0"/>
          </a:p>
          <a:p>
            <a:pPr lvl="1"/>
            <a:r>
              <a:rPr lang="en-US" sz="2400" dirty="0" smtClean="0"/>
              <a:t>U.S. Public Health Service/Leadership Panel</a:t>
            </a:r>
          </a:p>
          <a:p>
            <a:pPr lvl="2"/>
            <a:r>
              <a:rPr lang="en-US" dirty="0" smtClean="0"/>
              <a:t>4 presentations and a 1.5hour panel moderated by the US Surgeon General(Acting)</a:t>
            </a:r>
            <a:endParaRPr lang="en-US" dirty="0" smtClean="0">
              <a:solidFill>
                <a:srgbClr val="FF0000"/>
              </a:solidFill>
            </a:endParaRPr>
          </a:p>
        </p:txBody>
      </p:sp>
    </p:spTree>
    <p:extLst>
      <p:ext uri="{BB962C8B-B14F-4D97-AF65-F5344CB8AC3E}">
        <p14:creationId xmlns:p14="http://schemas.microsoft.com/office/powerpoint/2010/main" val="29754900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457200" y="152400"/>
            <a:ext cx="8229600" cy="1143000"/>
          </a:xfrm>
        </p:spPr>
        <p:txBody>
          <a:bodyPr/>
          <a:lstStyle/>
          <a:p>
            <a:r>
              <a:rPr lang="en-US" smtClean="0"/>
              <a:t>118</a:t>
            </a:r>
            <a:r>
              <a:rPr lang="en-US" baseline="30000" smtClean="0"/>
              <a:t>th</a:t>
            </a:r>
            <a:r>
              <a:rPr lang="en-US" smtClean="0"/>
              <a:t> AMSUS Annual Meeting</a:t>
            </a:r>
          </a:p>
        </p:txBody>
      </p:sp>
      <p:sp>
        <p:nvSpPr>
          <p:cNvPr id="34818" name="Content Placeholder 2"/>
          <p:cNvSpPr>
            <a:spLocks noGrp="1"/>
          </p:cNvSpPr>
          <p:nvPr>
            <p:ph idx="1"/>
          </p:nvPr>
        </p:nvSpPr>
        <p:spPr>
          <a:xfrm>
            <a:off x="457200" y="1371600"/>
            <a:ext cx="8229600" cy="4876800"/>
          </a:xfrm>
        </p:spPr>
        <p:txBody>
          <a:bodyPr/>
          <a:lstStyle/>
          <a:p>
            <a:r>
              <a:rPr lang="en-US" sz="2000" smtClean="0"/>
              <a:t>Attendees: </a:t>
            </a:r>
          </a:p>
          <a:p>
            <a:pPr lvl="1"/>
            <a:r>
              <a:rPr lang="en-US" sz="2000" smtClean="0"/>
              <a:t>Surgeons Generals of the Army, the Navy, the Air Force, and the Public Health Service; </a:t>
            </a:r>
            <a:r>
              <a:rPr lang="en-US" sz="2000" smtClean="0">
                <a:solidFill>
                  <a:srgbClr val="000000"/>
                </a:solidFill>
              </a:rPr>
              <a:t>Assistant Secretary of Defense for Health Affairs; </a:t>
            </a:r>
            <a:r>
              <a:rPr lang="en-US" sz="2000" smtClean="0"/>
              <a:t>Dept. of Veterans Affairs Under Secretary for Health; USUHS President</a:t>
            </a:r>
          </a:p>
          <a:p>
            <a:pPr lvl="1"/>
            <a:r>
              <a:rPr lang="en-US" sz="2000" smtClean="0"/>
              <a:t> Federal healthcare officers, warrant officers, non-commissioned officers (E-5 to E-9), and civilians (CS-7 and above)</a:t>
            </a:r>
          </a:p>
          <a:p>
            <a:pPr lvl="1"/>
            <a:r>
              <a:rPr lang="en-US" sz="2000" smtClean="0"/>
              <a:t>Other Ex-Officio members, honorary and life members</a:t>
            </a:r>
          </a:p>
          <a:p>
            <a:pPr lvl="1"/>
            <a:r>
              <a:rPr lang="en-US" sz="2000" smtClean="0"/>
              <a:t>International delegates from allied countries, including numerous foreign Surgeon Generals  </a:t>
            </a:r>
          </a:p>
          <a:p>
            <a:pPr lvl="1"/>
            <a:r>
              <a:rPr lang="en-US" sz="2000" smtClean="0"/>
              <a:t>Students</a:t>
            </a:r>
          </a:p>
          <a:p>
            <a:pPr lvl="1"/>
            <a:r>
              <a:rPr lang="en-US" sz="2000" smtClean="0"/>
              <a:t>Sustaining members</a:t>
            </a:r>
          </a:p>
          <a:p>
            <a:pPr lvl="1"/>
            <a:r>
              <a:rPr lang="en-US" sz="2000" smtClean="0"/>
              <a:t>Commanders and Directors of major hospitals</a:t>
            </a:r>
          </a:p>
          <a:p>
            <a:pPr lvl="1"/>
            <a:endParaRPr lang="en-US" smtClean="0"/>
          </a:p>
        </p:txBody>
      </p:sp>
    </p:spTree>
    <p:extLst>
      <p:ext uri="{BB962C8B-B14F-4D97-AF65-F5344CB8AC3E}">
        <p14:creationId xmlns:p14="http://schemas.microsoft.com/office/powerpoint/2010/main" val="42496128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527788" y="507864"/>
            <a:ext cx="7772400" cy="850392"/>
          </a:xfrm>
        </p:spPr>
        <p:txBody>
          <a:bodyPr/>
          <a:lstStyle/>
          <a:p>
            <a:pPr algn="ctr"/>
            <a:r>
              <a:rPr lang="en-US" sz="4400" dirty="0" smtClean="0">
                <a:solidFill>
                  <a:schemeClr val="bg1"/>
                </a:solidFill>
              </a:rPr>
              <a:t>Purpose (</a:t>
            </a:r>
            <a:r>
              <a:rPr lang="en-US" sz="4400" dirty="0" err="1" smtClean="0">
                <a:solidFill>
                  <a:schemeClr val="bg1"/>
                </a:solidFill>
              </a:rPr>
              <a:t>con’t</a:t>
            </a:r>
            <a:r>
              <a:rPr lang="en-US" sz="4400" dirty="0" smtClean="0">
                <a:solidFill>
                  <a:schemeClr val="bg1"/>
                </a:solidFill>
              </a:rPr>
              <a:t>) </a:t>
            </a:r>
            <a:endParaRPr lang="en-US" sz="4400" dirty="0">
              <a:solidFill>
                <a:schemeClr val="bg1"/>
              </a:solidFill>
            </a:endParaRPr>
          </a:p>
        </p:txBody>
      </p:sp>
      <p:sp>
        <p:nvSpPr>
          <p:cNvPr id="3" name="Content Placeholder 2"/>
          <p:cNvSpPr>
            <a:spLocks noGrp="1"/>
          </p:cNvSpPr>
          <p:nvPr>
            <p:ph type="body" idx="1"/>
          </p:nvPr>
        </p:nvSpPr>
        <p:spPr>
          <a:xfrm>
            <a:off x="685800" y="2057400"/>
            <a:ext cx="8077200" cy="3048000"/>
          </a:xfrm>
        </p:spPr>
        <p:txBody>
          <a:bodyPr>
            <a:noAutofit/>
          </a:bodyPr>
          <a:lstStyle/>
          <a:p>
            <a:pPr marL="0" indent="0">
              <a:buClr>
                <a:schemeClr val="bg1"/>
              </a:buClr>
              <a:buNone/>
            </a:pPr>
            <a:r>
              <a:rPr lang="en-US" sz="2400" b="1" dirty="0">
                <a:solidFill>
                  <a:schemeClr val="bg1">
                    <a:lumMod val="85000"/>
                  </a:schemeClr>
                </a:solidFill>
              </a:rPr>
              <a:t>In addition to providing information on possible certifications and fellowships one can obtain while being a member of these various groups and associations, this section also provide information on accredited healthcare administrator programs and career opportunities in this field. While the information contain in this section is not an exhaustive </a:t>
            </a:r>
            <a:r>
              <a:rPr lang="en-US" sz="2400" b="1" dirty="0" smtClean="0">
                <a:solidFill>
                  <a:schemeClr val="bg1">
                    <a:lumMod val="85000"/>
                  </a:schemeClr>
                </a:solidFill>
              </a:rPr>
              <a:t>list. </a:t>
            </a:r>
            <a:endParaRPr lang="en-US" sz="2400" b="1"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4</a:t>
            </a:fld>
            <a:endParaRPr kumimoji="0" lang="en-US" dirty="0"/>
          </a:p>
        </p:txBody>
      </p:sp>
      <p:pic>
        <p:nvPicPr>
          <p:cNvPr id="6" name="Picture 5" descr="U.S.PublicHealthService22.jpg"/>
          <p:cNvPicPr>
            <a:picLocks noChangeAspect="1"/>
          </p:cNvPicPr>
          <p:nvPr/>
        </p:nvPicPr>
        <p:blipFill>
          <a:blip r:embed="rId4" cstate="print"/>
          <a:stretch>
            <a:fillRect/>
          </a:stretch>
        </p:blipFill>
        <p:spPr>
          <a:xfrm>
            <a:off x="0" y="0"/>
            <a:ext cx="1055576" cy="1061590"/>
          </a:xfrm>
          <a:prstGeom prst="rect">
            <a:avLst/>
          </a:prstGeom>
        </p:spPr>
      </p:pic>
      <p:pic>
        <p:nvPicPr>
          <p:cNvPr id="7" name="Picture 6" descr="origenal logo_custom_.jpg"/>
          <p:cNvPicPr>
            <a:picLocks noChangeAspect="1"/>
          </p:cNvPicPr>
          <p:nvPr/>
        </p:nvPicPr>
        <p:blipFill>
          <a:blip r:embed="rId5" cstate="print"/>
          <a:stretch>
            <a:fillRect/>
          </a:stretch>
        </p:blipFill>
        <p:spPr>
          <a:xfrm>
            <a:off x="8041822" y="0"/>
            <a:ext cx="1102178" cy="1114426"/>
          </a:xfrm>
          <a:prstGeom prst="rect">
            <a:avLst/>
          </a:prstGeom>
        </p:spPr>
      </p:pic>
    </p:spTree>
    <p:extLst>
      <p:ext uri="{BB962C8B-B14F-4D97-AF65-F5344CB8AC3E}">
        <p14:creationId xmlns:p14="http://schemas.microsoft.com/office/powerpoint/2010/main" val="1579307392"/>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457200" y="152400"/>
            <a:ext cx="8229600" cy="1143000"/>
          </a:xfrm>
        </p:spPr>
        <p:txBody>
          <a:bodyPr/>
          <a:lstStyle/>
          <a:p>
            <a:r>
              <a:rPr lang="en-US" dirty="0" smtClean="0"/>
              <a:t>118</a:t>
            </a:r>
            <a:r>
              <a:rPr lang="en-US" baseline="30000" dirty="0" smtClean="0"/>
              <a:t>th</a:t>
            </a:r>
            <a:r>
              <a:rPr lang="en-US" dirty="0" smtClean="0"/>
              <a:t> AMSUS Annual Meeting</a:t>
            </a:r>
          </a:p>
        </p:txBody>
      </p:sp>
      <p:sp>
        <p:nvSpPr>
          <p:cNvPr id="38914" name="Content Placeholder 2"/>
          <p:cNvSpPr>
            <a:spLocks noGrp="1"/>
          </p:cNvSpPr>
          <p:nvPr>
            <p:ph idx="1"/>
          </p:nvPr>
        </p:nvSpPr>
        <p:spPr>
          <a:xfrm>
            <a:off x="457200" y="1219200"/>
            <a:ext cx="8229600" cy="5105400"/>
          </a:xfrm>
        </p:spPr>
        <p:txBody>
          <a:bodyPr/>
          <a:lstStyle/>
          <a:p>
            <a:r>
              <a:rPr lang="en-US" sz="2800" dirty="0" smtClean="0"/>
              <a:t>Continuation Education Credits </a:t>
            </a:r>
          </a:p>
          <a:p>
            <a:pPr lvl="1"/>
            <a:r>
              <a:rPr lang="en-US" sz="2000" dirty="0" smtClean="0"/>
              <a:t>Physicians</a:t>
            </a:r>
          </a:p>
          <a:p>
            <a:pPr lvl="1"/>
            <a:r>
              <a:rPr lang="en-US" sz="2000" dirty="0" smtClean="0"/>
              <a:t>Dentists</a:t>
            </a:r>
          </a:p>
          <a:p>
            <a:pPr lvl="1"/>
            <a:r>
              <a:rPr lang="en-US" sz="2000" dirty="0" smtClean="0"/>
              <a:t>Optometrists</a:t>
            </a:r>
          </a:p>
          <a:p>
            <a:pPr lvl="1"/>
            <a:r>
              <a:rPr lang="en-US" sz="2000" dirty="0" smtClean="0"/>
              <a:t>Pharmacists / Pharmacy Technicians</a:t>
            </a:r>
          </a:p>
          <a:p>
            <a:pPr lvl="1"/>
            <a:r>
              <a:rPr lang="en-US" sz="2000" dirty="0" smtClean="0"/>
              <a:t>Nurse Practitioners</a:t>
            </a:r>
          </a:p>
          <a:p>
            <a:pPr lvl="1"/>
            <a:r>
              <a:rPr lang="en-US" sz="2000" dirty="0" smtClean="0"/>
              <a:t>Nurses</a:t>
            </a:r>
          </a:p>
          <a:p>
            <a:pPr lvl="1"/>
            <a:r>
              <a:rPr lang="en-US" sz="2000" dirty="0" smtClean="0"/>
              <a:t>Physician Assistants</a:t>
            </a:r>
          </a:p>
          <a:p>
            <a:pPr lvl="1"/>
            <a:r>
              <a:rPr lang="en-US" sz="2000" dirty="0" smtClean="0"/>
              <a:t>Social Workers</a:t>
            </a:r>
          </a:p>
          <a:p>
            <a:pPr lvl="1"/>
            <a:r>
              <a:rPr lang="en-US" sz="2000" dirty="0" smtClean="0"/>
              <a:t>Others </a:t>
            </a:r>
          </a:p>
          <a:p>
            <a:pPr lvl="1"/>
            <a:r>
              <a:rPr lang="en-US" sz="2000" dirty="0" smtClean="0"/>
              <a:t>AMA PRA Cat I CME, AAFP, AAPA, ADA-CERP, ACHE, ACPE, ANCC, COPE, NASW, and a general certificate of attendance</a:t>
            </a:r>
          </a:p>
        </p:txBody>
      </p:sp>
    </p:spTree>
    <p:extLst>
      <p:ext uri="{BB962C8B-B14F-4D97-AF65-F5344CB8AC3E}">
        <p14:creationId xmlns:p14="http://schemas.microsoft.com/office/powerpoint/2010/main" val="38931161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p:cNvSpPr>
          <p:nvPr>
            <p:ph type="title"/>
          </p:nvPr>
        </p:nvSpPr>
        <p:spPr/>
        <p:txBody>
          <a:bodyPr/>
          <a:lstStyle/>
          <a:p>
            <a:r>
              <a:rPr lang="en-US" smtClean="0"/>
              <a:t>USPHS Honor Guard at AMSUS </a:t>
            </a:r>
          </a:p>
        </p:txBody>
      </p:sp>
      <p:pic>
        <p:nvPicPr>
          <p:cNvPr id="70665" name="Picture 9"/>
          <p:cNvPicPr>
            <a:picLocks noGrp="1" noChangeAspect="1" noChangeArrowheads="1"/>
          </p:cNvPicPr>
          <p:nvPr>
            <p:ph type="body" idx="1"/>
          </p:nvPr>
        </p:nvPicPr>
        <p:blipFill>
          <a:blip r:embed="rId2" cstate="print"/>
          <a:srcRect/>
          <a:stretch>
            <a:fillRect/>
          </a:stretch>
        </p:blipFill>
        <p:spPr>
          <a:xfrm>
            <a:off x="1552575" y="1600200"/>
            <a:ext cx="6037263" cy="4525963"/>
          </a:xfrm>
          <a:noFill/>
          <a:ln/>
        </p:spPr>
      </p:pic>
    </p:spTree>
    <p:extLst>
      <p:ext uri="{BB962C8B-B14F-4D97-AF65-F5344CB8AC3E}">
        <p14:creationId xmlns:p14="http://schemas.microsoft.com/office/powerpoint/2010/main" val="294984436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9" name="Rectangle 11"/>
          <p:cNvSpPr>
            <a:spLocks noGrp="1"/>
          </p:cNvSpPr>
          <p:nvPr>
            <p:ph type="title" sz="quarter"/>
          </p:nvPr>
        </p:nvSpPr>
        <p:spPr/>
        <p:txBody>
          <a:bodyPr/>
          <a:lstStyle/>
          <a:p>
            <a:r>
              <a:rPr lang="en-US" dirty="0" smtClean="0"/>
              <a:t>AMSUS Memories</a:t>
            </a:r>
          </a:p>
        </p:txBody>
      </p:sp>
      <p:pic>
        <p:nvPicPr>
          <p:cNvPr id="73752" name="Picture 24"/>
          <p:cNvPicPr>
            <a:picLocks noGrp="1" noChangeAspect="1" noChangeArrowheads="1"/>
          </p:cNvPicPr>
          <p:nvPr>
            <p:ph sz="quarter" idx="1"/>
          </p:nvPr>
        </p:nvPicPr>
        <p:blipFill>
          <a:blip r:embed="rId2" cstate="print"/>
          <a:srcRect/>
          <a:stretch>
            <a:fillRect/>
          </a:stretch>
        </p:blipFill>
        <p:spPr>
          <a:xfrm>
            <a:off x="1012825" y="1600200"/>
            <a:ext cx="2925763" cy="2185988"/>
          </a:xfrm>
          <a:noFill/>
          <a:ln/>
        </p:spPr>
      </p:pic>
      <p:pic>
        <p:nvPicPr>
          <p:cNvPr id="73753" name="Picture 25"/>
          <p:cNvPicPr>
            <a:picLocks noGrp="1" noChangeAspect="1" noChangeArrowheads="1"/>
          </p:cNvPicPr>
          <p:nvPr>
            <p:ph sz="quarter" idx="4"/>
          </p:nvPr>
        </p:nvPicPr>
        <p:blipFill>
          <a:blip r:embed="rId3" cstate="print"/>
          <a:srcRect/>
          <a:stretch>
            <a:fillRect/>
          </a:stretch>
        </p:blipFill>
        <p:spPr>
          <a:xfrm>
            <a:off x="5203825" y="3938588"/>
            <a:ext cx="2927350" cy="2187575"/>
          </a:xfrm>
          <a:noFill/>
          <a:ln/>
        </p:spPr>
      </p:pic>
      <p:pic>
        <p:nvPicPr>
          <p:cNvPr id="73759" name="Picture 31"/>
          <p:cNvPicPr>
            <a:picLocks noGrp="1" noChangeAspect="1" noChangeArrowheads="1"/>
          </p:cNvPicPr>
          <p:nvPr>
            <p:ph sz="quarter" idx="2"/>
          </p:nvPr>
        </p:nvPicPr>
        <p:blipFill>
          <a:blip r:embed="rId4" cstate="print"/>
          <a:srcRect/>
          <a:stretch>
            <a:fillRect/>
          </a:stretch>
        </p:blipFill>
        <p:spPr>
          <a:xfrm>
            <a:off x="5203825" y="1600200"/>
            <a:ext cx="2925763" cy="2185988"/>
          </a:xfrm>
          <a:noFill/>
          <a:ln/>
        </p:spPr>
      </p:pic>
      <p:pic>
        <p:nvPicPr>
          <p:cNvPr id="73760" name="Picture 32"/>
          <p:cNvPicPr>
            <a:picLocks noGrp="1" noChangeAspect="1" noChangeArrowheads="1"/>
          </p:cNvPicPr>
          <p:nvPr>
            <p:ph sz="quarter" idx="3"/>
          </p:nvPr>
        </p:nvPicPr>
        <p:blipFill>
          <a:blip r:embed="rId5" cstate="print"/>
          <a:srcRect/>
          <a:stretch>
            <a:fillRect/>
          </a:stretch>
        </p:blipFill>
        <p:spPr>
          <a:xfrm>
            <a:off x="1012825" y="3938588"/>
            <a:ext cx="2927350" cy="2187575"/>
          </a:xfrm>
          <a:noFill/>
          <a:ln/>
        </p:spPr>
      </p:pic>
    </p:spTree>
    <p:extLst>
      <p:ext uri="{BB962C8B-B14F-4D97-AF65-F5344CB8AC3E}">
        <p14:creationId xmlns:p14="http://schemas.microsoft.com/office/powerpoint/2010/main" val="2512154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p:cNvSpPr>
          <p:nvPr>
            <p:ph type="title"/>
          </p:nvPr>
        </p:nvSpPr>
        <p:spPr/>
        <p:txBody>
          <a:bodyPr/>
          <a:lstStyle/>
          <a:p>
            <a:r>
              <a:rPr lang="en-US" sz="4000" dirty="0" smtClean="0"/>
              <a:t>USPHS AMSUS Category Leads 2013</a:t>
            </a:r>
          </a:p>
        </p:txBody>
      </p:sp>
      <p:sp>
        <p:nvSpPr>
          <p:cNvPr id="61443" name="Rectangle 3"/>
          <p:cNvSpPr>
            <a:spLocks noGrp="1"/>
          </p:cNvSpPr>
          <p:nvPr>
            <p:ph type="body" idx="1"/>
          </p:nvPr>
        </p:nvSpPr>
        <p:spPr/>
        <p:txBody>
          <a:bodyPr/>
          <a:lstStyle/>
          <a:p>
            <a:pPr marL="990600" lvl="1" indent="-533400">
              <a:lnSpc>
                <a:spcPct val="80000"/>
              </a:lnSpc>
            </a:pPr>
            <a:r>
              <a:rPr lang="en-US" sz="1600" dirty="0" smtClean="0"/>
              <a:t>Allied Health – CAPT Michael </a:t>
            </a:r>
            <a:r>
              <a:rPr lang="en-US" sz="1600" dirty="0" err="1" smtClean="0"/>
              <a:t>Schmoyer</a:t>
            </a:r>
            <a:endParaRPr lang="en-US" sz="1600" dirty="0" smtClean="0"/>
          </a:p>
          <a:p>
            <a:pPr marL="990600" lvl="1" indent="-533400">
              <a:lnSpc>
                <a:spcPct val="80000"/>
              </a:lnSpc>
              <a:buFont typeface="Arial" charset="0"/>
              <a:buNone/>
            </a:pPr>
            <a:r>
              <a:rPr lang="en-US" sz="1400" dirty="0" smtClean="0"/>
              <a:t>	Scientists – CDR Angela Steele/ LT </a:t>
            </a:r>
            <a:r>
              <a:rPr lang="en-US" sz="1400" dirty="0" err="1" smtClean="0"/>
              <a:t>Yoran</a:t>
            </a:r>
            <a:r>
              <a:rPr lang="en-US" sz="1400" dirty="0" smtClean="0"/>
              <a:t> Grant</a:t>
            </a:r>
          </a:p>
          <a:p>
            <a:pPr marL="990600" lvl="1" indent="-533400">
              <a:lnSpc>
                <a:spcPct val="80000"/>
              </a:lnSpc>
              <a:buFont typeface="Arial" charset="0"/>
              <a:buNone/>
            </a:pPr>
            <a:r>
              <a:rPr lang="en-US" sz="1400" dirty="0" smtClean="0"/>
              <a:t>	Engineers – CDR Ken Fitzgerald; LT Sandy </a:t>
            </a:r>
            <a:r>
              <a:rPr lang="en-US" sz="1400" dirty="0" err="1" smtClean="0"/>
              <a:t>Redsteer</a:t>
            </a:r>
            <a:r>
              <a:rPr lang="en-US" sz="1400" dirty="0" smtClean="0"/>
              <a:t>, </a:t>
            </a:r>
          </a:p>
          <a:p>
            <a:pPr marL="990600" lvl="1" indent="-533400">
              <a:lnSpc>
                <a:spcPct val="80000"/>
              </a:lnSpc>
              <a:buFont typeface="Arial" charset="0"/>
              <a:buNone/>
            </a:pPr>
            <a:r>
              <a:rPr lang="en-US" sz="1400" dirty="0" smtClean="0"/>
              <a:t>	EHO – CDR Lisa Delaney, </a:t>
            </a:r>
          </a:p>
          <a:p>
            <a:pPr marL="990600" lvl="1" indent="-533400">
              <a:lnSpc>
                <a:spcPct val="80000"/>
              </a:lnSpc>
              <a:buFont typeface="Arial" charset="0"/>
              <a:buNone/>
            </a:pPr>
            <a:r>
              <a:rPr lang="en-US" sz="1400" dirty="0" smtClean="0"/>
              <a:t>	Dietitian – LTJG Christine </a:t>
            </a:r>
            <a:r>
              <a:rPr lang="en-US" sz="1400" dirty="0" err="1" smtClean="0"/>
              <a:t>Menna</a:t>
            </a:r>
            <a:r>
              <a:rPr lang="en-US" sz="1400" dirty="0" smtClean="0"/>
              <a:t>/LCDR </a:t>
            </a:r>
            <a:r>
              <a:rPr lang="en-US" sz="1400" dirty="0" err="1" smtClean="0"/>
              <a:t>Revondolyn</a:t>
            </a:r>
            <a:r>
              <a:rPr lang="en-US" sz="1400" dirty="0" smtClean="0"/>
              <a:t> Scott</a:t>
            </a:r>
          </a:p>
          <a:p>
            <a:pPr marL="990600" lvl="1" indent="-533400">
              <a:lnSpc>
                <a:spcPct val="80000"/>
              </a:lnSpc>
            </a:pPr>
            <a:r>
              <a:rPr lang="en-US" sz="1600" dirty="0" smtClean="0"/>
              <a:t>Mental Health/Psychology – CAPT Scott Salvatore</a:t>
            </a:r>
          </a:p>
          <a:p>
            <a:pPr marL="990600" lvl="1" indent="-533400">
              <a:lnSpc>
                <a:spcPct val="80000"/>
              </a:lnSpc>
            </a:pPr>
            <a:r>
              <a:rPr lang="en-US" sz="1600" dirty="0" smtClean="0"/>
              <a:t>Dental –LCDR Li-Kuei Hung</a:t>
            </a:r>
          </a:p>
          <a:p>
            <a:pPr marL="990600" lvl="1" indent="-533400">
              <a:lnSpc>
                <a:spcPct val="80000"/>
              </a:lnSpc>
            </a:pPr>
            <a:r>
              <a:rPr lang="en-US" sz="1600" dirty="0" smtClean="0"/>
              <a:t>Federal Bureau of Prisons – CAPT George Durgin</a:t>
            </a:r>
          </a:p>
          <a:p>
            <a:pPr marL="990600" lvl="1" indent="-533400">
              <a:lnSpc>
                <a:spcPct val="80000"/>
              </a:lnSpc>
            </a:pPr>
            <a:r>
              <a:rPr lang="en-US" sz="1600" dirty="0" smtClean="0"/>
              <a:t>International Committee - CAPT Rita Shapiro</a:t>
            </a:r>
          </a:p>
          <a:p>
            <a:pPr marL="990600" lvl="1" indent="-533400">
              <a:lnSpc>
                <a:spcPct val="80000"/>
              </a:lnSpc>
            </a:pPr>
            <a:r>
              <a:rPr lang="en-US" sz="1600" dirty="0" smtClean="0"/>
              <a:t>Medical –CAPT Erica Schwartz; CDR Edward Chin; LCDR Rachel </a:t>
            </a:r>
            <a:r>
              <a:rPr lang="en-US" sz="1600" dirty="0" err="1" smtClean="0"/>
              <a:t>Idowu</a:t>
            </a:r>
            <a:endParaRPr lang="en-US" sz="1600" dirty="0" smtClean="0"/>
          </a:p>
          <a:p>
            <a:pPr marL="990600" lvl="1" indent="-533400">
              <a:lnSpc>
                <a:spcPct val="80000"/>
              </a:lnSpc>
            </a:pPr>
            <a:r>
              <a:rPr lang="en-US" sz="1600" dirty="0" smtClean="0"/>
              <a:t>MSC (Medical Service Corps) - CDR David Lau</a:t>
            </a:r>
          </a:p>
          <a:p>
            <a:pPr marL="990600" lvl="1" indent="-533400">
              <a:lnSpc>
                <a:spcPct val="80000"/>
              </a:lnSpc>
            </a:pPr>
            <a:r>
              <a:rPr lang="en-US" sz="1600" dirty="0" smtClean="0"/>
              <a:t>Nursing - CDR Aileen </a:t>
            </a:r>
            <a:r>
              <a:rPr lang="en-US" sz="1600" dirty="0" err="1" smtClean="0"/>
              <a:t>Renolayan</a:t>
            </a:r>
            <a:r>
              <a:rPr lang="en-US" sz="1600" dirty="0" smtClean="0"/>
              <a:t>; CDR Michelle Arena</a:t>
            </a:r>
          </a:p>
          <a:p>
            <a:pPr marL="990600" lvl="1" indent="-533400">
              <a:lnSpc>
                <a:spcPct val="80000"/>
              </a:lnSpc>
            </a:pPr>
            <a:r>
              <a:rPr lang="en-US" sz="1600" dirty="0" smtClean="0"/>
              <a:t>Optometry - LCDR Gregory Smith; CDR Barbara Cohn</a:t>
            </a:r>
          </a:p>
          <a:p>
            <a:pPr marL="990600" lvl="1" indent="-533400">
              <a:lnSpc>
                <a:spcPct val="80000"/>
              </a:lnSpc>
            </a:pPr>
            <a:r>
              <a:rPr lang="en-US" sz="1600" dirty="0" smtClean="0"/>
              <a:t>Pharmacy - CDR Selena Ready; LCDR Marisol Martinez</a:t>
            </a:r>
          </a:p>
          <a:p>
            <a:pPr marL="990600" lvl="1" indent="-533400">
              <a:lnSpc>
                <a:spcPct val="80000"/>
              </a:lnSpc>
            </a:pPr>
            <a:r>
              <a:rPr lang="en-US" sz="1600" dirty="0" smtClean="0"/>
              <a:t>Physician Assistant – CDR Josef </a:t>
            </a:r>
            <a:r>
              <a:rPr lang="en-US" sz="1600" dirty="0" err="1" smtClean="0"/>
              <a:t>Rivero</a:t>
            </a:r>
            <a:r>
              <a:rPr lang="en-US" sz="1600" dirty="0" smtClean="0"/>
              <a:t>; CDR Scott Klimp</a:t>
            </a:r>
          </a:p>
          <a:p>
            <a:pPr marL="990600" lvl="1" indent="-533400">
              <a:lnSpc>
                <a:spcPct val="80000"/>
              </a:lnSpc>
            </a:pPr>
            <a:r>
              <a:rPr lang="en-US" sz="1600" dirty="0"/>
              <a:t>Public Health/Epidemiology – LCDR Jennifer </a:t>
            </a:r>
            <a:r>
              <a:rPr lang="en-US" sz="1600" dirty="0" smtClean="0"/>
              <a:t>Cheng</a:t>
            </a:r>
          </a:p>
          <a:p>
            <a:pPr marL="990600" lvl="1" indent="-533400">
              <a:lnSpc>
                <a:spcPct val="80000"/>
              </a:lnSpc>
            </a:pPr>
            <a:r>
              <a:rPr lang="en-US" sz="1600" dirty="0" smtClean="0"/>
              <a:t>Social Work - CDR Kristen Kelly</a:t>
            </a:r>
          </a:p>
          <a:p>
            <a:pPr marL="990600" lvl="1" indent="-533400">
              <a:lnSpc>
                <a:spcPct val="80000"/>
              </a:lnSpc>
            </a:pPr>
            <a:r>
              <a:rPr lang="en-US" sz="1600" dirty="0" smtClean="0"/>
              <a:t>Therapists – CAPT Rita Shapiro; LT Ana Pereira-</a:t>
            </a:r>
            <a:r>
              <a:rPr lang="en-US" sz="1600" dirty="0" err="1" smtClean="0"/>
              <a:t>Sandee</a:t>
            </a:r>
            <a:endParaRPr lang="en-US" sz="1600" dirty="0" smtClean="0"/>
          </a:p>
          <a:p>
            <a:pPr marL="990600" lvl="1" indent="-533400">
              <a:lnSpc>
                <a:spcPct val="80000"/>
              </a:lnSpc>
            </a:pPr>
            <a:r>
              <a:rPr lang="en-US" sz="1600" dirty="0" smtClean="0"/>
              <a:t>Veterinarians - Sarah Babcock, DVM </a:t>
            </a:r>
          </a:p>
          <a:p>
            <a:pPr marL="990600" lvl="1" indent="-533400">
              <a:lnSpc>
                <a:spcPct val="80000"/>
              </a:lnSpc>
            </a:pPr>
            <a:r>
              <a:rPr lang="en-US" sz="1600" dirty="0" smtClean="0"/>
              <a:t>Vulnerable and Underserved Populations – RADM Dawn Wyllie; CAPT Ty </a:t>
            </a:r>
            <a:r>
              <a:rPr lang="en-US" sz="1600" dirty="0" err="1" smtClean="0"/>
              <a:t>Reidhead</a:t>
            </a:r>
            <a:r>
              <a:rPr lang="en-US" sz="1600" dirty="0" smtClean="0"/>
              <a:t> </a:t>
            </a:r>
          </a:p>
        </p:txBody>
      </p:sp>
    </p:spTree>
    <p:extLst>
      <p:ext uri="{BB962C8B-B14F-4D97-AF65-F5344CB8AC3E}">
        <p14:creationId xmlns:p14="http://schemas.microsoft.com/office/powerpoint/2010/main" val="40707636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p:cNvSpPr>
          <p:nvPr>
            <p:ph type="title"/>
          </p:nvPr>
        </p:nvSpPr>
        <p:spPr/>
        <p:txBody>
          <a:bodyPr/>
          <a:lstStyle/>
          <a:p>
            <a:r>
              <a:rPr lang="en-US" sz="4000" smtClean="0"/>
              <a:t>Opportunities to Get Involved with AMSUS </a:t>
            </a:r>
          </a:p>
        </p:txBody>
      </p:sp>
      <p:sp>
        <p:nvSpPr>
          <p:cNvPr id="51203" name="Rectangle 3"/>
          <p:cNvSpPr>
            <a:spLocks noGrp="1"/>
          </p:cNvSpPr>
          <p:nvPr>
            <p:ph type="body" idx="1"/>
          </p:nvPr>
        </p:nvSpPr>
        <p:spPr>
          <a:xfrm>
            <a:off x="381000" y="1752600"/>
            <a:ext cx="8229600" cy="4525963"/>
          </a:xfrm>
        </p:spPr>
        <p:txBody>
          <a:bodyPr/>
          <a:lstStyle/>
          <a:p>
            <a:pPr>
              <a:lnSpc>
                <a:spcPct val="90000"/>
              </a:lnSpc>
              <a:buFont typeface="Arial" charset="0"/>
              <a:buNone/>
            </a:pPr>
            <a:r>
              <a:rPr lang="en-US" sz="2800" dirty="0" smtClean="0"/>
              <a:t>Annual Meeting Planning</a:t>
            </a:r>
          </a:p>
          <a:p>
            <a:pPr lvl="1">
              <a:lnSpc>
                <a:spcPct val="90000"/>
              </a:lnSpc>
            </a:pPr>
            <a:r>
              <a:rPr lang="en-US" sz="2400" dirty="0" smtClean="0"/>
              <a:t>USPHS AMSUS Planning Committee</a:t>
            </a:r>
          </a:p>
          <a:p>
            <a:pPr lvl="2">
              <a:lnSpc>
                <a:spcPct val="90000"/>
              </a:lnSpc>
            </a:pPr>
            <a:r>
              <a:rPr lang="en-US" sz="2000" dirty="0" smtClean="0"/>
              <a:t>Plan USPHS Plenary/Leadership session</a:t>
            </a:r>
          </a:p>
          <a:p>
            <a:pPr lvl="2">
              <a:lnSpc>
                <a:spcPct val="90000"/>
              </a:lnSpc>
            </a:pPr>
            <a:r>
              <a:rPr lang="en-US" sz="2000" dirty="0" smtClean="0"/>
              <a:t>USPHS Category Representatives or co-leads</a:t>
            </a:r>
          </a:p>
          <a:p>
            <a:pPr lvl="2">
              <a:lnSpc>
                <a:spcPct val="90000"/>
              </a:lnSpc>
            </a:pPr>
            <a:r>
              <a:rPr lang="en-US" sz="2000" dirty="0" smtClean="0"/>
              <a:t>USPHS AMSUS Subcommittee Leads </a:t>
            </a:r>
          </a:p>
          <a:p>
            <a:pPr lvl="3">
              <a:lnSpc>
                <a:spcPct val="90000"/>
              </a:lnSpc>
            </a:pPr>
            <a:r>
              <a:rPr lang="en-US" dirty="0" smtClean="0"/>
              <a:t>USPHS Booth Committee</a:t>
            </a:r>
          </a:p>
          <a:p>
            <a:pPr lvl="3">
              <a:lnSpc>
                <a:spcPct val="90000"/>
              </a:lnSpc>
            </a:pPr>
            <a:r>
              <a:rPr lang="en-US" dirty="0" smtClean="0"/>
              <a:t>USPHS Dinner/Social Committee</a:t>
            </a:r>
          </a:p>
          <a:p>
            <a:pPr lvl="3">
              <a:lnSpc>
                <a:spcPct val="90000"/>
              </a:lnSpc>
            </a:pPr>
            <a:r>
              <a:rPr lang="en-US" dirty="0" smtClean="0"/>
              <a:t>USPHS Public Relations Committee</a:t>
            </a:r>
          </a:p>
          <a:p>
            <a:pPr lvl="1">
              <a:lnSpc>
                <a:spcPct val="90000"/>
              </a:lnSpc>
            </a:pPr>
            <a:r>
              <a:rPr lang="en-US" sz="2400" dirty="0" smtClean="0"/>
              <a:t>AMSUS Awards Committee Member </a:t>
            </a:r>
          </a:p>
          <a:p>
            <a:pPr lvl="2">
              <a:lnSpc>
                <a:spcPct val="90000"/>
              </a:lnSpc>
            </a:pPr>
            <a:r>
              <a:rPr lang="en-US" sz="2000" dirty="0" smtClean="0"/>
              <a:t>Serve as USPHS Representative for respective Awards Committee</a:t>
            </a:r>
          </a:p>
          <a:p>
            <a:pPr lvl="1">
              <a:lnSpc>
                <a:spcPct val="90000"/>
              </a:lnSpc>
            </a:pPr>
            <a:endParaRPr lang="en-US" sz="2400" dirty="0" smtClean="0"/>
          </a:p>
        </p:txBody>
      </p:sp>
    </p:spTree>
    <p:extLst>
      <p:ext uri="{BB962C8B-B14F-4D97-AF65-F5344CB8AC3E}">
        <p14:creationId xmlns:p14="http://schemas.microsoft.com/office/powerpoint/2010/main" val="189342463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idx="4294967295"/>
          </p:nvPr>
        </p:nvSpPr>
        <p:spPr>
          <a:xfrm>
            <a:off x="457200" y="152400"/>
            <a:ext cx="8229600" cy="1143000"/>
          </a:xfrm>
        </p:spPr>
        <p:txBody>
          <a:bodyPr/>
          <a:lstStyle/>
          <a:p>
            <a:r>
              <a:rPr lang="en-US" sz="4000" dirty="0" smtClean="0"/>
              <a:t>Opportunities to Get Involved with AMSUS </a:t>
            </a:r>
          </a:p>
        </p:txBody>
      </p:sp>
      <p:sp>
        <p:nvSpPr>
          <p:cNvPr id="56323" name="Content Placeholder 2"/>
          <p:cNvSpPr>
            <a:spLocks noGrp="1"/>
          </p:cNvSpPr>
          <p:nvPr>
            <p:ph idx="4294967295"/>
          </p:nvPr>
        </p:nvSpPr>
        <p:spPr>
          <a:xfrm>
            <a:off x="457200" y="1371600"/>
            <a:ext cx="8229600" cy="4953000"/>
          </a:xfrm>
        </p:spPr>
        <p:txBody>
          <a:bodyPr/>
          <a:lstStyle/>
          <a:p>
            <a:r>
              <a:rPr lang="en-US" dirty="0" smtClean="0"/>
              <a:t>Poster Session</a:t>
            </a:r>
          </a:p>
          <a:p>
            <a:pPr lvl="1"/>
            <a:r>
              <a:rPr lang="en-US" sz="2400" dirty="0" smtClean="0"/>
              <a:t>Tuesday, 10 November 2013 in the Exhibition Hall of Seattle Convention Center</a:t>
            </a:r>
          </a:p>
          <a:p>
            <a:pPr lvl="1"/>
            <a:r>
              <a:rPr lang="en-US" sz="2400" dirty="0" smtClean="0"/>
              <a:t>All poster sessions combined into one</a:t>
            </a:r>
          </a:p>
          <a:p>
            <a:pPr lvl="1"/>
            <a:r>
              <a:rPr lang="en-US" sz="2400" dirty="0" smtClean="0"/>
              <a:t>Reception–complimentary to all registered attendees</a:t>
            </a:r>
          </a:p>
          <a:p>
            <a:pPr lvl="1"/>
            <a:r>
              <a:rPr lang="en-US" sz="2400" dirty="0" smtClean="0"/>
              <a:t>Poster Abstracts Is Open</a:t>
            </a:r>
          </a:p>
          <a:p>
            <a:pPr lvl="2"/>
            <a:r>
              <a:rPr lang="en-US" sz="2000" dirty="0" smtClean="0"/>
              <a:t>Submission Web site will open 1 July 2013</a:t>
            </a:r>
            <a:br>
              <a:rPr lang="en-US" sz="2000" dirty="0" smtClean="0"/>
            </a:br>
            <a:r>
              <a:rPr lang="en-US" sz="2000" dirty="0" smtClean="0"/>
              <a:t>Abstract Submission Deadline 30 August 2013</a:t>
            </a:r>
          </a:p>
          <a:p>
            <a:pPr>
              <a:lnSpc>
                <a:spcPct val="90000"/>
              </a:lnSpc>
            </a:pPr>
            <a:endParaRPr lang="en-US" dirty="0" smtClean="0"/>
          </a:p>
          <a:p>
            <a:pPr>
              <a:lnSpc>
                <a:spcPct val="90000"/>
              </a:lnSpc>
            </a:pPr>
            <a:r>
              <a:rPr lang="en-US" dirty="0" smtClean="0"/>
              <a:t>All AMSUS Poster Presenters receive complementary conference attendance</a:t>
            </a:r>
            <a:endParaRPr lang="en-US" sz="2400" dirty="0" smtClean="0"/>
          </a:p>
        </p:txBody>
      </p:sp>
    </p:spTree>
    <p:extLst>
      <p:ext uri="{BB962C8B-B14F-4D97-AF65-F5344CB8AC3E}">
        <p14:creationId xmlns:p14="http://schemas.microsoft.com/office/powerpoint/2010/main" val="1841752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457200" y="152400"/>
            <a:ext cx="8229600" cy="1143000"/>
          </a:xfrm>
        </p:spPr>
        <p:txBody>
          <a:bodyPr/>
          <a:lstStyle/>
          <a:p>
            <a:r>
              <a:rPr lang="en-US" dirty="0" smtClean="0"/>
              <a:t>More Opportunities to Get Involved with AMSUS </a:t>
            </a:r>
          </a:p>
        </p:txBody>
      </p:sp>
      <p:sp>
        <p:nvSpPr>
          <p:cNvPr id="43010" name="Content Placeholder 2"/>
          <p:cNvSpPr>
            <a:spLocks noGrp="1"/>
          </p:cNvSpPr>
          <p:nvPr>
            <p:ph idx="1"/>
          </p:nvPr>
        </p:nvSpPr>
        <p:spPr>
          <a:xfrm>
            <a:off x="457200" y="1371600"/>
            <a:ext cx="8229600" cy="4953000"/>
          </a:xfrm>
        </p:spPr>
        <p:txBody>
          <a:bodyPr/>
          <a:lstStyle/>
          <a:p>
            <a:r>
              <a:rPr lang="en-US" sz="2800" dirty="0" smtClean="0"/>
              <a:t>Aide-de-Camp during AMSUS Conference</a:t>
            </a:r>
          </a:p>
          <a:p>
            <a:pPr lvl="1"/>
            <a:endParaRPr lang="en-US" sz="2400" dirty="0" smtClean="0"/>
          </a:p>
          <a:p>
            <a:pPr lvl="1"/>
            <a:r>
              <a:rPr lang="en-US" sz="2400" dirty="0" smtClean="0"/>
              <a:t>Tremendous mentorship opportunity for Aide-de-Camp and Flag Officer</a:t>
            </a:r>
          </a:p>
          <a:p>
            <a:pPr lvl="1"/>
            <a:r>
              <a:rPr lang="en-US" sz="2400" dirty="0" smtClean="0"/>
              <a:t>Great opportunity to serve as Secretary and confidential assistant to an officer of Flag Rank</a:t>
            </a:r>
          </a:p>
          <a:p>
            <a:pPr lvl="1"/>
            <a:r>
              <a:rPr lang="en-US" sz="2400" dirty="0" smtClean="0"/>
              <a:t>Assuming the duties of Administrative Officer to the Flag or dignitaries during AMSUS Conference </a:t>
            </a:r>
          </a:p>
          <a:p>
            <a:pPr lvl="1"/>
            <a:r>
              <a:rPr lang="en-US" sz="2400" dirty="0" smtClean="0"/>
              <a:t>Providing great opportunity to come in contact with the Flag Officer on a personal level and learn the wealth of knowledge from him or her, and to meet and speak with national and international authorities and public figures  </a:t>
            </a:r>
          </a:p>
        </p:txBody>
      </p:sp>
    </p:spTree>
    <p:extLst>
      <p:ext uri="{BB962C8B-B14F-4D97-AF65-F5344CB8AC3E}">
        <p14:creationId xmlns:p14="http://schemas.microsoft.com/office/powerpoint/2010/main" val="148272333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p:cNvSpPr>
          <p:nvPr>
            <p:ph type="title"/>
          </p:nvPr>
        </p:nvSpPr>
        <p:spPr/>
        <p:txBody>
          <a:bodyPr/>
          <a:lstStyle/>
          <a:p>
            <a:r>
              <a:rPr lang="en-US" smtClean="0"/>
              <a:t>AMSUS Aide-de-Camp Orientation</a:t>
            </a:r>
          </a:p>
        </p:txBody>
      </p:sp>
      <p:pic>
        <p:nvPicPr>
          <p:cNvPr id="71686" name="Picture 6"/>
          <p:cNvPicPr>
            <a:picLocks noGrp="1" noChangeAspect="1" noChangeArrowheads="1"/>
          </p:cNvPicPr>
          <p:nvPr>
            <p:ph type="body" idx="1"/>
          </p:nvPr>
        </p:nvPicPr>
        <p:blipFill>
          <a:blip r:embed="rId2" cstate="print"/>
          <a:srcRect/>
          <a:stretch>
            <a:fillRect/>
          </a:stretch>
        </p:blipFill>
        <p:spPr>
          <a:xfrm>
            <a:off x="1552575" y="1600200"/>
            <a:ext cx="6037263" cy="4525963"/>
          </a:xfrm>
          <a:noFill/>
          <a:ln/>
        </p:spPr>
      </p:pic>
    </p:spTree>
    <p:extLst>
      <p:ext uri="{BB962C8B-B14F-4D97-AF65-F5344CB8AC3E}">
        <p14:creationId xmlns:p14="http://schemas.microsoft.com/office/powerpoint/2010/main" val="29965511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p:cNvSpPr>
          <p:nvPr>
            <p:ph type="title"/>
          </p:nvPr>
        </p:nvSpPr>
        <p:spPr>
          <a:xfrm>
            <a:off x="457200" y="533400"/>
            <a:ext cx="8229600" cy="1143000"/>
          </a:xfrm>
        </p:spPr>
        <p:txBody>
          <a:bodyPr/>
          <a:lstStyle/>
          <a:p>
            <a:r>
              <a:rPr lang="en-US" dirty="0" smtClean="0"/>
              <a:t>AMSUS: LOCAL TRIPS and TOURS </a:t>
            </a:r>
            <a:br>
              <a:rPr lang="en-US" dirty="0" smtClean="0"/>
            </a:br>
            <a:r>
              <a:rPr lang="en-US" sz="3200" dirty="0" smtClean="0"/>
              <a:t>2011 AMSUS BAMC/SAMMC VISIT </a:t>
            </a:r>
          </a:p>
        </p:txBody>
      </p:sp>
      <p:pic>
        <p:nvPicPr>
          <p:cNvPr id="69640" name="Picture 4" descr="IMG_4915"/>
          <p:cNvPicPr>
            <a:picLocks noGrp="1" noChangeAspect="1" noChangeArrowheads="1"/>
          </p:cNvPicPr>
          <p:nvPr>
            <p:ph type="body" idx="1"/>
          </p:nvPr>
        </p:nvPicPr>
        <p:blipFill>
          <a:blip r:embed="rId2" cstate="print"/>
          <a:srcRect r="4878"/>
          <a:stretch>
            <a:fillRect/>
          </a:stretch>
        </p:blipFill>
        <p:spPr>
          <a:xfrm>
            <a:off x="1524000" y="1905000"/>
            <a:ext cx="6035675" cy="4525963"/>
          </a:xfrm>
          <a:noFill/>
          <a:ln/>
        </p:spPr>
      </p:pic>
    </p:spTree>
    <p:extLst>
      <p:ext uri="{BB962C8B-B14F-4D97-AF65-F5344CB8AC3E}">
        <p14:creationId xmlns:p14="http://schemas.microsoft.com/office/powerpoint/2010/main" val="37100076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a:xfrm>
            <a:off x="457200" y="152400"/>
            <a:ext cx="8229600" cy="990600"/>
          </a:xfrm>
        </p:spPr>
        <p:txBody>
          <a:bodyPr/>
          <a:lstStyle/>
          <a:p>
            <a:r>
              <a:rPr lang="en-US" smtClean="0"/>
              <a:t>USPHS and AMSUS</a:t>
            </a:r>
          </a:p>
        </p:txBody>
      </p:sp>
      <p:sp>
        <p:nvSpPr>
          <p:cNvPr id="3" name="Content Placeholder 2"/>
          <p:cNvSpPr>
            <a:spLocks noGrp="1"/>
          </p:cNvSpPr>
          <p:nvPr>
            <p:ph idx="4294967295"/>
          </p:nvPr>
        </p:nvSpPr>
        <p:spPr>
          <a:xfrm>
            <a:off x="457200" y="1143000"/>
            <a:ext cx="8229600" cy="5257800"/>
          </a:xfrm>
        </p:spPr>
        <p:txBody>
          <a:bodyPr>
            <a:normAutofit fontScale="92500" lnSpcReduction="10000"/>
          </a:bodyPr>
          <a:lstStyle/>
          <a:p>
            <a:pPr>
              <a:lnSpc>
                <a:spcPct val="90000"/>
              </a:lnSpc>
            </a:pPr>
            <a:r>
              <a:rPr lang="en-US" sz="2400" dirty="0" smtClean="0"/>
              <a:t>US Surgeon General serves as member of Executive Advisory Council</a:t>
            </a:r>
          </a:p>
          <a:p>
            <a:pPr>
              <a:lnSpc>
                <a:spcPct val="90000"/>
              </a:lnSpc>
            </a:pPr>
            <a:r>
              <a:rPr lang="en-US" sz="2400" dirty="0" smtClean="0"/>
              <a:t>2012 - VADM Regina Benjamin serves as AMSUS President-Elect/First Vice President</a:t>
            </a:r>
          </a:p>
          <a:p>
            <a:pPr>
              <a:lnSpc>
                <a:spcPct val="90000"/>
              </a:lnSpc>
            </a:pPr>
            <a:r>
              <a:rPr lang="en-US" sz="2400" dirty="0" smtClean="0"/>
              <a:t>2013 – VADM Regina Benjamin serves as AMSUS President</a:t>
            </a:r>
          </a:p>
          <a:p>
            <a:pPr lvl="1">
              <a:lnSpc>
                <a:spcPct val="90000"/>
              </a:lnSpc>
              <a:buNone/>
            </a:pPr>
            <a:r>
              <a:rPr lang="en-US" sz="2000" dirty="0" smtClean="0"/>
              <a:t>**As acting Surgeon General RADM Boris </a:t>
            </a:r>
            <a:r>
              <a:rPr lang="en-US" sz="2000" dirty="0" err="1" smtClean="0"/>
              <a:t>Lushniak</a:t>
            </a:r>
            <a:r>
              <a:rPr lang="en-US" sz="2000" dirty="0" smtClean="0"/>
              <a:t> assumes the title of AMSUS President </a:t>
            </a:r>
          </a:p>
          <a:p>
            <a:pPr>
              <a:lnSpc>
                <a:spcPct val="90000"/>
              </a:lnSpc>
            </a:pPr>
            <a:endParaRPr lang="en-US" sz="2400" dirty="0" smtClean="0"/>
          </a:p>
          <a:p>
            <a:pPr>
              <a:lnSpc>
                <a:spcPct val="90000"/>
              </a:lnSpc>
            </a:pPr>
            <a:r>
              <a:rPr lang="en-US" sz="2800" dirty="0" smtClean="0"/>
              <a:t>Future</a:t>
            </a:r>
            <a:r>
              <a:rPr lang="en-US" sz="2600" dirty="0" smtClean="0"/>
              <a:t> </a:t>
            </a:r>
          </a:p>
          <a:p>
            <a:pPr lvl="1">
              <a:lnSpc>
                <a:spcPct val="90000"/>
              </a:lnSpc>
            </a:pPr>
            <a:r>
              <a:rPr lang="en-US" sz="2400" dirty="0" smtClean="0"/>
              <a:t>AMSUS is going through a major reorganization and Service Hosting /Chairs along with annual numbering will cease.</a:t>
            </a:r>
          </a:p>
          <a:p>
            <a:pPr lvl="1">
              <a:lnSpc>
                <a:spcPct val="90000"/>
              </a:lnSpc>
            </a:pPr>
            <a:r>
              <a:rPr lang="en-US" sz="2400" dirty="0" smtClean="0"/>
              <a:t>Next Annual AMSUS Meeting in 2014 will be in Washington DC</a:t>
            </a:r>
          </a:p>
          <a:p>
            <a:pPr lvl="1">
              <a:lnSpc>
                <a:spcPct val="90000"/>
              </a:lnSpc>
            </a:pPr>
            <a:r>
              <a:rPr lang="en-US" sz="2400" dirty="0" smtClean="0"/>
              <a:t>2013 – USPHS CPOs serve as hosts for their respective disciplines/sister services/VA</a:t>
            </a:r>
          </a:p>
          <a:p>
            <a:pPr lvl="1">
              <a:lnSpc>
                <a:spcPct val="90000"/>
              </a:lnSpc>
            </a:pPr>
            <a:r>
              <a:rPr lang="en-US" sz="2400" dirty="0" smtClean="0"/>
              <a:t>Tremendous number of involvement opportunities left for 2013, 2014 and future years!!!</a:t>
            </a:r>
          </a:p>
          <a:p>
            <a:pPr>
              <a:lnSpc>
                <a:spcPct val="90000"/>
              </a:lnSpc>
            </a:pPr>
            <a:endParaRPr lang="en-US" sz="2400" dirty="0" smtClean="0"/>
          </a:p>
          <a:p>
            <a:pPr>
              <a:lnSpc>
                <a:spcPct val="90000"/>
              </a:lnSpc>
              <a:buFont typeface="Arial" charset="0"/>
              <a:buNone/>
            </a:pPr>
            <a:endParaRPr lang="en-US" sz="2400" dirty="0" smtClean="0"/>
          </a:p>
        </p:txBody>
      </p:sp>
    </p:spTree>
    <p:extLst>
      <p:ext uri="{BB962C8B-B14F-4D97-AF65-F5344CB8AC3E}">
        <p14:creationId xmlns:p14="http://schemas.microsoft.com/office/powerpoint/2010/main" val="3603068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905000"/>
            <a:ext cx="8382000" cy="4572000"/>
          </a:xfrm>
        </p:spPr>
        <p:txBody>
          <a:bodyPr>
            <a:normAutofit/>
          </a:bodyPr>
          <a:lstStyle/>
          <a:p>
            <a:pPr marL="0" indent="0">
              <a:buClr>
                <a:schemeClr val="bg1"/>
              </a:buClr>
              <a:buNone/>
            </a:pPr>
            <a:r>
              <a:rPr lang="en-US" sz="2000" b="1" dirty="0" smtClean="0">
                <a:solidFill>
                  <a:schemeClr val="bg1">
                    <a:lumMod val="85000"/>
                  </a:schemeClr>
                </a:solidFill>
              </a:rPr>
              <a:t>Often </a:t>
            </a:r>
            <a:r>
              <a:rPr lang="en-US" sz="2000" b="1" dirty="0">
                <a:solidFill>
                  <a:schemeClr val="bg1">
                    <a:lumMod val="85000"/>
                  </a:schemeClr>
                </a:solidFill>
              </a:rPr>
              <a:t>when seeking entrance into the field of health, individuals readily identify with clinical professions known to impact the health of individuals.  These professions include positions in nursing, medicine and pharmacy, and focus on providing direct care and services to the community.  Many do not realize, however, that the allied health professions, which include health care administrators, play a vital role in healthcare delivery as well.  These professions represent both clinical (i.e., dieticians, physician assistants) and non-clinical (i.e., healthcare administration) providers who work as part of the health care team in order to address patient needs.  </a:t>
            </a:r>
          </a:p>
        </p:txBody>
      </p:sp>
      <p:sp>
        <p:nvSpPr>
          <p:cNvPr id="2" name="Title 1"/>
          <p:cNvSpPr>
            <a:spLocks noGrp="1"/>
          </p:cNvSpPr>
          <p:nvPr>
            <p:ph type="title"/>
          </p:nvPr>
        </p:nvSpPr>
        <p:spPr>
          <a:xfrm>
            <a:off x="591911" y="680590"/>
            <a:ext cx="8001000" cy="762000"/>
          </a:xfrm>
        </p:spPr>
        <p:txBody>
          <a:bodyPr>
            <a:noAutofit/>
          </a:bodyPr>
          <a:lstStyle/>
          <a:p>
            <a:pPr algn="ctr"/>
            <a:r>
              <a:rPr lang="en-US" sz="4800" b="1" dirty="0">
                <a:solidFill>
                  <a:schemeClr val="bg1">
                    <a:lumMod val="85000"/>
                  </a:schemeClr>
                </a:solidFill>
              </a:rPr>
              <a:t>Introduction</a:t>
            </a:r>
          </a:p>
        </p:txBody>
      </p:sp>
      <p:pic>
        <p:nvPicPr>
          <p:cNvPr id="7" name="Picture 6" descr="U.S.PublicHealthService22.jpg"/>
          <p:cNvPicPr>
            <a:picLocks noChangeAspect="1"/>
          </p:cNvPicPr>
          <p:nvPr/>
        </p:nvPicPr>
        <p:blipFill>
          <a:blip r:embed="rId3" cstate="print"/>
          <a:stretch>
            <a:fillRect/>
          </a:stretch>
        </p:blipFill>
        <p:spPr>
          <a:xfrm>
            <a:off x="0" y="0"/>
            <a:ext cx="1055576" cy="1061590"/>
          </a:xfrm>
          <a:prstGeom prst="rect">
            <a:avLst/>
          </a:prstGeom>
        </p:spPr>
      </p:pic>
      <p:pic>
        <p:nvPicPr>
          <p:cNvPr id="6" name="Picture 5" descr="origenal logo_custom_.jpg"/>
          <p:cNvPicPr>
            <a:picLocks noChangeAspect="1"/>
          </p:cNvPicPr>
          <p:nvPr/>
        </p:nvPicPr>
        <p:blipFill>
          <a:blip r:embed="rId4" cstate="print"/>
          <a:stretch>
            <a:fillRect/>
          </a:stretch>
        </p:blipFill>
        <p:spPr>
          <a:xfrm>
            <a:off x="8041822" y="0"/>
            <a:ext cx="1102178" cy="1114426"/>
          </a:xfrm>
          <a:prstGeom prst="rect">
            <a:avLst/>
          </a:prstGeom>
        </p:spPr>
      </p:pic>
      <p:sp>
        <p:nvSpPr>
          <p:cNvPr id="8" name="Slide Number Placeholder 7"/>
          <p:cNvSpPr>
            <a:spLocks noGrp="1"/>
          </p:cNvSpPr>
          <p:nvPr>
            <p:ph type="sldNum" sz="quarter" idx="12"/>
          </p:nvPr>
        </p:nvSpPr>
        <p:spPr/>
        <p:txBody>
          <a:bodyPr/>
          <a:lstStyle/>
          <a:p>
            <a:fld id="{042AED99-7FB4-404E-8A97-64753DCE42EC}" type="slidenum">
              <a:rPr kumimoji="0" lang="en-US" smtClean="0"/>
              <a:pPr/>
              <a:t>5</a:t>
            </a:fld>
            <a:endParaRPr kumimoji="0" lang="en-US" dirty="0"/>
          </a:p>
        </p:txBody>
      </p:sp>
    </p:spTree>
    <p:extLst>
      <p:ext uri="{BB962C8B-B14F-4D97-AF65-F5344CB8AC3E}">
        <p14:creationId xmlns:p14="http://schemas.microsoft.com/office/powerpoint/2010/main" val="239544183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4" cstate="print"/>
          <a:stretch>
            <a:fillRect/>
          </a:stretch>
        </p:blipFill>
        <p:spPr>
          <a:xfrm>
            <a:off x="0" y="0"/>
            <a:ext cx="1055576" cy="1061590"/>
          </a:xfrm>
          <a:prstGeom prst="rect">
            <a:avLst/>
          </a:prstGeom>
        </p:spPr>
      </p:pic>
      <p:sp>
        <p:nvSpPr>
          <p:cNvPr id="6" name="Title 5"/>
          <p:cNvSpPr>
            <a:spLocks noGrp="1"/>
          </p:cNvSpPr>
          <p:nvPr>
            <p:ph type="title"/>
          </p:nvPr>
        </p:nvSpPr>
        <p:spPr>
          <a:xfrm>
            <a:off x="499435" y="771526"/>
            <a:ext cx="8229600" cy="685799"/>
          </a:xfrm>
        </p:spPr>
        <p:txBody>
          <a:bodyPr>
            <a:normAutofit fontScale="90000"/>
          </a:bodyPr>
          <a:lstStyle/>
          <a:p>
            <a:pPr algn="ctr"/>
            <a:r>
              <a:rPr lang="en-US" dirty="0" smtClean="0">
                <a:solidFill>
                  <a:schemeClr val="bg1">
                    <a:lumMod val="85000"/>
                  </a:schemeClr>
                </a:solidFill>
              </a:rPr>
              <a:t>Databases</a:t>
            </a:r>
            <a:endParaRPr lang="en-US" dirty="0">
              <a:solidFill>
                <a:schemeClr val="bg1">
                  <a:lumMod val="85000"/>
                </a:schemeClr>
              </a:solidFill>
            </a:endParaRPr>
          </a:p>
        </p:txBody>
      </p:sp>
      <p:sp>
        <p:nvSpPr>
          <p:cNvPr id="8" name="Content Placeholder 7"/>
          <p:cNvSpPr>
            <a:spLocks noGrp="1"/>
          </p:cNvSpPr>
          <p:nvPr>
            <p:ph idx="1"/>
          </p:nvPr>
        </p:nvSpPr>
        <p:spPr>
          <a:xfrm>
            <a:off x="527788" y="1752600"/>
            <a:ext cx="8458200" cy="5186810"/>
          </a:xfrm>
        </p:spPr>
        <p:txBody>
          <a:bodyPr>
            <a:normAutofit fontScale="62500" lnSpcReduction="20000"/>
          </a:bodyPr>
          <a:lstStyle/>
          <a:p>
            <a:pPr marL="0" indent="0">
              <a:buClr>
                <a:schemeClr val="bg1"/>
              </a:buClr>
              <a:buNone/>
            </a:pPr>
            <a:r>
              <a:rPr lang="en-US" b="1" u="sng" dirty="0" smtClean="0">
                <a:solidFill>
                  <a:schemeClr val="bg1">
                    <a:lumMod val="85000"/>
                  </a:schemeClr>
                </a:solidFill>
              </a:rPr>
              <a:t>Databases</a:t>
            </a:r>
            <a:r>
              <a:rPr lang="en-US" dirty="0" smtClean="0">
                <a:solidFill>
                  <a:schemeClr val="bg1">
                    <a:lumMod val="85000"/>
                  </a:schemeClr>
                </a:solidFill>
              </a:rPr>
              <a:t> </a:t>
            </a:r>
            <a:endParaRPr lang="en-US" dirty="0">
              <a:solidFill>
                <a:schemeClr val="bg1">
                  <a:lumMod val="85000"/>
                </a:schemeClr>
              </a:solidFill>
            </a:endParaRPr>
          </a:p>
          <a:p>
            <a:pPr>
              <a:buClr>
                <a:schemeClr val="bg1"/>
              </a:buClr>
              <a:buFont typeface="Wingdings" pitchFamily="2" charset="2"/>
              <a:buChar char="Ø"/>
            </a:pPr>
            <a:r>
              <a:rPr lang="en-US" dirty="0" smtClean="0">
                <a:solidFill>
                  <a:schemeClr val="bg1">
                    <a:lumMod val="85000"/>
                  </a:schemeClr>
                </a:solidFill>
                <a:hlinkClick r:id="rId5"/>
              </a:rPr>
              <a:t>Lexis/</a:t>
            </a:r>
            <a:r>
              <a:rPr lang="en-US" dirty="0" err="1" smtClean="0">
                <a:solidFill>
                  <a:schemeClr val="bg1">
                    <a:lumMod val="85000"/>
                  </a:schemeClr>
                </a:solidFill>
                <a:hlinkClick r:id="rId5"/>
              </a:rPr>
              <a:t>Nexis</a:t>
            </a:r>
            <a:r>
              <a:rPr lang="en-US" dirty="0" smtClean="0">
                <a:solidFill>
                  <a:schemeClr val="bg1">
                    <a:lumMod val="85000"/>
                  </a:schemeClr>
                </a:solidFill>
              </a:rPr>
              <a:t>: </a:t>
            </a:r>
            <a:r>
              <a:rPr lang="en-US" dirty="0">
                <a:solidFill>
                  <a:schemeClr val="bg1">
                    <a:lumMod val="85000"/>
                  </a:schemeClr>
                </a:solidFill>
              </a:rPr>
              <a:t>Business Sources and Newspapers - Subscription access to a wide range of news, country profiles, business and company information, legal research databases, and some general medical/health and reference sources. </a:t>
            </a:r>
          </a:p>
          <a:p>
            <a:pPr>
              <a:buClr>
                <a:schemeClr val="bg1"/>
              </a:buClr>
              <a:buFont typeface="Wingdings" pitchFamily="2" charset="2"/>
              <a:buChar char="Ø"/>
            </a:pPr>
            <a:r>
              <a:rPr lang="en-US" dirty="0" smtClean="0">
                <a:solidFill>
                  <a:schemeClr val="bg1">
                    <a:lumMod val="85000"/>
                  </a:schemeClr>
                </a:solidFill>
                <a:hlinkClick r:id="rId6"/>
              </a:rPr>
              <a:t>PubMed</a:t>
            </a:r>
            <a:r>
              <a:rPr lang="en-US" dirty="0" smtClean="0">
                <a:solidFill>
                  <a:schemeClr val="bg1">
                    <a:lumMod val="85000"/>
                  </a:schemeClr>
                </a:solidFill>
              </a:rPr>
              <a:t>: </a:t>
            </a:r>
            <a:r>
              <a:rPr lang="en-US" dirty="0">
                <a:solidFill>
                  <a:schemeClr val="bg1">
                    <a:lumMod val="85000"/>
                  </a:schemeClr>
                </a:solidFill>
              </a:rPr>
              <a:t>Produced by the National Library of Medicine (NLM). Covers 5,000 international journals in the fields of medicine, nursing, dentistry, veterinary medicine, health care systems, and preclinical sciences. Primary source for technical medical information. Coverage: 1966-present. Updated: Daily</a:t>
            </a:r>
            <a:r>
              <a:rPr lang="en-US" dirty="0" smtClean="0">
                <a:solidFill>
                  <a:schemeClr val="bg1">
                    <a:lumMod val="85000"/>
                  </a:schemeClr>
                </a:solidFill>
              </a:rPr>
              <a:t>.</a:t>
            </a:r>
          </a:p>
          <a:p>
            <a:pPr>
              <a:buClr>
                <a:schemeClr val="bg1"/>
              </a:buClr>
              <a:buFont typeface="Wingdings" pitchFamily="2" charset="2"/>
              <a:buChar char="Ø"/>
            </a:pPr>
            <a:endParaRPr lang="en-US" dirty="0">
              <a:solidFill>
                <a:schemeClr val="bg1">
                  <a:lumMod val="85000"/>
                </a:schemeClr>
              </a:solidFill>
            </a:endParaRPr>
          </a:p>
          <a:p>
            <a:pPr marL="0" indent="0">
              <a:buClr>
                <a:schemeClr val="bg1"/>
              </a:buClr>
              <a:buNone/>
            </a:pPr>
            <a:endParaRPr lang="en-US" b="1" u="sng" dirty="0" smtClean="0">
              <a:solidFill>
                <a:schemeClr val="bg1">
                  <a:lumMod val="85000"/>
                </a:schemeClr>
              </a:solidFill>
            </a:endParaRPr>
          </a:p>
          <a:p>
            <a:pPr marL="0" indent="0">
              <a:buClr>
                <a:schemeClr val="bg1"/>
              </a:buClr>
              <a:buNone/>
            </a:pPr>
            <a:r>
              <a:rPr lang="en-US" b="1" u="sng" dirty="0" smtClean="0">
                <a:solidFill>
                  <a:schemeClr val="bg1">
                    <a:lumMod val="85000"/>
                  </a:schemeClr>
                </a:solidFill>
              </a:rPr>
              <a:t>Federal Register</a:t>
            </a:r>
            <a:endParaRPr lang="en-US" dirty="0">
              <a:solidFill>
                <a:schemeClr val="bg1">
                  <a:lumMod val="85000"/>
                </a:schemeClr>
              </a:solidFill>
            </a:endParaRPr>
          </a:p>
          <a:p>
            <a:pPr>
              <a:buClr>
                <a:schemeClr val="bg1"/>
              </a:buClr>
              <a:buFont typeface="Wingdings" pitchFamily="2" charset="2"/>
              <a:buChar char="Ø"/>
            </a:pPr>
            <a:r>
              <a:rPr lang="en-US" dirty="0" smtClean="0">
                <a:solidFill>
                  <a:schemeClr val="bg1">
                    <a:lumMod val="85000"/>
                  </a:schemeClr>
                </a:solidFill>
              </a:rPr>
              <a:t> Published </a:t>
            </a:r>
            <a:r>
              <a:rPr lang="en-US" dirty="0">
                <a:solidFill>
                  <a:schemeClr val="bg1">
                    <a:lumMod val="85000"/>
                  </a:schemeClr>
                </a:solidFill>
              </a:rPr>
              <a:t>by the </a:t>
            </a:r>
            <a:r>
              <a:rPr lang="en-US" dirty="0">
                <a:solidFill>
                  <a:schemeClr val="bg1">
                    <a:lumMod val="85000"/>
                  </a:schemeClr>
                </a:solidFill>
                <a:hlinkClick r:id="rId7"/>
              </a:rPr>
              <a:t>Office of the Federal Register</a:t>
            </a:r>
            <a:r>
              <a:rPr lang="en-US" dirty="0">
                <a:solidFill>
                  <a:schemeClr val="bg1">
                    <a:lumMod val="85000"/>
                  </a:schemeClr>
                </a:solidFill>
              </a:rPr>
              <a:t>, National Archives and Records Administration (NARA), the Federal Register is the official daily publication for rules, proposed rules, and notices of Federal agencies and organizations, as well as executive orders and other presidential documents. It is updated daily by 6 a.m. and is published Monday through Friday, except Federal holidays. GPO Access contains the Federal Register volumes from 59 (1994) to the present.</a:t>
            </a:r>
          </a:p>
          <a:p>
            <a:pPr lvl="1">
              <a:buClr>
                <a:schemeClr val="bg1"/>
              </a:buClr>
              <a:buFont typeface="Wingdings" pitchFamily="2" charset="2"/>
              <a:buChar char="Ø"/>
            </a:pPr>
            <a:r>
              <a:rPr lang="en-US" dirty="0" smtClean="0">
                <a:solidFill>
                  <a:schemeClr val="bg1">
                    <a:lumMod val="85000"/>
                  </a:schemeClr>
                </a:solidFill>
                <a:hlinkClick r:id="rId8"/>
              </a:rPr>
              <a:t>Issue </a:t>
            </a:r>
            <a:r>
              <a:rPr lang="en-US" dirty="0">
                <a:solidFill>
                  <a:schemeClr val="bg1">
                    <a:lumMod val="85000"/>
                  </a:schemeClr>
                </a:solidFill>
                <a:hlinkClick r:id="rId8"/>
              </a:rPr>
              <a:t>Table of Contents by Date</a:t>
            </a:r>
            <a:endParaRPr lang="en-US" dirty="0">
              <a:solidFill>
                <a:schemeClr val="bg1">
                  <a:lumMod val="85000"/>
                </a:schemeClr>
              </a:solidFill>
            </a:endParaRPr>
          </a:p>
          <a:p>
            <a:pPr lvl="1">
              <a:buClr>
                <a:schemeClr val="bg1"/>
              </a:buClr>
              <a:buFont typeface="Wingdings" pitchFamily="2" charset="2"/>
              <a:buChar char="Ø"/>
            </a:pPr>
            <a:r>
              <a:rPr lang="en-US" dirty="0" smtClean="0">
                <a:solidFill>
                  <a:schemeClr val="bg1">
                    <a:lumMod val="85000"/>
                  </a:schemeClr>
                </a:solidFill>
                <a:hlinkClick r:id="rId9"/>
              </a:rPr>
              <a:t>Today's </a:t>
            </a:r>
            <a:r>
              <a:rPr lang="en-US" dirty="0">
                <a:solidFill>
                  <a:schemeClr val="bg1">
                    <a:lumMod val="85000"/>
                  </a:schemeClr>
                </a:solidFill>
                <a:hlinkClick r:id="rId9"/>
              </a:rPr>
              <a:t>Federal Register</a:t>
            </a:r>
            <a:endParaRPr lang="en-US" dirty="0">
              <a:solidFill>
                <a:schemeClr val="bg1">
                  <a:lumMod val="85000"/>
                </a:schemeClr>
              </a:solidFill>
            </a:endParaRPr>
          </a:p>
          <a:p>
            <a:pPr lvl="1">
              <a:buClr>
                <a:schemeClr val="bg1"/>
              </a:buClr>
              <a:buFont typeface="Wingdings" pitchFamily="2" charset="2"/>
              <a:buChar char="Ø"/>
            </a:pPr>
            <a:r>
              <a:rPr lang="en-US" dirty="0" smtClean="0">
                <a:solidFill>
                  <a:schemeClr val="bg1">
                    <a:lumMod val="85000"/>
                  </a:schemeClr>
                </a:solidFill>
                <a:hlinkClick r:id="rId10"/>
              </a:rPr>
              <a:t>Listserv </a:t>
            </a:r>
            <a:r>
              <a:rPr lang="en-US" dirty="0">
                <a:solidFill>
                  <a:schemeClr val="bg1">
                    <a:lumMod val="85000"/>
                  </a:schemeClr>
                </a:solidFill>
                <a:hlinkClick r:id="rId10"/>
              </a:rPr>
              <a:t>to receive Table of Contents by email</a:t>
            </a:r>
            <a:endParaRPr lang="en-US" dirty="0">
              <a:solidFill>
                <a:schemeClr val="bg1">
                  <a:lumMod val="85000"/>
                </a:schemeClr>
              </a:solidFill>
            </a:endParaRPr>
          </a:p>
          <a:p>
            <a:pPr marL="0" indent="0">
              <a:buClr>
                <a:schemeClr val="bg1"/>
              </a:buClr>
              <a:buNone/>
            </a:pPr>
            <a:r>
              <a:rPr lang="en-US" b="1" u="sng" dirty="0">
                <a:solidFill>
                  <a:schemeClr val="bg1">
                    <a:lumMod val="85000"/>
                  </a:schemeClr>
                </a:solidFill>
              </a:rPr>
              <a:t> </a:t>
            </a:r>
            <a:endParaRPr lang="en-US" dirty="0">
              <a:solidFill>
                <a:schemeClr val="bg1">
                  <a:lumMod val="85000"/>
                </a:schemeClr>
              </a:solidFill>
            </a:endParaRPr>
          </a:p>
        </p:txBody>
      </p:sp>
      <p:pic>
        <p:nvPicPr>
          <p:cNvPr id="9" name="Picture 8" descr="origenal logo_custom_.jpg"/>
          <p:cNvPicPr>
            <a:picLocks noChangeAspect="1"/>
          </p:cNvPicPr>
          <p:nvPr/>
        </p:nvPicPr>
        <p:blipFill>
          <a:blip r:embed="rId11" cstate="print"/>
          <a:stretch>
            <a:fillRect/>
          </a:stretch>
        </p:blipFill>
        <p:spPr>
          <a:xfrm>
            <a:off x="8041822" y="0"/>
            <a:ext cx="1102178" cy="1114426"/>
          </a:xfrm>
          <a:prstGeom prst="rect">
            <a:avLst/>
          </a:prstGeom>
        </p:spPr>
      </p:pic>
      <p:sp>
        <p:nvSpPr>
          <p:cNvPr id="10" name="Slide Number Placeholder 9"/>
          <p:cNvSpPr>
            <a:spLocks noGrp="1"/>
          </p:cNvSpPr>
          <p:nvPr>
            <p:ph type="sldNum" sz="quarter" idx="12"/>
          </p:nvPr>
        </p:nvSpPr>
        <p:spPr/>
        <p:txBody>
          <a:bodyPr/>
          <a:lstStyle/>
          <a:p>
            <a:fld id="{042AED99-7FB4-404E-8A97-64753DCE42EC}" type="slidenum">
              <a:rPr kumimoji="0" lang="en-US" smtClean="0"/>
              <a:pPr/>
              <a:t>50</a:t>
            </a:fld>
            <a:endParaRPr kumimoji="0" lang="en-US"/>
          </a:p>
        </p:txBody>
      </p:sp>
    </p:spTree>
    <p:extLst>
      <p:ext uri="{BB962C8B-B14F-4D97-AF65-F5344CB8AC3E}">
        <p14:creationId xmlns:p14="http://schemas.microsoft.com/office/powerpoint/2010/main" val="38739264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3" cstate="print"/>
          <a:stretch>
            <a:fillRect/>
          </a:stretch>
        </p:blipFill>
        <p:spPr>
          <a:xfrm>
            <a:off x="0" y="0"/>
            <a:ext cx="1055576" cy="1061590"/>
          </a:xfrm>
          <a:prstGeom prst="rect">
            <a:avLst/>
          </a:prstGeom>
        </p:spPr>
      </p:pic>
      <p:sp>
        <p:nvSpPr>
          <p:cNvPr id="6" name="Title 5"/>
          <p:cNvSpPr>
            <a:spLocks noGrp="1"/>
          </p:cNvSpPr>
          <p:nvPr>
            <p:ph type="title"/>
          </p:nvPr>
        </p:nvSpPr>
        <p:spPr>
          <a:xfrm>
            <a:off x="363311" y="527251"/>
            <a:ext cx="8229600" cy="732662"/>
          </a:xfrm>
        </p:spPr>
        <p:txBody>
          <a:bodyPr>
            <a:normAutofit fontScale="90000"/>
          </a:bodyPr>
          <a:lstStyle/>
          <a:p>
            <a:pPr marL="0" indent="0" algn="ctr"/>
            <a:r>
              <a:rPr lang="en-US" dirty="0">
                <a:solidFill>
                  <a:schemeClr val="bg1">
                    <a:lumMod val="85000"/>
                  </a:schemeClr>
                </a:solidFill>
              </a:rPr>
              <a:t>	</a:t>
            </a:r>
            <a:br>
              <a:rPr lang="en-US" dirty="0">
                <a:solidFill>
                  <a:schemeClr val="bg1">
                    <a:lumMod val="85000"/>
                  </a:schemeClr>
                </a:solidFill>
              </a:rPr>
            </a:br>
            <a:r>
              <a:rPr lang="en-US" sz="4400" b="1" dirty="0">
                <a:solidFill>
                  <a:schemeClr val="bg1">
                    <a:lumMod val="85000"/>
                  </a:schemeClr>
                </a:solidFill>
              </a:rPr>
              <a:t>Federal Regulations </a:t>
            </a:r>
            <a:endParaRPr lang="en-US" b="1" dirty="0">
              <a:solidFill>
                <a:schemeClr val="bg1">
                  <a:lumMod val="85000"/>
                </a:schemeClr>
              </a:solidFill>
            </a:endParaRPr>
          </a:p>
        </p:txBody>
      </p:sp>
      <p:sp>
        <p:nvSpPr>
          <p:cNvPr id="8" name="Content Placeholder 7"/>
          <p:cNvSpPr>
            <a:spLocks noGrp="1"/>
          </p:cNvSpPr>
          <p:nvPr>
            <p:ph idx="1"/>
          </p:nvPr>
        </p:nvSpPr>
        <p:spPr>
          <a:xfrm>
            <a:off x="457200" y="1905000"/>
            <a:ext cx="8458200" cy="4343400"/>
          </a:xfrm>
        </p:spPr>
        <p:txBody>
          <a:bodyPr>
            <a:normAutofit/>
          </a:bodyPr>
          <a:lstStyle/>
          <a:p>
            <a:pPr>
              <a:buClr>
                <a:schemeClr val="bg1"/>
              </a:buClr>
              <a:buFont typeface="Wingdings" pitchFamily="2" charset="2"/>
              <a:buChar char="Ø"/>
            </a:pPr>
            <a:r>
              <a:rPr lang="en-US" sz="1600" dirty="0" smtClean="0">
                <a:solidFill>
                  <a:schemeClr val="bg1">
                    <a:lumMod val="85000"/>
                  </a:schemeClr>
                </a:solidFill>
                <a:hlinkClick r:id="rId4"/>
              </a:rPr>
              <a:t>Clinical </a:t>
            </a:r>
            <a:r>
              <a:rPr lang="en-US" sz="1600" dirty="0">
                <a:solidFill>
                  <a:schemeClr val="bg1">
                    <a:lumMod val="85000"/>
                  </a:schemeClr>
                </a:solidFill>
                <a:hlinkClick r:id="rId4"/>
              </a:rPr>
              <a:t>Laboratory Improvement Amendments</a:t>
            </a:r>
            <a:r>
              <a:rPr lang="en-US" sz="1600" dirty="0">
                <a:solidFill>
                  <a:schemeClr val="bg1">
                    <a:lumMod val="85000"/>
                  </a:schemeClr>
                </a:solidFill>
              </a:rPr>
              <a:t>: The Centers for Medicare and Medicaid Services (CMS) regulate quality laboratory testing. Although all clinical laboratories must be properly certified to receive Medicare or Medicaid payments, CLIA has no direct Medicare or Medicaid program responsibilities. </a:t>
            </a:r>
          </a:p>
          <a:p>
            <a:pPr>
              <a:buClr>
                <a:schemeClr val="bg1"/>
              </a:buClr>
              <a:buFont typeface="Wingdings" pitchFamily="2" charset="2"/>
              <a:buChar char="Ø"/>
            </a:pPr>
            <a:r>
              <a:rPr lang="en-US" sz="1600" dirty="0" smtClean="0">
                <a:solidFill>
                  <a:schemeClr val="bg1">
                    <a:lumMod val="85000"/>
                  </a:schemeClr>
                </a:solidFill>
                <a:hlinkClick r:id="rId5"/>
              </a:rPr>
              <a:t>Code </a:t>
            </a:r>
            <a:r>
              <a:rPr lang="en-US" sz="1600" dirty="0">
                <a:solidFill>
                  <a:schemeClr val="bg1">
                    <a:lumMod val="85000"/>
                  </a:schemeClr>
                </a:solidFill>
                <a:hlinkClick r:id="rId5"/>
              </a:rPr>
              <a:t>of Federal Regulations </a:t>
            </a:r>
            <a:r>
              <a:rPr lang="en-US" sz="1600" dirty="0">
                <a:solidFill>
                  <a:schemeClr val="bg1">
                    <a:lumMod val="85000"/>
                  </a:schemeClr>
                </a:solidFill>
              </a:rPr>
              <a:t>- The codification of the general and permanent rules is published in the Federal Register by the executive departments and agencies of the Federal Government. It is divided into 50 titles that represent broad areas subject to Federal regulation. Each volume of the CFR is updated once each calendar year and is issued on a quarterly basis. See </a:t>
            </a:r>
            <a:r>
              <a:rPr lang="en-US" sz="1600" dirty="0" smtClean="0">
                <a:solidFill>
                  <a:schemeClr val="bg1">
                    <a:lumMod val="85000"/>
                  </a:schemeClr>
                </a:solidFill>
              </a:rPr>
              <a:t>also </a:t>
            </a:r>
            <a:r>
              <a:rPr lang="en-US" sz="1600" dirty="0" err="1" smtClean="0">
                <a:solidFill>
                  <a:schemeClr val="bg1">
                    <a:lumMod val="85000"/>
                  </a:schemeClr>
                </a:solidFill>
                <a:hlinkClick r:id="rId6"/>
              </a:rPr>
              <a:t>eCFR</a:t>
            </a:r>
            <a:r>
              <a:rPr lang="en-US" sz="1600" dirty="0">
                <a:solidFill>
                  <a:schemeClr val="bg1">
                    <a:lumMod val="85000"/>
                  </a:schemeClr>
                </a:solidFill>
              </a:rPr>
              <a:t>, </a:t>
            </a:r>
            <a:r>
              <a:rPr lang="en-US" sz="1600" dirty="0" smtClean="0">
                <a:solidFill>
                  <a:schemeClr val="bg1">
                    <a:lumMod val="85000"/>
                  </a:schemeClr>
                </a:solidFill>
              </a:rPr>
              <a:t>unofficial </a:t>
            </a:r>
            <a:r>
              <a:rPr lang="en-US" sz="1600" dirty="0">
                <a:solidFill>
                  <a:schemeClr val="bg1">
                    <a:lumMod val="85000"/>
                  </a:schemeClr>
                </a:solidFill>
              </a:rPr>
              <a:t>and updated daily.</a:t>
            </a:r>
          </a:p>
          <a:p>
            <a:pPr>
              <a:buClr>
                <a:schemeClr val="bg1"/>
              </a:buClr>
              <a:buFont typeface="Wingdings" pitchFamily="2" charset="2"/>
              <a:buChar char="Ø"/>
            </a:pPr>
            <a:r>
              <a:rPr lang="en-US" sz="1600" dirty="0" smtClean="0">
                <a:solidFill>
                  <a:schemeClr val="bg1">
                    <a:lumMod val="85000"/>
                  </a:schemeClr>
                </a:solidFill>
                <a:hlinkClick r:id="rId7"/>
              </a:rPr>
              <a:t>Centers </a:t>
            </a:r>
            <a:r>
              <a:rPr lang="en-US" sz="1600" dirty="0">
                <a:solidFill>
                  <a:schemeClr val="bg1">
                    <a:lumMod val="85000"/>
                  </a:schemeClr>
                </a:solidFill>
                <a:hlinkClick r:id="rId7"/>
              </a:rPr>
              <a:t>for Medicare and Medicaid Services </a:t>
            </a:r>
            <a:r>
              <a:rPr lang="en-US" sz="1600" dirty="0">
                <a:solidFill>
                  <a:schemeClr val="bg1">
                    <a:lumMod val="85000"/>
                  </a:schemeClr>
                </a:solidFill>
              </a:rPr>
              <a:t>- Features a comprehensive list of downloadable copies of proposed and final federal regulations which affect health care providers.</a:t>
            </a:r>
          </a:p>
          <a:p>
            <a:pPr>
              <a:buClr>
                <a:schemeClr val="bg1"/>
              </a:buClr>
              <a:buFont typeface="Wingdings" pitchFamily="2" charset="2"/>
              <a:buChar char="Ø"/>
            </a:pPr>
            <a:r>
              <a:rPr lang="en-US" sz="1600" dirty="0" smtClean="0">
                <a:solidFill>
                  <a:schemeClr val="bg1">
                    <a:lumMod val="85000"/>
                  </a:schemeClr>
                </a:solidFill>
                <a:hlinkClick r:id="rId8"/>
              </a:rPr>
              <a:t>THOMAS </a:t>
            </a:r>
            <a:r>
              <a:rPr lang="en-US" sz="1600" dirty="0">
                <a:solidFill>
                  <a:schemeClr val="bg1">
                    <a:lumMod val="85000"/>
                  </a:schemeClr>
                </a:solidFill>
                <a:hlinkClick r:id="rId8"/>
              </a:rPr>
              <a:t>- US Congress on the Internet (Library of Congress) </a:t>
            </a:r>
            <a:r>
              <a:rPr lang="en-US" sz="1600" dirty="0">
                <a:solidFill>
                  <a:schemeClr val="bg1">
                    <a:lumMod val="85000"/>
                  </a:schemeClr>
                </a:solidFill>
              </a:rPr>
              <a:t>- Includes a number of databases: House Floor Now, House Floor This Week, Bill Text Search, Bill Summary and Status, and other resources detailing all aspects of the legislative branch of government. </a:t>
            </a:r>
          </a:p>
        </p:txBody>
      </p:sp>
      <p:pic>
        <p:nvPicPr>
          <p:cNvPr id="9" name="Picture 8" descr="origenal logo_custom_.jpg"/>
          <p:cNvPicPr>
            <a:picLocks noChangeAspect="1"/>
          </p:cNvPicPr>
          <p:nvPr/>
        </p:nvPicPr>
        <p:blipFill>
          <a:blip r:embed="rId9" cstate="print"/>
          <a:stretch>
            <a:fillRect/>
          </a:stretch>
        </p:blipFill>
        <p:spPr>
          <a:xfrm>
            <a:off x="8041822" y="0"/>
            <a:ext cx="1102178" cy="1114426"/>
          </a:xfrm>
          <a:prstGeom prst="rect">
            <a:avLst/>
          </a:prstGeom>
        </p:spPr>
      </p:pic>
      <p:sp>
        <p:nvSpPr>
          <p:cNvPr id="10" name="Slide Number Placeholder 9"/>
          <p:cNvSpPr>
            <a:spLocks noGrp="1"/>
          </p:cNvSpPr>
          <p:nvPr>
            <p:ph type="sldNum" sz="quarter" idx="12"/>
          </p:nvPr>
        </p:nvSpPr>
        <p:spPr/>
        <p:txBody>
          <a:bodyPr/>
          <a:lstStyle/>
          <a:p>
            <a:fld id="{042AED99-7FB4-404E-8A97-64753DCE42EC}" type="slidenum">
              <a:rPr kumimoji="0" lang="en-US" smtClean="0"/>
              <a:pPr/>
              <a:t>51</a:t>
            </a:fld>
            <a:endParaRPr kumimoji="0" lang="en-US"/>
          </a:p>
        </p:txBody>
      </p:sp>
    </p:spTree>
    <p:extLst>
      <p:ext uri="{BB962C8B-B14F-4D97-AF65-F5344CB8AC3E}">
        <p14:creationId xmlns:p14="http://schemas.microsoft.com/office/powerpoint/2010/main" val="49064831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3" cstate="print"/>
          <a:stretch>
            <a:fillRect/>
          </a:stretch>
        </p:blipFill>
        <p:spPr>
          <a:xfrm>
            <a:off x="0" y="0"/>
            <a:ext cx="1055576" cy="1061590"/>
          </a:xfrm>
          <a:prstGeom prst="rect">
            <a:avLst/>
          </a:prstGeom>
        </p:spPr>
      </p:pic>
      <p:sp>
        <p:nvSpPr>
          <p:cNvPr id="6" name="Title 5"/>
          <p:cNvSpPr>
            <a:spLocks noGrp="1"/>
          </p:cNvSpPr>
          <p:nvPr>
            <p:ph type="title"/>
          </p:nvPr>
        </p:nvSpPr>
        <p:spPr>
          <a:xfrm>
            <a:off x="529560" y="695259"/>
            <a:ext cx="8229600" cy="732662"/>
          </a:xfrm>
        </p:spPr>
        <p:txBody>
          <a:bodyPr>
            <a:noAutofit/>
          </a:bodyPr>
          <a:lstStyle/>
          <a:p>
            <a:pPr marL="0" indent="0" algn="ctr"/>
            <a:r>
              <a:rPr lang="en-US" sz="4400" dirty="0">
                <a:solidFill>
                  <a:schemeClr val="bg1">
                    <a:lumMod val="85000"/>
                  </a:schemeClr>
                </a:solidFill>
              </a:rPr>
              <a:t>	</a:t>
            </a:r>
            <a:br>
              <a:rPr lang="en-US" sz="4400" dirty="0">
                <a:solidFill>
                  <a:schemeClr val="bg1">
                    <a:lumMod val="85000"/>
                  </a:schemeClr>
                </a:solidFill>
              </a:rPr>
            </a:br>
            <a:r>
              <a:rPr lang="en-US" sz="4400" b="1" dirty="0">
                <a:solidFill>
                  <a:schemeClr val="bg1">
                    <a:lumMod val="85000"/>
                  </a:schemeClr>
                </a:solidFill>
              </a:rPr>
              <a:t>Resource Lists</a:t>
            </a:r>
            <a:endParaRPr lang="en-US" sz="4800" b="1" dirty="0">
              <a:solidFill>
                <a:schemeClr val="bg1">
                  <a:lumMod val="85000"/>
                </a:schemeClr>
              </a:solidFill>
            </a:endParaRPr>
          </a:p>
        </p:txBody>
      </p:sp>
      <p:sp>
        <p:nvSpPr>
          <p:cNvPr id="8" name="Content Placeholder 7"/>
          <p:cNvSpPr>
            <a:spLocks noGrp="1"/>
          </p:cNvSpPr>
          <p:nvPr>
            <p:ph idx="1"/>
          </p:nvPr>
        </p:nvSpPr>
        <p:spPr>
          <a:xfrm>
            <a:off x="527788" y="1905000"/>
            <a:ext cx="8458200" cy="3429000"/>
          </a:xfrm>
        </p:spPr>
        <p:txBody>
          <a:bodyPr>
            <a:noAutofit/>
          </a:bodyPr>
          <a:lstStyle/>
          <a:p>
            <a:pPr>
              <a:buClr>
                <a:schemeClr val="bg1"/>
              </a:buClr>
              <a:buFont typeface="Wingdings" pitchFamily="2" charset="2"/>
              <a:buChar char="Ø"/>
            </a:pPr>
            <a:r>
              <a:rPr lang="en-US" sz="2000" dirty="0" smtClean="0">
                <a:solidFill>
                  <a:schemeClr val="bg1">
                    <a:lumMod val="85000"/>
                  </a:schemeClr>
                </a:solidFill>
                <a:hlinkClick r:id="rId4"/>
              </a:rPr>
              <a:t>American </a:t>
            </a:r>
            <a:r>
              <a:rPr lang="en-US" sz="2000" dirty="0">
                <a:solidFill>
                  <a:schemeClr val="bg1">
                    <a:lumMod val="85000"/>
                  </a:schemeClr>
                </a:solidFill>
                <a:hlinkClick r:id="rId4"/>
              </a:rPr>
              <a:t>Hospital Association Resource Center </a:t>
            </a:r>
            <a:r>
              <a:rPr lang="en-US" sz="2000" dirty="0">
                <a:solidFill>
                  <a:schemeClr val="bg1">
                    <a:lumMod val="85000"/>
                  </a:schemeClr>
                </a:solidFill>
              </a:rPr>
              <a:t>- Use the search box in the upper right to access selected resource links to information on health administration and related topics</a:t>
            </a:r>
            <a:r>
              <a:rPr lang="en-US" sz="2000" dirty="0" smtClean="0">
                <a:solidFill>
                  <a:schemeClr val="bg1">
                    <a:lumMod val="85000"/>
                  </a:schemeClr>
                </a:solidFill>
              </a:rPr>
              <a:t>.</a:t>
            </a:r>
          </a:p>
          <a:p>
            <a:pPr>
              <a:buClr>
                <a:schemeClr val="bg1"/>
              </a:buClr>
              <a:buFont typeface="Wingdings" pitchFamily="2" charset="2"/>
              <a:buChar char="Ø"/>
            </a:pPr>
            <a:endParaRPr lang="en-US" sz="2000" dirty="0">
              <a:solidFill>
                <a:schemeClr val="bg1">
                  <a:lumMod val="85000"/>
                </a:schemeClr>
              </a:solidFill>
            </a:endParaRPr>
          </a:p>
          <a:p>
            <a:pPr>
              <a:buClr>
                <a:schemeClr val="bg1"/>
              </a:buClr>
              <a:buFont typeface="Wingdings" pitchFamily="2" charset="2"/>
              <a:buChar char="Ø"/>
            </a:pPr>
            <a:r>
              <a:rPr lang="en-US" sz="2000" dirty="0" smtClean="0">
                <a:solidFill>
                  <a:schemeClr val="bg1">
                    <a:lumMod val="85000"/>
                  </a:schemeClr>
                </a:solidFill>
              </a:rPr>
              <a:t>Toolbox </a:t>
            </a:r>
            <a:r>
              <a:rPr lang="en-US" sz="2000" dirty="0">
                <a:solidFill>
                  <a:schemeClr val="bg1">
                    <a:lumMod val="85000"/>
                  </a:schemeClr>
                </a:solidFill>
              </a:rPr>
              <a:t>for Health Administration - Links to articles, information, and resources pertinent to managers and administrators working in healthcare. Find information about health economics, medical and insurance legislation, industry news, legal issues, regulatory, compliance, policy, business planning resources, human resources, careers, terminology, and more.</a:t>
            </a:r>
          </a:p>
        </p:txBody>
      </p:sp>
      <p:pic>
        <p:nvPicPr>
          <p:cNvPr id="9" name="Picture 8" descr="origenal logo_custom_.jpg"/>
          <p:cNvPicPr>
            <a:picLocks noChangeAspect="1"/>
          </p:cNvPicPr>
          <p:nvPr/>
        </p:nvPicPr>
        <p:blipFill>
          <a:blip r:embed="rId5" cstate="print"/>
          <a:stretch>
            <a:fillRect/>
          </a:stretch>
        </p:blipFill>
        <p:spPr>
          <a:xfrm>
            <a:off x="8041822" y="0"/>
            <a:ext cx="1102178" cy="1114426"/>
          </a:xfrm>
          <a:prstGeom prst="rect">
            <a:avLst/>
          </a:prstGeom>
        </p:spPr>
      </p:pic>
      <p:sp>
        <p:nvSpPr>
          <p:cNvPr id="10" name="Slide Number Placeholder 9"/>
          <p:cNvSpPr>
            <a:spLocks noGrp="1"/>
          </p:cNvSpPr>
          <p:nvPr>
            <p:ph type="sldNum" sz="quarter" idx="12"/>
          </p:nvPr>
        </p:nvSpPr>
        <p:spPr/>
        <p:txBody>
          <a:bodyPr/>
          <a:lstStyle/>
          <a:p>
            <a:fld id="{042AED99-7FB4-404E-8A97-64753DCE42EC}" type="slidenum">
              <a:rPr kumimoji="0" lang="en-US" smtClean="0"/>
              <a:pPr/>
              <a:t>52</a:t>
            </a:fld>
            <a:endParaRPr kumimoji="0" lang="en-US"/>
          </a:p>
        </p:txBody>
      </p:sp>
    </p:spTree>
    <p:extLst>
      <p:ext uri="{BB962C8B-B14F-4D97-AF65-F5344CB8AC3E}">
        <p14:creationId xmlns:p14="http://schemas.microsoft.com/office/powerpoint/2010/main" val="23564503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3" cstate="print"/>
          <a:stretch>
            <a:fillRect/>
          </a:stretch>
        </p:blipFill>
        <p:spPr>
          <a:xfrm>
            <a:off x="0" y="0"/>
            <a:ext cx="1055576" cy="1061590"/>
          </a:xfrm>
          <a:prstGeom prst="rect">
            <a:avLst/>
          </a:prstGeom>
        </p:spPr>
      </p:pic>
      <p:sp>
        <p:nvSpPr>
          <p:cNvPr id="6" name="Title 5"/>
          <p:cNvSpPr>
            <a:spLocks noGrp="1"/>
          </p:cNvSpPr>
          <p:nvPr>
            <p:ph type="title"/>
          </p:nvPr>
        </p:nvSpPr>
        <p:spPr>
          <a:xfrm>
            <a:off x="501207" y="381000"/>
            <a:ext cx="8229600" cy="896112"/>
          </a:xfrm>
        </p:spPr>
        <p:txBody>
          <a:bodyPr>
            <a:normAutofit fontScale="90000"/>
          </a:bodyPr>
          <a:lstStyle/>
          <a:p>
            <a:pPr algn="ctr"/>
            <a:r>
              <a:rPr lang="en-US" dirty="0">
                <a:solidFill>
                  <a:schemeClr val="bg1">
                    <a:lumMod val="85000"/>
                  </a:schemeClr>
                </a:solidFill>
              </a:rPr>
              <a:t>	</a:t>
            </a:r>
            <a:br>
              <a:rPr lang="en-US" dirty="0">
                <a:solidFill>
                  <a:schemeClr val="bg1">
                    <a:lumMod val="85000"/>
                  </a:schemeClr>
                </a:solidFill>
              </a:rPr>
            </a:br>
            <a:r>
              <a:rPr lang="en-US" sz="5400" b="1" dirty="0">
                <a:solidFill>
                  <a:schemeClr val="bg1">
                    <a:lumMod val="85000"/>
                  </a:schemeClr>
                </a:solidFill>
              </a:rPr>
              <a:t> </a:t>
            </a:r>
            <a:r>
              <a:rPr lang="en-US" sz="5300" b="1" dirty="0">
                <a:solidFill>
                  <a:schemeClr val="bg1">
                    <a:lumMod val="85000"/>
                  </a:schemeClr>
                </a:solidFill>
              </a:rPr>
              <a:t>Standards </a:t>
            </a:r>
            <a:endParaRPr lang="en-US" dirty="0">
              <a:solidFill>
                <a:schemeClr val="bg1">
                  <a:lumMod val="85000"/>
                </a:schemeClr>
              </a:solidFill>
            </a:endParaRPr>
          </a:p>
        </p:txBody>
      </p:sp>
      <p:sp>
        <p:nvSpPr>
          <p:cNvPr id="8" name="Content Placeholder 7"/>
          <p:cNvSpPr>
            <a:spLocks noGrp="1"/>
          </p:cNvSpPr>
          <p:nvPr>
            <p:ph idx="1"/>
          </p:nvPr>
        </p:nvSpPr>
        <p:spPr>
          <a:xfrm>
            <a:off x="457200" y="1447800"/>
            <a:ext cx="8458200" cy="4389120"/>
          </a:xfrm>
        </p:spPr>
        <p:txBody>
          <a:bodyPr>
            <a:normAutofit fontScale="77500" lnSpcReduction="20000"/>
          </a:bodyPr>
          <a:lstStyle/>
          <a:p>
            <a:pPr>
              <a:buClr>
                <a:schemeClr val="bg1"/>
              </a:buClr>
              <a:buFont typeface="Wingdings" pitchFamily="2" charset="2"/>
              <a:buChar char="Ø"/>
            </a:pPr>
            <a:r>
              <a:rPr lang="en-US" sz="1600" dirty="0" smtClean="0">
                <a:solidFill>
                  <a:schemeClr val="bg1">
                    <a:lumMod val="85000"/>
                  </a:schemeClr>
                </a:solidFill>
                <a:hlinkClick r:id="rId4"/>
              </a:rPr>
              <a:t>American </a:t>
            </a:r>
            <a:r>
              <a:rPr lang="en-US" sz="1600" dirty="0">
                <a:solidFill>
                  <a:schemeClr val="bg1">
                    <a:lumMod val="85000"/>
                  </a:schemeClr>
                </a:solidFill>
                <a:hlinkClick r:id="rId4"/>
              </a:rPr>
              <a:t>National Standards Institute </a:t>
            </a:r>
            <a:r>
              <a:rPr lang="en-US" sz="1600" dirty="0">
                <a:solidFill>
                  <a:schemeClr val="bg1">
                    <a:lumMod val="85000"/>
                  </a:schemeClr>
                </a:solidFill>
              </a:rPr>
              <a:t>- A private, non-profit organization (501(c)3) that administers and coordinates the U.S. voluntary standardization and conformity assessment system. </a:t>
            </a:r>
          </a:p>
          <a:p>
            <a:pPr>
              <a:buClr>
                <a:schemeClr val="bg1"/>
              </a:buClr>
              <a:buFont typeface="Wingdings" pitchFamily="2" charset="2"/>
              <a:buChar char="Ø"/>
            </a:pPr>
            <a:r>
              <a:rPr lang="en-US" sz="1600" dirty="0" smtClean="0">
                <a:solidFill>
                  <a:schemeClr val="bg1">
                    <a:lumMod val="85000"/>
                  </a:schemeClr>
                </a:solidFill>
                <a:hlinkClick r:id="rId5"/>
              </a:rPr>
              <a:t>Center </a:t>
            </a:r>
            <a:r>
              <a:rPr lang="en-US" sz="1600" dirty="0">
                <a:solidFill>
                  <a:schemeClr val="bg1">
                    <a:lumMod val="85000"/>
                  </a:schemeClr>
                </a:solidFill>
                <a:hlinkClick r:id="rId5"/>
              </a:rPr>
              <a:t>for Medicare and Medicaid </a:t>
            </a:r>
            <a:r>
              <a:rPr lang="en-US" sz="1600" dirty="0" smtClean="0">
                <a:solidFill>
                  <a:schemeClr val="bg1">
                    <a:lumMod val="85000"/>
                  </a:schemeClr>
                </a:solidFill>
                <a:hlinkClick r:id="rId5"/>
              </a:rPr>
              <a:t>Services: Conditions </a:t>
            </a:r>
            <a:r>
              <a:rPr lang="en-US" sz="1600" dirty="0">
                <a:solidFill>
                  <a:schemeClr val="bg1">
                    <a:lumMod val="85000"/>
                  </a:schemeClr>
                </a:solidFill>
                <a:hlinkClick r:id="rId5"/>
              </a:rPr>
              <a:t>for Coverage (</a:t>
            </a:r>
            <a:r>
              <a:rPr lang="en-US" sz="1600" dirty="0" err="1">
                <a:solidFill>
                  <a:schemeClr val="bg1">
                    <a:lumMod val="85000"/>
                  </a:schemeClr>
                </a:solidFill>
                <a:hlinkClick r:id="rId5"/>
              </a:rPr>
              <a:t>CfCs</a:t>
            </a:r>
            <a:r>
              <a:rPr lang="en-US" sz="1600" dirty="0">
                <a:solidFill>
                  <a:schemeClr val="bg1">
                    <a:lumMod val="85000"/>
                  </a:schemeClr>
                </a:solidFill>
                <a:hlinkClick r:id="rId5"/>
              </a:rPr>
              <a:t>) </a:t>
            </a:r>
            <a:r>
              <a:rPr lang="en-US" sz="1600" dirty="0" smtClean="0">
                <a:solidFill>
                  <a:schemeClr val="bg1">
                    <a:lumMod val="85000"/>
                  </a:schemeClr>
                </a:solidFill>
                <a:hlinkClick r:id="rId5"/>
              </a:rPr>
              <a:t>and </a:t>
            </a:r>
            <a:r>
              <a:rPr lang="en-US" sz="1600" dirty="0">
                <a:solidFill>
                  <a:schemeClr val="bg1">
                    <a:lumMod val="85000"/>
                  </a:schemeClr>
                </a:solidFill>
                <a:hlinkClick r:id="rId5"/>
              </a:rPr>
              <a:t>Conditions of Participation (</a:t>
            </a:r>
            <a:r>
              <a:rPr lang="en-US" sz="1600" dirty="0" err="1">
                <a:solidFill>
                  <a:schemeClr val="bg1">
                    <a:lumMod val="85000"/>
                  </a:schemeClr>
                </a:solidFill>
                <a:hlinkClick r:id="rId5"/>
              </a:rPr>
              <a:t>CoPs</a:t>
            </a:r>
            <a:r>
              <a:rPr lang="en-US" sz="1600" dirty="0">
                <a:solidFill>
                  <a:schemeClr val="bg1">
                    <a:lumMod val="85000"/>
                  </a:schemeClr>
                </a:solidFill>
                <a:hlinkClick r:id="rId5"/>
              </a:rPr>
              <a:t>)  </a:t>
            </a:r>
            <a:r>
              <a:rPr lang="en-US" sz="1600" dirty="0">
                <a:solidFill>
                  <a:schemeClr val="bg1">
                    <a:lumMod val="85000"/>
                  </a:schemeClr>
                </a:solidFill>
              </a:rPr>
              <a:t>that health care organizations must meet to participate in the Medicare and Medicaid programs. These standards are used to improve quality and protect the health and safety of beneficiaries. Part of cms.gov.</a:t>
            </a:r>
          </a:p>
          <a:p>
            <a:pPr>
              <a:buClr>
                <a:schemeClr val="bg1"/>
              </a:buClr>
              <a:buFont typeface="Wingdings" pitchFamily="2" charset="2"/>
              <a:buChar char="Ø"/>
            </a:pPr>
            <a:r>
              <a:rPr lang="en-US" sz="1600" dirty="0" smtClean="0">
                <a:solidFill>
                  <a:schemeClr val="bg1">
                    <a:lumMod val="85000"/>
                  </a:schemeClr>
                </a:solidFill>
                <a:hlinkClick r:id="rId6"/>
              </a:rPr>
              <a:t>Centers </a:t>
            </a:r>
            <a:r>
              <a:rPr lang="en-US" sz="1600" dirty="0">
                <a:solidFill>
                  <a:schemeClr val="bg1">
                    <a:lumMod val="85000"/>
                  </a:schemeClr>
                </a:solidFill>
                <a:hlinkClick r:id="rId6"/>
              </a:rPr>
              <a:t>for Disease Control (CDC) </a:t>
            </a:r>
            <a:r>
              <a:rPr lang="en-US" sz="1600" dirty="0">
                <a:solidFill>
                  <a:schemeClr val="bg1">
                    <a:lumMod val="85000"/>
                  </a:schemeClr>
                </a:solidFill>
              </a:rPr>
              <a:t>- The leading federal agency for protecting the health and safety of people at home and abroad, providing credible information to enhance health decisions, and promoting health through strong partnerships. CDC serves as the national focus for developing and applying disease prevention and control, environmental health, and health promotion and education activities designed to improve the health of the people of the United States.</a:t>
            </a:r>
          </a:p>
          <a:p>
            <a:pPr>
              <a:buClr>
                <a:schemeClr val="bg1"/>
              </a:buClr>
              <a:buFont typeface="Wingdings" pitchFamily="2" charset="2"/>
              <a:buChar char="Ø"/>
            </a:pPr>
            <a:r>
              <a:rPr lang="en-US" sz="1600" dirty="0" smtClean="0">
                <a:solidFill>
                  <a:schemeClr val="bg1">
                    <a:lumMod val="85000"/>
                  </a:schemeClr>
                </a:solidFill>
                <a:hlinkClick r:id="rId7"/>
              </a:rPr>
              <a:t>Directory </a:t>
            </a:r>
            <a:r>
              <a:rPr lang="en-US" sz="1600" dirty="0">
                <a:solidFill>
                  <a:schemeClr val="bg1">
                    <a:lumMod val="85000"/>
                  </a:schemeClr>
                </a:solidFill>
                <a:hlinkClick r:id="rId7"/>
              </a:rPr>
              <a:t>of Health Organizations </a:t>
            </a:r>
            <a:r>
              <a:rPr lang="en-US" sz="1600" dirty="0">
                <a:solidFill>
                  <a:schemeClr val="bg1">
                    <a:lumMod val="85000"/>
                  </a:schemeClr>
                </a:solidFill>
              </a:rPr>
              <a:t>- Produced by NIH Division of Specialized Information Services, this focuses on resources covering toxicology and environmental health, HIV/AIDS, drug and consumer product information, and disaster/emergency preparedness.</a:t>
            </a:r>
          </a:p>
          <a:p>
            <a:pPr>
              <a:buClr>
                <a:schemeClr val="bg1"/>
              </a:buClr>
              <a:buFont typeface="Wingdings" pitchFamily="2" charset="2"/>
              <a:buChar char="Ø"/>
            </a:pPr>
            <a:r>
              <a:rPr lang="en-US" sz="1600" dirty="0" smtClean="0">
                <a:solidFill>
                  <a:schemeClr val="bg1">
                    <a:lumMod val="85000"/>
                  </a:schemeClr>
                </a:solidFill>
                <a:hlinkClick r:id="rId8"/>
              </a:rPr>
              <a:t>The </a:t>
            </a:r>
            <a:r>
              <a:rPr lang="en-US" sz="1600" dirty="0">
                <a:solidFill>
                  <a:schemeClr val="bg1">
                    <a:lumMod val="85000"/>
                  </a:schemeClr>
                </a:solidFill>
                <a:hlinkClick r:id="rId8"/>
              </a:rPr>
              <a:t>Joint Commission </a:t>
            </a:r>
            <a:r>
              <a:rPr lang="en-US" sz="1600" dirty="0">
                <a:solidFill>
                  <a:schemeClr val="bg1">
                    <a:lumMod val="85000"/>
                  </a:schemeClr>
                </a:solidFill>
              </a:rPr>
              <a:t>(formerly the Joint Commission on Accreditation for Healthcare Organizations - JCAHO) - An independent, not-for-profit organization, The Joint Commission is the nation's predominant standards-setting and accrediting body in health care. Their website provides a comprehensive guide to help individuals learn more about the safety and quality of The Joint Commission accredited health care organizations and programs throughout the United States.</a:t>
            </a:r>
          </a:p>
          <a:p>
            <a:pPr>
              <a:buClr>
                <a:schemeClr val="bg1"/>
              </a:buClr>
              <a:buFont typeface="Wingdings" pitchFamily="2" charset="2"/>
              <a:buChar char="Ø"/>
            </a:pPr>
            <a:r>
              <a:rPr lang="en-US" sz="1600" dirty="0" smtClean="0">
                <a:solidFill>
                  <a:schemeClr val="bg1">
                    <a:lumMod val="85000"/>
                  </a:schemeClr>
                </a:solidFill>
                <a:hlinkClick r:id="rId9"/>
              </a:rPr>
              <a:t>National </a:t>
            </a:r>
            <a:r>
              <a:rPr lang="en-US" sz="1600" dirty="0">
                <a:solidFill>
                  <a:schemeClr val="bg1">
                    <a:lumMod val="85000"/>
                  </a:schemeClr>
                </a:solidFill>
                <a:hlinkClick r:id="rId9"/>
              </a:rPr>
              <a:t>Institute for Occupational Safety and Health (NIOSH) </a:t>
            </a:r>
            <a:r>
              <a:rPr lang="en-US" sz="1600" dirty="0">
                <a:solidFill>
                  <a:schemeClr val="bg1">
                    <a:lumMod val="85000"/>
                  </a:schemeClr>
                </a:solidFill>
              </a:rPr>
              <a:t>- Established to help assure safe and healthful working conditions for working men and women by providing research, information, education, and training in the field of occupational safety and health. Part of CDC.gov</a:t>
            </a:r>
          </a:p>
          <a:p>
            <a:pPr>
              <a:buClr>
                <a:schemeClr val="bg1"/>
              </a:buClr>
              <a:buFont typeface="Wingdings" pitchFamily="2" charset="2"/>
              <a:buChar char="Ø"/>
            </a:pPr>
            <a:r>
              <a:rPr lang="en-US" sz="1600" dirty="0" smtClean="0">
                <a:solidFill>
                  <a:schemeClr val="bg1">
                    <a:lumMod val="85000"/>
                  </a:schemeClr>
                </a:solidFill>
                <a:hlinkClick r:id="rId10"/>
              </a:rPr>
              <a:t>Occupational </a:t>
            </a:r>
            <a:r>
              <a:rPr lang="en-US" sz="1600" dirty="0">
                <a:solidFill>
                  <a:schemeClr val="bg1">
                    <a:lumMod val="85000"/>
                  </a:schemeClr>
                </a:solidFill>
                <a:hlinkClick r:id="rId10"/>
              </a:rPr>
              <a:t>Safety and Health Administration (OSHA) </a:t>
            </a:r>
            <a:r>
              <a:rPr lang="en-US" sz="1600" dirty="0">
                <a:solidFill>
                  <a:schemeClr val="bg1">
                    <a:lumMod val="85000"/>
                  </a:schemeClr>
                </a:solidFill>
              </a:rPr>
              <a:t>- A member agency of the Department of Labor responsible for developing and enforcing workplace safety and health regulations.</a:t>
            </a:r>
          </a:p>
          <a:p>
            <a:pPr>
              <a:buClr>
                <a:schemeClr val="bg1"/>
              </a:buClr>
              <a:buFont typeface="Wingdings" pitchFamily="2" charset="2"/>
              <a:buChar char="Ø"/>
            </a:pPr>
            <a:r>
              <a:rPr lang="en-US" sz="1600" dirty="0" smtClean="0">
                <a:solidFill>
                  <a:schemeClr val="bg1">
                    <a:lumMod val="85000"/>
                  </a:schemeClr>
                </a:solidFill>
                <a:hlinkClick r:id="rId11"/>
              </a:rPr>
              <a:t>U.S</a:t>
            </a:r>
            <a:r>
              <a:rPr lang="en-US" sz="1600" dirty="0">
                <a:solidFill>
                  <a:schemeClr val="bg1">
                    <a:lumMod val="85000"/>
                  </a:schemeClr>
                </a:solidFill>
                <a:hlinkClick r:id="rId11"/>
              </a:rPr>
              <a:t>. Food and Drug </a:t>
            </a:r>
            <a:r>
              <a:rPr lang="en-US" sz="1600" dirty="0" smtClean="0">
                <a:solidFill>
                  <a:schemeClr val="bg1">
                    <a:lumMod val="85000"/>
                  </a:schemeClr>
                </a:solidFill>
                <a:hlinkClick r:id="rId11"/>
              </a:rPr>
              <a:t>Administration </a:t>
            </a:r>
            <a:r>
              <a:rPr lang="en-US" sz="1600" dirty="0">
                <a:solidFill>
                  <a:schemeClr val="bg1">
                    <a:lumMod val="85000"/>
                  </a:schemeClr>
                </a:solidFill>
                <a:hlinkClick r:id="rId11"/>
              </a:rPr>
              <a:t>(FDA)</a:t>
            </a:r>
            <a:r>
              <a:rPr lang="en-US" sz="1600" dirty="0">
                <a:solidFill>
                  <a:schemeClr val="bg1">
                    <a:lumMod val="85000"/>
                  </a:schemeClr>
                </a:solidFill>
              </a:rPr>
              <a:t> - Responsible for protecting the public health by assuring the safety, efficacy, and security of human and veterinary drugs, biological products, medical devices, our nation’s food supply, cosmetics, and products that emit radiation.</a:t>
            </a:r>
          </a:p>
        </p:txBody>
      </p:sp>
      <p:pic>
        <p:nvPicPr>
          <p:cNvPr id="9" name="Picture 8" descr="origenal logo_custom_.jpg"/>
          <p:cNvPicPr>
            <a:picLocks noChangeAspect="1"/>
          </p:cNvPicPr>
          <p:nvPr/>
        </p:nvPicPr>
        <p:blipFill>
          <a:blip r:embed="rId12" cstate="print"/>
          <a:stretch>
            <a:fillRect/>
          </a:stretch>
        </p:blipFill>
        <p:spPr>
          <a:xfrm>
            <a:off x="8041822" y="0"/>
            <a:ext cx="1102178" cy="1114426"/>
          </a:xfrm>
          <a:prstGeom prst="rect">
            <a:avLst/>
          </a:prstGeom>
        </p:spPr>
      </p:pic>
      <p:sp>
        <p:nvSpPr>
          <p:cNvPr id="10" name="Slide Number Placeholder 9"/>
          <p:cNvSpPr>
            <a:spLocks noGrp="1"/>
          </p:cNvSpPr>
          <p:nvPr>
            <p:ph type="sldNum" sz="quarter" idx="12"/>
          </p:nvPr>
        </p:nvSpPr>
        <p:spPr/>
        <p:txBody>
          <a:bodyPr/>
          <a:lstStyle/>
          <a:p>
            <a:fld id="{042AED99-7FB4-404E-8A97-64753DCE42EC}" type="slidenum">
              <a:rPr kumimoji="0" lang="en-US" smtClean="0"/>
              <a:pPr/>
              <a:t>53</a:t>
            </a:fld>
            <a:endParaRPr kumimoji="0" lang="en-US"/>
          </a:p>
        </p:txBody>
      </p:sp>
    </p:spTree>
    <p:extLst>
      <p:ext uri="{BB962C8B-B14F-4D97-AF65-F5344CB8AC3E}">
        <p14:creationId xmlns:p14="http://schemas.microsoft.com/office/powerpoint/2010/main" val="426999441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3" cstate="print"/>
          <a:stretch>
            <a:fillRect/>
          </a:stretch>
        </p:blipFill>
        <p:spPr>
          <a:xfrm>
            <a:off x="0" y="0"/>
            <a:ext cx="1055576" cy="1061590"/>
          </a:xfrm>
          <a:prstGeom prst="rect">
            <a:avLst/>
          </a:prstGeom>
        </p:spPr>
      </p:pic>
      <p:sp>
        <p:nvSpPr>
          <p:cNvPr id="6" name="Title 5"/>
          <p:cNvSpPr>
            <a:spLocks noGrp="1"/>
          </p:cNvSpPr>
          <p:nvPr>
            <p:ph type="title"/>
          </p:nvPr>
        </p:nvSpPr>
        <p:spPr>
          <a:xfrm>
            <a:off x="685800" y="838200"/>
            <a:ext cx="8229600" cy="732662"/>
          </a:xfrm>
        </p:spPr>
        <p:txBody>
          <a:bodyPr>
            <a:normAutofit fontScale="90000"/>
          </a:bodyPr>
          <a:lstStyle/>
          <a:p>
            <a:pPr marL="0" indent="0" algn="ctr"/>
            <a:r>
              <a:rPr lang="en-US" dirty="0">
                <a:solidFill>
                  <a:schemeClr val="bg1">
                    <a:lumMod val="85000"/>
                  </a:schemeClr>
                </a:solidFill>
              </a:rPr>
              <a:t>	</a:t>
            </a:r>
            <a:br>
              <a:rPr lang="en-US" dirty="0">
                <a:solidFill>
                  <a:schemeClr val="bg1">
                    <a:lumMod val="85000"/>
                  </a:schemeClr>
                </a:solidFill>
              </a:rPr>
            </a:br>
            <a:r>
              <a:rPr lang="en-US" sz="4400" b="1" dirty="0">
                <a:solidFill>
                  <a:schemeClr val="bg1">
                    <a:lumMod val="85000"/>
                  </a:schemeClr>
                </a:solidFill>
              </a:rPr>
              <a:t>State and Federal Laws </a:t>
            </a:r>
            <a:endParaRPr lang="en-US" sz="5400" b="1" dirty="0">
              <a:solidFill>
                <a:schemeClr val="bg1">
                  <a:lumMod val="85000"/>
                </a:schemeClr>
              </a:solidFill>
            </a:endParaRPr>
          </a:p>
        </p:txBody>
      </p:sp>
      <p:sp>
        <p:nvSpPr>
          <p:cNvPr id="8" name="Content Placeholder 7"/>
          <p:cNvSpPr>
            <a:spLocks noGrp="1"/>
          </p:cNvSpPr>
          <p:nvPr>
            <p:ph idx="1"/>
          </p:nvPr>
        </p:nvSpPr>
        <p:spPr>
          <a:xfrm>
            <a:off x="504751" y="1752600"/>
            <a:ext cx="8458200" cy="4389120"/>
          </a:xfrm>
        </p:spPr>
        <p:txBody>
          <a:bodyPr>
            <a:normAutofit/>
          </a:bodyPr>
          <a:lstStyle/>
          <a:p>
            <a:pPr>
              <a:buClr>
                <a:schemeClr val="bg1"/>
              </a:buClr>
              <a:buFont typeface="Wingdings" pitchFamily="2" charset="2"/>
              <a:buChar char="Ø"/>
            </a:pPr>
            <a:r>
              <a:rPr lang="en-US" sz="1600" dirty="0" smtClean="0">
                <a:solidFill>
                  <a:schemeClr val="bg1">
                    <a:lumMod val="85000"/>
                  </a:schemeClr>
                </a:solidFill>
              </a:rPr>
              <a:t>Your State’s Medical </a:t>
            </a:r>
            <a:r>
              <a:rPr lang="en-US" sz="1600" dirty="0">
                <a:solidFill>
                  <a:schemeClr val="bg1">
                    <a:lumMod val="85000"/>
                  </a:schemeClr>
                </a:solidFill>
              </a:rPr>
              <a:t>Society </a:t>
            </a:r>
            <a:r>
              <a:rPr lang="en-US" sz="1600" dirty="0" smtClean="0">
                <a:solidFill>
                  <a:schemeClr val="bg1">
                    <a:lumMod val="85000"/>
                  </a:schemeClr>
                </a:solidFill>
              </a:rPr>
              <a:t>Website- Site </a:t>
            </a:r>
            <a:r>
              <a:rPr lang="en-US" sz="1600" dirty="0">
                <a:solidFill>
                  <a:schemeClr val="bg1">
                    <a:lumMod val="85000"/>
                  </a:schemeClr>
                </a:solidFill>
              </a:rPr>
              <a:t>contains a membership directory, meetings information, special societies within the organization, an accreditation program for members, and a news section with health news updates, which frequently contain legislative information as it relates to healthcare.</a:t>
            </a:r>
          </a:p>
          <a:p>
            <a:pPr>
              <a:buClr>
                <a:schemeClr val="bg1"/>
              </a:buClr>
              <a:buFont typeface="Wingdings" pitchFamily="2" charset="2"/>
              <a:buChar char="Ø"/>
            </a:pPr>
            <a:r>
              <a:rPr lang="en-US" sz="1600" dirty="0">
                <a:solidFill>
                  <a:schemeClr val="bg1">
                    <a:lumMod val="85000"/>
                  </a:schemeClr>
                </a:solidFill>
              </a:rPr>
              <a:t>Your State’s Department of Justice Website- </a:t>
            </a:r>
            <a:r>
              <a:rPr lang="en-US" sz="1600" dirty="0" smtClean="0">
                <a:solidFill>
                  <a:schemeClr val="bg1">
                    <a:lumMod val="85000"/>
                  </a:schemeClr>
                </a:solidFill>
              </a:rPr>
              <a:t>This </a:t>
            </a:r>
            <a:r>
              <a:rPr lang="en-US" sz="1600" dirty="0">
                <a:solidFill>
                  <a:schemeClr val="bg1">
                    <a:lumMod val="85000"/>
                  </a:schemeClr>
                </a:solidFill>
              </a:rPr>
              <a:t>site contains information about state laws as they pertain to consumer protection, health, the do-not-call registry, citizens' rights, and the environment. The site also has a lengthy list of resources available to the public at large. </a:t>
            </a:r>
          </a:p>
          <a:p>
            <a:pPr>
              <a:buClr>
                <a:schemeClr val="bg1"/>
              </a:buClr>
              <a:buFont typeface="Wingdings" pitchFamily="2" charset="2"/>
              <a:buChar char="Ø"/>
            </a:pPr>
            <a:r>
              <a:rPr lang="en-US" sz="1600" dirty="0">
                <a:solidFill>
                  <a:schemeClr val="bg1">
                    <a:lumMod val="85000"/>
                  </a:schemeClr>
                </a:solidFill>
              </a:rPr>
              <a:t>Your State’s State Government Website - </a:t>
            </a:r>
            <a:r>
              <a:rPr lang="en-US" sz="1600" dirty="0" smtClean="0">
                <a:solidFill>
                  <a:schemeClr val="bg1">
                    <a:lumMod val="85000"/>
                  </a:schemeClr>
                </a:solidFill>
              </a:rPr>
              <a:t>This </a:t>
            </a:r>
            <a:r>
              <a:rPr lang="en-US" sz="1600" dirty="0">
                <a:solidFill>
                  <a:schemeClr val="bg1">
                    <a:lumMod val="85000"/>
                  </a:schemeClr>
                </a:solidFill>
              </a:rPr>
              <a:t>site contains a comprehensive list of all government agencies, facts and figures about </a:t>
            </a:r>
            <a:r>
              <a:rPr lang="en-US" sz="1600" dirty="0" smtClean="0">
                <a:solidFill>
                  <a:schemeClr val="bg1">
                    <a:lumMod val="85000"/>
                  </a:schemeClr>
                </a:solidFill>
              </a:rPr>
              <a:t>your state, </a:t>
            </a:r>
            <a:r>
              <a:rPr lang="en-US" sz="1600" dirty="0">
                <a:solidFill>
                  <a:schemeClr val="bg1">
                    <a:lumMod val="85000"/>
                  </a:schemeClr>
                </a:solidFill>
              </a:rPr>
              <a:t>and also sections specifically designed for parents, students, and visitors to </a:t>
            </a:r>
            <a:r>
              <a:rPr lang="en-US" sz="1600" dirty="0" smtClean="0">
                <a:solidFill>
                  <a:schemeClr val="bg1">
                    <a:lumMod val="85000"/>
                  </a:schemeClr>
                </a:solidFill>
              </a:rPr>
              <a:t>your </a:t>
            </a:r>
            <a:r>
              <a:rPr lang="en-US" sz="1600" dirty="0">
                <a:solidFill>
                  <a:schemeClr val="bg1">
                    <a:lumMod val="85000"/>
                  </a:schemeClr>
                </a:solidFill>
              </a:rPr>
              <a:t>state. </a:t>
            </a:r>
          </a:p>
          <a:p>
            <a:pPr>
              <a:buClr>
                <a:schemeClr val="bg1"/>
              </a:buClr>
              <a:buFont typeface="Wingdings" pitchFamily="2" charset="2"/>
              <a:buChar char="Ø"/>
            </a:pPr>
            <a:r>
              <a:rPr lang="en-US" sz="1600" dirty="0" smtClean="0">
                <a:solidFill>
                  <a:schemeClr val="bg1">
                    <a:lumMod val="85000"/>
                  </a:schemeClr>
                </a:solidFill>
                <a:hlinkClick r:id="rId4" action="ppaction://hlinkfile"/>
              </a:rPr>
              <a:t>USA.gov</a:t>
            </a:r>
            <a:r>
              <a:rPr lang="en-US" sz="1600" dirty="0" smtClean="0">
                <a:solidFill>
                  <a:schemeClr val="bg1">
                    <a:lumMod val="85000"/>
                  </a:schemeClr>
                </a:solidFill>
              </a:rPr>
              <a:t> </a:t>
            </a:r>
            <a:r>
              <a:rPr lang="en-US" sz="1600" dirty="0">
                <a:solidFill>
                  <a:schemeClr val="bg1">
                    <a:lumMod val="85000"/>
                  </a:schemeClr>
                </a:solidFill>
              </a:rPr>
              <a:t>- The United States government's official web portal serving as a gateway to US government information on the web. Users can search millions of state and federal government documents on a wide variety of topics such as: health, benefits and grants, consumer protection, and countless other pertinent topics. </a:t>
            </a:r>
            <a:endParaRPr lang="en-US" sz="1600" dirty="0" smtClean="0">
              <a:solidFill>
                <a:schemeClr val="bg1">
                  <a:lumMod val="85000"/>
                </a:schemeClr>
              </a:solidFill>
            </a:endParaRPr>
          </a:p>
          <a:p>
            <a:pPr>
              <a:buClr>
                <a:schemeClr val="bg1"/>
              </a:buClr>
              <a:buFont typeface="Wingdings" pitchFamily="2" charset="2"/>
              <a:buChar char="Ø"/>
            </a:pPr>
            <a:r>
              <a:rPr lang="en-US" sz="1600" dirty="0" smtClean="0">
                <a:solidFill>
                  <a:schemeClr val="bg1">
                    <a:lumMod val="85000"/>
                  </a:schemeClr>
                </a:solidFill>
                <a:hlinkClick r:id="rId5"/>
              </a:rPr>
              <a:t>United </a:t>
            </a:r>
            <a:r>
              <a:rPr lang="en-US" sz="1600" dirty="0">
                <a:solidFill>
                  <a:schemeClr val="bg1">
                    <a:lumMod val="85000"/>
                  </a:schemeClr>
                </a:solidFill>
                <a:hlinkClick r:id="rId5"/>
              </a:rPr>
              <a:t>States Census Bureau </a:t>
            </a:r>
            <a:r>
              <a:rPr lang="en-US" sz="1600" dirty="0">
                <a:solidFill>
                  <a:schemeClr val="bg1">
                    <a:lumMod val="85000"/>
                  </a:schemeClr>
                </a:solidFill>
              </a:rPr>
              <a:t>- Online portal to the most current US Census information.</a:t>
            </a:r>
          </a:p>
        </p:txBody>
      </p:sp>
      <p:pic>
        <p:nvPicPr>
          <p:cNvPr id="9" name="Picture 8" descr="origenal logo_custom_.jpg"/>
          <p:cNvPicPr>
            <a:picLocks noChangeAspect="1"/>
          </p:cNvPicPr>
          <p:nvPr/>
        </p:nvPicPr>
        <p:blipFill>
          <a:blip r:embed="rId6" cstate="print"/>
          <a:stretch>
            <a:fillRect/>
          </a:stretch>
        </p:blipFill>
        <p:spPr>
          <a:xfrm>
            <a:off x="8041822" y="0"/>
            <a:ext cx="1102178" cy="1114426"/>
          </a:xfrm>
          <a:prstGeom prst="rect">
            <a:avLst/>
          </a:prstGeom>
        </p:spPr>
      </p:pic>
      <p:sp>
        <p:nvSpPr>
          <p:cNvPr id="10" name="Slide Number Placeholder 9"/>
          <p:cNvSpPr>
            <a:spLocks noGrp="1"/>
          </p:cNvSpPr>
          <p:nvPr>
            <p:ph type="sldNum" sz="quarter" idx="12"/>
          </p:nvPr>
        </p:nvSpPr>
        <p:spPr/>
        <p:txBody>
          <a:bodyPr/>
          <a:lstStyle/>
          <a:p>
            <a:fld id="{042AED99-7FB4-404E-8A97-64753DCE42EC}" type="slidenum">
              <a:rPr kumimoji="0" lang="en-US" smtClean="0"/>
              <a:pPr/>
              <a:t>54</a:t>
            </a:fld>
            <a:endParaRPr kumimoji="0" lang="en-US"/>
          </a:p>
        </p:txBody>
      </p:sp>
    </p:spTree>
    <p:extLst>
      <p:ext uri="{BB962C8B-B14F-4D97-AF65-F5344CB8AC3E}">
        <p14:creationId xmlns:p14="http://schemas.microsoft.com/office/powerpoint/2010/main" val="26641761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3" cstate="print"/>
          <a:stretch>
            <a:fillRect/>
          </a:stretch>
        </p:blipFill>
        <p:spPr>
          <a:xfrm>
            <a:off x="0" y="0"/>
            <a:ext cx="1055576" cy="1061590"/>
          </a:xfrm>
          <a:prstGeom prst="rect">
            <a:avLst/>
          </a:prstGeom>
        </p:spPr>
      </p:pic>
      <p:sp>
        <p:nvSpPr>
          <p:cNvPr id="8" name="TextBox 7"/>
          <p:cNvSpPr txBox="1"/>
          <p:nvPr/>
        </p:nvSpPr>
        <p:spPr>
          <a:xfrm>
            <a:off x="914400" y="838200"/>
            <a:ext cx="7772400" cy="2416046"/>
          </a:xfrm>
          <a:prstGeom prst="rect">
            <a:avLst/>
          </a:prstGeom>
          <a:noFill/>
        </p:spPr>
        <p:txBody>
          <a:bodyPr wrap="square" rtlCol="0">
            <a:spAutoFit/>
          </a:bodyPr>
          <a:lstStyle/>
          <a:p>
            <a:pPr marL="571500" indent="-571500">
              <a:buClr>
                <a:schemeClr val="bg1"/>
              </a:buClr>
              <a:buFont typeface="+mj-lt"/>
              <a:buAutoNum type="romanUcPeriod" startAt="7"/>
            </a:pPr>
            <a:r>
              <a:rPr lang="en-US" sz="2400" dirty="0" smtClean="0">
                <a:solidFill>
                  <a:schemeClr val="bg1">
                    <a:lumMod val="85000"/>
                  </a:schemeClr>
                </a:solidFill>
              </a:rPr>
              <a:t> Appendix  I</a:t>
            </a:r>
          </a:p>
          <a:p>
            <a:pPr marL="571500" indent="-571500">
              <a:buClr>
                <a:schemeClr val="bg1"/>
              </a:buClr>
            </a:pPr>
            <a:r>
              <a:rPr lang="en-US" sz="1900" dirty="0" smtClean="0">
                <a:solidFill>
                  <a:schemeClr val="bg1">
                    <a:lumMod val="85000"/>
                  </a:schemeClr>
                </a:solidFill>
              </a:rPr>
              <a:t>         </a:t>
            </a:r>
            <a:r>
              <a:rPr lang="en-US" sz="1600" dirty="0" smtClean="0">
                <a:solidFill>
                  <a:schemeClr val="bg1">
                    <a:lumMod val="85000"/>
                  </a:schemeClr>
                </a:solidFill>
              </a:rPr>
              <a:t>The following is a story board which exemplifies the vast areas the HSO can affiliate themselves and continue to grow</a:t>
            </a:r>
          </a:p>
          <a:p>
            <a:pPr marL="571500" indent="-571500">
              <a:buClr>
                <a:schemeClr val="bg1"/>
              </a:buClr>
            </a:pPr>
            <a:endParaRPr lang="en-US" sz="1900" dirty="0" smtClean="0">
              <a:solidFill>
                <a:schemeClr val="bg1">
                  <a:lumMod val="85000"/>
                </a:schemeClr>
              </a:solidFill>
            </a:endParaRPr>
          </a:p>
          <a:p>
            <a:pPr marL="571500" indent="-571500">
              <a:buClr>
                <a:schemeClr val="bg1"/>
              </a:buClr>
            </a:pPr>
            <a:r>
              <a:rPr lang="en-US" sz="1900" b="1" i="1" u="sng" dirty="0" smtClean="0">
                <a:solidFill>
                  <a:schemeClr val="bg1">
                    <a:lumMod val="85000"/>
                  </a:schemeClr>
                </a:solidFill>
              </a:rPr>
              <a:t>Disclaimer: </a:t>
            </a:r>
          </a:p>
          <a:p>
            <a:pPr marL="571500" indent="-571500">
              <a:buClr>
                <a:schemeClr val="bg1"/>
              </a:buClr>
            </a:pPr>
            <a:r>
              <a:rPr lang="en-US" sz="1900" i="1" dirty="0" smtClean="0">
                <a:solidFill>
                  <a:schemeClr val="bg1">
                    <a:lumMod val="85000"/>
                  </a:schemeClr>
                </a:solidFill>
              </a:rPr>
              <a:t>         </a:t>
            </a:r>
            <a:r>
              <a:rPr lang="en-US" sz="1600" i="1" dirty="0" smtClean="0">
                <a:solidFill>
                  <a:schemeClr val="bg1">
                    <a:lumMod val="85000"/>
                  </a:schemeClr>
                </a:solidFill>
              </a:rPr>
              <a:t>This list is not  exhaustive. It is provided to help you think of things you might not have considered. </a:t>
            </a:r>
          </a:p>
          <a:p>
            <a:pPr marL="571500" indent="-571500">
              <a:buClr>
                <a:schemeClr val="bg1"/>
              </a:buClr>
            </a:pPr>
            <a:r>
              <a:rPr lang="en-US" sz="1900" dirty="0" smtClean="0">
                <a:solidFill>
                  <a:schemeClr val="bg1">
                    <a:lumMod val="85000"/>
                  </a:schemeClr>
                </a:solidFill>
              </a:rPr>
              <a:t>**We can incorporate the AMSUS Slides, </a:t>
            </a:r>
            <a:r>
              <a:rPr lang="en-US" sz="1900" dirty="0" err="1" smtClean="0">
                <a:solidFill>
                  <a:schemeClr val="bg1">
                    <a:lumMod val="85000"/>
                  </a:schemeClr>
                </a:solidFill>
              </a:rPr>
              <a:t>etc</a:t>
            </a:r>
            <a:r>
              <a:rPr lang="en-US" sz="1900" smtClean="0">
                <a:solidFill>
                  <a:schemeClr val="bg1">
                    <a:lumMod val="85000"/>
                  </a:schemeClr>
                </a:solidFill>
              </a:rPr>
              <a:t>***</a:t>
            </a:r>
            <a:endParaRPr lang="en-US" sz="1900" dirty="0" smtClean="0">
              <a:solidFill>
                <a:schemeClr val="bg1">
                  <a:lumMod val="85000"/>
                </a:schemeClr>
              </a:solidFill>
            </a:endParaRPr>
          </a:p>
        </p:txBody>
      </p:sp>
      <p:pic>
        <p:nvPicPr>
          <p:cNvPr id="5" name="Picture 4" descr="origenal logo_custom_.jpg"/>
          <p:cNvPicPr>
            <a:picLocks noChangeAspect="1"/>
          </p:cNvPicPr>
          <p:nvPr/>
        </p:nvPicPr>
        <p:blipFill>
          <a:blip r:embed="rId4" cstate="print"/>
          <a:stretch>
            <a:fillRect/>
          </a:stretch>
        </p:blipFill>
        <p:spPr>
          <a:xfrm>
            <a:off x="8041822" y="0"/>
            <a:ext cx="1102178" cy="1114426"/>
          </a:xfrm>
          <a:prstGeom prst="rect">
            <a:avLst/>
          </a:prstGeom>
        </p:spPr>
      </p:pic>
      <p:sp>
        <p:nvSpPr>
          <p:cNvPr id="9" name="Slide Number Placeholder 8"/>
          <p:cNvSpPr>
            <a:spLocks noGrp="1"/>
          </p:cNvSpPr>
          <p:nvPr>
            <p:ph type="sldNum" sz="quarter" idx="12"/>
          </p:nvPr>
        </p:nvSpPr>
        <p:spPr/>
        <p:txBody>
          <a:bodyPr/>
          <a:lstStyle/>
          <a:p>
            <a:fld id="{042AED99-7FB4-404E-8A97-64753DCE42EC}" type="slidenum">
              <a:rPr kumimoji="0" lang="en-US" smtClean="0"/>
              <a:pPr/>
              <a:t>55</a:t>
            </a:fld>
            <a:endParaRPr kumimoji="0"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3" cstate="print"/>
          <a:stretch>
            <a:fillRect/>
          </a:stretch>
        </p:blipFill>
        <p:spPr>
          <a:xfrm>
            <a:off x="0" y="0"/>
            <a:ext cx="1055576" cy="1061590"/>
          </a:xfrm>
          <a:prstGeom prst="rect">
            <a:avLst/>
          </a:prstGeom>
        </p:spPr>
      </p:pic>
      <p:pic>
        <p:nvPicPr>
          <p:cNvPr id="4" name="Picture 3" descr="origenal logo_custom_.jpg"/>
          <p:cNvPicPr>
            <a:picLocks noChangeAspect="1"/>
          </p:cNvPicPr>
          <p:nvPr/>
        </p:nvPicPr>
        <p:blipFill>
          <a:blip r:embed="rId4" cstate="print"/>
          <a:stretch>
            <a:fillRect/>
          </a:stretch>
        </p:blipFill>
        <p:spPr>
          <a:xfrm>
            <a:off x="8041822" y="0"/>
            <a:ext cx="1102178" cy="1114426"/>
          </a:xfrm>
          <a:prstGeom prst="rect">
            <a:avLst/>
          </a:prstGeom>
        </p:spPr>
      </p:pic>
      <p:sp>
        <p:nvSpPr>
          <p:cNvPr id="5" name="Slide Number Placeholder 4"/>
          <p:cNvSpPr>
            <a:spLocks noGrp="1"/>
          </p:cNvSpPr>
          <p:nvPr>
            <p:ph type="sldNum" sz="quarter" idx="12"/>
          </p:nvPr>
        </p:nvSpPr>
        <p:spPr/>
        <p:txBody>
          <a:bodyPr/>
          <a:lstStyle/>
          <a:p>
            <a:fld id="{042AED99-7FB4-404E-8A97-64753DCE42EC}" type="slidenum">
              <a:rPr kumimoji="0" lang="en-US" smtClean="0"/>
              <a:pPr/>
              <a:t>56</a:t>
            </a:fld>
            <a:endParaRPr kumimoji="0" lang="en-US"/>
          </a:p>
        </p:txBody>
      </p:sp>
      <p:sp>
        <p:nvSpPr>
          <p:cNvPr id="8" name="TextBox 7"/>
          <p:cNvSpPr txBox="1"/>
          <p:nvPr/>
        </p:nvSpPr>
        <p:spPr>
          <a:xfrm>
            <a:off x="609600" y="1061590"/>
            <a:ext cx="8153400" cy="3785652"/>
          </a:xfrm>
          <a:prstGeom prst="rect">
            <a:avLst/>
          </a:prstGeom>
          <a:noFill/>
        </p:spPr>
        <p:txBody>
          <a:bodyPr wrap="square" rtlCol="0">
            <a:spAutoFit/>
          </a:bodyPr>
          <a:lstStyle/>
          <a:p>
            <a:r>
              <a:rPr lang="en-US" sz="2000" dirty="0">
                <a:solidFill>
                  <a:schemeClr val="bg1">
                    <a:lumMod val="95000"/>
                  </a:schemeClr>
                </a:solidFill>
              </a:rPr>
              <a:t>The information contained and documented here was compiled through a collaborative effort by the members of the HAPAG Professional Affiliation and Accreditation Team</a:t>
            </a:r>
          </a:p>
          <a:p>
            <a:endParaRPr lang="en-US" sz="2000" dirty="0">
              <a:solidFill>
                <a:schemeClr val="tx1">
                  <a:lumMod val="85000"/>
                </a:schemeClr>
              </a:solidFill>
            </a:endParaRPr>
          </a:p>
          <a:p>
            <a:r>
              <a:rPr lang="en-US" sz="2000" dirty="0">
                <a:solidFill>
                  <a:schemeClr val="bg1">
                    <a:lumMod val="95000"/>
                  </a:schemeClr>
                </a:solidFill>
              </a:rPr>
              <a:t>Category Lead: </a:t>
            </a:r>
          </a:p>
          <a:p>
            <a:pPr marL="800100" lvl="1" indent="-342900">
              <a:buFont typeface="Arial" panose="020B0604020202020204" pitchFamily="34" charset="0"/>
              <a:buChar char="•"/>
            </a:pPr>
            <a:r>
              <a:rPr lang="en-US" sz="2000" dirty="0">
                <a:solidFill>
                  <a:schemeClr val="bg1">
                    <a:lumMod val="95000"/>
                  </a:schemeClr>
                </a:solidFill>
              </a:rPr>
              <a:t>LCDR Makeva Rhoden </a:t>
            </a:r>
            <a:r>
              <a:rPr lang="en-US" sz="2000" dirty="0">
                <a:solidFill>
                  <a:schemeClr val="bg1">
                    <a:lumMod val="95000"/>
                  </a:schemeClr>
                </a:solidFill>
                <a:hlinkClick r:id="rId5"/>
              </a:rPr>
              <a:t>mrhoden@hrsa.gov</a:t>
            </a:r>
            <a:endParaRPr lang="en-US" sz="2000" dirty="0">
              <a:solidFill>
                <a:schemeClr val="bg1">
                  <a:lumMod val="95000"/>
                </a:schemeClr>
              </a:solidFill>
            </a:endParaRPr>
          </a:p>
          <a:p>
            <a:endParaRPr lang="en-US" sz="2000" dirty="0">
              <a:solidFill>
                <a:schemeClr val="bg1">
                  <a:lumMod val="95000"/>
                </a:schemeClr>
              </a:solidFill>
            </a:endParaRPr>
          </a:p>
          <a:p>
            <a:r>
              <a:rPr lang="en-US" sz="2000" dirty="0">
                <a:solidFill>
                  <a:schemeClr val="bg1">
                    <a:lumMod val="95000"/>
                  </a:schemeClr>
                </a:solidFill>
              </a:rPr>
              <a:t>Team Members: </a:t>
            </a:r>
          </a:p>
          <a:p>
            <a:pPr marL="800100" lvl="1" indent="-342900">
              <a:buFont typeface="Arial" panose="020B0604020202020204" pitchFamily="34" charset="0"/>
              <a:buChar char="•"/>
            </a:pPr>
            <a:r>
              <a:rPr lang="en-US" sz="2000" dirty="0">
                <a:solidFill>
                  <a:schemeClr val="bg1">
                    <a:lumMod val="95000"/>
                  </a:schemeClr>
                </a:solidFill>
              </a:rPr>
              <a:t>CDR Michelle </a:t>
            </a:r>
            <a:r>
              <a:rPr lang="en-US" sz="2000" dirty="0" smtClean="0">
                <a:solidFill>
                  <a:schemeClr val="bg1">
                    <a:lumMod val="95000"/>
                  </a:schemeClr>
                </a:solidFill>
              </a:rPr>
              <a:t>Everett/</a:t>
            </a:r>
            <a:r>
              <a:rPr lang="en-US" sz="2000" dirty="0" smtClean="0">
                <a:solidFill>
                  <a:schemeClr val="bg1">
                    <a:lumMod val="95000"/>
                  </a:schemeClr>
                </a:solidFill>
                <a:hlinkClick r:id="rId6"/>
              </a:rPr>
              <a:t>meverett@hrsa.gov</a:t>
            </a:r>
            <a:endParaRPr lang="en-US" sz="2000" dirty="0">
              <a:solidFill>
                <a:schemeClr val="bg1">
                  <a:lumMod val="95000"/>
                </a:schemeClr>
              </a:solidFill>
            </a:endParaRPr>
          </a:p>
          <a:p>
            <a:pPr marL="800100" lvl="1" indent="-342900">
              <a:buFont typeface="Arial" panose="020B0604020202020204" pitchFamily="34" charset="0"/>
              <a:buChar char="•"/>
            </a:pPr>
            <a:r>
              <a:rPr lang="en-US" sz="2000" dirty="0">
                <a:solidFill>
                  <a:schemeClr val="bg1">
                    <a:lumMod val="95000"/>
                  </a:schemeClr>
                </a:solidFill>
              </a:rPr>
              <a:t>CDR Brett </a:t>
            </a:r>
            <a:r>
              <a:rPr lang="en-US" sz="2000" dirty="0" smtClean="0">
                <a:solidFill>
                  <a:schemeClr val="bg1">
                    <a:lumMod val="95000"/>
                  </a:schemeClr>
                </a:solidFill>
              </a:rPr>
              <a:t>Maycock/ </a:t>
            </a:r>
            <a:r>
              <a:rPr lang="en-US" sz="2000" dirty="0" smtClean="0">
                <a:solidFill>
                  <a:schemeClr val="bg1">
                    <a:lumMod val="95000"/>
                  </a:schemeClr>
                </a:solidFill>
                <a:hlinkClick r:id="rId7"/>
              </a:rPr>
              <a:t>Brett.Maycock@hq.dhs.gov</a:t>
            </a:r>
            <a:r>
              <a:rPr lang="en-US" sz="2000" dirty="0" smtClean="0">
                <a:solidFill>
                  <a:schemeClr val="bg1">
                    <a:lumMod val="95000"/>
                  </a:schemeClr>
                </a:solidFill>
              </a:rPr>
              <a:t>  </a:t>
            </a:r>
            <a:endParaRPr lang="en-US" sz="2000" dirty="0">
              <a:solidFill>
                <a:schemeClr val="bg1">
                  <a:lumMod val="95000"/>
                </a:schemeClr>
              </a:solidFill>
            </a:endParaRPr>
          </a:p>
          <a:p>
            <a:pPr marL="800100" lvl="1" indent="-342900">
              <a:buFont typeface="Arial" panose="020B0604020202020204" pitchFamily="34" charset="0"/>
              <a:buChar char="•"/>
            </a:pPr>
            <a:r>
              <a:rPr lang="en-US" sz="2000" dirty="0">
                <a:solidFill>
                  <a:schemeClr val="bg1">
                    <a:lumMod val="95000"/>
                  </a:schemeClr>
                </a:solidFill>
              </a:rPr>
              <a:t>LCDR Solita Cuthrell/ </a:t>
            </a:r>
            <a:r>
              <a:rPr lang="en-US" sz="2000" dirty="0">
                <a:solidFill>
                  <a:schemeClr val="bg1">
                    <a:lumMod val="95000"/>
                  </a:schemeClr>
                </a:solidFill>
                <a:hlinkClick r:id="rId8"/>
              </a:rPr>
              <a:t>solita.cuthrell@cms.hhs.gov</a:t>
            </a:r>
            <a:r>
              <a:rPr lang="en-US" sz="2000" dirty="0">
                <a:solidFill>
                  <a:schemeClr val="bg1">
                    <a:lumMod val="95000"/>
                  </a:schemeClr>
                </a:solidFill>
              </a:rPr>
              <a:t> </a:t>
            </a:r>
          </a:p>
          <a:p>
            <a:pPr marL="800100" lvl="1" indent="-342900">
              <a:buFont typeface="Arial" panose="020B0604020202020204" pitchFamily="34" charset="0"/>
              <a:buChar char="•"/>
            </a:pPr>
            <a:r>
              <a:rPr lang="en-US" sz="2000" dirty="0">
                <a:solidFill>
                  <a:schemeClr val="bg1">
                    <a:lumMod val="95000"/>
                  </a:schemeClr>
                </a:solidFill>
              </a:rPr>
              <a:t>LCDR Samuel Schaffzin/ </a:t>
            </a:r>
            <a:r>
              <a:rPr lang="en-US" sz="2000" dirty="0" smtClean="0">
                <a:solidFill>
                  <a:schemeClr val="bg1">
                    <a:lumMod val="95000"/>
                  </a:schemeClr>
                </a:solidFill>
                <a:hlinkClick r:id="rId9"/>
              </a:rPr>
              <a:t>Samuel.Schaffzin@cms.hhs.gov</a:t>
            </a:r>
            <a:r>
              <a:rPr lang="en-US" sz="2000" dirty="0" smtClean="0">
                <a:solidFill>
                  <a:schemeClr val="bg1">
                    <a:lumMod val="95000"/>
                  </a:schemeClr>
                </a:solidFill>
              </a:rPr>
              <a:t> </a:t>
            </a:r>
            <a:endParaRPr lang="en-US" sz="2000" dirty="0">
              <a:solidFill>
                <a:schemeClr val="bg1">
                  <a:lumMod val="95000"/>
                </a:schemeClr>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27788" y="704546"/>
            <a:ext cx="8229600" cy="819760"/>
          </a:xfrm>
        </p:spPr>
        <p:txBody>
          <a:bodyPr>
            <a:normAutofit/>
          </a:bodyPr>
          <a:lstStyle/>
          <a:p>
            <a:pPr algn="ctr"/>
            <a:r>
              <a:rPr lang="en-US" sz="4800" b="1" dirty="0" smtClean="0">
                <a:solidFill>
                  <a:schemeClr val="bg1">
                    <a:lumMod val="85000"/>
                  </a:schemeClr>
                </a:solidFill>
              </a:rPr>
              <a:t>Introduction (</a:t>
            </a:r>
            <a:r>
              <a:rPr lang="en-US" sz="4800" b="1" dirty="0" err="1" smtClean="0">
                <a:solidFill>
                  <a:schemeClr val="bg1">
                    <a:lumMod val="85000"/>
                  </a:schemeClr>
                </a:solidFill>
              </a:rPr>
              <a:t>con’t</a:t>
            </a:r>
            <a:r>
              <a:rPr lang="en-US" sz="4800" b="1" dirty="0" smtClean="0">
                <a:solidFill>
                  <a:schemeClr val="bg1">
                    <a:lumMod val="85000"/>
                  </a:schemeClr>
                </a:solidFill>
              </a:rPr>
              <a:t>)</a:t>
            </a:r>
            <a:endParaRPr lang="en-US" sz="4800" b="1" dirty="0"/>
          </a:p>
        </p:txBody>
      </p:sp>
      <p:sp>
        <p:nvSpPr>
          <p:cNvPr id="3" name="Content Placeholder 2"/>
          <p:cNvSpPr>
            <a:spLocks noGrp="1"/>
          </p:cNvSpPr>
          <p:nvPr>
            <p:ph idx="1"/>
          </p:nvPr>
        </p:nvSpPr>
        <p:spPr>
          <a:xfrm>
            <a:off x="517155" y="2438400"/>
            <a:ext cx="8229600" cy="3931920"/>
          </a:xfrm>
        </p:spPr>
        <p:txBody>
          <a:bodyPr>
            <a:normAutofit/>
          </a:bodyPr>
          <a:lstStyle/>
          <a:p>
            <a:r>
              <a:rPr lang="en-US" sz="2000" b="1" dirty="0">
                <a:solidFill>
                  <a:schemeClr val="bg1">
                    <a:lumMod val="85000"/>
                  </a:schemeClr>
                </a:solidFill>
              </a:rPr>
              <a:t>There is now a movement to integrate primary care with that of public health and increase the workforce to include more allied professions in an effort to restructure the healthcare delivery system from one focused on treatment to a system which promotes prevention.  As this movement evolves, healthcare administrators will be needed to provide leadership in management and oversight of hospitals, community health centers, and clinics serving the American public in the neediest communities. </a:t>
            </a:r>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6</a:t>
            </a:fld>
            <a:endParaRPr kumimoji="0" lang="en-US" dirty="0"/>
          </a:p>
        </p:txBody>
      </p:sp>
      <p:pic>
        <p:nvPicPr>
          <p:cNvPr id="5" name="Picture 4" descr="U.S.PublicHealthService22.jpg"/>
          <p:cNvPicPr>
            <a:picLocks noChangeAspect="1"/>
          </p:cNvPicPr>
          <p:nvPr/>
        </p:nvPicPr>
        <p:blipFill>
          <a:blip r:embed="rId4" cstate="print"/>
          <a:stretch>
            <a:fillRect/>
          </a:stretch>
        </p:blipFill>
        <p:spPr>
          <a:xfrm>
            <a:off x="0" y="0"/>
            <a:ext cx="1055576" cy="1061590"/>
          </a:xfrm>
          <a:prstGeom prst="rect">
            <a:avLst/>
          </a:prstGeom>
        </p:spPr>
      </p:pic>
      <p:pic>
        <p:nvPicPr>
          <p:cNvPr id="6" name="Picture 5" descr="origenal logo_custom_.jpg"/>
          <p:cNvPicPr>
            <a:picLocks noChangeAspect="1"/>
          </p:cNvPicPr>
          <p:nvPr/>
        </p:nvPicPr>
        <p:blipFill>
          <a:blip r:embed="rId5" cstate="print"/>
          <a:stretch>
            <a:fillRect/>
          </a:stretch>
        </p:blipFill>
        <p:spPr>
          <a:xfrm>
            <a:off x="8041822" y="0"/>
            <a:ext cx="1102178" cy="1114426"/>
          </a:xfrm>
          <a:prstGeom prst="rect">
            <a:avLst/>
          </a:prstGeom>
        </p:spPr>
      </p:pic>
    </p:spTree>
    <p:extLst>
      <p:ext uri="{BB962C8B-B14F-4D97-AF65-F5344CB8AC3E}">
        <p14:creationId xmlns:p14="http://schemas.microsoft.com/office/powerpoint/2010/main" val="1407544199"/>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4" cstate="print"/>
          <a:stretch>
            <a:fillRect/>
          </a:stretch>
        </p:blipFill>
        <p:spPr>
          <a:xfrm>
            <a:off x="0" y="0"/>
            <a:ext cx="1055576" cy="1061590"/>
          </a:xfrm>
          <a:prstGeom prst="rect">
            <a:avLst/>
          </a:prstGeom>
        </p:spPr>
      </p:pic>
      <p:sp>
        <p:nvSpPr>
          <p:cNvPr id="2" name="Title 1"/>
          <p:cNvSpPr>
            <a:spLocks noGrp="1"/>
          </p:cNvSpPr>
          <p:nvPr>
            <p:ph type="title"/>
          </p:nvPr>
        </p:nvSpPr>
        <p:spPr>
          <a:xfrm>
            <a:off x="527788" y="228600"/>
            <a:ext cx="8229600" cy="832990"/>
          </a:xfrm>
        </p:spPr>
        <p:txBody>
          <a:bodyPr>
            <a:noAutofit/>
          </a:bodyPr>
          <a:lstStyle/>
          <a:p>
            <a:pPr marL="336550" indent="-336550" algn="ctr"/>
            <a:r>
              <a:rPr lang="en-US" sz="2800" dirty="0"/>
              <a:t> </a:t>
            </a:r>
            <a:r>
              <a:rPr lang="en-US" sz="3200" b="1" dirty="0">
                <a:solidFill>
                  <a:schemeClr val="bg1">
                    <a:lumMod val="85000"/>
                  </a:schemeClr>
                </a:solidFill>
              </a:rPr>
              <a:t>What is a Healthcare administrator? </a:t>
            </a:r>
          </a:p>
        </p:txBody>
      </p:sp>
      <p:sp>
        <p:nvSpPr>
          <p:cNvPr id="8" name="Content Placeholder 7"/>
          <p:cNvSpPr>
            <a:spLocks noGrp="1"/>
          </p:cNvSpPr>
          <p:nvPr>
            <p:ph idx="1"/>
          </p:nvPr>
        </p:nvSpPr>
        <p:spPr>
          <a:xfrm>
            <a:off x="527788" y="1676400"/>
            <a:ext cx="8229600" cy="4389120"/>
          </a:xfrm>
        </p:spPr>
        <p:txBody>
          <a:bodyPr>
            <a:normAutofit/>
          </a:bodyPr>
          <a:lstStyle/>
          <a:p>
            <a:pPr>
              <a:buClr>
                <a:schemeClr val="bg1"/>
              </a:buClr>
            </a:pPr>
            <a:r>
              <a:rPr lang="en-US" sz="2400" b="1" dirty="0" smtClean="0">
                <a:solidFill>
                  <a:schemeClr val="bg1">
                    <a:lumMod val="85000"/>
                  </a:schemeClr>
                </a:solidFill>
              </a:rPr>
              <a:t>healthcare service managers</a:t>
            </a:r>
          </a:p>
          <a:p>
            <a:pPr>
              <a:buClr>
                <a:schemeClr val="bg1"/>
              </a:buClr>
            </a:pPr>
            <a:r>
              <a:rPr lang="en-US" sz="2400" b="1" dirty="0" smtClean="0">
                <a:solidFill>
                  <a:schemeClr val="bg1">
                    <a:lumMod val="85000"/>
                  </a:schemeClr>
                </a:solidFill>
              </a:rPr>
              <a:t>leaders </a:t>
            </a:r>
            <a:r>
              <a:rPr lang="en-US" sz="2400" b="1" dirty="0">
                <a:solidFill>
                  <a:schemeClr val="bg1">
                    <a:lumMod val="85000"/>
                  </a:schemeClr>
                </a:solidFill>
              </a:rPr>
              <a:t>in the healthcare </a:t>
            </a:r>
            <a:r>
              <a:rPr lang="en-US" sz="2400" b="1" dirty="0" smtClean="0">
                <a:solidFill>
                  <a:schemeClr val="bg1">
                    <a:lumMod val="85000"/>
                  </a:schemeClr>
                </a:solidFill>
              </a:rPr>
              <a:t>industry </a:t>
            </a:r>
          </a:p>
          <a:p>
            <a:pPr>
              <a:buClr>
                <a:schemeClr val="bg1"/>
              </a:buClr>
            </a:pPr>
            <a:r>
              <a:rPr lang="en-US" sz="2400" b="1" dirty="0" smtClean="0">
                <a:solidFill>
                  <a:schemeClr val="bg1">
                    <a:lumMod val="85000"/>
                  </a:schemeClr>
                </a:solidFill>
              </a:rPr>
              <a:t>hold </a:t>
            </a:r>
            <a:r>
              <a:rPr lang="en-US" sz="2400" b="1" dirty="0">
                <a:solidFill>
                  <a:schemeClr val="bg1">
                    <a:lumMod val="85000"/>
                  </a:schemeClr>
                </a:solidFill>
              </a:rPr>
              <a:t>executive positions </a:t>
            </a:r>
            <a:r>
              <a:rPr lang="en-US" sz="2400" b="1" dirty="0" smtClean="0">
                <a:solidFill>
                  <a:schemeClr val="bg1">
                    <a:lumMod val="85000"/>
                  </a:schemeClr>
                </a:solidFill>
              </a:rPr>
              <a:t>in:</a:t>
            </a:r>
          </a:p>
          <a:p>
            <a:pPr lvl="1">
              <a:buClr>
                <a:schemeClr val="bg1"/>
              </a:buClr>
            </a:pPr>
            <a:r>
              <a:rPr lang="en-US" b="1" dirty="0" smtClean="0">
                <a:solidFill>
                  <a:schemeClr val="bg1">
                    <a:lumMod val="85000"/>
                  </a:schemeClr>
                </a:solidFill>
              </a:rPr>
              <a:t> hospitals</a:t>
            </a:r>
          </a:p>
          <a:p>
            <a:pPr lvl="1">
              <a:buClr>
                <a:schemeClr val="bg1"/>
              </a:buClr>
            </a:pPr>
            <a:r>
              <a:rPr lang="en-US" b="1" dirty="0" smtClean="0">
                <a:solidFill>
                  <a:schemeClr val="bg1">
                    <a:lumMod val="85000"/>
                  </a:schemeClr>
                </a:solidFill>
              </a:rPr>
              <a:t>medical groups</a:t>
            </a:r>
          </a:p>
          <a:p>
            <a:pPr lvl="1">
              <a:buClr>
                <a:schemeClr val="bg1"/>
              </a:buClr>
            </a:pPr>
            <a:r>
              <a:rPr lang="en-US" b="1" dirty="0" smtClean="0">
                <a:solidFill>
                  <a:schemeClr val="bg1">
                    <a:lumMod val="85000"/>
                  </a:schemeClr>
                </a:solidFill>
              </a:rPr>
              <a:t>pharmaceutical companies</a:t>
            </a:r>
          </a:p>
          <a:p>
            <a:pPr lvl="1">
              <a:buClr>
                <a:schemeClr val="bg1"/>
              </a:buClr>
            </a:pPr>
            <a:r>
              <a:rPr lang="en-US" b="1" dirty="0" smtClean="0">
                <a:solidFill>
                  <a:schemeClr val="bg1">
                    <a:lumMod val="85000"/>
                  </a:schemeClr>
                </a:solidFill>
              </a:rPr>
              <a:t>care </a:t>
            </a:r>
            <a:r>
              <a:rPr lang="en-US" b="1" dirty="0">
                <a:solidFill>
                  <a:schemeClr val="bg1">
                    <a:lumMod val="85000"/>
                  </a:schemeClr>
                </a:solidFill>
              </a:rPr>
              <a:t>management organizations and other health </a:t>
            </a:r>
            <a:r>
              <a:rPr lang="en-US" b="1" dirty="0" smtClean="0">
                <a:solidFill>
                  <a:schemeClr val="bg1">
                    <a:lumMod val="85000"/>
                  </a:schemeClr>
                </a:solidFill>
              </a:rPr>
              <a:t>systems  </a:t>
            </a:r>
            <a:endParaRPr lang="en-US" sz="1800" b="1" dirty="0" smtClean="0">
              <a:solidFill>
                <a:schemeClr val="bg1">
                  <a:lumMod val="85000"/>
                </a:schemeClr>
              </a:solidFill>
            </a:endParaRPr>
          </a:p>
          <a:p>
            <a:pPr marL="344488" indent="-344488">
              <a:buClr>
                <a:schemeClr val="bg1"/>
              </a:buClr>
              <a:buFont typeface="Wingdings" pitchFamily="2" charset="2"/>
              <a:buChar char="Ø"/>
            </a:pPr>
            <a:endParaRPr lang="en-US" sz="2400" dirty="0" smtClean="0">
              <a:solidFill>
                <a:schemeClr val="bg1">
                  <a:lumMod val="85000"/>
                </a:schemeClr>
              </a:solidFill>
            </a:endParaRPr>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7</a:t>
            </a:fld>
            <a:endParaRPr kumimoji="0" lang="en-US" dirty="0"/>
          </a:p>
        </p:txBody>
      </p:sp>
      <p:pic>
        <p:nvPicPr>
          <p:cNvPr id="6" name="Picture 5" descr="origenal logo_custom_.jpg"/>
          <p:cNvPicPr>
            <a:picLocks noChangeAspect="1"/>
          </p:cNvPicPr>
          <p:nvPr/>
        </p:nvPicPr>
        <p:blipFill>
          <a:blip r:embed="rId5" cstate="print"/>
          <a:stretch>
            <a:fillRect/>
          </a:stretch>
        </p:blipFill>
        <p:spPr>
          <a:xfrm>
            <a:off x="8041822" y="0"/>
            <a:ext cx="1102178" cy="1114426"/>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3000" b="-3000"/>
          </a:stretch>
        </a:blipFill>
        <a:effectLst/>
      </p:bgPr>
    </p:bg>
    <p:spTree>
      <p:nvGrpSpPr>
        <p:cNvPr id="1" name=""/>
        <p:cNvGrpSpPr/>
        <p:nvPr/>
      </p:nvGrpSpPr>
      <p:grpSpPr>
        <a:xfrm>
          <a:off x="0" y="0"/>
          <a:ext cx="0" cy="0"/>
          <a:chOff x="0" y="0"/>
          <a:chExt cx="0" cy="0"/>
        </a:xfrm>
      </p:grpSpPr>
      <p:pic>
        <p:nvPicPr>
          <p:cNvPr id="7" name="Picture 6" descr="U.S.PublicHealthService22.jpg"/>
          <p:cNvPicPr>
            <a:picLocks noChangeAspect="1"/>
          </p:cNvPicPr>
          <p:nvPr/>
        </p:nvPicPr>
        <p:blipFill>
          <a:blip r:embed="rId4" cstate="print"/>
          <a:stretch>
            <a:fillRect/>
          </a:stretch>
        </p:blipFill>
        <p:spPr>
          <a:xfrm>
            <a:off x="0" y="0"/>
            <a:ext cx="1055576" cy="1061590"/>
          </a:xfrm>
          <a:prstGeom prst="rect">
            <a:avLst/>
          </a:prstGeom>
        </p:spPr>
      </p:pic>
      <p:sp>
        <p:nvSpPr>
          <p:cNvPr id="2" name="Title 1"/>
          <p:cNvSpPr>
            <a:spLocks noGrp="1"/>
          </p:cNvSpPr>
          <p:nvPr>
            <p:ph type="title"/>
          </p:nvPr>
        </p:nvSpPr>
        <p:spPr>
          <a:xfrm>
            <a:off x="398753" y="457200"/>
            <a:ext cx="8229600" cy="962026"/>
          </a:xfrm>
        </p:spPr>
        <p:txBody>
          <a:bodyPr>
            <a:noAutofit/>
          </a:bodyPr>
          <a:lstStyle/>
          <a:p>
            <a:pPr algn="ctr"/>
            <a:r>
              <a:rPr lang="en-US" sz="3200" dirty="0"/>
              <a:t> </a:t>
            </a:r>
            <a:r>
              <a:rPr lang="en-US" sz="3200" b="1" dirty="0">
                <a:solidFill>
                  <a:schemeClr val="bg1">
                    <a:lumMod val="85000"/>
                  </a:schemeClr>
                </a:solidFill>
              </a:rPr>
              <a:t>What type of degree is needed </a:t>
            </a:r>
            <a:r>
              <a:rPr lang="en-US" sz="3200" b="1" dirty="0" smtClean="0">
                <a:solidFill>
                  <a:schemeClr val="bg1">
                    <a:lumMod val="85000"/>
                  </a:schemeClr>
                </a:solidFill>
              </a:rPr>
              <a:t/>
            </a:r>
            <a:br>
              <a:rPr lang="en-US" sz="3200" b="1" dirty="0" smtClean="0">
                <a:solidFill>
                  <a:schemeClr val="bg1">
                    <a:lumMod val="85000"/>
                  </a:schemeClr>
                </a:solidFill>
              </a:rPr>
            </a:br>
            <a:r>
              <a:rPr lang="en-US" sz="3200" b="1" dirty="0" smtClean="0">
                <a:solidFill>
                  <a:schemeClr val="bg1">
                    <a:lumMod val="85000"/>
                  </a:schemeClr>
                </a:solidFill>
              </a:rPr>
              <a:t>for </a:t>
            </a:r>
            <a:r>
              <a:rPr lang="en-US" sz="3200" b="1" dirty="0">
                <a:solidFill>
                  <a:schemeClr val="bg1">
                    <a:lumMod val="85000"/>
                  </a:schemeClr>
                </a:solidFill>
              </a:rPr>
              <a:t>Healthcare administrators? </a:t>
            </a:r>
            <a:endParaRPr lang="en-US" sz="2800" dirty="0"/>
          </a:p>
        </p:txBody>
      </p:sp>
      <p:sp>
        <p:nvSpPr>
          <p:cNvPr id="8" name="Content Placeholder 7"/>
          <p:cNvSpPr>
            <a:spLocks noGrp="1"/>
          </p:cNvSpPr>
          <p:nvPr>
            <p:ph idx="1"/>
          </p:nvPr>
        </p:nvSpPr>
        <p:spPr>
          <a:xfrm>
            <a:off x="527788" y="1981200"/>
            <a:ext cx="8229600" cy="4084320"/>
          </a:xfrm>
        </p:spPr>
        <p:txBody>
          <a:bodyPr>
            <a:normAutofit/>
          </a:bodyPr>
          <a:lstStyle/>
          <a:p>
            <a:pPr lvl="1">
              <a:buClr>
                <a:schemeClr val="bg1"/>
              </a:buClr>
              <a:buFont typeface="Wingdings" panose="05000000000000000000" pitchFamily="2" charset="2"/>
              <a:buChar char="§"/>
            </a:pPr>
            <a:r>
              <a:rPr lang="en-US" b="1" dirty="0" smtClean="0">
                <a:solidFill>
                  <a:schemeClr val="bg1">
                    <a:lumMod val="85000"/>
                  </a:schemeClr>
                </a:solidFill>
              </a:rPr>
              <a:t>B.S</a:t>
            </a:r>
            <a:r>
              <a:rPr lang="en-US" b="1" dirty="0">
                <a:solidFill>
                  <a:schemeClr val="bg1">
                    <a:lumMod val="85000"/>
                  </a:schemeClr>
                </a:solidFill>
              </a:rPr>
              <a:t>. or B.A. in any field of study ranging from healthcare management and business, to public health or any other filed in the allied professions. </a:t>
            </a:r>
            <a:endParaRPr lang="en-US" b="1" dirty="0" smtClean="0">
              <a:solidFill>
                <a:schemeClr val="bg1">
                  <a:lumMod val="85000"/>
                </a:schemeClr>
              </a:solidFill>
            </a:endParaRPr>
          </a:p>
          <a:p>
            <a:pPr lvl="1">
              <a:buClr>
                <a:schemeClr val="bg1"/>
              </a:buClr>
              <a:buFont typeface="Wingdings" panose="05000000000000000000" pitchFamily="2" charset="2"/>
              <a:buChar char="§"/>
            </a:pPr>
            <a:r>
              <a:rPr lang="en-US" b="1" dirty="0" smtClean="0">
                <a:solidFill>
                  <a:schemeClr val="bg1">
                    <a:lumMod val="85000"/>
                  </a:schemeClr>
                </a:solidFill>
              </a:rPr>
              <a:t>master’s </a:t>
            </a:r>
            <a:r>
              <a:rPr lang="en-US" b="1" dirty="0">
                <a:solidFill>
                  <a:schemeClr val="bg1">
                    <a:lumMod val="85000"/>
                  </a:schemeClr>
                </a:solidFill>
              </a:rPr>
              <a:t>degree in public </a:t>
            </a:r>
            <a:r>
              <a:rPr lang="en-US" b="1" dirty="0" smtClean="0">
                <a:solidFill>
                  <a:schemeClr val="bg1">
                    <a:lumMod val="85000"/>
                  </a:schemeClr>
                </a:solidFill>
              </a:rPr>
              <a:t>health</a:t>
            </a:r>
          </a:p>
          <a:p>
            <a:pPr lvl="1">
              <a:buClr>
                <a:schemeClr val="bg1"/>
              </a:buClr>
              <a:buFont typeface="Wingdings" panose="05000000000000000000" pitchFamily="2" charset="2"/>
              <a:buChar char="§"/>
            </a:pPr>
            <a:r>
              <a:rPr lang="en-US" b="1" dirty="0" smtClean="0">
                <a:solidFill>
                  <a:schemeClr val="bg1">
                    <a:lumMod val="85000"/>
                  </a:schemeClr>
                </a:solidFill>
              </a:rPr>
              <a:t>master’s </a:t>
            </a:r>
            <a:r>
              <a:rPr lang="en-US" b="1" dirty="0">
                <a:solidFill>
                  <a:schemeClr val="bg1">
                    <a:lumMod val="85000"/>
                  </a:schemeClr>
                </a:solidFill>
              </a:rPr>
              <a:t>in business with a concentration in health services </a:t>
            </a:r>
            <a:r>
              <a:rPr lang="en-US" b="1" dirty="0" smtClean="0">
                <a:solidFill>
                  <a:schemeClr val="bg1">
                    <a:lumMod val="85000"/>
                  </a:schemeClr>
                </a:solidFill>
              </a:rPr>
              <a:t>management  </a:t>
            </a:r>
          </a:p>
          <a:p>
            <a:pPr lvl="1">
              <a:buClr>
                <a:schemeClr val="bg1"/>
              </a:buClr>
              <a:buFont typeface="Wingdings" panose="05000000000000000000" pitchFamily="2" charset="2"/>
              <a:buChar char="§"/>
            </a:pPr>
            <a:r>
              <a:rPr lang="en-US" b="1" dirty="0" smtClean="0">
                <a:solidFill>
                  <a:schemeClr val="bg1">
                    <a:lumMod val="85000"/>
                  </a:schemeClr>
                </a:solidFill>
              </a:rPr>
              <a:t>Some </a:t>
            </a:r>
            <a:r>
              <a:rPr lang="en-US" b="1" dirty="0">
                <a:solidFill>
                  <a:schemeClr val="bg1">
                    <a:lumMod val="85000"/>
                  </a:schemeClr>
                </a:solidFill>
              </a:rPr>
              <a:t>of the degrees offered for this field are: MBA, MHA, MHM, MPA, MPH, MSc., MHSc., etc.  </a:t>
            </a:r>
            <a:endParaRPr lang="en-US" dirty="0" smtClean="0">
              <a:solidFill>
                <a:schemeClr val="bg1">
                  <a:lumMod val="85000"/>
                </a:schemeClr>
              </a:solidFill>
            </a:endParaRPr>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8</a:t>
            </a:fld>
            <a:endParaRPr kumimoji="0" lang="en-US" dirty="0"/>
          </a:p>
        </p:txBody>
      </p:sp>
      <p:pic>
        <p:nvPicPr>
          <p:cNvPr id="6" name="Picture 5" descr="origenal logo_custom_.jpg"/>
          <p:cNvPicPr>
            <a:picLocks noChangeAspect="1"/>
          </p:cNvPicPr>
          <p:nvPr/>
        </p:nvPicPr>
        <p:blipFill>
          <a:blip r:embed="rId5" cstate="print"/>
          <a:stretch>
            <a:fillRect/>
          </a:stretch>
        </p:blipFill>
        <p:spPr>
          <a:xfrm>
            <a:off x="8041822" y="0"/>
            <a:ext cx="1102178" cy="1114426"/>
          </a:xfrm>
          <a:prstGeom prst="rect">
            <a:avLst/>
          </a:prstGeom>
        </p:spPr>
      </p:pic>
    </p:spTree>
    <p:extLst>
      <p:ext uri="{BB962C8B-B14F-4D97-AF65-F5344CB8AC3E}">
        <p14:creationId xmlns:p14="http://schemas.microsoft.com/office/powerpoint/2010/main" val="5109649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42AED99-7FB4-404E-8A97-64753DCE42EC}" type="slidenum">
              <a:rPr lang="en-US" smtClean="0">
                <a:solidFill>
                  <a:srgbClr val="DBF5F9">
                    <a:shade val="90000"/>
                  </a:srgbClr>
                </a:solidFill>
              </a:rPr>
              <a:pPr/>
              <a:t>9</a:t>
            </a:fld>
            <a:endParaRPr lang="en-US" dirty="0">
              <a:solidFill>
                <a:srgbClr val="DBF5F9">
                  <a:shade val="90000"/>
                </a:srgbClr>
              </a:solidFill>
            </a:endParaRPr>
          </a:p>
        </p:txBody>
      </p:sp>
      <p:sp>
        <p:nvSpPr>
          <p:cNvPr id="2" name="Title 1"/>
          <p:cNvSpPr>
            <a:spLocks noGrp="1"/>
          </p:cNvSpPr>
          <p:nvPr>
            <p:ph type="ctrTitle"/>
          </p:nvPr>
        </p:nvSpPr>
        <p:spPr>
          <a:xfrm>
            <a:off x="838200" y="1600200"/>
            <a:ext cx="7851648" cy="2362200"/>
          </a:xfrm>
        </p:spPr>
        <p:txBody>
          <a:bodyPr>
            <a:noAutofit/>
          </a:bodyPr>
          <a:lstStyle/>
          <a:p>
            <a:pPr algn="ctr"/>
            <a:r>
              <a:rPr lang="en-US" sz="4400" i="1" dirty="0" smtClean="0"/>
              <a:t>Section II: Accredited Healthcare Administration Programs</a:t>
            </a:r>
            <a:endParaRPr lang="en-US" sz="4400" i="1" dirty="0"/>
          </a:p>
        </p:txBody>
      </p:sp>
    </p:spTree>
    <p:extLst>
      <p:ext uri="{BB962C8B-B14F-4D97-AF65-F5344CB8AC3E}">
        <p14:creationId xmlns:p14="http://schemas.microsoft.com/office/powerpoint/2010/main" val="646591344"/>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10.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4.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5.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6.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7.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8.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9.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3031</TotalTime>
  <Words>3888</Words>
  <Application>Microsoft Office PowerPoint</Application>
  <PresentationFormat>On-screen Show (4:3)</PresentationFormat>
  <Paragraphs>432</Paragraphs>
  <Slides>56</Slides>
  <Notes>16</Notes>
  <HiddenSlides>2</HiddenSlides>
  <MMClips>0</MMClips>
  <ScaleCrop>false</ScaleCrop>
  <HeadingPairs>
    <vt:vector size="4" baseType="variant">
      <vt:variant>
        <vt:lpstr>Theme</vt:lpstr>
      </vt:variant>
      <vt:variant>
        <vt:i4>4</vt:i4>
      </vt:variant>
      <vt:variant>
        <vt:lpstr>Slide Titles</vt:lpstr>
      </vt:variant>
      <vt:variant>
        <vt:i4>56</vt:i4>
      </vt:variant>
    </vt:vector>
  </HeadingPairs>
  <TitlesOfParts>
    <vt:vector size="60" baseType="lpstr">
      <vt:lpstr>Flow</vt:lpstr>
      <vt:lpstr>1_Flow</vt:lpstr>
      <vt:lpstr>2_Flow</vt:lpstr>
      <vt:lpstr>Office Theme</vt:lpstr>
      <vt:lpstr>Category IV: Professional Affiliation and Accreditation </vt:lpstr>
      <vt:lpstr>Section I: Overview of Healthcare Administrators</vt:lpstr>
      <vt:lpstr>Purpose</vt:lpstr>
      <vt:lpstr>Purpose (con’t) </vt:lpstr>
      <vt:lpstr>Introduction</vt:lpstr>
      <vt:lpstr>Introduction (con’t)</vt:lpstr>
      <vt:lpstr> What is a Healthcare administrator? </vt:lpstr>
      <vt:lpstr> What type of degree is needed  for Healthcare administrators? </vt:lpstr>
      <vt:lpstr>Section II: Accredited Healthcare Administration Programs</vt:lpstr>
      <vt:lpstr>Overview </vt:lpstr>
      <vt:lpstr>    Programs</vt:lpstr>
      <vt:lpstr>Best Graduate Schools</vt:lpstr>
      <vt:lpstr>Search Engines for Health Administration Programs</vt:lpstr>
      <vt:lpstr>Post Graduate Opportunities</vt:lpstr>
      <vt:lpstr>Apps and Online Training </vt:lpstr>
      <vt:lpstr>Online Training (cont.)</vt:lpstr>
      <vt:lpstr>  Scholarships</vt:lpstr>
      <vt:lpstr>Section III: Career Opportunities</vt:lpstr>
      <vt:lpstr>Career Opportunities</vt:lpstr>
      <vt:lpstr>Healthcare Administrator Positions</vt:lpstr>
      <vt:lpstr>PowerPoint Presentation</vt:lpstr>
      <vt:lpstr>PowerPoint Presentation</vt:lpstr>
      <vt:lpstr>Section IV: Additional Resources</vt:lpstr>
      <vt:lpstr>+</vt:lpstr>
      <vt:lpstr>Why Get Involved with AMSUS?</vt:lpstr>
      <vt:lpstr>What is AMSUS?</vt:lpstr>
      <vt:lpstr>About AMSUS</vt:lpstr>
      <vt:lpstr>Constituent Services</vt:lpstr>
      <vt:lpstr>AMSUS and USPHS since the Beginnings</vt:lpstr>
      <vt:lpstr>PowerPoint Presentation</vt:lpstr>
      <vt:lpstr>Membership Types</vt:lpstr>
      <vt:lpstr>Membership Types</vt:lpstr>
      <vt:lpstr>Membership Benefits</vt:lpstr>
      <vt:lpstr>AMSUS Annual Awards</vt:lpstr>
      <vt:lpstr>AMSUS Annual Awards</vt:lpstr>
      <vt:lpstr>AMSUS Awards Dinner Picture</vt:lpstr>
      <vt:lpstr>118th AMSUS Annual Meeting</vt:lpstr>
      <vt:lpstr>118th AMSUS Annual Meeting</vt:lpstr>
      <vt:lpstr>118th AMSUS Annual Meeting</vt:lpstr>
      <vt:lpstr>118th AMSUS Annual Meeting</vt:lpstr>
      <vt:lpstr>USPHS Honor Guard at AMSUS </vt:lpstr>
      <vt:lpstr>AMSUS Memories</vt:lpstr>
      <vt:lpstr>USPHS AMSUS Category Leads 2013</vt:lpstr>
      <vt:lpstr>Opportunities to Get Involved with AMSUS </vt:lpstr>
      <vt:lpstr>Opportunities to Get Involved with AMSUS </vt:lpstr>
      <vt:lpstr>More Opportunities to Get Involved with AMSUS </vt:lpstr>
      <vt:lpstr>AMSUS Aide-de-Camp Orientation</vt:lpstr>
      <vt:lpstr>AMSUS: LOCAL TRIPS and TOURS  2011 AMSUS BAMC/SAMMC VISIT </vt:lpstr>
      <vt:lpstr>USPHS and AMSUS</vt:lpstr>
      <vt:lpstr>Databases</vt:lpstr>
      <vt:lpstr>  Federal Regulations </vt:lpstr>
      <vt:lpstr>  Resource Lists</vt:lpstr>
      <vt:lpstr>   Standards </vt:lpstr>
      <vt:lpstr>  State and Federal Laws </vt:lpstr>
      <vt:lpstr>PowerPoint Presentation</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HAPAG DEPLOYMENT TO GO BAG</dc:title>
  <dc:creator>rodrigo chavez</dc:creator>
  <cp:lastModifiedBy>Windows User</cp:lastModifiedBy>
  <cp:revision>143</cp:revision>
  <dcterms:created xsi:type="dcterms:W3CDTF">2013-08-09T18:09:47Z</dcterms:created>
  <dcterms:modified xsi:type="dcterms:W3CDTF">2013-12-04T17:01:50Z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