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78" r:id="rId3"/>
    <p:sldId id="289" r:id="rId4"/>
    <p:sldId id="293" r:id="rId5"/>
    <p:sldId id="294" r:id="rId6"/>
    <p:sldId id="295" r:id="rId7"/>
    <p:sldId id="288" r:id="rId8"/>
    <p:sldId id="290" r:id="rId9"/>
    <p:sldId id="296" r:id="rId10"/>
    <p:sldId id="291" r:id="rId11"/>
    <p:sldId id="292" r:id="rId12"/>
    <p:sldId id="285" r:id="rId13"/>
    <p:sldId id="279" r:id="rId14"/>
    <p:sldId id="286" r:id="rId15"/>
    <p:sldId id="282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5DBD68-3820-443A-8B9E-95D0712FCB8D}">
          <p14:sldIdLst>
            <p14:sldId id="257"/>
            <p14:sldId id="278"/>
            <p14:sldId id="289"/>
            <p14:sldId id="293"/>
            <p14:sldId id="294"/>
            <p14:sldId id="295"/>
            <p14:sldId id="288"/>
            <p14:sldId id="290"/>
            <p14:sldId id="296"/>
            <p14:sldId id="291"/>
            <p14:sldId id="292"/>
            <p14:sldId id="285"/>
            <p14:sldId id="279"/>
            <p14:sldId id="286"/>
            <p14:sldId id="282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258858267716536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CCL Learning Model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Assignments</c:v>
                </c:pt>
                <c:pt idx="1">
                  <c:v>Connection</c:v>
                </c:pt>
                <c:pt idx="2">
                  <c:v>Courses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A-4823-85E2-4592FEE0B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Closing– Myriad Pro, Bold, 28pt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263640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Place Office Title Here</a:t>
            </a:r>
          </a:p>
        </p:txBody>
      </p:sp>
    </p:spTree>
    <p:extLst>
      <p:ext uri="{BB962C8B-B14F-4D97-AF65-F5344CB8AC3E}">
        <p14:creationId xmlns:p14="http://schemas.microsoft.com/office/powerpoint/2010/main" val="154675703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5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8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7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7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0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8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DEA94-FD91-4AD5-8887-C569D06E90C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65DB-237A-45CD-B196-17C532B9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cdc.gov/od/hcrmo/CDCU/careerdev_home.s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2057400"/>
          </a:xfrm>
        </p:spPr>
        <p:txBody>
          <a:bodyPr>
            <a:normAutofit fontScale="25000" lnSpcReduction="20000"/>
          </a:bodyPr>
          <a:lstStyle/>
          <a:p>
            <a:r>
              <a:rPr lang="en-US" sz="14400" dirty="0">
                <a:solidFill>
                  <a:schemeClr val="accent5"/>
                </a:solidFill>
              </a:rPr>
              <a:t>The Value of Mentoring</a:t>
            </a:r>
          </a:p>
          <a:p>
            <a:r>
              <a:rPr lang="en-US" sz="8600" dirty="0">
                <a:solidFill>
                  <a:schemeClr val="accent5"/>
                </a:solidFill>
              </a:rPr>
              <a:t>Dr. Kathleen Y. McDuffie</a:t>
            </a:r>
          </a:p>
          <a:p>
            <a:r>
              <a:rPr lang="en-US" sz="8600" dirty="0">
                <a:solidFill>
                  <a:schemeClr val="accent5"/>
                </a:solidFill>
              </a:rPr>
              <a:t>CAPT US Public Health Service</a:t>
            </a:r>
          </a:p>
          <a:p>
            <a:r>
              <a:rPr lang="en-US" sz="8600" i="1" dirty="0">
                <a:solidFill>
                  <a:schemeClr val="accent5"/>
                </a:solidFill>
              </a:rPr>
              <a:t>Senior Workforce Development Consultant</a:t>
            </a:r>
          </a:p>
          <a:p>
            <a:r>
              <a:rPr lang="en-US" sz="8600" i="1" dirty="0">
                <a:solidFill>
                  <a:schemeClr val="accent5"/>
                </a:solidFill>
              </a:rPr>
              <a:t>Career Development Team, CDC University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  <p:pic>
        <p:nvPicPr>
          <p:cNvPr id="8" name="Picture 7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522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696200" cy="38100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Getting to know the institution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Culture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Resources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Network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Social and Political dynamics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Career Development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Formal and Informal requirement for promotion, leadership opportunity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Information about key organizations, conferences, </a:t>
            </a:r>
            <a:r>
              <a:rPr lang="en-US" sz="2000" dirty="0" err="1">
                <a:solidFill>
                  <a:schemeClr val="bg1"/>
                </a:solidFill>
              </a:rPr>
              <a:t>etc</a:t>
            </a:r>
            <a:endParaRPr lang="en-US" sz="20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Professional Development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Constructive feedback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Advice related to Continuing education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Access to a network of professionals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900108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Mentors Areas of Expertise</a:t>
            </a:r>
          </a:p>
        </p:txBody>
      </p:sp>
    </p:spTree>
    <p:extLst>
      <p:ext uri="{BB962C8B-B14F-4D97-AF65-F5344CB8AC3E}">
        <p14:creationId xmlns:p14="http://schemas.microsoft.com/office/powerpoint/2010/main" val="336715692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2057400"/>
          </a:xfrm>
        </p:spPr>
        <p:txBody>
          <a:bodyPr>
            <a:normAutofit/>
          </a:bodyPr>
          <a:lstStyle/>
          <a:p>
            <a:r>
              <a:rPr lang="en-US" sz="5400" dirty="0"/>
              <a:t>CDC’s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</p:spTree>
    <p:extLst>
      <p:ext uri="{BB962C8B-B14F-4D97-AF65-F5344CB8AC3E}">
        <p14:creationId xmlns:p14="http://schemas.microsoft.com/office/powerpoint/2010/main" val="111793904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  <p:pic>
        <p:nvPicPr>
          <p:cNvPr id="8" name="Picture 7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5597" y="990599"/>
            <a:ext cx="6400800" cy="799089"/>
          </a:xfrm>
        </p:spPr>
        <p:txBody>
          <a:bodyPr>
            <a:normAutofit/>
          </a:bodyPr>
          <a:lstStyle/>
          <a:p>
            <a:r>
              <a:rPr lang="en-US" dirty="0"/>
              <a:t>FORMAL MENTORING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" y="665737"/>
            <a:ext cx="6559348" cy="1143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1600200"/>
            <a:ext cx="7315200" cy="419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CDC Formal Mentoring Program, </a:t>
            </a:r>
            <a:r>
              <a:rPr lang="en-US" sz="2800" dirty="0" err="1">
                <a:solidFill>
                  <a:srgbClr val="F79646">
                    <a:lumMod val="50000"/>
                  </a:srgbClr>
                </a:solidFill>
              </a:rPr>
              <a:t>est</a:t>
            </a: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 1995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Application and matching process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Mentors: GS 11 and above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Recruitment for Mentors and Mentees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Formal agreement, support activities, year long commitment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800" dirty="0">
              <a:solidFill>
                <a:srgbClr val="F79646">
                  <a:lumMod val="50000"/>
                </a:srgbClr>
              </a:solidFill>
            </a:endParaRPr>
          </a:p>
          <a:p>
            <a:pPr lvl="0"/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8457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  <p:pic>
        <p:nvPicPr>
          <p:cNvPr id="8" name="Picture 7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996" y="455176"/>
            <a:ext cx="1780803" cy="535423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5597" y="990599"/>
            <a:ext cx="6400800" cy="799089"/>
          </a:xfrm>
        </p:spPr>
        <p:txBody>
          <a:bodyPr>
            <a:normAutofit/>
          </a:bodyPr>
          <a:lstStyle/>
          <a:p>
            <a:r>
              <a:rPr lang="en-US" dirty="0"/>
              <a:t>SPEED MENTORING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" y="665737"/>
            <a:ext cx="6559348" cy="1143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1600200"/>
            <a:ext cx="7315200" cy="419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Rotational style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Short focused engagements (7-8 minutes)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Groups with characteristics in common (Series, Educational Background, Personnel System)</a:t>
            </a:r>
          </a:p>
          <a:p>
            <a:pPr lvl="0"/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10" name="Picture 9" descr="\\cdc\project\OD_OWCD_CUP\Career Development Team\Mentoring Program\Speed Mentoring Docs\Speed Mentoring Pics 7-2011\DSCI003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3842"/>
            <a:ext cx="2357967" cy="1664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\\cdc\project\OD_OWCD_CUP\Career Development Team\Mentoring Program\Speed Mentoring Docs\Speed Mentoring Pics 7-2011\DSCI004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867" y="4086059"/>
            <a:ext cx="2319866" cy="17200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\\cdc\project\OD_OWCD_CUP\Career Development Team\Mentoring Program\Speed Mentoring Docs\Speed Mentoring Pics 7-2011\DSCI001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86060"/>
            <a:ext cx="2432052" cy="1692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28487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  <p:pic>
        <p:nvPicPr>
          <p:cNvPr id="8" name="Picture 7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996" y="455176"/>
            <a:ext cx="1780803" cy="535423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5597" y="990599"/>
            <a:ext cx="6400800" cy="799089"/>
          </a:xfrm>
        </p:spPr>
        <p:txBody>
          <a:bodyPr>
            <a:normAutofit/>
          </a:bodyPr>
          <a:lstStyle/>
          <a:p>
            <a:r>
              <a:rPr lang="en-US" dirty="0"/>
              <a:t>Informal Mentoring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" y="665737"/>
            <a:ext cx="6559348" cy="1143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12025" y="1600200"/>
            <a:ext cx="7315200" cy="419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Valuable learning occurs when learning from experienced others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Technical, organizational culture, professional strategy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Chemistry is compatible; Organic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Can have multiple mentor/mentee relationships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4196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  <p:pic>
        <p:nvPicPr>
          <p:cNvPr id="8" name="Picture 7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5597" y="914400"/>
            <a:ext cx="6400800" cy="79908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" y="665737"/>
            <a:ext cx="6559348" cy="1143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1600200"/>
            <a:ext cx="7315200" cy="419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2800" dirty="0">
              <a:solidFill>
                <a:srgbClr val="F79646">
                  <a:lumMod val="50000"/>
                </a:srgbClr>
              </a:solidFill>
              <a:hlinkClick r:id="rId3"/>
            </a:endParaRPr>
          </a:p>
          <a:p>
            <a:pPr lvl="0" algn="ctr"/>
            <a:endParaRPr lang="en-US" sz="2800" dirty="0">
              <a:solidFill>
                <a:srgbClr val="F79646">
                  <a:lumMod val="50000"/>
                </a:srgbClr>
              </a:solidFill>
            </a:endParaRPr>
          </a:p>
          <a:p>
            <a:pPr lvl="0" algn="ctr"/>
            <a:r>
              <a:rPr lang="en-US" sz="4800" dirty="0">
                <a:solidFill>
                  <a:srgbClr val="F79646">
                    <a:lumMod val="50000"/>
                  </a:srgbClr>
                </a:solidFill>
              </a:rPr>
              <a:t>QUESTIONS?</a:t>
            </a:r>
          </a:p>
          <a:p>
            <a:pPr lvl="0"/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 lvl="0"/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273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059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 Resources  Office</a:t>
            </a:r>
          </a:p>
        </p:txBody>
      </p:sp>
      <p:pic>
        <p:nvPicPr>
          <p:cNvPr id="8" name="Picture 7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996" y="455176"/>
            <a:ext cx="1780803" cy="535423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5597" y="990599"/>
            <a:ext cx="6400800" cy="799089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" y="665737"/>
            <a:ext cx="6559348" cy="1143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1828800"/>
            <a:ext cx="73914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Mentoring as part of Talent Development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Types of Mentoring Relationships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The Value of Mentoring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79646">
                    <a:lumMod val="50000"/>
                  </a:srgbClr>
                </a:solidFill>
              </a:rPr>
              <a:t>CDC’s Mentoring Program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2800" dirty="0">
              <a:solidFill>
                <a:srgbClr val="F79646">
                  <a:lumMod val="50000"/>
                </a:srgbClr>
              </a:solidFill>
            </a:endParaRPr>
          </a:p>
          <a:p>
            <a:pPr lvl="0"/>
            <a:endParaRPr lang="en-US" sz="2800" dirty="0">
              <a:solidFill>
                <a:srgbClr val="F79646">
                  <a:lumMod val="50000"/>
                </a:srgbClr>
              </a:solidFill>
            </a:endParaRPr>
          </a:p>
          <a:p>
            <a:pPr lvl="0"/>
            <a:endParaRPr lang="en-US" sz="2800" dirty="0">
              <a:solidFill>
                <a:srgbClr val="F79646">
                  <a:lumMod val="50000"/>
                </a:srgb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696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162800" cy="2057400"/>
          </a:xfrm>
        </p:spPr>
        <p:txBody>
          <a:bodyPr>
            <a:normAutofit/>
          </a:bodyPr>
          <a:lstStyle/>
          <a:p>
            <a:r>
              <a:rPr lang="en-US" sz="4400" dirty="0"/>
              <a:t>Mentoring: A Key Method of Talent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</p:spTree>
    <p:extLst>
      <p:ext uri="{BB962C8B-B14F-4D97-AF65-F5344CB8AC3E}">
        <p14:creationId xmlns:p14="http://schemas.microsoft.com/office/powerpoint/2010/main" val="34284952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Why is Mentoring  Critical to Talent Development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653" y="4805916"/>
            <a:ext cx="27963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70% from assignments;20% connection;10%  Courses</a:t>
            </a:r>
          </a:p>
          <a:p>
            <a:endParaRPr lang="en-US" dirty="0"/>
          </a:p>
          <a:p>
            <a:r>
              <a:rPr lang="en-US" sz="1600" dirty="0"/>
              <a:t>Source: Center for Creative Leadership/CCL Learning model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8723796"/>
              </p:ext>
            </p:extLst>
          </p:nvPr>
        </p:nvGraphicFramePr>
        <p:xfrm>
          <a:off x="1477926" y="16344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27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Talent Development via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20% actual impact on learning</a:t>
            </a:r>
          </a:p>
          <a:p>
            <a:r>
              <a:rPr lang="en-US" dirty="0"/>
              <a:t>Getting candid feedback</a:t>
            </a:r>
          </a:p>
          <a:p>
            <a:r>
              <a:rPr lang="en-US" dirty="0"/>
              <a:t>Observing and learning from others</a:t>
            </a:r>
          </a:p>
          <a:p>
            <a:r>
              <a:rPr lang="en-US" dirty="0"/>
              <a:t>Active role models</a:t>
            </a:r>
          </a:p>
          <a:p>
            <a:r>
              <a:rPr lang="en-US" dirty="0"/>
              <a:t>Coaching and Mentoring (according to CCL)</a:t>
            </a:r>
          </a:p>
          <a:p>
            <a:r>
              <a:rPr lang="en-US" dirty="0"/>
              <a:t>Social Learning-Good old fashion conversations and social media (Forman 2011, HCI)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Overall message is: Mentoring and related practices should be a key part of the professional development portfolio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3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524000"/>
          </a:xfrm>
        </p:spPr>
        <p:txBody>
          <a:bodyPr>
            <a:normAutofit/>
          </a:bodyPr>
          <a:lstStyle/>
          <a:p>
            <a:r>
              <a:rPr lang="en-US" sz="3200" dirty="0"/>
              <a:t>Types of Mentoring Relationships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</p:spTree>
    <p:extLst>
      <p:ext uri="{BB962C8B-B14F-4D97-AF65-F5344CB8AC3E}">
        <p14:creationId xmlns:p14="http://schemas.microsoft.com/office/powerpoint/2010/main" val="9416409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 Resources  Office</a:t>
            </a:r>
          </a:p>
        </p:txBody>
      </p:sp>
      <p:pic>
        <p:nvPicPr>
          <p:cNvPr id="8" name="Picture 7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996" y="455176"/>
            <a:ext cx="1780803" cy="535423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5597" y="990599"/>
            <a:ext cx="6400800" cy="799089"/>
          </a:xfrm>
        </p:spPr>
        <p:txBody>
          <a:bodyPr>
            <a:normAutofit fontScale="92500"/>
          </a:bodyPr>
          <a:lstStyle/>
          <a:p>
            <a:r>
              <a:rPr lang="en-US" dirty="0"/>
              <a:t>How are they formed ? Much like life mates.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" y="665737"/>
            <a:ext cx="6559348" cy="1143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1676400"/>
            <a:ext cx="7924800" cy="41147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Arranged</a:t>
            </a:r>
            <a:r>
              <a:rPr lang="en-US" sz="2400" dirty="0"/>
              <a:t> (Formal Mentoring Program)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Application-based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Matching by CDC University staff (pre-matches are accepted)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1 year of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</a:t>
            </a:r>
            <a:r>
              <a:rPr lang="en-US" sz="2400" u="sng" dirty="0"/>
              <a:t>Love</a:t>
            </a:r>
            <a:r>
              <a:rPr lang="en-US" sz="2400" dirty="0"/>
              <a:t>” (Informal Mentoring)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 know it happens to a large extent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Promoted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Shot gun </a:t>
            </a:r>
            <a:r>
              <a:rPr lang="en-US" sz="2400" dirty="0"/>
              <a:t>(Formal and non voluntary)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Believed to not be common in federal government</a:t>
            </a:r>
          </a:p>
        </p:txBody>
      </p:sp>
    </p:spTree>
    <p:extLst>
      <p:ext uri="{BB962C8B-B14F-4D97-AF65-F5344CB8AC3E}">
        <p14:creationId xmlns:p14="http://schemas.microsoft.com/office/powerpoint/2010/main" val="248838770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4800600"/>
          </a:xfrm>
        </p:spPr>
        <p:txBody>
          <a:bodyPr/>
          <a:lstStyle/>
          <a:p>
            <a:r>
              <a:rPr lang="en-US" dirty="0"/>
              <a:t>Let’s focus on “Love”: Informal Mentoring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Sometimes can occur by chance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Can occur with strategy—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What do you have in mind 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What resources/ opportunities are available?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What can I commit to 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</p:spTree>
    <p:extLst>
      <p:ext uri="{BB962C8B-B14F-4D97-AF65-F5344CB8AC3E}">
        <p14:creationId xmlns:p14="http://schemas.microsoft.com/office/powerpoint/2010/main" val="424092847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676400"/>
          </a:xfrm>
        </p:spPr>
        <p:txBody>
          <a:bodyPr>
            <a:normAutofit/>
          </a:bodyPr>
          <a:lstStyle/>
          <a:p>
            <a:r>
              <a:rPr lang="en-US" sz="4400" dirty="0"/>
              <a:t>The Value of a Mentor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Office of the Director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 Resources  Office</a:t>
            </a:r>
          </a:p>
        </p:txBody>
      </p:sp>
    </p:spTree>
    <p:extLst>
      <p:ext uri="{BB962C8B-B14F-4D97-AF65-F5344CB8AC3E}">
        <p14:creationId xmlns:p14="http://schemas.microsoft.com/office/powerpoint/2010/main" val="42812231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Why is Mentoring  Critical to Talent Development ?</vt:lpstr>
      <vt:lpstr>Talent Development via Connection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2018-10-23T17:54:02Z</dcterms:created>
  <dcterms:modified xsi:type="dcterms:W3CDTF">2018-10-23T17:54:08Z</dcterms:modified>
</cp:coreProperties>
</file>