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9" r:id="rId2"/>
    <p:sldId id="318" r:id="rId3"/>
    <p:sldId id="321" r:id="rId4"/>
    <p:sldId id="261" r:id="rId5"/>
    <p:sldId id="315" r:id="rId6"/>
    <p:sldId id="316" r:id="rId7"/>
    <p:sldId id="317" r:id="rId8"/>
    <p:sldId id="294" r:id="rId9"/>
  </p:sldIdLst>
  <p:sldSz cx="9144000" cy="6858000" type="screen4x3"/>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EDD00"/>
    <a:srgbClr val="FAE800"/>
    <a:srgbClr val="FFEE11"/>
    <a:srgbClr val="C0B200"/>
    <a:srgbClr val="0000FF"/>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8"/>
    <p:restoredTop sz="92007" autoAdjust="0"/>
  </p:normalViewPr>
  <p:slideViewPr>
    <p:cSldViewPr>
      <p:cViewPr varScale="1">
        <p:scale>
          <a:sx n="86" d="100"/>
          <a:sy n="86" d="100"/>
        </p:scale>
        <p:origin x="1470" y="66"/>
      </p:cViewPr>
      <p:guideLst>
        <p:guide orient="horz" pos="2160"/>
        <p:guide pos="2880"/>
      </p:guideLst>
    </p:cSldViewPr>
  </p:slideViewPr>
  <p:notesTextViewPr>
    <p:cViewPr>
      <p:scale>
        <a:sx n="1" d="1"/>
        <a:sy n="1" d="1"/>
      </p:scale>
      <p:origin x="0" y="0"/>
    </p:cViewPr>
  </p:notesTextViewPr>
  <p:sorterViewPr>
    <p:cViewPr>
      <p:scale>
        <a:sx n="110" d="100"/>
        <a:sy n="110" d="100"/>
      </p:scale>
      <p:origin x="0" y="423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64820"/>
          </a:xfrm>
          <a:prstGeom prst="rect">
            <a:avLst/>
          </a:prstGeom>
        </p:spPr>
        <p:txBody>
          <a:bodyPr vert="horz" lIns="91440" tIns="45720" rIns="91440" bIns="45720" rtlCol="0"/>
          <a:lstStyle>
            <a:lvl1pPr algn="r">
              <a:defRPr sz="1200"/>
            </a:lvl1pPr>
          </a:lstStyle>
          <a:p>
            <a:fld id="{BC4376E9-E6E3-49C8-AE69-5EFAA74528B7}" type="datetimeFigureOut">
              <a:rPr lang="en-US" smtClean="0"/>
              <a:t>4/25/2019</a:t>
            </a:fld>
            <a:endParaRPr lang="en-US"/>
          </a:p>
        </p:txBody>
      </p:sp>
      <p:sp>
        <p:nvSpPr>
          <p:cNvPr id="4" name="Slide Image Placeholder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15790"/>
            <a:ext cx="5486400" cy="418338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2971800" cy="46482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829967"/>
            <a:ext cx="2971800" cy="464820"/>
          </a:xfrm>
          <a:prstGeom prst="rect">
            <a:avLst/>
          </a:prstGeom>
        </p:spPr>
        <p:txBody>
          <a:bodyPr vert="horz" lIns="91440" tIns="45720" rIns="91440" bIns="45720" rtlCol="0" anchor="b"/>
          <a:lstStyle>
            <a:lvl1pPr algn="r">
              <a:defRPr sz="1200"/>
            </a:lvl1pPr>
          </a:lstStyle>
          <a:p>
            <a:fld id="{D952D339-77CE-44CD-B472-72C6C2FA14C9}" type="slidenum">
              <a:rPr lang="en-US" smtClean="0"/>
              <a:t>‹#›</a:t>
            </a:fld>
            <a:endParaRPr lang="en-US"/>
          </a:p>
        </p:txBody>
      </p:sp>
    </p:spTree>
    <p:extLst>
      <p:ext uri="{BB962C8B-B14F-4D97-AF65-F5344CB8AC3E}">
        <p14:creationId xmlns:p14="http://schemas.microsoft.com/office/powerpoint/2010/main" val="34880000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952D339-77CE-44CD-B472-72C6C2FA14C9}" type="slidenum">
              <a:rPr lang="en-US" smtClean="0"/>
              <a:t>1</a:t>
            </a:fld>
            <a:endParaRPr lang="en-US"/>
          </a:p>
        </p:txBody>
      </p:sp>
    </p:spTree>
    <p:extLst>
      <p:ext uri="{BB962C8B-B14F-4D97-AF65-F5344CB8AC3E}">
        <p14:creationId xmlns:p14="http://schemas.microsoft.com/office/powerpoint/2010/main" val="14202487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a:t>Talking points: Closes gaps, bring USPHS in </a:t>
            </a:r>
            <a:r>
              <a:rPr lang="en-US" baseline="0" dirty="0" err="1"/>
              <a:t>allignment</a:t>
            </a:r>
            <a:r>
              <a:rPr lang="en-US" baseline="0" dirty="0"/>
              <a:t> with our sister services</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a:t>Integrate relevant resources from sister services</a:t>
            </a:r>
          </a:p>
          <a:p>
            <a:endParaRPr lang="en-US" baseline="0" dirty="0"/>
          </a:p>
          <a:p>
            <a:endParaRPr lang="en-US" dirty="0"/>
          </a:p>
        </p:txBody>
      </p:sp>
      <p:sp>
        <p:nvSpPr>
          <p:cNvPr id="4" name="Slide Number Placeholder 3"/>
          <p:cNvSpPr>
            <a:spLocks noGrp="1"/>
          </p:cNvSpPr>
          <p:nvPr>
            <p:ph type="sldNum" sz="quarter" idx="10"/>
          </p:nvPr>
        </p:nvSpPr>
        <p:spPr/>
        <p:txBody>
          <a:bodyPr/>
          <a:lstStyle/>
          <a:p>
            <a:fld id="{D952D339-77CE-44CD-B472-72C6C2FA14C9}" type="slidenum">
              <a:rPr lang="en-US" smtClean="0"/>
              <a:t>4</a:t>
            </a:fld>
            <a:endParaRPr lang="en-US"/>
          </a:p>
        </p:txBody>
      </p:sp>
    </p:spTree>
    <p:extLst>
      <p:ext uri="{BB962C8B-B14F-4D97-AF65-F5344CB8AC3E}">
        <p14:creationId xmlns:p14="http://schemas.microsoft.com/office/powerpoint/2010/main" val="23253004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952D339-77CE-44CD-B472-72C6C2FA14C9}" type="slidenum">
              <a:rPr lang="en-US" smtClean="0"/>
              <a:t>5</a:t>
            </a:fld>
            <a:endParaRPr lang="en-US"/>
          </a:p>
        </p:txBody>
      </p:sp>
    </p:spTree>
    <p:extLst>
      <p:ext uri="{BB962C8B-B14F-4D97-AF65-F5344CB8AC3E}">
        <p14:creationId xmlns:p14="http://schemas.microsoft.com/office/powerpoint/2010/main" val="319599209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Create</a:t>
            </a:r>
            <a:r>
              <a:rPr lang="en-US" baseline="0" dirty="0"/>
              <a:t> a network</a:t>
            </a:r>
          </a:p>
          <a:p>
            <a:r>
              <a:rPr lang="en-US" baseline="0" dirty="0"/>
              <a:t>Identify gaps in Officer and Family support programs and implement innovative </a:t>
            </a:r>
          </a:p>
          <a:p>
            <a:r>
              <a:rPr lang="en-US" baseline="0" dirty="0"/>
              <a:t>Integrate relevant resources from sister services</a:t>
            </a:r>
          </a:p>
        </p:txBody>
      </p:sp>
      <p:sp>
        <p:nvSpPr>
          <p:cNvPr id="4" name="Slide Number Placeholder 3"/>
          <p:cNvSpPr>
            <a:spLocks noGrp="1"/>
          </p:cNvSpPr>
          <p:nvPr>
            <p:ph type="sldNum" sz="quarter" idx="10"/>
          </p:nvPr>
        </p:nvSpPr>
        <p:spPr/>
        <p:txBody>
          <a:bodyPr/>
          <a:lstStyle/>
          <a:p>
            <a:fld id="{D952D339-77CE-44CD-B472-72C6C2FA14C9}" type="slidenum">
              <a:rPr lang="en-US" smtClean="0"/>
              <a:t>6</a:t>
            </a:fld>
            <a:endParaRPr lang="en-US"/>
          </a:p>
        </p:txBody>
      </p:sp>
    </p:spTree>
    <p:extLst>
      <p:ext uri="{BB962C8B-B14F-4D97-AF65-F5344CB8AC3E}">
        <p14:creationId xmlns:p14="http://schemas.microsoft.com/office/powerpoint/2010/main" val="143469522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0" name="Rectangle 9"/>
          <p:cNvSpPr/>
          <p:nvPr userDrawn="1"/>
        </p:nvSpPr>
        <p:spPr>
          <a:xfrm>
            <a:off x="0" y="6324600"/>
            <a:ext cx="9144000" cy="533400"/>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hasCustomPrompt="1"/>
          </p:nvPr>
        </p:nvSpPr>
        <p:spPr>
          <a:xfrm>
            <a:off x="1371600" y="3886200"/>
            <a:ext cx="6400800" cy="1752600"/>
          </a:xfrm>
        </p:spPr>
        <p:txBody>
          <a:bodyPr/>
          <a:lstStyle>
            <a:lvl1pPr marL="0" indent="0" algn="ctr">
              <a:buNone/>
              <a:defRPr baseline="0">
                <a:solidFill>
                  <a:schemeClr val="tx1">
                    <a:tint val="75000"/>
                  </a:schemeClr>
                </a:solidFill>
                <a:latin typeface="Catriel" panose="02000503000000020004" pitchFamily="2"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Rank Name Creds</a:t>
            </a:r>
          </a:p>
          <a:p>
            <a:r>
              <a:rPr lang="en-US" dirty="0"/>
              <a:t>Title </a:t>
            </a:r>
          </a:p>
          <a:p>
            <a:r>
              <a:rPr lang="en-US" dirty="0"/>
              <a:t>Agency</a:t>
            </a:r>
          </a:p>
        </p:txBody>
      </p:sp>
      <p:sp>
        <p:nvSpPr>
          <p:cNvPr id="6" name="Slide Number Placeholder 5"/>
          <p:cNvSpPr>
            <a:spLocks noGrp="1"/>
          </p:cNvSpPr>
          <p:nvPr>
            <p:ph type="sldNum" sz="quarter" idx="12"/>
          </p:nvPr>
        </p:nvSpPr>
        <p:spPr/>
        <p:txBody>
          <a:bodyPr/>
          <a:lstStyle/>
          <a:p>
            <a:fld id="{C4FE53AF-D9EE-4FBD-A16E-2CE482DDA16F}" type="slidenum">
              <a:rPr lang="en-US" smtClean="0"/>
              <a:t>‹#›</a:t>
            </a:fld>
            <a:endParaRPr lang="en-US"/>
          </a:p>
        </p:txBody>
      </p:sp>
      <p:pic>
        <p:nvPicPr>
          <p:cNvPr id="8"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676332" y="457200"/>
            <a:ext cx="1791335" cy="180206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9" name="Straight Connector 8"/>
          <p:cNvCxnSpPr/>
          <p:nvPr userDrawn="1"/>
        </p:nvCxnSpPr>
        <p:spPr>
          <a:xfrm>
            <a:off x="0" y="6172200"/>
            <a:ext cx="9144000" cy="0"/>
          </a:xfrm>
          <a:prstGeom prst="line">
            <a:avLst/>
          </a:prstGeom>
          <a:ln>
            <a:solidFill>
              <a:srgbClr val="0070C0"/>
            </a:solidFill>
          </a:ln>
        </p:spPr>
        <p:style>
          <a:lnRef idx="2">
            <a:schemeClr val="accent2"/>
          </a:lnRef>
          <a:fillRef idx="0">
            <a:schemeClr val="accent2"/>
          </a:fillRef>
          <a:effectRef idx="1">
            <a:schemeClr val="accent2"/>
          </a:effectRef>
          <a:fontRef idx="minor">
            <a:schemeClr val="tx1"/>
          </a:fontRef>
        </p:style>
      </p:cxnSp>
      <p:sp>
        <p:nvSpPr>
          <p:cNvPr id="14" name="Rectangle 13"/>
          <p:cNvSpPr/>
          <p:nvPr userDrawn="1"/>
        </p:nvSpPr>
        <p:spPr>
          <a:xfrm>
            <a:off x="0" y="0"/>
            <a:ext cx="9144000" cy="274320"/>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hasCustomPrompt="1"/>
          </p:nvPr>
        </p:nvSpPr>
        <p:spPr>
          <a:xfrm>
            <a:off x="685800" y="2130425"/>
            <a:ext cx="7772400" cy="1470025"/>
          </a:xfrm>
        </p:spPr>
        <p:txBody>
          <a:bodyPr/>
          <a:lstStyle>
            <a:lvl1pPr>
              <a:defRPr b="1"/>
            </a:lvl1pPr>
          </a:lstStyle>
          <a:p>
            <a:r>
              <a:rPr lang="en-US" dirty="0"/>
              <a:t>Title</a:t>
            </a:r>
          </a:p>
        </p:txBody>
      </p:sp>
    </p:spTree>
    <p:extLst>
      <p:ext uri="{BB962C8B-B14F-4D97-AF65-F5344CB8AC3E}">
        <p14:creationId xmlns:p14="http://schemas.microsoft.com/office/powerpoint/2010/main" val="22976559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lgn="l">
              <a:defRPr b="1"/>
            </a:lvl1pPr>
          </a:lstStyle>
          <a:p>
            <a:r>
              <a:rPr lang="en-US" dirty="0"/>
              <a:t>Master title style</a:t>
            </a:r>
          </a:p>
        </p:txBody>
      </p:sp>
      <p:sp>
        <p:nvSpPr>
          <p:cNvPr id="3" name="Content Placeholder 2"/>
          <p:cNvSpPr>
            <a:spLocks noGrp="1"/>
          </p:cNvSpPr>
          <p:nvPr>
            <p:ph idx="1"/>
          </p:nvPr>
        </p:nvSpPr>
        <p:spPr/>
        <p:txBody>
          <a:bodyPr/>
          <a:lstStyle>
            <a:lvl1pPr>
              <a:defRPr>
                <a:latin typeface="Catriel" panose="02000503000000020004" pitchFamily="2" charset="0"/>
              </a:defRPr>
            </a:lvl1pPr>
            <a:lvl2pPr>
              <a:defRPr>
                <a:latin typeface="Catriel" panose="02000503000000020004" pitchFamily="2" charset="0"/>
              </a:defRPr>
            </a:lvl2pPr>
            <a:lvl3pPr>
              <a:defRPr>
                <a:latin typeface="Catriel" panose="02000503000000020004" pitchFamily="2" charset="0"/>
              </a:defRPr>
            </a:lvl3pPr>
            <a:lvl4pPr>
              <a:defRPr>
                <a:latin typeface="Catriel" panose="02000503000000020004" pitchFamily="2" charset="0"/>
              </a:defRPr>
            </a:lvl4pPr>
            <a:lvl5pPr>
              <a:defRPr>
                <a:latin typeface="Catriel" panose="02000503000000020004" pitchFamily="2"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p:txBody>
          <a:bodyPr/>
          <a:lstStyle/>
          <a:p>
            <a:fld id="{C4FE53AF-D9EE-4FBD-A16E-2CE482DDA16F}" type="slidenum">
              <a:rPr lang="en-US" smtClean="0"/>
              <a:t>‹#›</a:t>
            </a:fld>
            <a:endParaRPr lang="en-US"/>
          </a:p>
        </p:txBody>
      </p:sp>
      <p:pic>
        <p:nvPicPr>
          <p:cNvPr id="7"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629072" y="0"/>
            <a:ext cx="1363436" cy="1371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8" name="Straight Connector 7"/>
          <p:cNvCxnSpPr/>
          <p:nvPr userDrawn="1"/>
        </p:nvCxnSpPr>
        <p:spPr>
          <a:xfrm>
            <a:off x="0" y="1371600"/>
            <a:ext cx="9144000" cy="0"/>
          </a:xfrm>
          <a:prstGeom prst="line">
            <a:avLst/>
          </a:prstGeom>
          <a:ln>
            <a:solidFill>
              <a:srgbClr val="0070C0"/>
            </a:solidFill>
          </a:ln>
        </p:spPr>
        <p:style>
          <a:lnRef idx="2">
            <a:schemeClr val="accent2"/>
          </a:lnRef>
          <a:fillRef idx="0">
            <a:schemeClr val="accent2"/>
          </a:fillRef>
          <a:effectRef idx="1">
            <a:schemeClr val="accent2"/>
          </a:effectRef>
          <a:fontRef idx="minor">
            <a:schemeClr val="tx1"/>
          </a:fontRef>
        </p:style>
      </p:cxnSp>
    </p:spTree>
    <p:extLst>
      <p:ext uri="{BB962C8B-B14F-4D97-AF65-F5344CB8AC3E}">
        <p14:creationId xmlns:p14="http://schemas.microsoft.com/office/powerpoint/2010/main" val="13617893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latin typeface="Catriel" panose="02000503000000020004" pitchFamily="2"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6" name="Slide Number Placeholder 5"/>
          <p:cNvSpPr>
            <a:spLocks noGrp="1"/>
          </p:cNvSpPr>
          <p:nvPr>
            <p:ph type="sldNum" sz="quarter" idx="12"/>
          </p:nvPr>
        </p:nvSpPr>
        <p:spPr/>
        <p:txBody>
          <a:bodyPr/>
          <a:lstStyle/>
          <a:p>
            <a:fld id="{C4FE53AF-D9EE-4FBD-A16E-2CE482DDA16F}" type="slidenum">
              <a:rPr lang="en-US" smtClean="0"/>
              <a:t>‹#›</a:t>
            </a:fld>
            <a:endParaRPr lang="en-US"/>
          </a:p>
        </p:txBody>
      </p:sp>
      <p:pic>
        <p:nvPicPr>
          <p:cNvPr id="7"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425690" y="3227138"/>
            <a:ext cx="1261110" cy="126866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8" name="Straight Connector 7"/>
          <p:cNvCxnSpPr/>
          <p:nvPr userDrawn="1"/>
        </p:nvCxnSpPr>
        <p:spPr>
          <a:xfrm>
            <a:off x="685800" y="4419600"/>
            <a:ext cx="7848600" cy="0"/>
          </a:xfrm>
          <a:prstGeom prst="line">
            <a:avLst/>
          </a:prstGeom>
          <a:ln>
            <a:solidFill>
              <a:srgbClr val="0070C0"/>
            </a:solidFill>
          </a:ln>
        </p:spPr>
        <p:style>
          <a:lnRef idx="2">
            <a:schemeClr val="accent2"/>
          </a:lnRef>
          <a:fillRef idx="0">
            <a:schemeClr val="accent2"/>
          </a:fillRef>
          <a:effectRef idx="1">
            <a:schemeClr val="accent2"/>
          </a:effectRef>
          <a:fontRef idx="minor">
            <a:schemeClr val="tx1"/>
          </a:fontRef>
        </p:style>
      </p:cxnSp>
    </p:spTree>
    <p:extLst>
      <p:ext uri="{BB962C8B-B14F-4D97-AF65-F5344CB8AC3E}">
        <p14:creationId xmlns:p14="http://schemas.microsoft.com/office/powerpoint/2010/main" val="2247337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lgn="l">
              <a:defRPr b="1"/>
            </a:lvl1pPr>
          </a:lstStyle>
          <a:p>
            <a:r>
              <a:rPr lang="en-US" dirty="0"/>
              <a:t>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atin typeface="Catriel" panose="02000503000000020004" pitchFamily="2" charset="0"/>
              </a:defRPr>
            </a:lvl1pPr>
            <a:lvl2pPr>
              <a:defRPr sz="2400">
                <a:latin typeface="Catriel" panose="02000503000000020004" pitchFamily="2" charset="0"/>
              </a:defRPr>
            </a:lvl2pPr>
            <a:lvl3pPr>
              <a:defRPr sz="2000">
                <a:latin typeface="Catriel" panose="02000503000000020004" pitchFamily="2" charset="0"/>
              </a:defRPr>
            </a:lvl3pPr>
            <a:lvl4pPr>
              <a:defRPr sz="1800">
                <a:latin typeface="Catriel" panose="02000503000000020004" pitchFamily="2" charset="0"/>
              </a:defRPr>
            </a:lvl4pPr>
            <a:lvl5pPr>
              <a:defRPr sz="1800">
                <a:latin typeface="Catriel" panose="02000503000000020004" pitchFamily="2" charset="0"/>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48200" y="1600200"/>
            <a:ext cx="4038600" cy="4525963"/>
          </a:xfrm>
        </p:spPr>
        <p:txBody>
          <a:bodyPr/>
          <a:lstStyle>
            <a:lvl1pPr>
              <a:defRPr sz="2800">
                <a:latin typeface="Catriel" panose="02000503000000020004" pitchFamily="2" charset="0"/>
              </a:defRPr>
            </a:lvl1pPr>
            <a:lvl2pPr>
              <a:defRPr sz="2400">
                <a:latin typeface="Catriel" panose="02000503000000020004" pitchFamily="2" charset="0"/>
              </a:defRPr>
            </a:lvl2pPr>
            <a:lvl3pPr>
              <a:defRPr sz="2000">
                <a:latin typeface="Catriel" panose="02000503000000020004" pitchFamily="2" charset="0"/>
              </a:defRPr>
            </a:lvl3pPr>
            <a:lvl4pPr>
              <a:defRPr sz="1800">
                <a:latin typeface="Catriel" panose="02000503000000020004" pitchFamily="2" charset="0"/>
              </a:defRPr>
            </a:lvl4pPr>
            <a:lvl5pPr>
              <a:defRPr sz="1800">
                <a:latin typeface="Catriel" panose="02000503000000020004" pitchFamily="2" charset="0"/>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F78400D0-41EA-416E-9EF5-5BF089FD40CF}" type="datetimeFigureOut">
              <a:rPr lang="en-US" smtClean="0"/>
              <a:t>4/25/2019</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C4FE53AF-D9EE-4FBD-A16E-2CE482DDA16F}" type="slidenum">
              <a:rPr lang="en-US" smtClean="0"/>
              <a:t>‹#›</a:t>
            </a:fld>
            <a:endParaRPr lang="en-US"/>
          </a:p>
        </p:txBody>
      </p:sp>
      <p:pic>
        <p:nvPicPr>
          <p:cNvPr id="10"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629072" y="0"/>
            <a:ext cx="1363436" cy="1371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1" name="Straight Connector 10"/>
          <p:cNvCxnSpPr/>
          <p:nvPr userDrawn="1"/>
        </p:nvCxnSpPr>
        <p:spPr>
          <a:xfrm>
            <a:off x="0" y="1371600"/>
            <a:ext cx="9144000" cy="0"/>
          </a:xfrm>
          <a:prstGeom prst="line">
            <a:avLst/>
          </a:prstGeom>
          <a:ln>
            <a:solidFill>
              <a:srgbClr val="0070C0"/>
            </a:solidFill>
          </a:ln>
        </p:spPr>
        <p:style>
          <a:lnRef idx="2">
            <a:schemeClr val="accent2"/>
          </a:lnRef>
          <a:fillRef idx="0">
            <a:schemeClr val="accent2"/>
          </a:fillRef>
          <a:effectRef idx="1">
            <a:schemeClr val="accent2"/>
          </a:effectRef>
          <a:fontRef idx="minor">
            <a:schemeClr val="tx1"/>
          </a:fontRef>
        </p:style>
      </p:cxnSp>
    </p:spTree>
    <p:extLst>
      <p:ext uri="{BB962C8B-B14F-4D97-AF65-F5344CB8AC3E}">
        <p14:creationId xmlns:p14="http://schemas.microsoft.com/office/powerpoint/2010/main" val="17277219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lgn="l">
              <a:defRPr b="1"/>
            </a:lvl1pPr>
          </a:lstStyle>
          <a:p>
            <a:r>
              <a:rPr lang="en-US" dirty="0"/>
              <a:t>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atin typeface="Catriel" panose="02000503000000020004" pitchFamily="2"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atin typeface="Catriel" panose="02000503000000020004" pitchFamily="2" charset="0"/>
              </a:defRPr>
            </a:lvl1pPr>
            <a:lvl2pPr>
              <a:defRPr sz="2000">
                <a:latin typeface="Catriel" panose="02000503000000020004" pitchFamily="2" charset="0"/>
              </a:defRPr>
            </a:lvl2pPr>
            <a:lvl3pPr>
              <a:defRPr sz="1800">
                <a:latin typeface="Catriel" panose="02000503000000020004" pitchFamily="2" charset="0"/>
              </a:defRPr>
            </a:lvl3pPr>
            <a:lvl4pPr>
              <a:defRPr sz="1600">
                <a:latin typeface="Catriel" panose="02000503000000020004" pitchFamily="2" charset="0"/>
              </a:defRPr>
            </a:lvl4pPr>
            <a:lvl5pPr>
              <a:defRPr sz="1600">
                <a:latin typeface="Catriel" panose="02000503000000020004" pitchFamily="2" charset="0"/>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atin typeface="Catriel" panose="02000503000000020004" pitchFamily="2"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atin typeface="Catriel" panose="02000503000000020004" pitchFamily="2" charset="0"/>
              </a:defRPr>
            </a:lvl1pPr>
            <a:lvl2pPr>
              <a:defRPr sz="2000">
                <a:latin typeface="Catriel" panose="02000503000000020004" pitchFamily="2" charset="0"/>
              </a:defRPr>
            </a:lvl2pPr>
            <a:lvl3pPr>
              <a:defRPr sz="1800">
                <a:latin typeface="Catriel" panose="02000503000000020004" pitchFamily="2" charset="0"/>
              </a:defRPr>
            </a:lvl3pPr>
            <a:lvl4pPr>
              <a:defRPr sz="1600">
                <a:latin typeface="Catriel" panose="02000503000000020004" pitchFamily="2" charset="0"/>
              </a:defRPr>
            </a:lvl4pPr>
            <a:lvl5pPr>
              <a:defRPr sz="1600">
                <a:latin typeface="Catriel" panose="02000503000000020004" pitchFamily="2" charset="0"/>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F78400D0-41EA-416E-9EF5-5BF089FD40CF}" type="datetimeFigureOut">
              <a:rPr lang="en-US" smtClean="0"/>
              <a:t>4/25/2019</a:t>
            </a:fld>
            <a:endParaRPr lang="en-US"/>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US"/>
          </a:p>
        </p:txBody>
      </p:sp>
      <p:sp>
        <p:nvSpPr>
          <p:cNvPr id="9" name="Slide Number Placeholder 8"/>
          <p:cNvSpPr>
            <a:spLocks noGrp="1"/>
          </p:cNvSpPr>
          <p:nvPr>
            <p:ph type="sldNum" sz="quarter" idx="12"/>
          </p:nvPr>
        </p:nvSpPr>
        <p:spPr/>
        <p:txBody>
          <a:bodyPr/>
          <a:lstStyle/>
          <a:p>
            <a:fld id="{C4FE53AF-D9EE-4FBD-A16E-2CE482DDA16F}" type="slidenum">
              <a:rPr lang="en-US" smtClean="0"/>
              <a:t>‹#›</a:t>
            </a:fld>
            <a:endParaRPr lang="en-US"/>
          </a:p>
        </p:txBody>
      </p:sp>
      <p:pic>
        <p:nvPicPr>
          <p:cNvPr id="12"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629072" y="0"/>
            <a:ext cx="1363436" cy="1371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3" name="Straight Connector 12"/>
          <p:cNvCxnSpPr/>
          <p:nvPr userDrawn="1"/>
        </p:nvCxnSpPr>
        <p:spPr>
          <a:xfrm>
            <a:off x="0" y="1371600"/>
            <a:ext cx="9144000" cy="0"/>
          </a:xfrm>
          <a:prstGeom prst="line">
            <a:avLst/>
          </a:prstGeom>
          <a:ln>
            <a:solidFill>
              <a:srgbClr val="0070C0"/>
            </a:solidFill>
          </a:ln>
        </p:spPr>
        <p:style>
          <a:lnRef idx="2">
            <a:schemeClr val="accent2"/>
          </a:lnRef>
          <a:fillRef idx="0">
            <a:schemeClr val="accent2"/>
          </a:fillRef>
          <a:effectRef idx="1">
            <a:schemeClr val="accent2"/>
          </a:effectRef>
          <a:fontRef idx="minor">
            <a:schemeClr val="tx1"/>
          </a:fontRef>
        </p:style>
      </p:cxnSp>
    </p:spTree>
    <p:extLst>
      <p:ext uri="{BB962C8B-B14F-4D97-AF65-F5344CB8AC3E}">
        <p14:creationId xmlns:p14="http://schemas.microsoft.com/office/powerpoint/2010/main" val="35406424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lgn="l">
              <a:defRPr b="1"/>
            </a:lvl1pPr>
          </a:lstStyle>
          <a:p>
            <a:r>
              <a:rPr lang="en-US" dirty="0"/>
              <a:t>Master title style</a:t>
            </a:r>
          </a:p>
        </p:txBody>
      </p:sp>
      <p:sp>
        <p:nvSpPr>
          <p:cNvPr id="5" name="Slide Number Placeholder 4"/>
          <p:cNvSpPr>
            <a:spLocks noGrp="1"/>
          </p:cNvSpPr>
          <p:nvPr>
            <p:ph type="sldNum" sz="quarter" idx="12"/>
          </p:nvPr>
        </p:nvSpPr>
        <p:spPr/>
        <p:txBody>
          <a:bodyPr/>
          <a:lstStyle/>
          <a:p>
            <a:fld id="{C4FE53AF-D9EE-4FBD-A16E-2CE482DDA16F}" type="slidenum">
              <a:rPr lang="en-US" smtClean="0"/>
              <a:t>‹#›</a:t>
            </a:fld>
            <a:endParaRPr lang="en-US"/>
          </a:p>
        </p:txBody>
      </p:sp>
      <p:pic>
        <p:nvPicPr>
          <p:cNvPr id="8"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629072" y="0"/>
            <a:ext cx="1363436" cy="1371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9" name="Straight Connector 8"/>
          <p:cNvCxnSpPr/>
          <p:nvPr userDrawn="1"/>
        </p:nvCxnSpPr>
        <p:spPr>
          <a:xfrm>
            <a:off x="0" y="1371600"/>
            <a:ext cx="9144000" cy="0"/>
          </a:xfrm>
          <a:prstGeom prst="line">
            <a:avLst/>
          </a:prstGeom>
          <a:ln>
            <a:solidFill>
              <a:srgbClr val="0070C0"/>
            </a:solidFill>
          </a:ln>
        </p:spPr>
        <p:style>
          <a:lnRef idx="2">
            <a:schemeClr val="accent2"/>
          </a:lnRef>
          <a:fillRef idx="0">
            <a:schemeClr val="accent2"/>
          </a:fillRef>
          <a:effectRef idx="1">
            <a:schemeClr val="accent2"/>
          </a:effectRef>
          <a:fontRef idx="minor">
            <a:schemeClr val="tx1"/>
          </a:fontRef>
        </p:style>
      </p:cxnSp>
    </p:spTree>
    <p:extLst>
      <p:ext uri="{BB962C8B-B14F-4D97-AF65-F5344CB8AC3E}">
        <p14:creationId xmlns:p14="http://schemas.microsoft.com/office/powerpoint/2010/main" val="9115369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C4FE53AF-D9EE-4FBD-A16E-2CE482DDA16F}" type="slidenum">
              <a:rPr lang="en-US" smtClean="0"/>
              <a:t>‹#›</a:t>
            </a:fld>
            <a:endParaRPr lang="en-US"/>
          </a:p>
        </p:txBody>
      </p:sp>
    </p:spTree>
    <p:extLst>
      <p:ext uri="{BB962C8B-B14F-4D97-AF65-F5344CB8AC3E}">
        <p14:creationId xmlns:p14="http://schemas.microsoft.com/office/powerpoint/2010/main" val="25930657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Slide Number Placeholder 6"/>
          <p:cNvSpPr>
            <a:spLocks noGrp="1"/>
          </p:cNvSpPr>
          <p:nvPr>
            <p:ph type="sldNum" sz="quarter" idx="12"/>
          </p:nvPr>
        </p:nvSpPr>
        <p:spPr/>
        <p:txBody>
          <a:bodyPr/>
          <a:lstStyle/>
          <a:p>
            <a:fld id="{C4FE53AF-D9EE-4FBD-A16E-2CE482DDA16F}" type="slidenum">
              <a:rPr lang="en-US" smtClean="0"/>
              <a:t>‹#›</a:t>
            </a:fld>
            <a:endParaRPr lang="en-US"/>
          </a:p>
        </p:txBody>
      </p:sp>
    </p:spTree>
    <p:extLst>
      <p:ext uri="{BB962C8B-B14F-4D97-AF65-F5344CB8AC3E}">
        <p14:creationId xmlns:p14="http://schemas.microsoft.com/office/powerpoint/2010/main" val="13359595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Slide Number Placeholder 6"/>
          <p:cNvSpPr>
            <a:spLocks noGrp="1"/>
          </p:cNvSpPr>
          <p:nvPr>
            <p:ph type="sldNum" sz="quarter" idx="12"/>
          </p:nvPr>
        </p:nvSpPr>
        <p:spPr/>
        <p:txBody>
          <a:bodyPr/>
          <a:lstStyle/>
          <a:p>
            <a:fld id="{C4FE53AF-D9EE-4FBD-A16E-2CE482DDA16F}" type="slidenum">
              <a:rPr lang="en-US" smtClean="0"/>
              <a:t>‹#›</a:t>
            </a:fld>
            <a:endParaRPr lang="en-US"/>
          </a:p>
        </p:txBody>
      </p:sp>
    </p:spTree>
    <p:extLst>
      <p:ext uri="{BB962C8B-B14F-4D97-AF65-F5344CB8AC3E}">
        <p14:creationId xmlns:p14="http://schemas.microsoft.com/office/powerpoint/2010/main" val="4467295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Rectangle 15"/>
          <p:cNvSpPr/>
          <p:nvPr userDrawn="1"/>
        </p:nvSpPr>
        <p:spPr>
          <a:xfrm>
            <a:off x="0" y="6324600"/>
            <a:ext cx="9144000" cy="533400"/>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274638"/>
            <a:ext cx="6934200" cy="11430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000">
                <a:solidFill>
                  <a:schemeClr val="bg1"/>
                </a:solidFill>
                <a:latin typeface="Catriel" panose="02000503000000020004" pitchFamily="2" charset="0"/>
              </a:defRPr>
            </a:lvl1pPr>
          </a:lstStyle>
          <a:p>
            <a:fld id="{C4FE53AF-D9EE-4FBD-A16E-2CE482DDA16F}" type="slidenum">
              <a:rPr lang="en-US" smtClean="0"/>
              <a:pPr/>
              <a:t>‹#›</a:t>
            </a:fld>
            <a:endParaRPr lang="en-US" dirty="0"/>
          </a:p>
        </p:txBody>
      </p:sp>
    </p:spTree>
    <p:extLst>
      <p:ext uri="{BB962C8B-B14F-4D97-AF65-F5344CB8AC3E}">
        <p14:creationId xmlns:p14="http://schemas.microsoft.com/office/powerpoint/2010/main" val="262444049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86000"/>
            <a:ext cx="7772400" cy="2590800"/>
          </a:xfrm>
        </p:spPr>
        <p:txBody>
          <a:bodyPr>
            <a:normAutofit fontScale="90000"/>
          </a:bodyPr>
          <a:lstStyle/>
          <a:p>
            <a:pPr marL="182880" indent="0" algn="ctr">
              <a:buNone/>
            </a:pPr>
            <a:br>
              <a:rPr lang="en-US" sz="4400" dirty="0">
                <a:solidFill>
                  <a:schemeClr val="tx2">
                    <a:lumMod val="50000"/>
                  </a:schemeClr>
                </a:solidFill>
                <a:latin typeface="+mn-lt"/>
              </a:rPr>
            </a:br>
            <a:r>
              <a:rPr lang="en-US" sz="4400" dirty="0">
                <a:solidFill>
                  <a:schemeClr val="tx2">
                    <a:lumMod val="50000"/>
                  </a:schemeClr>
                </a:solidFill>
                <a:effectLst>
                  <a:outerShdw blurRad="38100" dist="38100" dir="2700000" algn="tl">
                    <a:srgbClr val="000000">
                      <a:alpha val="43137"/>
                    </a:srgbClr>
                  </a:outerShdw>
                </a:effectLst>
                <a:latin typeface="+mn-lt"/>
              </a:rPr>
              <a:t>“</a:t>
            </a:r>
            <a:r>
              <a:rPr lang="en-US" sz="4400" i="1" dirty="0">
                <a:solidFill>
                  <a:schemeClr val="tx2">
                    <a:lumMod val="50000"/>
                  </a:schemeClr>
                </a:solidFill>
                <a:effectLst>
                  <a:outerShdw blurRad="38100" dist="38100" dir="2700000" algn="tl">
                    <a:srgbClr val="000000">
                      <a:alpha val="43137"/>
                    </a:srgbClr>
                  </a:outerShdw>
                </a:effectLst>
                <a:latin typeface="+mn-lt"/>
              </a:rPr>
              <a:t>Operation Corps Strong”</a:t>
            </a:r>
            <a:br>
              <a:rPr lang="en-US" sz="2000" dirty="0">
                <a:solidFill>
                  <a:schemeClr val="tx2">
                    <a:lumMod val="50000"/>
                  </a:schemeClr>
                </a:solidFill>
                <a:latin typeface="+mn-lt"/>
              </a:rPr>
            </a:br>
            <a:br>
              <a:rPr lang="en-US" sz="2000" dirty="0">
                <a:solidFill>
                  <a:schemeClr val="tx2">
                    <a:lumMod val="50000"/>
                  </a:schemeClr>
                </a:solidFill>
                <a:latin typeface="+mn-lt"/>
              </a:rPr>
            </a:br>
            <a:r>
              <a:rPr lang="en-US" sz="3600" dirty="0">
                <a:solidFill>
                  <a:schemeClr val="tx2">
                    <a:lumMod val="50000"/>
                  </a:schemeClr>
                </a:solidFill>
                <a:latin typeface="+mn-lt"/>
              </a:rPr>
              <a:t>Resiliency and Deployment Behavioral Health Task Force (RDBHTF)</a:t>
            </a:r>
            <a:br>
              <a:rPr lang="en-US" sz="4400" dirty="0">
                <a:solidFill>
                  <a:schemeClr val="tx2">
                    <a:lumMod val="50000"/>
                  </a:schemeClr>
                </a:solidFill>
                <a:latin typeface="+mn-lt"/>
              </a:rPr>
            </a:br>
            <a:br>
              <a:rPr lang="en-US" sz="4400" dirty="0">
                <a:solidFill>
                  <a:schemeClr val="tx2">
                    <a:lumMod val="50000"/>
                  </a:schemeClr>
                </a:solidFill>
              </a:rPr>
            </a:br>
            <a:endParaRPr lang="en-US" sz="4400" i="1" dirty="0">
              <a:solidFill>
                <a:schemeClr val="tx2">
                  <a:lumMod val="50000"/>
                </a:schemeClr>
              </a:solidFill>
            </a:endParaRPr>
          </a:p>
        </p:txBody>
      </p:sp>
      <p:sp>
        <p:nvSpPr>
          <p:cNvPr id="3" name="Subtitle 2"/>
          <p:cNvSpPr>
            <a:spLocks noGrp="1"/>
          </p:cNvSpPr>
          <p:nvPr>
            <p:ph type="subTitle" idx="1"/>
          </p:nvPr>
        </p:nvSpPr>
        <p:spPr>
          <a:xfrm>
            <a:off x="1828800" y="4267200"/>
            <a:ext cx="5637010" cy="1948919"/>
          </a:xfrm>
        </p:spPr>
        <p:txBody>
          <a:bodyPr>
            <a:normAutofit fontScale="32500" lnSpcReduction="20000"/>
          </a:bodyPr>
          <a:lstStyle/>
          <a:p>
            <a:pPr algn="ctr"/>
            <a:endParaRPr lang="en-US" sz="6200" b="1" dirty="0">
              <a:latin typeface="+mn-lt"/>
            </a:endParaRPr>
          </a:p>
          <a:p>
            <a:pPr algn="ctr"/>
            <a:r>
              <a:rPr lang="en-US" sz="6200" b="1" dirty="0">
                <a:latin typeface="+mn-lt"/>
              </a:rPr>
              <a:t>CDR Marivic Fields, LMSW, BCD</a:t>
            </a:r>
          </a:p>
          <a:p>
            <a:pPr algn="ctr"/>
            <a:r>
              <a:rPr lang="en-US" sz="6200" b="1" dirty="0">
                <a:latin typeface="+mn-lt"/>
              </a:rPr>
              <a:t>CDR Indira Harris, LCSW, BCD</a:t>
            </a:r>
          </a:p>
          <a:p>
            <a:pPr algn="ctr"/>
            <a:r>
              <a:rPr lang="en-US" sz="6200" b="1" dirty="0">
                <a:latin typeface="+mn-lt"/>
              </a:rPr>
              <a:t>CDR William Bolduc, MS, LCSW, BCD</a:t>
            </a:r>
          </a:p>
          <a:p>
            <a:pPr algn="ctr"/>
            <a:r>
              <a:rPr lang="en-US" sz="6200" b="1" dirty="0">
                <a:latin typeface="+mn-lt"/>
              </a:rPr>
              <a:t>CDR Josefine Haynes-Battle, MSN, BSN, RN</a:t>
            </a:r>
          </a:p>
          <a:p>
            <a:pPr algn="ctr"/>
            <a:r>
              <a:rPr lang="en-US" sz="6200" b="1" dirty="0">
                <a:latin typeface="+mn-lt"/>
              </a:rPr>
              <a:t>LCDR Joy Mobley, PsyD</a:t>
            </a:r>
          </a:p>
          <a:p>
            <a:pPr algn="ctr"/>
            <a:endParaRPr lang="en-US" b="1" dirty="0"/>
          </a:p>
        </p:txBody>
      </p:sp>
      <p:sp>
        <p:nvSpPr>
          <p:cNvPr id="4" name="TextBox 3"/>
          <p:cNvSpPr txBox="1"/>
          <p:nvPr/>
        </p:nvSpPr>
        <p:spPr>
          <a:xfrm>
            <a:off x="2667000" y="6385560"/>
            <a:ext cx="4267200" cy="400110"/>
          </a:xfrm>
          <a:prstGeom prst="rect">
            <a:avLst/>
          </a:prstGeom>
          <a:noFill/>
        </p:spPr>
        <p:txBody>
          <a:bodyPr wrap="square" rtlCol="0">
            <a:spAutoFit/>
          </a:bodyPr>
          <a:lstStyle/>
          <a:p>
            <a:r>
              <a:rPr lang="en-US" sz="2000" b="1" dirty="0">
                <a:solidFill>
                  <a:schemeClr val="bg1"/>
                </a:solidFill>
              </a:rPr>
              <a:t>“A Resilient Core is a Healthy Corps”</a:t>
            </a:r>
          </a:p>
        </p:txBody>
      </p:sp>
      <p:pic>
        <p:nvPicPr>
          <p:cNvPr id="1028" name="Picture 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505200" y="304800"/>
            <a:ext cx="2057400" cy="209440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5616348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Background</a:t>
            </a:r>
          </a:p>
        </p:txBody>
      </p:sp>
      <p:sp>
        <p:nvSpPr>
          <p:cNvPr id="3" name="Content Placeholder 2"/>
          <p:cNvSpPr>
            <a:spLocks noGrp="1"/>
          </p:cNvSpPr>
          <p:nvPr>
            <p:ph idx="1"/>
          </p:nvPr>
        </p:nvSpPr>
        <p:spPr>
          <a:xfrm>
            <a:off x="304800" y="1447800"/>
            <a:ext cx="8839200" cy="4953000"/>
          </a:xfrm>
        </p:spPr>
        <p:txBody>
          <a:bodyPr>
            <a:normAutofit fontScale="40000" lnSpcReduction="20000"/>
          </a:bodyPr>
          <a:lstStyle/>
          <a:p>
            <a:pPr lvl="0"/>
            <a:r>
              <a:rPr lang="en-US" sz="4500" dirty="0">
                <a:latin typeface="+mn-lt"/>
              </a:rPr>
              <a:t>#OperationCorpsStrong (OpsCS) was developed by a small team of multidisciplinary Officers who recognized key gaps in providing behavioral health resources to all Commissioned Corps Officers</a:t>
            </a:r>
            <a:br>
              <a:rPr lang="en-US" sz="4500" dirty="0">
                <a:latin typeface="+mn-lt"/>
              </a:rPr>
            </a:br>
            <a:endParaRPr lang="en-US" sz="4500" dirty="0">
              <a:latin typeface="+mn-lt"/>
            </a:endParaRPr>
          </a:p>
          <a:p>
            <a:pPr lvl="0"/>
            <a:r>
              <a:rPr lang="en-US" sz="4500" dirty="0">
                <a:latin typeface="+mn-lt"/>
              </a:rPr>
              <a:t>Some of these gaps became exposed during the Ebola mission in 2014 and were temporarily addressed through the formation of a Family Support Network</a:t>
            </a:r>
            <a:br>
              <a:rPr lang="en-US" sz="4500" dirty="0">
                <a:latin typeface="+mn-lt"/>
              </a:rPr>
            </a:br>
            <a:endParaRPr lang="en-US" sz="4500" dirty="0">
              <a:latin typeface="+mn-lt"/>
            </a:endParaRPr>
          </a:p>
          <a:p>
            <a:pPr lvl="0"/>
            <a:r>
              <a:rPr lang="en-US" sz="4500" dirty="0">
                <a:latin typeface="+mn-lt"/>
              </a:rPr>
              <a:t>Key initiatives include development of a resiliency program, a coordinated suicide prevention plan, and Officer and family support throughout the deployment cycle</a:t>
            </a:r>
            <a:br>
              <a:rPr lang="en-US" sz="4500" dirty="0">
                <a:latin typeface="+mn-lt"/>
              </a:rPr>
            </a:br>
            <a:endParaRPr lang="en-US" sz="4500" dirty="0">
              <a:latin typeface="+mn-lt"/>
            </a:endParaRPr>
          </a:p>
          <a:p>
            <a:pPr lvl="0"/>
            <a:r>
              <a:rPr lang="en-US" sz="4500" dirty="0">
                <a:latin typeface="+mn-lt"/>
              </a:rPr>
              <a:t>OpsCS organized 4 pillars to develop training and provide subject matter expertise to the Corps based on the identified gaps</a:t>
            </a:r>
            <a:br>
              <a:rPr lang="en-US" sz="4500" dirty="0">
                <a:latin typeface="+mn-lt"/>
              </a:rPr>
            </a:br>
            <a:endParaRPr lang="en-US" sz="4500" dirty="0">
              <a:latin typeface="+mn-lt"/>
            </a:endParaRPr>
          </a:p>
          <a:p>
            <a:pPr lvl="0"/>
            <a:r>
              <a:rPr lang="en-US" sz="4500" dirty="0">
                <a:latin typeface="+mn-lt"/>
              </a:rPr>
              <a:t>Recognizing the resources developed by the Armed Services  for their Service Members, OpsCS aims to create an array of resources and supports that speak to the unique needs and challenges of the Commissioned Corps</a:t>
            </a:r>
            <a:br>
              <a:rPr lang="en-US" sz="4500" dirty="0">
                <a:latin typeface="+mn-lt"/>
              </a:rPr>
            </a:br>
            <a:endParaRPr lang="en-US" sz="4500" dirty="0">
              <a:latin typeface="+mn-lt"/>
            </a:endParaRPr>
          </a:p>
          <a:p>
            <a:pPr lvl="0"/>
            <a:r>
              <a:rPr lang="en-US" sz="4500" dirty="0">
                <a:latin typeface="+mn-lt"/>
              </a:rPr>
              <a:t>OpsCS believes that resilience initiatives should be incorporated into all aspects of the Corps, beginning at OBC, regardless of professional discipline, location or agency assignment</a:t>
            </a:r>
          </a:p>
          <a:p>
            <a:endParaRPr lang="en-US" dirty="0"/>
          </a:p>
        </p:txBody>
      </p:sp>
      <p:sp>
        <p:nvSpPr>
          <p:cNvPr id="4" name="TextBox 3"/>
          <p:cNvSpPr txBox="1"/>
          <p:nvPr/>
        </p:nvSpPr>
        <p:spPr>
          <a:xfrm>
            <a:off x="2667000" y="6385560"/>
            <a:ext cx="4267200" cy="400110"/>
          </a:xfrm>
          <a:prstGeom prst="rect">
            <a:avLst/>
          </a:prstGeom>
          <a:noFill/>
        </p:spPr>
        <p:txBody>
          <a:bodyPr wrap="square" rtlCol="0">
            <a:spAutoFit/>
          </a:bodyPr>
          <a:lstStyle/>
          <a:p>
            <a:r>
              <a:rPr lang="en-US" sz="2000" b="1" dirty="0">
                <a:solidFill>
                  <a:schemeClr val="bg1"/>
                </a:solidFill>
              </a:rPr>
              <a:t>“A Resilient Core is a Healthy Corps”</a:t>
            </a:r>
          </a:p>
        </p:txBody>
      </p:sp>
      <p:pic>
        <p:nvPicPr>
          <p:cNvPr id="307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96200" y="0"/>
            <a:ext cx="1325808" cy="134965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5917597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667000" y="6385560"/>
            <a:ext cx="4267200" cy="400110"/>
          </a:xfrm>
          <a:prstGeom prst="rect">
            <a:avLst/>
          </a:prstGeom>
          <a:noFill/>
        </p:spPr>
        <p:txBody>
          <a:bodyPr wrap="square" rtlCol="0">
            <a:spAutoFit/>
          </a:bodyPr>
          <a:lstStyle/>
          <a:p>
            <a:r>
              <a:rPr lang="en-US" sz="2000" b="1" dirty="0">
                <a:solidFill>
                  <a:schemeClr val="bg1"/>
                </a:solidFill>
              </a:rPr>
              <a:t>“A Resilient Core is a Healthy Corps”</a:t>
            </a:r>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71600" y="-15240"/>
            <a:ext cx="6629400" cy="636763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9278988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US" sz="4000" dirty="0"/>
              <a:t>Task Force Objectives</a:t>
            </a:r>
            <a:r>
              <a:rPr lang="en-US" dirty="0">
                <a:solidFill>
                  <a:schemeClr val="tx1"/>
                </a:solidFill>
                <a:latin typeface="+mn-lt"/>
              </a:rPr>
              <a:t> </a:t>
            </a:r>
          </a:p>
        </p:txBody>
      </p:sp>
      <p:sp>
        <p:nvSpPr>
          <p:cNvPr id="2" name="Content Placeholder 1"/>
          <p:cNvSpPr>
            <a:spLocks noGrp="1"/>
          </p:cNvSpPr>
          <p:nvPr>
            <p:ph idx="1"/>
          </p:nvPr>
        </p:nvSpPr>
        <p:spPr/>
        <p:txBody>
          <a:bodyPr>
            <a:normAutofit/>
          </a:bodyPr>
          <a:lstStyle/>
          <a:p>
            <a:r>
              <a:rPr lang="en-US" sz="2000" dirty="0">
                <a:latin typeface="+mn-lt"/>
              </a:rPr>
              <a:t>Develop a resilience focused program for USPHS Officers and their families that supports the unique culture of the Corps</a:t>
            </a:r>
            <a:br>
              <a:rPr lang="en-US" sz="2000" dirty="0">
                <a:latin typeface="+mn-lt"/>
              </a:rPr>
            </a:br>
            <a:endParaRPr lang="en-US" sz="2000" dirty="0">
              <a:latin typeface="+mn-lt"/>
            </a:endParaRPr>
          </a:p>
          <a:p>
            <a:r>
              <a:rPr lang="en-US" sz="2000" dirty="0">
                <a:latin typeface="+mn-lt"/>
              </a:rPr>
              <a:t>Promote a Resilient and Ready Corps through innovative initiatives focused on Deployment Resilience, Suicide Prevention, Officer and Family Support</a:t>
            </a:r>
            <a:br>
              <a:rPr lang="en-US" sz="2000" dirty="0">
                <a:latin typeface="+mn-lt"/>
              </a:rPr>
            </a:br>
            <a:endParaRPr lang="en-US" sz="2000" dirty="0">
              <a:latin typeface="+mn-lt"/>
            </a:endParaRPr>
          </a:p>
          <a:p>
            <a:r>
              <a:rPr lang="en-US" sz="2000" dirty="0">
                <a:latin typeface="+mn-lt"/>
              </a:rPr>
              <a:t>Synthesize services and resources and make them accessible to Officers and their families</a:t>
            </a:r>
          </a:p>
          <a:p>
            <a:pPr marL="0" indent="0">
              <a:buNone/>
            </a:pPr>
            <a:endParaRPr lang="en-US" sz="2000" dirty="0">
              <a:latin typeface="+mn-lt"/>
            </a:endParaRPr>
          </a:p>
          <a:p>
            <a:r>
              <a:rPr lang="en-US" sz="2000" dirty="0">
                <a:latin typeface="+mn-lt"/>
              </a:rPr>
              <a:t>Strengthen and unify our Corps through cross category collaborations and initiatives</a:t>
            </a:r>
            <a:endParaRPr lang="en-US" sz="1900" dirty="0">
              <a:latin typeface="+mn-lt"/>
            </a:endParaRPr>
          </a:p>
        </p:txBody>
      </p:sp>
      <p:sp>
        <p:nvSpPr>
          <p:cNvPr id="4" name="Rectangle 3"/>
          <p:cNvSpPr/>
          <p:nvPr/>
        </p:nvSpPr>
        <p:spPr>
          <a:xfrm>
            <a:off x="152400" y="762000"/>
            <a:ext cx="8153400" cy="800219"/>
          </a:xfrm>
          <a:prstGeom prst="rect">
            <a:avLst/>
          </a:prstGeom>
        </p:spPr>
        <p:txBody>
          <a:bodyPr wrap="square">
            <a:spAutoFit/>
          </a:bodyPr>
          <a:lstStyle/>
          <a:p>
            <a:endParaRPr lang="en-US" sz="2800" b="1" dirty="0"/>
          </a:p>
          <a:p>
            <a:endParaRPr lang="en-US" dirty="0"/>
          </a:p>
        </p:txBody>
      </p:sp>
      <p:sp>
        <p:nvSpPr>
          <p:cNvPr id="5" name="TextBox 4"/>
          <p:cNvSpPr txBox="1"/>
          <p:nvPr/>
        </p:nvSpPr>
        <p:spPr>
          <a:xfrm>
            <a:off x="2667000" y="6385560"/>
            <a:ext cx="4267200" cy="400110"/>
          </a:xfrm>
          <a:prstGeom prst="rect">
            <a:avLst/>
          </a:prstGeom>
          <a:noFill/>
        </p:spPr>
        <p:txBody>
          <a:bodyPr wrap="square" rtlCol="0">
            <a:spAutoFit/>
          </a:bodyPr>
          <a:lstStyle/>
          <a:p>
            <a:r>
              <a:rPr lang="en-US" sz="2000" b="1" dirty="0">
                <a:solidFill>
                  <a:schemeClr val="bg1"/>
                </a:solidFill>
              </a:rPr>
              <a:t>“A Resilient Core is a Healthy Corps”</a:t>
            </a:r>
          </a:p>
        </p:txBody>
      </p:sp>
      <p:pic>
        <p:nvPicPr>
          <p:cNvPr id="8"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696200" y="0"/>
            <a:ext cx="1325808" cy="134965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812075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joy.mobley\Pictures\091216_blue_umbrella.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43000" y="0"/>
            <a:ext cx="6000750" cy="337185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2286000" y="990600"/>
            <a:ext cx="3920304" cy="553998"/>
          </a:xfrm>
          <a:prstGeom prst="rect">
            <a:avLst/>
          </a:prstGeom>
          <a:noFill/>
        </p:spPr>
        <p:txBody>
          <a:bodyPr wrap="none" rtlCol="0">
            <a:spAutoFit/>
          </a:bodyPr>
          <a:lstStyle/>
          <a:p>
            <a:r>
              <a:rPr lang="en-US" sz="3000" b="1" dirty="0">
                <a:solidFill>
                  <a:schemeClr val="bg1"/>
                </a:solidFill>
              </a:rPr>
              <a:t>Operation Corps Strong</a:t>
            </a:r>
          </a:p>
        </p:txBody>
      </p:sp>
      <p:sp>
        <p:nvSpPr>
          <p:cNvPr id="8" name="Rounded Rectangle 7"/>
          <p:cNvSpPr/>
          <p:nvPr/>
        </p:nvSpPr>
        <p:spPr>
          <a:xfrm>
            <a:off x="838200" y="2743200"/>
            <a:ext cx="1447800"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t>Deployment Resilience</a:t>
            </a:r>
          </a:p>
        </p:txBody>
      </p:sp>
      <p:sp>
        <p:nvSpPr>
          <p:cNvPr id="13" name="Rounded Rectangle 12"/>
          <p:cNvSpPr/>
          <p:nvPr/>
        </p:nvSpPr>
        <p:spPr>
          <a:xfrm>
            <a:off x="2555664" y="2743200"/>
            <a:ext cx="1435310"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t>Suicide Prevention</a:t>
            </a:r>
          </a:p>
        </p:txBody>
      </p:sp>
      <p:sp>
        <p:nvSpPr>
          <p:cNvPr id="15" name="Rounded Rectangle 14"/>
          <p:cNvSpPr/>
          <p:nvPr/>
        </p:nvSpPr>
        <p:spPr>
          <a:xfrm>
            <a:off x="4419600" y="2743200"/>
            <a:ext cx="1447800"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t>Officer Support</a:t>
            </a:r>
          </a:p>
        </p:txBody>
      </p:sp>
      <p:sp>
        <p:nvSpPr>
          <p:cNvPr id="16" name="Rounded Rectangle 15"/>
          <p:cNvSpPr/>
          <p:nvPr/>
        </p:nvSpPr>
        <p:spPr>
          <a:xfrm>
            <a:off x="6153150" y="2743200"/>
            <a:ext cx="1447800"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t>Family Support</a:t>
            </a:r>
          </a:p>
        </p:txBody>
      </p:sp>
      <p:sp>
        <p:nvSpPr>
          <p:cNvPr id="17" name="Rounded Rectangle 16"/>
          <p:cNvSpPr/>
          <p:nvPr/>
        </p:nvSpPr>
        <p:spPr>
          <a:xfrm>
            <a:off x="2164080" y="1981200"/>
            <a:ext cx="3931920" cy="457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t>Resiliency and Deployment Behavioral Health Task Force</a:t>
            </a:r>
          </a:p>
        </p:txBody>
      </p:sp>
      <p:cxnSp>
        <p:nvCxnSpPr>
          <p:cNvPr id="19" name="Straight Arrow Connector 18"/>
          <p:cNvCxnSpPr/>
          <p:nvPr/>
        </p:nvCxnSpPr>
        <p:spPr>
          <a:xfrm>
            <a:off x="6086475" y="2438400"/>
            <a:ext cx="323850" cy="2286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a:endCxn id="15" idx="0"/>
          </p:cNvCxnSpPr>
          <p:nvPr/>
        </p:nvCxnSpPr>
        <p:spPr>
          <a:xfrm>
            <a:off x="5029200" y="2438400"/>
            <a:ext cx="114300" cy="3048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p:nvPr/>
        </p:nvCxnSpPr>
        <p:spPr>
          <a:xfrm flipH="1">
            <a:off x="1828800" y="2362200"/>
            <a:ext cx="335280" cy="3048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028" name="Straight Arrow Connector 1027"/>
          <p:cNvCxnSpPr/>
          <p:nvPr/>
        </p:nvCxnSpPr>
        <p:spPr>
          <a:xfrm flipH="1">
            <a:off x="3120919" y="2438400"/>
            <a:ext cx="152400" cy="3048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037" name="Rounded Rectangle 1036"/>
          <p:cNvSpPr/>
          <p:nvPr/>
        </p:nvSpPr>
        <p:spPr>
          <a:xfrm>
            <a:off x="304800" y="3886200"/>
            <a:ext cx="2001732" cy="2392680"/>
          </a:xfrm>
          <a:prstGeom prst="roundRect">
            <a:avLst/>
          </a:prstGeom>
          <a:solidFill>
            <a:schemeClr val="accent4">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t>Trainings, resources and support to Officers  throughout deployment cycle</a:t>
            </a:r>
          </a:p>
        </p:txBody>
      </p:sp>
      <p:sp>
        <p:nvSpPr>
          <p:cNvPr id="47" name="Rounded Rectangle 46"/>
          <p:cNvSpPr/>
          <p:nvPr/>
        </p:nvSpPr>
        <p:spPr>
          <a:xfrm>
            <a:off x="2323993" y="3916680"/>
            <a:ext cx="2095605" cy="2362200"/>
          </a:xfrm>
          <a:prstGeom prst="roundRect">
            <a:avLst/>
          </a:prstGeom>
          <a:solidFill>
            <a:schemeClr val="accent4">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t>Corps Suicide Prevention Plan for Officers and Leadership </a:t>
            </a:r>
          </a:p>
          <a:p>
            <a:pPr algn="ctr"/>
            <a:endParaRPr lang="en-US" b="1" dirty="0"/>
          </a:p>
          <a:p>
            <a:pPr algn="ctr"/>
            <a:r>
              <a:rPr lang="en-US" b="1" dirty="0"/>
              <a:t>Referral and Resources</a:t>
            </a:r>
          </a:p>
        </p:txBody>
      </p:sp>
      <p:sp>
        <p:nvSpPr>
          <p:cNvPr id="48" name="Rounded Rectangle 47"/>
          <p:cNvSpPr/>
          <p:nvPr/>
        </p:nvSpPr>
        <p:spPr>
          <a:xfrm>
            <a:off x="4419600" y="3916680"/>
            <a:ext cx="2146936" cy="2362200"/>
          </a:xfrm>
          <a:prstGeom prst="roundRect">
            <a:avLst/>
          </a:prstGeom>
          <a:solidFill>
            <a:schemeClr val="accent4">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700" b="1" dirty="0"/>
              <a:t>USPHS Responder Resiliency Course</a:t>
            </a:r>
          </a:p>
          <a:p>
            <a:pPr algn="ctr"/>
            <a:endParaRPr lang="en-US" sz="1700" b="1" dirty="0"/>
          </a:p>
          <a:p>
            <a:pPr algn="ctr"/>
            <a:r>
              <a:rPr lang="en-US" sz="1700" b="1" dirty="0"/>
              <a:t>Resilience Through Meditation Program</a:t>
            </a:r>
          </a:p>
          <a:p>
            <a:pPr algn="ctr"/>
            <a:endParaRPr lang="en-US" sz="1700" b="1" dirty="0"/>
          </a:p>
          <a:p>
            <a:pPr algn="ctr"/>
            <a:r>
              <a:rPr lang="en-US" sz="1700" b="1" dirty="0"/>
              <a:t>Resource Compendium</a:t>
            </a:r>
          </a:p>
        </p:txBody>
      </p:sp>
      <p:sp>
        <p:nvSpPr>
          <p:cNvPr id="49" name="Rounded Rectangle 48"/>
          <p:cNvSpPr/>
          <p:nvPr/>
        </p:nvSpPr>
        <p:spPr>
          <a:xfrm>
            <a:off x="6566535" y="3886200"/>
            <a:ext cx="2068830" cy="2392680"/>
          </a:xfrm>
          <a:prstGeom prst="roundRect">
            <a:avLst/>
          </a:prstGeom>
          <a:solidFill>
            <a:schemeClr val="accent4">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t>Training, Referral and Resources to Build Resilience in PHS Families</a:t>
            </a:r>
          </a:p>
        </p:txBody>
      </p:sp>
      <p:cxnSp>
        <p:nvCxnSpPr>
          <p:cNvPr id="1042" name="Straight Arrow Connector 1041"/>
          <p:cNvCxnSpPr/>
          <p:nvPr/>
        </p:nvCxnSpPr>
        <p:spPr>
          <a:xfrm>
            <a:off x="7143750" y="3657600"/>
            <a:ext cx="247650" cy="2286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048" name="Straight Arrow Connector 1047"/>
          <p:cNvCxnSpPr/>
          <p:nvPr/>
        </p:nvCxnSpPr>
        <p:spPr>
          <a:xfrm>
            <a:off x="5334000" y="3657600"/>
            <a:ext cx="0" cy="2286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61" name="Straight Arrow Connector 60"/>
          <p:cNvCxnSpPr/>
          <p:nvPr/>
        </p:nvCxnSpPr>
        <p:spPr>
          <a:xfrm flipH="1">
            <a:off x="3233578" y="3634740"/>
            <a:ext cx="36461" cy="28194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66" name="Straight Arrow Connector 65"/>
          <p:cNvCxnSpPr>
            <a:endCxn id="1037" idx="0"/>
          </p:cNvCxnSpPr>
          <p:nvPr/>
        </p:nvCxnSpPr>
        <p:spPr>
          <a:xfrm flipH="1">
            <a:off x="1305666" y="3634740"/>
            <a:ext cx="132610" cy="25146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69" name="TextBox 68"/>
          <p:cNvSpPr txBox="1"/>
          <p:nvPr/>
        </p:nvSpPr>
        <p:spPr>
          <a:xfrm>
            <a:off x="2667000" y="6385560"/>
            <a:ext cx="4267200" cy="400110"/>
          </a:xfrm>
          <a:prstGeom prst="rect">
            <a:avLst/>
          </a:prstGeom>
          <a:noFill/>
        </p:spPr>
        <p:txBody>
          <a:bodyPr wrap="square" rtlCol="0">
            <a:spAutoFit/>
          </a:bodyPr>
          <a:lstStyle/>
          <a:p>
            <a:r>
              <a:rPr lang="en-US" sz="2000" b="1" dirty="0">
                <a:solidFill>
                  <a:schemeClr val="bg1"/>
                </a:solidFill>
              </a:rPr>
              <a:t>“A Resilient Core is a Healthy Corps”</a:t>
            </a:r>
          </a:p>
        </p:txBody>
      </p:sp>
      <p:pic>
        <p:nvPicPr>
          <p:cNvPr id="24"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696200" y="0"/>
            <a:ext cx="1325808" cy="134965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1080598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Implementation</a:t>
            </a:r>
          </a:p>
        </p:txBody>
      </p:sp>
      <p:sp>
        <p:nvSpPr>
          <p:cNvPr id="3" name="Content Placeholder 2"/>
          <p:cNvSpPr>
            <a:spLocks noGrp="1"/>
          </p:cNvSpPr>
          <p:nvPr>
            <p:ph idx="1"/>
          </p:nvPr>
        </p:nvSpPr>
        <p:spPr/>
        <p:txBody>
          <a:bodyPr>
            <a:normAutofit fontScale="92500" lnSpcReduction="10000"/>
          </a:bodyPr>
          <a:lstStyle/>
          <a:p>
            <a:r>
              <a:rPr lang="en-US" sz="3500" dirty="0">
                <a:latin typeface="+mn-lt"/>
              </a:rPr>
              <a:t>RDBHTF will develop clear policies to define resilience and streamline training and resources that enhance resiliency</a:t>
            </a:r>
            <a:br>
              <a:rPr lang="en-US" sz="3500" dirty="0">
                <a:latin typeface="+mn-lt"/>
              </a:rPr>
            </a:br>
            <a:endParaRPr lang="en-US" sz="3500" dirty="0">
              <a:latin typeface="+mn-lt"/>
            </a:endParaRPr>
          </a:p>
          <a:p>
            <a:r>
              <a:rPr lang="en-US" sz="3500" dirty="0">
                <a:latin typeface="+mn-lt"/>
              </a:rPr>
              <a:t>Train and gain buy in from other categories, deployment teams, and Corps leadership</a:t>
            </a:r>
          </a:p>
          <a:p>
            <a:pPr marL="0" indent="0">
              <a:buNone/>
            </a:pPr>
            <a:endParaRPr lang="en-US" sz="3500" dirty="0">
              <a:latin typeface="+mn-lt"/>
            </a:endParaRPr>
          </a:p>
          <a:p>
            <a:r>
              <a:rPr lang="en-US" sz="3500" dirty="0">
                <a:latin typeface="+mn-lt"/>
              </a:rPr>
              <a:t>Identify, assign and train resiliency coordinators</a:t>
            </a:r>
          </a:p>
          <a:p>
            <a:endParaRPr lang="en-US" dirty="0"/>
          </a:p>
          <a:p>
            <a:endParaRPr lang="en-US" dirty="0"/>
          </a:p>
          <a:p>
            <a:endParaRPr lang="en-US" dirty="0"/>
          </a:p>
        </p:txBody>
      </p:sp>
      <p:sp>
        <p:nvSpPr>
          <p:cNvPr id="4" name="TextBox 3"/>
          <p:cNvSpPr txBox="1"/>
          <p:nvPr/>
        </p:nvSpPr>
        <p:spPr>
          <a:xfrm>
            <a:off x="2667000" y="6385560"/>
            <a:ext cx="4267200" cy="400110"/>
          </a:xfrm>
          <a:prstGeom prst="rect">
            <a:avLst/>
          </a:prstGeom>
          <a:noFill/>
        </p:spPr>
        <p:txBody>
          <a:bodyPr wrap="square" rtlCol="0">
            <a:spAutoFit/>
          </a:bodyPr>
          <a:lstStyle/>
          <a:p>
            <a:r>
              <a:rPr lang="en-US" sz="2000" b="1" dirty="0">
                <a:solidFill>
                  <a:schemeClr val="bg1"/>
                </a:solidFill>
              </a:rPr>
              <a:t>“A Resilient Core is a Healthy Corps”</a:t>
            </a:r>
          </a:p>
        </p:txBody>
      </p:sp>
      <p:pic>
        <p:nvPicPr>
          <p:cNvPr id="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696200" y="0"/>
            <a:ext cx="1325808" cy="134965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0778849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Next Steps</a:t>
            </a:r>
          </a:p>
        </p:txBody>
      </p:sp>
      <p:sp>
        <p:nvSpPr>
          <p:cNvPr id="3" name="Content Placeholder 2"/>
          <p:cNvSpPr>
            <a:spLocks noGrp="1"/>
          </p:cNvSpPr>
          <p:nvPr>
            <p:ph idx="1"/>
          </p:nvPr>
        </p:nvSpPr>
        <p:spPr/>
        <p:txBody>
          <a:bodyPr/>
          <a:lstStyle/>
          <a:p>
            <a:r>
              <a:rPr lang="en-US" dirty="0">
                <a:latin typeface="+mn-lt"/>
              </a:rPr>
              <a:t>Pilot resiliency presentations at OBC classes</a:t>
            </a:r>
          </a:p>
          <a:p>
            <a:r>
              <a:rPr lang="en-US" dirty="0">
                <a:latin typeface="+mn-lt"/>
              </a:rPr>
              <a:t>CPO Board training</a:t>
            </a:r>
          </a:p>
          <a:p>
            <a:r>
              <a:rPr lang="en-US" dirty="0">
                <a:latin typeface="+mn-lt"/>
              </a:rPr>
              <a:t>Deployment leader training</a:t>
            </a:r>
          </a:p>
          <a:p>
            <a:r>
              <a:rPr lang="en-US" dirty="0">
                <a:latin typeface="+mn-lt"/>
              </a:rPr>
              <a:t>Cultivating topic specific programs, trainings and resources to support Officers and their Families throughout an Officer’s career</a:t>
            </a:r>
          </a:p>
        </p:txBody>
      </p:sp>
      <p:sp>
        <p:nvSpPr>
          <p:cNvPr id="4" name="TextBox 3"/>
          <p:cNvSpPr txBox="1"/>
          <p:nvPr/>
        </p:nvSpPr>
        <p:spPr>
          <a:xfrm>
            <a:off x="2667000" y="6385560"/>
            <a:ext cx="4267200" cy="400110"/>
          </a:xfrm>
          <a:prstGeom prst="rect">
            <a:avLst/>
          </a:prstGeom>
          <a:noFill/>
        </p:spPr>
        <p:txBody>
          <a:bodyPr wrap="square" rtlCol="0">
            <a:spAutoFit/>
          </a:bodyPr>
          <a:lstStyle/>
          <a:p>
            <a:r>
              <a:rPr lang="en-US" sz="2000" b="1" dirty="0">
                <a:solidFill>
                  <a:schemeClr val="bg1"/>
                </a:solidFill>
              </a:rPr>
              <a:t>“A Resilient Core is a Healthy Corps”</a:t>
            </a:r>
          </a:p>
        </p:txBody>
      </p:sp>
      <p:pic>
        <p:nvPicPr>
          <p:cNvPr id="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96200" y="0"/>
            <a:ext cx="1325808" cy="134965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239194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743200" y="2286000"/>
            <a:ext cx="4169731" cy="1107996"/>
          </a:xfrm>
          <a:prstGeom prst="rect">
            <a:avLst/>
          </a:prstGeom>
        </p:spPr>
        <p:txBody>
          <a:bodyPr wrap="none">
            <a:spAutoFit/>
          </a:bodyPr>
          <a:lstStyle/>
          <a:p>
            <a:r>
              <a:rPr lang="en-US" sz="6600" dirty="0">
                <a:solidFill>
                  <a:srgbClr val="C00000"/>
                </a:solidFill>
              </a:rPr>
              <a:t>Questions?</a:t>
            </a:r>
            <a:endParaRPr lang="en-US" sz="6600" dirty="0"/>
          </a:p>
        </p:txBody>
      </p:sp>
      <p:sp>
        <p:nvSpPr>
          <p:cNvPr id="3" name="TextBox 2"/>
          <p:cNvSpPr txBox="1"/>
          <p:nvPr/>
        </p:nvSpPr>
        <p:spPr>
          <a:xfrm>
            <a:off x="2667000" y="6385560"/>
            <a:ext cx="4267200" cy="400110"/>
          </a:xfrm>
          <a:prstGeom prst="rect">
            <a:avLst/>
          </a:prstGeom>
          <a:noFill/>
        </p:spPr>
        <p:txBody>
          <a:bodyPr wrap="square" rtlCol="0">
            <a:spAutoFit/>
          </a:bodyPr>
          <a:lstStyle/>
          <a:p>
            <a:r>
              <a:rPr lang="en-US" sz="2000" b="1" dirty="0">
                <a:solidFill>
                  <a:schemeClr val="bg1"/>
                </a:solidFill>
              </a:rPr>
              <a:t>“A Resilient Core is a Healthy Corps”</a:t>
            </a:r>
          </a:p>
        </p:txBody>
      </p:sp>
      <p:pic>
        <p:nvPicPr>
          <p:cNvPr id="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96200" y="0"/>
            <a:ext cx="1325808" cy="134965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866629753"/>
      </p:ext>
    </p:extLst>
  </p:cSld>
  <p:clrMapOvr>
    <a:masterClrMapping/>
  </p:clrMapOvr>
</p:sld>
</file>

<file path=ppt/theme/theme1.xml><?xml version="1.0" encoding="utf-8"?>
<a:theme xmlns:a="http://schemas.openxmlformats.org/drawingml/2006/main" name="Office Theme">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1867</TotalTime>
  <Words>315</Words>
  <Application>Microsoft Office PowerPoint</Application>
  <PresentationFormat>On-screen Show (4:3)</PresentationFormat>
  <Paragraphs>65</Paragraphs>
  <Slides>8</Slides>
  <Notes>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Catriel</vt:lpstr>
      <vt:lpstr>Office Theme</vt:lpstr>
      <vt:lpstr> “Operation Corps Strong”  Resiliency and Deployment Behavioral Health Task Force (RDBHTF)  </vt:lpstr>
      <vt:lpstr>Background</vt:lpstr>
      <vt:lpstr>PowerPoint Presentation</vt:lpstr>
      <vt:lpstr>Task Force Objectives </vt:lpstr>
      <vt:lpstr>PowerPoint Presentation</vt:lpstr>
      <vt:lpstr>Implementation</vt:lpstr>
      <vt:lpstr>Next Steps</vt:lpstr>
      <vt:lpstr>PowerPoint Presentation</vt:lpstr>
    </vt:vector>
  </TitlesOfParts>
  <Company>HRSA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Maria Benke</dc:creator>
  <cp:lastModifiedBy>Santiago, Armando</cp:lastModifiedBy>
  <cp:revision>167</cp:revision>
  <cp:lastPrinted>2017-06-21T17:49:25Z</cp:lastPrinted>
  <dcterms:created xsi:type="dcterms:W3CDTF">2016-03-10T21:48:45Z</dcterms:created>
  <dcterms:modified xsi:type="dcterms:W3CDTF">2019-04-25T19:13:51Z</dcterms:modified>
</cp:coreProperties>
</file>