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4029" r:id="rId2"/>
    <p:sldMasterId id="2147484038" r:id="rId3"/>
  </p:sldMasterIdLst>
  <p:notesMasterIdLst>
    <p:notesMasterId r:id="rId66"/>
  </p:notesMasterIdLst>
  <p:sldIdLst>
    <p:sldId id="428" r:id="rId4"/>
    <p:sldId id="558" r:id="rId5"/>
    <p:sldId id="559" r:id="rId6"/>
    <p:sldId id="560" r:id="rId7"/>
    <p:sldId id="568" r:id="rId8"/>
    <p:sldId id="561" r:id="rId9"/>
    <p:sldId id="562" r:id="rId10"/>
    <p:sldId id="563" r:id="rId11"/>
    <p:sldId id="564" r:id="rId12"/>
    <p:sldId id="565" r:id="rId13"/>
    <p:sldId id="566" r:id="rId14"/>
    <p:sldId id="567" r:id="rId15"/>
    <p:sldId id="476" r:id="rId16"/>
    <p:sldId id="478" r:id="rId17"/>
    <p:sldId id="483" r:id="rId18"/>
    <p:sldId id="472" r:id="rId19"/>
    <p:sldId id="545" r:id="rId20"/>
    <p:sldId id="557" r:id="rId21"/>
    <p:sldId id="487" r:id="rId22"/>
    <p:sldId id="488" r:id="rId23"/>
    <p:sldId id="513" r:id="rId24"/>
    <p:sldId id="477" r:id="rId25"/>
    <p:sldId id="430" r:id="rId26"/>
    <p:sldId id="452" r:id="rId27"/>
    <p:sldId id="451" r:id="rId28"/>
    <p:sldId id="429" r:id="rId29"/>
    <p:sldId id="549" r:id="rId30"/>
    <p:sldId id="435" r:id="rId31"/>
    <p:sldId id="436" r:id="rId32"/>
    <p:sldId id="485" r:id="rId33"/>
    <p:sldId id="553" r:id="rId34"/>
    <p:sldId id="440" r:id="rId35"/>
    <p:sldId id="517" r:id="rId36"/>
    <p:sldId id="519" r:id="rId37"/>
    <p:sldId id="522" r:id="rId38"/>
    <p:sldId id="524" r:id="rId39"/>
    <p:sldId id="525" r:id="rId40"/>
    <p:sldId id="526" r:id="rId41"/>
    <p:sldId id="530" r:id="rId42"/>
    <p:sldId id="541" r:id="rId43"/>
    <p:sldId id="527" r:id="rId44"/>
    <p:sldId id="528" r:id="rId45"/>
    <p:sldId id="529" r:id="rId46"/>
    <p:sldId id="531" r:id="rId47"/>
    <p:sldId id="554" r:id="rId48"/>
    <p:sldId id="500" r:id="rId49"/>
    <p:sldId id="468" r:id="rId50"/>
    <p:sldId id="467" r:id="rId51"/>
    <p:sldId id="469" r:id="rId52"/>
    <p:sldId id="441" r:id="rId53"/>
    <p:sldId id="453" r:id="rId54"/>
    <p:sldId id="445" r:id="rId55"/>
    <p:sldId id="443" r:id="rId56"/>
    <p:sldId id="449" r:id="rId57"/>
    <p:sldId id="555" r:id="rId58"/>
    <p:sldId id="502" r:id="rId59"/>
    <p:sldId id="539" r:id="rId60"/>
    <p:sldId id="503" r:id="rId61"/>
    <p:sldId id="504" r:id="rId62"/>
    <p:sldId id="505" r:id="rId63"/>
    <p:sldId id="509" r:id="rId64"/>
    <p:sldId id="556" r:id="rId65"/>
  </p:sldIdLst>
  <p:sldSz cx="9144000" cy="5143500" type="screen16x9"/>
  <p:notesSz cx="7010400" cy="9296400"/>
  <p:embeddedFontLst>
    <p:embeddedFont>
      <p:font typeface="Calibri" panose="020F0502020204030204" pitchFamily="34" charset="0"/>
      <p:regular r:id="rId67"/>
      <p:bold r:id="rId68"/>
      <p:italic r:id="rId69"/>
      <p:boldItalic r:id="rId70"/>
    </p:embeddedFont>
    <p:embeddedFont>
      <p:font typeface="Helvetica" panose="020B0604020202020204" pitchFamily="34" charset="0"/>
      <p:regular r:id="rId71"/>
      <p:bold r:id="rId72"/>
      <p:italic r:id="rId73"/>
      <p:boldItalic r:id="rId74"/>
    </p:embeddedFont>
    <p:embeddedFont>
      <p:font typeface="Myriad Web Pro" panose="020B0604020202020204" charset="0"/>
      <p:regular r:id="rId75"/>
      <p:bold r:id="rId76"/>
      <p:italic r:id="rId7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and, Amy E. (CDC/OD/OADC) (CTR)" initials="HAE((" lastIdx="5" clrIdx="0">
    <p:extLst>
      <p:ext uri="{19B8F6BF-5375-455C-9EA6-DF929625EA0E}">
        <p15:presenceInfo xmlns:p15="http://schemas.microsoft.com/office/powerpoint/2012/main" userId="S-1-5-21-1207783550-2075000910-922709458-304204" providerId="AD"/>
      </p:ext>
    </p:extLst>
  </p:cmAuthor>
  <p:cmAuthor id="2" name="McDaniel, Rebecca (CDC/OD/OADC) (CTR)" initials="MR((" lastIdx="9" clrIdx="1">
    <p:extLst>
      <p:ext uri="{19B8F6BF-5375-455C-9EA6-DF929625EA0E}">
        <p15:presenceInfo xmlns:p15="http://schemas.microsoft.com/office/powerpoint/2012/main" userId="S-1-5-21-1207783550-2075000910-922709458-548881" providerId="AD"/>
      </p:ext>
    </p:extLst>
  </p:cmAuthor>
  <p:cmAuthor id="3" name="Knight, Dianna (CDC/OD/OADC)" initials="KD(" lastIdx="0" clrIdx="2">
    <p:extLst>
      <p:ext uri="{19B8F6BF-5375-455C-9EA6-DF929625EA0E}">
        <p15:presenceInfo xmlns:p15="http://schemas.microsoft.com/office/powerpoint/2012/main" userId="S-1-5-21-1207783550-2075000910-922709458-196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781D7E"/>
    <a:srgbClr val="0E66AF"/>
    <a:srgbClr val="EC881D"/>
    <a:srgbClr val="695E4A"/>
    <a:srgbClr val="000000"/>
    <a:srgbClr val="006A71"/>
    <a:srgbClr val="FFFFFF"/>
    <a:srgbClr val="00853F"/>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3253" autoAdjust="0"/>
  </p:normalViewPr>
  <p:slideViewPr>
    <p:cSldViewPr snapToGrid="0">
      <p:cViewPr varScale="1">
        <p:scale>
          <a:sx n="88" d="100"/>
          <a:sy n="88" d="100"/>
        </p:scale>
        <p:origin x="1063" y="3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2.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8.fntdata"/><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6.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7.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0.fntdata"/><Relationship Id="rId7" Type="http://schemas.openxmlformats.org/officeDocument/2006/relationships/slide" Target="slides/slide4.xml"/><Relationship Id="rId71"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9/9/2019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arget.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ngroup.com/articles/slip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nngroup.com/articles/usability-101-introduction-to-usabilit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intranet.cdc.gov/cdcweb/508-accessibility/checklists-tools/#testing-038-remediation" TargetMode="External"/><Relationship Id="rId3" Type="http://schemas.openxmlformats.org/officeDocument/2006/relationships/hyperlink" Target="http://intranet.cdc.gov/cdcweb/508-accessibility/contacts/#cio-sub-delegated-authority-from-oadc" TargetMode="External"/><Relationship Id="rId7" Type="http://schemas.openxmlformats.org/officeDocument/2006/relationships/hyperlink" Target="http://intranet.cdc.gov/cdcweb/508-accessibility/checklists-tools/table-tagging/"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intranet.cdc.gov/cdcweb/web/images/#508" TargetMode="External"/><Relationship Id="rId5" Type="http://schemas.openxmlformats.org/officeDocument/2006/relationships/hyperlink" Target="http://intranet.cdc.gov/cdcweb/508-accessibility/posting-guidance/" TargetMode="External"/><Relationship Id="rId4" Type="http://schemas.openxmlformats.org/officeDocument/2006/relationships/hyperlink" Target="http://intranet.cdc.gov/cdcweb/508-accessibility/policies-standards-508/"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350043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06120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sued successful:</a:t>
            </a:r>
            <a:r>
              <a:rPr lang="en-US" baseline="0" dirty="0"/>
              <a:t> https://jimthatcher.com/law-target.htm</a:t>
            </a:r>
          </a:p>
          <a:p>
            <a:r>
              <a:rPr lang="en-US" dirty="0"/>
              <a:t>https://arstechnica.com/uncategorized/2008/08/target-to-pay-6-million-to-settle-site-accessibility-suit/</a:t>
            </a:r>
          </a:p>
          <a:p>
            <a:r>
              <a:rPr lang="en-US" dirty="0"/>
              <a:t>2006 - The NFB has sued Target alleging first that </a:t>
            </a:r>
            <a:r>
              <a:rPr lang="en-US" dirty="0">
                <a:hlinkClick r:id="rId3"/>
              </a:rPr>
              <a:t>Target.com </a:t>
            </a:r>
            <a:r>
              <a:rPr lang="en-US" dirty="0"/>
              <a:t>is inaccessible and second, that the inaccessibility of Target.com violates the ADA, the California Unruh Civil Rights Act, and The California Disabled Persons Act. </a:t>
            </a:r>
          </a:p>
          <a:p>
            <a:endParaRPr lang="en-US" dirty="0"/>
          </a:p>
          <a:p>
            <a:r>
              <a:rPr lang="en-US" dirty="0"/>
              <a:t>HHS and 508: https://www.hhs.gov/web/section-508/compliance-and-remediation/framework/index.html</a:t>
            </a:r>
          </a:p>
          <a:p>
            <a:r>
              <a:rPr lang="en-US" dirty="0"/>
              <a:t>In November 2007, HHS began receiving notices of Section 508 non-compliance from Accessing Digital America (ADA). Each notice included a survey of a sampling of pages from a Department-owned Web site. As of February 1, 2008, HHS had received 13 such notices covering the Office of the Secretary and 10 OPDIVs. It became clear that many Departmental Web sites were not in compliance with Section 508. HHS is establishing a Memorandum of Understanding (MOU) with ADA that will describe how the Department will address its Section 508 issues over a five-year period. Each OPDIV’s Plan will follow the template below and will implement the necessary actions to achieve Section 508 compliance and fulfill the MOU agreement. Once it is established, the MOU will be provided to each OPDIV.</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32425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Perceivable: </a:t>
            </a:r>
            <a:r>
              <a:rPr lang="en-US" b="0" dirty="0"/>
              <a:t>Text Alternative, Use of Color, Meaningful Sequence, Audio Descriptions </a:t>
            </a:r>
          </a:p>
          <a:p>
            <a:r>
              <a:rPr lang="en-US" b="1" dirty="0"/>
              <a:t>Operable: </a:t>
            </a:r>
            <a:r>
              <a:rPr lang="en-US" b="0" dirty="0"/>
              <a:t>Key board accessible, Audio/Video</a:t>
            </a:r>
            <a:r>
              <a:rPr lang="en-US" b="0" baseline="0" dirty="0"/>
              <a:t> Controls, Voice Commands, and is the area of a link large enough for someone to use</a:t>
            </a:r>
          </a:p>
          <a:p>
            <a:r>
              <a:rPr lang="en-US" b="1" dirty="0"/>
              <a:t>Understandable: </a:t>
            </a:r>
            <a:r>
              <a:rPr lang="en-US" b="0" dirty="0"/>
              <a:t>Plain Language Principals, Avoid Abbreviation, Consider reading level, Consistent navigation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Robust: </a:t>
            </a:r>
            <a:r>
              <a:rPr lang="en-US" dirty="0"/>
              <a:t>Content must be robust enough that it can be interpreted reliably by a wide variety of user agents, including assistive technologies.</a:t>
            </a:r>
          </a:p>
          <a:p>
            <a:endParaRPr lang="en-US" b="0"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57306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Definition of Usability</a:t>
            </a:r>
          </a:p>
          <a:p>
            <a:r>
              <a:rPr lang="en-US" sz="1200" kern="1200" dirty="0">
                <a:solidFill>
                  <a:schemeClr val="tx1"/>
                </a:solidFill>
                <a:effectLst/>
                <a:latin typeface="+mn-lt"/>
                <a:ea typeface="+mn-ea"/>
                <a:cs typeface="+mn-cs"/>
              </a:rPr>
              <a:t>Usability is a </a:t>
            </a:r>
            <a:r>
              <a:rPr lang="en-US" sz="1200" b="1" kern="1200" dirty="0">
                <a:solidFill>
                  <a:schemeClr val="tx1"/>
                </a:solidFill>
                <a:effectLst/>
                <a:latin typeface="+mn-lt"/>
                <a:ea typeface="+mn-ea"/>
                <a:cs typeface="+mn-cs"/>
              </a:rPr>
              <a:t>quality attribute</a:t>
            </a:r>
            <a:r>
              <a:rPr lang="en-US" sz="1200" kern="1200" dirty="0">
                <a:solidFill>
                  <a:schemeClr val="tx1"/>
                </a:solidFill>
                <a:effectLst/>
                <a:latin typeface="+mn-lt"/>
                <a:ea typeface="+mn-ea"/>
                <a:cs typeface="+mn-cs"/>
              </a:rPr>
              <a:t> that assesses how easy user interfaces are to use. The word "usability" also refers to methods for improving ease-of-use during the design process.</a:t>
            </a:r>
          </a:p>
          <a:p>
            <a:r>
              <a:rPr lang="en-US" sz="1200" kern="1200" dirty="0">
                <a:solidFill>
                  <a:schemeClr val="tx1"/>
                </a:solidFill>
                <a:effectLst/>
                <a:latin typeface="+mn-lt"/>
                <a:ea typeface="+mn-ea"/>
                <a:cs typeface="+mn-cs"/>
              </a:rPr>
              <a:t>Usability is defined by </a:t>
            </a:r>
            <a:r>
              <a:rPr lang="en-US" sz="1200" b="1" kern="1200" dirty="0">
                <a:solidFill>
                  <a:schemeClr val="tx1"/>
                </a:solidFill>
                <a:effectLst/>
                <a:latin typeface="+mn-lt"/>
                <a:ea typeface="+mn-ea"/>
                <a:cs typeface="+mn-cs"/>
              </a:rPr>
              <a:t>5 quality components</a:t>
            </a:r>
            <a:r>
              <a:rPr lang="en-US"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Learnability</a:t>
            </a:r>
            <a:r>
              <a:rPr lang="en-US" sz="1200" kern="1200" dirty="0">
                <a:solidFill>
                  <a:schemeClr val="tx1"/>
                </a:solidFill>
                <a:effectLst/>
                <a:latin typeface="+mn-lt"/>
                <a:ea typeface="+mn-ea"/>
                <a:cs typeface="+mn-cs"/>
              </a:rPr>
              <a:t>: How easy is it for users to accomplish basic tasks the first time they encounter the design?</a:t>
            </a:r>
          </a:p>
          <a:p>
            <a:pPr lvl="0"/>
            <a:r>
              <a:rPr lang="en-US" sz="1200" b="1" kern="1200" dirty="0">
                <a:solidFill>
                  <a:schemeClr val="tx1"/>
                </a:solidFill>
                <a:effectLst/>
                <a:latin typeface="+mn-lt"/>
                <a:ea typeface="+mn-ea"/>
                <a:cs typeface="+mn-cs"/>
              </a:rPr>
              <a:t>Efficiency</a:t>
            </a:r>
            <a:r>
              <a:rPr lang="en-US" sz="1200" kern="1200" dirty="0">
                <a:solidFill>
                  <a:schemeClr val="tx1"/>
                </a:solidFill>
                <a:effectLst/>
                <a:latin typeface="+mn-lt"/>
                <a:ea typeface="+mn-ea"/>
                <a:cs typeface="+mn-cs"/>
              </a:rPr>
              <a:t>: Once users have learned the design, how quickly can they perform tasks?</a:t>
            </a:r>
          </a:p>
          <a:p>
            <a:pPr lvl="0"/>
            <a:r>
              <a:rPr lang="en-US" sz="1200" b="1" kern="1200" dirty="0">
                <a:solidFill>
                  <a:schemeClr val="tx1"/>
                </a:solidFill>
                <a:effectLst/>
                <a:latin typeface="+mn-lt"/>
                <a:ea typeface="+mn-ea"/>
                <a:cs typeface="+mn-cs"/>
              </a:rPr>
              <a:t>Memorability</a:t>
            </a:r>
            <a:r>
              <a:rPr lang="en-US" sz="1200" kern="1200" dirty="0">
                <a:solidFill>
                  <a:schemeClr val="tx1"/>
                </a:solidFill>
                <a:effectLst/>
                <a:latin typeface="+mn-lt"/>
                <a:ea typeface="+mn-ea"/>
                <a:cs typeface="+mn-cs"/>
              </a:rPr>
              <a:t>: When users return to the design after a period of not using it, how easily can they reestablish proficiency?</a:t>
            </a:r>
          </a:p>
          <a:p>
            <a:pPr lvl="0"/>
            <a:r>
              <a:rPr lang="en-US" sz="1200" b="1" kern="1200" dirty="0">
                <a:solidFill>
                  <a:schemeClr val="tx1"/>
                </a:solidFill>
                <a:effectLst/>
                <a:latin typeface="+mn-lt"/>
                <a:ea typeface="+mn-ea"/>
                <a:cs typeface="+mn-cs"/>
              </a:rPr>
              <a:t>Errors</a:t>
            </a:r>
            <a:r>
              <a:rPr lang="en-US" sz="1200" kern="1200" dirty="0">
                <a:solidFill>
                  <a:schemeClr val="tx1"/>
                </a:solidFill>
                <a:effectLst/>
                <a:latin typeface="+mn-lt"/>
                <a:ea typeface="+mn-ea"/>
                <a:cs typeface="+mn-cs"/>
              </a:rPr>
              <a:t>: How many </a:t>
            </a:r>
            <a:r>
              <a:rPr lang="en-US" sz="1200" u="sng" kern="1200" dirty="0">
                <a:solidFill>
                  <a:schemeClr val="tx1"/>
                </a:solidFill>
                <a:effectLst/>
                <a:latin typeface="+mn-lt"/>
                <a:ea typeface="+mn-ea"/>
                <a:cs typeface="+mn-cs"/>
                <a:hlinkClick r:id="rId3"/>
              </a:rPr>
              <a:t>errors</a:t>
            </a:r>
            <a:r>
              <a:rPr lang="en-US" sz="1200" kern="1200" dirty="0">
                <a:solidFill>
                  <a:schemeClr val="tx1"/>
                </a:solidFill>
                <a:effectLst/>
                <a:latin typeface="+mn-lt"/>
                <a:ea typeface="+mn-ea"/>
                <a:cs typeface="+mn-cs"/>
              </a:rPr>
              <a:t> do users make, how severe are these errors, and how easily can they recover from the errors?</a:t>
            </a:r>
          </a:p>
          <a:p>
            <a:pPr lvl="0"/>
            <a:r>
              <a:rPr lang="en-US" sz="1200" b="1" kern="1200" dirty="0">
                <a:solidFill>
                  <a:schemeClr val="tx1"/>
                </a:solidFill>
                <a:effectLst/>
                <a:latin typeface="+mn-lt"/>
                <a:ea typeface="+mn-ea"/>
                <a:cs typeface="+mn-cs"/>
              </a:rPr>
              <a:t>Satisfaction</a:t>
            </a:r>
            <a:r>
              <a:rPr lang="en-US" sz="1200" kern="1200" dirty="0">
                <a:solidFill>
                  <a:schemeClr val="tx1"/>
                </a:solidFill>
                <a:effectLst/>
                <a:latin typeface="+mn-lt"/>
                <a:ea typeface="+mn-ea"/>
                <a:cs typeface="+mn-cs"/>
              </a:rPr>
              <a:t>: How pleasant is it to use the design?</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Source:  </a:t>
            </a:r>
            <a:r>
              <a:rPr lang="en-US" dirty="0">
                <a:hlinkClick r:id="rId4"/>
              </a:rPr>
              <a:t>Usability 101: Introduction to Usability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659769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677639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Authority to approve acquisitions and IT systems:</a:t>
            </a:r>
            <a:r>
              <a:rPr lang="en-US" baseline="0" dirty="0"/>
              <a:t> </a:t>
            </a:r>
            <a:r>
              <a:rPr lang="en-US" dirty="0">
                <a:effectLst/>
              </a:rPr>
              <a:t>EPLC, eLearning, software, data applications – including mobile data apps.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26095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1865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11264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WCAG 2.0 January 18, 2018</a:t>
            </a:r>
          </a:p>
          <a:p>
            <a:endParaRPr lang="en-US" dirty="0"/>
          </a:p>
          <a:p>
            <a:r>
              <a:rPr lang="en-US" dirty="0"/>
              <a:t>Talk about Digital First</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1791568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b="1" dirty="0">
              <a:effectLst/>
            </a:endParaRPr>
          </a:p>
          <a:p>
            <a:r>
              <a:rPr lang="en-US" b="0" dirty="0">
                <a:effectLst/>
              </a:rPr>
              <a:t>This page covers</a:t>
            </a:r>
            <a:r>
              <a:rPr lang="en-US" b="0" baseline="0" dirty="0">
                <a:effectLst/>
              </a:rPr>
              <a:t> each type of digital document and why it should be used.</a:t>
            </a:r>
          </a:p>
          <a:p>
            <a:endParaRPr lang="en-US" b="1" dirty="0">
              <a:effectLst/>
            </a:endParaRPr>
          </a:p>
          <a:p>
            <a:r>
              <a:rPr lang="en-US" b="1" dirty="0">
                <a:effectLst/>
              </a:rPr>
              <a:t>Example Documents Using HTML as the standard Format</a:t>
            </a:r>
            <a:endParaRPr lang="en-US" dirty="0">
              <a:effectLst/>
            </a:endParaRPr>
          </a:p>
          <a:p>
            <a:r>
              <a:rPr lang="en-US" dirty="0">
                <a:effectLst/>
              </a:rPr>
              <a:t>At-A Glance/Fact Sheets</a:t>
            </a:r>
          </a:p>
          <a:p>
            <a:r>
              <a:rPr lang="en-US" dirty="0">
                <a:effectLst/>
              </a:rPr>
              <a:t>Presentations smaller than 10 slides</a:t>
            </a:r>
          </a:p>
          <a:p>
            <a:r>
              <a:rPr lang="en-US" dirty="0">
                <a:effectLst/>
              </a:rPr>
              <a:t>Programs/Agendas</a:t>
            </a:r>
          </a:p>
          <a:p>
            <a:r>
              <a:rPr lang="en-US" dirty="0">
                <a:effectLst/>
              </a:rPr>
              <a:t>Guidance</a:t>
            </a:r>
          </a:p>
          <a:p>
            <a:r>
              <a:rPr lang="en-US" dirty="0">
                <a:effectLst/>
              </a:rPr>
              <a:t>Most content items!</a:t>
            </a:r>
          </a:p>
          <a:p>
            <a:endParaRPr lang="en-US" b="1" dirty="0">
              <a:effectLst/>
            </a:endParaRPr>
          </a:p>
          <a:p>
            <a:r>
              <a:rPr lang="en-US" b="1" dirty="0">
                <a:effectLst/>
              </a:rPr>
              <a:t>Example Documents Using PDF as the 508 Format</a:t>
            </a:r>
            <a:endParaRPr lang="en-US" dirty="0">
              <a:effectLst/>
            </a:endParaRPr>
          </a:p>
          <a:p>
            <a:r>
              <a:rPr lang="en-US" dirty="0">
                <a:effectLst/>
              </a:rPr>
              <a:t>Fillable Forms</a:t>
            </a:r>
          </a:p>
          <a:p>
            <a:r>
              <a:rPr lang="en-US" dirty="0">
                <a:effectLst/>
              </a:rPr>
              <a:t>Complex Manuals</a:t>
            </a:r>
          </a:p>
          <a:p>
            <a:r>
              <a:rPr lang="en-US" dirty="0">
                <a:effectLst/>
              </a:rPr>
              <a:t>Periodicals</a:t>
            </a:r>
          </a:p>
          <a:p>
            <a:r>
              <a:rPr lang="en-US" dirty="0">
                <a:effectLst/>
              </a:rPr>
              <a:t>Long Presentations</a:t>
            </a:r>
          </a:p>
          <a:p>
            <a:r>
              <a:rPr lang="en-US" dirty="0">
                <a:effectLst/>
              </a:rPr>
              <a:t>Complex Publications</a:t>
            </a:r>
          </a:p>
          <a:p>
            <a:r>
              <a:rPr lang="en-US" dirty="0">
                <a:effectLst/>
              </a:rPr>
              <a:t>Complex Reports</a:t>
            </a:r>
          </a:p>
          <a:p>
            <a:endParaRPr lang="en-US" dirty="0">
              <a:effectLst/>
            </a:endParaRPr>
          </a:p>
          <a:p>
            <a:r>
              <a:rPr lang="en-US" b="1" dirty="0">
                <a:effectLst/>
              </a:rPr>
              <a:t>Example Print-Only Documents that Do Not Require 508 Compliance</a:t>
            </a:r>
            <a:endParaRPr lang="en-US" dirty="0">
              <a:effectLst/>
            </a:endParaRPr>
          </a:p>
          <a:p>
            <a:r>
              <a:rPr lang="en-US" dirty="0">
                <a:effectLst/>
              </a:rPr>
              <a:t>Binders</a:t>
            </a:r>
          </a:p>
          <a:p>
            <a:r>
              <a:rPr lang="en-US" dirty="0">
                <a:effectLst/>
              </a:rPr>
              <a:t>Coloring Books</a:t>
            </a:r>
          </a:p>
          <a:p>
            <a:r>
              <a:rPr lang="en-US" dirty="0">
                <a:effectLst/>
              </a:rPr>
              <a:t>Booklets</a:t>
            </a:r>
          </a:p>
          <a:p>
            <a:r>
              <a:rPr lang="en-US" dirty="0">
                <a:effectLst/>
              </a:rPr>
              <a:t>Tri-fold Brochures</a:t>
            </a:r>
          </a:p>
          <a:p>
            <a:r>
              <a:rPr lang="en-US" dirty="0">
                <a:effectLst/>
              </a:rPr>
              <a:t>Certificates</a:t>
            </a:r>
          </a:p>
          <a:p>
            <a:r>
              <a:rPr lang="en-US" dirty="0">
                <a:effectLst/>
              </a:rPr>
              <a:t>Exhibit Displays</a:t>
            </a:r>
          </a:p>
          <a:p>
            <a:r>
              <a:rPr lang="en-US" dirty="0">
                <a:effectLst/>
              </a:rPr>
              <a:t>MASO Printed Forms</a:t>
            </a:r>
          </a:p>
          <a:p>
            <a:r>
              <a:rPr lang="en-US" dirty="0">
                <a:effectLst/>
              </a:rPr>
              <a:t>Name Badges/Tags</a:t>
            </a:r>
          </a:p>
          <a:p>
            <a:r>
              <a:rPr lang="en-US" dirty="0">
                <a:effectLst/>
              </a:rPr>
              <a:t>Pocket Folders</a:t>
            </a:r>
          </a:p>
          <a:p>
            <a:r>
              <a:rPr lang="en-US" dirty="0">
                <a:effectLst/>
              </a:rPr>
              <a:t>Posters, Signs &amp; Banners</a:t>
            </a:r>
          </a:p>
          <a:p>
            <a:r>
              <a:rPr lang="en-US" dirty="0">
                <a:effectLst/>
              </a:rPr>
              <a:t>Printed Forms</a:t>
            </a:r>
          </a:p>
          <a:p>
            <a:r>
              <a:rPr lang="en-US" dirty="0">
                <a:effectLst/>
              </a:rPr>
              <a:t>Retired Materials</a:t>
            </a:r>
          </a:p>
          <a:p>
            <a:r>
              <a:rPr lang="en-US" dirty="0">
                <a:effectLst/>
              </a:rPr>
              <a:t>Scientific Posters</a:t>
            </a:r>
          </a:p>
          <a:p>
            <a:r>
              <a:rPr lang="en-US" dirty="0">
                <a:effectLst/>
              </a:rPr>
              <a:t>Table Tent Cards</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33335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b="1" dirty="0">
              <a:effectLst/>
            </a:endParaRPr>
          </a:p>
          <a:p>
            <a:r>
              <a:rPr lang="en-US" b="0" dirty="0">
                <a:effectLst/>
              </a:rPr>
              <a:t>This page covers</a:t>
            </a:r>
            <a:r>
              <a:rPr lang="en-US" b="0" baseline="0" dirty="0">
                <a:effectLst/>
              </a:rPr>
              <a:t> each type of digital document and why it should be used.</a:t>
            </a:r>
          </a:p>
          <a:p>
            <a:endParaRPr lang="en-US" b="1" dirty="0">
              <a:effectLst/>
            </a:endParaRPr>
          </a:p>
          <a:p>
            <a:r>
              <a:rPr lang="en-US" b="1" dirty="0">
                <a:effectLst/>
              </a:rPr>
              <a:t>Example Documents Using HTML as the standard Format</a:t>
            </a:r>
            <a:endParaRPr lang="en-US" dirty="0">
              <a:effectLst/>
            </a:endParaRPr>
          </a:p>
          <a:p>
            <a:r>
              <a:rPr lang="en-US" dirty="0">
                <a:effectLst/>
              </a:rPr>
              <a:t>At-A Glance/Fact Sheets</a:t>
            </a:r>
          </a:p>
          <a:p>
            <a:r>
              <a:rPr lang="en-US" dirty="0">
                <a:effectLst/>
              </a:rPr>
              <a:t>Presentations smaller than 10 slides</a:t>
            </a:r>
          </a:p>
          <a:p>
            <a:r>
              <a:rPr lang="en-US" dirty="0">
                <a:effectLst/>
              </a:rPr>
              <a:t>Programs/Agendas</a:t>
            </a:r>
          </a:p>
          <a:p>
            <a:r>
              <a:rPr lang="en-US" dirty="0">
                <a:effectLst/>
              </a:rPr>
              <a:t>Guidance</a:t>
            </a:r>
          </a:p>
          <a:p>
            <a:r>
              <a:rPr lang="en-US" dirty="0">
                <a:effectLst/>
              </a:rPr>
              <a:t>Most content items!</a:t>
            </a:r>
          </a:p>
          <a:p>
            <a:endParaRPr lang="en-US" b="1" dirty="0">
              <a:effectLst/>
            </a:endParaRPr>
          </a:p>
          <a:p>
            <a:r>
              <a:rPr lang="en-US" b="1" dirty="0">
                <a:effectLst/>
              </a:rPr>
              <a:t>Example Documents Using PDF as the 508 Format</a:t>
            </a:r>
            <a:endParaRPr lang="en-US" dirty="0">
              <a:effectLst/>
            </a:endParaRPr>
          </a:p>
          <a:p>
            <a:r>
              <a:rPr lang="en-US" dirty="0">
                <a:effectLst/>
              </a:rPr>
              <a:t>Fillable Forms</a:t>
            </a:r>
          </a:p>
          <a:p>
            <a:r>
              <a:rPr lang="en-US" dirty="0">
                <a:effectLst/>
              </a:rPr>
              <a:t>Complex Manuals</a:t>
            </a:r>
          </a:p>
          <a:p>
            <a:r>
              <a:rPr lang="en-US" dirty="0">
                <a:effectLst/>
              </a:rPr>
              <a:t>Periodicals</a:t>
            </a:r>
          </a:p>
          <a:p>
            <a:r>
              <a:rPr lang="en-US" dirty="0">
                <a:effectLst/>
              </a:rPr>
              <a:t>Long Presentations</a:t>
            </a:r>
          </a:p>
          <a:p>
            <a:r>
              <a:rPr lang="en-US" dirty="0">
                <a:effectLst/>
              </a:rPr>
              <a:t>Complex Publications</a:t>
            </a:r>
          </a:p>
          <a:p>
            <a:r>
              <a:rPr lang="en-US" dirty="0">
                <a:effectLst/>
              </a:rPr>
              <a:t>Complex Reports</a:t>
            </a:r>
          </a:p>
          <a:p>
            <a:endParaRPr lang="en-US" dirty="0">
              <a:effectLst/>
            </a:endParaRPr>
          </a:p>
          <a:p>
            <a:r>
              <a:rPr lang="en-US" b="1" dirty="0">
                <a:effectLst/>
              </a:rPr>
              <a:t>Example Print-Only Documents that Do Not Require 508 Compliance</a:t>
            </a:r>
            <a:endParaRPr lang="en-US" dirty="0">
              <a:effectLst/>
            </a:endParaRPr>
          </a:p>
          <a:p>
            <a:r>
              <a:rPr lang="en-US" dirty="0">
                <a:effectLst/>
              </a:rPr>
              <a:t>Binders</a:t>
            </a:r>
          </a:p>
          <a:p>
            <a:r>
              <a:rPr lang="en-US" dirty="0">
                <a:effectLst/>
              </a:rPr>
              <a:t>Coloring Books</a:t>
            </a:r>
          </a:p>
          <a:p>
            <a:r>
              <a:rPr lang="en-US" dirty="0">
                <a:effectLst/>
              </a:rPr>
              <a:t>Booklets</a:t>
            </a:r>
          </a:p>
          <a:p>
            <a:r>
              <a:rPr lang="en-US" dirty="0">
                <a:effectLst/>
              </a:rPr>
              <a:t>Tri-fold Brochures</a:t>
            </a:r>
          </a:p>
          <a:p>
            <a:r>
              <a:rPr lang="en-US" dirty="0">
                <a:effectLst/>
              </a:rPr>
              <a:t>Certificates</a:t>
            </a:r>
          </a:p>
          <a:p>
            <a:r>
              <a:rPr lang="en-US" dirty="0">
                <a:effectLst/>
              </a:rPr>
              <a:t>Exhibit Displays</a:t>
            </a:r>
          </a:p>
          <a:p>
            <a:r>
              <a:rPr lang="en-US" dirty="0">
                <a:effectLst/>
              </a:rPr>
              <a:t>MASO Printed Forms</a:t>
            </a:r>
          </a:p>
          <a:p>
            <a:r>
              <a:rPr lang="en-US" dirty="0">
                <a:effectLst/>
              </a:rPr>
              <a:t>Name Badges/Tags</a:t>
            </a:r>
          </a:p>
          <a:p>
            <a:r>
              <a:rPr lang="en-US" dirty="0">
                <a:effectLst/>
              </a:rPr>
              <a:t>Pocket Folders</a:t>
            </a:r>
          </a:p>
          <a:p>
            <a:r>
              <a:rPr lang="en-US" dirty="0">
                <a:effectLst/>
              </a:rPr>
              <a:t>Posters, Signs &amp; Banners</a:t>
            </a:r>
          </a:p>
          <a:p>
            <a:r>
              <a:rPr lang="en-US" dirty="0">
                <a:effectLst/>
              </a:rPr>
              <a:t>Printed Forms</a:t>
            </a:r>
          </a:p>
          <a:p>
            <a:r>
              <a:rPr lang="en-US" dirty="0">
                <a:effectLst/>
              </a:rPr>
              <a:t>Retired Materials</a:t>
            </a:r>
          </a:p>
          <a:p>
            <a:r>
              <a:rPr lang="en-US" dirty="0">
                <a:effectLst/>
              </a:rPr>
              <a:t>Scientific Posters</a:t>
            </a:r>
          </a:p>
          <a:p>
            <a:r>
              <a:rPr lang="en-US" dirty="0">
                <a:effectLst/>
              </a:rPr>
              <a:t>Table Tent Cards</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517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Multilingual: Languages that use the Latin character set should be section 508 accessible </a:t>
            </a:r>
          </a:p>
          <a:p>
            <a:r>
              <a:rPr lang="en-US" b="0" dirty="0"/>
              <a:t>Pictorial languages can</a:t>
            </a:r>
            <a:r>
              <a:rPr lang="en-US" b="0" baseline="0" dirty="0"/>
              <a:t> not be made accessible</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Suggestion for </a:t>
            </a:r>
            <a:r>
              <a:rPr lang="en-US" dirty="0"/>
              <a:t>Non-HTML formats</a:t>
            </a:r>
            <a:r>
              <a:rPr lang="en-US" sz="1200" kern="1200" dirty="0">
                <a:solidFill>
                  <a:schemeClr val="tx1"/>
                </a:solidFill>
                <a:effectLst/>
                <a:latin typeface="+mn-lt"/>
                <a:ea typeface="+mn-ea"/>
                <a:cs typeface="+mn-cs"/>
              </a:rPr>
              <a:t>: sharing Rare situations when discussing this slide.  For example, some countries don’t have all the electronic technology we have.  They may not have the browsers or tools (like Excel) to open the documents.</a:t>
            </a:r>
            <a:endParaRPr lang="en-US" dirty="0"/>
          </a:p>
          <a:p>
            <a:endParaRPr lang="en-US" b="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14822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Content Creators</a:t>
            </a:r>
          </a:p>
          <a:p>
            <a:r>
              <a:rPr lang="en-US" dirty="0">
                <a:effectLst/>
              </a:rPr>
              <a:t>The Content Creator (author) is responsible for:</a:t>
            </a:r>
          </a:p>
          <a:p>
            <a:r>
              <a:rPr lang="en-US" dirty="0">
                <a:effectLst/>
              </a:rPr>
              <a:t>Contacting their </a:t>
            </a:r>
            <a:r>
              <a:rPr lang="en-US" dirty="0">
                <a:effectLst/>
                <a:hlinkClick r:id="rId3"/>
              </a:rPr>
              <a:t>508 Web Approving Official</a:t>
            </a:r>
            <a:r>
              <a:rPr lang="en-US" dirty="0">
                <a:effectLst/>
              </a:rPr>
              <a:t> to identify the 508 format in which their content will be delivered based on the </a:t>
            </a:r>
            <a:r>
              <a:rPr lang="en-US" dirty="0">
                <a:effectLst/>
                <a:hlinkClick r:id="rId4"/>
              </a:rPr>
              <a:t>Content Format</a:t>
            </a:r>
            <a:r>
              <a:rPr lang="en-US" dirty="0">
                <a:effectLst/>
              </a:rPr>
              <a:t> and </a:t>
            </a:r>
            <a:r>
              <a:rPr lang="en-US" dirty="0">
                <a:effectLst/>
                <a:hlinkClick r:id="rId5"/>
              </a:rPr>
              <a:t>Implementation Guidance</a:t>
            </a:r>
            <a:r>
              <a:rPr lang="en-US" dirty="0">
                <a:effectLst/>
              </a:rPr>
              <a:t>. Typically, the 508 Web Approving Official will assign a point of contact (usually the Web Developer) to discuss the business requirements, product specs, file types, potential file size, etc.</a:t>
            </a:r>
          </a:p>
          <a:p>
            <a:r>
              <a:rPr lang="en-US" dirty="0">
                <a:effectLst/>
              </a:rPr>
              <a:t>Tagging cleared documents in the original source file (MS Word, PPT, etc.) to send to the Web Developer. This includes: </a:t>
            </a:r>
          </a:p>
          <a:p>
            <a:pPr lvl="1"/>
            <a:r>
              <a:rPr lang="en-US" dirty="0">
                <a:effectLst/>
                <a:hlinkClick r:id="rId6"/>
              </a:rPr>
              <a:t>Alternative text</a:t>
            </a:r>
            <a:r>
              <a:rPr lang="en-US" dirty="0">
                <a:effectLst/>
              </a:rPr>
              <a:t> for all graphics or photos.</a:t>
            </a:r>
          </a:p>
          <a:p>
            <a:pPr lvl="1"/>
            <a:r>
              <a:rPr lang="en-US" dirty="0">
                <a:effectLst/>
              </a:rPr>
              <a:t>Properly marked up headers, paragraphs, bullets, and appropriate styles.</a:t>
            </a:r>
          </a:p>
          <a:p>
            <a:pPr lvl="1"/>
            <a:r>
              <a:rPr lang="en-US" dirty="0">
                <a:effectLst/>
              </a:rPr>
              <a:t>Long descriptions and/or summary text for </a:t>
            </a:r>
            <a:r>
              <a:rPr lang="en-US" dirty="0">
                <a:effectLst/>
                <a:hlinkClick r:id="rId7"/>
              </a:rPr>
              <a:t>data tables</a:t>
            </a:r>
            <a:r>
              <a:rPr lang="en-US" dirty="0">
                <a:effectLst/>
              </a:rPr>
              <a:t>, charts, and graphs.</a:t>
            </a:r>
          </a:p>
          <a:p>
            <a:pPr lvl="1"/>
            <a:r>
              <a:rPr lang="en-US" dirty="0">
                <a:effectLst/>
              </a:rPr>
              <a:t>Proper </a:t>
            </a:r>
            <a:r>
              <a:rPr lang="en-US" dirty="0">
                <a:effectLst/>
                <a:hlinkClick r:id="rId8"/>
              </a:rPr>
              <a:t>color contrast</a:t>
            </a:r>
            <a:r>
              <a:rPr lang="en-US" dirty="0">
                <a:effectLst/>
              </a:rPr>
              <a:t>/use of color.</a:t>
            </a:r>
          </a:p>
          <a:p>
            <a:r>
              <a:rPr lang="en-US" b="1" dirty="0">
                <a:effectLst/>
              </a:rPr>
              <a:t>Note:</a:t>
            </a:r>
            <a:r>
              <a:rPr lang="en-US" dirty="0">
                <a:effectLst/>
              </a:rPr>
              <a:t> All tagging that requires content is the responsibility of the Content Creators; such as alternative text, table summary, etc.</a:t>
            </a:r>
          </a:p>
          <a:p>
            <a:endParaRPr lang="en-US" dirty="0">
              <a:effectLst/>
            </a:endParaRPr>
          </a:p>
          <a:p>
            <a:r>
              <a:rPr lang="en-US" sz="1200" kern="1200" dirty="0">
                <a:solidFill>
                  <a:schemeClr val="tx1"/>
                </a:solidFill>
                <a:effectLst/>
                <a:latin typeface="+mn-lt"/>
                <a:ea typeface="+mn-ea"/>
                <a:cs typeface="+mn-cs"/>
              </a:rPr>
              <a:t>Do you really want your web developers creating your alt text?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4022641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Creative Developers can also be vendors,</a:t>
            </a:r>
            <a:r>
              <a:rPr lang="en-US" baseline="0" dirty="0"/>
              <a:t> external contractors, etc..</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3905374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HTML is always fully compliant</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933842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Accommodation example: 450 page PDF needs to be posted ASAP</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86135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565495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687320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941367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Explain how the page structure assist users in jumping thru the information. </a:t>
            </a:r>
          </a:p>
          <a:p>
            <a:r>
              <a:rPr lang="en-US" sz="1200" kern="1200" dirty="0">
                <a:solidFill>
                  <a:schemeClr val="tx1"/>
                </a:solidFill>
                <a:effectLst/>
                <a:latin typeface="+mn-lt"/>
                <a:ea typeface="+mn-ea"/>
                <a:cs typeface="+mn-cs"/>
              </a:rPr>
              <a:t>Emphasize the need to have limit to Title.  </a:t>
            </a:r>
          </a:p>
          <a:p>
            <a:r>
              <a:rPr lang="en-US" sz="1200" kern="1200" dirty="0">
                <a:solidFill>
                  <a:schemeClr val="tx1"/>
                </a:solidFill>
                <a:effectLst/>
                <a:latin typeface="+mn-lt"/>
                <a:ea typeface="+mn-ea"/>
                <a:cs typeface="+mn-cs"/>
              </a:rPr>
              <a:t>This is especially important when converting an article to a HTML page.  </a:t>
            </a:r>
          </a:p>
          <a:p>
            <a:r>
              <a:rPr lang="en-US" sz="1200" kern="1200" dirty="0">
                <a:solidFill>
                  <a:schemeClr val="tx1"/>
                </a:solidFill>
                <a:effectLst/>
                <a:latin typeface="+mn-lt"/>
                <a:ea typeface="+mn-ea"/>
                <a:cs typeface="+mn-cs"/>
              </a:rPr>
              <a:t>Articles can have long titles.  Titles also play into UX, assistive technology, etc…</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Make sure headers/titles are front loaders.</a:t>
            </a:r>
          </a:p>
          <a:p>
            <a:endParaRPr lang="en-US" dirty="0"/>
          </a:p>
          <a:p>
            <a:r>
              <a:rPr lang="en-US" dirty="0"/>
              <a:t>Usability Tips: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1.</a:t>
            </a:r>
            <a:r>
              <a:rPr lang="en-US" baseline="0" dirty="0"/>
              <a:t> Immediately confirm what the page is once it has loaded</a:t>
            </a:r>
          </a:p>
          <a:p>
            <a:pPr marL="0" indent="0">
              <a:buNone/>
            </a:pPr>
            <a:r>
              <a:rPr lang="en-US" dirty="0"/>
              <a:t>2. Avoid using pop-up windows.  If use pop-up windows make sure the default action is the most forgiving.</a:t>
            </a:r>
          </a:p>
          <a:p>
            <a:pPr marL="0" indent="0">
              <a:buNone/>
            </a:pPr>
            <a:r>
              <a:rPr lang="en-US" dirty="0"/>
              <a:t>3. Avoid</a:t>
            </a:r>
            <a:r>
              <a:rPr lang="en-US" baseline="0" dirty="0"/>
              <a:t> opening new browser windows.  If open new browser windows, always provide a simple way to get back to the site’s main page</a:t>
            </a:r>
          </a:p>
          <a:p>
            <a:pPr marL="0" indent="0">
              <a:buNone/>
            </a:pPr>
            <a:r>
              <a:rPr lang="en-US" baseline="0" dirty="0"/>
              <a:t>4. Do not rely on rollover text to convey any information</a:t>
            </a:r>
          </a:p>
          <a:p>
            <a:pPr marL="0" indent="0">
              <a:buNone/>
            </a:pPr>
            <a:r>
              <a:rPr lang="en-US" baseline="0" dirty="0"/>
              <a:t>5. Limit number of links on a page</a:t>
            </a:r>
          </a:p>
          <a:p>
            <a:pPr marL="0" indent="0">
              <a:buNone/>
            </a:pPr>
            <a:r>
              <a:rPr lang="en-US" baseline="0" dirty="0"/>
              <a:t>6. Avoid very small buttons and tiny text for links</a:t>
            </a:r>
          </a:p>
          <a:p>
            <a:pPr marL="0" indent="0">
              <a:buNone/>
            </a:pPr>
            <a:r>
              <a:rPr lang="en-US" baseline="0" dirty="0"/>
              <a:t>7. Ensure that important commands appear as their own unique links</a:t>
            </a:r>
          </a:p>
          <a:p>
            <a:pPr marL="0" indent="0">
              <a:buNone/>
            </a:pPr>
            <a:r>
              <a:rPr lang="en-US" baseline="0" dirty="0"/>
              <a:t>8. Underline all links</a:t>
            </a:r>
          </a:p>
          <a:p>
            <a:pPr marL="0" indent="0">
              <a:buNone/>
            </a:pPr>
            <a:r>
              <a:rPr lang="en-US" baseline="0" dirty="0"/>
              <a:t>9. When users make a choice, warn them that the choice is coming, and tell them how many options they have</a:t>
            </a:r>
          </a:p>
          <a:p>
            <a:pPr marL="0" indent="0">
              <a:buNone/>
            </a:pPr>
            <a:r>
              <a:rPr lang="en-US" baseline="0" dirty="0"/>
              <a:t>10. Design pages consistently</a:t>
            </a:r>
          </a:p>
          <a:p>
            <a:pPr marL="0" indent="0">
              <a:buNone/>
            </a:pPr>
            <a:r>
              <a:rPr lang="en-US" baseline="0" dirty="0"/>
              <a:t>11. Make sure tab order is logical</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dirty="0"/>
          </a:p>
        </p:txBody>
      </p:sp>
    </p:spTree>
    <p:extLst>
      <p:ext uri="{BB962C8B-B14F-4D97-AF65-F5344CB8AC3E}">
        <p14:creationId xmlns:p14="http://schemas.microsoft.com/office/powerpoint/2010/main" val="3082190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Usability Tips:</a:t>
            </a:r>
          </a:p>
          <a:p>
            <a:endParaRPr lang="en-US" dirty="0"/>
          </a:p>
          <a:p>
            <a:pPr marL="228600" indent="-228600">
              <a:buAutoNum type="arabicPeriod"/>
            </a:pPr>
            <a:r>
              <a:rPr lang="en-US" baseline="0" dirty="0"/>
              <a:t>Summarize all tables</a:t>
            </a:r>
          </a:p>
          <a:p>
            <a:pPr marL="228600" indent="-228600">
              <a:buAutoNum type="arabicPeriod"/>
            </a:pPr>
            <a:r>
              <a:rPr lang="en-US" baseline="0" dirty="0"/>
              <a:t>Before using a column layout, consider how it will appear for screen magnifier users.</a:t>
            </a:r>
          </a:p>
          <a:p>
            <a:pPr marL="228600" indent="-228600">
              <a:buAutoNum type="arabicPeriod"/>
            </a:pPr>
            <a:r>
              <a:rPr lang="en-US" baseline="0" dirty="0"/>
              <a:t>Avoid using large tables for any reason.  If you must use them, consider providing the information in text as well.</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393843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038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always required captions for secondary images, but now we are requiring alt text for every image for 508 and SEO purposes. </a:t>
            </a:r>
          </a:p>
          <a:p>
            <a:r>
              <a:rPr lang="en-US" dirty="0"/>
              <a:t>In</a:t>
            </a:r>
            <a:r>
              <a:rPr lang="en-US" baseline="0" dirty="0"/>
              <a:t> the past, which is like lest week at this point, if a program didn’t provide alt text the programmer would create it. However, that is a missed opportunity for you. Alt text that ties the image back to the content is helpful to those who need it and may improve your SEO.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Emphasize during training that Infographics are images, not a PDF.</a:t>
            </a:r>
          </a:p>
          <a:p>
            <a:endParaRPr lang="en-US" dirty="0"/>
          </a:p>
          <a:p>
            <a:r>
              <a:rPr lang="en-US" dirty="0"/>
              <a:t>Usability Tips:</a:t>
            </a:r>
          </a:p>
          <a:p>
            <a:endParaRPr lang="en-US" dirty="0"/>
          </a:p>
          <a:p>
            <a:pPr marL="228600" indent="-228600">
              <a:buAutoNum type="arabicPeriod"/>
            </a:pPr>
            <a:r>
              <a:rPr lang="en-US" dirty="0"/>
              <a:t>Choose text colors for good contrast</a:t>
            </a:r>
          </a:p>
          <a:p>
            <a:pPr marL="228600" indent="-228600">
              <a:buAutoNum type="arabicPeriod"/>
            </a:pPr>
            <a:r>
              <a:rPr lang="en-US" dirty="0"/>
              <a:t>Create good contrast between text and the page background</a:t>
            </a:r>
          </a:p>
          <a:p>
            <a:pPr marL="228600" indent="-228600">
              <a:buAutoNum type="arabicPeriod"/>
            </a:pPr>
            <a:r>
              <a:rPr lang="en-US" dirty="0"/>
              <a:t>Make sure it is possible to magnify</a:t>
            </a:r>
            <a:r>
              <a:rPr lang="en-US" baseline="0" dirty="0"/>
              <a:t> your site</a:t>
            </a:r>
          </a:p>
          <a:p>
            <a:pPr marL="228600" indent="-228600">
              <a:buAutoNum type="arabicPeriod"/>
            </a:pPr>
            <a:r>
              <a:rPr lang="en-US" baseline="0" dirty="0"/>
              <a:t>Do not rely on background image as a page background to create contrast with text.</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3300423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118032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always required captions for secondary images, but now we are requiring alt text for every image for 508 and SEO purposes. </a:t>
            </a:r>
          </a:p>
          <a:p>
            <a:r>
              <a:rPr lang="en-US" dirty="0"/>
              <a:t>In</a:t>
            </a:r>
            <a:r>
              <a:rPr lang="en-US" baseline="0" dirty="0"/>
              <a:t> the past, which is like lest week at this point, if a program didn’t provide alt text the programmer would create it. However, that is a missed opportunity for you. Alt text that ties the image back to the content is helpful to those who need it and may improve your SEO.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3369058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a:t>
            </a:r>
            <a:r>
              <a:rPr lang="en-US" baseline="0" dirty="0"/>
              <a:t> for secondary images should be intentional and support the message in the caption.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4246003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600"/>
              </a:spcBef>
              <a:spcAft>
                <a:spcPts val="600"/>
              </a:spcAft>
              <a:buFont typeface="Calibri" panose="020F0502020204030204" pitchFamily="34" charset="0"/>
              <a:buNone/>
            </a:pPr>
            <a:r>
              <a:rPr lang="en-US" sz="2000" b="1" dirty="0"/>
              <a:t>WCMS UX Recommendation:</a:t>
            </a:r>
          </a:p>
          <a:p>
            <a:pPr>
              <a:spcBef>
                <a:spcPts val="600"/>
              </a:spcBef>
              <a:spcAft>
                <a:spcPts val="600"/>
              </a:spcAft>
              <a:buFont typeface="Calibri" panose="020F0502020204030204" pitchFamily="34" charset="0"/>
              <a:buNone/>
            </a:pPr>
            <a:endParaRPr lang="en-US" sz="2000" b="1" dirty="0"/>
          </a:p>
          <a:p>
            <a:pPr>
              <a:spcBef>
                <a:spcPts val="600"/>
              </a:spcBef>
              <a:spcAft>
                <a:spcPts val="600"/>
              </a:spcAft>
              <a:buFont typeface="Calibri" panose="020F0502020204030204" pitchFamily="34" charset="0"/>
              <a:buNone/>
            </a:pPr>
            <a:r>
              <a:rPr lang="en-US" sz="2000" b="1" dirty="0"/>
              <a:t>Standard Links</a:t>
            </a:r>
          </a:p>
          <a:p>
            <a:pPr lvl="1">
              <a:spcBef>
                <a:spcPts val="600"/>
              </a:spcBef>
              <a:spcAft>
                <a:spcPts val="600"/>
              </a:spcAft>
              <a:buFont typeface="Calibri" panose="020F0502020204030204" pitchFamily="34" charset="0"/>
              <a:buChar char="­"/>
            </a:pPr>
            <a:r>
              <a:rPr lang="en-US" sz="1400" u="sng" dirty="0">
                <a:solidFill>
                  <a:srgbClr val="0070C0"/>
                </a:solidFill>
              </a:rPr>
              <a:t>Blue, underlined </a:t>
            </a:r>
            <a:r>
              <a:rPr lang="en-US" sz="1400" dirty="0"/>
              <a:t>by default</a:t>
            </a:r>
          </a:p>
          <a:p>
            <a:pPr lvl="1">
              <a:spcBef>
                <a:spcPts val="600"/>
              </a:spcBef>
              <a:spcAft>
                <a:spcPts val="600"/>
              </a:spcAft>
              <a:buFont typeface="Calibri" panose="020F0502020204030204" pitchFamily="34" charset="0"/>
              <a:buChar char="­"/>
            </a:pPr>
            <a:r>
              <a:rPr lang="en-US" sz="1400" dirty="0"/>
              <a:t>Defaults to opening in same window</a:t>
            </a:r>
          </a:p>
          <a:p>
            <a:pPr>
              <a:spcBef>
                <a:spcPts val="600"/>
              </a:spcBef>
              <a:spcAft>
                <a:spcPts val="600"/>
              </a:spcAft>
              <a:buFont typeface="Calibri" panose="020F0502020204030204" pitchFamily="34" charset="0"/>
              <a:buChar char="›"/>
            </a:pPr>
            <a:endParaRPr lang="en-US" sz="2000" b="1" dirty="0"/>
          </a:p>
          <a:p>
            <a:pPr>
              <a:spcBef>
                <a:spcPts val="600"/>
              </a:spcBef>
              <a:spcAft>
                <a:spcPts val="600"/>
              </a:spcAft>
              <a:buFont typeface="Calibri" panose="020F0502020204030204" pitchFamily="34" charset="0"/>
              <a:buNone/>
            </a:pPr>
            <a:r>
              <a:rPr lang="en-US" sz="2000" b="1" dirty="0"/>
              <a:t>Exception to Standard Link Behavior</a:t>
            </a:r>
          </a:p>
          <a:p>
            <a:pPr lvl="1">
              <a:spcBef>
                <a:spcPts val="600"/>
              </a:spcBef>
              <a:spcAft>
                <a:spcPts val="600"/>
              </a:spcAft>
              <a:buFont typeface="Calibri" panose="020F0502020204030204" pitchFamily="34" charset="0"/>
              <a:buChar char="­"/>
            </a:pPr>
            <a:r>
              <a:rPr lang="en-US" sz="1400" dirty="0"/>
              <a:t>Can override the default link behavior and open in a new window. </a:t>
            </a:r>
          </a:p>
          <a:p>
            <a:pPr lvl="1">
              <a:spcBef>
                <a:spcPts val="600"/>
              </a:spcBef>
              <a:spcAft>
                <a:spcPts val="600"/>
              </a:spcAft>
              <a:buFont typeface="Calibri" panose="020F0502020204030204" pitchFamily="34" charset="0"/>
              <a:buChar char="­"/>
            </a:pPr>
            <a:r>
              <a:rPr lang="en-US" sz="1400" dirty="0"/>
              <a:t>Can hide underline on lists. </a:t>
            </a:r>
          </a:p>
          <a:p>
            <a:endParaRPr lang="en-US" dirty="0"/>
          </a:p>
          <a:p>
            <a:r>
              <a:rPr lang="en-US" dirty="0"/>
              <a:t>Links: External</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2736957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295570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2840475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a:t>
            </a:r>
            <a:r>
              <a:rPr lang="en-US" baseline="0" dirty="0"/>
              <a:t> for Slide 10</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996194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2692217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title and description.  </a:t>
            </a:r>
            <a:r>
              <a:rPr lang="en-US"/>
              <a:t>Use description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100331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title and description.  </a:t>
            </a:r>
            <a:r>
              <a:rPr lang="en-US"/>
              <a:t>Use description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509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724715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809698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Through an additional soundtrack or alternate video with soundtrack, the visual images that carry meaning or value for the sighted viewer are audibly conveyed to people with disabilities.</a:t>
            </a:r>
          </a:p>
          <a:p>
            <a:endParaRPr lang="en-US" dirty="0"/>
          </a:p>
          <a:p>
            <a:r>
              <a:rPr lang="en-US" dirty="0"/>
              <a:t>Audible descriptions of actions and elements shown in the video are announced during natural pauses in the audio. In short, all significant information gathered through sight should have a spoken equivalent.</a:t>
            </a:r>
          </a:p>
          <a:p>
            <a:endParaRPr lang="en-US" dirty="0"/>
          </a:p>
          <a:p>
            <a:r>
              <a:rPr lang="en-US" dirty="0"/>
              <a:t>In many cases, the need for formal AD as a separate audio track added in post-production can be lessened or removed if, at the time of initial scripting, writers and producers build descriptions into the original script with narration of visually important elements such as graphics, actions, and other text-based information displayed on the screen.</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3472608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53</a:t>
            </a:fld>
            <a:endParaRPr lang="en-US"/>
          </a:p>
        </p:txBody>
      </p:sp>
    </p:spTree>
    <p:extLst>
      <p:ext uri="{BB962C8B-B14F-4D97-AF65-F5344CB8AC3E}">
        <p14:creationId xmlns:p14="http://schemas.microsoft.com/office/powerpoint/2010/main" val="2403484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473220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2735469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56</a:t>
            </a:fld>
            <a:endParaRPr lang="en-US"/>
          </a:p>
        </p:txBody>
      </p:sp>
    </p:spTree>
    <p:extLst>
      <p:ext uri="{BB962C8B-B14F-4D97-AF65-F5344CB8AC3E}">
        <p14:creationId xmlns:p14="http://schemas.microsoft.com/office/powerpoint/2010/main" val="999665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57</a:t>
            </a:fld>
            <a:endParaRPr lang="en-US"/>
          </a:p>
        </p:txBody>
      </p:sp>
    </p:spTree>
    <p:extLst>
      <p:ext uri="{BB962C8B-B14F-4D97-AF65-F5344CB8AC3E}">
        <p14:creationId xmlns:p14="http://schemas.microsoft.com/office/powerpoint/2010/main" val="4157717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2869384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59</a:t>
            </a:fld>
            <a:endParaRPr lang="en-US"/>
          </a:p>
        </p:txBody>
      </p:sp>
    </p:spTree>
    <p:extLst>
      <p:ext uri="{BB962C8B-B14F-4D97-AF65-F5344CB8AC3E}">
        <p14:creationId xmlns:p14="http://schemas.microsoft.com/office/powerpoint/2010/main" val="12115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016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If there is no</a:t>
            </a:r>
            <a:r>
              <a:rPr lang="en-US" baseline="0" dirty="0"/>
              <a:t> sound in the video except some background music, the caption can say “Music playing” and audio descriptions must be available to describe what is taking place in the video.</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60</a:t>
            </a:fld>
            <a:endParaRPr lang="en-US"/>
          </a:p>
        </p:txBody>
      </p:sp>
    </p:spTree>
    <p:extLst>
      <p:ext uri="{BB962C8B-B14F-4D97-AF65-F5344CB8AC3E}">
        <p14:creationId xmlns:p14="http://schemas.microsoft.com/office/powerpoint/2010/main" val="1666913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62</a:t>
            </a:fld>
            <a:endParaRPr lang="en-US"/>
          </a:p>
        </p:txBody>
      </p:sp>
    </p:spTree>
    <p:extLst>
      <p:ext uri="{BB962C8B-B14F-4D97-AF65-F5344CB8AC3E}">
        <p14:creationId xmlns:p14="http://schemas.microsoft.com/office/powerpoint/2010/main" val="193884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78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Through an additional soundtrack or alternate video with soundtrack, the visual images that carry meaning or value for the sighted viewer are audibly conveyed to people with disabilities.</a:t>
            </a:r>
          </a:p>
          <a:p>
            <a:endParaRPr lang="en-US" dirty="0"/>
          </a:p>
          <a:p>
            <a:r>
              <a:rPr lang="en-US" dirty="0"/>
              <a:t>Audible descriptions of actions and elements shown in the video are announced during natural pauses in the audio. In short, all significant information gathered through sight should have a spoken equivalent.</a:t>
            </a:r>
          </a:p>
          <a:p>
            <a:endParaRPr lang="en-US" dirty="0"/>
          </a:p>
          <a:p>
            <a:r>
              <a:rPr lang="en-US" dirty="0"/>
              <a:t>In many cases, the need for formal AD as a separate audio track added in post-production can be lessened or removed if, at the time of initial scripting, writers and producers build descriptions into the original script with narration of visually important elements such as graphics, actions, and other text-based information displayed on the screen.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416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88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245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1" y="0"/>
            <a:ext cx="9157648" cy="940526"/>
          </a:xfrm>
          <a:prstGeom prst="rect">
            <a:avLst/>
          </a:prstGeom>
        </p:spPr>
      </p:pic>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262525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1" y="0"/>
            <a:ext cx="9157648" cy="940526"/>
          </a:xfrm>
          <a:prstGeom prst="rect">
            <a:avLst/>
          </a:prstGeom>
        </p:spPr>
      </p:pic>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15266068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434545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1335228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Image + Title">
    <p:spTree>
      <p:nvGrpSpPr>
        <p:cNvPr id="1" name=""/>
        <p:cNvGrpSpPr/>
        <p:nvPr/>
      </p:nvGrpSpPr>
      <p:grpSpPr>
        <a:xfrm>
          <a:off x="0" y="0"/>
          <a:ext cx="0" cy="0"/>
          <a:chOff x="0" y="0"/>
          <a:chExt cx="0" cy="0"/>
        </a:xfrm>
      </p:grpSpPr>
      <p:sp>
        <p:nvSpPr>
          <p:cNvPr id="7" name="Rectangle 6"/>
          <p:cNvSpPr/>
          <p:nvPr userDrawn="1"/>
        </p:nvSpPr>
        <p:spPr>
          <a:xfrm>
            <a:off x="-1" y="1218681"/>
            <a:ext cx="9144001" cy="3924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9748" y="726487"/>
            <a:ext cx="7425252" cy="667511"/>
          </a:xfrm>
          <a:prstGeom prst="rect">
            <a:avLst/>
          </a:prstGeom>
        </p:spPr>
        <p:txBody>
          <a:bodyPr anchor="t"/>
          <a:lstStyle>
            <a:lvl1pPr algn="ctr">
              <a:defRPr/>
            </a:lvl1pPr>
          </a:lstStyle>
          <a:p>
            <a:r>
              <a:rPr lang="en-US" dirty="0"/>
              <a:t>Click to edit Master title style</a:t>
            </a:r>
          </a:p>
        </p:txBody>
      </p:sp>
    </p:spTree>
    <p:extLst>
      <p:ext uri="{BB962C8B-B14F-4D97-AF65-F5344CB8AC3E}">
        <p14:creationId xmlns:p14="http://schemas.microsoft.com/office/powerpoint/2010/main" val="3731755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1"/>
            <a:ext cx="9157648" cy="940526"/>
          </a:xfrm>
          <a:prstGeom prst="rect">
            <a:avLst/>
          </a:prstGeom>
        </p:spPr>
      </p:pic>
      <p:sp>
        <p:nvSpPr>
          <p:cNvPr id="11" name="Title 1"/>
          <p:cNvSpPr>
            <a:spLocks noGrp="1"/>
          </p:cNvSpPr>
          <p:nvPr>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3"/>
            <a:ext cx="6903076" cy="369332"/>
          </a:xfrm>
          <a:prstGeom prst="rect">
            <a:avLst/>
          </a:prstGeom>
          <a:noFill/>
        </p:spPr>
        <p:txBody>
          <a:bodyPr wrap="square" rtlCol="0">
            <a:spAutoFit/>
          </a:bodyPr>
          <a:lstStyle/>
          <a:p>
            <a:r>
              <a:rPr lang="en-US" sz="1800" b="1" dirty="0">
                <a:solidFill>
                  <a:srgbClr val="FFFFFF">
                    <a:lumMod val="95000"/>
                  </a:srgb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20256648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9"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92" indent="-342892">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4782980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spTree>
    <p:extLst>
      <p:ext uri="{BB962C8B-B14F-4D97-AF65-F5344CB8AC3E}">
        <p14:creationId xmlns:p14="http://schemas.microsoft.com/office/powerpoint/2010/main" val="364000092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9990970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40063256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38"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3"/>
          </p:nvPr>
        </p:nvSpPr>
        <p:spPr>
          <a:xfrm>
            <a:off x="829748" y="4863132"/>
            <a:ext cx="3086100" cy="273844"/>
          </a:xfrm>
          <a:prstGeom prst="rect">
            <a:avLst/>
          </a:prstGeom>
        </p:spPr>
        <p:txBody>
          <a:bodyPr/>
          <a:lstStyle/>
          <a:p>
            <a:r>
              <a:rPr lang="en-US">
                <a:solidFill>
                  <a:srgbClr val="007D57"/>
                </a:solidFill>
                <a:latin typeface="Helvetica"/>
                <a:cs typeface="Helvetica"/>
              </a:rPr>
              <a:t>U.S. Department of Health &amp; Human Services</a:t>
            </a:r>
            <a:endParaRPr lang="en-US" dirty="0">
              <a:solidFill>
                <a:srgbClr val="0F56DC"/>
              </a:solidFill>
              <a:latin typeface="Myriad Web Pro"/>
            </a:endParaRPr>
          </a:p>
        </p:txBody>
      </p:sp>
      <p:sp>
        <p:nvSpPr>
          <p:cNvPr id="11" name="Title 10"/>
          <p:cNvSpPr>
            <a:spLocks noGrp="1"/>
          </p:cNvSpPr>
          <p:nvPr>
            <p:ph type="title"/>
          </p:nvPr>
        </p:nvSpPr>
        <p:spPr>
          <a:xfrm>
            <a:off x="829748" y="635433"/>
            <a:ext cx="7425252" cy="66751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4246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l="5659" b="17570"/>
          <a:stretch>
            <a:fillRect/>
          </a:stretch>
        </p:blipFill>
        <p:spPr bwMode="auto">
          <a:xfrm>
            <a:off x="-6350" y="1"/>
            <a:ext cx="915035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457200" y="161925"/>
            <a:ext cx="690245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Myriad Web Pro" charset="0"/>
                <a:ea typeface="MS PGothic" panose="020B0600070205080204" pitchFamily="34" charset="-128"/>
              </a:defRPr>
            </a:lvl1pPr>
            <a:lvl2pPr marL="742950" indent="-285750" eaLnBrk="0" hangingPunct="0">
              <a:defRPr sz="2400">
                <a:solidFill>
                  <a:schemeClr val="tx1"/>
                </a:solidFill>
                <a:latin typeface="Myriad Web Pro" charset="0"/>
                <a:ea typeface="MS PGothic" panose="020B0600070205080204" pitchFamily="34" charset="-128"/>
              </a:defRPr>
            </a:lvl2pPr>
            <a:lvl3pPr marL="1143000" indent="-228600" eaLnBrk="0" hangingPunct="0">
              <a:defRPr sz="2400">
                <a:solidFill>
                  <a:schemeClr val="tx1"/>
                </a:solidFill>
                <a:latin typeface="Myriad Web Pro" charset="0"/>
                <a:ea typeface="MS PGothic" panose="020B0600070205080204" pitchFamily="34" charset="-128"/>
              </a:defRPr>
            </a:lvl3pPr>
            <a:lvl4pPr marL="1600200" indent="-228600" eaLnBrk="0" hangingPunct="0">
              <a:defRPr sz="2400">
                <a:solidFill>
                  <a:schemeClr val="tx1"/>
                </a:solidFill>
                <a:latin typeface="Myriad Web Pro" charset="0"/>
                <a:ea typeface="MS PGothic" panose="020B0600070205080204" pitchFamily="34" charset="-128"/>
              </a:defRPr>
            </a:lvl4pPr>
            <a:lvl5pPr marL="2057400" indent="-228600" eaLnBrk="0" hangingPunct="0">
              <a:defRPr sz="2400">
                <a:solidFill>
                  <a:schemeClr val="tx1"/>
                </a:solidFill>
                <a:latin typeface="Myriad Web Pro"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Myriad Web Pro"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Myriad Web Pro"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Myriad Web Pro"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Myriad Web Pro" charset="0"/>
                <a:ea typeface="MS PGothic" panose="020B0600070205080204" pitchFamily="34" charset="-128"/>
              </a:defRPr>
            </a:lvl9pPr>
          </a:lstStyle>
          <a:p>
            <a:r>
              <a:rPr lang="en-US" altLang="en-US" sz="2000" b="1">
                <a:solidFill>
                  <a:srgbClr val="F2F2F2"/>
                </a:solidFill>
                <a:latin typeface="Calibri" panose="020F0502020204030204" pitchFamily="34" charset="0"/>
              </a:rPr>
              <a:t>Centers for Disease Control and Prevention</a:t>
            </a:r>
          </a:p>
        </p:txBody>
      </p:sp>
      <p:sp>
        <p:nvSpPr>
          <p:cNvPr id="11" name="Title 1"/>
          <p:cNvSpPr>
            <a:spLocks noGrp="1"/>
          </p:cNvSpPr>
          <p:nvPr>
            <p:ph type="title"/>
          </p:nvPr>
        </p:nvSpPr>
        <p:spPr>
          <a:xfrm>
            <a:off x="457200" y="956741"/>
            <a:ext cx="8229600" cy="866834"/>
          </a:xfrm>
          <a:prstGeom prst="rect">
            <a:avLst/>
          </a:prstGeom>
        </p:spPr>
        <p:txBody>
          <a:bodyPr/>
          <a:lstStyle>
            <a:lvl1pPr algn="l">
              <a:lnSpc>
                <a:spcPct val="100000"/>
              </a:lnSpc>
              <a:defRPr sz="2100" b="1" baseline="0">
                <a:solidFill>
                  <a:srgbClr val="005DAA"/>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1500" b="1" baseline="0">
                <a:solidFill>
                  <a:srgbClr val="005DAA"/>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1500"/>
              </a:lnSpc>
              <a:buNone/>
              <a:defRPr sz="135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46542920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t="87743" b="-5052"/>
          <a:stretch>
            <a:fillRect/>
          </a:stretch>
        </p:blipFill>
        <p:spPr bwMode="auto">
          <a:xfrm>
            <a:off x="-4233" y="5018089"/>
            <a:ext cx="9144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980"/>
            <a:ext cx="8229600" cy="435241"/>
          </a:xfrm>
          <a:prstGeom prst="rect">
            <a:avLst/>
          </a:prstGeom>
        </p:spPr>
        <p:txBody>
          <a:bodyPr anchor="b" anchorCtr="0"/>
          <a:lstStyle>
            <a:lvl1pPr algn="l">
              <a:lnSpc>
                <a:spcPts val="2250"/>
              </a:lnSpc>
              <a:defRPr sz="2100" b="1" baseline="0">
                <a:solidFill>
                  <a:srgbClr val="005DAA"/>
                </a:solidFill>
                <a:effectLst/>
                <a:latin typeface="Calibri" pitchFamily="34" charset="0"/>
              </a:defRPr>
            </a:lvl1pPr>
          </a:lstStyle>
          <a:p>
            <a:r>
              <a:rPr lang="en-US"/>
              <a:t>Click to edit Master title style</a:t>
            </a:r>
            <a:endParaRPr lang="en-US" dirty="0"/>
          </a:p>
        </p:txBody>
      </p:sp>
      <p:sp>
        <p:nvSpPr>
          <p:cNvPr id="5" name="Text Placeholder 7"/>
          <p:cNvSpPr>
            <a:spLocks noGrp="1"/>
          </p:cNvSpPr>
          <p:nvPr>
            <p:ph type="body" sz="quarter" idx="10"/>
          </p:nvPr>
        </p:nvSpPr>
        <p:spPr>
          <a:xfrm>
            <a:off x="457200" y="744795"/>
            <a:ext cx="8229600" cy="3871451"/>
          </a:xfrm>
        </p:spPr>
        <p:txBody>
          <a:bodyPr/>
          <a:lstStyle>
            <a:lvl1pPr marL="257175" indent="-257175">
              <a:buClr>
                <a:srgbClr val="005DAA"/>
              </a:buClr>
              <a:buFont typeface="Wingdings" panose="05000000000000000000" pitchFamily="2" charset="2"/>
              <a:buChar char="§"/>
              <a:defRPr sz="1500">
                <a:solidFill>
                  <a:schemeClr val="accent4">
                    <a:lumMod val="75000"/>
                  </a:schemeClr>
                </a:solidFill>
              </a:defRPr>
            </a:lvl1pPr>
            <a:lvl2pPr>
              <a:buClr>
                <a:srgbClr val="532E63"/>
              </a:buClr>
              <a:defRPr sz="1500">
                <a:solidFill>
                  <a:schemeClr val="accent4">
                    <a:lumMod val="75000"/>
                  </a:schemeClr>
                </a:solidFill>
              </a:defRPr>
            </a:lvl2pPr>
            <a:lvl3pPr>
              <a:buClr>
                <a:srgbClr val="9A3B26"/>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Date Placeholder 4"/>
          <p:cNvSpPr>
            <a:spLocks noGrp="1"/>
          </p:cNvSpPr>
          <p:nvPr>
            <p:ph type="dt" sz="half" idx="11"/>
          </p:nvPr>
        </p:nvSpPr>
        <p:spPr/>
        <p:txBody>
          <a:bodyPr/>
          <a:lstStyle>
            <a:lvl1pPr>
              <a:defRPr/>
            </a:lvl1pPr>
          </a:lstStyle>
          <a:p>
            <a:fld id="{4ABA3FB8-39FF-47F5-8D64-4371628D6957}" type="datetime1">
              <a:rPr lang="en-US" altLang="en-US"/>
              <a:pPr/>
              <a:t>9/9/2019</a:t>
            </a:fld>
            <a:endParaRPr lang="en-US" altLang="en-US"/>
          </a:p>
        </p:txBody>
      </p:sp>
      <p:sp>
        <p:nvSpPr>
          <p:cNvPr id="7" name="Slide Number Placeholder 7"/>
          <p:cNvSpPr>
            <a:spLocks noGrp="1"/>
          </p:cNvSpPr>
          <p:nvPr>
            <p:ph type="sldNum" sz="quarter" idx="12"/>
          </p:nvPr>
        </p:nvSpPr>
        <p:spPr/>
        <p:txBody>
          <a:bodyPr/>
          <a:lstStyle>
            <a:lvl1pPr>
              <a:defRPr/>
            </a:lvl1pPr>
          </a:lstStyle>
          <a:p>
            <a:fld id="{03849D22-70A1-49D8-9B94-2F0DB4045D23}" type="slidenum">
              <a:rPr lang="en-US" altLang="en-US"/>
              <a:pPr/>
              <a:t>‹#›</a:t>
            </a:fld>
            <a:endParaRPr lang="en-US" altLang="en-US"/>
          </a:p>
        </p:txBody>
      </p:sp>
    </p:spTree>
    <p:extLst>
      <p:ext uri="{BB962C8B-B14F-4D97-AF65-F5344CB8AC3E}">
        <p14:creationId xmlns:p14="http://schemas.microsoft.com/office/powerpoint/2010/main" val="383871238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extLst>
              <a:ext uri="{28A0092B-C50C-407E-A947-70E740481C1C}">
                <a14:useLocalDpi xmlns:a14="http://schemas.microsoft.com/office/drawing/2010/main" val="0"/>
              </a:ext>
            </a:extLst>
          </a:blip>
          <a:srcRect t="89545"/>
          <a:stretch>
            <a:fillRect/>
          </a:stretch>
        </p:blipFill>
        <p:spPr bwMode="auto">
          <a:xfrm>
            <a:off x="0" y="5040313"/>
            <a:ext cx="9144000"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752169"/>
            <a:ext cx="3879669" cy="3591233"/>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p:ph idx="10"/>
          </p:nvPr>
        </p:nvSpPr>
        <p:spPr>
          <a:xfrm>
            <a:off x="4807132" y="752169"/>
            <a:ext cx="3879669" cy="3591233"/>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6" name="Title 1"/>
          <p:cNvSpPr>
            <a:spLocks noGrp="1"/>
          </p:cNvSpPr>
          <p:nvPr>
            <p:ph type="title"/>
          </p:nvPr>
        </p:nvSpPr>
        <p:spPr>
          <a:xfrm>
            <a:off x="457200" y="205980"/>
            <a:ext cx="8229600" cy="435241"/>
          </a:xfrm>
          <a:prstGeom prst="rect">
            <a:avLst/>
          </a:prstGeom>
        </p:spPr>
        <p:txBody>
          <a:bodyPr anchor="b" anchorCtr="0"/>
          <a:lstStyle>
            <a:lvl1pPr algn="l">
              <a:lnSpc>
                <a:spcPts val="2250"/>
              </a:lnSpc>
              <a:defRPr sz="2100" b="1" baseline="0">
                <a:solidFill>
                  <a:srgbClr val="005DAA"/>
                </a:solidFill>
                <a:effectLst/>
                <a:latin typeface="Calibri" pitchFamily="34" charset="0"/>
              </a:defRPr>
            </a:lvl1pPr>
          </a:lstStyle>
          <a:p>
            <a:r>
              <a:rPr lang="en-US"/>
              <a:t>Click to edit Master title style</a:t>
            </a:r>
            <a:endParaRPr lang="en-US" dirty="0"/>
          </a:p>
        </p:txBody>
      </p:sp>
      <p:sp>
        <p:nvSpPr>
          <p:cNvPr id="7" name="Date Placeholder 4"/>
          <p:cNvSpPr>
            <a:spLocks noGrp="1"/>
          </p:cNvSpPr>
          <p:nvPr>
            <p:ph type="dt" sz="half" idx="11"/>
          </p:nvPr>
        </p:nvSpPr>
        <p:spPr/>
        <p:txBody>
          <a:bodyPr/>
          <a:lstStyle>
            <a:lvl1pPr>
              <a:defRPr/>
            </a:lvl1pPr>
          </a:lstStyle>
          <a:p>
            <a:fld id="{8CB68DA7-B625-492C-8ABE-A2F617D72386}" type="datetime1">
              <a:rPr lang="en-US" altLang="en-US"/>
              <a:pPr/>
              <a:t>9/9/2019</a:t>
            </a:fld>
            <a:endParaRPr lang="en-US" altLang="en-US"/>
          </a:p>
        </p:txBody>
      </p:sp>
      <p:sp>
        <p:nvSpPr>
          <p:cNvPr id="8" name="Slide Number Placeholder 7"/>
          <p:cNvSpPr>
            <a:spLocks noGrp="1"/>
          </p:cNvSpPr>
          <p:nvPr>
            <p:ph type="sldNum" sz="quarter" idx="12"/>
          </p:nvPr>
        </p:nvSpPr>
        <p:spPr/>
        <p:txBody>
          <a:bodyPr/>
          <a:lstStyle>
            <a:lvl1pPr>
              <a:defRPr/>
            </a:lvl1pPr>
          </a:lstStyle>
          <a:p>
            <a:fld id="{909E7EDF-34AC-4D88-B376-7DBAD6E136AD}" type="slidenum">
              <a:rPr lang="en-US" altLang="en-US"/>
              <a:pPr/>
              <a:t>‹#›</a:t>
            </a:fld>
            <a:endParaRPr lang="en-US" altLang="en-US"/>
          </a:p>
        </p:txBody>
      </p:sp>
    </p:spTree>
    <p:extLst>
      <p:ext uri="{BB962C8B-B14F-4D97-AF65-F5344CB8AC3E}">
        <p14:creationId xmlns:p14="http://schemas.microsoft.com/office/powerpoint/2010/main" val="27989621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229754"/>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43126627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l="5659" b="17570"/>
          <a:stretch>
            <a:fillRect/>
          </a:stretch>
        </p:blipFill>
        <p:spPr bwMode="auto">
          <a:xfrm>
            <a:off x="-6350" y="4443414"/>
            <a:ext cx="916728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6"/>
          <p:cNvSpPr txBox="1">
            <a:spLocks noChangeArrowheads="1"/>
          </p:cNvSpPr>
          <p:nvPr userDrawn="1"/>
        </p:nvSpPr>
        <p:spPr bwMode="auto">
          <a:xfrm>
            <a:off x="198967" y="2746375"/>
            <a:ext cx="8096251"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Myriad Web Pro" charset="0"/>
                <a:ea typeface="MS PGothic" panose="020B0600070205080204" pitchFamily="34" charset="-128"/>
              </a:defRPr>
            </a:lvl1pPr>
            <a:lvl2pPr marL="742950" indent="-285750" eaLnBrk="0" hangingPunct="0">
              <a:defRPr sz="2400">
                <a:solidFill>
                  <a:schemeClr val="tx1"/>
                </a:solidFill>
                <a:latin typeface="Myriad Web Pro" charset="0"/>
                <a:ea typeface="MS PGothic" panose="020B0600070205080204" pitchFamily="34" charset="-128"/>
              </a:defRPr>
            </a:lvl2pPr>
            <a:lvl3pPr marL="1143000" indent="-228600" eaLnBrk="0" hangingPunct="0">
              <a:defRPr sz="2400">
                <a:solidFill>
                  <a:schemeClr val="tx1"/>
                </a:solidFill>
                <a:latin typeface="Myriad Web Pro" charset="0"/>
                <a:ea typeface="MS PGothic" panose="020B0600070205080204" pitchFamily="34" charset="-128"/>
              </a:defRPr>
            </a:lvl3pPr>
            <a:lvl4pPr marL="1600200" indent="-228600" eaLnBrk="0" hangingPunct="0">
              <a:defRPr sz="2400">
                <a:solidFill>
                  <a:schemeClr val="tx1"/>
                </a:solidFill>
                <a:latin typeface="Myriad Web Pro" charset="0"/>
                <a:ea typeface="MS PGothic" panose="020B0600070205080204" pitchFamily="34" charset="-128"/>
              </a:defRPr>
            </a:lvl4pPr>
            <a:lvl5pPr marL="2057400" indent="-228600" eaLnBrk="0" hangingPunct="0">
              <a:defRPr sz="2400">
                <a:solidFill>
                  <a:schemeClr val="tx1"/>
                </a:solidFill>
                <a:latin typeface="Myriad Web Pro"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Myriad Web Pro"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Myriad Web Pro"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Myriad Web Pro"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Myriad Web Pro" charset="0"/>
                <a:ea typeface="MS PGothic" panose="020B0600070205080204" pitchFamily="34" charset="-128"/>
              </a:defRPr>
            </a:lvl9pPr>
          </a:lstStyle>
          <a:p>
            <a:r>
              <a:rPr lang="en-US" altLang="en-US" sz="1200">
                <a:solidFill>
                  <a:srgbClr val="695E4A"/>
                </a:solidFill>
                <a:latin typeface="Calibri" panose="020F0502020204030204" pitchFamily="34" charset="0"/>
              </a:rPr>
              <a:t>For more information, contact CDC</a:t>
            </a:r>
            <a:br>
              <a:rPr lang="en-US" altLang="en-US" sz="1200">
                <a:solidFill>
                  <a:srgbClr val="695E4A"/>
                </a:solidFill>
                <a:latin typeface="Calibri" panose="020F0502020204030204" pitchFamily="34" charset="0"/>
              </a:rPr>
            </a:br>
            <a:r>
              <a:rPr lang="en-US" altLang="en-US" sz="1200">
                <a:solidFill>
                  <a:srgbClr val="695E4A"/>
                </a:solidFill>
                <a:latin typeface="Calibri" panose="020F0502020204030204" pitchFamily="34" charset="0"/>
              </a:rPr>
              <a:t>1-800-CDC-INFO (232-4636)</a:t>
            </a:r>
            <a:br>
              <a:rPr lang="en-US" altLang="en-US" sz="1200">
                <a:solidFill>
                  <a:srgbClr val="695E4A"/>
                </a:solidFill>
                <a:latin typeface="Calibri" panose="020F0502020204030204" pitchFamily="34" charset="0"/>
              </a:rPr>
            </a:br>
            <a:r>
              <a:rPr lang="en-US" altLang="en-US" sz="1200">
                <a:solidFill>
                  <a:srgbClr val="695E4A"/>
                </a:solidFill>
                <a:latin typeface="Calibri" panose="020F0502020204030204" pitchFamily="34" charset="0"/>
              </a:rPr>
              <a:t>TTY:  1-888-232-6348    www.cdc.gov</a:t>
            </a:r>
            <a:br>
              <a:rPr lang="en-US" altLang="en-US" sz="1200">
                <a:solidFill>
                  <a:srgbClr val="695E4A"/>
                </a:solidFill>
                <a:latin typeface="Calibri" panose="020F0502020204030204" pitchFamily="34" charset="0"/>
              </a:rPr>
            </a:br>
            <a:br>
              <a:rPr lang="en-US" altLang="en-US" sz="1200">
                <a:solidFill>
                  <a:srgbClr val="695E4A"/>
                </a:solidFill>
                <a:latin typeface="Calibri" panose="020F0502020204030204" pitchFamily="34" charset="0"/>
              </a:rPr>
            </a:br>
            <a:br>
              <a:rPr lang="en-US" altLang="en-US" sz="1200">
                <a:solidFill>
                  <a:srgbClr val="695E4A"/>
                </a:solidFill>
                <a:latin typeface="Calibri" panose="020F0502020204030204" pitchFamily="34" charset="0"/>
              </a:rPr>
            </a:br>
            <a:r>
              <a:rPr lang="en-US" alt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2542607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1" y="0"/>
            <a:ext cx="9157648" cy="940526"/>
          </a:xfrm>
          <a:prstGeom prst="rect">
            <a:avLst/>
          </a:prstGeom>
        </p:spPr>
      </p:pic>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29794236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5727546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1" y="0"/>
            <a:ext cx="9157648" cy="940526"/>
          </a:xfrm>
          <a:prstGeom prst="rect">
            <a:avLst/>
          </a:prstGeom>
        </p:spPr>
      </p:pic>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19731540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947428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5" r:id="rId3"/>
    <p:sldLayoutId id="2147483823" r:id="rId4"/>
    <p:sldLayoutId id="2147483822" r:id="rId5"/>
    <p:sldLayoutId id="2147483836" r:id="rId6"/>
    <p:sldLayoutId id="2147483839" r:id="rId7"/>
    <p:sldLayoutId id="2147483852" r:id="rId8"/>
    <p:sldLayoutId id="2147483853" r:id="rId9"/>
    <p:sldLayoutId id="2147483855" r:id="rId10"/>
    <p:sldLayoutId id="2147484025" r:id="rId11"/>
    <p:sldLayoutId id="2147484026" r:id="rId12"/>
    <p:sldLayoutId id="2147484028" r:id="rId13"/>
    <p:sldLayoutId id="2147484037" r:id="rId14"/>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90012059"/>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Date Placeholder 3"/>
          <p:cNvSpPr>
            <a:spLocks noGrp="1"/>
          </p:cNvSpPr>
          <p:nvPr>
            <p:ph type="dt" sz="half" idx="2"/>
          </p:nvPr>
        </p:nvSpPr>
        <p:spPr>
          <a:xfrm>
            <a:off x="226484" y="4786314"/>
            <a:ext cx="1405467"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z="900">
                <a:solidFill>
                  <a:srgbClr val="7F7F7F"/>
                </a:solidFill>
                <a:latin typeface="Calibri" panose="020F0502020204030204" pitchFamily="34" charset="0"/>
              </a:defRPr>
            </a:lvl1pPr>
          </a:lstStyle>
          <a:p>
            <a:fld id="{2601A411-A227-4370-9219-117DE2A5154F}" type="datetime1">
              <a:rPr lang="en-US" altLang="en-US">
                <a:ea typeface="MS PGothic" panose="020B0600070205080204" pitchFamily="34" charset="-128"/>
              </a:rPr>
              <a:pPr/>
              <a:t>9/9/2019</a:t>
            </a:fld>
            <a:endParaRPr lang="en-US" altLang="en-US">
              <a:ea typeface="MS PGothic" panose="020B0600070205080204" pitchFamily="34" charset="-128"/>
            </a:endParaRPr>
          </a:p>
        </p:txBody>
      </p:sp>
      <p:sp>
        <p:nvSpPr>
          <p:cNvPr id="5" name="Slide Number Placeholder 5"/>
          <p:cNvSpPr>
            <a:spLocks noGrp="1"/>
          </p:cNvSpPr>
          <p:nvPr>
            <p:ph type="sldNum" sz="quarter" idx="4"/>
          </p:nvPr>
        </p:nvSpPr>
        <p:spPr>
          <a:xfrm>
            <a:off x="8240184" y="4778376"/>
            <a:ext cx="668867"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900">
                <a:solidFill>
                  <a:srgbClr val="7F7F7F"/>
                </a:solidFill>
                <a:latin typeface="Calibri" panose="020F0502020204030204" pitchFamily="34" charset="0"/>
              </a:defRPr>
            </a:lvl1pPr>
          </a:lstStyle>
          <a:p>
            <a:fld id="{3A4AC8E6-F76C-4236-A59B-6E685A9C81E5}" type="slidenum">
              <a:rPr lang="en-US" altLang="en-US">
                <a:ea typeface="MS PGothic" panose="020B0600070205080204" pitchFamily="34" charset="-128"/>
              </a: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338067288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Lst>
  <p:transition>
    <p:fade/>
  </p:transition>
  <p:hf hdr="0" ftr="0"/>
  <p:txStyles>
    <p:titleStyle>
      <a:lvl1pPr algn="ctr" rtl="0" eaLnBrk="0" fontAlgn="base" hangingPunct="0">
        <a:spcBef>
          <a:spcPct val="0"/>
        </a:spcBef>
        <a:spcAft>
          <a:spcPct val="0"/>
        </a:spcAft>
        <a:defRPr sz="33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ea typeface="MS PGothic" panose="020B0600070205080204" pitchFamily="34" charset="-128"/>
        </a:defRPr>
      </a:lvl2pPr>
      <a:lvl3pPr algn="ctr" rtl="0" eaLnBrk="0" fontAlgn="base" hangingPunct="0">
        <a:spcBef>
          <a:spcPct val="0"/>
        </a:spcBef>
        <a:spcAft>
          <a:spcPct val="0"/>
        </a:spcAft>
        <a:defRPr sz="3300">
          <a:solidFill>
            <a:schemeClr val="tx1"/>
          </a:solidFill>
          <a:latin typeface="Myriad Web Pro" panose="020B0503030403020204" pitchFamily="34" charset="0"/>
          <a:ea typeface="MS PGothic" panose="020B0600070205080204" pitchFamily="34" charset="-128"/>
        </a:defRPr>
      </a:lvl3pPr>
      <a:lvl4pPr algn="ctr" rtl="0" eaLnBrk="0" fontAlgn="base" hangingPunct="0">
        <a:spcBef>
          <a:spcPct val="0"/>
        </a:spcBef>
        <a:spcAft>
          <a:spcPct val="0"/>
        </a:spcAft>
        <a:defRPr sz="3300">
          <a:solidFill>
            <a:schemeClr val="tx1"/>
          </a:solidFill>
          <a:latin typeface="Myriad Web Pro" panose="020B0503030403020204" pitchFamily="34" charset="0"/>
          <a:ea typeface="MS PGothic" panose="020B0600070205080204" pitchFamily="34" charset="-128"/>
        </a:defRPr>
      </a:lvl4pPr>
      <a:lvl5pPr algn="ctr" rtl="0" eaLnBrk="0" fontAlgn="base" hangingPunct="0">
        <a:spcBef>
          <a:spcPct val="0"/>
        </a:spcBef>
        <a:spcAft>
          <a:spcPct val="0"/>
        </a:spcAft>
        <a:defRPr sz="3300">
          <a:solidFill>
            <a:schemeClr val="tx1"/>
          </a:solidFill>
          <a:latin typeface="Myriad Web Pro" panose="020B0503030403020204" pitchFamily="34" charset="0"/>
          <a:ea typeface="MS PGothic" panose="020B0600070205080204" pitchFamily="34" charset="-128"/>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S PGothic" panose="020B0600070205080204" pitchFamily="34" charset="-128"/>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S PGothic" panose="020B0600070205080204"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rgbClr val="7F7F7F"/>
          </a:solidFill>
          <a:latin typeface="Calibri" panose="020F0502020204030204" pitchFamily="34" charset="0"/>
          <a:ea typeface="MS PGothic" panose="020B0600070205080204"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S PGothic" panose="020B0600070205080204"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S PGothic" panose="020B0600070205080204"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watch?v=cGw-RevK3_8" TargetMode="External"/><Relationship Id="rId3" Type="http://schemas.openxmlformats.org/officeDocument/2006/relationships/hyperlink" Target="https://www.hhs.gov/web/508/accessiblefiles/checklists.html" TargetMode="External"/><Relationship Id="rId7" Type="http://schemas.openxmlformats.org/officeDocument/2006/relationships/hyperlink" Target="http://www.youtube.com/watch?v=JC1rDsEG07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youtube.com/watch?v=EXXLMfIRhyE" TargetMode="External"/><Relationship Id="rId5" Type="http://schemas.openxmlformats.org/officeDocument/2006/relationships/hyperlink" Target="http://www.youtube.com/watch?v=Aghdx5J6qmQ" TargetMode="External"/><Relationship Id="rId4" Type="http://schemas.openxmlformats.org/officeDocument/2006/relationships/hyperlink" Target="http://www.adobe.com/accessibility/products/acrobat/pdf/acrobat-x-accessible-pdf-from-word.pdf" TargetMode="External"/><Relationship Id="rId9" Type="http://schemas.openxmlformats.org/officeDocument/2006/relationships/hyperlink" Target="http://www.youtube.com/watch?v=dCFTw-JIbY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web/508/accessiblefiles/checklist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youtube.com/watch?v=fzjymVE3Z6c" TargetMode="External"/><Relationship Id="rId5" Type="http://schemas.openxmlformats.org/officeDocument/2006/relationships/hyperlink" Target="http://www.youtube.com/watch?v=-pb3vrEq-iU" TargetMode="External"/><Relationship Id="rId4" Type="http://schemas.openxmlformats.org/officeDocument/2006/relationships/hyperlink" Target="http://office.microsoft.com/en-us/powerpoint-help/creating-accessible-powerpoint-presentations-HA102013555.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hs.gov/web/508/accessiblefiles/checklist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youtube.com/watch?v=ehIVb5AEVSU" TargetMode="External"/><Relationship Id="rId5" Type="http://schemas.openxmlformats.org/officeDocument/2006/relationships/hyperlink" Target="http://www.youtube.com/watch?v=Z6QBSRzoG_M" TargetMode="External"/><Relationship Id="rId4" Type="http://schemas.openxmlformats.org/officeDocument/2006/relationships/hyperlink" Target="https://www.hhs.gov/web/508/accessiblefiles/pdfaccessibility/index.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0SHvU2PKs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ngroup.com/reports/usability-guidelines-accessible-web-desig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hyperlink" Target="http://508.hh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ate.Maynor@hh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mailto:508helpdesk@cdc.gov" TargetMode="External"/><Relationship Id="rId4" Type="http://schemas.openxmlformats.org/officeDocument/2006/relationships/hyperlink" Target="mailto:fka2@cdc.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ntranetwp.cdc.gov/cdcweb/web/multilingual/#50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intranetwp.cdc.gov/cdcweb/508-accessibility/web-accessibil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isp-v-maso-apps/EForms/download.aspx?ID=222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508.hhs.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intranet.cdc.gov/cdcweb/web/multilingual/#508" TargetMode="External"/><Relationship Id="rId3" Type="http://schemas.openxmlformats.org/officeDocument/2006/relationships/hyperlink" Target="http://intranet.cdc.gov/cdcweb/508-accessibility/" TargetMode="External"/><Relationship Id="rId7" Type="http://schemas.openxmlformats.org/officeDocument/2006/relationships/hyperlink" Target="http://intranet.cdc.gov/cdcweb/web/wcms/documentation/infographic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intranet.cdc.gov/cdcweb/web/images/#508" TargetMode="External"/><Relationship Id="rId5" Type="http://schemas.openxmlformats.org/officeDocument/2006/relationships/hyperlink" Target="http://intranet.cdc.gov/cdcweb/web/videos/audio-description/" TargetMode="External"/><Relationship Id="rId10" Type="http://schemas.openxmlformats.org/officeDocument/2006/relationships/hyperlink" Target="http://intranetwp.cdc.gov/cdcweb/wp-content/uploads/sites/45/2017/05/Section508MobileAppChecklist_Template.pdf" TargetMode="External"/><Relationship Id="rId4" Type="http://schemas.openxmlformats.org/officeDocument/2006/relationships/hyperlink" Target="http://intranet.cdc.gov/cdcweb/508-accessibility/checklists-tools/" TargetMode="External"/><Relationship Id="rId9" Type="http://schemas.openxmlformats.org/officeDocument/2006/relationships/hyperlink" Target="http://intranet.cdc.gov/cdcweb/web/wcms/documentation/external-link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intranet.cdc.gov/cdcweb/web/wcms/documentation/external-link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ngroup.com/reports/usability-guidelines-accessible-web-design/"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youtube.com/watch?v=XN2MTLNH5Xk" TargetMode="External"/><Relationship Id="rId7" Type="http://schemas.openxmlformats.org/officeDocument/2006/relationships/hyperlink" Target="https://www.nngroup.com/reports/usability-guidelines-accessible-web-desig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w3.org/WAI/tutorials/tables/" TargetMode="External"/><Relationship Id="rId5" Type="http://schemas.openxmlformats.org/officeDocument/2006/relationships/hyperlink" Target="http://intranet.cdc.gov/cdcweb/508-accessibility/posting-guidance/table-tagging/" TargetMode="External"/><Relationship Id="rId4" Type="http://schemas.openxmlformats.org/officeDocument/2006/relationships/hyperlink" Target="https://www.youtube.com/watch?v=Vsj1MIg-gf8"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paciellogroup.com/resources/contrastanalyser/" TargetMode="External"/><Relationship Id="rId7" Type="http://schemas.openxmlformats.org/officeDocument/2006/relationships/hyperlink" Target="https://www.nngroup.com/reports/usability-guidelines-accessible-web-desig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intranetwp.cdc.gov/cdcweb/web/images/#508" TargetMode="External"/><Relationship Id="rId4" Type="http://schemas.openxmlformats.org/officeDocument/2006/relationships/hyperlink" Target="http://wwwdevstg.cdc.gov/wcms/4.0/cdc-wp/page-and-site-options/preferred-color-pairing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ntranetwp.cdc.gov/cdcweb/web/images/#50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44.xml.rels><?xml version="1.0" encoding="UTF-8" standalone="yes"?>
<Relationships xmlns="http://schemas.openxmlformats.org/package/2006/relationships"><Relationship Id="rId3" Type="http://schemas.openxmlformats.org/officeDocument/2006/relationships/hyperlink" Target="http://intranet.cdc.gov/cdcweb/web/wcms/documentation/external-link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ngroup.com/reports/usability-guidelines-accessible-web-desig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youtube.com/watch?v=cGw-RevK3_8" TargetMode="External"/><Relationship Id="rId3" Type="http://schemas.openxmlformats.org/officeDocument/2006/relationships/hyperlink" Target="https://www.hhs.gov/web/508/accessiblefiles/checklists.html" TargetMode="External"/><Relationship Id="rId7" Type="http://schemas.openxmlformats.org/officeDocument/2006/relationships/hyperlink" Target="http://www.youtube.com/watch?v=JC1rDsEG07Q"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youtube.com/watch?v=EXXLMfIRhyE" TargetMode="External"/><Relationship Id="rId5" Type="http://schemas.openxmlformats.org/officeDocument/2006/relationships/hyperlink" Target="http://www.youtube.com/watch?v=Aghdx5J6qmQ" TargetMode="External"/><Relationship Id="rId4" Type="http://schemas.openxmlformats.org/officeDocument/2006/relationships/hyperlink" Target="http://www.adobe.com/accessibility/products/acrobat/pdf/acrobat-x-accessible-pdf-from-word.pdf" TargetMode="External"/><Relationship Id="rId9" Type="http://schemas.openxmlformats.org/officeDocument/2006/relationships/hyperlink" Target="http://www.youtube.com/watch?v=dCFTw-JIbY0"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hhs.gov/web/508/accessiblefiles/checklists.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youtube.com/watch?v=fzjymVE3Z6c" TargetMode="External"/><Relationship Id="rId5" Type="http://schemas.openxmlformats.org/officeDocument/2006/relationships/hyperlink" Target="http://www.youtube.com/watch?v=-pb3vrEq-iU" TargetMode="External"/><Relationship Id="rId4" Type="http://schemas.openxmlformats.org/officeDocument/2006/relationships/hyperlink" Target="http://office.microsoft.com/en-us/powerpoint-help/creating-accessible-powerpoint-presentations-HA102013555.aspx"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hhs.gov/web/508/accessiblefiles/checklists.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youtube.com/watch?v=ehIVb5AEVSU" TargetMode="External"/><Relationship Id="rId5" Type="http://schemas.openxmlformats.org/officeDocument/2006/relationships/hyperlink" Target="http://www.youtube.com/watch?v=Z6QBSRzoG_M" TargetMode="External"/><Relationship Id="rId4" Type="http://schemas.openxmlformats.org/officeDocument/2006/relationships/hyperlink" Target="https://www.hhs.gov/web/508/accessiblefiles/pdfaccessibility/index.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nngroup.com/reports/usability-guidelines-accessible-web-desig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hyperlink" Target="https://www.nngroup.com/reports/usability-guidelines-accessible-web-desig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uKdUoZi7x6c" TargetMode="External"/><Relationship Id="rId7" Type="http://schemas.openxmlformats.org/officeDocument/2006/relationships/hyperlink" Target="https://www.cdc.gov/violenceprevention/videos/DVPBullyingHD-AD.mp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youtube.com/watch?v=64LNwrd0fHg" TargetMode="External"/><Relationship Id="rId5" Type="http://schemas.openxmlformats.org/officeDocument/2006/relationships/hyperlink" Target="https://www.youtube.com/watch?v=6bbat5-i0Us" TargetMode="External"/><Relationship Id="rId4" Type="http://schemas.openxmlformats.org/officeDocument/2006/relationships/hyperlink" Target="https://www.cdc.gov/vitalsigns/index.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30" y="1513681"/>
            <a:ext cx="8476487" cy="1240917"/>
          </a:xfrm>
        </p:spPr>
        <p:txBody>
          <a:bodyPr/>
          <a:lstStyle/>
          <a:p>
            <a:r>
              <a:rPr lang="en-US" dirty="0"/>
              <a:t>Section 508 – A Reference for </a:t>
            </a:r>
            <a:r>
              <a:rPr lang="en-US" dirty="0" err="1"/>
              <a:t>Comuncations</a:t>
            </a:r>
            <a:r>
              <a:rPr lang="en-US" dirty="0"/>
              <a:t> Staff</a:t>
            </a:r>
            <a:endParaRPr lang="en-US" b="0" dirty="0"/>
          </a:p>
        </p:txBody>
      </p:sp>
      <p:sp>
        <p:nvSpPr>
          <p:cNvPr id="3" name="Text Placeholder 2"/>
          <p:cNvSpPr>
            <a:spLocks noGrp="1"/>
          </p:cNvSpPr>
          <p:nvPr>
            <p:ph type="body" idx="1"/>
          </p:nvPr>
        </p:nvSpPr>
        <p:spPr>
          <a:xfrm>
            <a:off x="457201" y="4017818"/>
            <a:ext cx="7772400" cy="834122"/>
          </a:xfrm>
        </p:spPr>
        <p:txBody>
          <a:bodyPr/>
          <a:lstStyle/>
          <a:p>
            <a:r>
              <a:rPr lang="en-US" dirty="0"/>
              <a:t>Mark D. Urban</a:t>
            </a:r>
          </a:p>
          <a:p>
            <a:r>
              <a:rPr lang="en-US" dirty="0"/>
              <a:t>CDC Section 508  Program Manager</a:t>
            </a:r>
          </a:p>
          <a:p>
            <a:r>
              <a:rPr lang="en-US" dirty="0"/>
              <a:t>HHS Section 508 Co-Chair</a:t>
            </a:r>
          </a:p>
          <a:p>
            <a:endParaRPr lang="en-US" dirty="0"/>
          </a:p>
          <a:p>
            <a:endParaRPr lang="en-US" dirty="0"/>
          </a:p>
          <a:p>
            <a:r>
              <a:rPr lang="en-US" dirty="0"/>
              <a:t>2019</a:t>
            </a:r>
          </a:p>
        </p:txBody>
      </p:sp>
    </p:spTree>
    <p:extLst>
      <p:ext uri="{BB962C8B-B14F-4D97-AF65-F5344CB8AC3E}">
        <p14:creationId xmlns:p14="http://schemas.microsoft.com/office/powerpoint/2010/main" val="20706305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Checklist and Resources</a:t>
            </a:r>
          </a:p>
        </p:txBody>
      </p:sp>
      <p:sp>
        <p:nvSpPr>
          <p:cNvPr id="3" name="Text Placeholder 2"/>
          <p:cNvSpPr>
            <a:spLocks noGrp="1"/>
          </p:cNvSpPr>
          <p:nvPr>
            <p:ph type="body" sz="quarter" idx="10"/>
          </p:nvPr>
        </p:nvSpPr>
        <p:spPr/>
        <p:txBody>
          <a:bodyPr/>
          <a:lstStyle/>
          <a:p>
            <a:r>
              <a:rPr lang="en-US" dirty="0"/>
              <a:t>Checklist: </a:t>
            </a:r>
            <a:r>
              <a:rPr lang="en-US" dirty="0">
                <a:hlinkClick r:id="rId3"/>
              </a:rPr>
              <a:t>Word Document 508 Checklist</a:t>
            </a:r>
            <a:endParaRPr lang="en-US" dirty="0"/>
          </a:p>
          <a:p>
            <a:r>
              <a:rPr lang="en-US" dirty="0"/>
              <a:t>Step by Step: </a:t>
            </a:r>
            <a:r>
              <a:rPr lang="en-US" dirty="0">
                <a:hlinkClick r:id="rId4"/>
              </a:rPr>
              <a:t>Creating Accessible PDF Files from Word – PDF</a:t>
            </a:r>
            <a:endParaRPr lang="en-US" dirty="0"/>
          </a:p>
          <a:p>
            <a:r>
              <a:rPr lang="en-US" dirty="0"/>
              <a:t>Video: </a:t>
            </a:r>
            <a:r>
              <a:rPr lang="en-US" dirty="0">
                <a:hlinkClick r:id="rId5"/>
              </a:rPr>
              <a:t>Overview of Requirements for Accessible Word Documents</a:t>
            </a:r>
            <a:endParaRPr lang="en-US" dirty="0"/>
          </a:p>
          <a:p>
            <a:r>
              <a:rPr lang="en-US" dirty="0"/>
              <a:t>Video: </a:t>
            </a:r>
            <a:r>
              <a:rPr lang="en-US" dirty="0">
                <a:hlinkClick r:id="rId6"/>
              </a:rPr>
              <a:t>Templates and Style Basics</a:t>
            </a:r>
            <a:endParaRPr lang="en-US" dirty="0"/>
          </a:p>
          <a:p>
            <a:r>
              <a:rPr lang="en-US" dirty="0"/>
              <a:t>Video: </a:t>
            </a:r>
            <a:r>
              <a:rPr lang="en-US" dirty="0">
                <a:hlinkClick r:id="rId7"/>
              </a:rPr>
              <a:t>Lists, Columns, &amp; Table of Contents</a:t>
            </a:r>
            <a:endParaRPr lang="en-US" dirty="0"/>
          </a:p>
          <a:p>
            <a:r>
              <a:rPr lang="en-US" dirty="0"/>
              <a:t>Video: </a:t>
            </a:r>
            <a:r>
              <a:rPr lang="en-US" dirty="0">
                <a:hlinkClick r:id="rId8"/>
              </a:rPr>
              <a:t>Tables</a:t>
            </a:r>
            <a:r>
              <a:rPr lang="en-US" dirty="0"/>
              <a:t> </a:t>
            </a:r>
          </a:p>
          <a:p>
            <a:r>
              <a:rPr lang="en-US" dirty="0"/>
              <a:t>Video: </a:t>
            </a:r>
            <a:r>
              <a:rPr lang="en-US" dirty="0">
                <a:hlinkClick r:id="rId9"/>
              </a:rPr>
              <a:t>Figures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8874356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Checklist and Resources</a:t>
            </a:r>
          </a:p>
        </p:txBody>
      </p:sp>
      <p:sp>
        <p:nvSpPr>
          <p:cNvPr id="3" name="Text Placeholder 2"/>
          <p:cNvSpPr>
            <a:spLocks noGrp="1"/>
          </p:cNvSpPr>
          <p:nvPr>
            <p:ph type="body" sz="quarter" idx="10"/>
          </p:nvPr>
        </p:nvSpPr>
        <p:spPr/>
        <p:txBody>
          <a:bodyPr/>
          <a:lstStyle/>
          <a:p>
            <a:r>
              <a:rPr lang="en-US" dirty="0"/>
              <a:t>Checklist: </a:t>
            </a:r>
            <a:r>
              <a:rPr lang="en-US" dirty="0">
                <a:hlinkClick r:id="rId3"/>
              </a:rPr>
              <a:t>PowerPoint Document 508 Checklist</a:t>
            </a:r>
            <a:endParaRPr lang="en-US" dirty="0"/>
          </a:p>
          <a:p>
            <a:r>
              <a:rPr lang="en-US" dirty="0"/>
              <a:t>Step by Step: </a:t>
            </a:r>
            <a:r>
              <a:rPr lang="en-US" dirty="0">
                <a:hlinkClick r:id="rId4"/>
              </a:rPr>
              <a:t>Creating accessible PowerPoint presentations</a:t>
            </a:r>
            <a:endParaRPr lang="en-US" dirty="0"/>
          </a:p>
          <a:p>
            <a:r>
              <a:rPr lang="en-US" dirty="0"/>
              <a:t>Video: </a:t>
            </a:r>
            <a:r>
              <a:rPr lang="en-US" dirty="0">
                <a:hlinkClick r:id="rId5"/>
              </a:rPr>
              <a:t>Make a Presentation Accessible</a:t>
            </a:r>
            <a:endParaRPr lang="en-US" dirty="0"/>
          </a:p>
          <a:p>
            <a:r>
              <a:rPr lang="en-US" dirty="0"/>
              <a:t>Video: </a:t>
            </a:r>
            <a:r>
              <a:rPr lang="en-US" dirty="0">
                <a:hlinkClick r:id="rId6"/>
              </a:rPr>
              <a:t>Tables, Charts, and Images</a:t>
            </a:r>
            <a:endParaRPr lang="en-US" dirty="0"/>
          </a:p>
          <a:p>
            <a:endParaRPr lang="en-US" dirty="0"/>
          </a:p>
        </p:txBody>
      </p:sp>
    </p:spTree>
    <p:extLst>
      <p:ext uri="{BB962C8B-B14F-4D97-AF65-F5344CB8AC3E}">
        <p14:creationId xmlns:p14="http://schemas.microsoft.com/office/powerpoint/2010/main" val="31159340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PDF Checklist and Resources</a:t>
            </a:r>
            <a:endParaRPr lang="en-US" dirty="0"/>
          </a:p>
        </p:txBody>
      </p:sp>
      <p:sp>
        <p:nvSpPr>
          <p:cNvPr id="3" name="Text Placeholder 2"/>
          <p:cNvSpPr>
            <a:spLocks noGrp="1"/>
          </p:cNvSpPr>
          <p:nvPr>
            <p:ph type="body" sz="quarter" idx="10"/>
          </p:nvPr>
        </p:nvSpPr>
        <p:spPr/>
        <p:txBody>
          <a:bodyPr/>
          <a:lstStyle/>
          <a:p>
            <a:r>
              <a:rPr lang="en-US"/>
              <a:t>Checklist: </a:t>
            </a:r>
            <a:r>
              <a:rPr lang="en-US">
                <a:hlinkClick r:id="rId3"/>
              </a:rPr>
              <a:t>PDF File 508 Checklist</a:t>
            </a:r>
            <a:endParaRPr lang="en-US"/>
          </a:p>
          <a:p>
            <a:r>
              <a:rPr lang="en-US"/>
              <a:t>Step by Step: </a:t>
            </a:r>
            <a:r>
              <a:rPr lang="en-US">
                <a:hlinkClick r:id="rId4"/>
              </a:rPr>
              <a:t>Create accessible PDFs in Microsoft Word</a:t>
            </a:r>
            <a:endParaRPr lang="en-US"/>
          </a:p>
          <a:p>
            <a:r>
              <a:rPr lang="en-US"/>
              <a:t>Video: </a:t>
            </a:r>
            <a:r>
              <a:rPr lang="en-US">
                <a:hlinkClick r:id="rId5"/>
              </a:rPr>
              <a:t>Eight Essentials for Creating Accessible PDF Documents</a:t>
            </a:r>
            <a:r>
              <a:rPr lang="en-US"/>
              <a:t> </a:t>
            </a:r>
          </a:p>
          <a:p>
            <a:r>
              <a:rPr lang="en-US"/>
              <a:t>Video: </a:t>
            </a:r>
            <a:r>
              <a:rPr lang="en-US">
                <a:hlinkClick r:id="rId6"/>
              </a:rPr>
              <a:t>Ensuring your PDF is Accessible</a:t>
            </a:r>
            <a:endParaRPr lang="en-US" dirty="0"/>
          </a:p>
        </p:txBody>
      </p:sp>
    </p:spTree>
    <p:extLst>
      <p:ext uri="{BB962C8B-B14F-4D97-AF65-F5344CB8AC3E}">
        <p14:creationId xmlns:p14="http://schemas.microsoft.com/office/powerpoint/2010/main" val="40586722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Text Placeholder 2"/>
          <p:cNvSpPr>
            <a:spLocks noGrp="1"/>
          </p:cNvSpPr>
          <p:nvPr>
            <p:ph type="body" sz="quarter" idx="10"/>
          </p:nvPr>
        </p:nvSpPr>
        <p:spPr/>
        <p:txBody>
          <a:bodyPr/>
          <a:lstStyle/>
          <a:p>
            <a:r>
              <a:rPr lang="en-US" dirty="0"/>
              <a:t>Web Content Accessibility Guidelines (WCAG) 2.0 AA</a:t>
            </a:r>
          </a:p>
          <a:p>
            <a:r>
              <a:rPr lang="en-US" dirty="0"/>
              <a:t>Guidance Contacts – </a:t>
            </a:r>
            <a:r>
              <a:rPr lang="en-US" dirty="0">
                <a:solidFill>
                  <a:srgbClr val="781D7E"/>
                </a:solidFill>
              </a:rPr>
              <a:t>who does what</a:t>
            </a:r>
          </a:p>
          <a:p>
            <a:r>
              <a:rPr lang="en-US" dirty="0"/>
              <a:t>CDC Standards and Guidance</a:t>
            </a:r>
          </a:p>
          <a:p>
            <a:r>
              <a:rPr lang="en-US" dirty="0"/>
              <a:t>Good to Know: </a:t>
            </a:r>
          </a:p>
          <a:p>
            <a:pPr lvl="1"/>
            <a:r>
              <a:rPr lang="en-US" dirty="0"/>
              <a:t>page structure, tables, images, hyperlinks, and translations</a:t>
            </a:r>
          </a:p>
          <a:p>
            <a:r>
              <a:rPr lang="en-US" dirty="0"/>
              <a:t>Creating Accessible Documents</a:t>
            </a:r>
          </a:p>
          <a:p>
            <a:r>
              <a:rPr lang="en-US" dirty="0"/>
              <a:t>Prerecorded Audio and Video</a:t>
            </a:r>
          </a:p>
          <a:p>
            <a:endParaRPr lang="en-US" dirty="0"/>
          </a:p>
          <a:p>
            <a:pPr marL="0" indent="0">
              <a:buNone/>
            </a:pPr>
            <a:endParaRPr lang="en-US" dirty="0"/>
          </a:p>
        </p:txBody>
      </p:sp>
    </p:spTree>
    <p:extLst>
      <p:ext uri="{BB962C8B-B14F-4D97-AF65-F5344CB8AC3E}">
        <p14:creationId xmlns:p14="http://schemas.microsoft.com/office/powerpoint/2010/main" val="42406911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Decorative image"/>
          <p:cNvSpPr/>
          <p:nvPr/>
        </p:nvSpPr>
        <p:spPr>
          <a:xfrm>
            <a:off x="0" y="4236244"/>
            <a:ext cx="9144000" cy="9072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8620" y="2673762"/>
            <a:ext cx="8476487" cy="2162556"/>
          </a:xfrm>
        </p:spPr>
        <p:txBody>
          <a:bodyPr/>
          <a:lstStyle/>
          <a:p>
            <a:r>
              <a:rPr lang="en-US" dirty="0"/>
              <a:t>Section 508 and the Web Content Accessibility Guidelines (WCAG) 2.0 AA</a:t>
            </a:r>
            <a:br>
              <a:rPr lang="en-US" dirty="0"/>
            </a:br>
            <a:br>
              <a:rPr lang="en-US" dirty="0"/>
            </a:br>
            <a:r>
              <a:rPr lang="en-US" sz="2400" dirty="0">
                <a:hlinkClick r:id="rId3"/>
              </a:rPr>
              <a:t>Introduction to Web Accessibility and W3C Standards</a:t>
            </a:r>
            <a:endParaRPr lang="en-US" sz="2400" dirty="0"/>
          </a:p>
        </p:txBody>
      </p:sp>
    </p:spTree>
    <p:extLst>
      <p:ext uri="{BB962C8B-B14F-4D97-AF65-F5344CB8AC3E}">
        <p14:creationId xmlns:p14="http://schemas.microsoft.com/office/powerpoint/2010/main" val="40737929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508?  WCAG?</a:t>
            </a:r>
          </a:p>
        </p:txBody>
      </p:sp>
      <p:sp>
        <p:nvSpPr>
          <p:cNvPr id="3" name="Text Placeholder 2"/>
          <p:cNvSpPr>
            <a:spLocks noGrp="1"/>
          </p:cNvSpPr>
          <p:nvPr>
            <p:ph type="body" sz="quarter" idx="10"/>
          </p:nvPr>
        </p:nvSpPr>
        <p:spPr/>
        <p:txBody>
          <a:bodyPr/>
          <a:lstStyle/>
          <a:p>
            <a:r>
              <a:rPr lang="en-US" dirty="0"/>
              <a:t>Section 508</a:t>
            </a:r>
          </a:p>
          <a:p>
            <a:pPr lvl="1"/>
            <a:r>
              <a:rPr lang="en-US" dirty="0"/>
              <a:t>List of tag requirements: a long checklist </a:t>
            </a:r>
          </a:p>
          <a:p>
            <a:pPr lvl="1"/>
            <a:r>
              <a:rPr lang="en-US" dirty="0"/>
              <a:t>Concentrated on HTML and Videos</a:t>
            </a:r>
          </a:p>
          <a:p>
            <a:r>
              <a:rPr lang="en-US" dirty="0"/>
              <a:t>WCAG 2.0 AA</a:t>
            </a:r>
          </a:p>
          <a:p>
            <a:pPr lvl="1"/>
            <a:r>
              <a:rPr lang="en-US" dirty="0"/>
              <a:t>Broadened the focus of digital assets we have or use</a:t>
            </a:r>
          </a:p>
          <a:p>
            <a:pPr lvl="2"/>
            <a:r>
              <a:rPr lang="en-US" dirty="0"/>
              <a:t>PDFs, Word documents, spreadsheets, eBooks, etc.</a:t>
            </a:r>
          </a:p>
          <a:p>
            <a:pPr lvl="1"/>
            <a:r>
              <a:rPr lang="en-US" dirty="0"/>
              <a:t>Four principles: </a:t>
            </a:r>
            <a:r>
              <a:rPr lang="en-US" dirty="0">
                <a:solidFill>
                  <a:srgbClr val="781D7E"/>
                </a:solidFill>
              </a:rPr>
              <a:t>p</a:t>
            </a:r>
            <a:r>
              <a:rPr lang="en-US" dirty="0"/>
              <a:t>erceivable, </a:t>
            </a:r>
            <a:r>
              <a:rPr lang="en-US" dirty="0">
                <a:solidFill>
                  <a:srgbClr val="781D7E"/>
                </a:solidFill>
              </a:rPr>
              <a:t>o</a:t>
            </a:r>
            <a:r>
              <a:rPr lang="en-US" dirty="0"/>
              <a:t>perable, </a:t>
            </a:r>
            <a:r>
              <a:rPr lang="en-US" dirty="0">
                <a:solidFill>
                  <a:srgbClr val="781D7E"/>
                </a:solidFill>
              </a:rPr>
              <a:t>u</a:t>
            </a:r>
            <a:r>
              <a:rPr lang="en-US" dirty="0"/>
              <a:t>nderstandable, and </a:t>
            </a:r>
            <a:r>
              <a:rPr lang="en-US" dirty="0">
                <a:solidFill>
                  <a:srgbClr val="781D7E"/>
                </a:solidFill>
              </a:rPr>
              <a:t>r</a:t>
            </a:r>
            <a:r>
              <a:rPr lang="en-US" dirty="0"/>
              <a:t>obust</a:t>
            </a:r>
          </a:p>
          <a:p>
            <a:pPr lvl="1"/>
            <a:r>
              <a:rPr lang="en-US" dirty="0"/>
              <a:t>Making things digitally accessible for people with disabilities</a:t>
            </a:r>
          </a:p>
          <a:p>
            <a:pPr lvl="1"/>
            <a:endParaRPr lang="en-US" dirty="0"/>
          </a:p>
          <a:p>
            <a:endParaRPr lang="en-US" dirty="0"/>
          </a:p>
        </p:txBody>
      </p:sp>
      <p:pic>
        <p:nvPicPr>
          <p:cNvPr id="4" name="Picture 3" descr="WCAG 2 at a glance"/>
          <p:cNvPicPr>
            <a:picLocks noChangeAspect="1"/>
          </p:cNvPicPr>
          <p:nvPr/>
        </p:nvPicPr>
        <p:blipFill rotWithShape="1">
          <a:blip r:embed="rId3">
            <a:extLst>
              <a:ext uri="{28A0092B-C50C-407E-A947-70E740481C1C}">
                <a14:useLocalDpi xmlns:a14="http://schemas.microsoft.com/office/drawing/2010/main" val="0"/>
              </a:ext>
            </a:extLst>
          </a:blip>
          <a:srcRect t="15764" b="5885"/>
          <a:stretch/>
        </p:blipFill>
        <p:spPr>
          <a:xfrm>
            <a:off x="5789779" y="0"/>
            <a:ext cx="3354221" cy="1968501"/>
          </a:xfrm>
          <a:prstGeom prst="rect">
            <a:avLst/>
          </a:prstGeom>
        </p:spPr>
      </p:pic>
    </p:spTree>
    <p:extLst>
      <p:ext uri="{BB962C8B-B14F-4D97-AF65-F5344CB8AC3E}">
        <p14:creationId xmlns:p14="http://schemas.microsoft.com/office/powerpoint/2010/main" val="27748869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Principles of Accessibility (WCAG) 2.0 AA (POUR)</a:t>
            </a:r>
          </a:p>
        </p:txBody>
      </p:sp>
      <p:sp>
        <p:nvSpPr>
          <p:cNvPr id="3" name="Text Placeholder 2"/>
          <p:cNvSpPr>
            <a:spLocks noGrp="1"/>
          </p:cNvSpPr>
          <p:nvPr>
            <p:ph type="body" sz="quarter" idx="10"/>
          </p:nvPr>
        </p:nvSpPr>
        <p:spPr>
          <a:xfrm>
            <a:off x="457200" y="1158875"/>
            <a:ext cx="8229600" cy="3904738"/>
          </a:xfrm>
        </p:spPr>
        <p:txBody>
          <a:bodyPr/>
          <a:lstStyle/>
          <a:p>
            <a:pPr marL="457200" indent="-457200">
              <a:lnSpc>
                <a:spcPct val="150000"/>
              </a:lnSpc>
              <a:buFont typeface="+mj-lt"/>
              <a:buAutoNum type="arabicPeriod"/>
            </a:pPr>
            <a:r>
              <a:rPr lang="en-US" b="1" dirty="0">
                <a:solidFill>
                  <a:schemeClr val="accent6">
                    <a:lumMod val="50000"/>
                    <a:lumOff val="50000"/>
                  </a:schemeClr>
                </a:solidFill>
              </a:rPr>
              <a:t>P</a:t>
            </a:r>
            <a:r>
              <a:rPr lang="en-US" b="1" dirty="0"/>
              <a:t>erceivable: </a:t>
            </a:r>
            <a:r>
              <a:rPr lang="en-US" dirty="0"/>
              <a:t>see the content or hear it</a:t>
            </a:r>
          </a:p>
          <a:p>
            <a:pPr marL="457200" indent="-457200">
              <a:lnSpc>
                <a:spcPct val="150000"/>
              </a:lnSpc>
              <a:buFont typeface="+mj-lt"/>
              <a:buAutoNum type="arabicPeriod"/>
            </a:pPr>
            <a:r>
              <a:rPr lang="en-US" b="1" dirty="0">
                <a:solidFill>
                  <a:schemeClr val="accent6">
                    <a:lumMod val="50000"/>
                    <a:lumOff val="50000"/>
                  </a:schemeClr>
                </a:solidFill>
              </a:rPr>
              <a:t>O</a:t>
            </a:r>
            <a:r>
              <a:rPr lang="en-US" b="1" dirty="0"/>
              <a:t>perable: </a:t>
            </a:r>
            <a:r>
              <a:rPr lang="en-US" dirty="0"/>
              <a:t>use the computer by typing or voice </a:t>
            </a:r>
          </a:p>
          <a:p>
            <a:pPr marL="457200" indent="-457200">
              <a:lnSpc>
                <a:spcPct val="150000"/>
              </a:lnSpc>
              <a:buFont typeface="+mj-lt"/>
              <a:buAutoNum type="arabicPeriod"/>
            </a:pPr>
            <a:r>
              <a:rPr lang="en-US" b="1" dirty="0">
                <a:solidFill>
                  <a:schemeClr val="accent6">
                    <a:lumMod val="50000"/>
                    <a:lumOff val="50000"/>
                  </a:schemeClr>
                </a:solidFill>
              </a:rPr>
              <a:t>U</a:t>
            </a:r>
            <a:r>
              <a:rPr lang="en-US" b="1" dirty="0"/>
              <a:t>nderstandable: </a:t>
            </a:r>
            <a:r>
              <a:rPr lang="en-US" dirty="0"/>
              <a:t>get clear &amp; simple language</a:t>
            </a:r>
          </a:p>
          <a:p>
            <a:pPr marL="457200" indent="-457200">
              <a:lnSpc>
                <a:spcPct val="150000"/>
              </a:lnSpc>
              <a:buFont typeface="+mj-lt"/>
              <a:buAutoNum type="arabicPeriod"/>
            </a:pPr>
            <a:r>
              <a:rPr lang="en-US" b="1" dirty="0">
                <a:solidFill>
                  <a:schemeClr val="accent6">
                    <a:lumMod val="50000"/>
                    <a:lumOff val="50000"/>
                  </a:schemeClr>
                </a:solidFill>
              </a:rPr>
              <a:t>R</a:t>
            </a:r>
            <a:r>
              <a:rPr lang="en-US" b="1" dirty="0"/>
              <a:t>obust: </a:t>
            </a:r>
            <a:r>
              <a:rPr lang="en-US" dirty="0"/>
              <a:t>use different assistive technologies</a:t>
            </a:r>
          </a:p>
          <a:p>
            <a:pPr marL="0" indent="0">
              <a:buNone/>
            </a:pPr>
            <a:endParaRPr lang="en-US" dirty="0"/>
          </a:p>
        </p:txBody>
      </p:sp>
      <p:pic>
        <p:nvPicPr>
          <p:cNvPr id="5" name="Picture 4" descr="WCAG Accessibility Princi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062" y="3458520"/>
            <a:ext cx="4333875" cy="1057275"/>
          </a:xfrm>
          <a:prstGeom prst="rect">
            <a:avLst/>
          </a:prstGeom>
        </p:spPr>
      </p:pic>
    </p:spTree>
    <p:extLst>
      <p:ext uri="{BB962C8B-B14F-4D97-AF65-F5344CB8AC3E}">
        <p14:creationId xmlns:p14="http://schemas.microsoft.com/office/powerpoint/2010/main" val="10536955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Usability</a:t>
            </a:r>
          </a:p>
        </p:txBody>
      </p:sp>
      <p:sp>
        <p:nvSpPr>
          <p:cNvPr id="3" name="Text Placeholder 2"/>
          <p:cNvSpPr>
            <a:spLocks noGrp="1"/>
          </p:cNvSpPr>
          <p:nvPr>
            <p:ph type="body" sz="quarter" idx="10"/>
          </p:nvPr>
        </p:nvSpPr>
        <p:spPr/>
        <p:txBody>
          <a:bodyPr/>
          <a:lstStyle/>
          <a:p>
            <a:r>
              <a:rPr lang="en-US" dirty="0"/>
              <a:t>Design for diverse users</a:t>
            </a:r>
          </a:p>
          <a:p>
            <a:r>
              <a:rPr lang="en-US" dirty="0"/>
              <a:t>Don’t use color as the only way to convey meaning</a:t>
            </a:r>
          </a:p>
          <a:p>
            <a:r>
              <a:rPr lang="en-US" dirty="0"/>
              <a:t>Ensure sufficient contrast between foreground text and background</a:t>
            </a:r>
          </a:p>
          <a:p>
            <a:r>
              <a:rPr lang="en-US" dirty="0"/>
              <a:t>Provide clear visual focus indicator</a:t>
            </a:r>
          </a:p>
          <a:p>
            <a:r>
              <a:rPr lang="en-US" dirty="0"/>
              <a:t>Provide clear defined boundaries and visible labels for forms</a:t>
            </a:r>
          </a:p>
          <a:p>
            <a:r>
              <a:rPr lang="en-US" dirty="0"/>
              <a:t>Avoid component identity issues</a:t>
            </a:r>
          </a:p>
          <a:p>
            <a:r>
              <a:rPr lang="en-US" dirty="0"/>
              <a:t>Avoid hiding actionable items under hover</a:t>
            </a:r>
          </a:p>
          <a:p>
            <a:endParaRPr lang="en-US" dirty="0"/>
          </a:p>
        </p:txBody>
      </p:sp>
      <p:pic>
        <p:nvPicPr>
          <p:cNvPr id="4" name="Picture 3" descr="Combined Accessibility and Usability Icon ">
            <a:hlinkClick r:id="rId3" tooltip="Usability Guidelines for Accessible Web Desig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829" y="149650"/>
            <a:ext cx="2125470" cy="913579"/>
          </a:xfrm>
          <a:prstGeom prst="rect">
            <a:avLst/>
          </a:prstGeom>
        </p:spPr>
      </p:pic>
    </p:spTree>
    <p:extLst>
      <p:ext uri="{BB962C8B-B14F-4D97-AF65-F5344CB8AC3E}">
        <p14:creationId xmlns:p14="http://schemas.microsoft.com/office/powerpoint/2010/main" val="5720926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3924-F9D3-4A4B-928D-2814CEA5D6FF}"/>
              </a:ext>
            </a:extLst>
          </p:cNvPr>
          <p:cNvSpPr>
            <a:spLocks noGrp="1"/>
          </p:cNvSpPr>
          <p:nvPr>
            <p:ph type="title"/>
          </p:nvPr>
        </p:nvSpPr>
        <p:spPr/>
        <p:txBody>
          <a:bodyPr/>
          <a:lstStyle/>
          <a:p>
            <a:r>
              <a:rPr lang="en-US" dirty="0"/>
              <a:t>Risk and level of effort</a:t>
            </a:r>
          </a:p>
        </p:txBody>
      </p:sp>
      <p:sp>
        <p:nvSpPr>
          <p:cNvPr id="3" name="Text Placeholder 2">
            <a:extLst>
              <a:ext uri="{FF2B5EF4-FFF2-40B4-BE49-F238E27FC236}">
                <a16:creationId xmlns:a16="http://schemas.microsoft.com/office/drawing/2014/main" id="{3BA88E9D-07F1-482A-AC2E-AD657DF2B24B}"/>
              </a:ext>
            </a:extLst>
          </p:cNvPr>
          <p:cNvSpPr>
            <a:spLocks noGrp="1"/>
          </p:cNvSpPr>
          <p:nvPr>
            <p:ph type="body" sz="quarter" idx="10"/>
          </p:nvPr>
        </p:nvSpPr>
        <p:spPr/>
        <p:txBody>
          <a:bodyPr/>
          <a:lstStyle/>
          <a:p>
            <a:r>
              <a:rPr lang="en-US" dirty="0"/>
              <a:t>Making a document:</a:t>
            </a:r>
          </a:p>
          <a:p>
            <a:pPr lvl="1"/>
            <a:r>
              <a:rPr lang="en-US" dirty="0"/>
              <a:t>Only for yourself or a select group of people personally known to you</a:t>
            </a:r>
          </a:p>
          <a:p>
            <a:pPr lvl="2"/>
            <a:r>
              <a:rPr lang="en-US" dirty="0"/>
              <a:t>Don’t make accessible unless it needs to be.</a:t>
            </a:r>
          </a:p>
          <a:p>
            <a:pPr lvl="1"/>
            <a:r>
              <a:rPr lang="en-US" dirty="0"/>
              <a:t>For your Branch, Team, or a SharePoint site with limited access (and not to be distributed)</a:t>
            </a:r>
          </a:p>
          <a:p>
            <a:pPr lvl="2"/>
            <a:r>
              <a:rPr lang="en-US" dirty="0"/>
              <a:t>Run automated checkers and correct issues.</a:t>
            </a:r>
          </a:p>
          <a:p>
            <a:pPr lvl="1"/>
            <a:r>
              <a:rPr lang="en-US" dirty="0"/>
              <a:t>For public or agency wide distribution</a:t>
            </a:r>
          </a:p>
          <a:p>
            <a:pPr lvl="2"/>
            <a:r>
              <a:rPr lang="en-US" dirty="0"/>
              <a:t>Use the Checklists at </a:t>
            </a:r>
            <a:r>
              <a:rPr lang="en-US" dirty="0">
                <a:hlinkClick r:id="rId2"/>
              </a:rPr>
              <a:t>http://508.hhs.gov/</a:t>
            </a:r>
            <a:r>
              <a:rPr lang="en-US" dirty="0"/>
              <a:t>.</a:t>
            </a:r>
          </a:p>
        </p:txBody>
      </p:sp>
    </p:spTree>
    <p:extLst>
      <p:ext uri="{BB962C8B-B14F-4D97-AF65-F5344CB8AC3E}">
        <p14:creationId xmlns:p14="http://schemas.microsoft.com/office/powerpoint/2010/main" val="33975162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80944"/>
            <a:ext cx="8476487" cy="1240917"/>
          </a:xfrm>
        </p:spPr>
        <p:txBody>
          <a:bodyPr/>
          <a:lstStyle/>
          <a:p>
            <a:r>
              <a:rPr lang="en-US" dirty="0"/>
              <a:t>Guidance Contacts</a:t>
            </a:r>
          </a:p>
        </p:txBody>
      </p:sp>
    </p:spTree>
    <p:extLst>
      <p:ext uri="{BB962C8B-B14F-4D97-AF65-F5344CB8AC3E}">
        <p14:creationId xmlns:p14="http://schemas.microsoft.com/office/powerpoint/2010/main" val="5164004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p:txBody>
          <a:bodyPr/>
          <a:lstStyle/>
          <a:p>
            <a:r>
              <a:rPr lang="en-US" dirty="0"/>
              <a:t>When to do Section 508</a:t>
            </a:r>
          </a:p>
          <a:p>
            <a:r>
              <a:rPr lang="en-US" dirty="0"/>
              <a:t>Making format choices</a:t>
            </a:r>
          </a:p>
          <a:p>
            <a:r>
              <a:rPr lang="en-US" dirty="0"/>
              <a:t>Basic document accessibility</a:t>
            </a:r>
          </a:p>
          <a:p>
            <a:pPr marL="0" indent="0">
              <a:buNone/>
            </a:pPr>
            <a:endParaRPr lang="en-US" dirty="0"/>
          </a:p>
        </p:txBody>
      </p:sp>
    </p:spTree>
    <p:extLst>
      <p:ext uri="{BB962C8B-B14F-4D97-AF65-F5344CB8AC3E}">
        <p14:creationId xmlns:p14="http://schemas.microsoft.com/office/powerpoint/2010/main" val="39840425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Section 508 Program</a:t>
            </a:r>
          </a:p>
        </p:txBody>
      </p:sp>
      <p:sp>
        <p:nvSpPr>
          <p:cNvPr id="3" name="Text Placeholder 2"/>
          <p:cNvSpPr>
            <a:spLocks noGrp="1"/>
          </p:cNvSpPr>
          <p:nvPr>
            <p:ph type="body" sz="quarter" idx="10"/>
          </p:nvPr>
        </p:nvSpPr>
        <p:spPr>
          <a:xfrm>
            <a:off x="457200" y="1158875"/>
            <a:ext cx="8229600" cy="3776540"/>
          </a:xfrm>
        </p:spPr>
        <p:txBody>
          <a:bodyPr/>
          <a:lstStyle/>
          <a:p>
            <a:r>
              <a:rPr lang="en-US" dirty="0"/>
              <a:t>Sets the acceptance standards for all CDC</a:t>
            </a:r>
          </a:p>
          <a:p>
            <a:r>
              <a:rPr lang="en-US" dirty="0"/>
              <a:t>Authority to approve acquisitions and IT systems</a:t>
            </a:r>
          </a:p>
          <a:p>
            <a:pPr lvl="1"/>
            <a:r>
              <a:rPr lang="en-US" dirty="0"/>
              <a:t>EPLC, eLearning, software, data applications – including mobile data apps.</a:t>
            </a:r>
          </a:p>
          <a:p>
            <a:r>
              <a:rPr lang="en-US" dirty="0"/>
              <a:t>Approve all exceptions to 508 and WCAG</a:t>
            </a:r>
          </a:p>
          <a:p>
            <a:r>
              <a:rPr lang="en-US" dirty="0"/>
              <a:t>Contacts:</a:t>
            </a:r>
          </a:p>
          <a:p>
            <a:pPr lvl="1"/>
            <a:r>
              <a:rPr lang="en-US" sz="1800" dirty="0"/>
              <a:t>OS 508 Coordinator: </a:t>
            </a:r>
            <a:r>
              <a:rPr lang="en-US" sz="1800" dirty="0">
                <a:hlinkClick r:id="rId3"/>
              </a:rPr>
              <a:t>Kate Maynor</a:t>
            </a:r>
            <a:endParaRPr lang="en-US" sz="1800" dirty="0"/>
          </a:p>
          <a:p>
            <a:pPr lvl="1"/>
            <a:r>
              <a:rPr lang="en-US" sz="1800" dirty="0"/>
              <a:t>CDC 508 Coordinator: </a:t>
            </a:r>
            <a:r>
              <a:rPr lang="en-US" sz="1800" dirty="0">
                <a:hlinkClick r:id="rId4"/>
              </a:rPr>
              <a:t>Mark Urban</a:t>
            </a:r>
            <a:endParaRPr lang="en-US" sz="1800" dirty="0"/>
          </a:p>
          <a:p>
            <a:pPr marL="0" indent="0">
              <a:buNone/>
            </a:pPr>
            <a:r>
              <a:rPr lang="en-US" b="1" dirty="0"/>
              <a:t>CDC 508 Help Desk</a:t>
            </a:r>
          </a:p>
          <a:p>
            <a:r>
              <a:rPr lang="en-US" dirty="0"/>
              <a:t>The </a:t>
            </a:r>
            <a:r>
              <a:rPr lang="en-US" dirty="0">
                <a:hlinkClick r:id="rId5"/>
              </a:rPr>
              <a:t>508 help desk</a:t>
            </a:r>
            <a:r>
              <a:rPr lang="en-US" dirty="0"/>
              <a:t> supports people when they have questions about interpretations or implementations of the standards.</a:t>
            </a:r>
          </a:p>
          <a:p>
            <a:endParaRPr lang="en-US" dirty="0"/>
          </a:p>
          <a:p>
            <a:endParaRPr lang="en-US" dirty="0"/>
          </a:p>
          <a:p>
            <a:endParaRPr lang="en-US" dirty="0"/>
          </a:p>
          <a:p>
            <a:endParaRPr lang="en-US" dirty="0">
              <a:effectLst/>
            </a:endParaRPr>
          </a:p>
        </p:txBody>
      </p:sp>
      <p:pic>
        <p:nvPicPr>
          <p:cNvPr id="4" name="Picture 3" descr="Different types of disabilities ic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3225" y="205979"/>
            <a:ext cx="3553575" cy="1015307"/>
          </a:xfrm>
          <a:prstGeom prst="rect">
            <a:avLst/>
          </a:prstGeom>
        </p:spPr>
      </p:pic>
    </p:spTree>
    <p:extLst>
      <p:ext uri="{BB962C8B-B14F-4D97-AF65-F5344CB8AC3E}">
        <p14:creationId xmlns:p14="http://schemas.microsoft.com/office/powerpoint/2010/main" val="3019274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a:t>Questions-2</a:t>
            </a:r>
          </a:p>
        </p:txBody>
      </p:sp>
      <p:pic>
        <p:nvPicPr>
          <p:cNvPr id="2" name="Picture 1" descr="Clock with text Time For Questions"/>
          <p:cNvPicPr>
            <a:picLocks noChangeAspect="1"/>
          </p:cNvPicPr>
          <p:nvPr/>
        </p:nvPicPr>
        <p:blipFill rotWithShape="1">
          <a:blip r:embed="rId3"/>
          <a:srcRect l="8632" t="36750" r="44614" b="9119"/>
          <a:stretch/>
        </p:blipFill>
        <p:spPr>
          <a:xfrm>
            <a:off x="2653554" y="295676"/>
            <a:ext cx="4643717" cy="3484305"/>
          </a:xfrm>
          <a:prstGeom prst="rect">
            <a:avLst/>
          </a:prstGeom>
        </p:spPr>
      </p:pic>
      <p:sp>
        <p:nvSpPr>
          <p:cNvPr id="3" name="Text Placeholder 2"/>
          <p:cNvSpPr>
            <a:spLocks noGrp="1"/>
          </p:cNvSpPr>
          <p:nvPr>
            <p:ph type="body" sz="quarter" idx="10"/>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1828800" lvl="4" indent="0">
              <a:buNone/>
            </a:pPr>
            <a:r>
              <a:rPr lang="en-US" dirty="0"/>
              <a:t>                </a:t>
            </a:r>
          </a:p>
          <a:p>
            <a:pPr marL="1828800" lvl="4" indent="0">
              <a:buNone/>
            </a:pPr>
            <a:r>
              <a:rPr lang="en-US" dirty="0"/>
              <a:t>	THANKS for your support!</a:t>
            </a:r>
          </a:p>
        </p:txBody>
      </p:sp>
    </p:spTree>
    <p:extLst>
      <p:ext uri="{BB962C8B-B14F-4D97-AF65-F5344CB8AC3E}">
        <p14:creationId xmlns:p14="http://schemas.microsoft.com/office/powerpoint/2010/main" val="22386572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80944"/>
            <a:ext cx="8476487" cy="1240917"/>
          </a:xfrm>
        </p:spPr>
        <p:txBody>
          <a:bodyPr/>
          <a:lstStyle/>
          <a:p>
            <a:r>
              <a:rPr lang="en-US" dirty="0"/>
              <a:t>Standards and Guidance</a:t>
            </a:r>
          </a:p>
        </p:txBody>
      </p:sp>
    </p:spTree>
    <p:extLst>
      <p:ext uri="{BB962C8B-B14F-4D97-AF65-F5344CB8AC3E}">
        <p14:creationId xmlns:p14="http://schemas.microsoft.com/office/powerpoint/2010/main" val="4975560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You Need to Know - 1</a:t>
            </a:r>
            <a:endParaRPr lang="en-US" dirty="0"/>
          </a:p>
        </p:txBody>
      </p:sp>
      <p:sp>
        <p:nvSpPr>
          <p:cNvPr id="3" name="Text Placeholder 2"/>
          <p:cNvSpPr>
            <a:spLocks noGrp="1"/>
          </p:cNvSpPr>
          <p:nvPr>
            <p:ph type="body" sz="quarter" idx="10"/>
          </p:nvPr>
        </p:nvSpPr>
        <p:spPr/>
        <p:txBody>
          <a:bodyPr/>
          <a:lstStyle/>
          <a:p>
            <a:r>
              <a:rPr lang="en-US" b="1" dirty="0"/>
              <a:t>All Web content must be 508 compliant </a:t>
            </a:r>
          </a:p>
          <a:p>
            <a:pPr lvl="1"/>
            <a:r>
              <a:rPr lang="en-US" dirty="0"/>
              <a:t>Exceptions to this policy are </a:t>
            </a:r>
            <a:r>
              <a:rPr lang="en-US" b="1" dirty="0">
                <a:solidFill>
                  <a:srgbClr val="7030A0"/>
                </a:solidFill>
              </a:rPr>
              <a:t>RARE</a:t>
            </a:r>
          </a:p>
          <a:p>
            <a:r>
              <a:rPr lang="en-US" b="1" dirty="0"/>
              <a:t>HTML is the default method for delivering electronic information</a:t>
            </a:r>
          </a:p>
          <a:p>
            <a:pPr lvl="1"/>
            <a:r>
              <a:rPr lang="en-US" dirty="0"/>
              <a:t>Other formats with the </a:t>
            </a:r>
            <a:r>
              <a:rPr lang="en-US" b="1" dirty="0">
                <a:solidFill>
                  <a:srgbClr val="7030A0"/>
                </a:solidFill>
              </a:rPr>
              <a:t>SAME</a:t>
            </a:r>
            <a:r>
              <a:rPr lang="en-US" dirty="0"/>
              <a:t> information do not have to be accessible</a:t>
            </a:r>
          </a:p>
          <a:p>
            <a:r>
              <a:rPr lang="en-US" b="1" dirty="0"/>
              <a:t>Contracts for electronic products</a:t>
            </a:r>
          </a:p>
          <a:p>
            <a:pPr lvl="1"/>
            <a:r>
              <a:rPr lang="en-US" b="1" dirty="0">
                <a:solidFill>
                  <a:srgbClr val="7030A0"/>
                </a:solidFill>
              </a:rPr>
              <a:t>MUST</a:t>
            </a:r>
            <a:r>
              <a:rPr lang="en-US" dirty="0"/>
              <a:t> have Section 508 requirements</a:t>
            </a:r>
          </a:p>
        </p:txBody>
      </p:sp>
      <p:pic>
        <p:nvPicPr>
          <p:cNvPr id="4" name="Picture 3" descr="Question marks over a woman h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950" y="3069333"/>
            <a:ext cx="2305050" cy="1981200"/>
          </a:xfrm>
          <a:prstGeom prst="rect">
            <a:avLst/>
          </a:prstGeom>
        </p:spPr>
      </p:pic>
    </p:spTree>
    <p:extLst>
      <p:ext uri="{BB962C8B-B14F-4D97-AF65-F5344CB8AC3E}">
        <p14:creationId xmlns:p14="http://schemas.microsoft.com/office/powerpoint/2010/main" val="41138621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Format</a:t>
            </a:r>
          </a:p>
        </p:txBody>
      </p:sp>
      <p:sp>
        <p:nvSpPr>
          <p:cNvPr id="3" name="Text Placeholder 2"/>
          <p:cNvSpPr>
            <a:spLocks noGrp="1"/>
          </p:cNvSpPr>
          <p:nvPr>
            <p:ph type="body" sz="quarter" idx="10"/>
          </p:nvPr>
        </p:nvSpPr>
        <p:spPr/>
        <p:txBody>
          <a:bodyPr/>
          <a:lstStyle/>
          <a:p>
            <a:r>
              <a:rPr lang="en-US" dirty="0"/>
              <a:t>Choosing content format is a joint responsibility</a:t>
            </a:r>
          </a:p>
          <a:p>
            <a:r>
              <a:rPr lang="en-US" dirty="0"/>
              <a:t>Discuss content format at the beginning of the project</a:t>
            </a:r>
          </a:p>
          <a:p>
            <a:r>
              <a:rPr lang="en-US" dirty="0"/>
              <a:t>Consider the following:</a:t>
            </a:r>
          </a:p>
          <a:p>
            <a:pPr lvl="1">
              <a:buClr>
                <a:schemeClr val="accent4">
                  <a:lumMod val="75000"/>
                </a:schemeClr>
              </a:buClr>
            </a:pPr>
            <a:r>
              <a:rPr lang="en-US" dirty="0"/>
              <a:t>Will the document EVER need to be distributed and posted on the Web?</a:t>
            </a:r>
          </a:p>
          <a:p>
            <a:pPr lvl="1">
              <a:buClr>
                <a:schemeClr val="accent4">
                  <a:lumMod val="75000"/>
                </a:schemeClr>
              </a:buClr>
            </a:pPr>
            <a:r>
              <a:rPr lang="en-US" dirty="0"/>
              <a:t>What business or organizational requirement does this product fulfill?</a:t>
            </a:r>
          </a:p>
          <a:p>
            <a:pPr lvl="1">
              <a:buClr>
                <a:schemeClr val="accent4">
                  <a:lumMod val="75000"/>
                </a:schemeClr>
              </a:buClr>
            </a:pPr>
            <a:r>
              <a:rPr lang="en-US" dirty="0"/>
              <a:t>What will the end users need to do with this product?</a:t>
            </a:r>
          </a:p>
          <a:p>
            <a:pPr lvl="1">
              <a:buClr>
                <a:schemeClr val="accent4">
                  <a:lumMod val="75000"/>
                </a:schemeClr>
              </a:buClr>
            </a:pPr>
            <a:r>
              <a:rPr lang="en-US" dirty="0"/>
              <a:t>Is this a print product?</a:t>
            </a:r>
          </a:p>
          <a:p>
            <a:r>
              <a:rPr lang="en-US" dirty="0"/>
              <a:t>Examples and rationale to use: HTML, PDF, and Print Only </a:t>
            </a:r>
          </a:p>
        </p:txBody>
      </p:sp>
    </p:spTree>
    <p:extLst>
      <p:ext uri="{BB962C8B-B14F-4D97-AF65-F5344CB8AC3E}">
        <p14:creationId xmlns:p14="http://schemas.microsoft.com/office/powerpoint/2010/main" val="38836516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You Need to Know - 2</a:t>
            </a:r>
            <a:endParaRPr lang="en-US" dirty="0"/>
          </a:p>
        </p:txBody>
      </p:sp>
      <p:sp>
        <p:nvSpPr>
          <p:cNvPr id="3" name="Text Placeholder 2"/>
          <p:cNvSpPr>
            <a:spLocks noGrp="1"/>
          </p:cNvSpPr>
          <p:nvPr>
            <p:ph type="body" sz="quarter" idx="10"/>
          </p:nvPr>
        </p:nvSpPr>
        <p:spPr>
          <a:xfrm>
            <a:off x="457200" y="1158875"/>
            <a:ext cx="8229600" cy="3816248"/>
          </a:xfrm>
        </p:spPr>
        <p:txBody>
          <a:bodyPr/>
          <a:lstStyle/>
          <a:p>
            <a:r>
              <a:rPr lang="en-US" b="1" dirty="0"/>
              <a:t>Rare Situations: </a:t>
            </a:r>
            <a:r>
              <a:rPr lang="en-US" dirty="0"/>
              <a:t>When You Can Use an Approved non-HTML format  </a:t>
            </a:r>
          </a:p>
          <a:p>
            <a:pPr lvl="1">
              <a:buClr>
                <a:schemeClr val="accent4">
                  <a:lumMod val="75000"/>
                </a:schemeClr>
              </a:buClr>
            </a:pPr>
            <a:r>
              <a:rPr lang="en-US" dirty="0"/>
              <a:t>Print-only products that are not intended to be read electronically </a:t>
            </a:r>
          </a:p>
          <a:p>
            <a:pPr lvl="1">
              <a:buClr>
                <a:schemeClr val="accent4">
                  <a:lumMod val="75000"/>
                </a:schemeClr>
              </a:buClr>
            </a:pPr>
            <a:r>
              <a:rPr lang="en-US" dirty="0"/>
              <a:t>PDF content as the primary way a reader interacts with the content </a:t>
            </a:r>
          </a:p>
          <a:p>
            <a:pPr lvl="1">
              <a:buClr>
                <a:schemeClr val="accent4">
                  <a:lumMod val="75000"/>
                </a:schemeClr>
              </a:buClr>
            </a:pPr>
            <a:r>
              <a:rPr lang="en-US" dirty="0">
                <a:hlinkClick r:id="rId3"/>
              </a:rPr>
              <a:t>Multilingual content </a:t>
            </a:r>
            <a:r>
              <a:rPr lang="en-US" dirty="0"/>
              <a:t>not supported by HTML</a:t>
            </a:r>
          </a:p>
          <a:p>
            <a:pPr lvl="1">
              <a:buClr>
                <a:schemeClr val="accent4">
                  <a:lumMod val="75000"/>
                </a:schemeClr>
              </a:buClr>
            </a:pPr>
            <a:r>
              <a:rPr lang="en-US" dirty="0"/>
              <a:t>Content where no electronic version exists </a:t>
            </a:r>
          </a:p>
          <a:p>
            <a:pPr lvl="1">
              <a:buClr>
                <a:schemeClr val="accent4">
                  <a:lumMod val="75000"/>
                </a:schemeClr>
              </a:buClr>
            </a:pPr>
            <a:r>
              <a:rPr lang="en-US" dirty="0"/>
              <a:t>Non-HTML formats (Word, Power Point, and Excel) </a:t>
            </a:r>
          </a:p>
          <a:p>
            <a:pPr lvl="2">
              <a:buClr>
                <a:schemeClr val="accent4">
                  <a:lumMod val="75000"/>
                </a:schemeClr>
              </a:buClr>
            </a:pPr>
            <a:r>
              <a:rPr lang="en-US" sz="1800" dirty="0"/>
              <a:t>Example: Excel that must be used by readers in this native format </a:t>
            </a:r>
          </a:p>
          <a:p>
            <a:pPr lvl="1">
              <a:buClr>
                <a:schemeClr val="accent4">
                  <a:lumMod val="75000"/>
                </a:schemeClr>
              </a:buClr>
            </a:pPr>
            <a:r>
              <a:rPr lang="en-US" sz="1800" dirty="0"/>
              <a:t>Office 365 formats when providing items internal to HHS</a:t>
            </a:r>
          </a:p>
          <a:p>
            <a:pPr marL="400050" lvl="1" indent="0">
              <a:buNone/>
            </a:pPr>
            <a:br>
              <a:rPr lang="en-US" sz="1800" dirty="0"/>
            </a:br>
            <a:r>
              <a:rPr lang="en-US" sz="1800" dirty="0"/>
              <a:t>Note: </a:t>
            </a:r>
            <a:r>
              <a:rPr lang="en-US" sz="1800" i="1" dirty="0"/>
              <a:t>Word, Power Point, and Excel should not be posted on the internet without an accessible PDF or HTML</a:t>
            </a:r>
          </a:p>
          <a:p>
            <a:pPr marL="285750"/>
            <a:r>
              <a:rPr lang="en-US" sz="1800" dirty="0">
                <a:hlinkClick r:id="rId4"/>
              </a:rPr>
              <a:t>More What You Need to Know</a:t>
            </a:r>
            <a:endParaRPr lang="en-US" sz="1800" i="1" dirty="0"/>
          </a:p>
          <a:p>
            <a:endParaRPr lang="en-US" dirty="0"/>
          </a:p>
        </p:txBody>
      </p:sp>
    </p:spTree>
    <p:extLst>
      <p:ext uri="{BB962C8B-B14F-4D97-AF65-F5344CB8AC3E}">
        <p14:creationId xmlns:p14="http://schemas.microsoft.com/office/powerpoint/2010/main" val="259533591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sz="quarter" idx="10"/>
          </p:nvPr>
        </p:nvSpPr>
        <p:spPr/>
        <p:txBody>
          <a:bodyPr/>
          <a:lstStyle/>
          <a:p>
            <a:r>
              <a:rPr lang="en-US" b="1" dirty="0">
                <a:solidFill>
                  <a:srgbClr val="005DAA"/>
                </a:solidFill>
              </a:rPr>
              <a:t>Content Creators</a:t>
            </a:r>
          </a:p>
          <a:p>
            <a:pPr lvl="1">
              <a:buClr>
                <a:schemeClr val="accent4">
                  <a:lumMod val="75000"/>
                </a:schemeClr>
              </a:buClr>
            </a:pPr>
            <a:r>
              <a:rPr lang="en-US" dirty="0"/>
              <a:t>Consult with </a:t>
            </a:r>
            <a:r>
              <a:rPr lang="en-US" b="1" dirty="0"/>
              <a:t>Web POC</a:t>
            </a:r>
          </a:p>
          <a:p>
            <a:pPr lvl="1">
              <a:buClr>
                <a:schemeClr val="accent4">
                  <a:lumMod val="75000"/>
                </a:schemeClr>
              </a:buClr>
            </a:pPr>
            <a:r>
              <a:rPr lang="en-US" dirty="0"/>
              <a:t>Content Tagging: alternative text, text only versions, and summaries</a:t>
            </a:r>
          </a:p>
          <a:p>
            <a:pPr lvl="1">
              <a:buClr>
                <a:schemeClr val="accent4">
                  <a:lumMod val="75000"/>
                </a:schemeClr>
              </a:buClr>
            </a:pPr>
            <a:r>
              <a:rPr lang="en-US" dirty="0"/>
              <a:t>Use the </a:t>
            </a:r>
            <a:r>
              <a:rPr lang="en-US" dirty="0">
                <a:hlinkClick r:id="rId3"/>
              </a:rPr>
              <a:t>HHS PDF Fillable checklist </a:t>
            </a:r>
            <a:r>
              <a:rPr lang="en-US" dirty="0"/>
              <a:t>as you create your documents</a:t>
            </a:r>
          </a:p>
          <a:p>
            <a:pPr lvl="1">
              <a:buClr>
                <a:schemeClr val="accent4">
                  <a:lumMod val="75000"/>
                </a:schemeClr>
              </a:buClr>
            </a:pPr>
            <a:r>
              <a:rPr lang="en-US" dirty="0"/>
              <a:t>If you are working with a </a:t>
            </a:r>
            <a:r>
              <a:rPr lang="en-US" b="1" dirty="0"/>
              <a:t>creative developer</a:t>
            </a:r>
            <a:r>
              <a:rPr lang="en-US" dirty="0"/>
              <a:t>:</a:t>
            </a:r>
          </a:p>
          <a:p>
            <a:pPr lvl="2"/>
            <a:r>
              <a:rPr lang="en-US" dirty="0"/>
              <a:t>Identify the format and requirements</a:t>
            </a:r>
          </a:p>
          <a:p>
            <a:pPr lvl="2"/>
            <a:r>
              <a:rPr lang="en-US" dirty="0"/>
              <a:t>Connect them with the Web POC</a:t>
            </a:r>
          </a:p>
        </p:txBody>
      </p:sp>
      <p:pic>
        <p:nvPicPr>
          <p:cNvPr id="4" name="Picture 3" descr="Different disabilities icon demonstrating web content accessibil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659" y="3586840"/>
            <a:ext cx="3124200" cy="1457325"/>
          </a:xfrm>
          <a:prstGeom prst="rect">
            <a:avLst/>
          </a:prstGeom>
        </p:spPr>
      </p:pic>
    </p:spTree>
    <p:extLst>
      <p:ext uri="{BB962C8B-B14F-4D97-AF65-F5344CB8AC3E}">
        <p14:creationId xmlns:p14="http://schemas.microsoft.com/office/powerpoint/2010/main" val="41869797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415"/>
            <a:ext cx="8229600" cy="857250"/>
          </a:xfrm>
        </p:spPr>
        <p:txBody>
          <a:bodyPr/>
          <a:lstStyle/>
          <a:p>
            <a:r>
              <a:rPr lang="en-US" sz="2000" dirty="0"/>
              <a:t>Roles and Responsibilities: Web Developer</a:t>
            </a:r>
          </a:p>
        </p:txBody>
      </p:sp>
      <p:sp>
        <p:nvSpPr>
          <p:cNvPr id="3" name="Text Placeholder 2"/>
          <p:cNvSpPr>
            <a:spLocks noGrp="1"/>
          </p:cNvSpPr>
          <p:nvPr>
            <p:ph type="body" sz="quarter" idx="10"/>
          </p:nvPr>
        </p:nvSpPr>
        <p:spPr>
          <a:xfrm>
            <a:off x="570216" y="929665"/>
            <a:ext cx="8229600" cy="3341688"/>
          </a:xfrm>
        </p:spPr>
        <p:txBody>
          <a:bodyPr/>
          <a:lstStyle/>
          <a:p>
            <a:r>
              <a:rPr lang="en-US" sz="1800" b="1" dirty="0">
                <a:solidFill>
                  <a:srgbClr val="005DAA"/>
                </a:solidFill>
              </a:rPr>
              <a:t>Web Developer</a:t>
            </a:r>
          </a:p>
          <a:p>
            <a:pPr lvl="1"/>
            <a:r>
              <a:rPr lang="en-US" sz="1800" dirty="0"/>
              <a:t>Ensure 508 compliance of HTML</a:t>
            </a:r>
          </a:p>
          <a:p>
            <a:pPr lvl="1"/>
            <a:r>
              <a:rPr lang="en-US" sz="1800" dirty="0"/>
              <a:t>Ensure PDFs are received as a 508 accessible tagged files from the Content Creator or Creative Developer and the accompanying HHS completed 508 checklist</a:t>
            </a:r>
          </a:p>
          <a:p>
            <a:pPr lvl="1"/>
            <a:r>
              <a:rPr lang="en-US" sz="1800" dirty="0"/>
              <a:t>When needed, Convert acquired fully tagged documents (Word, PowerPoint, and Excel) to PDF</a:t>
            </a:r>
          </a:p>
          <a:p>
            <a:pPr lvl="2"/>
            <a:r>
              <a:rPr lang="en-US" sz="1800" dirty="0"/>
              <a:t>Add additional tagging to PDFs to ensure compliance </a:t>
            </a:r>
          </a:p>
          <a:p>
            <a:pPr lvl="2"/>
            <a:r>
              <a:rPr lang="en-US" sz="1800" dirty="0"/>
              <a:t>Complete the HHS PDF File 508 Checklist to document test results</a:t>
            </a:r>
          </a:p>
        </p:txBody>
      </p:sp>
    </p:spTree>
    <p:extLst>
      <p:ext uri="{BB962C8B-B14F-4D97-AF65-F5344CB8AC3E}">
        <p14:creationId xmlns:p14="http://schemas.microsoft.com/office/powerpoint/2010/main" val="42247226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PDF Implementation Guidance - 1</a:t>
            </a:r>
          </a:p>
        </p:txBody>
      </p:sp>
      <p:sp>
        <p:nvSpPr>
          <p:cNvPr id="3" name="Text Placeholder 2"/>
          <p:cNvSpPr>
            <a:spLocks noGrp="1"/>
          </p:cNvSpPr>
          <p:nvPr>
            <p:ph type="body" sz="quarter" idx="10"/>
          </p:nvPr>
        </p:nvSpPr>
        <p:spPr>
          <a:xfrm>
            <a:off x="457200" y="1158875"/>
            <a:ext cx="8229600" cy="3826080"/>
          </a:xfrm>
        </p:spPr>
        <p:txBody>
          <a:bodyPr/>
          <a:lstStyle/>
          <a:p>
            <a:r>
              <a:rPr lang="en-US" dirty="0"/>
              <a:t>Non 508 compliant PDF accompanying an HTML</a:t>
            </a:r>
          </a:p>
          <a:p>
            <a:pPr lvl="1">
              <a:buClr>
                <a:schemeClr val="accent4">
                  <a:lumMod val="75000"/>
                </a:schemeClr>
              </a:buClr>
            </a:pPr>
            <a:r>
              <a:rPr lang="en-US" dirty="0"/>
              <a:t>PDF must include a link to the compliant HTML </a:t>
            </a:r>
          </a:p>
          <a:p>
            <a:pPr lvl="2"/>
            <a:r>
              <a:rPr lang="en-US" dirty="0"/>
              <a:t>Located below the header on the first page and in the documents metadata description tag</a:t>
            </a:r>
          </a:p>
          <a:p>
            <a:pPr lvl="3"/>
            <a:r>
              <a:rPr lang="en-US" dirty="0"/>
              <a:t>Link title example - Accessible Version: &lt;URL&gt;</a:t>
            </a:r>
          </a:p>
          <a:p>
            <a:pPr marL="400050" lvl="1" indent="0">
              <a:buNone/>
            </a:pPr>
            <a:r>
              <a:rPr lang="en-US" sz="1800" dirty="0"/>
              <a:t>Note: </a:t>
            </a:r>
            <a:r>
              <a:rPr lang="en-US" sz="1800" i="1" dirty="0"/>
              <a:t>Information in the header and footer are NOT read by assistive technology once the document is converted to PDF. </a:t>
            </a:r>
          </a:p>
          <a:p>
            <a:r>
              <a:rPr lang="en-US" dirty="0"/>
              <a:t>Compliant PDF</a:t>
            </a:r>
          </a:p>
          <a:p>
            <a:pPr lvl="1">
              <a:buClr>
                <a:schemeClr val="accent4">
                  <a:lumMod val="75000"/>
                </a:schemeClr>
              </a:buClr>
            </a:pPr>
            <a:r>
              <a:rPr lang="en-US" dirty="0"/>
              <a:t>All PDFs must be tested using the HHS PDF File 508 Checklist. </a:t>
            </a:r>
          </a:p>
          <a:p>
            <a:pPr lvl="2"/>
            <a:r>
              <a:rPr lang="en-US" dirty="0"/>
              <a:t>“</a:t>
            </a:r>
            <a:r>
              <a:rPr lang="en-US" dirty="0" err="1"/>
              <a:t>HHSChecklist</a:t>
            </a:r>
            <a:r>
              <a:rPr lang="en-US" dirty="0"/>
              <a:t>[doc type]-[document name-date].pdf”</a:t>
            </a:r>
          </a:p>
          <a:p>
            <a:pPr lvl="1">
              <a:buClr>
                <a:schemeClr val="accent4">
                  <a:lumMod val="75000"/>
                </a:schemeClr>
              </a:buClr>
            </a:pPr>
            <a:r>
              <a:rPr lang="en-US" dirty="0"/>
              <a:t>Completed HHS Checklist should accompany each PDF</a:t>
            </a:r>
          </a:p>
        </p:txBody>
      </p:sp>
    </p:spTree>
    <p:extLst>
      <p:ext uri="{BB962C8B-B14F-4D97-AF65-F5344CB8AC3E}">
        <p14:creationId xmlns:p14="http://schemas.microsoft.com/office/powerpoint/2010/main" val="348495560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PDF Implementation Guidance - 2</a:t>
            </a:r>
          </a:p>
        </p:txBody>
      </p:sp>
      <p:sp>
        <p:nvSpPr>
          <p:cNvPr id="3" name="Text Placeholder 2"/>
          <p:cNvSpPr>
            <a:spLocks noGrp="1"/>
          </p:cNvSpPr>
          <p:nvPr>
            <p:ph type="body" sz="quarter" idx="10"/>
          </p:nvPr>
        </p:nvSpPr>
        <p:spPr/>
        <p:txBody>
          <a:bodyPr/>
          <a:lstStyle/>
          <a:p>
            <a:r>
              <a:rPr lang="en-US" dirty="0"/>
              <a:t>True Print-only PDF or other print formats</a:t>
            </a:r>
          </a:p>
          <a:p>
            <a:pPr lvl="1">
              <a:buClr>
                <a:schemeClr val="accent4">
                  <a:lumMod val="75000"/>
                </a:schemeClr>
              </a:buClr>
            </a:pPr>
            <a:r>
              <a:rPr lang="en-US" dirty="0"/>
              <a:t>Print-only products are not intended to be read electronically and do not have to be fully 508 compliant. </a:t>
            </a:r>
          </a:p>
          <a:p>
            <a:pPr lvl="2"/>
            <a:r>
              <a:rPr lang="en-US" dirty="0"/>
              <a:t>Print requirements: text legibility and color contrast</a:t>
            </a:r>
          </a:p>
          <a:p>
            <a:pPr lvl="1">
              <a:buClr>
                <a:schemeClr val="accent4">
                  <a:lumMod val="75000"/>
                </a:schemeClr>
              </a:buClr>
            </a:pPr>
            <a:r>
              <a:rPr lang="en-US" dirty="0"/>
              <a:t>If posted on the Web or distributed via email: </a:t>
            </a:r>
          </a:p>
          <a:p>
            <a:pPr lvl="2"/>
            <a:r>
              <a:rPr lang="en-US" dirty="0"/>
              <a:t>Describe the basic content and declare “print-only”</a:t>
            </a:r>
          </a:p>
          <a:p>
            <a:r>
              <a:rPr lang="en-US" dirty="0"/>
              <a:t>A non-compliant PDF (</a:t>
            </a:r>
            <a:r>
              <a:rPr lang="en-US" b="1" dirty="0"/>
              <a:t>very rare!</a:t>
            </a:r>
            <a:r>
              <a:rPr lang="en-US" dirty="0"/>
              <a:t>)</a:t>
            </a:r>
          </a:p>
          <a:p>
            <a:pPr lvl="1">
              <a:buClr>
                <a:schemeClr val="accent4">
                  <a:lumMod val="75000"/>
                </a:schemeClr>
              </a:buClr>
            </a:pPr>
            <a:r>
              <a:rPr lang="en-US" dirty="0"/>
              <a:t>Non-compliant PDFs CANNOT be posted without an approved accommodation request</a:t>
            </a:r>
          </a:p>
        </p:txBody>
      </p:sp>
    </p:spTree>
    <p:extLst>
      <p:ext uri="{BB962C8B-B14F-4D97-AF65-F5344CB8AC3E}">
        <p14:creationId xmlns:p14="http://schemas.microsoft.com/office/powerpoint/2010/main" val="20124614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3924-F9D3-4A4B-928D-2814CEA5D6FF}"/>
              </a:ext>
            </a:extLst>
          </p:cNvPr>
          <p:cNvSpPr>
            <a:spLocks noGrp="1"/>
          </p:cNvSpPr>
          <p:nvPr>
            <p:ph type="title"/>
          </p:nvPr>
        </p:nvSpPr>
        <p:spPr/>
        <p:txBody>
          <a:bodyPr/>
          <a:lstStyle/>
          <a:p>
            <a:r>
              <a:rPr lang="en-US" dirty="0"/>
              <a:t>When to do 508</a:t>
            </a:r>
          </a:p>
        </p:txBody>
      </p:sp>
      <p:sp>
        <p:nvSpPr>
          <p:cNvPr id="3" name="Text Placeholder 2">
            <a:extLst>
              <a:ext uri="{FF2B5EF4-FFF2-40B4-BE49-F238E27FC236}">
                <a16:creationId xmlns:a16="http://schemas.microsoft.com/office/drawing/2014/main" id="{3BA88E9D-07F1-482A-AC2E-AD657DF2B24B}"/>
              </a:ext>
            </a:extLst>
          </p:cNvPr>
          <p:cNvSpPr>
            <a:spLocks noGrp="1"/>
          </p:cNvSpPr>
          <p:nvPr>
            <p:ph type="body" sz="quarter" idx="10"/>
          </p:nvPr>
        </p:nvSpPr>
        <p:spPr/>
        <p:txBody>
          <a:bodyPr/>
          <a:lstStyle/>
          <a:p>
            <a:r>
              <a:rPr lang="en-US" dirty="0"/>
              <a:t>Making a document:</a:t>
            </a:r>
          </a:p>
          <a:p>
            <a:pPr lvl="1"/>
            <a:r>
              <a:rPr lang="en-US" dirty="0"/>
              <a:t>Only for yourself or a select group of people personally known to you</a:t>
            </a:r>
          </a:p>
          <a:p>
            <a:pPr lvl="2"/>
            <a:r>
              <a:rPr lang="en-US" dirty="0"/>
              <a:t>Don’t make accessible unless it needs to be.</a:t>
            </a:r>
          </a:p>
          <a:p>
            <a:pPr lvl="1"/>
            <a:r>
              <a:rPr lang="en-US" dirty="0"/>
              <a:t>For your Branch, Team, or a SharePoint site with limited access (and not to be distributed)</a:t>
            </a:r>
          </a:p>
          <a:p>
            <a:pPr lvl="2"/>
            <a:r>
              <a:rPr lang="en-US" dirty="0"/>
              <a:t>Run automated checkers and correct issues.</a:t>
            </a:r>
          </a:p>
          <a:p>
            <a:pPr lvl="1"/>
            <a:r>
              <a:rPr lang="en-US" dirty="0"/>
              <a:t>For public or agency wide distribution</a:t>
            </a:r>
          </a:p>
          <a:p>
            <a:pPr lvl="2"/>
            <a:r>
              <a:rPr lang="en-US" dirty="0"/>
              <a:t>Use the Checklists at </a:t>
            </a:r>
            <a:r>
              <a:rPr lang="en-US" dirty="0">
                <a:hlinkClick r:id="rId2"/>
              </a:rPr>
              <a:t>http://508.hhs.gov/</a:t>
            </a:r>
            <a:r>
              <a:rPr lang="en-US" dirty="0"/>
              <a:t>.</a:t>
            </a:r>
          </a:p>
        </p:txBody>
      </p:sp>
    </p:spTree>
    <p:extLst>
      <p:ext uri="{BB962C8B-B14F-4D97-AF65-F5344CB8AC3E}">
        <p14:creationId xmlns:p14="http://schemas.microsoft.com/office/powerpoint/2010/main" val="25529213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508/WCAG Resources</a:t>
            </a:r>
          </a:p>
        </p:txBody>
      </p:sp>
      <p:sp>
        <p:nvSpPr>
          <p:cNvPr id="3" name="Text Placeholder 2"/>
          <p:cNvSpPr>
            <a:spLocks noGrp="1"/>
          </p:cNvSpPr>
          <p:nvPr>
            <p:ph type="body" sz="quarter" idx="10"/>
          </p:nvPr>
        </p:nvSpPr>
        <p:spPr/>
        <p:txBody>
          <a:bodyPr/>
          <a:lstStyle/>
          <a:p>
            <a:r>
              <a:rPr lang="en-US" dirty="0"/>
              <a:t>508 Accessibility: </a:t>
            </a:r>
            <a:r>
              <a:rPr lang="en-US" dirty="0">
                <a:hlinkClick r:id="rId3"/>
              </a:rPr>
              <a:t>http://intranet.cdc.gov/cdcweb/508-accessibility/</a:t>
            </a:r>
            <a:endParaRPr lang="en-US" dirty="0"/>
          </a:p>
          <a:p>
            <a:r>
              <a:rPr lang="en-US" dirty="0"/>
              <a:t>Checklists &amp; Tools: </a:t>
            </a:r>
            <a:r>
              <a:rPr lang="en-US" dirty="0">
                <a:hlinkClick r:id="rId4"/>
              </a:rPr>
              <a:t>http://intranet.cdc.gov/cdcweb/508-accessibility/checklists-tools/</a:t>
            </a:r>
            <a:endParaRPr lang="en-US" dirty="0"/>
          </a:p>
          <a:p>
            <a:r>
              <a:rPr lang="en-US" dirty="0">
                <a:hlinkClick r:id="rId5"/>
              </a:rPr>
              <a:t>508 Requirements for Video</a:t>
            </a:r>
            <a:endParaRPr lang="en-US" dirty="0"/>
          </a:p>
          <a:p>
            <a:r>
              <a:rPr lang="en-US" dirty="0"/>
              <a:t>508 for Images: </a:t>
            </a:r>
            <a:r>
              <a:rPr lang="en-US" dirty="0">
                <a:hlinkClick r:id="rId6"/>
              </a:rPr>
              <a:t>http://intranet.cdc.gov/cdcweb/web/images/#508</a:t>
            </a:r>
            <a:endParaRPr lang="en-US" dirty="0"/>
          </a:p>
          <a:p>
            <a:pPr lvl="1"/>
            <a:r>
              <a:rPr lang="en-US" dirty="0">
                <a:hlinkClick r:id="rId7"/>
              </a:rPr>
              <a:t>Infographic Guidance</a:t>
            </a:r>
            <a:r>
              <a:rPr lang="en-US" dirty="0"/>
              <a:t> </a:t>
            </a:r>
          </a:p>
          <a:p>
            <a:r>
              <a:rPr lang="en-US" dirty="0">
                <a:hlinkClick r:id="rId8"/>
              </a:rPr>
              <a:t>Recommendations for accessible translated Web documents</a:t>
            </a:r>
            <a:endParaRPr lang="en-US" dirty="0"/>
          </a:p>
          <a:p>
            <a:r>
              <a:rPr lang="en-US" dirty="0">
                <a:hlinkClick r:id="rId9"/>
              </a:rPr>
              <a:t>External Linking Standard</a:t>
            </a:r>
            <a:endParaRPr lang="en-US" dirty="0"/>
          </a:p>
          <a:p>
            <a:r>
              <a:rPr lang="en-US" dirty="0">
                <a:hlinkClick r:id="rId10"/>
              </a:rPr>
              <a:t>508 Accessibility Testing for Mobile Apps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1384522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a:t>Questions-3</a:t>
            </a:r>
          </a:p>
        </p:txBody>
      </p:sp>
      <p:pic>
        <p:nvPicPr>
          <p:cNvPr id="2" name="Picture 1" descr="Clock with text Time For Questions"/>
          <p:cNvPicPr>
            <a:picLocks noChangeAspect="1"/>
          </p:cNvPicPr>
          <p:nvPr/>
        </p:nvPicPr>
        <p:blipFill rotWithShape="1">
          <a:blip r:embed="rId3"/>
          <a:srcRect l="8632" t="36750" r="44614" b="9119"/>
          <a:stretch/>
        </p:blipFill>
        <p:spPr>
          <a:xfrm>
            <a:off x="2653554" y="295676"/>
            <a:ext cx="4643717" cy="3484305"/>
          </a:xfrm>
          <a:prstGeom prst="rect">
            <a:avLst/>
          </a:prstGeom>
        </p:spPr>
      </p:pic>
      <p:sp>
        <p:nvSpPr>
          <p:cNvPr id="3" name="Text Placeholder 2"/>
          <p:cNvSpPr>
            <a:spLocks noGrp="1"/>
          </p:cNvSpPr>
          <p:nvPr>
            <p:ph type="body" sz="quarter" idx="10"/>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1828800" lvl="4" indent="0">
              <a:buNone/>
            </a:pPr>
            <a:r>
              <a:rPr lang="en-US" dirty="0"/>
              <a:t>                </a:t>
            </a:r>
          </a:p>
          <a:p>
            <a:pPr marL="1828800" lvl="4" indent="0">
              <a:buNone/>
            </a:pPr>
            <a:r>
              <a:rPr lang="en-US" dirty="0"/>
              <a:t>	THANKS for your support!</a:t>
            </a:r>
          </a:p>
        </p:txBody>
      </p:sp>
    </p:spTree>
    <p:extLst>
      <p:ext uri="{BB962C8B-B14F-4D97-AF65-F5344CB8AC3E}">
        <p14:creationId xmlns:p14="http://schemas.microsoft.com/office/powerpoint/2010/main" val="185428284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555631"/>
            <a:ext cx="8476487" cy="2016369"/>
          </a:xfrm>
        </p:spPr>
        <p:txBody>
          <a:bodyPr/>
          <a:lstStyle/>
          <a:p>
            <a:r>
              <a:rPr lang="en-US" dirty="0"/>
              <a:t>How-To: </a:t>
            </a:r>
            <a:br>
              <a:rPr lang="en-US" dirty="0"/>
            </a:br>
            <a:r>
              <a:rPr lang="en-US" dirty="0"/>
              <a:t>Page Structure, Tables, Images, Hyperlinks, and Translations</a:t>
            </a:r>
          </a:p>
        </p:txBody>
      </p:sp>
    </p:spTree>
    <p:extLst>
      <p:ext uri="{BB962C8B-B14F-4D97-AF65-F5344CB8AC3E}">
        <p14:creationId xmlns:p14="http://schemas.microsoft.com/office/powerpoint/2010/main" val="313982512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Page Structure</a:t>
            </a:r>
          </a:p>
        </p:txBody>
      </p:sp>
      <p:sp>
        <p:nvSpPr>
          <p:cNvPr id="3" name="Text Placeholder 2"/>
          <p:cNvSpPr>
            <a:spLocks noGrp="1"/>
          </p:cNvSpPr>
          <p:nvPr>
            <p:ph type="body" sz="quarter" idx="10"/>
          </p:nvPr>
        </p:nvSpPr>
        <p:spPr>
          <a:xfrm>
            <a:off x="457200" y="1158875"/>
            <a:ext cx="8229600" cy="3608389"/>
          </a:xfrm>
        </p:spPr>
        <p:txBody>
          <a:bodyPr>
            <a:normAutofit fontScale="85000" lnSpcReduction="20000"/>
          </a:bodyPr>
          <a:lstStyle/>
          <a:p>
            <a:r>
              <a:rPr lang="en-US" dirty="0"/>
              <a:t>Assistive technology interaction:</a:t>
            </a:r>
          </a:p>
          <a:p>
            <a:pPr lvl="1"/>
            <a:r>
              <a:rPr lang="en-US" dirty="0"/>
              <a:t>Identify sections:  header, footer, menus, content, etc.</a:t>
            </a:r>
          </a:p>
          <a:p>
            <a:pPr lvl="1"/>
            <a:r>
              <a:rPr lang="en-US" dirty="0"/>
              <a:t>Page navigation:</a:t>
            </a:r>
          </a:p>
          <a:p>
            <a:pPr lvl="2"/>
            <a:r>
              <a:rPr lang="en-US" dirty="0"/>
              <a:t>Links within a page – can be pulled without reading content</a:t>
            </a:r>
          </a:p>
          <a:p>
            <a:pPr lvl="2"/>
            <a:r>
              <a:rPr lang="en-US" dirty="0"/>
              <a:t>Link text should be meaningful</a:t>
            </a:r>
          </a:p>
          <a:p>
            <a:pPr lvl="2"/>
            <a:r>
              <a:rPr lang="en-US" dirty="0">
                <a:hlinkClick r:id="rId3"/>
              </a:rPr>
              <a:t>External Linking Standard</a:t>
            </a:r>
            <a:endParaRPr lang="en-US" dirty="0"/>
          </a:p>
          <a:p>
            <a:pPr lvl="1"/>
            <a:r>
              <a:rPr lang="en-US" dirty="0"/>
              <a:t>Headings:</a:t>
            </a:r>
          </a:p>
          <a:p>
            <a:pPr lvl="2"/>
            <a:r>
              <a:rPr lang="en-US" dirty="0">
                <a:solidFill>
                  <a:srgbClr val="695E4A"/>
                </a:solidFill>
              </a:rPr>
              <a:t>Headers is the map of your page and sets the structure.</a:t>
            </a:r>
          </a:p>
          <a:p>
            <a:pPr lvl="2"/>
            <a:r>
              <a:rPr lang="en-US" dirty="0">
                <a:solidFill>
                  <a:srgbClr val="695E4A"/>
                </a:solidFill>
              </a:rPr>
              <a:t>One &lt;h1&gt; per page (automatically assigned to page title) </a:t>
            </a:r>
          </a:p>
          <a:p>
            <a:pPr lvl="2"/>
            <a:r>
              <a:rPr lang="en-US" dirty="0">
                <a:solidFill>
                  <a:srgbClr val="695E4A"/>
                </a:solidFill>
              </a:rPr>
              <a:t>Maintain correct reading order</a:t>
            </a:r>
          </a:p>
          <a:p>
            <a:pPr lvl="2"/>
            <a:r>
              <a:rPr lang="en-US" dirty="0">
                <a:solidFill>
                  <a:srgbClr val="695E4A"/>
                </a:solidFill>
              </a:rPr>
              <a:t>Break page into digestible chunks</a:t>
            </a:r>
          </a:p>
          <a:p>
            <a:pPr lvl="2"/>
            <a:r>
              <a:rPr lang="en-US" dirty="0">
                <a:solidFill>
                  <a:srgbClr val="695E4A"/>
                </a:solidFill>
              </a:rPr>
              <a:t>Do not skip heading levels (e.g., &lt;h3&gt; to &lt;h5&gt;). </a:t>
            </a:r>
          </a:p>
          <a:p>
            <a:pPr lvl="3"/>
            <a:r>
              <a:rPr lang="en-US" dirty="0">
                <a:solidFill>
                  <a:srgbClr val="695E4A"/>
                </a:solidFill>
              </a:rPr>
              <a:t>Can skip backwards (e.g., &lt;h5&gt; to &lt;h3&gt;).</a:t>
            </a:r>
          </a:p>
          <a:p>
            <a:pPr marL="1371566" lvl="3" indent="0">
              <a:buNone/>
            </a:pPr>
            <a:endParaRPr lang="en-US" dirty="0"/>
          </a:p>
        </p:txBody>
      </p:sp>
      <p:pic>
        <p:nvPicPr>
          <p:cNvPr id="6" name="Picture 5" descr="Combined Accessibility and Usability Icon">
            <a:hlinkClick r:id="rId4" tooltip="Usability Guidelines for Accessible Web Desig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9829" y="149650"/>
            <a:ext cx="2125470" cy="913579"/>
          </a:xfrm>
          <a:prstGeom prst="rect">
            <a:avLst/>
          </a:prstGeom>
        </p:spPr>
      </p:pic>
      <p:sp>
        <p:nvSpPr>
          <p:cNvPr id="4" name="Slide Number Placeholder 3"/>
          <p:cNvSpPr>
            <a:spLocks noGrp="1"/>
          </p:cNvSpPr>
          <p:nvPr>
            <p:ph type="sldNum" sz="quarter" idx="4294967295"/>
          </p:nvPr>
        </p:nvSpPr>
        <p:spPr/>
        <p:txBody>
          <a:bodyPr/>
          <a:lstStyle/>
          <a:p>
            <a:fld id="{7FB9EC25-635A-43A7-94B2-FF7866239177}" type="slidenum">
              <a:rPr lang="en-US" smtClean="0"/>
              <a:t>33</a:t>
            </a:fld>
            <a:endParaRPr lang="en-US" dirty="0"/>
          </a:p>
        </p:txBody>
      </p:sp>
    </p:spTree>
    <p:extLst>
      <p:ext uri="{BB962C8B-B14F-4D97-AF65-F5344CB8AC3E}">
        <p14:creationId xmlns:p14="http://schemas.microsoft.com/office/powerpoint/2010/main" val="151429255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a:t>
            </a:r>
          </a:p>
        </p:txBody>
      </p:sp>
      <p:sp>
        <p:nvSpPr>
          <p:cNvPr id="3" name="Text Placeholder 2"/>
          <p:cNvSpPr>
            <a:spLocks noGrp="1"/>
          </p:cNvSpPr>
          <p:nvPr>
            <p:ph type="body" sz="quarter" idx="10"/>
          </p:nvPr>
        </p:nvSpPr>
        <p:spPr/>
        <p:txBody>
          <a:bodyPr>
            <a:normAutofit fontScale="92500" lnSpcReduction="20000"/>
          </a:bodyPr>
          <a:lstStyle/>
          <a:p>
            <a:r>
              <a:rPr lang="en-US" dirty="0"/>
              <a:t>How assistive technology reads tables</a:t>
            </a:r>
          </a:p>
          <a:p>
            <a:pPr lvl="2"/>
            <a:r>
              <a:rPr lang="en-US" dirty="0">
                <a:hlinkClick r:id="rId3"/>
              </a:rPr>
              <a:t>Examples of Good and Bad Table Layout for Screen Readers</a:t>
            </a:r>
            <a:endParaRPr lang="en-US" dirty="0"/>
          </a:p>
          <a:p>
            <a:pPr lvl="2"/>
            <a:r>
              <a:rPr lang="en-US" dirty="0">
                <a:hlinkClick r:id="rId4"/>
              </a:rPr>
              <a:t>Table Accessibility with a Screen Reader</a:t>
            </a:r>
            <a:endParaRPr lang="en-US" dirty="0"/>
          </a:p>
          <a:p>
            <a:r>
              <a:rPr lang="en-US" dirty="0"/>
              <a:t>Table should never be used for formatting purposes</a:t>
            </a:r>
          </a:p>
          <a:p>
            <a:r>
              <a:rPr lang="en-US" dirty="0"/>
              <a:t>Header cells should always be identified (</a:t>
            </a:r>
            <a:r>
              <a:rPr lang="en-US" dirty="0" err="1"/>
              <a:t>th</a:t>
            </a:r>
            <a:r>
              <a:rPr lang="en-US" dirty="0"/>
              <a:t> cells).</a:t>
            </a:r>
          </a:p>
          <a:p>
            <a:r>
              <a:rPr lang="en-US" dirty="0"/>
              <a:t>Table caption explains the table.</a:t>
            </a:r>
          </a:p>
          <a:p>
            <a:r>
              <a:rPr lang="en-US" dirty="0"/>
              <a:t>Always associate data (td) cells to header (</a:t>
            </a:r>
            <a:r>
              <a:rPr lang="en-US" dirty="0" err="1"/>
              <a:t>th</a:t>
            </a:r>
            <a:r>
              <a:rPr lang="en-US" dirty="0"/>
              <a:t>) cells one of two ways:</a:t>
            </a:r>
          </a:p>
          <a:p>
            <a:pPr lvl="1"/>
            <a:r>
              <a:rPr lang="en-US" dirty="0"/>
              <a:t>Scope attribute (most tables)</a:t>
            </a:r>
          </a:p>
          <a:p>
            <a:pPr lvl="1"/>
            <a:r>
              <a:rPr lang="en-US" dirty="0"/>
              <a:t>ID and Headers attributes (complex tables)</a:t>
            </a:r>
          </a:p>
          <a:p>
            <a:r>
              <a:rPr lang="en-US" dirty="0">
                <a:hlinkClick r:id="rId5"/>
              </a:rPr>
              <a:t>Guidance for Creating Accessible Tables </a:t>
            </a:r>
            <a:endParaRPr lang="en-US" dirty="0"/>
          </a:p>
          <a:p>
            <a:r>
              <a:rPr lang="en-US" dirty="0">
                <a:hlinkClick r:id="rId6"/>
              </a:rPr>
              <a:t>W3C Table Tutorials</a:t>
            </a:r>
            <a:endParaRPr lang="en-US" dirty="0"/>
          </a:p>
          <a:p>
            <a:endParaRPr lang="en-US" dirty="0"/>
          </a:p>
          <a:p>
            <a:endParaRPr lang="en-US" dirty="0"/>
          </a:p>
          <a:p>
            <a:endParaRPr lang="en-US" dirty="0"/>
          </a:p>
        </p:txBody>
      </p:sp>
      <p:pic>
        <p:nvPicPr>
          <p:cNvPr id="6" name="Picture 5" descr="Combined Accessibility and Usability Icon">
            <a:hlinkClick r:id="rId7" tooltip="Usability Guidelines for Accessible Web Desig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9829" y="149650"/>
            <a:ext cx="2125470" cy="913579"/>
          </a:xfrm>
          <a:prstGeom prst="rect">
            <a:avLst/>
          </a:prstGeom>
        </p:spPr>
      </p:pic>
      <p:sp>
        <p:nvSpPr>
          <p:cNvPr id="4" name="Slide Number Placeholder 3"/>
          <p:cNvSpPr>
            <a:spLocks noGrp="1"/>
          </p:cNvSpPr>
          <p:nvPr>
            <p:ph type="sldNum" sz="quarter" idx="4294967295"/>
          </p:nvPr>
        </p:nvSpPr>
        <p:spPr/>
        <p:txBody>
          <a:bodyPr/>
          <a:lstStyle/>
          <a:p>
            <a:fld id="{7FB9EC25-635A-43A7-94B2-FF7866239177}" type="slidenum">
              <a:rPr lang="en-US" smtClean="0"/>
              <a:t>34</a:t>
            </a:fld>
            <a:endParaRPr lang="en-US"/>
          </a:p>
        </p:txBody>
      </p:sp>
    </p:spTree>
    <p:extLst>
      <p:ext uri="{BB962C8B-B14F-4D97-AF65-F5344CB8AC3E}">
        <p14:creationId xmlns:p14="http://schemas.microsoft.com/office/powerpoint/2010/main" val="19631895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Complex Table?</a:t>
            </a:r>
          </a:p>
        </p:txBody>
      </p:sp>
      <p:pic>
        <p:nvPicPr>
          <p:cNvPr id="5" name="Picture 4" descr="Screenshot of a complex table"/>
          <p:cNvPicPr>
            <a:picLocks noChangeAspect="1"/>
          </p:cNvPicPr>
          <p:nvPr/>
        </p:nvPicPr>
        <p:blipFill rotWithShape="1">
          <a:blip r:embed="rId2">
            <a:extLst>
              <a:ext uri="{28A0092B-C50C-407E-A947-70E740481C1C}">
                <a14:useLocalDpi xmlns:a14="http://schemas.microsoft.com/office/drawing/2010/main" val="0"/>
              </a:ext>
            </a:extLst>
          </a:blip>
          <a:srcRect t="6168" r="20130" b="18546"/>
          <a:stretch/>
        </p:blipFill>
        <p:spPr>
          <a:xfrm>
            <a:off x="1322361" y="961629"/>
            <a:ext cx="6499277" cy="3940571"/>
          </a:xfrm>
          <a:prstGeom prst="rect">
            <a:avLst/>
          </a:prstGeom>
        </p:spPr>
      </p:pic>
      <p:sp>
        <p:nvSpPr>
          <p:cNvPr id="4" name="Slide Number Placeholder 3"/>
          <p:cNvSpPr>
            <a:spLocks noGrp="1"/>
          </p:cNvSpPr>
          <p:nvPr>
            <p:ph type="sldNum" sz="quarter" idx="4294967295"/>
          </p:nvPr>
        </p:nvSpPr>
        <p:spPr/>
        <p:txBody>
          <a:bodyPr/>
          <a:lstStyle/>
          <a:p>
            <a:fld id="{7FB9EC25-635A-43A7-94B2-FF7866239177}" type="slidenum">
              <a:rPr lang="en-US" smtClean="0"/>
              <a:t>35</a:t>
            </a:fld>
            <a:endParaRPr lang="en-US"/>
          </a:p>
        </p:txBody>
      </p:sp>
    </p:spTree>
    <p:extLst>
      <p:ext uri="{BB962C8B-B14F-4D97-AF65-F5344CB8AC3E}">
        <p14:creationId xmlns:p14="http://schemas.microsoft.com/office/powerpoint/2010/main" val="101534766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Complex Tables When Possible</a:t>
            </a:r>
          </a:p>
        </p:txBody>
      </p:sp>
      <p:sp>
        <p:nvSpPr>
          <p:cNvPr id="8" name="TextBox 7"/>
          <p:cNvSpPr txBox="1"/>
          <p:nvPr/>
        </p:nvSpPr>
        <p:spPr>
          <a:xfrm>
            <a:off x="584385" y="1304244"/>
            <a:ext cx="4352406" cy="361637"/>
          </a:xfrm>
          <a:prstGeom prst="rect">
            <a:avLst/>
          </a:prstGeom>
          <a:noFill/>
        </p:spPr>
        <p:txBody>
          <a:bodyPr wrap="square" rtlCol="0">
            <a:spAutoFit/>
          </a:bodyPr>
          <a:lstStyle/>
          <a:p>
            <a:r>
              <a:rPr lang="en-US" sz="1750" b="1" dirty="0">
                <a:solidFill>
                  <a:srgbClr val="000000"/>
                </a:solidFill>
                <a:latin typeface="Calibri" panose="020F0502020204030204" pitchFamily="34" charset="0"/>
              </a:rPr>
              <a:t>Original Example:</a:t>
            </a:r>
          </a:p>
        </p:txBody>
      </p:sp>
      <p:pic>
        <p:nvPicPr>
          <p:cNvPr id="7" name="Picture 6" descr="Screenshot of a complex table about homework"/>
          <p:cNvPicPr>
            <a:picLocks noChangeAspect="1"/>
          </p:cNvPicPr>
          <p:nvPr/>
        </p:nvPicPr>
        <p:blipFill>
          <a:blip r:embed="rId2"/>
          <a:stretch>
            <a:fillRect/>
          </a:stretch>
        </p:blipFill>
        <p:spPr>
          <a:xfrm>
            <a:off x="560065" y="1580337"/>
            <a:ext cx="5302177" cy="739398"/>
          </a:xfrm>
          <a:prstGeom prst="rect">
            <a:avLst/>
          </a:prstGeom>
        </p:spPr>
      </p:pic>
      <p:sp>
        <p:nvSpPr>
          <p:cNvPr id="9" name="TextBox 8"/>
          <p:cNvSpPr txBox="1"/>
          <p:nvPr/>
        </p:nvSpPr>
        <p:spPr>
          <a:xfrm>
            <a:off x="584385" y="2572909"/>
            <a:ext cx="4352406" cy="361637"/>
          </a:xfrm>
          <a:prstGeom prst="rect">
            <a:avLst/>
          </a:prstGeom>
          <a:noFill/>
        </p:spPr>
        <p:txBody>
          <a:bodyPr wrap="square" rtlCol="0">
            <a:spAutoFit/>
          </a:bodyPr>
          <a:lstStyle/>
          <a:p>
            <a:r>
              <a:rPr lang="en-US" sz="1750" b="1" dirty="0">
                <a:solidFill>
                  <a:srgbClr val="000000"/>
                </a:solidFill>
                <a:latin typeface="Calibri" panose="020F0502020204030204" pitchFamily="34" charset="0"/>
              </a:rPr>
              <a:t>Simpler Solution:</a:t>
            </a:r>
          </a:p>
        </p:txBody>
      </p:sp>
      <p:pic>
        <p:nvPicPr>
          <p:cNvPr id="10" name="Picture 9" descr="Screenshot of a complex table about homework made simpler"/>
          <p:cNvPicPr>
            <a:picLocks noChangeAspect="1"/>
          </p:cNvPicPr>
          <p:nvPr/>
        </p:nvPicPr>
        <p:blipFill>
          <a:blip r:embed="rId3"/>
          <a:stretch>
            <a:fillRect/>
          </a:stretch>
        </p:blipFill>
        <p:spPr>
          <a:xfrm>
            <a:off x="560064" y="2887761"/>
            <a:ext cx="5321305" cy="906026"/>
          </a:xfrm>
          <a:prstGeom prst="rect">
            <a:avLst/>
          </a:prstGeom>
        </p:spPr>
      </p:pic>
      <p:sp>
        <p:nvSpPr>
          <p:cNvPr id="3" name="Rounded Rectangle 2" descr="Circle drawing with homework information no longer in table format."/>
          <p:cNvSpPr/>
          <p:nvPr/>
        </p:nvSpPr>
        <p:spPr>
          <a:xfrm>
            <a:off x="6083467" y="1165559"/>
            <a:ext cx="2240882" cy="350419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319205" y="1282178"/>
            <a:ext cx="1669636" cy="630942"/>
          </a:xfrm>
          <a:prstGeom prst="rect">
            <a:avLst/>
          </a:prstGeom>
          <a:noFill/>
        </p:spPr>
        <p:txBody>
          <a:bodyPr wrap="square" rtlCol="0">
            <a:spAutoFit/>
          </a:bodyPr>
          <a:lstStyle/>
          <a:p>
            <a:r>
              <a:rPr lang="en-US" sz="1750" b="1" dirty="0">
                <a:solidFill>
                  <a:srgbClr val="000000"/>
                </a:solidFill>
                <a:latin typeface="Calibri" panose="020F0502020204030204" pitchFamily="34" charset="0"/>
              </a:rPr>
              <a:t>Best solution – no table tag:</a:t>
            </a:r>
          </a:p>
        </p:txBody>
      </p:sp>
      <p:pic>
        <p:nvPicPr>
          <p:cNvPr id="11" name="Picture 10" descr="Screenshot of a complex table with homework information no longer in table format."/>
          <p:cNvPicPr>
            <a:picLocks noChangeAspect="1"/>
          </p:cNvPicPr>
          <p:nvPr/>
        </p:nvPicPr>
        <p:blipFill>
          <a:blip r:embed="rId4"/>
          <a:stretch>
            <a:fillRect/>
          </a:stretch>
        </p:blipFill>
        <p:spPr>
          <a:xfrm>
            <a:off x="6319205" y="2032409"/>
            <a:ext cx="1511562" cy="2490099"/>
          </a:xfrm>
          <a:prstGeom prst="rect">
            <a:avLst/>
          </a:prstGeom>
        </p:spPr>
      </p:pic>
      <p:sp>
        <p:nvSpPr>
          <p:cNvPr id="4" name="Slide Number Placeholder 3"/>
          <p:cNvSpPr>
            <a:spLocks noGrp="1"/>
          </p:cNvSpPr>
          <p:nvPr>
            <p:ph type="sldNum" sz="quarter" idx="4294967295"/>
          </p:nvPr>
        </p:nvSpPr>
        <p:spPr/>
        <p:txBody>
          <a:bodyPr/>
          <a:lstStyle/>
          <a:p>
            <a:fld id="{7FB9EC25-635A-43A7-94B2-FF7866239177}" type="slidenum">
              <a:rPr lang="en-US" smtClean="0"/>
              <a:t>36</a:t>
            </a:fld>
            <a:endParaRPr lang="en-US" dirty="0"/>
          </a:p>
        </p:txBody>
      </p:sp>
    </p:spTree>
    <p:extLst>
      <p:ext uri="{BB962C8B-B14F-4D97-AF65-F5344CB8AC3E}">
        <p14:creationId xmlns:p14="http://schemas.microsoft.com/office/powerpoint/2010/main" val="371162698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963"/>
            <a:ext cx="8229600" cy="857250"/>
          </a:xfrm>
        </p:spPr>
        <p:txBody>
          <a:bodyPr/>
          <a:lstStyle/>
          <a:p>
            <a:r>
              <a:rPr lang="en-US" dirty="0"/>
              <a:t>Tables: More Best Practices</a:t>
            </a:r>
          </a:p>
        </p:txBody>
      </p:sp>
      <p:sp>
        <p:nvSpPr>
          <p:cNvPr id="3" name="Text Placeholder 2"/>
          <p:cNvSpPr>
            <a:spLocks noGrp="1"/>
          </p:cNvSpPr>
          <p:nvPr>
            <p:ph type="body" sz="quarter" idx="10"/>
          </p:nvPr>
        </p:nvSpPr>
        <p:spPr>
          <a:xfrm>
            <a:off x="457200" y="950212"/>
            <a:ext cx="8229600" cy="3601239"/>
          </a:xfrm>
        </p:spPr>
        <p:txBody>
          <a:bodyPr/>
          <a:lstStyle/>
          <a:p>
            <a:r>
              <a:rPr lang="en-US" sz="1500" dirty="0"/>
              <a:t>Do not use tables for layout</a:t>
            </a:r>
          </a:p>
          <a:p>
            <a:r>
              <a:rPr lang="en-US" sz="1500" dirty="0"/>
              <a:t>Avoid empty data/header cells</a:t>
            </a:r>
          </a:p>
          <a:p>
            <a:r>
              <a:rPr lang="en-US" sz="1500" dirty="0"/>
              <a:t>Do not nest tables – the simpler the better</a:t>
            </a:r>
          </a:p>
          <a:p>
            <a:r>
              <a:rPr lang="en-US" sz="1500" dirty="0"/>
              <a:t>Provide meaningful alt text</a:t>
            </a:r>
          </a:p>
          <a:p>
            <a:pPr lvl="1"/>
            <a:r>
              <a:rPr lang="en-US" sz="1500" dirty="0"/>
              <a:t>Table descriptions should answer the question, “What is the table’s purpose and how is it organized? </a:t>
            </a:r>
          </a:p>
          <a:p>
            <a:r>
              <a:rPr lang="en-US" sz="1500" dirty="0"/>
              <a:t>Use table caption to provide a very brief description of the table</a:t>
            </a:r>
          </a:p>
          <a:p>
            <a:r>
              <a:rPr lang="en-US" sz="1500" dirty="0"/>
              <a:t>Summary attribute</a:t>
            </a:r>
          </a:p>
          <a:p>
            <a:pPr lvl="1"/>
            <a:r>
              <a:rPr lang="en-US" sz="1500" dirty="0"/>
              <a:t>Provides a summary of a data table structure (not content)</a:t>
            </a:r>
          </a:p>
          <a:p>
            <a:pPr lvl="1"/>
            <a:r>
              <a:rPr lang="en-US" sz="1500" dirty="0"/>
              <a:t>Screen reader specific and not well supported</a:t>
            </a:r>
          </a:p>
          <a:p>
            <a:pPr lvl="1"/>
            <a:r>
              <a:rPr lang="en-US" sz="1500" dirty="0"/>
              <a:t>Not part of HTML 5 specification</a:t>
            </a:r>
          </a:p>
          <a:p>
            <a:pPr lvl="1"/>
            <a:r>
              <a:rPr lang="en-US" sz="1500" dirty="0"/>
              <a:t>Never used for layout tables</a:t>
            </a:r>
          </a:p>
          <a:p>
            <a:r>
              <a:rPr lang="en-US" sz="1500" dirty="0"/>
              <a:t>Avoid complex tables and tables when possible</a:t>
            </a:r>
          </a:p>
        </p:txBody>
      </p:sp>
      <p:sp>
        <p:nvSpPr>
          <p:cNvPr id="4" name="Slide Number Placeholder 3"/>
          <p:cNvSpPr>
            <a:spLocks noGrp="1"/>
          </p:cNvSpPr>
          <p:nvPr>
            <p:ph type="sldNum" sz="quarter" idx="4294967295"/>
          </p:nvPr>
        </p:nvSpPr>
        <p:spPr/>
        <p:txBody>
          <a:bodyPr/>
          <a:lstStyle/>
          <a:p>
            <a:fld id="{7FB9EC25-635A-43A7-94B2-FF7866239177}" type="slidenum">
              <a:rPr lang="en-US" smtClean="0"/>
              <a:t>37</a:t>
            </a:fld>
            <a:endParaRPr lang="en-US"/>
          </a:p>
        </p:txBody>
      </p:sp>
    </p:spTree>
    <p:extLst>
      <p:ext uri="{BB962C8B-B14F-4D97-AF65-F5344CB8AC3E}">
        <p14:creationId xmlns:p14="http://schemas.microsoft.com/office/powerpoint/2010/main" val="332586183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Guidance</a:t>
            </a:r>
          </a:p>
        </p:txBody>
      </p:sp>
      <p:sp>
        <p:nvSpPr>
          <p:cNvPr id="3" name="Text Placeholder 2"/>
          <p:cNvSpPr>
            <a:spLocks noGrp="1"/>
          </p:cNvSpPr>
          <p:nvPr>
            <p:ph type="body" sz="quarter" idx="10"/>
          </p:nvPr>
        </p:nvSpPr>
        <p:spPr>
          <a:xfrm>
            <a:off x="457200" y="1158876"/>
            <a:ext cx="8229600" cy="3819524"/>
          </a:xfrm>
        </p:spPr>
        <p:txBody>
          <a:bodyPr>
            <a:normAutofit/>
          </a:bodyPr>
          <a:lstStyle/>
          <a:p>
            <a:r>
              <a:rPr lang="en-US" dirty="0">
                <a:ea typeface="Calibri" panose="020F0502020204030204" pitchFamily="34" charset="0"/>
                <a:cs typeface="Times New Roman" panose="02020603050405020304" pitchFamily="18" charset="0"/>
              </a:rPr>
              <a:t>Avoid using color as the only way to convey meaning</a:t>
            </a:r>
          </a:p>
          <a:p>
            <a:pPr lvl="1"/>
            <a:r>
              <a:rPr lang="en-US" dirty="0">
                <a:cs typeface="Times New Roman" panose="02020603050405020304" pitchFamily="18" charset="0"/>
              </a:rPr>
              <a:t>Legends for charts and graphics</a:t>
            </a:r>
          </a:p>
          <a:p>
            <a:r>
              <a:rPr lang="en-US" dirty="0">
                <a:cs typeface="Times New Roman" panose="02020603050405020304" pitchFamily="18" charset="0"/>
              </a:rPr>
              <a:t>Avoid low contrast</a:t>
            </a:r>
          </a:p>
          <a:p>
            <a:pPr lvl="1"/>
            <a:r>
              <a:rPr lang="en-US" b="1" dirty="0" err="1">
                <a:hlinkClick r:id="rId3"/>
              </a:rPr>
              <a:t>Colour</a:t>
            </a:r>
            <a:r>
              <a:rPr lang="en-US" b="1" dirty="0">
                <a:hlinkClick r:id="rId3"/>
              </a:rPr>
              <a:t> Contrast Analyzer</a:t>
            </a:r>
            <a:endParaRPr lang="en-US" b="1" dirty="0"/>
          </a:p>
          <a:p>
            <a:r>
              <a:rPr lang="en-US" b="1" dirty="0">
                <a:hlinkClick r:id="rId4"/>
              </a:rPr>
              <a:t>TP4 Preferred Color Pairings</a:t>
            </a:r>
            <a:endParaRPr lang="en-US" b="1" dirty="0"/>
          </a:p>
          <a:p>
            <a:r>
              <a:rPr lang="en-US" dirty="0">
                <a:cs typeface="Times New Roman" panose="02020603050405020304" pitchFamily="18" charset="0"/>
              </a:rPr>
              <a:t>Avoid text embedded in images</a:t>
            </a:r>
          </a:p>
          <a:p>
            <a:pPr lvl="1"/>
            <a:r>
              <a:rPr lang="en-US" dirty="0">
                <a:cs typeface="Times New Roman" panose="02020603050405020304" pitchFamily="18" charset="0"/>
              </a:rPr>
              <a:t>When it scales the text gets smaller</a:t>
            </a:r>
          </a:p>
          <a:p>
            <a:r>
              <a:rPr lang="en-US" dirty="0">
                <a:cs typeface="Times New Roman" panose="02020603050405020304" pitchFamily="18" charset="0"/>
              </a:rPr>
              <a:t>All non-decorative images require alt text</a:t>
            </a:r>
          </a:p>
          <a:p>
            <a:r>
              <a:rPr lang="en-US" dirty="0">
                <a:cs typeface="Times New Roman" panose="02020603050405020304" pitchFamily="18" charset="0"/>
              </a:rPr>
              <a:t>Info-graphics are posted as images </a:t>
            </a:r>
            <a:r>
              <a:rPr lang="en-US" b="1" dirty="0">
                <a:solidFill>
                  <a:srgbClr val="FF0000"/>
                </a:solidFill>
                <a:cs typeface="Times New Roman" panose="02020603050405020304" pitchFamily="18" charset="0"/>
              </a:rPr>
              <a:t>not PDFs</a:t>
            </a:r>
          </a:p>
          <a:p>
            <a:r>
              <a:rPr lang="en-US" dirty="0">
                <a:ea typeface="Calibri" panose="020F0502020204030204" pitchFamily="34" charset="0"/>
                <a:cs typeface="Times New Roman" panose="02020603050405020304" pitchFamily="18" charset="0"/>
                <a:hlinkClick r:id="rId5"/>
              </a:rPr>
              <a:t>Guidance for Images</a:t>
            </a:r>
            <a:endParaRPr lang="en-US" dirty="0">
              <a:ea typeface="Calibri" panose="020F0502020204030204" pitchFamily="34" charset="0"/>
              <a:cs typeface="Times New Roman" panose="02020603050405020304" pitchFamily="18" charset="0"/>
            </a:endParaRPr>
          </a:p>
          <a:p>
            <a:pPr marL="457189" lvl="1" indent="0">
              <a:buNone/>
            </a:pPr>
            <a:endParaRPr lang="en-US" dirty="0">
              <a:ea typeface="Calibri" panose="020F0502020204030204" pitchFamily="34" charset="0"/>
              <a:cs typeface="Times New Roman" panose="02020603050405020304" pitchFamily="18" charset="0"/>
            </a:endParaRPr>
          </a:p>
          <a:p>
            <a:endParaRPr lang="en-US" dirty="0"/>
          </a:p>
        </p:txBody>
      </p:sp>
      <p:pic>
        <p:nvPicPr>
          <p:cNvPr id="4" name="Picture 3" descr="Sample column chart with color conveying meaning "/>
          <p:cNvPicPr>
            <a:picLocks noChangeAspect="1"/>
          </p:cNvPicPr>
          <p:nvPr/>
        </p:nvPicPr>
        <p:blipFill rotWithShape="1">
          <a:blip r:embed="rId6"/>
          <a:srcRect l="14730" t="38532" r="51024" b="22129"/>
          <a:stretch/>
        </p:blipFill>
        <p:spPr>
          <a:xfrm>
            <a:off x="5938982" y="2695286"/>
            <a:ext cx="3186546" cy="2346614"/>
          </a:xfrm>
          <a:prstGeom prst="rect">
            <a:avLst/>
          </a:prstGeom>
        </p:spPr>
      </p:pic>
      <p:pic>
        <p:nvPicPr>
          <p:cNvPr id="6" name="Picture 5" descr="Combined Accessibility and Usability Icon">
            <a:hlinkClick r:id="rId7" tooltip="Usability Guidelines for Accessible Web Desig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9829" y="149650"/>
            <a:ext cx="2125470" cy="913579"/>
          </a:xfrm>
          <a:prstGeom prst="rect">
            <a:avLst/>
          </a:prstGeom>
        </p:spPr>
      </p:pic>
    </p:spTree>
    <p:extLst>
      <p:ext uri="{BB962C8B-B14F-4D97-AF65-F5344CB8AC3E}">
        <p14:creationId xmlns:p14="http://schemas.microsoft.com/office/powerpoint/2010/main" val="371450813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Images</a:t>
            </a:r>
          </a:p>
        </p:txBody>
      </p:sp>
      <p:sp>
        <p:nvSpPr>
          <p:cNvPr id="3" name="Text Placeholder 2"/>
          <p:cNvSpPr>
            <a:spLocks noGrp="1"/>
          </p:cNvSpPr>
          <p:nvPr>
            <p:ph type="body" sz="quarter" idx="10"/>
          </p:nvPr>
        </p:nvSpPr>
        <p:spPr>
          <a:xfrm>
            <a:off x="457200" y="1158875"/>
            <a:ext cx="8089323" cy="3716193"/>
          </a:xfrm>
        </p:spPr>
        <p:txBody>
          <a:bodyPr>
            <a:normAutofit/>
          </a:bodyPr>
          <a:lstStyle/>
          <a:p>
            <a:pPr marL="0" indent="0">
              <a:buNone/>
            </a:pPr>
            <a:r>
              <a:rPr lang="en-US" sz="2400" b="1" dirty="0">
                <a:solidFill>
                  <a:schemeClr val="accent4">
                    <a:lumMod val="50000"/>
                  </a:schemeClr>
                </a:solidFill>
              </a:rPr>
              <a:t>Infographics, charts, and graphics</a:t>
            </a:r>
          </a:p>
          <a:p>
            <a:r>
              <a:rPr lang="en-US" dirty="0">
                <a:solidFill>
                  <a:schemeClr val="accent4">
                    <a:lumMod val="50000"/>
                  </a:schemeClr>
                </a:solidFill>
              </a:rPr>
              <a:t>Include alternative text version of image content </a:t>
            </a:r>
          </a:p>
          <a:p>
            <a:pPr lvl="1"/>
            <a:r>
              <a:rPr lang="en-US" dirty="0">
                <a:solidFill>
                  <a:schemeClr val="accent4">
                    <a:lumMod val="50000"/>
                  </a:schemeClr>
                </a:solidFill>
              </a:rPr>
              <a:t>Can include text version below the image</a:t>
            </a:r>
          </a:p>
          <a:p>
            <a:pPr lvl="1"/>
            <a:r>
              <a:rPr lang="en-US" dirty="0">
                <a:solidFill>
                  <a:schemeClr val="accent4">
                    <a:lumMod val="50000"/>
                  </a:schemeClr>
                </a:solidFill>
              </a:rPr>
              <a:t>If more complex include a link to HTML page with text version </a:t>
            </a:r>
          </a:p>
          <a:p>
            <a:r>
              <a:rPr lang="en-US" dirty="0">
                <a:solidFill>
                  <a:schemeClr val="accent4">
                    <a:lumMod val="50000"/>
                  </a:schemeClr>
                </a:solidFill>
              </a:rPr>
              <a:t>If using WCMS Image Share Widget, include links to HTML and 508-compliant PDF supporting information  (HTML is preferred)</a:t>
            </a:r>
            <a:endParaRPr lang="en-US" dirty="0"/>
          </a:p>
          <a:p>
            <a:pPr marL="0" indent="0">
              <a:buNone/>
            </a:pPr>
            <a:endParaRPr lang="en-US" b="1" dirty="0">
              <a:solidFill>
                <a:srgbClr val="7030A0"/>
              </a:solidFill>
            </a:endParaRPr>
          </a:p>
          <a:p>
            <a:pPr marL="0" indent="0">
              <a:buNone/>
            </a:pPr>
            <a:r>
              <a:rPr lang="en-US" b="1" dirty="0">
                <a:solidFill>
                  <a:srgbClr val="7030A0"/>
                </a:solidFill>
              </a:rPr>
              <a:t>Alternative text for figures, charts and maps</a:t>
            </a:r>
          </a:p>
          <a:p>
            <a:pPr marL="0" indent="0">
              <a:buNone/>
            </a:pPr>
            <a:r>
              <a:rPr lang="en-US" dirty="0"/>
              <a:t>Describe each figure as if you were describing it to someone who could not see it. Be sure to capture the essence behind the reason for including it.</a:t>
            </a:r>
          </a:p>
          <a:p>
            <a:pPr marL="457189" lvl="1" indent="0">
              <a:buNone/>
            </a:pPr>
            <a:endParaRPr lang="en-US" dirty="0"/>
          </a:p>
        </p:txBody>
      </p:sp>
      <p:sp>
        <p:nvSpPr>
          <p:cNvPr id="4" name="Slide Number Placeholder 3"/>
          <p:cNvSpPr>
            <a:spLocks noGrp="1"/>
          </p:cNvSpPr>
          <p:nvPr>
            <p:ph type="sldNum" sz="quarter" idx="4294967295"/>
          </p:nvPr>
        </p:nvSpPr>
        <p:spPr/>
        <p:txBody>
          <a:bodyPr/>
          <a:lstStyle/>
          <a:p>
            <a:fld id="{7FB9EC25-635A-43A7-94B2-FF7866239177}" type="slidenum">
              <a:rPr lang="en-US" smtClean="0"/>
              <a:t>39</a:t>
            </a:fld>
            <a:endParaRPr lang="en-US"/>
          </a:p>
        </p:txBody>
      </p:sp>
    </p:spTree>
    <p:extLst>
      <p:ext uri="{BB962C8B-B14F-4D97-AF65-F5344CB8AC3E}">
        <p14:creationId xmlns:p14="http://schemas.microsoft.com/office/powerpoint/2010/main" val="7722604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Format Choices</a:t>
            </a:r>
          </a:p>
        </p:txBody>
      </p:sp>
      <p:sp>
        <p:nvSpPr>
          <p:cNvPr id="3" name="Text Placeholder 2"/>
          <p:cNvSpPr>
            <a:spLocks noGrp="1"/>
          </p:cNvSpPr>
          <p:nvPr>
            <p:ph type="body" sz="quarter" idx="10"/>
          </p:nvPr>
        </p:nvSpPr>
        <p:spPr/>
        <p:txBody>
          <a:bodyPr/>
          <a:lstStyle/>
          <a:p>
            <a:r>
              <a:rPr lang="en-US" dirty="0"/>
              <a:t>Choosing content format is a joint responsibility</a:t>
            </a:r>
          </a:p>
          <a:p>
            <a:r>
              <a:rPr lang="en-US" dirty="0"/>
              <a:t>Discuss content format at the beginning of the project</a:t>
            </a:r>
          </a:p>
          <a:p>
            <a:r>
              <a:rPr lang="en-US" dirty="0"/>
              <a:t>Consider the following:</a:t>
            </a:r>
          </a:p>
          <a:p>
            <a:pPr lvl="1">
              <a:buClr>
                <a:schemeClr val="accent4">
                  <a:lumMod val="75000"/>
                </a:schemeClr>
              </a:buClr>
            </a:pPr>
            <a:r>
              <a:rPr lang="en-US" dirty="0"/>
              <a:t>Will the document EVER need to be distributed and posted on the Web?</a:t>
            </a:r>
          </a:p>
          <a:p>
            <a:pPr lvl="1">
              <a:buClr>
                <a:schemeClr val="accent4">
                  <a:lumMod val="75000"/>
                </a:schemeClr>
              </a:buClr>
            </a:pPr>
            <a:r>
              <a:rPr lang="en-US" dirty="0"/>
              <a:t>What business or organizational requirement does this product fulfill?</a:t>
            </a:r>
          </a:p>
          <a:p>
            <a:pPr lvl="1">
              <a:buClr>
                <a:schemeClr val="accent4">
                  <a:lumMod val="75000"/>
                </a:schemeClr>
              </a:buClr>
            </a:pPr>
            <a:r>
              <a:rPr lang="en-US" dirty="0"/>
              <a:t>What will the end users need to do with this product?</a:t>
            </a:r>
          </a:p>
          <a:p>
            <a:pPr lvl="1">
              <a:buClr>
                <a:schemeClr val="accent4">
                  <a:lumMod val="75000"/>
                </a:schemeClr>
              </a:buClr>
            </a:pPr>
            <a:r>
              <a:rPr lang="en-US" dirty="0"/>
              <a:t>Is this a print product?</a:t>
            </a:r>
          </a:p>
          <a:p>
            <a:r>
              <a:rPr lang="en-US" dirty="0"/>
              <a:t>Examples and rationale to use: HTML, PDF, and Print Only </a:t>
            </a:r>
          </a:p>
        </p:txBody>
      </p:sp>
    </p:spTree>
    <p:extLst>
      <p:ext uri="{BB962C8B-B14F-4D97-AF65-F5344CB8AC3E}">
        <p14:creationId xmlns:p14="http://schemas.microsoft.com/office/powerpoint/2010/main" val="52223094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Decorative Images</a:t>
            </a:r>
          </a:p>
        </p:txBody>
      </p:sp>
      <p:sp>
        <p:nvSpPr>
          <p:cNvPr id="3" name="Text Placeholder 2"/>
          <p:cNvSpPr>
            <a:spLocks noGrp="1"/>
          </p:cNvSpPr>
          <p:nvPr>
            <p:ph type="body" sz="quarter" idx="10"/>
          </p:nvPr>
        </p:nvSpPr>
        <p:spPr>
          <a:xfrm>
            <a:off x="527338" y="1073844"/>
            <a:ext cx="8089323" cy="3909856"/>
          </a:xfrm>
        </p:spPr>
        <p:txBody>
          <a:bodyPr>
            <a:normAutofit/>
          </a:bodyPr>
          <a:lstStyle/>
          <a:p>
            <a:pPr marL="0" indent="0">
              <a:buNone/>
            </a:pPr>
            <a:r>
              <a:rPr lang="en-US" sz="2400" b="1" dirty="0">
                <a:solidFill>
                  <a:schemeClr val="accent4">
                    <a:lumMod val="50000"/>
                  </a:schemeClr>
                </a:solidFill>
              </a:rPr>
              <a:t>borders, spacers, thumbnails, and corners</a:t>
            </a:r>
          </a:p>
          <a:p>
            <a:r>
              <a:rPr lang="en-US" dirty="0">
                <a:solidFill>
                  <a:schemeClr val="accent4">
                    <a:lumMod val="50000"/>
                  </a:schemeClr>
                </a:solidFill>
              </a:rPr>
              <a:t>Still requires an alternative text tag, but the content of the tag is blank</a:t>
            </a:r>
          </a:p>
          <a:p>
            <a:pPr lvl="1"/>
            <a:r>
              <a:rPr lang="en-US" dirty="0">
                <a:solidFill>
                  <a:schemeClr val="accent4">
                    <a:lumMod val="50000"/>
                  </a:schemeClr>
                </a:solidFill>
              </a:rPr>
              <a:t>Alternative HTML text code: image alt=“”/image</a:t>
            </a:r>
          </a:p>
          <a:p>
            <a:pPr lvl="1"/>
            <a:r>
              <a:rPr lang="en-US" dirty="0">
                <a:solidFill>
                  <a:schemeClr val="accent4">
                    <a:lumMod val="50000"/>
                  </a:schemeClr>
                </a:solidFill>
                <a:hlinkClick r:id="rId3"/>
              </a:rPr>
              <a:t>Alternative Text for Images, charts/graphics, and infographics</a:t>
            </a:r>
            <a:endParaRPr lang="en-US" dirty="0">
              <a:solidFill>
                <a:schemeClr val="accent4">
                  <a:lumMod val="50000"/>
                </a:schemeClr>
              </a:solidFill>
            </a:endParaRPr>
          </a:p>
          <a:p>
            <a:pPr marL="0" indent="0">
              <a:buNone/>
            </a:pPr>
            <a:endParaRPr lang="en-US" b="1" dirty="0">
              <a:solidFill>
                <a:srgbClr val="7030A0"/>
              </a:solidFill>
            </a:endParaRPr>
          </a:p>
          <a:p>
            <a:pPr marL="457189" lvl="1" indent="0">
              <a:buNone/>
            </a:pPr>
            <a:endParaRPr lang="en-US" dirty="0"/>
          </a:p>
        </p:txBody>
      </p:sp>
      <p:sp>
        <p:nvSpPr>
          <p:cNvPr id="4" name="Slide Number Placeholder 3"/>
          <p:cNvSpPr>
            <a:spLocks noGrp="1"/>
          </p:cNvSpPr>
          <p:nvPr>
            <p:ph type="sldNum" sz="quarter" idx="4294967295"/>
          </p:nvPr>
        </p:nvSpPr>
        <p:spPr/>
        <p:txBody>
          <a:bodyPr/>
          <a:lstStyle/>
          <a:p>
            <a:fld id="{7FB9EC25-635A-43A7-94B2-FF7866239177}" type="slidenum">
              <a:rPr lang="en-US" smtClean="0"/>
              <a:t>40</a:t>
            </a:fld>
            <a:endParaRPr lang="en-US"/>
          </a:p>
        </p:txBody>
      </p:sp>
    </p:spTree>
    <p:extLst>
      <p:ext uri="{BB962C8B-B14F-4D97-AF65-F5344CB8AC3E}">
        <p14:creationId xmlns:p14="http://schemas.microsoft.com/office/powerpoint/2010/main" val="186643073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158875"/>
            <a:ext cx="8089323" cy="3341688"/>
          </a:xfrm>
        </p:spPr>
        <p:txBody>
          <a:bodyPr>
            <a:normAutofit/>
          </a:bodyPr>
          <a:lstStyle/>
          <a:p>
            <a:r>
              <a:rPr lang="en-US" dirty="0"/>
              <a:t>Alternative text should be less than 125 +/- characters</a:t>
            </a:r>
          </a:p>
          <a:p>
            <a:r>
              <a:rPr lang="en-US" dirty="0"/>
              <a:t>It’s easy to add in WCMS but can be challenging to write</a:t>
            </a:r>
          </a:p>
          <a:p>
            <a:pPr lvl="1"/>
            <a:r>
              <a:rPr lang="en-US" dirty="0"/>
              <a:t>Think about context and target audiences (when image used in multiple locations, WCMS users can customize alt text for each use)</a:t>
            </a:r>
          </a:p>
          <a:p>
            <a:pPr lvl="2"/>
            <a:r>
              <a:rPr lang="en-US" dirty="0"/>
              <a:t>Are scientific terms relevant to topic/audience?</a:t>
            </a:r>
          </a:p>
          <a:p>
            <a:pPr lvl="2"/>
            <a:r>
              <a:rPr lang="en-US" dirty="0"/>
              <a:t>Which visual details are relevant to topic/audience?</a:t>
            </a:r>
          </a:p>
          <a:p>
            <a:pPr lvl="1"/>
            <a:r>
              <a:rPr lang="en-US" dirty="0"/>
              <a:t>Content owners should be involved in writing</a:t>
            </a:r>
          </a:p>
          <a:p>
            <a:r>
              <a:rPr lang="en-US" dirty="0"/>
              <a:t>Don’t use the phrases “image of…” or “graphic of…” to describe the image</a:t>
            </a:r>
          </a:p>
        </p:txBody>
      </p:sp>
      <p:sp>
        <p:nvSpPr>
          <p:cNvPr id="2" name="Title 1"/>
          <p:cNvSpPr>
            <a:spLocks noGrp="1"/>
          </p:cNvSpPr>
          <p:nvPr>
            <p:ph type="title"/>
          </p:nvPr>
        </p:nvSpPr>
        <p:spPr/>
        <p:txBody>
          <a:bodyPr/>
          <a:lstStyle/>
          <a:p>
            <a:r>
              <a:rPr lang="en-US" dirty="0"/>
              <a:t>Alt Text – Best Practices</a:t>
            </a:r>
          </a:p>
        </p:txBody>
      </p:sp>
      <p:sp>
        <p:nvSpPr>
          <p:cNvPr id="4" name="Slide Number Placeholder 3"/>
          <p:cNvSpPr>
            <a:spLocks noGrp="1"/>
          </p:cNvSpPr>
          <p:nvPr>
            <p:ph type="sldNum" sz="quarter" idx="4294967295"/>
          </p:nvPr>
        </p:nvSpPr>
        <p:spPr/>
        <p:txBody>
          <a:bodyPr/>
          <a:lstStyle/>
          <a:p>
            <a:fld id="{7FB9EC25-635A-43A7-94B2-FF7866239177}" type="slidenum">
              <a:rPr lang="en-US" smtClean="0"/>
              <a:t>41</a:t>
            </a:fld>
            <a:endParaRPr lang="en-US"/>
          </a:p>
        </p:txBody>
      </p:sp>
    </p:spTree>
    <p:extLst>
      <p:ext uri="{BB962C8B-B14F-4D97-AF65-F5344CB8AC3E}">
        <p14:creationId xmlns:p14="http://schemas.microsoft.com/office/powerpoint/2010/main" val="9764844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Caption vs Alt Text</a:t>
            </a:r>
          </a:p>
        </p:txBody>
      </p:sp>
      <p:sp>
        <p:nvSpPr>
          <p:cNvPr id="3" name="Text Placeholder 2"/>
          <p:cNvSpPr>
            <a:spLocks noGrp="1"/>
          </p:cNvSpPr>
          <p:nvPr>
            <p:ph type="body" sz="quarter" idx="10"/>
          </p:nvPr>
        </p:nvSpPr>
        <p:spPr/>
        <p:txBody>
          <a:bodyPr>
            <a:normAutofit lnSpcReduction="10000"/>
          </a:bodyPr>
          <a:lstStyle/>
          <a:p>
            <a:r>
              <a:rPr lang="en-US" dirty="0">
                <a:ea typeface="Calibri" panose="020F0502020204030204" pitchFamily="34" charset="0"/>
                <a:cs typeface="Times New Roman" panose="02020603050405020304" pitchFamily="18" charset="0"/>
              </a:rPr>
              <a:t>Image Captions</a:t>
            </a:r>
          </a:p>
          <a:p>
            <a:pPr lvl="1"/>
            <a:r>
              <a:rPr lang="en-US" dirty="0"/>
              <a:t>The caption should relate the photo to the content</a:t>
            </a:r>
          </a:p>
          <a:p>
            <a:pPr lvl="1"/>
            <a:r>
              <a:rPr lang="en-US" dirty="0">
                <a:ea typeface="Calibri" panose="020F0502020204030204" pitchFamily="34" charset="0"/>
                <a:cs typeface="Times New Roman" panose="02020603050405020304" pitchFamily="18" charset="0"/>
              </a:rPr>
              <a:t>Should include key words and messages</a:t>
            </a:r>
          </a:p>
          <a:p>
            <a:r>
              <a:rPr lang="en-US" dirty="0">
                <a:ea typeface="Calibri" panose="020F0502020204030204" pitchFamily="34" charset="0"/>
                <a:cs typeface="Times New Roman" panose="02020603050405020304" pitchFamily="18" charset="0"/>
              </a:rPr>
              <a:t>Alt Text</a:t>
            </a:r>
          </a:p>
          <a:p>
            <a:pPr lvl="1"/>
            <a:r>
              <a:rPr lang="en-US" dirty="0"/>
              <a:t>Be accurate in the description -- alt text represents an image in any situation where it can’t be seen or displayed (e.g., screen-reader users, search engines)</a:t>
            </a:r>
          </a:p>
          <a:p>
            <a:pPr lvl="1"/>
            <a:r>
              <a:rPr lang="en-US" dirty="0"/>
              <a:t>Every non-decorative image requires an alt text for 508 </a:t>
            </a:r>
          </a:p>
          <a:p>
            <a:pPr lvl="1"/>
            <a:r>
              <a:rPr lang="en-US" dirty="0"/>
              <a:t>Leave alt text field empty for decorative images (and check “Image is Decorative”)</a:t>
            </a:r>
          </a:p>
          <a:p>
            <a:pPr lvl="1"/>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415100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530" y="185391"/>
            <a:ext cx="8229600" cy="405393"/>
          </a:xfrm>
        </p:spPr>
        <p:txBody>
          <a:bodyPr/>
          <a:lstStyle/>
          <a:p>
            <a:r>
              <a:rPr lang="en-US" dirty="0"/>
              <a:t>Examples of Alt Text and Captions</a:t>
            </a:r>
          </a:p>
        </p:txBody>
      </p:sp>
      <p:sp>
        <p:nvSpPr>
          <p:cNvPr id="3" name="Text Placeholder 2"/>
          <p:cNvSpPr>
            <a:spLocks noGrp="1"/>
          </p:cNvSpPr>
          <p:nvPr>
            <p:ph type="body" sz="quarter" idx="10"/>
          </p:nvPr>
        </p:nvSpPr>
        <p:spPr>
          <a:xfrm>
            <a:off x="457200" y="590784"/>
            <a:ext cx="6194308" cy="3909779"/>
          </a:xfrm>
        </p:spPr>
        <p:txBody>
          <a:bodyPr>
            <a:normAutofit lnSpcReduction="10000"/>
          </a:bodyPr>
          <a:lstStyle/>
          <a:p>
            <a:endParaRPr lang="en-US" dirty="0"/>
          </a:p>
          <a:p>
            <a:r>
              <a:rPr lang="en-US" b="1" dirty="0">
                <a:solidFill>
                  <a:srgbClr val="EC881D"/>
                </a:solidFill>
              </a:rPr>
              <a:t>Alt text: </a:t>
            </a:r>
            <a:r>
              <a:rPr lang="en-US" dirty="0"/>
              <a:t>A mom taking her son's temperature. </a:t>
            </a:r>
          </a:p>
          <a:p>
            <a:pPr marL="285729"/>
            <a:r>
              <a:rPr lang="en-US" b="1" dirty="0">
                <a:solidFill>
                  <a:srgbClr val="781D7E"/>
                </a:solidFill>
              </a:rPr>
              <a:t>Caption: </a:t>
            </a:r>
            <a:r>
              <a:rPr lang="en-US" dirty="0"/>
              <a:t>A fever is a common symptom of strep throat.</a:t>
            </a:r>
          </a:p>
          <a:p>
            <a:endParaRPr lang="en-US" dirty="0"/>
          </a:p>
          <a:p>
            <a:endParaRPr lang="en-US" dirty="0"/>
          </a:p>
          <a:p>
            <a:endParaRPr lang="en-US" dirty="0"/>
          </a:p>
          <a:p>
            <a:endParaRPr lang="en-US" dirty="0"/>
          </a:p>
          <a:p>
            <a:r>
              <a:rPr lang="en-US" b="1" dirty="0">
                <a:solidFill>
                  <a:srgbClr val="EC881D"/>
                </a:solidFill>
              </a:rPr>
              <a:t>Alt text: </a:t>
            </a:r>
            <a:r>
              <a:rPr lang="en-US" dirty="0"/>
              <a:t>A doctor examining a bottle of antibiotics.</a:t>
            </a:r>
          </a:p>
          <a:p>
            <a:pPr marL="285729"/>
            <a:r>
              <a:rPr lang="en-US" b="1" dirty="0">
                <a:solidFill>
                  <a:srgbClr val="781D7E"/>
                </a:solidFill>
              </a:rPr>
              <a:t>Caption: </a:t>
            </a:r>
            <a:r>
              <a:rPr lang="en-US" dirty="0"/>
              <a:t>Antibiotics reduce the length of time you’re sick and reduce your symptoms. </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508" y="388088"/>
            <a:ext cx="1455551" cy="2007197"/>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510" y="2716619"/>
            <a:ext cx="1455551" cy="2203176"/>
          </a:xfrm>
          <a:prstGeom prst="rect">
            <a:avLst/>
          </a:prstGeom>
        </p:spPr>
      </p:pic>
    </p:spTree>
    <p:extLst>
      <p:ext uri="{BB962C8B-B14F-4D97-AF65-F5344CB8AC3E}">
        <p14:creationId xmlns:p14="http://schemas.microsoft.com/office/powerpoint/2010/main" val="54433550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Hyperlinking</a:t>
            </a:r>
          </a:p>
        </p:txBody>
      </p:sp>
      <p:sp>
        <p:nvSpPr>
          <p:cNvPr id="3" name="Text Placeholder 2"/>
          <p:cNvSpPr>
            <a:spLocks noGrp="1"/>
          </p:cNvSpPr>
          <p:nvPr>
            <p:ph type="body" sz="quarter" idx="10"/>
          </p:nvPr>
        </p:nvSpPr>
        <p:spPr/>
        <p:txBody>
          <a:bodyPr/>
          <a:lstStyle/>
          <a:p>
            <a:r>
              <a:rPr lang="en-US" dirty="0"/>
              <a:t>Best Practices </a:t>
            </a:r>
          </a:p>
          <a:p>
            <a:pPr lvl="1"/>
            <a:r>
              <a:rPr lang="en-US" dirty="0"/>
              <a:t>Don’t link to redirects</a:t>
            </a:r>
          </a:p>
          <a:p>
            <a:pPr lvl="1"/>
            <a:r>
              <a:rPr lang="en-US" dirty="0"/>
              <a:t>Use meaningful link text (not “Click here” or “more”)</a:t>
            </a:r>
          </a:p>
          <a:p>
            <a:pPr lvl="1"/>
            <a:r>
              <a:rPr lang="en-US" dirty="0"/>
              <a:t>Avoid reusing the same link text within a page</a:t>
            </a:r>
          </a:p>
          <a:p>
            <a:pPr lvl="1"/>
            <a:r>
              <a:rPr lang="en-US" dirty="0"/>
              <a:t>Link to high-quality and reputable material</a:t>
            </a:r>
          </a:p>
          <a:p>
            <a:pPr lvl="1"/>
            <a:r>
              <a:rPr lang="en-US" dirty="0"/>
              <a:t>Check for broken links regularly (WCMS provides report)</a:t>
            </a:r>
          </a:p>
          <a:p>
            <a:pPr lvl="1"/>
            <a:r>
              <a:rPr lang="en-US" dirty="0">
                <a:hlinkClick r:id="rId3"/>
              </a:rPr>
              <a:t>External Linking Standard</a:t>
            </a:r>
            <a:endParaRPr lang="en-US" dirty="0"/>
          </a:p>
          <a:p>
            <a:pPr marL="0" indent="0">
              <a:buNone/>
            </a:pPr>
            <a:endParaRPr lang="en-US" dirty="0"/>
          </a:p>
        </p:txBody>
      </p:sp>
      <p:pic>
        <p:nvPicPr>
          <p:cNvPr id="5" name="Picture 4" descr="Combined Accessibility and Usability Icon">
            <a:hlinkClick r:id="rId4" tooltip="Usability Guidelines for Accessible Web Desig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9829" y="149650"/>
            <a:ext cx="2125470" cy="913579"/>
          </a:xfrm>
          <a:prstGeom prst="rect">
            <a:avLst/>
          </a:prstGeom>
        </p:spPr>
      </p:pic>
    </p:spTree>
    <p:extLst>
      <p:ext uri="{BB962C8B-B14F-4D97-AF65-F5344CB8AC3E}">
        <p14:creationId xmlns:p14="http://schemas.microsoft.com/office/powerpoint/2010/main" val="167182713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a:t>Questions-4</a:t>
            </a:r>
          </a:p>
        </p:txBody>
      </p:sp>
      <p:pic>
        <p:nvPicPr>
          <p:cNvPr id="2" name="Picture 1" descr="Clock with text Time For Questions"/>
          <p:cNvPicPr>
            <a:picLocks noChangeAspect="1"/>
          </p:cNvPicPr>
          <p:nvPr/>
        </p:nvPicPr>
        <p:blipFill rotWithShape="1">
          <a:blip r:embed="rId3"/>
          <a:srcRect l="8632" t="36750" r="44614" b="9119"/>
          <a:stretch/>
        </p:blipFill>
        <p:spPr>
          <a:xfrm>
            <a:off x="2653554" y="295676"/>
            <a:ext cx="4643717" cy="3484305"/>
          </a:xfrm>
          <a:prstGeom prst="rect">
            <a:avLst/>
          </a:prstGeom>
        </p:spPr>
      </p:pic>
      <p:sp>
        <p:nvSpPr>
          <p:cNvPr id="3" name="Text Placeholder 2"/>
          <p:cNvSpPr>
            <a:spLocks noGrp="1"/>
          </p:cNvSpPr>
          <p:nvPr>
            <p:ph type="body" sz="quarter" idx="10"/>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1828800" lvl="4" indent="0">
              <a:buNone/>
            </a:pPr>
            <a:r>
              <a:rPr lang="en-US" dirty="0"/>
              <a:t>                </a:t>
            </a:r>
          </a:p>
          <a:p>
            <a:pPr marL="1828800" lvl="4" indent="0">
              <a:buNone/>
            </a:pPr>
            <a:r>
              <a:rPr lang="en-US" dirty="0"/>
              <a:t>	THANKS for your support!</a:t>
            </a:r>
          </a:p>
        </p:txBody>
      </p:sp>
    </p:spTree>
    <p:extLst>
      <p:ext uri="{BB962C8B-B14F-4D97-AF65-F5344CB8AC3E}">
        <p14:creationId xmlns:p14="http://schemas.microsoft.com/office/powerpoint/2010/main" val="49758186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80944"/>
            <a:ext cx="8476487" cy="1240917"/>
          </a:xfrm>
        </p:spPr>
        <p:txBody>
          <a:bodyPr/>
          <a:lstStyle/>
          <a:p>
            <a:r>
              <a:rPr lang="en-US" dirty="0"/>
              <a:t>Creating Accessible Documents</a:t>
            </a:r>
          </a:p>
        </p:txBody>
      </p:sp>
    </p:spTree>
    <p:extLst>
      <p:ext uri="{BB962C8B-B14F-4D97-AF65-F5344CB8AC3E}">
        <p14:creationId xmlns:p14="http://schemas.microsoft.com/office/powerpoint/2010/main" val="332584412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Document Metadata</a:t>
            </a:r>
          </a:p>
        </p:txBody>
      </p:sp>
      <p:sp>
        <p:nvSpPr>
          <p:cNvPr id="3" name="Text Placeholder 2"/>
          <p:cNvSpPr>
            <a:spLocks noGrp="1"/>
          </p:cNvSpPr>
          <p:nvPr>
            <p:ph type="body" sz="quarter" idx="10"/>
          </p:nvPr>
        </p:nvSpPr>
        <p:spPr>
          <a:xfrm>
            <a:off x="4754880" y="1063229"/>
            <a:ext cx="4389120" cy="3292640"/>
          </a:xfrm>
        </p:spPr>
        <p:txBody>
          <a:bodyPr/>
          <a:lstStyle/>
          <a:p>
            <a:r>
              <a:rPr lang="en-US" dirty="0"/>
              <a:t>Select “File” Tab </a:t>
            </a:r>
          </a:p>
          <a:p>
            <a:r>
              <a:rPr lang="en-US" dirty="0"/>
              <a:t>Document Properties</a:t>
            </a:r>
          </a:p>
          <a:p>
            <a:pPr lvl="1"/>
            <a:r>
              <a:rPr lang="en-US" sz="1800" dirty="0"/>
              <a:t>Title</a:t>
            </a:r>
          </a:p>
          <a:p>
            <a:pPr lvl="1"/>
            <a:r>
              <a:rPr lang="en-US" sz="1800" dirty="0"/>
              <a:t>Tag</a:t>
            </a:r>
          </a:p>
          <a:p>
            <a:pPr lvl="1"/>
            <a:r>
              <a:rPr lang="en-US" sz="1800" dirty="0"/>
              <a:t>Comments</a:t>
            </a:r>
          </a:p>
          <a:p>
            <a:pPr lvl="1"/>
            <a:r>
              <a:rPr lang="en-US" sz="1800" dirty="0"/>
              <a:t>Status</a:t>
            </a:r>
          </a:p>
          <a:p>
            <a:pPr lvl="1"/>
            <a:r>
              <a:rPr lang="en-US" sz="1800" dirty="0"/>
              <a:t>Categories</a:t>
            </a:r>
          </a:p>
          <a:p>
            <a:pPr lvl="1"/>
            <a:r>
              <a:rPr lang="en-US" sz="1800" dirty="0"/>
              <a:t>Subject</a:t>
            </a:r>
          </a:p>
          <a:p>
            <a:pPr lvl="1"/>
            <a:r>
              <a:rPr lang="en-US" sz="1800" dirty="0"/>
              <a:t>Date created and reviewed</a:t>
            </a:r>
          </a:p>
          <a:p>
            <a:pPr lvl="1"/>
            <a:r>
              <a:rPr lang="en-US" sz="1800" dirty="0"/>
              <a:t>Author </a:t>
            </a:r>
          </a:p>
          <a:p>
            <a:pPr lvl="1"/>
            <a:r>
              <a:rPr lang="en-US" sz="1800" dirty="0"/>
              <a:t>Restrictions, copyright, and language</a:t>
            </a:r>
          </a:p>
          <a:p>
            <a:pPr lvl="1"/>
            <a:endParaRPr lang="en-US" dirty="0"/>
          </a:p>
        </p:txBody>
      </p:sp>
      <p:pic>
        <p:nvPicPr>
          <p:cNvPr id="7" name="Picture 6" descr="Screenshot of the File Tab content"/>
          <p:cNvPicPr/>
          <p:nvPr/>
        </p:nvPicPr>
        <p:blipFill rotWithShape="1">
          <a:blip r:embed="rId3"/>
          <a:srcRect t="670" r="4762" b="1"/>
          <a:stretch/>
        </p:blipFill>
        <p:spPr bwMode="auto">
          <a:xfrm>
            <a:off x="266008" y="1063230"/>
            <a:ext cx="4297680" cy="38662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079325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for Issues</a:t>
            </a:r>
          </a:p>
        </p:txBody>
      </p:sp>
      <p:sp>
        <p:nvSpPr>
          <p:cNvPr id="3" name="Text Placeholder 2"/>
          <p:cNvSpPr>
            <a:spLocks noGrp="1"/>
          </p:cNvSpPr>
          <p:nvPr>
            <p:ph type="body" sz="quarter" idx="10"/>
          </p:nvPr>
        </p:nvSpPr>
        <p:spPr>
          <a:xfrm>
            <a:off x="3040581" y="1081593"/>
            <a:ext cx="4112777" cy="3712530"/>
          </a:xfrm>
        </p:spPr>
        <p:txBody>
          <a:bodyPr/>
          <a:lstStyle/>
          <a:p>
            <a:r>
              <a:rPr lang="en-US" sz="1600" dirty="0"/>
              <a:t>Select File Tab: top-left-tab</a:t>
            </a:r>
          </a:p>
          <a:p>
            <a:r>
              <a:rPr lang="en-US" sz="1600" dirty="0"/>
              <a:t>Click  “Check for Issues” and select “Check Accessibility”</a:t>
            </a:r>
          </a:p>
          <a:p>
            <a:r>
              <a:rPr lang="en-US" sz="1600" dirty="0"/>
              <a:t>You will be returned to your document with the Inspection Results to the right with Errors, Warnings, and Tips.</a:t>
            </a:r>
          </a:p>
          <a:p>
            <a:r>
              <a:rPr lang="en-US" sz="1600" dirty="0"/>
              <a:t>As you select the errors, the additional information will list why and how to fix step by step.</a:t>
            </a:r>
          </a:p>
          <a:p>
            <a:pPr lvl="1"/>
            <a:endParaRPr lang="en-US" dirty="0"/>
          </a:p>
        </p:txBody>
      </p:sp>
      <p:pic>
        <p:nvPicPr>
          <p:cNvPr id="7" name="Picture 6" descr="Screenshot showing how to check for accessibility issues using the Check Accessibility feature of the File Info tab."/>
          <p:cNvPicPr/>
          <p:nvPr/>
        </p:nvPicPr>
        <p:blipFill rotWithShape="1">
          <a:blip r:embed="rId3"/>
          <a:srcRect t="670" r="45591" b="1"/>
          <a:stretch/>
        </p:blipFill>
        <p:spPr bwMode="auto">
          <a:xfrm>
            <a:off x="232974" y="1063229"/>
            <a:ext cx="2539231" cy="3749258"/>
          </a:xfrm>
          <a:prstGeom prst="rect">
            <a:avLst/>
          </a:prstGeom>
          <a:ln>
            <a:noFill/>
          </a:ln>
          <a:extLst>
            <a:ext uri="{53640926-AAD7-44D8-BBD7-CCE9431645EC}">
              <a14:shadowObscured xmlns:a14="http://schemas.microsoft.com/office/drawing/2010/main"/>
            </a:ext>
          </a:extLst>
        </p:spPr>
      </p:pic>
      <p:pic>
        <p:nvPicPr>
          <p:cNvPr id="4" name="Picture 3" descr="Screenshot of Microsoft Office Check Accessibility feature"/>
          <p:cNvPicPr>
            <a:picLocks noChangeAspect="1"/>
          </p:cNvPicPr>
          <p:nvPr/>
        </p:nvPicPr>
        <p:blipFill>
          <a:blip r:embed="rId4"/>
          <a:stretch>
            <a:fillRect/>
          </a:stretch>
        </p:blipFill>
        <p:spPr>
          <a:xfrm>
            <a:off x="1115743" y="2730748"/>
            <a:ext cx="1924838" cy="1112406"/>
          </a:xfrm>
          <a:prstGeom prst="rect">
            <a:avLst/>
          </a:prstGeom>
        </p:spPr>
      </p:pic>
      <p:pic>
        <p:nvPicPr>
          <p:cNvPr id="8" name="Picture 7" descr="Screenshot showing how the accessibility checker from the check accessibility feature of the File Info tab."/>
          <p:cNvPicPr/>
          <p:nvPr/>
        </p:nvPicPr>
        <p:blipFill rotWithShape="1">
          <a:blip r:embed="rId5"/>
          <a:srcRect l="65096" t="14584" b="8472"/>
          <a:stretch/>
        </p:blipFill>
        <p:spPr bwMode="auto">
          <a:xfrm>
            <a:off x="7324630" y="1081594"/>
            <a:ext cx="1620194" cy="3730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020876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Biggest Challenges</a:t>
            </a:r>
            <a:endParaRPr lang="en-US" dirty="0"/>
          </a:p>
        </p:txBody>
      </p:sp>
      <p:sp>
        <p:nvSpPr>
          <p:cNvPr id="4" name="Text Placeholder 2"/>
          <p:cNvSpPr txBox="1">
            <a:spLocks/>
          </p:cNvSpPr>
          <p:nvPr/>
        </p:nvSpPr>
        <p:spPr bwMode="auto">
          <a:xfrm>
            <a:off x="457200" y="1183151"/>
            <a:ext cx="834505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Alternative text</a:t>
            </a:r>
          </a:p>
          <a:p>
            <a:r>
              <a:rPr lang="en-US" sz="1800" dirty="0"/>
              <a:t>Color contrast and color conveying meaning</a:t>
            </a:r>
          </a:p>
          <a:p>
            <a:r>
              <a:rPr lang="en-US" sz="1800" dirty="0"/>
              <a:t>Document order</a:t>
            </a:r>
          </a:p>
          <a:p>
            <a:r>
              <a:rPr lang="en-US" sz="1800" dirty="0"/>
              <a:t>Custom tables and using tables for formatting</a:t>
            </a:r>
          </a:p>
          <a:p>
            <a:r>
              <a:rPr lang="en-US" sz="1800" dirty="0"/>
              <a:t>Setting metadata</a:t>
            </a:r>
          </a:p>
          <a:p>
            <a:r>
              <a:rPr lang="en-US" dirty="0"/>
              <a:t>File Name Examples</a:t>
            </a:r>
          </a:p>
          <a:p>
            <a:pPr lvl="1"/>
            <a:r>
              <a:rPr lang="en-US" sz="1600" b="1" dirty="0"/>
              <a:t>Do this: </a:t>
            </a:r>
          </a:p>
          <a:p>
            <a:pPr lvl="2"/>
            <a:r>
              <a:rPr lang="en-US" sz="1600" dirty="0"/>
              <a:t>LSRB-GUI-FWInactivationValidation.pdf</a:t>
            </a:r>
          </a:p>
          <a:p>
            <a:pPr lvl="2"/>
            <a:r>
              <a:rPr lang="en-US" sz="1600" dirty="0"/>
              <a:t>LSRB-GUI-MTCRequirements.pdf</a:t>
            </a:r>
          </a:p>
          <a:p>
            <a:pPr lvl="1"/>
            <a:r>
              <a:rPr lang="en-US" sz="1600" b="1" dirty="0"/>
              <a:t>Not this:</a:t>
            </a:r>
          </a:p>
          <a:p>
            <a:pPr lvl="2"/>
            <a:r>
              <a:rPr lang="en-US" sz="1600" dirty="0"/>
              <a:t>LSRB-GUI-FW</a:t>
            </a:r>
            <a:r>
              <a:rPr lang="en-US" sz="1600" strike="sngStrike" dirty="0"/>
              <a:t>rameworkfor</a:t>
            </a:r>
            <a:r>
              <a:rPr lang="en-US" sz="1600" dirty="0"/>
              <a:t>InactivationValidation</a:t>
            </a:r>
            <a:r>
              <a:rPr lang="en-US" sz="1600" strike="sngStrike" dirty="0"/>
              <a:t>-20171113</a:t>
            </a:r>
            <a:r>
              <a:rPr lang="en-US" sz="1600" dirty="0"/>
              <a:t>.pdf</a:t>
            </a:r>
          </a:p>
          <a:p>
            <a:pPr lvl="2"/>
            <a:r>
              <a:rPr lang="en-US" sz="1600" dirty="0"/>
              <a:t>LSRB-GUI-MTCRequirements</a:t>
            </a:r>
            <a:r>
              <a:rPr lang="en-US" sz="1600" strike="sngStrike" dirty="0"/>
              <a:t>-20171113</a:t>
            </a:r>
            <a:r>
              <a:rPr lang="en-US" sz="1600" dirty="0"/>
              <a:t>.pdf</a:t>
            </a:r>
            <a:endParaRPr lang="en-US" dirty="0"/>
          </a:p>
          <a:p>
            <a:endParaRPr lang="en-US" dirty="0"/>
          </a:p>
        </p:txBody>
      </p:sp>
    </p:spTree>
    <p:extLst>
      <p:ext uri="{BB962C8B-B14F-4D97-AF65-F5344CB8AC3E}">
        <p14:creationId xmlns:p14="http://schemas.microsoft.com/office/powerpoint/2010/main" val="39454432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5659-8A24-40EE-B29B-085327F47676}"/>
              </a:ext>
            </a:extLst>
          </p:cNvPr>
          <p:cNvSpPr>
            <a:spLocks noGrp="1"/>
          </p:cNvSpPr>
          <p:nvPr>
            <p:ph type="title"/>
          </p:nvPr>
        </p:nvSpPr>
        <p:spPr/>
        <p:txBody>
          <a:bodyPr/>
          <a:lstStyle/>
          <a:p>
            <a:r>
              <a:rPr lang="en-US" dirty="0"/>
              <a:t>Basic Document Accessibility:  Office documents</a:t>
            </a:r>
          </a:p>
        </p:txBody>
      </p:sp>
      <p:sp>
        <p:nvSpPr>
          <p:cNvPr id="3" name="Text Placeholder 2">
            <a:extLst>
              <a:ext uri="{FF2B5EF4-FFF2-40B4-BE49-F238E27FC236}">
                <a16:creationId xmlns:a16="http://schemas.microsoft.com/office/drawing/2014/main" id="{2B343923-D77C-4062-A046-163DB0949F1C}"/>
              </a:ext>
            </a:extLst>
          </p:cNvPr>
          <p:cNvSpPr>
            <a:spLocks noGrp="1"/>
          </p:cNvSpPr>
          <p:nvPr>
            <p:ph type="body" sz="quarter" idx="10"/>
          </p:nvPr>
        </p:nvSpPr>
        <p:spPr/>
        <p:txBody>
          <a:bodyPr/>
          <a:lstStyle/>
          <a:p>
            <a:r>
              <a:rPr lang="en-US" dirty="0"/>
              <a:t>Checking for accessibility</a:t>
            </a:r>
          </a:p>
          <a:p>
            <a:r>
              <a:rPr lang="en-US" dirty="0"/>
              <a:t>Biggest challenges</a:t>
            </a:r>
          </a:p>
          <a:p>
            <a:r>
              <a:rPr lang="en-US" dirty="0"/>
              <a:t>Reducing Remediation</a:t>
            </a:r>
          </a:p>
          <a:p>
            <a:r>
              <a:rPr lang="en-US"/>
              <a:t>Checklists</a:t>
            </a:r>
            <a:endParaRPr lang="en-US" dirty="0"/>
          </a:p>
        </p:txBody>
      </p:sp>
    </p:spTree>
    <p:extLst>
      <p:ext uri="{BB962C8B-B14F-4D97-AF65-F5344CB8AC3E}">
        <p14:creationId xmlns:p14="http://schemas.microsoft.com/office/powerpoint/2010/main" val="8013760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Point: Biggest Challenges</a:t>
            </a:r>
            <a:endParaRPr lang="en-US" dirty="0"/>
          </a:p>
        </p:txBody>
      </p:sp>
      <p:sp>
        <p:nvSpPr>
          <p:cNvPr id="3" name="Text Placeholder 2"/>
          <p:cNvSpPr>
            <a:spLocks noGrp="1"/>
          </p:cNvSpPr>
          <p:nvPr>
            <p:ph type="body" sz="quarter" idx="10"/>
          </p:nvPr>
        </p:nvSpPr>
        <p:spPr/>
        <p:txBody>
          <a:bodyPr/>
          <a:lstStyle/>
          <a:p>
            <a:r>
              <a:rPr lang="en-US" dirty="0"/>
              <a:t>All text is available in outline view</a:t>
            </a:r>
          </a:p>
          <a:p>
            <a:r>
              <a:rPr lang="en-US" dirty="0"/>
              <a:t>Alternative text</a:t>
            </a:r>
          </a:p>
          <a:p>
            <a:r>
              <a:rPr lang="en-US" dirty="0"/>
              <a:t>Color contrast</a:t>
            </a:r>
          </a:p>
          <a:p>
            <a:r>
              <a:rPr lang="en-US" dirty="0"/>
              <a:t>Color conveying meaning</a:t>
            </a:r>
          </a:p>
          <a:p>
            <a:r>
              <a:rPr lang="en-US" dirty="0"/>
              <a:t>Graphs and Tables</a:t>
            </a:r>
          </a:p>
          <a:p>
            <a:r>
              <a:rPr lang="en-US" dirty="0"/>
              <a:t>Setting metadata</a:t>
            </a:r>
          </a:p>
          <a:p>
            <a:r>
              <a:rPr lang="en-US" dirty="0"/>
              <a:t>Slide reading order</a:t>
            </a:r>
          </a:p>
          <a:p>
            <a:r>
              <a:rPr lang="en-US" dirty="0"/>
              <a:t>Unique titles</a:t>
            </a:r>
          </a:p>
          <a:p>
            <a:endParaRPr lang="en-US" dirty="0"/>
          </a:p>
        </p:txBody>
      </p:sp>
    </p:spTree>
    <p:extLst>
      <p:ext uri="{BB962C8B-B14F-4D97-AF65-F5344CB8AC3E}">
        <p14:creationId xmlns:p14="http://schemas.microsoft.com/office/powerpoint/2010/main" val="15051530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or Eliminating Remediation</a:t>
            </a:r>
          </a:p>
        </p:txBody>
      </p:sp>
      <p:sp>
        <p:nvSpPr>
          <p:cNvPr id="3" name="Text Placeholder 2"/>
          <p:cNvSpPr>
            <a:spLocks noGrp="1"/>
          </p:cNvSpPr>
          <p:nvPr>
            <p:ph type="body" sz="quarter" idx="10"/>
          </p:nvPr>
        </p:nvSpPr>
        <p:spPr>
          <a:xfrm>
            <a:off x="457200" y="1158875"/>
            <a:ext cx="8229600" cy="3821498"/>
          </a:xfrm>
        </p:spPr>
        <p:txBody>
          <a:bodyPr/>
          <a:lstStyle/>
          <a:p>
            <a:pPr marL="457200"/>
            <a:r>
              <a:rPr lang="en-US" dirty="0"/>
              <a:t>Use the HHS Checklist as a guide as you fill it out</a:t>
            </a:r>
          </a:p>
          <a:p>
            <a:pPr marL="457200"/>
            <a:r>
              <a:rPr lang="en-US" dirty="0"/>
              <a:t>Make and test for 508 as you build </a:t>
            </a:r>
          </a:p>
          <a:p>
            <a:pPr marL="457200"/>
            <a:r>
              <a:rPr lang="en-US" dirty="0"/>
              <a:t>Save your changes after each test</a:t>
            </a:r>
          </a:p>
          <a:p>
            <a:pPr marL="457200"/>
            <a:r>
              <a:rPr lang="en-US" dirty="0"/>
              <a:t>Maintain one version for all updates</a:t>
            </a:r>
          </a:p>
          <a:p>
            <a:pPr marL="114300" indent="0">
              <a:buNone/>
            </a:pPr>
            <a:endParaRPr lang="en-US" dirty="0"/>
          </a:p>
        </p:txBody>
      </p:sp>
    </p:spTree>
    <p:extLst>
      <p:ext uri="{BB962C8B-B14F-4D97-AF65-F5344CB8AC3E}">
        <p14:creationId xmlns:p14="http://schemas.microsoft.com/office/powerpoint/2010/main" val="84141809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Checklist and Resources</a:t>
            </a:r>
          </a:p>
        </p:txBody>
      </p:sp>
      <p:sp>
        <p:nvSpPr>
          <p:cNvPr id="3" name="Text Placeholder 2"/>
          <p:cNvSpPr>
            <a:spLocks noGrp="1"/>
          </p:cNvSpPr>
          <p:nvPr>
            <p:ph type="body" sz="quarter" idx="10"/>
          </p:nvPr>
        </p:nvSpPr>
        <p:spPr/>
        <p:txBody>
          <a:bodyPr/>
          <a:lstStyle/>
          <a:p>
            <a:r>
              <a:rPr lang="en-US" dirty="0"/>
              <a:t>Checklist: </a:t>
            </a:r>
            <a:r>
              <a:rPr lang="en-US" dirty="0">
                <a:hlinkClick r:id="rId3"/>
              </a:rPr>
              <a:t>Word Document 508 Checklist</a:t>
            </a:r>
            <a:endParaRPr lang="en-US" dirty="0"/>
          </a:p>
          <a:p>
            <a:r>
              <a:rPr lang="en-US" dirty="0"/>
              <a:t>Step by Step: </a:t>
            </a:r>
            <a:r>
              <a:rPr lang="en-US" dirty="0">
                <a:hlinkClick r:id="rId4"/>
              </a:rPr>
              <a:t>Creating Accessible PDF Files from Word – PDF</a:t>
            </a:r>
            <a:endParaRPr lang="en-US" dirty="0"/>
          </a:p>
          <a:p>
            <a:r>
              <a:rPr lang="en-US" dirty="0"/>
              <a:t>Video: </a:t>
            </a:r>
            <a:r>
              <a:rPr lang="en-US" dirty="0">
                <a:hlinkClick r:id="rId5"/>
              </a:rPr>
              <a:t>Overview of Requirements for Accessible Word Documents</a:t>
            </a:r>
            <a:endParaRPr lang="en-US" dirty="0"/>
          </a:p>
          <a:p>
            <a:r>
              <a:rPr lang="en-US" dirty="0"/>
              <a:t>Video: </a:t>
            </a:r>
            <a:r>
              <a:rPr lang="en-US" dirty="0">
                <a:hlinkClick r:id="rId6"/>
              </a:rPr>
              <a:t>Templates and Style Basics</a:t>
            </a:r>
            <a:endParaRPr lang="en-US" dirty="0"/>
          </a:p>
          <a:p>
            <a:r>
              <a:rPr lang="en-US" dirty="0"/>
              <a:t>Video: </a:t>
            </a:r>
            <a:r>
              <a:rPr lang="en-US" dirty="0">
                <a:hlinkClick r:id="rId7"/>
              </a:rPr>
              <a:t>Lists, Columns, &amp; Table of Contents</a:t>
            </a:r>
            <a:endParaRPr lang="en-US" dirty="0"/>
          </a:p>
          <a:p>
            <a:r>
              <a:rPr lang="en-US" dirty="0"/>
              <a:t>Video: </a:t>
            </a:r>
            <a:r>
              <a:rPr lang="en-US" dirty="0">
                <a:hlinkClick r:id="rId8"/>
              </a:rPr>
              <a:t>Tables</a:t>
            </a:r>
            <a:r>
              <a:rPr lang="en-US" dirty="0"/>
              <a:t> </a:t>
            </a:r>
          </a:p>
          <a:p>
            <a:r>
              <a:rPr lang="en-US" dirty="0"/>
              <a:t>Video: </a:t>
            </a:r>
            <a:r>
              <a:rPr lang="en-US" dirty="0">
                <a:hlinkClick r:id="rId9"/>
              </a:rPr>
              <a:t>Figures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8144605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Checklist and Resources</a:t>
            </a:r>
          </a:p>
        </p:txBody>
      </p:sp>
      <p:sp>
        <p:nvSpPr>
          <p:cNvPr id="3" name="Text Placeholder 2"/>
          <p:cNvSpPr>
            <a:spLocks noGrp="1"/>
          </p:cNvSpPr>
          <p:nvPr>
            <p:ph type="body" sz="quarter" idx="10"/>
          </p:nvPr>
        </p:nvSpPr>
        <p:spPr/>
        <p:txBody>
          <a:bodyPr/>
          <a:lstStyle/>
          <a:p>
            <a:r>
              <a:rPr lang="en-US" dirty="0"/>
              <a:t>Checklist: </a:t>
            </a:r>
            <a:r>
              <a:rPr lang="en-US" dirty="0">
                <a:hlinkClick r:id="rId3"/>
              </a:rPr>
              <a:t>PowerPoint Document 508 Checklist</a:t>
            </a:r>
            <a:endParaRPr lang="en-US" dirty="0"/>
          </a:p>
          <a:p>
            <a:r>
              <a:rPr lang="en-US" dirty="0"/>
              <a:t>Step by Step: </a:t>
            </a:r>
            <a:r>
              <a:rPr lang="en-US" dirty="0">
                <a:hlinkClick r:id="rId4"/>
              </a:rPr>
              <a:t>Creating accessible PowerPoint presentations</a:t>
            </a:r>
            <a:endParaRPr lang="en-US" dirty="0"/>
          </a:p>
          <a:p>
            <a:r>
              <a:rPr lang="en-US" dirty="0"/>
              <a:t>Video: </a:t>
            </a:r>
            <a:r>
              <a:rPr lang="en-US" dirty="0">
                <a:hlinkClick r:id="rId5"/>
              </a:rPr>
              <a:t>Make a Presentation Accessible</a:t>
            </a:r>
            <a:endParaRPr lang="en-US" dirty="0"/>
          </a:p>
          <a:p>
            <a:r>
              <a:rPr lang="en-US" dirty="0"/>
              <a:t>Video: </a:t>
            </a:r>
            <a:r>
              <a:rPr lang="en-US" dirty="0">
                <a:hlinkClick r:id="rId6"/>
              </a:rPr>
              <a:t>Tables, Charts, and Images</a:t>
            </a:r>
            <a:endParaRPr lang="en-US" dirty="0"/>
          </a:p>
          <a:p>
            <a:endParaRPr lang="en-US" dirty="0"/>
          </a:p>
        </p:txBody>
      </p:sp>
    </p:spTree>
    <p:extLst>
      <p:ext uri="{BB962C8B-B14F-4D97-AF65-F5344CB8AC3E}">
        <p14:creationId xmlns:p14="http://schemas.microsoft.com/office/powerpoint/2010/main" val="306661043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PDF Checklist and Resources</a:t>
            </a:r>
            <a:endParaRPr lang="en-US" dirty="0"/>
          </a:p>
        </p:txBody>
      </p:sp>
      <p:sp>
        <p:nvSpPr>
          <p:cNvPr id="3" name="Text Placeholder 2"/>
          <p:cNvSpPr>
            <a:spLocks noGrp="1"/>
          </p:cNvSpPr>
          <p:nvPr>
            <p:ph type="body" sz="quarter" idx="10"/>
          </p:nvPr>
        </p:nvSpPr>
        <p:spPr/>
        <p:txBody>
          <a:bodyPr/>
          <a:lstStyle/>
          <a:p>
            <a:r>
              <a:rPr lang="en-US"/>
              <a:t>Checklist: </a:t>
            </a:r>
            <a:r>
              <a:rPr lang="en-US">
                <a:hlinkClick r:id="rId3"/>
              </a:rPr>
              <a:t>PDF File 508 Checklist</a:t>
            </a:r>
            <a:endParaRPr lang="en-US"/>
          </a:p>
          <a:p>
            <a:r>
              <a:rPr lang="en-US"/>
              <a:t>Step by Step: </a:t>
            </a:r>
            <a:r>
              <a:rPr lang="en-US">
                <a:hlinkClick r:id="rId4"/>
              </a:rPr>
              <a:t>Create accessible PDFs in Microsoft Word</a:t>
            </a:r>
            <a:endParaRPr lang="en-US"/>
          </a:p>
          <a:p>
            <a:r>
              <a:rPr lang="en-US"/>
              <a:t>Video: </a:t>
            </a:r>
            <a:r>
              <a:rPr lang="en-US">
                <a:hlinkClick r:id="rId5"/>
              </a:rPr>
              <a:t>Eight Essentials for Creating Accessible PDF Documents</a:t>
            </a:r>
            <a:r>
              <a:rPr lang="en-US"/>
              <a:t> </a:t>
            </a:r>
          </a:p>
          <a:p>
            <a:r>
              <a:rPr lang="en-US"/>
              <a:t>Video: </a:t>
            </a:r>
            <a:r>
              <a:rPr lang="en-US">
                <a:hlinkClick r:id="rId6"/>
              </a:rPr>
              <a:t>Ensuring your PDF is Accessible</a:t>
            </a:r>
            <a:endParaRPr lang="en-US" dirty="0"/>
          </a:p>
        </p:txBody>
      </p:sp>
    </p:spTree>
    <p:extLst>
      <p:ext uri="{BB962C8B-B14F-4D97-AF65-F5344CB8AC3E}">
        <p14:creationId xmlns:p14="http://schemas.microsoft.com/office/powerpoint/2010/main" val="310912489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a:t>Questions-5</a:t>
            </a:r>
          </a:p>
        </p:txBody>
      </p:sp>
      <p:pic>
        <p:nvPicPr>
          <p:cNvPr id="2" name="Picture 1" descr="Clock with text Time For Questions"/>
          <p:cNvPicPr>
            <a:picLocks noChangeAspect="1"/>
          </p:cNvPicPr>
          <p:nvPr/>
        </p:nvPicPr>
        <p:blipFill rotWithShape="1">
          <a:blip r:embed="rId3"/>
          <a:srcRect l="8632" t="36750" r="44614" b="9119"/>
          <a:stretch/>
        </p:blipFill>
        <p:spPr>
          <a:xfrm>
            <a:off x="2653554" y="295676"/>
            <a:ext cx="4643717" cy="3484305"/>
          </a:xfrm>
          <a:prstGeom prst="rect">
            <a:avLst/>
          </a:prstGeom>
        </p:spPr>
      </p:pic>
      <p:sp>
        <p:nvSpPr>
          <p:cNvPr id="3" name="Text Placeholder 2"/>
          <p:cNvSpPr>
            <a:spLocks noGrp="1"/>
          </p:cNvSpPr>
          <p:nvPr>
            <p:ph type="body" sz="quarter" idx="10"/>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1828800" lvl="4" indent="0">
              <a:buNone/>
            </a:pPr>
            <a:r>
              <a:rPr lang="en-US" dirty="0"/>
              <a:t>                </a:t>
            </a:r>
          </a:p>
          <a:p>
            <a:pPr marL="1828800" lvl="4" indent="0">
              <a:buNone/>
            </a:pPr>
            <a:r>
              <a:rPr lang="en-US" dirty="0"/>
              <a:t>	THANKS for your support!</a:t>
            </a:r>
          </a:p>
        </p:txBody>
      </p:sp>
    </p:spTree>
    <p:extLst>
      <p:ext uri="{BB962C8B-B14F-4D97-AF65-F5344CB8AC3E}">
        <p14:creationId xmlns:p14="http://schemas.microsoft.com/office/powerpoint/2010/main" val="294881588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80944"/>
            <a:ext cx="8476487" cy="1240917"/>
          </a:xfrm>
        </p:spPr>
        <p:txBody>
          <a:bodyPr/>
          <a:lstStyle/>
          <a:p>
            <a:r>
              <a:rPr lang="en-US" dirty="0"/>
              <a:t>WCAG 2.0 Success Criteria for </a:t>
            </a:r>
            <a:br>
              <a:rPr lang="en-US" dirty="0"/>
            </a:br>
            <a:r>
              <a:rPr lang="en-US" dirty="0"/>
              <a:t>Prerecorded Audio and Video</a:t>
            </a:r>
          </a:p>
        </p:txBody>
      </p:sp>
    </p:spTree>
    <p:extLst>
      <p:ext uri="{BB962C8B-B14F-4D97-AF65-F5344CB8AC3E}">
        <p14:creationId xmlns:p14="http://schemas.microsoft.com/office/powerpoint/2010/main" val="39279135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7030A0">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5143500"/>
          </a:xfrm>
        </p:spPr>
        <p:txBody>
          <a:bodyPr anchor="ctr"/>
          <a:lstStyle/>
          <a:p>
            <a:pPr algn="ctr"/>
            <a:r>
              <a:rPr lang="en-US" sz="4400" dirty="0"/>
              <a:t>Video Compliance should be implemented at the beginning of video creation!</a:t>
            </a:r>
          </a:p>
        </p:txBody>
      </p:sp>
    </p:spTree>
    <p:extLst>
      <p:ext uri="{BB962C8B-B14F-4D97-AF65-F5344CB8AC3E}">
        <p14:creationId xmlns:p14="http://schemas.microsoft.com/office/powerpoint/2010/main" val="418344661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Requirements </a:t>
            </a:r>
          </a:p>
        </p:txBody>
      </p:sp>
      <p:sp>
        <p:nvSpPr>
          <p:cNvPr id="3" name="Text Placeholder 2"/>
          <p:cNvSpPr>
            <a:spLocks noGrp="1"/>
          </p:cNvSpPr>
          <p:nvPr>
            <p:ph type="body" sz="quarter" idx="10"/>
          </p:nvPr>
        </p:nvSpPr>
        <p:spPr/>
        <p:txBody>
          <a:bodyPr/>
          <a:lstStyle/>
          <a:p>
            <a:r>
              <a:rPr lang="en-US" b="1" dirty="0"/>
              <a:t>Audio Files</a:t>
            </a:r>
          </a:p>
          <a:p>
            <a:pPr lvl="1">
              <a:buClr>
                <a:schemeClr val="accent4">
                  <a:lumMod val="75000"/>
                </a:schemeClr>
              </a:buClr>
            </a:pPr>
            <a:r>
              <a:rPr lang="en-US" b="1" dirty="0"/>
              <a:t>Requirement</a:t>
            </a:r>
            <a:r>
              <a:rPr lang="en-US" dirty="0"/>
              <a:t>: Access for Hearing Impaired</a:t>
            </a:r>
          </a:p>
          <a:p>
            <a:pPr lvl="2"/>
            <a:r>
              <a:rPr lang="en-US" dirty="0"/>
              <a:t>Provide transcript. </a:t>
            </a:r>
            <a:r>
              <a:rPr lang="en-US" i="1" dirty="0"/>
              <a:t>This requirement has not changed.</a:t>
            </a:r>
          </a:p>
        </p:txBody>
      </p:sp>
      <p:pic>
        <p:nvPicPr>
          <p:cNvPr id="5" name="Picture 4" descr="Combined Accessibility and Usability Icon">
            <a:hlinkClick r:id="rId3" tooltip="Usability Guidelines for Accessible Web Desig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829" y="149650"/>
            <a:ext cx="2125470" cy="913579"/>
          </a:xfrm>
          <a:prstGeom prst="rect">
            <a:avLst/>
          </a:prstGeom>
        </p:spPr>
      </p:pic>
    </p:spTree>
    <p:extLst>
      <p:ext uri="{BB962C8B-B14F-4D97-AF65-F5344CB8AC3E}">
        <p14:creationId xmlns:p14="http://schemas.microsoft.com/office/powerpoint/2010/main" val="244721660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Requirements - 1</a:t>
            </a:r>
          </a:p>
        </p:txBody>
      </p:sp>
      <p:sp>
        <p:nvSpPr>
          <p:cNvPr id="3" name="Text Placeholder 2"/>
          <p:cNvSpPr>
            <a:spLocks noGrp="1"/>
          </p:cNvSpPr>
          <p:nvPr>
            <p:ph type="body" sz="quarter" idx="10"/>
          </p:nvPr>
        </p:nvSpPr>
        <p:spPr/>
        <p:txBody>
          <a:bodyPr/>
          <a:lstStyle/>
          <a:p>
            <a:r>
              <a:rPr lang="en-US" b="1" dirty="0"/>
              <a:t>Video Files</a:t>
            </a:r>
          </a:p>
          <a:p>
            <a:pPr lvl="1"/>
            <a:r>
              <a:rPr lang="en-US" b="1" dirty="0"/>
              <a:t>Requirement One: </a:t>
            </a:r>
            <a:r>
              <a:rPr lang="en-US" dirty="0"/>
              <a:t>Access for Hearing Impaired</a:t>
            </a:r>
          </a:p>
          <a:p>
            <a:pPr lvl="2"/>
            <a:r>
              <a:rPr lang="en-US" i="1" dirty="0"/>
              <a:t>Provide synchronized captions, including important sound elements; closed captions are recommended.</a:t>
            </a:r>
          </a:p>
          <a:p>
            <a:pPr lvl="1"/>
            <a:r>
              <a:rPr lang="en-US" b="1" dirty="0"/>
              <a:t>Requirement Two: </a:t>
            </a:r>
            <a:r>
              <a:rPr lang="en-US" dirty="0"/>
              <a:t>Access for Visually Impaired</a:t>
            </a:r>
          </a:p>
          <a:p>
            <a:pPr lvl="2"/>
            <a:r>
              <a:rPr lang="en-US" i="1" dirty="0"/>
              <a:t>Describe all important visual elements in an audio description.  Visual elements include on-screen text, charts, scene changes, important actions, etc.   </a:t>
            </a:r>
          </a:p>
          <a:p>
            <a:pPr lvl="1"/>
            <a:endParaRPr lang="en-US" dirty="0"/>
          </a:p>
        </p:txBody>
      </p:sp>
      <p:pic>
        <p:nvPicPr>
          <p:cNvPr id="5" name="Picture 4" descr="Combined Accessibility and Usability Icon">
            <a:hlinkClick r:id="rId3" tooltip="Usability Guidelines for Accessible Web Desig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829" y="149650"/>
            <a:ext cx="2125470" cy="913579"/>
          </a:xfrm>
          <a:prstGeom prst="rect">
            <a:avLst/>
          </a:prstGeom>
        </p:spPr>
      </p:pic>
    </p:spTree>
    <p:extLst>
      <p:ext uri="{BB962C8B-B14F-4D97-AF65-F5344CB8AC3E}">
        <p14:creationId xmlns:p14="http://schemas.microsoft.com/office/powerpoint/2010/main" val="41330474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for Issues</a:t>
            </a:r>
          </a:p>
        </p:txBody>
      </p:sp>
      <p:sp>
        <p:nvSpPr>
          <p:cNvPr id="3" name="Text Placeholder 2"/>
          <p:cNvSpPr>
            <a:spLocks noGrp="1"/>
          </p:cNvSpPr>
          <p:nvPr>
            <p:ph type="body" sz="quarter" idx="10"/>
          </p:nvPr>
        </p:nvSpPr>
        <p:spPr>
          <a:xfrm>
            <a:off x="3040581" y="1081593"/>
            <a:ext cx="4112777" cy="3712530"/>
          </a:xfrm>
        </p:spPr>
        <p:txBody>
          <a:bodyPr/>
          <a:lstStyle/>
          <a:p>
            <a:r>
              <a:rPr lang="en-US" sz="1600" dirty="0"/>
              <a:t>Select File Tab: top-left-tab</a:t>
            </a:r>
          </a:p>
          <a:p>
            <a:r>
              <a:rPr lang="en-US" sz="1600" dirty="0"/>
              <a:t>Click  “Check for Issues” and select “Check Accessibility”</a:t>
            </a:r>
          </a:p>
          <a:p>
            <a:r>
              <a:rPr lang="en-US" sz="1600" dirty="0"/>
              <a:t>You will be returned to your document with the Inspection Results to the right with Errors, Warnings, and Tips.</a:t>
            </a:r>
          </a:p>
          <a:p>
            <a:r>
              <a:rPr lang="en-US" sz="1600" dirty="0"/>
              <a:t>As you select the errors, the additional information will list why and how to fix step by step.</a:t>
            </a:r>
          </a:p>
          <a:p>
            <a:pPr lvl="1"/>
            <a:endParaRPr lang="en-US" dirty="0"/>
          </a:p>
        </p:txBody>
      </p:sp>
      <p:pic>
        <p:nvPicPr>
          <p:cNvPr id="7" name="Picture 6" descr="Screenshot showing how to check for accessibility issues using the Check Accessibility feature of the File Info tab."/>
          <p:cNvPicPr/>
          <p:nvPr/>
        </p:nvPicPr>
        <p:blipFill rotWithShape="1">
          <a:blip r:embed="rId3"/>
          <a:srcRect t="670" r="45591" b="1"/>
          <a:stretch/>
        </p:blipFill>
        <p:spPr bwMode="auto">
          <a:xfrm>
            <a:off x="232974" y="1063229"/>
            <a:ext cx="2539231" cy="3749258"/>
          </a:xfrm>
          <a:prstGeom prst="rect">
            <a:avLst/>
          </a:prstGeom>
          <a:ln>
            <a:noFill/>
          </a:ln>
          <a:extLst>
            <a:ext uri="{53640926-AAD7-44D8-BBD7-CCE9431645EC}">
              <a14:shadowObscured xmlns:a14="http://schemas.microsoft.com/office/drawing/2010/main"/>
            </a:ext>
          </a:extLst>
        </p:spPr>
      </p:pic>
      <p:pic>
        <p:nvPicPr>
          <p:cNvPr id="4" name="Picture 3" descr="Screenshot of Microsoft Office Check Accessibility feature"/>
          <p:cNvPicPr>
            <a:picLocks noChangeAspect="1"/>
          </p:cNvPicPr>
          <p:nvPr/>
        </p:nvPicPr>
        <p:blipFill>
          <a:blip r:embed="rId4"/>
          <a:stretch>
            <a:fillRect/>
          </a:stretch>
        </p:blipFill>
        <p:spPr>
          <a:xfrm>
            <a:off x="1115743" y="2730748"/>
            <a:ext cx="1924838" cy="1112406"/>
          </a:xfrm>
          <a:prstGeom prst="rect">
            <a:avLst/>
          </a:prstGeom>
        </p:spPr>
      </p:pic>
      <p:pic>
        <p:nvPicPr>
          <p:cNvPr id="8" name="Picture 7" descr="Screenshot showing how the accessibility checker from the check accessibility feature of the File Info tab."/>
          <p:cNvPicPr/>
          <p:nvPr/>
        </p:nvPicPr>
        <p:blipFill rotWithShape="1">
          <a:blip r:embed="rId5"/>
          <a:srcRect l="65096" t="14584" b="8472"/>
          <a:stretch/>
        </p:blipFill>
        <p:spPr bwMode="auto">
          <a:xfrm>
            <a:off x="7324630" y="1081594"/>
            <a:ext cx="1620194" cy="3730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4545510"/>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Requirements – Audio Description (AD) </a:t>
            </a:r>
          </a:p>
        </p:txBody>
      </p:sp>
      <p:graphicFrame>
        <p:nvGraphicFramePr>
          <p:cNvPr id="5" name="Table 4" descr="Table with CDC Video Requirements for Audio Descriptions"/>
          <p:cNvGraphicFramePr>
            <a:graphicFrameLocks noGrp="1"/>
          </p:cNvGraphicFramePr>
          <p:nvPr>
            <p:extLst>
              <p:ext uri="{D42A27DB-BD31-4B8C-83A1-F6EECF244321}">
                <p14:modId xmlns:p14="http://schemas.microsoft.com/office/powerpoint/2010/main" val="1499101651"/>
              </p:ext>
            </p:extLst>
          </p:nvPr>
        </p:nvGraphicFramePr>
        <p:xfrm>
          <a:off x="194209" y="1063229"/>
          <a:ext cx="8755582" cy="3971874"/>
        </p:xfrm>
        <a:graphic>
          <a:graphicData uri="http://schemas.openxmlformats.org/drawingml/2006/table">
            <a:tbl>
              <a:tblPr firstRow="1" firstCol="1" bandRow="1">
                <a:tableStyleId>{5DA37D80-6434-44D0-A028-1B22A696006F}</a:tableStyleId>
              </a:tblPr>
              <a:tblGrid>
                <a:gridCol w="4377791">
                  <a:extLst>
                    <a:ext uri="{9D8B030D-6E8A-4147-A177-3AD203B41FA5}">
                      <a16:colId xmlns:a16="http://schemas.microsoft.com/office/drawing/2014/main" val="2536710904"/>
                    </a:ext>
                  </a:extLst>
                </a:gridCol>
                <a:gridCol w="4377791">
                  <a:extLst>
                    <a:ext uri="{9D8B030D-6E8A-4147-A177-3AD203B41FA5}">
                      <a16:colId xmlns:a16="http://schemas.microsoft.com/office/drawing/2014/main" val="1843492848"/>
                    </a:ext>
                  </a:extLst>
                </a:gridCol>
              </a:tblGrid>
              <a:tr h="317830">
                <a:tc>
                  <a:txBody>
                    <a:bodyPr/>
                    <a:lstStyle/>
                    <a:p>
                      <a:pPr marL="0" marR="0" algn="l">
                        <a:lnSpc>
                          <a:spcPct val="107000"/>
                        </a:lnSpc>
                        <a:spcBef>
                          <a:spcPts val="0"/>
                        </a:spcBef>
                        <a:spcAft>
                          <a:spcPts val="0"/>
                        </a:spcAft>
                      </a:pPr>
                      <a:r>
                        <a:rPr lang="en-US" sz="1600" b="1" dirty="0">
                          <a:solidFill>
                            <a:srgbClr val="000000"/>
                          </a:solidFill>
                          <a:effectLst/>
                        </a:rPr>
                        <a:t>Three Approved AD Solutions</a:t>
                      </a: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600" b="1" dirty="0">
                          <a:solidFill>
                            <a:srgbClr val="000000"/>
                          </a:solidFill>
                          <a:effectLst/>
                        </a:rPr>
                        <a:t>When Solutions Should/Can be Used</a:t>
                      </a: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1999293"/>
                  </a:ext>
                </a:extLst>
              </a:tr>
              <a:tr h="872362">
                <a:tc>
                  <a:txBody>
                    <a:bodyPr/>
                    <a:lstStyle/>
                    <a:p>
                      <a:pPr marL="342900" marR="0" lvl="0" indent="-342900" algn="l">
                        <a:lnSpc>
                          <a:spcPct val="100000"/>
                        </a:lnSpc>
                        <a:spcBef>
                          <a:spcPts val="0"/>
                        </a:spcBef>
                        <a:spcAft>
                          <a:spcPts val="0"/>
                        </a:spcAft>
                        <a:buFont typeface="+mj-lt"/>
                        <a:buAutoNum type="arabicPeriod"/>
                      </a:pPr>
                      <a:r>
                        <a:rPr lang="en-US" sz="1600" b="0" dirty="0">
                          <a:solidFill>
                            <a:srgbClr val="000000"/>
                          </a:solidFill>
                          <a:effectLst/>
                        </a:rPr>
                        <a:t>Video is scripted so that the audio contains all needed descriptions of visual elements.  </a:t>
                      </a: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l">
                        <a:lnSpc>
                          <a:spcPct val="107000"/>
                        </a:lnSpc>
                        <a:spcBef>
                          <a:spcPts val="0"/>
                        </a:spcBef>
                        <a:spcAft>
                          <a:spcPts val="0"/>
                        </a:spcAft>
                      </a:pPr>
                      <a:r>
                        <a:rPr lang="en-US" sz="1600" b="0" dirty="0">
                          <a:solidFill>
                            <a:srgbClr val="000000"/>
                          </a:solidFill>
                          <a:effectLst/>
                        </a:rPr>
                        <a:t>Any video</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u="none" dirty="0"/>
                        <a:t>Example:</a:t>
                      </a:r>
                      <a:r>
                        <a:rPr lang="en-US" sz="1200" u="none" baseline="0" dirty="0"/>
                        <a:t> </a:t>
                      </a:r>
                      <a:r>
                        <a:rPr lang="en-US" sz="1200" dirty="0">
                          <a:hlinkClick r:id="rId3"/>
                        </a:rPr>
                        <a:t>NHANES Longitudinal Studies </a:t>
                      </a:r>
                      <a:endParaRPr lang="en-US" sz="1200" dirty="0"/>
                    </a:p>
                    <a:p>
                      <a:pPr marL="0" marR="0" algn="l">
                        <a:lnSpc>
                          <a:spcPct val="107000"/>
                        </a:lnSpc>
                        <a:spcBef>
                          <a:spcPts val="0"/>
                        </a:spcBef>
                        <a:spcAft>
                          <a:spcPts val="0"/>
                        </a:spcAft>
                      </a:pP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760194682"/>
                  </a:ext>
                </a:extLst>
              </a:tr>
              <a:tr h="884114">
                <a:tc>
                  <a:txBody>
                    <a:bodyPr/>
                    <a:lstStyle/>
                    <a:p>
                      <a:pPr marL="342900" marR="0" lvl="0" indent="-342900" algn="l">
                        <a:lnSpc>
                          <a:spcPct val="107000"/>
                        </a:lnSpc>
                        <a:spcBef>
                          <a:spcPts val="0"/>
                        </a:spcBef>
                        <a:spcAft>
                          <a:spcPts val="0"/>
                        </a:spcAft>
                        <a:buFont typeface="+mj-lt"/>
                        <a:buAutoNum type="arabicPeriod" startAt="2"/>
                      </a:pPr>
                      <a:r>
                        <a:rPr lang="en-US" sz="1600" b="0" dirty="0">
                          <a:solidFill>
                            <a:srgbClr val="000000"/>
                          </a:solidFill>
                          <a:effectLst/>
                        </a:rPr>
                        <a:t>Video posted with a transcript that contains added narrative descriptions describing important visual elements</a:t>
                      </a:r>
                    </a:p>
                    <a:p>
                      <a:pPr marL="0" marR="0" lvl="0" indent="0" algn="l">
                        <a:lnSpc>
                          <a:spcPct val="107000"/>
                        </a:lnSpc>
                        <a:spcBef>
                          <a:spcPts val="0"/>
                        </a:spcBef>
                        <a:spcAft>
                          <a:spcPts val="0"/>
                        </a:spcAft>
                        <a:buFont typeface="+mj-lt"/>
                        <a:buNone/>
                      </a:pP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600" b="0" dirty="0">
                          <a:solidFill>
                            <a:srgbClr val="000000"/>
                          </a:solidFill>
                          <a:effectLst/>
                        </a:rPr>
                        <a:t>Videos under 3 minutes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0" dirty="0">
                          <a:solidFill>
                            <a:srgbClr val="000000"/>
                          </a:solidFill>
                          <a:effectLst/>
                        </a:rPr>
                        <a:t> Example: </a:t>
                      </a:r>
                      <a:r>
                        <a:rPr lang="en-US" sz="1200" u="sng" dirty="0">
                          <a:hlinkClick r:id="rId4"/>
                        </a:rPr>
                        <a:t>Vital Signs</a:t>
                      </a:r>
                      <a:endParaRPr lang="en-US" sz="1200" b="0" dirty="0">
                        <a:solidFill>
                          <a:srgbClr val="000000"/>
                        </a:solidFill>
                        <a:effectLst/>
                      </a:endParaRPr>
                    </a:p>
                    <a:p>
                      <a:pPr marL="0" marR="0" algn="l">
                        <a:lnSpc>
                          <a:spcPct val="107000"/>
                        </a:lnSpc>
                        <a:spcBef>
                          <a:spcPts val="0"/>
                        </a:spcBef>
                        <a:spcAft>
                          <a:spcPts val="0"/>
                        </a:spcAft>
                      </a:pPr>
                      <a:r>
                        <a:rPr lang="en-US" sz="1600" b="0" dirty="0">
                          <a:solidFill>
                            <a:srgbClr val="000000"/>
                          </a:solidFill>
                          <a:effectLst/>
                        </a:rPr>
                        <a:t>Videos of talking head</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Example: </a:t>
                      </a:r>
                      <a:r>
                        <a:rPr lang="en-US" sz="1200" u="sng" dirty="0">
                          <a:hlinkClick r:id="rId5"/>
                        </a:rPr>
                        <a:t>I Am CDC - Margo Riggs</a:t>
                      </a:r>
                      <a:r>
                        <a:rPr lang="en-US" sz="1200" u="sng" dirty="0"/>
                        <a:t> </a:t>
                      </a:r>
                      <a:endParaRPr lang="en-US" sz="1200" dirty="0"/>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128169"/>
                  </a:ext>
                </a:extLst>
              </a:tr>
              <a:tr h="1661773">
                <a:tc>
                  <a:txBody>
                    <a:bodyPr/>
                    <a:lstStyle/>
                    <a:p>
                      <a:pPr marL="342900" marR="0" lvl="0" indent="-342900" algn="l">
                        <a:lnSpc>
                          <a:spcPct val="107000"/>
                        </a:lnSpc>
                        <a:spcBef>
                          <a:spcPts val="0"/>
                        </a:spcBef>
                        <a:spcAft>
                          <a:spcPts val="0"/>
                        </a:spcAft>
                        <a:buFont typeface="+mj-lt"/>
                        <a:buAutoNum type="arabicPeriod" startAt="3"/>
                      </a:pPr>
                      <a:r>
                        <a:rPr lang="en-US" sz="1600" b="0" dirty="0">
                          <a:solidFill>
                            <a:srgbClr val="000000"/>
                          </a:solidFill>
                          <a:effectLst/>
                        </a:rPr>
                        <a:t>Two videos developed and posted: one with and one without audio descriptions (narration)</a:t>
                      </a:r>
                    </a:p>
                    <a:p>
                      <a:pPr marL="0" marR="0" algn="l">
                        <a:lnSpc>
                          <a:spcPct val="107000"/>
                        </a:lnSpc>
                        <a:spcBef>
                          <a:spcPts val="0"/>
                        </a:spcBef>
                        <a:spcAft>
                          <a:spcPts val="0"/>
                        </a:spcAft>
                      </a:pPr>
                      <a:r>
                        <a:rPr lang="en-US" sz="1600" b="0" dirty="0">
                          <a:solidFill>
                            <a:srgbClr val="000000"/>
                          </a:solidFill>
                          <a:effectLst/>
                        </a:rPr>
                        <a:t> </a:t>
                      </a:r>
                    </a:p>
                    <a:p>
                      <a:pPr marL="0" marR="0" algn="l">
                        <a:lnSpc>
                          <a:spcPct val="107000"/>
                        </a:lnSpc>
                        <a:spcBef>
                          <a:spcPts val="0"/>
                        </a:spcBef>
                        <a:spcAft>
                          <a:spcPts val="0"/>
                        </a:spcAft>
                      </a:pPr>
                      <a:r>
                        <a:rPr lang="en-US" sz="1400" b="1" dirty="0">
                          <a:solidFill>
                            <a:srgbClr val="000000"/>
                          </a:solidFill>
                          <a:effectLst/>
                        </a:rPr>
                        <a:t>Note:  </a:t>
                      </a:r>
                      <a:r>
                        <a:rPr lang="en-US" sz="1400" b="0" dirty="0">
                          <a:solidFill>
                            <a:srgbClr val="000000"/>
                          </a:solidFill>
                          <a:effectLst/>
                        </a:rPr>
                        <a:t>The Audio Description track does not need to be included in captions</a:t>
                      </a:r>
                      <a:endPar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algn="l">
                        <a:lnSpc>
                          <a:spcPct val="107000"/>
                        </a:lnSpc>
                        <a:spcBef>
                          <a:spcPts val="0"/>
                        </a:spcBef>
                        <a:spcAft>
                          <a:spcPts val="0"/>
                        </a:spcAft>
                      </a:pPr>
                      <a:r>
                        <a:rPr lang="en-US" sz="1600" b="0" dirty="0">
                          <a:solidFill>
                            <a:srgbClr val="000000"/>
                          </a:solidFill>
                          <a:effectLst/>
                        </a:rPr>
                        <a:t>Videos where including audio descriptions in the existing video interferes with the soundtrack</a:t>
                      </a:r>
                    </a:p>
                    <a:p>
                      <a:pPr marL="0" marR="0" algn="l">
                        <a:lnSpc>
                          <a:spcPct val="107000"/>
                        </a:lnSpc>
                        <a:spcBef>
                          <a:spcPts val="0"/>
                        </a:spcBef>
                        <a:spcAft>
                          <a:spcPts val="0"/>
                        </a:spcAft>
                      </a:pPr>
                      <a:r>
                        <a:rPr lang="en-US" sz="1600" b="0" dirty="0">
                          <a:solidFill>
                            <a:srgbClr val="000000"/>
                          </a:solidFill>
                          <a:effectLst/>
                        </a:rPr>
                        <a:t> </a:t>
                      </a:r>
                    </a:p>
                    <a:p>
                      <a:pPr marL="0" marR="0" algn="l">
                        <a:lnSpc>
                          <a:spcPct val="107000"/>
                        </a:lnSpc>
                        <a:spcBef>
                          <a:spcPts val="0"/>
                        </a:spcBef>
                        <a:spcAft>
                          <a:spcPts val="0"/>
                        </a:spcAft>
                      </a:pPr>
                      <a:r>
                        <a:rPr lang="en-US" sz="1600" b="0" dirty="0">
                          <a:solidFill>
                            <a:srgbClr val="000000"/>
                          </a:solidFill>
                          <a:effectLst/>
                        </a:rPr>
                        <a:t>Videos where more optimization is needed for visually impaired experience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0" dirty="0"/>
                        <a:t>Example: </a:t>
                      </a:r>
                      <a:r>
                        <a:rPr lang="en-US" sz="1200" b="0" dirty="0">
                          <a:hlinkClick r:id="rId6"/>
                        </a:rPr>
                        <a:t>Be Someone’s Hero</a:t>
                      </a:r>
                      <a:r>
                        <a:rPr lang="en-US" sz="1200" b="0" dirty="0"/>
                        <a:t> | </a:t>
                      </a:r>
                      <a:r>
                        <a:rPr lang="en-US" sz="1200" b="0" dirty="0">
                          <a:hlinkClick r:id="rId7"/>
                        </a:rPr>
                        <a:t>Audio Described</a:t>
                      </a:r>
                      <a:endParaRPr lang="en-US" sz="1200" b="0" dirty="0">
                        <a:solidFill>
                          <a:srgbClr val="000000"/>
                        </a:solidFill>
                        <a:effectLst/>
                      </a:endParaRPr>
                    </a:p>
                    <a:p>
                      <a:pPr marL="0" marR="0" algn="l">
                        <a:lnSpc>
                          <a:spcPct val="107000"/>
                        </a:lnSpc>
                        <a:spcBef>
                          <a:spcPts val="0"/>
                        </a:spcBef>
                        <a:spcAft>
                          <a:spcPts val="0"/>
                        </a:spcAft>
                      </a:pP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723929193"/>
                  </a:ext>
                </a:extLst>
              </a:tr>
            </a:tbl>
          </a:graphicData>
        </a:graphic>
      </p:graphicFrame>
    </p:spTree>
    <p:extLst>
      <p:ext uri="{BB962C8B-B14F-4D97-AF65-F5344CB8AC3E}">
        <p14:creationId xmlns:p14="http://schemas.microsoft.com/office/powerpoint/2010/main" val="28135386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for AD, Transcript, and Captioning</a:t>
            </a:r>
          </a:p>
        </p:txBody>
      </p:sp>
      <p:sp>
        <p:nvSpPr>
          <p:cNvPr id="3" name="Text Placeholder 2"/>
          <p:cNvSpPr>
            <a:spLocks noGrp="1"/>
          </p:cNvSpPr>
          <p:nvPr>
            <p:ph type="body" sz="quarter" idx="10"/>
          </p:nvPr>
        </p:nvSpPr>
        <p:spPr>
          <a:xfrm>
            <a:off x="457200" y="1022217"/>
            <a:ext cx="8229600" cy="2364450"/>
          </a:xfrm>
        </p:spPr>
        <p:txBody>
          <a:bodyPr/>
          <a:lstStyle/>
          <a:p>
            <a:r>
              <a:rPr lang="en-US" dirty="0"/>
              <a:t>VITAC: AD, Transcript and Captioning Service</a:t>
            </a:r>
          </a:p>
          <a:p>
            <a:pPr lvl="1"/>
            <a:r>
              <a:rPr lang="en-US" sz="1400" dirty="0"/>
              <a:t>Factors that determine price</a:t>
            </a:r>
          </a:p>
          <a:p>
            <a:pPr lvl="2"/>
            <a:r>
              <a:rPr lang="en-US" sz="1400" dirty="0"/>
              <a:t>type of accessibility need</a:t>
            </a:r>
          </a:p>
          <a:p>
            <a:pPr lvl="2"/>
            <a:r>
              <a:rPr lang="en-US" sz="1400" dirty="0"/>
              <a:t>turnaround time</a:t>
            </a:r>
          </a:p>
          <a:p>
            <a:pPr lvl="2"/>
            <a:r>
              <a:rPr lang="en-US" sz="1400" dirty="0"/>
              <a:t>languages</a:t>
            </a:r>
          </a:p>
          <a:p>
            <a:pPr lvl="2"/>
            <a:r>
              <a:rPr lang="en-US" sz="1400" dirty="0"/>
              <a:t>how the captioning is viewed</a:t>
            </a:r>
          </a:p>
          <a:p>
            <a:r>
              <a:rPr lang="en-US" dirty="0"/>
              <a:t>Automatic Sync Technology</a:t>
            </a:r>
          </a:p>
          <a:p>
            <a:pPr lvl="1"/>
            <a:r>
              <a:rPr lang="en-US" sz="1400" dirty="0"/>
              <a:t>Automated Captioning &amp; Transcription Pricing - GSA Contract GS-35F-0220X</a:t>
            </a:r>
          </a:p>
          <a:p>
            <a:pPr marL="57150" indent="0">
              <a:buNone/>
            </a:pPr>
            <a:endParaRPr lang="en-US" sz="1200" dirty="0"/>
          </a:p>
          <a:p>
            <a:pPr marL="57150" indent="0">
              <a:buNone/>
            </a:pPr>
            <a:endParaRPr lang="en-US" sz="1200" dirty="0"/>
          </a:p>
          <a:p>
            <a:pPr marL="57150" indent="0">
              <a:buNone/>
            </a:pPr>
            <a:endParaRPr lang="en-US" sz="1200" dirty="0"/>
          </a:p>
          <a:p>
            <a:pPr marL="57150" indent="0">
              <a:buNone/>
            </a:pPr>
            <a:endParaRPr lang="en-US" sz="1200" dirty="0"/>
          </a:p>
          <a:p>
            <a:pPr marL="57150" indent="0">
              <a:buNone/>
            </a:pPr>
            <a:endParaRPr lang="en-US" sz="1200" dirty="0"/>
          </a:p>
          <a:p>
            <a:pPr marL="57150" indent="0">
              <a:buNone/>
            </a:pPr>
            <a:endParaRPr lang="en-US" sz="1200" dirty="0"/>
          </a:p>
          <a:p>
            <a:pPr marL="57150" indent="0">
              <a:buNone/>
            </a:pPr>
            <a:endParaRPr lang="en-US" sz="1200" dirty="0"/>
          </a:p>
          <a:p>
            <a:pPr marL="57150" indent="0">
              <a:buNone/>
            </a:pPr>
            <a:r>
              <a:rPr lang="en-US" sz="1200" dirty="0"/>
              <a:t>*An “Industrial Funding Fee” of 0.75% is included in all GSA prices and remitted to the GSA. </a:t>
            </a:r>
          </a:p>
          <a:p>
            <a:pPr lvl="1"/>
            <a:endParaRPr lang="en-US" sz="1600" dirty="0"/>
          </a:p>
          <a:p>
            <a:pPr marL="0" indent="0">
              <a:buNone/>
            </a:pPr>
            <a:endParaRPr lang="en-US" dirty="0"/>
          </a:p>
        </p:txBody>
      </p:sp>
      <p:graphicFrame>
        <p:nvGraphicFramePr>
          <p:cNvPr id="4" name="Table 3" descr="Table with Pricing for AD, Transcript, and Captioning"/>
          <p:cNvGraphicFramePr>
            <a:graphicFrameLocks noGrp="1"/>
          </p:cNvGraphicFramePr>
          <p:nvPr>
            <p:extLst>
              <p:ext uri="{D42A27DB-BD31-4B8C-83A1-F6EECF244321}">
                <p14:modId xmlns:p14="http://schemas.microsoft.com/office/powerpoint/2010/main" val="2759256462"/>
              </p:ext>
            </p:extLst>
          </p:nvPr>
        </p:nvGraphicFramePr>
        <p:xfrm>
          <a:off x="156634" y="3321238"/>
          <a:ext cx="8830732" cy="1421169"/>
        </p:xfrm>
        <a:graphic>
          <a:graphicData uri="http://schemas.openxmlformats.org/drawingml/2006/table">
            <a:tbl>
              <a:tblPr firstRow="1" bandRow="1">
                <a:tableStyleId>{0E3FDE45-AF77-4B5C-9715-49D594BDF05E}</a:tableStyleId>
              </a:tblPr>
              <a:tblGrid>
                <a:gridCol w="2666999">
                  <a:extLst>
                    <a:ext uri="{9D8B030D-6E8A-4147-A177-3AD203B41FA5}">
                      <a16:colId xmlns:a16="http://schemas.microsoft.com/office/drawing/2014/main" val="4177747477"/>
                    </a:ext>
                  </a:extLst>
                </a:gridCol>
                <a:gridCol w="2159000">
                  <a:extLst>
                    <a:ext uri="{9D8B030D-6E8A-4147-A177-3AD203B41FA5}">
                      <a16:colId xmlns:a16="http://schemas.microsoft.com/office/drawing/2014/main" val="369117345"/>
                    </a:ext>
                  </a:extLst>
                </a:gridCol>
                <a:gridCol w="1989666">
                  <a:extLst>
                    <a:ext uri="{9D8B030D-6E8A-4147-A177-3AD203B41FA5}">
                      <a16:colId xmlns:a16="http://schemas.microsoft.com/office/drawing/2014/main" val="3770143164"/>
                    </a:ext>
                  </a:extLst>
                </a:gridCol>
                <a:gridCol w="2015067">
                  <a:extLst>
                    <a:ext uri="{9D8B030D-6E8A-4147-A177-3AD203B41FA5}">
                      <a16:colId xmlns:a16="http://schemas.microsoft.com/office/drawing/2014/main" val="1945926902"/>
                    </a:ext>
                  </a:extLst>
                </a:gridCol>
              </a:tblGrid>
              <a:tr h="274265">
                <a:tc>
                  <a:txBody>
                    <a:bodyPr/>
                    <a:lstStyle/>
                    <a:p>
                      <a:r>
                        <a:rPr lang="en-US" sz="1200" dirty="0"/>
                        <a:t>Turnaround</a:t>
                      </a:r>
                    </a:p>
                  </a:txBody>
                  <a:tcPr/>
                </a:tc>
                <a:tc>
                  <a:txBody>
                    <a:bodyPr/>
                    <a:lstStyle/>
                    <a:p>
                      <a:r>
                        <a:rPr lang="en-US" sz="1200" dirty="0"/>
                        <a:t>2-3 Day </a:t>
                      </a:r>
                    </a:p>
                  </a:txBody>
                  <a:tcPr/>
                </a:tc>
                <a:tc>
                  <a:txBody>
                    <a:bodyPr/>
                    <a:lstStyle/>
                    <a:p>
                      <a:r>
                        <a:rPr lang="en-US" sz="1200" dirty="0"/>
                        <a:t>1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 Hour+</a:t>
                      </a:r>
                    </a:p>
                  </a:txBody>
                  <a:tcPr/>
                </a:tc>
                <a:extLst>
                  <a:ext uri="{0D108BD9-81ED-4DB2-BD59-A6C34878D82A}">
                    <a16:rowId xmlns:a16="http://schemas.microsoft.com/office/drawing/2014/main" val="1538625832"/>
                  </a:ext>
                </a:extLst>
              </a:tr>
              <a:tr h="30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Captioning Only </a:t>
                      </a:r>
                      <a:r>
                        <a:rPr lang="en-US" sz="1200" baseline="0" dirty="0"/>
                        <a:t> </a:t>
                      </a:r>
                      <a:r>
                        <a:rPr lang="en-US" sz="1200" dirty="0"/>
                        <a:t>(have transcript) </a:t>
                      </a:r>
                    </a:p>
                  </a:txBody>
                  <a:tcPr/>
                </a:tc>
                <a:tc>
                  <a:txBody>
                    <a:bodyPr/>
                    <a:lstStyle/>
                    <a:p>
                      <a:endParaRPr lang="en-US" sz="1200" dirty="0"/>
                    </a:p>
                  </a:txBody>
                  <a:tcPr/>
                </a:tc>
                <a:tc>
                  <a:txBody>
                    <a:bodyPr/>
                    <a:lstStyle/>
                    <a:p>
                      <a:endParaRPr lang="en-US" sz="1200" dirty="0"/>
                    </a:p>
                  </a:txBody>
                  <a:tcPr/>
                </a:tc>
                <a:tc>
                  <a:txBody>
                    <a:bodyPr/>
                    <a:lstStyle/>
                    <a:p>
                      <a:r>
                        <a:rPr lang="en-US" sz="1200" dirty="0"/>
                        <a:t>$1.31 / min.* ($78.60 / hr.) </a:t>
                      </a:r>
                    </a:p>
                  </a:txBody>
                  <a:tcPr/>
                </a:tc>
                <a:extLst>
                  <a:ext uri="{0D108BD9-81ED-4DB2-BD59-A6C34878D82A}">
                    <a16:rowId xmlns:a16="http://schemas.microsoft.com/office/drawing/2014/main" val="2821275843"/>
                  </a:ext>
                </a:extLst>
              </a:tr>
              <a:tr h="296334">
                <a:tc>
                  <a:txBody>
                    <a:bodyPr/>
                    <a:lstStyle/>
                    <a:p>
                      <a:r>
                        <a:rPr lang="en-US" sz="1200" dirty="0"/>
                        <a:t>Transcription Only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$1.49 / min. * </a:t>
                      </a:r>
                      <a:r>
                        <a:rPr lang="en-US" sz="1200" baseline="0" dirty="0"/>
                        <a:t> </a:t>
                      </a:r>
                      <a:r>
                        <a:rPr lang="en-US" sz="1200" dirty="0"/>
                        <a:t>($89.40 / hr.)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$2.01 / min. * ($120.60 / hr.) </a:t>
                      </a:r>
                    </a:p>
                  </a:txBody>
                  <a:tcPr/>
                </a:tc>
                <a:tc>
                  <a:txBody>
                    <a:bodyPr/>
                    <a:lstStyle/>
                    <a:p>
                      <a:endParaRPr lang="en-US" dirty="0"/>
                    </a:p>
                  </a:txBody>
                  <a:tcPr/>
                </a:tc>
                <a:extLst>
                  <a:ext uri="{0D108BD9-81ED-4DB2-BD59-A6C34878D82A}">
                    <a16:rowId xmlns:a16="http://schemas.microsoft.com/office/drawing/2014/main" val="2006978647"/>
                  </a:ext>
                </a:extLst>
              </a:tr>
              <a:tr h="479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Captioning &amp; Transcription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$2.79 / min. * </a:t>
                      </a:r>
                      <a:r>
                        <a:rPr lang="en-US" sz="1200" baseline="0" dirty="0"/>
                        <a:t> </a:t>
                      </a:r>
                      <a:r>
                        <a:rPr lang="en-US" sz="1200" dirty="0"/>
                        <a:t>($167.40 / hr.)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$3.27 / min. * ($196.20 / hr.) </a:t>
                      </a:r>
                    </a:p>
                  </a:txBody>
                  <a:tcPr/>
                </a:tc>
                <a:tc>
                  <a:txBody>
                    <a:bodyPr/>
                    <a:lstStyle/>
                    <a:p>
                      <a:endParaRPr lang="en-US" dirty="0"/>
                    </a:p>
                  </a:txBody>
                  <a:tcPr/>
                </a:tc>
                <a:extLst>
                  <a:ext uri="{0D108BD9-81ED-4DB2-BD59-A6C34878D82A}">
                    <a16:rowId xmlns:a16="http://schemas.microsoft.com/office/drawing/2014/main" val="445463454"/>
                  </a:ext>
                </a:extLst>
              </a:tr>
            </a:tbl>
          </a:graphicData>
        </a:graphic>
      </p:graphicFrame>
    </p:spTree>
    <p:extLst>
      <p:ext uri="{BB962C8B-B14F-4D97-AF65-F5344CB8AC3E}">
        <p14:creationId xmlns:p14="http://schemas.microsoft.com/office/powerpoint/2010/main" val="12112331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ck with text Time For Questions"/>
          <p:cNvPicPr>
            <a:picLocks noChangeAspect="1"/>
          </p:cNvPicPr>
          <p:nvPr/>
        </p:nvPicPr>
        <p:blipFill rotWithShape="1">
          <a:blip r:embed="rId3"/>
          <a:srcRect l="8632" t="36750" r="44614" b="9119"/>
          <a:stretch/>
        </p:blipFill>
        <p:spPr>
          <a:xfrm>
            <a:off x="2653554" y="295676"/>
            <a:ext cx="4643717" cy="3484305"/>
          </a:xfrm>
          <a:prstGeom prst="rect">
            <a:avLst/>
          </a:prstGeom>
        </p:spPr>
      </p:pic>
      <p:sp>
        <p:nvSpPr>
          <p:cNvPr id="3" name="Text Placeholder 2"/>
          <p:cNvSpPr>
            <a:spLocks noGrp="1"/>
          </p:cNvSpPr>
          <p:nvPr>
            <p:ph type="body" sz="quarter" idx="10"/>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1828800" lvl="4" indent="0">
              <a:buNone/>
            </a:pPr>
            <a:r>
              <a:rPr lang="en-US" dirty="0"/>
              <a:t>                </a:t>
            </a:r>
          </a:p>
          <a:p>
            <a:pPr marL="1828800" lvl="4" indent="0">
              <a:buNone/>
            </a:pPr>
            <a:r>
              <a:rPr lang="en-US" dirty="0"/>
              <a:t>	THANKS for your support!</a:t>
            </a:r>
          </a:p>
        </p:txBody>
      </p:sp>
    </p:spTree>
    <p:extLst>
      <p:ext uri="{BB962C8B-B14F-4D97-AF65-F5344CB8AC3E}">
        <p14:creationId xmlns:p14="http://schemas.microsoft.com/office/powerpoint/2010/main" val="21356456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Biggest Challenges</a:t>
            </a:r>
            <a:endParaRPr lang="en-US" dirty="0"/>
          </a:p>
        </p:txBody>
      </p:sp>
      <p:sp>
        <p:nvSpPr>
          <p:cNvPr id="4" name="Text Placeholder 2"/>
          <p:cNvSpPr txBox="1">
            <a:spLocks/>
          </p:cNvSpPr>
          <p:nvPr/>
        </p:nvSpPr>
        <p:spPr bwMode="auto">
          <a:xfrm>
            <a:off x="457200" y="1183151"/>
            <a:ext cx="834505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005DAA"/>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Alternative text</a:t>
            </a:r>
          </a:p>
          <a:p>
            <a:pPr marL="342900" marR="0" lvl="0" indent="-342900" algn="l" defTabSz="914400" rtl="0" eaLnBrk="0" fontAlgn="base" latinLnBrk="0" hangingPunct="0">
              <a:lnSpc>
                <a:spcPct val="100000"/>
              </a:lnSpc>
              <a:spcBef>
                <a:spcPct val="20000"/>
              </a:spcBef>
              <a:spcAft>
                <a:spcPct val="0"/>
              </a:spcAft>
              <a:buClr>
                <a:srgbClr val="005DAA"/>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Color contrast and color conveying meaning</a:t>
            </a:r>
          </a:p>
          <a:p>
            <a:pPr marL="342900" marR="0" lvl="0" indent="-342900" algn="l" defTabSz="914400" rtl="0" eaLnBrk="0" fontAlgn="base" latinLnBrk="0" hangingPunct="0">
              <a:lnSpc>
                <a:spcPct val="100000"/>
              </a:lnSpc>
              <a:spcBef>
                <a:spcPct val="20000"/>
              </a:spcBef>
              <a:spcAft>
                <a:spcPct val="0"/>
              </a:spcAft>
              <a:buClr>
                <a:srgbClr val="005DAA"/>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Document order/headings</a:t>
            </a:r>
          </a:p>
          <a:p>
            <a:pPr marL="342900" marR="0" lvl="0" indent="-342900" algn="l" defTabSz="914400" rtl="0" eaLnBrk="0" fontAlgn="base" latinLnBrk="0" hangingPunct="0">
              <a:lnSpc>
                <a:spcPct val="100000"/>
              </a:lnSpc>
              <a:spcBef>
                <a:spcPct val="20000"/>
              </a:spcBef>
              <a:spcAft>
                <a:spcPct val="0"/>
              </a:spcAft>
              <a:buClr>
                <a:srgbClr val="005DAA"/>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Custom tables and using tables for formatting</a:t>
            </a:r>
          </a:p>
          <a:p>
            <a:pPr marL="342900" marR="0" lvl="0" indent="-342900" algn="l" defTabSz="914400" rtl="0" eaLnBrk="0" fontAlgn="base" latinLnBrk="0" hangingPunct="0">
              <a:lnSpc>
                <a:spcPct val="100000"/>
              </a:lnSpc>
              <a:spcBef>
                <a:spcPct val="20000"/>
              </a:spcBef>
              <a:spcAft>
                <a:spcPct val="0"/>
              </a:spcAft>
              <a:buClr>
                <a:srgbClr val="005DAA"/>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Setting metadata</a:t>
            </a:r>
          </a:p>
        </p:txBody>
      </p:sp>
    </p:spTree>
    <p:extLst>
      <p:ext uri="{BB962C8B-B14F-4D97-AF65-F5344CB8AC3E}">
        <p14:creationId xmlns:p14="http://schemas.microsoft.com/office/powerpoint/2010/main" val="15590773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Point: Biggest Challenges</a:t>
            </a:r>
            <a:endParaRPr lang="en-US" dirty="0"/>
          </a:p>
        </p:txBody>
      </p:sp>
      <p:sp>
        <p:nvSpPr>
          <p:cNvPr id="3" name="Text Placeholder 2"/>
          <p:cNvSpPr>
            <a:spLocks noGrp="1"/>
          </p:cNvSpPr>
          <p:nvPr>
            <p:ph type="body" sz="quarter" idx="10"/>
          </p:nvPr>
        </p:nvSpPr>
        <p:spPr/>
        <p:txBody>
          <a:bodyPr/>
          <a:lstStyle/>
          <a:p>
            <a:r>
              <a:rPr lang="en-US" dirty="0"/>
              <a:t>All text is available in outline view</a:t>
            </a:r>
          </a:p>
          <a:p>
            <a:r>
              <a:rPr lang="en-US" dirty="0"/>
              <a:t>Alternative text</a:t>
            </a:r>
          </a:p>
          <a:p>
            <a:r>
              <a:rPr lang="en-US" dirty="0"/>
              <a:t>Color contrast</a:t>
            </a:r>
          </a:p>
          <a:p>
            <a:r>
              <a:rPr lang="en-US" dirty="0"/>
              <a:t>Color conveying meaning</a:t>
            </a:r>
          </a:p>
          <a:p>
            <a:r>
              <a:rPr lang="en-US" dirty="0"/>
              <a:t>Graphs and Tables</a:t>
            </a:r>
          </a:p>
          <a:p>
            <a:r>
              <a:rPr lang="en-US" dirty="0"/>
              <a:t>Setting metadata</a:t>
            </a:r>
          </a:p>
          <a:p>
            <a:r>
              <a:rPr lang="en-US" dirty="0"/>
              <a:t>Slide reading order</a:t>
            </a:r>
          </a:p>
          <a:p>
            <a:r>
              <a:rPr lang="en-US" dirty="0"/>
              <a:t>Unique titles</a:t>
            </a:r>
          </a:p>
          <a:p>
            <a:endParaRPr lang="en-US" dirty="0"/>
          </a:p>
        </p:txBody>
      </p:sp>
    </p:spTree>
    <p:extLst>
      <p:ext uri="{BB962C8B-B14F-4D97-AF65-F5344CB8AC3E}">
        <p14:creationId xmlns:p14="http://schemas.microsoft.com/office/powerpoint/2010/main" val="5271934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or Eliminating Remediation</a:t>
            </a:r>
          </a:p>
        </p:txBody>
      </p:sp>
      <p:sp>
        <p:nvSpPr>
          <p:cNvPr id="3" name="Text Placeholder 2"/>
          <p:cNvSpPr>
            <a:spLocks noGrp="1"/>
          </p:cNvSpPr>
          <p:nvPr>
            <p:ph type="body" sz="quarter" idx="10"/>
          </p:nvPr>
        </p:nvSpPr>
        <p:spPr>
          <a:xfrm>
            <a:off x="457200" y="1158875"/>
            <a:ext cx="8229600" cy="3821498"/>
          </a:xfrm>
        </p:spPr>
        <p:txBody>
          <a:bodyPr/>
          <a:lstStyle/>
          <a:p>
            <a:pPr marL="457200"/>
            <a:r>
              <a:rPr lang="en-US" dirty="0"/>
              <a:t>Use the HHS Checklist as a guide as you fill it out</a:t>
            </a:r>
          </a:p>
          <a:p>
            <a:pPr marL="457200"/>
            <a:r>
              <a:rPr lang="en-US" dirty="0"/>
              <a:t>Make and test for 508 as you build </a:t>
            </a:r>
          </a:p>
          <a:p>
            <a:pPr marL="457200"/>
            <a:r>
              <a:rPr lang="en-US" dirty="0"/>
              <a:t>Save your changes after each test</a:t>
            </a:r>
          </a:p>
          <a:p>
            <a:pPr marL="457200"/>
            <a:r>
              <a:rPr lang="en-US" dirty="0"/>
              <a:t>Maintain one version for all updates</a:t>
            </a:r>
          </a:p>
          <a:p>
            <a:pPr marL="114300" indent="0">
              <a:buNone/>
            </a:pPr>
            <a:endParaRPr lang="en-US" dirty="0"/>
          </a:p>
        </p:txBody>
      </p:sp>
    </p:spTree>
    <p:extLst>
      <p:ext uri="{BB962C8B-B14F-4D97-AF65-F5344CB8AC3E}">
        <p14:creationId xmlns:p14="http://schemas.microsoft.com/office/powerpoint/2010/main" val="2936509084"/>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B40A5"/>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02D89"/>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26">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9A3B26"/>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10232</TotalTime>
  <Words>4434</Words>
  <Application>Microsoft Office PowerPoint</Application>
  <PresentationFormat>On-screen Show (16:9)</PresentationFormat>
  <Paragraphs>709</Paragraphs>
  <Slides>62</Slides>
  <Notes>51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62</vt:i4>
      </vt:variant>
    </vt:vector>
  </HeadingPairs>
  <TitlesOfParts>
    <vt:vector size="71" baseType="lpstr">
      <vt:lpstr>Wingdings</vt:lpstr>
      <vt:lpstr>Arial</vt:lpstr>
      <vt:lpstr>Helvetica</vt:lpstr>
      <vt:lpstr>Calibri</vt:lpstr>
      <vt:lpstr>Courier New</vt:lpstr>
      <vt:lpstr>Myriad Web Pro</vt:lpstr>
      <vt:lpstr>NCEH_ATSDR_combined</vt:lpstr>
      <vt:lpstr>1_NCEH_ATSDR_combined</vt:lpstr>
      <vt:lpstr>2_NCEH_ATSDR_combined</vt:lpstr>
      <vt:lpstr>Section 508 – A Reference for Comuncations Staff</vt:lpstr>
      <vt:lpstr>Agenda</vt:lpstr>
      <vt:lpstr>When to do 508</vt:lpstr>
      <vt:lpstr>Making Format Choices</vt:lpstr>
      <vt:lpstr>Basic Document Accessibility:  Office documents</vt:lpstr>
      <vt:lpstr>Checking for Issues</vt:lpstr>
      <vt:lpstr>Word: Biggest Challenges</vt:lpstr>
      <vt:lpstr>Power Point: Biggest Challenges</vt:lpstr>
      <vt:lpstr>Reducing or Eliminating Remediation</vt:lpstr>
      <vt:lpstr>Word Checklist and Resources</vt:lpstr>
      <vt:lpstr>PowerPoint Checklist and Resources</vt:lpstr>
      <vt:lpstr>PDF Checklist and Resources</vt:lpstr>
      <vt:lpstr>Reference</vt:lpstr>
      <vt:lpstr>Section 508 and the Web Content Accessibility Guidelines (WCAG) 2.0 AA  Introduction to Web Accessibility and W3C Standards</vt:lpstr>
      <vt:lpstr>508?  WCAG?</vt:lpstr>
      <vt:lpstr>Four Principles of Accessibility (WCAG) 2.0 AA (POUR)</vt:lpstr>
      <vt:lpstr>Tips for Usability</vt:lpstr>
      <vt:lpstr>Risk and level of effort</vt:lpstr>
      <vt:lpstr>Guidance Contacts</vt:lpstr>
      <vt:lpstr>CDC Section 508 Program</vt:lpstr>
      <vt:lpstr>Questions-2</vt:lpstr>
      <vt:lpstr>Standards and Guidance</vt:lpstr>
      <vt:lpstr>What You Need to Know - 1</vt:lpstr>
      <vt:lpstr>Content Format</vt:lpstr>
      <vt:lpstr>What You Need to Know - 2</vt:lpstr>
      <vt:lpstr>Roles and Responsibilities</vt:lpstr>
      <vt:lpstr>Roles and Responsibilities: Web Developer</vt:lpstr>
      <vt:lpstr>PDF Implementation Guidance - 1</vt:lpstr>
      <vt:lpstr>PDF Implementation Guidance - 2</vt:lpstr>
      <vt:lpstr>CDC 508/WCAG Resources</vt:lpstr>
      <vt:lpstr>Questions-3</vt:lpstr>
      <vt:lpstr>How-To:  Page Structure, Tables, Images, Hyperlinks, and Translations</vt:lpstr>
      <vt:lpstr>Accessible Page Structure</vt:lpstr>
      <vt:lpstr>Tables</vt:lpstr>
      <vt:lpstr>What is a Complex Table?</vt:lpstr>
      <vt:lpstr>Avoid Complex Tables When Possible</vt:lpstr>
      <vt:lpstr>Tables: More Best Practices</vt:lpstr>
      <vt:lpstr>Image Guidance</vt:lpstr>
      <vt:lpstr>Complex Images</vt:lpstr>
      <vt:lpstr>Decorative Images</vt:lpstr>
      <vt:lpstr>Alt Text – Best Practices</vt:lpstr>
      <vt:lpstr>Image Caption vs Alt Text</vt:lpstr>
      <vt:lpstr>Examples of Alt Text and Captions</vt:lpstr>
      <vt:lpstr>Hyperlinking</vt:lpstr>
      <vt:lpstr>Questions-4</vt:lpstr>
      <vt:lpstr>Creating Accessible Documents</vt:lpstr>
      <vt:lpstr>Setting Document Metadata</vt:lpstr>
      <vt:lpstr>Checking for Issues</vt:lpstr>
      <vt:lpstr>Word: Biggest Challenges</vt:lpstr>
      <vt:lpstr>Power Point: Biggest Challenges</vt:lpstr>
      <vt:lpstr>Reducing or Eliminating Remediation</vt:lpstr>
      <vt:lpstr>Word Checklist and Resources</vt:lpstr>
      <vt:lpstr>PowerPoint Checklist and Resources</vt:lpstr>
      <vt:lpstr>PDF Checklist and Resources</vt:lpstr>
      <vt:lpstr>Questions-5</vt:lpstr>
      <vt:lpstr>WCAG 2.0 Success Criteria for  Prerecorded Audio and Video</vt:lpstr>
      <vt:lpstr>Video Compliance should be implemented at the beginning of video creation!</vt:lpstr>
      <vt:lpstr>Audio Requirements </vt:lpstr>
      <vt:lpstr>Video Requirements - 1</vt:lpstr>
      <vt:lpstr>Video Requirements – Audio Description (AD) </vt:lpstr>
      <vt:lpstr>Pricing for AD, Transcript, and Captioning</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subject>CDC Web council meeting presentation</dc:subject>
  <dc:creator>Centers for Disease Control and Prevention</dc:creator>
  <cp:lastModifiedBy>Urban, Mark (CDC/OCOO/OCIO/ITSO)</cp:lastModifiedBy>
  <cp:revision>737</cp:revision>
  <cp:lastPrinted>2017-05-25T14:54:07Z</cp:lastPrinted>
  <dcterms:created xsi:type="dcterms:W3CDTF">2011-03-17T17:43:16Z</dcterms:created>
  <dcterms:modified xsi:type="dcterms:W3CDTF">2019-09-09T17:01:38Z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