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sldIdLst>
    <p:sldId id="256" r:id="rId2"/>
    <p:sldId id="262" r:id="rId3"/>
    <p:sldId id="263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035591-A2F4-46D5-AEF8-611F8E076D9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E74B20-D08F-4F33-92F9-76F629BB44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hs-hso.org/?q=pac/sub/mentoring/training" TargetMode="External"/><Relationship Id="rId2" Type="http://schemas.openxmlformats.org/officeDocument/2006/relationships/hyperlink" Target="http://usphs-hso.org/?q=pac/sub/mentoring/progra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610600" cy="259079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Utilizing Mentoring for Personal, Professional, and Career Development:</a:t>
            </a:r>
            <a:br>
              <a:rPr lang="en-US" sz="3200" dirty="0"/>
            </a:br>
            <a:br>
              <a:rPr lang="en-US" sz="3200" dirty="0"/>
            </a:br>
            <a:r>
              <a:rPr lang="en-US" sz="1800" dirty="0"/>
              <a:t>The role mentorship can play in advancing your career in the </a:t>
            </a:r>
            <a:br>
              <a:rPr lang="en-US" sz="1800" dirty="0"/>
            </a:br>
            <a:r>
              <a:rPr lang="en-US" sz="1800" dirty="0"/>
              <a:t>United States Public Health Service (UPHS), Commissioned Corps.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Session 1 of 3</a:t>
            </a:r>
            <a:br>
              <a:rPr lang="en-US" sz="1800" dirty="0"/>
            </a:br>
            <a:r>
              <a:rPr lang="en-US" sz="1800" dirty="0"/>
              <a:t>BASPAG Career &amp; Professional Development Series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458511"/>
          </a:xfrm>
        </p:spPr>
        <p:txBody>
          <a:bodyPr>
            <a:normAutofit/>
          </a:bodyPr>
          <a:lstStyle/>
          <a:p>
            <a:endParaRPr lang="en-US" sz="2000" b="1" dirty="0"/>
          </a:p>
          <a:p>
            <a:r>
              <a:rPr lang="en-US" sz="1200" b="1" dirty="0"/>
              <a:t>Presented &amp; Prepared by: </a:t>
            </a:r>
          </a:p>
          <a:p>
            <a:r>
              <a:rPr lang="en-US" sz="1200" b="1" dirty="0"/>
              <a:t>CDR Malaysia Gresham, BCD, LICSW, USPHS &amp; </a:t>
            </a:r>
          </a:p>
          <a:p>
            <a:r>
              <a:rPr lang="en-US" sz="1200" b="1" dirty="0"/>
              <a:t>CDR Aimee Williams, BCD, LCSW-C, USPHS</a:t>
            </a:r>
          </a:p>
          <a:p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343303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3200" dirty="0"/>
              <a:t>The Oxford dictionary defines mentorship as </a:t>
            </a:r>
          </a:p>
          <a:p>
            <a:pPr marL="0" indent="0" algn="ctr">
              <a:buNone/>
            </a:pPr>
            <a:r>
              <a:rPr lang="en-US" sz="3200" dirty="0"/>
              <a:t>“</a:t>
            </a:r>
            <a:r>
              <a:rPr lang="en-US" sz="3200" i="1" dirty="0"/>
              <a:t>the guidance provided by a mentor, especially an experienced person in a company or educational institution.”</a:t>
            </a:r>
          </a:p>
          <a:p>
            <a:pPr marL="0" indent="0" algn="ctr"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Mentorship?</a:t>
            </a:r>
          </a:p>
        </p:txBody>
      </p:sp>
    </p:spTree>
    <p:extLst>
      <p:ext uri="{BB962C8B-B14F-4D97-AF65-F5344CB8AC3E}">
        <p14:creationId xmlns:p14="http://schemas.microsoft.com/office/powerpoint/2010/main" val="233038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/>
              <a:t>1. Often, you think you know more, than you really do!</a:t>
            </a:r>
          </a:p>
          <a:p>
            <a:pPr marL="0" indent="0">
              <a:buNone/>
            </a:pPr>
            <a:r>
              <a:rPr lang="en-US" sz="2000" dirty="0"/>
              <a:t>2. You can spare yourself major mistakes, by learning from your mentors mistakes!</a:t>
            </a:r>
          </a:p>
          <a:p>
            <a:pPr marL="0" indent="0">
              <a:buNone/>
            </a:pPr>
            <a:r>
              <a:rPr lang="en-US" sz="2000" dirty="0"/>
              <a:t>3. You can build your network faster!</a:t>
            </a:r>
          </a:p>
          <a:p>
            <a:pPr marL="0" indent="0">
              <a:buNone/>
            </a:pPr>
            <a:r>
              <a:rPr lang="en-US" sz="2000" dirty="0"/>
              <a:t>4. You have career goals that are ambitious and with the guidance and support of a mentor, you can develop a short and long term plan. </a:t>
            </a:r>
          </a:p>
          <a:p>
            <a:pPr marL="0" indent="0">
              <a:buNone/>
            </a:pPr>
            <a:r>
              <a:rPr lang="en-US" sz="2000" dirty="0"/>
              <a:t>5. Who better to replace your mentor as they move on - than the one in which they mentor?</a:t>
            </a:r>
          </a:p>
          <a:p>
            <a:pPr marL="0" indent="0">
              <a:buNone/>
            </a:pPr>
            <a:r>
              <a:rPr lang="en-US" sz="2000" dirty="0"/>
              <a:t>6. Although the truth can hurt, you have someone you trust and respect that will be honest with you. </a:t>
            </a:r>
          </a:p>
          <a:p>
            <a:pPr marL="0" indent="0">
              <a:buNone/>
            </a:pPr>
            <a:r>
              <a:rPr lang="en-US" sz="2000" dirty="0"/>
              <a:t>7. In the world of the Commissioned Corps, being complacent could potentially impact your ability to promote! Your mentor can remind you of this.  </a:t>
            </a:r>
          </a:p>
          <a:p>
            <a:pPr marL="0" indent="0">
              <a:buNone/>
            </a:pPr>
            <a:r>
              <a:rPr lang="en-US" sz="2000" dirty="0"/>
              <a:t>8. Your mentor is there during the good and bad times! But knows, the whole picture and can remind you how far you have come. </a:t>
            </a:r>
          </a:p>
          <a:p>
            <a:pPr marL="0" indent="0">
              <a:buNone/>
            </a:pPr>
            <a:r>
              <a:rPr lang="en-US" sz="2000" dirty="0"/>
              <a:t>9. Without one, your career may hit a ceiling!</a:t>
            </a:r>
          </a:p>
          <a:p>
            <a:pPr marL="0" indent="0">
              <a:buNone/>
            </a:pPr>
            <a:r>
              <a:rPr lang="en-US" sz="2000" dirty="0"/>
              <a:t>10. You will learn how to mentor!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Why is Mentorship Important?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0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Mentor:</a:t>
            </a:r>
          </a:p>
          <a:p>
            <a:pPr marL="0" indent="0">
              <a:buNone/>
            </a:pPr>
            <a:r>
              <a:rPr lang="en-US" sz="1400" dirty="0"/>
              <a:t>Based on research in the field of mentoring, mentees identified that mentors should be:</a:t>
            </a:r>
          </a:p>
          <a:p>
            <a:pPr marL="0" indent="0">
              <a:buNone/>
            </a:pPr>
            <a:endParaRPr lang="en-US" sz="1400" dirty="0"/>
          </a:p>
          <a:p>
            <a:pPr marL="285750" indent="-285750"/>
            <a:r>
              <a:rPr lang="en-US" sz="1400" dirty="0"/>
              <a:t>Altruistic, honest, trustworthy, and active listeners.</a:t>
            </a:r>
          </a:p>
          <a:p>
            <a:pPr marL="285750" indent="-285750"/>
            <a:endParaRPr lang="en-US" sz="1400" dirty="0"/>
          </a:p>
          <a:p>
            <a:pPr marL="285750" indent="-285750"/>
            <a:r>
              <a:rPr lang="en-US" sz="1400" dirty="0"/>
              <a:t>Have previous mentorship &amp; a wealth of professional experience.</a:t>
            </a:r>
          </a:p>
          <a:p>
            <a:pPr marL="0" indent="0">
              <a:buNone/>
            </a:pPr>
            <a:endParaRPr lang="en-US" sz="1400" dirty="0"/>
          </a:p>
          <a:p>
            <a:pPr marL="285750" indent="-285750"/>
            <a:r>
              <a:rPr lang="en-US" sz="1400" dirty="0"/>
              <a:t>Be accessible and able to identify and support the development of potential strengths and skills in their mentees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Mentee:</a:t>
            </a:r>
          </a:p>
          <a:p>
            <a:pPr marL="0" indent="0">
              <a:buNone/>
            </a:pPr>
            <a:r>
              <a:rPr lang="en-US" sz="1400" dirty="0"/>
              <a:t>Based on the same research, mentors identified that for mentees to gain the most and have the a positive experience they should be:</a:t>
            </a:r>
          </a:p>
          <a:p>
            <a:pPr marL="0" indent="0">
              <a:buNone/>
            </a:pPr>
            <a:endParaRPr lang="en-US" sz="1400" dirty="0"/>
          </a:p>
          <a:p>
            <a:pPr marL="285750" indent="-285750"/>
            <a:r>
              <a:rPr lang="en-US" sz="1400" dirty="0"/>
              <a:t>Open to feedback and be active listeners. </a:t>
            </a:r>
          </a:p>
          <a:p>
            <a:pPr marL="285750" indent="-285750"/>
            <a:endParaRPr lang="en-US" sz="1400" dirty="0"/>
          </a:p>
          <a:p>
            <a:pPr marL="285750" indent="-285750"/>
            <a:r>
              <a:rPr lang="en-US" sz="1400" dirty="0"/>
              <a:t>Respectful of their mentor’s input and time.</a:t>
            </a:r>
          </a:p>
          <a:p>
            <a:pPr marL="285750" indent="-285750"/>
            <a:endParaRPr lang="en-US" sz="1400" dirty="0"/>
          </a:p>
          <a:p>
            <a:pPr marL="285750" indent="-285750"/>
            <a:r>
              <a:rPr lang="en-US" sz="1400" dirty="0"/>
              <a:t>Responsible! Which means paying attention to time lines, and taking responsibility for “driving the Relationship.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Characteristics of Effective</a:t>
            </a:r>
            <a:br>
              <a:rPr lang="en-US" sz="3200" dirty="0"/>
            </a:br>
            <a:r>
              <a:rPr lang="en-US" sz="3200" dirty="0"/>
              <a:t> Mentors &amp; Mentees…</a:t>
            </a:r>
          </a:p>
        </p:txBody>
      </p:sp>
    </p:spTree>
    <p:extLst>
      <p:ext uri="{BB962C8B-B14F-4D97-AF65-F5344CB8AC3E}">
        <p14:creationId xmlns:p14="http://schemas.microsoft.com/office/powerpoint/2010/main" val="112310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/>
              <a:t>What role do you envision a mentor  would play in your life? The following are roles in which one or several mentors can assist:</a:t>
            </a:r>
          </a:p>
          <a:p>
            <a:endParaRPr lang="en-US" sz="1800" dirty="0"/>
          </a:p>
          <a:p>
            <a:r>
              <a:rPr lang="en-US" sz="1800" b="1" dirty="0"/>
              <a:t>Career guidance </a:t>
            </a:r>
            <a:r>
              <a:rPr lang="en-US" sz="1800" dirty="0"/>
              <a:t>– participants meant that effective mentors act as guides rather than as supervisors who direct their mentees’ activities.</a:t>
            </a:r>
          </a:p>
          <a:p>
            <a:r>
              <a:rPr lang="en-US" sz="1800" b="1" dirty="0"/>
              <a:t>Emotional support </a:t>
            </a:r>
            <a:r>
              <a:rPr lang="en-US" sz="1800" dirty="0"/>
              <a:t>– guide the mentee in making decisions surrounding how toe stablish a health work/life balance.</a:t>
            </a:r>
          </a:p>
          <a:p>
            <a:r>
              <a:rPr lang="en-US" sz="1800" b="1" dirty="0"/>
              <a:t>Career planning </a:t>
            </a:r>
            <a:r>
              <a:rPr lang="en-US" sz="1800" dirty="0"/>
              <a:t>– assist the mentee in establish short and long-term goals, and keeping them on track to reaching there goals.</a:t>
            </a:r>
          </a:p>
          <a:p>
            <a:r>
              <a:rPr lang="en-US" sz="1800" b="1" dirty="0"/>
              <a:t>Career navigation – </a:t>
            </a:r>
            <a:r>
              <a:rPr lang="en-US" sz="1800" dirty="0"/>
              <a:t>assist mentees with navigating positions, agencies, and institutions that can be confusing Ex: USA Jobs.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a Mentor</a:t>
            </a:r>
          </a:p>
        </p:txBody>
      </p:sp>
    </p:spTree>
    <p:extLst>
      <p:ext uri="{BB962C8B-B14F-4D97-AF65-F5344CB8AC3E}">
        <p14:creationId xmlns:p14="http://schemas.microsoft.com/office/powerpoint/2010/main" val="165040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In academic medicine, mentorship has been positively associated with promotion, grant funding, job satisfaction, time spent on research, and publication success – How does this translate to your role in the Commissioned Corps?</a:t>
            </a:r>
          </a:p>
          <a:p>
            <a:pPr marL="109728" indent="0">
              <a:buNone/>
            </a:pPr>
            <a:endParaRPr lang="en-US" sz="1800" dirty="0"/>
          </a:p>
          <a:p>
            <a:r>
              <a:rPr lang="en-US" sz="1800" dirty="0"/>
              <a:t>Mentoring not only provides benefits to the mentee, but is an often forgotten retention tool!</a:t>
            </a:r>
          </a:p>
          <a:p>
            <a:endParaRPr lang="en-US" sz="1800" dirty="0"/>
          </a:p>
          <a:p>
            <a:pPr marL="109728" indent="0">
              <a:buNone/>
            </a:pPr>
            <a:endParaRPr lang="en-US" sz="1800" dirty="0"/>
          </a:p>
          <a:p>
            <a:pPr marL="109728" indent="0" algn="ctr">
              <a:buNone/>
            </a:pPr>
            <a:r>
              <a:rPr lang="en-US" sz="1400" dirty="0"/>
              <a:t>If you haven’t signed up to participate in the HSO Mentoring Program (Mentee or Mentor), please go to the following site:</a:t>
            </a:r>
          </a:p>
          <a:p>
            <a:pPr marL="109728" indent="0" algn="ctr">
              <a:buNone/>
            </a:pPr>
            <a:r>
              <a:rPr lang="en-US" sz="1400" dirty="0">
                <a:hlinkClick r:id="rId2"/>
              </a:rPr>
              <a:t>http://usphs-hso.org/?q=pac/sub/mentoring/program</a:t>
            </a:r>
            <a:endParaRPr lang="en-US" sz="1400" dirty="0"/>
          </a:p>
          <a:p>
            <a:pPr marL="109728" indent="0" algn="ctr">
              <a:buNone/>
            </a:pPr>
            <a:r>
              <a:rPr lang="en-US" sz="1400" dirty="0"/>
              <a:t>For training and resources on mentoring, please go to the following site:</a:t>
            </a:r>
          </a:p>
          <a:p>
            <a:pPr marL="109728" indent="0" algn="ctr">
              <a:buNone/>
            </a:pPr>
            <a:r>
              <a:rPr lang="en-US" sz="1400" dirty="0">
                <a:hlinkClick r:id="rId3"/>
              </a:rPr>
              <a:t>http://www.usphs-hso.org/?q=pac/sub/mentoring/training</a:t>
            </a:r>
            <a:endParaRPr lang="en-US" sz="1400" dirty="0"/>
          </a:p>
          <a:p>
            <a:pPr marL="109728" indent="0">
              <a:buNone/>
            </a:pPr>
            <a:endParaRPr lang="en-US" sz="1400" dirty="0"/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Mentorship</a:t>
            </a:r>
          </a:p>
        </p:txBody>
      </p:sp>
    </p:spTree>
    <p:extLst>
      <p:ext uri="{BB962C8B-B14F-4D97-AF65-F5344CB8AC3E}">
        <p14:creationId xmlns:p14="http://schemas.microsoft.com/office/powerpoint/2010/main" val="500376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Health Services Officer Category (15 July, 2015). Mentoring. Retrieved from 	http://www.usphs-hso.org/?q=pac/sub/mentoring</a:t>
            </a:r>
          </a:p>
          <a:p>
            <a:pPr marL="0" indent="0">
              <a:buNone/>
            </a:pPr>
            <a:r>
              <a:rPr lang="en-US" sz="1400" dirty="0"/>
              <a:t>Oxford Dictionaries (07 July, 2015). Retrieved from http://www.oxforddictionaries.com 	/us/definition/</a:t>
            </a:r>
            <a:r>
              <a:rPr lang="en-US" sz="1400" dirty="0" err="1"/>
              <a:t>american_english</a:t>
            </a:r>
            <a:r>
              <a:rPr lang="en-US" sz="1400" dirty="0"/>
              <a:t>/mentorship</a:t>
            </a:r>
          </a:p>
          <a:p>
            <a:pPr marL="0" indent="0">
              <a:buNone/>
            </a:pPr>
            <a:r>
              <a:rPr lang="en-US" sz="1400" dirty="0"/>
              <a:t>Reid, B. M., </a:t>
            </a:r>
            <a:r>
              <a:rPr lang="en-US" sz="1400" dirty="0" err="1"/>
              <a:t>Misky</a:t>
            </a:r>
            <a:r>
              <a:rPr lang="en-US" sz="1400" dirty="0"/>
              <a:t>, G., Harrison, R., Sharpe, B., </a:t>
            </a:r>
            <a:r>
              <a:rPr lang="en-US" sz="1400" dirty="0" err="1"/>
              <a:t>Auerbach</a:t>
            </a:r>
            <a:r>
              <a:rPr lang="en-US" sz="1400" dirty="0"/>
              <a:t>, A., &amp;  </a:t>
            </a:r>
            <a:r>
              <a:rPr lang="en-US" sz="1400" dirty="0" err="1"/>
              <a:t>Glasheen</a:t>
            </a:r>
            <a:r>
              <a:rPr lang="en-US" sz="1400" dirty="0"/>
              <a:t>, J.J. (2011). 	Mentorship, productivity, and promotion among academic hospitalists. </a:t>
            </a:r>
            <a:r>
              <a:rPr lang="en-US" sz="1400" i="1" dirty="0"/>
              <a:t>Journal of 	Generalist	Intern Medicine</a:t>
            </a:r>
            <a:r>
              <a:rPr lang="en-US" sz="1400" dirty="0"/>
              <a:t>, </a:t>
            </a:r>
            <a:r>
              <a:rPr lang="en-US" sz="1400" i="1" dirty="0"/>
              <a:t>27(23)</a:t>
            </a:r>
            <a:r>
              <a:rPr lang="en-US" sz="14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Straus, S. E., Johnson, M. O., Marquez, C., &amp; Feldman, M. D. (2013). Characteristics of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successful and failed mentoring relationships: A qualitative study across two 	academic health centers. </a:t>
            </a:r>
            <a:r>
              <a:rPr lang="en-US" sz="1400" i="1" dirty="0"/>
              <a:t>Journal of the Association of American Medical Colleges</a:t>
            </a:r>
            <a:r>
              <a:rPr lang="en-US" sz="1400" dirty="0"/>
              <a:t>, 	88</a:t>
            </a:r>
            <a:r>
              <a:rPr lang="en-US" sz="1400" i="1" dirty="0"/>
              <a:t>(1</a:t>
            </a:r>
            <a:r>
              <a:rPr lang="en-US" sz="1400" dirty="0"/>
              <a:t>), 82–89. doi:10.1097/ACM.0b013e31827647a0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</p:spTree>
    <p:extLst>
      <p:ext uri="{BB962C8B-B14F-4D97-AF65-F5344CB8AC3E}">
        <p14:creationId xmlns:p14="http://schemas.microsoft.com/office/powerpoint/2010/main" val="1346822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626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      Utilizing Mentoring for Personal, Professional, and Career Development:  The role mentorship can play in advancing your career in the  United States Public Health Service (UPHS), Commissioned Corps.  Session 1 of 3 BASPAG Career &amp; Professional Development Series</vt:lpstr>
      <vt:lpstr>What is Mentorship?</vt:lpstr>
      <vt:lpstr> Why is Mentorship Important? </vt:lpstr>
      <vt:lpstr>Characteristics of Effective  Mentors &amp; Mentees…</vt:lpstr>
      <vt:lpstr>Role of a Mentor</vt:lpstr>
      <vt:lpstr>Benefits of Mentorship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2018-10-23T17:55:22Z</dcterms:created>
  <dcterms:modified xsi:type="dcterms:W3CDTF">2018-10-23T17:55:26Z</dcterms:modified>
</cp:coreProperties>
</file>