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5"/>
  </p:notesMasterIdLst>
  <p:sldIdLst>
    <p:sldId id="264" r:id="rId2"/>
    <p:sldId id="258" r:id="rId3"/>
    <p:sldId id="261" r:id="rId4"/>
    <p:sldId id="262" r:id="rId5"/>
    <p:sldId id="286" r:id="rId6"/>
    <p:sldId id="312" r:id="rId7"/>
    <p:sldId id="341" r:id="rId8"/>
    <p:sldId id="342" r:id="rId9"/>
    <p:sldId id="323" r:id="rId10"/>
    <p:sldId id="351" r:id="rId11"/>
    <p:sldId id="343" r:id="rId12"/>
    <p:sldId id="344" r:id="rId13"/>
    <p:sldId id="345" r:id="rId14"/>
    <p:sldId id="352" r:id="rId15"/>
    <p:sldId id="346" r:id="rId16"/>
    <p:sldId id="340" r:id="rId17"/>
    <p:sldId id="348" r:id="rId18"/>
    <p:sldId id="347" r:id="rId19"/>
    <p:sldId id="349" r:id="rId20"/>
    <p:sldId id="353" r:id="rId21"/>
    <p:sldId id="350" r:id="rId22"/>
    <p:sldId id="331" r:id="rId23"/>
    <p:sldId id="33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77" autoAdjust="0"/>
  </p:normalViewPr>
  <p:slideViewPr>
    <p:cSldViewPr>
      <p:cViewPr varScale="1">
        <p:scale>
          <a:sx n="112" d="100"/>
          <a:sy n="112" d="100"/>
        </p:scale>
        <p:origin x="158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9DC612-7D0D-4224-AA60-1FC6117F47A8}" type="datetimeFigureOut">
              <a:rPr lang="en-US" smtClean="0"/>
              <a:pPr/>
              <a:t>10/23/2018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168C49-A76C-47F3-AA2D-DFC4EE774488}" type="slidenum">
              <a:rPr lang="en-US" smtClean="0"/>
              <a:pPr/>
              <a:t>‹#›</a:t>
            </a:fld>
            <a:endParaRPr lang="en-US" dirty="0"/>
          </a:p>
        </p:txBody>
      </p:sp>
    </p:spTree>
    <p:extLst>
      <p:ext uri="{BB962C8B-B14F-4D97-AF65-F5344CB8AC3E}">
        <p14:creationId xmlns:p14="http://schemas.microsoft.com/office/powerpoint/2010/main" val="4126413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Leadership IQ, “Talent Management in America and China”</a:t>
            </a:r>
          </a:p>
          <a:p>
            <a:endParaRPr lang="en-US" dirty="0"/>
          </a:p>
        </p:txBody>
      </p:sp>
      <p:sp>
        <p:nvSpPr>
          <p:cNvPr id="4" name="Slide Number Placeholder 3"/>
          <p:cNvSpPr>
            <a:spLocks noGrp="1"/>
          </p:cNvSpPr>
          <p:nvPr>
            <p:ph type="sldNum" sz="quarter" idx="10"/>
          </p:nvPr>
        </p:nvSpPr>
        <p:spPr/>
        <p:txBody>
          <a:bodyPr/>
          <a:lstStyle/>
          <a:p>
            <a:fld id="{81168C49-A76C-47F3-AA2D-DFC4EE774488}"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Center for Creative Leadership</a:t>
            </a:r>
          </a:p>
        </p:txBody>
      </p:sp>
      <p:sp>
        <p:nvSpPr>
          <p:cNvPr id="4" name="Slide Number Placeholder 3"/>
          <p:cNvSpPr>
            <a:spLocks noGrp="1"/>
          </p:cNvSpPr>
          <p:nvPr>
            <p:ph type="sldNum" sz="quarter" idx="10"/>
          </p:nvPr>
        </p:nvSpPr>
        <p:spPr/>
        <p:txBody>
          <a:bodyPr/>
          <a:lstStyle/>
          <a:p>
            <a:fld id="{81168C49-A76C-47F3-AA2D-DFC4EE774488}"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According to the Center for Creative Leadership,</a:t>
            </a:r>
            <a:r>
              <a:rPr lang="en-US" baseline="0" dirty="0"/>
              <a:t> </a:t>
            </a:r>
            <a:r>
              <a:rPr lang="en-US" sz="1200" dirty="0">
                <a:solidFill>
                  <a:srgbClr val="0070C0"/>
                </a:solidFill>
              </a:rPr>
              <a:t>what Ronald Heifetz calls </a:t>
            </a:r>
            <a:endParaRPr lang="en-US" dirty="0"/>
          </a:p>
        </p:txBody>
      </p:sp>
      <p:sp>
        <p:nvSpPr>
          <p:cNvPr id="4" name="Slide Number Placeholder 3"/>
          <p:cNvSpPr>
            <a:spLocks noGrp="1"/>
          </p:cNvSpPr>
          <p:nvPr>
            <p:ph type="sldNum" sz="quarter" idx="10"/>
          </p:nvPr>
        </p:nvSpPr>
        <p:spPr/>
        <p:txBody>
          <a:bodyPr/>
          <a:lstStyle/>
          <a:p>
            <a:fld id="{81168C49-A76C-47F3-AA2D-DFC4EE774488}"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E1921B2-755C-4549-91A9-7007A7487C4D}" type="datetime1">
              <a:rPr lang="en-US" smtClean="0"/>
              <a:t>10/23/2018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634FC6-9F0D-4276-B8D7-8F6BABA4251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A1EC94-C1AA-4D2E-8A9A-58ED4116FD51}" type="datetime1">
              <a:rPr lang="en-US" smtClean="0"/>
              <a:t>10/23/2018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634FC6-9F0D-4276-B8D7-8F6BABA4251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860E60-5603-452A-8ED4-49A7C82DF425}" type="datetime1">
              <a:rPr lang="en-US" smtClean="0"/>
              <a:t>10/23/2018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634FC6-9F0D-4276-B8D7-8F6BABA4251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A9A4F2-74F1-47FE-9138-C66E88AD1C04}" type="datetime1">
              <a:rPr lang="en-US" smtClean="0"/>
              <a:t>10/23/2018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634FC6-9F0D-4276-B8D7-8F6BABA4251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E4B681-6B67-45F2-A875-8D0DCFCE9DCD}" type="datetime1">
              <a:rPr lang="en-US" smtClean="0"/>
              <a:t>10/23/2018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634FC6-9F0D-4276-B8D7-8F6BABA4251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EE2516-7981-47F9-BCCD-214B77C80973}" type="datetime1">
              <a:rPr lang="en-US" smtClean="0"/>
              <a:t>10/23/2018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634FC6-9F0D-4276-B8D7-8F6BABA4251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F1DEDDB-7A40-4267-8C34-6CA015C90F9B}" type="datetime1">
              <a:rPr lang="en-US" smtClean="0"/>
              <a:t>10/23/2018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634FC6-9F0D-4276-B8D7-8F6BABA4251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DBF8AC-7F3E-4639-A874-345DDB093DC0}" type="datetime1">
              <a:rPr lang="en-US" smtClean="0"/>
              <a:t>10/23/2018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634FC6-9F0D-4276-B8D7-8F6BABA4251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8E781D-9AC8-43BE-88AE-9B5FFCF7CF5B}" type="datetime1">
              <a:rPr lang="en-US" smtClean="0"/>
              <a:t>10/23/2018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634FC6-9F0D-4276-B8D7-8F6BABA4251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F9CFFD-09E0-4490-A3E2-554ED9E4B1E4}" type="datetime1">
              <a:rPr lang="en-US" smtClean="0"/>
              <a:t>10/23/2018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634FC6-9F0D-4276-B8D7-8F6BABA4251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EA2163-C2D4-4C4B-B6EE-A9AAA11480E1}" type="datetime1">
              <a:rPr lang="en-US" smtClean="0"/>
              <a:t>10/23/2018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634FC6-9F0D-4276-B8D7-8F6BABA4251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61CCE6-9780-46FC-9F96-32FB6E8B5DAD}" type="datetime1">
              <a:rPr lang="en-US" smtClean="0"/>
              <a:t>10/23/2018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634FC6-9F0D-4276-B8D7-8F6BABA425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USPHS Officer Leadership</a:t>
            </a:r>
          </a:p>
        </p:txBody>
      </p:sp>
      <p:sp>
        <p:nvSpPr>
          <p:cNvPr id="3" name="Content Placeholder 2"/>
          <p:cNvSpPr>
            <a:spLocks noGrp="1"/>
          </p:cNvSpPr>
          <p:nvPr>
            <p:ph idx="1"/>
          </p:nvPr>
        </p:nvSpPr>
        <p:spPr>
          <a:xfrm>
            <a:off x="533400" y="2209799"/>
            <a:ext cx="8153400" cy="3048001"/>
          </a:xfrm>
        </p:spPr>
        <p:txBody>
          <a:bodyPr>
            <a:noAutofit/>
          </a:bodyPr>
          <a:lstStyle/>
          <a:p>
            <a:pPr marL="0" indent="0" algn="ctr">
              <a:buNone/>
            </a:pPr>
            <a:r>
              <a:rPr lang="en-US" sz="2800" b="1" dirty="0"/>
              <a:t>We are “one team with one purpose”, working toward a common and extremely important goal – to protect, to promote, and advance the health and safety of our Nation. </a:t>
            </a:r>
          </a:p>
        </p:txBody>
      </p:sp>
      <p:sp>
        <p:nvSpPr>
          <p:cNvPr id="4" name="Title 1"/>
          <p:cNvSpPr txBox="1">
            <a:spLocks/>
          </p:cNvSpPr>
          <p:nvPr/>
        </p:nvSpPr>
        <p:spPr>
          <a:xfrm>
            <a:off x="4419600" y="6248400"/>
            <a:ext cx="4724400" cy="6096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dirty="0"/>
              <a:t>Mike </a:t>
            </a:r>
            <a:r>
              <a:rPr lang="en-US" sz="2000" dirty="0" err="1"/>
              <a:t>Flanigan</a:t>
            </a:r>
            <a:r>
              <a:rPr lang="en-US" sz="2000" dirty="0"/>
              <a:t>, vice president of </a:t>
            </a:r>
            <a:r>
              <a:rPr lang="en-US" sz="2000" dirty="0" err="1"/>
              <a:t>Expressionary</a:t>
            </a:r>
            <a:endParaRPr lang="en-US" sz="2000" dirty="0"/>
          </a:p>
        </p:txBody>
      </p:sp>
      <p:sp>
        <p:nvSpPr>
          <p:cNvPr id="5" name="Slide Number Placeholder 4"/>
          <p:cNvSpPr>
            <a:spLocks noGrp="1"/>
          </p:cNvSpPr>
          <p:nvPr>
            <p:ph type="sldNum" sz="quarter" idx="12"/>
          </p:nvPr>
        </p:nvSpPr>
        <p:spPr/>
        <p:txBody>
          <a:bodyPr/>
          <a:lstStyle/>
          <a:p>
            <a:fld id="{6B634FC6-9F0D-4276-B8D7-8F6BABA42515}"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Leadership</a:t>
            </a:r>
          </a:p>
        </p:txBody>
      </p:sp>
      <p:sp>
        <p:nvSpPr>
          <p:cNvPr id="3" name="Content Placeholder 2"/>
          <p:cNvSpPr>
            <a:spLocks noGrp="1"/>
          </p:cNvSpPr>
          <p:nvPr>
            <p:ph idx="1"/>
          </p:nvPr>
        </p:nvSpPr>
        <p:spPr/>
        <p:txBody>
          <a:bodyPr/>
          <a:lstStyle/>
          <a:p>
            <a:r>
              <a:rPr lang="en-US" dirty="0"/>
              <a:t>“You cannot lead where you will not go”</a:t>
            </a:r>
          </a:p>
        </p:txBody>
      </p:sp>
      <p:sp>
        <p:nvSpPr>
          <p:cNvPr id="4" name="Slide Number Placeholder 3"/>
          <p:cNvSpPr>
            <a:spLocks noGrp="1"/>
          </p:cNvSpPr>
          <p:nvPr>
            <p:ph type="sldNum" sz="quarter" idx="12"/>
          </p:nvPr>
        </p:nvSpPr>
        <p:spPr/>
        <p:txBody>
          <a:bodyPr/>
          <a:lstStyle/>
          <a:p>
            <a:fld id="{6B634FC6-9F0D-4276-B8D7-8F6BABA42515}" type="slidenum">
              <a:rPr lang="en-US" smtClean="0"/>
              <a:pPr/>
              <a:t>10</a:t>
            </a:fld>
            <a:endParaRPr lang="en-US" dirty="0"/>
          </a:p>
        </p:txBody>
      </p:sp>
      <p:sp>
        <p:nvSpPr>
          <p:cNvPr id="5" name="Title 1"/>
          <p:cNvSpPr txBox="1">
            <a:spLocks/>
          </p:cNvSpPr>
          <p:nvPr/>
        </p:nvSpPr>
        <p:spPr>
          <a:xfrm>
            <a:off x="5719916" y="6188529"/>
            <a:ext cx="3124200" cy="381000"/>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Former SG Jocelyn Elders</a:t>
            </a:r>
          </a:p>
        </p:txBody>
      </p:sp>
    </p:spTree>
    <p:extLst>
      <p:ext uri="{BB962C8B-B14F-4D97-AF65-F5344CB8AC3E}">
        <p14:creationId xmlns:p14="http://schemas.microsoft.com/office/powerpoint/2010/main" val="2621920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r>
              <a:rPr lang="en-US" dirty="0"/>
              <a:t>Evaluating Others</a:t>
            </a:r>
          </a:p>
        </p:txBody>
      </p:sp>
      <p:sp>
        <p:nvSpPr>
          <p:cNvPr id="3" name="Content Placeholder 2"/>
          <p:cNvSpPr>
            <a:spLocks noGrp="1"/>
          </p:cNvSpPr>
          <p:nvPr>
            <p:ph idx="1"/>
          </p:nvPr>
        </p:nvSpPr>
        <p:spPr>
          <a:xfrm>
            <a:off x="381000" y="2057400"/>
            <a:ext cx="8229600" cy="3200400"/>
          </a:xfrm>
        </p:spPr>
        <p:txBody>
          <a:bodyPr>
            <a:normAutofit/>
          </a:bodyPr>
          <a:lstStyle/>
          <a:p>
            <a:r>
              <a:rPr lang="en-US" dirty="0"/>
              <a:t>Before you criticize someone, you should walk a mile in their shoes.</a:t>
            </a:r>
          </a:p>
          <a:p>
            <a:r>
              <a:rPr lang="en-US" dirty="0"/>
              <a:t>That way, when you criticize them, you are a mile away from them</a:t>
            </a:r>
          </a:p>
          <a:p>
            <a:r>
              <a:rPr lang="en-US" dirty="0"/>
              <a:t>And you have their shoes</a:t>
            </a:r>
          </a:p>
        </p:txBody>
      </p:sp>
      <p:sp>
        <p:nvSpPr>
          <p:cNvPr id="4" name="Title 1"/>
          <p:cNvSpPr txBox="1">
            <a:spLocks/>
          </p:cNvSpPr>
          <p:nvPr/>
        </p:nvSpPr>
        <p:spPr>
          <a:xfrm>
            <a:off x="5943600" y="6188529"/>
            <a:ext cx="2590800" cy="381000"/>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SG  Boris </a:t>
            </a:r>
            <a:r>
              <a:rPr lang="en-US" dirty="0" err="1"/>
              <a:t>Lusinak</a:t>
            </a:r>
            <a:endParaRPr lang="en-US" dirty="0"/>
          </a:p>
        </p:txBody>
      </p:sp>
      <p:sp>
        <p:nvSpPr>
          <p:cNvPr id="5" name="Slide Number Placeholder 4"/>
          <p:cNvSpPr>
            <a:spLocks noGrp="1"/>
          </p:cNvSpPr>
          <p:nvPr>
            <p:ph type="sldNum" sz="quarter" idx="12"/>
          </p:nvPr>
        </p:nvSpPr>
        <p:spPr>
          <a:xfrm>
            <a:off x="6742471" y="6188529"/>
            <a:ext cx="2133600" cy="365125"/>
          </a:xfrm>
        </p:spPr>
        <p:txBody>
          <a:bodyPr/>
          <a:lstStyle/>
          <a:p>
            <a:fld id="{6B634FC6-9F0D-4276-B8D7-8F6BABA42515}" type="slidenum">
              <a:rPr lang="en-US" smtClean="0"/>
              <a:pPr/>
              <a:t>11</a:t>
            </a:fld>
            <a:endParaRPr lang="en-US" dirty="0"/>
          </a:p>
        </p:txBody>
      </p:sp>
    </p:spTree>
    <p:extLst>
      <p:ext uri="{BB962C8B-B14F-4D97-AF65-F5344CB8AC3E}">
        <p14:creationId xmlns:p14="http://schemas.microsoft.com/office/powerpoint/2010/main" val="2270670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r>
              <a:rPr lang="en-US" dirty="0"/>
              <a:t>Seize the High Road</a:t>
            </a:r>
          </a:p>
        </p:txBody>
      </p:sp>
      <p:sp>
        <p:nvSpPr>
          <p:cNvPr id="3" name="Content Placeholder 2"/>
          <p:cNvSpPr>
            <a:spLocks noGrp="1"/>
          </p:cNvSpPr>
          <p:nvPr>
            <p:ph idx="1"/>
          </p:nvPr>
        </p:nvSpPr>
        <p:spPr>
          <a:xfrm>
            <a:off x="381000" y="2057400"/>
            <a:ext cx="8229600" cy="3200400"/>
          </a:xfrm>
        </p:spPr>
        <p:txBody>
          <a:bodyPr>
            <a:normAutofit/>
          </a:bodyPr>
          <a:lstStyle/>
          <a:p>
            <a:r>
              <a:rPr lang="en-US" dirty="0">
                <a:solidFill>
                  <a:schemeClr val="bg2">
                    <a:lumMod val="25000"/>
                  </a:schemeClr>
                </a:solidFill>
              </a:rPr>
              <a:t>I learned long ago not to wrestle with a pig. </a:t>
            </a:r>
          </a:p>
          <a:p>
            <a:r>
              <a:rPr lang="en-US" dirty="0">
                <a:solidFill>
                  <a:schemeClr val="bg2">
                    <a:lumMod val="25000"/>
                  </a:schemeClr>
                </a:solidFill>
              </a:rPr>
              <a:t>You get dirty; and besides the pig likes it. </a:t>
            </a:r>
          </a:p>
        </p:txBody>
      </p:sp>
      <p:sp>
        <p:nvSpPr>
          <p:cNvPr id="4" name="Title 1"/>
          <p:cNvSpPr txBox="1">
            <a:spLocks/>
          </p:cNvSpPr>
          <p:nvPr/>
        </p:nvSpPr>
        <p:spPr>
          <a:xfrm>
            <a:off x="5943600" y="6188529"/>
            <a:ext cx="2590800" cy="381000"/>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a:t>Curys</a:t>
            </a:r>
            <a:r>
              <a:rPr lang="en-US" dirty="0"/>
              <a:t> Chang</a:t>
            </a:r>
          </a:p>
        </p:txBody>
      </p:sp>
      <p:sp>
        <p:nvSpPr>
          <p:cNvPr id="5" name="Slide Number Placeholder 4"/>
          <p:cNvSpPr>
            <a:spLocks noGrp="1"/>
          </p:cNvSpPr>
          <p:nvPr>
            <p:ph type="sldNum" sz="quarter" idx="12"/>
          </p:nvPr>
        </p:nvSpPr>
        <p:spPr>
          <a:xfrm>
            <a:off x="6742471" y="6188529"/>
            <a:ext cx="2133600" cy="365125"/>
          </a:xfrm>
        </p:spPr>
        <p:txBody>
          <a:bodyPr/>
          <a:lstStyle/>
          <a:p>
            <a:fld id="{6B634FC6-9F0D-4276-B8D7-8F6BABA42515}" type="slidenum">
              <a:rPr lang="en-US" smtClean="0"/>
              <a:pPr/>
              <a:t>12</a:t>
            </a:fld>
            <a:endParaRPr lang="en-US" dirty="0"/>
          </a:p>
        </p:txBody>
      </p:sp>
    </p:spTree>
    <p:extLst>
      <p:ext uri="{BB962C8B-B14F-4D97-AF65-F5344CB8AC3E}">
        <p14:creationId xmlns:p14="http://schemas.microsoft.com/office/powerpoint/2010/main" val="2505088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r>
              <a:rPr lang="en-US" dirty="0"/>
              <a:t>Know Yourself</a:t>
            </a:r>
          </a:p>
        </p:txBody>
      </p:sp>
      <p:sp>
        <p:nvSpPr>
          <p:cNvPr id="3" name="Content Placeholder 2"/>
          <p:cNvSpPr>
            <a:spLocks noGrp="1"/>
          </p:cNvSpPr>
          <p:nvPr>
            <p:ph idx="1"/>
          </p:nvPr>
        </p:nvSpPr>
        <p:spPr>
          <a:xfrm>
            <a:off x="381000" y="2057400"/>
            <a:ext cx="8229600" cy="3200400"/>
          </a:xfrm>
        </p:spPr>
        <p:txBody>
          <a:bodyPr>
            <a:normAutofit/>
          </a:bodyPr>
          <a:lstStyle/>
          <a:p>
            <a:r>
              <a:rPr lang="en-US" dirty="0">
                <a:solidFill>
                  <a:schemeClr val="tx2">
                    <a:lumMod val="75000"/>
                  </a:schemeClr>
                </a:solidFill>
              </a:rPr>
              <a:t>What are your strengths? </a:t>
            </a:r>
          </a:p>
          <a:p>
            <a:r>
              <a:rPr lang="en-US" dirty="0">
                <a:solidFill>
                  <a:schemeClr val="tx2">
                    <a:lumMod val="75000"/>
                  </a:schemeClr>
                </a:solidFill>
              </a:rPr>
              <a:t>Identify and be honest about your weaknesses</a:t>
            </a:r>
          </a:p>
          <a:p>
            <a:r>
              <a:rPr lang="en-US" dirty="0">
                <a:solidFill>
                  <a:schemeClr val="tx2">
                    <a:lumMod val="75000"/>
                  </a:schemeClr>
                </a:solidFill>
              </a:rPr>
              <a:t>Be the first to admit that you are wrong or made a mistake</a:t>
            </a:r>
          </a:p>
          <a:p>
            <a:r>
              <a:rPr lang="en-US" dirty="0">
                <a:solidFill>
                  <a:schemeClr val="tx2">
                    <a:lumMod val="75000"/>
                  </a:schemeClr>
                </a:solidFill>
              </a:rPr>
              <a:t>Present solutions</a:t>
            </a:r>
          </a:p>
        </p:txBody>
      </p:sp>
      <p:sp>
        <p:nvSpPr>
          <p:cNvPr id="4" name="Title 1"/>
          <p:cNvSpPr txBox="1">
            <a:spLocks/>
          </p:cNvSpPr>
          <p:nvPr/>
        </p:nvSpPr>
        <p:spPr>
          <a:xfrm>
            <a:off x="5715000" y="6188529"/>
            <a:ext cx="3124200" cy="381000"/>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Lou Ann Rector, USDA</a:t>
            </a:r>
          </a:p>
        </p:txBody>
      </p:sp>
      <p:sp>
        <p:nvSpPr>
          <p:cNvPr id="5" name="Slide Number Placeholder 4"/>
          <p:cNvSpPr>
            <a:spLocks noGrp="1"/>
          </p:cNvSpPr>
          <p:nvPr>
            <p:ph type="sldNum" sz="quarter" idx="12"/>
          </p:nvPr>
        </p:nvSpPr>
        <p:spPr/>
        <p:txBody>
          <a:bodyPr/>
          <a:lstStyle/>
          <a:p>
            <a:fld id="{6B634FC6-9F0D-4276-B8D7-8F6BABA42515}" type="slidenum">
              <a:rPr lang="en-US" smtClean="0"/>
              <a:pPr/>
              <a:t>13</a:t>
            </a:fld>
            <a:endParaRPr lang="en-US" dirty="0"/>
          </a:p>
        </p:txBody>
      </p:sp>
    </p:spTree>
    <p:extLst>
      <p:ext uri="{BB962C8B-B14F-4D97-AF65-F5344CB8AC3E}">
        <p14:creationId xmlns:p14="http://schemas.microsoft.com/office/powerpoint/2010/main" val="2010872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1143000"/>
          </a:xfrm>
        </p:spPr>
        <p:txBody>
          <a:bodyPr>
            <a:normAutofit fontScale="90000"/>
          </a:bodyPr>
          <a:lstStyle/>
          <a:p>
            <a:br>
              <a:rPr lang="en-US" dirty="0"/>
            </a:br>
            <a:r>
              <a:rPr lang="en-US" dirty="0"/>
              <a:t>Integrity</a:t>
            </a:r>
          </a:p>
        </p:txBody>
      </p:sp>
      <p:sp>
        <p:nvSpPr>
          <p:cNvPr id="3" name="Content Placeholder 2"/>
          <p:cNvSpPr>
            <a:spLocks noGrp="1"/>
          </p:cNvSpPr>
          <p:nvPr>
            <p:ph idx="1"/>
          </p:nvPr>
        </p:nvSpPr>
        <p:spPr>
          <a:xfrm>
            <a:off x="457200" y="2027237"/>
            <a:ext cx="8229600" cy="4525963"/>
          </a:xfrm>
        </p:spPr>
        <p:txBody>
          <a:bodyPr/>
          <a:lstStyle/>
          <a:p>
            <a:r>
              <a:rPr lang="en-US" dirty="0"/>
              <a:t>“Integrity – Don’t leave home without it”</a:t>
            </a:r>
          </a:p>
        </p:txBody>
      </p:sp>
      <p:sp>
        <p:nvSpPr>
          <p:cNvPr id="4" name="Slide Number Placeholder 3"/>
          <p:cNvSpPr>
            <a:spLocks noGrp="1"/>
          </p:cNvSpPr>
          <p:nvPr>
            <p:ph type="sldNum" sz="quarter" idx="12"/>
          </p:nvPr>
        </p:nvSpPr>
        <p:spPr/>
        <p:txBody>
          <a:bodyPr/>
          <a:lstStyle/>
          <a:p>
            <a:fld id="{6B634FC6-9F0D-4276-B8D7-8F6BABA42515}" type="slidenum">
              <a:rPr lang="en-US" smtClean="0"/>
              <a:pPr/>
              <a:t>14</a:t>
            </a:fld>
            <a:endParaRPr lang="en-US" dirty="0"/>
          </a:p>
        </p:txBody>
      </p:sp>
    </p:spTree>
    <p:extLst>
      <p:ext uri="{BB962C8B-B14F-4D97-AF65-F5344CB8AC3E}">
        <p14:creationId xmlns:p14="http://schemas.microsoft.com/office/powerpoint/2010/main" val="686177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r>
              <a:rPr lang="en-US" dirty="0"/>
              <a:t>Honor Your Word</a:t>
            </a:r>
          </a:p>
        </p:txBody>
      </p:sp>
      <p:sp>
        <p:nvSpPr>
          <p:cNvPr id="3" name="Content Placeholder 2"/>
          <p:cNvSpPr>
            <a:spLocks noGrp="1"/>
          </p:cNvSpPr>
          <p:nvPr>
            <p:ph idx="1"/>
          </p:nvPr>
        </p:nvSpPr>
        <p:spPr>
          <a:xfrm>
            <a:off x="381000" y="1981200"/>
            <a:ext cx="8229600" cy="3200400"/>
          </a:xfrm>
        </p:spPr>
        <p:txBody>
          <a:bodyPr/>
          <a:lstStyle/>
          <a:p>
            <a:pPr marL="0" indent="0" algn="ctr">
              <a:buNone/>
            </a:pPr>
            <a:r>
              <a:rPr lang="en-US" dirty="0">
                <a:solidFill>
                  <a:schemeClr val="accent2">
                    <a:lumMod val="75000"/>
                  </a:schemeClr>
                </a:solidFill>
              </a:rPr>
              <a:t>Every time you break your word, you lose power.  Successful leaders keep their word and their promises.  You can accumulate all the toys and riches in the world, but you only have one reputation in life.  Your word is gold.  Honor it.    </a:t>
            </a:r>
          </a:p>
        </p:txBody>
      </p:sp>
      <p:sp>
        <p:nvSpPr>
          <p:cNvPr id="4" name="Title 1"/>
          <p:cNvSpPr txBox="1">
            <a:spLocks/>
          </p:cNvSpPr>
          <p:nvPr/>
        </p:nvSpPr>
        <p:spPr>
          <a:xfrm>
            <a:off x="5715000" y="6188529"/>
            <a:ext cx="3124200" cy="381000"/>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Sharif Khan</a:t>
            </a:r>
          </a:p>
        </p:txBody>
      </p:sp>
      <p:sp>
        <p:nvSpPr>
          <p:cNvPr id="5" name="Slide Number Placeholder 4"/>
          <p:cNvSpPr>
            <a:spLocks noGrp="1"/>
          </p:cNvSpPr>
          <p:nvPr>
            <p:ph type="sldNum" sz="quarter" idx="12"/>
          </p:nvPr>
        </p:nvSpPr>
        <p:spPr/>
        <p:txBody>
          <a:bodyPr/>
          <a:lstStyle/>
          <a:p>
            <a:fld id="{6B634FC6-9F0D-4276-B8D7-8F6BABA42515}" type="slidenum">
              <a:rPr lang="en-US" smtClean="0"/>
              <a:pPr/>
              <a:t>15</a:t>
            </a:fld>
            <a:endParaRPr lang="en-US" dirty="0"/>
          </a:p>
        </p:txBody>
      </p:sp>
    </p:spTree>
    <p:extLst>
      <p:ext uri="{BB962C8B-B14F-4D97-AF65-F5344CB8AC3E}">
        <p14:creationId xmlns:p14="http://schemas.microsoft.com/office/powerpoint/2010/main" val="1714635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normAutofit/>
          </a:bodyPr>
          <a:lstStyle/>
          <a:p>
            <a:r>
              <a:rPr lang="en-US" dirty="0"/>
              <a:t>Recognize Success</a:t>
            </a:r>
          </a:p>
        </p:txBody>
      </p:sp>
      <p:sp>
        <p:nvSpPr>
          <p:cNvPr id="3" name="Content Placeholder 2"/>
          <p:cNvSpPr>
            <a:spLocks noGrp="1"/>
          </p:cNvSpPr>
          <p:nvPr>
            <p:ph idx="1"/>
          </p:nvPr>
        </p:nvSpPr>
        <p:spPr>
          <a:xfrm>
            <a:off x="381000" y="2057400"/>
            <a:ext cx="8229600" cy="3200400"/>
          </a:xfrm>
        </p:spPr>
        <p:txBody>
          <a:bodyPr/>
          <a:lstStyle/>
          <a:p>
            <a:r>
              <a:rPr lang="en-US" dirty="0">
                <a:solidFill>
                  <a:schemeClr val="accent3">
                    <a:lumMod val="75000"/>
                  </a:schemeClr>
                </a:solidFill>
              </a:rPr>
              <a:t>A simple “Thank You” works wonders</a:t>
            </a:r>
          </a:p>
          <a:p>
            <a:r>
              <a:rPr lang="en-US" dirty="0">
                <a:solidFill>
                  <a:schemeClr val="accent3">
                    <a:lumMod val="75000"/>
                  </a:schemeClr>
                </a:solidFill>
              </a:rPr>
              <a:t>Create milestones for yourself</a:t>
            </a:r>
          </a:p>
          <a:p>
            <a:r>
              <a:rPr lang="en-US" dirty="0">
                <a:solidFill>
                  <a:schemeClr val="accent3">
                    <a:lumMod val="75000"/>
                  </a:schemeClr>
                </a:solidFill>
              </a:rPr>
              <a:t>Do not depend on public recognition or awards</a:t>
            </a:r>
          </a:p>
          <a:p>
            <a:r>
              <a:rPr lang="en-US" dirty="0">
                <a:solidFill>
                  <a:schemeClr val="accent3">
                    <a:lumMod val="75000"/>
                  </a:schemeClr>
                </a:solidFill>
              </a:rPr>
              <a:t>Be humble, yet proud of accomplishments  </a:t>
            </a:r>
          </a:p>
        </p:txBody>
      </p:sp>
      <p:sp>
        <p:nvSpPr>
          <p:cNvPr id="4" name="Title 1"/>
          <p:cNvSpPr txBox="1">
            <a:spLocks/>
          </p:cNvSpPr>
          <p:nvPr/>
        </p:nvSpPr>
        <p:spPr>
          <a:xfrm>
            <a:off x="5715000" y="6188529"/>
            <a:ext cx="3124200" cy="381000"/>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Lou Ann Rector, USDA</a:t>
            </a:r>
          </a:p>
        </p:txBody>
      </p:sp>
      <p:sp>
        <p:nvSpPr>
          <p:cNvPr id="5" name="Slide Number Placeholder 4"/>
          <p:cNvSpPr>
            <a:spLocks noGrp="1"/>
          </p:cNvSpPr>
          <p:nvPr>
            <p:ph type="sldNum" sz="quarter" idx="12"/>
          </p:nvPr>
        </p:nvSpPr>
        <p:spPr/>
        <p:txBody>
          <a:bodyPr/>
          <a:lstStyle/>
          <a:p>
            <a:fld id="{6B634FC6-9F0D-4276-B8D7-8F6BABA42515}" type="slidenum">
              <a:rPr lang="en-US" smtClean="0"/>
              <a:pPr/>
              <a:t>16</a:t>
            </a:fld>
            <a:endParaRPr lang="en-US" dirty="0"/>
          </a:p>
        </p:txBody>
      </p:sp>
    </p:spTree>
    <p:extLst>
      <p:ext uri="{BB962C8B-B14F-4D97-AF65-F5344CB8AC3E}">
        <p14:creationId xmlns:p14="http://schemas.microsoft.com/office/powerpoint/2010/main" val="267029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normAutofit/>
          </a:bodyPr>
          <a:lstStyle/>
          <a:p>
            <a:r>
              <a:rPr lang="en-US" dirty="0"/>
              <a:t>Seek Lasting Rewards</a:t>
            </a:r>
          </a:p>
        </p:txBody>
      </p:sp>
      <p:sp>
        <p:nvSpPr>
          <p:cNvPr id="3" name="Content Placeholder 2"/>
          <p:cNvSpPr>
            <a:spLocks noGrp="1"/>
          </p:cNvSpPr>
          <p:nvPr>
            <p:ph idx="1"/>
          </p:nvPr>
        </p:nvSpPr>
        <p:spPr>
          <a:xfrm>
            <a:off x="381000" y="2057400"/>
            <a:ext cx="8229600" cy="3200400"/>
          </a:xfrm>
        </p:spPr>
        <p:txBody>
          <a:bodyPr/>
          <a:lstStyle/>
          <a:p>
            <a:pPr marL="0" indent="0" algn="ctr">
              <a:buNone/>
            </a:pPr>
            <a:r>
              <a:rPr lang="en-US" dirty="0">
                <a:solidFill>
                  <a:schemeClr val="accent4">
                    <a:lumMod val="75000"/>
                  </a:schemeClr>
                </a:solidFill>
              </a:rPr>
              <a:t>It is better to deserve honors and not have them than to have them and not deserve them</a:t>
            </a:r>
          </a:p>
        </p:txBody>
      </p:sp>
      <p:sp>
        <p:nvSpPr>
          <p:cNvPr id="4" name="Title 1"/>
          <p:cNvSpPr txBox="1">
            <a:spLocks/>
          </p:cNvSpPr>
          <p:nvPr/>
        </p:nvSpPr>
        <p:spPr>
          <a:xfrm>
            <a:off x="5715000" y="6188529"/>
            <a:ext cx="3124200" cy="381000"/>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Mark Twain</a:t>
            </a:r>
          </a:p>
        </p:txBody>
      </p:sp>
      <p:sp>
        <p:nvSpPr>
          <p:cNvPr id="5" name="Slide Number Placeholder 4"/>
          <p:cNvSpPr>
            <a:spLocks noGrp="1"/>
          </p:cNvSpPr>
          <p:nvPr>
            <p:ph type="sldNum" sz="quarter" idx="12"/>
          </p:nvPr>
        </p:nvSpPr>
        <p:spPr/>
        <p:txBody>
          <a:bodyPr/>
          <a:lstStyle/>
          <a:p>
            <a:fld id="{6B634FC6-9F0D-4276-B8D7-8F6BABA42515}" type="slidenum">
              <a:rPr lang="en-US" smtClean="0"/>
              <a:pPr/>
              <a:t>17</a:t>
            </a:fld>
            <a:endParaRPr lang="en-US" dirty="0"/>
          </a:p>
        </p:txBody>
      </p:sp>
    </p:spTree>
    <p:extLst>
      <p:ext uri="{BB962C8B-B14F-4D97-AF65-F5344CB8AC3E}">
        <p14:creationId xmlns:p14="http://schemas.microsoft.com/office/powerpoint/2010/main" val="3069136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normAutofit fontScale="90000"/>
          </a:bodyPr>
          <a:lstStyle/>
          <a:p>
            <a:r>
              <a:rPr lang="en-US" dirty="0"/>
              <a:t>Army War College on Leadership Qualities</a:t>
            </a:r>
          </a:p>
        </p:txBody>
      </p:sp>
      <p:sp>
        <p:nvSpPr>
          <p:cNvPr id="3" name="Content Placeholder 2"/>
          <p:cNvSpPr>
            <a:spLocks noGrp="1"/>
          </p:cNvSpPr>
          <p:nvPr>
            <p:ph idx="1"/>
          </p:nvPr>
        </p:nvSpPr>
        <p:spPr>
          <a:xfrm>
            <a:off x="381000" y="2057400"/>
            <a:ext cx="8229600" cy="3657600"/>
          </a:xfrm>
        </p:spPr>
        <p:txBody>
          <a:bodyPr>
            <a:normAutofit/>
          </a:bodyPr>
          <a:lstStyle/>
          <a:p>
            <a:r>
              <a:rPr lang="en-US" dirty="0">
                <a:solidFill>
                  <a:schemeClr val="accent5">
                    <a:lumMod val="75000"/>
                  </a:schemeClr>
                </a:solidFill>
              </a:rPr>
              <a:t>Keeps calm and cool under pressure</a:t>
            </a:r>
          </a:p>
          <a:p>
            <a:pPr lvl="1"/>
            <a:r>
              <a:rPr lang="en-US" dirty="0">
                <a:solidFill>
                  <a:schemeClr val="accent5">
                    <a:lumMod val="75000"/>
                  </a:schemeClr>
                </a:solidFill>
              </a:rPr>
              <a:t>Deal with quick-paced happenings</a:t>
            </a:r>
          </a:p>
          <a:p>
            <a:pPr lvl="1"/>
            <a:r>
              <a:rPr lang="en-US" dirty="0">
                <a:solidFill>
                  <a:schemeClr val="accent5">
                    <a:lumMod val="75000"/>
                  </a:schemeClr>
                </a:solidFill>
              </a:rPr>
              <a:t>Not an unemotional rock</a:t>
            </a:r>
          </a:p>
          <a:p>
            <a:r>
              <a:rPr lang="en-US" dirty="0">
                <a:solidFill>
                  <a:schemeClr val="accent5">
                    <a:lumMod val="75000"/>
                  </a:schemeClr>
                </a:solidFill>
              </a:rPr>
              <a:t>Functions, thinks, and is a source of strength for others</a:t>
            </a:r>
          </a:p>
          <a:p>
            <a:r>
              <a:rPr lang="en-US" dirty="0">
                <a:solidFill>
                  <a:schemeClr val="accent5">
                    <a:lumMod val="75000"/>
                  </a:schemeClr>
                </a:solidFill>
              </a:rPr>
              <a:t>Is a good communicator</a:t>
            </a:r>
          </a:p>
        </p:txBody>
      </p:sp>
      <p:sp>
        <p:nvSpPr>
          <p:cNvPr id="4" name="Title 1"/>
          <p:cNvSpPr txBox="1">
            <a:spLocks/>
          </p:cNvSpPr>
          <p:nvPr/>
        </p:nvSpPr>
        <p:spPr>
          <a:xfrm>
            <a:off x="5715000" y="6188529"/>
            <a:ext cx="3124200" cy="381000"/>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5" name="Slide Number Placeholder 4"/>
          <p:cNvSpPr>
            <a:spLocks noGrp="1"/>
          </p:cNvSpPr>
          <p:nvPr>
            <p:ph type="sldNum" sz="quarter" idx="12"/>
          </p:nvPr>
        </p:nvSpPr>
        <p:spPr/>
        <p:txBody>
          <a:bodyPr/>
          <a:lstStyle/>
          <a:p>
            <a:fld id="{6B634FC6-9F0D-4276-B8D7-8F6BABA42515}" type="slidenum">
              <a:rPr lang="en-US" smtClean="0"/>
              <a:pPr/>
              <a:t>18</a:t>
            </a:fld>
            <a:endParaRPr lang="en-US" dirty="0"/>
          </a:p>
        </p:txBody>
      </p:sp>
    </p:spTree>
    <p:extLst>
      <p:ext uri="{BB962C8B-B14F-4D97-AF65-F5344CB8AC3E}">
        <p14:creationId xmlns:p14="http://schemas.microsoft.com/office/powerpoint/2010/main" val="1624448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normAutofit/>
          </a:bodyPr>
          <a:lstStyle/>
          <a:p>
            <a:r>
              <a:rPr lang="en-US" dirty="0"/>
              <a:t>Egos and Empathy</a:t>
            </a:r>
          </a:p>
        </p:txBody>
      </p:sp>
      <p:sp>
        <p:nvSpPr>
          <p:cNvPr id="3" name="Content Placeholder 2"/>
          <p:cNvSpPr>
            <a:spLocks noGrp="1"/>
          </p:cNvSpPr>
          <p:nvPr>
            <p:ph idx="1"/>
          </p:nvPr>
        </p:nvSpPr>
        <p:spPr>
          <a:xfrm>
            <a:off x="381000" y="2057400"/>
            <a:ext cx="8229600" cy="3048000"/>
          </a:xfrm>
        </p:spPr>
        <p:txBody>
          <a:bodyPr>
            <a:normAutofit/>
          </a:bodyPr>
          <a:lstStyle/>
          <a:p>
            <a:pPr marL="0" indent="0" algn="ctr">
              <a:buNone/>
            </a:pPr>
            <a:r>
              <a:rPr lang="en-US" dirty="0">
                <a:solidFill>
                  <a:schemeClr val="accent6">
                    <a:lumMod val="75000"/>
                  </a:schemeClr>
                </a:solidFill>
              </a:rPr>
              <a:t>A leader shows more empathy than ego and remains dedicated to the betterment of the whole and not the advancement of one</a:t>
            </a:r>
          </a:p>
        </p:txBody>
      </p:sp>
      <p:sp>
        <p:nvSpPr>
          <p:cNvPr id="4" name="Title 1"/>
          <p:cNvSpPr txBox="1">
            <a:spLocks/>
          </p:cNvSpPr>
          <p:nvPr/>
        </p:nvSpPr>
        <p:spPr>
          <a:xfrm>
            <a:off x="5715000" y="6188529"/>
            <a:ext cx="3124200" cy="381000"/>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5" name="Slide Number Placeholder 4"/>
          <p:cNvSpPr>
            <a:spLocks noGrp="1"/>
          </p:cNvSpPr>
          <p:nvPr>
            <p:ph type="sldNum" sz="quarter" idx="12"/>
          </p:nvPr>
        </p:nvSpPr>
        <p:spPr/>
        <p:txBody>
          <a:bodyPr/>
          <a:lstStyle/>
          <a:p>
            <a:fld id="{6B634FC6-9F0D-4276-B8D7-8F6BABA42515}" type="slidenum">
              <a:rPr lang="en-US" smtClean="0"/>
              <a:pPr/>
              <a:t>19</a:t>
            </a:fld>
            <a:endParaRPr lang="en-US" dirty="0"/>
          </a:p>
        </p:txBody>
      </p:sp>
      <p:sp>
        <p:nvSpPr>
          <p:cNvPr id="6" name="Title 1"/>
          <p:cNvSpPr txBox="1">
            <a:spLocks/>
          </p:cNvSpPr>
          <p:nvPr/>
        </p:nvSpPr>
        <p:spPr>
          <a:xfrm>
            <a:off x="5943600" y="6376571"/>
            <a:ext cx="2438400" cy="381000"/>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Dave Ramsey</a:t>
            </a:r>
          </a:p>
        </p:txBody>
      </p:sp>
    </p:spTree>
    <p:extLst>
      <p:ext uri="{BB962C8B-B14F-4D97-AF65-F5344CB8AC3E}">
        <p14:creationId xmlns:p14="http://schemas.microsoft.com/office/powerpoint/2010/main" val="1878283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leadership important?</a:t>
            </a:r>
          </a:p>
        </p:txBody>
      </p:sp>
      <p:sp>
        <p:nvSpPr>
          <p:cNvPr id="3" name="Content Placeholder 2"/>
          <p:cNvSpPr>
            <a:spLocks noGrp="1"/>
          </p:cNvSpPr>
          <p:nvPr>
            <p:ph idx="1"/>
          </p:nvPr>
        </p:nvSpPr>
        <p:spPr>
          <a:xfrm>
            <a:off x="381000" y="1981200"/>
            <a:ext cx="8229600" cy="3429000"/>
          </a:xfrm>
        </p:spPr>
        <p:txBody>
          <a:bodyPr>
            <a:normAutofit/>
          </a:bodyPr>
          <a:lstStyle/>
          <a:p>
            <a:pPr>
              <a:buNone/>
            </a:pPr>
            <a:r>
              <a:rPr lang="en-US" sz="4400" dirty="0">
                <a:solidFill>
                  <a:srgbClr val="FF0000"/>
                </a:solidFill>
              </a:rPr>
              <a:t>  Leading people effectively is three to four times more important to a leader’s career than are other skills and knowledge.</a:t>
            </a:r>
          </a:p>
        </p:txBody>
      </p:sp>
      <p:sp>
        <p:nvSpPr>
          <p:cNvPr id="4" name="TextBox 3"/>
          <p:cNvSpPr txBox="1"/>
          <p:nvPr/>
        </p:nvSpPr>
        <p:spPr>
          <a:xfrm>
            <a:off x="6096000" y="6248400"/>
            <a:ext cx="2743200" cy="369332"/>
          </a:xfrm>
          <a:prstGeom prst="rect">
            <a:avLst/>
          </a:prstGeom>
          <a:noFill/>
        </p:spPr>
        <p:txBody>
          <a:bodyPr wrap="square" rtlCol="0">
            <a:spAutoFit/>
          </a:bodyPr>
          <a:lstStyle/>
          <a:p>
            <a:r>
              <a:rPr lang="en-US" dirty="0"/>
              <a:t>Anthony Thompson, USDA</a:t>
            </a:r>
          </a:p>
        </p:txBody>
      </p:sp>
      <p:sp>
        <p:nvSpPr>
          <p:cNvPr id="5" name="Slide Number Placeholder 4"/>
          <p:cNvSpPr>
            <a:spLocks noGrp="1"/>
          </p:cNvSpPr>
          <p:nvPr>
            <p:ph type="sldNum" sz="quarter" idx="12"/>
          </p:nvPr>
        </p:nvSpPr>
        <p:spPr/>
        <p:txBody>
          <a:bodyPr/>
          <a:lstStyle/>
          <a:p>
            <a:fld id="{6B634FC6-9F0D-4276-B8D7-8F6BABA42515}"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Remember</a:t>
            </a:r>
          </a:p>
        </p:txBody>
      </p:sp>
      <p:sp>
        <p:nvSpPr>
          <p:cNvPr id="3" name="Content Placeholder 2"/>
          <p:cNvSpPr>
            <a:spLocks noGrp="1"/>
          </p:cNvSpPr>
          <p:nvPr>
            <p:ph idx="1"/>
          </p:nvPr>
        </p:nvSpPr>
        <p:spPr/>
        <p:txBody>
          <a:bodyPr/>
          <a:lstStyle/>
          <a:p>
            <a:r>
              <a:rPr lang="en-US" dirty="0"/>
              <a:t>“At the end of the day, the only thing you really have control over is how you handle something”</a:t>
            </a:r>
          </a:p>
        </p:txBody>
      </p:sp>
      <p:sp>
        <p:nvSpPr>
          <p:cNvPr id="4" name="Slide Number Placeholder 3"/>
          <p:cNvSpPr>
            <a:spLocks noGrp="1"/>
          </p:cNvSpPr>
          <p:nvPr>
            <p:ph type="sldNum" sz="quarter" idx="12"/>
          </p:nvPr>
        </p:nvSpPr>
        <p:spPr/>
        <p:txBody>
          <a:bodyPr/>
          <a:lstStyle/>
          <a:p>
            <a:fld id="{6B634FC6-9F0D-4276-B8D7-8F6BABA42515}" type="slidenum">
              <a:rPr lang="en-US" smtClean="0"/>
              <a:pPr/>
              <a:t>20</a:t>
            </a:fld>
            <a:endParaRPr lang="en-US" dirty="0"/>
          </a:p>
        </p:txBody>
      </p:sp>
    </p:spTree>
    <p:extLst>
      <p:ext uri="{BB962C8B-B14F-4D97-AF65-F5344CB8AC3E}">
        <p14:creationId xmlns:p14="http://schemas.microsoft.com/office/powerpoint/2010/main" val="494389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914400"/>
          </a:xfrm>
        </p:spPr>
        <p:txBody>
          <a:bodyPr>
            <a:normAutofit/>
          </a:bodyPr>
          <a:lstStyle/>
          <a:p>
            <a:r>
              <a:rPr lang="en-US" dirty="0"/>
              <a:t>HRSA on Leadership</a:t>
            </a:r>
          </a:p>
        </p:txBody>
      </p:sp>
      <p:sp>
        <p:nvSpPr>
          <p:cNvPr id="3" name="Content Placeholder 2"/>
          <p:cNvSpPr>
            <a:spLocks noGrp="1"/>
          </p:cNvSpPr>
          <p:nvPr>
            <p:ph idx="1"/>
          </p:nvPr>
        </p:nvSpPr>
        <p:spPr>
          <a:xfrm>
            <a:off x="381000" y="1371599"/>
            <a:ext cx="8229600" cy="4816929"/>
          </a:xfrm>
        </p:spPr>
        <p:txBody>
          <a:bodyPr>
            <a:normAutofit fontScale="85000" lnSpcReduction="10000"/>
          </a:bodyPr>
          <a:lstStyle/>
          <a:p>
            <a:pPr marL="0" indent="0" algn="ctr">
              <a:buNone/>
            </a:pPr>
            <a:r>
              <a:rPr lang="en-US" dirty="0"/>
              <a:t>Leaders are called to stand in that lonely place between the no longer and the not yet, and intentionally make decisions that will bind, forge, move, and create history.</a:t>
            </a:r>
          </a:p>
          <a:p>
            <a:pPr marL="0" indent="0" algn="ctr">
              <a:buNone/>
            </a:pPr>
            <a:endParaRPr lang="en-US" dirty="0"/>
          </a:p>
          <a:p>
            <a:pPr marL="0" indent="0" algn="ctr">
              <a:buNone/>
            </a:pPr>
            <a:r>
              <a:rPr lang="en-US" dirty="0"/>
              <a:t>We are not called to be popular, we are not called to be safe, we are not called to follow</a:t>
            </a:r>
          </a:p>
          <a:p>
            <a:pPr marL="0" indent="0" algn="ctr">
              <a:buNone/>
            </a:pPr>
            <a:endParaRPr lang="en-US" dirty="0"/>
          </a:p>
          <a:p>
            <a:pPr marL="0" indent="0" algn="ctr">
              <a:buNone/>
            </a:pPr>
            <a:r>
              <a:rPr lang="en-US" dirty="0"/>
              <a:t>We are the ones called to take risks, we are the ones called to change attitudes, to risk displeasures, we are the ones called to gamble our lives, for a better world.</a:t>
            </a:r>
          </a:p>
        </p:txBody>
      </p:sp>
      <p:sp>
        <p:nvSpPr>
          <p:cNvPr id="4" name="Title 1"/>
          <p:cNvSpPr txBox="1">
            <a:spLocks/>
          </p:cNvSpPr>
          <p:nvPr/>
        </p:nvSpPr>
        <p:spPr>
          <a:xfrm>
            <a:off x="5715000" y="6188529"/>
            <a:ext cx="3124200" cy="381000"/>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5" name="Slide Number Placeholder 4"/>
          <p:cNvSpPr>
            <a:spLocks noGrp="1"/>
          </p:cNvSpPr>
          <p:nvPr>
            <p:ph type="sldNum" sz="quarter" idx="12"/>
          </p:nvPr>
        </p:nvSpPr>
        <p:spPr/>
        <p:txBody>
          <a:bodyPr/>
          <a:lstStyle/>
          <a:p>
            <a:fld id="{6B634FC6-9F0D-4276-B8D7-8F6BABA42515}" type="slidenum">
              <a:rPr lang="en-US" smtClean="0"/>
              <a:pPr/>
              <a:t>21</a:t>
            </a:fld>
            <a:endParaRPr lang="en-US" dirty="0"/>
          </a:p>
        </p:txBody>
      </p:sp>
      <p:sp>
        <p:nvSpPr>
          <p:cNvPr id="6" name="Title 1"/>
          <p:cNvSpPr txBox="1">
            <a:spLocks/>
          </p:cNvSpPr>
          <p:nvPr/>
        </p:nvSpPr>
        <p:spPr>
          <a:xfrm>
            <a:off x="4191000" y="6250332"/>
            <a:ext cx="4191000" cy="381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t>Mary Lou Anderson, HRSA (April 1970)</a:t>
            </a:r>
          </a:p>
        </p:txBody>
      </p:sp>
    </p:spTree>
    <p:extLst>
      <p:ext uri="{BB962C8B-B14F-4D97-AF65-F5344CB8AC3E}">
        <p14:creationId xmlns:p14="http://schemas.microsoft.com/office/powerpoint/2010/main" val="421489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a:ext>
            </a:extLst>
          </a:blip>
          <a:stretch>
            <a:fillRect/>
          </a:stretch>
        </p:blipFill>
        <p:spPr>
          <a:xfrm>
            <a:off x="3048000" y="1066800"/>
            <a:ext cx="3200400" cy="5151437"/>
          </a:xfrm>
        </p:spPr>
      </p:pic>
      <p:sp>
        <p:nvSpPr>
          <p:cNvPr id="2" name="Slide Number Placeholder 1"/>
          <p:cNvSpPr>
            <a:spLocks noGrp="1"/>
          </p:cNvSpPr>
          <p:nvPr>
            <p:ph type="sldNum" sz="quarter" idx="12"/>
          </p:nvPr>
        </p:nvSpPr>
        <p:spPr/>
        <p:txBody>
          <a:bodyPr/>
          <a:lstStyle/>
          <a:p>
            <a:fld id="{260DF5E1-C65E-48AD-B27B-57FDAA28EAFA}" type="slidenum">
              <a:rPr lang="en-US" smtClean="0"/>
              <a:pPr/>
              <a:t>22</a:t>
            </a:fld>
            <a:endParaRPr lang="en-US" dirty="0"/>
          </a:p>
        </p:txBody>
      </p:sp>
    </p:spTree>
    <p:extLst>
      <p:ext uri="{BB962C8B-B14F-4D97-AF65-F5344CB8AC3E}">
        <p14:creationId xmlns:p14="http://schemas.microsoft.com/office/powerpoint/2010/main" val="12841249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2438400" y="1143000"/>
            <a:ext cx="3733800" cy="5181600"/>
          </a:xfrm>
        </p:spPr>
      </p:pic>
      <p:sp>
        <p:nvSpPr>
          <p:cNvPr id="2" name="Slide Number Placeholder 1"/>
          <p:cNvSpPr>
            <a:spLocks noGrp="1"/>
          </p:cNvSpPr>
          <p:nvPr>
            <p:ph type="sldNum" sz="quarter" idx="12"/>
          </p:nvPr>
        </p:nvSpPr>
        <p:spPr/>
        <p:txBody>
          <a:bodyPr/>
          <a:lstStyle/>
          <a:p>
            <a:fld id="{260DF5E1-C65E-48AD-B27B-57FDAA28EAFA}" type="slidenum">
              <a:rPr lang="en-US" smtClean="0"/>
              <a:pPr/>
              <a:t>23</a:t>
            </a:fld>
            <a:endParaRPr lang="en-US" dirty="0"/>
          </a:p>
        </p:txBody>
      </p:sp>
    </p:spTree>
    <p:extLst>
      <p:ext uri="{BB962C8B-B14F-4D97-AF65-F5344CB8AC3E}">
        <p14:creationId xmlns:p14="http://schemas.microsoft.com/office/powerpoint/2010/main" val="951573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Leadership Over the Years</a:t>
            </a:r>
          </a:p>
        </p:txBody>
      </p:sp>
      <p:sp>
        <p:nvSpPr>
          <p:cNvPr id="3" name="Content Placeholder 2"/>
          <p:cNvSpPr>
            <a:spLocks noGrp="1"/>
          </p:cNvSpPr>
          <p:nvPr>
            <p:ph idx="1"/>
          </p:nvPr>
        </p:nvSpPr>
        <p:spPr>
          <a:xfrm>
            <a:off x="304800" y="1752600"/>
            <a:ext cx="8534400" cy="4724400"/>
          </a:xfrm>
        </p:spPr>
        <p:txBody>
          <a:bodyPr>
            <a:normAutofit/>
          </a:bodyPr>
          <a:lstStyle/>
          <a:p>
            <a:r>
              <a:rPr lang="en-US" sz="3500" dirty="0">
                <a:solidFill>
                  <a:srgbClr val="0070C0"/>
                </a:solidFill>
              </a:rPr>
              <a:t>The last 50 years has been the story of “the individual”.  </a:t>
            </a:r>
          </a:p>
          <a:p>
            <a:pPr>
              <a:buNone/>
            </a:pPr>
            <a:endParaRPr lang="en-US" sz="3500" dirty="0"/>
          </a:p>
          <a:p>
            <a:r>
              <a:rPr lang="en-US" sz="3500" dirty="0">
                <a:solidFill>
                  <a:schemeClr val="accent6">
                    <a:lumMod val="50000"/>
                  </a:schemeClr>
                </a:solidFill>
              </a:rPr>
              <a:t>However, in the last 15 years this model has become less effective…</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6B634FC6-9F0D-4276-B8D7-8F6BABA4251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a:t>
            </a:r>
          </a:p>
        </p:txBody>
      </p:sp>
      <p:sp>
        <p:nvSpPr>
          <p:cNvPr id="3" name="Content Placeholder 2"/>
          <p:cNvSpPr>
            <a:spLocks noGrp="1"/>
          </p:cNvSpPr>
          <p:nvPr>
            <p:ph idx="1"/>
          </p:nvPr>
        </p:nvSpPr>
        <p:spPr>
          <a:xfrm>
            <a:off x="457200" y="1905001"/>
            <a:ext cx="8229600" cy="3657600"/>
          </a:xfrm>
        </p:spPr>
        <p:txBody>
          <a:bodyPr/>
          <a:lstStyle/>
          <a:p>
            <a:pPr marL="0" indent="0" algn="ctr">
              <a:buNone/>
            </a:pPr>
            <a:r>
              <a:rPr lang="en-US" sz="4000" dirty="0">
                <a:solidFill>
                  <a:srgbClr val="0070C0"/>
                </a:solidFill>
              </a:rPr>
              <a:t>Given the complexity of today’s environment, it is not possible for any one individual to know the solution or even define the problem.</a:t>
            </a:r>
          </a:p>
          <a:p>
            <a:endParaRPr lang="en-US" dirty="0"/>
          </a:p>
        </p:txBody>
      </p:sp>
      <p:sp>
        <p:nvSpPr>
          <p:cNvPr id="4" name="Slide Number Placeholder 3"/>
          <p:cNvSpPr>
            <a:spLocks noGrp="1"/>
          </p:cNvSpPr>
          <p:nvPr>
            <p:ph type="sldNum" sz="quarter" idx="12"/>
          </p:nvPr>
        </p:nvSpPr>
        <p:spPr/>
        <p:txBody>
          <a:bodyPr/>
          <a:lstStyle/>
          <a:p>
            <a:fld id="{6B634FC6-9F0D-4276-B8D7-8F6BABA42515}"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 Like a Leader</a:t>
            </a:r>
          </a:p>
        </p:txBody>
      </p:sp>
      <p:sp>
        <p:nvSpPr>
          <p:cNvPr id="3" name="Content Placeholder 2"/>
          <p:cNvSpPr>
            <a:spLocks noGrp="1"/>
          </p:cNvSpPr>
          <p:nvPr>
            <p:ph idx="1"/>
          </p:nvPr>
        </p:nvSpPr>
        <p:spPr>
          <a:xfrm>
            <a:off x="304800" y="1524000"/>
            <a:ext cx="8610600" cy="4953000"/>
          </a:xfrm>
        </p:spPr>
        <p:txBody>
          <a:bodyPr>
            <a:normAutofit/>
          </a:bodyPr>
          <a:lstStyle/>
          <a:p>
            <a:r>
              <a:rPr lang="en-US" sz="3000" dirty="0">
                <a:solidFill>
                  <a:schemeClr val="accent6">
                    <a:lumMod val="50000"/>
                  </a:schemeClr>
                </a:solidFill>
              </a:rPr>
              <a:t>Share “your” strategic thinking. </a:t>
            </a:r>
          </a:p>
          <a:p>
            <a:r>
              <a:rPr lang="en-US" sz="3000" dirty="0">
                <a:solidFill>
                  <a:srgbClr val="002060"/>
                </a:solidFill>
              </a:rPr>
              <a:t>Solicit ideas; be the one to ask, “why”</a:t>
            </a:r>
          </a:p>
          <a:p>
            <a:pPr marL="342900" lvl="1" indent="-342900">
              <a:buFont typeface="Arial" pitchFamily="34" charset="0"/>
              <a:buChar char="•"/>
            </a:pPr>
            <a:r>
              <a:rPr lang="en-US" sz="3000" dirty="0">
                <a:solidFill>
                  <a:srgbClr val="00B050"/>
                </a:solidFill>
              </a:rPr>
              <a:t>Be open to questions and push-back, and learn!</a:t>
            </a:r>
          </a:p>
          <a:p>
            <a:pPr marL="342900" lvl="1" indent="-342900">
              <a:buFont typeface="Arial" pitchFamily="34" charset="0"/>
              <a:buChar char="•"/>
            </a:pPr>
            <a:r>
              <a:rPr lang="en-US" sz="3000" dirty="0">
                <a:solidFill>
                  <a:schemeClr val="bg2">
                    <a:lumMod val="25000"/>
                  </a:schemeClr>
                </a:solidFill>
              </a:rPr>
              <a:t>Promote knowledge, tools, and resources</a:t>
            </a:r>
          </a:p>
          <a:p>
            <a:pPr marL="342900" lvl="1" indent="-342900">
              <a:buFont typeface="Arial" pitchFamily="34" charset="0"/>
              <a:buChar char="•"/>
            </a:pPr>
            <a:r>
              <a:rPr lang="en-US" sz="3000" dirty="0">
                <a:solidFill>
                  <a:schemeClr val="accent6">
                    <a:lumMod val="75000"/>
                  </a:schemeClr>
                </a:solidFill>
              </a:rPr>
              <a:t>Engage others to be the “Best Version” of themselves</a:t>
            </a:r>
          </a:p>
          <a:p>
            <a:pPr marL="342900" lvl="1" indent="-342900">
              <a:buFont typeface="Arial" pitchFamily="34" charset="0"/>
              <a:buChar char="•"/>
            </a:pPr>
            <a:r>
              <a:rPr lang="en-US" sz="3000" dirty="0">
                <a:solidFill>
                  <a:srgbClr val="7030A0"/>
                </a:solidFill>
              </a:rPr>
              <a:t>Consider transition or change as a “gift” that can bring new and unexpected opportunities </a:t>
            </a:r>
            <a:endParaRPr lang="en-US" dirty="0">
              <a:solidFill>
                <a:srgbClr val="7030A0"/>
              </a:solidFill>
            </a:endParaRPr>
          </a:p>
        </p:txBody>
      </p:sp>
      <p:sp>
        <p:nvSpPr>
          <p:cNvPr id="4" name="Slide Number Placeholder 3"/>
          <p:cNvSpPr>
            <a:spLocks noGrp="1"/>
          </p:cNvSpPr>
          <p:nvPr>
            <p:ph type="sldNum" sz="quarter" idx="12"/>
          </p:nvPr>
        </p:nvSpPr>
        <p:spPr/>
        <p:txBody>
          <a:bodyPr/>
          <a:lstStyle/>
          <a:p>
            <a:fld id="{6B634FC6-9F0D-4276-B8D7-8F6BABA42515}"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Five Critical Competencies </a:t>
            </a:r>
            <a:br>
              <a:rPr lang="en-US" dirty="0"/>
            </a:br>
            <a:r>
              <a:rPr lang="en-US" dirty="0"/>
              <a:t>for Leading People</a:t>
            </a:r>
          </a:p>
        </p:txBody>
      </p:sp>
      <p:sp>
        <p:nvSpPr>
          <p:cNvPr id="3" name="Content Placeholder 2"/>
          <p:cNvSpPr>
            <a:spLocks noGrp="1"/>
          </p:cNvSpPr>
          <p:nvPr>
            <p:ph idx="1"/>
          </p:nvPr>
        </p:nvSpPr>
        <p:spPr>
          <a:xfrm>
            <a:off x="914400" y="1905000"/>
            <a:ext cx="7162800" cy="4221163"/>
          </a:xfrm>
        </p:spPr>
        <p:txBody>
          <a:bodyPr>
            <a:normAutofit lnSpcReduction="10000"/>
          </a:bodyPr>
          <a:lstStyle/>
          <a:p>
            <a:pPr marL="738188" indent="-738188">
              <a:buAutoNum type="arabicPeriod"/>
            </a:pPr>
            <a:r>
              <a:rPr lang="en-US" sz="3600" b="1" dirty="0">
                <a:solidFill>
                  <a:srgbClr val="C00000"/>
                </a:solidFill>
              </a:rPr>
              <a:t>Honesty</a:t>
            </a:r>
          </a:p>
          <a:p>
            <a:pPr marL="1138238" lvl="1" indent="-400050"/>
            <a:r>
              <a:rPr lang="en-US" b="1" dirty="0">
                <a:solidFill>
                  <a:srgbClr val="C00000"/>
                </a:solidFill>
              </a:rPr>
              <a:t>Level with people</a:t>
            </a:r>
          </a:p>
          <a:p>
            <a:pPr marL="738188" indent="-738188">
              <a:buAutoNum type="arabicPeriod"/>
            </a:pPr>
            <a:r>
              <a:rPr lang="en-US" sz="3600" b="1" dirty="0">
                <a:solidFill>
                  <a:schemeClr val="accent4">
                    <a:lumMod val="75000"/>
                  </a:schemeClr>
                </a:solidFill>
              </a:rPr>
              <a:t>Provide Feedback</a:t>
            </a:r>
          </a:p>
          <a:p>
            <a:pPr marL="1138238" lvl="1" indent="-444500">
              <a:buFont typeface="Symbol" panose="05050102010706020507" pitchFamily="18" charset="2"/>
              <a:buChar char="-"/>
            </a:pPr>
            <a:r>
              <a:rPr lang="en-US" b="1" dirty="0">
                <a:solidFill>
                  <a:schemeClr val="accent4">
                    <a:lumMod val="75000"/>
                  </a:schemeClr>
                </a:solidFill>
              </a:rPr>
              <a:t>Inform employees and identify areas of excellence and improvement</a:t>
            </a:r>
          </a:p>
          <a:p>
            <a:pPr marL="738188" indent="-738188">
              <a:buAutoNum type="arabicPeriod"/>
            </a:pPr>
            <a:r>
              <a:rPr lang="en-US" sz="3600" b="1" dirty="0">
                <a:solidFill>
                  <a:srgbClr val="00B050"/>
                </a:solidFill>
              </a:rPr>
              <a:t>Task Alignment</a:t>
            </a:r>
          </a:p>
          <a:p>
            <a:pPr marL="1138238" lvl="1" indent="-504825"/>
            <a:r>
              <a:rPr lang="en-US" b="1" dirty="0">
                <a:solidFill>
                  <a:srgbClr val="00B050"/>
                </a:solidFill>
              </a:rPr>
              <a:t>If you love what you do, you never work a day in your life</a:t>
            </a:r>
          </a:p>
        </p:txBody>
      </p:sp>
      <p:sp>
        <p:nvSpPr>
          <p:cNvPr id="4" name="Slide Number Placeholder 3"/>
          <p:cNvSpPr>
            <a:spLocks noGrp="1"/>
          </p:cNvSpPr>
          <p:nvPr>
            <p:ph type="sldNum" sz="quarter" idx="12"/>
          </p:nvPr>
        </p:nvSpPr>
        <p:spPr/>
        <p:txBody>
          <a:bodyPr/>
          <a:lstStyle/>
          <a:p>
            <a:fld id="{6B634FC6-9F0D-4276-B8D7-8F6BABA42515}"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Five Critical Competencies </a:t>
            </a:r>
            <a:br>
              <a:rPr lang="en-US" dirty="0"/>
            </a:br>
            <a:r>
              <a:rPr lang="en-US" dirty="0"/>
              <a:t>for Leading People</a:t>
            </a:r>
          </a:p>
        </p:txBody>
      </p:sp>
      <p:sp>
        <p:nvSpPr>
          <p:cNvPr id="3" name="Content Placeholder 2"/>
          <p:cNvSpPr>
            <a:spLocks noGrp="1"/>
          </p:cNvSpPr>
          <p:nvPr>
            <p:ph idx="1"/>
          </p:nvPr>
        </p:nvSpPr>
        <p:spPr>
          <a:xfrm>
            <a:off x="914400" y="2133600"/>
            <a:ext cx="7772400" cy="3992563"/>
          </a:xfrm>
        </p:spPr>
        <p:txBody>
          <a:bodyPr>
            <a:normAutofit/>
          </a:bodyPr>
          <a:lstStyle/>
          <a:p>
            <a:pPr marL="742950" indent="-742950">
              <a:buFont typeface="+mj-lt"/>
              <a:buAutoNum type="arabicPeriod" startAt="4"/>
            </a:pPr>
            <a:r>
              <a:rPr lang="en-US" sz="3600" b="1" dirty="0">
                <a:solidFill>
                  <a:schemeClr val="tx2">
                    <a:lumMod val="60000"/>
                    <a:lumOff val="40000"/>
                  </a:schemeClr>
                </a:solidFill>
              </a:rPr>
              <a:t>Clear Expectations</a:t>
            </a:r>
          </a:p>
          <a:p>
            <a:pPr marL="1143000" lvl="1" indent="-404813"/>
            <a:r>
              <a:rPr lang="en-US" b="1" dirty="0">
                <a:solidFill>
                  <a:schemeClr val="tx2">
                    <a:lumMod val="60000"/>
                    <a:lumOff val="40000"/>
                  </a:schemeClr>
                </a:solidFill>
              </a:rPr>
              <a:t>People are best equipped to get the job done when they know what to do</a:t>
            </a:r>
          </a:p>
          <a:p>
            <a:pPr marL="742950" indent="-742950">
              <a:buFont typeface="+mj-lt"/>
              <a:buAutoNum type="arabicPeriod" startAt="4"/>
            </a:pPr>
            <a:r>
              <a:rPr lang="en-US" sz="3600" b="1" dirty="0"/>
              <a:t>Humility and Gratitude</a:t>
            </a:r>
          </a:p>
          <a:p>
            <a:pPr marL="1143000" lvl="1" indent="-449263"/>
            <a:r>
              <a:rPr lang="en-US" b="1" dirty="0"/>
              <a:t>Be sincere</a:t>
            </a:r>
            <a:endParaRPr lang="en-US" dirty="0"/>
          </a:p>
          <a:p>
            <a:pPr marL="738188" indent="-738188"/>
            <a:endParaRPr lang="en-US" dirty="0"/>
          </a:p>
        </p:txBody>
      </p:sp>
      <p:sp>
        <p:nvSpPr>
          <p:cNvPr id="4" name="Slide Number Placeholder 3"/>
          <p:cNvSpPr>
            <a:spLocks noGrp="1"/>
          </p:cNvSpPr>
          <p:nvPr>
            <p:ph type="sldNum" sz="quarter" idx="12"/>
          </p:nvPr>
        </p:nvSpPr>
        <p:spPr/>
        <p:txBody>
          <a:bodyPr/>
          <a:lstStyle/>
          <a:p>
            <a:fld id="{6B634FC6-9F0D-4276-B8D7-8F6BABA42515}" type="slidenum">
              <a:rPr lang="en-US" smtClean="0"/>
              <a:pPr/>
              <a:t>7</a:t>
            </a:fld>
            <a:endParaRPr lang="en-US" dirty="0"/>
          </a:p>
        </p:txBody>
      </p:sp>
    </p:spTree>
    <p:extLst>
      <p:ext uri="{BB962C8B-B14F-4D97-AF65-F5344CB8AC3E}">
        <p14:creationId xmlns:p14="http://schemas.microsoft.com/office/powerpoint/2010/main" val="3416516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Leaders on Leadership</a:t>
            </a:r>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6B634FC6-9F0D-4276-B8D7-8F6BABA42515}" type="slidenum">
              <a:rPr lang="en-US" smtClean="0"/>
              <a:pPr/>
              <a:t>8</a:t>
            </a:fld>
            <a:endParaRPr lang="en-US" dirty="0"/>
          </a:p>
        </p:txBody>
      </p:sp>
    </p:spTree>
    <p:extLst>
      <p:ext uri="{BB962C8B-B14F-4D97-AF65-F5344CB8AC3E}">
        <p14:creationId xmlns:p14="http://schemas.microsoft.com/office/powerpoint/2010/main" val="3373945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r>
              <a:rPr lang="en-US" dirty="0"/>
              <a:t>Goal is for USPHS Officers to Have:</a:t>
            </a:r>
          </a:p>
        </p:txBody>
      </p:sp>
      <p:sp>
        <p:nvSpPr>
          <p:cNvPr id="3" name="Content Placeholder 2"/>
          <p:cNvSpPr>
            <a:spLocks noGrp="1"/>
          </p:cNvSpPr>
          <p:nvPr>
            <p:ph idx="1"/>
          </p:nvPr>
        </p:nvSpPr>
        <p:spPr>
          <a:xfrm>
            <a:off x="457200" y="1828800"/>
            <a:ext cx="8229600" cy="4297363"/>
          </a:xfrm>
        </p:spPr>
        <p:txBody>
          <a:bodyPr>
            <a:normAutofit/>
          </a:bodyPr>
          <a:lstStyle/>
          <a:p>
            <a:r>
              <a:rPr lang="en-US" dirty="0">
                <a:solidFill>
                  <a:srgbClr val="7030A0"/>
                </a:solidFill>
              </a:rPr>
              <a:t> The </a:t>
            </a:r>
            <a:r>
              <a:rPr lang="en-US" b="1" i="1" dirty="0">
                <a:solidFill>
                  <a:srgbClr val="7030A0"/>
                </a:solidFill>
              </a:rPr>
              <a:t>head </a:t>
            </a:r>
            <a:r>
              <a:rPr lang="en-US" dirty="0">
                <a:solidFill>
                  <a:srgbClr val="7030A0"/>
                </a:solidFill>
              </a:rPr>
              <a:t>to think for themselves</a:t>
            </a:r>
          </a:p>
          <a:p>
            <a:pPr>
              <a:buNone/>
            </a:pPr>
            <a:endParaRPr lang="en-US" dirty="0">
              <a:solidFill>
                <a:srgbClr val="7030A0"/>
              </a:solidFill>
            </a:endParaRPr>
          </a:p>
          <a:p>
            <a:r>
              <a:rPr lang="en-US" dirty="0">
                <a:solidFill>
                  <a:srgbClr val="7030A0"/>
                </a:solidFill>
              </a:rPr>
              <a:t>The </a:t>
            </a:r>
            <a:r>
              <a:rPr lang="en-US" b="1" i="1" dirty="0">
                <a:solidFill>
                  <a:srgbClr val="7030A0"/>
                </a:solidFill>
              </a:rPr>
              <a:t>voice</a:t>
            </a:r>
            <a:r>
              <a:rPr lang="en-US" dirty="0">
                <a:solidFill>
                  <a:srgbClr val="7030A0"/>
                </a:solidFill>
              </a:rPr>
              <a:t> to inspire their organization</a:t>
            </a:r>
          </a:p>
          <a:p>
            <a:endParaRPr lang="en-US" dirty="0">
              <a:solidFill>
                <a:srgbClr val="7030A0"/>
              </a:solidFill>
            </a:endParaRPr>
          </a:p>
          <a:p>
            <a:r>
              <a:rPr lang="en-US" dirty="0">
                <a:solidFill>
                  <a:srgbClr val="7030A0"/>
                </a:solidFill>
              </a:rPr>
              <a:t>The </a:t>
            </a:r>
            <a:r>
              <a:rPr lang="en-US" b="1" i="1" dirty="0">
                <a:solidFill>
                  <a:srgbClr val="7030A0"/>
                </a:solidFill>
              </a:rPr>
              <a:t>heart </a:t>
            </a:r>
            <a:r>
              <a:rPr lang="en-US" dirty="0">
                <a:solidFill>
                  <a:srgbClr val="7030A0"/>
                </a:solidFill>
              </a:rPr>
              <a:t>to serve others </a:t>
            </a:r>
          </a:p>
          <a:p>
            <a:endParaRPr lang="en-US" dirty="0">
              <a:solidFill>
                <a:srgbClr val="7030A0"/>
              </a:solidFill>
            </a:endParaRPr>
          </a:p>
          <a:p>
            <a:r>
              <a:rPr lang="en-US" dirty="0">
                <a:solidFill>
                  <a:srgbClr val="7030A0"/>
                </a:solidFill>
              </a:rPr>
              <a:t>The </a:t>
            </a:r>
            <a:r>
              <a:rPr lang="en-US" b="1" i="1" dirty="0">
                <a:solidFill>
                  <a:srgbClr val="7030A0"/>
                </a:solidFill>
              </a:rPr>
              <a:t>courage </a:t>
            </a:r>
            <a:r>
              <a:rPr lang="en-US" dirty="0">
                <a:solidFill>
                  <a:srgbClr val="7030A0"/>
                </a:solidFill>
              </a:rPr>
              <a:t>to act when others will not</a:t>
            </a:r>
          </a:p>
        </p:txBody>
      </p:sp>
      <p:sp>
        <p:nvSpPr>
          <p:cNvPr id="4" name="Slide Number Placeholder 3"/>
          <p:cNvSpPr>
            <a:spLocks noGrp="1"/>
          </p:cNvSpPr>
          <p:nvPr>
            <p:ph type="sldNum" sz="quarter" idx="12"/>
          </p:nvPr>
        </p:nvSpPr>
        <p:spPr/>
        <p:txBody>
          <a:bodyPr/>
          <a:lstStyle/>
          <a:p>
            <a:fld id="{6B634FC6-9F0D-4276-B8D7-8F6BABA42515}" type="slidenum">
              <a:rPr lang="en-US" smtClean="0"/>
              <a:pPr/>
              <a:t>9</a:t>
            </a:fld>
            <a:endParaRPr lang="en-US" dirty="0"/>
          </a:p>
        </p:txBody>
      </p:sp>
      <p:sp>
        <p:nvSpPr>
          <p:cNvPr id="5" name="Title 1"/>
          <p:cNvSpPr txBox="1">
            <a:spLocks/>
          </p:cNvSpPr>
          <p:nvPr/>
        </p:nvSpPr>
        <p:spPr>
          <a:xfrm>
            <a:off x="5719916" y="6188529"/>
            <a:ext cx="3124200" cy="381000"/>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Anthony Thompson, USDA</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781</Words>
  <Application>Microsoft Office PowerPoint</Application>
  <PresentationFormat>On-screen Show (4:3)</PresentationFormat>
  <Paragraphs>121</Paragraphs>
  <Slides>23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Symbol</vt:lpstr>
      <vt:lpstr>Office Theme</vt:lpstr>
      <vt:lpstr>USPHS Officer Leadership</vt:lpstr>
      <vt:lpstr>Why is leadership important?</vt:lpstr>
      <vt:lpstr>Leadership Over the Years</vt:lpstr>
      <vt:lpstr>Why?  </vt:lpstr>
      <vt:lpstr>Think Like a Leader</vt:lpstr>
      <vt:lpstr>Five Critical Competencies  for Leading People</vt:lpstr>
      <vt:lpstr>Five Critical Competencies  for Leading People</vt:lpstr>
      <vt:lpstr>Leaders on Leadership</vt:lpstr>
      <vt:lpstr>Goal is for USPHS Officers to Have:</vt:lpstr>
      <vt:lpstr>Leadership</vt:lpstr>
      <vt:lpstr>Evaluating Others</vt:lpstr>
      <vt:lpstr>Seize the High Road</vt:lpstr>
      <vt:lpstr>Know Yourself</vt:lpstr>
      <vt:lpstr> Integrity</vt:lpstr>
      <vt:lpstr>Honor Your Word</vt:lpstr>
      <vt:lpstr>Recognize Success</vt:lpstr>
      <vt:lpstr>Seek Lasting Rewards</vt:lpstr>
      <vt:lpstr>Army War College on Leadership Qualities</vt:lpstr>
      <vt:lpstr>Egos and Empathy</vt:lpstr>
      <vt:lpstr>Remember</vt:lpstr>
      <vt:lpstr>HRSA on Leadership</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2018-10-23T17:53:31Z</dcterms:created>
  <dcterms:modified xsi:type="dcterms:W3CDTF">2018-10-23T17:53:40Z</dcterms:modified>
</cp:coreProperties>
</file>