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693" r:id="rId6"/>
    <p:sldMasterId id="2147483706" r:id="rId7"/>
    <p:sldMasterId id="2147483719" r:id="rId8"/>
    <p:sldMasterId id="2147483741" r:id="rId9"/>
    <p:sldMasterId id="2147483753" r:id="rId10"/>
  </p:sldMasterIdLst>
  <p:notesMasterIdLst>
    <p:notesMasterId r:id="rId45"/>
  </p:notesMasterIdLst>
  <p:handoutMasterIdLst>
    <p:handoutMasterId r:id="rId46"/>
  </p:handoutMasterIdLst>
  <p:sldIdLst>
    <p:sldId id="848" r:id="rId11"/>
    <p:sldId id="368" r:id="rId12"/>
    <p:sldId id="840" r:id="rId13"/>
    <p:sldId id="841" r:id="rId14"/>
    <p:sldId id="842" r:id="rId15"/>
    <p:sldId id="843" r:id="rId16"/>
    <p:sldId id="844" r:id="rId17"/>
    <p:sldId id="845" r:id="rId18"/>
    <p:sldId id="827" r:id="rId19"/>
    <p:sldId id="846" r:id="rId20"/>
    <p:sldId id="847" r:id="rId21"/>
    <p:sldId id="369" r:id="rId22"/>
    <p:sldId id="358" r:id="rId23"/>
    <p:sldId id="296" r:id="rId24"/>
    <p:sldId id="829" r:id="rId25"/>
    <p:sldId id="285" r:id="rId26"/>
    <p:sldId id="833" r:id="rId27"/>
    <p:sldId id="838" r:id="rId28"/>
    <p:sldId id="304" r:id="rId29"/>
    <p:sldId id="318" r:id="rId30"/>
    <p:sldId id="785" r:id="rId31"/>
    <p:sldId id="849" r:id="rId32"/>
    <p:sldId id="309" r:id="rId33"/>
    <p:sldId id="826" r:id="rId34"/>
    <p:sldId id="791" r:id="rId35"/>
    <p:sldId id="310" r:id="rId36"/>
    <p:sldId id="348" r:id="rId37"/>
    <p:sldId id="831" r:id="rId38"/>
    <p:sldId id="315" r:id="rId39"/>
    <p:sldId id="274" r:id="rId40"/>
    <p:sldId id="281" r:id="rId41"/>
    <p:sldId id="334" r:id="rId42"/>
    <p:sldId id="359" r:id="rId43"/>
    <p:sldId id="264"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8" name="Orsega, Susan (OS/OASH)" initials="OS(" lastIdx="3" clrIdx="7">
    <p:extLst>
      <p:ext uri="{19B8F6BF-5375-455C-9EA6-DF929625EA0E}">
        <p15:presenceInfo xmlns:p15="http://schemas.microsoft.com/office/powerpoint/2012/main" userId="S-1-5-21-1747495209-1248221918-2216747781-214402"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9" name="Wilson, Bryan (HHS/OASH)" initials="WB(" lastIdx="23" clrIdx="8">
    <p:extLst>
      <p:ext uri="{19B8F6BF-5375-455C-9EA6-DF929625EA0E}">
        <p15:presenceInfo xmlns:p15="http://schemas.microsoft.com/office/powerpoint/2012/main" userId="S::Bryan.Wilson@hhs.gov::16ff24f0-6f37-44d0-9b7a-9e5ee50f816d" providerId="AD"/>
      </p:ext>
    </p:extLst>
  </p:cmAuthor>
  <p:cmAuthor id="3" name="Channer, Amber (OS/OASH)" initials="CA(" lastIdx="3" clrIdx="2">
    <p:extLst>
      <p:ext uri="{19B8F6BF-5375-455C-9EA6-DF929625EA0E}">
        <p15:presenceInfo xmlns:p15="http://schemas.microsoft.com/office/powerpoint/2012/main" userId="S-1-5-21-1747495209-1248221918-2216747781-170555" providerId="AD"/>
      </p:ext>
    </p:extLst>
  </p:cmAuthor>
  <p:cmAuthor id="10" name="Muni, Michael (OS/OASH)" initials="MM(" lastIdx="7" clrIdx="9">
    <p:extLst>
      <p:ext uri="{19B8F6BF-5375-455C-9EA6-DF929625EA0E}">
        <p15:presenceInfo xmlns:p15="http://schemas.microsoft.com/office/powerpoint/2012/main" userId="S::Michael.Muni@hhs.gov::05dcad12-3742-4775-9b74-04d26ad2b5bb"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11" name="Anderson, Whitney (OS/OASH)" initials="AW( [2]" lastIdx="2" clrIdx="10">
    <p:extLst>
      <p:ext uri="{19B8F6BF-5375-455C-9EA6-DF929625EA0E}">
        <p15:presenceInfo xmlns:p15="http://schemas.microsoft.com/office/powerpoint/2012/main" userId="S::Whitney.Anderson@hhs.gov::bd08dd6b-e88c-473c-b613-46e725bb3839"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12" name="Diet-PAC" initials="MMNV" lastIdx="2" clrIdx="11">
    <p:extLst>
      <p:ext uri="{19B8F6BF-5375-455C-9EA6-DF929625EA0E}">
        <p15:presenceInfo xmlns:p15="http://schemas.microsoft.com/office/powerpoint/2012/main" userId="Diet-PAC" providerId="None"/>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443"/>
    <a:srgbClr val="123342"/>
    <a:srgbClr val="193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0" autoAdjust="0"/>
    <p:restoredTop sz="86409" autoAdjust="0"/>
  </p:normalViewPr>
  <p:slideViewPr>
    <p:cSldViewPr snapToGrid="0">
      <p:cViewPr varScale="1">
        <p:scale>
          <a:sx n="119" d="100"/>
          <a:sy n="119" d="100"/>
        </p:scale>
        <p:origin x="3288" y="101"/>
      </p:cViewPr>
      <p:guideLst/>
    </p:cSldViewPr>
  </p:slideViewPr>
  <p:outlineViewPr>
    <p:cViewPr>
      <p:scale>
        <a:sx n="33" d="100"/>
        <a:sy n="33" d="100"/>
      </p:scale>
      <p:origin x="0" y="-31541"/>
    </p:cViewPr>
  </p:outlineViewPr>
  <p:notesTextViewPr>
    <p:cViewPr>
      <p:scale>
        <a:sx n="1" d="1"/>
        <a:sy n="1" d="1"/>
      </p:scale>
      <p:origin x="0" y="0"/>
    </p:cViewPr>
  </p:notesTextViewPr>
  <p:sorterViewPr>
    <p:cViewPr>
      <p:scale>
        <a:sx n="100" d="100"/>
        <a:sy n="100" d="100"/>
      </p:scale>
      <p:origin x="0" y="-340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image" Target="../media/image41.png"/></Relationships>
</file>

<file path=ppt/diagrams/_rels/data2.xml.rels><?xml version="1.0" encoding="UTF-8" standalone="yes"?>
<Relationships xmlns="http://schemas.openxmlformats.org/package/2006/relationships"><Relationship Id="rId1" Type="http://schemas.openxmlformats.org/officeDocument/2006/relationships/image" Target="../media/image42.png"/></Relationships>
</file>

<file path=ppt/diagrams/_rels/data5.xml.rels><?xml version="1.0" encoding="UTF-8" standalone="yes"?>
<Relationships xmlns="http://schemas.openxmlformats.org/package/2006/relationships"><Relationship Id="rId1" Type="http://schemas.openxmlformats.org/officeDocument/2006/relationships/hyperlink" Target="http://www.usphs.gov/"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1" Type="http://schemas.openxmlformats.org/officeDocument/2006/relationships/hyperlink" Target="http://www.usphs.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3CB3E-BA5D-4D08-B0DB-504F9B2E14F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B7E9CFB5-5B59-4E65-87A0-73ADAAC2290F}">
      <dgm:prSet phldrT="[Text]" custT="1"/>
      <dgm:spPr/>
      <dgm:t>
        <a:bodyPr/>
        <a:lstStyle/>
        <a:p>
          <a:pPr>
            <a:buNone/>
          </a:pPr>
          <a:r>
            <a:rPr lang="en-US" sz="3600" dirty="0"/>
            <a:t>Pharmacist</a:t>
          </a: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21A97862-20B5-453C-B51E-B360C74720F4}" type="parTrans" cxnId="{5E5AD2A1-81D0-4309-A743-418A1778126B}">
      <dgm:prSet/>
      <dgm:spPr/>
      <dgm:t>
        <a:bodyPr/>
        <a:lstStyle/>
        <a:p>
          <a:endParaRPr lang="en-US"/>
        </a:p>
      </dgm:t>
    </dgm:pt>
    <dgm:pt modelId="{5A6E490B-25FF-4C53-8AA2-2C3C34384117}" type="sibTrans" cxnId="{5E5AD2A1-81D0-4309-A743-418A1778126B}">
      <dgm:prSet/>
      <dgm:spPr/>
      <dgm:t>
        <a:bodyPr/>
        <a:lstStyle/>
        <a:p>
          <a:endParaRPr lang="en-US"/>
        </a:p>
      </dgm:t>
    </dgm:pt>
    <dgm:pt modelId="{C6381D58-5156-4559-800B-8EF54D36EED2}">
      <dgm:prSet phldrT="[Text]" custT="1"/>
      <dgm:spPr/>
      <dgm:t>
        <a:bodyPr/>
        <a:lstStyle/>
        <a:p>
          <a:r>
            <a:rPr lang="en-US" sz="2400" dirty="0"/>
            <a:t>Active Duty</a:t>
          </a:r>
        </a:p>
      </dgm:t>
    </dgm:pt>
    <dgm:pt modelId="{779AC686-D281-4C99-9366-77B4EE9CFFBA}" type="parTrans" cxnId="{FB0DC038-C904-447A-8C9A-7C4FD2E6AA16}">
      <dgm:prSet/>
      <dgm:spPr/>
      <dgm:t>
        <a:bodyPr/>
        <a:lstStyle/>
        <a:p>
          <a:endParaRPr lang="en-US"/>
        </a:p>
      </dgm:t>
    </dgm:pt>
    <dgm:pt modelId="{089358F6-79A9-47CE-895D-C4E7C99EBDED}" type="sibTrans" cxnId="{FB0DC038-C904-447A-8C9A-7C4FD2E6AA16}">
      <dgm:prSet/>
      <dgm:spPr/>
      <dgm:t>
        <a:bodyPr/>
        <a:lstStyle/>
        <a:p>
          <a:endParaRPr lang="en-US"/>
        </a:p>
      </dgm:t>
    </dgm:pt>
    <dgm:pt modelId="{239BB5ED-F429-4631-836D-34E7CDA252DD}">
      <dgm:prSet phldrT="[Text]" custT="1"/>
      <dgm:spPr/>
      <dgm:t>
        <a:bodyPr/>
        <a:lstStyle/>
        <a:p>
          <a:pPr>
            <a:buSzPct val="75000"/>
            <a:buFont typeface="Wingdings" panose="05000000000000000000" pitchFamily="2" charset="2"/>
            <a:buChar char="§"/>
          </a:pPr>
          <a:r>
            <a:rPr lang="en-US" sz="1800" dirty="0"/>
            <a:t>Interservice Transfer</a:t>
          </a:r>
        </a:p>
      </dgm:t>
    </dgm:pt>
    <dgm:pt modelId="{B2FFBF6A-053C-45E6-9D9A-31B3EB74C6B3}" type="parTrans" cxnId="{D1374E38-AE53-45BA-85AB-175F819BC607}">
      <dgm:prSet/>
      <dgm:spPr/>
      <dgm:t>
        <a:bodyPr/>
        <a:lstStyle/>
        <a:p>
          <a:endParaRPr lang="en-US"/>
        </a:p>
      </dgm:t>
    </dgm:pt>
    <dgm:pt modelId="{C8C21958-70C6-49DA-A3AF-28EED46B5F9F}" type="sibTrans" cxnId="{D1374E38-AE53-45BA-85AB-175F819BC607}">
      <dgm:prSet/>
      <dgm:spPr/>
      <dgm:t>
        <a:bodyPr/>
        <a:lstStyle/>
        <a:p>
          <a:endParaRPr lang="en-US"/>
        </a:p>
      </dgm:t>
    </dgm:pt>
    <dgm:pt modelId="{BD527E54-F99E-400D-A911-B1C82624DBCB}">
      <dgm:prSet phldrT="[Text]" custT="1"/>
      <dgm:spPr/>
      <dgm:t>
        <a:bodyPr/>
        <a:lstStyle/>
        <a:p>
          <a:r>
            <a:rPr lang="en-US" sz="2400" dirty="0"/>
            <a:t>Ready Reserve</a:t>
          </a:r>
          <a:endParaRPr lang="en-US" sz="2800" dirty="0"/>
        </a:p>
      </dgm:t>
    </dgm:pt>
    <dgm:pt modelId="{4F32C871-63B5-4710-9B76-28B4BEEDE056}" type="parTrans" cxnId="{972E8959-3519-47FB-8B17-543CC89B6B9C}">
      <dgm:prSet/>
      <dgm:spPr/>
      <dgm:t>
        <a:bodyPr/>
        <a:lstStyle/>
        <a:p>
          <a:endParaRPr lang="en-US"/>
        </a:p>
      </dgm:t>
    </dgm:pt>
    <dgm:pt modelId="{96D93E86-3888-42D4-80D0-BA4C00A87981}" type="sibTrans" cxnId="{972E8959-3519-47FB-8B17-543CC89B6B9C}">
      <dgm:prSet/>
      <dgm:spPr/>
      <dgm:t>
        <a:bodyPr/>
        <a:lstStyle/>
        <a:p>
          <a:endParaRPr lang="en-US"/>
        </a:p>
      </dgm:t>
    </dgm:pt>
    <dgm:pt modelId="{2B77616D-29AB-48A7-9027-56F012A82A9D}">
      <dgm:prSet phldrT="[Text]" custT="1"/>
      <dgm:spPr/>
      <dgm:t>
        <a:bodyPr/>
        <a:lstStyle/>
        <a:p>
          <a:pPr>
            <a:buSzPct val="75000"/>
            <a:buFont typeface="Wingdings" panose="05000000000000000000" pitchFamily="2" charset="2"/>
            <a:buChar char="§"/>
          </a:pPr>
          <a:r>
            <a:rPr lang="en-US" sz="1800" dirty="0"/>
            <a:t>Initial Appointment</a:t>
          </a:r>
        </a:p>
      </dgm:t>
    </dgm:pt>
    <dgm:pt modelId="{8491527F-4CB7-4B8F-A965-A48EE5CF5244}" type="parTrans" cxnId="{3D68106B-B5EE-4C78-894B-B420AF25E009}">
      <dgm:prSet/>
      <dgm:spPr/>
      <dgm:t>
        <a:bodyPr/>
        <a:lstStyle/>
        <a:p>
          <a:endParaRPr lang="en-US"/>
        </a:p>
      </dgm:t>
    </dgm:pt>
    <dgm:pt modelId="{88F4F02B-C9E3-43D6-8576-6A8FB38AFAFD}" type="sibTrans" cxnId="{3D68106B-B5EE-4C78-894B-B420AF25E009}">
      <dgm:prSet/>
      <dgm:spPr/>
      <dgm:t>
        <a:bodyPr/>
        <a:lstStyle/>
        <a:p>
          <a:endParaRPr lang="en-US"/>
        </a:p>
      </dgm:t>
    </dgm:pt>
    <dgm:pt modelId="{99D69AA3-BAE9-47C2-8202-A9DB604BAE83}">
      <dgm:prSet phldrT="[Text]" custT="1"/>
      <dgm:spPr/>
      <dgm:t>
        <a:bodyPr/>
        <a:lstStyle/>
        <a:p>
          <a:pPr>
            <a:buSzPct val="75000"/>
            <a:buFont typeface="Wingdings" panose="05000000000000000000" pitchFamily="2" charset="2"/>
            <a:buChar char="§"/>
          </a:pPr>
          <a:r>
            <a:rPr lang="en-US" sz="1800" dirty="0"/>
            <a:t>PHERST</a:t>
          </a:r>
        </a:p>
      </dgm:t>
    </dgm:pt>
    <dgm:pt modelId="{33AC59DF-6EAC-4F57-BFF5-DA52FF92D5A6}" type="parTrans" cxnId="{D87D8F60-5361-4217-8835-D8467DABC642}">
      <dgm:prSet/>
      <dgm:spPr/>
      <dgm:t>
        <a:bodyPr/>
        <a:lstStyle/>
        <a:p>
          <a:endParaRPr lang="en-US"/>
        </a:p>
      </dgm:t>
    </dgm:pt>
    <dgm:pt modelId="{6EE8E2B2-8E88-4F39-8061-14ACC7F8B51B}" type="sibTrans" cxnId="{D87D8F60-5361-4217-8835-D8467DABC642}">
      <dgm:prSet/>
      <dgm:spPr/>
      <dgm:t>
        <a:bodyPr/>
        <a:lstStyle/>
        <a:p>
          <a:endParaRPr lang="en-US"/>
        </a:p>
      </dgm:t>
    </dgm:pt>
    <dgm:pt modelId="{254AA6F7-9047-4E08-998A-C728741399D7}" type="pres">
      <dgm:prSet presAssocID="{7043CB3E-BA5D-4D08-B0DB-504F9B2E14F1}" presName="Name0" presStyleCnt="0">
        <dgm:presLayoutVars>
          <dgm:dir/>
          <dgm:resizeHandles val="exact"/>
        </dgm:presLayoutVars>
      </dgm:prSet>
      <dgm:spPr/>
    </dgm:pt>
    <dgm:pt modelId="{F6441F64-C01B-4EAD-AF08-60DBE9B8B6C2}" type="pres">
      <dgm:prSet presAssocID="{7043CB3E-BA5D-4D08-B0DB-504F9B2E14F1}" presName="bkgdShp" presStyleLbl="alignAccFollowNode1" presStyleIdx="0" presStyleCnt="1"/>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F631855-2B9F-4B4D-B2E6-C8A92B142F83}" type="pres">
      <dgm:prSet presAssocID="{7043CB3E-BA5D-4D08-B0DB-504F9B2E14F1}" presName="linComp" presStyleCnt="0"/>
      <dgm:spPr/>
    </dgm:pt>
    <dgm:pt modelId="{2CB15C66-D981-44DC-9BA5-520F5AB80F45}" type="pres">
      <dgm:prSet presAssocID="{B7E9CFB5-5B59-4E65-87A0-73ADAAC2290F}" presName="compNode" presStyleCnt="0"/>
      <dgm:spPr/>
    </dgm:pt>
    <dgm:pt modelId="{BF5A4DA8-EC9B-42DC-8D82-277C6E9B3855}" type="pres">
      <dgm:prSet presAssocID="{B7E9CFB5-5B59-4E65-87A0-73ADAAC2290F}" presName="node" presStyleLbl="node1" presStyleIdx="0" presStyleCnt="1">
        <dgm:presLayoutVars>
          <dgm:bulletEnabled val="1"/>
        </dgm:presLayoutVars>
      </dgm:prSet>
      <dgm:spPr/>
    </dgm:pt>
    <dgm:pt modelId="{A1385099-BF2F-4A9B-A194-492BA47AA6FE}" type="pres">
      <dgm:prSet presAssocID="{B7E9CFB5-5B59-4E65-87A0-73ADAAC2290F}" presName="invisiNode" presStyleLbl="node1" presStyleIdx="0" presStyleCnt="1"/>
      <dgm:spPr/>
    </dgm:pt>
    <dgm:pt modelId="{85EDB054-6886-4ED1-BF6A-0FB988D6CC3C}" type="pres">
      <dgm:prSet presAssocID="{B7E9CFB5-5B59-4E65-87A0-73ADAAC2290F}" presName="imagNode" presStyleLbl="fgImgPlace1" presStyleIdx="0" presStyleCnt="1" custLinFactNeighborX="-1322" custLinFactNeighborY="-1225"/>
      <dgm:spPr>
        <a:blipFill>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dgm:spPr>
      <dgm:extLst>
        <a:ext uri="{E40237B7-FDA0-4F09-8148-C483321AD2D9}">
          <dgm14:cNvPr xmlns:dgm14="http://schemas.microsoft.com/office/drawing/2010/diagram" id="0" name="" descr="A picture of Officers walking through  a door"/>
        </a:ext>
      </dgm:extLst>
    </dgm:pt>
  </dgm:ptLst>
  <dgm:cxnLst>
    <dgm:cxn modelId="{8291E305-9E0A-4F6B-BAA0-2E0413F4DD50}" type="presOf" srcId="{C6381D58-5156-4559-800B-8EF54D36EED2}" destId="{BF5A4DA8-EC9B-42DC-8D82-277C6E9B3855}" srcOrd="0" destOrd="1" presId="urn:microsoft.com/office/officeart/2005/8/layout/pList2"/>
    <dgm:cxn modelId="{13D63A2D-E0FC-41F1-9D7F-89BEE0288E3A}" type="presOf" srcId="{BD527E54-F99E-400D-A911-B1C82624DBCB}" destId="{BF5A4DA8-EC9B-42DC-8D82-277C6E9B3855}" srcOrd="0" destOrd="5" presId="urn:microsoft.com/office/officeart/2005/8/layout/pList2"/>
    <dgm:cxn modelId="{D1374E38-AE53-45BA-85AB-175F819BC607}" srcId="{C6381D58-5156-4559-800B-8EF54D36EED2}" destId="{239BB5ED-F429-4631-836D-34E7CDA252DD}" srcOrd="2" destOrd="0" parTransId="{B2FFBF6A-053C-45E6-9D9A-31B3EB74C6B3}" sibTransId="{C8C21958-70C6-49DA-A3AF-28EED46B5F9F}"/>
    <dgm:cxn modelId="{FB0DC038-C904-447A-8C9A-7C4FD2E6AA16}" srcId="{B7E9CFB5-5B59-4E65-87A0-73ADAAC2290F}" destId="{C6381D58-5156-4559-800B-8EF54D36EED2}" srcOrd="0" destOrd="0" parTransId="{779AC686-D281-4C99-9366-77B4EE9CFFBA}" sibTransId="{089358F6-79A9-47CE-895D-C4E7C99EBDED}"/>
    <dgm:cxn modelId="{D87D8F60-5361-4217-8835-D8467DABC642}" srcId="{C6381D58-5156-4559-800B-8EF54D36EED2}" destId="{99D69AA3-BAE9-47C2-8202-A9DB604BAE83}" srcOrd="1" destOrd="0" parTransId="{33AC59DF-6EAC-4F57-BFF5-DA52FF92D5A6}" sibTransId="{6EE8E2B2-8E88-4F39-8061-14ACC7F8B51B}"/>
    <dgm:cxn modelId="{3D68106B-B5EE-4C78-894B-B420AF25E009}" srcId="{C6381D58-5156-4559-800B-8EF54D36EED2}" destId="{2B77616D-29AB-48A7-9027-56F012A82A9D}" srcOrd="0" destOrd="0" parTransId="{8491527F-4CB7-4B8F-A965-A48EE5CF5244}" sibTransId="{88F4F02B-C9E3-43D6-8576-6A8FB38AFAFD}"/>
    <dgm:cxn modelId="{972E8959-3519-47FB-8B17-543CC89B6B9C}" srcId="{B7E9CFB5-5B59-4E65-87A0-73ADAAC2290F}" destId="{BD527E54-F99E-400D-A911-B1C82624DBCB}" srcOrd="1" destOrd="0" parTransId="{4F32C871-63B5-4710-9B76-28B4BEEDE056}" sibTransId="{96D93E86-3888-42D4-80D0-BA4C00A87981}"/>
    <dgm:cxn modelId="{5E5AD2A1-81D0-4309-A743-418A1778126B}" srcId="{7043CB3E-BA5D-4D08-B0DB-504F9B2E14F1}" destId="{B7E9CFB5-5B59-4E65-87A0-73ADAAC2290F}" srcOrd="0" destOrd="0" parTransId="{21A97862-20B5-453C-B51E-B360C74720F4}" sibTransId="{5A6E490B-25FF-4C53-8AA2-2C3C34384117}"/>
    <dgm:cxn modelId="{827375AD-5912-43F4-AFE3-CAE6738F90FB}" type="presOf" srcId="{2B77616D-29AB-48A7-9027-56F012A82A9D}" destId="{BF5A4DA8-EC9B-42DC-8D82-277C6E9B3855}" srcOrd="0" destOrd="2" presId="urn:microsoft.com/office/officeart/2005/8/layout/pList2"/>
    <dgm:cxn modelId="{DCCB9FB2-ED7B-4204-91AA-FEAC47F2A132}" type="presOf" srcId="{99D69AA3-BAE9-47C2-8202-A9DB604BAE83}" destId="{BF5A4DA8-EC9B-42DC-8D82-277C6E9B3855}" srcOrd="0" destOrd="3" presId="urn:microsoft.com/office/officeart/2005/8/layout/pList2"/>
    <dgm:cxn modelId="{A1AA46D0-2AE4-46A9-AD3C-AC584A5F27E1}" type="presOf" srcId="{239BB5ED-F429-4631-836D-34E7CDA252DD}" destId="{BF5A4DA8-EC9B-42DC-8D82-277C6E9B3855}" srcOrd="0" destOrd="4" presId="urn:microsoft.com/office/officeart/2005/8/layout/pList2"/>
    <dgm:cxn modelId="{1B2533D2-EE63-4732-95FA-E270FA766BA1}" type="presOf" srcId="{7043CB3E-BA5D-4D08-B0DB-504F9B2E14F1}" destId="{254AA6F7-9047-4E08-998A-C728741399D7}" srcOrd="0" destOrd="0" presId="urn:microsoft.com/office/officeart/2005/8/layout/pList2"/>
    <dgm:cxn modelId="{EA4C6BDC-E6BB-47DA-B33E-3F60D1D0E78C}" type="presOf" srcId="{B7E9CFB5-5B59-4E65-87A0-73ADAAC2290F}" destId="{BF5A4DA8-EC9B-42DC-8D82-277C6E9B3855}" srcOrd="0" destOrd="0" presId="urn:microsoft.com/office/officeart/2005/8/layout/pList2"/>
    <dgm:cxn modelId="{27FB52AA-D9A0-4541-8B0F-4848887EDC27}" type="presParOf" srcId="{254AA6F7-9047-4E08-998A-C728741399D7}" destId="{F6441F64-C01B-4EAD-AF08-60DBE9B8B6C2}" srcOrd="0" destOrd="0" presId="urn:microsoft.com/office/officeart/2005/8/layout/pList2"/>
    <dgm:cxn modelId="{6B88F377-1C05-458E-9BB8-5629E6724A09}" type="presParOf" srcId="{254AA6F7-9047-4E08-998A-C728741399D7}" destId="{CF631855-2B9F-4B4D-B2E6-C8A92B142F83}" srcOrd="1" destOrd="0" presId="urn:microsoft.com/office/officeart/2005/8/layout/pList2"/>
    <dgm:cxn modelId="{882C9FC2-8D85-4DF2-8D50-9B7929F31DE8}" type="presParOf" srcId="{CF631855-2B9F-4B4D-B2E6-C8A92B142F83}" destId="{2CB15C66-D981-44DC-9BA5-520F5AB80F45}" srcOrd="0" destOrd="0" presId="urn:microsoft.com/office/officeart/2005/8/layout/pList2"/>
    <dgm:cxn modelId="{1ED7D3B9-A0E5-4339-9311-0E14F1445917}" type="presParOf" srcId="{2CB15C66-D981-44DC-9BA5-520F5AB80F45}" destId="{BF5A4DA8-EC9B-42DC-8D82-277C6E9B3855}" srcOrd="0" destOrd="0" presId="urn:microsoft.com/office/officeart/2005/8/layout/pList2"/>
    <dgm:cxn modelId="{4195C881-F941-4E7E-9020-6532F9299FFC}" type="presParOf" srcId="{2CB15C66-D981-44DC-9BA5-520F5AB80F45}" destId="{A1385099-BF2F-4A9B-A194-492BA47AA6FE}" srcOrd="1" destOrd="0" presId="urn:microsoft.com/office/officeart/2005/8/layout/pList2"/>
    <dgm:cxn modelId="{62CB6DC2-981D-4E98-85DE-D0FED117A0C1}" type="presParOf" srcId="{2CB15C66-D981-44DC-9BA5-520F5AB80F45}" destId="{85EDB054-6886-4ED1-BF6A-0FB988D6CC3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BFFA85-48AF-4794-937A-37555B855EF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B1137747-47B6-41D4-84AC-993BA916CE08}">
      <dgm:prSet phldrT="[Text]" custT="1"/>
      <dgm:spPr/>
      <dgm:t>
        <a:bodyPr/>
        <a:lstStyle/>
        <a:p>
          <a:r>
            <a:rPr lang="en-US" sz="3600" dirty="0"/>
            <a:t>Students</a:t>
          </a: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EE975694-4CEB-4723-A2D1-131CA81DC185}" type="parTrans" cxnId="{13B3A8E1-9C37-4B4A-B58D-392EF304C9DF}">
      <dgm:prSet/>
      <dgm:spPr/>
      <dgm:t>
        <a:bodyPr/>
        <a:lstStyle/>
        <a:p>
          <a:endParaRPr lang="en-US"/>
        </a:p>
      </dgm:t>
    </dgm:pt>
    <dgm:pt modelId="{A5EC5568-C554-4D82-9FF7-8E251F4E159D}" type="sibTrans" cxnId="{13B3A8E1-9C37-4B4A-B58D-392EF304C9DF}">
      <dgm:prSet/>
      <dgm:spPr/>
      <dgm:t>
        <a:bodyPr/>
        <a:lstStyle/>
        <a:p>
          <a:endParaRPr lang="en-US"/>
        </a:p>
      </dgm:t>
    </dgm:pt>
    <dgm:pt modelId="{E249083F-4223-4D35-8B55-E0BEC7FA3EC4}">
      <dgm:prSet phldrT="[Text]" custT="1"/>
      <dgm:spPr/>
      <dgm:t>
        <a:bodyPr/>
        <a:lstStyle/>
        <a:p>
          <a:r>
            <a:rPr lang="en-US" sz="2800" dirty="0"/>
            <a:t>JRCOSTEP</a:t>
          </a:r>
        </a:p>
      </dgm:t>
    </dgm:pt>
    <dgm:pt modelId="{658017E1-7CAD-4D42-9A2D-ED3E1B58FDCD}" type="parTrans" cxnId="{831A644D-0722-4F97-8A9E-CE8378D20AEB}">
      <dgm:prSet/>
      <dgm:spPr/>
      <dgm:t>
        <a:bodyPr/>
        <a:lstStyle/>
        <a:p>
          <a:endParaRPr lang="en-US"/>
        </a:p>
      </dgm:t>
    </dgm:pt>
    <dgm:pt modelId="{783953F7-F905-45DA-98A4-7910C2103043}" type="sibTrans" cxnId="{831A644D-0722-4F97-8A9E-CE8378D20AEB}">
      <dgm:prSet/>
      <dgm:spPr/>
      <dgm:t>
        <a:bodyPr/>
        <a:lstStyle/>
        <a:p>
          <a:endParaRPr lang="en-US"/>
        </a:p>
      </dgm:t>
    </dgm:pt>
    <dgm:pt modelId="{AF6F2CDF-01B6-4F63-B18C-B3EAE6B97B6E}">
      <dgm:prSet phldrT="[Text]" custT="1"/>
      <dgm:spPr/>
      <dgm:t>
        <a:bodyPr/>
        <a:lstStyle/>
        <a:p>
          <a:r>
            <a:rPr lang="en-US" sz="2800" dirty="0">
              <a:cs typeface="Arial"/>
            </a:rPr>
            <a:t>SRCOSTEP</a:t>
          </a:r>
          <a:endParaRPr lang="en-US" sz="3300" dirty="0"/>
        </a:p>
      </dgm:t>
    </dgm:pt>
    <dgm:pt modelId="{38581A43-9354-4633-8B4E-6E920468B493}" type="parTrans" cxnId="{9EDA56AE-B9F9-40F7-972B-B37ACD9B34E4}">
      <dgm:prSet/>
      <dgm:spPr/>
      <dgm:t>
        <a:bodyPr/>
        <a:lstStyle/>
        <a:p>
          <a:endParaRPr lang="en-US"/>
        </a:p>
      </dgm:t>
    </dgm:pt>
    <dgm:pt modelId="{D19AB32D-1207-460E-9869-B8F73C78D831}" type="sibTrans" cxnId="{9EDA56AE-B9F9-40F7-972B-B37ACD9B34E4}">
      <dgm:prSet/>
      <dgm:spPr/>
      <dgm:t>
        <a:bodyPr/>
        <a:lstStyle/>
        <a:p>
          <a:endParaRPr lang="en-US"/>
        </a:p>
      </dgm:t>
    </dgm:pt>
    <dgm:pt modelId="{24033E8C-162D-4CD3-A0D0-7868435959D2}" type="pres">
      <dgm:prSet presAssocID="{0EBFFA85-48AF-4794-937A-37555B855EFE}" presName="Name0" presStyleCnt="0">
        <dgm:presLayoutVars>
          <dgm:dir/>
          <dgm:resizeHandles val="exact"/>
        </dgm:presLayoutVars>
      </dgm:prSet>
      <dgm:spPr/>
    </dgm:pt>
    <dgm:pt modelId="{091A390C-00FD-4646-9A23-DAC7110147BF}" type="pres">
      <dgm:prSet presAssocID="{0EBFFA85-48AF-4794-937A-37555B855EFE}" presName="bkgdShp" presStyleLbl="alignAccFollowNode1" presStyleIdx="0" presStyleCnt="1"/>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3024C07-F0FB-44D4-ACF0-BE9DD8EE6326}" type="pres">
      <dgm:prSet presAssocID="{0EBFFA85-48AF-4794-937A-37555B855EFE}" presName="linComp" presStyleCnt="0"/>
      <dgm:spPr/>
    </dgm:pt>
    <dgm:pt modelId="{49C05763-EB42-4AED-B755-F8A5AF41803D}" type="pres">
      <dgm:prSet presAssocID="{B1137747-47B6-41D4-84AC-993BA916CE08}" presName="compNode" presStyleCnt="0"/>
      <dgm:spPr/>
    </dgm:pt>
    <dgm:pt modelId="{633B027A-F069-40AE-9B08-7B7EFBC7EAFE}" type="pres">
      <dgm:prSet presAssocID="{B1137747-47B6-41D4-84AC-993BA916CE08}" presName="node" presStyleLbl="node1" presStyleIdx="0" presStyleCnt="1">
        <dgm:presLayoutVars>
          <dgm:bulletEnabled val="1"/>
        </dgm:presLayoutVars>
      </dgm:prSet>
      <dgm:spPr/>
    </dgm:pt>
    <dgm:pt modelId="{2A81DFFC-D28F-413A-9791-63591F86C138}" type="pres">
      <dgm:prSet presAssocID="{B1137747-47B6-41D4-84AC-993BA916CE08}" presName="invisiNode" presStyleLbl="node1" presStyleIdx="0" presStyleCnt="1"/>
      <dgm:spPr/>
    </dgm:pt>
    <dgm:pt modelId="{44CD17EF-CED0-4A5E-BE01-71407BAC98DE}" type="pres">
      <dgm:prSet presAssocID="{B1137747-47B6-41D4-84AC-993BA916CE08}" presName="imagNode" presStyleLbl="fgImgPlace1" presStyleIdx="0" presStyleCnt="1" custLinFactNeighborX="575" custLinFactNeighborY="-275"/>
      <dgm:spPr>
        <a:blipFill rotWithShape="1">
          <a:blip xmlns:r="http://schemas.openxmlformats.org/officeDocument/2006/relationships" r:embed="rId1"/>
          <a:srcRect/>
          <a:stretch>
            <a:fillRect t="-33000" b="-33000"/>
          </a:stretch>
        </a:blipFill>
      </dgm:spPr>
      <dgm:extLst>
        <a:ext uri="{E40237B7-FDA0-4F09-8148-C483321AD2D9}">
          <dgm14:cNvPr xmlns:dgm14="http://schemas.microsoft.com/office/drawing/2010/diagram" id="0" name="" descr="A picture of officers in uniform saluting"/>
        </a:ext>
      </dgm:extLst>
    </dgm:pt>
  </dgm:ptLst>
  <dgm:cxnLst>
    <dgm:cxn modelId="{E719B80A-AC84-410F-86D0-BDC2140CB120}" type="presOf" srcId="{0EBFFA85-48AF-4794-937A-37555B855EFE}" destId="{24033E8C-162D-4CD3-A0D0-7868435959D2}" srcOrd="0" destOrd="0" presId="urn:microsoft.com/office/officeart/2005/8/layout/pList2"/>
    <dgm:cxn modelId="{CD117E65-CC1C-40A3-9AB2-BAAEAB80E605}" type="presOf" srcId="{AF6F2CDF-01B6-4F63-B18C-B3EAE6B97B6E}" destId="{633B027A-F069-40AE-9B08-7B7EFBC7EAFE}" srcOrd="0" destOrd="2" presId="urn:microsoft.com/office/officeart/2005/8/layout/pList2"/>
    <dgm:cxn modelId="{831A644D-0722-4F97-8A9E-CE8378D20AEB}" srcId="{B1137747-47B6-41D4-84AC-993BA916CE08}" destId="{E249083F-4223-4D35-8B55-E0BEC7FA3EC4}" srcOrd="0" destOrd="0" parTransId="{658017E1-7CAD-4D42-9A2D-ED3E1B58FDCD}" sibTransId="{783953F7-F905-45DA-98A4-7910C2103043}"/>
    <dgm:cxn modelId="{CF300D8C-560A-4F17-B577-2B4825ECD212}" type="presOf" srcId="{B1137747-47B6-41D4-84AC-993BA916CE08}" destId="{633B027A-F069-40AE-9B08-7B7EFBC7EAFE}" srcOrd="0" destOrd="0" presId="urn:microsoft.com/office/officeart/2005/8/layout/pList2"/>
    <dgm:cxn modelId="{9EDA56AE-B9F9-40F7-972B-B37ACD9B34E4}" srcId="{B1137747-47B6-41D4-84AC-993BA916CE08}" destId="{AF6F2CDF-01B6-4F63-B18C-B3EAE6B97B6E}" srcOrd="1" destOrd="0" parTransId="{38581A43-9354-4633-8B4E-6E920468B493}" sibTransId="{D19AB32D-1207-460E-9869-B8F73C78D831}"/>
    <dgm:cxn modelId="{65FF2AB1-DD2C-431B-B6B5-7620C6D7C624}" type="presOf" srcId="{E249083F-4223-4D35-8B55-E0BEC7FA3EC4}" destId="{633B027A-F069-40AE-9B08-7B7EFBC7EAFE}" srcOrd="0" destOrd="1" presId="urn:microsoft.com/office/officeart/2005/8/layout/pList2"/>
    <dgm:cxn modelId="{13B3A8E1-9C37-4B4A-B58D-392EF304C9DF}" srcId="{0EBFFA85-48AF-4794-937A-37555B855EFE}" destId="{B1137747-47B6-41D4-84AC-993BA916CE08}" srcOrd="0" destOrd="0" parTransId="{EE975694-4CEB-4723-A2D1-131CA81DC185}" sibTransId="{A5EC5568-C554-4D82-9FF7-8E251F4E159D}"/>
    <dgm:cxn modelId="{07601134-8604-4B2D-8B08-0009BDB848BE}" type="presParOf" srcId="{24033E8C-162D-4CD3-A0D0-7868435959D2}" destId="{091A390C-00FD-4646-9A23-DAC7110147BF}" srcOrd="0" destOrd="0" presId="urn:microsoft.com/office/officeart/2005/8/layout/pList2"/>
    <dgm:cxn modelId="{EEE785A2-F329-41C8-978C-7FFC650CA097}" type="presParOf" srcId="{24033E8C-162D-4CD3-A0D0-7868435959D2}" destId="{83024C07-F0FB-44D4-ACF0-BE9DD8EE6326}" srcOrd="1" destOrd="0" presId="urn:microsoft.com/office/officeart/2005/8/layout/pList2"/>
    <dgm:cxn modelId="{52925AAE-77CB-45E7-A100-4F83F7A005B2}" type="presParOf" srcId="{83024C07-F0FB-44D4-ACF0-BE9DD8EE6326}" destId="{49C05763-EB42-4AED-B755-F8A5AF41803D}" srcOrd="0" destOrd="0" presId="urn:microsoft.com/office/officeart/2005/8/layout/pList2"/>
    <dgm:cxn modelId="{A6C972E3-5E55-40F7-A308-058E324BE33A}" type="presParOf" srcId="{49C05763-EB42-4AED-B755-F8A5AF41803D}" destId="{633B027A-F069-40AE-9B08-7B7EFBC7EAFE}" srcOrd="0" destOrd="0" presId="urn:microsoft.com/office/officeart/2005/8/layout/pList2"/>
    <dgm:cxn modelId="{9AC5ECAB-907F-457D-AF22-AF3E3474C591}" type="presParOf" srcId="{49C05763-EB42-4AED-B755-F8A5AF41803D}" destId="{2A81DFFC-D28F-413A-9791-63591F86C138}" srcOrd="1" destOrd="0" presId="urn:microsoft.com/office/officeart/2005/8/layout/pList2"/>
    <dgm:cxn modelId="{E79BAA39-6CF6-4634-B82A-645A2A0475A9}" type="presParOf" srcId="{49C05763-EB42-4AED-B755-F8A5AF41803D}" destId="{44CD17EF-CED0-4A5E-BE01-71407BAC98DE}"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C00890-0280-40E3-92F5-D0E3B716E23A}" type="doc">
      <dgm:prSet loTypeId="urn:microsoft.com/office/officeart/2005/8/layout/radial6" loCatId="cycle" qsTypeId="urn:microsoft.com/office/officeart/2005/8/quickstyle/simple3" qsCatId="simple" csTypeId="urn:microsoft.com/office/officeart/2005/8/colors/colorful3" csCatId="colorful" phldr="1"/>
      <dgm:spPr/>
      <dgm:t>
        <a:bodyPr/>
        <a:lstStyle/>
        <a:p>
          <a:endParaRPr lang="en-US"/>
        </a:p>
      </dgm:t>
    </dgm:pt>
    <dgm:pt modelId="{F2FCDC52-5502-496D-ACAE-4D24E1611E08}">
      <dgm:prSet phldrT="[Text]"/>
      <dgm:spPr/>
      <dgm:t>
        <a:bodyPr/>
        <a:lstStyle/>
        <a:p>
          <a:r>
            <a:rPr lang="en-US" dirty="0"/>
            <a:t>Non-Clinical Pharmacist</a:t>
          </a:r>
        </a:p>
      </dgm:t>
    </dgm:pt>
    <dgm:pt modelId="{215698F7-4DD6-4966-9563-09B37F966E68}" type="sibTrans" cxnId="{6944FEC2-3E31-43E7-9DA7-A9A7FAFD81C6}">
      <dgm:prSet/>
      <dgm:spPr/>
      <dgm:t>
        <a:bodyPr/>
        <a:lstStyle/>
        <a:p>
          <a:endParaRPr lang="en-US"/>
        </a:p>
      </dgm:t>
    </dgm:pt>
    <dgm:pt modelId="{E59E4BF3-C26D-4C45-882D-EBB21DFF91E8}" type="parTrans" cxnId="{6944FEC2-3E31-43E7-9DA7-A9A7FAFD81C6}">
      <dgm:prSet/>
      <dgm:spPr/>
      <dgm:t>
        <a:bodyPr/>
        <a:lstStyle/>
        <a:p>
          <a:endParaRPr lang="en-US"/>
        </a:p>
      </dgm:t>
    </dgm:pt>
    <dgm:pt modelId="{27BF45DC-791F-4F79-993F-3AB743B0D066}">
      <dgm:prSet phldrT="[Text]" custT="1"/>
      <dgm:spPr/>
      <dgm:t>
        <a:bodyPr/>
        <a:lstStyle/>
        <a:p>
          <a:r>
            <a:rPr lang="en-US" sz="1200" dirty="0"/>
            <a:t>Administrative</a:t>
          </a:r>
        </a:p>
      </dgm:t>
    </dgm:pt>
    <dgm:pt modelId="{97895FB2-8AA2-46B7-BF20-757191BA696B}" type="sibTrans" cxnId="{68E90DE4-1014-45DF-B904-03DADF465105}">
      <dgm:prSet/>
      <dgm:spPr/>
      <dgm:t>
        <a:bodyPr/>
        <a:lstStyle/>
        <a:p>
          <a:endParaRPr lang="en-US"/>
        </a:p>
      </dgm:t>
    </dgm:pt>
    <dgm:pt modelId="{E52FBF33-9115-4DFF-970F-0F030E231EC1}" type="parTrans" cxnId="{68E90DE4-1014-45DF-B904-03DADF465105}">
      <dgm:prSet/>
      <dgm:spPr/>
      <dgm:t>
        <a:bodyPr/>
        <a:lstStyle/>
        <a:p>
          <a:endParaRPr lang="en-US"/>
        </a:p>
      </dgm:t>
    </dgm:pt>
    <dgm:pt modelId="{1A01CA1B-02E8-40BB-903F-D46DADA3DD62}">
      <dgm:prSet phldrT="[Text]"/>
      <dgm:spPr/>
      <dgm:t>
        <a:bodyPr/>
        <a:lstStyle/>
        <a:p>
          <a:r>
            <a:rPr lang="en-US" dirty="0"/>
            <a:t>Logistics</a:t>
          </a:r>
        </a:p>
      </dgm:t>
    </dgm:pt>
    <dgm:pt modelId="{DBC4122C-83F0-476F-B39B-77713C962229}" type="sibTrans" cxnId="{7FD6462C-E651-4475-9929-8B71AF373B7D}">
      <dgm:prSet/>
      <dgm:spPr/>
      <dgm:t>
        <a:bodyPr/>
        <a:lstStyle/>
        <a:p>
          <a:endParaRPr lang="en-US"/>
        </a:p>
      </dgm:t>
    </dgm:pt>
    <dgm:pt modelId="{0211DCFD-F688-4DE4-BF7D-31660710C5A8}" type="parTrans" cxnId="{7FD6462C-E651-4475-9929-8B71AF373B7D}">
      <dgm:prSet/>
      <dgm:spPr/>
      <dgm:t>
        <a:bodyPr/>
        <a:lstStyle/>
        <a:p>
          <a:endParaRPr lang="en-US"/>
        </a:p>
      </dgm:t>
    </dgm:pt>
    <dgm:pt modelId="{1F34BE0A-4A0A-4392-B1BF-B1B291540C2A}">
      <dgm:prSet phldrT="[Text]" custT="1"/>
      <dgm:spPr/>
      <dgm:t>
        <a:bodyPr/>
        <a:lstStyle/>
        <a:p>
          <a:r>
            <a:rPr lang="en-US" sz="1200" dirty="0"/>
            <a:t>Leadership</a:t>
          </a:r>
        </a:p>
      </dgm:t>
      <dgm:extLst>
        <a:ext uri="{E40237B7-FDA0-4F09-8148-C483321AD2D9}">
          <dgm14:cNvPr xmlns:dgm14="http://schemas.microsoft.com/office/drawing/2010/diagram" id="0" name="" descr="Leadership"/>
        </a:ext>
      </dgm:extLst>
    </dgm:pt>
    <dgm:pt modelId="{2D11A19C-4B8E-4A69-859F-4F1335FF216E}" type="sibTrans" cxnId="{563E29FE-1E9F-4D16-8C40-C1DC7014983E}">
      <dgm:prSet/>
      <dgm:spPr/>
      <dgm:t>
        <a:bodyPr/>
        <a:lstStyle/>
        <a:p>
          <a:endParaRPr lang="en-US"/>
        </a:p>
      </dgm:t>
    </dgm:pt>
    <dgm:pt modelId="{866B203B-A5D4-444B-A6EF-A0AB1C4F6913}" type="parTrans" cxnId="{563E29FE-1E9F-4D16-8C40-C1DC7014983E}">
      <dgm:prSet/>
      <dgm:spPr/>
      <dgm:t>
        <a:bodyPr/>
        <a:lstStyle/>
        <a:p>
          <a:endParaRPr lang="en-US"/>
        </a:p>
      </dgm:t>
    </dgm:pt>
    <dgm:pt modelId="{62D87D2A-A708-4CFD-BF32-2927176E86E5}" type="pres">
      <dgm:prSet presAssocID="{B2C00890-0280-40E3-92F5-D0E3B716E23A}" presName="Name0" presStyleCnt="0">
        <dgm:presLayoutVars>
          <dgm:chMax val="1"/>
          <dgm:dir/>
          <dgm:animLvl val="ctr"/>
          <dgm:resizeHandles val="exact"/>
        </dgm:presLayoutVars>
      </dgm:prSet>
      <dgm:spPr/>
    </dgm:pt>
    <dgm:pt modelId="{8DA968A0-BF01-4BFD-9EEB-7F5CD3B9D371}" type="pres">
      <dgm:prSet presAssocID="{F2FCDC52-5502-496D-ACAE-4D24E1611E08}" presName="centerShape" presStyleLbl="node0" presStyleIdx="0" presStyleCnt="1" custScaleX="136590" custScaleY="120744"/>
      <dgm:spPr/>
    </dgm:pt>
    <dgm:pt modelId="{1FF41A2B-4212-4D13-98A3-2B37A5C23624}" type="pres">
      <dgm:prSet presAssocID="{1F34BE0A-4A0A-4392-B1BF-B1B291540C2A}" presName="node" presStyleLbl="node1" presStyleIdx="0" presStyleCnt="3">
        <dgm:presLayoutVars>
          <dgm:bulletEnabled val="1"/>
        </dgm:presLayoutVars>
      </dgm:prSet>
      <dgm:spPr/>
    </dgm:pt>
    <dgm:pt modelId="{CE1C5D26-B2E1-4CE9-9223-DDFE1405017F}" type="pres">
      <dgm:prSet presAssocID="{1F34BE0A-4A0A-4392-B1BF-B1B291540C2A}" presName="dummy" presStyleCnt="0"/>
      <dgm:spPr/>
    </dgm:pt>
    <dgm:pt modelId="{D9B59F05-1169-4BEF-98FC-438FDE6CC05D}" type="pres">
      <dgm:prSet presAssocID="{2D11A19C-4B8E-4A69-859F-4F1335FF216E}" presName="sibTrans" presStyleLbl="sibTrans2D1" presStyleIdx="0" presStyleCnt="3" custLinFactNeighborX="3284" custLinFactNeighborY="-3655"/>
      <dgm:spPr/>
    </dgm:pt>
    <dgm:pt modelId="{BA668E62-B85F-471B-BDA6-7A483CC11018}" type="pres">
      <dgm:prSet presAssocID="{1A01CA1B-02E8-40BB-903F-D46DADA3DD62}" presName="node" presStyleLbl="node1" presStyleIdx="1" presStyleCnt="3" custScaleX="118229" custScaleY="113208" custRadScaleRad="110214" custRadScaleInc="3546">
        <dgm:presLayoutVars>
          <dgm:bulletEnabled val="1"/>
        </dgm:presLayoutVars>
      </dgm:prSet>
      <dgm:spPr/>
    </dgm:pt>
    <dgm:pt modelId="{4F2EAF55-CE8B-4801-9690-24751B2B80A3}" type="pres">
      <dgm:prSet presAssocID="{1A01CA1B-02E8-40BB-903F-D46DADA3DD62}" presName="dummy" presStyleCnt="0"/>
      <dgm:spPr/>
    </dgm:pt>
    <dgm:pt modelId="{D089264F-451F-4834-8346-6985DBA5D5E9}" type="pres">
      <dgm:prSet presAssocID="{DBC4122C-83F0-476F-B39B-77713C962229}" presName="sibTrans" presStyleLbl="sibTrans2D1" presStyleIdx="1" presStyleCnt="3"/>
      <dgm:spPr/>
    </dgm:pt>
    <dgm:pt modelId="{83BE371C-F095-481F-A001-32327FFA9C64}" type="pres">
      <dgm:prSet presAssocID="{27BF45DC-791F-4F79-993F-3AB743B0D066}" presName="node" presStyleLbl="node1" presStyleIdx="2" presStyleCnt="3" custScaleX="128573" custScaleY="132912" custRadScaleRad="111870" custRadScaleInc="2336">
        <dgm:presLayoutVars>
          <dgm:bulletEnabled val="1"/>
        </dgm:presLayoutVars>
      </dgm:prSet>
      <dgm:spPr/>
    </dgm:pt>
    <dgm:pt modelId="{65AE957F-78C2-4F60-BEDD-104A0BB38A53}" type="pres">
      <dgm:prSet presAssocID="{27BF45DC-791F-4F79-993F-3AB743B0D066}" presName="dummy" presStyleCnt="0"/>
      <dgm:spPr/>
    </dgm:pt>
    <dgm:pt modelId="{32F8DC1B-C82F-4A2E-AD94-B6E9A80E0984}" type="pres">
      <dgm:prSet presAssocID="{97895FB2-8AA2-46B7-BF20-757191BA696B}" presName="sibTrans" presStyleLbl="sibTrans2D1" presStyleIdx="2" presStyleCnt="3"/>
      <dgm:spPr/>
    </dgm:pt>
  </dgm:ptLst>
  <dgm:cxnLst>
    <dgm:cxn modelId="{7FD6462C-E651-4475-9929-8B71AF373B7D}" srcId="{F2FCDC52-5502-496D-ACAE-4D24E1611E08}" destId="{1A01CA1B-02E8-40BB-903F-D46DADA3DD62}" srcOrd="1" destOrd="0" parTransId="{0211DCFD-F688-4DE4-BF7D-31660710C5A8}" sibTransId="{DBC4122C-83F0-476F-B39B-77713C962229}"/>
    <dgm:cxn modelId="{187B4062-389F-4A79-BC4D-3A4DF87E9B19}" type="presOf" srcId="{1F34BE0A-4A0A-4392-B1BF-B1B291540C2A}" destId="{1FF41A2B-4212-4D13-98A3-2B37A5C23624}" srcOrd="0" destOrd="0" presId="urn:microsoft.com/office/officeart/2005/8/layout/radial6"/>
    <dgm:cxn modelId="{22BCEA42-B727-4451-A8AE-E864EEBAFA77}" type="presOf" srcId="{97895FB2-8AA2-46B7-BF20-757191BA696B}" destId="{32F8DC1B-C82F-4A2E-AD94-B6E9A80E0984}" srcOrd="0" destOrd="0" presId="urn:microsoft.com/office/officeart/2005/8/layout/radial6"/>
    <dgm:cxn modelId="{1A2AA144-35BB-4E13-AFE2-FDB560702927}" type="presOf" srcId="{2D11A19C-4B8E-4A69-859F-4F1335FF216E}" destId="{D9B59F05-1169-4BEF-98FC-438FDE6CC05D}" srcOrd="0" destOrd="0" presId="urn:microsoft.com/office/officeart/2005/8/layout/radial6"/>
    <dgm:cxn modelId="{4E4AF568-28BB-4778-A89D-7B6104971FBC}" type="presOf" srcId="{B2C00890-0280-40E3-92F5-D0E3B716E23A}" destId="{62D87D2A-A708-4CFD-BF32-2927176E86E5}" srcOrd="0" destOrd="0" presId="urn:microsoft.com/office/officeart/2005/8/layout/radial6"/>
    <dgm:cxn modelId="{F93D9B50-34C9-4DD6-AB63-9706211F8AF5}" type="presOf" srcId="{F2FCDC52-5502-496D-ACAE-4D24E1611E08}" destId="{8DA968A0-BF01-4BFD-9EEB-7F5CD3B9D371}" srcOrd="0" destOrd="0" presId="urn:microsoft.com/office/officeart/2005/8/layout/radial6"/>
    <dgm:cxn modelId="{CD6C3E83-52F4-4634-A2E6-3E368B03F90F}" type="presOf" srcId="{DBC4122C-83F0-476F-B39B-77713C962229}" destId="{D089264F-451F-4834-8346-6985DBA5D5E9}" srcOrd="0" destOrd="0" presId="urn:microsoft.com/office/officeart/2005/8/layout/radial6"/>
    <dgm:cxn modelId="{6944FEC2-3E31-43E7-9DA7-A9A7FAFD81C6}" srcId="{B2C00890-0280-40E3-92F5-D0E3B716E23A}" destId="{F2FCDC52-5502-496D-ACAE-4D24E1611E08}" srcOrd="0" destOrd="0" parTransId="{E59E4BF3-C26D-4C45-882D-EBB21DFF91E8}" sibTransId="{215698F7-4DD6-4966-9563-09B37F966E68}"/>
    <dgm:cxn modelId="{52A738DC-DAEC-430E-9E1E-7F768020C28F}" type="presOf" srcId="{27BF45DC-791F-4F79-993F-3AB743B0D066}" destId="{83BE371C-F095-481F-A001-32327FFA9C64}" srcOrd="0" destOrd="0" presId="urn:microsoft.com/office/officeart/2005/8/layout/radial6"/>
    <dgm:cxn modelId="{36F763DC-9E04-4245-87D6-04C961B19087}" type="presOf" srcId="{1A01CA1B-02E8-40BB-903F-D46DADA3DD62}" destId="{BA668E62-B85F-471B-BDA6-7A483CC11018}" srcOrd="0" destOrd="0" presId="urn:microsoft.com/office/officeart/2005/8/layout/radial6"/>
    <dgm:cxn modelId="{68E90DE4-1014-45DF-B904-03DADF465105}" srcId="{F2FCDC52-5502-496D-ACAE-4D24E1611E08}" destId="{27BF45DC-791F-4F79-993F-3AB743B0D066}" srcOrd="2" destOrd="0" parTransId="{E52FBF33-9115-4DFF-970F-0F030E231EC1}" sibTransId="{97895FB2-8AA2-46B7-BF20-757191BA696B}"/>
    <dgm:cxn modelId="{563E29FE-1E9F-4D16-8C40-C1DC7014983E}" srcId="{F2FCDC52-5502-496D-ACAE-4D24E1611E08}" destId="{1F34BE0A-4A0A-4392-B1BF-B1B291540C2A}" srcOrd="0" destOrd="0" parTransId="{866B203B-A5D4-444B-A6EF-A0AB1C4F6913}" sibTransId="{2D11A19C-4B8E-4A69-859F-4F1335FF216E}"/>
    <dgm:cxn modelId="{10F0B755-4287-4F63-A60C-232B4E62DD35}" type="presParOf" srcId="{62D87D2A-A708-4CFD-BF32-2927176E86E5}" destId="{8DA968A0-BF01-4BFD-9EEB-7F5CD3B9D371}" srcOrd="0" destOrd="0" presId="urn:microsoft.com/office/officeart/2005/8/layout/radial6"/>
    <dgm:cxn modelId="{07597739-C29A-470A-A286-A3A4AD8DC7C3}" type="presParOf" srcId="{62D87D2A-A708-4CFD-BF32-2927176E86E5}" destId="{1FF41A2B-4212-4D13-98A3-2B37A5C23624}" srcOrd="1" destOrd="0" presId="urn:microsoft.com/office/officeart/2005/8/layout/radial6"/>
    <dgm:cxn modelId="{DA828D1D-3421-4972-9923-3039F25307EA}" type="presParOf" srcId="{62D87D2A-A708-4CFD-BF32-2927176E86E5}" destId="{CE1C5D26-B2E1-4CE9-9223-DDFE1405017F}" srcOrd="2" destOrd="0" presId="urn:microsoft.com/office/officeart/2005/8/layout/radial6"/>
    <dgm:cxn modelId="{3D1C9905-CC64-4356-A26A-864B3CA4D48C}" type="presParOf" srcId="{62D87D2A-A708-4CFD-BF32-2927176E86E5}" destId="{D9B59F05-1169-4BEF-98FC-438FDE6CC05D}" srcOrd="3" destOrd="0" presId="urn:microsoft.com/office/officeart/2005/8/layout/radial6"/>
    <dgm:cxn modelId="{DE2EC066-4D14-455B-AD55-2F8A1ECBBFD8}" type="presParOf" srcId="{62D87D2A-A708-4CFD-BF32-2927176E86E5}" destId="{BA668E62-B85F-471B-BDA6-7A483CC11018}" srcOrd="4" destOrd="0" presId="urn:microsoft.com/office/officeart/2005/8/layout/radial6"/>
    <dgm:cxn modelId="{D4057FB1-F796-46D2-9724-3864836E23DB}" type="presParOf" srcId="{62D87D2A-A708-4CFD-BF32-2927176E86E5}" destId="{4F2EAF55-CE8B-4801-9690-24751B2B80A3}" srcOrd="5" destOrd="0" presId="urn:microsoft.com/office/officeart/2005/8/layout/radial6"/>
    <dgm:cxn modelId="{CD01A0F0-B1E6-41EC-AA28-8F6073D4BB4B}" type="presParOf" srcId="{62D87D2A-A708-4CFD-BF32-2927176E86E5}" destId="{D089264F-451F-4834-8346-6985DBA5D5E9}" srcOrd="6" destOrd="0" presId="urn:microsoft.com/office/officeart/2005/8/layout/radial6"/>
    <dgm:cxn modelId="{2EEEEB47-252F-48A6-A9D2-67D97668A587}" type="presParOf" srcId="{62D87D2A-A708-4CFD-BF32-2927176E86E5}" destId="{83BE371C-F095-481F-A001-32327FFA9C64}" srcOrd="7" destOrd="0" presId="urn:microsoft.com/office/officeart/2005/8/layout/radial6"/>
    <dgm:cxn modelId="{85064DB0-3283-49CE-995B-277E54B917D9}" type="presParOf" srcId="{62D87D2A-A708-4CFD-BF32-2927176E86E5}" destId="{65AE957F-78C2-4F60-BEDD-104A0BB38A53}" srcOrd="8" destOrd="0" presId="urn:microsoft.com/office/officeart/2005/8/layout/radial6"/>
    <dgm:cxn modelId="{98FAFE0E-4533-47BA-AE69-9B7ECD906EA1}" type="presParOf" srcId="{62D87D2A-A708-4CFD-BF32-2927176E86E5}" destId="{32F8DC1B-C82F-4A2E-AD94-B6E9A80E0984}"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A3221B-A145-4C3D-BD70-60BE1719A61C}" type="doc">
      <dgm:prSet loTypeId="urn:microsoft.com/office/officeart/2005/8/layout/radial3" loCatId="cycle" qsTypeId="urn:microsoft.com/office/officeart/2005/8/quickstyle/3d3" qsCatId="3D" csTypeId="urn:microsoft.com/office/officeart/2005/8/colors/colorful3" csCatId="colorful" phldr="1"/>
      <dgm:spPr/>
      <dgm:t>
        <a:bodyPr/>
        <a:lstStyle/>
        <a:p>
          <a:endParaRPr lang="en-US"/>
        </a:p>
      </dgm:t>
    </dgm:pt>
    <dgm:pt modelId="{57FC12CA-130F-42C1-9815-1A501B5BB738}">
      <dgm:prSet phldrT="[Text]" custT="1"/>
      <dgm:spPr/>
      <dgm:t>
        <a:bodyPr/>
        <a:lstStyle/>
        <a:p>
          <a:r>
            <a:rPr lang="en-US" sz="3200" dirty="0"/>
            <a:t>Clinical</a:t>
          </a:r>
          <a:r>
            <a:rPr lang="en-US" sz="4000" dirty="0"/>
            <a:t> </a:t>
          </a:r>
          <a:r>
            <a:rPr lang="en-US" sz="3200" dirty="0"/>
            <a:t>Pharmacist</a:t>
          </a:r>
          <a:endParaRPr lang="en-US" sz="4000" dirty="0"/>
        </a:p>
      </dgm:t>
    </dgm:pt>
    <dgm:pt modelId="{77D86EE6-94ED-4F46-A4E9-20D143928460}" type="parTrans" cxnId="{25627439-7DD8-47D5-935D-FE94CB924645}">
      <dgm:prSet/>
      <dgm:spPr/>
      <dgm:t>
        <a:bodyPr/>
        <a:lstStyle/>
        <a:p>
          <a:endParaRPr lang="en-US"/>
        </a:p>
      </dgm:t>
    </dgm:pt>
    <dgm:pt modelId="{A2629ED2-CF74-46B7-9002-0CC5056436E3}" type="sibTrans" cxnId="{25627439-7DD8-47D5-935D-FE94CB924645}">
      <dgm:prSet/>
      <dgm:spPr/>
      <dgm:t>
        <a:bodyPr/>
        <a:lstStyle/>
        <a:p>
          <a:endParaRPr lang="en-US"/>
        </a:p>
      </dgm:t>
    </dgm:pt>
    <dgm:pt modelId="{EAA62773-9A6A-4589-BCAB-0BBB5EEFCA14}">
      <dgm:prSet phldrT="[Text]" custT="1"/>
      <dgm:spPr/>
      <dgm:t>
        <a:bodyPr/>
        <a:lstStyle/>
        <a:p>
          <a:r>
            <a:rPr lang="en-US" sz="1400" dirty="0"/>
            <a:t>Counseling</a:t>
          </a:r>
          <a:endParaRPr lang="en-US" sz="1200" dirty="0"/>
        </a:p>
      </dgm:t>
    </dgm:pt>
    <dgm:pt modelId="{A28B1300-A939-4096-8F97-E6D0AF8799C0}" type="parTrans" cxnId="{2F356C7E-51BC-47D8-8F49-F43D359B49A5}">
      <dgm:prSet/>
      <dgm:spPr/>
      <dgm:t>
        <a:bodyPr/>
        <a:lstStyle/>
        <a:p>
          <a:endParaRPr lang="en-US"/>
        </a:p>
      </dgm:t>
    </dgm:pt>
    <dgm:pt modelId="{66095A69-4CDA-4686-A625-B2CC1599D5FE}" type="sibTrans" cxnId="{2F356C7E-51BC-47D8-8F49-F43D359B49A5}">
      <dgm:prSet/>
      <dgm:spPr/>
      <dgm:t>
        <a:bodyPr/>
        <a:lstStyle/>
        <a:p>
          <a:endParaRPr lang="en-US"/>
        </a:p>
      </dgm:t>
    </dgm:pt>
    <dgm:pt modelId="{05FD4B7F-D8F3-4E80-9FBC-6A7B5154E4E1}">
      <dgm:prSet phldrT="[Text]" custT="1"/>
      <dgm:spPr/>
      <dgm:t>
        <a:bodyPr/>
        <a:lstStyle/>
        <a:p>
          <a:r>
            <a:rPr lang="en-US" sz="1400" dirty="0"/>
            <a:t>Patient</a:t>
          </a:r>
          <a:r>
            <a:rPr lang="en-US" sz="1200" dirty="0"/>
            <a:t> </a:t>
          </a:r>
          <a:r>
            <a:rPr lang="en-US" sz="1400" dirty="0"/>
            <a:t>Care</a:t>
          </a:r>
          <a:endParaRPr lang="en-US" sz="1200" dirty="0"/>
        </a:p>
      </dgm:t>
    </dgm:pt>
    <dgm:pt modelId="{28D6C859-0D1F-4623-A7B9-4589024ED378}" type="parTrans" cxnId="{AF557EFA-EF35-436A-B82C-69415108FF71}">
      <dgm:prSet/>
      <dgm:spPr/>
      <dgm:t>
        <a:bodyPr/>
        <a:lstStyle/>
        <a:p>
          <a:endParaRPr lang="en-US"/>
        </a:p>
      </dgm:t>
    </dgm:pt>
    <dgm:pt modelId="{459D60C6-E59F-4E8B-9D12-E4AA176B0222}" type="sibTrans" cxnId="{AF557EFA-EF35-436A-B82C-69415108FF71}">
      <dgm:prSet/>
      <dgm:spPr/>
      <dgm:t>
        <a:bodyPr/>
        <a:lstStyle/>
        <a:p>
          <a:endParaRPr lang="en-US"/>
        </a:p>
      </dgm:t>
    </dgm:pt>
    <dgm:pt modelId="{F1F0897B-CAD1-4E34-AE24-25A251C6DC68}">
      <dgm:prSet phldrT="[Text]" custT="1"/>
      <dgm:spPr/>
      <dgm:t>
        <a:bodyPr/>
        <a:lstStyle/>
        <a:p>
          <a:r>
            <a:rPr lang="en-US" sz="1200" dirty="0"/>
            <a:t>Dispensing</a:t>
          </a:r>
          <a:r>
            <a:rPr lang="en-US" sz="1200" baseline="0" dirty="0"/>
            <a:t> Medications</a:t>
          </a:r>
          <a:endParaRPr lang="en-US" sz="1200" dirty="0"/>
        </a:p>
      </dgm:t>
    </dgm:pt>
    <dgm:pt modelId="{46A77349-5C32-4C6E-8CF5-613D7C130243}" type="parTrans" cxnId="{5D653F30-F340-4090-8E89-DB3649FDFD70}">
      <dgm:prSet/>
      <dgm:spPr/>
      <dgm:t>
        <a:bodyPr/>
        <a:lstStyle/>
        <a:p>
          <a:endParaRPr lang="en-US"/>
        </a:p>
      </dgm:t>
    </dgm:pt>
    <dgm:pt modelId="{ECE7CA14-CCC0-40FD-AF27-6931C3DF7E71}" type="sibTrans" cxnId="{5D653F30-F340-4090-8E89-DB3649FDFD70}">
      <dgm:prSet/>
      <dgm:spPr/>
      <dgm:t>
        <a:bodyPr/>
        <a:lstStyle/>
        <a:p>
          <a:endParaRPr lang="en-US"/>
        </a:p>
      </dgm:t>
    </dgm:pt>
    <dgm:pt modelId="{67A63EE4-ED3B-474F-9ED3-F28CC7FAFA6C}">
      <dgm:prSet phldrT="[Text]" custT="1"/>
      <dgm:spPr/>
      <dgm:t>
        <a:bodyPr/>
        <a:lstStyle/>
        <a:p>
          <a:r>
            <a:rPr lang="en-US" sz="1400" dirty="0"/>
            <a:t>Medication Procurement</a:t>
          </a:r>
        </a:p>
      </dgm:t>
    </dgm:pt>
    <dgm:pt modelId="{65715503-488D-4B5A-8CA7-9C74F74A8298}" type="parTrans" cxnId="{74203A62-FC82-45CF-B3B4-2E8B8A9A025B}">
      <dgm:prSet/>
      <dgm:spPr/>
      <dgm:t>
        <a:bodyPr/>
        <a:lstStyle/>
        <a:p>
          <a:endParaRPr lang="en-US"/>
        </a:p>
      </dgm:t>
    </dgm:pt>
    <dgm:pt modelId="{BE198CC5-70BF-40B6-8795-A053C78C202F}" type="sibTrans" cxnId="{74203A62-FC82-45CF-B3B4-2E8B8A9A025B}">
      <dgm:prSet/>
      <dgm:spPr/>
      <dgm:t>
        <a:bodyPr/>
        <a:lstStyle/>
        <a:p>
          <a:endParaRPr lang="en-US"/>
        </a:p>
      </dgm:t>
    </dgm:pt>
    <dgm:pt modelId="{BEBCACD4-9167-4BCB-AB5D-2DC119E8EDB5}">
      <dgm:prSet phldrT="[Text]" custT="1"/>
      <dgm:spPr/>
      <dgm:t>
        <a:bodyPr/>
        <a:lstStyle/>
        <a:p>
          <a:r>
            <a:rPr lang="en-US" sz="1400" dirty="0"/>
            <a:t>Education</a:t>
          </a:r>
          <a:endParaRPr lang="en-US" sz="1000" dirty="0"/>
        </a:p>
      </dgm:t>
    </dgm:pt>
    <dgm:pt modelId="{FDCCD5CF-2247-4A89-8B90-8C720F882DA5}" type="parTrans" cxnId="{8604F1AC-B70A-4DF7-9FCF-DD43740993B1}">
      <dgm:prSet/>
      <dgm:spPr/>
      <dgm:t>
        <a:bodyPr/>
        <a:lstStyle/>
        <a:p>
          <a:endParaRPr lang="en-US"/>
        </a:p>
      </dgm:t>
    </dgm:pt>
    <dgm:pt modelId="{EF60D3C2-3071-4353-943F-5EE39229992A}" type="sibTrans" cxnId="{8604F1AC-B70A-4DF7-9FCF-DD43740993B1}">
      <dgm:prSet/>
      <dgm:spPr/>
      <dgm:t>
        <a:bodyPr/>
        <a:lstStyle/>
        <a:p>
          <a:endParaRPr lang="en-US"/>
        </a:p>
      </dgm:t>
    </dgm:pt>
    <dgm:pt modelId="{21374231-2A59-4AC0-9686-A483BB9AE1D7}">
      <dgm:prSet phldrT="[Text]" custT="1"/>
      <dgm:spPr/>
      <dgm:t>
        <a:bodyPr/>
        <a:lstStyle/>
        <a:p>
          <a:r>
            <a:rPr lang="en-US" sz="1200" dirty="0"/>
            <a:t>Immunizations</a:t>
          </a:r>
        </a:p>
      </dgm:t>
    </dgm:pt>
    <dgm:pt modelId="{DE9265DC-8487-4893-8170-9C1DC10472FD}" type="parTrans" cxnId="{EFA92A81-DAA9-44EF-A187-EC3DCDD67086}">
      <dgm:prSet/>
      <dgm:spPr/>
      <dgm:t>
        <a:bodyPr/>
        <a:lstStyle/>
        <a:p>
          <a:endParaRPr lang="en-US"/>
        </a:p>
      </dgm:t>
    </dgm:pt>
    <dgm:pt modelId="{BEF0B411-4A43-49AF-B710-4CD50B1D3A91}" type="sibTrans" cxnId="{EFA92A81-DAA9-44EF-A187-EC3DCDD67086}">
      <dgm:prSet/>
      <dgm:spPr/>
      <dgm:t>
        <a:bodyPr/>
        <a:lstStyle/>
        <a:p>
          <a:endParaRPr lang="en-US"/>
        </a:p>
      </dgm:t>
    </dgm:pt>
    <dgm:pt modelId="{7954F474-90FC-44AF-929F-44F55E914670}" type="pres">
      <dgm:prSet presAssocID="{24A3221B-A145-4C3D-BD70-60BE1719A61C}" presName="composite" presStyleCnt="0">
        <dgm:presLayoutVars>
          <dgm:chMax val="1"/>
          <dgm:dir/>
          <dgm:resizeHandles val="exact"/>
        </dgm:presLayoutVars>
      </dgm:prSet>
      <dgm:spPr/>
    </dgm:pt>
    <dgm:pt modelId="{ABBD6A74-5F96-41C3-BDE3-78E068F16761}" type="pres">
      <dgm:prSet presAssocID="{24A3221B-A145-4C3D-BD70-60BE1719A61C}" presName="radial" presStyleCnt="0">
        <dgm:presLayoutVars>
          <dgm:animLvl val="ctr"/>
        </dgm:presLayoutVars>
      </dgm:prSet>
      <dgm:spPr/>
    </dgm:pt>
    <dgm:pt modelId="{87C23338-BAD1-435C-A272-9129776D8596}" type="pres">
      <dgm:prSet presAssocID="{57FC12CA-130F-42C1-9815-1A501B5BB738}" presName="centerShape" presStyleLbl="vennNode1" presStyleIdx="0" presStyleCnt="7" custScaleX="128071"/>
      <dgm:spPr/>
    </dgm:pt>
    <dgm:pt modelId="{A4F543E8-5450-440A-84B7-B288C45211B3}" type="pres">
      <dgm:prSet presAssocID="{EAA62773-9A6A-4589-BCAB-0BBB5EEFCA14}" presName="node" presStyleLbl="vennNode1" presStyleIdx="1" presStyleCnt="7" custScaleX="115372" custRadScaleRad="116225" custRadScaleInc="-87937">
        <dgm:presLayoutVars>
          <dgm:bulletEnabled val="1"/>
        </dgm:presLayoutVars>
      </dgm:prSet>
      <dgm:spPr/>
    </dgm:pt>
    <dgm:pt modelId="{0F2DA4AF-542C-492C-861D-CCF3F48F8218}" type="pres">
      <dgm:prSet presAssocID="{05FD4B7F-D8F3-4E80-9FBC-6A7B5154E4E1}" presName="node" presStyleLbl="vennNode1" presStyleIdx="2" presStyleCnt="7" custRadScaleRad="101496" custRadScaleInc="-83734">
        <dgm:presLayoutVars>
          <dgm:bulletEnabled val="1"/>
        </dgm:presLayoutVars>
      </dgm:prSet>
      <dgm:spPr/>
    </dgm:pt>
    <dgm:pt modelId="{2280E663-0A2D-4FE2-993F-B46FA4F3FBF9}" type="pres">
      <dgm:prSet presAssocID="{F1F0897B-CAD1-4E34-AE24-25A251C6DC68}" presName="node" presStyleLbl="vennNode1" presStyleIdx="3" presStyleCnt="7" custScaleX="108460" custScaleY="114743" custRadScaleRad="126305" custRadScaleInc="-82426">
        <dgm:presLayoutVars>
          <dgm:bulletEnabled val="1"/>
        </dgm:presLayoutVars>
      </dgm:prSet>
      <dgm:spPr/>
    </dgm:pt>
    <dgm:pt modelId="{EB63FA25-6FE3-4C36-BD0F-B687B00FD5D8}" type="pres">
      <dgm:prSet presAssocID="{BEBCACD4-9167-4BCB-AB5D-2DC119E8EDB5}" presName="node" presStyleLbl="vennNode1" presStyleIdx="4" presStyleCnt="7" custRadScaleRad="101918" custRadScaleInc="12525">
        <dgm:presLayoutVars>
          <dgm:bulletEnabled val="1"/>
        </dgm:presLayoutVars>
      </dgm:prSet>
      <dgm:spPr/>
    </dgm:pt>
    <dgm:pt modelId="{B30C6E8C-7A2F-485F-8F9E-D17A98214EBD}" type="pres">
      <dgm:prSet presAssocID="{21374231-2A59-4AC0-9686-A483BB9AE1D7}" presName="node" presStyleLbl="vennNode1" presStyleIdx="5" presStyleCnt="7" custScaleX="129136" custRadScaleRad="121602" custRadScaleInc="11325">
        <dgm:presLayoutVars>
          <dgm:bulletEnabled val="1"/>
        </dgm:presLayoutVars>
      </dgm:prSet>
      <dgm:spPr/>
    </dgm:pt>
    <dgm:pt modelId="{007ED218-7131-40DE-9955-AB0600B125A6}" type="pres">
      <dgm:prSet presAssocID="{67A63EE4-ED3B-474F-9ED3-F28CC7FAFA6C}" presName="node" presStyleLbl="vennNode1" presStyleIdx="6" presStyleCnt="7" custScaleX="158273" custScaleY="125933" custRadScaleRad="124662" custRadScaleInc="-296120">
        <dgm:presLayoutVars>
          <dgm:bulletEnabled val="1"/>
        </dgm:presLayoutVars>
      </dgm:prSet>
      <dgm:spPr/>
    </dgm:pt>
  </dgm:ptLst>
  <dgm:cxnLst>
    <dgm:cxn modelId="{5D653F30-F340-4090-8E89-DB3649FDFD70}" srcId="{57FC12CA-130F-42C1-9815-1A501B5BB738}" destId="{F1F0897B-CAD1-4E34-AE24-25A251C6DC68}" srcOrd="2" destOrd="0" parTransId="{46A77349-5C32-4C6E-8CF5-613D7C130243}" sibTransId="{ECE7CA14-CCC0-40FD-AF27-6931C3DF7E71}"/>
    <dgm:cxn modelId="{25627439-7DD8-47D5-935D-FE94CB924645}" srcId="{24A3221B-A145-4C3D-BD70-60BE1719A61C}" destId="{57FC12CA-130F-42C1-9815-1A501B5BB738}" srcOrd="0" destOrd="0" parTransId="{77D86EE6-94ED-4F46-A4E9-20D143928460}" sibTransId="{A2629ED2-CF74-46B7-9002-0CC5056436E3}"/>
    <dgm:cxn modelId="{74203A62-FC82-45CF-B3B4-2E8B8A9A025B}" srcId="{57FC12CA-130F-42C1-9815-1A501B5BB738}" destId="{67A63EE4-ED3B-474F-9ED3-F28CC7FAFA6C}" srcOrd="5" destOrd="0" parTransId="{65715503-488D-4B5A-8CA7-9C74F74A8298}" sibTransId="{BE198CC5-70BF-40B6-8795-A053C78C202F}"/>
    <dgm:cxn modelId="{C1D6914B-E4FB-47C6-B01B-B248FF2D4AB5}" type="presOf" srcId="{24A3221B-A145-4C3D-BD70-60BE1719A61C}" destId="{7954F474-90FC-44AF-929F-44F55E914670}" srcOrd="0" destOrd="0" presId="urn:microsoft.com/office/officeart/2005/8/layout/radial3"/>
    <dgm:cxn modelId="{978DFB50-CE06-4C5C-98B4-05478562E7D4}" type="presOf" srcId="{EAA62773-9A6A-4589-BCAB-0BBB5EEFCA14}" destId="{A4F543E8-5450-440A-84B7-B288C45211B3}" srcOrd="0" destOrd="0" presId="urn:microsoft.com/office/officeart/2005/8/layout/radial3"/>
    <dgm:cxn modelId="{2F356C7E-51BC-47D8-8F49-F43D359B49A5}" srcId="{57FC12CA-130F-42C1-9815-1A501B5BB738}" destId="{EAA62773-9A6A-4589-BCAB-0BBB5EEFCA14}" srcOrd="0" destOrd="0" parTransId="{A28B1300-A939-4096-8F97-E6D0AF8799C0}" sibTransId="{66095A69-4CDA-4686-A625-B2CC1599D5FE}"/>
    <dgm:cxn modelId="{EFA92A81-DAA9-44EF-A187-EC3DCDD67086}" srcId="{57FC12CA-130F-42C1-9815-1A501B5BB738}" destId="{21374231-2A59-4AC0-9686-A483BB9AE1D7}" srcOrd="4" destOrd="0" parTransId="{DE9265DC-8487-4893-8170-9C1DC10472FD}" sibTransId="{BEF0B411-4A43-49AF-B710-4CD50B1D3A91}"/>
    <dgm:cxn modelId="{EE536EA5-3BC0-4D0A-B36C-290E0B708680}" type="presOf" srcId="{21374231-2A59-4AC0-9686-A483BB9AE1D7}" destId="{B30C6E8C-7A2F-485F-8F9E-D17A98214EBD}" srcOrd="0" destOrd="0" presId="urn:microsoft.com/office/officeart/2005/8/layout/radial3"/>
    <dgm:cxn modelId="{8604F1AC-B70A-4DF7-9FCF-DD43740993B1}" srcId="{57FC12CA-130F-42C1-9815-1A501B5BB738}" destId="{BEBCACD4-9167-4BCB-AB5D-2DC119E8EDB5}" srcOrd="3" destOrd="0" parTransId="{FDCCD5CF-2247-4A89-8B90-8C720F882DA5}" sibTransId="{EF60D3C2-3071-4353-943F-5EE39229992A}"/>
    <dgm:cxn modelId="{900125C9-C557-4A39-A86A-AD3892495F60}" type="presOf" srcId="{67A63EE4-ED3B-474F-9ED3-F28CC7FAFA6C}" destId="{007ED218-7131-40DE-9955-AB0600B125A6}" srcOrd="0" destOrd="0" presId="urn:microsoft.com/office/officeart/2005/8/layout/radial3"/>
    <dgm:cxn modelId="{A53F10DC-5741-4196-9013-EB35CEA62704}" type="presOf" srcId="{57FC12CA-130F-42C1-9815-1A501B5BB738}" destId="{87C23338-BAD1-435C-A272-9129776D8596}" srcOrd="0" destOrd="0" presId="urn:microsoft.com/office/officeart/2005/8/layout/radial3"/>
    <dgm:cxn modelId="{F0E508EC-9EDE-48CF-8034-87E6C53EC28E}" type="presOf" srcId="{BEBCACD4-9167-4BCB-AB5D-2DC119E8EDB5}" destId="{EB63FA25-6FE3-4C36-BD0F-B687B00FD5D8}" srcOrd="0" destOrd="0" presId="urn:microsoft.com/office/officeart/2005/8/layout/radial3"/>
    <dgm:cxn modelId="{2A8968F2-7314-429A-A151-FC5FE949FDC2}" type="presOf" srcId="{05FD4B7F-D8F3-4E80-9FBC-6A7B5154E4E1}" destId="{0F2DA4AF-542C-492C-861D-CCF3F48F8218}" srcOrd="0" destOrd="0" presId="urn:microsoft.com/office/officeart/2005/8/layout/radial3"/>
    <dgm:cxn modelId="{AF557EFA-EF35-436A-B82C-69415108FF71}" srcId="{57FC12CA-130F-42C1-9815-1A501B5BB738}" destId="{05FD4B7F-D8F3-4E80-9FBC-6A7B5154E4E1}" srcOrd="1" destOrd="0" parTransId="{28D6C859-0D1F-4623-A7B9-4589024ED378}" sibTransId="{459D60C6-E59F-4E8B-9D12-E4AA176B0222}"/>
    <dgm:cxn modelId="{1A94F1FC-E85A-4CB9-8E6D-B6F062C139D9}" type="presOf" srcId="{F1F0897B-CAD1-4E34-AE24-25A251C6DC68}" destId="{2280E663-0A2D-4FE2-993F-B46FA4F3FBF9}" srcOrd="0" destOrd="0" presId="urn:microsoft.com/office/officeart/2005/8/layout/radial3"/>
    <dgm:cxn modelId="{D921DE8F-95A6-41C1-8155-E1B17821E4DC}" type="presParOf" srcId="{7954F474-90FC-44AF-929F-44F55E914670}" destId="{ABBD6A74-5F96-41C3-BDE3-78E068F16761}" srcOrd="0" destOrd="0" presId="urn:microsoft.com/office/officeart/2005/8/layout/radial3"/>
    <dgm:cxn modelId="{7EAA7FC4-5117-441A-8FC1-FF58AD117475}" type="presParOf" srcId="{ABBD6A74-5F96-41C3-BDE3-78E068F16761}" destId="{87C23338-BAD1-435C-A272-9129776D8596}" srcOrd="0" destOrd="0" presId="urn:microsoft.com/office/officeart/2005/8/layout/radial3"/>
    <dgm:cxn modelId="{6257FE40-2F18-4744-8EB5-1E4867CFA520}" type="presParOf" srcId="{ABBD6A74-5F96-41C3-BDE3-78E068F16761}" destId="{A4F543E8-5450-440A-84B7-B288C45211B3}" srcOrd="1" destOrd="0" presId="urn:microsoft.com/office/officeart/2005/8/layout/radial3"/>
    <dgm:cxn modelId="{2A72462C-227A-42EB-A7DD-3B05EB88C136}" type="presParOf" srcId="{ABBD6A74-5F96-41C3-BDE3-78E068F16761}" destId="{0F2DA4AF-542C-492C-861D-CCF3F48F8218}" srcOrd="2" destOrd="0" presId="urn:microsoft.com/office/officeart/2005/8/layout/radial3"/>
    <dgm:cxn modelId="{8093970C-8C76-45B8-8E82-89BC04FF0757}" type="presParOf" srcId="{ABBD6A74-5F96-41C3-BDE3-78E068F16761}" destId="{2280E663-0A2D-4FE2-993F-B46FA4F3FBF9}" srcOrd="3" destOrd="0" presId="urn:microsoft.com/office/officeart/2005/8/layout/radial3"/>
    <dgm:cxn modelId="{AE2FDFF1-7371-450D-B01E-22F3E1363D0A}" type="presParOf" srcId="{ABBD6A74-5F96-41C3-BDE3-78E068F16761}" destId="{EB63FA25-6FE3-4C36-BD0F-B687B00FD5D8}" srcOrd="4" destOrd="0" presId="urn:microsoft.com/office/officeart/2005/8/layout/radial3"/>
    <dgm:cxn modelId="{CF80FB6B-E201-4962-9480-856B713E0142}" type="presParOf" srcId="{ABBD6A74-5F96-41C3-BDE3-78E068F16761}" destId="{B30C6E8C-7A2F-485F-8F9E-D17A98214EBD}" srcOrd="5" destOrd="0" presId="urn:microsoft.com/office/officeart/2005/8/layout/radial3"/>
    <dgm:cxn modelId="{E62B786B-8D21-44A2-B275-229F7E6D16B9}" type="presParOf" srcId="{ABBD6A74-5F96-41C3-BDE3-78E068F16761}" destId="{007ED218-7131-40DE-9955-AB0600B125A6}" srcOrd="6"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929241-B094-4ABD-B62A-2A0532554DA6}" type="doc">
      <dgm:prSet loTypeId="urn:microsoft.com/office/officeart/2005/8/layout/hProcess9" loCatId="process" qsTypeId="urn:microsoft.com/office/officeart/2005/8/quickstyle/simple1" qsCatId="simple" csTypeId="urn:microsoft.com/office/officeart/2005/8/colors/accent1_2" csCatId="accent1" phldr="1"/>
      <dgm:spPr/>
    </dgm:pt>
    <dgm:pt modelId="{827C6EBA-E912-499C-840A-55EC9155FB6F}">
      <dgm:prSet phldrT="[Text]"/>
      <dgm:spPr>
        <a:effectLst>
          <a:glow rad="127000">
            <a:srgbClr val="FFCC66"/>
          </a:glow>
        </a:effectLst>
      </dgm:spPr>
      <dgm:t>
        <a:bodyPr/>
        <a:lstStyle/>
        <a:p>
          <a:r>
            <a:rPr lang="en-US" dirty="0"/>
            <a:t>Review: </a:t>
          </a:r>
        </a:p>
        <a:p>
          <a:r>
            <a:rPr lang="en-US" dirty="0"/>
            <a:t>1. Medical standards</a:t>
          </a:r>
        </a:p>
        <a:p>
          <a:r>
            <a:rPr lang="en-US" dirty="0"/>
            <a:t>2. Applicant checklist</a:t>
          </a:r>
        </a:p>
      </dgm:t>
    </dgm:pt>
    <dgm:pt modelId="{D6AD7791-3665-49D9-A98B-9F2E67C30856}" type="parTrans" cxnId="{5F0ABE8B-84E1-4AD0-BDF3-42D39E693D12}">
      <dgm:prSet/>
      <dgm:spPr/>
      <dgm:t>
        <a:bodyPr/>
        <a:lstStyle/>
        <a:p>
          <a:endParaRPr lang="en-US"/>
        </a:p>
      </dgm:t>
    </dgm:pt>
    <dgm:pt modelId="{687C1FD4-8340-4C4A-B146-C8450B56AB39}" type="sibTrans" cxnId="{5F0ABE8B-84E1-4AD0-BDF3-42D39E693D12}">
      <dgm:prSet/>
      <dgm:spPr/>
      <dgm:t>
        <a:bodyPr/>
        <a:lstStyle/>
        <a:p>
          <a:endParaRPr lang="en-US"/>
        </a:p>
      </dgm:t>
    </dgm:pt>
    <dgm:pt modelId="{2EBEA8A2-9CAE-4DCF-AAA6-55FB8FA7305F}">
      <dgm:prSet/>
      <dgm:spPr>
        <a:effectLst>
          <a:glow rad="127000">
            <a:srgbClr val="FFCC66"/>
          </a:glow>
        </a:effectLst>
      </dgm:spPr>
      <dgm:t>
        <a:bodyPr/>
        <a:lstStyle/>
        <a:p>
          <a:r>
            <a:rPr lang="en-US" dirty="0"/>
            <a:t>Visit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www.usphs.gov</a:t>
          </a:r>
          <a:r>
            <a:rPr lang="en-US" dirty="0">
              <a:solidFill>
                <a:schemeClr val="bg1"/>
              </a:solidFill>
            </a:rPr>
            <a:t> </a:t>
          </a:r>
        </a:p>
      </dgm:t>
    </dgm:pt>
    <dgm:pt modelId="{C8B3DC48-A579-498E-A965-D13248FB2290}" type="parTrans" cxnId="{46F43DAA-3981-4C7E-A700-69C4479C23D4}">
      <dgm:prSet/>
      <dgm:spPr/>
      <dgm:t>
        <a:bodyPr/>
        <a:lstStyle/>
        <a:p>
          <a:endParaRPr lang="en-US"/>
        </a:p>
      </dgm:t>
    </dgm:pt>
    <dgm:pt modelId="{6598BB3F-E9B3-42C8-845B-BDC02B55A9EF}" type="sibTrans" cxnId="{46F43DAA-3981-4C7E-A700-69C4479C23D4}">
      <dgm:prSet/>
      <dgm:spPr/>
      <dgm:t>
        <a:bodyPr/>
        <a:lstStyle/>
        <a:p>
          <a:endParaRPr lang="en-US"/>
        </a:p>
      </dgm:t>
    </dgm:pt>
    <dgm:pt modelId="{0900F1BA-6642-4F77-A9DA-9A1D8D8FB4CA}">
      <dgm:prSet/>
      <dgm:spPr>
        <a:effectLst>
          <a:glow rad="127000">
            <a:srgbClr val="FFCC66"/>
          </a:glow>
        </a:effectLst>
      </dgm:spPr>
      <dgm:t>
        <a:bodyPr/>
        <a:lstStyle/>
        <a:p>
          <a:r>
            <a:rPr lang="en-US" dirty="0"/>
            <a:t>Apply!</a:t>
          </a:r>
        </a:p>
      </dgm:t>
    </dgm:pt>
    <dgm:pt modelId="{853C7C16-E528-4765-9D6C-EEC8F246061E}" type="parTrans" cxnId="{EC86FA7D-FCF7-408B-A1A9-6128BB97D87D}">
      <dgm:prSet/>
      <dgm:spPr/>
      <dgm:t>
        <a:bodyPr/>
        <a:lstStyle/>
        <a:p>
          <a:endParaRPr lang="en-US"/>
        </a:p>
      </dgm:t>
    </dgm:pt>
    <dgm:pt modelId="{1B8603B5-B08B-44CC-B4B5-C93735DDAF4B}" type="sibTrans" cxnId="{EC86FA7D-FCF7-408B-A1A9-6128BB97D87D}">
      <dgm:prSet/>
      <dgm:spPr/>
      <dgm:t>
        <a:bodyPr/>
        <a:lstStyle/>
        <a:p>
          <a:endParaRPr lang="en-US"/>
        </a:p>
      </dgm:t>
    </dgm:pt>
    <dgm:pt modelId="{8CA630D3-CB87-45B4-9C55-3B8D3A63A809}" type="pres">
      <dgm:prSet presAssocID="{CF929241-B094-4ABD-B62A-2A0532554DA6}" presName="CompostProcess" presStyleCnt="0">
        <dgm:presLayoutVars>
          <dgm:dir/>
          <dgm:resizeHandles val="exact"/>
        </dgm:presLayoutVars>
      </dgm:prSet>
      <dgm:spPr/>
    </dgm:pt>
    <dgm:pt modelId="{130C026D-3CE1-48E7-882B-3702B8CA9FE5}" type="pres">
      <dgm:prSet presAssocID="{CF929241-B094-4ABD-B62A-2A0532554DA6}" presName="arrow" presStyleLbl="bgShp" presStyleIdx="0" presStyleCnt="1"/>
      <dgm:spPr/>
    </dgm:pt>
    <dgm:pt modelId="{D7BD6E82-F8BB-4916-9097-543F3FA3B9E7}" type="pres">
      <dgm:prSet presAssocID="{CF929241-B094-4ABD-B62A-2A0532554DA6}" presName="linearProcess" presStyleCnt="0"/>
      <dgm:spPr/>
    </dgm:pt>
    <dgm:pt modelId="{C78D4F30-8349-4480-82DF-7192E438CF45}" type="pres">
      <dgm:prSet presAssocID="{2EBEA8A2-9CAE-4DCF-AAA6-55FB8FA7305F}" presName="textNode" presStyleLbl="node1" presStyleIdx="0" presStyleCnt="3">
        <dgm:presLayoutVars>
          <dgm:bulletEnabled val="1"/>
        </dgm:presLayoutVars>
      </dgm:prSet>
      <dgm:spPr/>
    </dgm:pt>
    <dgm:pt modelId="{5190BD5C-34A6-40D8-8A73-054408174E0A}" type="pres">
      <dgm:prSet presAssocID="{6598BB3F-E9B3-42C8-845B-BDC02B55A9EF}" presName="sibTrans" presStyleCnt="0"/>
      <dgm:spPr/>
    </dgm:pt>
    <dgm:pt modelId="{5D8A35AA-5A11-4353-AC61-AFAEDD3C19A7}" type="pres">
      <dgm:prSet presAssocID="{827C6EBA-E912-499C-840A-55EC9155FB6F}" presName="textNode" presStyleLbl="node1" presStyleIdx="1" presStyleCnt="3">
        <dgm:presLayoutVars>
          <dgm:bulletEnabled val="1"/>
        </dgm:presLayoutVars>
      </dgm:prSet>
      <dgm:spPr/>
    </dgm:pt>
    <dgm:pt modelId="{DFB1C9E3-F4F4-45E2-9F02-0077DADFE017}" type="pres">
      <dgm:prSet presAssocID="{687C1FD4-8340-4C4A-B146-C8450B56AB39}" presName="sibTrans" presStyleCnt="0"/>
      <dgm:spPr/>
    </dgm:pt>
    <dgm:pt modelId="{9AE848E7-D09F-42DA-8814-F70D039F6D63}" type="pres">
      <dgm:prSet presAssocID="{0900F1BA-6642-4F77-A9DA-9A1D8D8FB4CA}" presName="textNode" presStyleLbl="node1" presStyleIdx="2" presStyleCnt="3">
        <dgm:presLayoutVars>
          <dgm:bulletEnabled val="1"/>
        </dgm:presLayoutVars>
      </dgm:prSet>
      <dgm:spPr/>
    </dgm:pt>
  </dgm:ptLst>
  <dgm:cxnLst>
    <dgm:cxn modelId="{EC86FA7D-FCF7-408B-A1A9-6128BB97D87D}" srcId="{CF929241-B094-4ABD-B62A-2A0532554DA6}" destId="{0900F1BA-6642-4F77-A9DA-9A1D8D8FB4CA}" srcOrd="2" destOrd="0" parTransId="{853C7C16-E528-4765-9D6C-EEC8F246061E}" sibTransId="{1B8603B5-B08B-44CC-B4B5-C93735DDAF4B}"/>
    <dgm:cxn modelId="{5F0ABE8B-84E1-4AD0-BDF3-42D39E693D12}" srcId="{CF929241-B094-4ABD-B62A-2A0532554DA6}" destId="{827C6EBA-E912-499C-840A-55EC9155FB6F}" srcOrd="1" destOrd="0" parTransId="{D6AD7791-3665-49D9-A98B-9F2E67C30856}" sibTransId="{687C1FD4-8340-4C4A-B146-C8450B56AB39}"/>
    <dgm:cxn modelId="{1B9A77A7-5A75-48A8-915C-BCC837911518}" type="presOf" srcId="{827C6EBA-E912-499C-840A-55EC9155FB6F}" destId="{5D8A35AA-5A11-4353-AC61-AFAEDD3C19A7}" srcOrd="0" destOrd="0" presId="urn:microsoft.com/office/officeart/2005/8/layout/hProcess9"/>
    <dgm:cxn modelId="{46F43DAA-3981-4C7E-A700-69C4479C23D4}" srcId="{CF929241-B094-4ABD-B62A-2A0532554DA6}" destId="{2EBEA8A2-9CAE-4DCF-AAA6-55FB8FA7305F}" srcOrd="0" destOrd="0" parTransId="{C8B3DC48-A579-498E-A965-D13248FB2290}" sibTransId="{6598BB3F-E9B3-42C8-845B-BDC02B55A9EF}"/>
    <dgm:cxn modelId="{5B3243AE-1714-465A-91CF-AB5FE89C610A}" type="presOf" srcId="{0900F1BA-6642-4F77-A9DA-9A1D8D8FB4CA}" destId="{9AE848E7-D09F-42DA-8814-F70D039F6D63}" srcOrd="0" destOrd="0" presId="urn:microsoft.com/office/officeart/2005/8/layout/hProcess9"/>
    <dgm:cxn modelId="{4203BAD9-B8D0-4218-B2B1-15BF8174A100}" type="presOf" srcId="{2EBEA8A2-9CAE-4DCF-AAA6-55FB8FA7305F}" destId="{C78D4F30-8349-4480-82DF-7192E438CF45}" srcOrd="0" destOrd="0" presId="urn:microsoft.com/office/officeart/2005/8/layout/hProcess9"/>
    <dgm:cxn modelId="{929691F0-C7A9-4C95-A555-2F9C76615988}" type="presOf" srcId="{CF929241-B094-4ABD-B62A-2A0532554DA6}" destId="{8CA630D3-CB87-45B4-9C55-3B8D3A63A809}" srcOrd="0" destOrd="0" presId="urn:microsoft.com/office/officeart/2005/8/layout/hProcess9"/>
    <dgm:cxn modelId="{A239DA21-429F-460C-B010-980022D1AF05}" type="presParOf" srcId="{8CA630D3-CB87-45B4-9C55-3B8D3A63A809}" destId="{130C026D-3CE1-48E7-882B-3702B8CA9FE5}" srcOrd="0" destOrd="0" presId="urn:microsoft.com/office/officeart/2005/8/layout/hProcess9"/>
    <dgm:cxn modelId="{8B5D94A4-7E6D-424F-868E-3F4ADED16CC6}" type="presParOf" srcId="{8CA630D3-CB87-45B4-9C55-3B8D3A63A809}" destId="{D7BD6E82-F8BB-4916-9097-543F3FA3B9E7}" srcOrd="1" destOrd="0" presId="urn:microsoft.com/office/officeart/2005/8/layout/hProcess9"/>
    <dgm:cxn modelId="{D1551C2C-8F1B-407A-985D-3AF40EDC9EF1}" type="presParOf" srcId="{D7BD6E82-F8BB-4916-9097-543F3FA3B9E7}" destId="{C78D4F30-8349-4480-82DF-7192E438CF45}" srcOrd="0" destOrd="0" presId="urn:microsoft.com/office/officeart/2005/8/layout/hProcess9"/>
    <dgm:cxn modelId="{B8D3CBF9-35D2-4AF0-9BE3-A187E873A6CE}" type="presParOf" srcId="{D7BD6E82-F8BB-4916-9097-543F3FA3B9E7}" destId="{5190BD5C-34A6-40D8-8A73-054408174E0A}" srcOrd="1" destOrd="0" presId="urn:microsoft.com/office/officeart/2005/8/layout/hProcess9"/>
    <dgm:cxn modelId="{0F04EDA4-4BF3-44D5-BFAF-CE64A209DBC0}" type="presParOf" srcId="{D7BD6E82-F8BB-4916-9097-543F3FA3B9E7}" destId="{5D8A35AA-5A11-4353-AC61-AFAEDD3C19A7}" srcOrd="2" destOrd="0" presId="urn:microsoft.com/office/officeart/2005/8/layout/hProcess9"/>
    <dgm:cxn modelId="{AE08D59D-FE0B-4538-B839-DC91CE694FCD}" type="presParOf" srcId="{D7BD6E82-F8BB-4916-9097-543F3FA3B9E7}" destId="{DFB1C9E3-F4F4-45E2-9F02-0077DADFE017}" srcOrd="3" destOrd="0" presId="urn:microsoft.com/office/officeart/2005/8/layout/hProcess9"/>
    <dgm:cxn modelId="{4BC61252-5C87-4B2B-8680-D2E46776291B}" type="presParOf" srcId="{D7BD6E82-F8BB-4916-9097-543F3FA3B9E7}" destId="{9AE848E7-D09F-42DA-8814-F70D039F6D6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1F64-C01B-4EAD-AF08-60DBE9B8B6C2}">
      <dsp:nvSpPr>
        <dsp:cNvPr id="0" name=""/>
        <dsp:cNvSpPr/>
      </dsp:nvSpPr>
      <dsp:spPr>
        <a:xfrm>
          <a:off x="0" y="0"/>
          <a:ext cx="5238750" cy="19581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EDB054-6886-4ED1-BF6A-0FB988D6CC3C}">
      <dsp:nvSpPr>
        <dsp:cNvPr id="0" name=""/>
        <dsp:cNvSpPr/>
      </dsp:nvSpPr>
      <dsp:spPr>
        <a:xfrm>
          <a:off x="92061" y="243489"/>
          <a:ext cx="4924425"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5A4DA8-EC9B-42DC-8D82-277C6E9B3855}">
      <dsp:nvSpPr>
        <dsp:cNvPr id="0" name=""/>
        <dsp:cNvSpPr/>
      </dsp:nvSpPr>
      <dsp:spPr>
        <a:xfrm rot="10800000">
          <a:off x="157162" y="1958101"/>
          <a:ext cx="4924425"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kern="1200" dirty="0"/>
            <a:t>Pharmacist</a:t>
          </a:r>
        </a:p>
        <a:p>
          <a:pPr marL="228600" lvl="1" indent="-228600" algn="l" defTabSz="1066800">
            <a:lnSpc>
              <a:spcPct val="90000"/>
            </a:lnSpc>
            <a:spcBef>
              <a:spcPct val="0"/>
            </a:spcBef>
            <a:spcAft>
              <a:spcPct val="15000"/>
            </a:spcAft>
            <a:buChar char="•"/>
          </a:pPr>
          <a:r>
            <a:rPr lang="en-US" sz="2400" kern="1200" dirty="0"/>
            <a:t>Active Duty</a:t>
          </a:r>
        </a:p>
        <a:p>
          <a:pPr marL="342900" lvl="2" indent="-171450" algn="l" defTabSz="800100">
            <a:lnSpc>
              <a:spcPct val="90000"/>
            </a:lnSpc>
            <a:spcBef>
              <a:spcPct val="0"/>
            </a:spcBef>
            <a:spcAft>
              <a:spcPct val="15000"/>
            </a:spcAft>
            <a:buSzPct val="75000"/>
            <a:buFont typeface="Wingdings" panose="05000000000000000000" pitchFamily="2" charset="2"/>
            <a:buChar char="§"/>
          </a:pPr>
          <a:r>
            <a:rPr lang="en-US" sz="1800" kern="1200" dirty="0"/>
            <a:t>Initial Appointment</a:t>
          </a:r>
        </a:p>
        <a:p>
          <a:pPr marL="342900" lvl="2" indent="-171450" algn="l" defTabSz="800100">
            <a:lnSpc>
              <a:spcPct val="90000"/>
            </a:lnSpc>
            <a:spcBef>
              <a:spcPct val="0"/>
            </a:spcBef>
            <a:spcAft>
              <a:spcPct val="15000"/>
            </a:spcAft>
            <a:buSzPct val="75000"/>
            <a:buFont typeface="Wingdings" panose="05000000000000000000" pitchFamily="2" charset="2"/>
            <a:buChar char="§"/>
          </a:pPr>
          <a:r>
            <a:rPr lang="en-US" sz="1800" kern="1200" dirty="0"/>
            <a:t>PHERST</a:t>
          </a:r>
        </a:p>
        <a:p>
          <a:pPr marL="342900" lvl="2" indent="-171450" algn="l" defTabSz="800100">
            <a:lnSpc>
              <a:spcPct val="90000"/>
            </a:lnSpc>
            <a:spcBef>
              <a:spcPct val="0"/>
            </a:spcBef>
            <a:spcAft>
              <a:spcPct val="15000"/>
            </a:spcAft>
            <a:buSzPct val="75000"/>
            <a:buFont typeface="Wingdings" panose="05000000000000000000" pitchFamily="2" charset="2"/>
            <a:buChar char="§"/>
          </a:pPr>
          <a:r>
            <a:rPr lang="en-US" sz="1800" kern="1200" dirty="0"/>
            <a:t>Interservice Transfer</a:t>
          </a:r>
        </a:p>
        <a:p>
          <a:pPr marL="228600" lvl="1" indent="-228600" algn="l" defTabSz="1066800">
            <a:lnSpc>
              <a:spcPct val="90000"/>
            </a:lnSpc>
            <a:spcBef>
              <a:spcPct val="0"/>
            </a:spcBef>
            <a:spcAft>
              <a:spcPct val="15000"/>
            </a:spcAft>
            <a:buChar char="•"/>
          </a:pPr>
          <a:r>
            <a:rPr lang="en-US" sz="2400" kern="1200" dirty="0"/>
            <a:t>Ready Reserve</a:t>
          </a:r>
          <a:endParaRPr lang="en-US" sz="2800" kern="1200" dirty="0"/>
        </a:p>
      </dsp:txBody>
      <dsp:txXfrm rot="10800000">
        <a:off x="230762" y="1958101"/>
        <a:ext cx="4777225" cy="2319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A390C-00FD-4646-9A23-DAC7110147BF}">
      <dsp:nvSpPr>
        <dsp:cNvPr id="0" name=""/>
        <dsp:cNvSpPr/>
      </dsp:nvSpPr>
      <dsp:spPr>
        <a:xfrm>
          <a:off x="0" y="0"/>
          <a:ext cx="5335587" cy="19581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D17EF-CED0-4A5E-BE01-71407BAC98DE}">
      <dsp:nvSpPr>
        <dsp:cNvPr id="0" name=""/>
        <dsp:cNvSpPr/>
      </dsp:nvSpPr>
      <dsp:spPr>
        <a:xfrm>
          <a:off x="188906" y="257131"/>
          <a:ext cx="5015452" cy="1435941"/>
        </a:xfrm>
        <a:prstGeom prst="roundRect">
          <a:avLst>
            <a:gd name="adj" fmla="val 10000"/>
          </a:avLst>
        </a:prstGeom>
        <a:blipFill rotWithShape="1">
          <a:blip xmlns:r="http://schemas.openxmlformats.org/officeDocument/2006/relationships" r:embed="rId1"/>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3B027A-F069-40AE-9B08-7B7EFBC7EAFE}">
      <dsp:nvSpPr>
        <dsp:cNvPr id="0" name=""/>
        <dsp:cNvSpPr/>
      </dsp:nvSpPr>
      <dsp:spPr>
        <a:xfrm rot="10800000">
          <a:off x="160067" y="1958101"/>
          <a:ext cx="5015452"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kern="1200" dirty="0"/>
            <a:t>Students</a:t>
          </a:r>
        </a:p>
        <a:p>
          <a:pPr marL="285750" lvl="1" indent="-285750" algn="l" defTabSz="1244600">
            <a:lnSpc>
              <a:spcPct val="90000"/>
            </a:lnSpc>
            <a:spcBef>
              <a:spcPct val="0"/>
            </a:spcBef>
            <a:spcAft>
              <a:spcPct val="15000"/>
            </a:spcAft>
            <a:buChar char="•"/>
          </a:pPr>
          <a:r>
            <a:rPr lang="en-US" sz="2800" kern="1200" dirty="0"/>
            <a:t>JRCOSTEP</a:t>
          </a:r>
        </a:p>
        <a:p>
          <a:pPr marL="285750" lvl="1" indent="-285750" algn="l" defTabSz="1244600">
            <a:lnSpc>
              <a:spcPct val="90000"/>
            </a:lnSpc>
            <a:spcBef>
              <a:spcPct val="0"/>
            </a:spcBef>
            <a:spcAft>
              <a:spcPct val="15000"/>
            </a:spcAft>
            <a:buChar char="•"/>
          </a:pPr>
          <a:r>
            <a:rPr lang="en-US" sz="2800" kern="1200" dirty="0">
              <a:cs typeface="Arial"/>
            </a:rPr>
            <a:t>SRCOSTEP</a:t>
          </a:r>
          <a:endParaRPr lang="en-US" sz="3300" kern="1200" dirty="0"/>
        </a:p>
      </dsp:txBody>
      <dsp:txXfrm rot="10800000">
        <a:off x="233667" y="1958101"/>
        <a:ext cx="4868252" cy="2319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DC1B-C82F-4A2E-AD94-B6E9A80E0984}">
      <dsp:nvSpPr>
        <dsp:cNvPr id="0" name=""/>
        <dsp:cNvSpPr/>
      </dsp:nvSpPr>
      <dsp:spPr>
        <a:xfrm>
          <a:off x="970229" y="502296"/>
          <a:ext cx="3476652" cy="3476652"/>
        </a:xfrm>
        <a:prstGeom prst="blockArc">
          <a:avLst>
            <a:gd name="adj1" fmla="val 8781083"/>
            <a:gd name="adj2" fmla="val 16701502"/>
            <a:gd name="adj3" fmla="val 4640"/>
          </a:avLst>
        </a:prstGeom>
        <a:gradFill rotWithShape="0">
          <a:gsLst>
            <a:gs pos="0">
              <a:schemeClr val="accent3">
                <a:hueOff val="19480093"/>
                <a:satOff val="46853"/>
                <a:lumOff val="-29411"/>
                <a:alphaOff val="0"/>
                <a:tint val="50000"/>
                <a:satMod val="300000"/>
              </a:schemeClr>
            </a:gs>
            <a:gs pos="35000">
              <a:schemeClr val="accent3">
                <a:hueOff val="19480093"/>
                <a:satOff val="46853"/>
                <a:lumOff val="-29411"/>
                <a:alphaOff val="0"/>
                <a:tint val="37000"/>
                <a:satMod val="300000"/>
              </a:schemeClr>
            </a:gs>
            <a:gs pos="100000">
              <a:schemeClr val="accent3">
                <a:hueOff val="19480093"/>
                <a:satOff val="46853"/>
                <a:lumOff val="-2941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089264F-451F-4834-8346-6985DBA5D5E9}">
      <dsp:nvSpPr>
        <dsp:cNvPr id="0" name=""/>
        <dsp:cNvSpPr/>
      </dsp:nvSpPr>
      <dsp:spPr>
        <a:xfrm>
          <a:off x="1193177" y="990126"/>
          <a:ext cx="3476652" cy="3476652"/>
        </a:xfrm>
        <a:prstGeom prst="blockArc">
          <a:avLst>
            <a:gd name="adj1" fmla="val 1039720"/>
            <a:gd name="adj2" fmla="val 9871559"/>
            <a:gd name="adj3" fmla="val 4640"/>
          </a:avLst>
        </a:prstGeom>
        <a:gradFill rotWithShape="0">
          <a:gsLst>
            <a:gs pos="0">
              <a:schemeClr val="accent3">
                <a:hueOff val="9740046"/>
                <a:satOff val="23426"/>
                <a:lumOff val="-14706"/>
                <a:alphaOff val="0"/>
                <a:tint val="50000"/>
                <a:satMod val="300000"/>
              </a:schemeClr>
            </a:gs>
            <a:gs pos="35000">
              <a:schemeClr val="accent3">
                <a:hueOff val="9740046"/>
                <a:satOff val="23426"/>
                <a:lumOff val="-14706"/>
                <a:alphaOff val="0"/>
                <a:tint val="37000"/>
                <a:satMod val="300000"/>
              </a:schemeClr>
            </a:gs>
            <a:gs pos="100000">
              <a:schemeClr val="accent3">
                <a:hueOff val="9740046"/>
                <a:satOff val="23426"/>
                <a:lumOff val="-1470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9B59F05-1169-4BEF-98FC-438FDE6CC05D}">
      <dsp:nvSpPr>
        <dsp:cNvPr id="0" name=""/>
        <dsp:cNvSpPr/>
      </dsp:nvSpPr>
      <dsp:spPr>
        <a:xfrm>
          <a:off x="1548385" y="379317"/>
          <a:ext cx="3476652" cy="3476652"/>
        </a:xfrm>
        <a:prstGeom prst="blockArc">
          <a:avLst>
            <a:gd name="adj1" fmla="val 15759144"/>
            <a:gd name="adj2" fmla="val 2138606"/>
            <a:gd name="adj3" fmla="val 464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DA968A0-BF01-4BFD-9EEB-7F5CD3B9D371}">
      <dsp:nvSpPr>
        <dsp:cNvPr id="0" name=""/>
        <dsp:cNvSpPr/>
      </dsp:nvSpPr>
      <dsp:spPr>
        <a:xfrm>
          <a:off x="1862402" y="1292475"/>
          <a:ext cx="2185962" cy="1932365"/>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Non-Clinical Pharmacist</a:t>
          </a:r>
        </a:p>
      </dsp:txBody>
      <dsp:txXfrm>
        <a:off x="2182529" y="1575463"/>
        <a:ext cx="1545708" cy="1366389"/>
      </dsp:txXfrm>
    </dsp:sp>
    <dsp:sp modelId="{1FF41A2B-4212-4D13-98A3-2B37A5C23624}">
      <dsp:nvSpPr>
        <dsp:cNvPr id="0" name=""/>
        <dsp:cNvSpPr/>
      </dsp:nvSpPr>
      <dsp:spPr>
        <a:xfrm>
          <a:off x="2395249" y="528"/>
          <a:ext cx="1120267" cy="1120267"/>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Leadership</a:t>
          </a:r>
        </a:p>
      </dsp:txBody>
      <dsp:txXfrm>
        <a:off x="2559308" y="164587"/>
        <a:ext cx="792149" cy="792149"/>
      </dsp:txXfrm>
    </dsp:sp>
    <dsp:sp modelId="{BA668E62-B85F-471B-BDA6-7A483CC11018}">
      <dsp:nvSpPr>
        <dsp:cNvPr id="0" name=""/>
        <dsp:cNvSpPr/>
      </dsp:nvSpPr>
      <dsp:spPr>
        <a:xfrm>
          <a:off x="3890190" y="2600088"/>
          <a:ext cx="1324481" cy="1268232"/>
        </a:xfrm>
        <a:prstGeom prst="ellipse">
          <a:avLst/>
        </a:prstGeom>
        <a:gradFill rotWithShape="0">
          <a:gsLst>
            <a:gs pos="0">
              <a:schemeClr val="accent3">
                <a:hueOff val="9740046"/>
                <a:satOff val="23426"/>
                <a:lumOff val="-14706"/>
                <a:alphaOff val="0"/>
                <a:tint val="50000"/>
                <a:satMod val="300000"/>
              </a:schemeClr>
            </a:gs>
            <a:gs pos="35000">
              <a:schemeClr val="accent3">
                <a:hueOff val="9740046"/>
                <a:satOff val="23426"/>
                <a:lumOff val="-14706"/>
                <a:alphaOff val="0"/>
                <a:tint val="37000"/>
                <a:satMod val="300000"/>
              </a:schemeClr>
            </a:gs>
            <a:gs pos="100000">
              <a:schemeClr val="accent3">
                <a:hueOff val="9740046"/>
                <a:satOff val="23426"/>
                <a:lumOff val="-1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Logistics</a:t>
          </a:r>
        </a:p>
      </dsp:txBody>
      <dsp:txXfrm>
        <a:off x="4084156" y="2785816"/>
        <a:ext cx="936549" cy="896776"/>
      </dsp:txXfrm>
    </dsp:sp>
    <dsp:sp modelId="{83BE371C-F095-481F-A001-32327FFA9C64}">
      <dsp:nvSpPr>
        <dsp:cNvPr id="0" name=""/>
        <dsp:cNvSpPr/>
      </dsp:nvSpPr>
      <dsp:spPr>
        <a:xfrm>
          <a:off x="574875" y="2436994"/>
          <a:ext cx="1440361" cy="1488970"/>
        </a:xfrm>
        <a:prstGeom prst="ellipse">
          <a:avLst/>
        </a:prstGeom>
        <a:gradFill rotWithShape="0">
          <a:gsLst>
            <a:gs pos="0">
              <a:schemeClr val="accent3">
                <a:hueOff val="19480093"/>
                <a:satOff val="46853"/>
                <a:lumOff val="-29411"/>
                <a:alphaOff val="0"/>
                <a:tint val="50000"/>
                <a:satMod val="300000"/>
              </a:schemeClr>
            </a:gs>
            <a:gs pos="35000">
              <a:schemeClr val="accent3">
                <a:hueOff val="19480093"/>
                <a:satOff val="46853"/>
                <a:lumOff val="-29411"/>
                <a:alphaOff val="0"/>
                <a:tint val="37000"/>
                <a:satMod val="300000"/>
              </a:schemeClr>
            </a:gs>
            <a:gs pos="100000">
              <a:schemeClr val="accent3">
                <a:hueOff val="19480093"/>
                <a:satOff val="46853"/>
                <a:lumOff val="-2941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Administrative</a:t>
          </a:r>
        </a:p>
      </dsp:txBody>
      <dsp:txXfrm>
        <a:off x="785811" y="2655049"/>
        <a:ext cx="1018489" cy="1052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3338-BAD1-435C-A272-9129776D8596}">
      <dsp:nvSpPr>
        <dsp:cNvPr id="0" name=""/>
        <dsp:cNvSpPr/>
      </dsp:nvSpPr>
      <dsp:spPr>
        <a:xfrm>
          <a:off x="1510877" y="982907"/>
          <a:ext cx="3136007" cy="2448647"/>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Clinical</a:t>
          </a:r>
          <a:r>
            <a:rPr lang="en-US" sz="4000" kern="1200" dirty="0"/>
            <a:t> </a:t>
          </a:r>
          <a:r>
            <a:rPr lang="en-US" sz="3200" kern="1200" dirty="0"/>
            <a:t>Pharmacist</a:t>
          </a:r>
          <a:endParaRPr lang="en-US" sz="4000" kern="1200" dirty="0"/>
        </a:p>
      </dsp:txBody>
      <dsp:txXfrm>
        <a:off x="1970135" y="1341503"/>
        <a:ext cx="2217491" cy="1731455"/>
      </dsp:txXfrm>
    </dsp:sp>
    <dsp:sp modelId="{A4F543E8-5450-440A-84B7-B288C45211B3}">
      <dsp:nvSpPr>
        <dsp:cNvPr id="0" name=""/>
        <dsp:cNvSpPr/>
      </dsp:nvSpPr>
      <dsp:spPr>
        <a:xfrm>
          <a:off x="897099" y="473555"/>
          <a:ext cx="1412527" cy="1224323"/>
        </a:xfrm>
        <a:prstGeom prst="ellipse">
          <a:avLst/>
        </a:prstGeom>
        <a:solidFill>
          <a:schemeClr val="accent3">
            <a:alpha val="50000"/>
            <a:hueOff val="3246682"/>
            <a:satOff val="7809"/>
            <a:lumOff val="-49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Counseling</a:t>
          </a:r>
          <a:endParaRPr lang="en-US" sz="1200" kern="1200" dirty="0"/>
        </a:p>
      </dsp:txBody>
      <dsp:txXfrm>
        <a:off x="1103959" y="652853"/>
        <a:ext cx="998807" cy="865727"/>
      </dsp:txXfrm>
    </dsp:sp>
    <dsp:sp modelId="{0F2DA4AF-542C-492C-861D-CCF3F48F8218}">
      <dsp:nvSpPr>
        <dsp:cNvPr id="0" name=""/>
        <dsp:cNvSpPr/>
      </dsp:nvSpPr>
      <dsp:spPr>
        <a:xfrm>
          <a:off x="2741077" y="4"/>
          <a:ext cx="1224323" cy="1224323"/>
        </a:xfrm>
        <a:prstGeom prst="ellipse">
          <a:avLst/>
        </a:prstGeom>
        <a:solidFill>
          <a:schemeClr val="accent3">
            <a:alpha val="50000"/>
            <a:hueOff val="6493364"/>
            <a:satOff val="15618"/>
            <a:lumOff val="-980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Patient</a:t>
          </a:r>
          <a:r>
            <a:rPr lang="en-US" sz="1200" kern="1200" dirty="0"/>
            <a:t> </a:t>
          </a:r>
          <a:r>
            <a:rPr lang="en-US" sz="1400" kern="1200" dirty="0"/>
            <a:t>Care</a:t>
          </a:r>
          <a:endParaRPr lang="en-US" sz="1200" kern="1200" dirty="0"/>
        </a:p>
      </dsp:txBody>
      <dsp:txXfrm>
        <a:off x="2920375" y="179302"/>
        <a:ext cx="865727" cy="865727"/>
      </dsp:txXfrm>
    </dsp:sp>
    <dsp:sp modelId="{2280E663-0A2D-4FE2-993F-B46FA4F3FBF9}">
      <dsp:nvSpPr>
        <dsp:cNvPr id="0" name=""/>
        <dsp:cNvSpPr/>
      </dsp:nvSpPr>
      <dsp:spPr>
        <a:xfrm>
          <a:off x="4314026" y="833969"/>
          <a:ext cx="1327901" cy="1404826"/>
        </a:xfrm>
        <a:prstGeom prst="ellipse">
          <a:avLst/>
        </a:prstGeom>
        <a:solidFill>
          <a:schemeClr val="accent3">
            <a:alpha val="50000"/>
            <a:hueOff val="9740046"/>
            <a:satOff val="23426"/>
            <a:lumOff val="-1470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Dispensing</a:t>
          </a:r>
          <a:r>
            <a:rPr lang="en-US" sz="1200" kern="1200" baseline="0" dirty="0"/>
            <a:t> Medications</a:t>
          </a:r>
          <a:endParaRPr lang="en-US" sz="1200" kern="1200" dirty="0"/>
        </a:p>
      </dsp:txBody>
      <dsp:txXfrm>
        <a:off x="4508493" y="1039701"/>
        <a:ext cx="938967" cy="993362"/>
      </dsp:txXfrm>
    </dsp:sp>
    <dsp:sp modelId="{EB63FA25-6FE3-4C36-BD0F-B687B00FD5D8}">
      <dsp:nvSpPr>
        <dsp:cNvPr id="0" name=""/>
        <dsp:cNvSpPr/>
      </dsp:nvSpPr>
      <dsp:spPr>
        <a:xfrm>
          <a:off x="2254164" y="3190140"/>
          <a:ext cx="1224323" cy="1224323"/>
        </a:xfrm>
        <a:prstGeom prst="ellipse">
          <a:avLst/>
        </a:prstGeom>
        <a:solidFill>
          <a:schemeClr val="accent3">
            <a:alpha val="50000"/>
            <a:hueOff val="12986729"/>
            <a:satOff val="31235"/>
            <a:lumOff val="-1960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endParaRPr lang="en-US" sz="1000" kern="1200" dirty="0"/>
        </a:p>
      </dsp:txBody>
      <dsp:txXfrm>
        <a:off x="2433462" y="3369438"/>
        <a:ext cx="865727" cy="865727"/>
      </dsp:txXfrm>
    </dsp:sp>
    <dsp:sp modelId="{B30C6E8C-7A2F-485F-8F9E-D17A98214EBD}">
      <dsp:nvSpPr>
        <dsp:cNvPr id="0" name=""/>
        <dsp:cNvSpPr/>
      </dsp:nvSpPr>
      <dsp:spPr>
        <a:xfrm>
          <a:off x="506126" y="2359120"/>
          <a:ext cx="1581043" cy="1224323"/>
        </a:xfrm>
        <a:prstGeom prst="ellipse">
          <a:avLst/>
        </a:prstGeom>
        <a:solidFill>
          <a:schemeClr val="accent3">
            <a:alpha val="50000"/>
            <a:hueOff val="16233409"/>
            <a:satOff val="39044"/>
            <a:lumOff val="-2450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Immunizations</a:t>
          </a:r>
        </a:p>
      </dsp:txBody>
      <dsp:txXfrm>
        <a:off x="737664" y="2538418"/>
        <a:ext cx="1117967" cy="865727"/>
      </dsp:txXfrm>
    </dsp:sp>
    <dsp:sp modelId="{007ED218-7131-40DE-9955-AB0600B125A6}">
      <dsp:nvSpPr>
        <dsp:cNvPr id="0" name=""/>
        <dsp:cNvSpPr/>
      </dsp:nvSpPr>
      <dsp:spPr>
        <a:xfrm>
          <a:off x="3789772" y="2499378"/>
          <a:ext cx="1937774" cy="1541827"/>
        </a:xfrm>
        <a:prstGeom prst="ellipse">
          <a:avLst/>
        </a:prstGeom>
        <a:solidFill>
          <a:schemeClr val="accent3">
            <a:alpha val="50000"/>
            <a:hueOff val="19480093"/>
            <a:satOff val="46853"/>
            <a:lumOff val="-2941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Medication Procurement</a:t>
          </a:r>
        </a:p>
      </dsp:txBody>
      <dsp:txXfrm>
        <a:off x="4073552" y="2725173"/>
        <a:ext cx="1370214" cy="10902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C026D-3CE1-48E7-882B-3702B8CA9FE5}">
      <dsp:nvSpPr>
        <dsp:cNvPr id="0" name=""/>
        <dsp:cNvSpPr/>
      </dsp:nvSpPr>
      <dsp:spPr>
        <a:xfrm>
          <a:off x="476781" y="0"/>
          <a:ext cx="5403525" cy="44522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D4F30-8349-4480-82DF-7192E438CF45}">
      <dsp:nvSpPr>
        <dsp:cNvPr id="0" name=""/>
        <dsp:cNvSpPr/>
      </dsp:nvSpPr>
      <dsp:spPr>
        <a:xfrm>
          <a:off x="6828"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Visit </a:t>
          </a:r>
          <a:r>
            <a:rPr lang="en-US" sz="19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www.usphs.gov</a:t>
          </a:r>
          <a:r>
            <a:rPr lang="en-US" sz="1900" kern="1200" dirty="0">
              <a:solidFill>
                <a:schemeClr val="bg1"/>
              </a:solidFill>
            </a:rPr>
            <a:t> </a:t>
          </a:r>
        </a:p>
      </dsp:txBody>
      <dsp:txXfrm>
        <a:off x="93765" y="1422617"/>
        <a:ext cx="1872314" cy="1607033"/>
      </dsp:txXfrm>
    </dsp:sp>
    <dsp:sp modelId="{5D8A35AA-5A11-4353-AC61-AFAEDD3C19A7}">
      <dsp:nvSpPr>
        <dsp:cNvPr id="0" name=""/>
        <dsp:cNvSpPr/>
      </dsp:nvSpPr>
      <dsp:spPr>
        <a:xfrm>
          <a:off x="2155450"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Review: </a:t>
          </a:r>
        </a:p>
        <a:p>
          <a:pPr marL="0" lvl="0" indent="0" algn="ctr" defTabSz="844550">
            <a:lnSpc>
              <a:spcPct val="90000"/>
            </a:lnSpc>
            <a:spcBef>
              <a:spcPct val="0"/>
            </a:spcBef>
            <a:spcAft>
              <a:spcPct val="35000"/>
            </a:spcAft>
            <a:buNone/>
          </a:pPr>
          <a:r>
            <a:rPr lang="en-US" sz="1900" kern="1200" dirty="0"/>
            <a:t>1. Medical standards</a:t>
          </a:r>
        </a:p>
        <a:p>
          <a:pPr marL="0" lvl="0" indent="0" algn="ctr" defTabSz="844550">
            <a:lnSpc>
              <a:spcPct val="90000"/>
            </a:lnSpc>
            <a:spcBef>
              <a:spcPct val="0"/>
            </a:spcBef>
            <a:spcAft>
              <a:spcPct val="35000"/>
            </a:spcAft>
            <a:buNone/>
          </a:pPr>
          <a:r>
            <a:rPr lang="en-US" sz="1900" kern="1200" dirty="0"/>
            <a:t>2. Applicant checklist</a:t>
          </a:r>
        </a:p>
      </dsp:txBody>
      <dsp:txXfrm>
        <a:off x="2242387" y="1422617"/>
        <a:ext cx="1872314" cy="1607033"/>
      </dsp:txXfrm>
    </dsp:sp>
    <dsp:sp modelId="{9AE848E7-D09F-42DA-8814-F70D039F6D63}">
      <dsp:nvSpPr>
        <dsp:cNvPr id="0" name=""/>
        <dsp:cNvSpPr/>
      </dsp:nvSpPr>
      <dsp:spPr>
        <a:xfrm>
          <a:off x="4304072"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Apply!</a:t>
          </a:r>
        </a:p>
      </dsp:txBody>
      <dsp:txXfrm>
        <a:off x="4391009" y="1422617"/>
        <a:ext cx="1872314" cy="160703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6DCE9F3-03BA-3945-98EA-3A5C696CF1D2}" type="datetimeFigureOut">
              <a:rPr lang="en-US" smtClean="0"/>
              <a:t>3/19/2023</a:t>
            </a:fld>
            <a:endParaRPr lang="en-US" dirty="0"/>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A9C1A1-DAAB-7240-BEF9-7D72A1794528}" type="slidenum">
              <a:rPr lang="en-US" smtClean="0"/>
              <a:t>‹#›</a:t>
            </a:fld>
            <a:endParaRPr lang="en-US" dirty="0"/>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6E9AB1D-3143-4159-BCDA-BA06C92809A9}" type="datetimeFigureOut">
              <a:rPr lang="en-US" smtClean="0"/>
              <a:t>3/19/2023</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180E00C5-D18A-4FBB-B347-8B41F86CA479}" type="slidenum">
              <a:rPr lang="en-US" smtClean="0"/>
              <a:t>‹#›</a:t>
            </a:fld>
            <a:endParaRPr lang="en-US" dirty="0"/>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49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Public Health Service officer, you will receive comprehensive benefits include but are not limited to: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30 days of paid vacation per year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Paid Federal holidays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Low-cost medical, dental, and vision care for you and your dependents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Thrift Savings Plan (TSP)</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Excellent retirement eligibility after 20 years of service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Post-9/11 GI Bill education benefit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Post-Graduate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6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Ready Reserve Corps offers a unique opportunity for its officers to serve their local community as well as their country in times of public health emergencies or in underserved areas.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Ready Reserve Corps under “CARES” Act that signed into law on March 27, 2020, will preserve clinical care positions available for deployment without jeopardizing the service of clinicians in hard to fill roles; and will authorize access to highly specialized skill sets during critical public health needs.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Ready Reserve Corps provides trained, ready and equipped public health professionals, capable of mobilizing and deploying to augment the active duty Commissioned Corps, under the authorities of the Secretary for Health in response to national emergencies and public health crisis.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Ready Reserve Corps offers a unique opportunity for officers to lead their own lives in the civilian world and serve their country when needed in under-served communities and during public health emergencies.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32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 am going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cover information about the Pharmacist Category, the JRCOSTEP application process, and the Active Duty Application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3231F-D1B5-40BC-8CF7-6CD32E971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4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patient care through collaborative practice agreements.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to prevent, mitigate, and solve clinical drug shortages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Protect the integrity of the drug 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a key role in new and generic drug approvals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 medical countermeasures to be used during public health emergency response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7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16</a:t>
            </a:fld>
            <a:endParaRPr lang="en-US" dirty="0"/>
          </a:p>
        </p:txBody>
      </p:sp>
    </p:spTree>
    <p:extLst>
      <p:ext uri="{BB962C8B-B14F-4D97-AF65-F5344CB8AC3E}">
        <p14:creationId xmlns:p14="http://schemas.microsoft.com/office/powerpoint/2010/main" val="133139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There are two competitive programs for which students can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2. We are actively seeking motivated pharmacists with active and unrestricted licenses to join us. Those serving in other Uniformed Services may request an interservice transfer. </a:t>
            </a:r>
            <a:r>
              <a:rPr lang="en-US" b="0" i="0" dirty="0">
                <a:solidFill>
                  <a:srgbClr val="FFFFFF"/>
                </a:solidFill>
                <a:effectLst/>
                <a:latin typeface="Roboto"/>
                <a:ea typeface="Roboto"/>
              </a:rPr>
              <a:t>If you have more than 8 years but less than 15 years of prior active duty military service in another uniform service or will reach over 8 years of active duty service prior to becoming a Public Health Service officer, you will require an additional Time In Service (TIS) waiver approval.</a:t>
            </a:r>
            <a:endParaRPr lang="en-US" dirty="0">
              <a:latin typeface="Roboto"/>
              <a:ea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87FF8-E330-4A83-BF52-8F89C828D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04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Surgeon General is the leader of the Commissioned Corps of the USPHS</a:t>
            </a:r>
          </a:p>
          <a:p>
            <a:pPr marL="171450" indent="-171450">
              <a:buFontTx/>
              <a:buChar char="-"/>
            </a:pPr>
            <a:r>
              <a:rPr lang="en-US" dirty="0"/>
              <a:t>The Surgeon General’s Priorities: </a:t>
            </a:r>
            <a:r>
              <a:rPr lang="en-US" b="0" i="0" dirty="0">
                <a:solidFill>
                  <a:srgbClr val="5D5D52"/>
                </a:solidFill>
                <a:effectLst/>
                <a:latin typeface="Public Sans Web"/>
              </a:rPr>
              <a:t>Public health impacts all of us. We aim to help everyone understand these important issues and how we can work together to take action.</a:t>
            </a:r>
          </a:p>
          <a:p>
            <a:pPr marL="628650" lvl="1" indent="-171450">
              <a:buFontTx/>
              <a:buChar char="-"/>
            </a:pPr>
            <a:r>
              <a:rPr lang="en-US" dirty="0"/>
              <a:t>COVID-19: Keeping our families and communities safe during the COVID-19 pandemic is a key priority for the nation and for the Surgeon General. </a:t>
            </a:r>
          </a:p>
          <a:p>
            <a:pPr marL="628650" lvl="1" indent="-171450">
              <a:buFontTx/>
              <a:buChar char="-"/>
            </a:pPr>
            <a:r>
              <a:rPr lang="en-US" dirty="0"/>
              <a:t>Health Misinformation: With the abundance of health information available today, it can be hard to tell what is true or not. Many people are exposed to health misinformation: information that is false, inaccurate, or misleading according to the best available evidence at the time. </a:t>
            </a:r>
            <a:endParaRPr lang="en-US" b="0" dirty="0">
              <a:effectLst/>
              <a:latin typeface="+mn-lt"/>
            </a:endParaRPr>
          </a:p>
          <a:p>
            <a:pPr marL="628650" lvl="1" indent="-171450">
              <a:buFontTx/>
              <a:buChar char="-"/>
            </a:pPr>
            <a:r>
              <a:rPr lang="en-US" b="0" dirty="0">
                <a:effectLst/>
                <a:latin typeface="Noto Serif" panose="02020600060500020200" pitchFamily="18" charset="0"/>
              </a:rPr>
              <a:t>Health Worker Burnout: </a:t>
            </a:r>
            <a:r>
              <a:rPr lang="en-US" b="0" i="0" dirty="0">
                <a:solidFill>
                  <a:srgbClr val="5D5D52"/>
                </a:solidFill>
                <a:effectLst/>
                <a:latin typeface="Public Sans Web"/>
              </a:rPr>
              <a:t>The pandemic has brought our nation’s healthcare workers to a breaking point. They are experiencing never-before-seen rates of burnout, psychological distress, and workforce shortages. We must act to support our health care workers with all that they need to heal and to thrive.</a:t>
            </a:r>
          </a:p>
          <a:p>
            <a:pPr marL="628650" lvl="1" indent="-171450">
              <a:buFontTx/>
              <a:buChar char="-"/>
            </a:pPr>
            <a:r>
              <a:rPr lang="en-US" dirty="0"/>
              <a:t>Youth Mental Health: Far too many young people are struggling with their mental health and unable to get the support they need. Maintaining healthy children and families requires all of society—including policy, institutional, and individual changes in how we view and prioritize mental health. </a:t>
            </a:r>
          </a:p>
          <a:p>
            <a:pPr marL="628650" lvl="1"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solidFill>
                  <a:schemeClr val="tx1"/>
                </a:solidFill>
              </a:rPr>
              <a:t>Pharmacist officers are force multipliers for these priorities</a:t>
            </a:r>
            <a:r>
              <a:rPr lang="en-US" sz="120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To learn more about the Surgeon General’s priorities go to https://www.hhs.gov/surgeongeneral/priorities/index.html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26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 mission: To </a:t>
            </a:r>
            <a:r>
              <a:rPr lang="en-US" sz="1800" b="0" i="0" u="none" strike="noStrike" baseline="0" dirty="0">
                <a:solidFill>
                  <a:srgbClr val="FFFFFF"/>
                </a:solidFill>
                <a:latin typeface="Roboto-BoldItalic"/>
              </a:rPr>
              <a:t>Protect, Promote and Advance the Health and Safety of our Nation</a:t>
            </a:r>
            <a:endParaRPr lang="en-US" b="0" i="0" dirty="0"/>
          </a:p>
          <a:p>
            <a:r>
              <a:rPr lang="en-US" dirty="0"/>
              <a:t>An important part of being an officer is readiness, and being willing to deploy for public health emergencies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left is a picture of the sleep quarters for patients and uniformed services in the Puerto Rico convention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right is a picture of a U.S. Navy Hospital ship.  The USPHS has deployed with DoD/Navy to help support humanitarian missions in the past.</a:t>
            </a:r>
            <a:endParaRPr lang="en-US" altLang="en-US" dirty="0">
              <a:ea typeface="ＭＳ Ｐゴシック"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381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topics of discussion I will be speaking about are the history of the United States Public Health Service (USPHS), Who we are, Our Mission and Values, What We Do, Where we work, Professional Categories, What we Offer,  Ready Reserve Corps, PHERST, Officer Qualifications, the Application Process, Pharmacist Category Details, Emergency Response Deployment, and Student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5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 a comprehensive list, includes the myriad of missions and breadth of contribution on deployment missions.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67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opportunities for students to learn about and get a flavor of PHS. </a:t>
            </a:r>
          </a:p>
          <a:p>
            <a:r>
              <a:rPr lang="en-US" dirty="0"/>
              <a:t>We love students – you are the future pharmacists and we want you to get involved.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8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BF9E6C9-16A7-445B-B073-202BF7619A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ea typeface="ＭＳ Ｐゴシック" pitchFamily="34" charset="-128"/>
              </a:rPr>
              <a:t>Opportunity to serve the country while gaining valuable professional experience</a:t>
            </a:r>
          </a:p>
          <a:p>
            <a:endParaRPr lang="en-US" dirty="0"/>
          </a:p>
          <a:p>
            <a:pPr marL="171450" indent="-171450">
              <a:buFont typeface="Arial" panose="020B0604020202020204" pitchFamily="34" charset="0"/>
              <a:buChar char="•"/>
            </a:pPr>
            <a:r>
              <a:rPr lang="en-US" dirty="0"/>
              <a:t>Participants are paid, receive health benefits, housing and travel allowances</a:t>
            </a:r>
          </a:p>
          <a:p>
            <a:pPr marL="171450" indent="-171450">
              <a:buFont typeface="Arial" panose="020B0604020202020204" pitchFamily="34" charset="0"/>
              <a:buChar char="•"/>
            </a:pPr>
            <a:r>
              <a:rPr lang="en-US" dirty="0"/>
              <a:t>Participants become inactive PHS officers upon completing the program and can activate upon graduation</a:t>
            </a:r>
          </a:p>
          <a:p>
            <a:pPr marL="171450" indent="-171450">
              <a:buFont typeface="Arial" panose="020B0604020202020204" pitchFamily="34" charset="0"/>
              <a:buChar char="•"/>
            </a:pPr>
            <a:r>
              <a:rPr lang="en-US" dirty="0"/>
              <a:t>No obligation to join the USPHS CC</a:t>
            </a:r>
          </a:p>
          <a:p>
            <a:endParaRPr lang="en-US" dirty="0"/>
          </a:p>
          <a:p>
            <a:pPr marL="171450" indent="-171450">
              <a:buFont typeface="Arial" panose="020B0604020202020204" pitchFamily="34" charset="0"/>
              <a:buChar char="•"/>
            </a:pPr>
            <a:r>
              <a:rPr lang="en-US" dirty="0"/>
              <a:t>Eligibility:</a:t>
            </a:r>
          </a:p>
          <a:p>
            <a:pPr marL="628650" lvl="1" indent="-171450">
              <a:buFont typeface="Arial" panose="020B0604020202020204" pitchFamily="34" charset="0"/>
              <a:buChar char="•"/>
            </a:pPr>
            <a:r>
              <a:rPr lang="en-US" dirty="0"/>
              <a:t>At least 2 years of study toward your pharmacy degree</a:t>
            </a:r>
          </a:p>
          <a:p>
            <a:pPr marL="628650" lvl="1" indent="-171450">
              <a:buFont typeface="Arial" panose="020B0604020202020204" pitchFamily="34" charset="0"/>
              <a:buChar char="•"/>
            </a:pPr>
            <a:r>
              <a:rPr lang="en-US" dirty="0"/>
              <a:t>Masters students who have completed at least one year of graduate study</a:t>
            </a:r>
          </a:p>
          <a:p>
            <a:pPr marL="628650" lvl="1" indent="-171450">
              <a:buFont typeface="Arial" panose="020B0604020202020204" pitchFamily="34" charset="0"/>
              <a:buChar char="•"/>
            </a:pPr>
            <a:r>
              <a:rPr lang="en-US" dirty="0"/>
              <a:t>Doctoral students who have completed at least one year of study in a doctoral program</a:t>
            </a:r>
          </a:p>
          <a:p>
            <a:endParaRPr lang="en-US" dirty="0"/>
          </a:p>
        </p:txBody>
      </p:sp>
    </p:spTree>
    <p:extLst>
      <p:ext uri="{BB962C8B-B14F-4D97-AF65-F5344CB8AC3E}">
        <p14:creationId xmlns:p14="http://schemas.microsoft.com/office/powerpoint/2010/main" val="3455237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B478F89-BC61-4C7B-B3DA-3D90BFAC800C}"/>
              </a:ext>
            </a:extLst>
          </p:cNvPr>
          <p:cNvSpPr>
            <a:spLocks noGrp="1"/>
          </p:cNvSpPr>
          <p:nvPr>
            <p:ph type="body" idx="1"/>
          </p:nvPr>
        </p:nvSpPr>
        <p:spPr/>
        <p:txBody>
          <a:bodyPr/>
          <a:lstStyle/>
          <a:p>
            <a:pPr marL="171450" indent="-171450">
              <a:buFont typeface="Arial" panose="020B0604020202020204" pitchFamily="34" charset="0"/>
              <a:buChar char="•"/>
            </a:pPr>
            <a:r>
              <a:rPr lang="en-US" dirty="0"/>
              <a:t>SRCOSTEP is a competitive PAID program designed to assist students financially during their final academic year of professional health care training</a:t>
            </a:r>
          </a:p>
          <a:p>
            <a:pPr marL="171450" indent="-171450">
              <a:buFont typeface="Arial" panose="020B0604020202020204" pitchFamily="34" charset="0"/>
              <a:buChar char="•"/>
            </a:pPr>
            <a:r>
              <a:rPr lang="en-US" dirty="0"/>
              <a:t>Available to individuals who are enrolled as full-time students prior to beginning their final year</a:t>
            </a:r>
          </a:p>
          <a:p>
            <a:pPr marL="628650" lvl="1" indent="-171450">
              <a:buFont typeface="Arial" panose="020B0604020202020204" pitchFamily="34" charset="0"/>
              <a:buChar char="•"/>
            </a:pPr>
            <a:r>
              <a:rPr lang="en-US" dirty="0"/>
              <a:t>Competitive selection process based on transcripts, GPA, resume, references, security and medical. Applications submitted between June 1st and September 30th for the following years’ program. </a:t>
            </a:r>
          </a:p>
          <a:p>
            <a:pPr marL="628650" lvl="1" indent="-171450">
              <a:buFont typeface="Arial" panose="020B0604020202020204" pitchFamily="34" charset="0"/>
              <a:buChar char="•"/>
            </a:pPr>
            <a:r>
              <a:rPr lang="en-US" dirty="0"/>
              <a:t>Student will receive emails by December 23rd of the application year.</a:t>
            </a:r>
          </a:p>
          <a:p>
            <a:pPr marL="628650" lvl="1" indent="-171450">
              <a:buFont typeface="Arial" panose="020B0604020202020204" pitchFamily="34" charset="0"/>
              <a:buChar char="•"/>
            </a:pPr>
            <a:r>
              <a:rPr lang="en-US" dirty="0"/>
              <a:t>Final year start dates must be after May 1st of the following year.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Benefits:</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Financial assistance: P</a:t>
            </a:r>
            <a:r>
              <a:rPr lang="en-US" b="0" i="0" dirty="0">
                <a:solidFill>
                  <a:srgbClr val="C1D5DF"/>
                </a:solidFill>
                <a:effectLst/>
                <a:latin typeface="Roboto" panose="02000000000000000000" pitchFamily="2" charset="0"/>
              </a:rPr>
              <a:t>ay equivalent to an Ensign (0-1) based on the military pay scale (more for those with prior service).</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Job upon graduation</a:t>
            </a:r>
            <a:r>
              <a:rPr lang="en-US" b="0" i="0" dirty="0">
                <a:solidFill>
                  <a:srgbClr val="C1D5DF"/>
                </a:solidFill>
                <a:effectLst/>
                <a:latin typeface="Roboto" panose="02000000000000000000" pitchFamily="2" charset="0"/>
              </a:rPr>
              <a:t>: A full-time position as a PHS officer immediately upon graduation</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Housing</a:t>
            </a:r>
            <a:r>
              <a:rPr lang="en-US" b="0" i="0" dirty="0">
                <a:solidFill>
                  <a:srgbClr val="C1D5DF"/>
                </a:solidFill>
                <a:effectLst/>
                <a:latin typeface="Roboto" panose="02000000000000000000" pitchFamily="2" charset="0"/>
              </a:rPr>
              <a:t>: tax-free allowance for your rent or mortgage calculated based on your rank, duty station, and dependent status</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Free health care: </a:t>
            </a:r>
            <a:r>
              <a:rPr lang="en-US" b="0" i="0" dirty="0">
                <a:solidFill>
                  <a:srgbClr val="C1D5DF"/>
                </a:solidFill>
                <a:effectLst/>
                <a:latin typeface="Roboto" panose="02000000000000000000" pitchFamily="2" charset="0"/>
              </a:rPr>
              <a:t>Coverage through TRICARE (including dependent coverage)</a:t>
            </a:r>
          </a:p>
          <a:p>
            <a:pPr marL="628650" lvl="1" indent="-171450">
              <a:buFont typeface="Arial" panose="020B0604020202020204" pitchFamily="34" charset="0"/>
              <a:buChar char="•"/>
            </a:pPr>
            <a:r>
              <a:rPr lang="en-US" b="0" i="0" dirty="0">
                <a:solidFill>
                  <a:srgbClr val="FFFFFF"/>
                </a:solidFill>
                <a:effectLst/>
                <a:latin typeface="Roboto" panose="02000000000000000000" pitchFamily="2" charset="0"/>
              </a:rPr>
              <a:t>The same privileges and benefits given to Public Health Service officers</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In return, these students agree to work for the Commissioned Corps after graduation for twice the time sponsored. </a:t>
            </a:r>
          </a:p>
          <a:p>
            <a:pPr marL="171450" indent="-171450">
              <a:buFont typeface="Arial" panose="020B0604020202020204" pitchFamily="34" charset="0"/>
              <a:buChar char="•"/>
            </a:pPr>
            <a:r>
              <a:rPr lang="en-US" dirty="0"/>
              <a:t>Offers job security after graduation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As with JR CoSTEP, it is very unlikely that students can choose their location. </a:t>
            </a:r>
          </a:p>
          <a:p>
            <a:pPr marL="171450" indent="-171450">
              <a:buFont typeface="Arial" panose="020B0604020202020204" pitchFamily="34" charset="0"/>
              <a:buChar char="•"/>
            </a:pPr>
            <a:r>
              <a:rPr lang="en-US" dirty="0"/>
              <a:t>Students are matched at duty stations based on their degree, skill qualifications, and the needs of the agency.</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Opportunities for student clinical rotations in agencies such as IHS and BOP</a:t>
            </a:r>
          </a:p>
          <a:p>
            <a:pPr marL="628650" lvl="1" indent="-171450">
              <a:buFont typeface="Arial" panose="020B0604020202020204" pitchFamily="34" charset="0"/>
              <a:buChar char="•"/>
            </a:pPr>
            <a:r>
              <a:rPr lang="en-US" dirty="0"/>
              <a:t>Not only do you learn what these pharmacists do, but you also get the opportunity to work in remote (and many times very beautiful) areas and underserved populations – things you may not encounter or experience on your typical rotations</a:t>
            </a:r>
          </a:p>
          <a:p>
            <a:pPr marL="628650" lvl="1" indent="-171450">
              <a:buFont typeface="Arial" panose="020B0604020202020204" pitchFamily="34" charset="0"/>
              <a:buChar char="•"/>
            </a:pPr>
            <a:r>
              <a:rPr lang="en-US" dirty="0"/>
              <a:t>CDC and FDA also offer student rotations, providing the opportunity to learn about the regulatory process, which is often not emphasized in schools</a:t>
            </a:r>
          </a:p>
          <a:p>
            <a:pPr marL="628650" lvl="1" indent="-171450">
              <a:buFont typeface="Arial" panose="020B0604020202020204" pitchFamily="34" charset="0"/>
              <a:buChar char="•"/>
            </a:pPr>
            <a:r>
              <a:rPr lang="en-US" dirty="0"/>
              <a:t>Truly experience the versatility of pharmacists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31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unique post graduate opportunities also available</a:t>
            </a:r>
          </a:p>
          <a:p>
            <a:pPr marL="171450" indent="-171450">
              <a:buFont typeface="Arial" panose="020B0604020202020204" pitchFamily="34" charset="0"/>
              <a:buChar char="•"/>
            </a:pPr>
            <a:r>
              <a:rPr lang="en-US" dirty="0"/>
              <a:t>IHS and BOP offer pharmacy practice residences – will definitely enhance your skills and provide a new perspective on pharmaceutical care</a:t>
            </a:r>
          </a:p>
          <a:p>
            <a:pPr marL="171450" indent="-171450">
              <a:buFont typeface="Arial" panose="020B0604020202020204" pitchFamily="34" charset="0"/>
              <a:buChar char="•"/>
            </a:pPr>
            <a:r>
              <a:rPr lang="en-US" dirty="0"/>
              <a:t>NIH offers a fellowship program on pharmacokinetics/pharmacogenetics, and also offers an oncology specialty residency</a:t>
            </a:r>
          </a:p>
          <a:p>
            <a:pPr marL="171450" indent="-171450">
              <a:buFont typeface="Arial" panose="020B0604020202020204" pitchFamily="34" charset="0"/>
              <a:buChar char="•"/>
            </a:pPr>
            <a:r>
              <a:rPr lang="en-US" dirty="0"/>
              <a:t>FDA offers a fellowship rotational program in Drug Advertising and Promotion; Drug Information; and Medication Safety</a:t>
            </a:r>
          </a:p>
          <a:p>
            <a:pPr marL="628650" lvl="1" indent="-171450">
              <a:buFont typeface="Arial" panose="020B0604020202020204" pitchFamily="34" charset="0"/>
              <a:buChar char="•"/>
            </a:pPr>
            <a:r>
              <a:rPr lang="en-US" dirty="0"/>
              <a:t>Prepares pursuit of careers in government, academia, or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195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Pharmacists do need to meet some basic eligibility requirements to qualify for USPHS. </a:t>
            </a:r>
          </a:p>
          <a:p>
            <a:endParaRPr lang="en-US" dirty="0"/>
          </a:p>
          <a:p>
            <a:pPr lvl="1">
              <a:buFont typeface="Arial" charset="0"/>
              <a:buChar char="•"/>
              <a:defRPr/>
            </a:pPr>
            <a:r>
              <a:rPr lang="en-US" sz="2800" dirty="0">
                <a:solidFill>
                  <a:srgbClr val="000000"/>
                </a:solidFill>
              </a:rPr>
              <a:t>U.S. citizen</a:t>
            </a:r>
          </a:p>
          <a:p>
            <a:pPr lvl="1">
              <a:buFont typeface="Arial" charset="0"/>
              <a:buChar char="•"/>
              <a:defRPr/>
            </a:pPr>
            <a:r>
              <a:rPr lang="en-US" sz="2800" dirty="0">
                <a:solidFill>
                  <a:srgbClr val="000000"/>
                </a:solidFill>
              </a:rPr>
              <a:t>Less than 44 years of age (</a:t>
            </a:r>
            <a:r>
              <a:rPr lang="en-US" sz="2600" dirty="0">
                <a:solidFill>
                  <a:srgbClr val="000000"/>
                </a:solidFill>
              </a:rPr>
              <a:t>can be offset by up to 8 years of prior uniformed service)</a:t>
            </a:r>
          </a:p>
          <a:p>
            <a:pPr lvl="1">
              <a:buFont typeface="Arial" charset="0"/>
              <a:buChar char="•"/>
              <a:defRPr/>
            </a:pPr>
            <a:r>
              <a:rPr lang="en-US" sz="2800" dirty="0">
                <a:solidFill>
                  <a:schemeClr val="tx1"/>
                </a:solidFill>
                <a:cs typeface="Arial"/>
              </a:rPr>
              <a:t>Less than 40 </a:t>
            </a:r>
            <a:r>
              <a:rPr lang="en-US" sz="2800" dirty="0">
                <a:cs typeface="Arial"/>
              </a:rPr>
              <a:t>years of age for Ready Reserve (may be adjusted based on eligible federal PHS civil service and uniform service active-duty time)</a:t>
            </a:r>
            <a:endParaRPr lang="en-US" sz="2800" dirty="0">
              <a:solidFill>
                <a:schemeClr val="tx1"/>
              </a:solidFill>
            </a:endParaRPr>
          </a:p>
          <a:p>
            <a:pPr lvl="1">
              <a:buFont typeface="Arial" charset="0"/>
              <a:buChar char="•"/>
              <a:defRPr/>
            </a:pPr>
            <a:r>
              <a:rPr lang="en-US" sz="2800" dirty="0">
                <a:solidFill>
                  <a:schemeClr val="tx1"/>
                </a:solidFill>
              </a:rPr>
              <a:t>Meet professional, medical, and security requirements</a:t>
            </a:r>
          </a:p>
          <a:p>
            <a:pPr lvl="1">
              <a:buFont typeface="Arial" pitchFamily="34" charset="0"/>
              <a:buChar char="•"/>
              <a:defRPr/>
            </a:pPr>
            <a:r>
              <a:rPr lang="en-US" sz="2800" dirty="0"/>
              <a:t>Qualifying degree from an accredited institution (varies depending on profession)</a:t>
            </a:r>
          </a:p>
          <a:p>
            <a:pPr lvl="1">
              <a:buFont typeface="Arial" pitchFamily="34" charset="0"/>
              <a:buChar char="•"/>
              <a:defRPr/>
            </a:pPr>
            <a:r>
              <a:rPr lang="en-US" sz="2800" dirty="0"/>
              <a:t>Current, unrestricted, and valid license to practice in one of the 50 States; Washington, DC; Commonwealth of Puerto Rico; U.S. Virgin Islands; or Guam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89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30</a:t>
            </a:fld>
            <a:endParaRPr lang="en-US" dirty="0"/>
          </a:p>
        </p:txBody>
      </p:sp>
    </p:spTree>
    <p:extLst>
      <p:ext uri="{BB962C8B-B14F-4D97-AF65-F5344CB8AC3E}">
        <p14:creationId xmlns:p14="http://schemas.microsoft.com/office/powerpoint/2010/main" val="242766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 want to contribute to protecting and promoting the nation’s health and to help underserved populations/those in need, USPHS Commissioned Corps may be for you.  It offers an exciting and fulfilling career with unique opportunities and incentives: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Close-knit community with mentorship and leadership opportunities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Move around geographically and among agencies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Post-9/11 GI bill to pay for furthering your education, or paying for dependent’s education</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Financial Incentives - Non-taxable income, military pay scale; housing allowance</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Excellent healthcare through Tricare – medical, dental, prescription</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Retirement plan and pension</a:t>
            </a:r>
          </a:p>
          <a:p>
            <a:pPr marL="9144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encourage you all to take a deeper look and examine if it may be a fit for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6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established in 1889 is part of the Department of Health and Human Services (DHHS) and led by the Assistant Secretary of Health (ASH).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Surgeon General, oversees the Commissioned Corps . The Surgeon General is America’s chief health educator, responsible for giving Americans the best scientific information available on how to improve their health and reduce the risk of illness and injury.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carrying out all responsibilities, the Surgeon General reports to the ASH, who is the principal advisor to the Secretary of HHS on public health and scientific issues. The Surgeon General is appointed by the President of the United States with the advice and consent of the United States Senate for a 4-year term of office.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63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let me know if you have any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3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USPHS Commissioned Corps has a great history. In July of 1798, Congress passed "An Act for the Relief of Sick and Disabled Seaman," which was signed by President John Adams. This law authorized the creation of a government operated system of marine hospitals and mandated that laboring merchant marine sailors pay a tax to support it.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earliest predecessor of the USPHS Commissioned Corps was the Marine Hospital Service. At the time—the early 1800s—our country relied on a healthy merchant marine for trade and security. Our seamen traveled widely. Often, those who became ill brought their sicknesses back home, which made their health care a Federal concern.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Marine Hospital Service eventually grew into the Public Health and Marine Hospital Service. In 1912, Congress shortened this name to the U.S. Public Health Service, with the Commissioned Corps as its uniformed service.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responsibilities of the U.S. Public Health Service also changed, as new threats to our country’s public health emerged.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Congress charged the U.S. Public Health Service with preventing the introduction and spread of major epidemic diseases such as smallpox, yellow fever, and cholera. To meet this responsibility, the service and its Corps took over many national quarantine, disinfection, and immunization functions.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Congress also charged the U.S. Public Health Service to carry out the medical inspection of arriving immigrants, such as those landing at Ellis Island in New York.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workplace environment and its effect on the health of workers became a major concern for the service in the early 1900s.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1912, the U.S. Public Health Service was authorized to investigate human diseases (such as tuberculosis, hookworm, malaria, and leprosy), sanitation, water supplies, and sewage disposal.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 USPHS Commissioned Corps officers work abroad, as well as in the United States to help prevent the spread of infectious and communicable diseases. New threats to our public health, such as SARS, avian flu, drug-resistant TB, MRSA, Ebola, and COVID-19—continue to develop.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a brief history of the Corps.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95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One of eight uniformed services and inspired by the call to serve vulnerable and underserved communities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addressing public health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76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mission of the U.S. Public Health Service Commissioned Corps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protect, promote, and advance the health and safety of our Nation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has been the Public Health Service’s mission and method since 1798, when John Adams—the second President—signed into law the Act for the Relief of Sick and Disabled Seamen.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Commissioned Corps achieves its mission through: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Rapid and effective response to public health needs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Leadership and excellence in public health practices, and</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Advancement of public health science.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18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officers work on the front lines of public health. Our officers respond quickly to natural disasters, fight disease, conduct research, advance public health science and care for patients in underserved communities across the nation and throughout the world.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28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currently has a presence in more than 800 locations, including all 50 states and numerous foreign assignments, such as the World Health Organization and World Bank.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Officers work at the U.S. Departments of Health and Human Services, Defense, and Homeland Security and other federal agencies involved with public health. (List some of the agencies we work for including IHS, BOP, IHSC, CDC, FDA, and NIH).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0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USPHS Commissioned Corps is comprised of officers from 11 distinct professional categories: Dietitian, Health Service Officer, Environmental Health Officer, Pharmacist, Scientist, Engineer, Therapist, Veterinarian, Physician, Dentist, and Nurse.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42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8.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USSurgeonGeneral/" TargetMode="External"/><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6.emf"/><Relationship Id="rId5" Type="http://schemas.openxmlformats.org/officeDocument/2006/relationships/hyperlink" Target="https://twitter.com/usphscc" TargetMode="Externa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236401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04353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312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52774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37854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30600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746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24212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70636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66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13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7415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5189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46469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95451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6326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161690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2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35406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3148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21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903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5796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8A63-A790-4F16-B29D-205628E4D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A7F5A-F041-44DD-B350-2064D0280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68684-E71B-4F7E-9A3F-08736603AF08}"/>
              </a:ext>
            </a:extLst>
          </p:cNvPr>
          <p:cNvSpPr>
            <a:spLocks noGrp="1"/>
          </p:cNvSpPr>
          <p:nvPr>
            <p:ph type="dt" sz="half" idx="10"/>
          </p:nvPr>
        </p:nvSpPr>
        <p:spPr/>
        <p:txBody>
          <a:bodyPr/>
          <a:lstStyle/>
          <a:p>
            <a:fld id="{EBED8313-B935-4251-8197-D3673C0B136A}" type="datetimeFigureOut">
              <a:rPr lang="en-US" smtClean="0"/>
              <a:t>3/19/2023</a:t>
            </a:fld>
            <a:endParaRPr lang="en-US" dirty="0"/>
          </a:p>
        </p:txBody>
      </p:sp>
      <p:sp>
        <p:nvSpPr>
          <p:cNvPr id="5" name="Footer Placeholder 4">
            <a:extLst>
              <a:ext uri="{FF2B5EF4-FFF2-40B4-BE49-F238E27FC236}">
                <a16:creationId xmlns:a16="http://schemas.microsoft.com/office/drawing/2014/main" id="{7382FDA7-7D01-4106-8FA7-71D1FCDA4C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606743-B877-4630-92A2-6C0F0ED2C6D2}"/>
              </a:ext>
            </a:extLst>
          </p:cNvPr>
          <p:cNvSpPr>
            <a:spLocks noGrp="1"/>
          </p:cNvSpPr>
          <p:nvPr>
            <p:ph type="sldNum" sz="quarter" idx="12"/>
          </p:nvPr>
        </p:nvSpPr>
        <p:spPr/>
        <p:txBody>
          <a:bodyPr/>
          <a:lstStyle/>
          <a:p>
            <a:fld id="{7205F1A5-BEAE-4C86-AE13-6EE2027E749B}" type="slidenum">
              <a:rPr lang="en-US" smtClean="0"/>
              <a:t>‹#›</a:t>
            </a:fld>
            <a:endParaRPr lang="en-US" dirty="0"/>
          </a:p>
        </p:txBody>
      </p:sp>
    </p:spTree>
    <p:extLst>
      <p:ext uri="{BB962C8B-B14F-4D97-AF65-F5344CB8AC3E}">
        <p14:creationId xmlns:p14="http://schemas.microsoft.com/office/powerpoint/2010/main" val="4142257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98294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138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0751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55875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14158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7374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383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79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8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191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980407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1921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07908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84335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31499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233524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14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0955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0381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9562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0222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89331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8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5882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3264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7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33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0167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4225526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00277E"/>
                </a:solidFill>
              </a:defRPr>
            </a:lvl1pPr>
          </a:lstStyle>
          <a:p>
            <a:r>
              <a:rPr lang="en-US"/>
              <a:t>THIS IS PAGE TWO</a:t>
            </a:r>
          </a:p>
        </p:txBody>
      </p:sp>
      <p:sp>
        <p:nvSpPr>
          <p:cNvPr id="3" name="Content Placeholder 2"/>
          <p:cNvSpPr>
            <a:spLocks noGrp="1"/>
          </p:cNvSpPr>
          <p:nvPr>
            <p:ph idx="1" hasCustomPrompt="1"/>
          </p:nvPr>
        </p:nvSpPr>
        <p:spPr>
          <a:xfrm>
            <a:off x="609600" y="1498601"/>
            <a:ext cx="10972800" cy="4254129"/>
          </a:xfrm>
        </p:spPr>
        <p:txBody>
          <a:bodyPr/>
          <a:lstStyle>
            <a:lvl1pPr marL="457189" indent="-457189">
              <a:buSzPct val="125000"/>
              <a:buFont typeface="Arial" panose="020B0604020202020204" pitchFamily="34" charset="0"/>
              <a:buChar char="•"/>
              <a:defRPr sz="2200">
                <a:solidFill>
                  <a:srgbClr val="000000"/>
                </a:solidFill>
              </a:defRPr>
            </a:lvl1pPr>
            <a:lvl2pPr marL="990575" indent="-380990">
              <a:buFont typeface="Arial" panose="020B0604020202020204" pitchFamily="34" charset="0"/>
              <a:buChar char="-"/>
              <a:defRPr sz="2000">
                <a:solidFill>
                  <a:srgbClr val="000000"/>
                </a:solidFill>
              </a:defRPr>
            </a:lvl2pPr>
            <a:lvl3pPr marL="1523962" indent="-304792">
              <a:buFont typeface="Courier New" panose="02070309020205020404" pitchFamily="49" charset="0"/>
              <a:buChar char="o"/>
              <a:defRPr sz="1800">
                <a:solidFill>
                  <a:srgbClr val="000000"/>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Tree>
    <p:extLst>
      <p:ext uri="{BB962C8B-B14F-4D97-AF65-F5344CB8AC3E}">
        <p14:creationId xmlns:p14="http://schemas.microsoft.com/office/powerpoint/2010/main" val="869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3"/>
            <a:extLst>
              <a:ext uri="{FF2B5EF4-FFF2-40B4-BE49-F238E27FC236}">
                <a16:creationId xmlns:a16="http://schemas.microsoft.com/office/drawing/2014/main" id="{9455115D-B7D0-0949-AE1E-9FC77B7A4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5"/>
            <a:extLst>
              <a:ext uri="{FF2B5EF4-FFF2-40B4-BE49-F238E27FC236}">
                <a16:creationId xmlns:a16="http://schemas.microsoft.com/office/drawing/2014/main" id="{20961C35-B147-F84C-B564-43A3F538E86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638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33497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6289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0609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21415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255156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6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774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46702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27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459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50415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8340" y="434924"/>
            <a:ext cx="10815319" cy="9340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33455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801734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49015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 y="0"/>
            <a:ext cx="12205716" cy="3006852"/>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746759" y="1200924"/>
            <a:ext cx="9238615" cy="1470660"/>
          </a:xfrm>
          <a:custGeom>
            <a:avLst/>
            <a:gdLst/>
            <a:ahLst/>
            <a:cxnLst/>
            <a:rect l="l" t="t" r="r" b="b"/>
            <a:pathLst>
              <a:path w="9238615" h="1470660">
                <a:moveTo>
                  <a:pt x="0" y="1470647"/>
                </a:moveTo>
                <a:lnTo>
                  <a:pt x="9238488" y="1470647"/>
                </a:lnTo>
                <a:lnTo>
                  <a:pt x="9238488" y="0"/>
                </a:lnTo>
                <a:lnTo>
                  <a:pt x="0" y="0"/>
                </a:lnTo>
                <a:lnTo>
                  <a:pt x="0" y="1470647"/>
                </a:lnTo>
                <a:close/>
              </a:path>
            </a:pathLst>
          </a:custGeom>
          <a:solidFill>
            <a:srgbClr val="0E161B"/>
          </a:solidFill>
        </p:spPr>
        <p:txBody>
          <a:bodyPr wrap="square" lIns="0" tIns="0" rIns="0" bIns="0" rtlCol="0"/>
          <a:lstStyle/>
          <a:p>
            <a:endParaRPr dirty="0"/>
          </a:p>
        </p:txBody>
      </p:sp>
      <p:sp>
        <p:nvSpPr>
          <p:cNvPr id="18" name="bk object 18"/>
          <p:cNvSpPr/>
          <p:nvPr/>
        </p:nvSpPr>
        <p:spPr>
          <a:xfrm>
            <a:off x="507491" y="1200924"/>
            <a:ext cx="157480" cy="1470660"/>
          </a:xfrm>
          <a:custGeom>
            <a:avLst/>
            <a:gdLst/>
            <a:ahLst/>
            <a:cxnLst/>
            <a:rect l="l" t="t" r="r" b="b"/>
            <a:pathLst>
              <a:path w="157479" h="1470660">
                <a:moveTo>
                  <a:pt x="0" y="1470647"/>
                </a:moveTo>
                <a:lnTo>
                  <a:pt x="156972" y="1470647"/>
                </a:lnTo>
                <a:lnTo>
                  <a:pt x="156972" y="0"/>
                </a:lnTo>
                <a:lnTo>
                  <a:pt x="0" y="0"/>
                </a:lnTo>
                <a:lnTo>
                  <a:pt x="0" y="1470647"/>
                </a:lnTo>
                <a:close/>
              </a:path>
            </a:pathLst>
          </a:custGeom>
          <a:solidFill>
            <a:srgbClr val="0E161B"/>
          </a:solidFill>
        </p:spPr>
        <p:txBody>
          <a:bodyPr wrap="square" lIns="0" tIns="0" rIns="0" bIns="0" rtlCol="0"/>
          <a:lstStyle/>
          <a:p>
            <a:endParaRPr dirty="0"/>
          </a:p>
        </p:txBody>
      </p:sp>
      <p:sp>
        <p:nvSpPr>
          <p:cNvPr id="19" name="bk object 19"/>
          <p:cNvSpPr/>
          <p:nvPr/>
        </p:nvSpPr>
        <p:spPr>
          <a:xfrm>
            <a:off x="0" y="1200924"/>
            <a:ext cx="425450" cy="1470660"/>
          </a:xfrm>
          <a:custGeom>
            <a:avLst/>
            <a:gdLst/>
            <a:ahLst/>
            <a:cxnLst/>
            <a:rect l="l" t="t" r="r" b="b"/>
            <a:pathLst>
              <a:path w="425450" h="1470660">
                <a:moveTo>
                  <a:pt x="0" y="1470647"/>
                </a:moveTo>
                <a:lnTo>
                  <a:pt x="425196" y="1470647"/>
                </a:lnTo>
                <a:lnTo>
                  <a:pt x="425196" y="0"/>
                </a:lnTo>
                <a:lnTo>
                  <a:pt x="0" y="0"/>
                </a:lnTo>
                <a:lnTo>
                  <a:pt x="0" y="1470647"/>
                </a:lnTo>
                <a:close/>
              </a:path>
            </a:pathLst>
          </a:custGeom>
          <a:solidFill>
            <a:srgbClr val="0E161B"/>
          </a:solidFill>
        </p:spPr>
        <p:txBody>
          <a:bodyPr wrap="square" lIns="0" tIns="0" rIns="0" bIns="0" rtlCol="0"/>
          <a:lstStyle/>
          <a:p>
            <a:endParaRPr dirty="0"/>
          </a:p>
        </p:txBody>
      </p:sp>
      <p:sp>
        <p:nvSpPr>
          <p:cNvPr id="20" name="bk object 20"/>
          <p:cNvSpPr/>
          <p:nvPr/>
        </p:nvSpPr>
        <p:spPr>
          <a:xfrm>
            <a:off x="705612"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1" name="bk object 21"/>
          <p:cNvSpPr/>
          <p:nvPr/>
        </p:nvSpPr>
        <p:spPr>
          <a:xfrm>
            <a:off x="466344"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724388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0539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7.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76357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294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00191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53374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80565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13994" y="450341"/>
            <a:ext cx="948690" cy="0"/>
          </a:xfrm>
          <a:custGeom>
            <a:avLst/>
            <a:gdLst/>
            <a:ahLst/>
            <a:cxnLst/>
            <a:rect l="l" t="t" r="r" b="b"/>
            <a:pathLst>
              <a:path w="948689">
                <a:moveTo>
                  <a:pt x="0" y="0"/>
                </a:moveTo>
                <a:lnTo>
                  <a:pt x="948270" y="0"/>
                </a:lnTo>
              </a:path>
            </a:pathLst>
          </a:custGeom>
          <a:ln w="32004">
            <a:solidFill>
              <a:srgbClr val="F4B917"/>
            </a:solidFill>
          </a:ln>
        </p:spPr>
        <p:txBody>
          <a:bodyPr wrap="square" lIns="0" tIns="0" rIns="0" bIns="0" rtlCol="0"/>
          <a:lstStyle/>
          <a:p>
            <a:endParaRPr dirty="0"/>
          </a:p>
        </p:txBody>
      </p:sp>
      <p:sp>
        <p:nvSpPr>
          <p:cNvPr id="17" name="bk object 17"/>
          <p:cNvSpPr/>
          <p:nvPr/>
        </p:nvSpPr>
        <p:spPr>
          <a:xfrm>
            <a:off x="0" y="6117335"/>
            <a:ext cx="12192000" cy="741045"/>
          </a:xfrm>
          <a:custGeom>
            <a:avLst/>
            <a:gdLst/>
            <a:ahLst/>
            <a:cxnLst/>
            <a:rect l="l" t="t" r="r" b="b"/>
            <a:pathLst>
              <a:path w="12192000" h="741045">
                <a:moveTo>
                  <a:pt x="0" y="740663"/>
                </a:moveTo>
                <a:lnTo>
                  <a:pt x="12192000" y="740663"/>
                </a:lnTo>
                <a:lnTo>
                  <a:pt x="12192000" y="0"/>
                </a:lnTo>
                <a:lnTo>
                  <a:pt x="0" y="0"/>
                </a:lnTo>
                <a:lnTo>
                  <a:pt x="0" y="740663"/>
                </a:lnTo>
                <a:close/>
              </a:path>
            </a:pathLst>
          </a:custGeom>
          <a:solidFill>
            <a:srgbClr val="123342"/>
          </a:solidFill>
        </p:spPr>
        <p:txBody>
          <a:bodyPr wrap="square" lIns="0" tIns="0" rIns="0" bIns="0" rtlCol="0"/>
          <a:lstStyle/>
          <a:p>
            <a:endParaRPr dirty="0"/>
          </a:p>
        </p:txBody>
      </p:sp>
      <p:sp>
        <p:nvSpPr>
          <p:cNvPr id="2" name="Holder 2"/>
          <p:cNvSpPr>
            <a:spLocks noGrp="1"/>
          </p:cNvSpPr>
          <p:nvPr>
            <p:ph type="title"/>
          </p:nvPr>
        </p:nvSpPr>
        <p:spPr>
          <a:xfrm>
            <a:off x="688340" y="562133"/>
            <a:ext cx="5886450" cy="513715"/>
          </a:xfrm>
          <a:prstGeom prst="rect">
            <a:avLst/>
          </a:prstGeom>
        </p:spPr>
        <p:txBody>
          <a:bodyPr wrap="square" lIns="0" tIns="0" rIns="0" bIns="0">
            <a:spAutoFit/>
          </a:bodyPr>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a:xfrm>
            <a:off x="877116" y="1191798"/>
            <a:ext cx="10388600" cy="1741170"/>
          </a:xfrm>
          <a:prstGeom prst="rect">
            <a:avLst/>
          </a:prstGeom>
        </p:spPr>
        <p:txBody>
          <a:bodyPr wrap="square" lIns="0" tIns="0" rIns="0" bIns="0">
            <a:spAutoFit/>
          </a:bodyPr>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1430277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openxmlformats.org/officeDocument/2006/relationships/hyperlink" Target="https://www.usphs.gov/docs/pdfs/apply/CCi%20221.01%20Appendix%20A.pdf" TargetMode="External"/><Relationship Id="rId3" Type="http://schemas.openxmlformats.org/officeDocument/2006/relationships/hyperlink" Target="https://www.usphs.gov/profession/veterinarian/compensation.aspx" TargetMode="External"/><Relationship Id="rId7" Type="http://schemas.openxmlformats.org/officeDocument/2006/relationships/hyperlink" Target="https://dcp.psc.gov/ccmis/pdf_docs/Commissioned%20Corps%20Retention%20Weight%20Standards.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usphs.gov/profession/veterinarian/requirements.aspx" TargetMode="External"/><Relationship Id="rId5" Type="http://schemas.openxmlformats.org/officeDocument/2006/relationships/hyperlink" Target="https://benefits.va.gov/gibill/post911_gibill.asp" TargetMode="External"/><Relationship Id="rId10" Type="http://schemas.openxmlformats.org/officeDocument/2006/relationships/image" Target="../media/image25.jpeg"/><Relationship Id="rId4" Type="http://schemas.openxmlformats.org/officeDocument/2006/relationships/hyperlink" Target="http://militarypay.defense.gov/BlendedRetirement/" TargetMode="External"/><Relationship Id="rId9" Type="http://schemas.openxmlformats.org/officeDocument/2006/relationships/hyperlink" Target="https://www.usphs.gov/aboutus/uniforms.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list.nih.gov/cgi-bin/wa.exe?A0=PHS-RX-STUDENTS"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www.usphs.gov/stud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usphs.gov/student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www.ihs.gov/pharmacy/resident"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www.fda.gov/about-fda/center-drug-evaluation-and-research-cder/regulatory-pharmaceutical-fellowship" TargetMode="External"/><Relationship Id="rId5" Type="http://schemas.openxmlformats.org/officeDocument/2006/relationships/hyperlink" Target="http://www.cc.nih.gov/phar" TargetMode="External"/><Relationship Id="rId4" Type="http://schemas.openxmlformats.org/officeDocument/2006/relationships/hyperlink" Target="https://dcp.psc.gov/osg/pharmacy/student_rotations_bop.aspx" TargetMode="Externa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png"/><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38B311-8960-944B-862B-45ACF102966D}"/>
              </a:ext>
            </a:extLst>
          </p:cNvPr>
          <p:cNvSpPr>
            <a:spLocks noGrp="1"/>
          </p:cNvSpPr>
          <p:nvPr>
            <p:ph type="ctrTitle"/>
          </p:nvPr>
        </p:nvSpPr>
        <p:spPr>
          <a:xfrm>
            <a:off x="1041991" y="674090"/>
            <a:ext cx="8836160" cy="1340212"/>
          </a:xfrm>
        </p:spPr>
        <p:txBody>
          <a:bodyPr anchor="t" anchorCtr="0">
            <a:noAutofit/>
          </a:bodyPr>
          <a:lstStyle/>
          <a:p>
            <a:r>
              <a:rPr lang="en-US" dirty="0"/>
              <a:t>The United States Public Health Service (USPHS) Commissioned Corps</a:t>
            </a:r>
          </a:p>
        </p:txBody>
      </p:sp>
      <p:sp>
        <p:nvSpPr>
          <p:cNvPr id="9" name="Subtitle 8">
            <a:extLst>
              <a:ext uri="{FF2B5EF4-FFF2-40B4-BE49-F238E27FC236}">
                <a16:creationId xmlns:a16="http://schemas.microsoft.com/office/drawing/2014/main" id="{10D96F96-8199-FC48-903E-E8693C9E5D63}"/>
              </a:ext>
            </a:extLst>
          </p:cNvPr>
          <p:cNvSpPr>
            <a:spLocks noGrp="1"/>
          </p:cNvSpPr>
          <p:nvPr>
            <p:ph type="subTitle" idx="1"/>
          </p:nvPr>
        </p:nvSpPr>
        <p:spPr>
          <a:xfrm>
            <a:off x="1041990" y="1964301"/>
            <a:ext cx="7794171" cy="914400"/>
          </a:xfrm>
        </p:spPr>
        <p:txBody>
          <a:bodyPr>
            <a:normAutofit/>
          </a:bodyPr>
          <a:lstStyle/>
          <a:p>
            <a:r>
              <a:rPr lang="en-US" sz="2800" i="1" dirty="0">
                <a:solidFill>
                  <a:schemeClr val="tx2">
                    <a:lumMod val="50000"/>
                  </a:schemeClr>
                </a:solidFill>
              </a:rPr>
              <a:t>America’s Health Responders</a:t>
            </a:r>
          </a:p>
        </p:txBody>
      </p:sp>
      <p:sp>
        <p:nvSpPr>
          <p:cNvPr id="3" name="Text Placeholder 2">
            <a:extLst>
              <a:ext uri="{FF2B5EF4-FFF2-40B4-BE49-F238E27FC236}">
                <a16:creationId xmlns:a16="http://schemas.microsoft.com/office/drawing/2014/main" id="{1DA117F9-8EA0-9745-B3AA-68C11F60F123}"/>
              </a:ext>
            </a:extLst>
          </p:cNvPr>
          <p:cNvSpPr>
            <a:spLocks noGrp="1"/>
          </p:cNvSpPr>
          <p:nvPr>
            <p:ph type="body" sz="quarter" idx="10"/>
          </p:nvPr>
        </p:nvSpPr>
        <p:spPr>
          <a:xfrm>
            <a:off x="323193" y="6422353"/>
            <a:ext cx="3200400" cy="375801"/>
          </a:xfrm>
        </p:spPr>
        <p:txBody>
          <a:bodyPr>
            <a:noAutofit/>
          </a:bodyPr>
          <a:lstStyle/>
          <a:p>
            <a:r>
              <a:rPr lang="en-US" dirty="0"/>
              <a:t>Presenter Name, Title</a:t>
            </a:r>
          </a:p>
        </p:txBody>
      </p:sp>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a:xfrm>
            <a:off x="8387256" y="6441256"/>
            <a:ext cx="3200400" cy="253024"/>
          </a:xfrm>
        </p:spPr>
        <p:txBody>
          <a:bodyPr>
            <a:noAutofit/>
          </a:bodyPr>
          <a:lstStyle/>
          <a:p>
            <a:r>
              <a:rPr lang="en-US" dirty="0"/>
              <a:t>Date</a:t>
            </a:r>
          </a:p>
        </p:txBody>
      </p:sp>
      <p:pic>
        <p:nvPicPr>
          <p:cNvPr id="12" name="Picture Placeholder 11" descr="Picture of Officers holding the American Flag with the Washington Monument and reflecting pool behind them">
            <a:extLst>
              <a:ext uri="{FF2B5EF4-FFF2-40B4-BE49-F238E27FC236}">
                <a16:creationId xmlns:a16="http://schemas.microsoft.com/office/drawing/2014/main" id="{5DFCE13B-75C2-3347-8AB4-983E37A9B7E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2568539"/>
            <a:ext cx="12192000" cy="3915203"/>
          </a:xfrm>
        </p:spPr>
      </p:pic>
      <p:pic>
        <p:nvPicPr>
          <p:cNvPr id="5" name="Picture 4" descr="Picture of USPHS Officers in uniform holding the American Flag with the Washington Monument and reflecting pool behind them">
            <a:extLst>
              <a:ext uri="{FF2B5EF4-FFF2-40B4-BE49-F238E27FC236}">
                <a16:creationId xmlns:a16="http://schemas.microsoft.com/office/drawing/2014/main" id="{ABF2439A-4251-4F16-B79D-41FC0B431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8538"/>
            <a:ext cx="12192000" cy="3915203"/>
          </a:xfrm>
          <a:prstGeom prst="rect">
            <a:avLst/>
          </a:prstGeom>
        </p:spPr>
      </p:pic>
    </p:spTree>
    <p:extLst>
      <p:ext uri="{BB962C8B-B14F-4D97-AF65-F5344CB8AC3E}">
        <p14:creationId xmlns:p14="http://schemas.microsoft.com/office/powerpoint/2010/main" val="419055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C183D7F6-B498-43B3-948B-1728B52AA6E4}">
                <adec:decorative xmlns:adec="http://schemas.microsoft.com/office/drawing/2017/decorative" val="1"/>
              </a:ext>
            </a:extLst>
          </p:cNvPr>
          <p:cNvSpPr/>
          <p:nvPr/>
        </p:nvSpPr>
        <p:spPr>
          <a:xfrm>
            <a:off x="6293117" y="1371785"/>
            <a:ext cx="5624212" cy="4081475"/>
          </a:xfrm>
          <a:prstGeom prst="rect">
            <a:avLst/>
          </a:prstGeom>
          <a:solidFill>
            <a:srgbClr val="D8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C183D7F6-B498-43B3-948B-1728B52AA6E4}">
                <adec:decorative xmlns:adec="http://schemas.microsoft.com/office/drawing/2017/decorative" val="1"/>
              </a:ext>
            </a:extLst>
          </p:cNvPr>
          <p:cNvSpPr/>
          <p:nvPr/>
        </p:nvSpPr>
        <p:spPr>
          <a:xfrm>
            <a:off x="6286778" y="3812297"/>
            <a:ext cx="5630551" cy="1640963"/>
          </a:xfrm>
          <a:prstGeom prst="rect">
            <a:avLst/>
          </a:prstGeom>
          <a:solidFill>
            <a:srgbClr val="708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631959" y="579880"/>
            <a:ext cx="10972800" cy="974991"/>
          </a:xfrm>
        </p:spPr>
        <p:txBody>
          <a:bodyPr>
            <a:noAutofit/>
          </a:bodyPr>
          <a:lstStyle/>
          <a:p>
            <a:r>
              <a:rPr lang="en-US" sz="3600" dirty="0"/>
              <a:t>We Offer</a:t>
            </a:r>
            <a:br>
              <a:rPr lang="en-US" dirty="0"/>
            </a:br>
            <a:endParaRPr lang="en-US" dirty="0"/>
          </a:p>
        </p:txBody>
      </p:sp>
      <p:sp>
        <p:nvSpPr>
          <p:cNvPr id="16" name="Rectangle 15"/>
          <p:cNvSpPr/>
          <p:nvPr/>
        </p:nvSpPr>
        <p:spPr>
          <a:xfrm>
            <a:off x="657032" y="1307742"/>
            <a:ext cx="5286569" cy="3211135"/>
          </a:xfrm>
          <a:prstGeom prst="rect">
            <a:avLst/>
          </a:prstGeom>
        </p:spPr>
        <p:txBody>
          <a:bodyPr wrap="square">
            <a:spAutoFit/>
          </a:bodyPr>
          <a:lstStyle/>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Uniformed service </a:t>
            </a:r>
            <a:r>
              <a:rPr kumimoji="0" lang="en-US" sz="1600" b="0" i="0" u="sng" strike="noStrike" kern="1200" cap="none" spc="0" normalizeH="0" baseline="0" noProof="0" dirty="0">
                <a:ln>
                  <a:noFill/>
                </a:ln>
                <a:solidFill>
                  <a:srgbClr val="D5212B"/>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benefits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featuring comprehensive, low-cost medical, dental, and vision care for officers and their dependents,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retirement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the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Post-9/11 GI Bill</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education benefit, which can be transferred to dependents after 10 years of service </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Diverse career opportunities and professional growth</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Potential ability to transfer from civil service or other uniformed services</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Opportunities for involvement in the response to disasters and epidemics</a:t>
            </a:r>
          </a:p>
          <a:p>
            <a:pPr marL="609585"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6390237" y="1554872"/>
            <a:ext cx="24033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13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CANDIDATES MUST</a:t>
            </a:r>
          </a:p>
        </p:txBody>
      </p:sp>
      <p:sp>
        <p:nvSpPr>
          <p:cNvPr id="30" name="Rectangle 29"/>
          <p:cNvSpPr/>
          <p:nvPr/>
        </p:nvSpPr>
        <p:spPr>
          <a:xfrm>
            <a:off x="6449618" y="1973475"/>
            <a:ext cx="5371884" cy="1805623"/>
          </a:xfrm>
          <a:prstGeom prst="rect">
            <a:avLst/>
          </a:prstGeom>
        </p:spPr>
        <p:txBody>
          <a:bodyPr wrap="square">
            <a:spAutoFit/>
          </a:bodyPr>
          <a:lstStyle/>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Meet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6"/>
              </a:rPr>
              <a:t>basic requirements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basic education and training requirements</a:t>
            </a:r>
          </a:p>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Meet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7"/>
              </a:rPr>
              <a:t>height and weight standards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maintain physical fitness, and be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8"/>
              </a:rPr>
              <a:t>medically qualified</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(if you have specific concerns about medical eligibility, please email PHSCADMedical@hhs.gov) </a:t>
            </a:r>
          </a:p>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Commit to displaying respect for our country and service by wearing the USPHS Commissioned Corps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9"/>
              </a:rPr>
              <a:t>uniform</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6399608" y="4037527"/>
            <a:ext cx="54719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a:ea typeface="+mn-ea"/>
                <a:cs typeface="+mn-cs"/>
              </a:rPr>
              <a:t>To become a Public Health Service officer, an interested applicant must complete the commissioning process and secure a position in an agency where Public Health Service officers serve. Applicants pursue both processes simultaneously during the 6 to 9 months commissioning process. </a:t>
            </a:r>
          </a:p>
        </p:txBody>
      </p:sp>
      <p:cxnSp>
        <p:nvCxnSpPr>
          <p:cNvPr id="31" name="Straight Connector 30">
            <a:extLst>
              <a:ext uri="{C183D7F6-B498-43B3-948B-1728B52AA6E4}">
                <adec:decorative xmlns:adec="http://schemas.microsoft.com/office/drawing/2017/decorative" val="1"/>
              </a:ext>
            </a:extLst>
          </p:cNvPr>
          <p:cNvCxnSpPr/>
          <p:nvPr/>
        </p:nvCxnSpPr>
        <p:spPr>
          <a:xfrm>
            <a:off x="6276613" y="3798518"/>
            <a:ext cx="5872267" cy="137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Picture of USPHS Officers in uniform holding the American Flag with the Washington Monument and reflecting pool behind them"/>
          <p:cNvPicPr>
            <a:picLocks noChangeAspect="1"/>
          </p:cNvPicPr>
          <p:nvPr/>
        </p:nvPicPr>
        <p:blipFill rotWithShape="1">
          <a:blip r:embed="rId10" cstate="print">
            <a:extLst>
              <a:ext uri="{28A0092B-C50C-407E-A947-70E740481C1C}">
                <a14:useLocalDpi xmlns:a14="http://schemas.microsoft.com/office/drawing/2010/main" val="0"/>
              </a:ext>
            </a:extLst>
          </a:blip>
          <a:srcRect t="31452"/>
          <a:stretch/>
        </p:blipFill>
        <p:spPr>
          <a:xfrm>
            <a:off x="872709" y="4286862"/>
            <a:ext cx="4467912" cy="2043994"/>
          </a:xfrm>
          <a:prstGeom prst="rect">
            <a:avLst/>
          </a:prstGeom>
          <a:effectLst>
            <a:softEdge rad="317500"/>
          </a:effectLst>
        </p:spPr>
      </p:pic>
      <p:sp>
        <p:nvSpPr>
          <p:cNvPr id="5" name="Text Placeholder 4"/>
          <p:cNvSpPr>
            <a:spLocks noGrp="1"/>
          </p:cNvSpPr>
          <p:nvPr>
            <p:ph type="body" sz="quarter" idx="11"/>
          </p:nvPr>
        </p:nvSpPr>
        <p:spPr/>
        <p:txBody>
          <a:bodyPr/>
          <a:lstStyle/>
          <a:p>
            <a:r>
              <a:rPr lang="en-US" sz="1600" dirty="0"/>
              <a:t>WE OFFER</a:t>
            </a:r>
          </a:p>
        </p:txBody>
      </p:sp>
    </p:spTree>
    <p:extLst>
      <p:ext uri="{BB962C8B-B14F-4D97-AF65-F5344CB8AC3E}">
        <p14:creationId xmlns:p14="http://schemas.microsoft.com/office/powerpoint/2010/main" val="5037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Ready Reserve Corps</a:t>
            </a:r>
          </a:p>
        </p:txBody>
      </p:sp>
      <p:sp>
        <p:nvSpPr>
          <p:cNvPr id="4" name="Content Placeholder 3"/>
          <p:cNvSpPr>
            <a:spLocks noGrp="1"/>
          </p:cNvSpPr>
          <p:nvPr>
            <p:ph idx="1"/>
          </p:nvPr>
        </p:nvSpPr>
        <p:spPr>
          <a:xfrm>
            <a:off x="182418" y="1375962"/>
            <a:ext cx="5384800" cy="3752116"/>
          </a:xfrm>
        </p:spPr>
        <p:txBody>
          <a:bodyPr vert="horz" lIns="91440" tIns="45720" rIns="91440" bIns="45720" rtlCol="0" anchor="t">
            <a:normAutofit/>
          </a:bodyPr>
          <a:lstStyle/>
          <a:p>
            <a:pPr marL="515620" indent="-280670">
              <a:buFont typeface="Wingdings" panose="020B0604020202020204" pitchFamily="34" charset="0"/>
              <a:buChar char="§"/>
            </a:pPr>
            <a:r>
              <a:rPr lang="en-US" sz="1600" dirty="0">
                <a:solidFill>
                  <a:schemeClr val="tx1"/>
                </a:solidFill>
              </a:rPr>
              <a:t>The Coronavirus Aid, Relief, and Economic Security (CARES) Act, signed into law on March 27, 2020, provides both the authority and funding for the establishment of the Ready Reserve Corps, the reserve component of the USPHS Commissioned Corps. Applicants must meet same appointment requirements as Regular Corps. </a:t>
            </a:r>
            <a:endParaRPr lang="en-US" sz="1600" dirty="0">
              <a:solidFill>
                <a:schemeClr val="tx1"/>
              </a:solidFill>
              <a:cs typeface="Arial"/>
            </a:endParaRPr>
          </a:p>
          <a:p>
            <a:pPr marL="515620" indent="-280670">
              <a:buFont typeface="Wingdings" panose="020B0604020202020204" pitchFamily="34" charset="0"/>
              <a:buChar char="§"/>
            </a:pPr>
            <a:endParaRPr lang="en-US" sz="1600" dirty="0">
              <a:solidFill>
                <a:schemeClr val="bg2"/>
              </a:solidFill>
              <a:ea typeface="+mn-lt"/>
              <a:cs typeface="+mn-lt"/>
            </a:endParaRPr>
          </a:p>
          <a:p>
            <a:pPr marL="515620" lvl="0" indent="-280670"/>
            <a:endParaRPr lang="en-US" dirty="0">
              <a:solidFill>
                <a:schemeClr val="bg2"/>
              </a:solidFill>
              <a:cs typeface="Arial"/>
            </a:endParaRPr>
          </a:p>
        </p:txBody>
      </p:sp>
      <p:sp>
        <p:nvSpPr>
          <p:cNvPr id="5" name="Content Placeholder 4"/>
          <p:cNvSpPr>
            <a:spLocks noGrp="1"/>
          </p:cNvSpPr>
          <p:nvPr>
            <p:ph idx="13"/>
          </p:nvPr>
        </p:nvSpPr>
        <p:spPr>
          <a:xfrm>
            <a:off x="5747328" y="1375962"/>
            <a:ext cx="5962071" cy="4444843"/>
          </a:xfrm>
        </p:spPr>
        <p:txBody>
          <a:bodyPr vert="horz" lIns="91440" tIns="45720" rIns="91440" bIns="45720" rtlCol="0" anchor="t">
            <a:normAutofit/>
          </a:bodyPr>
          <a:lstStyle/>
          <a:p>
            <a:pPr marL="515620" indent="-280670">
              <a:buFont typeface="Wingdings" panose="020B0604020202020204" pitchFamily="34" charset="0"/>
              <a:buChar char="§"/>
            </a:pPr>
            <a:r>
              <a:rPr lang="en-US" sz="1600" b="1" dirty="0">
                <a:solidFill>
                  <a:schemeClr val="tx1"/>
                </a:solidFill>
              </a:rPr>
              <a:t>The Ready Reserve Corps provides trained and ready personnel to fill critical public health needs and:</a:t>
            </a:r>
            <a:endParaRPr lang="en-US" sz="1600" b="1" dirty="0">
              <a:solidFill>
                <a:schemeClr val="tx1"/>
              </a:solidFill>
              <a:cs typeface="Arial"/>
            </a:endParaRPr>
          </a:p>
          <a:p>
            <a:pPr marL="975995" lvl="1" indent="-280670"/>
            <a:r>
              <a:rPr lang="en-US" sz="1600" dirty="0">
                <a:solidFill>
                  <a:schemeClr val="tx1"/>
                </a:solidFill>
              </a:rPr>
              <a:t>Supports the USPHS Commissioned Corps’ capacity to respond to regional, national, and global health emergencies and improve access to health services </a:t>
            </a:r>
            <a:endParaRPr lang="en-US" sz="1600" dirty="0">
              <a:solidFill>
                <a:schemeClr val="tx1"/>
              </a:solidFill>
              <a:cs typeface="Arial"/>
            </a:endParaRPr>
          </a:p>
          <a:p>
            <a:pPr marL="975995" lvl="1" indent="-280670"/>
            <a:r>
              <a:rPr lang="en-US" sz="1600" dirty="0">
                <a:solidFill>
                  <a:schemeClr val="tx1"/>
                </a:solidFill>
              </a:rPr>
              <a:t>Preserves clinical care positions by maintaining a surge capacity of health professionals available for deployment without jeopardizing the service of clinicians in hard to fill roles </a:t>
            </a:r>
            <a:endParaRPr lang="en-US" sz="1600" dirty="0">
              <a:solidFill>
                <a:schemeClr val="tx1"/>
              </a:solidFill>
              <a:cs typeface="Arial"/>
            </a:endParaRPr>
          </a:p>
          <a:p>
            <a:pPr marL="975995" lvl="1" indent="-280670"/>
            <a:r>
              <a:rPr lang="en-US" sz="1600" dirty="0">
                <a:solidFill>
                  <a:schemeClr val="tx1"/>
                </a:solidFill>
              </a:rPr>
              <a:t>Offers an opportunity to serve for mission-driven clinical and public health professionals who cannot commit to a full-time active duty position in the USPHS Commissioned Corps </a:t>
            </a:r>
            <a:endParaRPr lang="en-US" sz="1600" dirty="0">
              <a:solidFill>
                <a:schemeClr val="tx1"/>
              </a:solidFill>
              <a:cs typeface="Arial"/>
            </a:endParaRPr>
          </a:p>
          <a:p>
            <a:pPr marL="975995" lvl="1" indent="-280670"/>
            <a:r>
              <a:rPr lang="en-US" sz="1600" dirty="0">
                <a:solidFill>
                  <a:schemeClr val="tx1"/>
                </a:solidFill>
              </a:rPr>
              <a:t>Enables access to highly specialized skill sets that would be impractical in full-time active duty positions</a:t>
            </a:r>
            <a:endParaRPr lang="en-US" sz="1600" dirty="0">
              <a:solidFill>
                <a:schemeClr val="tx1"/>
              </a:solidFill>
              <a:cs typeface="Arial"/>
            </a:endParaRPr>
          </a:p>
          <a:p>
            <a:pPr marL="695325" lvl="1" indent="0">
              <a:buNone/>
            </a:pPr>
            <a:endParaRPr lang="en-US" sz="1600" dirty="0">
              <a:solidFill>
                <a:schemeClr val="tx1"/>
              </a:solidFill>
              <a:cs typeface="Arial"/>
            </a:endParaRPr>
          </a:p>
          <a:p>
            <a:pPr marL="695325" lvl="1" indent="0">
              <a:buNone/>
            </a:pPr>
            <a:endParaRPr lang="en-US" sz="1600" dirty="0">
              <a:solidFill>
                <a:schemeClr val="tx1"/>
              </a:solidFill>
              <a:cs typeface="Arial"/>
            </a:endParaRPr>
          </a:p>
        </p:txBody>
      </p:sp>
      <p:pic>
        <p:nvPicPr>
          <p:cNvPr id="10" name="Picture 10" descr="A picture of a USPHS officer in uniform standing in front of the American Flag">
            <a:extLst>
              <a:ext uri="{FF2B5EF4-FFF2-40B4-BE49-F238E27FC236}">
                <a16:creationId xmlns:a16="http://schemas.microsoft.com/office/drawing/2014/main" id="{A399C22E-C954-4389-9972-3A20989B4D78}"/>
              </a:ext>
            </a:extLst>
          </p:cNvPr>
          <p:cNvPicPr>
            <a:picLocks noChangeAspect="1"/>
          </p:cNvPicPr>
          <p:nvPr/>
        </p:nvPicPr>
        <p:blipFill>
          <a:blip r:embed="rId3"/>
          <a:stretch>
            <a:fillRect/>
          </a:stretch>
        </p:blipFill>
        <p:spPr>
          <a:xfrm>
            <a:off x="1089061" y="3247020"/>
            <a:ext cx="4161810" cy="2770114"/>
          </a:xfrm>
          <a:prstGeom prst="rect">
            <a:avLst/>
          </a:prstGeom>
        </p:spPr>
      </p:pic>
      <p:sp>
        <p:nvSpPr>
          <p:cNvPr id="7" name="Text Placeholder 6"/>
          <p:cNvSpPr>
            <a:spLocks noGrp="1"/>
          </p:cNvSpPr>
          <p:nvPr>
            <p:ph type="body" sz="quarter" idx="10"/>
          </p:nvPr>
        </p:nvSpPr>
        <p:spPr/>
        <p:txBody>
          <a:bodyPr/>
          <a:lstStyle/>
          <a:p>
            <a:r>
              <a:rPr lang="en-US" sz="1600" dirty="0"/>
              <a:t>READY RESERVE CORPS</a:t>
            </a:r>
          </a:p>
        </p:txBody>
      </p:sp>
    </p:spTree>
    <p:extLst>
      <p:ext uri="{BB962C8B-B14F-4D97-AF65-F5344CB8AC3E}">
        <p14:creationId xmlns:p14="http://schemas.microsoft.com/office/powerpoint/2010/main" val="9369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65AA1A-EBB8-4F42-A10A-6C6504ACADB9}"/>
              </a:ext>
            </a:extLst>
          </p:cNvPr>
          <p:cNvSpPr>
            <a:spLocks noGrp="1"/>
          </p:cNvSpPr>
          <p:nvPr>
            <p:ph type="title"/>
          </p:nvPr>
        </p:nvSpPr>
        <p:spPr>
          <a:xfrm>
            <a:off x="114300" y="592194"/>
            <a:ext cx="11963400" cy="887356"/>
          </a:xfrm>
        </p:spPr>
        <p:txBody>
          <a:bodyPr>
            <a:noAutofit/>
          </a:bodyPr>
          <a:lstStyle/>
          <a:p>
            <a:r>
              <a:rPr lang="en-US" dirty="0"/>
              <a:t>Public Health Emergency Response Strike Team (PHERST) </a:t>
            </a:r>
          </a:p>
        </p:txBody>
      </p:sp>
      <p:sp>
        <p:nvSpPr>
          <p:cNvPr id="10" name="Content Placeholder 3">
            <a:extLst>
              <a:ext uri="{FF2B5EF4-FFF2-40B4-BE49-F238E27FC236}">
                <a16:creationId xmlns:a16="http://schemas.microsoft.com/office/drawing/2014/main" id="{68E19973-6133-4163-8020-74D97C5E69E6}"/>
              </a:ext>
            </a:extLst>
          </p:cNvPr>
          <p:cNvSpPr>
            <a:spLocks noGrp="1"/>
          </p:cNvSpPr>
          <p:nvPr>
            <p:ph idx="1"/>
          </p:nvPr>
        </p:nvSpPr>
        <p:spPr>
          <a:xfrm>
            <a:off x="238414" y="1212675"/>
            <a:ext cx="5384800" cy="4241067"/>
          </a:xfrm>
        </p:spPr>
        <p:txBody>
          <a:bodyPr vert="horz" lIns="91440" tIns="45720" rIns="91440" bIns="45720" rtlCol="0" anchor="t">
            <a:normAutofit/>
          </a:bodyPr>
          <a:lstStyle/>
          <a:p>
            <a:pPr marL="515620" indent="-280670">
              <a:buFont typeface="Wingdings" panose="020B0604020202020204" pitchFamily="34" charset="0"/>
              <a:buChar char="§"/>
            </a:pPr>
            <a:r>
              <a:rPr lang="en-US" sz="1600" dirty="0">
                <a:solidFill>
                  <a:schemeClr val="tx1"/>
                </a:solidFill>
              </a:rPr>
              <a:t>The USPHS Commissioned Corps deploys in support of numerous natural disasters and public health emergencies to provide essential clinical care to those in need, as well as ensure sustainable health-care service delivery. The Public Health Emergency Response Strike Team (PHERST) is comprised of active duty Public Health Service officers who rapidly deploy as first responders to regional, national, and global public health emergencies.</a:t>
            </a:r>
            <a:endParaRPr lang="en-US" sz="1600" dirty="0">
              <a:solidFill>
                <a:schemeClr val="bg2"/>
              </a:solidFill>
              <a:ea typeface="+mn-lt"/>
              <a:cs typeface="+mn-lt"/>
            </a:endParaRPr>
          </a:p>
          <a:p>
            <a:pPr marL="515620" lvl="0" indent="-280670"/>
            <a:endParaRPr lang="en-US" dirty="0">
              <a:solidFill>
                <a:schemeClr val="bg2"/>
              </a:solidFill>
              <a:cs typeface="Arial"/>
            </a:endParaRPr>
          </a:p>
        </p:txBody>
      </p:sp>
      <p:sp>
        <p:nvSpPr>
          <p:cNvPr id="11" name="Content Placeholder 4">
            <a:extLst>
              <a:ext uri="{FF2B5EF4-FFF2-40B4-BE49-F238E27FC236}">
                <a16:creationId xmlns:a16="http://schemas.microsoft.com/office/drawing/2014/main" id="{84ACEFA2-5D10-4458-AB80-9CA3F1B52EB0}"/>
              </a:ext>
            </a:extLst>
          </p:cNvPr>
          <p:cNvSpPr>
            <a:spLocks noGrp="1"/>
          </p:cNvSpPr>
          <p:nvPr>
            <p:ph idx="13"/>
          </p:nvPr>
        </p:nvSpPr>
        <p:spPr>
          <a:xfrm>
            <a:off x="5747328" y="1375962"/>
            <a:ext cx="6330372" cy="4622067"/>
          </a:xfrm>
        </p:spPr>
        <p:txBody>
          <a:bodyPr vert="horz" lIns="91440" tIns="45720" rIns="91440" bIns="45720" rtlCol="0" anchor="t">
            <a:normAutofit/>
          </a:bodyPr>
          <a:lstStyle/>
          <a:p>
            <a:pPr marL="515620" indent="-280670">
              <a:buFont typeface="Wingdings" panose="020B0604020202020204" pitchFamily="34" charset="0"/>
              <a:buChar char="§"/>
            </a:pPr>
            <a:r>
              <a:rPr lang="en-US" sz="1600" b="1" dirty="0">
                <a:solidFill>
                  <a:schemeClr val="tx1"/>
                </a:solidFill>
              </a:rPr>
              <a:t>PHERST provides the capability to surge during national emergencies and public health crises, providing trained and ready personnel to fill critical public health needs and will:</a:t>
            </a:r>
          </a:p>
          <a:p>
            <a:pPr marL="975995" lvl="1" indent="-280670">
              <a:buFont typeface="Wingdings" panose="020B0604020202020204" pitchFamily="34" charset="0"/>
              <a:buChar char="§"/>
            </a:pPr>
            <a:r>
              <a:rPr lang="en-US" sz="1600" b="1" dirty="0">
                <a:solidFill>
                  <a:schemeClr val="tx1"/>
                </a:solidFill>
              </a:rPr>
              <a:t>Be First to Respond </a:t>
            </a:r>
            <a:r>
              <a:rPr lang="en-US" sz="1600" dirty="0">
                <a:solidFill>
                  <a:schemeClr val="tx1"/>
                </a:solidFill>
              </a:rPr>
              <a:t>- Active duty officers who are “first on the ground.” PHERST is available to deploy immediately (within 8 hours) at the request of the President, the Secretary of Health, the Assistant Secretary for Health, or the Surgeon General.</a:t>
            </a:r>
          </a:p>
          <a:p>
            <a:pPr marL="975995" lvl="1" indent="-280670">
              <a:buFont typeface="Wingdings" panose="020B0604020202020204" pitchFamily="34" charset="0"/>
              <a:buChar char="§"/>
            </a:pPr>
            <a:r>
              <a:rPr lang="en-US" sz="1600" b="1" dirty="0">
                <a:solidFill>
                  <a:schemeClr val="tx1"/>
                </a:solidFill>
              </a:rPr>
              <a:t>Extended Deployment </a:t>
            </a:r>
            <a:r>
              <a:rPr lang="en-US" sz="1600" dirty="0">
                <a:solidFill>
                  <a:schemeClr val="tx1"/>
                </a:solidFill>
              </a:rPr>
              <a:t>- Deploy for extended durations (30-60-90 days) if needed.</a:t>
            </a:r>
            <a:endParaRPr lang="en-US" sz="1600" dirty="0">
              <a:solidFill>
                <a:schemeClr val="tx1"/>
              </a:solidFill>
              <a:cs typeface="Arial"/>
            </a:endParaRPr>
          </a:p>
          <a:p>
            <a:pPr marL="975995" lvl="1" indent="-280670"/>
            <a:r>
              <a:rPr lang="en-US" sz="1600" b="1" dirty="0">
                <a:solidFill>
                  <a:schemeClr val="tx1"/>
                </a:solidFill>
              </a:rPr>
              <a:t>Preserve Care Positions</a:t>
            </a:r>
            <a:r>
              <a:rPr lang="en-US" sz="1600" dirty="0">
                <a:solidFill>
                  <a:schemeClr val="tx1"/>
                </a:solidFill>
              </a:rPr>
              <a:t> - When not deployed, PHERST officers train, maintain skills, and fill short-term staffing in agencies.</a:t>
            </a:r>
          </a:p>
          <a:p>
            <a:pPr marL="975995" lvl="1" indent="-280670"/>
            <a:r>
              <a:rPr lang="en-US" sz="1600" b="1" dirty="0">
                <a:solidFill>
                  <a:schemeClr val="tx1"/>
                </a:solidFill>
              </a:rPr>
              <a:t>Be Clinically Prepared </a:t>
            </a:r>
            <a:r>
              <a:rPr lang="en-US" sz="1600" dirty="0">
                <a:solidFill>
                  <a:schemeClr val="tx1"/>
                </a:solidFill>
              </a:rPr>
              <a:t>- Offer advanced clinical competencies and innovative techniques required for community stabilization.</a:t>
            </a:r>
            <a:endParaRPr lang="en-US" sz="1600" dirty="0">
              <a:solidFill>
                <a:schemeClr val="tx1"/>
              </a:solidFill>
              <a:cs typeface="Arial"/>
            </a:endParaRPr>
          </a:p>
          <a:p>
            <a:pPr marL="695325" lvl="1" indent="0">
              <a:buNone/>
            </a:pPr>
            <a:endParaRPr lang="en-US" sz="1600" dirty="0">
              <a:solidFill>
                <a:schemeClr val="tx1"/>
              </a:solidFill>
              <a:cs typeface="Arial"/>
            </a:endParaRPr>
          </a:p>
        </p:txBody>
      </p:sp>
      <p:pic>
        <p:nvPicPr>
          <p:cNvPr id="13" name="Picture 12" descr="A person wearing a mask and face shield">
            <a:extLst>
              <a:ext uri="{FF2B5EF4-FFF2-40B4-BE49-F238E27FC236}">
                <a16:creationId xmlns:a16="http://schemas.microsoft.com/office/drawing/2014/main" id="{F3FCA362-8E71-46BF-9F88-11FC00E7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3854093"/>
            <a:ext cx="4002479" cy="2143936"/>
          </a:xfrm>
          <a:prstGeom prst="rect">
            <a:avLst/>
          </a:prstGeom>
          <a:ln>
            <a:noFill/>
          </a:ln>
          <a:effectLst>
            <a:outerShdw blurRad="190500" algn="tl" rotWithShape="0">
              <a:srgbClr val="000000">
                <a:alpha val="70000"/>
              </a:srgbClr>
            </a:outerShdw>
          </a:effectLst>
        </p:spPr>
      </p:pic>
      <p:sp>
        <p:nvSpPr>
          <p:cNvPr id="7" name="Text Placeholder 6">
            <a:extLst>
              <a:ext uri="{FF2B5EF4-FFF2-40B4-BE49-F238E27FC236}">
                <a16:creationId xmlns:a16="http://schemas.microsoft.com/office/drawing/2014/main" id="{03276E78-71FB-4EEF-A80B-FF2130E89AFC}"/>
              </a:ext>
            </a:extLst>
          </p:cNvPr>
          <p:cNvSpPr>
            <a:spLocks noGrp="1"/>
          </p:cNvSpPr>
          <p:nvPr>
            <p:ph type="body" sz="quarter" idx="10"/>
          </p:nvPr>
        </p:nvSpPr>
        <p:spPr/>
        <p:txBody>
          <a:bodyPr/>
          <a:lstStyle/>
          <a:p>
            <a:r>
              <a:rPr lang="en-US" sz="1600" dirty="0"/>
              <a:t>PHERST</a:t>
            </a:r>
          </a:p>
        </p:txBody>
      </p:sp>
    </p:spTree>
    <p:extLst>
      <p:ext uri="{BB962C8B-B14F-4D97-AF65-F5344CB8AC3E}">
        <p14:creationId xmlns:p14="http://schemas.microsoft.com/office/powerpoint/2010/main" val="101305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C0927-FD86-7B42-9079-03BF1E612A4A}"/>
              </a:ext>
            </a:extLst>
          </p:cNvPr>
          <p:cNvSpPr>
            <a:spLocks noGrp="1"/>
          </p:cNvSpPr>
          <p:nvPr>
            <p:ph type="ctrTitle"/>
          </p:nvPr>
        </p:nvSpPr>
        <p:spPr>
          <a:xfrm>
            <a:off x="965964" y="1382486"/>
            <a:ext cx="7794171" cy="1148443"/>
          </a:xfrm>
        </p:spPr>
        <p:txBody>
          <a:bodyPr>
            <a:normAutofit/>
          </a:bodyPr>
          <a:lstStyle/>
          <a:p>
            <a:r>
              <a:rPr lang="en-US" sz="3600" dirty="0"/>
              <a:t>Pharmacy Category</a:t>
            </a:r>
          </a:p>
        </p:txBody>
      </p:sp>
      <p:pic>
        <p:nvPicPr>
          <p:cNvPr id="5" name="Picture Placeholder 4" descr="A group of USPHS officers in uniform standing at attention">
            <a:extLst>
              <a:ext uri="{FF2B5EF4-FFF2-40B4-BE49-F238E27FC236}">
                <a16:creationId xmlns:a16="http://schemas.microsoft.com/office/drawing/2014/main" id="{20B3F27D-4509-0243-8A6C-325032EAE05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2979738"/>
            <a:ext cx="12192000" cy="3878262"/>
          </a:xfrm>
        </p:spPr>
      </p:pic>
    </p:spTree>
    <p:extLst>
      <p:ext uri="{BB962C8B-B14F-4D97-AF65-F5344CB8AC3E}">
        <p14:creationId xmlns:p14="http://schemas.microsoft.com/office/powerpoint/2010/main" val="28010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609600" y="6245352"/>
            <a:ext cx="2260091" cy="4952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a:extLst>
              <a:ext uri="{C183D7F6-B498-43B3-948B-1728B52AA6E4}">
                <adec:decorative xmlns:adec="http://schemas.microsoft.com/office/drawing/2017/decorative" val="1"/>
              </a:ext>
            </a:extLst>
          </p:cNvPr>
          <p:cNvSpPr/>
          <p:nvPr/>
        </p:nvSpPr>
        <p:spPr>
          <a:xfrm>
            <a:off x="11260835" y="6341364"/>
            <a:ext cx="0" cy="304800"/>
          </a:xfrm>
          <a:custGeom>
            <a:avLst/>
            <a:gdLst/>
            <a:ahLst/>
            <a:cxnLst/>
            <a:rect l="l" t="t" r="r" b="b"/>
            <a:pathLst>
              <a:path h="304800">
                <a:moveTo>
                  <a:pt x="0" y="0"/>
                </a:moveTo>
                <a:lnTo>
                  <a:pt x="0" y="304800"/>
                </a:lnTo>
              </a:path>
            </a:pathLst>
          </a:custGeom>
          <a:ln w="9144">
            <a:solidFill>
              <a:srgbClr val="F4B91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688333" y="505289"/>
            <a:ext cx="3601085" cy="574040"/>
          </a:xfrm>
          <a:prstGeom prst="rect">
            <a:avLst/>
          </a:prstGeom>
        </p:spPr>
        <p:txBody>
          <a:bodyPr vert="horz" wrap="square" lIns="0" tIns="12700" rIns="0" bIns="0" rtlCol="0">
            <a:spAutoFit/>
          </a:bodyPr>
          <a:lstStyle/>
          <a:p>
            <a:pPr marL="12700">
              <a:lnSpc>
                <a:spcPct val="100000"/>
              </a:lnSpc>
              <a:spcBef>
                <a:spcPts val="100"/>
              </a:spcBef>
            </a:pPr>
            <a:r>
              <a:rPr sz="3600" spc="-5" dirty="0"/>
              <a:t>Officer</a:t>
            </a:r>
            <a:r>
              <a:rPr sz="3600" spc="-85" dirty="0"/>
              <a:t> </a:t>
            </a:r>
            <a:r>
              <a:rPr sz="3600" spc="-5" dirty="0"/>
              <a:t>Highlight</a:t>
            </a:r>
            <a:endParaRPr sz="3600" dirty="0"/>
          </a:p>
        </p:txBody>
      </p:sp>
      <p:sp>
        <p:nvSpPr>
          <p:cNvPr id="5" name="object 5"/>
          <p:cNvSpPr txBox="1"/>
          <p:nvPr/>
        </p:nvSpPr>
        <p:spPr>
          <a:xfrm>
            <a:off x="924966" y="1582826"/>
            <a:ext cx="9899015" cy="3611245"/>
          </a:xfrm>
          <a:prstGeom prst="rect">
            <a:avLst/>
          </a:prstGeom>
        </p:spPr>
        <p:txBody>
          <a:bodyPr vert="horz" wrap="square" lIns="0" tIns="12700" rIns="0" bIns="0" rtlCol="0">
            <a:spAutoFit/>
          </a:bodyPr>
          <a:lstStyle/>
          <a:p>
            <a:pPr marL="12700" marR="5848350" lvl="0" indent="-635" algn="l" defTabSz="914400" rtl="0" eaLnBrk="1" fontAlgn="auto" latinLnBrk="0" hangingPunct="1">
              <a:lnSpc>
                <a:spcPct val="100000"/>
              </a:lnSpc>
              <a:spcBef>
                <a:spcPts val="10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Rank</a:t>
            </a:r>
            <a:r>
              <a:rPr kumimoji="0" sz="2600" b="1" i="0" u="none" strike="noStrike" kern="1200" cap="none" spc="0" normalizeH="0" baseline="0" noProof="0" dirty="0">
                <a:ln>
                  <a:noFill/>
                </a:ln>
                <a:solidFill>
                  <a:srgbClr val="252525"/>
                </a:solidFill>
                <a:effectLst/>
                <a:uLnTx/>
                <a:uFillTx/>
                <a:latin typeface="Arial"/>
                <a:ea typeface="+mn-ea"/>
                <a:cs typeface="Arial"/>
              </a:rPr>
              <a:t>/</a:t>
            </a:r>
            <a:r>
              <a:rPr kumimoji="0" sz="2600" b="1" i="0" u="none" strike="noStrike" kern="1200" cap="none" spc="-5" normalizeH="0" baseline="0" noProof="0" dirty="0">
                <a:ln>
                  <a:noFill/>
                </a:ln>
                <a:solidFill>
                  <a:srgbClr val="252525"/>
                </a:solidFill>
                <a:effectLst/>
                <a:uLnTx/>
                <a:uFillTx/>
                <a:latin typeface="Arial"/>
                <a:ea typeface="+mn-ea"/>
                <a:cs typeface="Arial"/>
              </a:rPr>
              <a:t>Name</a:t>
            </a:r>
            <a:r>
              <a:rPr kumimoji="0" sz="2600" b="1" i="0" u="none" strike="noStrike" kern="1200" cap="none" spc="-95"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(credentials)</a:t>
            </a:r>
            <a:r>
              <a:rPr kumimoji="0" lang="en-US" sz="2600" b="1" i="0" u="none" strike="noStrike" kern="1200" cap="none" spc="-5" normalizeH="0" baseline="0" noProof="0" dirty="0">
                <a:ln>
                  <a:noFill/>
                </a:ln>
                <a:solidFill>
                  <a:srgbClr val="252525"/>
                </a:solidFill>
                <a:effectLst/>
                <a:uLnTx/>
                <a:uFillTx/>
                <a:latin typeface="Arial"/>
                <a:ea typeface="+mn-ea"/>
                <a:cs typeface="Arial"/>
              </a:rPr>
              <a:t>:</a:t>
            </a:r>
            <a:r>
              <a:rPr kumimoji="0" sz="2600" b="1" i="0" u="none" strike="noStrike" kern="1200" cap="none" spc="-5" normalizeH="0" baseline="0" noProof="0" dirty="0">
                <a:ln>
                  <a:noFill/>
                </a:ln>
                <a:solidFill>
                  <a:srgbClr val="252525"/>
                </a:solidFill>
                <a:effectLst/>
                <a:uLnTx/>
                <a:uFillTx/>
                <a:latin typeface="Arial"/>
                <a:ea typeface="+mn-ea"/>
                <a:cs typeface="Arial"/>
              </a:rPr>
              <a:t>  Position:</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Education:</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Service</a:t>
            </a:r>
            <a:r>
              <a:rPr kumimoji="0" sz="2600" b="1" i="0" u="none" strike="noStrike" kern="1200" cap="none" spc="-1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time:</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Prior Branches of Service (if</a:t>
            </a:r>
            <a:r>
              <a:rPr kumimoji="0" sz="2600" b="1" i="0" u="none" strike="noStrike" kern="1200" cap="none" spc="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applicable):</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Practice areas:</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Deployments:</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What is it like to work on your current</a:t>
            </a:r>
            <a:r>
              <a:rPr kumimoji="0" sz="2600" b="1" i="0" u="none" strike="noStrike" kern="1200" cap="none" spc="5"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assignment?</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55"/>
              </a:spcBef>
              <a:spcAft>
                <a:spcPts val="0"/>
              </a:spcAft>
              <a:buClrTx/>
              <a:buSzTx/>
              <a:buFontTx/>
              <a:buNone/>
              <a:tabLst/>
              <a:defRPr/>
            </a:pPr>
            <a:r>
              <a:rPr kumimoji="0" sz="2600" b="1" i="0" u="none" strike="noStrike" kern="1200" cap="none" spc="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Include officer photograph on the right-hand side of this</a:t>
            </a:r>
            <a:r>
              <a:rPr kumimoji="0" sz="2600" b="1" i="0" u="none" strike="noStrike" kern="1200" cap="none" spc="-4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slide</a:t>
            </a:r>
            <a:endParaRPr kumimoji="0" sz="26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txBox="1"/>
          <p:nvPr/>
        </p:nvSpPr>
        <p:spPr>
          <a:xfrm>
            <a:off x="9379585" y="6358518"/>
            <a:ext cx="281241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5" normalizeH="0" baseline="0" noProof="0" dirty="0">
                <a:ln>
                  <a:noFill/>
                </a:ln>
                <a:solidFill>
                  <a:srgbClr val="FFFFFF"/>
                </a:solidFill>
                <a:effectLst/>
                <a:uLnTx/>
                <a:uFillTx/>
                <a:latin typeface="Arial"/>
                <a:ea typeface="+mn-ea"/>
                <a:cs typeface="Arial"/>
              </a:rPr>
              <a:t>Officer Highlight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object 2"/>
          <p:cNvSpPr txBox="1"/>
          <p:nvPr/>
        </p:nvSpPr>
        <p:spPr>
          <a:xfrm>
            <a:off x="11443537" y="6380962"/>
            <a:ext cx="214629" cy="22860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300" b="0" i="0" u="none" strike="noStrike" kern="1200" cap="none" spc="15" normalizeH="0" baseline="0" noProof="0" dirty="0">
                <a:ln>
                  <a:noFill/>
                </a:ln>
                <a:solidFill>
                  <a:srgbClr val="FFFFFF"/>
                </a:solidFill>
                <a:effectLst/>
                <a:uLnTx/>
                <a:uFillTx/>
                <a:latin typeface="Arial"/>
                <a:ea typeface="+mn-ea"/>
                <a:cs typeface="Arial"/>
              </a:rPr>
              <a:t>41</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641680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C5BB3-B7B1-1348-96A0-F24DCF20C592}"/>
              </a:ext>
            </a:extLst>
          </p:cNvPr>
          <p:cNvSpPr>
            <a:spLocks noGrp="1"/>
          </p:cNvSpPr>
          <p:nvPr>
            <p:ph type="title"/>
          </p:nvPr>
        </p:nvSpPr>
        <p:spPr/>
        <p:txBody>
          <a:bodyPr>
            <a:normAutofit/>
          </a:bodyPr>
          <a:lstStyle/>
          <a:p>
            <a:r>
              <a:rPr lang="en-US" sz="3600" dirty="0"/>
              <a:t>What We Do: Pharmacists</a:t>
            </a:r>
          </a:p>
        </p:txBody>
      </p:sp>
      <p:sp>
        <p:nvSpPr>
          <p:cNvPr id="2" name="Content Placeholder 1">
            <a:extLst>
              <a:ext uri="{FF2B5EF4-FFF2-40B4-BE49-F238E27FC236}">
                <a16:creationId xmlns:a16="http://schemas.microsoft.com/office/drawing/2014/main" id="{68A225AE-BC9D-8B4D-BC9E-982E21846DF6}"/>
              </a:ext>
            </a:extLst>
          </p:cNvPr>
          <p:cNvSpPr>
            <a:spLocks noGrp="1"/>
          </p:cNvSpPr>
          <p:nvPr>
            <p:ph idx="1"/>
          </p:nvPr>
        </p:nvSpPr>
        <p:spPr>
          <a:xfrm>
            <a:off x="609600" y="1371815"/>
            <a:ext cx="10972800" cy="4677292"/>
          </a:xfrm>
        </p:spPr>
        <p:txBody>
          <a:bodyPr>
            <a:normAutofit lnSpcReduction="10000"/>
          </a:bodyPr>
          <a:lstStyle/>
          <a:p>
            <a:pPr marL="0" lvl="0" indent="0">
              <a:buClrTx/>
              <a:buNone/>
            </a:pPr>
            <a:r>
              <a:rPr lang="en-US" sz="3000" b="1" dirty="0">
                <a:solidFill>
                  <a:srgbClr val="123342"/>
                </a:solidFill>
                <a:latin typeface="Arial" panose="020B0604020202020204" pitchFamily="34" charset="0"/>
                <a:cs typeface="Arial" panose="020B0604020202020204" pitchFamily="34" charset="0"/>
              </a:rPr>
              <a:t>Improving drug therapy for underserved communities:</a:t>
            </a:r>
            <a:endParaRPr lang="en-US" dirty="0"/>
          </a:p>
          <a:p>
            <a:r>
              <a:rPr lang="en-US" dirty="0"/>
              <a:t>Traditional pharmacists roles</a:t>
            </a:r>
          </a:p>
          <a:p>
            <a:r>
              <a:rPr lang="en-US" dirty="0"/>
              <a:t>Pharmacist providers roles with expanded scopes of practice</a:t>
            </a:r>
          </a:p>
          <a:p>
            <a:pPr lvl="1"/>
            <a:r>
              <a:rPr lang="en-US" sz="2200" dirty="0"/>
              <a:t>Improving patient outcomes through direct patient care; chronic care clinics</a:t>
            </a:r>
          </a:p>
          <a:p>
            <a:r>
              <a:rPr lang="en-US" dirty="0"/>
              <a:t>Administrative roles</a:t>
            </a:r>
          </a:p>
          <a:p>
            <a:pPr lvl="1"/>
            <a:r>
              <a:rPr lang="en-US" sz="2200" dirty="0"/>
              <a:t>Leading multi-disciplinary healthcare teams</a:t>
            </a:r>
          </a:p>
          <a:p>
            <a:pPr marL="0" lvl="0" indent="0">
              <a:buClrTx/>
              <a:buNone/>
            </a:pPr>
            <a:endParaRPr lang="en-US" sz="2400" b="1" dirty="0">
              <a:solidFill>
                <a:srgbClr val="123342"/>
              </a:solidFill>
              <a:latin typeface="Arial" panose="020B0604020202020204" pitchFamily="34" charset="0"/>
              <a:cs typeface="Arial" panose="020B0604020202020204" pitchFamily="34" charset="0"/>
            </a:endParaRPr>
          </a:p>
          <a:p>
            <a:pPr marL="0" lvl="0" indent="0">
              <a:buClrTx/>
              <a:buNone/>
            </a:pPr>
            <a:r>
              <a:rPr lang="en-US" sz="3000" b="1" dirty="0">
                <a:solidFill>
                  <a:srgbClr val="123342"/>
                </a:solidFill>
                <a:latin typeface="Arial" panose="020B0604020202020204" pitchFamily="34" charset="0"/>
                <a:cs typeface="Arial" panose="020B0604020202020204" pitchFamily="34" charset="0"/>
              </a:rPr>
              <a:t>Beyond traditional pharmaceutical care:</a:t>
            </a:r>
            <a:endParaRPr lang="en-US" dirty="0">
              <a:solidFill>
                <a:srgbClr val="000000">
                  <a:lumMod val="85000"/>
                  <a:lumOff val="15000"/>
                </a:srgbClr>
              </a:solidFill>
            </a:endParaRPr>
          </a:p>
          <a:p>
            <a:r>
              <a:rPr lang="en-US" dirty="0"/>
              <a:t>Work in various regulatory, clinical, and scientific research roles</a:t>
            </a:r>
          </a:p>
          <a:p>
            <a:r>
              <a:rPr lang="en-US" dirty="0"/>
              <a:t>Review, approve, and monitor safety of new drugs</a:t>
            </a:r>
          </a:p>
          <a:p>
            <a:r>
              <a:rPr lang="en-US" dirty="0"/>
              <a:t>Assist in public health emergencies</a:t>
            </a:r>
          </a:p>
          <a:p>
            <a:endParaRPr lang="en-US" dirty="0"/>
          </a:p>
          <a:p>
            <a:endParaRPr lang="en-US" dirty="0"/>
          </a:p>
        </p:txBody>
      </p:sp>
      <p:sp>
        <p:nvSpPr>
          <p:cNvPr id="5" name="Text Placeholder 4">
            <a:extLst>
              <a:ext uri="{FF2B5EF4-FFF2-40B4-BE49-F238E27FC236}">
                <a16:creationId xmlns:a16="http://schemas.microsoft.com/office/drawing/2014/main" id="{ADE5E3DB-B3FD-634F-9E68-62484014C409}"/>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1849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a:xfrm>
            <a:off x="609600" y="490897"/>
            <a:ext cx="10972800" cy="887356"/>
          </a:xfrm>
        </p:spPr>
        <p:txBody>
          <a:bodyPr>
            <a:normAutofit/>
          </a:bodyPr>
          <a:lstStyle/>
          <a:p>
            <a:r>
              <a:rPr lang="en-US" sz="3600" dirty="0"/>
              <a:t>Where Pharmacists Serve</a:t>
            </a:r>
          </a:p>
        </p:txBody>
      </p:sp>
      <p:pic>
        <p:nvPicPr>
          <p:cNvPr id="9" name="Picture 32" descr="Federal Bureau of Prisons logo"/>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469" y="1081564"/>
            <a:ext cx="1667573" cy="158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United States Department of Veterans Affairs logo">
            <a:extLst>
              <a:ext uri="{FF2B5EF4-FFF2-40B4-BE49-F238E27FC236}">
                <a16:creationId xmlns:a16="http://schemas.microsoft.com/office/drawing/2014/main" id="{0DAB3363-CDAF-41FC-95B5-47D1325ACB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156" y="2799801"/>
            <a:ext cx="1667573" cy="16675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5" descr="Department of Homeland Security includes U.S. Immigration and Customs Enforcement and US Coast Guar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02510" y="2180908"/>
            <a:ext cx="1689660" cy="1610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United States Coast Guard Logo"/>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40610" y="4395264"/>
            <a:ext cx="1689660" cy="170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descr="U.S. Immigration and Customs Enforcement Logo"/>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09743" y="4285969"/>
            <a:ext cx="1752600" cy="1922649"/>
          </a:xfrm>
          <a:prstGeom prst="rect">
            <a:avLst/>
          </a:prstGeom>
        </p:spPr>
      </p:pic>
      <p:pic>
        <p:nvPicPr>
          <p:cNvPr id="11" name="Picture 2" descr="Department of Health and Human Services - includes NIH, CDC, IHS, HRSA, and FDA"/>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399712" y="1043021"/>
            <a:ext cx="2634214" cy="2634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Center for Disease Control and Prevention Logo"/>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23391" y="1517146"/>
            <a:ext cx="1850900" cy="1776864"/>
          </a:xfrm>
          <a:prstGeom prst="rect">
            <a:avLst/>
          </a:prstGeom>
        </p:spPr>
      </p:pic>
      <p:pic>
        <p:nvPicPr>
          <p:cNvPr id="10" name="Picture 1" descr="Indian Health Service Logo"/>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0472111" y="3439342"/>
            <a:ext cx="1524854" cy="1524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Health Resources and Services Administration Logo"/>
          <p:cNvPicPr>
            <a:picLocks noChangeAspect="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78339" y="4825942"/>
            <a:ext cx="2349657" cy="998436"/>
          </a:xfrm>
          <a:prstGeom prst="rect">
            <a:avLst/>
          </a:prstGeom>
          <a:ln>
            <a:noFill/>
          </a:ln>
        </p:spPr>
      </p:pic>
      <p:cxnSp>
        <p:nvCxnSpPr>
          <p:cNvPr id="15" name="Straight Connector 14">
            <a:extLst>
              <a:ext uri="{C183D7F6-B498-43B3-948B-1728B52AA6E4}">
                <adec:decorative xmlns:adec="http://schemas.microsoft.com/office/drawing/2017/decorative" val="1"/>
              </a:ext>
            </a:extLst>
          </p:cNvPr>
          <p:cNvCxnSpPr>
            <a:endCxn id="22" idx="1"/>
          </p:cNvCxnSpPr>
          <p:nvPr/>
        </p:nvCxnSpPr>
        <p:spPr>
          <a:xfrm flipV="1">
            <a:off x="7872218" y="1015562"/>
            <a:ext cx="1412422" cy="476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p:nvCxnSpPr>
        <p:spPr>
          <a:xfrm>
            <a:off x="8116038" y="2345444"/>
            <a:ext cx="1924602" cy="14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8000531" y="2969424"/>
            <a:ext cx="2494253" cy="8958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p:nvPr/>
        </p:nvCxnSpPr>
        <p:spPr>
          <a:xfrm>
            <a:off x="7647444" y="3370752"/>
            <a:ext cx="1545167" cy="14002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p:nvPr/>
        </p:nvCxnSpPr>
        <p:spPr>
          <a:xfrm>
            <a:off x="6841846" y="3742433"/>
            <a:ext cx="0" cy="8542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a:off x="3847911" y="3833477"/>
            <a:ext cx="367460" cy="5741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p:nvCxnSpPr>
        <p:spPr>
          <a:xfrm flipH="1">
            <a:off x="2541571" y="3791538"/>
            <a:ext cx="365287" cy="57696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2" descr="National Institutes of Health Logo">
            <a:extLst>
              <a:ext uri="{FF2B5EF4-FFF2-40B4-BE49-F238E27FC236}">
                <a16:creationId xmlns:a16="http://schemas.microsoft.com/office/drawing/2014/main" id="{59578FA3-5B30-4711-95E9-3C6CB8C9E0C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284640" y="483293"/>
            <a:ext cx="1210144" cy="1064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 Food and Drug Administration Logo">
            <a:extLst>
              <a:ext uri="{FF2B5EF4-FFF2-40B4-BE49-F238E27FC236}">
                <a16:creationId xmlns:a16="http://schemas.microsoft.com/office/drawing/2014/main" id="{55CA5EA8-695B-4EAD-88E5-F8A49E96746D}"/>
              </a:ext>
            </a:extLst>
          </p:cNvPr>
          <p:cNvPicPr>
            <a:picLocks noChangeAspect="1"/>
          </p:cNvPicPr>
          <p:nvPr/>
        </p:nvPicPr>
        <p:blipFill>
          <a:blip r:embed="rId13"/>
          <a:stretch>
            <a:fillRect/>
          </a:stretch>
        </p:blipFill>
        <p:spPr>
          <a:xfrm>
            <a:off x="5576319" y="4716009"/>
            <a:ext cx="3502020" cy="877288"/>
          </a:xfrm>
          <a:prstGeom prst="rect">
            <a:avLst/>
          </a:prstGeom>
        </p:spPr>
      </p:pic>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a:xfrm>
            <a:off x="6308035" y="6341318"/>
            <a:ext cx="4894031" cy="428577"/>
          </a:xfrm>
        </p:spPr>
        <p:txBody>
          <a:bodyPr/>
          <a:lstStyle/>
          <a:p>
            <a:r>
              <a:rPr lang="en-US" dirty="0"/>
              <a:t>USPHS Pharmacist Category</a:t>
            </a:r>
          </a:p>
        </p:txBody>
      </p:sp>
    </p:spTree>
    <p:extLst>
      <p:ext uri="{BB962C8B-B14F-4D97-AF65-F5344CB8AC3E}">
        <p14:creationId xmlns:p14="http://schemas.microsoft.com/office/powerpoint/2010/main" val="13598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26BF007-6EC4-4905-AC4D-C30A5C0CCBEB}"/>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2866435370"/>
              </p:ext>
            </p:extLst>
          </p:nvPr>
        </p:nvGraphicFramePr>
        <p:xfrm>
          <a:off x="6230938" y="1554163"/>
          <a:ext cx="523875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76A9DCB-EC36-488C-8D19-69193BC51DD4}"/>
              </a:ext>
            </a:extLst>
          </p:cNvPr>
          <p:cNvSpPr>
            <a:spLocks noGrp="1"/>
          </p:cNvSpPr>
          <p:nvPr>
            <p:ph type="title"/>
          </p:nvPr>
        </p:nvSpPr>
        <p:spPr/>
        <p:txBody>
          <a:bodyPr>
            <a:normAutofit/>
          </a:bodyPr>
          <a:lstStyle/>
          <a:p>
            <a:r>
              <a:rPr lang="en-US" sz="3600" dirty="0"/>
              <a:t>How You Can Serve</a:t>
            </a:r>
          </a:p>
        </p:txBody>
      </p:sp>
      <p:sp>
        <p:nvSpPr>
          <p:cNvPr id="4" name="Text Placeholder 3">
            <a:extLst>
              <a:ext uri="{FF2B5EF4-FFF2-40B4-BE49-F238E27FC236}">
                <a16:creationId xmlns:a16="http://schemas.microsoft.com/office/drawing/2014/main" id="{30AFD77F-45A9-47E0-8336-673AD656594C}"/>
              </a:ext>
            </a:extLst>
          </p:cNvPr>
          <p:cNvSpPr>
            <a:spLocks noGrp="1"/>
          </p:cNvSpPr>
          <p:nvPr>
            <p:ph type="body" sz="quarter" idx="10"/>
          </p:nvPr>
        </p:nvSpPr>
        <p:spPr/>
        <p:txBody>
          <a:bodyPr/>
          <a:lstStyle/>
          <a:p>
            <a:r>
              <a:rPr lang="en-US" dirty="0"/>
              <a:t>OPPORTUNITIES</a:t>
            </a:r>
          </a:p>
        </p:txBody>
      </p:sp>
      <p:graphicFrame>
        <p:nvGraphicFramePr>
          <p:cNvPr id="6" name="Content Placeholder 5">
            <a:extLst>
              <a:ext uri="{FF2B5EF4-FFF2-40B4-BE49-F238E27FC236}">
                <a16:creationId xmlns:a16="http://schemas.microsoft.com/office/drawing/2014/main" id="{5B92D2B4-B2DA-475D-BC1D-1CB06B080887}"/>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4212977801"/>
              </p:ext>
            </p:extLst>
          </p:nvPr>
        </p:nvGraphicFramePr>
        <p:xfrm>
          <a:off x="533400" y="1554163"/>
          <a:ext cx="5335588" cy="43513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5765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42F0B18-6B02-4297-B93C-06D1AC4A77E9}"/>
              </a:ext>
            </a:extLst>
          </p:cNvPr>
          <p:cNvSpPr txBox="1">
            <a:spLocks noGrp="1"/>
          </p:cNvSpPr>
          <p:nvPr>
            <p:ph type="title" idx="4294967295"/>
          </p:nvPr>
        </p:nvSpPr>
        <p:spPr>
          <a:xfrm>
            <a:off x="0" y="40990"/>
            <a:ext cx="6426467" cy="24391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1219170" rtl="0" eaLnBrk="1" latinLnBrk="0" hangingPunct="1">
              <a:spcBef>
                <a:spcPct val="0"/>
              </a:spcBef>
              <a:buNone/>
              <a:defRPr sz="3200" b="1" kern="1200" baseline="0">
                <a:solidFill>
                  <a:schemeClr val="accent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b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Welcome, I’m Dr. Vivek Murthy, </a:t>
            </a: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21</a:t>
            </a:r>
            <a:r>
              <a:rPr kumimoji="0" lang="en-US" sz="3200" b="1" i="0" u="none" strike="noStrike" kern="1200" cap="none" spc="0" normalizeH="0" baseline="3000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st</a:t>
            </a: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en-US" sz="3200" b="1" i="0" u="none" strike="noStrike" kern="1200" cap="none" spc="0" normalizeH="0" baseline="0" noProof="0" dirty="0">
                <a:ln>
                  <a:noFill/>
                </a:ln>
                <a:solidFill>
                  <a:srgbClr val="000000">
                    <a:lumMod val="75000"/>
                    <a:lumOff val="25000"/>
                  </a:srgbClr>
                </a:solidFill>
                <a:effectLst/>
                <a:uLnTx/>
                <a:uFillTx/>
                <a:latin typeface="Calisto MT" panose="02040603050505030304" pitchFamily="18" charset="0"/>
                <a:ea typeface="Noto Serif" panose="02020600060500020200" pitchFamily="18" charset="0"/>
                <a:cs typeface="David" panose="020B0604020202020204" pitchFamily="34" charset="-79"/>
              </a:rPr>
              <a:t>U.S.</a:t>
            </a: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 Surgeon General</a:t>
            </a:r>
            <a:b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br>
              <a:rPr kumimoji="0" lang="en-US" sz="10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r>
              <a:rPr kumimoji="0" lang="en-US" sz="1600" b="1"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Noto Serif" panose="02020600060500020200" pitchFamily="18" charset="0"/>
                <a:cs typeface="Arial" panose="020B0604020202020204" pitchFamily="34" charset="0"/>
              </a:rPr>
              <a:t>As the Nation’s Doctor, my office is focused on the most pressing public health issues of our time. Read about our current priorities.</a:t>
            </a:r>
            <a:br>
              <a:rPr kumimoji="0" lang="en-US" sz="1600" b="1" i="0" u="none" strike="noStrike" kern="1200" cap="none" spc="0" normalizeH="0" baseline="0" noProof="0" dirty="0">
                <a:ln>
                  <a:noFill/>
                </a:ln>
                <a:solidFill>
                  <a:srgbClr val="000000">
                    <a:lumMod val="65000"/>
                    <a:lumOff val="3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br>
              <a:rPr kumimoji="0" lang="en-US" sz="1600" b="1" i="0" u="none" strike="noStrike" kern="1200" cap="none" spc="0" normalizeH="0" baseline="0" noProof="0" dirty="0">
                <a:ln>
                  <a:noFill/>
                </a:ln>
                <a:solidFill>
                  <a:srgbClr val="123342"/>
                </a:solidFill>
                <a:effectLst/>
                <a:uLnTx/>
                <a:uFillTx/>
                <a:latin typeface="Noto Serif" panose="02020600060500020200" pitchFamily="18" charset="0"/>
                <a:ea typeface="Noto Serif" panose="02020600060500020200" pitchFamily="18" charset="0"/>
                <a:cs typeface="Noto Serif" panose="02020600060500020200" pitchFamily="18" charset="0"/>
              </a:rPr>
            </a:br>
            <a:endParaRPr kumimoji="0" lang="en-US" sz="1600" b="1" i="0" u="none" strike="noStrike" kern="1200" cap="none" spc="0" normalizeH="0" baseline="0" noProof="0" dirty="0">
              <a:ln>
                <a:noFill/>
              </a:ln>
              <a:solidFill>
                <a:srgbClr val="123342"/>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pic>
        <p:nvPicPr>
          <p:cNvPr id="11" name="Picture 10" descr="An image of 6 different colors in the shape of brush strokes">
            <a:extLst>
              <a:ext uri="{FF2B5EF4-FFF2-40B4-BE49-F238E27FC236}">
                <a16:creationId xmlns:a16="http://schemas.microsoft.com/office/drawing/2014/main" id="{418F6533-88F2-468F-95C2-DA005E5F9FC2}"/>
              </a:ext>
            </a:extLst>
          </p:cNvPr>
          <p:cNvPicPr>
            <a:picLocks noChangeAspect="1"/>
          </p:cNvPicPr>
          <p:nvPr/>
        </p:nvPicPr>
        <p:blipFill>
          <a:blip r:embed="rId3"/>
          <a:stretch>
            <a:fillRect/>
          </a:stretch>
        </p:blipFill>
        <p:spPr>
          <a:xfrm>
            <a:off x="794868" y="2449626"/>
            <a:ext cx="1789214" cy="1269765"/>
          </a:xfrm>
          <a:prstGeom prst="rect">
            <a:avLst/>
          </a:prstGeom>
        </p:spPr>
      </p:pic>
      <p:sp>
        <p:nvSpPr>
          <p:cNvPr id="15" name="Content Placeholder 1">
            <a:extLst>
              <a:ext uri="{FF2B5EF4-FFF2-40B4-BE49-F238E27FC236}">
                <a16:creationId xmlns:a16="http://schemas.microsoft.com/office/drawing/2014/main" id="{1B380751-260D-49BD-BC70-CEDA817C77AF}"/>
              </a:ext>
            </a:extLst>
          </p:cNvPr>
          <p:cNvSpPr txBox="1">
            <a:spLocks/>
          </p:cNvSpPr>
          <p:nvPr/>
        </p:nvSpPr>
        <p:spPr>
          <a:xfrm>
            <a:off x="832853" y="3817316"/>
            <a:ext cx="1751229" cy="423010"/>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B0604020202020204" pitchFamily="18" charset="0"/>
                <a:ea typeface="+mn-ea"/>
                <a:cs typeface="+mn-cs"/>
              </a:rPr>
              <a:t>COVID-19</a:t>
            </a: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pic>
        <p:nvPicPr>
          <p:cNvPr id="12" name="Picture 11" descr="An image of someone looking at their cell phone">
            <a:extLst>
              <a:ext uri="{FF2B5EF4-FFF2-40B4-BE49-F238E27FC236}">
                <a16:creationId xmlns:a16="http://schemas.microsoft.com/office/drawing/2014/main" id="{9E5E5CB4-64BB-48B5-83E3-5EAF7633FF25}"/>
              </a:ext>
            </a:extLst>
          </p:cNvPr>
          <p:cNvPicPr>
            <a:picLocks noChangeAspect="1"/>
          </p:cNvPicPr>
          <p:nvPr/>
        </p:nvPicPr>
        <p:blipFill>
          <a:blip r:embed="rId4"/>
          <a:stretch>
            <a:fillRect/>
          </a:stretch>
        </p:blipFill>
        <p:spPr>
          <a:xfrm>
            <a:off x="3808623" y="2497698"/>
            <a:ext cx="1830336" cy="1269765"/>
          </a:xfrm>
          <a:prstGeom prst="rect">
            <a:avLst/>
          </a:prstGeom>
        </p:spPr>
      </p:pic>
      <p:sp>
        <p:nvSpPr>
          <p:cNvPr id="18" name="Content Placeholder 1">
            <a:extLst>
              <a:ext uri="{FF2B5EF4-FFF2-40B4-BE49-F238E27FC236}">
                <a16:creationId xmlns:a16="http://schemas.microsoft.com/office/drawing/2014/main" id="{B0EF5A3F-4A9F-4B78-919F-AA98F1D3B0C1}"/>
              </a:ext>
            </a:extLst>
          </p:cNvPr>
          <p:cNvSpPr txBox="1">
            <a:spLocks/>
          </p:cNvSpPr>
          <p:nvPr/>
        </p:nvSpPr>
        <p:spPr>
          <a:xfrm>
            <a:off x="3288143" y="3817316"/>
            <a:ext cx="2807240" cy="423010"/>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20600060500020200" pitchFamily="18" charset="0"/>
                <a:ea typeface="+mn-ea"/>
                <a:cs typeface="+mn-cs"/>
              </a:rPr>
              <a:t>Health Misinformation</a:t>
            </a:r>
          </a:p>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pic>
        <p:nvPicPr>
          <p:cNvPr id="13" name="Picture 12" descr="A picture of health workers in scrubs wearing face masks">
            <a:extLst>
              <a:ext uri="{FF2B5EF4-FFF2-40B4-BE49-F238E27FC236}">
                <a16:creationId xmlns:a16="http://schemas.microsoft.com/office/drawing/2014/main" id="{C1099602-7B7A-4AE0-AB3D-7BE69E1A568B}"/>
              </a:ext>
            </a:extLst>
          </p:cNvPr>
          <p:cNvPicPr>
            <a:picLocks noChangeAspect="1"/>
          </p:cNvPicPr>
          <p:nvPr/>
        </p:nvPicPr>
        <p:blipFill>
          <a:blip r:embed="rId5"/>
          <a:stretch>
            <a:fillRect/>
          </a:stretch>
        </p:blipFill>
        <p:spPr>
          <a:xfrm>
            <a:off x="735935" y="4308261"/>
            <a:ext cx="1907080" cy="1269765"/>
          </a:xfrm>
          <a:prstGeom prst="rect">
            <a:avLst/>
          </a:prstGeom>
        </p:spPr>
      </p:pic>
      <p:sp>
        <p:nvSpPr>
          <p:cNvPr id="17" name="Content Placeholder 1">
            <a:extLst>
              <a:ext uri="{FF2B5EF4-FFF2-40B4-BE49-F238E27FC236}">
                <a16:creationId xmlns:a16="http://schemas.microsoft.com/office/drawing/2014/main" id="{0E4F4C3D-6990-4C25-A317-6540A2760E8D}"/>
              </a:ext>
            </a:extLst>
          </p:cNvPr>
          <p:cNvSpPr txBox="1">
            <a:spLocks/>
          </p:cNvSpPr>
          <p:nvPr/>
        </p:nvSpPr>
        <p:spPr>
          <a:xfrm>
            <a:off x="285157" y="5693180"/>
            <a:ext cx="2963072" cy="434905"/>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20600060500020200" pitchFamily="18" charset="0"/>
                <a:ea typeface="+mn-ea"/>
                <a:cs typeface="+mn-cs"/>
              </a:rPr>
              <a:t>Health Worker Burnout</a:t>
            </a:r>
          </a:p>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pic>
        <p:nvPicPr>
          <p:cNvPr id="14" name="Picture 13" descr="A picture of people sitting in a circle holding notebooks looking attentive">
            <a:extLst>
              <a:ext uri="{FF2B5EF4-FFF2-40B4-BE49-F238E27FC236}">
                <a16:creationId xmlns:a16="http://schemas.microsoft.com/office/drawing/2014/main" id="{9D8D69F4-1FE2-40B2-AAA8-E1102519D0A3}"/>
              </a:ext>
            </a:extLst>
          </p:cNvPr>
          <p:cNvPicPr>
            <a:picLocks noChangeAspect="1"/>
          </p:cNvPicPr>
          <p:nvPr/>
        </p:nvPicPr>
        <p:blipFill>
          <a:blip r:embed="rId6"/>
          <a:stretch>
            <a:fillRect/>
          </a:stretch>
        </p:blipFill>
        <p:spPr>
          <a:xfrm>
            <a:off x="3693992" y="4336490"/>
            <a:ext cx="1961248" cy="1305130"/>
          </a:xfrm>
          <a:prstGeom prst="rect">
            <a:avLst/>
          </a:prstGeom>
        </p:spPr>
      </p:pic>
      <p:sp>
        <p:nvSpPr>
          <p:cNvPr id="2" name="Content Placeholder 1">
            <a:extLst>
              <a:ext uri="{FF2B5EF4-FFF2-40B4-BE49-F238E27FC236}">
                <a16:creationId xmlns:a16="http://schemas.microsoft.com/office/drawing/2014/main" id="{A5059891-6DFA-45DE-8DB7-4024D67145DF}"/>
              </a:ext>
            </a:extLst>
          </p:cNvPr>
          <p:cNvSpPr>
            <a:spLocks noGrp="1"/>
          </p:cNvSpPr>
          <p:nvPr>
            <p:ph idx="1"/>
          </p:nvPr>
        </p:nvSpPr>
        <p:spPr>
          <a:xfrm>
            <a:off x="3367531" y="5693180"/>
            <a:ext cx="2807240" cy="490746"/>
          </a:xfrm>
        </p:spPr>
        <p:txBody>
          <a:bodyPr>
            <a:normAutofit/>
          </a:bodyPr>
          <a:lstStyle/>
          <a:p>
            <a:pPr marL="234950" indent="0">
              <a:buNone/>
            </a:pPr>
            <a:r>
              <a:rPr lang="en-US" sz="1600" b="0" i="0" dirty="0">
                <a:solidFill>
                  <a:srgbClr val="1B1B1B"/>
                </a:solidFill>
                <a:effectLst/>
                <a:latin typeface="Noto Serif" panose="02020600060500020200" pitchFamily="18" charset="0"/>
              </a:rPr>
              <a:t>Youth Mental Health</a:t>
            </a:r>
          </a:p>
          <a:p>
            <a:endParaRPr lang="en-US" sz="1600" dirty="0"/>
          </a:p>
        </p:txBody>
      </p:sp>
      <p:pic>
        <p:nvPicPr>
          <p:cNvPr id="20" name="Picture 19" descr="A picture of the 21st U.S. Surgeon General Vice Admiral Vivek Murthy, MD, MBA">
            <a:extLst>
              <a:ext uri="{FF2B5EF4-FFF2-40B4-BE49-F238E27FC236}">
                <a16:creationId xmlns:a16="http://schemas.microsoft.com/office/drawing/2014/main" id="{E3D03CD7-723B-43B5-8059-B2D2BACD5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4771" y="0"/>
            <a:ext cx="6017229" cy="6106122"/>
          </a:xfrm>
          <a:prstGeom prst="rect">
            <a:avLst/>
          </a:prstGeom>
          <a:effectLst>
            <a:softEdge rad="63500"/>
          </a:effectLst>
        </p:spPr>
      </p:pic>
      <p:sp>
        <p:nvSpPr>
          <p:cNvPr id="5" name="Text Placeholder 4">
            <a:extLst>
              <a:ext uri="{FF2B5EF4-FFF2-40B4-BE49-F238E27FC236}">
                <a16:creationId xmlns:a16="http://schemas.microsoft.com/office/drawing/2014/main" id="{37F8DD96-C8E7-4194-94AD-02A6C73E3E4D}"/>
              </a:ext>
            </a:extLst>
          </p:cNvPr>
          <p:cNvSpPr>
            <a:spLocks noGrp="1"/>
          </p:cNvSpPr>
          <p:nvPr>
            <p:ph type="body" sz="quarter" idx="10"/>
          </p:nvPr>
        </p:nvSpPr>
        <p:spPr>
          <a:xfrm>
            <a:off x="5156200" y="6341318"/>
            <a:ext cx="6045866" cy="326181"/>
          </a:xfrm>
        </p:spPr>
        <p:txBody>
          <a:bodyPr/>
          <a:lstStyle/>
          <a:p>
            <a:r>
              <a:rPr lang="en-US" dirty="0"/>
              <a:t>www.hhs.gov/surgeongeneral/priorities</a:t>
            </a:r>
          </a:p>
        </p:txBody>
      </p:sp>
    </p:spTree>
    <p:extLst>
      <p:ext uri="{BB962C8B-B14F-4D97-AF65-F5344CB8AC3E}">
        <p14:creationId xmlns:p14="http://schemas.microsoft.com/office/powerpoint/2010/main" val="41462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847C-2A07-45CD-A409-945D760BB568}"/>
              </a:ext>
            </a:extLst>
          </p:cNvPr>
          <p:cNvSpPr>
            <a:spLocks noGrp="1"/>
          </p:cNvSpPr>
          <p:nvPr>
            <p:ph type="ctrTitle"/>
          </p:nvPr>
        </p:nvSpPr>
        <p:spPr>
          <a:xfrm>
            <a:off x="914400" y="1201193"/>
            <a:ext cx="9051721" cy="1470025"/>
          </a:xfrm>
        </p:spPr>
        <p:txBody>
          <a:bodyPr>
            <a:normAutofit/>
          </a:bodyPr>
          <a:lstStyle/>
          <a:p>
            <a:r>
              <a:rPr lang="en-US" sz="3600" dirty="0"/>
              <a:t>Emergency Response Deployments</a:t>
            </a:r>
          </a:p>
        </p:txBody>
      </p:sp>
      <p:pic>
        <p:nvPicPr>
          <p:cNvPr id="3" name="Picture 2" title="Image of cots in large building during disaster response">
            <a:extLst>
              <a:ext uri="{FF2B5EF4-FFF2-40B4-BE49-F238E27FC236}">
                <a16:creationId xmlns:a16="http://schemas.microsoft.com/office/drawing/2014/main" id="{BF2222E9-537E-47CA-901E-602C6860AE04}"/>
              </a:ext>
            </a:extLst>
          </p:cNvPr>
          <p:cNvPicPr>
            <a:picLocks noChangeAspect="1"/>
          </p:cNvPicPr>
          <p:nvPr/>
        </p:nvPicPr>
        <p:blipFill>
          <a:blip r:embed="rId3"/>
          <a:stretch>
            <a:fillRect/>
          </a:stretch>
        </p:blipFill>
        <p:spPr>
          <a:xfrm>
            <a:off x="0" y="3096490"/>
            <a:ext cx="6096000" cy="3234109"/>
          </a:xfrm>
          <a:prstGeom prst="rect">
            <a:avLst/>
          </a:prstGeom>
        </p:spPr>
      </p:pic>
      <p:pic>
        <p:nvPicPr>
          <p:cNvPr id="4" name="Picture 3" title="US Navy Hospital Ship">
            <a:extLst>
              <a:ext uri="{FF2B5EF4-FFF2-40B4-BE49-F238E27FC236}">
                <a16:creationId xmlns:a16="http://schemas.microsoft.com/office/drawing/2014/main" id="{33271A24-38FB-4405-8FA9-A4B4D0B1C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095336"/>
            <a:ext cx="6063403" cy="3279405"/>
          </a:xfrm>
          <a:prstGeom prst="rect">
            <a:avLst/>
          </a:prstGeom>
        </p:spPr>
      </p:pic>
    </p:spTree>
    <p:extLst>
      <p:ext uri="{BB962C8B-B14F-4D97-AF65-F5344CB8AC3E}">
        <p14:creationId xmlns:p14="http://schemas.microsoft.com/office/powerpoint/2010/main" val="129026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E542D-E733-49D1-98AD-5B4D85F807BF}"/>
              </a:ext>
            </a:extLst>
          </p:cNvPr>
          <p:cNvSpPr>
            <a:spLocks noGrp="1"/>
          </p:cNvSpPr>
          <p:nvPr>
            <p:ph type="title"/>
          </p:nvPr>
        </p:nvSpPr>
        <p:spPr>
          <a:xfrm>
            <a:off x="609600" y="484459"/>
            <a:ext cx="4974771" cy="887356"/>
          </a:xfrm>
        </p:spPr>
        <p:txBody>
          <a:bodyPr>
            <a:normAutofit/>
          </a:bodyPr>
          <a:lstStyle/>
          <a:p>
            <a:pPr algn="ctr"/>
            <a:r>
              <a:rPr lang="en-US" sz="3600" dirty="0"/>
              <a:t>Topics of Discussion</a:t>
            </a:r>
          </a:p>
        </p:txBody>
      </p:sp>
      <p:sp>
        <p:nvSpPr>
          <p:cNvPr id="2" name="Content Placeholder 1">
            <a:extLst>
              <a:ext uri="{FF2B5EF4-FFF2-40B4-BE49-F238E27FC236}">
                <a16:creationId xmlns:a16="http://schemas.microsoft.com/office/drawing/2014/main" id="{DFB6E4D0-6A55-4AF8-A8F0-91ADFBF89224}"/>
              </a:ext>
            </a:extLst>
          </p:cNvPr>
          <p:cNvSpPr>
            <a:spLocks noGrp="1"/>
          </p:cNvSpPr>
          <p:nvPr>
            <p:ph idx="1"/>
          </p:nvPr>
        </p:nvSpPr>
        <p:spPr>
          <a:xfrm>
            <a:off x="924819" y="1371815"/>
            <a:ext cx="6248400" cy="4697764"/>
          </a:xfrm>
        </p:spPr>
        <p:txBody>
          <a:bodyPr vert="horz" lIns="91440" tIns="45720" rIns="91440" bIns="45720" rtlCol="0" anchor="t">
            <a:normAutofit fontScale="92500" lnSpcReduction="20000"/>
          </a:bodyPr>
          <a:lstStyle/>
          <a:p>
            <a:pPr marL="515620" indent="-280670"/>
            <a:r>
              <a:rPr lang="en-US" sz="2400" dirty="0">
                <a:solidFill>
                  <a:schemeClr val="tx1"/>
                </a:solidFill>
              </a:rPr>
              <a:t>Who We Are</a:t>
            </a:r>
            <a:endParaRPr lang="en-US" dirty="0"/>
          </a:p>
          <a:p>
            <a:pPr marL="515620" indent="-280670"/>
            <a:r>
              <a:rPr lang="en-US" sz="2400" dirty="0">
                <a:solidFill>
                  <a:schemeClr val="tx1"/>
                </a:solidFill>
              </a:rPr>
              <a:t>Our Mission and Values</a:t>
            </a:r>
            <a:endParaRPr lang="en-US" sz="2400" dirty="0">
              <a:solidFill>
                <a:schemeClr val="tx1"/>
              </a:solidFill>
              <a:cs typeface="Arial"/>
            </a:endParaRPr>
          </a:p>
          <a:p>
            <a:pPr marL="515620" indent="-280670"/>
            <a:r>
              <a:rPr lang="en-US" sz="2400" dirty="0">
                <a:solidFill>
                  <a:schemeClr val="tx1"/>
                </a:solidFill>
              </a:rPr>
              <a:t>What We Do</a:t>
            </a:r>
            <a:endParaRPr lang="en-US" sz="2400" dirty="0">
              <a:solidFill>
                <a:schemeClr val="tx1"/>
              </a:solidFill>
              <a:cs typeface="Arial"/>
            </a:endParaRPr>
          </a:p>
          <a:p>
            <a:pPr marL="515620" indent="-280670"/>
            <a:r>
              <a:rPr lang="en-US" sz="2400" dirty="0">
                <a:solidFill>
                  <a:schemeClr val="tx1"/>
                </a:solidFill>
              </a:rPr>
              <a:t>Where We Work</a:t>
            </a:r>
            <a:endParaRPr lang="en-US" sz="2400" dirty="0">
              <a:solidFill>
                <a:schemeClr val="tx1"/>
              </a:solidFill>
              <a:cs typeface="Arial"/>
            </a:endParaRPr>
          </a:p>
          <a:p>
            <a:pPr marL="515620" indent="-280670"/>
            <a:r>
              <a:rPr lang="en-US" sz="2400" dirty="0">
                <a:solidFill>
                  <a:schemeClr val="tx1"/>
                </a:solidFill>
              </a:rPr>
              <a:t>Professional Categories</a:t>
            </a:r>
            <a:endParaRPr lang="en-US" sz="2400" dirty="0">
              <a:solidFill>
                <a:schemeClr val="tx1"/>
              </a:solidFill>
              <a:cs typeface="Arial"/>
            </a:endParaRPr>
          </a:p>
          <a:p>
            <a:pPr marL="515620" indent="-280670"/>
            <a:r>
              <a:rPr lang="en-US" sz="2400" dirty="0">
                <a:solidFill>
                  <a:schemeClr val="tx1"/>
                </a:solidFill>
              </a:rPr>
              <a:t>What We Offer</a:t>
            </a:r>
            <a:endParaRPr lang="en-US" sz="2400" dirty="0">
              <a:solidFill>
                <a:schemeClr val="tx1"/>
              </a:solidFill>
              <a:cs typeface="Arial"/>
            </a:endParaRPr>
          </a:p>
          <a:p>
            <a:pPr marL="515620" indent="-280670"/>
            <a:r>
              <a:rPr lang="en-US" sz="2400" dirty="0">
                <a:solidFill>
                  <a:schemeClr val="tx1"/>
                </a:solidFill>
              </a:rPr>
              <a:t>Ready Reserve Corps</a:t>
            </a:r>
            <a:endParaRPr lang="en-US" sz="2400" dirty="0">
              <a:solidFill>
                <a:schemeClr val="tx1"/>
              </a:solidFill>
              <a:cs typeface="Arial"/>
            </a:endParaRPr>
          </a:p>
          <a:p>
            <a:pPr marL="515620" indent="-280670"/>
            <a:r>
              <a:rPr lang="en-US" sz="2400" dirty="0">
                <a:solidFill>
                  <a:schemeClr val="tx1"/>
                </a:solidFill>
              </a:rPr>
              <a:t>PHERST</a:t>
            </a:r>
            <a:endParaRPr lang="en-US" sz="2400" dirty="0">
              <a:solidFill>
                <a:schemeClr val="tx1"/>
              </a:solidFill>
              <a:cs typeface="Arial"/>
            </a:endParaRPr>
          </a:p>
          <a:p>
            <a:pPr marL="515620" indent="-280670"/>
            <a:r>
              <a:rPr lang="en-US" sz="2400" dirty="0">
                <a:solidFill>
                  <a:schemeClr val="tx1"/>
                </a:solidFill>
              </a:rPr>
              <a:t>Officer Qualifications</a:t>
            </a:r>
            <a:endParaRPr lang="en-US" sz="2400" dirty="0">
              <a:solidFill>
                <a:schemeClr val="tx1"/>
              </a:solidFill>
              <a:cs typeface="Arial"/>
            </a:endParaRPr>
          </a:p>
          <a:p>
            <a:pPr marL="515620" indent="-280670"/>
            <a:r>
              <a:rPr lang="en-US" sz="2400" dirty="0">
                <a:solidFill>
                  <a:schemeClr val="tx1"/>
                </a:solidFill>
              </a:rPr>
              <a:t>Application Process</a:t>
            </a:r>
            <a:endParaRPr lang="en-US" sz="2400" dirty="0">
              <a:solidFill>
                <a:schemeClr val="tx1"/>
              </a:solidFill>
              <a:cs typeface="Arial"/>
            </a:endParaRPr>
          </a:p>
          <a:p>
            <a:pPr marL="515620" indent="-280670"/>
            <a:r>
              <a:rPr lang="en-US" sz="2400" dirty="0">
                <a:solidFill>
                  <a:schemeClr val="tx1"/>
                </a:solidFill>
              </a:rPr>
              <a:t>Pharmacist Category Details</a:t>
            </a:r>
            <a:endParaRPr lang="en-US" sz="2400" dirty="0">
              <a:solidFill>
                <a:schemeClr val="tx1"/>
              </a:solidFill>
              <a:cs typeface="Arial"/>
            </a:endParaRPr>
          </a:p>
          <a:p>
            <a:pPr marL="515620" indent="-280670"/>
            <a:r>
              <a:rPr lang="en-US" sz="2400" dirty="0">
                <a:solidFill>
                  <a:schemeClr val="tx1"/>
                </a:solidFill>
              </a:rPr>
              <a:t>Emergency Response Deployment</a:t>
            </a:r>
            <a:endParaRPr lang="en-US" sz="2400" dirty="0">
              <a:solidFill>
                <a:schemeClr val="tx1"/>
              </a:solidFill>
              <a:cs typeface="Arial"/>
            </a:endParaRPr>
          </a:p>
          <a:p>
            <a:pPr marL="515620" indent="-280670"/>
            <a:r>
              <a:rPr lang="en-US" sz="2400" dirty="0">
                <a:solidFill>
                  <a:schemeClr val="tx1"/>
                </a:solidFill>
              </a:rPr>
              <a:t>Student Opportunities </a:t>
            </a:r>
            <a:endParaRPr lang="en-US" sz="2400" dirty="0">
              <a:solidFill>
                <a:schemeClr val="tx1"/>
              </a:solidFill>
              <a:cs typeface="Arial"/>
            </a:endParaRPr>
          </a:p>
        </p:txBody>
      </p:sp>
      <p:sp>
        <p:nvSpPr>
          <p:cNvPr id="5" name="Text Placeholder 4">
            <a:extLst>
              <a:ext uri="{FF2B5EF4-FFF2-40B4-BE49-F238E27FC236}">
                <a16:creationId xmlns:a16="http://schemas.microsoft.com/office/drawing/2014/main" id="{66BD3645-D329-4386-96D0-FF6E9737AB35}"/>
              </a:ext>
            </a:extLst>
          </p:cNvPr>
          <p:cNvSpPr>
            <a:spLocks noGrp="1"/>
          </p:cNvSpPr>
          <p:nvPr>
            <p:ph type="body" sz="quarter" idx="10"/>
          </p:nvPr>
        </p:nvSpPr>
        <p:spPr>
          <a:xfrm>
            <a:off x="7304981" y="6417127"/>
            <a:ext cx="3848099" cy="440873"/>
          </a:xfrm>
        </p:spPr>
        <p:txBody>
          <a:bodyPr/>
          <a:lstStyle/>
          <a:p>
            <a:r>
              <a:rPr lang="en-US" dirty="0"/>
              <a:t>Topics of Discussion</a:t>
            </a:r>
          </a:p>
          <a:p>
            <a:endParaRPr lang="en-US" dirty="0"/>
          </a:p>
        </p:txBody>
      </p:sp>
      <p:pic>
        <p:nvPicPr>
          <p:cNvPr id="6" name="Picture Placeholder 13" descr="Photo of officer in uniform">
            <a:extLst>
              <a:ext uri="{FF2B5EF4-FFF2-40B4-BE49-F238E27FC236}">
                <a16:creationId xmlns:a16="http://schemas.microsoft.com/office/drawing/2014/main" id="{3E8477D9-12E7-467C-9632-4E0CB81342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3900" y="0"/>
            <a:ext cx="3848100" cy="6112774"/>
          </a:xfrm>
          <a:prstGeom prst="rect">
            <a:avLst/>
          </a:prstGeom>
        </p:spPr>
      </p:pic>
    </p:spTree>
    <p:extLst>
      <p:ext uri="{BB962C8B-B14F-4D97-AF65-F5344CB8AC3E}">
        <p14:creationId xmlns:p14="http://schemas.microsoft.com/office/powerpoint/2010/main" val="112306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25" y="533962"/>
            <a:ext cx="10972800" cy="974991"/>
          </a:xfrm>
        </p:spPr>
        <p:txBody>
          <a:bodyPr>
            <a:normAutofit/>
          </a:bodyPr>
          <a:lstStyle/>
          <a:p>
            <a:r>
              <a:rPr lang="en-US" sz="3600" dirty="0"/>
              <a:t>Readiness and Deployment</a:t>
            </a:r>
          </a:p>
        </p:txBody>
      </p:sp>
      <p:sp>
        <p:nvSpPr>
          <p:cNvPr id="4" name="Content Placeholder 2"/>
          <p:cNvSpPr txBox="1">
            <a:spLocks/>
          </p:cNvSpPr>
          <p:nvPr/>
        </p:nvSpPr>
        <p:spPr>
          <a:xfrm>
            <a:off x="673125" y="1436512"/>
            <a:ext cx="10292594" cy="15860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The Office of the Surgeon General, through Commissioned Corps Headquarters, is responsible for the coordination of readiness and deployment for:</a:t>
            </a:r>
          </a:p>
        </p:txBody>
      </p:sp>
      <p:sp>
        <p:nvSpPr>
          <p:cNvPr id="6" name="Rectangle 5"/>
          <p:cNvSpPr/>
          <p:nvPr/>
        </p:nvSpPr>
        <p:spPr>
          <a:xfrm>
            <a:off x="4367727" y="2632198"/>
            <a:ext cx="6096000" cy="2195473"/>
          </a:xfrm>
          <a:prstGeom prst="rect">
            <a:avLst/>
          </a:prstGeom>
        </p:spPr>
        <p:txBody>
          <a:bodyPr>
            <a:spAutoFit/>
          </a:bodyPr>
          <a:lstStyle/>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Domestic and international operations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Teams and individuals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Humanitarian assistance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Disaster relief</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Emergency response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Global training</a:t>
            </a:r>
          </a:p>
        </p:txBody>
      </p:sp>
      <p:pic>
        <p:nvPicPr>
          <p:cNvPr id="3" name="Picture 2" descr="A black and white picture of an officer in uniform wearing a face mask"/>
          <p:cNvPicPr>
            <a:picLocks noChangeAspect="1"/>
          </p:cNvPicPr>
          <p:nvPr/>
        </p:nvPicPr>
        <p:blipFill rotWithShape="1">
          <a:blip r:embed="rId2">
            <a:extLst>
              <a:ext uri="{28A0092B-C50C-407E-A947-70E740481C1C}">
                <a14:useLocalDpi xmlns:a14="http://schemas.microsoft.com/office/drawing/2010/main" val="0"/>
              </a:ext>
            </a:extLst>
          </a:blip>
          <a:srcRect r="-157" b="18966"/>
          <a:stretch/>
        </p:blipFill>
        <p:spPr>
          <a:xfrm>
            <a:off x="1080887" y="2229556"/>
            <a:ext cx="2868093" cy="2785357"/>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quarter" idx="11"/>
          </p:nvPr>
        </p:nvSpPr>
        <p:spPr/>
        <p:txBody>
          <a:bodyPr/>
          <a:lstStyle/>
          <a:p>
            <a:r>
              <a:rPr lang="en-US" dirty="0"/>
              <a:t>READINESS AND DEPLOYMENT</a:t>
            </a:r>
          </a:p>
        </p:txBody>
      </p:sp>
    </p:spTree>
    <p:extLst>
      <p:ext uri="{BB962C8B-B14F-4D97-AF65-F5344CB8AC3E}">
        <p14:creationId xmlns:p14="http://schemas.microsoft.com/office/powerpoint/2010/main" val="3795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10CBE846-1139-43D6-932C-DEBC3DBF58A2}"/>
              </a:ext>
              <a:ext uri="{C183D7F6-B498-43B3-948B-1728B52AA6E4}">
                <adec:decorative xmlns:adec="http://schemas.microsoft.com/office/drawing/2017/decorative" val="1"/>
              </a:ext>
            </a:extLst>
          </p:cNvPr>
          <p:cNvGraphicFramePr>
            <a:graphicFrameLocks noGrp="1"/>
          </p:cNvGraphicFramePr>
          <p:nvPr>
            <p:ph idx="13"/>
            <p:extLst>
              <p:ext uri="{D42A27DB-BD31-4B8C-83A1-F6EECF244321}">
                <p14:modId xmlns:p14="http://schemas.microsoft.com/office/powerpoint/2010/main" val="4132340638"/>
              </p:ext>
            </p:extLst>
          </p:nvPr>
        </p:nvGraphicFramePr>
        <p:xfrm>
          <a:off x="6197599" y="1148316"/>
          <a:ext cx="5852827" cy="4221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B37D23E-24F1-4006-BA28-28F19D429593}"/>
              </a:ext>
            </a:extLst>
          </p:cNvPr>
          <p:cNvSpPr>
            <a:spLocks noGrp="1"/>
          </p:cNvSpPr>
          <p:nvPr>
            <p:ph type="title"/>
          </p:nvPr>
        </p:nvSpPr>
        <p:spPr>
          <a:xfrm>
            <a:off x="609600" y="440881"/>
            <a:ext cx="10972800" cy="887356"/>
          </a:xfrm>
        </p:spPr>
        <p:txBody>
          <a:bodyPr>
            <a:normAutofit fontScale="90000"/>
          </a:bodyPr>
          <a:lstStyle/>
          <a:p>
            <a:r>
              <a:rPr lang="en-US" sz="4000" dirty="0"/>
              <a:t>Pharmacist Deployment Roles</a:t>
            </a:r>
            <a:br>
              <a:rPr lang="en-US" sz="3200" b="1" dirty="0">
                <a:solidFill>
                  <a:srgbClr val="FF0000"/>
                </a:solidFill>
                <a:latin typeface="Arial" panose="020B0604020202020204" pitchFamily="34" charset="0"/>
                <a:ea typeface="+mn-ea"/>
                <a:cs typeface="Arial" panose="020B0604020202020204" pitchFamily="34" charset="0"/>
              </a:rPr>
            </a:br>
            <a:endParaRPr lang="en-US" dirty="0"/>
          </a:p>
        </p:txBody>
      </p:sp>
      <p:sp>
        <p:nvSpPr>
          <p:cNvPr id="7" name="Text Placeholder 6">
            <a:extLst>
              <a:ext uri="{FF2B5EF4-FFF2-40B4-BE49-F238E27FC236}">
                <a16:creationId xmlns:a16="http://schemas.microsoft.com/office/drawing/2014/main" id="{17F5816D-AC2C-447A-AE7B-CDADD0A98CF5}"/>
              </a:ext>
            </a:extLst>
          </p:cNvPr>
          <p:cNvSpPr>
            <a:spLocks noGrp="1"/>
          </p:cNvSpPr>
          <p:nvPr>
            <p:ph type="body" sz="quarter" idx="10"/>
          </p:nvPr>
        </p:nvSpPr>
        <p:spPr/>
        <p:txBody>
          <a:bodyPr/>
          <a:lstStyle/>
          <a:p>
            <a:r>
              <a:rPr lang="en-US" dirty="0"/>
              <a:t>DEPLOYMENT ROLES</a:t>
            </a:r>
          </a:p>
        </p:txBody>
      </p:sp>
      <p:graphicFrame>
        <p:nvGraphicFramePr>
          <p:cNvPr id="9" name="Diagram 8">
            <a:extLst>
              <a:ext uri="{FF2B5EF4-FFF2-40B4-BE49-F238E27FC236}">
                <a16:creationId xmlns:a16="http://schemas.microsoft.com/office/drawing/2014/main" id="{1F7C9015-20F2-4C71-9368-A1ADF3271E9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9005177"/>
              </p:ext>
            </p:extLst>
          </p:nvPr>
        </p:nvGraphicFramePr>
        <p:xfrm>
          <a:off x="103473" y="1328237"/>
          <a:ext cx="5852827" cy="44144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50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a:xfrm>
            <a:off x="609600" y="484458"/>
            <a:ext cx="10972800" cy="887356"/>
          </a:xfrm>
        </p:spPr>
        <p:txBody>
          <a:bodyPr>
            <a:normAutofit/>
          </a:bodyPr>
          <a:lstStyle/>
          <a:p>
            <a:r>
              <a:rPr lang="en-US" sz="3600" dirty="0"/>
              <a:t>Pharmacist Deployment Missions</a:t>
            </a:r>
          </a:p>
        </p:txBody>
      </p:sp>
      <p:sp>
        <p:nvSpPr>
          <p:cNvPr id="11" name="Rectangle: Rounded Corners 10">
            <a:extLst>
              <a:ext uri="{FF2B5EF4-FFF2-40B4-BE49-F238E27FC236}">
                <a16:creationId xmlns:a16="http://schemas.microsoft.com/office/drawing/2014/main" id="{8F7FA8CE-5C4C-45BD-AA14-0C5F4FDFDD05}"/>
              </a:ext>
              <a:ext uri="{C183D7F6-B498-43B3-948B-1728B52AA6E4}">
                <adec:decorative xmlns:adec="http://schemas.microsoft.com/office/drawing/2017/decorative" val="1"/>
              </a:ext>
            </a:extLst>
          </p:cNvPr>
          <p:cNvSpPr/>
          <p:nvPr/>
        </p:nvSpPr>
        <p:spPr>
          <a:xfrm>
            <a:off x="1121731" y="1304468"/>
            <a:ext cx="10215281" cy="707843"/>
          </a:xfrm>
          <a:prstGeom prst="roundRect">
            <a:avLst>
              <a:gd name="adj" fmla="val 10000"/>
            </a:avLst>
          </a:prstGeom>
          <a:scene3d>
            <a:camera prst="orthographicFront"/>
            <a:lightRig rig="chilly" dir="t"/>
          </a:scene3d>
          <a:sp3d extrusionH="1700" prstMaterial="dkEdge">
            <a:bevelT w="25400" h="6350" prst="softRound"/>
            <a:bevelB w="0" h="0" prst="convex"/>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A064ACC8-7A98-451C-A165-0D9918224D82}"/>
              </a:ext>
            </a:extLst>
          </p:cNvPr>
          <p:cNvSpPr txBox="1"/>
          <p:nvPr/>
        </p:nvSpPr>
        <p:spPr>
          <a:xfrm>
            <a:off x="1531645" y="1393836"/>
            <a:ext cx="5816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COVID-19 (2020-22)           Hurricanes</a:t>
            </a:r>
          </a:p>
        </p:txBody>
      </p:sp>
      <p:sp>
        <p:nvSpPr>
          <p:cNvPr id="14" name="Rectangle: Top Corners Rounded 5">
            <a:extLst>
              <a:ext uri="{FF2B5EF4-FFF2-40B4-BE49-F238E27FC236}">
                <a16:creationId xmlns:a16="http://schemas.microsoft.com/office/drawing/2014/main" id="{F59FB042-7175-4CF4-B426-CEB1DAC2718D}"/>
              </a:ext>
            </a:extLst>
          </p:cNvPr>
          <p:cNvSpPr txBox="1"/>
          <p:nvPr/>
        </p:nvSpPr>
        <p:spPr>
          <a:xfrm>
            <a:off x="1362046" y="2012516"/>
            <a:ext cx="3052894" cy="1643981"/>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Command Center</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Cruise Ship Missions</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Phoenix Indian Med. Ctr. Mission</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Health Screener</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Quarantine Station</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Medical Procurement Support</a:t>
            </a:r>
          </a:p>
        </p:txBody>
      </p:sp>
      <p:sp>
        <p:nvSpPr>
          <p:cNvPr id="17" name="Rectangle: Top Corners Rounded 7">
            <a:extLst>
              <a:ext uri="{FF2B5EF4-FFF2-40B4-BE49-F238E27FC236}">
                <a16:creationId xmlns:a16="http://schemas.microsoft.com/office/drawing/2014/main" id="{F792BE54-83E3-40ED-A68A-6BBA35CCEB92}"/>
              </a:ext>
            </a:extLst>
          </p:cNvPr>
          <p:cNvSpPr txBox="1"/>
          <p:nvPr/>
        </p:nvSpPr>
        <p:spPr>
          <a:xfrm>
            <a:off x="4655255" y="2012098"/>
            <a:ext cx="3096948" cy="1644399"/>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Laura (‘20)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Maria (‘17-‘18)</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Harvey-Irma (‘17)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Matthew (‘16) * Sandy (‘12)</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Gustav-Ike (‘08)</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Katrina-Rita (‘06)</a:t>
            </a:r>
          </a:p>
        </p:txBody>
      </p:sp>
      <p:sp>
        <p:nvSpPr>
          <p:cNvPr id="28" name="TextBox 27">
            <a:extLst>
              <a:ext uri="{FF2B5EF4-FFF2-40B4-BE49-F238E27FC236}">
                <a16:creationId xmlns:a16="http://schemas.microsoft.com/office/drawing/2014/main" id="{B687AFED-DDFB-4880-8977-DC7A52A83A86}"/>
              </a:ext>
            </a:extLst>
          </p:cNvPr>
          <p:cNvSpPr txBox="1"/>
          <p:nvPr/>
        </p:nvSpPr>
        <p:spPr>
          <a:xfrm>
            <a:off x="7927947" y="1228077"/>
            <a:ext cx="30459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Natural Disasters</a:t>
            </a:r>
          </a:p>
        </p:txBody>
      </p:sp>
      <p:sp>
        <p:nvSpPr>
          <p:cNvPr id="10" name="Rectangle: Top Corners Rounded 9">
            <a:extLst>
              <a:ext uri="{FF2B5EF4-FFF2-40B4-BE49-F238E27FC236}">
                <a16:creationId xmlns:a16="http://schemas.microsoft.com/office/drawing/2014/main" id="{F4E6DEDB-0D31-497C-8E56-8328697E2A77}"/>
              </a:ext>
            </a:extLst>
          </p:cNvPr>
          <p:cNvSpPr txBox="1"/>
          <p:nvPr/>
        </p:nvSpPr>
        <p:spPr>
          <a:xfrm>
            <a:off x="7965260" y="2012098"/>
            <a:ext cx="3096948" cy="1608473"/>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California Fires (‘17, ‘19, ‘20)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Oregon Fires (‘20)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Hawaii Volcano (‘18)</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Louisiana Flooding (‘16)</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Minot, ND Flood (‘11)</a:t>
            </a:r>
          </a:p>
        </p:txBody>
      </p:sp>
      <p:sp>
        <p:nvSpPr>
          <p:cNvPr id="29" name="Rectangle: Rounded Corners 28">
            <a:extLst>
              <a:ext uri="{FF2B5EF4-FFF2-40B4-BE49-F238E27FC236}">
                <a16:creationId xmlns:a16="http://schemas.microsoft.com/office/drawing/2014/main" id="{0B9FED11-48B4-4E18-BCC7-89F1B946F652}"/>
              </a:ext>
              <a:ext uri="{C183D7F6-B498-43B3-948B-1728B52AA6E4}">
                <adec:decorative xmlns:adec="http://schemas.microsoft.com/office/drawing/2017/decorative" val="1"/>
              </a:ext>
            </a:extLst>
          </p:cNvPr>
          <p:cNvSpPr/>
          <p:nvPr/>
        </p:nvSpPr>
        <p:spPr>
          <a:xfrm>
            <a:off x="1121731" y="3656497"/>
            <a:ext cx="10215281" cy="771978"/>
          </a:xfrm>
          <a:prstGeom prst="roundRect">
            <a:avLst>
              <a:gd name="adj" fmla="val 10000"/>
            </a:avLst>
          </a:prstGeom>
          <a:scene3d>
            <a:camera prst="orthographicFront"/>
            <a:lightRig rig="chilly" dir="t"/>
          </a:scene3d>
          <a:sp3d extrusionH="1700" prstMaterial="dkEdge">
            <a:bevelT w="25400" h="6350" prst="softRound"/>
            <a:bevelB w="0" h="0" prst="convex"/>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90D058F4-5BBF-4CB9-9EDD-2FA7FFBA5BFB}"/>
              </a:ext>
            </a:extLst>
          </p:cNvPr>
          <p:cNvSpPr txBox="1"/>
          <p:nvPr/>
        </p:nvSpPr>
        <p:spPr>
          <a:xfrm>
            <a:off x="4675450" y="3776024"/>
            <a:ext cx="6112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International Missions          Other Missions</a:t>
            </a:r>
          </a:p>
        </p:txBody>
      </p:sp>
      <p:sp>
        <p:nvSpPr>
          <p:cNvPr id="24" name="Rectangle: Top Corners Rounded 7">
            <a:extLst>
              <a:ext uri="{FF2B5EF4-FFF2-40B4-BE49-F238E27FC236}">
                <a16:creationId xmlns:a16="http://schemas.microsoft.com/office/drawing/2014/main" id="{FB5B1216-A6F2-46E7-80B1-EFCF81E4E7EF}"/>
              </a:ext>
            </a:extLst>
          </p:cNvPr>
          <p:cNvSpPr txBox="1"/>
          <p:nvPr/>
        </p:nvSpPr>
        <p:spPr>
          <a:xfrm>
            <a:off x="4659957" y="4408406"/>
            <a:ext cx="3096948"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Typhoon Yutu (‘18-‘19)</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Ebola – West Africa (’14,’15,‘19)</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American Samoa Tsunami (‘09-‘10)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Haiti Earthquake (‘10)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USS Mercy Humanitarian (‘06)</a:t>
            </a: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Top Corners Rounded 9">
            <a:extLst>
              <a:ext uri="{FF2B5EF4-FFF2-40B4-BE49-F238E27FC236}">
                <a16:creationId xmlns:a16="http://schemas.microsoft.com/office/drawing/2014/main" id="{0416D300-C8D2-4D02-9E1A-7A5C31FC4FB7}"/>
              </a:ext>
            </a:extLst>
          </p:cNvPr>
          <p:cNvSpPr txBox="1"/>
          <p:nvPr/>
        </p:nvSpPr>
        <p:spPr>
          <a:xfrm>
            <a:off x="7965260" y="4408406"/>
            <a:ext cx="3096948"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Operation Allies Welcome (‘21-‘22)</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Child Reunification (‘18)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Unaccompanied Minor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(‘14, ‘16, ‘18)</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Oil Spill Responses</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Inaugurations</a:t>
            </a: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EB5AE2F8-AEBA-432C-8483-9612B1586290}"/>
              </a:ext>
            </a:extLst>
          </p:cNvPr>
          <p:cNvSpPr txBox="1"/>
          <p:nvPr/>
        </p:nvSpPr>
        <p:spPr>
          <a:xfrm>
            <a:off x="1642157" y="3626987"/>
            <a:ext cx="251286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Native American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Missions</a:t>
            </a:r>
          </a:p>
        </p:txBody>
      </p:sp>
      <p:sp>
        <p:nvSpPr>
          <p:cNvPr id="21" name="Rectangle: Top Corners Rounded 5">
            <a:extLst>
              <a:ext uri="{FF2B5EF4-FFF2-40B4-BE49-F238E27FC236}">
                <a16:creationId xmlns:a16="http://schemas.microsoft.com/office/drawing/2014/main" id="{B74B3DAB-8B2E-44D3-94C7-4C3CA71573E0}"/>
              </a:ext>
            </a:extLst>
          </p:cNvPr>
          <p:cNvSpPr txBox="1"/>
          <p:nvPr/>
        </p:nvSpPr>
        <p:spPr>
          <a:xfrm>
            <a:off x="1386905" y="4408405"/>
            <a:ext cx="3052894"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Navajo Water Access (‘20)</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Gallup Indian Medical Center (‘16)</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Crow Flooding (‘12)</a:t>
            </a: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DEPLOYMENT MISSIONS</a:t>
            </a:r>
          </a:p>
        </p:txBody>
      </p:sp>
    </p:spTree>
    <p:extLst>
      <p:ext uri="{BB962C8B-B14F-4D97-AF65-F5344CB8AC3E}">
        <p14:creationId xmlns:p14="http://schemas.microsoft.com/office/powerpoint/2010/main" val="398030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E4CB-D43D-448D-8536-ED9A821CBBEA}"/>
              </a:ext>
            </a:extLst>
          </p:cNvPr>
          <p:cNvSpPr>
            <a:spLocks noGrp="1"/>
          </p:cNvSpPr>
          <p:nvPr>
            <p:ph type="ctrTitle"/>
          </p:nvPr>
        </p:nvSpPr>
        <p:spPr/>
        <p:txBody>
          <a:bodyPr/>
          <a:lstStyle/>
          <a:p>
            <a:r>
              <a:rPr lang="en-US" sz="3600" dirty="0"/>
              <a:t>Student Opportunities</a:t>
            </a:r>
            <a:br>
              <a:rPr lang="en-US" dirty="0"/>
            </a:br>
            <a:r>
              <a:rPr lang="en-US" sz="2400" i="1" dirty="0"/>
              <a:t>What You Can Do</a:t>
            </a:r>
            <a:endParaRPr lang="en-US" dirty="0"/>
          </a:p>
        </p:txBody>
      </p:sp>
      <p:sp>
        <p:nvSpPr>
          <p:cNvPr id="4" name="TextBox 3">
            <a:extLst>
              <a:ext uri="{FF2B5EF4-FFF2-40B4-BE49-F238E27FC236}">
                <a16:creationId xmlns:a16="http://schemas.microsoft.com/office/drawing/2014/main" id="{1C592378-13D9-46D3-8DFA-C19CEBBE9FA2}"/>
              </a:ext>
            </a:extLst>
          </p:cNvPr>
          <p:cNvSpPr txBox="1"/>
          <p:nvPr/>
        </p:nvSpPr>
        <p:spPr>
          <a:xfrm>
            <a:off x="914400" y="2782669"/>
            <a:ext cx="6560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Join the Pharmacy Student Listserv!</a:t>
            </a:r>
            <a:endParaRPr kumimoji="0" lang="en-US" altLang="en-US" sz="3000" b="1" i="1" u="none" strike="noStrike" kern="1200" cap="none" spc="0" normalizeH="0" baseline="0" noProof="0" dirty="0">
              <a:ln>
                <a:noFill/>
              </a:ln>
              <a:solidFill>
                <a:srgbClr val="FFFFFF"/>
              </a:solidFill>
              <a:effectLst/>
              <a:uLnTx/>
              <a:uFillTx/>
              <a:latin typeface="Univers Condense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descr="A picture of a USPHS officer in uniform and a pharmacy student wearing a white coat">
            <a:extLst>
              <a:ext uri="{FF2B5EF4-FFF2-40B4-BE49-F238E27FC236}">
                <a16:creationId xmlns:a16="http://schemas.microsoft.com/office/drawing/2014/main" id="{945D1DA8-D237-42E9-A589-C5384B05F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68" y="3533044"/>
            <a:ext cx="3375864" cy="2590343"/>
          </a:xfrm>
          <a:prstGeom prst="rect">
            <a:avLst/>
          </a:prstGeom>
        </p:spPr>
      </p:pic>
      <p:pic>
        <p:nvPicPr>
          <p:cNvPr id="7" name="Picture 6" descr="Two people wearing face masks while sitting and posing for the camera">
            <a:extLst>
              <a:ext uri="{FF2B5EF4-FFF2-40B4-BE49-F238E27FC236}">
                <a16:creationId xmlns:a16="http://schemas.microsoft.com/office/drawing/2014/main" id="{C98A0C82-8617-4B73-8B08-817A0B792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84" y="3540451"/>
            <a:ext cx="3581526" cy="2575531"/>
          </a:xfrm>
          <a:prstGeom prst="rect">
            <a:avLst/>
          </a:prstGeom>
        </p:spPr>
      </p:pic>
      <p:pic>
        <p:nvPicPr>
          <p:cNvPr id="9" name="Picture 8" descr="A picture of two officers in uniform standing with three other people against a wall">
            <a:extLst>
              <a:ext uri="{FF2B5EF4-FFF2-40B4-BE49-F238E27FC236}">
                <a16:creationId xmlns:a16="http://schemas.microsoft.com/office/drawing/2014/main" id="{622484C0-3B40-48C5-B55B-4AE493086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190" y="3540451"/>
            <a:ext cx="3453791" cy="2590343"/>
          </a:xfrm>
          <a:prstGeom prst="rect">
            <a:avLst/>
          </a:prstGeom>
        </p:spPr>
      </p:pic>
    </p:spTree>
    <p:extLst>
      <p:ext uri="{BB962C8B-B14F-4D97-AF65-F5344CB8AC3E}">
        <p14:creationId xmlns:p14="http://schemas.microsoft.com/office/powerpoint/2010/main" val="205524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8BDD6F-885A-4078-B53D-9D7A5E2F2C63}"/>
              </a:ext>
            </a:extLst>
          </p:cNvPr>
          <p:cNvSpPr txBox="1">
            <a:spLocks noGrp="1"/>
          </p:cNvSpPr>
          <p:nvPr>
            <p:ph type="title" idx="4294967295"/>
          </p:nvPr>
        </p:nvSpPr>
        <p:spPr bwMode="auto">
          <a:xfrm>
            <a:off x="772884" y="523642"/>
            <a:ext cx="11109080" cy="649809"/>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90000"/>
              </a:lnSpc>
              <a:spcBef>
                <a:spcPct val="20000"/>
              </a:spcBef>
              <a:spcAft>
                <a:spcPts val="0"/>
              </a:spcAft>
              <a:buClr>
                <a:srgbClr val="1F497D"/>
              </a:buClr>
              <a:buSzTx/>
              <a:buFontTx/>
              <a:buNone/>
              <a:tabLst/>
              <a:defRPr/>
            </a:pPr>
            <a:r>
              <a:rPr kumimoji="0" lang="en-US" altLang="en-US" sz="3600" b="1" i="0" u="none" strike="noStrike" kern="1200" cap="all" spc="0" normalizeH="0" baseline="0" noProof="0" dirty="0">
                <a:ln>
                  <a:noFill/>
                </a:ln>
                <a:solidFill>
                  <a:srgbClr val="123342"/>
                </a:solidFill>
                <a:effectLst/>
                <a:uLnTx/>
                <a:uFillTx/>
                <a:latin typeface="Arial"/>
                <a:ea typeface="ＭＳ Ｐゴシック"/>
                <a:cs typeface="+mn-cs"/>
              </a:rPr>
              <a:t>JRCOSTEP</a:t>
            </a:r>
          </a:p>
        </p:txBody>
      </p:sp>
      <p:sp>
        <p:nvSpPr>
          <p:cNvPr id="11" name="TextBox 4">
            <a:extLst>
              <a:ext uri="{FF2B5EF4-FFF2-40B4-BE49-F238E27FC236}">
                <a16:creationId xmlns:a16="http://schemas.microsoft.com/office/drawing/2014/main" id="{54BE80F7-4449-405F-9CB6-13F5AD4445A0}"/>
              </a:ext>
            </a:extLst>
          </p:cNvPr>
          <p:cNvSpPr txBox="1">
            <a:spLocks noChangeArrowheads="1"/>
          </p:cNvSpPr>
          <p:nvPr/>
        </p:nvSpPr>
        <p:spPr bwMode="auto">
          <a:xfrm>
            <a:off x="772884" y="1173451"/>
            <a:ext cx="6256421" cy="4745915"/>
          </a:xfrm>
          <a:prstGeom prst="rect">
            <a:avLst/>
          </a:prstGeom>
          <a:noFill/>
          <a:ln>
            <a:noFill/>
          </a:ln>
        </p:spPr>
        <p:txBody>
          <a:bodyPr wrap="square">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No obligation after graduation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400" b="1"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ＭＳ Ｐゴシック" pitchFamily="34" charset="-128"/>
                <a:cs typeface="+mn-cs"/>
              </a:rPr>
              <a:t>Eligibility</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1</a:t>
            </a: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 years of study towards a PharmD </a:t>
            </a:r>
          </a:p>
          <a:p>
            <a:pPr marL="457200" marR="0" lvl="1" indent="0" algn="l" defTabSz="914400" rtl="0" eaLnBrk="1" fontAlgn="auto" latinLnBrk="0" hangingPunct="1">
              <a:lnSpc>
                <a:spcPct val="100000"/>
              </a:lnSpc>
              <a:spcBef>
                <a:spcPct val="20000"/>
              </a:spcBef>
              <a:spcAft>
                <a:spcPts val="0"/>
              </a:spcAft>
              <a:buClrTx/>
              <a:buSzTx/>
              <a:tabLst/>
              <a:defRPr/>
            </a:pPr>
            <a:endPar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ＭＳ Ｐゴシック" pitchFamily="34" charset="-128"/>
                <a:cs typeface="+mn-cs"/>
              </a:rPr>
              <a:t>Benefits</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Paid salary during externship (work 1 to 4 months during school breaks)</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Tax-free housing allowance</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Learn more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hlinkClick r:id="rId3"/>
              </a:rPr>
              <a:t>JRCOSTEP -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hlinkClick r:id="rId4"/>
              </a:rPr>
              <a:t>https://www.usphs.gov/students/</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a:t>
            </a: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 name="Picture 13" descr="Nurse officer in uniform practicing IV insertion. ">
            <a:extLst>
              <a:ext uri="{FF2B5EF4-FFF2-40B4-BE49-F238E27FC236}">
                <a16:creationId xmlns:a16="http://schemas.microsoft.com/office/drawing/2014/main" id="{226A1B8F-CFC2-47C0-A87C-3996826CF9A5}"/>
              </a:ext>
            </a:extLst>
          </p:cNvPr>
          <p:cNvPicPr>
            <a:picLocks noChangeAspect="1"/>
          </p:cNvPicPr>
          <p:nvPr/>
        </p:nvPicPr>
        <p:blipFill>
          <a:blip r:embed="rId5"/>
          <a:stretch>
            <a:fillRect/>
          </a:stretch>
        </p:blipFill>
        <p:spPr>
          <a:xfrm>
            <a:off x="7222204" y="1783705"/>
            <a:ext cx="4659760" cy="2870177"/>
          </a:xfrm>
          <a:prstGeom prst="rect">
            <a:avLst/>
          </a:prstGeom>
        </p:spPr>
      </p:pic>
      <p:sp>
        <p:nvSpPr>
          <p:cNvPr id="13" name="Text Placeholder 5">
            <a:extLst>
              <a:ext uri="{FF2B5EF4-FFF2-40B4-BE49-F238E27FC236}">
                <a16:creationId xmlns:a16="http://schemas.microsoft.com/office/drawing/2014/main" id="{D7C4ADA7-1250-45EE-963D-EE23773C9783}"/>
              </a:ext>
            </a:extLst>
          </p:cNvPr>
          <p:cNvSpPr txBox="1">
            <a:spLocks/>
          </p:cNvSpPr>
          <p:nvPr/>
        </p:nvSpPr>
        <p:spPr>
          <a:xfrm>
            <a:off x="7222204" y="6341319"/>
            <a:ext cx="3979862"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ct val="20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JRCOSTEP</a:t>
            </a:r>
          </a:p>
        </p:txBody>
      </p:sp>
    </p:spTree>
    <p:extLst>
      <p:ext uri="{BB962C8B-B14F-4D97-AF65-F5344CB8AC3E}">
        <p14:creationId xmlns:p14="http://schemas.microsoft.com/office/powerpoint/2010/main" val="33616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E841CDC-BE45-49E9-8D55-7E3C9CDB6C2D}"/>
              </a:ext>
            </a:extLst>
          </p:cNvPr>
          <p:cNvSpPr txBox="1">
            <a:spLocks noChangeArrowheads="1"/>
          </p:cNvSpPr>
          <p:nvPr/>
        </p:nvSpPr>
        <p:spPr bwMode="auto">
          <a:xfrm>
            <a:off x="756557" y="938654"/>
            <a:ext cx="8266747" cy="506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PHS service obligation equal to twice time sponsored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1" i="0" u="none" strike="noStrike" kern="1200" cap="none" spc="0" normalizeH="0" baseline="0" noProof="0" dirty="0">
                <a:ln>
                  <a:noFill/>
                </a:ln>
                <a:solidFill>
                  <a:srgbClr val="000000"/>
                </a:solidFill>
                <a:effectLst/>
                <a:uLnTx/>
                <a:uFillTx/>
                <a:latin typeface="Arial"/>
                <a:ea typeface="ＭＳ Ｐゴシック" pitchFamily="34" charset="-128"/>
                <a:cs typeface="+mn-cs"/>
              </a:rPr>
              <a:t>Eligibility</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Pharmacy students within 1 year of receiving a degree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1" i="0" u="none" strike="noStrike" kern="1200" cap="none" spc="0" normalizeH="0" baseline="0" noProof="0" dirty="0">
                <a:ln>
                  <a:noFill/>
                </a:ln>
                <a:solidFill>
                  <a:srgbClr val="000000"/>
                </a:solidFill>
                <a:effectLst/>
                <a:uLnTx/>
                <a:uFillTx/>
                <a:latin typeface="Arial"/>
                <a:ea typeface="ＭＳ Ｐゴシック" pitchFamily="34" charset="-128"/>
                <a:cs typeface="+mn-cs"/>
              </a:rPr>
              <a:t>Benefits</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Up to 12 months of full pay and benefits while finishing coursework </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Full-time position as a PHS officer immediately upon graduation</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Tax-free housing allowance</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Free health care coverage through TRICARE</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Arial"/>
                <a:ea typeface="ＭＳ Ｐゴシック" pitchFamily="34" charset="-128"/>
                <a:cs typeface="+mn-cs"/>
              </a:rPr>
              <a:t>Learn more at: </a:t>
            </a:r>
            <a:r>
              <a:rPr kumimoji="0" lang="en-US" altLang="en-US" sz="2200" b="0" i="0" u="sng" strike="noStrike" kern="1200" cap="none" spc="0" normalizeH="0" baseline="0" noProof="0" dirty="0">
                <a:ln>
                  <a:noFill/>
                </a:ln>
                <a:solidFill>
                  <a:srgbClr val="000000"/>
                </a:solidFill>
                <a:effectLst/>
                <a:uLnTx/>
                <a:uFillTx/>
                <a:latin typeface="Arial"/>
                <a:ea typeface="ＭＳ Ｐゴシック" pitchFamily="34" charset="-128"/>
                <a:cs typeface="+mn-cs"/>
              </a:rPr>
              <a:t>SRCOSTEP </a:t>
            </a:r>
            <a:r>
              <a:rPr kumimoji="0" lang="en-US" altLang="en-US" sz="2200" b="0" i="0" u="sng" strike="noStrike" kern="1200" cap="none" spc="0" normalizeH="0" baseline="0" noProof="0" dirty="0">
                <a:ln>
                  <a:noFill/>
                </a:ln>
                <a:solidFill>
                  <a:srgbClr val="000000"/>
                </a:solidFill>
                <a:effectLst/>
                <a:uLnTx/>
                <a:uFillTx/>
                <a:latin typeface="Arial"/>
                <a:ea typeface="+mn-ea"/>
                <a:cs typeface="+mn-cs"/>
                <a:hlinkClick r:id="rId3"/>
              </a:rPr>
              <a:t>- </a:t>
            </a:r>
            <a:r>
              <a:rPr kumimoji="0" lang="en-US" altLang="en-US" sz="2200" b="0" i="0" u="sng" strike="noStrike" kern="1200" cap="none" spc="0" normalizeH="0" baseline="0" noProof="0" dirty="0">
                <a:ln>
                  <a:noFill/>
                </a:ln>
                <a:solidFill>
                  <a:srgbClr val="000000"/>
                </a:solidFill>
                <a:effectLst/>
                <a:uLnTx/>
                <a:uFillTx/>
                <a:latin typeface="Arial"/>
                <a:ea typeface="+mn-ea"/>
                <a:cs typeface="+mn-cs"/>
                <a:hlinkClick r:id="rId4"/>
              </a:rPr>
              <a:t>https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hlinkClick r:id="rId4"/>
              </a:rPr>
              <a:t>://www.usphs.gov/students/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endParaRPr>
          </a:p>
        </p:txBody>
      </p:sp>
      <p:sp>
        <p:nvSpPr>
          <p:cNvPr id="4" name="Title 1">
            <a:extLst>
              <a:ext uri="{FF2B5EF4-FFF2-40B4-BE49-F238E27FC236}">
                <a16:creationId xmlns:a16="http://schemas.microsoft.com/office/drawing/2014/main" id="{C6287A51-3F83-4A86-9093-BAB151FA02C3}"/>
              </a:ext>
            </a:extLst>
          </p:cNvPr>
          <p:cNvSpPr txBox="1">
            <a:spLocks noGrp="1"/>
          </p:cNvSpPr>
          <p:nvPr>
            <p:ph type="title" idx="4294967295"/>
          </p:nvPr>
        </p:nvSpPr>
        <p:spPr bwMode="auto">
          <a:xfrm>
            <a:off x="756557" y="419858"/>
            <a:ext cx="11311396" cy="5902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1F497D"/>
              </a:buClr>
              <a:buSzTx/>
              <a:buFontTx/>
              <a:buNone/>
              <a:tabLst/>
              <a:defRPr/>
            </a:pPr>
            <a:r>
              <a:rPr kumimoji="0" lang="en-US" sz="3600" b="1" i="0" u="none" strike="noStrike" kern="1200" cap="all" spc="0" normalizeH="0" baseline="0" noProof="0" dirty="0">
                <a:ln>
                  <a:noFill/>
                </a:ln>
                <a:solidFill>
                  <a:srgbClr val="123342"/>
                </a:solidFill>
                <a:effectLst/>
                <a:uLnTx/>
                <a:uFillTx/>
                <a:latin typeface="Arial"/>
                <a:ea typeface="ＭＳ Ｐゴシック" pitchFamily="34" charset="-128"/>
                <a:cs typeface="+mn-cs"/>
              </a:rPr>
              <a:t>SRCOSTEP</a:t>
            </a:r>
          </a:p>
        </p:txBody>
      </p:sp>
      <p:sp>
        <p:nvSpPr>
          <p:cNvPr id="6" name="Text Placeholder 3">
            <a:extLst>
              <a:ext uri="{FF2B5EF4-FFF2-40B4-BE49-F238E27FC236}">
                <a16:creationId xmlns:a16="http://schemas.microsoft.com/office/drawing/2014/main" id="{5C2A9F22-2E09-47B8-B531-61A8E810BBBC}"/>
              </a:ext>
            </a:extLst>
          </p:cNvPr>
          <p:cNvSpPr txBox="1">
            <a:spLocks/>
          </p:cNvSpPr>
          <p:nvPr/>
        </p:nvSpPr>
        <p:spPr>
          <a:xfrm>
            <a:off x="7222204" y="6341319"/>
            <a:ext cx="3979862"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ct val="20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SRCOSTEP</a:t>
            </a:r>
          </a:p>
        </p:txBody>
      </p:sp>
      <p:pic>
        <p:nvPicPr>
          <p:cNvPr id="7" name="Picture 6" descr="Nurse officer in uniform practicing suturing. ">
            <a:extLst>
              <a:ext uri="{FF2B5EF4-FFF2-40B4-BE49-F238E27FC236}">
                <a16:creationId xmlns:a16="http://schemas.microsoft.com/office/drawing/2014/main" id="{8D974E99-DA92-44F4-8BAA-40311E483EC6}"/>
              </a:ext>
            </a:extLst>
          </p:cNvPr>
          <p:cNvPicPr>
            <a:picLocks noChangeAspect="1"/>
          </p:cNvPicPr>
          <p:nvPr/>
        </p:nvPicPr>
        <p:blipFill>
          <a:blip r:embed="rId5"/>
          <a:stretch>
            <a:fillRect/>
          </a:stretch>
        </p:blipFill>
        <p:spPr>
          <a:xfrm>
            <a:off x="9064104" y="938654"/>
            <a:ext cx="2963048" cy="4116520"/>
          </a:xfrm>
          <a:prstGeom prst="rect">
            <a:avLst/>
          </a:prstGeom>
        </p:spPr>
      </p:pic>
    </p:spTree>
    <p:extLst>
      <p:ext uri="{BB962C8B-B14F-4D97-AF65-F5344CB8AC3E}">
        <p14:creationId xmlns:p14="http://schemas.microsoft.com/office/powerpoint/2010/main" val="419538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626655-6075-42ED-9189-2D824B9DB790}"/>
              </a:ext>
            </a:extLst>
          </p:cNvPr>
          <p:cNvSpPr>
            <a:spLocks noGrp="1"/>
          </p:cNvSpPr>
          <p:nvPr>
            <p:ph type="title"/>
          </p:nvPr>
        </p:nvSpPr>
        <p:spPr/>
        <p:txBody>
          <a:bodyPr>
            <a:normAutofit/>
          </a:bodyPr>
          <a:lstStyle/>
          <a:p>
            <a:r>
              <a:rPr lang="en-US" sz="3600" dirty="0"/>
              <a:t>Educational and Training Opportunities</a:t>
            </a:r>
          </a:p>
        </p:txBody>
      </p:sp>
      <p:sp>
        <p:nvSpPr>
          <p:cNvPr id="2" name="Content Placeholder 1">
            <a:extLst>
              <a:ext uri="{FF2B5EF4-FFF2-40B4-BE49-F238E27FC236}">
                <a16:creationId xmlns:a16="http://schemas.microsoft.com/office/drawing/2014/main" id="{B4415F29-AB9F-477D-AA04-2FB55EF5F83D}"/>
              </a:ext>
            </a:extLst>
          </p:cNvPr>
          <p:cNvSpPr>
            <a:spLocks noGrp="1"/>
          </p:cNvSpPr>
          <p:nvPr>
            <p:ph idx="1"/>
          </p:nvPr>
        </p:nvSpPr>
        <p:spPr>
          <a:xfrm>
            <a:off x="609600" y="1552941"/>
            <a:ext cx="10972800" cy="4250699"/>
          </a:xfrm>
        </p:spPr>
        <p:txBody>
          <a:bodyPr/>
          <a:lstStyle/>
          <a:p>
            <a:r>
              <a:rPr lang="en-US" sz="2800" dirty="0"/>
              <a:t>Pharmacy Student Experiential Clinical Opportunities:</a:t>
            </a:r>
          </a:p>
          <a:p>
            <a:pPr lvl="1">
              <a:buFont typeface="Arial" panose="020B0604020202020204" pitchFamily="34" charset="0"/>
              <a:buChar char="•"/>
            </a:pPr>
            <a:r>
              <a:rPr lang="en-US" sz="2800" b="1" dirty="0"/>
              <a:t>Indian Health Service</a:t>
            </a:r>
          </a:p>
          <a:p>
            <a:pPr lvl="1">
              <a:buFont typeface="Arial" panose="020B0604020202020204" pitchFamily="34" charset="0"/>
              <a:buChar char="•"/>
            </a:pPr>
            <a:r>
              <a:rPr lang="en-US" sz="2800" b="1" dirty="0"/>
              <a:t>Bureau of Prisons</a:t>
            </a:r>
          </a:p>
          <a:p>
            <a:pPr marL="0" indent="0">
              <a:buNone/>
            </a:pPr>
            <a:endParaRPr lang="en-US" sz="2800" dirty="0"/>
          </a:p>
          <a:p>
            <a:r>
              <a:rPr lang="en-US" sz="2800" dirty="0"/>
              <a:t>Pharmacy Student Experiential Programs:</a:t>
            </a:r>
            <a:r>
              <a:rPr lang="en-US" sz="2800" b="1" dirty="0"/>
              <a:t> </a:t>
            </a:r>
          </a:p>
          <a:p>
            <a:pPr lvl="1">
              <a:buFont typeface="Arial" panose="020B0604020202020204" pitchFamily="34" charset="0"/>
              <a:buChar char="•"/>
            </a:pPr>
            <a:r>
              <a:rPr lang="en-US" sz="2800" b="1" dirty="0"/>
              <a:t>CDC</a:t>
            </a:r>
            <a:endParaRPr lang="en-US" sz="2800" dirty="0"/>
          </a:p>
          <a:p>
            <a:pPr lvl="1">
              <a:buFont typeface="Arial" panose="020B0604020202020204" pitchFamily="34" charset="0"/>
              <a:buChar char="•"/>
            </a:pPr>
            <a:r>
              <a:rPr lang="en-US" sz="2800" b="1" dirty="0"/>
              <a:t>FDA  </a:t>
            </a:r>
          </a:p>
          <a:p>
            <a:pPr marL="234950" indent="0">
              <a:buNone/>
            </a:pPr>
            <a:endParaRPr lang="en-US" dirty="0"/>
          </a:p>
        </p:txBody>
      </p:sp>
      <p:sp>
        <p:nvSpPr>
          <p:cNvPr id="5" name="Text Placeholder 4">
            <a:extLst>
              <a:ext uri="{FF2B5EF4-FFF2-40B4-BE49-F238E27FC236}">
                <a16:creationId xmlns:a16="http://schemas.microsoft.com/office/drawing/2014/main" id="{D807B893-8C53-4F3E-8C29-BF5465F5E3D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17391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1ACA2D-A498-4997-81B2-28A992D69FE4}"/>
              </a:ext>
            </a:extLst>
          </p:cNvPr>
          <p:cNvSpPr>
            <a:spLocks noGrp="1"/>
          </p:cNvSpPr>
          <p:nvPr>
            <p:ph type="title"/>
          </p:nvPr>
        </p:nvSpPr>
        <p:spPr>
          <a:xfrm>
            <a:off x="609600" y="484459"/>
            <a:ext cx="10972800" cy="679735"/>
          </a:xfrm>
        </p:spPr>
        <p:txBody>
          <a:bodyPr>
            <a:normAutofit/>
          </a:bodyPr>
          <a:lstStyle/>
          <a:p>
            <a:r>
              <a:rPr lang="en-US" altLang="en-US" sz="3600" dirty="0"/>
              <a:t>Post-Graduate Opportunities</a:t>
            </a:r>
            <a:endParaRPr lang="en-US" sz="3600" dirty="0"/>
          </a:p>
        </p:txBody>
      </p:sp>
      <p:sp>
        <p:nvSpPr>
          <p:cNvPr id="2" name="Content Placeholder 1">
            <a:extLst>
              <a:ext uri="{FF2B5EF4-FFF2-40B4-BE49-F238E27FC236}">
                <a16:creationId xmlns:a16="http://schemas.microsoft.com/office/drawing/2014/main" id="{7F5DAA02-3D01-4AB2-ADAB-71324EB6A6D2}"/>
              </a:ext>
            </a:extLst>
          </p:cNvPr>
          <p:cNvSpPr>
            <a:spLocks noGrp="1"/>
          </p:cNvSpPr>
          <p:nvPr>
            <p:ph idx="1"/>
          </p:nvPr>
        </p:nvSpPr>
        <p:spPr>
          <a:xfrm>
            <a:off x="609600" y="1306286"/>
            <a:ext cx="10972800" cy="4387520"/>
          </a:xfrm>
        </p:spPr>
        <p:txBody>
          <a:bodyPr>
            <a:normAutofit fontScale="92500" lnSpcReduction="20000"/>
          </a:bodyPr>
          <a:lstStyle/>
          <a:p>
            <a:pPr>
              <a:lnSpc>
                <a:spcPct val="90000"/>
              </a:lnSpc>
            </a:pPr>
            <a:r>
              <a:rPr lang="en-US" altLang="en-US" sz="2000" b="1" dirty="0">
                <a:ea typeface="ＭＳ Ｐゴシック" pitchFamily="34" charset="-128"/>
              </a:rPr>
              <a:t>Indian Health Service Residency Program </a:t>
            </a:r>
          </a:p>
          <a:p>
            <a:pPr lvl="1">
              <a:lnSpc>
                <a:spcPct val="90000"/>
              </a:lnSpc>
              <a:buFont typeface="Arial" panose="020B0604020202020204" pitchFamily="34" charset="0"/>
              <a:buChar char="•"/>
            </a:pPr>
            <a:r>
              <a:rPr lang="en-US" altLang="en-US" dirty="0">
                <a:ea typeface="ＭＳ Ｐゴシック" pitchFamily="34" charset="-128"/>
              </a:rPr>
              <a:t>PGY1 and PGY2 Pharmacy Practice Residencies  </a:t>
            </a:r>
          </a:p>
          <a:p>
            <a:pPr lvl="1">
              <a:lnSpc>
                <a:spcPct val="90000"/>
              </a:lnSpc>
              <a:buFont typeface="Arial" panose="020B0604020202020204" pitchFamily="34" charset="0"/>
              <a:buChar char="•"/>
            </a:pPr>
            <a:r>
              <a:rPr lang="en-US" altLang="en-US" dirty="0">
                <a:ea typeface="ＭＳ Ｐゴシック" pitchFamily="34" charset="-128"/>
                <a:hlinkClick r:id="rId3"/>
              </a:rPr>
              <a:t>IHS Residency Program</a:t>
            </a:r>
            <a:r>
              <a:rPr lang="en-US" altLang="en-US" dirty="0">
                <a:ea typeface="ＭＳ Ｐゴシック" pitchFamily="34" charset="-128"/>
              </a:rPr>
              <a:t>  </a:t>
            </a:r>
          </a:p>
          <a:p>
            <a:pPr>
              <a:lnSpc>
                <a:spcPct val="90000"/>
              </a:lnSpc>
              <a:buClr>
                <a:schemeClr val="tx2"/>
              </a:buClr>
            </a:pPr>
            <a:endParaRPr lang="en-US" altLang="en-US" sz="2000" b="1" dirty="0">
              <a:ea typeface="ＭＳ Ｐゴシック" pitchFamily="34" charset="-128"/>
            </a:endParaRPr>
          </a:p>
          <a:p>
            <a:pPr>
              <a:lnSpc>
                <a:spcPct val="90000"/>
              </a:lnSpc>
            </a:pPr>
            <a:r>
              <a:rPr lang="en-US" altLang="en-US" sz="2000" b="1" dirty="0">
                <a:ea typeface="ＭＳ Ｐゴシック" pitchFamily="34" charset="-128"/>
              </a:rPr>
              <a:t>Bureau of Prisons Residency Program </a:t>
            </a:r>
          </a:p>
          <a:p>
            <a:pPr lvl="1">
              <a:lnSpc>
                <a:spcPct val="90000"/>
              </a:lnSpc>
              <a:buFont typeface="Arial" panose="020B0604020202020204" pitchFamily="34" charset="0"/>
              <a:buChar char="•"/>
            </a:pPr>
            <a:r>
              <a:rPr lang="en-US" altLang="en-US" dirty="0">
                <a:ea typeface="ＭＳ Ｐゴシック" pitchFamily="34" charset="-128"/>
              </a:rPr>
              <a:t>Clinical Pharmaceutical Care and Primary Care </a:t>
            </a:r>
          </a:p>
          <a:p>
            <a:pPr lvl="1">
              <a:lnSpc>
                <a:spcPct val="90000"/>
              </a:lnSpc>
              <a:buFont typeface="Arial" panose="020B0604020202020204" pitchFamily="34" charset="0"/>
              <a:buChar char="•"/>
            </a:pPr>
            <a:r>
              <a:rPr lang="en-US" altLang="en-US" u="sng" dirty="0">
                <a:ea typeface="ＭＳ Ｐゴシック" pitchFamily="34" charset="-128"/>
                <a:hlinkClick r:id="rId4"/>
              </a:rPr>
              <a:t>BOP Student Programs</a:t>
            </a:r>
            <a:endParaRPr lang="en-US" altLang="en-US" u="sng" dirty="0">
              <a:ea typeface="ＭＳ Ｐゴシック" pitchFamily="34" charset="-128"/>
            </a:endParaRPr>
          </a:p>
          <a:p>
            <a:pPr lvl="1">
              <a:lnSpc>
                <a:spcPct val="90000"/>
              </a:lnSpc>
              <a:buClr>
                <a:schemeClr val="tx2"/>
              </a:buClr>
              <a:buFont typeface="Calibri" pitchFamily="34" charset="0"/>
              <a:buChar char="-"/>
            </a:pPr>
            <a:endParaRPr lang="en-US" altLang="en-US" dirty="0">
              <a:ea typeface="ＭＳ Ｐゴシック" pitchFamily="34" charset="-128"/>
            </a:endParaRPr>
          </a:p>
          <a:p>
            <a:pPr>
              <a:lnSpc>
                <a:spcPct val="90000"/>
              </a:lnSpc>
            </a:pPr>
            <a:r>
              <a:rPr lang="en-US" altLang="en-US" sz="2000" b="1" dirty="0">
                <a:ea typeface="ＭＳ Ｐゴシック" pitchFamily="34" charset="-128"/>
              </a:rPr>
              <a:t>NIH Clinical Center Pharmacy Department </a:t>
            </a:r>
          </a:p>
          <a:p>
            <a:pPr lvl="1">
              <a:lnSpc>
                <a:spcPct val="90000"/>
              </a:lnSpc>
              <a:buFont typeface="Arial" panose="020B0604020202020204" pitchFamily="34" charset="0"/>
              <a:buChar char="•"/>
            </a:pPr>
            <a:r>
              <a:rPr lang="en-US" altLang="en-US" dirty="0">
                <a:ea typeface="ＭＳ Ｐゴシック" pitchFamily="34" charset="-128"/>
              </a:rPr>
              <a:t>Pharmacokinetics/Pharmacogenetics Fellowship</a:t>
            </a:r>
          </a:p>
          <a:p>
            <a:pPr lvl="1">
              <a:lnSpc>
                <a:spcPct val="90000"/>
              </a:lnSpc>
              <a:buFont typeface="Arial" panose="020B0604020202020204" pitchFamily="34" charset="0"/>
              <a:buChar char="•"/>
            </a:pPr>
            <a:r>
              <a:rPr lang="en-US" altLang="en-US" dirty="0">
                <a:ea typeface="ＭＳ Ｐゴシック" pitchFamily="34" charset="-128"/>
              </a:rPr>
              <a:t>PGY2 Oncology Specialty Residency</a:t>
            </a:r>
          </a:p>
          <a:p>
            <a:pPr lvl="1">
              <a:lnSpc>
                <a:spcPct val="90000"/>
              </a:lnSpc>
              <a:buFont typeface="Arial" panose="020B0604020202020204" pitchFamily="34" charset="0"/>
              <a:buChar char="•"/>
            </a:pPr>
            <a:r>
              <a:rPr lang="en-US" altLang="en-US" u="sng" dirty="0">
                <a:ea typeface="ＭＳ Ｐゴシック" pitchFamily="34" charset="-128"/>
                <a:hlinkClick r:id="rId5"/>
              </a:rPr>
              <a:t>NIH Pharmacy Department</a:t>
            </a:r>
            <a:endParaRPr lang="en-US" altLang="en-US" u="sng" dirty="0">
              <a:ea typeface="ＭＳ Ｐゴシック" pitchFamily="34" charset="-128"/>
            </a:endParaRPr>
          </a:p>
          <a:p>
            <a:pPr marL="695325" lvl="1" indent="0">
              <a:lnSpc>
                <a:spcPct val="90000"/>
              </a:lnSpc>
              <a:buNone/>
            </a:pPr>
            <a:endParaRPr lang="en-US" altLang="en-US" u="sng" dirty="0">
              <a:ea typeface="ＭＳ Ｐゴシック" pitchFamily="34" charset="-128"/>
            </a:endParaRPr>
          </a:p>
          <a:p>
            <a:r>
              <a:rPr lang="en-US" sz="2000" b="1" dirty="0">
                <a:hlinkClick r:id="rId6">
                  <a:extLst>
                    <a:ext uri="{A12FA001-AC4F-418D-AE19-62706E023703}">
                      <ahyp:hlinkClr xmlns:ahyp="http://schemas.microsoft.com/office/drawing/2018/hyperlinkcolor" val="tx"/>
                    </a:ext>
                  </a:extLst>
                </a:hlinkClick>
              </a:rPr>
              <a:t>FDA Regulatory Pharmaceutical Fellowship</a:t>
            </a:r>
            <a:endParaRPr lang="en-US" sz="2000" b="1" dirty="0"/>
          </a:p>
          <a:p>
            <a:pPr lvl="1"/>
            <a:r>
              <a:rPr lang="en-US" sz="1800" dirty="0"/>
              <a:t>Includes rotations with the pharmaceutical industry</a:t>
            </a:r>
          </a:p>
          <a:p>
            <a:endParaRPr lang="en-US" sz="2000" b="1" dirty="0"/>
          </a:p>
        </p:txBody>
      </p:sp>
      <p:sp>
        <p:nvSpPr>
          <p:cNvPr id="5" name="Text Placeholder 4">
            <a:extLst>
              <a:ext uri="{FF2B5EF4-FFF2-40B4-BE49-F238E27FC236}">
                <a16:creationId xmlns:a16="http://schemas.microsoft.com/office/drawing/2014/main" id="{4F7947EA-9866-4E61-BAAE-3C09546A0C71}"/>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215818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EE47C-F71B-4E56-8568-1EC9A5603034}"/>
              </a:ext>
            </a:extLst>
          </p:cNvPr>
          <p:cNvSpPr>
            <a:spLocks noGrp="1"/>
          </p:cNvSpPr>
          <p:nvPr>
            <p:ph type="title"/>
          </p:nvPr>
        </p:nvSpPr>
        <p:spPr/>
        <p:txBody>
          <a:bodyPr>
            <a:normAutofit fontScale="90000"/>
          </a:bodyPr>
          <a:lstStyle/>
          <a:p>
            <a:r>
              <a:rPr lang="en-US" sz="3600" b="1" dirty="0">
                <a:solidFill>
                  <a:srgbClr val="123342"/>
                </a:solidFill>
                <a:latin typeface="Arial"/>
                <a:ea typeface="+mn-ea"/>
                <a:cs typeface="Arial"/>
              </a:rPr>
              <a:t>ARE YOU READY?</a:t>
            </a:r>
            <a:br>
              <a:rPr lang="en-US" sz="3200" b="1" dirty="0">
                <a:latin typeface="Arial" panose="020B0604020202020204" pitchFamily="34" charset="0"/>
                <a:ea typeface="+mn-ea"/>
                <a:cs typeface="Arial" panose="020B0604020202020204" pitchFamily="34" charset="0"/>
              </a:rPr>
            </a:br>
            <a:r>
              <a:rPr lang="en-US" sz="3100" dirty="0">
                <a:solidFill>
                  <a:srgbClr val="6F8E9C"/>
                </a:solidFill>
                <a:latin typeface="Arial"/>
                <a:ea typeface="+mn-ea"/>
                <a:cs typeface="Arial"/>
              </a:rPr>
              <a:t>HERE IS HOW YOU GET STARTED…</a:t>
            </a:r>
            <a:endParaRPr lang="en-US" sz="3100" dirty="0">
              <a:latin typeface="Arial"/>
              <a:cs typeface="Arial"/>
            </a:endParaRPr>
          </a:p>
        </p:txBody>
      </p:sp>
      <p:sp>
        <p:nvSpPr>
          <p:cNvPr id="5" name="Text Placeholder 4">
            <a:extLst>
              <a:ext uri="{FF2B5EF4-FFF2-40B4-BE49-F238E27FC236}">
                <a16:creationId xmlns:a16="http://schemas.microsoft.com/office/drawing/2014/main" id="{9E94A5D5-126A-4766-A4C9-43DC90F512B2}"/>
              </a:ext>
            </a:extLst>
          </p:cNvPr>
          <p:cNvSpPr>
            <a:spLocks noGrp="1"/>
          </p:cNvSpPr>
          <p:nvPr>
            <p:ph type="body" sz="quarter" idx="10"/>
          </p:nvPr>
        </p:nvSpPr>
        <p:spPr/>
        <p:txBody>
          <a:bodyPr/>
          <a:lstStyle/>
          <a:p>
            <a:r>
              <a:rPr lang="en-US" dirty="0"/>
              <a:t>Ready to Serve?</a:t>
            </a:r>
          </a:p>
        </p:txBody>
      </p:sp>
      <p:pic>
        <p:nvPicPr>
          <p:cNvPr id="17" name="Picture 16" descr="Apply to USPHS Commissioned Corps">
            <a:extLst>
              <a:ext uri="{FF2B5EF4-FFF2-40B4-BE49-F238E27FC236}">
                <a16:creationId xmlns:a16="http://schemas.microsoft.com/office/drawing/2014/main" id="{64B4749D-09F4-4C3E-86E4-44B919A44120}"/>
              </a:ext>
            </a:extLst>
          </p:cNvPr>
          <p:cNvPicPr>
            <a:picLocks noChangeAspect="1"/>
          </p:cNvPicPr>
          <p:nvPr/>
        </p:nvPicPr>
        <p:blipFill>
          <a:blip r:embed="rId3"/>
          <a:stretch>
            <a:fillRect/>
          </a:stretch>
        </p:blipFill>
        <p:spPr>
          <a:xfrm>
            <a:off x="7199847" y="1631196"/>
            <a:ext cx="4671995" cy="3106510"/>
          </a:xfrm>
          <a:prstGeom prst="rect">
            <a:avLst/>
          </a:prstGeom>
        </p:spPr>
      </p:pic>
      <p:graphicFrame>
        <p:nvGraphicFramePr>
          <p:cNvPr id="18" name="Diagram 17">
            <a:extLst>
              <a:ext uri="{FF2B5EF4-FFF2-40B4-BE49-F238E27FC236}">
                <a16:creationId xmlns:a16="http://schemas.microsoft.com/office/drawing/2014/main" id="{9B40D442-2889-49D1-9F3B-CD4CB5CE1FE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9959234"/>
              </p:ext>
            </p:extLst>
          </p:nvPr>
        </p:nvGraphicFramePr>
        <p:xfrm>
          <a:off x="320158" y="1371815"/>
          <a:ext cx="6357089" cy="4452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86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34CED-4EB7-4157-BFE8-A7AB4D213D93}"/>
              </a:ext>
            </a:extLst>
          </p:cNvPr>
          <p:cNvSpPr>
            <a:spLocks noGrp="1"/>
          </p:cNvSpPr>
          <p:nvPr>
            <p:ph type="title"/>
          </p:nvPr>
        </p:nvSpPr>
        <p:spPr/>
        <p:txBody>
          <a:bodyPr>
            <a:normAutofit/>
          </a:bodyPr>
          <a:lstStyle/>
          <a:p>
            <a:r>
              <a:rPr lang="en-US" sz="3600" dirty="0"/>
              <a:t>Pharmacist Officer Required Qualifications</a:t>
            </a:r>
          </a:p>
        </p:txBody>
      </p:sp>
      <p:sp>
        <p:nvSpPr>
          <p:cNvPr id="2" name="Content Placeholder 1">
            <a:extLst>
              <a:ext uri="{FF2B5EF4-FFF2-40B4-BE49-F238E27FC236}">
                <a16:creationId xmlns:a16="http://schemas.microsoft.com/office/drawing/2014/main" id="{A4516364-41B9-47D1-93B1-659CB8EB0930}"/>
              </a:ext>
            </a:extLst>
          </p:cNvPr>
          <p:cNvSpPr>
            <a:spLocks noGrp="1"/>
          </p:cNvSpPr>
          <p:nvPr>
            <p:ph idx="1"/>
          </p:nvPr>
        </p:nvSpPr>
        <p:spPr>
          <a:xfrm>
            <a:off x="229266" y="1371815"/>
            <a:ext cx="9047738" cy="4655761"/>
          </a:xfrm>
        </p:spPr>
        <p:txBody>
          <a:bodyPr>
            <a:normAutofit fontScale="92500" lnSpcReduction="20000"/>
          </a:bodyPr>
          <a:lstStyle/>
          <a:p>
            <a:pPr lvl="1">
              <a:buFont typeface="Arial" charset="0"/>
              <a:buChar char="•"/>
              <a:defRPr/>
            </a:pPr>
            <a:r>
              <a:rPr lang="en-US" sz="2600" dirty="0">
                <a:solidFill>
                  <a:srgbClr val="000000"/>
                </a:solidFill>
              </a:rPr>
              <a:t>U.S. citizen</a:t>
            </a:r>
          </a:p>
          <a:p>
            <a:pPr lvl="1">
              <a:buFont typeface="Arial" charset="0"/>
              <a:buChar char="•"/>
              <a:defRPr/>
            </a:pPr>
            <a:r>
              <a:rPr lang="en-US" sz="2600" dirty="0">
                <a:solidFill>
                  <a:schemeClr val="tx1"/>
                </a:solidFill>
              </a:rPr>
              <a:t>Mandatory eight-year commissioned service obligation</a:t>
            </a:r>
          </a:p>
          <a:p>
            <a:pPr lvl="1">
              <a:buFont typeface="Arial" charset="0"/>
              <a:buChar char="•"/>
              <a:defRPr/>
            </a:pPr>
            <a:r>
              <a:rPr lang="en-US" sz="2600" dirty="0">
                <a:solidFill>
                  <a:schemeClr val="tx1"/>
                </a:solidFill>
              </a:rPr>
              <a:t>Less than 44 years of age for Active Duty</a:t>
            </a:r>
          </a:p>
          <a:p>
            <a:pPr lvl="2">
              <a:defRPr/>
            </a:pPr>
            <a:r>
              <a:rPr lang="en-US" sz="2600" dirty="0">
                <a:solidFill>
                  <a:schemeClr val="tx1"/>
                </a:solidFill>
              </a:rPr>
              <a:t>Can be offset by up to 8 years of prior uniformed service</a:t>
            </a:r>
          </a:p>
          <a:p>
            <a:pPr lvl="2">
              <a:defRPr/>
            </a:pPr>
            <a:r>
              <a:rPr lang="en-US" sz="2600" dirty="0">
                <a:solidFill>
                  <a:schemeClr val="tx1"/>
                </a:solidFill>
              </a:rPr>
              <a:t>Some officers may qualify for an age waiver</a:t>
            </a:r>
          </a:p>
          <a:p>
            <a:pPr lvl="1">
              <a:buFont typeface="Arial" charset="0"/>
              <a:buChar char="•"/>
              <a:defRPr/>
            </a:pPr>
            <a:r>
              <a:rPr lang="en-US" sz="2600" dirty="0">
                <a:solidFill>
                  <a:schemeClr val="tx1"/>
                </a:solidFill>
                <a:cs typeface="Arial"/>
              </a:rPr>
              <a:t>Less than 40 </a:t>
            </a:r>
            <a:r>
              <a:rPr lang="en-US" sz="2600" dirty="0">
                <a:cs typeface="Arial"/>
              </a:rPr>
              <a:t>years of age for Ready Reserve (may be adjusted based on eligible federal PHS civil service and uniform service active-duty time)</a:t>
            </a:r>
            <a:endParaRPr lang="en-US" sz="2600" dirty="0">
              <a:solidFill>
                <a:schemeClr val="tx1"/>
              </a:solidFill>
            </a:endParaRPr>
          </a:p>
          <a:p>
            <a:pPr lvl="1">
              <a:buFont typeface="Arial" charset="0"/>
              <a:buChar char="•"/>
              <a:defRPr/>
            </a:pPr>
            <a:r>
              <a:rPr lang="en-US" sz="2600" dirty="0">
                <a:solidFill>
                  <a:schemeClr val="tx1"/>
                </a:solidFill>
              </a:rPr>
              <a:t>Meet professional, medical, and security requirements</a:t>
            </a:r>
          </a:p>
          <a:p>
            <a:pPr lvl="1">
              <a:buFont typeface="Arial" pitchFamily="34" charset="0"/>
              <a:buChar char="•"/>
              <a:defRPr/>
            </a:pPr>
            <a:r>
              <a:rPr lang="en-US" sz="2600" dirty="0"/>
              <a:t>Qualifying degree from an accredited institution </a:t>
            </a:r>
          </a:p>
          <a:p>
            <a:pPr lvl="1">
              <a:buFont typeface="Arial" pitchFamily="34" charset="0"/>
              <a:buChar char="•"/>
              <a:defRPr/>
            </a:pPr>
            <a:r>
              <a:rPr lang="en-US" sz="2600" dirty="0">
                <a:solidFill>
                  <a:schemeClr val="tx1"/>
                </a:solidFill>
              </a:rPr>
              <a:t>Current, unrestricted, and valid license to practice in one of the 50 States, U.S. territories, or Washington, DC </a:t>
            </a:r>
            <a:endParaRPr lang="en-US" sz="2600" dirty="0"/>
          </a:p>
          <a:p>
            <a:pPr marL="234950" indent="0">
              <a:buNone/>
            </a:pPr>
            <a:endParaRPr lang="en-US" dirty="0"/>
          </a:p>
        </p:txBody>
      </p:sp>
      <p:pic>
        <p:nvPicPr>
          <p:cNvPr id="6" name="Picture 5" descr="USPHS Logo">
            <a:extLst>
              <a:ext uri="{FF2B5EF4-FFF2-40B4-BE49-F238E27FC236}">
                <a16:creationId xmlns:a16="http://schemas.microsoft.com/office/drawing/2014/main" id="{B82295BA-4197-4C42-BAFF-095F499565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77004" y="2048517"/>
            <a:ext cx="2458824" cy="2445162"/>
          </a:xfrm>
          <a:prstGeom prst="rect">
            <a:avLst/>
          </a:prstGeom>
        </p:spPr>
      </p:pic>
      <p:sp>
        <p:nvSpPr>
          <p:cNvPr id="5" name="Text Placeholder 4">
            <a:extLst>
              <a:ext uri="{FF2B5EF4-FFF2-40B4-BE49-F238E27FC236}">
                <a16:creationId xmlns:a16="http://schemas.microsoft.com/office/drawing/2014/main" id="{F562BF22-54E6-4FBC-85D6-D2393536E3F7}"/>
              </a:ext>
            </a:extLst>
          </p:cNvPr>
          <p:cNvSpPr>
            <a:spLocks noGrp="1"/>
          </p:cNvSpPr>
          <p:nvPr>
            <p:ph type="body" sz="quarter" idx="10"/>
          </p:nvPr>
        </p:nvSpPr>
        <p:spPr/>
        <p:txBody>
          <a:bodyPr/>
          <a:lstStyle/>
          <a:p>
            <a:r>
              <a:rPr lang="en-US" dirty="0"/>
              <a:t>USPHS Pharmacist Category</a:t>
            </a:r>
          </a:p>
        </p:txBody>
      </p:sp>
    </p:spTree>
    <p:extLst>
      <p:ext uri="{BB962C8B-B14F-4D97-AF65-F5344CB8AC3E}">
        <p14:creationId xmlns:p14="http://schemas.microsoft.com/office/powerpoint/2010/main" val="71241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b="1" dirty="0">
                <a:solidFill>
                  <a:srgbClr val="173443"/>
                </a:solidFill>
                <a:latin typeface="Arial" panose="020B0604020202020204" pitchFamily="34" charset="0"/>
                <a:cs typeface="Arial" panose="020B0604020202020204" pitchFamily="34" charset="0"/>
              </a:rPr>
              <a:t>USPHS Commissioned Corps </a:t>
            </a:r>
            <a:br>
              <a:rPr lang="en-US" sz="2667" b="1" dirty="0">
                <a:solidFill>
                  <a:schemeClr val="bg1"/>
                </a:solidFill>
                <a:latin typeface="Arial" panose="020B0604020202020204" pitchFamily="34" charset="0"/>
                <a:cs typeface="Arial" panose="020B0604020202020204" pitchFamily="34" charset="0"/>
              </a:rPr>
            </a:br>
            <a:r>
              <a:rPr lang="en-US" sz="2667" dirty="0">
                <a:solidFill>
                  <a:schemeClr val="tx2">
                    <a:lumMod val="75000"/>
                  </a:schemeClr>
                </a:solidFill>
                <a:latin typeface="Arial" panose="020B0604020202020204" pitchFamily="34" charset="0"/>
                <a:cs typeface="Arial" panose="020B0604020202020204" pitchFamily="34" charset="0"/>
              </a:rPr>
              <a:t>INTRODUCTION</a:t>
            </a:r>
            <a:r>
              <a:rPr lang="en-US" sz="2667" b="1" dirty="0">
                <a:solidFill>
                  <a:schemeClr val="tx2">
                    <a:lumMod val="75000"/>
                  </a:schemeClr>
                </a:solidFill>
                <a:latin typeface="Arial" panose="020B0604020202020204" pitchFamily="34" charset="0"/>
                <a:cs typeface="Arial" panose="020B0604020202020204" pitchFamily="34" charset="0"/>
              </a:rPr>
              <a:t> </a:t>
            </a:r>
            <a:r>
              <a:rPr lang="en-US" sz="2667" b="1" dirty="0">
                <a:solidFill>
                  <a:schemeClr val="accent1">
                    <a:lumMod val="60000"/>
                    <a:lumOff val="40000"/>
                  </a:schemeClr>
                </a:solidFill>
                <a:latin typeface="Arial" panose="020B0604020202020204" pitchFamily="34" charset="0"/>
                <a:cs typeface="Arial" panose="020B0604020202020204" pitchFamily="34" charset="0"/>
              </a:rPr>
              <a:t> </a:t>
            </a:r>
          </a:p>
        </p:txBody>
      </p:sp>
      <p:sp>
        <p:nvSpPr>
          <p:cNvPr id="10" name="TextBox 9"/>
          <p:cNvSpPr txBox="1"/>
          <p:nvPr/>
        </p:nvSpPr>
        <p:spPr>
          <a:xfrm>
            <a:off x="4394662" y="1371815"/>
            <a:ext cx="351905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761312"/>
                </a:solidFill>
                <a:effectLst/>
                <a:uLnTx/>
                <a:uFillTx/>
                <a:latin typeface="Arial"/>
                <a:ea typeface="+mn-ea"/>
                <a:cs typeface="+mn-cs"/>
              </a:rPr>
              <a:t>In Officio Salutis</a:t>
            </a:r>
            <a:endParaRPr kumimoji="0" lang="en-US" sz="3200" b="1" i="1" u="none" strike="noStrike" kern="1200" cap="none" spc="0" normalizeH="0" baseline="0" noProof="0" dirty="0">
              <a:ln>
                <a:noFill/>
              </a:ln>
              <a:solidFill>
                <a:srgbClr val="761312"/>
              </a:solidFill>
              <a:effectLst/>
              <a:uLnTx/>
              <a:uFillTx/>
              <a:latin typeface="Arial"/>
              <a:ea typeface="+mn-ea"/>
              <a:cs typeface="Arial"/>
            </a:endParaRPr>
          </a:p>
        </p:txBody>
      </p:sp>
      <p:sp>
        <p:nvSpPr>
          <p:cNvPr id="3" name="Content Placeholder 2"/>
          <p:cNvSpPr>
            <a:spLocks noGrp="1"/>
          </p:cNvSpPr>
          <p:nvPr>
            <p:ph idx="1"/>
          </p:nvPr>
        </p:nvSpPr>
        <p:spPr>
          <a:xfrm>
            <a:off x="4499102" y="2083387"/>
            <a:ext cx="6372097" cy="3432196"/>
          </a:xfrm>
        </p:spPr>
        <p:txBody>
          <a:bodyPr>
            <a:noAutofit/>
          </a:bodyPr>
          <a:lstStyle/>
          <a:p>
            <a:pPr marL="383108" indent="-383108">
              <a:spcBef>
                <a:spcPts val="1600"/>
              </a:spcBef>
              <a:buClr>
                <a:schemeClr val="accent1">
                  <a:lumMod val="75000"/>
                </a:schemeClr>
              </a:buClr>
            </a:pPr>
            <a:r>
              <a:rPr lang="en-US" sz="2000" dirty="0"/>
              <a:t>Established in 1889, the U.S. Public Health Service Commissioned Corps is solely committed to protecting the public’s health. </a:t>
            </a:r>
          </a:p>
          <a:p>
            <a:pPr marL="383108" indent="-383108">
              <a:spcBef>
                <a:spcPts val="1600"/>
              </a:spcBef>
              <a:buClr>
                <a:schemeClr val="accent1">
                  <a:lumMod val="75000"/>
                </a:schemeClr>
              </a:buClr>
            </a:pPr>
            <a:r>
              <a:rPr lang="en-US" sz="2000" dirty="0"/>
              <a:t>The Commissioned Corps is part of the U.S. Department of Health and Human Services and is overseen by the Assistant Secretary for Health.  </a:t>
            </a:r>
          </a:p>
          <a:p>
            <a:pPr marL="383108" indent="-383108">
              <a:spcBef>
                <a:spcPts val="1600"/>
              </a:spcBef>
              <a:buClr>
                <a:schemeClr val="accent1">
                  <a:lumMod val="75000"/>
                </a:schemeClr>
              </a:buClr>
            </a:pPr>
            <a:r>
              <a:rPr lang="en-US" sz="2000" dirty="0"/>
              <a:t>The U.S. Surgeon General and the Deputy Surgeon General provide operational command of the USPHS Commissioned Corps.</a:t>
            </a:r>
          </a:p>
        </p:txBody>
      </p:sp>
      <p:sp>
        <p:nvSpPr>
          <p:cNvPr id="5" name="Text Placeholder 4"/>
          <p:cNvSpPr>
            <a:spLocks noGrp="1"/>
          </p:cNvSpPr>
          <p:nvPr>
            <p:ph type="body" sz="quarter" idx="10"/>
          </p:nvPr>
        </p:nvSpPr>
        <p:spPr/>
        <p:txBody>
          <a:bodyPr/>
          <a:lstStyle/>
          <a:p>
            <a:r>
              <a:rPr lang="en-US" sz="1600" dirty="0"/>
              <a:t>OVERVIEW</a:t>
            </a:r>
          </a:p>
        </p:txBody>
      </p:sp>
      <p:pic>
        <p:nvPicPr>
          <p:cNvPr id="7" name="Picture 6" descr="A picture of USPHS Officers in uniform standing"/>
          <p:cNvPicPr>
            <a:picLocks noChangeAspect="1"/>
          </p:cNvPicPr>
          <p:nvPr/>
        </p:nvPicPr>
        <p:blipFill rotWithShape="1">
          <a:blip r:embed="rId3" cstate="print">
            <a:extLst>
              <a:ext uri="{28A0092B-C50C-407E-A947-70E740481C1C}">
                <a14:useLocalDpi xmlns:a14="http://schemas.microsoft.com/office/drawing/2010/main" val="0"/>
              </a:ext>
            </a:extLst>
          </a:blip>
          <a:srcRect l="5457"/>
          <a:stretch/>
        </p:blipFill>
        <p:spPr>
          <a:xfrm>
            <a:off x="248607" y="1956590"/>
            <a:ext cx="4250495" cy="2977844"/>
          </a:xfrm>
          <a:prstGeom prst="rect">
            <a:avLst/>
          </a:prstGeom>
          <a:noFill/>
          <a:ln>
            <a:solidFill>
              <a:schemeClr val="bg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1736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FE1CC1-F726-2240-974F-244664EF5C4E}"/>
              </a:ext>
            </a:extLst>
          </p:cNvPr>
          <p:cNvSpPr>
            <a:spLocks noGrp="1"/>
          </p:cNvSpPr>
          <p:nvPr>
            <p:ph type="title"/>
          </p:nvPr>
        </p:nvSpPr>
        <p:spPr/>
        <p:txBody>
          <a:bodyPr/>
          <a:lstStyle/>
          <a:p>
            <a:r>
              <a:rPr lang="en-US" sz="2600" dirty="0"/>
              <a:t>8 Steps to Become a USPHS Commissioned Corps Public Health Service Officer </a:t>
            </a:r>
          </a:p>
        </p:txBody>
      </p:sp>
      <p:sp>
        <p:nvSpPr>
          <p:cNvPr id="9" name="Content Placeholder 8">
            <a:extLst>
              <a:ext uri="{FF2B5EF4-FFF2-40B4-BE49-F238E27FC236}">
                <a16:creationId xmlns:a16="http://schemas.microsoft.com/office/drawing/2014/main" id="{96B77CF5-D8FB-044E-9242-CBF3D5C75FCC}"/>
              </a:ext>
            </a:extLst>
          </p:cNvPr>
          <p:cNvSpPr>
            <a:spLocks noGrp="1"/>
          </p:cNvSpPr>
          <p:nvPr>
            <p:ph idx="1"/>
          </p:nvPr>
        </p:nvSpPr>
        <p:spPr>
          <a:xfrm>
            <a:off x="609600" y="1713427"/>
            <a:ext cx="7581900" cy="3880562"/>
          </a:xfrm>
        </p:spPr>
        <p:txBody>
          <a:bodyPr>
            <a:normAutofit fontScale="77500" lnSpcReduction="20000"/>
          </a:bodyPr>
          <a:lstStyle/>
          <a:p>
            <a:pPr marL="692150" indent="-457200">
              <a:lnSpc>
                <a:spcPct val="150000"/>
              </a:lnSpc>
              <a:buFont typeface="+mj-lt"/>
              <a:buAutoNum type="arabicPeriod"/>
            </a:pPr>
            <a:r>
              <a:rPr lang="en-US" dirty="0"/>
              <a:t>Visit the USPHS.GOV</a:t>
            </a:r>
          </a:p>
          <a:p>
            <a:pPr marL="692150" indent="-457200">
              <a:lnSpc>
                <a:spcPct val="150000"/>
              </a:lnSpc>
              <a:buFont typeface="+mj-lt"/>
              <a:buAutoNum type="arabicPeriod"/>
            </a:pPr>
            <a:r>
              <a:rPr lang="en-US" dirty="0"/>
              <a:t>Create &amp; Activate Your Account</a:t>
            </a:r>
          </a:p>
          <a:p>
            <a:pPr marL="692150" indent="-457200">
              <a:lnSpc>
                <a:spcPct val="150000"/>
              </a:lnSpc>
              <a:buFont typeface="+mj-lt"/>
              <a:buAutoNum type="arabicPeriod"/>
            </a:pPr>
            <a:r>
              <a:rPr lang="en-US" dirty="0"/>
              <a:t>Start Your Pre-Screen</a:t>
            </a:r>
          </a:p>
          <a:p>
            <a:pPr marL="692150" indent="-457200">
              <a:lnSpc>
                <a:spcPct val="150000"/>
              </a:lnSpc>
              <a:buFont typeface="+mj-lt"/>
              <a:buAutoNum type="arabicPeriod"/>
            </a:pPr>
            <a:r>
              <a:rPr lang="en-US" dirty="0"/>
              <a:t>Submit Required Materials</a:t>
            </a:r>
          </a:p>
          <a:p>
            <a:pPr marL="692150" indent="-457200">
              <a:lnSpc>
                <a:spcPct val="150000"/>
              </a:lnSpc>
              <a:buFont typeface="+mj-lt"/>
              <a:buAutoNum type="arabicPeriod"/>
            </a:pPr>
            <a:r>
              <a:rPr lang="en-US" dirty="0"/>
              <a:t>Stand Ready to Interview with Pharmacy Category Board</a:t>
            </a:r>
          </a:p>
          <a:p>
            <a:pPr marL="692150" indent="-457200">
              <a:lnSpc>
                <a:spcPct val="150000"/>
              </a:lnSpc>
              <a:buFont typeface="+mj-lt"/>
              <a:buAutoNum type="arabicPeriod"/>
            </a:pPr>
            <a:r>
              <a:rPr lang="en-US" dirty="0"/>
              <a:t>Complete remaining Three Commissioning Requirements (Medical, Security, &amp; Nomination Clearances)</a:t>
            </a:r>
          </a:p>
          <a:p>
            <a:pPr marL="692150" indent="-457200">
              <a:lnSpc>
                <a:spcPct val="150000"/>
              </a:lnSpc>
              <a:buFont typeface="+mj-lt"/>
              <a:buAutoNum type="arabicPeriod"/>
            </a:pPr>
            <a:r>
              <a:rPr lang="en-US" dirty="0"/>
              <a:t>Seek Employment Opportunities with Federal Agencies (if search not started/secured already)</a:t>
            </a:r>
          </a:p>
          <a:p>
            <a:pPr marL="692150" indent="-457200">
              <a:lnSpc>
                <a:spcPct val="150000"/>
              </a:lnSpc>
              <a:buFont typeface="+mj-lt"/>
              <a:buAutoNum type="arabicPeriod"/>
            </a:pPr>
            <a:r>
              <a:rPr lang="en-US" dirty="0"/>
              <a:t>Call to Active Duty</a:t>
            </a:r>
          </a:p>
          <a:p>
            <a:pPr>
              <a:lnSpc>
                <a:spcPct val="150000"/>
              </a:lnSpc>
            </a:pPr>
            <a:endParaRPr lang="en-US" dirty="0"/>
          </a:p>
          <a:p>
            <a:pPr>
              <a:lnSpc>
                <a:spcPct val="150000"/>
              </a:lnSpc>
            </a:pPr>
            <a:endParaRPr lang="en-US" dirty="0"/>
          </a:p>
          <a:p>
            <a:pPr>
              <a:lnSpc>
                <a:spcPct val="150000"/>
              </a:lnSpc>
            </a:pPr>
            <a:endParaRPr lang="en-US" dirty="0"/>
          </a:p>
        </p:txBody>
      </p:sp>
      <p:pic>
        <p:nvPicPr>
          <p:cNvPr id="14" name="Picture Placeholder 13" descr="A picture of an officer in uniform">
            <a:extLst>
              <a:ext uri="{FF2B5EF4-FFF2-40B4-BE49-F238E27FC236}">
                <a16:creationId xmlns:a16="http://schemas.microsoft.com/office/drawing/2014/main" id="{2D069B10-02E9-A44A-AC51-5C0351DE2169}"/>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8343900" y="0"/>
            <a:ext cx="3848100" cy="6112774"/>
          </a:xfrm>
        </p:spPr>
      </p:pic>
      <p:sp>
        <p:nvSpPr>
          <p:cNvPr id="10" name="Text Placeholder 9">
            <a:extLst>
              <a:ext uri="{FF2B5EF4-FFF2-40B4-BE49-F238E27FC236}">
                <a16:creationId xmlns:a16="http://schemas.microsoft.com/office/drawing/2014/main" id="{054819B0-5253-CA45-8A35-26C98BFE36F7}"/>
              </a:ext>
            </a:extLst>
          </p:cNvPr>
          <p:cNvSpPr>
            <a:spLocks noGrp="1"/>
          </p:cNvSpPr>
          <p:nvPr>
            <p:ph type="body" sz="quarter" idx="10"/>
          </p:nvPr>
        </p:nvSpPr>
        <p:spPr>
          <a:xfrm>
            <a:off x="5644663" y="6341318"/>
            <a:ext cx="5557404" cy="305667"/>
          </a:xfrm>
        </p:spPr>
        <p:txBody>
          <a:bodyPr/>
          <a:lstStyle/>
          <a:p>
            <a:r>
              <a:rPr lang="en-US" dirty="0"/>
              <a:t>USPHS 8 Steps</a:t>
            </a:r>
          </a:p>
        </p:txBody>
      </p:sp>
    </p:spTree>
    <p:extLst>
      <p:ext uri="{BB962C8B-B14F-4D97-AF65-F5344CB8AC3E}">
        <p14:creationId xmlns:p14="http://schemas.microsoft.com/office/powerpoint/2010/main" val="91454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a:xfrm>
            <a:off x="609600" y="506140"/>
            <a:ext cx="10972800" cy="887356"/>
          </a:xfrm>
        </p:spPr>
        <p:txBody>
          <a:bodyPr>
            <a:normAutofit/>
          </a:bodyPr>
          <a:lstStyle/>
          <a:p>
            <a:r>
              <a:rPr lang="en-US" sz="3600" dirty="0"/>
              <a:t>Join Our Noble Effort</a:t>
            </a:r>
          </a:p>
        </p:txBody>
      </p:sp>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798377" y="1164875"/>
            <a:ext cx="10972800" cy="1904740"/>
          </a:xfrm>
        </p:spPr>
        <p:txBody>
          <a:bodyPr>
            <a:normAutofit fontScale="92500"/>
          </a:bodyPr>
          <a:lstStyle/>
          <a:p>
            <a:pPr marL="0" indent="0">
              <a:spcAft>
                <a:spcPts val="1200"/>
              </a:spcAft>
              <a:buNone/>
            </a:pPr>
            <a:r>
              <a:rPr lang="en-US" sz="2000" b="1" dirty="0"/>
              <a:t>The USPHS Commissioned Corps offers rewarding careers for public health professionals who desire to protect and promote our nation’s health and treat those most in need.</a:t>
            </a:r>
            <a:endParaRPr lang="en-US" sz="2000" b="1" dirty="0">
              <a:solidFill>
                <a:schemeClr val="accent1"/>
              </a:solidFill>
              <a:latin typeface="Arial" panose="020B0604020202020204" pitchFamily="34" charset="0"/>
              <a:cs typeface="Arial" panose="020B0604020202020204" pitchFamily="34" charset="0"/>
            </a:endParaRPr>
          </a:p>
          <a:p>
            <a:pPr marL="0" indent="0">
              <a:buNone/>
            </a:pPr>
            <a:r>
              <a:rPr lang="en-US" sz="2000" dirty="0"/>
              <a:t>We are recruiting service-driven clinicians and public health professionals in 11 professional categories, including physicians, dentists and veterinarians. </a:t>
            </a:r>
          </a:p>
          <a:p>
            <a:pPr marL="0" indent="0">
              <a:buNone/>
            </a:pPr>
            <a:r>
              <a:rPr lang="en-US" sz="2000" dirty="0"/>
              <a:t>Learn more by visiting USPHS.gov. </a:t>
            </a:r>
          </a:p>
          <a:p>
            <a:pPr marL="234950" indent="0">
              <a:buNone/>
            </a:pPr>
            <a:endParaRPr lang="en-US" sz="2000" dirty="0">
              <a:cs typeface="Arial"/>
            </a:endParaRP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125AB18-56C4-45BB-A61B-68842C12C038}"/>
              </a:ext>
            </a:extLst>
          </p:cNvPr>
          <p:cNvSpPr txBox="1"/>
          <p:nvPr/>
        </p:nvSpPr>
        <p:spPr>
          <a:xfrm>
            <a:off x="683812" y="3137600"/>
            <a:ext cx="20673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Career Growth</a:t>
            </a:r>
          </a:p>
        </p:txBody>
      </p:sp>
      <p:sp>
        <p:nvSpPr>
          <p:cNvPr id="3" name="TextBox 2">
            <a:extLst>
              <a:ext uri="{FF2B5EF4-FFF2-40B4-BE49-F238E27FC236}">
                <a16:creationId xmlns:a16="http://schemas.microsoft.com/office/drawing/2014/main" id="{6B6534CD-530D-4FDB-B85A-30D93438E6E7}"/>
              </a:ext>
            </a:extLst>
          </p:cNvPr>
          <p:cNvSpPr txBox="1"/>
          <p:nvPr/>
        </p:nvSpPr>
        <p:spPr>
          <a:xfrm>
            <a:off x="683812" y="3635335"/>
            <a:ext cx="32907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Professional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Leadership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Mentorship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Assignment Mobility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Continuing Education Credits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Post-9/11 GI Bill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BC4AEB87-F59B-4852-86B8-9834F80C3024}"/>
              </a:ext>
            </a:extLst>
          </p:cNvPr>
          <p:cNvSpPr txBox="1"/>
          <p:nvPr/>
        </p:nvSpPr>
        <p:spPr>
          <a:xfrm>
            <a:off x="4516341" y="3137600"/>
            <a:ext cx="27058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Financial Incentives</a:t>
            </a:r>
          </a:p>
        </p:txBody>
      </p:sp>
      <p:sp>
        <p:nvSpPr>
          <p:cNvPr id="5" name="TextBox 4">
            <a:extLst>
              <a:ext uri="{FF2B5EF4-FFF2-40B4-BE49-F238E27FC236}">
                <a16:creationId xmlns:a16="http://schemas.microsoft.com/office/drawing/2014/main" id="{DE578A0C-0BF2-4BE7-BC9F-F4135C441DA8}"/>
              </a:ext>
            </a:extLst>
          </p:cNvPr>
          <p:cNvSpPr txBox="1"/>
          <p:nvPr/>
        </p:nvSpPr>
        <p:spPr>
          <a:xfrm>
            <a:off x="4516341" y="3833997"/>
            <a:ext cx="39798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Competitive Compensation Package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Housing Allowance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Comprehensive Health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Student Loan Repayment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401-Style Retirement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Life Insurance &amp; Survivor Benefits </a:t>
            </a:r>
          </a:p>
        </p:txBody>
      </p:sp>
      <p:sp>
        <p:nvSpPr>
          <p:cNvPr id="9" name="TextBox 8">
            <a:extLst>
              <a:ext uri="{FF2B5EF4-FFF2-40B4-BE49-F238E27FC236}">
                <a16:creationId xmlns:a16="http://schemas.microsoft.com/office/drawing/2014/main" id="{69DE5FB6-A985-4EA9-9DCC-73BC674CCAD7}"/>
              </a:ext>
            </a:extLst>
          </p:cNvPr>
          <p:cNvSpPr txBox="1"/>
          <p:nvPr/>
        </p:nvSpPr>
        <p:spPr>
          <a:xfrm>
            <a:off x="8707774" y="3137600"/>
            <a:ext cx="28746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Work/Life Balance</a:t>
            </a:r>
          </a:p>
        </p:txBody>
      </p:sp>
      <p:sp>
        <p:nvSpPr>
          <p:cNvPr id="15" name="TextBox 14">
            <a:extLst>
              <a:ext uri="{FF2B5EF4-FFF2-40B4-BE49-F238E27FC236}">
                <a16:creationId xmlns:a16="http://schemas.microsoft.com/office/drawing/2014/main" id="{BDC1E999-4507-479A-BCB8-8CA89882C5C6}"/>
              </a:ext>
            </a:extLst>
          </p:cNvPr>
          <p:cNvSpPr txBox="1"/>
          <p:nvPr/>
        </p:nvSpPr>
        <p:spPr>
          <a:xfrm>
            <a:off x="8694022" y="3276554"/>
            <a:ext cx="307715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30 Days of Paid Vacation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Sick Leave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Maternity Leave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Federal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r>
              <a:rPr lang="en-US" sz="1600" dirty="0"/>
              <a:t>JOIN OUR EFFORT</a:t>
            </a:r>
          </a:p>
        </p:txBody>
      </p:sp>
    </p:spTree>
    <p:extLst>
      <p:ext uri="{BB962C8B-B14F-4D97-AF65-F5344CB8AC3E}">
        <p14:creationId xmlns:p14="http://schemas.microsoft.com/office/powerpoint/2010/main" val="220088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Learn More:</a:t>
            </a:r>
          </a:p>
        </p:txBody>
      </p:sp>
      <p:sp>
        <p:nvSpPr>
          <p:cNvPr id="3" name="Text Placeholder 2"/>
          <p:cNvSpPr>
            <a:spLocks noGrp="1"/>
          </p:cNvSpPr>
          <p:nvPr>
            <p:ph type="body" sz="quarter" idx="10"/>
          </p:nvPr>
        </p:nvSpPr>
        <p:spPr>
          <a:xfrm>
            <a:off x="914400" y="2290715"/>
            <a:ext cx="7506586" cy="2411914"/>
          </a:xfrm>
        </p:spPr>
        <p:txBody>
          <a:bodyPr>
            <a:normAutofit/>
          </a:bodyPr>
          <a:lstStyle/>
          <a:p>
            <a:pPr marL="342900" indent="-342900">
              <a:buFont typeface="Arial" panose="020B0604020202020204" pitchFamily="34" charset="0"/>
              <a:buChar char="•"/>
            </a:pPr>
            <a:r>
              <a:rPr lang="en-US" dirty="0"/>
              <a:t>For more information visit:</a:t>
            </a:r>
          </a:p>
          <a:p>
            <a:pPr marL="1333475" lvl="1" indent="-342900">
              <a:buFont typeface="Arial" panose="020B0604020202020204" pitchFamily="34" charset="0"/>
              <a:buChar char="•"/>
            </a:pPr>
            <a:r>
              <a:rPr lang="en-US" dirty="0">
                <a:solidFill>
                  <a:schemeClr val="bg2"/>
                </a:solidFill>
              </a:rPr>
              <a:t>www.usphs.gov</a:t>
            </a:r>
          </a:p>
          <a:p>
            <a:pPr marL="1333475" lvl="1" indent="-342900">
              <a:buFont typeface="Arial" panose="020B0604020202020204" pitchFamily="34" charset="0"/>
              <a:buChar char="•"/>
            </a:pPr>
            <a:r>
              <a:rPr lang="en-US" dirty="0">
                <a:solidFill>
                  <a:schemeClr val="bg2"/>
                </a:solidFill>
              </a:rPr>
              <a:t>www.usphs.gov/professions/pharmacist</a:t>
            </a:r>
          </a:p>
          <a:p>
            <a:pPr marL="1333475" lvl="1" indent="-342900">
              <a:buFont typeface="Arial" panose="020B0604020202020204" pitchFamily="34" charset="0"/>
              <a:buChar char="•"/>
            </a:pPr>
            <a:r>
              <a:rPr lang="en-US" dirty="0">
                <a:solidFill>
                  <a:schemeClr val="bg2"/>
                </a:solidFill>
              </a:rPr>
              <a:t>#USPHS</a:t>
            </a:r>
          </a:p>
          <a:p>
            <a:pPr marL="1333475" lvl="1" indent="-342900">
              <a:buFont typeface="Arial" panose="020B0604020202020204" pitchFamily="34" charset="0"/>
              <a:buChar char="•"/>
            </a:pPr>
            <a:r>
              <a:rPr lang="en-US" dirty="0">
                <a:solidFill>
                  <a:schemeClr val="bg2"/>
                </a:solidFill>
              </a:rPr>
              <a:t>@USPHSPharmacy</a:t>
            </a:r>
          </a:p>
          <a:p>
            <a:pPr marL="342900" indent="-342900">
              <a:buFont typeface="Arial" panose="020B0604020202020204" pitchFamily="34" charset="0"/>
              <a:buChar char="•"/>
            </a:pPr>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5287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C0927-FD86-7B42-9079-03BF1E612A4A}"/>
              </a:ext>
            </a:extLst>
          </p:cNvPr>
          <p:cNvSpPr>
            <a:spLocks noGrp="1"/>
          </p:cNvSpPr>
          <p:nvPr>
            <p:ph type="ctrTitle"/>
          </p:nvPr>
        </p:nvSpPr>
        <p:spPr/>
        <p:txBody>
          <a:bodyPr>
            <a:normAutofit/>
          </a:bodyPr>
          <a:lstStyle/>
          <a:p>
            <a:r>
              <a:rPr lang="en-US" sz="3600" dirty="0"/>
              <a:t>Questions?</a:t>
            </a:r>
          </a:p>
        </p:txBody>
      </p:sp>
      <p:pic>
        <p:nvPicPr>
          <p:cNvPr id="5" name="Picture Placeholder 4" descr="A group of USPHS officers in uniform standing at attention">
            <a:extLst>
              <a:ext uri="{FF2B5EF4-FFF2-40B4-BE49-F238E27FC236}">
                <a16:creationId xmlns:a16="http://schemas.microsoft.com/office/drawing/2014/main" id="{20B3F27D-4509-0243-8A6C-325032EAE05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2979738"/>
            <a:ext cx="12192000" cy="3878262"/>
          </a:xfrm>
        </p:spPr>
      </p:pic>
    </p:spTree>
    <p:extLst>
      <p:ext uri="{BB962C8B-B14F-4D97-AF65-F5344CB8AC3E}">
        <p14:creationId xmlns:p14="http://schemas.microsoft.com/office/powerpoint/2010/main" val="22414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4F3-91A3-A64B-80E1-90AE3927908F}"/>
              </a:ext>
            </a:extLst>
          </p:cNvPr>
          <p:cNvSpPr>
            <a:spLocks noGrp="1"/>
          </p:cNvSpPr>
          <p:nvPr>
            <p:ph type="ctrTitle"/>
          </p:nvPr>
        </p:nvSpPr>
        <p:spPr/>
        <p:txBody>
          <a:bodyPr>
            <a:normAutofit/>
          </a:bodyPr>
          <a:lstStyle/>
          <a:p>
            <a:r>
              <a:rPr lang="en-US" sz="3600" dirty="0"/>
              <a:t>Thank You!</a:t>
            </a:r>
          </a:p>
        </p:txBody>
      </p:sp>
      <p:sp>
        <p:nvSpPr>
          <p:cNvPr id="3" name="Text Placeholder 2">
            <a:extLst>
              <a:ext uri="{FF2B5EF4-FFF2-40B4-BE49-F238E27FC236}">
                <a16:creationId xmlns:a16="http://schemas.microsoft.com/office/drawing/2014/main" id="{2DC2D60D-DC79-6C47-BD6F-1C89619888F5}"/>
              </a:ext>
            </a:extLst>
          </p:cNvPr>
          <p:cNvSpPr>
            <a:spLocks noGrp="1"/>
          </p:cNvSpPr>
          <p:nvPr>
            <p:ph type="body" sz="quarter" idx="10"/>
          </p:nvPr>
        </p:nvSpPr>
        <p:spPr/>
        <p:txBody>
          <a:bodyPr>
            <a:normAutofit fontScale="92500" lnSpcReduction="10000"/>
          </a:bodyPr>
          <a:lstStyle/>
          <a:p>
            <a:r>
              <a:rPr lang="en-US" dirty="0"/>
              <a:t>Name</a:t>
            </a:r>
          </a:p>
          <a:p>
            <a:r>
              <a:rPr lang="en-US" dirty="0">
                <a:solidFill>
                  <a:schemeClr val="bg2"/>
                </a:solidFill>
              </a:rPr>
              <a:t>Rank USPHS</a:t>
            </a:r>
            <a:endParaRPr lang="en-US" dirty="0"/>
          </a:p>
          <a:p>
            <a:r>
              <a:rPr lang="en-US" dirty="0"/>
              <a:t>Title</a:t>
            </a:r>
          </a:p>
          <a:p>
            <a:r>
              <a:rPr lang="en-US" dirty="0"/>
              <a:t>Phone number</a:t>
            </a:r>
          </a:p>
          <a:p>
            <a:r>
              <a:rPr lang="en-US" dirty="0"/>
              <a:t>Email</a:t>
            </a:r>
          </a:p>
        </p:txBody>
      </p:sp>
      <p:sp>
        <p:nvSpPr>
          <p:cNvPr id="4" name="Text Placeholder 3">
            <a:extLst>
              <a:ext uri="{FF2B5EF4-FFF2-40B4-BE49-F238E27FC236}">
                <a16:creationId xmlns:a16="http://schemas.microsoft.com/office/drawing/2014/main" id="{E452336C-0B53-674E-BA77-181D4CBE6D4E}"/>
              </a:ext>
            </a:extLst>
          </p:cNvPr>
          <p:cNvSpPr>
            <a:spLocks noGrp="1"/>
          </p:cNvSpPr>
          <p:nvPr>
            <p:ph type="body" sz="quarter" idx="11"/>
          </p:nvPr>
        </p:nvSpPr>
        <p:spPr/>
        <p:txBody>
          <a:bodyPr/>
          <a:lstStyle/>
          <a:p>
            <a:r>
              <a:rPr lang="en-US" dirty="0"/>
              <a:t>usphs.gov</a:t>
            </a:r>
          </a:p>
        </p:txBody>
      </p:sp>
      <p:pic>
        <p:nvPicPr>
          <p:cNvPr id="5" name="Picture 4" descr="A picture of a USPHS officer in uniform holding the American Flag">
            <a:extLst>
              <a:ext uri="{FF2B5EF4-FFF2-40B4-BE49-F238E27FC236}">
                <a16:creationId xmlns:a16="http://schemas.microsoft.com/office/drawing/2014/main" id="{B0C0C5C1-DDA1-46BA-AD8A-8494F81201CB}"/>
              </a:ext>
            </a:extLst>
          </p:cNvPr>
          <p:cNvPicPr>
            <a:picLocks noChangeAspect="1"/>
          </p:cNvPicPr>
          <p:nvPr/>
        </p:nvPicPr>
        <p:blipFill rotWithShape="1">
          <a:blip r:embed="rId2"/>
          <a:srcRect r="62038"/>
          <a:stretch/>
        </p:blipFill>
        <p:spPr>
          <a:xfrm>
            <a:off x="8391525" y="-1"/>
            <a:ext cx="3800475" cy="6268019"/>
          </a:xfrm>
          <a:prstGeom prst="rect">
            <a:avLst/>
          </a:prstGeom>
        </p:spPr>
      </p:pic>
    </p:spTree>
    <p:extLst>
      <p:ext uri="{BB962C8B-B14F-4D97-AF65-F5344CB8AC3E}">
        <p14:creationId xmlns:p14="http://schemas.microsoft.com/office/powerpoint/2010/main" val="45132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USPHS Commissioned Corps</a:t>
            </a:r>
            <a:br>
              <a:rPr lang="en-US" dirty="0"/>
            </a:br>
            <a:r>
              <a:rPr lang="en-US" sz="2400" dirty="0">
                <a:solidFill>
                  <a:srgbClr val="6F8E9C"/>
                </a:solidFill>
              </a:rPr>
              <a:t>ABBREVIATED HISTORY</a:t>
            </a:r>
            <a:br>
              <a:rPr lang="en-US" dirty="0">
                <a:solidFill>
                  <a:srgbClr val="6F8E9C"/>
                </a:solidFill>
              </a:rPr>
            </a:br>
            <a:endParaRPr lang="en-US" dirty="0">
              <a:solidFill>
                <a:srgbClr val="6F8E9C"/>
              </a:solidFill>
            </a:endParaRPr>
          </a:p>
        </p:txBody>
      </p:sp>
      <p:sp>
        <p:nvSpPr>
          <p:cNvPr id="5" name="TextBox 4"/>
          <p:cNvSpPr txBox="1">
            <a:spLocks noChangeArrowheads="1"/>
          </p:cNvSpPr>
          <p:nvPr/>
        </p:nvSpPr>
        <p:spPr bwMode="auto">
          <a:xfrm>
            <a:off x="4331316" y="1613606"/>
            <a:ext cx="7534697" cy="4821833"/>
          </a:xfrm>
          <a:prstGeom prst="rect">
            <a:avLst/>
          </a:prstGeom>
          <a:noFill/>
          <a:ln w="9525">
            <a:noFill/>
            <a:miter lim="800000"/>
            <a:headEnd/>
            <a:tailEnd/>
          </a:ln>
        </p:spPr>
        <p:txBody>
          <a:bodyPr wrap="square">
            <a:spAutoFit/>
          </a:bodyPr>
          <a:lstStyle/>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1798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 for the Relief of Sick and Disabled Seamen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Marine Hospital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Supervising Surgeon (later Surgeon General)</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Dr. John Maynard Woodworth</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National Quarantine Act</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Legislation created the Commissioned Corps </a:t>
            </a:r>
          </a:p>
          <a:p>
            <a:pPr marL="457200" marR="0" lvl="0" indent="-457200" algn="l" defTabSz="914400" rtl="0" eaLnBrk="1" fontAlgn="auto" latinLnBrk="0" hangingPunct="1">
              <a:lnSpc>
                <a:spcPct val="100000"/>
              </a:lnSpc>
              <a:spcBef>
                <a:spcPts val="0"/>
              </a:spcBef>
              <a:spcAft>
                <a:spcPts val="800"/>
              </a:spcAft>
              <a:buClrTx/>
              <a:buSzTx/>
              <a:buFontTx/>
              <a:buAutoNum type="arabicPlain" startAt="1912"/>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Public Health Service (with broadened powers)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1930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Parker Act:  Expanded Public Health Service to Non-Physicians</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1955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Establishment of the Indian Health Service</a:t>
            </a:r>
          </a:p>
          <a:p>
            <a:pPr marL="457211" marR="0" lvl="1" indent="-457200" algn="l" defTabSz="914400" rtl="0" eaLnBrk="1" fontAlgn="auto" latinLnBrk="0" hangingPunct="1">
              <a:lnSpc>
                <a:spcPct val="100000"/>
              </a:lnSpc>
              <a:spcBef>
                <a:spcPts val="0"/>
              </a:spcBef>
              <a:spcAft>
                <a:spcPts val="800"/>
              </a:spcAft>
              <a:buClrTx/>
              <a:buSzTx/>
              <a:buFontTx/>
              <a:buAutoNum type="arabicPlain" startAt="1979"/>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Department of Health and Human Services established</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1999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Dedicated Disaster Response Mission for the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USPHS Commissioned Corps (20,000 Kosovo refugees)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2" descr="A picture of Commissioned Corps Officers from the early yea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216" y="1998199"/>
            <a:ext cx="3389039" cy="4057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1"/>
          </p:nvPr>
        </p:nvSpPr>
        <p:spPr/>
        <p:txBody>
          <a:bodyPr/>
          <a:lstStyle/>
          <a:p>
            <a:r>
              <a:rPr lang="en-US" sz="1600" dirty="0"/>
              <a:t>OUR HISTORY</a:t>
            </a:r>
          </a:p>
        </p:txBody>
      </p:sp>
    </p:spTree>
    <p:extLst>
      <p:ext uri="{BB962C8B-B14F-4D97-AF65-F5344CB8AC3E}">
        <p14:creationId xmlns:p14="http://schemas.microsoft.com/office/powerpoint/2010/main" val="9363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a:xfrm>
            <a:off x="298538" y="430161"/>
            <a:ext cx="10972800" cy="887356"/>
          </a:xfrm>
        </p:spPr>
        <p:txBody>
          <a:bodyPr>
            <a:normAutofit/>
          </a:bodyPr>
          <a:lstStyle/>
          <a:p>
            <a:r>
              <a:rPr lang="en-US" sz="3600" dirty="0"/>
              <a:t>Who We Are</a:t>
            </a:r>
          </a:p>
        </p:txBody>
      </p:sp>
      <p:sp>
        <p:nvSpPr>
          <p:cNvPr id="5" name="Rectangle 4"/>
          <p:cNvSpPr/>
          <p:nvPr/>
        </p:nvSpPr>
        <p:spPr>
          <a:xfrm>
            <a:off x="298538" y="1213867"/>
            <a:ext cx="1090352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The USPHS Commissioned Corps is one of the eight uniformed services, and is the only one dedicated solely to protecting America’s public health</a:t>
            </a:r>
          </a:p>
        </p:txBody>
      </p:sp>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192200" y="2111495"/>
            <a:ext cx="4914716" cy="3614565"/>
          </a:xfrm>
          <a:noFill/>
        </p:spPr>
        <p:txBody>
          <a:bodyPr vert="horz" lIns="91440" tIns="45720" rIns="91440" bIns="45720" rtlCol="0" anchor="t">
            <a:noAutofit/>
          </a:bodyPr>
          <a:lstStyle/>
          <a:p>
            <a:pPr marL="0" indent="0">
              <a:buNone/>
            </a:pPr>
            <a:endParaRPr lang="en-US" sz="1800" dirty="0"/>
          </a:p>
          <a:p>
            <a:pPr marL="285750" indent="-285750"/>
            <a:r>
              <a:rPr lang="en-US" sz="2000" b="1" dirty="0">
                <a:solidFill>
                  <a:schemeClr val="tx2">
                    <a:lumMod val="50000"/>
                  </a:schemeClr>
                </a:solidFill>
              </a:rPr>
              <a:t>Approximately 6,000 public health professionals dedicated to addressing public health and providing clinical care </a:t>
            </a:r>
            <a:br>
              <a:rPr lang="en-US" sz="2000" b="1" dirty="0"/>
            </a:br>
            <a:br>
              <a:rPr lang="en-US" sz="1800" dirty="0"/>
            </a:br>
            <a:endParaRPr lang="en-US" sz="1800" dirty="0"/>
          </a:p>
          <a:p>
            <a:pPr marL="0" indent="0">
              <a:buNone/>
            </a:pPr>
            <a:endParaRPr lang="en-US" sz="1800" dirty="0"/>
          </a:p>
          <a:p>
            <a:pPr marL="0" indent="0">
              <a:buNone/>
            </a:pPr>
            <a:endParaRPr lang="en-US" sz="1800" dirty="0"/>
          </a:p>
          <a:p>
            <a:pPr marL="515620" indent="-280670"/>
            <a:endParaRPr lang="en-US" sz="1800" dirty="0">
              <a:cs typeface="Arial"/>
            </a:endParaRPr>
          </a:p>
          <a:p>
            <a:pPr marL="515620" indent="-280670"/>
            <a:endParaRPr lang="en-US" sz="1600" dirty="0">
              <a:cs typeface="Arial"/>
            </a:endParaRPr>
          </a:p>
          <a:p>
            <a:pPr marL="515620" indent="-280670">
              <a:lnSpc>
                <a:spcPct val="150000"/>
              </a:lnSpc>
            </a:pPr>
            <a:endParaRPr lang="en-US" sz="1600" dirty="0">
              <a:cs typeface="Arial"/>
            </a:endParaRPr>
          </a:p>
        </p:txBody>
      </p:sp>
      <p:pic>
        <p:nvPicPr>
          <p:cNvPr id="3" name="Picture 2" descr="A picture of a USPHS officer in uniform in a face mask crossing his arms"/>
          <p:cNvPicPr>
            <a:picLocks noChangeAspect="1"/>
          </p:cNvPicPr>
          <p:nvPr/>
        </p:nvPicPr>
        <p:blipFill>
          <a:blip r:embed="rId3">
            <a:extLst>
              <a:ext uri="{28A0092B-C50C-407E-A947-70E740481C1C}">
                <a14:useLocalDpi xmlns:a14="http://schemas.microsoft.com/office/drawing/2010/main" val="0"/>
              </a:ext>
            </a:extLst>
          </a:blip>
          <a:srcRect/>
          <a:stretch/>
        </p:blipFill>
        <p:spPr>
          <a:xfrm>
            <a:off x="5297714" y="2091767"/>
            <a:ext cx="5904351" cy="3909524"/>
          </a:xfrm>
          <a:prstGeom prst="rect">
            <a:avLst/>
          </a:prstGeom>
        </p:spPr>
      </p:pic>
      <p:sp>
        <p:nvSpPr>
          <p:cNvPr id="7" name="Text Placeholder 6"/>
          <p:cNvSpPr>
            <a:spLocks noGrp="1"/>
          </p:cNvSpPr>
          <p:nvPr>
            <p:ph type="body" sz="quarter" idx="10"/>
          </p:nvPr>
        </p:nvSpPr>
        <p:spPr/>
        <p:txBody>
          <a:bodyPr/>
          <a:lstStyle/>
          <a:p>
            <a:r>
              <a:rPr lang="en-US" sz="1600" dirty="0"/>
              <a:t>WHO WE ARE</a:t>
            </a:r>
          </a:p>
        </p:txBody>
      </p:sp>
    </p:spTree>
    <p:extLst>
      <p:ext uri="{BB962C8B-B14F-4D97-AF65-F5344CB8AC3E}">
        <p14:creationId xmlns:p14="http://schemas.microsoft.com/office/powerpoint/2010/main" val="36018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536" y="557607"/>
            <a:ext cx="10972800" cy="974991"/>
          </a:xfrm>
        </p:spPr>
        <p:txBody>
          <a:bodyPr>
            <a:normAutofit/>
          </a:bodyPr>
          <a:lstStyle/>
          <a:p>
            <a:r>
              <a:rPr lang="en-US" sz="3600" dirty="0"/>
              <a:t>Our Mission and Values</a:t>
            </a:r>
          </a:p>
        </p:txBody>
      </p:sp>
      <p:sp>
        <p:nvSpPr>
          <p:cNvPr id="18" name="TextBox 17"/>
          <p:cNvSpPr txBox="1"/>
          <p:nvPr/>
        </p:nvSpPr>
        <p:spPr>
          <a:xfrm>
            <a:off x="1562699" y="1469062"/>
            <a:ext cx="9999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lumMod val="75000"/>
                    <a:lumOff val="25000"/>
                  </a:srgbClr>
                </a:solidFill>
                <a:effectLst/>
                <a:uLnTx/>
                <a:uFillTx/>
                <a:latin typeface="Arial"/>
                <a:ea typeface="+mn-ea"/>
                <a:cs typeface="+mn-cs"/>
              </a:rPr>
              <a:t>Protect, promote, and advance the health and safety of the nation</a:t>
            </a:r>
          </a:p>
        </p:txBody>
      </p:sp>
      <p:sp>
        <p:nvSpPr>
          <p:cNvPr id="10" name="TextBox 9"/>
          <p:cNvSpPr txBox="1"/>
          <p:nvPr/>
        </p:nvSpPr>
        <p:spPr>
          <a:xfrm>
            <a:off x="1269999" y="2304619"/>
            <a:ext cx="326505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Leadership</a:t>
            </a:r>
          </a:p>
        </p:txBody>
      </p:sp>
      <p:sp>
        <p:nvSpPr>
          <p:cNvPr id="11" name="TextBox 10"/>
          <p:cNvSpPr txBox="1"/>
          <p:nvPr/>
        </p:nvSpPr>
        <p:spPr>
          <a:xfrm>
            <a:off x="1269997" y="2727147"/>
            <a:ext cx="333061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provide vision and purpose in public health through inspiration, dedication and loyalty.</a:t>
            </a:r>
          </a:p>
        </p:txBody>
      </p:sp>
      <p:sp>
        <p:nvSpPr>
          <p:cNvPr id="12" name="TextBox 11"/>
          <p:cNvSpPr txBox="1"/>
          <p:nvPr/>
        </p:nvSpPr>
        <p:spPr>
          <a:xfrm>
            <a:off x="1039087" y="3886181"/>
            <a:ext cx="344978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Integrity</a:t>
            </a:r>
          </a:p>
        </p:txBody>
      </p:sp>
      <p:sp>
        <p:nvSpPr>
          <p:cNvPr id="13" name="TextBox 12"/>
          <p:cNvSpPr txBox="1"/>
          <p:nvPr/>
        </p:nvSpPr>
        <p:spPr>
          <a:xfrm>
            <a:off x="1039088" y="4347846"/>
            <a:ext cx="3519054"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exemplify uncompromising ethical conduct and maintain the highest standards of responsibility and accountability.</a:t>
            </a:r>
          </a:p>
        </p:txBody>
      </p:sp>
      <p:grpSp>
        <p:nvGrpSpPr>
          <p:cNvPr id="9" name="Group 8" descr="A circle with the words &quot;Core Values&quot; written inside"/>
          <p:cNvGrpSpPr/>
          <p:nvPr/>
        </p:nvGrpSpPr>
        <p:grpSpPr>
          <a:xfrm>
            <a:off x="5144654" y="2635338"/>
            <a:ext cx="2161309" cy="2206067"/>
            <a:chOff x="5920509" y="683490"/>
            <a:chExt cx="1863321" cy="1831109"/>
          </a:xfrm>
        </p:grpSpPr>
        <p:sp>
          <p:nvSpPr>
            <p:cNvPr id="2" name="Oval 1"/>
            <p:cNvSpPr/>
            <p:nvPr/>
          </p:nvSpPr>
          <p:spPr>
            <a:xfrm>
              <a:off x="5920509" y="683490"/>
              <a:ext cx="1863321" cy="1831109"/>
            </a:xfrm>
            <a:prstGeom prst="ellipse">
              <a:avLst/>
            </a:prstGeom>
            <a:noFill/>
            <a:ln w="3175" cap="sq" cmpd="sng">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Oval 4"/>
            <p:cNvSpPr/>
            <p:nvPr/>
          </p:nvSpPr>
          <p:spPr>
            <a:xfrm>
              <a:off x="5987415" y="971952"/>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Oval 5"/>
            <p:cNvSpPr/>
            <p:nvPr/>
          </p:nvSpPr>
          <p:spPr>
            <a:xfrm>
              <a:off x="7454265" y="91364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6052185" y="216332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7416165" y="216713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9" name="TextBox 18"/>
          <p:cNvSpPr txBox="1"/>
          <p:nvPr/>
        </p:nvSpPr>
        <p:spPr>
          <a:xfrm>
            <a:off x="5412155" y="3634557"/>
            <a:ext cx="16263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BFD4DD">
                    <a:lumMod val="75000"/>
                  </a:srgbClr>
                </a:solidFill>
                <a:effectLst/>
                <a:uLnTx/>
                <a:uFillTx/>
                <a:latin typeface="Arial"/>
                <a:ea typeface="+mn-ea"/>
                <a:cs typeface="+mn-cs"/>
              </a:rPr>
              <a:t>Core Values</a:t>
            </a:r>
          </a:p>
        </p:txBody>
      </p:sp>
      <p:sp>
        <p:nvSpPr>
          <p:cNvPr id="14" name="TextBox 13"/>
          <p:cNvSpPr txBox="1"/>
          <p:nvPr/>
        </p:nvSpPr>
        <p:spPr>
          <a:xfrm>
            <a:off x="7497503" y="2158768"/>
            <a:ext cx="338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Service</a:t>
            </a:r>
          </a:p>
        </p:txBody>
      </p:sp>
      <p:sp>
        <p:nvSpPr>
          <p:cNvPr id="15" name="TextBox 14"/>
          <p:cNvSpPr txBox="1"/>
          <p:nvPr/>
        </p:nvSpPr>
        <p:spPr>
          <a:xfrm>
            <a:off x="7497503" y="2645948"/>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are committed to public health through compassionate actions and stewardship of time, resources, and talents.</a:t>
            </a:r>
          </a:p>
        </p:txBody>
      </p:sp>
      <p:sp>
        <p:nvSpPr>
          <p:cNvPr id="16" name="TextBox 15"/>
          <p:cNvSpPr txBox="1"/>
          <p:nvPr/>
        </p:nvSpPr>
        <p:spPr>
          <a:xfrm>
            <a:off x="7497504" y="4181593"/>
            <a:ext cx="3519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Excellence</a:t>
            </a:r>
          </a:p>
        </p:txBody>
      </p:sp>
      <p:sp>
        <p:nvSpPr>
          <p:cNvPr id="17" name="TextBox 16"/>
          <p:cNvSpPr txBox="1"/>
          <p:nvPr/>
        </p:nvSpPr>
        <p:spPr>
          <a:xfrm>
            <a:off x="7497503" y="4668773"/>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exhibit superior performance and continuous improvement in knowledge and expertise.</a:t>
            </a:r>
          </a:p>
        </p:txBody>
      </p:sp>
      <p:sp>
        <p:nvSpPr>
          <p:cNvPr id="20" name="Text Placeholder 19"/>
          <p:cNvSpPr>
            <a:spLocks noGrp="1"/>
          </p:cNvSpPr>
          <p:nvPr>
            <p:ph type="body" sz="quarter" idx="11"/>
          </p:nvPr>
        </p:nvSpPr>
        <p:spPr/>
        <p:txBody>
          <a:bodyPr/>
          <a:lstStyle/>
          <a:p>
            <a:r>
              <a:rPr lang="en-US" sz="1600" dirty="0"/>
              <a:t>MISSION AND VALUES</a:t>
            </a:r>
          </a:p>
        </p:txBody>
      </p:sp>
    </p:spTree>
    <p:extLst>
      <p:ext uri="{BB962C8B-B14F-4D97-AF65-F5344CB8AC3E}">
        <p14:creationId xmlns:p14="http://schemas.microsoft.com/office/powerpoint/2010/main" val="313059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C07A2-F178-4781-BB8E-3D1EAB528B69}"/>
              </a:ext>
            </a:extLst>
          </p:cNvPr>
          <p:cNvSpPr>
            <a:spLocks noGrp="1"/>
          </p:cNvSpPr>
          <p:nvPr>
            <p:ph type="title"/>
          </p:nvPr>
        </p:nvSpPr>
        <p:spPr>
          <a:xfrm>
            <a:off x="476677" y="432185"/>
            <a:ext cx="7581900" cy="627328"/>
          </a:xfrm>
        </p:spPr>
        <p:txBody>
          <a:bodyPr/>
          <a:lstStyle/>
          <a:p>
            <a:r>
              <a:rPr lang="en-US" sz="3600" dirty="0"/>
              <a:t>What We Do</a:t>
            </a:r>
          </a:p>
        </p:txBody>
      </p:sp>
      <p:sp>
        <p:nvSpPr>
          <p:cNvPr id="4" name="Content Placeholder 3">
            <a:extLst>
              <a:ext uri="{FF2B5EF4-FFF2-40B4-BE49-F238E27FC236}">
                <a16:creationId xmlns:a16="http://schemas.microsoft.com/office/drawing/2014/main" id="{5A35426D-C41C-410B-BDE3-A1B795E6A846}"/>
              </a:ext>
            </a:extLst>
          </p:cNvPr>
          <p:cNvSpPr>
            <a:spLocks noGrp="1"/>
          </p:cNvSpPr>
          <p:nvPr>
            <p:ph idx="1"/>
          </p:nvPr>
        </p:nvSpPr>
        <p:spPr>
          <a:xfrm>
            <a:off x="125376" y="1166191"/>
            <a:ext cx="6991902" cy="4201468"/>
          </a:xfrm>
        </p:spPr>
        <p:txBody>
          <a:bodyPr>
            <a:noAutofit/>
          </a:bodyPr>
          <a:lstStyle/>
          <a:p>
            <a:pPr marL="342900" indent="-342900">
              <a:spcBef>
                <a:spcPts val="0"/>
              </a:spcBef>
            </a:pPr>
            <a:r>
              <a:rPr lang="en-US" sz="1800" b="1" dirty="0">
                <a:solidFill>
                  <a:schemeClr val="tx2">
                    <a:lumMod val="75000"/>
                  </a:schemeClr>
                </a:solidFill>
                <a:cs typeface="Arial"/>
              </a:rPr>
              <a:t>Provide essential health services</a:t>
            </a:r>
            <a:br>
              <a:rPr lang="en-US" sz="1800" b="1" dirty="0">
                <a:solidFill>
                  <a:schemeClr val="accent3">
                    <a:lumMod val="75000"/>
                  </a:schemeClr>
                </a:solidFill>
                <a:cs typeface="Arial"/>
              </a:rPr>
            </a:br>
            <a:r>
              <a:rPr lang="en-US" sz="1400" dirty="0">
                <a:cs typeface="Arial"/>
              </a:rPr>
              <a:t>We go where most do not go to provide care for vulnerable and underserved populations.  </a:t>
            </a:r>
          </a:p>
          <a:p>
            <a:pPr marL="342900" indent="-342900">
              <a:spcBef>
                <a:spcPts val="0"/>
              </a:spcBef>
            </a:pPr>
            <a:endParaRPr lang="en-US" sz="1600" dirty="0">
              <a:cs typeface="Arial"/>
            </a:endParaRPr>
          </a:p>
          <a:p>
            <a:pPr marL="342900" indent="-342900">
              <a:spcBef>
                <a:spcPts val="0"/>
              </a:spcBef>
            </a:pPr>
            <a:r>
              <a:rPr lang="en-US" sz="1800" b="1" dirty="0">
                <a:solidFill>
                  <a:schemeClr val="tx2">
                    <a:lumMod val="75000"/>
                  </a:schemeClr>
                </a:solidFill>
                <a:cs typeface="Arial"/>
              </a:rPr>
              <a:t>Serve on the frontlines of public health emergencies</a:t>
            </a:r>
            <a:br>
              <a:rPr lang="en-US" sz="1600" b="1" dirty="0">
                <a:solidFill>
                  <a:schemeClr val="tx2">
                    <a:lumMod val="75000"/>
                  </a:schemeClr>
                </a:solidFill>
                <a:cs typeface="Arial"/>
              </a:rPr>
            </a:br>
            <a:r>
              <a:rPr lang="en-US" sz="1400" dirty="0">
                <a:cs typeface="Arial"/>
              </a:rPr>
              <a:t>We respond quickly to natural disasters, disease outbreaks and global public health emergencies as well as serve on humanitarian missions.</a:t>
            </a:r>
          </a:p>
          <a:p>
            <a:pPr marL="342900" indent="-342900">
              <a:spcBef>
                <a:spcPts val="0"/>
              </a:spcBef>
            </a:pPr>
            <a:endParaRPr lang="en-US" sz="1600" b="1" dirty="0">
              <a:cs typeface="Arial"/>
            </a:endParaRPr>
          </a:p>
          <a:p>
            <a:pPr marL="342900" indent="-342900">
              <a:spcBef>
                <a:spcPts val="0"/>
              </a:spcBef>
            </a:pPr>
            <a:r>
              <a:rPr lang="en-US" sz="1800" b="1" dirty="0">
                <a:solidFill>
                  <a:schemeClr val="tx2">
                    <a:lumMod val="75000"/>
                  </a:schemeClr>
                </a:solidFill>
                <a:cs typeface="Arial"/>
              </a:rPr>
              <a:t>Lead public health programs and policy development</a:t>
            </a:r>
            <a:br>
              <a:rPr lang="en-US" sz="1800" b="1" dirty="0">
                <a:solidFill>
                  <a:schemeClr val="tx2">
                    <a:lumMod val="75000"/>
                  </a:schemeClr>
                </a:solidFill>
                <a:cs typeface="Arial"/>
              </a:rPr>
            </a:br>
            <a:r>
              <a:rPr lang="en-US" sz="1400" dirty="0">
                <a:cs typeface="Arial"/>
              </a:rPr>
              <a:t>We utilize our experience, skills, and networks to provide leadership within the U.S. Department of Health and Human Services and throughout the federal government.</a:t>
            </a:r>
          </a:p>
          <a:p>
            <a:pPr marL="342900" indent="-342900">
              <a:spcBef>
                <a:spcPts val="0"/>
              </a:spcBef>
            </a:pPr>
            <a:endParaRPr lang="en-US" sz="1400" dirty="0">
              <a:cs typeface="Arial"/>
            </a:endParaRPr>
          </a:p>
          <a:p>
            <a:pPr marL="342900" indent="-342900">
              <a:spcBef>
                <a:spcPts val="0"/>
              </a:spcBef>
            </a:pPr>
            <a:r>
              <a:rPr lang="en-US" sz="1800" b="1" dirty="0">
                <a:solidFill>
                  <a:schemeClr val="tx2">
                    <a:lumMod val="75000"/>
                  </a:schemeClr>
                </a:solidFill>
                <a:cs typeface="Arial"/>
              </a:rPr>
              <a:t>Advance innovation and science </a:t>
            </a:r>
            <a:br>
              <a:rPr lang="en-US" sz="1800" b="1" dirty="0">
                <a:solidFill>
                  <a:schemeClr val="tx2">
                    <a:lumMod val="75000"/>
                  </a:schemeClr>
                </a:solidFill>
                <a:cs typeface="Arial"/>
              </a:rPr>
            </a:br>
            <a:r>
              <a:rPr lang="en-US" sz="1400" dirty="0">
                <a:cs typeface="Arial"/>
              </a:rPr>
              <a:t>We work at the forefront of medical challenges like COVID-19, cancer, and </a:t>
            </a:r>
            <a:br>
              <a:rPr lang="en-US" sz="1400" dirty="0">
                <a:cs typeface="Arial"/>
              </a:rPr>
            </a:br>
            <a:r>
              <a:rPr lang="en-US" sz="1400" dirty="0">
                <a:cs typeface="Arial"/>
              </a:rPr>
              <a:t>the opioid crisis.</a:t>
            </a:r>
          </a:p>
          <a:p>
            <a:pPr marL="234950" indent="0">
              <a:buNone/>
            </a:pPr>
            <a:endParaRPr lang="en-US" sz="1600" dirty="0"/>
          </a:p>
        </p:txBody>
      </p:sp>
      <p:pic>
        <p:nvPicPr>
          <p:cNvPr id="10" name="Picture Placeholder 9" descr="Protect, promote and advance the health and safety of our nation; a picture of a USPHS officer in uniform looking at a syringe in her hand">
            <a:extLst>
              <a:ext uri="{FF2B5EF4-FFF2-40B4-BE49-F238E27FC236}">
                <a16:creationId xmlns:a16="http://schemas.microsoft.com/office/drawing/2014/main" id="{3548927F-EFD0-4B53-ACB7-D109D432EB1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805" r="2805"/>
          <a:stretch/>
        </p:blipFill>
        <p:spPr>
          <a:xfrm>
            <a:off x="7117279" y="-45299"/>
            <a:ext cx="5074722" cy="6170328"/>
          </a:xfrm>
        </p:spPr>
      </p:pic>
      <p:sp>
        <p:nvSpPr>
          <p:cNvPr id="3" name="Text Placeholder 2">
            <a:extLst>
              <a:ext uri="{FF2B5EF4-FFF2-40B4-BE49-F238E27FC236}">
                <a16:creationId xmlns:a16="http://schemas.microsoft.com/office/drawing/2014/main" id="{B6C3F51D-1D57-4284-A012-1641CDFCDE2F}"/>
              </a:ext>
            </a:extLst>
          </p:cNvPr>
          <p:cNvSpPr>
            <a:spLocks noGrp="1"/>
          </p:cNvSpPr>
          <p:nvPr>
            <p:ph type="body" sz="quarter" idx="12"/>
          </p:nvPr>
        </p:nvSpPr>
        <p:spPr>
          <a:xfrm>
            <a:off x="7117279" y="-45299"/>
            <a:ext cx="5074722" cy="1166191"/>
          </a:xfrm>
          <a:solidFill>
            <a:schemeClr val="accent1"/>
          </a:solidFill>
        </p:spPr>
        <p:txBody>
          <a:bodyPr/>
          <a:lstStyle/>
          <a:p>
            <a:pPr algn="ctr"/>
            <a:r>
              <a:rPr lang="en-US" dirty="0">
                <a:solidFill>
                  <a:schemeClr val="bg1"/>
                </a:solidFill>
              </a:rPr>
              <a:t>Protect, promote and advance the health and safety of our nation.</a:t>
            </a:r>
            <a:r>
              <a:rPr lang="en-US" dirty="0">
                <a:solidFill>
                  <a:schemeClr val="bg1"/>
                </a:solidFill>
                <a:cs typeface="Arial"/>
              </a:rPr>
              <a:t> </a:t>
            </a:r>
          </a:p>
          <a:p>
            <a:pPr algn="ctr"/>
            <a:endParaRPr lang="en-US" dirty="0">
              <a:solidFill>
                <a:schemeClr val="bg1"/>
              </a:solidFill>
            </a:endParaRPr>
          </a:p>
        </p:txBody>
      </p:sp>
      <p:sp>
        <p:nvSpPr>
          <p:cNvPr id="6" name="Text Placeholder 5">
            <a:extLst>
              <a:ext uri="{FF2B5EF4-FFF2-40B4-BE49-F238E27FC236}">
                <a16:creationId xmlns:a16="http://schemas.microsoft.com/office/drawing/2014/main" id="{33E28793-A1B1-433E-A8AA-8B7D3B8344E0}"/>
              </a:ext>
            </a:extLst>
          </p:cNvPr>
          <p:cNvSpPr>
            <a:spLocks noGrp="1"/>
          </p:cNvSpPr>
          <p:nvPr>
            <p:ph type="body" sz="quarter" idx="10"/>
          </p:nvPr>
        </p:nvSpPr>
        <p:spPr/>
        <p:txBody>
          <a:bodyPr/>
          <a:lstStyle/>
          <a:p>
            <a:r>
              <a:rPr lang="en-US" sz="1600" dirty="0"/>
              <a:t>WHAT WE DO</a:t>
            </a:r>
          </a:p>
        </p:txBody>
      </p:sp>
    </p:spTree>
    <p:extLst>
      <p:ext uri="{BB962C8B-B14F-4D97-AF65-F5344CB8AC3E}">
        <p14:creationId xmlns:p14="http://schemas.microsoft.com/office/powerpoint/2010/main" val="8652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5562"/>
            <a:ext cx="10972800" cy="887356"/>
          </a:xfrm>
        </p:spPr>
        <p:txBody>
          <a:bodyPr>
            <a:normAutofit fontScale="90000"/>
          </a:bodyPr>
          <a:lstStyle/>
          <a:p>
            <a:pPr algn="l">
              <a:spcBef>
                <a:spcPts val="0"/>
              </a:spcBef>
            </a:pPr>
            <a:r>
              <a:rPr lang="en-US" sz="4000" b="1" dirty="0">
                <a:solidFill>
                  <a:srgbClr val="123342"/>
                </a:solidFill>
                <a:latin typeface="Arial" panose="020B0604020202020204" pitchFamily="34" charset="0"/>
                <a:ea typeface="+mn-ea"/>
                <a:cs typeface="Arial" panose="020B0604020202020204" pitchFamily="34" charset="0"/>
              </a:rPr>
              <a:t>USPHS Commissioned Corps</a:t>
            </a:r>
            <a:br>
              <a:rPr lang="en-US" sz="2800" b="1" dirty="0">
                <a:solidFill>
                  <a:srgbClr val="FF0000"/>
                </a:solidFill>
                <a:latin typeface="Arial" panose="020B0604020202020204" pitchFamily="34" charset="0"/>
                <a:ea typeface="+mn-ea"/>
                <a:cs typeface="Arial" panose="020B0604020202020204" pitchFamily="34" charset="0"/>
              </a:rPr>
            </a:br>
            <a:r>
              <a:rPr lang="en-US" sz="2700" dirty="0">
                <a:solidFill>
                  <a:srgbClr val="6F8E9C"/>
                </a:solidFill>
              </a:rPr>
              <a:t>WHERE WE WORK</a:t>
            </a:r>
          </a:p>
        </p:txBody>
      </p:sp>
      <p:sp>
        <p:nvSpPr>
          <p:cNvPr id="7" name="Text Placeholder 6"/>
          <p:cNvSpPr>
            <a:spLocks noGrp="1"/>
          </p:cNvSpPr>
          <p:nvPr>
            <p:ph type="body" sz="quarter" idx="11"/>
          </p:nvPr>
        </p:nvSpPr>
        <p:spPr>
          <a:xfrm>
            <a:off x="609600" y="1479551"/>
            <a:ext cx="11245327" cy="882468"/>
          </a:xfrm>
        </p:spPr>
        <p:txBody>
          <a:bodyPr/>
          <a:lstStyle/>
          <a:p>
            <a:r>
              <a:rPr lang="en-US" sz="2000" dirty="0"/>
              <a:t>Approximately 6,000 officers in 800 locations, all 50 states and numerous foreign assignments including the World Health Organization</a:t>
            </a:r>
          </a:p>
        </p:txBody>
      </p:sp>
      <p:sp>
        <p:nvSpPr>
          <p:cNvPr id="3" name="Content Placeholder 2"/>
          <p:cNvSpPr>
            <a:spLocks noGrp="1"/>
          </p:cNvSpPr>
          <p:nvPr>
            <p:ph idx="1"/>
          </p:nvPr>
        </p:nvSpPr>
        <p:spPr>
          <a:xfrm>
            <a:off x="283915" y="2305754"/>
            <a:ext cx="6172987" cy="3752116"/>
          </a:xfrm>
        </p:spPr>
        <p:txBody>
          <a:bodyPr vert="horz" lIns="91440" tIns="45720" rIns="91440" bIns="45720" rtlCol="0" anchor="t">
            <a:noAutofit/>
          </a:bodyPr>
          <a:lstStyle/>
          <a:p>
            <a:pPr marL="515620" indent="-280670"/>
            <a:r>
              <a:rPr lang="en-US" sz="2133" dirty="0"/>
              <a:t>Department of Health and Human Services</a:t>
            </a:r>
            <a:endParaRPr lang="en-US" sz="1650" dirty="0">
              <a:cs typeface="Arial"/>
            </a:endParaRPr>
          </a:p>
          <a:p>
            <a:pPr marL="515620" indent="-280670"/>
            <a:r>
              <a:rPr lang="en-US" sz="2133" dirty="0"/>
              <a:t>Department of Defense </a:t>
            </a:r>
            <a:endParaRPr lang="en-US" sz="2133" dirty="0">
              <a:cs typeface="Arial"/>
            </a:endParaRPr>
          </a:p>
          <a:p>
            <a:pPr marL="515620" indent="-280670"/>
            <a:r>
              <a:rPr lang="en-US" sz="2133" dirty="0"/>
              <a:t>Department of Homeland Security</a:t>
            </a:r>
            <a:endParaRPr lang="en-US" sz="2133" dirty="0">
              <a:cs typeface="Arial"/>
            </a:endParaRPr>
          </a:p>
          <a:p>
            <a:pPr marL="515620" indent="-280670"/>
            <a:r>
              <a:rPr lang="en-US" sz="2133" dirty="0"/>
              <a:t>U.S. Agency for International Development</a:t>
            </a:r>
            <a:endParaRPr lang="en-US" sz="2133" dirty="0">
              <a:cs typeface="Arial"/>
            </a:endParaRPr>
          </a:p>
          <a:p>
            <a:pPr marL="515620" indent="-280670"/>
            <a:r>
              <a:rPr lang="en-US" sz="2133" dirty="0"/>
              <a:t>Federal Bureau of Prisons</a:t>
            </a:r>
          </a:p>
          <a:p>
            <a:pPr marL="515620" indent="-280670"/>
            <a:r>
              <a:rPr lang="en-US" sz="2133" dirty="0">
                <a:cs typeface="Arial"/>
              </a:rPr>
              <a:t>Department of the Interior</a:t>
            </a:r>
          </a:p>
          <a:p>
            <a:pPr marL="515620" indent="-280670"/>
            <a:r>
              <a:rPr lang="en-US" sz="2133" dirty="0">
                <a:cs typeface="Arial"/>
              </a:rPr>
              <a:t>Department of Veterans Affairs </a:t>
            </a:r>
          </a:p>
          <a:p>
            <a:pPr marL="515620" indent="-280670"/>
            <a:r>
              <a:rPr lang="en-US" sz="2133" dirty="0"/>
              <a:t>State Governments and Local Agencies</a:t>
            </a:r>
            <a:endParaRPr lang="en-US" sz="2133" dirty="0">
              <a:cs typeface="Arial"/>
            </a:endParaRPr>
          </a:p>
          <a:p>
            <a:pPr marL="0" indent="0">
              <a:buNone/>
            </a:pPr>
            <a:endParaRPr lang="en-US" sz="2133" dirty="0"/>
          </a:p>
        </p:txBody>
      </p:sp>
      <p:pic>
        <p:nvPicPr>
          <p:cNvPr id="2054" name="Picture 6" descr="Department of Defen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051" y="2656191"/>
            <a:ext cx="1586668" cy="15850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partment of Homeland Secur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7329" y="2632942"/>
            <a:ext cx="1584960" cy="15809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epartment of Health and Human Service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654" y="2654547"/>
            <a:ext cx="1537788" cy="15377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nited States Agency AID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548" y="4181812"/>
            <a:ext cx="1627523" cy="162752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ederal Bureau of Prison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5138" y="4181812"/>
            <a:ext cx="1627521" cy="1627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p:nvPr>
        </p:nvSpPr>
        <p:spPr/>
        <p:txBody>
          <a:bodyPr/>
          <a:lstStyle/>
          <a:p>
            <a:r>
              <a:rPr lang="en-US" sz="1600" dirty="0"/>
              <a:t>WHERE WE WORK</a:t>
            </a:r>
          </a:p>
        </p:txBody>
      </p:sp>
    </p:spTree>
    <p:extLst>
      <p:ext uri="{BB962C8B-B14F-4D97-AF65-F5344CB8AC3E}">
        <p14:creationId xmlns:p14="http://schemas.microsoft.com/office/powerpoint/2010/main" val="139034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C183D7F6-B498-43B3-948B-1728B52AA6E4}">
                <adec:decorative xmlns:adec="http://schemas.microsoft.com/office/drawing/2017/decorative" val="1"/>
              </a:ext>
            </a:extLst>
          </p:cNvPr>
          <p:cNvSpPr/>
          <p:nvPr/>
        </p:nvSpPr>
        <p:spPr>
          <a:xfrm>
            <a:off x="785090" y="1348509"/>
            <a:ext cx="10123055" cy="4304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descr="Medical"/>
          <p:cNvPicPr>
            <a:picLocks noChangeAspect="1"/>
          </p:cNvPicPr>
          <p:nvPr/>
        </p:nvPicPr>
        <p:blipFill rotWithShape="1">
          <a:blip r:embed="rId3"/>
          <a:srcRect l="1062" t="27995" r="86283" b="41505"/>
          <a:stretch/>
        </p:blipFill>
        <p:spPr>
          <a:xfrm>
            <a:off x="4592663" y="1833454"/>
            <a:ext cx="1320799" cy="905163"/>
          </a:xfrm>
          <a:prstGeom prst="rect">
            <a:avLst/>
          </a:prstGeom>
        </p:spPr>
      </p:pic>
      <p:sp>
        <p:nvSpPr>
          <p:cNvPr id="6" name="Title 5"/>
          <p:cNvSpPr>
            <a:spLocks noGrp="1"/>
          </p:cNvSpPr>
          <p:nvPr>
            <p:ph type="title"/>
          </p:nvPr>
        </p:nvSpPr>
        <p:spPr>
          <a:xfrm>
            <a:off x="665583" y="529805"/>
            <a:ext cx="10972800" cy="974991"/>
          </a:xfrm>
        </p:spPr>
        <p:txBody>
          <a:bodyPr>
            <a:normAutofit/>
          </a:bodyPr>
          <a:lstStyle/>
          <a:p>
            <a:r>
              <a:rPr lang="en-US" sz="3600" dirty="0"/>
              <a:t>Professional Categories</a:t>
            </a:r>
          </a:p>
        </p:txBody>
      </p:sp>
      <p:sp>
        <p:nvSpPr>
          <p:cNvPr id="9" name="Text Placeholder 8"/>
          <p:cNvSpPr>
            <a:spLocks noGrp="1"/>
          </p:cNvSpPr>
          <p:nvPr>
            <p:ph type="body" sz="quarter" idx="11"/>
          </p:nvPr>
        </p:nvSpPr>
        <p:spPr/>
        <p:txBody>
          <a:bodyPr/>
          <a:lstStyle/>
          <a:p>
            <a:r>
              <a:rPr lang="en-US" dirty="0"/>
              <a:t>PROFESSIONAL CATEGORIES</a:t>
            </a:r>
          </a:p>
        </p:txBody>
      </p:sp>
      <p:pic>
        <p:nvPicPr>
          <p:cNvPr id="14" name="Picture 13" descr="Environmental Health"/>
          <p:cNvPicPr>
            <a:picLocks noChangeAspect="1"/>
          </p:cNvPicPr>
          <p:nvPr/>
        </p:nvPicPr>
        <p:blipFill rotWithShape="1">
          <a:blip r:embed="rId3"/>
          <a:srcRect l="26408" t="63413" r="60937" b="6088"/>
          <a:stretch/>
        </p:blipFill>
        <p:spPr>
          <a:xfrm>
            <a:off x="6087210" y="4018517"/>
            <a:ext cx="1320800" cy="905164"/>
          </a:xfrm>
          <a:prstGeom prst="rect">
            <a:avLst/>
          </a:prstGeom>
        </p:spPr>
      </p:pic>
      <p:pic>
        <p:nvPicPr>
          <p:cNvPr id="15" name="Picture 14" descr="Dentist"/>
          <p:cNvPicPr>
            <a:picLocks noChangeAspect="1"/>
          </p:cNvPicPr>
          <p:nvPr/>
        </p:nvPicPr>
        <p:blipFill rotWithShape="1">
          <a:blip r:embed="rId3"/>
          <a:srcRect l="18167" t="27995" r="69355" b="41505"/>
          <a:stretch/>
        </p:blipFill>
        <p:spPr>
          <a:xfrm>
            <a:off x="6087210" y="1837250"/>
            <a:ext cx="1302327" cy="905163"/>
          </a:xfrm>
          <a:prstGeom prst="rect">
            <a:avLst/>
          </a:prstGeom>
        </p:spPr>
      </p:pic>
      <p:pic>
        <p:nvPicPr>
          <p:cNvPr id="16" name="Picture 15" descr="Veterinarian"/>
          <p:cNvPicPr>
            <a:picLocks noChangeAspect="1"/>
          </p:cNvPicPr>
          <p:nvPr/>
        </p:nvPicPr>
        <p:blipFill rotWithShape="1">
          <a:blip r:embed="rId3"/>
          <a:srcRect l="35000" t="27995" r="52610" b="41505"/>
          <a:stretch/>
        </p:blipFill>
        <p:spPr>
          <a:xfrm>
            <a:off x="7605284" y="1833454"/>
            <a:ext cx="1293091" cy="905163"/>
          </a:xfrm>
          <a:prstGeom prst="rect">
            <a:avLst/>
          </a:prstGeom>
        </p:spPr>
      </p:pic>
      <p:pic>
        <p:nvPicPr>
          <p:cNvPr id="17" name="Picture 16" descr="Nurse"/>
          <p:cNvPicPr>
            <a:picLocks noChangeAspect="1"/>
          </p:cNvPicPr>
          <p:nvPr/>
        </p:nvPicPr>
        <p:blipFill rotWithShape="1">
          <a:blip r:embed="rId3"/>
          <a:srcRect l="51765" t="27995" r="35669" b="41505"/>
          <a:stretch/>
        </p:blipFill>
        <p:spPr>
          <a:xfrm>
            <a:off x="9108633" y="1833453"/>
            <a:ext cx="1311564" cy="905163"/>
          </a:xfrm>
          <a:prstGeom prst="rect">
            <a:avLst/>
          </a:prstGeom>
        </p:spPr>
      </p:pic>
      <p:pic>
        <p:nvPicPr>
          <p:cNvPr id="19" name="Picture 18" descr="Therapist"/>
          <p:cNvPicPr>
            <a:picLocks noChangeAspect="1"/>
          </p:cNvPicPr>
          <p:nvPr/>
        </p:nvPicPr>
        <p:blipFill rotWithShape="1">
          <a:blip r:embed="rId3"/>
          <a:srcRect l="68097" t="27995" r="19425" b="41505"/>
          <a:stretch/>
        </p:blipFill>
        <p:spPr>
          <a:xfrm>
            <a:off x="4592663" y="2916614"/>
            <a:ext cx="1302327" cy="905163"/>
          </a:xfrm>
          <a:prstGeom prst="rect">
            <a:avLst/>
          </a:prstGeom>
        </p:spPr>
      </p:pic>
      <p:pic>
        <p:nvPicPr>
          <p:cNvPr id="20" name="Picture 19" descr="Pharmacist"/>
          <p:cNvPicPr>
            <a:picLocks noChangeAspect="1"/>
          </p:cNvPicPr>
          <p:nvPr/>
        </p:nvPicPr>
        <p:blipFill rotWithShape="1">
          <a:blip r:embed="rId3"/>
          <a:srcRect l="84646" t="27995" r="2655" b="41505"/>
          <a:stretch/>
        </p:blipFill>
        <p:spPr>
          <a:xfrm>
            <a:off x="6087210" y="2916614"/>
            <a:ext cx="1325418" cy="905163"/>
          </a:xfrm>
          <a:prstGeom prst="rect">
            <a:avLst/>
          </a:prstGeom>
        </p:spPr>
      </p:pic>
      <p:pic>
        <p:nvPicPr>
          <p:cNvPr id="21" name="Picture 20" descr="Health Services"/>
          <p:cNvPicPr>
            <a:picLocks noChangeAspect="1"/>
          </p:cNvPicPr>
          <p:nvPr/>
        </p:nvPicPr>
        <p:blipFill rotWithShape="1">
          <a:blip r:embed="rId3"/>
          <a:srcRect l="9469" t="63413" r="77973" b="6088"/>
          <a:stretch/>
        </p:blipFill>
        <p:spPr>
          <a:xfrm>
            <a:off x="9131517" y="2916614"/>
            <a:ext cx="1310693" cy="905164"/>
          </a:xfrm>
          <a:prstGeom prst="rect">
            <a:avLst/>
          </a:prstGeom>
        </p:spPr>
      </p:pic>
      <p:pic>
        <p:nvPicPr>
          <p:cNvPr id="22" name="Picture 21" descr="Dietitian"/>
          <p:cNvPicPr>
            <a:picLocks noChangeAspect="1"/>
          </p:cNvPicPr>
          <p:nvPr/>
        </p:nvPicPr>
        <p:blipFill rotWithShape="1">
          <a:blip r:embed="rId3"/>
          <a:srcRect l="43287" t="63413" r="44147" b="6088"/>
          <a:stretch/>
        </p:blipFill>
        <p:spPr>
          <a:xfrm>
            <a:off x="7596047" y="2916614"/>
            <a:ext cx="1311564" cy="905164"/>
          </a:xfrm>
          <a:prstGeom prst="rect">
            <a:avLst/>
          </a:prstGeom>
        </p:spPr>
      </p:pic>
      <p:pic>
        <p:nvPicPr>
          <p:cNvPr id="23" name="Picture 22" descr="Engineer"/>
          <p:cNvPicPr>
            <a:picLocks noChangeAspect="1"/>
          </p:cNvPicPr>
          <p:nvPr/>
        </p:nvPicPr>
        <p:blipFill rotWithShape="1">
          <a:blip r:embed="rId3"/>
          <a:srcRect l="59719" t="63413" r="27626" b="6088"/>
          <a:stretch/>
        </p:blipFill>
        <p:spPr>
          <a:xfrm>
            <a:off x="4592663" y="4018517"/>
            <a:ext cx="1320800" cy="905164"/>
          </a:xfrm>
          <a:prstGeom prst="rect">
            <a:avLst/>
          </a:prstGeom>
        </p:spPr>
      </p:pic>
      <p:pic>
        <p:nvPicPr>
          <p:cNvPr id="24" name="Picture 23" descr="Scientist"/>
          <p:cNvPicPr>
            <a:picLocks noChangeAspect="1"/>
          </p:cNvPicPr>
          <p:nvPr/>
        </p:nvPicPr>
        <p:blipFill rotWithShape="1">
          <a:blip r:embed="rId3"/>
          <a:srcRect l="76115" t="63413" r="11151" b="6088"/>
          <a:stretch/>
        </p:blipFill>
        <p:spPr>
          <a:xfrm>
            <a:off x="7605284" y="4002443"/>
            <a:ext cx="1329059" cy="921237"/>
          </a:xfrm>
          <a:prstGeom prst="rect">
            <a:avLst/>
          </a:prstGeom>
        </p:spPr>
      </p:pic>
      <p:sp>
        <p:nvSpPr>
          <p:cNvPr id="3" name="TextBox 2">
            <a:extLst>
              <a:ext uri="{FF2B5EF4-FFF2-40B4-BE49-F238E27FC236}">
                <a16:creationId xmlns:a16="http://schemas.microsoft.com/office/drawing/2014/main" id="{C0D5276D-98CB-4FEB-AB8F-0932BA4AF149}"/>
              </a:ext>
            </a:extLst>
          </p:cNvPr>
          <p:cNvSpPr txBox="1"/>
          <p:nvPr/>
        </p:nvSpPr>
        <p:spPr>
          <a:xfrm flipH="1">
            <a:off x="10008280" y="3508297"/>
            <a:ext cx="1778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Rectangle 3" descr="Diet">
            <a:extLst>
              <a:ext uri="{FF2B5EF4-FFF2-40B4-BE49-F238E27FC236}">
                <a16:creationId xmlns:a16="http://schemas.microsoft.com/office/drawing/2014/main" id="{D84D1559-69CA-403D-9CE2-D54139B603F6}"/>
              </a:ext>
            </a:extLst>
          </p:cNvPr>
          <p:cNvSpPr/>
          <p:nvPr/>
        </p:nvSpPr>
        <p:spPr>
          <a:xfrm>
            <a:off x="7781925" y="3402650"/>
            <a:ext cx="990600" cy="264475"/>
          </a:xfrm>
          <a:prstGeom prst="rect">
            <a:avLst/>
          </a:prstGeom>
          <a:solidFill>
            <a:srgbClr val="29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92530CF-3E25-46D6-AA26-A2A7A9C8E5F5}"/>
              </a:ext>
              <a:ext uri="{C183D7F6-B498-43B3-948B-1728B52AA6E4}">
                <adec:decorative xmlns:adec="http://schemas.microsoft.com/office/drawing/2017/decorative" val="1"/>
              </a:ext>
            </a:extLst>
          </p:cNvPr>
          <p:cNvSpPr txBox="1"/>
          <p:nvPr/>
        </p:nvSpPr>
        <p:spPr>
          <a:xfrm>
            <a:off x="7636425" y="3402650"/>
            <a:ext cx="12801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DIETITIAN</a:t>
            </a:r>
          </a:p>
        </p:txBody>
      </p:sp>
      <p:pic>
        <p:nvPicPr>
          <p:cNvPr id="25" name="Picture 24">
            <a:extLst>
              <a:ext uri="{FF2B5EF4-FFF2-40B4-BE49-F238E27FC236}">
                <a16:creationId xmlns:a16="http://schemas.microsoft.com/office/drawing/2014/main" id="{D0D79D4D-4C3A-4358-B5E5-E90405089C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81379" y="4002456"/>
            <a:ext cx="965199" cy="959836"/>
          </a:xfrm>
          <a:prstGeom prst="rect">
            <a:avLst/>
          </a:prstGeom>
        </p:spPr>
      </p:pic>
      <p:pic>
        <p:nvPicPr>
          <p:cNvPr id="28" name="Picture 3" descr="A picture of USPHS officers in uniform standing outside with city buildings in the background">
            <a:extLst>
              <a:ext uri="{FF2B5EF4-FFF2-40B4-BE49-F238E27FC236}">
                <a16:creationId xmlns:a16="http://schemas.microsoft.com/office/drawing/2014/main" id="{B3F17D43-9065-4CB6-8738-45B1AAF9A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809" b="7809"/>
          <a:stretch/>
        </p:blipFill>
        <p:spPr bwMode="auto">
          <a:xfrm>
            <a:off x="1468001" y="1666276"/>
            <a:ext cx="2745840" cy="3472749"/>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2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3.xml><?xml version="1.0" encoding="utf-8"?>
<a:theme xmlns:a="http://schemas.openxmlformats.org/drawingml/2006/main" name="3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4.xml><?xml version="1.0" encoding="utf-8"?>
<a:theme xmlns:a="http://schemas.openxmlformats.org/drawingml/2006/main" name="4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5.xml><?xml version="1.0" encoding="utf-8"?>
<a:theme xmlns:a="http://schemas.openxmlformats.org/drawingml/2006/main" name="10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6.xml><?xml version="1.0" encoding="utf-8"?>
<a:theme xmlns:a="http://schemas.openxmlformats.org/drawingml/2006/main" name="14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D6F4899503734DB0CCEA7432365D3E" ma:contentTypeVersion="7" ma:contentTypeDescription="Create a new document." ma:contentTypeScope="" ma:versionID="b7d976f4bb7efb283c933e6a2606a3df">
  <xsd:schema xmlns:xsd="http://www.w3.org/2001/XMLSchema" xmlns:xs="http://www.w3.org/2001/XMLSchema" xmlns:p="http://schemas.microsoft.com/office/2006/metadata/properties" xmlns:ns2="9328393f-94fa-4cbf-abbb-66f98af36556" targetNamespace="http://schemas.microsoft.com/office/2006/metadata/properties" ma:root="true" ma:fieldsID="6e59a7d06b0a207a713554cdf3021923" ns2:_="">
    <xsd:import namespace="9328393f-94fa-4cbf-abbb-66f98af365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8393f-94fa-4cbf-abbb-66f98af36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C02522-248C-4D98-BE04-10F5E2DA8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28393f-94fa-4cbf-abbb-66f98af365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383BB-69AB-48E2-8527-0C0CD02DA75B}">
  <ds:schemaRefs>
    <ds:schemaRef ds:uri="http://schemas.microsoft.com/sharepoint/v3/contenttype/forms"/>
  </ds:schemaRefs>
</ds:datastoreItem>
</file>

<file path=customXml/itemProps3.xml><?xml version="1.0" encoding="utf-8"?>
<ds:datastoreItem xmlns:ds="http://schemas.openxmlformats.org/officeDocument/2006/customXml" ds:itemID="{B925F0AC-B884-4CA4-8E00-3F48E82C01F1}">
  <ds:schemaRefs>
    <ds:schemaRef ds:uri="http://schemas.microsoft.com/office/2006/metadata/properties"/>
    <ds:schemaRef ds:uri="http://purl.org/dc/elements/1.1/"/>
    <ds:schemaRef ds:uri="9328393f-94fa-4cbf-abbb-66f98af36556"/>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8891</TotalTime>
  <Words>4645</Words>
  <Application>Microsoft Office PowerPoint</Application>
  <PresentationFormat>Widescreen</PresentationFormat>
  <Paragraphs>509</Paragraphs>
  <Slides>34</Slides>
  <Notes>30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34</vt:i4>
      </vt:variant>
    </vt:vector>
  </HeadingPairs>
  <TitlesOfParts>
    <vt:vector size="54" baseType="lpstr">
      <vt:lpstr>Arial</vt:lpstr>
      <vt:lpstr>Arial Nova</vt:lpstr>
      <vt:lpstr>Calibri</vt:lpstr>
      <vt:lpstr>Calisto MT</vt:lpstr>
      <vt:lpstr>Courier New</vt:lpstr>
      <vt:lpstr>Noto Serif</vt:lpstr>
      <vt:lpstr>Public Sans Web</vt:lpstr>
      <vt:lpstr>Roboto</vt:lpstr>
      <vt:lpstr>Roboto-BoldItalic</vt:lpstr>
      <vt:lpstr>Tahoma</vt:lpstr>
      <vt:lpstr>Times New Roman</vt:lpstr>
      <vt:lpstr>Univers Condensed</vt:lpstr>
      <vt:lpstr>Wingdings</vt:lpstr>
      <vt:lpstr>1_OASH Slide Master</vt:lpstr>
      <vt:lpstr>2_OASH Slide Master</vt:lpstr>
      <vt:lpstr>3_OASH Slide Master</vt:lpstr>
      <vt:lpstr>4_OASH Slide Master</vt:lpstr>
      <vt:lpstr>10_OASH Slide Master</vt:lpstr>
      <vt:lpstr>14_OASH Slide Master</vt:lpstr>
      <vt:lpstr>Office Theme</vt:lpstr>
      <vt:lpstr>The United States Public Health Service (USPHS) Commissioned Corps</vt:lpstr>
      <vt:lpstr>Topics of Discussion</vt:lpstr>
      <vt:lpstr>USPHS Commissioned Corps  INTRODUCTION  </vt:lpstr>
      <vt:lpstr>USPHS Commissioned Corps ABBREVIATED HISTORY </vt:lpstr>
      <vt:lpstr>Who We Are</vt:lpstr>
      <vt:lpstr>Our Mission and Values</vt:lpstr>
      <vt:lpstr>What We Do</vt:lpstr>
      <vt:lpstr>USPHS Commissioned Corps WHERE WE WORK</vt:lpstr>
      <vt:lpstr>Professional Categories</vt:lpstr>
      <vt:lpstr>We Offer </vt:lpstr>
      <vt:lpstr>Ready Reserve Corps</vt:lpstr>
      <vt:lpstr>Public Health Emergency Response Strike Team (PHERST) </vt:lpstr>
      <vt:lpstr>Pharmacy Category</vt:lpstr>
      <vt:lpstr>Officer Highlight</vt:lpstr>
      <vt:lpstr>What We Do: Pharmacists</vt:lpstr>
      <vt:lpstr>Where Pharmacists Serve</vt:lpstr>
      <vt:lpstr>How You Can Serve</vt:lpstr>
      <vt:lpstr> Welcome, I’m Dr. Vivek Murthy,  21st U.S. Surgeon General  As the Nation’s Doctor, my office is focused on the most pressing public health issues of our time. Read about our current priorities.  </vt:lpstr>
      <vt:lpstr>Emergency Response Deployments</vt:lpstr>
      <vt:lpstr>Readiness and Deployment</vt:lpstr>
      <vt:lpstr>Pharmacist Deployment Roles </vt:lpstr>
      <vt:lpstr>Pharmacist Deployment Missions</vt:lpstr>
      <vt:lpstr>Student Opportunities What You Can Do</vt:lpstr>
      <vt:lpstr>JRCOSTEP</vt:lpstr>
      <vt:lpstr>SRCOSTEP</vt:lpstr>
      <vt:lpstr>Educational and Training Opportunities</vt:lpstr>
      <vt:lpstr>Post-Graduate Opportunities</vt:lpstr>
      <vt:lpstr>ARE YOU READY? HERE IS HOW YOU GET STARTED…</vt:lpstr>
      <vt:lpstr>Pharmacist Officer Required Qualifications</vt:lpstr>
      <vt:lpstr>8 Steps to Become a USPHS Commissioned Corps Public Health Service Officer </vt:lpstr>
      <vt:lpstr>Join Our Noble Effort</vt:lpstr>
      <vt:lpstr>Learn More: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Dwayne David</cp:lastModifiedBy>
  <cp:revision>178</cp:revision>
  <cp:lastPrinted>2020-02-10T15:49:23Z</cp:lastPrinted>
  <dcterms:created xsi:type="dcterms:W3CDTF">2019-03-20T17:30:43Z</dcterms:created>
  <dcterms:modified xsi:type="dcterms:W3CDTF">2023-03-20T01:53:19Z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0x01010024D6F4899503734DB0CCEA7432365D3E</vt:lpwstr>
  </property>
</Properties>
</file>