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Lst>
  <p:notesMasterIdLst>
    <p:notesMasterId r:id="rId54"/>
  </p:notesMasterIdLst>
  <p:handoutMasterIdLst>
    <p:handoutMasterId r:id="rId55"/>
  </p:handoutMasterIdLst>
  <p:sldIdLst>
    <p:sldId id="256" r:id="rId6"/>
    <p:sldId id="327" r:id="rId7"/>
    <p:sldId id="338" r:id="rId8"/>
    <p:sldId id="282" r:id="rId9"/>
    <p:sldId id="329" r:id="rId10"/>
    <p:sldId id="331" r:id="rId11"/>
    <p:sldId id="330" r:id="rId12"/>
    <p:sldId id="328" r:id="rId13"/>
    <p:sldId id="283" r:id="rId14"/>
    <p:sldId id="353" r:id="rId15"/>
    <p:sldId id="315" r:id="rId16"/>
    <p:sldId id="326" r:id="rId17"/>
    <p:sldId id="300" r:id="rId18"/>
    <p:sldId id="337" r:id="rId19"/>
    <p:sldId id="304" r:id="rId20"/>
    <p:sldId id="332" r:id="rId21"/>
    <p:sldId id="343" r:id="rId22"/>
    <p:sldId id="350" r:id="rId23"/>
    <p:sldId id="351" r:id="rId24"/>
    <p:sldId id="352" r:id="rId25"/>
    <p:sldId id="309" r:id="rId26"/>
    <p:sldId id="310" r:id="rId27"/>
    <p:sldId id="348" r:id="rId28"/>
    <p:sldId id="344" r:id="rId29"/>
    <p:sldId id="307" r:id="rId30"/>
    <p:sldId id="306" r:id="rId31"/>
    <p:sldId id="314" r:id="rId32"/>
    <p:sldId id="345" r:id="rId33"/>
    <p:sldId id="323" r:id="rId34"/>
    <p:sldId id="302" r:id="rId35"/>
    <p:sldId id="281" r:id="rId36"/>
    <p:sldId id="334" r:id="rId37"/>
    <p:sldId id="339" r:id="rId38"/>
    <p:sldId id="325" r:id="rId39"/>
    <p:sldId id="287" r:id="rId40"/>
    <p:sldId id="286" r:id="rId41"/>
    <p:sldId id="289" r:id="rId42"/>
    <p:sldId id="290" r:id="rId43"/>
    <p:sldId id="349" r:id="rId44"/>
    <p:sldId id="293" r:id="rId45"/>
    <p:sldId id="291" r:id="rId46"/>
    <p:sldId id="292" r:id="rId47"/>
    <p:sldId id="318" r:id="rId48"/>
    <p:sldId id="288" r:id="rId49"/>
    <p:sldId id="320" r:id="rId50"/>
    <p:sldId id="321" r:id="rId51"/>
    <p:sldId id="319" r:id="rId52"/>
    <p:sldId id="322"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Hooks" initials="RH" lastIdx="28" clrIdx="0">
    <p:extLst>
      <p:ext uri="{19B8F6BF-5375-455C-9EA6-DF929625EA0E}">
        <p15:presenceInfo xmlns:p15="http://schemas.microsoft.com/office/powerpoint/2012/main" userId="S::RHooks@forsmarshgroup.com::aa188701-bca4-47e2-a7c9-06806e46b251" providerId="AD"/>
      </p:ext>
    </p:extLst>
  </p:cmAuthor>
  <p:cmAuthor id="2" name="Hillarie Turner" initials="HT" lastIdx="7" clrIdx="1">
    <p:extLst>
      <p:ext uri="{19B8F6BF-5375-455C-9EA6-DF929625EA0E}">
        <p15:presenceInfo xmlns:p15="http://schemas.microsoft.com/office/powerpoint/2012/main" userId="S-1-5-21-3243076003-2867352681-1694583156-1168" providerId="AD"/>
      </p:ext>
    </p:extLst>
  </p:cmAuthor>
  <p:cmAuthor id="3" name="Channer, Amber (OS/OASH)" initials="CA(" lastIdx="1" clrIdx="2">
    <p:extLst>
      <p:ext uri="{19B8F6BF-5375-455C-9EA6-DF929625EA0E}">
        <p15:presenceInfo xmlns:p15="http://schemas.microsoft.com/office/powerpoint/2012/main" userId="S-1-5-21-1747495209-1248221918-2216747781-170555" providerId="AD"/>
      </p:ext>
    </p:extLst>
  </p:cmAuthor>
  <p:cmAuthor id="4" name="Chambers, Zakiya (OS/OASH)" initials="CZ(" lastIdx="4" clrIdx="3">
    <p:extLst>
      <p:ext uri="{19B8F6BF-5375-455C-9EA6-DF929625EA0E}">
        <p15:presenceInfo xmlns:p15="http://schemas.microsoft.com/office/powerpoint/2012/main" userId="S-1-5-21-1747495209-1248221918-2216747781-164441" providerId="AD"/>
      </p:ext>
    </p:extLst>
  </p:cmAuthor>
  <p:cmAuthor id="5" name="Anderson, Whitney (OS/OASH)" initials="AW(" lastIdx="4" clrIdx="4">
    <p:extLst>
      <p:ext uri="{19B8F6BF-5375-455C-9EA6-DF929625EA0E}">
        <p15:presenceInfo xmlns:p15="http://schemas.microsoft.com/office/powerpoint/2012/main" userId="S-1-5-21-1747495209-1248221918-2216747781-227122" providerId="AD"/>
      </p:ext>
    </p:extLst>
  </p:cmAuthor>
  <p:cmAuthor id="6" name="Migliaccio-Grabill, Kate (HHS/OASH)" initials="MK(" lastIdx="2" clrIdx="5">
    <p:extLst>
      <p:ext uri="{19B8F6BF-5375-455C-9EA6-DF929625EA0E}">
        <p15:presenceInfo xmlns:p15="http://schemas.microsoft.com/office/powerpoint/2012/main" userId="S-1-5-21-1747495209-1248221918-2216747781-190691" providerId="AD"/>
      </p:ext>
    </p:extLst>
  </p:cmAuthor>
  <p:cmAuthor id="7" name="Dasha Afanaseva" initials="DA" lastIdx="7" clrIdx="6">
    <p:extLst>
      <p:ext uri="{19B8F6BF-5375-455C-9EA6-DF929625EA0E}">
        <p15:presenceInfo xmlns:p15="http://schemas.microsoft.com/office/powerpoint/2012/main" userId="S::DAfanaseva@forsmarshgroup.com::55ca33ab-e73d-419a-bd5c-9f0b97b9bd2d" providerId="AD"/>
      </p:ext>
    </p:extLst>
  </p:cmAuthor>
  <p:cmAuthor id="8" name="Orsega, Susan (OS/OASH)" initials="OS(" lastIdx="2" clrIdx="7">
    <p:extLst>
      <p:ext uri="{19B8F6BF-5375-455C-9EA6-DF929625EA0E}">
        <p15:presenceInfo xmlns:p15="http://schemas.microsoft.com/office/powerpoint/2012/main" userId="S-1-5-21-1747495209-1248221918-2216747781-214402" providerId="AD"/>
      </p:ext>
    </p:extLst>
  </p:cmAuthor>
  <p:cmAuthor id="9" name="Mahadevan, Chitra" initials="MC" lastIdx="6" clrIdx="8">
    <p:extLst>
      <p:ext uri="{19B8F6BF-5375-455C-9EA6-DF929625EA0E}">
        <p15:presenceInfo xmlns:p15="http://schemas.microsoft.com/office/powerpoint/2012/main" userId="S::MAHADEVANC@fda.gov::46ad941c-dbd7-48e3-8939-9c1d7001d7d1" providerId="AD"/>
      </p:ext>
    </p:extLst>
  </p:cmAuthor>
  <p:cmAuthor id="10" name="Edmunds, Alisha (edmundaa)" initials="EA(" lastIdx="33" clrIdx="9">
    <p:extLst>
      <p:ext uri="{19B8F6BF-5375-455C-9EA6-DF929625EA0E}">
        <p15:presenceInfo xmlns:p15="http://schemas.microsoft.com/office/powerpoint/2012/main" userId="S::edmundaa@mail.uc.edu::0b9a2eaa-d0cd-4182-9b1b-5869e374d01b" providerId="AD"/>
      </p:ext>
    </p:extLst>
  </p:cmAuthor>
  <p:cmAuthor id="11" name="Fine, Andrew" initials="FA" lastIdx="43" clrIdx="10">
    <p:extLst>
      <p:ext uri="{19B8F6BF-5375-455C-9EA6-DF929625EA0E}">
        <p15:presenceInfo xmlns:p15="http://schemas.microsoft.com/office/powerpoint/2012/main" userId="S::FINEA@fda.gov::27918374-a7d6-45c4-8cc2-e8aff1f07f09" providerId="AD"/>
      </p:ext>
    </p:extLst>
  </p:cmAuthor>
  <p:cmAuthor id="12" name="Edmunds, Alisha" initials="EA" lastIdx="16" clrIdx="11"/>
  <p:cmAuthor id="13" name="Rodriguez, Tami" initials="TLR" lastIdx="23" clrIdx="12"/>
  <p:cmAuthor id="14" name="Bingham, J. Ty - PHS" initials="BJT-P" lastIdx="15" clrIdx="13">
    <p:extLst>
      <p:ext uri="{19B8F6BF-5375-455C-9EA6-DF929625EA0E}">
        <p15:presenceInfo xmlns:p15="http://schemas.microsoft.com/office/powerpoint/2012/main" userId="Bingham, J. Ty - PH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86" autoAdjust="0"/>
    <p:restoredTop sz="59512" autoAdjust="0"/>
  </p:normalViewPr>
  <p:slideViewPr>
    <p:cSldViewPr snapToGrid="0">
      <p:cViewPr varScale="1">
        <p:scale>
          <a:sx n="37" d="100"/>
          <a:sy n="37" d="100"/>
        </p:scale>
        <p:origin x="1432" y="32"/>
      </p:cViewPr>
      <p:guideLst/>
    </p:cSldViewPr>
  </p:slideViewPr>
  <p:notesTextViewPr>
    <p:cViewPr>
      <p:scale>
        <a:sx n="3" d="2"/>
        <a:sy n="3" d="2"/>
      </p:scale>
      <p:origin x="0" y="0"/>
    </p:cViewPr>
  </p:notesTextViewPr>
  <p:sorterViewPr>
    <p:cViewPr varScale="1">
      <p:scale>
        <a:sx n="1" d="1"/>
        <a:sy n="1" d="1"/>
      </p:scale>
      <p:origin x="0" y="-168"/>
    </p:cViewPr>
  </p:sorterViewPr>
  <p:notesViewPr>
    <p:cSldViewPr snapToGrid="0" showGuides="1">
      <p:cViewPr varScale="1">
        <p:scale>
          <a:sx n="95" d="100"/>
          <a:sy n="95" d="100"/>
        </p:scale>
        <p:origin x="311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BEF8C2-B48B-0F4B-8539-43205B1FCCC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68986AC-67DB-C048-92B0-7D5AEF9FC89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6DCE9F3-03BA-3945-98EA-3A5C696CF1D2}" type="datetimeFigureOut">
              <a:rPr lang="en-US" smtClean="0"/>
              <a:t>10/22/2021</a:t>
            </a:fld>
            <a:endParaRPr lang="en-US" dirty="0"/>
          </a:p>
        </p:txBody>
      </p:sp>
      <p:sp>
        <p:nvSpPr>
          <p:cNvPr id="4" name="Footer Placeholder 3">
            <a:extLst>
              <a:ext uri="{FF2B5EF4-FFF2-40B4-BE49-F238E27FC236}">
                <a16:creationId xmlns:a16="http://schemas.microsoft.com/office/drawing/2014/main" id="{3C2EC8B2-A96C-BB4A-9377-F4214ED16B6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EDCF35A-B37E-EE4F-8FAF-A2135B4AB86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EA9C1A1-DAAB-7240-BEF9-7D72A1794528}" type="slidenum">
              <a:rPr lang="en-US" smtClean="0"/>
              <a:t>‹#›</a:t>
            </a:fld>
            <a:endParaRPr lang="en-US" dirty="0"/>
          </a:p>
        </p:txBody>
      </p:sp>
    </p:spTree>
    <p:extLst>
      <p:ext uri="{BB962C8B-B14F-4D97-AF65-F5344CB8AC3E}">
        <p14:creationId xmlns:p14="http://schemas.microsoft.com/office/powerpoint/2010/main" val="342508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66E9AB1D-3143-4159-BCDA-BA06C92809A9}" type="datetimeFigureOut">
              <a:rPr lang="en-US" smtClean="0"/>
              <a:t>10/22/2021</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180E00C5-D18A-4FBB-B347-8B41F86CA479}" type="slidenum">
              <a:rPr lang="en-US" smtClean="0"/>
              <a:t>‹#›</a:t>
            </a:fld>
            <a:endParaRPr lang="en-US" dirty="0"/>
          </a:p>
        </p:txBody>
      </p:sp>
    </p:spTree>
    <p:extLst>
      <p:ext uri="{BB962C8B-B14F-4D97-AF65-F5344CB8AC3E}">
        <p14:creationId xmlns:p14="http://schemas.microsoft.com/office/powerpoint/2010/main" val="46494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USPHS established in 1889; it’s part of DHHS and led by the ASH.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itchFamily="34" charset="-128"/>
              </a:rPr>
              <a:t>The Surgeon General, oversees the Commissioned Corps . The Surgeon General is America’s chief health educator, responsible for giving Americans the best scientific information available on how to improve their health and reduce the risk of illness and injury.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itchFamily="34" charset="-128"/>
              </a:rPr>
              <a:t>In carrying out all responsibilities, the Surgeon General reports to the Assistant Secretary for Health, who is the principal advisor to the Secretary on public health and scientific issues. The Surgeon General is appointed by the President of the United States with the advice and consent of the United States Senate for a 4-year term of office.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itchFamily="34" charset="-128"/>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180E00C5-D18A-4FBB-B347-8B41F86CA479}" type="slidenum">
              <a:rPr lang="en-US" smtClean="0"/>
              <a:t>2</a:t>
            </a:fld>
            <a:endParaRPr lang="en-US" dirty="0"/>
          </a:p>
        </p:txBody>
      </p:sp>
    </p:spTree>
    <p:extLst>
      <p:ext uri="{BB962C8B-B14F-4D97-AF65-F5344CB8AC3E}">
        <p14:creationId xmlns:p14="http://schemas.microsoft.com/office/powerpoint/2010/main" val="265225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Pharmacists do need to meet some basic eligibility requirements to qualify for USPHS. </a:t>
            </a:r>
          </a:p>
          <a:p>
            <a:pPr lvl="1">
              <a:buFont typeface="Arial" charset="0"/>
              <a:buChar char="•"/>
              <a:defRPr/>
            </a:pPr>
            <a:r>
              <a:rPr lang="en-US" sz="2800" dirty="0">
                <a:solidFill>
                  <a:srgbClr val="000000"/>
                </a:solidFill>
              </a:rPr>
              <a:t>U.S. citizen</a:t>
            </a:r>
          </a:p>
          <a:p>
            <a:pPr lvl="1">
              <a:buFont typeface="Arial" charset="0"/>
              <a:buChar char="•"/>
              <a:defRPr/>
            </a:pPr>
            <a:r>
              <a:rPr lang="en-US" sz="2800" dirty="0">
                <a:solidFill>
                  <a:srgbClr val="000000"/>
                </a:solidFill>
              </a:rPr>
              <a:t>Less than 44 years of age (</a:t>
            </a:r>
            <a:r>
              <a:rPr lang="en-US" sz="2600" dirty="0">
                <a:solidFill>
                  <a:srgbClr val="000000"/>
                </a:solidFill>
              </a:rPr>
              <a:t>can be offset by up to 8 years of prior uniformed service)</a:t>
            </a:r>
          </a:p>
          <a:p>
            <a:pPr lvl="1">
              <a:buFont typeface="Arial" charset="0"/>
              <a:buChar char="•"/>
              <a:defRPr/>
            </a:pPr>
            <a:r>
              <a:rPr lang="en-US" sz="2800" dirty="0">
                <a:solidFill>
                  <a:srgbClr val="000000"/>
                </a:solidFill>
              </a:rPr>
              <a:t>Ability to pass a physical health examination</a:t>
            </a:r>
          </a:p>
          <a:p>
            <a:pPr lvl="1">
              <a:buFont typeface="Arial" pitchFamily="34" charset="0"/>
              <a:buChar char="•"/>
              <a:defRPr/>
            </a:pPr>
            <a:r>
              <a:rPr lang="en-US" sz="2800" dirty="0"/>
              <a:t>Ability to pass a security background check </a:t>
            </a:r>
          </a:p>
          <a:p>
            <a:pPr lvl="1">
              <a:buFont typeface="Arial" pitchFamily="34" charset="0"/>
              <a:buChar char="•"/>
              <a:defRPr/>
            </a:pPr>
            <a:r>
              <a:rPr lang="en-US" sz="2800" dirty="0"/>
              <a:t>Qualifying degree from an accredited institution (varies depending on profession)</a:t>
            </a:r>
          </a:p>
          <a:p>
            <a:pPr lvl="1">
              <a:buFont typeface="Arial" pitchFamily="34" charset="0"/>
              <a:buChar char="•"/>
              <a:defRPr/>
            </a:pPr>
            <a:r>
              <a:rPr lang="en-US" sz="2800" dirty="0"/>
              <a:t>Current, unrestricted, and valid license to practice in one of the 50 States; Washington, DC; Commonwealth of Puerto Rico; U.S. Virgin Islands; or Guam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11</a:t>
            </a:fld>
            <a:endParaRPr lang="en-US" dirty="0"/>
          </a:p>
        </p:txBody>
      </p:sp>
    </p:spTree>
    <p:extLst>
      <p:ext uri="{BB962C8B-B14F-4D97-AF65-F5344CB8AC3E}">
        <p14:creationId xmlns:p14="http://schemas.microsoft.com/office/powerpoint/2010/main" val="244189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 patient care through collaborative practice agreements.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to prevent, mitigate, and solve clinical drug shortages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Protect the integrity of the drug supply chain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a key role in new and generic drug approvals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 medical countermeasures to be used during public health emergency response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12</a:t>
            </a:fld>
            <a:endParaRPr lang="en-US" dirty="0"/>
          </a:p>
        </p:txBody>
      </p:sp>
    </p:spTree>
    <p:extLst>
      <p:ext uri="{BB962C8B-B14F-4D97-AF65-F5344CB8AC3E}">
        <p14:creationId xmlns:p14="http://schemas.microsoft.com/office/powerpoint/2010/main" val="3430278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Surgeon General is the leader of the Commissioned Corps of the USPHS</a:t>
            </a:r>
          </a:p>
          <a:p>
            <a:pPr marL="171450" indent="-171450">
              <a:buFontTx/>
              <a:buChar char="-"/>
            </a:pPr>
            <a:r>
              <a:rPr lang="en-US" dirty="0"/>
              <a:t>Focused on improving the country’s health</a:t>
            </a:r>
          </a:p>
          <a:p>
            <a:pPr marL="171450" indent="-171450">
              <a:buFontTx/>
              <a:buChar char="-"/>
            </a:pPr>
            <a:r>
              <a:rPr lang="en-US" dirty="0"/>
              <a:t>The opioid epidemic and substance abuse disorders more broadly have become one of the most chronic illnesses in the U.S.</a:t>
            </a:r>
          </a:p>
          <a:p>
            <a:pPr marL="171450" indent="-171450">
              <a:buFontTx/>
              <a:buChar char="-"/>
            </a:pPr>
            <a:r>
              <a:rPr lang="en-US" dirty="0"/>
              <a:t>Tobacco is the leading cause of preventable death in the U.S. and worldwide</a:t>
            </a:r>
          </a:p>
          <a:p>
            <a:pPr marL="171450" indent="-171450">
              <a:buFontTx/>
              <a:buChar char="-"/>
            </a:pPr>
            <a:r>
              <a:rPr lang="en-US" dirty="0"/>
              <a:t>America’s health and prosperity can improve with the help of the business community. </a:t>
            </a:r>
            <a:r>
              <a:rPr lang="en-US" b="0" i="0" dirty="0">
                <a:solidFill>
                  <a:srgbClr val="000000"/>
                </a:solidFill>
                <a:effectLst/>
                <a:latin typeface="Helvetica" panose="020B0604020202020204" pitchFamily="34" charset="0"/>
              </a:rPr>
              <a:t>Many of our poor health problems are rooted in inadequate investments in prevention and unequal economic opportunities in our communities.</a:t>
            </a:r>
            <a:endParaRPr lang="en-US" dirty="0"/>
          </a:p>
          <a:p>
            <a:pPr marL="171450" indent="-171450">
              <a:buFontTx/>
              <a:buChar char="-"/>
            </a:pPr>
            <a:r>
              <a:rPr lang="en-US" dirty="0"/>
              <a:t>Oral health is essential to the general health and well-being of all Americans, </a:t>
            </a:r>
            <a:r>
              <a:rPr lang="en-US" b="0" i="0" dirty="0">
                <a:solidFill>
                  <a:srgbClr val="000000"/>
                </a:solidFill>
                <a:effectLst/>
                <a:latin typeface="Helvetica" panose="020B0604020202020204" pitchFamily="34" charset="0"/>
              </a:rPr>
              <a:t>and it is a window into the health of the body.</a:t>
            </a:r>
            <a:endParaRPr lang="en-US" dirty="0"/>
          </a:p>
          <a:p>
            <a:pPr marL="171450" indent="-171450">
              <a:buFontTx/>
              <a:buChar char="-"/>
            </a:pPr>
            <a:r>
              <a:rPr lang="en-US" dirty="0"/>
              <a:t>SG </a:t>
            </a:r>
            <a:r>
              <a:rPr lang="en-US" b="0" i="0" dirty="0">
                <a:solidFill>
                  <a:srgbClr val="000000"/>
                </a:solidFill>
                <a:effectLst/>
                <a:latin typeface="Helvetica" panose="020B0604020202020204" pitchFamily="34" charset="0"/>
              </a:rPr>
              <a:t>provides the facts on emerging public health threats, gives an update on the government response, and lists steps individuals can take to protect themselves and their families</a:t>
            </a:r>
            <a:endParaRPr lang="en-US" dirty="0"/>
          </a:p>
          <a:p>
            <a:pPr marL="171450" indent="-171450">
              <a:buFontTx/>
              <a:buChar char="-"/>
            </a:pPr>
            <a:endParaRPr lang="en-US" dirty="0"/>
          </a:p>
          <a:p>
            <a:pPr marL="171450" indent="-171450">
              <a:buFontTx/>
              <a:buChar char="-"/>
            </a:pPr>
            <a:r>
              <a:rPr lang="en-US" dirty="0"/>
              <a:t>https://www.hhs.gov/surgeongeneral/priorities/index.html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13</a:t>
            </a:fld>
            <a:endParaRPr lang="en-US" dirty="0"/>
          </a:p>
        </p:txBody>
      </p:sp>
    </p:spTree>
    <p:extLst>
      <p:ext uri="{BB962C8B-B14F-4D97-AF65-F5344CB8AC3E}">
        <p14:creationId xmlns:p14="http://schemas.microsoft.com/office/powerpoint/2010/main" val="3655926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Calls to action, reports, and advisories have</a:t>
            </a:r>
            <a:r>
              <a:rPr lang="en-US" baseline="0" dirty="0"/>
              <a:t> been issued on topics including but not limited to addiction and substance misuse, tobacco cessation, suicide prevention, mental health, breastfeeding, oral health, and health misinformation. </a:t>
            </a:r>
            <a:endParaRPr lang="en-US" dirty="0"/>
          </a:p>
        </p:txBody>
      </p:sp>
      <p:sp>
        <p:nvSpPr>
          <p:cNvPr id="4" name="Slide Number Placeholder 3"/>
          <p:cNvSpPr>
            <a:spLocks noGrp="1"/>
          </p:cNvSpPr>
          <p:nvPr>
            <p:ph type="sldNum" sz="quarter" idx="10"/>
          </p:nvPr>
        </p:nvSpPr>
        <p:spPr/>
        <p:txBody>
          <a:bodyPr/>
          <a:lstStyle/>
          <a:p>
            <a:fld id="{180E00C5-D18A-4FBB-B347-8B41F86CA479}" type="slidenum">
              <a:rPr lang="en-US" smtClean="0"/>
              <a:t>14</a:t>
            </a:fld>
            <a:endParaRPr lang="en-US" dirty="0"/>
          </a:p>
        </p:txBody>
      </p:sp>
    </p:spTree>
    <p:extLst>
      <p:ext uri="{BB962C8B-B14F-4D97-AF65-F5344CB8AC3E}">
        <p14:creationId xmlns:p14="http://schemas.microsoft.com/office/powerpoint/2010/main" val="3089938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PHS mission: To </a:t>
            </a:r>
            <a:r>
              <a:rPr lang="en-US" sz="1800" b="0" i="0" u="none" strike="noStrike" baseline="0" dirty="0">
                <a:solidFill>
                  <a:srgbClr val="FFFFFF"/>
                </a:solidFill>
                <a:latin typeface="Roboto-BoldItalic"/>
              </a:rPr>
              <a:t>Protect, Promote and Advance the Health and Safety of our Nation</a:t>
            </a:r>
            <a:endParaRPr lang="en-US" b="0" i="0" dirty="0"/>
          </a:p>
          <a:p>
            <a:r>
              <a:rPr lang="en-US" dirty="0"/>
              <a:t>An important part of being an officer is readiness, and being willing to deploy for public health emergencies</a:t>
            </a:r>
          </a:p>
          <a:p>
            <a:endParaRPr lang="en-US"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15</a:t>
            </a:fld>
            <a:endParaRPr lang="en-US" dirty="0"/>
          </a:p>
        </p:txBody>
      </p:sp>
    </p:spTree>
    <p:extLst>
      <p:ext uri="{BB962C8B-B14F-4D97-AF65-F5344CB8AC3E}">
        <p14:creationId xmlns:p14="http://schemas.microsoft.com/office/powerpoint/2010/main" val="2208381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FFFFFF"/>
                </a:solidFill>
                <a:latin typeface="Roboto-Regular"/>
              </a:rPr>
              <a:t>As the cornerstone of U.S. crisis response, officers deploy to natural disasters, disease outbreaks, global public health emergencies, and serve on</a:t>
            </a:r>
          </a:p>
          <a:p>
            <a:pPr algn="l"/>
            <a:r>
              <a:rPr lang="en-US" sz="1800" b="0" i="0" u="none" strike="noStrike" baseline="0" dirty="0">
                <a:solidFill>
                  <a:srgbClr val="FFFFFF"/>
                </a:solidFill>
                <a:latin typeface="Roboto-Regular"/>
              </a:rPr>
              <a:t>humanitarian assistance missions.</a:t>
            </a:r>
          </a:p>
          <a:p>
            <a:pPr algn="l"/>
            <a:endParaRPr lang="en-US" sz="1800" b="0" i="0" u="none" strike="noStrike" baseline="0" dirty="0">
              <a:solidFill>
                <a:srgbClr val="FFFFFF"/>
              </a:solidFill>
              <a:latin typeface="Roboto-Regular"/>
            </a:endParaRPr>
          </a:p>
          <a:p>
            <a:pPr algn="l"/>
            <a:r>
              <a:rPr lang="en-US" sz="1800" b="0" i="0" u="none" strike="noStrike" baseline="0" dirty="0">
                <a:solidFill>
                  <a:srgbClr val="FFFFFF"/>
                </a:solidFill>
                <a:latin typeface="Roboto-Regular"/>
              </a:rPr>
              <a:t>Recent examples of deployment missions include hurricane response, vaccination clinics, and assisting with the border crisis and unaccompanied children mission.</a:t>
            </a:r>
          </a:p>
          <a:p>
            <a:pPr algn="l"/>
            <a:endParaRPr lang="en-US" sz="1800" b="0" i="0" u="none" strike="noStrike" baseline="0" dirty="0">
              <a:solidFill>
                <a:srgbClr val="FFFFFF"/>
              </a:solidFill>
              <a:latin typeface="Roboto-Regular"/>
            </a:endParaRPr>
          </a:p>
          <a:p>
            <a:pPr algn="l"/>
            <a:r>
              <a:rPr lang="en-US" sz="1800" b="0" i="0" u="none" strike="noStrike" baseline="0" dirty="0">
                <a:solidFill>
                  <a:srgbClr val="FFFFFF"/>
                </a:solidFill>
                <a:latin typeface="Roboto-Regular"/>
              </a:rPr>
              <a:t>The Office of the SG/Commissioned Corps Headquarters (CCHQ) coordinates these deployments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Roboto-Regular"/>
              </a:rPr>
              <a:t>Deployments may be local, national, or international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Roboto-Regular"/>
              </a:rPr>
              <a:t>Deployments can occur as part of a large response/team, or officers may be called individually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Roboto-Regular"/>
              </a:rPr>
              <a:t>The common theme is humanitarian assistance, disaster relief, and emergency response.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Roboto-Regular"/>
              </a:rPr>
              <a:t>We are America’s health care responders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baseline="0" dirty="0">
              <a:solidFill>
                <a:srgbClr val="FFFFFF"/>
              </a:solidFill>
              <a:latin typeface="Roboto-Regular"/>
            </a:endParaRPr>
          </a:p>
          <a:p>
            <a:pPr marL="171450"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16</a:t>
            </a:fld>
            <a:endParaRPr lang="en-US" dirty="0"/>
          </a:p>
        </p:txBody>
      </p:sp>
    </p:spTree>
    <p:extLst>
      <p:ext uri="{BB962C8B-B14F-4D97-AF65-F5344CB8AC3E}">
        <p14:creationId xmlns:p14="http://schemas.microsoft.com/office/powerpoint/2010/main" val="33288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exactly do pharmacists do on deployment? </a:t>
            </a:r>
          </a:p>
          <a:p>
            <a:r>
              <a:rPr lang="en-US" dirty="0"/>
              <a:t>It depends on the mission. </a:t>
            </a:r>
          </a:p>
          <a:p>
            <a:r>
              <a:rPr lang="en-US" dirty="0"/>
              <a:t>Important to remain flexible and versatile, and jump in where ever we are needed</a:t>
            </a:r>
          </a:p>
          <a:p>
            <a:r>
              <a:rPr lang="en-US" dirty="0"/>
              <a:t>Also important to maintain skills in a variety of areas</a:t>
            </a:r>
          </a:p>
          <a:p>
            <a:endParaRPr lang="en-US" dirty="0"/>
          </a:p>
          <a:p>
            <a:pPr marL="171450" indent="-171450">
              <a:buFont typeface="Arial" panose="020B0604020202020204" pitchFamily="34" charset="0"/>
              <a:buChar char="•"/>
            </a:pPr>
            <a:r>
              <a:rPr lang="en-US" dirty="0"/>
              <a:t>Pharmacy and Clinical Roles</a:t>
            </a:r>
          </a:p>
          <a:p>
            <a:pPr marL="171450" indent="-171450">
              <a:buFont typeface="Arial" panose="020B0604020202020204" pitchFamily="34" charset="0"/>
              <a:buChar char="•"/>
            </a:pPr>
            <a:r>
              <a:rPr lang="en-US" dirty="0"/>
              <a:t>Leadership, logistics, administrative roles</a:t>
            </a:r>
          </a:p>
          <a:p>
            <a:pPr marL="171450" indent="-171450">
              <a:buFont typeface="Arial" panose="020B0604020202020204" pitchFamily="34" charset="0"/>
              <a:buChar char="•"/>
            </a:pPr>
            <a:r>
              <a:rPr lang="en-US" dirty="0"/>
              <a:t>Assisting other clinical personnel</a:t>
            </a:r>
          </a:p>
          <a:p>
            <a:pPr marL="171450" indent="-171450">
              <a:buFont typeface="Arial" panose="020B0604020202020204" pitchFamily="34" charset="0"/>
              <a:buChar char="•"/>
            </a:pPr>
            <a:r>
              <a:rPr lang="en-US" dirty="0"/>
              <a:t>Help with lab services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80E00C5-D18A-4FBB-B347-8B41F86CA479}" type="slidenum">
              <a:rPr lang="en-US" smtClean="0"/>
              <a:t>17</a:t>
            </a:fld>
            <a:endParaRPr lang="en-US" dirty="0"/>
          </a:p>
        </p:txBody>
      </p:sp>
    </p:spTree>
    <p:extLst>
      <p:ext uri="{BB962C8B-B14F-4D97-AF65-F5344CB8AC3E}">
        <p14:creationId xmlns:p14="http://schemas.microsoft.com/office/powerpoint/2010/main" val="301926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various pictures of PHS deployments.</a:t>
            </a:r>
          </a:p>
          <a:p>
            <a:r>
              <a:rPr lang="en-US" baseline="0" dirty="0"/>
              <a:t>The top left is a picture of the sleep quarters for patients and uniformed services in the Puerto Rico convention center.</a:t>
            </a:r>
          </a:p>
          <a:p>
            <a:r>
              <a:rPr lang="en-US" baseline="0" dirty="0"/>
              <a:t>The top right is a picture of Federal Medical Stations (FMS) which provide beds to support healthcare systems anywhere in the U.S. that is impacted by natural disasters or public health emergencies.</a:t>
            </a:r>
          </a:p>
          <a:p>
            <a:r>
              <a:rPr lang="en-US" baseline="0" dirty="0"/>
              <a:t>The bottom left is a picture of officers in their Operational Dress Uniform, or ODU, alongside other uniformed services.</a:t>
            </a:r>
          </a:p>
          <a:p>
            <a:r>
              <a:rPr lang="en-US" baseline="0" dirty="0"/>
              <a:t>The bottom right is a picture of a U.S. Navy Hospital ship.  The USPHS has deployed with DoD/Navy to help support humanitarian missions in the past.</a:t>
            </a:r>
            <a:endParaRPr lang="en-US" altLang="en-US"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18</a:t>
            </a:fld>
            <a:endParaRPr lang="en-US" dirty="0"/>
          </a:p>
        </p:txBody>
      </p:sp>
    </p:spTree>
    <p:extLst>
      <p:ext uri="{BB962C8B-B14F-4D97-AF65-F5344CB8AC3E}">
        <p14:creationId xmlns:p14="http://schemas.microsoft.com/office/powerpoint/2010/main" val="1607534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Statistics:</a:t>
            </a:r>
          </a:p>
          <a:p>
            <a:r>
              <a:rPr lang="en-US" b="1" dirty="0"/>
              <a:t>Hurricane Harvey:</a:t>
            </a:r>
            <a:r>
              <a:rPr lang="en-US" b="1" baseline="0" dirty="0"/>
              <a:t>  </a:t>
            </a:r>
          </a:p>
          <a:p>
            <a:r>
              <a:rPr lang="en-US" baseline="0" dirty="0"/>
              <a:t>Occurred in Texas and Louisiana from August 17, 2017 through September 2, 2017.  125 billion in damage, 107 American fatalities.</a:t>
            </a:r>
          </a:p>
          <a:p>
            <a:r>
              <a:rPr lang="en-US" b="1" baseline="0" dirty="0"/>
              <a:t>Hurricane Irma:</a:t>
            </a:r>
          </a:p>
          <a:p>
            <a:r>
              <a:rPr lang="en-US" baseline="0" dirty="0"/>
              <a:t>Occurred in Florida and US Virgin Islands from August 30, 2017 through September 16, 2017. 65 billion in damage.  106 American fatalities.</a:t>
            </a:r>
          </a:p>
          <a:p>
            <a:r>
              <a:rPr lang="en-US" b="1" baseline="0" dirty="0"/>
              <a:t>Hurricane Maria:</a:t>
            </a:r>
          </a:p>
          <a:p>
            <a:r>
              <a:rPr lang="en-US" b="0" baseline="0" dirty="0"/>
              <a:t>Occurred in Puerto Rico, US Virgin Islands from September 16, 2017 through October 3, 2017.  92 billion in damage.  All of Puerto Rico 3.4 million residents without electricity.  64 to 1,085 American fatalities.</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19</a:t>
            </a:fld>
            <a:endParaRPr lang="en-US" dirty="0"/>
          </a:p>
        </p:txBody>
      </p:sp>
    </p:spTree>
    <p:extLst>
      <p:ext uri="{BB962C8B-B14F-4D97-AF65-F5344CB8AC3E}">
        <p14:creationId xmlns:p14="http://schemas.microsoft.com/office/powerpoint/2010/main" val="266384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2017 hurricane response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 2000 PHS officers were deployed, and of that over 300 were pharmacists</a:t>
            </a:r>
          </a:p>
          <a:p>
            <a:pPr marL="171450" indent="-171450">
              <a:buFont typeface="Arial" panose="020B0604020202020204" pitchFamily="34" charset="0"/>
              <a:buChar char="•"/>
            </a:pPr>
            <a:r>
              <a:rPr lang="en-US" dirty="0"/>
              <a:t>Coordinated humanitarian mission response across several federal response teams</a:t>
            </a:r>
          </a:p>
          <a:p>
            <a:pPr marL="171450" indent="-171450">
              <a:buFont typeface="Arial" panose="020B0604020202020204" pitchFamily="34" charset="0"/>
              <a:buChar char="•"/>
            </a:pPr>
            <a:r>
              <a:rPr lang="en-US" dirty="0"/>
              <a:t>Also partnered with other organizations – federal state, county, local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Often worked side by side with other federal team members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20</a:t>
            </a:fld>
            <a:endParaRPr lang="en-US" dirty="0"/>
          </a:p>
        </p:txBody>
      </p:sp>
    </p:spTree>
    <p:extLst>
      <p:ext uri="{BB962C8B-B14F-4D97-AF65-F5344CB8AC3E}">
        <p14:creationId xmlns:p14="http://schemas.microsoft.com/office/powerpoint/2010/main" val="135955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USPHS has a great history. In July of 1798, Congress passed "An Act for the Relief of Sick and Disabled Seaman," which was signed by President Adams. That law authorized the creation of a government operated system of marine hospitals and mandated that laboring merchant marine sailors pay a tax to support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earliest predecessor of the Commissioned Corps was the Marine Hospital Service. At the time—the early 1800s—our country relied on a healthy merchant marine for trade and security. Our seamen traveled widely. Often, those who became ill brought their sicknesses back home, which made their health care a Federal concern.</a:t>
            </a:r>
          </a:p>
          <a:p>
            <a:endParaRPr lang="en-US" dirty="0"/>
          </a:p>
          <a:p>
            <a:r>
              <a:rPr lang="en-US" dirty="0"/>
              <a:t>The Marine Hospital Service eventually grew into the Public Health and Marine Hospital Service. In 1912, Congress shortened this name to the U.S. Public Health Service, with the Commissioned Corps as its uniformed service.  </a:t>
            </a:r>
          </a:p>
          <a:p>
            <a:endParaRPr lang="en-US" dirty="0"/>
          </a:p>
          <a:p>
            <a:r>
              <a:rPr lang="en-US" dirty="0"/>
              <a:t>The responsibilities of the U.S. Public Health Service also changed, as new threats to our country’s public health emerged. </a:t>
            </a:r>
          </a:p>
          <a:p>
            <a:endParaRPr lang="en-US" dirty="0"/>
          </a:p>
          <a:p>
            <a:r>
              <a:rPr lang="en-US" dirty="0"/>
              <a:t>Congress charged the U.S. Public Health Service with preventing the introduction and spread of major epidemic diseases such as smallpox, yellow fever, and cholera. To meet this responsibility, the service and its Corps took over many national quarantine, disinfection, and immunization functions.</a:t>
            </a:r>
          </a:p>
          <a:p>
            <a:endParaRPr lang="en-US" dirty="0"/>
          </a:p>
          <a:p>
            <a:r>
              <a:rPr lang="en-US" dirty="0"/>
              <a:t>Congress also charged the U.S. Public Health Service to carry out the medical inspection of arriving immigrants, such as those landing at Ellis Island in New York.</a:t>
            </a:r>
          </a:p>
          <a:p>
            <a:endParaRPr lang="en-US" dirty="0"/>
          </a:p>
          <a:p>
            <a:r>
              <a:rPr lang="en-US" dirty="0"/>
              <a:t>The workplace environment and its effect on the health of workers became a major concern for the service in the early 1900s.</a:t>
            </a:r>
          </a:p>
          <a:p>
            <a:endParaRPr lang="en-US" dirty="0"/>
          </a:p>
          <a:p>
            <a:r>
              <a:rPr lang="en-US" dirty="0"/>
              <a:t>By 1912, the U.S. Public Health Service was authorized to investigate human diseases (such as tuberculosis, hookworm, malaria, and leprosy), sanitation, water supplies, and sewage disposal. </a:t>
            </a:r>
          </a:p>
          <a:p>
            <a:endParaRPr lang="en-US" dirty="0"/>
          </a:p>
          <a:p>
            <a:r>
              <a:rPr lang="en-US" dirty="0"/>
              <a:t>Today’s Commissioned Corps officers work abroad as well as in the United States to help prevent the spread of infectious and communicable diseases. New threats to our public health, such as SARS, avian flu, drug-resistant TB, and MRSA—continue to develop.</a:t>
            </a:r>
          </a:p>
          <a:p>
            <a:endParaRPr lang="en-US" dirty="0"/>
          </a:p>
          <a:p>
            <a:r>
              <a:rPr lang="en-US" dirty="0"/>
              <a:t>That’s a very brief history of the Corps.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a:t>
            </a:fld>
            <a:endParaRPr lang="en-US" dirty="0"/>
          </a:p>
        </p:txBody>
      </p:sp>
    </p:spTree>
    <p:extLst>
      <p:ext uri="{BB962C8B-B14F-4D97-AF65-F5344CB8AC3E}">
        <p14:creationId xmlns:p14="http://schemas.microsoft.com/office/powerpoint/2010/main" val="3910618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opportunities for students to learn about and get a flavor of PHS. </a:t>
            </a:r>
          </a:p>
          <a:p>
            <a:r>
              <a:rPr lang="en-US" dirty="0"/>
              <a:t>We love students – you are the future pharmacists and we want you to get involved.</a:t>
            </a:r>
          </a:p>
        </p:txBody>
      </p:sp>
      <p:sp>
        <p:nvSpPr>
          <p:cNvPr id="4" name="Slide Number Placeholder 3"/>
          <p:cNvSpPr>
            <a:spLocks noGrp="1"/>
          </p:cNvSpPr>
          <p:nvPr>
            <p:ph type="sldNum" sz="quarter" idx="5"/>
          </p:nvPr>
        </p:nvSpPr>
        <p:spPr/>
        <p:txBody>
          <a:bodyPr/>
          <a:lstStyle/>
          <a:p>
            <a:fld id="{180E00C5-D18A-4FBB-B347-8B41F86CA479}" type="slidenum">
              <a:rPr lang="en-US" smtClean="0"/>
              <a:t>21</a:t>
            </a:fld>
            <a:endParaRPr lang="en-US" dirty="0"/>
          </a:p>
        </p:txBody>
      </p:sp>
    </p:spTree>
    <p:extLst>
      <p:ext uri="{BB962C8B-B14F-4D97-AF65-F5344CB8AC3E}">
        <p14:creationId xmlns:p14="http://schemas.microsoft.com/office/powerpoint/2010/main" val="4118980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Opportunities for student clinical rotations in agencies such as IHS and BOP</a:t>
            </a:r>
          </a:p>
          <a:p>
            <a:pPr marL="628650" lvl="1" indent="-171450">
              <a:buFont typeface="Arial" panose="020B0604020202020204" pitchFamily="34" charset="0"/>
              <a:buChar char="•"/>
            </a:pPr>
            <a:r>
              <a:rPr lang="en-US" dirty="0"/>
              <a:t>Not only do you learn what these pharmacists do, but you also get the opportunity to work in remote (and many times very beautiful) areas and underserved populations – things you may not encounter or experience on your typical rotations</a:t>
            </a:r>
          </a:p>
          <a:p>
            <a:pPr marL="628650" lvl="1" indent="-171450">
              <a:buFont typeface="Arial" panose="020B0604020202020204" pitchFamily="34" charset="0"/>
              <a:buChar char="•"/>
            </a:pPr>
            <a:r>
              <a:rPr lang="en-US" dirty="0"/>
              <a:t>CDC and FDA also offer student rotations, providing the opportunity to learn about the regulatory process, which is often not emphasized in schools</a:t>
            </a:r>
          </a:p>
          <a:p>
            <a:pPr marL="628650" lvl="1" indent="-171450">
              <a:buFont typeface="Arial" panose="020B0604020202020204" pitchFamily="34" charset="0"/>
              <a:buChar char="•"/>
            </a:pPr>
            <a:r>
              <a:rPr lang="en-US" dirty="0"/>
              <a:t>Truly experience the versatility of pharmacists</a:t>
            </a:r>
          </a:p>
        </p:txBody>
      </p:sp>
      <p:sp>
        <p:nvSpPr>
          <p:cNvPr id="4" name="Slide Number Placeholder 3"/>
          <p:cNvSpPr>
            <a:spLocks noGrp="1"/>
          </p:cNvSpPr>
          <p:nvPr>
            <p:ph type="sldNum" sz="quarter" idx="5"/>
          </p:nvPr>
        </p:nvSpPr>
        <p:spPr/>
        <p:txBody>
          <a:bodyPr/>
          <a:lstStyle/>
          <a:p>
            <a:fld id="{180E00C5-D18A-4FBB-B347-8B41F86CA479}" type="slidenum">
              <a:rPr lang="en-US" smtClean="0"/>
              <a:t>22</a:t>
            </a:fld>
            <a:endParaRPr lang="en-US" dirty="0"/>
          </a:p>
        </p:txBody>
      </p:sp>
    </p:spTree>
    <p:extLst>
      <p:ext uri="{BB962C8B-B14F-4D97-AF65-F5344CB8AC3E}">
        <p14:creationId xmlns:p14="http://schemas.microsoft.com/office/powerpoint/2010/main" val="2638319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unique post graduate opportunities also available</a:t>
            </a:r>
          </a:p>
          <a:p>
            <a:pPr marL="171450" indent="-171450">
              <a:buFont typeface="Arial" panose="020B0604020202020204" pitchFamily="34" charset="0"/>
              <a:buChar char="•"/>
            </a:pPr>
            <a:r>
              <a:rPr lang="en-US" dirty="0"/>
              <a:t>IHS and BOP offer pharmacy practice residences – will definitely enhance your skills and provide a new perspective on pharmaceutical care</a:t>
            </a:r>
          </a:p>
          <a:p>
            <a:pPr marL="171450" indent="-171450">
              <a:buFont typeface="Arial" panose="020B0604020202020204" pitchFamily="34" charset="0"/>
              <a:buChar char="•"/>
            </a:pPr>
            <a:r>
              <a:rPr lang="en-US" dirty="0"/>
              <a:t>NIH offers a fellowship program on pharmacokinetics/pharmacogenetics, and also offers an oncology specialty residency</a:t>
            </a:r>
          </a:p>
          <a:p>
            <a:pPr marL="171450" indent="-171450">
              <a:buFont typeface="Arial" panose="020B0604020202020204" pitchFamily="34" charset="0"/>
              <a:buChar char="•"/>
            </a:pPr>
            <a:r>
              <a:rPr lang="en-US" dirty="0"/>
              <a:t>FDA offers a fellowship rotational program in Drug Advertising and Promotion; Drug Information; and Medication Safety</a:t>
            </a:r>
          </a:p>
          <a:p>
            <a:pPr marL="628650" lvl="1" indent="-171450">
              <a:buFont typeface="Arial" panose="020B0604020202020204" pitchFamily="34" charset="0"/>
              <a:buChar char="•"/>
            </a:pPr>
            <a:r>
              <a:rPr lang="en-US" dirty="0"/>
              <a:t>Prepares pursuit of careers in government, academia, or industry</a:t>
            </a:r>
          </a:p>
        </p:txBody>
      </p:sp>
      <p:sp>
        <p:nvSpPr>
          <p:cNvPr id="4" name="Slide Number Placeholder 3"/>
          <p:cNvSpPr>
            <a:spLocks noGrp="1"/>
          </p:cNvSpPr>
          <p:nvPr>
            <p:ph type="sldNum" sz="quarter" idx="5"/>
          </p:nvPr>
        </p:nvSpPr>
        <p:spPr/>
        <p:txBody>
          <a:bodyPr/>
          <a:lstStyle/>
          <a:p>
            <a:fld id="{180E00C5-D18A-4FBB-B347-8B41F86CA479}" type="slidenum">
              <a:rPr lang="en-US" smtClean="0"/>
              <a:t>23</a:t>
            </a:fld>
            <a:endParaRPr lang="en-US" dirty="0"/>
          </a:p>
        </p:txBody>
      </p:sp>
    </p:spTree>
    <p:extLst>
      <p:ext uri="{BB962C8B-B14F-4D97-AF65-F5344CB8AC3E}">
        <p14:creationId xmlns:p14="http://schemas.microsoft.com/office/powerpoint/2010/main" val="1161195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USPHS also offers opportunities for students to intern with pay, and even become an officer upon graduation.</a:t>
            </a:r>
          </a:p>
        </p:txBody>
      </p:sp>
      <p:sp>
        <p:nvSpPr>
          <p:cNvPr id="4" name="Slide Number Placeholder 3"/>
          <p:cNvSpPr>
            <a:spLocks noGrp="1"/>
          </p:cNvSpPr>
          <p:nvPr>
            <p:ph type="sldNum" sz="quarter" idx="5"/>
          </p:nvPr>
        </p:nvSpPr>
        <p:spPr/>
        <p:txBody>
          <a:bodyPr/>
          <a:lstStyle/>
          <a:p>
            <a:fld id="{180E00C5-D18A-4FBB-B347-8B41F86CA479}" type="slidenum">
              <a:rPr lang="en-US" smtClean="0"/>
              <a:t>24</a:t>
            </a:fld>
            <a:endParaRPr lang="en-US" dirty="0"/>
          </a:p>
        </p:txBody>
      </p:sp>
    </p:spTree>
    <p:extLst>
      <p:ext uri="{BB962C8B-B14F-4D97-AF65-F5344CB8AC3E}">
        <p14:creationId xmlns:p14="http://schemas.microsoft.com/office/powerpoint/2010/main" val="4046746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extern program where students gain valuable professional experience and training and are paid for their work while completing and furthering their health-related professional education</a:t>
            </a:r>
          </a:p>
          <a:p>
            <a:pPr marL="171450" indent="-171450">
              <a:buFont typeface="Arial" panose="020B0604020202020204" pitchFamily="34" charset="0"/>
              <a:buChar char="•"/>
            </a:pPr>
            <a:r>
              <a:rPr lang="en-US" dirty="0"/>
              <a:t>Work alongside active duty officers</a:t>
            </a:r>
          </a:p>
          <a:p>
            <a:pPr marL="171450" indent="-171450">
              <a:buFont typeface="Arial" panose="020B0604020202020204" pitchFamily="34" charset="0"/>
              <a:buChar char="•"/>
            </a:pPr>
            <a:r>
              <a:rPr lang="en-US" dirty="0"/>
              <a:t>Job duties may range across a spectrum of public health activities in the research, clinical, regulatory, health promotion or disease prevention, and administrative areas</a:t>
            </a:r>
          </a:p>
          <a:p>
            <a:pPr marL="171450" indent="-171450">
              <a:buFont typeface="Arial" panose="020B0604020202020204" pitchFamily="34" charset="0"/>
              <a:buChar char="•"/>
            </a:pPr>
            <a:r>
              <a:rPr lang="en-US" dirty="0"/>
              <a:t>Opportunities available at IHS, FDA, NIH, CDC, BOP</a:t>
            </a:r>
          </a:p>
          <a:p>
            <a:pPr marL="171450" indent="-171450">
              <a:buFont typeface="Arial" panose="020B0604020202020204" pitchFamily="34" charset="0"/>
              <a:buChar char="•"/>
            </a:pPr>
            <a:r>
              <a:rPr lang="en-US" dirty="0"/>
              <a:t>It is very unlikely that students can choose the location. Students are matched at duty stations based on their degree, skill qualifications, and the needs of the agency.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https://www.usphs.gov/media/yunnlaiu/jrcostep-faqs.pdf</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0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 experience – opportunity to serve while gaining professional experience as a pharmacist</a:t>
            </a:r>
          </a:p>
          <a:p>
            <a:endParaRPr lang="en-US" dirty="0"/>
          </a:p>
          <a:p>
            <a:pPr marL="171450" indent="-171450">
              <a:buFont typeface="Arial" panose="020B0604020202020204" pitchFamily="34" charset="0"/>
              <a:buChar char="•"/>
            </a:pPr>
            <a:r>
              <a:rPr lang="en-US" dirty="0"/>
              <a:t>Participants are paid, receive health benefits, housing and travel allowances</a:t>
            </a:r>
          </a:p>
          <a:p>
            <a:pPr marL="171450" indent="-171450">
              <a:buFont typeface="Arial" panose="020B0604020202020204" pitchFamily="34" charset="0"/>
              <a:buChar char="•"/>
            </a:pPr>
            <a:r>
              <a:rPr lang="en-US" dirty="0"/>
              <a:t>Participants become inactive PHS officers upon completing the program and can activate upon graduation</a:t>
            </a:r>
          </a:p>
          <a:p>
            <a:pPr marL="171450" indent="-171450">
              <a:buFont typeface="Arial" panose="020B0604020202020204" pitchFamily="34" charset="0"/>
              <a:buChar char="•"/>
            </a:pPr>
            <a:r>
              <a:rPr lang="en-US" dirty="0"/>
              <a:t>No obligation to join the USPHS CC</a:t>
            </a:r>
          </a:p>
          <a:p>
            <a:endParaRPr lang="en-US" dirty="0"/>
          </a:p>
          <a:p>
            <a:pPr marL="171450" indent="-171450">
              <a:buFont typeface="Arial" panose="020B0604020202020204" pitchFamily="34" charset="0"/>
              <a:buChar char="•"/>
            </a:pPr>
            <a:r>
              <a:rPr lang="en-US" dirty="0"/>
              <a:t>Eligibility:</a:t>
            </a:r>
          </a:p>
          <a:p>
            <a:pPr marL="628650" lvl="1" indent="-171450">
              <a:buFont typeface="Arial" panose="020B0604020202020204" pitchFamily="34" charset="0"/>
              <a:buChar char="•"/>
            </a:pPr>
            <a:r>
              <a:rPr lang="en-US" dirty="0"/>
              <a:t>At least 2 years of study toward your pharmacy degree</a:t>
            </a:r>
          </a:p>
          <a:p>
            <a:pPr marL="628650" lvl="1" indent="-171450">
              <a:buFont typeface="Arial" panose="020B0604020202020204" pitchFamily="34" charset="0"/>
              <a:buChar char="•"/>
            </a:pPr>
            <a:r>
              <a:rPr lang="en-US" dirty="0"/>
              <a:t>Masters students who have completed at least one year of graduate study</a:t>
            </a:r>
          </a:p>
          <a:p>
            <a:pPr marL="628650" lvl="1" indent="-171450">
              <a:buFont typeface="Arial" panose="020B0604020202020204" pitchFamily="34" charset="0"/>
              <a:buChar char="•"/>
            </a:pPr>
            <a:r>
              <a:rPr lang="en-US" dirty="0"/>
              <a:t>Doctoral students who have completed at least one year of study in a doctoral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465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SRCOSTEP is a competitive PAID program designed to assist students financially during their final academic year of professional health care training</a:t>
            </a:r>
          </a:p>
          <a:p>
            <a:pPr marL="171450" indent="-171450">
              <a:buFont typeface="Arial" panose="020B0604020202020204" pitchFamily="34" charset="0"/>
              <a:buChar char="•"/>
            </a:pPr>
            <a:r>
              <a:rPr lang="en-US" dirty="0"/>
              <a:t>Designed to assist students financially during their final academic year of professional health care training</a:t>
            </a:r>
          </a:p>
          <a:p>
            <a:pPr marL="171450" indent="-171450">
              <a:buFont typeface="Arial" panose="020B0604020202020204" pitchFamily="34" charset="0"/>
              <a:buChar char="•"/>
            </a:pPr>
            <a:r>
              <a:rPr lang="en-US" dirty="0"/>
              <a:t>In return, these students agree to work for the Commissioned Corps after graduation for twice the time sponsored. </a:t>
            </a:r>
          </a:p>
          <a:p>
            <a:pPr marL="171450" indent="-171450">
              <a:buFont typeface="Arial" panose="020B0604020202020204" pitchFamily="34" charset="0"/>
              <a:buChar char="•"/>
            </a:pPr>
            <a:r>
              <a:rPr lang="en-US" dirty="0"/>
              <a:t>Offers job security after graduation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As with JR </a:t>
            </a:r>
            <a:r>
              <a:rPr lang="en-US" dirty="0" err="1"/>
              <a:t>CoSTEP</a:t>
            </a:r>
            <a:r>
              <a:rPr lang="en-US" dirty="0"/>
              <a:t>, it is very unlikely that students can choose their location. </a:t>
            </a:r>
          </a:p>
          <a:p>
            <a:pPr marL="171450" indent="-171450">
              <a:buFont typeface="Arial" panose="020B0604020202020204" pitchFamily="34" charset="0"/>
              <a:buChar char="•"/>
            </a:pPr>
            <a:r>
              <a:rPr lang="en-US" dirty="0"/>
              <a:t>Students are matched at duty stations based on their degree, skill qualifications, and the needs of the agency.</a:t>
            </a:r>
          </a:p>
        </p:txBody>
      </p:sp>
      <p:sp>
        <p:nvSpPr>
          <p:cNvPr id="4" name="Slide Number Placeholder 3"/>
          <p:cNvSpPr>
            <a:spLocks noGrp="1"/>
          </p:cNvSpPr>
          <p:nvPr>
            <p:ph type="sldNum" sz="quarter" idx="5"/>
          </p:nvPr>
        </p:nvSpPr>
        <p:spPr/>
        <p:txBody>
          <a:bodyPr/>
          <a:lstStyle/>
          <a:p>
            <a:fld id="{180E00C5-D18A-4FBB-B347-8B41F86CA479}" type="slidenum">
              <a:rPr lang="en-US" smtClean="0"/>
              <a:t>27</a:t>
            </a:fld>
            <a:endParaRPr lang="en-US" dirty="0"/>
          </a:p>
        </p:txBody>
      </p:sp>
    </p:spTree>
    <p:extLst>
      <p:ext uri="{BB962C8B-B14F-4D97-AF65-F5344CB8AC3E}">
        <p14:creationId xmlns:p14="http://schemas.microsoft.com/office/powerpoint/2010/main" val="1423705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Highly competitive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Available to individuals who are enrolled as full-time students prior to beginning their final year</a:t>
            </a:r>
          </a:p>
          <a:p>
            <a:pPr marL="628650" lvl="1" indent="-171450">
              <a:buFont typeface="Arial" panose="020B0604020202020204" pitchFamily="34" charset="0"/>
              <a:buChar char="•"/>
            </a:pPr>
            <a:r>
              <a:rPr lang="en-US" dirty="0"/>
              <a:t>Competitive selection process based on transcripts, GPA, resume, references, security and medical. Applications submitted between June 1st and September 30th for the following years’ program.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 will receive emails by December 23rd of the application year.</a:t>
            </a:r>
          </a:p>
          <a:p>
            <a:pPr marL="628650" lvl="1" indent="-171450">
              <a:buFont typeface="Arial" panose="020B0604020202020204" pitchFamily="34" charset="0"/>
              <a:buChar char="•"/>
            </a:pPr>
            <a:r>
              <a:rPr lang="en-US" dirty="0"/>
              <a:t>Final year start dates must be after May 1st of the following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Will receive the rank of 0-1 as a USPHS officer for up to 12 months while finishing school</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https://www.usphs.gov/media/daoj3qxv/srcostep-faqs.pdf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28</a:t>
            </a:fld>
            <a:endParaRPr lang="en-US" dirty="0"/>
          </a:p>
        </p:txBody>
      </p:sp>
    </p:spTree>
    <p:extLst>
      <p:ext uri="{BB962C8B-B14F-4D97-AF65-F5344CB8AC3E}">
        <p14:creationId xmlns:p14="http://schemas.microsoft.com/office/powerpoint/2010/main" val="3514228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Students receive the basic pay and allowances of an O-1, Ensign, while in the program and are guaranteed a spot in the USPHS Commissioned Corps upon graduation.</a:t>
            </a:r>
          </a:p>
          <a:p>
            <a:pPr marL="171450" indent="-171450">
              <a:buFont typeface="Arial" panose="020B0604020202020204" pitchFamily="34" charset="0"/>
              <a:buChar char="•"/>
            </a:pPr>
            <a:r>
              <a:rPr lang="en-US" dirty="0"/>
              <a:t>The hiring agency may require SRCOSTEPs to wear the Commissioned Corps utility uniform.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Benefits:</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Financial assistance: P</a:t>
            </a:r>
            <a:r>
              <a:rPr lang="en-US" b="0" i="0" dirty="0">
                <a:solidFill>
                  <a:srgbClr val="C1D5DF"/>
                </a:solidFill>
                <a:effectLst/>
                <a:latin typeface="Roboto" panose="02000000000000000000" pitchFamily="2" charset="0"/>
              </a:rPr>
              <a:t>ay equivalent to an Ensign (0-1) based on the military pay scale (more for those with prior service).</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Job upon graduation</a:t>
            </a:r>
            <a:r>
              <a:rPr lang="en-US" b="0" i="0" dirty="0">
                <a:solidFill>
                  <a:srgbClr val="C1D5DF"/>
                </a:solidFill>
                <a:effectLst/>
                <a:latin typeface="Roboto" panose="02000000000000000000" pitchFamily="2" charset="0"/>
              </a:rPr>
              <a:t>: A full-time position as a PHS officer immediately upon graduation</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Housing</a:t>
            </a:r>
            <a:r>
              <a:rPr lang="en-US" b="0" i="0" dirty="0">
                <a:solidFill>
                  <a:srgbClr val="C1D5DF"/>
                </a:solidFill>
                <a:effectLst/>
                <a:latin typeface="Roboto" panose="02000000000000000000" pitchFamily="2" charset="0"/>
              </a:rPr>
              <a:t>: tax-free allowance for your rent or mortgage calculated based on your rank, duty station, and dependent status</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Free health care: </a:t>
            </a:r>
            <a:r>
              <a:rPr lang="en-US" b="0" i="0" dirty="0">
                <a:solidFill>
                  <a:srgbClr val="C1D5DF"/>
                </a:solidFill>
                <a:effectLst/>
                <a:latin typeface="Roboto" panose="02000000000000000000" pitchFamily="2" charset="0"/>
              </a:rPr>
              <a:t>Coverage through TRICARE (including dependent coverage)</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The same privileges and benefits given to Public Health Service officers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https://www.usphs.gov/media/daoj3qxv/srcostep-faqs.pdf</a:t>
            </a:r>
          </a:p>
          <a:p>
            <a:pPr marL="171450" indent="-171450">
              <a:buFont typeface="Arial" panose="020B0604020202020204" pitchFamily="34" charset="0"/>
              <a:buChar char="•"/>
            </a:pPr>
            <a:r>
              <a:rPr lang="en-US" dirty="0"/>
              <a:t>https://dcp.psc.gov/OSG/hso/documents/USPHS_HSO_COSTEP_Flyer.pdf</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29</a:t>
            </a:fld>
            <a:endParaRPr lang="en-US" dirty="0"/>
          </a:p>
        </p:txBody>
      </p:sp>
    </p:spTree>
    <p:extLst>
      <p:ext uri="{BB962C8B-B14F-4D97-AF65-F5344CB8AC3E}">
        <p14:creationId xmlns:p14="http://schemas.microsoft.com/office/powerpoint/2010/main" val="2070999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graduation, you will work at your assigned location - Guaranteed a spot in USPHS upon graduation</a:t>
            </a:r>
          </a:p>
          <a:p>
            <a:pPr marL="171450" indent="-171450">
              <a:buFont typeface="Arial" panose="020B0604020202020204" pitchFamily="34" charset="0"/>
              <a:buChar char="•"/>
            </a:pPr>
            <a:r>
              <a:rPr lang="en-US" dirty="0"/>
              <a:t>Obligation commitment of two days paid back for each day as a SRCOSTEP.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30</a:t>
            </a:fld>
            <a:endParaRPr lang="en-US" dirty="0"/>
          </a:p>
        </p:txBody>
      </p:sp>
    </p:spTree>
    <p:extLst>
      <p:ext uri="{BB962C8B-B14F-4D97-AF65-F5344CB8AC3E}">
        <p14:creationId xmlns:p14="http://schemas.microsoft.com/office/powerpoint/2010/main" val="20971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Inspired by the call to serve vulnerable and underserved communities </a:t>
            </a:r>
            <a:r>
              <a:rPr lang="en-US" sz="1200" dirty="0"/>
              <a:t>through addressing public health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Led by the Assistant Secretary for Health</a:t>
            </a:r>
            <a:r>
              <a:rPr lang="en-US" sz="1200" dirty="0"/>
              <a:t>, with operations and activities overseen by the U.S. Surgeon General.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764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If you want to contribute to protecting and promoting the nations health and to help underserved populations/those in need, USPHS may be for you</a:t>
            </a:r>
          </a:p>
          <a:p>
            <a:pPr marL="171450" indent="-171450">
              <a:buFontTx/>
              <a:buChar char="-"/>
            </a:pPr>
            <a:r>
              <a:rPr lang="en-US" dirty="0"/>
              <a:t>Exciting and fulfilling career</a:t>
            </a:r>
          </a:p>
          <a:p>
            <a:pPr marL="171450" indent="-171450">
              <a:buFontTx/>
              <a:buChar char="-"/>
            </a:pPr>
            <a:r>
              <a:rPr lang="en-US" dirty="0"/>
              <a:t>Career Growth</a:t>
            </a:r>
          </a:p>
          <a:p>
            <a:pPr marL="628650" lvl="1" indent="-171450">
              <a:buFontTx/>
              <a:buChar char="-"/>
            </a:pPr>
            <a:r>
              <a:rPr lang="en-US" dirty="0"/>
              <a:t>Unique career opportunity, close knit community with mentorship and leadership opportunities</a:t>
            </a:r>
          </a:p>
          <a:p>
            <a:pPr marL="628650" lvl="1" indent="-171450">
              <a:buFontTx/>
              <a:buChar char="-"/>
            </a:pPr>
            <a:r>
              <a:rPr lang="en-US" dirty="0"/>
              <a:t>Opportunities to move around geographically and among agencies</a:t>
            </a:r>
          </a:p>
          <a:p>
            <a:pPr marL="628650" lvl="1" indent="-171450">
              <a:buFontTx/>
              <a:buChar char="-"/>
            </a:pPr>
            <a:r>
              <a:rPr lang="en-US" dirty="0"/>
              <a:t>Post-9/11 GI bill to pay for furthering your education, or paying for dependent’s education</a:t>
            </a:r>
          </a:p>
          <a:p>
            <a:pPr marL="171450" indent="-171450">
              <a:buFontTx/>
              <a:buChar char="-"/>
            </a:pPr>
            <a:r>
              <a:rPr lang="en-US" dirty="0"/>
              <a:t>Financial Incentives</a:t>
            </a:r>
          </a:p>
          <a:p>
            <a:pPr marL="628650" lvl="1" indent="-171450">
              <a:buFontTx/>
              <a:buChar char="-"/>
            </a:pPr>
            <a:r>
              <a:rPr lang="en-US" dirty="0"/>
              <a:t>Non-taxable income, military pay scale</a:t>
            </a:r>
          </a:p>
          <a:p>
            <a:pPr marL="628650" lvl="1" indent="-171450">
              <a:buFontTx/>
              <a:buChar char="-"/>
            </a:pPr>
            <a:r>
              <a:rPr lang="en-US" dirty="0"/>
              <a:t>Housing allowance</a:t>
            </a:r>
          </a:p>
          <a:p>
            <a:pPr marL="628650" lvl="1" indent="-171450">
              <a:buFontTx/>
              <a:buChar char="-"/>
            </a:pPr>
            <a:r>
              <a:rPr lang="en-US" dirty="0"/>
              <a:t>Excellent healthcare through Tricare – medical, dental, prescription</a:t>
            </a:r>
          </a:p>
          <a:p>
            <a:pPr marL="628650" lvl="1" indent="-171450">
              <a:buFontTx/>
              <a:buChar char="-"/>
            </a:pPr>
            <a:r>
              <a:rPr lang="en-US" dirty="0"/>
              <a:t>Retirement plan and pension</a:t>
            </a:r>
          </a:p>
          <a:p>
            <a:pPr marL="171450" indent="-171450">
              <a:buFontTx/>
              <a:buChar char="-"/>
            </a:pPr>
            <a:r>
              <a:rPr lang="en-US" dirty="0"/>
              <a:t>Work/Life Balance</a:t>
            </a:r>
          </a:p>
          <a:p>
            <a:pPr marL="628650" lvl="1" indent="-171450">
              <a:buFontTx/>
              <a:buChar char="-"/>
            </a:pPr>
            <a:r>
              <a:rPr lang="en-US" dirty="0"/>
              <a:t>30 days paid vacation leave per year!</a:t>
            </a:r>
          </a:p>
          <a:p>
            <a:pPr marL="628650" lvl="1" indent="-171450">
              <a:buFontTx/>
              <a:buChar char="-"/>
            </a:pPr>
            <a:r>
              <a:rPr lang="en-US" dirty="0"/>
              <a:t>Paid sick leave, maternity/paternity leave, paid federal holidays</a:t>
            </a:r>
          </a:p>
          <a:p>
            <a:pPr marL="171450" indent="-171450">
              <a:buFontTx/>
              <a:buChar char="-"/>
            </a:pPr>
            <a:r>
              <a:rPr lang="en-US" dirty="0"/>
              <a:t>We encourage you all to take a deeper look and examine if it may be a fit for you</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31</a:t>
            </a:fld>
            <a:endParaRPr lang="en-US" dirty="0"/>
          </a:p>
        </p:txBody>
      </p:sp>
    </p:spTree>
    <p:extLst>
      <p:ext uri="{BB962C8B-B14F-4D97-AF65-F5344CB8AC3E}">
        <p14:creationId xmlns:p14="http://schemas.microsoft.com/office/powerpoint/2010/main" val="3563469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name, title, </a:t>
            </a:r>
            <a:r>
              <a:rPr lang="en-US"/>
              <a:t>contact information</a:t>
            </a:r>
          </a:p>
        </p:txBody>
      </p:sp>
      <p:sp>
        <p:nvSpPr>
          <p:cNvPr id="4" name="Slide Number Placeholder 3"/>
          <p:cNvSpPr>
            <a:spLocks noGrp="1"/>
          </p:cNvSpPr>
          <p:nvPr>
            <p:ph type="sldNum" sz="quarter" idx="5"/>
          </p:nvPr>
        </p:nvSpPr>
        <p:spPr/>
        <p:txBody>
          <a:bodyPr/>
          <a:lstStyle/>
          <a:p>
            <a:fld id="{180E00C5-D18A-4FBB-B347-8B41F86CA479}" type="slidenum">
              <a:rPr lang="en-US" smtClean="0"/>
              <a:t>33</a:t>
            </a:fld>
            <a:endParaRPr lang="en-US" dirty="0"/>
          </a:p>
        </p:txBody>
      </p:sp>
    </p:spTree>
    <p:extLst>
      <p:ext uri="{BB962C8B-B14F-4D97-AF65-F5344CB8AC3E}">
        <p14:creationId xmlns:p14="http://schemas.microsoft.com/office/powerpoint/2010/main" val="3765387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Indian Health Service is an operating division within the U.S. Department of Health and Human Services. IHS is responsible for providing direct medical and public health services to 2.3 million members of Native American Tribes (573) and Alaska Native people. There are more than 700 Pharmacists are serving now in over 230 location; they are involved in direct patients care managing chronic diseases. Of course, there are many non-clinical positions as well.</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35</a:t>
            </a:fld>
            <a:endParaRPr lang="en-US" dirty="0"/>
          </a:p>
        </p:txBody>
      </p:sp>
    </p:spTree>
    <p:extLst>
      <p:ext uri="{BB962C8B-B14F-4D97-AF65-F5344CB8AC3E}">
        <p14:creationId xmlns:p14="http://schemas.microsoft.com/office/powerpoint/2010/main" val="1607075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Federal Bureau of Prisons (BOP) is a United States federal law enforcement agency under the Department of Justice responsible for the care, custody, and control of incarcerated individuals. BOP with over 190 pharmacy-specific positions serves 125,000 inmates in 122 correctional institutions.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itchFamily="34" charset="-128"/>
              </a:rPr>
              <a:t>At the Bureau of Prisons, Commissioned Corps officers work for the Health Services Division and provide and manage a variety of physical and mental health care services.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36</a:t>
            </a:fld>
            <a:endParaRPr lang="en-US" dirty="0"/>
          </a:p>
        </p:txBody>
      </p:sp>
    </p:spTree>
    <p:extLst>
      <p:ext uri="{BB962C8B-B14F-4D97-AF65-F5344CB8AC3E}">
        <p14:creationId xmlns:p14="http://schemas.microsoft.com/office/powerpoint/2010/main" val="71862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 Immigration and Customs Enforcement is a federal law enforcement agency under the U.S. Department of Homeland Security. ICE's mission is to protect the United States from the cross-border crime and illegal immigration that threaten national security and public safety. For your information, there are 20 Pharmacist-specific billets. They are variety of clinical services as well.</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37</a:t>
            </a:fld>
            <a:endParaRPr lang="en-US" dirty="0"/>
          </a:p>
        </p:txBody>
      </p:sp>
    </p:spTree>
    <p:extLst>
      <p:ext uri="{BB962C8B-B14F-4D97-AF65-F5344CB8AC3E}">
        <p14:creationId xmlns:p14="http://schemas.microsoft.com/office/powerpoint/2010/main" val="488087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The United States Coast Guard is the maritime security, search and rescue, and law enforcement service branch of the United States Armed Forces and one of the country's eight uniformed services. </a:t>
            </a:r>
          </a:p>
          <a:p>
            <a:endParaRPr lang="en-US" b="0" i="0" dirty="0">
              <a:solidFill>
                <a:srgbClr val="4D5156"/>
              </a:solidFill>
              <a:effectLst/>
              <a:latin typeface="Roboto" panose="02000000000000000000" pitchFamily="2" charset="0"/>
            </a:endParaRPr>
          </a:p>
          <a:p>
            <a:r>
              <a:rPr lang="en-US" b="0" i="0" dirty="0">
                <a:solidFill>
                  <a:srgbClr val="4D5156"/>
                </a:solidFill>
                <a:effectLst/>
                <a:latin typeface="Roboto" panose="02000000000000000000" pitchFamily="2" charset="0"/>
              </a:rPr>
              <a:t>USCG pharmacists are serving at small ambulatory care settings.</a:t>
            </a:r>
          </a:p>
          <a:p>
            <a:r>
              <a:rPr lang="en-US" altLang="en-US" sz="1200" dirty="0">
                <a:solidFill>
                  <a:srgbClr val="000000"/>
                </a:solidFill>
                <a:cs typeface="Helvetica"/>
              </a:rPr>
              <a:t>You may serve at Coast Guard clinics -caring for patients; reviewing, approving, and monitoring new drugs; and assisting in public health emergencies. </a:t>
            </a:r>
            <a:endParaRPr lang="en-US"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38</a:t>
            </a:fld>
            <a:endParaRPr lang="en-US" dirty="0"/>
          </a:p>
        </p:txBody>
      </p:sp>
    </p:spTree>
    <p:extLst>
      <p:ext uri="{BB962C8B-B14F-4D97-AF65-F5344CB8AC3E}">
        <p14:creationId xmlns:p14="http://schemas.microsoft.com/office/powerpoint/2010/main" val="1153010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U.S. Coast Guard Testimony for pharmacy officers who will serve for the Coast Guard. You will enjoy leadership opportunities, excellent benefits, and work/life balance while you’re improving and advancing the health of the Coast Guard.</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39</a:t>
            </a:fld>
            <a:endParaRPr lang="en-US" dirty="0"/>
          </a:p>
        </p:txBody>
      </p:sp>
    </p:spTree>
    <p:extLst>
      <p:ext uri="{BB962C8B-B14F-4D97-AF65-F5344CB8AC3E}">
        <p14:creationId xmlns:p14="http://schemas.microsoft.com/office/powerpoint/2010/main" val="860756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itchFamily="34" charset="-128"/>
              </a:rPr>
              <a:t>At the Food and Drug Administration, Commissioned Corps officers ensure the safety and effectiveness of drugs and medical devices, work on new drug applications and adverse reaction reports, recalls, function as field inspectors and consumer safety officers.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itchFamily="34" charset="-128"/>
              </a:rPr>
              <a:t>Commissioned Corps officers may take enforcement actions to ensure compliance with the Tobacco Control Act and serve on expert advisory committees and review panels.</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40</a:t>
            </a:fld>
            <a:endParaRPr lang="en-US" dirty="0"/>
          </a:p>
        </p:txBody>
      </p:sp>
    </p:spTree>
    <p:extLst>
      <p:ext uri="{BB962C8B-B14F-4D97-AF65-F5344CB8AC3E}">
        <p14:creationId xmlns:p14="http://schemas.microsoft.com/office/powerpoint/2010/main" val="217495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CDC works 24/7 keeping America safe from health, safety, and security threats, both foreign and domestic.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itchFamily="34" charset="-128"/>
              </a:rPr>
              <a:t>At the Centers for Disease Control and Prevention, Commissioned Corps officers conduct and report on disease surveillance activities, work in different settings such as:</a:t>
            </a:r>
          </a:p>
          <a:p>
            <a:pPr marL="628650" lvl="1" indent="-171450">
              <a:buFont typeface="Arial" panose="020B0604020202020204" pitchFamily="34" charset="0"/>
              <a:buChar char="•"/>
            </a:pPr>
            <a:r>
              <a:rPr lang="en-US" sz="1200" dirty="0"/>
              <a:t>CDC Drug Service</a:t>
            </a:r>
          </a:p>
          <a:p>
            <a:pPr marL="628650" lvl="1" indent="-171450">
              <a:buFont typeface="Arial" panose="020B0604020202020204" pitchFamily="34" charset="0"/>
              <a:buChar char="•"/>
            </a:pPr>
            <a:r>
              <a:rPr lang="en-US" sz="1200" dirty="0"/>
              <a:t>Strategic National Stockpile (SNS)</a:t>
            </a:r>
          </a:p>
          <a:p>
            <a:pPr marL="628650" lvl="1" indent="-171450">
              <a:buFont typeface="Arial" panose="020B0604020202020204" pitchFamily="34" charset="0"/>
              <a:buChar char="•"/>
            </a:pPr>
            <a:r>
              <a:rPr lang="en-US" sz="1200" dirty="0"/>
              <a:t>Regulatory</a:t>
            </a:r>
          </a:p>
          <a:p>
            <a:pPr marL="628650" lvl="1" indent="-171450">
              <a:buFont typeface="Arial" panose="020B0604020202020204" pitchFamily="34" charset="0"/>
              <a:buChar char="•"/>
            </a:pPr>
            <a:r>
              <a:rPr lang="en-US" sz="1200" dirty="0"/>
              <a:t>HIV/AIDS</a:t>
            </a:r>
          </a:p>
          <a:p>
            <a:pPr marL="628650" lvl="1" indent="-171450">
              <a:buFont typeface="Arial" panose="020B0604020202020204" pitchFamily="34" charset="0"/>
              <a:buChar char="•"/>
            </a:pPr>
            <a:r>
              <a:rPr lang="en-US" sz="1200" dirty="0"/>
              <a:t>Medication Safety</a:t>
            </a:r>
          </a:p>
          <a:p>
            <a:pPr marL="628650" lvl="1" indent="-171450">
              <a:buFont typeface="Arial" panose="020B0604020202020204" pitchFamily="34" charset="0"/>
              <a:buChar char="•"/>
            </a:pPr>
            <a:r>
              <a:rPr lang="en-US" sz="1200" dirty="0"/>
              <a:t>Injury</a:t>
            </a:r>
          </a:p>
          <a:p>
            <a:pPr marL="628650" lvl="1" indent="-171450">
              <a:buFont typeface="Arial" panose="020B0604020202020204" pitchFamily="34" charset="0"/>
              <a:buChar char="•"/>
            </a:pPr>
            <a:r>
              <a:rPr lang="en-US" sz="1200" dirty="0"/>
              <a:t>Agency for Toxic Substances and Disease Registry (ATSDR)</a:t>
            </a:r>
          </a:p>
          <a:p>
            <a:pPr marL="628650" lvl="1" indent="-171450">
              <a:buFont typeface="Arial" panose="020B0604020202020204" pitchFamily="34" charset="0"/>
              <a:buChar char="•"/>
            </a:pPr>
            <a:r>
              <a:rPr lang="en-US" sz="1200" dirty="0"/>
              <a:t>Birth Defects</a:t>
            </a:r>
          </a:p>
          <a:p>
            <a:pPr marL="628650" lvl="1" indent="-171450">
              <a:buFont typeface="Arial" panose="020B0604020202020204" pitchFamily="34" charset="0"/>
              <a:buChar char="•"/>
            </a:pPr>
            <a:r>
              <a:rPr lang="en-US" sz="1200" dirty="0"/>
              <a:t>Quarantine</a:t>
            </a:r>
          </a:p>
          <a:p>
            <a:pPr marL="628650" lvl="1" indent="-171450">
              <a:buFont typeface="Arial" panose="020B0604020202020204" pitchFamily="34" charset="0"/>
              <a:buChar char="•"/>
            </a:pPr>
            <a:r>
              <a:rPr lang="en-US" sz="1200" dirty="0"/>
              <a:t>Chronic Diseases</a:t>
            </a:r>
            <a:endParaRPr lang="en-US"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41</a:t>
            </a:fld>
            <a:endParaRPr lang="en-US" dirty="0"/>
          </a:p>
        </p:txBody>
      </p:sp>
    </p:spTree>
    <p:extLst>
      <p:ext uri="{BB962C8B-B14F-4D97-AF65-F5344CB8AC3E}">
        <p14:creationId xmlns:p14="http://schemas.microsoft.com/office/powerpoint/2010/main" val="1915604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200"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National Institutes of Health </a:t>
            </a:r>
            <a:r>
              <a:rPr lang="en-US" sz="1200" kern="1200" dirty="0">
                <a:solidFill>
                  <a:srgbClr val="262626"/>
                </a:solidFill>
                <a:effectLst/>
                <a:latin typeface="Calibri Light" panose="020F0302020204030204" pitchFamily="34" charset="0"/>
                <a:ea typeface="Times New Roman" panose="02020603050405020304" pitchFamily="18" charset="0"/>
                <a:cs typeface="Times New Roman" panose="02020603050405020304" pitchFamily="18" charset="0"/>
              </a:rPr>
              <a:t>as America</a:t>
            </a:r>
            <a:r>
              <a:rPr lang="en-US" sz="1200" kern="1200"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200" kern="1200" dirty="0">
                <a:solidFill>
                  <a:srgbClr val="262626"/>
                </a:solidFill>
                <a:effectLst/>
                <a:latin typeface="Calibri Light" panose="020F0302020204030204" pitchFamily="34" charset="0"/>
                <a:ea typeface="Times New Roman" panose="02020603050405020304" pitchFamily="18" charset="0"/>
                <a:cs typeface="Times New Roman" panose="02020603050405020304" pitchFamily="18" charset="0"/>
              </a:rPr>
              <a:t>s research hospital is leading the global effort in training today</a:t>
            </a:r>
            <a:r>
              <a:rPr lang="en-US" sz="1200" kern="1200"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200" kern="1200" dirty="0">
                <a:solidFill>
                  <a:srgbClr val="262626"/>
                </a:solidFill>
                <a:effectLst/>
                <a:latin typeface="Calibri Light" panose="020F0302020204030204" pitchFamily="34" charset="0"/>
                <a:ea typeface="Times New Roman" panose="02020603050405020304" pitchFamily="18" charset="0"/>
                <a:cs typeface="Times New Roman" panose="02020603050405020304" pitchFamily="18" charset="0"/>
              </a:rPr>
              <a:t>s investigators and discovering tomorrow</a:t>
            </a:r>
            <a:r>
              <a:rPr lang="en-US" sz="1200" kern="1200"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200" kern="1200" dirty="0">
                <a:solidFill>
                  <a:srgbClr val="262626"/>
                </a:solidFill>
                <a:effectLst/>
                <a:latin typeface="Calibri Light" panose="020F0302020204030204" pitchFamily="34" charset="0"/>
                <a:ea typeface="Times New Roman" panose="02020603050405020304" pitchFamily="18" charset="0"/>
                <a:cs typeface="Times New Roman" panose="02020603050405020304" pitchFamily="18" charset="0"/>
              </a:rPr>
              <a:t>s cures</a:t>
            </a:r>
            <a:r>
              <a:rPr lang="en-US" sz="1200" kern="1200"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200" dirty="0">
              <a:solidFill>
                <a:srgbClr val="26262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200" dirty="0">
                <a:solidFill>
                  <a:srgbClr val="262626"/>
                </a:solidFill>
                <a:effectLst/>
                <a:latin typeface="Calibri Light" panose="020F0302020204030204" pitchFamily="34" charset="0"/>
                <a:ea typeface="Times New Roman" panose="02020603050405020304" pitchFamily="18" charset="0"/>
                <a:cs typeface="Times New Roman" panose="02020603050405020304" pitchFamily="18" charset="0"/>
              </a:rPr>
              <a:t>Pharmacists serve in the 240-bed Clinical Center (CC) of the NIH in Bethesda.</a:t>
            </a:r>
            <a:r>
              <a:rPr lang="en-US" sz="12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kern="1200" dirty="0">
                <a:solidFill>
                  <a:srgbClr val="262626"/>
                </a:solidFill>
                <a:effectLst/>
                <a:latin typeface="Calibri Light" panose="020F0302020204030204" pitchFamily="34" charset="0"/>
                <a:ea typeface="Times New Roman" panose="02020603050405020304" pitchFamily="18" charset="0"/>
                <a:cs typeface="Times New Roman" panose="02020603050405020304" pitchFamily="18" charset="0"/>
              </a:rPr>
              <a:t>Clinical pharmacy specialists provide services to study participants of the various Institutes.</a:t>
            </a:r>
            <a:r>
              <a:rPr lang="en-US" sz="12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kern="1200" dirty="0">
                <a:solidFill>
                  <a:srgbClr val="262626"/>
                </a:solidFill>
                <a:effectLst/>
                <a:latin typeface="Calibri Light" panose="020F0302020204030204" pitchFamily="34" charset="0"/>
                <a:ea typeface="Times New Roman" panose="02020603050405020304" pitchFamily="18" charset="0"/>
                <a:cs typeface="Times New Roman" panose="02020603050405020304" pitchFamily="18" charset="0"/>
              </a:rPr>
              <a:t>The CC Pharmacy provides a PGY2 Oncology residency and a 2-year pharmacokinetics fellowship.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42</a:t>
            </a:fld>
            <a:endParaRPr lang="en-US" dirty="0"/>
          </a:p>
        </p:txBody>
      </p:sp>
    </p:spTree>
    <p:extLst>
      <p:ext uri="{BB962C8B-B14F-4D97-AF65-F5344CB8AC3E}">
        <p14:creationId xmlns:p14="http://schemas.microsoft.com/office/powerpoint/2010/main" val="3021919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mission of the U.S. Public Health Service Commissioned Corps is </a:t>
            </a:r>
            <a:r>
              <a:rPr lang="en-US" b="1" i="0" dirty="0">
                <a:solidFill>
                  <a:srgbClr val="202124"/>
                </a:solidFill>
                <a:effectLst/>
                <a:latin typeface="Roboto" panose="02000000000000000000" pitchFamily="2" charset="0"/>
              </a:rPr>
              <a:t>to protect, promote, and advance the health and safety of our Nation</a:t>
            </a:r>
            <a:r>
              <a:rPr lang="en-US" b="0" i="0" dirty="0">
                <a:solidFill>
                  <a:srgbClr val="202124"/>
                </a:solidFill>
                <a:effectLst/>
                <a:latin typeface="Roboto" panose="02000000000000000000" pitchFamily="2" charset="0"/>
              </a:rPr>
              <a:t>. </a:t>
            </a:r>
            <a:r>
              <a:rPr lang="en-US" altLang="en-US" dirty="0">
                <a:ea typeface="ＭＳ Ｐゴシック" pitchFamily="34" charset="-128"/>
              </a:rPr>
              <a:t>This has been the Public Health Service’s mission and method since 1798, when John Adams—the second President—signed into law the Act for the Relief of Sick and Disabled Seamen. </a:t>
            </a:r>
          </a:p>
          <a:p>
            <a:endParaRPr lang="en-US" b="0" i="0" dirty="0">
              <a:solidFill>
                <a:srgbClr val="202124"/>
              </a:solidFill>
              <a:effectLst/>
              <a:latin typeface="Roboto" panose="02000000000000000000" pitchFamily="2" charset="0"/>
            </a:endParaRPr>
          </a:p>
          <a:p>
            <a:r>
              <a:rPr lang="en-US" b="0" i="0" dirty="0">
                <a:solidFill>
                  <a:srgbClr val="202124"/>
                </a:solidFill>
                <a:effectLst/>
                <a:latin typeface="Roboto" panose="02000000000000000000" pitchFamily="2" charset="0"/>
              </a:rPr>
              <a:t>The Commissioned Corps achieves its mission through: </a:t>
            </a:r>
          </a:p>
          <a:p>
            <a:endParaRPr lang="en-US" b="0" i="0" dirty="0">
              <a:solidFill>
                <a:srgbClr val="202124"/>
              </a:solidFill>
              <a:effectLst/>
              <a:latin typeface="Roboto" panose="02000000000000000000" pitchFamily="2" charset="0"/>
            </a:endParaRPr>
          </a:p>
          <a:p>
            <a:pPr marL="171450" indent="-171450">
              <a:buFont typeface="Arial" panose="020B0604020202020204" pitchFamily="34" charset="0"/>
              <a:buChar char="•"/>
            </a:pPr>
            <a:r>
              <a:rPr lang="en-US" b="0" i="0" dirty="0">
                <a:solidFill>
                  <a:srgbClr val="202124"/>
                </a:solidFill>
                <a:effectLst/>
                <a:latin typeface="Roboto" panose="02000000000000000000" pitchFamily="2" charset="0"/>
              </a:rPr>
              <a:t>Rapid and effective response to public health needs</a:t>
            </a:r>
          </a:p>
          <a:p>
            <a:pPr marL="171450" indent="-171450">
              <a:buFont typeface="Arial" panose="020B0604020202020204" pitchFamily="34" charset="0"/>
              <a:buChar char="•"/>
            </a:pPr>
            <a:r>
              <a:rPr lang="en-US" b="0" i="0" dirty="0">
                <a:solidFill>
                  <a:srgbClr val="202124"/>
                </a:solidFill>
                <a:effectLst/>
                <a:latin typeface="Roboto" panose="02000000000000000000" pitchFamily="2" charset="0"/>
              </a:rPr>
              <a:t>Leadership and excellence in public health practices,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ea typeface="ＭＳ Ｐゴシック" pitchFamily="34" charset="-128"/>
              </a:rPr>
              <a:t>Advancement of public health science.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5</a:t>
            </a:fld>
            <a:endParaRPr lang="en-US" dirty="0"/>
          </a:p>
        </p:txBody>
      </p:sp>
    </p:spTree>
    <p:extLst>
      <p:ext uri="{BB962C8B-B14F-4D97-AF65-F5344CB8AC3E}">
        <p14:creationId xmlns:p14="http://schemas.microsoft.com/office/powerpoint/2010/main" val="3723541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CMS, the USPHS CC Pharmacists provide </a:t>
            </a:r>
            <a:r>
              <a:rPr lang="en-US" sz="1200" dirty="0"/>
              <a:t>operational oversight of Medicaid and Medicare Parts A&amp;B coverage; conduct market surveillance and provide direct support to beneficiaries, providers, suppliers, state agencies, governments and member of congress.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43</a:t>
            </a:fld>
            <a:endParaRPr lang="en-US" dirty="0"/>
          </a:p>
        </p:txBody>
      </p:sp>
    </p:spTree>
    <p:extLst>
      <p:ext uri="{BB962C8B-B14F-4D97-AF65-F5344CB8AC3E}">
        <p14:creationId xmlns:p14="http://schemas.microsoft.com/office/powerpoint/2010/main" val="2384146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Opportunities for pharmacists to serve within HRSA include but are not limited to this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ＭＳ Ｐゴシック" pitchFamily="-105" charset="-128"/>
              <a:cs typeface="ＭＳ Ｐゴシック" pitchFamily="-105"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itchFamily="-105" charset="-128"/>
                <a:cs typeface="ＭＳ Ｐゴシック" pitchFamily="-105" charset="-128"/>
              </a:rPr>
              <a:t>At HRSA, Project Officer/ Program Analyst overseeing grants awarded to community health centers and other organizations to improve health and achieve health equity through access to quality services, a skilled health workforce and innovative programs.  </a:t>
            </a:r>
            <a:endParaRPr lang="en-US" sz="1200"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44</a:t>
            </a:fld>
            <a:endParaRPr lang="en-US" dirty="0"/>
          </a:p>
        </p:txBody>
      </p:sp>
    </p:spTree>
    <p:extLst>
      <p:ext uri="{BB962C8B-B14F-4D97-AF65-F5344CB8AC3E}">
        <p14:creationId xmlns:p14="http://schemas.microsoft.com/office/powerpoint/2010/main" val="2001493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DHA, USPHS pharmacists assist with administration of the TRICARE Health Plan to more than 9.4 million uniformed service members, retirees, and their families.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45</a:t>
            </a:fld>
            <a:endParaRPr lang="en-US" dirty="0"/>
          </a:p>
        </p:txBody>
      </p:sp>
    </p:spTree>
    <p:extLst>
      <p:ext uri="{BB962C8B-B14F-4D97-AF65-F5344CB8AC3E}">
        <p14:creationId xmlns:p14="http://schemas.microsoft.com/office/powerpoint/2010/main" val="3728062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examples of work location and job description for pharmacist's positions at DHA.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46</a:t>
            </a:fld>
            <a:endParaRPr lang="en-US" dirty="0"/>
          </a:p>
        </p:txBody>
      </p:sp>
    </p:spTree>
    <p:extLst>
      <p:ext uri="{BB962C8B-B14F-4D97-AF65-F5344CB8AC3E}">
        <p14:creationId xmlns:p14="http://schemas.microsoft.com/office/powerpoint/2010/main" val="1806555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CC Pharmacists at AHRQ serve to improve quality of health care and patient safety. Pharmacists can seek funding and nominate research topics.  </a:t>
            </a:r>
            <a:endParaRPr lang="en-US" dirty="0"/>
          </a:p>
          <a:p>
            <a:endParaRPr lang="en-US" b="0" i="0" dirty="0">
              <a:solidFill>
                <a:srgbClr val="202124"/>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47</a:t>
            </a:fld>
            <a:endParaRPr lang="en-US" dirty="0"/>
          </a:p>
        </p:txBody>
      </p:sp>
    </p:spTree>
    <p:extLst>
      <p:ext uri="{BB962C8B-B14F-4D97-AF65-F5344CB8AC3E}">
        <p14:creationId xmlns:p14="http://schemas.microsoft.com/office/powerpoint/2010/main" val="2800224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Multi-Disciplinary positions available at OS and OSG.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OS, there are 16 Staff Divisions, and each has its own Missions, Vision, and Goals, 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ASPR Mission: “Leading the nation in preventing, responding to and recovering from the adverse health effects of public health emergencies and disasters, ranging from hurricanes to bioterrorism.</a:t>
            </a:r>
            <a:r>
              <a:rPr lang="en-US" sz="1200" i="1"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48</a:t>
            </a:fld>
            <a:endParaRPr lang="en-US" dirty="0"/>
          </a:p>
        </p:txBody>
      </p:sp>
    </p:spTree>
    <p:extLst>
      <p:ext uri="{BB962C8B-B14F-4D97-AF65-F5344CB8AC3E}">
        <p14:creationId xmlns:p14="http://schemas.microsoft.com/office/powerpoint/2010/main" val="343329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itchFamily="34" charset="-128"/>
              </a:rPr>
              <a:t>Today’s Corps includes several professions involved in public health.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Commissioned Corps is an elite uniformed service with </a:t>
            </a:r>
            <a:r>
              <a:rPr lang="en-US" b="1" dirty="0">
                <a:highlight>
                  <a:srgbClr val="FFFF00"/>
                </a:highlight>
              </a:rPr>
              <a:t>more than 6,000 </a:t>
            </a:r>
            <a:r>
              <a:rPr lang="en-US" dirty="0"/>
              <a:t>full-time, highly qualified public health professionals, serving the most underserved and vulnerable populations domestically and abroad.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C397F-5BF4-45CF-A443-99D2B85EB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04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Commissioned Corps currently has a presence in more than 800 locations, including all 50 states and numerous foreign assignments, such as the World Health Organization and World Bank.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CDC, CMS, FDA, HRSA, IHS, NIH, SAMHSA– are just some</a:t>
            </a:r>
            <a:r>
              <a:rPr lang="en-US" sz="1200" baseline="0" dirty="0"/>
              <a:t> of the top agencies. Other agencies include: </a:t>
            </a:r>
            <a:r>
              <a:rPr lang="en-US" sz="1200" kern="1200" dirty="0">
                <a:solidFill>
                  <a:schemeClr val="tx1"/>
                </a:solidFill>
                <a:effectLst/>
                <a:latin typeface="+mn-lt"/>
                <a:ea typeface="+mn-ea"/>
                <a:cs typeface="+mn-cs"/>
              </a:rPr>
              <a:t>ACF, AHRQ, CMS, EPA, OS, PSC, USDA, NOAA, USMS, DOI-NPS, VA, </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Please note there are contingencies associated</a:t>
            </a:r>
            <a:r>
              <a:rPr lang="en-US" baseline="0" dirty="0"/>
              <a:t> with assignments at the State and local agencies.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lnSpc>
                <a:spcPct val="80000"/>
              </a:lnSpc>
            </a:pPr>
            <a:r>
              <a:rPr lang="en-US" altLang="en-US" sz="1200" dirty="0">
                <a:ea typeface="ＭＳ Ｐゴシック" pitchFamily="34" charset="-128"/>
              </a:rPr>
              <a:t>Commissioned Corps officers serve throughout the U.S. Department of Health and Human Services and other Federal agencies that are involved in public health.</a:t>
            </a:r>
          </a:p>
          <a:p>
            <a:pPr>
              <a:lnSpc>
                <a:spcPct val="80000"/>
              </a:lnSpc>
            </a:pPr>
            <a:endParaRPr lang="en-US" altLang="en-US" sz="1200" dirty="0">
              <a:ea typeface="ＭＳ Ｐゴシック" pitchFamily="34" charset="-128"/>
            </a:endParaRPr>
          </a:p>
          <a:p>
            <a:pPr>
              <a:lnSpc>
                <a:spcPct val="80000"/>
              </a:lnSpc>
            </a:pPr>
            <a:r>
              <a:rPr lang="en-US" altLang="en-US" sz="1200" dirty="0">
                <a:ea typeface="ＭＳ Ｐゴシック" pitchFamily="34" charset="-128"/>
              </a:rPr>
              <a:t>These agencies are as diverse as the Centers for Disease Control and Prevention, the Indian Health Service, the National Institutes of Health, and the Bureau of Prisons, just to name a few.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C397F-5BF4-45CF-A443-99D2B85EB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601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The USPHS Commissioned Officers work on the front lines of public health. Our medical, health and engineering professionals respond quickly to natural disasters, fight disease, conduct research, advance public health science and care for patients in underserved communities across the nation and throughout the world.</a:t>
            </a:r>
            <a:endParaRPr lang="en-US"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8</a:t>
            </a:fld>
            <a:endParaRPr lang="en-US" dirty="0"/>
          </a:p>
        </p:txBody>
      </p:sp>
    </p:spTree>
    <p:extLst>
      <p:ext uri="{BB962C8B-B14F-4D97-AF65-F5344CB8AC3E}">
        <p14:creationId xmlns:p14="http://schemas.microsoft.com/office/powerpoint/2010/main" val="2715362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Ready Reserve Corps offers a unique opportunity for its officers to serve their local community as well as their country in times of public health emergencies or in underserved areas.</a:t>
            </a:r>
          </a:p>
          <a:p>
            <a:endParaRPr lang="en-US" dirty="0"/>
          </a:p>
          <a:p>
            <a:r>
              <a:rPr lang="en-US" dirty="0"/>
              <a:t>The Ready Reserve Corps under “CARES” Act that signed into law on March 27, 2020, will preserve clinical care positions available for deployment without jeopardizing the service of clinicians in hard to fill roles; and will authorize access to highly specialized skill sets during critical public health needs.</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9</a:t>
            </a:fld>
            <a:endParaRPr lang="en-US" dirty="0"/>
          </a:p>
        </p:txBody>
      </p:sp>
    </p:spTree>
    <p:extLst>
      <p:ext uri="{BB962C8B-B14F-4D97-AF65-F5344CB8AC3E}">
        <p14:creationId xmlns:p14="http://schemas.microsoft.com/office/powerpoint/2010/main" val="263281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Public Health Service officer, you will receive comprehensive benefits include but are not limited to:</a:t>
            </a:r>
          </a:p>
          <a:p>
            <a:endParaRPr lang="en-US" dirty="0"/>
          </a:p>
          <a:p>
            <a:pPr marL="171450" indent="-171450">
              <a:buFont typeface="Arial" panose="020B0604020202020204" pitchFamily="34" charset="0"/>
              <a:buChar char="•"/>
            </a:pPr>
            <a:r>
              <a:rPr lang="en-US" dirty="0"/>
              <a:t>30 days of paid vacation per year </a:t>
            </a:r>
          </a:p>
          <a:p>
            <a:pPr marL="171450" indent="-171450">
              <a:buFont typeface="Arial" panose="020B0604020202020204" pitchFamily="34" charset="0"/>
              <a:buChar char="•"/>
            </a:pPr>
            <a:r>
              <a:rPr lang="en-US" dirty="0"/>
              <a:t>Paid Federal holidays</a:t>
            </a:r>
          </a:p>
          <a:p>
            <a:pPr marL="171450" indent="-171450">
              <a:buFont typeface="Arial" panose="020B0604020202020204" pitchFamily="34" charset="0"/>
              <a:buChar char="•"/>
            </a:pPr>
            <a:r>
              <a:rPr lang="en-US" dirty="0"/>
              <a:t>Low-cost medical, dental, and vision care for you and your dependents</a:t>
            </a:r>
          </a:p>
          <a:p>
            <a:pPr marL="171450" indent="-171450">
              <a:buFont typeface="Arial" panose="020B0604020202020204" pitchFamily="34" charset="0"/>
              <a:buChar char="•"/>
            </a:pPr>
            <a:r>
              <a:rPr lang="en-US" b="0" i="0" dirty="0">
                <a:solidFill>
                  <a:srgbClr val="4D5156"/>
                </a:solidFill>
                <a:effectLst/>
                <a:latin typeface="Roboto" panose="02000000000000000000" pitchFamily="2" charset="0"/>
              </a:rPr>
              <a:t>Thrift Savings Plan (TSP)</a:t>
            </a:r>
          </a:p>
          <a:p>
            <a:pPr marL="171450" indent="-171450">
              <a:buFont typeface="Arial" panose="020B0604020202020204" pitchFamily="34" charset="0"/>
              <a:buChar char="•"/>
            </a:pPr>
            <a:r>
              <a:rPr lang="en-US" dirty="0"/>
              <a:t>Excellent retirement eligibility after 20 years of service</a:t>
            </a:r>
          </a:p>
          <a:p>
            <a:pPr marL="171450" indent="-171450">
              <a:buFont typeface="Arial" panose="020B0604020202020204" pitchFamily="34" charset="0"/>
              <a:buChar char="•"/>
            </a:pPr>
            <a:r>
              <a:rPr lang="en-US" dirty="0"/>
              <a:t>Post-9/11 GI Bill education benefit</a:t>
            </a:r>
          </a:p>
          <a:p>
            <a:pPr marL="171450" indent="-171450">
              <a:buFont typeface="Arial" panose="020B0604020202020204" pitchFamily="34" charset="0"/>
              <a:buChar char="•"/>
            </a:pPr>
            <a:r>
              <a:rPr lang="en-US" dirty="0"/>
              <a:t>Post-Graduate opportunities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10</a:t>
            </a:fld>
            <a:endParaRPr lang="en-US" dirty="0"/>
          </a:p>
        </p:txBody>
      </p:sp>
    </p:spTree>
    <p:extLst>
      <p:ext uri="{BB962C8B-B14F-4D97-AF65-F5344CB8AC3E}">
        <p14:creationId xmlns:p14="http://schemas.microsoft.com/office/powerpoint/2010/main" val="32562322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5.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8.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276783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713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87262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156000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31638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28247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97135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265957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61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30582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216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2453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737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631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298446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EFE2DA-88B0-4584-AB42-8E875EA958A4}" type="datetimeFigureOut">
              <a:rPr lang="en-US" smtClean="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2361997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90742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2808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7662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41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6975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776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32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6086976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0" r:id="rId3"/>
    <p:sldLayoutId id="2147483673" r:id="rId4"/>
    <p:sldLayoutId id="2147483677" r:id="rId5"/>
    <p:sldLayoutId id="2147483674" r:id="rId6"/>
    <p:sldLayoutId id="2147483675" r:id="rId7"/>
    <p:sldLayoutId id="2147483676" r:id="rId8"/>
    <p:sldLayoutId id="2147483667" r:id="rId9"/>
    <p:sldLayoutId id="2147483678" r:id="rId10"/>
    <p:sldLayoutId id="214748366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9779562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usphs.gov/media/00en5zkg/cci-221-01-medical-accession-standards.pdf" TargetMode="External"/><Relationship Id="rId3" Type="http://schemas.openxmlformats.org/officeDocument/2006/relationships/hyperlink" Target="https://www.usphs.gov/salary-and-benefits" TargetMode="External"/><Relationship Id="rId7" Type="http://schemas.openxmlformats.org/officeDocument/2006/relationships/hyperlink" Target="https://dcp.psc.gov/ccmis/pdf_docs/Commissioned%20Corps%20Retention%20Weight%20Standards.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usphs.gov/apply-now/" TargetMode="External"/><Relationship Id="rId5" Type="http://schemas.openxmlformats.org/officeDocument/2006/relationships/hyperlink" Target="https://benefits.va.gov/gibill/post911_gibill.asp" TargetMode="External"/><Relationship Id="rId10" Type="http://schemas.openxmlformats.org/officeDocument/2006/relationships/image" Target="../media/image26.jpeg"/><Relationship Id="rId4" Type="http://schemas.openxmlformats.org/officeDocument/2006/relationships/hyperlink" Target="http://militarypay.defense.gov/BlendedRetirement/" TargetMode="External"/><Relationship Id="rId9" Type="http://schemas.openxmlformats.org/officeDocument/2006/relationships/hyperlink" Target="https://www.usphs.gov/about-u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30.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ist.nih.gov/cgi-bin/wa.exe?A0=PHS-RX-STUDENTS"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ihs.gov/pharmacy/reside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fda.gov/about-fda/center-drug-evaluation-and-research-cder/regulatory-pharmaceutical-fellowship" TargetMode="External"/><Relationship Id="rId5" Type="http://schemas.openxmlformats.org/officeDocument/2006/relationships/hyperlink" Target="http://www.cc.nih.gov/phar" TargetMode="External"/><Relationship Id="rId4" Type="http://schemas.openxmlformats.org/officeDocument/2006/relationships/hyperlink" Target="https://dcp.psc.gov/osg/pharmacy/student_rotations_bop.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usphs.gov/student/jrcostep.asp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usphs.gov/student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www.usphs.gov/student/jrcostep.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usphs.gov/student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gocoastguard.com/active-duty-careers/officer-opportunities/programs/pharmaci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38B311-8960-944B-862B-45ACF102966D}"/>
              </a:ext>
            </a:extLst>
          </p:cNvPr>
          <p:cNvSpPr>
            <a:spLocks noGrp="1"/>
          </p:cNvSpPr>
          <p:nvPr>
            <p:ph type="ctrTitle"/>
          </p:nvPr>
        </p:nvSpPr>
        <p:spPr/>
        <p:txBody>
          <a:bodyPr anchor="t" anchorCtr="0">
            <a:normAutofit/>
          </a:bodyPr>
          <a:lstStyle/>
          <a:p>
            <a:r>
              <a:rPr lang="en-US" sz="3200" dirty="0"/>
              <a:t>The United States Public Health Service Commissioned Corps</a:t>
            </a:r>
          </a:p>
        </p:txBody>
      </p:sp>
      <p:sp>
        <p:nvSpPr>
          <p:cNvPr id="7" name="Subtitle 8">
            <a:extLst>
              <a:ext uri="{FF2B5EF4-FFF2-40B4-BE49-F238E27FC236}">
                <a16:creationId xmlns:a16="http://schemas.microsoft.com/office/drawing/2014/main" id="{10A40508-4EEB-4865-81C3-6EE9E3B83CC4}"/>
              </a:ext>
            </a:extLst>
          </p:cNvPr>
          <p:cNvSpPr txBox="1">
            <a:spLocks/>
          </p:cNvSpPr>
          <p:nvPr/>
        </p:nvSpPr>
        <p:spPr>
          <a:xfrm>
            <a:off x="914399" y="1658398"/>
            <a:ext cx="7794171" cy="914400"/>
          </a:xfrm>
          <a:prstGeom prst="rect">
            <a:avLst/>
          </a:prstGeom>
        </p:spPr>
        <p:txBody>
          <a:bodyPr vert="horz" lIns="91440" tIns="45720" rIns="91440" bIns="45720" rtlCol="0">
            <a:normAutofit/>
          </a:bodyPr>
          <a:lstStyle>
            <a:lvl1pPr marL="0" indent="0" algn="l" defTabSz="1219170" rtl="0" eaLnBrk="1" latinLnBrk="0" hangingPunct="1">
              <a:spcBef>
                <a:spcPct val="20000"/>
              </a:spcBef>
              <a:buSzPct val="125000"/>
              <a:buFont typeface="Arial" panose="020B0604020202020204" pitchFamily="34" charset="0"/>
              <a:buNone/>
              <a:defRPr sz="2800" b="0" kern="1200" baseline="0">
                <a:solidFill>
                  <a:schemeClr val="bg1"/>
                </a:solidFill>
                <a:latin typeface="+mn-lt"/>
                <a:ea typeface="+mn-ea"/>
                <a:cs typeface="+mn-cs"/>
              </a:defRPr>
            </a:lvl1pPr>
            <a:lvl2pPr marL="609585" indent="0" algn="ctr" defTabSz="1219170" rtl="0" eaLnBrk="1" latinLnBrk="0" hangingPunct="1">
              <a:spcBef>
                <a:spcPct val="20000"/>
              </a:spcBef>
              <a:buFont typeface="Wingdings" panose="05000000000000000000" pitchFamily="2" charset="2"/>
              <a:buNone/>
              <a:defRPr sz="2667" kern="1200">
                <a:solidFill>
                  <a:schemeClr val="tx1">
                    <a:tint val="75000"/>
                  </a:schemeClr>
                </a:solidFill>
                <a:latin typeface="+mn-lt"/>
                <a:ea typeface="+mn-ea"/>
                <a:cs typeface="+mn-cs"/>
              </a:defRPr>
            </a:lvl2pPr>
            <a:lvl3pPr marL="1219170" indent="0" algn="ctr" defTabSz="1219170" rtl="0" eaLnBrk="1" latinLnBrk="0" hangingPunct="1">
              <a:spcBef>
                <a:spcPct val="20000"/>
              </a:spcBef>
              <a:buSzPct val="80000"/>
              <a:buFont typeface="Wingdings" pitchFamily="2" charset="2"/>
              <a:buNone/>
              <a:defRPr sz="2400" kern="1200">
                <a:solidFill>
                  <a:schemeClr val="tx1">
                    <a:tint val="75000"/>
                  </a:schemeClr>
                </a:solidFill>
                <a:latin typeface="+mn-lt"/>
                <a:ea typeface="+mn-ea"/>
                <a:cs typeface="+mn-cs"/>
              </a:defRPr>
            </a:lvl3pPr>
            <a:lvl4pPr marL="182875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4pPr>
            <a:lvl5pPr marL="243833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r>
              <a:rPr lang="en-US" sz="2400" i="1" dirty="0">
                <a:solidFill>
                  <a:schemeClr val="tx2">
                    <a:lumMod val="50000"/>
                  </a:schemeClr>
                </a:solidFill>
              </a:rPr>
              <a:t>America’s Health Responders</a:t>
            </a:r>
          </a:p>
        </p:txBody>
      </p:sp>
      <p:sp>
        <p:nvSpPr>
          <p:cNvPr id="9" name="Subtitle 8">
            <a:extLst>
              <a:ext uri="{FF2B5EF4-FFF2-40B4-BE49-F238E27FC236}">
                <a16:creationId xmlns:a16="http://schemas.microsoft.com/office/drawing/2014/main" id="{10D96F96-8199-FC48-903E-E8693C9E5D63}"/>
              </a:ext>
            </a:extLst>
          </p:cNvPr>
          <p:cNvSpPr>
            <a:spLocks noGrp="1"/>
          </p:cNvSpPr>
          <p:nvPr>
            <p:ph type="subTitle" idx="1"/>
          </p:nvPr>
        </p:nvSpPr>
        <p:spPr/>
        <p:txBody>
          <a:bodyPr>
            <a:normAutofit fontScale="92500" lnSpcReduction="10000"/>
          </a:bodyPr>
          <a:lstStyle/>
          <a:p>
            <a:endParaRPr lang="en-US" sz="2800" dirty="0"/>
          </a:p>
          <a:p>
            <a:r>
              <a:rPr lang="en-US" sz="2600" dirty="0"/>
              <a:t>School/Event</a:t>
            </a:r>
          </a:p>
        </p:txBody>
      </p:sp>
      <p:sp>
        <p:nvSpPr>
          <p:cNvPr id="3" name="Text Placeholder 2">
            <a:extLst>
              <a:ext uri="{FF2B5EF4-FFF2-40B4-BE49-F238E27FC236}">
                <a16:creationId xmlns:a16="http://schemas.microsoft.com/office/drawing/2014/main" id="{1DA117F9-8EA0-9745-B3AA-68C11F60F123}"/>
              </a:ext>
            </a:extLst>
          </p:cNvPr>
          <p:cNvSpPr>
            <a:spLocks noGrp="1"/>
          </p:cNvSpPr>
          <p:nvPr>
            <p:ph type="body" sz="quarter" idx="10"/>
          </p:nvPr>
        </p:nvSpPr>
        <p:spPr>
          <a:xfrm>
            <a:off x="250041" y="6368487"/>
            <a:ext cx="5133946" cy="351574"/>
          </a:xfrm>
        </p:spPr>
        <p:txBody>
          <a:bodyPr>
            <a:noAutofit/>
          </a:bodyPr>
          <a:lstStyle/>
          <a:p>
            <a:r>
              <a:rPr lang="en-US" dirty="0"/>
              <a:t>Presenter Name</a:t>
            </a:r>
          </a:p>
        </p:txBody>
      </p:sp>
      <p:sp>
        <p:nvSpPr>
          <p:cNvPr id="4" name="Text Placeholder 3">
            <a:extLst>
              <a:ext uri="{FF2B5EF4-FFF2-40B4-BE49-F238E27FC236}">
                <a16:creationId xmlns:a16="http://schemas.microsoft.com/office/drawing/2014/main" id="{D47A86FC-0C06-6746-9EF7-01F04F6842D6}"/>
              </a:ext>
            </a:extLst>
          </p:cNvPr>
          <p:cNvSpPr>
            <a:spLocks noGrp="1"/>
          </p:cNvSpPr>
          <p:nvPr>
            <p:ph type="body" sz="quarter" idx="12"/>
          </p:nvPr>
        </p:nvSpPr>
        <p:spPr>
          <a:xfrm>
            <a:off x="8855428" y="6368487"/>
            <a:ext cx="3200400" cy="449724"/>
          </a:xfrm>
        </p:spPr>
        <p:txBody>
          <a:bodyPr/>
          <a:lstStyle/>
          <a:p>
            <a:r>
              <a:rPr lang="en-US" dirty="0"/>
              <a:t>Date</a:t>
            </a:r>
          </a:p>
        </p:txBody>
      </p:sp>
      <p:pic>
        <p:nvPicPr>
          <p:cNvPr id="12" name="Picture Placeholder 11">
            <a:extLst>
              <a:ext uri="{FF2B5EF4-FFF2-40B4-BE49-F238E27FC236}">
                <a16:creationId xmlns:a16="http://schemas.microsoft.com/office/drawing/2014/main" id="{5DFCE13B-75C2-3347-8AB4-983E37A9B7EC}"/>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0" y="2979220"/>
            <a:ext cx="12192000" cy="3287712"/>
          </a:xfrm>
        </p:spPr>
      </p:pic>
    </p:spTree>
    <p:extLst>
      <p:ext uri="{BB962C8B-B14F-4D97-AF65-F5344CB8AC3E}">
        <p14:creationId xmlns:p14="http://schemas.microsoft.com/office/powerpoint/2010/main" val="292223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C183D7F6-B498-43B3-948B-1728B52AA6E4}">
                <adec:decorative xmlns:adec="http://schemas.microsoft.com/office/drawing/2017/decorative" val="1"/>
              </a:ext>
            </a:extLst>
          </p:cNvPr>
          <p:cNvSpPr/>
          <p:nvPr/>
        </p:nvSpPr>
        <p:spPr>
          <a:xfrm>
            <a:off x="6293117" y="1371785"/>
            <a:ext cx="5624212" cy="4081475"/>
          </a:xfrm>
          <a:prstGeom prst="rect">
            <a:avLst/>
          </a:prstGeom>
          <a:solidFill>
            <a:srgbClr val="D8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Rectangle 22">
            <a:extLst>
              <a:ext uri="{C183D7F6-B498-43B3-948B-1728B52AA6E4}">
                <adec:decorative xmlns:adec="http://schemas.microsoft.com/office/drawing/2017/decorative" val="1"/>
              </a:ext>
            </a:extLst>
          </p:cNvPr>
          <p:cNvSpPr/>
          <p:nvPr/>
        </p:nvSpPr>
        <p:spPr>
          <a:xfrm>
            <a:off x="6286778" y="3812297"/>
            <a:ext cx="5630551" cy="1640963"/>
          </a:xfrm>
          <a:prstGeom prst="rect">
            <a:avLst/>
          </a:prstGeom>
          <a:solidFill>
            <a:srgbClr val="708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657032" y="740055"/>
            <a:ext cx="10972800" cy="974991"/>
          </a:xfrm>
        </p:spPr>
        <p:txBody>
          <a:bodyPr>
            <a:noAutofit/>
          </a:bodyPr>
          <a:lstStyle/>
          <a:p>
            <a:r>
              <a:rPr lang="en-US" dirty="0"/>
              <a:t>WE OFFER</a:t>
            </a:r>
            <a:br>
              <a:rPr lang="en-US" dirty="0"/>
            </a:br>
            <a:endParaRPr lang="en-US" dirty="0"/>
          </a:p>
        </p:txBody>
      </p:sp>
      <p:sp>
        <p:nvSpPr>
          <p:cNvPr id="16" name="Rectangle 15"/>
          <p:cNvSpPr/>
          <p:nvPr/>
        </p:nvSpPr>
        <p:spPr>
          <a:xfrm>
            <a:off x="657032" y="1307742"/>
            <a:ext cx="5286569" cy="3211135"/>
          </a:xfrm>
          <a:prstGeom prst="rect">
            <a:avLst/>
          </a:prstGeom>
        </p:spPr>
        <p:txBody>
          <a:bodyPr wrap="square">
            <a:spAutoFit/>
          </a:bodyPr>
          <a:lstStyle/>
          <a:p>
            <a:pPr marL="304792" indent="-304792">
              <a:spcAft>
                <a:spcPts val="800"/>
              </a:spcAft>
              <a:buClr>
                <a:srgbClr val="708F9C"/>
              </a:buClr>
              <a:buFont typeface="Wingdings" panose="05000000000000000000" pitchFamily="2" charset="2"/>
              <a:buChar char="§"/>
            </a:pPr>
            <a:r>
              <a:rPr lang="en-US" sz="1600" dirty="0">
                <a:latin typeface="Arial" panose="020B0604020202020204" pitchFamily="34" charset="0"/>
                <a:ea typeface="Times New Roman" panose="02020603050405020304" pitchFamily="18" charset="0"/>
                <a:cs typeface="Arial" panose="020B0604020202020204" pitchFamily="34" charset="0"/>
              </a:rPr>
              <a:t>Uniformed service </a:t>
            </a:r>
            <a:r>
              <a:rPr lang="en-US" sz="1600" u="sng" dirty="0">
                <a:solidFill>
                  <a:schemeClr val="accent4"/>
                </a:solidFill>
                <a:latin typeface="Arial" panose="020B0604020202020204" pitchFamily="34" charset="0"/>
                <a:ea typeface="Times New Roman" panose="02020603050405020304" pitchFamily="18" charset="0"/>
                <a:cs typeface="Arial" panose="020B0604020202020204" pitchFamily="34" charset="0"/>
                <a:hlinkClick r:id="rId3"/>
              </a:rPr>
              <a:t>benefits</a:t>
            </a:r>
            <a:r>
              <a:rPr lang="en-US" sz="1600" dirty="0">
                <a:latin typeface="Arial" panose="020B0604020202020204" pitchFamily="34" charset="0"/>
                <a:ea typeface="Times New Roman" panose="02020603050405020304" pitchFamily="18" charset="0"/>
                <a:cs typeface="Arial" panose="020B0604020202020204" pitchFamily="34" charset="0"/>
              </a:rPr>
              <a:t> featuring comprehensive, low-cost medical, dental, and vision care for officers and their dependents, </a:t>
            </a:r>
            <a:r>
              <a:rPr lang="en-US" sz="1600" u="sng" dirty="0">
                <a:latin typeface="Arial" panose="020B0604020202020204" pitchFamily="34" charset="0"/>
                <a:ea typeface="Times New Roman" panose="02020603050405020304" pitchFamily="18" charset="0"/>
                <a:cs typeface="Arial" panose="020B0604020202020204" pitchFamily="34" charset="0"/>
                <a:hlinkClick r:id="rId4"/>
              </a:rPr>
              <a:t>retirement</a:t>
            </a:r>
            <a:r>
              <a:rPr lang="en-US" sz="1600" dirty="0">
                <a:latin typeface="Arial" panose="020B0604020202020204" pitchFamily="34" charset="0"/>
                <a:ea typeface="Times New Roman" panose="02020603050405020304" pitchFamily="18" charset="0"/>
                <a:cs typeface="Arial" panose="020B0604020202020204" pitchFamily="34" charset="0"/>
              </a:rPr>
              <a:t>, and the </a:t>
            </a:r>
            <a:r>
              <a:rPr lang="en-US" sz="1600" u="sng" dirty="0">
                <a:latin typeface="Arial" panose="020B0604020202020204" pitchFamily="34" charset="0"/>
                <a:ea typeface="Times New Roman" panose="02020603050405020304" pitchFamily="18" charset="0"/>
                <a:cs typeface="Arial" panose="020B0604020202020204" pitchFamily="34" charset="0"/>
                <a:hlinkClick r:id="rId5"/>
              </a:rPr>
              <a:t>Post-9/11 GI Bill</a:t>
            </a:r>
            <a:r>
              <a:rPr lang="en-US" sz="1600" dirty="0">
                <a:latin typeface="Arial" panose="020B0604020202020204" pitchFamily="34" charset="0"/>
                <a:ea typeface="Times New Roman" panose="02020603050405020304" pitchFamily="18" charset="0"/>
                <a:cs typeface="Arial" panose="020B0604020202020204" pitchFamily="34" charset="0"/>
              </a:rPr>
              <a:t> education benefit, which can be transferred to dependents after 10 years of service </a:t>
            </a:r>
          </a:p>
          <a:p>
            <a:pPr marL="304792" indent="-304792">
              <a:spcAft>
                <a:spcPts val="800"/>
              </a:spcAft>
              <a:buClr>
                <a:srgbClr val="708F9C"/>
              </a:buClr>
              <a:buFont typeface="Wingdings" panose="05000000000000000000" pitchFamily="2" charset="2"/>
              <a:buChar char="§"/>
            </a:pPr>
            <a:r>
              <a:rPr lang="en-US" sz="1600" dirty="0">
                <a:latin typeface="Arial" panose="020B0604020202020204" pitchFamily="34" charset="0"/>
                <a:ea typeface="Times New Roman" panose="02020603050405020304" pitchFamily="18" charset="0"/>
                <a:cs typeface="Arial" panose="020B0604020202020204" pitchFamily="34" charset="0"/>
              </a:rPr>
              <a:t>Diverse career opportunities and professional growth</a:t>
            </a:r>
          </a:p>
          <a:p>
            <a:pPr marL="304792" indent="-304792">
              <a:spcAft>
                <a:spcPts val="800"/>
              </a:spcAft>
              <a:buClr>
                <a:srgbClr val="708F9C"/>
              </a:buClr>
              <a:buFont typeface="Wingdings" panose="05000000000000000000" pitchFamily="2" charset="2"/>
              <a:buChar char="§"/>
            </a:pPr>
            <a:r>
              <a:rPr lang="en-US" sz="1600" dirty="0">
                <a:latin typeface="Arial" panose="020B0604020202020204" pitchFamily="34" charset="0"/>
                <a:ea typeface="Times New Roman" panose="02020603050405020304" pitchFamily="18" charset="0"/>
                <a:cs typeface="Arial" panose="020B0604020202020204" pitchFamily="34" charset="0"/>
              </a:rPr>
              <a:t>Potential ability to transfer from civil service or other uniformed services</a:t>
            </a:r>
          </a:p>
          <a:p>
            <a:pPr marL="304792" indent="-304792">
              <a:spcAft>
                <a:spcPts val="800"/>
              </a:spcAft>
              <a:buClr>
                <a:srgbClr val="708F9C"/>
              </a:buClr>
              <a:buFont typeface="Wingdings" panose="05000000000000000000" pitchFamily="2" charset="2"/>
              <a:buChar char="§"/>
            </a:pPr>
            <a:r>
              <a:rPr lang="en-US" sz="1600" dirty="0">
                <a:latin typeface="Arial" panose="020B0604020202020204" pitchFamily="34" charset="0"/>
                <a:ea typeface="Times New Roman" panose="02020603050405020304" pitchFamily="18" charset="0"/>
                <a:cs typeface="Arial" panose="020B0604020202020204" pitchFamily="34" charset="0"/>
              </a:rPr>
              <a:t>Opportunities for involvement in the response to disasters and epidemics</a:t>
            </a:r>
          </a:p>
          <a:p>
            <a:pPr marL="609585">
              <a:spcAft>
                <a:spcPts val="800"/>
              </a:spcAft>
            </a:pPr>
            <a:r>
              <a:rPr lang="en-US" sz="1600" dirty="0">
                <a:latin typeface="Calibri" panose="020F0502020204030204" pitchFamily="34" charset="0"/>
                <a:ea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p:txBody>
      </p:sp>
      <p:sp>
        <p:nvSpPr>
          <p:cNvPr id="13" name="Rectangle 12"/>
          <p:cNvSpPr/>
          <p:nvPr/>
        </p:nvSpPr>
        <p:spPr>
          <a:xfrm>
            <a:off x="6390237" y="1554872"/>
            <a:ext cx="2403350" cy="338554"/>
          </a:xfrm>
          <a:prstGeom prst="rect">
            <a:avLst/>
          </a:prstGeom>
        </p:spPr>
        <p:txBody>
          <a:bodyPr wrap="none">
            <a:spAutoFit/>
          </a:bodyPr>
          <a:lstStyle/>
          <a:p>
            <a:pPr>
              <a:spcAft>
                <a:spcPts val="1600"/>
              </a:spcAft>
            </a:pPr>
            <a:r>
              <a:rPr lang="en-US" sz="1600" b="1" spc="133" dirty="0">
                <a:solidFill>
                  <a:srgbClr val="000000"/>
                </a:solidFill>
                <a:latin typeface="Arial" panose="020B0604020202020204" pitchFamily="34" charset="0"/>
                <a:cs typeface="Arial" panose="020B0604020202020204" pitchFamily="34" charset="0"/>
              </a:rPr>
              <a:t>CANDIDATES MUST</a:t>
            </a:r>
          </a:p>
        </p:txBody>
      </p:sp>
      <p:sp>
        <p:nvSpPr>
          <p:cNvPr id="30" name="Rectangle 29"/>
          <p:cNvSpPr/>
          <p:nvPr/>
        </p:nvSpPr>
        <p:spPr>
          <a:xfrm>
            <a:off x="6449618" y="1973475"/>
            <a:ext cx="5371884" cy="1805623"/>
          </a:xfrm>
          <a:prstGeom prst="rect">
            <a:avLst/>
          </a:prstGeom>
        </p:spPr>
        <p:txBody>
          <a:bodyPr wrap="square">
            <a:spAutoFit/>
          </a:bodyPr>
          <a:lstStyle/>
          <a:p>
            <a:pPr marL="228594" indent="-228594">
              <a:spcAft>
                <a:spcPts val="800"/>
              </a:spcAft>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Meet </a:t>
            </a:r>
            <a:r>
              <a:rPr lang="en-US" sz="1400" u="sng"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6"/>
              </a:rPr>
              <a:t>basic requirements</a:t>
            </a:r>
            <a:r>
              <a:rPr lang="en-US" sz="1400" dirty="0">
                <a:solidFill>
                  <a:srgbClr val="000000"/>
                </a:solidFill>
                <a:latin typeface="Arial" panose="020B0604020202020204" pitchFamily="34" charset="0"/>
                <a:cs typeface="Arial" panose="020B0604020202020204" pitchFamily="34" charset="0"/>
              </a:rPr>
              <a:t> and basic education and training requirements</a:t>
            </a:r>
          </a:p>
          <a:p>
            <a:pPr marL="228594" indent="-228594">
              <a:spcAft>
                <a:spcPts val="800"/>
              </a:spcAft>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Meet </a:t>
            </a:r>
            <a:r>
              <a:rPr lang="en-US" sz="1400" u="sng"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7"/>
              </a:rPr>
              <a:t>height and weight standards</a:t>
            </a:r>
            <a:r>
              <a:rPr lang="en-US" sz="1400" dirty="0">
                <a:solidFill>
                  <a:srgbClr val="000000"/>
                </a:solidFill>
                <a:latin typeface="Arial" panose="020B0604020202020204" pitchFamily="34" charset="0"/>
                <a:cs typeface="Arial" panose="020B0604020202020204" pitchFamily="34" charset="0"/>
              </a:rPr>
              <a:t>, maintain physical fitness, and be </a:t>
            </a:r>
            <a:r>
              <a:rPr lang="en-US" sz="1400" u="sng"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8"/>
              </a:rPr>
              <a:t>medically qualified</a:t>
            </a:r>
            <a:r>
              <a:rPr lang="en-US" sz="1400" dirty="0">
                <a:solidFill>
                  <a:srgbClr val="000000"/>
                </a:solidFill>
                <a:latin typeface="Arial" panose="020B0604020202020204" pitchFamily="34" charset="0"/>
                <a:cs typeface="Arial" panose="020B0604020202020204" pitchFamily="34" charset="0"/>
              </a:rPr>
              <a:t> (if you have specific concerns about medical eligibility, please email PHSCADMedical@hhs.gov) </a:t>
            </a:r>
          </a:p>
          <a:p>
            <a:pPr marL="228594" indent="-228594">
              <a:spcAft>
                <a:spcPts val="800"/>
              </a:spcAft>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Commit to displaying respect for our country and service by wearing the USPHS </a:t>
            </a:r>
            <a:r>
              <a:rPr lang="en-US" sz="1400" u="sng"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9"/>
              </a:rPr>
              <a:t>uniform</a:t>
            </a:r>
            <a:endParaRPr lang="en-US" sz="1400" dirty="0">
              <a:solidFill>
                <a:srgbClr val="000000"/>
              </a:solidFill>
              <a:latin typeface="Arial" panose="020B0604020202020204" pitchFamily="34" charset="0"/>
              <a:cs typeface="Arial" panose="020B0604020202020204" pitchFamily="34" charset="0"/>
            </a:endParaRPr>
          </a:p>
        </p:txBody>
      </p:sp>
      <p:cxnSp>
        <p:nvCxnSpPr>
          <p:cNvPr id="36" name="Straight Connector 35">
            <a:extLst>
              <a:ext uri="{C183D7F6-B498-43B3-948B-1728B52AA6E4}">
                <adec:decorative xmlns:adec="http://schemas.microsoft.com/office/drawing/2017/decorative" val="1"/>
              </a:ext>
            </a:extLst>
          </p:cNvPr>
          <p:cNvCxnSpPr/>
          <p:nvPr/>
        </p:nvCxnSpPr>
        <p:spPr>
          <a:xfrm flipV="1">
            <a:off x="0" y="6144112"/>
            <a:ext cx="12192000" cy="2415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1452"/>
          <a:stretch/>
        </p:blipFill>
        <p:spPr>
          <a:xfrm>
            <a:off x="872709" y="4286862"/>
            <a:ext cx="4467912" cy="2043994"/>
          </a:xfrm>
          <a:prstGeom prst="rect">
            <a:avLst/>
          </a:prstGeom>
          <a:effectLst>
            <a:softEdge rad="317500"/>
          </a:effectLst>
        </p:spPr>
      </p:pic>
      <p:sp>
        <p:nvSpPr>
          <p:cNvPr id="20" name="Rectangle 19"/>
          <p:cNvSpPr/>
          <p:nvPr/>
        </p:nvSpPr>
        <p:spPr>
          <a:xfrm>
            <a:off x="6399608" y="4037527"/>
            <a:ext cx="5471904" cy="1169551"/>
          </a:xfrm>
          <a:prstGeom prst="rect">
            <a:avLst/>
          </a:prstGeom>
          <a:noFill/>
        </p:spPr>
        <p:txBody>
          <a:bodyPr wrap="square">
            <a:spAutoFit/>
          </a:bodyPr>
          <a:lstStyle/>
          <a:p>
            <a:pPr>
              <a:spcAft>
                <a:spcPts val="800"/>
              </a:spcAft>
            </a:pPr>
            <a:r>
              <a:rPr lang="en-US" sz="1400" i="1" dirty="0">
                <a:solidFill>
                  <a:schemeClr val="bg1"/>
                </a:solidFill>
              </a:rPr>
              <a:t>To become a USPHS officer, an applicant interested </a:t>
            </a:r>
            <a:r>
              <a:rPr lang="en-US" sz="1400" i="1" dirty="0">
                <a:solidFill>
                  <a:schemeClr val="bg2"/>
                </a:solidFill>
              </a:rPr>
              <a:t>in Regular Corps</a:t>
            </a:r>
            <a:r>
              <a:rPr lang="en-US" sz="1400" i="1" dirty="0">
                <a:solidFill>
                  <a:schemeClr val="bg1"/>
                </a:solidFill>
              </a:rPr>
              <a:t>  or </a:t>
            </a:r>
            <a:r>
              <a:rPr lang="en-US" sz="1400" i="1" dirty="0">
                <a:solidFill>
                  <a:schemeClr val="bg2"/>
                </a:solidFill>
              </a:rPr>
              <a:t>Ready Reserve Corps </a:t>
            </a:r>
            <a:r>
              <a:rPr lang="en-US" sz="1400" i="1" dirty="0">
                <a:solidFill>
                  <a:schemeClr val="bg1"/>
                </a:solidFill>
              </a:rPr>
              <a:t>must complete the commissioning process and secure a position in an agency where USPHS officers serve.  Applicants pursue both processes simultaneously during the commissioning process. </a:t>
            </a:r>
          </a:p>
        </p:txBody>
      </p:sp>
      <p:cxnSp>
        <p:nvCxnSpPr>
          <p:cNvPr id="31" name="Straight Connector 30">
            <a:extLst>
              <a:ext uri="{C183D7F6-B498-43B3-948B-1728B52AA6E4}">
                <adec:decorative xmlns:adec="http://schemas.microsoft.com/office/drawing/2017/decorative" val="1"/>
              </a:ext>
            </a:extLst>
          </p:cNvPr>
          <p:cNvCxnSpPr/>
          <p:nvPr/>
        </p:nvCxnSpPr>
        <p:spPr>
          <a:xfrm>
            <a:off x="6276613" y="3798518"/>
            <a:ext cx="5872267" cy="1378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71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934CED-4EB7-4157-BFE8-A7AB4D213D93}"/>
              </a:ext>
            </a:extLst>
          </p:cNvPr>
          <p:cNvSpPr>
            <a:spLocks noGrp="1"/>
          </p:cNvSpPr>
          <p:nvPr>
            <p:ph type="title"/>
          </p:nvPr>
        </p:nvSpPr>
        <p:spPr/>
        <p:txBody>
          <a:bodyPr>
            <a:normAutofit/>
          </a:bodyPr>
          <a:lstStyle/>
          <a:p>
            <a:r>
              <a:rPr lang="en-US" sz="3600" dirty="0"/>
              <a:t>Pharmacist Officer Required Qualifications</a:t>
            </a:r>
          </a:p>
        </p:txBody>
      </p:sp>
      <p:sp>
        <p:nvSpPr>
          <p:cNvPr id="2" name="Content Placeholder 1">
            <a:extLst>
              <a:ext uri="{FF2B5EF4-FFF2-40B4-BE49-F238E27FC236}">
                <a16:creationId xmlns:a16="http://schemas.microsoft.com/office/drawing/2014/main" id="{A4516364-41B9-47D1-93B1-659CB8EB0930}"/>
              </a:ext>
            </a:extLst>
          </p:cNvPr>
          <p:cNvSpPr>
            <a:spLocks noGrp="1"/>
          </p:cNvSpPr>
          <p:nvPr>
            <p:ph idx="1"/>
          </p:nvPr>
        </p:nvSpPr>
        <p:spPr>
          <a:xfrm>
            <a:off x="609600" y="1371815"/>
            <a:ext cx="10972800" cy="4655761"/>
          </a:xfrm>
        </p:spPr>
        <p:txBody>
          <a:bodyPr>
            <a:normAutofit lnSpcReduction="10000"/>
          </a:bodyPr>
          <a:lstStyle/>
          <a:p>
            <a:pPr lvl="1">
              <a:buFont typeface="Arial" charset="0"/>
              <a:buChar char="•"/>
              <a:defRPr/>
            </a:pPr>
            <a:r>
              <a:rPr lang="en-US" sz="2800" dirty="0">
                <a:solidFill>
                  <a:srgbClr val="000000"/>
                </a:solidFill>
              </a:rPr>
              <a:t>U.S. citizen</a:t>
            </a:r>
          </a:p>
          <a:p>
            <a:pPr lvl="1">
              <a:buFont typeface="Arial" charset="0"/>
              <a:buChar char="•"/>
              <a:defRPr/>
            </a:pPr>
            <a:r>
              <a:rPr lang="en-US" sz="2800" dirty="0">
                <a:solidFill>
                  <a:srgbClr val="000000"/>
                </a:solidFill>
              </a:rPr>
              <a:t>Less than 44 years of age</a:t>
            </a:r>
          </a:p>
          <a:p>
            <a:pPr lvl="2">
              <a:defRPr/>
            </a:pPr>
            <a:r>
              <a:rPr lang="en-US" sz="2600" dirty="0">
                <a:solidFill>
                  <a:srgbClr val="000000"/>
                </a:solidFill>
              </a:rPr>
              <a:t>can be offset by up to 8 years of prior uniformed service</a:t>
            </a:r>
          </a:p>
          <a:p>
            <a:pPr lvl="1">
              <a:buFont typeface="Arial" charset="0"/>
              <a:buChar char="•"/>
              <a:defRPr/>
            </a:pPr>
            <a:r>
              <a:rPr lang="en-US" sz="2800" dirty="0">
                <a:solidFill>
                  <a:srgbClr val="000000"/>
                </a:solidFill>
              </a:rPr>
              <a:t>Ability to pass a physical health examination</a:t>
            </a:r>
          </a:p>
          <a:p>
            <a:pPr lvl="1">
              <a:buFont typeface="Arial" pitchFamily="34" charset="0"/>
              <a:buChar char="•"/>
              <a:defRPr/>
            </a:pPr>
            <a:r>
              <a:rPr lang="en-US" sz="2800" dirty="0"/>
              <a:t>Ability to pass a security background check </a:t>
            </a:r>
          </a:p>
          <a:p>
            <a:pPr lvl="1">
              <a:buFont typeface="Arial" pitchFamily="34" charset="0"/>
              <a:buChar char="•"/>
              <a:defRPr/>
            </a:pPr>
            <a:r>
              <a:rPr lang="en-US" sz="2800" dirty="0"/>
              <a:t>Qualifying degree from an accredited institution (varies depending on profession)</a:t>
            </a:r>
          </a:p>
          <a:p>
            <a:pPr lvl="1">
              <a:buFont typeface="Arial" pitchFamily="34" charset="0"/>
              <a:buChar char="•"/>
              <a:defRPr/>
            </a:pPr>
            <a:r>
              <a:rPr lang="en-US" sz="2800" dirty="0"/>
              <a:t>Current, unrestricted, and valid license to practice in one of the 50 States; Washington, DC; Commonwealth of Puerto Rico; U.S. Virgin Islands; or Guam </a:t>
            </a:r>
          </a:p>
          <a:p>
            <a:pPr marL="234950" indent="0">
              <a:buNone/>
            </a:pPr>
            <a:endParaRPr lang="en-US" dirty="0"/>
          </a:p>
        </p:txBody>
      </p:sp>
      <p:sp>
        <p:nvSpPr>
          <p:cNvPr id="5" name="Text Placeholder 4">
            <a:extLst>
              <a:ext uri="{FF2B5EF4-FFF2-40B4-BE49-F238E27FC236}">
                <a16:creationId xmlns:a16="http://schemas.microsoft.com/office/drawing/2014/main" id="{F562BF22-54E6-4FBC-85D6-D2393536E3F7}"/>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71241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5C5BB3-B7B1-1348-96A0-F24DCF20C592}"/>
              </a:ext>
            </a:extLst>
          </p:cNvPr>
          <p:cNvSpPr>
            <a:spLocks noGrp="1"/>
          </p:cNvSpPr>
          <p:nvPr>
            <p:ph type="title"/>
          </p:nvPr>
        </p:nvSpPr>
        <p:spPr/>
        <p:txBody>
          <a:bodyPr>
            <a:normAutofit/>
          </a:bodyPr>
          <a:lstStyle/>
          <a:p>
            <a:r>
              <a:rPr lang="en-US" sz="3600" dirty="0"/>
              <a:t>What We Do: Pharmacists</a:t>
            </a:r>
          </a:p>
        </p:txBody>
      </p:sp>
      <p:sp>
        <p:nvSpPr>
          <p:cNvPr id="2" name="Content Placeholder 1">
            <a:extLst>
              <a:ext uri="{FF2B5EF4-FFF2-40B4-BE49-F238E27FC236}">
                <a16:creationId xmlns:a16="http://schemas.microsoft.com/office/drawing/2014/main" id="{68A225AE-BC9D-8B4D-BC9E-982E21846DF6}"/>
              </a:ext>
            </a:extLst>
          </p:cNvPr>
          <p:cNvSpPr>
            <a:spLocks noGrp="1"/>
          </p:cNvSpPr>
          <p:nvPr>
            <p:ph idx="1"/>
          </p:nvPr>
        </p:nvSpPr>
        <p:spPr>
          <a:xfrm>
            <a:off x="609600" y="1371815"/>
            <a:ext cx="10972800" cy="4677292"/>
          </a:xfrm>
        </p:spPr>
        <p:txBody>
          <a:bodyPr>
            <a:normAutofit lnSpcReduction="10000"/>
          </a:bodyPr>
          <a:lstStyle/>
          <a:p>
            <a:pPr marL="0" lvl="0" indent="0">
              <a:buClrTx/>
              <a:buNone/>
            </a:pPr>
            <a:r>
              <a:rPr lang="en-US" sz="3000" b="1" dirty="0">
                <a:solidFill>
                  <a:srgbClr val="123342"/>
                </a:solidFill>
                <a:latin typeface="Arial" panose="020B0604020202020204" pitchFamily="34" charset="0"/>
                <a:cs typeface="Arial" panose="020B0604020202020204" pitchFamily="34" charset="0"/>
              </a:rPr>
              <a:t>Improving drug therapy for underserved communities:</a:t>
            </a:r>
            <a:endParaRPr lang="en-US" dirty="0"/>
          </a:p>
          <a:p>
            <a:r>
              <a:rPr lang="en-US" dirty="0"/>
              <a:t>Traditional pharmacists roles</a:t>
            </a:r>
          </a:p>
          <a:p>
            <a:r>
              <a:rPr lang="en-US" dirty="0"/>
              <a:t>Pharmacist providers roles with expanded scopes of practice</a:t>
            </a:r>
          </a:p>
          <a:p>
            <a:pPr lvl="1"/>
            <a:r>
              <a:rPr lang="en-US" sz="2200" dirty="0"/>
              <a:t>Improving patient outcomes through direct patient care; chronic care clinics</a:t>
            </a:r>
          </a:p>
          <a:p>
            <a:r>
              <a:rPr lang="en-US" dirty="0"/>
              <a:t>Administrative roles</a:t>
            </a:r>
          </a:p>
          <a:p>
            <a:pPr lvl="1"/>
            <a:r>
              <a:rPr lang="en-US" sz="2200" dirty="0"/>
              <a:t>Leading multi-disciplinary healthcare teams</a:t>
            </a:r>
          </a:p>
          <a:p>
            <a:pPr marL="0" lvl="0" indent="0">
              <a:buClrTx/>
              <a:buNone/>
            </a:pPr>
            <a:endParaRPr lang="en-US" sz="2400" b="1" dirty="0">
              <a:solidFill>
                <a:srgbClr val="123342"/>
              </a:solidFill>
              <a:latin typeface="Arial" panose="020B0604020202020204" pitchFamily="34" charset="0"/>
              <a:cs typeface="Arial" panose="020B0604020202020204" pitchFamily="34" charset="0"/>
            </a:endParaRPr>
          </a:p>
          <a:p>
            <a:pPr marL="0" lvl="0" indent="0">
              <a:buClrTx/>
              <a:buNone/>
            </a:pPr>
            <a:r>
              <a:rPr lang="en-US" sz="3000" b="1" dirty="0">
                <a:solidFill>
                  <a:srgbClr val="123342"/>
                </a:solidFill>
                <a:latin typeface="Arial" panose="020B0604020202020204" pitchFamily="34" charset="0"/>
                <a:cs typeface="Arial" panose="020B0604020202020204" pitchFamily="34" charset="0"/>
              </a:rPr>
              <a:t>Beyond traditional pharmaceutical care:</a:t>
            </a:r>
            <a:endParaRPr lang="en-US" dirty="0">
              <a:solidFill>
                <a:srgbClr val="000000">
                  <a:lumMod val="85000"/>
                  <a:lumOff val="15000"/>
                </a:srgbClr>
              </a:solidFill>
            </a:endParaRPr>
          </a:p>
          <a:p>
            <a:r>
              <a:rPr lang="en-US" dirty="0"/>
              <a:t>Review, approve, and monitor safety of new drugs</a:t>
            </a:r>
          </a:p>
          <a:p>
            <a:pPr lvl="1"/>
            <a:r>
              <a:rPr lang="en-US" dirty="0"/>
              <a:t>Work in variety of regulatory, clinical, and scientific research roles</a:t>
            </a:r>
          </a:p>
          <a:p>
            <a:r>
              <a:rPr lang="en-US" dirty="0"/>
              <a:t>Assist in public health emergencies</a:t>
            </a:r>
          </a:p>
          <a:p>
            <a:endParaRPr lang="en-US" dirty="0"/>
          </a:p>
          <a:p>
            <a:endParaRPr lang="en-US" dirty="0"/>
          </a:p>
        </p:txBody>
      </p:sp>
      <p:sp>
        <p:nvSpPr>
          <p:cNvPr id="5" name="Text Placeholder 4">
            <a:extLst>
              <a:ext uri="{FF2B5EF4-FFF2-40B4-BE49-F238E27FC236}">
                <a16:creationId xmlns:a16="http://schemas.microsoft.com/office/drawing/2014/main" id="{ADE5E3DB-B3FD-634F-9E68-62484014C409}"/>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49702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9911AA-7FE2-412A-9764-0CA147C8B8B4}"/>
              </a:ext>
            </a:extLst>
          </p:cNvPr>
          <p:cNvSpPr>
            <a:spLocks noGrp="1"/>
          </p:cNvSpPr>
          <p:nvPr>
            <p:ph type="title"/>
          </p:nvPr>
        </p:nvSpPr>
        <p:spPr/>
        <p:txBody>
          <a:bodyPr/>
          <a:lstStyle/>
          <a:p>
            <a:r>
              <a:rPr lang="en-US" dirty="0"/>
              <a:t>The Surgeon General’s Priorities </a:t>
            </a:r>
            <a:r>
              <a:rPr lang="en-US" dirty="0">
                <a:solidFill>
                  <a:schemeClr val="bg1"/>
                </a:solidFill>
              </a:rPr>
              <a:t>(1)</a:t>
            </a:r>
          </a:p>
        </p:txBody>
      </p:sp>
      <p:sp>
        <p:nvSpPr>
          <p:cNvPr id="2" name="Content Placeholder 1">
            <a:extLst>
              <a:ext uri="{FF2B5EF4-FFF2-40B4-BE49-F238E27FC236}">
                <a16:creationId xmlns:a16="http://schemas.microsoft.com/office/drawing/2014/main" id="{A5059891-6DFA-45DE-8DB7-4024D67145DF}"/>
              </a:ext>
            </a:extLst>
          </p:cNvPr>
          <p:cNvSpPr>
            <a:spLocks noGrp="1"/>
          </p:cNvSpPr>
          <p:nvPr>
            <p:ph idx="1"/>
          </p:nvPr>
        </p:nvSpPr>
        <p:spPr>
          <a:xfrm>
            <a:off x="609600" y="1371815"/>
            <a:ext cx="11070771" cy="4604442"/>
          </a:xfrm>
        </p:spPr>
        <p:txBody>
          <a:bodyPr>
            <a:normAutofit/>
          </a:bodyPr>
          <a:lstStyle/>
          <a:p>
            <a:r>
              <a:rPr lang="en-US" altLang="en-US" sz="2800" dirty="0">
                <a:solidFill>
                  <a:srgbClr val="000000"/>
                </a:solidFill>
              </a:rPr>
              <a:t>Opioids and Addiction</a:t>
            </a:r>
          </a:p>
          <a:p>
            <a:r>
              <a:rPr lang="en-US" altLang="en-US" sz="2800" dirty="0">
                <a:solidFill>
                  <a:srgbClr val="000000"/>
                </a:solidFill>
              </a:rPr>
              <a:t>Tobacco Cessation and Prevention</a:t>
            </a:r>
          </a:p>
          <a:p>
            <a:r>
              <a:rPr lang="en-US" altLang="en-US" sz="2800" dirty="0">
                <a:solidFill>
                  <a:srgbClr val="000000"/>
                </a:solidFill>
              </a:rPr>
              <a:t>Community Health and Economic Prosperity</a:t>
            </a:r>
          </a:p>
          <a:p>
            <a:pPr lvl="1">
              <a:buFont typeface="Arial" pitchFamily="34" charset="0"/>
              <a:buChar char="•"/>
            </a:pPr>
            <a:r>
              <a:rPr lang="en-US" altLang="en-US" sz="2800" dirty="0">
                <a:solidFill>
                  <a:srgbClr val="000000"/>
                </a:solidFill>
              </a:rPr>
              <a:t>Preventable chronic diseases and behavioral health issues</a:t>
            </a:r>
          </a:p>
          <a:p>
            <a:r>
              <a:rPr lang="en-US" altLang="en-US" sz="2800" dirty="0">
                <a:solidFill>
                  <a:srgbClr val="000000"/>
                </a:solidFill>
              </a:rPr>
              <a:t>Oral Health</a:t>
            </a:r>
          </a:p>
          <a:p>
            <a:r>
              <a:rPr lang="en-US" altLang="en-US" sz="2800" dirty="0">
                <a:solidFill>
                  <a:srgbClr val="000000"/>
                </a:solidFill>
              </a:rPr>
              <a:t>Emerging Public Health Threats</a:t>
            </a:r>
          </a:p>
          <a:p>
            <a:pPr lvl="1">
              <a:buFont typeface="Arial" pitchFamily="34" charset="0"/>
              <a:buChar char="•"/>
            </a:pPr>
            <a:r>
              <a:rPr lang="en-US" altLang="en-US" sz="2800" dirty="0">
                <a:solidFill>
                  <a:srgbClr val="000000"/>
                </a:solidFill>
              </a:rPr>
              <a:t>COVID-19, Ebola and Zika virus</a:t>
            </a:r>
          </a:p>
          <a:p>
            <a:endParaRPr lang="en-US" dirty="0"/>
          </a:p>
        </p:txBody>
      </p:sp>
      <p:sp>
        <p:nvSpPr>
          <p:cNvPr id="5" name="Text Placeholder 4">
            <a:extLst>
              <a:ext uri="{FF2B5EF4-FFF2-40B4-BE49-F238E27FC236}">
                <a16:creationId xmlns:a16="http://schemas.microsoft.com/office/drawing/2014/main" id="{37F8DD96-C8E7-4194-94AD-02A6C73E3E4D}"/>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32516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Surgeon General’s Priorities</a:t>
            </a:r>
          </a:p>
        </p:txBody>
      </p:sp>
      <p:sp>
        <p:nvSpPr>
          <p:cNvPr id="3" name="Text Placeholder 2"/>
          <p:cNvSpPr>
            <a:spLocks noGrp="1"/>
          </p:cNvSpPr>
          <p:nvPr>
            <p:ph type="body" sz="quarter" idx="11"/>
          </p:nvPr>
        </p:nvSpPr>
        <p:spPr>
          <a:xfrm>
            <a:off x="609600" y="1197057"/>
            <a:ext cx="8647113" cy="360363"/>
          </a:xfrm>
        </p:spPr>
        <p:txBody>
          <a:bodyPr/>
          <a:lstStyle/>
          <a:p>
            <a:r>
              <a:rPr lang="en-US" dirty="0">
                <a:solidFill>
                  <a:schemeClr val="tx1"/>
                </a:solidFill>
              </a:rPr>
              <a:t>Improving the country’s health</a:t>
            </a:r>
          </a:p>
        </p:txBody>
      </p:sp>
      <p:sp>
        <p:nvSpPr>
          <p:cNvPr id="2" name="Content Placeholder 1"/>
          <p:cNvSpPr>
            <a:spLocks noGrp="1"/>
          </p:cNvSpPr>
          <p:nvPr>
            <p:ph idx="1"/>
          </p:nvPr>
        </p:nvSpPr>
        <p:spPr>
          <a:xfrm>
            <a:off x="609600" y="1790169"/>
            <a:ext cx="10972800" cy="4251402"/>
          </a:xfrm>
        </p:spPr>
        <p:txBody>
          <a:bodyPr>
            <a:noAutofit/>
          </a:bodyPr>
          <a:lstStyle/>
          <a:p>
            <a:r>
              <a:rPr lang="en-US" sz="2400" dirty="0">
                <a:solidFill>
                  <a:schemeClr val="tx1"/>
                </a:solidFill>
              </a:rPr>
              <a:t>Priorities</a:t>
            </a:r>
          </a:p>
          <a:p>
            <a:pPr lvl="1"/>
            <a:r>
              <a:rPr lang="en-US" sz="2400" dirty="0">
                <a:solidFill>
                  <a:schemeClr val="tx1"/>
                </a:solidFill>
              </a:rPr>
              <a:t>Calls to Action</a:t>
            </a:r>
          </a:p>
          <a:p>
            <a:pPr lvl="2"/>
            <a:r>
              <a:rPr lang="en-US" sz="2400" dirty="0">
                <a:solidFill>
                  <a:schemeClr val="tx1"/>
                </a:solidFill>
              </a:rPr>
              <a:t>Science-based documents intended to stimulate action to urgent public health problems</a:t>
            </a:r>
          </a:p>
          <a:p>
            <a:pPr lvl="1"/>
            <a:r>
              <a:rPr lang="en-US" sz="2400" dirty="0">
                <a:solidFill>
                  <a:schemeClr val="tx1"/>
                </a:solidFill>
              </a:rPr>
              <a:t>Reports</a:t>
            </a:r>
          </a:p>
          <a:p>
            <a:pPr lvl="2"/>
            <a:r>
              <a:rPr lang="en-US" sz="2400" dirty="0">
                <a:solidFill>
                  <a:schemeClr val="tx1"/>
                </a:solidFill>
              </a:rPr>
              <a:t>Developed from expertise of scientific, medical, and public health professionals nationwide</a:t>
            </a:r>
          </a:p>
          <a:p>
            <a:pPr lvl="1"/>
            <a:r>
              <a:rPr lang="en-US" sz="2400" dirty="0">
                <a:solidFill>
                  <a:schemeClr val="tx1"/>
                </a:solidFill>
              </a:rPr>
              <a:t>Advisories</a:t>
            </a:r>
          </a:p>
          <a:p>
            <a:pPr lvl="2"/>
            <a:r>
              <a:rPr lang="en-US" sz="2400" dirty="0">
                <a:solidFill>
                  <a:schemeClr val="tx1"/>
                </a:solidFill>
              </a:rPr>
              <a:t>Public statements of recommendations on public health issues</a:t>
            </a:r>
          </a:p>
          <a:p>
            <a:r>
              <a:rPr lang="en-US" sz="2400" b="1" dirty="0">
                <a:solidFill>
                  <a:schemeClr val="tx1"/>
                </a:solidFill>
              </a:rPr>
              <a:t>Pharmacist officers are force multipliers for these priorities</a:t>
            </a:r>
            <a:r>
              <a:rPr lang="en-US" sz="2400" dirty="0">
                <a:solidFill>
                  <a:schemeClr val="tx1"/>
                </a:solidFill>
              </a:rPr>
              <a:t>. </a:t>
            </a:r>
          </a:p>
        </p:txBody>
      </p:sp>
      <p:sp>
        <p:nvSpPr>
          <p:cNvPr id="5" name="Text Placeholder 4">
            <a:extLs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376220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847C-2A07-45CD-A409-945D760BB568}"/>
              </a:ext>
            </a:extLst>
          </p:cNvPr>
          <p:cNvSpPr>
            <a:spLocks noGrp="1"/>
          </p:cNvSpPr>
          <p:nvPr>
            <p:ph type="ctrTitle"/>
          </p:nvPr>
        </p:nvSpPr>
        <p:spPr>
          <a:xfrm>
            <a:off x="914400" y="1201193"/>
            <a:ext cx="9051721" cy="1470025"/>
          </a:xfrm>
        </p:spPr>
        <p:txBody>
          <a:bodyPr/>
          <a:lstStyle/>
          <a:p>
            <a:r>
              <a:rPr lang="en-US" dirty="0"/>
              <a:t>Emergency Response Deployments</a:t>
            </a:r>
            <a:endParaRPr lang="en-US" dirty="0">
              <a:solidFill>
                <a:schemeClr val="tx1"/>
              </a:solidFill>
            </a:endParaRPr>
          </a:p>
        </p:txBody>
      </p:sp>
      <p:pic>
        <p:nvPicPr>
          <p:cNvPr id="3" name="Picture 2" title="Image of cots in large building during disaster response">
            <a:extLst>
              <a:ext uri="{FF2B5EF4-FFF2-40B4-BE49-F238E27FC236}">
                <a16:creationId xmlns:a16="http://schemas.microsoft.com/office/drawing/2014/main" id="{BF2222E9-537E-47CA-901E-602C6860AE04}"/>
              </a:ext>
            </a:extLst>
          </p:cNvPr>
          <p:cNvPicPr>
            <a:picLocks noChangeAspect="1"/>
          </p:cNvPicPr>
          <p:nvPr/>
        </p:nvPicPr>
        <p:blipFill>
          <a:blip r:embed="rId3"/>
          <a:stretch>
            <a:fillRect/>
          </a:stretch>
        </p:blipFill>
        <p:spPr>
          <a:xfrm>
            <a:off x="0" y="3096490"/>
            <a:ext cx="6096000" cy="3234109"/>
          </a:xfrm>
          <a:prstGeom prst="rect">
            <a:avLst/>
          </a:prstGeom>
        </p:spPr>
      </p:pic>
      <p:pic>
        <p:nvPicPr>
          <p:cNvPr id="4" name="Picture 3" title="US Navy Hospital Ship">
            <a:extLst>
              <a:ext uri="{FF2B5EF4-FFF2-40B4-BE49-F238E27FC236}">
                <a16:creationId xmlns:a16="http://schemas.microsoft.com/office/drawing/2014/main" id="{33271A24-38FB-4405-8FA9-A4B4D0B1C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095336"/>
            <a:ext cx="6063403" cy="3279405"/>
          </a:xfrm>
          <a:prstGeom prst="rect">
            <a:avLst/>
          </a:prstGeom>
        </p:spPr>
      </p:pic>
    </p:spTree>
    <p:extLst>
      <p:ext uri="{BB962C8B-B14F-4D97-AF65-F5344CB8AC3E}">
        <p14:creationId xmlns:p14="http://schemas.microsoft.com/office/powerpoint/2010/main" val="129026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25" y="533962"/>
            <a:ext cx="10972800" cy="974991"/>
          </a:xfrm>
        </p:spPr>
        <p:txBody>
          <a:bodyPr/>
          <a:lstStyle/>
          <a:p>
            <a:r>
              <a:rPr lang="en-US" dirty="0"/>
              <a:t>READINESS AND DEPLOYMENT </a:t>
            </a:r>
            <a:r>
              <a:rPr lang="en-US" dirty="0">
                <a:solidFill>
                  <a:schemeClr val="bg1"/>
                </a:solidFill>
              </a:rPr>
              <a:t>(2)</a:t>
            </a:r>
          </a:p>
        </p:txBody>
      </p:sp>
      <p:sp>
        <p:nvSpPr>
          <p:cNvPr id="4" name="Content Placeholder 2"/>
          <p:cNvSpPr txBox="1">
            <a:spLocks/>
          </p:cNvSpPr>
          <p:nvPr/>
        </p:nvSpPr>
        <p:spPr>
          <a:xfrm>
            <a:off x="673125" y="1436512"/>
            <a:ext cx="10292594" cy="158608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The Office of the Surgeon General, through USPHS Commissioned Corps Headquarters, is responsible for the coordination of readiness and deployment for:</a:t>
            </a:r>
          </a:p>
        </p:txBody>
      </p:sp>
      <p:pic>
        <p:nvPicPr>
          <p:cNvPr id="3" name="Picture 2" descr="A USPHS Officer in uniform wearing a mask&#10;&#10;"/>
          <p:cNvPicPr>
            <a:picLocks noChangeAspect="1"/>
          </p:cNvPicPr>
          <p:nvPr/>
        </p:nvPicPr>
        <p:blipFill rotWithShape="1">
          <a:blip r:embed="rId3">
            <a:extLst>
              <a:ext uri="{28A0092B-C50C-407E-A947-70E740481C1C}">
                <a14:useLocalDpi xmlns:a14="http://schemas.microsoft.com/office/drawing/2010/main" val="0"/>
              </a:ext>
            </a:extLst>
          </a:blip>
          <a:srcRect r="-157" b="18966"/>
          <a:stretch/>
        </p:blipFill>
        <p:spPr>
          <a:xfrm>
            <a:off x="1258658" y="2532472"/>
            <a:ext cx="2868093" cy="278535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367727" y="2632198"/>
            <a:ext cx="6096000" cy="2195473"/>
          </a:xfrm>
          <a:prstGeom prst="rect">
            <a:avLst/>
          </a:prstGeom>
        </p:spPr>
        <p:txBody>
          <a:bodyPr>
            <a:spAutoFit/>
          </a:bodyPr>
          <a:lstStyle/>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Domestic and international operations</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Teams and individuals</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Humanitarian assistance</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Disaster relief</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Emergency response</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Global training</a:t>
            </a:r>
          </a:p>
        </p:txBody>
      </p:sp>
      <p:sp>
        <p:nvSpPr>
          <p:cNvPr id="7" name="Text Placeholder 6">
            <a:extLst>
              <a:ext uri="{C183D7F6-B498-43B3-948B-1728B52AA6E4}">
                <adec:decorative xmlns:adec="http://schemas.microsoft.com/office/drawing/2017/decorative" val="1"/>
              </a:ext>
            </a:extLst>
          </p:cNvPr>
          <p:cNvSpPr>
            <a:spLocks noGrp="1"/>
          </p:cNvSpPr>
          <p:nvPr>
            <p:ph type="body" sz="quarter" idx="11"/>
          </p:nvPr>
        </p:nvSpPr>
        <p:spPr/>
        <p:txBody>
          <a:bodyPr/>
          <a:lstStyle/>
          <a:p>
            <a:r>
              <a:rPr lang="en-US" dirty="0"/>
              <a:t>USPHS Pharmacist Category</a:t>
            </a:r>
          </a:p>
        </p:txBody>
      </p:sp>
    </p:spTree>
    <p:extLst>
      <p:ext uri="{BB962C8B-B14F-4D97-AF65-F5344CB8AC3E}">
        <p14:creationId xmlns:p14="http://schemas.microsoft.com/office/powerpoint/2010/main" val="181509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3FA498-1598-411D-B905-C6B68DC27561}"/>
              </a:ext>
            </a:extLst>
          </p:cNvPr>
          <p:cNvSpPr>
            <a:spLocks noGrp="1"/>
          </p:cNvSpPr>
          <p:nvPr>
            <p:ph type="title"/>
          </p:nvPr>
        </p:nvSpPr>
        <p:spPr>
          <a:xfrm>
            <a:off x="609600" y="484458"/>
            <a:ext cx="10972800" cy="972201"/>
          </a:xfrm>
        </p:spPr>
        <p:txBody>
          <a:bodyPr>
            <a:noAutofit/>
          </a:bodyPr>
          <a:lstStyle/>
          <a:p>
            <a:r>
              <a:rPr lang="en-US" dirty="0"/>
              <a:t>Pharmacist Officers Roles in Emergency and Humanitarian Responses</a:t>
            </a:r>
          </a:p>
        </p:txBody>
      </p:sp>
      <p:sp>
        <p:nvSpPr>
          <p:cNvPr id="2" name="Content Placeholder 1">
            <a:extLst>
              <a:ext uri="{FF2B5EF4-FFF2-40B4-BE49-F238E27FC236}">
                <a16:creationId xmlns:a16="http://schemas.microsoft.com/office/drawing/2014/main" id="{152B15EF-0E76-434B-B355-1863D170E42B}"/>
              </a:ext>
            </a:extLst>
          </p:cNvPr>
          <p:cNvSpPr>
            <a:spLocks noGrp="1"/>
          </p:cNvSpPr>
          <p:nvPr>
            <p:ph idx="1"/>
          </p:nvPr>
        </p:nvSpPr>
        <p:spPr>
          <a:xfrm>
            <a:off x="609600" y="1717963"/>
            <a:ext cx="6978556" cy="4294909"/>
          </a:xfrm>
        </p:spPr>
        <p:txBody>
          <a:bodyPr>
            <a:normAutofit fontScale="92500"/>
          </a:bodyPr>
          <a:lstStyle/>
          <a:p>
            <a:pPr marL="339725" indent="-342900">
              <a:buSzPct val="100000"/>
            </a:pPr>
            <a:r>
              <a:rPr lang="en-US" altLang="en-US" dirty="0">
                <a:solidFill>
                  <a:srgbClr val="000000"/>
                </a:solidFill>
                <a:latin typeface="+mj-lt"/>
                <a:ea typeface="Tahoma" panose="020B0604030504040204" pitchFamily="34" charset="0"/>
                <a:cs typeface="Tahoma" panose="020B0604030504040204" pitchFamily="34" charset="0"/>
              </a:rPr>
              <a:t>Pharmacy and Clinical Roles</a:t>
            </a:r>
          </a:p>
          <a:p>
            <a:pPr lvl="1">
              <a:buSzPct val="100000"/>
              <a:buFont typeface="Arial" pitchFamily="34" charset="0"/>
              <a:buChar char="•"/>
            </a:pPr>
            <a:r>
              <a:rPr lang="en-US" altLang="en-US" sz="2200" dirty="0">
                <a:solidFill>
                  <a:srgbClr val="000000"/>
                </a:solidFill>
                <a:latin typeface="+mj-lt"/>
                <a:ea typeface="Tahoma" panose="020B0604030504040204" pitchFamily="34" charset="0"/>
                <a:cs typeface="Tahoma" panose="020B0604030504040204" pitchFamily="34" charset="0"/>
              </a:rPr>
              <a:t>Medication procurement and coordination of care</a:t>
            </a:r>
          </a:p>
          <a:p>
            <a:pPr lvl="1">
              <a:buSzPct val="100000"/>
              <a:buFont typeface="Arial" pitchFamily="34" charset="0"/>
              <a:buChar char="•"/>
            </a:pPr>
            <a:r>
              <a:rPr lang="en-US" altLang="en-US" sz="2200" dirty="0">
                <a:solidFill>
                  <a:srgbClr val="000000"/>
                </a:solidFill>
                <a:latin typeface="+mj-lt"/>
                <a:ea typeface="Tahoma" panose="020B0604030504040204" pitchFamily="34" charset="0"/>
                <a:cs typeface="Tahoma" panose="020B0604030504040204" pitchFamily="34" charset="0"/>
              </a:rPr>
              <a:t>Dispensing, counseling, drug information</a:t>
            </a:r>
          </a:p>
          <a:p>
            <a:pPr lvl="1">
              <a:buSzPct val="100000"/>
              <a:buFont typeface="Arial" pitchFamily="34" charset="0"/>
              <a:buChar char="•"/>
            </a:pPr>
            <a:r>
              <a:rPr lang="en-US" altLang="en-US" sz="2200" dirty="0">
                <a:solidFill>
                  <a:srgbClr val="000000"/>
                </a:solidFill>
                <a:latin typeface="+mj-lt"/>
                <a:ea typeface="Tahoma" panose="020B0604030504040204" pitchFamily="34" charset="0"/>
                <a:cs typeface="Tahoma" panose="020B0604030504040204" pitchFamily="34" charset="0"/>
              </a:rPr>
              <a:t>Immunizations, glucose screening, etc.</a:t>
            </a:r>
          </a:p>
          <a:p>
            <a:pPr lvl="1">
              <a:buSzPct val="100000"/>
              <a:buFont typeface="Arial" pitchFamily="34" charset="0"/>
              <a:buChar char="•"/>
            </a:pPr>
            <a:r>
              <a:rPr lang="en-US" altLang="en-US" sz="2200" dirty="0">
                <a:solidFill>
                  <a:srgbClr val="000000"/>
                </a:solidFill>
                <a:latin typeface="+mj-lt"/>
                <a:ea typeface="Tahoma" panose="020B0604030504040204" pitchFamily="34" charset="0"/>
                <a:cs typeface="Tahoma" panose="020B0604030504040204" pitchFamily="34" charset="0"/>
              </a:rPr>
              <a:t>Monitor and titrate blood pressure medications and insulin</a:t>
            </a:r>
          </a:p>
          <a:p>
            <a:pPr marL="339725" indent="-342900">
              <a:buSzPct val="100000"/>
            </a:pPr>
            <a:r>
              <a:rPr lang="en-US" altLang="en-US" dirty="0">
                <a:solidFill>
                  <a:srgbClr val="000000"/>
                </a:solidFill>
                <a:latin typeface="+mj-lt"/>
                <a:ea typeface="Tahoma" panose="020B0604030504040204" pitchFamily="34" charset="0"/>
                <a:cs typeface="Tahoma" panose="020B0604030504040204" pitchFamily="34" charset="0"/>
              </a:rPr>
              <a:t>Leadership, Logistics, Administrative</a:t>
            </a:r>
          </a:p>
          <a:p>
            <a:pPr marL="339725" indent="-342900">
              <a:buSzPct val="100000"/>
            </a:pPr>
            <a:r>
              <a:rPr lang="en-US" altLang="en-US" dirty="0">
                <a:solidFill>
                  <a:srgbClr val="000000"/>
                </a:solidFill>
                <a:latin typeface="+mj-lt"/>
                <a:ea typeface="Tahoma" panose="020B0604030504040204" pitchFamily="34" charset="0"/>
                <a:cs typeface="Tahoma" panose="020B0604030504040204" pitchFamily="34" charset="0"/>
              </a:rPr>
              <a:t>Other Roles</a:t>
            </a:r>
          </a:p>
          <a:p>
            <a:pPr lvl="1">
              <a:buSzPct val="100000"/>
              <a:buFont typeface="Arial" pitchFamily="34" charset="0"/>
              <a:buChar char="•"/>
            </a:pPr>
            <a:r>
              <a:rPr lang="en-US" altLang="en-US" sz="2200" dirty="0">
                <a:solidFill>
                  <a:srgbClr val="000000"/>
                </a:solidFill>
                <a:latin typeface="+mj-lt"/>
                <a:ea typeface="Tahoma" panose="020B0604030504040204" pitchFamily="34" charset="0"/>
                <a:cs typeface="Tahoma" panose="020B0604030504040204" pitchFamily="34" charset="0"/>
              </a:rPr>
              <a:t>Assisting other clinical personnel (e.g. dental assistant)</a:t>
            </a:r>
          </a:p>
          <a:p>
            <a:pPr lvl="1">
              <a:buSzPct val="100000"/>
              <a:buFont typeface="Arial" pitchFamily="34" charset="0"/>
              <a:buChar char="•"/>
            </a:pPr>
            <a:r>
              <a:rPr lang="en-US" altLang="en-US" sz="2200" dirty="0">
                <a:solidFill>
                  <a:srgbClr val="000000"/>
                </a:solidFill>
                <a:latin typeface="+mj-lt"/>
                <a:ea typeface="Tahoma" panose="020B0604030504040204" pitchFamily="34" charset="0"/>
                <a:cs typeface="Tahoma" panose="020B0604030504040204" pitchFamily="34" charset="0"/>
              </a:rPr>
              <a:t>Maintain laboratory services (appropriate collection and storage of labs)</a:t>
            </a:r>
          </a:p>
          <a:p>
            <a:pPr marL="800100" lvl="1" indent="-342900">
              <a:buSzPct val="100000"/>
            </a:pPr>
            <a:endParaRPr lang="en-US" altLang="en-US" dirty="0">
              <a:solidFill>
                <a:srgbClr val="000000"/>
              </a:solidFill>
              <a:latin typeface="+mj-lt"/>
              <a:ea typeface="Tahoma" panose="020B0604030504040204" pitchFamily="34" charset="0"/>
              <a:cs typeface="Tahoma" panose="020B0604030504040204" pitchFamily="34" charset="0"/>
            </a:endParaRPr>
          </a:p>
          <a:p>
            <a:pPr marL="800100" lvl="1" indent="-342900">
              <a:buSzPct val="100000"/>
            </a:pPr>
            <a:endParaRPr lang="en-US" altLang="en-US" dirty="0">
              <a:solidFill>
                <a:srgbClr val="000000"/>
              </a:solidFill>
              <a:latin typeface="+mj-lt"/>
              <a:ea typeface="Tahoma" panose="020B0604030504040204" pitchFamily="34" charset="0"/>
              <a:cs typeface="Tahoma" panose="020B0604030504040204" pitchFamily="34" charset="0"/>
            </a:endParaRPr>
          </a:p>
          <a:p>
            <a:endParaRPr lang="en-US" dirty="0"/>
          </a:p>
        </p:txBody>
      </p:sp>
      <p:sp>
        <p:nvSpPr>
          <p:cNvPr id="5" name="Text Placeholder 4">
            <a:extLst>
              <a:ext uri="{FF2B5EF4-FFF2-40B4-BE49-F238E27FC236}">
                <a16:creationId xmlns:a16="http://schemas.microsoft.com/office/drawing/2014/main" id="{990F3873-9D17-4157-8F78-EAC992A28D2F}"/>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6" name="Picture 5" title="Image of officers during emergency response">
            <a:extLst>
              <a:ext uri="{FF2B5EF4-FFF2-40B4-BE49-F238E27FC236}">
                <a16:creationId xmlns:a16="http://schemas.microsoft.com/office/drawing/2014/main" id="{BF177F10-8A6B-4D5B-ADDB-BD90495D55C6}"/>
              </a:ext>
            </a:extLst>
          </p:cNvPr>
          <p:cNvPicPr>
            <a:picLocks noChangeAspect="1"/>
          </p:cNvPicPr>
          <p:nvPr/>
        </p:nvPicPr>
        <p:blipFill>
          <a:blip r:embed="rId3"/>
          <a:stretch>
            <a:fillRect/>
          </a:stretch>
        </p:blipFill>
        <p:spPr>
          <a:xfrm>
            <a:off x="7868093" y="1997108"/>
            <a:ext cx="3714307" cy="3304480"/>
          </a:xfrm>
          <a:prstGeom prst="rect">
            <a:avLst/>
          </a:prstGeom>
        </p:spPr>
      </p:pic>
    </p:spTree>
    <p:extLst>
      <p:ext uri="{BB962C8B-B14F-4D97-AF65-F5344CB8AC3E}">
        <p14:creationId xmlns:p14="http://schemas.microsoft.com/office/powerpoint/2010/main" val="14057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031BC1-72F2-4D00-B116-ACB897D3B3A9}"/>
              </a:ext>
            </a:extLst>
          </p:cNvPr>
          <p:cNvSpPr>
            <a:spLocks noGrp="1"/>
          </p:cNvSpPr>
          <p:nvPr>
            <p:ph type="title"/>
          </p:nvPr>
        </p:nvSpPr>
        <p:spPr/>
        <p:txBody>
          <a:bodyPr/>
          <a:lstStyle/>
          <a:p>
            <a:r>
              <a:rPr lang="en-US" dirty="0"/>
              <a:t>Emergency Response Deployments </a:t>
            </a:r>
            <a:r>
              <a:rPr lang="en-US" dirty="0">
                <a:solidFill>
                  <a:schemeClr val="bg1"/>
                </a:solidFill>
              </a:rPr>
              <a:t>(2)</a:t>
            </a:r>
          </a:p>
        </p:txBody>
      </p:sp>
      <p:sp>
        <p:nvSpPr>
          <p:cNvPr id="5" name="Text Placeholder 4">
            <a:extLst>
              <a:ext uri="{FF2B5EF4-FFF2-40B4-BE49-F238E27FC236}">
                <a16:creationId xmlns:a16="http://schemas.microsoft.com/office/drawing/2014/main" id="{DC498A9D-7555-4123-BD36-49D6C97C1AD3}"/>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6" name="Picture 5" title="Image of cots in large building during disaster response">
            <a:extLst>
              <a:ext uri="{FF2B5EF4-FFF2-40B4-BE49-F238E27FC236}">
                <a16:creationId xmlns:a16="http://schemas.microsoft.com/office/drawing/2014/main" id="{D94C1A22-5FFB-449C-A32C-D522F0429DA8}"/>
              </a:ext>
            </a:extLst>
          </p:cNvPr>
          <p:cNvPicPr>
            <a:picLocks noChangeAspect="1"/>
          </p:cNvPicPr>
          <p:nvPr/>
        </p:nvPicPr>
        <p:blipFill>
          <a:blip r:embed="rId3"/>
          <a:stretch>
            <a:fillRect/>
          </a:stretch>
        </p:blipFill>
        <p:spPr>
          <a:xfrm>
            <a:off x="1000748" y="1112735"/>
            <a:ext cx="4761010" cy="2525857"/>
          </a:xfrm>
          <a:prstGeom prst="rect">
            <a:avLst/>
          </a:prstGeom>
        </p:spPr>
      </p:pic>
      <p:pic>
        <p:nvPicPr>
          <p:cNvPr id="7" name="Content Placeholder 6" title="FMS">
            <a:extLst>
              <a:ext uri="{FF2B5EF4-FFF2-40B4-BE49-F238E27FC236}">
                <a16:creationId xmlns:a16="http://schemas.microsoft.com/office/drawing/2014/main" id="{AE802613-5759-4062-9144-E6AEC1BE7BE8}"/>
              </a:ext>
            </a:extLst>
          </p:cNvPr>
          <p:cNvPicPr>
            <a:picLocks noChangeAspect="1"/>
          </p:cNvPicPr>
          <p:nvPr/>
        </p:nvPicPr>
        <p:blipFill>
          <a:blip r:embed="rId4"/>
          <a:stretch>
            <a:fillRect/>
          </a:stretch>
        </p:blipFill>
        <p:spPr>
          <a:xfrm>
            <a:off x="6096000" y="1082828"/>
            <a:ext cx="3657917" cy="2346172"/>
          </a:xfrm>
          <a:prstGeom prst="rect">
            <a:avLst/>
          </a:prstGeom>
        </p:spPr>
      </p:pic>
      <p:pic>
        <p:nvPicPr>
          <p:cNvPr id="8" name="Picture 7" title="Image of officers during emergency response">
            <a:extLst>
              <a:ext uri="{FF2B5EF4-FFF2-40B4-BE49-F238E27FC236}">
                <a16:creationId xmlns:a16="http://schemas.microsoft.com/office/drawing/2014/main" id="{977190CB-1932-4619-B7BB-F90730FEC9E4}"/>
              </a:ext>
            </a:extLst>
          </p:cNvPr>
          <p:cNvPicPr>
            <a:picLocks noChangeAspect="1"/>
          </p:cNvPicPr>
          <p:nvPr/>
        </p:nvPicPr>
        <p:blipFill>
          <a:blip r:embed="rId5"/>
          <a:stretch>
            <a:fillRect/>
          </a:stretch>
        </p:blipFill>
        <p:spPr>
          <a:xfrm>
            <a:off x="2728514" y="3709712"/>
            <a:ext cx="2743200" cy="2440523"/>
          </a:xfrm>
          <a:prstGeom prst="rect">
            <a:avLst/>
          </a:prstGeom>
        </p:spPr>
      </p:pic>
      <p:pic>
        <p:nvPicPr>
          <p:cNvPr id="9" name="Picture 8" title="US Navy Hospital Ship">
            <a:extLst>
              <a:ext uri="{FF2B5EF4-FFF2-40B4-BE49-F238E27FC236}">
                <a16:creationId xmlns:a16="http://schemas.microsoft.com/office/drawing/2014/main" id="{84326643-B102-4D06-9C80-548B210516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3038" y="3725775"/>
            <a:ext cx="4130344" cy="2123917"/>
          </a:xfrm>
          <a:prstGeom prst="rect">
            <a:avLst/>
          </a:prstGeom>
        </p:spPr>
      </p:pic>
    </p:spTree>
    <p:extLst>
      <p:ext uri="{BB962C8B-B14F-4D97-AF65-F5344CB8AC3E}">
        <p14:creationId xmlns:p14="http://schemas.microsoft.com/office/powerpoint/2010/main" val="21952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295A0A-9EA1-4CCD-86D4-C1098ACD5CE3}"/>
              </a:ext>
            </a:extLst>
          </p:cNvPr>
          <p:cNvSpPr>
            <a:spLocks noGrp="1"/>
          </p:cNvSpPr>
          <p:nvPr>
            <p:ph type="title"/>
          </p:nvPr>
        </p:nvSpPr>
        <p:spPr/>
        <p:txBody>
          <a:bodyPr/>
          <a:lstStyle/>
          <a:p>
            <a:r>
              <a:rPr lang="en-US" dirty="0"/>
              <a:t>Public Health Disasters in 2017</a:t>
            </a:r>
          </a:p>
        </p:txBody>
      </p:sp>
      <p:sp>
        <p:nvSpPr>
          <p:cNvPr id="5" name="Text Placeholder 4">
            <a:extLst>
              <a:ext uri="{FF2B5EF4-FFF2-40B4-BE49-F238E27FC236}">
                <a16:creationId xmlns:a16="http://schemas.microsoft.com/office/drawing/2014/main" id="{13CB01E1-53EC-4563-B82A-1864FF42E434}"/>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
        <p:nvSpPr>
          <p:cNvPr id="9" name="Rectangle 8">
            <a:extLst>
              <a:ext uri="{FF2B5EF4-FFF2-40B4-BE49-F238E27FC236}">
                <a16:creationId xmlns:a16="http://schemas.microsoft.com/office/drawing/2014/main" id="{3B617236-AE9F-4F28-90D9-2824684F5974}"/>
              </a:ext>
            </a:extLst>
          </p:cNvPr>
          <p:cNvSpPr/>
          <p:nvPr/>
        </p:nvSpPr>
        <p:spPr>
          <a:xfrm>
            <a:off x="38432" y="1012187"/>
            <a:ext cx="6096000" cy="400110"/>
          </a:xfrm>
          <a:prstGeom prst="rect">
            <a:avLst/>
          </a:prstGeom>
        </p:spPr>
        <p:txBody>
          <a:bodyPr>
            <a:spAutoFit/>
          </a:bodyPr>
          <a:lstStyle/>
          <a:p>
            <a:pPr lvl="0" algn="ctr" defTabSz="1219170">
              <a:spcBef>
                <a:spcPct val="20000"/>
              </a:spcBef>
              <a:buClr>
                <a:prstClr val="black"/>
              </a:buClr>
              <a:buSzPct val="125000"/>
            </a:pPr>
            <a:r>
              <a:rPr lang="en-US" sz="2000" u="sng" dirty="0">
                <a:solidFill>
                  <a:srgbClr val="000000"/>
                </a:solidFill>
                <a:cs typeface="Helvetica"/>
              </a:rPr>
              <a:t>Hurricane Harvey (Category 4)</a:t>
            </a:r>
          </a:p>
        </p:txBody>
      </p:sp>
      <p:pic>
        <p:nvPicPr>
          <p:cNvPr id="6" name="Picture 5" title="Hurricane Harvey areal flood picture">
            <a:extLst>
              <a:ext uri="{FF2B5EF4-FFF2-40B4-BE49-F238E27FC236}">
                <a16:creationId xmlns:a16="http://schemas.microsoft.com/office/drawing/2014/main" id="{E2FBED6B-FCD8-4917-99F0-109413297330}"/>
              </a:ext>
            </a:extLst>
          </p:cNvPr>
          <p:cNvPicPr>
            <a:picLocks noChangeAspect="1"/>
          </p:cNvPicPr>
          <p:nvPr/>
        </p:nvPicPr>
        <p:blipFill>
          <a:blip r:embed="rId3"/>
          <a:stretch>
            <a:fillRect/>
          </a:stretch>
        </p:blipFill>
        <p:spPr>
          <a:xfrm>
            <a:off x="1356524" y="1522266"/>
            <a:ext cx="3459816" cy="2076546"/>
          </a:xfrm>
          <a:prstGeom prst="rect">
            <a:avLst/>
          </a:prstGeom>
        </p:spPr>
      </p:pic>
      <p:sp>
        <p:nvSpPr>
          <p:cNvPr id="10" name="Rectangle 9">
            <a:extLst>
              <a:ext uri="{FF2B5EF4-FFF2-40B4-BE49-F238E27FC236}">
                <a16:creationId xmlns:a16="http://schemas.microsoft.com/office/drawing/2014/main" id="{17A28A79-BCEF-4DAA-9959-E38DC233F50C}"/>
              </a:ext>
            </a:extLst>
          </p:cNvPr>
          <p:cNvSpPr/>
          <p:nvPr/>
        </p:nvSpPr>
        <p:spPr>
          <a:xfrm>
            <a:off x="6825727" y="971705"/>
            <a:ext cx="3373039" cy="400110"/>
          </a:xfrm>
          <a:prstGeom prst="rect">
            <a:avLst/>
          </a:prstGeom>
        </p:spPr>
        <p:txBody>
          <a:bodyPr wrap="none">
            <a:spAutoFit/>
          </a:bodyPr>
          <a:lstStyle/>
          <a:p>
            <a:pPr lvl="0"/>
            <a:r>
              <a:rPr lang="en-US" sz="2000" u="sng" dirty="0">
                <a:solidFill>
                  <a:prstClr val="black"/>
                </a:solidFill>
                <a:ea typeface="Tahoma" panose="020B0604030504040204" pitchFamily="34" charset="0"/>
                <a:cs typeface="Tahoma" panose="020B0604030504040204" pitchFamily="34" charset="0"/>
              </a:rPr>
              <a:t>Hurricane Irma (Category 4)</a:t>
            </a:r>
          </a:p>
        </p:txBody>
      </p:sp>
      <p:pic>
        <p:nvPicPr>
          <p:cNvPr id="7" name="Picture 6" title="Hurricane Irma destruction">
            <a:extLst>
              <a:ext uri="{FF2B5EF4-FFF2-40B4-BE49-F238E27FC236}">
                <a16:creationId xmlns:a16="http://schemas.microsoft.com/office/drawing/2014/main" id="{8953724E-B8E9-49C5-8F2B-F94C2344C178}"/>
              </a:ext>
            </a:extLst>
          </p:cNvPr>
          <p:cNvPicPr>
            <a:picLocks noChangeAspect="1"/>
          </p:cNvPicPr>
          <p:nvPr/>
        </p:nvPicPr>
        <p:blipFill>
          <a:blip r:embed="rId4"/>
          <a:stretch>
            <a:fillRect/>
          </a:stretch>
        </p:blipFill>
        <p:spPr>
          <a:xfrm>
            <a:off x="6825727" y="1492374"/>
            <a:ext cx="3428999" cy="2077939"/>
          </a:xfrm>
          <a:prstGeom prst="rect">
            <a:avLst/>
          </a:prstGeom>
        </p:spPr>
      </p:pic>
      <p:sp>
        <p:nvSpPr>
          <p:cNvPr id="11" name="Rectangle 10">
            <a:extLst>
              <a:ext uri="{FF2B5EF4-FFF2-40B4-BE49-F238E27FC236}">
                <a16:creationId xmlns:a16="http://schemas.microsoft.com/office/drawing/2014/main" id="{BA1ABCE5-A74C-4FEF-8B8D-1E6AC2708992}"/>
              </a:ext>
            </a:extLst>
          </p:cNvPr>
          <p:cNvSpPr/>
          <p:nvPr/>
        </p:nvSpPr>
        <p:spPr>
          <a:xfrm>
            <a:off x="4224478" y="3564306"/>
            <a:ext cx="3417923"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Hurricane Maria (Category 5</a:t>
            </a:r>
            <a:endParaRPr kumimoji="0" lang="en-US" sz="1800" b="0" i="0" u="none" strike="noStrike" kern="0" cap="none" spc="0" normalizeH="0" baseline="0" noProof="0" dirty="0">
              <a:ln>
                <a:noFill/>
              </a:ln>
              <a:solidFill>
                <a:sysClr val="windowText" lastClr="000000"/>
              </a:solidFill>
              <a:effectLst/>
              <a:uLnTx/>
              <a:uFillTx/>
            </a:endParaRPr>
          </a:p>
        </p:txBody>
      </p:sp>
      <p:pic>
        <p:nvPicPr>
          <p:cNvPr id="8" name="Picture 7" title="Hurricane Maria - Mother and two children surrounded by destruction">
            <a:extLst>
              <a:ext uri="{FF2B5EF4-FFF2-40B4-BE49-F238E27FC236}">
                <a16:creationId xmlns:a16="http://schemas.microsoft.com/office/drawing/2014/main" id="{C32B2C9A-2174-43B2-A864-BF7316818FEE}"/>
              </a:ext>
            </a:extLst>
          </p:cNvPr>
          <p:cNvPicPr>
            <a:picLocks noChangeAspect="1"/>
          </p:cNvPicPr>
          <p:nvPr/>
        </p:nvPicPr>
        <p:blipFill>
          <a:blip r:embed="rId5"/>
          <a:stretch>
            <a:fillRect/>
          </a:stretch>
        </p:blipFill>
        <p:spPr>
          <a:xfrm>
            <a:off x="4066540" y="3949519"/>
            <a:ext cx="3733800" cy="2098263"/>
          </a:xfrm>
          <a:prstGeom prst="rect">
            <a:avLst/>
          </a:prstGeom>
        </p:spPr>
      </p:pic>
    </p:spTree>
    <p:extLst>
      <p:ext uri="{BB962C8B-B14F-4D97-AF65-F5344CB8AC3E}">
        <p14:creationId xmlns:p14="http://schemas.microsoft.com/office/powerpoint/2010/main" val="225387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100" b="1" dirty="0">
                <a:solidFill>
                  <a:srgbClr val="173443"/>
                </a:solidFill>
                <a:latin typeface="Arial" panose="020B0604020202020204" pitchFamily="34" charset="0"/>
                <a:cs typeface="Arial" panose="020B0604020202020204" pitchFamily="34" charset="0"/>
              </a:rPr>
              <a:t>U.S. PUBLIC HEALTH SERVICE COMMISSIONED CORPS </a:t>
            </a:r>
            <a:br>
              <a:rPr lang="en-US" sz="2667" b="1" dirty="0">
                <a:solidFill>
                  <a:schemeClr val="bg1"/>
                </a:solidFill>
                <a:latin typeface="Arial" panose="020B0604020202020204" pitchFamily="34" charset="0"/>
                <a:cs typeface="Arial" panose="020B0604020202020204" pitchFamily="34" charset="0"/>
              </a:rPr>
            </a:br>
            <a:r>
              <a:rPr lang="en-US" sz="2667" dirty="0">
                <a:solidFill>
                  <a:schemeClr val="tx2">
                    <a:lumMod val="75000"/>
                  </a:schemeClr>
                </a:solidFill>
                <a:latin typeface="Arial" panose="020B0604020202020204" pitchFamily="34" charset="0"/>
                <a:cs typeface="Arial" panose="020B0604020202020204" pitchFamily="34" charset="0"/>
              </a:rPr>
              <a:t>INTRODUCTION</a:t>
            </a:r>
            <a:r>
              <a:rPr lang="en-US" sz="2667" b="1" dirty="0">
                <a:solidFill>
                  <a:schemeClr val="tx2">
                    <a:lumMod val="75000"/>
                  </a:schemeClr>
                </a:solidFill>
                <a:latin typeface="Arial" panose="020B0604020202020204" pitchFamily="34" charset="0"/>
                <a:cs typeface="Arial" panose="020B0604020202020204" pitchFamily="34" charset="0"/>
              </a:rPr>
              <a:t> </a:t>
            </a:r>
            <a:r>
              <a:rPr lang="en-US" sz="2667" b="1" dirty="0">
                <a:solidFill>
                  <a:schemeClr val="accent1">
                    <a:lumMod val="60000"/>
                    <a:lumOff val="40000"/>
                  </a:schemeClr>
                </a:solidFill>
                <a:latin typeface="Arial" panose="020B0604020202020204" pitchFamily="34" charset="0"/>
                <a:cs typeface="Arial" panose="020B0604020202020204" pitchFamily="34" charset="0"/>
              </a:rPr>
              <a:t> </a:t>
            </a:r>
          </a:p>
        </p:txBody>
      </p:sp>
      <p:sp>
        <p:nvSpPr>
          <p:cNvPr id="10" name="TextBox 9"/>
          <p:cNvSpPr txBox="1"/>
          <p:nvPr/>
        </p:nvSpPr>
        <p:spPr>
          <a:xfrm>
            <a:off x="4394662" y="1371815"/>
            <a:ext cx="3519054"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761312"/>
                </a:solidFill>
                <a:effectLst/>
                <a:uLnTx/>
                <a:uFillTx/>
                <a:latin typeface="Arial"/>
                <a:ea typeface="+mn-ea"/>
                <a:cs typeface="+mn-cs"/>
              </a:rPr>
              <a:t>In Officio Salutis</a:t>
            </a:r>
            <a:endParaRPr kumimoji="0" lang="en-US" sz="3200" b="1" i="1" u="none" strike="noStrike" kern="1200" cap="none" spc="0" normalizeH="0" baseline="0" noProof="0" dirty="0">
              <a:ln>
                <a:noFill/>
              </a:ln>
              <a:solidFill>
                <a:srgbClr val="761312"/>
              </a:solidFill>
              <a:effectLst/>
              <a:uLnTx/>
              <a:uFillTx/>
              <a:latin typeface="Arial"/>
              <a:ea typeface="+mn-ea"/>
              <a:cs typeface="Arial"/>
            </a:endParaRPr>
          </a:p>
        </p:txBody>
      </p:sp>
      <p:sp>
        <p:nvSpPr>
          <p:cNvPr id="3" name="Content Placeholder 2"/>
          <p:cNvSpPr>
            <a:spLocks noGrp="1"/>
          </p:cNvSpPr>
          <p:nvPr>
            <p:ph idx="1"/>
          </p:nvPr>
        </p:nvSpPr>
        <p:spPr>
          <a:xfrm>
            <a:off x="4499102" y="2096086"/>
            <a:ext cx="6372097" cy="3673157"/>
          </a:xfrm>
        </p:spPr>
        <p:txBody>
          <a:bodyPr>
            <a:noAutofit/>
          </a:bodyPr>
          <a:lstStyle/>
          <a:p>
            <a:pPr marL="383108" indent="-383108">
              <a:spcBef>
                <a:spcPts val="1600"/>
              </a:spcBef>
              <a:buClr>
                <a:schemeClr val="accent1">
                  <a:lumMod val="75000"/>
                </a:schemeClr>
              </a:buClr>
            </a:pPr>
            <a:r>
              <a:rPr lang="en-US" sz="2000" dirty="0"/>
              <a:t>Established in 1889, the U.S. Public Health Service (USPHS) Commissioned Corps is solely committed to protecting the public’s health. </a:t>
            </a:r>
          </a:p>
          <a:p>
            <a:pPr marL="383108" indent="-383108">
              <a:spcBef>
                <a:spcPts val="1600"/>
              </a:spcBef>
              <a:buClr>
                <a:schemeClr val="accent1">
                  <a:lumMod val="75000"/>
                </a:schemeClr>
              </a:buClr>
            </a:pPr>
            <a:r>
              <a:rPr lang="en-US" sz="2000" dirty="0"/>
              <a:t>The USPHS Commissioned Corps is part of the U.S. Department of Health and Human Services and is overseen by the Assistant Secretary for Health.  </a:t>
            </a:r>
          </a:p>
          <a:p>
            <a:pPr marL="383108" indent="-383108">
              <a:spcBef>
                <a:spcPts val="1600"/>
              </a:spcBef>
              <a:buClr>
                <a:schemeClr val="accent1">
                  <a:lumMod val="75000"/>
                </a:schemeClr>
              </a:buClr>
            </a:pPr>
            <a:r>
              <a:rPr lang="en-US" sz="2000" dirty="0"/>
              <a:t>The U.S. Surgeon General and the Deputy Surgeon General provide operational command of the USPHS Commissioned Corps.</a:t>
            </a:r>
          </a:p>
        </p:txBody>
      </p:sp>
      <p:sp>
        <p:nvSpPr>
          <p:cNvPr id="5" name="Text Placeholder 4">
            <a:extLs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1032" name="Picture 8">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538" y="1472313"/>
            <a:ext cx="3077497" cy="2167252"/>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37" y="3887369"/>
            <a:ext cx="3077497" cy="1959340"/>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57"/>
          <a:stretch/>
        </p:blipFill>
        <p:spPr>
          <a:xfrm>
            <a:off x="785091" y="1472313"/>
            <a:ext cx="3106942" cy="2176685"/>
          </a:xfrm>
          <a:prstGeom prst="rect">
            <a:avLst/>
          </a:prstGeom>
          <a:noFill/>
          <a:ln>
            <a:solidFill>
              <a:schemeClr val="bg1"/>
            </a:solidFill>
          </a:ln>
          <a:effectLst>
            <a:outerShdw blurRad="50800" dist="38100" dir="8100000" algn="tr" rotWithShape="0">
              <a:prstClr val="black">
                <a:alpha val="40000"/>
              </a:prstClr>
            </a:outerShdw>
          </a:effectLst>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60" y="3887369"/>
            <a:ext cx="3507808" cy="2074630"/>
          </a:xfrm>
          <a:prstGeom prst="rect">
            <a:avLst/>
          </a:prstGeom>
        </p:spPr>
      </p:pic>
    </p:spTree>
    <p:extLst>
      <p:ext uri="{BB962C8B-B14F-4D97-AF65-F5344CB8AC3E}">
        <p14:creationId xmlns:p14="http://schemas.microsoft.com/office/powerpoint/2010/main" val="257552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EC2D6F-6777-4852-860B-D235D59EF9A9}"/>
              </a:ext>
            </a:extLst>
          </p:cNvPr>
          <p:cNvSpPr>
            <a:spLocks noGrp="1"/>
          </p:cNvSpPr>
          <p:nvPr>
            <p:ph type="title"/>
          </p:nvPr>
        </p:nvSpPr>
        <p:spPr/>
        <p:txBody>
          <a:bodyPr>
            <a:normAutofit fontScale="90000"/>
          </a:bodyPr>
          <a:lstStyle/>
          <a:p>
            <a:r>
              <a:rPr lang="en-US" sz="3200" dirty="0"/>
              <a:t>2017 HHS / USPHS / NDMS / DMAT Humanitarian Mission Response</a:t>
            </a:r>
            <a:endParaRPr lang="en-US" dirty="0"/>
          </a:p>
        </p:txBody>
      </p:sp>
      <p:sp>
        <p:nvSpPr>
          <p:cNvPr id="2" name="Content Placeholder 1">
            <a:extLst>
              <a:ext uri="{FF2B5EF4-FFF2-40B4-BE49-F238E27FC236}">
                <a16:creationId xmlns:a16="http://schemas.microsoft.com/office/drawing/2014/main" id="{2C55507E-D590-496B-9632-08C9406DB371}"/>
              </a:ext>
            </a:extLst>
          </p:cNvPr>
          <p:cNvSpPr>
            <a:spLocks noGrp="1"/>
          </p:cNvSpPr>
          <p:nvPr>
            <p:ph idx="1"/>
          </p:nvPr>
        </p:nvSpPr>
        <p:spPr/>
        <p:txBody>
          <a:bodyPr/>
          <a:lstStyle/>
          <a:p>
            <a:pPr marL="457189" lvl="0" indent="-457189" defTabSz="1219170">
              <a:spcBef>
                <a:spcPct val="20000"/>
              </a:spcBef>
              <a:buClr>
                <a:prstClr val="black"/>
              </a:buClr>
              <a:buSzPct val="125000"/>
              <a:buFont typeface="Arial" panose="020B0604020202020204" pitchFamily="34" charset="0"/>
              <a:buChar char="•"/>
            </a:pPr>
            <a:r>
              <a:rPr lang="en-US" sz="2400" dirty="0">
                <a:solidFill>
                  <a:srgbClr val="000000"/>
                </a:solidFill>
                <a:cs typeface="Helvetica"/>
              </a:rPr>
              <a:t>Integrated federal response teams coordinated humanitarian response activities</a:t>
            </a:r>
          </a:p>
          <a:p>
            <a:pPr marL="457189" lvl="0" indent="-457189" defTabSz="1219170">
              <a:spcBef>
                <a:spcPct val="20000"/>
              </a:spcBef>
              <a:buClr>
                <a:prstClr val="black"/>
              </a:buClr>
              <a:buSzPct val="125000"/>
              <a:buFont typeface="Arial" panose="020B0604020202020204" pitchFamily="34" charset="0"/>
              <a:buChar char="•"/>
            </a:pPr>
            <a:r>
              <a:rPr lang="en-US" sz="2400" dirty="0">
                <a:solidFill>
                  <a:srgbClr val="000000"/>
                </a:solidFill>
                <a:cs typeface="Helvetica"/>
              </a:rPr>
              <a:t>These teams included: </a:t>
            </a:r>
          </a:p>
          <a:p>
            <a:pPr marL="990575" lvl="1" indent="-380990" defTabSz="1219170">
              <a:spcBef>
                <a:spcPct val="20000"/>
              </a:spcBef>
              <a:buClr>
                <a:srgbClr val="15407E"/>
              </a:buClr>
              <a:buFont typeface="Arial" panose="020B0604020202020204" pitchFamily="34" charset="0"/>
              <a:buChar char="•"/>
            </a:pPr>
            <a:r>
              <a:rPr lang="en-US" sz="2400" dirty="0">
                <a:solidFill>
                  <a:srgbClr val="000000"/>
                </a:solidFill>
                <a:cs typeface="Helvetica"/>
              </a:rPr>
              <a:t>&gt; 2,000 USPHS CC officers </a:t>
            </a:r>
          </a:p>
          <a:p>
            <a:pPr marL="1523962" lvl="2" indent="-304792" defTabSz="1219170">
              <a:spcBef>
                <a:spcPct val="20000"/>
              </a:spcBef>
              <a:buClr>
                <a:srgbClr val="15407E"/>
              </a:buClr>
              <a:buFont typeface="Courier New" panose="02070309020205020404" pitchFamily="49" charset="0"/>
              <a:buChar char="o"/>
            </a:pPr>
            <a:r>
              <a:rPr lang="en-US" sz="2400" b="1" dirty="0">
                <a:solidFill>
                  <a:srgbClr val="000000"/>
                </a:solidFill>
                <a:cs typeface="Helvetica"/>
              </a:rPr>
              <a:t>&gt; 300 PHS CC pharmacists</a:t>
            </a:r>
            <a:r>
              <a:rPr lang="en-US" sz="2400" dirty="0">
                <a:solidFill>
                  <a:srgbClr val="000000"/>
                </a:solidFill>
                <a:cs typeface="Helvetica"/>
              </a:rPr>
              <a:t> deployed in multiple roles</a:t>
            </a:r>
          </a:p>
          <a:p>
            <a:pPr marL="990575" lvl="1" indent="-380990" defTabSz="1219170">
              <a:spcBef>
                <a:spcPct val="20000"/>
              </a:spcBef>
              <a:buClr>
                <a:srgbClr val="15407E"/>
              </a:buClr>
              <a:buFont typeface="Arial" panose="020B0604020202020204" pitchFamily="34" charset="0"/>
              <a:buChar char="•"/>
            </a:pPr>
            <a:r>
              <a:rPr lang="en-US" sz="2400" dirty="0">
                <a:solidFill>
                  <a:srgbClr val="000000"/>
                </a:solidFill>
                <a:cs typeface="Helvetica"/>
              </a:rPr>
              <a:t>Hundreds of HHS, National Disaster Medical System (NDMS), and Disaster Medical Assistance Team (DMAT) team members </a:t>
            </a:r>
          </a:p>
          <a:p>
            <a:pPr marL="457189" lvl="0" indent="-457189" defTabSz="1219170">
              <a:spcBef>
                <a:spcPct val="20000"/>
              </a:spcBef>
              <a:buClr>
                <a:prstClr val="black"/>
              </a:buClr>
              <a:buSzPct val="125000"/>
              <a:buFont typeface="Arial" panose="020B0604020202020204" pitchFamily="34" charset="0"/>
              <a:buChar char="•"/>
            </a:pPr>
            <a:r>
              <a:rPr lang="en-US" sz="2400" dirty="0">
                <a:solidFill>
                  <a:srgbClr val="000000"/>
                </a:solidFill>
                <a:cs typeface="Helvetica"/>
              </a:rPr>
              <a:t>Partnerships with federal, territorial, state, county, city, local, community, and non-governmental organizations</a:t>
            </a:r>
          </a:p>
          <a:p>
            <a:endParaRPr lang="en-US" dirty="0"/>
          </a:p>
        </p:txBody>
      </p:sp>
      <p:sp>
        <p:nvSpPr>
          <p:cNvPr id="5" name="Text Placeholder 4">
            <a:extLst>
              <a:ext uri="{FF2B5EF4-FFF2-40B4-BE49-F238E27FC236}">
                <a16:creationId xmlns:a16="http://schemas.microsoft.com/office/drawing/2014/main" id="{830B97C0-4157-48AC-9AEB-1C28F57582F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209640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E4CB-D43D-448D-8536-ED9A821CBBEA}"/>
              </a:ext>
            </a:extLst>
          </p:cNvPr>
          <p:cNvSpPr>
            <a:spLocks noGrp="1"/>
          </p:cNvSpPr>
          <p:nvPr>
            <p:ph type="ctrTitle"/>
          </p:nvPr>
        </p:nvSpPr>
        <p:spPr/>
        <p:txBody>
          <a:bodyPr/>
          <a:lstStyle/>
          <a:p>
            <a:r>
              <a:rPr lang="en-US" dirty="0"/>
              <a:t>Student Opportunities</a:t>
            </a:r>
            <a:br>
              <a:rPr lang="en-US" dirty="0"/>
            </a:br>
            <a:r>
              <a:rPr lang="en-US" sz="2400" i="1" dirty="0"/>
              <a:t>What You Can Do</a:t>
            </a:r>
            <a:endParaRPr lang="en-US" dirty="0"/>
          </a:p>
        </p:txBody>
      </p:sp>
      <p:sp>
        <p:nvSpPr>
          <p:cNvPr id="4" name="TextBox 3">
            <a:extLst>
              <a:ext uri="{FF2B5EF4-FFF2-40B4-BE49-F238E27FC236}">
                <a16:creationId xmlns:a16="http://schemas.microsoft.com/office/drawing/2014/main" id="{1C592378-13D9-46D3-8DFA-C19CEBBE9FA2}"/>
              </a:ext>
            </a:extLst>
          </p:cNvPr>
          <p:cNvSpPr txBox="1"/>
          <p:nvPr/>
        </p:nvSpPr>
        <p:spPr>
          <a:xfrm>
            <a:off x="914400" y="2782669"/>
            <a:ext cx="6560191" cy="646331"/>
          </a:xfrm>
          <a:prstGeom prst="rect">
            <a:avLst/>
          </a:prstGeom>
          <a:noFill/>
        </p:spPr>
        <p:txBody>
          <a:bodyPr wrap="square" rtlCol="0">
            <a:spAutoFit/>
          </a:bodyPr>
          <a:lstStyle/>
          <a:p>
            <a:r>
              <a:rPr lang="en-US" u="sng" dirty="0">
                <a:solidFill>
                  <a:schemeClr val="bg1"/>
                </a:solidFill>
                <a:hlinkClick r:id="rId3">
                  <a:extLst>
                    <a:ext uri="{A12FA001-AC4F-418D-AE19-62706E023703}">
                      <ahyp:hlinkClr xmlns:ahyp="http://schemas.microsoft.com/office/drawing/2018/hyperlinkcolor" val="tx"/>
                    </a:ext>
                  </a:extLst>
                </a:hlinkClick>
              </a:rPr>
              <a:t>Join the Pharmacy Student Listserv!</a:t>
            </a:r>
            <a:endParaRPr lang="en-US" altLang="en-US" sz="3000" b="1" i="1" dirty="0">
              <a:solidFill>
                <a:schemeClr val="bg1"/>
              </a:solidFill>
              <a:latin typeface="Univers Condensed" pitchFamily="34" charset="0"/>
            </a:endParaRPr>
          </a:p>
          <a:p>
            <a:endParaRPr lang="en-US" dirty="0"/>
          </a:p>
        </p:txBody>
      </p:sp>
      <p:pic>
        <p:nvPicPr>
          <p:cNvPr id="7" name="Picture 6" descr="Two student pharmacists at a vaccine clinic&#10;&#10;">
            <a:extLst>
              <a:ext uri="{FF2B5EF4-FFF2-40B4-BE49-F238E27FC236}">
                <a16:creationId xmlns:a16="http://schemas.microsoft.com/office/drawing/2014/main" id="{C98A0C82-8617-4B73-8B08-817A0B792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84" y="3540451"/>
            <a:ext cx="3581526" cy="2575531"/>
          </a:xfrm>
          <a:prstGeom prst="rect">
            <a:avLst/>
          </a:prstGeom>
        </p:spPr>
      </p:pic>
      <p:pic>
        <p:nvPicPr>
          <p:cNvPr id="5" name="Picture 4" descr="A USPHS Officer in uniform and a studnet standing next to a table with stacks of books&#10;&#10;">
            <a:extLst>
              <a:ext uri="{FF2B5EF4-FFF2-40B4-BE49-F238E27FC236}">
                <a16:creationId xmlns:a16="http://schemas.microsoft.com/office/drawing/2014/main" id="{945D1DA8-D237-42E9-A589-C5384B05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068" y="3533044"/>
            <a:ext cx="3375864" cy="2590343"/>
          </a:xfrm>
          <a:prstGeom prst="rect">
            <a:avLst/>
          </a:prstGeom>
        </p:spPr>
      </p:pic>
      <p:pic>
        <p:nvPicPr>
          <p:cNvPr id="9" name="Picture 8" descr="A group of USPHS Officers and students wearing surgical scrubs and masks&#10;&#10;">
            <a:extLst>
              <a:ext uri="{FF2B5EF4-FFF2-40B4-BE49-F238E27FC236}">
                <a16:creationId xmlns:a16="http://schemas.microsoft.com/office/drawing/2014/main" id="{622484C0-3B40-48C5-B55B-4AE4930861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1190" y="3540451"/>
            <a:ext cx="3453791" cy="2590343"/>
          </a:xfrm>
          <a:prstGeom prst="rect">
            <a:avLst/>
          </a:prstGeom>
        </p:spPr>
      </p:pic>
    </p:spTree>
    <p:extLst>
      <p:ext uri="{BB962C8B-B14F-4D97-AF65-F5344CB8AC3E}">
        <p14:creationId xmlns:p14="http://schemas.microsoft.com/office/powerpoint/2010/main" val="205524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626655-6075-42ED-9189-2D824B9DB790}"/>
              </a:ext>
            </a:extLst>
          </p:cNvPr>
          <p:cNvSpPr>
            <a:spLocks noGrp="1"/>
          </p:cNvSpPr>
          <p:nvPr>
            <p:ph type="title"/>
          </p:nvPr>
        </p:nvSpPr>
        <p:spPr/>
        <p:txBody>
          <a:bodyPr>
            <a:normAutofit/>
          </a:bodyPr>
          <a:lstStyle/>
          <a:p>
            <a:r>
              <a:rPr lang="en-US" sz="3600" dirty="0"/>
              <a:t>Educational and Training Opportunities</a:t>
            </a:r>
          </a:p>
        </p:txBody>
      </p:sp>
      <p:sp>
        <p:nvSpPr>
          <p:cNvPr id="2" name="Content Placeholder 1">
            <a:extLst>
              <a:ext uri="{FF2B5EF4-FFF2-40B4-BE49-F238E27FC236}">
                <a16:creationId xmlns:a16="http://schemas.microsoft.com/office/drawing/2014/main" id="{B4415F29-AB9F-477D-AA04-2FB55EF5F83D}"/>
              </a:ext>
            </a:extLst>
          </p:cNvPr>
          <p:cNvSpPr>
            <a:spLocks noGrp="1"/>
          </p:cNvSpPr>
          <p:nvPr>
            <p:ph idx="1"/>
          </p:nvPr>
        </p:nvSpPr>
        <p:spPr>
          <a:xfrm>
            <a:off x="609600" y="1552941"/>
            <a:ext cx="10972800" cy="4250699"/>
          </a:xfrm>
        </p:spPr>
        <p:txBody>
          <a:bodyPr/>
          <a:lstStyle/>
          <a:p>
            <a:r>
              <a:rPr lang="en-US" sz="2800" dirty="0"/>
              <a:t>Pharmacy Student Experiential Clinical Opportunities:</a:t>
            </a:r>
          </a:p>
          <a:p>
            <a:pPr lvl="1">
              <a:buFont typeface="Arial" panose="020B0604020202020204" pitchFamily="34" charset="0"/>
              <a:buChar char="•"/>
            </a:pPr>
            <a:r>
              <a:rPr lang="en-US" sz="2800" b="1" dirty="0"/>
              <a:t>Indian Health Service</a:t>
            </a:r>
          </a:p>
          <a:p>
            <a:pPr lvl="1">
              <a:buFont typeface="Arial" panose="020B0604020202020204" pitchFamily="34" charset="0"/>
              <a:buChar char="•"/>
            </a:pPr>
            <a:r>
              <a:rPr lang="en-US" sz="2800" b="1" dirty="0"/>
              <a:t>Bureau of Prisons</a:t>
            </a:r>
          </a:p>
          <a:p>
            <a:pPr marL="0" indent="0">
              <a:buNone/>
            </a:pPr>
            <a:endParaRPr lang="en-US" sz="2800" dirty="0"/>
          </a:p>
          <a:p>
            <a:r>
              <a:rPr lang="en-US" sz="2800" dirty="0"/>
              <a:t>Pharmacy Student Experiential Programs:</a:t>
            </a:r>
            <a:r>
              <a:rPr lang="en-US" sz="2800" b="1" dirty="0"/>
              <a:t> </a:t>
            </a:r>
          </a:p>
          <a:p>
            <a:pPr lvl="1">
              <a:buFont typeface="Arial" panose="020B0604020202020204" pitchFamily="34" charset="0"/>
              <a:buChar char="•"/>
            </a:pPr>
            <a:r>
              <a:rPr lang="en-US" sz="2800" b="1" dirty="0"/>
              <a:t>CDC</a:t>
            </a:r>
            <a:endParaRPr lang="en-US" sz="2800" dirty="0"/>
          </a:p>
          <a:p>
            <a:pPr lvl="1">
              <a:buFont typeface="Arial" panose="020B0604020202020204" pitchFamily="34" charset="0"/>
              <a:buChar char="•"/>
            </a:pPr>
            <a:r>
              <a:rPr lang="en-US" sz="2800" b="1" dirty="0"/>
              <a:t>FDA  </a:t>
            </a:r>
          </a:p>
          <a:p>
            <a:pPr marL="234950" indent="0">
              <a:buNone/>
            </a:pPr>
            <a:endParaRPr lang="en-US" dirty="0"/>
          </a:p>
        </p:txBody>
      </p:sp>
      <p:sp>
        <p:nvSpPr>
          <p:cNvPr id="5" name="Text Placeholder 4">
            <a:extLst>
              <a:ext uri="{FF2B5EF4-FFF2-40B4-BE49-F238E27FC236}">
                <a16:creationId xmlns:a16="http://schemas.microsoft.com/office/drawing/2014/main" id="{D807B893-8C53-4F3E-8C29-BF5465F5E3D1}"/>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7391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1ACA2D-A498-4997-81B2-28A992D69FE4}"/>
              </a:ext>
            </a:extLst>
          </p:cNvPr>
          <p:cNvSpPr>
            <a:spLocks noGrp="1"/>
          </p:cNvSpPr>
          <p:nvPr>
            <p:ph type="title"/>
          </p:nvPr>
        </p:nvSpPr>
        <p:spPr>
          <a:xfrm>
            <a:off x="609600" y="484459"/>
            <a:ext cx="10972800" cy="679735"/>
          </a:xfrm>
        </p:spPr>
        <p:txBody>
          <a:bodyPr>
            <a:normAutofit/>
          </a:bodyPr>
          <a:lstStyle/>
          <a:p>
            <a:r>
              <a:rPr lang="en-US" altLang="en-US" sz="3600" dirty="0"/>
              <a:t>Post-Graduate Opportunities</a:t>
            </a:r>
            <a:endParaRPr lang="en-US" sz="3600" dirty="0"/>
          </a:p>
        </p:txBody>
      </p:sp>
      <p:sp>
        <p:nvSpPr>
          <p:cNvPr id="2" name="Content Placeholder 1">
            <a:extLst>
              <a:ext uri="{FF2B5EF4-FFF2-40B4-BE49-F238E27FC236}">
                <a16:creationId xmlns:a16="http://schemas.microsoft.com/office/drawing/2014/main" id="{7F5DAA02-3D01-4AB2-ADAB-71324EB6A6D2}"/>
              </a:ext>
            </a:extLst>
          </p:cNvPr>
          <p:cNvSpPr>
            <a:spLocks noGrp="1"/>
          </p:cNvSpPr>
          <p:nvPr>
            <p:ph idx="1"/>
          </p:nvPr>
        </p:nvSpPr>
        <p:spPr>
          <a:xfrm>
            <a:off x="609600" y="1306286"/>
            <a:ext cx="10972800" cy="4387520"/>
          </a:xfrm>
        </p:spPr>
        <p:txBody>
          <a:bodyPr>
            <a:normAutofit fontScale="92500" lnSpcReduction="20000"/>
          </a:bodyPr>
          <a:lstStyle/>
          <a:p>
            <a:pPr>
              <a:lnSpc>
                <a:spcPct val="90000"/>
              </a:lnSpc>
            </a:pPr>
            <a:r>
              <a:rPr lang="en-US" altLang="en-US" sz="2000" b="1" dirty="0">
                <a:ea typeface="ＭＳ Ｐゴシック" pitchFamily="34" charset="-128"/>
              </a:rPr>
              <a:t>Indian Health Service Residency Program </a:t>
            </a:r>
          </a:p>
          <a:p>
            <a:pPr lvl="1">
              <a:lnSpc>
                <a:spcPct val="90000"/>
              </a:lnSpc>
              <a:buFont typeface="Arial" panose="020B0604020202020204" pitchFamily="34" charset="0"/>
              <a:buChar char="•"/>
            </a:pPr>
            <a:r>
              <a:rPr lang="en-US" altLang="en-US" dirty="0">
                <a:ea typeface="ＭＳ Ｐゴシック" pitchFamily="34" charset="-128"/>
              </a:rPr>
              <a:t>PGY1 and PGY2 Pharmacy Practice Residencies  </a:t>
            </a:r>
          </a:p>
          <a:p>
            <a:pPr lvl="1">
              <a:lnSpc>
                <a:spcPct val="90000"/>
              </a:lnSpc>
              <a:buFont typeface="Arial" panose="020B0604020202020204" pitchFamily="34" charset="0"/>
              <a:buChar char="•"/>
            </a:pPr>
            <a:r>
              <a:rPr lang="en-US" altLang="en-US" dirty="0">
                <a:ea typeface="ＭＳ Ｐゴシック" pitchFamily="34" charset="-128"/>
                <a:hlinkClick r:id="rId3"/>
              </a:rPr>
              <a:t>IHS Residency Program</a:t>
            </a:r>
            <a:r>
              <a:rPr lang="en-US" altLang="en-US" dirty="0">
                <a:ea typeface="ＭＳ Ｐゴシック" pitchFamily="34" charset="-128"/>
              </a:rPr>
              <a:t>  </a:t>
            </a:r>
          </a:p>
          <a:p>
            <a:pPr>
              <a:lnSpc>
                <a:spcPct val="90000"/>
              </a:lnSpc>
              <a:buClr>
                <a:schemeClr val="tx2"/>
              </a:buClr>
            </a:pPr>
            <a:endParaRPr lang="en-US" altLang="en-US" sz="2000" b="1" dirty="0">
              <a:ea typeface="ＭＳ Ｐゴシック" pitchFamily="34" charset="-128"/>
            </a:endParaRPr>
          </a:p>
          <a:p>
            <a:pPr>
              <a:lnSpc>
                <a:spcPct val="90000"/>
              </a:lnSpc>
            </a:pPr>
            <a:r>
              <a:rPr lang="en-US" altLang="en-US" sz="2000" b="1" dirty="0">
                <a:ea typeface="ＭＳ Ｐゴシック" pitchFamily="34" charset="-128"/>
              </a:rPr>
              <a:t>Bureau of Prisons Residency Program </a:t>
            </a:r>
          </a:p>
          <a:p>
            <a:pPr lvl="1">
              <a:lnSpc>
                <a:spcPct val="90000"/>
              </a:lnSpc>
              <a:buFont typeface="Arial" panose="020B0604020202020204" pitchFamily="34" charset="0"/>
              <a:buChar char="•"/>
            </a:pPr>
            <a:r>
              <a:rPr lang="en-US" altLang="en-US" dirty="0">
                <a:ea typeface="ＭＳ Ｐゴシック" pitchFamily="34" charset="-128"/>
              </a:rPr>
              <a:t>Clinical Pharmaceutical Care and Primary Care </a:t>
            </a:r>
          </a:p>
          <a:p>
            <a:pPr lvl="1">
              <a:lnSpc>
                <a:spcPct val="90000"/>
              </a:lnSpc>
              <a:buFont typeface="Arial" panose="020B0604020202020204" pitchFamily="34" charset="0"/>
              <a:buChar char="•"/>
            </a:pPr>
            <a:r>
              <a:rPr lang="en-US" altLang="en-US" u="sng" dirty="0">
                <a:ea typeface="ＭＳ Ｐゴシック" pitchFamily="34" charset="-128"/>
                <a:hlinkClick r:id="rId4"/>
              </a:rPr>
              <a:t>BOP Student Programs</a:t>
            </a:r>
            <a:endParaRPr lang="en-US" altLang="en-US" u="sng" dirty="0">
              <a:ea typeface="ＭＳ Ｐゴシック" pitchFamily="34" charset="-128"/>
            </a:endParaRPr>
          </a:p>
          <a:p>
            <a:pPr lvl="1">
              <a:lnSpc>
                <a:spcPct val="90000"/>
              </a:lnSpc>
              <a:buClr>
                <a:schemeClr val="tx2"/>
              </a:buClr>
              <a:buFont typeface="Calibri" pitchFamily="34" charset="0"/>
              <a:buChar char="-"/>
            </a:pPr>
            <a:endParaRPr lang="en-US" altLang="en-US" dirty="0">
              <a:ea typeface="ＭＳ Ｐゴシック" pitchFamily="34" charset="-128"/>
            </a:endParaRPr>
          </a:p>
          <a:p>
            <a:pPr>
              <a:lnSpc>
                <a:spcPct val="90000"/>
              </a:lnSpc>
            </a:pPr>
            <a:r>
              <a:rPr lang="en-US" altLang="en-US" sz="2000" b="1" dirty="0">
                <a:ea typeface="ＭＳ Ｐゴシック" pitchFamily="34" charset="-128"/>
              </a:rPr>
              <a:t>NIH Clinical Center Pharmacy Department </a:t>
            </a:r>
          </a:p>
          <a:p>
            <a:pPr lvl="1">
              <a:lnSpc>
                <a:spcPct val="90000"/>
              </a:lnSpc>
              <a:buFont typeface="Arial" panose="020B0604020202020204" pitchFamily="34" charset="0"/>
              <a:buChar char="•"/>
            </a:pPr>
            <a:r>
              <a:rPr lang="en-US" altLang="en-US" dirty="0">
                <a:ea typeface="ＭＳ Ｐゴシック" pitchFamily="34" charset="-128"/>
              </a:rPr>
              <a:t>Pharmacokinetics/Pharmacogenetics Fellowship</a:t>
            </a:r>
          </a:p>
          <a:p>
            <a:pPr lvl="1">
              <a:lnSpc>
                <a:spcPct val="90000"/>
              </a:lnSpc>
              <a:buFont typeface="Arial" panose="020B0604020202020204" pitchFamily="34" charset="0"/>
              <a:buChar char="•"/>
            </a:pPr>
            <a:r>
              <a:rPr lang="en-US" altLang="en-US" dirty="0">
                <a:ea typeface="ＭＳ Ｐゴシック" pitchFamily="34" charset="-128"/>
              </a:rPr>
              <a:t>PGY2 Oncology Specialty Residency</a:t>
            </a:r>
          </a:p>
          <a:p>
            <a:pPr lvl="1">
              <a:lnSpc>
                <a:spcPct val="90000"/>
              </a:lnSpc>
              <a:buFont typeface="Arial" panose="020B0604020202020204" pitchFamily="34" charset="0"/>
              <a:buChar char="•"/>
            </a:pPr>
            <a:r>
              <a:rPr lang="en-US" altLang="en-US" u="sng" dirty="0">
                <a:ea typeface="ＭＳ Ｐゴシック" pitchFamily="34" charset="-128"/>
                <a:hlinkClick r:id="rId5"/>
              </a:rPr>
              <a:t>NIH Pharmacy Department</a:t>
            </a:r>
            <a:endParaRPr lang="en-US" altLang="en-US" u="sng" dirty="0">
              <a:ea typeface="ＭＳ Ｐゴシック" pitchFamily="34" charset="-128"/>
            </a:endParaRPr>
          </a:p>
          <a:p>
            <a:pPr marL="695325" lvl="1" indent="0">
              <a:lnSpc>
                <a:spcPct val="90000"/>
              </a:lnSpc>
              <a:buNone/>
            </a:pPr>
            <a:endParaRPr lang="en-US" altLang="en-US" u="sng" dirty="0">
              <a:ea typeface="ＭＳ Ｐゴシック" pitchFamily="34" charset="-128"/>
            </a:endParaRPr>
          </a:p>
          <a:p>
            <a:r>
              <a:rPr lang="en-US" sz="2000" b="1" dirty="0">
                <a:hlinkClick r:id="rId6">
                  <a:extLst>
                    <a:ext uri="{A12FA001-AC4F-418D-AE19-62706E023703}">
                      <ahyp:hlinkClr xmlns:ahyp="http://schemas.microsoft.com/office/drawing/2018/hyperlinkcolor" val="tx"/>
                    </a:ext>
                  </a:extLst>
                </a:hlinkClick>
              </a:rPr>
              <a:t>FDA Regulatory Pharmaceutical Fellowship</a:t>
            </a:r>
            <a:endParaRPr lang="en-US" sz="2000" b="1" dirty="0"/>
          </a:p>
          <a:p>
            <a:pPr lvl="1"/>
            <a:r>
              <a:rPr lang="en-US" sz="1800" dirty="0"/>
              <a:t>Includes rotations with the pharmaceutical industry</a:t>
            </a:r>
          </a:p>
          <a:p>
            <a:endParaRPr lang="en-US" sz="2000" b="1" dirty="0"/>
          </a:p>
        </p:txBody>
      </p:sp>
      <p:sp>
        <p:nvSpPr>
          <p:cNvPr id="5" name="Text Placeholder 4">
            <a:extLst>
              <a:ext uri="{FF2B5EF4-FFF2-40B4-BE49-F238E27FC236}">
                <a16:creationId xmlns:a16="http://schemas.microsoft.com/office/drawing/2014/main" id="{4F7947EA-9866-4E61-BAAE-3C09546A0C71}"/>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215818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71660"/>
            <a:ext cx="10972800" cy="1587479"/>
          </a:xfrm>
        </p:spPr>
        <p:txBody>
          <a:bodyPr>
            <a:noAutofit/>
          </a:bodyPr>
          <a:lstStyle/>
          <a:p>
            <a:pPr algn="ctr"/>
            <a:r>
              <a:rPr lang="en-US" sz="4000" dirty="0"/>
              <a:t>Junior Commissioned Officer Student Training and Extern Program (JRCOSTEP)</a:t>
            </a:r>
          </a:p>
        </p:txBody>
      </p:sp>
      <p:sp>
        <p:nvSpPr>
          <p:cNvPr id="4" name="Text Placeholder 3"/>
          <p:cNvSpPr>
            <a:spLocks noGrp="1"/>
          </p:cNvSpPr>
          <p:nvPr>
            <p:ph type="body" sz="quarter" idx="11"/>
          </p:nvPr>
        </p:nvSpPr>
        <p:spPr/>
        <p:txBody>
          <a:bodyPr/>
          <a:lstStyle/>
          <a:p>
            <a:r>
              <a:rPr lang="en-US" dirty="0"/>
              <a:t>USPHS Pharmacist Category</a:t>
            </a:r>
          </a:p>
        </p:txBody>
      </p:sp>
      <p:sp>
        <p:nvSpPr>
          <p:cNvPr id="5" name="Title 1"/>
          <p:cNvSpPr txBox="1">
            <a:spLocks/>
          </p:cNvSpPr>
          <p:nvPr/>
        </p:nvSpPr>
        <p:spPr>
          <a:xfrm>
            <a:off x="1550504" y="3059139"/>
            <a:ext cx="9090992" cy="2122461"/>
          </a:xfrm>
          <a:prstGeom prst="rect">
            <a:avLst/>
          </a:prstGeom>
        </p:spPr>
        <p:txBody>
          <a:bodyPr vert="horz" lIns="91440" tIns="45720" rIns="91440" bIns="45720" rtlCol="0" anchor="t" anchorCtr="0">
            <a:noAutofit/>
          </a:bodyPr>
          <a:lstStyle>
            <a:lvl1pPr algn="l" defTabSz="1219170" rtl="0" eaLnBrk="1" latinLnBrk="0" hangingPunct="1">
              <a:spcBef>
                <a:spcPct val="0"/>
              </a:spcBef>
              <a:buNone/>
              <a:defRPr sz="3200" b="1" kern="1200" baseline="0">
                <a:solidFill>
                  <a:schemeClr val="accent1"/>
                </a:solidFill>
                <a:latin typeface="+mj-lt"/>
                <a:ea typeface="+mj-ea"/>
                <a:cs typeface="+mj-cs"/>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br>
              <a:rPr kumimoji="0" lang="en-US" sz="2200" b="1" i="0" u="none" strike="noStrike" kern="1200" cap="none" spc="0" normalizeH="0" baseline="0" noProof="0" dirty="0">
                <a:ln>
                  <a:noFill/>
                </a:ln>
                <a:solidFill>
                  <a:srgbClr val="123342"/>
                </a:solidFill>
                <a:effectLst/>
                <a:uLnTx/>
                <a:uFillTx/>
                <a:latin typeface="Arial"/>
                <a:ea typeface="+mj-ea"/>
                <a:cs typeface="+mj-cs"/>
              </a:rPr>
            </a:br>
            <a:r>
              <a:rPr kumimoji="0" lang="en-US" sz="2800" b="1" i="0" u="none" strike="noStrike" kern="1200" cap="none" spc="0" normalizeH="0" baseline="0" noProof="0" dirty="0">
                <a:ln>
                  <a:noFill/>
                </a:ln>
                <a:solidFill>
                  <a:srgbClr val="6F8E9C"/>
                </a:solidFill>
                <a:effectLst/>
                <a:uLnTx/>
                <a:uFillTx/>
                <a:latin typeface="Arial"/>
                <a:ea typeface="+mj-ea"/>
                <a:cs typeface="+mj-cs"/>
              </a:rPr>
              <a:t>Are you looking for financial assistance during official school breaks while gaining valuable professional education for a public health career?</a:t>
            </a:r>
          </a:p>
        </p:txBody>
      </p:sp>
    </p:spTree>
    <p:extLst>
      <p:ext uri="{BB962C8B-B14F-4D97-AF65-F5344CB8AC3E}">
        <p14:creationId xmlns:p14="http://schemas.microsoft.com/office/powerpoint/2010/main" val="32279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941E0-DD5A-44BF-903F-C7076A7CD9A1}"/>
              </a:ext>
            </a:extLst>
          </p:cNvPr>
          <p:cNvSpPr>
            <a:spLocks noGrp="1"/>
          </p:cNvSpPr>
          <p:nvPr>
            <p:ph type="title"/>
          </p:nvPr>
        </p:nvSpPr>
        <p:spPr>
          <a:xfrm>
            <a:off x="609600" y="604379"/>
            <a:ext cx="10972800" cy="887356"/>
          </a:xfrm>
        </p:spPr>
        <p:txBody>
          <a:bodyPr/>
          <a:lstStyle/>
          <a:p>
            <a:r>
              <a:rPr lang="en-US" altLang="en-US" dirty="0">
                <a:solidFill>
                  <a:srgbClr val="123342"/>
                </a:solidFill>
                <a:ea typeface="ＭＳ Ｐゴシック" pitchFamily="34" charset="-128"/>
              </a:rPr>
              <a:t>JRCOSTEP Program Overview</a:t>
            </a:r>
            <a:endParaRPr lang="en-US" dirty="0"/>
          </a:p>
        </p:txBody>
      </p:sp>
      <p:sp>
        <p:nvSpPr>
          <p:cNvPr id="2" name="Content Placeholder 1">
            <a:extLst>
              <a:ext uri="{FF2B5EF4-FFF2-40B4-BE49-F238E27FC236}">
                <a16:creationId xmlns:a16="http://schemas.microsoft.com/office/drawing/2014/main" id="{AF249D77-7FA9-44D0-88F7-742FB3BD2693}"/>
              </a:ext>
            </a:extLst>
          </p:cNvPr>
          <p:cNvSpPr>
            <a:spLocks noGrp="1"/>
          </p:cNvSpPr>
          <p:nvPr>
            <p:ph idx="1"/>
          </p:nvPr>
        </p:nvSpPr>
        <p:spPr>
          <a:xfrm>
            <a:off x="609600" y="1491735"/>
            <a:ext cx="10972800" cy="4321991"/>
          </a:xfrm>
        </p:spPr>
        <p:txBody>
          <a:bodyPr/>
          <a:lstStyle/>
          <a:p>
            <a:r>
              <a:rPr lang="en-US" altLang="en-US" sz="2800" dirty="0">
                <a:solidFill>
                  <a:schemeClr val="tx1"/>
                </a:solidFill>
                <a:latin typeface="Arial" panose="020B0604020202020204" pitchFamily="34" charset="0"/>
                <a:cs typeface="Arial" panose="020B0604020202020204" pitchFamily="34" charset="0"/>
              </a:rPr>
              <a:t>Participants are employed 31 to 120 days as officers and trained by professionals who work at various federal government agencies around the country, which include:</a:t>
            </a:r>
          </a:p>
          <a:p>
            <a:pPr marL="234950" indent="0">
              <a:buNone/>
            </a:pPr>
            <a:endParaRPr lang="en-US" altLang="en-US" sz="2400" dirty="0">
              <a:solidFill>
                <a:schemeClr val="tx1"/>
              </a:solidFill>
              <a:latin typeface="Arial" panose="020B0604020202020204" pitchFamily="34" charset="0"/>
              <a:cs typeface="Arial" panose="020B0604020202020204" pitchFamily="34" charset="0"/>
            </a:endParaRPr>
          </a:p>
          <a:p>
            <a:pPr lvl="1">
              <a:defRPr/>
            </a:pPr>
            <a:r>
              <a:rPr lang="en-US" altLang="en-US" dirty="0">
                <a:solidFill>
                  <a:schemeClr val="tx1"/>
                </a:solidFill>
                <a:latin typeface="Arial" panose="020B0604020202020204" pitchFamily="34" charset="0"/>
                <a:cs typeface="Arial" panose="020B0604020202020204" pitchFamily="34" charset="0"/>
              </a:rPr>
              <a:t>Indian Health Service (IHS)</a:t>
            </a:r>
          </a:p>
          <a:p>
            <a:pPr lvl="1">
              <a:defRPr/>
            </a:pPr>
            <a:r>
              <a:rPr lang="en-US" altLang="en-US" dirty="0">
                <a:solidFill>
                  <a:schemeClr val="tx1"/>
                </a:solidFill>
                <a:latin typeface="Arial" panose="020B0604020202020204" pitchFamily="34" charset="0"/>
                <a:cs typeface="Arial" panose="020B0604020202020204" pitchFamily="34" charset="0"/>
              </a:rPr>
              <a:t>Food and Drug Administration (FDA)</a:t>
            </a:r>
          </a:p>
          <a:p>
            <a:pPr lvl="1">
              <a:defRPr/>
            </a:pPr>
            <a:r>
              <a:rPr lang="en-US" altLang="en-US" dirty="0">
                <a:solidFill>
                  <a:schemeClr val="tx1"/>
                </a:solidFill>
                <a:latin typeface="Arial" panose="020B0604020202020204" pitchFamily="34" charset="0"/>
                <a:cs typeface="Arial" panose="020B0604020202020204" pitchFamily="34" charset="0"/>
              </a:rPr>
              <a:t>National Institutes of Health (NIH)</a:t>
            </a:r>
          </a:p>
          <a:p>
            <a:pPr lvl="1">
              <a:defRPr/>
            </a:pPr>
            <a:r>
              <a:rPr lang="en-US" altLang="en-US" dirty="0">
                <a:solidFill>
                  <a:schemeClr val="tx1"/>
                </a:solidFill>
                <a:latin typeface="Arial" panose="020B0604020202020204" pitchFamily="34" charset="0"/>
                <a:cs typeface="Arial" panose="020B0604020202020204" pitchFamily="34" charset="0"/>
              </a:rPr>
              <a:t>Centers for Disease Control and Prevention (CDC)</a:t>
            </a:r>
          </a:p>
          <a:p>
            <a:pPr lvl="1">
              <a:defRPr/>
            </a:pPr>
            <a:r>
              <a:rPr lang="en-US" altLang="en-US" dirty="0">
                <a:solidFill>
                  <a:schemeClr val="tx1"/>
                </a:solidFill>
                <a:latin typeface="Arial" panose="020B0604020202020204" pitchFamily="34" charset="0"/>
                <a:cs typeface="Arial" panose="020B0604020202020204" pitchFamily="34" charset="0"/>
              </a:rPr>
              <a:t>Bureau of Prisons (BOP)</a:t>
            </a:r>
          </a:p>
          <a:p>
            <a:endParaRPr lang="en-US" dirty="0"/>
          </a:p>
        </p:txBody>
      </p:sp>
      <p:sp>
        <p:nvSpPr>
          <p:cNvPr id="5" name="Text Placeholder 4">
            <a:extLst>
              <a:ext uri="{FF2B5EF4-FFF2-40B4-BE49-F238E27FC236}">
                <a16:creationId xmlns:a16="http://schemas.microsoft.com/office/drawing/2014/main" id="{1073DF4D-3D7C-47AF-9797-286C0AB5BA3A}"/>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40364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A10D4-70BF-4138-BBB2-E5D1FBAB7360}"/>
              </a:ext>
            </a:extLst>
          </p:cNvPr>
          <p:cNvSpPr>
            <a:spLocks noGrp="1"/>
          </p:cNvSpPr>
          <p:nvPr>
            <p:ph type="title"/>
          </p:nvPr>
        </p:nvSpPr>
        <p:spPr>
          <a:xfrm>
            <a:off x="609600" y="720516"/>
            <a:ext cx="10972800" cy="887356"/>
          </a:xfrm>
        </p:spPr>
        <p:txBody>
          <a:bodyPr>
            <a:normAutofit fontScale="90000"/>
          </a:bodyPr>
          <a:lstStyle/>
          <a:p>
            <a:pPr lvl="0" defTabSz="914400">
              <a:lnSpc>
                <a:spcPct val="90000"/>
              </a:lnSpc>
              <a:spcBef>
                <a:spcPct val="20000"/>
              </a:spcBef>
            </a:pPr>
            <a:r>
              <a:rPr lang="en-US" altLang="en-US" sz="3600" dirty="0">
                <a:solidFill>
                  <a:srgbClr val="123342"/>
                </a:solidFill>
                <a:ea typeface="ＭＳ Ｐゴシック" pitchFamily="34" charset="-128"/>
                <a:cs typeface="+mn-cs"/>
              </a:rPr>
              <a:t>JRCOSTEP Program Overview </a:t>
            </a:r>
            <a:r>
              <a:rPr lang="en-US" altLang="en-US" dirty="0">
                <a:solidFill>
                  <a:srgbClr val="123342"/>
                </a:solidFill>
                <a:ea typeface="ＭＳ Ｐゴシック" pitchFamily="34" charset="-128"/>
              </a:rPr>
              <a:t>(continued)</a:t>
            </a:r>
            <a:br>
              <a:rPr lang="en-US" altLang="en-US" dirty="0">
                <a:solidFill>
                  <a:srgbClr val="00277E"/>
                </a:solidFill>
                <a:ea typeface="ＭＳ Ｐゴシック" pitchFamily="34" charset="-128"/>
                <a:cs typeface="+mn-cs"/>
              </a:rPr>
            </a:br>
            <a:endParaRPr lang="en-US" dirty="0"/>
          </a:p>
        </p:txBody>
      </p:sp>
      <p:sp>
        <p:nvSpPr>
          <p:cNvPr id="2" name="Content Placeholder 1">
            <a:extLst>
              <a:ext uri="{FF2B5EF4-FFF2-40B4-BE49-F238E27FC236}">
                <a16:creationId xmlns:a16="http://schemas.microsoft.com/office/drawing/2014/main" id="{E21CD69E-1B2B-46EF-8355-662BFDFCB886}"/>
              </a:ext>
            </a:extLst>
          </p:cNvPr>
          <p:cNvSpPr>
            <a:spLocks noGrp="1"/>
          </p:cNvSpPr>
          <p:nvPr>
            <p:ph idx="1"/>
          </p:nvPr>
        </p:nvSpPr>
        <p:spPr>
          <a:xfrm>
            <a:off x="609600" y="1607872"/>
            <a:ext cx="10972800" cy="3702774"/>
          </a:xfrm>
        </p:spPr>
        <p:txBody>
          <a:bodyPr>
            <a:normAutofit lnSpcReduction="10000"/>
          </a:bodyPr>
          <a:lstStyle/>
          <a:p>
            <a:r>
              <a:rPr lang="en-US" altLang="en-US" sz="2400" dirty="0">
                <a:solidFill>
                  <a:srgbClr val="000000"/>
                </a:solidFill>
                <a:ea typeface="ＭＳ Ｐゴシック" pitchFamily="34" charset="-128"/>
              </a:rPr>
              <a:t>Opportunity to serve the country while gaining valuable professional experience</a:t>
            </a:r>
          </a:p>
          <a:p>
            <a:r>
              <a:rPr lang="en-US" altLang="en-US" sz="2400" dirty="0">
                <a:solidFill>
                  <a:srgbClr val="000000"/>
                </a:solidFill>
                <a:ea typeface="ＭＳ Ｐゴシック" pitchFamily="34" charset="-128"/>
              </a:rPr>
              <a:t>Eligible after one year of health professional school</a:t>
            </a:r>
          </a:p>
          <a:p>
            <a:r>
              <a:rPr lang="en-US" altLang="en-US" sz="2400" dirty="0">
                <a:solidFill>
                  <a:srgbClr val="000000"/>
                </a:solidFill>
                <a:ea typeface="ＭＳ Ｐゴシック" pitchFamily="34" charset="-128"/>
              </a:rPr>
              <a:t>Competitive</a:t>
            </a:r>
          </a:p>
          <a:p>
            <a:r>
              <a:rPr lang="en-US" altLang="en-US" sz="2400" dirty="0">
                <a:solidFill>
                  <a:srgbClr val="000000"/>
                </a:solidFill>
                <a:ea typeface="ＭＳ Ｐゴシック" pitchFamily="34" charset="-128"/>
              </a:rPr>
              <a:t>Paid salary during externship (work 1 to 4 months during official school breaks)</a:t>
            </a:r>
          </a:p>
          <a:p>
            <a:r>
              <a:rPr lang="en-US" altLang="en-US" sz="2400" dirty="0">
                <a:solidFill>
                  <a:srgbClr val="000000"/>
                </a:solidFill>
                <a:ea typeface="ＭＳ Ｐゴシック" pitchFamily="34" charset="-128"/>
              </a:rPr>
              <a:t>No obligation after graduation</a:t>
            </a:r>
          </a:p>
          <a:p>
            <a:endParaRPr lang="en-US" altLang="en-US" sz="2400" dirty="0"/>
          </a:p>
          <a:p>
            <a:r>
              <a:rPr lang="en-US" altLang="en-US" sz="2400" dirty="0"/>
              <a:t>Learn more at:  </a:t>
            </a:r>
            <a:r>
              <a:rPr lang="en-US" altLang="en-US" sz="2400" dirty="0">
                <a:hlinkClick r:id="rId3"/>
              </a:rPr>
              <a:t>JRCOSTEP - </a:t>
            </a:r>
            <a:r>
              <a:rPr lang="en-US" altLang="en-US" sz="2400" dirty="0">
                <a:hlinkClick r:id="rId4"/>
              </a:rPr>
              <a:t>https://www.usphs.gov/students/</a:t>
            </a:r>
            <a:r>
              <a:rPr lang="en-US" altLang="en-US" sz="2400" dirty="0"/>
              <a:t> </a:t>
            </a:r>
            <a:endParaRPr lang="en-US" dirty="0"/>
          </a:p>
        </p:txBody>
      </p:sp>
      <p:sp>
        <p:nvSpPr>
          <p:cNvPr id="5" name="Text Placeholder 4">
            <a:extLst>
              <a:ext uri="{FF2B5EF4-FFF2-40B4-BE49-F238E27FC236}">
                <a16:creationId xmlns:a16="http://schemas.microsoft.com/office/drawing/2014/main" id="{2E3F485C-F41A-490D-8CC5-445202AECF77}"/>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5624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71660"/>
            <a:ext cx="10972800" cy="1486349"/>
          </a:xfrm>
        </p:spPr>
        <p:txBody>
          <a:bodyPr>
            <a:noAutofit/>
          </a:bodyPr>
          <a:lstStyle/>
          <a:p>
            <a:pPr algn="ctr"/>
            <a:r>
              <a:rPr lang="en-US" sz="4000" dirty="0"/>
              <a:t>Senior Commissioned Officer Student Training and Extern Program (SRCOSTEP)</a:t>
            </a:r>
          </a:p>
        </p:txBody>
      </p:sp>
      <p:sp>
        <p:nvSpPr>
          <p:cNvPr id="4" name="Text Placeholder 3"/>
          <p:cNvSpPr>
            <a:spLocks noGrp="1"/>
          </p:cNvSpPr>
          <p:nvPr>
            <p:ph type="body" sz="quarter" idx="11"/>
          </p:nvPr>
        </p:nvSpPr>
        <p:spPr/>
        <p:txBody>
          <a:bodyPr/>
          <a:lstStyle/>
          <a:p>
            <a:r>
              <a:rPr lang="en-US" dirty="0"/>
              <a:t>USPHS Pharmacist Category</a:t>
            </a:r>
          </a:p>
        </p:txBody>
      </p:sp>
      <p:sp>
        <p:nvSpPr>
          <p:cNvPr id="5" name="Title 1"/>
          <p:cNvSpPr txBox="1">
            <a:spLocks/>
          </p:cNvSpPr>
          <p:nvPr/>
        </p:nvSpPr>
        <p:spPr>
          <a:xfrm>
            <a:off x="1550504" y="3321290"/>
            <a:ext cx="9090992" cy="1486349"/>
          </a:xfrm>
          <a:prstGeom prst="rect">
            <a:avLst/>
          </a:prstGeom>
        </p:spPr>
        <p:txBody>
          <a:bodyPr vert="horz" lIns="91440" tIns="45720" rIns="91440" bIns="45720" rtlCol="0" anchor="t" anchorCtr="0">
            <a:noAutofit/>
          </a:bodyPr>
          <a:lstStyle>
            <a:lvl1pPr algn="l" defTabSz="1219170" rtl="0" eaLnBrk="1" latinLnBrk="0" hangingPunct="1">
              <a:spcBef>
                <a:spcPct val="0"/>
              </a:spcBef>
              <a:buNone/>
              <a:defRPr sz="3200" b="1" kern="1200" baseline="0">
                <a:solidFill>
                  <a:schemeClr val="accent1"/>
                </a:solidFill>
                <a:latin typeface="+mj-lt"/>
                <a:ea typeface="+mj-ea"/>
                <a:cs typeface="+mj-cs"/>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br>
              <a:rPr kumimoji="0" lang="en-US" sz="2200" b="1" i="0" u="none" strike="noStrike" kern="1200" cap="none" spc="0" normalizeH="0" baseline="0" noProof="0" dirty="0">
                <a:ln>
                  <a:noFill/>
                </a:ln>
                <a:solidFill>
                  <a:srgbClr val="123342"/>
                </a:solidFill>
                <a:effectLst/>
                <a:uLnTx/>
                <a:uFillTx/>
                <a:latin typeface="Arial"/>
                <a:ea typeface="+mj-ea"/>
                <a:cs typeface="+mj-cs"/>
              </a:rPr>
            </a:br>
            <a:r>
              <a:rPr kumimoji="0" lang="en-US" sz="2800" b="1" i="0" u="none" strike="noStrike" kern="1200" cap="none" spc="0" normalizeH="0" baseline="0" noProof="0" dirty="0">
                <a:ln>
                  <a:noFill/>
                </a:ln>
                <a:solidFill>
                  <a:srgbClr val="6F8E9C"/>
                </a:solidFill>
                <a:effectLst/>
                <a:uLnTx/>
                <a:uFillTx/>
                <a:latin typeface="Arial"/>
                <a:ea typeface="+mj-ea"/>
                <a:cs typeface="+mj-cs"/>
              </a:rPr>
              <a:t>Are you looking for financial assistance to complete your education for a public health career?</a:t>
            </a:r>
          </a:p>
        </p:txBody>
      </p:sp>
    </p:spTree>
    <p:extLst>
      <p:ext uri="{BB962C8B-B14F-4D97-AF65-F5344CB8AC3E}">
        <p14:creationId xmlns:p14="http://schemas.microsoft.com/office/powerpoint/2010/main" val="67742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BDA698-38E7-4FF8-AACB-84FA8DB66DF8}"/>
              </a:ext>
            </a:extLst>
          </p:cNvPr>
          <p:cNvSpPr>
            <a:spLocks noGrp="1"/>
          </p:cNvSpPr>
          <p:nvPr>
            <p:ph idx="1"/>
          </p:nvPr>
        </p:nvSpPr>
        <p:spPr>
          <a:xfrm>
            <a:off x="609600" y="1133331"/>
            <a:ext cx="10972800" cy="4492535"/>
          </a:xfrm>
        </p:spPr>
        <p:txBody>
          <a:bodyPr>
            <a:normAutofit lnSpcReduction="10000"/>
          </a:bodyPr>
          <a:lstStyle/>
          <a:p>
            <a:endParaRPr lang="en-US" sz="2400" dirty="0">
              <a:solidFill>
                <a:schemeClr val="tx1"/>
              </a:solidFill>
            </a:endParaRPr>
          </a:p>
          <a:p>
            <a:r>
              <a:rPr lang="en-US" sz="2800" dirty="0">
                <a:solidFill>
                  <a:schemeClr val="tx1"/>
                </a:solidFill>
              </a:rPr>
              <a:t>Selection is highly competitive.</a:t>
            </a:r>
          </a:p>
          <a:p>
            <a:pPr marL="234950" indent="0">
              <a:buNone/>
            </a:pPr>
            <a:endParaRPr lang="en-US" sz="2800" dirty="0">
              <a:solidFill>
                <a:schemeClr val="tx1"/>
              </a:solidFill>
            </a:endParaRPr>
          </a:p>
          <a:p>
            <a:r>
              <a:rPr lang="en-US" sz="2800" dirty="0">
                <a:solidFill>
                  <a:schemeClr val="tx1"/>
                </a:solidFill>
              </a:rPr>
              <a:t>Participants are full-time students about to begin final year of academic study or professional training in specific health disciplines.</a:t>
            </a:r>
          </a:p>
          <a:p>
            <a:pPr marL="234950" indent="0">
              <a:buNone/>
            </a:pPr>
            <a:endParaRPr lang="en-US" sz="2800" dirty="0">
              <a:solidFill>
                <a:schemeClr val="tx1"/>
              </a:solidFill>
            </a:endParaRPr>
          </a:p>
          <a:p>
            <a:r>
              <a:rPr lang="en-US" sz="2800" dirty="0">
                <a:solidFill>
                  <a:schemeClr val="tx1"/>
                </a:solidFill>
              </a:rPr>
              <a:t>Applicants selected will become Commissioned officers as an Ensign (O-1) in the U.S. Public Health Service (USPHS) for up to 12 months while finishing their education and training.</a:t>
            </a:r>
          </a:p>
          <a:p>
            <a:pPr marL="234950" indent="0">
              <a:buNone/>
            </a:pPr>
            <a:endParaRPr lang="en-US" sz="2400" dirty="0">
              <a:solidFill>
                <a:schemeClr val="tx1"/>
              </a:solidFill>
            </a:endParaRPr>
          </a:p>
          <a:p>
            <a:endParaRPr lang="en-US" b="1" dirty="0"/>
          </a:p>
        </p:txBody>
      </p:sp>
      <p:sp>
        <p:nvSpPr>
          <p:cNvPr id="4" name="Title 3">
            <a:extLst>
              <a:ext uri="{FF2B5EF4-FFF2-40B4-BE49-F238E27FC236}">
                <a16:creationId xmlns:a16="http://schemas.microsoft.com/office/drawing/2014/main" id="{E8931642-C0EC-4F0A-A8BF-78C07AA7804D}"/>
              </a:ext>
            </a:extLst>
          </p:cNvPr>
          <p:cNvSpPr>
            <a:spLocks noGrp="1"/>
          </p:cNvSpPr>
          <p:nvPr>
            <p:ph type="title"/>
          </p:nvPr>
        </p:nvSpPr>
        <p:spPr>
          <a:xfrm>
            <a:off x="609600" y="546218"/>
            <a:ext cx="10972800" cy="887356"/>
          </a:xfrm>
        </p:spPr>
        <p:txBody>
          <a:bodyPr>
            <a:normAutofit/>
          </a:bodyPr>
          <a:lstStyle/>
          <a:p>
            <a:r>
              <a:rPr lang="en-US" dirty="0"/>
              <a:t>SRCOSTEP Program Overview</a:t>
            </a:r>
          </a:p>
        </p:txBody>
      </p:sp>
      <p:sp>
        <p:nvSpPr>
          <p:cNvPr id="5" name="Text Placeholder 4">
            <a:extLst>
              <a:ext uri="{FF2B5EF4-FFF2-40B4-BE49-F238E27FC236}">
                <a16:creationId xmlns:a16="http://schemas.microsoft.com/office/drawing/2014/main" id="{64FF1583-46E4-4587-8BCC-1EBBA38C7922}"/>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342005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59659A-C7CA-4AB3-B282-219067935EAC}"/>
              </a:ext>
            </a:extLst>
          </p:cNvPr>
          <p:cNvSpPr>
            <a:spLocks noGrp="1"/>
          </p:cNvSpPr>
          <p:nvPr>
            <p:ph type="title"/>
          </p:nvPr>
        </p:nvSpPr>
        <p:spPr>
          <a:xfrm>
            <a:off x="609600" y="457563"/>
            <a:ext cx="10972800" cy="666283"/>
          </a:xfrm>
        </p:spPr>
        <p:txBody>
          <a:bodyPr>
            <a:normAutofit fontScale="90000"/>
          </a:bodyPr>
          <a:lstStyle/>
          <a:p>
            <a:r>
              <a:rPr lang="en-US" sz="4000" dirty="0">
                <a:solidFill>
                  <a:srgbClr val="123342"/>
                </a:solidFill>
                <a:ea typeface="ＭＳ Ｐゴシック" pitchFamily="34" charset="-128"/>
              </a:rPr>
              <a:t>SRCOSTEP Program Overview (continued)</a:t>
            </a:r>
            <a:br>
              <a:rPr lang="en-US" dirty="0">
                <a:solidFill>
                  <a:srgbClr val="00277E"/>
                </a:solidFill>
                <a:ea typeface="ＭＳ Ｐゴシック" pitchFamily="34" charset="-128"/>
              </a:rPr>
            </a:br>
            <a:endParaRPr lang="en-US" dirty="0"/>
          </a:p>
        </p:txBody>
      </p:sp>
      <p:sp>
        <p:nvSpPr>
          <p:cNvPr id="2" name="Content Placeholder 1">
            <a:extLst>
              <a:ext uri="{FF2B5EF4-FFF2-40B4-BE49-F238E27FC236}">
                <a16:creationId xmlns:a16="http://schemas.microsoft.com/office/drawing/2014/main" id="{3BB5882B-3E8B-46A8-B526-359F768C8CFF}"/>
              </a:ext>
            </a:extLst>
          </p:cNvPr>
          <p:cNvSpPr>
            <a:spLocks noGrp="1"/>
          </p:cNvSpPr>
          <p:nvPr>
            <p:ph idx="1"/>
          </p:nvPr>
        </p:nvSpPr>
        <p:spPr>
          <a:xfrm>
            <a:off x="609600" y="1305187"/>
            <a:ext cx="10972800" cy="4735800"/>
          </a:xfrm>
        </p:spPr>
        <p:txBody>
          <a:bodyPr>
            <a:noAutofit/>
          </a:bodyPr>
          <a:lstStyle/>
          <a:p>
            <a:r>
              <a:rPr lang="en-US" sz="2800" dirty="0"/>
              <a:t>Students entering their final year of graduate school or professional training get paid while in school in exchange for committing to enroll in the USPHS Commissioned Corps upon graduation. </a:t>
            </a:r>
          </a:p>
          <a:p>
            <a:r>
              <a:rPr lang="en-US" sz="2800" dirty="0"/>
              <a:t>Students receive the full basic pay salary and allowances of an Ensign (O-1) while in the program and are guaranteed a spot in the USPHS Commissioned Corps upon graduation.</a:t>
            </a:r>
          </a:p>
          <a:p>
            <a:r>
              <a:rPr lang="en-US" sz="2800" dirty="0">
                <a:solidFill>
                  <a:schemeClr val="tx1"/>
                </a:solidFill>
              </a:rPr>
              <a:t>Students receive full pay &amp; benefits of an active duty officer for up to 12 months while finishing their education and training. </a:t>
            </a:r>
            <a:endParaRPr lang="en-US" sz="2800" dirty="0"/>
          </a:p>
        </p:txBody>
      </p:sp>
      <p:sp>
        <p:nvSpPr>
          <p:cNvPr id="5" name="Text Placeholder 4">
            <a:extLst>
              <a:ext uri="{FF2B5EF4-FFF2-40B4-BE49-F238E27FC236}">
                <a16:creationId xmlns:a16="http://schemas.microsoft.com/office/drawing/2014/main" id="{97D0B2AA-091A-4A88-9672-67F52681377C}"/>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7775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U.S. PUBLIC HEALTH SERVICE COMMISSIONED CORPS </a:t>
            </a:r>
            <a:br>
              <a:rPr lang="en-US" dirty="0"/>
            </a:br>
            <a:r>
              <a:rPr lang="en-US" sz="2400" dirty="0">
                <a:solidFill>
                  <a:srgbClr val="6F8E9C"/>
                </a:solidFill>
              </a:rPr>
              <a:t>ABBREVIATED HISTORY</a:t>
            </a:r>
            <a:br>
              <a:rPr lang="en-US" dirty="0">
                <a:solidFill>
                  <a:srgbClr val="6F8E9C"/>
                </a:solidFill>
              </a:rPr>
            </a:br>
            <a:endParaRPr lang="en-US" dirty="0">
              <a:solidFill>
                <a:srgbClr val="6F8E9C"/>
              </a:solidFill>
            </a:endParaRPr>
          </a:p>
        </p:txBody>
      </p:sp>
      <p:sp>
        <p:nvSpPr>
          <p:cNvPr id="4" name="Text Placeholder 3">
            <a:extLst>
              <a:ext uri="{C183D7F6-B498-43B3-948B-1728B52AA6E4}">
                <adec:decorative xmlns:adec="http://schemas.microsoft.com/office/drawing/2017/decorative" val="1"/>
              </a:ext>
            </a:extLst>
          </p:cNvPr>
          <p:cNvSpPr>
            <a:spLocks noGrp="1"/>
          </p:cNvSpPr>
          <p:nvPr>
            <p:ph type="body" sz="quarter" idx="11"/>
          </p:nvPr>
        </p:nvSpPr>
        <p:spPr/>
        <p:txBody>
          <a:bodyPr/>
          <a:lstStyle/>
          <a:p>
            <a:r>
              <a:rPr lang="en-US" dirty="0"/>
              <a:t>USPHS Pharmacist Category</a:t>
            </a:r>
          </a:p>
        </p:txBody>
      </p:sp>
      <p:pic>
        <p:nvPicPr>
          <p:cNvPr id="6" name="Picture 2" descr="Image result for public health service commissioned corps phot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046" y="1995696"/>
            <a:ext cx="3389039" cy="4057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4331316" y="1613606"/>
            <a:ext cx="7534697" cy="4821833"/>
          </a:xfrm>
          <a:prstGeom prst="rect">
            <a:avLst/>
          </a:prstGeom>
          <a:noFill/>
          <a:ln w="9525">
            <a:noFill/>
            <a:miter lim="800000"/>
            <a:headEnd/>
            <a:tailEnd/>
          </a:ln>
        </p:spPr>
        <p:txBody>
          <a:bodyPr wrap="square">
            <a:spAutoFit/>
          </a:bodyPr>
          <a:lstStyle/>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1798</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Act for the Relief of Sick and Disabled Seamen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1870</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Marine Hospital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First Supervising Surgeon (later Surgeon General)</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Dr. John Maynard Woodworth</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1878</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National Quarantine Act</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1889</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Legislation created the USPHS Commissioned Corps </a:t>
            </a:r>
          </a:p>
          <a:p>
            <a:pPr marL="457200" marR="0" lvl="0" indent="-457200" algn="l" defTabSz="914400" rtl="0" eaLnBrk="1" fontAlgn="auto" latinLnBrk="0" hangingPunct="1">
              <a:lnSpc>
                <a:spcPct val="100000"/>
              </a:lnSpc>
              <a:spcBef>
                <a:spcPts val="0"/>
              </a:spcBef>
              <a:spcAft>
                <a:spcPts val="800"/>
              </a:spcAft>
              <a:buClrTx/>
              <a:buSzTx/>
              <a:buFontTx/>
              <a:buAutoNum type="arabicPlain" startAt="1912"/>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Public Health Service (with broadened powers)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1930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Parker Act:  Expanded Public Health Service to Non-Physicians</a:t>
            </a:r>
          </a:p>
          <a:p>
            <a:pPr marL="11" marR="0" lvl="1"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1955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Establishment of the Indian Health Service</a:t>
            </a:r>
          </a:p>
          <a:p>
            <a:pPr marL="457211" marR="0" lvl="1" indent="-457200" algn="l" defTabSz="914400" rtl="0" eaLnBrk="1" fontAlgn="auto" latinLnBrk="0" hangingPunct="1">
              <a:lnSpc>
                <a:spcPct val="100000"/>
              </a:lnSpc>
              <a:spcBef>
                <a:spcPts val="0"/>
              </a:spcBef>
              <a:spcAft>
                <a:spcPts val="800"/>
              </a:spcAft>
              <a:buClrTx/>
              <a:buSzTx/>
              <a:buFontTx/>
              <a:buAutoNum type="arabicPlain" startAt="1979"/>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Department of Health and Human Services established</a:t>
            </a:r>
          </a:p>
          <a:p>
            <a:pPr marL="11" marR="0" lvl="1"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1999</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First Dedicated Disaster Response Mission for the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USPHS Commissioned Corps (20,000 Kosovo refugees)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875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16681"/>
            <a:ext cx="10972800" cy="596890"/>
          </a:xfrm>
        </p:spPr>
        <p:txBody>
          <a:bodyPr/>
          <a:lstStyle/>
          <a:p>
            <a:r>
              <a:rPr lang="en-US" dirty="0"/>
              <a:t>SRCOSTEP Program Overview (continued)</a:t>
            </a:r>
          </a:p>
        </p:txBody>
      </p:sp>
      <p:sp>
        <p:nvSpPr>
          <p:cNvPr id="2" name="Content Placeholder 1"/>
          <p:cNvSpPr>
            <a:spLocks noGrp="1"/>
          </p:cNvSpPr>
          <p:nvPr>
            <p:ph idx="1"/>
          </p:nvPr>
        </p:nvSpPr>
        <p:spPr>
          <a:xfrm>
            <a:off x="609600" y="1249367"/>
            <a:ext cx="10972800" cy="4697505"/>
          </a:xfrm>
        </p:spPr>
        <p:txBody>
          <a:bodyPr>
            <a:normAutofit lnSpcReduction="10000"/>
          </a:bodyPr>
          <a:lstStyle/>
          <a:p>
            <a:r>
              <a:rPr lang="en-US" sz="2600" dirty="0">
                <a:solidFill>
                  <a:schemeClr val="tx1"/>
                </a:solidFill>
              </a:rPr>
              <a:t>Service obligation is equal to twice the time sponsored and completed upon graduation at various federal agencies around the country, which include:</a:t>
            </a:r>
          </a:p>
          <a:p>
            <a:pPr lvl="1">
              <a:buClr>
                <a:srgbClr val="123342"/>
              </a:buClr>
              <a:defRPr/>
            </a:pPr>
            <a:r>
              <a:rPr lang="en-US" altLang="en-US" sz="2600" dirty="0">
                <a:solidFill>
                  <a:srgbClr val="000000"/>
                </a:solidFill>
                <a:cs typeface="Arial" panose="020B0604020202020204" pitchFamily="34" charset="0"/>
              </a:rPr>
              <a:t>Bureau of Prisons (BOP)</a:t>
            </a:r>
          </a:p>
          <a:p>
            <a:pPr lvl="1">
              <a:buClr>
                <a:srgbClr val="123342"/>
              </a:buClr>
              <a:defRPr/>
            </a:pPr>
            <a:r>
              <a:rPr lang="en-US" altLang="en-US" sz="2600" dirty="0">
                <a:solidFill>
                  <a:srgbClr val="000000"/>
                </a:solidFill>
                <a:cs typeface="Arial" panose="020B0604020202020204" pitchFamily="34" charset="0"/>
              </a:rPr>
              <a:t>Indian Health Service (IHS)</a:t>
            </a:r>
          </a:p>
          <a:p>
            <a:pPr lvl="1">
              <a:buClr>
                <a:srgbClr val="123342"/>
              </a:buClr>
              <a:defRPr/>
            </a:pPr>
            <a:r>
              <a:rPr lang="en-US" altLang="en-US" sz="2600" dirty="0">
                <a:solidFill>
                  <a:srgbClr val="000000"/>
                </a:solidFill>
                <a:cs typeface="Arial" panose="020B0604020202020204" pitchFamily="34" charset="0"/>
              </a:rPr>
              <a:t>ICE Health Service Corps (IHSC)</a:t>
            </a:r>
            <a:endParaRPr lang="en-US" sz="2600" dirty="0">
              <a:solidFill>
                <a:schemeClr val="tx1"/>
              </a:solidFill>
            </a:endParaRPr>
          </a:p>
          <a:p>
            <a:pPr>
              <a:defRPr/>
            </a:pPr>
            <a:r>
              <a:rPr lang="en-US" sz="2600" dirty="0">
                <a:solidFill>
                  <a:schemeClr val="tx1"/>
                </a:solidFill>
              </a:rPr>
              <a:t>For example, Nine months of financial support equals 18 months of employment with the sponsoring Agency . To continue in a career as a USPHS Commissioned officer, SRCOSTEP participants must concurrently complete a 24-month obligation upon graduation.</a:t>
            </a:r>
          </a:p>
          <a:p>
            <a:r>
              <a:rPr lang="en-US" altLang="en-US" sz="2600" dirty="0">
                <a:solidFill>
                  <a:srgbClr val="000000"/>
                </a:solidFill>
                <a:ea typeface="ＭＳ Ｐゴシック" pitchFamily="34" charset="-128"/>
              </a:rPr>
              <a:t>Learn more at: </a:t>
            </a:r>
            <a:r>
              <a:rPr lang="en-US" altLang="en-US" sz="2600" u="sng" dirty="0">
                <a:solidFill>
                  <a:srgbClr val="000000"/>
                </a:solidFill>
                <a:ea typeface="ＭＳ Ｐゴシック" pitchFamily="34" charset="-128"/>
              </a:rPr>
              <a:t>SRCOSTEP </a:t>
            </a:r>
            <a:r>
              <a:rPr lang="en-US" altLang="en-US" sz="2600" u="sng" dirty="0">
                <a:hlinkClick r:id="rId3"/>
              </a:rPr>
              <a:t>- </a:t>
            </a:r>
            <a:r>
              <a:rPr lang="en-US" altLang="en-US" sz="2600" u="sng" dirty="0">
                <a:hlinkClick r:id="rId4"/>
              </a:rPr>
              <a:t>https</a:t>
            </a:r>
            <a:r>
              <a:rPr lang="en-US" altLang="en-US" sz="2600" dirty="0">
                <a:hlinkClick r:id="rId4"/>
              </a:rPr>
              <a:t>://www.usphs.gov/students/</a:t>
            </a:r>
            <a:r>
              <a:rPr lang="en-US" altLang="en-US" sz="2600" dirty="0"/>
              <a:t> </a:t>
            </a:r>
            <a:endParaRPr lang="en-US" sz="2600" dirty="0"/>
          </a:p>
          <a:p>
            <a:pPr marL="234950" indent="0">
              <a:buNone/>
            </a:pPr>
            <a:endParaRPr lang="en-US" dirty="0"/>
          </a:p>
        </p:txBody>
      </p:sp>
      <p:sp>
        <p:nvSpPr>
          <p:cNvPr id="5" name="Text Placeholder 4">
            <a:extLs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2800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lstStyle/>
          <a:p>
            <a:r>
              <a:rPr lang="en-US" dirty="0"/>
              <a:t>Join Our Noble Effort</a:t>
            </a:r>
          </a:p>
        </p:txBody>
      </p:sp>
      <p:sp>
        <p:nvSpPr>
          <p:cNvPr id="4" name="Content Placeholder 3">
            <a:extLst>
              <a:ext uri="{FF2B5EF4-FFF2-40B4-BE49-F238E27FC236}">
                <a16:creationId xmlns:a16="http://schemas.microsoft.com/office/drawing/2014/main" id="{70E02DF8-D83A-456E-93E3-67AD52901684}"/>
              </a:ext>
            </a:extLst>
          </p:cNvPr>
          <p:cNvSpPr>
            <a:spLocks noGrp="1"/>
          </p:cNvSpPr>
          <p:nvPr>
            <p:ph idx="1"/>
          </p:nvPr>
        </p:nvSpPr>
        <p:spPr>
          <a:xfrm>
            <a:off x="609600" y="1126541"/>
            <a:ext cx="10972800" cy="4567265"/>
          </a:xfrm>
        </p:spPr>
        <p:txBody>
          <a:bodyPr>
            <a:normAutofit/>
          </a:bodyPr>
          <a:lstStyle/>
          <a:p>
            <a:pPr marL="0" indent="0" algn="just">
              <a:buNone/>
            </a:pPr>
            <a:r>
              <a:rPr lang="en-US" sz="1600" dirty="0">
                <a:latin typeface="+mj-lt"/>
              </a:rPr>
              <a:t>The USPHS Commissioned Corps offers rewarding careers for public health professionals who desire to protect and promote our nation’s health and treat those most in need.</a:t>
            </a:r>
            <a:endParaRPr lang="en-US" sz="1600" dirty="0">
              <a:solidFill>
                <a:schemeClr val="accent1"/>
              </a:solidFill>
              <a:latin typeface="+mj-lt"/>
              <a:cs typeface="Arial" panose="020B0604020202020204" pitchFamily="34" charset="0"/>
            </a:endParaRPr>
          </a:p>
          <a:p>
            <a:pPr marL="0" indent="0" algn="just">
              <a:buNone/>
            </a:pPr>
            <a:endParaRPr lang="en-US" sz="1600" dirty="0">
              <a:latin typeface="+mj-lt"/>
            </a:endParaRPr>
          </a:p>
          <a:p>
            <a:pPr marL="0" indent="0" algn="just">
              <a:buNone/>
            </a:pPr>
            <a:r>
              <a:rPr lang="en-US" sz="1600" dirty="0">
                <a:latin typeface="+mj-lt"/>
              </a:rPr>
              <a:t>We are recruiting service-driven clinicians and public health professionals in 11 different categories, including physicians, nurses, pharmacists, dentists and veterinarians to serve in Regular Corps. </a:t>
            </a:r>
          </a:p>
          <a:p>
            <a:pPr marL="0" indent="0" algn="just">
              <a:buNone/>
            </a:pPr>
            <a:endParaRPr lang="en-US" sz="1600" dirty="0">
              <a:latin typeface="+mj-lt"/>
            </a:endParaRPr>
          </a:p>
          <a:p>
            <a:pPr marL="0" indent="0" algn="just">
              <a:buNone/>
            </a:pPr>
            <a:r>
              <a:rPr lang="en-US" sz="1600" dirty="0">
                <a:latin typeface="+mj-lt"/>
              </a:rPr>
              <a:t>Learn more by visiting </a:t>
            </a:r>
            <a:r>
              <a:rPr lang="en-US" sz="1600" u="sng" dirty="0">
                <a:solidFill>
                  <a:srgbClr val="0070C0"/>
                </a:solidFill>
                <a:latin typeface="+mj-lt"/>
              </a:rPr>
              <a:t>USPHS.gov</a:t>
            </a:r>
            <a:r>
              <a:rPr lang="en-US" sz="1600" dirty="0">
                <a:latin typeface="+mj-lt"/>
              </a:rPr>
              <a:t>. </a:t>
            </a:r>
          </a:p>
          <a:p>
            <a:pPr marL="234950" indent="0">
              <a:buNone/>
            </a:pPr>
            <a:endParaRPr lang="en-US" sz="2000" dirty="0">
              <a:cs typeface="Arial"/>
            </a:endParaRPr>
          </a:p>
          <a:p>
            <a:pPr marL="0" indent="0">
              <a:buNone/>
            </a:pPr>
            <a:endParaRPr lang="en-US" sz="2400" b="1" dirty="0">
              <a:solidFill>
                <a:schemeClr val="accent1"/>
              </a:solidFill>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32F4B1B9-0A36-4DD9-93B5-E326D99CB736}"/>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
        <p:nvSpPr>
          <p:cNvPr id="2" name="TextBox 1">
            <a:extLst>
              <a:ext uri="{FF2B5EF4-FFF2-40B4-BE49-F238E27FC236}">
                <a16:creationId xmlns:a16="http://schemas.microsoft.com/office/drawing/2014/main" id="{E125AB18-56C4-45BB-A61B-68842C12C038}"/>
              </a:ext>
            </a:extLst>
          </p:cNvPr>
          <p:cNvSpPr txBox="1"/>
          <p:nvPr/>
        </p:nvSpPr>
        <p:spPr>
          <a:xfrm>
            <a:off x="647235" y="3142955"/>
            <a:ext cx="2067337" cy="646331"/>
          </a:xfrm>
          <a:prstGeom prst="rect">
            <a:avLst/>
          </a:prstGeom>
          <a:noFill/>
        </p:spPr>
        <p:txBody>
          <a:bodyPr wrap="square" rtlCol="0">
            <a:spAutoFit/>
          </a:bodyPr>
          <a:lstStyle/>
          <a:p>
            <a:endParaRPr lang="en-US" b="1" dirty="0"/>
          </a:p>
          <a:p>
            <a:r>
              <a:rPr lang="en-US" b="1" dirty="0"/>
              <a:t>Career Growth</a:t>
            </a:r>
          </a:p>
        </p:txBody>
      </p:sp>
      <p:sp>
        <p:nvSpPr>
          <p:cNvPr id="3" name="TextBox 2">
            <a:extLst>
              <a:ext uri="{FF2B5EF4-FFF2-40B4-BE49-F238E27FC236}">
                <a16:creationId xmlns:a16="http://schemas.microsoft.com/office/drawing/2014/main" id="{6B6534CD-530D-4FDB-B85A-30D93438E6E7}"/>
              </a:ext>
            </a:extLst>
          </p:cNvPr>
          <p:cNvSpPr txBox="1"/>
          <p:nvPr/>
        </p:nvSpPr>
        <p:spPr>
          <a:xfrm>
            <a:off x="633179" y="3547510"/>
            <a:ext cx="3290780" cy="2308324"/>
          </a:xfrm>
          <a:prstGeom prst="rect">
            <a:avLst/>
          </a:prstGeom>
          <a:noFill/>
        </p:spPr>
        <p:txBody>
          <a:bodyPr wrap="square" rtlCol="0">
            <a:spAutoFit/>
          </a:bodyPr>
          <a:lstStyle/>
          <a:p>
            <a:endParaRPr lang="en-US" dirty="0"/>
          </a:p>
          <a:p>
            <a:r>
              <a:rPr lang="en-US" dirty="0"/>
              <a:t>Professional Development</a:t>
            </a:r>
          </a:p>
          <a:p>
            <a:r>
              <a:rPr lang="en-US" dirty="0"/>
              <a:t>Leadership Training</a:t>
            </a:r>
          </a:p>
          <a:p>
            <a:r>
              <a:rPr lang="en-US" dirty="0"/>
              <a:t>Mentorship</a:t>
            </a:r>
          </a:p>
          <a:p>
            <a:r>
              <a:rPr lang="en-US" dirty="0"/>
              <a:t>Assignment Mobility </a:t>
            </a:r>
          </a:p>
          <a:p>
            <a:r>
              <a:rPr lang="en-US" dirty="0"/>
              <a:t>Continuing Education Credits</a:t>
            </a:r>
          </a:p>
          <a:p>
            <a:r>
              <a:rPr lang="en-US" dirty="0"/>
              <a:t>Post-9/11 GI Bill</a:t>
            </a:r>
          </a:p>
          <a:p>
            <a:endParaRPr lang="en-US" dirty="0"/>
          </a:p>
        </p:txBody>
      </p:sp>
      <p:sp>
        <p:nvSpPr>
          <p:cNvPr id="8" name="TextBox 7">
            <a:extLst>
              <a:ext uri="{FF2B5EF4-FFF2-40B4-BE49-F238E27FC236}">
                <a16:creationId xmlns:a16="http://schemas.microsoft.com/office/drawing/2014/main" id="{BC4AEB87-F59B-4852-86B8-9834F80C3024}"/>
              </a:ext>
            </a:extLst>
          </p:cNvPr>
          <p:cNvSpPr txBox="1"/>
          <p:nvPr/>
        </p:nvSpPr>
        <p:spPr>
          <a:xfrm>
            <a:off x="4516341" y="3142956"/>
            <a:ext cx="2705863" cy="646331"/>
          </a:xfrm>
          <a:prstGeom prst="rect">
            <a:avLst/>
          </a:prstGeom>
          <a:noFill/>
        </p:spPr>
        <p:txBody>
          <a:bodyPr wrap="square" rtlCol="0">
            <a:spAutoFit/>
          </a:bodyPr>
          <a:lstStyle/>
          <a:p>
            <a:endParaRPr lang="en-US" b="1" dirty="0"/>
          </a:p>
          <a:p>
            <a:r>
              <a:rPr lang="en-US" b="1" dirty="0"/>
              <a:t>Financial Incentives</a:t>
            </a:r>
          </a:p>
        </p:txBody>
      </p:sp>
      <p:sp>
        <p:nvSpPr>
          <p:cNvPr id="5" name="TextBox 4">
            <a:extLst>
              <a:ext uri="{FF2B5EF4-FFF2-40B4-BE49-F238E27FC236}">
                <a16:creationId xmlns:a16="http://schemas.microsoft.com/office/drawing/2014/main" id="{DE578A0C-0BF2-4BE7-BC9F-F4135C441DA8}"/>
              </a:ext>
            </a:extLst>
          </p:cNvPr>
          <p:cNvSpPr txBox="1"/>
          <p:nvPr/>
        </p:nvSpPr>
        <p:spPr>
          <a:xfrm>
            <a:off x="4516341" y="3897022"/>
            <a:ext cx="3979862" cy="1477328"/>
          </a:xfrm>
          <a:prstGeom prst="rect">
            <a:avLst/>
          </a:prstGeom>
          <a:noFill/>
        </p:spPr>
        <p:txBody>
          <a:bodyPr wrap="square" rtlCol="0">
            <a:spAutoFit/>
          </a:bodyPr>
          <a:lstStyle/>
          <a:p>
            <a:r>
              <a:rPr lang="en-US" dirty="0"/>
              <a:t>Competitive Compensation Package</a:t>
            </a:r>
          </a:p>
          <a:p>
            <a:r>
              <a:rPr lang="en-US" dirty="0"/>
              <a:t>Housing Allowance  </a:t>
            </a:r>
          </a:p>
          <a:p>
            <a:r>
              <a:rPr lang="en-US" dirty="0"/>
              <a:t>Comprehensive Health Care </a:t>
            </a:r>
          </a:p>
          <a:p>
            <a:r>
              <a:rPr lang="en-US" dirty="0"/>
              <a:t>401k-Style Retirement Plan</a:t>
            </a:r>
          </a:p>
          <a:p>
            <a:r>
              <a:rPr lang="en-US" dirty="0"/>
              <a:t>Life Insurance &amp; Survivor Benefits </a:t>
            </a:r>
          </a:p>
        </p:txBody>
      </p:sp>
      <p:sp>
        <p:nvSpPr>
          <p:cNvPr id="9" name="TextBox 8">
            <a:extLst>
              <a:ext uri="{FF2B5EF4-FFF2-40B4-BE49-F238E27FC236}">
                <a16:creationId xmlns:a16="http://schemas.microsoft.com/office/drawing/2014/main" id="{69DE5FB6-A985-4EA9-9DCC-73BC674CCAD7}"/>
              </a:ext>
            </a:extLst>
          </p:cNvPr>
          <p:cNvSpPr txBox="1"/>
          <p:nvPr/>
        </p:nvSpPr>
        <p:spPr>
          <a:xfrm>
            <a:off x="8758406" y="3142955"/>
            <a:ext cx="2874626" cy="646331"/>
          </a:xfrm>
          <a:prstGeom prst="rect">
            <a:avLst/>
          </a:prstGeom>
          <a:noFill/>
        </p:spPr>
        <p:txBody>
          <a:bodyPr wrap="square" rtlCol="0">
            <a:spAutoFit/>
          </a:bodyPr>
          <a:lstStyle/>
          <a:p>
            <a:endParaRPr lang="en-US" b="1" dirty="0"/>
          </a:p>
          <a:p>
            <a:r>
              <a:rPr lang="en-US" b="1" dirty="0"/>
              <a:t>Work/Life Balance</a:t>
            </a:r>
          </a:p>
        </p:txBody>
      </p:sp>
      <p:sp>
        <p:nvSpPr>
          <p:cNvPr id="15" name="TextBox 14">
            <a:extLst>
              <a:ext uri="{FF2B5EF4-FFF2-40B4-BE49-F238E27FC236}">
                <a16:creationId xmlns:a16="http://schemas.microsoft.com/office/drawing/2014/main" id="{BDC1E999-4507-479A-BCB8-8CA89882C5C6}"/>
              </a:ext>
            </a:extLst>
          </p:cNvPr>
          <p:cNvSpPr txBox="1"/>
          <p:nvPr/>
        </p:nvSpPr>
        <p:spPr>
          <a:xfrm>
            <a:off x="8758406" y="3343025"/>
            <a:ext cx="3077155" cy="2308324"/>
          </a:xfrm>
          <a:prstGeom prst="rect">
            <a:avLst/>
          </a:prstGeom>
          <a:noFill/>
        </p:spPr>
        <p:txBody>
          <a:bodyPr wrap="square" rtlCol="0">
            <a:spAutoFit/>
          </a:bodyPr>
          <a:lstStyle/>
          <a:p>
            <a:endParaRPr lang="en-US" dirty="0"/>
          </a:p>
          <a:p>
            <a:endParaRPr lang="en-US" dirty="0"/>
          </a:p>
          <a:p>
            <a:r>
              <a:rPr lang="en-US" dirty="0"/>
              <a:t>30 Days of Paid Vacation</a:t>
            </a:r>
          </a:p>
          <a:p>
            <a:pPr fontAlgn="base"/>
            <a:r>
              <a:rPr lang="en-US" dirty="0"/>
              <a:t>Paid Sick Leave</a:t>
            </a:r>
          </a:p>
          <a:p>
            <a:pPr fontAlgn="base"/>
            <a:r>
              <a:rPr lang="en-US" dirty="0"/>
              <a:t>Paid Maternity Leave</a:t>
            </a:r>
          </a:p>
          <a:p>
            <a:pPr fontAlgn="base"/>
            <a:r>
              <a:rPr lang="en-US" dirty="0"/>
              <a:t>Paid Paternity Leave</a:t>
            </a:r>
          </a:p>
          <a:p>
            <a:pPr fontAlgn="base"/>
            <a:r>
              <a:rPr lang="en-US" dirty="0"/>
              <a:t>Paid Federal Holidays</a:t>
            </a:r>
          </a:p>
          <a:p>
            <a:endParaRPr lang="en-US" dirty="0"/>
          </a:p>
        </p:txBody>
      </p:sp>
    </p:spTree>
    <p:extLst>
      <p:ext uri="{BB962C8B-B14F-4D97-AF65-F5344CB8AC3E}">
        <p14:creationId xmlns:p14="http://schemas.microsoft.com/office/powerpoint/2010/main" val="21015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Learn More:</a:t>
            </a:r>
          </a:p>
        </p:txBody>
      </p:sp>
      <p:sp>
        <p:nvSpPr>
          <p:cNvPr id="3" name="Text Placeholder 2"/>
          <p:cNvSpPr>
            <a:spLocks noGrp="1"/>
          </p:cNvSpPr>
          <p:nvPr>
            <p:ph type="body" sz="quarter" idx="10"/>
          </p:nvPr>
        </p:nvSpPr>
        <p:spPr>
          <a:xfrm>
            <a:off x="914400" y="2290715"/>
            <a:ext cx="7506586" cy="2411914"/>
          </a:xfrm>
        </p:spPr>
        <p:txBody>
          <a:bodyPr>
            <a:normAutofit/>
          </a:bodyPr>
          <a:lstStyle/>
          <a:p>
            <a:pPr marL="342900" indent="-342900">
              <a:buFont typeface="Arial" panose="020B0604020202020204" pitchFamily="34" charset="0"/>
              <a:buChar char="•"/>
            </a:pPr>
            <a:r>
              <a:rPr lang="en-US" dirty="0"/>
              <a:t>For more information, call 1-888-225-3302 or visit:</a:t>
            </a:r>
          </a:p>
          <a:p>
            <a:pPr marL="1333475" lvl="1" indent="-342900">
              <a:buFont typeface="Arial" panose="020B0604020202020204" pitchFamily="34" charset="0"/>
              <a:buChar char="•"/>
            </a:pPr>
            <a:r>
              <a:rPr lang="en-US" dirty="0">
                <a:solidFill>
                  <a:schemeClr val="bg2"/>
                </a:solidFill>
              </a:rPr>
              <a:t>www.usphs.gov</a:t>
            </a:r>
          </a:p>
          <a:p>
            <a:pPr marL="1333475" lvl="1" indent="-342900">
              <a:buFont typeface="Arial" panose="020B0604020202020204" pitchFamily="34" charset="0"/>
              <a:buChar char="•"/>
            </a:pPr>
            <a:r>
              <a:rPr lang="en-US" dirty="0">
                <a:solidFill>
                  <a:schemeClr val="bg2"/>
                </a:solidFill>
              </a:rPr>
              <a:t>www.usphs.gov/professions/pharmacist</a:t>
            </a:r>
          </a:p>
          <a:p>
            <a:pPr marL="1333475" lvl="1" indent="-342900">
              <a:buFont typeface="Arial" panose="020B0604020202020204" pitchFamily="34" charset="0"/>
              <a:buChar char="•"/>
            </a:pPr>
            <a:r>
              <a:rPr lang="en-US" dirty="0">
                <a:solidFill>
                  <a:schemeClr val="bg2"/>
                </a:solidFill>
              </a:rPr>
              <a:t>#USPHS</a:t>
            </a:r>
          </a:p>
          <a:p>
            <a:pPr marL="1333475" lvl="1" indent="-342900">
              <a:buFont typeface="Arial" panose="020B0604020202020204" pitchFamily="34" charset="0"/>
              <a:buChar char="•"/>
            </a:pPr>
            <a:r>
              <a:rPr lang="en-US" dirty="0">
                <a:solidFill>
                  <a:schemeClr val="bg2"/>
                </a:solidFill>
              </a:rPr>
              <a:t>@USPHSPharmacy</a:t>
            </a:r>
          </a:p>
          <a:p>
            <a:pPr marL="342900" indent="-342900">
              <a:buFont typeface="Arial" panose="020B0604020202020204" pitchFamily="34" charset="0"/>
              <a:buChar char="•"/>
            </a:pPr>
            <a:endParaRPr lang="en-US" dirty="0"/>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45287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A4F3-91A3-A64B-80E1-90AE3927908F}"/>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2DC2D60D-DC79-6C47-BD6F-1C89619888F5}"/>
              </a:ext>
            </a:extLst>
          </p:cNvPr>
          <p:cNvSpPr>
            <a:spLocks noGrp="1"/>
          </p:cNvSpPr>
          <p:nvPr>
            <p:ph type="body" sz="quarter" idx="10"/>
          </p:nvPr>
        </p:nvSpPr>
        <p:spPr/>
        <p:txBody>
          <a:bodyPr/>
          <a:lstStyle/>
          <a:p>
            <a:r>
              <a:rPr lang="en-US" dirty="0"/>
              <a:t>Name</a:t>
            </a:r>
          </a:p>
          <a:p>
            <a:r>
              <a:rPr lang="en-US" dirty="0"/>
              <a:t>Title</a:t>
            </a:r>
          </a:p>
          <a:p>
            <a:r>
              <a:rPr lang="en-US" dirty="0"/>
              <a:t>Phone number</a:t>
            </a:r>
          </a:p>
          <a:p>
            <a:r>
              <a:rPr lang="en-US" dirty="0"/>
              <a:t>Email</a:t>
            </a:r>
          </a:p>
        </p:txBody>
      </p:sp>
      <p:sp>
        <p:nvSpPr>
          <p:cNvPr id="4" name="Text Placeholder 3">
            <a:extLst>
              <a:ext uri="{FF2B5EF4-FFF2-40B4-BE49-F238E27FC236}">
                <a16:creationId xmlns:a16="http://schemas.microsoft.com/office/drawing/2014/main" id="{E452336C-0B53-674E-BA77-181D4CBE6D4E}"/>
              </a:ext>
            </a:extLst>
          </p:cNvPr>
          <p:cNvSpPr>
            <a:spLocks noGrp="1"/>
          </p:cNvSpPr>
          <p:nvPr>
            <p:ph type="body" sz="quarter" idx="11"/>
          </p:nvPr>
        </p:nvSpPr>
        <p:spPr/>
        <p:txBody>
          <a:bodyPr/>
          <a:lstStyle/>
          <a:p>
            <a:r>
              <a:rPr lang="en-US" dirty="0"/>
              <a:t>usphs.gov</a:t>
            </a:r>
          </a:p>
        </p:txBody>
      </p:sp>
    </p:spTree>
    <p:extLst>
      <p:ext uri="{BB962C8B-B14F-4D97-AF65-F5344CB8AC3E}">
        <p14:creationId xmlns:p14="http://schemas.microsoft.com/office/powerpoint/2010/main" val="132027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65742-6E18-4309-825F-7BCAF55A6BCD}"/>
              </a:ext>
            </a:extLst>
          </p:cNvPr>
          <p:cNvSpPr>
            <a:spLocks noGrp="1"/>
          </p:cNvSpPr>
          <p:nvPr>
            <p:ph type="ctrTitle"/>
          </p:nvPr>
        </p:nvSpPr>
        <p:spPr/>
        <p:txBody>
          <a:bodyPr/>
          <a:lstStyle/>
          <a:p>
            <a:r>
              <a:rPr lang="en-US" dirty="0"/>
              <a:t>Back-up Slides</a:t>
            </a:r>
          </a:p>
        </p:txBody>
      </p:sp>
    </p:spTree>
    <p:extLst>
      <p:ext uri="{BB962C8B-B14F-4D97-AF65-F5344CB8AC3E}">
        <p14:creationId xmlns:p14="http://schemas.microsoft.com/office/powerpoint/2010/main" val="218147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609601" y="1258643"/>
            <a:ext cx="10972799" cy="4753495"/>
          </a:xfrm>
        </p:spPr>
        <p:txBody>
          <a:bodyPr>
            <a:normAutofit/>
          </a:bodyPr>
          <a:lstStyle/>
          <a:p>
            <a:pPr marL="285750" indent="-285750">
              <a:lnSpc>
                <a:spcPct val="120000"/>
              </a:lnSpc>
              <a:spcBef>
                <a:spcPts val="0"/>
              </a:spcBef>
            </a:pPr>
            <a:r>
              <a:rPr lang="en-US" sz="2400" dirty="0"/>
              <a:t>Serves 2.3 million American Indians and Alaska Natives from 573 Federally recognized Tribes</a:t>
            </a:r>
          </a:p>
          <a:p>
            <a:pPr marL="285750" indent="-285750">
              <a:lnSpc>
                <a:spcPct val="120000"/>
              </a:lnSpc>
              <a:spcBef>
                <a:spcPts val="0"/>
              </a:spcBef>
            </a:pPr>
            <a:r>
              <a:rPr lang="en-US" sz="2400" dirty="0"/>
              <a:t>12 Service Areas in 35 States</a:t>
            </a:r>
          </a:p>
          <a:p>
            <a:pPr marL="285750" indent="-285750">
              <a:lnSpc>
                <a:spcPct val="120000"/>
              </a:lnSpc>
              <a:spcBef>
                <a:spcPts val="0"/>
              </a:spcBef>
            </a:pPr>
            <a:r>
              <a:rPr lang="en-US" sz="2400" dirty="0"/>
              <a:t>Over 700 Pharmacists in over 230 locations</a:t>
            </a:r>
          </a:p>
          <a:p>
            <a:pPr marL="285750" indent="-285750">
              <a:lnSpc>
                <a:spcPct val="120000"/>
              </a:lnSpc>
              <a:spcBef>
                <a:spcPts val="0"/>
              </a:spcBef>
            </a:pPr>
            <a:r>
              <a:rPr lang="en-US" sz="2400" dirty="0"/>
              <a:t>Opportunities for Pharmacists</a:t>
            </a:r>
          </a:p>
          <a:p>
            <a:pPr marL="746125" lvl="1" indent="-285750">
              <a:lnSpc>
                <a:spcPct val="120000"/>
              </a:lnSpc>
              <a:spcBef>
                <a:spcPts val="0"/>
              </a:spcBef>
            </a:pPr>
            <a:r>
              <a:rPr lang="en-US" dirty="0"/>
              <a:t>Clinical Positions</a:t>
            </a:r>
          </a:p>
          <a:p>
            <a:pPr marL="1150937" lvl="2" indent="-285750">
              <a:lnSpc>
                <a:spcPct val="120000"/>
              </a:lnSpc>
              <a:spcBef>
                <a:spcPts val="0"/>
              </a:spcBef>
            </a:pPr>
            <a:r>
              <a:rPr lang="en-US" dirty="0"/>
              <a:t>Comprehensive Chronic Disease State Management</a:t>
            </a:r>
          </a:p>
          <a:p>
            <a:pPr marL="746125" lvl="1" indent="-285750">
              <a:lnSpc>
                <a:spcPct val="120000"/>
              </a:lnSpc>
              <a:spcBef>
                <a:spcPts val="0"/>
              </a:spcBef>
            </a:pPr>
            <a:r>
              <a:rPr lang="en-US" dirty="0"/>
              <a:t>Non-clinical positions</a:t>
            </a:r>
          </a:p>
          <a:p>
            <a:pPr marL="1150937" lvl="2" indent="-285750">
              <a:lnSpc>
                <a:spcPct val="120000"/>
              </a:lnSpc>
              <a:spcBef>
                <a:spcPts val="0"/>
              </a:spcBef>
            </a:pPr>
            <a:r>
              <a:rPr lang="en-US" dirty="0"/>
              <a:t>Pharmacy management and directors</a:t>
            </a:r>
          </a:p>
          <a:p>
            <a:pPr marL="1150937" lvl="2" indent="-285750">
              <a:lnSpc>
                <a:spcPct val="120000"/>
              </a:lnSpc>
              <a:spcBef>
                <a:spcPts val="0"/>
              </a:spcBef>
            </a:pPr>
            <a:r>
              <a:rPr lang="en-US" dirty="0"/>
              <a:t>Quality Assurance/Quality Improvement</a:t>
            </a:r>
          </a:p>
          <a:p>
            <a:pPr marL="1150937" lvl="2" indent="-285750">
              <a:lnSpc>
                <a:spcPct val="120000"/>
              </a:lnSpc>
              <a:spcBef>
                <a:spcPts val="0"/>
              </a:spcBef>
            </a:pPr>
            <a:r>
              <a:rPr lang="en-US" dirty="0"/>
              <a:t>Research/epidemiology</a:t>
            </a:r>
          </a:p>
          <a:p>
            <a:pPr marL="1150937" lvl="2" indent="-285750">
              <a:lnSpc>
                <a:spcPct val="120000"/>
              </a:lnSpc>
              <a:spcBef>
                <a:spcPts val="0"/>
              </a:spcBef>
            </a:pPr>
            <a:r>
              <a:rPr lang="en-US" dirty="0"/>
              <a:t>Pharmacy Informatics</a:t>
            </a:r>
          </a:p>
          <a:p>
            <a:pPr marL="865187" lvl="2" indent="0">
              <a:spcAft>
                <a:spcPts val="1500"/>
              </a:spcAft>
              <a:buNone/>
            </a:pPr>
            <a:endParaRPr lang="en-US" sz="1400" dirty="0"/>
          </a:p>
        </p:txBody>
      </p:sp>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p:txBody>
          <a:bodyPr/>
          <a:lstStyle/>
          <a:p>
            <a:r>
              <a:rPr lang="en-US" dirty="0"/>
              <a:t>Indian Health Service (IHS)</a:t>
            </a:r>
          </a:p>
        </p:txBody>
      </p:sp>
      <p:sp>
        <p:nvSpPr>
          <p:cNvPr id="5" name="Text Placeholder 4">
            <a:extLst>
              <a:ext uri="{FF2B5EF4-FFF2-40B4-BE49-F238E27FC236}">
                <a16:creationId xmlns:a16="http://schemas.microsoft.com/office/drawing/2014/main" id="{70EC5D7C-0B2E-2147-A3F3-48B9FC1FA7F5}"/>
              </a:ext>
            </a:extLst>
          </p:cNvPr>
          <p:cNvSpPr>
            <a:spLocks noGrp="1"/>
          </p:cNvSpPr>
          <p:nvPr>
            <p:ph type="body" sz="quarter" idx="10"/>
          </p:nvPr>
        </p:nvSpPr>
        <p:spPr/>
        <p:txBody>
          <a:bodyPr/>
          <a:lstStyle/>
          <a:p>
            <a:r>
              <a:rPr lang="en-US" dirty="0"/>
              <a:t>USPHS Pharmacist Category</a:t>
            </a:r>
          </a:p>
        </p:txBody>
      </p:sp>
      <p:pic>
        <p:nvPicPr>
          <p:cNvPr id="6" name="Picture 6" descr="http://ts1.mm.bing.net/th?&amp;id=HN.608005221722622382&amp;w=300&amp;h=300&amp;c=0&amp;pid=1.9&amp;rs=0&amp;p=0&amp;url=http%3A%2F%2Fwww.healthecareers.com%2Fhealthcare-employer%2Findian-health-service%2F2777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18758" y="123977"/>
            <a:ext cx="1030487" cy="1031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10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805044" y="1242289"/>
            <a:ext cx="10972799" cy="4869596"/>
          </a:xfrm>
        </p:spPr>
        <p:txBody>
          <a:bodyPr>
            <a:noAutofit/>
          </a:bodyPr>
          <a:lstStyle/>
          <a:p>
            <a:pPr marL="285750" indent="-285750">
              <a:spcAft>
                <a:spcPts val="1500"/>
              </a:spcAft>
            </a:pPr>
            <a:r>
              <a:rPr lang="en-US" sz="2000" dirty="0">
                <a:solidFill>
                  <a:schemeClr val="tx1"/>
                </a:solidFill>
              </a:rPr>
              <a:t>Serves 125,000 inmates in federal correctional institutions</a:t>
            </a:r>
          </a:p>
          <a:p>
            <a:pPr marL="285750" indent="-285750">
              <a:spcAft>
                <a:spcPts val="1500"/>
              </a:spcAft>
            </a:pPr>
            <a:r>
              <a:rPr lang="en-US" sz="2000" dirty="0">
                <a:solidFill>
                  <a:schemeClr val="tx1"/>
                </a:solidFill>
              </a:rPr>
              <a:t>122 institutions across the U.S., with over 190 pharmacy-specific positions</a:t>
            </a:r>
          </a:p>
          <a:p>
            <a:pPr marL="746125" lvl="1" indent="-285750">
              <a:spcAft>
                <a:spcPts val="1500"/>
              </a:spcAft>
            </a:pPr>
            <a:r>
              <a:rPr lang="en-US" dirty="0">
                <a:solidFill>
                  <a:schemeClr val="tx1"/>
                </a:solidFill>
              </a:rPr>
              <a:t>Administrative positions: Health Service Administrator, Executive Positions, Informatics, etc.</a:t>
            </a:r>
          </a:p>
          <a:p>
            <a:pPr marL="746125" lvl="1" indent="-285750">
              <a:spcAft>
                <a:spcPts val="1500"/>
              </a:spcAft>
            </a:pPr>
            <a:r>
              <a:rPr lang="en-US" dirty="0">
                <a:solidFill>
                  <a:schemeClr val="tx1"/>
                </a:solidFill>
              </a:rPr>
              <a:t>Comprehensive Clinical Services</a:t>
            </a:r>
          </a:p>
          <a:p>
            <a:pPr marL="1150937" lvl="2" indent="-285750">
              <a:spcAft>
                <a:spcPts val="1500"/>
              </a:spcAft>
            </a:pPr>
            <a:r>
              <a:rPr lang="en-US" sz="2000" dirty="0">
                <a:solidFill>
                  <a:schemeClr val="tx1"/>
                </a:solidFill>
              </a:rPr>
              <a:t>Collaborative Practice Agreements in diabetes, anticoagulation, hypertension, dyslipidemia, and more</a:t>
            </a:r>
          </a:p>
          <a:p>
            <a:pPr marL="1150937" lvl="2" indent="-285750">
              <a:spcAft>
                <a:spcPts val="1500"/>
              </a:spcAft>
            </a:pPr>
            <a:r>
              <a:rPr lang="en-US" sz="2000" dirty="0">
                <a:solidFill>
                  <a:schemeClr val="tx1"/>
                </a:solidFill>
              </a:rPr>
              <a:t>National Clinical Pharmacist Consultants for hepatitis C, HIV, mental health, antimicrobial stewardship, and Medication Assisted Treatment (MAT)</a:t>
            </a:r>
          </a:p>
          <a:p>
            <a:pPr marL="746125" lvl="1" indent="-285750">
              <a:spcAft>
                <a:spcPts val="1500"/>
              </a:spcAft>
            </a:pPr>
            <a:r>
              <a:rPr lang="en-US" dirty="0">
                <a:solidFill>
                  <a:schemeClr val="tx1"/>
                </a:solidFill>
              </a:rPr>
              <a:t>APPE rotation sites, SRCOSTEP program, and a PGY1 residency</a:t>
            </a:r>
          </a:p>
        </p:txBody>
      </p:sp>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p:txBody>
          <a:bodyPr/>
          <a:lstStyle/>
          <a:p>
            <a:r>
              <a:rPr lang="en-US" dirty="0"/>
              <a:t>Federal Bureau of Prisons (BOP)</a:t>
            </a:r>
          </a:p>
        </p:txBody>
      </p:sp>
      <p:sp>
        <p:nvSpPr>
          <p:cNvPr id="5" name="Text Placeholder 4">
            <a:extLst>
              <a:ext uri="{FF2B5EF4-FFF2-40B4-BE49-F238E27FC236}">
                <a16:creationId xmlns:a16="http://schemas.microsoft.com/office/drawing/2014/main" id="{70EC5D7C-0B2E-2147-A3F3-48B9FC1FA7F5}"/>
              </a:ext>
            </a:extLst>
          </p:cNvPr>
          <p:cNvSpPr>
            <a:spLocks noGrp="1"/>
          </p:cNvSpPr>
          <p:nvPr>
            <p:ph type="body" sz="quarter" idx="10"/>
          </p:nvPr>
        </p:nvSpPr>
        <p:spPr/>
        <p:txBody>
          <a:bodyPr/>
          <a:lstStyle/>
          <a:p>
            <a:r>
              <a:rPr lang="en-US" dirty="0"/>
              <a:t>USPHS Pharmacist Category</a:t>
            </a:r>
          </a:p>
        </p:txBody>
      </p:sp>
      <p:pic>
        <p:nvPicPr>
          <p:cNvPr id="7" name="Picture 4">
            <a:extLs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3523" y="212141"/>
            <a:ext cx="1059764" cy="1059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80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a:xfrm>
            <a:off x="609600" y="484458"/>
            <a:ext cx="10972800" cy="1419756"/>
          </a:xfrm>
        </p:spPr>
        <p:txBody>
          <a:bodyPr>
            <a:noAutofit/>
          </a:bodyPr>
          <a:lstStyle/>
          <a:p>
            <a:r>
              <a:rPr lang="en-US" dirty="0"/>
              <a:t>Immigration and Customs Enforcement (ICE)</a:t>
            </a:r>
            <a:br>
              <a:rPr lang="en-US" dirty="0"/>
            </a:br>
            <a:r>
              <a:rPr lang="en-US" dirty="0"/>
              <a:t>Health Service Corps (IHSC)</a:t>
            </a:r>
          </a:p>
        </p:txBody>
      </p:sp>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609600" y="1904214"/>
            <a:ext cx="10972799" cy="3331230"/>
          </a:xfrm>
        </p:spPr>
        <p:txBody>
          <a:bodyPr>
            <a:normAutofit/>
          </a:bodyPr>
          <a:lstStyle/>
          <a:p>
            <a:r>
              <a:rPr lang="en-US" sz="2400" dirty="0"/>
              <a:t>20 Pharmacist-specific billets</a:t>
            </a:r>
          </a:p>
          <a:p>
            <a:r>
              <a:rPr lang="en-US" sz="2400" dirty="0"/>
              <a:t>Opportunities for career progression to administrative positions</a:t>
            </a:r>
          </a:p>
          <a:p>
            <a:r>
              <a:rPr lang="en-US" sz="2400" dirty="0"/>
              <a:t>Clinical Pharmacy/Collaborative Practice Agreements</a:t>
            </a:r>
          </a:p>
          <a:p>
            <a:pPr lvl="1">
              <a:buFont typeface="Arial" panose="020B0604020202020204" pitchFamily="34" charset="0"/>
              <a:buChar char="•"/>
            </a:pPr>
            <a:r>
              <a:rPr lang="en-US" sz="2400" dirty="0"/>
              <a:t>Anticoagulation, HIV care, mental health, transgender care, cardiovascular management, diabetes, and women’s health</a:t>
            </a:r>
          </a:p>
          <a:p>
            <a:r>
              <a:rPr lang="en-US" sz="2400" dirty="0"/>
              <a:t>Ambulatory care setting, one to two pharmacist staffing with pharmacy technician support</a:t>
            </a:r>
          </a:p>
        </p:txBody>
      </p:sp>
      <p:sp>
        <p:nvSpPr>
          <p:cNvPr id="5" name="Text Placeholder 4">
            <a:extLst>
              <a:ext uri="{FF2B5EF4-FFF2-40B4-BE49-F238E27FC236}">
                <a16:creationId xmlns:a16="http://schemas.microsoft.com/office/drawing/2014/main" id="{70EC5D7C-0B2E-2147-A3F3-48B9FC1FA7F5}"/>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7" name="Picture 25">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0797" y="165402"/>
            <a:ext cx="1177131" cy="1122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1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609600" y="1194367"/>
            <a:ext cx="10972799" cy="4726531"/>
          </a:xfrm>
        </p:spPr>
        <p:txBody>
          <a:bodyPr>
            <a:noAutofit/>
          </a:bodyPr>
          <a:lstStyle/>
          <a:p>
            <a:r>
              <a:rPr lang="en-US" altLang="en-US" sz="2800" dirty="0"/>
              <a:t>U.S. Coast Guard (USCG) pharmacists are assigned to small, one-pharmacist ambulatory care settings where they actively engage with other healthcare personnel and patients routinely. </a:t>
            </a:r>
          </a:p>
          <a:p>
            <a:r>
              <a:rPr lang="en-US" altLang="en-US" sz="2800" dirty="0"/>
              <a:t>Pharmacists responsibilities are vast and include:</a:t>
            </a:r>
          </a:p>
          <a:p>
            <a:pPr lvl="1">
              <a:buFont typeface="Arial" panose="020B0604020202020204" pitchFamily="34" charset="0"/>
              <a:buChar char="•"/>
            </a:pPr>
            <a:r>
              <a:rPr lang="en-US" altLang="en-US" sz="2800" dirty="0"/>
              <a:t>Oversight of numerous afloat and ashore sickbay units, logistical activities, inventory management and, most importantly, educating the USCG independent duty corpsmen on safe pharmacy operations. </a:t>
            </a:r>
          </a:p>
          <a:p>
            <a:r>
              <a:rPr lang="en-US" altLang="en-US" sz="2800" dirty="0"/>
              <a:t>Pharmacy patients consist of active duty members and reservists, retirees and other eligible dependents.  </a:t>
            </a:r>
          </a:p>
        </p:txBody>
      </p:sp>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a:xfrm>
            <a:off x="609599" y="493424"/>
            <a:ext cx="10972800" cy="887356"/>
          </a:xfrm>
        </p:spPr>
        <p:txBody>
          <a:bodyPr/>
          <a:lstStyle/>
          <a:p>
            <a:r>
              <a:rPr lang="en-US" dirty="0"/>
              <a:t>U.S. Coast Guard </a:t>
            </a:r>
            <a:r>
              <a:rPr lang="en-US" dirty="0">
                <a:solidFill>
                  <a:schemeClr val="bg1"/>
                </a:solidFill>
              </a:rPr>
              <a:t>(1)</a:t>
            </a:r>
          </a:p>
        </p:txBody>
      </p:sp>
      <p:sp>
        <p:nvSpPr>
          <p:cNvPr id="5" name="Text Placeholder 4">
            <a:extLst>
              <a:ext uri="{FF2B5EF4-FFF2-40B4-BE49-F238E27FC236}">
                <a16:creationId xmlns:a16="http://schemas.microsoft.com/office/drawing/2014/main" id="{70EC5D7C-0B2E-2147-A3F3-48B9FC1FA7F5}"/>
              </a:ext>
            </a:extLst>
          </p:cNvPr>
          <p:cNvSpPr>
            <a:spLocks noGrp="1"/>
          </p:cNvSpPr>
          <p:nvPr>
            <p:ph type="body" sz="quarter" idx="10"/>
          </p:nvPr>
        </p:nvSpPr>
        <p:spPr/>
        <p:txBody>
          <a:bodyPr/>
          <a:lstStyle/>
          <a:p>
            <a:r>
              <a:rPr lang="en-US" dirty="0"/>
              <a:t>USPHS Pharmacist Category</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89220" y="73012"/>
            <a:ext cx="1055827" cy="1055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63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83A12B-4E58-4F18-B181-FA515D05008A}"/>
              </a:ext>
            </a:extLst>
          </p:cNvPr>
          <p:cNvSpPr>
            <a:spLocks noGrp="1"/>
          </p:cNvSpPr>
          <p:nvPr>
            <p:ph type="title"/>
          </p:nvPr>
        </p:nvSpPr>
        <p:spPr>
          <a:xfrm>
            <a:off x="609600" y="517549"/>
            <a:ext cx="10972800" cy="887356"/>
          </a:xfrm>
        </p:spPr>
        <p:txBody>
          <a:bodyPr/>
          <a:lstStyle/>
          <a:p>
            <a:r>
              <a:rPr lang="en-US" dirty="0"/>
              <a:t>U.S. Coast Guard</a:t>
            </a:r>
          </a:p>
        </p:txBody>
      </p:sp>
      <p:sp>
        <p:nvSpPr>
          <p:cNvPr id="7" name="Text Placeholder 6">
            <a:extLst>
              <a:ext uri="{FF2B5EF4-FFF2-40B4-BE49-F238E27FC236}">
                <a16:creationId xmlns:a16="http://schemas.microsoft.com/office/drawing/2014/main" id="{7465D396-9F6E-4394-ADBD-01ED7D961262}"/>
              </a:ext>
            </a:extLst>
          </p:cNvPr>
          <p:cNvSpPr>
            <a:spLocks noGrp="1"/>
          </p:cNvSpPr>
          <p:nvPr>
            <p:ph type="body" sz="quarter" idx="10"/>
          </p:nvPr>
        </p:nvSpPr>
        <p:spPr/>
        <p:txBody>
          <a:bodyPr/>
          <a:lstStyle/>
          <a:p>
            <a:r>
              <a:rPr lang="en-US" dirty="0"/>
              <a:t>USPHS Pharmacist Category </a:t>
            </a:r>
          </a:p>
        </p:txBody>
      </p:sp>
      <p:pic>
        <p:nvPicPr>
          <p:cNvPr id="10" name="Picture 9">
            <a:extLst>
              <a:ext uri="{FF2B5EF4-FFF2-40B4-BE49-F238E27FC236}">
                <a16:creationId xmlns:a16="http://schemas.microsoft.com/office/drawing/2014/main" id="{BBDED0CA-44C2-49F7-BD0D-EA1026C0120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89220" y="73012"/>
            <a:ext cx="1055827" cy="1055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804DD81-CF0F-4D8A-9BDE-240740372473}"/>
              </a:ext>
            </a:extLst>
          </p:cNvPr>
          <p:cNvSpPr/>
          <p:nvPr/>
        </p:nvSpPr>
        <p:spPr>
          <a:xfrm>
            <a:off x="609600" y="1243695"/>
            <a:ext cx="10972800" cy="4672048"/>
          </a:xfrm>
          <a:prstGeom prst="rect">
            <a:avLst/>
          </a:prstGeom>
        </p:spPr>
        <p:txBody>
          <a:bodyPr wrap="square">
            <a:spAutoFit/>
          </a:bodyPr>
          <a:lstStyle/>
          <a:p>
            <a:pPr marL="457189" lvl="0" indent="-457189" defTabSz="1219170">
              <a:spcBef>
                <a:spcPct val="20000"/>
              </a:spcBef>
              <a:buClr>
                <a:prstClr val="black"/>
              </a:buClr>
              <a:buSzPct val="125000"/>
              <a:buFont typeface="Arial" panose="020B0604020202020204" pitchFamily="34" charset="0"/>
              <a:buChar char="•"/>
            </a:pPr>
            <a:r>
              <a:rPr lang="en-US" altLang="en-US" sz="2400" b="1" dirty="0">
                <a:solidFill>
                  <a:srgbClr val="000000"/>
                </a:solidFill>
                <a:cs typeface="Helvetica"/>
              </a:rPr>
              <a:t>Testimonial:</a:t>
            </a:r>
          </a:p>
          <a:p>
            <a:pPr marL="990575" lvl="1" indent="-380990" defTabSz="1219170">
              <a:spcBef>
                <a:spcPct val="20000"/>
              </a:spcBef>
              <a:buClr>
                <a:srgbClr val="15407E"/>
              </a:buClr>
              <a:buFont typeface="Arial" panose="020B0604020202020204" pitchFamily="34" charset="0"/>
              <a:buChar char="•"/>
            </a:pPr>
            <a:r>
              <a:rPr lang="en-US" altLang="en-US" sz="2400" dirty="0">
                <a:solidFill>
                  <a:srgbClr val="000000"/>
                </a:solidFill>
                <a:cs typeface="Helvetica"/>
              </a:rPr>
              <a:t>“When you are a pharmacy officer in the U.S. Public Health Service (USPHS) commissioned corps, detailed to the Coast Guard your career will take you into a world of expanded scopes and diverse roles. As a USPHS pharmacy officer, you will work at Coast Guard clinics -caring for patients; reviewing, approving, and monitoring new drugs; and assisting in public health emergencies. You'll be offered greater work variety than you'll find in most pharmacy practice settings. As part of a unique team of committed health care professionals, you'll enjoy leadership opportunities, excellent benefits, and work/life balance, all while improving and advancing the health of the Coast Guard.“</a:t>
            </a:r>
          </a:p>
          <a:p>
            <a:pPr marL="1523962" lvl="2" indent="-304792" defTabSz="1219170">
              <a:spcBef>
                <a:spcPct val="20000"/>
              </a:spcBef>
              <a:buClr>
                <a:srgbClr val="15407E"/>
              </a:buClr>
              <a:buFont typeface="Courier New" panose="02070309020205020404" pitchFamily="49" charset="0"/>
              <a:buChar char="o"/>
            </a:pPr>
            <a:r>
              <a:rPr lang="en-US" altLang="en-US" sz="2400" dirty="0">
                <a:solidFill>
                  <a:srgbClr val="000000"/>
                </a:solidFill>
                <a:cs typeface="Helvetica"/>
                <a:hlinkClick r:id="rId4">
                  <a:extLst>
                    <a:ext uri="{A12FA001-AC4F-418D-AE19-62706E023703}">
                      <ahyp:hlinkClr xmlns:ahyp="http://schemas.microsoft.com/office/drawing/2018/hyperlinkcolor" val="tx"/>
                    </a:ext>
                  </a:extLst>
                </a:hlinkClick>
              </a:rPr>
              <a:t>US Coast Guard Pharmacy</a:t>
            </a:r>
            <a:endParaRPr lang="en-US" altLang="en-US" sz="2400" dirty="0">
              <a:solidFill>
                <a:srgbClr val="000000"/>
              </a:solidFill>
              <a:cs typeface="Helvetica"/>
            </a:endParaRPr>
          </a:p>
        </p:txBody>
      </p:sp>
    </p:spTree>
    <p:extLst>
      <p:ext uri="{BB962C8B-B14F-4D97-AF65-F5344CB8AC3E}">
        <p14:creationId xmlns:p14="http://schemas.microsoft.com/office/powerpoint/2010/main" val="398529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p:txBody>
          <a:bodyPr/>
          <a:lstStyle/>
          <a:p>
            <a:r>
              <a:rPr lang="en-US" dirty="0"/>
              <a:t>Who We Are</a:t>
            </a:r>
          </a:p>
        </p:txBody>
      </p:sp>
      <p:sp>
        <p:nvSpPr>
          <p:cNvPr id="5" name="Rectangle 4"/>
          <p:cNvSpPr/>
          <p:nvPr/>
        </p:nvSpPr>
        <p:spPr>
          <a:xfrm>
            <a:off x="609600" y="1224139"/>
            <a:ext cx="1090352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The Commissioned Corps of the U.S. Public Health Service is one of the eight uniformed services, and is the only one dedicated solely to protecting America’s public health</a:t>
            </a:r>
          </a:p>
        </p:txBody>
      </p:sp>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859857" y="2241986"/>
            <a:ext cx="4914716" cy="3614565"/>
          </a:xfrm>
          <a:noFill/>
        </p:spPr>
        <p:txBody>
          <a:bodyPr>
            <a:noAutofit/>
          </a:bodyPr>
          <a:lstStyle/>
          <a:p>
            <a:pPr marL="0" indent="0">
              <a:buNone/>
            </a:pPr>
            <a:endParaRPr lang="en-US" sz="1800" dirty="0"/>
          </a:p>
          <a:p>
            <a:pPr marL="285750" indent="-285750"/>
            <a:r>
              <a:rPr lang="en-US" sz="2000" b="1" dirty="0">
                <a:solidFill>
                  <a:schemeClr val="tx2">
                    <a:lumMod val="50000"/>
                  </a:schemeClr>
                </a:solidFill>
              </a:rPr>
              <a:t>6,000 public health professionals </a:t>
            </a:r>
            <a:br>
              <a:rPr lang="en-US" sz="2000" b="1" dirty="0">
                <a:solidFill>
                  <a:schemeClr val="tx2">
                    <a:lumMod val="50000"/>
                  </a:schemeClr>
                </a:solidFill>
              </a:rPr>
            </a:br>
            <a:r>
              <a:rPr lang="en-US" sz="1800" dirty="0"/>
              <a:t>dedicated to addressing public health and providing clinical care</a:t>
            </a:r>
            <a:br>
              <a:rPr lang="en-US" sz="1800" dirty="0"/>
            </a:br>
            <a:endParaRPr lang="en-US" sz="1800" dirty="0"/>
          </a:p>
          <a:p>
            <a:pPr marL="285750" indent="-285750"/>
            <a:r>
              <a:rPr lang="en-US" sz="2000" b="1" dirty="0">
                <a:solidFill>
                  <a:schemeClr val="tx2">
                    <a:lumMod val="50000"/>
                  </a:schemeClr>
                </a:solidFill>
              </a:rPr>
              <a:t>One of eight uniform services</a:t>
            </a:r>
            <a:r>
              <a:rPr lang="en-US" sz="1800" dirty="0"/>
              <a:t> </a:t>
            </a:r>
            <a:br>
              <a:rPr lang="en-US" sz="1800" dirty="0"/>
            </a:br>
            <a:r>
              <a:rPr lang="en-US" sz="1800" dirty="0"/>
              <a:t>and the only one dedicated solely to protecting America’s public health</a:t>
            </a:r>
          </a:p>
          <a:p>
            <a:pPr marL="0" indent="0">
              <a:buNone/>
            </a:pPr>
            <a:endParaRPr lang="en-US" sz="1800" dirty="0"/>
          </a:p>
          <a:p>
            <a:pPr marL="0" indent="0">
              <a:buNone/>
            </a:pPr>
            <a:endParaRPr lang="en-US" sz="1800" dirty="0"/>
          </a:p>
          <a:p>
            <a:endParaRPr lang="en-US" sz="1800" dirty="0">
              <a:cs typeface="Arial"/>
            </a:endParaRPr>
          </a:p>
          <a:p>
            <a:endParaRPr lang="en-US" sz="1600" dirty="0">
              <a:cs typeface="Arial"/>
            </a:endParaRPr>
          </a:p>
          <a:p>
            <a:pPr>
              <a:lnSpc>
                <a:spcPct val="150000"/>
              </a:lnSpc>
            </a:pPr>
            <a:endParaRPr lang="en-US" sz="1600" dirty="0"/>
          </a:p>
        </p:txBody>
      </p:sp>
      <p:pic>
        <p:nvPicPr>
          <p:cNvPr id="3" name="Picture 2" descr="A USPHS officer in a uniform holding a flag in front of a crowd&#10;&#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3098" y="2369127"/>
            <a:ext cx="4651761" cy="3105297"/>
          </a:xfrm>
          <a:prstGeom prst="rect">
            <a:avLst/>
          </a:prstGeom>
        </p:spPr>
      </p:pic>
      <p:sp>
        <p:nvSpPr>
          <p:cNvPr id="7" name="Text Placeholder 6">
            <a:extLs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324972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463295" y="1287875"/>
            <a:ext cx="10972799" cy="4743214"/>
          </a:xfrm>
        </p:spPr>
        <p:txBody>
          <a:bodyPr>
            <a:normAutofit lnSpcReduction="10000"/>
          </a:bodyPr>
          <a:lstStyle/>
          <a:p>
            <a:pPr algn="just">
              <a:spcBef>
                <a:spcPts val="0"/>
              </a:spcBef>
            </a:pPr>
            <a:r>
              <a:rPr lang="en-US" altLang="en-US" sz="2400" b="1" dirty="0">
                <a:ea typeface="ＭＳ Ｐゴシック" panose="020B0600070205080204" pitchFamily="34" charset="-128"/>
              </a:rPr>
              <a:t>Mission Statement: </a:t>
            </a:r>
            <a:r>
              <a:rPr lang="en-US" sz="2400" dirty="0"/>
              <a:t>Responsible for protecting the public health by ensuring the safety, efficacy, and security of human and veterinary drugs, biological products, and medical devices; and by ensuring the safety of our nation's food supply, cosmetics, and products that emit radiation.</a:t>
            </a:r>
          </a:p>
          <a:p>
            <a:pPr algn="just">
              <a:spcBef>
                <a:spcPts val="0"/>
              </a:spcBef>
            </a:pPr>
            <a:endParaRPr lang="en-US" sz="2400" dirty="0"/>
          </a:p>
          <a:p>
            <a:pPr algn="just">
              <a:spcBef>
                <a:spcPts val="0"/>
              </a:spcBef>
            </a:pPr>
            <a:r>
              <a:rPr lang="en-US" sz="2400" b="1" dirty="0"/>
              <a:t>Positions: </a:t>
            </a:r>
          </a:p>
          <a:p>
            <a:pPr lvl="1" algn="just">
              <a:spcBef>
                <a:spcPts val="0"/>
              </a:spcBef>
            </a:pPr>
            <a:r>
              <a:rPr lang="en-US" sz="2400" dirty="0"/>
              <a:t>Regulatory Health Project Manager</a:t>
            </a:r>
          </a:p>
          <a:p>
            <a:pPr lvl="1" algn="just">
              <a:spcBef>
                <a:spcPts val="0"/>
              </a:spcBef>
            </a:pPr>
            <a:r>
              <a:rPr lang="en-US" sz="2400" dirty="0"/>
              <a:t>Compliance Officer          </a:t>
            </a:r>
          </a:p>
          <a:p>
            <a:pPr lvl="1" algn="just">
              <a:spcBef>
                <a:spcPts val="0"/>
              </a:spcBef>
            </a:pPr>
            <a:r>
              <a:rPr lang="en-US" sz="2400" dirty="0"/>
              <a:t>Field Investigator</a:t>
            </a:r>
          </a:p>
          <a:p>
            <a:pPr lvl="1" algn="just">
              <a:spcBef>
                <a:spcPts val="0"/>
              </a:spcBef>
            </a:pPr>
            <a:r>
              <a:rPr lang="en-US" sz="2400" dirty="0"/>
              <a:t>Clinical Reviewer            </a:t>
            </a:r>
          </a:p>
          <a:p>
            <a:pPr lvl="1" algn="just">
              <a:spcBef>
                <a:spcPts val="0"/>
              </a:spcBef>
            </a:pPr>
            <a:r>
              <a:rPr lang="en-US" sz="2400" dirty="0"/>
              <a:t>Safety Evaluator</a:t>
            </a:r>
          </a:p>
          <a:p>
            <a:pPr lvl="1" algn="just">
              <a:spcBef>
                <a:spcPts val="0"/>
              </a:spcBef>
            </a:pPr>
            <a:r>
              <a:rPr lang="en-US" sz="2400" dirty="0"/>
              <a:t>Drug Information	</a:t>
            </a:r>
          </a:p>
          <a:p>
            <a:pPr lvl="1" algn="just">
              <a:spcBef>
                <a:spcPts val="0"/>
              </a:spcBef>
            </a:pPr>
            <a:r>
              <a:rPr lang="en-US" sz="2400" dirty="0"/>
              <a:t>Pharmacologist</a:t>
            </a:r>
          </a:p>
          <a:p>
            <a:pPr algn="just">
              <a:spcAft>
                <a:spcPts val="1500"/>
              </a:spcAft>
            </a:pPr>
            <a:endParaRPr lang="en-US" altLang="en-US" sz="1600" dirty="0">
              <a:ea typeface="ＭＳ Ｐゴシック" panose="020B0600070205080204" pitchFamily="34" charset="-128"/>
            </a:endParaRPr>
          </a:p>
        </p:txBody>
      </p:sp>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p:txBody>
          <a:bodyPr/>
          <a:lstStyle/>
          <a:p>
            <a:r>
              <a:rPr lang="en-US" dirty="0"/>
              <a:t>Food and Drug Administration (FDA)</a:t>
            </a:r>
          </a:p>
        </p:txBody>
      </p:sp>
      <p:sp>
        <p:nvSpPr>
          <p:cNvPr id="5" name="Text Placeholder 4">
            <a:extLst>
              <a:ext uri="{FF2B5EF4-FFF2-40B4-BE49-F238E27FC236}">
                <a16:creationId xmlns:a16="http://schemas.microsoft.com/office/drawing/2014/main" id="{70EC5D7C-0B2E-2147-A3F3-48B9FC1FA7F5}"/>
              </a:ext>
            </a:extLst>
          </p:cNvPr>
          <p:cNvSpPr>
            <a:spLocks noGrp="1"/>
          </p:cNvSpPr>
          <p:nvPr>
            <p:ph type="body" sz="quarter" idx="10"/>
          </p:nvPr>
        </p:nvSpPr>
        <p:spPr/>
        <p:txBody>
          <a:bodyPr/>
          <a:lstStyle/>
          <a:p>
            <a:r>
              <a:rPr lang="en-US" dirty="0"/>
              <a:t>USPHS Pharmacist Category</a:t>
            </a:r>
          </a:p>
        </p:txBody>
      </p:sp>
      <p:pic>
        <p:nvPicPr>
          <p:cNvPr id="6" name="Picture 1" title="FDA Logo">
            <a:extLst>
              <a:ext uri="{FF2B5EF4-FFF2-40B4-BE49-F238E27FC236}">
                <a16:creationId xmlns:a16="http://schemas.microsoft.com/office/drawing/2014/main" id="{4B6DD5C1-D825-4323-9A68-249226CF5C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2135" y="275126"/>
            <a:ext cx="2776397" cy="6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59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a:xfrm>
            <a:off x="609600" y="634943"/>
            <a:ext cx="10972800" cy="887356"/>
          </a:xfrm>
        </p:spPr>
        <p:txBody>
          <a:bodyPr/>
          <a:lstStyle/>
          <a:p>
            <a:r>
              <a:rPr lang="en-US" dirty="0"/>
              <a:t>Centers for Disease Prevention and Control (CDC)</a:t>
            </a:r>
          </a:p>
        </p:txBody>
      </p:sp>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759637" y="1332509"/>
            <a:ext cx="5384800" cy="4064583"/>
          </a:xfrm>
        </p:spPr>
        <p:txBody>
          <a:bodyPr>
            <a:normAutofit fontScale="92500" lnSpcReduction="20000"/>
          </a:bodyPr>
          <a:lstStyle/>
          <a:p>
            <a:endParaRPr lang="en-US" sz="1800" dirty="0"/>
          </a:p>
          <a:p>
            <a:r>
              <a:rPr lang="en-US" sz="1800" dirty="0"/>
              <a:t>Over 30 pharmacists working across the agency and world</a:t>
            </a:r>
          </a:p>
          <a:p>
            <a:pPr marL="234950" indent="0">
              <a:buNone/>
            </a:pPr>
            <a:endParaRPr lang="en-US" sz="1800" dirty="0"/>
          </a:p>
          <a:p>
            <a:r>
              <a:rPr lang="en-US" sz="1800" dirty="0"/>
              <a:t>Work settings for pharmacists:</a:t>
            </a:r>
          </a:p>
          <a:p>
            <a:pPr lvl="1">
              <a:buFont typeface="Arial" panose="020B0604020202020204" pitchFamily="34" charset="0"/>
              <a:buChar char="•"/>
            </a:pPr>
            <a:r>
              <a:rPr lang="en-US" sz="1600" dirty="0"/>
              <a:t>CDC Drug Service</a:t>
            </a:r>
          </a:p>
          <a:p>
            <a:pPr lvl="1">
              <a:buFont typeface="Arial" panose="020B0604020202020204" pitchFamily="34" charset="0"/>
              <a:buChar char="•"/>
            </a:pPr>
            <a:r>
              <a:rPr lang="en-US" sz="1600" dirty="0"/>
              <a:t>Strategic National Stockpile (SNS)</a:t>
            </a:r>
          </a:p>
          <a:p>
            <a:pPr lvl="1">
              <a:buFont typeface="Arial" panose="020B0604020202020204" pitchFamily="34" charset="0"/>
              <a:buChar char="•"/>
            </a:pPr>
            <a:r>
              <a:rPr lang="en-US" sz="1600" dirty="0"/>
              <a:t>Regulatory</a:t>
            </a:r>
          </a:p>
          <a:p>
            <a:pPr lvl="1">
              <a:buFont typeface="Arial" panose="020B0604020202020204" pitchFamily="34" charset="0"/>
              <a:buChar char="•"/>
            </a:pPr>
            <a:r>
              <a:rPr lang="en-US" sz="1600" dirty="0"/>
              <a:t>HIV/AIDS</a:t>
            </a:r>
          </a:p>
          <a:p>
            <a:pPr lvl="1">
              <a:buFont typeface="Arial" panose="020B0604020202020204" pitchFamily="34" charset="0"/>
              <a:buChar char="•"/>
            </a:pPr>
            <a:r>
              <a:rPr lang="en-US" sz="1600" dirty="0"/>
              <a:t>Medication Safety</a:t>
            </a:r>
          </a:p>
          <a:p>
            <a:pPr lvl="1">
              <a:buFont typeface="Arial" panose="020B0604020202020204" pitchFamily="34" charset="0"/>
              <a:buChar char="•"/>
            </a:pPr>
            <a:r>
              <a:rPr lang="en-US" sz="1600" dirty="0"/>
              <a:t>Injury</a:t>
            </a:r>
          </a:p>
          <a:p>
            <a:pPr lvl="1">
              <a:buFont typeface="Arial" panose="020B0604020202020204" pitchFamily="34" charset="0"/>
              <a:buChar char="•"/>
            </a:pPr>
            <a:r>
              <a:rPr lang="en-US" sz="1600" dirty="0"/>
              <a:t>Agency for Toxic Substances and Disease Registry (ATSDR)</a:t>
            </a:r>
          </a:p>
          <a:p>
            <a:pPr lvl="1">
              <a:buFont typeface="Arial" panose="020B0604020202020204" pitchFamily="34" charset="0"/>
              <a:buChar char="•"/>
            </a:pPr>
            <a:r>
              <a:rPr lang="en-US" sz="1600" dirty="0"/>
              <a:t>Adolescent Health</a:t>
            </a:r>
          </a:p>
          <a:p>
            <a:pPr lvl="1">
              <a:buFont typeface="Arial" panose="020B0604020202020204" pitchFamily="34" charset="0"/>
              <a:buChar char="•"/>
            </a:pPr>
            <a:r>
              <a:rPr lang="en-US" sz="1600" dirty="0"/>
              <a:t>Birth Defects</a:t>
            </a:r>
          </a:p>
          <a:p>
            <a:pPr lvl="1">
              <a:buFont typeface="Arial" panose="020B0604020202020204" pitchFamily="34" charset="0"/>
              <a:buChar char="•"/>
            </a:pPr>
            <a:r>
              <a:rPr lang="en-US" sz="1600" dirty="0"/>
              <a:t>Quarantine</a:t>
            </a:r>
          </a:p>
          <a:p>
            <a:pPr lvl="1">
              <a:buFont typeface="Arial" panose="020B0604020202020204" pitchFamily="34" charset="0"/>
              <a:buChar char="•"/>
            </a:pPr>
            <a:r>
              <a:rPr lang="en-US" sz="1600" dirty="0"/>
              <a:t>Chronic Diseases</a:t>
            </a:r>
            <a:endParaRPr lang="en-US" sz="900" dirty="0"/>
          </a:p>
          <a:p>
            <a:endParaRPr lang="en-US" sz="1800" dirty="0"/>
          </a:p>
        </p:txBody>
      </p:sp>
      <p:sp>
        <p:nvSpPr>
          <p:cNvPr id="5" name="Text Placeholder 4">
            <a:extLst>
              <a:ext uri="{FF2B5EF4-FFF2-40B4-BE49-F238E27FC236}">
                <a16:creationId xmlns:a16="http://schemas.microsoft.com/office/drawing/2014/main" id="{70EC5D7C-0B2E-2147-A3F3-48B9FC1FA7F5}"/>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0828" y="160935"/>
            <a:ext cx="1346514" cy="1016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65790" y="1492539"/>
            <a:ext cx="490759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Positions:</a:t>
            </a:r>
          </a:p>
          <a:p>
            <a:pPr marL="742950" lvl="1" indent="-285750">
              <a:buFont typeface="Arial" panose="020B0604020202020204" pitchFamily="34" charset="0"/>
              <a:buChar char="•"/>
            </a:pPr>
            <a:r>
              <a:rPr lang="en-US" dirty="0"/>
              <a:t>Behavioral Scientists </a:t>
            </a:r>
          </a:p>
          <a:p>
            <a:pPr marL="742950" lvl="1" indent="-285750">
              <a:buFont typeface="Arial" panose="020B0604020202020204" pitchFamily="34" charset="0"/>
              <a:buChar char="•"/>
            </a:pPr>
            <a:r>
              <a:rPr lang="en-US" dirty="0"/>
              <a:t>Biologists </a:t>
            </a:r>
          </a:p>
          <a:p>
            <a:pPr marL="742950" lvl="1" indent="-285750">
              <a:buFont typeface="Arial" panose="020B0604020202020204" pitchFamily="34" charset="0"/>
              <a:buChar char="•"/>
            </a:pPr>
            <a:r>
              <a:rPr lang="en-US" dirty="0"/>
              <a:t>Emergency Response Specialists </a:t>
            </a:r>
          </a:p>
          <a:p>
            <a:pPr marL="742950" lvl="1" indent="-285750">
              <a:buFont typeface="Arial" panose="020B0604020202020204" pitchFamily="34" charset="0"/>
              <a:buChar char="•"/>
            </a:pPr>
            <a:r>
              <a:rPr lang="en-US" dirty="0"/>
              <a:t>Epidemiologists </a:t>
            </a:r>
          </a:p>
          <a:p>
            <a:pPr marL="742950" lvl="1" indent="-285750">
              <a:buFont typeface="Arial" panose="020B0604020202020204" pitchFamily="34" charset="0"/>
              <a:buChar char="•"/>
            </a:pPr>
            <a:r>
              <a:rPr lang="en-US" dirty="0"/>
              <a:t>Health Education Specialists </a:t>
            </a:r>
          </a:p>
          <a:p>
            <a:pPr marL="742950" lvl="1" indent="-285750">
              <a:buFont typeface="Arial" panose="020B0604020202020204" pitchFamily="34" charset="0"/>
              <a:buChar char="•"/>
            </a:pPr>
            <a:r>
              <a:rPr lang="en-US" dirty="0"/>
              <a:t>Health Informatics Specialists </a:t>
            </a:r>
          </a:p>
          <a:p>
            <a:pPr marL="742950" lvl="1" indent="-285750">
              <a:buFont typeface="Arial" panose="020B0604020202020204" pitchFamily="34" charset="0"/>
              <a:buChar char="•"/>
            </a:pPr>
            <a:r>
              <a:rPr lang="en-US" dirty="0"/>
              <a:t>Health Scientists </a:t>
            </a:r>
          </a:p>
          <a:p>
            <a:pPr marL="742950" lvl="1" indent="-285750">
              <a:buFont typeface="Arial" panose="020B0604020202020204" pitchFamily="34" charset="0"/>
              <a:buChar char="•"/>
            </a:pPr>
            <a:r>
              <a:rPr lang="en-US" dirty="0"/>
              <a:t>Medical Officers </a:t>
            </a:r>
          </a:p>
          <a:p>
            <a:pPr marL="742950" lvl="1" indent="-285750">
              <a:buFont typeface="Arial" panose="020B0604020202020204" pitchFamily="34" charset="0"/>
              <a:buChar char="•"/>
            </a:pPr>
            <a:r>
              <a:rPr lang="en-US" dirty="0"/>
              <a:t>Microbiologists </a:t>
            </a:r>
          </a:p>
          <a:p>
            <a:pPr marL="742950" lvl="1" indent="-285750">
              <a:buFont typeface="Arial" panose="020B0604020202020204" pitchFamily="34" charset="0"/>
              <a:buChar char="•"/>
            </a:pPr>
            <a:r>
              <a:rPr lang="en-US" dirty="0"/>
              <a:t>Public Health Advisors </a:t>
            </a:r>
          </a:p>
          <a:p>
            <a:pPr marL="742950" lvl="1" indent="-285750">
              <a:buFont typeface="Arial" panose="020B0604020202020204" pitchFamily="34" charset="0"/>
              <a:buChar char="•"/>
            </a:pPr>
            <a:r>
              <a:rPr lang="en-US" dirty="0"/>
              <a:t>Public Health Analysts</a:t>
            </a:r>
          </a:p>
        </p:txBody>
      </p:sp>
    </p:spTree>
    <p:extLst>
      <p:ext uri="{BB962C8B-B14F-4D97-AF65-F5344CB8AC3E}">
        <p14:creationId xmlns:p14="http://schemas.microsoft.com/office/powerpoint/2010/main" val="147228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609600" y="1371813"/>
            <a:ext cx="10972799" cy="4536167"/>
          </a:xfrm>
        </p:spPr>
        <p:txBody>
          <a:bodyPr>
            <a:normAutofit fontScale="92500"/>
          </a:bodyPr>
          <a:lstStyle/>
          <a:p>
            <a:r>
              <a:rPr lang="en-US" sz="2600" dirty="0">
                <a:solidFill>
                  <a:schemeClr val="tx1"/>
                </a:solidFill>
              </a:rPr>
              <a:t>Pharmacists serve in the 240-bed Clinical Center (CC) of the NIH in Bethesda</a:t>
            </a:r>
          </a:p>
          <a:p>
            <a:r>
              <a:rPr lang="en-US" sz="2600" dirty="0">
                <a:solidFill>
                  <a:schemeClr val="tx1"/>
                </a:solidFill>
              </a:rPr>
              <a:t>Pharmacists also serve in other Institutes and Centers of the NIH including but not limited to FIC, NCATS, NCI, NIAID, and NIDA</a:t>
            </a:r>
          </a:p>
          <a:p>
            <a:r>
              <a:rPr lang="en-US" sz="2600" dirty="0">
                <a:solidFill>
                  <a:schemeClr val="tx1"/>
                </a:solidFill>
              </a:rPr>
              <a:t>Pharmacists staff the Inpatient and Outpatient Section of the CC Pharmacy</a:t>
            </a:r>
          </a:p>
          <a:p>
            <a:r>
              <a:rPr lang="en-US" sz="2600" dirty="0">
                <a:solidFill>
                  <a:schemeClr val="tx1"/>
                </a:solidFill>
              </a:rPr>
              <a:t>Clinical pharmacy specialists provide services to study participants of the various Institutes</a:t>
            </a:r>
          </a:p>
          <a:p>
            <a:r>
              <a:rPr lang="en-US" sz="2600" dirty="0">
                <a:solidFill>
                  <a:schemeClr val="tx1"/>
                </a:solidFill>
              </a:rPr>
              <a:t>Radiopharmacists serve in Nuclear Medicine and other areas of the CC</a:t>
            </a:r>
          </a:p>
          <a:p>
            <a:r>
              <a:rPr lang="en-US" sz="2600" dirty="0">
                <a:solidFill>
                  <a:schemeClr val="tx1"/>
                </a:solidFill>
              </a:rPr>
              <a:t>The CC Pharmacy provides a PGY2 Oncology residency and a 2-year pharmacokinetics fellowship</a:t>
            </a:r>
          </a:p>
          <a:p>
            <a:endParaRPr lang="en-US" sz="1800" dirty="0"/>
          </a:p>
          <a:p>
            <a:pPr marL="285750" indent="-285750">
              <a:spcAft>
                <a:spcPts val="1500"/>
              </a:spcAft>
            </a:pPr>
            <a:endParaRPr lang="en-US" sz="1600" dirty="0"/>
          </a:p>
        </p:txBody>
      </p:sp>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p:txBody>
          <a:bodyPr>
            <a:normAutofit/>
          </a:bodyPr>
          <a:lstStyle/>
          <a:p>
            <a:r>
              <a:rPr lang="en-US" dirty="0"/>
              <a:t>National Institutes of Health (NIH)</a:t>
            </a:r>
          </a:p>
        </p:txBody>
      </p:sp>
      <p:sp>
        <p:nvSpPr>
          <p:cNvPr id="5" name="Text Placeholder 4">
            <a:extLst>
              <a:ext uri="{FF2B5EF4-FFF2-40B4-BE49-F238E27FC236}">
                <a16:creationId xmlns:a16="http://schemas.microsoft.com/office/drawing/2014/main" id="{70EC5D7C-0B2E-2147-A3F3-48B9FC1FA7F5}"/>
              </a:ext>
            </a:extLst>
          </p:cNvPr>
          <p:cNvSpPr>
            <a:spLocks noGrp="1"/>
          </p:cNvSpPr>
          <p:nvPr>
            <p:ph type="body" sz="quarter" idx="10"/>
          </p:nvPr>
        </p:nvSpPr>
        <p:spPr/>
        <p:txBody>
          <a:bodyPr/>
          <a:lstStyle/>
          <a:p>
            <a:r>
              <a:rPr lang="en-US" dirty="0"/>
              <a:t>USPHS Pharmacist Category</a:t>
            </a:r>
          </a:p>
        </p:txBody>
      </p:sp>
      <p:pic>
        <p:nvPicPr>
          <p:cNvPr id="8" name="Picture 7" title="NIH Logo">
            <a:extLst>
              <a:ext uri="{FF2B5EF4-FFF2-40B4-BE49-F238E27FC236}">
                <a16:creationId xmlns:a16="http://schemas.microsoft.com/office/drawing/2014/main" id="{0DAD8B33-FAE5-4DA2-A338-86F3C25CE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689" y="337503"/>
            <a:ext cx="3852398" cy="600973"/>
          </a:xfrm>
          <a:prstGeom prst="rect">
            <a:avLst/>
          </a:prstGeom>
        </p:spPr>
      </p:pic>
    </p:spTree>
    <p:extLst>
      <p:ext uri="{BB962C8B-B14F-4D97-AF65-F5344CB8AC3E}">
        <p14:creationId xmlns:p14="http://schemas.microsoft.com/office/powerpoint/2010/main" val="42398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C246AD-C8E6-49A3-8662-F82BBFED0E69}"/>
              </a:ext>
            </a:extLst>
          </p:cNvPr>
          <p:cNvSpPr>
            <a:spLocks noGrp="1"/>
          </p:cNvSpPr>
          <p:nvPr>
            <p:ph type="title"/>
          </p:nvPr>
        </p:nvSpPr>
        <p:spPr/>
        <p:txBody>
          <a:bodyPr/>
          <a:lstStyle/>
          <a:p>
            <a:r>
              <a:rPr lang="en-US" dirty="0"/>
              <a:t>Centers for Medicare and Medicaid Services (CMS)</a:t>
            </a:r>
          </a:p>
        </p:txBody>
      </p:sp>
      <p:sp>
        <p:nvSpPr>
          <p:cNvPr id="2" name="Content Placeholder 1">
            <a:extLst>
              <a:ext uri="{FF2B5EF4-FFF2-40B4-BE49-F238E27FC236}">
                <a16:creationId xmlns:a16="http://schemas.microsoft.com/office/drawing/2014/main" id="{DD0BDC45-5C2E-4A66-BB86-2F21C477FBAA}"/>
              </a:ext>
            </a:extLst>
          </p:cNvPr>
          <p:cNvSpPr>
            <a:spLocks noGrp="1"/>
          </p:cNvSpPr>
          <p:nvPr>
            <p:ph idx="1"/>
          </p:nvPr>
        </p:nvSpPr>
        <p:spPr>
          <a:xfrm>
            <a:off x="609600" y="1371815"/>
            <a:ext cx="10972800" cy="4598679"/>
          </a:xfrm>
        </p:spPr>
        <p:txBody>
          <a:bodyPr>
            <a:normAutofit fontScale="92500" lnSpcReduction="10000"/>
          </a:bodyPr>
          <a:lstStyle/>
          <a:p>
            <a:pPr lvl="0"/>
            <a:r>
              <a:rPr lang="en-US" sz="2400" dirty="0"/>
              <a:t>Providing operational oversight of Medicaid coverage</a:t>
            </a:r>
          </a:p>
          <a:p>
            <a:pPr lvl="0"/>
            <a:r>
              <a:rPr lang="en-US" sz="2400" dirty="0"/>
              <a:t>Providing operational oversight of Medicare Parts A&amp;B (hospital and out-patient coverage) </a:t>
            </a:r>
          </a:p>
          <a:p>
            <a:pPr lvl="0"/>
            <a:r>
              <a:rPr lang="en-US" sz="2400" dirty="0"/>
              <a:t>Conducting oversight, market surveillance, public outreach and compliance activities for Medicare Parts C&amp;D (managed care organizations and prescription drug plan sponsors)</a:t>
            </a:r>
          </a:p>
          <a:p>
            <a:pPr lvl="0"/>
            <a:r>
              <a:rPr lang="en-US" sz="2400" dirty="0"/>
              <a:t>Supporting policy and operations for implementing the Prescription Benefit portion of the Health Insurance Marketplace and Parts C&amp;D drug benefit (e.g. formulary analysis).</a:t>
            </a:r>
          </a:p>
          <a:p>
            <a:pPr lvl="0"/>
            <a:r>
              <a:rPr lang="en-US" sz="2400" dirty="0"/>
              <a:t>Researching, writing, and enacting regulatory and sub-regulatory changes to the Part D prescription drug benefit.</a:t>
            </a:r>
          </a:p>
          <a:p>
            <a:pPr lvl="0"/>
            <a:r>
              <a:rPr lang="en-US" sz="2400" dirty="0"/>
              <a:t>Providing direct support to beneficiaries, providers, suppliers, state agencies, governments, and members of Congress.</a:t>
            </a:r>
          </a:p>
          <a:p>
            <a:endParaRPr lang="en-US" dirty="0"/>
          </a:p>
        </p:txBody>
      </p:sp>
      <p:sp>
        <p:nvSpPr>
          <p:cNvPr id="5" name="Text Placeholder 4">
            <a:extLst>
              <a:ext uri="{FF2B5EF4-FFF2-40B4-BE49-F238E27FC236}">
                <a16:creationId xmlns:a16="http://schemas.microsoft.com/office/drawing/2014/main" id="{2E9C2ABB-9507-4999-9F30-346E477DEC71}"/>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6" name="Picture 5">
            <a:extLst>
              <a:ext uri="{FF2B5EF4-FFF2-40B4-BE49-F238E27FC236}">
                <a16:creationId xmlns:a16="http://schemas.microsoft.com/office/drawing/2014/main" id="{CAB5DB3B-6296-4BFA-B3FC-AC4FA67768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2928" y="170900"/>
            <a:ext cx="1438275" cy="504825"/>
          </a:xfrm>
          <a:prstGeom prst="rect">
            <a:avLst/>
          </a:prstGeom>
        </p:spPr>
      </p:pic>
    </p:spTree>
    <p:extLst>
      <p:ext uri="{BB962C8B-B14F-4D97-AF65-F5344CB8AC3E}">
        <p14:creationId xmlns:p14="http://schemas.microsoft.com/office/powerpoint/2010/main" val="19298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p:txBody>
          <a:bodyPr/>
          <a:lstStyle/>
          <a:p>
            <a:r>
              <a:rPr lang="en-US" dirty="0"/>
              <a:t>Health Resources and Services Administration</a:t>
            </a:r>
          </a:p>
        </p:txBody>
      </p:sp>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609599" y="1371814"/>
            <a:ext cx="10972799" cy="4609438"/>
          </a:xfrm>
        </p:spPr>
        <p:txBody>
          <a:bodyPr>
            <a:normAutofit lnSpcReduction="10000"/>
          </a:bodyPr>
          <a:lstStyle/>
          <a:p>
            <a:r>
              <a:rPr lang="en-US" sz="2400" dirty="0"/>
              <a:t>Telehealth / Telemedicine (Rural Health)</a:t>
            </a:r>
          </a:p>
          <a:p>
            <a:r>
              <a:rPr lang="en-US" sz="2400" dirty="0"/>
              <a:t>Health Workforce Strengthening</a:t>
            </a:r>
          </a:p>
          <a:p>
            <a:r>
              <a:rPr lang="en-US" sz="2400" dirty="0"/>
              <a:t>American Indian / Alaska Native Health Equity</a:t>
            </a:r>
          </a:p>
          <a:p>
            <a:r>
              <a:rPr lang="en-US" sz="2400" dirty="0"/>
              <a:t>Countermeasure Injury Compensation Program</a:t>
            </a:r>
          </a:p>
          <a:p>
            <a:r>
              <a:rPr lang="en-US" sz="2400" dirty="0"/>
              <a:t>Community Health Centers</a:t>
            </a:r>
          </a:p>
          <a:p>
            <a:r>
              <a:rPr lang="en-US" sz="2400" dirty="0"/>
              <a:t>Maternal and Child Health</a:t>
            </a:r>
          </a:p>
          <a:p>
            <a:r>
              <a:rPr lang="en-US" sz="2400" dirty="0"/>
              <a:t>Office of Pharmacy Affairs (340B Drug Pricing Program)</a:t>
            </a:r>
          </a:p>
          <a:p>
            <a:r>
              <a:rPr lang="en-US" sz="2400" dirty="0"/>
              <a:t>Global Health</a:t>
            </a:r>
          </a:p>
          <a:p>
            <a:r>
              <a:rPr lang="en-US" sz="2400" dirty="0"/>
              <a:t>Poison Control</a:t>
            </a:r>
          </a:p>
          <a:p>
            <a:r>
              <a:rPr lang="en-US" sz="2400" dirty="0"/>
              <a:t>Organ Donation</a:t>
            </a:r>
          </a:p>
          <a:p>
            <a:r>
              <a:rPr lang="en-US" sz="2400" dirty="0"/>
              <a:t>HIV/AIDS </a:t>
            </a:r>
          </a:p>
        </p:txBody>
      </p:sp>
      <p:sp>
        <p:nvSpPr>
          <p:cNvPr id="5" name="Text Placeholder 4">
            <a:extLst>
              <a:ext uri="{FF2B5EF4-FFF2-40B4-BE49-F238E27FC236}">
                <a16:creationId xmlns:a16="http://schemas.microsoft.com/office/drawing/2014/main" id="{70EC5D7C-0B2E-2147-A3F3-48B9FC1FA7F5}"/>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6" name="Content Placeholder 3">
            <a:extLs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694" t="17237" r="694" b="18566"/>
          <a:stretch/>
        </p:blipFill>
        <p:spPr bwMode="auto">
          <a:xfrm>
            <a:off x="10000051" y="89437"/>
            <a:ext cx="1997182" cy="790042"/>
          </a:xfrm>
          <a:ln w="9525">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1252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9A5CE-23DB-4DF9-8E35-FC15026E48C8}"/>
              </a:ext>
            </a:extLst>
          </p:cNvPr>
          <p:cNvSpPr>
            <a:spLocks noGrp="1"/>
          </p:cNvSpPr>
          <p:nvPr>
            <p:ph type="title"/>
          </p:nvPr>
        </p:nvSpPr>
        <p:spPr/>
        <p:txBody>
          <a:bodyPr/>
          <a:lstStyle/>
          <a:p>
            <a:r>
              <a:rPr lang="en-US" dirty="0"/>
              <a:t>Defense Health Agency (DHA)</a:t>
            </a:r>
          </a:p>
        </p:txBody>
      </p:sp>
      <p:sp>
        <p:nvSpPr>
          <p:cNvPr id="2" name="Content Placeholder 1">
            <a:extLst>
              <a:ext uri="{FF2B5EF4-FFF2-40B4-BE49-F238E27FC236}">
                <a16:creationId xmlns:a16="http://schemas.microsoft.com/office/drawing/2014/main" id="{199D6A53-5C4C-435C-BB8B-0123D445DDD3}"/>
              </a:ext>
            </a:extLst>
          </p:cNvPr>
          <p:cNvSpPr>
            <a:spLocks noGrp="1"/>
          </p:cNvSpPr>
          <p:nvPr>
            <p:ph idx="1"/>
          </p:nvPr>
        </p:nvSpPr>
        <p:spPr>
          <a:xfrm>
            <a:off x="609600" y="1371815"/>
            <a:ext cx="10972800" cy="4321991"/>
          </a:xfrm>
        </p:spPr>
        <p:txBody>
          <a:bodyPr/>
          <a:lstStyle/>
          <a:p>
            <a:r>
              <a:rPr lang="en-US" sz="2800" dirty="0"/>
              <a:t>DHA administers the TRICARE Health Plan providing worldwide medical, dental and pharmacy programs to more than 9.4 million uniformed Service members, retirees, and their families</a:t>
            </a:r>
          </a:p>
          <a:p>
            <a:r>
              <a:rPr lang="en-US" sz="2800" dirty="0"/>
              <a:t>Effective October 2018, DHA will execute its mission of administration and management over the Military Treatment Facilities (MTFs)</a:t>
            </a:r>
          </a:p>
          <a:p>
            <a:r>
              <a:rPr lang="en-US" sz="2800" dirty="0"/>
              <a:t>USPHS Officers including pharmacists are assigned to DHA to assist with administration of the TRICARE Health Plan</a:t>
            </a:r>
          </a:p>
          <a:p>
            <a:endParaRPr lang="en-US" dirty="0"/>
          </a:p>
        </p:txBody>
      </p:sp>
      <p:sp>
        <p:nvSpPr>
          <p:cNvPr id="5" name="Text Placeholder 4">
            <a:extLst>
              <a:ext uri="{FF2B5EF4-FFF2-40B4-BE49-F238E27FC236}">
                <a16:creationId xmlns:a16="http://schemas.microsoft.com/office/drawing/2014/main" id="{893CDFDD-2A9F-44F6-9730-89A79C344D0A}"/>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6" name="Picture 5">
            <a:extLst>
              <a:ext uri="{FF2B5EF4-FFF2-40B4-BE49-F238E27FC236}">
                <a16:creationId xmlns:a16="http://schemas.microsoft.com/office/drawing/2014/main" id="{66C60BFC-EAB1-4D1E-92AA-B6B7EDFB16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923" y="252534"/>
            <a:ext cx="1438275" cy="962025"/>
          </a:xfrm>
          <a:prstGeom prst="rect">
            <a:avLst/>
          </a:prstGeom>
        </p:spPr>
      </p:pic>
    </p:spTree>
    <p:extLst>
      <p:ext uri="{BB962C8B-B14F-4D97-AF65-F5344CB8AC3E}">
        <p14:creationId xmlns:p14="http://schemas.microsoft.com/office/powerpoint/2010/main" val="136003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9A5CE-23DB-4DF9-8E35-FC15026E48C8}"/>
              </a:ext>
            </a:extLst>
          </p:cNvPr>
          <p:cNvSpPr>
            <a:spLocks noGrp="1"/>
          </p:cNvSpPr>
          <p:nvPr>
            <p:ph type="title"/>
          </p:nvPr>
        </p:nvSpPr>
        <p:spPr/>
        <p:txBody>
          <a:bodyPr/>
          <a:lstStyle/>
          <a:p>
            <a:r>
              <a:rPr lang="en-US" dirty="0"/>
              <a:t>Defense Health Agency (DHA) (continued)</a:t>
            </a:r>
          </a:p>
        </p:txBody>
      </p:sp>
      <p:sp>
        <p:nvSpPr>
          <p:cNvPr id="2" name="Content Placeholder 1">
            <a:extLst>
              <a:ext uri="{FF2B5EF4-FFF2-40B4-BE49-F238E27FC236}">
                <a16:creationId xmlns:a16="http://schemas.microsoft.com/office/drawing/2014/main" id="{199D6A53-5C4C-435C-BB8B-0123D445DDD3}"/>
              </a:ext>
            </a:extLst>
          </p:cNvPr>
          <p:cNvSpPr>
            <a:spLocks noGrp="1"/>
          </p:cNvSpPr>
          <p:nvPr>
            <p:ph idx="1"/>
          </p:nvPr>
        </p:nvSpPr>
        <p:spPr>
          <a:xfrm>
            <a:off x="609600" y="1371815"/>
            <a:ext cx="10972800" cy="4321991"/>
          </a:xfrm>
        </p:spPr>
        <p:txBody>
          <a:bodyPr/>
          <a:lstStyle/>
          <a:p>
            <a:r>
              <a:rPr lang="en-US" dirty="0"/>
              <a:t>Pharmacist responsibilities are vast and include:</a:t>
            </a:r>
          </a:p>
        </p:txBody>
      </p:sp>
      <p:graphicFrame>
        <p:nvGraphicFramePr>
          <p:cNvPr id="6" name="Table 5" title="Description of Pharmacist Opportunities in the Defense Health Agency">
            <a:extLst>
              <a:ext uri="{FF2B5EF4-FFF2-40B4-BE49-F238E27FC236}">
                <a16:creationId xmlns:a16="http://schemas.microsoft.com/office/drawing/2014/main" id="{E7B3EF53-27B7-45F2-8E30-1A472E11E859}"/>
              </a:ext>
            </a:extLst>
          </p:cNvPr>
          <p:cNvGraphicFramePr>
            <a:graphicFrameLocks noGrp="1"/>
          </p:cNvGraphicFramePr>
          <p:nvPr/>
        </p:nvGraphicFramePr>
        <p:xfrm>
          <a:off x="767148" y="1911752"/>
          <a:ext cx="10434918" cy="3902863"/>
        </p:xfrm>
        <a:graphic>
          <a:graphicData uri="http://schemas.openxmlformats.org/drawingml/2006/table">
            <a:tbl>
              <a:tblPr firstRow="1" bandRow="1">
                <a:tableStyleId>{5C22544A-7EE6-4342-B048-85BDC9FD1C3A}</a:tableStyleId>
              </a:tblPr>
              <a:tblGrid>
                <a:gridCol w="2836677">
                  <a:extLst>
                    <a:ext uri="{9D8B030D-6E8A-4147-A177-3AD203B41FA5}">
                      <a16:colId xmlns:a16="http://schemas.microsoft.com/office/drawing/2014/main" val="20000"/>
                    </a:ext>
                  </a:extLst>
                </a:gridCol>
                <a:gridCol w="7598241">
                  <a:extLst>
                    <a:ext uri="{9D8B030D-6E8A-4147-A177-3AD203B41FA5}">
                      <a16:colId xmlns:a16="http://schemas.microsoft.com/office/drawing/2014/main" val="20001"/>
                    </a:ext>
                  </a:extLst>
                </a:gridCol>
              </a:tblGrid>
              <a:tr h="679854">
                <a:tc>
                  <a:txBody>
                    <a:bodyPr/>
                    <a:lstStyle/>
                    <a:p>
                      <a:pPr algn="ctr"/>
                      <a:r>
                        <a:rPr lang="en-US" dirty="0"/>
                        <a:t>Work</a:t>
                      </a:r>
                      <a:r>
                        <a:rPr lang="en-US" baseline="0" dirty="0"/>
                        <a:t> Location</a:t>
                      </a:r>
                      <a:endParaRPr lang="en-US" dirty="0"/>
                    </a:p>
                  </a:txBody>
                  <a:tcPr/>
                </a:tc>
                <a:tc>
                  <a:txBody>
                    <a:bodyPr/>
                    <a:lstStyle/>
                    <a:p>
                      <a:pPr algn="ctr"/>
                      <a:r>
                        <a:rPr lang="en-US" dirty="0"/>
                        <a:t>Description</a:t>
                      </a:r>
                    </a:p>
                  </a:txBody>
                  <a:tcPr/>
                </a:tc>
                <a:extLst>
                  <a:ext uri="{0D108BD9-81ED-4DB2-BD59-A6C34878D82A}">
                    <a16:rowId xmlns:a16="http://schemas.microsoft.com/office/drawing/2014/main" val="10000"/>
                  </a:ext>
                </a:extLst>
              </a:tr>
              <a:tr h="1309347">
                <a:tc>
                  <a:txBody>
                    <a:bodyPr/>
                    <a:lstStyle/>
                    <a:p>
                      <a:pPr algn="ctr"/>
                      <a:r>
                        <a:rPr lang="en-US" sz="1400" dirty="0"/>
                        <a:t>Pharmacy</a:t>
                      </a:r>
                      <a:r>
                        <a:rPr lang="en-US" sz="1400" baseline="0" dirty="0"/>
                        <a:t> Operations Division</a:t>
                      </a:r>
                      <a:endParaRPr lang="en-US" sz="1400" dirty="0"/>
                    </a:p>
                  </a:txBody>
                  <a:tcPr/>
                </a:tc>
                <a:tc>
                  <a:txBody>
                    <a:bodyPr/>
                    <a:lstStyle/>
                    <a:p>
                      <a:r>
                        <a:rPr lang="en-US" sz="1400" dirty="0"/>
                        <a:t>Goal:</a:t>
                      </a:r>
                      <a:r>
                        <a:rPr lang="en-US" sz="1400" baseline="0" dirty="0"/>
                        <a:t> to improve outcomes while reducing overall health care costs through the delivery of optimal pharmaceutical care though monitoring drug usage and cost trends and performs pharmacoeconomic analysis to support Department of Defense (DoD) formulary management, national pharmaceutical contracts, and clinical practice guidelines; provide administrative and technical support for the DoD Pharmacy &amp;Therapeutics Committee</a:t>
                      </a:r>
                    </a:p>
                  </a:txBody>
                  <a:tcPr/>
                </a:tc>
                <a:extLst>
                  <a:ext uri="{0D108BD9-81ED-4DB2-BD59-A6C34878D82A}">
                    <a16:rowId xmlns:a16="http://schemas.microsoft.com/office/drawing/2014/main" val="10001"/>
                  </a:ext>
                </a:extLst>
              </a:tr>
              <a:tr h="956831">
                <a:tc>
                  <a:txBody>
                    <a:bodyPr/>
                    <a:lstStyle/>
                    <a:p>
                      <a:pPr algn="ctr"/>
                      <a:r>
                        <a:rPr lang="en-US" sz="1400" dirty="0"/>
                        <a:t>Interagency</a:t>
                      </a:r>
                      <a:r>
                        <a:rPr lang="en-US" sz="1400" baseline="0" dirty="0"/>
                        <a:t> Program Office</a:t>
                      </a:r>
                      <a:endParaRPr lang="en-US" sz="1400" dirty="0"/>
                    </a:p>
                  </a:txBody>
                  <a:tcPr/>
                </a:tc>
                <a:tc>
                  <a:txBody>
                    <a:bodyPr/>
                    <a:lstStyle/>
                    <a:p>
                      <a:r>
                        <a:rPr lang="en-US" sz="1400" baseline="0" dirty="0"/>
                        <a:t>Goal: to lead and coordinate the adoption of and contribution to national health data standards to ensure interoperability; to facilitate Interagency Program Office Town Halls; develop Engagement Strategy and Roadmap; review and vote on pharmacy related Health Level Seven (HL7) ballots to influence standards development</a:t>
                      </a:r>
                    </a:p>
                  </a:txBody>
                  <a:tcPr/>
                </a:tc>
                <a:extLst>
                  <a:ext uri="{0D108BD9-81ED-4DB2-BD59-A6C34878D82A}">
                    <a16:rowId xmlns:a16="http://schemas.microsoft.com/office/drawing/2014/main" val="10002"/>
                  </a:ext>
                </a:extLst>
              </a:tr>
              <a:tr h="956831">
                <a:tc>
                  <a:txBody>
                    <a:bodyPr/>
                    <a:lstStyle/>
                    <a:p>
                      <a:pPr algn="ctr"/>
                      <a:r>
                        <a:rPr lang="en-US" sz="1400" dirty="0"/>
                        <a:t>Solutions Delivery Division</a:t>
                      </a:r>
                    </a:p>
                  </a:txBody>
                  <a:tcPr/>
                </a:tc>
                <a:tc>
                  <a:txBody>
                    <a:bodyPr/>
                    <a:lstStyle/>
                    <a:p>
                      <a:r>
                        <a:rPr lang="en-US" sz="1400" baseline="0" dirty="0"/>
                        <a:t>Goal: of the Electronic Health Record (HER) Core Project Management Office (PMO) is to provide an sustain the current comprehensive electronic health record and related medical systems, and embrace the future by collaborating with Government and industry partners to support service members and beneficiaries worldwide</a:t>
                      </a:r>
                    </a:p>
                  </a:txBody>
                  <a:tcPr/>
                </a:tc>
                <a:extLst>
                  <a:ext uri="{0D108BD9-81ED-4DB2-BD59-A6C34878D82A}">
                    <a16:rowId xmlns:a16="http://schemas.microsoft.com/office/drawing/2014/main" val="10003"/>
                  </a:ext>
                </a:extLst>
              </a:tr>
            </a:tbl>
          </a:graphicData>
        </a:graphic>
      </p:graphicFrame>
      <p:sp>
        <p:nvSpPr>
          <p:cNvPr id="5" name="Text Placeholder 4">
            <a:extLst>
              <a:ext uri="{FF2B5EF4-FFF2-40B4-BE49-F238E27FC236}">
                <a16:creationId xmlns:a16="http://schemas.microsoft.com/office/drawing/2014/main" id="{893CDFDD-2A9F-44F6-9730-89A79C344D0A}"/>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7" name="Picture 6">
            <a:extLst>
              <a:ext uri="{FF2B5EF4-FFF2-40B4-BE49-F238E27FC236}">
                <a16:creationId xmlns:a16="http://schemas.microsoft.com/office/drawing/2014/main" id="{456C8968-9000-44B0-B2E5-D4B53107E3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2928" y="81360"/>
            <a:ext cx="1438275" cy="962025"/>
          </a:xfrm>
          <a:prstGeom prst="rect">
            <a:avLst/>
          </a:prstGeom>
        </p:spPr>
      </p:pic>
    </p:spTree>
    <p:extLst>
      <p:ext uri="{BB962C8B-B14F-4D97-AF65-F5344CB8AC3E}">
        <p14:creationId xmlns:p14="http://schemas.microsoft.com/office/powerpoint/2010/main" val="376445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10A6F7-4EA1-48E9-B5EF-5D0F1A43DE1E}"/>
              </a:ext>
            </a:extLst>
          </p:cNvPr>
          <p:cNvSpPr>
            <a:spLocks noGrp="1"/>
          </p:cNvSpPr>
          <p:nvPr>
            <p:ph type="title"/>
          </p:nvPr>
        </p:nvSpPr>
        <p:spPr>
          <a:xfrm>
            <a:off x="609600" y="503966"/>
            <a:ext cx="10972800" cy="887356"/>
          </a:xfrm>
        </p:spPr>
        <p:txBody>
          <a:bodyPr/>
          <a:lstStyle/>
          <a:p>
            <a:r>
              <a:rPr lang="en-US" dirty="0"/>
              <a:t>Agency for Healthcare Research and Quality (AHRQ)</a:t>
            </a:r>
          </a:p>
        </p:txBody>
      </p:sp>
      <p:sp>
        <p:nvSpPr>
          <p:cNvPr id="2" name="Content Placeholder 1">
            <a:extLst>
              <a:ext uri="{FF2B5EF4-FFF2-40B4-BE49-F238E27FC236}">
                <a16:creationId xmlns:a16="http://schemas.microsoft.com/office/drawing/2014/main" id="{C7C48432-7D2B-422E-B6EC-83CA62324CB6}"/>
              </a:ext>
            </a:extLst>
          </p:cNvPr>
          <p:cNvSpPr>
            <a:spLocks noGrp="1"/>
          </p:cNvSpPr>
          <p:nvPr>
            <p:ph idx="1"/>
          </p:nvPr>
        </p:nvSpPr>
        <p:spPr>
          <a:xfrm>
            <a:off x="609600" y="1602889"/>
            <a:ext cx="10972800" cy="4368703"/>
          </a:xfrm>
        </p:spPr>
        <p:txBody>
          <a:bodyPr>
            <a:normAutofit/>
          </a:bodyPr>
          <a:lstStyle/>
          <a:p>
            <a:r>
              <a:rPr lang="en-US" altLang="en-US" sz="2800" dirty="0"/>
              <a:t>Pharmacists serve to improve quality of health care and improve patient safety</a:t>
            </a:r>
          </a:p>
          <a:p>
            <a:pPr lvl="1"/>
            <a:r>
              <a:rPr lang="en-US" altLang="en-US" sz="2400" dirty="0"/>
              <a:t>Evidence-based Practice Center (EPC) Program</a:t>
            </a:r>
          </a:p>
          <a:p>
            <a:pPr lvl="1"/>
            <a:r>
              <a:rPr lang="en-US" altLang="en-US" sz="2400" dirty="0"/>
              <a:t>Center for Quality Improvement and Patient Safety (CQuIPS)</a:t>
            </a:r>
          </a:p>
          <a:p>
            <a:r>
              <a:rPr lang="en-US" altLang="en-US" sz="2800" dirty="0"/>
              <a:t>Pharmacists can use AHRQ’s resources including research, tools, and evidence</a:t>
            </a:r>
          </a:p>
          <a:p>
            <a:r>
              <a:rPr lang="en-US" altLang="en-US" sz="2800" dirty="0"/>
              <a:t>Pharmacists can nominate research topics</a:t>
            </a:r>
            <a:endParaRPr lang="en-US" altLang="en-US" sz="2400" dirty="0"/>
          </a:p>
          <a:p>
            <a:r>
              <a:rPr lang="en-US" altLang="en-US" sz="2800" dirty="0"/>
              <a:t>Pharmacists can seek funding opportunities</a:t>
            </a:r>
          </a:p>
          <a:p>
            <a:pPr marL="234950" indent="0">
              <a:buNone/>
            </a:pPr>
            <a:endParaRPr lang="en-US" dirty="0"/>
          </a:p>
        </p:txBody>
      </p:sp>
      <p:sp>
        <p:nvSpPr>
          <p:cNvPr id="5" name="Text Placeholder 4">
            <a:extLst>
              <a:ext uri="{FF2B5EF4-FFF2-40B4-BE49-F238E27FC236}">
                <a16:creationId xmlns:a16="http://schemas.microsoft.com/office/drawing/2014/main" id="{F22EFE47-B0DB-466C-B620-227D3E41DAD8}"/>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6" name="Picture 5">
            <a:extLst>
              <a:ext uri="{FF2B5EF4-FFF2-40B4-BE49-F238E27FC236}">
                <a16:creationId xmlns:a16="http://schemas.microsoft.com/office/drawing/2014/main" id="{1A4C74C3-926D-477B-A78A-E88CF97D5C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101" y="0"/>
            <a:ext cx="1391322" cy="1391322"/>
          </a:xfrm>
          <a:prstGeom prst="rect">
            <a:avLst/>
          </a:prstGeom>
        </p:spPr>
      </p:pic>
    </p:spTree>
    <p:extLst>
      <p:ext uri="{BB962C8B-B14F-4D97-AF65-F5344CB8AC3E}">
        <p14:creationId xmlns:p14="http://schemas.microsoft.com/office/powerpoint/2010/main" val="104015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F9DF35-F721-4842-A19E-EAEC683ECB6F}"/>
              </a:ext>
            </a:extLst>
          </p:cNvPr>
          <p:cNvSpPr>
            <a:spLocks noGrp="1"/>
          </p:cNvSpPr>
          <p:nvPr>
            <p:ph type="title"/>
          </p:nvPr>
        </p:nvSpPr>
        <p:spPr/>
        <p:txBody>
          <a:bodyPr/>
          <a:lstStyle/>
          <a:p>
            <a:r>
              <a:rPr lang="en-US" dirty="0"/>
              <a:t>Office of the Secretary / Office of the Surgeon General</a:t>
            </a:r>
          </a:p>
        </p:txBody>
      </p:sp>
      <p:sp>
        <p:nvSpPr>
          <p:cNvPr id="2" name="Content Placeholder 1">
            <a:extLst>
              <a:ext uri="{FF2B5EF4-FFF2-40B4-BE49-F238E27FC236}">
                <a16:creationId xmlns:a16="http://schemas.microsoft.com/office/drawing/2014/main" id="{204FB44D-E457-4151-9532-6586A93AD789}"/>
              </a:ext>
            </a:extLst>
          </p:cNvPr>
          <p:cNvSpPr>
            <a:spLocks noGrp="1"/>
          </p:cNvSpPr>
          <p:nvPr>
            <p:ph idx="1"/>
          </p:nvPr>
        </p:nvSpPr>
        <p:spPr>
          <a:xfrm>
            <a:off x="609600" y="1613647"/>
            <a:ext cx="10972800" cy="4216998"/>
          </a:xfrm>
        </p:spPr>
        <p:txBody>
          <a:bodyPr/>
          <a:lstStyle/>
          <a:p>
            <a:r>
              <a:rPr lang="en-US" sz="2800" dirty="0"/>
              <a:t>Since most of the positions are Multi-Disciplinary, there are numerous opportunities </a:t>
            </a:r>
          </a:p>
          <a:p>
            <a:r>
              <a:rPr lang="en-US" sz="2800" dirty="0"/>
              <a:t>Office of the Assistant Secretary of Preparedness and Response (ASPR)</a:t>
            </a:r>
          </a:p>
          <a:p>
            <a:pPr lvl="1">
              <a:buFont typeface="Arial" panose="020B0604020202020204" pitchFamily="34" charset="0"/>
              <a:buChar char="•"/>
            </a:pPr>
            <a:r>
              <a:rPr lang="en-US" sz="2800" dirty="0"/>
              <a:t>Office of Emergency Management (OEM)</a:t>
            </a:r>
          </a:p>
          <a:p>
            <a:pPr lvl="2"/>
            <a:r>
              <a:rPr lang="en-US" sz="2800" dirty="0"/>
              <a:t>Division of Logistics (Branch Chief/Program Analyst/Mgr)</a:t>
            </a:r>
          </a:p>
          <a:p>
            <a:r>
              <a:rPr lang="en-US" sz="2800" dirty="0"/>
              <a:t>Commissioned Corps Headquarters (CCHQ)</a:t>
            </a:r>
          </a:p>
          <a:p>
            <a:endParaRPr lang="en-US" dirty="0"/>
          </a:p>
        </p:txBody>
      </p:sp>
      <p:sp>
        <p:nvSpPr>
          <p:cNvPr id="5" name="Text Placeholder 4">
            <a:extLst>
              <a:ext uri="{FF2B5EF4-FFF2-40B4-BE49-F238E27FC236}">
                <a16:creationId xmlns:a16="http://schemas.microsoft.com/office/drawing/2014/main" id="{5FE2CBF1-14B1-476C-B59A-28E8529FEC5F}"/>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64991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OUR MISSION AND VALUES</a:t>
            </a:r>
          </a:p>
        </p:txBody>
      </p:sp>
      <p:sp>
        <p:nvSpPr>
          <p:cNvPr id="18" name="TextBox 17"/>
          <p:cNvSpPr txBox="1"/>
          <p:nvPr/>
        </p:nvSpPr>
        <p:spPr>
          <a:xfrm>
            <a:off x="1562699" y="1469062"/>
            <a:ext cx="9999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lumMod val="75000"/>
                    <a:lumOff val="25000"/>
                  </a:srgbClr>
                </a:solidFill>
                <a:effectLst/>
                <a:uLnTx/>
                <a:uFillTx/>
                <a:latin typeface="Arial"/>
                <a:ea typeface="+mn-ea"/>
                <a:cs typeface="+mn-cs"/>
              </a:rPr>
              <a:t>Protect, promote, and advance the health and safety of the nation</a:t>
            </a:r>
          </a:p>
        </p:txBody>
      </p:sp>
      <p:sp>
        <p:nvSpPr>
          <p:cNvPr id="19" name="TextBox 18">
            <a:extLst>
              <a:ext uri="{C183D7F6-B498-43B3-948B-1728B52AA6E4}">
                <adec:decorative xmlns:adec="http://schemas.microsoft.com/office/drawing/2017/decorative" val="1"/>
              </a:ext>
            </a:extLst>
          </p:cNvPr>
          <p:cNvSpPr txBox="1"/>
          <p:nvPr/>
        </p:nvSpPr>
        <p:spPr>
          <a:xfrm>
            <a:off x="5412155" y="3634557"/>
            <a:ext cx="16263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BFD4DD">
                    <a:lumMod val="75000"/>
                  </a:srgbClr>
                </a:solidFill>
                <a:effectLst/>
                <a:uLnTx/>
                <a:uFillTx/>
                <a:latin typeface="Arial"/>
                <a:ea typeface="+mn-ea"/>
                <a:cs typeface="+mn-cs"/>
              </a:rPr>
              <a:t>Core Values</a:t>
            </a:r>
          </a:p>
        </p:txBody>
      </p:sp>
      <p:sp>
        <p:nvSpPr>
          <p:cNvPr id="10" name="TextBox 9"/>
          <p:cNvSpPr txBox="1"/>
          <p:nvPr/>
        </p:nvSpPr>
        <p:spPr>
          <a:xfrm>
            <a:off x="1269999" y="2304619"/>
            <a:ext cx="326505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Leadership</a:t>
            </a:r>
          </a:p>
        </p:txBody>
      </p:sp>
      <p:sp>
        <p:nvSpPr>
          <p:cNvPr id="11" name="TextBox 10"/>
          <p:cNvSpPr txBox="1"/>
          <p:nvPr/>
        </p:nvSpPr>
        <p:spPr>
          <a:xfrm>
            <a:off x="1269997" y="2727147"/>
            <a:ext cx="3330618"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provide vision and purpose in public health through inspiration, dedication and loyalty.</a:t>
            </a:r>
          </a:p>
        </p:txBody>
      </p:sp>
      <p:sp>
        <p:nvSpPr>
          <p:cNvPr id="12" name="TextBox 11"/>
          <p:cNvSpPr txBox="1"/>
          <p:nvPr/>
        </p:nvSpPr>
        <p:spPr>
          <a:xfrm>
            <a:off x="1039087" y="3886181"/>
            <a:ext cx="344978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Integrity</a:t>
            </a:r>
          </a:p>
        </p:txBody>
      </p:sp>
      <p:sp>
        <p:nvSpPr>
          <p:cNvPr id="13" name="TextBox 12"/>
          <p:cNvSpPr txBox="1"/>
          <p:nvPr/>
        </p:nvSpPr>
        <p:spPr>
          <a:xfrm>
            <a:off x="1039088" y="4347846"/>
            <a:ext cx="3519054"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exemplify uncompromising ethical conduct and maintain the highest standards of responsibility and accountability.</a:t>
            </a:r>
          </a:p>
        </p:txBody>
      </p:sp>
      <p:sp>
        <p:nvSpPr>
          <p:cNvPr id="14" name="TextBox 13"/>
          <p:cNvSpPr txBox="1"/>
          <p:nvPr/>
        </p:nvSpPr>
        <p:spPr>
          <a:xfrm>
            <a:off x="7497503" y="2158768"/>
            <a:ext cx="338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Service</a:t>
            </a:r>
          </a:p>
        </p:txBody>
      </p:sp>
      <p:sp>
        <p:nvSpPr>
          <p:cNvPr id="15" name="TextBox 14"/>
          <p:cNvSpPr txBox="1"/>
          <p:nvPr/>
        </p:nvSpPr>
        <p:spPr>
          <a:xfrm>
            <a:off x="7497503" y="2645948"/>
            <a:ext cx="35190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are committed to public health through compassionate actions and stewardship of time, resources, and talents.</a:t>
            </a:r>
          </a:p>
        </p:txBody>
      </p:sp>
      <p:sp>
        <p:nvSpPr>
          <p:cNvPr id="16" name="TextBox 15"/>
          <p:cNvSpPr txBox="1"/>
          <p:nvPr/>
        </p:nvSpPr>
        <p:spPr>
          <a:xfrm>
            <a:off x="7497504" y="4181593"/>
            <a:ext cx="3519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Excellence</a:t>
            </a:r>
          </a:p>
        </p:txBody>
      </p:sp>
      <p:sp>
        <p:nvSpPr>
          <p:cNvPr id="17" name="TextBox 16"/>
          <p:cNvSpPr txBox="1"/>
          <p:nvPr/>
        </p:nvSpPr>
        <p:spPr>
          <a:xfrm>
            <a:off x="7497503" y="4668773"/>
            <a:ext cx="35190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exhibit superior performance and continuous improvement in knowledge and expertise.</a:t>
            </a:r>
          </a:p>
        </p:txBody>
      </p:sp>
      <p:grpSp>
        <p:nvGrpSpPr>
          <p:cNvPr id="9" name="Group 8">
            <a:extLst>
              <a:ext uri="{C183D7F6-B498-43B3-948B-1728B52AA6E4}">
                <adec:decorative xmlns:adec="http://schemas.microsoft.com/office/drawing/2017/decorative" val="1"/>
              </a:ext>
            </a:extLst>
          </p:cNvPr>
          <p:cNvGrpSpPr/>
          <p:nvPr/>
        </p:nvGrpSpPr>
        <p:grpSpPr>
          <a:xfrm>
            <a:off x="5144654" y="2635338"/>
            <a:ext cx="2161309" cy="2206067"/>
            <a:chOff x="5920509" y="683490"/>
            <a:chExt cx="1863321" cy="1831109"/>
          </a:xfrm>
        </p:grpSpPr>
        <p:sp>
          <p:nvSpPr>
            <p:cNvPr id="2" name="Oval 1"/>
            <p:cNvSpPr/>
            <p:nvPr/>
          </p:nvSpPr>
          <p:spPr>
            <a:xfrm>
              <a:off x="5920509" y="683490"/>
              <a:ext cx="1863321" cy="1831109"/>
            </a:xfrm>
            <a:prstGeom prst="ellipse">
              <a:avLst/>
            </a:prstGeom>
            <a:noFill/>
            <a:ln w="3175" cap="sq" cmpd="sng">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Oval 4"/>
            <p:cNvSpPr/>
            <p:nvPr/>
          </p:nvSpPr>
          <p:spPr>
            <a:xfrm>
              <a:off x="5987415" y="971952"/>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Oval 5"/>
            <p:cNvSpPr/>
            <p:nvPr/>
          </p:nvSpPr>
          <p:spPr>
            <a:xfrm>
              <a:off x="7454265" y="91364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6"/>
            <p:cNvSpPr/>
            <p:nvPr/>
          </p:nvSpPr>
          <p:spPr>
            <a:xfrm>
              <a:off x="6052185" y="216332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7"/>
            <p:cNvSpPr/>
            <p:nvPr/>
          </p:nvSpPr>
          <p:spPr>
            <a:xfrm>
              <a:off x="7416165" y="216713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0" name="Text Placeholder 19">
            <a:extLst>
              <a:ext uri="{C183D7F6-B498-43B3-948B-1728B52AA6E4}">
                <adec:decorative xmlns:adec="http://schemas.microsoft.com/office/drawing/2017/decorative" val="1"/>
              </a:ext>
            </a:extLst>
          </p:cNvPr>
          <p:cNvSpPr>
            <a:spLocks noGrp="1"/>
          </p:cNvSpPr>
          <p:nvPr>
            <p:ph type="body" sz="quarter" idx="11"/>
          </p:nvPr>
        </p:nvSpPr>
        <p:spPr/>
        <p:txBody>
          <a:bodyPr/>
          <a:lstStyle/>
          <a:p>
            <a:r>
              <a:rPr lang="en-US" dirty="0"/>
              <a:t>USPHS Pharmacist Category</a:t>
            </a:r>
          </a:p>
        </p:txBody>
      </p:sp>
    </p:spTree>
    <p:extLst>
      <p:ext uri="{BB962C8B-B14F-4D97-AF65-F5344CB8AC3E}">
        <p14:creationId xmlns:p14="http://schemas.microsoft.com/office/powerpoint/2010/main" val="36061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C183D7F6-B498-43B3-948B-1728B52AA6E4}">
                <adec:decorative xmlns:adec="http://schemas.microsoft.com/office/drawing/2017/decorative" val="1"/>
              </a:ext>
            </a:extLst>
          </p:cNvPr>
          <p:cNvSpPr/>
          <p:nvPr/>
        </p:nvSpPr>
        <p:spPr>
          <a:xfrm>
            <a:off x="785090" y="1348509"/>
            <a:ext cx="10123055" cy="4304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itle 5"/>
          <p:cNvSpPr>
            <a:spLocks noGrp="1"/>
          </p:cNvSpPr>
          <p:nvPr>
            <p:ph type="title"/>
          </p:nvPr>
        </p:nvSpPr>
        <p:spPr>
          <a:xfrm>
            <a:off x="665583" y="529805"/>
            <a:ext cx="10972800" cy="974991"/>
          </a:xfrm>
        </p:spPr>
        <p:txBody>
          <a:bodyPr/>
          <a:lstStyle/>
          <a:p>
            <a:r>
              <a:rPr lang="en-US" dirty="0"/>
              <a:t>PROFESSIONAL CATEGORIES</a:t>
            </a:r>
          </a:p>
        </p:txBody>
      </p:sp>
      <p:pic>
        <p:nvPicPr>
          <p:cNvPr id="5" name="Picture 3" descr="A group of USPHS Officers in uniform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3323"/>
          <a:stretch/>
        </p:blipFill>
        <p:spPr bwMode="auto">
          <a:xfrm>
            <a:off x="1468001" y="1666276"/>
            <a:ext cx="2745840" cy="3472749"/>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descr="Professional Categories: Medical"/>
          <p:cNvPicPr>
            <a:picLocks noChangeAspect="1"/>
          </p:cNvPicPr>
          <p:nvPr/>
        </p:nvPicPr>
        <p:blipFill rotWithShape="1">
          <a:blip r:embed="rId4"/>
          <a:srcRect l="1062" t="27995" r="86283" b="41505"/>
          <a:stretch/>
        </p:blipFill>
        <p:spPr>
          <a:xfrm>
            <a:off x="4592663" y="1833454"/>
            <a:ext cx="1320799" cy="905163"/>
          </a:xfrm>
          <a:prstGeom prst="rect">
            <a:avLst/>
          </a:prstGeom>
        </p:spPr>
      </p:pic>
      <p:pic>
        <p:nvPicPr>
          <p:cNvPr id="15" name="Picture 14" descr="Professional Categories: Dentist"/>
          <p:cNvPicPr>
            <a:picLocks noChangeAspect="1"/>
          </p:cNvPicPr>
          <p:nvPr/>
        </p:nvPicPr>
        <p:blipFill rotWithShape="1">
          <a:blip r:embed="rId4"/>
          <a:srcRect l="18167" t="27995" r="69355" b="41505"/>
          <a:stretch/>
        </p:blipFill>
        <p:spPr>
          <a:xfrm>
            <a:off x="6087210" y="1837250"/>
            <a:ext cx="1302327" cy="905163"/>
          </a:xfrm>
          <a:prstGeom prst="rect">
            <a:avLst/>
          </a:prstGeom>
        </p:spPr>
      </p:pic>
      <p:pic>
        <p:nvPicPr>
          <p:cNvPr id="16" name="Picture 15" descr="Professional Categories: Veternarian"/>
          <p:cNvPicPr>
            <a:picLocks noChangeAspect="1"/>
          </p:cNvPicPr>
          <p:nvPr/>
        </p:nvPicPr>
        <p:blipFill rotWithShape="1">
          <a:blip r:embed="rId4"/>
          <a:srcRect l="35000" t="27995" r="52610" b="41505"/>
          <a:stretch/>
        </p:blipFill>
        <p:spPr>
          <a:xfrm>
            <a:off x="7605284" y="1833454"/>
            <a:ext cx="1293091" cy="905163"/>
          </a:xfrm>
          <a:prstGeom prst="rect">
            <a:avLst/>
          </a:prstGeom>
        </p:spPr>
      </p:pic>
      <p:pic>
        <p:nvPicPr>
          <p:cNvPr id="17" name="Picture 16" descr="Professional Categories: Nurse"/>
          <p:cNvPicPr>
            <a:picLocks noChangeAspect="1"/>
          </p:cNvPicPr>
          <p:nvPr/>
        </p:nvPicPr>
        <p:blipFill rotWithShape="1">
          <a:blip r:embed="rId4"/>
          <a:srcRect l="51765" t="27995" r="35669" b="41505"/>
          <a:stretch/>
        </p:blipFill>
        <p:spPr>
          <a:xfrm>
            <a:off x="9108633" y="1833453"/>
            <a:ext cx="1311564" cy="905163"/>
          </a:xfrm>
          <a:prstGeom prst="rect">
            <a:avLst/>
          </a:prstGeom>
        </p:spPr>
      </p:pic>
      <p:pic>
        <p:nvPicPr>
          <p:cNvPr id="19" name="Picture 18" descr="Professional Categories: Therapist"/>
          <p:cNvPicPr>
            <a:picLocks noChangeAspect="1"/>
          </p:cNvPicPr>
          <p:nvPr/>
        </p:nvPicPr>
        <p:blipFill rotWithShape="1">
          <a:blip r:embed="rId4"/>
          <a:srcRect l="68097" t="27995" r="19425" b="41505"/>
          <a:stretch/>
        </p:blipFill>
        <p:spPr>
          <a:xfrm>
            <a:off x="4592663" y="2916614"/>
            <a:ext cx="1302327" cy="905163"/>
          </a:xfrm>
          <a:prstGeom prst="rect">
            <a:avLst/>
          </a:prstGeom>
        </p:spPr>
      </p:pic>
      <p:pic>
        <p:nvPicPr>
          <p:cNvPr id="20" name="Picture 19" descr="Professional Categories: Pharmacist"/>
          <p:cNvPicPr>
            <a:picLocks noChangeAspect="1"/>
          </p:cNvPicPr>
          <p:nvPr/>
        </p:nvPicPr>
        <p:blipFill rotWithShape="1">
          <a:blip r:embed="rId4"/>
          <a:srcRect l="84646" t="27995" r="2655" b="41505"/>
          <a:stretch/>
        </p:blipFill>
        <p:spPr>
          <a:xfrm>
            <a:off x="6087210" y="2916615"/>
            <a:ext cx="1325418" cy="905163"/>
          </a:xfrm>
          <a:prstGeom prst="rect">
            <a:avLst/>
          </a:prstGeom>
        </p:spPr>
      </p:pic>
      <p:pic>
        <p:nvPicPr>
          <p:cNvPr id="22" name="Picture 21" descr="Professional Categories: Dietician"/>
          <p:cNvPicPr>
            <a:picLocks noChangeAspect="1"/>
          </p:cNvPicPr>
          <p:nvPr/>
        </p:nvPicPr>
        <p:blipFill rotWithShape="1">
          <a:blip r:embed="rId4"/>
          <a:srcRect l="43287" t="63413" r="44147" b="6088"/>
          <a:stretch/>
        </p:blipFill>
        <p:spPr>
          <a:xfrm>
            <a:off x="7605284" y="2887207"/>
            <a:ext cx="1311564" cy="905164"/>
          </a:xfrm>
          <a:prstGeom prst="rect">
            <a:avLst/>
          </a:prstGeom>
        </p:spPr>
      </p:pic>
      <p:pic>
        <p:nvPicPr>
          <p:cNvPr id="21" name="Picture 20" descr="Professional Categories: Health Services"/>
          <p:cNvPicPr>
            <a:picLocks noChangeAspect="1"/>
          </p:cNvPicPr>
          <p:nvPr/>
        </p:nvPicPr>
        <p:blipFill rotWithShape="1">
          <a:blip r:embed="rId4"/>
          <a:srcRect l="9469" t="63413" r="77973" b="6088"/>
          <a:stretch/>
        </p:blipFill>
        <p:spPr>
          <a:xfrm>
            <a:off x="9140383" y="2884863"/>
            <a:ext cx="1310693" cy="905164"/>
          </a:xfrm>
          <a:prstGeom prst="rect">
            <a:avLst/>
          </a:prstGeom>
        </p:spPr>
      </p:pic>
      <p:pic>
        <p:nvPicPr>
          <p:cNvPr id="23" name="Picture 22" descr="Professional Categories: Engineer"/>
          <p:cNvPicPr>
            <a:picLocks noChangeAspect="1"/>
          </p:cNvPicPr>
          <p:nvPr/>
        </p:nvPicPr>
        <p:blipFill rotWithShape="1">
          <a:blip r:embed="rId4"/>
          <a:srcRect l="59719" t="63413" r="27626" b="6088"/>
          <a:stretch/>
        </p:blipFill>
        <p:spPr>
          <a:xfrm>
            <a:off x="4592663" y="4018517"/>
            <a:ext cx="1320800" cy="905164"/>
          </a:xfrm>
          <a:prstGeom prst="rect">
            <a:avLst/>
          </a:prstGeom>
        </p:spPr>
      </p:pic>
      <p:pic>
        <p:nvPicPr>
          <p:cNvPr id="14" name="Picture 13" descr="Professional Categories: Environmental Health"/>
          <p:cNvPicPr>
            <a:picLocks noChangeAspect="1"/>
          </p:cNvPicPr>
          <p:nvPr/>
        </p:nvPicPr>
        <p:blipFill rotWithShape="1">
          <a:blip r:embed="rId4"/>
          <a:srcRect l="26408" t="63413" r="60937" b="6088"/>
          <a:stretch/>
        </p:blipFill>
        <p:spPr>
          <a:xfrm>
            <a:off x="6087210" y="4018517"/>
            <a:ext cx="1320800" cy="905164"/>
          </a:xfrm>
          <a:prstGeom prst="rect">
            <a:avLst/>
          </a:prstGeom>
        </p:spPr>
      </p:pic>
      <p:pic>
        <p:nvPicPr>
          <p:cNvPr id="24" name="Picture 23" descr="Professional Categories: Scientist"/>
          <p:cNvPicPr>
            <a:picLocks noChangeAspect="1"/>
          </p:cNvPicPr>
          <p:nvPr/>
        </p:nvPicPr>
        <p:blipFill rotWithShape="1">
          <a:blip r:embed="rId4"/>
          <a:srcRect l="76115" t="63413" r="11151" b="6088"/>
          <a:stretch/>
        </p:blipFill>
        <p:spPr>
          <a:xfrm>
            <a:off x="7605284" y="4002444"/>
            <a:ext cx="1329059" cy="905164"/>
          </a:xfrm>
          <a:prstGeom prst="rect">
            <a:avLst/>
          </a:prstGeom>
        </p:spPr>
      </p:pic>
      <p:sp>
        <p:nvSpPr>
          <p:cNvPr id="9" name="Text Placeholder 8">
            <a:extLst>
              <a:ext uri="{C183D7F6-B498-43B3-948B-1728B52AA6E4}">
                <adec:decorative xmlns:adec="http://schemas.microsoft.com/office/drawing/2017/decorative" val="1"/>
              </a:ext>
            </a:extLst>
          </p:cNvPr>
          <p:cNvSpPr>
            <a:spLocks noGrp="1"/>
          </p:cNvSpPr>
          <p:nvPr>
            <p:ph type="body" sz="quarter" idx="11"/>
          </p:nvPr>
        </p:nvSpPr>
        <p:spPr/>
        <p:txBody>
          <a:bodyPr/>
          <a:lstStyle/>
          <a:p>
            <a:r>
              <a:rPr lang="en-US" dirty="0"/>
              <a:t>USPHS Pharmacist Category</a:t>
            </a:r>
          </a:p>
        </p:txBody>
      </p:sp>
      <p:pic>
        <p:nvPicPr>
          <p:cNvPr id="26" name="Picture 25">
            <a:extLs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9281379" y="3999774"/>
            <a:ext cx="965200" cy="965200"/>
          </a:xfrm>
          <a:prstGeom prst="rect">
            <a:avLst/>
          </a:prstGeom>
        </p:spPr>
      </p:pic>
      <p:sp>
        <p:nvSpPr>
          <p:cNvPr id="3" name="TextBox 2">
            <a:extLst>
              <a:ext uri="{FF2B5EF4-FFF2-40B4-BE49-F238E27FC236}">
                <a16:creationId xmlns:a16="http://schemas.microsoft.com/office/drawing/2014/main" id="{C0D5276D-98CB-4FEB-AB8F-0932BA4AF149}"/>
              </a:ext>
              <a:ext uri="{C183D7F6-B498-43B3-948B-1728B52AA6E4}">
                <adec:decorative xmlns:adec="http://schemas.microsoft.com/office/drawing/2017/decorative" val="1"/>
              </a:ext>
            </a:extLst>
          </p:cNvPr>
          <p:cNvSpPr txBox="1"/>
          <p:nvPr/>
        </p:nvSpPr>
        <p:spPr>
          <a:xfrm flipH="1">
            <a:off x="10015537" y="3470275"/>
            <a:ext cx="1778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a:t>
            </a: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68282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spcBef>
                <a:spcPts val="0"/>
              </a:spcBef>
            </a:pPr>
            <a:r>
              <a:rPr lang="en-US" sz="3100" b="1" dirty="0">
                <a:solidFill>
                  <a:srgbClr val="123342"/>
                </a:solidFill>
                <a:latin typeface="Arial" panose="020B0604020202020204" pitchFamily="34" charset="0"/>
                <a:ea typeface="+mn-ea"/>
                <a:cs typeface="Arial" panose="020B0604020202020204" pitchFamily="34" charset="0"/>
              </a:rPr>
              <a:t>U.S. PUBLIC HEALTH SERVICE COMMISSIONED CORPS </a:t>
            </a:r>
            <a:br>
              <a:rPr lang="en-US" sz="2800" b="1" dirty="0">
                <a:solidFill>
                  <a:srgbClr val="FF0000"/>
                </a:solidFill>
                <a:latin typeface="Arial" panose="020B0604020202020204" pitchFamily="34" charset="0"/>
                <a:ea typeface="+mn-ea"/>
                <a:cs typeface="Arial" panose="020B0604020202020204" pitchFamily="34" charset="0"/>
              </a:rPr>
            </a:br>
            <a:r>
              <a:rPr lang="en-US" sz="2700" dirty="0">
                <a:solidFill>
                  <a:srgbClr val="6F8E9C"/>
                </a:solidFill>
              </a:rPr>
              <a:t>WHERE WE WORK</a:t>
            </a:r>
          </a:p>
        </p:txBody>
      </p:sp>
      <p:sp>
        <p:nvSpPr>
          <p:cNvPr id="7" name="Text Placeholder 6"/>
          <p:cNvSpPr>
            <a:spLocks noGrp="1"/>
          </p:cNvSpPr>
          <p:nvPr>
            <p:ph type="body" sz="quarter" idx="11"/>
          </p:nvPr>
        </p:nvSpPr>
        <p:spPr>
          <a:xfrm>
            <a:off x="609600" y="1479551"/>
            <a:ext cx="11245327" cy="882468"/>
          </a:xfrm>
        </p:spPr>
        <p:txBody>
          <a:bodyPr/>
          <a:lstStyle/>
          <a:p>
            <a:r>
              <a:rPr lang="en-US" sz="2000" dirty="0"/>
              <a:t>More than 6,000 officers in 800 locations, all 50 states and numerous foreign assignments including the World Health Organization</a:t>
            </a:r>
          </a:p>
        </p:txBody>
      </p:sp>
      <p:sp>
        <p:nvSpPr>
          <p:cNvPr id="3" name="Content Placeholder 2"/>
          <p:cNvSpPr>
            <a:spLocks noGrp="1"/>
          </p:cNvSpPr>
          <p:nvPr>
            <p:ph idx="1"/>
          </p:nvPr>
        </p:nvSpPr>
        <p:spPr>
          <a:xfrm>
            <a:off x="609600" y="2632942"/>
            <a:ext cx="6172987" cy="3752116"/>
          </a:xfrm>
        </p:spPr>
        <p:txBody>
          <a:bodyPr vert="horz" lIns="91440" tIns="45720" rIns="91440" bIns="45720" rtlCol="0" anchor="t">
            <a:noAutofit/>
          </a:bodyPr>
          <a:lstStyle/>
          <a:p>
            <a:pPr marL="515620" indent="-280670"/>
            <a:r>
              <a:rPr lang="en-US" sz="2133" dirty="0"/>
              <a:t>Department of Health and Human Services</a:t>
            </a:r>
            <a:endParaRPr lang="en-US" dirty="0"/>
          </a:p>
          <a:p>
            <a:pPr marL="975995" lvl="1" indent="-280670"/>
            <a:r>
              <a:rPr lang="en-US" sz="1650" dirty="0"/>
              <a:t>CDC, CMS, FDA, HRSA, IHS, NIH, SAMHSA</a:t>
            </a:r>
            <a:endParaRPr lang="en-US" sz="1650" dirty="0">
              <a:cs typeface="Arial"/>
            </a:endParaRPr>
          </a:p>
          <a:p>
            <a:pPr marL="515620" indent="-280670"/>
            <a:r>
              <a:rPr lang="en-US" sz="2133" dirty="0"/>
              <a:t>Department of Defense </a:t>
            </a:r>
            <a:endParaRPr lang="en-US" sz="2133" dirty="0">
              <a:cs typeface="Arial"/>
            </a:endParaRPr>
          </a:p>
          <a:p>
            <a:pPr marL="515620" indent="-280670"/>
            <a:r>
              <a:rPr lang="en-US" sz="2133" dirty="0"/>
              <a:t>Department of Homeland Security</a:t>
            </a:r>
            <a:endParaRPr lang="en-US" sz="2133" dirty="0">
              <a:cs typeface="Arial"/>
            </a:endParaRPr>
          </a:p>
          <a:p>
            <a:pPr marL="515620" indent="-280670"/>
            <a:r>
              <a:rPr lang="en-US" sz="2133" dirty="0"/>
              <a:t>U.S. Agency for International Development</a:t>
            </a:r>
            <a:endParaRPr lang="en-US" sz="2133" dirty="0">
              <a:cs typeface="Arial"/>
            </a:endParaRPr>
          </a:p>
          <a:p>
            <a:pPr marL="515620" indent="-280670"/>
            <a:r>
              <a:rPr lang="en-US" sz="2133" dirty="0"/>
              <a:t>Federal Bureau of Prisons</a:t>
            </a:r>
            <a:endParaRPr lang="en-US" sz="2133" dirty="0">
              <a:cs typeface="Arial"/>
            </a:endParaRPr>
          </a:p>
          <a:p>
            <a:pPr marL="515620" indent="-280670"/>
            <a:r>
              <a:rPr lang="en-US" sz="2133" dirty="0"/>
              <a:t>State Governments and Local Agencies</a:t>
            </a:r>
            <a:endParaRPr lang="en-US" sz="2133" dirty="0">
              <a:cs typeface="Arial"/>
            </a:endParaRPr>
          </a:p>
          <a:p>
            <a:pPr marL="0" indent="0">
              <a:buNone/>
            </a:pPr>
            <a:endParaRPr lang="en-US" sz="2133" dirty="0"/>
          </a:p>
        </p:txBody>
      </p:sp>
      <p:sp>
        <p:nvSpPr>
          <p:cNvPr id="6" name="Text Placeholder 5">
            <a:extLs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pic>
        <p:nvPicPr>
          <p:cNvPr id="2054" name="Picture 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051" y="2656191"/>
            <a:ext cx="1586668" cy="15850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7329" y="2632942"/>
            <a:ext cx="1584960" cy="158099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5654" y="2654547"/>
            <a:ext cx="1537788" cy="15377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4548" y="4181812"/>
            <a:ext cx="1627523" cy="162752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5138" y="4181812"/>
            <a:ext cx="1627521" cy="162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1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BC07A2-F178-4781-BB8E-3D1EAB528B69}"/>
              </a:ext>
            </a:extLst>
          </p:cNvPr>
          <p:cNvSpPr>
            <a:spLocks noGrp="1"/>
          </p:cNvSpPr>
          <p:nvPr>
            <p:ph type="title"/>
          </p:nvPr>
        </p:nvSpPr>
        <p:spPr>
          <a:xfrm>
            <a:off x="668407" y="538863"/>
            <a:ext cx="7581900" cy="627328"/>
          </a:xfrm>
        </p:spPr>
        <p:txBody>
          <a:bodyPr/>
          <a:lstStyle/>
          <a:p>
            <a:r>
              <a:rPr lang="en-US" dirty="0"/>
              <a:t>What We Do</a:t>
            </a:r>
          </a:p>
        </p:txBody>
      </p:sp>
      <p:sp>
        <p:nvSpPr>
          <p:cNvPr id="4" name="Content Placeholder 3">
            <a:extLst>
              <a:ext uri="{FF2B5EF4-FFF2-40B4-BE49-F238E27FC236}">
                <a16:creationId xmlns:a16="http://schemas.microsoft.com/office/drawing/2014/main" id="{5A35426D-C41C-410B-BDE3-A1B795E6A846}"/>
              </a:ext>
            </a:extLst>
          </p:cNvPr>
          <p:cNvSpPr>
            <a:spLocks noGrp="1"/>
          </p:cNvSpPr>
          <p:nvPr>
            <p:ph idx="1"/>
          </p:nvPr>
        </p:nvSpPr>
        <p:spPr>
          <a:xfrm>
            <a:off x="822062" y="1381484"/>
            <a:ext cx="6991902" cy="4201468"/>
          </a:xfrm>
        </p:spPr>
        <p:txBody>
          <a:bodyPr>
            <a:noAutofit/>
          </a:bodyPr>
          <a:lstStyle/>
          <a:p>
            <a:pPr marL="342900" indent="-342900">
              <a:spcBef>
                <a:spcPts val="0"/>
              </a:spcBef>
            </a:pPr>
            <a:r>
              <a:rPr lang="en-US" sz="1800" b="1" dirty="0">
                <a:solidFill>
                  <a:schemeClr val="tx2">
                    <a:lumMod val="75000"/>
                  </a:schemeClr>
                </a:solidFill>
                <a:cs typeface="Arial"/>
              </a:rPr>
              <a:t>Provide essential health services</a:t>
            </a:r>
            <a:br>
              <a:rPr lang="en-US" sz="1800" b="1" dirty="0">
                <a:solidFill>
                  <a:schemeClr val="accent3">
                    <a:lumMod val="75000"/>
                  </a:schemeClr>
                </a:solidFill>
                <a:cs typeface="Arial"/>
              </a:rPr>
            </a:br>
            <a:r>
              <a:rPr lang="en-US" sz="1400" dirty="0">
                <a:cs typeface="Arial"/>
              </a:rPr>
              <a:t>We go where most do not go to provide care for vulnerable and underserved populations.  </a:t>
            </a:r>
          </a:p>
          <a:p>
            <a:pPr marL="342900" indent="-342900">
              <a:spcBef>
                <a:spcPts val="0"/>
              </a:spcBef>
            </a:pPr>
            <a:endParaRPr lang="en-US" sz="1600" dirty="0">
              <a:cs typeface="Arial"/>
            </a:endParaRPr>
          </a:p>
          <a:p>
            <a:pPr marL="342900" indent="-342900">
              <a:spcBef>
                <a:spcPts val="0"/>
              </a:spcBef>
            </a:pPr>
            <a:r>
              <a:rPr lang="en-US" sz="1800" b="1" dirty="0">
                <a:solidFill>
                  <a:schemeClr val="tx2">
                    <a:lumMod val="75000"/>
                  </a:schemeClr>
                </a:solidFill>
                <a:cs typeface="Arial"/>
              </a:rPr>
              <a:t>Serve on the frontline of public health emergencies</a:t>
            </a:r>
            <a:br>
              <a:rPr lang="en-US" sz="1600" b="1" dirty="0">
                <a:solidFill>
                  <a:schemeClr val="tx2">
                    <a:lumMod val="75000"/>
                  </a:schemeClr>
                </a:solidFill>
                <a:cs typeface="Arial"/>
              </a:rPr>
            </a:br>
            <a:r>
              <a:rPr lang="en-US" sz="1400" dirty="0">
                <a:cs typeface="Arial"/>
              </a:rPr>
              <a:t>We respond quickly to natural disasters, disease outbreaks and global public health emergencies as well as serve on humanitarian missions.</a:t>
            </a:r>
          </a:p>
          <a:p>
            <a:pPr marL="342900" indent="-342900">
              <a:spcBef>
                <a:spcPts val="0"/>
              </a:spcBef>
            </a:pPr>
            <a:endParaRPr lang="en-US" sz="1600" b="1" dirty="0">
              <a:cs typeface="Arial"/>
            </a:endParaRPr>
          </a:p>
          <a:p>
            <a:pPr marL="342900" indent="-342900">
              <a:spcBef>
                <a:spcPts val="0"/>
              </a:spcBef>
            </a:pPr>
            <a:r>
              <a:rPr lang="en-US" sz="1800" b="1" dirty="0">
                <a:solidFill>
                  <a:schemeClr val="tx2">
                    <a:lumMod val="75000"/>
                  </a:schemeClr>
                </a:solidFill>
                <a:cs typeface="Arial"/>
              </a:rPr>
              <a:t>Lead public health programs and policy development</a:t>
            </a:r>
            <a:br>
              <a:rPr lang="en-US" sz="1800" b="1" dirty="0">
                <a:solidFill>
                  <a:schemeClr val="tx2">
                    <a:lumMod val="75000"/>
                  </a:schemeClr>
                </a:solidFill>
                <a:cs typeface="Arial"/>
              </a:rPr>
            </a:br>
            <a:r>
              <a:rPr lang="en-US" sz="1400" dirty="0">
                <a:cs typeface="Arial"/>
              </a:rPr>
              <a:t>We utilize our experience, skills, and networks to provide leadership within the U.S. Department of Health and Human Services and throughout the federal government.</a:t>
            </a:r>
          </a:p>
          <a:p>
            <a:pPr marL="342900" indent="-342900">
              <a:spcBef>
                <a:spcPts val="0"/>
              </a:spcBef>
            </a:pPr>
            <a:endParaRPr lang="en-US" sz="1400" dirty="0">
              <a:cs typeface="Arial"/>
            </a:endParaRPr>
          </a:p>
          <a:p>
            <a:pPr marL="342900" indent="-342900">
              <a:spcBef>
                <a:spcPts val="0"/>
              </a:spcBef>
            </a:pPr>
            <a:r>
              <a:rPr lang="en-US" sz="1800" b="1" dirty="0">
                <a:solidFill>
                  <a:schemeClr val="tx2">
                    <a:lumMod val="75000"/>
                  </a:schemeClr>
                </a:solidFill>
                <a:cs typeface="Arial"/>
              </a:rPr>
              <a:t>Advance innovation and science </a:t>
            </a:r>
            <a:br>
              <a:rPr lang="en-US" sz="1800" b="1" dirty="0">
                <a:solidFill>
                  <a:schemeClr val="tx2">
                    <a:lumMod val="75000"/>
                  </a:schemeClr>
                </a:solidFill>
                <a:cs typeface="Arial"/>
              </a:rPr>
            </a:br>
            <a:r>
              <a:rPr lang="en-US" sz="1400" dirty="0">
                <a:cs typeface="Arial"/>
              </a:rPr>
              <a:t>We work at the forefront of medical challenges like COVID-19, cancer, and </a:t>
            </a:r>
            <a:br>
              <a:rPr lang="en-US" sz="1400" dirty="0">
                <a:cs typeface="Arial"/>
              </a:rPr>
            </a:br>
            <a:r>
              <a:rPr lang="en-US" sz="1400" dirty="0">
                <a:cs typeface="Arial"/>
              </a:rPr>
              <a:t>the opioid crisis.</a:t>
            </a:r>
          </a:p>
          <a:p>
            <a:pPr marL="234950" indent="0">
              <a:buNone/>
            </a:pPr>
            <a:endParaRPr lang="en-US" sz="1600" dirty="0"/>
          </a:p>
        </p:txBody>
      </p:sp>
      <p:pic>
        <p:nvPicPr>
          <p:cNvPr id="10" name="Picture Placeholder 9">
            <a:extLst>
              <a:ext uri="{FF2B5EF4-FFF2-40B4-BE49-F238E27FC236}">
                <a16:creationId xmlns:a16="http://schemas.microsoft.com/office/drawing/2014/main" id="{3548927F-EFD0-4B53-ACB7-D109D432EB14}"/>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6396" t="681" r="26396"/>
          <a:stretch/>
        </p:blipFill>
        <p:spPr>
          <a:xfrm>
            <a:off x="8309113" y="0"/>
            <a:ext cx="3882887" cy="6126026"/>
          </a:xfrm>
        </p:spPr>
      </p:pic>
      <p:sp>
        <p:nvSpPr>
          <p:cNvPr id="3" name="Text Placeholder 2">
            <a:extLst>
              <a:ext uri="{FF2B5EF4-FFF2-40B4-BE49-F238E27FC236}">
                <a16:creationId xmlns:a16="http://schemas.microsoft.com/office/drawing/2014/main" id="{B6C3F51D-1D57-4284-A012-1641CDFCDE2F}"/>
              </a:ext>
            </a:extLst>
          </p:cNvPr>
          <p:cNvSpPr>
            <a:spLocks noGrp="1"/>
          </p:cNvSpPr>
          <p:nvPr>
            <p:ph type="body" sz="quarter" idx="12"/>
          </p:nvPr>
        </p:nvSpPr>
        <p:spPr>
          <a:xfrm>
            <a:off x="8309113" y="346586"/>
            <a:ext cx="3882887" cy="1301131"/>
          </a:xfrm>
          <a:solidFill>
            <a:schemeClr val="accent1"/>
          </a:solidFill>
        </p:spPr>
        <p:txBody>
          <a:bodyPr/>
          <a:lstStyle/>
          <a:p>
            <a:pPr algn="ctr"/>
            <a:r>
              <a:rPr lang="en-US" dirty="0">
                <a:solidFill>
                  <a:schemeClr val="bg1"/>
                </a:solidFill>
              </a:rPr>
              <a:t>Protect, promote and advance the health and safety of our nation.</a:t>
            </a:r>
            <a:r>
              <a:rPr lang="en-US" dirty="0">
                <a:solidFill>
                  <a:schemeClr val="bg1"/>
                </a:solidFill>
                <a:cs typeface="Arial"/>
              </a:rPr>
              <a:t> </a:t>
            </a:r>
          </a:p>
          <a:p>
            <a:pPr algn="ctr"/>
            <a:endParaRPr lang="en-US" dirty="0">
              <a:solidFill>
                <a:schemeClr val="bg1"/>
              </a:solidFill>
            </a:endParaRPr>
          </a:p>
        </p:txBody>
      </p:sp>
      <p:sp>
        <p:nvSpPr>
          <p:cNvPr id="6" name="Text Placeholder 5">
            <a:extLst>
              <a:ext uri="{FF2B5EF4-FFF2-40B4-BE49-F238E27FC236}">
                <a16:creationId xmlns:a16="http://schemas.microsoft.com/office/drawing/2014/main" id="{33E28793-A1B1-433E-A8AA-8B7D3B8344E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2149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Ready Reserve Corps</a:t>
            </a:r>
          </a:p>
        </p:txBody>
      </p:sp>
      <p:sp>
        <p:nvSpPr>
          <p:cNvPr id="4" name="Content Placeholder 3"/>
          <p:cNvSpPr>
            <a:spLocks noGrp="1"/>
          </p:cNvSpPr>
          <p:nvPr>
            <p:ph idx="1"/>
          </p:nvPr>
        </p:nvSpPr>
        <p:spPr>
          <a:xfrm>
            <a:off x="182418" y="1375962"/>
            <a:ext cx="5384800" cy="3752116"/>
          </a:xfrm>
        </p:spPr>
        <p:txBody>
          <a:bodyPr vert="horz" lIns="91440" tIns="45720" rIns="91440" bIns="45720" rtlCol="0" anchor="t">
            <a:normAutofit/>
          </a:bodyPr>
          <a:lstStyle/>
          <a:p>
            <a:pPr marL="515620" indent="-280670" algn="just">
              <a:buFont typeface="Wingdings" panose="020B0604020202020204" pitchFamily="34" charset="0"/>
              <a:buChar char="§"/>
            </a:pPr>
            <a:r>
              <a:rPr lang="en-US" sz="1600" dirty="0">
                <a:solidFill>
                  <a:schemeClr val="tx1"/>
                </a:solidFill>
              </a:rPr>
              <a:t>The Coronavirus Aid, Relief, and Economic Security (CARES) Act, signed into law on March 27, 2020 provides both the authority and funding for the establishment of the Ready Reserve Corps, the reserve component of the Corps. Applicants must meet same appointment requirements as Regular Corps. </a:t>
            </a:r>
            <a:endParaRPr lang="en-US" sz="1600" dirty="0">
              <a:solidFill>
                <a:schemeClr val="tx1"/>
              </a:solidFill>
              <a:cs typeface="Arial"/>
            </a:endParaRPr>
          </a:p>
          <a:p>
            <a:pPr marL="515620" indent="-280670">
              <a:buFont typeface="Wingdings" panose="020B0604020202020204" pitchFamily="34" charset="0"/>
              <a:buChar char="§"/>
            </a:pPr>
            <a:endParaRPr lang="en-US" sz="1600" dirty="0">
              <a:solidFill>
                <a:schemeClr val="bg2"/>
              </a:solidFill>
              <a:ea typeface="+mn-lt"/>
              <a:cs typeface="+mn-lt"/>
            </a:endParaRPr>
          </a:p>
          <a:p>
            <a:pPr marL="515620" lvl="0" indent="-280670"/>
            <a:endParaRPr lang="en-US" dirty="0">
              <a:solidFill>
                <a:schemeClr val="bg2"/>
              </a:solidFill>
              <a:cs typeface="Arial"/>
            </a:endParaRPr>
          </a:p>
        </p:txBody>
      </p:sp>
      <p:pic>
        <p:nvPicPr>
          <p:cNvPr id="10" name="Picture 10" descr="A USPHS Officer in uniform stands in front of an American Flag&#10;&#10;">
            <a:extLst>
              <a:ext uri="{FF2B5EF4-FFF2-40B4-BE49-F238E27FC236}">
                <a16:creationId xmlns:a16="http://schemas.microsoft.com/office/drawing/2014/main" id="{A399C22E-C954-4389-9972-3A20989B4D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581" y="3161503"/>
            <a:ext cx="4290290" cy="2855631"/>
          </a:xfrm>
          <a:prstGeom prst="rect">
            <a:avLst/>
          </a:prstGeom>
        </p:spPr>
      </p:pic>
      <p:sp>
        <p:nvSpPr>
          <p:cNvPr id="5" name="Content Placeholder 4"/>
          <p:cNvSpPr>
            <a:spLocks noGrp="1"/>
          </p:cNvSpPr>
          <p:nvPr>
            <p:ph idx="13"/>
          </p:nvPr>
        </p:nvSpPr>
        <p:spPr>
          <a:xfrm>
            <a:off x="5747328" y="1375962"/>
            <a:ext cx="5962071" cy="4444843"/>
          </a:xfrm>
        </p:spPr>
        <p:txBody>
          <a:bodyPr vert="horz" lIns="91440" tIns="45720" rIns="91440" bIns="45720" rtlCol="0" anchor="t">
            <a:normAutofit/>
          </a:bodyPr>
          <a:lstStyle/>
          <a:p>
            <a:pPr marL="515620" indent="-280670" algn="just">
              <a:buFont typeface="Wingdings" panose="020B0604020202020204" pitchFamily="34" charset="0"/>
              <a:buChar char="§"/>
            </a:pPr>
            <a:r>
              <a:rPr lang="en-US" sz="1600" b="1" dirty="0">
                <a:solidFill>
                  <a:schemeClr val="tx1"/>
                </a:solidFill>
              </a:rPr>
              <a:t>The Ready Reserve Corps will provide trained and ready personnel to fill critical public health needs and will:</a:t>
            </a:r>
            <a:endParaRPr lang="en-US" sz="1600" b="1" dirty="0">
              <a:solidFill>
                <a:schemeClr val="tx1"/>
              </a:solidFill>
              <a:cs typeface="Arial"/>
            </a:endParaRPr>
          </a:p>
          <a:p>
            <a:pPr marL="975995" lvl="1" indent="-280670" algn="just"/>
            <a:r>
              <a:rPr lang="en-US" sz="1600" dirty="0">
                <a:solidFill>
                  <a:schemeClr val="tx1"/>
                </a:solidFill>
              </a:rPr>
              <a:t>Support the USPHS Commissioned Corps’ capacity to respond to regional, national, and global health emergencies and improve access to health services </a:t>
            </a:r>
            <a:endParaRPr lang="en-US" sz="1600" dirty="0">
              <a:solidFill>
                <a:schemeClr val="tx1"/>
              </a:solidFill>
              <a:cs typeface="Arial"/>
            </a:endParaRPr>
          </a:p>
          <a:p>
            <a:pPr marL="975995" lvl="1" indent="-280670" algn="just"/>
            <a:r>
              <a:rPr lang="en-US" sz="1600" dirty="0">
                <a:solidFill>
                  <a:schemeClr val="tx1"/>
                </a:solidFill>
              </a:rPr>
              <a:t>Preserve clinical care positions by maintaining a surge capacity of health professionals available for deployment without jeopardizing the service of clinicians in hard to fill roles </a:t>
            </a:r>
            <a:endParaRPr lang="en-US" sz="1600" dirty="0">
              <a:solidFill>
                <a:schemeClr val="tx1"/>
              </a:solidFill>
              <a:cs typeface="Arial"/>
            </a:endParaRPr>
          </a:p>
          <a:p>
            <a:pPr marL="975995" lvl="1" indent="-280670" algn="just"/>
            <a:r>
              <a:rPr lang="en-US" sz="1600" dirty="0">
                <a:solidFill>
                  <a:schemeClr val="tx1"/>
                </a:solidFill>
              </a:rPr>
              <a:t>Offer an opportunity to serve for mission-driven clinical and public health professionals who cannot commit to a full-time active duty position in the USPHS Commissioned Corps </a:t>
            </a:r>
            <a:endParaRPr lang="en-US" sz="1600" dirty="0">
              <a:solidFill>
                <a:schemeClr val="tx1"/>
              </a:solidFill>
              <a:cs typeface="Arial"/>
            </a:endParaRPr>
          </a:p>
          <a:p>
            <a:pPr marL="975995" lvl="1" indent="-280670" algn="just"/>
            <a:r>
              <a:rPr lang="en-US" sz="1600" dirty="0">
                <a:solidFill>
                  <a:schemeClr val="tx1"/>
                </a:solidFill>
              </a:rPr>
              <a:t>Enable access to highly specialized skill sets that would be impractical in full-time active duty positions</a:t>
            </a:r>
            <a:endParaRPr lang="en-US" sz="1600" dirty="0">
              <a:solidFill>
                <a:schemeClr val="tx1"/>
              </a:solidFill>
              <a:cs typeface="Arial"/>
            </a:endParaRPr>
          </a:p>
          <a:p>
            <a:pPr marL="695325" lvl="1" indent="0">
              <a:buNone/>
            </a:pPr>
            <a:endParaRPr lang="en-US" sz="1600" dirty="0">
              <a:solidFill>
                <a:schemeClr val="tx1"/>
              </a:solidFill>
              <a:cs typeface="Arial"/>
            </a:endParaRPr>
          </a:p>
          <a:p>
            <a:pPr marL="695325" lvl="1" indent="0">
              <a:buNone/>
            </a:pPr>
            <a:endParaRPr lang="en-US" sz="1600" dirty="0">
              <a:solidFill>
                <a:schemeClr val="tx1"/>
              </a:solidFill>
              <a:cs typeface="Arial"/>
            </a:endParaRPr>
          </a:p>
        </p:txBody>
      </p:sp>
      <p:sp>
        <p:nvSpPr>
          <p:cNvPr id="7" name="Text Placeholder 6">
            <a:extLs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64921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2.xml><?xml version="1.0" encoding="utf-8"?>
<a:theme xmlns:a="http://schemas.openxmlformats.org/drawingml/2006/main" name="2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D6F4899503734DB0CCEA7432365D3E" ma:contentTypeVersion="2" ma:contentTypeDescription="Create a new document." ma:contentTypeScope="" ma:versionID="b490f9efb7a889eff620ae180e267f88">
  <xsd:schema xmlns:xsd="http://www.w3.org/2001/XMLSchema" xmlns:xs="http://www.w3.org/2001/XMLSchema" xmlns:p="http://schemas.microsoft.com/office/2006/metadata/properties" xmlns:ns2="9328393f-94fa-4cbf-abbb-66f98af36556" targetNamespace="http://schemas.microsoft.com/office/2006/metadata/properties" ma:root="true" ma:fieldsID="5689e493bd006f7ec9ed64830a5858b5" ns2:_="">
    <xsd:import namespace="9328393f-94fa-4cbf-abbb-66f98af3655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28393f-94fa-4cbf-abbb-66f98af365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25F0AC-B884-4CA4-8E00-3F48E82C01F1}">
  <ds:schemaRefs>
    <ds:schemaRef ds:uri="http://www.w3.org/XML/1998/namespace"/>
    <ds:schemaRef ds:uri="http://purl.org/dc/terms/"/>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9328393f-94fa-4cbf-abbb-66f98af36556"/>
    <ds:schemaRef ds:uri="http://schemas.microsoft.com/office/2006/metadata/properties"/>
  </ds:schemaRefs>
</ds:datastoreItem>
</file>

<file path=customXml/itemProps2.xml><?xml version="1.0" encoding="utf-8"?>
<ds:datastoreItem xmlns:ds="http://schemas.openxmlformats.org/officeDocument/2006/customXml" ds:itemID="{D5DF586C-79D8-42BC-A889-DAB3604EF4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28393f-94fa-4cbf-abbb-66f98af365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A383BB-69AB-48E2-8527-0C0CD02DA7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10644</TotalTime>
  <Words>7144</Words>
  <Application>Microsoft Office PowerPoint</Application>
  <PresentationFormat>Widescreen</PresentationFormat>
  <Paragraphs>709</Paragraphs>
  <Slides>48</Slides>
  <Notes>45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48</vt:i4>
      </vt:variant>
    </vt:vector>
  </HeadingPairs>
  <TitlesOfParts>
    <vt:vector size="62" baseType="lpstr">
      <vt:lpstr>Arial</vt:lpstr>
      <vt:lpstr>Calibri</vt:lpstr>
      <vt:lpstr>Calibri Light</vt:lpstr>
      <vt:lpstr>Courier New</vt:lpstr>
      <vt:lpstr>Helvetica</vt:lpstr>
      <vt:lpstr>Roboto</vt:lpstr>
      <vt:lpstr>Roboto-BoldItalic</vt:lpstr>
      <vt:lpstr>Roboto-Regular</vt:lpstr>
      <vt:lpstr>Times New Roman</vt:lpstr>
      <vt:lpstr>Univers Condensed</vt:lpstr>
      <vt:lpstr>Verdana</vt:lpstr>
      <vt:lpstr>Wingdings</vt:lpstr>
      <vt:lpstr>1_OASH Slide Master</vt:lpstr>
      <vt:lpstr>2_OASH Slide Master</vt:lpstr>
      <vt:lpstr>The United States Public Health Service Commissioned Corps</vt:lpstr>
      <vt:lpstr>U.S. PUBLIC HEALTH SERVICE COMMISSIONED CORPS  INTRODUCTION  </vt:lpstr>
      <vt:lpstr>U.S. PUBLIC HEALTH SERVICE COMMISSIONED CORPS  ABBREVIATED HISTORY </vt:lpstr>
      <vt:lpstr>Who We Are</vt:lpstr>
      <vt:lpstr>OUR MISSION AND VALUES</vt:lpstr>
      <vt:lpstr>PROFESSIONAL CATEGORIES</vt:lpstr>
      <vt:lpstr>U.S. PUBLIC HEALTH SERVICE COMMISSIONED CORPS  WHERE WE WORK</vt:lpstr>
      <vt:lpstr>What We Do</vt:lpstr>
      <vt:lpstr>Ready Reserve Corps</vt:lpstr>
      <vt:lpstr>WE OFFER </vt:lpstr>
      <vt:lpstr>Pharmacist Officer Required Qualifications</vt:lpstr>
      <vt:lpstr>What We Do: Pharmacists</vt:lpstr>
      <vt:lpstr>The Surgeon General’s Priorities (1)</vt:lpstr>
      <vt:lpstr>The Surgeon General’s Priorities</vt:lpstr>
      <vt:lpstr>Emergency Response Deployments</vt:lpstr>
      <vt:lpstr>READINESS AND DEPLOYMENT (2)</vt:lpstr>
      <vt:lpstr>Pharmacist Officers Roles in Emergency and Humanitarian Responses</vt:lpstr>
      <vt:lpstr>Emergency Response Deployments (2)</vt:lpstr>
      <vt:lpstr>Public Health Disasters in 2017</vt:lpstr>
      <vt:lpstr>2017 HHS / USPHS / NDMS / DMAT Humanitarian Mission Response</vt:lpstr>
      <vt:lpstr>Student Opportunities What You Can Do</vt:lpstr>
      <vt:lpstr>Educational and Training Opportunities</vt:lpstr>
      <vt:lpstr>Post-Graduate Opportunities</vt:lpstr>
      <vt:lpstr>Junior Commissioned Officer Student Training and Extern Program (JRCOSTEP)</vt:lpstr>
      <vt:lpstr>JRCOSTEP Program Overview</vt:lpstr>
      <vt:lpstr>JRCOSTEP Program Overview (continued) </vt:lpstr>
      <vt:lpstr>Senior Commissioned Officer Student Training and Extern Program (SRCOSTEP)</vt:lpstr>
      <vt:lpstr>SRCOSTEP Program Overview</vt:lpstr>
      <vt:lpstr>SRCOSTEP Program Overview (continued) </vt:lpstr>
      <vt:lpstr>SRCOSTEP Program Overview (continued)</vt:lpstr>
      <vt:lpstr>Join Our Noble Effort</vt:lpstr>
      <vt:lpstr>Learn More:</vt:lpstr>
      <vt:lpstr>Thank You!</vt:lpstr>
      <vt:lpstr>Back-up Slides</vt:lpstr>
      <vt:lpstr>Indian Health Service (IHS)</vt:lpstr>
      <vt:lpstr>Federal Bureau of Prisons (BOP)</vt:lpstr>
      <vt:lpstr>Immigration and Customs Enforcement (ICE) Health Service Corps (IHSC)</vt:lpstr>
      <vt:lpstr>U.S. Coast Guard (1)</vt:lpstr>
      <vt:lpstr>U.S. Coast Guard</vt:lpstr>
      <vt:lpstr>Food and Drug Administration (FDA)</vt:lpstr>
      <vt:lpstr>Centers for Disease Prevention and Control (CDC)</vt:lpstr>
      <vt:lpstr>National Institutes of Health (NIH)</vt:lpstr>
      <vt:lpstr>Centers for Medicare and Medicaid Services (CMS)</vt:lpstr>
      <vt:lpstr>Health Resources and Services Administration</vt:lpstr>
      <vt:lpstr>Defense Health Agency (DHA)</vt:lpstr>
      <vt:lpstr>Defense Health Agency (DHA) (continued)</vt:lpstr>
      <vt:lpstr>Agency for Healthcare Research and Quality (AHRQ)</vt:lpstr>
      <vt:lpstr>Office of the Secretary / Office of the Surgeon General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Haigwood, Patricia (OS/ASPR/BARDA) (CTR)</dc:creator>
  <cp:lastModifiedBy>Jolly, Julian (CDC/DDID/NCEZID/DSR)</cp:lastModifiedBy>
  <cp:revision>493</cp:revision>
  <cp:lastPrinted>2020-02-10T15:49:23Z</cp:lastPrinted>
  <dcterms:created xsi:type="dcterms:W3CDTF">2019-03-20T17:30:43Z</dcterms:created>
  <dcterms:modified xsi:type="dcterms:W3CDTF">2021-10-22T13:41:19Z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0x01010024D6F4899503734DB0CCEA7432365D3E</vt:lpwstr>
  </property>
  <property fmtid="{D5CDD505-2E9C-101B-9397-08002B2CF9AE}" pid="3" name="MSIP_Label_8af03ff0-41c5-4c41-b55e-fabb8fae94be_Enabled">
    <vt:lpwstr>true</vt:lpwstr>
  </property>
  <property fmtid="{D5CDD505-2E9C-101B-9397-08002B2CF9AE}" pid="4" name="MSIP_Label_8af03ff0-41c5-4c41-b55e-fabb8fae94be_SetDate">
    <vt:lpwstr>2021-10-22T13:41:19Z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33bd7ec3-ad6f-4c9b-8166-c9214c725015</vt:lpwstr>
  </property>
  <property fmtid="{D5CDD505-2E9C-101B-9397-08002B2CF9AE}" pid="9" name="MSIP_Label_8af03ff0-41c5-4c41-b55e-fabb8fae94be_ContentBits">
    <vt:lpwstr>0</vt:lpwstr>
  </property>
</Properties>
</file>