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78" r:id="rId5"/>
    <p:sldMasterId id="2147484470" r:id="rId6"/>
  </p:sldMasterIdLst>
  <p:notesMasterIdLst>
    <p:notesMasterId r:id="rId55"/>
  </p:notesMasterIdLst>
  <p:handoutMasterIdLst>
    <p:handoutMasterId r:id="rId56"/>
  </p:handoutMasterIdLst>
  <p:sldIdLst>
    <p:sldId id="461" r:id="rId7"/>
    <p:sldId id="628" r:id="rId8"/>
    <p:sldId id="629" r:id="rId9"/>
    <p:sldId id="599" r:id="rId10"/>
    <p:sldId id="630" r:id="rId11"/>
    <p:sldId id="631" r:id="rId12"/>
    <p:sldId id="632" r:id="rId13"/>
    <p:sldId id="633" r:id="rId14"/>
    <p:sldId id="634" r:id="rId15"/>
    <p:sldId id="620" r:id="rId16"/>
    <p:sldId id="621" r:id="rId17"/>
    <p:sldId id="622" r:id="rId18"/>
    <p:sldId id="598" r:id="rId19"/>
    <p:sldId id="601" r:id="rId20"/>
    <p:sldId id="615" r:id="rId21"/>
    <p:sldId id="616" r:id="rId22"/>
    <p:sldId id="474" r:id="rId23"/>
    <p:sldId id="535" r:id="rId24"/>
    <p:sldId id="614" r:id="rId25"/>
    <p:sldId id="605" r:id="rId26"/>
    <p:sldId id="612" r:id="rId27"/>
    <p:sldId id="609" r:id="rId28"/>
    <p:sldId id="610" r:id="rId29"/>
    <p:sldId id="611" r:id="rId30"/>
    <p:sldId id="511" r:id="rId31"/>
    <p:sldId id="512" r:id="rId32"/>
    <p:sldId id="602" r:id="rId33"/>
    <p:sldId id="353" r:id="rId34"/>
    <p:sldId id="560" r:id="rId35"/>
    <p:sldId id="587" r:id="rId36"/>
    <p:sldId id="588" r:id="rId37"/>
    <p:sldId id="589" r:id="rId38"/>
    <p:sldId id="590" r:id="rId39"/>
    <p:sldId id="591" r:id="rId40"/>
    <p:sldId id="592" r:id="rId41"/>
    <p:sldId id="593" r:id="rId42"/>
    <p:sldId id="594" r:id="rId43"/>
    <p:sldId id="556" r:id="rId44"/>
    <p:sldId id="575" r:id="rId45"/>
    <p:sldId id="559" r:id="rId46"/>
    <p:sldId id="571" r:id="rId47"/>
    <p:sldId id="565" r:id="rId48"/>
    <p:sldId id="566" r:id="rId49"/>
    <p:sldId id="568" r:id="rId50"/>
    <p:sldId id="617" r:id="rId51"/>
    <p:sldId id="623" r:id="rId52"/>
    <p:sldId id="624" r:id="rId53"/>
    <p:sldId id="572" r:id="rId5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inchliffe, Thomas" initials="TH" lastIdx="0" clrIdx="0"/>
  <p:cmAuthor id="1" name="Lind, Jennifer (CDC/ONDIEH/NCBDDD)" initials="vox2" lastIdx="7" clrIdx="1">
    <p:extLst>
      <p:ext uri="{19B8F6BF-5375-455C-9EA6-DF929625EA0E}">
        <p15:presenceInfo xmlns:p15="http://schemas.microsoft.com/office/powerpoint/2012/main" userId="373b5b465f33b7b8" providerId="Windows Live"/>
      </p:ext>
    </p:extLst>
  </p:cmAuthor>
  <p:cmAuthor id="2" name="Tuckett, Gayle (OS/OASH/OSG)" initials="TG(" lastIdx="4" clrIdx="2">
    <p:extLst>
      <p:ext uri="{19B8F6BF-5375-455C-9EA6-DF929625EA0E}">
        <p15:presenceInfo xmlns:p15="http://schemas.microsoft.com/office/powerpoint/2012/main" userId="S-1-5-21-1747495209-1248221918-2216747781-1699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D52"/>
    <a:srgbClr val="8B1E00"/>
    <a:srgbClr val="FFC000"/>
    <a:srgbClr val="E45552"/>
    <a:srgbClr val="E1433F"/>
    <a:srgbClr val="E6786C"/>
    <a:srgbClr val="DC26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2" autoAdjust="0"/>
    <p:restoredTop sz="86412" autoAdjust="0"/>
  </p:normalViewPr>
  <p:slideViewPr>
    <p:cSldViewPr>
      <p:cViewPr varScale="1">
        <p:scale>
          <a:sx n="64" d="100"/>
          <a:sy n="64" d="100"/>
        </p:scale>
        <p:origin x="924" y="60"/>
      </p:cViewPr>
      <p:guideLst>
        <p:guide orient="horz" pos="2160"/>
        <p:guide pos="2880"/>
      </p:guideLst>
    </p:cSldViewPr>
  </p:slideViewPr>
  <p:outlineViewPr>
    <p:cViewPr>
      <p:scale>
        <a:sx n="33" d="100"/>
        <a:sy n="33" d="100"/>
      </p:scale>
      <p:origin x="0" y="-25728"/>
    </p:cViewPr>
  </p:outlineViewPr>
  <p:notesTextViewPr>
    <p:cViewPr>
      <p:scale>
        <a:sx n="3" d="2"/>
        <a:sy n="3" d="2"/>
      </p:scale>
      <p:origin x="0" y="0"/>
    </p:cViewPr>
  </p:notesTextViewPr>
  <p:sorterViewPr>
    <p:cViewPr varScale="1">
      <p:scale>
        <a:sx n="1" d="1"/>
        <a:sy n="1" d="1"/>
      </p:scale>
      <p:origin x="0" y="0"/>
    </p:cViewPr>
  </p:sorterViewPr>
  <p:notesViewPr>
    <p:cSldViewPr>
      <p:cViewPr>
        <p:scale>
          <a:sx n="75" d="100"/>
          <a:sy n="75" d="100"/>
        </p:scale>
        <p:origin x="1291" y="-33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0" y="0"/>
            <a:ext cx="3037628" cy="464184"/>
          </a:xfrm>
          <a:prstGeom prst="rect">
            <a:avLst/>
          </a:prstGeom>
          <a:noFill/>
          <a:ln w="9525">
            <a:noFill/>
            <a:miter lim="800000"/>
            <a:headEnd/>
            <a:tailEnd/>
          </a:ln>
          <a:effectLst/>
        </p:spPr>
        <p:txBody>
          <a:bodyPr vert="horz" wrap="square" lIns="91577" tIns="45789" rIns="91577" bIns="45789" numCol="1" anchor="t" anchorCtr="0" compatLnSpc="1">
            <a:prstTxWarp prst="textNoShape">
              <a:avLst/>
            </a:prstTxWarp>
          </a:bodyPr>
          <a:lstStyle>
            <a:lvl1pPr eaLnBrk="0" hangingPunct="0">
              <a:defRPr sz="1200">
                <a:latin typeface="Arial" charset="0"/>
                <a:ea typeface="+mn-ea"/>
                <a:cs typeface="Arial" charset="0"/>
              </a:defRPr>
            </a:lvl1pPr>
          </a:lstStyle>
          <a:p>
            <a:pPr>
              <a:defRPr/>
            </a:pPr>
            <a:endParaRPr lang="en-US" dirty="0">
              <a:latin typeface="Tahoma" pitchFamily="34" charset="0"/>
              <a:cs typeface="Tahoma" pitchFamily="34" charset="0"/>
            </a:endParaRPr>
          </a:p>
        </p:txBody>
      </p:sp>
      <p:sp>
        <p:nvSpPr>
          <p:cNvPr id="75779" name="Rectangle 3"/>
          <p:cNvSpPr>
            <a:spLocks noGrp="1" noChangeArrowheads="1"/>
          </p:cNvSpPr>
          <p:nvPr>
            <p:ph type="dt" sz="quarter" idx="1"/>
          </p:nvPr>
        </p:nvSpPr>
        <p:spPr bwMode="auto">
          <a:xfrm>
            <a:off x="3971183" y="0"/>
            <a:ext cx="3037628" cy="464184"/>
          </a:xfrm>
          <a:prstGeom prst="rect">
            <a:avLst/>
          </a:prstGeom>
          <a:noFill/>
          <a:ln w="9525">
            <a:noFill/>
            <a:miter lim="800000"/>
            <a:headEnd/>
            <a:tailEnd/>
          </a:ln>
          <a:effectLst/>
        </p:spPr>
        <p:txBody>
          <a:bodyPr vert="horz" wrap="square" lIns="91577" tIns="45789" rIns="91577" bIns="45789" numCol="1" anchor="t" anchorCtr="0" compatLnSpc="1">
            <a:prstTxWarp prst="textNoShape">
              <a:avLst/>
            </a:prstTxWarp>
          </a:bodyPr>
          <a:lstStyle>
            <a:lvl1pPr algn="r" eaLnBrk="0" hangingPunct="0">
              <a:defRPr sz="1200">
                <a:latin typeface="Arial" charset="0"/>
                <a:cs typeface="Arial" charset="0"/>
              </a:defRPr>
            </a:lvl1pPr>
          </a:lstStyle>
          <a:p>
            <a:pPr>
              <a:defRPr/>
            </a:pPr>
            <a:fld id="{403626A6-9D4F-4515-B69B-F70F4DD049E0}" type="datetime1">
              <a:rPr lang="en-US">
                <a:latin typeface="Tahoma" pitchFamily="34" charset="0"/>
                <a:cs typeface="Tahoma" pitchFamily="34" charset="0"/>
              </a:rPr>
              <a:pPr>
                <a:defRPr/>
              </a:pPr>
              <a:t>11/27/2018</a:t>
            </a:fld>
            <a:endParaRPr lang="en-US" dirty="0">
              <a:latin typeface="Tahoma" pitchFamily="34" charset="0"/>
              <a:cs typeface="Tahoma" pitchFamily="34" charset="0"/>
            </a:endParaRPr>
          </a:p>
        </p:txBody>
      </p:sp>
      <p:sp>
        <p:nvSpPr>
          <p:cNvPr id="75780" name="Rectangle 4"/>
          <p:cNvSpPr>
            <a:spLocks noGrp="1" noChangeArrowheads="1"/>
          </p:cNvSpPr>
          <p:nvPr>
            <p:ph type="ftr" sz="quarter" idx="2"/>
          </p:nvPr>
        </p:nvSpPr>
        <p:spPr bwMode="auto">
          <a:xfrm>
            <a:off x="0" y="8830627"/>
            <a:ext cx="3037628" cy="464184"/>
          </a:xfrm>
          <a:prstGeom prst="rect">
            <a:avLst/>
          </a:prstGeom>
          <a:noFill/>
          <a:ln w="9525">
            <a:noFill/>
            <a:miter lim="800000"/>
            <a:headEnd/>
            <a:tailEnd/>
          </a:ln>
          <a:effectLst/>
        </p:spPr>
        <p:txBody>
          <a:bodyPr vert="horz" wrap="square" lIns="91577" tIns="45789" rIns="91577" bIns="45789" numCol="1" anchor="b" anchorCtr="0" compatLnSpc="1">
            <a:prstTxWarp prst="textNoShape">
              <a:avLst/>
            </a:prstTxWarp>
          </a:bodyPr>
          <a:lstStyle>
            <a:lvl1pPr eaLnBrk="0" hangingPunct="0">
              <a:defRPr sz="1200">
                <a:latin typeface="Arial" charset="0"/>
                <a:ea typeface="+mn-ea"/>
                <a:cs typeface="Arial" charset="0"/>
              </a:defRPr>
            </a:lvl1pPr>
          </a:lstStyle>
          <a:p>
            <a:pPr>
              <a:defRPr/>
            </a:pPr>
            <a:endParaRPr lang="en-US" dirty="0">
              <a:latin typeface="Tahoma" pitchFamily="34" charset="0"/>
              <a:cs typeface="Tahoma" pitchFamily="34" charset="0"/>
            </a:endParaRPr>
          </a:p>
        </p:txBody>
      </p:sp>
      <p:sp>
        <p:nvSpPr>
          <p:cNvPr id="75781" name="Rectangle 5"/>
          <p:cNvSpPr>
            <a:spLocks noGrp="1" noChangeArrowheads="1"/>
          </p:cNvSpPr>
          <p:nvPr>
            <p:ph type="sldNum" sz="quarter" idx="3"/>
          </p:nvPr>
        </p:nvSpPr>
        <p:spPr bwMode="auto">
          <a:xfrm>
            <a:off x="3971183" y="8830627"/>
            <a:ext cx="3037628" cy="464184"/>
          </a:xfrm>
          <a:prstGeom prst="rect">
            <a:avLst/>
          </a:prstGeom>
          <a:noFill/>
          <a:ln w="9525">
            <a:noFill/>
            <a:miter lim="800000"/>
            <a:headEnd/>
            <a:tailEnd/>
          </a:ln>
          <a:effectLst/>
        </p:spPr>
        <p:txBody>
          <a:bodyPr vert="horz" wrap="square" lIns="91577" tIns="45789" rIns="91577" bIns="45789" numCol="1" anchor="b" anchorCtr="0" compatLnSpc="1">
            <a:prstTxWarp prst="textNoShape">
              <a:avLst/>
            </a:prstTxWarp>
          </a:bodyPr>
          <a:lstStyle>
            <a:lvl1pPr algn="r" eaLnBrk="0" hangingPunct="0">
              <a:defRPr sz="1200">
                <a:latin typeface="Arial" charset="0"/>
                <a:cs typeface="Arial" charset="0"/>
              </a:defRPr>
            </a:lvl1pPr>
          </a:lstStyle>
          <a:p>
            <a:pPr>
              <a:defRPr/>
            </a:pPr>
            <a:fld id="{C08EF2D5-0B8D-4D66-ABF5-249E9A02C30D}" type="slidenum">
              <a:rPr lang="en-US">
                <a:latin typeface="Tahoma" pitchFamily="34" charset="0"/>
                <a:cs typeface="Tahoma" pitchFamily="34" charset="0"/>
              </a:rPr>
              <a:pPr>
                <a:defRPr/>
              </a:pPr>
              <a:t>‹#›</a:t>
            </a:fld>
            <a:endParaRPr lang="en-US" dirty="0">
              <a:latin typeface="Tahoma" pitchFamily="34" charset="0"/>
              <a:cs typeface="Tahoma" pitchFamily="34" charset="0"/>
            </a:endParaRPr>
          </a:p>
        </p:txBody>
      </p:sp>
    </p:spTree>
    <p:extLst>
      <p:ext uri="{BB962C8B-B14F-4D97-AF65-F5344CB8AC3E}">
        <p14:creationId xmlns:p14="http://schemas.microsoft.com/office/powerpoint/2010/main" val="8703656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628" cy="464184"/>
          </a:xfrm>
          <a:prstGeom prst="rect">
            <a:avLst/>
          </a:prstGeom>
        </p:spPr>
        <p:txBody>
          <a:bodyPr vert="horz" lIns="93171" tIns="46586" rIns="93171" bIns="46586" rtlCol="0"/>
          <a:lstStyle>
            <a:lvl1pPr algn="l" fontAlgn="auto">
              <a:spcBef>
                <a:spcPts val="0"/>
              </a:spcBef>
              <a:spcAft>
                <a:spcPts val="0"/>
              </a:spcAft>
              <a:defRPr sz="1200">
                <a:latin typeface="Tahoma" pitchFamily="34" charset="0"/>
                <a:ea typeface="+mn-ea"/>
                <a:cs typeface="+mn-cs"/>
              </a:defRPr>
            </a:lvl1pPr>
          </a:lstStyle>
          <a:p>
            <a:pPr>
              <a:defRPr/>
            </a:pPr>
            <a:endParaRPr lang="en-US" dirty="0"/>
          </a:p>
        </p:txBody>
      </p:sp>
      <p:sp>
        <p:nvSpPr>
          <p:cNvPr id="3" name="Date Placeholder 2"/>
          <p:cNvSpPr>
            <a:spLocks noGrp="1"/>
          </p:cNvSpPr>
          <p:nvPr>
            <p:ph type="dt" idx="1"/>
          </p:nvPr>
        </p:nvSpPr>
        <p:spPr>
          <a:xfrm>
            <a:off x="3971183" y="0"/>
            <a:ext cx="3037628" cy="464184"/>
          </a:xfrm>
          <a:prstGeom prst="rect">
            <a:avLst/>
          </a:prstGeom>
        </p:spPr>
        <p:txBody>
          <a:bodyPr vert="horz" wrap="square" lIns="93171" tIns="46586" rIns="93171" bIns="46586" numCol="1" anchor="t" anchorCtr="0" compatLnSpc="1">
            <a:prstTxWarp prst="textNoShape">
              <a:avLst/>
            </a:prstTxWarp>
          </a:bodyPr>
          <a:lstStyle>
            <a:lvl1pPr algn="r">
              <a:defRPr sz="1200">
                <a:latin typeface="Tahoma" pitchFamily="34" charset="0"/>
                <a:cs typeface="Tahoma" pitchFamily="34" charset="0"/>
              </a:defRPr>
            </a:lvl1pPr>
          </a:lstStyle>
          <a:p>
            <a:pPr>
              <a:defRPr/>
            </a:pPr>
            <a:fld id="{ABD2CBAA-0113-48FD-B0B0-DB3EC3FB6ECF}" type="datetime1">
              <a:rPr lang="en-US" smtClean="0"/>
              <a:pPr>
                <a:defRPr/>
              </a:pPr>
              <a:t>11/27/2018</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1" tIns="46586" rIns="93171" bIns="46586" rtlCol="0" anchor="ctr"/>
          <a:lstStyle/>
          <a:p>
            <a:pPr lvl="0"/>
            <a:endParaRPr lang="en-US" noProof="0" dirty="0"/>
          </a:p>
        </p:txBody>
      </p:sp>
      <p:sp>
        <p:nvSpPr>
          <p:cNvPr id="5" name="Notes Placeholder 4"/>
          <p:cNvSpPr>
            <a:spLocks noGrp="1"/>
          </p:cNvSpPr>
          <p:nvPr>
            <p:ph type="body" sz="quarter" idx="3"/>
          </p:nvPr>
        </p:nvSpPr>
        <p:spPr>
          <a:xfrm>
            <a:off x="701359" y="4416108"/>
            <a:ext cx="5607684" cy="4182427"/>
          </a:xfrm>
          <a:prstGeom prst="rect">
            <a:avLst/>
          </a:prstGeom>
        </p:spPr>
        <p:txBody>
          <a:bodyPr vert="horz" lIns="93171" tIns="46586" rIns="93171" bIns="46586"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30627"/>
            <a:ext cx="3037628" cy="464184"/>
          </a:xfrm>
          <a:prstGeom prst="rect">
            <a:avLst/>
          </a:prstGeom>
        </p:spPr>
        <p:txBody>
          <a:bodyPr vert="horz" lIns="93171" tIns="46586" rIns="93171" bIns="46586" rtlCol="0" anchor="b"/>
          <a:lstStyle>
            <a:lvl1pPr algn="l" fontAlgn="auto">
              <a:spcBef>
                <a:spcPts val="0"/>
              </a:spcBef>
              <a:spcAft>
                <a:spcPts val="0"/>
              </a:spcAft>
              <a:defRPr sz="1200">
                <a:latin typeface="Tahoma" pitchFamily="34" charset="0"/>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971183" y="8830627"/>
            <a:ext cx="3037628" cy="464184"/>
          </a:xfrm>
          <a:prstGeom prst="rect">
            <a:avLst/>
          </a:prstGeom>
        </p:spPr>
        <p:txBody>
          <a:bodyPr vert="horz" wrap="square" lIns="93171" tIns="46586" rIns="93171" bIns="46586" numCol="1" anchor="b" anchorCtr="0" compatLnSpc="1">
            <a:prstTxWarp prst="textNoShape">
              <a:avLst/>
            </a:prstTxWarp>
          </a:bodyPr>
          <a:lstStyle>
            <a:lvl1pPr algn="r">
              <a:defRPr sz="1200">
                <a:latin typeface="Tahoma" pitchFamily="34" charset="0"/>
                <a:cs typeface="Tahoma" pitchFamily="34" charset="0"/>
              </a:defRPr>
            </a:lvl1pPr>
          </a:lstStyle>
          <a:p>
            <a:pPr>
              <a:defRPr/>
            </a:pPr>
            <a:fld id="{0879DBF7-106D-46F3-84A9-1E38086F8427}" type="slidenum">
              <a:rPr lang="en-US" smtClean="0"/>
              <a:pPr>
                <a:defRPr/>
              </a:pPr>
              <a:t>‹#›</a:t>
            </a:fld>
            <a:endParaRPr lang="en-US" dirty="0"/>
          </a:p>
        </p:txBody>
      </p:sp>
    </p:spTree>
    <p:extLst>
      <p:ext uri="{BB962C8B-B14F-4D97-AF65-F5344CB8AC3E}">
        <p14:creationId xmlns:p14="http://schemas.microsoft.com/office/powerpoint/2010/main" val="19485383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ahoma" pitchFamily="34"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Tahoma" pitchFamily="34" charset="0"/>
        <a:ea typeface="ＭＳ Ｐゴシック" pitchFamily="-105" charset="-128"/>
        <a:cs typeface="ＭＳ Ｐゴシック"/>
      </a:defRPr>
    </a:lvl2pPr>
    <a:lvl3pPr marL="914400" algn="l" rtl="0" eaLnBrk="0" fontAlgn="base" hangingPunct="0">
      <a:spcBef>
        <a:spcPct val="30000"/>
      </a:spcBef>
      <a:spcAft>
        <a:spcPct val="0"/>
      </a:spcAft>
      <a:defRPr sz="1200" kern="1200">
        <a:solidFill>
          <a:schemeClr val="tx1"/>
        </a:solidFill>
        <a:latin typeface="Tahoma" pitchFamily="34" charset="0"/>
        <a:ea typeface="ＭＳ Ｐゴシック" pitchFamily="-105" charset="-128"/>
        <a:cs typeface="ＭＳ Ｐゴシック"/>
      </a:defRPr>
    </a:lvl3pPr>
    <a:lvl4pPr marL="1371600" algn="l" rtl="0" eaLnBrk="0" fontAlgn="base" hangingPunct="0">
      <a:spcBef>
        <a:spcPct val="30000"/>
      </a:spcBef>
      <a:spcAft>
        <a:spcPct val="0"/>
      </a:spcAft>
      <a:defRPr sz="1200" kern="1200">
        <a:solidFill>
          <a:schemeClr val="tx1"/>
        </a:solidFill>
        <a:latin typeface="Tahoma" pitchFamily="34" charset="0"/>
        <a:ea typeface="ＭＳ Ｐゴシック" pitchFamily="-105" charset="-128"/>
        <a:cs typeface="ＭＳ Ｐゴシック"/>
      </a:defRPr>
    </a:lvl4pPr>
    <a:lvl5pPr marL="1828800" algn="l" rtl="0" eaLnBrk="0" fontAlgn="base" hangingPunct="0">
      <a:spcBef>
        <a:spcPct val="30000"/>
      </a:spcBef>
      <a:spcAft>
        <a:spcPct val="0"/>
      </a:spcAft>
      <a:defRPr sz="1200" kern="1200">
        <a:solidFill>
          <a:schemeClr val="tx1"/>
        </a:solidFill>
        <a:latin typeface="Tahoma" pitchFamily="34" charset="0"/>
        <a:ea typeface="ＭＳ Ｐゴシック" pitchFamily="-105"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hhs.gov/about/leadership/brett-giroir/index.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usphs.gov/aboutus/agencies/dutystationmap.aspx"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EE4655-150E-432D-A43C-AB52BF5BE4E3}" type="slidenum">
              <a:rPr lang="en-US" altLang="en-US" smtClean="0"/>
              <a:pPr>
                <a:defRPr/>
              </a:pPr>
              <a:t>2</a:t>
            </a:fld>
            <a:endParaRPr lang="en-US" altLang="en-US" dirty="0"/>
          </a:p>
        </p:txBody>
      </p:sp>
    </p:spTree>
    <p:extLst>
      <p:ext uri="{BB962C8B-B14F-4D97-AF65-F5344CB8AC3E}">
        <p14:creationId xmlns:p14="http://schemas.microsoft.com/office/powerpoint/2010/main" val="2241901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eaLnBrk="1" hangingPunct="1">
              <a:lnSpc>
                <a:spcPct val="90000"/>
              </a:lnSpc>
              <a:spcBef>
                <a:spcPct val="0"/>
              </a:spcBef>
            </a:pPr>
            <a:r>
              <a:rPr lang="en-US" altLang="en-US" dirty="0">
                <a:ea typeface="ＭＳ Ｐゴシック" pitchFamily="34" charset="-128"/>
              </a:rPr>
              <a:t>The mission of the USPHS CC is to protect, promote, and advance the health and safety of the nation. This mission is achieved through rapid and effective response to public health needs, leadership and excellence in public health practices, and advancement of public health science. </a:t>
            </a:r>
          </a:p>
          <a:p>
            <a:pPr eaLnBrk="1" hangingPunct="1">
              <a:lnSpc>
                <a:spcPct val="90000"/>
              </a:lnSpc>
              <a:spcBef>
                <a:spcPct val="0"/>
              </a:spcBef>
            </a:pPr>
            <a:endParaRPr lang="en-US" altLang="en-US" dirty="0">
              <a:ea typeface="ＭＳ Ｐゴシック" pitchFamily="34" charset="-128"/>
            </a:endParaRPr>
          </a:p>
          <a:p>
            <a:pPr eaLnBrk="1" hangingPunct="1">
              <a:lnSpc>
                <a:spcPct val="90000"/>
              </a:lnSpc>
              <a:spcBef>
                <a:spcPct val="0"/>
              </a:spcBef>
            </a:pPr>
            <a:r>
              <a:rPr lang="en-US" altLang="en-US" dirty="0">
                <a:ea typeface="ＭＳ Ｐゴシック" pitchFamily="34" charset="-128"/>
              </a:rPr>
              <a:t>Typical assignments or details may include:</a:t>
            </a:r>
          </a:p>
          <a:p>
            <a:pPr eaLnBrk="1" hangingPunct="1">
              <a:lnSpc>
                <a:spcPct val="90000"/>
              </a:lnSpc>
              <a:spcBef>
                <a:spcPct val="0"/>
              </a:spcBef>
            </a:pPr>
            <a:endParaRPr lang="en-US" altLang="en-US" dirty="0">
              <a:ea typeface="ＭＳ Ｐゴシック" pitchFamily="34" charset="-128"/>
            </a:endParaRPr>
          </a:p>
          <a:p>
            <a:pPr marL="0" marR="0" lvl="0" indent="0" algn="l" defTabSz="914400" rtl="0" eaLnBrk="1" fontAlgn="base" latinLnBrk="0" hangingPunct="1">
              <a:lnSpc>
                <a:spcPct val="100000"/>
              </a:lnSpc>
              <a:spcBef>
                <a:spcPct val="20000"/>
              </a:spcBef>
              <a:spcAft>
                <a:spcPct val="0"/>
              </a:spcAft>
              <a:buClr>
                <a:srgbClr val="1F497D"/>
              </a:buClr>
              <a:buSzTx/>
              <a:buFont typeface="Arial"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mn-cs"/>
              </a:rPr>
              <a:t>Serving underserved populations</a:t>
            </a:r>
          </a:p>
          <a:p>
            <a:pPr marL="457200" marR="0" lvl="1" indent="0" algn="l" defTabSz="914400" rtl="0" eaLnBrk="1" fontAlgn="base" latinLnBrk="0" hangingPunct="1">
              <a:lnSpc>
                <a:spcPct val="100000"/>
              </a:lnSpc>
              <a:spcBef>
                <a:spcPct val="20000"/>
              </a:spcBef>
              <a:spcAft>
                <a:spcPct val="0"/>
              </a:spcAft>
              <a:buClr>
                <a:srgbClr val="1F497D"/>
              </a:buClr>
              <a:buSzTx/>
              <a:buFont typeface="Arial"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mn-cs"/>
              </a:rPr>
              <a:t>IMPORTANT emphasis HERE:  State that our current priority is serving the underserved populations and filling pharmacist vacancies around the country within Indian Health Service and the Bureau of Prisons.  Mention these locations are sometimes REMOTE locations. </a:t>
            </a:r>
          </a:p>
          <a:p>
            <a:pPr marL="0" marR="0" lvl="0" indent="0" algn="l" defTabSz="914400" rtl="0" eaLnBrk="1" fontAlgn="base" latinLnBrk="0" hangingPunct="1">
              <a:lnSpc>
                <a:spcPct val="100000"/>
              </a:lnSpc>
              <a:spcBef>
                <a:spcPct val="20000"/>
              </a:spcBef>
              <a:spcAft>
                <a:spcPct val="0"/>
              </a:spcAft>
              <a:buClr>
                <a:srgbClr val="1F497D"/>
              </a:buClr>
              <a:buSzTx/>
              <a:buFont typeface="Arial"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mn-cs"/>
              </a:rPr>
              <a:t>Health care delivery (e.g. perform clinical duties)</a:t>
            </a:r>
          </a:p>
          <a:p>
            <a:pPr marL="0" marR="0" lvl="0" indent="0" algn="l" defTabSz="914400" rtl="0" eaLnBrk="1" fontAlgn="base" latinLnBrk="0" hangingPunct="1">
              <a:lnSpc>
                <a:spcPct val="100000"/>
              </a:lnSpc>
              <a:spcBef>
                <a:spcPct val="20000"/>
              </a:spcBef>
              <a:spcAft>
                <a:spcPct val="0"/>
              </a:spcAft>
              <a:buClr>
                <a:srgbClr val="1F497D"/>
              </a:buClr>
              <a:buSzTx/>
              <a:buFont typeface="Arial"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mn-cs"/>
              </a:rPr>
              <a:t>Educate individuals and communities about public health</a:t>
            </a:r>
          </a:p>
          <a:p>
            <a:pPr marL="0" marR="0" lvl="0" indent="0" algn="l" defTabSz="914400" rtl="0" eaLnBrk="1" fontAlgn="base" latinLnBrk="0" hangingPunct="1">
              <a:lnSpc>
                <a:spcPct val="100000"/>
              </a:lnSpc>
              <a:spcBef>
                <a:spcPct val="20000"/>
              </a:spcBef>
              <a:spcAft>
                <a:spcPct val="0"/>
              </a:spcAft>
              <a:buClr>
                <a:srgbClr val="1F497D"/>
              </a:buClr>
              <a:buSzTx/>
              <a:buFont typeface="Arial"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mn-cs"/>
              </a:rPr>
              <a:t>Develop and implement public health programs and lead public health organizations</a:t>
            </a:r>
          </a:p>
          <a:p>
            <a:pPr marL="0" marR="0" lvl="0" indent="0" algn="l" defTabSz="914400" rtl="0" eaLnBrk="1" fontAlgn="base" latinLnBrk="0" hangingPunct="1">
              <a:lnSpc>
                <a:spcPct val="100000"/>
              </a:lnSpc>
              <a:spcBef>
                <a:spcPct val="20000"/>
              </a:spcBef>
              <a:spcAft>
                <a:spcPct val="0"/>
              </a:spcAft>
              <a:buClr>
                <a:srgbClr val="1F497D"/>
              </a:buClr>
              <a:buSzTx/>
              <a:buFont typeface="Arial" pitchFamily="34" charset="0"/>
              <a:buChar char="•"/>
              <a:tabLst/>
              <a:defRPr/>
            </a:pPr>
            <a:endParaRPr kumimoji="0" lang="en-US" altLang="en-US" sz="24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mn-cs"/>
            </a:endParaRPr>
          </a:p>
          <a:p>
            <a:pPr marL="0" marR="0" lvl="0" indent="0" algn="l" defTabSz="914400" rtl="0" eaLnBrk="1" fontAlgn="base" latinLnBrk="0" hangingPunct="1">
              <a:lnSpc>
                <a:spcPct val="100000"/>
              </a:lnSpc>
              <a:spcBef>
                <a:spcPct val="20000"/>
              </a:spcBef>
              <a:spcAft>
                <a:spcPct val="0"/>
              </a:spcAft>
              <a:buClr>
                <a:srgbClr val="1F497D"/>
              </a:buClr>
              <a:buSzTx/>
              <a:buFont typeface="Arial"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mn-cs"/>
              </a:rPr>
              <a:t>Clinical positions are primarily found in </a:t>
            </a:r>
            <a:r>
              <a:rPr lang="en-US" altLang="en-US" sz="2400" dirty="0">
                <a:solidFill>
                  <a:srgbClr val="000000"/>
                </a:solidFill>
                <a:latin typeface="Tahoma" pitchFamily="34" charset="0"/>
              </a:rPr>
              <a:t>Indian Health Service, Bureau of Prisons, Immigration and Customs Enforcement, and U.S. Coast Guard.  There’s also</a:t>
            </a:r>
            <a:r>
              <a:rPr lang="en-US" altLang="en-US" sz="2400" baseline="0" dirty="0">
                <a:solidFill>
                  <a:srgbClr val="000000"/>
                </a:solidFill>
                <a:latin typeface="Tahoma" pitchFamily="34" charset="0"/>
              </a:rPr>
              <a:t> numerous opportunities for management and leadership positions within these Agencies as well.</a:t>
            </a:r>
            <a:endParaRPr kumimoji="0" lang="en-US" altLang="en-US" sz="24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mn-cs"/>
            </a:endParaRPr>
          </a:p>
          <a:p>
            <a:pPr marL="0" marR="0" lvl="0" indent="0" algn="l" defTabSz="914400" rtl="0" eaLnBrk="1" fontAlgn="base" latinLnBrk="0" hangingPunct="1">
              <a:lnSpc>
                <a:spcPct val="100000"/>
              </a:lnSpc>
              <a:spcBef>
                <a:spcPct val="20000"/>
              </a:spcBef>
              <a:spcAft>
                <a:spcPct val="0"/>
              </a:spcAft>
              <a:buClr>
                <a:srgbClr val="1F497D"/>
              </a:buClr>
              <a:buSzTx/>
              <a:buFont typeface="Arial" pitchFamily="34" charset="0"/>
              <a:buNone/>
              <a:tabLst/>
              <a:defRPr/>
            </a:pPr>
            <a:endParaRPr lang="en-US" altLang="en-US" dirty="0">
              <a:ea typeface="ＭＳ Ｐゴシック" pitchFamily="34" charset="-128"/>
            </a:endParaRPr>
          </a:p>
          <a:p>
            <a:pPr eaLnBrk="1" hangingPunct="1">
              <a:lnSpc>
                <a:spcPct val="90000"/>
              </a:lnSpc>
              <a:spcBef>
                <a:spcPct val="0"/>
              </a:spcBef>
              <a:buFont typeface="Wingdings" pitchFamily="2" charset="2"/>
              <a:buChar char="Ø"/>
            </a:pPr>
            <a:endParaRPr lang="en-US" altLang="en-US" dirty="0">
              <a:ea typeface="ＭＳ Ｐゴシック" pitchFamily="34" charset="-128"/>
            </a:endParaRPr>
          </a:p>
          <a:p>
            <a:pPr eaLnBrk="1" hangingPunct="1">
              <a:lnSpc>
                <a:spcPct val="90000"/>
              </a:lnSpc>
              <a:spcBef>
                <a:spcPct val="0"/>
              </a:spcBef>
              <a:buFont typeface="Wingdings" pitchFamily="2" charset="2"/>
              <a:buNone/>
            </a:pPr>
            <a:r>
              <a:rPr lang="en-US" altLang="en-US" dirty="0">
                <a:ea typeface="ＭＳ Ｐゴシック" pitchFamily="34" charset="-128"/>
              </a:rPr>
              <a:t/>
            </a:r>
            <a:br>
              <a:rPr lang="en-US" altLang="en-US" dirty="0">
                <a:ea typeface="ＭＳ Ｐゴシック" pitchFamily="34" charset="-128"/>
              </a:rPr>
            </a:br>
            <a:r>
              <a:rPr lang="en-US" altLang="en-US" dirty="0">
                <a:ea typeface="ＭＳ Ｐゴシック" pitchFamily="34" charset="-128"/>
              </a:rPr>
              <a:t/>
            </a:r>
            <a:br>
              <a:rPr lang="en-US" altLang="en-US" dirty="0">
                <a:ea typeface="ＭＳ Ｐゴシック" pitchFamily="34" charset="-128"/>
              </a:rPr>
            </a:br>
            <a:endParaRPr lang="en-US" altLang="en-US" dirty="0">
              <a:ea typeface="ＭＳ Ｐゴシック" pitchFamily="34" charset="-128"/>
            </a:endParaRPr>
          </a:p>
          <a:p>
            <a:pPr eaLnBrk="1" hangingPunct="1">
              <a:lnSpc>
                <a:spcPct val="90000"/>
              </a:lnSpc>
              <a:spcBef>
                <a:spcPct val="0"/>
              </a:spcBef>
              <a:buFont typeface="Wingdings" pitchFamily="2" charset="2"/>
              <a:buChar char="Ø"/>
            </a:pPr>
            <a:endParaRPr lang="en-US" altLang="en-US" dirty="0">
              <a:ea typeface="ＭＳ Ｐゴシック" pitchFamily="34" charset="-128"/>
            </a:endParaRPr>
          </a:p>
          <a:p>
            <a:pPr eaLnBrk="1" hangingPunct="1">
              <a:lnSpc>
                <a:spcPct val="90000"/>
              </a:lnSpc>
              <a:spcBef>
                <a:spcPct val="0"/>
              </a:spcBef>
              <a:buFont typeface="Wingdings" pitchFamily="2" charset="2"/>
              <a:buChar char="Ø"/>
            </a:pPr>
            <a:endParaRPr lang="en-US" altLang="en-US" dirty="0">
              <a:ea typeface="ＭＳ Ｐゴシック" pitchFamily="34" charset="-128"/>
            </a:endParaRPr>
          </a:p>
          <a:p>
            <a:pPr eaLnBrk="1" hangingPunct="1">
              <a:lnSpc>
                <a:spcPct val="90000"/>
              </a:lnSpc>
              <a:spcBef>
                <a:spcPct val="0"/>
              </a:spcBef>
              <a:buFont typeface="Wingdings" pitchFamily="2" charset="2"/>
              <a:buNone/>
            </a:pPr>
            <a:r>
              <a:rPr lang="en-US" altLang="en-US" dirty="0">
                <a:ea typeface="ＭＳ Ｐゴシック" pitchFamily="34" charset="-128"/>
              </a:rPr>
              <a:t> </a:t>
            </a:r>
          </a:p>
          <a:p>
            <a:pPr eaLnBrk="1" hangingPunct="1">
              <a:lnSpc>
                <a:spcPct val="90000"/>
              </a:lnSpc>
              <a:spcBef>
                <a:spcPct val="0"/>
              </a:spcBef>
            </a:pPr>
            <a:endParaRPr lang="en-US" altLang="en-US" dirty="0">
              <a:ea typeface="ＭＳ Ｐゴシック" pitchFamily="34" charset="-128"/>
            </a:endParaRPr>
          </a:p>
          <a:p>
            <a:pPr eaLnBrk="1" hangingPunct="1">
              <a:lnSpc>
                <a:spcPct val="90000"/>
              </a:lnSpc>
              <a:spcBef>
                <a:spcPct val="0"/>
              </a:spcBef>
            </a:pPr>
            <a:endParaRPr lang="en-US" altLang="en-US" dirty="0">
              <a:ea typeface="ＭＳ Ｐゴシック" pitchFamily="34" charset="-128"/>
            </a:endParaRPr>
          </a:p>
          <a:p>
            <a:pPr eaLnBrk="1" hangingPunct="1">
              <a:lnSpc>
                <a:spcPct val="90000"/>
              </a:lnSpc>
              <a:spcBef>
                <a:spcPct val="0"/>
              </a:spcBef>
            </a:pPr>
            <a:endParaRPr lang="en-US" altLang="en-US" dirty="0">
              <a:ea typeface="ＭＳ Ｐゴシック" pitchFamily="34" charset="-128"/>
            </a:endParaRPr>
          </a:p>
          <a:p>
            <a:pPr eaLnBrk="1" hangingPunct="1">
              <a:lnSpc>
                <a:spcPct val="90000"/>
              </a:lnSpc>
              <a:spcBef>
                <a:spcPct val="0"/>
              </a:spcBef>
            </a:pPr>
            <a:endParaRPr lang="en-US" altLang="en-US" dirty="0">
              <a:ea typeface="ＭＳ Ｐゴシック" pitchFamily="34" charset="-128"/>
            </a:endParaRPr>
          </a:p>
          <a:p>
            <a:pPr eaLnBrk="1" hangingPunct="1">
              <a:lnSpc>
                <a:spcPct val="90000"/>
              </a:lnSpc>
              <a:spcBef>
                <a:spcPct val="0"/>
              </a:spcBef>
            </a:pPr>
            <a:endParaRPr lang="en-US" altLang="en-US" b="1" dirty="0">
              <a:ea typeface="ＭＳ Ｐゴシック" pitchFamily="34" charset="-128"/>
            </a:endParaRPr>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4064" indent="-286179" eaLnBrk="0" hangingPunct="0">
              <a:defRPr>
                <a:solidFill>
                  <a:schemeClr val="tx1"/>
                </a:solidFill>
                <a:latin typeface="Arial" pitchFamily="34" charset="0"/>
                <a:ea typeface="ＭＳ Ｐゴシック" pitchFamily="34" charset="-128"/>
              </a:defRPr>
            </a:lvl2pPr>
            <a:lvl3pPr marL="1144715" indent="-228943" eaLnBrk="0" hangingPunct="0">
              <a:defRPr>
                <a:solidFill>
                  <a:schemeClr val="tx1"/>
                </a:solidFill>
                <a:latin typeface="Arial" pitchFamily="34" charset="0"/>
                <a:ea typeface="ＭＳ Ｐゴシック" pitchFamily="34" charset="-128"/>
              </a:defRPr>
            </a:lvl3pPr>
            <a:lvl4pPr marL="1602600" indent="-228943" eaLnBrk="0" hangingPunct="0">
              <a:defRPr>
                <a:solidFill>
                  <a:schemeClr val="tx1"/>
                </a:solidFill>
                <a:latin typeface="Arial" pitchFamily="34" charset="0"/>
                <a:ea typeface="ＭＳ Ｐゴシック" pitchFamily="34" charset="-128"/>
              </a:defRPr>
            </a:lvl4pPr>
            <a:lvl5pPr marL="2060486" indent="-228943" eaLnBrk="0" hangingPunct="0">
              <a:defRPr>
                <a:solidFill>
                  <a:schemeClr val="tx1"/>
                </a:solidFill>
                <a:latin typeface="Arial" pitchFamily="34" charset="0"/>
                <a:ea typeface="ＭＳ Ｐゴシック" pitchFamily="34" charset="-128"/>
              </a:defRPr>
            </a:lvl5pPr>
            <a:lvl6pPr marL="2518372" indent="-22894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6258" indent="-22894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34144" indent="-22894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92029" indent="-22894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1187B56-81F2-483B-B47C-2ADACD1928E1}" type="slidenum">
              <a:rPr lang="en-US" altLang="en-US" smtClean="0">
                <a:solidFill>
                  <a:srgbClr val="000000"/>
                </a:solidFill>
                <a:latin typeface="Tahoma" pitchFamily="34" charset="0"/>
              </a:rPr>
              <a:pPr eaLnBrk="1" hangingPunct="1"/>
              <a:t>11</a:t>
            </a:fld>
            <a:endParaRPr lang="en-US" altLang="en-US" dirty="0">
              <a:solidFill>
                <a:srgbClr val="000000"/>
              </a:solidFill>
              <a:latin typeface="Tahoma" pitchFamily="34" charset="0"/>
            </a:endParaRPr>
          </a:p>
        </p:txBody>
      </p:sp>
    </p:spTree>
    <p:extLst>
      <p:ext uri="{BB962C8B-B14F-4D97-AF65-F5344CB8AC3E}">
        <p14:creationId xmlns:p14="http://schemas.microsoft.com/office/powerpoint/2010/main" val="1524741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itchFamily="34" charset="-128"/>
              </a:rPr>
              <a:t>These are</a:t>
            </a:r>
            <a:r>
              <a:rPr lang="en-US" altLang="en-US" baseline="0" dirty="0">
                <a:ea typeface="ＭＳ Ｐゴシック" pitchFamily="34" charset="-128"/>
              </a:rPr>
              <a:t> some m</a:t>
            </a:r>
            <a:r>
              <a:rPr lang="en-US" altLang="en-US" dirty="0">
                <a:ea typeface="ＭＳ Ｐゴシック" pitchFamily="34" charset="-128"/>
              </a:rPr>
              <a:t>ore examples</a:t>
            </a:r>
            <a:r>
              <a:rPr lang="en-US" altLang="en-US" baseline="0" dirty="0">
                <a:ea typeface="ＭＳ Ｐゴシック" pitchFamily="34" charset="-128"/>
              </a:rPr>
              <a:t> of What We Do as pharmacists in the USPHS, such as….</a:t>
            </a:r>
          </a:p>
          <a:p>
            <a:endParaRPr lang="en-US" altLang="en-US" baseline="0" dirty="0">
              <a:ea typeface="ＭＳ Ｐゴシック" pitchFamily="34" charset="-128"/>
            </a:endParaRPr>
          </a:p>
          <a:p>
            <a:endParaRPr lang="en-US" altLang="en-US" baseline="0" dirty="0">
              <a:ea typeface="ＭＳ Ｐゴシック" pitchFamily="34" charset="-128"/>
            </a:endParaRPr>
          </a:p>
          <a:p>
            <a:endParaRPr lang="en-US" altLang="en-US" dirty="0">
              <a:ea typeface="ＭＳ Ｐゴシック" pitchFamily="34" charset="-128"/>
            </a:endParaRPr>
          </a:p>
          <a:p>
            <a:endParaRPr lang="en-US" altLang="en-US" dirty="0">
              <a:ea typeface="ＭＳ Ｐゴシック" pitchFamily="34" charset="-128"/>
            </a:endParaRPr>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4064" indent="-286179" eaLnBrk="0" hangingPunct="0">
              <a:defRPr>
                <a:solidFill>
                  <a:schemeClr val="tx1"/>
                </a:solidFill>
                <a:latin typeface="Arial" pitchFamily="34" charset="0"/>
                <a:ea typeface="ＭＳ Ｐゴシック" pitchFamily="34" charset="-128"/>
              </a:defRPr>
            </a:lvl2pPr>
            <a:lvl3pPr marL="1144715" indent="-228943" eaLnBrk="0" hangingPunct="0">
              <a:defRPr>
                <a:solidFill>
                  <a:schemeClr val="tx1"/>
                </a:solidFill>
                <a:latin typeface="Arial" pitchFamily="34" charset="0"/>
                <a:ea typeface="ＭＳ Ｐゴシック" pitchFamily="34" charset="-128"/>
              </a:defRPr>
            </a:lvl3pPr>
            <a:lvl4pPr marL="1602600" indent="-228943" eaLnBrk="0" hangingPunct="0">
              <a:defRPr>
                <a:solidFill>
                  <a:schemeClr val="tx1"/>
                </a:solidFill>
                <a:latin typeface="Arial" pitchFamily="34" charset="0"/>
                <a:ea typeface="ＭＳ Ｐゴシック" pitchFamily="34" charset="-128"/>
              </a:defRPr>
            </a:lvl4pPr>
            <a:lvl5pPr marL="2060486" indent="-228943" eaLnBrk="0" hangingPunct="0">
              <a:defRPr>
                <a:solidFill>
                  <a:schemeClr val="tx1"/>
                </a:solidFill>
                <a:latin typeface="Arial" pitchFamily="34" charset="0"/>
                <a:ea typeface="ＭＳ Ｐゴシック" pitchFamily="34" charset="-128"/>
              </a:defRPr>
            </a:lvl5pPr>
            <a:lvl6pPr marL="2518372" indent="-22894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6258" indent="-22894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34144" indent="-22894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92029" indent="-22894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93E148A-97A3-4877-9F8F-D2A32E550E04}" type="slidenum">
              <a:rPr lang="en-US" altLang="en-US" smtClean="0">
                <a:latin typeface="Tahoma" pitchFamily="34" charset="0"/>
              </a:rPr>
              <a:pPr eaLnBrk="1" hangingPunct="1"/>
              <a:t>12</a:t>
            </a:fld>
            <a:endParaRPr lang="en-US" altLang="en-US" dirty="0">
              <a:latin typeface="Tahoma" pitchFamily="34" charset="0"/>
            </a:endParaRPr>
          </a:p>
        </p:txBody>
      </p:sp>
    </p:spTree>
    <p:extLst>
      <p:ext uri="{BB962C8B-B14F-4D97-AF65-F5344CB8AC3E}">
        <p14:creationId xmlns:p14="http://schemas.microsoft.com/office/powerpoint/2010/main" val="1416676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90000"/>
              </a:lnSpc>
              <a:spcBef>
                <a:spcPct val="0"/>
              </a:spcBef>
              <a:spcAft>
                <a:spcPct val="0"/>
              </a:spcAft>
              <a:buClrTx/>
              <a:buSzTx/>
              <a:buFontTx/>
              <a:buNone/>
              <a:tabLst/>
              <a:defRPr/>
            </a:pPr>
            <a:r>
              <a:rPr lang="en-US" altLang="en-US" dirty="0">
                <a:ea typeface="ＭＳ Ｐゴシック" pitchFamily="34" charset="-128"/>
              </a:rPr>
              <a:t>I wanted to talk a little bit about our current Surgeon</a:t>
            </a:r>
            <a:r>
              <a:rPr lang="en-US" altLang="en-US" baseline="0" dirty="0">
                <a:ea typeface="ＭＳ Ｐゴシック" pitchFamily="34" charset="-128"/>
              </a:rPr>
              <a:t> General Initiatives and how pharmacists play a role in these initiatives.</a:t>
            </a:r>
          </a:p>
          <a:p>
            <a:pPr eaLnBrk="1" hangingPunct="1">
              <a:lnSpc>
                <a:spcPct val="90000"/>
              </a:lnSpc>
              <a:spcBef>
                <a:spcPct val="0"/>
              </a:spcBef>
            </a:pPr>
            <a:endParaRPr lang="en-US" altLang="en-US" dirty="0">
              <a:ea typeface="ＭＳ Ｐゴシック" pitchFamily="34" charset="-128"/>
            </a:endParaRPr>
          </a:p>
          <a:p>
            <a:pPr eaLnBrk="1" hangingPunct="1">
              <a:lnSpc>
                <a:spcPct val="90000"/>
              </a:lnSpc>
              <a:spcBef>
                <a:spcPct val="0"/>
              </a:spcBef>
            </a:pPr>
            <a:r>
              <a:rPr lang="en-US" altLang="en-US" dirty="0">
                <a:ea typeface="ＭＳ Ｐゴシック" pitchFamily="34" charset="-128"/>
              </a:rPr>
              <a:t>For more information</a:t>
            </a:r>
            <a:r>
              <a:rPr lang="en-US" altLang="en-US" baseline="0" dirty="0">
                <a:ea typeface="ＭＳ Ｐゴシック" pitchFamily="34" charset="-128"/>
              </a:rPr>
              <a:t> on SG Initiatives:  https://www.surgeongeneral.gov/priorities/index.html</a:t>
            </a:r>
            <a:r>
              <a:rPr lang="en-US" altLang="en-US" dirty="0">
                <a:ea typeface="ＭＳ Ｐゴシック" pitchFamily="34" charset="-128"/>
              </a:rPr>
              <a:t/>
            </a:r>
            <a:br>
              <a:rPr lang="en-US" altLang="en-US" dirty="0">
                <a:ea typeface="ＭＳ Ｐゴシック" pitchFamily="34" charset="-128"/>
              </a:rPr>
            </a:br>
            <a:r>
              <a:rPr lang="en-US" altLang="en-US" dirty="0">
                <a:ea typeface="ＭＳ Ｐゴシック" pitchFamily="34" charset="-128"/>
              </a:rPr>
              <a:t/>
            </a:r>
            <a:br>
              <a:rPr lang="en-US" altLang="en-US" dirty="0">
                <a:ea typeface="ＭＳ Ｐゴシック" pitchFamily="34" charset="-128"/>
              </a:rPr>
            </a:br>
            <a:endParaRPr lang="en-US" altLang="en-US" dirty="0">
              <a:ea typeface="ＭＳ Ｐゴシック" pitchFamily="34" charset="-128"/>
            </a:endParaRPr>
          </a:p>
          <a:p>
            <a:pPr eaLnBrk="1" hangingPunct="1">
              <a:lnSpc>
                <a:spcPct val="90000"/>
              </a:lnSpc>
              <a:spcBef>
                <a:spcPct val="0"/>
              </a:spcBef>
              <a:buFont typeface="Wingdings" pitchFamily="2" charset="2"/>
              <a:buChar char="Ø"/>
            </a:pPr>
            <a:endParaRPr lang="en-US" altLang="en-US" dirty="0">
              <a:ea typeface="ＭＳ Ｐゴシック" pitchFamily="34" charset="-128"/>
            </a:endParaRPr>
          </a:p>
          <a:p>
            <a:pPr eaLnBrk="1" hangingPunct="1">
              <a:lnSpc>
                <a:spcPct val="90000"/>
              </a:lnSpc>
              <a:spcBef>
                <a:spcPct val="0"/>
              </a:spcBef>
              <a:buFont typeface="Wingdings" pitchFamily="2" charset="2"/>
              <a:buChar char="Ø"/>
            </a:pPr>
            <a:endParaRPr lang="en-US" altLang="en-US" dirty="0">
              <a:ea typeface="ＭＳ Ｐゴシック" pitchFamily="34" charset="-128"/>
            </a:endParaRPr>
          </a:p>
          <a:p>
            <a:pPr eaLnBrk="1" hangingPunct="1">
              <a:lnSpc>
                <a:spcPct val="90000"/>
              </a:lnSpc>
              <a:spcBef>
                <a:spcPct val="0"/>
              </a:spcBef>
              <a:buFont typeface="Wingdings" pitchFamily="2" charset="2"/>
              <a:buNone/>
            </a:pPr>
            <a:r>
              <a:rPr lang="en-US" altLang="en-US" dirty="0">
                <a:ea typeface="ＭＳ Ｐゴシック" pitchFamily="34" charset="-128"/>
              </a:rPr>
              <a:t> </a:t>
            </a:r>
          </a:p>
          <a:p>
            <a:pPr eaLnBrk="1" hangingPunct="1">
              <a:lnSpc>
                <a:spcPct val="90000"/>
              </a:lnSpc>
              <a:spcBef>
                <a:spcPct val="0"/>
              </a:spcBef>
            </a:pPr>
            <a:endParaRPr lang="en-US" altLang="en-US" dirty="0">
              <a:ea typeface="ＭＳ Ｐゴシック" pitchFamily="34" charset="-128"/>
            </a:endParaRPr>
          </a:p>
          <a:p>
            <a:pPr eaLnBrk="1" hangingPunct="1">
              <a:lnSpc>
                <a:spcPct val="90000"/>
              </a:lnSpc>
              <a:spcBef>
                <a:spcPct val="0"/>
              </a:spcBef>
            </a:pPr>
            <a:endParaRPr lang="en-US" altLang="en-US" dirty="0">
              <a:ea typeface="ＭＳ Ｐゴシック" pitchFamily="34" charset="-128"/>
            </a:endParaRPr>
          </a:p>
          <a:p>
            <a:pPr eaLnBrk="1" hangingPunct="1">
              <a:lnSpc>
                <a:spcPct val="90000"/>
              </a:lnSpc>
              <a:spcBef>
                <a:spcPct val="0"/>
              </a:spcBef>
            </a:pPr>
            <a:endParaRPr lang="en-US" altLang="en-US" dirty="0">
              <a:ea typeface="ＭＳ Ｐゴシック" pitchFamily="34" charset="-128"/>
            </a:endParaRPr>
          </a:p>
          <a:p>
            <a:pPr eaLnBrk="1" hangingPunct="1">
              <a:lnSpc>
                <a:spcPct val="90000"/>
              </a:lnSpc>
              <a:spcBef>
                <a:spcPct val="0"/>
              </a:spcBef>
            </a:pPr>
            <a:endParaRPr lang="en-US" altLang="en-US" dirty="0">
              <a:ea typeface="ＭＳ Ｐゴシック" pitchFamily="34" charset="-128"/>
            </a:endParaRPr>
          </a:p>
          <a:p>
            <a:pPr eaLnBrk="1" hangingPunct="1">
              <a:lnSpc>
                <a:spcPct val="90000"/>
              </a:lnSpc>
              <a:spcBef>
                <a:spcPct val="0"/>
              </a:spcBef>
            </a:pPr>
            <a:endParaRPr lang="en-US" altLang="en-US" b="1" dirty="0">
              <a:ea typeface="ＭＳ Ｐゴシック" pitchFamily="34" charset="-128"/>
            </a:endParaRPr>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4064" indent="-286179" eaLnBrk="0" hangingPunct="0">
              <a:defRPr>
                <a:solidFill>
                  <a:schemeClr val="tx1"/>
                </a:solidFill>
                <a:latin typeface="Arial" pitchFamily="34" charset="0"/>
                <a:ea typeface="ＭＳ Ｐゴシック" pitchFamily="34" charset="-128"/>
              </a:defRPr>
            </a:lvl2pPr>
            <a:lvl3pPr marL="1144715" indent="-228943" eaLnBrk="0" hangingPunct="0">
              <a:defRPr>
                <a:solidFill>
                  <a:schemeClr val="tx1"/>
                </a:solidFill>
                <a:latin typeface="Arial" pitchFamily="34" charset="0"/>
                <a:ea typeface="ＭＳ Ｐゴシック" pitchFamily="34" charset="-128"/>
              </a:defRPr>
            </a:lvl3pPr>
            <a:lvl4pPr marL="1602600" indent="-228943" eaLnBrk="0" hangingPunct="0">
              <a:defRPr>
                <a:solidFill>
                  <a:schemeClr val="tx1"/>
                </a:solidFill>
                <a:latin typeface="Arial" pitchFamily="34" charset="0"/>
                <a:ea typeface="ＭＳ Ｐゴシック" pitchFamily="34" charset="-128"/>
              </a:defRPr>
            </a:lvl4pPr>
            <a:lvl5pPr marL="2060486" indent="-228943" eaLnBrk="0" hangingPunct="0">
              <a:defRPr>
                <a:solidFill>
                  <a:schemeClr val="tx1"/>
                </a:solidFill>
                <a:latin typeface="Arial" pitchFamily="34" charset="0"/>
                <a:ea typeface="ＭＳ Ｐゴシック" pitchFamily="34" charset="-128"/>
              </a:defRPr>
            </a:lvl5pPr>
            <a:lvl6pPr marL="2518372" indent="-22894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6258" indent="-22894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34144" indent="-22894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92029" indent="-22894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1187B56-81F2-483B-B47C-2ADACD1928E1}" type="slidenum">
              <a:rPr lang="en-US" altLang="en-US" smtClean="0">
                <a:solidFill>
                  <a:srgbClr val="000000"/>
                </a:solidFill>
                <a:latin typeface="Tahoma" pitchFamily="34" charset="0"/>
              </a:rPr>
              <a:pPr eaLnBrk="1" hangingPunct="1"/>
              <a:t>13</a:t>
            </a:fld>
            <a:endParaRPr lang="en-US" altLang="en-US" dirty="0">
              <a:solidFill>
                <a:srgbClr val="000000"/>
              </a:solidFill>
              <a:latin typeface="Tahoma" pitchFamily="34" charset="0"/>
            </a:endParaRPr>
          </a:p>
        </p:txBody>
      </p:sp>
    </p:spTree>
    <p:extLst>
      <p:ext uri="{BB962C8B-B14F-4D97-AF65-F5344CB8AC3E}">
        <p14:creationId xmlns:p14="http://schemas.microsoft.com/office/powerpoint/2010/main" val="3969040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altLang="en-US" dirty="0">
                <a:ea typeface="ＭＳ Ｐゴシック" pitchFamily="34" charset="-128"/>
              </a:rPr>
              <a:t/>
            </a:r>
            <a:br>
              <a:rPr lang="en-US" altLang="en-US" dirty="0">
                <a:ea typeface="ＭＳ Ｐゴシック" pitchFamily="34" charset="-128"/>
              </a:rPr>
            </a:br>
            <a:endParaRPr lang="en-US" altLang="en-US" dirty="0">
              <a:ea typeface="ＭＳ Ｐゴシック" pitchFamily="34" charset="-128"/>
            </a:endParaRPr>
          </a:p>
          <a:p>
            <a:pPr eaLnBrk="1" hangingPunct="1">
              <a:lnSpc>
                <a:spcPct val="90000"/>
              </a:lnSpc>
              <a:spcBef>
                <a:spcPct val="0"/>
              </a:spcBef>
              <a:buFont typeface="Wingdings" pitchFamily="2" charset="2"/>
              <a:buChar char="Ø"/>
            </a:pPr>
            <a:endParaRPr lang="en-US" altLang="en-US" dirty="0">
              <a:ea typeface="ＭＳ Ｐゴシック" pitchFamily="34" charset="-128"/>
            </a:endParaRPr>
          </a:p>
          <a:p>
            <a:pPr eaLnBrk="1" hangingPunct="1">
              <a:lnSpc>
                <a:spcPct val="90000"/>
              </a:lnSpc>
              <a:spcBef>
                <a:spcPct val="0"/>
              </a:spcBef>
              <a:buFont typeface="Wingdings" pitchFamily="2" charset="2"/>
              <a:buChar char="Ø"/>
            </a:pPr>
            <a:endParaRPr lang="en-US" altLang="en-US" dirty="0">
              <a:ea typeface="ＭＳ Ｐゴシック" pitchFamily="34" charset="-128"/>
            </a:endParaRPr>
          </a:p>
          <a:p>
            <a:pPr eaLnBrk="1" hangingPunct="1">
              <a:lnSpc>
                <a:spcPct val="90000"/>
              </a:lnSpc>
              <a:spcBef>
                <a:spcPct val="0"/>
              </a:spcBef>
              <a:buFont typeface="Wingdings" pitchFamily="2" charset="2"/>
              <a:buNone/>
            </a:pPr>
            <a:r>
              <a:rPr lang="en-US" altLang="en-US" dirty="0">
                <a:ea typeface="ＭＳ Ｐゴシック" pitchFamily="34" charset="-128"/>
              </a:rPr>
              <a:t> </a:t>
            </a:r>
          </a:p>
          <a:p>
            <a:pPr eaLnBrk="1" hangingPunct="1">
              <a:lnSpc>
                <a:spcPct val="90000"/>
              </a:lnSpc>
              <a:spcBef>
                <a:spcPct val="0"/>
              </a:spcBef>
            </a:pPr>
            <a:endParaRPr lang="en-US" altLang="en-US" dirty="0">
              <a:ea typeface="ＭＳ Ｐゴシック" pitchFamily="34" charset="-128"/>
            </a:endParaRPr>
          </a:p>
          <a:p>
            <a:pPr eaLnBrk="1" hangingPunct="1">
              <a:lnSpc>
                <a:spcPct val="90000"/>
              </a:lnSpc>
              <a:spcBef>
                <a:spcPct val="0"/>
              </a:spcBef>
            </a:pPr>
            <a:endParaRPr lang="en-US" altLang="en-US" dirty="0">
              <a:ea typeface="ＭＳ Ｐゴシック" pitchFamily="34" charset="-128"/>
            </a:endParaRPr>
          </a:p>
          <a:p>
            <a:pPr eaLnBrk="1" hangingPunct="1">
              <a:lnSpc>
                <a:spcPct val="90000"/>
              </a:lnSpc>
              <a:spcBef>
                <a:spcPct val="0"/>
              </a:spcBef>
            </a:pPr>
            <a:endParaRPr lang="en-US" altLang="en-US" dirty="0">
              <a:ea typeface="ＭＳ Ｐゴシック" pitchFamily="34" charset="-128"/>
            </a:endParaRPr>
          </a:p>
          <a:p>
            <a:pPr eaLnBrk="1" hangingPunct="1">
              <a:lnSpc>
                <a:spcPct val="90000"/>
              </a:lnSpc>
              <a:spcBef>
                <a:spcPct val="0"/>
              </a:spcBef>
            </a:pPr>
            <a:endParaRPr lang="en-US" altLang="en-US" dirty="0">
              <a:ea typeface="ＭＳ Ｐゴシック" pitchFamily="34" charset="-128"/>
            </a:endParaRPr>
          </a:p>
          <a:p>
            <a:pPr eaLnBrk="1" hangingPunct="1">
              <a:lnSpc>
                <a:spcPct val="90000"/>
              </a:lnSpc>
              <a:spcBef>
                <a:spcPct val="0"/>
              </a:spcBef>
            </a:pPr>
            <a:endParaRPr lang="en-US" altLang="en-US" b="1" dirty="0">
              <a:ea typeface="ＭＳ Ｐゴシック" pitchFamily="34" charset="-128"/>
            </a:endParaRPr>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4064" indent="-286179" eaLnBrk="0" hangingPunct="0">
              <a:defRPr>
                <a:solidFill>
                  <a:schemeClr val="tx1"/>
                </a:solidFill>
                <a:latin typeface="Arial" pitchFamily="34" charset="0"/>
                <a:ea typeface="ＭＳ Ｐゴシック" pitchFamily="34" charset="-128"/>
              </a:defRPr>
            </a:lvl2pPr>
            <a:lvl3pPr marL="1144715" indent="-228943" eaLnBrk="0" hangingPunct="0">
              <a:defRPr>
                <a:solidFill>
                  <a:schemeClr val="tx1"/>
                </a:solidFill>
                <a:latin typeface="Arial" pitchFamily="34" charset="0"/>
                <a:ea typeface="ＭＳ Ｐゴシック" pitchFamily="34" charset="-128"/>
              </a:defRPr>
            </a:lvl3pPr>
            <a:lvl4pPr marL="1602600" indent="-228943" eaLnBrk="0" hangingPunct="0">
              <a:defRPr>
                <a:solidFill>
                  <a:schemeClr val="tx1"/>
                </a:solidFill>
                <a:latin typeface="Arial" pitchFamily="34" charset="0"/>
                <a:ea typeface="ＭＳ Ｐゴシック" pitchFamily="34" charset="-128"/>
              </a:defRPr>
            </a:lvl4pPr>
            <a:lvl5pPr marL="2060486" indent="-228943" eaLnBrk="0" hangingPunct="0">
              <a:defRPr>
                <a:solidFill>
                  <a:schemeClr val="tx1"/>
                </a:solidFill>
                <a:latin typeface="Arial" pitchFamily="34" charset="0"/>
                <a:ea typeface="ＭＳ Ｐゴシック" pitchFamily="34" charset="-128"/>
              </a:defRPr>
            </a:lvl5pPr>
            <a:lvl6pPr marL="2518372" indent="-22894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6258" indent="-22894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34144" indent="-22894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92029" indent="-22894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1187B56-81F2-483B-B47C-2ADACD1928E1}" type="slidenum">
              <a:rPr lang="en-US" altLang="en-US" smtClean="0">
                <a:solidFill>
                  <a:srgbClr val="000000"/>
                </a:solidFill>
                <a:latin typeface="Tahoma" pitchFamily="34" charset="0"/>
              </a:rPr>
              <a:pPr eaLnBrk="1" hangingPunct="1"/>
              <a:t>14</a:t>
            </a:fld>
            <a:endParaRPr lang="en-US" altLang="en-US" dirty="0">
              <a:solidFill>
                <a:srgbClr val="000000"/>
              </a:solidFill>
              <a:latin typeface="Tahoma" pitchFamily="34" charset="0"/>
            </a:endParaRPr>
          </a:p>
        </p:txBody>
      </p:sp>
    </p:spTree>
    <p:extLst>
      <p:ext uri="{BB962C8B-B14F-4D97-AF65-F5344CB8AC3E}">
        <p14:creationId xmlns:p14="http://schemas.microsoft.com/office/powerpoint/2010/main" val="1608738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Expanding</a:t>
            </a:r>
            <a:r>
              <a:rPr lang="en-US" b="1" baseline="0" dirty="0"/>
              <a:t> the scope of pharmacy practice:</a:t>
            </a:r>
          </a:p>
          <a:p>
            <a:r>
              <a:rPr lang="en-US" altLang="en-US" dirty="0">
                <a:solidFill>
                  <a:srgbClr val="000000"/>
                </a:solidFill>
                <a:latin typeface="Tahoma" pitchFamily="34" charset="0"/>
              </a:rPr>
              <a:t>Published a document advising state Medicaid agencies on the value that expanding the scope of pharmacy practice to include the initiation, modification and discontinuation of tobacco cessation products plays in facilitation access to care.</a:t>
            </a:r>
          </a:p>
          <a:p>
            <a:r>
              <a:rPr lang="en-US" b="1" dirty="0">
                <a:solidFill>
                  <a:srgbClr val="000000"/>
                </a:solidFill>
                <a:latin typeface="Tahoma" pitchFamily="34" charset="0"/>
              </a:rPr>
              <a:t>The</a:t>
            </a:r>
            <a:r>
              <a:rPr lang="en-US" b="1" baseline="0" dirty="0">
                <a:solidFill>
                  <a:srgbClr val="000000"/>
                </a:solidFill>
                <a:latin typeface="Tahoma" pitchFamily="34" charset="0"/>
              </a:rPr>
              <a:t> five A’s:</a:t>
            </a:r>
          </a:p>
          <a:p>
            <a:r>
              <a:rPr lang="en-US" dirty="0"/>
              <a:t>The five major steps to intervention are the "5 A's": Ask, Advise, Assess, Assist, and Arrange.</a:t>
            </a:r>
          </a:p>
        </p:txBody>
      </p:sp>
      <p:sp>
        <p:nvSpPr>
          <p:cNvPr id="4" name="Slide Number Placeholder 3"/>
          <p:cNvSpPr>
            <a:spLocks noGrp="1"/>
          </p:cNvSpPr>
          <p:nvPr>
            <p:ph type="sldNum" sz="quarter" idx="10"/>
          </p:nvPr>
        </p:nvSpPr>
        <p:spPr/>
        <p:txBody>
          <a:bodyPr/>
          <a:lstStyle/>
          <a:p>
            <a:pPr>
              <a:defRPr/>
            </a:pPr>
            <a:fld id="{0879DBF7-106D-46F3-84A9-1E38086F8427}" type="slidenum">
              <a:rPr lang="en-US" smtClean="0"/>
              <a:pPr>
                <a:defRPr/>
              </a:pPr>
              <a:t>15</a:t>
            </a:fld>
            <a:endParaRPr lang="en-US" dirty="0"/>
          </a:p>
        </p:txBody>
      </p:sp>
    </p:spTree>
    <p:extLst>
      <p:ext uri="{BB962C8B-B14F-4D97-AF65-F5344CB8AC3E}">
        <p14:creationId xmlns:p14="http://schemas.microsoft.com/office/powerpoint/2010/main" val="2327053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ＭＳ Ｐゴシック" pitchFamily="34" charset="-128"/>
              </a:rPr>
              <a:t>Transition</a:t>
            </a:r>
            <a:r>
              <a:rPr lang="en-US" altLang="en-US" baseline="0" dirty="0">
                <a:ea typeface="ＭＳ Ｐゴシック" pitchFamily="34" charset="-128"/>
              </a:rPr>
              <a:t> to next slide:</a:t>
            </a:r>
          </a:p>
          <a:p>
            <a:endParaRPr lang="en-US" altLang="en-US" baseline="0" dirty="0">
              <a:ea typeface="ＭＳ Ｐゴシック" pitchFamily="34" charset="-128"/>
            </a:endParaRPr>
          </a:p>
          <a:p>
            <a:r>
              <a:rPr lang="en-US" altLang="en-US" baseline="0" dirty="0">
                <a:ea typeface="ＭＳ Ｐゴシック" pitchFamily="34" charset="-128"/>
              </a:rPr>
              <a:t>Now </a:t>
            </a:r>
            <a:r>
              <a:rPr lang="en-US" altLang="en-US" dirty="0">
                <a:ea typeface="ＭＳ Ｐゴシック" pitchFamily="34" charset="-128"/>
              </a:rPr>
              <a:t>I’m going to switch</a:t>
            </a:r>
            <a:r>
              <a:rPr lang="en-US" altLang="en-US" baseline="0" dirty="0">
                <a:ea typeface="ＭＳ Ｐゴシック" pitchFamily="34" charset="-128"/>
              </a:rPr>
              <a:t> gears and </a:t>
            </a:r>
            <a:r>
              <a:rPr lang="en-US" altLang="en-US" dirty="0">
                <a:ea typeface="ＭＳ Ｐゴシック" pitchFamily="34" charset="-128"/>
              </a:rPr>
              <a:t>spend a few minutes highlighting the</a:t>
            </a:r>
            <a:r>
              <a:rPr lang="en-US" altLang="en-US" baseline="0" dirty="0">
                <a:ea typeface="ＭＳ Ｐゴシック" pitchFamily="34" charset="-128"/>
              </a:rPr>
              <a:t> Readiness and Deployment component within the USPHS.</a:t>
            </a:r>
            <a:endParaRPr lang="en-US" dirty="0"/>
          </a:p>
        </p:txBody>
      </p:sp>
      <p:sp>
        <p:nvSpPr>
          <p:cNvPr id="4" name="Slide Number Placeholder 3"/>
          <p:cNvSpPr>
            <a:spLocks noGrp="1"/>
          </p:cNvSpPr>
          <p:nvPr>
            <p:ph type="sldNum" sz="quarter" idx="10"/>
          </p:nvPr>
        </p:nvSpPr>
        <p:spPr/>
        <p:txBody>
          <a:bodyPr/>
          <a:lstStyle/>
          <a:p>
            <a:pPr>
              <a:defRPr/>
            </a:pPr>
            <a:fld id="{0879DBF7-106D-46F3-84A9-1E38086F8427}" type="slidenum">
              <a:rPr lang="en-US" smtClean="0"/>
              <a:pPr>
                <a:defRPr/>
              </a:pPr>
              <a:t>16</a:t>
            </a:fld>
            <a:endParaRPr lang="en-US" dirty="0"/>
          </a:p>
        </p:txBody>
      </p:sp>
    </p:spTree>
    <p:extLst>
      <p:ext uri="{BB962C8B-B14F-4D97-AF65-F5344CB8AC3E}">
        <p14:creationId xmlns:p14="http://schemas.microsoft.com/office/powerpoint/2010/main" val="2938717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altLang="en-US" dirty="0">
                <a:ea typeface="ＭＳ Ｐゴシック" pitchFamily="34" charset="-128"/>
              </a:rPr>
              <a:t/>
            </a:r>
            <a:br>
              <a:rPr lang="en-US" altLang="en-US" dirty="0">
                <a:ea typeface="ＭＳ Ｐゴシック" pitchFamily="34" charset="-128"/>
              </a:rPr>
            </a:br>
            <a:r>
              <a:rPr lang="en-US" altLang="en-US" dirty="0">
                <a:ea typeface="ＭＳ Ｐゴシック" pitchFamily="34" charset="-128"/>
              </a:rPr>
              <a:t/>
            </a:r>
            <a:br>
              <a:rPr lang="en-US" altLang="en-US" dirty="0">
                <a:ea typeface="ＭＳ Ｐゴシック" pitchFamily="34" charset="-128"/>
              </a:rPr>
            </a:br>
            <a:endParaRPr lang="en-US" altLang="en-US" dirty="0">
              <a:ea typeface="ＭＳ Ｐゴシック" pitchFamily="34" charset="-128"/>
            </a:endParaRPr>
          </a:p>
          <a:p>
            <a:pPr eaLnBrk="1" hangingPunct="1">
              <a:lnSpc>
                <a:spcPct val="90000"/>
              </a:lnSpc>
              <a:spcBef>
                <a:spcPct val="0"/>
              </a:spcBef>
              <a:buFont typeface="Wingdings" pitchFamily="2" charset="2"/>
              <a:buChar char="Ø"/>
            </a:pPr>
            <a:endParaRPr lang="en-US" altLang="en-US" dirty="0">
              <a:ea typeface="ＭＳ Ｐゴシック" pitchFamily="34" charset="-128"/>
            </a:endParaRPr>
          </a:p>
          <a:p>
            <a:pPr eaLnBrk="1" hangingPunct="1">
              <a:lnSpc>
                <a:spcPct val="90000"/>
              </a:lnSpc>
              <a:spcBef>
                <a:spcPct val="0"/>
              </a:spcBef>
              <a:buFont typeface="Wingdings" pitchFamily="2" charset="2"/>
              <a:buChar char="Ø"/>
            </a:pPr>
            <a:endParaRPr lang="en-US" altLang="en-US" dirty="0">
              <a:ea typeface="ＭＳ Ｐゴシック" pitchFamily="34" charset="-128"/>
            </a:endParaRPr>
          </a:p>
          <a:p>
            <a:pPr eaLnBrk="1" hangingPunct="1">
              <a:lnSpc>
                <a:spcPct val="90000"/>
              </a:lnSpc>
              <a:spcBef>
                <a:spcPct val="0"/>
              </a:spcBef>
              <a:buFont typeface="Wingdings" pitchFamily="2" charset="2"/>
              <a:buNone/>
            </a:pPr>
            <a:r>
              <a:rPr lang="en-US" altLang="en-US" dirty="0">
                <a:ea typeface="ＭＳ Ｐゴシック" pitchFamily="34" charset="-128"/>
              </a:rPr>
              <a:t> </a:t>
            </a:r>
          </a:p>
          <a:p>
            <a:pPr eaLnBrk="1" hangingPunct="1">
              <a:lnSpc>
                <a:spcPct val="90000"/>
              </a:lnSpc>
              <a:spcBef>
                <a:spcPct val="0"/>
              </a:spcBef>
            </a:pPr>
            <a:endParaRPr lang="en-US" altLang="en-US" dirty="0">
              <a:ea typeface="ＭＳ Ｐゴシック" pitchFamily="34" charset="-128"/>
            </a:endParaRPr>
          </a:p>
          <a:p>
            <a:pPr eaLnBrk="1" hangingPunct="1">
              <a:lnSpc>
                <a:spcPct val="90000"/>
              </a:lnSpc>
              <a:spcBef>
                <a:spcPct val="0"/>
              </a:spcBef>
            </a:pPr>
            <a:endParaRPr lang="en-US" altLang="en-US" dirty="0">
              <a:ea typeface="ＭＳ Ｐゴシック" pitchFamily="34" charset="-128"/>
            </a:endParaRPr>
          </a:p>
          <a:p>
            <a:pPr eaLnBrk="1" hangingPunct="1">
              <a:lnSpc>
                <a:spcPct val="90000"/>
              </a:lnSpc>
              <a:spcBef>
                <a:spcPct val="0"/>
              </a:spcBef>
            </a:pPr>
            <a:endParaRPr lang="en-US" altLang="en-US" dirty="0">
              <a:ea typeface="ＭＳ Ｐゴシック" pitchFamily="34" charset="-128"/>
            </a:endParaRPr>
          </a:p>
          <a:p>
            <a:pPr eaLnBrk="1" hangingPunct="1">
              <a:lnSpc>
                <a:spcPct val="90000"/>
              </a:lnSpc>
              <a:spcBef>
                <a:spcPct val="0"/>
              </a:spcBef>
            </a:pPr>
            <a:endParaRPr lang="en-US" altLang="en-US" dirty="0">
              <a:ea typeface="ＭＳ Ｐゴシック" pitchFamily="34" charset="-128"/>
            </a:endParaRPr>
          </a:p>
          <a:p>
            <a:pPr eaLnBrk="1" hangingPunct="1">
              <a:lnSpc>
                <a:spcPct val="90000"/>
              </a:lnSpc>
              <a:spcBef>
                <a:spcPct val="0"/>
              </a:spcBef>
            </a:pPr>
            <a:endParaRPr lang="en-US" altLang="en-US" b="1" dirty="0">
              <a:ea typeface="ＭＳ Ｐゴシック" pitchFamily="34" charset="-128"/>
            </a:endParaRPr>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3990" indent="-286151" eaLnBrk="0" hangingPunct="0">
              <a:defRPr>
                <a:solidFill>
                  <a:schemeClr val="tx1"/>
                </a:solidFill>
                <a:latin typeface="Arial" pitchFamily="34" charset="0"/>
                <a:ea typeface="ＭＳ Ｐゴシック" pitchFamily="34" charset="-128"/>
              </a:defRPr>
            </a:lvl2pPr>
            <a:lvl3pPr marL="1144600" indent="-228920" eaLnBrk="0" hangingPunct="0">
              <a:defRPr>
                <a:solidFill>
                  <a:schemeClr val="tx1"/>
                </a:solidFill>
                <a:latin typeface="Arial" pitchFamily="34" charset="0"/>
                <a:ea typeface="ＭＳ Ｐゴシック" pitchFamily="34" charset="-128"/>
              </a:defRPr>
            </a:lvl3pPr>
            <a:lvl4pPr marL="1602442" indent="-228920" eaLnBrk="0" hangingPunct="0">
              <a:defRPr>
                <a:solidFill>
                  <a:schemeClr val="tx1"/>
                </a:solidFill>
                <a:latin typeface="Arial" pitchFamily="34" charset="0"/>
                <a:ea typeface="ＭＳ Ｐゴシック" pitchFamily="34" charset="-128"/>
              </a:defRPr>
            </a:lvl4pPr>
            <a:lvl5pPr marL="2060282" indent="-228920" eaLnBrk="0" hangingPunct="0">
              <a:defRPr>
                <a:solidFill>
                  <a:schemeClr val="tx1"/>
                </a:solidFill>
                <a:latin typeface="Arial" pitchFamily="34" charset="0"/>
                <a:ea typeface="ＭＳ Ｐゴシック" pitchFamily="34" charset="-128"/>
              </a:defRPr>
            </a:lvl5pPr>
            <a:lvl6pPr marL="2518122" indent="-22892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5962" indent="-22892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33802" indent="-22892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91643" indent="-22892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1187B56-81F2-483B-B47C-2ADACD1928E1}" type="slidenum">
              <a:rPr lang="en-US" altLang="en-US" smtClean="0">
                <a:solidFill>
                  <a:srgbClr val="000000"/>
                </a:solidFill>
                <a:latin typeface="Tahoma" pitchFamily="34" charset="0"/>
              </a:rPr>
              <a:pPr eaLnBrk="1" hangingPunct="1"/>
              <a:t>18</a:t>
            </a:fld>
            <a:endParaRPr lang="en-US" altLang="en-US" dirty="0">
              <a:solidFill>
                <a:srgbClr val="000000"/>
              </a:solidFill>
              <a:latin typeface="Tahoma" pitchFamily="34" charset="0"/>
            </a:endParaRPr>
          </a:p>
        </p:txBody>
      </p:sp>
    </p:spTree>
    <p:extLst>
      <p:ext uri="{BB962C8B-B14F-4D97-AF65-F5344CB8AC3E}">
        <p14:creationId xmlns:p14="http://schemas.microsoft.com/office/powerpoint/2010/main" val="3847315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lnSpc>
                <a:spcPct val="90000"/>
              </a:lnSpc>
              <a:spcBef>
                <a:spcPct val="0"/>
              </a:spcBef>
            </a:pPr>
            <a:endParaRPr kumimoji="0" lang="en-US" altLang="en-US" sz="24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mn-cs"/>
            </a:endParaRPr>
          </a:p>
          <a:p>
            <a:r>
              <a:rPr lang="en-US" dirty="0"/>
              <a:t>This</a:t>
            </a:r>
            <a:r>
              <a:rPr lang="en-US" baseline="0" dirty="0"/>
              <a:t> slide shows some various pictures of PHS deployments.</a:t>
            </a:r>
          </a:p>
          <a:p>
            <a:r>
              <a:rPr lang="en-US" baseline="0" dirty="0"/>
              <a:t>The top left is a picture of the sleep quarters for patients and uniformed services in the Puerto Rico convention center.</a:t>
            </a:r>
          </a:p>
          <a:p>
            <a:r>
              <a:rPr lang="en-US" baseline="0" dirty="0"/>
              <a:t>The top right is a picture of Federal Medical Stations (FMS) which provide beds to support healthcare systems anywhere in the U.S. that is impacted by natural disasters or public health emergencies.</a:t>
            </a:r>
          </a:p>
          <a:p>
            <a:r>
              <a:rPr lang="en-US" baseline="0" dirty="0"/>
              <a:t>The bottom left is a picture of officers in their Operational Dress Uniform, or ODU, alongside other uniformed services.</a:t>
            </a:r>
          </a:p>
          <a:p>
            <a:r>
              <a:rPr lang="en-US" baseline="0" dirty="0"/>
              <a:t>The bottom right is a picture of a U.S. Navy Hospital ship.  The USPHS has deployed with DoD/Navy to help support humanitarian missions in the past.</a:t>
            </a:r>
            <a:endParaRPr lang="en-US" altLang="en-US" dirty="0">
              <a:ea typeface="ＭＳ Ｐゴシック" pitchFamily="34" charset="-128"/>
            </a:endParaRPr>
          </a:p>
          <a:p>
            <a:pPr eaLnBrk="1" hangingPunct="1">
              <a:lnSpc>
                <a:spcPct val="90000"/>
              </a:lnSpc>
              <a:spcBef>
                <a:spcPct val="0"/>
              </a:spcBef>
              <a:buFont typeface="Wingdings" pitchFamily="2" charset="2"/>
              <a:buChar char="Ø"/>
            </a:pPr>
            <a:endParaRPr lang="en-US" altLang="en-US" dirty="0">
              <a:ea typeface="ＭＳ Ｐゴシック" pitchFamily="34" charset="-128"/>
            </a:endParaRPr>
          </a:p>
          <a:p>
            <a:pPr eaLnBrk="1" hangingPunct="1">
              <a:lnSpc>
                <a:spcPct val="90000"/>
              </a:lnSpc>
              <a:spcBef>
                <a:spcPct val="0"/>
              </a:spcBef>
              <a:buFont typeface="Wingdings" pitchFamily="2" charset="2"/>
              <a:buNone/>
            </a:pPr>
            <a:r>
              <a:rPr lang="en-US" altLang="en-US" dirty="0">
                <a:ea typeface="ＭＳ Ｐゴシック" pitchFamily="34" charset="-128"/>
              </a:rPr>
              <a:t/>
            </a:r>
            <a:br>
              <a:rPr lang="en-US" altLang="en-US" dirty="0">
                <a:ea typeface="ＭＳ Ｐゴシック" pitchFamily="34" charset="-128"/>
              </a:rPr>
            </a:br>
            <a:r>
              <a:rPr lang="en-US" altLang="en-US" dirty="0">
                <a:ea typeface="ＭＳ Ｐゴシック" pitchFamily="34" charset="-128"/>
              </a:rPr>
              <a:t/>
            </a:r>
            <a:br>
              <a:rPr lang="en-US" altLang="en-US" dirty="0">
                <a:ea typeface="ＭＳ Ｐゴシック" pitchFamily="34" charset="-128"/>
              </a:rPr>
            </a:br>
            <a:endParaRPr lang="en-US" altLang="en-US" dirty="0">
              <a:ea typeface="ＭＳ Ｐゴシック" pitchFamily="34" charset="-128"/>
            </a:endParaRPr>
          </a:p>
          <a:p>
            <a:pPr eaLnBrk="1" hangingPunct="1">
              <a:lnSpc>
                <a:spcPct val="90000"/>
              </a:lnSpc>
              <a:spcBef>
                <a:spcPct val="0"/>
              </a:spcBef>
              <a:buFont typeface="Wingdings" pitchFamily="2" charset="2"/>
              <a:buChar char="Ø"/>
            </a:pPr>
            <a:endParaRPr lang="en-US" altLang="en-US" dirty="0">
              <a:ea typeface="ＭＳ Ｐゴシック" pitchFamily="34" charset="-128"/>
            </a:endParaRPr>
          </a:p>
          <a:p>
            <a:pPr eaLnBrk="1" hangingPunct="1">
              <a:lnSpc>
                <a:spcPct val="90000"/>
              </a:lnSpc>
              <a:spcBef>
                <a:spcPct val="0"/>
              </a:spcBef>
              <a:buFont typeface="Wingdings" pitchFamily="2" charset="2"/>
              <a:buChar char="Ø"/>
            </a:pPr>
            <a:endParaRPr lang="en-US" altLang="en-US" dirty="0">
              <a:ea typeface="ＭＳ Ｐゴシック" pitchFamily="34" charset="-128"/>
            </a:endParaRPr>
          </a:p>
          <a:p>
            <a:pPr eaLnBrk="1" hangingPunct="1">
              <a:lnSpc>
                <a:spcPct val="90000"/>
              </a:lnSpc>
              <a:spcBef>
                <a:spcPct val="0"/>
              </a:spcBef>
              <a:buFont typeface="Wingdings" pitchFamily="2" charset="2"/>
              <a:buNone/>
            </a:pPr>
            <a:r>
              <a:rPr lang="en-US" altLang="en-US" dirty="0">
                <a:ea typeface="ＭＳ Ｐゴシック" pitchFamily="34" charset="-128"/>
              </a:rPr>
              <a:t> </a:t>
            </a:r>
          </a:p>
          <a:p>
            <a:pPr eaLnBrk="1" hangingPunct="1">
              <a:lnSpc>
                <a:spcPct val="90000"/>
              </a:lnSpc>
              <a:spcBef>
                <a:spcPct val="0"/>
              </a:spcBef>
            </a:pPr>
            <a:endParaRPr lang="en-US" altLang="en-US" dirty="0">
              <a:ea typeface="ＭＳ Ｐゴシック" pitchFamily="34" charset="-128"/>
            </a:endParaRPr>
          </a:p>
          <a:p>
            <a:pPr eaLnBrk="1" hangingPunct="1">
              <a:lnSpc>
                <a:spcPct val="90000"/>
              </a:lnSpc>
              <a:spcBef>
                <a:spcPct val="0"/>
              </a:spcBef>
            </a:pPr>
            <a:endParaRPr lang="en-US" altLang="en-US" dirty="0">
              <a:ea typeface="ＭＳ Ｐゴシック" pitchFamily="34" charset="-128"/>
            </a:endParaRPr>
          </a:p>
          <a:p>
            <a:pPr eaLnBrk="1" hangingPunct="1">
              <a:lnSpc>
                <a:spcPct val="90000"/>
              </a:lnSpc>
              <a:spcBef>
                <a:spcPct val="0"/>
              </a:spcBef>
            </a:pPr>
            <a:endParaRPr lang="en-US" altLang="en-US" dirty="0">
              <a:ea typeface="ＭＳ Ｐゴシック" pitchFamily="34" charset="-128"/>
            </a:endParaRPr>
          </a:p>
          <a:p>
            <a:pPr eaLnBrk="1" hangingPunct="1">
              <a:lnSpc>
                <a:spcPct val="90000"/>
              </a:lnSpc>
              <a:spcBef>
                <a:spcPct val="0"/>
              </a:spcBef>
            </a:pPr>
            <a:endParaRPr lang="en-US" altLang="en-US" dirty="0">
              <a:ea typeface="ＭＳ Ｐゴシック" pitchFamily="34" charset="-128"/>
            </a:endParaRPr>
          </a:p>
          <a:p>
            <a:pPr eaLnBrk="1" hangingPunct="1">
              <a:lnSpc>
                <a:spcPct val="90000"/>
              </a:lnSpc>
              <a:spcBef>
                <a:spcPct val="0"/>
              </a:spcBef>
            </a:pPr>
            <a:endParaRPr lang="en-US" altLang="en-US" b="1" dirty="0">
              <a:ea typeface="ＭＳ Ｐゴシック" pitchFamily="34" charset="-128"/>
            </a:endParaRPr>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4064" indent="-286179" eaLnBrk="0" hangingPunct="0">
              <a:defRPr>
                <a:solidFill>
                  <a:schemeClr val="tx1"/>
                </a:solidFill>
                <a:latin typeface="Arial" pitchFamily="34" charset="0"/>
                <a:ea typeface="ＭＳ Ｐゴシック" pitchFamily="34" charset="-128"/>
              </a:defRPr>
            </a:lvl2pPr>
            <a:lvl3pPr marL="1144715" indent="-228943" eaLnBrk="0" hangingPunct="0">
              <a:defRPr>
                <a:solidFill>
                  <a:schemeClr val="tx1"/>
                </a:solidFill>
                <a:latin typeface="Arial" pitchFamily="34" charset="0"/>
                <a:ea typeface="ＭＳ Ｐゴシック" pitchFamily="34" charset="-128"/>
              </a:defRPr>
            </a:lvl3pPr>
            <a:lvl4pPr marL="1602600" indent="-228943" eaLnBrk="0" hangingPunct="0">
              <a:defRPr>
                <a:solidFill>
                  <a:schemeClr val="tx1"/>
                </a:solidFill>
                <a:latin typeface="Arial" pitchFamily="34" charset="0"/>
                <a:ea typeface="ＭＳ Ｐゴシック" pitchFamily="34" charset="-128"/>
              </a:defRPr>
            </a:lvl4pPr>
            <a:lvl5pPr marL="2060486" indent="-228943" eaLnBrk="0" hangingPunct="0">
              <a:defRPr>
                <a:solidFill>
                  <a:schemeClr val="tx1"/>
                </a:solidFill>
                <a:latin typeface="Arial" pitchFamily="34" charset="0"/>
                <a:ea typeface="ＭＳ Ｐゴシック" pitchFamily="34" charset="-128"/>
              </a:defRPr>
            </a:lvl5pPr>
            <a:lvl6pPr marL="2518372" indent="-22894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6258" indent="-22894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34144" indent="-22894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92029" indent="-22894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1187B56-81F2-483B-B47C-2ADACD1928E1}" type="slidenum">
              <a:rPr lang="en-US" altLang="en-US" smtClean="0">
                <a:solidFill>
                  <a:srgbClr val="000000"/>
                </a:solidFill>
                <a:latin typeface="Tahoma" pitchFamily="34" charset="0"/>
              </a:rPr>
              <a:pPr eaLnBrk="1" hangingPunct="1"/>
              <a:t>19</a:t>
            </a:fld>
            <a:endParaRPr lang="en-US" altLang="en-US" dirty="0">
              <a:solidFill>
                <a:srgbClr val="000000"/>
              </a:solidFill>
              <a:latin typeface="Tahoma" pitchFamily="34" charset="0"/>
            </a:endParaRPr>
          </a:p>
        </p:txBody>
      </p:sp>
    </p:spTree>
    <p:extLst>
      <p:ext uri="{BB962C8B-B14F-4D97-AF65-F5344CB8AC3E}">
        <p14:creationId xmlns:p14="http://schemas.microsoft.com/office/powerpoint/2010/main" val="393630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Statistics:</a:t>
            </a:r>
          </a:p>
          <a:p>
            <a:r>
              <a:rPr lang="en-US" b="1" dirty="0"/>
              <a:t>Hurricane Harvey:</a:t>
            </a:r>
            <a:r>
              <a:rPr lang="en-US" b="1" baseline="0" dirty="0"/>
              <a:t>  </a:t>
            </a:r>
          </a:p>
          <a:p>
            <a:r>
              <a:rPr lang="en-US" baseline="0" dirty="0"/>
              <a:t>Occurred in Texas and Louisiana from August 17, 2017 through September 2, 2017.  125 billion in damage, 107 American fatalities.</a:t>
            </a:r>
          </a:p>
          <a:p>
            <a:r>
              <a:rPr lang="en-US" b="1" baseline="0" dirty="0"/>
              <a:t>Hurricane Irma:</a:t>
            </a:r>
          </a:p>
          <a:p>
            <a:r>
              <a:rPr lang="en-US" baseline="0" dirty="0"/>
              <a:t>Occurred in Florida and US Virgin Islands from August 30, 2017 through September 16, 2017. 65 billion in damage.  106 American fatalities.</a:t>
            </a:r>
          </a:p>
          <a:p>
            <a:r>
              <a:rPr lang="en-US" b="1" baseline="0" dirty="0"/>
              <a:t>Hurricane Maria:</a:t>
            </a:r>
          </a:p>
          <a:p>
            <a:r>
              <a:rPr lang="en-US" b="0" baseline="0" dirty="0"/>
              <a:t>Occurred in Puerto Rico, US Virgin Islands from September 16, 2017 through October 3, 2017.  92 billion in damage.  All of Puerto Rico 3.4 million residents without electricity.  64 to 1,085 American fatalities.</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0879DBF7-106D-46F3-84A9-1E38086F8427}" type="slidenum">
              <a:rPr lang="en-US" smtClean="0"/>
              <a:pPr>
                <a:defRPr/>
              </a:pPr>
              <a:t>20</a:t>
            </a:fld>
            <a:endParaRPr lang="en-US" dirty="0"/>
          </a:p>
        </p:txBody>
      </p:sp>
    </p:spTree>
    <p:extLst>
      <p:ext uri="{BB962C8B-B14F-4D97-AF65-F5344CB8AC3E}">
        <p14:creationId xmlns:p14="http://schemas.microsoft.com/office/powerpoint/2010/main" val="4106261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879DBF7-106D-46F3-84A9-1E38086F8427}" type="slidenum">
              <a:rPr lang="en-US" smtClean="0"/>
              <a:pPr>
                <a:defRPr/>
              </a:pPr>
              <a:t>21</a:t>
            </a:fld>
            <a:endParaRPr lang="en-US" dirty="0"/>
          </a:p>
        </p:txBody>
      </p:sp>
    </p:spTree>
    <p:extLst>
      <p:ext uri="{BB962C8B-B14F-4D97-AF65-F5344CB8AC3E}">
        <p14:creationId xmlns:p14="http://schemas.microsoft.com/office/powerpoint/2010/main" val="1013227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dirty="0"/>
              <a:t>Created in 1798, as Marine Hospital Service</a:t>
            </a:r>
            <a:endParaRPr lang="es-PR" altLang="en-US" dirty="0"/>
          </a:p>
          <a:p>
            <a:r>
              <a:rPr lang="es-PR" altLang="en-US" dirty="0" err="1"/>
              <a:t>Reorganized</a:t>
            </a:r>
            <a:r>
              <a:rPr lang="es-PR" altLang="en-US" dirty="0"/>
              <a:t> in 1870 </a:t>
            </a:r>
            <a:r>
              <a:rPr lang="es-PR" altLang="en-US" dirty="0" err="1"/>
              <a:t>along</a:t>
            </a:r>
            <a:r>
              <a:rPr lang="es-PR" altLang="en-US" dirty="0"/>
              <a:t> </a:t>
            </a:r>
            <a:r>
              <a:rPr lang="es-PR" altLang="en-US" dirty="0" err="1"/>
              <a:t>military</a:t>
            </a:r>
            <a:r>
              <a:rPr lang="es-PR" altLang="en-US" dirty="0"/>
              <a:t> </a:t>
            </a:r>
            <a:r>
              <a:rPr lang="es-PR" altLang="en-US" dirty="0" err="1"/>
              <a:t>lines</a:t>
            </a:r>
            <a:endParaRPr lang="es-PR" altLang="en-US" dirty="0"/>
          </a:p>
          <a:p>
            <a:r>
              <a:rPr lang="en-US" altLang="en-US" dirty="0"/>
              <a:t>Established officially along military lines by Congress in 1889, with rank and pay similar to Navy</a:t>
            </a:r>
          </a:p>
          <a:p>
            <a:r>
              <a:rPr lang="en-US" altLang="en-US" dirty="0"/>
              <a:t>Renamed PUBLIC HEALTH SERVICE in 1912</a:t>
            </a:r>
            <a:endParaRPr lang="es-PR" altLang="en-US" dirty="0"/>
          </a:p>
          <a:p>
            <a:r>
              <a:rPr lang="es-PR" altLang="en-US" dirty="0" err="1"/>
              <a:t>After</a:t>
            </a:r>
            <a:r>
              <a:rPr lang="es-PR" altLang="en-US" dirty="0"/>
              <a:t> 141 </a:t>
            </a:r>
            <a:r>
              <a:rPr lang="es-PR" altLang="en-US" dirty="0" err="1"/>
              <a:t>years</a:t>
            </a:r>
            <a:r>
              <a:rPr lang="es-PR" altLang="en-US" dirty="0"/>
              <a:t> in </a:t>
            </a:r>
            <a:r>
              <a:rPr lang="es-PR" altLang="en-US" dirty="0" err="1"/>
              <a:t>the</a:t>
            </a:r>
            <a:r>
              <a:rPr lang="es-PR" altLang="en-US" dirty="0"/>
              <a:t> </a:t>
            </a:r>
            <a:r>
              <a:rPr lang="es-PR" altLang="en-US" dirty="0" err="1"/>
              <a:t>Treasury</a:t>
            </a:r>
            <a:r>
              <a:rPr lang="es-PR" altLang="en-US" dirty="0"/>
              <a:t> </a:t>
            </a:r>
            <a:r>
              <a:rPr lang="es-PR" altLang="en-US" dirty="0" err="1"/>
              <a:t>Department</a:t>
            </a:r>
            <a:r>
              <a:rPr lang="es-PR" altLang="en-US" dirty="0"/>
              <a:t>, PHS </a:t>
            </a:r>
            <a:r>
              <a:rPr lang="es-PR" altLang="en-US" dirty="0" err="1"/>
              <a:t>became</a:t>
            </a:r>
            <a:r>
              <a:rPr lang="es-PR" altLang="en-US" dirty="0"/>
              <a:t> </a:t>
            </a:r>
            <a:r>
              <a:rPr lang="es-PR" altLang="en-US" dirty="0" err="1"/>
              <a:t>part</a:t>
            </a:r>
            <a:r>
              <a:rPr lang="es-PR" altLang="en-US" dirty="0"/>
              <a:t> of </a:t>
            </a:r>
            <a:r>
              <a:rPr lang="es-PR" altLang="en-US" dirty="0" err="1"/>
              <a:t>the</a:t>
            </a:r>
            <a:r>
              <a:rPr lang="es-PR" altLang="en-US" dirty="0"/>
              <a:t> Federal Security Agency in 1939.</a:t>
            </a:r>
          </a:p>
          <a:p>
            <a:r>
              <a:rPr lang="es-PR" altLang="en-US" dirty="0" err="1"/>
              <a:t>This</a:t>
            </a:r>
            <a:r>
              <a:rPr lang="es-PR" altLang="en-US" dirty="0"/>
              <a:t> </a:t>
            </a:r>
            <a:r>
              <a:rPr lang="es-PR" altLang="en-US" dirty="0" err="1"/>
              <a:t>agency</a:t>
            </a:r>
            <a:r>
              <a:rPr lang="es-PR" altLang="en-US" dirty="0"/>
              <a:t> </a:t>
            </a:r>
            <a:r>
              <a:rPr lang="es-PR" altLang="en-US" dirty="0" err="1"/>
              <a:t>later</a:t>
            </a:r>
            <a:r>
              <a:rPr lang="es-PR" altLang="en-US" dirty="0"/>
              <a:t> </a:t>
            </a:r>
            <a:r>
              <a:rPr lang="es-PR" altLang="en-US" dirty="0" err="1"/>
              <a:t>became</a:t>
            </a:r>
            <a:r>
              <a:rPr lang="es-PR" altLang="en-US" dirty="0"/>
              <a:t> </a:t>
            </a:r>
            <a:r>
              <a:rPr lang="es-PR" altLang="en-US" dirty="0" err="1"/>
              <a:t>the</a:t>
            </a:r>
            <a:r>
              <a:rPr lang="es-PR" altLang="en-US" dirty="0"/>
              <a:t> </a:t>
            </a:r>
            <a:r>
              <a:rPr lang="es-PR" altLang="en-US" dirty="0" err="1"/>
              <a:t>Department</a:t>
            </a:r>
            <a:r>
              <a:rPr lang="es-PR" altLang="en-US" dirty="0"/>
              <a:t> of Health, </a:t>
            </a:r>
            <a:r>
              <a:rPr lang="es-PR" altLang="en-US" dirty="0" err="1"/>
              <a:t>Education</a:t>
            </a:r>
            <a:r>
              <a:rPr lang="es-PR" altLang="en-US" dirty="0"/>
              <a:t> and </a:t>
            </a:r>
            <a:r>
              <a:rPr lang="es-PR" altLang="en-US" dirty="0" err="1"/>
              <a:t>Welfare</a:t>
            </a:r>
            <a:r>
              <a:rPr lang="es-PR" altLang="en-US" dirty="0"/>
              <a:t> and in 1980 </a:t>
            </a:r>
            <a:r>
              <a:rPr lang="es-PR" altLang="en-US" dirty="0" err="1"/>
              <a:t>the</a:t>
            </a:r>
            <a:r>
              <a:rPr lang="es-PR" altLang="en-US" dirty="0"/>
              <a:t> </a:t>
            </a:r>
            <a:r>
              <a:rPr lang="es-PR" altLang="en-US" dirty="0" err="1"/>
              <a:t>Department</a:t>
            </a:r>
            <a:r>
              <a:rPr lang="es-PR" altLang="en-US" dirty="0"/>
              <a:t> of Health and Human Services</a:t>
            </a:r>
            <a:endParaRPr lang="en-US" altLang="en-US" dirty="0">
              <a:ea typeface="ＭＳ Ｐゴシック" pitchFamily="34" charset="-128"/>
            </a:endParaRPr>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5180" indent="-286608" eaLnBrk="0" hangingPunct="0">
              <a:defRPr>
                <a:solidFill>
                  <a:schemeClr val="tx1"/>
                </a:solidFill>
                <a:latin typeface="Arial" pitchFamily="34" charset="0"/>
                <a:ea typeface="ＭＳ Ｐゴシック" pitchFamily="34" charset="-128"/>
              </a:defRPr>
            </a:lvl2pPr>
            <a:lvl3pPr marL="1146432" indent="-229286" eaLnBrk="0" hangingPunct="0">
              <a:defRPr>
                <a:solidFill>
                  <a:schemeClr val="tx1"/>
                </a:solidFill>
                <a:latin typeface="Arial" pitchFamily="34" charset="0"/>
                <a:ea typeface="ＭＳ Ｐゴシック" pitchFamily="34" charset="-128"/>
              </a:defRPr>
            </a:lvl3pPr>
            <a:lvl4pPr marL="1605004" indent="-229286" eaLnBrk="0" hangingPunct="0">
              <a:defRPr>
                <a:solidFill>
                  <a:schemeClr val="tx1"/>
                </a:solidFill>
                <a:latin typeface="Arial" pitchFamily="34" charset="0"/>
                <a:ea typeface="ＭＳ Ｐゴシック" pitchFamily="34" charset="-128"/>
              </a:defRPr>
            </a:lvl4pPr>
            <a:lvl5pPr marL="2063577" indent="-229286" eaLnBrk="0" hangingPunct="0">
              <a:defRPr>
                <a:solidFill>
                  <a:schemeClr val="tx1"/>
                </a:solidFill>
                <a:latin typeface="Arial" pitchFamily="34" charset="0"/>
                <a:ea typeface="ＭＳ Ｐゴシック" pitchFamily="34" charset="-128"/>
              </a:defRPr>
            </a:lvl5pPr>
            <a:lvl6pPr marL="2522150" indent="-229286" eaLnBrk="0" fontAlgn="base" hangingPunct="0">
              <a:spcBef>
                <a:spcPct val="0"/>
              </a:spcBef>
              <a:spcAft>
                <a:spcPct val="0"/>
              </a:spcAft>
              <a:defRPr>
                <a:solidFill>
                  <a:schemeClr val="tx1"/>
                </a:solidFill>
                <a:latin typeface="Arial" pitchFamily="34" charset="0"/>
                <a:ea typeface="ＭＳ Ｐゴシック" pitchFamily="34" charset="-128"/>
              </a:defRPr>
            </a:lvl6pPr>
            <a:lvl7pPr marL="2980722" indent="-229286" eaLnBrk="0" fontAlgn="base" hangingPunct="0">
              <a:spcBef>
                <a:spcPct val="0"/>
              </a:spcBef>
              <a:spcAft>
                <a:spcPct val="0"/>
              </a:spcAft>
              <a:defRPr>
                <a:solidFill>
                  <a:schemeClr val="tx1"/>
                </a:solidFill>
                <a:latin typeface="Arial" pitchFamily="34" charset="0"/>
                <a:ea typeface="ＭＳ Ｐゴシック" pitchFamily="34" charset="-128"/>
              </a:defRPr>
            </a:lvl7pPr>
            <a:lvl8pPr marL="3439295" indent="-229286" eaLnBrk="0" fontAlgn="base" hangingPunct="0">
              <a:spcBef>
                <a:spcPct val="0"/>
              </a:spcBef>
              <a:spcAft>
                <a:spcPct val="0"/>
              </a:spcAft>
              <a:defRPr>
                <a:solidFill>
                  <a:schemeClr val="tx1"/>
                </a:solidFill>
                <a:latin typeface="Arial" pitchFamily="34" charset="0"/>
                <a:ea typeface="ＭＳ Ｐゴシック" pitchFamily="34" charset="-128"/>
              </a:defRPr>
            </a:lvl8pPr>
            <a:lvl9pPr marL="3897867" indent="-229286"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785CE797-6B0A-4112-B9F4-15059AE36083}" type="slidenum">
              <a:rPr lang="en-US" altLang="en-US" smtClean="0">
                <a:latin typeface="Tahoma" pitchFamily="34" charset="0"/>
              </a:rPr>
              <a:pPr eaLnBrk="1" hangingPunct="1"/>
              <a:t>3</a:t>
            </a:fld>
            <a:endParaRPr lang="en-US" altLang="en-US" dirty="0">
              <a:latin typeface="Tahoma" pitchFamily="34" charset="0"/>
            </a:endParaRPr>
          </a:p>
        </p:txBody>
      </p:sp>
    </p:spTree>
    <p:extLst>
      <p:ext uri="{BB962C8B-B14F-4D97-AF65-F5344CB8AC3E}">
        <p14:creationId xmlns:p14="http://schemas.microsoft.com/office/powerpoint/2010/main" val="953665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879DBF7-106D-46F3-84A9-1E38086F8427}" type="slidenum">
              <a:rPr lang="en-US" smtClean="0"/>
              <a:pPr>
                <a:defRPr/>
              </a:pPr>
              <a:t>22</a:t>
            </a:fld>
            <a:endParaRPr lang="en-US" dirty="0"/>
          </a:p>
        </p:txBody>
      </p:sp>
    </p:spTree>
    <p:extLst>
      <p:ext uri="{BB962C8B-B14F-4D97-AF65-F5344CB8AC3E}">
        <p14:creationId xmlns:p14="http://schemas.microsoft.com/office/powerpoint/2010/main" val="3943415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ea typeface="ＭＳ Ｐゴシック" pitchFamily="34" charset="-128"/>
            </a:endParaRPr>
          </a:p>
          <a:p>
            <a:pPr>
              <a:spcBef>
                <a:spcPct val="0"/>
              </a:spcBef>
            </a:pPr>
            <a:r>
              <a:rPr lang="en-US" altLang="en-US" dirty="0">
                <a:ea typeface="ＭＳ Ｐゴシック" pitchFamily="34" charset="-128"/>
              </a:rPr>
              <a:t>IHS</a:t>
            </a:r>
            <a:r>
              <a:rPr lang="en-US" altLang="en-US" baseline="0" dirty="0">
                <a:ea typeface="ＭＳ Ｐゴシック" pitchFamily="34" charset="-128"/>
              </a:rPr>
              <a:t> and BOP offer students the opportunity to gain valuable clinical experiences. </a:t>
            </a:r>
          </a:p>
          <a:p>
            <a:pPr>
              <a:spcBef>
                <a:spcPct val="0"/>
              </a:spcBef>
            </a:pPr>
            <a:r>
              <a:rPr lang="en-US" altLang="en-US" baseline="0" dirty="0">
                <a:ea typeface="ＭＳ Ｐゴシック" pitchFamily="34" charset="-128"/>
              </a:rPr>
              <a:t>Other Agencies also offer student experiential rotations/opportunities.  For example, the </a:t>
            </a:r>
            <a:r>
              <a:rPr lang="en-US" altLang="en-US" dirty="0">
                <a:ea typeface="ＭＳ Ｐゴシック" pitchFamily="34" charset="-128"/>
              </a:rPr>
              <a:t>Center for Disease Control and Prevention places students to learn about CDC’s offices and mission.  The</a:t>
            </a:r>
            <a:r>
              <a:rPr lang="en-US" altLang="en-US" baseline="0" dirty="0">
                <a:ea typeface="ＭＳ Ｐゴシック" pitchFamily="34" charset="-128"/>
              </a:rPr>
              <a:t> </a:t>
            </a:r>
            <a:r>
              <a:rPr lang="en-US" altLang="en-US" dirty="0">
                <a:ea typeface="ＭＳ Ｐゴシック" pitchFamily="34" charset="-128"/>
              </a:rPr>
              <a:t>FDA’s Program is highly competitive and places hundreds of students every year from around the country.</a:t>
            </a:r>
          </a:p>
          <a:p>
            <a:pPr>
              <a:spcBef>
                <a:spcPct val="0"/>
              </a:spcBef>
            </a:pPr>
            <a:endParaRPr lang="en-US" altLang="en-US" dirty="0">
              <a:ea typeface="ＭＳ Ｐゴシック" pitchFamily="34" charset="-128"/>
            </a:endParaRPr>
          </a:p>
          <a:p>
            <a:pPr>
              <a:spcBef>
                <a:spcPct val="0"/>
              </a:spcBef>
            </a:pPr>
            <a:endParaRPr lang="en-US" altLang="en-US" dirty="0">
              <a:ea typeface="ＭＳ Ｐゴシック" pitchFamily="34" charset="-128"/>
            </a:endParaRPr>
          </a:p>
          <a:p>
            <a:pPr>
              <a:spcBef>
                <a:spcPct val="0"/>
              </a:spcBef>
            </a:pPr>
            <a:endParaRPr lang="en-US" altLang="en-US" dirty="0">
              <a:ea typeface="ＭＳ Ｐゴシック" pitchFamily="34" charset="-128"/>
            </a:endParaRPr>
          </a:p>
          <a:p>
            <a:pPr>
              <a:spcBef>
                <a:spcPct val="0"/>
              </a:spcBef>
            </a:pPr>
            <a:endParaRPr lang="en-US" altLang="en-US" dirty="0">
              <a:ea typeface="ＭＳ Ｐゴシック" pitchFamily="34" charset="-128"/>
            </a:endParaRPr>
          </a:p>
          <a:p>
            <a:pPr>
              <a:spcBef>
                <a:spcPct val="0"/>
              </a:spcBef>
            </a:pPr>
            <a:endParaRPr lang="en-US" altLang="en-US" dirty="0">
              <a:ea typeface="ＭＳ Ｐゴシック" pitchFamily="34" charset="-128"/>
            </a:endParaRP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454" indent="-284688">
              <a:defRPr>
                <a:solidFill>
                  <a:schemeClr val="tx1"/>
                </a:solidFill>
                <a:latin typeface="Calibri" pitchFamily="34" charset="0"/>
              </a:defRPr>
            </a:lvl2pPr>
            <a:lvl3pPr marL="1143605" indent="-228075">
              <a:defRPr>
                <a:solidFill>
                  <a:schemeClr val="tx1"/>
                </a:solidFill>
                <a:latin typeface="Calibri" pitchFamily="34" charset="0"/>
              </a:defRPr>
            </a:lvl3pPr>
            <a:lvl4pPr marL="1601369" indent="-228075">
              <a:defRPr>
                <a:solidFill>
                  <a:schemeClr val="tx1"/>
                </a:solidFill>
                <a:latin typeface="Calibri" pitchFamily="34" charset="0"/>
              </a:defRPr>
            </a:lvl4pPr>
            <a:lvl5pPr marL="2059135" indent="-228075">
              <a:defRPr>
                <a:solidFill>
                  <a:schemeClr val="tx1"/>
                </a:solidFill>
                <a:latin typeface="Calibri" pitchFamily="34" charset="0"/>
              </a:defRPr>
            </a:lvl5pPr>
            <a:lvl6pPr marL="2524989" indent="-228075" fontAlgn="base">
              <a:spcBef>
                <a:spcPct val="0"/>
              </a:spcBef>
              <a:spcAft>
                <a:spcPct val="0"/>
              </a:spcAft>
              <a:defRPr>
                <a:solidFill>
                  <a:schemeClr val="tx1"/>
                </a:solidFill>
                <a:latin typeface="Calibri" pitchFamily="34" charset="0"/>
              </a:defRPr>
            </a:lvl6pPr>
            <a:lvl7pPr marL="2990842" indent="-228075" fontAlgn="base">
              <a:spcBef>
                <a:spcPct val="0"/>
              </a:spcBef>
              <a:spcAft>
                <a:spcPct val="0"/>
              </a:spcAft>
              <a:defRPr>
                <a:solidFill>
                  <a:schemeClr val="tx1"/>
                </a:solidFill>
                <a:latin typeface="Calibri" pitchFamily="34" charset="0"/>
              </a:defRPr>
            </a:lvl7pPr>
            <a:lvl8pPr marL="3456694" indent="-228075" fontAlgn="base">
              <a:spcBef>
                <a:spcPct val="0"/>
              </a:spcBef>
              <a:spcAft>
                <a:spcPct val="0"/>
              </a:spcAft>
              <a:defRPr>
                <a:solidFill>
                  <a:schemeClr val="tx1"/>
                </a:solidFill>
                <a:latin typeface="Calibri" pitchFamily="34" charset="0"/>
              </a:defRPr>
            </a:lvl8pPr>
            <a:lvl9pPr marL="3922548" indent="-228075" fontAlgn="base">
              <a:spcBef>
                <a:spcPct val="0"/>
              </a:spcBef>
              <a:spcAft>
                <a:spcPct val="0"/>
              </a:spcAft>
              <a:defRPr>
                <a:solidFill>
                  <a:schemeClr val="tx1"/>
                </a:solidFill>
                <a:latin typeface="Calibri" pitchFamily="34" charset="0"/>
              </a:defRPr>
            </a:lvl9pPr>
          </a:lstStyle>
          <a:p>
            <a:fld id="{3B559C6F-33AE-4EEE-B2FC-9D043881B4C4}" type="slidenum">
              <a:rPr lang="en-US" altLang="en-US">
                <a:solidFill>
                  <a:srgbClr val="000000"/>
                </a:solidFill>
                <a:latin typeface="Tahoma" pitchFamily="34" charset="0"/>
                <a:ea typeface="ＭＳ Ｐゴシック" pitchFamily="34" charset="-128"/>
              </a:rPr>
              <a:pPr/>
              <a:t>23</a:t>
            </a:fld>
            <a:endParaRPr lang="en-US" altLang="en-US" dirty="0">
              <a:solidFill>
                <a:srgbClr val="000000"/>
              </a:solidFill>
              <a:latin typeface="Tahoma" pitchFamily="34" charset="0"/>
              <a:ea typeface="ＭＳ Ｐゴシック" pitchFamily="34" charset="-128"/>
            </a:endParaRPr>
          </a:p>
        </p:txBody>
      </p:sp>
    </p:spTree>
    <p:extLst>
      <p:ext uri="{BB962C8B-B14F-4D97-AF65-F5344CB8AC3E}">
        <p14:creationId xmlns:p14="http://schemas.microsoft.com/office/powerpoint/2010/main" val="2711321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55394" indent="-289541">
              <a:defRPr>
                <a:solidFill>
                  <a:schemeClr val="tx1"/>
                </a:solidFill>
                <a:latin typeface="Calibri" pitchFamily="34" charset="0"/>
              </a:defRPr>
            </a:lvl2pPr>
            <a:lvl3pPr marL="1163016" indent="-231309">
              <a:defRPr>
                <a:solidFill>
                  <a:schemeClr val="tx1"/>
                </a:solidFill>
                <a:latin typeface="Calibri" pitchFamily="34" charset="0"/>
              </a:defRPr>
            </a:lvl3pPr>
            <a:lvl4pPr marL="1628869" indent="-231309">
              <a:defRPr>
                <a:solidFill>
                  <a:schemeClr val="tx1"/>
                </a:solidFill>
                <a:latin typeface="Calibri" pitchFamily="34" charset="0"/>
              </a:defRPr>
            </a:lvl4pPr>
            <a:lvl5pPr marL="2094721" indent="-231309">
              <a:defRPr>
                <a:solidFill>
                  <a:schemeClr val="tx1"/>
                </a:solidFill>
                <a:latin typeface="Calibri" pitchFamily="34" charset="0"/>
              </a:defRPr>
            </a:lvl5pPr>
            <a:lvl6pPr marL="2560574" indent="-231309" fontAlgn="base">
              <a:spcBef>
                <a:spcPct val="0"/>
              </a:spcBef>
              <a:spcAft>
                <a:spcPct val="0"/>
              </a:spcAft>
              <a:defRPr>
                <a:solidFill>
                  <a:schemeClr val="tx1"/>
                </a:solidFill>
                <a:latin typeface="Calibri" pitchFamily="34" charset="0"/>
              </a:defRPr>
            </a:lvl6pPr>
            <a:lvl7pPr marL="3026428" indent="-231309" fontAlgn="base">
              <a:spcBef>
                <a:spcPct val="0"/>
              </a:spcBef>
              <a:spcAft>
                <a:spcPct val="0"/>
              </a:spcAft>
              <a:defRPr>
                <a:solidFill>
                  <a:schemeClr val="tx1"/>
                </a:solidFill>
                <a:latin typeface="Calibri" pitchFamily="34" charset="0"/>
              </a:defRPr>
            </a:lvl7pPr>
            <a:lvl8pPr marL="3492281" indent="-231309" fontAlgn="base">
              <a:spcBef>
                <a:spcPct val="0"/>
              </a:spcBef>
              <a:spcAft>
                <a:spcPct val="0"/>
              </a:spcAft>
              <a:defRPr>
                <a:solidFill>
                  <a:schemeClr val="tx1"/>
                </a:solidFill>
                <a:latin typeface="Calibri" pitchFamily="34" charset="0"/>
              </a:defRPr>
            </a:lvl8pPr>
            <a:lvl9pPr marL="3958133" indent="-231309" fontAlgn="base">
              <a:spcBef>
                <a:spcPct val="0"/>
              </a:spcBef>
              <a:spcAft>
                <a:spcPct val="0"/>
              </a:spcAft>
              <a:defRPr>
                <a:solidFill>
                  <a:schemeClr val="tx1"/>
                </a:solidFill>
                <a:latin typeface="Calibri" pitchFamily="34" charset="0"/>
              </a:defRPr>
            </a:lvl9pPr>
          </a:lstStyle>
          <a:p>
            <a:fld id="{E11C7804-4014-49BE-A4FD-731E9A4A74D2}" type="slidenum">
              <a:rPr lang="en-US" altLang="en-US">
                <a:solidFill>
                  <a:srgbClr val="000000"/>
                </a:solidFill>
                <a:latin typeface="Times New Roman" pitchFamily="18" charset="0"/>
              </a:rPr>
              <a:pPr/>
              <a:t>24</a:t>
            </a:fld>
            <a:endParaRPr lang="en-US" altLang="en-US">
              <a:solidFill>
                <a:srgbClr val="000000"/>
              </a:solidFill>
              <a:latin typeface="Times New Roman" pitchFamily="18" charset="0"/>
            </a:endParaRPr>
          </a:p>
        </p:txBody>
      </p:sp>
      <p:sp>
        <p:nvSpPr>
          <p:cNvPr id="307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1309" indent="-231309">
              <a:spcBef>
                <a:spcPct val="0"/>
              </a:spcBef>
            </a:pPr>
            <a:endParaRPr lang="en-US" altLang="en-US"/>
          </a:p>
        </p:txBody>
      </p:sp>
    </p:spTree>
    <p:extLst>
      <p:ext uri="{BB962C8B-B14F-4D97-AF65-F5344CB8AC3E}">
        <p14:creationId xmlns:p14="http://schemas.microsoft.com/office/powerpoint/2010/main" val="841060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Font typeface="Wingdings" pitchFamily="2" charset="2"/>
              <a:buNone/>
            </a:pPr>
            <a:r>
              <a:rPr lang="en-US" altLang="en-US" dirty="0">
                <a:ea typeface="ＭＳ Ｐゴシック" pitchFamily="34" charset="-128"/>
              </a:rPr>
              <a:t>JRCOSTEP:  For certain professional disciplines</a:t>
            </a:r>
            <a:r>
              <a:rPr lang="en-US" altLang="en-US" baseline="0" dirty="0">
                <a:ea typeface="ＭＳ Ｐゴシック" pitchFamily="34" charset="-128"/>
              </a:rPr>
              <a:t> including pharmacy</a:t>
            </a:r>
            <a:endParaRPr lang="en-US" altLang="en-US" dirty="0">
              <a:ea typeface="ＭＳ Ｐゴシック" pitchFamily="34" charset="-128"/>
            </a:endParaRPr>
          </a:p>
          <a:p>
            <a:pPr>
              <a:spcBef>
                <a:spcPct val="0"/>
              </a:spcBef>
            </a:pPr>
            <a:endParaRPr lang="en-US" altLang="en-US" dirty="0">
              <a:ea typeface="ＭＳ Ｐゴシック" pitchFamily="34" charset="-128"/>
            </a:endParaRPr>
          </a:p>
          <a:p>
            <a:pPr>
              <a:spcBef>
                <a:spcPct val="0"/>
              </a:spcBef>
            </a:pPr>
            <a:endParaRPr lang="en-US" altLang="en-US" dirty="0">
              <a:ea typeface="ＭＳ Ｐゴシック" pitchFamily="34" charset="-128"/>
            </a:endParaRP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454" indent="-284688">
              <a:defRPr>
                <a:solidFill>
                  <a:schemeClr val="tx1"/>
                </a:solidFill>
                <a:latin typeface="Calibri" pitchFamily="34" charset="0"/>
              </a:defRPr>
            </a:lvl2pPr>
            <a:lvl3pPr marL="1143605" indent="-228075">
              <a:defRPr>
                <a:solidFill>
                  <a:schemeClr val="tx1"/>
                </a:solidFill>
                <a:latin typeface="Calibri" pitchFamily="34" charset="0"/>
              </a:defRPr>
            </a:lvl3pPr>
            <a:lvl4pPr marL="1601369" indent="-228075">
              <a:defRPr>
                <a:solidFill>
                  <a:schemeClr val="tx1"/>
                </a:solidFill>
                <a:latin typeface="Calibri" pitchFamily="34" charset="0"/>
              </a:defRPr>
            </a:lvl4pPr>
            <a:lvl5pPr marL="2059135" indent="-228075">
              <a:defRPr>
                <a:solidFill>
                  <a:schemeClr val="tx1"/>
                </a:solidFill>
                <a:latin typeface="Calibri" pitchFamily="34" charset="0"/>
              </a:defRPr>
            </a:lvl5pPr>
            <a:lvl6pPr marL="2524989" indent="-228075" fontAlgn="base">
              <a:spcBef>
                <a:spcPct val="0"/>
              </a:spcBef>
              <a:spcAft>
                <a:spcPct val="0"/>
              </a:spcAft>
              <a:defRPr>
                <a:solidFill>
                  <a:schemeClr val="tx1"/>
                </a:solidFill>
                <a:latin typeface="Calibri" pitchFamily="34" charset="0"/>
              </a:defRPr>
            </a:lvl6pPr>
            <a:lvl7pPr marL="2990842" indent="-228075" fontAlgn="base">
              <a:spcBef>
                <a:spcPct val="0"/>
              </a:spcBef>
              <a:spcAft>
                <a:spcPct val="0"/>
              </a:spcAft>
              <a:defRPr>
                <a:solidFill>
                  <a:schemeClr val="tx1"/>
                </a:solidFill>
                <a:latin typeface="Calibri" pitchFamily="34" charset="0"/>
              </a:defRPr>
            </a:lvl7pPr>
            <a:lvl8pPr marL="3456694" indent="-228075" fontAlgn="base">
              <a:spcBef>
                <a:spcPct val="0"/>
              </a:spcBef>
              <a:spcAft>
                <a:spcPct val="0"/>
              </a:spcAft>
              <a:defRPr>
                <a:solidFill>
                  <a:schemeClr val="tx1"/>
                </a:solidFill>
                <a:latin typeface="Calibri" pitchFamily="34" charset="0"/>
              </a:defRPr>
            </a:lvl8pPr>
            <a:lvl9pPr marL="3922548" indent="-228075" fontAlgn="base">
              <a:spcBef>
                <a:spcPct val="0"/>
              </a:spcBef>
              <a:spcAft>
                <a:spcPct val="0"/>
              </a:spcAft>
              <a:defRPr>
                <a:solidFill>
                  <a:schemeClr val="tx1"/>
                </a:solidFill>
                <a:latin typeface="Calibri" pitchFamily="34" charset="0"/>
              </a:defRPr>
            </a:lvl9pPr>
          </a:lstStyle>
          <a:p>
            <a:fld id="{00DABD0F-AD39-407A-A761-404E31E3A4AF}" type="slidenum">
              <a:rPr lang="en-US" altLang="en-US">
                <a:solidFill>
                  <a:srgbClr val="000000"/>
                </a:solidFill>
                <a:latin typeface="Tahoma" pitchFamily="34" charset="0"/>
                <a:ea typeface="ＭＳ Ｐゴシック" pitchFamily="34" charset="-128"/>
              </a:rPr>
              <a:pPr/>
              <a:t>25</a:t>
            </a:fld>
            <a:endParaRPr lang="en-US" altLang="en-US" dirty="0">
              <a:solidFill>
                <a:srgbClr val="000000"/>
              </a:solidFill>
              <a:latin typeface="Tahoma" pitchFamily="34" charset="0"/>
              <a:ea typeface="ＭＳ Ｐゴシック" pitchFamily="34" charset="-128"/>
            </a:endParaRPr>
          </a:p>
        </p:txBody>
      </p:sp>
    </p:spTree>
    <p:extLst>
      <p:ext uri="{BB962C8B-B14F-4D97-AF65-F5344CB8AC3E}">
        <p14:creationId xmlns:p14="http://schemas.microsoft.com/office/powerpoint/2010/main" val="1733216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Font typeface="Wingdings" pitchFamily="2" charset="2"/>
              <a:buNone/>
            </a:pPr>
            <a:endParaRPr lang="en-US" altLang="en-US">
              <a:ea typeface="ＭＳ Ｐゴシック" pitchFamily="34" charset="-128"/>
            </a:endParaRPr>
          </a:p>
          <a:p>
            <a:pPr>
              <a:spcBef>
                <a:spcPct val="0"/>
              </a:spcBef>
            </a:pPr>
            <a:endParaRPr lang="en-US" altLang="en-US">
              <a:ea typeface="ＭＳ Ｐゴシック" pitchFamily="34" charset="-128"/>
            </a:endParaRPr>
          </a:p>
          <a:p>
            <a:pPr>
              <a:spcBef>
                <a:spcPct val="0"/>
              </a:spcBef>
            </a:pPr>
            <a:endParaRPr lang="en-US" altLang="en-US">
              <a:ea typeface="ＭＳ Ｐゴシック" pitchFamily="34" charset="-128"/>
            </a:endParaRP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454" indent="-284688">
              <a:defRPr>
                <a:solidFill>
                  <a:schemeClr val="tx1"/>
                </a:solidFill>
                <a:latin typeface="Calibri" pitchFamily="34" charset="0"/>
              </a:defRPr>
            </a:lvl2pPr>
            <a:lvl3pPr marL="1143605" indent="-228075">
              <a:defRPr>
                <a:solidFill>
                  <a:schemeClr val="tx1"/>
                </a:solidFill>
                <a:latin typeface="Calibri" pitchFamily="34" charset="0"/>
              </a:defRPr>
            </a:lvl3pPr>
            <a:lvl4pPr marL="1601369" indent="-228075">
              <a:defRPr>
                <a:solidFill>
                  <a:schemeClr val="tx1"/>
                </a:solidFill>
                <a:latin typeface="Calibri" pitchFamily="34" charset="0"/>
              </a:defRPr>
            </a:lvl4pPr>
            <a:lvl5pPr marL="2059135" indent="-228075">
              <a:defRPr>
                <a:solidFill>
                  <a:schemeClr val="tx1"/>
                </a:solidFill>
                <a:latin typeface="Calibri" pitchFamily="34" charset="0"/>
              </a:defRPr>
            </a:lvl5pPr>
            <a:lvl6pPr marL="2524989" indent="-228075" fontAlgn="base">
              <a:spcBef>
                <a:spcPct val="0"/>
              </a:spcBef>
              <a:spcAft>
                <a:spcPct val="0"/>
              </a:spcAft>
              <a:defRPr>
                <a:solidFill>
                  <a:schemeClr val="tx1"/>
                </a:solidFill>
                <a:latin typeface="Calibri" pitchFamily="34" charset="0"/>
              </a:defRPr>
            </a:lvl6pPr>
            <a:lvl7pPr marL="2990842" indent="-228075" fontAlgn="base">
              <a:spcBef>
                <a:spcPct val="0"/>
              </a:spcBef>
              <a:spcAft>
                <a:spcPct val="0"/>
              </a:spcAft>
              <a:defRPr>
                <a:solidFill>
                  <a:schemeClr val="tx1"/>
                </a:solidFill>
                <a:latin typeface="Calibri" pitchFamily="34" charset="0"/>
              </a:defRPr>
            </a:lvl7pPr>
            <a:lvl8pPr marL="3456694" indent="-228075" fontAlgn="base">
              <a:spcBef>
                <a:spcPct val="0"/>
              </a:spcBef>
              <a:spcAft>
                <a:spcPct val="0"/>
              </a:spcAft>
              <a:defRPr>
                <a:solidFill>
                  <a:schemeClr val="tx1"/>
                </a:solidFill>
                <a:latin typeface="Calibri" pitchFamily="34" charset="0"/>
              </a:defRPr>
            </a:lvl8pPr>
            <a:lvl9pPr marL="3922548" indent="-228075" fontAlgn="base">
              <a:spcBef>
                <a:spcPct val="0"/>
              </a:spcBef>
              <a:spcAft>
                <a:spcPct val="0"/>
              </a:spcAft>
              <a:defRPr>
                <a:solidFill>
                  <a:schemeClr val="tx1"/>
                </a:solidFill>
                <a:latin typeface="Calibri" pitchFamily="34" charset="0"/>
              </a:defRPr>
            </a:lvl9pPr>
          </a:lstStyle>
          <a:p>
            <a:fld id="{CD06D538-BBEF-4D2A-8F1E-85B626458215}" type="slidenum">
              <a:rPr lang="en-US" altLang="en-US">
                <a:solidFill>
                  <a:srgbClr val="000000"/>
                </a:solidFill>
                <a:latin typeface="Tahoma" pitchFamily="34" charset="0"/>
                <a:ea typeface="ＭＳ Ｐゴシック" pitchFamily="34" charset="-128"/>
              </a:rPr>
              <a:pPr/>
              <a:t>26</a:t>
            </a:fld>
            <a:endParaRPr lang="en-US" altLang="en-US" dirty="0">
              <a:solidFill>
                <a:srgbClr val="000000"/>
              </a:solidFill>
              <a:latin typeface="Tahoma" pitchFamily="34" charset="0"/>
              <a:ea typeface="ＭＳ Ｐゴシック" pitchFamily="34" charset="-128"/>
            </a:endParaRPr>
          </a:p>
        </p:txBody>
      </p:sp>
    </p:spTree>
    <p:extLst>
      <p:ext uri="{BB962C8B-B14F-4D97-AF65-F5344CB8AC3E}">
        <p14:creationId xmlns:p14="http://schemas.microsoft.com/office/powerpoint/2010/main" val="3196577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Font typeface="Wingdings" pitchFamily="2" charset="2"/>
              <a:buNone/>
            </a:pPr>
            <a:endParaRPr lang="en-US" altLang="en-US" dirty="0">
              <a:ea typeface="ＭＳ Ｐゴシック" pitchFamily="34" charset="-128"/>
            </a:endParaRPr>
          </a:p>
          <a:p>
            <a:pPr>
              <a:spcBef>
                <a:spcPct val="0"/>
              </a:spcBef>
            </a:pPr>
            <a:endParaRPr lang="en-US" altLang="en-US" dirty="0">
              <a:ea typeface="ＭＳ Ｐゴシック" pitchFamily="34" charset="-128"/>
            </a:endParaRPr>
          </a:p>
          <a:p>
            <a:pPr>
              <a:spcBef>
                <a:spcPct val="0"/>
              </a:spcBef>
            </a:pPr>
            <a:endParaRPr lang="en-US" altLang="en-US" dirty="0">
              <a:ea typeface="ＭＳ Ｐゴシック" pitchFamily="34" charset="-128"/>
            </a:endParaRP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454" indent="-284688">
              <a:defRPr>
                <a:solidFill>
                  <a:schemeClr val="tx1"/>
                </a:solidFill>
                <a:latin typeface="Calibri" pitchFamily="34" charset="0"/>
              </a:defRPr>
            </a:lvl2pPr>
            <a:lvl3pPr marL="1143605" indent="-228075">
              <a:defRPr>
                <a:solidFill>
                  <a:schemeClr val="tx1"/>
                </a:solidFill>
                <a:latin typeface="Calibri" pitchFamily="34" charset="0"/>
              </a:defRPr>
            </a:lvl3pPr>
            <a:lvl4pPr marL="1601369" indent="-228075">
              <a:defRPr>
                <a:solidFill>
                  <a:schemeClr val="tx1"/>
                </a:solidFill>
                <a:latin typeface="Calibri" pitchFamily="34" charset="0"/>
              </a:defRPr>
            </a:lvl4pPr>
            <a:lvl5pPr marL="2059135" indent="-228075">
              <a:defRPr>
                <a:solidFill>
                  <a:schemeClr val="tx1"/>
                </a:solidFill>
                <a:latin typeface="Calibri" pitchFamily="34" charset="0"/>
              </a:defRPr>
            </a:lvl5pPr>
            <a:lvl6pPr marL="2524989" indent="-228075" fontAlgn="base">
              <a:spcBef>
                <a:spcPct val="0"/>
              </a:spcBef>
              <a:spcAft>
                <a:spcPct val="0"/>
              </a:spcAft>
              <a:defRPr>
                <a:solidFill>
                  <a:schemeClr val="tx1"/>
                </a:solidFill>
                <a:latin typeface="Calibri" pitchFamily="34" charset="0"/>
              </a:defRPr>
            </a:lvl6pPr>
            <a:lvl7pPr marL="2990842" indent="-228075" fontAlgn="base">
              <a:spcBef>
                <a:spcPct val="0"/>
              </a:spcBef>
              <a:spcAft>
                <a:spcPct val="0"/>
              </a:spcAft>
              <a:defRPr>
                <a:solidFill>
                  <a:schemeClr val="tx1"/>
                </a:solidFill>
                <a:latin typeface="Calibri" pitchFamily="34" charset="0"/>
              </a:defRPr>
            </a:lvl7pPr>
            <a:lvl8pPr marL="3456694" indent="-228075" fontAlgn="base">
              <a:spcBef>
                <a:spcPct val="0"/>
              </a:spcBef>
              <a:spcAft>
                <a:spcPct val="0"/>
              </a:spcAft>
              <a:defRPr>
                <a:solidFill>
                  <a:schemeClr val="tx1"/>
                </a:solidFill>
                <a:latin typeface="Calibri" pitchFamily="34" charset="0"/>
              </a:defRPr>
            </a:lvl8pPr>
            <a:lvl9pPr marL="3922548" indent="-228075" fontAlgn="base">
              <a:spcBef>
                <a:spcPct val="0"/>
              </a:spcBef>
              <a:spcAft>
                <a:spcPct val="0"/>
              </a:spcAft>
              <a:defRPr>
                <a:solidFill>
                  <a:schemeClr val="tx1"/>
                </a:solidFill>
                <a:latin typeface="Calibri" pitchFamily="34" charset="0"/>
              </a:defRPr>
            </a:lvl9pPr>
          </a:lstStyle>
          <a:p>
            <a:fld id="{CD06D538-BBEF-4D2A-8F1E-85B626458215}" type="slidenum">
              <a:rPr lang="en-US" altLang="en-US">
                <a:solidFill>
                  <a:srgbClr val="000000"/>
                </a:solidFill>
                <a:latin typeface="Tahoma" pitchFamily="34" charset="0"/>
                <a:ea typeface="ＭＳ Ｐゴシック" pitchFamily="34" charset="-128"/>
              </a:rPr>
              <a:pPr/>
              <a:t>27</a:t>
            </a:fld>
            <a:endParaRPr lang="en-US" altLang="en-US" dirty="0">
              <a:solidFill>
                <a:srgbClr val="000000"/>
              </a:solidFill>
              <a:latin typeface="Tahoma" pitchFamily="34" charset="0"/>
              <a:ea typeface="ＭＳ Ｐゴシック" pitchFamily="34" charset="-128"/>
            </a:endParaRPr>
          </a:p>
        </p:txBody>
      </p:sp>
    </p:spTree>
    <p:extLst>
      <p:ext uri="{BB962C8B-B14F-4D97-AF65-F5344CB8AC3E}">
        <p14:creationId xmlns:p14="http://schemas.microsoft.com/office/powerpoint/2010/main" val="230025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 typeface="Wingdings" pitchFamily="2" charset="2"/>
              <a:buNone/>
            </a:pPr>
            <a:r>
              <a:rPr lang="en-US" altLang="en-US" dirty="0">
                <a:ea typeface="ＭＳ Ｐゴシック" pitchFamily="34" charset="-128"/>
              </a:rPr>
              <a:t>For more information, call us at 1</a:t>
            </a:r>
            <a:r>
              <a:rPr lang="en-US" altLang="en-US" dirty="0">
                <a:latin typeface="Univers 55" charset="0"/>
                <a:ea typeface="ＭＳ Ｐゴシック" pitchFamily="34" charset="-128"/>
              </a:rPr>
              <a:t>–</a:t>
            </a:r>
            <a:r>
              <a:rPr lang="en-US" altLang="en-US" dirty="0">
                <a:ea typeface="ＭＳ Ｐゴシック" pitchFamily="34" charset="-128"/>
              </a:rPr>
              <a:t>800</a:t>
            </a:r>
            <a:r>
              <a:rPr lang="en-US" altLang="en-US" dirty="0">
                <a:latin typeface="Univers 55" charset="0"/>
                <a:ea typeface="ＭＳ Ｐゴシック" pitchFamily="34" charset="-128"/>
              </a:rPr>
              <a:t>–</a:t>
            </a:r>
            <a:r>
              <a:rPr lang="en-US" altLang="en-US" dirty="0">
                <a:ea typeface="ＭＳ Ｐゴシック" pitchFamily="34" charset="-128"/>
              </a:rPr>
              <a:t>279</a:t>
            </a:r>
            <a:r>
              <a:rPr lang="en-US" altLang="en-US" dirty="0">
                <a:latin typeface="Univers 55" charset="0"/>
                <a:ea typeface="ＭＳ Ｐゴシック" pitchFamily="34" charset="-128"/>
              </a:rPr>
              <a:t>–</a:t>
            </a:r>
            <a:r>
              <a:rPr lang="en-US" altLang="en-US" dirty="0">
                <a:ea typeface="ＭＳ Ｐゴシック" pitchFamily="34" charset="-128"/>
              </a:rPr>
              <a:t>1605 or visit our Web site at www.usphs.gov.</a:t>
            </a:r>
          </a:p>
          <a:p>
            <a:pPr eaLnBrk="1" hangingPunct="1">
              <a:buFont typeface="Wingdings" pitchFamily="2" charset="2"/>
              <a:buNone/>
            </a:pPr>
            <a:endParaRPr lang="en-US" altLang="en-US" dirty="0">
              <a:ea typeface="ＭＳ Ｐゴシック" pitchFamily="34" charset="-128"/>
            </a:endParaRPr>
          </a:p>
          <a:p>
            <a:pPr eaLnBrk="1" hangingPunct="1">
              <a:buFont typeface="Wingdings" pitchFamily="2" charset="2"/>
              <a:buNone/>
            </a:pPr>
            <a:r>
              <a:rPr lang="en-US" altLang="en-US" dirty="0">
                <a:ea typeface="ＭＳ Ｐゴシック" pitchFamily="34" charset="-128"/>
              </a:rPr>
              <a:t>We look forward to hearing from you. Thank you.</a:t>
            </a:r>
          </a:p>
          <a:p>
            <a:pPr eaLnBrk="1" hangingPunct="1">
              <a:buFont typeface="Wingdings" pitchFamily="2" charset="2"/>
              <a:buNone/>
            </a:pPr>
            <a:endParaRPr lang="en-US" altLang="en-US" dirty="0">
              <a:ea typeface="ＭＳ Ｐゴシック" pitchFamily="34" charset="-128"/>
            </a:endParaRPr>
          </a:p>
          <a:p>
            <a:pPr eaLnBrk="1" hangingPunct="1">
              <a:buFont typeface="Wingdings" pitchFamily="2" charset="2"/>
              <a:buChar char="§"/>
            </a:pPr>
            <a:endParaRPr lang="en-US" altLang="en-US" dirty="0">
              <a:ea typeface="ＭＳ Ｐゴシック" pitchFamily="34" charset="-128"/>
            </a:endParaRPr>
          </a:p>
        </p:txBody>
      </p:sp>
      <p:sp>
        <p:nvSpPr>
          <p:cNvPr id="104452" name="Slide Number Placeholder 3"/>
          <p:cNvSpPr txBox="1">
            <a:spLocks noGrp="1"/>
          </p:cNvSpPr>
          <p:nvPr/>
        </p:nvSpPr>
        <p:spPr bwMode="auto">
          <a:xfrm>
            <a:off x="3971183" y="8830627"/>
            <a:ext cx="3037628" cy="46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1" tIns="46586" rIns="93171" bIns="46586" anchor="b"/>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301CE6BA-F3CB-445F-8316-C9AAB06E342C}" type="slidenum">
              <a:rPr lang="en-US" altLang="en-US" sz="1200">
                <a:latin typeface="Tahoma" pitchFamily="34" charset="0"/>
              </a:rPr>
              <a:pPr algn="r" eaLnBrk="1" hangingPunct="1"/>
              <a:t>28</a:t>
            </a:fld>
            <a:endParaRPr lang="en-US" altLang="en-US" sz="1200" dirty="0">
              <a:latin typeface="Tahoma" pitchFamily="34" charset="0"/>
            </a:endParaRPr>
          </a:p>
        </p:txBody>
      </p:sp>
    </p:spTree>
    <p:extLst>
      <p:ext uri="{BB962C8B-B14F-4D97-AF65-F5344CB8AC3E}">
        <p14:creationId xmlns:p14="http://schemas.microsoft.com/office/powerpoint/2010/main" val="24431242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now</a:t>
            </a:r>
            <a:r>
              <a:rPr lang="en-US" baseline="0" dirty="0"/>
              <a:t> 567 Federally-Recognized Tribes (</a:t>
            </a:r>
            <a:r>
              <a:rPr lang="en-US" baseline="0" dirty="0" err="1"/>
              <a:t>Pamunkey</a:t>
            </a:r>
            <a:r>
              <a:rPr lang="en-US" baseline="0" dirty="0"/>
              <a:t> Tribe) as of January 2016.-Damion Killsback</a:t>
            </a:r>
            <a:endParaRPr lang="en-US" dirty="0"/>
          </a:p>
        </p:txBody>
      </p:sp>
      <p:sp>
        <p:nvSpPr>
          <p:cNvPr id="4" name="Slide Number Placeholder 3"/>
          <p:cNvSpPr>
            <a:spLocks noGrp="1"/>
          </p:cNvSpPr>
          <p:nvPr>
            <p:ph type="sldNum" sz="quarter" idx="10"/>
          </p:nvPr>
        </p:nvSpPr>
        <p:spPr/>
        <p:txBody>
          <a:bodyPr/>
          <a:lstStyle/>
          <a:p>
            <a:pPr>
              <a:defRPr/>
            </a:pPr>
            <a:fld id="{0879DBF7-106D-46F3-84A9-1E38086F8427}" type="slidenum">
              <a:rPr lang="en-US" smtClean="0"/>
              <a:pPr>
                <a:defRPr/>
              </a:pPr>
              <a:t>31</a:t>
            </a:fld>
            <a:endParaRPr lang="en-US" dirty="0"/>
          </a:p>
        </p:txBody>
      </p:sp>
    </p:spTree>
    <p:extLst>
      <p:ext uri="{BB962C8B-B14F-4D97-AF65-F5344CB8AC3E}">
        <p14:creationId xmlns:p14="http://schemas.microsoft.com/office/powerpoint/2010/main" val="4226246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879DBF7-106D-46F3-84A9-1E38086F8427}" type="slidenum">
              <a:rPr lang="en-US" smtClean="0"/>
              <a:pPr>
                <a:defRPr/>
              </a:pPr>
              <a:t>32</a:t>
            </a:fld>
            <a:endParaRPr lang="en-US"/>
          </a:p>
        </p:txBody>
      </p:sp>
    </p:spTree>
    <p:extLst>
      <p:ext uri="{BB962C8B-B14F-4D97-AF65-F5344CB8AC3E}">
        <p14:creationId xmlns:p14="http://schemas.microsoft.com/office/powerpoint/2010/main" val="42755506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Immigration and Customs Enforcement (ICE) Health Service Corps (IHSC)</a:t>
            </a:r>
          </a:p>
        </p:txBody>
      </p:sp>
      <p:sp>
        <p:nvSpPr>
          <p:cNvPr id="4" name="Slide Number Placeholder 3"/>
          <p:cNvSpPr>
            <a:spLocks noGrp="1"/>
          </p:cNvSpPr>
          <p:nvPr>
            <p:ph type="sldNum" sz="quarter" idx="10"/>
          </p:nvPr>
        </p:nvSpPr>
        <p:spPr/>
        <p:txBody>
          <a:bodyPr/>
          <a:lstStyle/>
          <a:p>
            <a:pPr>
              <a:defRPr/>
            </a:pPr>
            <a:fld id="{0879DBF7-106D-46F3-84A9-1E38086F8427}" type="slidenum">
              <a:rPr lang="en-US" smtClean="0"/>
              <a:pPr>
                <a:defRPr/>
              </a:pPr>
              <a:t>34</a:t>
            </a:fld>
            <a:endParaRPr lang="en-US" dirty="0"/>
          </a:p>
        </p:txBody>
      </p:sp>
    </p:spTree>
    <p:extLst>
      <p:ext uri="{BB962C8B-B14F-4D97-AF65-F5344CB8AC3E}">
        <p14:creationId xmlns:p14="http://schemas.microsoft.com/office/powerpoint/2010/main" val="660989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endParaRPr lang="en-US" altLang="en-US" dirty="0">
              <a:ea typeface="ＭＳ Ｐゴシック" pitchFamily="34" charset="-128"/>
            </a:endParaRPr>
          </a:p>
          <a:p>
            <a:pPr eaLnBrk="1" hangingPunct="1"/>
            <a:r>
              <a:rPr lang="en-US" altLang="en-US" dirty="0">
                <a:ea typeface="ＭＳ Ｐゴシック" pitchFamily="34" charset="-128"/>
              </a:rPr>
              <a:t>Under the leadership of the U.S. Surgeon General, the Commissioned Corps is part of the U.S. Public Health Service.  Commissioned Corps officers are an elite team of approximately 6,500 public health professionals. We are dedicated to delivering the Nation’s public health promotion and disease prevention programs and advancing public health science. As part of the U.S. Public Health Service, the Commissioned Corps is an essential component of the largest public health program in the world.</a:t>
            </a:r>
          </a:p>
          <a:p>
            <a:pPr eaLnBrk="1" hangingPunct="1"/>
            <a:endParaRPr lang="en-US" altLang="en-US" dirty="0">
              <a:ea typeface="ＭＳ Ｐゴシック" pitchFamily="34" charset="-128"/>
            </a:endParaRPr>
          </a:p>
          <a:p>
            <a:pPr eaLnBrk="1" hangingPunct="1"/>
            <a:r>
              <a:rPr lang="en-US" altLang="en-US" dirty="0">
                <a:ea typeface="ＭＳ Ｐゴシック" pitchFamily="34" charset="-128"/>
              </a:rPr>
              <a:t>Although the majority of USPHS CC officers are assigned to agencies in HHS, there</a:t>
            </a:r>
            <a:r>
              <a:rPr lang="en-US" altLang="en-US" baseline="0" dirty="0">
                <a:ea typeface="ＭＳ Ｐゴシック" pitchFamily="34" charset="-128"/>
              </a:rPr>
              <a:t> are</a:t>
            </a:r>
            <a:r>
              <a:rPr lang="en-US" altLang="en-US" dirty="0">
                <a:ea typeface="ＭＳ Ｐゴシック" pitchFamily="34" charset="-128"/>
              </a:rPr>
              <a:t> officers working outside of HHS such as:  United States Coast Guard, the Department of Defense, the Department of Justice (Federal Bureau of Prisons), the State Department, the Department of Homeland Security, and the Department of the Interior (National Park Service).</a:t>
            </a:r>
          </a:p>
          <a:p>
            <a:pPr eaLnBrk="1" hangingPunct="1"/>
            <a:r>
              <a:rPr lang="en-US" altLang="en-US" dirty="0">
                <a:ea typeface="ＭＳ Ｐゴシック" pitchFamily="34" charset="-128"/>
              </a:rPr>
              <a:t/>
            </a:r>
            <a:br>
              <a:rPr lang="en-US" altLang="en-US" dirty="0">
                <a:ea typeface="ＭＳ Ｐゴシック" pitchFamily="34" charset="-128"/>
              </a:rPr>
            </a:br>
            <a:r>
              <a:rPr lang="en-US" altLang="en-US" dirty="0">
                <a:ea typeface="ＭＳ Ｐゴシック" pitchFamily="34" charset="-128"/>
              </a:rPr>
              <a:t>In pharmacy alone, there are about </a:t>
            </a:r>
            <a:r>
              <a:rPr lang="en-US" altLang="en-US" baseline="0" dirty="0">
                <a:ea typeface="ＭＳ Ｐゴシック" pitchFamily="34" charset="-128"/>
              </a:rPr>
              <a:t>1,200 officers stationed around the country.</a:t>
            </a:r>
            <a:endParaRPr lang="en-US" altLang="en-US" dirty="0">
              <a:ea typeface="ＭＳ Ｐゴシック" pitchFamily="34" charset="-128"/>
            </a:endParaRPr>
          </a:p>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4064" indent="-286179" eaLnBrk="0" hangingPunct="0">
              <a:defRPr>
                <a:solidFill>
                  <a:schemeClr val="tx1"/>
                </a:solidFill>
                <a:latin typeface="Arial" pitchFamily="34" charset="0"/>
                <a:ea typeface="ＭＳ Ｐゴシック" pitchFamily="34" charset="-128"/>
              </a:defRPr>
            </a:lvl2pPr>
            <a:lvl3pPr marL="1144715" indent="-228943" eaLnBrk="0" hangingPunct="0">
              <a:defRPr>
                <a:solidFill>
                  <a:schemeClr val="tx1"/>
                </a:solidFill>
                <a:latin typeface="Arial" pitchFamily="34" charset="0"/>
                <a:ea typeface="ＭＳ Ｐゴシック" pitchFamily="34" charset="-128"/>
              </a:defRPr>
            </a:lvl3pPr>
            <a:lvl4pPr marL="1602600" indent="-228943" eaLnBrk="0" hangingPunct="0">
              <a:defRPr>
                <a:solidFill>
                  <a:schemeClr val="tx1"/>
                </a:solidFill>
                <a:latin typeface="Arial" pitchFamily="34" charset="0"/>
                <a:ea typeface="ＭＳ Ｐゴシック" pitchFamily="34" charset="-128"/>
              </a:defRPr>
            </a:lvl4pPr>
            <a:lvl5pPr marL="2060486" indent="-228943" eaLnBrk="0" hangingPunct="0">
              <a:defRPr>
                <a:solidFill>
                  <a:schemeClr val="tx1"/>
                </a:solidFill>
                <a:latin typeface="Arial" pitchFamily="34" charset="0"/>
                <a:ea typeface="ＭＳ Ｐゴシック" pitchFamily="34" charset="-128"/>
              </a:defRPr>
            </a:lvl5pPr>
            <a:lvl6pPr marL="2518372" indent="-22894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6258" indent="-22894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34144" indent="-22894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92029" indent="-22894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D45A2CA-F5E8-46A9-BE76-8E2F51C740A1}" type="slidenum">
              <a:rPr lang="en-US" altLang="en-US" smtClean="0">
                <a:solidFill>
                  <a:srgbClr val="000000"/>
                </a:solidFill>
                <a:latin typeface="Tahoma" pitchFamily="34" charset="0"/>
              </a:rPr>
              <a:pPr eaLnBrk="1" hangingPunct="1"/>
              <a:t>4</a:t>
            </a:fld>
            <a:endParaRPr lang="en-US" altLang="en-US" dirty="0">
              <a:solidFill>
                <a:srgbClr val="000000"/>
              </a:solidFill>
              <a:latin typeface="Tahoma" pitchFamily="34" charset="0"/>
            </a:endParaRPr>
          </a:p>
        </p:txBody>
      </p:sp>
    </p:spTree>
    <p:extLst>
      <p:ext uri="{BB962C8B-B14F-4D97-AF65-F5344CB8AC3E}">
        <p14:creationId xmlns:p14="http://schemas.microsoft.com/office/powerpoint/2010/main" val="39036021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879DBF7-106D-46F3-84A9-1E38086F8427}" type="slidenum">
              <a:rPr lang="en-US" smtClean="0"/>
              <a:pPr>
                <a:defRPr/>
              </a:pPr>
              <a:t>40</a:t>
            </a:fld>
            <a:endParaRPr lang="en-US" dirty="0"/>
          </a:p>
        </p:txBody>
      </p:sp>
    </p:spTree>
    <p:extLst>
      <p:ext uri="{BB962C8B-B14F-4D97-AF65-F5344CB8AC3E}">
        <p14:creationId xmlns:p14="http://schemas.microsoft.com/office/powerpoint/2010/main" val="30337577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Project Officer/ Program Analyst overseeing grants awarded to community health centers and other organizations to improve health and achieve health equity through access to quality services, a skilled health workforce and innovative programs.  </a:t>
            </a:r>
            <a:endParaRPr lang="en-US" dirty="0"/>
          </a:p>
        </p:txBody>
      </p:sp>
      <p:sp>
        <p:nvSpPr>
          <p:cNvPr id="4" name="Slide Number Placeholder 3"/>
          <p:cNvSpPr>
            <a:spLocks noGrp="1"/>
          </p:cNvSpPr>
          <p:nvPr>
            <p:ph type="sldNum" sz="quarter" idx="10"/>
          </p:nvPr>
        </p:nvSpPr>
        <p:spPr/>
        <p:txBody>
          <a:bodyPr/>
          <a:lstStyle/>
          <a:p>
            <a:pPr>
              <a:defRPr/>
            </a:pPr>
            <a:fld id="{0879DBF7-106D-46F3-84A9-1E38086F8427}" type="slidenum">
              <a:rPr lang="en-US" smtClean="0"/>
              <a:pPr>
                <a:defRPr/>
              </a:pPr>
              <a:t>44</a:t>
            </a:fld>
            <a:endParaRPr lang="en-US" dirty="0"/>
          </a:p>
        </p:txBody>
      </p:sp>
    </p:spTree>
    <p:extLst>
      <p:ext uri="{BB962C8B-B14F-4D97-AF65-F5344CB8AC3E}">
        <p14:creationId xmlns:p14="http://schemas.microsoft.com/office/powerpoint/2010/main" val="874375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879DBF7-106D-46F3-84A9-1E38086F8427}" type="slidenum">
              <a:rPr lang="en-US" smtClean="0"/>
              <a:pPr>
                <a:defRPr/>
              </a:pPr>
              <a:t>45</a:t>
            </a:fld>
            <a:endParaRPr lang="en-US" dirty="0"/>
          </a:p>
        </p:txBody>
      </p:sp>
    </p:spTree>
    <p:extLst>
      <p:ext uri="{BB962C8B-B14F-4D97-AF65-F5344CB8AC3E}">
        <p14:creationId xmlns:p14="http://schemas.microsoft.com/office/powerpoint/2010/main" val="14052342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879DBF7-106D-46F3-84A9-1E38086F8427}" type="slidenum">
              <a:rPr lang="en-US" smtClean="0"/>
              <a:pPr>
                <a:defRPr/>
              </a:pPr>
              <a:t>46</a:t>
            </a:fld>
            <a:endParaRPr lang="en-US" dirty="0"/>
          </a:p>
        </p:txBody>
      </p:sp>
    </p:spTree>
    <p:extLst>
      <p:ext uri="{BB962C8B-B14F-4D97-AF65-F5344CB8AC3E}">
        <p14:creationId xmlns:p14="http://schemas.microsoft.com/office/powerpoint/2010/main" val="4045009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As the Assistant Secretary for Health (ASH), </a:t>
            </a:r>
            <a:r>
              <a:rPr lang="en-US" dirty="0">
                <a:hlinkClick r:id="rId3"/>
              </a:rPr>
              <a:t>ADM Brett P. </a:t>
            </a:r>
            <a:r>
              <a:rPr lang="en-US" dirty="0" err="1">
                <a:hlinkClick r:id="rId3"/>
              </a:rPr>
              <a:t>Giroir</a:t>
            </a:r>
            <a:r>
              <a:rPr lang="en-US" dirty="0"/>
              <a:t> oversees the USPHS Commissioned Corps, providing it with strategic and policy direction. The ASH serves as the primary advisor to the Secretary of HHS on matters involving the Nation’s public health and science. The ASH runs the Office of the Assistant Secretary for Health (OASH) and helps coordinate the activities of the USPHS agencies on behalf of the Secretary. </a:t>
            </a:r>
            <a:endParaRPr lang="en-US" altLang="en-US" dirty="0">
              <a:ea typeface="ＭＳ Ｐゴシック" pitchFamily="34" charset="-128"/>
            </a:endParaRPr>
          </a:p>
        </p:txBody>
      </p:sp>
      <p:sp>
        <p:nvSpPr>
          <p:cNvPr id="82948" name="Slide Number Placeholder 3"/>
          <p:cNvSpPr txBox="1">
            <a:spLocks noGrp="1"/>
          </p:cNvSpPr>
          <p:nvPr/>
        </p:nvSpPr>
        <p:spPr bwMode="auto">
          <a:xfrm>
            <a:off x="3978390" y="8842707"/>
            <a:ext cx="3043141" cy="46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1" tIns="46656" rIns="93311" bIns="46656" anchor="b"/>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68EC6E21-4506-44C4-AD9E-0341491BD2A2}" type="slidenum">
              <a:rPr lang="en-US" altLang="en-US" sz="1200">
                <a:latin typeface="Tahoma" pitchFamily="34" charset="0"/>
              </a:rPr>
              <a:pPr algn="r" eaLnBrk="1" hangingPunct="1"/>
              <a:t>5</a:t>
            </a:fld>
            <a:endParaRPr lang="en-US" altLang="en-US" sz="1200" dirty="0">
              <a:latin typeface="Tahoma" pitchFamily="34" charset="0"/>
            </a:endParaRPr>
          </a:p>
        </p:txBody>
      </p:sp>
    </p:spTree>
    <p:extLst>
      <p:ext uri="{BB962C8B-B14F-4D97-AF65-F5344CB8AC3E}">
        <p14:creationId xmlns:p14="http://schemas.microsoft.com/office/powerpoint/2010/main" val="344710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Under the supervision of the ASH, the Surgeon General of the USPHS provides operational command of the Commissioned Corps.  As America’s Doctor, Dr. Adams is responsible for communicating the best available scientific information to the public regarding ways to improve personal health and the health of the nation. </a:t>
            </a:r>
            <a:endParaRPr lang="en-US" altLang="en-US" dirty="0">
              <a:ea typeface="ＭＳ Ｐゴシック" pitchFamily="34" charset="-128"/>
            </a:endParaRPr>
          </a:p>
        </p:txBody>
      </p:sp>
      <p:sp>
        <p:nvSpPr>
          <p:cNvPr id="82948" name="Slide Number Placeholder 3"/>
          <p:cNvSpPr txBox="1">
            <a:spLocks noGrp="1"/>
          </p:cNvSpPr>
          <p:nvPr/>
        </p:nvSpPr>
        <p:spPr bwMode="auto">
          <a:xfrm>
            <a:off x="3978390" y="8842707"/>
            <a:ext cx="3043141" cy="46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1" tIns="46656" rIns="93311" bIns="46656" anchor="b"/>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68EC6E21-4506-44C4-AD9E-0341491BD2A2}" type="slidenum">
              <a:rPr lang="en-US" altLang="en-US" sz="1200">
                <a:latin typeface="Tahoma" pitchFamily="34" charset="0"/>
              </a:rPr>
              <a:pPr algn="r" eaLnBrk="1" hangingPunct="1"/>
              <a:t>6</a:t>
            </a:fld>
            <a:endParaRPr lang="en-US" altLang="en-US" sz="1200" dirty="0">
              <a:latin typeface="Tahoma" pitchFamily="34" charset="0"/>
            </a:endParaRPr>
          </a:p>
        </p:txBody>
      </p:sp>
    </p:spTree>
    <p:extLst>
      <p:ext uri="{BB962C8B-B14F-4D97-AF65-F5344CB8AC3E}">
        <p14:creationId xmlns:p14="http://schemas.microsoft.com/office/powerpoint/2010/main" val="1840730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aseline="0" dirty="0">
                <a:ea typeface="ＭＳ Ｐゴシック" pitchFamily="34" charset="-128"/>
              </a:rPr>
              <a:t>There are CPO’s for some Categories within the Corps and they provide recommendations to the SG related to their respective Categories.</a:t>
            </a:r>
            <a:endParaRPr lang="en-US" altLang="en-US" dirty="0">
              <a:ea typeface="ＭＳ Ｐゴシック" pitchFamily="34" charset="-128"/>
            </a:endParaRPr>
          </a:p>
        </p:txBody>
      </p:sp>
      <p:sp>
        <p:nvSpPr>
          <p:cNvPr id="82948" name="Slide Number Placeholder 3"/>
          <p:cNvSpPr txBox="1">
            <a:spLocks noGrp="1"/>
          </p:cNvSpPr>
          <p:nvPr/>
        </p:nvSpPr>
        <p:spPr bwMode="auto">
          <a:xfrm>
            <a:off x="3978390" y="8842707"/>
            <a:ext cx="3043141" cy="46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1" tIns="46656" rIns="93311" bIns="46656" anchor="b"/>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68EC6E21-4506-44C4-AD9E-0341491BD2A2}" type="slidenum">
              <a:rPr lang="en-US" altLang="en-US" sz="1200">
                <a:latin typeface="Tahoma" pitchFamily="34" charset="0"/>
              </a:rPr>
              <a:pPr algn="r" eaLnBrk="1" hangingPunct="1"/>
              <a:t>7</a:t>
            </a:fld>
            <a:endParaRPr lang="en-US" altLang="en-US" sz="1200" dirty="0">
              <a:latin typeface="Tahoma" pitchFamily="34" charset="0"/>
            </a:endParaRPr>
          </a:p>
        </p:txBody>
      </p:sp>
    </p:spTree>
    <p:extLst>
      <p:ext uri="{BB962C8B-B14F-4D97-AF65-F5344CB8AC3E}">
        <p14:creationId xmlns:p14="http://schemas.microsoft.com/office/powerpoint/2010/main" val="2345110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ea typeface="ＭＳ Ｐゴシック" pitchFamily="34" charset="-128"/>
              </a:rPr>
              <a:t>The mission of the Commissioned Corps is to protect, promote, and advance the health and safety of our Nation.</a:t>
            </a:r>
          </a:p>
          <a:p>
            <a:pPr eaLnBrk="1" hangingPunct="1"/>
            <a:endParaRPr lang="en-US" altLang="en-US" dirty="0">
              <a:ea typeface="ＭＳ Ｐゴシック" pitchFamily="34" charset="-128"/>
            </a:endParaRPr>
          </a:p>
          <a:p>
            <a:pPr eaLnBrk="1" hangingPunct="1"/>
            <a:r>
              <a:rPr lang="en-US" altLang="en-US" dirty="0">
                <a:ea typeface="ＭＳ Ｐゴシック" pitchFamily="34" charset="-128"/>
              </a:rPr>
              <a:t>We pursue our mission through:</a:t>
            </a:r>
          </a:p>
          <a:p>
            <a:pPr eaLnBrk="1" hangingPunct="1"/>
            <a:endParaRPr lang="en-US" altLang="en-US" dirty="0">
              <a:ea typeface="ＭＳ Ｐゴシック" pitchFamily="34" charset="-128"/>
            </a:endParaRPr>
          </a:p>
          <a:p>
            <a:pPr eaLnBrk="1" hangingPunct="1">
              <a:buFont typeface="Wingdings" pitchFamily="2" charset="2"/>
              <a:buChar char="Ø"/>
            </a:pPr>
            <a:r>
              <a:rPr lang="en-US" altLang="en-US" dirty="0">
                <a:ea typeface="ＭＳ Ｐゴシック" pitchFamily="34" charset="-128"/>
              </a:rPr>
              <a:t> Rapid and effective response to public health needs</a:t>
            </a:r>
          </a:p>
          <a:p>
            <a:pPr eaLnBrk="1" hangingPunct="1">
              <a:buFont typeface="Wingdings" pitchFamily="2" charset="2"/>
              <a:buChar char="Ø"/>
            </a:pPr>
            <a:r>
              <a:rPr lang="en-US" altLang="en-US" dirty="0">
                <a:ea typeface="ＭＳ Ｐゴシック" pitchFamily="34" charset="-128"/>
              </a:rPr>
              <a:t> Leadership and excellence in public health practices, and</a:t>
            </a:r>
          </a:p>
          <a:p>
            <a:pPr eaLnBrk="1" hangingPunct="1">
              <a:buFont typeface="Wingdings" pitchFamily="2" charset="2"/>
              <a:buChar char="Ø"/>
            </a:pPr>
            <a:r>
              <a:rPr lang="en-US" altLang="en-US" dirty="0">
                <a:ea typeface="ＭＳ Ｐゴシック" pitchFamily="34" charset="-128"/>
              </a:rPr>
              <a:t> Advancement of public health science. </a:t>
            </a:r>
          </a:p>
          <a:p>
            <a:pPr eaLnBrk="1" hangingPunct="1"/>
            <a:endParaRPr lang="en-US" altLang="en-US" dirty="0">
              <a:ea typeface="ＭＳ Ｐゴシック" pitchFamily="34" charset="-128"/>
            </a:endParaRPr>
          </a:p>
          <a:p>
            <a:pPr eaLnBrk="1" hangingPunct="1"/>
            <a:r>
              <a:rPr lang="en-US" altLang="en-US" dirty="0">
                <a:ea typeface="ＭＳ Ｐゴシック" pitchFamily="34" charset="-128"/>
              </a:rPr>
              <a:t>This has been the Public Health Service’s mission and method since 1798, when John Adams—the second President—signed into law the Act for the Relief of Sick and Disabled sailors.</a:t>
            </a:r>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4064" indent="-286179" eaLnBrk="0" hangingPunct="0">
              <a:defRPr>
                <a:solidFill>
                  <a:schemeClr val="tx1"/>
                </a:solidFill>
                <a:latin typeface="Arial" pitchFamily="34" charset="0"/>
                <a:ea typeface="ＭＳ Ｐゴシック" pitchFamily="34" charset="-128"/>
              </a:defRPr>
            </a:lvl2pPr>
            <a:lvl3pPr marL="1144715" indent="-228943" eaLnBrk="0" hangingPunct="0">
              <a:defRPr>
                <a:solidFill>
                  <a:schemeClr val="tx1"/>
                </a:solidFill>
                <a:latin typeface="Arial" pitchFamily="34" charset="0"/>
                <a:ea typeface="ＭＳ Ｐゴシック" pitchFamily="34" charset="-128"/>
              </a:defRPr>
            </a:lvl3pPr>
            <a:lvl4pPr marL="1602600" indent="-228943" eaLnBrk="0" hangingPunct="0">
              <a:defRPr>
                <a:solidFill>
                  <a:schemeClr val="tx1"/>
                </a:solidFill>
                <a:latin typeface="Arial" pitchFamily="34" charset="0"/>
                <a:ea typeface="ＭＳ Ｐゴシック" pitchFamily="34" charset="-128"/>
              </a:defRPr>
            </a:lvl4pPr>
            <a:lvl5pPr marL="2060486" indent="-228943" eaLnBrk="0" hangingPunct="0">
              <a:defRPr>
                <a:solidFill>
                  <a:schemeClr val="tx1"/>
                </a:solidFill>
                <a:latin typeface="Arial" pitchFamily="34" charset="0"/>
                <a:ea typeface="ＭＳ Ｐゴシック" pitchFamily="34" charset="-128"/>
              </a:defRPr>
            </a:lvl5pPr>
            <a:lvl6pPr marL="2518372" indent="-22894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6258" indent="-22894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34144" indent="-22894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92029" indent="-22894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DA642D7-CA66-456B-A651-36BF84AFFB80}" type="slidenum">
              <a:rPr lang="en-US" altLang="en-US" smtClean="0">
                <a:latin typeface="Tahoma" pitchFamily="34" charset="0"/>
              </a:rPr>
              <a:pPr eaLnBrk="1" hangingPunct="1"/>
              <a:t>8</a:t>
            </a:fld>
            <a:endParaRPr lang="en-US" altLang="en-US" dirty="0">
              <a:latin typeface="Tahoma" pitchFamily="34" charset="0"/>
            </a:endParaRPr>
          </a:p>
        </p:txBody>
      </p:sp>
    </p:spTree>
    <p:extLst>
      <p:ext uri="{BB962C8B-B14F-4D97-AF65-F5344CB8AC3E}">
        <p14:creationId xmlns:p14="http://schemas.microsoft.com/office/powerpoint/2010/main" val="3292582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a:lnSpc>
                <a:spcPct val="80000"/>
              </a:lnSpc>
            </a:pPr>
            <a:endParaRPr lang="en-US" altLang="en-US" sz="900" dirty="0">
              <a:ea typeface="ＭＳ Ｐゴシック" pitchFamily="34" charset="-128"/>
            </a:endParaRPr>
          </a:p>
          <a:p>
            <a:pPr>
              <a:lnSpc>
                <a:spcPct val="80000"/>
              </a:lnSpc>
            </a:pPr>
            <a:r>
              <a:rPr lang="en-US" altLang="en-US" sz="900" dirty="0">
                <a:ea typeface="ＭＳ Ｐゴシック" pitchFamily="34" charset="-128"/>
              </a:rPr>
              <a:t>This slide shows a selection</a:t>
            </a:r>
            <a:r>
              <a:rPr lang="en-US" altLang="en-US" sz="900" baseline="0" dirty="0">
                <a:ea typeface="ＭＳ Ｐゴシック" pitchFamily="34" charset="-128"/>
              </a:rPr>
              <a:t> of the Agencies that employ Commissioned Corps officers.  </a:t>
            </a:r>
            <a:r>
              <a:rPr lang="en-US" altLang="en-US" sz="900" dirty="0">
                <a:ea typeface="ＭＳ Ｐゴシック" pitchFamily="34" charset="-128"/>
              </a:rPr>
              <a:t>Commissioned Corps officers serve throughout the U.S. Department of Health and Human Services and also with some Federal agencies outside of the Department.  </a:t>
            </a:r>
          </a:p>
          <a:p>
            <a:pPr>
              <a:lnSpc>
                <a:spcPct val="80000"/>
              </a:lnSpc>
            </a:pPr>
            <a:endParaRPr lang="en-US" altLang="en-US" sz="900" dirty="0">
              <a:ea typeface="ＭＳ Ｐゴシック" pitchFamily="34" charset="-128"/>
            </a:endParaRPr>
          </a:p>
          <a:p>
            <a:pPr>
              <a:lnSpc>
                <a:spcPct val="80000"/>
              </a:lnSpc>
            </a:pPr>
            <a:r>
              <a:rPr lang="en-US" altLang="en-US" sz="900" dirty="0">
                <a:ea typeface="ＭＳ Ｐゴシック" pitchFamily="34" charset="-128"/>
              </a:rPr>
              <a:t>Corps officers are stationed</a:t>
            </a:r>
            <a:r>
              <a:rPr lang="en-US" altLang="en-US" sz="900" baseline="0" dirty="0">
                <a:ea typeface="ＭＳ Ｐゴシック" pitchFamily="34" charset="-128"/>
              </a:rPr>
              <a:t> at a number of various </a:t>
            </a:r>
            <a:r>
              <a:rPr lang="en-US" altLang="en-US" sz="900" dirty="0">
                <a:ea typeface="ＭＳ Ｐゴシック" pitchFamily="34" charset="-128"/>
              </a:rPr>
              <a:t>Federal agencies and programs that are involved in public health. These agencies include</a:t>
            </a:r>
            <a:r>
              <a:rPr lang="en-US" altLang="en-US" sz="900" baseline="0" dirty="0">
                <a:ea typeface="ＭＳ Ｐゴシック" pitchFamily="34" charset="-128"/>
              </a:rPr>
              <a:t> Indian Health Service, Bureau of Prisons, Food and Drug Administration, </a:t>
            </a:r>
            <a:r>
              <a:rPr lang="en-US" altLang="en-US" sz="900" dirty="0">
                <a:ea typeface="ＭＳ Ｐゴシック" pitchFamily="34" charset="-128"/>
              </a:rPr>
              <a:t>Centers for Disease Control and Prevention,</a:t>
            </a:r>
            <a:r>
              <a:rPr lang="en-US" altLang="en-US" sz="900" baseline="0" dirty="0">
                <a:ea typeface="ＭＳ Ｐゴシック" pitchFamily="34" charset="-128"/>
              </a:rPr>
              <a:t> and the </a:t>
            </a:r>
            <a:r>
              <a:rPr lang="en-US" altLang="en-US" sz="900" dirty="0">
                <a:ea typeface="ＭＳ Ｐゴシック" pitchFamily="34" charset="-128"/>
              </a:rPr>
              <a:t>National Institutes of Health.</a:t>
            </a:r>
          </a:p>
          <a:p>
            <a:pPr>
              <a:lnSpc>
                <a:spcPct val="80000"/>
              </a:lnSpc>
            </a:pPr>
            <a:endParaRPr lang="en-US" altLang="en-US" sz="900" dirty="0">
              <a:ea typeface="ＭＳ Ｐゴシック" pitchFamily="34" charset="-128"/>
            </a:endParaRPr>
          </a:p>
          <a:p>
            <a:pPr eaLnBrk="1" hangingPunct="1">
              <a:lnSpc>
                <a:spcPct val="80000"/>
              </a:lnSpc>
              <a:spcBef>
                <a:spcPct val="0"/>
              </a:spcBef>
            </a:pPr>
            <a:r>
              <a:rPr lang="en-US" altLang="en-US" sz="900" dirty="0">
                <a:ea typeface="ＭＳ Ｐゴシック" pitchFamily="34" charset="-128"/>
              </a:rPr>
              <a:t>For example, at the Indian Health Service, Commissioned Corps officers provide health care to American Indian and Alaska Native populations. This service may take our officers to the remote areas of our country.</a:t>
            </a:r>
          </a:p>
          <a:p>
            <a:pPr eaLnBrk="1" hangingPunct="1">
              <a:lnSpc>
                <a:spcPct val="80000"/>
              </a:lnSpc>
              <a:spcBef>
                <a:spcPct val="0"/>
              </a:spcBef>
            </a:pPr>
            <a:endParaRPr lang="en-US" altLang="en-US" sz="900" dirty="0">
              <a:ea typeface="ＭＳ Ｐゴシック" pitchFamily="34" charset="-128"/>
            </a:endParaRPr>
          </a:p>
          <a:p>
            <a:pPr eaLnBrk="1" hangingPunct="1">
              <a:lnSpc>
                <a:spcPct val="80000"/>
              </a:lnSpc>
              <a:spcBef>
                <a:spcPct val="0"/>
              </a:spcBef>
            </a:pPr>
            <a:endParaRPr lang="en-US" altLang="en-US" sz="900" dirty="0">
              <a:ea typeface="ＭＳ Ｐゴシック" pitchFamily="34" charset="-128"/>
            </a:endParaRPr>
          </a:p>
          <a:p>
            <a:pPr eaLnBrk="1" hangingPunct="1">
              <a:lnSpc>
                <a:spcPct val="80000"/>
              </a:lnSpc>
              <a:spcBef>
                <a:spcPct val="0"/>
              </a:spcBef>
            </a:pPr>
            <a:r>
              <a:rPr lang="en-US" altLang="en-US" sz="900" dirty="0">
                <a:ea typeface="ＭＳ Ｐゴシック" pitchFamily="34" charset="-128"/>
              </a:rPr>
              <a:t>Other examples listed</a:t>
            </a:r>
            <a:r>
              <a:rPr lang="en-US" altLang="en-US" sz="900" baseline="0" dirty="0">
                <a:ea typeface="ＭＳ Ｐゴシック" pitchFamily="34" charset="-128"/>
              </a:rPr>
              <a:t>:  </a:t>
            </a:r>
          </a:p>
          <a:p>
            <a:pPr eaLnBrk="1" hangingPunct="1">
              <a:lnSpc>
                <a:spcPct val="80000"/>
              </a:lnSpc>
              <a:spcBef>
                <a:spcPct val="0"/>
              </a:spcBef>
            </a:pPr>
            <a:endParaRPr lang="en-US" altLang="en-US" sz="900" baseline="0" dirty="0">
              <a:ea typeface="ＭＳ Ｐゴシック" pitchFamily="34" charset="-128"/>
            </a:endParaRPr>
          </a:p>
          <a:p>
            <a:pPr eaLnBrk="1" hangingPunct="1">
              <a:lnSpc>
                <a:spcPct val="80000"/>
              </a:lnSpc>
              <a:spcBef>
                <a:spcPct val="0"/>
              </a:spcBef>
            </a:pPr>
            <a:r>
              <a:rPr lang="en-US" altLang="en-US" sz="900" dirty="0">
                <a:ea typeface="ＭＳ Ｐゴシック" pitchFamily="34" charset="-128"/>
              </a:rPr>
              <a:t>At the Centers for Disease Control and Prevention, some Commissioned Corps officers conduct and report on disease surveillance activities.</a:t>
            </a:r>
          </a:p>
          <a:p>
            <a:pPr eaLnBrk="1" hangingPunct="1">
              <a:lnSpc>
                <a:spcPct val="80000"/>
              </a:lnSpc>
              <a:spcBef>
                <a:spcPct val="0"/>
              </a:spcBef>
            </a:pPr>
            <a:endParaRPr lang="en-US" altLang="en-US" sz="900" dirty="0">
              <a:ea typeface="ＭＳ Ｐゴシック" pitchFamily="34" charset="-128"/>
            </a:endParaRPr>
          </a:p>
          <a:p>
            <a:pPr eaLnBrk="1" hangingPunct="1">
              <a:lnSpc>
                <a:spcPct val="80000"/>
              </a:lnSpc>
              <a:spcBef>
                <a:spcPct val="0"/>
              </a:spcBef>
            </a:pPr>
            <a:r>
              <a:rPr lang="en-US" altLang="en-US" sz="900" dirty="0">
                <a:ea typeface="ＭＳ Ｐゴシック" pitchFamily="34" charset="-128"/>
              </a:rPr>
              <a:t>At the Bureau of Prisons, Commissioned Corps officers work for the Health Services Division and provide and manage a variety of physical and mental health care services. </a:t>
            </a:r>
          </a:p>
          <a:p>
            <a:pPr eaLnBrk="1" hangingPunct="1">
              <a:lnSpc>
                <a:spcPct val="80000"/>
              </a:lnSpc>
              <a:spcBef>
                <a:spcPct val="0"/>
              </a:spcBef>
            </a:pPr>
            <a:endParaRPr lang="en-US" altLang="en-US" sz="900" dirty="0">
              <a:ea typeface="ＭＳ Ｐゴシック" pitchFamily="34" charset="-128"/>
            </a:endParaRPr>
          </a:p>
          <a:p>
            <a:pPr eaLnBrk="1" hangingPunct="1">
              <a:lnSpc>
                <a:spcPct val="80000"/>
              </a:lnSpc>
              <a:spcBef>
                <a:spcPct val="0"/>
              </a:spcBef>
            </a:pPr>
            <a:r>
              <a:rPr lang="en-US" altLang="en-US" sz="900" dirty="0">
                <a:ea typeface="ＭＳ Ｐゴシック" pitchFamily="34" charset="-128"/>
              </a:rPr>
              <a:t>At the Environmental Protection Agency, Commissioned Corps officers write and implement safe drinking regulations, and conduct waste management programs to contain contamination to public water systems.</a:t>
            </a:r>
          </a:p>
          <a:p>
            <a:pPr eaLnBrk="1" hangingPunct="1">
              <a:lnSpc>
                <a:spcPct val="80000"/>
              </a:lnSpc>
              <a:spcBef>
                <a:spcPct val="0"/>
              </a:spcBef>
            </a:pPr>
            <a:endParaRPr lang="en-US" altLang="en-US" sz="900" dirty="0">
              <a:ea typeface="ＭＳ Ｐゴシック" pitchFamily="34" charset="-128"/>
            </a:endParaRPr>
          </a:p>
          <a:p>
            <a:pPr>
              <a:lnSpc>
                <a:spcPct val="80000"/>
              </a:lnSpc>
            </a:pPr>
            <a:r>
              <a:rPr lang="en-US" altLang="en-US" sz="900" dirty="0">
                <a:ea typeface="ＭＳ Ｐゴシック" pitchFamily="34" charset="-128"/>
              </a:rPr>
              <a:t>At the Food and Drug Administration, Commissioned Corps officers ensure the safety and effectiveness of drugs and medical devices, work on new drug applications and adverse reaction reports, function as field inspectors and consumer safety officers, and serve on expert advisory committees and review panels.</a:t>
            </a:r>
          </a:p>
          <a:p>
            <a:pPr eaLnBrk="1" hangingPunct="1">
              <a:lnSpc>
                <a:spcPct val="80000"/>
              </a:lnSpc>
              <a:spcBef>
                <a:spcPct val="0"/>
              </a:spcBef>
            </a:pPr>
            <a:endParaRPr lang="en-US" altLang="en-US" sz="900" dirty="0">
              <a:ea typeface="ＭＳ Ｐゴシック" pitchFamily="34" charset="-128"/>
            </a:endParaRPr>
          </a:p>
          <a:p>
            <a:pPr eaLnBrk="1" hangingPunct="1">
              <a:lnSpc>
                <a:spcPct val="80000"/>
              </a:lnSpc>
              <a:spcBef>
                <a:spcPct val="0"/>
              </a:spcBef>
            </a:pPr>
            <a:r>
              <a:rPr lang="en-US" altLang="en-US" sz="900" dirty="0">
                <a:ea typeface="ＭＳ Ｐゴシック" pitchFamily="34" charset="-128"/>
              </a:rPr>
              <a:t>At the Immigration and Customs Enforcement within the Department of Homeland Security, which administers the Nation's immigration laws, Commissioned Corps officers are assigned to the Division of Immigration Health Services. We provide medical consultation and technical assistance about detainees' health care, provide medical escorts for international and domestic air transport operations, and deploy medical teams on domestic and international missions.</a:t>
            </a:r>
          </a:p>
          <a:p>
            <a:pPr eaLnBrk="1" hangingPunct="1">
              <a:lnSpc>
                <a:spcPct val="80000"/>
              </a:lnSpc>
              <a:spcBef>
                <a:spcPct val="0"/>
              </a:spcBef>
            </a:pPr>
            <a:r>
              <a:rPr lang="en-US" altLang="en-US" sz="900" dirty="0">
                <a:ea typeface="ＭＳ Ｐゴシック" pitchFamily="34" charset="-128"/>
              </a:rPr>
              <a:t/>
            </a:r>
            <a:br>
              <a:rPr lang="en-US" altLang="en-US" sz="900" dirty="0">
                <a:ea typeface="ＭＳ Ｐゴシック" pitchFamily="34" charset="-128"/>
              </a:rPr>
            </a:br>
            <a:r>
              <a:rPr lang="en-US" altLang="en-US" sz="900" dirty="0">
                <a:ea typeface="ＭＳ Ｐゴシック" pitchFamily="34" charset="-128"/>
              </a:rPr>
              <a:t>At the National Institutes of Health, Commissioned Corps officers plan, support, and direct clinical research programs.</a:t>
            </a:r>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4064" indent="-286179" eaLnBrk="0" hangingPunct="0">
              <a:defRPr>
                <a:solidFill>
                  <a:schemeClr val="tx1"/>
                </a:solidFill>
                <a:latin typeface="Arial" pitchFamily="34" charset="0"/>
                <a:ea typeface="ＭＳ Ｐゴシック" pitchFamily="34" charset="-128"/>
              </a:defRPr>
            </a:lvl2pPr>
            <a:lvl3pPr marL="1144715" indent="-228943" eaLnBrk="0" hangingPunct="0">
              <a:defRPr>
                <a:solidFill>
                  <a:schemeClr val="tx1"/>
                </a:solidFill>
                <a:latin typeface="Arial" pitchFamily="34" charset="0"/>
                <a:ea typeface="ＭＳ Ｐゴシック" pitchFamily="34" charset="-128"/>
              </a:defRPr>
            </a:lvl3pPr>
            <a:lvl4pPr marL="1602600" indent="-228943" eaLnBrk="0" hangingPunct="0">
              <a:defRPr>
                <a:solidFill>
                  <a:schemeClr val="tx1"/>
                </a:solidFill>
                <a:latin typeface="Arial" pitchFamily="34" charset="0"/>
                <a:ea typeface="ＭＳ Ｐゴシック" pitchFamily="34" charset="-128"/>
              </a:defRPr>
            </a:lvl4pPr>
            <a:lvl5pPr marL="2060486" indent="-228943" eaLnBrk="0" hangingPunct="0">
              <a:defRPr>
                <a:solidFill>
                  <a:schemeClr val="tx1"/>
                </a:solidFill>
                <a:latin typeface="Arial" pitchFamily="34" charset="0"/>
                <a:ea typeface="ＭＳ Ｐゴシック" pitchFamily="34" charset="-128"/>
              </a:defRPr>
            </a:lvl5pPr>
            <a:lvl6pPr marL="2518372" indent="-22894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6258" indent="-22894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34144" indent="-22894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92029" indent="-22894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AC16B653-5E6F-4C96-8FFB-48EA81EEB8BB}" type="slidenum">
              <a:rPr lang="en-US" altLang="en-US" smtClean="0">
                <a:latin typeface="Tahoma" pitchFamily="34" charset="0"/>
              </a:rPr>
              <a:pPr eaLnBrk="1" hangingPunct="1"/>
              <a:t>9</a:t>
            </a:fld>
            <a:endParaRPr lang="en-US" altLang="en-US" dirty="0">
              <a:latin typeface="Tahoma" pitchFamily="34" charset="0"/>
            </a:endParaRPr>
          </a:p>
        </p:txBody>
      </p:sp>
    </p:spTree>
    <p:extLst>
      <p:ext uri="{BB962C8B-B14F-4D97-AF65-F5344CB8AC3E}">
        <p14:creationId xmlns:p14="http://schemas.microsoft.com/office/powerpoint/2010/main" val="2634261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r>
              <a:rPr lang="en-US" altLang="en-US" sz="1000" dirty="0">
                <a:latin typeface="Tahoma" pitchFamily="34" charset="0"/>
                <a:ea typeface="ＭＳ Ｐゴシック" pitchFamily="34" charset="-128"/>
              </a:rPr>
              <a:t>Clarify</a:t>
            </a:r>
            <a:r>
              <a:rPr lang="en-US" altLang="en-US" sz="1000" baseline="0" dirty="0">
                <a:latin typeface="Tahoma" pitchFamily="34" charset="0"/>
                <a:ea typeface="ＭＳ Ｐゴシック" pitchFamily="34" charset="-128"/>
              </a:rPr>
              <a:t> this map is domestically assigned officers but we also have officers around the world too. </a:t>
            </a:r>
            <a:r>
              <a:rPr lang="en-US" altLang="en-US" sz="1000" baseline="0">
                <a:latin typeface="Tahoma" pitchFamily="34" charset="0"/>
                <a:ea typeface="ＭＳ Ｐゴシック" pitchFamily="34" charset="-128"/>
              </a:rPr>
              <a:t>Link to map: </a:t>
            </a:r>
            <a:r>
              <a:rPr lang="en-US" sz="1200" u="sng" kern="1200">
                <a:solidFill>
                  <a:schemeClr val="tx1"/>
                </a:solidFill>
                <a:effectLst/>
                <a:latin typeface="Tahoma" pitchFamily="34" charset="0"/>
                <a:ea typeface="ＭＳ Ｐゴシック" pitchFamily="-105" charset="-128"/>
                <a:cs typeface="ＭＳ Ｐゴシック" pitchFamily="-105" charset="-128"/>
                <a:hlinkClick r:id="rId3"/>
              </a:rPr>
              <a:t>https</a:t>
            </a:r>
            <a:r>
              <a:rPr lang="en-US" sz="1200" u="sng" kern="1200" dirty="0">
                <a:solidFill>
                  <a:schemeClr val="tx1"/>
                </a:solidFill>
                <a:effectLst/>
                <a:latin typeface="Tahoma" pitchFamily="34" charset="0"/>
                <a:ea typeface="ＭＳ Ｐゴシック" pitchFamily="-105" charset="-128"/>
                <a:cs typeface="ＭＳ Ｐゴシック" pitchFamily="-105" charset="-128"/>
                <a:hlinkClick r:id="rId3"/>
              </a:rPr>
              <a:t>://usphs.gov/aboutus/agencies/dutystationmap.aspx</a:t>
            </a:r>
            <a:endParaRPr lang="en-US" altLang="en-US" sz="1000" dirty="0">
              <a:latin typeface="Tahoma" pitchFamily="34" charset="0"/>
              <a:ea typeface="ＭＳ Ｐゴシック" pitchFamily="34" charset="-128"/>
            </a:endParaRPr>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F6643C7B-EC24-4ADD-B645-1718AA1C1795}" type="slidenum">
              <a:rPr lang="en-US" altLang="en-US" smtClean="0">
                <a:latin typeface="Tahoma" pitchFamily="34" charset="0"/>
              </a:rPr>
              <a:pPr eaLnBrk="1" hangingPunct="1"/>
              <a:t>10</a:t>
            </a:fld>
            <a:endParaRPr lang="en-US" altLang="en-US" dirty="0">
              <a:latin typeface="Tahoma" pitchFamily="34" charset="0"/>
            </a:endParaRPr>
          </a:p>
        </p:txBody>
      </p:sp>
    </p:spTree>
    <p:extLst>
      <p:ext uri="{BB962C8B-B14F-4D97-AF65-F5344CB8AC3E}">
        <p14:creationId xmlns:p14="http://schemas.microsoft.com/office/powerpoint/2010/main" val="8563888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8.wmf"/><Relationship Id="rId4" Type="http://schemas.openxmlformats.org/officeDocument/2006/relationships/image" Target="../media/image7.w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4.jpeg"/><Relationship Id="rId4"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8.wmf"/><Relationship Id="rId4" Type="http://schemas.openxmlformats.org/officeDocument/2006/relationships/image" Target="../media/image7.w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txBox="1">
            <a:spLocks/>
          </p:cNvSpPr>
          <p:nvPr userDrawn="1"/>
        </p:nvSpPr>
        <p:spPr bwMode="auto">
          <a:xfrm>
            <a:off x="304800" y="6248400"/>
            <a:ext cx="1600200" cy="304800"/>
          </a:xfrm>
          <a:prstGeom prst="rect">
            <a:avLst/>
          </a:prstGeom>
          <a:noFill/>
          <a:ln>
            <a:noFill/>
          </a:ln>
          <a:extLst/>
        </p:spPr>
        <p:txBody>
          <a:bodyPr anchor="ct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sz="1300" dirty="0">
                <a:solidFill>
                  <a:srgbClr val="A0001B"/>
                </a:solidFill>
                <a:latin typeface="Arial Narrow Bold" charset="0"/>
                <a:cs typeface="Arial Narrow Bold" charset="0"/>
              </a:rPr>
              <a:t>WWW.USPHS.GOV</a:t>
            </a:r>
          </a:p>
        </p:txBody>
      </p:sp>
      <p:pic>
        <p:nvPicPr>
          <p:cNvPr id="3" name="Picture 4"/>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35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userDrawn="1"/>
        </p:nvGrpSpPr>
        <p:grpSpPr>
          <a:xfrm>
            <a:off x="990600" y="5974080"/>
            <a:ext cx="3873137" cy="579120"/>
            <a:chOff x="990600" y="5974080"/>
            <a:chExt cx="3873137" cy="579120"/>
          </a:xfrm>
        </p:grpSpPr>
        <p:pic>
          <p:nvPicPr>
            <p:cNvPr id="7"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023257" y="5974080"/>
              <a:ext cx="384048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990600" y="6370320"/>
              <a:ext cx="2651760" cy="1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75429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357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lgn="l">
              <a:defRPr sz="2600" b="1">
                <a:solidFill>
                  <a:srgbClr val="002D52"/>
                </a:solidFill>
                <a:latin typeface="Univers Condensed"/>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a:latin typeface="Tahoma" pitchFamily="34" charset="0"/>
              </a:defRPr>
            </a:lvl1pPr>
            <a:lvl2pPr>
              <a:defRPr>
                <a:latin typeface="Tahoma" pitchFamily="34" charset="0"/>
              </a:defRPr>
            </a:lvl2pPr>
            <a:lvl3pPr>
              <a:defRPr>
                <a:latin typeface="Tahoma" pitchFamily="34" charset="0"/>
              </a:defRPr>
            </a:lvl3pPr>
            <a:lvl4pPr>
              <a:defRPr>
                <a:latin typeface="Tahoma" pitchFamily="34" charset="0"/>
              </a:defRPr>
            </a:lvl4pPr>
            <a:lvl5pPr>
              <a:defRPr>
                <a:latin typeface="Tahom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6863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364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350" y="4763"/>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Commissioned_Corps_logo_color.wmf"/>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57200" y="457200"/>
            <a:ext cx="561975"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USPHS_logo_blue02.wmf"/>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143000" y="455613"/>
            <a:ext cx="66516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descr="HHS_Eagle_logo_white.wmf"/>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941513" y="457200"/>
            <a:ext cx="649287"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userDrawn="1"/>
        </p:nvSpPr>
        <p:spPr bwMode="auto">
          <a:xfrm>
            <a:off x="381000" y="1219200"/>
            <a:ext cx="5943600" cy="1066800"/>
          </a:xfrm>
          <a:prstGeom prst="rect">
            <a:avLst/>
          </a:prstGeom>
          <a:noFill/>
          <a:ln w="9525">
            <a:noFill/>
            <a:miter lim="800000"/>
            <a:headEnd/>
            <a:tailEnd/>
          </a:ln>
        </p:spPr>
        <p:txBody>
          <a:bodyPr>
            <a:normAutofit lnSpcReduction="10000"/>
          </a:bodyPr>
          <a:lstStyle/>
          <a:p>
            <a:pPr fontAlgn="auto">
              <a:lnSpc>
                <a:spcPct val="120000"/>
              </a:lnSpc>
              <a:spcAft>
                <a:spcPts val="0"/>
              </a:spcAft>
              <a:defRPr/>
            </a:pPr>
            <a:r>
              <a:rPr lang="en-US" sz="2200" dirty="0">
                <a:solidFill>
                  <a:prstClr val="white"/>
                </a:solidFill>
                <a:latin typeface="Univers Condensed" pitchFamily="34" charset="0"/>
              </a:rPr>
              <a:t>U.S. PUBLIC HEALTH SERVICE</a:t>
            </a:r>
          </a:p>
          <a:p>
            <a:pPr fontAlgn="auto">
              <a:lnSpc>
                <a:spcPct val="120000"/>
              </a:lnSpc>
              <a:spcAft>
                <a:spcPts val="0"/>
              </a:spcAft>
              <a:defRPr/>
            </a:pPr>
            <a:r>
              <a:rPr lang="en-US" sz="3800" b="1" dirty="0">
                <a:solidFill>
                  <a:prstClr val="white"/>
                </a:solidFill>
                <a:latin typeface="Univers Condensed" pitchFamily="34" charset="0"/>
              </a:rPr>
              <a:t>COMMISSIONED CORPS</a:t>
            </a:r>
          </a:p>
        </p:txBody>
      </p:sp>
      <p:sp>
        <p:nvSpPr>
          <p:cNvPr id="10" name="Title 1"/>
          <p:cNvSpPr>
            <a:spLocks noGrp="1"/>
          </p:cNvSpPr>
          <p:nvPr>
            <p:ph type="title"/>
          </p:nvPr>
        </p:nvSpPr>
        <p:spPr>
          <a:xfrm>
            <a:off x="381000" y="2438400"/>
            <a:ext cx="8229600" cy="2667000"/>
          </a:xfrm>
          <a:prstGeom prst="rect">
            <a:avLst/>
          </a:prstGeom>
        </p:spPr>
        <p:txBody>
          <a:bodyPr vert="horz"/>
          <a:lstStyle>
            <a:lvl1pPr algn="l">
              <a:defRPr sz="5000">
                <a:solidFill>
                  <a:srgbClr val="FFC000"/>
                </a:solidFill>
                <a:latin typeface="Tahoma" pitchFamily="34" charset="0"/>
              </a:defRPr>
            </a:lvl1pPr>
          </a:lstStyle>
          <a:p>
            <a:r>
              <a:rPr lang="en-US" dirty="0"/>
              <a:t>Click to edit Master title style</a:t>
            </a:r>
          </a:p>
        </p:txBody>
      </p:sp>
    </p:spTree>
    <p:extLst>
      <p:ext uri="{BB962C8B-B14F-4D97-AF65-F5344CB8AC3E}">
        <p14:creationId xmlns:p14="http://schemas.microsoft.com/office/powerpoint/2010/main" val="1049992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4" name="Title 1"/>
          <p:cNvSpPr txBox="1">
            <a:spLocks/>
          </p:cNvSpPr>
          <p:nvPr userDrawn="1"/>
        </p:nvSpPr>
        <p:spPr>
          <a:xfrm>
            <a:off x="685800" y="2130425"/>
            <a:ext cx="7772400" cy="1470025"/>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dirty="0">
                <a:solidFill>
                  <a:prstClr val="black"/>
                </a:solidFill>
                <a:latin typeface="Tahoma" pitchFamily="34" charset="0"/>
              </a:rPr>
              <a:t>Click to edit Master title style</a:t>
            </a:r>
          </a:p>
        </p:txBody>
      </p:sp>
      <p:sp>
        <p:nvSpPr>
          <p:cNvPr id="5" name="Subtitle 2"/>
          <p:cNvSpPr txBox="1">
            <a:spLocks/>
          </p:cNvSpPr>
          <p:nvPr userDrawn="1"/>
        </p:nvSpPr>
        <p:spPr>
          <a:xfrm>
            <a:off x="1371600" y="3886200"/>
            <a:ext cx="6400800" cy="1752600"/>
          </a:xfrm>
          <a:prstGeom prst="rect">
            <a:avLst/>
          </a:prstGeom>
        </p:spPr>
        <p:txBody>
          <a:bodyPr>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defRPr/>
            </a:pPr>
            <a:r>
              <a:rPr lang="en-US" dirty="0">
                <a:solidFill>
                  <a:prstClr val="black">
                    <a:tint val="75000"/>
                  </a:prstClr>
                </a:solidFill>
                <a:latin typeface="Tahoma" pitchFamily="34" charset="0"/>
              </a:rPr>
              <a:t>Click to edit Master subtitle style</a:t>
            </a:r>
          </a:p>
        </p:txBody>
      </p:sp>
      <p:sp>
        <p:nvSpPr>
          <p:cNvPr id="6" name="Date Placeholder 3"/>
          <p:cNvSpPr txBox="1">
            <a:spLocks/>
          </p:cNvSpPr>
          <p:nvPr userDrawn="1"/>
        </p:nvSpPr>
        <p:spPr>
          <a:xfrm>
            <a:off x="457200" y="6356350"/>
            <a:ext cx="2133600" cy="365125"/>
          </a:xfrm>
          <a:prstGeom prst="rect">
            <a:avLst/>
          </a:prstGeom>
        </p:spPr>
        <p:txBody>
          <a:bodyPr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F24ECFD-BC93-47B2-A2F2-C786B042E7D8}" type="datetimeFigureOut">
              <a:rPr lang="en-US" smtClean="0">
                <a:solidFill>
                  <a:prstClr val="black">
                    <a:tint val="75000"/>
                  </a:prstClr>
                </a:solidFill>
                <a:latin typeface="Tahoma" pitchFamily="34" charset="0"/>
              </a:rPr>
              <a:pPr fontAlgn="auto">
                <a:spcBef>
                  <a:spcPts val="0"/>
                </a:spcBef>
                <a:spcAft>
                  <a:spcPts val="0"/>
                </a:spcAft>
                <a:defRPr/>
              </a:pPr>
              <a:t>11/27/2018</a:t>
            </a:fld>
            <a:endParaRPr lang="en-US" dirty="0">
              <a:solidFill>
                <a:prstClr val="black">
                  <a:tint val="75000"/>
                </a:prstClr>
              </a:solidFill>
              <a:latin typeface="Tahoma" pitchFamily="34" charset="0"/>
            </a:endParaRPr>
          </a:p>
        </p:txBody>
      </p:sp>
      <p:sp>
        <p:nvSpPr>
          <p:cNvPr id="7" name="Slide Number Placeholder 5"/>
          <p:cNvSpPr txBox="1">
            <a:spLocks/>
          </p:cNvSpPr>
          <p:nvPr userDrawn="1"/>
        </p:nvSpPr>
        <p:spPr>
          <a:xfrm>
            <a:off x="6553200" y="6356350"/>
            <a:ext cx="2133600" cy="365125"/>
          </a:xfrm>
          <a:prstGeom prst="rect">
            <a:avLst/>
          </a:prstGeom>
        </p:spPr>
        <p:txBody>
          <a:bodyPr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ADB6B691-C2D6-41FD-ABD2-117A72D04606}" type="slidenum">
              <a:rPr lang="en-US" smtClean="0">
                <a:solidFill>
                  <a:prstClr val="black">
                    <a:tint val="75000"/>
                  </a:prstClr>
                </a:solidFill>
                <a:latin typeface="Tahoma" pitchFamily="34" charset="0"/>
              </a:rPr>
              <a:pPr fontAlgn="auto">
                <a:spcBef>
                  <a:spcPts val="0"/>
                </a:spcBef>
                <a:spcAft>
                  <a:spcPts val="0"/>
                </a:spcAft>
                <a:defRPr/>
              </a:pPr>
              <a:t>‹#›</a:t>
            </a:fld>
            <a:endParaRPr lang="en-US" dirty="0">
              <a:solidFill>
                <a:prstClr val="black">
                  <a:tint val="75000"/>
                </a:prstClr>
              </a:solidFill>
              <a:latin typeface="Tahoma" pitchFamily="34" charset="0"/>
            </a:endParaRPr>
          </a:p>
        </p:txBody>
      </p:sp>
      <p:pic>
        <p:nvPicPr>
          <p:cNvPr id="8" name="Picture 8" descr="USPHS_Cover_121311.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2102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Public Health Service_4c_PHS Logo 2x2.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286000" y="1524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362199" y="2974657"/>
            <a:ext cx="6253683" cy="911543"/>
          </a:xfrm>
          <a:prstGeom prst="rect">
            <a:avLst/>
          </a:prstGeom>
        </p:spPr>
        <p:txBody>
          <a:bodyPr lIns="0" tIns="0" rIns="0" bIns="0" anchor="t">
            <a:normAutofit/>
          </a:bodyPr>
          <a:lstStyle>
            <a:lvl1pPr algn="l">
              <a:defRPr sz="3200" b="1" i="0">
                <a:solidFill>
                  <a:schemeClr val="accent2"/>
                </a:solidFill>
                <a:latin typeface="Arial Narrow"/>
                <a:cs typeface="Arial Narrow"/>
              </a:defRPr>
            </a:lvl1pPr>
          </a:lstStyle>
          <a:p>
            <a:r>
              <a:rPr lang="en-US" dirty="0"/>
              <a:t>Click to edit Master title style</a:t>
            </a:r>
          </a:p>
        </p:txBody>
      </p:sp>
      <p:sp>
        <p:nvSpPr>
          <p:cNvPr id="3" name="Subtitle 2"/>
          <p:cNvSpPr>
            <a:spLocks noGrp="1"/>
          </p:cNvSpPr>
          <p:nvPr>
            <p:ph type="subTitle" idx="1"/>
          </p:nvPr>
        </p:nvSpPr>
        <p:spPr>
          <a:xfrm>
            <a:off x="2362200" y="4136110"/>
            <a:ext cx="6253682" cy="584901"/>
          </a:xfrm>
          <a:prstGeom prst="rect">
            <a:avLst/>
          </a:prstGeom>
        </p:spPr>
        <p:txBody>
          <a:bodyPr lIns="0" tIns="0" bIns="0">
            <a:normAutofit/>
          </a:bodyPr>
          <a:lstStyle>
            <a:lvl1pPr marL="0" indent="0" algn="l">
              <a:buNone/>
              <a:defRPr sz="2800" b="1" i="1">
                <a:solidFill>
                  <a:schemeClr val="accent1"/>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1" name="Picture 6"/>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990600" y="6118860"/>
            <a:ext cx="3840480"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bwMode="auto">
          <a:xfrm>
            <a:off x="990600" y="6370320"/>
            <a:ext cx="2651760" cy="1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9798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944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860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lgn="l">
              <a:defRPr sz="2600" b="1">
                <a:solidFill>
                  <a:srgbClr val="002D52"/>
                </a:solidFill>
                <a:latin typeface="Univers Condensed"/>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a:latin typeface="Tahoma" pitchFamily="34" charset="0"/>
              </a:defRPr>
            </a:lvl1pPr>
            <a:lvl2pPr>
              <a:defRPr>
                <a:latin typeface="Tahoma" pitchFamily="34" charset="0"/>
              </a:defRPr>
            </a:lvl2pPr>
            <a:lvl3pPr>
              <a:defRPr>
                <a:latin typeface="Tahoma" pitchFamily="34" charset="0"/>
              </a:defRPr>
            </a:lvl3pPr>
            <a:lvl4pPr>
              <a:defRPr>
                <a:latin typeface="Tahoma" pitchFamily="34" charset="0"/>
              </a:defRPr>
            </a:lvl4pPr>
            <a:lvl5pPr>
              <a:defRPr>
                <a:latin typeface="Tahom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84052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70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350" y="4763"/>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Commissioned_Corps_logo_color.wmf"/>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57200" y="457200"/>
            <a:ext cx="561975"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USPHS_logo_blue02.wmf"/>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143000" y="455613"/>
            <a:ext cx="66516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descr="HHS_Eagle_logo_white.wmf"/>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941513" y="457200"/>
            <a:ext cx="649287"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userDrawn="1"/>
        </p:nvSpPr>
        <p:spPr bwMode="auto">
          <a:xfrm>
            <a:off x="381000" y="1219200"/>
            <a:ext cx="5943600" cy="1066800"/>
          </a:xfrm>
          <a:prstGeom prst="rect">
            <a:avLst/>
          </a:prstGeom>
          <a:noFill/>
          <a:ln w="9525">
            <a:noFill/>
            <a:miter lim="800000"/>
            <a:headEnd/>
            <a:tailEnd/>
          </a:ln>
        </p:spPr>
        <p:txBody>
          <a:bodyPr>
            <a:normAutofit fontScale="92500" lnSpcReduction="10000"/>
          </a:bodyPr>
          <a:lstStyle/>
          <a:p>
            <a:pPr fontAlgn="auto">
              <a:lnSpc>
                <a:spcPct val="120000"/>
              </a:lnSpc>
              <a:spcAft>
                <a:spcPts val="0"/>
              </a:spcAft>
              <a:defRPr/>
            </a:pPr>
            <a:r>
              <a:rPr lang="en-US" sz="2200" dirty="0">
                <a:solidFill>
                  <a:schemeClr val="bg1"/>
                </a:solidFill>
                <a:latin typeface="Univers Condensed" pitchFamily="34" charset="0"/>
                <a:ea typeface="+mj-ea"/>
                <a:cs typeface="+mj-cs"/>
              </a:rPr>
              <a:t>U.S. PUBLIC HEALTH SERVICE</a:t>
            </a:r>
          </a:p>
          <a:p>
            <a:pPr fontAlgn="auto">
              <a:lnSpc>
                <a:spcPct val="120000"/>
              </a:lnSpc>
              <a:spcAft>
                <a:spcPts val="0"/>
              </a:spcAft>
              <a:defRPr/>
            </a:pPr>
            <a:r>
              <a:rPr lang="en-US" sz="3800" b="1" dirty="0">
                <a:solidFill>
                  <a:schemeClr val="bg1"/>
                </a:solidFill>
                <a:latin typeface="Univers Condensed" pitchFamily="34" charset="0"/>
                <a:ea typeface="+mj-ea"/>
                <a:cs typeface="+mj-cs"/>
              </a:rPr>
              <a:t>COMMISSIONED CORPS</a:t>
            </a:r>
          </a:p>
        </p:txBody>
      </p:sp>
      <p:sp>
        <p:nvSpPr>
          <p:cNvPr id="10" name="Title 1"/>
          <p:cNvSpPr>
            <a:spLocks noGrp="1"/>
          </p:cNvSpPr>
          <p:nvPr>
            <p:ph type="title"/>
          </p:nvPr>
        </p:nvSpPr>
        <p:spPr>
          <a:xfrm>
            <a:off x="381000" y="2438400"/>
            <a:ext cx="8229600" cy="2667000"/>
          </a:xfrm>
          <a:prstGeom prst="rect">
            <a:avLst/>
          </a:prstGeom>
        </p:spPr>
        <p:txBody>
          <a:bodyPr vert="horz"/>
          <a:lstStyle>
            <a:lvl1pPr algn="l">
              <a:defRPr sz="5000">
                <a:solidFill>
                  <a:srgbClr val="FFC000"/>
                </a:solidFill>
                <a:latin typeface="Tahoma" pitchFamily="34" charset="0"/>
              </a:defRPr>
            </a:lvl1pPr>
          </a:lstStyle>
          <a:p>
            <a:r>
              <a:rPr lang="en-US" dirty="0"/>
              <a:t>Click to edit Master title style</a:t>
            </a:r>
          </a:p>
        </p:txBody>
      </p:sp>
    </p:spTree>
    <p:extLst>
      <p:ext uri="{BB962C8B-B14F-4D97-AF65-F5344CB8AC3E}">
        <p14:creationId xmlns:p14="http://schemas.microsoft.com/office/powerpoint/2010/main" val="4285244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latin typeface="Tahoma"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latin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base">
              <a:spcBef>
                <a:spcPct val="0"/>
              </a:spcBef>
              <a:spcAft>
                <a:spcPct val="0"/>
              </a:spcAft>
              <a:defRPr>
                <a:latin typeface="Tahoma" pitchFamily="34" charset="0"/>
                <a:ea typeface="ＭＳ Ｐゴシック" pitchFamily="34" charset="-128"/>
                <a:cs typeface="Tahoma" pitchFamily="34" charset="0"/>
              </a:defRPr>
            </a:lvl1pPr>
          </a:lstStyle>
          <a:p>
            <a:pPr>
              <a:defRPr/>
            </a:pP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base">
              <a:spcBef>
                <a:spcPct val="0"/>
              </a:spcBef>
              <a:spcAft>
                <a:spcPct val="0"/>
              </a:spcAft>
              <a:defRPr>
                <a:latin typeface="Tahoma" pitchFamily="34" charset="0"/>
                <a:ea typeface="ＭＳ Ｐゴシック" pitchFamily="34" charset="-128"/>
                <a:cs typeface="Tahoma"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ahoma" pitchFamily="34" charset="0"/>
                <a:ea typeface="ＭＳ Ｐゴシック" pitchFamily="34" charset="-128"/>
                <a:cs typeface="Tahoma" pitchFamily="34" charset="0"/>
              </a:defRPr>
            </a:lvl1pPr>
          </a:lstStyle>
          <a:p>
            <a:pPr>
              <a:defRPr/>
            </a:pPr>
            <a:fld id="{767B2E07-C4DC-48DC-9B60-E30F29BC5059}" type="slidenum">
              <a:rPr lang="en-US" smtClean="0"/>
              <a:pPr>
                <a:defRPr/>
              </a:pPr>
              <a:t>‹#›</a:t>
            </a:fld>
            <a:endParaRPr lang="en-US" dirty="0"/>
          </a:p>
        </p:txBody>
      </p:sp>
    </p:spTree>
    <p:extLst>
      <p:ext uri="{BB962C8B-B14F-4D97-AF65-F5344CB8AC3E}">
        <p14:creationId xmlns:p14="http://schemas.microsoft.com/office/powerpoint/2010/main" val="622059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txBox="1">
            <a:spLocks/>
          </p:cNvSpPr>
          <p:nvPr userDrawn="1"/>
        </p:nvSpPr>
        <p:spPr bwMode="auto">
          <a:xfrm>
            <a:off x="304800" y="6248400"/>
            <a:ext cx="1600200" cy="304800"/>
          </a:xfrm>
          <a:prstGeom prst="rect">
            <a:avLst/>
          </a:prstGeom>
          <a:noFill/>
          <a:ln>
            <a:noFill/>
          </a:ln>
          <a:extLst/>
        </p:spPr>
        <p:txBody>
          <a:bodyPr anchor="ct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sz="1300" dirty="0">
                <a:solidFill>
                  <a:srgbClr val="A0001B"/>
                </a:solidFill>
                <a:latin typeface="Arial Narrow Bold" charset="0"/>
                <a:cs typeface="Arial Narrow Bold" charset="0"/>
              </a:rPr>
              <a:t>WWW.USPHS.GOV</a:t>
            </a:r>
          </a:p>
        </p:txBody>
      </p:sp>
      <p:pic>
        <p:nvPicPr>
          <p:cNvPr id="3" name="Picture 4"/>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35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userDrawn="1"/>
        </p:nvGrpSpPr>
        <p:grpSpPr>
          <a:xfrm>
            <a:off x="990600" y="5974080"/>
            <a:ext cx="3873137" cy="579120"/>
            <a:chOff x="990600" y="5974080"/>
            <a:chExt cx="3873137" cy="579120"/>
          </a:xfrm>
        </p:grpSpPr>
        <p:pic>
          <p:nvPicPr>
            <p:cNvPr id="6"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023257" y="5974080"/>
              <a:ext cx="384048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990600" y="6370320"/>
              <a:ext cx="2651760" cy="1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26799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115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708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a:spLocks noGrp="1" noChangeArrowheads="1"/>
          </p:cNvSpPr>
          <p:nvPr>
            <p:ph type="sldNum" sz="quarter" idx="4"/>
          </p:nvPr>
        </p:nvSpPr>
        <p:spPr bwMode="auto">
          <a:xfrm>
            <a:off x="8534400" y="6629400"/>
            <a:ext cx="609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chemeClr val="bg1"/>
                </a:solidFill>
                <a:latin typeface="Univers LT Std 67 Cn Bold" pitchFamily="-105" charset="0"/>
                <a:cs typeface="Tahoma" pitchFamily="34" charset="0"/>
              </a:defRPr>
            </a:lvl1pPr>
          </a:lstStyle>
          <a:p>
            <a:pPr>
              <a:defRPr/>
            </a:pPr>
            <a:fld id="{36E7AB6C-8147-4CC2-8A32-AC7CDF872DE5}"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339" r:id="rId1"/>
    <p:sldLayoutId id="2147485340" r:id="rId2"/>
    <p:sldLayoutId id="2147485341" r:id="rId3"/>
    <p:sldLayoutId id="2147485342" r:id="rId4"/>
    <p:sldLayoutId id="2147485343" r:id="rId5"/>
    <p:sldLayoutId id="2147485344" r:id="rId6"/>
    <p:sldLayoutId id="2147485382" r:id="rId7"/>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105" charset="-128"/>
          <a:cs typeface="ＭＳ Ｐゴシック"/>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05" charset="-128"/>
          <a:cs typeface="ＭＳ Ｐゴシック"/>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05" charset="-128"/>
          <a:cs typeface="ＭＳ Ｐゴシック"/>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05" charset="-128"/>
          <a:cs typeface="ＭＳ Ｐゴシック"/>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763" y="31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a:spLocks noGrp="1" noChangeArrowheads="1"/>
          </p:cNvSpPr>
          <p:nvPr>
            <p:ph type="sldNum" sz="quarter" idx="4"/>
          </p:nvPr>
        </p:nvSpPr>
        <p:spPr bwMode="auto">
          <a:xfrm>
            <a:off x="8534400" y="6629400"/>
            <a:ext cx="609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prstClr val="white"/>
                </a:solidFill>
                <a:latin typeface="Univers LT Std 67 Cn Bold" pitchFamily="-111" charset="0"/>
                <a:cs typeface="Tahoma" pitchFamily="34" charset="0"/>
              </a:defRPr>
            </a:lvl1pPr>
          </a:lstStyle>
          <a:p>
            <a:pPr>
              <a:defRPr/>
            </a:pPr>
            <a:fld id="{FD002B8F-35EA-4950-BE90-1759C03A0AF8}"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345" r:id="rId1"/>
    <p:sldLayoutId id="2147485346" r:id="rId2"/>
    <p:sldLayoutId id="2147485347" r:id="rId3"/>
    <p:sldLayoutId id="2147485348" r:id="rId4"/>
    <p:sldLayoutId id="2147485349" r:id="rId5"/>
    <p:sldLayoutId id="2147485350" r:id="rId6"/>
    <p:sldLayoutId id="2147485351" r:id="rId7"/>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105" charset="-128"/>
          <a:cs typeface="ＭＳ Ｐゴシック"/>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05" charset="-128"/>
          <a:cs typeface="ＭＳ Ｐゴシック"/>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05" charset="-128"/>
          <a:cs typeface="ＭＳ Ｐゴシック"/>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05" charset="-128"/>
          <a:cs typeface="ＭＳ Ｐゴシック"/>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dcp.psc.gov/OSG/pharmacy/sharedresources_tctp.aspx"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4.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43.jp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4.jpeg"/><Relationship Id="rId5" Type="http://schemas.openxmlformats.org/officeDocument/2006/relationships/image" Target="../media/image38.jpeg"/><Relationship Id="rId4" Type="http://schemas.openxmlformats.org/officeDocument/2006/relationships/hyperlink" Target="https://list.nih.gov/cgi-bin/wa.exe?A0=PHS-RX-STUDENTS"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fda.gov/AboutFDA/WorkingatFDA/FellowshipInternshipGraduateFacultyPrograms/PharmacyStudentExperientialProgramCDER/default.htm" TargetMode="External"/><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hyperlink" Target="http://www.ihs.gov/pharmacy/resident"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hyperlink" Target="http://www.cc.nih.gov/phar" TargetMode="External"/><Relationship Id="rId4" Type="http://schemas.openxmlformats.org/officeDocument/2006/relationships/hyperlink" Target="https://dcp.psc.gov/osg/pharmacy/student_rotations_bop.aspx"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usphs.gov/student/jrcostep.aspx" TargetMode="External"/><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hyperlink" Target="http://www.usphs.gov/student/srcostep.aspx" TargetMode="Externa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www.gocoastguard.com/active-duty-careers/officer-opportunities/programs/pharmacist" TargetMode="Externa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www.usphs.gov/profession/pharmacist/cpo.aspx"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gif"/><Relationship Id="rId18" Type="http://schemas.openxmlformats.org/officeDocument/2006/relationships/image" Target="../media/image33.png"/><Relationship Id="rId3" Type="http://schemas.openxmlformats.org/officeDocument/2006/relationships/image" Target="../media/image18.png"/><Relationship Id="rId7" Type="http://schemas.openxmlformats.org/officeDocument/2006/relationships/image" Target="../media/image22.jpeg"/><Relationship Id="rId12" Type="http://schemas.openxmlformats.org/officeDocument/2006/relationships/image" Target="../media/image27.jpeg"/><Relationship Id="rId17" Type="http://schemas.openxmlformats.org/officeDocument/2006/relationships/image" Target="../media/image32.png"/><Relationship Id="rId2" Type="http://schemas.openxmlformats.org/officeDocument/2006/relationships/notesSlide" Target="../notesSlides/notesSlide8.xml"/><Relationship Id="rId16"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jpeg"/><Relationship Id="rId19" Type="http://schemas.openxmlformats.org/officeDocument/2006/relationships/image" Target="../media/image34.jpeg"/><Relationship Id="rId4" Type="http://schemas.openxmlformats.org/officeDocument/2006/relationships/image" Target="../media/image19.png"/><Relationship Id="rId9" Type="http://schemas.openxmlformats.org/officeDocument/2006/relationships/image" Target="../media/image24.jpeg"/><Relationship Id="rId1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ctrTitle"/>
          </p:nvPr>
        </p:nvSpPr>
        <p:spPr bwMode="auto">
          <a:xfrm>
            <a:off x="2362200" y="2974975"/>
            <a:ext cx="6253163" cy="911225"/>
          </a:xfrm>
          <a:extLst/>
        </p:spPr>
        <p:txBody>
          <a:bodyPr vert="horz" wrap="square" numCol="1" anchorCtr="0" compatLnSpc="1">
            <a:prstTxWarp prst="textNoShape">
              <a:avLst/>
            </a:prstTxWarp>
            <a:normAutofit fontScale="90000"/>
          </a:bodyPr>
          <a:lstStyle/>
          <a:p>
            <a:pPr>
              <a:defRPr/>
            </a:pPr>
            <a:r>
              <a:rPr lang="en-US" dirty="0">
                <a:latin typeface="Univers Condensed"/>
                <a:ea typeface="ＭＳ Ｐゴシック" pitchFamily="34" charset="-128"/>
              </a:rPr>
              <a:t>United States Public Health Service Commissioned Corps</a:t>
            </a:r>
          </a:p>
        </p:txBody>
      </p:sp>
      <p:sp>
        <p:nvSpPr>
          <p:cNvPr id="50179" name="Subtitle 2"/>
          <p:cNvSpPr>
            <a:spLocks noGrp="1"/>
          </p:cNvSpPr>
          <p:nvPr>
            <p:ph type="subTitle" idx="1"/>
          </p:nvPr>
        </p:nvSpPr>
        <p:spPr bwMode="auto">
          <a:xfrm>
            <a:off x="2362200" y="4135438"/>
            <a:ext cx="6253163" cy="585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rIns="91440" numCol="1" anchor="t" anchorCtr="0" compatLnSpc="1">
            <a:prstTxWarp prst="textNoShape">
              <a:avLst/>
            </a:prstTxWarp>
          </a:bodyPr>
          <a:lstStyle/>
          <a:p>
            <a:r>
              <a:rPr lang="en-US" altLang="en-US" dirty="0">
                <a:latin typeface="Univers Condensed"/>
                <a:ea typeface="ＭＳ Ｐゴシック" pitchFamily="34" charset="-128"/>
              </a:rPr>
              <a:t>An Overview</a:t>
            </a:r>
          </a:p>
        </p:txBody>
      </p:sp>
      <p:sp>
        <p:nvSpPr>
          <p:cNvPr id="4" name="TextBox 3"/>
          <p:cNvSpPr txBox="1"/>
          <p:nvPr/>
        </p:nvSpPr>
        <p:spPr>
          <a:xfrm>
            <a:off x="2371060" y="4876799"/>
            <a:ext cx="5791200" cy="307975"/>
          </a:xfrm>
          <a:prstGeom prst="rect">
            <a:avLst/>
          </a:prstGeom>
          <a:noFill/>
        </p:spPr>
        <p:txBody>
          <a:bodyPr lIns="0" tIns="0" rIns="0" bIns="0">
            <a:spAutoFit/>
          </a:bodyPr>
          <a:lstStyle/>
          <a:p>
            <a:pPr defTabSz="457200" fontAlgn="auto">
              <a:spcBef>
                <a:spcPts val="0"/>
              </a:spcBef>
              <a:spcAft>
                <a:spcPts val="0"/>
              </a:spcAft>
              <a:defRPr/>
            </a:pPr>
            <a:r>
              <a:rPr lang="en-US" sz="2000" dirty="0">
                <a:solidFill>
                  <a:srgbClr val="063269"/>
                </a:solidFill>
                <a:latin typeface="Univers Condensed"/>
                <a:ea typeface="+mn-ea"/>
                <a:cs typeface="Arial Narrow"/>
              </a:rPr>
              <a:t>Rank Name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628650" y="365125"/>
            <a:ext cx="7886700" cy="1325563"/>
          </a:xfrm>
          <a:prstGeom prst="rect">
            <a:avLst/>
          </a:prstGeom>
        </p:spPr>
        <p:txBody>
          <a:bodyPr/>
          <a:lstStyle/>
          <a:p>
            <a:r>
              <a:rPr lang="en-US" dirty="0"/>
              <a:t>Where We Serve (Continued)</a:t>
            </a:r>
          </a:p>
        </p:txBody>
      </p:sp>
      <p:sp>
        <p:nvSpPr>
          <p:cNvPr id="63490" name="Title 1"/>
          <p:cNvSpPr txBox="1">
            <a:spLocks/>
          </p:cNvSpPr>
          <p:nvPr/>
        </p:nvSpPr>
        <p:spPr bwMode="auto">
          <a:xfrm>
            <a:off x="457200" y="381000"/>
            <a:ext cx="8458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sz="2600" b="1" dirty="0">
                <a:solidFill>
                  <a:srgbClr val="002D52"/>
                </a:solidFill>
                <a:latin typeface="Univers Condensed" pitchFamily="34" charset="0"/>
              </a:rPr>
              <a:t>Where We Serve</a:t>
            </a:r>
          </a:p>
        </p:txBody>
      </p:sp>
      <p:pic>
        <p:nvPicPr>
          <p:cNvPr id="63494" name="Picture 7" descr="Map of locations where officers serv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838200"/>
            <a:ext cx="7924800" cy="487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48963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628650" y="365125"/>
            <a:ext cx="7886700" cy="1325563"/>
          </a:xfrm>
          <a:prstGeom prst="rect">
            <a:avLst/>
          </a:prstGeom>
        </p:spPr>
        <p:txBody>
          <a:bodyPr/>
          <a:lstStyle/>
          <a:p>
            <a:r>
              <a:rPr lang="en-US" dirty="0"/>
              <a:t>What</a:t>
            </a:r>
            <a:r>
              <a:rPr lang="en-US" baseline="0" dirty="0"/>
              <a:t> We Do</a:t>
            </a:r>
            <a:endParaRPr lang="en-US" dirty="0"/>
          </a:p>
        </p:txBody>
      </p:sp>
      <p:sp>
        <p:nvSpPr>
          <p:cNvPr id="5" name="Title 1"/>
          <p:cNvSpPr txBox="1">
            <a:spLocks/>
          </p:cNvSpPr>
          <p:nvPr/>
        </p:nvSpPr>
        <p:spPr bwMode="auto">
          <a:xfrm>
            <a:off x="457200" y="457200"/>
            <a:ext cx="8229600" cy="533400"/>
          </a:xfrm>
          <a:prstGeom prst="rect">
            <a:avLst/>
          </a:prstGeom>
          <a:noFill/>
          <a:ln w="9525">
            <a:noFill/>
            <a:miter lim="800000"/>
            <a:headEnd/>
            <a:tailEnd/>
          </a:ln>
        </p:spPr>
        <p:txBody>
          <a:bodyPr>
            <a:normAutofit/>
          </a:bodyPr>
          <a:lstStyle/>
          <a:p>
            <a:pPr fontAlgn="auto">
              <a:spcAft>
                <a:spcPts val="0"/>
              </a:spcAft>
              <a:defRPr/>
            </a:pPr>
            <a:r>
              <a:rPr lang="en-US" sz="2800" b="1" dirty="0">
                <a:solidFill>
                  <a:srgbClr val="002D52"/>
                </a:solidFill>
                <a:latin typeface="Univers Condensed" pitchFamily="34" charset="0"/>
              </a:rPr>
              <a:t>What We Do</a:t>
            </a:r>
          </a:p>
        </p:txBody>
      </p:sp>
      <p:sp>
        <p:nvSpPr>
          <p:cNvPr id="59395" name="TextBox 4"/>
          <p:cNvSpPr txBox="1">
            <a:spLocks noChangeArrowheads="1"/>
          </p:cNvSpPr>
          <p:nvPr/>
        </p:nvSpPr>
        <p:spPr bwMode="auto">
          <a:xfrm>
            <a:off x="457200" y="1447800"/>
            <a:ext cx="8229600" cy="393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7663" indent="-347663"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20000"/>
              </a:spcBef>
              <a:buFont typeface="Arial" pitchFamily="34" charset="0"/>
              <a:buChar char="•"/>
            </a:pPr>
            <a:r>
              <a:rPr lang="en-US" altLang="en-US" sz="2400" dirty="0">
                <a:solidFill>
                  <a:srgbClr val="000000"/>
                </a:solidFill>
                <a:latin typeface="Tahoma" pitchFamily="34" charset="0"/>
              </a:rPr>
              <a:t>Serve underserved populations</a:t>
            </a:r>
          </a:p>
          <a:p>
            <a:pPr eaLnBrk="1" hangingPunct="1">
              <a:spcBef>
                <a:spcPct val="20000"/>
              </a:spcBef>
              <a:buFont typeface="Arial" pitchFamily="34" charset="0"/>
              <a:buChar char="•"/>
            </a:pPr>
            <a:r>
              <a:rPr lang="en-US" altLang="en-US" sz="2400" dirty="0">
                <a:solidFill>
                  <a:srgbClr val="000000"/>
                </a:solidFill>
                <a:latin typeface="Tahoma" pitchFamily="34" charset="0"/>
              </a:rPr>
              <a:t>Provide health care </a:t>
            </a:r>
          </a:p>
          <a:p>
            <a:pPr lvl="1" eaLnBrk="1" hangingPunct="1">
              <a:spcBef>
                <a:spcPct val="20000"/>
              </a:spcBef>
              <a:buFont typeface="Arial" pitchFamily="34" charset="0"/>
              <a:buChar char="•"/>
            </a:pPr>
            <a:r>
              <a:rPr lang="en-US" altLang="en-US" sz="2400" dirty="0">
                <a:solidFill>
                  <a:srgbClr val="000000"/>
                </a:solidFill>
                <a:latin typeface="Tahoma" pitchFamily="34" charset="0"/>
              </a:rPr>
              <a:t>Perform clinical and pharmaceutical care</a:t>
            </a:r>
          </a:p>
          <a:p>
            <a:pPr lvl="1" eaLnBrk="1" hangingPunct="1">
              <a:spcBef>
                <a:spcPct val="20000"/>
              </a:spcBef>
              <a:buFont typeface="Arial" pitchFamily="34" charset="0"/>
              <a:buChar char="•"/>
            </a:pPr>
            <a:r>
              <a:rPr lang="en-US" altLang="en-US" sz="2400" dirty="0">
                <a:solidFill>
                  <a:srgbClr val="000000"/>
                </a:solidFill>
                <a:latin typeface="Tahoma" pitchFamily="34" charset="0"/>
              </a:rPr>
              <a:t>Design and implement model clinical programs</a:t>
            </a:r>
          </a:p>
          <a:p>
            <a:pPr eaLnBrk="1" hangingPunct="1">
              <a:spcBef>
                <a:spcPct val="20000"/>
              </a:spcBef>
              <a:buFont typeface="Arial" pitchFamily="34" charset="0"/>
              <a:buChar char="•"/>
            </a:pPr>
            <a:r>
              <a:rPr lang="en-US" altLang="en-US" sz="2400" dirty="0">
                <a:solidFill>
                  <a:srgbClr val="000000"/>
                </a:solidFill>
                <a:latin typeface="Tahoma" pitchFamily="34" charset="0"/>
              </a:rPr>
              <a:t>Work with communities to educate and develop programs to improve public health </a:t>
            </a:r>
          </a:p>
          <a:p>
            <a:pPr eaLnBrk="1" hangingPunct="1">
              <a:spcBef>
                <a:spcPct val="20000"/>
              </a:spcBef>
              <a:buFont typeface="Arial" pitchFamily="34" charset="0"/>
              <a:buChar char="•"/>
            </a:pPr>
            <a:r>
              <a:rPr lang="en-US" altLang="en-US" sz="2400" dirty="0">
                <a:solidFill>
                  <a:srgbClr val="000000"/>
                </a:solidFill>
                <a:latin typeface="Tahoma" pitchFamily="34" charset="0"/>
              </a:rPr>
              <a:t>Clinical, management, and leadership positions</a:t>
            </a:r>
          </a:p>
          <a:p>
            <a:pPr eaLnBrk="1" hangingPunct="1">
              <a:spcBef>
                <a:spcPct val="20000"/>
              </a:spcBef>
              <a:buClr>
                <a:srgbClr val="1F497D"/>
              </a:buClr>
              <a:buFont typeface="Arial" pitchFamily="34" charset="0"/>
              <a:buChar char="•"/>
            </a:pPr>
            <a:endParaRPr lang="en-US" altLang="en-US" sz="2400" dirty="0">
              <a:solidFill>
                <a:srgbClr val="000000"/>
              </a:solidFill>
              <a:latin typeface="Tahoma" pitchFamily="34" charset="0"/>
            </a:endParaRPr>
          </a:p>
          <a:p>
            <a:pPr marL="0" indent="0" eaLnBrk="1" hangingPunct="1">
              <a:spcBef>
                <a:spcPct val="20000"/>
              </a:spcBef>
              <a:buClr>
                <a:srgbClr val="1F497D"/>
              </a:buClr>
            </a:pPr>
            <a:endParaRPr lang="en-US" altLang="en-US" sz="2400" dirty="0">
              <a:solidFill>
                <a:srgbClr val="000000"/>
              </a:solidFill>
              <a:latin typeface="Tahoma" pitchFamily="34" charset="0"/>
            </a:endParaRPr>
          </a:p>
        </p:txBody>
      </p:sp>
    </p:spTree>
    <p:extLst>
      <p:ext uri="{BB962C8B-B14F-4D97-AF65-F5344CB8AC3E}">
        <p14:creationId xmlns:p14="http://schemas.microsoft.com/office/powerpoint/2010/main" val="532143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3"/>
          <p:cNvSpPr>
            <a:spLocks noGrp="1"/>
          </p:cNvSpPr>
          <p:nvPr>
            <p:ph type="title"/>
          </p:nvPr>
        </p:nvSpPr>
        <p:spPr bwMode="auto">
          <a:xfrm>
            <a:off x="533401" y="381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sz="2800" dirty="0">
                <a:latin typeface="Univers Condensed" pitchFamily="34" charset="0"/>
                <a:ea typeface="ＭＳ Ｐゴシック" pitchFamily="34" charset="-128"/>
              </a:rPr>
              <a:t>What We Do (continued)</a:t>
            </a:r>
          </a:p>
        </p:txBody>
      </p:sp>
      <p:sp>
        <p:nvSpPr>
          <p:cNvPr id="62467" name="Content Placeholder 4"/>
          <p:cNvSpPr>
            <a:spLocks noGrp="1"/>
          </p:cNvSpPr>
          <p:nvPr>
            <p:ph idx="1"/>
          </p:nvPr>
        </p:nvSpPr>
        <p:spPr bwMode="auto">
          <a:xfrm>
            <a:off x="533401" y="1295400"/>
            <a:ext cx="8077199" cy="3886200"/>
          </a:xfrm>
          <a:extLst/>
        </p:spPr>
        <p:txBody>
          <a:bodyPr wrap="square" lIns="91440" tIns="45720" rIns="91440" bIns="45720" numCol="1" anchor="t" anchorCtr="0" compatLnSpc="1">
            <a:prstTxWarp prst="textNoShape">
              <a:avLst/>
            </a:prstTxWarp>
          </a:bodyPr>
          <a:lstStyle/>
          <a:p>
            <a:pPr eaLnBrk="1" hangingPunct="1"/>
            <a:r>
              <a:rPr lang="en-US" altLang="en-US" sz="2400" dirty="0">
                <a:solidFill>
                  <a:srgbClr val="000000"/>
                </a:solidFill>
              </a:rPr>
              <a:t>Surveille and monitor potential drug shortage situations to ensure patients receive drugs that are medically necessary</a:t>
            </a:r>
          </a:p>
          <a:p>
            <a:pPr eaLnBrk="1" hangingPunct="1"/>
            <a:r>
              <a:rPr lang="en-US" altLang="en-US" sz="2400" dirty="0">
                <a:solidFill>
                  <a:srgbClr val="000000"/>
                </a:solidFill>
              </a:rPr>
              <a:t>Play a key role in new and generic drug approvals</a:t>
            </a:r>
          </a:p>
          <a:p>
            <a:pPr eaLnBrk="1" hangingPunct="1"/>
            <a:r>
              <a:rPr lang="en-US" altLang="en-US" sz="2400" dirty="0">
                <a:solidFill>
                  <a:srgbClr val="000000"/>
                </a:solidFill>
              </a:rPr>
              <a:t>Protect the integrity of the drug supply chain through initiatives that help protect consumers from exposure to substandard drugs and ensure that safe and effective drugs reach U.S. consumers  </a:t>
            </a:r>
          </a:p>
          <a:p>
            <a:pPr eaLnBrk="1" hangingPunct="1"/>
            <a:r>
              <a:rPr lang="en-US" sz="2400" dirty="0">
                <a:ea typeface="ＭＳ Ｐゴシック" pitchFamily="34" charset="-128"/>
              </a:rPr>
              <a:t>Respond and partner with state, tribal, and local communities for national emergencies, crisis response, and urgent public health needs</a:t>
            </a:r>
          </a:p>
          <a:p>
            <a:pPr marL="0" indent="0">
              <a:buFont typeface="Arial" pitchFamily="34" charset="0"/>
              <a:buNone/>
              <a:defRPr/>
            </a:pPr>
            <a:endParaRPr lang="en-US" sz="2000" dirty="0">
              <a:ea typeface="ＭＳ Ｐゴシック" pitchFamily="34" charset="-128"/>
            </a:endParaRPr>
          </a:p>
        </p:txBody>
      </p:sp>
    </p:spTree>
    <p:extLst>
      <p:ext uri="{BB962C8B-B14F-4D97-AF65-F5344CB8AC3E}">
        <p14:creationId xmlns:p14="http://schemas.microsoft.com/office/powerpoint/2010/main" val="4075627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628650" y="365125"/>
            <a:ext cx="7886700" cy="1325563"/>
          </a:xfrm>
          <a:prstGeom prst="rect">
            <a:avLst/>
          </a:prstGeom>
        </p:spPr>
        <p:txBody>
          <a:bodyPr/>
          <a:lstStyle/>
          <a:p>
            <a:r>
              <a:rPr lang="en-US" dirty="0"/>
              <a:t>Current Surgeon General (SG) Initiatives</a:t>
            </a:r>
          </a:p>
        </p:txBody>
      </p:sp>
      <p:sp>
        <p:nvSpPr>
          <p:cNvPr id="5" name="Title 1"/>
          <p:cNvSpPr txBox="1">
            <a:spLocks/>
          </p:cNvSpPr>
          <p:nvPr/>
        </p:nvSpPr>
        <p:spPr bwMode="auto">
          <a:xfrm>
            <a:off x="457200" y="457200"/>
            <a:ext cx="8229600" cy="914400"/>
          </a:xfrm>
          <a:prstGeom prst="rect">
            <a:avLst/>
          </a:prstGeom>
          <a:noFill/>
          <a:ln w="9525">
            <a:noFill/>
            <a:miter lim="800000"/>
            <a:headEnd/>
            <a:tailEnd/>
          </a:ln>
        </p:spPr>
        <p:txBody>
          <a:bodyPr>
            <a:normAutofit/>
          </a:bodyPr>
          <a:lstStyle/>
          <a:p>
            <a:pPr fontAlgn="auto">
              <a:spcAft>
                <a:spcPts val="0"/>
              </a:spcAft>
              <a:defRPr/>
            </a:pPr>
            <a:r>
              <a:rPr lang="en-US" sz="2800" b="1" dirty="0">
                <a:solidFill>
                  <a:srgbClr val="002D52"/>
                </a:solidFill>
                <a:latin typeface="Univers Condensed" pitchFamily="34" charset="0"/>
              </a:rPr>
              <a:t>Current Surgeon General (SG) Initiatives                                     </a:t>
            </a:r>
          </a:p>
        </p:txBody>
      </p:sp>
      <p:sp>
        <p:nvSpPr>
          <p:cNvPr id="59395" name="TextBox 4"/>
          <p:cNvSpPr txBox="1">
            <a:spLocks noChangeArrowheads="1"/>
          </p:cNvSpPr>
          <p:nvPr/>
        </p:nvSpPr>
        <p:spPr bwMode="auto">
          <a:xfrm>
            <a:off x="457200" y="1447800"/>
            <a:ext cx="80772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7663" indent="-347663"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20000"/>
              </a:spcBef>
              <a:buFont typeface="Arial" pitchFamily="34" charset="0"/>
              <a:buChar char="•"/>
            </a:pPr>
            <a:r>
              <a:rPr lang="en-US" altLang="en-US" sz="2400" dirty="0">
                <a:solidFill>
                  <a:srgbClr val="000000"/>
                </a:solidFill>
                <a:latin typeface="Tahoma" pitchFamily="34" charset="0"/>
              </a:rPr>
              <a:t>Opioids and Addiction</a:t>
            </a:r>
          </a:p>
          <a:p>
            <a:pPr lvl="1" eaLnBrk="1" hangingPunct="1">
              <a:spcBef>
                <a:spcPct val="20000"/>
              </a:spcBef>
              <a:buFont typeface="Arial" pitchFamily="34" charset="0"/>
              <a:buChar char="•"/>
            </a:pPr>
            <a:r>
              <a:rPr lang="en-US" altLang="en-US" sz="2000" dirty="0">
                <a:solidFill>
                  <a:srgbClr val="000000"/>
                </a:solidFill>
                <a:latin typeface="Tahoma" pitchFamily="34" charset="0"/>
              </a:rPr>
              <a:t>Opioid epidemic and substance abuse disorders</a:t>
            </a:r>
          </a:p>
          <a:p>
            <a:pPr eaLnBrk="1" hangingPunct="1">
              <a:spcBef>
                <a:spcPct val="20000"/>
              </a:spcBef>
              <a:buFont typeface="Arial" pitchFamily="34" charset="0"/>
              <a:buChar char="•"/>
            </a:pPr>
            <a:r>
              <a:rPr lang="en-US" altLang="en-US" sz="2400" dirty="0">
                <a:solidFill>
                  <a:srgbClr val="000000"/>
                </a:solidFill>
                <a:latin typeface="Tahoma" pitchFamily="34" charset="0"/>
              </a:rPr>
              <a:t>Tobacco</a:t>
            </a:r>
          </a:p>
          <a:p>
            <a:pPr eaLnBrk="1" hangingPunct="1">
              <a:spcBef>
                <a:spcPct val="20000"/>
              </a:spcBef>
              <a:buFont typeface="Arial" pitchFamily="34" charset="0"/>
              <a:buChar char="•"/>
            </a:pPr>
            <a:r>
              <a:rPr lang="en-US" altLang="en-US" sz="2400" dirty="0">
                <a:solidFill>
                  <a:srgbClr val="000000"/>
                </a:solidFill>
                <a:latin typeface="Tahoma" pitchFamily="34" charset="0"/>
              </a:rPr>
              <a:t>Health and the Economy </a:t>
            </a:r>
          </a:p>
          <a:p>
            <a:pPr lvl="1" eaLnBrk="1" hangingPunct="1">
              <a:spcBef>
                <a:spcPct val="20000"/>
              </a:spcBef>
              <a:buFont typeface="Arial" pitchFamily="34" charset="0"/>
              <a:buChar char="•"/>
            </a:pPr>
            <a:r>
              <a:rPr lang="en-US" altLang="en-US" sz="2000" dirty="0">
                <a:solidFill>
                  <a:srgbClr val="000000"/>
                </a:solidFill>
                <a:latin typeface="Tahoma" pitchFamily="34" charset="0"/>
              </a:rPr>
              <a:t>Preventable chronic diseases and behavioral health issues</a:t>
            </a:r>
          </a:p>
          <a:p>
            <a:pPr eaLnBrk="1" hangingPunct="1">
              <a:spcBef>
                <a:spcPct val="20000"/>
              </a:spcBef>
              <a:buFont typeface="Arial" pitchFamily="34" charset="0"/>
              <a:buChar char="•"/>
            </a:pPr>
            <a:r>
              <a:rPr lang="en-US" altLang="en-US" sz="2400" dirty="0">
                <a:solidFill>
                  <a:srgbClr val="000000"/>
                </a:solidFill>
                <a:latin typeface="Tahoma" pitchFamily="34" charset="0"/>
              </a:rPr>
              <a:t>Health and National Security</a:t>
            </a:r>
          </a:p>
          <a:p>
            <a:pPr lvl="1" eaLnBrk="1" hangingPunct="1">
              <a:spcBef>
                <a:spcPct val="20000"/>
              </a:spcBef>
              <a:buFont typeface="Arial" pitchFamily="34" charset="0"/>
              <a:buChar char="•"/>
            </a:pPr>
            <a:r>
              <a:rPr lang="en-US" altLang="en-US" sz="2000" dirty="0">
                <a:solidFill>
                  <a:srgbClr val="000000"/>
                </a:solidFill>
                <a:latin typeface="Tahoma" pitchFamily="34" charset="0"/>
              </a:rPr>
              <a:t>Wellness and obesity epidemic</a:t>
            </a:r>
          </a:p>
          <a:p>
            <a:pPr eaLnBrk="1" hangingPunct="1">
              <a:spcBef>
                <a:spcPct val="20000"/>
              </a:spcBef>
              <a:buFont typeface="Arial" pitchFamily="34" charset="0"/>
              <a:buChar char="•"/>
            </a:pPr>
            <a:r>
              <a:rPr lang="en-US" altLang="en-US" sz="2400" dirty="0">
                <a:solidFill>
                  <a:srgbClr val="000000"/>
                </a:solidFill>
                <a:latin typeface="Tahoma" pitchFamily="34" charset="0"/>
              </a:rPr>
              <a:t>Emerging Public Health Threats</a:t>
            </a:r>
          </a:p>
          <a:p>
            <a:pPr lvl="1" eaLnBrk="1" hangingPunct="1">
              <a:spcBef>
                <a:spcPct val="20000"/>
              </a:spcBef>
              <a:buFont typeface="Arial" pitchFamily="34" charset="0"/>
              <a:buChar char="•"/>
            </a:pPr>
            <a:r>
              <a:rPr lang="en-US" altLang="en-US" sz="2000" dirty="0">
                <a:solidFill>
                  <a:srgbClr val="000000"/>
                </a:solidFill>
                <a:latin typeface="Tahoma" pitchFamily="34" charset="0"/>
              </a:rPr>
              <a:t>Ebola and Zika virus</a:t>
            </a:r>
          </a:p>
        </p:txBody>
      </p:sp>
    </p:spTree>
    <p:extLst>
      <p:ext uri="{BB962C8B-B14F-4D97-AF65-F5344CB8AC3E}">
        <p14:creationId xmlns:p14="http://schemas.microsoft.com/office/powerpoint/2010/main" val="42721259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628650" y="365125"/>
            <a:ext cx="7886700" cy="1325563"/>
          </a:xfrm>
          <a:prstGeom prst="rect">
            <a:avLst/>
          </a:prstGeom>
        </p:spPr>
        <p:txBody>
          <a:bodyPr/>
          <a:lstStyle/>
          <a:p>
            <a:r>
              <a:rPr lang="en-US" dirty="0"/>
              <a:t>Examples of Pharmacy’s Role in SG Initiatives</a:t>
            </a:r>
          </a:p>
        </p:txBody>
      </p:sp>
      <p:sp>
        <p:nvSpPr>
          <p:cNvPr id="5" name="Title 1"/>
          <p:cNvSpPr txBox="1">
            <a:spLocks/>
          </p:cNvSpPr>
          <p:nvPr/>
        </p:nvSpPr>
        <p:spPr bwMode="auto">
          <a:xfrm>
            <a:off x="457200" y="457200"/>
            <a:ext cx="8229600" cy="585990"/>
          </a:xfrm>
          <a:prstGeom prst="rect">
            <a:avLst/>
          </a:prstGeom>
          <a:noFill/>
          <a:ln w="9525">
            <a:noFill/>
            <a:miter lim="800000"/>
            <a:headEnd/>
            <a:tailEnd/>
          </a:ln>
        </p:spPr>
        <p:txBody>
          <a:bodyPr>
            <a:normAutofit/>
          </a:bodyPr>
          <a:lstStyle/>
          <a:p>
            <a:pPr fontAlgn="auto">
              <a:spcAft>
                <a:spcPts val="0"/>
              </a:spcAft>
              <a:defRPr/>
            </a:pPr>
            <a:r>
              <a:rPr lang="en-US" sz="2800" b="1" dirty="0">
                <a:solidFill>
                  <a:srgbClr val="002D52"/>
                </a:solidFill>
                <a:latin typeface="Univers Condensed" pitchFamily="34" charset="0"/>
              </a:rPr>
              <a:t>Examples of Pharmacy’s Role in SG Initiatives                                     </a:t>
            </a:r>
          </a:p>
        </p:txBody>
      </p:sp>
      <p:sp>
        <p:nvSpPr>
          <p:cNvPr id="59395" name="TextBox 4"/>
          <p:cNvSpPr txBox="1">
            <a:spLocks noChangeArrowheads="1"/>
          </p:cNvSpPr>
          <p:nvPr/>
        </p:nvSpPr>
        <p:spPr bwMode="auto">
          <a:xfrm>
            <a:off x="457200" y="1371600"/>
            <a:ext cx="8077200"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7663" indent="-347663"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20000"/>
              </a:spcBef>
              <a:buFont typeface="Arial" pitchFamily="34" charset="0"/>
              <a:buChar char="•"/>
            </a:pPr>
            <a:r>
              <a:rPr lang="en-US" altLang="en-US" sz="2400" dirty="0">
                <a:solidFill>
                  <a:srgbClr val="000000"/>
                </a:solidFill>
                <a:latin typeface="Tahoma" pitchFamily="34" charset="0"/>
              </a:rPr>
              <a:t>Opioids and Addiction</a:t>
            </a:r>
            <a:endParaRPr lang="en-US" altLang="en-US" sz="2400" b="1" dirty="0">
              <a:solidFill>
                <a:srgbClr val="000000"/>
              </a:solidFill>
              <a:latin typeface="Tahoma" pitchFamily="34" charset="0"/>
            </a:endParaRPr>
          </a:p>
          <a:p>
            <a:pPr lvl="1" eaLnBrk="1" hangingPunct="1">
              <a:spcBef>
                <a:spcPct val="20000"/>
              </a:spcBef>
              <a:buFont typeface="Arial" pitchFamily="34" charset="0"/>
              <a:buChar char="•"/>
            </a:pPr>
            <a:r>
              <a:rPr lang="en-US" altLang="en-US" sz="2000" dirty="0">
                <a:solidFill>
                  <a:srgbClr val="000000"/>
                </a:solidFill>
                <a:latin typeface="Tahoma" pitchFamily="34" charset="0"/>
              </a:rPr>
              <a:t>Educate providers and patients on pharmaceutical and non-pharmaceutical pain management therapy.</a:t>
            </a:r>
          </a:p>
          <a:p>
            <a:pPr lvl="1" eaLnBrk="1" hangingPunct="1">
              <a:spcBef>
                <a:spcPct val="20000"/>
              </a:spcBef>
              <a:buFont typeface="Arial" pitchFamily="34" charset="0"/>
              <a:buChar char="•"/>
            </a:pPr>
            <a:r>
              <a:rPr lang="en-US" altLang="en-US" sz="2000" dirty="0">
                <a:solidFill>
                  <a:srgbClr val="000000"/>
                </a:solidFill>
                <a:latin typeface="Tahoma" pitchFamily="34" charset="0"/>
              </a:rPr>
              <a:t>Expanding access to the overdose-reversing drug </a:t>
            </a:r>
            <a:r>
              <a:rPr lang="en-US" altLang="en-US" sz="2000" u="sng" dirty="0">
                <a:solidFill>
                  <a:srgbClr val="000000"/>
                </a:solidFill>
                <a:latin typeface="Tahoma" pitchFamily="34" charset="0"/>
              </a:rPr>
              <a:t>naloxone</a:t>
            </a:r>
            <a:r>
              <a:rPr lang="en-US" altLang="en-US" sz="2000" dirty="0">
                <a:solidFill>
                  <a:srgbClr val="000000"/>
                </a:solidFill>
                <a:latin typeface="Tahoma" pitchFamily="34" charset="0"/>
              </a:rPr>
              <a:t>, including in Medicaid, Medicare, and for use by 1</a:t>
            </a:r>
            <a:r>
              <a:rPr lang="en-US" altLang="en-US" sz="2000" baseline="30000" dirty="0">
                <a:solidFill>
                  <a:srgbClr val="000000"/>
                </a:solidFill>
                <a:latin typeface="Tahoma" pitchFamily="34" charset="0"/>
              </a:rPr>
              <a:t>st</a:t>
            </a:r>
            <a:r>
              <a:rPr lang="en-US" altLang="en-US" sz="2000" dirty="0">
                <a:solidFill>
                  <a:srgbClr val="000000"/>
                </a:solidFill>
                <a:latin typeface="Tahoma" pitchFamily="34" charset="0"/>
              </a:rPr>
              <a:t> responders.</a:t>
            </a:r>
          </a:p>
          <a:p>
            <a:pPr lvl="1" eaLnBrk="1" hangingPunct="1">
              <a:spcBef>
                <a:spcPct val="20000"/>
              </a:spcBef>
              <a:buFont typeface="Arial" pitchFamily="34" charset="0"/>
              <a:buChar char="•"/>
            </a:pPr>
            <a:r>
              <a:rPr lang="en-US" altLang="en-US" sz="2000" dirty="0">
                <a:solidFill>
                  <a:srgbClr val="000000"/>
                </a:solidFill>
                <a:latin typeface="Tahoma" pitchFamily="34" charset="0"/>
              </a:rPr>
              <a:t>Encouraging the use of prescription drug monitoring programs (PDMP) by prescribers and pharmacies. </a:t>
            </a:r>
          </a:p>
          <a:p>
            <a:pPr lvl="1" eaLnBrk="1" hangingPunct="1">
              <a:spcBef>
                <a:spcPct val="20000"/>
              </a:spcBef>
              <a:buFont typeface="Arial" pitchFamily="34" charset="0"/>
              <a:buChar char="•"/>
            </a:pPr>
            <a:r>
              <a:rPr lang="en-US" altLang="en-US" sz="2000" dirty="0">
                <a:solidFill>
                  <a:srgbClr val="000000"/>
                </a:solidFill>
                <a:latin typeface="Tahoma" pitchFamily="34" charset="0"/>
              </a:rPr>
              <a:t>Ensuring access to FDA-approved drugs for medication assisted treatment (MAT) for opioid and substance use disorders. </a:t>
            </a:r>
            <a:r>
              <a:rPr lang="en-US" altLang="en-US" sz="2400" dirty="0">
                <a:solidFill>
                  <a:srgbClr val="000000"/>
                </a:solidFill>
                <a:latin typeface="Tahoma" pitchFamily="34" charset="0"/>
              </a:rPr>
              <a:t> </a:t>
            </a:r>
          </a:p>
        </p:txBody>
      </p:sp>
    </p:spTree>
    <p:extLst>
      <p:ext uri="{BB962C8B-B14F-4D97-AF65-F5344CB8AC3E}">
        <p14:creationId xmlns:p14="http://schemas.microsoft.com/office/powerpoint/2010/main" val="8093109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a:xfrm>
            <a:off x="628650" y="365125"/>
            <a:ext cx="7886700" cy="1325563"/>
          </a:xfrm>
          <a:prstGeom prst="rect">
            <a:avLst/>
          </a:prstGeom>
        </p:spPr>
        <p:txBody>
          <a:bodyPr/>
          <a:lstStyle/>
          <a:p>
            <a:r>
              <a:rPr lang="en-US" dirty="0"/>
              <a:t>Examples of Pharmacy’s Role in SG Initiatives (Continued)</a:t>
            </a:r>
          </a:p>
          <a:p>
            <a:endParaRPr lang="en-US" dirty="0"/>
          </a:p>
        </p:txBody>
      </p:sp>
      <p:sp>
        <p:nvSpPr>
          <p:cNvPr id="2" name="Title 1"/>
          <p:cNvSpPr txBox="1">
            <a:spLocks/>
          </p:cNvSpPr>
          <p:nvPr/>
        </p:nvSpPr>
        <p:spPr bwMode="auto">
          <a:xfrm>
            <a:off x="457200" y="457200"/>
            <a:ext cx="8229600" cy="585990"/>
          </a:xfrm>
          <a:prstGeom prst="rect">
            <a:avLst/>
          </a:prstGeom>
          <a:noFill/>
          <a:ln w="9525">
            <a:noFill/>
            <a:miter lim="800000"/>
            <a:headEnd/>
            <a:tailEnd/>
          </a:ln>
        </p:spPr>
        <p:txBody>
          <a:bodyPr>
            <a:normAutofit/>
          </a:bodyPr>
          <a:lstStyle/>
          <a:p>
            <a:pPr fontAlgn="auto">
              <a:spcAft>
                <a:spcPts val="0"/>
              </a:spcAft>
              <a:defRPr/>
            </a:pPr>
            <a:r>
              <a:rPr lang="en-US" sz="2800" b="1" dirty="0">
                <a:solidFill>
                  <a:srgbClr val="002D52"/>
                </a:solidFill>
                <a:latin typeface="Univers Condensed" pitchFamily="34" charset="0"/>
              </a:rPr>
              <a:t>Examples of Pharmacy’s Role in SG Initiatives                                     </a:t>
            </a:r>
          </a:p>
        </p:txBody>
      </p:sp>
      <p:sp>
        <p:nvSpPr>
          <p:cNvPr id="3" name="Rectangle 2" title="USPHS Tobacco Cessation Training Program Website"/>
          <p:cNvSpPr/>
          <p:nvPr/>
        </p:nvSpPr>
        <p:spPr>
          <a:xfrm>
            <a:off x="457200" y="1040732"/>
            <a:ext cx="8382000" cy="4930581"/>
          </a:xfrm>
          <a:prstGeom prst="rect">
            <a:avLst/>
          </a:prstGeom>
        </p:spPr>
        <p:txBody>
          <a:bodyPr wrap="square">
            <a:spAutoFit/>
          </a:bodyPr>
          <a:lstStyle/>
          <a:p>
            <a:pPr eaLnBrk="1" hangingPunct="1">
              <a:spcBef>
                <a:spcPct val="20000"/>
              </a:spcBef>
              <a:buFont typeface="Arial" pitchFamily="34" charset="0"/>
              <a:buChar char="•"/>
            </a:pPr>
            <a:r>
              <a:rPr lang="en-US" altLang="en-US" sz="2400" dirty="0">
                <a:solidFill>
                  <a:srgbClr val="000000"/>
                </a:solidFill>
                <a:latin typeface="Tahoma" pitchFamily="34" charset="0"/>
              </a:rPr>
              <a:t>Tobacco</a:t>
            </a:r>
            <a:endParaRPr lang="en-US" altLang="en-US" sz="2000" dirty="0">
              <a:solidFill>
                <a:srgbClr val="000000"/>
              </a:solidFill>
              <a:latin typeface="Tahoma" pitchFamily="34" charset="0"/>
            </a:endParaRPr>
          </a:p>
          <a:p>
            <a:pPr marL="576263" lvl="1" indent="-119063" eaLnBrk="1" hangingPunct="1">
              <a:spcBef>
                <a:spcPct val="20000"/>
              </a:spcBef>
              <a:buFont typeface="Arial" pitchFamily="34" charset="0"/>
              <a:buChar char="•"/>
            </a:pPr>
            <a:r>
              <a:rPr lang="en-US" altLang="en-US" sz="2000" dirty="0">
                <a:solidFill>
                  <a:srgbClr val="000000"/>
                </a:solidFill>
                <a:latin typeface="Tahoma" pitchFamily="34" charset="0"/>
              </a:rPr>
              <a:t>Lead and support smoking cessation programs</a:t>
            </a:r>
          </a:p>
          <a:p>
            <a:pPr marL="576263" lvl="1" indent="-119063">
              <a:spcBef>
                <a:spcPct val="20000"/>
              </a:spcBef>
              <a:buFont typeface="Arial" pitchFamily="34" charset="0"/>
              <a:buChar char="•"/>
            </a:pPr>
            <a:r>
              <a:rPr lang="en-US" altLang="en-US" sz="2000" dirty="0">
                <a:solidFill>
                  <a:srgbClr val="000000"/>
                </a:solidFill>
                <a:latin typeface="Tahoma" pitchFamily="34" charset="0"/>
              </a:rPr>
              <a:t>Expanding the scope of pharmacy practice </a:t>
            </a:r>
          </a:p>
          <a:p>
            <a:pPr marL="576263" lvl="1" indent="-119063">
              <a:spcBef>
                <a:spcPct val="20000"/>
              </a:spcBef>
              <a:buFont typeface="Arial" pitchFamily="34" charset="0"/>
              <a:buChar char="•"/>
            </a:pPr>
            <a:r>
              <a:rPr lang="en-US" altLang="en-US" sz="2000" dirty="0">
                <a:solidFill>
                  <a:srgbClr val="000000"/>
                </a:solidFill>
                <a:latin typeface="Tahoma" pitchFamily="34" charset="0"/>
              </a:rPr>
              <a:t>Establish tobacco cessation clinics throughout IHS and serve as tobacco cessation providers increasing access to care</a:t>
            </a:r>
          </a:p>
          <a:p>
            <a:pPr marL="576263" lvl="1" indent="-119063" eaLnBrk="1" hangingPunct="1">
              <a:spcBef>
                <a:spcPct val="20000"/>
              </a:spcBef>
              <a:buFont typeface="Arial" pitchFamily="34" charset="0"/>
              <a:buChar char="•"/>
            </a:pPr>
            <a:r>
              <a:rPr lang="en-US" altLang="en-US" sz="2000" dirty="0">
                <a:solidFill>
                  <a:srgbClr val="000000"/>
                </a:solidFill>
                <a:latin typeface="Tahoma" pitchFamily="34" charset="0"/>
              </a:rPr>
              <a:t>Created an online, free tobacco cessation training program (USPHS-Rx for Change: Tobacco Cessation Training Program) through collaboration with University of California-San Francisco (UCSF) and Purdue University</a:t>
            </a:r>
          </a:p>
          <a:p>
            <a:pPr marL="576263" lvl="1" indent="-119063">
              <a:spcBef>
                <a:spcPct val="20000"/>
              </a:spcBef>
              <a:buFont typeface="Arial" pitchFamily="34" charset="0"/>
              <a:buChar char="•"/>
            </a:pPr>
            <a:r>
              <a:rPr lang="en-US" altLang="en-US" sz="2000" dirty="0">
                <a:solidFill>
                  <a:srgbClr val="000000"/>
                </a:solidFill>
                <a:latin typeface="Tahoma" pitchFamily="34" charset="0"/>
              </a:rPr>
              <a:t>Training officers, providers, and the public on the Five A’s and the Ask –Advice - Refer (AAR) model</a:t>
            </a:r>
          </a:p>
          <a:p>
            <a:pPr marL="576263" lvl="1" indent="-119063">
              <a:spcBef>
                <a:spcPct val="20000"/>
              </a:spcBef>
              <a:buFont typeface="Arial" pitchFamily="34" charset="0"/>
              <a:buChar char="•"/>
            </a:pPr>
            <a:r>
              <a:rPr lang="en-US" altLang="en-US" sz="2000" dirty="0">
                <a:solidFill>
                  <a:srgbClr val="000000"/>
                </a:solidFill>
                <a:latin typeface="Tahoma" pitchFamily="34" charset="0"/>
              </a:rPr>
              <a:t>Provide resources for clinicians and tobacco users regarding tobacco cessation through the PharmPAC website </a:t>
            </a:r>
            <a:br>
              <a:rPr lang="en-US" altLang="en-US" sz="2000" dirty="0">
                <a:solidFill>
                  <a:srgbClr val="000000"/>
                </a:solidFill>
                <a:latin typeface="Tahoma" pitchFamily="34" charset="0"/>
              </a:rPr>
            </a:br>
            <a:r>
              <a:rPr lang="en-US" altLang="en-US" sz="1200" dirty="0">
                <a:solidFill>
                  <a:srgbClr val="000000"/>
                </a:solidFill>
                <a:latin typeface="Tahoma" pitchFamily="34" charset="0"/>
                <a:hlinkClick r:id="rId3"/>
              </a:rPr>
              <a:t>Tobacco Cessation Training Program </a:t>
            </a:r>
            <a:r>
              <a:rPr lang="en-US" altLang="en-US" sz="1200" dirty="0" smtClean="0">
                <a:solidFill>
                  <a:srgbClr val="000000"/>
                </a:solidFill>
                <a:latin typeface="Tahoma" pitchFamily="34" charset="0"/>
              </a:rPr>
              <a:t>(https</a:t>
            </a:r>
            <a:r>
              <a:rPr lang="en-US" altLang="en-US" sz="1200" dirty="0">
                <a:solidFill>
                  <a:srgbClr val="000000"/>
                </a:solidFill>
                <a:latin typeface="Tahoma" pitchFamily="34" charset="0"/>
              </a:rPr>
              <a:t>://</a:t>
            </a:r>
            <a:r>
              <a:rPr lang="en-US" altLang="en-US" sz="1200" dirty="0" smtClean="0">
                <a:solidFill>
                  <a:srgbClr val="000000"/>
                </a:solidFill>
                <a:latin typeface="Tahoma" pitchFamily="34" charset="0"/>
              </a:rPr>
              <a:t>dcp.psc.gov/OSG/pharmacy/sharedresources_tctp.aspx</a:t>
            </a:r>
            <a:r>
              <a:rPr lang="en-US" altLang="en-US" sz="1200" dirty="0">
                <a:solidFill>
                  <a:srgbClr val="000000"/>
                </a:solidFill>
                <a:latin typeface="Tahoma" pitchFamily="34" charset="0"/>
              </a:rPr>
              <a:t>)</a:t>
            </a:r>
          </a:p>
          <a:p>
            <a:pPr marL="576263" lvl="1" indent="-119063">
              <a:spcBef>
                <a:spcPct val="20000"/>
              </a:spcBef>
              <a:buFont typeface="Arial" pitchFamily="34" charset="0"/>
              <a:buChar char="•"/>
            </a:pPr>
            <a:endParaRPr lang="en-US" altLang="en-US" sz="1100" dirty="0">
              <a:solidFill>
                <a:srgbClr val="000000"/>
              </a:solidFill>
              <a:latin typeface="Tahoma" pitchFamily="34" charset="0"/>
            </a:endParaRPr>
          </a:p>
        </p:txBody>
      </p:sp>
    </p:spTree>
    <p:extLst>
      <p:ext uri="{BB962C8B-B14F-4D97-AF65-F5344CB8AC3E}">
        <p14:creationId xmlns:p14="http://schemas.microsoft.com/office/powerpoint/2010/main" val="7748327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a:xfrm>
            <a:off x="628650" y="365125"/>
            <a:ext cx="7886700" cy="1325563"/>
          </a:xfrm>
          <a:prstGeom prst="rect">
            <a:avLst/>
          </a:prstGeom>
        </p:spPr>
        <p:txBody>
          <a:bodyPr/>
          <a:lstStyle/>
          <a:p>
            <a:r>
              <a:rPr lang="en-US" dirty="0"/>
              <a:t>Examples of Pharmacy’s Role in SG Initiatives (Continued 2)</a:t>
            </a:r>
          </a:p>
        </p:txBody>
      </p:sp>
      <p:sp>
        <p:nvSpPr>
          <p:cNvPr id="2" name="Title 1"/>
          <p:cNvSpPr txBox="1">
            <a:spLocks/>
          </p:cNvSpPr>
          <p:nvPr/>
        </p:nvSpPr>
        <p:spPr bwMode="auto">
          <a:xfrm>
            <a:off x="457200" y="457200"/>
            <a:ext cx="8229600" cy="585990"/>
          </a:xfrm>
          <a:prstGeom prst="rect">
            <a:avLst/>
          </a:prstGeom>
          <a:noFill/>
          <a:ln w="9525">
            <a:noFill/>
            <a:miter lim="800000"/>
            <a:headEnd/>
            <a:tailEnd/>
          </a:ln>
        </p:spPr>
        <p:txBody>
          <a:bodyPr>
            <a:normAutofit/>
          </a:bodyPr>
          <a:lstStyle/>
          <a:p>
            <a:pPr fontAlgn="auto">
              <a:spcAft>
                <a:spcPts val="0"/>
              </a:spcAft>
              <a:defRPr/>
            </a:pPr>
            <a:r>
              <a:rPr lang="en-US" sz="2800" b="1" dirty="0">
                <a:solidFill>
                  <a:srgbClr val="002D52"/>
                </a:solidFill>
                <a:latin typeface="Univers Condensed" pitchFamily="34" charset="0"/>
              </a:rPr>
              <a:t>Examples of Pharmacy’s Role in SG Initiatives                                     </a:t>
            </a:r>
          </a:p>
        </p:txBody>
      </p:sp>
      <p:sp>
        <p:nvSpPr>
          <p:cNvPr id="3" name="Rectangle 2"/>
          <p:cNvSpPr/>
          <p:nvPr/>
        </p:nvSpPr>
        <p:spPr>
          <a:xfrm>
            <a:off x="457200" y="1219200"/>
            <a:ext cx="8037342" cy="4770537"/>
          </a:xfrm>
          <a:prstGeom prst="rect">
            <a:avLst/>
          </a:prstGeom>
        </p:spPr>
        <p:txBody>
          <a:bodyPr wrap="square">
            <a:spAutoFit/>
          </a:bodyPr>
          <a:lstStyle/>
          <a:p>
            <a:pPr lvl="0">
              <a:spcBef>
                <a:spcPct val="20000"/>
              </a:spcBef>
              <a:buFont typeface="Arial" pitchFamily="34" charset="0"/>
              <a:buChar char="•"/>
            </a:pPr>
            <a:r>
              <a:rPr lang="en-US" altLang="en-US" sz="2400" dirty="0">
                <a:solidFill>
                  <a:srgbClr val="000000"/>
                </a:solidFill>
                <a:latin typeface="Tahoma" pitchFamily="34" charset="0"/>
              </a:rPr>
              <a:t>Emerging Public Health Threats</a:t>
            </a:r>
          </a:p>
          <a:p>
            <a:pPr marL="633413" lvl="1" indent="-176213" eaLnBrk="1" hangingPunct="1">
              <a:spcBef>
                <a:spcPct val="20000"/>
              </a:spcBef>
              <a:buFont typeface="Arial" pitchFamily="34" charset="0"/>
              <a:buChar char="•"/>
            </a:pPr>
            <a:r>
              <a:rPr lang="en-US" altLang="en-US" sz="2000" dirty="0">
                <a:solidFill>
                  <a:srgbClr val="000000"/>
                </a:solidFill>
                <a:latin typeface="Tahoma" pitchFamily="34" charset="0"/>
              </a:rPr>
              <a:t>Ebola Virus Outbreak - Pharmacists deployed to Western Africa and worked to develop and manage vaccine clinical trials</a:t>
            </a:r>
          </a:p>
          <a:p>
            <a:pPr marL="576263" lvl="1" indent="-119063">
              <a:spcBef>
                <a:spcPct val="20000"/>
              </a:spcBef>
              <a:buFont typeface="Arial" pitchFamily="34" charset="0"/>
              <a:buChar char="•"/>
            </a:pPr>
            <a:r>
              <a:rPr lang="en-US" altLang="en-US" sz="2000" dirty="0">
                <a:solidFill>
                  <a:srgbClr val="000000"/>
                </a:solidFill>
                <a:latin typeface="Tahoma" pitchFamily="34" charset="0"/>
              </a:rPr>
              <a:t> Zika Virus Outbreak </a:t>
            </a:r>
          </a:p>
          <a:p>
            <a:pPr marL="1033463" lvl="2" indent="-119063">
              <a:spcBef>
                <a:spcPct val="20000"/>
              </a:spcBef>
              <a:buFont typeface="Arial" pitchFamily="34" charset="0"/>
              <a:buChar char="•"/>
            </a:pPr>
            <a:r>
              <a:rPr lang="en-US" altLang="en-US" sz="2000" dirty="0">
                <a:solidFill>
                  <a:srgbClr val="000000"/>
                </a:solidFill>
                <a:latin typeface="Tahoma" pitchFamily="34" charset="0"/>
              </a:rPr>
              <a:t>Developed guidance for states on the coverage of insect repellants and electrolytes in Medicaid agencies.</a:t>
            </a:r>
          </a:p>
          <a:p>
            <a:pPr marL="1033463" lvl="2" indent="-119063">
              <a:spcBef>
                <a:spcPct val="20000"/>
              </a:spcBef>
              <a:buFont typeface="Arial" pitchFamily="34" charset="0"/>
              <a:buChar char="•"/>
            </a:pPr>
            <a:r>
              <a:rPr lang="en-US" altLang="en-US" sz="2000" dirty="0">
                <a:solidFill>
                  <a:srgbClr val="000000"/>
                </a:solidFill>
                <a:latin typeface="Tahoma" pitchFamily="34" charset="0"/>
              </a:rPr>
              <a:t>Worked closely with Federal Medicaid officials and drug manufacturers on initiatives to ensure access to family planning services and supplies including contraceptives in Puerto Rico. </a:t>
            </a:r>
          </a:p>
          <a:p>
            <a:pPr marL="1033463" lvl="2" indent="-119063">
              <a:spcBef>
                <a:spcPct val="20000"/>
              </a:spcBef>
              <a:buFont typeface="Arial" pitchFamily="34" charset="0"/>
              <a:buChar char="•"/>
            </a:pPr>
            <a:r>
              <a:rPr lang="en-US" altLang="en-US" sz="2000" dirty="0">
                <a:solidFill>
                  <a:srgbClr val="000000"/>
                </a:solidFill>
                <a:latin typeface="Tahoma" pitchFamily="34" charset="0"/>
              </a:rPr>
              <a:t>Published the “expanded scope of pharmacist practice” state Medicaid guidance document: discusses the role pharmacists have in facilitating access to oral emergency contraception in the community </a:t>
            </a:r>
          </a:p>
        </p:txBody>
      </p:sp>
    </p:spTree>
    <p:extLst>
      <p:ext uri="{BB962C8B-B14F-4D97-AF65-F5344CB8AC3E}">
        <p14:creationId xmlns:p14="http://schemas.microsoft.com/office/powerpoint/2010/main" val="14022915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ctrTitle"/>
          </p:nvPr>
        </p:nvSpPr>
        <p:spPr/>
        <p:txBody>
          <a:bodyPr/>
          <a:lstStyle/>
          <a:p>
            <a:r>
              <a:rPr lang="en-US" dirty="0"/>
              <a:t>Emergency Response Deployments</a:t>
            </a:r>
          </a:p>
        </p:txBody>
      </p:sp>
      <p:pic>
        <p:nvPicPr>
          <p:cNvPr id="55298" name="Picture 9" title="Background depicting female LT Office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350"/>
            <a:ext cx="916305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1066800" y="1981200"/>
            <a:ext cx="7629525" cy="1856105"/>
          </a:xfrm>
          <a:prstGeom prst="rect">
            <a:avLst/>
          </a:prstGeom>
          <a:noFill/>
          <a:ln>
            <a:noFill/>
          </a:ln>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defRPr/>
            </a:pPr>
            <a:r>
              <a:rPr lang="en-US" sz="4600" dirty="0">
                <a:solidFill>
                  <a:srgbClr val="8B1E00"/>
                </a:solidFill>
                <a:latin typeface="Univers Condensed" pitchFamily="34" charset="0"/>
                <a:ea typeface="+mn-ea"/>
                <a:cs typeface="Tahoma" pitchFamily="34" charset="0"/>
              </a:rPr>
              <a:t>Emergency Response Deployments</a:t>
            </a:r>
          </a:p>
        </p:txBody>
      </p:sp>
      <p:pic>
        <p:nvPicPr>
          <p:cNvPr id="55299" name="Picture 8" descr="powerpoint_template01.wmf" title="America's Health Responders Commissioned Corps U.S. Public Health Servic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5827626"/>
            <a:ext cx="31115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title="U.S. Public Health Service Commissioned Corps"/>
          <p:cNvGrpSpPr/>
          <p:nvPr/>
        </p:nvGrpSpPr>
        <p:grpSpPr>
          <a:xfrm>
            <a:off x="828040" y="6318568"/>
            <a:ext cx="3840480" cy="310832"/>
            <a:chOff x="980440" y="6242368"/>
            <a:chExt cx="3840480" cy="310832"/>
          </a:xfrm>
        </p:grpSpPr>
        <p:pic>
          <p:nvPicPr>
            <p:cNvPr id="7" name="Picture 6" title="U.S. Public Health Service Commissioned Corps"/>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980440" y="6242368"/>
              <a:ext cx="384048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title="US Public Health Service Commissioned Corps"/>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bwMode="auto">
            <a:xfrm>
              <a:off x="1005840" y="6370320"/>
              <a:ext cx="2651760" cy="1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4" title="Background depicting officers"/>
          <p:cNvPicPr>
            <a:picLocks noChangeAspect="1"/>
          </p:cNvPicPr>
          <p:nvPr/>
        </p:nvPicPr>
        <p:blipFill rotWithShape="1">
          <a:blip r:embed="rId6" cstate="email">
            <a:extLst>
              <a:ext uri="{28A0092B-C50C-407E-A947-70E740481C1C}">
                <a14:useLocalDpi xmlns:a14="http://schemas.microsoft.com/office/drawing/2010/main"/>
              </a:ext>
            </a:extLst>
          </a:blip>
          <a:srcRect l="64553" t="84277" r="521" b="1835"/>
          <a:stretch/>
        </p:blipFill>
        <p:spPr bwMode="auto">
          <a:xfrm>
            <a:off x="5760720" y="5852160"/>
            <a:ext cx="338328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767B2E07-C4DC-48DC-9B60-E30F29BC5059}" type="slidenum">
              <a:rPr lang="en-US" smtClean="0"/>
              <a:pPr>
                <a:defRPr/>
              </a:pPr>
              <a:t>17</a:t>
            </a:fld>
            <a:endParaRPr lang="en-US" dirty="0"/>
          </a:p>
        </p:txBody>
      </p:sp>
    </p:spTree>
    <p:extLst>
      <p:ext uri="{BB962C8B-B14F-4D97-AF65-F5344CB8AC3E}">
        <p14:creationId xmlns:p14="http://schemas.microsoft.com/office/powerpoint/2010/main" val="35152532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628650" y="365125"/>
            <a:ext cx="7886700" cy="1325563"/>
          </a:xfrm>
          <a:prstGeom prst="rect">
            <a:avLst/>
          </a:prstGeom>
        </p:spPr>
        <p:txBody>
          <a:bodyPr/>
          <a:lstStyle/>
          <a:p>
            <a:r>
              <a:rPr lang="en-US" dirty="0"/>
              <a:t>What Roles Do Pharmacy Officers Play in Emergency and Humanitarian Responses?</a:t>
            </a:r>
          </a:p>
        </p:txBody>
      </p:sp>
      <p:sp>
        <p:nvSpPr>
          <p:cNvPr id="5" name="Title 1"/>
          <p:cNvSpPr txBox="1">
            <a:spLocks/>
          </p:cNvSpPr>
          <p:nvPr/>
        </p:nvSpPr>
        <p:spPr bwMode="auto">
          <a:xfrm>
            <a:off x="457200" y="233916"/>
            <a:ext cx="8229600" cy="914400"/>
          </a:xfrm>
          <a:prstGeom prst="rect">
            <a:avLst/>
          </a:prstGeom>
          <a:noFill/>
          <a:ln w="9525">
            <a:noFill/>
            <a:miter lim="800000"/>
            <a:headEnd/>
            <a:tailEnd/>
          </a:ln>
        </p:spPr>
        <p:txBody>
          <a:bodyPr>
            <a:noAutofit/>
          </a:bodyPr>
          <a:lstStyle/>
          <a:p>
            <a:pPr>
              <a:spcBef>
                <a:spcPct val="0"/>
              </a:spcBef>
              <a:defRPr/>
            </a:pPr>
            <a:r>
              <a:rPr lang="en-US" sz="2800" b="1" dirty="0">
                <a:solidFill>
                  <a:srgbClr val="002D52"/>
                </a:solidFill>
                <a:latin typeface="Univers Condensed" pitchFamily="34" charset="0"/>
                <a:ea typeface="ＭＳ Ｐゴシック" pitchFamily="34" charset="-128"/>
              </a:rPr>
              <a:t>What Roles Do Pharmacy Officers Play in Emergency and Humanitarian Responses?</a:t>
            </a:r>
          </a:p>
        </p:txBody>
      </p:sp>
      <p:sp>
        <p:nvSpPr>
          <p:cNvPr id="59395" name="TextBox 4"/>
          <p:cNvSpPr txBox="1">
            <a:spLocks noChangeArrowheads="1"/>
          </p:cNvSpPr>
          <p:nvPr/>
        </p:nvSpPr>
        <p:spPr bwMode="auto">
          <a:xfrm>
            <a:off x="486508" y="1148316"/>
            <a:ext cx="7620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7663" indent="-347663"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800100" lvl="1" indent="-342900" eaLnBrk="1" hangingPunct="1">
              <a:buSzPct val="100000"/>
              <a:buFont typeface="Arial" panose="020B0604020202020204" pitchFamily="34" charset="0"/>
              <a:buChar char="•"/>
            </a:pPr>
            <a:r>
              <a:rPr lang="en-US" alt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General Pharmacy</a:t>
            </a:r>
          </a:p>
          <a:p>
            <a:pPr lvl="2" eaLnBrk="1" hangingPunct="1">
              <a:buSzPct val="100000"/>
              <a:buFont typeface="Arial" pitchFamily="34" charset="0"/>
              <a:buChar char="•"/>
            </a:pPr>
            <a:r>
              <a:rPr lang="en-US" alt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Medication procurement and coordination of pharmacy care</a:t>
            </a:r>
            <a:endParaRPr lang="en-US" altLang="en-US" sz="20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lvl="2" eaLnBrk="1" hangingPunct="1">
              <a:buSzPct val="100000"/>
              <a:buFont typeface="Arial" pitchFamily="34" charset="0"/>
              <a:buChar char="•"/>
            </a:pPr>
            <a:r>
              <a:rPr lang="en-US" alt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Dispensing</a:t>
            </a:r>
          </a:p>
          <a:p>
            <a:pPr lvl="2" eaLnBrk="1" hangingPunct="1">
              <a:buSzPct val="100000"/>
              <a:buFont typeface="Arial" pitchFamily="34" charset="0"/>
              <a:buChar char="•"/>
            </a:pPr>
            <a:r>
              <a:rPr lang="en-US" alt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Counseling</a:t>
            </a:r>
          </a:p>
          <a:p>
            <a:pPr lvl="2" eaLnBrk="1" hangingPunct="1">
              <a:buSzPct val="100000"/>
              <a:buFont typeface="Arial" pitchFamily="34" charset="0"/>
              <a:buChar char="•"/>
            </a:pPr>
            <a:r>
              <a:rPr lang="en-US" alt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Drug information</a:t>
            </a:r>
          </a:p>
          <a:p>
            <a:pPr lvl="2" eaLnBrk="1" hangingPunct="1">
              <a:buSzPct val="100000"/>
              <a:buFont typeface="Arial" pitchFamily="34" charset="0"/>
              <a:buChar char="•"/>
            </a:pPr>
            <a:r>
              <a:rPr lang="en-US" alt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Immunizations</a:t>
            </a:r>
          </a:p>
          <a:p>
            <a:pPr lvl="2" eaLnBrk="1" hangingPunct="1">
              <a:buSzPct val="100000"/>
              <a:buFont typeface="Arial" pitchFamily="34" charset="0"/>
              <a:buChar char="•"/>
            </a:pPr>
            <a:r>
              <a:rPr lang="en-US" alt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Glucose screening, etc.</a:t>
            </a:r>
          </a:p>
          <a:p>
            <a:pPr marL="800100" lvl="1" indent="-342900" eaLnBrk="1" hangingPunct="1">
              <a:buSzPct val="100000"/>
              <a:buFont typeface="Arial" panose="020B0604020202020204" pitchFamily="34" charset="0"/>
              <a:buChar char="•"/>
            </a:pPr>
            <a:r>
              <a:rPr lang="en-US" alt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Leadership, Logistics, Administrative </a:t>
            </a:r>
          </a:p>
          <a:p>
            <a:pPr lvl="2" eaLnBrk="1" hangingPunct="1">
              <a:buClr>
                <a:srgbClr val="1F497D"/>
              </a:buClr>
              <a:buSzPct val="100000"/>
              <a:buFont typeface="Arial" pitchFamily="34" charset="0"/>
              <a:buChar char="•"/>
            </a:pPr>
            <a:endParaRPr lang="en-US" altLang="en-US" sz="24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209179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628650" y="365125"/>
            <a:ext cx="7886700" cy="1325563"/>
          </a:xfrm>
          <a:prstGeom prst="rect">
            <a:avLst/>
          </a:prstGeom>
        </p:spPr>
        <p:txBody>
          <a:bodyPr/>
          <a:lstStyle/>
          <a:p>
            <a:r>
              <a:rPr lang="en-US" dirty="0"/>
              <a:t>Emergency Response Deployments </a:t>
            </a:r>
          </a:p>
        </p:txBody>
      </p:sp>
      <p:sp>
        <p:nvSpPr>
          <p:cNvPr id="5" name="Title 1"/>
          <p:cNvSpPr txBox="1">
            <a:spLocks/>
          </p:cNvSpPr>
          <p:nvPr/>
        </p:nvSpPr>
        <p:spPr bwMode="auto">
          <a:xfrm>
            <a:off x="457200" y="457200"/>
            <a:ext cx="8229600" cy="650383"/>
          </a:xfrm>
          <a:prstGeom prst="rect">
            <a:avLst/>
          </a:prstGeom>
          <a:noFill/>
          <a:ln w="9525">
            <a:noFill/>
            <a:miter lim="800000"/>
            <a:headEnd/>
            <a:tailEnd/>
          </a:ln>
        </p:spPr>
        <p:txBody>
          <a:bodyPr>
            <a:normAutofit/>
          </a:bodyPr>
          <a:lstStyle/>
          <a:p>
            <a:pPr fontAlgn="auto">
              <a:spcAft>
                <a:spcPts val="0"/>
              </a:spcAft>
              <a:defRPr/>
            </a:pPr>
            <a:r>
              <a:rPr lang="en-US" sz="2800" b="1" dirty="0">
                <a:solidFill>
                  <a:srgbClr val="002D52"/>
                </a:solidFill>
                <a:latin typeface="Univers Condensed" pitchFamily="34" charset="0"/>
              </a:rPr>
              <a:t>Emergency Response Deployments </a:t>
            </a:r>
          </a:p>
        </p:txBody>
      </p:sp>
      <p:pic>
        <p:nvPicPr>
          <p:cNvPr id="4" name="Picture 3" descr="Image of cots in large building during disaster response"/>
          <p:cNvPicPr>
            <a:picLocks noChangeAspect="1"/>
          </p:cNvPicPr>
          <p:nvPr/>
        </p:nvPicPr>
        <p:blipFill>
          <a:blip r:embed="rId3"/>
          <a:stretch>
            <a:fillRect/>
          </a:stretch>
        </p:blipFill>
        <p:spPr>
          <a:xfrm>
            <a:off x="249628" y="1053420"/>
            <a:ext cx="4761010" cy="2525857"/>
          </a:xfrm>
          <a:prstGeom prst="rect">
            <a:avLst/>
          </a:prstGeom>
        </p:spPr>
      </p:pic>
      <p:pic>
        <p:nvPicPr>
          <p:cNvPr id="6" name="Picture 5" descr="Image of officers during emergency response"/>
          <p:cNvPicPr>
            <a:picLocks noChangeAspect="1"/>
          </p:cNvPicPr>
          <p:nvPr/>
        </p:nvPicPr>
        <p:blipFill>
          <a:blip r:embed="rId4"/>
          <a:stretch>
            <a:fillRect/>
          </a:stretch>
        </p:blipFill>
        <p:spPr>
          <a:xfrm>
            <a:off x="1143000" y="3579277"/>
            <a:ext cx="2743200" cy="2440523"/>
          </a:xfrm>
          <a:prstGeom prst="rect">
            <a:avLst/>
          </a:prstGeom>
        </p:spPr>
      </p:pic>
      <p:pic>
        <p:nvPicPr>
          <p:cNvPr id="7" name="Content Placeholder 6" descr="FMS"/>
          <p:cNvPicPr>
            <a:picLocks noChangeAspect="1"/>
          </p:cNvPicPr>
          <p:nvPr/>
        </p:nvPicPr>
        <p:blipFill>
          <a:blip r:embed="rId5"/>
          <a:stretch>
            <a:fillRect/>
          </a:stretch>
        </p:blipFill>
        <p:spPr>
          <a:xfrm>
            <a:off x="5010638" y="1244911"/>
            <a:ext cx="3657917" cy="2346172"/>
          </a:xfrm>
          <a:prstGeom prst="rect">
            <a:avLst/>
          </a:prstGeom>
        </p:spPr>
      </p:pic>
      <p:pic>
        <p:nvPicPr>
          <p:cNvPr id="2" name="Picture 1" descr="US Navy Hospital Ship"/>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8738" y="3591083"/>
            <a:ext cx="3926982" cy="2123917"/>
          </a:xfrm>
          <a:prstGeom prst="rect">
            <a:avLst/>
          </a:prstGeom>
        </p:spPr>
      </p:pic>
    </p:spTree>
    <p:extLst>
      <p:ext uri="{BB962C8B-B14F-4D97-AF65-F5344CB8AC3E}">
        <p14:creationId xmlns:p14="http://schemas.microsoft.com/office/powerpoint/2010/main" val="41771868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title"/>
          </p:nvPr>
        </p:nvSpPr>
        <p:spPr>
          <a:xfrm>
            <a:off x="228600" y="381000"/>
            <a:ext cx="8458200" cy="762000"/>
          </a:xfrm>
        </p:spPr>
        <p:txBody>
          <a:bodyPr/>
          <a:lstStyle/>
          <a:p>
            <a:r>
              <a:rPr lang="en-US" altLang="en-US" sz="3600" dirty="0">
                <a:cs typeface="Tahoma" pitchFamily="34" charset="0"/>
              </a:rPr>
              <a:t>Seven Uniformed Services of the U.S</a:t>
            </a:r>
            <a:r>
              <a:rPr lang="en-US" altLang="en-US" sz="3600" dirty="0"/>
              <a:t>.</a:t>
            </a:r>
          </a:p>
        </p:txBody>
      </p:sp>
      <p:pic>
        <p:nvPicPr>
          <p:cNvPr id="7172" name="Picture 4" descr="Hierarchical Structure of the Government. Shows the location of the seven uniformed services of the US Govern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73" y="1019992"/>
            <a:ext cx="8048627" cy="4771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descr="The Public Health Service Commissioned Corps falls under the Department of Health and Human Services in the Executive Branch."/>
          <p:cNvSpPr/>
          <p:nvPr/>
        </p:nvSpPr>
        <p:spPr>
          <a:xfrm>
            <a:off x="2895600" y="4038600"/>
            <a:ext cx="1905000" cy="1371600"/>
          </a:xfrm>
          <a:prstGeom prst="ellipse">
            <a:avLst/>
          </a:prstGeom>
          <a:noFill/>
          <a:ln w="76200">
            <a:solidFill>
              <a:srgbClr val="FF0000"/>
            </a:solidFill>
          </a:ln>
          <a:effectLst>
            <a:glow rad="2286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latin typeface="Tahoma" pitchFamily="34" charset="0"/>
            </a:endParaRPr>
          </a:p>
        </p:txBody>
      </p:sp>
    </p:spTree>
    <p:extLst>
      <p:ext uri="{BB962C8B-B14F-4D97-AF65-F5344CB8AC3E}">
        <p14:creationId xmlns:p14="http://schemas.microsoft.com/office/powerpoint/2010/main" val="31085529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411162"/>
          </a:xfrm>
        </p:spPr>
        <p:txBody>
          <a:bodyPr/>
          <a:lstStyle/>
          <a:p>
            <a:pPr algn="ctr"/>
            <a:r>
              <a:rPr lang="en-US" sz="2800" u="sng" dirty="0"/>
              <a:t>Public Health Disasters in 2017</a:t>
            </a:r>
            <a:endParaRPr lang="en-US" dirty="0"/>
          </a:p>
        </p:txBody>
      </p:sp>
      <p:sp>
        <p:nvSpPr>
          <p:cNvPr id="7" name="TextBox 6"/>
          <p:cNvSpPr txBox="1"/>
          <p:nvPr/>
        </p:nvSpPr>
        <p:spPr>
          <a:xfrm>
            <a:off x="2057400" y="3566251"/>
            <a:ext cx="3962400" cy="400110"/>
          </a:xfrm>
          <a:prstGeom prst="rect">
            <a:avLst/>
          </a:prstGeom>
          <a:noFill/>
        </p:spPr>
        <p:txBody>
          <a:bodyPr wrap="square" rtlCol="0">
            <a:spAutoFit/>
          </a:bodyPr>
          <a:lstStyle/>
          <a:p>
            <a:r>
              <a:rPr lang="en-US" sz="2000" u="sng" dirty="0">
                <a:latin typeface="Tahoma" panose="020B0604030504040204" pitchFamily="34" charset="0"/>
                <a:ea typeface="Tahoma" panose="020B0604030504040204" pitchFamily="34" charset="0"/>
                <a:cs typeface="Tahoma" panose="020B0604030504040204" pitchFamily="34" charset="0"/>
              </a:rPr>
              <a:t>Hurricane Maria (Category 5)</a:t>
            </a:r>
          </a:p>
        </p:txBody>
      </p:sp>
      <p:pic>
        <p:nvPicPr>
          <p:cNvPr id="9" name="Picture 8" descr="Hurricane Maria - Mother and two children surrounded by destruction"/>
          <p:cNvPicPr>
            <a:picLocks noChangeAspect="1"/>
          </p:cNvPicPr>
          <p:nvPr/>
        </p:nvPicPr>
        <p:blipFill>
          <a:blip r:embed="rId3"/>
          <a:stretch>
            <a:fillRect/>
          </a:stretch>
        </p:blipFill>
        <p:spPr>
          <a:xfrm>
            <a:off x="2093259" y="3966361"/>
            <a:ext cx="3733800" cy="2098263"/>
          </a:xfrm>
          <a:prstGeom prst="rect">
            <a:avLst/>
          </a:prstGeom>
        </p:spPr>
      </p:pic>
      <p:sp>
        <p:nvSpPr>
          <p:cNvPr id="5" name="TextBox 4"/>
          <p:cNvSpPr txBox="1"/>
          <p:nvPr/>
        </p:nvSpPr>
        <p:spPr>
          <a:xfrm>
            <a:off x="4634752" y="914400"/>
            <a:ext cx="3428999" cy="400110"/>
          </a:xfrm>
          <a:prstGeom prst="rect">
            <a:avLst/>
          </a:prstGeom>
          <a:noFill/>
        </p:spPr>
        <p:txBody>
          <a:bodyPr wrap="square" rtlCol="0">
            <a:spAutoFit/>
          </a:bodyPr>
          <a:lstStyle/>
          <a:p>
            <a:r>
              <a:rPr lang="en-US" sz="2000" u="sng" dirty="0">
                <a:latin typeface="Tahoma" panose="020B0604030504040204" pitchFamily="34" charset="0"/>
                <a:ea typeface="Tahoma" panose="020B0604030504040204" pitchFamily="34" charset="0"/>
                <a:cs typeface="Tahoma" panose="020B0604030504040204" pitchFamily="34" charset="0"/>
              </a:rPr>
              <a:t>Hurricane Irma (Category 4)</a:t>
            </a:r>
          </a:p>
        </p:txBody>
      </p:sp>
      <p:pic>
        <p:nvPicPr>
          <p:cNvPr id="6" name="Picture 5" descr="Hurricane Irma destruction"/>
          <p:cNvPicPr>
            <a:picLocks noChangeAspect="1"/>
          </p:cNvPicPr>
          <p:nvPr/>
        </p:nvPicPr>
        <p:blipFill>
          <a:blip r:embed="rId4"/>
          <a:stretch>
            <a:fillRect/>
          </a:stretch>
        </p:blipFill>
        <p:spPr>
          <a:xfrm>
            <a:off x="4661646" y="1401411"/>
            <a:ext cx="3428999" cy="2077939"/>
          </a:xfrm>
          <a:prstGeom prst="rect">
            <a:avLst/>
          </a:prstGeom>
        </p:spPr>
      </p:pic>
      <p:sp>
        <p:nvSpPr>
          <p:cNvPr id="3" name="Content Placeholder 2"/>
          <p:cNvSpPr>
            <a:spLocks noGrp="1"/>
          </p:cNvSpPr>
          <p:nvPr>
            <p:ph idx="1"/>
          </p:nvPr>
        </p:nvSpPr>
        <p:spPr>
          <a:xfrm>
            <a:off x="304800" y="914401"/>
            <a:ext cx="3733800" cy="753036"/>
          </a:xfrm>
        </p:spPr>
        <p:txBody>
          <a:bodyPr/>
          <a:lstStyle/>
          <a:p>
            <a:pPr marL="0" indent="0" algn="ctr">
              <a:buNone/>
            </a:pPr>
            <a:r>
              <a:rPr lang="en-US" sz="2000" u="sng" dirty="0"/>
              <a:t>Hurricane Harvey (Category 4)</a:t>
            </a:r>
          </a:p>
          <a:p>
            <a:pPr marL="0" indent="0">
              <a:buNone/>
            </a:pPr>
            <a:endParaRPr lang="en-US" sz="2400" b="1"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				</a:t>
            </a:r>
          </a:p>
        </p:txBody>
      </p:sp>
      <p:pic>
        <p:nvPicPr>
          <p:cNvPr id="4" name="Picture 3" descr="Hurricane Harvey areal flood picture"/>
          <p:cNvPicPr>
            <a:picLocks noChangeAspect="1"/>
          </p:cNvPicPr>
          <p:nvPr/>
        </p:nvPicPr>
        <p:blipFill>
          <a:blip r:embed="rId5"/>
          <a:stretch>
            <a:fillRect/>
          </a:stretch>
        </p:blipFill>
        <p:spPr>
          <a:xfrm>
            <a:off x="497542" y="1402805"/>
            <a:ext cx="3459816" cy="2076546"/>
          </a:xfrm>
          <a:prstGeom prst="rect">
            <a:avLst/>
          </a:prstGeom>
        </p:spPr>
      </p:pic>
    </p:spTree>
    <p:extLst>
      <p:ext uri="{BB962C8B-B14F-4D97-AF65-F5344CB8AC3E}">
        <p14:creationId xmlns:p14="http://schemas.microsoft.com/office/powerpoint/2010/main" val="21519748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754" y="274638"/>
            <a:ext cx="8229600" cy="944562"/>
          </a:xfrm>
        </p:spPr>
        <p:txBody>
          <a:bodyPr/>
          <a:lstStyle/>
          <a:p>
            <a:pPr algn="ctr"/>
            <a:r>
              <a:rPr lang="en-US" sz="2800" dirty="0"/>
              <a:t>2017 HHS / USPHS / NDMS / DMAT Humanitarian Mission Response</a:t>
            </a:r>
          </a:p>
        </p:txBody>
      </p:sp>
      <p:sp>
        <p:nvSpPr>
          <p:cNvPr id="3" name="Content Placeholder 2"/>
          <p:cNvSpPr>
            <a:spLocks noGrp="1"/>
          </p:cNvSpPr>
          <p:nvPr>
            <p:ph idx="1"/>
          </p:nvPr>
        </p:nvSpPr>
        <p:spPr>
          <a:xfrm>
            <a:off x="433754" y="1371600"/>
            <a:ext cx="8229600" cy="4678363"/>
          </a:xfrm>
        </p:spPr>
        <p:txBody>
          <a:bodyPr/>
          <a:lstStyle/>
          <a:p>
            <a:r>
              <a:rPr lang="en-US" sz="2400" dirty="0"/>
              <a:t>Integrated federal response teams coordinated humanitarian response activities</a:t>
            </a:r>
          </a:p>
          <a:p>
            <a:r>
              <a:rPr lang="en-US" sz="2400" dirty="0"/>
              <a:t>These teams included: </a:t>
            </a:r>
          </a:p>
          <a:p>
            <a:pPr lvl="1">
              <a:buFont typeface="Arial" panose="020B0604020202020204" pitchFamily="34" charset="0"/>
              <a:buChar char="•"/>
            </a:pPr>
            <a:r>
              <a:rPr lang="en-US" sz="2000" dirty="0"/>
              <a:t>&gt; 2,000 USPHS CC officers </a:t>
            </a:r>
          </a:p>
          <a:p>
            <a:pPr lvl="2"/>
            <a:r>
              <a:rPr lang="en-US" sz="2000" b="1" dirty="0"/>
              <a:t>&gt; 300 PHS CC pharmacists</a:t>
            </a:r>
            <a:r>
              <a:rPr lang="en-US" sz="2000" dirty="0"/>
              <a:t> deployed in multiple roles</a:t>
            </a:r>
          </a:p>
          <a:p>
            <a:pPr lvl="1">
              <a:buFont typeface="Arial" panose="020B0604020202020204" pitchFamily="34" charset="0"/>
              <a:buChar char="•"/>
            </a:pPr>
            <a:r>
              <a:rPr lang="en-US" sz="2000" dirty="0"/>
              <a:t>Hundreds of HHS, National Disaster Medical System (NDMS), and Disaster Medical Assistance Team (DMAT) team members </a:t>
            </a:r>
          </a:p>
          <a:p>
            <a:r>
              <a:rPr lang="en-US" sz="2400" dirty="0"/>
              <a:t>Partnerships with federal, territorial, state, county, city, local, community, and non-governmental organizations</a:t>
            </a:r>
          </a:p>
        </p:txBody>
      </p:sp>
    </p:spTree>
    <p:extLst>
      <p:ext uri="{BB962C8B-B14F-4D97-AF65-F5344CB8AC3E}">
        <p14:creationId xmlns:p14="http://schemas.microsoft.com/office/powerpoint/2010/main" val="14002680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Student Opportunities</a:t>
            </a:r>
          </a:p>
        </p:txBody>
      </p:sp>
      <p:pic>
        <p:nvPicPr>
          <p:cNvPr id="69635" name="Picture 4" descr="powerpoint_template01B.png" title="Background depicting male LT office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4609"/>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itle 1"/>
          <p:cNvSpPr txBox="1">
            <a:spLocks/>
          </p:cNvSpPr>
          <p:nvPr/>
        </p:nvSpPr>
        <p:spPr bwMode="auto">
          <a:xfrm>
            <a:off x="457200" y="3657601"/>
            <a:ext cx="8229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sz="4600" dirty="0">
                <a:solidFill>
                  <a:srgbClr val="8B1E00"/>
                </a:solidFill>
                <a:latin typeface="Univers Condensed" pitchFamily="34" charset="0"/>
              </a:rPr>
              <a:t>Student Opportunities</a:t>
            </a:r>
          </a:p>
          <a:p>
            <a:pPr eaLnBrk="1" hangingPunct="1"/>
            <a:r>
              <a:rPr lang="en-US" altLang="en-US" sz="3000" b="1" i="1" dirty="0">
                <a:solidFill>
                  <a:srgbClr val="002D52"/>
                </a:solidFill>
                <a:latin typeface="Univers Condensed" pitchFamily="34" charset="0"/>
              </a:rPr>
              <a:t>What You Can Do</a:t>
            </a:r>
          </a:p>
          <a:p>
            <a:pPr eaLnBrk="1" hangingPunct="1"/>
            <a:r>
              <a:rPr lang="en-US" u="sng" dirty="0">
                <a:hlinkClick r:id="rId4"/>
              </a:rPr>
              <a:t>Join the Pharmacy Student Listserv!</a:t>
            </a:r>
            <a:endParaRPr lang="en-US" altLang="en-US" sz="3000" b="1" i="1" dirty="0">
              <a:solidFill>
                <a:srgbClr val="002D52"/>
              </a:solidFill>
              <a:latin typeface="Univers Condensed" pitchFamily="34" charset="0"/>
            </a:endParaRPr>
          </a:p>
        </p:txBody>
      </p:sp>
      <p:pic>
        <p:nvPicPr>
          <p:cNvPr id="9" name="Picture 6" title="yellow color block"/>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840740" y="6264217"/>
            <a:ext cx="384048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title="U.S. Public Health Service"/>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bwMode="auto">
          <a:xfrm>
            <a:off x="914400" y="6309937"/>
            <a:ext cx="2651760" cy="1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title="Officers background"/>
          <p:cNvPicPr>
            <a:picLocks noChangeAspect="1"/>
          </p:cNvPicPr>
          <p:nvPr/>
        </p:nvPicPr>
        <p:blipFill rotWithShape="1">
          <a:blip r:embed="rId7" cstate="email">
            <a:extLst>
              <a:ext uri="{28A0092B-C50C-407E-A947-70E740481C1C}">
                <a14:useLocalDpi xmlns:a14="http://schemas.microsoft.com/office/drawing/2010/main"/>
              </a:ext>
            </a:extLst>
          </a:blip>
          <a:srcRect l="64553" t="84277" r="521" b="1835"/>
          <a:stretch/>
        </p:blipFill>
        <p:spPr bwMode="auto">
          <a:xfrm>
            <a:off x="5773420" y="5801157"/>
            <a:ext cx="338328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55578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bwMode="auto">
          <a:xfrm>
            <a:off x="533401" y="281764"/>
            <a:ext cx="8229600" cy="71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sz="2800" dirty="0">
                <a:ea typeface="ＭＳ Ｐゴシック" pitchFamily="34" charset="-128"/>
              </a:rPr>
              <a:t>Educational and Training Opportunities</a:t>
            </a:r>
          </a:p>
        </p:txBody>
      </p:sp>
      <p:sp>
        <p:nvSpPr>
          <p:cNvPr id="24579" name="Content Placeholder 2"/>
          <p:cNvSpPr>
            <a:spLocks noGrp="1"/>
          </p:cNvSpPr>
          <p:nvPr>
            <p:ph idx="1"/>
          </p:nvPr>
        </p:nvSpPr>
        <p:spPr bwMode="auto">
          <a:xfrm>
            <a:off x="685800" y="1066800"/>
            <a:ext cx="7772400"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sz="2400" dirty="0"/>
              <a:t>Pharmacy Student Experiential Clinical Opportunities:</a:t>
            </a:r>
          </a:p>
          <a:p>
            <a:pPr lvl="1">
              <a:buFont typeface="Arial" panose="020B0604020202020204" pitchFamily="34" charset="0"/>
              <a:buChar char="•"/>
            </a:pPr>
            <a:r>
              <a:rPr lang="en-US" sz="2000" b="1" dirty="0"/>
              <a:t>Indian Health Service and Bureau of Prisons</a:t>
            </a:r>
          </a:p>
          <a:p>
            <a:pPr marL="0" indent="0">
              <a:buNone/>
            </a:pPr>
            <a:endParaRPr lang="en-US" sz="2400" dirty="0"/>
          </a:p>
          <a:p>
            <a:r>
              <a:rPr lang="en-US" sz="2400" dirty="0"/>
              <a:t>Pharmacy Student Experiential Programs:</a:t>
            </a:r>
            <a:r>
              <a:rPr lang="en-US" sz="2400" b="1" dirty="0"/>
              <a:t> </a:t>
            </a:r>
          </a:p>
          <a:p>
            <a:pPr lvl="1">
              <a:buFont typeface="Arial" panose="020B0604020202020204" pitchFamily="34" charset="0"/>
              <a:buChar char="•"/>
            </a:pPr>
            <a:r>
              <a:rPr lang="en-US" sz="2000" b="1" dirty="0"/>
              <a:t>CDC</a:t>
            </a:r>
            <a:endParaRPr lang="en-US" sz="2000" dirty="0"/>
          </a:p>
          <a:p>
            <a:pPr lvl="1">
              <a:buFont typeface="Arial" panose="020B0604020202020204" pitchFamily="34" charset="0"/>
              <a:buChar char="•"/>
            </a:pPr>
            <a:r>
              <a:rPr lang="en-US" sz="2000" b="1" dirty="0"/>
              <a:t>FDA  </a:t>
            </a:r>
          </a:p>
          <a:p>
            <a:pPr lvl="1">
              <a:buFont typeface="Arial" panose="020B0604020202020204" pitchFamily="34" charset="0"/>
              <a:buChar char="•"/>
            </a:pPr>
            <a:r>
              <a:rPr lang="en-US" sz="2000" b="1" dirty="0" smtClean="0">
                <a:hlinkClick r:id="rId3"/>
              </a:rPr>
              <a:t>Pharmacy Student Experiential Program (CDER)</a:t>
            </a:r>
            <a:r>
              <a:rPr lang="en-US" sz="2000" b="1" dirty="0" smtClean="0"/>
              <a:t>  - (http://www.fda.gov/AboutFDA/WorkingatFDA/FellowshipInternshipGraduateFacultyPrograms/PharmacyStudentExperientialProgramCDER/default.htm)</a:t>
            </a:r>
            <a:endParaRPr lang="en-US" altLang="en-US" sz="2000" dirty="0">
              <a:ea typeface="ＭＳ Ｐゴシック" pitchFamily="34" charset="-128"/>
            </a:endParaRPr>
          </a:p>
          <a:p>
            <a:pPr>
              <a:buClr>
                <a:schemeClr val="tx2"/>
              </a:buClr>
            </a:pPr>
            <a:endParaRPr lang="en-US" altLang="en-US" sz="900" dirty="0">
              <a:ea typeface="ＭＳ Ｐゴシック" pitchFamily="34" charset="-128"/>
            </a:endParaRPr>
          </a:p>
          <a:p>
            <a:pPr>
              <a:buClr>
                <a:schemeClr val="tx2"/>
              </a:buClr>
            </a:pPr>
            <a:endParaRPr lang="en-US" altLang="en-US" sz="1800" dirty="0">
              <a:ea typeface="ＭＳ Ｐゴシック" pitchFamily="34" charset="-128"/>
            </a:endParaRPr>
          </a:p>
        </p:txBody>
      </p:sp>
    </p:spTree>
    <p:extLst>
      <p:ext uri="{BB962C8B-B14F-4D97-AF65-F5344CB8AC3E}">
        <p14:creationId xmlns:p14="http://schemas.microsoft.com/office/powerpoint/2010/main" val="11665246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685800" y="304800"/>
            <a:ext cx="7772400" cy="533400"/>
          </a:xfrm>
        </p:spPr>
        <p:txBody>
          <a:bodyPr/>
          <a:lstStyle/>
          <a:p>
            <a:pPr>
              <a:defRPr/>
            </a:pPr>
            <a:r>
              <a:rPr lang="en-US" altLang="en-US" sz="2800" dirty="0"/>
              <a:t>Post-Graduate Opportunities</a:t>
            </a:r>
          </a:p>
        </p:txBody>
      </p:sp>
      <p:sp>
        <p:nvSpPr>
          <p:cNvPr id="25603" name="Rectangle 3"/>
          <p:cNvSpPr>
            <a:spLocks noGrp="1" noChangeArrowheads="1"/>
          </p:cNvSpPr>
          <p:nvPr>
            <p:ph idx="1"/>
          </p:nvPr>
        </p:nvSpPr>
        <p:spPr bwMode="auto">
          <a:xfrm>
            <a:off x="304800" y="1371600"/>
            <a:ext cx="8534400" cy="464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nSpc>
                <a:spcPct val="90000"/>
              </a:lnSpc>
            </a:pPr>
            <a:r>
              <a:rPr lang="en-US" altLang="en-US" sz="2000" b="1" dirty="0">
                <a:ea typeface="ＭＳ Ｐゴシック" pitchFamily="34" charset="-128"/>
              </a:rPr>
              <a:t>Indian Health Service Residency Program </a:t>
            </a:r>
          </a:p>
          <a:p>
            <a:pPr lvl="1">
              <a:lnSpc>
                <a:spcPct val="90000"/>
              </a:lnSpc>
              <a:buFont typeface="Arial" panose="020B0604020202020204" pitchFamily="34" charset="0"/>
              <a:buChar char="•"/>
            </a:pPr>
            <a:r>
              <a:rPr lang="en-US" altLang="en-US" sz="2000" dirty="0">
                <a:solidFill>
                  <a:srgbClr val="000000"/>
                </a:solidFill>
                <a:ea typeface="ＭＳ Ｐゴシック" pitchFamily="34" charset="-128"/>
              </a:rPr>
              <a:t>PGY1 and PGY2 Pharmacy Practice Residencies  </a:t>
            </a:r>
          </a:p>
          <a:p>
            <a:pPr lvl="1">
              <a:lnSpc>
                <a:spcPct val="90000"/>
              </a:lnSpc>
              <a:buFont typeface="Arial" panose="020B0604020202020204" pitchFamily="34" charset="0"/>
              <a:buChar char="•"/>
            </a:pPr>
            <a:r>
              <a:rPr lang="en-US" altLang="en-US" sz="2000" dirty="0">
                <a:ea typeface="ＭＳ Ｐゴシック" pitchFamily="34" charset="-128"/>
                <a:hlinkClick r:id="rId3"/>
              </a:rPr>
              <a:t>IHS Residency Program</a:t>
            </a:r>
            <a:r>
              <a:rPr lang="en-US" altLang="en-US" sz="1800" dirty="0">
                <a:ea typeface="ＭＳ Ｐゴシック" pitchFamily="34" charset="-128"/>
              </a:rPr>
              <a:t>  (http://</a:t>
            </a:r>
            <a:r>
              <a:rPr lang="en-US" altLang="en-US" sz="1800" dirty="0" smtClean="0">
                <a:ea typeface="ＭＳ Ｐゴシック" pitchFamily="34" charset="-128"/>
              </a:rPr>
              <a:t>www.ihs.gov/pharmacy/resident)</a:t>
            </a:r>
            <a:endParaRPr lang="en-US" altLang="en-US" sz="1800" dirty="0">
              <a:ea typeface="ＭＳ Ｐゴシック" pitchFamily="34" charset="-128"/>
            </a:endParaRPr>
          </a:p>
          <a:p>
            <a:pPr>
              <a:lnSpc>
                <a:spcPct val="90000"/>
              </a:lnSpc>
              <a:buClr>
                <a:schemeClr val="tx2"/>
              </a:buClr>
            </a:pPr>
            <a:endParaRPr lang="en-US" altLang="en-US" sz="1800" b="1" dirty="0">
              <a:ea typeface="ＭＳ Ｐゴシック" pitchFamily="34" charset="-128"/>
            </a:endParaRPr>
          </a:p>
          <a:p>
            <a:pPr>
              <a:lnSpc>
                <a:spcPct val="90000"/>
              </a:lnSpc>
            </a:pPr>
            <a:r>
              <a:rPr lang="en-US" altLang="en-US" sz="2000" b="1" dirty="0">
                <a:ea typeface="ＭＳ Ｐゴシック" pitchFamily="34" charset="-128"/>
              </a:rPr>
              <a:t>Bureau of Prisons Residency Program </a:t>
            </a:r>
          </a:p>
          <a:p>
            <a:pPr lvl="1">
              <a:lnSpc>
                <a:spcPct val="90000"/>
              </a:lnSpc>
              <a:buFont typeface="Arial" panose="020B0604020202020204" pitchFamily="34" charset="0"/>
              <a:buChar char="•"/>
            </a:pPr>
            <a:r>
              <a:rPr lang="en-US" altLang="en-US" sz="2000" dirty="0">
                <a:ea typeface="ＭＳ Ｐゴシック" pitchFamily="34" charset="-128"/>
              </a:rPr>
              <a:t>Clinical Pharmaceutical Care and Primary Care </a:t>
            </a:r>
          </a:p>
          <a:p>
            <a:pPr lvl="1">
              <a:lnSpc>
                <a:spcPct val="90000"/>
              </a:lnSpc>
              <a:buFont typeface="Arial" panose="020B0604020202020204" pitchFamily="34" charset="0"/>
              <a:buChar char="•"/>
            </a:pPr>
            <a:r>
              <a:rPr lang="en-US" altLang="en-US" sz="2000" u="sng" dirty="0">
                <a:ea typeface="ＭＳ Ｐゴシック" pitchFamily="34" charset="-128"/>
                <a:hlinkClick r:id="rId4"/>
              </a:rPr>
              <a:t>BOP Student </a:t>
            </a:r>
            <a:r>
              <a:rPr lang="en-US" altLang="en-US" sz="2000" u="sng" dirty="0" smtClean="0">
                <a:ea typeface="ＭＳ Ｐゴシック" pitchFamily="34" charset="-128"/>
                <a:hlinkClick r:id="rId4"/>
              </a:rPr>
              <a:t>Programs</a:t>
            </a:r>
            <a:r>
              <a:rPr lang="en-US" altLang="en-US" sz="2000" u="sng" dirty="0">
                <a:ea typeface="ＭＳ Ｐゴシック" pitchFamily="34" charset="-128"/>
              </a:rPr>
              <a:t> </a:t>
            </a:r>
            <a:r>
              <a:rPr lang="en-US" altLang="en-US" sz="2000" dirty="0">
                <a:ea typeface="ＭＳ Ｐゴシック" pitchFamily="34" charset="-128"/>
              </a:rPr>
              <a:t>(https://</a:t>
            </a:r>
            <a:r>
              <a:rPr lang="en-US" altLang="en-US" sz="2000" dirty="0" smtClean="0">
                <a:ea typeface="ＭＳ Ｐゴシック" pitchFamily="34" charset="-128"/>
              </a:rPr>
              <a:t>dcp.psc.gov/osg/pharmacy/student_rotations_bop.aspx)</a:t>
            </a:r>
            <a:endParaRPr lang="en-US" altLang="en-US" sz="1800" dirty="0">
              <a:ea typeface="ＭＳ Ｐゴシック" pitchFamily="34" charset="-128"/>
            </a:endParaRPr>
          </a:p>
          <a:p>
            <a:pPr lvl="1">
              <a:lnSpc>
                <a:spcPct val="90000"/>
              </a:lnSpc>
              <a:buClr>
                <a:schemeClr val="tx2"/>
              </a:buClr>
              <a:buFont typeface="Calibri" pitchFamily="34" charset="0"/>
              <a:buChar char="-"/>
            </a:pPr>
            <a:endParaRPr lang="en-US" altLang="en-US" sz="1800" dirty="0">
              <a:ea typeface="ＭＳ Ｐゴシック" pitchFamily="34" charset="-128"/>
            </a:endParaRPr>
          </a:p>
          <a:p>
            <a:pPr>
              <a:lnSpc>
                <a:spcPct val="90000"/>
              </a:lnSpc>
            </a:pPr>
            <a:r>
              <a:rPr lang="en-US" altLang="en-US" sz="2000" b="1" dirty="0">
                <a:ea typeface="ＭＳ Ｐゴシック" pitchFamily="34" charset="-128"/>
              </a:rPr>
              <a:t>NIH Clinical Center Pharmacy Department </a:t>
            </a:r>
          </a:p>
          <a:p>
            <a:pPr lvl="1">
              <a:lnSpc>
                <a:spcPct val="90000"/>
              </a:lnSpc>
              <a:buFont typeface="Arial" panose="020B0604020202020204" pitchFamily="34" charset="0"/>
              <a:buChar char="•"/>
            </a:pPr>
            <a:r>
              <a:rPr lang="en-US" altLang="en-US" sz="2000" dirty="0">
                <a:ea typeface="ＭＳ Ｐゴシック" pitchFamily="34" charset="-128"/>
              </a:rPr>
              <a:t>Ph</a:t>
            </a:r>
            <a:r>
              <a:rPr lang="en-US" altLang="en-US" sz="2000" dirty="0">
                <a:solidFill>
                  <a:srgbClr val="000000"/>
                </a:solidFill>
                <a:ea typeface="ＭＳ Ｐゴシック" pitchFamily="34" charset="-128"/>
              </a:rPr>
              <a:t>armacokinetics/</a:t>
            </a:r>
            <a:r>
              <a:rPr lang="en-US" altLang="en-US" sz="2000" dirty="0" err="1">
                <a:solidFill>
                  <a:srgbClr val="000000"/>
                </a:solidFill>
                <a:ea typeface="ＭＳ Ｐゴシック" pitchFamily="34" charset="-128"/>
              </a:rPr>
              <a:t>Pharmacogenetics</a:t>
            </a:r>
            <a:r>
              <a:rPr lang="en-US" altLang="en-US" sz="2000" dirty="0">
                <a:solidFill>
                  <a:srgbClr val="000000"/>
                </a:solidFill>
                <a:ea typeface="ＭＳ Ｐゴシック" pitchFamily="34" charset="-128"/>
              </a:rPr>
              <a:t> Fellowship</a:t>
            </a:r>
          </a:p>
          <a:p>
            <a:pPr lvl="1">
              <a:lnSpc>
                <a:spcPct val="90000"/>
              </a:lnSpc>
              <a:buFont typeface="Arial" panose="020B0604020202020204" pitchFamily="34" charset="0"/>
              <a:buChar char="•"/>
            </a:pPr>
            <a:r>
              <a:rPr lang="en-US" altLang="en-US" sz="2000" dirty="0">
                <a:solidFill>
                  <a:srgbClr val="000000"/>
                </a:solidFill>
                <a:ea typeface="ＭＳ Ｐゴシック" pitchFamily="34" charset="-128"/>
              </a:rPr>
              <a:t>PGY2 Oncology Specialty Residency</a:t>
            </a:r>
          </a:p>
          <a:p>
            <a:pPr lvl="1">
              <a:lnSpc>
                <a:spcPct val="90000"/>
              </a:lnSpc>
              <a:buFont typeface="Arial" panose="020B0604020202020204" pitchFamily="34" charset="0"/>
              <a:buChar char="•"/>
            </a:pPr>
            <a:r>
              <a:rPr lang="en-US" altLang="en-US" sz="2000" u="sng" dirty="0">
                <a:ea typeface="ＭＳ Ｐゴシック" pitchFamily="34" charset="-128"/>
                <a:hlinkClick r:id="rId5"/>
              </a:rPr>
              <a:t>NIH Pharmacy </a:t>
            </a:r>
            <a:r>
              <a:rPr lang="en-US" altLang="en-US" sz="2000" u="sng" dirty="0" smtClean="0">
                <a:ea typeface="ＭＳ Ｐゴシック" pitchFamily="34" charset="-128"/>
                <a:hlinkClick r:id="rId5"/>
              </a:rPr>
              <a:t>Department</a:t>
            </a:r>
            <a:r>
              <a:rPr lang="en-US" altLang="en-US" sz="2000" dirty="0">
                <a:ea typeface="ＭＳ Ｐゴシック" pitchFamily="34" charset="-128"/>
              </a:rPr>
              <a:t> (http://</a:t>
            </a:r>
            <a:r>
              <a:rPr lang="en-US" altLang="en-US" sz="2000" dirty="0" smtClean="0">
                <a:ea typeface="ＭＳ Ｐゴシック" pitchFamily="34" charset="-128"/>
              </a:rPr>
              <a:t>www.cc.nih.gov/phar)</a:t>
            </a:r>
            <a:endParaRPr lang="en-US" altLang="en-US" sz="1800" dirty="0">
              <a:ea typeface="ＭＳ Ｐゴシック" pitchFamily="34" charset="-128"/>
            </a:endParaRPr>
          </a:p>
        </p:txBody>
      </p:sp>
    </p:spTree>
    <p:extLst>
      <p:ext uri="{BB962C8B-B14F-4D97-AF65-F5344CB8AC3E}">
        <p14:creationId xmlns:p14="http://schemas.microsoft.com/office/powerpoint/2010/main" val="3173287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628650" y="365125"/>
            <a:ext cx="7886700" cy="1325563"/>
          </a:xfrm>
          <a:prstGeom prst="rect">
            <a:avLst/>
          </a:prstGeom>
        </p:spPr>
        <p:txBody>
          <a:bodyPr/>
          <a:lstStyle/>
          <a:p>
            <a:r>
              <a:rPr lang="en-US" dirty="0"/>
              <a:t>Junior Commissioned Officer Student Training and Extern Program (JRCOSTEP)</a:t>
            </a:r>
          </a:p>
        </p:txBody>
      </p:sp>
      <p:sp>
        <p:nvSpPr>
          <p:cNvPr id="5" name="Title 1"/>
          <p:cNvSpPr txBox="1">
            <a:spLocks/>
          </p:cNvSpPr>
          <p:nvPr/>
        </p:nvSpPr>
        <p:spPr bwMode="auto">
          <a:xfrm>
            <a:off x="457200" y="266700"/>
            <a:ext cx="8229600" cy="838200"/>
          </a:xfrm>
          <a:prstGeom prst="rect">
            <a:avLst/>
          </a:prstGeom>
          <a:noFill/>
          <a:ln w="9525">
            <a:noFill/>
            <a:miter lim="800000"/>
            <a:headEnd/>
            <a:tailEnd/>
          </a:ln>
        </p:spPr>
        <p:txBody>
          <a:bodyPr>
            <a:no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90000"/>
              </a:lnSpc>
              <a:spcBef>
                <a:spcPct val="20000"/>
              </a:spcBef>
              <a:buClr>
                <a:srgbClr val="1F497D"/>
              </a:buClr>
            </a:pPr>
            <a:r>
              <a:rPr lang="en-US" altLang="en-US" sz="2800" b="1" dirty="0">
                <a:solidFill>
                  <a:srgbClr val="002D52"/>
                </a:solidFill>
                <a:latin typeface="Tahoma" pitchFamily="34" charset="0"/>
                <a:ea typeface="ＭＳ Ｐゴシック" pitchFamily="34" charset="-128"/>
              </a:rPr>
              <a:t>Junior Commissioned Officer Student Training and Extern Program (JRCOSTEP)</a:t>
            </a:r>
            <a:endParaRPr lang="en-US" altLang="en-US" sz="2800" b="1" dirty="0">
              <a:solidFill>
                <a:srgbClr val="002D52"/>
              </a:solidFill>
              <a:latin typeface="Univers Condensed"/>
              <a:ea typeface="ＭＳ Ｐゴシック" pitchFamily="34" charset="-128"/>
            </a:endParaRPr>
          </a:p>
        </p:txBody>
      </p:sp>
      <p:sp>
        <p:nvSpPr>
          <p:cNvPr id="31747" name="TextBox 4"/>
          <p:cNvSpPr txBox="1">
            <a:spLocks noChangeArrowheads="1"/>
          </p:cNvSpPr>
          <p:nvPr/>
        </p:nvSpPr>
        <p:spPr bwMode="auto">
          <a:xfrm>
            <a:off x="306387" y="1219200"/>
            <a:ext cx="8380413" cy="3600986"/>
          </a:xfrm>
          <a:prstGeom prst="rect">
            <a:avLst/>
          </a:prstGeom>
          <a:noFill/>
          <a:ln>
            <a:noFill/>
          </a:ln>
          <a:extLst/>
        </p:spPr>
        <p:txBody>
          <a:bodyPr wrap="square">
            <a:spAutoFit/>
          </a:bodyPr>
          <a:lstStyle>
            <a:lvl1pPr marL="342900" indent="-342900">
              <a:defRPr>
                <a:solidFill>
                  <a:schemeClr val="tx1"/>
                </a:solidFill>
                <a:latin typeface="Calibri" pitchFamily="34" charset="0"/>
              </a:defRPr>
            </a:lvl1pPr>
            <a:lvl2pPr marL="800100" indent="-34290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buClr>
                <a:srgbClr val="1F497D"/>
              </a:buClr>
              <a:buFont typeface="Arial" pitchFamily="34" charset="0"/>
              <a:buChar char="•"/>
            </a:pPr>
            <a:endParaRPr lang="en-US" altLang="en-US" sz="2000" dirty="0">
              <a:solidFill>
                <a:srgbClr val="000000"/>
              </a:solidFill>
              <a:latin typeface="Tahoma" pitchFamily="34" charset="0"/>
              <a:ea typeface="ＭＳ Ｐゴシック" pitchFamily="34" charset="-128"/>
            </a:endParaRPr>
          </a:p>
          <a:p>
            <a:pPr>
              <a:spcBef>
                <a:spcPct val="20000"/>
              </a:spcBef>
              <a:buFont typeface="Arial" pitchFamily="34" charset="0"/>
              <a:buChar char="•"/>
            </a:pPr>
            <a:r>
              <a:rPr lang="en-US" altLang="en-US" sz="2000" dirty="0">
                <a:solidFill>
                  <a:srgbClr val="000000"/>
                </a:solidFill>
                <a:latin typeface="Tahoma" pitchFamily="34" charset="0"/>
                <a:ea typeface="ＭＳ Ｐゴシック" pitchFamily="34" charset="-128"/>
              </a:rPr>
              <a:t>Eligible after one year of health professional school</a:t>
            </a:r>
          </a:p>
          <a:p>
            <a:pPr>
              <a:spcBef>
                <a:spcPct val="20000"/>
              </a:spcBef>
              <a:buFont typeface="Arial" pitchFamily="34" charset="0"/>
              <a:buChar char="•"/>
            </a:pPr>
            <a:r>
              <a:rPr lang="en-US" altLang="en-US" sz="2000" dirty="0">
                <a:solidFill>
                  <a:srgbClr val="000000"/>
                </a:solidFill>
                <a:latin typeface="Tahoma" pitchFamily="34" charset="0"/>
                <a:ea typeface="ＭＳ Ｐゴシック" pitchFamily="34" charset="-128"/>
              </a:rPr>
              <a:t>Competitive</a:t>
            </a:r>
          </a:p>
          <a:p>
            <a:pPr>
              <a:spcBef>
                <a:spcPct val="20000"/>
              </a:spcBef>
              <a:buFont typeface="Arial" pitchFamily="34" charset="0"/>
              <a:buChar char="•"/>
            </a:pPr>
            <a:r>
              <a:rPr lang="en-US" altLang="en-US" sz="2000" dirty="0">
                <a:solidFill>
                  <a:srgbClr val="000000"/>
                </a:solidFill>
                <a:latin typeface="Tahoma" pitchFamily="34" charset="0"/>
                <a:ea typeface="ＭＳ Ｐゴシック" pitchFamily="34" charset="-128"/>
              </a:rPr>
              <a:t>Paid salary during externship (work 1 to 4 months during school breaks)</a:t>
            </a:r>
          </a:p>
          <a:p>
            <a:pPr>
              <a:spcBef>
                <a:spcPct val="20000"/>
              </a:spcBef>
              <a:buFont typeface="Arial" pitchFamily="34" charset="0"/>
              <a:buChar char="•"/>
            </a:pPr>
            <a:r>
              <a:rPr lang="en-US" altLang="en-US" sz="2000" dirty="0">
                <a:solidFill>
                  <a:srgbClr val="000000"/>
                </a:solidFill>
                <a:latin typeface="Tahoma" pitchFamily="34" charset="0"/>
                <a:ea typeface="ＭＳ Ｐゴシック" pitchFamily="34" charset="-128"/>
              </a:rPr>
              <a:t>No obligation after graduation</a:t>
            </a:r>
          </a:p>
          <a:p>
            <a:pPr>
              <a:spcBef>
                <a:spcPct val="20000"/>
              </a:spcBef>
              <a:buFont typeface="Arial" pitchFamily="34" charset="0"/>
              <a:buChar char="•"/>
            </a:pPr>
            <a:endParaRPr lang="en-US" altLang="en-US" sz="2000" dirty="0">
              <a:latin typeface="Tahoma" pitchFamily="34" charset="0"/>
            </a:endParaRPr>
          </a:p>
          <a:p>
            <a:pPr>
              <a:spcBef>
                <a:spcPct val="20000"/>
              </a:spcBef>
              <a:buFont typeface="Arial" pitchFamily="34" charset="0"/>
              <a:buChar char="•"/>
            </a:pPr>
            <a:r>
              <a:rPr lang="en-US" altLang="en-US" sz="2000" dirty="0">
                <a:latin typeface="Tahoma" pitchFamily="34" charset="0"/>
              </a:rPr>
              <a:t>Learn more at:  </a:t>
            </a:r>
            <a:r>
              <a:rPr lang="en-US" altLang="en-US" sz="2000" dirty="0">
                <a:latin typeface="Tahoma" pitchFamily="34" charset="0"/>
                <a:hlinkClick r:id="rId3"/>
              </a:rPr>
              <a:t>JRCOSTEP</a:t>
            </a:r>
            <a:r>
              <a:rPr lang="en-US" altLang="en-US" sz="2000" dirty="0">
                <a:latin typeface="Tahoma" pitchFamily="34" charset="0"/>
              </a:rPr>
              <a:t> </a:t>
            </a:r>
            <a:r>
              <a:rPr lang="en-US" altLang="en-US" sz="2000" dirty="0" smtClean="0">
                <a:latin typeface="Tahoma" pitchFamily="34" charset="0"/>
              </a:rPr>
              <a:t>(https</a:t>
            </a:r>
            <a:r>
              <a:rPr lang="en-US" altLang="en-US" sz="2000" dirty="0">
                <a:latin typeface="Tahoma" pitchFamily="34" charset="0"/>
              </a:rPr>
              <a:t>://</a:t>
            </a:r>
            <a:r>
              <a:rPr lang="en-US" altLang="en-US" sz="2000" dirty="0" smtClean="0">
                <a:latin typeface="Tahoma" pitchFamily="34" charset="0"/>
              </a:rPr>
              <a:t>www.usphs.gov/student/jrcostep.aspx</a:t>
            </a:r>
            <a:r>
              <a:rPr lang="en-US" altLang="en-US" sz="2000" dirty="0">
                <a:latin typeface="Tahoma" pitchFamily="34" charset="0"/>
              </a:rPr>
              <a:t>)</a:t>
            </a:r>
            <a:r>
              <a:rPr lang="en-US" altLang="en-US" sz="2000" dirty="0" smtClean="0">
                <a:latin typeface="Tahoma" pitchFamily="34" charset="0"/>
              </a:rPr>
              <a:t> </a:t>
            </a:r>
            <a:endParaRPr lang="en-US" altLang="en-US" sz="2000" dirty="0">
              <a:latin typeface="Tahoma" pitchFamily="34" charset="0"/>
            </a:endParaRPr>
          </a:p>
          <a:p>
            <a:pPr lvl="1">
              <a:spcBef>
                <a:spcPct val="20000"/>
              </a:spcBef>
              <a:buClr>
                <a:srgbClr val="1F497D"/>
              </a:buClr>
              <a:buFont typeface="Calibri" pitchFamily="34" charset="0"/>
              <a:buChar char="-"/>
            </a:pPr>
            <a:endParaRPr lang="en-US" altLang="en-US" sz="2000" dirty="0">
              <a:solidFill>
                <a:srgbClr val="000000"/>
              </a:solidFill>
              <a:latin typeface="Tahoma" pitchFamily="34" charset="0"/>
              <a:ea typeface="ＭＳ Ｐゴシック" pitchFamily="34" charset="-128"/>
            </a:endParaRPr>
          </a:p>
        </p:txBody>
      </p:sp>
    </p:spTree>
    <p:extLst>
      <p:ext uri="{BB962C8B-B14F-4D97-AF65-F5344CB8AC3E}">
        <p14:creationId xmlns:p14="http://schemas.microsoft.com/office/powerpoint/2010/main" val="10708100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628650" y="365125"/>
            <a:ext cx="7886700" cy="1325563"/>
          </a:xfrm>
          <a:prstGeom prst="rect">
            <a:avLst/>
          </a:prstGeom>
        </p:spPr>
        <p:txBody>
          <a:bodyPr/>
          <a:lstStyle/>
          <a:p>
            <a:pPr rtl="0" fontAlgn="base"/>
            <a:r>
              <a:rPr lang="en-US" sz="2800" b="1" kern="1200" dirty="0">
                <a:solidFill>
                  <a:srgbClr val="002D52"/>
                </a:solidFill>
                <a:effectLst/>
                <a:latin typeface="Tahoma" panose="020B0604030504040204" pitchFamily="34" charset="0"/>
                <a:ea typeface="ＭＳ Ｐゴシック" panose="020B0600070205080204" pitchFamily="34" charset="-128"/>
                <a:cs typeface="+mn-cs"/>
              </a:rPr>
              <a:t>Junior Commissioned Officer Student Training and Extern Program (JRCOSTEP) - Continued</a:t>
            </a:r>
            <a:endParaRPr lang="en-US" dirty="0">
              <a:effectLst/>
            </a:endParaRPr>
          </a:p>
        </p:txBody>
      </p:sp>
      <p:sp>
        <p:nvSpPr>
          <p:cNvPr id="5" name="Title 1"/>
          <p:cNvSpPr txBox="1">
            <a:spLocks/>
          </p:cNvSpPr>
          <p:nvPr/>
        </p:nvSpPr>
        <p:spPr bwMode="auto">
          <a:xfrm>
            <a:off x="457200" y="272902"/>
            <a:ext cx="8229600" cy="838200"/>
          </a:xfrm>
          <a:prstGeom prst="rect">
            <a:avLst/>
          </a:prstGeom>
          <a:noFill/>
          <a:ln w="9525">
            <a:noFill/>
            <a:miter lim="800000"/>
            <a:headEnd/>
            <a:tailEnd/>
          </a:ln>
        </p:spPr>
        <p:txBody>
          <a:bodyPr>
            <a:noAutofit/>
          </a:bodyPr>
          <a:lstStyle/>
          <a:p>
            <a:pPr>
              <a:spcBef>
                <a:spcPct val="20000"/>
              </a:spcBef>
              <a:buClr>
                <a:srgbClr val="1F497D"/>
              </a:buClr>
              <a:defRPr/>
            </a:pPr>
            <a:r>
              <a:rPr lang="en-US" sz="2800" b="1" dirty="0">
                <a:solidFill>
                  <a:srgbClr val="002D52"/>
                </a:solidFill>
                <a:latin typeface="Tahoma" pitchFamily="34" charset="0"/>
                <a:ea typeface="ＭＳ Ｐゴシック" pitchFamily="34" charset="-128"/>
                <a:cs typeface="+mn-cs"/>
              </a:rPr>
              <a:t>Senior Commissioned Officer Student Training and Extern Program (SRCOSTEP)</a:t>
            </a:r>
          </a:p>
        </p:txBody>
      </p:sp>
      <p:sp>
        <p:nvSpPr>
          <p:cNvPr id="23555" name="TextBox 4"/>
          <p:cNvSpPr txBox="1">
            <a:spLocks noChangeArrowheads="1"/>
          </p:cNvSpPr>
          <p:nvPr/>
        </p:nvSpPr>
        <p:spPr bwMode="auto">
          <a:xfrm>
            <a:off x="368300" y="1235075"/>
            <a:ext cx="80010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itchFamily="34" charset="0"/>
              </a:defRPr>
            </a:lvl1pPr>
            <a:lvl2pPr marL="800100" indent="-34290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buClr>
                <a:srgbClr val="1F497D"/>
              </a:buClr>
              <a:buFont typeface="Arial" pitchFamily="34" charset="0"/>
              <a:buChar char="•"/>
            </a:pPr>
            <a:endParaRPr lang="en-US" altLang="en-US" sz="2000" dirty="0">
              <a:solidFill>
                <a:srgbClr val="000000"/>
              </a:solidFill>
              <a:latin typeface="Tahoma" pitchFamily="34" charset="0"/>
              <a:ea typeface="ＭＳ Ｐゴシック" pitchFamily="34" charset="-128"/>
            </a:endParaRPr>
          </a:p>
          <a:p>
            <a:pPr>
              <a:spcBef>
                <a:spcPct val="20000"/>
              </a:spcBef>
              <a:buFont typeface="Arial" pitchFamily="34" charset="0"/>
              <a:buChar char="•"/>
            </a:pPr>
            <a:r>
              <a:rPr lang="en-US" altLang="en-US" sz="2000" dirty="0">
                <a:solidFill>
                  <a:srgbClr val="000000"/>
                </a:solidFill>
                <a:latin typeface="Tahoma" pitchFamily="34" charset="0"/>
                <a:ea typeface="ＭＳ Ｐゴシック" pitchFamily="34" charset="-128"/>
              </a:rPr>
              <a:t>Competitive</a:t>
            </a:r>
          </a:p>
          <a:p>
            <a:pPr>
              <a:spcBef>
                <a:spcPct val="20000"/>
              </a:spcBef>
              <a:buFont typeface="Arial" pitchFamily="34" charset="0"/>
              <a:buChar char="•"/>
            </a:pPr>
            <a:r>
              <a:rPr lang="en-US" altLang="en-US" sz="2000" dirty="0">
                <a:solidFill>
                  <a:srgbClr val="000000"/>
                </a:solidFill>
                <a:latin typeface="Tahoma" pitchFamily="34" charset="0"/>
                <a:ea typeface="ＭＳ Ｐゴシック" pitchFamily="34" charset="-128"/>
              </a:rPr>
              <a:t>Full-time students in specific health disciplines</a:t>
            </a:r>
          </a:p>
          <a:p>
            <a:pPr>
              <a:spcBef>
                <a:spcPct val="20000"/>
              </a:spcBef>
              <a:buFont typeface="Arial" pitchFamily="34" charset="0"/>
              <a:buChar char="•"/>
            </a:pPr>
            <a:r>
              <a:rPr lang="en-US" altLang="en-US" sz="2000" dirty="0">
                <a:solidFill>
                  <a:srgbClr val="000000"/>
                </a:solidFill>
                <a:latin typeface="Tahoma" pitchFamily="34" charset="0"/>
                <a:ea typeface="ＭＳ Ｐゴシック" pitchFamily="34" charset="-128"/>
              </a:rPr>
              <a:t>Given a salary and active duty benefits while finishing final year of health professional school (up to 18 months)</a:t>
            </a:r>
          </a:p>
          <a:p>
            <a:pPr>
              <a:spcBef>
                <a:spcPct val="20000"/>
              </a:spcBef>
              <a:buFont typeface="Arial" pitchFamily="34" charset="0"/>
              <a:buChar char="•"/>
            </a:pPr>
            <a:r>
              <a:rPr lang="en-US" altLang="en-US" sz="2000" dirty="0">
                <a:solidFill>
                  <a:srgbClr val="000000"/>
                </a:solidFill>
                <a:latin typeface="Tahoma" pitchFamily="34" charset="0"/>
                <a:ea typeface="ＭＳ Ｐゴシック" pitchFamily="34" charset="-128"/>
              </a:rPr>
              <a:t>Obligation to the Corps for twice the amount of time sponsored</a:t>
            </a:r>
          </a:p>
          <a:p>
            <a:pPr>
              <a:spcBef>
                <a:spcPct val="20000"/>
              </a:spcBef>
              <a:buFont typeface="Arial" pitchFamily="34" charset="0"/>
              <a:buChar char="•"/>
            </a:pPr>
            <a:endParaRPr lang="en-US" altLang="en-US" sz="2000" dirty="0">
              <a:solidFill>
                <a:srgbClr val="000000"/>
              </a:solidFill>
              <a:latin typeface="Tahoma" pitchFamily="34" charset="0"/>
              <a:ea typeface="ＭＳ Ｐゴシック" pitchFamily="34" charset="-128"/>
            </a:endParaRPr>
          </a:p>
          <a:p>
            <a:pPr>
              <a:spcBef>
                <a:spcPct val="20000"/>
              </a:spcBef>
              <a:buFont typeface="Arial" pitchFamily="34" charset="0"/>
              <a:buChar char="•"/>
            </a:pPr>
            <a:r>
              <a:rPr lang="en-US" altLang="en-US" sz="2000" dirty="0">
                <a:solidFill>
                  <a:srgbClr val="000000"/>
                </a:solidFill>
                <a:latin typeface="Tahoma" pitchFamily="34" charset="0"/>
                <a:ea typeface="ＭＳ Ｐゴシック" pitchFamily="34" charset="-128"/>
              </a:rPr>
              <a:t>Learn more at </a:t>
            </a:r>
            <a:r>
              <a:rPr lang="en-US" altLang="en-US" sz="2000" dirty="0">
                <a:solidFill>
                  <a:srgbClr val="000000"/>
                </a:solidFill>
                <a:latin typeface="Tahoma" pitchFamily="34" charset="0"/>
                <a:ea typeface="ＭＳ Ｐゴシック" pitchFamily="34" charset="-128"/>
                <a:hlinkClick r:id="rId3"/>
              </a:rPr>
              <a:t>SRCOSTEP</a:t>
            </a:r>
            <a:r>
              <a:rPr lang="en-US" altLang="en-US" sz="2000" dirty="0">
                <a:solidFill>
                  <a:srgbClr val="000000"/>
                </a:solidFill>
                <a:latin typeface="Tahoma" pitchFamily="34" charset="0"/>
                <a:ea typeface="ＭＳ Ｐゴシック" pitchFamily="34" charset="-128"/>
              </a:rPr>
              <a:t> </a:t>
            </a:r>
            <a:r>
              <a:rPr lang="en-US" altLang="en-US" sz="2000" dirty="0" smtClean="0">
                <a:solidFill>
                  <a:srgbClr val="000000"/>
                </a:solidFill>
                <a:latin typeface="Tahoma" pitchFamily="34" charset="0"/>
                <a:ea typeface="ＭＳ Ｐゴシック" pitchFamily="34" charset="-128"/>
              </a:rPr>
              <a:t>(http</a:t>
            </a:r>
            <a:r>
              <a:rPr lang="en-US" altLang="en-US" sz="2000" dirty="0">
                <a:solidFill>
                  <a:srgbClr val="000000"/>
                </a:solidFill>
                <a:latin typeface="Tahoma" pitchFamily="34" charset="0"/>
                <a:ea typeface="ＭＳ Ｐゴシック" pitchFamily="34" charset="-128"/>
              </a:rPr>
              <a:t>://</a:t>
            </a:r>
            <a:r>
              <a:rPr lang="en-US" altLang="en-US" sz="2000" dirty="0" smtClean="0">
                <a:solidFill>
                  <a:srgbClr val="000000"/>
                </a:solidFill>
                <a:latin typeface="Tahoma" pitchFamily="34" charset="0"/>
                <a:ea typeface="ＭＳ Ｐゴシック" pitchFamily="34" charset="-128"/>
              </a:rPr>
              <a:t>www.usphs.gov/student/srcostep.aspx)</a:t>
            </a:r>
            <a:endParaRPr lang="en-US" altLang="en-US" sz="2000" dirty="0">
              <a:solidFill>
                <a:srgbClr val="000000"/>
              </a:solidFill>
              <a:latin typeface="Tahoma" pitchFamily="34" charset="0"/>
              <a:ea typeface="ＭＳ Ｐゴシック" pitchFamily="34" charset="-128"/>
            </a:endParaRPr>
          </a:p>
          <a:p>
            <a:pPr lvl="1">
              <a:spcBef>
                <a:spcPct val="20000"/>
              </a:spcBef>
              <a:buClr>
                <a:srgbClr val="1F497D"/>
              </a:buClr>
              <a:buFont typeface="Calibri" pitchFamily="34" charset="0"/>
              <a:buChar char="-"/>
            </a:pPr>
            <a:endParaRPr lang="en-US" altLang="en-US" sz="2000" dirty="0">
              <a:solidFill>
                <a:srgbClr val="000000"/>
              </a:solidFill>
              <a:latin typeface="Tahoma" pitchFamily="34" charset="0"/>
              <a:ea typeface="ＭＳ Ｐゴシック" pitchFamily="34" charset="-128"/>
            </a:endParaRPr>
          </a:p>
        </p:txBody>
      </p:sp>
    </p:spTree>
    <p:extLst>
      <p:ext uri="{BB962C8B-B14F-4D97-AF65-F5344CB8AC3E}">
        <p14:creationId xmlns:p14="http://schemas.microsoft.com/office/powerpoint/2010/main" val="4223646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628650" y="365125"/>
            <a:ext cx="7886700" cy="1325563"/>
          </a:xfrm>
          <a:prstGeom prst="rect">
            <a:avLst/>
          </a:prstGeom>
        </p:spPr>
        <p:txBody>
          <a:bodyPr/>
          <a:lstStyle/>
          <a:p>
            <a:r>
              <a:rPr lang="en-US" dirty="0"/>
              <a:t>Testimonials, JRCOSTEP and SRCOSTEP</a:t>
            </a:r>
          </a:p>
        </p:txBody>
      </p:sp>
      <p:sp>
        <p:nvSpPr>
          <p:cNvPr id="5" name="Title 1"/>
          <p:cNvSpPr txBox="1">
            <a:spLocks/>
          </p:cNvSpPr>
          <p:nvPr/>
        </p:nvSpPr>
        <p:spPr bwMode="auto">
          <a:xfrm>
            <a:off x="457200" y="259455"/>
            <a:ext cx="8229600" cy="838200"/>
          </a:xfrm>
          <a:prstGeom prst="rect">
            <a:avLst/>
          </a:prstGeom>
          <a:noFill/>
          <a:ln w="9525">
            <a:noFill/>
            <a:miter lim="800000"/>
            <a:headEnd/>
            <a:tailEnd/>
          </a:ln>
        </p:spPr>
        <p:txBody>
          <a:bodyPr>
            <a:noAutofit/>
          </a:bodyPr>
          <a:lstStyle/>
          <a:p>
            <a:pPr>
              <a:spcBef>
                <a:spcPct val="20000"/>
              </a:spcBef>
              <a:buClr>
                <a:srgbClr val="1F497D"/>
              </a:buClr>
              <a:defRPr/>
            </a:pPr>
            <a:r>
              <a:rPr lang="en-US" sz="2800" b="1" dirty="0">
                <a:solidFill>
                  <a:srgbClr val="002D52"/>
                </a:solidFill>
                <a:latin typeface="Tahoma" pitchFamily="34" charset="0"/>
              </a:rPr>
              <a:t>Testimonials, JRCOSTEP and </a:t>
            </a:r>
            <a:r>
              <a:rPr lang="en-US" sz="2800" b="1" dirty="0">
                <a:solidFill>
                  <a:srgbClr val="002D52"/>
                </a:solidFill>
                <a:latin typeface="Tahoma" pitchFamily="34" charset="0"/>
                <a:ea typeface="ＭＳ Ｐゴシック" pitchFamily="34" charset="-128"/>
                <a:cs typeface="+mn-cs"/>
              </a:rPr>
              <a:t>SRCOSTEP</a:t>
            </a:r>
          </a:p>
        </p:txBody>
      </p:sp>
      <p:sp>
        <p:nvSpPr>
          <p:cNvPr id="23555" name="TextBox 4"/>
          <p:cNvSpPr txBox="1">
            <a:spLocks noChangeArrowheads="1"/>
          </p:cNvSpPr>
          <p:nvPr/>
        </p:nvSpPr>
        <p:spPr bwMode="auto">
          <a:xfrm>
            <a:off x="368300" y="1235075"/>
            <a:ext cx="8001000"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itchFamily="34" charset="0"/>
              </a:defRPr>
            </a:lvl1pPr>
            <a:lvl2pPr marL="800100" indent="-34290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buFont typeface="Arial" pitchFamily="34" charset="0"/>
              <a:buChar char="•"/>
            </a:pPr>
            <a:r>
              <a:rPr lang="en-US" altLang="en-US" sz="2000" b="1" dirty="0">
                <a:solidFill>
                  <a:srgbClr val="000000"/>
                </a:solidFill>
                <a:latin typeface="Tahoma" pitchFamily="34" charset="0"/>
              </a:rPr>
              <a:t>JRCOSTEP Testimony</a:t>
            </a:r>
          </a:p>
          <a:p>
            <a:pPr lvl="1">
              <a:spcBef>
                <a:spcPct val="20000"/>
              </a:spcBef>
              <a:buFont typeface="Arial" panose="020B0604020202020204" pitchFamily="34" charset="0"/>
              <a:buChar char="•"/>
            </a:pPr>
            <a:r>
              <a:rPr lang="en-US" altLang="en-US" sz="2000" dirty="0">
                <a:latin typeface="Tahoma" pitchFamily="34" charset="0"/>
              </a:rPr>
              <a:t>ENS Todd Marcy, pharmacy student from University of Oklahoma, pharmacy practice within Indian Health Service </a:t>
            </a:r>
          </a:p>
          <a:p>
            <a:pPr lvl="1">
              <a:spcBef>
                <a:spcPct val="20000"/>
              </a:spcBef>
              <a:buFont typeface="Arial" panose="020B0604020202020204" pitchFamily="34" charset="0"/>
              <a:buChar char="•"/>
            </a:pPr>
            <a:r>
              <a:rPr lang="en-US" altLang="en-US" sz="2000" dirty="0">
                <a:latin typeface="Tahoma" pitchFamily="34" charset="0"/>
              </a:rPr>
              <a:t>“My experience with the Indian Health Service has been outstanding.  I have learned how much more the pharmacist is informed and involved in the care of the patients we serve.”</a:t>
            </a:r>
          </a:p>
          <a:p>
            <a:pPr>
              <a:spcBef>
                <a:spcPct val="20000"/>
              </a:spcBef>
              <a:buFont typeface="Arial" panose="020B0604020202020204" pitchFamily="34" charset="0"/>
              <a:buChar char="•"/>
            </a:pPr>
            <a:r>
              <a:rPr lang="en-US" altLang="en-US" sz="2000" dirty="0">
                <a:latin typeface="Tahoma" pitchFamily="34" charset="0"/>
              </a:rPr>
              <a:t> </a:t>
            </a:r>
            <a:r>
              <a:rPr lang="en-US" altLang="en-US" sz="2000" b="1" dirty="0">
                <a:solidFill>
                  <a:srgbClr val="000000"/>
                </a:solidFill>
                <a:latin typeface="Tahoma" pitchFamily="34" charset="0"/>
                <a:ea typeface="ＭＳ Ｐゴシック" pitchFamily="34" charset="-128"/>
              </a:rPr>
              <a:t>SRCOSTEP Testimony</a:t>
            </a:r>
          </a:p>
          <a:p>
            <a:pPr lvl="1">
              <a:spcBef>
                <a:spcPct val="20000"/>
              </a:spcBef>
              <a:buFont typeface="Arial" panose="020B0604020202020204" pitchFamily="34" charset="0"/>
              <a:buChar char="•"/>
            </a:pPr>
            <a:r>
              <a:rPr lang="en-US" altLang="en-US" sz="2000" dirty="0">
                <a:solidFill>
                  <a:srgbClr val="000000"/>
                </a:solidFill>
                <a:latin typeface="Tahoma" pitchFamily="34" charset="0"/>
                <a:ea typeface="ＭＳ Ｐゴシック" pitchFamily="34" charset="-128"/>
              </a:rPr>
              <a:t>LT Lynde Monson, pharmacist in </a:t>
            </a:r>
            <a:r>
              <a:rPr lang="en-US" altLang="en-US" sz="2000" dirty="0">
                <a:solidFill>
                  <a:srgbClr val="000000"/>
                </a:solidFill>
                <a:latin typeface="Tahoma" pitchFamily="34" charset="0"/>
              </a:rPr>
              <a:t>Indian Health Service</a:t>
            </a:r>
            <a:endParaRPr lang="en-US" altLang="en-US" sz="2000" dirty="0">
              <a:solidFill>
                <a:srgbClr val="000000"/>
              </a:solidFill>
              <a:latin typeface="Tahoma" pitchFamily="34" charset="0"/>
              <a:ea typeface="ＭＳ Ｐゴシック" pitchFamily="34" charset="-128"/>
            </a:endParaRPr>
          </a:p>
          <a:p>
            <a:pPr lvl="1">
              <a:spcBef>
                <a:spcPct val="20000"/>
              </a:spcBef>
              <a:buFont typeface="Arial" panose="020B0604020202020204" pitchFamily="34" charset="0"/>
              <a:buChar char="•"/>
            </a:pPr>
            <a:r>
              <a:rPr lang="en-US" altLang="en-US" sz="2000" dirty="0">
                <a:solidFill>
                  <a:srgbClr val="000000"/>
                </a:solidFill>
                <a:latin typeface="Tahoma" pitchFamily="34" charset="0"/>
                <a:ea typeface="ＭＳ Ｐゴシック" pitchFamily="34" charset="-128"/>
              </a:rPr>
              <a:t>“I already knew that I would be starting a challenging and exciting career with Indian Health Service upon graduation...I play an active role in patient care, and have ongoing options for additional training to expand my practice and better serve the community members.” </a:t>
            </a:r>
          </a:p>
          <a:p>
            <a:pPr>
              <a:spcBef>
                <a:spcPct val="20000"/>
              </a:spcBef>
              <a:buClr>
                <a:srgbClr val="1F497D"/>
              </a:buClr>
              <a:buFont typeface="Arial" pitchFamily="34" charset="0"/>
              <a:buChar char="•"/>
            </a:pPr>
            <a:endParaRPr lang="en-US" altLang="en-US" sz="2000" dirty="0">
              <a:solidFill>
                <a:srgbClr val="000000"/>
              </a:solidFill>
              <a:latin typeface="Tahoma" pitchFamily="34" charset="0"/>
              <a:ea typeface="ＭＳ Ｐゴシック" pitchFamily="34" charset="-128"/>
            </a:endParaRPr>
          </a:p>
          <a:p>
            <a:pPr lvl="1">
              <a:spcBef>
                <a:spcPct val="20000"/>
              </a:spcBef>
              <a:buClr>
                <a:srgbClr val="1F497D"/>
              </a:buClr>
              <a:buFont typeface="Calibri" pitchFamily="34" charset="0"/>
              <a:buChar char="-"/>
            </a:pPr>
            <a:endParaRPr lang="en-US" altLang="en-US" sz="2000" dirty="0">
              <a:solidFill>
                <a:srgbClr val="000000"/>
              </a:solidFill>
              <a:latin typeface="Tahoma" pitchFamily="34" charset="0"/>
              <a:ea typeface="ＭＳ Ｐゴシック" pitchFamily="34" charset="-128"/>
            </a:endParaRPr>
          </a:p>
        </p:txBody>
      </p:sp>
    </p:spTree>
    <p:extLst>
      <p:ext uri="{BB962C8B-B14F-4D97-AF65-F5344CB8AC3E}">
        <p14:creationId xmlns:p14="http://schemas.microsoft.com/office/powerpoint/2010/main" val="14068599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bwMode="auto">
          <a:xfrm>
            <a:off x="381000" y="2286000"/>
            <a:ext cx="8229600" cy="1447800"/>
          </a:xfrm>
          <a:extLst/>
        </p:spPr>
        <p:txBody>
          <a:bodyPr wrap="square" lIns="91440" tIns="45720" rIns="91440" bIns="45720" numCol="1" anchor="t" anchorCtr="0" compatLnSpc="1">
            <a:prstTxWarp prst="textNoShape">
              <a:avLst/>
            </a:prstTxWarp>
          </a:bodyPr>
          <a:lstStyle/>
          <a:p>
            <a:pPr>
              <a:defRPr/>
            </a:pPr>
            <a:r>
              <a:rPr lang="en-US" sz="4000" b="1" dirty="0">
                <a:solidFill>
                  <a:schemeClr val="accent1">
                    <a:lumMod val="50000"/>
                  </a:schemeClr>
                </a:solidFill>
                <a:latin typeface="Univers Condensed" charset="0"/>
                <a:ea typeface="ＭＳ Ｐゴシック" pitchFamily="34" charset="-128"/>
              </a:rPr>
              <a:t>America</a:t>
            </a:r>
            <a:r>
              <a:rPr lang="en-US" altLang="en-US" sz="4000" b="1" dirty="0">
                <a:solidFill>
                  <a:schemeClr val="accent1">
                    <a:lumMod val="50000"/>
                  </a:schemeClr>
                </a:solidFill>
                <a:latin typeface="Univers Condensed" charset="0"/>
                <a:ea typeface="ＭＳ Ｐゴシック" pitchFamily="34" charset="-128"/>
              </a:rPr>
              <a:t>’</a:t>
            </a:r>
            <a:r>
              <a:rPr lang="en-US" sz="4000" b="1" dirty="0">
                <a:solidFill>
                  <a:schemeClr val="accent1">
                    <a:lumMod val="50000"/>
                  </a:schemeClr>
                </a:solidFill>
                <a:latin typeface="Univers Condensed" charset="0"/>
                <a:ea typeface="ＭＳ Ｐゴシック" pitchFamily="34" charset="-128"/>
              </a:rPr>
              <a:t>s Health</a:t>
            </a:r>
            <a:br>
              <a:rPr lang="en-US" sz="4000" b="1" dirty="0">
                <a:solidFill>
                  <a:schemeClr val="accent1">
                    <a:lumMod val="50000"/>
                  </a:schemeClr>
                </a:solidFill>
                <a:latin typeface="Univers Condensed" charset="0"/>
                <a:ea typeface="ＭＳ Ｐゴシック" pitchFamily="34" charset="-128"/>
              </a:rPr>
            </a:br>
            <a:r>
              <a:rPr lang="en-US" sz="4000" b="1" dirty="0">
                <a:solidFill>
                  <a:schemeClr val="accent1">
                    <a:lumMod val="50000"/>
                  </a:schemeClr>
                </a:solidFill>
                <a:latin typeface="Univers Condensed" charset="0"/>
                <a:ea typeface="ＭＳ Ｐゴシック" pitchFamily="34" charset="-128"/>
              </a:rPr>
              <a:t>Responders </a:t>
            </a:r>
            <a:endParaRPr lang="en-US" sz="4000" dirty="0">
              <a:solidFill>
                <a:schemeClr val="accent1">
                  <a:lumMod val="50000"/>
                </a:schemeClr>
              </a:solidFill>
              <a:ea typeface="ＭＳ Ｐゴシック" pitchFamily="34" charset="-128"/>
            </a:endParaRPr>
          </a:p>
        </p:txBody>
      </p:sp>
      <p:sp>
        <p:nvSpPr>
          <p:cNvPr id="6147" name="Subtitle 2"/>
          <p:cNvSpPr>
            <a:spLocks noGrp="1"/>
          </p:cNvSpPr>
          <p:nvPr>
            <p:ph type="subTitle" idx="4294967295"/>
          </p:nvPr>
        </p:nvSpPr>
        <p:spPr>
          <a:xfrm>
            <a:off x="3430587" y="4114800"/>
            <a:ext cx="5713413" cy="2514600"/>
          </a:xfrm>
          <a:prstGeom prst="rect">
            <a:avLst/>
          </a:prstGeom>
        </p:spPr>
        <p:txBody>
          <a:bodyPr/>
          <a:lstStyle/>
          <a:p>
            <a:pPr marL="0" indent="0" algn="ctr" eaLnBrk="1" hangingPunct="1">
              <a:buFont typeface="Arial" charset="0"/>
              <a:buNone/>
              <a:defRPr/>
            </a:pPr>
            <a:r>
              <a:rPr lang="en-US" sz="2400" dirty="0">
                <a:solidFill>
                  <a:schemeClr val="bg1"/>
                </a:solidFill>
                <a:latin typeface="Univers 55" pitchFamily="34" charset="0"/>
                <a:ea typeface="ＭＳ Ｐゴシック" pitchFamily="34" charset="-128"/>
              </a:rPr>
              <a:t>For more information, call </a:t>
            </a:r>
          </a:p>
          <a:p>
            <a:pPr marL="0" indent="0" algn="ctr" eaLnBrk="1" hangingPunct="1">
              <a:buFont typeface="Arial" charset="0"/>
              <a:buNone/>
              <a:defRPr/>
            </a:pPr>
            <a:r>
              <a:rPr lang="en-US" sz="2400" dirty="0">
                <a:solidFill>
                  <a:schemeClr val="bg1"/>
                </a:solidFill>
                <a:latin typeface="Univers 55" pitchFamily="34" charset="0"/>
                <a:ea typeface="ＭＳ Ｐゴシック" pitchFamily="34" charset="-128"/>
              </a:rPr>
              <a:t>1–800–279–1605 </a:t>
            </a:r>
          </a:p>
          <a:p>
            <a:pPr marL="0" indent="0" algn="ctr" eaLnBrk="1" hangingPunct="1">
              <a:buFont typeface="Arial" charset="0"/>
              <a:buNone/>
              <a:defRPr/>
            </a:pPr>
            <a:r>
              <a:rPr lang="en-US" sz="2400" dirty="0">
                <a:solidFill>
                  <a:schemeClr val="bg1"/>
                </a:solidFill>
                <a:latin typeface="Univers 55" pitchFamily="34" charset="0"/>
                <a:ea typeface="ＭＳ Ｐゴシック" pitchFamily="34" charset="-128"/>
              </a:rPr>
              <a:t>or visit </a:t>
            </a:r>
            <a:r>
              <a:rPr lang="en-US" sz="2400" b="1" dirty="0">
                <a:solidFill>
                  <a:schemeClr val="accent1">
                    <a:lumMod val="50000"/>
                  </a:schemeClr>
                </a:solidFill>
                <a:latin typeface="Univers 55" pitchFamily="34" charset="0"/>
                <a:ea typeface="ＭＳ Ｐゴシック" pitchFamily="34" charset="-128"/>
              </a:rPr>
              <a:t>www.usphs.gov</a:t>
            </a:r>
            <a:r>
              <a:rPr lang="en-US" sz="2400" b="1" dirty="0">
                <a:solidFill>
                  <a:srgbClr val="FFC000"/>
                </a:solidFill>
                <a:latin typeface="Univers 55" pitchFamily="34" charset="0"/>
                <a:ea typeface="ＭＳ Ｐゴシック" pitchFamily="34" charset="-128"/>
              </a:rPr>
              <a:t> </a:t>
            </a:r>
            <a:r>
              <a:rPr lang="en-US" sz="2400" b="1" dirty="0">
                <a:solidFill>
                  <a:schemeClr val="bg1"/>
                </a:solidFill>
                <a:latin typeface="Univers 55" pitchFamily="34" charset="0"/>
                <a:ea typeface="ＭＳ Ｐゴシック" pitchFamily="34" charset="-128"/>
              </a:rPr>
              <a:t>and </a:t>
            </a:r>
            <a:r>
              <a:rPr lang="en-US" sz="2400" b="1" dirty="0">
                <a:solidFill>
                  <a:schemeClr val="accent1">
                    <a:lumMod val="50000"/>
                  </a:schemeClr>
                </a:solidFill>
                <a:latin typeface="Univers 55" pitchFamily="34" charset="0"/>
                <a:ea typeface="ＭＳ Ｐゴシック" pitchFamily="34" charset="-128"/>
              </a:rPr>
              <a:t>www.facebook.com/usphs</a:t>
            </a:r>
          </a:p>
          <a:p>
            <a:pPr marL="0" indent="0" algn="ctr" eaLnBrk="1" hangingPunct="1">
              <a:buFont typeface="Arial" charset="0"/>
              <a:buNone/>
              <a:defRPr/>
            </a:pPr>
            <a:r>
              <a:rPr lang="en-US" sz="2400" b="1" i="1" dirty="0">
                <a:solidFill>
                  <a:schemeClr val="accent1">
                    <a:lumMod val="50000"/>
                  </a:schemeClr>
                </a:solidFill>
                <a:latin typeface="Univers 55" pitchFamily="34" charset="0"/>
                <a:ea typeface="ＭＳ Ｐゴシック" pitchFamily="34" charset="-128"/>
              </a:rPr>
              <a:t>#</a:t>
            </a:r>
            <a:r>
              <a:rPr lang="en-US" sz="2400" b="1" i="1" dirty="0" err="1">
                <a:solidFill>
                  <a:schemeClr val="accent1">
                    <a:lumMod val="50000"/>
                  </a:schemeClr>
                </a:solidFill>
                <a:latin typeface="Univers 55" pitchFamily="34" charset="0"/>
                <a:ea typeface="ＭＳ Ｐゴシック" pitchFamily="34" charset="-128"/>
              </a:rPr>
              <a:t>USPHSPharmacy</a:t>
            </a:r>
            <a:endParaRPr lang="en-US" sz="2400" b="1" i="1" dirty="0">
              <a:solidFill>
                <a:schemeClr val="accent1">
                  <a:lumMod val="50000"/>
                </a:schemeClr>
              </a:solidFill>
              <a:latin typeface="Univers 55" pitchFamily="34" charset="0"/>
              <a:ea typeface="ＭＳ Ｐゴシック" pitchFamily="34" charset="-128"/>
            </a:endParaRPr>
          </a:p>
          <a:p>
            <a:pPr marL="0" indent="0" algn="ctr" eaLnBrk="1" hangingPunct="1">
              <a:buFont typeface="Arial" charset="0"/>
              <a:buNone/>
              <a:defRPr/>
            </a:pPr>
            <a:r>
              <a:rPr lang="en-US" sz="2400" b="1" i="1" dirty="0">
                <a:solidFill>
                  <a:schemeClr val="accent1">
                    <a:lumMod val="50000"/>
                  </a:schemeClr>
                </a:solidFill>
                <a:latin typeface="Univers 55" pitchFamily="34" charset="0"/>
                <a:ea typeface="ＭＳ Ｐゴシック" pitchFamily="34" charset="-128"/>
              </a:rPr>
              <a:t>#USPHS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Back-Up Slides</a:t>
            </a:r>
          </a:p>
        </p:txBody>
      </p:sp>
      <p:sp>
        <p:nvSpPr>
          <p:cNvPr id="3" name="Content Placeholder 2"/>
          <p:cNvSpPr>
            <a:spLocks noGrp="1"/>
          </p:cNvSpPr>
          <p:nvPr>
            <p:ph idx="1"/>
          </p:nvPr>
        </p:nvSpPr>
        <p:spPr/>
        <p:txBody>
          <a:bodyPr/>
          <a:lstStyle/>
          <a:p>
            <a:pPr marL="0" indent="0" algn="ctr">
              <a:buNone/>
            </a:pPr>
            <a:endParaRPr lang="en-US" dirty="0"/>
          </a:p>
          <a:p>
            <a:pPr marL="0" indent="0" algn="ctr">
              <a:buNone/>
            </a:pPr>
            <a:r>
              <a:rPr lang="en-US" sz="4000" dirty="0"/>
              <a:t>Back-up Slides</a:t>
            </a:r>
          </a:p>
        </p:txBody>
      </p:sp>
    </p:spTree>
    <p:extLst>
      <p:ext uri="{BB962C8B-B14F-4D97-AF65-F5344CB8AC3E}">
        <p14:creationId xmlns:p14="http://schemas.microsoft.com/office/powerpoint/2010/main" val="3119736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0" y="365125"/>
            <a:ext cx="7886700" cy="1325563"/>
          </a:xfrm>
          <a:prstGeom prst="rect">
            <a:avLst/>
          </a:prstGeom>
        </p:spPr>
        <p:txBody>
          <a:bodyPr/>
          <a:lstStyle/>
          <a:p>
            <a:pPr rtl="0" fontAlgn="auto"/>
            <a:r>
              <a:rPr lang="en-US" sz="2600" b="1" kern="1200" cap="all" dirty="0">
                <a:solidFill>
                  <a:srgbClr val="FFFFFF"/>
                </a:solidFill>
                <a:effectLst/>
                <a:latin typeface="Univers Condensed"/>
                <a:ea typeface="ＭＳ Ｐゴシック" panose="020B0600070205080204" pitchFamily="34" charset="-128"/>
                <a:cs typeface="+mn-cs"/>
              </a:rPr>
              <a:t>A proud history</a:t>
            </a:r>
            <a:endParaRPr lang="en-US" dirty="0">
              <a:effectLst/>
            </a:endParaRPr>
          </a:p>
          <a:p>
            <a:endParaRPr lang="en-US" dirty="0"/>
          </a:p>
        </p:txBody>
      </p:sp>
      <p:pic>
        <p:nvPicPr>
          <p:cNvPr id="57346" name="Picture 4" descr="historical collage of Commisioned Corps officer on Ellis Island"/>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1143000" y="288131"/>
            <a:ext cx="7162800" cy="685800"/>
          </a:xfrm>
          <a:prstGeom prst="rect">
            <a:avLst/>
          </a:prstGeom>
          <a:noFill/>
          <a:ln w="9525">
            <a:noFill/>
            <a:miter lim="800000"/>
            <a:headEnd/>
            <a:tailEnd/>
          </a:ln>
        </p:spPr>
        <p:txBody>
          <a:bodyPr>
            <a:normAutofit/>
          </a:bodyPr>
          <a:lstStyle/>
          <a:p>
            <a:pPr fontAlgn="auto">
              <a:spcAft>
                <a:spcPts val="0"/>
              </a:spcAft>
              <a:defRPr/>
            </a:pPr>
            <a:r>
              <a:rPr lang="en-US" sz="2600" b="1" cap="all" dirty="0">
                <a:solidFill>
                  <a:schemeClr val="bg1"/>
                </a:solidFill>
                <a:latin typeface="Univers Condensed" pitchFamily="34" charset="0"/>
                <a:ea typeface="+mj-ea"/>
                <a:cs typeface="+mj-cs"/>
              </a:rPr>
              <a:t>A proud history</a:t>
            </a:r>
          </a:p>
        </p:txBody>
      </p:sp>
      <p:sp>
        <p:nvSpPr>
          <p:cNvPr id="57350" name="Rectangle 6"/>
          <p:cNvSpPr>
            <a:spLocks noChangeArrowheads="1"/>
          </p:cNvSpPr>
          <p:nvPr/>
        </p:nvSpPr>
        <p:spPr bwMode="auto">
          <a:xfrm>
            <a:off x="1447800" y="990600"/>
            <a:ext cx="472440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7663" indent="-347663"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20000"/>
              </a:spcBef>
              <a:buClr>
                <a:schemeClr val="tx2"/>
              </a:buClr>
            </a:pPr>
            <a:r>
              <a:rPr lang="en-US" altLang="en-US" sz="2400" b="1" i="1" dirty="0">
                <a:solidFill>
                  <a:schemeClr val="bg1"/>
                </a:solidFill>
                <a:latin typeface="Tahoma" pitchFamily="34" charset="0"/>
              </a:rPr>
              <a:t>From Ellis Island…</a:t>
            </a:r>
          </a:p>
          <a:p>
            <a:pPr eaLnBrk="1" hangingPunct="1">
              <a:spcBef>
                <a:spcPct val="20000"/>
              </a:spcBef>
              <a:buClr>
                <a:schemeClr val="tx2"/>
              </a:buClr>
            </a:pPr>
            <a:r>
              <a:rPr lang="en-US" altLang="en-US" sz="2400" b="1" i="1" dirty="0">
                <a:solidFill>
                  <a:schemeClr val="bg1"/>
                </a:solidFill>
                <a:latin typeface="Tahoma" pitchFamily="34" charset="0"/>
              </a:rPr>
              <a:t> …To tribal lands.</a:t>
            </a:r>
            <a:br>
              <a:rPr lang="en-US" altLang="en-US" sz="2400" b="1" i="1" dirty="0">
                <a:solidFill>
                  <a:schemeClr val="bg1"/>
                </a:solidFill>
                <a:latin typeface="Tahoma" pitchFamily="34" charset="0"/>
              </a:rPr>
            </a:br>
            <a:r>
              <a:rPr lang="en-US" altLang="en-US" sz="2400" b="1" i="1" dirty="0">
                <a:solidFill>
                  <a:schemeClr val="bg1"/>
                </a:solidFill>
                <a:latin typeface="Tahoma" pitchFamily="34" charset="0"/>
              </a:rPr>
              <a:t>  Across America</a:t>
            </a:r>
          </a:p>
          <a:p>
            <a:pPr eaLnBrk="1" hangingPunct="1">
              <a:spcBef>
                <a:spcPct val="20000"/>
              </a:spcBef>
              <a:buClr>
                <a:schemeClr val="tx2"/>
              </a:buClr>
            </a:pPr>
            <a:r>
              <a:rPr lang="en-US" altLang="en-US" sz="2400" b="1" i="1" dirty="0">
                <a:solidFill>
                  <a:schemeClr val="bg1"/>
                </a:solidFill>
                <a:latin typeface="Tahoma" pitchFamily="34" charset="0"/>
              </a:rPr>
              <a:t> Around the World</a:t>
            </a:r>
            <a:r>
              <a:rPr lang="en-US" altLang="en-US" sz="2400" b="1" dirty="0">
                <a:solidFill>
                  <a:srgbClr val="000000"/>
                </a:solidFill>
                <a:latin typeface="Tahoma" pitchFamily="34" charset="0"/>
              </a:rPr>
              <a:t>	 </a:t>
            </a:r>
          </a:p>
        </p:txBody>
      </p:sp>
      <p:sp>
        <p:nvSpPr>
          <p:cNvPr id="57347" name="Text Placeholder 2"/>
          <p:cNvSpPr>
            <a:spLocks noGrp="1"/>
          </p:cNvSpPr>
          <p:nvPr>
            <p:ph type="body" idx="4294967295"/>
          </p:nvPr>
        </p:nvSpPr>
        <p:spPr bwMode="auto">
          <a:xfrm>
            <a:off x="0" y="4529138"/>
            <a:ext cx="3124200" cy="205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575"/>
              </a:spcBef>
              <a:buFont typeface="Arial" pitchFamily="34" charset="0"/>
              <a:buNone/>
            </a:pPr>
            <a:r>
              <a:rPr lang="en-US" altLang="en-US" sz="2400" b="1" i="1">
                <a:solidFill>
                  <a:schemeClr val="tx2"/>
                </a:solidFill>
                <a:latin typeface="Tahoma" pitchFamily="34" charset="0"/>
                <a:ea typeface="ＭＳ Ｐゴシック" pitchFamily="34" charset="-128"/>
              </a:rPr>
              <a:t>Protecting health and safety</a:t>
            </a:r>
          </a:p>
          <a:p>
            <a:pPr eaLnBrk="1" hangingPunct="1">
              <a:lnSpc>
                <a:spcPct val="90000"/>
              </a:lnSpc>
              <a:spcBef>
                <a:spcPts val="575"/>
              </a:spcBef>
              <a:buFont typeface="Arial" pitchFamily="34" charset="0"/>
              <a:buNone/>
            </a:pPr>
            <a:r>
              <a:rPr lang="en-US" altLang="en-US" sz="2400" b="1" i="1" dirty="0">
                <a:solidFill>
                  <a:schemeClr val="tx2"/>
                </a:solidFill>
                <a:latin typeface="Tahoma" pitchFamily="34" charset="0"/>
                <a:ea typeface="ＭＳ Ｐゴシック" pitchFamily="34" charset="-128"/>
              </a:rPr>
              <a:t>	since 1798</a:t>
            </a:r>
          </a:p>
          <a:p>
            <a:pPr eaLnBrk="1" hangingPunct="1">
              <a:lnSpc>
                <a:spcPct val="90000"/>
              </a:lnSpc>
              <a:spcBef>
                <a:spcPct val="0"/>
              </a:spcBef>
              <a:buFont typeface="Arial" pitchFamily="34" charset="0"/>
              <a:buNone/>
            </a:pPr>
            <a:endParaRPr lang="en-US" altLang="en-US" sz="2400" b="1" dirty="0">
              <a:solidFill>
                <a:srgbClr val="002D52"/>
              </a:solidFill>
              <a:latin typeface="Tahoma" pitchFamily="34" charset="0"/>
              <a:ea typeface="ＭＳ Ｐゴシック" pitchFamily="34" charset="-128"/>
            </a:endParaRPr>
          </a:p>
        </p:txBody>
      </p:sp>
    </p:spTree>
    <p:extLst>
      <p:ext uri="{BB962C8B-B14F-4D97-AF65-F5344CB8AC3E}">
        <p14:creationId xmlns:p14="http://schemas.microsoft.com/office/powerpoint/2010/main" val="9004868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0"/>
            <a:ext cx="8229600" cy="1143000"/>
          </a:xfrm>
        </p:spPr>
        <p:txBody>
          <a:bodyPr/>
          <a:lstStyle/>
          <a:p>
            <a:r>
              <a:rPr lang="en-US" dirty="0"/>
              <a:t>Basic </a:t>
            </a:r>
            <a:r>
              <a:rPr lang="en-US" sz="2800" dirty="0"/>
              <a:t>Qualifications</a:t>
            </a:r>
            <a:endParaRPr lang="en-US" dirty="0"/>
          </a:p>
        </p:txBody>
      </p:sp>
      <p:sp>
        <p:nvSpPr>
          <p:cNvPr id="5" name="Content Placeholder 4"/>
          <p:cNvSpPr>
            <a:spLocks noGrp="1"/>
          </p:cNvSpPr>
          <p:nvPr>
            <p:ph idx="1"/>
          </p:nvPr>
        </p:nvSpPr>
        <p:spPr>
          <a:xfrm>
            <a:off x="457200" y="1447800"/>
            <a:ext cx="8229600" cy="4525963"/>
          </a:xfrm>
        </p:spPr>
        <p:txBody>
          <a:bodyPr/>
          <a:lstStyle/>
          <a:p>
            <a:pPr lvl="1" eaLnBrk="1" hangingPunct="1">
              <a:buFont typeface="Arial" charset="0"/>
              <a:buChar char="•"/>
              <a:defRPr/>
            </a:pPr>
            <a:r>
              <a:rPr lang="en-US" sz="2400" dirty="0">
                <a:solidFill>
                  <a:srgbClr val="000000"/>
                </a:solidFill>
              </a:rPr>
              <a:t>U.S. citizen</a:t>
            </a:r>
          </a:p>
          <a:p>
            <a:pPr lvl="1" eaLnBrk="1" hangingPunct="1">
              <a:buFont typeface="Arial" charset="0"/>
              <a:buChar char="•"/>
              <a:defRPr/>
            </a:pPr>
            <a:r>
              <a:rPr lang="en-US" sz="2400" dirty="0">
                <a:solidFill>
                  <a:srgbClr val="000000"/>
                </a:solidFill>
              </a:rPr>
              <a:t>Less than 44 years of age</a:t>
            </a:r>
          </a:p>
          <a:p>
            <a:pPr lvl="1" eaLnBrk="1" hangingPunct="1">
              <a:buFont typeface="Arial" charset="0"/>
              <a:buChar char="•"/>
              <a:defRPr/>
            </a:pPr>
            <a:r>
              <a:rPr lang="en-US" sz="2400" dirty="0">
                <a:solidFill>
                  <a:srgbClr val="000000"/>
                </a:solidFill>
              </a:rPr>
              <a:t>Medically and physically qualified</a:t>
            </a:r>
          </a:p>
          <a:p>
            <a:pPr lvl="1">
              <a:buFont typeface="Arial" pitchFamily="34" charset="0"/>
              <a:buChar char="•"/>
              <a:defRPr/>
            </a:pPr>
            <a:r>
              <a:rPr lang="en-US" sz="2400" dirty="0"/>
              <a:t>Ability to pass a suitability review</a:t>
            </a:r>
          </a:p>
          <a:p>
            <a:pPr lvl="1">
              <a:buFont typeface="Arial" pitchFamily="34" charset="0"/>
              <a:buChar char="•"/>
              <a:defRPr/>
            </a:pPr>
            <a:r>
              <a:rPr lang="en-US" sz="2400" dirty="0"/>
              <a:t>Qualifying degree from an accredited institution (varies depending on profession)</a:t>
            </a:r>
          </a:p>
          <a:p>
            <a:pPr lvl="1">
              <a:buFont typeface="Arial" pitchFamily="34" charset="0"/>
              <a:buChar char="•"/>
              <a:defRPr/>
            </a:pPr>
            <a:r>
              <a:rPr lang="en-US" sz="2400" dirty="0"/>
              <a:t>Current, unrestricted, and valid license to practice in one of the 50 States; Washington, DC; Commonwealth of Puerto Rico; U.S. Virgin Islands; or Guam. </a:t>
            </a:r>
          </a:p>
          <a:p>
            <a:endParaRPr lang="en-US" dirty="0"/>
          </a:p>
        </p:txBody>
      </p:sp>
    </p:spTree>
    <p:extLst>
      <p:ext uri="{BB962C8B-B14F-4D97-AF65-F5344CB8AC3E}">
        <p14:creationId xmlns:p14="http://schemas.microsoft.com/office/powerpoint/2010/main" val="40655543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Indian Health Service (IHS)</a:t>
            </a:r>
          </a:p>
        </p:txBody>
      </p:sp>
      <p:sp>
        <p:nvSpPr>
          <p:cNvPr id="3" name="Content Placeholder 2"/>
          <p:cNvSpPr>
            <a:spLocks noGrp="1"/>
          </p:cNvSpPr>
          <p:nvPr>
            <p:ph idx="1"/>
          </p:nvPr>
        </p:nvSpPr>
        <p:spPr>
          <a:xfrm>
            <a:off x="838200" y="1447800"/>
            <a:ext cx="7620000" cy="4525963"/>
          </a:xfrm>
        </p:spPr>
        <p:txBody>
          <a:bodyPr/>
          <a:lstStyle/>
          <a:p>
            <a:r>
              <a:rPr lang="en-US" sz="2800" dirty="0"/>
              <a:t>567 Federally-Recognized Tribes</a:t>
            </a:r>
          </a:p>
          <a:p>
            <a:r>
              <a:rPr lang="en-US" sz="2800" dirty="0"/>
              <a:t>2.2 Million American Indians and Alaska Natives </a:t>
            </a:r>
          </a:p>
          <a:p>
            <a:r>
              <a:rPr lang="en-US" sz="2800" dirty="0"/>
              <a:t>12 Service Areas in 35 States</a:t>
            </a:r>
          </a:p>
          <a:p>
            <a:r>
              <a:rPr lang="en-US" sz="2800" dirty="0"/>
              <a:t>Over 700 Pharmacists in over 230 locations</a:t>
            </a:r>
          </a:p>
          <a:p>
            <a:endParaRPr lang="en-US" dirty="0"/>
          </a:p>
        </p:txBody>
      </p:sp>
    </p:spTree>
    <p:extLst>
      <p:ext uri="{BB962C8B-B14F-4D97-AF65-F5344CB8AC3E}">
        <p14:creationId xmlns:p14="http://schemas.microsoft.com/office/powerpoint/2010/main" val="15066098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Opportunities for Pharmacists-IHS</a:t>
            </a:r>
          </a:p>
        </p:txBody>
      </p:sp>
      <p:sp>
        <p:nvSpPr>
          <p:cNvPr id="3" name="Content Placeholder 2"/>
          <p:cNvSpPr>
            <a:spLocks noGrp="1"/>
          </p:cNvSpPr>
          <p:nvPr>
            <p:ph idx="1"/>
          </p:nvPr>
        </p:nvSpPr>
        <p:spPr>
          <a:xfrm>
            <a:off x="914400" y="1066800"/>
            <a:ext cx="7620000" cy="4678363"/>
          </a:xfrm>
        </p:spPr>
        <p:txBody>
          <a:bodyPr/>
          <a:lstStyle/>
          <a:p>
            <a:r>
              <a:rPr lang="en-US" sz="2400" dirty="0"/>
              <a:t>Clinical positions</a:t>
            </a:r>
          </a:p>
          <a:p>
            <a:pPr lvl="1">
              <a:buFont typeface="Arial" panose="020B0604020202020204" pitchFamily="34" charset="0"/>
              <a:buChar char="•"/>
            </a:pPr>
            <a:r>
              <a:rPr lang="en-US" sz="2000" dirty="0"/>
              <a:t>Chronic disease management pharmacists</a:t>
            </a:r>
          </a:p>
          <a:p>
            <a:pPr lvl="1">
              <a:buFont typeface="Arial" panose="020B0604020202020204" pitchFamily="34" charset="0"/>
              <a:buChar char="•"/>
            </a:pPr>
            <a:r>
              <a:rPr lang="en-US" sz="2000" dirty="0"/>
              <a:t>Examples disease states:</a:t>
            </a:r>
          </a:p>
          <a:p>
            <a:pPr lvl="2"/>
            <a:r>
              <a:rPr lang="en-US" sz="1800" dirty="0"/>
              <a:t>Anticoagulation</a:t>
            </a:r>
          </a:p>
          <a:p>
            <a:pPr lvl="2"/>
            <a:r>
              <a:rPr lang="en-US" sz="1800" dirty="0"/>
              <a:t>Hypertension/Cardiovascular</a:t>
            </a:r>
          </a:p>
          <a:p>
            <a:pPr lvl="2"/>
            <a:r>
              <a:rPr lang="en-US" sz="1800" dirty="0"/>
              <a:t>Asthma </a:t>
            </a:r>
          </a:p>
          <a:p>
            <a:pPr lvl="2"/>
            <a:r>
              <a:rPr lang="en-US" sz="1800" dirty="0"/>
              <a:t>Diabetes</a:t>
            </a:r>
          </a:p>
          <a:p>
            <a:pPr lvl="2"/>
            <a:r>
              <a:rPr lang="en-US" sz="1800" dirty="0"/>
              <a:t>Oncology</a:t>
            </a:r>
          </a:p>
          <a:p>
            <a:r>
              <a:rPr lang="en-US" sz="2400" dirty="0"/>
              <a:t>Non-clinical positions</a:t>
            </a:r>
          </a:p>
          <a:p>
            <a:pPr lvl="1">
              <a:buFont typeface="Arial" panose="020B0604020202020204" pitchFamily="34" charset="0"/>
              <a:buChar char="•"/>
            </a:pPr>
            <a:r>
              <a:rPr lang="en-US" sz="2000" dirty="0"/>
              <a:t>Pharmacy management and directors</a:t>
            </a:r>
          </a:p>
          <a:p>
            <a:pPr lvl="1">
              <a:buFont typeface="Arial" panose="020B0604020202020204" pitchFamily="34" charset="0"/>
              <a:buChar char="•"/>
            </a:pPr>
            <a:r>
              <a:rPr lang="en-US" sz="2000" dirty="0"/>
              <a:t>Quality Assurance/Quality Improvement</a:t>
            </a:r>
          </a:p>
          <a:p>
            <a:pPr lvl="1">
              <a:buFont typeface="Arial" panose="020B0604020202020204" pitchFamily="34" charset="0"/>
              <a:buChar char="•"/>
            </a:pPr>
            <a:r>
              <a:rPr lang="en-US" sz="2000" dirty="0"/>
              <a:t>Research/epidemiology</a:t>
            </a:r>
          </a:p>
          <a:p>
            <a:pPr lvl="1">
              <a:buFont typeface="Arial" panose="020B0604020202020204" pitchFamily="34" charset="0"/>
              <a:buChar char="•"/>
            </a:pPr>
            <a:r>
              <a:rPr lang="en-US" sz="2000" dirty="0"/>
              <a:t>Pharmacy informatics</a:t>
            </a:r>
          </a:p>
          <a:p>
            <a:endParaRPr lang="en-US" dirty="0"/>
          </a:p>
        </p:txBody>
      </p:sp>
    </p:spTree>
    <p:extLst>
      <p:ext uri="{BB962C8B-B14F-4D97-AF65-F5344CB8AC3E}">
        <p14:creationId xmlns:p14="http://schemas.microsoft.com/office/powerpoint/2010/main" val="25550289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800" dirty="0"/>
              <a:t>Opportunities for Pharmacists</a:t>
            </a:r>
            <a:br>
              <a:rPr lang="en-US" sz="2800" dirty="0"/>
            </a:br>
            <a:r>
              <a:rPr lang="en-US" sz="2800" dirty="0"/>
              <a:t>-Bureau of Prisons </a:t>
            </a:r>
          </a:p>
        </p:txBody>
      </p:sp>
      <p:sp>
        <p:nvSpPr>
          <p:cNvPr id="3" name="Content Placeholder 2"/>
          <p:cNvSpPr>
            <a:spLocks noGrp="1"/>
          </p:cNvSpPr>
          <p:nvPr>
            <p:ph idx="1"/>
          </p:nvPr>
        </p:nvSpPr>
        <p:spPr>
          <a:xfrm>
            <a:off x="533400" y="1143000"/>
            <a:ext cx="8001000" cy="5059363"/>
          </a:xfrm>
        </p:spPr>
        <p:txBody>
          <a:bodyPr/>
          <a:lstStyle/>
          <a:p>
            <a:endParaRPr lang="en-US" sz="2400" dirty="0"/>
          </a:p>
          <a:p>
            <a:r>
              <a:rPr lang="en-US" sz="2400" dirty="0"/>
              <a:t>Over 190 pharmacist-specific positions. Opportunities for administrative positions such as Health Service Administrator, Executive positions, Informatics, etc.</a:t>
            </a:r>
          </a:p>
          <a:p>
            <a:r>
              <a:rPr lang="en-US" sz="2400" dirty="0"/>
              <a:t>Collaborative Practice Agreements in diabetes, anticoagulation, hypertension, dyslipidemia, and more.</a:t>
            </a:r>
          </a:p>
          <a:p>
            <a:r>
              <a:rPr lang="en-US" sz="2400" dirty="0"/>
              <a:t>Pharmacist Clinical Consultants for Hepatitis C, HIV, and Mental Health.</a:t>
            </a:r>
          </a:p>
          <a:p>
            <a:r>
              <a:rPr lang="en-US" sz="2400" dirty="0"/>
              <a:t>APPE rotation sites, SRCOSTEP program, and a PGY1 residency.</a:t>
            </a:r>
          </a:p>
          <a:p>
            <a:endParaRPr lang="en-US" sz="2800" dirty="0"/>
          </a:p>
        </p:txBody>
      </p:sp>
    </p:spTree>
    <p:extLst>
      <p:ext uri="{BB962C8B-B14F-4D97-AF65-F5344CB8AC3E}">
        <p14:creationId xmlns:p14="http://schemas.microsoft.com/office/powerpoint/2010/main" val="36577026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12838"/>
          </a:xfrm>
        </p:spPr>
        <p:txBody>
          <a:bodyPr/>
          <a:lstStyle/>
          <a:p>
            <a:pPr algn="ctr"/>
            <a:r>
              <a:rPr lang="en-US" sz="2800" dirty="0"/>
              <a:t>Opportunities for Pharmacists- U.S. Immigration and Customs Enforcement (ICE) Health Service Corps (IHSC)</a:t>
            </a:r>
          </a:p>
        </p:txBody>
      </p:sp>
      <p:sp>
        <p:nvSpPr>
          <p:cNvPr id="3" name="Content Placeholder 2"/>
          <p:cNvSpPr>
            <a:spLocks noGrp="1"/>
          </p:cNvSpPr>
          <p:nvPr>
            <p:ph idx="1"/>
          </p:nvPr>
        </p:nvSpPr>
        <p:spPr>
          <a:xfrm>
            <a:off x="838200" y="1143000"/>
            <a:ext cx="7620000" cy="4525963"/>
          </a:xfrm>
        </p:spPr>
        <p:txBody>
          <a:bodyPr/>
          <a:lstStyle/>
          <a:p>
            <a:pPr marL="0" indent="0">
              <a:buNone/>
            </a:pPr>
            <a:endParaRPr lang="en-US" sz="2800" b="1" dirty="0"/>
          </a:p>
          <a:p>
            <a:r>
              <a:rPr lang="en-US" sz="2400" dirty="0"/>
              <a:t>20 Pharmacist-specific billets</a:t>
            </a:r>
          </a:p>
          <a:p>
            <a:r>
              <a:rPr lang="en-US" sz="2400" dirty="0"/>
              <a:t>Opportunities for career progression to administrative positions</a:t>
            </a:r>
          </a:p>
          <a:p>
            <a:r>
              <a:rPr lang="en-US" sz="2400" dirty="0"/>
              <a:t>Clinical Pharmacy/Collaborative Practice Agreements</a:t>
            </a:r>
          </a:p>
          <a:p>
            <a:pPr lvl="1">
              <a:buFont typeface="Arial" panose="020B0604020202020204" pitchFamily="34" charset="0"/>
              <a:buChar char="•"/>
            </a:pPr>
            <a:r>
              <a:rPr lang="en-US" sz="2000" dirty="0"/>
              <a:t>Anticoagulation, HIV care, mental health, transgender care, cardiovascular management, diabetes, and women’s health</a:t>
            </a:r>
            <a:endParaRPr lang="en-US" sz="2400" dirty="0"/>
          </a:p>
          <a:p>
            <a:r>
              <a:rPr lang="en-US" sz="2400" dirty="0"/>
              <a:t>Ambulatory care setting, one to two pharmacist staffing with pharmacy technician support</a:t>
            </a:r>
          </a:p>
          <a:p>
            <a:pPr marL="0" indent="0">
              <a:buNone/>
            </a:pPr>
            <a:endParaRPr lang="en-US" sz="2800" b="1" dirty="0"/>
          </a:p>
          <a:p>
            <a:pPr marL="0" indent="0">
              <a:buNone/>
            </a:pPr>
            <a:r>
              <a:rPr lang="en-US" sz="2800" dirty="0"/>
              <a:t>  </a:t>
            </a:r>
          </a:p>
          <a:p>
            <a:pPr marL="0" indent="0">
              <a:buNone/>
            </a:pPr>
            <a:r>
              <a:rPr lang="en-US" sz="2800" dirty="0"/>
              <a:t>  </a:t>
            </a:r>
          </a:p>
          <a:p>
            <a:pPr marL="0" indent="0">
              <a:buNone/>
            </a:pPr>
            <a:endParaRPr lang="en-US" sz="2800" dirty="0"/>
          </a:p>
          <a:p>
            <a:pPr marL="0" indent="0">
              <a:buNone/>
            </a:pPr>
            <a:endParaRPr lang="en-US" sz="2800"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0439400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bwMode="auto">
          <a:xfrm>
            <a:off x="457200" y="274638"/>
            <a:ext cx="64770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sz="2800" dirty="0">
                <a:latin typeface="Univers Condensed" pitchFamily="34" charset="0"/>
              </a:rPr>
              <a:t>Opportunities for Pharmacists</a:t>
            </a:r>
            <a:br>
              <a:rPr lang="en-US" altLang="en-US" sz="2800" dirty="0">
                <a:latin typeface="Univers Condensed" pitchFamily="34" charset="0"/>
              </a:rPr>
            </a:br>
            <a:r>
              <a:rPr lang="en-US" altLang="en-US" sz="2800" dirty="0">
                <a:latin typeface="Univers Condensed" pitchFamily="34" charset="0"/>
              </a:rPr>
              <a:t>-US Coast Guard</a:t>
            </a:r>
          </a:p>
        </p:txBody>
      </p:sp>
      <p:sp>
        <p:nvSpPr>
          <p:cNvPr id="19459" name="Content Placeholder 2"/>
          <p:cNvSpPr>
            <a:spLocks noGrp="1"/>
          </p:cNvSpPr>
          <p:nvPr>
            <p:ph idx="1"/>
          </p:nvPr>
        </p:nvSpPr>
        <p:spPr bwMode="auto">
          <a:xfrm>
            <a:off x="381000" y="1600200"/>
            <a:ext cx="8534400" cy="4297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sz="2400" dirty="0"/>
              <a:t>U.S. Coast Guard (USCG) pharmacists are assigned to small, one-pharmacist ambulatory care settings where they actively engage with other healthcare personnel and patients routinely. </a:t>
            </a:r>
          </a:p>
          <a:p>
            <a:r>
              <a:rPr lang="en-US" altLang="en-US" sz="2400" dirty="0"/>
              <a:t>Pharmacists responsibilities are vast and include:</a:t>
            </a:r>
          </a:p>
          <a:p>
            <a:pPr lvl="1">
              <a:buFont typeface="Arial" panose="020B0604020202020204" pitchFamily="34" charset="0"/>
              <a:buChar char="•"/>
            </a:pPr>
            <a:r>
              <a:rPr lang="en-US" altLang="en-US" sz="2000" dirty="0"/>
              <a:t>Oversight of numerous afloat and ashore sickbay units, logistical activities, inventory management and, most importantly, educating the USCG independent duty corpsmen on safe pharmacy operations. </a:t>
            </a:r>
          </a:p>
          <a:p>
            <a:r>
              <a:rPr lang="en-US" altLang="en-US" sz="2400" dirty="0"/>
              <a:t>Pharmacy patients consist of active duty members and reservists, retirees and other eligible dependents.  </a:t>
            </a:r>
          </a:p>
        </p:txBody>
      </p:sp>
      <p:pic>
        <p:nvPicPr>
          <p:cNvPr id="19460" name="Picture 2" descr="USCG Logo" title="USCG Log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67600" y="152400"/>
            <a:ext cx="11541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34103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bwMode="auto">
          <a:xfrm>
            <a:off x="457200" y="274638"/>
            <a:ext cx="64770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sz="2800" dirty="0">
                <a:latin typeface="Univers Condensed" pitchFamily="34" charset="0"/>
              </a:rPr>
              <a:t>Opportunities for Pharmacists</a:t>
            </a:r>
            <a:br>
              <a:rPr lang="en-US" altLang="en-US" sz="2800" dirty="0">
                <a:latin typeface="Univers Condensed" pitchFamily="34" charset="0"/>
              </a:rPr>
            </a:br>
            <a:r>
              <a:rPr lang="en-US" altLang="en-US" sz="2800" dirty="0">
                <a:latin typeface="Univers Condensed" pitchFamily="34" charset="0"/>
              </a:rPr>
              <a:t>-US Coast Guard (Continued)</a:t>
            </a:r>
          </a:p>
        </p:txBody>
      </p:sp>
      <p:sp>
        <p:nvSpPr>
          <p:cNvPr id="19459" name="Content Placeholder 2"/>
          <p:cNvSpPr>
            <a:spLocks noGrp="1"/>
          </p:cNvSpPr>
          <p:nvPr>
            <p:ph idx="1"/>
          </p:nvPr>
        </p:nvSpPr>
        <p:spPr bwMode="auto">
          <a:xfrm>
            <a:off x="381000" y="1400176"/>
            <a:ext cx="8534400" cy="4497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sz="2400" dirty="0"/>
              <a:t>Testimonial:</a:t>
            </a:r>
          </a:p>
          <a:p>
            <a:pPr lvl="1">
              <a:buFont typeface="Arial" panose="020B0604020202020204" pitchFamily="34" charset="0"/>
              <a:buChar char="•"/>
            </a:pPr>
            <a:r>
              <a:rPr lang="en-US" altLang="en-US" sz="2000" dirty="0"/>
              <a:t>“When you are a pharmacy officer in the U.S. Public Health Service (USPHS) commissioned corps, detailed to the Coast Guard your career will take you into a world of expanded scopes and diverse roles. As a USPHS pharmacy officer, you will work at Coast Guard clinics -caring for patients; reviewing, approving, and monitoring new drugs; and assisting in public health emergencies. You'll be offered greater work variety than you'll find in most pharmacy practice settings. As part of a unique team of committed health care professionals, you'll enjoy leadership opportunities, excellent benefits, and work/life balance, all while improving and advancing the health of the Coast Guard.“</a:t>
            </a:r>
          </a:p>
          <a:p>
            <a:pPr lvl="2"/>
            <a:r>
              <a:rPr lang="en-US" altLang="en-US" sz="1600" dirty="0" smtClean="0">
                <a:hlinkClick r:id="rId2"/>
              </a:rPr>
              <a:t>US Coast Guard Pharmacy</a:t>
            </a:r>
            <a:r>
              <a:rPr lang="en-US" altLang="en-US" sz="1600" dirty="0" smtClean="0"/>
              <a:t> (https://www.gocoastguard.com/active-duty-careers/officer-opportunities/programs/pharmacist)</a:t>
            </a:r>
            <a:endParaRPr lang="en-US" altLang="en-US" sz="1600" dirty="0"/>
          </a:p>
          <a:p>
            <a:pPr lvl="2"/>
            <a:endParaRPr lang="en-US" altLang="en-US" sz="1600" dirty="0"/>
          </a:p>
        </p:txBody>
      </p:sp>
      <p:pic>
        <p:nvPicPr>
          <p:cNvPr id="19460" name="Picture 2" descr="USCG Logo" title="USCG Log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67600" y="152400"/>
            <a:ext cx="11541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9172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lstStyle/>
          <a:p>
            <a:r>
              <a:rPr lang="en-US" sz="2800" dirty="0"/>
              <a:t>Opportunities for Pharmacists</a:t>
            </a:r>
            <a:br>
              <a:rPr lang="en-US" sz="2800" dirty="0"/>
            </a:br>
            <a:r>
              <a:rPr lang="en-US" sz="2800" dirty="0"/>
              <a:t>-Food and Drug Administration</a:t>
            </a:r>
          </a:p>
        </p:txBody>
      </p:sp>
      <p:sp>
        <p:nvSpPr>
          <p:cNvPr id="3" name="Content Placeholder 2"/>
          <p:cNvSpPr>
            <a:spLocks noGrp="1"/>
          </p:cNvSpPr>
          <p:nvPr>
            <p:ph idx="1"/>
          </p:nvPr>
        </p:nvSpPr>
        <p:spPr>
          <a:xfrm>
            <a:off x="609600" y="1219200"/>
            <a:ext cx="7620000" cy="4525963"/>
          </a:xfrm>
        </p:spPr>
        <p:txBody>
          <a:bodyPr/>
          <a:lstStyle/>
          <a:p>
            <a:r>
              <a:rPr lang="en-US" sz="2400" dirty="0"/>
              <a:t>Mission statement: Responsible for protecting the public health by ensuring the safety, efficacy, and security of human and veterinary drugs, biological products, and medical devices; and by ensuring the safety of our nation's food supply, cosmetics, and products that emit radiation.</a:t>
            </a:r>
          </a:p>
          <a:p>
            <a:pPr marL="0" indent="0">
              <a:buNone/>
            </a:pPr>
            <a:r>
              <a:rPr lang="en-US" sz="2400" dirty="0"/>
              <a:t>Positions:</a:t>
            </a:r>
            <a:r>
              <a:rPr lang="en-US" sz="2400" b="1" dirty="0"/>
              <a:t> </a:t>
            </a:r>
          </a:p>
          <a:p>
            <a:pPr marL="0" indent="0">
              <a:buNone/>
            </a:pPr>
            <a:r>
              <a:rPr lang="en-US" sz="2400" dirty="0"/>
              <a:t>- Regulatory Health Project Manager </a:t>
            </a:r>
          </a:p>
          <a:p>
            <a:pPr marL="0" indent="0">
              <a:buNone/>
            </a:pPr>
            <a:r>
              <a:rPr lang="en-US" sz="2400" dirty="0"/>
              <a:t>- Compliance Officer          - Field Investigator</a:t>
            </a:r>
          </a:p>
          <a:p>
            <a:pPr marL="0" indent="0">
              <a:buNone/>
            </a:pPr>
            <a:r>
              <a:rPr lang="en-US" sz="2400" dirty="0"/>
              <a:t>- Clinical Reviewer             - Safety Evaluator</a:t>
            </a:r>
          </a:p>
          <a:p>
            <a:pPr marL="0" indent="0">
              <a:buNone/>
            </a:pPr>
            <a:r>
              <a:rPr lang="en-US" sz="2400" dirty="0"/>
              <a:t>- Drug Information		- Pharmacologist</a:t>
            </a:r>
          </a:p>
          <a:p>
            <a:pPr marL="0" indent="0">
              <a:buNone/>
            </a:pPr>
            <a:endParaRPr lang="en-US" sz="2400" dirty="0"/>
          </a:p>
          <a:p>
            <a:pPr marL="0" indent="0">
              <a:buNone/>
            </a:pPr>
            <a:endParaRPr lang="en-US" sz="2400" b="1" dirty="0"/>
          </a:p>
          <a:p>
            <a:pPr marL="0" indent="0">
              <a:buNone/>
            </a:pPr>
            <a:endParaRPr lang="en-US" sz="2800" dirty="0"/>
          </a:p>
          <a:p>
            <a:pPr marL="0" indent="0">
              <a:buNone/>
            </a:pPr>
            <a:endParaRPr lang="en-US" sz="2800" dirty="0"/>
          </a:p>
        </p:txBody>
      </p:sp>
      <p:pic>
        <p:nvPicPr>
          <p:cNvPr id="5" name="Picture 1" title="FDA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470404"/>
            <a:ext cx="2776397" cy="67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14689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Centers for Disease Control and Prevention (CDC)</a:t>
            </a:r>
          </a:p>
        </p:txBody>
      </p:sp>
      <p:sp>
        <p:nvSpPr>
          <p:cNvPr id="3" name="Content Placeholder 2"/>
          <p:cNvSpPr>
            <a:spLocks noGrp="1"/>
          </p:cNvSpPr>
          <p:nvPr>
            <p:ph idx="1"/>
          </p:nvPr>
        </p:nvSpPr>
        <p:spPr>
          <a:xfrm>
            <a:off x="685800" y="1447800"/>
            <a:ext cx="3810000" cy="4525963"/>
          </a:xfrm>
        </p:spPr>
        <p:txBody>
          <a:bodyPr>
            <a:normAutofit fontScale="47500" lnSpcReduction="20000"/>
          </a:bodyPr>
          <a:lstStyle/>
          <a:p>
            <a:r>
              <a:rPr lang="en-US" sz="3600" dirty="0"/>
              <a:t>Over 30 pharmacists working across the agency and world</a:t>
            </a:r>
          </a:p>
          <a:p>
            <a:endParaRPr lang="en-US" sz="3300" dirty="0"/>
          </a:p>
          <a:p>
            <a:r>
              <a:rPr lang="en-US" sz="3600" dirty="0"/>
              <a:t>Work settings for pharmacists:</a:t>
            </a:r>
          </a:p>
          <a:p>
            <a:pPr lvl="1">
              <a:buFont typeface="Arial" panose="020B0604020202020204" pitchFamily="34" charset="0"/>
              <a:buChar char="•"/>
            </a:pPr>
            <a:r>
              <a:rPr lang="en-US" sz="3100" dirty="0"/>
              <a:t>CDC Drug Service</a:t>
            </a:r>
          </a:p>
          <a:p>
            <a:pPr lvl="1">
              <a:buFont typeface="Arial" panose="020B0604020202020204" pitchFamily="34" charset="0"/>
              <a:buChar char="•"/>
            </a:pPr>
            <a:r>
              <a:rPr lang="en-US" sz="3100" dirty="0"/>
              <a:t>Strategic National Stockpile (SNS)</a:t>
            </a:r>
          </a:p>
          <a:p>
            <a:pPr lvl="1">
              <a:buFont typeface="Arial" panose="020B0604020202020204" pitchFamily="34" charset="0"/>
              <a:buChar char="•"/>
            </a:pPr>
            <a:r>
              <a:rPr lang="en-US" sz="3100" dirty="0"/>
              <a:t>Regulatory</a:t>
            </a:r>
          </a:p>
          <a:p>
            <a:pPr lvl="1">
              <a:buFont typeface="Arial" panose="020B0604020202020204" pitchFamily="34" charset="0"/>
              <a:buChar char="•"/>
            </a:pPr>
            <a:r>
              <a:rPr lang="en-US" sz="3100" dirty="0"/>
              <a:t>HIV/AIDS</a:t>
            </a:r>
          </a:p>
          <a:p>
            <a:pPr lvl="1">
              <a:buFont typeface="Arial" panose="020B0604020202020204" pitchFamily="34" charset="0"/>
              <a:buChar char="•"/>
            </a:pPr>
            <a:r>
              <a:rPr lang="en-US" sz="3100" dirty="0"/>
              <a:t>Medication Safety</a:t>
            </a:r>
          </a:p>
          <a:p>
            <a:pPr lvl="1">
              <a:buFont typeface="Arial" panose="020B0604020202020204" pitchFamily="34" charset="0"/>
              <a:buChar char="•"/>
            </a:pPr>
            <a:r>
              <a:rPr lang="en-US" sz="3100" dirty="0"/>
              <a:t>Injury</a:t>
            </a:r>
          </a:p>
          <a:p>
            <a:pPr lvl="1">
              <a:buFont typeface="Arial" panose="020B0604020202020204" pitchFamily="34" charset="0"/>
              <a:buChar char="•"/>
            </a:pPr>
            <a:r>
              <a:rPr lang="en-US" sz="3100" dirty="0"/>
              <a:t>Agency for Toxic Substances and Disease Registry (ATSDR)</a:t>
            </a:r>
          </a:p>
          <a:p>
            <a:pPr lvl="1">
              <a:buFont typeface="Arial" panose="020B0604020202020204" pitchFamily="34" charset="0"/>
              <a:buChar char="•"/>
            </a:pPr>
            <a:r>
              <a:rPr lang="en-US" sz="3100" dirty="0"/>
              <a:t>Adolescent Health</a:t>
            </a:r>
          </a:p>
          <a:p>
            <a:pPr lvl="1">
              <a:buFont typeface="Arial" panose="020B0604020202020204" pitchFamily="34" charset="0"/>
              <a:buChar char="•"/>
            </a:pPr>
            <a:r>
              <a:rPr lang="en-US" sz="3100" dirty="0"/>
              <a:t>Birth Defects</a:t>
            </a:r>
          </a:p>
          <a:p>
            <a:pPr lvl="1">
              <a:buFont typeface="Arial" panose="020B0604020202020204" pitchFamily="34" charset="0"/>
              <a:buChar char="•"/>
            </a:pPr>
            <a:r>
              <a:rPr lang="en-US" sz="3100" dirty="0"/>
              <a:t>Quarantine</a:t>
            </a:r>
          </a:p>
          <a:p>
            <a:pPr lvl="1">
              <a:buFont typeface="Arial" panose="020B0604020202020204" pitchFamily="34" charset="0"/>
              <a:buChar char="•"/>
            </a:pPr>
            <a:r>
              <a:rPr lang="en-US" sz="3100" dirty="0"/>
              <a:t>Chronic Diseases</a:t>
            </a:r>
          </a:p>
        </p:txBody>
      </p:sp>
      <p:pic>
        <p:nvPicPr>
          <p:cNvPr id="1026" name="Picture 2" descr="Pie Chart of CDC Breakdown:&#10;How would you describe the nature of your job at CDC?&#10;13.89% Management; 11.11% Research; 19.44% Scientific; 22.22% Project Management; 13.89% Regulatory; 8.33% Logistical; Oth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59287" y="1371600"/>
            <a:ext cx="4608513" cy="357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029200" y="5209401"/>
            <a:ext cx="3810000" cy="276999"/>
          </a:xfrm>
          <a:prstGeom prst="rect">
            <a:avLst/>
          </a:prstGeom>
          <a:noFill/>
        </p:spPr>
        <p:txBody>
          <a:bodyPr wrap="square" rtlCol="0">
            <a:spAutoFit/>
          </a:bodyPr>
          <a:lstStyle/>
          <a:p>
            <a:r>
              <a:rPr lang="en-US" sz="1200" dirty="0">
                <a:latin typeface="Tahoma" pitchFamily="34" charset="0"/>
              </a:rPr>
              <a:t>Based on Aug. 2009 CDC Pharmacist survey results</a:t>
            </a:r>
          </a:p>
        </p:txBody>
      </p:sp>
    </p:spTree>
    <p:extLst>
      <p:ext uri="{BB962C8B-B14F-4D97-AF65-F5344CB8AC3E}">
        <p14:creationId xmlns:p14="http://schemas.microsoft.com/office/powerpoint/2010/main" val="39391758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Opportunities for Pharmacists-CDC</a:t>
            </a:r>
          </a:p>
        </p:txBody>
      </p:sp>
      <p:sp>
        <p:nvSpPr>
          <p:cNvPr id="3" name="Content Placeholder 2"/>
          <p:cNvSpPr>
            <a:spLocks noGrp="1"/>
          </p:cNvSpPr>
          <p:nvPr>
            <p:ph idx="1"/>
          </p:nvPr>
        </p:nvSpPr>
        <p:spPr>
          <a:xfrm>
            <a:off x="838200" y="1371600"/>
            <a:ext cx="7620000" cy="4525963"/>
          </a:xfrm>
        </p:spPr>
        <p:txBody>
          <a:bodyPr>
            <a:normAutofit fontScale="85000" lnSpcReduction="20000"/>
          </a:bodyPr>
          <a:lstStyle/>
          <a:p>
            <a:r>
              <a:rPr lang="en-US" sz="3100" dirty="0"/>
              <a:t>Positions:</a:t>
            </a:r>
          </a:p>
          <a:p>
            <a:pPr lvl="1">
              <a:buFont typeface="Arial" panose="020B0604020202020204" pitchFamily="34" charset="0"/>
              <a:buChar char="•"/>
            </a:pPr>
            <a:r>
              <a:rPr lang="en-US" dirty="0"/>
              <a:t>Behavioral Scientists </a:t>
            </a:r>
          </a:p>
          <a:p>
            <a:pPr lvl="1">
              <a:buFont typeface="Arial" panose="020B0604020202020204" pitchFamily="34" charset="0"/>
              <a:buChar char="•"/>
            </a:pPr>
            <a:r>
              <a:rPr lang="en-US" dirty="0"/>
              <a:t>Biologists </a:t>
            </a:r>
          </a:p>
          <a:p>
            <a:pPr lvl="1">
              <a:buFont typeface="Arial" panose="020B0604020202020204" pitchFamily="34" charset="0"/>
              <a:buChar char="•"/>
            </a:pPr>
            <a:r>
              <a:rPr lang="en-US" dirty="0"/>
              <a:t>Emergency Response Specialists </a:t>
            </a:r>
          </a:p>
          <a:p>
            <a:pPr lvl="1">
              <a:buFont typeface="Arial" panose="020B0604020202020204" pitchFamily="34" charset="0"/>
              <a:buChar char="•"/>
            </a:pPr>
            <a:r>
              <a:rPr lang="en-US" dirty="0"/>
              <a:t>Epidemiologists </a:t>
            </a:r>
          </a:p>
          <a:p>
            <a:pPr lvl="1">
              <a:buFont typeface="Arial" panose="020B0604020202020204" pitchFamily="34" charset="0"/>
              <a:buChar char="•"/>
            </a:pPr>
            <a:r>
              <a:rPr lang="en-US" dirty="0"/>
              <a:t>Health Education Specialists </a:t>
            </a:r>
          </a:p>
          <a:p>
            <a:pPr lvl="1">
              <a:buFont typeface="Arial" panose="020B0604020202020204" pitchFamily="34" charset="0"/>
              <a:buChar char="•"/>
            </a:pPr>
            <a:r>
              <a:rPr lang="en-US" dirty="0"/>
              <a:t>Health Informatics Specialists </a:t>
            </a:r>
          </a:p>
          <a:p>
            <a:pPr lvl="1">
              <a:buFont typeface="Arial" panose="020B0604020202020204" pitchFamily="34" charset="0"/>
              <a:buChar char="•"/>
            </a:pPr>
            <a:r>
              <a:rPr lang="en-US" dirty="0"/>
              <a:t>Health Scientists </a:t>
            </a:r>
          </a:p>
          <a:p>
            <a:pPr lvl="1">
              <a:buFont typeface="Arial" panose="020B0604020202020204" pitchFamily="34" charset="0"/>
              <a:buChar char="•"/>
            </a:pPr>
            <a:r>
              <a:rPr lang="en-US" dirty="0"/>
              <a:t>Medical Officers </a:t>
            </a:r>
          </a:p>
          <a:p>
            <a:pPr lvl="1">
              <a:buFont typeface="Arial" panose="020B0604020202020204" pitchFamily="34" charset="0"/>
              <a:buChar char="•"/>
            </a:pPr>
            <a:r>
              <a:rPr lang="en-US" dirty="0"/>
              <a:t>Microbiologists </a:t>
            </a:r>
          </a:p>
          <a:p>
            <a:pPr lvl="1">
              <a:buFont typeface="Arial" panose="020B0604020202020204" pitchFamily="34" charset="0"/>
              <a:buChar char="•"/>
            </a:pPr>
            <a:r>
              <a:rPr lang="en-US" dirty="0"/>
              <a:t>Public Health Advisors </a:t>
            </a:r>
          </a:p>
          <a:p>
            <a:pPr lvl="1">
              <a:buFont typeface="Arial" panose="020B0604020202020204" pitchFamily="34" charset="0"/>
              <a:buChar char="•"/>
            </a:pPr>
            <a:r>
              <a:rPr lang="en-US" dirty="0"/>
              <a:t>Public Health Analysts </a:t>
            </a:r>
          </a:p>
        </p:txBody>
      </p:sp>
    </p:spTree>
    <p:extLst>
      <p:ext uri="{BB962C8B-B14F-4D97-AF65-F5344CB8AC3E}">
        <p14:creationId xmlns:p14="http://schemas.microsoft.com/office/powerpoint/2010/main" val="34800393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idx="4294967295"/>
          </p:nvPr>
        </p:nvSpPr>
        <p:spPr bwMode="auto">
          <a:xfrm>
            <a:off x="457200" y="457200"/>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US" altLang="en-US" sz="2800" b="1" dirty="0">
                <a:solidFill>
                  <a:srgbClr val="002D52"/>
                </a:solidFill>
                <a:latin typeface="Univers Condensed" pitchFamily="34" charset="0"/>
                <a:ea typeface="ＭＳ Ｐゴシック" pitchFamily="34" charset="-128"/>
              </a:rPr>
              <a:t>Over 6,000 PHS officers </a:t>
            </a:r>
            <a:br>
              <a:rPr lang="en-US" altLang="en-US" sz="2800" b="1" dirty="0">
                <a:solidFill>
                  <a:srgbClr val="002D52"/>
                </a:solidFill>
                <a:latin typeface="Univers Condensed" pitchFamily="34" charset="0"/>
                <a:ea typeface="ＭＳ Ｐゴシック" pitchFamily="34" charset="-128"/>
              </a:rPr>
            </a:br>
            <a:r>
              <a:rPr lang="en-US" altLang="en-US" sz="2800" b="1" dirty="0">
                <a:solidFill>
                  <a:srgbClr val="002D52"/>
                </a:solidFill>
                <a:latin typeface="Univers Condensed" pitchFamily="34" charset="0"/>
                <a:ea typeface="ＭＳ Ｐゴシック" pitchFamily="34" charset="-128"/>
              </a:rPr>
              <a:t>from various backgrounds:</a:t>
            </a:r>
            <a:endParaRPr lang="en-US" altLang="en-US" sz="2400" b="1" dirty="0">
              <a:solidFill>
                <a:srgbClr val="002D52"/>
              </a:solidFill>
              <a:latin typeface="Univers Condensed" pitchFamily="34" charset="0"/>
              <a:ea typeface="ＭＳ Ｐゴシック" pitchFamily="34" charset="-128"/>
            </a:endParaRPr>
          </a:p>
        </p:txBody>
      </p:sp>
      <p:sp>
        <p:nvSpPr>
          <p:cNvPr id="54275" name="Rectangle 5"/>
          <p:cNvSpPr>
            <a:spLocks noChangeArrowheads="1"/>
          </p:cNvSpPr>
          <p:nvPr/>
        </p:nvSpPr>
        <p:spPr bwMode="auto">
          <a:xfrm>
            <a:off x="762000" y="1492508"/>
            <a:ext cx="4136572"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7663" indent="-347663"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20000"/>
              </a:spcBef>
              <a:buFont typeface="Arial" pitchFamily="34" charset="0"/>
              <a:buChar char="•"/>
            </a:pPr>
            <a:r>
              <a:rPr lang="en-US" altLang="en-US" sz="2200" dirty="0">
                <a:solidFill>
                  <a:srgbClr val="000000"/>
                </a:solidFill>
                <a:latin typeface="Tahoma" pitchFamily="34" charset="0"/>
              </a:rPr>
              <a:t>Nurses/Nurse Practitioners </a:t>
            </a:r>
          </a:p>
          <a:p>
            <a:pPr eaLnBrk="1" hangingPunct="1">
              <a:spcBef>
                <a:spcPct val="20000"/>
              </a:spcBef>
              <a:buFont typeface="Arial" pitchFamily="34" charset="0"/>
              <a:buChar char="•"/>
            </a:pPr>
            <a:r>
              <a:rPr lang="en-US" altLang="en-US" sz="2200" b="1" dirty="0">
                <a:solidFill>
                  <a:srgbClr val="000000"/>
                </a:solidFill>
                <a:latin typeface="Tahoma" pitchFamily="34" charset="0"/>
              </a:rPr>
              <a:t>Pharmacists </a:t>
            </a:r>
          </a:p>
          <a:p>
            <a:pPr eaLnBrk="1" hangingPunct="1">
              <a:spcBef>
                <a:spcPct val="20000"/>
              </a:spcBef>
              <a:buFont typeface="Arial" pitchFamily="34" charset="0"/>
              <a:buChar char="•"/>
            </a:pPr>
            <a:r>
              <a:rPr lang="en-US" altLang="en-US" sz="2200" dirty="0">
                <a:solidFill>
                  <a:srgbClr val="000000"/>
                </a:solidFill>
                <a:latin typeface="Tahoma" pitchFamily="34" charset="0"/>
              </a:rPr>
              <a:t>Physicians</a:t>
            </a:r>
          </a:p>
          <a:p>
            <a:pPr eaLnBrk="1" hangingPunct="1">
              <a:spcBef>
                <a:spcPct val="20000"/>
              </a:spcBef>
              <a:buFont typeface="Arial" pitchFamily="34" charset="0"/>
              <a:buChar char="•"/>
            </a:pPr>
            <a:r>
              <a:rPr lang="en-US" altLang="en-US" sz="2200" dirty="0">
                <a:solidFill>
                  <a:srgbClr val="000000"/>
                </a:solidFill>
                <a:latin typeface="Tahoma" pitchFamily="34" charset="0"/>
              </a:rPr>
              <a:t>Dentists </a:t>
            </a:r>
          </a:p>
          <a:p>
            <a:pPr eaLnBrk="1" hangingPunct="1">
              <a:spcBef>
                <a:spcPct val="20000"/>
              </a:spcBef>
              <a:buFont typeface="Arial" pitchFamily="34" charset="0"/>
              <a:buChar char="•"/>
            </a:pPr>
            <a:r>
              <a:rPr lang="en-US" altLang="en-US" sz="2200" dirty="0">
                <a:solidFill>
                  <a:srgbClr val="000000"/>
                </a:solidFill>
                <a:latin typeface="Tahoma" pitchFamily="34" charset="0"/>
              </a:rPr>
              <a:t>Clinical Psychologists </a:t>
            </a:r>
          </a:p>
          <a:p>
            <a:pPr eaLnBrk="1" hangingPunct="1">
              <a:spcBef>
                <a:spcPct val="20000"/>
              </a:spcBef>
              <a:buFont typeface="Arial" pitchFamily="34" charset="0"/>
              <a:buChar char="•"/>
            </a:pPr>
            <a:r>
              <a:rPr lang="en-US" altLang="en-US" sz="2200" dirty="0">
                <a:solidFill>
                  <a:srgbClr val="000000"/>
                </a:solidFill>
                <a:latin typeface="Tahoma" pitchFamily="34" charset="0"/>
              </a:rPr>
              <a:t>Clinical Social Workers</a:t>
            </a:r>
          </a:p>
          <a:p>
            <a:pPr eaLnBrk="1" hangingPunct="1">
              <a:spcBef>
                <a:spcPct val="20000"/>
              </a:spcBef>
              <a:buFont typeface="Arial" pitchFamily="34" charset="0"/>
              <a:buChar char="•"/>
            </a:pPr>
            <a:r>
              <a:rPr lang="en-US" altLang="en-US" sz="2200" dirty="0">
                <a:solidFill>
                  <a:srgbClr val="000000"/>
                </a:solidFill>
                <a:latin typeface="Tahoma" pitchFamily="34" charset="0"/>
              </a:rPr>
              <a:t>Engineers</a:t>
            </a:r>
          </a:p>
          <a:p>
            <a:pPr eaLnBrk="1" hangingPunct="1">
              <a:spcBef>
                <a:spcPct val="20000"/>
              </a:spcBef>
              <a:buFont typeface="Arial" pitchFamily="34" charset="0"/>
              <a:buChar char="•"/>
            </a:pPr>
            <a:r>
              <a:rPr lang="en-US" altLang="en-US" sz="2200" dirty="0">
                <a:solidFill>
                  <a:srgbClr val="000000"/>
                </a:solidFill>
                <a:latin typeface="Tahoma" pitchFamily="34" charset="0"/>
              </a:rPr>
              <a:t>Environmental Health Officers</a:t>
            </a:r>
          </a:p>
          <a:p>
            <a:pPr eaLnBrk="1" hangingPunct="1">
              <a:spcBef>
                <a:spcPct val="20000"/>
              </a:spcBef>
              <a:buFont typeface="Arial" pitchFamily="34" charset="0"/>
              <a:buChar char="•"/>
            </a:pPr>
            <a:r>
              <a:rPr lang="en-US" altLang="en-US" sz="2200" dirty="0">
                <a:solidFill>
                  <a:srgbClr val="000000"/>
                </a:solidFill>
                <a:latin typeface="Tahoma" pitchFamily="34" charset="0"/>
              </a:rPr>
              <a:t>Optometrists</a:t>
            </a:r>
          </a:p>
          <a:p>
            <a:pPr eaLnBrk="1" hangingPunct="1">
              <a:spcBef>
                <a:spcPct val="20000"/>
              </a:spcBef>
              <a:buFont typeface="Arial" pitchFamily="34" charset="0"/>
              <a:buChar char="•"/>
            </a:pPr>
            <a:r>
              <a:rPr lang="en-US" altLang="en-US" sz="2200" dirty="0">
                <a:solidFill>
                  <a:srgbClr val="000000"/>
                </a:solidFill>
                <a:latin typeface="Tahoma" pitchFamily="34" charset="0"/>
              </a:rPr>
              <a:t>Physician Assistants</a:t>
            </a:r>
          </a:p>
          <a:p>
            <a:pPr eaLnBrk="1" hangingPunct="1">
              <a:spcBef>
                <a:spcPct val="20000"/>
              </a:spcBef>
              <a:buClr>
                <a:srgbClr val="1F497D"/>
              </a:buClr>
              <a:buFont typeface="Arial" pitchFamily="34" charset="0"/>
              <a:buChar char="•"/>
            </a:pPr>
            <a:endParaRPr lang="en-US" altLang="en-US" sz="2200" dirty="0">
              <a:solidFill>
                <a:srgbClr val="000000"/>
              </a:solidFill>
              <a:latin typeface="Tahoma" pitchFamily="34" charset="0"/>
            </a:endParaRPr>
          </a:p>
        </p:txBody>
      </p:sp>
      <p:sp>
        <p:nvSpPr>
          <p:cNvPr id="54276" name="Rectangle 6"/>
          <p:cNvSpPr>
            <a:spLocks noChangeArrowheads="1"/>
          </p:cNvSpPr>
          <p:nvPr/>
        </p:nvSpPr>
        <p:spPr bwMode="auto">
          <a:xfrm>
            <a:off x="4898572" y="2895600"/>
            <a:ext cx="4016828" cy="232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7663" indent="-347663"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20000"/>
              </a:spcBef>
              <a:buFont typeface="Arial" pitchFamily="34" charset="0"/>
              <a:buChar char="•"/>
            </a:pPr>
            <a:r>
              <a:rPr lang="en-US" altLang="en-US" sz="2200" dirty="0">
                <a:solidFill>
                  <a:srgbClr val="000000"/>
                </a:solidFill>
                <a:latin typeface="Tahoma" pitchFamily="34" charset="0"/>
              </a:rPr>
              <a:t>Scientists/Researchers</a:t>
            </a:r>
          </a:p>
          <a:p>
            <a:pPr eaLnBrk="1" hangingPunct="1">
              <a:spcBef>
                <a:spcPct val="20000"/>
              </a:spcBef>
              <a:buFont typeface="Arial" pitchFamily="34" charset="0"/>
              <a:buChar char="•"/>
            </a:pPr>
            <a:r>
              <a:rPr lang="en-US" altLang="en-US" sz="2200" dirty="0">
                <a:solidFill>
                  <a:srgbClr val="000000"/>
                </a:solidFill>
                <a:latin typeface="Tahoma" pitchFamily="34" charset="0"/>
              </a:rPr>
              <a:t>Physical, Occupational and Respiratory Therapists  </a:t>
            </a:r>
          </a:p>
          <a:p>
            <a:pPr eaLnBrk="1" hangingPunct="1">
              <a:spcBef>
                <a:spcPct val="20000"/>
              </a:spcBef>
              <a:buFont typeface="Arial" pitchFamily="34" charset="0"/>
              <a:buChar char="•"/>
            </a:pPr>
            <a:r>
              <a:rPr lang="en-US" altLang="en-US" sz="2200" dirty="0">
                <a:solidFill>
                  <a:srgbClr val="000000"/>
                </a:solidFill>
                <a:latin typeface="Tahoma" pitchFamily="34" charset="0"/>
              </a:rPr>
              <a:t>Veterinarians</a:t>
            </a:r>
          </a:p>
          <a:p>
            <a:pPr eaLnBrk="1" hangingPunct="1">
              <a:spcBef>
                <a:spcPct val="20000"/>
              </a:spcBef>
              <a:buFont typeface="Arial" pitchFamily="34" charset="0"/>
              <a:buChar char="•"/>
            </a:pPr>
            <a:r>
              <a:rPr lang="en-US" altLang="en-US" sz="2200" dirty="0">
                <a:solidFill>
                  <a:srgbClr val="000000"/>
                </a:solidFill>
                <a:latin typeface="Tahoma" pitchFamily="34" charset="0"/>
              </a:rPr>
              <a:t>Many other health-related disciplines</a:t>
            </a:r>
          </a:p>
        </p:txBody>
      </p:sp>
      <p:pic>
        <p:nvPicPr>
          <p:cNvPr id="8194" name="E164BCE0-4A6D-419E-B3EE-7DC3D262B6DF" descr="Photo of 2 pharmacy officers"/>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257800" y="500181"/>
            <a:ext cx="2688772" cy="227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42112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724400" cy="1325562"/>
          </a:xfrm>
        </p:spPr>
        <p:txBody>
          <a:bodyPr/>
          <a:lstStyle/>
          <a:p>
            <a:r>
              <a:rPr lang="en-US" dirty="0"/>
              <a:t>Who Serves in the various Institutes of the National Institutes of Health (NIH)? </a:t>
            </a:r>
          </a:p>
        </p:txBody>
      </p:sp>
      <p:sp>
        <p:nvSpPr>
          <p:cNvPr id="3" name="Content Placeholder 2"/>
          <p:cNvSpPr>
            <a:spLocks noGrp="1"/>
          </p:cNvSpPr>
          <p:nvPr>
            <p:ph idx="1"/>
          </p:nvPr>
        </p:nvSpPr>
        <p:spPr>
          <a:xfrm>
            <a:off x="457200" y="2362201"/>
            <a:ext cx="8229600" cy="3352800"/>
          </a:xfrm>
        </p:spPr>
        <p:txBody>
          <a:bodyPr/>
          <a:lstStyle/>
          <a:p>
            <a:r>
              <a:rPr lang="en-US" sz="2800" dirty="0"/>
              <a:t>Pharmacists serve in the 240-bed Clinical Center (CC) of the NIH in Bethesda</a:t>
            </a:r>
          </a:p>
          <a:p>
            <a:r>
              <a:rPr lang="en-US" sz="2800" dirty="0"/>
              <a:t>Pharmacists also serve in other Institutes and Centers of the NIH including but not limited to FIC, NCATS, NCI, NIAID, and NIDA</a:t>
            </a:r>
          </a:p>
          <a:p>
            <a:endParaRPr lang="en-US" sz="2800" dirty="0"/>
          </a:p>
        </p:txBody>
      </p:sp>
      <p:pic>
        <p:nvPicPr>
          <p:cNvPr id="4" name="Picture 3" title="NIH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6943" y="406809"/>
            <a:ext cx="3742257" cy="583791"/>
          </a:xfrm>
          <a:prstGeom prst="rect">
            <a:avLst/>
          </a:prstGeom>
        </p:spPr>
      </p:pic>
    </p:spTree>
    <p:extLst>
      <p:ext uri="{BB962C8B-B14F-4D97-AF65-F5344CB8AC3E}">
        <p14:creationId xmlns:p14="http://schemas.microsoft.com/office/powerpoint/2010/main" val="1423039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sz="2800" dirty="0"/>
              <a:t>Opportunities for Pharmacists at NIH</a:t>
            </a:r>
          </a:p>
        </p:txBody>
      </p:sp>
      <p:sp>
        <p:nvSpPr>
          <p:cNvPr id="3" name="Content Placeholder 2"/>
          <p:cNvSpPr>
            <a:spLocks noGrp="1"/>
          </p:cNvSpPr>
          <p:nvPr>
            <p:ph idx="1"/>
          </p:nvPr>
        </p:nvSpPr>
        <p:spPr>
          <a:xfrm>
            <a:off x="685800" y="1219200"/>
            <a:ext cx="7620000" cy="4648200"/>
          </a:xfrm>
        </p:spPr>
        <p:txBody>
          <a:bodyPr/>
          <a:lstStyle/>
          <a:p>
            <a:r>
              <a:rPr lang="en-US" sz="2800" dirty="0"/>
              <a:t>Pharmacists staff the Inpatient and Outpatient Section of the CC Pharmacy</a:t>
            </a:r>
          </a:p>
          <a:p>
            <a:r>
              <a:rPr lang="en-US" sz="2800" dirty="0"/>
              <a:t>Clinical pharmacy specialists provide services to study participants of the various Institutes</a:t>
            </a:r>
          </a:p>
          <a:p>
            <a:r>
              <a:rPr lang="en-US" sz="2800" dirty="0" err="1"/>
              <a:t>Radiopharmacists</a:t>
            </a:r>
            <a:r>
              <a:rPr lang="en-US" sz="2800" dirty="0"/>
              <a:t> serve in Nuclear Medicine and other areas of the CC</a:t>
            </a:r>
          </a:p>
          <a:p>
            <a:r>
              <a:rPr lang="en-US" sz="2800" dirty="0"/>
              <a:t>The CC Pharmacy provides a PGY2 Oncology residency and a 2-year pharmacokinetics fellowship</a:t>
            </a:r>
          </a:p>
        </p:txBody>
      </p:sp>
    </p:spTree>
    <p:extLst>
      <p:ext uri="{BB962C8B-B14F-4D97-AF65-F5344CB8AC3E}">
        <p14:creationId xmlns:p14="http://schemas.microsoft.com/office/powerpoint/2010/main" val="21828604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Opportunities for Pharmacists- Centers for Medicare and Medicaid Services (CMS)  </a:t>
            </a:r>
          </a:p>
        </p:txBody>
      </p:sp>
      <p:sp>
        <p:nvSpPr>
          <p:cNvPr id="3" name="Content Placeholder 2"/>
          <p:cNvSpPr>
            <a:spLocks noGrp="1"/>
          </p:cNvSpPr>
          <p:nvPr>
            <p:ph idx="1"/>
          </p:nvPr>
        </p:nvSpPr>
        <p:spPr>
          <a:xfrm>
            <a:off x="533400" y="762000"/>
            <a:ext cx="8077200" cy="5181600"/>
          </a:xfrm>
        </p:spPr>
        <p:txBody>
          <a:bodyPr/>
          <a:lstStyle/>
          <a:p>
            <a:pPr lvl="0"/>
            <a:endParaRPr lang="en-US" sz="2800" dirty="0"/>
          </a:p>
          <a:p>
            <a:pPr lvl="0"/>
            <a:endParaRPr lang="en-US" sz="2400" dirty="0"/>
          </a:p>
          <a:p>
            <a:pPr lvl="0"/>
            <a:r>
              <a:rPr lang="en-US" sz="2400" dirty="0"/>
              <a:t>Providing operational oversight of Medicaid coverage</a:t>
            </a:r>
          </a:p>
          <a:p>
            <a:pPr lvl="0"/>
            <a:r>
              <a:rPr lang="en-US" sz="2400" dirty="0"/>
              <a:t>Providing operational oversight of Medicare Parts A&amp;B (hospital and out-patient coverage) </a:t>
            </a:r>
          </a:p>
          <a:p>
            <a:pPr lvl="0"/>
            <a:r>
              <a:rPr lang="en-US" sz="2400" dirty="0"/>
              <a:t>Conducting oversight, market surveillance, public outreach and compliance activities for Medicare Parts C&amp;D (managed care organizations and prescription drug plan sponsors)</a:t>
            </a:r>
          </a:p>
        </p:txBody>
      </p:sp>
    </p:spTree>
    <p:extLst>
      <p:ext uri="{BB962C8B-B14F-4D97-AF65-F5344CB8AC3E}">
        <p14:creationId xmlns:p14="http://schemas.microsoft.com/office/powerpoint/2010/main" val="3586221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Opportunities for Pharmacists-CMS (continued)</a:t>
            </a:r>
          </a:p>
        </p:txBody>
      </p:sp>
      <p:sp>
        <p:nvSpPr>
          <p:cNvPr id="3" name="Content Placeholder 2"/>
          <p:cNvSpPr>
            <a:spLocks noGrp="1"/>
          </p:cNvSpPr>
          <p:nvPr>
            <p:ph idx="1"/>
          </p:nvPr>
        </p:nvSpPr>
        <p:spPr>
          <a:xfrm>
            <a:off x="457200" y="685800"/>
            <a:ext cx="8229600" cy="5181600"/>
          </a:xfrm>
        </p:spPr>
        <p:txBody>
          <a:bodyPr/>
          <a:lstStyle/>
          <a:p>
            <a:pPr lvl="0"/>
            <a:endParaRPr lang="en-US" sz="2800" dirty="0"/>
          </a:p>
          <a:p>
            <a:pPr lvl="0"/>
            <a:r>
              <a:rPr lang="en-US" sz="2400" dirty="0"/>
              <a:t>Supporting policy and operations for implementing the Prescription Benefit portion of the Health Insurance Marketplace and Parts C&amp;D drug benefit (e.g. formulary analysis).</a:t>
            </a:r>
          </a:p>
          <a:p>
            <a:pPr lvl="0"/>
            <a:r>
              <a:rPr lang="en-US" sz="2400" dirty="0"/>
              <a:t>Researching, writing, and enacting regulatory and sub-regulatory changes to the Part D prescription drug benefit.</a:t>
            </a:r>
          </a:p>
          <a:p>
            <a:pPr lvl="0"/>
            <a:r>
              <a:rPr lang="en-US" sz="2400" dirty="0"/>
              <a:t>Providing direct support to beneficiaries, providers, suppliers, state agencies, governments, and members of Congress.</a:t>
            </a:r>
          </a:p>
        </p:txBody>
      </p:sp>
    </p:spTree>
    <p:extLst>
      <p:ext uri="{BB962C8B-B14F-4D97-AF65-F5344CB8AC3E}">
        <p14:creationId xmlns:p14="http://schemas.microsoft.com/office/powerpoint/2010/main" val="35452012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lstStyle/>
          <a:p>
            <a:r>
              <a:rPr lang="en-US" dirty="0"/>
              <a:t>Opportunities for a Pharmacist- Health Resources and Services Administration (HRSA)</a:t>
            </a:r>
          </a:p>
        </p:txBody>
      </p:sp>
      <p:sp>
        <p:nvSpPr>
          <p:cNvPr id="3" name="Content Placeholder 2"/>
          <p:cNvSpPr>
            <a:spLocks noGrp="1"/>
          </p:cNvSpPr>
          <p:nvPr>
            <p:ph idx="1"/>
          </p:nvPr>
        </p:nvSpPr>
        <p:spPr>
          <a:xfrm>
            <a:off x="228600" y="762000"/>
            <a:ext cx="8305800" cy="5181600"/>
          </a:xfrm>
        </p:spPr>
        <p:txBody>
          <a:bodyPr/>
          <a:lstStyle/>
          <a:p>
            <a:pPr marL="0" indent="0">
              <a:buNone/>
            </a:pPr>
            <a:r>
              <a:rPr lang="en-US" sz="2400" dirty="0"/>
              <a:t> </a:t>
            </a:r>
          </a:p>
          <a:p>
            <a:r>
              <a:rPr lang="en-US" sz="2400" dirty="0"/>
              <a:t>Telehealth / Telemedicine (Rural Health)</a:t>
            </a:r>
          </a:p>
          <a:p>
            <a:r>
              <a:rPr lang="en-US" sz="2400" dirty="0"/>
              <a:t>Health Workforce Strengthening</a:t>
            </a:r>
          </a:p>
          <a:p>
            <a:r>
              <a:rPr lang="en-US" sz="2400" dirty="0"/>
              <a:t>American Indian / Alaska Native Health Equity</a:t>
            </a:r>
          </a:p>
          <a:p>
            <a:r>
              <a:rPr lang="en-US" sz="2400" dirty="0"/>
              <a:t>Countermeasure Injury Compensation Program</a:t>
            </a:r>
          </a:p>
          <a:p>
            <a:r>
              <a:rPr lang="en-US" sz="2400" dirty="0"/>
              <a:t>Community Health Centers</a:t>
            </a:r>
          </a:p>
          <a:p>
            <a:r>
              <a:rPr lang="en-US" sz="2400" dirty="0"/>
              <a:t>Maternal and Child Health</a:t>
            </a:r>
          </a:p>
          <a:p>
            <a:r>
              <a:rPr lang="en-US" sz="2400" dirty="0"/>
              <a:t>Office of Pharmacy Affairs (340B Drug Pricing Program)</a:t>
            </a:r>
          </a:p>
          <a:p>
            <a:r>
              <a:rPr lang="en-US" sz="2400" dirty="0"/>
              <a:t>Global Health</a:t>
            </a:r>
          </a:p>
          <a:p>
            <a:r>
              <a:rPr lang="en-US" sz="2400" dirty="0"/>
              <a:t>Poison Control</a:t>
            </a:r>
          </a:p>
          <a:p>
            <a:r>
              <a:rPr lang="en-US" sz="2400" dirty="0"/>
              <a:t>Organ Donation</a:t>
            </a:r>
          </a:p>
          <a:p>
            <a:r>
              <a:rPr lang="en-US" sz="2400" dirty="0"/>
              <a:t>HIV/AIDS </a:t>
            </a:r>
          </a:p>
          <a:p>
            <a:pPr marL="0" indent="0">
              <a:buNone/>
            </a:pPr>
            <a:endParaRPr lang="en-US" sz="2400" dirty="0"/>
          </a:p>
        </p:txBody>
      </p:sp>
    </p:spTree>
    <p:extLst>
      <p:ext uri="{BB962C8B-B14F-4D97-AF65-F5344CB8AC3E}">
        <p14:creationId xmlns:p14="http://schemas.microsoft.com/office/powerpoint/2010/main" val="1069208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0010"/>
            <a:ext cx="8229600" cy="837882"/>
          </a:xfrm>
        </p:spPr>
        <p:txBody>
          <a:bodyPr/>
          <a:lstStyle/>
          <a:p>
            <a:r>
              <a:rPr lang="en-US" sz="2800" dirty="0"/>
              <a:t/>
            </a:r>
            <a:br>
              <a:rPr lang="en-US" sz="2800" dirty="0"/>
            </a:br>
            <a:r>
              <a:rPr lang="en-US" sz="2800" dirty="0"/>
              <a:t>Opportunities for Pharmacists-Agency for Healthcare Research and Quality (AHRQ)</a:t>
            </a:r>
          </a:p>
        </p:txBody>
      </p:sp>
      <p:sp>
        <p:nvSpPr>
          <p:cNvPr id="3" name="Content Placeholder 2"/>
          <p:cNvSpPr>
            <a:spLocks noGrp="1"/>
          </p:cNvSpPr>
          <p:nvPr>
            <p:ph idx="1"/>
          </p:nvPr>
        </p:nvSpPr>
        <p:spPr>
          <a:xfrm>
            <a:off x="838200" y="1295400"/>
            <a:ext cx="7620000" cy="4602163"/>
          </a:xfrm>
        </p:spPr>
        <p:txBody>
          <a:bodyPr>
            <a:normAutofit/>
          </a:bodyPr>
          <a:lstStyle/>
          <a:p>
            <a:r>
              <a:rPr lang="en-US" altLang="en-US" sz="2800" dirty="0"/>
              <a:t>Pharmacists serve to improve quality of health care and improve patient safety</a:t>
            </a:r>
          </a:p>
          <a:p>
            <a:pPr lvl="1"/>
            <a:r>
              <a:rPr lang="en-US" altLang="en-US" sz="2400" dirty="0"/>
              <a:t>Evidence-based Practice Center (EPC) Program</a:t>
            </a:r>
          </a:p>
          <a:p>
            <a:pPr lvl="1"/>
            <a:r>
              <a:rPr lang="en-US" altLang="en-US" sz="2400" dirty="0"/>
              <a:t>Center for Quality Improvement and Patient Safety (</a:t>
            </a:r>
            <a:r>
              <a:rPr lang="en-US" altLang="en-US" sz="2400" dirty="0" err="1"/>
              <a:t>CQuIPS</a:t>
            </a:r>
            <a:r>
              <a:rPr lang="en-US" altLang="en-US" sz="2400" dirty="0"/>
              <a:t>)</a:t>
            </a:r>
          </a:p>
          <a:p>
            <a:r>
              <a:rPr lang="en-US" altLang="en-US" sz="2800" dirty="0"/>
              <a:t>Pharmacists can use AHRQ’s resources including research, tools, and evidence</a:t>
            </a:r>
          </a:p>
          <a:p>
            <a:r>
              <a:rPr lang="en-US" altLang="en-US" sz="2800" dirty="0"/>
              <a:t>Pharmacists can nominate research topics</a:t>
            </a:r>
            <a:endParaRPr lang="en-US" altLang="en-US" sz="2400" dirty="0"/>
          </a:p>
          <a:p>
            <a:r>
              <a:rPr lang="en-US" altLang="en-US" sz="2800" dirty="0"/>
              <a:t>Pharmacists can seek funding opportunities</a:t>
            </a:r>
          </a:p>
          <a:p>
            <a:endParaRPr lang="en-US" dirty="0"/>
          </a:p>
        </p:txBody>
      </p:sp>
    </p:spTree>
    <p:extLst>
      <p:ext uri="{BB962C8B-B14F-4D97-AF65-F5344CB8AC3E}">
        <p14:creationId xmlns:p14="http://schemas.microsoft.com/office/powerpoint/2010/main" val="17096417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Defense Health Agency (DHA)</a:t>
            </a:r>
          </a:p>
        </p:txBody>
      </p:sp>
      <p:sp>
        <p:nvSpPr>
          <p:cNvPr id="3" name="Content Placeholder 2"/>
          <p:cNvSpPr>
            <a:spLocks noGrp="1"/>
          </p:cNvSpPr>
          <p:nvPr>
            <p:ph idx="1"/>
          </p:nvPr>
        </p:nvSpPr>
        <p:spPr>
          <a:xfrm>
            <a:off x="838200" y="990600"/>
            <a:ext cx="7620000" cy="4906963"/>
          </a:xfrm>
        </p:spPr>
        <p:txBody>
          <a:bodyPr>
            <a:normAutofit/>
          </a:bodyPr>
          <a:lstStyle/>
          <a:p>
            <a:r>
              <a:rPr lang="en-US" sz="2200" dirty="0"/>
              <a:t>DHA administers the TRICARE Health Plan providing worldwide medical, dental and pharmacy programs to more than 9.4 million uniformed Service members, retirees, and their families</a:t>
            </a:r>
          </a:p>
          <a:p>
            <a:r>
              <a:rPr lang="en-US" sz="2200" dirty="0"/>
              <a:t>Effective October 2018, DHA will execute its mission of administration and management over the Military Treatment Facilities (MTFs)</a:t>
            </a:r>
          </a:p>
          <a:p>
            <a:r>
              <a:rPr lang="en-US" sz="2200" dirty="0"/>
              <a:t>USPHS Officers including pharmacists are assigned to DHA to assist with administration of the TRICARE Health Plan</a:t>
            </a:r>
          </a:p>
        </p:txBody>
      </p:sp>
    </p:spTree>
    <p:extLst>
      <p:ext uri="{BB962C8B-B14F-4D97-AF65-F5344CB8AC3E}">
        <p14:creationId xmlns:p14="http://schemas.microsoft.com/office/powerpoint/2010/main" val="33090937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ph type="title"/>
          </p:nvPr>
        </p:nvSpPr>
        <p:spPr/>
        <p:txBody>
          <a:bodyPr/>
          <a:lstStyle/>
          <a:p>
            <a:r>
              <a:rPr lang="en-US" dirty="0"/>
              <a:t>Opportunities for Pharmacists-</a:t>
            </a:r>
            <a:br>
              <a:rPr lang="en-US" dirty="0"/>
            </a:br>
            <a:r>
              <a:rPr lang="en-US" dirty="0"/>
              <a:t>Defense Health Agency (DHA)</a:t>
            </a:r>
          </a:p>
        </p:txBody>
      </p:sp>
      <p:sp>
        <p:nvSpPr>
          <p:cNvPr id="3" name="Content Placeholder 2"/>
          <p:cNvSpPr>
            <a:spLocks noGrp="1"/>
          </p:cNvSpPr>
          <p:nvPr>
            <p:ph idx="1"/>
          </p:nvPr>
        </p:nvSpPr>
        <p:spPr>
          <a:xfrm>
            <a:off x="457200" y="1143000"/>
            <a:ext cx="8229600" cy="4983163"/>
          </a:xfrm>
        </p:spPr>
        <p:txBody>
          <a:bodyPr/>
          <a:lstStyle/>
          <a:p>
            <a:r>
              <a:rPr lang="en-US" sz="2200" dirty="0"/>
              <a:t>Pharmacists responsibilities are vast and include:</a:t>
            </a:r>
          </a:p>
          <a:p>
            <a:endParaRPr lang="en-US" sz="2200" dirty="0"/>
          </a:p>
        </p:txBody>
      </p:sp>
      <p:graphicFrame>
        <p:nvGraphicFramePr>
          <p:cNvPr id="6" name="Table 5" title="Description of Pharmacist Opportunities in the Defense Health Agency"/>
          <p:cNvGraphicFramePr>
            <a:graphicFrameLocks noGrp="1"/>
          </p:cNvGraphicFramePr>
          <p:nvPr>
            <p:extLst>
              <p:ext uri="{D42A27DB-BD31-4B8C-83A1-F6EECF244321}">
                <p14:modId xmlns:p14="http://schemas.microsoft.com/office/powerpoint/2010/main" val="880357233"/>
              </p:ext>
            </p:extLst>
          </p:nvPr>
        </p:nvGraphicFramePr>
        <p:xfrm>
          <a:off x="457200" y="1600200"/>
          <a:ext cx="8115300" cy="4053840"/>
        </p:xfrm>
        <a:graphic>
          <a:graphicData uri="http://schemas.openxmlformats.org/drawingml/2006/table">
            <a:tbl>
              <a:tblPr firstRow="1" bandRow="1">
                <a:tableStyleId>{5C22544A-7EE6-4342-B048-85BDC9FD1C3A}</a:tableStyleId>
              </a:tblPr>
              <a:tblGrid>
                <a:gridCol w="2206101">
                  <a:extLst>
                    <a:ext uri="{9D8B030D-6E8A-4147-A177-3AD203B41FA5}">
                      <a16:colId xmlns="" xmlns:a16="http://schemas.microsoft.com/office/drawing/2014/main" val="20000"/>
                    </a:ext>
                  </a:extLst>
                </a:gridCol>
                <a:gridCol w="5909199">
                  <a:extLst>
                    <a:ext uri="{9D8B030D-6E8A-4147-A177-3AD203B41FA5}">
                      <a16:colId xmlns="" xmlns:a16="http://schemas.microsoft.com/office/drawing/2014/main" val="20001"/>
                    </a:ext>
                  </a:extLst>
                </a:gridCol>
              </a:tblGrid>
              <a:tr h="350731">
                <a:tc>
                  <a:txBody>
                    <a:bodyPr/>
                    <a:lstStyle/>
                    <a:p>
                      <a:r>
                        <a:rPr lang="en-US" dirty="0"/>
                        <a:t>Work</a:t>
                      </a:r>
                      <a:r>
                        <a:rPr lang="en-US" baseline="0" dirty="0"/>
                        <a:t> Location</a:t>
                      </a:r>
                      <a:endParaRPr lang="en-US" dirty="0"/>
                    </a:p>
                  </a:txBody>
                  <a:tcPr/>
                </a:tc>
                <a:tc>
                  <a:txBody>
                    <a:bodyPr/>
                    <a:lstStyle/>
                    <a:p>
                      <a:r>
                        <a:rPr lang="en-US" dirty="0"/>
                        <a:t>Description</a:t>
                      </a:r>
                    </a:p>
                  </a:txBody>
                  <a:tcPr/>
                </a:tc>
                <a:extLst>
                  <a:ext uri="{0D108BD9-81ED-4DB2-BD59-A6C34878D82A}">
                    <a16:rowId xmlns="" xmlns:a16="http://schemas.microsoft.com/office/drawing/2014/main" val="10000"/>
                  </a:ext>
                </a:extLst>
              </a:tr>
              <a:tr h="624840">
                <a:tc>
                  <a:txBody>
                    <a:bodyPr/>
                    <a:lstStyle/>
                    <a:p>
                      <a:r>
                        <a:rPr lang="en-US" sz="1400" dirty="0"/>
                        <a:t>Pharmacy</a:t>
                      </a:r>
                      <a:r>
                        <a:rPr lang="en-US" sz="1400" baseline="0" dirty="0"/>
                        <a:t> Operations Division</a:t>
                      </a:r>
                      <a:endParaRPr lang="en-US" sz="1400" dirty="0"/>
                    </a:p>
                  </a:txBody>
                  <a:tcPr/>
                </a:tc>
                <a:tc>
                  <a:txBody>
                    <a:bodyPr/>
                    <a:lstStyle/>
                    <a:p>
                      <a:r>
                        <a:rPr lang="en-US" sz="1400" dirty="0"/>
                        <a:t>Goal:</a:t>
                      </a:r>
                      <a:r>
                        <a:rPr lang="en-US" sz="1400" baseline="0" dirty="0"/>
                        <a:t> to improve outcomes while reducing overall health care costs through the delivery of optimal pharmaceutical care though monitoring drug usage and cost trends and performs pharmacoeconomic analysis to support Department of Defense (DoD) formulary management, national pharmaceutical contracts, and clinical practice guidelines; provide administrative and technical support for the DoD Pharmacy &amp;Therapeutics Committee</a:t>
                      </a:r>
                    </a:p>
                  </a:txBody>
                  <a:tcPr/>
                </a:tc>
                <a:extLst>
                  <a:ext uri="{0D108BD9-81ED-4DB2-BD59-A6C34878D82A}">
                    <a16:rowId xmlns="" xmlns:a16="http://schemas.microsoft.com/office/drawing/2014/main" val="10001"/>
                  </a:ext>
                </a:extLst>
              </a:tr>
              <a:tr h="624840">
                <a:tc>
                  <a:txBody>
                    <a:bodyPr/>
                    <a:lstStyle/>
                    <a:p>
                      <a:r>
                        <a:rPr lang="en-US" sz="1400" dirty="0"/>
                        <a:t>Interagency</a:t>
                      </a:r>
                      <a:r>
                        <a:rPr lang="en-US" sz="1400" baseline="0" dirty="0"/>
                        <a:t> Program Office</a:t>
                      </a:r>
                      <a:endParaRPr lang="en-US" sz="1400" dirty="0"/>
                    </a:p>
                  </a:txBody>
                  <a:tcPr/>
                </a:tc>
                <a:tc>
                  <a:txBody>
                    <a:bodyPr/>
                    <a:lstStyle/>
                    <a:p>
                      <a:r>
                        <a:rPr lang="en-US" sz="1400" baseline="0" dirty="0"/>
                        <a:t>Goal: to lead and coordinate the adoption of and contribution to national health data standards to ensure interoperability; to facilitate Interagency Program Office Town Halls; develop Engagement Strategy and Roadmap; review and vote on pharmacy related Health Level Seven (HL7) ballots to influence standards development</a:t>
                      </a:r>
                    </a:p>
                  </a:txBody>
                  <a:tcPr/>
                </a:tc>
                <a:extLst>
                  <a:ext uri="{0D108BD9-81ED-4DB2-BD59-A6C34878D82A}">
                    <a16:rowId xmlns="" xmlns:a16="http://schemas.microsoft.com/office/drawing/2014/main" val="10002"/>
                  </a:ext>
                </a:extLst>
              </a:tr>
              <a:tr h="624840">
                <a:tc>
                  <a:txBody>
                    <a:bodyPr/>
                    <a:lstStyle/>
                    <a:p>
                      <a:r>
                        <a:rPr lang="en-US" sz="1400" dirty="0"/>
                        <a:t>Solutions </a:t>
                      </a:r>
                      <a:r>
                        <a:rPr lang="en-US" sz="1400"/>
                        <a:t>Delivery Division</a:t>
                      </a:r>
                      <a:endParaRPr lang="en-US" sz="1400" dirty="0"/>
                    </a:p>
                  </a:txBody>
                  <a:tcPr/>
                </a:tc>
                <a:tc>
                  <a:txBody>
                    <a:bodyPr/>
                    <a:lstStyle/>
                    <a:p>
                      <a:r>
                        <a:rPr lang="en-US" sz="1400" baseline="0" dirty="0"/>
                        <a:t>Goal: of the Electronic Health Record (HER) Core Project Management Office (PMO) is to provide an sustain the current comprehensive electronic health record and related medical systems, and embrace the future by collaborating with Government and industry partners to support service members and beneficiaries worldwide</a:t>
                      </a:r>
                    </a:p>
                  </a:txBody>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8886755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458200" cy="1143000"/>
          </a:xfrm>
        </p:spPr>
        <p:txBody>
          <a:bodyPr/>
          <a:lstStyle/>
          <a:p>
            <a:pPr algn="ctr"/>
            <a:r>
              <a:rPr lang="en-US" dirty="0"/>
              <a:t>Opportunities for Pharmacists- Office of the Secretary / Office of the Surgeon General</a:t>
            </a:r>
          </a:p>
        </p:txBody>
      </p:sp>
      <p:sp>
        <p:nvSpPr>
          <p:cNvPr id="3" name="Content Placeholder 2"/>
          <p:cNvSpPr>
            <a:spLocks noGrp="1"/>
          </p:cNvSpPr>
          <p:nvPr>
            <p:ph idx="1"/>
          </p:nvPr>
        </p:nvSpPr>
        <p:spPr>
          <a:xfrm>
            <a:off x="762000" y="1295400"/>
            <a:ext cx="7772400" cy="4373563"/>
          </a:xfrm>
        </p:spPr>
        <p:txBody>
          <a:bodyPr/>
          <a:lstStyle/>
          <a:p>
            <a:r>
              <a:rPr lang="en-US" sz="2400" dirty="0"/>
              <a:t>Since most of the positions are Multi-Disciplinary, there are numerous opportunities </a:t>
            </a:r>
          </a:p>
          <a:p>
            <a:r>
              <a:rPr lang="en-US" sz="2400" dirty="0"/>
              <a:t>Office of the Assistant Secretary of Preparedness and Response (ASPR)</a:t>
            </a:r>
          </a:p>
          <a:p>
            <a:pPr lvl="1">
              <a:buFont typeface="Arial" panose="020B0604020202020204" pitchFamily="34" charset="0"/>
              <a:buChar char="•"/>
            </a:pPr>
            <a:r>
              <a:rPr lang="en-US" sz="2000" dirty="0"/>
              <a:t>Office of Emergency Management (OEM)</a:t>
            </a:r>
          </a:p>
          <a:p>
            <a:pPr lvl="2"/>
            <a:r>
              <a:rPr lang="en-US" sz="2000" dirty="0"/>
              <a:t>Division of Logistics (Branch Chief/Program Analyst/</a:t>
            </a:r>
            <a:r>
              <a:rPr lang="en-US" sz="2000" dirty="0" err="1"/>
              <a:t>Mgr</a:t>
            </a:r>
            <a:r>
              <a:rPr lang="en-US" sz="2000" dirty="0"/>
              <a:t>)</a:t>
            </a:r>
          </a:p>
          <a:p>
            <a:r>
              <a:rPr lang="en-US" sz="2400" dirty="0"/>
              <a:t>Director of Division of Commissioned Corps Personnel and Readiness (DCCPR)</a:t>
            </a:r>
          </a:p>
          <a:p>
            <a:pPr lvl="3">
              <a:buFont typeface="Arial" panose="020B0604020202020204" pitchFamily="34" charset="0"/>
              <a:buChar char="•"/>
            </a:pPr>
            <a:endParaRPr lang="en-US" dirty="0"/>
          </a:p>
        </p:txBody>
      </p:sp>
    </p:spTree>
    <p:extLst>
      <p:ext uri="{BB962C8B-B14F-4D97-AF65-F5344CB8AC3E}">
        <p14:creationId xmlns:p14="http://schemas.microsoft.com/office/powerpoint/2010/main" val="38823790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628650" y="365125"/>
            <a:ext cx="7886700" cy="1325563"/>
          </a:xfrm>
          <a:prstGeom prst="rect">
            <a:avLst/>
          </a:prstGeom>
        </p:spPr>
        <p:txBody>
          <a:bodyPr/>
          <a:lstStyle/>
          <a:p>
            <a:r>
              <a:rPr lang="en-US" dirty="0"/>
              <a:t>Assistant Secretary for Health</a:t>
            </a:r>
          </a:p>
          <a:p>
            <a:endParaRPr lang="en-US" dirty="0"/>
          </a:p>
        </p:txBody>
      </p:sp>
      <p:sp>
        <p:nvSpPr>
          <p:cNvPr id="10242" name="Title 1"/>
          <p:cNvSpPr txBox="1">
            <a:spLocks/>
          </p:cNvSpPr>
          <p:nvPr/>
        </p:nvSpPr>
        <p:spPr bwMode="auto">
          <a:xfrm>
            <a:off x="457200" y="319740"/>
            <a:ext cx="8229600" cy="685800"/>
          </a:xfrm>
          <a:prstGeom prst="rect">
            <a:avLst/>
          </a:prstGeom>
          <a:noFill/>
          <a:ln w="9525">
            <a:noFill/>
            <a:miter lim="800000"/>
            <a:headEnd/>
            <a:tailEnd/>
          </a:ln>
        </p:spPr>
        <p:txBody>
          <a:bodyPr/>
          <a:lstStyle/>
          <a:p>
            <a:pPr algn="ctr">
              <a:defRPr/>
            </a:pPr>
            <a:r>
              <a:rPr lang="en-US" sz="2800" b="1" dirty="0">
                <a:solidFill>
                  <a:srgbClr val="002D52"/>
                </a:solidFill>
                <a:latin typeface="Univers Condensed"/>
                <a:cs typeface="Tahoma" pitchFamily="34" charset="0"/>
              </a:rPr>
              <a:t>Assistant Secretary for Health</a:t>
            </a:r>
          </a:p>
          <a:p>
            <a:pPr>
              <a:defRPr/>
            </a:pPr>
            <a:r>
              <a:rPr lang="en-US" sz="2800" dirty="0">
                <a:solidFill>
                  <a:srgbClr val="002D52"/>
                </a:solidFill>
                <a:latin typeface="Tahoma" pitchFamily="34" charset="0"/>
                <a:cs typeface="Tahoma" pitchFamily="34" charset="0"/>
              </a:rPr>
              <a:t> </a:t>
            </a:r>
          </a:p>
        </p:txBody>
      </p:sp>
      <p:sp>
        <p:nvSpPr>
          <p:cNvPr id="52231" name="TextBox 6"/>
          <p:cNvSpPr txBox="1">
            <a:spLocks noChangeArrowheads="1"/>
          </p:cNvSpPr>
          <p:nvPr/>
        </p:nvSpPr>
        <p:spPr bwMode="auto">
          <a:xfrm>
            <a:off x="2865677" y="4891774"/>
            <a:ext cx="55163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1400" b="1" dirty="0">
                <a:latin typeface="Tahoma" pitchFamily="34" charset="0"/>
              </a:rPr>
              <a:t>Admiral Brett P. </a:t>
            </a:r>
            <a:r>
              <a:rPr lang="en-US" sz="1400" b="1" dirty="0" err="1">
                <a:latin typeface="Tahoma" pitchFamily="34" charset="0"/>
              </a:rPr>
              <a:t>Giroir</a:t>
            </a:r>
            <a:r>
              <a:rPr lang="en-US" sz="1400" b="1" dirty="0">
                <a:latin typeface="Tahoma" pitchFamily="34" charset="0"/>
              </a:rPr>
              <a:t>, MD</a:t>
            </a:r>
            <a:endParaRPr lang="en-US" altLang="en-US" sz="1400" dirty="0">
              <a:latin typeface="Tahoma" pitchFamily="34" charset="0"/>
              <a:cs typeface="Tahoma" pitchFamily="34" charset="0"/>
            </a:endParaRPr>
          </a:p>
        </p:txBody>
      </p:sp>
      <p:pic>
        <p:nvPicPr>
          <p:cNvPr id="2" name="Picture 1" title="Admiral Brett P. Giroir, M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1143000"/>
            <a:ext cx="3276600" cy="3581400"/>
          </a:xfrm>
          <a:prstGeom prst="rect">
            <a:avLst/>
          </a:prstGeom>
        </p:spPr>
      </p:pic>
    </p:spTree>
    <p:extLst>
      <p:ext uri="{BB962C8B-B14F-4D97-AF65-F5344CB8AC3E}">
        <p14:creationId xmlns:p14="http://schemas.microsoft.com/office/powerpoint/2010/main" val="23305324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628650" y="365125"/>
            <a:ext cx="7886700" cy="1325563"/>
          </a:xfrm>
          <a:prstGeom prst="rect">
            <a:avLst/>
          </a:prstGeom>
        </p:spPr>
        <p:txBody>
          <a:bodyPr/>
          <a:lstStyle/>
          <a:p>
            <a:r>
              <a:rPr lang="en-US" dirty="0"/>
              <a:t>Surgeon General</a:t>
            </a:r>
          </a:p>
        </p:txBody>
      </p:sp>
      <p:sp>
        <p:nvSpPr>
          <p:cNvPr id="10242" name="Title 1"/>
          <p:cNvSpPr txBox="1">
            <a:spLocks/>
          </p:cNvSpPr>
          <p:nvPr/>
        </p:nvSpPr>
        <p:spPr bwMode="auto">
          <a:xfrm>
            <a:off x="457200" y="319740"/>
            <a:ext cx="8229600" cy="685800"/>
          </a:xfrm>
          <a:prstGeom prst="rect">
            <a:avLst/>
          </a:prstGeom>
          <a:noFill/>
          <a:ln w="9525">
            <a:noFill/>
            <a:miter lim="800000"/>
            <a:headEnd/>
            <a:tailEnd/>
          </a:ln>
        </p:spPr>
        <p:txBody>
          <a:bodyPr/>
          <a:lstStyle/>
          <a:p>
            <a:pPr algn="ctr">
              <a:defRPr/>
            </a:pPr>
            <a:r>
              <a:rPr lang="en-US" sz="2800" b="1" dirty="0">
                <a:solidFill>
                  <a:srgbClr val="002D52"/>
                </a:solidFill>
                <a:latin typeface="Univers Condensed"/>
                <a:cs typeface="Tahoma" pitchFamily="34" charset="0"/>
              </a:rPr>
              <a:t>Surgeon General</a:t>
            </a:r>
          </a:p>
          <a:p>
            <a:pPr>
              <a:defRPr/>
            </a:pPr>
            <a:r>
              <a:rPr lang="en-US" sz="2800" dirty="0">
                <a:solidFill>
                  <a:srgbClr val="002D52"/>
                </a:solidFill>
                <a:latin typeface="Tahoma" pitchFamily="34" charset="0"/>
                <a:cs typeface="Tahoma" pitchFamily="34" charset="0"/>
              </a:rPr>
              <a:t> </a:t>
            </a:r>
          </a:p>
        </p:txBody>
      </p:sp>
      <p:sp>
        <p:nvSpPr>
          <p:cNvPr id="52231" name="TextBox 6"/>
          <p:cNvSpPr txBox="1">
            <a:spLocks noChangeArrowheads="1"/>
          </p:cNvSpPr>
          <p:nvPr/>
        </p:nvSpPr>
        <p:spPr bwMode="auto">
          <a:xfrm>
            <a:off x="2743200" y="4891774"/>
            <a:ext cx="5257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1400" b="1" dirty="0">
                <a:latin typeface="Tahoma" pitchFamily="34" charset="0"/>
              </a:rPr>
              <a:t>Vice Admiral Jerome M. Adams, MD, MPH</a:t>
            </a:r>
          </a:p>
          <a:p>
            <a:r>
              <a:rPr lang="en-US" altLang="en-US" sz="1400" dirty="0">
                <a:latin typeface="Tahoma" pitchFamily="34" charset="0"/>
                <a:cs typeface="Tahoma" pitchFamily="34" charset="0"/>
              </a:rPr>
              <a:t>20</a:t>
            </a:r>
            <a:r>
              <a:rPr lang="en-US" altLang="en-US" sz="1400" baseline="30000" dirty="0">
                <a:latin typeface="Tahoma" pitchFamily="34" charset="0"/>
                <a:cs typeface="Tahoma" pitchFamily="34" charset="0"/>
              </a:rPr>
              <a:t>th</a:t>
            </a:r>
            <a:r>
              <a:rPr lang="en-US" altLang="en-US" sz="1400" dirty="0">
                <a:latin typeface="Tahoma" pitchFamily="34" charset="0"/>
                <a:cs typeface="Tahoma" pitchFamily="34" charset="0"/>
              </a:rPr>
              <a:t> Surgeon General of the United States</a:t>
            </a:r>
          </a:p>
          <a:p>
            <a:endParaRPr lang="en-US" altLang="en-US" sz="1400" dirty="0">
              <a:latin typeface="Tahoma" pitchFamily="34" charset="0"/>
              <a:cs typeface="Tahoma" pitchFamily="34" charset="0"/>
            </a:endParaRPr>
          </a:p>
        </p:txBody>
      </p:sp>
      <p:pic>
        <p:nvPicPr>
          <p:cNvPr id="1026" name="Picture 2" descr="Vice Adm. Jerome M. Adams (2).jpg" title="Vice Adm. Jerome M. Adams, MD, MP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8471" y="819734"/>
            <a:ext cx="3267058" cy="4072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8485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5340B1CE-D2DF-4FCA-9448-CFFC438BB174}"/>
              </a:ext>
            </a:extLst>
          </p:cNvPr>
          <p:cNvSpPr>
            <a:spLocks noGrp="1"/>
          </p:cNvSpPr>
          <p:nvPr>
            <p:ph type="title"/>
          </p:nvPr>
        </p:nvSpPr>
        <p:spPr/>
        <p:txBody>
          <a:bodyPr/>
          <a:lstStyle/>
          <a:p>
            <a:r>
              <a:rPr lang="en-US" dirty="0"/>
              <a:t>Chief professional </a:t>
            </a:r>
            <a:r>
              <a:rPr lang="en-US" dirty="0" err="1"/>
              <a:t>officer,pharmacy</a:t>
            </a:r>
            <a:r>
              <a:rPr lang="en-US" dirty="0"/>
              <a:t> category</a:t>
            </a:r>
          </a:p>
        </p:txBody>
      </p:sp>
      <p:sp>
        <p:nvSpPr>
          <p:cNvPr id="10242" name="Title 1"/>
          <p:cNvSpPr txBox="1">
            <a:spLocks/>
          </p:cNvSpPr>
          <p:nvPr/>
        </p:nvSpPr>
        <p:spPr bwMode="auto">
          <a:xfrm>
            <a:off x="457200" y="457200"/>
            <a:ext cx="8305800" cy="369334"/>
          </a:xfrm>
          <a:prstGeom prst="rect">
            <a:avLst/>
          </a:prstGeom>
          <a:noFill/>
          <a:ln w="9525">
            <a:noFill/>
            <a:miter lim="800000"/>
            <a:headEnd/>
            <a:tailEnd/>
          </a:ln>
        </p:spPr>
        <p:txBody>
          <a:bodyPr/>
          <a:lstStyle/>
          <a:p>
            <a:pPr>
              <a:defRPr/>
            </a:pPr>
            <a:r>
              <a:rPr lang="en-US" sz="2800" b="1" dirty="0">
                <a:solidFill>
                  <a:srgbClr val="002D52"/>
                </a:solidFill>
                <a:latin typeface="Univers Condensed"/>
                <a:cs typeface="Tahoma" pitchFamily="34" charset="0"/>
              </a:rPr>
              <a:t>Chief Professional Officer, Pharmacist Category</a:t>
            </a:r>
          </a:p>
        </p:txBody>
      </p:sp>
      <p:sp>
        <p:nvSpPr>
          <p:cNvPr id="52231" name="TextBox 6"/>
          <p:cNvSpPr txBox="1">
            <a:spLocks noChangeArrowheads="1"/>
          </p:cNvSpPr>
          <p:nvPr/>
        </p:nvSpPr>
        <p:spPr bwMode="auto">
          <a:xfrm>
            <a:off x="1858229" y="4724400"/>
            <a:ext cx="54275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r>
              <a:rPr lang="en-US" sz="1400" b="1" dirty="0">
                <a:latin typeface="Tahoma" pitchFamily="34" charset="0"/>
              </a:rPr>
              <a:t>Rear Admiral (RADM) Ty Bingham</a:t>
            </a:r>
          </a:p>
          <a:p>
            <a:pPr algn="ctr"/>
            <a:r>
              <a:rPr lang="en-US" altLang="en-US" sz="1400" dirty="0">
                <a:latin typeface="Tahoma" pitchFamily="34" charset="0"/>
                <a:cs typeface="Tahoma" pitchFamily="34" charset="0"/>
              </a:rPr>
              <a:t>Chief Professional Officer, Pharmacist Category, USPHS</a:t>
            </a:r>
          </a:p>
        </p:txBody>
      </p:sp>
      <p:pic>
        <p:nvPicPr>
          <p:cNvPr id="8" name="Picture 7" descr="Chief Professional Officer, Pharmacy category&#10;&#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1" y="1088907"/>
            <a:ext cx="2895599" cy="3505200"/>
          </a:xfrm>
          <a:prstGeom prst="rect">
            <a:avLst/>
          </a:prstGeom>
          <a:noFill/>
          <a:ln>
            <a:noFill/>
          </a:ln>
        </p:spPr>
      </p:pic>
      <p:sp>
        <p:nvSpPr>
          <p:cNvPr id="11" name="Rectangle 10"/>
          <p:cNvSpPr/>
          <p:nvPr/>
        </p:nvSpPr>
        <p:spPr>
          <a:xfrm>
            <a:off x="1905000" y="5715000"/>
            <a:ext cx="4038600" cy="276999"/>
          </a:xfrm>
          <a:prstGeom prst="rect">
            <a:avLst/>
          </a:prstGeom>
        </p:spPr>
        <p:txBody>
          <a:bodyPr wrap="square">
            <a:spAutoFit/>
          </a:bodyPr>
          <a:lstStyle/>
          <a:p>
            <a:pPr>
              <a:defRPr/>
            </a:pPr>
            <a:r>
              <a:rPr lang="en-US" sz="1200" dirty="0" smtClean="0">
                <a:solidFill>
                  <a:schemeClr val="accent3"/>
                </a:solidFill>
                <a:latin typeface="Tahoma" pitchFamily="34" charset="0"/>
                <a:hlinkClick r:id="rId4" tooltip="Pharmacist Chief Professional Officer"/>
              </a:rPr>
              <a:t>https</a:t>
            </a:r>
            <a:r>
              <a:rPr lang="en-US" sz="1200" dirty="0">
                <a:solidFill>
                  <a:schemeClr val="accent3"/>
                </a:solidFill>
                <a:latin typeface="Tahoma" pitchFamily="34" charset="0"/>
                <a:hlinkClick r:id="rId4" tooltip="Pharmacist Chief Professional Officer"/>
              </a:rPr>
              <a:t>://www.usphs.gov/profession/pharmacist/cpo.aspx</a:t>
            </a:r>
            <a:endParaRPr lang="en-US" sz="1200" dirty="0">
              <a:solidFill>
                <a:schemeClr val="accent3"/>
              </a:solidFill>
              <a:latin typeface="Tahoma" pitchFamily="34" charset="0"/>
            </a:endParaRPr>
          </a:p>
        </p:txBody>
      </p:sp>
    </p:spTree>
    <p:extLst>
      <p:ext uri="{BB962C8B-B14F-4D97-AF65-F5344CB8AC3E}">
        <p14:creationId xmlns:p14="http://schemas.microsoft.com/office/powerpoint/2010/main" val="38782677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628650" y="365125"/>
            <a:ext cx="7886700" cy="1325563"/>
          </a:xfrm>
          <a:prstGeom prst="rect">
            <a:avLst/>
          </a:prstGeom>
        </p:spPr>
        <p:txBody>
          <a:bodyPr/>
          <a:lstStyle/>
          <a:p>
            <a:r>
              <a:rPr lang="en-US" dirty="0"/>
              <a:t>Vision and Purpose</a:t>
            </a:r>
          </a:p>
        </p:txBody>
      </p:sp>
      <p:sp>
        <p:nvSpPr>
          <p:cNvPr id="56322" name="Title 1"/>
          <p:cNvSpPr txBox="1">
            <a:spLocks/>
          </p:cNvSpPr>
          <p:nvPr/>
        </p:nvSpPr>
        <p:spPr bwMode="auto">
          <a:xfrm>
            <a:off x="457200" y="457199"/>
            <a:ext cx="8229600" cy="91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sz="2800" b="1" dirty="0">
                <a:solidFill>
                  <a:srgbClr val="002D52"/>
                </a:solidFill>
                <a:latin typeface="Univers Condensed" pitchFamily="34" charset="0"/>
              </a:rPr>
              <a:t>Vision and purpose</a:t>
            </a:r>
          </a:p>
          <a:p>
            <a:pPr eaLnBrk="1" hangingPunct="1"/>
            <a:endParaRPr lang="en-US" altLang="en-US" sz="2800" b="1" dirty="0">
              <a:solidFill>
                <a:srgbClr val="002D52"/>
              </a:solidFill>
              <a:latin typeface="Univers Condensed" pitchFamily="34" charset="0"/>
            </a:endParaRPr>
          </a:p>
        </p:txBody>
      </p:sp>
      <p:sp>
        <p:nvSpPr>
          <p:cNvPr id="56323" name="Rectangle 4"/>
          <p:cNvSpPr>
            <a:spLocks noChangeArrowheads="1"/>
          </p:cNvSpPr>
          <p:nvPr/>
        </p:nvSpPr>
        <p:spPr bwMode="auto">
          <a:xfrm>
            <a:off x="685800" y="2057400"/>
            <a:ext cx="7620000" cy="2677656"/>
          </a:xfrm>
          <a:prstGeom prst="rect">
            <a:avLst/>
          </a:prstGeom>
          <a:noFill/>
          <a:ln w="9525">
            <a:solidFill>
              <a:schemeClr val="accent1">
                <a:alpha val="54901"/>
              </a:scheme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altLang="en-US" sz="2800" b="1" dirty="0">
                <a:solidFill>
                  <a:srgbClr val="002D52"/>
                </a:solidFill>
                <a:latin typeface="Tahoma" pitchFamily="34" charset="0"/>
              </a:rPr>
              <a:t>Mission</a:t>
            </a:r>
            <a:r>
              <a:rPr lang="en-US" altLang="en-US" sz="2800" dirty="0">
                <a:solidFill>
                  <a:srgbClr val="002D52"/>
                </a:solidFill>
                <a:latin typeface="Tahoma" pitchFamily="34" charset="0"/>
              </a:rPr>
              <a:t>: </a:t>
            </a:r>
          </a:p>
          <a:p>
            <a:pPr algn="ctr" eaLnBrk="1" hangingPunct="1"/>
            <a:r>
              <a:rPr lang="en-US" altLang="en-US" sz="2800" dirty="0">
                <a:solidFill>
                  <a:srgbClr val="002D52"/>
                </a:solidFill>
                <a:latin typeface="Tahoma" pitchFamily="34" charset="0"/>
              </a:rPr>
              <a:t>To protect, promote, and advance the health and safety of our Nation</a:t>
            </a:r>
          </a:p>
          <a:p>
            <a:pPr algn="ctr" eaLnBrk="1" hangingPunct="1"/>
            <a:endParaRPr lang="en-US" altLang="en-US" sz="2800" dirty="0">
              <a:solidFill>
                <a:srgbClr val="002D52"/>
              </a:solidFill>
              <a:latin typeface="Tahoma" pitchFamily="34" charset="0"/>
            </a:endParaRPr>
          </a:p>
          <a:p>
            <a:pPr algn="ctr" eaLnBrk="1" hangingPunct="1"/>
            <a:r>
              <a:rPr lang="en-US" altLang="en-US" sz="2800" b="1" dirty="0">
                <a:solidFill>
                  <a:srgbClr val="002D52"/>
                </a:solidFill>
                <a:latin typeface="Tahoma" pitchFamily="34" charset="0"/>
              </a:rPr>
              <a:t>Core Values</a:t>
            </a:r>
            <a:r>
              <a:rPr lang="en-US" altLang="en-US" sz="2800" dirty="0">
                <a:solidFill>
                  <a:srgbClr val="002D52"/>
                </a:solidFill>
                <a:latin typeface="Tahoma" pitchFamily="34" charset="0"/>
              </a:rPr>
              <a:t>:</a:t>
            </a:r>
          </a:p>
          <a:p>
            <a:pPr algn="ctr" eaLnBrk="1" hangingPunct="1"/>
            <a:r>
              <a:rPr lang="en-US" altLang="en-US" sz="2800" dirty="0">
                <a:solidFill>
                  <a:srgbClr val="002D52"/>
                </a:solidFill>
                <a:latin typeface="Tahoma" pitchFamily="34" charset="0"/>
              </a:rPr>
              <a:t>Leadership, Service, Integrity, Excellence</a:t>
            </a:r>
          </a:p>
        </p:txBody>
      </p:sp>
    </p:spTree>
    <p:extLst>
      <p:ext uri="{BB962C8B-B14F-4D97-AF65-F5344CB8AC3E}">
        <p14:creationId xmlns:p14="http://schemas.microsoft.com/office/powerpoint/2010/main" val="10041934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628650" y="365125"/>
            <a:ext cx="7886700" cy="1325563"/>
          </a:xfrm>
          <a:prstGeom prst="rect">
            <a:avLst/>
          </a:prstGeom>
        </p:spPr>
        <p:txBody>
          <a:bodyPr/>
          <a:lstStyle/>
          <a:p>
            <a:r>
              <a:rPr lang="en-US" dirty="0"/>
              <a:t>Where We Serve</a:t>
            </a:r>
          </a:p>
        </p:txBody>
      </p:sp>
      <p:sp>
        <p:nvSpPr>
          <p:cNvPr id="62466" name="Title 1"/>
          <p:cNvSpPr txBox="1">
            <a:spLocks/>
          </p:cNvSpPr>
          <p:nvPr/>
        </p:nvSpPr>
        <p:spPr bwMode="auto">
          <a:xfrm>
            <a:off x="457200" y="304800"/>
            <a:ext cx="7696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sz="2600" b="1" dirty="0">
                <a:solidFill>
                  <a:srgbClr val="002D52"/>
                </a:solidFill>
                <a:latin typeface="Univers Condensed" pitchFamily="34" charset="0"/>
              </a:rPr>
              <a:t>Where We Serve</a:t>
            </a:r>
          </a:p>
        </p:txBody>
      </p:sp>
      <p:pic>
        <p:nvPicPr>
          <p:cNvPr id="62469" name="Picture 23" descr="USDA logo"/>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90950" y="4800600"/>
            <a:ext cx="129063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25" descr="DHS logo"/>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68513" y="984212"/>
            <a:ext cx="1220787"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27" descr="Environmental Protection Agency logo"/>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16811" y="4402427"/>
            <a:ext cx="1271586"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2" name="Picture 28" descr="ATSDR logo"/>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145058" y="2813050"/>
            <a:ext cx="117316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Picture 29" descr="CDC logo"/>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762375" y="996950"/>
            <a:ext cx="1235075"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4" name="Picture 31" descr="NOAA logo"/>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5468513" y="2403475"/>
            <a:ext cx="1177925"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5" name="Picture 32" descr="Federal Bureau of Prisons logo"/>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7162800" y="974725"/>
            <a:ext cx="1109663"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6" name="Picture 33" descr="DOD logo colo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162800" y="2471738"/>
            <a:ext cx="1111250"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3" name="Picture 4" descr="SAMHSA Logo"/>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705600" y="3810000"/>
            <a:ext cx="199866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USCG Logo"/>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52450" y="2470150"/>
            <a:ext cx="12303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HRSA Logo"/>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06438" y="4953000"/>
            <a:ext cx="2505075" cy="762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MS Logo"/>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561454" y="2741613"/>
            <a:ext cx="1696346" cy="64984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 descr="FDA 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3433" y="3858924"/>
            <a:ext cx="2776397" cy="58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NIH Logo"/>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548203" y="3888990"/>
            <a:ext cx="2912890" cy="454410"/>
          </a:xfrm>
          <a:prstGeom prst="rect">
            <a:avLst/>
          </a:prstGeom>
        </p:spPr>
      </p:pic>
      <p:pic>
        <p:nvPicPr>
          <p:cNvPr id="22" name="Picture 21" descr="AHRQ Logo"/>
          <p:cNvPicPr>
            <a:picLocks noChangeAspect="1"/>
          </p:cNvPicPr>
          <p:nvPr/>
        </p:nvPicPr>
        <p:blipFill>
          <a:blip r:embed="rId17"/>
          <a:stretch>
            <a:fillRect/>
          </a:stretch>
        </p:blipFill>
        <p:spPr>
          <a:xfrm>
            <a:off x="5257801" y="4419598"/>
            <a:ext cx="2198264" cy="1232481"/>
          </a:xfrm>
          <a:prstGeom prst="rect">
            <a:avLst/>
          </a:prstGeom>
        </p:spPr>
      </p:pic>
      <p:pic>
        <p:nvPicPr>
          <p:cNvPr id="62478" name="Picture 1" descr="Indian Health Service Seal"/>
          <p:cNvPicPr>
            <a:picLocks noChangeAspect="1"/>
          </p:cNvPicPr>
          <p:nvPr/>
        </p:nvPicPr>
        <p:blipFill>
          <a:blip r:embed="rId18" cstate="email">
            <a:extLst>
              <a:ext uri="{28A0092B-C50C-407E-A947-70E740481C1C}">
                <a14:useLocalDpi xmlns:a14="http://schemas.microsoft.com/office/drawing/2010/main"/>
              </a:ext>
            </a:extLst>
          </a:blip>
          <a:srcRect/>
          <a:stretch>
            <a:fillRect/>
          </a:stretch>
        </p:blipFill>
        <p:spPr bwMode="auto">
          <a:xfrm>
            <a:off x="2166936" y="1066007"/>
            <a:ext cx="115411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7" name="Picture 2" descr="Department of Health and Human Services Seal"/>
          <p:cNvPicPr>
            <a:picLocks noChangeAspect="1"/>
          </p:cNvPicPr>
          <p:nvPr/>
        </p:nvPicPr>
        <p:blipFill>
          <a:blip r:embed="rId19" cstate="email">
            <a:extLst>
              <a:ext uri="{28A0092B-C50C-407E-A947-70E740481C1C}">
                <a14:useLocalDpi xmlns:a14="http://schemas.microsoft.com/office/drawing/2010/main"/>
              </a:ext>
            </a:extLst>
          </a:blip>
          <a:srcRect/>
          <a:stretch>
            <a:fillRect/>
          </a:stretch>
        </p:blipFill>
        <p:spPr bwMode="auto">
          <a:xfrm>
            <a:off x="609598" y="1028700"/>
            <a:ext cx="1116013"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7189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LongProperties xmlns="http://schemas.microsoft.com/office/2006/metadata/long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D76EA23EE60B71479E5280B7D377AADB" ma:contentTypeVersion="0" ma:contentTypeDescription="Create a new document." ma:contentTypeScope="" ma:versionID="02025b420399e60232b4c972438cd743">
  <xsd:schema xmlns:xsd="http://www.w3.org/2001/XMLSchema" xmlns:p="http://schemas.microsoft.com/office/2006/metadata/properties" targetNamespace="http://schemas.microsoft.com/office/2006/metadata/properties" ma:root="true" ma:fieldsID="46ce51841bcaebe75ae25adb2fb3cbe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DF321FC9-520C-4B1A-9D3F-276C7289B9A4}">
  <ds:schemaRefs>
    <ds:schemaRef ds:uri="http://schemas.microsoft.com/office/2006/metadata/longProperties"/>
  </ds:schemaRefs>
</ds:datastoreItem>
</file>

<file path=customXml/itemProps2.xml><?xml version="1.0" encoding="utf-8"?>
<ds:datastoreItem xmlns:ds="http://schemas.openxmlformats.org/officeDocument/2006/customXml" ds:itemID="{3C5721DA-4AB8-478C-BD52-0AEF8AAB9932}">
  <ds:schemaRefs>
    <ds:schemaRef ds:uri="http://schemas.microsoft.com/sharepoint/v3/contenttype/forms"/>
  </ds:schemaRefs>
</ds:datastoreItem>
</file>

<file path=customXml/itemProps3.xml><?xml version="1.0" encoding="utf-8"?>
<ds:datastoreItem xmlns:ds="http://schemas.openxmlformats.org/officeDocument/2006/customXml" ds:itemID="{C11B1305-A78B-44B9-91CC-0436D3BA4F6E}">
  <ds:schemaRefs>
    <ds:schemaRef ds:uri="http://purl.org/dc/elements/1.1/"/>
    <ds:schemaRef ds:uri="http://purl.org/dc/terms/"/>
    <ds:schemaRef ds:uri="http://schemas.microsoft.com/office/2006/documentManagement/types"/>
    <ds:schemaRef ds:uri="http://www.w3.org/XML/1998/namespace"/>
    <ds:schemaRef ds:uri="http://schemas.openxmlformats.org/package/2006/metadata/core-properties"/>
    <ds:schemaRef ds:uri="http://purl.org/dc/dcmitype/"/>
    <ds:schemaRef ds:uri="http://schemas.microsoft.com/office/2006/metadata/properties"/>
  </ds:schemaRefs>
</ds:datastoreItem>
</file>

<file path=customXml/itemProps4.xml><?xml version="1.0" encoding="utf-8"?>
<ds:datastoreItem xmlns:ds="http://schemas.openxmlformats.org/officeDocument/2006/customXml" ds:itemID="{F6C39F76-E790-4A15-AA89-CC299FE619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43783</TotalTime>
  <Words>4079</Words>
  <Application>Microsoft Office PowerPoint</Application>
  <PresentationFormat>On-screen Show (4:3)</PresentationFormat>
  <Paragraphs>513</Paragraphs>
  <Slides>48</Slides>
  <Notes>33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48</vt:i4>
      </vt:variant>
    </vt:vector>
  </HeadingPairs>
  <TitlesOfParts>
    <vt:vector size="61" baseType="lpstr">
      <vt:lpstr>ＭＳ Ｐゴシック</vt:lpstr>
      <vt:lpstr>Arial</vt:lpstr>
      <vt:lpstr>Arial Narrow</vt:lpstr>
      <vt:lpstr>Arial Narrow Bold</vt:lpstr>
      <vt:lpstr>Calibri</vt:lpstr>
      <vt:lpstr>Tahoma</vt:lpstr>
      <vt:lpstr>Times New Roman</vt:lpstr>
      <vt:lpstr>Univers 55</vt:lpstr>
      <vt:lpstr>Univers Condensed</vt:lpstr>
      <vt:lpstr>Univers LT Std 67 Cn Bold</vt:lpstr>
      <vt:lpstr>Wingdings</vt:lpstr>
      <vt:lpstr>Office Theme</vt:lpstr>
      <vt:lpstr>1_Office Theme</vt:lpstr>
      <vt:lpstr>United States Public Health Service Commissioned Corps</vt:lpstr>
      <vt:lpstr>Seven Uniformed Services of the U.S.</vt:lpstr>
      <vt:lpstr>A proud history </vt:lpstr>
      <vt:lpstr>Over 6,000 PHS officers  from various backgrounds:</vt:lpstr>
      <vt:lpstr>Assistant Secretary for Health </vt:lpstr>
      <vt:lpstr>Surgeon General</vt:lpstr>
      <vt:lpstr>Chief professional officer,pharmacy category</vt:lpstr>
      <vt:lpstr>Vision and Purpose</vt:lpstr>
      <vt:lpstr>Where We Serve</vt:lpstr>
      <vt:lpstr>Where We Serve (Continued)</vt:lpstr>
      <vt:lpstr>What We Do</vt:lpstr>
      <vt:lpstr>What We Do (continued)</vt:lpstr>
      <vt:lpstr>Current Surgeon General (SG) Initiatives</vt:lpstr>
      <vt:lpstr>Examples of Pharmacy’s Role in SG Initiatives</vt:lpstr>
      <vt:lpstr>Examples of Pharmacy’s Role in SG Initiatives (Continued) </vt:lpstr>
      <vt:lpstr>Examples of Pharmacy’s Role in SG Initiatives (Continued 2)</vt:lpstr>
      <vt:lpstr>Emergency Response Deployments</vt:lpstr>
      <vt:lpstr>What Roles Do Pharmacy Officers Play in Emergency and Humanitarian Responses?</vt:lpstr>
      <vt:lpstr>Emergency Response Deployments </vt:lpstr>
      <vt:lpstr>Public Health Disasters in 2017</vt:lpstr>
      <vt:lpstr>2017 HHS / USPHS / NDMS / DMAT Humanitarian Mission Response</vt:lpstr>
      <vt:lpstr>Student Opportunities</vt:lpstr>
      <vt:lpstr>Educational and Training Opportunities</vt:lpstr>
      <vt:lpstr>Post-Graduate Opportunities</vt:lpstr>
      <vt:lpstr>Junior Commissioned Officer Student Training and Extern Program (JRCOSTEP)</vt:lpstr>
      <vt:lpstr>Junior Commissioned Officer Student Training and Extern Program (JRCOSTEP) - Continued</vt:lpstr>
      <vt:lpstr>Testimonials, JRCOSTEP and SRCOSTEP</vt:lpstr>
      <vt:lpstr>America’s Health Responders </vt:lpstr>
      <vt:lpstr>Back-Up Slides</vt:lpstr>
      <vt:lpstr>Basic Qualifications</vt:lpstr>
      <vt:lpstr>Indian Health Service (IHS)</vt:lpstr>
      <vt:lpstr>Opportunities for Pharmacists-IHS</vt:lpstr>
      <vt:lpstr>Opportunities for Pharmacists -Bureau of Prisons </vt:lpstr>
      <vt:lpstr>Opportunities for Pharmacists- U.S. Immigration and Customs Enforcement (ICE) Health Service Corps (IHSC)</vt:lpstr>
      <vt:lpstr>Opportunities for Pharmacists -US Coast Guard</vt:lpstr>
      <vt:lpstr>Opportunities for Pharmacists -US Coast Guard (Continued)</vt:lpstr>
      <vt:lpstr>Opportunities for Pharmacists -Food and Drug Administration</vt:lpstr>
      <vt:lpstr>Centers for Disease Control and Prevention (CDC)</vt:lpstr>
      <vt:lpstr>Opportunities for Pharmacists-CDC</vt:lpstr>
      <vt:lpstr>Who Serves in the various Institutes of the National Institutes of Health (NIH)? </vt:lpstr>
      <vt:lpstr>Opportunities for Pharmacists at NIH</vt:lpstr>
      <vt:lpstr>Opportunities for Pharmacists- Centers for Medicare and Medicaid Services (CMS)  </vt:lpstr>
      <vt:lpstr>Opportunities for Pharmacists-CMS (continued)</vt:lpstr>
      <vt:lpstr>Opportunities for a Pharmacist- Health Resources and Services Administration (HRSA)</vt:lpstr>
      <vt:lpstr> Opportunities for Pharmacists-Agency for Healthcare Research and Quality (AHRQ)</vt:lpstr>
      <vt:lpstr>Defense Health Agency (DHA)</vt:lpstr>
      <vt:lpstr>Opportunities for Pharmacists- Defense Health Agency (DHA)</vt:lpstr>
      <vt:lpstr>Opportunities for Pharmacists- Office of the Secretary / Office of the Surgeon General</vt:lpstr>
    </vt:vector>
  </TitlesOfParts>
  <Company>Macro International, Inc.</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Public Health Service Commissioned Corps</dc:title>
  <dc:creator>Akubuiro, Bradley [USA]</dc:creator>
  <cp:lastModifiedBy>Antigua, Francisco X. (IHS/PHX)</cp:lastModifiedBy>
  <cp:revision>931</cp:revision>
  <cp:lastPrinted>2018-04-17T14:32:24Z</cp:lastPrinted>
  <dcterms:created xsi:type="dcterms:W3CDTF">2010-06-15T12:13:57Z</dcterms:created>
  <dcterms:modified xsi:type="dcterms:W3CDTF">2018-11-27T18:53:31Z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splay_urn:schemas-microsoft-com:office:office#Editor">
    <vt:lpwstr>533103</vt:lpwstr>
  </property>
  <property fmtid="{D5CDD505-2E9C-101B-9397-08002B2CF9AE}" pid="3" name="display_urn:schemas-microsoft-com:office:office#Author">
    <vt:lpwstr>533103</vt:lpwstr>
  </property>
  <property fmtid="{D5CDD505-2E9C-101B-9397-08002B2CF9AE}" pid="4" name="ContentType">
    <vt:lpwstr>Document</vt:lpwstr>
  </property>
</Properties>
</file>