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handoutMasterIdLst>
    <p:handoutMasterId r:id="rId65"/>
  </p:handoutMasterIdLst>
  <p:sldIdLst>
    <p:sldId id="256" r:id="rId5"/>
    <p:sldId id="284" r:id="rId6"/>
    <p:sldId id="355" r:id="rId7"/>
    <p:sldId id="363" r:id="rId8"/>
    <p:sldId id="285" r:id="rId9"/>
    <p:sldId id="287" r:id="rId10"/>
    <p:sldId id="310" r:id="rId11"/>
    <p:sldId id="289" r:id="rId12"/>
    <p:sldId id="330" r:id="rId13"/>
    <p:sldId id="291" r:id="rId14"/>
    <p:sldId id="304" r:id="rId15"/>
    <p:sldId id="290" r:id="rId16"/>
    <p:sldId id="364" r:id="rId17"/>
    <p:sldId id="305" r:id="rId18"/>
    <p:sldId id="351" r:id="rId19"/>
    <p:sldId id="358" r:id="rId20"/>
    <p:sldId id="332" r:id="rId21"/>
    <p:sldId id="331" r:id="rId22"/>
    <p:sldId id="292" r:id="rId23"/>
    <p:sldId id="334" r:id="rId24"/>
    <p:sldId id="293" r:id="rId25"/>
    <p:sldId id="335" r:id="rId26"/>
    <p:sldId id="294" r:id="rId27"/>
    <p:sldId id="306" r:id="rId28"/>
    <p:sldId id="352" r:id="rId29"/>
    <p:sldId id="359" r:id="rId30"/>
    <p:sldId id="336" r:id="rId31"/>
    <p:sldId id="338" r:id="rId32"/>
    <p:sldId id="307" r:id="rId33"/>
    <p:sldId id="321" r:id="rId34"/>
    <p:sldId id="337" r:id="rId35"/>
    <p:sldId id="339" r:id="rId36"/>
    <p:sldId id="362" r:id="rId37"/>
    <p:sldId id="340" r:id="rId38"/>
    <p:sldId id="341" r:id="rId39"/>
    <p:sldId id="308" r:id="rId40"/>
    <p:sldId id="353" r:id="rId41"/>
    <p:sldId id="360" r:id="rId42"/>
    <p:sldId id="342" r:id="rId43"/>
    <p:sldId id="298" r:id="rId44"/>
    <p:sldId id="343" r:id="rId45"/>
    <p:sldId id="349" r:id="rId46"/>
    <p:sldId id="299" r:id="rId47"/>
    <p:sldId id="345" r:id="rId48"/>
    <p:sldId id="346" r:id="rId49"/>
    <p:sldId id="347" r:id="rId50"/>
    <p:sldId id="348" r:id="rId51"/>
    <p:sldId id="309" r:id="rId52"/>
    <p:sldId id="354" r:id="rId53"/>
    <p:sldId id="361" r:id="rId54"/>
    <p:sldId id="300" r:id="rId55"/>
    <p:sldId id="326" r:id="rId56"/>
    <p:sldId id="356" r:id="rId57"/>
    <p:sldId id="357" r:id="rId58"/>
    <p:sldId id="313" r:id="rId59"/>
    <p:sldId id="314" r:id="rId60"/>
    <p:sldId id="315" r:id="rId61"/>
    <p:sldId id="316" r:id="rId62"/>
    <p:sldId id="264"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sha Afanaseva" initials="DA" lastIdx="7" clrIdx="6">
    <p:extLst>
      <p:ext uri="{19B8F6BF-5375-455C-9EA6-DF929625EA0E}">
        <p15:presenceInfo xmlns:p15="http://schemas.microsoft.com/office/powerpoint/2012/main" userId="S::DAfanaseva@forsmarshgroup.com::55ca33ab-e73d-419a-bd5c-9f0b97b9bd2d" providerId="AD"/>
      </p:ext>
    </p:extLst>
  </p:cmAuthor>
  <p:cmAuthor id="1" name="Rose Hooks" initials="RH" lastIdx="28" clrIdx="0">
    <p:extLst>
      <p:ext uri="{19B8F6BF-5375-455C-9EA6-DF929625EA0E}">
        <p15:presenceInfo xmlns:p15="http://schemas.microsoft.com/office/powerpoint/2012/main" userId="S::RHooks@forsmarshgroup.com::aa188701-bca4-47e2-a7c9-06806e46b251" providerId="AD"/>
      </p:ext>
    </p:extLst>
  </p:cmAuthor>
  <p:cmAuthor id="8" name="Orsega, Susan (OS/OASH)" initials="OS(" lastIdx="2" clrIdx="7">
    <p:extLst>
      <p:ext uri="{19B8F6BF-5375-455C-9EA6-DF929625EA0E}">
        <p15:presenceInfo xmlns:p15="http://schemas.microsoft.com/office/powerpoint/2012/main" userId="S-1-5-21-1747495209-1248221918-2216747781-214402" providerId="AD"/>
      </p:ext>
    </p:extLst>
  </p:cmAuthor>
  <p:cmAuthor id="2" name="Hillarie Turner" initials="HT" lastIdx="7" clrIdx="1">
    <p:extLst>
      <p:ext uri="{19B8F6BF-5375-455C-9EA6-DF929625EA0E}">
        <p15:presenceInfo xmlns:p15="http://schemas.microsoft.com/office/powerpoint/2012/main" userId="S-1-5-21-3243076003-2867352681-1694583156-1168" providerId="AD"/>
      </p:ext>
    </p:extLst>
  </p:cmAuthor>
  <p:cmAuthor id="9" name="Anderson, Jessica L (IHS/BEM)" initials="AJL(" lastIdx="10" clrIdx="8">
    <p:extLst>
      <p:ext uri="{19B8F6BF-5375-455C-9EA6-DF929625EA0E}">
        <p15:presenceInfo xmlns:p15="http://schemas.microsoft.com/office/powerpoint/2012/main" userId="S-1-5-21-1547161642-606747145-682003330-103759" providerId="AD"/>
      </p:ext>
    </p:extLst>
  </p:cmAuthor>
  <p:cmAuthor id="3" name="Channer, Amber (OS/OASH)" initials="CA(" lastIdx="1" clrIdx="2">
    <p:extLst>
      <p:ext uri="{19B8F6BF-5375-455C-9EA6-DF929625EA0E}">
        <p15:presenceInfo xmlns:p15="http://schemas.microsoft.com/office/powerpoint/2012/main" userId="S-1-5-21-1747495209-1248221918-2216747781-170555" providerId="AD"/>
      </p:ext>
    </p:extLst>
  </p:cmAuthor>
  <p:cmAuthor id="10" name="Rodriguez, Tami (BOP)" initials="RT(" lastIdx="38" clrIdx="9">
    <p:extLst>
      <p:ext uri="{19B8F6BF-5375-455C-9EA6-DF929625EA0E}">
        <p15:presenceInfo xmlns:p15="http://schemas.microsoft.com/office/powerpoint/2012/main" userId="S::t1rodriguez@bop.gov::ad02bd79-747f-4a8c-a6fe-0d68d923a11b" providerId="AD"/>
      </p:ext>
    </p:extLst>
  </p:cmAuthor>
  <p:cmAuthor id="4" name="Chambers, Zakiya (OS/OASH)" initials="CZ(" lastIdx="4" clrIdx="3">
    <p:extLst>
      <p:ext uri="{19B8F6BF-5375-455C-9EA6-DF929625EA0E}">
        <p15:presenceInfo xmlns:p15="http://schemas.microsoft.com/office/powerpoint/2012/main" userId="S-1-5-21-1747495209-1248221918-2216747781-164441" providerId="AD"/>
      </p:ext>
    </p:extLst>
  </p:cmAuthor>
  <p:cmAuthor id="5" name="Anderson, Whitney (OS/OASH)" initials="AW(" lastIdx="4" clrIdx="4">
    <p:extLst>
      <p:ext uri="{19B8F6BF-5375-455C-9EA6-DF929625EA0E}">
        <p15:presenceInfo xmlns:p15="http://schemas.microsoft.com/office/powerpoint/2012/main" userId="S-1-5-21-1747495209-1248221918-2216747781-227122" providerId="AD"/>
      </p:ext>
    </p:extLst>
  </p:cmAuthor>
  <p:cmAuthor id="6" name="Migliaccio-Grabill, Kate (HHS/OASH)" initials="MK(" lastIdx="2" clrIdx="5">
    <p:extLst>
      <p:ext uri="{19B8F6BF-5375-455C-9EA6-DF929625EA0E}">
        <p15:presenceInfo xmlns:p15="http://schemas.microsoft.com/office/powerpoint/2012/main" userId="S-1-5-21-1747495209-1248221918-2216747781-190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5" autoAdjust="0"/>
    <p:restoredTop sz="78652" autoAdjust="0"/>
  </p:normalViewPr>
  <p:slideViewPr>
    <p:cSldViewPr snapToGrid="0">
      <p:cViewPr varScale="1">
        <p:scale>
          <a:sx n="95" d="100"/>
          <a:sy n="95" d="100"/>
        </p:scale>
        <p:origin x="114" y="103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5" d="100"/>
          <a:sy n="95"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5333A-50CB-44C4-85CE-8CBC51CDDB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915B450-2D35-4ECB-9D27-A0CD306183E8}">
      <dgm:prSet phldrT="[Text]" custT="1"/>
      <dgm:spPr/>
      <dgm:t>
        <a:bodyPr/>
        <a:lstStyle/>
        <a:p>
          <a:pPr algn="l"/>
          <a:r>
            <a:rPr lang="en-US" sz="2700" dirty="0">
              <a:solidFill>
                <a:srgbClr val="FFFF00"/>
              </a:solidFill>
            </a:rPr>
            <a:t>40% </a:t>
          </a:r>
          <a:r>
            <a:rPr lang="en-US" sz="2500" baseline="0" dirty="0">
              <a:solidFill>
                <a:srgbClr val="FFFF00"/>
              </a:solidFill>
            </a:rPr>
            <a:t>Performance</a:t>
          </a:r>
        </a:p>
      </dgm:t>
    </dgm:pt>
    <dgm:pt modelId="{24AFDA36-9491-4CB9-B93E-2C09744C4EE6}" type="parTrans" cxnId="{D10D7207-B353-480F-983A-5B91798FDF91}">
      <dgm:prSet/>
      <dgm:spPr/>
      <dgm:t>
        <a:bodyPr/>
        <a:lstStyle/>
        <a:p>
          <a:endParaRPr lang="en-US"/>
        </a:p>
      </dgm:t>
    </dgm:pt>
    <dgm:pt modelId="{98675B4E-27A7-43C6-9788-6C77B71D1E15}" type="sibTrans" cxnId="{D10D7207-B353-480F-983A-5B91798FDF91}">
      <dgm:prSet/>
      <dgm:spPr/>
      <dgm:t>
        <a:bodyPr/>
        <a:lstStyle/>
        <a:p>
          <a:endParaRPr lang="en-US"/>
        </a:p>
      </dgm:t>
    </dgm:pt>
    <dgm:pt modelId="{2C879EE5-CC32-4E18-ADA9-575EFEAC89B4}">
      <dgm:prSet phldrT="[Text]" custT="1"/>
      <dgm:spPr/>
      <dgm:t>
        <a:bodyPr/>
        <a:lstStyle/>
        <a:p>
          <a:pPr algn="l"/>
          <a:r>
            <a:rPr lang="en-US" sz="2500" baseline="0" dirty="0">
              <a:solidFill>
                <a:srgbClr val="FFFF00"/>
              </a:solidFill>
            </a:rPr>
            <a:t>20% Education, Training, and Professional Development</a:t>
          </a:r>
        </a:p>
      </dgm:t>
    </dgm:pt>
    <dgm:pt modelId="{C2E352E2-5409-4235-8660-BD0AEE01DB77}" type="parTrans" cxnId="{FDF7AD63-329F-468C-B12A-5FB9209E21AF}">
      <dgm:prSet/>
      <dgm:spPr/>
      <dgm:t>
        <a:bodyPr/>
        <a:lstStyle/>
        <a:p>
          <a:endParaRPr lang="en-US"/>
        </a:p>
      </dgm:t>
    </dgm:pt>
    <dgm:pt modelId="{A724A5C3-067E-4EDD-82F1-696F0DA9917E}" type="sibTrans" cxnId="{FDF7AD63-329F-468C-B12A-5FB9209E21AF}">
      <dgm:prSet/>
      <dgm:spPr/>
      <dgm:t>
        <a:bodyPr/>
        <a:lstStyle/>
        <a:p>
          <a:endParaRPr lang="en-US"/>
        </a:p>
      </dgm:t>
    </dgm:pt>
    <dgm:pt modelId="{348333CB-2330-4BD2-9F73-A28C2F80A84B}">
      <dgm:prSet phldrT="[Text]" custT="1"/>
      <dgm:spPr/>
      <dgm:t>
        <a:bodyPr/>
        <a:lstStyle/>
        <a:p>
          <a:pPr algn="l"/>
          <a:r>
            <a:rPr lang="en-US" sz="2500" baseline="0" dirty="0">
              <a:solidFill>
                <a:srgbClr val="FFFF00"/>
              </a:solidFill>
            </a:rPr>
            <a:t>25% Career Progression and Potential</a:t>
          </a:r>
        </a:p>
      </dgm:t>
    </dgm:pt>
    <dgm:pt modelId="{53BF9CA9-E78A-420D-9069-44EAF56BF427}" type="parTrans" cxnId="{06307605-DEB9-43BF-BC6C-8553DBEC197A}">
      <dgm:prSet/>
      <dgm:spPr/>
      <dgm:t>
        <a:bodyPr/>
        <a:lstStyle/>
        <a:p>
          <a:endParaRPr lang="en-US"/>
        </a:p>
      </dgm:t>
    </dgm:pt>
    <dgm:pt modelId="{139D67A2-1496-41F9-8EF2-FDD27F375E1C}" type="sibTrans" cxnId="{06307605-DEB9-43BF-BC6C-8553DBEC197A}">
      <dgm:prSet/>
      <dgm:spPr/>
      <dgm:t>
        <a:bodyPr/>
        <a:lstStyle/>
        <a:p>
          <a:endParaRPr lang="en-US"/>
        </a:p>
      </dgm:t>
    </dgm:pt>
    <dgm:pt modelId="{81D5ABC1-F734-418A-90FD-1B3B8AA6D6F3}">
      <dgm:prSet custT="1"/>
      <dgm:spPr/>
      <dgm:t>
        <a:bodyPr/>
        <a:lstStyle/>
        <a:p>
          <a:r>
            <a:rPr lang="en-US" sz="1750"/>
            <a:t>COER</a:t>
          </a:r>
          <a:endParaRPr lang="en-US" sz="1750" dirty="0"/>
        </a:p>
      </dgm:t>
    </dgm:pt>
    <dgm:pt modelId="{E339D2F1-753C-49F9-BC9A-688BD1AF466C}" type="parTrans" cxnId="{EC667255-D2A0-4A61-BA14-EF2A7C009262}">
      <dgm:prSet/>
      <dgm:spPr/>
      <dgm:t>
        <a:bodyPr/>
        <a:lstStyle/>
        <a:p>
          <a:endParaRPr lang="en-US"/>
        </a:p>
      </dgm:t>
    </dgm:pt>
    <dgm:pt modelId="{1D295154-7C6F-4749-A300-9BCAB82C4D1A}" type="sibTrans" cxnId="{EC667255-D2A0-4A61-BA14-EF2A7C009262}">
      <dgm:prSet/>
      <dgm:spPr/>
      <dgm:t>
        <a:bodyPr/>
        <a:lstStyle/>
        <a:p>
          <a:endParaRPr lang="en-US"/>
        </a:p>
      </dgm:t>
    </dgm:pt>
    <dgm:pt modelId="{16C211E0-8605-4791-8CA0-13F04378B25F}">
      <dgm:prSet custT="1"/>
      <dgm:spPr/>
      <dgm:t>
        <a:bodyPr/>
        <a:lstStyle/>
        <a:p>
          <a:r>
            <a:rPr lang="en-US" sz="1750" dirty="0"/>
            <a:t>ROS</a:t>
          </a:r>
        </a:p>
      </dgm:t>
    </dgm:pt>
    <dgm:pt modelId="{07AD91B6-E162-4EF8-9EFC-FA855FF703AC}" type="parTrans" cxnId="{7E08611D-D986-40A0-A6E3-A6BFEBCE712D}">
      <dgm:prSet/>
      <dgm:spPr/>
      <dgm:t>
        <a:bodyPr/>
        <a:lstStyle/>
        <a:p>
          <a:endParaRPr lang="en-US"/>
        </a:p>
      </dgm:t>
    </dgm:pt>
    <dgm:pt modelId="{7A73A1E6-07F4-4D58-8D32-833668C0686A}" type="sibTrans" cxnId="{7E08611D-D986-40A0-A6E3-A6BFEBCE712D}">
      <dgm:prSet/>
      <dgm:spPr/>
      <dgm:t>
        <a:bodyPr/>
        <a:lstStyle/>
        <a:p>
          <a:endParaRPr lang="en-US"/>
        </a:p>
      </dgm:t>
    </dgm:pt>
    <dgm:pt modelId="{F9BE0AAB-D413-4515-9CC9-3A71CE2A552A}">
      <dgm:prSet custT="1"/>
      <dgm:spPr/>
      <dgm:t>
        <a:bodyPr/>
        <a:lstStyle/>
        <a:p>
          <a:r>
            <a:rPr lang="en-US" sz="1750" dirty="0"/>
            <a:t>Award History</a:t>
          </a:r>
        </a:p>
      </dgm:t>
    </dgm:pt>
    <dgm:pt modelId="{4E22A7F4-FE1E-4843-B0D2-44D4E5A34B87}" type="parTrans" cxnId="{0B09C485-3AC4-45B0-94E0-3E4B922C341B}">
      <dgm:prSet/>
      <dgm:spPr/>
      <dgm:t>
        <a:bodyPr/>
        <a:lstStyle/>
        <a:p>
          <a:endParaRPr lang="en-US"/>
        </a:p>
      </dgm:t>
    </dgm:pt>
    <dgm:pt modelId="{B76966C4-23E0-40C7-A59E-4C9D4A7C29CF}" type="sibTrans" cxnId="{0B09C485-3AC4-45B0-94E0-3E4B922C341B}">
      <dgm:prSet/>
      <dgm:spPr/>
      <dgm:t>
        <a:bodyPr/>
        <a:lstStyle/>
        <a:p>
          <a:endParaRPr lang="en-US"/>
        </a:p>
      </dgm:t>
    </dgm:pt>
    <dgm:pt modelId="{4930F509-EE22-49C3-8A02-93C08C1DF167}">
      <dgm:prSet custT="1"/>
      <dgm:spPr/>
      <dgm:t>
        <a:bodyPr/>
        <a:lstStyle/>
        <a:p>
          <a:r>
            <a:rPr lang="en-US" sz="1750" dirty="0"/>
            <a:t>Credentials</a:t>
          </a:r>
        </a:p>
      </dgm:t>
    </dgm:pt>
    <dgm:pt modelId="{A5C781C7-C24C-4830-8761-2A910D2B0861}" type="parTrans" cxnId="{D1090DB9-D9B7-4005-852E-4DD1F836840B}">
      <dgm:prSet/>
      <dgm:spPr/>
      <dgm:t>
        <a:bodyPr/>
        <a:lstStyle/>
        <a:p>
          <a:endParaRPr lang="en-US"/>
        </a:p>
      </dgm:t>
    </dgm:pt>
    <dgm:pt modelId="{98A0BAA3-FF68-4872-9CB5-E8747A04E776}" type="sibTrans" cxnId="{D1090DB9-D9B7-4005-852E-4DD1F836840B}">
      <dgm:prSet/>
      <dgm:spPr/>
      <dgm:t>
        <a:bodyPr/>
        <a:lstStyle/>
        <a:p>
          <a:endParaRPr lang="en-US"/>
        </a:p>
      </dgm:t>
    </dgm:pt>
    <dgm:pt modelId="{D2161D0C-2E60-4601-A204-E9F444D05F1B}">
      <dgm:prSet custT="1"/>
      <dgm:spPr/>
      <dgm:t>
        <a:bodyPr/>
        <a:lstStyle/>
        <a:p>
          <a:r>
            <a:rPr lang="en-US" sz="1750" dirty="0"/>
            <a:t>Licensure</a:t>
          </a:r>
        </a:p>
      </dgm:t>
    </dgm:pt>
    <dgm:pt modelId="{CEF01EAB-C6B8-4075-83BB-D0A26B52EDE2}" type="parTrans" cxnId="{1F248E40-CDB7-4CBB-A687-DA3E5542F37F}">
      <dgm:prSet/>
      <dgm:spPr/>
      <dgm:t>
        <a:bodyPr/>
        <a:lstStyle/>
        <a:p>
          <a:endParaRPr lang="en-US"/>
        </a:p>
      </dgm:t>
    </dgm:pt>
    <dgm:pt modelId="{E258B747-3A01-47DD-85C0-9C3A4A9BDF6F}" type="sibTrans" cxnId="{1F248E40-CDB7-4CBB-A687-DA3E5542F37F}">
      <dgm:prSet/>
      <dgm:spPr/>
      <dgm:t>
        <a:bodyPr/>
        <a:lstStyle/>
        <a:p>
          <a:endParaRPr lang="en-US"/>
        </a:p>
      </dgm:t>
    </dgm:pt>
    <dgm:pt modelId="{DD0849C9-0989-4F2F-9CB2-C42A4F03F66A}">
      <dgm:prSet custT="1"/>
      <dgm:spPr/>
      <dgm:t>
        <a:bodyPr/>
        <a:lstStyle/>
        <a:p>
          <a:r>
            <a:rPr lang="en-US" sz="1750" dirty="0"/>
            <a:t>Continuing Education</a:t>
          </a:r>
        </a:p>
      </dgm:t>
    </dgm:pt>
    <dgm:pt modelId="{12957DAB-993F-4310-B737-3BFF890D64D8}" type="parTrans" cxnId="{CDB4E8A6-A9CD-4E08-8D7C-BA5F43D56D27}">
      <dgm:prSet/>
      <dgm:spPr/>
      <dgm:t>
        <a:bodyPr/>
        <a:lstStyle/>
        <a:p>
          <a:endParaRPr lang="en-US"/>
        </a:p>
      </dgm:t>
    </dgm:pt>
    <dgm:pt modelId="{40DAC197-5DDA-4306-BEA6-0B52EEA2E11B}" type="sibTrans" cxnId="{CDB4E8A6-A9CD-4E08-8D7C-BA5F43D56D27}">
      <dgm:prSet/>
      <dgm:spPr/>
      <dgm:t>
        <a:bodyPr/>
        <a:lstStyle/>
        <a:p>
          <a:endParaRPr lang="en-US"/>
        </a:p>
      </dgm:t>
    </dgm:pt>
    <dgm:pt modelId="{05A54459-A4AC-4127-A503-354D96BA3B52}">
      <dgm:prSet custT="1"/>
      <dgm:spPr/>
      <dgm:t>
        <a:bodyPr/>
        <a:lstStyle/>
        <a:p>
          <a:r>
            <a:rPr lang="en-US" sz="1750" dirty="0"/>
            <a:t>Public Health Training &amp; Experience</a:t>
          </a:r>
        </a:p>
      </dgm:t>
    </dgm:pt>
    <dgm:pt modelId="{E1C1D799-4701-40A8-B42F-7BEEC0B57D13}" type="parTrans" cxnId="{0912BCDC-2A8F-412F-BCCB-8502312F6C5F}">
      <dgm:prSet/>
      <dgm:spPr/>
      <dgm:t>
        <a:bodyPr/>
        <a:lstStyle/>
        <a:p>
          <a:endParaRPr lang="en-US"/>
        </a:p>
      </dgm:t>
    </dgm:pt>
    <dgm:pt modelId="{56DDFDD3-2E3D-4596-82B1-92BD9CBAB914}" type="sibTrans" cxnId="{0912BCDC-2A8F-412F-BCCB-8502312F6C5F}">
      <dgm:prSet/>
      <dgm:spPr/>
      <dgm:t>
        <a:bodyPr/>
        <a:lstStyle/>
        <a:p>
          <a:endParaRPr lang="en-US"/>
        </a:p>
      </dgm:t>
    </dgm:pt>
    <dgm:pt modelId="{7F52CF11-F608-4661-BBE9-E729308B367B}">
      <dgm:prSet custT="1"/>
      <dgm:spPr/>
      <dgm:t>
        <a:bodyPr/>
        <a:lstStyle/>
        <a:p>
          <a:r>
            <a:rPr lang="en-US" sz="1750" dirty="0"/>
            <a:t>Mission Priority</a:t>
          </a:r>
        </a:p>
      </dgm:t>
    </dgm:pt>
    <dgm:pt modelId="{D95CBEA6-1212-4DEF-B650-F935DA0CC25E}" type="parTrans" cxnId="{965C908B-034E-4A89-BD95-7478440A9D04}">
      <dgm:prSet/>
      <dgm:spPr/>
      <dgm:t>
        <a:bodyPr/>
        <a:lstStyle/>
        <a:p>
          <a:endParaRPr lang="en-US"/>
        </a:p>
      </dgm:t>
    </dgm:pt>
    <dgm:pt modelId="{B63FFF91-14FC-4861-AAF7-BCAB4325E46B}" type="sibTrans" cxnId="{965C908B-034E-4A89-BD95-7478440A9D04}">
      <dgm:prSet/>
      <dgm:spPr/>
      <dgm:t>
        <a:bodyPr/>
        <a:lstStyle/>
        <a:p>
          <a:endParaRPr lang="en-US"/>
        </a:p>
      </dgm:t>
    </dgm:pt>
    <dgm:pt modelId="{EE9943E5-C373-420C-8F94-614E4B24AA9A}">
      <dgm:prSet custT="1"/>
      <dgm:spPr/>
      <dgm:t>
        <a:bodyPr/>
        <a:lstStyle/>
        <a:p>
          <a:r>
            <a:rPr lang="en-US" sz="1750" dirty="0"/>
            <a:t>Billet Level, Assignments</a:t>
          </a:r>
        </a:p>
      </dgm:t>
    </dgm:pt>
    <dgm:pt modelId="{8B993DDA-6614-4A69-AE86-F39BC36E32C1}" type="parTrans" cxnId="{75D79379-7541-4ADE-9BE1-31D98D539C8F}">
      <dgm:prSet/>
      <dgm:spPr/>
      <dgm:t>
        <a:bodyPr/>
        <a:lstStyle/>
        <a:p>
          <a:endParaRPr lang="en-US"/>
        </a:p>
      </dgm:t>
    </dgm:pt>
    <dgm:pt modelId="{FC881DD2-E300-433B-A5DC-2A098C996F32}" type="sibTrans" cxnId="{75D79379-7541-4ADE-9BE1-31D98D539C8F}">
      <dgm:prSet/>
      <dgm:spPr/>
      <dgm:t>
        <a:bodyPr/>
        <a:lstStyle/>
        <a:p>
          <a:endParaRPr lang="en-US"/>
        </a:p>
      </dgm:t>
    </dgm:pt>
    <dgm:pt modelId="{D197C36F-FEC6-444E-BE60-E799E91CA16A}">
      <dgm:prSet custT="1"/>
      <dgm:spPr/>
      <dgm:t>
        <a:bodyPr/>
        <a:lstStyle/>
        <a:p>
          <a:r>
            <a:rPr lang="en-US" sz="1750" dirty="0"/>
            <a:t>Mobility</a:t>
          </a:r>
        </a:p>
      </dgm:t>
    </dgm:pt>
    <dgm:pt modelId="{E578676B-4128-4654-BCF5-D6BF52C79507}" type="parTrans" cxnId="{380C7656-0EB9-4757-9946-4F33A2154DD7}">
      <dgm:prSet/>
      <dgm:spPr/>
      <dgm:t>
        <a:bodyPr/>
        <a:lstStyle/>
        <a:p>
          <a:endParaRPr lang="en-US"/>
        </a:p>
      </dgm:t>
    </dgm:pt>
    <dgm:pt modelId="{3BB66888-1148-4A32-9CCC-DD898F34DE75}" type="sibTrans" cxnId="{380C7656-0EB9-4757-9946-4F33A2154DD7}">
      <dgm:prSet/>
      <dgm:spPr/>
      <dgm:t>
        <a:bodyPr/>
        <a:lstStyle/>
        <a:p>
          <a:endParaRPr lang="en-US"/>
        </a:p>
      </dgm:t>
    </dgm:pt>
    <dgm:pt modelId="{5EA88B54-28ED-44E0-9798-CE870B2D3378}">
      <dgm:prSet custT="1"/>
      <dgm:spPr/>
      <dgm:t>
        <a:bodyPr/>
        <a:lstStyle/>
        <a:p>
          <a:r>
            <a:rPr lang="en-US" sz="1750"/>
            <a:t>Collateral Duties</a:t>
          </a:r>
          <a:endParaRPr lang="en-US" sz="1750" dirty="0"/>
        </a:p>
      </dgm:t>
    </dgm:pt>
    <dgm:pt modelId="{C9EB678F-CFC5-488F-971B-701A23CB3E18}" type="parTrans" cxnId="{094B975D-6742-4073-9D0C-9C71D0B3511D}">
      <dgm:prSet/>
      <dgm:spPr/>
      <dgm:t>
        <a:bodyPr/>
        <a:lstStyle/>
        <a:p>
          <a:endParaRPr lang="en-US"/>
        </a:p>
      </dgm:t>
    </dgm:pt>
    <dgm:pt modelId="{13AF7A94-F538-47CB-BC48-F139AE5ABE7B}" type="sibTrans" cxnId="{094B975D-6742-4073-9D0C-9C71D0B3511D}">
      <dgm:prSet/>
      <dgm:spPr/>
      <dgm:t>
        <a:bodyPr/>
        <a:lstStyle/>
        <a:p>
          <a:endParaRPr lang="en-US"/>
        </a:p>
      </dgm:t>
    </dgm:pt>
    <dgm:pt modelId="{2B23107A-1A30-44AF-B881-3720D1A534E6}">
      <dgm:prSet custT="1"/>
      <dgm:spPr/>
      <dgm:t>
        <a:bodyPr/>
        <a:lstStyle/>
        <a:p>
          <a:pPr algn="l"/>
          <a:r>
            <a:rPr lang="en-US" sz="2500" baseline="0" dirty="0">
              <a:solidFill>
                <a:srgbClr val="FFFF00"/>
              </a:solidFill>
            </a:rPr>
            <a:t>15% Professional contributions, basic level of force readiness history, and service to the PHS Commissioned Corps (Officership)</a:t>
          </a:r>
        </a:p>
      </dgm:t>
    </dgm:pt>
    <dgm:pt modelId="{A55FA0F0-8AB8-4C54-AEB9-EA2C97E100D7}" type="parTrans" cxnId="{B90BFC4D-B9FD-4C71-82B9-78382157DA54}">
      <dgm:prSet/>
      <dgm:spPr/>
      <dgm:t>
        <a:bodyPr/>
        <a:lstStyle/>
        <a:p>
          <a:endParaRPr lang="en-US"/>
        </a:p>
      </dgm:t>
    </dgm:pt>
    <dgm:pt modelId="{36EEAE69-E6C3-480A-A90C-BB2583910CBA}" type="sibTrans" cxnId="{B90BFC4D-B9FD-4C71-82B9-78382157DA54}">
      <dgm:prSet/>
      <dgm:spPr/>
      <dgm:t>
        <a:bodyPr/>
        <a:lstStyle/>
        <a:p>
          <a:endParaRPr lang="en-US"/>
        </a:p>
      </dgm:t>
    </dgm:pt>
    <dgm:pt modelId="{59FBB814-6B22-4298-BAE6-DC2DEBBA036F}">
      <dgm:prSet custT="1"/>
      <dgm:spPr/>
      <dgm:t>
        <a:bodyPr/>
        <a:lstStyle/>
        <a:p>
          <a:r>
            <a:rPr lang="en-US" sz="1750" dirty="0"/>
            <a:t>Honor/Integrity/Duty</a:t>
          </a:r>
        </a:p>
      </dgm:t>
    </dgm:pt>
    <dgm:pt modelId="{A74B0AC8-C8FD-41FC-BE5D-FAB9A284EC3B}" type="parTrans" cxnId="{0114EC46-5E6E-4FB2-89B4-8D6A22120CAA}">
      <dgm:prSet/>
      <dgm:spPr/>
      <dgm:t>
        <a:bodyPr/>
        <a:lstStyle/>
        <a:p>
          <a:endParaRPr lang="en-US"/>
        </a:p>
      </dgm:t>
    </dgm:pt>
    <dgm:pt modelId="{0E32B365-DF1C-4471-B56D-EF7CD23DEB1F}" type="sibTrans" cxnId="{0114EC46-5E6E-4FB2-89B4-8D6A22120CAA}">
      <dgm:prSet/>
      <dgm:spPr/>
      <dgm:t>
        <a:bodyPr/>
        <a:lstStyle/>
        <a:p>
          <a:endParaRPr lang="en-US"/>
        </a:p>
      </dgm:t>
    </dgm:pt>
    <dgm:pt modelId="{D83B2DFC-4F9C-44E0-9D3C-3D165A0B9628}">
      <dgm:prSet custT="1"/>
      <dgm:spPr/>
      <dgm:t>
        <a:bodyPr/>
        <a:lstStyle/>
        <a:p>
          <a:r>
            <a:rPr lang="en-US" sz="1750" dirty="0"/>
            <a:t>Other PHS/Professional Contributions</a:t>
          </a:r>
        </a:p>
      </dgm:t>
    </dgm:pt>
    <dgm:pt modelId="{11A87082-3AE8-4B4E-9AF0-FFD5F22CF628}" type="parTrans" cxnId="{6F943CB6-E9D2-4DCE-9F3D-E746079110B7}">
      <dgm:prSet/>
      <dgm:spPr/>
      <dgm:t>
        <a:bodyPr/>
        <a:lstStyle/>
        <a:p>
          <a:endParaRPr lang="en-US"/>
        </a:p>
      </dgm:t>
    </dgm:pt>
    <dgm:pt modelId="{343CC69B-F01E-4A72-9BD9-CD0CDC7D125C}" type="sibTrans" cxnId="{6F943CB6-E9D2-4DCE-9F3D-E746079110B7}">
      <dgm:prSet/>
      <dgm:spPr/>
      <dgm:t>
        <a:bodyPr/>
        <a:lstStyle/>
        <a:p>
          <a:endParaRPr lang="en-US"/>
        </a:p>
      </dgm:t>
    </dgm:pt>
    <dgm:pt modelId="{91AD1344-092D-4E12-88B2-FE932E80B007}">
      <dgm:prSet custT="1"/>
      <dgm:spPr/>
      <dgm:t>
        <a:bodyPr/>
        <a:lstStyle/>
        <a:p>
          <a:r>
            <a:rPr lang="en-US" sz="1750"/>
            <a:t>Presentations and Outreach</a:t>
          </a:r>
          <a:endParaRPr lang="en-US" sz="1750" dirty="0"/>
        </a:p>
      </dgm:t>
    </dgm:pt>
    <dgm:pt modelId="{37DEE835-8FBD-4C7E-8246-5130334CAB2C}" type="parTrans" cxnId="{C8BD7674-8ED5-42CA-96ED-3B3FB7A1FE3A}">
      <dgm:prSet/>
      <dgm:spPr/>
      <dgm:t>
        <a:bodyPr/>
        <a:lstStyle/>
        <a:p>
          <a:endParaRPr lang="en-US"/>
        </a:p>
      </dgm:t>
    </dgm:pt>
    <dgm:pt modelId="{218CB891-35B2-47CC-8E3F-24A030789D21}" type="sibTrans" cxnId="{C8BD7674-8ED5-42CA-96ED-3B3FB7A1FE3A}">
      <dgm:prSet/>
      <dgm:spPr/>
      <dgm:t>
        <a:bodyPr/>
        <a:lstStyle/>
        <a:p>
          <a:endParaRPr lang="en-US"/>
        </a:p>
      </dgm:t>
    </dgm:pt>
    <dgm:pt modelId="{F9B74EEC-B849-4C70-B664-7D99531CBA36}" type="pres">
      <dgm:prSet presAssocID="{26E5333A-50CB-44C4-85CE-8CBC51CDDBF4}" presName="Name0" presStyleCnt="0">
        <dgm:presLayoutVars>
          <dgm:dir/>
          <dgm:animLvl val="lvl"/>
          <dgm:resizeHandles val="exact"/>
        </dgm:presLayoutVars>
      </dgm:prSet>
      <dgm:spPr/>
    </dgm:pt>
    <dgm:pt modelId="{6A13FA65-4A39-41AB-92CD-A352A9A14FA6}" type="pres">
      <dgm:prSet presAssocID="{B915B450-2D35-4ECB-9D27-A0CD306183E8}" presName="linNode" presStyleCnt="0"/>
      <dgm:spPr/>
    </dgm:pt>
    <dgm:pt modelId="{B0AE2D0C-0416-4A19-9171-FB41800A1059}" type="pres">
      <dgm:prSet presAssocID="{B915B450-2D35-4ECB-9D27-A0CD306183E8}" presName="parentText" presStyleLbl="node1" presStyleIdx="0" presStyleCnt="4" custScaleX="138463" custScaleY="56847">
        <dgm:presLayoutVars>
          <dgm:chMax val="1"/>
          <dgm:bulletEnabled val="1"/>
        </dgm:presLayoutVars>
      </dgm:prSet>
      <dgm:spPr/>
    </dgm:pt>
    <dgm:pt modelId="{1D047978-E75C-4E07-A354-0CDB0977A04A}" type="pres">
      <dgm:prSet presAssocID="{B915B450-2D35-4ECB-9D27-A0CD306183E8}" presName="descendantText" presStyleLbl="alignAccFollowNode1" presStyleIdx="0" presStyleCnt="4" custScaleX="62666" custScaleY="67425" custLinFactNeighborX="1346" custLinFactNeighborY="0">
        <dgm:presLayoutVars>
          <dgm:bulletEnabled val="1"/>
        </dgm:presLayoutVars>
      </dgm:prSet>
      <dgm:spPr/>
    </dgm:pt>
    <dgm:pt modelId="{F1295B6C-9FAF-4723-A2EE-4DF35E6CEF1F}" type="pres">
      <dgm:prSet presAssocID="{98675B4E-27A7-43C6-9788-6C77B71D1E15}" presName="sp" presStyleCnt="0"/>
      <dgm:spPr/>
    </dgm:pt>
    <dgm:pt modelId="{3B81B459-DE43-4821-9EDF-7C19AAD75CB4}" type="pres">
      <dgm:prSet presAssocID="{2C879EE5-CC32-4E18-ADA9-575EFEAC89B4}" presName="linNode" presStyleCnt="0"/>
      <dgm:spPr/>
    </dgm:pt>
    <dgm:pt modelId="{3EAC0BA7-8ADE-408F-B19A-EC3CBAB7B2DA}" type="pres">
      <dgm:prSet presAssocID="{2C879EE5-CC32-4E18-ADA9-575EFEAC89B4}" presName="parentText" presStyleLbl="node1" presStyleIdx="1" presStyleCnt="4" custScaleX="138463" custScaleY="79947" custLinFactNeighborX="152" custLinFactNeighborY="-3243">
        <dgm:presLayoutVars>
          <dgm:chMax val="1"/>
          <dgm:bulletEnabled val="1"/>
        </dgm:presLayoutVars>
      </dgm:prSet>
      <dgm:spPr/>
    </dgm:pt>
    <dgm:pt modelId="{8D7229A3-82BE-4E42-99F4-C0AE874E327F}" type="pres">
      <dgm:prSet presAssocID="{2C879EE5-CC32-4E18-ADA9-575EFEAC89B4}" presName="descendantText" presStyleLbl="alignAccFollowNode1" presStyleIdx="1" presStyleCnt="4" custScaleX="62666" custLinFactNeighborX="1615" custLinFactNeighborY="-2578">
        <dgm:presLayoutVars>
          <dgm:bulletEnabled val="1"/>
        </dgm:presLayoutVars>
      </dgm:prSet>
      <dgm:spPr/>
    </dgm:pt>
    <dgm:pt modelId="{51D130EE-CD2A-4C99-BDF7-CDD54C9B0090}" type="pres">
      <dgm:prSet presAssocID="{A724A5C3-067E-4EDD-82F1-696F0DA9917E}" presName="sp" presStyleCnt="0"/>
      <dgm:spPr/>
    </dgm:pt>
    <dgm:pt modelId="{1A0D0266-C160-4D25-BA95-07498BD44BC3}" type="pres">
      <dgm:prSet presAssocID="{348333CB-2330-4BD2-9F73-A28C2F80A84B}" presName="linNode" presStyleCnt="0"/>
      <dgm:spPr/>
    </dgm:pt>
    <dgm:pt modelId="{671198AB-E700-4299-835F-05F22469068F}" type="pres">
      <dgm:prSet presAssocID="{348333CB-2330-4BD2-9F73-A28C2F80A84B}" presName="parentText" presStyleLbl="node1" presStyleIdx="2" presStyleCnt="4" custScaleX="138682" custScaleY="79453" custLinFactNeighborX="-454" custLinFactNeighborY="-5500">
        <dgm:presLayoutVars>
          <dgm:chMax val="1"/>
          <dgm:bulletEnabled val="1"/>
        </dgm:presLayoutVars>
      </dgm:prSet>
      <dgm:spPr/>
    </dgm:pt>
    <dgm:pt modelId="{F243EB95-0628-4CA1-9B7E-3CF1FC6FBE88}" type="pres">
      <dgm:prSet presAssocID="{348333CB-2330-4BD2-9F73-A28C2F80A84B}" presName="descendantText" presStyleLbl="alignAccFollowNode1" presStyleIdx="2" presStyleCnt="4" custScaleX="62666" custScaleY="96652" custLinFactNeighborX="808" custLinFactNeighborY="-4066">
        <dgm:presLayoutVars>
          <dgm:bulletEnabled val="1"/>
        </dgm:presLayoutVars>
      </dgm:prSet>
      <dgm:spPr/>
    </dgm:pt>
    <dgm:pt modelId="{ACD12BCA-763A-4D02-98C7-82B0682A4591}" type="pres">
      <dgm:prSet presAssocID="{139D67A2-1496-41F9-8EF2-FDD27F375E1C}" presName="sp" presStyleCnt="0"/>
      <dgm:spPr/>
    </dgm:pt>
    <dgm:pt modelId="{229AC15C-1793-4FFB-AEBD-901399180FED}" type="pres">
      <dgm:prSet presAssocID="{2B23107A-1A30-44AF-B881-3720D1A534E6}" presName="linNode" presStyleCnt="0"/>
      <dgm:spPr/>
    </dgm:pt>
    <dgm:pt modelId="{8C34C752-7209-4120-A4EF-E34F4A8F4349}" type="pres">
      <dgm:prSet presAssocID="{2B23107A-1A30-44AF-B881-3720D1A534E6}" presName="parentText" presStyleLbl="node1" presStyleIdx="3" presStyleCnt="4" custScaleX="140004" custScaleY="108304" custLinFactNeighborX="-606" custLinFactNeighborY="-6731">
        <dgm:presLayoutVars>
          <dgm:chMax val="1"/>
          <dgm:bulletEnabled val="1"/>
        </dgm:presLayoutVars>
      </dgm:prSet>
      <dgm:spPr/>
    </dgm:pt>
    <dgm:pt modelId="{F3822903-C1C2-4690-8745-3DA762B9EF41}" type="pres">
      <dgm:prSet presAssocID="{2B23107A-1A30-44AF-B881-3720D1A534E6}" presName="descendantText" presStyleLbl="alignAccFollowNode1" presStyleIdx="3" presStyleCnt="4" custScaleX="62666" custScaleY="125523" custLinFactNeighborX="0" custLinFactNeighborY="-7479">
        <dgm:presLayoutVars>
          <dgm:bulletEnabled val="1"/>
        </dgm:presLayoutVars>
      </dgm:prSet>
      <dgm:spPr/>
    </dgm:pt>
  </dgm:ptLst>
  <dgm:cxnLst>
    <dgm:cxn modelId="{55BD5501-24D3-4BBF-8A88-67E6459669EE}" type="presOf" srcId="{59FBB814-6B22-4298-BAE6-DC2DEBBA036F}" destId="{F3822903-C1C2-4690-8745-3DA762B9EF41}" srcOrd="0" destOrd="0" presId="urn:microsoft.com/office/officeart/2005/8/layout/vList5"/>
    <dgm:cxn modelId="{06307605-DEB9-43BF-BC6C-8553DBEC197A}" srcId="{26E5333A-50CB-44C4-85CE-8CBC51CDDBF4}" destId="{348333CB-2330-4BD2-9F73-A28C2F80A84B}" srcOrd="2" destOrd="0" parTransId="{53BF9CA9-E78A-420D-9069-44EAF56BF427}" sibTransId="{139D67A2-1496-41F9-8EF2-FDD27F375E1C}"/>
    <dgm:cxn modelId="{D10D7207-B353-480F-983A-5B91798FDF91}" srcId="{26E5333A-50CB-44C4-85CE-8CBC51CDDBF4}" destId="{B915B450-2D35-4ECB-9D27-A0CD306183E8}" srcOrd="0" destOrd="0" parTransId="{24AFDA36-9491-4CB9-B93E-2C09744C4EE6}" sibTransId="{98675B4E-27A7-43C6-9788-6C77B71D1E15}"/>
    <dgm:cxn modelId="{7E08611D-D986-40A0-A6E3-A6BFEBCE712D}" srcId="{B915B450-2D35-4ECB-9D27-A0CD306183E8}" destId="{16C211E0-8605-4791-8CA0-13F04378B25F}" srcOrd="1" destOrd="0" parTransId="{07AD91B6-E162-4EF8-9EFC-FA855FF703AC}" sibTransId="{7A73A1E6-07F4-4D58-8D32-833668C0686A}"/>
    <dgm:cxn modelId="{25BD0420-5E92-411F-91C4-AE256C2B9CDC}" type="presOf" srcId="{26E5333A-50CB-44C4-85CE-8CBC51CDDBF4}" destId="{F9B74EEC-B849-4C70-B664-7D99531CBA36}" srcOrd="0" destOrd="0" presId="urn:microsoft.com/office/officeart/2005/8/layout/vList5"/>
    <dgm:cxn modelId="{8E790C34-4B48-40BE-9BDC-0CB698F6CD34}" type="presOf" srcId="{7F52CF11-F608-4661-BBE9-E729308B367B}" destId="{F243EB95-0628-4CA1-9B7E-3CF1FC6FBE88}" srcOrd="0" destOrd="0" presId="urn:microsoft.com/office/officeart/2005/8/layout/vList5"/>
    <dgm:cxn modelId="{1F248E40-CDB7-4CBB-A687-DA3E5542F37F}" srcId="{2C879EE5-CC32-4E18-ADA9-575EFEAC89B4}" destId="{D2161D0C-2E60-4601-A204-E9F444D05F1B}" srcOrd="1" destOrd="0" parTransId="{CEF01EAB-C6B8-4075-83BB-D0A26B52EDE2}" sibTransId="{E258B747-3A01-47DD-85C0-9C3A4A9BDF6F}"/>
    <dgm:cxn modelId="{094B975D-6742-4073-9D0C-9C71D0B3511D}" srcId="{348333CB-2330-4BD2-9F73-A28C2F80A84B}" destId="{5EA88B54-28ED-44E0-9798-CE870B2D3378}" srcOrd="3" destOrd="0" parTransId="{C9EB678F-CFC5-488F-971B-701A23CB3E18}" sibTransId="{13AF7A94-F538-47CB-BC48-F139AE5ABE7B}"/>
    <dgm:cxn modelId="{FDF7AD63-329F-468C-B12A-5FB9209E21AF}" srcId="{26E5333A-50CB-44C4-85CE-8CBC51CDDBF4}" destId="{2C879EE5-CC32-4E18-ADA9-575EFEAC89B4}" srcOrd="1" destOrd="0" parTransId="{C2E352E2-5409-4235-8660-BD0AEE01DB77}" sibTransId="{A724A5C3-067E-4EDD-82F1-696F0DA9917E}"/>
    <dgm:cxn modelId="{CC1D8745-0EA3-4317-BABB-7FFD8B5F3AD7}" type="presOf" srcId="{EE9943E5-C373-420C-8F94-614E4B24AA9A}" destId="{F243EB95-0628-4CA1-9B7E-3CF1FC6FBE88}" srcOrd="0" destOrd="1" presId="urn:microsoft.com/office/officeart/2005/8/layout/vList5"/>
    <dgm:cxn modelId="{3567A146-2176-4F63-B731-FB1C519ADC4D}" type="presOf" srcId="{B915B450-2D35-4ECB-9D27-A0CD306183E8}" destId="{B0AE2D0C-0416-4A19-9171-FB41800A1059}" srcOrd="0" destOrd="0" presId="urn:microsoft.com/office/officeart/2005/8/layout/vList5"/>
    <dgm:cxn modelId="{5A3DE766-1F1C-4276-A12E-25AE50B76753}" type="presOf" srcId="{2C879EE5-CC32-4E18-ADA9-575EFEAC89B4}" destId="{3EAC0BA7-8ADE-408F-B19A-EC3CBAB7B2DA}" srcOrd="0" destOrd="0" presId="urn:microsoft.com/office/officeart/2005/8/layout/vList5"/>
    <dgm:cxn modelId="{0114EC46-5E6E-4FB2-89B4-8D6A22120CAA}" srcId="{2B23107A-1A30-44AF-B881-3720D1A534E6}" destId="{59FBB814-6B22-4298-BAE6-DC2DEBBA036F}" srcOrd="0" destOrd="0" parTransId="{A74B0AC8-C8FD-41FC-BE5D-FAB9A284EC3B}" sibTransId="{0E32B365-DF1C-4471-B56D-EF7CD23DEB1F}"/>
    <dgm:cxn modelId="{DD19686C-6B3C-4428-AEDB-1EC29D8E2423}" type="presOf" srcId="{D2161D0C-2E60-4601-A204-E9F444D05F1B}" destId="{8D7229A3-82BE-4E42-99F4-C0AE874E327F}" srcOrd="0" destOrd="1" presId="urn:microsoft.com/office/officeart/2005/8/layout/vList5"/>
    <dgm:cxn modelId="{02BF6E4D-AFEF-4A9F-9590-1482C5C10D8A}" type="presOf" srcId="{16C211E0-8605-4791-8CA0-13F04378B25F}" destId="{1D047978-E75C-4E07-A354-0CDB0977A04A}" srcOrd="0" destOrd="1" presId="urn:microsoft.com/office/officeart/2005/8/layout/vList5"/>
    <dgm:cxn modelId="{B90BFC4D-B9FD-4C71-82B9-78382157DA54}" srcId="{26E5333A-50CB-44C4-85CE-8CBC51CDDBF4}" destId="{2B23107A-1A30-44AF-B881-3720D1A534E6}" srcOrd="3" destOrd="0" parTransId="{A55FA0F0-8AB8-4C54-AEB9-EA2C97E100D7}" sibTransId="{36EEAE69-E6C3-480A-A90C-BB2583910CBA}"/>
    <dgm:cxn modelId="{95C16E4F-BA1B-4163-9A06-0CDFE0646C76}" type="presOf" srcId="{D83B2DFC-4F9C-44E0-9D3C-3D165A0B9628}" destId="{F3822903-C1C2-4690-8745-3DA762B9EF41}" srcOrd="0" destOrd="1" presId="urn:microsoft.com/office/officeart/2005/8/layout/vList5"/>
    <dgm:cxn modelId="{C8BD7674-8ED5-42CA-96ED-3B3FB7A1FE3A}" srcId="{2B23107A-1A30-44AF-B881-3720D1A534E6}" destId="{91AD1344-092D-4E12-88B2-FE932E80B007}" srcOrd="2" destOrd="0" parTransId="{37DEE835-8FBD-4C7E-8246-5130334CAB2C}" sibTransId="{218CB891-35B2-47CC-8E3F-24A030789D21}"/>
    <dgm:cxn modelId="{FFEDEE54-225E-44CD-8FE5-9DD1C8245623}" type="presOf" srcId="{2B23107A-1A30-44AF-B881-3720D1A534E6}" destId="{8C34C752-7209-4120-A4EF-E34F4A8F4349}" srcOrd="0" destOrd="0" presId="urn:microsoft.com/office/officeart/2005/8/layout/vList5"/>
    <dgm:cxn modelId="{EC667255-D2A0-4A61-BA14-EF2A7C009262}" srcId="{B915B450-2D35-4ECB-9D27-A0CD306183E8}" destId="{81D5ABC1-F734-418A-90FD-1B3B8AA6D6F3}" srcOrd="0" destOrd="0" parTransId="{E339D2F1-753C-49F9-BC9A-688BD1AF466C}" sibTransId="{1D295154-7C6F-4749-A300-9BCAB82C4D1A}"/>
    <dgm:cxn modelId="{380C7656-0EB9-4757-9946-4F33A2154DD7}" srcId="{348333CB-2330-4BD2-9F73-A28C2F80A84B}" destId="{D197C36F-FEC6-444E-BE60-E799E91CA16A}" srcOrd="2" destOrd="0" parTransId="{E578676B-4128-4654-BCF5-D6BF52C79507}" sibTransId="{3BB66888-1148-4A32-9CCC-DD898F34DE75}"/>
    <dgm:cxn modelId="{F34BB876-ACF3-4729-8D33-3EF1647FAE74}" type="presOf" srcId="{D197C36F-FEC6-444E-BE60-E799E91CA16A}" destId="{F243EB95-0628-4CA1-9B7E-3CF1FC6FBE88}" srcOrd="0" destOrd="2" presId="urn:microsoft.com/office/officeart/2005/8/layout/vList5"/>
    <dgm:cxn modelId="{75D79379-7541-4ADE-9BE1-31D98D539C8F}" srcId="{348333CB-2330-4BD2-9F73-A28C2F80A84B}" destId="{EE9943E5-C373-420C-8F94-614E4B24AA9A}" srcOrd="1" destOrd="0" parTransId="{8B993DDA-6614-4A69-AE86-F39BC36E32C1}" sibTransId="{FC881DD2-E300-433B-A5DC-2A098C996F32}"/>
    <dgm:cxn modelId="{99B7C87D-59A9-4AA0-991B-D29A268A96D8}" type="presOf" srcId="{F9BE0AAB-D413-4515-9CC9-3A71CE2A552A}" destId="{1D047978-E75C-4E07-A354-0CDB0977A04A}" srcOrd="0" destOrd="2" presId="urn:microsoft.com/office/officeart/2005/8/layout/vList5"/>
    <dgm:cxn modelId="{EBFCC285-7356-4933-998B-AC7F963A6ABA}" type="presOf" srcId="{81D5ABC1-F734-418A-90FD-1B3B8AA6D6F3}" destId="{1D047978-E75C-4E07-A354-0CDB0977A04A}" srcOrd="0" destOrd="0" presId="urn:microsoft.com/office/officeart/2005/8/layout/vList5"/>
    <dgm:cxn modelId="{0B09C485-3AC4-45B0-94E0-3E4B922C341B}" srcId="{B915B450-2D35-4ECB-9D27-A0CD306183E8}" destId="{F9BE0AAB-D413-4515-9CC9-3A71CE2A552A}" srcOrd="2" destOrd="0" parTransId="{4E22A7F4-FE1E-4843-B0D2-44D4E5A34B87}" sibTransId="{B76966C4-23E0-40C7-A59E-4C9D4A7C29CF}"/>
    <dgm:cxn modelId="{965C908B-034E-4A89-BD95-7478440A9D04}" srcId="{348333CB-2330-4BD2-9F73-A28C2F80A84B}" destId="{7F52CF11-F608-4661-BBE9-E729308B367B}" srcOrd="0" destOrd="0" parTransId="{D95CBEA6-1212-4DEF-B650-F935DA0CC25E}" sibTransId="{B63FFF91-14FC-4861-AAF7-BCAB4325E46B}"/>
    <dgm:cxn modelId="{918B8CA1-1AAD-400D-80DF-7104FE1E35C1}" type="presOf" srcId="{4930F509-EE22-49C3-8A02-93C08C1DF167}" destId="{8D7229A3-82BE-4E42-99F4-C0AE874E327F}" srcOrd="0" destOrd="0" presId="urn:microsoft.com/office/officeart/2005/8/layout/vList5"/>
    <dgm:cxn modelId="{CDB4E8A6-A9CD-4E08-8D7C-BA5F43D56D27}" srcId="{2C879EE5-CC32-4E18-ADA9-575EFEAC89B4}" destId="{DD0849C9-0989-4F2F-9CB2-C42A4F03F66A}" srcOrd="2" destOrd="0" parTransId="{12957DAB-993F-4310-B737-3BFF890D64D8}" sibTransId="{40DAC197-5DDA-4306-BEA6-0B52EEA2E11B}"/>
    <dgm:cxn modelId="{6F943CB6-E9D2-4DCE-9F3D-E746079110B7}" srcId="{2B23107A-1A30-44AF-B881-3720D1A534E6}" destId="{D83B2DFC-4F9C-44E0-9D3C-3D165A0B9628}" srcOrd="1" destOrd="0" parTransId="{11A87082-3AE8-4B4E-9AF0-FFD5F22CF628}" sibTransId="{343CC69B-F01E-4A72-9BD9-CD0CDC7D125C}"/>
    <dgm:cxn modelId="{D1090DB9-D9B7-4005-852E-4DD1F836840B}" srcId="{2C879EE5-CC32-4E18-ADA9-575EFEAC89B4}" destId="{4930F509-EE22-49C3-8A02-93C08C1DF167}" srcOrd="0" destOrd="0" parTransId="{A5C781C7-C24C-4830-8761-2A910D2B0861}" sibTransId="{98A0BAA3-FF68-4872-9CB5-E8747A04E776}"/>
    <dgm:cxn modelId="{34C023B9-BE23-4A79-977F-C32E6E4BCD0F}" type="presOf" srcId="{348333CB-2330-4BD2-9F73-A28C2F80A84B}" destId="{671198AB-E700-4299-835F-05F22469068F}" srcOrd="0" destOrd="0" presId="urn:microsoft.com/office/officeart/2005/8/layout/vList5"/>
    <dgm:cxn modelId="{900097BC-BE9E-48A4-81DE-410B9E8A097F}" type="presOf" srcId="{05A54459-A4AC-4127-A503-354D96BA3B52}" destId="{8D7229A3-82BE-4E42-99F4-C0AE874E327F}" srcOrd="0" destOrd="3" presId="urn:microsoft.com/office/officeart/2005/8/layout/vList5"/>
    <dgm:cxn modelId="{0912BCDC-2A8F-412F-BCCB-8502312F6C5F}" srcId="{2C879EE5-CC32-4E18-ADA9-575EFEAC89B4}" destId="{05A54459-A4AC-4127-A503-354D96BA3B52}" srcOrd="3" destOrd="0" parTransId="{E1C1D799-4701-40A8-B42F-7BEEC0B57D13}" sibTransId="{56DDFDD3-2E3D-4596-82B1-92BD9CBAB914}"/>
    <dgm:cxn modelId="{F4F111E3-18BF-4CDC-9C01-F32747893A43}" type="presOf" srcId="{5EA88B54-28ED-44E0-9798-CE870B2D3378}" destId="{F243EB95-0628-4CA1-9B7E-3CF1FC6FBE88}" srcOrd="0" destOrd="3" presId="urn:microsoft.com/office/officeart/2005/8/layout/vList5"/>
    <dgm:cxn modelId="{FBF138E8-B8F2-4751-8FA3-373898511231}" type="presOf" srcId="{91AD1344-092D-4E12-88B2-FE932E80B007}" destId="{F3822903-C1C2-4690-8745-3DA762B9EF41}" srcOrd="0" destOrd="2" presId="urn:microsoft.com/office/officeart/2005/8/layout/vList5"/>
    <dgm:cxn modelId="{0465BFFD-4B60-4972-94E5-4EB2B2F55249}" type="presOf" srcId="{DD0849C9-0989-4F2F-9CB2-C42A4F03F66A}" destId="{8D7229A3-82BE-4E42-99F4-C0AE874E327F}" srcOrd="0" destOrd="2" presId="urn:microsoft.com/office/officeart/2005/8/layout/vList5"/>
    <dgm:cxn modelId="{DFAEF98C-B6D3-410D-B214-7AC3A969BBA3}" type="presParOf" srcId="{F9B74EEC-B849-4C70-B664-7D99531CBA36}" destId="{6A13FA65-4A39-41AB-92CD-A352A9A14FA6}" srcOrd="0" destOrd="0" presId="urn:microsoft.com/office/officeart/2005/8/layout/vList5"/>
    <dgm:cxn modelId="{7540655D-5B35-43C2-B604-EC99F813C666}" type="presParOf" srcId="{6A13FA65-4A39-41AB-92CD-A352A9A14FA6}" destId="{B0AE2D0C-0416-4A19-9171-FB41800A1059}" srcOrd="0" destOrd="0" presId="urn:microsoft.com/office/officeart/2005/8/layout/vList5"/>
    <dgm:cxn modelId="{770945BF-BFB3-4C97-AF97-C8AFF5907058}" type="presParOf" srcId="{6A13FA65-4A39-41AB-92CD-A352A9A14FA6}" destId="{1D047978-E75C-4E07-A354-0CDB0977A04A}" srcOrd="1" destOrd="0" presId="urn:microsoft.com/office/officeart/2005/8/layout/vList5"/>
    <dgm:cxn modelId="{95B0F02B-A21F-4295-8A80-F5B754FF5A21}" type="presParOf" srcId="{F9B74EEC-B849-4C70-B664-7D99531CBA36}" destId="{F1295B6C-9FAF-4723-A2EE-4DF35E6CEF1F}" srcOrd="1" destOrd="0" presId="urn:microsoft.com/office/officeart/2005/8/layout/vList5"/>
    <dgm:cxn modelId="{D9FD7B4B-EE96-4362-8680-EDD5311164B5}" type="presParOf" srcId="{F9B74EEC-B849-4C70-B664-7D99531CBA36}" destId="{3B81B459-DE43-4821-9EDF-7C19AAD75CB4}" srcOrd="2" destOrd="0" presId="urn:microsoft.com/office/officeart/2005/8/layout/vList5"/>
    <dgm:cxn modelId="{3C386392-FAAF-4460-9101-4F74912EEC06}" type="presParOf" srcId="{3B81B459-DE43-4821-9EDF-7C19AAD75CB4}" destId="{3EAC0BA7-8ADE-408F-B19A-EC3CBAB7B2DA}" srcOrd="0" destOrd="0" presId="urn:microsoft.com/office/officeart/2005/8/layout/vList5"/>
    <dgm:cxn modelId="{4E3685D7-1652-4A1F-A630-25119DF7A06C}" type="presParOf" srcId="{3B81B459-DE43-4821-9EDF-7C19AAD75CB4}" destId="{8D7229A3-82BE-4E42-99F4-C0AE874E327F}" srcOrd="1" destOrd="0" presId="urn:microsoft.com/office/officeart/2005/8/layout/vList5"/>
    <dgm:cxn modelId="{B7C6D854-75DE-4C4C-AE01-9C952406F1C2}" type="presParOf" srcId="{F9B74EEC-B849-4C70-B664-7D99531CBA36}" destId="{51D130EE-CD2A-4C99-BDF7-CDD54C9B0090}" srcOrd="3" destOrd="0" presId="urn:microsoft.com/office/officeart/2005/8/layout/vList5"/>
    <dgm:cxn modelId="{421AFA02-CD2F-4BFD-A0D9-4EE609FFD85A}" type="presParOf" srcId="{F9B74EEC-B849-4C70-B664-7D99531CBA36}" destId="{1A0D0266-C160-4D25-BA95-07498BD44BC3}" srcOrd="4" destOrd="0" presId="urn:microsoft.com/office/officeart/2005/8/layout/vList5"/>
    <dgm:cxn modelId="{ACF36448-F2F7-4D3D-B982-1CA55201C13A}" type="presParOf" srcId="{1A0D0266-C160-4D25-BA95-07498BD44BC3}" destId="{671198AB-E700-4299-835F-05F22469068F}" srcOrd="0" destOrd="0" presId="urn:microsoft.com/office/officeart/2005/8/layout/vList5"/>
    <dgm:cxn modelId="{D2ECA653-E568-4B41-AB37-B62BED9F2873}" type="presParOf" srcId="{1A0D0266-C160-4D25-BA95-07498BD44BC3}" destId="{F243EB95-0628-4CA1-9B7E-3CF1FC6FBE88}" srcOrd="1" destOrd="0" presId="urn:microsoft.com/office/officeart/2005/8/layout/vList5"/>
    <dgm:cxn modelId="{79DBC4B9-0729-406F-BFBA-E48B598197A6}" type="presParOf" srcId="{F9B74EEC-B849-4C70-B664-7D99531CBA36}" destId="{ACD12BCA-763A-4D02-98C7-82B0682A4591}" srcOrd="5" destOrd="0" presId="urn:microsoft.com/office/officeart/2005/8/layout/vList5"/>
    <dgm:cxn modelId="{BDF8DCE1-CC26-4AAB-AA85-C630637BB3A7}" type="presParOf" srcId="{F9B74EEC-B849-4C70-B664-7D99531CBA36}" destId="{229AC15C-1793-4FFB-AEBD-901399180FED}" srcOrd="6" destOrd="0" presId="urn:microsoft.com/office/officeart/2005/8/layout/vList5"/>
    <dgm:cxn modelId="{59B4F9FD-1E97-496A-A909-DF5BC73FD5BC}" type="presParOf" srcId="{229AC15C-1793-4FFB-AEBD-901399180FED}" destId="{8C34C752-7209-4120-A4EF-E34F4A8F4349}" srcOrd="0" destOrd="0" presId="urn:microsoft.com/office/officeart/2005/8/layout/vList5"/>
    <dgm:cxn modelId="{92346405-287B-4F53-A950-616394877C5D}" type="presParOf" srcId="{229AC15C-1793-4FFB-AEBD-901399180FED}" destId="{F3822903-C1C2-4690-8745-3DA762B9EF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47978-E75C-4E07-A354-0CDB0977A04A}">
      <dsp:nvSpPr>
        <dsp:cNvPr id="0" name=""/>
        <dsp:cNvSpPr/>
      </dsp:nvSpPr>
      <dsp:spPr>
        <a:xfrm rot="5400000">
          <a:off x="7865346" y="-1796079"/>
          <a:ext cx="766846" cy="44007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77875">
            <a:lnSpc>
              <a:spcPct val="90000"/>
            </a:lnSpc>
            <a:spcBef>
              <a:spcPct val="0"/>
            </a:spcBef>
            <a:spcAft>
              <a:spcPct val="15000"/>
            </a:spcAft>
            <a:buChar char="•"/>
          </a:pPr>
          <a:r>
            <a:rPr lang="en-US" sz="1750" kern="1200"/>
            <a:t>COER</a:t>
          </a:r>
          <a:endParaRPr lang="en-US" sz="1750" kern="1200" dirty="0"/>
        </a:p>
        <a:p>
          <a:pPr marL="171450" lvl="1" indent="-171450" algn="l" defTabSz="777875">
            <a:lnSpc>
              <a:spcPct val="90000"/>
            </a:lnSpc>
            <a:spcBef>
              <a:spcPct val="0"/>
            </a:spcBef>
            <a:spcAft>
              <a:spcPct val="15000"/>
            </a:spcAft>
            <a:buChar char="•"/>
          </a:pPr>
          <a:r>
            <a:rPr lang="en-US" sz="1750" kern="1200" dirty="0"/>
            <a:t>ROS</a:t>
          </a:r>
        </a:p>
        <a:p>
          <a:pPr marL="171450" lvl="1" indent="-171450" algn="l" defTabSz="777875">
            <a:lnSpc>
              <a:spcPct val="90000"/>
            </a:lnSpc>
            <a:spcBef>
              <a:spcPct val="0"/>
            </a:spcBef>
            <a:spcAft>
              <a:spcPct val="15000"/>
            </a:spcAft>
            <a:buChar char="•"/>
          </a:pPr>
          <a:r>
            <a:rPr lang="en-US" sz="1750" kern="1200" dirty="0"/>
            <a:t>Award History</a:t>
          </a:r>
        </a:p>
      </dsp:txBody>
      <dsp:txXfrm rot="-5400000">
        <a:off x="6048381" y="58320"/>
        <a:ext cx="4363343" cy="691978"/>
      </dsp:txXfrm>
    </dsp:sp>
    <dsp:sp modelId="{B0AE2D0C-0416-4A19-9171-FB41800A1059}">
      <dsp:nvSpPr>
        <dsp:cNvPr id="0" name=""/>
        <dsp:cNvSpPr/>
      </dsp:nvSpPr>
      <dsp:spPr>
        <a:xfrm>
          <a:off x="525635" y="221"/>
          <a:ext cx="5469576" cy="8081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FF00"/>
              </a:solidFill>
            </a:rPr>
            <a:t>40% </a:t>
          </a:r>
          <a:r>
            <a:rPr lang="en-US" sz="2500" kern="1200" baseline="0" dirty="0">
              <a:solidFill>
                <a:srgbClr val="FFFF00"/>
              </a:solidFill>
            </a:rPr>
            <a:t>Performance</a:t>
          </a:r>
        </a:p>
      </dsp:txBody>
      <dsp:txXfrm>
        <a:off x="565087" y="39673"/>
        <a:ext cx="5390672" cy="729270"/>
      </dsp:txXfrm>
    </dsp:sp>
    <dsp:sp modelId="{8D7229A3-82BE-4E42-99F4-C0AE874E327F}">
      <dsp:nvSpPr>
        <dsp:cNvPr id="0" name=""/>
        <dsp:cNvSpPr/>
      </dsp:nvSpPr>
      <dsp:spPr>
        <a:xfrm rot="5400000">
          <a:off x="7690729" y="-781563"/>
          <a:ext cx="1137332" cy="44007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77875">
            <a:lnSpc>
              <a:spcPct val="90000"/>
            </a:lnSpc>
            <a:spcBef>
              <a:spcPct val="0"/>
            </a:spcBef>
            <a:spcAft>
              <a:spcPct val="15000"/>
            </a:spcAft>
            <a:buChar char="•"/>
          </a:pPr>
          <a:r>
            <a:rPr lang="en-US" sz="1750" kern="1200" dirty="0"/>
            <a:t>Credentials</a:t>
          </a:r>
        </a:p>
        <a:p>
          <a:pPr marL="171450" lvl="1" indent="-171450" algn="l" defTabSz="777875">
            <a:lnSpc>
              <a:spcPct val="90000"/>
            </a:lnSpc>
            <a:spcBef>
              <a:spcPct val="0"/>
            </a:spcBef>
            <a:spcAft>
              <a:spcPct val="15000"/>
            </a:spcAft>
            <a:buChar char="•"/>
          </a:pPr>
          <a:r>
            <a:rPr lang="en-US" sz="1750" kern="1200" dirty="0"/>
            <a:t>Licensure</a:t>
          </a:r>
        </a:p>
        <a:p>
          <a:pPr marL="171450" lvl="1" indent="-171450" algn="l" defTabSz="777875">
            <a:lnSpc>
              <a:spcPct val="90000"/>
            </a:lnSpc>
            <a:spcBef>
              <a:spcPct val="0"/>
            </a:spcBef>
            <a:spcAft>
              <a:spcPct val="15000"/>
            </a:spcAft>
            <a:buChar char="•"/>
          </a:pPr>
          <a:r>
            <a:rPr lang="en-US" sz="1750" kern="1200" dirty="0"/>
            <a:t>Continuing Education</a:t>
          </a:r>
        </a:p>
        <a:p>
          <a:pPr marL="171450" lvl="1" indent="-171450" algn="l" defTabSz="777875">
            <a:lnSpc>
              <a:spcPct val="90000"/>
            </a:lnSpc>
            <a:spcBef>
              <a:spcPct val="0"/>
            </a:spcBef>
            <a:spcAft>
              <a:spcPct val="15000"/>
            </a:spcAft>
            <a:buChar char="•"/>
          </a:pPr>
          <a:r>
            <a:rPr lang="en-US" sz="1750" kern="1200" dirty="0"/>
            <a:t>Public Health Training &amp; Experience</a:t>
          </a:r>
        </a:p>
      </dsp:txBody>
      <dsp:txXfrm rot="-5400000">
        <a:off x="6059007" y="905679"/>
        <a:ext cx="4345257" cy="1026292"/>
      </dsp:txXfrm>
    </dsp:sp>
    <dsp:sp modelId="{3EAC0BA7-8ADE-408F-B19A-EC3CBAB7B2DA}">
      <dsp:nvSpPr>
        <dsp:cNvPr id="0" name=""/>
        <dsp:cNvSpPr/>
      </dsp:nvSpPr>
      <dsp:spPr>
        <a:xfrm>
          <a:off x="536310" y="833751"/>
          <a:ext cx="5469576" cy="1136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rgbClr val="FFFF00"/>
              </a:solidFill>
            </a:rPr>
            <a:t>20% Education, Training, and Professional Development</a:t>
          </a:r>
        </a:p>
      </dsp:txBody>
      <dsp:txXfrm>
        <a:off x="591793" y="889234"/>
        <a:ext cx="5358610" cy="1025613"/>
      </dsp:txXfrm>
    </dsp:sp>
    <dsp:sp modelId="{F243EB95-0628-4CA1-9B7E-3CF1FC6FBE88}">
      <dsp:nvSpPr>
        <dsp:cNvPr id="0" name=""/>
        <dsp:cNvSpPr/>
      </dsp:nvSpPr>
      <dsp:spPr>
        <a:xfrm rot="5400000">
          <a:off x="7686541" y="406041"/>
          <a:ext cx="1099254" cy="44007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77875">
            <a:lnSpc>
              <a:spcPct val="90000"/>
            </a:lnSpc>
            <a:spcBef>
              <a:spcPct val="0"/>
            </a:spcBef>
            <a:spcAft>
              <a:spcPct val="15000"/>
            </a:spcAft>
            <a:buChar char="•"/>
          </a:pPr>
          <a:r>
            <a:rPr lang="en-US" sz="1750" kern="1200" dirty="0"/>
            <a:t>Mission Priority</a:t>
          </a:r>
        </a:p>
        <a:p>
          <a:pPr marL="171450" lvl="1" indent="-171450" algn="l" defTabSz="777875">
            <a:lnSpc>
              <a:spcPct val="90000"/>
            </a:lnSpc>
            <a:spcBef>
              <a:spcPct val="0"/>
            </a:spcBef>
            <a:spcAft>
              <a:spcPct val="15000"/>
            </a:spcAft>
            <a:buChar char="•"/>
          </a:pPr>
          <a:r>
            <a:rPr lang="en-US" sz="1750" kern="1200" dirty="0"/>
            <a:t>Billet Level, Assignments</a:t>
          </a:r>
        </a:p>
        <a:p>
          <a:pPr marL="171450" lvl="1" indent="-171450" algn="l" defTabSz="777875">
            <a:lnSpc>
              <a:spcPct val="90000"/>
            </a:lnSpc>
            <a:spcBef>
              <a:spcPct val="0"/>
            </a:spcBef>
            <a:spcAft>
              <a:spcPct val="15000"/>
            </a:spcAft>
            <a:buChar char="•"/>
          </a:pPr>
          <a:r>
            <a:rPr lang="en-US" sz="1750" kern="1200" dirty="0"/>
            <a:t>Mobility</a:t>
          </a:r>
        </a:p>
        <a:p>
          <a:pPr marL="171450" lvl="1" indent="-171450" algn="l" defTabSz="777875">
            <a:lnSpc>
              <a:spcPct val="90000"/>
            </a:lnSpc>
            <a:spcBef>
              <a:spcPct val="0"/>
            </a:spcBef>
            <a:spcAft>
              <a:spcPct val="15000"/>
            </a:spcAft>
            <a:buChar char="•"/>
          </a:pPr>
          <a:r>
            <a:rPr lang="en-US" sz="1750" kern="1200"/>
            <a:t>Collateral Duties</a:t>
          </a:r>
          <a:endParaRPr lang="en-US" sz="1750" kern="1200" dirty="0"/>
        </a:p>
      </dsp:txBody>
      <dsp:txXfrm rot="-5400000">
        <a:off x="6035780" y="2110464"/>
        <a:ext cx="4347116" cy="991932"/>
      </dsp:txXfrm>
    </dsp:sp>
    <dsp:sp modelId="{671198AB-E700-4299-835F-05F22469068F}">
      <dsp:nvSpPr>
        <dsp:cNvPr id="0" name=""/>
        <dsp:cNvSpPr/>
      </dsp:nvSpPr>
      <dsp:spPr>
        <a:xfrm>
          <a:off x="493753" y="2009703"/>
          <a:ext cx="5478226" cy="11295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rgbClr val="FFFF00"/>
              </a:solidFill>
            </a:rPr>
            <a:t>25% Career Progression and Potential</a:t>
          </a:r>
        </a:p>
      </dsp:txBody>
      <dsp:txXfrm>
        <a:off x="548893" y="2064843"/>
        <a:ext cx="5367946" cy="1019276"/>
      </dsp:txXfrm>
    </dsp:sp>
    <dsp:sp modelId="{F3822903-C1C2-4690-8745-3DA762B9EF41}">
      <dsp:nvSpPr>
        <dsp:cNvPr id="0" name=""/>
        <dsp:cNvSpPr/>
      </dsp:nvSpPr>
      <dsp:spPr>
        <a:xfrm rot="5400000">
          <a:off x="7535116" y="1775095"/>
          <a:ext cx="1427614" cy="4396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77875">
            <a:lnSpc>
              <a:spcPct val="90000"/>
            </a:lnSpc>
            <a:spcBef>
              <a:spcPct val="0"/>
            </a:spcBef>
            <a:spcAft>
              <a:spcPct val="15000"/>
            </a:spcAft>
            <a:buChar char="•"/>
          </a:pPr>
          <a:r>
            <a:rPr lang="en-US" sz="1750" kern="1200" dirty="0"/>
            <a:t>Honor/Integrity/Duty</a:t>
          </a:r>
        </a:p>
        <a:p>
          <a:pPr marL="171450" lvl="1" indent="-171450" algn="l" defTabSz="777875">
            <a:lnSpc>
              <a:spcPct val="90000"/>
            </a:lnSpc>
            <a:spcBef>
              <a:spcPct val="0"/>
            </a:spcBef>
            <a:spcAft>
              <a:spcPct val="15000"/>
            </a:spcAft>
            <a:buChar char="•"/>
          </a:pPr>
          <a:r>
            <a:rPr lang="en-US" sz="1750" kern="1200" dirty="0"/>
            <a:t>Other PHS/Professional Contributions</a:t>
          </a:r>
        </a:p>
        <a:p>
          <a:pPr marL="171450" lvl="1" indent="-171450" algn="l" defTabSz="777875">
            <a:lnSpc>
              <a:spcPct val="90000"/>
            </a:lnSpc>
            <a:spcBef>
              <a:spcPct val="0"/>
            </a:spcBef>
            <a:spcAft>
              <a:spcPct val="15000"/>
            </a:spcAft>
            <a:buChar char="•"/>
          </a:pPr>
          <a:r>
            <a:rPr lang="en-US" sz="1750" kern="1200"/>
            <a:t>Presentations and Outreach</a:t>
          </a:r>
          <a:endParaRPr lang="en-US" sz="1750" kern="1200" dirty="0"/>
        </a:p>
      </dsp:txBody>
      <dsp:txXfrm rot="-5400000">
        <a:off x="6050684" y="3329217"/>
        <a:ext cx="4326789" cy="1288234"/>
      </dsp:txXfrm>
    </dsp:sp>
    <dsp:sp modelId="{8C34C752-7209-4120-A4EF-E34F4A8F4349}">
      <dsp:nvSpPr>
        <dsp:cNvPr id="0" name=""/>
        <dsp:cNvSpPr/>
      </dsp:nvSpPr>
      <dsp:spPr>
        <a:xfrm>
          <a:off x="483120" y="3192842"/>
          <a:ext cx="5525047" cy="15397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US" sz="2500" kern="1200" baseline="0" dirty="0">
              <a:solidFill>
                <a:srgbClr val="FFFF00"/>
              </a:solidFill>
            </a:rPr>
            <a:t>15% Professional contributions, basic level of force readiness history, and service to the PHS Commissioned Corps (Officership)</a:t>
          </a:r>
        </a:p>
      </dsp:txBody>
      <dsp:txXfrm>
        <a:off x="558283" y="3268005"/>
        <a:ext cx="5374721" cy="13893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EF8C2-B48B-0F4B-8539-43205B1FCCC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8986AC-67DB-C048-92B0-7D5AEF9FC89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DCE9F3-03BA-3945-98EA-3A5C696CF1D2}" type="datetimeFigureOut">
              <a:rPr lang="en-US" smtClean="0"/>
              <a:t>9/27/2023</a:t>
            </a:fld>
            <a:endParaRPr lang="en-US" dirty="0"/>
          </a:p>
        </p:txBody>
      </p:sp>
      <p:sp>
        <p:nvSpPr>
          <p:cNvPr id="4" name="Footer Placeholder 3">
            <a:extLst>
              <a:ext uri="{FF2B5EF4-FFF2-40B4-BE49-F238E27FC236}">
                <a16:creationId xmlns:a16="http://schemas.microsoft.com/office/drawing/2014/main" id="{3C2EC8B2-A96C-BB4A-9377-F4214ED16B6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DCF35A-B37E-EE4F-8FAF-A2135B4AB86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A9C1A1-DAAB-7240-BEF9-7D72A1794528}" type="slidenum">
              <a:rPr lang="en-US" smtClean="0"/>
              <a:t>‹#›</a:t>
            </a:fld>
            <a:endParaRPr lang="en-US" dirty="0"/>
          </a:p>
        </p:txBody>
      </p:sp>
    </p:spTree>
    <p:extLst>
      <p:ext uri="{BB962C8B-B14F-4D97-AF65-F5344CB8AC3E}">
        <p14:creationId xmlns:p14="http://schemas.microsoft.com/office/powerpoint/2010/main" val="342508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66E9AB1D-3143-4159-BCDA-BA06C92809A9}" type="datetimeFigureOut">
              <a:rPr lang="en-US" smtClean="0"/>
              <a:t>9/27/2023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180E00C5-D18A-4FBB-B347-8B41F86CA479}" type="slidenum">
              <a:rPr lang="en-US" smtClean="0"/>
              <a:t>‹#›</a:t>
            </a:fld>
            <a:endParaRPr lang="en-US" dirty="0"/>
          </a:p>
        </p:txBody>
      </p:sp>
    </p:spTree>
    <p:extLst>
      <p:ext uri="{BB962C8B-B14F-4D97-AF65-F5344CB8AC3E}">
        <p14:creationId xmlns:p14="http://schemas.microsoft.com/office/powerpoint/2010/main" val="46494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a:t>
            </a:r>
            <a:r>
              <a:rPr lang="en-US" baseline="0" dirty="0"/>
              <a:t> Inclusion. Readability</a:t>
            </a:r>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5</a:t>
            </a:fld>
            <a:endParaRPr lang="en-US" dirty="0"/>
          </a:p>
        </p:txBody>
      </p:sp>
    </p:spTree>
    <p:extLst>
      <p:ext uri="{BB962C8B-B14F-4D97-AF65-F5344CB8AC3E}">
        <p14:creationId xmlns:p14="http://schemas.microsoft.com/office/powerpoint/2010/main" val="44016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Guidance says: Provide a brief statement about what you are doing/have done to increase your knowledge and skills beyond the qualifying degree/credential </a:t>
            </a:r>
            <a:r>
              <a:rPr lang="en-US" sz="1200" b="1" i="0"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the relevance for your current job, the PHS mission, and/or career progression. </a:t>
            </a:r>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25</a:t>
            </a:fld>
            <a:endParaRPr lang="en-US" dirty="0"/>
          </a:p>
        </p:txBody>
      </p:sp>
    </p:spTree>
    <p:extLst>
      <p:ext uri="{BB962C8B-B14F-4D97-AF65-F5344CB8AC3E}">
        <p14:creationId xmlns:p14="http://schemas.microsoft.com/office/powerpoint/2010/main" val="102780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Guidance says: Provide a brief statement about what you are doing/have done to increase your knowledge and skills beyond the qualifying degree/credential </a:t>
            </a:r>
            <a:r>
              <a:rPr lang="en-US" sz="1200" b="1" i="0"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the relevance for your current job, the PHS mission, and/or career progression. </a:t>
            </a:r>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26</a:t>
            </a:fld>
            <a:endParaRPr lang="en-US" dirty="0"/>
          </a:p>
        </p:txBody>
      </p:sp>
    </p:spTree>
    <p:extLst>
      <p:ext uri="{BB962C8B-B14F-4D97-AF65-F5344CB8AC3E}">
        <p14:creationId xmlns:p14="http://schemas.microsoft.com/office/powerpoint/2010/main" val="398344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28</a:t>
            </a:fld>
            <a:endParaRPr lang="en-US" dirty="0"/>
          </a:p>
        </p:txBody>
      </p:sp>
    </p:spTree>
    <p:extLst>
      <p:ext uri="{BB962C8B-B14F-4D97-AF65-F5344CB8AC3E}">
        <p14:creationId xmlns:p14="http://schemas.microsoft.com/office/powerpoint/2010/main" val="6918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31</a:t>
            </a:fld>
            <a:endParaRPr lang="en-US" dirty="0"/>
          </a:p>
        </p:txBody>
      </p:sp>
    </p:spTree>
    <p:extLst>
      <p:ext uri="{BB962C8B-B14F-4D97-AF65-F5344CB8AC3E}">
        <p14:creationId xmlns:p14="http://schemas.microsoft.com/office/powerpoint/2010/main" val="135611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32</a:t>
            </a:fld>
            <a:endParaRPr lang="en-US" dirty="0"/>
          </a:p>
        </p:txBody>
      </p:sp>
    </p:spTree>
    <p:extLst>
      <p:ext uri="{BB962C8B-B14F-4D97-AF65-F5344CB8AC3E}">
        <p14:creationId xmlns:p14="http://schemas.microsoft.com/office/powerpoint/2010/main" val="125869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34</a:t>
            </a:fld>
            <a:endParaRPr lang="en-US" dirty="0"/>
          </a:p>
        </p:txBody>
      </p:sp>
    </p:spTree>
    <p:extLst>
      <p:ext uri="{BB962C8B-B14F-4D97-AF65-F5344CB8AC3E}">
        <p14:creationId xmlns:p14="http://schemas.microsoft.com/office/powerpoint/2010/main" val="116130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35</a:t>
            </a:fld>
            <a:endParaRPr lang="en-US" dirty="0"/>
          </a:p>
        </p:txBody>
      </p:sp>
    </p:spTree>
    <p:extLst>
      <p:ext uri="{BB962C8B-B14F-4D97-AF65-F5344CB8AC3E}">
        <p14:creationId xmlns:p14="http://schemas.microsoft.com/office/powerpoint/2010/main" val="256809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Collateral duties within</a:t>
            </a:r>
            <a:r>
              <a:rPr lang="en-US" baseline="0" dirty="0"/>
              <a:t> your agency go under career progression and PHS ones go under contributions. Include ones with outcomes.</a:t>
            </a:r>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36</a:t>
            </a:fld>
            <a:endParaRPr lang="en-US" dirty="0"/>
          </a:p>
        </p:txBody>
      </p:sp>
    </p:spTree>
    <p:extLst>
      <p:ext uri="{BB962C8B-B14F-4D97-AF65-F5344CB8AC3E}">
        <p14:creationId xmlns:p14="http://schemas.microsoft.com/office/powerpoint/2010/main" val="152074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39</a:t>
            </a:fld>
            <a:endParaRPr lang="en-US" dirty="0"/>
          </a:p>
        </p:txBody>
      </p:sp>
    </p:spTree>
    <p:extLst>
      <p:ext uri="{BB962C8B-B14F-4D97-AF65-F5344CB8AC3E}">
        <p14:creationId xmlns:p14="http://schemas.microsoft.com/office/powerpoint/2010/main" val="68525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41</a:t>
            </a:fld>
            <a:endParaRPr lang="en-US" dirty="0"/>
          </a:p>
        </p:txBody>
      </p:sp>
    </p:spTree>
    <p:extLst>
      <p:ext uri="{BB962C8B-B14F-4D97-AF65-F5344CB8AC3E}">
        <p14:creationId xmlns:p14="http://schemas.microsoft.com/office/powerpoint/2010/main" val="176027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6</a:t>
            </a:fld>
            <a:endParaRPr lang="en-US" dirty="0"/>
          </a:p>
        </p:txBody>
      </p:sp>
    </p:spTree>
    <p:extLst>
      <p:ext uri="{BB962C8B-B14F-4D97-AF65-F5344CB8AC3E}">
        <p14:creationId xmlns:p14="http://schemas.microsoft.com/office/powerpoint/2010/main" val="386647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42</a:t>
            </a:fld>
            <a:endParaRPr lang="en-US" dirty="0"/>
          </a:p>
        </p:txBody>
      </p:sp>
    </p:spTree>
    <p:extLst>
      <p:ext uri="{BB962C8B-B14F-4D97-AF65-F5344CB8AC3E}">
        <p14:creationId xmlns:p14="http://schemas.microsoft.com/office/powerpoint/2010/main" val="425051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44</a:t>
            </a:fld>
            <a:endParaRPr lang="en-US" dirty="0"/>
          </a:p>
        </p:txBody>
      </p:sp>
    </p:spTree>
    <p:extLst>
      <p:ext uri="{BB962C8B-B14F-4D97-AF65-F5344CB8AC3E}">
        <p14:creationId xmlns:p14="http://schemas.microsoft.com/office/powerpoint/2010/main" val="341357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45</a:t>
            </a:fld>
            <a:endParaRPr lang="en-US" dirty="0"/>
          </a:p>
        </p:txBody>
      </p:sp>
    </p:spTree>
    <p:extLst>
      <p:ext uri="{BB962C8B-B14F-4D97-AF65-F5344CB8AC3E}">
        <p14:creationId xmlns:p14="http://schemas.microsoft.com/office/powerpoint/2010/main" val="745985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46</a:t>
            </a:fld>
            <a:endParaRPr lang="en-US" dirty="0"/>
          </a:p>
        </p:txBody>
      </p:sp>
    </p:spTree>
    <p:extLst>
      <p:ext uri="{BB962C8B-B14F-4D97-AF65-F5344CB8AC3E}">
        <p14:creationId xmlns:p14="http://schemas.microsoft.com/office/powerpoint/2010/main" val="218201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47</a:t>
            </a:fld>
            <a:endParaRPr lang="en-US" dirty="0"/>
          </a:p>
        </p:txBody>
      </p:sp>
    </p:spTree>
    <p:extLst>
      <p:ext uri="{BB962C8B-B14F-4D97-AF65-F5344CB8AC3E}">
        <p14:creationId xmlns:p14="http://schemas.microsoft.com/office/powerpoint/2010/main" val="413584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Deployments are not listed on the CCHQ</a:t>
            </a:r>
            <a:r>
              <a:rPr lang="en-US" baseline="0" dirty="0"/>
              <a:t> guidance, but are listed in this section on the benchmarks.</a:t>
            </a:r>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48</a:t>
            </a:fld>
            <a:endParaRPr lang="en-US" dirty="0"/>
          </a:p>
        </p:txBody>
      </p:sp>
    </p:spTree>
    <p:extLst>
      <p:ext uri="{BB962C8B-B14F-4D97-AF65-F5344CB8AC3E}">
        <p14:creationId xmlns:p14="http://schemas.microsoft.com/office/powerpoint/2010/main" val="225379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thanks to CDR Maggie Zettle for developing the improved (gremlin-free) CCHQ CV body blank! </a:t>
            </a:r>
          </a:p>
        </p:txBody>
      </p:sp>
      <p:sp>
        <p:nvSpPr>
          <p:cNvPr id="4" name="Slide Number Placeholder 3"/>
          <p:cNvSpPr>
            <a:spLocks noGrp="1"/>
          </p:cNvSpPr>
          <p:nvPr>
            <p:ph type="sldNum" sz="quarter" idx="5"/>
          </p:nvPr>
        </p:nvSpPr>
        <p:spPr/>
        <p:txBody>
          <a:bodyPr/>
          <a:lstStyle/>
          <a:p>
            <a:fld id="{180E00C5-D18A-4FBB-B347-8B41F86CA479}" type="slidenum">
              <a:rPr lang="en-US" smtClean="0"/>
              <a:t>52</a:t>
            </a:fld>
            <a:endParaRPr lang="en-US" dirty="0"/>
          </a:p>
        </p:txBody>
      </p:sp>
    </p:spTree>
    <p:extLst>
      <p:ext uri="{BB962C8B-B14F-4D97-AF65-F5344CB8AC3E}">
        <p14:creationId xmlns:p14="http://schemas.microsoft.com/office/powerpoint/2010/main" val="1039406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54</a:t>
            </a:fld>
            <a:endParaRPr lang="en-US" dirty="0"/>
          </a:p>
        </p:txBody>
      </p:sp>
    </p:spTree>
    <p:extLst>
      <p:ext uri="{BB962C8B-B14F-4D97-AF65-F5344CB8AC3E}">
        <p14:creationId xmlns:p14="http://schemas.microsoft.com/office/powerpoint/2010/main" val="296153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55</a:t>
            </a:fld>
            <a:endParaRPr lang="en-US" dirty="0"/>
          </a:p>
        </p:txBody>
      </p:sp>
    </p:spTree>
    <p:extLst>
      <p:ext uri="{BB962C8B-B14F-4D97-AF65-F5344CB8AC3E}">
        <p14:creationId xmlns:p14="http://schemas.microsoft.com/office/powerpoint/2010/main" val="76320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8</a:t>
            </a:fld>
            <a:endParaRPr lang="en-US" dirty="0"/>
          </a:p>
        </p:txBody>
      </p:sp>
    </p:spTree>
    <p:extLst>
      <p:ext uri="{BB962C8B-B14F-4D97-AF65-F5344CB8AC3E}">
        <p14:creationId xmlns:p14="http://schemas.microsoft.com/office/powerpoint/2010/main" val="15642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11</a:t>
            </a:fld>
            <a:endParaRPr lang="en-US" dirty="0"/>
          </a:p>
        </p:txBody>
      </p:sp>
    </p:spTree>
    <p:extLst>
      <p:ext uri="{BB962C8B-B14F-4D97-AF65-F5344CB8AC3E}">
        <p14:creationId xmlns:p14="http://schemas.microsoft.com/office/powerpoint/2010/main" val="10467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E00C5-D18A-4FBB-B347-8B41F86CA479}" type="slidenum">
              <a:rPr lang="en-US" smtClean="0"/>
              <a:t>13</a:t>
            </a:fld>
            <a:endParaRPr lang="en-US" dirty="0"/>
          </a:p>
        </p:txBody>
      </p:sp>
    </p:spTree>
    <p:extLst>
      <p:ext uri="{BB962C8B-B14F-4D97-AF65-F5344CB8AC3E}">
        <p14:creationId xmlns:p14="http://schemas.microsoft.com/office/powerpoint/2010/main" val="144127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14</a:t>
            </a:fld>
            <a:endParaRPr lang="en-US" dirty="0"/>
          </a:p>
        </p:txBody>
      </p:sp>
    </p:spTree>
    <p:extLst>
      <p:ext uri="{BB962C8B-B14F-4D97-AF65-F5344CB8AC3E}">
        <p14:creationId xmlns:p14="http://schemas.microsoft.com/office/powerpoint/2010/main" val="258784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18</a:t>
            </a:fld>
            <a:endParaRPr lang="en-US" dirty="0"/>
          </a:p>
        </p:txBody>
      </p:sp>
    </p:spTree>
    <p:extLst>
      <p:ext uri="{BB962C8B-B14F-4D97-AF65-F5344CB8AC3E}">
        <p14:creationId xmlns:p14="http://schemas.microsoft.com/office/powerpoint/2010/main" val="25464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20</a:t>
            </a:fld>
            <a:endParaRPr lang="en-US" dirty="0"/>
          </a:p>
        </p:txBody>
      </p:sp>
    </p:spTree>
    <p:extLst>
      <p:ext uri="{BB962C8B-B14F-4D97-AF65-F5344CB8AC3E}">
        <p14:creationId xmlns:p14="http://schemas.microsoft.com/office/powerpoint/2010/main" val="407953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E00C5-D18A-4FBB-B347-8B41F86CA479}" type="slidenum">
              <a:rPr lang="en-US" smtClean="0"/>
              <a:t>22</a:t>
            </a:fld>
            <a:endParaRPr lang="en-US" dirty="0"/>
          </a:p>
        </p:txBody>
      </p:sp>
    </p:spTree>
    <p:extLst>
      <p:ext uri="{BB962C8B-B14F-4D97-AF65-F5344CB8AC3E}">
        <p14:creationId xmlns:p14="http://schemas.microsoft.com/office/powerpoint/2010/main" val="2990484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openxmlformats.org/officeDocument/2006/relationships/hyperlink" Target="https://twitter.com/usphscc"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hyperlink" Target="https://www.facebook.com/USSurgeonGeneral/" TargetMode="Externa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3FEB0-09AB-CC43-8BAC-CCAC393C572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963" r="35367" b="1033"/>
          <a:stretch/>
        </p:blipFill>
        <p:spPr>
          <a:xfrm>
            <a:off x="8991599" y="-1"/>
            <a:ext cx="3200401" cy="6858000"/>
          </a:xfrm>
          <a:prstGeom prst="rect">
            <a:avLst/>
          </a:prstGeom>
        </p:spPr>
      </p:pic>
      <p:sp>
        <p:nvSpPr>
          <p:cNvPr id="2" name="Title 1"/>
          <p:cNvSpPr>
            <a:spLocks noGrp="1"/>
          </p:cNvSpPr>
          <p:nvPr>
            <p:ph type="ctrTitle" hasCustomPrompt="1"/>
          </p:nvPr>
        </p:nvSpPr>
        <p:spPr>
          <a:xfrm>
            <a:off x="914400" y="571559"/>
            <a:ext cx="7794171" cy="1340212"/>
          </a:xfrm>
        </p:spPr>
        <p:txBody>
          <a:bodyPr anchor="t" anchorCtr="0">
            <a:normAutofit/>
          </a:bodyPr>
          <a:lstStyle>
            <a:lvl1pPr algn="l">
              <a:defRPr sz="3600" b="1">
                <a:solidFill>
                  <a:schemeClr val="bg1"/>
                </a:solidFill>
              </a:defRPr>
            </a:lvl1pPr>
          </a:lstStyle>
          <a:p>
            <a:r>
              <a:rPr lang="en-US" dirty="0"/>
              <a:t>TITLE, ARIAL BOLD, ALL CAPS</a:t>
            </a:r>
            <a:br>
              <a:rPr lang="en-US" dirty="0"/>
            </a:br>
            <a:r>
              <a:rPr lang="en-US" dirty="0"/>
              <a:t>36 </a:t>
            </a:r>
            <a:r>
              <a:rPr lang="en-US" dirty="0" err="1"/>
              <a:t>pt</a:t>
            </a:r>
            <a:endParaRPr lang="en-US" dirty="0"/>
          </a:p>
        </p:txBody>
      </p:sp>
      <p:sp>
        <p:nvSpPr>
          <p:cNvPr id="3" name="Subtitle 2"/>
          <p:cNvSpPr>
            <a:spLocks noGrp="1"/>
          </p:cNvSpPr>
          <p:nvPr>
            <p:ph type="subTitle" idx="1" hasCustomPrompt="1"/>
          </p:nvPr>
        </p:nvSpPr>
        <p:spPr>
          <a:xfrm>
            <a:off x="914400" y="2064820"/>
            <a:ext cx="7794171" cy="914400"/>
          </a:xfrm>
        </p:spPr>
        <p:txBody>
          <a:bodyPr>
            <a:normAutofit/>
          </a:bodyPr>
          <a:lstStyle>
            <a:lvl1pPr marL="0" indent="0" algn="l">
              <a:buNone/>
              <a:defRPr sz="2800"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Arial Body, 28pt</a:t>
            </a:r>
          </a:p>
        </p:txBody>
      </p:sp>
      <p:sp>
        <p:nvSpPr>
          <p:cNvPr id="12" name="Rectangle 11">
            <a:extLst>
              <a:ext uri="{FF2B5EF4-FFF2-40B4-BE49-F238E27FC236}">
                <a16:creationId xmlns:a16="http://schemas.microsoft.com/office/drawing/2014/main" id="{03C9A20E-1506-9F4A-9136-E2DB5120F841}"/>
              </a:ext>
            </a:extLst>
          </p:cNvPr>
          <p:cNvSpPr/>
          <p:nvPr userDrawn="1"/>
        </p:nvSpPr>
        <p:spPr>
          <a:xfrm>
            <a:off x="0" y="6267451"/>
            <a:ext cx="12192000" cy="59055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1ED626AE-ECEC-1C40-AF81-F68595D5E9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052" y="726729"/>
            <a:ext cx="1860813" cy="1795291"/>
          </a:xfrm>
          <a:prstGeom prst="rect">
            <a:avLst/>
          </a:prstGeom>
        </p:spPr>
      </p:pic>
      <p:sp>
        <p:nvSpPr>
          <p:cNvPr id="5" name="Text Placeholder 4">
            <a:extLst>
              <a:ext uri="{FF2B5EF4-FFF2-40B4-BE49-F238E27FC236}">
                <a16:creationId xmlns:a16="http://schemas.microsoft.com/office/drawing/2014/main" id="{CA9505D0-A6DC-A84B-BBD8-CF7B8C86ED28}"/>
              </a:ext>
            </a:extLst>
          </p:cNvPr>
          <p:cNvSpPr>
            <a:spLocks noGrp="1"/>
          </p:cNvSpPr>
          <p:nvPr>
            <p:ph type="body" sz="quarter" idx="10" hasCustomPrompt="1"/>
          </p:nvPr>
        </p:nvSpPr>
        <p:spPr>
          <a:xfrm>
            <a:off x="323193" y="6368487"/>
            <a:ext cx="3200400" cy="449724"/>
          </a:xfrm>
          <a:ln>
            <a:noFill/>
          </a:ln>
        </p:spPr>
        <p:txBody>
          <a:bodyPr>
            <a:normAutofit/>
          </a:bodyPr>
          <a:lstStyle>
            <a:lvl1pPr marL="0" indent="0">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dirty="0"/>
              <a:t>Presenter Name, Title</a:t>
            </a:r>
          </a:p>
        </p:txBody>
      </p:sp>
      <p:sp>
        <p:nvSpPr>
          <p:cNvPr id="9" name="Rectangle 8">
            <a:extLst>
              <a:ext uri="{FF2B5EF4-FFF2-40B4-BE49-F238E27FC236}">
                <a16:creationId xmlns:a16="http://schemas.microsoft.com/office/drawing/2014/main" id="{820E09BB-78DA-5741-8D9C-52C42A808F25}"/>
              </a:ext>
            </a:extLst>
          </p:cNvPr>
          <p:cNvSpPr/>
          <p:nvPr userDrawn="1"/>
        </p:nvSpPr>
        <p:spPr>
          <a:xfrm>
            <a:off x="647135"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5CFADC-A7B0-4146-A67E-51C61D0DCEA6}"/>
              </a:ext>
            </a:extLst>
          </p:cNvPr>
          <p:cNvSpPr/>
          <p:nvPr userDrawn="1"/>
        </p:nvSpPr>
        <p:spPr>
          <a:xfrm>
            <a:off x="407984"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295800F-821E-6247-83BA-A7A3DCA7EF2B}"/>
              </a:ext>
            </a:extLst>
          </p:cNvPr>
          <p:cNvSpPr>
            <a:spLocks noGrp="1"/>
          </p:cNvSpPr>
          <p:nvPr>
            <p:ph type="pic" sz="quarter" idx="11"/>
          </p:nvPr>
        </p:nvSpPr>
        <p:spPr>
          <a:xfrm>
            <a:off x="0" y="2979737"/>
            <a:ext cx="12192000" cy="3348959"/>
          </a:xfrm>
        </p:spPr>
        <p:txBody>
          <a:bodyPr/>
          <a:lstStyle/>
          <a:p>
            <a:endParaRPr lang="en-US" dirty="0"/>
          </a:p>
        </p:txBody>
      </p:sp>
      <p:sp>
        <p:nvSpPr>
          <p:cNvPr id="14" name="Text Placeholder 4">
            <a:extLst>
              <a:ext uri="{FF2B5EF4-FFF2-40B4-BE49-F238E27FC236}">
                <a16:creationId xmlns:a16="http://schemas.microsoft.com/office/drawing/2014/main" id="{3AA2B0CC-1D78-6643-8ADE-13F5136E625B}"/>
              </a:ext>
            </a:extLst>
          </p:cNvPr>
          <p:cNvSpPr>
            <a:spLocks noGrp="1"/>
          </p:cNvSpPr>
          <p:nvPr>
            <p:ph type="body" sz="quarter" idx="12" hasCustomPrompt="1"/>
          </p:nvPr>
        </p:nvSpPr>
        <p:spPr>
          <a:xfrm>
            <a:off x="8387256" y="6368487"/>
            <a:ext cx="3200400" cy="449724"/>
          </a:xfrm>
          <a:ln>
            <a:noFill/>
          </a:ln>
        </p:spPr>
        <p:txBody>
          <a:bodyPr>
            <a:normAutofit/>
          </a:bodyPr>
          <a:lstStyle>
            <a:lvl1pPr marL="0" indent="0" algn="r">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dirty="0"/>
              <a:t>Date</a:t>
            </a:r>
          </a:p>
        </p:txBody>
      </p:sp>
    </p:spTree>
    <p:extLst>
      <p:ext uri="{BB962C8B-B14F-4D97-AF65-F5344CB8AC3E}">
        <p14:creationId xmlns:p14="http://schemas.microsoft.com/office/powerpoint/2010/main" val="27678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E065F-9071-E840-93FC-0FFF2AD44CA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4" name="Rectangle 3">
            <a:extLst>
              <a:ext uri="{FF2B5EF4-FFF2-40B4-BE49-F238E27FC236}">
                <a16:creationId xmlns:a16="http://schemas.microsoft.com/office/drawing/2014/main" id="{31BAE4F3-67AD-5046-BA17-23EF3507710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8DB5D6DC-3286-9547-8661-3FE447A52094}"/>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dirty="0"/>
              <a:t>Section Title, Arial Bold, 32 </a:t>
            </a:r>
            <a:r>
              <a:rPr lang="en-US" dirty="0" err="1"/>
              <a:t>pt</a:t>
            </a:r>
            <a:endParaRPr lang="en-US" dirty="0"/>
          </a:p>
        </p:txBody>
      </p:sp>
      <p:sp>
        <p:nvSpPr>
          <p:cNvPr id="8" name="Rectangle 7">
            <a:extLst>
              <a:ext uri="{FF2B5EF4-FFF2-40B4-BE49-F238E27FC236}">
                <a16:creationId xmlns:a16="http://schemas.microsoft.com/office/drawing/2014/main" id="{592067DB-9389-8148-9AD4-338B1FA93EC2}"/>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96F6A5-C238-444C-9134-545435D8BE69}"/>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71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9E7165-FEAA-4443-8CF8-E28F2D999B5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3916" r="33495" b="-8079"/>
          <a:stretch/>
        </p:blipFill>
        <p:spPr>
          <a:xfrm>
            <a:off x="8818880" y="0"/>
            <a:ext cx="3373120" cy="6857999"/>
          </a:xfrm>
          <a:prstGeom prst="rect">
            <a:avLst/>
          </a:prstGeom>
        </p:spPr>
      </p:pic>
      <p:sp>
        <p:nvSpPr>
          <p:cNvPr id="6" name="Title 1">
            <a:extLst>
              <a:ext uri="{FF2B5EF4-FFF2-40B4-BE49-F238E27FC236}">
                <a16:creationId xmlns:a16="http://schemas.microsoft.com/office/drawing/2014/main" id="{6574E564-D362-C144-80D5-D67E98E10F2A}"/>
              </a:ext>
            </a:extLst>
          </p:cNvPr>
          <p:cNvSpPr>
            <a:spLocks noGrp="1"/>
          </p:cNvSpPr>
          <p:nvPr>
            <p:ph type="ctrTitle" hasCustomPrompt="1"/>
          </p:nvPr>
        </p:nvSpPr>
        <p:spPr>
          <a:xfrm>
            <a:off x="914400" y="1582194"/>
            <a:ext cx="4613275" cy="708520"/>
          </a:xfrm>
        </p:spPr>
        <p:txBody>
          <a:bodyPr anchor="t" anchorCtr="0">
            <a:normAutofit/>
          </a:bodyPr>
          <a:lstStyle>
            <a:lvl1pPr algn="l">
              <a:defRPr sz="3200" b="1">
                <a:solidFill>
                  <a:schemeClr val="bg1"/>
                </a:solidFill>
              </a:defRPr>
            </a:lvl1pPr>
          </a:lstStyle>
          <a:p>
            <a:r>
              <a:rPr lang="en-US" dirty="0"/>
              <a:t>Thank You, 32 </a:t>
            </a:r>
            <a:r>
              <a:rPr lang="en-US" dirty="0" err="1"/>
              <a:t>pt</a:t>
            </a:r>
            <a:endParaRPr lang="en-US" dirty="0"/>
          </a:p>
        </p:txBody>
      </p:sp>
      <p:cxnSp>
        <p:nvCxnSpPr>
          <p:cNvPr id="7" name="Straight Connector 6">
            <a:extLst>
              <a:ext uri="{FF2B5EF4-FFF2-40B4-BE49-F238E27FC236}">
                <a16:creationId xmlns:a16="http://schemas.microsoft.com/office/drawing/2014/main" id="{E3D6C17C-37C8-6949-A675-DD8193329926}"/>
              </a:ext>
            </a:extLst>
          </p:cNvPr>
          <p:cNvCxnSpPr/>
          <p:nvPr userDrawn="1"/>
        </p:nvCxnSpPr>
        <p:spPr>
          <a:xfrm>
            <a:off x="1008529" y="1490133"/>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8C9353-1B12-1D4B-AEAA-C4FE7D2CC431}"/>
              </a:ext>
            </a:extLst>
          </p:cNvPr>
          <p:cNvSpPr>
            <a:spLocks noGrp="1"/>
          </p:cNvSpPr>
          <p:nvPr>
            <p:ph type="body" sz="quarter" idx="10" hasCustomPrompt="1"/>
          </p:nvPr>
        </p:nvSpPr>
        <p:spPr>
          <a:xfrm>
            <a:off x="914400" y="2507561"/>
            <a:ext cx="4613275" cy="1881271"/>
          </a:xfrm>
        </p:spPr>
        <p:txBody>
          <a:bodyPr>
            <a:normAutofit/>
          </a:bodyPr>
          <a:lstStyle>
            <a:lvl1pPr marL="0" indent="0">
              <a:buNone/>
              <a:defRPr sz="2400">
                <a:solidFill>
                  <a:schemeClr val="bg1"/>
                </a:solidFill>
              </a:defRPr>
            </a:lvl1pPr>
          </a:lstStyle>
          <a:p>
            <a:pPr lvl="0"/>
            <a:r>
              <a:rPr lang="en-US" dirty="0"/>
              <a:t>Name</a:t>
            </a:r>
          </a:p>
          <a:p>
            <a:pPr lvl="0"/>
            <a:r>
              <a:rPr lang="en-US" dirty="0"/>
              <a:t>Title</a:t>
            </a:r>
          </a:p>
          <a:p>
            <a:pPr lvl="0"/>
            <a:r>
              <a:rPr lang="en-US" dirty="0"/>
              <a:t>Phone number</a:t>
            </a:r>
          </a:p>
          <a:p>
            <a:pPr lvl="0"/>
            <a:r>
              <a:rPr lang="en-US" dirty="0"/>
              <a:t>Email</a:t>
            </a:r>
          </a:p>
        </p:txBody>
      </p:sp>
      <p:pic>
        <p:nvPicPr>
          <p:cNvPr id="14" name="Graphic 13">
            <a:extLst>
              <a:ext uri="{FF2B5EF4-FFF2-40B4-BE49-F238E27FC236}">
                <a16:creationId xmlns:a16="http://schemas.microsoft.com/office/drawing/2014/main" id="{D6BC4E00-1CAA-6D45-A1AE-5F409A830B5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381" y="4735517"/>
            <a:ext cx="3233758" cy="708520"/>
          </a:xfrm>
          <a:prstGeom prst="rect">
            <a:avLst/>
          </a:prstGeom>
        </p:spPr>
      </p:pic>
      <p:sp>
        <p:nvSpPr>
          <p:cNvPr id="15" name="Rectangle 14">
            <a:extLst>
              <a:ext uri="{FF2B5EF4-FFF2-40B4-BE49-F238E27FC236}">
                <a16:creationId xmlns:a16="http://schemas.microsoft.com/office/drawing/2014/main" id="{9557C841-2B2B-3946-AECA-0AD3DB9BBC9F}"/>
              </a:ext>
            </a:extLst>
          </p:cNvPr>
          <p:cNvSpPr/>
          <p:nvPr userDrawn="1"/>
        </p:nvSpPr>
        <p:spPr>
          <a:xfrm>
            <a:off x="0" y="6244617"/>
            <a:ext cx="12192000" cy="613383"/>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9E287AA1-09CB-2C48-ADEB-9CAAEF0D7B1A}"/>
              </a:ext>
            </a:extLst>
          </p:cNvPr>
          <p:cNvSpPr>
            <a:spLocks noGrp="1"/>
          </p:cNvSpPr>
          <p:nvPr>
            <p:ph type="body" sz="quarter" idx="11" hasCustomPrompt="1"/>
          </p:nvPr>
        </p:nvSpPr>
        <p:spPr>
          <a:xfrm>
            <a:off x="914400" y="6304548"/>
            <a:ext cx="1842193" cy="506317"/>
          </a:xfrm>
        </p:spPr>
        <p:txBody>
          <a:bodyPr>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stStyle>
          <a:p>
            <a:pPr lvl="0"/>
            <a:r>
              <a:rPr lang="en-US" dirty="0" err="1"/>
              <a:t>usphs.gov</a:t>
            </a:r>
            <a:endParaRPr lang="en-US" dirty="0"/>
          </a:p>
        </p:txBody>
      </p:sp>
      <p:pic>
        <p:nvPicPr>
          <p:cNvPr id="12" name="Picture 11">
            <a:hlinkClick r:id="rId5"/>
            <a:extLst>
              <a:ext uri="{FF2B5EF4-FFF2-40B4-BE49-F238E27FC236}">
                <a16:creationId xmlns:a16="http://schemas.microsoft.com/office/drawing/2014/main" id="{9455115D-B7D0-0949-AE1E-9FC77B7A4E0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20612" y="6378435"/>
            <a:ext cx="143650" cy="307463"/>
          </a:xfrm>
          <a:prstGeom prst="rect">
            <a:avLst/>
          </a:prstGeom>
        </p:spPr>
      </p:pic>
      <p:pic>
        <p:nvPicPr>
          <p:cNvPr id="13" name="Picture 12">
            <a:hlinkClick r:id="rId7"/>
            <a:extLst>
              <a:ext uri="{FF2B5EF4-FFF2-40B4-BE49-F238E27FC236}">
                <a16:creationId xmlns:a16="http://schemas.microsoft.com/office/drawing/2014/main" id="{20961C35-B147-F84C-B564-43A3F538E86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963829" y="6425243"/>
            <a:ext cx="302422" cy="245718"/>
          </a:xfrm>
          <a:prstGeom prst="rect">
            <a:avLst/>
          </a:prstGeom>
        </p:spPr>
      </p:pic>
    </p:spTree>
    <p:extLst>
      <p:ext uri="{BB962C8B-B14F-4D97-AF65-F5344CB8AC3E}">
        <p14:creationId xmlns:p14="http://schemas.microsoft.com/office/powerpoint/2010/main" val="187262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41690"/>
            <a:ext cx="10972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cxnSp>
        <p:nvCxnSpPr>
          <p:cNvPr id="15" name="Straight Connector 14">
            <a:extLst>
              <a:ext uri="{FF2B5EF4-FFF2-40B4-BE49-F238E27FC236}">
                <a16:creationId xmlns:a16="http://schemas.microsoft.com/office/drawing/2014/main" id="{28DBD5A7-8F2D-6B4B-8C13-CF5A026A5BD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0151E5E-4296-8D45-A5A3-08F88EF43960}"/>
              </a:ext>
            </a:extLst>
          </p:cNvPr>
          <p:cNvSpPr>
            <a:spLocks noGrp="1"/>
          </p:cNvSpPr>
          <p:nvPr>
            <p:ph type="body" sz="quarter" idx="11" hasCustomPrompt="1"/>
          </p:nvPr>
        </p:nvSpPr>
        <p:spPr>
          <a:xfrm>
            <a:off x="609600" y="1479550"/>
            <a:ext cx="8647113"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dirty="0"/>
              <a:t>Header, Arial Bold, 24 </a:t>
            </a:r>
            <a:r>
              <a:rPr lang="en-US" dirty="0" err="1"/>
              <a:t>pt</a:t>
            </a:r>
            <a:endParaRPr lang="en-US" dirty="0"/>
          </a:p>
        </p:txBody>
      </p:sp>
      <p:sp>
        <p:nvSpPr>
          <p:cNvPr id="12" name="Title 1">
            <a:extLst>
              <a:ext uri="{FF2B5EF4-FFF2-40B4-BE49-F238E27FC236}">
                <a16:creationId xmlns:a16="http://schemas.microsoft.com/office/drawing/2014/main" id="{0424E232-618D-E24A-9139-2F9D7BA8A855}"/>
              </a:ext>
            </a:extLst>
          </p:cNvPr>
          <p:cNvSpPr>
            <a:spLocks noGrp="1"/>
          </p:cNvSpPr>
          <p:nvPr>
            <p:ph type="title" hasCustomPrompt="1"/>
          </p:nvPr>
        </p:nvSpPr>
        <p:spPr>
          <a:xfrm>
            <a:off x="609600" y="484459"/>
            <a:ext cx="10972800" cy="887356"/>
          </a:xfrm>
        </p:spPr>
        <p:txBody>
          <a:bodyPr anchor="t" anchorCtr="0">
            <a:normAutofit/>
          </a:bodyPr>
          <a:lstStyle>
            <a:lvl1pPr>
              <a:defRPr sz="3200" b="1" baseline="0">
                <a:solidFill>
                  <a:schemeClr val="accent1"/>
                </a:solidFill>
              </a:defRPr>
            </a:lvl1pPr>
          </a:lstStyle>
          <a:p>
            <a:r>
              <a:rPr lang="en-US" dirty="0"/>
              <a:t>DIFFERENT TITLE PER SLIDE, ARIAL 32 PT</a:t>
            </a:r>
          </a:p>
        </p:txBody>
      </p:sp>
      <p:sp>
        <p:nvSpPr>
          <p:cNvPr id="18" name="Rectangle 17">
            <a:extLst>
              <a:ext uri="{FF2B5EF4-FFF2-40B4-BE49-F238E27FC236}">
                <a16:creationId xmlns:a16="http://schemas.microsoft.com/office/drawing/2014/main" id="{071DB286-2393-1641-A757-4135C612D3ED}"/>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DC4B90D-13EB-0547-9DBA-C27FB09AA47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25" name="Graphic 24">
            <a:extLst>
              <a:ext uri="{FF2B5EF4-FFF2-40B4-BE49-F238E27FC236}">
                <a16:creationId xmlns:a16="http://schemas.microsoft.com/office/drawing/2014/main" id="{EDEFD197-41A9-4D49-8B1E-F36D7B4735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6" name="Straight Connector 25">
            <a:extLst>
              <a:ext uri="{FF2B5EF4-FFF2-40B4-BE49-F238E27FC236}">
                <a16:creationId xmlns:a16="http://schemas.microsoft.com/office/drawing/2014/main" id="{A8862BE3-D8CE-E045-88D4-613894588C36}"/>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FC93A596-ED5F-EC4F-8C22-4C387485D10A}"/>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Tree>
    <p:extLst>
      <p:ext uri="{BB962C8B-B14F-4D97-AF65-F5344CB8AC3E}">
        <p14:creationId xmlns:p14="http://schemas.microsoft.com/office/powerpoint/2010/main" val="2245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3326D00-486B-F544-A810-6A664A8A10EA}"/>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924EF95B-E749-F848-97F1-24271ED5B82D}"/>
              </a:ext>
            </a:extLst>
          </p:cNvPr>
          <p:cNvSpPr>
            <a:spLocks noGrp="1"/>
          </p:cNvSpPr>
          <p:nvPr>
            <p:ph type="body" sz="quarter" idx="11" hasCustomPrompt="1"/>
          </p:nvPr>
        </p:nvSpPr>
        <p:spPr>
          <a:xfrm>
            <a:off x="609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dirty="0"/>
              <a:t>Header, Arial Bold, 24 </a:t>
            </a:r>
            <a:r>
              <a:rPr lang="en-US" dirty="0" err="1"/>
              <a:t>pt</a:t>
            </a:r>
            <a:endParaRPr lang="en-US" dirty="0"/>
          </a:p>
        </p:txBody>
      </p:sp>
      <p:sp>
        <p:nvSpPr>
          <p:cNvPr id="7" name="Text Placeholder 8">
            <a:extLst>
              <a:ext uri="{FF2B5EF4-FFF2-40B4-BE49-F238E27FC236}">
                <a16:creationId xmlns:a16="http://schemas.microsoft.com/office/drawing/2014/main" id="{9A6F2590-7AAF-B448-8932-6958800FC7F8}"/>
              </a:ext>
            </a:extLst>
          </p:cNvPr>
          <p:cNvSpPr>
            <a:spLocks noGrp="1"/>
          </p:cNvSpPr>
          <p:nvPr>
            <p:ph type="body" sz="quarter" idx="12" hasCustomPrompt="1"/>
          </p:nvPr>
        </p:nvSpPr>
        <p:spPr>
          <a:xfrm>
            <a:off x="6197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dirty="0"/>
              <a:t>Header, Arial Bold, 24 </a:t>
            </a:r>
            <a:r>
              <a:rPr lang="en-US" dirty="0" err="1"/>
              <a:t>pt</a:t>
            </a:r>
            <a:endParaRPr lang="en-US" dirty="0"/>
          </a:p>
        </p:txBody>
      </p:sp>
      <p:sp>
        <p:nvSpPr>
          <p:cNvPr id="8" name="Content Placeholder 2">
            <a:extLst>
              <a:ext uri="{FF2B5EF4-FFF2-40B4-BE49-F238E27FC236}">
                <a16:creationId xmlns:a16="http://schemas.microsoft.com/office/drawing/2014/main" id="{4728009B-32C3-554E-BBC3-6CE451988224}"/>
              </a:ext>
            </a:extLst>
          </p:cNvPr>
          <p:cNvSpPr>
            <a:spLocks noGrp="1"/>
          </p:cNvSpPr>
          <p:nvPr>
            <p:ph idx="1"/>
          </p:nvPr>
        </p:nvSpPr>
        <p:spPr>
          <a:xfrm>
            <a:off x="609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9" name="Content Placeholder 2">
            <a:extLst>
              <a:ext uri="{FF2B5EF4-FFF2-40B4-BE49-F238E27FC236}">
                <a16:creationId xmlns:a16="http://schemas.microsoft.com/office/drawing/2014/main" id="{8BD0CD79-0A88-6F4A-9DE1-A5B60346B1AC}"/>
              </a:ext>
            </a:extLst>
          </p:cNvPr>
          <p:cNvSpPr>
            <a:spLocks noGrp="1"/>
          </p:cNvSpPr>
          <p:nvPr>
            <p:ph idx="13"/>
          </p:nvPr>
        </p:nvSpPr>
        <p:spPr>
          <a:xfrm>
            <a:off x="6197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19" name="Title 1">
            <a:extLst>
              <a:ext uri="{FF2B5EF4-FFF2-40B4-BE49-F238E27FC236}">
                <a16:creationId xmlns:a16="http://schemas.microsoft.com/office/drawing/2014/main" id="{F4AA8F56-8114-0645-AE64-8E42161E1C8A}"/>
              </a:ext>
            </a:extLst>
          </p:cNvPr>
          <p:cNvSpPr>
            <a:spLocks noGrp="1"/>
          </p:cNvSpPr>
          <p:nvPr>
            <p:ph type="title" hasCustomPrompt="1"/>
          </p:nvPr>
        </p:nvSpPr>
        <p:spPr>
          <a:xfrm>
            <a:off x="609600" y="484458"/>
            <a:ext cx="10972800" cy="887356"/>
          </a:xfrm>
        </p:spPr>
        <p:txBody>
          <a:bodyPr anchor="t" anchorCtr="0">
            <a:normAutofit/>
          </a:bodyPr>
          <a:lstStyle>
            <a:lvl1pPr>
              <a:defRPr sz="3200" b="1" baseline="0">
                <a:solidFill>
                  <a:schemeClr val="accent1"/>
                </a:solidFill>
              </a:defRPr>
            </a:lvl1pPr>
          </a:lstStyle>
          <a:p>
            <a:r>
              <a:rPr lang="en-US" dirty="0"/>
              <a:t>DIFFERENT TITLE PER SLIDE, ARIAL 32 PT</a:t>
            </a:r>
          </a:p>
        </p:txBody>
      </p:sp>
      <p:sp>
        <p:nvSpPr>
          <p:cNvPr id="20" name="Rectangle 19">
            <a:extLst>
              <a:ext uri="{FF2B5EF4-FFF2-40B4-BE49-F238E27FC236}">
                <a16:creationId xmlns:a16="http://schemas.microsoft.com/office/drawing/2014/main" id="{34B8B072-DDDA-F14B-A37B-9E2975BB5F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CCD2B8BF-30BB-754F-9DA4-B739C4E87EDF}"/>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23" name="Graphic 22">
            <a:extLst>
              <a:ext uri="{FF2B5EF4-FFF2-40B4-BE49-F238E27FC236}">
                <a16:creationId xmlns:a16="http://schemas.microsoft.com/office/drawing/2014/main" id="{3832E2F6-DAE8-3541-8467-7B04338EC68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4" name="Straight Connector 23">
            <a:extLst>
              <a:ext uri="{FF2B5EF4-FFF2-40B4-BE49-F238E27FC236}">
                <a16:creationId xmlns:a16="http://schemas.microsoft.com/office/drawing/2014/main" id="{6F217AE5-A9C8-6D4B-83AE-2A10BF6462AA}"/>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9298D1DB-E7F7-8A4D-AF1D-0ED5E5D17F60}"/>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Tree>
    <p:extLst>
      <p:ext uri="{BB962C8B-B14F-4D97-AF65-F5344CB8AC3E}">
        <p14:creationId xmlns:p14="http://schemas.microsoft.com/office/powerpoint/2010/main" val="190742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CABA801-8FBD-1443-BFFA-88017638CC24}"/>
              </a:ext>
            </a:extLst>
          </p:cNvPr>
          <p:cNvSpPr>
            <a:spLocks noGrp="1"/>
          </p:cNvSpPr>
          <p:nvPr>
            <p:ph type="pic" sz="quarter" idx="11"/>
          </p:nvPr>
        </p:nvSpPr>
        <p:spPr>
          <a:xfrm>
            <a:off x="8343900" y="0"/>
            <a:ext cx="3848100" cy="6112774"/>
          </a:xfrm>
        </p:spPr>
        <p:txBody>
          <a:bodyPr/>
          <a:lstStyle/>
          <a:p>
            <a:endParaRPr lang="en-US" dirty="0"/>
          </a:p>
        </p:txBody>
      </p:sp>
      <p:cxnSp>
        <p:nvCxnSpPr>
          <p:cNvPr id="23" name="Straight Connector 22">
            <a:extLst>
              <a:ext uri="{FF2B5EF4-FFF2-40B4-BE49-F238E27FC236}">
                <a16:creationId xmlns:a16="http://schemas.microsoft.com/office/drawing/2014/main" id="{BDAA0027-432C-6244-840D-4FBFDD96A598}"/>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Text Placeholder 42">
            <a:extLst>
              <a:ext uri="{FF2B5EF4-FFF2-40B4-BE49-F238E27FC236}">
                <a16:creationId xmlns:a16="http://schemas.microsoft.com/office/drawing/2014/main" id="{454EB662-8970-3548-9C1E-15940E99A469}"/>
              </a:ext>
            </a:extLst>
          </p:cNvPr>
          <p:cNvSpPr>
            <a:spLocks noGrp="1"/>
          </p:cNvSpPr>
          <p:nvPr>
            <p:ph type="body" sz="quarter" idx="12"/>
          </p:nvPr>
        </p:nvSpPr>
        <p:spPr>
          <a:xfrm>
            <a:off x="609600" y="1601513"/>
            <a:ext cx="7581900" cy="406400"/>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4" name="Content Placeholder 2">
            <a:extLst>
              <a:ext uri="{FF2B5EF4-FFF2-40B4-BE49-F238E27FC236}">
                <a16:creationId xmlns:a16="http://schemas.microsoft.com/office/drawing/2014/main" id="{9C634B4E-4653-3846-85AD-42C20DC5FB51}"/>
              </a:ext>
            </a:extLst>
          </p:cNvPr>
          <p:cNvSpPr>
            <a:spLocks noGrp="1"/>
          </p:cNvSpPr>
          <p:nvPr>
            <p:ph idx="1"/>
          </p:nvPr>
        </p:nvSpPr>
        <p:spPr>
          <a:xfrm>
            <a:off x="609600" y="2120803"/>
            <a:ext cx="7581900" cy="3880562"/>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15" name="Title 1">
            <a:extLst>
              <a:ext uri="{FF2B5EF4-FFF2-40B4-BE49-F238E27FC236}">
                <a16:creationId xmlns:a16="http://schemas.microsoft.com/office/drawing/2014/main" id="{8577A86C-776B-E547-A6C5-969E9A7865BD}"/>
              </a:ext>
            </a:extLst>
          </p:cNvPr>
          <p:cNvSpPr>
            <a:spLocks noGrp="1"/>
          </p:cNvSpPr>
          <p:nvPr>
            <p:ph type="title" hasCustomPrompt="1"/>
          </p:nvPr>
        </p:nvSpPr>
        <p:spPr>
          <a:xfrm>
            <a:off x="609600" y="484458"/>
            <a:ext cx="7581900" cy="1000424"/>
          </a:xfrm>
        </p:spPr>
        <p:txBody>
          <a:bodyPr anchor="t" anchorCtr="0">
            <a:noAutofit/>
          </a:bodyPr>
          <a:lstStyle>
            <a:lvl1pPr>
              <a:defRPr sz="3200" b="1" baseline="0">
                <a:solidFill>
                  <a:schemeClr val="accent1"/>
                </a:solidFill>
              </a:defRPr>
            </a:lvl1pPr>
          </a:lstStyle>
          <a:p>
            <a:r>
              <a:rPr lang="en-US" dirty="0"/>
              <a:t>DIFFERENT TITLE PER SLIDE, </a:t>
            </a:r>
            <a:br>
              <a:rPr lang="en-US" dirty="0"/>
            </a:br>
            <a:r>
              <a:rPr lang="en-US" dirty="0"/>
              <a:t>ARIAL 32 PT</a:t>
            </a:r>
          </a:p>
        </p:txBody>
      </p:sp>
      <p:sp>
        <p:nvSpPr>
          <p:cNvPr id="30" name="Rectangle 29">
            <a:extLst>
              <a:ext uri="{FF2B5EF4-FFF2-40B4-BE49-F238E27FC236}">
                <a16:creationId xmlns:a16="http://schemas.microsoft.com/office/drawing/2014/main" id="{C2BF3CEB-349B-9B43-B746-9CCF08DD2D7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a:extLst>
              <a:ext uri="{FF2B5EF4-FFF2-40B4-BE49-F238E27FC236}">
                <a16:creationId xmlns:a16="http://schemas.microsoft.com/office/drawing/2014/main" id="{7FD54241-466E-224B-B253-D275ACDE7919}"/>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32" name="Graphic 31">
            <a:extLst>
              <a:ext uri="{FF2B5EF4-FFF2-40B4-BE49-F238E27FC236}">
                <a16:creationId xmlns:a16="http://schemas.microsoft.com/office/drawing/2014/main" id="{F07774A4-F463-6143-9CA1-7716CA9F9F4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3" name="Straight Connector 32">
            <a:extLst>
              <a:ext uri="{FF2B5EF4-FFF2-40B4-BE49-F238E27FC236}">
                <a16:creationId xmlns:a16="http://schemas.microsoft.com/office/drawing/2014/main" id="{CC68A604-8BB6-794F-ACB5-D78699FCB3B0}"/>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18B6C446-C05E-D94C-AD80-ADBF74A37C5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Tree>
    <p:extLst>
      <p:ext uri="{BB962C8B-B14F-4D97-AF65-F5344CB8AC3E}">
        <p14:creationId xmlns:p14="http://schemas.microsoft.com/office/powerpoint/2010/main" val="128084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20DE676-5A7C-8E4A-A4B6-6E698D17865E}"/>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0991" t="279" r="33495" b="1867"/>
          <a:stretch/>
        </p:blipFill>
        <p:spPr>
          <a:xfrm>
            <a:off x="3848099" y="-71120"/>
            <a:ext cx="8440981" cy="6183895"/>
          </a:xfrm>
          <a:prstGeom prst="rect">
            <a:avLst/>
          </a:prstGeom>
        </p:spPr>
      </p:pic>
      <p:sp>
        <p:nvSpPr>
          <p:cNvPr id="4" name="Slide Number Placeholder 5">
            <a:extLst>
              <a:ext uri="{FF2B5EF4-FFF2-40B4-BE49-F238E27FC236}">
                <a16:creationId xmlns:a16="http://schemas.microsoft.com/office/drawing/2014/main" id="{7DBF9CD3-72F1-6D4C-8B35-8755693DCD4D}"/>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5" name="Graphic 4">
            <a:extLst>
              <a:ext uri="{FF2B5EF4-FFF2-40B4-BE49-F238E27FC236}">
                <a16:creationId xmlns:a16="http://schemas.microsoft.com/office/drawing/2014/main" id="{77300BC6-E090-4649-9031-DFDA75FE9E0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6246069"/>
            <a:ext cx="2260600" cy="495300"/>
          </a:xfrm>
          <a:prstGeom prst="rect">
            <a:avLst/>
          </a:prstGeom>
        </p:spPr>
      </p:pic>
      <p:cxnSp>
        <p:nvCxnSpPr>
          <p:cNvPr id="6" name="Straight Connector 5">
            <a:extLst>
              <a:ext uri="{FF2B5EF4-FFF2-40B4-BE49-F238E27FC236}">
                <a16:creationId xmlns:a16="http://schemas.microsoft.com/office/drawing/2014/main" id="{1FD622D0-F4FC-D14D-8584-5D90889DC8C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8E7067B5-143E-374D-81E4-1ECDEA8DA6D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
        <p:nvSpPr>
          <p:cNvPr id="8" name="Picture Placeholder 8">
            <a:extLst>
              <a:ext uri="{FF2B5EF4-FFF2-40B4-BE49-F238E27FC236}">
                <a16:creationId xmlns:a16="http://schemas.microsoft.com/office/drawing/2014/main" id="{2CE02DCB-40A2-9245-800B-60AAC4FAFC93}"/>
              </a:ext>
            </a:extLst>
          </p:cNvPr>
          <p:cNvSpPr>
            <a:spLocks noGrp="1"/>
          </p:cNvSpPr>
          <p:nvPr>
            <p:ph type="pic" sz="quarter" idx="11"/>
          </p:nvPr>
        </p:nvSpPr>
        <p:spPr>
          <a:xfrm>
            <a:off x="0" y="0"/>
            <a:ext cx="3848100" cy="6112774"/>
          </a:xfrm>
        </p:spPr>
        <p:txBody>
          <a:bodyPr/>
          <a:lstStyle/>
          <a:p>
            <a:endParaRPr lang="en-US" dirty="0"/>
          </a:p>
        </p:txBody>
      </p:sp>
      <p:cxnSp>
        <p:nvCxnSpPr>
          <p:cNvPr id="9" name="Straight Connector 8">
            <a:extLst>
              <a:ext uri="{FF2B5EF4-FFF2-40B4-BE49-F238E27FC236}">
                <a16:creationId xmlns:a16="http://schemas.microsoft.com/office/drawing/2014/main" id="{D25518BB-58AA-AA44-8F78-6FB6BA906A6B}"/>
              </a:ext>
            </a:extLst>
          </p:cNvPr>
          <p:cNvCxnSpPr/>
          <p:nvPr userDrawn="1"/>
        </p:nvCxnSpPr>
        <p:spPr>
          <a:xfrm>
            <a:off x="4633312"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C542555F-F18A-8242-BBB3-CEF73CDA69FB}"/>
              </a:ext>
            </a:extLst>
          </p:cNvPr>
          <p:cNvSpPr>
            <a:spLocks noGrp="1"/>
          </p:cNvSpPr>
          <p:nvPr>
            <p:ph type="body" sz="quarter" idx="12" hasCustomPrompt="1"/>
          </p:nvPr>
        </p:nvSpPr>
        <p:spPr>
          <a:xfrm>
            <a:off x="4529805" y="1479550"/>
            <a:ext cx="5384800" cy="360363"/>
          </a:xfrm>
        </p:spPr>
        <p:txBody>
          <a:bodyPr>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dirty="0"/>
              <a:t>Header, Arial Bold, 24 </a:t>
            </a:r>
            <a:r>
              <a:rPr lang="en-US" dirty="0" err="1"/>
              <a:t>pt</a:t>
            </a:r>
            <a:endParaRPr lang="en-US" dirty="0"/>
          </a:p>
        </p:txBody>
      </p:sp>
      <p:sp>
        <p:nvSpPr>
          <p:cNvPr id="11" name="Content Placeholder 2">
            <a:extLst>
              <a:ext uri="{FF2B5EF4-FFF2-40B4-BE49-F238E27FC236}">
                <a16:creationId xmlns:a16="http://schemas.microsoft.com/office/drawing/2014/main" id="{A1FDD6B2-508F-EA4A-87D7-31ADD248E10D}"/>
              </a:ext>
            </a:extLst>
          </p:cNvPr>
          <p:cNvSpPr>
            <a:spLocks noGrp="1"/>
          </p:cNvSpPr>
          <p:nvPr>
            <p:ph idx="1"/>
          </p:nvPr>
        </p:nvSpPr>
        <p:spPr>
          <a:xfrm>
            <a:off x="4529804" y="1941690"/>
            <a:ext cx="5384800" cy="3752116"/>
          </a:xfrm>
        </p:spPr>
        <p:txBody>
          <a:bodyPr/>
          <a:lstStyle>
            <a:lvl1pPr marL="515938" indent="-280988">
              <a:buClr>
                <a:schemeClr val="bg2"/>
              </a:buClr>
              <a:buSzPct val="125000"/>
              <a:buFont typeface="Arial" panose="020B0604020202020204" pitchFamily="34" charset="0"/>
              <a:buChar char="•"/>
              <a:tabLst/>
              <a:defRPr sz="2200">
                <a:solidFill>
                  <a:schemeClr val="bg1"/>
                </a:solidFill>
              </a:defRPr>
            </a:lvl1pPr>
            <a:lvl2pPr marL="976313" indent="-280988">
              <a:buClr>
                <a:schemeClr val="accent1"/>
              </a:buClr>
              <a:buFont typeface="Wingdings" panose="05000000000000000000" pitchFamily="2" charset="2"/>
              <a:buChar char="§"/>
              <a:tabLst/>
              <a:defRPr sz="2000">
                <a:solidFill>
                  <a:schemeClr val="bg1"/>
                </a:solidFill>
              </a:defRPr>
            </a:lvl2pPr>
            <a:lvl3pPr marL="1381125" indent="-234950">
              <a:buClr>
                <a:schemeClr val="accent1"/>
              </a:buClr>
              <a:buFont typeface="Wingdings" pitchFamily="2" charset="2"/>
              <a:buChar char="§"/>
              <a:tabLst/>
              <a:defRPr sz="18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12" name="Title 1">
            <a:extLst>
              <a:ext uri="{FF2B5EF4-FFF2-40B4-BE49-F238E27FC236}">
                <a16:creationId xmlns:a16="http://schemas.microsoft.com/office/drawing/2014/main" id="{6D0CB6B6-F640-684D-AABC-37F9ECD6E052}"/>
              </a:ext>
            </a:extLst>
          </p:cNvPr>
          <p:cNvSpPr>
            <a:spLocks noGrp="1"/>
          </p:cNvSpPr>
          <p:nvPr>
            <p:ph type="title" hasCustomPrompt="1"/>
          </p:nvPr>
        </p:nvSpPr>
        <p:spPr>
          <a:xfrm>
            <a:off x="4529804" y="484458"/>
            <a:ext cx="6849387" cy="887356"/>
          </a:xfrm>
        </p:spPr>
        <p:txBody>
          <a:bodyPr anchor="t" anchorCtr="0">
            <a:normAutofit/>
          </a:bodyPr>
          <a:lstStyle>
            <a:lvl1pPr>
              <a:defRPr sz="3200" b="1" baseline="0">
                <a:solidFill>
                  <a:schemeClr val="bg1"/>
                </a:solidFill>
              </a:defRPr>
            </a:lvl1pPr>
          </a:lstStyle>
          <a:p>
            <a:r>
              <a:rPr lang="en-US" dirty="0"/>
              <a:t>DIFFERENT TITLE PER SLIDE, ARIAL 32 PT</a:t>
            </a:r>
          </a:p>
        </p:txBody>
      </p:sp>
    </p:spTree>
    <p:extLst>
      <p:ext uri="{BB962C8B-B14F-4D97-AF65-F5344CB8AC3E}">
        <p14:creationId xmlns:p14="http://schemas.microsoft.com/office/powerpoint/2010/main" val="7662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Graphic">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08C5BCF-1094-B94D-A6B4-3BA4D385EDA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340F56E4-F8A1-4D4D-9E61-5CABD197FB01}"/>
              </a:ext>
            </a:extLst>
          </p:cNvPr>
          <p:cNvSpPr>
            <a:spLocks noGrp="1"/>
          </p:cNvSpPr>
          <p:nvPr>
            <p:ph sz="quarter" idx="13"/>
          </p:nvPr>
        </p:nvSpPr>
        <p:spPr>
          <a:xfrm>
            <a:off x="6230938" y="1554378"/>
            <a:ext cx="5238750" cy="435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848D99A2-1D1C-984A-A263-5F663DD24984}"/>
              </a:ext>
            </a:extLst>
          </p:cNvPr>
          <p:cNvSpPr>
            <a:spLocks noGrp="1"/>
          </p:cNvSpPr>
          <p:nvPr>
            <p:ph type="title" hasCustomPrompt="1"/>
          </p:nvPr>
        </p:nvSpPr>
        <p:spPr>
          <a:xfrm>
            <a:off x="609600" y="484458"/>
            <a:ext cx="10972800" cy="825051"/>
          </a:xfrm>
        </p:spPr>
        <p:txBody>
          <a:bodyPr anchor="t" anchorCtr="0">
            <a:normAutofit/>
          </a:bodyPr>
          <a:lstStyle>
            <a:lvl1pPr>
              <a:defRPr sz="3200" b="1" baseline="0">
                <a:solidFill>
                  <a:schemeClr val="accent1"/>
                </a:solidFill>
              </a:defRPr>
            </a:lvl1pPr>
          </a:lstStyle>
          <a:p>
            <a:r>
              <a:rPr lang="en-US" dirty="0"/>
              <a:t>DIFFERENT TITLE PER SLIDE, ARIAL 32 PT</a:t>
            </a:r>
          </a:p>
        </p:txBody>
      </p:sp>
      <p:sp>
        <p:nvSpPr>
          <p:cNvPr id="31" name="Rectangle 30">
            <a:extLst>
              <a:ext uri="{FF2B5EF4-FFF2-40B4-BE49-F238E27FC236}">
                <a16:creationId xmlns:a16="http://schemas.microsoft.com/office/drawing/2014/main" id="{117DD378-629D-E840-B370-54259EE821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lide Number Placeholder 5">
            <a:extLst>
              <a:ext uri="{FF2B5EF4-FFF2-40B4-BE49-F238E27FC236}">
                <a16:creationId xmlns:a16="http://schemas.microsoft.com/office/drawing/2014/main" id="{2798D922-0933-1043-98C8-522ED9BC98E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33" name="Graphic 32">
            <a:extLst>
              <a:ext uri="{FF2B5EF4-FFF2-40B4-BE49-F238E27FC236}">
                <a16:creationId xmlns:a16="http://schemas.microsoft.com/office/drawing/2014/main" id="{576D76D2-5186-1145-81B6-C978F0FD5B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4" name="Straight Connector 33">
            <a:extLst>
              <a:ext uri="{FF2B5EF4-FFF2-40B4-BE49-F238E27FC236}">
                <a16:creationId xmlns:a16="http://schemas.microsoft.com/office/drawing/2014/main" id="{AFF4CCCA-CC14-5F4F-85F8-E9E43CBD83C3}"/>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D27E2174-87D8-A34D-A2C1-AD7CA740738F}"/>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
        <p:nvSpPr>
          <p:cNvPr id="36" name="Content Placeholder 23">
            <a:extLst>
              <a:ext uri="{FF2B5EF4-FFF2-40B4-BE49-F238E27FC236}">
                <a16:creationId xmlns:a16="http://schemas.microsoft.com/office/drawing/2014/main" id="{33C51EF8-3A4A-BF43-91AD-F7ED3A3ADF15}"/>
              </a:ext>
            </a:extLst>
          </p:cNvPr>
          <p:cNvSpPr>
            <a:spLocks noGrp="1"/>
          </p:cNvSpPr>
          <p:nvPr>
            <p:ph sz="quarter" idx="14"/>
          </p:nvPr>
        </p:nvSpPr>
        <p:spPr>
          <a:xfrm>
            <a:off x="630238" y="1554378"/>
            <a:ext cx="5238750" cy="43517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1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PPT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6783A4B-93AD-574C-BB9F-CCFFDA76DA3B}"/>
              </a:ext>
            </a:extLst>
          </p:cNvPr>
          <p:cNvSpPr>
            <a:spLocks noGrp="1"/>
          </p:cNvSpPr>
          <p:nvPr>
            <p:ph type="chart" sz="quarter" idx="10"/>
          </p:nvPr>
        </p:nvSpPr>
        <p:spPr>
          <a:xfrm>
            <a:off x="609600" y="1622864"/>
            <a:ext cx="10968038" cy="4283251"/>
          </a:xfrm>
        </p:spPr>
        <p:txBody>
          <a:bodyPr/>
          <a:lstStyle/>
          <a:p>
            <a:endParaRPr lang="en-US" dirty="0"/>
          </a:p>
        </p:txBody>
      </p:sp>
      <p:cxnSp>
        <p:nvCxnSpPr>
          <p:cNvPr id="19" name="Straight Connector 18">
            <a:extLst>
              <a:ext uri="{FF2B5EF4-FFF2-40B4-BE49-F238E27FC236}">
                <a16:creationId xmlns:a16="http://schemas.microsoft.com/office/drawing/2014/main" id="{DD7A90AB-F918-D841-92EA-FF682489E30B}"/>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35FA206-A2EA-8343-A005-2B63047D2274}"/>
              </a:ext>
            </a:extLst>
          </p:cNvPr>
          <p:cNvSpPr>
            <a:spLocks noGrp="1"/>
          </p:cNvSpPr>
          <p:nvPr>
            <p:ph type="title" hasCustomPrompt="1"/>
          </p:nvPr>
        </p:nvSpPr>
        <p:spPr>
          <a:xfrm>
            <a:off x="609600" y="484458"/>
            <a:ext cx="10972800" cy="974991"/>
          </a:xfrm>
        </p:spPr>
        <p:txBody>
          <a:bodyPr anchor="t" anchorCtr="0">
            <a:normAutofit/>
          </a:bodyPr>
          <a:lstStyle>
            <a:lvl1pPr>
              <a:defRPr sz="3200" b="1" baseline="0">
                <a:solidFill>
                  <a:schemeClr val="accent1"/>
                </a:solidFill>
              </a:defRPr>
            </a:lvl1pPr>
          </a:lstStyle>
          <a:p>
            <a:r>
              <a:rPr lang="en-US" dirty="0"/>
              <a:t>DIFFERENT TITLE PER SLIDE, ARIAL 32 PT</a:t>
            </a:r>
          </a:p>
        </p:txBody>
      </p:sp>
      <p:sp>
        <p:nvSpPr>
          <p:cNvPr id="26" name="Rectangle 25">
            <a:extLst>
              <a:ext uri="{FF2B5EF4-FFF2-40B4-BE49-F238E27FC236}">
                <a16:creationId xmlns:a16="http://schemas.microsoft.com/office/drawing/2014/main" id="{F3DDD418-8000-C543-8D48-F8E5450BDDC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a:extLst>
              <a:ext uri="{FF2B5EF4-FFF2-40B4-BE49-F238E27FC236}">
                <a16:creationId xmlns:a16="http://schemas.microsoft.com/office/drawing/2014/main" id="{FF16A477-2FDE-B844-89E5-53567EFF47B3}"/>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28" name="Graphic 27">
            <a:extLst>
              <a:ext uri="{FF2B5EF4-FFF2-40B4-BE49-F238E27FC236}">
                <a16:creationId xmlns:a16="http://schemas.microsoft.com/office/drawing/2014/main" id="{A2BA51FD-6863-B44B-B3CC-8DE6F23B7E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D3E8422D-7B3C-8247-A6B7-560541E2F024}"/>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ECDE6A3D-E118-2F48-B970-DA33892D5B6F}"/>
              </a:ext>
            </a:extLst>
          </p:cNvPr>
          <p:cNvSpPr>
            <a:spLocks noGrp="1"/>
          </p:cNvSpPr>
          <p:nvPr>
            <p:ph type="body" sz="quarter" idx="11"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Tree>
    <p:extLst>
      <p:ext uri="{BB962C8B-B14F-4D97-AF65-F5344CB8AC3E}">
        <p14:creationId xmlns:p14="http://schemas.microsoft.com/office/powerpoint/2010/main" val="16975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Large Image/Graph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705CBE4-EE8C-A74D-87A4-DE173750744F}"/>
              </a:ext>
            </a:extLst>
          </p:cNvPr>
          <p:cNvSpPr>
            <a:spLocks noGrp="1"/>
          </p:cNvSpPr>
          <p:nvPr>
            <p:ph type="pic" sz="quarter" idx="12"/>
          </p:nvPr>
        </p:nvSpPr>
        <p:spPr>
          <a:xfrm>
            <a:off x="609601" y="1667733"/>
            <a:ext cx="10972800" cy="4221718"/>
          </a:xfrm>
        </p:spPr>
        <p:txBody>
          <a:bodyPr/>
          <a:lstStyle/>
          <a:p>
            <a:endParaRPr lang="en-US" dirty="0"/>
          </a:p>
        </p:txBody>
      </p:sp>
      <p:cxnSp>
        <p:nvCxnSpPr>
          <p:cNvPr id="13" name="Straight Connector 12">
            <a:extLst>
              <a:ext uri="{FF2B5EF4-FFF2-40B4-BE49-F238E27FC236}">
                <a16:creationId xmlns:a16="http://schemas.microsoft.com/office/drawing/2014/main" id="{E5D6EDFE-9BCC-7241-BE79-C3C97886BF10}"/>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0B7E887-57A5-1B48-AE15-22374E11DD61}"/>
              </a:ext>
            </a:extLst>
          </p:cNvPr>
          <p:cNvSpPr>
            <a:spLocks noGrp="1"/>
          </p:cNvSpPr>
          <p:nvPr>
            <p:ph type="title" hasCustomPrompt="1"/>
          </p:nvPr>
        </p:nvSpPr>
        <p:spPr>
          <a:xfrm>
            <a:off x="609600" y="484458"/>
            <a:ext cx="10972800" cy="974989"/>
          </a:xfrm>
        </p:spPr>
        <p:txBody>
          <a:bodyPr anchor="t" anchorCtr="0">
            <a:normAutofit/>
          </a:bodyPr>
          <a:lstStyle>
            <a:lvl1pPr>
              <a:defRPr sz="3200" b="1" baseline="0">
                <a:solidFill>
                  <a:schemeClr val="accent1"/>
                </a:solidFill>
              </a:defRPr>
            </a:lvl1pPr>
          </a:lstStyle>
          <a:p>
            <a:r>
              <a:rPr lang="en-US" dirty="0"/>
              <a:t>DIFFERENT TITLE PER SLIDE, ARIAL 32 PT</a:t>
            </a:r>
          </a:p>
        </p:txBody>
      </p:sp>
      <p:sp>
        <p:nvSpPr>
          <p:cNvPr id="26" name="Rectangle 25">
            <a:extLst>
              <a:ext uri="{FF2B5EF4-FFF2-40B4-BE49-F238E27FC236}">
                <a16:creationId xmlns:a16="http://schemas.microsoft.com/office/drawing/2014/main" id="{0A0DF808-4C38-3849-B5B7-4E3001375694}"/>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a:extLst>
              <a:ext uri="{FF2B5EF4-FFF2-40B4-BE49-F238E27FC236}">
                <a16:creationId xmlns:a16="http://schemas.microsoft.com/office/drawing/2014/main" id="{EEC23946-B628-904A-A109-D9C3DF530852}"/>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dirty="0">
              <a:solidFill>
                <a:schemeClr val="bg1"/>
              </a:solidFill>
            </a:endParaRPr>
          </a:p>
        </p:txBody>
      </p:sp>
      <p:pic>
        <p:nvPicPr>
          <p:cNvPr id="28" name="Graphic 27">
            <a:extLst>
              <a:ext uri="{FF2B5EF4-FFF2-40B4-BE49-F238E27FC236}">
                <a16:creationId xmlns:a16="http://schemas.microsoft.com/office/drawing/2014/main" id="{564CD507-EEDB-6948-930D-9B84E47A6F8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99C370B9-4ACE-AE45-89BE-88F87F4C2D2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3BC5AB0D-1D51-AE43-8724-1EF32D916C1A}"/>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dirty="0"/>
              <a:t>Presentation Title</a:t>
            </a:r>
          </a:p>
        </p:txBody>
      </p:sp>
    </p:spTree>
    <p:extLst>
      <p:ext uri="{BB962C8B-B14F-4D97-AF65-F5344CB8AC3E}">
        <p14:creationId xmlns:p14="http://schemas.microsoft.com/office/powerpoint/2010/main" val="3776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A5C9A-4A11-784F-957D-6444814FA726}"/>
              </a:ext>
            </a:extLst>
          </p:cNvPr>
          <p:cNvSpPr/>
          <p:nvPr userDrawn="1"/>
        </p:nvSpPr>
        <p:spPr>
          <a:xfrm>
            <a:off x="7545" y="0"/>
            <a:ext cx="12179195" cy="298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DCE8E7C-6EA8-5E4A-98DA-197608A078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10" name="Rectangle 9">
            <a:extLst>
              <a:ext uri="{FF2B5EF4-FFF2-40B4-BE49-F238E27FC236}">
                <a16:creationId xmlns:a16="http://schemas.microsoft.com/office/drawing/2014/main" id="{C8D70E64-FE79-E246-A2DA-42EE90A704E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A4C386B-3E03-9A45-8365-ACE91E7D8F0D}"/>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dirty="0"/>
              <a:t>Section Title, Arial Bold, 32 </a:t>
            </a:r>
            <a:r>
              <a:rPr lang="en-US" dirty="0" err="1"/>
              <a:t>pt</a:t>
            </a:r>
            <a:endParaRPr lang="en-US" dirty="0"/>
          </a:p>
        </p:txBody>
      </p:sp>
      <p:sp>
        <p:nvSpPr>
          <p:cNvPr id="17" name="Picture Placeholder 16">
            <a:extLst>
              <a:ext uri="{FF2B5EF4-FFF2-40B4-BE49-F238E27FC236}">
                <a16:creationId xmlns:a16="http://schemas.microsoft.com/office/drawing/2014/main" id="{DAE0E53C-0779-1B43-86E7-21148BDEE6C5}"/>
              </a:ext>
            </a:extLst>
          </p:cNvPr>
          <p:cNvSpPr>
            <a:spLocks noGrp="1"/>
          </p:cNvSpPr>
          <p:nvPr>
            <p:ph type="pic" sz="quarter" idx="10"/>
          </p:nvPr>
        </p:nvSpPr>
        <p:spPr>
          <a:xfrm>
            <a:off x="0" y="2979738"/>
            <a:ext cx="12192000" cy="3878262"/>
          </a:xfrm>
        </p:spPr>
        <p:txBody>
          <a:bodyPr/>
          <a:lstStyle/>
          <a:p>
            <a:endParaRPr lang="en-US" dirty="0"/>
          </a:p>
        </p:txBody>
      </p:sp>
      <p:sp>
        <p:nvSpPr>
          <p:cNvPr id="12" name="Rectangle 11">
            <a:extLst>
              <a:ext uri="{FF2B5EF4-FFF2-40B4-BE49-F238E27FC236}">
                <a16:creationId xmlns:a16="http://schemas.microsoft.com/office/drawing/2014/main" id="{984B987E-0BBF-BA42-A491-9976991B47A3}"/>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FC7608-7677-3E47-9925-1C93BC6DCED2}"/>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086976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73" r:id="rId4"/>
    <p:sldLayoutId id="2147483677" r:id="rId5"/>
    <p:sldLayoutId id="2147483674" r:id="rId6"/>
    <p:sldLayoutId id="2147483675" r:id="rId7"/>
    <p:sldLayoutId id="2147483676" r:id="rId8"/>
    <p:sldLayoutId id="2147483667" r:id="rId9"/>
    <p:sldLayoutId id="2147483678" r:id="rId10"/>
    <p:sldLayoutId id="21474836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package" Target="../embeddings/Microsoft_Word_Document1.docx"/><Relationship Id="rId1" Type="http://schemas.openxmlformats.org/officeDocument/2006/relationships/slideLayout" Target="../slideLayouts/slideLayout9.xml"/><Relationship Id="rId6" Type="http://schemas.openxmlformats.org/officeDocument/2006/relationships/package" Target="../embeddings/Microsoft_Word_Document3.docx"/><Relationship Id="rId5" Type="http://schemas.openxmlformats.org/officeDocument/2006/relationships/image" Target="../media/image40.wmf"/><Relationship Id="rId4" Type="http://schemas.openxmlformats.org/officeDocument/2006/relationships/package" Target="../embeddings/Microsoft_Word_Document2.docx"/></Relationships>
</file>

<file path=ppt/slides/_rels/slide5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package" Target="../embeddings/Microsoft_Word_Document4.docx"/><Relationship Id="rId7" Type="http://schemas.openxmlformats.org/officeDocument/2006/relationships/package" Target="../embeddings/Microsoft_Word_Document5.docx"/><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3.emf"/><Relationship Id="rId5" Type="http://schemas.openxmlformats.org/officeDocument/2006/relationships/oleObject" Target="../embeddings/oleObject4.bin"/><Relationship Id="rId4" Type="http://schemas.openxmlformats.org/officeDocument/2006/relationships/image" Target="../media/image42.wmf"/></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package" Target="../embeddings/Microsoft_Word_Document6.docx"/><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hyperlink" Target="https://dcp.psc.gov/OSG/pharmacy/sc_career_guidance.aspx" TargetMode="External"/><Relationship Id="rId5" Type="http://schemas.openxmlformats.org/officeDocument/2006/relationships/image" Target="../media/image47.e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Hillary.L.Duviver@ice.dhs.gov" TargetMode="External"/><Relationship Id="rId2" Type="http://schemas.openxmlformats.org/officeDocument/2006/relationships/hyperlink" Target="mailto:Jessica.Anderson@ihs.gov" TargetMode="External"/><Relationship Id="rId1" Type="http://schemas.openxmlformats.org/officeDocument/2006/relationships/slideLayout" Target="../slideLayouts/slideLayout2.xml"/><Relationship Id="rId5" Type="http://schemas.openxmlformats.org/officeDocument/2006/relationships/hyperlink" Target="mailto:Briana.Rider@hhs.gov" TargetMode="External"/><Relationship Id="rId4" Type="http://schemas.openxmlformats.org/officeDocument/2006/relationships/hyperlink" Target="mailto:Maggie.A.Zettle@ice.dhs.gov"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Word_Document.docx"/><Relationship Id="rId7"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oleObject" Target="../embeddings/oleObject1.bin"/><Relationship Id="rId10" Type="http://schemas.openxmlformats.org/officeDocument/2006/relationships/image" Target="../media/image11.emf"/><Relationship Id="rId4" Type="http://schemas.openxmlformats.org/officeDocument/2006/relationships/image" Target="../media/image8.wmf"/><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8B311-8960-944B-862B-45ACF102966D}"/>
              </a:ext>
            </a:extLst>
          </p:cNvPr>
          <p:cNvSpPr>
            <a:spLocks noGrp="1"/>
          </p:cNvSpPr>
          <p:nvPr>
            <p:ph type="ctrTitle"/>
          </p:nvPr>
        </p:nvSpPr>
        <p:spPr>
          <a:xfrm>
            <a:off x="914399" y="571559"/>
            <a:ext cx="9010185" cy="1340212"/>
          </a:xfrm>
        </p:spPr>
        <p:txBody>
          <a:bodyPr anchor="t" anchorCtr="0">
            <a:normAutofit fontScale="90000"/>
          </a:bodyPr>
          <a:lstStyle/>
          <a:p>
            <a:r>
              <a:rPr lang="en-US" sz="3600" dirty="0"/>
              <a:t>Pharmacist Professional Advisory Committee</a:t>
            </a:r>
            <a:br>
              <a:rPr lang="en-US" sz="3600" dirty="0"/>
            </a:br>
            <a:endParaRPr lang="en-US" sz="3600" dirty="0"/>
          </a:p>
        </p:txBody>
      </p:sp>
      <p:sp>
        <p:nvSpPr>
          <p:cNvPr id="9" name="Subtitle 8">
            <a:extLst>
              <a:ext uri="{FF2B5EF4-FFF2-40B4-BE49-F238E27FC236}">
                <a16:creationId xmlns:a16="http://schemas.microsoft.com/office/drawing/2014/main" id="{10D96F96-8199-FC48-903E-E8693C9E5D63}"/>
              </a:ext>
            </a:extLst>
          </p:cNvPr>
          <p:cNvSpPr>
            <a:spLocks noGrp="1"/>
          </p:cNvSpPr>
          <p:nvPr>
            <p:ph type="subTitle" idx="1"/>
          </p:nvPr>
        </p:nvSpPr>
        <p:spPr>
          <a:xfrm>
            <a:off x="914399" y="2514600"/>
            <a:ext cx="9233210" cy="914400"/>
          </a:xfrm>
        </p:spPr>
        <p:txBody>
          <a:bodyPr>
            <a:normAutofit/>
          </a:bodyPr>
          <a:lstStyle/>
          <a:p>
            <a:r>
              <a:rPr lang="en-US" dirty="0"/>
              <a:t>PY24 Promotion Preparedness Presentation</a:t>
            </a:r>
            <a:endParaRPr lang="en-US" sz="2800" dirty="0"/>
          </a:p>
        </p:txBody>
      </p:sp>
      <p:sp>
        <p:nvSpPr>
          <p:cNvPr id="3" name="Text Placeholder 2">
            <a:extLst>
              <a:ext uri="{FF2B5EF4-FFF2-40B4-BE49-F238E27FC236}">
                <a16:creationId xmlns:a16="http://schemas.microsoft.com/office/drawing/2014/main" id="{1DA117F9-8EA0-9745-B3AA-68C11F60F123}"/>
              </a:ext>
            </a:extLst>
          </p:cNvPr>
          <p:cNvSpPr>
            <a:spLocks noGrp="1"/>
          </p:cNvSpPr>
          <p:nvPr>
            <p:ph type="body" sz="quarter" idx="10"/>
          </p:nvPr>
        </p:nvSpPr>
        <p:spPr>
          <a:xfrm>
            <a:off x="633247" y="4624699"/>
            <a:ext cx="9514362" cy="1154154"/>
          </a:xfrm>
        </p:spPr>
        <p:txBody>
          <a:bodyPr>
            <a:normAutofit/>
          </a:bodyPr>
          <a:lstStyle/>
          <a:p>
            <a:r>
              <a:rPr lang="en-US" b="1" dirty="0"/>
              <a:t>CDR Jessica Anderson and CDR Hillary Duvivier</a:t>
            </a:r>
          </a:p>
          <a:p>
            <a:r>
              <a:rPr lang="en-US" dirty="0"/>
              <a:t>Allied Health Promotion Preparedness Workgroup Co-leads</a:t>
            </a:r>
          </a:p>
        </p:txBody>
      </p:sp>
      <p:sp>
        <p:nvSpPr>
          <p:cNvPr id="4" name="Text Placeholder 3">
            <a:extLst>
              <a:ext uri="{FF2B5EF4-FFF2-40B4-BE49-F238E27FC236}">
                <a16:creationId xmlns:a16="http://schemas.microsoft.com/office/drawing/2014/main" id="{D47A86FC-0C06-6746-9EF7-01F04F6842D6}"/>
              </a:ext>
            </a:extLst>
          </p:cNvPr>
          <p:cNvSpPr>
            <a:spLocks noGrp="1"/>
          </p:cNvSpPr>
          <p:nvPr>
            <p:ph type="body" sz="quarter" idx="12"/>
          </p:nvPr>
        </p:nvSpPr>
        <p:spPr>
          <a:xfrm>
            <a:off x="9614528" y="6368486"/>
            <a:ext cx="2254280" cy="449724"/>
          </a:xfrm>
        </p:spPr>
        <p:txBody>
          <a:bodyPr>
            <a:normAutofit fontScale="85000" lnSpcReduction="10000"/>
          </a:bodyPr>
          <a:lstStyle/>
          <a:p>
            <a:r>
              <a:rPr lang="en-US" dirty="0"/>
              <a:t>September 22, 2022</a:t>
            </a:r>
          </a:p>
        </p:txBody>
      </p:sp>
    </p:spTree>
    <p:extLst>
      <p:ext uri="{BB962C8B-B14F-4D97-AF65-F5344CB8AC3E}">
        <p14:creationId xmlns:p14="http://schemas.microsoft.com/office/powerpoint/2010/main" val="29222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600" y="484458"/>
            <a:ext cx="7581900" cy="594024"/>
          </a:xfrm>
        </p:spPr>
        <p:txBody>
          <a:bodyPr/>
          <a:lstStyle/>
          <a:p>
            <a:r>
              <a:rPr lang="en-US" dirty="0"/>
              <a:t>Precept 1: Performance</a:t>
            </a:r>
          </a:p>
        </p:txBody>
      </p:sp>
      <p:sp>
        <p:nvSpPr>
          <p:cNvPr id="3" name="Text Placeholder 2">
            <a:extLst>
              <a:ext uri="{FF2B5EF4-FFF2-40B4-BE49-F238E27FC236}">
                <a16:creationId xmlns:a16="http://schemas.microsoft.com/office/drawing/2014/main" id="{22AECA42-1901-4AEC-BBB1-9278812F3FE4}"/>
              </a:ext>
            </a:extLst>
          </p:cNvPr>
          <p:cNvSpPr>
            <a:spLocks noGrp="1"/>
          </p:cNvSpPr>
          <p:nvPr>
            <p:ph type="body" sz="quarter" idx="12"/>
          </p:nvPr>
        </p:nvSpPr>
        <p:spPr>
          <a:xfrm>
            <a:off x="609600" y="1078482"/>
            <a:ext cx="5486400" cy="406400"/>
          </a:xfrm>
        </p:spPr>
        <p:txBody>
          <a:bodyPr/>
          <a:lstStyle/>
          <a:p>
            <a:r>
              <a:rPr lang="en-US" dirty="0"/>
              <a:t>COER</a:t>
            </a:r>
          </a:p>
        </p:txBody>
      </p:sp>
      <p:sp>
        <p:nvSpPr>
          <p:cNvPr id="2" name="Content Placeholder 1">
            <a:extLst>
              <a:ext uri="{FF2B5EF4-FFF2-40B4-BE49-F238E27FC236}">
                <a16:creationId xmlns:a16="http://schemas.microsoft.com/office/drawing/2014/main" id="{7BB22039-F8B7-43C1-8FB2-2D748A5ADC92}"/>
              </a:ext>
              <a:ext uri="{C183D7F6-B498-43B3-948B-1728B52AA6E4}">
                <adec:decorative xmlns:adec="http://schemas.microsoft.com/office/drawing/2017/decorative" val="0"/>
              </a:ext>
            </a:extLst>
          </p:cNvPr>
          <p:cNvSpPr>
            <a:spLocks noGrp="1"/>
          </p:cNvSpPr>
          <p:nvPr>
            <p:ph idx="1"/>
          </p:nvPr>
        </p:nvSpPr>
        <p:spPr>
          <a:xfrm>
            <a:off x="629264" y="1671966"/>
            <a:ext cx="4483509" cy="4309734"/>
          </a:xfrm>
        </p:spPr>
        <p:txBody>
          <a:bodyPr>
            <a:normAutofit lnSpcReduction="10000"/>
          </a:bodyPr>
          <a:lstStyle/>
          <a:p>
            <a:r>
              <a:rPr lang="en-US" dirty="0"/>
              <a:t>Reflects performance at your duty station with progression through increasing levels of independence, initiative, and leadership.</a:t>
            </a:r>
          </a:p>
          <a:p>
            <a:r>
              <a:rPr lang="en-US" dirty="0"/>
              <a:t>“See </a:t>
            </a:r>
            <a:r>
              <a:rPr lang="en-US" dirty="0">
                <a:sym typeface="Wingdings" panose="05000000000000000000" pitchFamily="2" charset="2"/>
              </a:rPr>
              <a:t> Do  Teach”</a:t>
            </a:r>
          </a:p>
          <a:p>
            <a:r>
              <a:rPr lang="en-US" dirty="0">
                <a:sym typeface="Wingdings" panose="05000000000000000000" pitchFamily="2" charset="2"/>
              </a:rPr>
              <a:t>COER score and narrative must align, but </a:t>
            </a:r>
            <a:r>
              <a:rPr lang="en-US" b="1" dirty="0">
                <a:sym typeface="Wingdings" panose="05000000000000000000" pitchFamily="2" charset="2"/>
              </a:rPr>
              <a:t>narrative is most important.</a:t>
            </a:r>
          </a:p>
          <a:p>
            <a:r>
              <a:rPr lang="en-US" dirty="0">
                <a:sym typeface="Wingdings" panose="05000000000000000000" pitchFamily="2" charset="2"/>
              </a:rPr>
              <a:t>Narrative should be in bullet form, accomplishments and impacts should be quantified wherever possible.</a:t>
            </a:r>
          </a:p>
          <a:p>
            <a:endParaRPr lang="en-US" dirty="0">
              <a:sym typeface="Wingdings" panose="05000000000000000000" pitchFamily="2" charset="2"/>
            </a:endParaRPr>
          </a:p>
        </p:txBody>
      </p:sp>
      <p:pic>
        <p:nvPicPr>
          <p:cNvPr id="9" name="Picture 8">
            <a:extLst>
              <a:ext uri="{FF2B5EF4-FFF2-40B4-BE49-F238E27FC236}">
                <a16:creationId xmlns:a16="http://schemas.microsoft.com/office/drawing/2014/main" id="{D2734E54-E9E4-9AF6-BB07-9A6D17D5772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1912" y="1671966"/>
            <a:ext cx="7112366" cy="3245017"/>
          </a:xfrm>
          <a:prstGeom prst="rect">
            <a:avLst/>
          </a:prstGeom>
        </p:spPr>
      </p:pic>
    </p:spTree>
    <p:extLst>
      <p:ext uri="{BB962C8B-B14F-4D97-AF65-F5344CB8AC3E}">
        <p14:creationId xmlns:p14="http://schemas.microsoft.com/office/powerpoint/2010/main" val="195433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600" y="484458"/>
            <a:ext cx="7581900" cy="1000424"/>
          </a:xfrm>
        </p:spPr>
        <p:txBody>
          <a:bodyPr/>
          <a:lstStyle/>
          <a:p>
            <a:r>
              <a:rPr lang="en-US" dirty="0"/>
              <a:t>Precept 1: Performance</a:t>
            </a:r>
            <a:br>
              <a:rPr lang="en-US" dirty="0"/>
            </a:br>
            <a:r>
              <a:rPr lang="en-US" dirty="0"/>
              <a:t>ROS</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29264" y="1671966"/>
            <a:ext cx="4483509" cy="4447480"/>
          </a:xfrm>
        </p:spPr>
        <p:txBody>
          <a:bodyPr>
            <a:normAutofit/>
          </a:bodyPr>
          <a:lstStyle/>
          <a:p>
            <a:r>
              <a:rPr lang="en-US" dirty="0">
                <a:sym typeface="Wingdings" panose="05000000000000000000" pitchFamily="2" charset="2"/>
              </a:rPr>
              <a:t>ROS describes readiness for promotion and </a:t>
            </a:r>
            <a:r>
              <a:rPr lang="en-US" b="1" dirty="0">
                <a:sym typeface="Wingdings" panose="05000000000000000000" pitchFamily="2" charset="2"/>
              </a:rPr>
              <a:t>AGENCY</a:t>
            </a:r>
            <a:r>
              <a:rPr lang="en-US" dirty="0">
                <a:sym typeface="Wingdings" panose="05000000000000000000" pitchFamily="2" charset="2"/>
              </a:rPr>
              <a:t> accomplishments/impacts.</a:t>
            </a:r>
          </a:p>
          <a:p>
            <a:r>
              <a:rPr lang="en-US" dirty="0"/>
              <a:t>ROS should come from a second-line supervisors perspective of your </a:t>
            </a:r>
            <a:r>
              <a:rPr lang="en-US" b="1" dirty="0"/>
              <a:t>LEADERSHIP</a:t>
            </a:r>
            <a:r>
              <a:rPr lang="en-US" dirty="0"/>
              <a:t> and contributions at the </a:t>
            </a:r>
            <a:r>
              <a:rPr lang="en-US" b="1" dirty="0"/>
              <a:t>AGENCY</a:t>
            </a:r>
            <a:endParaRPr lang="en-US" dirty="0">
              <a:sym typeface="Wingdings" panose="05000000000000000000" pitchFamily="2" charset="2"/>
            </a:endParaRPr>
          </a:p>
          <a:p>
            <a:r>
              <a:rPr lang="en-US" dirty="0"/>
              <a:t>ROS should cover the officer’s career highlights and how their work relates to the agency’s mission.</a:t>
            </a:r>
          </a:p>
          <a:p>
            <a:endParaRPr lang="en-US" dirty="0">
              <a:sym typeface="Wingdings" panose="05000000000000000000" pitchFamily="2" charset="2"/>
            </a:endParaRPr>
          </a:p>
          <a:p>
            <a:endParaRPr lang="en-US" dirty="0"/>
          </a:p>
        </p:txBody>
      </p:sp>
      <p:sp>
        <p:nvSpPr>
          <p:cNvPr id="6" name="Content Placeholder 1">
            <a:extLst>
              <a:ext uri="{FF2B5EF4-FFF2-40B4-BE49-F238E27FC236}">
                <a16:creationId xmlns:a16="http://schemas.microsoft.com/office/drawing/2014/main" id="{B83ED27F-8603-4F86-8760-3FBCD167BACA}"/>
              </a:ext>
              <a:ext uri="{C183D7F6-B498-43B3-948B-1728B52AA6E4}">
                <adec:decorative xmlns:adec="http://schemas.microsoft.com/office/drawing/2017/decorative" val="1"/>
              </a:ext>
            </a:extLst>
          </p:cNvPr>
          <p:cNvSpPr txBox="1">
            <a:spLocks/>
          </p:cNvSpPr>
          <p:nvPr/>
        </p:nvSpPr>
        <p:spPr>
          <a:xfrm>
            <a:off x="5220736" y="4316536"/>
            <a:ext cx="6342000" cy="2289524"/>
          </a:xfrm>
          <a:prstGeom prst="rect">
            <a:avLst/>
          </a:prstGeom>
        </p:spPr>
        <p:txBody>
          <a:bodyPr vert="horz" lIns="91440" tIns="45720" rIns="91440" bIns="45720" rtlCol="0">
            <a:normAutofit/>
          </a:bodyPr>
          <a:lstStyle>
            <a:lvl1pPr marL="515938" indent="-280988" algn="l" defTabSz="1219170" rtl="0" eaLnBrk="1" latinLnBrk="0" hangingPunct="1">
              <a:spcBef>
                <a:spcPct val="20000"/>
              </a:spcBef>
              <a:buClr>
                <a:schemeClr val="accent1"/>
              </a:buClr>
              <a:buSzPct val="125000"/>
              <a:buFont typeface="Arial" panose="020B0604020202020204" pitchFamily="34" charset="0"/>
              <a:buChar char="•"/>
              <a:tabLst/>
              <a:defRPr sz="2200" kern="1200">
                <a:solidFill>
                  <a:schemeClr val="tx1">
                    <a:lumMod val="85000"/>
                    <a:lumOff val="15000"/>
                  </a:schemeClr>
                </a:solidFill>
                <a:latin typeface="+mn-lt"/>
                <a:ea typeface="+mn-ea"/>
                <a:cs typeface="+mn-cs"/>
              </a:defRPr>
            </a:lvl1pPr>
            <a:lvl2pPr marL="976313" indent="-280988" algn="l" defTabSz="1219170" rtl="0" eaLnBrk="1" latinLnBrk="0" hangingPunct="1">
              <a:spcBef>
                <a:spcPct val="20000"/>
              </a:spcBef>
              <a:buClr>
                <a:schemeClr val="accent1"/>
              </a:buClr>
              <a:buFont typeface="Wingdings" panose="05000000000000000000" pitchFamily="2" charset="2"/>
              <a:buChar char="§"/>
              <a:tabLst/>
              <a:defRPr sz="2000" kern="1200">
                <a:solidFill>
                  <a:schemeClr val="tx1">
                    <a:lumMod val="85000"/>
                    <a:lumOff val="15000"/>
                  </a:schemeClr>
                </a:solidFill>
                <a:latin typeface="+mn-lt"/>
                <a:ea typeface="+mn-ea"/>
                <a:cs typeface="+mn-cs"/>
              </a:defRPr>
            </a:lvl2pPr>
            <a:lvl3pPr marL="1381125" indent="-234950" algn="l" defTabSz="1219170" rtl="0" eaLnBrk="1" latinLnBrk="0" hangingPunct="1">
              <a:spcBef>
                <a:spcPct val="20000"/>
              </a:spcBef>
              <a:buClr>
                <a:schemeClr val="accent1"/>
              </a:buClr>
              <a:buSzPct val="80000"/>
              <a:buFont typeface="Wingdings" pitchFamily="2" charset="2"/>
              <a:buChar char="§"/>
              <a:tabLst/>
              <a:defRPr sz="1800" kern="1200">
                <a:solidFill>
                  <a:schemeClr val="tx1">
                    <a:lumMod val="85000"/>
                    <a:lumOff val="1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b="1" dirty="0"/>
          </a:p>
        </p:txBody>
      </p:sp>
      <p:pic>
        <p:nvPicPr>
          <p:cNvPr id="10" name="Picture 9">
            <a:extLst>
              <a:ext uri="{FF2B5EF4-FFF2-40B4-BE49-F238E27FC236}">
                <a16:creationId xmlns:a16="http://schemas.microsoft.com/office/drawing/2014/main" id="{FA280CD5-7B8F-2AAA-897F-84123234D6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5458" y="762618"/>
            <a:ext cx="6897264" cy="2001438"/>
          </a:xfrm>
          <a:prstGeom prst="rect">
            <a:avLst/>
          </a:prstGeom>
        </p:spPr>
      </p:pic>
      <p:pic>
        <p:nvPicPr>
          <p:cNvPr id="12" name="Picture 11">
            <a:extLst>
              <a:ext uri="{FF2B5EF4-FFF2-40B4-BE49-F238E27FC236}">
                <a16:creationId xmlns:a16="http://schemas.microsoft.com/office/drawing/2014/main" id="{5A32A29E-B3AE-D0BA-1199-064830E96C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45457" y="2782230"/>
            <a:ext cx="6897265" cy="3313151"/>
          </a:xfrm>
          <a:prstGeom prst="rect">
            <a:avLst/>
          </a:prstGeom>
        </p:spPr>
      </p:pic>
    </p:spTree>
    <p:extLst>
      <p:ext uri="{BB962C8B-B14F-4D97-AF65-F5344CB8AC3E}">
        <p14:creationId xmlns:p14="http://schemas.microsoft.com/office/powerpoint/2010/main" val="26610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p:txBody>
          <a:bodyPr/>
          <a:lstStyle/>
          <a:p>
            <a:r>
              <a:rPr lang="en-US" dirty="0"/>
              <a:t>Precept 1: Performance</a:t>
            </a:r>
            <a:br>
              <a:rPr lang="en-US" dirty="0"/>
            </a:br>
            <a:r>
              <a:rPr lang="en-US" dirty="0"/>
              <a:t>Awards</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578424"/>
            <a:ext cx="10592466" cy="1973165"/>
          </a:xfrm>
        </p:spPr>
        <p:txBody>
          <a:bodyPr>
            <a:normAutofit/>
          </a:bodyPr>
          <a:lstStyle/>
          <a:p>
            <a:r>
              <a:rPr lang="en-US" dirty="0"/>
              <a:t>Reflects increasing levels of achievement based on your impacts and accomplishments.</a:t>
            </a:r>
          </a:p>
          <a:p>
            <a:r>
              <a:rPr lang="en-US" dirty="0">
                <a:sym typeface="Wingdings" panose="05000000000000000000" pitchFamily="2" charset="2"/>
              </a:rPr>
              <a:t>Includes awards and recognition from PHS, agency, and professional organizations.</a:t>
            </a:r>
          </a:p>
        </p:txBody>
      </p:sp>
      <p:pic>
        <p:nvPicPr>
          <p:cNvPr id="6" name="Picture 5">
            <a:extLst>
              <a:ext uri="{FF2B5EF4-FFF2-40B4-BE49-F238E27FC236}">
                <a16:creationId xmlns:a16="http://schemas.microsoft.com/office/drawing/2014/main" id="{8BE0DB6C-553C-5330-6F6C-2057EA09E55E}"/>
              </a:ext>
              <a:ext uri="{C183D7F6-B498-43B3-948B-1728B52AA6E4}">
                <adec:decorative xmlns:adec="http://schemas.microsoft.com/office/drawing/2017/decorative" val="1"/>
              </a:ext>
            </a:extLst>
          </p:cNvPr>
          <p:cNvPicPr>
            <a:picLocks noChangeAspect="1"/>
          </p:cNvPicPr>
          <p:nvPr/>
        </p:nvPicPr>
        <p:blipFill rotWithShape="1">
          <a:blip r:embed="rId2"/>
          <a:srcRect t="11052" b="75146"/>
          <a:stretch/>
        </p:blipFill>
        <p:spPr>
          <a:xfrm>
            <a:off x="3069206" y="3103724"/>
            <a:ext cx="7112366" cy="447865"/>
          </a:xfrm>
          <a:prstGeom prst="rect">
            <a:avLst/>
          </a:prstGeom>
        </p:spPr>
      </p:pic>
      <p:pic>
        <p:nvPicPr>
          <p:cNvPr id="9" name="Picture 8">
            <a:extLst>
              <a:ext uri="{FF2B5EF4-FFF2-40B4-BE49-F238E27FC236}">
                <a16:creationId xmlns:a16="http://schemas.microsoft.com/office/drawing/2014/main" id="{34B6607A-B05D-4CC0-B1D1-56F65DCC45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69206" y="3469733"/>
            <a:ext cx="7112366" cy="1809843"/>
          </a:xfrm>
          <a:prstGeom prst="rect">
            <a:avLst/>
          </a:prstGeom>
        </p:spPr>
      </p:pic>
    </p:spTree>
    <p:extLst>
      <p:ext uri="{BB962C8B-B14F-4D97-AF65-F5344CB8AC3E}">
        <p14:creationId xmlns:p14="http://schemas.microsoft.com/office/powerpoint/2010/main" val="240112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CCHQ Cover Sheet Guidance</a:t>
            </a: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6613" y="1619480"/>
            <a:ext cx="9932002" cy="3404212"/>
          </a:xfrm>
          <a:prstGeom prst="rect">
            <a:avLst/>
          </a:prstGeom>
        </p:spPr>
      </p:pic>
    </p:spTree>
    <p:extLst>
      <p:ext uri="{BB962C8B-B14F-4D97-AF65-F5344CB8AC3E}">
        <p14:creationId xmlns:p14="http://schemas.microsoft.com/office/powerpoint/2010/main" val="220369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19391" y="441101"/>
            <a:ext cx="3429000" cy="4801314"/>
          </a:xfrm>
          <a:prstGeom prst="rect">
            <a:avLst/>
          </a:prstGeom>
          <a:noFill/>
        </p:spPr>
        <p:txBody>
          <a:bodyPr wrap="square" rtlCol="0">
            <a:spAutoFit/>
          </a:bodyPr>
          <a:lstStyle/>
          <a:p>
            <a:r>
              <a:rPr lang="en-US" dirty="0"/>
              <a:t>Changes since PY23:</a:t>
            </a:r>
          </a:p>
          <a:p>
            <a:endParaRPr lang="en-US" dirty="0"/>
          </a:p>
          <a:p>
            <a:pPr marL="285750" indent="-285750">
              <a:buFontTx/>
              <a:buChar char="-"/>
            </a:pPr>
            <a:r>
              <a:rPr lang="en-US" dirty="0"/>
              <a:t>Limit information to accomplishments and impacts (including agency-related presentations and publications) since your last temporary promotion</a:t>
            </a:r>
          </a:p>
          <a:p>
            <a:pPr marL="285750" indent="-285750">
              <a:buFontTx/>
              <a:buChar char="-"/>
            </a:pPr>
            <a:endParaRPr lang="en-US" dirty="0"/>
          </a:p>
          <a:p>
            <a:pPr marL="285750" indent="-285750">
              <a:buFontTx/>
              <a:buChar char="-"/>
            </a:pPr>
            <a:r>
              <a:rPr lang="en-US" dirty="0"/>
              <a:t>Include 3 highest PHS awards (individual and/or group) throughout your career</a:t>
            </a:r>
          </a:p>
          <a:p>
            <a:pPr marL="285750" indent="-285750">
              <a:buFontTx/>
              <a:buChar char="-"/>
            </a:pPr>
            <a:endParaRPr lang="en-US" dirty="0"/>
          </a:p>
          <a:p>
            <a:pPr marL="285750" indent="-285750">
              <a:buFontTx/>
              <a:buChar char="-"/>
            </a:pPr>
            <a:r>
              <a:rPr lang="en-US" dirty="0"/>
              <a:t>Include all PHS awards since your last temporary promotion*</a:t>
            </a:r>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0EA3A9-05F3-47DE-B81E-F37ED5DC0032}"/>
              </a:ext>
            </a:extLst>
          </p:cNvPr>
          <p:cNvSpPr txBox="1"/>
          <p:nvPr/>
        </p:nvSpPr>
        <p:spPr>
          <a:xfrm>
            <a:off x="3226482" y="5789244"/>
            <a:ext cx="8965518" cy="307777"/>
          </a:xfrm>
          <a:prstGeom prst="rect">
            <a:avLst/>
          </a:prstGeom>
          <a:noFill/>
        </p:spPr>
        <p:txBody>
          <a:bodyPr wrap="square" rtlCol="0">
            <a:spAutoFit/>
          </a:bodyPr>
          <a:lstStyle/>
          <a:p>
            <a:r>
              <a:rPr lang="en-US" sz="1400" dirty="0"/>
              <a:t>* The PharmPAC recommends exercising your critical judgement regarding inclusion of low-level group awards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53937" y="1572338"/>
            <a:ext cx="8087241" cy="3495989"/>
          </a:xfrm>
          <a:prstGeom prst="rect">
            <a:avLst/>
          </a:prstGeom>
        </p:spPr>
      </p:pic>
    </p:spTree>
    <p:extLst>
      <p:ext uri="{BB962C8B-B14F-4D97-AF65-F5344CB8AC3E}">
        <p14:creationId xmlns:p14="http://schemas.microsoft.com/office/powerpoint/2010/main" val="48492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(2)</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490857" y="345957"/>
            <a:ext cx="3429000" cy="5355312"/>
          </a:xfrm>
          <a:prstGeom prst="rect">
            <a:avLst/>
          </a:prstGeom>
          <a:noFill/>
        </p:spPr>
        <p:txBody>
          <a:bodyPr wrap="square" rtlCol="0">
            <a:spAutoFit/>
          </a:bodyPr>
          <a:lstStyle/>
          <a:p>
            <a:r>
              <a:rPr lang="en-US" dirty="0"/>
              <a:t>Changes since PY23:</a:t>
            </a:r>
          </a:p>
          <a:p>
            <a:endParaRPr lang="en-US" dirty="0"/>
          </a:p>
          <a:p>
            <a:pPr marL="285750" indent="-285750">
              <a:buFontTx/>
              <a:buChar char="-"/>
            </a:pPr>
            <a:r>
              <a:rPr lang="en-US" dirty="0"/>
              <a:t>Limit information to accomplishments and impacts (including agency-related presentations and publications) since your last temporary promotion</a:t>
            </a:r>
          </a:p>
          <a:p>
            <a:pPr marL="285750" indent="-285750">
              <a:buFontTx/>
              <a:buChar char="-"/>
            </a:pPr>
            <a:endParaRPr lang="en-US" dirty="0"/>
          </a:p>
          <a:p>
            <a:pPr marL="285750" indent="-285750">
              <a:buFontTx/>
              <a:buChar char="-"/>
            </a:pPr>
            <a:r>
              <a:rPr lang="en-US" dirty="0"/>
              <a:t>Include 3 highest PHS awards (individual and/or group) throughout your career</a:t>
            </a:r>
          </a:p>
          <a:p>
            <a:pPr marL="285750" indent="-285750">
              <a:buFontTx/>
              <a:buChar char="-"/>
            </a:pPr>
            <a:endParaRPr lang="en-US" dirty="0"/>
          </a:p>
          <a:p>
            <a:pPr marL="285750" indent="-285750">
              <a:buFontTx/>
              <a:buChar char="-"/>
            </a:pPr>
            <a:r>
              <a:rPr lang="en-US" dirty="0"/>
              <a:t>Include all PHS awards since your last temporary promotion*</a:t>
            </a:r>
          </a:p>
          <a:p>
            <a:endParaRPr lang="en-US" dirty="0"/>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376557" y="345957"/>
            <a:ext cx="0" cy="54755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0EA3A9-05F3-47DE-B81E-F37ED5DC0032}"/>
              </a:ext>
            </a:extLst>
          </p:cNvPr>
          <p:cNvSpPr txBox="1"/>
          <p:nvPr/>
        </p:nvSpPr>
        <p:spPr>
          <a:xfrm>
            <a:off x="3226482" y="5789244"/>
            <a:ext cx="8965518" cy="307777"/>
          </a:xfrm>
          <a:prstGeom prst="rect">
            <a:avLst/>
          </a:prstGeom>
          <a:noFill/>
        </p:spPr>
        <p:txBody>
          <a:bodyPr wrap="square" rtlCol="0">
            <a:spAutoFit/>
          </a:bodyPr>
          <a:lstStyle/>
          <a:p>
            <a:r>
              <a:rPr lang="en-US" sz="1400" dirty="0"/>
              <a:t>* The PharmPAC recommends exercising your critical judgement regarding inclusion of low-level group awards</a:t>
            </a:r>
          </a:p>
        </p:txBody>
      </p:sp>
      <p:pic>
        <p:nvPicPr>
          <p:cNvPr id="8" name="Content Placeholder 7">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64605" y="1411637"/>
            <a:ext cx="7726895" cy="3777950"/>
          </a:xfrm>
          <a:prstGeom prst="rect">
            <a:avLst/>
          </a:prstGeom>
        </p:spPr>
      </p:pic>
    </p:spTree>
    <p:extLst>
      <p:ext uri="{BB962C8B-B14F-4D97-AF65-F5344CB8AC3E}">
        <p14:creationId xmlns:p14="http://schemas.microsoft.com/office/powerpoint/2010/main" val="29929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(3)</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490857" y="345957"/>
            <a:ext cx="3429000" cy="5355312"/>
          </a:xfrm>
          <a:prstGeom prst="rect">
            <a:avLst/>
          </a:prstGeom>
          <a:noFill/>
        </p:spPr>
        <p:txBody>
          <a:bodyPr wrap="square" rtlCol="0">
            <a:spAutoFit/>
          </a:bodyPr>
          <a:lstStyle/>
          <a:p>
            <a:r>
              <a:rPr lang="en-US" dirty="0"/>
              <a:t>Changes since PY23:</a:t>
            </a:r>
          </a:p>
          <a:p>
            <a:endParaRPr lang="en-US" dirty="0"/>
          </a:p>
          <a:p>
            <a:pPr marL="285750" indent="-285750">
              <a:buFontTx/>
              <a:buChar char="-"/>
            </a:pPr>
            <a:r>
              <a:rPr lang="en-US" dirty="0"/>
              <a:t>Limit information to accomplishments and impacts (including agency-related presentations and publications) since your last temporary promotion</a:t>
            </a:r>
          </a:p>
          <a:p>
            <a:pPr marL="285750" indent="-285750">
              <a:buFontTx/>
              <a:buChar char="-"/>
            </a:pPr>
            <a:endParaRPr lang="en-US" dirty="0"/>
          </a:p>
          <a:p>
            <a:pPr marL="285750" indent="-285750">
              <a:buFontTx/>
              <a:buChar char="-"/>
            </a:pPr>
            <a:r>
              <a:rPr lang="en-US" dirty="0"/>
              <a:t>Include 3 highest PHS awards (individual and/or group) throughout your career</a:t>
            </a:r>
          </a:p>
          <a:p>
            <a:pPr marL="285750" indent="-285750">
              <a:buFontTx/>
              <a:buChar char="-"/>
            </a:pPr>
            <a:endParaRPr lang="en-US" dirty="0"/>
          </a:p>
          <a:p>
            <a:pPr marL="285750" indent="-285750">
              <a:buFontTx/>
              <a:buChar char="-"/>
            </a:pPr>
            <a:r>
              <a:rPr lang="en-US" dirty="0"/>
              <a:t>Include all PHS awards since your last temporary promotion*</a:t>
            </a:r>
          </a:p>
          <a:p>
            <a:endParaRPr lang="en-US" dirty="0"/>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0EA3A9-05F3-47DE-B81E-F37ED5DC0032}"/>
              </a:ext>
            </a:extLst>
          </p:cNvPr>
          <p:cNvSpPr txBox="1"/>
          <p:nvPr/>
        </p:nvSpPr>
        <p:spPr>
          <a:xfrm>
            <a:off x="3226482" y="5789244"/>
            <a:ext cx="8965518" cy="307777"/>
          </a:xfrm>
          <a:prstGeom prst="rect">
            <a:avLst/>
          </a:prstGeom>
          <a:noFill/>
        </p:spPr>
        <p:txBody>
          <a:bodyPr wrap="square" rtlCol="0">
            <a:spAutoFit/>
          </a:bodyPr>
          <a:lstStyle/>
          <a:p>
            <a:r>
              <a:rPr lang="en-US" sz="1400" dirty="0"/>
              <a:t>* The PharmPAC recommends exercising your critical judgement regarding inclusion of low-level group awards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73494" y="1988821"/>
            <a:ext cx="7598944" cy="1891982"/>
          </a:xfrm>
          <a:prstGeom prst="rect">
            <a:avLst/>
          </a:prstGeom>
        </p:spPr>
      </p:pic>
    </p:spTree>
    <p:extLst>
      <p:ext uri="{BB962C8B-B14F-4D97-AF65-F5344CB8AC3E}">
        <p14:creationId xmlns:p14="http://schemas.microsoft.com/office/powerpoint/2010/main" val="19235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fontScale="90000"/>
          </a:bodyPr>
          <a:lstStyle/>
          <a:p>
            <a:r>
              <a:rPr lang="en-US" dirty="0"/>
              <a:t>Precept 2: Education, Training, and Professional Development 20%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669774"/>
            <a:ext cx="10972800" cy="4024032"/>
          </a:xfrm>
        </p:spPr>
        <p:txBody>
          <a:bodyPr>
            <a:normAutofit/>
          </a:bodyPr>
          <a:lstStyle/>
          <a:p>
            <a:r>
              <a:rPr lang="en-US" sz="2800" dirty="0"/>
              <a:t>Credentials </a:t>
            </a:r>
          </a:p>
          <a:p>
            <a:r>
              <a:rPr lang="en-US" sz="2800" dirty="0"/>
              <a:t>Licensure </a:t>
            </a:r>
          </a:p>
          <a:p>
            <a:r>
              <a:rPr lang="en-US" sz="2800" dirty="0"/>
              <a:t>Continuing Education</a:t>
            </a:r>
          </a:p>
          <a:p>
            <a:r>
              <a:rPr lang="en-US" sz="2800" dirty="0"/>
              <a:t>Public Health Training and Experience </a:t>
            </a:r>
          </a:p>
          <a:p>
            <a:pPr marL="234950" indent="0">
              <a:buNone/>
            </a:pPr>
            <a:endParaRPr lang="en-US" sz="2000" dirty="0"/>
          </a:p>
        </p:txBody>
      </p:sp>
    </p:spTree>
    <p:extLst>
      <p:ext uri="{BB962C8B-B14F-4D97-AF65-F5344CB8AC3E}">
        <p14:creationId xmlns:p14="http://schemas.microsoft.com/office/powerpoint/2010/main" val="28604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Credentials</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normAutofit fontScale="62500" lnSpcReduction="20000"/>
          </a:bodyPr>
          <a:lstStyle/>
          <a:p>
            <a:r>
              <a:rPr lang="en-US" sz="4000" dirty="0"/>
              <a:t>O3</a:t>
            </a:r>
          </a:p>
          <a:p>
            <a:pPr lvl="1"/>
            <a:r>
              <a:rPr lang="en-US" sz="3800" dirty="0"/>
              <a:t>Qualifying degree, licensure, registration, certification per appointment standards </a:t>
            </a:r>
          </a:p>
          <a:p>
            <a:r>
              <a:rPr lang="en-US" sz="4200" dirty="0"/>
              <a:t>O4</a:t>
            </a:r>
          </a:p>
          <a:p>
            <a:pPr lvl="1"/>
            <a:r>
              <a:rPr lang="en-US" sz="3800" dirty="0"/>
              <a:t>Preparing for an advance certification, licensure or degree </a:t>
            </a:r>
          </a:p>
          <a:p>
            <a:r>
              <a:rPr lang="en-US" sz="4000" dirty="0"/>
              <a:t>O5</a:t>
            </a:r>
          </a:p>
          <a:p>
            <a:pPr lvl="1"/>
            <a:r>
              <a:rPr lang="en-US" sz="3800" dirty="0"/>
              <a:t>Completion of an advance certification or licensure; enrollment and progression in a degree program</a:t>
            </a:r>
          </a:p>
          <a:p>
            <a:r>
              <a:rPr lang="en-US" sz="4000" dirty="0"/>
              <a:t>O6</a:t>
            </a:r>
          </a:p>
          <a:p>
            <a:pPr lvl="1"/>
            <a:r>
              <a:rPr lang="en-US" sz="3800" dirty="0"/>
              <a:t>Completion and integration/application of advanced knowledge and skills beyond required qualifying credentials</a:t>
            </a:r>
          </a:p>
          <a:p>
            <a:pPr marL="234950" indent="0">
              <a:buNone/>
            </a:pPr>
            <a:endParaRPr lang="en-US" dirty="0"/>
          </a:p>
        </p:txBody>
      </p:sp>
    </p:spTree>
    <p:extLst>
      <p:ext uri="{BB962C8B-B14F-4D97-AF65-F5344CB8AC3E}">
        <p14:creationId xmlns:p14="http://schemas.microsoft.com/office/powerpoint/2010/main" val="24523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599" y="484458"/>
            <a:ext cx="11257936" cy="1000424"/>
          </a:xfrm>
        </p:spPr>
        <p:txBody>
          <a:bodyPr/>
          <a:lstStyle/>
          <a:p>
            <a:r>
              <a:rPr lang="en-US" sz="3150" dirty="0"/>
              <a:t>Precept 2: Education, Training, Professional Development</a:t>
            </a:r>
          </a:p>
        </p:txBody>
      </p:sp>
      <p:sp>
        <p:nvSpPr>
          <p:cNvPr id="3" name="Text Placeholder 2">
            <a:extLst>
              <a:ext uri="{FF2B5EF4-FFF2-40B4-BE49-F238E27FC236}">
                <a16:creationId xmlns:a16="http://schemas.microsoft.com/office/drawing/2014/main" id="{22AECA42-1901-4AEC-BBB1-9278812F3FE4}"/>
              </a:ext>
            </a:extLst>
          </p:cNvPr>
          <p:cNvSpPr>
            <a:spLocks noGrp="1"/>
          </p:cNvSpPr>
          <p:nvPr>
            <p:ph type="body" sz="quarter" idx="12"/>
          </p:nvPr>
        </p:nvSpPr>
        <p:spPr>
          <a:xfrm>
            <a:off x="609600" y="1078482"/>
            <a:ext cx="5486400" cy="406400"/>
          </a:xfrm>
        </p:spPr>
        <p:txBody>
          <a:bodyPr/>
          <a:lstStyle/>
          <a:p>
            <a:r>
              <a:rPr lang="en-US" dirty="0"/>
              <a:t>Credentials, Licensure</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599" y="1671966"/>
            <a:ext cx="10756490" cy="2152782"/>
          </a:xfrm>
        </p:spPr>
        <p:txBody>
          <a:bodyPr>
            <a:normAutofit/>
          </a:bodyPr>
          <a:lstStyle/>
          <a:p>
            <a:r>
              <a:rPr lang="en-US" dirty="0"/>
              <a:t>Promotes and reflects continued learning and professional development beyond qualifying degree </a:t>
            </a:r>
            <a:r>
              <a:rPr lang="en-US" dirty="0">
                <a:sym typeface="Wingdings" panose="05000000000000000000" pitchFamily="2" charset="2"/>
              </a:rPr>
              <a:t>for pharmacists</a:t>
            </a:r>
          </a:p>
          <a:p>
            <a:r>
              <a:rPr lang="en-US" dirty="0"/>
              <a:t>New CV </a:t>
            </a:r>
            <a:r>
              <a:rPr lang="en-US" b="1" dirty="0"/>
              <a:t>does not </a:t>
            </a:r>
            <a:r>
              <a:rPr lang="en-US" dirty="0"/>
              <a:t>specify a specific degree beyond qualifying degree.</a:t>
            </a:r>
            <a:endParaRPr lang="en-US" dirty="0">
              <a:sym typeface="Wingdings" panose="05000000000000000000" pitchFamily="2" charset="2"/>
            </a:endParaRPr>
          </a:p>
          <a:p>
            <a:r>
              <a:rPr lang="en-US" dirty="0"/>
              <a:t>Requires officers to address how the advanced certification, credential, or degree enhances their knowledge, expertise, practice and value-add.</a:t>
            </a:r>
          </a:p>
        </p:txBody>
      </p:sp>
    </p:spTree>
    <p:extLst>
      <p:ext uri="{BB962C8B-B14F-4D97-AF65-F5344CB8AC3E}">
        <p14:creationId xmlns:p14="http://schemas.microsoft.com/office/powerpoint/2010/main" val="8719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37A17D-608D-CB40-930B-B6B58CE2C983}"/>
              </a:ext>
            </a:extLst>
          </p:cNvPr>
          <p:cNvSpPr>
            <a:spLocks noGrp="1"/>
          </p:cNvSpPr>
          <p:nvPr>
            <p:ph type="title"/>
          </p:nvPr>
        </p:nvSpPr>
        <p:spPr/>
        <p:txBody>
          <a:bodyPr>
            <a:normAutofit/>
          </a:bodyPr>
          <a:lstStyle/>
          <a:p>
            <a:r>
              <a:rPr lang="en-US" dirty="0"/>
              <a:t>Promotion Preparedness</a:t>
            </a:r>
          </a:p>
        </p:txBody>
      </p:sp>
      <p:sp>
        <p:nvSpPr>
          <p:cNvPr id="4" name="Text Placeholder 3">
            <a:extLst>
              <a:ext uri="{FF2B5EF4-FFF2-40B4-BE49-F238E27FC236}">
                <a16:creationId xmlns:a16="http://schemas.microsoft.com/office/drawing/2014/main" id="{4862A284-06FA-004A-B2DF-BE3AAE983259}"/>
              </a:ext>
            </a:extLst>
          </p:cNvPr>
          <p:cNvSpPr>
            <a:spLocks noGrp="1"/>
          </p:cNvSpPr>
          <p:nvPr>
            <p:ph type="body" sz="quarter" idx="12"/>
          </p:nvPr>
        </p:nvSpPr>
        <p:spPr>
          <a:xfrm>
            <a:off x="4529805" y="1479550"/>
            <a:ext cx="5384800" cy="360363"/>
          </a:xfrm>
        </p:spPr>
        <p:txBody>
          <a:bodyPr/>
          <a:lstStyle/>
          <a:p>
            <a:r>
              <a:rPr lang="en-US" dirty="0"/>
              <a:t>Objectives</a:t>
            </a:r>
          </a:p>
        </p:txBody>
      </p:sp>
      <p:sp>
        <p:nvSpPr>
          <p:cNvPr id="5" name="Content Placeholder 4">
            <a:extLst>
              <a:ext uri="{FF2B5EF4-FFF2-40B4-BE49-F238E27FC236}">
                <a16:creationId xmlns:a16="http://schemas.microsoft.com/office/drawing/2014/main" id="{DB057F70-9888-0A49-A0FF-B2A15326D359}"/>
              </a:ext>
            </a:extLst>
          </p:cNvPr>
          <p:cNvSpPr>
            <a:spLocks noGrp="1"/>
          </p:cNvSpPr>
          <p:nvPr>
            <p:ph idx="1"/>
          </p:nvPr>
        </p:nvSpPr>
        <p:spPr>
          <a:xfrm>
            <a:off x="4529804" y="2360658"/>
            <a:ext cx="6766381" cy="3752116"/>
          </a:xfrm>
        </p:spPr>
        <p:txBody>
          <a:bodyPr/>
          <a:lstStyle/>
          <a:p>
            <a:pPr>
              <a:spcAft>
                <a:spcPts val="1200"/>
              </a:spcAft>
            </a:pPr>
            <a:r>
              <a:rPr lang="en-US" dirty="0"/>
              <a:t>Provide a brief summary of PY24 changes.</a:t>
            </a:r>
          </a:p>
          <a:p>
            <a:pPr>
              <a:spcAft>
                <a:spcPts val="1200"/>
              </a:spcAft>
            </a:pPr>
            <a:r>
              <a:rPr lang="en-US" dirty="0"/>
              <a:t>Share how promotion benchmarks can be incorporated into your promotion documents.</a:t>
            </a:r>
          </a:p>
          <a:p>
            <a:pPr>
              <a:spcAft>
                <a:spcPts val="1200"/>
              </a:spcAft>
            </a:pPr>
            <a:r>
              <a:rPr lang="en-US" dirty="0"/>
              <a:t>Provide clarity and direction to prepare for the new promotion CV format.</a:t>
            </a:r>
          </a:p>
        </p:txBody>
      </p:sp>
    </p:spTree>
    <p:extLst>
      <p:ext uri="{BB962C8B-B14F-4D97-AF65-F5344CB8AC3E}">
        <p14:creationId xmlns:p14="http://schemas.microsoft.com/office/powerpoint/2010/main" val="19775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Continuing Education</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normAutofit/>
          </a:bodyPr>
          <a:lstStyle/>
          <a:p>
            <a:r>
              <a:rPr lang="en-US" sz="2800" dirty="0"/>
              <a:t>O3 &amp; O4</a:t>
            </a:r>
          </a:p>
          <a:p>
            <a:pPr lvl="1"/>
            <a:r>
              <a:rPr lang="en-US" sz="2400" dirty="0"/>
              <a:t>Participates and actively engages in continuing education activities   </a:t>
            </a:r>
          </a:p>
          <a:p>
            <a:r>
              <a:rPr lang="en-US" sz="2800" dirty="0"/>
              <a:t>O5</a:t>
            </a:r>
          </a:p>
          <a:p>
            <a:pPr lvl="1"/>
            <a:r>
              <a:rPr lang="en-US" sz="2400" dirty="0"/>
              <a:t>Officer helps in planning of continuing education activities </a:t>
            </a:r>
          </a:p>
          <a:p>
            <a:r>
              <a:rPr lang="en-US" sz="2800" dirty="0"/>
              <a:t>O6</a:t>
            </a:r>
          </a:p>
          <a:p>
            <a:pPr lvl="1"/>
            <a:r>
              <a:rPr lang="en-US" sz="2400" dirty="0"/>
              <a:t>Officer plans, develops, or independently leads continuing education activities </a:t>
            </a:r>
          </a:p>
          <a:p>
            <a:pPr marL="234950" indent="0">
              <a:buNone/>
            </a:pPr>
            <a:endParaRPr lang="en-US" dirty="0"/>
          </a:p>
        </p:txBody>
      </p:sp>
    </p:spTree>
    <p:extLst>
      <p:ext uri="{BB962C8B-B14F-4D97-AF65-F5344CB8AC3E}">
        <p14:creationId xmlns:p14="http://schemas.microsoft.com/office/powerpoint/2010/main" val="12788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599" y="484458"/>
            <a:ext cx="11257936" cy="1000424"/>
          </a:xfrm>
        </p:spPr>
        <p:txBody>
          <a:bodyPr/>
          <a:lstStyle/>
          <a:p>
            <a:r>
              <a:rPr lang="en-US" sz="3150" dirty="0"/>
              <a:t>Precept 2: Education, Training, Professional Development</a:t>
            </a:r>
            <a:br>
              <a:rPr lang="en-US" sz="3150" dirty="0"/>
            </a:br>
            <a:r>
              <a:rPr lang="en-US" sz="3150" dirty="0"/>
              <a:t>Continuing Education</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671966"/>
            <a:ext cx="10756490" cy="2152782"/>
          </a:xfrm>
        </p:spPr>
        <p:txBody>
          <a:bodyPr>
            <a:normAutofit/>
          </a:bodyPr>
          <a:lstStyle/>
          <a:p>
            <a:r>
              <a:rPr lang="en-US" dirty="0"/>
              <a:t>Reflects the progression from participating in continuing education, to teaching or planning, and then developing or independently leading activities.</a:t>
            </a:r>
          </a:p>
        </p:txBody>
      </p:sp>
      <p:sp>
        <p:nvSpPr>
          <p:cNvPr id="9" name="Content Placeholder 1">
            <a:extLst>
              <a:ext uri="{FF2B5EF4-FFF2-40B4-BE49-F238E27FC236}">
                <a16:creationId xmlns:a16="http://schemas.microsoft.com/office/drawing/2014/main" id="{00097FD6-67D3-4E83-83F9-CAD94EA423AD}"/>
              </a:ext>
            </a:extLst>
          </p:cNvPr>
          <p:cNvSpPr txBox="1">
            <a:spLocks/>
          </p:cNvSpPr>
          <p:nvPr/>
        </p:nvSpPr>
        <p:spPr>
          <a:xfrm>
            <a:off x="609600" y="4311086"/>
            <a:ext cx="10756490" cy="2152782"/>
          </a:xfrm>
          <a:prstGeom prst="rect">
            <a:avLst/>
          </a:prstGeom>
        </p:spPr>
        <p:txBody>
          <a:bodyPr vert="horz" lIns="91440" tIns="45720" rIns="91440" bIns="45720" rtlCol="0">
            <a:normAutofit/>
          </a:bodyPr>
          <a:lstStyle>
            <a:lvl1pPr marL="515938" indent="-280988" algn="l" defTabSz="1219170" rtl="0" eaLnBrk="1" latinLnBrk="0" hangingPunct="1">
              <a:spcBef>
                <a:spcPct val="20000"/>
              </a:spcBef>
              <a:buClr>
                <a:schemeClr val="accent1"/>
              </a:buClr>
              <a:buSzPct val="125000"/>
              <a:buFont typeface="Arial" panose="020B0604020202020204" pitchFamily="34" charset="0"/>
              <a:buChar char="•"/>
              <a:tabLst/>
              <a:defRPr sz="2200" kern="1200">
                <a:solidFill>
                  <a:schemeClr val="tx1">
                    <a:lumMod val="85000"/>
                    <a:lumOff val="15000"/>
                  </a:schemeClr>
                </a:solidFill>
                <a:latin typeface="+mn-lt"/>
                <a:ea typeface="+mn-ea"/>
                <a:cs typeface="+mn-cs"/>
              </a:defRPr>
            </a:lvl1pPr>
            <a:lvl2pPr marL="976313" indent="-280988" algn="l" defTabSz="1219170" rtl="0" eaLnBrk="1" latinLnBrk="0" hangingPunct="1">
              <a:spcBef>
                <a:spcPct val="20000"/>
              </a:spcBef>
              <a:buClr>
                <a:schemeClr val="accent1"/>
              </a:buClr>
              <a:buFont typeface="Wingdings" panose="05000000000000000000" pitchFamily="2" charset="2"/>
              <a:buChar char="§"/>
              <a:tabLst/>
              <a:defRPr sz="2000" kern="1200">
                <a:solidFill>
                  <a:schemeClr val="tx1">
                    <a:lumMod val="85000"/>
                    <a:lumOff val="15000"/>
                  </a:schemeClr>
                </a:solidFill>
                <a:latin typeface="+mn-lt"/>
                <a:ea typeface="+mn-ea"/>
                <a:cs typeface="+mn-cs"/>
              </a:defRPr>
            </a:lvl2pPr>
            <a:lvl3pPr marL="1381125" indent="-234950" algn="l" defTabSz="1219170" rtl="0" eaLnBrk="1" latinLnBrk="0" hangingPunct="1">
              <a:spcBef>
                <a:spcPct val="20000"/>
              </a:spcBef>
              <a:buClr>
                <a:schemeClr val="accent1"/>
              </a:buClr>
              <a:buSzPct val="80000"/>
              <a:buFont typeface="Wingdings" pitchFamily="2" charset="2"/>
              <a:buChar char="§"/>
              <a:tabLst/>
              <a:defRPr sz="1800" kern="1200">
                <a:solidFill>
                  <a:schemeClr val="tx1">
                    <a:lumMod val="85000"/>
                    <a:lumOff val="1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t>Report CE you’ve completed over the last 5 years by uploading EITHER your CPE Monitor printout OR the CCHQ Continuing Education Summary Sheet to your </a:t>
            </a:r>
            <a:r>
              <a:rPr lang="en-US" dirty="0" err="1"/>
              <a:t>eOPF</a:t>
            </a:r>
            <a:r>
              <a:rPr lang="en-US" dirty="0"/>
              <a:t>.</a:t>
            </a:r>
          </a:p>
          <a:p>
            <a:r>
              <a:rPr lang="en-US" dirty="0"/>
              <a:t>Only include CE you’ve planned, instructed, taught, developed, led, etc. You do NOT need to transcribe your entire CE completion history.</a:t>
            </a:r>
          </a:p>
        </p:txBody>
      </p:sp>
      <p:pic>
        <p:nvPicPr>
          <p:cNvPr id="10" name="Picture 9">
            <a:extLst>
              <a:ext uri="{FF2B5EF4-FFF2-40B4-BE49-F238E27FC236}">
                <a16:creationId xmlns:a16="http://schemas.microsoft.com/office/drawing/2014/main" id="{220F840F-EBAE-0A53-01CB-1A404EBF9D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88188" y="2897519"/>
            <a:ext cx="9086780" cy="1355261"/>
          </a:xfrm>
          <a:prstGeom prst="rect">
            <a:avLst/>
          </a:prstGeom>
        </p:spPr>
      </p:pic>
      <p:pic>
        <p:nvPicPr>
          <p:cNvPr id="12" name="Picture 11">
            <a:extLst>
              <a:ext uri="{FF2B5EF4-FFF2-40B4-BE49-F238E27FC236}">
                <a16:creationId xmlns:a16="http://schemas.microsoft.com/office/drawing/2014/main" id="{5142354E-9A93-17FD-3DC9-F0A990E09B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8188" y="2669371"/>
            <a:ext cx="9086780" cy="294441"/>
          </a:xfrm>
          <a:prstGeom prst="rect">
            <a:avLst/>
          </a:prstGeom>
        </p:spPr>
      </p:pic>
    </p:spTree>
    <p:extLst>
      <p:ext uri="{BB962C8B-B14F-4D97-AF65-F5344CB8AC3E}">
        <p14:creationId xmlns:p14="http://schemas.microsoft.com/office/powerpoint/2010/main" val="3712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6"/>
            <a:ext cx="10972800" cy="4768969"/>
          </a:xfrm>
        </p:spPr>
        <p:txBody>
          <a:bodyPr>
            <a:noAutofit/>
          </a:bodyPr>
          <a:lstStyle/>
          <a:p>
            <a:r>
              <a:rPr lang="en-US" sz="1800" dirty="0"/>
              <a:t>O3 &amp; O4</a:t>
            </a:r>
          </a:p>
          <a:p>
            <a:pPr lvl="1"/>
            <a:r>
              <a:rPr lang="en-US" sz="1800" dirty="0"/>
              <a:t>Participation in leadership OR public health training OR participation in public health programs</a:t>
            </a:r>
          </a:p>
          <a:p>
            <a:pPr lvl="2"/>
            <a:r>
              <a:rPr lang="en-US" sz="1600" dirty="0"/>
              <a:t>Surgeon general priorities </a:t>
            </a:r>
          </a:p>
          <a:p>
            <a:pPr lvl="2"/>
            <a:r>
              <a:rPr lang="en-US" sz="1600" dirty="0"/>
              <a:t>Public Health Initiatives  </a:t>
            </a:r>
          </a:p>
          <a:p>
            <a:r>
              <a:rPr lang="en-US" sz="1800" dirty="0"/>
              <a:t>O5</a:t>
            </a:r>
          </a:p>
          <a:p>
            <a:pPr lvl="1"/>
            <a:r>
              <a:rPr lang="en-US" sz="1800" dirty="0"/>
              <a:t>Participation in leadership AND/OR public health training; leadership in public health programs</a:t>
            </a:r>
          </a:p>
          <a:p>
            <a:pPr lvl="1"/>
            <a:r>
              <a:rPr lang="en-US" sz="1800" dirty="0"/>
              <a:t>Demonstrate experience of public health service on a local, regional or national activity or initiative</a:t>
            </a:r>
          </a:p>
          <a:p>
            <a:r>
              <a:rPr lang="en-US" sz="1800" dirty="0"/>
              <a:t>O6</a:t>
            </a:r>
          </a:p>
          <a:p>
            <a:pPr lvl="1"/>
            <a:r>
              <a:rPr lang="en-US" sz="1800" dirty="0"/>
              <a:t>Participation in executive leadership AND/OR public health training; leadership, supervision, and mentorship to others</a:t>
            </a:r>
          </a:p>
          <a:p>
            <a:pPr lvl="1"/>
            <a:r>
              <a:rPr lang="en-US" sz="1800" dirty="0"/>
              <a:t>Demonstrate experience of service on a local, regional, national, or international public health activity or initiative </a:t>
            </a:r>
            <a:endParaRPr lang="en-US" sz="1050" dirty="0"/>
          </a:p>
        </p:txBody>
      </p:sp>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Public Health Training &amp; Experience </a:t>
            </a:r>
          </a:p>
        </p:txBody>
      </p:sp>
    </p:spTree>
    <p:extLst>
      <p:ext uri="{BB962C8B-B14F-4D97-AF65-F5344CB8AC3E}">
        <p14:creationId xmlns:p14="http://schemas.microsoft.com/office/powerpoint/2010/main" val="19884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599" y="484458"/>
            <a:ext cx="11257936" cy="1000424"/>
          </a:xfrm>
        </p:spPr>
        <p:txBody>
          <a:bodyPr/>
          <a:lstStyle/>
          <a:p>
            <a:r>
              <a:rPr lang="en-US" sz="3150" dirty="0"/>
              <a:t>Precept 2: Education, Training, Professional Development</a:t>
            </a:r>
            <a:br>
              <a:rPr lang="en-US" sz="3150" dirty="0"/>
            </a:br>
            <a:r>
              <a:rPr lang="en-US" sz="2000" dirty="0"/>
              <a:t>Public Health Training &amp; Experience</a:t>
            </a:r>
            <a:br>
              <a:rPr lang="en-US" sz="2000" dirty="0"/>
            </a:br>
            <a:endParaRPr lang="en-US" sz="3150" dirty="0"/>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671966"/>
            <a:ext cx="10756490" cy="2152782"/>
          </a:xfrm>
        </p:spPr>
        <p:txBody>
          <a:bodyPr>
            <a:normAutofit/>
          </a:bodyPr>
          <a:lstStyle/>
          <a:p>
            <a:r>
              <a:rPr lang="en-US" dirty="0"/>
              <a:t>Pharmacist officers are commissioned with varied levels of public health knowledge and leadership skills.</a:t>
            </a:r>
          </a:p>
          <a:p>
            <a:r>
              <a:rPr lang="en-US" dirty="0"/>
              <a:t>Reflects expected progression in public health knowledge and leadership development.</a:t>
            </a:r>
          </a:p>
          <a:p>
            <a:endParaRPr lang="en-US" dirty="0"/>
          </a:p>
        </p:txBody>
      </p:sp>
      <p:pic>
        <p:nvPicPr>
          <p:cNvPr id="6" name="Picture 5">
            <a:extLst>
              <a:ext uri="{FF2B5EF4-FFF2-40B4-BE49-F238E27FC236}">
                <a16:creationId xmlns:a16="http://schemas.microsoft.com/office/drawing/2014/main" id="{5821C70D-9C66-CC26-C5E0-E8DCA3C253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4455" y="3419441"/>
            <a:ext cx="9086780" cy="294441"/>
          </a:xfrm>
          <a:prstGeom prst="rect">
            <a:avLst/>
          </a:prstGeom>
        </p:spPr>
      </p:pic>
      <p:pic>
        <p:nvPicPr>
          <p:cNvPr id="9" name="Picture 8">
            <a:extLst>
              <a:ext uri="{FF2B5EF4-FFF2-40B4-BE49-F238E27FC236}">
                <a16:creationId xmlns:a16="http://schemas.microsoft.com/office/drawing/2014/main" id="{7E8F33F8-B002-D72D-7ECF-22D29F22A01D}"/>
              </a:ext>
              <a:ext uri="{C183D7F6-B498-43B3-948B-1728B52AA6E4}">
                <adec:decorative xmlns:adec="http://schemas.microsoft.com/office/drawing/2017/decorative" val="1"/>
              </a:ext>
            </a:extLst>
          </p:cNvPr>
          <p:cNvPicPr>
            <a:picLocks noChangeAspect="1"/>
          </p:cNvPicPr>
          <p:nvPr/>
        </p:nvPicPr>
        <p:blipFill rotWithShape="1">
          <a:blip r:embed="rId3"/>
          <a:srcRect t="2009"/>
          <a:stretch/>
        </p:blipFill>
        <p:spPr>
          <a:xfrm>
            <a:off x="1444455" y="3713882"/>
            <a:ext cx="9086780" cy="1761046"/>
          </a:xfrm>
          <a:prstGeom prst="rect">
            <a:avLst/>
          </a:prstGeom>
        </p:spPr>
      </p:pic>
    </p:spTree>
    <p:extLst>
      <p:ext uri="{BB962C8B-B14F-4D97-AF65-F5344CB8AC3E}">
        <p14:creationId xmlns:p14="http://schemas.microsoft.com/office/powerpoint/2010/main" val="125349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36000" y="381000"/>
            <a:ext cx="3429000" cy="5816977"/>
          </a:xfrm>
          <a:prstGeom prst="rect">
            <a:avLst/>
          </a:prstGeom>
          <a:noFill/>
        </p:spPr>
        <p:txBody>
          <a:bodyPr wrap="square" rtlCol="0">
            <a:spAutoFit/>
          </a:bodyPr>
          <a:lstStyle/>
          <a:p>
            <a:r>
              <a:rPr lang="en-US" sz="1600" dirty="0"/>
              <a:t>Changes since PY23:</a:t>
            </a:r>
          </a:p>
          <a:p>
            <a:pPr marL="285750" indent="-285750">
              <a:buFontTx/>
              <a:buChar char="-"/>
            </a:pPr>
            <a:r>
              <a:rPr lang="en-US" sz="1600" dirty="0"/>
              <a:t>Describe relevance of major credentials/certifications to your position, PHS mission, and/or career progression</a:t>
            </a:r>
          </a:p>
          <a:p>
            <a:pPr marL="285750" indent="-285750">
              <a:buFontTx/>
              <a:buChar char="-"/>
            </a:pPr>
            <a:endParaRPr lang="en-US" sz="1600" dirty="0"/>
          </a:p>
          <a:p>
            <a:pPr marL="285750" indent="-285750">
              <a:buFontTx/>
              <a:buChar char="-"/>
            </a:pPr>
            <a:r>
              <a:rPr lang="en-US" sz="1600" dirty="0"/>
              <a:t>Include dates of credentials/certificates. </a:t>
            </a:r>
            <a:r>
              <a:rPr lang="en-US" sz="1600" b="1" dirty="0"/>
              <a:t>Do not </a:t>
            </a:r>
            <a:r>
              <a:rPr lang="en-US" sz="1600" dirty="0"/>
              <a:t>include expired credentials.</a:t>
            </a:r>
          </a:p>
          <a:p>
            <a:pPr marL="285750" indent="-285750">
              <a:buFontTx/>
              <a:buChar char="-"/>
            </a:pPr>
            <a:endParaRPr lang="en-US" sz="1600" dirty="0"/>
          </a:p>
          <a:p>
            <a:pPr marL="285750" indent="-285750">
              <a:buFontTx/>
              <a:buChar char="-"/>
            </a:pPr>
            <a:r>
              <a:rPr lang="en-US" sz="1600" dirty="0"/>
              <a:t>Certifications that have a CE component (Immunization administration, MTM, etc) may continue to be listed on the coversheet</a:t>
            </a:r>
          </a:p>
          <a:p>
            <a:pPr marL="285750" indent="-285750">
              <a:buFontTx/>
              <a:buChar char="-"/>
            </a:pPr>
            <a:endParaRPr lang="en-US" sz="1600" dirty="0"/>
          </a:p>
          <a:p>
            <a:pPr marL="285750" indent="-285750">
              <a:buFontTx/>
              <a:buChar char="-"/>
            </a:pPr>
            <a:r>
              <a:rPr lang="en-US" sz="1600" dirty="0"/>
              <a:t>Include activities related to teaching, planning, developing, or leading continuing education. </a:t>
            </a:r>
            <a:r>
              <a:rPr lang="en-US" sz="1600" b="1" dirty="0"/>
              <a:t>Do not </a:t>
            </a:r>
            <a:r>
              <a:rPr lang="en-US" sz="1600" dirty="0"/>
              <a:t>include standard CE course completions</a:t>
            </a:r>
          </a:p>
          <a:p>
            <a:pPr marL="285750" indent="-285750">
              <a:buFontTx/>
              <a:buChar char="-"/>
            </a:pPr>
            <a:endParaRPr lang="en-US" dirty="0"/>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05614" y="1711843"/>
            <a:ext cx="7585886" cy="3054719"/>
          </a:xfrm>
          <a:prstGeom prst="rect">
            <a:avLst/>
          </a:prstGeom>
        </p:spPr>
      </p:pic>
    </p:spTree>
    <p:extLst>
      <p:ext uri="{BB962C8B-B14F-4D97-AF65-F5344CB8AC3E}">
        <p14:creationId xmlns:p14="http://schemas.microsoft.com/office/powerpoint/2010/main" val="213692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(2) </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575498" y="487771"/>
            <a:ext cx="3429000" cy="5816977"/>
          </a:xfrm>
          <a:prstGeom prst="rect">
            <a:avLst/>
          </a:prstGeom>
          <a:noFill/>
        </p:spPr>
        <p:txBody>
          <a:bodyPr wrap="square" rtlCol="0">
            <a:spAutoFit/>
          </a:bodyPr>
          <a:lstStyle/>
          <a:p>
            <a:r>
              <a:rPr lang="en-US" sz="1600" dirty="0"/>
              <a:t>Changes since PY23:</a:t>
            </a:r>
          </a:p>
          <a:p>
            <a:pPr marL="285750" indent="-285750">
              <a:buFontTx/>
              <a:buChar char="-"/>
            </a:pPr>
            <a:r>
              <a:rPr lang="en-US" sz="1600" dirty="0"/>
              <a:t>Describe relevance of major credentials/certifications to your position, PHS mission, and/or career progression.</a:t>
            </a:r>
          </a:p>
          <a:p>
            <a:endParaRPr lang="en-US" sz="1600" dirty="0"/>
          </a:p>
          <a:p>
            <a:pPr marL="285750" indent="-285750">
              <a:buFontTx/>
              <a:buChar char="-"/>
            </a:pPr>
            <a:r>
              <a:rPr lang="en-US" sz="1600" dirty="0"/>
              <a:t>Include dates of credentials/certificates. </a:t>
            </a:r>
            <a:r>
              <a:rPr lang="en-US" sz="1600" b="1" dirty="0"/>
              <a:t>Do not </a:t>
            </a:r>
            <a:r>
              <a:rPr lang="en-US" sz="1600" dirty="0"/>
              <a:t>include expired credentials.</a:t>
            </a:r>
          </a:p>
          <a:p>
            <a:pPr marL="285750" indent="-285750">
              <a:buFontTx/>
              <a:buChar char="-"/>
            </a:pPr>
            <a:endParaRPr lang="en-US" sz="1600" dirty="0"/>
          </a:p>
          <a:p>
            <a:pPr marL="285750" indent="-285750">
              <a:buFontTx/>
              <a:buChar char="-"/>
            </a:pPr>
            <a:r>
              <a:rPr lang="en-US" sz="1600" dirty="0"/>
              <a:t>Certifications that have a CE component (Immunization administration, MTM, etc) may continue to be listed on the coversheet</a:t>
            </a:r>
          </a:p>
          <a:p>
            <a:pPr marL="285750" indent="-285750">
              <a:buFontTx/>
              <a:buChar char="-"/>
            </a:pPr>
            <a:endParaRPr lang="en-US" sz="1600" dirty="0"/>
          </a:p>
          <a:p>
            <a:pPr marL="285750" indent="-285750">
              <a:buFontTx/>
              <a:buChar char="-"/>
            </a:pPr>
            <a:r>
              <a:rPr lang="en-US" sz="1600" dirty="0"/>
              <a:t>Include activities related to teaching, planning, developing, or leading continuing education. </a:t>
            </a:r>
            <a:r>
              <a:rPr lang="en-US" sz="1600" b="1" dirty="0"/>
              <a:t>Do not </a:t>
            </a:r>
            <a:r>
              <a:rPr lang="en-US" sz="1600" dirty="0"/>
              <a:t>include standard CE course completions</a:t>
            </a:r>
          </a:p>
          <a:p>
            <a:pPr marL="285750" indent="-285750">
              <a:buFontTx/>
              <a:buChar char="-"/>
            </a:pPr>
            <a:endParaRPr lang="en-US" dirty="0"/>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30886" y="1658679"/>
            <a:ext cx="7660614" cy="3260725"/>
          </a:xfrm>
          <a:prstGeom prst="rect">
            <a:avLst/>
          </a:prstGeom>
        </p:spPr>
      </p:pic>
    </p:spTree>
    <p:extLst>
      <p:ext uri="{BB962C8B-B14F-4D97-AF65-F5344CB8AC3E}">
        <p14:creationId xmlns:p14="http://schemas.microsoft.com/office/powerpoint/2010/main" val="2870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(3) </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575498" y="487771"/>
            <a:ext cx="3429000" cy="5816977"/>
          </a:xfrm>
          <a:prstGeom prst="rect">
            <a:avLst/>
          </a:prstGeom>
          <a:noFill/>
        </p:spPr>
        <p:txBody>
          <a:bodyPr wrap="square" rtlCol="0">
            <a:spAutoFit/>
          </a:bodyPr>
          <a:lstStyle/>
          <a:p>
            <a:r>
              <a:rPr lang="en-US" sz="1600" dirty="0"/>
              <a:t>Changes since PY23:</a:t>
            </a:r>
          </a:p>
          <a:p>
            <a:pPr marL="285750" indent="-285750">
              <a:buFontTx/>
              <a:buChar char="-"/>
            </a:pPr>
            <a:r>
              <a:rPr lang="en-US" sz="1600" dirty="0"/>
              <a:t>Describe relevance of major credentials/certifications to your position, PHS mission, and/or career progression.</a:t>
            </a:r>
          </a:p>
          <a:p>
            <a:endParaRPr lang="en-US" sz="1600" dirty="0"/>
          </a:p>
          <a:p>
            <a:pPr marL="285750" indent="-285750">
              <a:buFontTx/>
              <a:buChar char="-"/>
            </a:pPr>
            <a:r>
              <a:rPr lang="en-US" sz="1600" dirty="0"/>
              <a:t>Include dates of credentials/certificates. </a:t>
            </a:r>
            <a:r>
              <a:rPr lang="en-US" sz="1600" b="1" dirty="0"/>
              <a:t>Do not </a:t>
            </a:r>
            <a:r>
              <a:rPr lang="en-US" sz="1600" dirty="0"/>
              <a:t>include expired credentials.</a:t>
            </a:r>
          </a:p>
          <a:p>
            <a:pPr marL="285750" indent="-285750">
              <a:buFontTx/>
              <a:buChar char="-"/>
            </a:pPr>
            <a:endParaRPr lang="en-US" sz="1600" dirty="0"/>
          </a:p>
          <a:p>
            <a:pPr marL="285750" indent="-285750">
              <a:buFontTx/>
              <a:buChar char="-"/>
            </a:pPr>
            <a:r>
              <a:rPr lang="en-US" sz="1600" dirty="0"/>
              <a:t>Certifications that have a CE component (Immunization administration, MTM, etc) may continue to be listed on the coversheet</a:t>
            </a:r>
          </a:p>
          <a:p>
            <a:pPr marL="285750" indent="-285750">
              <a:buFontTx/>
              <a:buChar char="-"/>
            </a:pPr>
            <a:endParaRPr lang="en-US" sz="1600" dirty="0"/>
          </a:p>
          <a:p>
            <a:pPr marL="285750" indent="-285750">
              <a:buFontTx/>
              <a:buChar char="-"/>
            </a:pPr>
            <a:r>
              <a:rPr lang="en-US" sz="1600" dirty="0"/>
              <a:t>Include activities related to teaching, planning, developing, or leading continuing education. </a:t>
            </a:r>
            <a:r>
              <a:rPr lang="en-US" sz="1600" b="1" dirty="0"/>
              <a:t>Do not </a:t>
            </a:r>
            <a:r>
              <a:rPr lang="en-US" sz="1600" dirty="0"/>
              <a:t>include standard CE course completions</a:t>
            </a:r>
          </a:p>
          <a:p>
            <a:pPr marL="285750" indent="-285750">
              <a:buFontTx/>
              <a:buChar char="-"/>
            </a:pPr>
            <a:endParaRPr lang="en-US" dirty="0"/>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05505" y="1701209"/>
            <a:ext cx="7685995" cy="3072329"/>
          </a:xfrm>
          <a:prstGeom prst="rect">
            <a:avLst/>
          </a:prstGeom>
        </p:spPr>
      </p:pic>
    </p:spTree>
    <p:extLst>
      <p:ext uri="{BB962C8B-B14F-4D97-AF65-F5344CB8AC3E}">
        <p14:creationId xmlns:p14="http://schemas.microsoft.com/office/powerpoint/2010/main" val="9944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Precept 3: Career Progression and Potential 25%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normAutofit/>
          </a:bodyPr>
          <a:lstStyle/>
          <a:p>
            <a:pPr lvl="1"/>
            <a:r>
              <a:rPr lang="en-US" sz="2800" dirty="0"/>
              <a:t>Mission Priority </a:t>
            </a:r>
          </a:p>
          <a:p>
            <a:pPr lvl="1"/>
            <a:r>
              <a:rPr lang="en-US" sz="2800" dirty="0"/>
              <a:t>Billet Level </a:t>
            </a:r>
          </a:p>
          <a:p>
            <a:pPr lvl="1"/>
            <a:r>
              <a:rPr lang="en-US" sz="2800" dirty="0"/>
              <a:t>Assignments</a:t>
            </a:r>
          </a:p>
          <a:p>
            <a:pPr lvl="1"/>
            <a:r>
              <a:rPr lang="en-US" sz="2800" dirty="0"/>
              <a:t>Mobility </a:t>
            </a:r>
          </a:p>
          <a:p>
            <a:pPr lvl="1"/>
            <a:r>
              <a:rPr lang="en-US" sz="2800" dirty="0"/>
              <a:t>Collateral Duties </a:t>
            </a:r>
            <a:endParaRPr lang="en-US" sz="2400" dirty="0"/>
          </a:p>
          <a:p>
            <a:pPr marL="234950" indent="0">
              <a:buNone/>
            </a:pPr>
            <a:endParaRPr lang="en-US" dirty="0"/>
          </a:p>
        </p:txBody>
      </p:sp>
    </p:spTree>
    <p:extLst>
      <p:ext uri="{BB962C8B-B14F-4D97-AF65-F5344CB8AC3E}">
        <p14:creationId xmlns:p14="http://schemas.microsoft.com/office/powerpoint/2010/main" val="33861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Mission Priority  </a:t>
            </a:r>
          </a:p>
        </p:txBody>
      </p:sp>
      <p:pic>
        <p:nvPicPr>
          <p:cNvPr id="7" name="Picture 6">
            <a:extLst>
              <a:ext uri="{FF2B5EF4-FFF2-40B4-BE49-F238E27FC236}">
                <a16:creationId xmlns:a16="http://schemas.microsoft.com/office/drawing/2014/main" id="{DC020874-1DD3-27B0-02C5-2EBC2B041C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7116" y="1782117"/>
            <a:ext cx="8817768" cy="3293765"/>
          </a:xfrm>
          <a:prstGeom prst="rect">
            <a:avLst/>
          </a:prstGeom>
        </p:spPr>
      </p:pic>
    </p:spTree>
    <p:extLst>
      <p:ext uri="{BB962C8B-B14F-4D97-AF65-F5344CB8AC3E}">
        <p14:creationId xmlns:p14="http://schemas.microsoft.com/office/powerpoint/2010/main" val="344545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599" y="484458"/>
            <a:ext cx="11257936" cy="1000424"/>
          </a:xfrm>
        </p:spPr>
        <p:txBody>
          <a:bodyPr/>
          <a:lstStyle/>
          <a:p>
            <a:r>
              <a:rPr lang="en-US" sz="3150" dirty="0"/>
              <a:t>Precept 3: Career Progression &amp; Potential</a:t>
            </a:r>
          </a:p>
        </p:txBody>
      </p:sp>
      <p:sp>
        <p:nvSpPr>
          <p:cNvPr id="3" name="Text Placeholder 2">
            <a:extLst>
              <a:ext uri="{FF2B5EF4-FFF2-40B4-BE49-F238E27FC236}">
                <a16:creationId xmlns:a16="http://schemas.microsoft.com/office/drawing/2014/main" id="{22AECA42-1901-4AEC-BBB1-9278812F3FE4}"/>
              </a:ext>
            </a:extLst>
          </p:cNvPr>
          <p:cNvSpPr>
            <a:spLocks noGrp="1"/>
          </p:cNvSpPr>
          <p:nvPr>
            <p:ph type="body" sz="quarter" idx="12"/>
          </p:nvPr>
        </p:nvSpPr>
        <p:spPr>
          <a:xfrm>
            <a:off x="609600" y="1078482"/>
            <a:ext cx="5486400" cy="406400"/>
          </a:xfrm>
        </p:spPr>
        <p:txBody>
          <a:bodyPr/>
          <a:lstStyle/>
          <a:p>
            <a:r>
              <a:rPr lang="en-US" dirty="0"/>
              <a:t>Mission Priority</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671965"/>
            <a:ext cx="10756490" cy="2248515"/>
          </a:xfrm>
        </p:spPr>
        <p:txBody>
          <a:bodyPr>
            <a:normAutofit/>
          </a:bodyPr>
          <a:lstStyle/>
          <a:p>
            <a:r>
              <a:rPr lang="en-US" dirty="0"/>
              <a:t>Mission Priority Areas are as identified for PHS Modernization.</a:t>
            </a:r>
          </a:p>
          <a:p>
            <a:pPr lvl="1"/>
            <a:r>
              <a:rPr lang="en-US" dirty="0"/>
              <a:t>Bucket 1 reflects PHS’s responsibility in providing care for underserved and vulnerable populations.</a:t>
            </a:r>
          </a:p>
          <a:p>
            <a:pPr lvl="1"/>
            <a:r>
              <a:rPr lang="en-US" dirty="0"/>
              <a:t>Bucket 2 reflects PHS’s focus on clinical competency; includes all clinical billets.</a:t>
            </a:r>
          </a:p>
          <a:p>
            <a:pPr lvl="1"/>
            <a:r>
              <a:rPr lang="en-US" dirty="0"/>
              <a:t>Bucket 4 reflects assignments that prepare and protect the nation against incidents with public health consequences.</a:t>
            </a:r>
          </a:p>
        </p:txBody>
      </p:sp>
    </p:spTree>
    <p:extLst>
      <p:ext uri="{BB962C8B-B14F-4D97-AF65-F5344CB8AC3E}">
        <p14:creationId xmlns:p14="http://schemas.microsoft.com/office/powerpoint/2010/main" val="291118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a:t>
            </a:r>
          </a:p>
        </p:txBody>
      </p:sp>
      <p:sp>
        <p:nvSpPr>
          <p:cNvPr id="2" name="Content Placeholder 1"/>
          <p:cNvSpPr>
            <a:spLocks noGrp="1"/>
          </p:cNvSpPr>
          <p:nvPr>
            <p:ph idx="1"/>
          </p:nvPr>
        </p:nvSpPr>
        <p:spPr>
          <a:xfrm>
            <a:off x="609600" y="1371815"/>
            <a:ext cx="10972800" cy="4321991"/>
          </a:xfrm>
        </p:spPr>
        <p:txBody>
          <a:bodyPr/>
          <a:lstStyle/>
          <a:p>
            <a:r>
              <a:rPr lang="en-US" dirty="0"/>
              <a:t>The examples and information contained in this presentation are to be used as guidance only. Guidance documents and CCHQ templates should be used together to generate ideas about your own work and assist in formulating your own promotion packet. Guidance is developed and approved through PharmPAC leadership and CPO advisement. You are highly encouraged to utilize the Allied Health Promotion Packet Review program to further improve your documents. Seeking out senior officer mentors is also a valuable way to obtain feedback on your documents.</a:t>
            </a:r>
          </a:p>
          <a:p>
            <a:pPr marL="234950" indent="0">
              <a:buNone/>
            </a:pPr>
            <a:endParaRPr lang="en-US" dirty="0"/>
          </a:p>
        </p:txBody>
      </p:sp>
    </p:spTree>
    <p:extLst>
      <p:ext uri="{BB962C8B-B14F-4D97-AF65-F5344CB8AC3E}">
        <p14:creationId xmlns:p14="http://schemas.microsoft.com/office/powerpoint/2010/main" val="42883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599" y="484458"/>
            <a:ext cx="11257936" cy="1000424"/>
          </a:xfrm>
        </p:spPr>
        <p:txBody>
          <a:bodyPr/>
          <a:lstStyle/>
          <a:p>
            <a:r>
              <a:rPr lang="en-US" sz="3150" dirty="0"/>
              <a:t>Precept 3: Career Progression &amp; Potential</a:t>
            </a:r>
            <a:br>
              <a:rPr lang="en-US" sz="3150" dirty="0"/>
            </a:br>
            <a:r>
              <a:rPr lang="en-US" sz="2000" dirty="0"/>
              <a:t>Mission Priority</a:t>
            </a:r>
            <a:br>
              <a:rPr lang="en-US" sz="2000" dirty="0"/>
            </a:br>
            <a:endParaRPr lang="en-US" sz="3150" dirty="0"/>
          </a:p>
        </p:txBody>
      </p:sp>
      <p:pic>
        <p:nvPicPr>
          <p:cNvPr id="6" name="Picture 5" descr="Mission Priority buckets">
            <a:extLst>
              <a:ext uri="{FF2B5EF4-FFF2-40B4-BE49-F238E27FC236}">
                <a16:creationId xmlns:a16="http://schemas.microsoft.com/office/drawing/2014/main" id="{60835518-0287-4F43-9EB1-5DF444A09143}"/>
              </a:ext>
            </a:extLst>
          </p:cNvPr>
          <p:cNvPicPr/>
          <p:nvPr/>
        </p:nvPicPr>
        <p:blipFill rotWithShape="1">
          <a:blip r:embed="rId2">
            <a:extLst>
              <a:ext uri="{28A0092B-C50C-407E-A947-70E740481C1C}">
                <a14:useLocalDpi xmlns:a14="http://schemas.microsoft.com/office/drawing/2010/main" val="0"/>
              </a:ext>
            </a:extLst>
          </a:blip>
          <a:srcRect t="16550"/>
          <a:stretch/>
        </p:blipFill>
        <p:spPr bwMode="auto">
          <a:xfrm>
            <a:off x="1227407" y="1782324"/>
            <a:ext cx="9110663" cy="3797300"/>
          </a:xfrm>
          <a:prstGeom prst="rect">
            <a:avLst/>
          </a:prstGeom>
          <a:noFill/>
          <a:ln>
            <a:noFill/>
          </a:ln>
        </p:spPr>
      </p:pic>
    </p:spTree>
    <p:extLst>
      <p:ext uri="{BB962C8B-B14F-4D97-AF65-F5344CB8AC3E}">
        <p14:creationId xmlns:p14="http://schemas.microsoft.com/office/powerpoint/2010/main" val="135631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258617"/>
            <a:ext cx="10972800" cy="4240879"/>
          </a:xfrm>
        </p:spPr>
        <p:txBody>
          <a:bodyPr>
            <a:noAutofit/>
          </a:bodyPr>
          <a:lstStyle/>
          <a:p>
            <a:r>
              <a:rPr lang="en-US" sz="2800" dirty="0"/>
              <a:t>O3 </a:t>
            </a:r>
          </a:p>
          <a:p>
            <a:pPr lvl="1"/>
            <a:r>
              <a:rPr lang="en-US" sz="2800" dirty="0"/>
              <a:t>Occupy billet ≥ O-4</a:t>
            </a:r>
          </a:p>
          <a:p>
            <a:r>
              <a:rPr lang="en-US" sz="2800" dirty="0"/>
              <a:t>O4</a:t>
            </a:r>
          </a:p>
          <a:p>
            <a:pPr lvl="1"/>
            <a:r>
              <a:rPr lang="en-US" sz="2800" dirty="0"/>
              <a:t>Occupy billet ≥ O-5</a:t>
            </a:r>
          </a:p>
          <a:p>
            <a:r>
              <a:rPr lang="en-US" sz="2800" dirty="0"/>
              <a:t>O5 &amp; O6</a:t>
            </a:r>
          </a:p>
          <a:p>
            <a:pPr lvl="1"/>
            <a:r>
              <a:rPr lang="en-US" sz="2800" dirty="0"/>
              <a:t>Occupy billet ≥ O-6</a:t>
            </a:r>
          </a:p>
        </p:txBody>
      </p:sp>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Billet Level</a:t>
            </a:r>
          </a:p>
        </p:txBody>
      </p:sp>
      <p:sp>
        <p:nvSpPr>
          <p:cNvPr id="2" name="Rectangle 1"/>
          <p:cNvSpPr/>
          <p:nvPr/>
        </p:nvSpPr>
        <p:spPr>
          <a:xfrm>
            <a:off x="882502" y="4576166"/>
            <a:ext cx="10451805" cy="646331"/>
          </a:xfrm>
          <a:prstGeom prst="rect">
            <a:avLst/>
          </a:prstGeom>
        </p:spPr>
        <p:txBody>
          <a:bodyPr wrap="square">
            <a:spAutoFit/>
          </a:bodyPr>
          <a:lstStyle/>
          <a:p>
            <a:pPr marL="285750" indent="-285750">
              <a:buFont typeface="Arial" panose="020B0604020202020204" pitchFamily="34" charset="0"/>
              <a:buChar char="•"/>
            </a:pPr>
            <a:r>
              <a:rPr lang="en-US" dirty="0"/>
              <a:t>PIR should demonstrate progressively higher billets throughout the officer’s career. Officer should document level of work performed, including supervisory duties, in OS, ROS, COER, CV, etc</a:t>
            </a:r>
          </a:p>
        </p:txBody>
      </p:sp>
    </p:spTree>
    <p:extLst>
      <p:ext uri="{BB962C8B-B14F-4D97-AF65-F5344CB8AC3E}">
        <p14:creationId xmlns:p14="http://schemas.microsoft.com/office/powerpoint/2010/main" val="55861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Assignments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397030"/>
          </a:xfrm>
        </p:spPr>
        <p:txBody>
          <a:bodyPr>
            <a:normAutofit fontScale="47500" lnSpcReduction="20000"/>
          </a:bodyPr>
          <a:lstStyle/>
          <a:p>
            <a:pPr marL="234950" indent="0">
              <a:buNone/>
            </a:pPr>
            <a:r>
              <a:rPr lang="en-US" sz="4000" dirty="0"/>
              <a:t>**Officer should document any detailed assignments &gt;90 days in eOPF and CV, including TDY assignments. CV should document progressively increased complexity of assignments or leadership throughout the officer’s career.**</a:t>
            </a:r>
          </a:p>
          <a:p>
            <a:pPr marL="234950" indent="0">
              <a:buNone/>
            </a:pPr>
            <a:endParaRPr lang="en-US" sz="4000" dirty="0"/>
          </a:p>
          <a:p>
            <a:r>
              <a:rPr lang="en-US" sz="4200" dirty="0"/>
              <a:t>O3 </a:t>
            </a:r>
          </a:p>
          <a:p>
            <a:pPr lvl="1"/>
            <a:r>
              <a:rPr lang="en-US" sz="4000" dirty="0"/>
              <a:t>1 assignment that demonstrates responsibility, ability, and independence</a:t>
            </a:r>
          </a:p>
          <a:p>
            <a:r>
              <a:rPr lang="en-US" sz="4400" dirty="0"/>
              <a:t>O4</a:t>
            </a:r>
          </a:p>
          <a:p>
            <a:pPr lvl="1"/>
            <a:r>
              <a:rPr lang="en-US" sz="4000" dirty="0"/>
              <a:t>≥ 1 assignments that demonstrates progressively more responsibility, ability, and independence; independently conducts projects with limited guidance </a:t>
            </a:r>
            <a:endParaRPr lang="en-US" sz="4200" dirty="0"/>
          </a:p>
          <a:p>
            <a:r>
              <a:rPr lang="en-US" sz="4200" dirty="0"/>
              <a:t>O5  </a:t>
            </a:r>
          </a:p>
          <a:p>
            <a:pPr lvl="1"/>
            <a:r>
              <a:rPr lang="en-US" sz="4000" dirty="0"/>
              <a:t>≥ 2 assignments that demonstrates progressively more responsibility, ability, and independence; independently leads projects and/or teams [MP Bucket 5]</a:t>
            </a:r>
          </a:p>
          <a:p>
            <a:r>
              <a:rPr lang="en-US" sz="4200" dirty="0"/>
              <a:t>O6</a:t>
            </a:r>
          </a:p>
          <a:p>
            <a:pPr lvl="1"/>
            <a:r>
              <a:rPr lang="en-US" sz="4000" dirty="0"/>
              <a:t>≥ 3 assignments that demonstrates progressively more responsibility, ability, and independence; considered a subject matter expert; independently leads projects and teams [MP Bucket 5]</a:t>
            </a:r>
          </a:p>
        </p:txBody>
      </p:sp>
    </p:spTree>
    <p:extLst>
      <p:ext uri="{BB962C8B-B14F-4D97-AF65-F5344CB8AC3E}">
        <p14:creationId xmlns:p14="http://schemas.microsoft.com/office/powerpoint/2010/main" val="18268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Assignments and Mobility</a:t>
            </a:r>
          </a:p>
        </p:txBody>
      </p:sp>
      <p:pic>
        <p:nvPicPr>
          <p:cNvPr id="8" name="Picture 7">
            <a:extLst>
              <a:ext uri="{FF2B5EF4-FFF2-40B4-BE49-F238E27FC236}">
                <a16:creationId xmlns:a16="http://schemas.microsoft.com/office/drawing/2014/main" id="{4BD1833C-CB19-8FCE-DC2E-FE2D96AF4F2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87116" y="2021304"/>
            <a:ext cx="8833493" cy="2273968"/>
          </a:xfrm>
          <a:prstGeom prst="rect">
            <a:avLst/>
          </a:prstGeom>
        </p:spPr>
      </p:pic>
      <p:pic>
        <p:nvPicPr>
          <p:cNvPr id="9" name="Picture 8">
            <a:extLst>
              <a:ext uri="{FF2B5EF4-FFF2-40B4-BE49-F238E27FC236}">
                <a16:creationId xmlns:a16="http://schemas.microsoft.com/office/drawing/2014/main" id="{933A7A88-0968-F552-86DA-BF4BED84C805}"/>
              </a:ext>
              <a:ext uri="{C183D7F6-B498-43B3-948B-1728B52AA6E4}">
                <adec:decorative xmlns:adec="http://schemas.microsoft.com/office/drawing/2017/decorative" val="1"/>
              </a:ext>
            </a:extLst>
          </p:cNvPr>
          <p:cNvPicPr>
            <a:picLocks noChangeAspect="1"/>
          </p:cNvPicPr>
          <p:nvPr/>
        </p:nvPicPr>
        <p:blipFill rotWithShape="1">
          <a:blip r:embed="rId3"/>
          <a:srcRect b="91277"/>
          <a:stretch/>
        </p:blipFill>
        <p:spPr>
          <a:xfrm>
            <a:off x="1687116" y="1782117"/>
            <a:ext cx="8817768" cy="287315"/>
          </a:xfrm>
          <a:prstGeom prst="rect">
            <a:avLst/>
          </a:prstGeom>
        </p:spPr>
      </p:pic>
    </p:spTree>
    <p:extLst>
      <p:ext uri="{BB962C8B-B14F-4D97-AF65-F5344CB8AC3E}">
        <p14:creationId xmlns:p14="http://schemas.microsoft.com/office/powerpoint/2010/main" val="204905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Mobility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normAutofit fontScale="62500" lnSpcReduction="20000"/>
          </a:bodyPr>
          <a:lstStyle/>
          <a:p>
            <a:pPr marL="234950" indent="0">
              <a:buNone/>
            </a:pPr>
            <a:r>
              <a:rPr lang="en-US" sz="4000" dirty="0"/>
              <a:t>**Geographic or programmatic moves must be documented via personnel orders and the PIR.**</a:t>
            </a:r>
          </a:p>
          <a:p>
            <a:endParaRPr lang="en-US" sz="4200" dirty="0"/>
          </a:p>
          <a:p>
            <a:r>
              <a:rPr lang="en-US" sz="4200" dirty="0"/>
              <a:t>O3 &amp; O4</a:t>
            </a:r>
          </a:p>
          <a:p>
            <a:pPr lvl="1"/>
            <a:r>
              <a:rPr lang="en-US" sz="4000" dirty="0"/>
              <a:t>≤ 1 geographic or programmatic move excluding initial call to duty</a:t>
            </a:r>
            <a:r>
              <a:rPr lang="en-US" sz="4200" dirty="0"/>
              <a:t> </a:t>
            </a:r>
          </a:p>
          <a:p>
            <a:endParaRPr lang="en-US" sz="4200" dirty="0"/>
          </a:p>
          <a:p>
            <a:r>
              <a:rPr lang="en-US" sz="4200" dirty="0"/>
              <a:t>O5</a:t>
            </a:r>
          </a:p>
          <a:p>
            <a:pPr lvl="1"/>
            <a:r>
              <a:rPr lang="en-US" sz="4000" dirty="0"/>
              <a:t>≥ 2 geographic or programmatic moves excluding initial call to duty</a:t>
            </a:r>
          </a:p>
          <a:p>
            <a:endParaRPr lang="en-US" sz="4200" dirty="0"/>
          </a:p>
          <a:p>
            <a:r>
              <a:rPr lang="en-US" sz="4200" dirty="0"/>
              <a:t>O6</a:t>
            </a:r>
          </a:p>
          <a:p>
            <a:pPr lvl="1"/>
            <a:r>
              <a:rPr lang="en-US" sz="4000" dirty="0"/>
              <a:t>≥ 3 geographic or programmatic moves excluding initial call to duty</a:t>
            </a:r>
          </a:p>
        </p:txBody>
      </p:sp>
    </p:spTree>
    <p:extLst>
      <p:ext uri="{BB962C8B-B14F-4D97-AF65-F5344CB8AC3E}">
        <p14:creationId xmlns:p14="http://schemas.microsoft.com/office/powerpoint/2010/main" val="18769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Collateral Duties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normAutofit fontScale="47500" lnSpcReduction="20000"/>
          </a:bodyPr>
          <a:lstStyle/>
          <a:p>
            <a:pPr marL="234950" indent="0">
              <a:buNone/>
            </a:pPr>
            <a:r>
              <a:rPr lang="en-US" sz="4000" dirty="0"/>
              <a:t>**Officer should document all collateral duties in the CV, OS, ROS, COER, and through supporting documents in the eOPF.**</a:t>
            </a:r>
          </a:p>
          <a:p>
            <a:endParaRPr lang="en-US" sz="4200" dirty="0"/>
          </a:p>
          <a:p>
            <a:r>
              <a:rPr lang="en-US" sz="4200" dirty="0"/>
              <a:t>O3</a:t>
            </a:r>
          </a:p>
          <a:p>
            <a:pPr lvl="1"/>
            <a:r>
              <a:rPr lang="en-US" sz="4000" dirty="0"/>
              <a:t>At least 1 collateral duty in support of the program (local/institutional)</a:t>
            </a:r>
          </a:p>
          <a:p>
            <a:r>
              <a:rPr lang="en-US" sz="4200" dirty="0"/>
              <a:t>O4</a:t>
            </a:r>
          </a:p>
          <a:p>
            <a:pPr lvl="1"/>
            <a:r>
              <a:rPr lang="en-US" sz="4000" dirty="0"/>
              <a:t>≥1 collateral duties in support of the local program or agency</a:t>
            </a:r>
            <a:endParaRPr lang="en-US" sz="4400" dirty="0"/>
          </a:p>
          <a:p>
            <a:r>
              <a:rPr lang="en-US" sz="4400" dirty="0"/>
              <a:t>O5</a:t>
            </a:r>
          </a:p>
          <a:p>
            <a:pPr lvl="1"/>
            <a:r>
              <a:rPr lang="en-US" sz="4000" dirty="0"/>
              <a:t>≥ 2 collateral duties in support of program, agency, or PHS initiatives or priorities, including at least one collateral duty at the senior/national level</a:t>
            </a:r>
            <a:endParaRPr lang="en-US" sz="4400" dirty="0"/>
          </a:p>
          <a:p>
            <a:r>
              <a:rPr lang="en-US" sz="4400" dirty="0"/>
              <a:t>O6</a:t>
            </a:r>
          </a:p>
          <a:p>
            <a:pPr lvl="1"/>
            <a:r>
              <a:rPr lang="en-US" sz="4000" dirty="0"/>
              <a:t>≥ 3 collateral duties in support of program, agency, or PHS initiatives or priorities, including at least one collateral duty at the senior/national level with a leadership role</a:t>
            </a:r>
          </a:p>
        </p:txBody>
      </p:sp>
    </p:spTree>
    <p:extLst>
      <p:ext uri="{BB962C8B-B14F-4D97-AF65-F5344CB8AC3E}">
        <p14:creationId xmlns:p14="http://schemas.microsoft.com/office/powerpoint/2010/main" val="367792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(4)</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8" y="1776392"/>
            <a:ext cx="3429000" cy="3416320"/>
          </a:xfrm>
          <a:prstGeom prst="rect">
            <a:avLst/>
          </a:prstGeom>
          <a:noFill/>
        </p:spPr>
        <p:txBody>
          <a:bodyPr wrap="square" rtlCol="0">
            <a:spAutoFit/>
          </a:bodyPr>
          <a:lstStyle/>
          <a:p>
            <a:r>
              <a:rPr lang="en-US" dirty="0"/>
              <a:t>Changes since PY23:</a:t>
            </a:r>
          </a:p>
          <a:p>
            <a:pPr marL="285750" indent="-285750">
              <a:buFontTx/>
              <a:buChar char="-"/>
            </a:pPr>
            <a:r>
              <a:rPr lang="en-US" dirty="0"/>
              <a:t>Move collateral duties from “Performance” section to here and include impacts</a:t>
            </a:r>
          </a:p>
          <a:p>
            <a:pPr marL="285750" indent="-285750">
              <a:buFontTx/>
              <a:buChar char="-"/>
            </a:pPr>
            <a:endParaRPr lang="en-US" dirty="0"/>
          </a:p>
          <a:p>
            <a:pPr marL="285750" indent="-285750">
              <a:buFontTx/>
              <a:buChar char="-"/>
            </a:pPr>
            <a:r>
              <a:rPr lang="en-US" dirty="0"/>
              <a:t>Indicate mission priorities for each of your (recent) assignments</a:t>
            </a:r>
          </a:p>
          <a:p>
            <a:pPr marL="285750" indent="-285750">
              <a:buFontTx/>
              <a:buChar char="-"/>
            </a:pPr>
            <a:endParaRPr lang="en-US" dirty="0"/>
          </a:p>
          <a:p>
            <a:pPr marL="285750" indent="-285750">
              <a:buFontTx/>
              <a:buChar char="-"/>
            </a:pPr>
            <a:r>
              <a:rPr lang="en-US" dirty="0"/>
              <a:t>Include TDYs and details &gt;90 days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81902" y="2170102"/>
            <a:ext cx="8118260" cy="2628899"/>
          </a:xfrm>
          <a:prstGeom prst="rect">
            <a:avLst/>
          </a:prstGeom>
        </p:spPr>
      </p:pic>
    </p:spTree>
    <p:extLst>
      <p:ext uri="{BB962C8B-B14F-4D97-AF65-F5344CB8AC3E}">
        <p14:creationId xmlns:p14="http://schemas.microsoft.com/office/powerpoint/2010/main" val="29534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(5)</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8" y="1776392"/>
            <a:ext cx="3429000" cy="3416320"/>
          </a:xfrm>
          <a:prstGeom prst="rect">
            <a:avLst/>
          </a:prstGeom>
          <a:noFill/>
        </p:spPr>
        <p:txBody>
          <a:bodyPr wrap="square" rtlCol="0">
            <a:spAutoFit/>
          </a:bodyPr>
          <a:lstStyle/>
          <a:p>
            <a:r>
              <a:rPr lang="en-US" dirty="0"/>
              <a:t>Changes since PY23:</a:t>
            </a:r>
          </a:p>
          <a:p>
            <a:pPr marL="285750" indent="-285750">
              <a:buFontTx/>
              <a:buChar char="-"/>
            </a:pPr>
            <a:r>
              <a:rPr lang="en-US" dirty="0"/>
              <a:t>Move collateral duties from “Performance” section to here and include impacts</a:t>
            </a:r>
          </a:p>
          <a:p>
            <a:pPr marL="285750" indent="-285750">
              <a:buFontTx/>
              <a:buChar char="-"/>
            </a:pPr>
            <a:endParaRPr lang="en-US" dirty="0"/>
          </a:p>
          <a:p>
            <a:pPr marL="285750" indent="-285750">
              <a:buFontTx/>
              <a:buChar char="-"/>
            </a:pPr>
            <a:r>
              <a:rPr lang="en-US" dirty="0"/>
              <a:t>Indicate mission priorities for each of your (recent) assignments</a:t>
            </a:r>
          </a:p>
          <a:p>
            <a:pPr marL="285750" indent="-285750">
              <a:buFontTx/>
              <a:buChar char="-"/>
            </a:pPr>
            <a:endParaRPr lang="en-US" dirty="0"/>
          </a:p>
          <a:p>
            <a:pPr marL="285750" indent="-285750">
              <a:buFontTx/>
              <a:buChar char="-"/>
            </a:pPr>
            <a:r>
              <a:rPr lang="en-US" dirty="0"/>
              <a:t>Include TDYs and details &gt;90 days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8276" y="2133600"/>
            <a:ext cx="7861191" cy="2523743"/>
          </a:xfrm>
          <a:prstGeom prst="rect">
            <a:avLst/>
          </a:prstGeom>
        </p:spPr>
      </p:pic>
    </p:spTree>
    <p:extLst>
      <p:ext uri="{BB962C8B-B14F-4D97-AF65-F5344CB8AC3E}">
        <p14:creationId xmlns:p14="http://schemas.microsoft.com/office/powerpoint/2010/main" val="15794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(6)</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8" y="1776392"/>
            <a:ext cx="3429000" cy="3416320"/>
          </a:xfrm>
          <a:prstGeom prst="rect">
            <a:avLst/>
          </a:prstGeom>
          <a:noFill/>
        </p:spPr>
        <p:txBody>
          <a:bodyPr wrap="square" rtlCol="0">
            <a:spAutoFit/>
          </a:bodyPr>
          <a:lstStyle/>
          <a:p>
            <a:r>
              <a:rPr lang="en-US" dirty="0"/>
              <a:t>Changes since PY23:</a:t>
            </a:r>
          </a:p>
          <a:p>
            <a:pPr marL="285750" indent="-285750">
              <a:buFontTx/>
              <a:buChar char="-"/>
            </a:pPr>
            <a:r>
              <a:rPr lang="en-US" dirty="0"/>
              <a:t>Move collateral duties from “Performance” section to here and include impacts</a:t>
            </a:r>
          </a:p>
          <a:p>
            <a:pPr marL="285750" indent="-285750">
              <a:buFontTx/>
              <a:buChar char="-"/>
            </a:pPr>
            <a:endParaRPr lang="en-US" dirty="0"/>
          </a:p>
          <a:p>
            <a:pPr marL="285750" indent="-285750">
              <a:buFontTx/>
              <a:buChar char="-"/>
            </a:pPr>
            <a:r>
              <a:rPr lang="en-US" dirty="0"/>
              <a:t>Indicate mission priorities for each of your (recent) assignments</a:t>
            </a:r>
          </a:p>
          <a:p>
            <a:pPr marL="285750" indent="-285750">
              <a:buFontTx/>
              <a:buChar char="-"/>
            </a:pPr>
            <a:endParaRPr lang="en-US" dirty="0"/>
          </a:p>
          <a:p>
            <a:pPr marL="285750" indent="-285750">
              <a:buFontTx/>
              <a:buChar char="-"/>
            </a:pPr>
            <a:r>
              <a:rPr lang="en-US" dirty="0"/>
              <a:t>Include TDYs and details &gt;90 days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01384" y="1680211"/>
            <a:ext cx="7708083" cy="2665412"/>
          </a:xfrm>
          <a:prstGeom prst="rect">
            <a:avLst/>
          </a:prstGeom>
        </p:spPr>
      </p:pic>
    </p:spTree>
    <p:extLst>
      <p:ext uri="{BB962C8B-B14F-4D97-AF65-F5344CB8AC3E}">
        <p14:creationId xmlns:p14="http://schemas.microsoft.com/office/powerpoint/2010/main" val="295347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fontScale="90000"/>
          </a:bodyPr>
          <a:lstStyle/>
          <a:p>
            <a:r>
              <a:rPr lang="en-US" dirty="0"/>
              <a:t>Precept 4: Professional Contributions and Service to the PHS Commissioned Corps 15%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689100"/>
            <a:ext cx="10972800" cy="4004706"/>
          </a:xfrm>
        </p:spPr>
        <p:txBody>
          <a:bodyPr>
            <a:normAutofit/>
          </a:bodyPr>
          <a:lstStyle/>
          <a:p>
            <a:pPr lvl="1"/>
            <a:r>
              <a:rPr lang="en-US" sz="2400" dirty="0"/>
              <a:t>Honor/Integrity/Duty</a:t>
            </a:r>
          </a:p>
          <a:p>
            <a:pPr lvl="1"/>
            <a:r>
              <a:rPr lang="en-US" sz="2400" dirty="0"/>
              <a:t>Commissioned Corps and Professional Contributions </a:t>
            </a:r>
          </a:p>
          <a:p>
            <a:pPr lvl="1"/>
            <a:r>
              <a:rPr lang="en-US" sz="2400" dirty="0"/>
              <a:t>Presentations and Outreach </a:t>
            </a:r>
          </a:p>
          <a:p>
            <a:pPr marL="234950" indent="0">
              <a:buNone/>
            </a:pPr>
            <a:endParaRPr lang="en-US" dirty="0"/>
          </a:p>
        </p:txBody>
      </p:sp>
    </p:spTree>
    <p:extLst>
      <p:ext uri="{BB962C8B-B14F-4D97-AF65-F5344CB8AC3E}">
        <p14:creationId xmlns:p14="http://schemas.microsoft.com/office/powerpoint/2010/main" val="9454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for PY24 Promotion Cycle</a:t>
            </a:r>
          </a:p>
        </p:txBody>
      </p:sp>
      <p:sp>
        <p:nvSpPr>
          <p:cNvPr id="2" name="Content Placeholder 1"/>
          <p:cNvSpPr>
            <a:spLocks noGrp="1"/>
          </p:cNvSpPr>
          <p:nvPr>
            <p:ph idx="1"/>
          </p:nvPr>
        </p:nvSpPr>
        <p:spPr>
          <a:xfrm>
            <a:off x="609600" y="1371815"/>
            <a:ext cx="10972800" cy="4321991"/>
          </a:xfrm>
        </p:spPr>
        <p:txBody>
          <a:bodyPr/>
          <a:lstStyle/>
          <a:p>
            <a:r>
              <a:rPr lang="en-US" dirty="0"/>
              <a:t>Condensed Promotion Categories</a:t>
            </a:r>
          </a:p>
          <a:p>
            <a:r>
              <a:rPr lang="en-US" dirty="0"/>
              <a:t>Allied Health Category</a:t>
            </a:r>
          </a:p>
          <a:p>
            <a:pPr lvl="1"/>
            <a:r>
              <a:rPr lang="en-US" dirty="0"/>
              <a:t>Pharmacists, Social Workers, Psychologists, Dietitians</a:t>
            </a:r>
          </a:p>
          <a:p>
            <a:r>
              <a:rPr lang="en-US" dirty="0"/>
              <a:t>One Promotion</a:t>
            </a:r>
          </a:p>
          <a:p>
            <a:pPr lvl="1"/>
            <a:r>
              <a:rPr lang="en-US" dirty="0"/>
              <a:t>Assigned Permanent Grade equivalent to Temporary Grade</a:t>
            </a:r>
          </a:p>
          <a:p>
            <a:pPr lvl="1"/>
            <a:r>
              <a:rPr lang="en-US" dirty="0"/>
              <a:t>No officers will decrease in grade after the conversion</a:t>
            </a:r>
          </a:p>
          <a:p>
            <a:pPr lvl="1"/>
            <a:r>
              <a:rPr lang="en-US" dirty="0"/>
              <a:t>Pay grade and seniority credit dates should be identical. </a:t>
            </a:r>
          </a:p>
          <a:p>
            <a:pPr lvl="2"/>
            <a:r>
              <a:rPr lang="en-US" dirty="0"/>
              <a:t>Date of last temporary promotion and will be used for future eligibility.</a:t>
            </a:r>
          </a:p>
          <a:p>
            <a:pPr lvl="1"/>
            <a:r>
              <a:rPr lang="en-US" dirty="0"/>
              <a:t>Promotion Credit Date: determines total active duty time at O-2 or higher.</a:t>
            </a:r>
          </a:p>
          <a:p>
            <a:pPr marL="695325" lvl="1" indent="0">
              <a:buNone/>
            </a:pPr>
            <a:endParaRPr lang="en-US" dirty="0"/>
          </a:p>
        </p:txBody>
      </p:sp>
    </p:spTree>
    <p:extLst>
      <p:ext uri="{BB962C8B-B14F-4D97-AF65-F5344CB8AC3E}">
        <p14:creationId xmlns:p14="http://schemas.microsoft.com/office/powerpoint/2010/main" val="664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p:txBody>
          <a:bodyPr/>
          <a:lstStyle/>
          <a:p>
            <a:r>
              <a:rPr lang="en-US" dirty="0"/>
              <a:t>Precept 4: Officership</a:t>
            </a:r>
          </a:p>
        </p:txBody>
      </p:sp>
      <p:sp>
        <p:nvSpPr>
          <p:cNvPr id="3" name="Text Placeholder 2">
            <a:extLst>
              <a:ext uri="{FF2B5EF4-FFF2-40B4-BE49-F238E27FC236}">
                <a16:creationId xmlns:a16="http://schemas.microsoft.com/office/drawing/2014/main" id="{22AECA42-1901-4AEC-BBB1-9278812F3FE4}"/>
              </a:ext>
            </a:extLst>
          </p:cNvPr>
          <p:cNvSpPr>
            <a:spLocks noGrp="1"/>
          </p:cNvSpPr>
          <p:nvPr>
            <p:ph type="body" sz="quarter" idx="12"/>
          </p:nvPr>
        </p:nvSpPr>
        <p:spPr>
          <a:xfrm>
            <a:off x="609600" y="1078482"/>
            <a:ext cx="5486400" cy="406400"/>
          </a:xfrm>
        </p:spPr>
        <p:txBody>
          <a:bodyPr/>
          <a:lstStyle/>
          <a:p>
            <a:r>
              <a:rPr lang="en-US" dirty="0"/>
              <a:t>Honor/Integrity/Duty and Other Contributions</a:t>
            </a:r>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936954"/>
            <a:ext cx="4493342" cy="3615573"/>
          </a:xfrm>
        </p:spPr>
        <p:txBody>
          <a:bodyPr/>
          <a:lstStyle/>
          <a:p>
            <a:r>
              <a:rPr lang="en-US" dirty="0"/>
              <a:t>CCHQ-managed deployments are specified for this precept.</a:t>
            </a:r>
          </a:p>
          <a:p>
            <a:r>
              <a:rPr lang="en-US" dirty="0"/>
              <a:t>Reflect progression from member or volunteer, to leadership roles for initiatives, subcommittees, groups, or organizations.</a:t>
            </a:r>
          </a:p>
          <a:p>
            <a:r>
              <a:rPr lang="en-US" dirty="0"/>
              <a:t>Highlights mentoring and engagement with professional organizations.</a:t>
            </a:r>
          </a:p>
        </p:txBody>
      </p:sp>
      <p:pic>
        <p:nvPicPr>
          <p:cNvPr id="8" name="Picture 7">
            <a:extLst>
              <a:ext uri="{FF2B5EF4-FFF2-40B4-BE49-F238E27FC236}">
                <a16:creationId xmlns:a16="http://schemas.microsoft.com/office/drawing/2014/main" id="{4FE581D6-68B9-BC8A-E77C-83F423DE1F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69828" y="484459"/>
            <a:ext cx="6813884" cy="4072384"/>
          </a:xfrm>
          <a:prstGeom prst="rect">
            <a:avLst/>
          </a:prstGeom>
        </p:spPr>
      </p:pic>
      <p:pic>
        <p:nvPicPr>
          <p:cNvPr id="10" name="Picture 9">
            <a:extLst>
              <a:ext uri="{FF2B5EF4-FFF2-40B4-BE49-F238E27FC236}">
                <a16:creationId xmlns:a16="http://schemas.microsoft.com/office/drawing/2014/main" id="{F67767E5-34D3-AF90-55ED-2137F21328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9829" y="4526528"/>
            <a:ext cx="6813884" cy="1273394"/>
          </a:xfrm>
          <a:prstGeom prst="rect">
            <a:avLst/>
          </a:prstGeom>
        </p:spPr>
      </p:pic>
    </p:spTree>
    <p:extLst>
      <p:ext uri="{BB962C8B-B14F-4D97-AF65-F5344CB8AC3E}">
        <p14:creationId xmlns:p14="http://schemas.microsoft.com/office/powerpoint/2010/main" val="11081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Honor/Integrity/Duty</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701800"/>
            <a:ext cx="10972800" cy="4004706"/>
          </a:xfrm>
        </p:spPr>
        <p:txBody>
          <a:bodyPr>
            <a:normAutofit/>
          </a:bodyPr>
          <a:lstStyle/>
          <a:p>
            <a:pPr lvl="1"/>
            <a:r>
              <a:rPr lang="en-US" sz="2800" dirty="0"/>
              <a:t>Displays honor and integrity as an officer.</a:t>
            </a:r>
          </a:p>
          <a:p>
            <a:pPr lvl="1"/>
            <a:r>
              <a:rPr lang="en-US" sz="2800" dirty="0"/>
              <a:t>Completes mandatory PHS training.</a:t>
            </a:r>
          </a:p>
          <a:p>
            <a:pPr lvl="1"/>
            <a:r>
              <a:rPr lang="en-US" sz="2800" dirty="0"/>
              <a:t>Meets professional obligations.</a:t>
            </a:r>
          </a:p>
          <a:p>
            <a:pPr lvl="1"/>
            <a:r>
              <a:rPr lang="en-US" sz="2800" dirty="0"/>
              <a:t>Maintains good standing without disciplinary or adverse actions.</a:t>
            </a:r>
          </a:p>
          <a:p>
            <a:pPr lvl="1"/>
            <a:r>
              <a:rPr lang="en-US" sz="2800" dirty="0"/>
              <a:t>CCHQ managed deployments (not interagency deployments).</a:t>
            </a:r>
            <a:endParaRPr lang="en-US" sz="1600" dirty="0"/>
          </a:p>
        </p:txBody>
      </p:sp>
    </p:spTree>
    <p:extLst>
      <p:ext uri="{BB962C8B-B14F-4D97-AF65-F5344CB8AC3E}">
        <p14:creationId xmlns:p14="http://schemas.microsoft.com/office/powerpoint/2010/main" val="13643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Presentations and Outreach</a:t>
            </a:r>
          </a:p>
        </p:txBody>
      </p:sp>
      <p:sp>
        <p:nvSpPr>
          <p:cNvPr id="2" name="TextBox 1"/>
          <p:cNvSpPr txBox="1"/>
          <p:nvPr/>
        </p:nvSpPr>
        <p:spPr>
          <a:xfrm>
            <a:off x="935665" y="1244009"/>
            <a:ext cx="10015870" cy="369332"/>
          </a:xfrm>
          <a:prstGeom prst="rect">
            <a:avLst/>
          </a:prstGeom>
          <a:noFill/>
        </p:spPr>
        <p:txBody>
          <a:bodyPr wrap="square" rtlCol="0">
            <a:spAutoFit/>
          </a:bodyPr>
          <a:lstStyle/>
          <a:p>
            <a:r>
              <a:rPr lang="en-US" dirty="0"/>
              <a:t>**In support of PHS/non-Agency missions and public health initiatives**</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935126"/>
            <a:ext cx="10972800" cy="3758680"/>
          </a:xfrm>
        </p:spPr>
        <p:txBody>
          <a:bodyPr>
            <a:normAutofit fontScale="47500" lnSpcReduction="20000"/>
          </a:bodyPr>
          <a:lstStyle/>
          <a:p>
            <a:r>
              <a:rPr lang="en-US" sz="4200" dirty="0"/>
              <a:t>O3</a:t>
            </a:r>
          </a:p>
          <a:p>
            <a:pPr lvl="1"/>
            <a:r>
              <a:rPr lang="en-US" sz="4000" dirty="0"/>
              <a:t>Documented participation at local and regional meetings or activities of professional organizations.</a:t>
            </a:r>
          </a:p>
          <a:p>
            <a:r>
              <a:rPr lang="en-US" sz="4200" dirty="0"/>
              <a:t>O4 </a:t>
            </a:r>
          </a:p>
          <a:p>
            <a:pPr lvl="1"/>
            <a:r>
              <a:rPr lang="en-US" sz="3800" dirty="0"/>
              <a:t>Documented presentation and/or outreach at local and regional meetings or activities of professional organizations.</a:t>
            </a:r>
          </a:p>
          <a:p>
            <a:r>
              <a:rPr lang="en-US" sz="4200" dirty="0"/>
              <a:t>O5</a:t>
            </a:r>
          </a:p>
          <a:p>
            <a:pPr lvl="1"/>
            <a:r>
              <a:rPr lang="en-US" sz="4000" dirty="0"/>
              <a:t>Documented presentations and/or outreach at regional meetings or activities of professional organizations</a:t>
            </a:r>
          </a:p>
          <a:p>
            <a:r>
              <a:rPr lang="en-US" sz="4200" dirty="0"/>
              <a:t>O6</a:t>
            </a:r>
          </a:p>
          <a:p>
            <a:pPr lvl="1"/>
            <a:r>
              <a:rPr lang="en-US" sz="4000" dirty="0"/>
              <a:t>Documented presentations and/or outreach at regional, national, or international meetings or activities of professional organizations.</a:t>
            </a:r>
          </a:p>
          <a:p>
            <a:pPr marL="695325" lvl="1" indent="0">
              <a:buNone/>
            </a:pPr>
            <a:endParaRPr lang="en-US" sz="4000" dirty="0"/>
          </a:p>
        </p:txBody>
      </p:sp>
    </p:spTree>
    <p:extLst>
      <p:ext uri="{BB962C8B-B14F-4D97-AF65-F5344CB8AC3E}">
        <p14:creationId xmlns:p14="http://schemas.microsoft.com/office/powerpoint/2010/main" val="19347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3FFAE-B56A-4C3B-B43F-06050BDCC32F}"/>
              </a:ext>
            </a:extLst>
          </p:cNvPr>
          <p:cNvSpPr>
            <a:spLocks noGrp="1"/>
          </p:cNvSpPr>
          <p:nvPr>
            <p:ph type="title"/>
          </p:nvPr>
        </p:nvSpPr>
        <p:spPr>
          <a:xfrm>
            <a:off x="609600" y="484458"/>
            <a:ext cx="11257936" cy="1000424"/>
          </a:xfrm>
        </p:spPr>
        <p:txBody>
          <a:bodyPr/>
          <a:lstStyle/>
          <a:p>
            <a:r>
              <a:rPr lang="en-US" sz="3150" dirty="0"/>
              <a:t>Precept 4: </a:t>
            </a:r>
            <a:r>
              <a:rPr lang="en-US" sz="3150" dirty="0" err="1"/>
              <a:t>Officership</a:t>
            </a:r>
            <a:br>
              <a:rPr lang="en-US" sz="3150" dirty="0"/>
            </a:br>
            <a:r>
              <a:rPr lang="en-US" sz="2000" dirty="0"/>
              <a:t>Presentations and Outreach</a:t>
            </a:r>
            <a:br>
              <a:rPr lang="en-US" sz="2000" dirty="0"/>
            </a:br>
            <a:endParaRPr lang="en-US" sz="3150" dirty="0"/>
          </a:p>
        </p:txBody>
      </p:sp>
      <p:sp>
        <p:nvSpPr>
          <p:cNvPr id="2" name="Content Placeholder 1">
            <a:extLst>
              <a:ext uri="{FF2B5EF4-FFF2-40B4-BE49-F238E27FC236}">
                <a16:creationId xmlns:a16="http://schemas.microsoft.com/office/drawing/2014/main" id="{7BB22039-F8B7-43C1-8FB2-2D748A5ADC92}"/>
              </a:ext>
            </a:extLst>
          </p:cNvPr>
          <p:cNvSpPr>
            <a:spLocks noGrp="1"/>
          </p:cNvSpPr>
          <p:nvPr>
            <p:ph idx="1"/>
          </p:nvPr>
        </p:nvSpPr>
        <p:spPr>
          <a:xfrm>
            <a:off x="609600" y="1671966"/>
            <a:ext cx="10756490" cy="2152782"/>
          </a:xfrm>
        </p:spPr>
        <p:txBody>
          <a:bodyPr>
            <a:normAutofit/>
          </a:bodyPr>
          <a:lstStyle/>
          <a:p>
            <a:r>
              <a:rPr lang="en-US" dirty="0"/>
              <a:t>Reflects contributions to the pharmacy professional body of knowledge and promotion of PHS and the Pharmacy Category.</a:t>
            </a:r>
          </a:p>
          <a:p>
            <a:r>
              <a:rPr lang="en-US" dirty="0"/>
              <a:t>Includes PHS recruitment, agency-specific, and other public health initiatives.</a:t>
            </a:r>
          </a:p>
          <a:p>
            <a:r>
              <a:rPr lang="en-US" dirty="0"/>
              <a:t>Progressive impact with increasingly wider target audience.</a:t>
            </a:r>
          </a:p>
        </p:txBody>
      </p:sp>
      <p:pic>
        <p:nvPicPr>
          <p:cNvPr id="8" name="Picture 7">
            <a:extLst>
              <a:ext uri="{FF2B5EF4-FFF2-40B4-BE49-F238E27FC236}">
                <a16:creationId xmlns:a16="http://schemas.microsoft.com/office/drawing/2014/main" id="{3E03DDFC-5DFE-3D1E-CA68-A68BA76223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62043" y="3630340"/>
            <a:ext cx="7067913" cy="1701887"/>
          </a:xfrm>
          <a:prstGeom prst="rect">
            <a:avLst/>
          </a:prstGeom>
        </p:spPr>
      </p:pic>
      <p:pic>
        <p:nvPicPr>
          <p:cNvPr id="9" name="Picture 8">
            <a:extLst>
              <a:ext uri="{FF2B5EF4-FFF2-40B4-BE49-F238E27FC236}">
                <a16:creationId xmlns:a16="http://schemas.microsoft.com/office/drawing/2014/main" id="{608417D5-0E58-CCC9-55D0-B58551A72CA5}"/>
              </a:ext>
              <a:ext uri="{C183D7F6-B498-43B3-948B-1728B52AA6E4}">
                <adec:decorative xmlns:adec="http://schemas.microsoft.com/office/drawing/2017/decorative" val="1"/>
              </a:ext>
            </a:extLst>
          </p:cNvPr>
          <p:cNvPicPr>
            <a:picLocks noChangeAspect="1"/>
          </p:cNvPicPr>
          <p:nvPr/>
        </p:nvPicPr>
        <p:blipFill rotWithShape="1">
          <a:blip r:embed="rId3"/>
          <a:srcRect b="94465"/>
          <a:stretch/>
        </p:blipFill>
        <p:spPr>
          <a:xfrm>
            <a:off x="2574075" y="3420995"/>
            <a:ext cx="7055881" cy="233409"/>
          </a:xfrm>
          <a:prstGeom prst="rect">
            <a:avLst/>
          </a:prstGeom>
        </p:spPr>
      </p:pic>
    </p:spTree>
    <p:extLst>
      <p:ext uri="{BB962C8B-B14F-4D97-AF65-F5344CB8AC3E}">
        <p14:creationId xmlns:p14="http://schemas.microsoft.com/office/powerpoint/2010/main" val="237054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14771"/>
            <a:ext cx="10972800" cy="887356"/>
          </a:xfrm>
        </p:spPr>
        <p:txBody>
          <a:bodyPr>
            <a:normAutofit fontScale="90000"/>
          </a:bodyPr>
          <a:lstStyle/>
          <a:p>
            <a:r>
              <a:rPr lang="en-US" dirty="0"/>
              <a:t>Commissioned Corps and Professional Contributions O3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701800"/>
            <a:ext cx="10972800" cy="4004706"/>
          </a:xfrm>
        </p:spPr>
        <p:txBody>
          <a:bodyPr>
            <a:normAutofit fontScale="77500" lnSpcReduction="20000"/>
          </a:bodyPr>
          <a:lstStyle/>
          <a:p>
            <a:pPr marL="695325" lvl="1" indent="0">
              <a:buNone/>
            </a:pPr>
            <a:r>
              <a:rPr lang="en-US" sz="4000" dirty="0"/>
              <a:t>Achievements and contributions should be documented in the COER, OS, CV, awards, and in letters of appreciation.</a:t>
            </a:r>
          </a:p>
          <a:p>
            <a:pPr lvl="2"/>
            <a:r>
              <a:rPr lang="en-US" sz="3800" dirty="0"/>
              <a:t>Participates in one-on-one or group mentoring activities.</a:t>
            </a:r>
          </a:p>
          <a:p>
            <a:pPr lvl="2"/>
            <a:r>
              <a:rPr lang="en-US" sz="3800" dirty="0"/>
              <a:t>Verified impact as a member or volunteer within a PHS group or professional organization on the local level</a:t>
            </a:r>
          </a:p>
          <a:p>
            <a:pPr lvl="2"/>
            <a:r>
              <a:rPr lang="en-US" sz="3800" dirty="0"/>
              <a:t>Active membership in a professional, uniformed service, or specialty organization at the local level. </a:t>
            </a:r>
            <a:endParaRPr lang="en-US" sz="3600" dirty="0"/>
          </a:p>
          <a:p>
            <a:pPr lvl="2"/>
            <a:endParaRPr lang="en-US" dirty="0"/>
          </a:p>
        </p:txBody>
      </p:sp>
    </p:spTree>
    <p:extLst>
      <p:ext uri="{BB962C8B-B14F-4D97-AF65-F5344CB8AC3E}">
        <p14:creationId xmlns:p14="http://schemas.microsoft.com/office/powerpoint/2010/main" val="5137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14771"/>
            <a:ext cx="10972800" cy="887356"/>
          </a:xfrm>
        </p:spPr>
        <p:txBody>
          <a:bodyPr>
            <a:normAutofit fontScale="90000"/>
          </a:bodyPr>
          <a:lstStyle/>
          <a:p>
            <a:r>
              <a:rPr lang="en-US" dirty="0"/>
              <a:t>Commissioned Corps and Professional Contributions O4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701800"/>
            <a:ext cx="10972800" cy="4004706"/>
          </a:xfrm>
        </p:spPr>
        <p:txBody>
          <a:bodyPr>
            <a:normAutofit fontScale="77500" lnSpcReduction="20000"/>
          </a:bodyPr>
          <a:lstStyle/>
          <a:p>
            <a:pPr marL="695325" lvl="1" indent="0">
              <a:buNone/>
            </a:pPr>
            <a:r>
              <a:rPr lang="en-US" sz="4000" dirty="0"/>
              <a:t>Achievements and contributions should be documented in the COER, OS, CV, awards, and in letters of appreciation.</a:t>
            </a:r>
          </a:p>
          <a:p>
            <a:pPr lvl="2"/>
            <a:r>
              <a:rPr lang="en-US" sz="3800" dirty="0"/>
              <a:t>Participates in one-on-one or group mentoring activities.</a:t>
            </a:r>
          </a:p>
          <a:p>
            <a:pPr lvl="2"/>
            <a:r>
              <a:rPr lang="en-US" sz="3800" dirty="0"/>
              <a:t>Verified impact as a member or volunteer within a PHS group or professional organization on the local level</a:t>
            </a:r>
          </a:p>
          <a:p>
            <a:pPr lvl="2"/>
            <a:r>
              <a:rPr lang="en-US" sz="3800" dirty="0"/>
              <a:t>Active membership in a professional, uniformed service, or specialty organization at the local  or regional level. </a:t>
            </a:r>
            <a:endParaRPr lang="en-US" sz="3600" dirty="0"/>
          </a:p>
          <a:p>
            <a:pPr lvl="2"/>
            <a:endParaRPr lang="en-US" dirty="0"/>
          </a:p>
        </p:txBody>
      </p:sp>
    </p:spTree>
    <p:extLst>
      <p:ext uri="{BB962C8B-B14F-4D97-AF65-F5344CB8AC3E}">
        <p14:creationId xmlns:p14="http://schemas.microsoft.com/office/powerpoint/2010/main" val="30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14771"/>
            <a:ext cx="10972800" cy="887356"/>
          </a:xfrm>
        </p:spPr>
        <p:txBody>
          <a:bodyPr>
            <a:normAutofit fontScale="90000"/>
          </a:bodyPr>
          <a:lstStyle/>
          <a:p>
            <a:r>
              <a:rPr lang="en-US" dirty="0"/>
              <a:t>Commissioned Corps and Professional Contributions O5 </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701800"/>
            <a:ext cx="10972800" cy="4004706"/>
          </a:xfrm>
        </p:spPr>
        <p:txBody>
          <a:bodyPr>
            <a:normAutofit fontScale="77500" lnSpcReduction="20000"/>
          </a:bodyPr>
          <a:lstStyle/>
          <a:p>
            <a:pPr marL="695325" lvl="1" indent="0">
              <a:buNone/>
            </a:pPr>
            <a:r>
              <a:rPr lang="en-US" sz="4000" dirty="0"/>
              <a:t>Achievements and contributions should be documented in the COER, OS, CV, awards, and in letters of appreciation.</a:t>
            </a:r>
          </a:p>
          <a:p>
            <a:pPr lvl="2"/>
            <a:r>
              <a:rPr lang="en-US" sz="3800" dirty="0"/>
              <a:t>Participates as a mentor in one-on-one or group mentoring activities.</a:t>
            </a:r>
          </a:p>
          <a:p>
            <a:pPr lvl="2"/>
            <a:r>
              <a:rPr lang="en-US" sz="3800" dirty="0"/>
              <a:t>Verified impact as a member or lead within a PHS group or professional organization on the regional level.</a:t>
            </a:r>
          </a:p>
          <a:p>
            <a:pPr lvl="2"/>
            <a:r>
              <a:rPr lang="en-US" sz="3800" dirty="0"/>
              <a:t>Active membership in a professional, uniformed service, or specialty organization at the regional or national level. </a:t>
            </a:r>
            <a:endParaRPr lang="en-US" sz="3600" dirty="0"/>
          </a:p>
          <a:p>
            <a:pPr lvl="2"/>
            <a:endParaRPr lang="en-US" dirty="0"/>
          </a:p>
        </p:txBody>
      </p:sp>
    </p:spTree>
    <p:extLst>
      <p:ext uri="{BB962C8B-B14F-4D97-AF65-F5344CB8AC3E}">
        <p14:creationId xmlns:p14="http://schemas.microsoft.com/office/powerpoint/2010/main" val="30318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14771"/>
            <a:ext cx="10972800" cy="887356"/>
          </a:xfrm>
        </p:spPr>
        <p:txBody>
          <a:bodyPr>
            <a:normAutofit fontScale="90000"/>
          </a:bodyPr>
          <a:lstStyle/>
          <a:p>
            <a:r>
              <a:rPr lang="en-US" dirty="0"/>
              <a:t>Commissioned Corps and Professional Contributions O6</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22300" y="1701800"/>
            <a:ext cx="10972800" cy="4004706"/>
          </a:xfrm>
        </p:spPr>
        <p:txBody>
          <a:bodyPr>
            <a:normAutofit fontScale="70000" lnSpcReduction="20000"/>
          </a:bodyPr>
          <a:lstStyle/>
          <a:p>
            <a:pPr marL="695325" lvl="1" indent="0">
              <a:buNone/>
            </a:pPr>
            <a:r>
              <a:rPr lang="en-US" sz="4000" dirty="0"/>
              <a:t>Achievements and contributions should be documented in the COER, OS, CV, awards, and in letters of appreciation.</a:t>
            </a:r>
          </a:p>
          <a:p>
            <a:pPr lvl="2"/>
            <a:r>
              <a:rPr lang="en-US" sz="3800" dirty="0"/>
              <a:t>Participates as a mentor or coordinator in one-on-one or group mentoring activities.</a:t>
            </a:r>
          </a:p>
          <a:p>
            <a:pPr lvl="2"/>
            <a:r>
              <a:rPr lang="en-US" sz="3800" dirty="0"/>
              <a:t>Verified impact as a Chair, Vice-Chair or subcommittee lead within a PHS group or professional organization on the regional, national, or international level.</a:t>
            </a:r>
          </a:p>
          <a:p>
            <a:pPr lvl="2"/>
            <a:r>
              <a:rPr lang="en-US" sz="3800" dirty="0"/>
              <a:t>Active membership, with contribution in a leadership role, in a professional, uniformed service, or specialty organization at the regional or national level. </a:t>
            </a:r>
            <a:endParaRPr lang="en-US" sz="3600" dirty="0"/>
          </a:p>
          <a:p>
            <a:pPr lvl="2"/>
            <a:endParaRPr lang="en-US" dirty="0"/>
          </a:p>
        </p:txBody>
      </p:sp>
    </p:spTree>
    <p:extLst>
      <p:ext uri="{BB962C8B-B14F-4D97-AF65-F5344CB8AC3E}">
        <p14:creationId xmlns:p14="http://schemas.microsoft.com/office/powerpoint/2010/main" val="283090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(7)</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9" y="1264231"/>
            <a:ext cx="3429000" cy="4247317"/>
          </a:xfrm>
          <a:prstGeom prst="rect">
            <a:avLst/>
          </a:prstGeom>
          <a:noFill/>
        </p:spPr>
        <p:txBody>
          <a:bodyPr wrap="square" rtlCol="0">
            <a:spAutoFit/>
          </a:bodyPr>
          <a:lstStyle/>
          <a:p>
            <a:r>
              <a:rPr lang="en-US" dirty="0"/>
              <a:t>Changes since PY23:</a:t>
            </a:r>
          </a:p>
          <a:p>
            <a:pPr marL="285750" indent="-285750">
              <a:buFontTx/>
              <a:buChar char="-"/>
            </a:pPr>
            <a:r>
              <a:rPr lang="en-US" dirty="0"/>
              <a:t>Move deployments from “career progression” section to here</a:t>
            </a:r>
          </a:p>
          <a:p>
            <a:pPr marL="285750" indent="-285750">
              <a:buFontTx/>
              <a:buChar char="-"/>
            </a:pPr>
            <a:endParaRPr lang="en-US" dirty="0"/>
          </a:p>
          <a:p>
            <a:pPr marL="285750" indent="-285750">
              <a:buFontTx/>
              <a:buChar char="-"/>
            </a:pPr>
            <a:r>
              <a:rPr lang="en-US" dirty="0"/>
              <a:t>Include PHS-related presentations and publications (outreach)</a:t>
            </a:r>
          </a:p>
          <a:p>
            <a:pPr marL="285750" indent="-285750">
              <a:buFontTx/>
              <a:buChar char="-"/>
            </a:pPr>
            <a:endParaRPr lang="en-US" dirty="0"/>
          </a:p>
          <a:p>
            <a:pPr marL="285750" indent="-285750">
              <a:buFontTx/>
              <a:buChar char="-"/>
            </a:pPr>
            <a:r>
              <a:rPr lang="en-US" dirty="0"/>
              <a:t>Include PHS groups, uniformed service organizations, and professional associations roles AND IMPACTS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75113" y="2413000"/>
            <a:ext cx="8134353" cy="1949781"/>
          </a:xfrm>
          <a:prstGeom prst="rect">
            <a:avLst/>
          </a:prstGeom>
        </p:spPr>
      </p:pic>
    </p:spTree>
    <p:extLst>
      <p:ext uri="{BB962C8B-B14F-4D97-AF65-F5344CB8AC3E}">
        <p14:creationId xmlns:p14="http://schemas.microsoft.com/office/powerpoint/2010/main" val="2430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(8)</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8" y="1187424"/>
            <a:ext cx="3429000" cy="4247317"/>
          </a:xfrm>
          <a:prstGeom prst="rect">
            <a:avLst/>
          </a:prstGeom>
          <a:noFill/>
        </p:spPr>
        <p:txBody>
          <a:bodyPr wrap="square" rtlCol="0">
            <a:spAutoFit/>
          </a:bodyPr>
          <a:lstStyle/>
          <a:p>
            <a:r>
              <a:rPr lang="en-US" dirty="0"/>
              <a:t>Changes since PY23:</a:t>
            </a:r>
          </a:p>
          <a:p>
            <a:pPr marL="285750" indent="-285750">
              <a:buFontTx/>
              <a:buChar char="-"/>
            </a:pPr>
            <a:r>
              <a:rPr lang="en-US" dirty="0"/>
              <a:t>Move deployments from “career progression” section to here</a:t>
            </a:r>
          </a:p>
          <a:p>
            <a:pPr marL="285750" indent="-285750">
              <a:buFontTx/>
              <a:buChar char="-"/>
            </a:pPr>
            <a:endParaRPr lang="en-US" dirty="0"/>
          </a:p>
          <a:p>
            <a:pPr marL="285750" indent="-285750">
              <a:buFontTx/>
              <a:buChar char="-"/>
            </a:pPr>
            <a:r>
              <a:rPr lang="en-US" dirty="0"/>
              <a:t>Include PHS-related presentations and publications (outreach)</a:t>
            </a:r>
          </a:p>
          <a:p>
            <a:pPr marL="285750" indent="-285750">
              <a:buFontTx/>
              <a:buChar char="-"/>
            </a:pPr>
            <a:endParaRPr lang="en-US" dirty="0"/>
          </a:p>
          <a:p>
            <a:pPr marL="285750" indent="-285750">
              <a:buFontTx/>
              <a:buChar char="-"/>
            </a:pPr>
            <a:r>
              <a:rPr lang="en-US" dirty="0"/>
              <a:t>Include PHS groups, uniformed service organizations, and professional associations roles AND IMPACTS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06879" y="2094615"/>
            <a:ext cx="7902588" cy="2066666"/>
          </a:xfrm>
          <a:prstGeom prst="rect">
            <a:avLst/>
          </a:prstGeom>
        </p:spPr>
      </p:pic>
    </p:spTree>
    <p:extLst>
      <p:ext uri="{BB962C8B-B14F-4D97-AF65-F5344CB8AC3E}">
        <p14:creationId xmlns:p14="http://schemas.microsoft.com/office/powerpoint/2010/main" val="5791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0D2F9D-E832-454D-9BFD-0CB731A4C07C}"/>
              </a:ext>
            </a:extLst>
          </p:cNvPr>
          <p:cNvSpPr>
            <a:spLocks noGrp="1"/>
          </p:cNvSpPr>
          <p:nvPr>
            <p:ph type="title"/>
          </p:nvPr>
        </p:nvSpPr>
        <p:spPr/>
        <p:txBody>
          <a:bodyPr/>
          <a:lstStyle/>
          <a:p>
            <a:r>
              <a:rPr lang="en-US" dirty="0"/>
              <a:t>How do promotion documents work together?</a:t>
            </a:r>
          </a:p>
        </p:txBody>
      </p:sp>
      <p:sp>
        <p:nvSpPr>
          <p:cNvPr id="16" name="TextBox 15">
            <a:extLst>
              <a:ext uri="{FF2B5EF4-FFF2-40B4-BE49-F238E27FC236}">
                <a16:creationId xmlns:a16="http://schemas.microsoft.com/office/drawing/2014/main" id="{42F74D74-F57B-E444-ABEC-1BEA3A5A4695}"/>
              </a:ext>
              <a:ext uri="{C183D7F6-B498-43B3-948B-1728B52AA6E4}">
                <adec:decorative xmlns:adec="http://schemas.microsoft.com/office/drawing/2017/decorative" val="1"/>
              </a:ext>
            </a:extLst>
          </p:cNvPr>
          <p:cNvSpPr txBox="1"/>
          <p:nvPr/>
        </p:nvSpPr>
        <p:spPr>
          <a:xfrm>
            <a:off x="6690514" y="3935503"/>
            <a:ext cx="4621080" cy="446276"/>
          </a:xfrm>
          <a:prstGeom prst="rect">
            <a:avLst/>
          </a:prstGeom>
          <a:noFill/>
        </p:spPr>
        <p:txBody>
          <a:bodyPr wrap="square" rtlCol="0">
            <a:spAutoFit/>
          </a:bodyPr>
          <a:lstStyle/>
          <a:p>
            <a:r>
              <a:rPr lang="en-US" sz="2300" dirty="0">
                <a:solidFill>
                  <a:schemeClr val="bg1"/>
                </a:solidFill>
              </a:rPr>
              <a:t>They just want us to be the same.</a:t>
            </a:r>
          </a:p>
        </p:txBody>
      </p:sp>
      <p:sp>
        <p:nvSpPr>
          <p:cNvPr id="18" name="TextBox 17">
            <a:extLst>
              <a:ext uri="{FF2B5EF4-FFF2-40B4-BE49-F238E27FC236}">
                <a16:creationId xmlns:a16="http://schemas.microsoft.com/office/drawing/2014/main" id="{516410CA-7990-3948-934E-21ECBD612F24}"/>
              </a:ext>
              <a:ext uri="{C183D7F6-B498-43B3-948B-1728B52AA6E4}">
                <adec:decorative xmlns:adec="http://schemas.microsoft.com/office/drawing/2017/decorative" val="1"/>
              </a:ext>
            </a:extLst>
          </p:cNvPr>
          <p:cNvSpPr txBox="1"/>
          <p:nvPr/>
        </p:nvSpPr>
        <p:spPr>
          <a:xfrm>
            <a:off x="1117600" y="3935503"/>
            <a:ext cx="4351993" cy="461665"/>
          </a:xfrm>
          <a:prstGeom prst="rect">
            <a:avLst/>
          </a:prstGeom>
          <a:noFill/>
        </p:spPr>
        <p:txBody>
          <a:bodyPr wrap="square" rtlCol="0">
            <a:spAutoFit/>
          </a:bodyPr>
          <a:lstStyle/>
          <a:p>
            <a:r>
              <a:rPr lang="en-US" sz="2400" dirty="0">
                <a:solidFill>
                  <a:schemeClr val="bg1"/>
                </a:solidFill>
              </a:rPr>
              <a:t>All this change…</a:t>
            </a:r>
          </a:p>
        </p:txBody>
      </p:sp>
      <p:sp>
        <p:nvSpPr>
          <p:cNvPr id="3" name="TextBox 2"/>
          <p:cNvSpPr txBox="1"/>
          <p:nvPr/>
        </p:nvSpPr>
        <p:spPr>
          <a:xfrm>
            <a:off x="5144969" y="1365504"/>
            <a:ext cx="666907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Agency-related work should be included in the CV (coversheet and body), annual COER, and ROS. The CV coversheet should serve as an outline or highlights document, while the COER, ROS, OS, and CV body go into more detail.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COER should be limited to the current year, and the CV and ROS should showcase career highlights, generally since your last promotion. The ROS should focus on the leadership perspective of your agency work and how it impacts the agency’</a:t>
            </a:r>
            <a:r>
              <a:rPr lang="it-IT" dirty="0"/>
              <a:t>s mission.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Officership/Corps-related work should be included in the OS and the CV (Coversheet and body). </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6485" y="1620078"/>
            <a:ext cx="3846030" cy="3785304"/>
          </a:xfrm>
          <a:prstGeom prst="rect">
            <a:avLst/>
          </a:prstGeom>
        </p:spPr>
      </p:pic>
    </p:spTree>
    <p:extLst>
      <p:ext uri="{BB962C8B-B14F-4D97-AF65-F5344CB8AC3E}">
        <p14:creationId xmlns:p14="http://schemas.microsoft.com/office/powerpoint/2010/main" val="39141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32BDE-F936-4043-A779-84408FD74E3B}"/>
              </a:ext>
            </a:extLst>
          </p:cNvPr>
          <p:cNvSpPr>
            <a:spLocks noGrp="1"/>
          </p:cNvSpPr>
          <p:nvPr>
            <p:ph type="title"/>
          </p:nvPr>
        </p:nvSpPr>
        <p:spPr>
          <a:xfrm>
            <a:off x="609600" y="484458"/>
            <a:ext cx="7581900" cy="579636"/>
          </a:xfrm>
        </p:spPr>
        <p:txBody>
          <a:bodyPr/>
          <a:lstStyle/>
          <a:p>
            <a:r>
              <a:rPr lang="en-US" dirty="0"/>
              <a:t>Pharmacy CV Coversheet Example (9)</a:t>
            </a:r>
          </a:p>
        </p:txBody>
      </p:sp>
      <p:sp>
        <p:nvSpPr>
          <p:cNvPr id="11" name="TextBox 10">
            <a:extLst>
              <a:ext uri="{FF2B5EF4-FFF2-40B4-BE49-F238E27FC236}">
                <a16:creationId xmlns:a16="http://schemas.microsoft.com/office/drawing/2014/main" id="{86710B0D-619E-43C8-940D-C3A947022ED2}"/>
              </a:ext>
            </a:extLst>
          </p:cNvPr>
          <p:cNvSpPr txBox="1"/>
          <p:nvPr/>
        </p:nvSpPr>
        <p:spPr>
          <a:xfrm>
            <a:off x="8672248" y="1187424"/>
            <a:ext cx="3429000" cy="4247317"/>
          </a:xfrm>
          <a:prstGeom prst="rect">
            <a:avLst/>
          </a:prstGeom>
          <a:noFill/>
        </p:spPr>
        <p:txBody>
          <a:bodyPr wrap="square" rtlCol="0">
            <a:spAutoFit/>
          </a:bodyPr>
          <a:lstStyle/>
          <a:p>
            <a:r>
              <a:rPr lang="en-US" dirty="0"/>
              <a:t>Changes since PY23:</a:t>
            </a:r>
          </a:p>
          <a:p>
            <a:pPr marL="285750" indent="-285750">
              <a:buFontTx/>
              <a:buChar char="-"/>
            </a:pPr>
            <a:r>
              <a:rPr lang="en-US" dirty="0"/>
              <a:t>Move deployments from “career progression” section to here</a:t>
            </a:r>
          </a:p>
          <a:p>
            <a:pPr marL="285750" indent="-285750">
              <a:buFontTx/>
              <a:buChar char="-"/>
            </a:pPr>
            <a:endParaRPr lang="en-US" dirty="0"/>
          </a:p>
          <a:p>
            <a:pPr marL="285750" indent="-285750">
              <a:buFontTx/>
              <a:buChar char="-"/>
            </a:pPr>
            <a:r>
              <a:rPr lang="en-US" dirty="0"/>
              <a:t>Include PHS-related presentations and publications (outreach)</a:t>
            </a:r>
          </a:p>
          <a:p>
            <a:pPr marL="285750" indent="-285750">
              <a:buFontTx/>
              <a:buChar char="-"/>
            </a:pPr>
            <a:endParaRPr lang="en-US" dirty="0"/>
          </a:p>
          <a:p>
            <a:pPr marL="285750" indent="-285750">
              <a:buFontTx/>
              <a:buChar char="-"/>
            </a:pPr>
            <a:r>
              <a:rPr lang="en-US" dirty="0"/>
              <a:t>Include PHS groups, uniformed service organizations, and professional associations roles AND IMPACTS</a:t>
            </a:r>
          </a:p>
          <a:p>
            <a:pPr marL="285750" indent="-285750">
              <a:buFontTx/>
              <a:buChar char="-"/>
            </a:pPr>
            <a:endParaRPr lang="en-US" dirty="0"/>
          </a:p>
        </p:txBody>
      </p:sp>
      <p:cxnSp>
        <p:nvCxnSpPr>
          <p:cNvPr id="13" name="Straight Connector 12">
            <a:extLst>
              <a:ext uri="{FF2B5EF4-FFF2-40B4-BE49-F238E27FC236}">
                <a16:creationId xmlns:a16="http://schemas.microsoft.com/office/drawing/2014/main" id="{475E6E11-11C3-4F91-8F24-1B2458E41DA8}"/>
              </a:ext>
              <a:ext uri="{C183D7F6-B498-43B3-948B-1728B52AA6E4}">
                <adec:decorative xmlns:adec="http://schemas.microsoft.com/office/drawing/2017/decorative" val="1"/>
              </a:ext>
            </a:extLst>
          </p:cNvPr>
          <p:cNvCxnSpPr/>
          <p:nvPr/>
        </p:nvCxnSpPr>
        <p:spPr>
          <a:xfrm>
            <a:off x="8490857" y="381000"/>
            <a:ext cx="0" cy="547551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43673" y="2214199"/>
            <a:ext cx="7947184" cy="1809115"/>
          </a:xfrm>
          <a:prstGeom prst="rect">
            <a:avLst/>
          </a:prstGeom>
        </p:spPr>
      </p:pic>
    </p:spTree>
    <p:extLst>
      <p:ext uri="{BB962C8B-B14F-4D97-AF65-F5344CB8AC3E}">
        <p14:creationId xmlns:p14="http://schemas.microsoft.com/office/powerpoint/2010/main" val="10792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7C0927-FD86-7B42-9079-03BF1E612A4A}"/>
              </a:ext>
            </a:extLst>
          </p:cNvPr>
          <p:cNvSpPr>
            <a:spLocks noGrp="1"/>
          </p:cNvSpPr>
          <p:nvPr>
            <p:ph type="ctrTitle"/>
          </p:nvPr>
        </p:nvSpPr>
        <p:spPr>
          <a:xfrm>
            <a:off x="914400" y="1201193"/>
            <a:ext cx="9004300" cy="1470025"/>
          </a:xfrm>
        </p:spPr>
        <p:txBody>
          <a:bodyPr/>
          <a:lstStyle/>
          <a:p>
            <a:r>
              <a:rPr lang="en-US" dirty="0"/>
              <a:t>Curriculum Vitae (CV) Coversheet Examples</a:t>
            </a:r>
          </a:p>
        </p:txBody>
      </p:sp>
      <p:graphicFrame>
        <p:nvGraphicFramePr>
          <p:cNvPr id="5" name="Object 4" descr="Embedded File: Cover Sheet Example 1"/>
          <p:cNvGraphicFramePr>
            <a:graphicFrameLocks noChangeAspect="1"/>
          </p:cNvGraphicFramePr>
          <p:nvPr>
            <p:extLst>
              <p:ext uri="{D42A27DB-BD31-4B8C-83A1-F6EECF244321}">
                <p14:modId xmlns:p14="http://schemas.microsoft.com/office/powerpoint/2010/main" val="3692823407"/>
              </p:ext>
            </p:extLst>
          </p:nvPr>
        </p:nvGraphicFramePr>
        <p:xfrm>
          <a:off x="914400" y="4010101"/>
          <a:ext cx="1894901" cy="1598823"/>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0" name=""/>
                      <p:cNvPicPr/>
                      <p:nvPr/>
                    </p:nvPicPr>
                    <p:blipFill>
                      <a:blip r:embed="rId3"/>
                      <a:stretch>
                        <a:fillRect/>
                      </a:stretch>
                    </p:blipFill>
                    <p:spPr>
                      <a:xfrm>
                        <a:off x="914400" y="4010101"/>
                        <a:ext cx="1894901" cy="1598823"/>
                      </a:xfrm>
                      <a:prstGeom prst="rect">
                        <a:avLst/>
                      </a:prstGeom>
                    </p:spPr>
                  </p:pic>
                </p:oleObj>
              </mc:Fallback>
            </mc:AlternateContent>
          </a:graphicData>
        </a:graphic>
      </p:graphicFrame>
      <p:graphicFrame>
        <p:nvGraphicFramePr>
          <p:cNvPr id="6" name="Object 5" descr="Embedded File: Cover Sheet Example 2"/>
          <p:cNvGraphicFramePr>
            <a:graphicFrameLocks noChangeAspect="1"/>
          </p:cNvGraphicFramePr>
          <p:nvPr>
            <p:extLst>
              <p:ext uri="{D42A27DB-BD31-4B8C-83A1-F6EECF244321}">
                <p14:modId xmlns:p14="http://schemas.microsoft.com/office/powerpoint/2010/main" val="1152106539"/>
              </p:ext>
            </p:extLst>
          </p:nvPr>
        </p:nvGraphicFramePr>
        <p:xfrm>
          <a:off x="4453407" y="4010101"/>
          <a:ext cx="1914341" cy="16152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4453407" y="4010101"/>
                        <a:ext cx="1914341" cy="1615225"/>
                      </a:xfrm>
                      <a:prstGeom prst="rect">
                        <a:avLst/>
                      </a:prstGeom>
                    </p:spPr>
                  </p:pic>
                </p:oleObj>
              </mc:Fallback>
            </mc:AlternateContent>
          </a:graphicData>
        </a:graphic>
      </p:graphicFrame>
      <p:graphicFrame>
        <p:nvGraphicFramePr>
          <p:cNvPr id="8" name="Object 7" descr="Embedded File: Cover Sheet Example 3"/>
          <p:cNvGraphicFramePr>
            <a:graphicFrameLocks noChangeAspect="1"/>
          </p:cNvGraphicFramePr>
          <p:nvPr>
            <p:extLst>
              <p:ext uri="{D42A27DB-BD31-4B8C-83A1-F6EECF244321}">
                <p14:modId xmlns:p14="http://schemas.microsoft.com/office/powerpoint/2010/main" val="440812660"/>
              </p:ext>
            </p:extLst>
          </p:nvPr>
        </p:nvGraphicFramePr>
        <p:xfrm>
          <a:off x="8011854" y="4010101"/>
          <a:ext cx="1927952" cy="1626709"/>
        </p:xfrm>
        <a:graphic>
          <a:graphicData uri="http://schemas.openxmlformats.org/presentationml/2006/ole">
            <mc:AlternateContent xmlns:mc="http://schemas.openxmlformats.org/markup-compatibility/2006">
              <mc:Choice xmlns:v="urn:schemas-microsoft-com:vml" Requires="v">
                <p:oleObj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8011854" y="4010101"/>
                        <a:ext cx="1927952" cy="1626709"/>
                      </a:xfrm>
                      <a:prstGeom prst="rect">
                        <a:avLst/>
                      </a:prstGeom>
                    </p:spPr>
                  </p:pic>
                </p:oleObj>
              </mc:Fallback>
            </mc:AlternateContent>
          </a:graphicData>
        </a:graphic>
      </p:graphicFrame>
    </p:spTree>
    <p:extLst>
      <p:ext uri="{BB962C8B-B14F-4D97-AF65-F5344CB8AC3E}">
        <p14:creationId xmlns:p14="http://schemas.microsoft.com/office/powerpoint/2010/main" val="33458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7C0927-FD86-7B42-9079-03BF1E612A4A}"/>
              </a:ext>
            </a:extLst>
          </p:cNvPr>
          <p:cNvSpPr>
            <a:spLocks noGrp="1"/>
          </p:cNvSpPr>
          <p:nvPr>
            <p:ph type="ctrTitle"/>
          </p:nvPr>
        </p:nvSpPr>
        <p:spPr>
          <a:xfrm>
            <a:off x="914400" y="1201193"/>
            <a:ext cx="9004300" cy="1470025"/>
          </a:xfrm>
        </p:spPr>
        <p:txBody>
          <a:bodyPr/>
          <a:lstStyle/>
          <a:p>
            <a:r>
              <a:rPr lang="en-US" dirty="0"/>
              <a:t>Curriculum Vitae (CV) Body Templates &amp; Examples</a:t>
            </a:r>
          </a:p>
        </p:txBody>
      </p:sp>
      <p:graphicFrame>
        <p:nvGraphicFramePr>
          <p:cNvPr id="2" name="Object 1" descr="Embedded File: CV Body Fillable"/>
          <p:cNvGraphicFramePr>
            <a:graphicFrameLocks noChangeAspect="1"/>
          </p:cNvGraphicFramePr>
          <p:nvPr>
            <p:extLst>
              <p:ext uri="{D42A27DB-BD31-4B8C-83A1-F6EECF244321}">
                <p14:modId xmlns:p14="http://schemas.microsoft.com/office/powerpoint/2010/main" val="1413359936"/>
              </p:ext>
            </p:extLst>
          </p:nvPr>
        </p:nvGraphicFramePr>
        <p:xfrm>
          <a:off x="931043" y="4054401"/>
          <a:ext cx="2093511" cy="1766400"/>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2" name="Object 1"/>
                      <p:cNvPicPr/>
                      <p:nvPr/>
                    </p:nvPicPr>
                    <p:blipFill>
                      <a:blip r:embed="rId4"/>
                      <a:stretch>
                        <a:fillRect/>
                      </a:stretch>
                    </p:blipFill>
                    <p:spPr>
                      <a:xfrm>
                        <a:off x="931043" y="4054401"/>
                        <a:ext cx="2093511" cy="1766400"/>
                      </a:xfrm>
                      <a:prstGeom prst="rect">
                        <a:avLst/>
                      </a:prstGeom>
                    </p:spPr>
                  </p:pic>
                </p:oleObj>
              </mc:Fallback>
            </mc:AlternateContent>
          </a:graphicData>
        </a:graphic>
      </p:graphicFrame>
      <p:graphicFrame>
        <p:nvGraphicFramePr>
          <p:cNvPr id="3" name="Object 2" descr="Embedded File: CV Format">
            <a:extLst>
              <a:ext uri="{FF2B5EF4-FFF2-40B4-BE49-F238E27FC236}">
                <a16:creationId xmlns:a16="http://schemas.microsoft.com/office/drawing/2014/main" id="{775D9326-089E-EB7E-2EED-85BAB3BBE8CA}"/>
              </a:ext>
            </a:extLst>
          </p:cNvPr>
          <p:cNvGraphicFramePr>
            <a:graphicFrameLocks noChangeAspect="1"/>
          </p:cNvGraphicFramePr>
          <p:nvPr>
            <p:extLst>
              <p:ext uri="{D42A27DB-BD31-4B8C-83A1-F6EECF244321}">
                <p14:modId xmlns:p14="http://schemas.microsoft.com/office/powerpoint/2010/main" val="2904374728"/>
              </p:ext>
            </p:extLst>
          </p:nvPr>
        </p:nvGraphicFramePr>
        <p:xfrm>
          <a:off x="5035062" y="4044462"/>
          <a:ext cx="2121876" cy="1790333"/>
        </p:xfrm>
        <a:graphic>
          <a:graphicData uri="http://schemas.openxmlformats.org/presentationml/2006/ole">
            <mc:AlternateContent xmlns:mc="http://schemas.openxmlformats.org/markup-compatibility/2006">
              <mc:Choice xmlns:v="urn:schemas-microsoft-com:vml" Requires="v">
                <p:oleObj name="Acrobat Document" showAsIcon="1" r:id="rId5" imgW="914410" imgH="771371" progId="Acrobat.Document.2015">
                  <p:embed/>
                </p:oleObj>
              </mc:Choice>
              <mc:Fallback>
                <p:oleObj name="Acrobat Document" showAsIcon="1" r:id="rId5" imgW="914410" imgH="771371" progId="Acrobat.Document.2015">
                  <p:embed/>
                  <p:pic>
                    <p:nvPicPr>
                      <p:cNvPr id="0" name=""/>
                      <p:cNvPicPr/>
                      <p:nvPr/>
                    </p:nvPicPr>
                    <p:blipFill>
                      <a:blip r:embed="rId6"/>
                      <a:stretch>
                        <a:fillRect/>
                      </a:stretch>
                    </p:blipFill>
                    <p:spPr>
                      <a:xfrm>
                        <a:off x="5035062" y="4044462"/>
                        <a:ext cx="2121876" cy="1790333"/>
                      </a:xfrm>
                      <a:prstGeom prst="rect">
                        <a:avLst/>
                      </a:prstGeom>
                    </p:spPr>
                  </p:pic>
                </p:oleObj>
              </mc:Fallback>
            </mc:AlternateContent>
          </a:graphicData>
        </a:graphic>
      </p:graphicFrame>
      <p:graphicFrame>
        <p:nvGraphicFramePr>
          <p:cNvPr id="9" name="Object 8" descr="Embedded File: CV Body Example"/>
          <p:cNvGraphicFramePr>
            <a:graphicFrameLocks noChangeAspect="1"/>
          </p:cNvGraphicFramePr>
          <p:nvPr>
            <p:extLst>
              <p:ext uri="{D42A27DB-BD31-4B8C-83A1-F6EECF244321}">
                <p14:modId xmlns:p14="http://schemas.microsoft.com/office/powerpoint/2010/main" val="2725586300"/>
              </p:ext>
            </p:extLst>
          </p:nvPr>
        </p:nvGraphicFramePr>
        <p:xfrm>
          <a:off x="8534400" y="4044462"/>
          <a:ext cx="2121877" cy="1790333"/>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9" name="Object 8"/>
                      <p:cNvPicPr/>
                      <p:nvPr/>
                    </p:nvPicPr>
                    <p:blipFill>
                      <a:blip r:embed="rId8"/>
                      <a:stretch>
                        <a:fillRect/>
                      </a:stretch>
                    </p:blipFill>
                    <p:spPr>
                      <a:xfrm>
                        <a:off x="8534400" y="4044462"/>
                        <a:ext cx="2121877" cy="1790333"/>
                      </a:xfrm>
                      <a:prstGeom prst="rect">
                        <a:avLst/>
                      </a:prstGeom>
                    </p:spPr>
                  </p:pic>
                </p:oleObj>
              </mc:Fallback>
            </mc:AlternateContent>
          </a:graphicData>
        </a:graphic>
      </p:graphicFrame>
    </p:spTree>
    <p:extLst>
      <p:ext uri="{BB962C8B-B14F-4D97-AF65-F5344CB8AC3E}">
        <p14:creationId xmlns:p14="http://schemas.microsoft.com/office/powerpoint/2010/main" val="147906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Officer Statement</a:t>
            </a:r>
          </a:p>
        </p:txBody>
      </p:sp>
      <p:sp>
        <p:nvSpPr>
          <p:cNvPr id="2" name="Content Placeholder 1"/>
          <p:cNvSpPr>
            <a:spLocks noGrp="1"/>
          </p:cNvSpPr>
          <p:nvPr>
            <p:ph idx="1"/>
          </p:nvPr>
        </p:nvSpPr>
        <p:spPr>
          <a:xfrm>
            <a:off x="609600" y="1371815"/>
            <a:ext cx="10972800" cy="4321991"/>
          </a:xfrm>
        </p:spPr>
        <p:txBody>
          <a:bodyPr/>
          <a:lstStyle/>
          <a:p>
            <a:r>
              <a:rPr lang="en-US" dirty="0"/>
              <a:t>The OS Guide is intended to give you ideas of where to focus</a:t>
            </a:r>
          </a:p>
          <a:p>
            <a:r>
              <a:rPr lang="en-US" dirty="0"/>
              <a:t>Fill in the gaps that aren’t apparent in the CV and ROS.</a:t>
            </a:r>
          </a:p>
          <a:p>
            <a:r>
              <a:rPr lang="en-US" dirty="0"/>
              <a:t>More is not always better. Aim to be clear and concise.</a:t>
            </a:r>
          </a:p>
          <a:p>
            <a:r>
              <a:rPr lang="en-US" dirty="0"/>
              <a:t>Leave white space.</a:t>
            </a:r>
          </a:p>
          <a:p>
            <a:r>
              <a:rPr lang="en-US" dirty="0"/>
              <a:t>Avoid information included in other promotion documents.</a:t>
            </a:r>
          </a:p>
          <a:p>
            <a:pPr marL="234950" indent="0">
              <a:buNone/>
            </a:pPr>
            <a:endParaRPr lang="en-US" dirty="0"/>
          </a:p>
          <a:p>
            <a:pPr marL="234950" indent="0">
              <a:buNone/>
            </a:pPr>
            <a:endParaRPr lang="en-US" dirty="0"/>
          </a:p>
        </p:txBody>
      </p:sp>
      <p:graphicFrame>
        <p:nvGraphicFramePr>
          <p:cNvPr id="3" name="Object 2" descr="OS Guideance"/>
          <p:cNvGraphicFramePr>
            <a:graphicFrameLocks noChangeAspect="1"/>
          </p:cNvGraphicFramePr>
          <p:nvPr>
            <p:extLst>
              <p:ext uri="{D42A27DB-BD31-4B8C-83A1-F6EECF244321}">
                <p14:modId xmlns:p14="http://schemas.microsoft.com/office/powerpoint/2010/main" val="1095703589"/>
              </p:ext>
            </p:extLst>
          </p:nvPr>
        </p:nvGraphicFramePr>
        <p:xfrm>
          <a:off x="4472848" y="3835392"/>
          <a:ext cx="2080352" cy="1707431"/>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0" name=""/>
                      <p:cNvPicPr/>
                      <p:nvPr/>
                    </p:nvPicPr>
                    <p:blipFill>
                      <a:blip r:embed="rId3"/>
                      <a:stretch>
                        <a:fillRect/>
                      </a:stretch>
                    </p:blipFill>
                    <p:spPr>
                      <a:xfrm>
                        <a:off x="4472848" y="3835392"/>
                        <a:ext cx="2080352" cy="1707431"/>
                      </a:xfrm>
                      <a:prstGeom prst="rect">
                        <a:avLst/>
                      </a:prstGeom>
                    </p:spPr>
                  </p:pic>
                </p:oleObj>
              </mc:Fallback>
            </mc:AlternateContent>
          </a:graphicData>
        </a:graphic>
      </p:graphicFrame>
    </p:spTree>
    <p:extLst>
      <p:ext uri="{BB962C8B-B14F-4D97-AF65-F5344CB8AC3E}">
        <p14:creationId xmlns:p14="http://schemas.microsoft.com/office/powerpoint/2010/main" val="30522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Officer Statement Example</a:t>
            </a:r>
            <a:br>
              <a:rPr lang="en-US" dirty="0"/>
            </a:br>
            <a:endParaRPr lang="en-US" dirty="0"/>
          </a:p>
        </p:txBody>
      </p:sp>
      <p:sp>
        <p:nvSpPr>
          <p:cNvPr id="2" name="Content Placeholder 1"/>
          <p:cNvSpPr>
            <a:spLocks noGrp="1"/>
          </p:cNvSpPr>
          <p:nvPr>
            <p:ph idx="1"/>
          </p:nvPr>
        </p:nvSpPr>
        <p:spPr>
          <a:xfrm>
            <a:off x="609600" y="1371815"/>
            <a:ext cx="10972800" cy="4321991"/>
          </a:xfrm>
        </p:spPr>
        <p:txBody>
          <a:bodyPr>
            <a:normAutofit/>
          </a:bodyPr>
          <a:lstStyle/>
          <a:p>
            <a:pPr marL="234950" indent="0">
              <a:buNone/>
            </a:pPr>
            <a:r>
              <a:rPr lang="en-US" dirty="0"/>
              <a:t>CV statement:</a:t>
            </a:r>
          </a:p>
          <a:p>
            <a:r>
              <a:rPr lang="en-US" dirty="0"/>
              <a:t>2019-Current: </a:t>
            </a:r>
            <a:r>
              <a:rPr lang="en-US" b="1" dirty="0"/>
              <a:t>Pharmacy Professional Advisory Committee </a:t>
            </a:r>
            <a:r>
              <a:rPr lang="en-US" dirty="0"/>
              <a:t>(PharmPAC)</a:t>
            </a:r>
            <a:r>
              <a:rPr lang="en-US" b="1" dirty="0"/>
              <a:t> </a:t>
            </a:r>
            <a:r>
              <a:rPr lang="en-US" dirty="0"/>
              <a:t>Career Development Subcommittee member and Leader of the Career Development Guide.  Provided career guidance and mentoring to dozens of junior officers through the PharmPAC Career Development Promotion Preparedness Services program.  </a:t>
            </a:r>
          </a:p>
          <a:p>
            <a:pPr marL="234950" indent="0">
              <a:buNone/>
            </a:pPr>
            <a:endParaRPr lang="en-US" dirty="0"/>
          </a:p>
          <a:p>
            <a:pPr marL="234950" indent="0">
              <a:buNone/>
            </a:pPr>
            <a:r>
              <a:rPr lang="en-US" dirty="0"/>
              <a:t>OS statement:</a:t>
            </a:r>
          </a:p>
          <a:p>
            <a:r>
              <a:rPr lang="en-US" dirty="0"/>
              <a:t>Lead a group of 6 officers through the redesign of the PharmPAC Career Development Guide. Shifted focus toward leadership while improving the readability and utility of the document. Guide accessed by 326 officers.</a:t>
            </a:r>
          </a:p>
        </p:txBody>
      </p:sp>
    </p:spTree>
    <p:extLst>
      <p:ext uri="{BB962C8B-B14F-4D97-AF65-F5344CB8AC3E}">
        <p14:creationId xmlns:p14="http://schemas.microsoft.com/office/powerpoint/2010/main" val="55645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895AB9-B0A4-457D-ACD3-A18F3157EE2F}"/>
              </a:ext>
            </a:extLst>
          </p:cNvPr>
          <p:cNvSpPr>
            <a:spLocks noGrp="1"/>
          </p:cNvSpPr>
          <p:nvPr>
            <p:ph type="title"/>
          </p:nvPr>
        </p:nvSpPr>
        <p:spPr/>
        <p:txBody>
          <a:bodyPr>
            <a:normAutofit fontScale="90000"/>
          </a:bodyPr>
          <a:lstStyle/>
          <a:p>
            <a:r>
              <a:rPr lang="en-US" dirty="0"/>
              <a:t>PharmPAC Career Development Promotion Preparedness Services</a:t>
            </a:r>
          </a:p>
        </p:txBody>
      </p:sp>
      <p:sp>
        <p:nvSpPr>
          <p:cNvPr id="10" name="Text Placeholder 9">
            <a:extLst>
              <a:ext uri="{FF2B5EF4-FFF2-40B4-BE49-F238E27FC236}">
                <a16:creationId xmlns:a16="http://schemas.microsoft.com/office/drawing/2014/main" id="{72B4FD27-6F2C-40A3-84F2-4F6DA518D34A}"/>
              </a:ext>
            </a:extLst>
          </p:cNvPr>
          <p:cNvSpPr>
            <a:spLocks noGrp="1"/>
          </p:cNvSpPr>
          <p:nvPr>
            <p:ph type="body" sz="quarter" idx="11"/>
          </p:nvPr>
        </p:nvSpPr>
        <p:spPr/>
        <p:txBody>
          <a:bodyPr/>
          <a:lstStyle/>
          <a:p>
            <a:r>
              <a:rPr lang="en-US" dirty="0"/>
              <a:t>Promotion Packet Review</a:t>
            </a:r>
          </a:p>
        </p:txBody>
      </p:sp>
      <p:sp>
        <p:nvSpPr>
          <p:cNvPr id="8" name="Content Placeholder 7">
            <a:extLst>
              <a:ext uri="{FF2B5EF4-FFF2-40B4-BE49-F238E27FC236}">
                <a16:creationId xmlns:a16="http://schemas.microsoft.com/office/drawing/2014/main" id="{B14A11BA-CB3A-4E68-98CA-F9BD0A8358C6}"/>
              </a:ext>
            </a:extLst>
          </p:cNvPr>
          <p:cNvSpPr>
            <a:spLocks noGrp="1"/>
          </p:cNvSpPr>
          <p:nvPr>
            <p:ph idx="1"/>
          </p:nvPr>
        </p:nvSpPr>
        <p:spPr/>
        <p:txBody>
          <a:bodyPr>
            <a:normAutofit/>
          </a:bodyPr>
          <a:lstStyle/>
          <a:p>
            <a:r>
              <a:rPr lang="en-US" sz="2600" dirty="0">
                <a:solidFill>
                  <a:schemeClr val="tx1"/>
                </a:solidFill>
              </a:rPr>
              <a:t>CV + COER +/- ROS + OS </a:t>
            </a:r>
          </a:p>
          <a:p>
            <a:r>
              <a:rPr lang="en-US" sz="2600" dirty="0">
                <a:solidFill>
                  <a:schemeClr val="tx1"/>
                </a:solidFill>
              </a:rPr>
              <a:t>3 x 3 review program – each senior officer reviews 3 packets, each junior officer receives 3 reviews</a:t>
            </a:r>
          </a:p>
          <a:p>
            <a:r>
              <a:rPr lang="en-US" sz="2600" dirty="0">
                <a:solidFill>
                  <a:schemeClr val="tx1"/>
                </a:solidFill>
              </a:rPr>
              <a:t>Feedback is provided on benchmark review form</a:t>
            </a:r>
          </a:p>
          <a:p>
            <a:r>
              <a:rPr lang="en-US" sz="2600" dirty="0">
                <a:solidFill>
                  <a:schemeClr val="tx1"/>
                </a:solidFill>
              </a:rPr>
              <a:t>Offered October 1-31</a:t>
            </a:r>
          </a:p>
          <a:p>
            <a:pPr lvl="1"/>
            <a:r>
              <a:rPr lang="en-US" sz="2400" dirty="0">
                <a:solidFill>
                  <a:schemeClr val="tx1"/>
                </a:solidFill>
              </a:rPr>
              <a:t>Submit your documents early for the most thorough feedback</a:t>
            </a:r>
          </a:p>
          <a:p>
            <a:endParaRPr lang="en-US" dirty="0"/>
          </a:p>
        </p:txBody>
      </p:sp>
    </p:spTree>
    <p:extLst>
      <p:ext uri="{BB962C8B-B14F-4D97-AF65-F5344CB8AC3E}">
        <p14:creationId xmlns:p14="http://schemas.microsoft.com/office/powerpoint/2010/main" val="93306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62425-A304-4822-8A1C-601C21017BAA}"/>
              </a:ext>
            </a:extLst>
          </p:cNvPr>
          <p:cNvSpPr>
            <a:spLocks noGrp="1"/>
          </p:cNvSpPr>
          <p:nvPr>
            <p:ph type="title"/>
          </p:nvPr>
        </p:nvSpPr>
        <p:spPr/>
        <p:txBody>
          <a:bodyPr/>
          <a:lstStyle/>
          <a:p>
            <a:r>
              <a:rPr lang="en-US" dirty="0"/>
              <a:t>Additional Promotion Preparedness Resources</a:t>
            </a:r>
          </a:p>
        </p:txBody>
      </p:sp>
      <p:graphicFrame>
        <p:nvGraphicFramePr>
          <p:cNvPr id="2" name="Object 1" descr="Embedded File: Career Development Guide">
            <a:extLst>
              <a:ext uri="{FF2B5EF4-FFF2-40B4-BE49-F238E27FC236}">
                <a16:creationId xmlns:a16="http://schemas.microsoft.com/office/drawing/2014/main" id="{DB605EBD-913C-837A-E252-1F74B3B24726}"/>
              </a:ext>
            </a:extLst>
          </p:cNvPr>
          <p:cNvGraphicFramePr>
            <a:graphicFrameLocks noChangeAspect="1"/>
          </p:cNvGraphicFramePr>
          <p:nvPr>
            <p:extLst>
              <p:ext uri="{D42A27DB-BD31-4B8C-83A1-F6EECF244321}">
                <p14:modId xmlns:p14="http://schemas.microsoft.com/office/powerpoint/2010/main" val="2171944911"/>
              </p:ext>
            </p:extLst>
          </p:nvPr>
        </p:nvGraphicFramePr>
        <p:xfrm>
          <a:off x="1752600" y="1971675"/>
          <a:ext cx="2314575" cy="1952625"/>
        </p:xfrm>
        <a:graphic>
          <a:graphicData uri="http://schemas.openxmlformats.org/presentationml/2006/ole">
            <mc:AlternateContent xmlns:mc="http://schemas.openxmlformats.org/markup-compatibility/2006">
              <mc:Choice xmlns:v="urn:schemas-microsoft-com:vml" Requires="v">
                <p:oleObj name="Acrobat Document" showAsIcon="1" r:id="rId2" imgW="914410" imgH="771371" progId="Acrobat.Document.2015">
                  <p:embed/>
                </p:oleObj>
              </mc:Choice>
              <mc:Fallback>
                <p:oleObj name="Acrobat Document" showAsIcon="1" r:id="rId2" imgW="914410" imgH="771371" progId="Acrobat.Document.2015">
                  <p:embed/>
                  <p:pic>
                    <p:nvPicPr>
                      <p:cNvPr id="0" name=""/>
                      <p:cNvPicPr/>
                      <p:nvPr/>
                    </p:nvPicPr>
                    <p:blipFill>
                      <a:blip r:embed="rId3"/>
                      <a:stretch>
                        <a:fillRect/>
                      </a:stretch>
                    </p:blipFill>
                    <p:spPr>
                      <a:xfrm>
                        <a:off x="1752600" y="1971675"/>
                        <a:ext cx="2314575" cy="1952625"/>
                      </a:xfrm>
                      <a:prstGeom prst="rect">
                        <a:avLst/>
                      </a:prstGeom>
                    </p:spPr>
                  </p:pic>
                </p:oleObj>
              </mc:Fallback>
            </mc:AlternateContent>
          </a:graphicData>
        </a:graphic>
      </p:graphicFrame>
      <p:sp>
        <p:nvSpPr>
          <p:cNvPr id="9" name="TextBox 8"/>
          <p:cNvSpPr txBox="1"/>
          <p:nvPr/>
        </p:nvSpPr>
        <p:spPr>
          <a:xfrm>
            <a:off x="5817824" y="3227943"/>
            <a:ext cx="3940366" cy="400110"/>
          </a:xfrm>
          <a:prstGeom prst="rect">
            <a:avLst/>
          </a:prstGeom>
          <a:noFill/>
        </p:spPr>
        <p:txBody>
          <a:bodyPr wrap="square" rtlCol="0">
            <a:spAutoFit/>
          </a:bodyPr>
          <a:lstStyle/>
          <a:p>
            <a:r>
              <a:rPr lang="en-US" sz="2000" dirty="0"/>
              <a:t>Writing Better Bullet Statements</a:t>
            </a:r>
          </a:p>
        </p:txBody>
      </p:sp>
      <p:graphicFrame>
        <p:nvGraphicFramePr>
          <p:cNvPr id="3" name="Object 2" descr="Embedded File: Tongue and Quill Writing Better Bullet Statements">
            <a:extLst>
              <a:ext uri="{FF2B5EF4-FFF2-40B4-BE49-F238E27FC236}">
                <a16:creationId xmlns:a16="http://schemas.microsoft.com/office/drawing/2014/main" id="{71C825AC-C106-0FE1-A744-1C0E7D360176}"/>
              </a:ext>
            </a:extLst>
          </p:cNvPr>
          <p:cNvGraphicFramePr>
            <a:graphicFrameLocks noChangeAspect="1"/>
          </p:cNvGraphicFramePr>
          <p:nvPr>
            <p:extLst>
              <p:ext uri="{D42A27DB-BD31-4B8C-83A1-F6EECF244321}">
                <p14:modId xmlns:p14="http://schemas.microsoft.com/office/powerpoint/2010/main" val="2713500124"/>
              </p:ext>
            </p:extLst>
          </p:nvPr>
        </p:nvGraphicFramePr>
        <p:xfrm>
          <a:off x="6451229" y="1971675"/>
          <a:ext cx="2314222" cy="1952625"/>
        </p:xfrm>
        <a:graphic>
          <a:graphicData uri="http://schemas.openxmlformats.org/presentationml/2006/ole">
            <mc:AlternateContent xmlns:mc="http://schemas.openxmlformats.org/markup-compatibility/2006">
              <mc:Choice xmlns:v="urn:schemas-microsoft-com:vml" Requires="v">
                <p:oleObj name="Acrobat Document" showAsIcon="1" r:id="rId4" imgW="914410" imgH="771371" progId="Acrobat.Document.2015">
                  <p:embed/>
                </p:oleObj>
              </mc:Choice>
              <mc:Fallback>
                <p:oleObj name="Acrobat Document" showAsIcon="1" r:id="rId4" imgW="914410" imgH="771371" progId="Acrobat.Document.2015">
                  <p:embed/>
                  <p:pic>
                    <p:nvPicPr>
                      <p:cNvPr id="0" name=""/>
                      <p:cNvPicPr/>
                      <p:nvPr/>
                    </p:nvPicPr>
                    <p:blipFill>
                      <a:blip r:embed="rId5"/>
                      <a:stretch>
                        <a:fillRect/>
                      </a:stretch>
                    </p:blipFill>
                    <p:spPr>
                      <a:xfrm>
                        <a:off x="6451229" y="1971675"/>
                        <a:ext cx="2314222" cy="1952625"/>
                      </a:xfrm>
                      <a:prstGeom prst="rect">
                        <a:avLst/>
                      </a:prstGeom>
                    </p:spPr>
                  </p:pic>
                </p:oleObj>
              </mc:Fallback>
            </mc:AlternateContent>
          </a:graphicData>
        </a:graphic>
      </p:graphicFrame>
      <p:sp>
        <p:nvSpPr>
          <p:cNvPr id="4" name="TextBox 3"/>
          <p:cNvSpPr txBox="1"/>
          <p:nvPr/>
        </p:nvSpPr>
        <p:spPr>
          <a:xfrm>
            <a:off x="3106622" y="4972126"/>
            <a:ext cx="5978756" cy="369332"/>
          </a:xfrm>
          <a:prstGeom prst="rect">
            <a:avLst/>
          </a:prstGeom>
          <a:noFill/>
        </p:spPr>
        <p:txBody>
          <a:bodyPr wrap="square" rtlCol="0">
            <a:spAutoFit/>
          </a:bodyPr>
          <a:lstStyle/>
          <a:p>
            <a:r>
              <a:rPr lang="en-US" dirty="0">
                <a:hlinkClick r:id="rId6"/>
              </a:rPr>
              <a:t>Pharmacist Professional Advisory Committee (psc.gov)</a:t>
            </a:r>
            <a:endParaRPr lang="en-US" dirty="0"/>
          </a:p>
        </p:txBody>
      </p:sp>
    </p:spTree>
    <p:extLst>
      <p:ext uri="{BB962C8B-B14F-4D97-AF65-F5344CB8AC3E}">
        <p14:creationId xmlns:p14="http://schemas.microsoft.com/office/powerpoint/2010/main" val="252426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2B689-9F06-4C2D-ADC6-1545EFA2BA3A}"/>
              </a:ext>
            </a:extLst>
          </p:cNvPr>
          <p:cNvSpPr>
            <a:spLocks noGrp="1"/>
          </p:cNvSpPr>
          <p:nvPr>
            <p:ph type="title"/>
          </p:nvPr>
        </p:nvSpPr>
        <p:spPr/>
        <p:txBody>
          <a:bodyPr>
            <a:normAutofit fontScale="90000"/>
          </a:bodyPr>
          <a:lstStyle/>
          <a:p>
            <a:r>
              <a:rPr lang="en-US" dirty="0"/>
              <a:t>Remember, Promotion is a Marathon…</a:t>
            </a:r>
            <a:br>
              <a:rPr lang="en-US" dirty="0"/>
            </a:br>
            <a:r>
              <a:rPr lang="en-US" dirty="0"/>
              <a:t>			Not a Sprint</a:t>
            </a:r>
          </a:p>
        </p:txBody>
      </p:sp>
      <p:sp>
        <p:nvSpPr>
          <p:cNvPr id="6" name="Content Placeholder 2">
            <a:extLst>
              <a:ext uri="{FF2B5EF4-FFF2-40B4-BE49-F238E27FC236}">
                <a16:creationId xmlns:a16="http://schemas.microsoft.com/office/drawing/2014/main" id="{288AD69A-00BE-4716-86A2-711E130600F1}"/>
              </a:ext>
            </a:extLst>
          </p:cNvPr>
          <p:cNvSpPr txBox="1">
            <a:spLocks/>
          </p:cNvSpPr>
          <p:nvPr/>
        </p:nvSpPr>
        <p:spPr>
          <a:xfrm>
            <a:off x="609600" y="1676400"/>
            <a:ext cx="10972800" cy="5080001"/>
          </a:xfrm>
          <a:prstGeom prst="rect">
            <a:avLst/>
          </a:prstGeom>
        </p:spPr>
        <p:txBody>
          <a:bodyPr vert="horz" lIns="91440" tIns="45720" rIns="91440" bIns="45720" rtlCol="0">
            <a:normAutofit/>
          </a:bodyPr>
          <a:lstStyle>
            <a:lvl1pPr marL="515938" indent="-280988" algn="l" defTabSz="1219170" rtl="0" eaLnBrk="1" latinLnBrk="0" hangingPunct="1">
              <a:spcBef>
                <a:spcPct val="20000"/>
              </a:spcBef>
              <a:buClr>
                <a:schemeClr val="accent1"/>
              </a:buClr>
              <a:buSzPct val="125000"/>
              <a:buFont typeface="Arial" panose="020B0604020202020204" pitchFamily="34" charset="0"/>
              <a:buChar char="•"/>
              <a:tabLst/>
              <a:defRPr sz="2200" kern="1200">
                <a:solidFill>
                  <a:schemeClr val="tx1">
                    <a:lumMod val="85000"/>
                    <a:lumOff val="15000"/>
                  </a:schemeClr>
                </a:solidFill>
                <a:latin typeface="+mn-lt"/>
                <a:ea typeface="+mn-ea"/>
                <a:cs typeface="+mn-cs"/>
              </a:defRPr>
            </a:lvl1pPr>
            <a:lvl2pPr marL="976313" indent="-280988" algn="l" defTabSz="1219170" rtl="0" eaLnBrk="1" latinLnBrk="0" hangingPunct="1">
              <a:spcBef>
                <a:spcPct val="20000"/>
              </a:spcBef>
              <a:buClr>
                <a:schemeClr val="accent1"/>
              </a:buClr>
              <a:buFont typeface="Wingdings" panose="05000000000000000000" pitchFamily="2" charset="2"/>
              <a:buChar char="§"/>
              <a:tabLst/>
              <a:defRPr sz="2000" kern="1200">
                <a:solidFill>
                  <a:schemeClr val="tx1">
                    <a:lumMod val="85000"/>
                    <a:lumOff val="15000"/>
                  </a:schemeClr>
                </a:solidFill>
                <a:latin typeface="+mn-lt"/>
                <a:ea typeface="+mn-ea"/>
                <a:cs typeface="+mn-cs"/>
              </a:defRPr>
            </a:lvl2pPr>
            <a:lvl3pPr marL="1381125" indent="-234950" algn="l" defTabSz="1219170" rtl="0" eaLnBrk="1" latinLnBrk="0" hangingPunct="1">
              <a:spcBef>
                <a:spcPct val="20000"/>
              </a:spcBef>
              <a:buClr>
                <a:schemeClr val="accent1"/>
              </a:buClr>
              <a:buSzPct val="80000"/>
              <a:buFont typeface="Wingdings" pitchFamily="2" charset="2"/>
              <a:buChar char="§"/>
              <a:tabLst/>
              <a:defRPr sz="1800" kern="1200">
                <a:solidFill>
                  <a:schemeClr val="tx1">
                    <a:lumMod val="85000"/>
                    <a:lumOff val="1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t>Changes you make now may not produce measurable impacts for several years.</a:t>
            </a:r>
          </a:p>
          <a:p>
            <a:r>
              <a:rPr lang="en-US" dirty="0"/>
              <a:t>Promotion is very competitive, and the line between promoted and non-promoted officers may be by a fraction of a point.</a:t>
            </a:r>
          </a:p>
          <a:p>
            <a:r>
              <a:rPr lang="en-US" dirty="0"/>
              <a:t>It’s absolutely critical to make the information you present to the board as concise, clear, and direct as possible.</a:t>
            </a:r>
          </a:p>
        </p:txBody>
      </p:sp>
      <p:pic>
        <p:nvPicPr>
          <p:cNvPr id="8" name="Picture 4" descr="Image result for nyc marathon start">
            <a:extLst>
              <a:ext uri="{FF2B5EF4-FFF2-40B4-BE49-F238E27FC236}">
                <a16:creationId xmlns:a16="http://schemas.microsoft.com/office/drawing/2014/main" id="{6F7F233C-35EE-4CB8-9FF1-CF3F70DAE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539" y="3598333"/>
            <a:ext cx="4774231" cy="2438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ace finish holding hands">
            <a:extLst>
              <a:ext uri="{FF2B5EF4-FFF2-40B4-BE49-F238E27FC236}">
                <a16:creationId xmlns:a16="http://schemas.microsoft.com/office/drawing/2014/main" id="{41FD7860-7D4E-4B08-8AE7-477BCF6FCB65}"/>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643" y="3598333"/>
            <a:ext cx="3657601"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6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27AE8-B994-474B-A1B5-844493C3F0C6}"/>
              </a:ext>
            </a:extLst>
          </p:cNvPr>
          <p:cNvSpPr>
            <a:spLocks noGrp="1"/>
          </p:cNvSpPr>
          <p:nvPr>
            <p:ph type="title"/>
          </p:nvPr>
        </p:nvSpPr>
        <p:spPr/>
        <p:txBody>
          <a:bodyPr/>
          <a:lstStyle/>
          <a:p>
            <a:r>
              <a:rPr lang="en-US" dirty="0"/>
              <a:t>Promotion Preparedness Program Contacts</a:t>
            </a:r>
          </a:p>
        </p:txBody>
      </p:sp>
      <p:sp>
        <p:nvSpPr>
          <p:cNvPr id="8" name="Rectangle 7">
            <a:extLst>
              <a:ext uri="{FF2B5EF4-FFF2-40B4-BE49-F238E27FC236}">
                <a16:creationId xmlns:a16="http://schemas.microsoft.com/office/drawing/2014/main" id="{4510187D-298F-4057-AD63-FA5E5491916F}"/>
              </a:ext>
            </a:extLst>
          </p:cNvPr>
          <p:cNvSpPr/>
          <p:nvPr/>
        </p:nvSpPr>
        <p:spPr>
          <a:xfrm>
            <a:off x="721567" y="1446301"/>
            <a:ext cx="2155065"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Program Leads:</a:t>
            </a:r>
          </a:p>
        </p:txBody>
      </p:sp>
      <p:sp>
        <p:nvSpPr>
          <p:cNvPr id="6" name="Content Placeholder 15">
            <a:extLst>
              <a:ext uri="{FF2B5EF4-FFF2-40B4-BE49-F238E27FC236}">
                <a16:creationId xmlns:a16="http://schemas.microsoft.com/office/drawing/2014/main" id="{61DE482B-8261-416F-B29E-9FD9C7753AAD}"/>
              </a:ext>
            </a:extLst>
          </p:cNvPr>
          <p:cNvSpPr>
            <a:spLocks noGrp="1"/>
          </p:cNvSpPr>
          <p:nvPr>
            <p:ph idx="1"/>
          </p:nvPr>
        </p:nvSpPr>
        <p:spPr>
          <a:xfrm>
            <a:off x="2611907" y="1401976"/>
            <a:ext cx="5111839" cy="1603375"/>
          </a:xfrm>
        </p:spPr>
        <p:txBody>
          <a:bodyPr>
            <a:normAutofit lnSpcReduction="10000"/>
          </a:bodyPr>
          <a:lstStyle/>
          <a:p>
            <a:pPr marL="0" indent="0">
              <a:lnSpc>
                <a:spcPct val="120000"/>
              </a:lnSpc>
              <a:spcBef>
                <a:spcPts val="0"/>
              </a:spcBef>
              <a:buNone/>
            </a:pPr>
            <a:r>
              <a:rPr lang="en-US" sz="1800" b="1" dirty="0">
                <a:solidFill>
                  <a:schemeClr val="tx1"/>
                </a:solidFill>
                <a:latin typeface="Times New Roman" panose="02020603050405020304" pitchFamily="18" charset="0"/>
                <a:cs typeface="Times New Roman" panose="02020603050405020304" pitchFamily="18" charset="0"/>
              </a:rPr>
              <a:t>CDR Jessica Anderson </a:t>
            </a:r>
          </a:p>
          <a:p>
            <a:pPr marL="0" indent="0">
              <a:lnSpc>
                <a:spcPct val="120000"/>
              </a:lnSpc>
              <a:spcBef>
                <a:spcPts val="0"/>
              </a:spcBef>
              <a:buNone/>
            </a:pPr>
            <a:r>
              <a:rPr lang="en-US" sz="1800" b="1" dirty="0">
                <a:solidFill>
                  <a:schemeClr val="tx1"/>
                </a:solidFill>
                <a:latin typeface="Times New Roman" panose="02020603050405020304" pitchFamily="18" charset="0"/>
                <a:cs typeface="Times New Roman" panose="02020603050405020304" pitchFamily="18" charset="0"/>
              </a:rPr>
              <a:t>Clinical Services Administrator</a:t>
            </a:r>
          </a:p>
          <a:p>
            <a:pPr marL="0" indent="0">
              <a:lnSpc>
                <a:spcPct val="120000"/>
              </a:lnSpc>
              <a:spcBef>
                <a:spcPts val="0"/>
              </a:spcBef>
              <a:buNone/>
            </a:pPr>
            <a:r>
              <a:rPr lang="en-US" sz="1800" b="1" dirty="0">
                <a:solidFill>
                  <a:schemeClr val="tx1"/>
                </a:solidFill>
                <a:latin typeface="Times New Roman" panose="02020603050405020304" pitchFamily="18" charset="0"/>
                <a:cs typeface="Times New Roman" panose="02020603050405020304" pitchFamily="18" charset="0"/>
              </a:rPr>
              <a:t>IHS, White Earth Service Unit</a:t>
            </a:r>
          </a:p>
          <a:p>
            <a:pPr marL="0" indent="0">
              <a:lnSpc>
                <a:spcPct val="120000"/>
              </a:lnSpc>
              <a:spcBef>
                <a:spcPts val="0"/>
              </a:spcBef>
              <a:buNone/>
            </a:pPr>
            <a:r>
              <a:rPr lang="en-US" sz="1800" b="1" dirty="0">
                <a:solidFill>
                  <a:schemeClr val="tx1"/>
                </a:solidFill>
                <a:latin typeface="Times New Roman" panose="02020603050405020304" pitchFamily="18" charset="0"/>
                <a:cs typeface="Times New Roman" panose="02020603050405020304" pitchFamily="18" charset="0"/>
              </a:rPr>
              <a:t>218-983-6361</a:t>
            </a:r>
          </a:p>
          <a:p>
            <a:pPr marL="0" indent="0">
              <a:lnSpc>
                <a:spcPct val="120000"/>
              </a:lnSpc>
              <a:spcBef>
                <a:spcPts val="0"/>
              </a:spcBef>
              <a:buNone/>
            </a:pPr>
            <a:r>
              <a:rPr lang="en-US" sz="1800" b="1" dirty="0">
                <a:solidFill>
                  <a:schemeClr val="tx1"/>
                </a:solidFill>
                <a:latin typeface="Times New Roman" panose="02020603050405020304" pitchFamily="18" charset="0"/>
                <a:cs typeface="Times New Roman" panose="02020603050405020304" pitchFamily="18" charset="0"/>
                <a:hlinkClick r:id="rId2"/>
              </a:rPr>
              <a:t>Jessica.Anderson@ihs.gov</a:t>
            </a:r>
            <a:r>
              <a:rPr lang="en-US" sz="1800" b="1"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sz="18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681A47F-562B-4B82-8326-1DEFBC5DA96F}"/>
              </a:ext>
            </a:extLst>
          </p:cNvPr>
          <p:cNvSpPr/>
          <p:nvPr/>
        </p:nvSpPr>
        <p:spPr>
          <a:xfrm>
            <a:off x="6609347" y="1401976"/>
            <a:ext cx="4973054"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CDR Hillary Duvivier</a:t>
            </a:r>
          </a:p>
          <a:p>
            <a:r>
              <a:rPr lang="en-US" b="1" dirty="0">
                <a:latin typeface="Times New Roman" panose="02020603050405020304" pitchFamily="18" charset="0"/>
                <a:cs typeface="Times New Roman" panose="02020603050405020304" pitchFamily="18" charset="0"/>
              </a:rPr>
              <a:t>CP/Advanced Practice Provider</a:t>
            </a:r>
          </a:p>
          <a:p>
            <a:r>
              <a:rPr lang="en-US" b="1" dirty="0">
                <a:latin typeface="Times New Roman" panose="02020603050405020304" pitchFamily="18" charset="0"/>
                <a:cs typeface="Times New Roman" panose="02020603050405020304" pitchFamily="18" charset="0"/>
              </a:rPr>
              <a:t>ICE Health Service Corps</a:t>
            </a:r>
          </a:p>
          <a:p>
            <a:r>
              <a:rPr lang="en-US" b="1" dirty="0">
                <a:latin typeface="Times New Roman" panose="02020603050405020304" pitchFamily="18" charset="0"/>
                <a:cs typeface="Times New Roman" panose="02020603050405020304" pitchFamily="18" charset="0"/>
              </a:rPr>
              <a:t>305-207-2112</a:t>
            </a:r>
          </a:p>
          <a:p>
            <a:r>
              <a:rPr lang="en-US" b="1" dirty="0">
                <a:latin typeface="Times New Roman" panose="02020603050405020304" pitchFamily="18" charset="0"/>
                <a:cs typeface="Times New Roman" panose="02020603050405020304" pitchFamily="18" charset="0"/>
                <a:hlinkClick r:id="rId3"/>
              </a:rPr>
              <a:t>Hillary.L.Duviver@ice.dhs.gov</a:t>
            </a:r>
            <a:r>
              <a:rPr lang="en-US" b="1" dirty="0">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E6AD796F-56A0-4D1F-B2FB-61E2B59F4CAE}"/>
              </a:ext>
            </a:extLst>
          </p:cNvPr>
          <p:cNvSpPr/>
          <p:nvPr/>
        </p:nvSpPr>
        <p:spPr>
          <a:xfrm>
            <a:off x="721567" y="3080824"/>
            <a:ext cx="2932439"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Reviewer Coordinator:</a:t>
            </a:r>
          </a:p>
        </p:txBody>
      </p:sp>
      <p:sp>
        <p:nvSpPr>
          <p:cNvPr id="10" name="Rectangle 9">
            <a:extLst>
              <a:ext uri="{FF2B5EF4-FFF2-40B4-BE49-F238E27FC236}">
                <a16:creationId xmlns:a16="http://schemas.microsoft.com/office/drawing/2014/main" id="{FA7F7A84-7A0A-4746-B8A9-D3AF07D14BBF}"/>
              </a:ext>
            </a:extLst>
          </p:cNvPr>
          <p:cNvSpPr/>
          <p:nvPr/>
        </p:nvSpPr>
        <p:spPr>
          <a:xfrm>
            <a:off x="3140162" y="3040035"/>
            <a:ext cx="4537657" cy="757130"/>
          </a:xfrm>
          <a:prstGeom prst="rect">
            <a:avLst/>
          </a:prstGeom>
          <a:effectLst/>
        </p:spPr>
        <p:txBody>
          <a:bodyPr wrap="square">
            <a:spAutoFit/>
          </a:bodyPr>
          <a:lstStyle/>
          <a:p>
            <a:pPr>
              <a:lnSpc>
                <a:spcPct val="120000"/>
              </a:lnSpc>
            </a:pPr>
            <a:r>
              <a:rPr lang="en-US" b="1" dirty="0">
                <a:latin typeface="Times New Roman" panose="02020603050405020304" pitchFamily="18" charset="0"/>
                <a:cs typeface="Times New Roman" panose="02020603050405020304" pitchFamily="18" charset="0"/>
              </a:rPr>
              <a:t>CDR Maggie Zettle</a:t>
            </a:r>
          </a:p>
          <a:p>
            <a:pPr>
              <a:lnSpc>
                <a:spcPct val="120000"/>
              </a:lnSpc>
            </a:pPr>
            <a:r>
              <a:rPr lang="en-US" b="1" dirty="0">
                <a:latin typeface="Times New Roman" panose="02020603050405020304" pitchFamily="18" charset="0"/>
                <a:cs typeface="Times New Roman" panose="02020603050405020304" pitchFamily="18" charset="0"/>
                <a:hlinkClick r:id="rId4"/>
              </a:rPr>
              <a:t>Maggie.A.Zettle@ice.dhs.gov</a:t>
            </a:r>
            <a:r>
              <a:rPr lang="en-US" b="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721567" y="4346015"/>
            <a:ext cx="280994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Lead Review Coordinator:</a:t>
            </a:r>
          </a:p>
        </p:txBody>
      </p:sp>
      <p:sp>
        <p:nvSpPr>
          <p:cNvPr id="5" name="TextBox 4"/>
          <p:cNvSpPr txBox="1"/>
          <p:nvPr/>
        </p:nvSpPr>
        <p:spPr>
          <a:xfrm>
            <a:off x="3531939" y="4346015"/>
            <a:ext cx="2564061"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LCDR Briana Rider</a:t>
            </a:r>
          </a:p>
          <a:p>
            <a:r>
              <a:rPr lang="en-US" b="1" dirty="0">
                <a:latin typeface="Times New Roman" panose="02020603050405020304" pitchFamily="18" charset="0"/>
                <a:cs typeface="Times New Roman" panose="02020603050405020304" pitchFamily="18" charset="0"/>
                <a:hlinkClick r:id="rId5"/>
              </a:rPr>
              <a:t>Briana.Rider@hhs.gov</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592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4F3-91A3-A64B-80E1-90AE3927908F}"/>
              </a:ext>
            </a:extLst>
          </p:cNvPr>
          <p:cNvSpPr>
            <a:spLocks noGrp="1"/>
          </p:cNvSpPr>
          <p:nvPr>
            <p:ph type="ctrTitle"/>
          </p:nvPr>
        </p:nvSpPr>
        <p:spPr>
          <a:xfrm>
            <a:off x="1357744" y="3333358"/>
            <a:ext cx="9102056" cy="708520"/>
          </a:xfrm>
        </p:spPr>
        <p:txBody>
          <a:bodyPr>
            <a:normAutofit/>
          </a:bodyPr>
          <a:lstStyle/>
          <a:p>
            <a:pPr algn="ctr"/>
            <a:r>
              <a:rPr lang="en-US" dirty="0"/>
              <a:t>Any Questions?</a:t>
            </a:r>
          </a:p>
        </p:txBody>
      </p:sp>
      <p:sp>
        <p:nvSpPr>
          <p:cNvPr id="3" name="Title 1">
            <a:extLst>
              <a:ext uri="{FF2B5EF4-FFF2-40B4-BE49-F238E27FC236}">
                <a16:creationId xmlns:a16="http://schemas.microsoft.com/office/drawing/2014/main" id="{196F0348-7993-418E-BAEE-D257B6CE7180}"/>
              </a:ext>
            </a:extLst>
          </p:cNvPr>
          <p:cNvSpPr txBox="1">
            <a:spLocks/>
          </p:cNvSpPr>
          <p:nvPr/>
        </p:nvSpPr>
        <p:spPr>
          <a:xfrm>
            <a:off x="1066799" y="1734594"/>
            <a:ext cx="9102056" cy="708520"/>
          </a:xfrm>
          <a:prstGeom prst="rect">
            <a:avLst/>
          </a:prstGeom>
        </p:spPr>
        <p:txBody>
          <a:bodyPr vert="horz" lIns="91440" tIns="45720" rIns="91440" bIns="45720" rtlCol="0" anchor="t" anchorCtr="0">
            <a:normAutofit fontScale="97500"/>
          </a:bodyPr>
          <a:lstStyle>
            <a:lvl1pPr algn="l" defTabSz="1219170" rtl="0" eaLnBrk="1" latinLnBrk="0" hangingPunct="1">
              <a:spcBef>
                <a:spcPct val="0"/>
              </a:spcBef>
              <a:buNone/>
              <a:defRPr sz="3200" b="1" kern="1200" baseline="0">
                <a:solidFill>
                  <a:schemeClr val="bg1"/>
                </a:solidFill>
                <a:latin typeface="+mj-lt"/>
                <a:ea typeface="+mj-ea"/>
                <a:cs typeface="+mj-cs"/>
              </a:defRPr>
            </a:lvl1pPr>
          </a:lstStyle>
          <a:p>
            <a:r>
              <a:rPr lang="en-US" dirty="0"/>
              <a:t>Thank you for everything that you do!</a:t>
            </a:r>
          </a:p>
        </p:txBody>
      </p:sp>
    </p:spTree>
    <p:extLst>
      <p:ext uri="{BB962C8B-B14F-4D97-AF65-F5344CB8AC3E}">
        <p14:creationId xmlns:p14="http://schemas.microsoft.com/office/powerpoint/2010/main" val="4513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7C0927-FD86-7B42-9079-03BF1E612A4A}"/>
              </a:ext>
            </a:extLst>
          </p:cNvPr>
          <p:cNvSpPr>
            <a:spLocks noGrp="1"/>
          </p:cNvSpPr>
          <p:nvPr>
            <p:ph type="ctrTitle"/>
          </p:nvPr>
        </p:nvSpPr>
        <p:spPr>
          <a:xfrm>
            <a:off x="914400" y="1201193"/>
            <a:ext cx="9080500" cy="1470025"/>
          </a:xfrm>
        </p:spPr>
        <p:txBody>
          <a:bodyPr/>
          <a:lstStyle/>
          <a:p>
            <a:r>
              <a:rPr lang="en-US" dirty="0"/>
              <a:t>Helpful Promotion Documents</a:t>
            </a:r>
          </a:p>
        </p:txBody>
      </p:sp>
      <p:graphicFrame>
        <p:nvGraphicFramePr>
          <p:cNvPr id="9" name="Object 8" descr="Embedded File: Promotion CV Template"/>
          <p:cNvGraphicFramePr>
            <a:graphicFrameLocks noChangeAspect="1"/>
          </p:cNvGraphicFramePr>
          <p:nvPr>
            <p:extLst>
              <p:ext uri="{D42A27DB-BD31-4B8C-83A1-F6EECF244321}">
                <p14:modId xmlns:p14="http://schemas.microsoft.com/office/powerpoint/2010/main" val="2180559737"/>
              </p:ext>
            </p:extLst>
          </p:nvPr>
        </p:nvGraphicFramePr>
        <p:xfrm>
          <a:off x="1202437" y="3654463"/>
          <a:ext cx="1893303" cy="159747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202437" y="3654463"/>
                        <a:ext cx="1893303" cy="1597475"/>
                      </a:xfrm>
                      <a:prstGeom prst="rect">
                        <a:avLst/>
                      </a:prstGeom>
                    </p:spPr>
                  </p:pic>
                </p:oleObj>
              </mc:Fallback>
            </mc:AlternateContent>
          </a:graphicData>
        </a:graphic>
      </p:graphicFrame>
      <p:graphicFrame>
        <p:nvGraphicFramePr>
          <p:cNvPr id="8" name="Object 7" descr="Embedded File: PY24 Benchmarks">
            <a:extLst>
              <a:ext uri="{FF2B5EF4-FFF2-40B4-BE49-F238E27FC236}">
                <a16:creationId xmlns:a16="http://schemas.microsoft.com/office/drawing/2014/main" id="{2F8AB2EA-0650-7571-F28B-40EFF9B87A51}"/>
              </a:ext>
            </a:extLst>
          </p:cNvPr>
          <p:cNvGraphicFramePr>
            <a:graphicFrameLocks noChangeAspect="1"/>
          </p:cNvGraphicFramePr>
          <p:nvPr>
            <p:extLst>
              <p:ext uri="{D42A27DB-BD31-4B8C-83A1-F6EECF244321}">
                <p14:modId xmlns:p14="http://schemas.microsoft.com/office/powerpoint/2010/main" val="2257283739"/>
              </p:ext>
            </p:extLst>
          </p:nvPr>
        </p:nvGraphicFramePr>
        <p:xfrm>
          <a:off x="3753582" y="3700461"/>
          <a:ext cx="1838788" cy="1551477"/>
        </p:xfrm>
        <a:graphic>
          <a:graphicData uri="http://schemas.openxmlformats.org/presentationml/2006/ole">
            <mc:AlternateContent xmlns:mc="http://schemas.openxmlformats.org/markup-compatibility/2006">
              <mc:Choice xmlns:v="urn:schemas-microsoft-com:vml" Requires="v">
                <p:oleObj name="Acrobat Document" showAsIcon="1" r:id="rId5" imgW="914410" imgH="771371" progId="Acrobat.Document.2015">
                  <p:embed/>
                </p:oleObj>
              </mc:Choice>
              <mc:Fallback>
                <p:oleObj name="Acrobat Document" showAsIcon="1" r:id="rId5" imgW="914410" imgH="771371" progId="Acrobat.Document.2015">
                  <p:embed/>
                  <p:pic>
                    <p:nvPicPr>
                      <p:cNvPr id="0" name=""/>
                      <p:cNvPicPr/>
                      <p:nvPr/>
                    </p:nvPicPr>
                    <p:blipFill>
                      <a:blip r:embed="rId6"/>
                      <a:stretch>
                        <a:fillRect/>
                      </a:stretch>
                    </p:blipFill>
                    <p:spPr>
                      <a:xfrm>
                        <a:off x="3753582" y="3700461"/>
                        <a:ext cx="1838788" cy="1551477"/>
                      </a:xfrm>
                      <a:prstGeom prst="rect">
                        <a:avLst/>
                      </a:prstGeom>
                    </p:spPr>
                  </p:pic>
                </p:oleObj>
              </mc:Fallback>
            </mc:AlternateContent>
          </a:graphicData>
        </a:graphic>
      </p:graphicFrame>
      <p:graphicFrame>
        <p:nvGraphicFramePr>
          <p:cNvPr id="11" name="Object 10" descr="Embedded File: CV Cover Page Instructions">
            <a:extLst>
              <a:ext uri="{FF2B5EF4-FFF2-40B4-BE49-F238E27FC236}">
                <a16:creationId xmlns:a16="http://schemas.microsoft.com/office/drawing/2014/main" id="{4405B8E5-84AD-C327-9E44-BC5D28E91908}"/>
              </a:ext>
            </a:extLst>
          </p:cNvPr>
          <p:cNvGraphicFramePr>
            <a:graphicFrameLocks noChangeAspect="1"/>
          </p:cNvGraphicFramePr>
          <p:nvPr>
            <p:extLst>
              <p:ext uri="{D42A27DB-BD31-4B8C-83A1-F6EECF244321}">
                <p14:modId xmlns:p14="http://schemas.microsoft.com/office/powerpoint/2010/main" val="2881592796"/>
              </p:ext>
            </p:extLst>
          </p:nvPr>
        </p:nvGraphicFramePr>
        <p:xfrm>
          <a:off x="6599632" y="3700461"/>
          <a:ext cx="1838788" cy="1551477"/>
        </p:xfrm>
        <a:graphic>
          <a:graphicData uri="http://schemas.openxmlformats.org/presentationml/2006/ole">
            <mc:AlternateContent xmlns:mc="http://schemas.openxmlformats.org/markup-compatibility/2006">
              <mc:Choice xmlns:v="urn:schemas-microsoft-com:vml" Requires="v">
                <p:oleObj name="Acrobat Document" showAsIcon="1" r:id="rId7" imgW="914410" imgH="771371" progId="Acrobat.Document.2015">
                  <p:embed/>
                </p:oleObj>
              </mc:Choice>
              <mc:Fallback>
                <p:oleObj name="Acrobat Document" showAsIcon="1" r:id="rId7" imgW="914410" imgH="771371" progId="Acrobat.Document.2015">
                  <p:embed/>
                  <p:pic>
                    <p:nvPicPr>
                      <p:cNvPr id="0" name=""/>
                      <p:cNvPicPr/>
                      <p:nvPr/>
                    </p:nvPicPr>
                    <p:blipFill>
                      <a:blip r:embed="rId8"/>
                      <a:stretch>
                        <a:fillRect/>
                      </a:stretch>
                    </p:blipFill>
                    <p:spPr>
                      <a:xfrm>
                        <a:off x="6599632" y="3700461"/>
                        <a:ext cx="1838788" cy="1551477"/>
                      </a:xfrm>
                      <a:prstGeom prst="rect">
                        <a:avLst/>
                      </a:prstGeom>
                    </p:spPr>
                  </p:pic>
                </p:oleObj>
              </mc:Fallback>
            </mc:AlternateContent>
          </a:graphicData>
        </a:graphic>
      </p:graphicFrame>
      <p:graphicFrame>
        <p:nvGraphicFramePr>
          <p:cNvPr id="12" name="Object 11" descr="Embedded File: Promotion CV Format Instructions">
            <a:extLst>
              <a:ext uri="{FF2B5EF4-FFF2-40B4-BE49-F238E27FC236}">
                <a16:creationId xmlns:a16="http://schemas.microsoft.com/office/drawing/2014/main" id="{20A8DCFC-88EA-E26C-FDA5-A74AB4B223B9}"/>
              </a:ext>
            </a:extLst>
          </p:cNvPr>
          <p:cNvGraphicFramePr>
            <a:graphicFrameLocks noChangeAspect="1"/>
          </p:cNvGraphicFramePr>
          <p:nvPr>
            <p:extLst>
              <p:ext uri="{D42A27DB-BD31-4B8C-83A1-F6EECF244321}">
                <p14:modId xmlns:p14="http://schemas.microsoft.com/office/powerpoint/2010/main" val="3640262373"/>
              </p:ext>
            </p:extLst>
          </p:nvPr>
        </p:nvGraphicFramePr>
        <p:xfrm>
          <a:off x="9048248" y="3654463"/>
          <a:ext cx="2012101" cy="1597475"/>
        </p:xfrm>
        <a:graphic>
          <a:graphicData uri="http://schemas.openxmlformats.org/presentationml/2006/ole">
            <mc:AlternateContent xmlns:mc="http://schemas.openxmlformats.org/markup-compatibility/2006">
              <mc:Choice xmlns:v="urn:schemas-microsoft-com:vml" Requires="v">
                <p:oleObj name="Acrobat Document" showAsIcon="1" r:id="rId9" imgW="914410" imgH="771371" progId="Acrobat.Document.2015">
                  <p:embed/>
                </p:oleObj>
              </mc:Choice>
              <mc:Fallback>
                <p:oleObj name="Acrobat Document" showAsIcon="1" r:id="rId9" imgW="914410" imgH="771371" progId="Acrobat.Document.2015">
                  <p:embed/>
                  <p:pic>
                    <p:nvPicPr>
                      <p:cNvPr id="0" name=""/>
                      <p:cNvPicPr/>
                      <p:nvPr/>
                    </p:nvPicPr>
                    <p:blipFill>
                      <a:blip r:embed="rId10"/>
                      <a:stretch>
                        <a:fillRect/>
                      </a:stretch>
                    </p:blipFill>
                    <p:spPr>
                      <a:xfrm>
                        <a:off x="9048248" y="3654463"/>
                        <a:ext cx="2012101" cy="1597475"/>
                      </a:xfrm>
                      <a:prstGeom prst="rect">
                        <a:avLst/>
                      </a:prstGeom>
                    </p:spPr>
                  </p:pic>
                </p:oleObj>
              </mc:Fallback>
            </mc:AlternateContent>
          </a:graphicData>
        </a:graphic>
      </p:graphicFrame>
    </p:spTree>
    <p:extLst>
      <p:ext uri="{BB962C8B-B14F-4D97-AF65-F5344CB8AC3E}">
        <p14:creationId xmlns:p14="http://schemas.microsoft.com/office/powerpoint/2010/main" val="130408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09600" y="565571"/>
            <a:ext cx="10972800" cy="887356"/>
          </a:xfrm>
        </p:spPr>
        <p:txBody>
          <a:bodyPr>
            <a:normAutofit fontScale="90000"/>
          </a:bodyPr>
          <a:lstStyle/>
          <a:p>
            <a:r>
              <a:rPr lang="en-US" dirty="0"/>
              <a:t>GENERAL APPROACH TO DRAFTING YOUR DOCUMENTS</a:t>
            </a:r>
          </a:p>
        </p:txBody>
      </p:sp>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452927"/>
            <a:ext cx="10972800" cy="4240879"/>
          </a:xfrm>
        </p:spPr>
        <p:txBody>
          <a:bodyPr/>
          <a:lstStyle/>
          <a:p>
            <a:r>
              <a:rPr lang="en-US" dirty="0"/>
              <a:t>How is your work unique? What makes you stand out from other officers?</a:t>
            </a:r>
          </a:p>
          <a:p>
            <a:r>
              <a:rPr lang="en-US" dirty="0"/>
              <a:t>What are the impacts of your actions on the mission of the Public Health Service? </a:t>
            </a:r>
          </a:p>
          <a:p>
            <a:r>
              <a:rPr lang="en-US" dirty="0"/>
              <a:t>How have you demonstrated personal and professional growth as an officer throughout your career? </a:t>
            </a:r>
          </a:p>
          <a:p>
            <a:r>
              <a:rPr lang="en-US" dirty="0"/>
              <a:t>Can officers outside of your agency understand what you do (and why it’s important)?</a:t>
            </a:r>
          </a:p>
        </p:txBody>
      </p:sp>
      <p:pic>
        <p:nvPicPr>
          <p:cNvPr id="11" name="Picture 2">
            <a:extLst>
              <a:ext uri="{FF2B5EF4-FFF2-40B4-BE49-F238E27FC236}">
                <a16:creationId xmlns:a16="http://schemas.microsoft.com/office/drawing/2014/main" id="{8C53E091-D1D9-443A-B487-83BADC21E52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06"/>
          <a:stretch/>
        </p:blipFill>
        <p:spPr bwMode="auto">
          <a:xfrm>
            <a:off x="4216400" y="3429000"/>
            <a:ext cx="37592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A7C021-C8CB-431D-B599-D25E80ED6A61}"/>
              </a:ext>
            </a:extLst>
          </p:cNvPr>
          <p:cNvSpPr>
            <a:spLocks noGrp="1"/>
          </p:cNvSpPr>
          <p:nvPr>
            <p:ph type="title"/>
          </p:nvPr>
        </p:nvSpPr>
        <p:spPr/>
        <p:txBody>
          <a:bodyPr/>
          <a:lstStyle/>
          <a:p>
            <a:r>
              <a:rPr lang="en-US" dirty="0"/>
              <a:t>PRECEPTS and FACTORS</a:t>
            </a:r>
          </a:p>
        </p:txBody>
      </p:sp>
      <p:graphicFrame>
        <p:nvGraphicFramePr>
          <p:cNvPr id="13" name="Diagram 12" descr="percentage weight given to each precept and their factors.">
            <a:extLst>
              <a:ext uri="{FF2B5EF4-FFF2-40B4-BE49-F238E27FC236}">
                <a16:creationId xmlns:a16="http://schemas.microsoft.com/office/drawing/2014/main" id="{9CC510D9-7EC6-4F20-A483-BC59C0A0E6A9}"/>
              </a:ext>
            </a:extLst>
          </p:cNvPr>
          <p:cNvGraphicFramePr/>
          <p:nvPr>
            <p:extLst>
              <p:ext uri="{D42A27DB-BD31-4B8C-83A1-F6EECF244321}">
                <p14:modId xmlns:p14="http://schemas.microsoft.com/office/powerpoint/2010/main" val="4174384203"/>
              </p:ext>
            </p:extLst>
          </p:nvPr>
        </p:nvGraphicFramePr>
        <p:xfrm>
          <a:off x="609601" y="1182029"/>
          <a:ext cx="10972799" cy="482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33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E0E9AC5-CF56-4F3E-BA14-14F7D1376F30}"/>
              </a:ext>
            </a:extLst>
          </p:cNvPr>
          <p:cNvSpPr>
            <a:spLocks noGrp="1"/>
          </p:cNvSpPr>
          <p:nvPr>
            <p:ph idx="1"/>
          </p:nvPr>
        </p:nvSpPr>
        <p:spPr>
          <a:xfrm>
            <a:off x="609600" y="1351723"/>
            <a:ext cx="10972800" cy="4681330"/>
          </a:xfrm>
        </p:spPr>
        <p:txBody>
          <a:bodyPr>
            <a:normAutofit fontScale="47500" lnSpcReduction="20000"/>
          </a:bodyPr>
          <a:lstStyle/>
          <a:p>
            <a:r>
              <a:rPr lang="en-US" sz="4000" dirty="0"/>
              <a:t>COER</a:t>
            </a:r>
          </a:p>
          <a:p>
            <a:pPr lvl="1"/>
            <a:r>
              <a:rPr lang="en-US" sz="3800" dirty="0"/>
              <a:t>Primary focus is the narrative, not the score</a:t>
            </a:r>
          </a:p>
          <a:p>
            <a:r>
              <a:rPr lang="en-US" sz="4000" dirty="0"/>
              <a:t>Reviewing Official’s Statement (ROS)</a:t>
            </a:r>
          </a:p>
          <a:p>
            <a:pPr lvl="1"/>
            <a:r>
              <a:rPr lang="en-US" sz="3800" dirty="0"/>
              <a:t>Progressive leadership qualities, skills, and roles</a:t>
            </a:r>
          </a:p>
          <a:p>
            <a:r>
              <a:rPr lang="en-US" sz="4000" dirty="0"/>
              <a:t>Award History </a:t>
            </a:r>
          </a:p>
          <a:p>
            <a:pPr lvl="1"/>
            <a:r>
              <a:rPr lang="en-US" sz="3800" dirty="0"/>
              <a:t>O3</a:t>
            </a:r>
          </a:p>
          <a:p>
            <a:pPr lvl="2"/>
            <a:r>
              <a:rPr lang="en-US" sz="3600" dirty="0"/>
              <a:t>Citation (or equivalent)</a:t>
            </a:r>
          </a:p>
          <a:p>
            <a:pPr lvl="2"/>
            <a:r>
              <a:rPr lang="en-US" sz="3600" dirty="0"/>
              <a:t>Unit Commendation</a:t>
            </a:r>
          </a:p>
          <a:p>
            <a:pPr lvl="1"/>
            <a:r>
              <a:rPr lang="en-US" sz="3800" dirty="0"/>
              <a:t>O4</a:t>
            </a:r>
          </a:p>
          <a:p>
            <a:pPr lvl="2"/>
            <a:r>
              <a:rPr lang="en-US" sz="3600" dirty="0"/>
              <a:t>Achievement Medal (or equivalent)</a:t>
            </a:r>
          </a:p>
          <a:p>
            <a:pPr lvl="2"/>
            <a:r>
              <a:rPr lang="en-US" sz="3600" dirty="0"/>
              <a:t>Unit Commendation</a:t>
            </a:r>
          </a:p>
          <a:p>
            <a:pPr lvl="1"/>
            <a:r>
              <a:rPr lang="en-US" sz="3800" dirty="0"/>
              <a:t>O5</a:t>
            </a:r>
          </a:p>
          <a:p>
            <a:pPr lvl="2"/>
            <a:r>
              <a:rPr lang="en-US" sz="3600" dirty="0"/>
              <a:t>Commendation Medal (or equivalent)</a:t>
            </a:r>
          </a:p>
          <a:p>
            <a:pPr lvl="2"/>
            <a:r>
              <a:rPr lang="en-US" sz="3600" dirty="0"/>
              <a:t>Unit Commendation</a:t>
            </a:r>
          </a:p>
          <a:p>
            <a:pPr lvl="1"/>
            <a:r>
              <a:rPr lang="en-US" sz="3800" dirty="0"/>
              <a:t>O6</a:t>
            </a:r>
          </a:p>
          <a:p>
            <a:pPr lvl="2"/>
            <a:r>
              <a:rPr lang="en-US" sz="3600" dirty="0"/>
              <a:t>Outstanding Service Medal (or equivalent)</a:t>
            </a:r>
          </a:p>
          <a:p>
            <a:pPr lvl="2"/>
            <a:r>
              <a:rPr lang="en-US" sz="3600" dirty="0"/>
              <a:t>Outstanding Unit Citation</a:t>
            </a:r>
          </a:p>
          <a:p>
            <a:pPr marL="234950" indent="0">
              <a:buNone/>
            </a:pPr>
            <a:endParaRPr lang="en-US" dirty="0"/>
          </a:p>
        </p:txBody>
      </p:sp>
      <p:sp>
        <p:nvSpPr>
          <p:cNvPr id="3" name="Title 2">
            <a:extLst>
              <a:ext uri="{FF2B5EF4-FFF2-40B4-BE49-F238E27FC236}">
                <a16:creationId xmlns:a16="http://schemas.microsoft.com/office/drawing/2014/main" id="{05310DAC-53FB-4D35-90EF-4E643D38A181}"/>
              </a:ext>
            </a:extLst>
          </p:cNvPr>
          <p:cNvSpPr>
            <a:spLocks noGrp="1"/>
          </p:cNvSpPr>
          <p:nvPr>
            <p:ph type="title"/>
          </p:nvPr>
        </p:nvSpPr>
        <p:spPr>
          <a:xfrm>
            <a:off x="622300" y="565571"/>
            <a:ext cx="10972800" cy="887356"/>
          </a:xfrm>
        </p:spPr>
        <p:txBody>
          <a:bodyPr>
            <a:normAutofit/>
          </a:bodyPr>
          <a:lstStyle/>
          <a:p>
            <a:r>
              <a:rPr lang="en-US" dirty="0"/>
              <a:t>Precept 1: Performance 40% </a:t>
            </a:r>
          </a:p>
        </p:txBody>
      </p:sp>
    </p:spTree>
    <p:extLst>
      <p:ext uri="{BB962C8B-B14F-4D97-AF65-F5344CB8AC3E}">
        <p14:creationId xmlns:p14="http://schemas.microsoft.com/office/powerpoint/2010/main" val="139083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ASH Slide Master">
  <a:themeElements>
    <a:clrScheme name="USHPS ">
      <a:dk1>
        <a:srgbClr val="000000"/>
      </a:dk1>
      <a:lt1>
        <a:srgbClr val="FFFFFF"/>
      </a:lt1>
      <a:dk2>
        <a:srgbClr val="BFD4DD"/>
      </a:dk2>
      <a:lt2>
        <a:srgbClr val="F4BA18"/>
      </a:lt2>
      <a:accent1>
        <a:srgbClr val="123342"/>
      </a:accent1>
      <a:accent2>
        <a:srgbClr val="6F8E9C"/>
      </a:accent2>
      <a:accent3>
        <a:srgbClr val="D5C7B7"/>
      </a:accent3>
      <a:accent4>
        <a:srgbClr val="D5212B"/>
      </a:accent4>
      <a:accent5>
        <a:srgbClr val="761312"/>
      </a:accent5>
      <a:accent6>
        <a:srgbClr val="52575F"/>
      </a:accent6>
      <a:hlink>
        <a:srgbClr val="1B3B4D"/>
      </a:hlink>
      <a:folHlink>
        <a:srgbClr val="0F21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1936b99-2ef2-42a9-a045-2fd4e06a88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466B83537DD048AE5BED61B8EDA573" ma:contentTypeVersion="13" ma:contentTypeDescription="Create a new document." ma:contentTypeScope="" ma:versionID="f389844acd036fe45e920074c661a04b">
  <xsd:schema xmlns:xsd="http://www.w3.org/2001/XMLSchema" xmlns:xs="http://www.w3.org/2001/XMLSchema" xmlns:p="http://schemas.microsoft.com/office/2006/metadata/properties" xmlns:ns3="e1936b99-2ef2-42a9-a045-2fd4e06a88b9" xmlns:ns4="981a5714-f6fa-4c91-9c2d-45f575f29595" targetNamespace="http://schemas.microsoft.com/office/2006/metadata/properties" ma:root="true" ma:fieldsID="833bbcb83ecbddb37a7c491fb5c2b610" ns3:_="" ns4:_="">
    <xsd:import namespace="e1936b99-2ef2-42a9-a045-2fd4e06a88b9"/>
    <xsd:import namespace="981a5714-f6fa-4c91-9c2d-45f575f295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36b99-2ef2-42a9-a045-2fd4e06a8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1a5714-f6fa-4c91-9c2d-45f575f295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5F0AC-B884-4CA4-8E00-3F48E82C01F1}">
  <ds:schemaRefs>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981a5714-f6fa-4c91-9c2d-45f575f29595"/>
    <ds:schemaRef ds:uri="e1936b99-2ef2-42a9-a045-2fd4e06a88b9"/>
  </ds:schemaRefs>
</ds:datastoreItem>
</file>

<file path=customXml/itemProps2.xml><?xml version="1.0" encoding="utf-8"?>
<ds:datastoreItem xmlns:ds="http://schemas.openxmlformats.org/officeDocument/2006/customXml" ds:itemID="{ECA383BB-69AB-48E2-8527-0C0CD02DA75B}">
  <ds:schemaRefs>
    <ds:schemaRef ds:uri="http://schemas.microsoft.com/sharepoint/v3/contenttype/forms"/>
  </ds:schemaRefs>
</ds:datastoreItem>
</file>

<file path=customXml/itemProps3.xml><?xml version="1.0" encoding="utf-8"?>
<ds:datastoreItem xmlns:ds="http://schemas.openxmlformats.org/officeDocument/2006/customXml" ds:itemID="{96019B45-CA6F-410F-9B5A-14BAD53F9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36b99-2ef2-42a9-a045-2fd4e06a88b9"/>
    <ds:schemaRef ds:uri="981a5714-f6fa-4c91-9c2d-45f575f29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22557</TotalTime>
  <Words>3417</Words>
  <Application>Microsoft Office PowerPoint</Application>
  <PresentationFormat>Widescreen</PresentationFormat>
  <Paragraphs>416</Paragraphs>
  <Slides>59</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67" baseType="lpstr">
      <vt:lpstr>Arial</vt:lpstr>
      <vt:lpstr>Calibri</vt:lpstr>
      <vt:lpstr>Times New Roman</vt:lpstr>
      <vt:lpstr>Wingdings</vt:lpstr>
      <vt:lpstr>1_OASH Slide Master</vt:lpstr>
      <vt:lpstr>Document</vt:lpstr>
      <vt:lpstr>Acrobat Document</vt:lpstr>
      <vt:lpstr>Microsoft Word Document</vt:lpstr>
      <vt:lpstr>Pharmacist Professional Advisory Committee </vt:lpstr>
      <vt:lpstr>Promotion Preparedness</vt:lpstr>
      <vt:lpstr>Disclaimer</vt:lpstr>
      <vt:lpstr>NEW for PY24 Promotion Cycle</vt:lpstr>
      <vt:lpstr>How do promotion documents work together?</vt:lpstr>
      <vt:lpstr>Helpful Promotion Documents</vt:lpstr>
      <vt:lpstr>GENERAL APPROACH TO DRAFTING YOUR DOCUMENTS</vt:lpstr>
      <vt:lpstr>PRECEPTS and FACTORS</vt:lpstr>
      <vt:lpstr>Precept 1: Performance 40% </vt:lpstr>
      <vt:lpstr>Precept 1: Performance</vt:lpstr>
      <vt:lpstr>Precept 1: Performance ROS</vt:lpstr>
      <vt:lpstr>Precept 1: Performance Awards</vt:lpstr>
      <vt:lpstr>Performance: CCHQ Cover Sheet Guidance</vt:lpstr>
      <vt:lpstr>Pharmacy CV Coversheet Example</vt:lpstr>
      <vt:lpstr>Pharmacy CV Coversheet Example (2)</vt:lpstr>
      <vt:lpstr>Pharmacy CV Coversheet Example (3)</vt:lpstr>
      <vt:lpstr>Precept 2: Education, Training, and Professional Development 20% </vt:lpstr>
      <vt:lpstr>Credentials</vt:lpstr>
      <vt:lpstr>Precept 2: Education, Training, Professional Development</vt:lpstr>
      <vt:lpstr>Continuing Education</vt:lpstr>
      <vt:lpstr>Precept 2: Education, Training, Professional Development Continuing Education</vt:lpstr>
      <vt:lpstr>Public Health Training &amp; Experience </vt:lpstr>
      <vt:lpstr>Precept 2: Education, Training, Professional Development Public Health Training &amp; Experience </vt:lpstr>
      <vt:lpstr>Pharmacy CV Coversheet Example </vt:lpstr>
      <vt:lpstr>Pharmacy CV Coversheet Example (2) </vt:lpstr>
      <vt:lpstr>Pharmacy CV Coversheet Example (3) </vt:lpstr>
      <vt:lpstr>Precept 3: Career Progression and Potential 25% </vt:lpstr>
      <vt:lpstr>Mission Priority  </vt:lpstr>
      <vt:lpstr>Precept 3: Career Progression &amp; Potential</vt:lpstr>
      <vt:lpstr>Precept 3: Career Progression &amp; Potential Mission Priority </vt:lpstr>
      <vt:lpstr>Billet Level</vt:lpstr>
      <vt:lpstr>Assignments </vt:lpstr>
      <vt:lpstr>Assignments and Mobility</vt:lpstr>
      <vt:lpstr>Mobility  </vt:lpstr>
      <vt:lpstr>Collateral Duties </vt:lpstr>
      <vt:lpstr>Pharmacy CV Coversheet Example (4)</vt:lpstr>
      <vt:lpstr>Pharmacy CV Coversheet Example (5)</vt:lpstr>
      <vt:lpstr>Pharmacy CV Coversheet Example (6)</vt:lpstr>
      <vt:lpstr>Precept 4: Professional Contributions and Service to the PHS Commissioned Corps 15% </vt:lpstr>
      <vt:lpstr>Precept 4: Officership</vt:lpstr>
      <vt:lpstr>Honor/Integrity/Duty</vt:lpstr>
      <vt:lpstr>Presentations and Outreach</vt:lpstr>
      <vt:lpstr>Precept 4: Officership Presentations and Outreach </vt:lpstr>
      <vt:lpstr>Commissioned Corps and Professional Contributions O3 </vt:lpstr>
      <vt:lpstr>Commissioned Corps and Professional Contributions O4 </vt:lpstr>
      <vt:lpstr>Commissioned Corps and Professional Contributions O5 </vt:lpstr>
      <vt:lpstr>Commissioned Corps and Professional Contributions O6</vt:lpstr>
      <vt:lpstr>Pharmacy CV Coversheet Example (7)</vt:lpstr>
      <vt:lpstr>Pharmacy CV Coversheet Example (8)</vt:lpstr>
      <vt:lpstr>Pharmacy CV Coversheet Example (9)</vt:lpstr>
      <vt:lpstr>Curriculum Vitae (CV) Coversheet Examples</vt:lpstr>
      <vt:lpstr>Curriculum Vitae (CV) Body Templates &amp; Examples</vt:lpstr>
      <vt:lpstr>Officer Statement</vt:lpstr>
      <vt:lpstr>Officer Statement Example </vt:lpstr>
      <vt:lpstr>PharmPAC Career Development Promotion Preparedness Services</vt:lpstr>
      <vt:lpstr>Additional Promotion Preparedness Resources</vt:lpstr>
      <vt:lpstr>Remember, Promotion is a Marathon…    Not a Sprint</vt:lpstr>
      <vt:lpstr>Promotion Preparedness Program Contacts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Haigwood, Patricia (OS/ASPR/BARDA) (CTR)</dc:creator>
  <cp:lastModifiedBy>Dwight Pierson</cp:lastModifiedBy>
  <cp:revision>492</cp:revision>
  <cp:lastPrinted>2020-02-10T15:49:23Z</cp:lastPrinted>
  <dcterms:created xsi:type="dcterms:W3CDTF">2019-03-20T17:30:43Z</dcterms:created>
  <dcterms:modified xsi:type="dcterms:W3CDTF">2023-09-28T01:18:14Z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0x0101000D466B83537DD048AE5BED61B8EDA573</vt:lpwstr>
  </property>
</Properties>
</file>