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3"/>
  </p:notesMasterIdLst>
  <p:handoutMasterIdLst>
    <p:handoutMasterId r:id="rId34"/>
  </p:handoutMasterIdLst>
  <p:sldIdLst>
    <p:sldId id="256" r:id="rId2"/>
    <p:sldId id="308" r:id="rId3"/>
    <p:sldId id="257" r:id="rId4"/>
    <p:sldId id="303" r:id="rId5"/>
    <p:sldId id="295" r:id="rId6"/>
    <p:sldId id="258" r:id="rId7"/>
    <p:sldId id="268" r:id="rId8"/>
    <p:sldId id="269" r:id="rId9"/>
    <p:sldId id="270" r:id="rId10"/>
    <p:sldId id="271" r:id="rId11"/>
    <p:sldId id="272" r:id="rId12"/>
    <p:sldId id="273" r:id="rId13"/>
    <p:sldId id="298" r:id="rId14"/>
    <p:sldId id="286" r:id="rId15"/>
    <p:sldId id="280" r:id="rId16"/>
    <p:sldId id="281" r:id="rId17"/>
    <p:sldId id="305" r:id="rId18"/>
    <p:sldId id="306" r:id="rId19"/>
    <p:sldId id="259" r:id="rId20"/>
    <p:sldId id="299" r:id="rId21"/>
    <p:sldId id="302" r:id="rId22"/>
    <p:sldId id="264" r:id="rId23"/>
    <p:sldId id="301" r:id="rId24"/>
    <p:sldId id="294" r:id="rId25"/>
    <p:sldId id="304" r:id="rId26"/>
    <p:sldId id="310" r:id="rId27"/>
    <p:sldId id="311" r:id="rId28"/>
    <p:sldId id="318" r:id="rId29"/>
    <p:sldId id="309" r:id="rId30"/>
    <p:sldId id="307" r:id="rId31"/>
    <p:sldId id="293" r:id="rId32"/>
  </p:sldIdLst>
  <p:sldSz cx="9144000" cy="6858000" type="screen4x3"/>
  <p:notesSz cx="68580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00FF"/>
    <a:srgbClr val="FFFF66"/>
    <a:srgbClr val="FFCC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28" autoAdjust="0"/>
    <p:restoredTop sz="91667" autoAdjust="0"/>
  </p:normalViewPr>
  <p:slideViewPr>
    <p:cSldViewPr>
      <p:cViewPr>
        <p:scale>
          <a:sx n="72" d="100"/>
          <a:sy n="72" d="100"/>
        </p:scale>
        <p:origin x="-1338"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1734" y="-8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1" y="0"/>
            <a:ext cx="2971800" cy="464820"/>
          </a:xfrm>
          <a:prstGeom prst="rect">
            <a:avLst/>
          </a:prstGeom>
          <a:noFill/>
          <a:ln w="12700">
            <a:noFill/>
            <a:miter lim="800000"/>
            <a:headEnd type="none" w="sm" len="sm"/>
            <a:tailEnd type="none" w="sm" len="sm"/>
          </a:ln>
          <a:effectLst/>
        </p:spPr>
        <p:txBody>
          <a:bodyPr vert="horz" wrap="square" lIns="92446" tIns="46223" rIns="92446" bIns="46223" numCol="1" anchor="t" anchorCtr="0" compatLnSpc="1">
            <a:prstTxWarp prst="textNoShape">
              <a:avLst/>
            </a:prstTxWarp>
          </a:bodyPr>
          <a:lstStyle>
            <a:lvl1pPr eaLnBrk="0" hangingPunct="0">
              <a:defRPr sz="1800" smtClean="0"/>
            </a:lvl1pPr>
          </a:lstStyle>
          <a:p>
            <a:pPr>
              <a:defRPr/>
            </a:pPr>
            <a:r>
              <a:rPr lang="en-US"/>
              <a:t>   PHARMACY IN THE BOP</a:t>
            </a:r>
          </a:p>
        </p:txBody>
      </p:sp>
      <p:sp>
        <p:nvSpPr>
          <p:cNvPr id="15363" name="Rectangle 3"/>
          <p:cNvSpPr>
            <a:spLocks noGrp="1" noChangeArrowheads="1"/>
          </p:cNvSpPr>
          <p:nvPr>
            <p:ph type="dt" sz="quarter" idx="1"/>
          </p:nvPr>
        </p:nvSpPr>
        <p:spPr bwMode="auto">
          <a:xfrm>
            <a:off x="3886200" y="0"/>
            <a:ext cx="2971800" cy="464820"/>
          </a:xfrm>
          <a:prstGeom prst="rect">
            <a:avLst/>
          </a:prstGeom>
          <a:noFill/>
          <a:ln w="12700">
            <a:noFill/>
            <a:miter lim="800000"/>
            <a:headEnd type="none" w="sm" len="sm"/>
            <a:tailEnd type="none" w="sm" len="sm"/>
          </a:ln>
          <a:effectLst/>
        </p:spPr>
        <p:txBody>
          <a:bodyPr vert="horz" wrap="square" lIns="92446" tIns="46223" rIns="92446" bIns="46223" numCol="1" anchor="t" anchorCtr="0" compatLnSpc="1">
            <a:prstTxWarp prst="textNoShape">
              <a:avLst/>
            </a:prstTxWarp>
          </a:bodyPr>
          <a:lstStyle>
            <a:lvl1pPr algn="r" eaLnBrk="0" hangingPunct="0">
              <a:defRPr sz="1200" smtClean="0"/>
            </a:lvl1pPr>
          </a:lstStyle>
          <a:p>
            <a:pPr>
              <a:defRPr/>
            </a:pPr>
            <a:fld id="{69425ACC-3872-44B5-96DB-2E63B970EAFC}" type="datetime1">
              <a:rPr lang="en-US" smtClean="0"/>
              <a:t>5/4/2014</a:t>
            </a:fld>
            <a:endParaRPr lang="en-US"/>
          </a:p>
        </p:txBody>
      </p:sp>
      <p:sp>
        <p:nvSpPr>
          <p:cNvPr id="15364" name="Rectangle 4"/>
          <p:cNvSpPr>
            <a:spLocks noGrp="1" noChangeArrowheads="1"/>
          </p:cNvSpPr>
          <p:nvPr>
            <p:ph type="ftr" sz="quarter" idx="2"/>
          </p:nvPr>
        </p:nvSpPr>
        <p:spPr bwMode="auto">
          <a:xfrm>
            <a:off x="1" y="8831580"/>
            <a:ext cx="2971800" cy="464820"/>
          </a:xfrm>
          <a:prstGeom prst="rect">
            <a:avLst/>
          </a:prstGeom>
          <a:noFill/>
          <a:ln w="12700">
            <a:noFill/>
            <a:miter lim="800000"/>
            <a:headEnd type="none" w="sm" len="sm"/>
            <a:tailEnd type="none" w="sm" len="sm"/>
          </a:ln>
          <a:effectLst/>
        </p:spPr>
        <p:txBody>
          <a:bodyPr vert="horz" wrap="square" lIns="92446" tIns="46223" rIns="92446" bIns="46223" numCol="1" anchor="b" anchorCtr="0" compatLnSpc="1">
            <a:prstTxWarp prst="textNoShape">
              <a:avLst/>
            </a:prstTxWarp>
          </a:bodyPr>
          <a:lstStyle>
            <a:lvl1pPr eaLnBrk="0" hangingPunct="0">
              <a:defRPr sz="1200" smtClean="0"/>
            </a:lvl1pPr>
          </a:lstStyle>
          <a:p>
            <a:pPr>
              <a:defRPr/>
            </a:pPr>
            <a:endParaRPr lang="en-US"/>
          </a:p>
        </p:txBody>
      </p:sp>
      <p:sp>
        <p:nvSpPr>
          <p:cNvPr id="15365" name="Rectangle 5"/>
          <p:cNvSpPr>
            <a:spLocks noGrp="1" noChangeArrowheads="1"/>
          </p:cNvSpPr>
          <p:nvPr>
            <p:ph type="sldNum" sz="quarter" idx="3"/>
          </p:nvPr>
        </p:nvSpPr>
        <p:spPr bwMode="auto">
          <a:xfrm>
            <a:off x="3886200" y="8831580"/>
            <a:ext cx="2971800" cy="464820"/>
          </a:xfrm>
          <a:prstGeom prst="rect">
            <a:avLst/>
          </a:prstGeom>
          <a:noFill/>
          <a:ln w="12700">
            <a:noFill/>
            <a:miter lim="800000"/>
            <a:headEnd type="none" w="sm" len="sm"/>
            <a:tailEnd type="none" w="sm" len="sm"/>
          </a:ln>
          <a:effectLst/>
        </p:spPr>
        <p:txBody>
          <a:bodyPr vert="horz" wrap="square" lIns="92446" tIns="46223" rIns="92446" bIns="46223" numCol="1" anchor="b" anchorCtr="0" compatLnSpc="1">
            <a:prstTxWarp prst="textNoShape">
              <a:avLst/>
            </a:prstTxWarp>
          </a:bodyPr>
          <a:lstStyle>
            <a:lvl1pPr algn="r" eaLnBrk="0" hangingPunct="0">
              <a:defRPr sz="1200" smtClean="0"/>
            </a:lvl1pPr>
          </a:lstStyle>
          <a:p>
            <a:pPr>
              <a:defRPr/>
            </a:pPr>
            <a:fld id="{94AEF81C-7831-49CD-9085-8A8B2AC3E069}" type="slidenum">
              <a:rPr lang="en-US"/>
              <a:pPr>
                <a:defRPr/>
              </a:pPr>
              <a:t>‹#›</a:t>
            </a:fld>
            <a:endParaRPr lang="en-US"/>
          </a:p>
        </p:txBody>
      </p:sp>
    </p:spTree>
    <p:extLst>
      <p:ext uri="{BB962C8B-B14F-4D97-AF65-F5344CB8AC3E}">
        <p14:creationId xmlns:p14="http://schemas.microsoft.com/office/powerpoint/2010/main" val="258432457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1" y="0"/>
            <a:ext cx="2971800" cy="464820"/>
          </a:xfrm>
          <a:prstGeom prst="rect">
            <a:avLst/>
          </a:prstGeom>
          <a:noFill/>
          <a:ln w="12700">
            <a:noFill/>
            <a:miter lim="800000"/>
            <a:headEnd type="none" w="sm" len="sm"/>
            <a:tailEnd type="none" w="sm" len="sm"/>
          </a:ln>
          <a:effectLst/>
        </p:spPr>
        <p:txBody>
          <a:bodyPr vert="horz" wrap="square" lIns="92446" tIns="46223" rIns="92446" bIns="46223" numCol="1" anchor="t" anchorCtr="0" compatLnSpc="1">
            <a:prstTxWarp prst="textNoShape">
              <a:avLst/>
            </a:prstTxWarp>
          </a:bodyPr>
          <a:lstStyle>
            <a:lvl1pPr eaLnBrk="0" hangingPunct="0">
              <a:defRPr sz="1200" smtClean="0"/>
            </a:lvl1pPr>
          </a:lstStyle>
          <a:p>
            <a:pPr>
              <a:defRPr/>
            </a:pPr>
            <a:endParaRPr lang="en-US"/>
          </a:p>
        </p:txBody>
      </p:sp>
      <p:sp>
        <p:nvSpPr>
          <p:cNvPr id="17411" name="Rectangle 3"/>
          <p:cNvSpPr>
            <a:spLocks noGrp="1" noChangeArrowheads="1"/>
          </p:cNvSpPr>
          <p:nvPr>
            <p:ph type="dt" idx="1"/>
          </p:nvPr>
        </p:nvSpPr>
        <p:spPr bwMode="auto">
          <a:xfrm>
            <a:off x="3886200" y="0"/>
            <a:ext cx="2971800" cy="464820"/>
          </a:xfrm>
          <a:prstGeom prst="rect">
            <a:avLst/>
          </a:prstGeom>
          <a:noFill/>
          <a:ln w="12700">
            <a:noFill/>
            <a:miter lim="800000"/>
            <a:headEnd type="none" w="sm" len="sm"/>
            <a:tailEnd type="none" w="sm" len="sm"/>
          </a:ln>
          <a:effectLst/>
        </p:spPr>
        <p:txBody>
          <a:bodyPr vert="horz" wrap="square" lIns="92446" tIns="46223" rIns="92446" bIns="46223" numCol="1" anchor="t" anchorCtr="0" compatLnSpc="1">
            <a:prstTxWarp prst="textNoShape">
              <a:avLst/>
            </a:prstTxWarp>
          </a:bodyPr>
          <a:lstStyle>
            <a:lvl1pPr algn="r" eaLnBrk="0" hangingPunct="0">
              <a:defRPr sz="1200" smtClean="0"/>
            </a:lvl1pPr>
          </a:lstStyle>
          <a:p>
            <a:pPr>
              <a:defRPr/>
            </a:pPr>
            <a:fld id="{07B9C39B-BC37-4D09-979B-30CA29C4D489}" type="datetime1">
              <a:rPr lang="en-US" smtClean="0"/>
              <a:t>5/4/2014</a:t>
            </a:fld>
            <a:endParaRPr lang="en-US"/>
          </a:p>
        </p:txBody>
      </p:sp>
      <p:sp>
        <p:nvSpPr>
          <p:cNvPr id="39940" name="Rectangle 4"/>
          <p:cNvSpPr>
            <a:spLocks noGrp="1" noRot="1" noChangeAspect="1" noChangeArrowheads="1" noTextEdit="1"/>
          </p:cNvSpPr>
          <p:nvPr>
            <p:ph type="sldImg" idx="2"/>
          </p:nvPr>
        </p:nvSpPr>
        <p:spPr bwMode="auto">
          <a:xfrm>
            <a:off x="1106488" y="696913"/>
            <a:ext cx="4646612" cy="348615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914400" y="4415790"/>
            <a:ext cx="5029200" cy="4183380"/>
          </a:xfrm>
          <a:prstGeom prst="rect">
            <a:avLst/>
          </a:prstGeom>
          <a:noFill/>
          <a:ln w="12700">
            <a:noFill/>
            <a:miter lim="800000"/>
            <a:headEnd type="none" w="sm" len="sm"/>
            <a:tailEnd type="none" w="sm" len="sm"/>
          </a:ln>
          <a:effectLst/>
        </p:spPr>
        <p:txBody>
          <a:bodyPr vert="horz" wrap="square" lIns="92446" tIns="46223" rIns="92446" bIns="462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1" y="8831580"/>
            <a:ext cx="2971800" cy="464820"/>
          </a:xfrm>
          <a:prstGeom prst="rect">
            <a:avLst/>
          </a:prstGeom>
          <a:noFill/>
          <a:ln w="12700">
            <a:noFill/>
            <a:miter lim="800000"/>
            <a:headEnd type="none" w="sm" len="sm"/>
            <a:tailEnd type="none" w="sm" len="sm"/>
          </a:ln>
          <a:effectLst/>
        </p:spPr>
        <p:txBody>
          <a:bodyPr vert="horz" wrap="square" lIns="92446" tIns="46223" rIns="92446" bIns="46223" numCol="1" anchor="b" anchorCtr="0" compatLnSpc="1">
            <a:prstTxWarp prst="textNoShape">
              <a:avLst/>
            </a:prstTxWarp>
          </a:bodyPr>
          <a:lstStyle>
            <a:lvl1pPr eaLnBrk="0" hangingPunct="0">
              <a:defRPr sz="1200" smtClean="0"/>
            </a:lvl1pPr>
          </a:lstStyle>
          <a:p>
            <a:pPr>
              <a:defRPr/>
            </a:pPr>
            <a:endParaRPr lang="en-US"/>
          </a:p>
        </p:txBody>
      </p:sp>
      <p:sp>
        <p:nvSpPr>
          <p:cNvPr id="17415" name="Rectangle 7"/>
          <p:cNvSpPr>
            <a:spLocks noGrp="1" noChangeArrowheads="1"/>
          </p:cNvSpPr>
          <p:nvPr>
            <p:ph type="sldNum" sz="quarter" idx="5"/>
          </p:nvPr>
        </p:nvSpPr>
        <p:spPr bwMode="auto">
          <a:xfrm>
            <a:off x="3886200" y="8831580"/>
            <a:ext cx="2971800" cy="464820"/>
          </a:xfrm>
          <a:prstGeom prst="rect">
            <a:avLst/>
          </a:prstGeom>
          <a:noFill/>
          <a:ln w="12700">
            <a:noFill/>
            <a:miter lim="800000"/>
            <a:headEnd type="none" w="sm" len="sm"/>
            <a:tailEnd type="none" w="sm" len="sm"/>
          </a:ln>
          <a:effectLst/>
        </p:spPr>
        <p:txBody>
          <a:bodyPr vert="horz" wrap="square" lIns="92446" tIns="46223" rIns="92446" bIns="46223" numCol="1" anchor="b" anchorCtr="0" compatLnSpc="1">
            <a:prstTxWarp prst="textNoShape">
              <a:avLst/>
            </a:prstTxWarp>
          </a:bodyPr>
          <a:lstStyle>
            <a:lvl1pPr algn="r" eaLnBrk="0" hangingPunct="0">
              <a:defRPr sz="1200" smtClean="0"/>
            </a:lvl1pPr>
          </a:lstStyle>
          <a:p>
            <a:pPr>
              <a:defRPr/>
            </a:pPr>
            <a:fld id="{59D16B55-80ED-4CD0-9C12-A343659A1300}" type="slidenum">
              <a:rPr lang="en-US"/>
              <a:pPr>
                <a:defRPr/>
              </a:pPr>
              <a:t>‹#›</a:t>
            </a:fld>
            <a:endParaRPr lang="en-US"/>
          </a:p>
        </p:txBody>
      </p:sp>
    </p:spTree>
    <p:extLst>
      <p:ext uri="{BB962C8B-B14F-4D97-AF65-F5344CB8AC3E}">
        <p14:creationId xmlns:p14="http://schemas.microsoft.com/office/powerpoint/2010/main" val="2714778745"/>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9D16B55-80ED-4CD0-9C12-A343659A1300}" type="slidenum">
              <a:rPr lang="en-US" smtClean="0"/>
              <a:pPr>
                <a:defRPr/>
              </a:pPr>
              <a:t>1</a:t>
            </a:fld>
            <a:endParaRPr lang="en-US"/>
          </a:p>
        </p:txBody>
      </p:sp>
      <p:sp>
        <p:nvSpPr>
          <p:cNvPr id="5" name="Date Placeholder 4"/>
          <p:cNvSpPr>
            <a:spLocks noGrp="1"/>
          </p:cNvSpPr>
          <p:nvPr>
            <p:ph type="dt" idx="11"/>
          </p:nvPr>
        </p:nvSpPr>
        <p:spPr/>
        <p:txBody>
          <a:bodyPr/>
          <a:lstStyle/>
          <a:p>
            <a:pPr>
              <a:defRPr/>
            </a:pPr>
            <a:fld id="{EB1A3563-13B7-4421-9AC8-EEF4C181CB6E}" type="datetime1">
              <a:rPr lang="en-US" smtClean="0"/>
              <a:t>5/4/2014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07B9C39B-BC37-4D09-979B-30CA29C4D489}" type="datetime1">
              <a:rPr lang="en-US" smtClean="0"/>
              <a:t>5/4/2014</a:t>
            </a:fld>
            <a:endParaRPr lang="en-US"/>
          </a:p>
        </p:txBody>
      </p:sp>
      <p:sp>
        <p:nvSpPr>
          <p:cNvPr id="5" name="Slide Number Placeholder 4"/>
          <p:cNvSpPr>
            <a:spLocks noGrp="1"/>
          </p:cNvSpPr>
          <p:nvPr>
            <p:ph type="sldNum" sz="quarter" idx="11"/>
          </p:nvPr>
        </p:nvSpPr>
        <p:spPr/>
        <p:txBody>
          <a:bodyPr/>
          <a:lstStyle/>
          <a:p>
            <a:pPr>
              <a:defRPr/>
            </a:pPr>
            <a:fld id="{59D16B55-80ED-4CD0-9C12-A343659A1300}" type="slidenum">
              <a:rPr lang="en-US" smtClean="0"/>
              <a:pPr>
                <a:defRPr/>
              </a:pPr>
              <a:t>10</a:t>
            </a:fld>
            <a:endParaRPr lang="en-US"/>
          </a:p>
        </p:txBody>
      </p:sp>
    </p:spTree>
    <p:extLst>
      <p:ext uri="{BB962C8B-B14F-4D97-AF65-F5344CB8AC3E}">
        <p14:creationId xmlns:p14="http://schemas.microsoft.com/office/powerpoint/2010/main" val="3996852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07B9C39B-BC37-4D09-979B-30CA29C4D489}" type="datetime1">
              <a:rPr lang="en-US" smtClean="0"/>
              <a:t>5/4/2014</a:t>
            </a:fld>
            <a:endParaRPr lang="en-US"/>
          </a:p>
        </p:txBody>
      </p:sp>
      <p:sp>
        <p:nvSpPr>
          <p:cNvPr id="5" name="Slide Number Placeholder 4"/>
          <p:cNvSpPr>
            <a:spLocks noGrp="1"/>
          </p:cNvSpPr>
          <p:nvPr>
            <p:ph type="sldNum" sz="quarter" idx="11"/>
          </p:nvPr>
        </p:nvSpPr>
        <p:spPr/>
        <p:txBody>
          <a:bodyPr/>
          <a:lstStyle/>
          <a:p>
            <a:pPr>
              <a:defRPr/>
            </a:pPr>
            <a:fld id="{59D16B55-80ED-4CD0-9C12-A343659A1300}" type="slidenum">
              <a:rPr lang="en-US" smtClean="0"/>
              <a:pPr>
                <a:defRPr/>
              </a:pPr>
              <a:t>11</a:t>
            </a:fld>
            <a:endParaRPr lang="en-US"/>
          </a:p>
        </p:txBody>
      </p:sp>
    </p:spTree>
    <p:extLst>
      <p:ext uri="{BB962C8B-B14F-4D97-AF65-F5344CB8AC3E}">
        <p14:creationId xmlns:p14="http://schemas.microsoft.com/office/powerpoint/2010/main" val="2092949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07B9C39B-BC37-4D09-979B-30CA29C4D489}" type="datetime1">
              <a:rPr lang="en-US" smtClean="0"/>
              <a:t>5/4/2014</a:t>
            </a:fld>
            <a:endParaRPr lang="en-US"/>
          </a:p>
        </p:txBody>
      </p:sp>
      <p:sp>
        <p:nvSpPr>
          <p:cNvPr id="5" name="Slide Number Placeholder 4"/>
          <p:cNvSpPr>
            <a:spLocks noGrp="1"/>
          </p:cNvSpPr>
          <p:nvPr>
            <p:ph type="sldNum" sz="quarter" idx="11"/>
          </p:nvPr>
        </p:nvSpPr>
        <p:spPr/>
        <p:txBody>
          <a:bodyPr/>
          <a:lstStyle/>
          <a:p>
            <a:pPr>
              <a:defRPr/>
            </a:pPr>
            <a:fld id="{59D16B55-80ED-4CD0-9C12-A343659A1300}" type="slidenum">
              <a:rPr lang="en-US" smtClean="0"/>
              <a:pPr>
                <a:defRPr/>
              </a:pPr>
              <a:t>12</a:t>
            </a:fld>
            <a:endParaRPr lang="en-US"/>
          </a:p>
        </p:txBody>
      </p:sp>
    </p:spTree>
    <p:extLst>
      <p:ext uri="{BB962C8B-B14F-4D97-AF65-F5344CB8AC3E}">
        <p14:creationId xmlns:p14="http://schemas.microsoft.com/office/powerpoint/2010/main" val="1593040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07B9C39B-BC37-4D09-979B-30CA29C4D489}" type="datetime1">
              <a:rPr lang="en-US" smtClean="0"/>
              <a:t>5/4/2014</a:t>
            </a:fld>
            <a:endParaRPr lang="en-US"/>
          </a:p>
        </p:txBody>
      </p:sp>
      <p:sp>
        <p:nvSpPr>
          <p:cNvPr id="5" name="Slide Number Placeholder 4"/>
          <p:cNvSpPr>
            <a:spLocks noGrp="1"/>
          </p:cNvSpPr>
          <p:nvPr>
            <p:ph type="sldNum" sz="quarter" idx="11"/>
          </p:nvPr>
        </p:nvSpPr>
        <p:spPr/>
        <p:txBody>
          <a:bodyPr/>
          <a:lstStyle/>
          <a:p>
            <a:pPr>
              <a:defRPr/>
            </a:pPr>
            <a:fld id="{59D16B55-80ED-4CD0-9C12-A343659A1300}" type="slidenum">
              <a:rPr lang="en-US" smtClean="0"/>
              <a:pPr>
                <a:defRPr/>
              </a:pPr>
              <a:t>13</a:t>
            </a:fld>
            <a:endParaRPr lang="en-US"/>
          </a:p>
        </p:txBody>
      </p:sp>
    </p:spTree>
    <p:extLst>
      <p:ext uri="{BB962C8B-B14F-4D97-AF65-F5344CB8AC3E}">
        <p14:creationId xmlns:p14="http://schemas.microsoft.com/office/powerpoint/2010/main" val="715335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96A37990-9562-45AA-9465-2BEFF2BA4C23}" type="datetime1">
              <a:rPr lang="en-US" smtClean="0"/>
              <a:t>5/4/2014</a:t>
            </a:fld>
            <a:endParaRPr lang="en-US"/>
          </a:p>
        </p:txBody>
      </p:sp>
      <p:sp>
        <p:nvSpPr>
          <p:cNvPr id="5" name="Slide Number Placeholder 4"/>
          <p:cNvSpPr>
            <a:spLocks noGrp="1"/>
          </p:cNvSpPr>
          <p:nvPr>
            <p:ph type="sldNum" sz="quarter" idx="11"/>
          </p:nvPr>
        </p:nvSpPr>
        <p:spPr/>
        <p:txBody>
          <a:bodyPr/>
          <a:lstStyle/>
          <a:p>
            <a:pPr>
              <a:defRPr/>
            </a:pPr>
            <a:fld id="{59D16B55-80ED-4CD0-9C12-A343659A1300}" type="slidenum">
              <a:rPr lang="en-US" smtClean="0"/>
              <a:pPr>
                <a:defRPr/>
              </a:pPr>
              <a:t>14</a:t>
            </a:fld>
            <a:endParaRPr lang="en-US"/>
          </a:p>
        </p:txBody>
      </p:sp>
    </p:spTree>
    <p:extLst>
      <p:ext uri="{BB962C8B-B14F-4D97-AF65-F5344CB8AC3E}">
        <p14:creationId xmlns:p14="http://schemas.microsoft.com/office/powerpoint/2010/main" val="130708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07B9C39B-BC37-4D09-979B-30CA29C4D489}" type="datetime1">
              <a:rPr lang="en-US" smtClean="0"/>
              <a:t>5/4/2014</a:t>
            </a:fld>
            <a:endParaRPr lang="en-US"/>
          </a:p>
        </p:txBody>
      </p:sp>
      <p:sp>
        <p:nvSpPr>
          <p:cNvPr id="5" name="Slide Number Placeholder 4"/>
          <p:cNvSpPr>
            <a:spLocks noGrp="1"/>
          </p:cNvSpPr>
          <p:nvPr>
            <p:ph type="sldNum" sz="quarter" idx="11"/>
          </p:nvPr>
        </p:nvSpPr>
        <p:spPr/>
        <p:txBody>
          <a:bodyPr/>
          <a:lstStyle/>
          <a:p>
            <a:pPr>
              <a:defRPr/>
            </a:pPr>
            <a:fld id="{59D16B55-80ED-4CD0-9C12-A343659A1300}" type="slidenum">
              <a:rPr lang="en-US" smtClean="0"/>
              <a:pPr>
                <a:defRPr/>
              </a:pPr>
              <a:t>15</a:t>
            </a:fld>
            <a:endParaRPr lang="en-US"/>
          </a:p>
        </p:txBody>
      </p:sp>
    </p:spTree>
    <p:extLst>
      <p:ext uri="{BB962C8B-B14F-4D97-AF65-F5344CB8AC3E}">
        <p14:creationId xmlns:p14="http://schemas.microsoft.com/office/powerpoint/2010/main" val="1807558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07B9C39B-BC37-4D09-979B-30CA29C4D489}" type="datetime1">
              <a:rPr lang="en-US" smtClean="0"/>
              <a:t>5/4/2014</a:t>
            </a:fld>
            <a:endParaRPr lang="en-US"/>
          </a:p>
        </p:txBody>
      </p:sp>
      <p:sp>
        <p:nvSpPr>
          <p:cNvPr id="5" name="Slide Number Placeholder 4"/>
          <p:cNvSpPr>
            <a:spLocks noGrp="1"/>
          </p:cNvSpPr>
          <p:nvPr>
            <p:ph type="sldNum" sz="quarter" idx="11"/>
          </p:nvPr>
        </p:nvSpPr>
        <p:spPr/>
        <p:txBody>
          <a:bodyPr/>
          <a:lstStyle/>
          <a:p>
            <a:pPr>
              <a:defRPr/>
            </a:pPr>
            <a:fld id="{59D16B55-80ED-4CD0-9C12-A343659A1300}" type="slidenum">
              <a:rPr lang="en-US" smtClean="0"/>
              <a:pPr>
                <a:defRPr/>
              </a:pPr>
              <a:t>16</a:t>
            </a:fld>
            <a:endParaRPr lang="en-US"/>
          </a:p>
        </p:txBody>
      </p:sp>
    </p:spTree>
    <p:extLst>
      <p:ext uri="{BB962C8B-B14F-4D97-AF65-F5344CB8AC3E}">
        <p14:creationId xmlns:p14="http://schemas.microsoft.com/office/powerpoint/2010/main" val="1077937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07B9C39B-BC37-4D09-979B-30CA29C4D489}" type="datetime1">
              <a:rPr lang="en-US" smtClean="0"/>
              <a:t>5/4/2014</a:t>
            </a:fld>
            <a:endParaRPr lang="en-US"/>
          </a:p>
        </p:txBody>
      </p:sp>
      <p:sp>
        <p:nvSpPr>
          <p:cNvPr id="5" name="Slide Number Placeholder 4"/>
          <p:cNvSpPr>
            <a:spLocks noGrp="1"/>
          </p:cNvSpPr>
          <p:nvPr>
            <p:ph type="sldNum" sz="quarter" idx="11"/>
          </p:nvPr>
        </p:nvSpPr>
        <p:spPr/>
        <p:txBody>
          <a:bodyPr/>
          <a:lstStyle/>
          <a:p>
            <a:pPr>
              <a:defRPr/>
            </a:pPr>
            <a:fld id="{59D16B55-80ED-4CD0-9C12-A343659A1300}" type="slidenum">
              <a:rPr lang="en-US" smtClean="0"/>
              <a:pPr>
                <a:defRPr/>
              </a:pPr>
              <a:t>17</a:t>
            </a:fld>
            <a:endParaRPr lang="en-US"/>
          </a:p>
        </p:txBody>
      </p:sp>
    </p:spTree>
    <p:extLst>
      <p:ext uri="{BB962C8B-B14F-4D97-AF65-F5344CB8AC3E}">
        <p14:creationId xmlns:p14="http://schemas.microsoft.com/office/powerpoint/2010/main" val="2940790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07B9C39B-BC37-4D09-979B-30CA29C4D489}" type="datetime1">
              <a:rPr lang="en-US" smtClean="0"/>
              <a:t>5/4/2014</a:t>
            </a:fld>
            <a:endParaRPr lang="en-US"/>
          </a:p>
        </p:txBody>
      </p:sp>
      <p:sp>
        <p:nvSpPr>
          <p:cNvPr id="5" name="Slide Number Placeholder 4"/>
          <p:cNvSpPr>
            <a:spLocks noGrp="1"/>
          </p:cNvSpPr>
          <p:nvPr>
            <p:ph type="sldNum" sz="quarter" idx="11"/>
          </p:nvPr>
        </p:nvSpPr>
        <p:spPr/>
        <p:txBody>
          <a:bodyPr/>
          <a:lstStyle/>
          <a:p>
            <a:pPr>
              <a:defRPr/>
            </a:pPr>
            <a:fld id="{59D16B55-80ED-4CD0-9C12-A343659A1300}" type="slidenum">
              <a:rPr lang="en-US" smtClean="0"/>
              <a:pPr>
                <a:defRPr/>
              </a:pPr>
              <a:t>18</a:t>
            </a:fld>
            <a:endParaRPr lang="en-US"/>
          </a:p>
        </p:txBody>
      </p:sp>
    </p:spTree>
    <p:extLst>
      <p:ext uri="{BB962C8B-B14F-4D97-AF65-F5344CB8AC3E}">
        <p14:creationId xmlns:p14="http://schemas.microsoft.com/office/powerpoint/2010/main" val="1125390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07B9C39B-BC37-4D09-979B-30CA29C4D489}" type="datetime1">
              <a:rPr lang="en-US" smtClean="0"/>
              <a:t>5/4/2014</a:t>
            </a:fld>
            <a:endParaRPr lang="en-US"/>
          </a:p>
        </p:txBody>
      </p:sp>
      <p:sp>
        <p:nvSpPr>
          <p:cNvPr id="5" name="Slide Number Placeholder 4"/>
          <p:cNvSpPr>
            <a:spLocks noGrp="1"/>
          </p:cNvSpPr>
          <p:nvPr>
            <p:ph type="sldNum" sz="quarter" idx="11"/>
          </p:nvPr>
        </p:nvSpPr>
        <p:spPr/>
        <p:txBody>
          <a:bodyPr/>
          <a:lstStyle/>
          <a:p>
            <a:pPr>
              <a:defRPr/>
            </a:pPr>
            <a:fld id="{59D16B55-80ED-4CD0-9C12-A343659A1300}" type="slidenum">
              <a:rPr lang="en-US" smtClean="0"/>
              <a:pPr>
                <a:defRPr/>
              </a:pPr>
              <a:t>19</a:t>
            </a:fld>
            <a:endParaRPr lang="en-US"/>
          </a:p>
        </p:txBody>
      </p:sp>
    </p:spTree>
    <p:extLst>
      <p:ext uri="{BB962C8B-B14F-4D97-AF65-F5344CB8AC3E}">
        <p14:creationId xmlns:p14="http://schemas.microsoft.com/office/powerpoint/2010/main" val="3038030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Correctional Medicine – the ultimate Gated Community!</a:t>
            </a:r>
            <a:endParaRPr lang="en-US" dirty="0"/>
          </a:p>
        </p:txBody>
      </p:sp>
      <p:sp>
        <p:nvSpPr>
          <p:cNvPr id="4" name="Date Placeholder 3"/>
          <p:cNvSpPr>
            <a:spLocks noGrp="1"/>
          </p:cNvSpPr>
          <p:nvPr>
            <p:ph type="dt" idx="10"/>
          </p:nvPr>
        </p:nvSpPr>
        <p:spPr/>
        <p:txBody>
          <a:bodyPr/>
          <a:lstStyle/>
          <a:p>
            <a:pPr>
              <a:defRPr/>
            </a:pPr>
            <a:fld id="{07B9C39B-BC37-4D09-979B-30CA29C4D489}" type="datetime1">
              <a:rPr lang="en-US" smtClean="0"/>
              <a:t>5/4/2014</a:t>
            </a:fld>
            <a:endParaRPr lang="en-US"/>
          </a:p>
        </p:txBody>
      </p:sp>
      <p:sp>
        <p:nvSpPr>
          <p:cNvPr id="5" name="Slide Number Placeholder 4"/>
          <p:cNvSpPr>
            <a:spLocks noGrp="1"/>
          </p:cNvSpPr>
          <p:nvPr>
            <p:ph type="sldNum" sz="quarter" idx="11"/>
          </p:nvPr>
        </p:nvSpPr>
        <p:spPr/>
        <p:txBody>
          <a:bodyPr/>
          <a:lstStyle/>
          <a:p>
            <a:pPr>
              <a:defRPr/>
            </a:pPr>
            <a:fld id="{59D16B55-80ED-4CD0-9C12-A343659A1300}" type="slidenum">
              <a:rPr lang="en-US" smtClean="0"/>
              <a:pPr>
                <a:defRPr/>
              </a:pPr>
              <a:t>2</a:t>
            </a:fld>
            <a:endParaRPr lang="en-US"/>
          </a:p>
        </p:txBody>
      </p:sp>
    </p:spTree>
    <p:extLst>
      <p:ext uri="{BB962C8B-B14F-4D97-AF65-F5344CB8AC3E}">
        <p14:creationId xmlns:p14="http://schemas.microsoft.com/office/powerpoint/2010/main" val="8458083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07B9C39B-BC37-4D09-979B-30CA29C4D489}" type="datetime1">
              <a:rPr lang="en-US" smtClean="0"/>
              <a:t>5/4/2014</a:t>
            </a:fld>
            <a:endParaRPr lang="en-US"/>
          </a:p>
        </p:txBody>
      </p:sp>
      <p:sp>
        <p:nvSpPr>
          <p:cNvPr id="5" name="Slide Number Placeholder 4"/>
          <p:cNvSpPr>
            <a:spLocks noGrp="1"/>
          </p:cNvSpPr>
          <p:nvPr>
            <p:ph type="sldNum" sz="quarter" idx="11"/>
          </p:nvPr>
        </p:nvSpPr>
        <p:spPr/>
        <p:txBody>
          <a:bodyPr/>
          <a:lstStyle/>
          <a:p>
            <a:pPr>
              <a:defRPr/>
            </a:pPr>
            <a:fld id="{59D16B55-80ED-4CD0-9C12-A343659A1300}" type="slidenum">
              <a:rPr lang="en-US" smtClean="0"/>
              <a:pPr>
                <a:defRPr/>
              </a:pPr>
              <a:t>20</a:t>
            </a:fld>
            <a:endParaRPr lang="en-US"/>
          </a:p>
        </p:txBody>
      </p:sp>
    </p:spTree>
    <p:extLst>
      <p:ext uri="{BB962C8B-B14F-4D97-AF65-F5344CB8AC3E}">
        <p14:creationId xmlns:p14="http://schemas.microsoft.com/office/powerpoint/2010/main" val="40078347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07B9C39B-BC37-4D09-979B-30CA29C4D489}" type="datetime1">
              <a:rPr lang="en-US" smtClean="0"/>
              <a:t>5/4/2014</a:t>
            </a:fld>
            <a:endParaRPr lang="en-US"/>
          </a:p>
        </p:txBody>
      </p:sp>
      <p:sp>
        <p:nvSpPr>
          <p:cNvPr id="5" name="Slide Number Placeholder 4"/>
          <p:cNvSpPr>
            <a:spLocks noGrp="1"/>
          </p:cNvSpPr>
          <p:nvPr>
            <p:ph type="sldNum" sz="quarter" idx="11"/>
          </p:nvPr>
        </p:nvSpPr>
        <p:spPr/>
        <p:txBody>
          <a:bodyPr/>
          <a:lstStyle/>
          <a:p>
            <a:pPr>
              <a:defRPr/>
            </a:pPr>
            <a:fld id="{59D16B55-80ED-4CD0-9C12-A343659A1300}" type="slidenum">
              <a:rPr lang="en-US" smtClean="0"/>
              <a:pPr>
                <a:defRPr/>
              </a:pPr>
              <a:t>21</a:t>
            </a:fld>
            <a:endParaRPr lang="en-US"/>
          </a:p>
        </p:txBody>
      </p:sp>
    </p:spTree>
    <p:extLst>
      <p:ext uri="{BB962C8B-B14F-4D97-AF65-F5344CB8AC3E}">
        <p14:creationId xmlns:p14="http://schemas.microsoft.com/office/powerpoint/2010/main" val="3504899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07B9C39B-BC37-4D09-979B-30CA29C4D489}" type="datetime1">
              <a:rPr lang="en-US" smtClean="0"/>
              <a:t>5/4/2014</a:t>
            </a:fld>
            <a:endParaRPr lang="en-US"/>
          </a:p>
        </p:txBody>
      </p:sp>
      <p:sp>
        <p:nvSpPr>
          <p:cNvPr id="5" name="Slide Number Placeholder 4"/>
          <p:cNvSpPr>
            <a:spLocks noGrp="1"/>
          </p:cNvSpPr>
          <p:nvPr>
            <p:ph type="sldNum" sz="quarter" idx="11"/>
          </p:nvPr>
        </p:nvSpPr>
        <p:spPr/>
        <p:txBody>
          <a:bodyPr/>
          <a:lstStyle/>
          <a:p>
            <a:pPr>
              <a:defRPr/>
            </a:pPr>
            <a:fld id="{59D16B55-80ED-4CD0-9C12-A343659A1300}" type="slidenum">
              <a:rPr lang="en-US" smtClean="0"/>
              <a:pPr>
                <a:defRPr/>
              </a:pPr>
              <a:t>22</a:t>
            </a:fld>
            <a:endParaRPr lang="en-US"/>
          </a:p>
        </p:txBody>
      </p:sp>
    </p:spTree>
    <p:extLst>
      <p:ext uri="{BB962C8B-B14F-4D97-AF65-F5344CB8AC3E}">
        <p14:creationId xmlns:p14="http://schemas.microsoft.com/office/powerpoint/2010/main" val="8754583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07B9C39B-BC37-4D09-979B-30CA29C4D489}" type="datetime1">
              <a:rPr lang="en-US" smtClean="0"/>
              <a:t>5/4/2014</a:t>
            </a:fld>
            <a:endParaRPr lang="en-US"/>
          </a:p>
        </p:txBody>
      </p:sp>
      <p:sp>
        <p:nvSpPr>
          <p:cNvPr id="5" name="Slide Number Placeholder 4"/>
          <p:cNvSpPr>
            <a:spLocks noGrp="1"/>
          </p:cNvSpPr>
          <p:nvPr>
            <p:ph type="sldNum" sz="quarter" idx="11"/>
          </p:nvPr>
        </p:nvSpPr>
        <p:spPr/>
        <p:txBody>
          <a:bodyPr/>
          <a:lstStyle/>
          <a:p>
            <a:pPr>
              <a:defRPr/>
            </a:pPr>
            <a:fld id="{59D16B55-80ED-4CD0-9C12-A343659A1300}" type="slidenum">
              <a:rPr lang="en-US" smtClean="0"/>
              <a:pPr>
                <a:defRPr/>
              </a:pPr>
              <a:t>23</a:t>
            </a:fld>
            <a:endParaRPr lang="en-US"/>
          </a:p>
        </p:txBody>
      </p:sp>
    </p:spTree>
    <p:extLst>
      <p:ext uri="{BB962C8B-B14F-4D97-AF65-F5344CB8AC3E}">
        <p14:creationId xmlns:p14="http://schemas.microsoft.com/office/powerpoint/2010/main" val="31900627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07B9C39B-BC37-4D09-979B-30CA29C4D489}" type="datetime1">
              <a:rPr lang="en-US" smtClean="0"/>
              <a:t>5/4/2014</a:t>
            </a:fld>
            <a:endParaRPr lang="en-US"/>
          </a:p>
        </p:txBody>
      </p:sp>
      <p:sp>
        <p:nvSpPr>
          <p:cNvPr id="5" name="Slide Number Placeholder 4"/>
          <p:cNvSpPr>
            <a:spLocks noGrp="1"/>
          </p:cNvSpPr>
          <p:nvPr>
            <p:ph type="sldNum" sz="quarter" idx="11"/>
          </p:nvPr>
        </p:nvSpPr>
        <p:spPr/>
        <p:txBody>
          <a:bodyPr/>
          <a:lstStyle/>
          <a:p>
            <a:pPr>
              <a:defRPr/>
            </a:pPr>
            <a:fld id="{59D16B55-80ED-4CD0-9C12-A343659A1300}" type="slidenum">
              <a:rPr lang="en-US" smtClean="0"/>
              <a:pPr>
                <a:defRPr/>
              </a:pPr>
              <a:t>24</a:t>
            </a:fld>
            <a:endParaRPr lang="en-US"/>
          </a:p>
        </p:txBody>
      </p:sp>
    </p:spTree>
    <p:extLst>
      <p:ext uri="{BB962C8B-B14F-4D97-AF65-F5344CB8AC3E}">
        <p14:creationId xmlns:p14="http://schemas.microsoft.com/office/powerpoint/2010/main" val="31298249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07B9C39B-BC37-4D09-979B-30CA29C4D489}" type="datetime1">
              <a:rPr lang="en-US" smtClean="0"/>
              <a:t>5/4/2014</a:t>
            </a:fld>
            <a:endParaRPr lang="en-US"/>
          </a:p>
        </p:txBody>
      </p:sp>
      <p:sp>
        <p:nvSpPr>
          <p:cNvPr id="5" name="Slide Number Placeholder 4"/>
          <p:cNvSpPr>
            <a:spLocks noGrp="1"/>
          </p:cNvSpPr>
          <p:nvPr>
            <p:ph type="sldNum" sz="quarter" idx="11"/>
          </p:nvPr>
        </p:nvSpPr>
        <p:spPr/>
        <p:txBody>
          <a:bodyPr/>
          <a:lstStyle/>
          <a:p>
            <a:pPr>
              <a:defRPr/>
            </a:pPr>
            <a:fld id="{59D16B55-80ED-4CD0-9C12-A343659A1300}" type="slidenum">
              <a:rPr lang="en-US" smtClean="0"/>
              <a:pPr>
                <a:defRPr/>
              </a:pPr>
              <a:t>25</a:t>
            </a:fld>
            <a:endParaRPr lang="en-US"/>
          </a:p>
        </p:txBody>
      </p:sp>
    </p:spTree>
    <p:extLst>
      <p:ext uri="{BB962C8B-B14F-4D97-AF65-F5344CB8AC3E}">
        <p14:creationId xmlns:p14="http://schemas.microsoft.com/office/powerpoint/2010/main" val="29083573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Leading</a:t>
            </a:r>
            <a:r>
              <a:rPr lang="en-US" baseline="0" dirty="0" smtClean="0"/>
              <a:t> by example. </a:t>
            </a:r>
          </a:p>
          <a:p>
            <a:pPr marL="171450" indent="-171450">
              <a:buFontTx/>
              <a:buChar char="-"/>
            </a:pPr>
            <a:r>
              <a:rPr lang="en-US" baseline="0" dirty="0" smtClean="0"/>
              <a:t>Providing the direction and path for others to follow.</a:t>
            </a:r>
          </a:p>
          <a:p>
            <a:pPr marL="171450" indent="-171450">
              <a:buFontTx/>
              <a:buChar char="-"/>
            </a:pPr>
            <a:r>
              <a:rPr lang="en-US" baseline="0" dirty="0" smtClean="0"/>
              <a:t>This is relevant to the Report to the Surgeon General.</a:t>
            </a:r>
          </a:p>
          <a:p>
            <a:pPr marL="171450" indent="-171450">
              <a:buFontTx/>
              <a:buChar char="-"/>
            </a:pPr>
            <a:r>
              <a:rPr lang="en-US" baseline="0" dirty="0" smtClean="0"/>
              <a:t>Federal Vision Objectives</a:t>
            </a:r>
          </a:p>
          <a:p>
            <a:pPr marL="171450" indent="-171450">
              <a:buFontTx/>
              <a:buChar char="-"/>
            </a:pPr>
            <a:r>
              <a:rPr lang="en-US" baseline="0" dirty="0" smtClean="0"/>
              <a:t>--Enhance collaboration and leverage unique practice environments of federal </a:t>
            </a:r>
            <a:r>
              <a:rPr lang="en-US" baseline="0" dirty="0" err="1" smtClean="0"/>
              <a:t>pharamcists</a:t>
            </a:r>
            <a:r>
              <a:rPr lang="en-US" baseline="0" dirty="0" smtClean="0"/>
              <a:t>.</a:t>
            </a:r>
          </a:p>
          <a:p>
            <a:pPr marL="171450" indent="-171450">
              <a:buFontTx/>
              <a:buChar char="-"/>
            </a:pPr>
            <a:r>
              <a:rPr lang="en-US" baseline="0" dirty="0" smtClean="0"/>
              <a:t>--Sustain and expand the scope of pharmacy practice</a:t>
            </a:r>
          </a:p>
          <a:p>
            <a:pPr marL="171450" indent="-171450">
              <a:buFontTx/>
              <a:buChar char="-"/>
            </a:pPr>
            <a:r>
              <a:rPr lang="en-US" baseline="0" dirty="0" smtClean="0"/>
              <a:t>--Increase access to patient-centered, cost-effective quality care.</a:t>
            </a:r>
          </a:p>
          <a:p>
            <a:pPr marL="171450" indent="-171450">
              <a:buFontTx/>
              <a:buChar char="-"/>
            </a:pPr>
            <a:r>
              <a:rPr lang="en-US" baseline="0" dirty="0" smtClean="0"/>
              <a:t>Nine bullets of scope of practice (relevance to Clinical Pharmacy Guidance.</a:t>
            </a:r>
            <a:endParaRPr lang="en-US" dirty="0" smtClean="0"/>
          </a:p>
          <a:p>
            <a:endParaRPr lang="en-US" dirty="0"/>
          </a:p>
        </p:txBody>
      </p:sp>
      <p:sp>
        <p:nvSpPr>
          <p:cNvPr id="4" name="Date Placeholder 3"/>
          <p:cNvSpPr>
            <a:spLocks noGrp="1"/>
          </p:cNvSpPr>
          <p:nvPr>
            <p:ph type="dt" idx="10"/>
          </p:nvPr>
        </p:nvSpPr>
        <p:spPr/>
        <p:txBody>
          <a:bodyPr/>
          <a:lstStyle/>
          <a:p>
            <a:pPr>
              <a:defRPr/>
            </a:pPr>
            <a:fld id="{07B9C39B-BC37-4D09-979B-30CA29C4D489}" type="datetime1">
              <a:rPr lang="en-US" smtClean="0"/>
              <a:t>5/4/2014</a:t>
            </a:fld>
            <a:endParaRPr lang="en-US"/>
          </a:p>
        </p:txBody>
      </p:sp>
      <p:sp>
        <p:nvSpPr>
          <p:cNvPr id="5" name="Slide Number Placeholder 4"/>
          <p:cNvSpPr>
            <a:spLocks noGrp="1"/>
          </p:cNvSpPr>
          <p:nvPr>
            <p:ph type="sldNum" sz="quarter" idx="11"/>
          </p:nvPr>
        </p:nvSpPr>
        <p:spPr/>
        <p:txBody>
          <a:bodyPr/>
          <a:lstStyle/>
          <a:p>
            <a:pPr>
              <a:defRPr/>
            </a:pPr>
            <a:fld id="{59D16B55-80ED-4CD0-9C12-A343659A1300}" type="slidenum">
              <a:rPr lang="en-US" smtClean="0"/>
              <a:pPr>
                <a:defRPr/>
              </a:pPr>
              <a:t>26</a:t>
            </a:fld>
            <a:endParaRPr lang="en-US"/>
          </a:p>
        </p:txBody>
      </p:sp>
    </p:spTree>
    <p:extLst>
      <p:ext uri="{BB962C8B-B14F-4D97-AF65-F5344CB8AC3E}">
        <p14:creationId xmlns:p14="http://schemas.microsoft.com/office/powerpoint/2010/main" val="36622809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 This is a LANDMARK</a:t>
            </a:r>
            <a:r>
              <a:rPr lang="en-US" sz="1200" kern="1200" baseline="0" dirty="0" smtClean="0">
                <a:solidFill>
                  <a:schemeClr val="tx1"/>
                </a:solidFill>
                <a:effectLst/>
                <a:latin typeface="Arial" charset="0"/>
                <a:ea typeface="+mn-ea"/>
                <a:cs typeface="+mn-cs"/>
              </a:rPr>
              <a:t> report that I truly believe will be referenced 10, 20, and 50 years in the future as the report that changed the face of pharmacy practice in the United States.</a:t>
            </a:r>
            <a:endParaRPr lang="en-US" sz="1200" kern="1200" dirty="0" smtClean="0">
              <a:solidFill>
                <a:schemeClr val="tx1"/>
              </a:solidFill>
              <a:effectLst/>
              <a:latin typeface="Arial" charset="0"/>
              <a:ea typeface="+mn-ea"/>
              <a:cs typeface="+mn-cs"/>
            </a:endParaRP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FYI.  This is an extremely significant and historic document for pharmacy.  Something that has been in the works for about 3-4 years.  RADM Giberson, CDR Lee, and CDR Yoder deserve a LOT of credit.  I can't begin to thank them enough for the vision and effort they exerted to move this forward.  This is an extraordinary accomplishment for which the entire pharmacy community owes each of them a tremendous amount of gratitude.  As a member of the community, I know I am extremely grateful.  It is a good read and very evidence based.  I've had the opportunity to read through, offering edits and recommendations along the way.  My most recent review was during the holiday break.</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Ty - I was hoping this would come out soon so we could reference in formalizing our clinical pharmacy program.  Now we can.</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This Report provides a thorough evidence-based discussion of the comprehensive patient care services that pharmacists currently provide. For nearly 50 years, federal pharmacists have been afforded the opportunity to practice collaboratively with physicians and other health care providers in expanded scopes delivering comprehensive disease management, health promotion, disease prevention, medication therapy management and other cognitive clinical services. The Report presents public and private sector models, and calls for health leadership and policy makers to support and implement existing, evidence-based and cost-effective pharmacist-delivered patient care models as the demands within our health care system escalate. – Giberson</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Focus Point 1 discusses how pharmacists are already integrated in many practice settings as health care providers through collaborative practice with physicians or as an essential part of a health care team. The Report presents data that </a:t>
            </a:r>
            <a:r>
              <a:rPr lang="en-US" sz="1200" kern="1200" dirty="0" err="1" smtClean="0">
                <a:solidFill>
                  <a:schemeClr val="tx1"/>
                </a:solidFill>
                <a:effectLst/>
                <a:latin typeface="Arial" charset="0"/>
                <a:ea typeface="+mn-ea"/>
                <a:cs typeface="+mn-cs"/>
              </a:rPr>
              <a:t>interprofessional</a:t>
            </a:r>
            <a:r>
              <a:rPr lang="en-US" sz="1200" kern="1200" dirty="0" smtClean="0">
                <a:solidFill>
                  <a:schemeClr val="tx1"/>
                </a:solidFill>
                <a:effectLst/>
                <a:latin typeface="Arial" charset="0"/>
                <a:ea typeface="+mn-ea"/>
                <a:cs typeface="+mn-cs"/>
              </a:rPr>
              <a:t> support exists for this model of care. Focus Points 2 and 3 make the case that for pharmacists to continue to improve patient and health care system outcomes as well as sustain various roles in the delivery of care, recognition as health care providers and compensation models reflective of the range of care provided are needed. Focus Point 4 outlines a robust amount of evidence-based outcomes from pharmacist-delivered care, aligned with demands on the health care system such as access, prevention, quality and cost-effectiveness.</a:t>
            </a:r>
            <a:br>
              <a:rPr lang="en-US" sz="1200" kern="1200" dirty="0" smtClean="0">
                <a:solidFill>
                  <a:schemeClr val="tx1"/>
                </a:solidFill>
                <a:effectLst/>
                <a:latin typeface="Arial" charset="0"/>
                <a:ea typeface="+mn-ea"/>
                <a:cs typeface="+mn-cs"/>
              </a:rPr>
            </a:br>
            <a:r>
              <a:rPr lang="en-US" sz="1200" kern="1200" dirty="0" smtClean="0">
                <a:solidFill>
                  <a:schemeClr val="tx1"/>
                </a:solidFill>
                <a:effectLst/>
                <a:latin typeface="Arial" charset="0"/>
                <a:ea typeface="+mn-ea"/>
                <a:cs typeface="+mn-cs"/>
              </a:rPr>
              <a:t/>
            </a:r>
            <a:br>
              <a:rPr lang="en-US" sz="1200" kern="1200" dirty="0" smtClean="0">
                <a:solidFill>
                  <a:schemeClr val="tx1"/>
                </a:solidFill>
                <a:effectLst/>
                <a:latin typeface="Arial" charset="0"/>
                <a:ea typeface="+mn-ea"/>
                <a:cs typeface="+mn-cs"/>
              </a:rPr>
            </a:br>
            <a:r>
              <a:rPr lang="en-US" sz="1200" kern="1200" dirty="0" smtClean="0">
                <a:solidFill>
                  <a:schemeClr val="tx1"/>
                </a:solidFill>
                <a:effectLst/>
                <a:latin typeface="Arial" charset="0"/>
                <a:ea typeface="+mn-ea"/>
                <a:cs typeface="+mn-cs"/>
              </a:rPr>
              <a:t>RADM Scott Giberson, Chief Professional Officer for PHS Pharmacy stated, "I firmly believe that one of the most evidence-based and cost-effective decisions we can make as a nation is to maximize the expertise and scope of pharmacists, and minimize expansion barriers to successful health care delivery models. It is the right thing to do for our patients."</a:t>
            </a:r>
          </a:p>
          <a:p>
            <a:endParaRPr lang="en-US" dirty="0"/>
          </a:p>
        </p:txBody>
      </p:sp>
      <p:sp>
        <p:nvSpPr>
          <p:cNvPr id="4" name="Date Placeholder 3"/>
          <p:cNvSpPr>
            <a:spLocks noGrp="1"/>
          </p:cNvSpPr>
          <p:nvPr>
            <p:ph type="dt" idx="10"/>
          </p:nvPr>
        </p:nvSpPr>
        <p:spPr/>
        <p:txBody>
          <a:bodyPr/>
          <a:lstStyle/>
          <a:p>
            <a:pPr>
              <a:defRPr/>
            </a:pPr>
            <a:fld id="{07B9C39B-BC37-4D09-979B-30CA29C4D489}" type="datetime1">
              <a:rPr lang="en-US" smtClean="0"/>
              <a:t>5/4/2014</a:t>
            </a:fld>
            <a:endParaRPr lang="en-US"/>
          </a:p>
        </p:txBody>
      </p:sp>
      <p:sp>
        <p:nvSpPr>
          <p:cNvPr id="5" name="Slide Number Placeholder 4"/>
          <p:cNvSpPr>
            <a:spLocks noGrp="1"/>
          </p:cNvSpPr>
          <p:nvPr>
            <p:ph type="sldNum" sz="quarter" idx="11"/>
          </p:nvPr>
        </p:nvSpPr>
        <p:spPr/>
        <p:txBody>
          <a:bodyPr/>
          <a:lstStyle/>
          <a:p>
            <a:pPr>
              <a:defRPr/>
            </a:pPr>
            <a:fld id="{59D16B55-80ED-4CD0-9C12-A343659A1300}" type="slidenum">
              <a:rPr lang="en-US" smtClean="0"/>
              <a:pPr>
                <a:defRPr/>
              </a:pPr>
              <a:t>27</a:t>
            </a:fld>
            <a:endParaRPr lang="en-US"/>
          </a:p>
        </p:txBody>
      </p:sp>
    </p:spTree>
    <p:extLst>
      <p:ext uri="{BB962C8B-B14F-4D97-AF65-F5344CB8AC3E}">
        <p14:creationId xmlns:p14="http://schemas.microsoft.com/office/powerpoint/2010/main" val="38179101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07B9C39B-BC37-4D09-979B-30CA29C4D489}" type="datetime1">
              <a:rPr lang="en-US" smtClean="0"/>
              <a:t>5/4/2014</a:t>
            </a:fld>
            <a:endParaRPr lang="en-US"/>
          </a:p>
        </p:txBody>
      </p:sp>
      <p:sp>
        <p:nvSpPr>
          <p:cNvPr id="5" name="Slide Number Placeholder 4"/>
          <p:cNvSpPr>
            <a:spLocks noGrp="1"/>
          </p:cNvSpPr>
          <p:nvPr>
            <p:ph type="sldNum" sz="quarter" idx="11"/>
          </p:nvPr>
        </p:nvSpPr>
        <p:spPr/>
        <p:txBody>
          <a:bodyPr/>
          <a:lstStyle/>
          <a:p>
            <a:pPr>
              <a:defRPr/>
            </a:pPr>
            <a:fld id="{59D16B55-80ED-4CD0-9C12-A343659A1300}" type="slidenum">
              <a:rPr lang="en-US" smtClean="0"/>
              <a:pPr>
                <a:defRPr/>
              </a:pPr>
              <a:t>28</a:t>
            </a:fld>
            <a:endParaRPr lang="en-US"/>
          </a:p>
        </p:txBody>
      </p:sp>
    </p:spTree>
    <p:extLst>
      <p:ext uri="{BB962C8B-B14F-4D97-AF65-F5344CB8AC3E}">
        <p14:creationId xmlns:p14="http://schemas.microsoft.com/office/powerpoint/2010/main" val="32924516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07B9C39B-BC37-4D09-979B-30CA29C4D489}" type="datetime1">
              <a:rPr lang="en-US" smtClean="0"/>
              <a:t>5/4/2014</a:t>
            </a:fld>
            <a:endParaRPr lang="en-US"/>
          </a:p>
        </p:txBody>
      </p:sp>
      <p:sp>
        <p:nvSpPr>
          <p:cNvPr id="5" name="Slide Number Placeholder 4"/>
          <p:cNvSpPr>
            <a:spLocks noGrp="1"/>
          </p:cNvSpPr>
          <p:nvPr>
            <p:ph type="sldNum" sz="quarter" idx="11"/>
          </p:nvPr>
        </p:nvSpPr>
        <p:spPr/>
        <p:txBody>
          <a:bodyPr/>
          <a:lstStyle/>
          <a:p>
            <a:pPr>
              <a:defRPr/>
            </a:pPr>
            <a:fld id="{59D16B55-80ED-4CD0-9C12-A343659A1300}" type="slidenum">
              <a:rPr lang="en-US" smtClean="0"/>
              <a:pPr>
                <a:defRPr/>
              </a:pPr>
              <a:t>29</a:t>
            </a:fld>
            <a:endParaRPr lang="en-US"/>
          </a:p>
        </p:txBody>
      </p:sp>
    </p:spTree>
    <p:extLst>
      <p:ext uri="{BB962C8B-B14F-4D97-AF65-F5344CB8AC3E}">
        <p14:creationId xmlns:p14="http://schemas.microsoft.com/office/powerpoint/2010/main" val="3528282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07B9C39B-BC37-4D09-979B-30CA29C4D489}" type="datetime1">
              <a:rPr lang="en-US" smtClean="0"/>
              <a:t>5/4/2014</a:t>
            </a:fld>
            <a:endParaRPr lang="en-US"/>
          </a:p>
        </p:txBody>
      </p:sp>
      <p:sp>
        <p:nvSpPr>
          <p:cNvPr id="5" name="Slide Number Placeholder 4"/>
          <p:cNvSpPr>
            <a:spLocks noGrp="1"/>
          </p:cNvSpPr>
          <p:nvPr>
            <p:ph type="sldNum" sz="quarter" idx="11"/>
          </p:nvPr>
        </p:nvSpPr>
        <p:spPr/>
        <p:txBody>
          <a:bodyPr/>
          <a:lstStyle/>
          <a:p>
            <a:pPr>
              <a:defRPr/>
            </a:pPr>
            <a:fld id="{59D16B55-80ED-4CD0-9C12-A343659A1300}" type="slidenum">
              <a:rPr lang="en-US" smtClean="0"/>
              <a:pPr>
                <a:defRPr/>
              </a:pPr>
              <a:t>3</a:t>
            </a:fld>
            <a:endParaRPr lang="en-US"/>
          </a:p>
        </p:txBody>
      </p:sp>
    </p:spTree>
    <p:extLst>
      <p:ext uri="{BB962C8B-B14F-4D97-AF65-F5344CB8AC3E}">
        <p14:creationId xmlns:p14="http://schemas.microsoft.com/office/powerpoint/2010/main" val="34461188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that, I’m out of here.</a:t>
            </a:r>
            <a:endParaRPr lang="en-US" dirty="0"/>
          </a:p>
        </p:txBody>
      </p:sp>
      <p:sp>
        <p:nvSpPr>
          <p:cNvPr id="4" name="Date Placeholder 3"/>
          <p:cNvSpPr>
            <a:spLocks noGrp="1"/>
          </p:cNvSpPr>
          <p:nvPr>
            <p:ph type="dt" idx="10"/>
          </p:nvPr>
        </p:nvSpPr>
        <p:spPr/>
        <p:txBody>
          <a:bodyPr/>
          <a:lstStyle/>
          <a:p>
            <a:pPr>
              <a:defRPr/>
            </a:pPr>
            <a:fld id="{07B9C39B-BC37-4D09-979B-30CA29C4D489}" type="datetime1">
              <a:rPr lang="en-US" smtClean="0"/>
              <a:t>5/4/2014</a:t>
            </a:fld>
            <a:endParaRPr lang="en-US"/>
          </a:p>
        </p:txBody>
      </p:sp>
      <p:sp>
        <p:nvSpPr>
          <p:cNvPr id="5" name="Slide Number Placeholder 4"/>
          <p:cNvSpPr>
            <a:spLocks noGrp="1"/>
          </p:cNvSpPr>
          <p:nvPr>
            <p:ph type="sldNum" sz="quarter" idx="11"/>
          </p:nvPr>
        </p:nvSpPr>
        <p:spPr/>
        <p:txBody>
          <a:bodyPr/>
          <a:lstStyle/>
          <a:p>
            <a:pPr>
              <a:defRPr/>
            </a:pPr>
            <a:fld id="{59D16B55-80ED-4CD0-9C12-A343659A1300}" type="slidenum">
              <a:rPr lang="en-US" smtClean="0"/>
              <a:pPr>
                <a:defRPr/>
              </a:pPr>
              <a:t>30</a:t>
            </a:fld>
            <a:endParaRPr lang="en-US"/>
          </a:p>
        </p:txBody>
      </p:sp>
    </p:spTree>
    <p:extLst>
      <p:ext uri="{BB962C8B-B14F-4D97-AF65-F5344CB8AC3E}">
        <p14:creationId xmlns:p14="http://schemas.microsoft.com/office/powerpoint/2010/main" val="41569259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07B9C39B-BC37-4D09-979B-30CA29C4D489}" type="datetime1">
              <a:rPr lang="en-US" smtClean="0"/>
              <a:t>5/4/2014</a:t>
            </a:fld>
            <a:endParaRPr lang="en-US"/>
          </a:p>
        </p:txBody>
      </p:sp>
      <p:sp>
        <p:nvSpPr>
          <p:cNvPr id="5" name="Slide Number Placeholder 4"/>
          <p:cNvSpPr>
            <a:spLocks noGrp="1"/>
          </p:cNvSpPr>
          <p:nvPr>
            <p:ph type="sldNum" sz="quarter" idx="11"/>
          </p:nvPr>
        </p:nvSpPr>
        <p:spPr/>
        <p:txBody>
          <a:bodyPr/>
          <a:lstStyle/>
          <a:p>
            <a:pPr>
              <a:defRPr/>
            </a:pPr>
            <a:fld id="{59D16B55-80ED-4CD0-9C12-A343659A1300}" type="slidenum">
              <a:rPr lang="en-US" smtClean="0"/>
              <a:pPr>
                <a:defRPr/>
              </a:pPr>
              <a:t>31</a:t>
            </a:fld>
            <a:endParaRPr lang="en-US"/>
          </a:p>
        </p:txBody>
      </p:sp>
    </p:spTree>
    <p:extLst>
      <p:ext uri="{BB962C8B-B14F-4D97-AF65-F5344CB8AC3E}">
        <p14:creationId xmlns:p14="http://schemas.microsoft.com/office/powerpoint/2010/main" val="1470570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07B9C39B-BC37-4D09-979B-30CA29C4D489}" type="datetime1">
              <a:rPr lang="en-US" smtClean="0"/>
              <a:t>5/4/2014</a:t>
            </a:fld>
            <a:endParaRPr lang="en-US"/>
          </a:p>
        </p:txBody>
      </p:sp>
      <p:sp>
        <p:nvSpPr>
          <p:cNvPr id="5" name="Slide Number Placeholder 4"/>
          <p:cNvSpPr>
            <a:spLocks noGrp="1"/>
          </p:cNvSpPr>
          <p:nvPr>
            <p:ph type="sldNum" sz="quarter" idx="11"/>
          </p:nvPr>
        </p:nvSpPr>
        <p:spPr/>
        <p:txBody>
          <a:bodyPr/>
          <a:lstStyle/>
          <a:p>
            <a:pPr>
              <a:defRPr/>
            </a:pPr>
            <a:fld id="{59D16B55-80ED-4CD0-9C12-A343659A1300}" type="slidenum">
              <a:rPr lang="en-US" smtClean="0"/>
              <a:pPr>
                <a:defRPr/>
              </a:pPr>
              <a:t>4</a:t>
            </a:fld>
            <a:endParaRPr lang="en-US"/>
          </a:p>
        </p:txBody>
      </p:sp>
    </p:spTree>
    <p:extLst>
      <p:ext uri="{BB962C8B-B14F-4D97-AF65-F5344CB8AC3E}">
        <p14:creationId xmlns:p14="http://schemas.microsoft.com/office/powerpoint/2010/main" val="713890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07B9C39B-BC37-4D09-979B-30CA29C4D489}" type="datetime1">
              <a:rPr lang="en-US" smtClean="0"/>
              <a:t>5/4/2014</a:t>
            </a:fld>
            <a:endParaRPr lang="en-US"/>
          </a:p>
        </p:txBody>
      </p:sp>
      <p:sp>
        <p:nvSpPr>
          <p:cNvPr id="5" name="Slide Number Placeholder 4"/>
          <p:cNvSpPr>
            <a:spLocks noGrp="1"/>
          </p:cNvSpPr>
          <p:nvPr>
            <p:ph type="sldNum" sz="quarter" idx="11"/>
          </p:nvPr>
        </p:nvSpPr>
        <p:spPr/>
        <p:txBody>
          <a:bodyPr/>
          <a:lstStyle/>
          <a:p>
            <a:pPr>
              <a:defRPr/>
            </a:pPr>
            <a:fld id="{59D16B55-80ED-4CD0-9C12-A343659A1300}" type="slidenum">
              <a:rPr lang="en-US" smtClean="0"/>
              <a:pPr>
                <a:defRPr/>
              </a:pPr>
              <a:t>5</a:t>
            </a:fld>
            <a:endParaRPr lang="en-US"/>
          </a:p>
        </p:txBody>
      </p:sp>
    </p:spTree>
    <p:extLst>
      <p:ext uri="{BB962C8B-B14F-4D97-AF65-F5344CB8AC3E}">
        <p14:creationId xmlns:p14="http://schemas.microsoft.com/office/powerpoint/2010/main" val="675093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07B9C39B-BC37-4D09-979B-30CA29C4D489}" type="datetime1">
              <a:rPr lang="en-US" smtClean="0"/>
              <a:t>5/4/2014</a:t>
            </a:fld>
            <a:endParaRPr lang="en-US"/>
          </a:p>
        </p:txBody>
      </p:sp>
      <p:sp>
        <p:nvSpPr>
          <p:cNvPr id="5" name="Slide Number Placeholder 4"/>
          <p:cNvSpPr>
            <a:spLocks noGrp="1"/>
          </p:cNvSpPr>
          <p:nvPr>
            <p:ph type="sldNum" sz="quarter" idx="11"/>
          </p:nvPr>
        </p:nvSpPr>
        <p:spPr/>
        <p:txBody>
          <a:bodyPr/>
          <a:lstStyle/>
          <a:p>
            <a:pPr>
              <a:defRPr/>
            </a:pPr>
            <a:fld id="{59D16B55-80ED-4CD0-9C12-A343659A1300}" type="slidenum">
              <a:rPr lang="en-US" smtClean="0"/>
              <a:pPr>
                <a:defRPr/>
              </a:pPr>
              <a:t>6</a:t>
            </a:fld>
            <a:endParaRPr lang="en-US"/>
          </a:p>
        </p:txBody>
      </p:sp>
    </p:spTree>
    <p:extLst>
      <p:ext uri="{BB962C8B-B14F-4D97-AF65-F5344CB8AC3E}">
        <p14:creationId xmlns:p14="http://schemas.microsoft.com/office/powerpoint/2010/main" val="879470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07B9C39B-BC37-4D09-979B-30CA29C4D489}" type="datetime1">
              <a:rPr lang="en-US" smtClean="0"/>
              <a:t>5/4/2014</a:t>
            </a:fld>
            <a:endParaRPr lang="en-US"/>
          </a:p>
        </p:txBody>
      </p:sp>
      <p:sp>
        <p:nvSpPr>
          <p:cNvPr id="5" name="Slide Number Placeholder 4"/>
          <p:cNvSpPr>
            <a:spLocks noGrp="1"/>
          </p:cNvSpPr>
          <p:nvPr>
            <p:ph type="sldNum" sz="quarter" idx="11"/>
          </p:nvPr>
        </p:nvSpPr>
        <p:spPr/>
        <p:txBody>
          <a:bodyPr/>
          <a:lstStyle/>
          <a:p>
            <a:pPr>
              <a:defRPr/>
            </a:pPr>
            <a:fld id="{59D16B55-80ED-4CD0-9C12-A343659A1300}" type="slidenum">
              <a:rPr lang="en-US" smtClean="0"/>
              <a:pPr>
                <a:defRPr/>
              </a:pPr>
              <a:t>7</a:t>
            </a:fld>
            <a:endParaRPr lang="en-US"/>
          </a:p>
        </p:txBody>
      </p:sp>
    </p:spTree>
    <p:extLst>
      <p:ext uri="{BB962C8B-B14F-4D97-AF65-F5344CB8AC3E}">
        <p14:creationId xmlns:p14="http://schemas.microsoft.com/office/powerpoint/2010/main" val="3916888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07B9C39B-BC37-4D09-979B-30CA29C4D489}" type="datetime1">
              <a:rPr lang="en-US" smtClean="0"/>
              <a:t>5/4/2014</a:t>
            </a:fld>
            <a:endParaRPr lang="en-US"/>
          </a:p>
        </p:txBody>
      </p:sp>
      <p:sp>
        <p:nvSpPr>
          <p:cNvPr id="5" name="Slide Number Placeholder 4"/>
          <p:cNvSpPr>
            <a:spLocks noGrp="1"/>
          </p:cNvSpPr>
          <p:nvPr>
            <p:ph type="sldNum" sz="quarter" idx="11"/>
          </p:nvPr>
        </p:nvSpPr>
        <p:spPr/>
        <p:txBody>
          <a:bodyPr/>
          <a:lstStyle/>
          <a:p>
            <a:pPr>
              <a:defRPr/>
            </a:pPr>
            <a:fld id="{59D16B55-80ED-4CD0-9C12-A343659A1300}" type="slidenum">
              <a:rPr lang="en-US" smtClean="0"/>
              <a:pPr>
                <a:defRPr/>
              </a:pPr>
              <a:t>8</a:t>
            </a:fld>
            <a:endParaRPr lang="en-US"/>
          </a:p>
        </p:txBody>
      </p:sp>
    </p:spTree>
    <p:extLst>
      <p:ext uri="{BB962C8B-B14F-4D97-AF65-F5344CB8AC3E}">
        <p14:creationId xmlns:p14="http://schemas.microsoft.com/office/powerpoint/2010/main" val="1683941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07B9C39B-BC37-4D09-979B-30CA29C4D489}" type="datetime1">
              <a:rPr lang="en-US" smtClean="0"/>
              <a:t>5/4/2014</a:t>
            </a:fld>
            <a:endParaRPr lang="en-US"/>
          </a:p>
        </p:txBody>
      </p:sp>
      <p:sp>
        <p:nvSpPr>
          <p:cNvPr id="5" name="Slide Number Placeholder 4"/>
          <p:cNvSpPr>
            <a:spLocks noGrp="1"/>
          </p:cNvSpPr>
          <p:nvPr>
            <p:ph type="sldNum" sz="quarter" idx="11"/>
          </p:nvPr>
        </p:nvSpPr>
        <p:spPr/>
        <p:txBody>
          <a:bodyPr/>
          <a:lstStyle/>
          <a:p>
            <a:pPr>
              <a:defRPr/>
            </a:pPr>
            <a:fld id="{59D16B55-80ED-4CD0-9C12-A343659A1300}" type="slidenum">
              <a:rPr lang="en-US" smtClean="0"/>
              <a:pPr>
                <a:defRPr/>
              </a:pPr>
              <a:t>9</a:t>
            </a:fld>
            <a:endParaRPr lang="en-US"/>
          </a:p>
        </p:txBody>
      </p:sp>
    </p:spTree>
    <p:extLst>
      <p:ext uri="{BB962C8B-B14F-4D97-AF65-F5344CB8AC3E}">
        <p14:creationId xmlns:p14="http://schemas.microsoft.com/office/powerpoint/2010/main" val="4277220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7758113" y="1463675"/>
            <a:ext cx="16902113" cy="10795000"/>
            <a:chOff x="-4887" y="922"/>
            <a:chExt cx="10647" cy="6800"/>
          </a:xfrm>
        </p:grpSpPr>
        <p:sp>
          <p:nvSpPr>
            <p:cNvPr id="5" name="Freeform 1027"/>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folHlink">
                    <a:gamma/>
                    <a:shade val="46275"/>
                    <a:invGamma/>
                  </a:schemeClr>
                </a:gs>
                <a:gs pos="100000">
                  <a:schemeClr val="folHlink"/>
                </a:gs>
              </a:gsLst>
              <a:lin ang="0" scaled="1"/>
            </a:gradFill>
            <a:ln w="9525">
              <a:noFill/>
              <a:round/>
              <a:headEnd type="none" w="sm" len="sm"/>
              <a:tailEnd type="none" w="sm" len="sm"/>
            </a:ln>
            <a:effectLst/>
          </p:spPr>
          <p:txBody>
            <a:bodyPr/>
            <a:lstStyle/>
            <a:p>
              <a:pPr>
                <a:defRPr/>
              </a:pPr>
              <a:endParaRPr lang="en-US"/>
            </a:p>
          </p:txBody>
        </p:sp>
        <p:sp>
          <p:nvSpPr>
            <p:cNvPr id="6" name="Arc 1028"/>
            <p:cNvSpPr>
              <a:spLocks/>
            </p:cNvSpPr>
            <p:nvPr/>
          </p:nvSpPr>
          <p:spPr bwMode="auto">
            <a:xfrm>
              <a:off x="-4887" y="922"/>
              <a:ext cx="8474" cy="6800"/>
            </a:xfrm>
            <a:custGeom>
              <a:avLst/>
              <a:gdLst>
                <a:gd name="G0" fmla="+- 21600 0 0"/>
                <a:gd name="G1" fmla="+- 21600 0 0"/>
                <a:gd name="G2" fmla="+- 21600 0 0"/>
                <a:gd name="T0" fmla="*/ 43200 w 43200"/>
                <a:gd name="T1" fmla="*/ 21600 h 43200"/>
                <a:gd name="T2" fmla="*/ 24979 w 43200"/>
                <a:gd name="T3" fmla="*/ 266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0" y="9670"/>
                    <a:pt x="9670" y="0"/>
                    <a:pt x="21600" y="0"/>
                  </a:cubicBezTo>
                  <a:cubicBezTo>
                    <a:pt x="22731" y="-1"/>
                    <a:pt x="23861" y="88"/>
                    <a:pt x="24979" y="265"/>
                  </a:cubicBezTo>
                </a:path>
                <a:path w="43200" h="43200" stroke="0" extrusionOk="0">
                  <a:moveTo>
                    <a:pt x="43200" y="21600"/>
                  </a:moveTo>
                  <a:cubicBezTo>
                    <a:pt x="43200" y="33529"/>
                    <a:pt x="33529" y="43200"/>
                    <a:pt x="21600" y="43200"/>
                  </a:cubicBezTo>
                  <a:cubicBezTo>
                    <a:pt x="9670" y="43200"/>
                    <a:pt x="0" y="33529"/>
                    <a:pt x="0" y="21600"/>
                  </a:cubicBezTo>
                  <a:cubicBezTo>
                    <a:pt x="0" y="9670"/>
                    <a:pt x="9670" y="0"/>
                    <a:pt x="21600" y="0"/>
                  </a:cubicBezTo>
                  <a:cubicBezTo>
                    <a:pt x="22731" y="-1"/>
                    <a:pt x="23861" y="88"/>
                    <a:pt x="24979" y="265"/>
                  </a:cubicBezTo>
                  <a:lnTo>
                    <a:pt x="21600" y="21600"/>
                  </a:lnTo>
                  <a:close/>
                </a:path>
              </a:pathLst>
            </a:custGeom>
            <a:noFill/>
            <a:ln w="12700" cap="sq">
              <a:solidFill>
                <a:schemeClr val="folHlink"/>
              </a:solidFill>
              <a:round/>
              <a:headEnd type="none" w="sm" len="sm"/>
              <a:tailEnd type="none" w="sm" len="sm"/>
            </a:ln>
            <a:effectLst/>
          </p:spPr>
          <p:txBody>
            <a:bodyPr/>
            <a:lstStyle/>
            <a:p>
              <a:pPr>
                <a:defRPr/>
              </a:pPr>
              <a:endParaRPr lang="en-US"/>
            </a:p>
          </p:txBody>
        </p:sp>
      </p:grpSp>
      <p:sp>
        <p:nvSpPr>
          <p:cNvPr id="20485" name="Rectangle 1029"/>
          <p:cNvSpPr>
            <a:spLocks noGrp="1" noChangeArrowheads="1"/>
          </p:cNvSpPr>
          <p:nvPr>
            <p:ph type="ctrTitle" sz="quarter"/>
          </p:nvPr>
        </p:nvSpPr>
        <p:spPr>
          <a:xfrm>
            <a:off x="1293813" y="762000"/>
            <a:ext cx="7772400" cy="1143000"/>
          </a:xfrm>
        </p:spPr>
        <p:txBody>
          <a:bodyPr anchor="b"/>
          <a:lstStyle>
            <a:lvl1pPr>
              <a:defRPr/>
            </a:lvl1pPr>
          </a:lstStyle>
          <a:p>
            <a:r>
              <a:rPr lang="en-US"/>
              <a:t>Click to edit Master title style</a:t>
            </a:r>
          </a:p>
        </p:txBody>
      </p:sp>
      <p:sp>
        <p:nvSpPr>
          <p:cNvPr id="20486" name="Rectangle 1030"/>
          <p:cNvSpPr>
            <a:spLocks noGrp="1" noChangeArrowheads="1"/>
          </p:cNvSpPr>
          <p:nvPr>
            <p:ph type="subTitle" sz="quarter" idx="1"/>
          </p:nvPr>
        </p:nvSpPr>
        <p:spPr>
          <a:xfrm>
            <a:off x="3429000" y="2085975"/>
            <a:ext cx="5638800" cy="1038225"/>
          </a:xfrm>
        </p:spPr>
        <p:txBody>
          <a:bodyPr lIns="92075" rIns="92075"/>
          <a:lstStyle>
            <a:lvl1pPr marL="0" indent="0">
              <a:lnSpc>
                <a:spcPct val="70000"/>
              </a:lnSpc>
              <a:buFont typeface="Wingdings" pitchFamily="2" charset="2"/>
              <a:buNone/>
              <a:defRPr/>
            </a:lvl1pPr>
          </a:lstStyle>
          <a:p>
            <a:r>
              <a:rPr lang="en-US"/>
              <a:t>Click to edit Master subtitle style</a:t>
            </a:r>
          </a:p>
        </p:txBody>
      </p:sp>
      <p:sp>
        <p:nvSpPr>
          <p:cNvPr id="7" name="Rectangle 1031"/>
          <p:cNvSpPr>
            <a:spLocks noGrp="1" noChangeArrowheads="1"/>
          </p:cNvSpPr>
          <p:nvPr>
            <p:ph type="dt" sz="quarter" idx="10"/>
          </p:nvPr>
        </p:nvSpPr>
        <p:spPr/>
        <p:txBody>
          <a:bodyPr/>
          <a:lstStyle>
            <a:lvl1pPr>
              <a:defRPr smtClean="0"/>
            </a:lvl1pPr>
          </a:lstStyle>
          <a:p>
            <a:pPr>
              <a:defRPr/>
            </a:pPr>
            <a:fld id="{5093F395-65FB-4DCF-B1A8-7DBEB47E081A}" type="datetime1">
              <a:rPr lang="en-US" smtClean="0"/>
              <a:t>5/4/2014</a:t>
            </a:fld>
            <a:endParaRPr lang="en-US"/>
          </a:p>
        </p:txBody>
      </p:sp>
      <p:sp>
        <p:nvSpPr>
          <p:cNvPr id="8" name="Rectangle 1032"/>
          <p:cNvSpPr>
            <a:spLocks noGrp="1" noChangeArrowheads="1"/>
          </p:cNvSpPr>
          <p:nvPr>
            <p:ph type="ftr" sz="quarter" idx="11"/>
          </p:nvPr>
        </p:nvSpPr>
        <p:spPr>
          <a:xfrm>
            <a:off x="1295400" y="6365875"/>
            <a:ext cx="4267200" cy="457200"/>
          </a:xfrm>
        </p:spPr>
        <p:txBody>
          <a:bodyPr/>
          <a:lstStyle>
            <a:lvl1pPr>
              <a:defRPr smtClean="0"/>
            </a:lvl1pPr>
          </a:lstStyle>
          <a:p>
            <a:pPr>
              <a:defRPr/>
            </a:pPr>
            <a:endParaRPr lang="en-US"/>
          </a:p>
        </p:txBody>
      </p:sp>
      <p:sp>
        <p:nvSpPr>
          <p:cNvPr id="9" name="Rectangle 1033"/>
          <p:cNvSpPr>
            <a:spLocks noGrp="1" noChangeArrowheads="1"/>
          </p:cNvSpPr>
          <p:nvPr>
            <p:ph type="sldNum" sz="quarter" idx="12"/>
          </p:nvPr>
        </p:nvSpPr>
        <p:spPr/>
        <p:txBody>
          <a:bodyPr/>
          <a:lstStyle>
            <a:lvl2pPr lvl="1">
              <a:defRPr smtClean="0">
                <a:latin typeface="+mn-lt"/>
              </a:defRPr>
            </a:lvl2pPr>
          </a:lstStyle>
          <a:p>
            <a:pPr lvl="1">
              <a:defRPr/>
            </a:pPr>
            <a:fld id="{0ADBA369-247C-4CD4-9A6C-7D99E0934357}" type="slidenum">
              <a:rPr lang="en-US"/>
              <a:pPr lvl="1">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1BEA3F6F-5679-4E85-A8AE-6EE0186192B3}" type="datetime1">
              <a:rPr lang="en-US" smtClean="0"/>
              <a:t>5/4/2014</a:t>
            </a:fld>
            <a:endParaRPr lang="en-US"/>
          </a:p>
        </p:txBody>
      </p:sp>
      <p:sp>
        <p:nvSpPr>
          <p:cNvPr id="5" name="Footer Placeholder 4"/>
          <p:cNvSpPr>
            <a:spLocks noGrp="1"/>
          </p:cNvSpPr>
          <p:nvPr>
            <p:ph type="ftr" sz="quarter" idx="11"/>
          </p:nvPr>
        </p:nvSpPr>
        <p:spPr/>
        <p:txBody>
          <a:bodyPr/>
          <a:lstStyle>
            <a:lvl1pPr>
              <a:defRPr smtClean="0"/>
            </a:lvl1pPr>
          </a:lstStyle>
          <a:p>
            <a:pPr>
              <a:defRPr/>
            </a:pPr>
            <a:endParaRPr lang="en-US"/>
          </a:p>
        </p:txBody>
      </p:sp>
      <p:sp>
        <p:nvSpPr>
          <p:cNvPr id="6" name="Slide Number Placeholder 5"/>
          <p:cNvSpPr>
            <a:spLocks noGrp="1"/>
          </p:cNvSpPr>
          <p:nvPr>
            <p:ph type="sldNum" sz="quarter" idx="12"/>
          </p:nvPr>
        </p:nvSpPr>
        <p:spPr/>
        <p:txBody>
          <a:bodyPr/>
          <a:lstStyle>
            <a:lvl2pPr lvl="1">
              <a:defRPr smtClean="0"/>
            </a:lvl2pPr>
          </a:lstStyle>
          <a:p>
            <a:pPr lvl="1">
              <a:defRPr/>
            </a:pPr>
            <a:fld id="{FB898CAF-D7A0-47DD-9ADF-8E3DB34A1198}" type="slidenum">
              <a:rPr lang="en-US"/>
              <a:pPr lvl="1">
                <a:defRPr/>
              </a:pPr>
              <a:t>‹#›</a:t>
            </a:fld>
            <a:endParaRPr lang="en-US">
              <a:latin typeface="+mn-l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2625" y="609600"/>
            <a:ext cx="5908675"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E394E560-A1AA-4967-9E27-88EB6E311D11}" type="datetime1">
              <a:rPr lang="en-US" smtClean="0"/>
              <a:t>5/4/2014</a:t>
            </a:fld>
            <a:endParaRPr lang="en-US"/>
          </a:p>
        </p:txBody>
      </p:sp>
      <p:sp>
        <p:nvSpPr>
          <p:cNvPr id="5" name="Footer Placeholder 4"/>
          <p:cNvSpPr>
            <a:spLocks noGrp="1"/>
          </p:cNvSpPr>
          <p:nvPr>
            <p:ph type="ftr" sz="quarter" idx="11"/>
          </p:nvPr>
        </p:nvSpPr>
        <p:spPr/>
        <p:txBody>
          <a:bodyPr/>
          <a:lstStyle>
            <a:lvl1pPr>
              <a:defRPr smtClean="0"/>
            </a:lvl1pPr>
          </a:lstStyle>
          <a:p>
            <a:pPr>
              <a:defRPr/>
            </a:pPr>
            <a:endParaRPr lang="en-US"/>
          </a:p>
        </p:txBody>
      </p:sp>
      <p:sp>
        <p:nvSpPr>
          <p:cNvPr id="6" name="Slide Number Placeholder 5"/>
          <p:cNvSpPr>
            <a:spLocks noGrp="1"/>
          </p:cNvSpPr>
          <p:nvPr>
            <p:ph type="sldNum" sz="quarter" idx="12"/>
          </p:nvPr>
        </p:nvSpPr>
        <p:spPr/>
        <p:txBody>
          <a:bodyPr/>
          <a:lstStyle>
            <a:lvl2pPr lvl="1">
              <a:defRPr smtClean="0"/>
            </a:lvl2pPr>
          </a:lstStyle>
          <a:p>
            <a:pPr lvl="1">
              <a:defRPr/>
            </a:pPr>
            <a:fld id="{A2A3438F-E846-47C1-BE43-DD0B3B8E4884}" type="slidenum">
              <a:rPr lang="en-US"/>
              <a:pPr lvl="1">
                <a:defRPr/>
              </a:pPr>
              <a:t>‹#›</a:t>
            </a:fld>
            <a:endParaRPr lang="en-US">
              <a:latin typeface="+mn-lt"/>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2625" y="609600"/>
            <a:ext cx="808037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2625"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fld id="{85DC451D-48DB-4C21-9F30-A71E6AEA891C}" type="datetime1">
              <a:rPr lang="en-US" smtClean="0"/>
              <a:t>5/4/2014</a:t>
            </a:fld>
            <a:endParaRPr lang="en-US"/>
          </a:p>
        </p:txBody>
      </p:sp>
      <p:sp>
        <p:nvSpPr>
          <p:cNvPr id="6" name="Footer Placeholder 5"/>
          <p:cNvSpPr>
            <a:spLocks noGrp="1"/>
          </p:cNvSpPr>
          <p:nvPr>
            <p:ph type="ftr" sz="quarter" idx="11"/>
          </p:nvPr>
        </p:nvSpPr>
        <p:spPr/>
        <p:txBody>
          <a:bodyPr/>
          <a:lstStyle>
            <a:lvl1pPr>
              <a:defRPr smtClean="0"/>
            </a:lvl1pPr>
          </a:lstStyle>
          <a:p>
            <a:pPr>
              <a:defRPr/>
            </a:pPr>
            <a:endParaRPr lang="en-US"/>
          </a:p>
        </p:txBody>
      </p:sp>
      <p:sp>
        <p:nvSpPr>
          <p:cNvPr id="7" name="Slide Number Placeholder 6"/>
          <p:cNvSpPr>
            <a:spLocks noGrp="1"/>
          </p:cNvSpPr>
          <p:nvPr>
            <p:ph type="sldNum" sz="quarter" idx="12"/>
          </p:nvPr>
        </p:nvSpPr>
        <p:spPr/>
        <p:txBody>
          <a:bodyPr/>
          <a:lstStyle>
            <a:lvl2pPr lvl="1">
              <a:defRPr smtClean="0"/>
            </a:lvl2pPr>
          </a:lstStyle>
          <a:p>
            <a:pPr lvl="1">
              <a:defRPr/>
            </a:pPr>
            <a:fld id="{A6C2F79A-B552-48DB-A20F-95A03782CAC5}" type="slidenum">
              <a:rPr lang="en-US"/>
              <a:pPr lvl="1">
                <a:defRPr/>
              </a:pPr>
              <a:t>‹#›</a:t>
            </a:fld>
            <a:endParaRPr lang="en-US">
              <a:latin typeface="+mn-l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D5501D19-329A-4F38-8E4C-A31925937A62}" type="datetime1">
              <a:rPr lang="en-US" smtClean="0"/>
              <a:t>5/4/2014</a:t>
            </a:fld>
            <a:endParaRPr lang="en-US"/>
          </a:p>
        </p:txBody>
      </p:sp>
      <p:sp>
        <p:nvSpPr>
          <p:cNvPr id="5" name="Footer Placeholder 4"/>
          <p:cNvSpPr>
            <a:spLocks noGrp="1"/>
          </p:cNvSpPr>
          <p:nvPr>
            <p:ph type="ftr" sz="quarter" idx="11"/>
          </p:nvPr>
        </p:nvSpPr>
        <p:spPr/>
        <p:txBody>
          <a:bodyPr/>
          <a:lstStyle>
            <a:lvl1pPr>
              <a:defRPr smtClean="0"/>
            </a:lvl1pPr>
          </a:lstStyle>
          <a:p>
            <a:pPr>
              <a:defRPr/>
            </a:pPr>
            <a:endParaRPr lang="en-US"/>
          </a:p>
        </p:txBody>
      </p:sp>
      <p:sp>
        <p:nvSpPr>
          <p:cNvPr id="6" name="Slide Number Placeholder 5"/>
          <p:cNvSpPr>
            <a:spLocks noGrp="1"/>
          </p:cNvSpPr>
          <p:nvPr>
            <p:ph type="sldNum" sz="quarter" idx="12"/>
          </p:nvPr>
        </p:nvSpPr>
        <p:spPr/>
        <p:txBody>
          <a:bodyPr/>
          <a:lstStyle>
            <a:lvl2pPr lvl="1">
              <a:defRPr smtClean="0"/>
            </a:lvl2pPr>
          </a:lstStyle>
          <a:p>
            <a:pPr lvl="1">
              <a:defRPr/>
            </a:pPr>
            <a:fld id="{3EE67CD2-AD0E-466B-8B76-C674601F07E9}" type="slidenum">
              <a:rPr lang="en-US"/>
              <a:pPr lvl="1">
                <a:defRPr/>
              </a:pPr>
              <a:t>‹#›</a:t>
            </a:fld>
            <a:endParaRPr lang="en-US">
              <a:latin typeface="+mn-l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fld id="{43BCCDED-618E-42FA-BA99-BD160353457B}" type="datetime1">
              <a:rPr lang="en-US" smtClean="0"/>
              <a:t>5/4/2014</a:t>
            </a:fld>
            <a:endParaRPr lang="en-US"/>
          </a:p>
        </p:txBody>
      </p:sp>
      <p:sp>
        <p:nvSpPr>
          <p:cNvPr id="5" name="Footer Placeholder 4"/>
          <p:cNvSpPr>
            <a:spLocks noGrp="1"/>
          </p:cNvSpPr>
          <p:nvPr>
            <p:ph type="ftr" sz="quarter" idx="11"/>
          </p:nvPr>
        </p:nvSpPr>
        <p:spPr/>
        <p:txBody>
          <a:bodyPr/>
          <a:lstStyle>
            <a:lvl1pPr>
              <a:defRPr smtClean="0"/>
            </a:lvl1pPr>
          </a:lstStyle>
          <a:p>
            <a:pPr>
              <a:defRPr/>
            </a:pPr>
            <a:endParaRPr lang="en-US"/>
          </a:p>
        </p:txBody>
      </p:sp>
      <p:sp>
        <p:nvSpPr>
          <p:cNvPr id="6" name="Slide Number Placeholder 5"/>
          <p:cNvSpPr>
            <a:spLocks noGrp="1"/>
          </p:cNvSpPr>
          <p:nvPr>
            <p:ph type="sldNum" sz="quarter" idx="12"/>
          </p:nvPr>
        </p:nvSpPr>
        <p:spPr/>
        <p:txBody>
          <a:bodyPr/>
          <a:lstStyle>
            <a:lvl2pPr lvl="1">
              <a:defRPr smtClean="0"/>
            </a:lvl2pPr>
          </a:lstStyle>
          <a:p>
            <a:pPr lvl="1">
              <a:defRPr/>
            </a:pPr>
            <a:fld id="{003E8D91-4DFB-4636-84F9-F180E20909CA}" type="slidenum">
              <a:rPr lang="en-US"/>
              <a:pPr lvl="1">
                <a:defRPr/>
              </a:pPr>
              <a:t>‹#›</a:t>
            </a:fld>
            <a:endParaRPr lang="en-US">
              <a:latin typeface="+mn-l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26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fld id="{0A0134A3-FF5C-4C6F-B294-93FBDF90125B}" type="datetime1">
              <a:rPr lang="en-US" smtClean="0"/>
              <a:t>5/4/2014</a:t>
            </a:fld>
            <a:endParaRPr lang="en-US"/>
          </a:p>
        </p:txBody>
      </p:sp>
      <p:sp>
        <p:nvSpPr>
          <p:cNvPr id="6" name="Footer Placeholder 5"/>
          <p:cNvSpPr>
            <a:spLocks noGrp="1"/>
          </p:cNvSpPr>
          <p:nvPr>
            <p:ph type="ftr" sz="quarter" idx="11"/>
          </p:nvPr>
        </p:nvSpPr>
        <p:spPr/>
        <p:txBody>
          <a:bodyPr/>
          <a:lstStyle>
            <a:lvl1pPr>
              <a:defRPr smtClean="0"/>
            </a:lvl1pPr>
          </a:lstStyle>
          <a:p>
            <a:pPr>
              <a:defRPr/>
            </a:pPr>
            <a:endParaRPr lang="en-US"/>
          </a:p>
        </p:txBody>
      </p:sp>
      <p:sp>
        <p:nvSpPr>
          <p:cNvPr id="7" name="Slide Number Placeholder 6"/>
          <p:cNvSpPr>
            <a:spLocks noGrp="1"/>
          </p:cNvSpPr>
          <p:nvPr>
            <p:ph type="sldNum" sz="quarter" idx="12"/>
          </p:nvPr>
        </p:nvSpPr>
        <p:spPr/>
        <p:txBody>
          <a:bodyPr/>
          <a:lstStyle>
            <a:lvl2pPr lvl="1">
              <a:defRPr smtClean="0"/>
            </a:lvl2pPr>
          </a:lstStyle>
          <a:p>
            <a:pPr lvl="1">
              <a:defRPr/>
            </a:pPr>
            <a:fld id="{EED2AB40-9809-4AF3-AF4D-0EF859438817}" type="slidenum">
              <a:rPr lang="en-US"/>
              <a:pPr lvl="1">
                <a:defRPr/>
              </a:pPr>
              <a:t>‹#›</a:t>
            </a:fld>
            <a:endParaRPr lang="en-US">
              <a:latin typeface="+mn-l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fld id="{C4E75266-42F3-44BF-8782-B5ED27FEB417}" type="datetime1">
              <a:rPr lang="en-US" smtClean="0"/>
              <a:t>5/4/2014</a:t>
            </a:fld>
            <a:endParaRPr lang="en-US"/>
          </a:p>
        </p:txBody>
      </p:sp>
      <p:sp>
        <p:nvSpPr>
          <p:cNvPr id="8" name="Footer Placeholder 7"/>
          <p:cNvSpPr>
            <a:spLocks noGrp="1"/>
          </p:cNvSpPr>
          <p:nvPr>
            <p:ph type="ftr" sz="quarter" idx="11"/>
          </p:nvPr>
        </p:nvSpPr>
        <p:spPr/>
        <p:txBody>
          <a:bodyPr/>
          <a:lstStyle>
            <a:lvl1pPr>
              <a:defRPr smtClean="0"/>
            </a:lvl1pPr>
          </a:lstStyle>
          <a:p>
            <a:pPr>
              <a:defRPr/>
            </a:pPr>
            <a:endParaRPr lang="en-US"/>
          </a:p>
        </p:txBody>
      </p:sp>
      <p:sp>
        <p:nvSpPr>
          <p:cNvPr id="9" name="Slide Number Placeholder 8"/>
          <p:cNvSpPr>
            <a:spLocks noGrp="1"/>
          </p:cNvSpPr>
          <p:nvPr>
            <p:ph type="sldNum" sz="quarter" idx="12"/>
          </p:nvPr>
        </p:nvSpPr>
        <p:spPr/>
        <p:txBody>
          <a:bodyPr/>
          <a:lstStyle>
            <a:lvl2pPr lvl="1">
              <a:defRPr smtClean="0"/>
            </a:lvl2pPr>
          </a:lstStyle>
          <a:p>
            <a:pPr lvl="1">
              <a:defRPr/>
            </a:pPr>
            <a:fld id="{6D6E7D7F-3B21-4405-9D2D-DD469AD91208}" type="slidenum">
              <a:rPr lang="en-US"/>
              <a:pPr lvl="1">
                <a:defRPr/>
              </a:pPr>
              <a:t>‹#›</a:t>
            </a:fld>
            <a:endParaRPr lang="en-US">
              <a:latin typeface="+mn-l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fld id="{722EEA77-8085-4973-A8A3-FB6C34799399}" type="datetime1">
              <a:rPr lang="en-US" smtClean="0"/>
              <a:t>5/4/2014</a:t>
            </a:fld>
            <a:endParaRPr lang="en-US"/>
          </a:p>
        </p:txBody>
      </p:sp>
      <p:sp>
        <p:nvSpPr>
          <p:cNvPr id="4" name="Footer Placeholder 3"/>
          <p:cNvSpPr>
            <a:spLocks noGrp="1"/>
          </p:cNvSpPr>
          <p:nvPr>
            <p:ph type="ftr" sz="quarter" idx="11"/>
          </p:nvPr>
        </p:nvSpPr>
        <p:spPr/>
        <p:txBody>
          <a:bodyPr/>
          <a:lstStyle>
            <a:lvl1pPr>
              <a:defRPr smtClean="0"/>
            </a:lvl1pPr>
          </a:lstStyle>
          <a:p>
            <a:pPr>
              <a:defRPr/>
            </a:pPr>
            <a:endParaRPr lang="en-US"/>
          </a:p>
        </p:txBody>
      </p:sp>
      <p:sp>
        <p:nvSpPr>
          <p:cNvPr id="5" name="Slide Number Placeholder 4"/>
          <p:cNvSpPr>
            <a:spLocks noGrp="1"/>
          </p:cNvSpPr>
          <p:nvPr>
            <p:ph type="sldNum" sz="quarter" idx="12"/>
          </p:nvPr>
        </p:nvSpPr>
        <p:spPr/>
        <p:txBody>
          <a:bodyPr/>
          <a:lstStyle>
            <a:lvl2pPr lvl="1">
              <a:defRPr smtClean="0"/>
            </a:lvl2pPr>
          </a:lstStyle>
          <a:p>
            <a:pPr lvl="1">
              <a:defRPr/>
            </a:pPr>
            <a:fld id="{90E828D4-4F54-408E-B570-103AB6DA7E3B}" type="slidenum">
              <a:rPr lang="en-US"/>
              <a:pPr lvl="1">
                <a:defRPr/>
              </a:pPr>
              <a:t>‹#›</a:t>
            </a:fld>
            <a:endParaRPr lang="en-US">
              <a:latin typeface="+mn-l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fld id="{478294C6-2F09-43E1-9D0C-DA42EDC35AE3}" type="datetime1">
              <a:rPr lang="en-US" smtClean="0"/>
              <a:t>5/4/2014</a:t>
            </a:fld>
            <a:endParaRPr lang="en-US"/>
          </a:p>
        </p:txBody>
      </p:sp>
      <p:sp>
        <p:nvSpPr>
          <p:cNvPr id="3" name="Footer Placeholder 2"/>
          <p:cNvSpPr>
            <a:spLocks noGrp="1"/>
          </p:cNvSpPr>
          <p:nvPr>
            <p:ph type="ftr" sz="quarter" idx="11"/>
          </p:nvPr>
        </p:nvSpPr>
        <p:spPr/>
        <p:txBody>
          <a:bodyPr/>
          <a:lstStyle>
            <a:lvl1pPr>
              <a:defRPr smtClean="0"/>
            </a:lvl1pPr>
          </a:lstStyle>
          <a:p>
            <a:pPr>
              <a:defRPr/>
            </a:pPr>
            <a:endParaRPr lang="en-US"/>
          </a:p>
        </p:txBody>
      </p:sp>
      <p:sp>
        <p:nvSpPr>
          <p:cNvPr id="4" name="Slide Number Placeholder 3"/>
          <p:cNvSpPr>
            <a:spLocks noGrp="1"/>
          </p:cNvSpPr>
          <p:nvPr>
            <p:ph type="sldNum" sz="quarter" idx="12"/>
          </p:nvPr>
        </p:nvSpPr>
        <p:spPr/>
        <p:txBody>
          <a:bodyPr/>
          <a:lstStyle>
            <a:lvl2pPr lvl="1">
              <a:defRPr smtClean="0"/>
            </a:lvl2pPr>
          </a:lstStyle>
          <a:p>
            <a:pPr lvl="1">
              <a:defRPr/>
            </a:pPr>
            <a:fld id="{AC234026-368C-4367-9474-29E0B1CCB8BA}" type="slidenum">
              <a:rPr lang="en-US"/>
              <a:pPr lvl="1">
                <a:defRPr/>
              </a:pPr>
              <a:t>‹#›</a:t>
            </a:fld>
            <a:endParaRPr lang="en-US">
              <a:latin typeface="+mn-l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CC90E9FD-EAD0-4545-9DEA-17E5796A39FF}" type="datetime1">
              <a:rPr lang="en-US" smtClean="0"/>
              <a:t>5/4/2014</a:t>
            </a:fld>
            <a:endParaRPr lang="en-US"/>
          </a:p>
        </p:txBody>
      </p:sp>
      <p:sp>
        <p:nvSpPr>
          <p:cNvPr id="6" name="Footer Placeholder 5"/>
          <p:cNvSpPr>
            <a:spLocks noGrp="1"/>
          </p:cNvSpPr>
          <p:nvPr>
            <p:ph type="ftr" sz="quarter" idx="11"/>
          </p:nvPr>
        </p:nvSpPr>
        <p:spPr/>
        <p:txBody>
          <a:bodyPr/>
          <a:lstStyle>
            <a:lvl1pPr>
              <a:defRPr smtClean="0"/>
            </a:lvl1pPr>
          </a:lstStyle>
          <a:p>
            <a:pPr>
              <a:defRPr/>
            </a:pPr>
            <a:endParaRPr lang="en-US"/>
          </a:p>
        </p:txBody>
      </p:sp>
      <p:sp>
        <p:nvSpPr>
          <p:cNvPr id="7" name="Slide Number Placeholder 6"/>
          <p:cNvSpPr>
            <a:spLocks noGrp="1"/>
          </p:cNvSpPr>
          <p:nvPr>
            <p:ph type="sldNum" sz="quarter" idx="12"/>
          </p:nvPr>
        </p:nvSpPr>
        <p:spPr/>
        <p:txBody>
          <a:bodyPr/>
          <a:lstStyle>
            <a:lvl2pPr lvl="1">
              <a:defRPr smtClean="0"/>
            </a:lvl2pPr>
          </a:lstStyle>
          <a:p>
            <a:pPr lvl="1">
              <a:defRPr/>
            </a:pPr>
            <a:fld id="{F0294327-3E3C-4D49-BB17-B33363EA1841}" type="slidenum">
              <a:rPr lang="en-US"/>
              <a:pPr lvl="1">
                <a:defRPr/>
              </a:pPr>
              <a:t>‹#›</a:t>
            </a:fld>
            <a:endParaRPr lang="en-US">
              <a:latin typeface="+mn-l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B2295EA8-F466-4705-8FDE-BE810634944C}" type="datetime1">
              <a:rPr lang="en-US" smtClean="0"/>
              <a:t>5/4/2014</a:t>
            </a:fld>
            <a:endParaRPr lang="en-US"/>
          </a:p>
        </p:txBody>
      </p:sp>
      <p:sp>
        <p:nvSpPr>
          <p:cNvPr id="6" name="Footer Placeholder 5"/>
          <p:cNvSpPr>
            <a:spLocks noGrp="1"/>
          </p:cNvSpPr>
          <p:nvPr>
            <p:ph type="ftr" sz="quarter" idx="11"/>
          </p:nvPr>
        </p:nvSpPr>
        <p:spPr/>
        <p:txBody>
          <a:bodyPr/>
          <a:lstStyle>
            <a:lvl1pPr>
              <a:defRPr smtClean="0"/>
            </a:lvl1pPr>
          </a:lstStyle>
          <a:p>
            <a:pPr>
              <a:defRPr/>
            </a:pPr>
            <a:endParaRPr lang="en-US"/>
          </a:p>
        </p:txBody>
      </p:sp>
      <p:sp>
        <p:nvSpPr>
          <p:cNvPr id="7" name="Slide Number Placeholder 6"/>
          <p:cNvSpPr>
            <a:spLocks noGrp="1"/>
          </p:cNvSpPr>
          <p:nvPr>
            <p:ph type="sldNum" sz="quarter" idx="12"/>
          </p:nvPr>
        </p:nvSpPr>
        <p:spPr/>
        <p:txBody>
          <a:bodyPr/>
          <a:lstStyle>
            <a:lvl2pPr lvl="1">
              <a:defRPr smtClean="0"/>
            </a:lvl2pPr>
          </a:lstStyle>
          <a:p>
            <a:pPr lvl="1">
              <a:defRPr/>
            </a:pPr>
            <a:fld id="{48F90465-E237-4AA7-A0E0-9A512DA84597}" type="slidenum">
              <a:rPr lang="en-US"/>
              <a:pPr lvl="1">
                <a:defRPr/>
              </a:pPr>
              <a:t>‹#›</a:t>
            </a:fld>
            <a:endParaRPr lang="en-US">
              <a:latin typeface="+mn-l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4098" name="Group 2050"/>
          <p:cNvGrpSpPr>
            <a:grpSpLocks/>
          </p:cNvGrpSpPr>
          <p:nvPr/>
        </p:nvGrpSpPr>
        <p:grpSpPr bwMode="auto">
          <a:xfrm>
            <a:off x="-8405813" y="4763"/>
            <a:ext cx="17538701" cy="13690600"/>
            <a:chOff x="-5295" y="3"/>
            <a:chExt cx="11048" cy="8624"/>
          </a:xfrm>
        </p:grpSpPr>
        <p:sp>
          <p:nvSpPr>
            <p:cNvPr id="19459" name="Freeform 2051"/>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folHlink">
                    <a:gamma/>
                    <a:shade val="46275"/>
                    <a:invGamma/>
                  </a:schemeClr>
                </a:gs>
                <a:gs pos="100000">
                  <a:schemeClr val="folHlink"/>
                </a:gs>
              </a:gsLst>
              <a:lin ang="0" scaled="1"/>
            </a:gradFill>
            <a:ln w="9525">
              <a:noFill/>
              <a:round/>
              <a:headEnd type="none" w="sm" len="sm"/>
              <a:tailEnd type="none" w="sm" len="sm"/>
            </a:ln>
            <a:effectLst/>
          </p:spPr>
          <p:txBody>
            <a:bodyPr/>
            <a:lstStyle/>
            <a:p>
              <a:pPr>
                <a:defRPr/>
              </a:pPr>
              <a:endParaRPr lang="en-US"/>
            </a:p>
          </p:txBody>
        </p:sp>
        <p:sp>
          <p:nvSpPr>
            <p:cNvPr id="19460" name="Arc 2052"/>
            <p:cNvSpPr>
              <a:spLocks/>
            </p:cNvSpPr>
            <p:nvPr/>
          </p:nvSpPr>
          <p:spPr bwMode="auto">
            <a:xfrm>
              <a:off x="-5295" y="3"/>
              <a:ext cx="10596" cy="8624"/>
            </a:xfrm>
            <a:custGeom>
              <a:avLst/>
              <a:gdLst>
                <a:gd name="G0" fmla="+- 21600 0 0"/>
                <a:gd name="G1" fmla="+- 21600 0 0"/>
                <a:gd name="G2" fmla="+- 21600 0 0"/>
                <a:gd name="T0" fmla="*/ 43200 w 43200"/>
                <a:gd name="T1" fmla="*/ 2160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1" y="9670"/>
                    <a:pt x="9670" y="0"/>
                    <a:pt x="21599" y="0"/>
                  </a:cubicBezTo>
                </a:path>
                <a:path w="43200" h="43200" stroke="0" extrusionOk="0">
                  <a:moveTo>
                    <a:pt x="43200" y="21600"/>
                  </a:moveTo>
                  <a:cubicBezTo>
                    <a:pt x="43200" y="33529"/>
                    <a:pt x="33529" y="43200"/>
                    <a:pt x="21600" y="43200"/>
                  </a:cubicBezTo>
                  <a:cubicBezTo>
                    <a:pt x="9670" y="43200"/>
                    <a:pt x="0" y="33529"/>
                    <a:pt x="0" y="21600"/>
                  </a:cubicBezTo>
                  <a:cubicBezTo>
                    <a:pt x="-1" y="9670"/>
                    <a:pt x="9670" y="0"/>
                    <a:pt x="21599" y="0"/>
                  </a:cubicBezTo>
                  <a:lnTo>
                    <a:pt x="21600" y="21600"/>
                  </a:lnTo>
                  <a:close/>
                </a:path>
              </a:pathLst>
            </a:custGeom>
            <a:noFill/>
            <a:ln w="12700" cap="sq">
              <a:solidFill>
                <a:schemeClr val="folHlink"/>
              </a:solidFill>
              <a:round/>
              <a:headEnd type="none" w="sm" len="sm"/>
              <a:tailEnd type="none" w="sm" len="sm"/>
            </a:ln>
            <a:effectLst/>
          </p:spPr>
          <p:txBody>
            <a:bodyPr/>
            <a:lstStyle/>
            <a:p>
              <a:pPr>
                <a:defRPr/>
              </a:pPr>
              <a:endParaRPr lang="en-US"/>
            </a:p>
          </p:txBody>
        </p:sp>
      </p:grpSp>
      <p:sp>
        <p:nvSpPr>
          <p:cNvPr id="19461" name="Rectangle 2053"/>
          <p:cNvSpPr>
            <a:spLocks noGrp="1" noChangeArrowheads="1"/>
          </p:cNvSpPr>
          <p:nvPr>
            <p:ph type="title"/>
          </p:nvPr>
        </p:nvSpPr>
        <p:spPr bwMode="auto">
          <a:xfrm>
            <a:off x="682625" y="609600"/>
            <a:ext cx="8080375"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4100" name="Rectangle 2054"/>
          <p:cNvSpPr>
            <a:spLocks noGrp="1" noChangeArrowheads="1"/>
          </p:cNvSpPr>
          <p:nvPr>
            <p:ph type="body" idx="1"/>
          </p:nvPr>
        </p:nvSpPr>
        <p:spPr bwMode="auto">
          <a:xfrm>
            <a:off x="682625" y="1981200"/>
            <a:ext cx="7772400" cy="4114800"/>
          </a:xfrm>
          <a:prstGeom prst="rect">
            <a:avLst/>
          </a:prstGeom>
          <a:noFill/>
          <a:ln w="9525">
            <a:noFill/>
            <a:miter lim="800000"/>
            <a:headEnd/>
            <a:tailEnd/>
          </a:ln>
        </p:spPr>
        <p:txBody>
          <a:bodyPr vert="horz" wrap="square" lIns="182562" tIns="46038" rIns="1825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63" name="Rectangle 2055"/>
          <p:cNvSpPr>
            <a:spLocks noGrp="1" noChangeArrowheads="1"/>
          </p:cNvSpPr>
          <p:nvPr>
            <p:ph type="dt" sz="half" idx="2"/>
          </p:nvPr>
        </p:nvSpPr>
        <p:spPr bwMode="auto">
          <a:xfrm>
            <a:off x="7215188" y="6442075"/>
            <a:ext cx="1905000" cy="3810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smtClean="0"/>
            </a:lvl1pPr>
          </a:lstStyle>
          <a:p>
            <a:pPr>
              <a:defRPr/>
            </a:pPr>
            <a:fld id="{8CA64F52-0969-4D07-BCAE-A6901365A6C6}" type="datetime1">
              <a:rPr lang="en-US" smtClean="0"/>
              <a:t>5/4/2014</a:t>
            </a:fld>
            <a:endParaRPr lang="en-US"/>
          </a:p>
        </p:txBody>
      </p:sp>
      <p:sp>
        <p:nvSpPr>
          <p:cNvPr id="19464" name="Rectangle 2056"/>
          <p:cNvSpPr>
            <a:spLocks noGrp="1" noChangeArrowheads="1"/>
          </p:cNvSpPr>
          <p:nvPr>
            <p:ph type="ftr" sz="quarter" idx="3"/>
          </p:nvPr>
        </p:nvSpPr>
        <p:spPr bwMode="auto">
          <a:xfrm>
            <a:off x="682625" y="6365875"/>
            <a:ext cx="42672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smtClean="0"/>
            </a:lvl1pPr>
          </a:lstStyle>
          <a:p>
            <a:pPr>
              <a:defRPr/>
            </a:pPr>
            <a:endParaRPr lang="en-US"/>
          </a:p>
        </p:txBody>
      </p:sp>
      <p:sp>
        <p:nvSpPr>
          <p:cNvPr id="19465" name="Rectangle 2057"/>
          <p:cNvSpPr>
            <a:spLocks noGrp="1" noChangeArrowheads="1"/>
          </p:cNvSpPr>
          <p:nvPr>
            <p:ph type="sldNum" sz="quarter" idx="4"/>
          </p:nvPr>
        </p:nvSpPr>
        <p:spPr bwMode="auto">
          <a:xfrm>
            <a:off x="7199313" y="6148388"/>
            <a:ext cx="1905000" cy="381000"/>
          </a:xfrm>
          <a:prstGeom prst="rect">
            <a:avLst/>
          </a:prstGeom>
          <a:noFill/>
          <a:ln w="9525">
            <a:noFill/>
            <a:miter lim="800000"/>
            <a:headEnd/>
            <a:tailEnd/>
          </a:ln>
          <a:effectLst/>
        </p:spPr>
        <p:txBody>
          <a:bodyPr vert="horz" wrap="none" lIns="92075" tIns="0" rIns="92075" bIns="0" numCol="1" anchor="b" anchorCtr="0" compatLnSpc="1">
            <a:prstTxWarp prst="textNoShape">
              <a:avLst/>
            </a:prstTxWarp>
          </a:bodyPr>
          <a:lstStyle>
            <a:lvl2pPr lvl="1" algn="r">
              <a:defRPr sz="1400" smtClean="0">
                <a:latin typeface="+mj-lt"/>
              </a:defRPr>
            </a:lvl2pPr>
          </a:lstStyle>
          <a:p>
            <a:pPr lvl="1">
              <a:defRPr/>
            </a:pPr>
            <a:fld id="{6C41EBBB-9FA2-4C50-8E77-456614D0C7CE}" type="slidenum">
              <a:rPr lang="en-US"/>
              <a:pPr lvl="1">
                <a:defRPr/>
              </a:pPr>
              <a:t>‹#›</a:t>
            </a:fld>
            <a:endParaRPr lang="en-US"/>
          </a:p>
        </p:txBody>
      </p:sp>
    </p:spTree>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ftr="0" dt="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lnSpc>
          <a:spcPct val="90000"/>
        </a:lnSpc>
        <a:spcBef>
          <a:spcPct val="20000"/>
        </a:spcBef>
        <a:spcAft>
          <a:spcPct val="0"/>
        </a:spcAft>
        <a:buClr>
          <a:schemeClr val="tx2"/>
        </a:buClr>
        <a:buSzPct val="75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defRPr>
      </a:lvl2pPr>
      <a:lvl3pPr marL="1143000" indent="-228600" algn="l" rtl="0" eaLnBrk="0" fontAlgn="base" hangingPunct="0">
        <a:spcBef>
          <a:spcPct val="20000"/>
        </a:spcBef>
        <a:spcAft>
          <a:spcPct val="0"/>
        </a:spcAft>
        <a:buClr>
          <a:srgbClr val="00CCFF"/>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oleObject" Target="../embeddings/oleObject1.bin"/><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dcp.psc.gov/"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www.usphs.gov/" TargetMode="External"/><Relationship Id="rId4" Type="http://schemas.openxmlformats.org/officeDocument/2006/relationships/hyperlink" Target="http://www.bop.gov/"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cbina@bop.gov"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mailto:mrwilliams@bop.gov" TargetMode="External"/><Relationship Id="rId4" Type="http://schemas.openxmlformats.org/officeDocument/2006/relationships/hyperlink" Target="mailto:mjohnston@bop.gov"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mailto:tporter@bop.gov" TargetMode="External"/><Relationship Id="rId13" Type="http://schemas.openxmlformats.org/officeDocument/2006/relationships/hyperlink" Target="mailto:mrwilliams@bop.gov" TargetMode="External"/><Relationship Id="rId3" Type="http://schemas.openxmlformats.org/officeDocument/2006/relationships/hyperlink" Target="mailto:c3white@bop.gov" TargetMode="External"/><Relationship Id="rId7" Type="http://schemas.openxmlformats.org/officeDocument/2006/relationships/hyperlink" Target="mailto:msellers@bop.gov" TargetMode="External"/><Relationship Id="rId12" Type="http://schemas.openxmlformats.org/officeDocument/2006/relationships/hyperlink" Target="mailto:rharkey@bop.gov" TargetMode="External"/><Relationship Id="rId17" Type="http://schemas.openxmlformats.org/officeDocument/2006/relationships/hyperlink" Target="mailto:klipscomb@bop.gov" TargetMode="External"/><Relationship Id="rId2" Type="http://schemas.openxmlformats.org/officeDocument/2006/relationships/notesSlide" Target="../notesSlides/notesSlide25.xml"/><Relationship Id="rId16" Type="http://schemas.openxmlformats.org/officeDocument/2006/relationships/hyperlink" Target="mailto:jtdavis@bop.gov" TargetMode="External"/><Relationship Id="rId1" Type="http://schemas.openxmlformats.org/officeDocument/2006/relationships/slideLayout" Target="../slideLayouts/slideLayout2.xml"/><Relationship Id="rId6" Type="http://schemas.openxmlformats.org/officeDocument/2006/relationships/hyperlink" Target="mailto:ehouser@bop.gov" TargetMode="External"/><Relationship Id="rId11" Type="http://schemas.openxmlformats.org/officeDocument/2006/relationships/hyperlink" Target="mailto:jxmallette@bop.gov" TargetMode="External"/><Relationship Id="rId5" Type="http://schemas.openxmlformats.org/officeDocument/2006/relationships/hyperlink" Target="mailto:astevenson@bop.gov" TargetMode="External"/><Relationship Id="rId15" Type="http://schemas.openxmlformats.org/officeDocument/2006/relationships/hyperlink" Target="mailto:m2kelly@bop.gov" TargetMode="External"/><Relationship Id="rId10" Type="http://schemas.openxmlformats.org/officeDocument/2006/relationships/hyperlink" Target="mailto:pmarshall@bop.gov" TargetMode="External"/><Relationship Id="rId4" Type="http://schemas.openxmlformats.org/officeDocument/2006/relationships/hyperlink" Target="mailto:jroseman@bop.gov" TargetMode="External"/><Relationship Id="rId9" Type="http://schemas.openxmlformats.org/officeDocument/2006/relationships/hyperlink" Target="mailto:dtrue@bop.gov" TargetMode="External"/><Relationship Id="rId14" Type="http://schemas.openxmlformats.org/officeDocument/2006/relationships/hyperlink" Target="mailto:r4carter@bop.gov"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4" name="Rectangle 8"/>
          <p:cNvSpPr>
            <a:spLocks noGrp="1" noChangeArrowheads="1"/>
          </p:cNvSpPr>
          <p:nvPr>
            <p:ph type="ctrTitle" sz="quarter"/>
          </p:nvPr>
        </p:nvSpPr>
        <p:spPr>
          <a:xfrm>
            <a:off x="838200" y="533400"/>
            <a:ext cx="7772400" cy="533400"/>
          </a:xfrm>
        </p:spPr>
        <p:txBody>
          <a:bodyPr/>
          <a:lstStyle/>
          <a:p>
            <a:pPr algn="ctr" eaLnBrk="1" hangingPunct="1">
              <a:defRPr/>
            </a:pPr>
            <a:r>
              <a:rPr lang="en-US" smtClean="0"/>
              <a:t>BOP PHARMACY</a:t>
            </a:r>
          </a:p>
        </p:txBody>
      </p:sp>
      <p:pic>
        <p:nvPicPr>
          <p:cNvPr id="1028" name="Picture 10"/>
          <p:cNvPicPr>
            <a:picLocks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019800" y="3581400"/>
            <a:ext cx="3124200" cy="2895600"/>
          </a:xfrm>
          <a:prstGeom prst="rect">
            <a:avLst/>
          </a:prstGeom>
          <a:noFill/>
          <a:ln w="9525">
            <a:noFill/>
            <a:miter lim="800000"/>
            <a:headEnd/>
            <a:tailEnd/>
          </a:ln>
        </p:spPr>
      </p:pic>
      <p:sp>
        <p:nvSpPr>
          <p:cNvPr id="1029" name="Rectangle 12"/>
          <p:cNvSpPr>
            <a:spLocks noChangeArrowheads="1"/>
          </p:cNvSpPr>
          <p:nvPr/>
        </p:nvSpPr>
        <p:spPr bwMode="auto">
          <a:xfrm>
            <a:off x="2514600" y="1471613"/>
            <a:ext cx="4572000" cy="4081462"/>
          </a:xfrm>
          <a:prstGeom prst="rect">
            <a:avLst/>
          </a:prstGeom>
          <a:noFill/>
          <a:ln w="12700">
            <a:noFill/>
            <a:miter lim="800000"/>
            <a:headEnd type="none" w="sm" len="sm"/>
            <a:tailEnd type="none" w="sm" len="sm"/>
          </a:ln>
        </p:spPr>
        <p:txBody>
          <a:bodyPr>
            <a:spAutoFit/>
          </a:bodyPr>
          <a:lstStyle/>
          <a:p>
            <a:pPr algn="ctr">
              <a:spcBef>
                <a:spcPct val="50000"/>
              </a:spcBef>
            </a:pPr>
            <a:r>
              <a:rPr lang="en-US" sz="1800" dirty="0"/>
              <a:t>Chris A. Bina, </a:t>
            </a:r>
            <a:r>
              <a:rPr lang="en-US" sz="1800" dirty="0" err="1"/>
              <a:t>Pharm.D</a:t>
            </a:r>
            <a:r>
              <a:rPr lang="en-US" sz="1800" dirty="0"/>
              <a:t>.</a:t>
            </a:r>
          </a:p>
          <a:p>
            <a:pPr algn="ctr">
              <a:spcBef>
                <a:spcPct val="50000"/>
              </a:spcBef>
            </a:pPr>
            <a:r>
              <a:rPr lang="en-US" sz="1800" dirty="0" smtClean="0"/>
              <a:t>Rear Admiral, </a:t>
            </a:r>
            <a:r>
              <a:rPr lang="en-US" sz="1800" dirty="0"/>
              <a:t>US Public Health Service</a:t>
            </a:r>
          </a:p>
          <a:p>
            <a:pPr algn="ctr">
              <a:spcBef>
                <a:spcPct val="50000"/>
              </a:spcBef>
            </a:pPr>
            <a:r>
              <a:rPr lang="en-US" sz="1800" dirty="0"/>
              <a:t>Director, Pharmacy Program</a:t>
            </a:r>
          </a:p>
          <a:p>
            <a:pPr algn="ctr">
              <a:spcBef>
                <a:spcPct val="50000"/>
              </a:spcBef>
            </a:pPr>
            <a:r>
              <a:rPr lang="en-US" sz="1800" dirty="0"/>
              <a:t>Federal Bureau of Prisons</a:t>
            </a:r>
          </a:p>
          <a:p>
            <a:pPr algn="ctr">
              <a:spcBef>
                <a:spcPct val="50000"/>
              </a:spcBef>
            </a:pPr>
            <a:r>
              <a:rPr lang="en-US" sz="1800" dirty="0"/>
              <a:t>Health Services Division</a:t>
            </a:r>
          </a:p>
          <a:p>
            <a:pPr algn="ctr">
              <a:spcBef>
                <a:spcPct val="50000"/>
              </a:spcBef>
            </a:pPr>
            <a:r>
              <a:rPr lang="en-US" sz="1800" dirty="0"/>
              <a:t>320 First Street NW</a:t>
            </a:r>
          </a:p>
          <a:p>
            <a:pPr algn="ctr">
              <a:spcBef>
                <a:spcPct val="50000"/>
              </a:spcBef>
            </a:pPr>
            <a:r>
              <a:rPr lang="en-US" sz="1800" dirty="0"/>
              <a:t>Washington, DC  20534</a:t>
            </a:r>
          </a:p>
          <a:p>
            <a:pPr algn="ctr">
              <a:spcBef>
                <a:spcPct val="50000"/>
              </a:spcBef>
            </a:pPr>
            <a:r>
              <a:rPr lang="en-US" sz="1800" dirty="0"/>
              <a:t>202-353-4653</a:t>
            </a:r>
          </a:p>
          <a:p>
            <a:pPr algn="ctr">
              <a:spcBef>
                <a:spcPct val="50000"/>
              </a:spcBef>
            </a:pPr>
            <a:r>
              <a:rPr lang="en-US" sz="1800" dirty="0"/>
              <a:t>202-305-0862 (fax)</a:t>
            </a:r>
          </a:p>
          <a:p>
            <a:pPr algn="ctr">
              <a:spcBef>
                <a:spcPct val="50000"/>
              </a:spcBef>
            </a:pPr>
            <a:r>
              <a:rPr lang="en-US" sz="1800" dirty="0"/>
              <a:t>cbina@bop.gov</a:t>
            </a:r>
          </a:p>
        </p:txBody>
      </p:sp>
      <p:graphicFrame>
        <p:nvGraphicFramePr>
          <p:cNvPr id="1026" name="Object 16"/>
          <p:cNvGraphicFramePr>
            <a:graphicFrameLocks noChangeAspect="1"/>
          </p:cNvGraphicFramePr>
          <p:nvPr/>
        </p:nvGraphicFramePr>
        <p:xfrm>
          <a:off x="0" y="3276600"/>
          <a:ext cx="3276600" cy="3276600"/>
        </p:xfrm>
        <a:graphic>
          <a:graphicData uri="http://schemas.openxmlformats.org/presentationml/2006/ole">
            <mc:AlternateContent xmlns:mc="http://schemas.openxmlformats.org/markup-compatibility/2006">
              <mc:Choice xmlns:v="urn:schemas-microsoft-com:vml" Requires="v">
                <p:oleObj spid="_x0000_s1110" name="Bitmap Image" r:id="rId5" imgW="4761905" imgH="4761905" progId="PBrush">
                  <p:embed/>
                </p:oleObj>
              </mc:Choice>
              <mc:Fallback>
                <p:oleObj name="Bitmap Image" r:id="rId5" imgW="4761905" imgH="4761905" progId="PBrush">
                  <p:embed/>
                  <p:pic>
                    <p:nvPicPr>
                      <p:cNvPr id="0" name="Object 16"/>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276600"/>
                        <a:ext cx="32766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ChangeArrowheads="1"/>
          </p:cNvSpPr>
          <p:nvPr>
            <p:ph type="title" idx="4294967295"/>
          </p:nvPr>
        </p:nvSpPr>
        <p:spPr>
          <a:xfrm>
            <a:off x="1063625" y="304800"/>
            <a:ext cx="8080375" cy="1143000"/>
          </a:xfrm>
        </p:spPr>
        <p:txBody>
          <a:bodyPr/>
          <a:lstStyle/>
          <a:p>
            <a:pPr eaLnBrk="1" hangingPunct="1">
              <a:defRPr/>
            </a:pPr>
            <a:r>
              <a:rPr lang="en-US" smtClean="0"/>
              <a:t>Northeast Region</a:t>
            </a:r>
          </a:p>
        </p:txBody>
      </p:sp>
      <p:pic>
        <p:nvPicPr>
          <p:cNvPr id="3074" name="Picture 2" descr="http://www.bop.gov/webimages/maps/N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6741"/>
            <a:ext cx="7696200" cy="61945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1028"/>
          <p:cNvSpPr>
            <a:spLocks noGrp="1" noChangeArrowheads="1"/>
          </p:cNvSpPr>
          <p:nvPr>
            <p:ph type="title" idx="4294967295"/>
          </p:nvPr>
        </p:nvSpPr>
        <p:spPr>
          <a:xfrm>
            <a:off x="1063625" y="304800"/>
            <a:ext cx="8080375" cy="1143000"/>
          </a:xfrm>
        </p:spPr>
        <p:txBody>
          <a:bodyPr/>
          <a:lstStyle/>
          <a:p>
            <a:pPr algn="ctr" eaLnBrk="1" hangingPunct="1">
              <a:defRPr/>
            </a:pPr>
            <a:r>
              <a:rPr lang="en-US" smtClean="0"/>
              <a:t>Mid-Atlantic Region</a:t>
            </a:r>
          </a:p>
        </p:txBody>
      </p:sp>
      <p:pic>
        <p:nvPicPr>
          <p:cNvPr id="4098" name="Picture 2" descr="http://www.bop.gov/webimages/maps/MX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501" y="1524000"/>
            <a:ext cx="8909299" cy="4200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8" name="Rectangle 14"/>
          <p:cNvSpPr>
            <a:spLocks noGrp="1" noChangeArrowheads="1"/>
          </p:cNvSpPr>
          <p:nvPr>
            <p:ph type="title" idx="4294967295"/>
          </p:nvPr>
        </p:nvSpPr>
        <p:spPr>
          <a:xfrm>
            <a:off x="1063625" y="152400"/>
            <a:ext cx="8080375" cy="1143000"/>
          </a:xfrm>
        </p:spPr>
        <p:txBody>
          <a:bodyPr/>
          <a:lstStyle/>
          <a:p>
            <a:pPr algn="ctr" eaLnBrk="1" hangingPunct="1">
              <a:defRPr/>
            </a:pPr>
            <a:r>
              <a:rPr lang="en-US" smtClean="0"/>
              <a:t>Southeast Region</a:t>
            </a:r>
          </a:p>
        </p:txBody>
      </p:sp>
      <p:pic>
        <p:nvPicPr>
          <p:cNvPr id="26627" name="Picture 18" descr="SER_MAP"/>
          <p:cNvPicPr>
            <a:picLocks noChangeAspect="1" noChangeArrowheads="1"/>
          </p:cNvPicPr>
          <p:nvPr/>
        </p:nvPicPr>
        <p:blipFill>
          <a:blip r:embed="rId3" cstate="print"/>
          <a:srcRect/>
          <a:stretch>
            <a:fillRect/>
          </a:stretch>
        </p:blipFill>
        <p:spPr bwMode="auto">
          <a:xfrm>
            <a:off x="1752600" y="1143000"/>
            <a:ext cx="5772150" cy="5508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09600" y="304800"/>
            <a:ext cx="8080375" cy="609600"/>
          </a:xfrm>
        </p:spPr>
        <p:txBody>
          <a:bodyPr/>
          <a:lstStyle/>
          <a:p>
            <a:pPr algn="ctr" eaLnBrk="1" hangingPunct="1"/>
            <a:r>
              <a:rPr lang="en-US" sz="4000" b="1" dirty="0" smtClean="0">
                <a:effectLst/>
                <a:latin typeface="+mn-lt"/>
              </a:rPr>
              <a:t>Under Development or Activation</a:t>
            </a:r>
          </a:p>
        </p:txBody>
      </p:sp>
      <p:sp>
        <p:nvSpPr>
          <p:cNvPr id="27651" name="Rectangle 3"/>
          <p:cNvSpPr>
            <a:spLocks noGrp="1" noChangeArrowheads="1"/>
          </p:cNvSpPr>
          <p:nvPr>
            <p:ph idx="1"/>
          </p:nvPr>
        </p:nvSpPr>
        <p:spPr>
          <a:xfrm>
            <a:off x="228600" y="1371600"/>
            <a:ext cx="8610600" cy="5486400"/>
          </a:xfrm>
        </p:spPr>
        <p:txBody>
          <a:bodyPr/>
          <a:lstStyle/>
          <a:p>
            <a:pPr eaLnBrk="1" hangingPunct="1"/>
            <a:r>
              <a:rPr lang="en-US" b="1" dirty="0" smtClean="0"/>
              <a:t>USP Yazoo City, Mississippi (SER) – Expected Fall 2013</a:t>
            </a:r>
          </a:p>
          <a:p>
            <a:pPr eaLnBrk="1" hangingPunct="1"/>
            <a:r>
              <a:rPr lang="en-US" b="1" dirty="0" smtClean="0"/>
              <a:t>Administrative USP Thomson, Illinois (NCR) – pending funding proposed through BOP’s FY 2014 President’s </a:t>
            </a:r>
            <a:r>
              <a:rPr lang="en-US" b="1" smtClean="0"/>
              <a:t>Budget Request</a:t>
            </a:r>
            <a:endParaRPr lang="en-US" b="1"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gn="ctr" eaLnBrk="1" hangingPunct="1">
              <a:defRPr/>
            </a:pPr>
            <a:r>
              <a:rPr lang="en-US" dirty="0" smtClean="0"/>
              <a:t>BOP Institution Quick Facts</a:t>
            </a:r>
          </a:p>
        </p:txBody>
      </p:sp>
      <p:sp>
        <p:nvSpPr>
          <p:cNvPr id="28675" name="Rectangle 3"/>
          <p:cNvSpPr>
            <a:spLocks noGrp="1" noChangeArrowheads="1"/>
          </p:cNvSpPr>
          <p:nvPr>
            <p:ph idx="1"/>
          </p:nvPr>
        </p:nvSpPr>
        <p:spPr/>
        <p:txBody>
          <a:bodyPr/>
          <a:lstStyle/>
          <a:p>
            <a:pPr eaLnBrk="1" hangingPunct="1">
              <a:lnSpc>
                <a:spcPct val="80000"/>
              </a:lnSpc>
            </a:pPr>
            <a:r>
              <a:rPr lang="en-US" dirty="0" smtClean="0"/>
              <a:t>119 activated institutions</a:t>
            </a:r>
          </a:p>
          <a:p>
            <a:pPr eaLnBrk="1" hangingPunct="1">
              <a:lnSpc>
                <a:spcPct val="80000"/>
              </a:lnSpc>
            </a:pPr>
            <a:r>
              <a:rPr lang="en-US" dirty="0" smtClean="0"/>
              <a:t>219,357 inmates as of August 15, 2013            (1996: 90,000) </a:t>
            </a:r>
          </a:p>
          <a:p>
            <a:pPr lvl="1" eaLnBrk="1" hangingPunct="1">
              <a:lnSpc>
                <a:spcPct val="90000"/>
              </a:lnSpc>
            </a:pPr>
            <a:r>
              <a:rPr lang="en-US" dirty="0" smtClean="0"/>
              <a:t>42,513 located in non-BOP facilities (e.g. contract state DOC (Department of Corrections))</a:t>
            </a:r>
          </a:p>
          <a:p>
            <a:pPr eaLnBrk="1" hangingPunct="1">
              <a:lnSpc>
                <a:spcPct val="80000"/>
              </a:lnSpc>
            </a:pPr>
            <a:r>
              <a:rPr lang="en-US" dirty="0" smtClean="0"/>
              <a:t>6 Federal Medical Centers</a:t>
            </a:r>
          </a:p>
          <a:p>
            <a:pPr eaLnBrk="1" hangingPunct="1">
              <a:lnSpc>
                <a:spcPct val="80000"/>
              </a:lnSpc>
            </a:pPr>
            <a:r>
              <a:rPr lang="en-US" dirty="0" smtClean="0"/>
              <a:t>13 institutions w/ female inmates</a:t>
            </a:r>
          </a:p>
          <a:p>
            <a:pPr eaLnBrk="1" hangingPunct="1">
              <a:lnSpc>
                <a:spcPct val="80000"/>
              </a:lnSpc>
            </a:pPr>
            <a:r>
              <a:rPr lang="en-US" dirty="0" smtClean="0"/>
              <a:t>7 Protective Custody Units (i.e. </a:t>
            </a:r>
            <a:r>
              <a:rPr lang="en-US" dirty="0" err="1" smtClean="0"/>
              <a:t>Witsec</a:t>
            </a:r>
            <a:r>
              <a:rPr lang="en-US" dirty="0" smtClean="0"/>
              <a:t>)</a:t>
            </a:r>
          </a:p>
          <a:p>
            <a:pPr eaLnBrk="1" hangingPunct="1">
              <a:lnSpc>
                <a:spcPct val="80000"/>
              </a:lnSpc>
            </a:pPr>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gn="ctr" eaLnBrk="1" hangingPunct="1">
              <a:defRPr/>
            </a:pPr>
            <a:r>
              <a:rPr lang="en-US" dirty="0" smtClean="0"/>
              <a:t>Inmate Breakdown (2010)</a:t>
            </a:r>
          </a:p>
        </p:txBody>
      </p:sp>
      <p:sp>
        <p:nvSpPr>
          <p:cNvPr id="29699" name="Rectangle 3"/>
          <p:cNvSpPr>
            <a:spLocks noGrp="1" noChangeArrowheads="1"/>
          </p:cNvSpPr>
          <p:nvPr>
            <p:ph idx="1"/>
          </p:nvPr>
        </p:nvSpPr>
        <p:spPr/>
        <p:txBody>
          <a:bodyPr/>
          <a:lstStyle/>
          <a:p>
            <a:pPr eaLnBrk="1" hangingPunct="1">
              <a:lnSpc>
                <a:spcPct val="80000"/>
              </a:lnSpc>
            </a:pPr>
            <a:r>
              <a:rPr lang="en-US" sz="2400" dirty="0" smtClean="0">
                <a:cs typeface="Arial" charset="0"/>
              </a:rPr>
              <a:t>Male: 93.5%   Female: 6.5%</a:t>
            </a:r>
          </a:p>
          <a:p>
            <a:pPr eaLnBrk="1" hangingPunct="1">
              <a:lnSpc>
                <a:spcPct val="80000"/>
              </a:lnSpc>
            </a:pPr>
            <a:r>
              <a:rPr lang="en-US" sz="2400" dirty="0" smtClean="0">
                <a:cs typeface="Arial" charset="0"/>
              </a:rPr>
              <a:t>White: 57.9%  Black: 38.5%  Native American: 1.8% Asian: 1.7%  Hispanic 33%</a:t>
            </a:r>
          </a:p>
          <a:p>
            <a:pPr eaLnBrk="1" hangingPunct="1">
              <a:lnSpc>
                <a:spcPct val="80000"/>
              </a:lnSpc>
            </a:pPr>
            <a:r>
              <a:rPr lang="en-US" sz="2400" dirty="0" smtClean="0">
                <a:cs typeface="Arial" charset="0"/>
              </a:rPr>
              <a:t>United States: 73.2%  Mexico: 18.1% Colombia: 1.3%  Cuba: 0.9%  Dominican Republic: 1.3%   Other/Unknown:  5.3%</a:t>
            </a:r>
          </a:p>
          <a:p>
            <a:pPr eaLnBrk="1" hangingPunct="1">
              <a:lnSpc>
                <a:spcPct val="80000"/>
              </a:lnSpc>
            </a:pPr>
            <a:r>
              <a:rPr lang="en-US" sz="2400" dirty="0" smtClean="0">
                <a:cs typeface="Arial" charset="0"/>
              </a:rPr>
              <a:t>Drug Offenses: 51.3%</a:t>
            </a:r>
          </a:p>
          <a:p>
            <a:pPr eaLnBrk="1" hangingPunct="1">
              <a:lnSpc>
                <a:spcPct val="80000"/>
              </a:lnSpc>
            </a:pPr>
            <a:r>
              <a:rPr lang="en-US" sz="2400" dirty="0" smtClean="0">
                <a:cs typeface="Arial" charset="0"/>
              </a:rPr>
              <a:t>Average Inmate Age: 38</a:t>
            </a:r>
          </a:p>
          <a:p>
            <a:pPr eaLnBrk="1" hangingPunct="1">
              <a:lnSpc>
                <a:spcPct val="80000"/>
              </a:lnSpc>
            </a:pPr>
            <a:r>
              <a:rPr lang="en-US" sz="2400" dirty="0" smtClean="0">
                <a:cs typeface="Arial" charset="0"/>
              </a:rPr>
              <a:t>Sentences</a:t>
            </a:r>
          </a:p>
          <a:p>
            <a:pPr lvl="1" eaLnBrk="1" hangingPunct="1">
              <a:lnSpc>
                <a:spcPct val="90000"/>
              </a:lnSpc>
            </a:pPr>
            <a:r>
              <a:rPr lang="en-US" sz="2000" dirty="0" smtClean="0">
                <a:cs typeface="Arial" charset="0"/>
              </a:rPr>
              <a:t>5-15 years: 50%</a:t>
            </a:r>
          </a:p>
          <a:p>
            <a:pPr lvl="1" eaLnBrk="1" hangingPunct="1">
              <a:lnSpc>
                <a:spcPct val="90000"/>
              </a:lnSpc>
            </a:pPr>
            <a:r>
              <a:rPr lang="en-US" sz="2000" dirty="0" smtClean="0">
                <a:cs typeface="Arial" charset="0"/>
              </a:rPr>
              <a:t>Life: 3.1%</a:t>
            </a:r>
          </a:p>
          <a:p>
            <a:pPr lvl="1" eaLnBrk="1" hangingPunct="1">
              <a:lnSpc>
                <a:spcPct val="90000"/>
              </a:lnSpc>
            </a:pPr>
            <a:r>
              <a:rPr lang="en-US" sz="2000" dirty="0" smtClean="0">
                <a:cs typeface="Arial" charset="0"/>
              </a:rPr>
              <a:t>Death Row: 55</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gn="ctr" eaLnBrk="1" hangingPunct="1">
              <a:defRPr/>
            </a:pPr>
            <a:r>
              <a:rPr lang="en-US" dirty="0" smtClean="0">
                <a:cs typeface="Arial" charset="0"/>
              </a:rPr>
              <a:t>Inmate Medical Issues</a:t>
            </a:r>
          </a:p>
        </p:txBody>
      </p:sp>
      <p:sp>
        <p:nvSpPr>
          <p:cNvPr id="30723" name="Text Box 5"/>
          <p:cNvSpPr txBox="1">
            <a:spLocks noChangeArrowheads="1"/>
          </p:cNvSpPr>
          <p:nvPr/>
        </p:nvSpPr>
        <p:spPr bwMode="auto">
          <a:xfrm>
            <a:off x="838200" y="2057400"/>
            <a:ext cx="7086600" cy="3046988"/>
          </a:xfrm>
          <a:prstGeom prst="rect">
            <a:avLst/>
          </a:prstGeom>
          <a:noFill/>
          <a:ln w="12700">
            <a:noFill/>
            <a:miter lim="800000"/>
            <a:headEnd type="none" w="sm" len="sm"/>
            <a:tailEnd type="none" w="sm" len="sm"/>
          </a:ln>
        </p:spPr>
        <p:txBody>
          <a:bodyPr>
            <a:spAutoFit/>
          </a:bodyPr>
          <a:lstStyle/>
          <a:p>
            <a:pPr marL="457200" indent="-457200">
              <a:spcBef>
                <a:spcPct val="50000"/>
              </a:spcBef>
              <a:buClr>
                <a:srgbClr val="FFFF66"/>
              </a:buClr>
              <a:buSzPct val="150000"/>
              <a:buFont typeface="Arial" pitchFamily="34" charset="0"/>
              <a:buChar char="•"/>
            </a:pPr>
            <a:r>
              <a:rPr lang="en-US" sz="3200" dirty="0"/>
              <a:t> ~</a:t>
            </a:r>
            <a:r>
              <a:rPr lang="en-US" sz="3200" dirty="0" smtClean="0"/>
              <a:t>1.6% </a:t>
            </a:r>
            <a:r>
              <a:rPr lang="en-US" sz="3200" dirty="0"/>
              <a:t>are HIV </a:t>
            </a:r>
            <a:r>
              <a:rPr lang="en-US" sz="3200" dirty="0" smtClean="0"/>
              <a:t>+ (2 to 3 times more than the general population)</a:t>
            </a:r>
            <a:endParaRPr lang="en-US" sz="3200" dirty="0"/>
          </a:p>
          <a:p>
            <a:pPr marL="457200" indent="-457200">
              <a:spcBef>
                <a:spcPct val="50000"/>
              </a:spcBef>
              <a:buClr>
                <a:srgbClr val="FFFF66"/>
              </a:buClr>
              <a:buSzPct val="150000"/>
              <a:buFont typeface="Arial" pitchFamily="34" charset="0"/>
              <a:buChar char="•"/>
            </a:pPr>
            <a:r>
              <a:rPr lang="en-US" sz="3200" dirty="0"/>
              <a:t> ~15% are Hep B or C carriers</a:t>
            </a:r>
          </a:p>
          <a:p>
            <a:pPr marL="457200" indent="-457200">
              <a:spcBef>
                <a:spcPct val="50000"/>
              </a:spcBef>
              <a:buClr>
                <a:srgbClr val="FFFF66"/>
              </a:buClr>
              <a:buSzPct val="150000"/>
              <a:buFont typeface="Arial" pitchFamily="34" charset="0"/>
              <a:buChar char="•"/>
            </a:pPr>
            <a:r>
              <a:rPr lang="en-US" sz="3200" dirty="0"/>
              <a:t> Liver and kidney damage are common   because of self-destructive lifestyles.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13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1300" fill="hold"/>
                                        <p:tgtEl>
                                          <p:spTgt spid="3072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200"/>
                                  </p:stCondLst>
                                  <p:childTnLst>
                                    <p:set>
                                      <p:cBhvr>
                                        <p:cTn id="10" dur="1" fill="hold">
                                          <p:stCondLst>
                                            <p:cond delay="0"/>
                                          </p:stCondLst>
                                        </p:cTn>
                                        <p:tgtEl>
                                          <p:spTgt spid="30723">
                                            <p:txEl>
                                              <p:pRg st="1" end="1"/>
                                            </p:txEl>
                                          </p:spTgt>
                                        </p:tgtEl>
                                        <p:attrNameLst>
                                          <p:attrName>style.visibility</p:attrName>
                                        </p:attrNameLst>
                                      </p:cBhvr>
                                      <p:to>
                                        <p:strVal val="visible"/>
                                      </p:to>
                                    </p:set>
                                    <p:anim calcmode="lin" valueType="num">
                                      <p:cBhvr additive="base">
                                        <p:cTn id="11" dur="20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072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3200"/>
                                  </p:stCondLst>
                                  <p:childTnLst>
                                    <p:set>
                                      <p:cBhvr>
                                        <p:cTn id="14" dur="1" fill="hold">
                                          <p:stCondLst>
                                            <p:cond delay="0"/>
                                          </p:stCondLst>
                                        </p:cTn>
                                        <p:tgtEl>
                                          <p:spTgt spid="30723">
                                            <p:txEl>
                                              <p:pRg st="2" end="2"/>
                                            </p:txEl>
                                          </p:spTgt>
                                        </p:tgtEl>
                                        <p:attrNameLst>
                                          <p:attrName>style.visibility</p:attrName>
                                        </p:attrNameLst>
                                      </p:cBhvr>
                                      <p:to>
                                        <p:strVal val="visible"/>
                                      </p:to>
                                    </p:set>
                                    <p:anim calcmode="lin" valueType="num">
                                      <p:cBhvr additive="base">
                                        <p:cTn id="15" dur="14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16" dur="14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80375" cy="1143000"/>
          </a:xfrm>
        </p:spPr>
        <p:txBody>
          <a:bodyPr/>
          <a:lstStyle/>
          <a:p>
            <a:r>
              <a:rPr lang="en-US" sz="4000" dirty="0" smtClean="0"/>
              <a:t>Importance of Correctional Health</a:t>
            </a:r>
            <a:endParaRPr lang="en-US" sz="4000" dirty="0"/>
          </a:p>
        </p:txBody>
      </p:sp>
      <p:sp>
        <p:nvSpPr>
          <p:cNvPr id="3" name="Content Placeholder 2"/>
          <p:cNvSpPr>
            <a:spLocks noGrp="1"/>
          </p:cNvSpPr>
          <p:nvPr>
            <p:ph idx="1"/>
          </p:nvPr>
        </p:nvSpPr>
        <p:spPr>
          <a:xfrm>
            <a:off x="682625" y="1676400"/>
            <a:ext cx="7772400" cy="4800600"/>
          </a:xfrm>
        </p:spPr>
        <p:txBody>
          <a:bodyPr/>
          <a:lstStyle/>
          <a:p>
            <a:r>
              <a:rPr lang="en-US" sz="2800" dirty="0" smtClean="0"/>
              <a:t>2 1/2 Millions wake up in prison/jail every day</a:t>
            </a:r>
          </a:p>
          <a:p>
            <a:r>
              <a:rPr lang="en-US" sz="2800" dirty="0" smtClean="0"/>
              <a:t>~ 5,000 correctional facilities (&gt;3,000 local jails; 1,800 state/federal correctional institutions)</a:t>
            </a:r>
          </a:p>
          <a:p>
            <a:r>
              <a:rPr lang="en-US" sz="2800" dirty="0" smtClean="0"/>
              <a:t>Iron Law of Corrections: 95% of those incarcerated will return to </a:t>
            </a:r>
            <a:r>
              <a:rPr lang="en-US" sz="2800" smtClean="0"/>
              <a:t>the streets</a:t>
            </a:r>
            <a:endParaRPr lang="en-US" sz="2800" dirty="0" smtClean="0"/>
          </a:p>
          <a:p>
            <a:r>
              <a:rPr lang="en-US" sz="2800" dirty="0" smtClean="0"/>
              <a:t>Approx. 14% of persons with HIV in the U.S. pass through the correctional system each year</a:t>
            </a:r>
          </a:p>
          <a:p>
            <a:r>
              <a:rPr lang="en-US" sz="2800" dirty="0" smtClean="0"/>
              <a:t>35% of all TB cases, and 29% of all Hepatitis C cases pass through the nation’s correctional facilities at some point in time</a:t>
            </a:r>
          </a:p>
          <a:p>
            <a:pPr marL="0" indent="0">
              <a:buNone/>
            </a:pPr>
            <a:endParaRPr lang="en-US" dirty="0"/>
          </a:p>
          <a:p>
            <a:pPr marL="0" indent="0">
              <a:buNone/>
            </a:pPr>
            <a:r>
              <a:rPr lang="en-US" dirty="0" smtClean="0"/>
              <a:t> </a:t>
            </a:r>
            <a:endParaRPr lang="en-US" dirty="0"/>
          </a:p>
        </p:txBody>
      </p:sp>
    </p:spTree>
    <p:extLst>
      <p:ext uri="{BB962C8B-B14F-4D97-AF65-F5344CB8AC3E}">
        <p14:creationId xmlns:p14="http://schemas.microsoft.com/office/powerpoint/2010/main" val="30119074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FFCC66"/>
                </a:solidFill>
              </a:rPr>
              <a:t>Importance of Correctional Health</a:t>
            </a:r>
            <a:endParaRPr lang="en-US" dirty="0"/>
          </a:p>
        </p:txBody>
      </p:sp>
      <p:sp>
        <p:nvSpPr>
          <p:cNvPr id="3" name="Content Placeholder 2"/>
          <p:cNvSpPr>
            <a:spLocks noGrp="1"/>
          </p:cNvSpPr>
          <p:nvPr>
            <p:ph idx="1"/>
          </p:nvPr>
        </p:nvSpPr>
        <p:spPr/>
        <p:txBody>
          <a:bodyPr/>
          <a:lstStyle/>
          <a:p>
            <a:r>
              <a:rPr lang="en-US" dirty="0"/>
              <a:t>BOP recognized by Office of National AIDS Policy through work with the National HIV/AIDS Strategy (released in 2010) regarding significant HIV outcomes within the BOP</a:t>
            </a:r>
          </a:p>
          <a:p>
            <a:r>
              <a:rPr lang="en-US" dirty="0" smtClean="0"/>
              <a:t>Approx. 82% of our patients that have been within institutions for 6 months have non-detectable virus</a:t>
            </a:r>
            <a:endParaRPr lang="en-US" dirty="0"/>
          </a:p>
        </p:txBody>
      </p:sp>
    </p:spTree>
    <p:extLst>
      <p:ext uri="{BB962C8B-B14F-4D97-AF65-F5344CB8AC3E}">
        <p14:creationId xmlns:p14="http://schemas.microsoft.com/office/powerpoint/2010/main" val="10663962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1" name="Rectangle 13"/>
          <p:cNvSpPr>
            <a:spLocks noGrp="1" noChangeArrowheads="1"/>
          </p:cNvSpPr>
          <p:nvPr>
            <p:ph type="title"/>
          </p:nvPr>
        </p:nvSpPr>
        <p:spPr>
          <a:xfrm>
            <a:off x="533400" y="304800"/>
            <a:ext cx="8080375" cy="1143000"/>
          </a:xfrm>
        </p:spPr>
        <p:txBody>
          <a:bodyPr/>
          <a:lstStyle/>
          <a:p>
            <a:pPr algn="ctr" eaLnBrk="1" hangingPunct="1">
              <a:defRPr/>
            </a:pPr>
            <a:r>
              <a:rPr lang="en-US" dirty="0" smtClean="0"/>
              <a:t>Health Services Overview </a:t>
            </a:r>
          </a:p>
        </p:txBody>
      </p:sp>
      <p:sp>
        <p:nvSpPr>
          <p:cNvPr id="31748" name="Rectangle 17"/>
          <p:cNvSpPr>
            <a:spLocks noGrp="1" noChangeArrowheads="1"/>
          </p:cNvSpPr>
          <p:nvPr>
            <p:ph idx="1"/>
          </p:nvPr>
        </p:nvSpPr>
        <p:spPr>
          <a:xfrm>
            <a:off x="304801" y="1981200"/>
            <a:ext cx="2362200" cy="4632326"/>
          </a:xfrm>
        </p:spPr>
        <p:txBody>
          <a:bodyPr/>
          <a:lstStyle/>
          <a:p>
            <a:pPr eaLnBrk="1" hangingPunct="1"/>
            <a:r>
              <a:rPr lang="en-US" dirty="0" smtClean="0"/>
              <a:t>Warden</a:t>
            </a:r>
          </a:p>
          <a:p>
            <a:pPr eaLnBrk="1" hangingPunct="1"/>
            <a:r>
              <a:rPr lang="en-US" dirty="0" smtClean="0"/>
              <a:t>AW</a:t>
            </a:r>
          </a:p>
          <a:p>
            <a:pPr marL="0" indent="0" eaLnBrk="1" hangingPunct="1">
              <a:buNone/>
            </a:pPr>
            <a:endParaRPr lang="en-US" dirty="0"/>
          </a:p>
          <a:p>
            <a:pPr eaLnBrk="1" hangingPunct="1">
              <a:buFont typeface="Wingdings" pitchFamily="2" charset="2"/>
              <a:buChar char="v"/>
            </a:pPr>
            <a:endParaRPr lang="en-US" sz="2400" dirty="0" smtClean="0"/>
          </a:p>
          <a:p>
            <a:pPr marL="0" indent="0" eaLnBrk="1" hangingPunct="1">
              <a:buNone/>
            </a:pPr>
            <a:endParaRPr lang="en-US" sz="2400" dirty="0" smtClean="0"/>
          </a:p>
          <a:p>
            <a:pPr marL="0" indent="0" eaLnBrk="1" hangingPunct="1">
              <a:buNone/>
            </a:pPr>
            <a:endParaRPr lang="en-US" sz="2400" dirty="0"/>
          </a:p>
        </p:txBody>
      </p:sp>
      <p:grpSp>
        <p:nvGrpSpPr>
          <p:cNvPr id="31747" name="Group 18"/>
          <p:cNvGrpSpPr>
            <a:grpSpLocks/>
          </p:cNvGrpSpPr>
          <p:nvPr/>
        </p:nvGrpSpPr>
        <p:grpSpPr bwMode="auto">
          <a:xfrm>
            <a:off x="2514600" y="1600200"/>
            <a:ext cx="6096000" cy="5059363"/>
            <a:chOff x="1584" y="1008"/>
            <a:chExt cx="3840" cy="3187"/>
          </a:xfrm>
        </p:grpSpPr>
        <p:sp>
          <p:nvSpPr>
            <p:cNvPr id="31749" name="Puzzle5"/>
            <p:cNvSpPr>
              <a:spLocks noChangeAspect="1" noEditPoints="1" noChangeArrowheads="1"/>
            </p:cNvSpPr>
            <p:nvPr/>
          </p:nvSpPr>
          <p:spPr bwMode="blackWhite">
            <a:xfrm>
              <a:off x="3638" y="2015"/>
              <a:ext cx="1786" cy="1247"/>
            </a:xfrm>
            <a:custGeom>
              <a:avLst/>
              <a:gdLst>
                <a:gd name="T0" fmla="*/ 4886 w 21600"/>
                <a:gd name="T1" fmla="*/ 6721 h 21600"/>
                <a:gd name="T2" fmla="*/ 16496 w 21600"/>
                <a:gd name="T3" fmla="*/ 13719 h 21600"/>
              </a:gdLst>
              <a:ahLst/>
              <a:cxnLst/>
              <a:rect l="T0" t="T1" r="T2" b="T3"/>
              <a:pathLst>
                <a:path w="21600" h="21600">
                  <a:moveTo>
                    <a:pt x="4281" y="12397"/>
                  </a:moveTo>
                  <a:lnTo>
                    <a:pt x="4168" y="12510"/>
                  </a:lnTo>
                  <a:lnTo>
                    <a:pt x="4044" y="12623"/>
                  </a:lnTo>
                  <a:lnTo>
                    <a:pt x="3931" y="12680"/>
                  </a:lnTo>
                  <a:lnTo>
                    <a:pt x="3807" y="12736"/>
                  </a:lnTo>
                  <a:lnTo>
                    <a:pt x="3671" y="12736"/>
                  </a:lnTo>
                  <a:lnTo>
                    <a:pt x="3558" y="12736"/>
                  </a:lnTo>
                  <a:lnTo>
                    <a:pt x="3434" y="12708"/>
                  </a:lnTo>
                  <a:lnTo>
                    <a:pt x="3321" y="12651"/>
                  </a:lnTo>
                  <a:lnTo>
                    <a:pt x="3061" y="12538"/>
                  </a:lnTo>
                  <a:lnTo>
                    <a:pt x="2824" y="12383"/>
                  </a:lnTo>
                  <a:lnTo>
                    <a:pt x="2564" y="12185"/>
                  </a:lnTo>
                  <a:lnTo>
                    <a:pt x="2327" y="12029"/>
                  </a:lnTo>
                  <a:lnTo>
                    <a:pt x="2067" y="11860"/>
                  </a:lnTo>
                  <a:lnTo>
                    <a:pt x="1807" y="11718"/>
                  </a:lnTo>
                  <a:lnTo>
                    <a:pt x="1671" y="11704"/>
                  </a:lnTo>
                  <a:lnTo>
                    <a:pt x="1547" y="11676"/>
                  </a:lnTo>
                  <a:lnTo>
                    <a:pt x="1412" y="11676"/>
                  </a:lnTo>
                  <a:lnTo>
                    <a:pt x="1287" y="11676"/>
                  </a:lnTo>
                  <a:lnTo>
                    <a:pt x="1152" y="11704"/>
                  </a:lnTo>
                  <a:lnTo>
                    <a:pt x="1005" y="11775"/>
                  </a:lnTo>
                  <a:lnTo>
                    <a:pt x="869" y="11860"/>
                  </a:lnTo>
                  <a:lnTo>
                    <a:pt x="745" y="12001"/>
                  </a:lnTo>
                  <a:lnTo>
                    <a:pt x="587" y="12128"/>
                  </a:lnTo>
                  <a:lnTo>
                    <a:pt x="463" y="12326"/>
                  </a:lnTo>
                  <a:lnTo>
                    <a:pt x="305" y="12567"/>
                  </a:lnTo>
                  <a:lnTo>
                    <a:pt x="180" y="12835"/>
                  </a:lnTo>
                  <a:lnTo>
                    <a:pt x="112" y="13005"/>
                  </a:lnTo>
                  <a:lnTo>
                    <a:pt x="67" y="13189"/>
                  </a:lnTo>
                  <a:lnTo>
                    <a:pt x="45" y="13429"/>
                  </a:lnTo>
                  <a:lnTo>
                    <a:pt x="45" y="13683"/>
                  </a:lnTo>
                  <a:lnTo>
                    <a:pt x="67" y="13924"/>
                  </a:lnTo>
                  <a:lnTo>
                    <a:pt x="135" y="14192"/>
                  </a:lnTo>
                  <a:lnTo>
                    <a:pt x="225" y="14447"/>
                  </a:lnTo>
                  <a:lnTo>
                    <a:pt x="327" y="14687"/>
                  </a:lnTo>
                  <a:lnTo>
                    <a:pt x="485" y="14899"/>
                  </a:lnTo>
                  <a:lnTo>
                    <a:pt x="655" y="15097"/>
                  </a:lnTo>
                  <a:lnTo>
                    <a:pt x="768" y="15168"/>
                  </a:lnTo>
                  <a:lnTo>
                    <a:pt x="869" y="15252"/>
                  </a:lnTo>
                  <a:lnTo>
                    <a:pt x="982" y="15309"/>
                  </a:lnTo>
                  <a:lnTo>
                    <a:pt x="1118" y="15365"/>
                  </a:lnTo>
                  <a:lnTo>
                    <a:pt x="1242" y="15394"/>
                  </a:lnTo>
                  <a:lnTo>
                    <a:pt x="1389" y="15422"/>
                  </a:lnTo>
                  <a:lnTo>
                    <a:pt x="1547" y="15422"/>
                  </a:lnTo>
                  <a:lnTo>
                    <a:pt x="1717" y="15422"/>
                  </a:lnTo>
                  <a:lnTo>
                    <a:pt x="1897" y="15394"/>
                  </a:lnTo>
                  <a:lnTo>
                    <a:pt x="2067" y="15365"/>
                  </a:lnTo>
                  <a:lnTo>
                    <a:pt x="2259" y="15281"/>
                  </a:lnTo>
                  <a:lnTo>
                    <a:pt x="2462" y="15196"/>
                  </a:lnTo>
                  <a:lnTo>
                    <a:pt x="2779" y="15069"/>
                  </a:lnTo>
                  <a:lnTo>
                    <a:pt x="3038" y="14956"/>
                  </a:lnTo>
                  <a:lnTo>
                    <a:pt x="3298" y="14871"/>
                  </a:lnTo>
                  <a:lnTo>
                    <a:pt x="3547" y="14842"/>
                  </a:lnTo>
                  <a:lnTo>
                    <a:pt x="3648" y="14871"/>
                  </a:lnTo>
                  <a:lnTo>
                    <a:pt x="3761" y="14899"/>
                  </a:lnTo>
                  <a:lnTo>
                    <a:pt x="3841" y="14956"/>
                  </a:lnTo>
                  <a:lnTo>
                    <a:pt x="3953" y="15040"/>
                  </a:lnTo>
                  <a:lnTo>
                    <a:pt x="4044" y="15139"/>
                  </a:lnTo>
                  <a:lnTo>
                    <a:pt x="4123" y="15281"/>
                  </a:lnTo>
                  <a:lnTo>
                    <a:pt x="4213" y="15450"/>
                  </a:lnTo>
                  <a:lnTo>
                    <a:pt x="4281" y="15662"/>
                  </a:lnTo>
                  <a:lnTo>
                    <a:pt x="4360" y="15903"/>
                  </a:lnTo>
                  <a:lnTo>
                    <a:pt x="4428" y="16171"/>
                  </a:lnTo>
                  <a:lnTo>
                    <a:pt x="4473" y="16482"/>
                  </a:lnTo>
                  <a:lnTo>
                    <a:pt x="4541" y="16779"/>
                  </a:lnTo>
                  <a:lnTo>
                    <a:pt x="4586" y="17132"/>
                  </a:lnTo>
                  <a:lnTo>
                    <a:pt x="4609" y="17486"/>
                  </a:lnTo>
                  <a:lnTo>
                    <a:pt x="4620" y="17868"/>
                  </a:lnTo>
                  <a:lnTo>
                    <a:pt x="4620" y="18235"/>
                  </a:lnTo>
                  <a:lnTo>
                    <a:pt x="4620" y="18617"/>
                  </a:lnTo>
                  <a:lnTo>
                    <a:pt x="4620" y="19027"/>
                  </a:lnTo>
                  <a:lnTo>
                    <a:pt x="4586" y="19408"/>
                  </a:lnTo>
                  <a:lnTo>
                    <a:pt x="4541" y="19790"/>
                  </a:lnTo>
                  <a:lnTo>
                    <a:pt x="4496" y="20172"/>
                  </a:lnTo>
                  <a:lnTo>
                    <a:pt x="4405" y="20525"/>
                  </a:lnTo>
                  <a:lnTo>
                    <a:pt x="4326" y="20879"/>
                  </a:lnTo>
                  <a:lnTo>
                    <a:pt x="4236" y="21204"/>
                  </a:lnTo>
                  <a:lnTo>
                    <a:pt x="4778" y="21204"/>
                  </a:lnTo>
                  <a:lnTo>
                    <a:pt x="5298" y="21204"/>
                  </a:lnTo>
                  <a:lnTo>
                    <a:pt x="5817" y="21204"/>
                  </a:lnTo>
                  <a:lnTo>
                    <a:pt x="6269" y="21204"/>
                  </a:lnTo>
                  <a:lnTo>
                    <a:pt x="6710" y="21204"/>
                  </a:lnTo>
                  <a:lnTo>
                    <a:pt x="7094" y="21204"/>
                  </a:lnTo>
                  <a:lnTo>
                    <a:pt x="7444" y="21204"/>
                  </a:lnTo>
                  <a:lnTo>
                    <a:pt x="7704" y="21204"/>
                  </a:lnTo>
                  <a:lnTo>
                    <a:pt x="8054" y="21062"/>
                  </a:lnTo>
                  <a:lnTo>
                    <a:pt x="8337" y="20935"/>
                  </a:lnTo>
                  <a:lnTo>
                    <a:pt x="8597" y="20737"/>
                  </a:lnTo>
                  <a:lnTo>
                    <a:pt x="8834" y="20553"/>
                  </a:lnTo>
                  <a:lnTo>
                    <a:pt x="9003" y="20327"/>
                  </a:lnTo>
                  <a:lnTo>
                    <a:pt x="9184" y="20087"/>
                  </a:lnTo>
                  <a:lnTo>
                    <a:pt x="9286" y="19847"/>
                  </a:lnTo>
                  <a:lnTo>
                    <a:pt x="9376" y="19592"/>
                  </a:lnTo>
                  <a:lnTo>
                    <a:pt x="9444" y="19324"/>
                  </a:lnTo>
                  <a:lnTo>
                    <a:pt x="9466" y="19055"/>
                  </a:lnTo>
                  <a:lnTo>
                    <a:pt x="9466" y="18786"/>
                  </a:lnTo>
                  <a:lnTo>
                    <a:pt x="9421" y="18546"/>
                  </a:lnTo>
                  <a:lnTo>
                    <a:pt x="9353" y="18263"/>
                  </a:lnTo>
                  <a:lnTo>
                    <a:pt x="9241" y="18023"/>
                  </a:lnTo>
                  <a:lnTo>
                    <a:pt x="9139" y="17783"/>
                  </a:lnTo>
                  <a:lnTo>
                    <a:pt x="8958" y="17557"/>
                  </a:lnTo>
                  <a:lnTo>
                    <a:pt x="8811" y="17316"/>
                  </a:lnTo>
                  <a:lnTo>
                    <a:pt x="8676" y="17076"/>
                  </a:lnTo>
                  <a:lnTo>
                    <a:pt x="8597" y="16807"/>
                  </a:lnTo>
                  <a:lnTo>
                    <a:pt x="8506" y="16510"/>
                  </a:lnTo>
                  <a:lnTo>
                    <a:pt x="8484" y="16200"/>
                  </a:lnTo>
                  <a:lnTo>
                    <a:pt x="8484" y="15903"/>
                  </a:lnTo>
                  <a:lnTo>
                    <a:pt x="8506" y="15606"/>
                  </a:lnTo>
                  <a:lnTo>
                    <a:pt x="8574" y="15309"/>
                  </a:lnTo>
                  <a:lnTo>
                    <a:pt x="8676" y="15040"/>
                  </a:lnTo>
                  <a:lnTo>
                    <a:pt x="8811" y="14772"/>
                  </a:lnTo>
                  <a:lnTo>
                    <a:pt x="8902" y="14659"/>
                  </a:lnTo>
                  <a:lnTo>
                    <a:pt x="9003" y="14517"/>
                  </a:lnTo>
                  <a:lnTo>
                    <a:pt x="9094" y="14418"/>
                  </a:lnTo>
                  <a:lnTo>
                    <a:pt x="9218" y="14334"/>
                  </a:lnTo>
                  <a:lnTo>
                    <a:pt x="9331" y="14249"/>
                  </a:lnTo>
                  <a:lnTo>
                    <a:pt x="9466" y="14164"/>
                  </a:lnTo>
                  <a:lnTo>
                    <a:pt x="9613" y="14093"/>
                  </a:lnTo>
                  <a:lnTo>
                    <a:pt x="9760" y="14037"/>
                  </a:lnTo>
                  <a:lnTo>
                    <a:pt x="9918" y="13980"/>
                  </a:lnTo>
                  <a:lnTo>
                    <a:pt x="10088" y="13952"/>
                  </a:lnTo>
                  <a:lnTo>
                    <a:pt x="10291" y="13924"/>
                  </a:lnTo>
                  <a:lnTo>
                    <a:pt x="10483" y="13924"/>
                  </a:lnTo>
                  <a:lnTo>
                    <a:pt x="10698" y="13924"/>
                  </a:lnTo>
                  <a:lnTo>
                    <a:pt x="10890" y="13952"/>
                  </a:lnTo>
                  <a:lnTo>
                    <a:pt x="11071" y="14008"/>
                  </a:lnTo>
                  <a:lnTo>
                    <a:pt x="11240" y="14065"/>
                  </a:lnTo>
                  <a:lnTo>
                    <a:pt x="11387" y="14136"/>
                  </a:lnTo>
                  <a:lnTo>
                    <a:pt x="11545" y="14220"/>
                  </a:lnTo>
                  <a:lnTo>
                    <a:pt x="11669" y="14305"/>
                  </a:lnTo>
                  <a:lnTo>
                    <a:pt x="11782" y="14418"/>
                  </a:lnTo>
                  <a:lnTo>
                    <a:pt x="11895" y="14517"/>
                  </a:lnTo>
                  <a:lnTo>
                    <a:pt x="11974" y="14659"/>
                  </a:lnTo>
                  <a:lnTo>
                    <a:pt x="12065" y="14800"/>
                  </a:lnTo>
                  <a:lnTo>
                    <a:pt x="12133" y="14927"/>
                  </a:lnTo>
                  <a:lnTo>
                    <a:pt x="12234" y="15252"/>
                  </a:lnTo>
                  <a:lnTo>
                    <a:pt x="12302" y="15549"/>
                  </a:lnTo>
                  <a:lnTo>
                    <a:pt x="12325" y="15874"/>
                  </a:lnTo>
                  <a:lnTo>
                    <a:pt x="12325" y="16200"/>
                  </a:lnTo>
                  <a:lnTo>
                    <a:pt x="12279" y="16525"/>
                  </a:lnTo>
                  <a:lnTo>
                    <a:pt x="12212" y="16850"/>
                  </a:lnTo>
                  <a:lnTo>
                    <a:pt x="12133" y="17132"/>
                  </a:lnTo>
                  <a:lnTo>
                    <a:pt x="12042" y="17373"/>
                  </a:lnTo>
                  <a:lnTo>
                    <a:pt x="11918" y="17585"/>
                  </a:lnTo>
                  <a:lnTo>
                    <a:pt x="11782" y="17754"/>
                  </a:lnTo>
                  <a:lnTo>
                    <a:pt x="11647" y="17882"/>
                  </a:lnTo>
                  <a:lnTo>
                    <a:pt x="11523" y="18080"/>
                  </a:lnTo>
                  <a:lnTo>
                    <a:pt x="11432" y="18263"/>
                  </a:lnTo>
                  <a:lnTo>
                    <a:pt x="11353" y="18490"/>
                  </a:lnTo>
                  <a:lnTo>
                    <a:pt x="11285" y="18702"/>
                  </a:lnTo>
                  <a:lnTo>
                    <a:pt x="11240" y="18942"/>
                  </a:lnTo>
                  <a:lnTo>
                    <a:pt x="11217" y="19196"/>
                  </a:lnTo>
                  <a:lnTo>
                    <a:pt x="11217" y="19465"/>
                  </a:lnTo>
                  <a:lnTo>
                    <a:pt x="11263" y="19705"/>
                  </a:lnTo>
                  <a:lnTo>
                    <a:pt x="11330" y="19946"/>
                  </a:lnTo>
                  <a:lnTo>
                    <a:pt x="11410" y="20200"/>
                  </a:lnTo>
                  <a:lnTo>
                    <a:pt x="11545" y="20440"/>
                  </a:lnTo>
                  <a:lnTo>
                    <a:pt x="11715" y="20652"/>
                  </a:lnTo>
                  <a:lnTo>
                    <a:pt x="11918" y="20850"/>
                  </a:lnTo>
                  <a:lnTo>
                    <a:pt x="12155" y="21034"/>
                  </a:lnTo>
                  <a:lnTo>
                    <a:pt x="12438" y="21204"/>
                  </a:lnTo>
                  <a:lnTo>
                    <a:pt x="12562" y="21232"/>
                  </a:lnTo>
                  <a:lnTo>
                    <a:pt x="12889" y="21317"/>
                  </a:lnTo>
                  <a:lnTo>
                    <a:pt x="13364" y="21416"/>
                  </a:lnTo>
                  <a:lnTo>
                    <a:pt x="13997" y="21529"/>
                  </a:lnTo>
                  <a:lnTo>
                    <a:pt x="14347" y="21585"/>
                  </a:lnTo>
                  <a:lnTo>
                    <a:pt x="14686" y="21614"/>
                  </a:lnTo>
                  <a:lnTo>
                    <a:pt x="15058" y="21642"/>
                  </a:lnTo>
                  <a:lnTo>
                    <a:pt x="15443" y="21642"/>
                  </a:lnTo>
                  <a:lnTo>
                    <a:pt x="15815" y="21642"/>
                  </a:lnTo>
                  <a:lnTo>
                    <a:pt x="16211" y="21614"/>
                  </a:lnTo>
                  <a:lnTo>
                    <a:pt x="16550" y="21529"/>
                  </a:lnTo>
                  <a:lnTo>
                    <a:pt x="16923" y="21444"/>
                  </a:lnTo>
                  <a:lnTo>
                    <a:pt x="16855" y="21232"/>
                  </a:lnTo>
                  <a:lnTo>
                    <a:pt x="16810" y="20978"/>
                  </a:lnTo>
                  <a:lnTo>
                    <a:pt x="16776" y="20709"/>
                  </a:lnTo>
                  <a:lnTo>
                    <a:pt x="16753" y="20412"/>
                  </a:lnTo>
                  <a:lnTo>
                    <a:pt x="16730" y="19762"/>
                  </a:lnTo>
                  <a:lnTo>
                    <a:pt x="16730" y="19055"/>
                  </a:lnTo>
                  <a:lnTo>
                    <a:pt x="16753" y="18348"/>
                  </a:lnTo>
                  <a:lnTo>
                    <a:pt x="16787" y="17641"/>
                  </a:lnTo>
                  <a:lnTo>
                    <a:pt x="16855" y="16991"/>
                  </a:lnTo>
                  <a:lnTo>
                    <a:pt x="16923" y="16426"/>
                  </a:lnTo>
                  <a:lnTo>
                    <a:pt x="16968" y="16171"/>
                  </a:lnTo>
                  <a:lnTo>
                    <a:pt x="17035" y="15987"/>
                  </a:lnTo>
                  <a:lnTo>
                    <a:pt x="17115" y="15832"/>
                  </a:lnTo>
                  <a:lnTo>
                    <a:pt x="17228" y="15691"/>
                  </a:lnTo>
                  <a:lnTo>
                    <a:pt x="17352" y="15606"/>
                  </a:lnTo>
                  <a:lnTo>
                    <a:pt x="17487" y="15549"/>
                  </a:lnTo>
                  <a:lnTo>
                    <a:pt x="17634" y="15493"/>
                  </a:lnTo>
                  <a:lnTo>
                    <a:pt x="17792" y="15493"/>
                  </a:lnTo>
                  <a:lnTo>
                    <a:pt x="17939" y="15521"/>
                  </a:lnTo>
                  <a:lnTo>
                    <a:pt x="18097" y="15578"/>
                  </a:lnTo>
                  <a:lnTo>
                    <a:pt x="18267" y="15662"/>
                  </a:lnTo>
                  <a:lnTo>
                    <a:pt x="18414" y="15775"/>
                  </a:lnTo>
                  <a:lnTo>
                    <a:pt x="18594" y="15874"/>
                  </a:lnTo>
                  <a:lnTo>
                    <a:pt x="18741" y="16016"/>
                  </a:lnTo>
                  <a:lnTo>
                    <a:pt x="18900" y="16171"/>
                  </a:lnTo>
                  <a:lnTo>
                    <a:pt x="19024" y="16369"/>
                  </a:lnTo>
                  <a:lnTo>
                    <a:pt x="19159" y="16525"/>
                  </a:lnTo>
                  <a:lnTo>
                    <a:pt x="19329" y="16666"/>
                  </a:lnTo>
                  <a:lnTo>
                    <a:pt x="19498" y="16779"/>
                  </a:lnTo>
                  <a:lnTo>
                    <a:pt x="19702" y="16850"/>
                  </a:lnTo>
                  <a:lnTo>
                    <a:pt x="19894" y="16878"/>
                  </a:lnTo>
                  <a:lnTo>
                    <a:pt x="20086" y="16906"/>
                  </a:lnTo>
                  <a:lnTo>
                    <a:pt x="20300" y="16878"/>
                  </a:lnTo>
                  <a:lnTo>
                    <a:pt x="20504" y="16836"/>
                  </a:lnTo>
                  <a:lnTo>
                    <a:pt x="20696" y="16751"/>
                  </a:lnTo>
                  <a:lnTo>
                    <a:pt x="20888" y="16609"/>
                  </a:lnTo>
                  <a:lnTo>
                    <a:pt x="21069" y="16454"/>
                  </a:lnTo>
                  <a:lnTo>
                    <a:pt x="21215" y="16256"/>
                  </a:lnTo>
                  <a:lnTo>
                    <a:pt x="21374" y="16044"/>
                  </a:lnTo>
                  <a:lnTo>
                    <a:pt x="21475" y="15775"/>
                  </a:lnTo>
                  <a:lnTo>
                    <a:pt x="21566" y="15479"/>
                  </a:lnTo>
                  <a:lnTo>
                    <a:pt x="21633" y="15125"/>
                  </a:lnTo>
                  <a:lnTo>
                    <a:pt x="21633" y="14927"/>
                  </a:lnTo>
                  <a:lnTo>
                    <a:pt x="21633" y="14772"/>
                  </a:lnTo>
                  <a:lnTo>
                    <a:pt x="21633" y="14574"/>
                  </a:lnTo>
                  <a:lnTo>
                    <a:pt x="21611" y="14418"/>
                  </a:lnTo>
                  <a:lnTo>
                    <a:pt x="21566" y="14249"/>
                  </a:lnTo>
                  <a:lnTo>
                    <a:pt x="21520" y="14093"/>
                  </a:lnTo>
                  <a:lnTo>
                    <a:pt x="21453" y="13952"/>
                  </a:lnTo>
                  <a:lnTo>
                    <a:pt x="21385" y="13810"/>
                  </a:lnTo>
                  <a:lnTo>
                    <a:pt x="21238" y="13542"/>
                  </a:lnTo>
                  <a:lnTo>
                    <a:pt x="21069" y="13330"/>
                  </a:lnTo>
                  <a:lnTo>
                    <a:pt x="20843" y="13132"/>
                  </a:lnTo>
                  <a:lnTo>
                    <a:pt x="20628" y="13005"/>
                  </a:lnTo>
                  <a:lnTo>
                    <a:pt x="20391" y="12863"/>
                  </a:lnTo>
                  <a:lnTo>
                    <a:pt x="20153" y="12807"/>
                  </a:lnTo>
                  <a:lnTo>
                    <a:pt x="19916" y="12750"/>
                  </a:lnTo>
                  <a:lnTo>
                    <a:pt x="19679" y="12779"/>
                  </a:lnTo>
                  <a:lnTo>
                    <a:pt x="19464" y="12835"/>
                  </a:lnTo>
                  <a:lnTo>
                    <a:pt x="19261" y="12948"/>
                  </a:lnTo>
                  <a:lnTo>
                    <a:pt x="19182" y="13005"/>
                  </a:lnTo>
                  <a:lnTo>
                    <a:pt x="19092" y="13090"/>
                  </a:lnTo>
                  <a:lnTo>
                    <a:pt x="19024" y="13189"/>
                  </a:lnTo>
                  <a:lnTo>
                    <a:pt x="18945" y="13302"/>
                  </a:lnTo>
                  <a:lnTo>
                    <a:pt x="18809" y="13514"/>
                  </a:lnTo>
                  <a:lnTo>
                    <a:pt x="18662" y="13683"/>
                  </a:lnTo>
                  <a:lnTo>
                    <a:pt x="18504" y="13782"/>
                  </a:lnTo>
                  <a:lnTo>
                    <a:pt x="18335" y="13867"/>
                  </a:lnTo>
                  <a:lnTo>
                    <a:pt x="18176" y="13895"/>
                  </a:lnTo>
                  <a:lnTo>
                    <a:pt x="18007" y="13924"/>
                  </a:lnTo>
                  <a:lnTo>
                    <a:pt x="17838" y="13895"/>
                  </a:lnTo>
                  <a:lnTo>
                    <a:pt x="17679" y="13839"/>
                  </a:lnTo>
                  <a:lnTo>
                    <a:pt x="17533" y="13768"/>
                  </a:lnTo>
                  <a:lnTo>
                    <a:pt x="17374" y="13683"/>
                  </a:lnTo>
                  <a:lnTo>
                    <a:pt x="17250" y="13570"/>
                  </a:lnTo>
                  <a:lnTo>
                    <a:pt x="17137" y="13429"/>
                  </a:lnTo>
                  <a:lnTo>
                    <a:pt x="17058" y="13302"/>
                  </a:lnTo>
                  <a:lnTo>
                    <a:pt x="16968" y="13160"/>
                  </a:lnTo>
                  <a:lnTo>
                    <a:pt x="16923" y="13033"/>
                  </a:lnTo>
                  <a:lnTo>
                    <a:pt x="16923" y="12892"/>
                  </a:lnTo>
                  <a:lnTo>
                    <a:pt x="16923" y="12425"/>
                  </a:lnTo>
                  <a:lnTo>
                    <a:pt x="16923" y="11704"/>
                  </a:lnTo>
                  <a:lnTo>
                    <a:pt x="16923" y="10743"/>
                  </a:lnTo>
                  <a:lnTo>
                    <a:pt x="16923" y="9683"/>
                  </a:lnTo>
                  <a:lnTo>
                    <a:pt x="16923" y="8608"/>
                  </a:lnTo>
                  <a:lnTo>
                    <a:pt x="16923" y="7520"/>
                  </a:lnTo>
                  <a:lnTo>
                    <a:pt x="16923" y="6545"/>
                  </a:lnTo>
                  <a:lnTo>
                    <a:pt x="16923" y="5781"/>
                  </a:lnTo>
                  <a:lnTo>
                    <a:pt x="16708" y="5937"/>
                  </a:lnTo>
                  <a:lnTo>
                    <a:pt x="16448" y="6078"/>
                  </a:lnTo>
                  <a:lnTo>
                    <a:pt x="16188" y="6219"/>
                  </a:lnTo>
                  <a:lnTo>
                    <a:pt x="15883" y="6290"/>
                  </a:lnTo>
                  <a:lnTo>
                    <a:pt x="15578" y="6347"/>
                  </a:lnTo>
                  <a:lnTo>
                    <a:pt x="15251" y="6375"/>
                  </a:lnTo>
                  <a:lnTo>
                    <a:pt x="14900" y="6403"/>
                  </a:lnTo>
                  <a:lnTo>
                    <a:pt x="14584" y="6403"/>
                  </a:lnTo>
                  <a:lnTo>
                    <a:pt x="14234" y="6375"/>
                  </a:lnTo>
                  <a:lnTo>
                    <a:pt x="13884" y="6318"/>
                  </a:lnTo>
                  <a:lnTo>
                    <a:pt x="13556" y="6262"/>
                  </a:lnTo>
                  <a:lnTo>
                    <a:pt x="13240" y="6191"/>
                  </a:lnTo>
                  <a:lnTo>
                    <a:pt x="12935" y="6106"/>
                  </a:lnTo>
                  <a:lnTo>
                    <a:pt x="12652" y="5993"/>
                  </a:lnTo>
                  <a:lnTo>
                    <a:pt x="12392" y="5880"/>
                  </a:lnTo>
                  <a:lnTo>
                    <a:pt x="12155" y="5781"/>
                  </a:lnTo>
                  <a:lnTo>
                    <a:pt x="11974" y="5668"/>
                  </a:lnTo>
                  <a:lnTo>
                    <a:pt x="11828" y="5555"/>
                  </a:lnTo>
                  <a:lnTo>
                    <a:pt x="11692" y="5456"/>
                  </a:lnTo>
                  <a:lnTo>
                    <a:pt x="11590" y="5343"/>
                  </a:lnTo>
                  <a:lnTo>
                    <a:pt x="11500" y="5230"/>
                  </a:lnTo>
                  <a:lnTo>
                    <a:pt x="11432" y="5131"/>
                  </a:lnTo>
                  <a:lnTo>
                    <a:pt x="11410" y="4990"/>
                  </a:lnTo>
                  <a:lnTo>
                    <a:pt x="11387" y="4876"/>
                  </a:lnTo>
                  <a:lnTo>
                    <a:pt x="11387" y="4749"/>
                  </a:lnTo>
                  <a:lnTo>
                    <a:pt x="11410" y="4608"/>
                  </a:lnTo>
                  <a:lnTo>
                    <a:pt x="11477" y="4452"/>
                  </a:lnTo>
                  <a:lnTo>
                    <a:pt x="11545" y="4283"/>
                  </a:lnTo>
                  <a:lnTo>
                    <a:pt x="11737" y="3929"/>
                  </a:lnTo>
                  <a:lnTo>
                    <a:pt x="12020" y="3548"/>
                  </a:lnTo>
                  <a:lnTo>
                    <a:pt x="12178" y="3307"/>
                  </a:lnTo>
                  <a:lnTo>
                    <a:pt x="12279" y="3067"/>
                  </a:lnTo>
                  <a:lnTo>
                    <a:pt x="12370" y="2798"/>
                  </a:lnTo>
                  <a:lnTo>
                    <a:pt x="12438" y="2487"/>
                  </a:lnTo>
                  <a:lnTo>
                    <a:pt x="12471" y="2219"/>
                  </a:lnTo>
                  <a:lnTo>
                    <a:pt x="12471" y="1922"/>
                  </a:lnTo>
                  <a:lnTo>
                    <a:pt x="12438" y="1625"/>
                  </a:lnTo>
                  <a:lnTo>
                    <a:pt x="12370" y="1357"/>
                  </a:lnTo>
                  <a:lnTo>
                    <a:pt x="12279" y="1088"/>
                  </a:lnTo>
                  <a:lnTo>
                    <a:pt x="12133" y="834"/>
                  </a:lnTo>
                  <a:lnTo>
                    <a:pt x="12042" y="735"/>
                  </a:lnTo>
                  <a:lnTo>
                    <a:pt x="11952" y="621"/>
                  </a:lnTo>
                  <a:lnTo>
                    <a:pt x="11850" y="508"/>
                  </a:lnTo>
                  <a:lnTo>
                    <a:pt x="11737" y="424"/>
                  </a:lnTo>
                  <a:lnTo>
                    <a:pt x="11613" y="353"/>
                  </a:lnTo>
                  <a:lnTo>
                    <a:pt x="11477" y="268"/>
                  </a:lnTo>
                  <a:lnTo>
                    <a:pt x="11330" y="212"/>
                  </a:lnTo>
                  <a:lnTo>
                    <a:pt x="11172" y="155"/>
                  </a:lnTo>
                  <a:lnTo>
                    <a:pt x="11003" y="98"/>
                  </a:lnTo>
                  <a:lnTo>
                    <a:pt x="10833" y="70"/>
                  </a:lnTo>
                  <a:lnTo>
                    <a:pt x="10653" y="70"/>
                  </a:lnTo>
                  <a:lnTo>
                    <a:pt x="10438" y="70"/>
                  </a:lnTo>
                  <a:lnTo>
                    <a:pt x="10291" y="70"/>
                  </a:lnTo>
                  <a:lnTo>
                    <a:pt x="10110" y="98"/>
                  </a:lnTo>
                  <a:lnTo>
                    <a:pt x="9986" y="127"/>
                  </a:lnTo>
                  <a:lnTo>
                    <a:pt x="9828" y="183"/>
                  </a:lnTo>
                  <a:lnTo>
                    <a:pt x="9726" y="268"/>
                  </a:lnTo>
                  <a:lnTo>
                    <a:pt x="9591" y="325"/>
                  </a:lnTo>
                  <a:lnTo>
                    <a:pt x="9489" y="424"/>
                  </a:lnTo>
                  <a:lnTo>
                    <a:pt x="9399" y="508"/>
                  </a:lnTo>
                  <a:lnTo>
                    <a:pt x="9308" y="621"/>
                  </a:lnTo>
                  <a:lnTo>
                    <a:pt x="9218" y="735"/>
                  </a:lnTo>
                  <a:lnTo>
                    <a:pt x="9161" y="834"/>
                  </a:lnTo>
                  <a:lnTo>
                    <a:pt x="9094" y="975"/>
                  </a:lnTo>
                  <a:lnTo>
                    <a:pt x="9003" y="1243"/>
                  </a:lnTo>
                  <a:lnTo>
                    <a:pt x="8947" y="1540"/>
                  </a:lnTo>
                  <a:lnTo>
                    <a:pt x="8924" y="1837"/>
                  </a:lnTo>
                  <a:lnTo>
                    <a:pt x="8924" y="2162"/>
                  </a:lnTo>
                  <a:lnTo>
                    <a:pt x="8947" y="2487"/>
                  </a:lnTo>
                  <a:lnTo>
                    <a:pt x="9003" y="2798"/>
                  </a:lnTo>
                  <a:lnTo>
                    <a:pt x="9094" y="3124"/>
                  </a:lnTo>
                  <a:lnTo>
                    <a:pt x="9207" y="3420"/>
                  </a:lnTo>
                  <a:lnTo>
                    <a:pt x="9331" y="3689"/>
                  </a:lnTo>
                  <a:lnTo>
                    <a:pt x="9500" y="3929"/>
                  </a:lnTo>
                  <a:lnTo>
                    <a:pt x="9613" y="4127"/>
                  </a:lnTo>
                  <a:lnTo>
                    <a:pt x="9704" y="4311"/>
                  </a:lnTo>
                  <a:lnTo>
                    <a:pt x="9760" y="4509"/>
                  </a:lnTo>
                  <a:lnTo>
                    <a:pt x="9805" y="4693"/>
                  </a:lnTo>
                  <a:lnTo>
                    <a:pt x="9805" y="4876"/>
                  </a:lnTo>
                  <a:lnTo>
                    <a:pt x="9783" y="5074"/>
                  </a:lnTo>
                  <a:lnTo>
                    <a:pt x="9749" y="5258"/>
                  </a:lnTo>
                  <a:lnTo>
                    <a:pt x="9658" y="5428"/>
                  </a:lnTo>
                  <a:lnTo>
                    <a:pt x="9568" y="5555"/>
                  </a:lnTo>
                  <a:lnTo>
                    <a:pt x="9444" y="5668"/>
                  </a:lnTo>
                  <a:lnTo>
                    <a:pt x="9263" y="5753"/>
                  </a:lnTo>
                  <a:lnTo>
                    <a:pt x="9094" y="5809"/>
                  </a:lnTo>
                  <a:lnTo>
                    <a:pt x="8879" y="5809"/>
                  </a:lnTo>
                  <a:lnTo>
                    <a:pt x="8619" y="5781"/>
                  </a:lnTo>
                  <a:lnTo>
                    <a:pt x="8359" y="5696"/>
                  </a:lnTo>
                  <a:lnTo>
                    <a:pt x="8054" y="5555"/>
                  </a:lnTo>
                  <a:lnTo>
                    <a:pt x="7874" y="5484"/>
                  </a:lnTo>
                  <a:lnTo>
                    <a:pt x="7682" y="5428"/>
                  </a:lnTo>
                  <a:lnTo>
                    <a:pt x="7467" y="5371"/>
                  </a:lnTo>
                  <a:lnTo>
                    <a:pt x="7275" y="5343"/>
                  </a:lnTo>
                  <a:lnTo>
                    <a:pt x="6789" y="5343"/>
                  </a:lnTo>
                  <a:lnTo>
                    <a:pt x="6315" y="5371"/>
                  </a:lnTo>
                  <a:lnTo>
                    <a:pt x="5817" y="5428"/>
                  </a:lnTo>
                  <a:lnTo>
                    <a:pt x="5298" y="5541"/>
                  </a:lnTo>
                  <a:lnTo>
                    <a:pt x="4778" y="5640"/>
                  </a:lnTo>
                  <a:lnTo>
                    <a:pt x="4281" y="5781"/>
                  </a:lnTo>
                  <a:lnTo>
                    <a:pt x="4236" y="5937"/>
                  </a:lnTo>
                  <a:lnTo>
                    <a:pt x="4236" y="6234"/>
                  </a:lnTo>
                  <a:lnTo>
                    <a:pt x="4236" y="6587"/>
                  </a:lnTo>
                  <a:lnTo>
                    <a:pt x="4258" y="6997"/>
                  </a:lnTo>
                  <a:lnTo>
                    <a:pt x="4349" y="7972"/>
                  </a:lnTo>
                  <a:lnTo>
                    <a:pt x="4428" y="9061"/>
                  </a:lnTo>
                  <a:lnTo>
                    <a:pt x="4473" y="9612"/>
                  </a:lnTo>
                  <a:lnTo>
                    <a:pt x="4496" y="10149"/>
                  </a:lnTo>
                  <a:lnTo>
                    <a:pt x="4518" y="10672"/>
                  </a:lnTo>
                  <a:lnTo>
                    <a:pt x="4541" y="11125"/>
                  </a:lnTo>
                  <a:lnTo>
                    <a:pt x="4518" y="11563"/>
                  </a:lnTo>
                  <a:lnTo>
                    <a:pt x="4473" y="11916"/>
                  </a:lnTo>
                  <a:lnTo>
                    <a:pt x="4428" y="12072"/>
                  </a:lnTo>
                  <a:lnTo>
                    <a:pt x="4383" y="12213"/>
                  </a:lnTo>
                  <a:lnTo>
                    <a:pt x="4349" y="12326"/>
                  </a:lnTo>
                  <a:lnTo>
                    <a:pt x="4281" y="12397"/>
                  </a:lnTo>
                  <a:close/>
                </a:path>
              </a:pathLst>
            </a:custGeom>
            <a:solidFill>
              <a:schemeClr val="bg2"/>
            </a:solidFill>
            <a:ln w="9525">
              <a:miter lim="800000"/>
              <a:headEnd/>
              <a:tailEnd/>
            </a:ln>
            <a:scene3d>
              <a:camera prst="legacyPerspectiveFront">
                <a:rot lat="0" lon="300000" rev="0"/>
              </a:camera>
              <a:lightRig rig="legacyFlat4" dir="b"/>
            </a:scene3d>
            <a:sp3d extrusionH="163500" prstMaterial="legacyMatte">
              <a:bevelT w="13500" h="13500" prst="angle"/>
              <a:bevelB w="13500" h="13500" prst="angle"/>
              <a:extrusionClr>
                <a:schemeClr val="bg2"/>
              </a:extrusionClr>
            </a:sp3d>
          </p:spPr>
          <p:txBody>
            <a:bodyPr>
              <a:flatTx/>
            </a:bodyPr>
            <a:lstStyle/>
            <a:p>
              <a:pPr eaLnBrk="0" hangingPunct="0"/>
              <a:r>
                <a:rPr lang="en-US" sz="2000"/>
                <a:t>Nursing/EMT</a:t>
              </a:r>
            </a:p>
          </p:txBody>
        </p:sp>
        <p:sp>
          <p:nvSpPr>
            <p:cNvPr id="31750" name="Puzzle2"/>
            <p:cNvSpPr>
              <a:spLocks noChangeAspect="1" noEditPoints="1" noChangeArrowheads="1"/>
            </p:cNvSpPr>
            <p:nvPr/>
          </p:nvSpPr>
          <p:spPr bwMode="blackWhite">
            <a:xfrm>
              <a:off x="2592" y="3216"/>
              <a:ext cx="1786" cy="979"/>
            </a:xfrm>
            <a:custGeom>
              <a:avLst/>
              <a:gdLst>
                <a:gd name="T0" fmla="*/ 6543 w 21600"/>
                <a:gd name="T1" fmla="*/ 9178 h 21600"/>
                <a:gd name="T2" fmla="*/ 15686 w 21600"/>
                <a:gd name="T3" fmla="*/ 12576 h 21600"/>
              </a:gdLst>
              <a:ahLst/>
              <a:cxnLst/>
              <a:rect l="T0" t="T1" r="T2" b="T3"/>
              <a:pathLst>
                <a:path w="21600" h="21600">
                  <a:moveTo>
                    <a:pt x="9365" y="20836"/>
                  </a:moveTo>
                  <a:lnTo>
                    <a:pt x="9534" y="20836"/>
                  </a:lnTo>
                  <a:lnTo>
                    <a:pt x="9690" y="20762"/>
                  </a:lnTo>
                  <a:lnTo>
                    <a:pt x="9814" y="20687"/>
                  </a:lnTo>
                  <a:lnTo>
                    <a:pt x="9926" y="20575"/>
                  </a:lnTo>
                  <a:lnTo>
                    <a:pt x="10015" y="20426"/>
                  </a:lnTo>
                  <a:lnTo>
                    <a:pt x="10071" y="20296"/>
                  </a:lnTo>
                  <a:lnTo>
                    <a:pt x="10116" y="20110"/>
                  </a:lnTo>
                  <a:lnTo>
                    <a:pt x="10139" y="19905"/>
                  </a:lnTo>
                  <a:lnTo>
                    <a:pt x="10139" y="19682"/>
                  </a:lnTo>
                  <a:lnTo>
                    <a:pt x="10116" y="19440"/>
                  </a:lnTo>
                  <a:lnTo>
                    <a:pt x="10071" y="19142"/>
                  </a:lnTo>
                  <a:lnTo>
                    <a:pt x="10015" y="18900"/>
                  </a:lnTo>
                  <a:lnTo>
                    <a:pt x="9903" y="18620"/>
                  </a:lnTo>
                  <a:lnTo>
                    <a:pt x="9791" y="18285"/>
                  </a:lnTo>
                  <a:lnTo>
                    <a:pt x="9646" y="17968"/>
                  </a:lnTo>
                  <a:lnTo>
                    <a:pt x="9478" y="17652"/>
                  </a:lnTo>
                  <a:lnTo>
                    <a:pt x="9388" y="17466"/>
                  </a:lnTo>
                  <a:lnTo>
                    <a:pt x="9321" y="17298"/>
                  </a:lnTo>
                  <a:lnTo>
                    <a:pt x="9265" y="17112"/>
                  </a:lnTo>
                  <a:lnTo>
                    <a:pt x="9197" y="16926"/>
                  </a:lnTo>
                  <a:lnTo>
                    <a:pt x="9130" y="16535"/>
                  </a:lnTo>
                  <a:lnTo>
                    <a:pt x="9108" y="16144"/>
                  </a:lnTo>
                  <a:lnTo>
                    <a:pt x="9108" y="15753"/>
                  </a:lnTo>
                  <a:lnTo>
                    <a:pt x="9175" y="15362"/>
                  </a:lnTo>
                  <a:lnTo>
                    <a:pt x="9242" y="14971"/>
                  </a:lnTo>
                  <a:lnTo>
                    <a:pt x="9365" y="14580"/>
                  </a:lnTo>
                  <a:lnTo>
                    <a:pt x="9500" y="14244"/>
                  </a:lnTo>
                  <a:lnTo>
                    <a:pt x="9668" y="13891"/>
                  </a:lnTo>
                  <a:lnTo>
                    <a:pt x="9858" y="13611"/>
                  </a:lnTo>
                  <a:lnTo>
                    <a:pt x="10071" y="13351"/>
                  </a:lnTo>
                  <a:lnTo>
                    <a:pt x="10295" y="13146"/>
                  </a:lnTo>
                  <a:lnTo>
                    <a:pt x="10553" y="12997"/>
                  </a:lnTo>
                  <a:lnTo>
                    <a:pt x="10811" y="12885"/>
                  </a:lnTo>
                  <a:lnTo>
                    <a:pt x="11068" y="12866"/>
                  </a:lnTo>
                  <a:lnTo>
                    <a:pt x="11348" y="12885"/>
                  </a:lnTo>
                  <a:lnTo>
                    <a:pt x="11606" y="12997"/>
                  </a:lnTo>
                  <a:lnTo>
                    <a:pt x="11841" y="13183"/>
                  </a:lnTo>
                  <a:lnTo>
                    <a:pt x="12054" y="13388"/>
                  </a:lnTo>
                  <a:lnTo>
                    <a:pt x="12245" y="13648"/>
                  </a:lnTo>
                  <a:lnTo>
                    <a:pt x="12413" y="13928"/>
                  </a:lnTo>
                  <a:lnTo>
                    <a:pt x="12547" y="14244"/>
                  </a:lnTo>
                  <a:lnTo>
                    <a:pt x="12682" y="14617"/>
                  </a:lnTo>
                  <a:lnTo>
                    <a:pt x="12760" y="15008"/>
                  </a:lnTo>
                  <a:lnTo>
                    <a:pt x="12827" y="15399"/>
                  </a:lnTo>
                  <a:lnTo>
                    <a:pt x="12850" y="15753"/>
                  </a:lnTo>
                  <a:lnTo>
                    <a:pt x="12850" y="16144"/>
                  </a:lnTo>
                  <a:lnTo>
                    <a:pt x="12805" y="16535"/>
                  </a:lnTo>
                  <a:lnTo>
                    <a:pt x="12738" y="16888"/>
                  </a:lnTo>
                  <a:lnTo>
                    <a:pt x="12659" y="17224"/>
                  </a:lnTo>
                  <a:lnTo>
                    <a:pt x="12502" y="17503"/>
                  </a:lnTo>
                  <a:lnTo>
                    <a:pt x="12222" y="18043"/>
                  </a:lnTo>
                  <a:lnTo>
                    <a:pt x="11965" y="18546"/>
                  </a:lnTo>
                  <a:lnTo>
                    <a:pt x="11864" y="18751"/>
                  </a:lnTo>
                  <a:lnTo>
                    <a:pt x="11774" y="18974"/>
                  </a:lnTo>
                  <a:lnTo>
                    <a:pt x="11707" y="19179"/>
                  </a:lnTo>
                  <a:lnTo>
                    <a:pt x="11662" y="19365"/>
                  </a:lnTo>
                  <a:lnTo>
                    <a:pt x="11629" y="19570"/>
                  </a:lnTo>
                  <a:lnTo>
                    <a:pt x="11629" y="19756"/>
                  </a:lnTo>
                  <a:lnTo>
                    <a:pt x="11629" y="19942"/>
                  </a:lnTo>
                  <a:lnTo>
                    <a:pt x="11640" y="20110"/>
                  </a:lnTo>
                  <a:lnTo>
                    <a:pt x="11707" y="20296"/>
                  </a:lnTo>
                  <a:lnTo>
                    <a:pt x="11797" y="20464"/>
                  </a:lnTo>
                  <a:lnTo>
                    <a:pt x="11886" y="20650"/>
                  </a:lnTo>
                  <a:lnTo>
                    <a:pt x="12032" y="20836"/>
                  </a:lnTo>
                  <a:lnTo>
                    <a:pt x="12200" y="21004"/>
                  </a:lnTo>
                  <a:lnTo>
                    <a:pt x="12413" y="21190"/>
                  </a:lnTo>
                  <a:lnTo>
                    <a:pt x="12659" y="21320"/>
                  </a:lnTo>
                  <a:lnTo>
                    <a:pt x="12951" y="21432"/>
                  </a:lnTo>
                  <a:lnTo>
                    <a:pt x="13275" y="21544"/>
                  </a:lnTo>
                  <a:lnTo>
                    <a:pt x="13600" y="21655"/>
                  </a:lnTo>
                  <a:lnTo>
                    <a:pt x="13970" y="21693"/>
                  </a:lnTo>
                  <a:lnTo>
                    <a:pt x="14329" y="21730"/>
                  </a:lnTo>
                  <a:lnTo>
                    <a:pt x="14698" y="21730"/>
                  </a:lnTo>
                  <a:lnTo>
                    <a:pt x="15057" y="21730"/>
                  </a:lnTo>
                  <a:lnTo>
                    <a:pt x="15426" y="21655"/>
                  </a:lnTo>
                  <a:lnTo>
                    <a:pt x="15774" y="21581"/>
                  </a:lnTo>
                  <a:lnTo>
                    <a:pt x="16110" y="21432"/>
                  </a:lnTo>
                  <a:lnTo>
                    <a:pt x="16435" y="21302"/>
                  </a:lnTo>
                  <a:lnTo>
                    <a:pt x="16715" y="21078"/>
                  </a:lnTo>
                  <a:lnTo>
                    <a:pt x="16950" y="20836"/>
                  </a:lnTo>
                  <a:lnTo>
                    <a:pt x="17017" y="20650"/>
                  </a:lnTo>
                  <a:lnTo>
                    <a:pt x="17062" y="20426"/>
                  </a:lnTo>
                  <a:lnTo>
                    <a:pt x="17107" y="20222"/>
                  </a:lnTo>
                  <a:lnTo>
                    <a:pt x="17129" y="19980"/>
                  </a:lnTo>
                  <a:lnTo>
                    <a:pt x="17141" y="19477"/>
                  </a:lnTo>
                  <a:lnTo>
                    <a:pt x="17141" y="18974"/>
                  </a:lnTo>
                  <a:lnTo>
                    <a:pt x="17129" y="18397"/>
                  </a:lnTo>
                  <a:lnTo>
                    <a:pt x="17085" y="17820"/>
                  </a:lnTo>
                  <a:lnTo>
                    <a:pt x="17040" y="17261"/>
                  </a:lnTo>
                  <a:lnTo>
                    <a:pt x="16973" y="16646"/>
                  </a:lnTo>
                  <a:lnTo>
                    <a:pt x="16827" y="15511"/>
                  </a:lnTo>
                  <a:lnTo>
                    <a:pt x="16715" y="14393"/>
                  </a:lnTo>
                  <a:lnTo>
                    <a:pt x="16692" y="13928"/>
                  </a:lnTo>
                  <a:lnTo>
                    <a:pt x="16670" y="13462"/>
                  </a:lnTo>
                  <a:lnTo>
                    <a:pt x="16692" y="13071"/>
                  </a:lnTo>
                  <a:lnTo>
                    <a:pt x="16760" y="12755"/>
                  </a:lnTo>
                  <a:lnTo>
                    <a:pt x="16827" y="12419"/>
                  </a:lnTo>
                  <a:lnTo>
                    <a:pt x="16928" y="12140"/>
                  </a:lnTo>
                  <a:lnTo>
                    <a:pt x="17062" y="11898"/>
                  </a:lnTo>
                  <a:lnTo>
                    <a:pt x="17185" y="11675"/>
                  </a:lnTo>
                  <a:lnTo>
                    <a:pt x="17342" y="11470"/>
                  </a:lnTo>
                  <a:lnTo>
                    <a:pt x="17488" y="11284"/>
                  </a:lnTo>
                  <a:lnTo>
                    <a:pt x="17667" y="11135"/>
                  </a:lnTo>
                  <a:lnTo>
                    <a:pt x="17835" y="11042"/>
                  </a:lnTo>
                  <a:lnTo>
                    <a:pt x="18003" y="10930"/>
                  </a:lnTo>
                  <a:lnTo>
                    <a:pt x="18182" y="10893"/>
                  </a:lnTo>
                  <a:lnTo>
                    <a:pt x="18351" y="10893"/>
                  </a:lnTo>
                  <a:lnTo>
                    <a:pt x="18519" y="10967"/>
                  </a:lnTo>
                  <a:lnTo>
                    <a:pt x="18675" y="11042"/>
                  </a:lnTo>
                  <a:lnTo>
                    <a:pt x="18821" y="11172"/>
                  </a:lnTo>
                  <a:lnTo>
                    <a:pt x="18978" y="11358"/>
                  </a:lnTo>
                  <a:lnTo>
                    <a:pt x="19101" y="11600"/>
                  </a:lnTo>
                  <a:lnTo>
                    <a:pt x="19236" y="11861"/>
                  </a:lnTo>
                  <a:lnTo>
                    <a:pt x="19404" y="12028"/>
                  </a:lnTo>
                  <a:lnTo>
                    <a:pt x="19572" y="12177"/>
                  </a:lnTo>
                  <a:lnTo>
                    <a:pt x="19785" y="12289"/>
                  </a:lnTo>
                  <a:lnTo>
                    <a:pt x="19986" y="12289"/>
                  </a:lnTo>
                  <a:lnTo>
                    <a:pt x="20199" y="12289"/>
                  </a:lnTo>
                  <a:lnTo>
                    <a:pt x="20412" y="12215"/>
                  </a:lnTo>
                  <a:lnTo>
                    <a:pt x="20602" y="12103"/>
                  </a:lnTo>
                  <a:lnTo>
                    <a:pt x="20804" y="11973"/>
                  </a:lnTo>
                  <a:lnTo>
                    <a:pt x="20995" y="11786"/>
                  </a:lnTo>
                  <a:lnTo>
                    <a:pt x="21163" y="11563"/>
                  </a:lnTo>
                  <a:lnTo>
                    <a:pt x="21319" y="11321"/>
                  </a:lnTo>
                  <a:lnTo>
                    <a:pt x="21420" y="11079"/>
                  </a:lnTo>
                  <a:lnTo>
                    <a:pt x="21532" y="10744"/>
                  </a:lnTo>
                  <a:lnTo>
                    <a:pt x="21577" y="10427"/>
                  </a:lnTo>
                  <a:lnTo>
                    <a:pt x="21600" y="10111"/>
                  </a:lnTo>
                  <a:lnTo>
                    <a:pt x="21577" y="9608"/>
                  </a:lnTo>
                  <a:lnTo>
                    <a:pt x="21532" y="9142"/>
                  </a:lnTo>
                  <a:lnTo>
                    <a:pt x="21420" y="8751"/>
                  </a:lnTo>
                  <a:lnTo>
                    <a:pt x="21319" y="8397"/>
                  </a:lnTo>
                  <a:lnTo>
                    <a:pt x="21163" y="8062"/>
                  </a:lnTo>
                  <a:lnTo>
                    <a:pt x="20995" y="7820"/>
                  </a:lnTo>
                  <a:lnTo>
                    <a:pt x="20804" y="7597"/>
                  </a:lnTo>
                  <a:lnTo>
                    <a:pt x="20602" y="7429"/>
                  </a:lnTo>
                  <a:lnTo>
                    <a:pt x="20412" y="7317"/>
                  </a:lnTo>
                  <a:lnTo>
                    <a:pt x="20199" y="7206"/>
                  </a:lnTo>
                  <a:lnTo>
                    <a:pt x="19986" y="7168"/>
                  </a:lnTo>
                  <a:lnTo>
                    <a:pt x="19785" y="7206"/>
                  </a:lnTo>
                  <a:lnTo>
                    <a:pt x="19572" y="7243"/>
                  </a:lnTo>
                  <a:lnTo>
                    <a:pt x="19404" y="7355"/>
                  </a:lnTo>
                  <a:lnTo>
                    <a:pt x="19236" y="7504"/>
                  </a:lnTo>
                  <a:lnTo>
                    <a:pt x="19101" y="7708"/>
                  </a:lnTo>
                  <a:lnTo>
                    <a:pt x="18978" y="7895"/>
                  </a:lnTo>
                  <a:lnTo>
                    <a:pt x="18799" y="8025"/>
                  </a:lnTo>
                  <a:lnTo>
                    <a:pt x="18631" y="8174"/>
                  </a:lnTo>
                  <a:lnTo>
                    <a:pt x="18440" y="8248"/>
                  </a:lnTo>
                  <a:lnTo>
                    <a:pt x="18239" y="8286"/>
                  </a:lnTo>
                  <a:lnTo>
                    <a:pt x="18048" y="8323"/>
                  </a:lnTo>
                  <a:lnTo>
                    <a:pt x="17858" y="8323"/>
                  </a:lnTo>
                  <a:lnTo>
                    <a:pt x="17667" y="8248"/>
                  </a:lnTo>
                  <a:lnTo>
                    <a:pt x="17465" y="8174"/>
                  </a:lnTo>
                  <a:lnTo>
                    <a:pt x="17275" y="8062"/>
                  </a:lnTo>
                  <a:lnTo>
                    <a:pt x="17107" y="7969"/>
                  </a:lnTo>
                  <a:lnTo>
                    <a:pt x="16950" y="7783"/>
                  </a:lnTo>
                  <a:lnTo>
                    <a:pt x="16827" y="7597"/>
                  </a:lnTo>
                  <a:lnTo>
                    <a:pt x="16715" y="7429"/>
                  </a:lnTo>
                  <a:lnTo>
                    <a:pt x="16648" y="7168"/>
                  </a:lnTo>
                  <a:lnTo>
                    <a:pt x="16614" y="6926"/>
                  </a:lnTo>
                  <a:lnTo>
                    <a:pt x="16592" y="6498"/>
                  </a:lnTo>
                  <a:lnTo>
                    <a:pt x="16592" y="5772"/>
                  </a:lnTo>
                  <a:lnTo>
                    <a:pt x="16625" y="4915"/>
                  </a:lnTo>
                  <a:lnTo>
                    <a:pt x="16670" y="3928"/>
                  </a:lnTo>
                  <a:lnTo>
                    <a:pt x="16737" y="2960"/>
                  </a:lnTo>
                  <a:lnTo>
                    <a:pt x="16804" y="1992"/>
                  </a:lnTo>
                  <a:lnTo>
                    <a:pt x="16883" y="1173"/>
                  </a:lnTo>
                  <a:lnTo>
                    <a:pt x="16950" y="521"/>
                  </a:lnTo>
                  <a:lnTo>
                    <a:pt x="16928" y="521"/>
                  </a:lnTo>
                  <a:lnTo>
                    <a:pt x="16905" y="521"/>
                  </a:lnTo>
                  <a:lnTo>
                    <a:pt x="16244" y="484"/>
                  </a:lnTo>
                  <a:lnTo>
                    <a:pt x="15617" y="428"/>
                  </a:lnTo>
                  <a:lnTo>
                    <a:pt x="15046" y="353"/>
                  </a:lnTo>
                  <a:lnTo>
                    <a:pt x="14508" y="279"/>
                  </a:lnTo>
                  <a:lnTo>
                    <a:pt x="14026" y="167"/>
                  </a:lnTo>
                  <a:lnTo>
                    <a:pt x="13623" y="93"/>
                  </a:lnTo>
                  <a:lnTo>
                    <a:pt x="13320" y="18"/>
                  </a:lnTo>
                  <a:lnTo>
                    <a:pt x="13107" y="18"/>
                  </a:lnTo>
                  <a:lnTo>
                    <a:pt x="12973" y="18"/>
                  </a:lnTo>
                  <a:lnTo>
                    <a:pt x="12850" y="130"/>
                  </a:lnTo>
                  <a:lnTo>
                    <a:pt x="12715" y="279"/>
                  </a:lnTo>
                  <a:lnTo>
                    <a:pt x="12614" y="446"/>
                  </a:lnTo>
                  <a:lnTo>
                    <a:pt x="12502" y="670"/>
                  </a:lnTo>
                  <a:lnTo>
                    <a:pt x="12413" y="912"/>
                  </a:lnTo>
                  <a:lnTo>
                    <a:pt x="12357" y="1210"/>
                  </a:lnTo>
                  <a:lnTo>
                    <a:pt x="12312" y="1526"/>
                  </a:lnTo>
                  <a:lnTo>
                    <a:pt x="12267" y="1843"/>
                  </a:lnTo>
                  <a:lnTo>
                    <a:pt x="12245" y="2215"/>
                  </a:lnTo>
                  <a:lnTo>
                    <a:pt x="12267" y="2532"/>
                  </a:lnTo>
                  <a:lnTo>
                    <a:pt x="12312" y="2886"/>
                  </a:lnTo>
                  <a:lnTo>
                    <a:pt x="12379" y="3240"/>
                  </a:lnTo>
                  <a:lnTo>
                    <a:pt x="12458" y="3556"/>
                  </a:lnTo>
                  <a:lnTo>
                    <a:pt x="12570" y="3891"/>
                  </a:lnTo>
                  <a:lnTo>
                    <a:pt x="12738" y="4171"/>
                  </a:lnTo>
                  <a:lnTo>
                    <a:pt x="12917" y="4487"/>
                  </a:lnTo>
                  <a:lnTo>
                    <a:pt x="13040" y="4860"/>
                  </a:lnTo>
                  <a:lnTo>
                    <a:pt x="13152" y="5251"/>
                  </a:lnTo>
                  <a:lnTo>
                    <a:pt x="13208" y="5604"/>
                  </a:lnTo>
                  <a:lnTo>
                    <a:pt x="13253" y="5995"/>
                  </a:lnTo>
                  <a:lnTo>
                    <a:pt x="13231" y="6386"/>
                  </a:lnTo>
                  <a:lnTo>
                    <a:pt x="13208" y="6740"/>
                  </a:lnTo>
                  <a:lnTo>
                    <a:pt x="13130" y="7094"/>
                  </a:lnTo>
                  <a:lnTo>
                    <a:pt x="13040" y="7429"/>
                  </a:lnTo>
                  <a:lnTo>
                    <a:pt x="12895" y="7746"/>
                  </a:lnTo>
                  <a:lnTo>
                    <a:pt x="12715" y="8025"/>
                  </a:lnTo>
                  <a:lnTo>
                    <a:pt x="12525" y="8286"/>
                  </a:lnTo>
                  <a:lnTo>
                    <a:pt x="12312" y="8491"/>
                  </a:lnTo>
                  <a:lnTo>
                    <a:pt x="12054" y="8677"/>
                  </a:lnTo>
                  <a:lnTo>
                    <a:pt x="11752" y="8788"/>
                  </a:lnTo>
                  <a:lnTo>
                    <a:pt x="11449" y="8826"/>
                  </a:lnTo>
                  <a:lnTo>
                    <a:pt x="11281" y="8826"/>
                  </a:lnTo>
                  <a:lnTo>
                    <a:pt x="11124" y="8826"/>
                  </a:lnTo>
                  <a:lnTo>
                    <a:pt x="11001" y="8788"/>
                  </a:lnTo>
                  <a:lnTo>
                    <a:pt x="10844" y="8714"/>
                  </a:lnTo>
                  <a:lnTo>
                    <a:pt x="10721" y="8640"/>
                  </a:lnTo>
                  <a:lnTo>
                    <a:pt x="10609" y="8565"/>
                  </a:lnTo>
                  <a:lnTo>
                    <a:pt x="10486" y="8453"/>
                  </a:lnTo>
                  <a:lnTo>
                    <a:pt x="10374" y="8323"/>
                  </a:lnTo>
                  <a:lnTo>
                    <a:pt x="10183" y="8062"/>
                  </a:lnTo>
                  <a:lnTo>
                    <a:pt x="10038" y="7746"/>
                  </a:lnTo>
                  <a:lnTo>
                    <a:pt x="9903" y="7392"/>
                  </a:lnTo>
                  <a:lnTo>
                    <a:pt x="9791" y="7001"/>
                  </a:lnTo>
                  <a:lnTo>
                    <a:pt x="9735" y="6610"/>
                  </a:lnTo>
                  <a:lnTo>
                    <a:pt x="9690" y="6219"/>
                  </a:lnTo>
                  <a:lnTo>
                    <a:pt x="9668" y="5772"/>
                  </a:lnTo>
                  <a:lnTo>
                    <a:pt x="9690" y="5381"/>
                  </a:lnTo>
                  <a:lnTo>
                    <a:pt x="9758" y="4990"/>
                  </a:lnTo>
                  <a:lnTo>
                    <a:pt x="9836" y="4636"/>
                  </a:lnTo>
                  <a:lnTo>
                    <a:pt x="9948" y="4320"/>
                  </a:lnTo>
                  <a:lnTo>
                    <a:pt x="10071" y="4022"/>
                  </a:lnTo>
                  <a:lnTo>
                    <a:pt x="10206" y="3817"/>
                  </a:lnTo>
                  <a:lnTo>
                    <a:pt x="10318" y="3593"/>
                  </a:lnTo>
                  <a:lnTo>
                    <a:pt x="10396" y="3351"/>
                  </a:lnTo>
                  <a:lnTo>
                    <a:pt x="10463" y="3109"/>
                  </a:lnTo>
                  <a:lnTo>
                    <a:pt x="10508" y="2848"/>
                  </a:lnTo>
                  <a:lnTo>
                    <a:pt x="10531" y="2606"/>
                  </a:lnTo>
                  <a:lnTo>
                    <a:pt x="10508" y="2346"/>
                  </a:lnTo>
                  <a:lnTo>
                    <a:pt x="10463" y="2141"/>
                  </a:lnTo>
                  <a:lnTo>
                    <a:pt x="10396" y="1880"/>
                  </a:lnTo>
                  <a:lnTo>
                    <a:pt x="10295" y="1638"/>
                  </a:lnTo>
                  <a:lnTo>
                    <a:pt x="10161" y="1415"/>
                  </a:lnTo>
                  <a:lnTo>
                    <a:pt x="9970" y="1210"/>
                  </a:lnTo>
                  <a:lnTo>
                    <a:pt x="9758" y="986"/>
                  </a:lnTo>
                  <a:lnTo>
                    <a:pt x="9500" y="819"/>
                  </a:lnTo>
                  <a:lnTo>
                    <a:pt x="9197" y="670"/>
                  </a:lnTo>
                  <a:lnTo>
                    <a:pt x="8850" y="521"/>
                  </a:lnTo>
                  <a:lnTo>
                    <a:pt x="8480" y="446"/>
                  </a:lnTo>
                  <a:lnTo>
                    <a:pt x="8010" y="428"/>
                  </a:lnTo>
                  <a:lnTo>
                    <a:pt x="7427" y="428"/>
                  </a:lnTo>
                  <a:lnTo>
                    <a:pt x="6834" y="446"/>
                  </a:lnTo>
                  <a:lnTo>
                    <a:pt x="6206" y="521"/>
                  </a:lnTo>
                  <a:lnTo>
                    <a:pt x="5624" y="633"/>
                  </a:lnTo>
                  <a:lnTo>
                    <a:pt x="5131" y="744"/>
                  </a:lnTo>
                  <a:lnTo>
                    <a:pt x="4750" y="856"/>
                  </a:lnTo>
                  <a:lnTo>
                    <a:pt x="4873" y="1564"/>
                  </a:lnTo>
                  <a:lnTo>
                    <a:pt x="5052" y="2495"/>
                  </a:lnTo>
                  <a:lnTo>
                    <a:pt x="5198" y="3556"/>
                  </a:lnTo>
                  <a:lnTo>
                    <a:pt x="5321" y="4673"/>
                  </a:lnTo>
                  <a:lnTo>
                    <a:pt x="5366" y="5213"/>
                  </a:lnTo>
                  <a:lnTo>
                    <a:pt x="5411" y="5753"/>
                  </a:lnTo>
                  <a:lnTo>
                    <a:pt x="5433" y="6275"/>
                  </a:lnTo>
                  <a:lnTo>
                    <a:pt x="5433" y="6740"/>
                  </a:lnTo>
                  <a:lnTo>
                    <a:pt x="5388" y="7168"/>
                  </a:lnTo>
                  <a:lnTo>
                    <a:pt x="5343" y="7541"/>
                  </a:lnTo>
                  <a:lnTo>
                    <a:pt x="5310" y="7708"/>
                  </a:lnTo>
                  <a:lnTo>
                    <a:pt x="5265" y="7857"/>
                  </a:lnTo>
                  <a:lnTo>
                    <a:pt x="5220" y="7969"/>
                  </a:lnTo>
                  <a:lnTo>
                    <a:pt x="5153" y="8062"/>
                  </a:lnTo>
                  <a:lnTo>
                    <a:pt x="5030" y="8248"/>
                  </a:lnTo>
                  <a:lnTo>
                    <a:pt x="4873" y="8397"/>
                  </a:lnTo>
                  <a:lnTo>
                    <a:pt x="4750" y="8528"/>
                  </a:lnTo>
                  <a:lnTo>
                    <a:pt x="4593" y="8640"/>
                  </a:lnTo>
                  <a:lnTo>
                    <a:pt x="4447" y="8714"/>
                  </a:lnTo>
                  <a:lnTo>
                    <a:pt x="4290" y="8751"/>
                  </a:lnTo>
                  <a:lnTo>
                    <a:pt x="4122" y="8788"/>
                  </a:lnTo>
                  <a:lnTo>
                    <a:pt x="3977" y="8788"/>
                  </a:lnTo>
                  <a:lnTo>
                    <a:pt x="3820" y="8751"/>
                  </a:lnTo>
                  <a:lnTo>
                    <a:pt x="3697" y="8714"/>
                  </a:lnTo>
                  <a:lnTo>
                    <a:pt x="3540" y="8677"/>
                  </a:lnTo>
                  <a:lnTo>
                    <a:pt x="3417" y="8602"/>
                  </a:lnTo>
                  <a:lnTo>
                    <a:pt x="3282" y="8491"/>
                  </a:lnTo>
                  <a:lnTo>
                    <a:pt x="3159" y="8360"/>
                  </a:lnTo>
                  <a:lnTo>
                    <a:pt x="3047" y="8248"/>
                  </a:lnTo>
                  <a:lnTo>
                    <a:pt x="2957" y="8062"/>
                  </a:lnTo>
                  <a:lnTo>
                    <a:pt x="2812" y="7857"/>
                  </a:lnTo>
                  <a:lnTo>
                    <a:pt x="2643" y="7671"/>
                  </a:lnTo>
                  <a:lnTo>
                    <a:pt x="2442" y="7541"/>
                  </a:lnTo>
                  <a:lnTo>
                    <a:pt x="2207" y="7466"/>
                  </a:lnTo>
                  <a:lnTo>
                    <a:pt x="1994" y="7429"/>
                  </a:lnTo>
                  <a:lnTo>
                    <a:pt x="1736" y="7429"/>
                  </a:lnTo>
                  <a:lnTo>
                    <a:pt x="1501" y="7466"/>
                  </a:lnTo>
                  <a:lnTo>
                    <a:pt x="1265" y="7559"/>
                  </a:lnTo>
                  <a:lnTo>
                    <a:pt x="1030" y="7708"/>
                  </a:lnTo>
                  <a:lnTo>
                    <a:pt x="817" y="7932"/>
                  </a:lnTo>
                  <a:lnTo>
                    <a:pt x="593" y="8211"/>
                  </a:lnTo>
                  <a:lnTo>
                    <a:pt x="425" y="8528"/>
                  </a:lnTo>
                  <a:lnTo>
                    <a:pt x="358" y="8714"/>
                  </a:lnTo>
                  <a:lnTo>
                    <a:pt x="280" y="8919"/>
                  </a:lnTo>
                  <a:lnTo>
                    <a:pt x="235" y="9142"/>
                  </a:lnTo>
                  <a:lnTo>
                    <a:pt x="168" y="9347"/>
                  </a:lnTo>
                  <a:lnTo>
                    <a:pt x="123" y="9608"/>
                  </a:lnTo>
                  <a:lnTo>
                    <a:pt x="100" y="9887"/>
                  </a:lnTo>
                  <a:lnTo>
                    <a:pt x="78" y="10185"/>
                  </a:lnTo>
                  <a:lnTo>
                    <a:pt x="78" y="10464"/>
                  </a:lnTo>
                  <a:lnTo>
                    <a:pt x="78" y="10706"/>
                  </a:lnTo>
                  <a:lnTo>
                    <a:pt x="100" y="10967"/>
                  </a:lnTo>
                  <a:lnTo>
                    <a:pt x="123" y="11172"/>
                  </a:lnTo>
                  <a:lnTo>
                    <a:pt x="168" y="11395"/>
                  </a:lnTo>
                  <a:lnTo>
                    <a:pt x="212" y="11600"/>
                  </a:lnTo>
                  <a:lnTo>
                    <a:pt x="280" y="11786"/>
                  </a:lnTo>
                  <a:lnTo>
                    <a:pt x="336" y="11973"/>
                  </a:lnTo>
                  <a:lnTo>
                    <a:pt x="425" y="12140"/>
                  </a:lnTo>
                  <a:lnTo>
                    <a:pt x="582" y="12419"/>
                  </a:lnTo>
                  <a:lnTo>
                    <a:pt x="773" y="12680"/>
                  </a:lnTo>
                  <a:lnTo>
                    <a:pt x="985" y="12866"/>
                  </a:lnTo>
                  <a:lnTo>
                    <a:pt x="1198" y="12997"/>
                  </a:lnTo>
                  <a:lnTo>
                    <a:pt x="1434" y="13108"/>
                  </a:lnTo>
                  <a:lnTo>
                    <a:pt x="1646" y="13183"/>
                  </a:lnTo>
                  <a:lnTo>
                    <a:pt x="1893" y="13183"/>
                  </a:lnTo>
                  <a:lnTo>
                    <a:pt x="2106" y="13146"/>
                  </a:lnTo>
                  <a:lnTo>
                    <a:pt x="2296" y="13071"/>
                  </a:lnTo>
                  <a:lnTo>
                    <a:pt x="2464" y="12960"/>
                  </a:lnTo>
                  <a:lnTo>
                    <a:pt x="2621" y="12792"/>
                  </a:lnTo>
                  <a:lnTo>
                    <a:pt x="2722" y="12606"/>
                  </a:lnTo>
                  <a:lnTo>
                    <a:pt x="2834" y="12419"/>
                  </a:lnTo>
                  <a:lnTo>
                    <a:pt x="2957" y="12289"/>
                  </a:lnTo>
                  <a:lnTo>
                    <a:pt x="3114" y="12177"/>
                  </a:lnTo>
                  <a:lnTo>
                    <a:pt x="3260" y="12103"/>
                  </a:lnTo>
                  <a:lnTo>
                    <a:pt x="3439" y="12103"/>
                  </a:lnTo>
                  <a:lnTo>
                    <a:pt x="3607" y="12103"/>
                  </a:lnTo>
                  <a:lnTo>
                    <a:pt x="3753" y="12177"/>
                  </a:lnTo>
                  <a:lnTo>
                    <a:pt x="3932" y="12252"/>
                  </a:lnTo>
                  <a:lnTo>
                    <a:pt x="4100" y="12364"/>
                  </a:lnTo>
                  <a:lnTo>
                    <a:pt x="4257" y="12494"/>
                  </a:lnTo>
                  <a:lnTo>
                    <a:pt x="4380" y="12643"/>
                  </a:lnTo>
                  <a:lnTo>
                    <a:pt x="4514" y="12829"/>
                  </a:lnTo>
                  <a:lnTo>
                    <a:pt x="4593" y="13034"/>
                  </a:lnTo>
                  <a:lnTo>
                    <a:pt x="4682" y="13257"/>
                  </a:lnTo>
                  <a:lnTo>
                    <a:pt x="4727" y="13462"/>
                  </a:lnTo>
                  <a:lnTo>
                    <a:pt x="4750" y="13686"/>
                  </a:lnTo>
                  <a:lnTo>
                    <a:pt x="4727" y="14282"/>
                  </a:lnTo>
                  <a:lnTo>
                    <a:pt x="4682" y="15045"/>
                  </a:lnTo>
                  <a:lnTo>
                    <a:pt x="4638" y="15976"/>
                  </a:lnTo>
                  <a:lnTo>
                    <a:pt x="4615" y="16926"/>
                  </a:lnTo>
                  <a:lnTo>
                    <a:pt x="4593" y="17968"/>
                  </a:lnTo>
                  <a:lnTo>
                    <a:pt x="4593" y="19011"/>
                  </a:lnTo>
                  <a:lnTo>
                    <a:pt x="4615" y="19514"/>
                  </a:lnTo>
                  <a:lnTo>
                    <a:pt x="4638" y="19980"/>
                  </a:lnTo>
                  <a:lnTo>
                    <a:pt x="4682" y="20426"/>
                  </a:lnTo>
                  <a:lnTo>
                    <a:pt x="4750" y="20836"/>
                  </a:lnTo>
                  <a:lnTo>
                    <a:pt x="4873" y="20929"/>
                  </a:lnTo>
                  <a:lnTo>
                    <a:pt x="5063" y="21004"/>
                  </a:lnTo>
                  <a:lnTo>
                    <a:pt x="5287" y="21078"/>
                  </a:lnTo>
                  <a:lnTo>
                    <a:pt x="5500" y="21115"/>
                  </a:lnTo>
                  <a:lnTo>
                    <a:pt x="6060" y="21115"/>
                  </a:lnTo>
                  <a:lnTo>
                    <a:pt x="6654" y="21078"/>
                  </a:lnTo>
                  <a:lnTo>
                    <a:pt x="7326" y="21004"/>
                  </a:lnTo>
                  <a:lnTo>
                    <a:pt x="8010" y="20929"/>
                  </a:lnTo>
                  <a:lnTo>
                    <a:pt x="8704" y="20855"/>
                  </a:lnTo>
                  <a:lnTo>
                    <a:pt x="9365" y="20836"/>
                  </a:lnTo>
                  <a:close/>
                </a:path>
              </a:pathLst>
            </a:custGeom>
            <a:solidFill>
              <a:schemeClr val="accent1"/>
            </a:solidFill>
            <a:ln w="9525">
              <a:miter lim="800000"/>
              <a:headEnd/>
              <a:tailEnd/>
            </a:ln>
            <a:scene3d>
              <a:camera prst="legacyPerspectiveFront">
                <a:rot lat="0" lon="300000" rev="0"/>
              </a:camera>
              <a:lightRig rig="legacyFlat4" dir="b"/>
            </a:scene3d>
            <a:sp3d extrusionH="227000" prstMaterial="legacyMatte">
              <a:bevelT w="13500" h="13500" prst="angle"/>
              <a:bevelB w="13500" h="13500" prst="angle"/>
              <a:extrusionClr>
                <a:schemeClr val="accent1"/>
              </a:extrusionClr>
            </a:sp3d>
          </p:spPr>
          <p:txBody>
            <a:bodyPr anchor="ctr">
              <a:flatTx/>
            </a:bodyPr>
            <a:lstStyle/>
            <a:p>
              <a:pPr algn="ctr" eaLnBrk="0" hangingPunct="0"/>
              <a:endParaRPr lang="en-US" sz="2000"/>
            </a:p>
            <a:p>
              <a:pPr algn="ctr" eaLnBrk="0" hangingPunct="0"/>
              <a:r>
                <a:rPr lang="en-US" sz="2000"/>
                <a:t>ID, x-ray, lab, IOP</a:t>
              </a:r>
            </a:p>
          </p:txBody>
        </p:sp>
        <p:sp>
          <p:nvSpPr>
            <p:cNvPr id="31751" name="Puzzle3"/>
            <p:cNvSpPr>
              <a:spLocks noChangeAspect="1" noEditPoints="1" noChangeArrowheads="1"/>
            </p:cNvSpPr>
            <p:nvPr/>
          </p:nvSpPr>
          <p:spPr bwMode="blackWhite">
            <a:xfrm>
              <a:off x="3960" y="2795"/>
              <a:ext cx="1129" cy="1371"/>
            </a:xfrm>
            <a:custGeom>
              <a:avLst/>
              <a:gdLst>
                <a:gd name="T0" fmla="*/ 1052 w 21600"/>
                <a:gd name="T1" fmla="*/ 7562 h 21600"/>
                <a:gd name="T2" fmla="*/ 19859 w 21600"/>
                <a:gd name="T3" fmla="*/ 11296 h 21600"/>
              </a:gdLst>
              <a:ahLst/>
              <a:cxnLst/>
              <a:rect l="T0" t="T1" r="T2" b="T3"/>
              <a:pathLst>
                <a:path w="21600" h="21600">
                  <a:moveTo>
                    <a:pt x="6580" y="20830"/>
                  </a:moveTo>
                  <a:lnTo>
                    <a:pt x="7062" y="20960"/>
                  </a:lnTo>
                  <a:lnTo>
                    <a:pt x="7474" y="21026"/>
                  </a:lnTo>
                  <a:lnTo>
                    <a:pt x="7885" y="21052"/>
                  </a:lnTo>
                  <a:lnTo>
                    <a:pt x="8207" y="21052"/>
                  </a:lnTo>
                  <a:lnTo>
                    <a:pt x="8511" y="21000"/>
                  </a:lnTo>
                  <a:lnTo>
                    <a:pt x="8779" y="20934"/>
                  </a:lnTo>
                  <a:lnTo>
                    <a:pt x="8994" y="20830"/>
                  </a:lnTo>
                  <a:lnTo>
                    <a:pt x="9119" y="20700"/>
                  </a:lnTo>
                  <a:lnTo>
                    <a:pt x="9262" y="20556"/>
                  </a:lnTo>
                  <a:lnTo>
                    <a:pt x="9333" y="20400"/>
                  </a:lnTo>
                  <a:lnTo>
                    <a:pt x="9369" y="20230"/>
                  </a:lnTo>
                  <a:lnTo>
                    <a:pt x="9369" y="20034"/>
                  </a:lnTo>
                  <a:lnTo>
                    <a:pt x="9298" y="19852"/>
                  </a:lnTo>
                  <a:lnTo>
                    <a:pt x="9190" y="19682"/>
                  </a:lnTo>
                  <a:lnTo>
                    <a:pt x="9065" y="19500"/>
                  </a:lnTo>
                  <a:lnTo>
                    <a:pt x="8886" y="19330"/>
                  </a:lnTo>
                  <a:lnTo>
                    <a:pt x="8618" y="19108"/>
                  </a:lnTo>
                  <a:lnTo>
                    <a:pt x="8403" y="18847"/>
                  </a:lnTo>
                  <a:lnTo>
                    <a:pt x="8243" y="18573"/>
                  </a:lnTo>
                  <a:lnTo>
                    <a:pt x="8100" y="18300"/>
                  </a:lnTo>
                  <a:lnTo>
                    <a:pt x="7992" y="18000"/>
                  </a:lnTo>
                  <a:lnTo>
                    <a:pt x="7956" y="17700"/>
                  </a:lnTo>
                  <a:lnTo>
                    <a:pt x="7956" y="17426"/>
                  </a:lnTo>
                  <a:lnTo>
                    <a:pt x="7992" y="17126"/>
                  </a:lnTo>
                  <a:lnTo>
                    <a:pt x="8100" y="16878"/>
                  </a:lnTo>
                  <a:lnTo>
                    <a:pt x="8243" y="16630"/>
                  </a:lnTo>
                  <a:lnTo>
                    <a:pt x="8332" y="16500"/>
                  </a:lnTo>
                  <a:lnTo>
                    <a:pt x="8439" y="16369"/>
                  </a:lnTo>
                  <a:lnTo>
                    <a:pt x="8582" y="16278"/>
                  </a:lnTo>
                  <a:lnTo>
                    <a:pt x="8707" y="16173"/>
                  </a:lnTo>
                  <a:lnTo>
                    <a:pt x="8850" y="16095"/>
                  </a:lnTo>
                  <a:lnTo>
                    <a:pt x="9029" y="16017"/>
                  </a:lnTo>
                  <a:lnTo>
                    <a:pt x="9226" y="15952"/>
                  </a:lnTo>
                  <a:lnTo>
                    <a:pt x="9405" y="15873"/>
                  </a:lnTo>
                  <a:lnTo>
                    <a:pt x="9637" y="15847"/>
                  </a:lnTo>
                  <a:lnTo>
                    <a:pt x="9852" y="15795"/>
                  </a:lnTo>
                  <a:lnTo>
                    <a:pt x="10120" y="15769"/>
                  </a:lnTo>
                  <a:lnTo>
                    <a:pt x="10370" y="15769"/>
                  </a:lnTo>
                  <a:lnTo>
                    <a:pt x="10710" y="15769"/>
                  </a:lnTo>
                  <a:lnTo>
                    <a:pt x="10978" y="15769"/>
                  </a:lnTo>
                  <a:lnTo>
                    <a:pt x="11264" y="15795"/>
                  </a:lnTo>
                  <a:lnTo>
                    <a:pt x="11533" y="15847"/>
                  </a:lnTo>
                  <a:lnTo>
                    <a:pt x="11765" y="15900"/>
                  </a:lnTo>
                  <a:lnTo>
                    <a:pt x="12015" y="15952"/>
                  </a:lnTo>
                  <a:lnTo>
                    <a:pt x="12212" y="16017"/>
                  </a:lnTo>
                  <a:lnTo>
                    <a:pt x="12427" y="16095"/>
                  </a:lnTo>
                  <a:lnTo>
                    <a:pt x="12605" y="16173"/>
                  </a:lnTo>
                  <a:lnTo>
                    <a:pt x="12766" y="16278"/>
                  </a:lnTo>
                  <a:lnTo>
                    <a:pt x="12909" y="16369"/>
                  </a:lnTo>
                  <a:lnTo>
                    <a:pt x="13035" y="16473"/>
                  </a:lnTo>
                  <a:lnTo>
                    <a:pt x="13249" y="16695"/>
                  </a:lnTo>
                  <a:lnTo>
                    <a:pt x="13428" y="16943"/>
                  </a:lnTo>
                  <a:lnTo>
                    <a:pt x="13517" y="17204"/>
                  </a:lnTo>
                  <a:lnTo>
                    <a:pt x="13589" y="17478"/>
                  </a:lnTo>
                  <a:lnTo>
                    <a:pt x="13589" y="17752"/>
                  </a:lnTo>
                  <a:lnTo>
                    <a:pt x="13517" y="18026"/>
                  </a:lnTo>
                  <a:lnTo>
                    <a:pt x="13428" y="18273"/>
                  </a:lnTo>
                  <a:lnTo>
                    <a:pt x="13285" y="18521"/>
                  </a:lnTo>
                  <a:lnTo>
                    <a:pt x="13106" y="18756"/>
                  </a:lnTo>
                  <a:lnTo>
                    <a:pt x="12874" y="18978"/>
                  </a:lnTo>
                  <a:lnTo>
                    <a:pt x="12427" y="19356"/>
                  </a:lnTo>
                  <a:lnTo>
                    <a:pt x="12123" y="19682"/>
                  </a:lnTo>
                  <a:lnTo>
                    <a:pt x="12015" y="19800"/>
                  </a:lnTo>
                  <a:lnTo>
                    <a:pt x="11908" y="19956"/>
                  </a:lnTo>
                  <a:lnTo>
                    <a:pt x="11872" y="20073"/>
                  </a:lnTo>
                  <a:lnTo>
                    <a:pt x="11872" y="20204"/>
                  </a:lnTo>
                  <a:lnTo>
                    <a:pt x="11872" y="20334"/>
                  </a:lnTo>
                  <a:lnTo>
                    <a:pt x="11944" y="20426"/>
                  </a:lnTo>
                  <a:lnTo>
                    <a:pt x="12051" y="20530"/>
                  </a:lnTo>
                  <a:lnTo>
                    <a:pt x="12176" y="20634"/>
                  </a:lnTo>
                  <a:lnTo>
                    <a:pt x="12319" y="20726"/>
                  </a:lnTo>
                  <a:lnTo>
                    <a:pt x="12534" y="20830"/>
                  </a:lnTo>
                  <a:lnTo>
                    <a:pt x="12766" y="20934"/>
                  </a:lnTo>
                  <a:lnTo>
                    <a:pt x="13070" y="21026"/>
                  </a:lnTo>
                  <a:lnTo>
                    <a:pt x="13428" y="21130"/>
                  </a:lnTo>
                  <a:lnTo>
                    <a:pt x="13875" y="21234"/>
                  </a:lnTo>
                  <a:lnTo>
                    <a:pt x="14322" y="21326"/>
                  </a:lnTo>
                  <a:lnTo>
                    <a:pt x="14787" y="21404"/>
                  </a:lnTo>
                  <a:lnTo>
                    <a:pt x="15305" y="21482"/>
                  </a:lnTo>
                  <a:lnTo>
                    <a:pt x="15824" y="21534"/>
                  </a:lnTo>
                  <a:lnTo>
                    <a:pt x="16378" y="21586"/>
                  </a:lnTo>
                  <a:lnTo>
                    <a:pt x="16897" y="21613"/>
                  </a:lnTo>
                  <a:lnTo>
                    <a:pt x="17433" y="21613"/>
                  </a:lnTo>
                  <a:lnTo>
                    <a:pt x="17988" y="21613"/>
                  </a:lnTo>
                  <a:lnTo>
                    <a:pt x="18506" y="21586"/>
                  </a:lnTo>
                  <a:lnTo>
                    <a:pt x="18989" y="21508"/>
                  </a:lnTo>
                  <a:lnTo>
                    <a:pt x="19436" y="21430"/>
                  </a:lnTo>
                  <a:lnTo>
                    <a:pt x="19883" y="21326"/>
                  </a:lnTo>
                  <a:lnTo>
                    <a:pt x="20258" y="21208"/>
                  </a:lnTo>
                  <a:lnTo>
                    <a:pt x="20598" y="21026"/>
                  </a:lnTo>
                  <a:lnTo>
                    <a:pt x="20527" y="20726"/>
                  </a:lnTo>
                  <a:lnTo>
                    <a:pt x="20455" y="20426"/>
                  </a:lnTo>
                  <a:lnTo>
                    <a:pt x="20401" y="20100"/>
                  </a:lnTo>
                  <a:lnTo>
                    <a:pt x="20401" y="19747"/>
                  </a:lnTo>
                  <a:lnTo>
                    <a:pt x="20366" y="19030"/>
                  </a:lnTo>
                  <a:lnTo>
                    <a:pt x="20401" y="18300"/>
                  </a:lnTo>
                  <a:lnTo>
                    <a:pt x="20455" y="17595"/>
                  </a:lnTo>
                  <a:lnTo>
                    <a:pt x="20527" y="16969"/>
                  </a:lnTo>
                  <a:lnTo>
                    <a:pt x="20598" y="16447"/>
                  </a:lnTo>
                  <a:lnTo>
                    <a:pt x="20598" y="16017"/>
                  </a:lnTo>
                  <a:lnTo>
                    <a:pt x="20598" y="15873"/>
                  </a:lnTo>
                  <a:lnTo>
                    <a:pt x="20491" y="15717"/>
                  </a:lnTo>
                  <a:lnTo>
                    <a:pt x="20401" y="15573"/>
                  </a:lnTo>
                  <a:lnTo>
                    <a:pt x="20223" y="15417"/>
                  </a:lnTo>
                  <a:lnTo>
                    <a:pt x="20044" y="15300"/>
                  </a:lnTo>
                  <a:lnTo>
                    <a:pt x="19811" y="15195"/>
                  </a:lnTo>
                  <a:lnTo>
                    <a:pt x="19561" y="15091"/>
                  </a:lnTo>
                  <a:lnTo>
                    <a:pt x="19329" y="15026"/>
                  </a:lnTo>
                  <a:lnTo>
                    <a:pt x="19060" y="14973"/>
                  </a:lnTo>
                  <a:lnTo>
                    <a:pt x="18774" y="14921"/>
                  </a:lnTo>
                  <a:lnTo>
                    <a:pt x="18542" y="14921"/>
                  </a:lnTo>
                  <a:lnTo>
                    <a:pt x="18256" y="14921"/>
                  </a:lnTo>
                  <a:lnTo>
                    <a:pt x="18023" y="14973"/>
                  </a:lnTo>
                  <a:lnTo>
                    <a:pt x="17791" y="15052"/>
                  </a:lnTo>
                  <a:lnTo>
                    <a:pt x="17576" y="15143"/>
                  </a:lnTo>
                  <a:lnTo>
                    <a:pt x="17398" y="15273"/>
                  </a:lnTo>
                  <a:lnTo>
                    <a:pt x="17201" y="15391"/>
                  </a:lnTo>
                  <a:lnTo>
                    <a:pt x="16950" y="15521"/>
                  </a:lnTo>
                  <a:lnTo>
                    <a:pt x="16682" y="15600"/>
                  </a:lnTo>
                  <a:lnTo>
                    <a:pt x="16378" y="15652"/>
                  </a:lnTo>
                  <a:lnTo>
                    <a:pt x="16039" y="15678"/>
                  </a:lnTo>
                  <a:lnTo>
                    <a:pt x="15681" y="15652"/>
                  </a:lnTo>
                  <a:lnTo>
                    <a:pt x="15305" y="15626"/>
                  </a:lnTo>
                  <a:lnTo>
                    <a:pt x="14966" y="15547"/>
                  </a:lnTo>
                  <a:lnTo>
                    <a:pt x="14626" y="15443"/>
                  </a:lnTo>
                  <a:lnTo>
                    <a:pt x="14286" y="15300"/>
                  </a:lnTo>
                  <a:lnTo>
                    <a:pt x="13964" y="15143"/>
                  </a:lnTo>
                  <a:lnTo>
                    <a:pt x="13696" y="14947"/>
                  </a:lnTo>
                  <a:lnTo>
                    <a:pt x="13589" y="14817"/>
                  </a:lnTo>
                  <a:lnTo>
                    <a:pt x="13482" y="14700"/>
                  </a:lnTo>
                  <a:lnTo>
                    <a:pt x="13392" y="14569"/>
                  </a:lnTo>
                  <a:lnTo>
                    <a:pt x="13321" y="14426"/>
                  </a:lnTo>
                  <a:lnTo>
                    <a:pt x="13249" y="14269"/>
                  </a:lnTo>
                  <a:lnTo>
                    <a:pt x="13213" y="14126"/>
                  </a:lnTo>
                  <a:lnTo>
                    <a:pt x="13178" y="13943"/>
                  </a:lnTo>
                  <a:lnTo>
                    <a:pt x="13178" y="13773"/>
                  </a:lnTo>
                  <a:lnTo>
                    <a:pt x="13178" y="13565"/>
                  </a:lnTo>
                  <a:lnTo>
                    <a:pt x="13213" y="13369"/>
                  </a:lnTo>
                  <a:lnTo>
                    <a:pt x="13249" y="13173"/>
                  </a:lnTo>
                  <a:lnTo>
                    <a:pt x="13321" y="12991"/>
                  </a:lnTo>
                  <a:lnTo>
                    <a:pt x="13392" y="12847"/>
                  </a:lnTo>
                  <a:lnTo>
                    <a:pt x="13482" y="12691"/>
                  </a:lnTo>
                  <a:lnTo>
                    <a:pt x="13589" y="12547"/>
                  </a:lnTo>
                  <a:lnTo>
                    <a:pt x="13732" y="12417"/>
                  </a:lnTo>
                  <a:lnTo>
                    <a:pt x="14000" y="12195"/>
                  </a:lnTo>
                  <a:lnTo>
                    <a:pt x="14340" y="11986"/>
                  </a:lnTo>
                  <a:lnTo>
                    <a:pt x="14698" y="11843"/>
                  </a:lnTo>
                  <a:lnTo>
                    <a:pt x="15073" y="11739"/>
                  </a:lnTo>
                  <a:lnTo>
                    <a:pt x="15449" y="11660"/>
                  </a:lnTo>
                  <a:lnTo>
                    <a:pt x="15824" y="11621"/>
                  </a:lnTo>
                  <a:lnTo>
                    <a:pt x="16200" y="11621"/>
                  </a:lnTo>
                  <a:lnTo>
                    <a:pt x="16575" y="11660"/>
                  </a:lnTo>
                  <a:lnTo>
                    <a:pt x="16933" y="11713"/>
                  </a:lnTo>
                  <a:lnTo>
                    <a:pt x="17272" y="11817"/>
                  </a:lnTo>
                  <a:lnTo>
                    <a:pt x="17541" y="11947"/>
                  </a:lnTo>
                  <a:lnTo>
                    <a:pt x="17791" y="12091"/>
                  </a:lnTo>
                  <a:lnTo>
                    <a:pt x="17916" y="12195"/>
                  </a:lnTo>
                  <a:lnTo>
                    <a:pt x="18095" y="12286"/>
                  </a:lnTo>
                  <a:lnTo>
                    <a:pt x="18292" y="12391"/>
                  </a:lnTo>
                  <a:lnTo>
                    <a:pt x="18470" y="12443"/>
                  </a:lnTo>
                  <a:lnTo>
                    <a:pt x="18703" y="12521"/>
                  </a:lnTo>
                  <a:lnTo>
                    <a:pt x="18917" y="12547"/>
                  </a:lnTo>
                  <a:lnTo>
                    <a:pt x="19150" y="12573"/>
                  </a:lnTo>
                  <a:lnTo>
                    <a:pt x="19400" y="12586"/>
                  </a:lnTo>
                  <a:lnTo>
                    <a:pt x="19633" y="12586"/>
                  </a:lnTo>
                  <a:lnTo>
                    <a:pt x="19883" y="12573"/>
                  </a:lnTo>
                  <a:lnTo>
                    <a:pt x="20115" y="12521"/>
                  </a:lnTo>
                  <a:lnTo>
                    <a:pt x="20366" y="12469"/>
                  </a:lnTo>
                  <a:lnTo>
                    <a:pt x="20598" y="12417"/>
                  </a:lnTo>
                  <a:lnTo>
                    <a:pt x="20849" y="12313"/>
                  </a:lnTo>
                  <a:lnTo>
                    <a:pt x="21045" y="12221"/>
                  </a:lnTo>
                  <a:lnTo>
                    <a:pt x="21296" y="12091"/>
                  </a:lnTo>
                  <a:lnTo>
                    <a:pt x="21349" y="12013"/>
                  </a:lnTo>
                  <a:lnTo>
                    <a:pt x="21456" y="11947"/>
                  </a:lnTo>
                  <a:lnTo>
                    <a:pt x="21528" y="11843"/>
                  </a:lnTo>
                  <a:lnTo>
                    <a:pt x="21564" y="11713"/>
                  </a:lnTo>
                  <a:lnTo>
                    <a:pt x="21671" y="11465"/>
                  </a:lnTo>
                  <a:lnTo>
                    <a:pt x="21707" y="11165"/>
                  </a:lnTo>
                  <a:lnTo>
                    <a:pt x="21707" y="10813"/>
                  </a:lnTo>
                  <a:lnTo>
                    <a:pt x="21707" y="10460"/>
                  </a:lnTo>
                  <a:lnTo>
                    <a:pt x="21635" y="10082"/>
                  </a:lnTo>
                  <a:lnTo>
                    <a:pt x="21564" y="9717"/>
                  </a:lnTo>
                  <a:lnTo>
                    <a:pt x="21349" y="8908"/>
                  </a:lnTo>
                  <a:lnTo>
                    <a:pt x="21117" y="8191"/>
                  </a:lnTo>
                  <a:lnTo>
                    <a:pt x="20849" y="7539"/>
                  </a:lnTo>
                  <a:lnTo>
                    <a:pt x="20598" y="7030"/>
                  </a:lnTo>
                  <a:lnTo>
                    <a:pt x="20044" y="7108"/>
                  </a:lnTo>
                  <a:lnTo>
                    <a:pt x="19472" y="7160"/>
                  </a:lnTo>
                  <a:lnTo>
                    <a:pt x="18882" y="7213"/>
                  </a:lnTo>
                  <a:lnTo>
                    <a:pt x="18256" y="7213"/>
                  </a:lnTo>
                  <a:lnTo>
                    <a:pt x="17684" y="7213"/>
                  </a:lnTo>
                  <a:lnTo>
                    <a:pt x="17094" y="7186"/>
                  </a:lnTo>
                  <a:lnTo>
                    <a:pt x="16503" y="7160"/>
                  </a:lnTo>
                  <a:lnTo>
                    <a:pt x="16003" y="7108"/>
                  </a:lnTo>
                  <a:lnTo>
                    <a:pt x="15001" y="7004"/>
                  </a:lnTo>
                  <a:lnTo>
                    <a:pt x="14215" y="6913"/>
                  </a:lnTo>
                  <a:lnTo>
                    <a:pt x="13696" y="6834"/>
                  </a:lnTo>
                  <a:lnTo>
                    <a:pt x="13517" y="6808"/>
                  </a:lnTo>
                  <a:lnTo>
                    <a:pt x="13070" y="6652"/>
                  </a:lnTo>
                  <a:lnTo>
                    <a:pt x="12695" y="6482"/>
                  </a:lnTo>
                  <a:lnTo>
                    <a:pt x="12355" y="6313"/>
                  </a:lnTo>
                  <a:lnTo>
                    <a:pt x="12123" y="6104"/>
                  </a:lnTo>
                  <a:lnTo>
                    <a:pt x="11908" y="5882"/>
                  </a:lnTo>
                  <a:lnTo>
                    <a:pt x="11765" y="5660"/>
                  </a:lnTo>
                  <a:lnTo>
                    <a:pt x="11676" y="5426"/>
                  </a:lnTo>
                  <a:lnTo>
                    <a:pt x="11604" y="5204"/>
                  </a:lnTo>
                  <a:lnTo>
                    <a:pt x="11604" y="4956"/>
                  </a:lnTo>
                  <a:lnTo>
                    <a:pt x="11640" y="4734"/>
                  </a:lnTo>
                  <a:lnTo>
                    <a:pt x="11711" y="4500"/>
                  </a:lnTo>
                  <a:lnTo>
                    <a:pt x="11801" y="4304"/>
                  </a:lnTo>
                  <a:lnTo>
                    <a:pt x="11908" y="4108"/>
                  </a:lnTo>
                  <a:lnTo>
                    <a:pt x="12087" y="3926"/>
                  </a:lnTo>
                  <a:lnTo>
                    <a:pt x="12284" y="3756"/>
                  </a:lnTo>
                  <a:lnTo>
                    <a:pt x="12498" y="3626"/>
                  </a:lnTo>
                  <a:lnTo>
                    <a:pt x="12695" y="3482"/>
                  </a:lnTo>
                  <a:lnTo>
                    <a:pt x="12874" y="3273"/>
                  </a:lnTo>
                  <a:lnTo>
                    <a:pt x="13035" y="3052"/>
                  </a:lnTo>
                  <a:lnTo>
                    <a:pt x="13178" y="2778"/>
                  </a:lnTo>
                  <a:lnTo>
                    <a:pt x="13285" y="2504"/>
                  </a:lnTo>
                  <a:lnTo>
                    <a:pt x="13321" y="2204"/>
                  </a:lnTo>
                  <a:lnTo>
                    <a:pt x="13356" y="1904"/>
                  </a:lnTo>
                  <a:lnTo>
                    <a:pt x="13285" y="1604"/>
                  </a:lnTo>
                  <a:lnTo>
                    <a:pt x="13178" y="1304"/>
                  </a:lnTo>
                  <a:lnTo>
                    <a:pt x="13035" y="1017"/>
                  </a:lnTo>
                  <a:lnTo>
                    <a:pt x="12945" y="900"/>
                  </a:lnTo>
                  <a:lnTo>
                    <a:pt x="12802" y="769"/>
                  </a:lnTo>
                  <a:lnTo>
                    <a:pt x="12659" y="652"/>
                  </a:lnTo>
                  <a:lnTo>
                    <a:pt x="12498" y="547"/>
                  </a:lnTo>
                  <a:lnTo>
                    <a:pt x="12319" y="443"/>
                  </a:lnTo>
                  <a:lnTo>
                    <a:pt x="12123" y="352"/>
                  </a:lnTo>
                  <a:lnTo>
                    <a:pt x="11872" y="273"/>
                  </a:lnTo>
                  <a:lnTo>
                    <a:pt x="11640" y="221"/>
                  </a:lnTo>
                  <a:lnTo>
                    <a:pt x="11354" y="143"/>
                  </a:lnTo>
                  <a:lnTo>
                    <a:pt x="11086" y="117"/>
                  </a:lnTo>
                  <a:lnTo>
                    <a:pt x="10782" y="91"/>
                  </a:lnTo>
                  <a:lnTo>
                    <a:pt x="10424" y="91"/>
                  </a:lnTo>
                  <a:lnTo>
                    <a:pt x="10120" y="91"/>
                  </a:lnTo>
                  <a:lnTo>
                    <a:pt x="9816" y="117"/>
                  </a:lnTo>
                  <a:lnTo>
                    <a:pt x="9548" y="143"/>
                  </a:lnTo>
                  <a:lnTo>
                    <a:pt x="9298" y="195"/>
                  </a:lnTo>
                  <a:lnTo>
                    <a:pt x="9065" y="247"/>
                  </a:lnTo>
                  <a:lnTo>
                    <a:pt x="8815" y="300"/>
                  </a:lnTo>
                  <a:lnTo>
                    <a:pt x="8618" y="378"/>
                  </a:lnTo>
                  <a:lnTo>
                    <a:pt x="8403" y="469"/>
                  </a:lnTo>
                  <a:lnTo>
                    <a:pt x="8243" y="547"/>
                  </a:lnTo>
                  <a:lnTo>
                    <a:pt x="8064" y="652"/>
                  </a:lnTo>
                  <a:lnTo>
                    <a:pt x="7921" y="743"/>
                  </a:lnTo>
                  <a:lnTo>
                    <a:pt x="7796" y="873"/>
                  </a:lnTo>
                  <a:lnTo>
                    <a:pt x="7581" y="1095"/>
                  </a:lnTo>
                  <a:lnTo>
                    <a:pt x="7402" y="1369"/>
                  </a:lnTo>
                  <a:lnTo>
                    <a:pt x="7313" y="1630"/>
                  </a:lnTo>
                  <a:lnTo>
                    <a:pt x="7277" y="1930"/>
                  </a:lnTo>
                  <a:lnTo>
                    <a:pt x="7277" y="2204"/>
                  </a:lnTo>
                  <a:lnTo>
                    <a:pt x="7313" y="2478"/>
                  </a:lnTo>
                  <a:lnTo>
                    <a:pt x="7402" y="2752"/>
                  </a:lnTo>
                  <a:lnTo>
                    <a:pt x="7581" y="3000"/>
                  </a:lnTo>
                  <a:lnTo>
                    <a:pt x="7796" y="3221"/>
                  </a:lnTo>
                  <a:lnTo>
                    <a:pt x="8028" y="3456"/>
                  </a:lnTo>
                  <a:lnTo>
                    <a:pt x="8260" y="3652"/>
                  </a:lnTo>
                  <a:lnTo>
                    <a:pt x="8475" y="3873"/>
                  </a:lnTo>
                  <a:lnTo>
                    <a:pt x="8654" y="4108"/>
                  </a:lnTo>
                  <a:lnTo>
                    <a:pt x="8743" y="4330"/>
                  </a:lnTo>
                  <a:lnTo>
                    <a:pt x="8815" y="4578"/>
                  </a:lnTo>
                  <a:lnTo>
                    <a:pt x="8815" y="4826"/>
                  </a:lnTo>
                  <a:lnTo>
                    <a:pt x="8779" y="5073"/>
                  </a:lnTo>
                  <a:lnTo>
                    <a:pt x="8690" y="5308"/>
                  </a:lnTo>
                  <a:lnTo>
                    <a:pt x="8547" y="5556"/>
                  </a:lnTo>
                  <a:lnTo>
                    <a:pt x="8332" y="5778"/>
                  </a:lnTo>
                  <a:lnTo>
                    <a:pt x="8100" y="5986"/>
                  </a:lnTo>
                  <a:lnTo>
                    <a:pt x="7796" y="6208"/>
                  </a:lnTo>
                  <a:lnTo>
                    <a:pt x="7438" y="6378"/>
                  </a:lnTo>
                  <a:lnTo>
                    <a:pt x="7027" y="6534"/>
                  </a:lnTo>
                  <a:lnTo>
                    <a:pt x="6544" y="6678"/>
                  </a:lnTo>
                  <a:lnTo>
                    <a:pt x="6043" y="6808"/>
                  </a:lnTo>
                  <a:lnTo>
                    <a:pt x="5632" y="6808"/>
                  </a:lnTo>
                  <a:lnTo>
                    <a:pt x="5078" y="6808"/>
                  </a:lnTo>
                  <a:lnTo>
                    <a:pt x="4488" y="6808"/>
                  </a:lnTo>
                  <a:lnTo>
                    <a:pt x="3808" y="6808"/>
                  </a:lnTo>
                  <a:lnTo>
                    <a:pt x="3075" y="6808"/>
                  </a:lnTo>
                  <a:lnTo>
                    <a:pt x="2288" y="6808"/>
                  </a:lnTo>
                  <a:lnTo>
                    <a:pt x="1466" y="6808"/>
                  </a:lnTo>
                  <a:lnTo>
                    <a:pt x="607" y="6808"/>
                  </a:lnTo>
                  <a:lnTo>
                    <a:pt x="500" y="7239"/>
                  </a:lnTo>
                  <a:lnTo>
                    <a:pt x="375" y="7839"/>
                  </a:lnTo>
                  <a:lnTo>
                    <a:pt x="268" y="8491"/>
                  </a:lnTo>
                  <a:lnTo>
                    <a:pt x="160" y="9182"/>
                  </a:lnTo>
                  <a:lnTo>
                    <a:pt x="53" y="9860"/>
                  </a:lnTo>
                  <a:lnTo>
                    <a:pt x="17" y="10486"/>
                  </a:lnTo>
                  <a:lnTo>
                    <a:pt x="17" y="10969"/>
                  </a:lnTo>
                  <a:lnTo>
                    <a:pt x="17" y="11295"/>
                  </a:lnTo>
                  <a:lnTo>
                    <a:pt x="125" y="11465"/>
                  </a:lnTo>
                  <a:lnTo>
                    <a:pt x="232" y="11634"/>
                  </a:lnTo>
                  <a:lnTo>
                    <a:pt x="411" y="11765"/>
                  </a:lnTo>
                  <a:lnTo>
                    <a:pt x="607" y="11895"/>
                  </a:lnTo>
                  <a:lnTo>
                    <a:pt x="858" y="12013"/>
                  </a:lnTo>
                  <a:lnTo>
                    <a:pt x="1126" y="12091"/>
                  </a:lnTo>
                  <a:lnTo>
                    <a:pt x="1430" y="12169"/>
                  </a:lnTo>
                  <a:lnTo>
                    <a:pt x="1716" y="12221"/>
                  </a:lnTo>
                  <a:lnTo>
                    <a:pt x="2056" y="12247"/>
                  </a:lnTo>
                  <a:lnTo>
                    <a:pt x="2360" y="12260"/>
                  </a:lnTo>
                  <a:lnTo>
                    <a:pt x="2664" y="12247"/>
                  </a:lnTo>
                  <a:lnTo>
                    <a:pt x="2986" y="12221"/>
                  </a:lnTo>
                  <a:lnTo>
                    <a:pt x="3290" y="12169"/>
                  </a:lnTo>
                  <a:lnTo>
                    <a:pt x="3558" y="12065"/>
                  </a:lnTo>
                  <a:lnTo>
                    <a:pt x="3808" y="11960"/>
                  </a:lnTo>
                  <a:lnTo>
                    <a:pt x="4041" y="11843"/>
                  </a:lnTo>
                  <a:lnTo>
                    <a:pt x="4255" y="11686"/>
                  </a:lnTo>
                  <a:lnTo>
                    <a:pt x="4523" y="11595"/>
                  </a:lnTo>
                  <a:lnTo>
                    <a:pt x="4792" y="11517"/>
                  </a:lnTo>
                  <a:lnTo>
                    <a:pt x="5113" y="11491"/>
                  </a:lnTo>
                  <a:lnTo>
                    <a:pt x="5453" y="11465"/>
                  </a:lnTo>
                  <a:lnTo>
                    <a:pt x="5757" y="11491"/>
                  </a:lnTo>
                  <a:lnTo>
                    <a:pt x="6097" y="11543"/>
                  </a:lnTo>
                  <a:lnTo>
                    <a:pt x="6454" y="11634"/>
                  </a:lnTo>
                  <a:lnTo>
                    <a:pt x="6758" y="11765"/>
                  </a:lnTo>
                  <a:lnTo>
                    <a:pt x="7062" y="11921"/>
                  </a:lnTo>
                  <a:lnTo>
                    <a:pt x="7313" y="12091"/>
                  </a:lnTo>
                  <a:lnTo>
                    <a:pt x="7545" y="12313"/>
                  </a:lnTo>
                  <a:lnTo>
                    <a:pt x="7760" y="12573"/>
                  </a:lnTo>
                  <a:lnTo>
                    <a:pt x="7885" y="12847"/>
                  </a:lnTo>
                  <a:lnTo>
                    <a:pt x="7992" y="13173"/>
                  </a:lnTo>
                  <a:lnTo>
                    <a:pt x="8028" y="13500"/>
                  </a:lnTo>
                  <a:lnTo>
                    <a:pt x="7992" y="13747"/>
                  </a:lnTo>
                  <a:lnTo>
                    <a:pt x="7885" y="13969"/>
                  </a:lnTo>
                  <a:lnTo>
                    <a:pt x="7760" y="14191"/>
                  </a:lnTo>
                  <a:lnTo>
                    <a:pt x="7545" y="14373"/>
                  </a:lnTo>
                  <a:lnTo>
                    <a:pt x="7313" y="14543"/>
                  </a:lnTo>
                  <a:lnTo>
                    <a:pt x="7062" y="14700"/>
                  </a:lnTo>
                  <a:lnTo>
                    <a:pt x="6758" y="14817"/>
                  </a:lnTo>
                  <a:lnTo>
                    <a:pt x="6454" y="14921"/>
                  </a:lnTo>
                  <a:lnTo>
                    <a:pt x="6097" y="15000"/>
                  </a:lnTo>
                  <a:lnTo>
                    <a:pt x="5757" y="15052"/>
                  </a:lnTo>
                  <a:lnTo>
                    <a:pt x="5453" y="15052"/>
                  </a:lnTo>
                  <a:lnTo>
                    <a:pt x="5113" y="15026"/>
                  </a:lnTo>
                  <a:lnTo>
                    <a:pt x="4792" y="14973"/>
                  </a:lnTo>
                  <a:lnTo>
                    <a:pt x="4523" y="14869"/>
                  </a:lnTo>
                  <a:lnTo>
                    <a:pt x="4255" y="14752"/>
                  </a:lnTo>
                  <a:lnTo>
                    <a:pt x="4041" y="14569"/>
                  </a:lnTo>
                  <a:lnTo>
                    <a:pt x="3844" y="14400"/>
                  </a:lnTo>
                  <a:lnTo>
                    <a:pt x="3594" y="14269"/>
                  </a:lnTo>
                  <a:lnTo>
                    <a:pt x="3361" y="14165"/>
                  </a:lnTo>
                  <a:lnTo>
                    <a:pt x="3111" y="14100"/>
                  </a:lnTo>
                  <a:lnTo>
                    <a:pt x="2843" y="14073"/>
                  </a:lnTo>
                  <a:lnTo>
                    <a:pt x="2574" y="14073"/>
                  </a:lnTo>
                  <a:lnTo>
                    <a:pt x="2288" y="14100"/>
                  </a:lnTo>
                  <a:lnTo>
                    <a:pt x="2020" y="14139"/>
                  </a:lnTo>
                  <a:lnTo>
                    <a:pt x="1734" y="14243"/>
                  </a:lnTo>
                  <a:lnTo>
                    <a:pt x="1466" y="14347"/>
                  </a:lnTo>
                  <a:lnTo>
                    <a:pt x="1233" y="14465"/>
                  </a:lnTo>
                  <a:lnTo>
                    <a:pt x="983" y="14621"/>
                  </a:lnTo>
                  <a:lnTo>
                    <a:pt x="786" y="14765"/>
                  </a:lnTo>
                  <a:lnTo>
                    <a:pt x="572" y="14947"/>
                  </a:lnTo>
                  <a:lnTo>
                    <a:pt x="411" y="15143"/>
                  </a:lnTo>
                  <a:lnTo>
                    <a:pt x="303" y="15378"/>
                  </a:lnTo>
                  <a:lnTo>
                    <a:pt x="196" y="15600"/>
                  </a:lnTo>
                  <a:lnTo>
                    <a:pt x="160" y="15873"/>
                  </a:lnTo>
                  <a:lnTo>
                    <a:pt x="196" y="16200"/>
                  </a:lnTo>
                  <a:lnTo>
                    <a:pt x="232" y="16526"/>
                  </a:lnTo>
                  <a:lnTo>
                    <a:pt x="411" y="17295"/>
                  </a:lnTo>
                  <a:lnTo>
                    <a:pt x="607" y="18104"/>
                  </a:lnTo>
                  <a:lnTo>
                    <a:pt x="715" y="18508"/>
                  </a:lnTo>
                  <a:lnTo>
                    <a:pt x="822" y="18926"/>
                  </a:lnTo>
                  <a:lnTo>
                    <a:pt x="876" y="19330"/>
                  </a:lnTo>
                  <a:lnTo>
                    <a:pt x="911" y="19734"/>
                  </a:lnTo>
                  <a:lnTo>
                    <a:pt x="911" y="20073"/>
                  </a:lnTo>
                  <a:lnTo>
                    <a:pt x="876" y="20426"/>
                  </a:lnTo>
                  <a:lnTo>
                    <a:pt x="858" y="20608"/>
                  </a:lnTo>
                  <a:lnTo>
                    <a:pt x="786" y="20752"/>
                  </a:lnTo>
                  <a:lnTo>
                    <a:pt x="715" y="20908"/>
                  </a:lnTo>
                  <a:lnTo>
                    <a:pt x="607" y="21026"/>
                  </a:lnTo>
                  <a:lnTo>
                    <a:pt x="1394" y="20934"/>
                  </a:lnTo>
                  <a:lnTo>
                    <a:pt x="2217" y="20804"/>
                  </a:lnTo>
                  <a:lnTo>
                    <a:pt x="3039" y="20726"/>
                  </a:lnTo>
                  <a:lnTo>
                    <a:pt x="3844" y="20660"/>
                  </a:lnTo>
                  <a:lnTo>
                    <a:pt x="4595" y="20634"/>
                  </a:lnTo>
                  <a:lnTo>
                    <a:pt x="5310" y="20634"/>
                  </a:lnTo>
                  <a:lnTo>
                    <a:pt x="5650" y="20660"/>
                  </a:lnTo>
                  <a:lnTo>
                    <a:pt x="6007" y="20700"/>
                  </a:lnTo>
                  <a:lnTo>
                    <a:pt x="6276" y="20752"/>
                  </a:lnTo>
                  <a:lnTo>
                    <a:pt x="6580" y="20830"/>
                  </a:lnTo>
                  <a:close/>
                </a:path>
              </a:pathLst>
            </a:custGeom>
            <a:solidFill>
              <a:schemeClr val="bg1"/>
            </a:solidFill>
            <a:ln w="9525">
              <a:miter lim="800000"/>
              <a:headEnd/>
              <a:tailEnd/>
            </a:ln>
            <a:scene3d>
              <a:camera prst="legacyPerspectiveFront">
                <a:rot lat="0" lon="300000" rev="0"/>
              </a:camera>
              <a:lightRig rig="legacyFlat4" dir="b"/>
            </a:scene3d>
            <a:sp3d extrusionH="227000" prstMaterial="legacyMatte">
              <a:bevelT w="13500" h="13500" prst="angle"/>
              <a:bevelB w="13500" h="13500" prst="angle"/>
              <a:extrusionClr>
                <a:schemeClr val="bg1"/>
              </a:extrusionClr>
            </a:sp3d>
          </p:spPr>
          <p:txBody>
            <a:bodyPr anchor="ctr" anchorCtr="1">
              <a:flatTx/>
            </a:bodyPr>
            <a:lstStyle/>
            <a:p>
              <a:pPr eaLnBrk="0" hangingPunct="0"/>
              <a:r>
                <a:rPr lang="en-US"/>
                <a:t>Medical</a:t>
              </a:r>
            </a:p>
            <a:p>
              <a:pPr eaLnBrk="0" hangingPunct="0"/>
              <a:r>
                <a:rPr lang="en-US"/>
                <a:t>Records</a:t>
              </a:r>
            </a:p>
          </p:txBody>
        </p:sp>
        <p:sp>
          <p:nvSpPr>
            <p:cNvPr id="31752" name="Puzzle4"/>
            <p:cNvSpPr>
              <a:spLocks noChangeAspect="1" noEditPoints="1" noChangeArrowheads="1"/>
            </p:cNvSpPr>
            <p:nvPr/>
          </p:nvSpPr>
          <p:spPr bwMode="blackWhite">
            <a:xfrm>
              <a:off x="2957" y="1984"/>
              <a:ext cx="1060" cy="1628"/>
            </a:xfrm>
            <a:custGeom>
              <a:avLst/>
              <a:gdLst>
                <a:gd name="T0" fmla="*/ 1549 w 21600"/>
                <a:gd name="T1" fmla="*/ 5440 h 21600"/>
                <a:gd name="T2" fmla="*/ 20194 w 21600"/>
                <a:gd name="T3" fmla="*/ 9102 h 21600"/>
              </a:gdLst>
              <a:ahLst/>
              <a:cxnLst/>
              <a:rect l="T0" t="T1" r="T2" b="T3"/>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chemeClr val="bg1"/>
            </a:solidFill>
            <a:ln w="9525">
              <a:miter lim="800000"/>
              <a:headEnd/>
              <a:tailEnd/>
            </a:ln>
            <a:scene3d>
              <a:camera prst="legacyPerspectiveFront">
                <a:rot lat="0" lon="300000" rev="0"/>
              </a:camera>
              <a:lightRig rig="legacyFlat4" dir="b"/>
            </a:scene3d>
            <a:sp3d extrusionH="227000" prstMaterial="legacyMatte">
              <a:bevelT w="13500" h="13500" prst="angle"/>
              <a:bevelB w="13500" h="13500" prst="angle"/>
              <a:extrusionClr>
                <a:schemeClr val="bg1"/>
              </a:extrusionClr>
            </a:sp3d>
          </p:spPr>
          <p:txBody>
            <a:bodyPr>
              <a:flatTx/>
            </a:bodyPr>
            <a:lstStyle/>
            <a:p>
              <a:pPr algn="ctr" eaLnBrk="0" hangingPunct="0"/>
              <a:r>
                <a:rPr lang="en-US" sz="2800" dirty="0" smtClean="0"/>
                <a:t>Pharm</a:t>
              </a:r>
            </a:p>
            <a:p>
              <a:pPr algn="ctr" eaLnBrk="0" hangingPunct="0"/>
              <a:endParaRPr lang="en-US" sz="2800" dirty="0"/>
            </a:p>
          </p:txBody>
        </p:sp>
        <p:sp>
          <p:nvSpPr>
            <p:cNvPr id="31753" name="Puzzle5"/>
            <p:cNvSpPr>
              <a:spLocks noChangeAspect="1" noEditPoints="1" noChangeArrowheads="1"/>
            </p:cNvSpPr>
            <p:nvPr/>
          </p:nvSpPr>
          <p:spPr bwMode="blackWhite">
            <a:xfrm>
              <a:off x="1584" y="2020"/>
              <a:ext cx="1786" cy="1247"/>
            </a:xfrm>
            <a:custGeom>
              <a:avLst/>
              <a:gdLst>
                <a:gd name="T0" fmla="*/ 4886 w 21600"/>
                <a:gd name="T1" fmla="*/ 6721 h 21600"/>
                <a:gd name="T2" fmla="*/ 16496 w 21600"/>
                <a:gd name="T3" fmla="*/ 13719 h 21600"/>
              </a:gdLst>
              <a:ahLst/>
              <a:cxnLst/>
              <a:rect l="T0" t="T1" r="T2" b="T3"/>
              <a:pathLst>
                <a:path w="21600" h="21600">
                  <a:moveTo>
                    <a:pt x="4281" y="12397"/>
                  </a:moveTo>
                  <a:lnTo>
                    <a:pt x="4168" y="12510"/>
                  </a:lnTo>
                  <a:lnTo>
                    <a:pt x="4044" y="12623"/>
                  </a:lnTo>
                  <a:lnTo>
                    <a:pt x="3931" y="12680"/>
                  </a:lnTo>
                  <a:lnTo>
                    <a:pt x="3807" y="12736"/>
                  </a:lnTo>
                  <a:lnTo>
                    <a:pt x="3671" y="12736"/>
                  </a:lnTo>
                  <a:lnTo>
                    <a:pt x="3558" y="12736"/>
                  </a:lnTo>
                  <a:lnTo>
                    <a:pt x="3434" y="12708"/>
                  </a:lnTo>
                  <a:lnTo>
                    <a:pt x="3321" y="12651"/>
                  </a:lnTo>
                  <a:lnTo>
                    <a:pt x="3061" y="12538"/>
                  </a:lnTo>
                  <a:lnTo>
                    <a:pt x="2824" y="12383"/>
                  </a:lnTo>
                  <a:lnTo>
                    <a:pt x="2564" y="12185"/>
                  </a:lnTo>
                  <a:lnTo>
                    <a:pt x="2327" y="12029"/>
                  </a:lnTo>
                  <a:lnTo>
                    <a:pt x="2067" y="11860"/>
                  </a:lnTo>
                  <a:lnTo>
                    <a:pt x="1807" y="11718"/>
                  </a:lnTo>
                  <a:lnTo>
                    <a:pt x="1671" y="11704"/>
                  </a:lnTo>
                  <a:lnTo>
                    <a:pt x="1547" y="11676"/>
                  </a:lnTo>
                  <a:lnTo>
                    <a:pt x="1412" y="11676"/>
                  </a:lnTo>
                  <a:lnTo>
                    <a:pt x="1287" y="11676"/>
                  </a:lnTo>
                  <a:lnTo>
                    <a:pt x="1152" y="11704"/>
                  </a:lnTo>
                  <a:lnTo>
                    <a:pt x="1005" y="11775"/>
                  </a:lnTo>
                  <a:lnTo>
                    <a:pt x="869" y="11860"/>
                  </a:lnTo>
                  <a:lnTo>
                    <a:pt x="745" y="12001"/>
                  </a:lnTo>
                  <a:lnTo>
                    <a:pt x="587" y="12128"/>
                  </a:lnTo>
                  <a:lnTo>
                    <a:pt x="463" y="12326"/>
                  </a:lnTo>
                  <a:lnTo>
                    <a:pt x="305" y="12567"/>
                  </a:lnTo>
                  <a:lnTo>
                    <a:pt x="180" y="12835"/>
                  </a:lnTo>
                  <a:lnTo>
                    <a:pt x="112" y="13005"/>
                  </a:lnTo>
                  <a:lnTo>
                    <a:pt x="67" y="13189"/>
                  </a:lnTo>
                  <a:lnTo>
                    <a:pt x="45" y="13429"/>
                  </a:lnTo>
                  <a:lnTo>
                    <a:pt x="45" y="13683"/>
                  </a:lnTo>
                  <a:lnTo>
                    <a:pt x="67" y="13924"/>
                  </a:lnTo>
                  <a:lnTo>
                    <a:pt x="135" y="14192"/>
                  </a:lnTo>
                  <a:lnTo>
                    <a:pt x="225" y="14447"/>
                  </a:lnTo>
                  <a:lnTo>
                    <a:pt x="327" y="14687"/>
                  </a:lnTo>
                  <a:lnTo>
                    <a:pt x="485" y="14899"/>
                  </a:lnTo>
                  <a:lnTo>
                    <a:pt x="655" y="15097"/>
                  </a:lnTo>
                  <a:lnTo>
                    <a:pt x="768" y="15168"/>
                  </a:lnTo>
                  <a:lnTo>
                    <a:pt x="869" y="15252"/>
                  </a:lnTo>
                  <a:lnTo>
                    <a:pt x="982" y="15309"/>
                  </a:lnTo>
                  <a:lnTo>
                    <a:pt x="1118" y="15365"/>
                  </a:lnTo>
                  <a:lnTo>
                    <a:pt x="1242" y="15394"/>
                  </a:lnTo>
                  <a:lnTo>
                    <a:pt x="1389" y="15422"/>
                  </a:lnTo>
                  <a:lnTo>
                    <a:pt x="1547" y="15422"/>
                  </a:lnTo>
                  <a:lnTo>
                    <a:pt x="1717" y="15422"/>
                  </a:lnTo>
                  <a:lnTo>
                    <a:pt x="1897" y="15394"/>
                  </a:lnTo>
                  <a:lnTo>
                    <a:pt x="2067" y="15365"/>
                  </a:lnTo>
                  <a:lnTo>
                    <a:pt x="2259" y="15281"/>
                  </a:lnTo>
                  <a:lnTo>
                    <a:pt x="2462" y="15196"/>
                  </a:lnTo>
                  <a:lnTo>
                    <a:pt x="2779" y="15069"/>
                  </a:lnTo>
                  <a:lnTo>
                    <a:pt x="3038" y="14956"/>
                  </a:lnTo>
                  <a:lnTo>
                    <a:pt x="3298" y="14871"/>
                  </a:lnTo>
                  <a:lnTo>
                    <a:pt x="3547" y="14842"/>
                  </a:lnTo>
                  <a:lnTo>
                    <a:pt x="3648" y="14871"/>
                  </a:lnTo>
                  <a:lnTo>
                    <a:pt x="3761" y="14899"/>
                  </a:lnTo>
                  <a:lnTo>
                    <a:pt x="3841" y="14956"/>
                  </a:lnTo>
                  <a:lnTo>
                    <a:pt x="3953" y="15040"/>
                  </a:lnTo>
                  <a:lnTo>
                    <a:pt x="4044" y="15139"/>
                  </a:lnTo>
                  <a:lnTo>
                    <a:pt x="4123" y="15281"/>
                  </a:lnTo>
                  <a:lnTo>
                    <a:pt x="4213" y="15450"/>
                  </a:lnTo>
                  <a:lnTo>
                    <a:pt x="4281" y="15662"/>
                  </a:lnTo>
                  <a:lnTo>
                    <a:pt x="4360" y="15903"/>
                  </a:lnTo>
                  <a:lnTo>
                    <a:pt x="4428" y="16171"/>
                  </a:lnTo>
                  <a:lnTo>
                    <a:pt x="4473" y="16482"/>
                  </a:lnTo>
                  <a:lnTo>
                    <a:pt x="4541" y="16779"/>
                  </a:lnTo>
                  <a:lnTo>
                    <a:pt x="4586" y="17132"/>
                  </a:lnTo>
                  <a:lnTo>
                    <a:pt x="4609" y="17486"/>
                  </a:lnTo>
                  <a:lnTo>
                    <a:pt x="4620" y="17868"/>
                  </a:lnTo>
                  <a:lnTo>
                    <a:pt x="4620" y="18235"/>
                  </a:lnTo>
                  <a:lnTo>
                    <a:pt x="4620" y="18617"/>
                  </a:lnTo>
                  <a:lnTo>
                    <a:pt x="4620" y="19027"/>
                  </a:lnTo>
                  <a:lnTo>
                    <a:pt x="4586" y="19408"/>
                  </a:lnTo>
                  <a:lnTo>
                    <a:pt x="4541" y="19790"/>
                  </a:lnTo>
                  <a:lnTo>
                    <a:pt x="4496" y="20172"/>
                  </a:lnTo>
                  <a:lnTo>
                    <a:pt x="4405" y="20525"/>
                  </a:lnTo>
                  <a:lnTo>
                    <a:pt x="4326" y="20879"/>
                  </a:lnTo>
                  <a:lnTo>
                    <a:pt x="4236" y="21204"/>
                  </a:lnTo>
                  <a:lnTo>
                    <a:pt x="4778" y="21204"/>
                  </a:lnTo>
                  <a:lnTo>
                    <a:pt x="5298" y="21204"/>
                  </a:lnTo>
                  <a:lnTo>
                    <a:pt x="5817" y="21204"/>
                  </a:lnTo>
                  <a:lnTo>
                    <a:pt x="6269" y="21204"/>
                  </a:lnTo>
                  <a:lnTo>
                    <a:pt x="6710" y="21204"/>
                  </a:lnTo>
                  <a:lnTo>
                    <a:pt x="7094" y="21204"/>
                  </a:lnTo>
                  <a:lnTo>
                    <a:pt x="7444" y="21204"/>
                  </a:lnTo>
                  <a:lnTo>
                    <a:pt x="7704" y="21204"/>
                  </a:lnTo>
                  <a:lnTo>
                    <a:pt x="8054" y="21062"/>
                  </a:lnTo>
                  <a:lnTo>
                    <a:pt x="8337" y="20935"/>
                  </a:lnTo>
                  <a:lnTo>
                    <a:pt x="8597" y="20737"/>
                  </a:lnTo>
                  <a:lnTo>
                    <a:pt x="8834" y="20553"/>
                  </a:lnTo>
                  <a:lnTo>
                    <a:pt x="9003" y="20327"/>
                  </a:lnTo>
                  <a:lnTo>
                    <a:pt x="9184" y="20087"/>
                  </a:lnTo>
                  <a:lnTo>
                    <a:pt x="9286" y="19847"/>
                  </a:lnTo>
                  <a:lnTo>
                    <a:pt x="9376" y="19592"/>
                  </a:lnTo>
                  <a:lnTo>
                    <a:pt x="9444" y="19324"/>
                  </a:lnTo>
                  <a:lnTo>
                    <a:pt x="9466" y="19055"/>
                  </a:lnTo>
                  <a:lnTo>
                    <a:pt x="9466" y="18786"/>
                  </a:lnTo>
                  <a:lnTo>
                    <a:pt x="9421" y="18546"/>
                  </a:lnTo>
                  <a:lnTo>
                    <a:pt x="9353" y="18263"/>
                  </a:lnTo>
                  <a:lnTo>
                    <a:pt x="9241" y="18023"/>
                  </a:lnTo>
                  <a:lnTo>
                    <a:pt x="9139" y="17783"/>
                  </a:lnTo>
                  <a:lnTo>
                    <a:pt x="8958" y="17557"/>
                  </a:lnTo>
                  <a:lnTo>
                    <a:pt x="8811" y="17316"/>
                  </a:lnTo>
                  <a:lnTo>
                    <a:pt x="8676" y="17076"/>
                  </a:lnTo>
                  <a:lnTo>
                    <a:pt x="8597" y="16807"/>
                  </a:lnTo>
                  <a:lnTo>
                    <a:pt x="8506" y="16510"/>
                  </a:lnTo>
                  <a:lnTo>
                    <a:pt x="8484" y="16200"/>
                  </a:lnTo>
                  <a:lnTo>
                    <a:pt x="8484" y="15903"/>
                  </a:lnTo>
                  <a:lnTo>
                    <a:pt x="8506" y="15606"/>
                  </a:lnTo>
                  <a:lnTo>
                    <a:pt x="8574" y="15309"/>
                  </a:lnTo>
                  <a:lnTo>
                    <a:pt x="8676" y="15040"/>
                  </a:lnTo>
                  <a:lnTo>
                    <a:pt x="8811" y="14772"/>
                  </a:lnTo>
                  <a:lnTo>
                    <a:pt x="8902" y="14659"/>
                  </a:lnTo>
                  <a:lnTo>
                    <a:pt x="9003" y="14517"/>
                  </a:lnTo>
                  <a:lnTo>
                    <a:pt x="9094" y="14418"/>
                  </a:lnTo>
                  <a:lnTo>
                    <a:pt x="9218" y="14334"/>
                  </a:lnTo>
                  <a:lnTo>
                    <a:pt x="9331" y="14249"/>
                  </a:lnTo>
                  <a:lnTo>
                    <a:pt x="9466" y="14164"/>
                  </a:lnTo>
                  <a:lnTo>
                    <a:pt x="9613" y="14093"/>
                  </a:lnTo>
                  <a:lnTo>
                    <a:pt x="9760" y="14037"/>
                  </a:lnTo>
                  <a:lnTo>
                    <a:pt x="9918" y="13980"/>
                  </a:lnTo>
                  <a:lnTo>
                    <a:pt x="10088" y="13952"/>
                  </a:lnTo>
                  <a:lnTo>
                    <a:pt x="10291" y="13924"/>
                  </a:lnTo>
                  <a:lnTo>
                    <a:pt x="10483" y="13924"/>
                  </a:lnTo>
                  <a:lnTo>
                    <a:pt x="10698" y="13924"/>
                  </a:lnTo>
                  <a:lnTo>
                    <a:pt x="10890" y="13952"/>
                  </a:lnTo>
                  <a:lnTo>
                    <a:pt x="11071" y="14008"/>
                  </a:lnTo>
                  <a:lnTo>
                    <a:pt x="11240" y="14065"/>
                  </a:lnTo>
                  <a:lnTo>
                    <a:pt x="11387" y="14136"/>
                  </a:lnTo>
                  <a:lnTo>
                    <a:pt x="11545" y="14220"/>
                  </a:lnTo>
                  <a:lnTo>
                    <a:pt x="11669" y="14305"/>
                  </a:lnTo>
                  <a:lnTo>
                    <a:pt x="11782" y="14418"/>
                  </a:lnTo>
                  <a:lnTo>
                    <a:pt x="11895" y="14517"/>
                  </a:lnTo>
                  <a:lnTo>
                    <a:pt x="11974" y="14659"/>
                  </a:lnTo>
                  <a:lnTo>
                    <a:pt x="12065" y="14800"/>
                  </a:lnTo>
                  <a:lnTo>
                    <a:pt x="12133" y="14927"/>
                  </a:lnTo>
                  <a:lnTo>
                    <a:pt x="12234" y="15252"/>
                  </a:lnTo>
                  <a:lnTo>
                    <a:pt x="12302" y="15549"/>
                  </a:lnTo>
                  <a:lnTo>
                    <a:pt x="12325" y="15874"/>
                  </a:lnTo>
                  <a:lnTo>
                    <a:pt x="12325" y="16200"/>
                  </a:lnTo>
                  <a:lnTo>
                    <a:pt x="12279" y="16525"/>
                  </a:lnTo>
                  <a:lnTo>
                    <a:pt x="12212" y="16850"/>
                  </a:lnTo>
                  <a:lnTo>
                    <a:pt x="12133" y="17132"/>
                  </a:lnTo>
                  <a:lnTo>
                    <a:pt x="12042" y="17373"/>
                  </a:lnTo>
                  <a:lnTo>
                    <a:pt x="11918" y="17585"/>
                  </a:lnTo>
                  <a:lnTo>
                    <a:pt x="11782" y="17754"/>
                  </a:lnTo>
                  <a:lnTo>
                    <a:pt x="11647" y="17882"/>
                  </a:lnTo>
                  <a:lnTo>
                    <a:pt x="11523" y="18080"/>
                  </a:lnTo>
                  <a:lnTo>
                    <a:pt x="11432" y="18263"/>
                  </a:lnTo>
                  <a:lnTo>
                    <a:pt x="11353" y="18490"/>
                  </a:lnTo>
                  <a:lnTo>
                    <a:pt x="11285" y="18702"/>
                  </a:lnTo>
                  <a:lnTo>
                    <a:pt x="11240" y="18942"/>
                  </a:lnTo>
                  <a:lnTo>
                    <a:pt x="11217" y="19196"/>
                  </a:lnTo>
                  <a:lnTo>
                    <a:pt x="11217" y="19465"/>
                  </a:lnTo>
                  <a:lnTo>
                    <a:pt x="11263" y="19705"/>
                  </a:lnTo>
                  <a:lnTo>
                    <a:pt x="11330" y="19946"/>
                  </a:lnTo>
                  <a:lnTo>
                    <a:pt x="11410" y="20200"/>
                  </a:lnTo>
                  <a:lnTo>
                    <a:pt x="11545" y="20440"/>
                  </a:lnTo>
                  <a:lnTo>
                    <a:pt x="11715" y="20652"/>
                  </a:lnTo>
                  <a:lnTo>
                    <a:pt x="11918" y="20850"/>
                  </a:lnTo>
                  <a:lnTo>
                    <a:pt x="12155" y="21034"/>
                  </a:lnTo>
                  <a:lnTo>
                    <a:pt x="12438" y="21204"/>
                  </a:lnTo>
                  <a:lnTo>
                    <a:pt x="12562" y="21232"/>
                  </a:lnTo>
                  <a:lnTo>
                    <a:pt x="12889" y="21317"/>
                  </a:lnTo>
                  <a:lnTo>
                    <a:pt x="13364" y="21416"/>
                  </a:lnTo>
                  <a:lnTo>
                    <a:pt x="13997" y="21529"/>
                  </a:lnTo>
                  <a:lnTo>
                    <a:pt x="14347" y="21585"/>
                  </a:lnTo>
                  <a:lnTo>
                    <a:pt x="14686" y="21614"/>
                  </a:lnTo>
                  <a:lnTo>
                    <a:pt x="15058" y="21642"/>
                  </a:lnTo>
                  <a:lnTo>
                    <a:pt x="15443" y="21642"/>
                  </a:lnTo>
                  <a:lnTo>
                    <a:pt x="15815" y="21642"/>
                  </a:lnTo>
                  <a:lnTo>
                    <a:pt x="16211" y="21614"/>
                  </a:lnTo>
                  <a:lnTo>
                    <a:pt x="16550" y="21529"/>
                  </a:lnTo>
                  <a:lnTo>
                    <a:pt x="16923" y="21444"/>
                  </a:lnTo>
                  <a:lnTo>
                    <a:pt x="16855" y="21232"/>
                  </a:lnTo>
                  <a:lnTo>
                    <a:pt x="16810" y="20978"/>
                  </a:lnTo>
                  <a:lnTo>
                    <a:pt x="16776" y="20709"/>
                  </a:lnTo>
                  <a:lnTo>
                    <a:pt x="16753" y="20412"/>
                  </a:lnTo>
                  <a:lnTo>
                    <a:pt x="16730" y="19762"/>
                  </a:lnTo>
                  <a:lnTo>
                    <a:pt x="16730" y="19055"/>
                  </a:lnTo>
                  <a:lnTo>
                    <a:pt x="16753" y="18348"/>
                  </a:lnTo>
                  <a:lnTo>
                    <a:pt x="16787" y="17641"/>
                  </a:lnTo>
                  <a:lnTo>
                    <a:pt x="16855" y="16991"/>
                  </a:lnTo>
                  <a:lnTo>
                    <a:pt x="16923" y="16426"/>
                  </a:lnTo>
                  <a:lnTo>
                    <a:pt x="16968" y="16171"/>
                  </a:lnTo>
                  <a:lnTo>
                    <a:pt x="17035" y="15987"/>
                  </a:lnTo>
                  <a:lnTo>
                    <a:pt x="17115" y="15832"/>
                  </a:lnTo>
                  <a:lnTo>
                    <a:pt x="17228" y="15691"/>
                  </a:lnTo>
                  <a:lnTo>
                    <a:pt x="17352" y="15606"/>
                  </a:lnTo>
                  <a:lnTo>
                    <a:pt x="17487" y="15549"/>
                  </a:lnTo>
                  <a:lnTo>
                    <a:pt x="17634" y="15493"/>
                  </a:lnTo>
                  <a:lnTo>
                    <a:pt x="17792" y="15493"/>
                  </a:lnTo>
                  <a:lnTo>
                    <a:pt x="17939" y="15521"/>
                  </a:lnTo>
                  <a:lnTo>
                    <a:pt x="18097" y="15578"/>
                  </a:lnTo>
                  <a:lnTo>
                    <a:pt x="18267" y="15662"/>
                  </a:lnTo>
                  <a:lnTo>
                    <a:pt x="18414" y="15775"/>
                  </a:lnTo>
                  <a:lnTo>
                    <a:pt x="18594" y="15874"/>
                  </a:lnTo>
                  <a:lnTo>
                    <a:pt x="18741" y="16016"/>
                  </a:lnTo>
                  <a:lnTo>
                    <a:pt x="18900" y="16171"/>
                  </a:lnTo>
                  <a:lnTo>
                    <a:pt x="19024" y="16369"/>
                  </a:lnTo>
                  <a:lnTo>
                    <a:pt x="19159" y="16525"/>
                  </a:lnTo>
                  <a:lnTo>
                    <a:pt x="19329" y="16666"/>
                  </a:lnTo>
                  <a:lnTo>
                    <a:pt x="19498" y="16779"/>
                  </a:lnTo>
                  <a:lnTo>
                    <a:pt x="19702" y="16850"/>
                  </a:lnTo>
                  <a:lnTo>
                    <a:pt x="19894" y="16878"/>
                  </a:lnTo>
                  <a:lnTo>
                    <a:pt x="20086" y="16906"/>
                  </a:lnTo>
                  <a:lnTo>
                    <a:pt x="20300" y="16878"/>
                  </a:lnTo>
                  <a:lnTo>
                    <a:pt x="20504" y="16836"/>
                  </a:lnTo>
                  <a:lnTo>
                    <a:pt x="20696" y="16751"/>
                  </a:lnTo>
                  <a:lnTo>
                    <a:pt x="20888" y="16609"/>
                  </a:lnTo>
                  <a:lnTo>
                    <a:pt x="21069" y="16454"/>
                  </a:lnTo>
                  <a:lnTo>
                    <a:pt x="21215" y="16256"/>
                  </a:lnTo>
                  <a:lnTo>
                    <a:pt x="21374" y="16044"/>
                  </a:lnTo>
                  <a:lnTo>
                    <a:pt x="21475" y="15775"/>
                  </a:lnTo>
                  <a:lnTo>
                    <a:pt x="21566" y="15479"/>
                  </a:lnTo>
                  <a:lnTo>
                    <a:pt x="21633" y="15125"/>
                  </a:lnTo>
                  <a:lnTo>
                    <a:pt x="21633" y="14927"/>
                  </a:lnTo>
                  <a:lnTo>
                    <a:pt x="21633" y="14772"/>
                  </a:lnTo>
                  <a:lnTo>
                    <a:pt x="21633" y="14574"/>
                  </a:lnTo>
                  <a:lnTo>
                    <a:pt x="21611" y="14418"/>
                  </a:lnTo>
                  <a:lnTo>
                    <a:pt x="21566" y="14249"/>
                  </a:lnTo>
                  <a:lnTo>
                    <a:pt x="21520" y="14093"/>
                  </a:lnTo>
                  <a:lnTo>
                    <a:pt x="21453" y="13952"/>
                  </a:lnTo>
                  <a:lnTo>
                    <a:pt x="21385" y="13810"/>
                  </a:lnTo>
                  <a:lnTo>
                    <a:pt x="21238" y="13542"/>
                  </a:lnTo>
                  <a:lnTo>
                    <a:pt x="21069" y="13330"/>
                  </a:lnTo>
                  <a:lnTo>
                    <a:pt x="20843" y="13132"/>
                  </a:lnTo>
                  <a:lnTo>
                    <a:pt x="20628" y="13005"/>
                  </a:lnTo>
                  <a:lnTo>
                    <a:pt x="20391" y="12863"/>
                  </a:lnTo>
                  <a:lnTo>
                    <a:pt x="20153" y="12807"/>
                  </a:lnTo>
                  <a:lnTo>
                    <a:pt x="19916" y="12750"/>
                  </a:lnTo>
                  <a:lnTo>
                    <a:pt x="19679" y="12779"/>
                  </a:lnTo>
                  <a:lnTo>
                    <a:pt x="19464" y="12835"/>
                  </a:lnTo>
                  <a:lnTo>
                    <a:pt x="19261" y="12948"/>
                  </a:lnTo>
                  <a:lnTo>
                    <a:pt x="19182" y="13005"/>
                  </a:lnTo>
                  <a:lnTo>
                    <a:pt x="19092" y="13090"/>
                  </a:lnTo>
                  <a:lnTo>
                    <a:pt x="19024" y="13189"/>
                  </a:lnTo>
                  <a:lnTo>
                    <a:pt x="18945" y="13302"/>
                  </a:lnTo>
                  <a:lnTo>
                    <a:pt x="18809" y="13514"/>
                  </a:lnTo>
                  <a:lnTo>
                    <a:pt x="18662" y="13683"/>
                  </a:lnTo>
                  <a:lnTo>
                    <a:pt x="18504" y="13782"/>
                  </a:lnTo>
                  <a:lnTo>
                    <a:pt x="18335" y="13867"/>
                  </a:lnTo>
                  <a:lnTo>
                    <a:pt x="18176" y="13895"/>
                  </a:lnTo>
                  <a:lnTo>
                    <a:pt x="18007" y="13924"/>
                  </a:lnTo>
                  <a:lnTo>
                    <a:pt x="17838" y="13895"/>
                  </a:lnTo>
                  <a:lnTo>
                    <a:pt x="17679" y="13839"/>
                  </a:lnTo>
                  <a:lnTo>
                    <a:pt x="17533" y="13768"/>
                  </a:lnTo>
                  <a:lnTo>
                    <a:pt x="17374" y="13683"/>
                  </a:lnTo>
                  <a:lnTo>
                    <a:pt x="17250" y="13570"/>
                  </a:lnTo>
                  <a:lnTo>
                    <a:pt x="17137" y="13429"/>
                  </a:lnTo>
                  <a:lnTo>
                    <a:pt x="17058" y="13302"/>
                  </a:lnTo>
                  <a:lnTo>
                    <a:pt x="16968" y="13160"/>
                  </a:lnTo>
                  <a:lnTo>
                    <a:pt x="16923" y="13033"/>
                  </a:lnTo>
                  <a:lnTo>
                    <a:pt x="16923" y="12892"/>
                  </a:lnTo>
                  <a:lnTo>
                    <a:pt x="16923" y="12425"/>
                  </a:lnTo>
                  <a:lnTo>
                    <a:pt x="16923" y="11704"/>
                  </a:lnTo>
                  <a:lnTo>
                    <a:pt x="16923" y="10743"/>
                  </a:lnTo>
                  <a:lnTo>
                    <a:pt x="16923" y="9683"/>
                  </a:lnTo>
                  <a:lnTo>
                    <a:pt x="16923" y="8608"/>
                  </a:lnTo>
                  <a:lnTo>
                    <a:pt x="16923" y="7520"/>
                  </a:lnTo>
                  <a:lnTo>
                    <a:pt x="16923" y="6545"/>
                  </a:lnTo>
                  <a:lnTo>
                    <a:pt x="16923" y="5781"/>
                  </a:lnTo>
                  <a:lnTo>
                    <a:pt x="16708" y="5937"/>
                  </a:lnTo>
                  <a:lnTo>
                    <a:pt x="16448" y="6078"/>
                  </a:lnTo>
                  <a:lnTo>
                    <a:pt x="16188" y="6219"/>
                  </a:lnTo>
                  <a:lnTo>
                    <a:pt x="15883" y="6290"/>
                  </a:lnTo>
                  <a:lnTo>
                    <a:pt x="15578" y="6347"/>
                  </a:lnTo>
                  <a:lnTo>
                    <a:pt x="15251" y="6375"/>
                  </a:lnTo>
                  <a:lnTo>
                    <a:pt x="14900" y="6403"/>
                  </a:lnTo>
                  <a:lnTo>
                    <a:pt x="14584" y="6403"/>
                  </a:lnTo>
                  <a:lnTo>
                    <a:pt x="14234" y="6375"/>
                  </a:lnTo>
                  <a:lnTo>
                    <a:pt x="13884" y="6318"/>
                  </a:lnTo>
                  <a:lnTo>
                    <a:pt x="13556" y="6262"/>
                  </a:lnTo>
                  <a:lnTo>
                    <a:pt x="13240" y="6191"/>
                  </a:lnTo>
                  <a:lnTo>
                    <a:pt x="12935" y="6106"/>
                  </a:lnTo>
                  <a:lnTo>
                    <a:pt x="12652" y="5993"/>
                  </a:lnTo>
                  <a:lnTo>
                    <a:pt x="12392" y="5880"/>
                  </a:lnTo>
                  <a:lnTo>
                    <a:pt x="12155" y="5781"/>
                  </a:lnTo>
                  <a:lnTo>
                    <a:pt x="11974" y="5668"/>
                  </a:lnTo>
                  <a:lnTo>
                    <a:pt x="11828" y="5555"/>
                  </a:lnTo>
                  <a:lnTo>
                    <a:pt x="11692" y="5456"/>
                  </a:lnTo>
                  <a:lnTo>
                    <a:pt x="11590" y="5343"/>
                  </a:lnTo>
                  <a:lnTo>
                    <a:pt x="11500" y="5230"/>
                  </a:lnTo>
                  <a:lnTo>
                    <a:pt x="11432" y="5131"/>
                  </a:lnTo>
                  <a:lnTo>
                    <a:pt x="11410" y="4990"/>
                  </a:lnTo>
                  <a:lnTo>
                    <a:pt x="11387" y="4876"/>
                  </a:lnTo>
                  <a:lnTo>
                    <a:pt x="11387" y="4749"/>
                  </a:lnTo>
                  <a:lnTo>
                    <a:pt x="11410" y="4608"/>
                  </a:lnTo>
                  <a:lnTo>
                    <a:pt x="11477" y="4452"/>
                  </a:lnTo>
                  <a:lnTo>
                    <a:pt x="11545" y="4283"/>
                  </a:lnTo>
                  <a:lnTo>
                    <a:pt x="11737" y="3929"/>
                  </a:lnTo>
                  <a:lnTo>
                    <a:pt x="12020" y="3548"/>
                  </a:lnTo>
                  <a:lnTo>
                    <a:pt x="12178" y="3307"/>
                  </a:lnTo>
                  <a:lnTo>
                    <a:pt x="12279" y="3067"/>
                  </a:lnTo>
                  <a:lnTo>
                    <a:pt x="12370" y="2798"/>
                  </a:lnTo>
                  <a:lnTo>
                    <a:pt x="12438" y="2487"/>
                  </a:lnTo>
                  <a:lnTo>
                    <a:pt x="12471" y="2219"/>
                  </a:lnTo>
                  <a:lnTo>
                    <a:pt x="12471" y="1922"/>
                  </a:lnTo>
                  <a:lnTo>
                    <a:pt x="12438" y="1625"/>
                  </a:lnTo>
                  <a:lnTo>
                    <a:pt x="12370" y="1357"/>
                  </a:lnTo>
                  <a:lnTo>
                    <a:pt x="12279" y="1088"/>
                  </a:lnTo>
                  <a:lnTo>
                    <a:pt x="12133" y="834"/>
                  </a:lnTo>
                  <a:lnTo>
                    <a:pt x="12042" y="735"/>
                  </a:lnTo>
                  <a:lnTo>
                    <a:pt x="11952" y="621"/>
                  </a:lnTo>
                  <a:lnTo>
                    <a:pt x="11850" y="508"/>
                  </a:lnTo>
                  <a:lnTo>
                    <a:pt x="11737" y="424"/>
                  </a:lnTo>
                  <a:lnTo>
                    <a:pt x="11613" y="353"/>
                  </a:lnTo>
                  <a:lnTo>
                    <a:pt x="11477" y="268"/>
                  </a:lnTo>
                  <a:lnTo>
                    <a:pt x="11330" y="212"/>
                  </a:lnTo>
                  <a:lnTo>
                    <a:pt x="11172" y="155"/>
                  </a:lnTo>
                  <a:lnTo>
                    <a:pt x="11003" y="98"/>
                  </a:lnTo>
                  <a:lnTo>
                    <a:pt x="10833" y="70"/>
                  </a:lnTo>
                  <a:lnTo>
                    <a:pt x="10653" y="70"/>
                  </a:lnTo>
                  <a:lnTo>
                    <a:pt x="10438" y="70"/>
                  </a:lnTo>
                  <a:lnTo>
                    <a:pt x="10291" y="70"/>
                  </a:lnTo>
                  <a:lnTo>
                    <a:pt x="10110" y="98"/>
                  </a:lnTo>
                  <a:lnTo>
                    <a:pt x="9986" y="127"/>
                  </a:lnTo>
                  <a:lnTo>
                    <a:pt x="9828" y="183"/>
                  </a:lnTo>
                  <a:lnTo>
                    <a:pt x="9726" y="268"/>
                  </a:lnTo>
                  <a:lnTo>
                    <a:pt x="9591" y="325"/>
                  </a:lnTo>
                  <a:lnTo>
                    <a:pt x="9489" y="424"/>
                  </a:lnTo>
                  <a:lnTo>
                    <a:pt x="9399" y="508"/>
                  </a:lnTo>
                  <a:lnTo>
                    <a:pt x="9308" y="621"/>
                  </a:lnTo>
                  <a:lnTo>
                    <a:pt x="9218" y="735"/>
                  </a:lnTo>
                  <a:lnTo>
                    <a:pt x="9161" y="834"/>
                  </a:lnTo>
                  <a:lnTo>
                    <a:pt x="9094" y="975"/>
                  </a:lnTo>
                  <a:lnTo>
                    <a:pt x="9003" y="1243"/>
                  </a:lnTo>
                  <a:lnTo>
                    <a:pt x="8947" y="1540"/>
                  </a:lnTo>
                  <a:lnTo>
                    <a:pt x="8924" y="1837"/>
                  </a:lnTo>
                  <a:lnTo>
                    <a:pt x="8924" y="2162"/>
                  </a:lnTo>
                  <a:lnTo>
                    <a:pt x="8947" y="2487"/>
                  </a:lnTo>
                  <a:lnTo>
                    <a:pt x="9003" y="2798"/>
                  </a:lnTo>
                  <a:lnTo>
                    <a:pt x="9094" y="3124"/>
                  </a:lnTo>
                  <a:lnTo>
                    <a:pt x="9207" y="3420"/>
                  </a:lnTo>
                  <a:lnTo>
                    <a:pt x="9331" y="3689"/>
                  </a:lnTo>
                  <a:lnTo>
                    <a:pt x="9500" y="3929"/>
                  </a:lnTo>
                  <a:lnTo>
                    <a:pt x="9613" y="4127"/>
                  </a:lnTo>
                  <a:lnTo>
                    <a:pt x="9704" y="4311"/>
                  </a:lnTo>
                  <a:lnTo>
                    <a:pt x="9760" y="4509"/>
                  </a:lnTo>
                  <a:lnTo>
                    <a:pt x="9805" y="4693"/>
                  </a:lnTo>
                  <a:lnTo>
                    <a:pt x="9805" y="4876"/>
                  </a:lnTo>
                  <a:lnTo>
                    <a:pt x="9783" y="5074"/>
                  </a:lnTo>
                  <a:lnTo>
                    <a:pt x="9749" y="5258"/>
                  </a:lnTo>
                  <a:lnTo>
                    <a:pt x="9658" y="5428"/>
                  </a:lnTo>
                  <a:lnTo>
                    <a:pt x="9568" y="5555"/>
                  </a:lnTo>
                  <a:lnTo>
                    <a:pt x="9444" y="5668"/>
                  </a:lnTo>
                  <a:lnTo>
                    <a:pt x="9263" y="5753"/>
                  </a:lnTo>
                  <a:lnTo>
                    <a:pt x="9094" y="5809"/>
                  </a:lnTo>
                  <a:lnTo>
                    <a:pt x="8879" y="5809"/>
                  </a:lnTo>
                  <a:lnTo>
                    <a:pt x="8619" y="5781"/>
                  </a:lnTo>
                  <a:lnTo>
                    <a:pt x="8359" y="5696"/>
                  </a:lnTo>
                  <a:lnTo>
                    <a:pt x="8054" y="5555"/>
                  </a:lnTo>
                  <a:lnTo>
                    <a:pt x="7874" y="5484"/>
                  </a:lnTo>
                  <a:lnTo>
                    <a:pt x="7682" y="5428"/>
                  </a:lnTo>
                  <a:lnTo>
                    <a:pt x="7467" y="5371"/>
                  </a:lnTo>
                  <a:lnTo>
                    <a:pt x="7275" y="5343"/>
                  </a:lnTo>
                  <a:lnTo>
                    <a:pt x="6789" y="5343"/>
                  </a:lnTo>
                  <a:lnTo>
                    <a:pt x="6315" y="5371"/>
                  </a:lnTo>
                  <a:lnTo>
                    <a:pt x="5817" y="5428"/>
                  </a:lnTo>
                  <a:lnTo>
                    <a:pt x="5298" y="5541"/>
                  </a:lnTo>
                  <a:lnTo>
                    <a:pt x="4778" y="5640"/>
                  </a:lnTo>
                  <a:lnTo>
                    <a:pt x="4281" y="5781"/>
                  </a:lnTo>
                  <a:lnTo>
                    <a:pt x="4236" y="5937"/>
                  </a:lnTo>
                  <a:lnTo>
                    <a:pt x="4236" y="6234"/>
                  </a:lnTo>
                  <a:lnTo>
                    <a:pt x="4236" y="6587"/>
                  </a:lnTo>
                  <a:lnTo>
                    <a:pt x="4258" y="6997"/>
                  </a:lnTo>
                  <a:lnTo>
                    <a:pt x="4349" y="7972"/>
                  </a:lnTo>
                  <a:lnTo>
                    <a:pt x="4428" y="9061"/>
                  </a:lnTo>
                  <a:lnTo>
                    <a:pt x="4473" y="9612"/>
                  </a:lnTo>
                  <a:lnTo>
                    <a:pt x="4496" y="10149"/>
                  </a:lnTo>
                  <a:lnTo>
                    <a:pt x="4518" y="10672"/>
                  </a:lnTo>
                  <a:lnTo>
                    <a:pt x="4541" y="11125"/>
                  </a:lnTo>
                  <a:lnTo>
                    <a:pt x="4518" y="11563"/>
                  </a:lnTo>
                  <a:lnTo>
                    <a:pt x="4473" y="11916"/>
                  </a:lnTo>
                  <a:lnTo>
                    <a:pt x="4428" y="12072"/>
                  </a:lnTo>
                  <a:lnTo>
                    <a:pt x="4383" y="12213"/>
                  </a:lnTo>
                  <a:lnTo>
                    <a:pt x="4349" y="12326"/>
                  </a:lnTo>
                  <a:lnTo>
                    <a:pt x="4281" y="12397"/>
                  </a:lnTo>
                  <a:close/>
                </a:path>
              </a:pathLst>
            </a:custGeom>
            <a:solidFill>
              <a:schemeClr val="accent1"/>
            </a:solidFill>
            <a:ln w="9525">
              <a:miter lim="800000"/>
              <a:headEnd/>
              <a:tailEnd/>
            </a:ln>
            <a:scene3d>
              <a:camera prst="legacyPerspectiveFront">
                <a:rot lat="0" lon="300000" rev="0"/>
              </a:camera>
              <a:lightRig rig="legacyFlat4" dir="b"/>
            </a:scene3d>
            <a:sp3d extrusionH="227000" prstMaterial="legacyMatte">
              <a:bevelT w="13500" h="13500" prst="angle"/>
              <a:bevelB w="13500" h="13500" prst="angle"/>
              <a:extrusionClr>
                <a:schemeClr val="accent1"/>
              </a:extrusionClr>
            </a:sp3d>
          </p:spPr>
          <p:txBody>
            <a:bodyPr>
              <a:flatTx/>
            </a:bodyPr>
            <a:lstStyle/>
            <a:p>
              <a:pPr eaLnBrk="0" hangingPunct="0"/>
              <a:r>
                <a:rPr lang="en-US" sz="2800" dirty="0"/>
                <a:t>Dental</a:t>
              </a:r>
            </a:p>
          </p:txBody>
        </p:sp>
        <p:sp>
          <p:nvSpPr>
            <p:cNvPr id="31754" name="Puzzle3"/>
            <p:cNvSpPr>
              <a:spLocks noChangeAspect="1" noEditPoints="1" noChangeArrowheads="1"/>
            </p:cNvSpPr>
            <p:nvPr/>
          </p:nvSpPr>
          <p:spPr bwMode="blackWhite">
            <a:xfrm>
              <a:off x="1906" y="2800"/>
              <a:ext cx="1129" cy="1371"/>
            </a:xfrm>
            <a:custGeom>
              <a:avLst/>
              <a:gdLst>
                <a:gd name="T0" fmla="*/ 1052 w 21600"/>
                <a:gd name="T1" fmla="*/ 7562 h 21600"/>
                <a:gd name="T2" fmla="*/ 19859 w 21600"/>
                <a:gd name="T3" fmla="*/ 11296 h 21600"/>
              </a:gdLst>
              <a:ahLst/>
              <a:cxnLst/>
              <a:rect l="T0" t="T1" r="T2" b="T3"/>
              <a:pathLst>
                <a:path w="21600" h="21600">
                  <a:moveTo>
                    <a:pt x="6580" y="20830"/>
                  </a:moveTo>
                  <a:lnTo>
                    <a:pt x="7062" y="20960"/>
                  </a:lnTo>
                  <a:lnTo>
                    <a:pt x="7474" y="21026"/>
                  </a:lnTo>
                  <a:lnTo>
                    <a:pt x="7885" y="21052"/>
                  </a:lnTo>
                  <a:lnTo>
                    <a:pt x="8207" y="21052"/>
                  </a:lnTo>
                  <a:lnTo>
                    <a:pt x="8511" y="21000"/>
                  </a:lnTo>
                  <a:lnTo>
                    <a:pt x="8779" y="20934"/>
                  </a:lnTo>
                  <a:lnTo>
                    <a:pt x="8994" y="20830"/>
                  </a:lnTo>
                  <a:lnTo>
                    <a:pt x="9119" y="20700"/>
                  </a:lnTo>
                  <a:lnTo>
                    <a:pt x="9262" y="20556"/>
                  </a:lnTo>
                  <a:lnTo>
                    <a:pt x="9333" y="20400"/>
                  </a:lnTo>
                  <a:lnTo>
                    <a:pt x="9369" y="20230"/>
                  </a:lnTo>
                  <a:lnTo>
                    <a:pt x="9369" y="20034"/>
                  </a:lnTo>
                  <a:lnTo>
                    <a:pt x="9298" y="19852"/>
                  </a:lnTo>
                  <a:lnTo>
                    <a:pt x="9190" y="19682"/>
                  </a:lnTo>
                  <a:lnTo>
                    <a:pt x="9065" y="19500"/>
                  </a:lnTo>
                  <a:lnTo>
                    <a:pt x="8886" y="19330"/>
                  </a:lnTo>
                  <a:lnTo>
                    <a:pt x="8618" y="19108"/>
                  </a:lnTo>
                  <a:lnTo>
                    <a:pt x="8403" y="18847"/>
                  </a:lnTo>
                  <a:lnTo>
                    <a:pt x="8243" y="18573"/>
                  </a:lnTo>
                  <a:lnTo>
                    <a:pt x="8100" y="18300"/>
                  </a:lnTo>
                  <a:lnTo>
                    <a:pt x="7992" y="18000"/>
                  </a:lnTo>
                  <a:lnTo>
                    <a:pt x="7956" y="17700"/>
                  </a:lnTo>
                  <a:lnTo>
                    <a:pt x="7956" y="17426"/>
                  </a:lnTo>
                  <a:lnTo>
                    <a:pt x="7992" y="17126"/>
                  </a:lnTo>
                  <a:lnTo>
                    <a:pt x="8100" y="16878"/>
                  </a:lnTo>
                  <a:lnTo>
                    <a:pt x="8243" y="16630"/>
                  </a:lnTo>
                  <a:lnTo>
                    <a:pt x="8332" y="16500"/>
                  </a:lnTo>
                  <a:lnTo>
                    <a:pt x="8439" y="16369"/>
                  </a:lnTo>
                  <a:lnTo>
                    <a:pt x="8582" y="16278"/>
                  </a:lnTo>
                  <a:lnTo>
                    <a:pt x="8707" y="16173"/>
                  </a:lnTo>
                  <a:lnTo>
                    <a:pt x="8850" y="16095"/>
                  </a:lnTo>
                  <a:lnTo>
                    <a:pt x="9029" y="16017"/>
                  </a:lnTo>
                  <a:lnTo>
                    <a:pt x="9226" y="15952"/>
                  </a:lnTo>
                  <a:lnTo>
                    <a:pt x="9405" y="15873"/>
                  </a:lnTo>
                  <a:lnTo>
                    <a:pt x="9637" y="15847"/>
                  </a:lnTo>
                  <a:lnTo>
                    <a:pt x="9852" y="15795"/>
                  </a:lnTo>
                  <a:lnTo>
                    <a:pt x="10120" y="15769"/>
                  </a:lnTo>
                  <a:lnTo>
                    <a:pt x="10370" y="15769"/>
                  </a:lnTo>
                  <a:lnTo>
                    <a:pt x="10710" y="15769"/>
                  </a:lnTo>
                  <a:lnTo>
                    <a:pt x="10978" y="15769"/>
                  </a:lnTo>
                  <a:lnTo>
                    <a:pt x="11264" y="15795"/>
                  </a:lnTo>
                  <a:lnTo>
                    <a:pt x="11533" y="15847"/>
                  </a:lnTo>
                  <a:lnTo>
                    <a:pt x="11765" y="15900"/>
                  </a:lnTo>
                  <a:lnTo>
                    <a:pt x="12015" y="15952"/>
                  </a:lnTo>
                  <a:lnTo>
                    <a:pt x="12212" y="16017"/>
                  </a:lnTo>
                  <a:lnTo>
                    <a:pt x="12427" y="16095"/>
                  </a:lnTo>
                  <a:lnTo>
                    <a:pt x="12605" y="16173"/>
                  </a:lnTo>
                  <a:lnTo>
                    <a:pt x="12766" y="16278"/>
                  </a:lnTo>
                  <a:lnTo>
                    <a:pt x="12909" y="16369"/>
                  </a:lnTo>
                  <a:lnTo>
                    <a:pt x="13035" y="16473"/>
                  </a:lnTo>
                  <a:lnTo>
                    <a:pt x="13249" y="16695"/>
                  </a:lnTo>
                  <a:lnTo>
                    <a:pt x="13428" y="16943"/>
                  </a:lnTo>
                  <a:lnTo>
                    <a:pt x="13517" y="17204"/>
                  </a:lnTo>
                  <a:lnTo>
                    <a:pt x="13589" y="17478"/>
                  </a:lnTo>
                  <a:lnTo>
                    <a:pt x="13589" y="17752"/>
                  </a:lnTo>
                  <a:lnTo>
                    <a:pt x="13517" y="18026"/>
                  </a:lnTo>
                  <a:lnTo>
                    <a:pt x="13428" y="18273"/>
                  </a:lnTo>
                  <a:lnTo>
                    <a:pt x="13285" y="18521"/>
                  </a:lnTo>
                  <a:lnTo>
                    <a:pt x="13106" y="18756"/>
                  </a:lnTo>
                  <a:lnTo>
                    <a:pt x="12874" y="18978"/>
                  </a:lnTo>
                  <a:lnTo>
                    <a:pt x="12427" y="19356"/>
                  </a:lnTo>
                  <a:lnTo>
                    <a:pt x="12123" y="19682"/>
                  </a:lnTo>
                  <a:lnTo>
                    <a:pt x="12015" y="19800"/>
                  </a:lnTo>
                  <a:lnTo>
                    <a:pt x="11908" y="19956"/>
                  </a:lnTo>
                  <a:lnTo>
                    <a:pt x="11872" y="20073"/>
                  </a:lnTo>
                  <a:lnTo>
                    <a:pt x="11872" y="20204"/>
                  </a:lnTo>
                  <a:lnTo>
                    <a:pt x="11872" y="20334"/>
                  </a:lnTo>
                  <a:lnTo>
                    <a:pt x="11944" y="20426"/>
                  </a:lnTo>
                  <a:lnTo>
                    <a:pt x="12051" y="20530"/>
                  </a:lnTo>
                  <a:lnTo>
                    <a:pt x="12176" y="20634"/>
                  </a:lnTo>
                  <a:lnTo>
                    <a:pt x="12319" y="20726"/>
                  </a:lnTo>
                  <a:lnTo>
                    <a:pt x="12534" y="20830"/>
                  </a:lnTo>
                  <a:lnTo>
                    <a:pt x="12766" y="20934"/>
                  </a:lnTo>
                  <a:lnTo>
                    <a:pt x="13070" y="21026"/>
                  </a:lnTo>
                  <a:lnTo>
                    <a:pt x="13428" y="21130"/>
                  </a:lnTo>
                  <a:lnTo>
                    <a:pt x="13875" y="21234"/>
                  </a:lnTo>
                  <a:lnTo>
                    <a:pt x="14322" y="21326"/>
                  </a:lnTo>
                  <a:lnTo>
                    <a:pt x="14787" y="21404"/>
                  </a:lnTo>
                  <a:lnTo>
                    <a:pt x="15305" y="21482"/>
                  </a:lnTo>
                  <a:lnTo>
                    <a:pt x="15824" y="21534"/>
                  </a:lnTo>
                  <a:lnTo>
                    <a:pt x="16378" y="21586"/>
                  </a:lnTo>
                  <a:lnTo>
                    <a:pt x="16897" y="21613"/>
                  </a:lnTo>
                  <a:lnTo>
                    <a:pt x="17433" y="21613"/>
                  </a:lnTo>
                  <a:lnTo>
                    <a:pt x="17988" y="21613"/>
                  </a:lnTo>
                  <a:lnTo>
                    <a:pt x="18506" y="21586"/>
                  </a:lnTo>
                  <a:lnTo>
                    <a:pt x="18989" y="21508"/>
                  </a:lnTo>
                  <a:lnTo>
                    <a:pt x="19436" y="21430"/>
                  </a:lnTo>
                  <a:lnTo>
                    <a:pt x="19883" y="21326"/>
                  </a:lnTo>
                  <a:lnTo>
                    <a:pt x="20258" y="21208"/>
                  </a:lnTo>
                  <a:lnTo>
                    <a:pt x="20598" y="21026"/>
                  </a:lnTo>
                  <a:lnTo>
                    <a:pt x="20527" y="20726"/>
                  </a:lnTo>
                  <a:lnTo>
                    <a:pt x="20455" y="20426"/>
                  </a:lnTo>
                  <a:lnTo>
                    <a:pt x="20401" y="20100"/>
                  </a:lnTo>
                  <a:lnTo>
                    <a:pt x="20401" y="19747"/>
                  </a:lnTo>
                  <a:lnTo>
                    <a:pt x="20366" y="19030"/>
                  </a:lnTo>
                  <a:lnTo>
                    <a:pt x="20401" y="18300"/>
                  </a:lnTo>
                  <a:lnTo>
                    <a:pt x="20455" y="17595"/>
                  </a:lnTo>
                  <a:lnTo>
                    <a:pt x="20527" y="16969"/>
                  </a:lnTo>
                  <a:lnTo>
                    <a:pt x="20598" y="16447"/>
                  </a:lnTo>
                  <a:lnTo>
                    <a:pt x="20598" y="16017"/>
                  </a:lnTo>
                  <a:lnTo>
                    <a:pt x="20598" y="15873"/>
                  </a:lnTo>
                  <a:lnTo>
                    <a:pt x="20491" y="15717"/>
                  </a:lnTo>
                  <a:lnTo>
                    <a:pt x="20401" y="15573"/>
                  </a:lnTo>
                  <a:lnTo>
                    <a:pt x="20223" y="15417"/>
                  </a:lnTo>
                  <a:lnTo>
                    <a:pt x="20044" y="15300"/>
                  </a:lnTo>
                  <a:lnTo>
                    <a:pt x="19811" y="15195"/>
                  </a:lnTo>
                  <a:lnTo>
                    <a:pt x="19561" y="15091"/>
                  </a:lnTo>
                  <a:lnTo>
                    <a:pt x="19329" y="15026"/>
                  </a:lnTo>
                  <a:lnTo>
                    <a:pt x="19060" y="14973"/>
                  </a:lnTo>
                  <a:lnTo>
                    <a:pt x="18774" y="14921"/>
                  </a:lnTo>
                  <a:lnTo>
                    <a:pt x="18542" y="14921"/>
                  </a:lnTo>
                  <a:lnTo>
                    <a:pt x="18256" y="14921"/>
                  </a:lnTo>
                  <a:lnTo>
                    <a:pt x="18023" y="14973"/>
                  </a:lnTo>
                  <a:lnTo>
                    <a:pt x="17791" y="15052"/>
                  </a:lnTo>
                  <a:lnTo>
                    <a:pt x="17576" y="15143"/>
                  </a:lnTo>
                  <a:lnTo>
                    <a:pt x="17398" y="15273"/>
                  </a:lnTo>
                  <a:lnTo>
                    <a:pt x="17201" y="15391"/>
                  </a:lnTo>
                  <a:lnTo>
                    <a:pt x="16950" y="15521"/>
                  </a:lnTo>
                  <a:lnTo>
                    <a:pt x="16682" y="15600"/>
                  </a:lnTo>
                  <a:lnTo>
                    <a:pt x="16378" y="15652"/>
                  </a:lnTo>
                  <a:lnTo>
                    <a:pt x="16039" y="15678"/>
                  </a:lnTo>
                  <a:lnTo>
                    <a:pt x="15681" y="15652"/>
                  </a:lnTo>
                  <a:lnTo>
                    <a:pt x="15305" y="15626"/>
                  </a:lnTo>
                  <a:lnTo>
                    <a:pt x="14966" y="15547"/>
                  </a:lnTo>
                  <a:lnTo>
                    <a:pt x="14626" y="15443"/>
                  </a:lnTo>
                  <a:lnTo>
                    <a:pt x="14286" y="15300"/>
                  </a:lnTo>
                  <a:lnTo>
                    <a:pt x="13964" y="15143"/>
                  </a:lnTo>
                  <a:lnTo>
                    <a:pt x="13696" y="14947"/>
                  </a:lnTo>
                  <a:lnTo>
                    <a:pt x="13589" y="14817"/>
                  </a:lnTo>
                  <a:lnTo>
                    <a:pt x="13482" y="14700"/>
                  </a:lnTo>
                  <a:lnTo>
                    <a:pt x="13392" y="14569"/>
                  </a:lnTo>
                  <a:lnTo>
                    <a:pt x="13321" y="14426"/>
                  </a:lnTo>
                  <a:lnTo>
                    <a:pt x="13249" y="14269"/>
                  </a:lnTo>
                  <a:lnTo>
                    <a:pt x="13213" y="14126"/>
                  </a:lnTo>
                  <a:lnTo>
                    <a:pt x="13178" y="13943"/>
                  </a:lnTo>
                  <a:lnTo>
                    <a:pt x="13178" y="13773"/>
                  </a:lnTo>
                  <a:lnTo>
                    <a:pt x="13178" y="13565"/>
                  </a:lnTo>
                  <a:lnTo>
                    <a:pt x="13213" y="13369"/>
                  </a:lnTo>
                  <a:lnTo>
                    <a:pt x="13249" y="13173"/>
                  </a:lnTo>
                  <a:lnTo>
                    <a:pt x="13321" y="12991"/>
                  </a:lnTo>
                  <a:lnTo>
                    <a:pt x="13392" y="12847"/>
                  </a:lnTo>
                  <a:lnTo>
                    <a:pt x="13482" y="12691"/>
                  </a:lnTo>
                  <a:lnTo>
                    <a:pt x="13589" y="12547"/>
                  </a:lnTo>
                  <a:lnTo>
                    <a:pt x="13732" y="12417"/>
                  </a:lnTo>
                  <a:lnTo>
                    <a:pt x="14000" y="12195"/>
                  </a:lnTo>
                  <a:lnTo>
                    <a:pt x="14340" y="11986"/>
                  </a:lnTo>
                  <a:lnTo>
                    <a:pt x="14698" y="11843"/>
                  </a:lnTo>
                  <a:lnTo>
                    <a:pt x="15073" y="11739"/>
                  </a:lnTo>
                  <a:lnTo>
                    <a:pt x="15449" y="11660"/>
                  </a:lnTo>
                  <a:lnTo>
                    <a:pt x="15824" y="11621"/>
                  </a:lnTo>
                  <a:lnTo>
                    <a:pt x="16200" y="11621"/>
                  </a:lnTo>
                  <a:lnTo>
                    <a:pt x="16575" y="11660"/>
                  </a:lnTo>
                  <a:lnTo>
                    <a:pt x="16933" y="11713"/>
                  </a:lnTo>
                  <a:lnTo>
                    <a:pt x="17272" y="11817"/>
                  </a:lnTo>
                  <a:lnTo>
                    <a:pt x="17541" y="11947"/>
                  </a:lnTo>
                  <a:lnTo>
                    <a:pt x="17791" y="12091"/>
                  </a:lnTo>
                  <a:lnTo>
                    <a:pt x="17916" y="12195"/>
                  </a:lnTo>
                  <a:lnTo>
                    <a:pt x="18095" y="12286"/>
                  </a:lnTo>
                  <a:lnTo>
                    <a:pt x="18292" y="12391"/>
                  </a:lnTo>
                  <a:lnTo>
                    <a:pt x="18470" y="12443"/>
                  </a:lnTo>
                  <a:lnTo>
                    <a:pt x="18703" y="12521"/>
                  </a:lnTo>
                  <a:lnTo>
                    <a:pt x="18917" y="12547"/>
                  </a:lnTo>
                  <a:lnTo>
                    <a:pt x="19150" y="12573"/>
                  </a:lnTo>
                  <a:lnTo>
                    <a:pt x="19400" y="12586"/>
                  </a:lnTo>
                  <a:lnTo>
                    <a:pt x="19633" y="12586"/>
                  </a:lnTo>
                  <a:lnTo>
                    <a:pt x="19883" y="12573"/>
                  </a:lnTo>
                  <a:lnTo>
                    <a:pt x="20115" y="12521"/>
                  </a:lnTo>
                  <a:lnTo>
                    <a:pt x="20366" y="12469"/>
                  </a:lnTo>
                  <a:lnTo>
                    <a:pt x="20598" y="12417"/>
                  </a:lnTo>
                  <a:lnTo>
                    <a:pt x="20849" y="12313"/>
                  </a:lnTo>
                  <a:lnTo>
                    <a:pt x="21045" y="12221"/>
                  </a:lnTo>
                  <a:lnTo>
                    <a:pt x="21296" y="12091"/>
                  </a:lnTo>
                  <a:lnTo>
                    <a:pt x="21349" y="12013"/>
                  </a:lnTo>
                  <a:lnTo>
                    <a:pt x="21456" y="11947"/>
                  </a:lnTo>
                  <a:lnTo>
                    <a:pt x="21528" y="11843"/>
                  </a:lnTo>
                  <a:lnTo>
                    <a:pt x="21564" y="11713"/>
                  </a:lnTo>
                  <a:lnTo>
                    <a:pt x="21671" y="11465"/>
                  </a:lnTo>
                  <a:lnTo>
                    <a:pt x="21707" y="11165"/>
                  </a:lnTo>
                  <a:lnTo>
                    <a:pt x="21707" y="10813"/>
                  </a:lnTo>
                  <a:lnTo>
                    <a:pt x="21707" y="10460"/>
                  </a:lnTo>
                  <a:lnTo>
                    <a:pt x="21635" y="10082"/>
                  </a:lnTo>
                  <a:lnTo>
                    <a:pt x="21564" y="9717"/>
                  </a:lnTo>
                  <a:lnTo>
                    <a:pt x="21349" y="8908"/>
                  </a:lnTo>
                  <a:lnTo>
                    <a:pt x="21117" y="8191"/>
                  </a:lnTo>
                  <a:lnTo>
                    <a:pt x="20849" y="7539"/>
                  </a:lnTo>
                  <a:lnTo>
                    <a:pt x="20598" y="7030"/>
                  </a:lnTo>
                  <a:lnTo>
                    <a:pt x="20044" y="7108"/>
                  </a:lnTo>
                  <a:lnTo>
                    <a:pt x="19472" y="7160"/>
                  </a:lnTo>
                  <a:lnTo>
                    <a:pt x="18882" y="7213"/>
                  </a:lnTo>
                  <a:lnTo>
                    <a:pt x="18256" y="7213"/>
                  </a:lnTo>
                  <a:lnTo>
                    <a:pt x="17684" y="7213"/>
                  </a:lnTo>
                  <a:lnTo>
                    <a:pt x="17094" y="7186"/>
                  </a:lnTo>
                  <a:lnTo>
                    <a:pt x="16503" y="7160"/>
                  </a:lnTo>
                  <a:lnTo>
                    <a:pt x="16003" y="7108"/>
                  </a:lnTo>
                  <a:lnTo>
                    <a:pt x="15001" y="7004"/>
                  </a:lnTo>
                  <a:lnTo>
                    <a:pt x="14215" y="6913"/>
                  </a:lnTo>
                  <a:lnTo>
                    <a:pt x="13696" y="6834"/>
                  </a:lnTo>
                  <a:lnTo>
                    <a:pt x="13517" y="6808"/>
                  </a:lnTo>
                  <a:lnTo>
                    <a:pt x="13070" y="6652"/>
                  </a:lnTo>
                  <a:lnTo>
                    <a:pt x="12695" y="6482"/>
                  </a:lnTo>
                  <a:lnTo>
                    <a:pt x="12355" y="6313"/>
                  </a:lnTo>
                  <a:lnTo>
                    <a:pt x="12123" y="6104"/>
                  </a:lnTo>
                  <a:lnTo>
                    <a:pt x="11908" y="5882"/>
                  </a:lnTo>
                  <a:lnTo>
                    <a:pt x="11765" y="5660"/>
                  </a:lnTo>
                  <a:lnTo>
                    <a:pt x="11676" y="5426"/>
                  </a:lnTo>
                  <a:lnTo>
                    <a:pt x="11604" y="5204"/>
                  </a:lnTo>
                  <a:lnTo>
                    <a:pt x="11604" y="4956"/>
                  </a:lnTo>
                  <a:lnTo>
                    <a:pt x="11640" y="4734"/>
                  </a:lnTo>
                  <a:lnTo>
                    <a:pt x="11711" y="4500"/>
                  </a:lnTo>
                  <a:lnTo>
                    <a:pt x="11801" y="4304"/>
                  </a:lnTo>
                  <a:lnTo>
                    <a:pt x="11908" y="4108"/>
                  </a:lnTo>
                  <a:lnTo>
                    <a:pt x="12087" y="3926"/>
                  </a:lnTo>
                  <a:lnTo>
                    <a:pt x="12284" y="3756"/>
                  </a:lnTo>
                  <a:lnTo>
                    <a:pt x="12498" y="3626"/>
                  </a:lnTo>
                  <a:lnTo>
                    <a:pt x="12695" y="3482"/>
                  </a:lnTo>
                  <a:lnTo>
                    <a:pt x="12874" y="3273"/>
                  </a:lnTo>
                  <a:lnTo>
                    <a:pt x="13035" y="3052"/>
                  </a:lnTo>
                  <a:lnTo>
                    <a:pt x="13178" y="2778"/>
                  </a:lnTo>
                  <a:lnTo>
                    <a:pt x="13285" y="2504"/>
                  </a:lnTo>
                  <a:lnTo>
                    <a:pt x="13321" y="2204"/>
                  </a:lnTo>
                  <a:lnTo>
                    <a:pt x="13356" y="1904"/>
                  </a:lnTo>
                  <a:lnTo>
                    <a:pt x="13285" y="1604"/>
                  </a:lnTo>
                  <a:lnTo>
                    <a:pt x="13178" y="1304"/>
                  </a:lnTo>
                  <a:lnTo>
                    <a:pt x="13035" y="1017"/>
                  </a:lnTo>
                  <a:lnTo>
                    <a:pt x="12945" y="900"/>
                  </a:lnTo>
                  <a:lnTo>
                    <a:pt x="12802" y="769"/>
                  </a:lnTo>
                  <a:lnTo>
                    <a:pt x="12659" y="652"/>
                  </a:lnTo>
                  <a:lnTo>
                    <a:pt x="12498" y="547"/>
                  </a:lnTo>
                  <a:lnTo>
                    <a:pt x="12319" y="443"/>
                  </a:lnTo>
                  <a:lnTo>
                    <a:pt x="12123" y="352"/>
                  </a:lnTo>
                  <a:lnTo>
                    <a:pt x="11872" y="273"/>
                  </a:lnTo>
                  <a:lnTo>
                    <a:pt x="11640" y="221"/>
                  </a:lnTo>
                  <a:lnTo>
                    <a:pt x="11354" y="143"/>
                  </a:lnTo>
                  <a:lnTo>
                    <a:pt x="11086" y="117"/>
                  </a:lnTo>
                  <a:lnTo>
                    <a:pt x="10782" y="91"/>
                  </a:lnTo>
                  <a:lnTo>
                    <a:pt x="10424" y="91"/>
                  </a:lnTo>
                  <a:lnTo>
                    <a:pt x="10120" y="91"/>
                  </a:lnTo>
                  <a:lnTo>
                    <a:pt x="9816" y="117"/>
                  </a:lnTo>
                  <a:lnTo>
                    <a:pt x="9548" y="143"/>
                  </a:lnTo>
                  <a:lnTo>
                    <a:pt x="9298" y="195"/>
                  </a:lnTo>
                  <a:lnTo>
                    <a:pt x="9065" y="247"/>
                  </a:lnTo>
                  <a:lnTo>
                    <a:pt x="8815" y="300"/>
                  </a:lnTo>
                  <a:lnTo>
                    <a:pt x="8618" y="378"/>
                  </a:lnTo>
                  <a:lnTo>
                    <a:pt x="8403" y="469"/>
                  </a:lnTo>
                  <a:lnTo>
                    <a:pt x="8243" y="547"/>
                  </a:lnTo>
                  <a:lnTo>
                    <a:pt x="8064" y="652"/>
                  </a:lnTo>
                  <a:lnTo>
                    <a:pt x="7921" y="743"/>
                  </a:lnTo>
                  <a:lnTo>
                    <a:pt x="7796" y="873"/>
                  </a:lnTo>
                  <a:lnTo>
                    <a:pt x="7581" y="1095"/>
                  </a:lnTo>
                  <a:lnTo>
                    <a:pt x="7402" y="1369"/>
                  </a:lnTo>
                  <a:lnTo>
                    <a:pt x="7313" y="1630"/>
                  </a:lnTo>
                  <a:lnTo>
                    <a:pt x="7277" y="1930"/>
                  </a:lnTo>
                  <a:lnTo>
                    <a:pt x="7277" y="2204"/>
                  </a:lnTo>
                  <a:lnTo>
                    <a:pt x="7313" y="2478"/>
                  </a:lnTo>
                  <a:lnTo>
                    <a:pt x="7402" y="2752"/>
                  </a:lnTo>
                  <a:lnTo>
                    <a:pt x="7581" y="3000"/>
                  </a:lnTo>
                  <a:lnTo>
                    <a:pt x="7796" y="3221"/>
                  </a:lnTo>
                  <a:lnTo>
                    <a:pt x="8028" y="3456"/>
                  </a:lnTo>
                  <a:lnTo>
                    <a:pt x="8260" y="3652"/>
                  </a:lnTo>
                  <a:lnTo>
                    <a:pt x="8475" y="3873"/>
                  </a:lnTo>
                  <a:lnTo>
                    <a:pt x="8654" y="4108"/>
                  </a:lnTo>
                  <a:lnTo>
                    <a:pt x="8743" y="4330"/>
                  </a:lnTo>
                  <a:lnTo>
                    <a:pt x="8815" y="4578"/>
                  </a:lnTo>
                  <a:lnTo>
                    <a:pt x="8815" y="4826"/>
                  </a:lnTo>
                  <a:lnTo>
                    <a:pt x="8779" y="5073"/>
                  </a:lnTo>
                  <a:lnTo>
                    <a:pt x="8690" y="5308"/>
                  </a:lnTo>
                  <a:lnTo>
                    <a:pt x="8547" y="5556"/>
                  </a:lnTo>
                  <a:lnTo>
                    <a:pt x="8332" y="5778"/>
                  </a:lnTo>
                  <a:lnTo>
                    <a:pt x="8100" y="5986"/>
                  </a:lnTo>
                  <a:lnTo>
                    <a:pt x="7796" y="6208"/>
                  </a:lnTo>
                  <a:lnTo>
                    <a:pt x="7438" y="6378"/>
                  </a:lnTo>
                  <a:lnTo>
                    <a:pt x="7027" y="6534"/>
                  </a:lnTo>
                  <a:lnTo>
                    <a:pt x="6544" y="6678"/>
                  </a:lnTo>
                  <a:lnTo>
                    <a:pt x="6043" y="6808"/>
                  </a:lnTo>
                  <a:lnTo>
                    <a:pt x="5632" y="6808"/>
                  </a:lnTo>
                  <a:lnTo>
                    <a:pt x="5078" y="6808"/>
                  </a:lnTo>
                  <a:lnTo>
                    <a:pt x="4488" y="6808"/>
                  </a:lnTo>
                  <a:lnTo>
                    <a:pt x="3808" y="6808"/>
                  </a:lnTo>
                  <a:lnTo>
                    <a:pt x="3075" y="6808"/>
                  </a:lnTo>
                  <a:lnTo>
                    <a:pt x="2288" y="6808"/>
                  </a:lnTo>
                  <a:lnTo>
                    <a:pt x="1466" y="6808"/>
                  </a:lnTo>
                  <a:lnTo>
                    <a:pt x="607" y="6808"/>
                  </a:lnTo>
                  <a:lnTo>
                    <a:pt x="500" y="7239"/>
                  </a:lnTo>
                  <a:lnTo>
                    <a:pt x="375" y="7839"/>
                  </a:lnTo>
                  <a:lnTo>
                    <a:pt x="268" y="8491"/>
                  </a:lnTo>
                  <a:lnTo>
                    <a:pt x="160" y="9182"/>
                  </a:lnTo>
                  <a:lnTo>
                    <a:pt x="53" y="9860"/>
                  </a:lnTo>
                  <a:lnTo>
                    <a:pt x="17" y="10486"/>
                  </a:lnTo>
                  <a:lnTo>
                    <a:pt x="17" y="10969"/>
                  </a:lnTo>
                  <a:lnTo>
                    <a:pt x="17" y="11295"/>
                  </a:lnTo>
                  <a:lnTo>
                    <a:pt x="125" y="11465"/>
                  </a:lnTo>
                  <a:lnTo>
                    <a:pt x="232" y="11634"/>
                  </a:lnTo>
                  <a:lnTo>
                    <a:pt x="411" y="11765"/>
                  </a:lnTo>
                  <a:lnTo>
                    <a:pt x="607" y="11895"/>
                  </a:lnTo>
                  <a:lnTo>
                    <a:pt x="858" y="12013"/>
                  </a:lnTo>
                  <a:lnTo>
                    <a:pt x="1126" y="12091"/>
                  </a:lnTo>
                  <a:lnTo>
                    <a:pt x="1430" y="12169"/>
                  </a:lnTo>
                  <a:lnTo>
                    <a:pt x="1716" y="12221"/>
                  </a:lnTo>
                  <a:lnTo>
                    <a:pt x="2056" y="12247"/>
                  </a:lnTo>
                  <a:lnTo>
                    <a:pt x="2360" y="12260"/>
                  </a:lnTo>
                  <a:lnTo>
                    <a:pt x="2664" y="12247"/>
                  </a:lnTo>
                  <a:lnTo>
                    <a:pt x="2986" y="12221"/>
                  </a:lnTo>
                  <a:lnTo>
                    <a:pt x="3290" y="12169"/>
                  </a:lnTo>
                  <a:lnTo>
                    <a:pt x="3558" y="12065"/>
                  </a:lnTo>
                  <a:lnTo>
                    <a:pt x="3808" y="11960"/>
                  </a:lnTo>
                  <a:lnTo>
                    <a:pt x="4041" y="11843"/>
                  </a:lnTo>
                  <a:lnTo>
                    <a:pt x="4255" y="11686"/>
                  </a:lnTo>
                  <a:lnTo>
                    <a:pt x="4523" y="11595"/>
                  </a:lnTo>
                  <a:lnTo>
                    <a:pt x="4792" y="11517"/>
                  </a:lnTo>
                  <a:lnTo>
                    <a:pt x="5113" y="11491"/>
                  </a:lnTo>
                  <a:lnTo>
                    <a:pt x="5453" y="11465"/>
                  </a:lnTo>
                  <a:lnTo>
                    <a:pt x="5757" y="11491"/>
                  </a:lnTo>
                  <a:lnTo>
                    <a:pt x="6097" y="11543"/>
                  </a:lnTo>
                  <a:lnTo>
                    <a:pt x="6454" y="11634"/>
                  </a:lnTo>
                  <a:lnTo>
                    <a:pt x="6758" y="11765"/>
                  </a:lnTo>
                  <a:lnTo>
                    <a:pt x="7062" y="11921"/>
                  </a:lnTo>
                  <a:lnTo>
                    <a:pt x="7313" y="12091"/>
                  </a:lnTo>
                  <a:lnTo>
                    <a:pt x="7545" y="12313"/>
                  </a:lnTo>
                  <a:lnTo>
                    <a:pt x="7760" y="12573"/>
                  </a:lnTo>
                  <a:lnTo>
                    <a:pt x="7885" y="12847"/>
                  </a:lnTo>
                  <a:lnTo>
                    <a:pt x="7992" y="13173"/>
                  </a:lnTo>
                  <a:lnTo>
                    <a:pt x="8028" y="13500"/>
                  </a:lnTo>
                  <a:lnTo>
                    <a:pt x="7992" y="13747"/>
                  </a:lnTo>
                  <a:lnTo>
                    <a:pt x="7885" y="13969"/>
                  </a:lnTo>
                  <a:lnTo>
                    <a:pt x="7760" y="14191"/>
                  </a:lnTo>
                  <a:lnTo>
                    <a:pt x="7545" y="14373"/>
                  </a:lnTo>
                  <a:lnTo>
                    <a:pt x="7313" y="14543"/>
                  </a:lnTo>
                  <a:lnTo>
                    <a:pt x="7062" y="14700"/>
                  </a:lnTo>
                  <a:lnTo>
                    <a:pt x="6758" y="14817"/>
                  </a:lnTo>
                  <a:lnTo>
                    <a:pt x="6454" y="14921"/>
                  </a:lnTo>
                  <a:lnTo>
                    <a:pt x="6097" y="15000"/>
                  </a:lnTo>
                  <a:lnTo>
                    <a:pt x="5757" y="15052"/>
                  </a:lnTo>
                  <a:lnTo>
                    <a:pt x="5453" y="15052"/>
                  </a:lnTo>
                  <a:lnTo>
                    <a:pt x="5113" y="15026"/>
                  </a:lnTo>
                  <a:lnTo>
                    <a:pt x="4792" y="14973"/>
                  </a:lnTo>
                  <a:lnTo>
                    <a:pt x="4523" y="14869"/>
                  </a:lnTo>
                  <a:lnTo>
                    <a:pt x="4255" y="14752"/>
                  </a:lnTo>
                  <a:lnTo>
                    <a:pt x="4041" y="14569"/>
                  </a:lnTo>
                  <a:lnTo>
                    <a:pt x="3844" y="14400"/>
                  </a:lnTo>
                  <a:lnTo>
                    <a:pt x="3594" y="14269"/>
                  </a:lnTo>
                  <a:lnTo>
                    <a:pt x="3361" y="14165"/>
                  </a:lnTo>
                  <a:lnTo>
                    <a:pt x="3111" y="14100"/>
                  </a:lnTo>
                  <a:lnTo>
                    <a:pt x="2843" y="14073"/>
                  </a:lnTo>
                  <a:lnTo>
                    <a:pt x="2574" y="14073"/>
                  </a:lnTo>
                  <a:lnTo>
                    <a:pt x="2288" y="14100"/>
                  </a:lnTo>
                  <a:lnTo>
                    <a:pt x="2020" y="14139"/>
                  </a:lnTo>
                  <a:lnTo>
                    <a:pt x="1734" y="14243"/>
                  </a:lnTo>
                  <a:lnTo>
                    <a:pt x="1466" y="14347"/>
                  </a:lnTo>
                  <a:lnTo>
                    <a:pt x="1233" y="14465"/>
                  </a:lnTo>
                  <a:lnTo>
                    <a:pt x="983" y="14621"/>
                  </a:lnTo>
                  <a:lnTo>
                    <a:pt x="786" y="14765"/>
                  </a:lnTo>
                  <a:lnTo>
                    <a:pt x="572" y="14947"/>
                  </a:lnTo>
                  <a:lnTo>
                    <a:pt x="411" y="15143"/>
                  </a:lnTo>
                  <a:lnTo>
                    <a:pt x="303" y="15378"/>
                  </a:lnTo>
                  <a:lnTo>
                    <a:pt x="196" y="15600"/>
                  </a:lnTo>
                  <a:lnTo>
                    <a:pt x="160" y="15873"/>
                  </a:lnTo>
                  <a:lnTo>
                    <a:pt x="196" y="16200"/>
                  </a:lnTo>
                  <a:lnTo>
                    <a:pt x="232" y="16526"/>
                  </a:lnTo>
                  <a:lnTo>
                    <a:pt x="411" y="17295"/>
                  </a:lnTo>
                  <a:lnTo>
                    <a:pt x="607" y="18104"/>
                  </a:lnTo>
                  <a:lnTo>
                    <a:pt x="715" y="18508"/>
                  </a:lnTo>
                  <a:lnTo>
                    <a:pt x="822" y="18926"/>
                  </a:lnTo>
                  <a:lnTo>
                    <a:pt x="876" y="19330"/>
                  </a:lnTo>
                  <a:lnTo>
                    <a:pt x="911" y="19734"/>
                  </a:lnTo>
                  <a:lnTo>
                    <a:pt x="911" y="20073"/>
                  </a:lnTo>
                  <a:lnTo>
                    <a:pt x="876" y="20426"/>
                  </a:lnTo>
                  <a:lnTo>
                    <a:pt x="858" y="20608"/>
                  </a:lnTo>
                  <a:lnTo>
                    <a:pt x="786" y="20752"/>
                  </a:lnTo>
                  <a:lnTo>
                    <a:pt x="715" y="20908"/>
                  </a:lnTo>
                  <a:lnTo>
                    <a:pt x="607" y="21026"/>
                  </a:lnTo>
                  <a:lnTo>
                    <a:pt x="1394" y="20934"/>
                  </a:lnTo>
                  <a:lnTo>
                    <a:pt x="2217" y="20804"/>
                  </a:lnTo>
                  <a:lnTo>
                    <a:pt x="3039" y="20726"/>
                  </a:lnTo>
                  <a:lnTo>
                    <a:pt x="3844" y="20660"/>
                  </a:lnTo>
                  <a:lnTo>
                    <a:pt x="4595" y="20634"/>
                  </a:lnTo>
                  <a:lnTo>
                    <a:pt x="5310" y="20634"/>
                  </a:lnTo>
                  <a:lnTo>
                    <a:pt x="5650" y="20660"/>
                  </a:lnTo>
                  <a:lnTo>
                    <a:pt x="6007" y="20700"/>
                  </a:lnTo>
                  <a:lnTo>
                    <a:pt x="6276" y="20752"/>
                  </a:lnTo>
                  <a:lnTo>
                    <a:pt x="6580" y="20830"/>
                  </a:lnTo>
                  <a:close/>
                </a:path>
              </a:pathLst>
            </a:custGeom>
            <a:solidFill>
              <a:schemeClr val="bg2"/>
            </a:solidFill>
            <a:ln w="9525">
              <a:miter lim="800000"/>
              <a:headEnd/>
              <a:tailEnd/>
            </a:ln>
            <a:scene3d>
              <a:camera prst="legacyPerspectiveFront">
                <a:rot lat="0" lon="300000" rev="0"/>
              </a:camera>
              <a:lightRig rig="legacyFlat4" dir="b"/>
            </a:scene3d>
            <a:sp3d extrusionH="227000" prstMaterial="legacyMatte">
              <a:bevelT w="13500" h="13500" prst="angle"/>
              <a:bevelB w="13500" h="13500" prst="angle"/>
              <a:extrusionClr>
                <a:schemeClr val="bg2"/>
              </a:extrusionClr>
            </a:sp3d>
          </p:spPr>
          <p:txBody>
            <a:bodyPr anchor="ctr" anchorCtr="1">
              <a:flatTx/>
            </a:bodyPr>
            <a:lstStyle/>
            <a:p>
              <a:pPr algn="ctr" eaLnBrk="0" hangingPunct="0"/>
              <a:r>
                <a:rPr lang="en-US" sz="2000"/>
                <a:t>ADMIN</a:t>
              </a:r>
            </a:p>
            <a:p>
              <a:pPr algn="ctr" eaLnBrk="0" hangingPunct="0"/>
              <a:r>
                <a:rPr lang="en-US" sz="2000"/>
                <a:t>Support</a:t>
              </a:r>
            </a:p>
          </p:txBody>
        </p:sp>
        <p:sp>
          <p:nvSpPr>
            <p:cNvPr id="31755" name="Puzzle2"/>
            <p:cNvSpPr>
              <a:spLocks noChangeAspect="1" noEditPoints="1" noChangeArrowheads="1"/>
            </p:cNvSpPr>
            <p:nvPr/>
          </p:nvSpPr>
          <p:spPr bwMode="blackWhite">
            <a:xfrm>
              <a:off x="2591" y="1410"/>
              <a:ext cx="1786" cy="979"/>
            </a:xfrm>
            <a:custGeom>
              <a:avLst/>
              <a:gdLst>
                <a:gd name="T0" fmla="*/ 6543 w 21600"/>
                <a:gd name="T1" fmla="*/ 9178 h 21600"/>
                <a:gd name="T2" fmla="*/ 15686 w 21600"/>
                <a:gd name="T3" fmla="*/ 12576 h 21600"/>
              </a:gdLst>
              <a:ahLst/>
              <a:cxnLst/>
              <a:rect l="T0" t="T1" r="T2" b="T3"/>
              <a:pathLst>
                <a:path w="21600" h="21600">
                  <a:moveTo>
                    <a:pt x="9365" y="20836"/>
                  </a:moveTo>
                  <a:lnTo>
                    <a:pt x="9534" y="20836"/>
                  </a:lnTo>
                  <a:lnTo>
                    <a:pt x="9690" y="20762"/>
                  </a:lnTo>
                  <a:lnTo>
                    <a:pt x="9814" y="20687"/>
                  </a:lnTo>
                  <a:lnTo>
                    <a:pt x="9926" y="20575"/>
                  </a:lnTo>
                  <a:lnTo>
                    <a:pt x="10015" y="20426"/>
                  </a:lnTo>
                  <a:lnTo>
                    <a:pt x="10071" y="20296"/>
                  </a:lnTo>
                  <a:lnTo>
                    <a:pt x="10116" y="20110"/>
                  </a:lnTo>
                  <a:lnTo>
                    <a:pt x="10139" y="19905"/>
                  </a:lnTo>
                  <a:lnTo>
                    <a:pt x="10139" y="19682"/>
                  </a:lnTo>
                  <a:lnTo>
                    <a:pt x="10116" y="19440"/>
                  </a:lnTo>
                  <a:lnTo>
                    <a:pt x="10071" y="19142"/>
                  </a:lnTo>
                  <a:lnTo>
                    <a:pt x="10015" y="18900"/>
                  </a:lnTo>
                  <a:lnTo>
                    <a:pt x="9903" y="18620"/>
                  </a:lnTo>
                  <a:lnTo>
                    <a:pt x="9791" y="18285"/>
                  </a:lnTo>
                  <a:lnTo>
                    <a:pt x="9646" y="17968"/>
                  </a:lnTo>
                  <a:lnTo>
                    <a:pt x="9478" y="17652"/>
                  </a:lnTo>
                  <a:lnTo>
                    <a:pt x="9388" y="17466"/>
                  </a:lnTo>
                  <a:lnTo>
                    <a:pt x="9321" y="17298"/>
                  </a:lnTo>
                  <a:lnTo>
                    <a:pt x="9265" y="17112"/>
                  </a:lnTo>
                  <a:lnTo>
                    <a:pt x="9197" y="16926"/>
                  </a:lnTo>
                  <a:lnTo>
                    <a:pt x="9130" y="16535"/>
                  </a:lnTo>
                  <a:lnTo>
                    <a:pt x="9108" y="16144"/>
                  </a:lnTo>
                  <a:lnTo>
                    <a:pt x="9108" y="15753"/>
                  </a:lnTo>
                  <a:lnTo>
                    <a:pt x="9175" y="15362"/>
                  </a:lnTo>
                  <a:lnTo>
                    <a:pt x="9242" y="14971"/>
                  </a:lnTo>
                  <a:lnTo>
                    <a:pt x="9365" y="14580"/>
                  </a:lnTo>
                  <a:lnTo>
                    <a:pt x="9500" y="14244"/>
                  </a:lnTo>
                  <a:lnTo>
                    <a:pt x="9668" y="13891"/>
                  </a:lnTo>
                  <a:lnTo>
                    <a:pt x="9858" y="13611"/>
                  </a:lnTo>
                  <a:lnTo>
                    <a:pt x="10071" y="13351"/>
                  </a:lnTo>
                  <a:lnTo>
                    <a:pt x="10295" y="13146"/>
                  </a:lnTo>
                  <a:lnTo>
                    <a:pt x="10553" y="12997"/>
                  </a:lnTo>
                  <a:lnTo>
                    <a:pt x="10811" y="12885"/>
                  </a:lnTo>
                  <a:lnTo>
                    <a:pt x="11068" y="12866"/>
                  </a:lnTo>
                  <a:lnTo>
                    <a:pt x="11348" y="12885"/>
                  </a:lnTo>
                  <a:lnTo>
                    <a:pt x="11606" y="12997"/>
                  </a:lnTo>
                  <a:lnTo>
                    <a:pt x="11841" y="13183"/>
                  </a:lnTo>
                  <a:lnTo>
                    <a:pt x="12054" y="13388"/>
                  </a:lnTo>
                  <a:lnTo>
                    <a:pt x="12245" y="13648"/>
                  </a:lnTo>
                  <a:lnTo>
                    <a:pt x="12413" y="13928"/>
                  </a:lnTo>
                  <a:lnTo>
                    <a:pt x="12547" y="14244"/>
                  </a:lnTo>
                  <a:lnTo>
                    <a:pt x="12682" y="14617"/>
                  </a:lnTo>
                  <a:lnTo>
                    <a:pt x="12760" y="15008"/>
                  </a:lnTo>
                  <a:lnTo>
                    <a:pt x="12827" y="15399"/>
                  </a:lnTo>
                  <a:lnTo>
                    <a:pt x="12850" y="15753"/>
                  </a:lnTo>
                  <a:lnTo>
                    <a:pt x="12850" y="16144"/>
                  </a:lnTo>
                  <a:lnTo>
                    <a:pt x="12805" y="16535"/>
                  </a:lnTo>
                  <a:lnTo>
                    <a:pt x="12738" y="16888"/>
                  </a:lnTo>
                  <a:lnTo>
                    <a:pt x="12659" y="17224"/>
                  </a:lnTo>
                  <a:lnTo>
                    <a:pt x="12502" y="17503"/>
                  </a:lnTo>
                  <a:lnTo>
                    <a:pt x="12222" y="18043"/>
                  </a:lnTo>
                  <a:lnTo>
                    <a:pt x="11965" y="18546"/>
                  </a:lnTo>
                  <a:lnTo>
                    <a:pt x="11864" y="18751"/>
                  </a:lnTo>
                  <a:lnTo>
                    <a:pt x="11774" y="18974"/>
                  </a:lnTo>
                  <a:lnTo>
                    <a:pt x="11707" y="19179"/>
                  </a:lnTo>
                  <a:lnTo>
                    <a:pt x="11662" y="19365"/>
                  </a:lnTo>
                  <a:lnTo>
                    <a:pt x="11629" y="19570"/>
                  </a:lnTo>
                  <a:lnTo>
                    <a:pt x="11629" y="19756"/>
                  </a:lnTo>
                  <a:lnTo>
                    <a:pt x="11629" y="19942"/>
                  </a:lnTo>
                  <a:lnTo>
                    <a:pt x="11640" y="20110"/>
                  </a:lnTo>
                  <a:lnTo>
                    <a:pt x="11707" y="20296"/>
                  </a:lnTo>
                  <a:lnTo>
                    <a:pt x="11797" y="20464"/>
                  </a:lnTo>
                  <a:lnTo>
                    <a:pt x="11886" y="20650"/>
                  </a:lnTo>
                  <a:lnTo>
                    <a:pt x="12032" y="20836"/>
                  </a:lnTo>
                  <a:lnTo>
                    <a:pt x="12200" y="21004"/>
                  </a:lnTo>
                  <a:lnTo>
                    <a:pt x="12413" y="21190"/>
                  </a:lnTo>
                  <a:lnTo>
                    <a:pt x="12659" y="21320"/>
                  </a:lnTo>
                  <a:lnTo>
                    <a:pt x="12951" y="21432"/>
                  </a:lnTo>
                  <a:lnTo>
                    <a:pt x="13275" y="21544"/>
                  </a:lnTo>
                  <a:lnTo>
                    <a:pt x="13600" y="21655"/>
                  </a:lnTo>
                  <a:lnTo>
                    <a:pt x="13970" y="21693"/>
                  </a:lnTo>
                  <a:lnTo>
                    <a:pt x="14329" y="21730"/>
                  </a:lnTo>
                  <a:lnTo>
                    <a:pt x="14698" y="21730"/>
                  </a:lnTo>
                  <a:lnTo>
                    <a:pt x="15057" y="21730"/>
                  </a:lnTo>
                  <a:lnTo>
                    <a:pt x="15426" y="21655"/>
                  </a:lnTo>
                  <a:lnTo>
                    <a:pt x="15774" y="21581"/>
                  </a:lnTo>
                  <a:lnTo>
                    <a:pt x="16110" y="21432"/>
                  </a:lnTo>
                  <a:lnTo>
                    <a:pt x="16435" y="21302"/>
                  </a:lnTo>
                  <a:lnTo>
                    <a:pt x="16715" y="21078"/>
                  </a:lnTo>
                  <a:lnTo>
                    <a:pt x="16950" y="20836"/>
                  </a:lnTo>
                  <a:lnTo>
                    <a:pt x="17017" y="20650"/>
                  </a:lnTo>
                  <a:lnTo>
                    <a:pt x="17062" y="20426"/>
                  </a:lnTo>
                  <a:lnTo>
                    <a:pt x="17107" y="20222"/>
                  </a:lnTo>
                  <a:lnTo>
                    <a:pt x="17129" y="19980"/>
                  </a:lnTo>
                  <a:lnTo>
                    <a:pt x="17141" y="19477"/>
                  </a:lnTo>
                  <a:lnTo>
                    <a:pt x="17141" y="18974"/>
                  </a:lnTo>
                  <a:lnTo>
                    <a:pt x="17129" y="18397"/>
                  </a:lnTo>
                  <a:lnTo>
                    <a:pt x="17085" y="17820"/>
                  </a:lnTo>
                  <a:lnTo>
                    <a:pt x="17040" y="17261"/>
                  </a:lnTo>
                  <a:lnTo>
                    <a:pt x="16973" y="16646"/>
                  </a:lnTo>
                  <a:lnTo>
                    <a:pt x="16827" y="15511"/>
                  </a:lnTo>
                  <a:lnTo>
                    <a:pt x="16715" y="14393"/>
                  </a:lnTo>
                  <a:lnTo>
                    <a:pt x="16692" y="13928"/>
                  </a:lnTo>
                  <a:lnTo>
                    <a:pt x="16670" y="13462"/>
                  </a:lnTo>
                  <a:lnTo>
                    <a:pt x="16692" y="13071"/>
                  </a:lnTo>
                  <a:lnTo>
                    <a:pt x="16760" y="12755"/>
                  </a:lnTo>
                  <a:lnTo>
                    <a:pt x="16827" y="12419"/>
                  </a:lnTo>
                  <a:lnTo>
                    <a:pt x="16928" y="12140"/>
                  </a:lnTo>
                  <a:lnTo>
                    <a:pt x="17062" y="11898"/>
                  </a:lnTo>
                  <a:lnTo>
                    <a:pt x="17185" y="11675"/>
                  </a:lnTo>
                  <a:lnTo>
                    <a:pt x="17342" y="11470"/>
                  </a:lnTo>
                  <a:lnTo>
                    <a:pt x="17488" y="11284"/>
                  </a:lnTo>
                  <a:lnTo>
                    <a:pt x="17667" y="11135"/>
                  </a:lnTo>
                  <a:lnTo>
                    <a:pt x="17835" y="11042"/>
                  </a:lnTo>
                  <a:lnTo>
                    <a:pt x="18003" y="10930"/>
                  </a:lnTo>
                  <a:lnTo>
                    <a:pt x="18182" y="10893"/>
                  </a:lnTo>
                  <a:lnTo>
                    <a:pt x="18351" y="10893"/>
                  </a:lnTo>
                  <a:lnTo>
                    <a:pt x="18519" y="10967"/>
                  </a:lnTo>
                  <a:lnTo>
                    <a:pt x="18675" y="11042"/>
                  </a:lnTo>
                  <a:lnTo>
                    <a:pt x="18821" y="11172"/>
                  </a:lnTo>
                  <a:lnTo>
                    <a:pt x="18978" y="11358"/>
                  </a:lnTo>
                  <a:lnTo>
                    <a:pt x="19101" y="11600"/>
                  </a:lnTo>
                  <a:lnTo>
                    <a:pt x="19236" y="11861"/>
                  </a:lnTo>
                  <a:lnTo>
                    <a:pt x="19404" y="12028"/>
                  </a:lnTo>
                  <a:lnTo>
                    <a:pt x="19572" y="12177"/>
                  </a:lnTo>
                  <a:lnTo>
                    <a:pt x="19785" y="12289"/>
                  </a:lnTo>
                  <a:lnTo>
                    <a:pt x="19986" y="12289"/>
                  </a:lnTo>
                  <a:lnTo>
                    <a:pt x="20199" y="12289"/>
                  </a:lnTo>
                  <a:lnTo>
                    <a:pt x="20412" y="12215"/>
                  </a:lnTo>
                  <a:lnTo>
                    <a:pt x="20602" y="12103"/>
                  </a:lnTo>
                  <a:lnTo>
                    <a:pt x="20804" y="11973"/>
                  </a:lnTo>
                  <a:lnTo>
                    <a:pt x="20995" y="11786"/>
                  </a:lnTo>
                  <a:lnTo>
                    <a:pt x="21163" y="11563"/>
                  </a:lnTo>
                  <a:lnTo>
                    <a:pt x="21319" y="11321"/>
                  </a:lnTo>
                  <a:lnTo>
                    <a:pt x="21420" y="11079"/>
                  </a:lnTo>
                  <a:lnTo>
                    <a:pt x="21532" y="10744"/>
                  </a:lnTo>
                  <a:lnTo>
                    <a:pt x="21577" y="10427"/>
                  </a:lnTo>
                  <a:lnTo>
                    <a:pt x="21600" y="10111"/>
                  </a:lnTo>
                  <a:lnTo>
                    <a:pt x="21577" y="9608"/>
                  </a:lnTo>
                  <a:lnTo>
                    <a:pt x="21532" y="9142"/>
                  </a:lnTo>
                  <a:lnTo>
                    <a:pt x="21420" y="8751"/>
                  </a:lnTo>
                  <a:lnTo>
                    <a:pt x="21319" y="8397"/>
                  </a:lnTo>
                  <a:lnTo>
                    <a:pt x="21163" y="8062"/>
                  </a:lnTo>
                  <a:lnTo>
                    <a:pt x="20995" y="7820"/>
                  </a:lnTo>
                  <a:lnTo>
                    <a:pt x="20804" y="7597"/>
                  </a:lnTo>
                  <a:lnTo>
                    <a:pt x="20602" y="7429"/>
                  </a:lnTo>
                  <a:lnTo>
                    <a:pt x="20412" y="7317"/>
                  </a:lnTo>
                  <a:lnTo>
                    <a:pt x="20199" y="7206"/>
                  </a:lnTo>
                  <a:lnTo>
                    <a:pt x="19986" y="7168"/>
                  </a:lnTo>
                  <a:lnTo>
                    <a:pt x="19785" y="7206"/>
                  </a:lnTo>
                  <a:lnTo>
                    <a:pt x="19572" y="7243"/>
                  </a:lnTo>
                  <a:lnTo>
                    <a:pt x="19404" y="7355"/>
                  </a:lnTo>
                  <a:lnTo>
                    <a:pt x="19236" y="7504"/>
                  </a:lnTo>
                  <a:lnTo>
                    <a:pt x="19101" y="7708"/>
                  </a:lnTo>
                  <a:lnTo>
                    <a:pt x="18978" y="7895"/>
                  </a:lnTo>
                  <a:lnTo>
                    <a:pt x="18799" y="8025"/>
                  </a:lnTo>
                  <a:lnTo>
                    <a:pt x="18631" y="8174"/>
                  </a:lnTo>
                  <a:lnTo>
                    <a:pt x="18440" y="8248"/>
                  </a:lnTo>
                  <a:lnTo>
                    <a:pt x="18239" y="8286"/>
                  </a:lnTo>
                  <a:lnTo>
                    <a:pt x="18048" y="8323"/>
                  </a:lnTo>
                  <a:lnTo>
                    <a:pt x="17858" y="8323"/>
                  </a:lnTo>
                  <a:lnTo>
                    <a:pt x="17667" y="8248"/>
                  </a:lnTo>
                  <a:lnTo>
                    <a:pt x="17465" y="8174"/>
                  </a:lnTo>
                  <a:lnTo>
                    <a:pt x="17275" y="8062"/>
                  </a:lnTo>
                  <a:lnTo>
                    <a:pt x="17107" y="7969"/>
                  </a:lnTo>
                  <a:lnTo>
                    <a:pt x="16950" y="7783"/>
                  </a:lnTo>
                  <a:lnTo>
                    <a:pt x="16827" y="7597"/>
                  </a:lnTo>
                  <a:lnTo>
                    <a:pt x="16715" y="7429"/>
                  </a:lnTo>
                  <a:lnTo>
                    <a:pt x="16648" y="7168"/>
                  </a:lnTo>
                  <a:lnTo>
                    <a:pt x="16614" y="6926"/>
                  </a:lnTo>
                  <a:lnTo>
                    <a:pt x="16592" y="6498"/>
                  </a:lnTo>
                  <a:lnTo>
                    <a:pt x="16592" y="5772"/>
                  </a:lnTo>
                  <a:lnTo>
                    <a:pt x="16625" y="4915"/>
                  </a:lnTo>
                  <a:lnTo>
                    <a:pt x="16670" y="3928"/>
                  </a:lnTo>
                  <a:lnTo>
                    <a:pt x="16737" y="2960"/>
                  </a:lnTo>
                  <a:lnTo>
                    <a:pt x="16804" y="1992"/>
                  </a:lnTo>
                  <a:lnTo>
                    <a:pt x="16883" y="1173"/>
                  </a:lnTo>
                  <a:lnTo>
                    <a:pt x="16950" y="521"/>
                  </a:lnTo>
                  <a:lnTo>
                    <a:pt x="16928" y="521"/>
                  </a:lnTo>
                  <a:lnTo>
                    <a:pt x="16905" y="521"/>
                  </a:lnTo>
                  <a:lnTo>
                    <a:pt x="16244" y="484"/>
                  </a:lnTo>
                  <a:lnTo>
                    <a:pt x="15617" y="428"/>
                  </a:lnTo>
                  <a:lnTo>
                    <a:pt x="15046" y="353"/>
                  </a:lnTo>
                  <a:lnTo>
                    <a:pt x="14508" y="279"/>
                  </a:lnTo>
                  <a:lnTo>
                    <a:pt x="14026" y="167"/>
                  </a:lnTo>
                  <a:lnTo>
                    <a:pt x="13623" y="93"/>
                  </a:lnTo>
                  <a:lnTo>
                    <a:pt x="13320" y="18"/>
                  </a:lnTo>
                  <a:lnTo>
                    <a:pt x="13107" y="18"/>
                  </a:lnTo>
                  <a:lnTo>
                    <a:pt x="12973" y="18"/>
                  </a:lnTo>
                  <a:lnTo>
                    <a:pt x="12850" y="130"/>
                  </a:lnTo>
                  <a:lnTo>
                    <a:pt x="12715" y="279"/>
                  </a:lnTo>
                  <a:lnTo>
                    <a:pt x="12614" y="446"/>
                  </a:lnTo>
                  <a:lnTo>
                    <a:pt x="12502" y="670"/>
                  </a:lnTo>
                  <a:lnTo>
                    <a:pt x="12413" y="912"/>
                  </a:lnTo>
                  <a:lnTo>
                    <a:pt x="12357" y="1210"/>
                  </a:lnTo>
                  <a:lnTo>
                    <a:pt x="12312" y="1526"/>
                  </a:lnTo>
                  <a:lnTo>
                    <a:pt x="12267" y="1843"/>
                  </a:lnTo>
                  <a:lnTo>
                    <a:pt x="12245" y="2215"/>
                  </a:lnTo>
                  <a:lnTo>
                    <a:pt x="12267" y="2532"/>
                  </a:lnTo>
                  <a:lnTo>
                    <a:pt x="12312" y="2886"/>
                  </a:lnTo>
                  <a:lnTo>
                    <a:pt x="12379" y="3240"/>
                  </a:lnTo>
                  <a:lnTo>
                    <a:pt x="12458" y="3556"/>
                  </a:lnTo>
                  <a:lnTo>
                    <a:pt x="12570" y="3891"/>
                  </a:lnTo>
                  <a:lnTo>
                    <a:pt x="12738" y="4171"/>
                  </a:lnTo>
                  <a:lnTo>
                    <a:pt x="12917" y="4487"/>
                  </a:lnTo>
                  <a:lnTo>
                    <a:pt x="13040" y="4860"/>
                  </a:lnTo>
                  <a:lnTo>
                    <a:pt x="13152" y="5251"/>
                  </a:lnTo>
                  <a:lnTo>
                    <a:pt x="13208" y="5604"/>
                  </a:lnTo>
                  <a:lnTo>
                    <a:pt x="13253" y="5995"/>
                  </a:lnTo>
                  <a:lnTo>
                    <a:pt x="13231" y="6386"/>
                  </a:lnTo>
                  <a:lnTo>
                    <a:pt x="13208" y="6740"/>
                  </a:lnTo>
                  <a:lnTo>
                    <a:pt x="13130" y="7094"/>
                  </a:lnTo>
                  <a:lnTo>
                    <a:pt x="13040" y="7429"/>
                  </a:lnTo>
                  <a:lnTo>
                    <a:pt x="12895" y="7746"/>
                  </a:lnTo>
                  <a:lnTo>
                    <a:pt x="12715" y="8025"/>
                  </a:lnTo>
                  <a:lnTo>
                    <a:pt x="12525" y="8286"/>
                  </a:lnTo>
                  <a:lnTo>
                    <a:pt x="12312" y="8491"/>
                  </a:lnTo>
                  <a:lnTo>
                    <a:pt x="12054" y="8677"/>
                  </a:lnTo>
                  <a:lnTo>
                    <a:pt x="11752" y="8788"/>
                  </a:lnTo>
                  <a:lnTo>
                    <a:pt x="11449" y="8826"/>
                  </a:lnTo>
                  <a:lnTo>
                    <a:pt x="11281" y="8826"/>
                  </a:lnTo>
                  <a:lnTo>
                    <a:pt x="11124" y="8826"/>
                  </a:lnTo>
                  <a:lnTo>
                    <a:pt x="11001" y="8788"/>
                  </a:lnTo>
                  <a:lnTo>
                    <a:pt x="10844" y="8714"/>
                  </a:lnTo>
                  <a:lnTo>
                    <a:pt x="10721" y="8640"/>
                  </a:lnTo>
                  <a:lnTo>
                    <a:pt x="10609" y="8565"/>
                  </a:lnTo>
                  <a:lnTo>
                    <a:pt x="10486" y="8453"/>
                  </a:lnTo>
                  <a:lnTo>
                    <a:pt x="10374" y="8323"/>
                  </a:lnTo>
                  <a:lnTo>
                    <a:pt x="10183" y="8062"/>
                  </a:lnTo>
                  <a:lnTo>
                    <a:pt x="10038" y="7746"/>
                  </a:lnTo>
                  <a:lnTo>
                    <a:pt x="9903" y="7392"/>
                  </a:lnTo>
                  <a:lnTo>
                    <a:pt x="9791" y="7001"/>
                  </a:lnTo>
                  <a:lnTo>
                    <a:pt x="9735" y="6610"/>
                  </a:lnTo>
                  <a:lnTo>
                    <a:pt x="9690" y="6219"/>
                  </a:lnTo>
                  <a:lnTo>
                    <a:pt x="9668" y="5772"/>
                  </a:lnTo>
                  <a:lnTo>
                    <a:pt x="9690" y="5381"/>
                  </a:lnTo>
                  <a:lnTo>
                    <a:pt x="9758" y="4990"/>
                  </a:lnTo>
                  <a:lnTo>
                    <a:pt x="9836" y="4636"/>
                  </a:lnTo>
                  <a:lnTo>
                    <a:pt x="9948" y="4320"/>
                  </a:lnTo>
                  <a:lnTo>
                    <a:pt x="10071" y="4022"/>
                  </a:lnTo>
                  <a:lnTo>
                    <a:pt x="10206" y="3817"/>
                  </a:lnTo>
                  <a:lnTo>
                    <a:pt x="10318" y="3593"/>
                  </a:lnTo>
                  <a:lnTo>
                    <a:pt x="10396" y="3351"/>
                  </a:lnTo>
                  <a:lnTo>
                    <a:pt x="10463" y="3109"/>
                  </a:lnTo>
                  <a:lnTo>
                    <a:pt x="10508" y="2848"/>
                  </a:lnTo>
                  <a:lnTo>
                    <a:pt x="10531" y="2606"/>
                  </a:lnTo>
                  <a:lnTo>
                    <a:pt x="10508" y="2346"/>
                  </a:lnTo>
                  <a:lnTo>
                    <a:pt x="10463" y="2141"/>
                  </a:lnTo>
                  <a:lnTo>
                    <a:pt x="10396" y="1880"/>
                  </a:lnTo>
                  <a:lnTo>
                    <a:pt x="10295" y="1638"/>
                  </a:lnTo>
                  <a:lnTo>
                    <a:pt x="10161" y="1415"/>
                  </a:lnTo>
                  <a:lnTo>
                    <a:pt x="9970" y="1210"/>
                  </a:lnTo>
                  <a:lnTo>
                    <a:pt x="9758" y="986"/>
                  </a:lnTo>
                  <a:lnTo>
                    <a:pt x="9500" y="819"/>
                  </a:lnTo>
                  <a:lnTo>
                    <a:pt x="9197" y="670"/>
                  </a:lnTo>
                  <a:lnTo>
                    <a:pt x="8850" y="521"/>
                  </a:lnTo>
                  <a:lnTo>
                    <a:pt x="8480" y="446"/>
                  </a:lnTo>
                  <a:lnTo>
                    <a:pt x="8010" y="428"/>
                  </a:lnTo>
                  <a:lnTo>
                    <a:pt x="7427" y="428"/>
                  </a:lnTo>
                  <a:lnTo>
                    <a:pt x="6834" y="446"/>
                  </a:lnTo>
                  <a:lnTo>
                    <a:pt x="6206" y="521"/>
                  </a:lnTo>
                  <a:lnTo>
                    <a:pt x="5624" y="633"/>
                  </a:lnTo>
                  <a:lnTo>
                    <a:pt x="5131" y="744"/>
                  </a:lnTo>
                  <a:lnTo>
                    <a:pt x="4750" y="856"/>
                  </a:lnTo>
                  <a:lnTo>
                    <a:pt x="4873" y="1564"/>
                  </a:lnTo>
                  <a:lnTo>
                    <a:pt x="5052" y="2495"/>
                  </a:lnTo>
                  <a:lnTo>
                    <a:pt x="5198" y="3556"/>
                  </a:lnTo>
                  <a:lnTo>
                    <a:pt x="5321" y="4673"/>
                  </a:lnTo>
                  <a:lnTo>
                    <a:pt x="5366" y="5213"/>
                  </a:lnTo>
                  <a:lnTo>
                    <a:pt x="5411" y="5753"/>
                  </a:lnTo>
                  <a:lnTo>
                    <a:pt x="5433" y="6275"/>
                  </a:lnTo>
                  <a:lnTo>
                    <a:pt x="5433" y="6740"/>
                  </a:lnTo>
                  <a:lnTo>
                    <a:pt x="5388" y="7168"/>
                  </a:lnTo>
                  <a:lnTo>
                    <a:pt x="5343" y="7541"/>
                  </a:lnTo>
                  <a:lnTo>
                    <a:pt x="5310" y="7708"/>
                  </a:lnTo>
                  <a:lnTo>
                    <a:pt x="5265" y="7857"/>
                  </a:lnTo>
                  <a:lnTo>
                    <a:pt x="5220" y="7969"/>
                  </a:lnTo>
                  <a:lnTo>
                    <a:pt x="5153" y="8062"/>
                  </a:lnTo>
                  <a:lnTo>
                    <a:pt x="5030" y="8248"/>
                  </a:lnTo>
                  <a:lnTo>
                    <a:pt x="4873" y="8397"/>
                  </a:lnTo>
                  <a:lnTo>
                    <a:pt x="4750" y="8528"/>
                  </a:lnTo>
                  <a:lnTo>
                    <a:pt x="4593" y="8640"/>
                  </a:lnTo>
                  <a:lnTo>
                    <a:pt x="4447" y="8714"/>
                  </a:lnTo>
                  <a:lnTo>
                    <a:pt x="4290" y="8751"/>
                  </a:lnTo>
                  <a:lnTo>
                    <a:pt x="4122" y="8788"/>
                  </a:lnTo>
                  <a:lnTo>
                    <a:pt x="3977" y="8788"/>
                  </a:lnTo>
                  <a:lnTo>
                    <a:pt x="3820" y="8751"/>
                  </a:lnTo>
                  <a:lnTo>
                    <a:pt x="3697" y="8714"/>
                  </a:lnTo>
                  <a:lnTo>
                    <a:pt x="3540" y="8677"/>
                  </a:lnTo>
                  <a:lnTo>
                    <a:pt x="3417" y="8602"/>
                  </a:lnTo>
                  <a:lnTo>
                    <a:pt x="3282" y="8491"/>
                  </a:lnTo>
                  <a:lnTo>
                    <a:pt x="3159" y="8360"/>
                  </a:lnTo>
                  <a:lnTo>
                    <a:pt x="3047" y="8248"/>
                  </a:lnTo>
                  <a:lnTo>
                    <a:pt x="2957" y="8062"/>
                  </a:lnTo>
                  <a:lnTo>
                    <a:pt x="2812" y="7857"/>
                  </a:lnTo>
                  <a:lnTo>
                    <a:pt x="2643" y="7671"/>
                  </a:lnTo>
                  <a:lnTo>
                    <a:pt x="2442" y="7541"/>
                  </a:lnTo>
                  <a:lnTo>
                    <a:pt x="2207" y="7466"/>
                  </a:lnTo>
                  <a:lnTo>
                    <a:pt x="1994" y="7429"/>
                  </a:lnTo>
                  <a:lnTo>
                    <a:pt x="1736" y="7429"/>
                  </a:lnTo>
                  <a:lnTo>
                    <a:pt x="1501" y="7466"/>
                  </a:lnTo>
                  <a:lnTo>
                    <a:pt x="1265" y="7559"/>
                  </a:lnTo>
                  <a:lnTo>
                    <a:pt x="1030" y="7708"/>
                  </a:lnTo>
                  <a:lnTo>
                    <a:pt x="817" y="7932"/>
                  </a:lnTo>
                  <a:lnTo>
                    <a:pt x="593" y="8211"/>
                  </a:lnTo>
                  <a:lnTo>
                    <a:pt x="425" y="8528"/>
                  </a:lnTo>
                  <a:lnTo>
                    <a:pt x="358" y="8714"/>
                  </a:lnTo>
                  <a:lnTo>
                    <a:pt x="280" y="8919"/>
                  </a:lnTo>
                  <a:lnTo>
                    <a:pt x="235" y="9142"/>
                  </a:lnTo>
                  <a:lnTo>
                    <a:pt x="168" y="9347"/>
                  </a:lnTo>
                  <a:lnTo>
                    <a:pt x="123" y="9608"/>
                  </a:lnTo>
                  <a:lnTo>
                    <a:pt x="100" y="9887"/>
                  </a:lnTo>
                  <a:lnTo>
                    <a:pt x="78" y="10185"/>
                  </a:lnTo>
                  <a:lnTo>
                    <a:pt x="78" y="10464"/>
                  </a:lnTo>
                  <a:lnTo>
                    <a:pt x="78" y="10706"/>
                  </a:lnTo>
                  <a:lnTo>
                    <a:pt x="100" y="10967"/>
                  </a:lnTo>
                  <a:lnTo>
                    <a:pt x="123" y="11172"/>
                  </a:lnTo>
                  <a:lnTo>
                    <a:pt x="168" y="11395"/>
                  </a:lnTo>
                  <a:lnTo>
                    <a:pt x="212" y="11600"/>
                  </a:lnTo>
                  <a:lnTo>
                    <a:pt x="280" y="11786"/>
                  </a:lnTo>
                  <a:lnTo>
                    <a:pt x="336" y="11973"/>
                  </a:lnTo>
                  <a:lnTo>
                    <a:pt x="425" y="12140"/>
                  </a:lnTo>
                  <a:lnTo>
                    <a:pt x="582" y="12419"/>
                  </a:lnTo>
                  <a:lnTo>
                    <a:pt x="773" y="12680"/>
                  </a:lnTo>
                  <a:lnTo>
                    <a:pt x="985" y="12866"/>
                  </a:lnTo>
                  <a:lnTo>
                    <a:pt x="1198" y="12997"/>
                  </a:lnTo>
                  <a:lnTo>
                    <a:pt x="1434" y="13108"/>
                  </a:lnTo>
                  <a:lnTo>
                    <a:pt x="1646" y="13183"/>
                  </a:lnTo>
                  <a:lnTo>
                    <a:pt x="1893" y="13183"/>
                  </a:lnTo>
                  <a:lnTo>
                    <a:pt x="2106" y="13146"/>
                  </a:lnTo>
                  <a:lnTo>
                    <a:pt x="2296" y="13071"/>
                  </a:lnTo>
                  <a:lnTo>
                    <a:pt x="2464" y="12960"/>
                  </a:lnTo>
                  <a:lnTo>
                    <a:pt x="2621" y="12792"/>
                  </a:lnTo>
                  <a:lnTo>
                    <a:pt x="2722" y="12606"/>
                  </a:lnTo>
                  <a:lnTo>
                    <a:pt x="2834" y="12419"/>
                  </a:lnTo>
                  <a:lnTo>
                    <a:pt x="2957" y="12289"/>
                  </a:lnTo>
                  <a:lnTo>
                    <a:pt x="3114" y="12177"/>
                  </a:lnTo>
                  <a:lnTo>
                    <a:pt x="3260" y="12103"/>
                  </a:lnTo>
                  <a:lnTo>
                    <a:pt x="3439" y="12103"/>
                  </a:lnTo>
                  <a:lnTo>
                    <a:pt x="3607" y="12103"/>
                  </a:lnTo>
                  <a:lnTo>
                    <a:pt x="3753" y="12177"/>
                  </a:lnTo>
                  <a:lnTo>
                    <a:pt x="3932" y="12252"/>
                  </a:lnTo>
                  <a:lnTo>
                    <a:pt x="4100" y="12364"/>
                  </a:lnTo>
                  <a:lnTo>
                    <a:pt x="4257" y="12494"/>
                  </a:lnTo>
                  <a:lnTo>
                    <a:pt x="4380" y="12643"/>
                  </a:lnTo>
                  <a:lnTo>
                    <a:pt x="4514" y="12829"/>
                  </a:lnTo>
                  <a:lnTo>
                    <a:pt x="4593" y="13034"/>
                  </a:lnTo>
                  <a:lnTo>
                    <a:pt x="4682" y="13257"/>
                  </a:lnTo>
                  <a:lnTo>
                    <a:pt x="4727" y="13462"/>
                  </a:lnTo>
                  <a:lnTo>
                    <a:pt x="4750" y="13686"/>
                  </a:lnTo>
                  <a:lnTo>
                    <a:pt x="4727" y="14282"/>
                  </a:lnTo>
                  <a:lnTo>
                    <a:pt x="4682" y="15045"/>
                  </a:lnTo>
                  <a:lnTo>
                    <a:pt x="4638" y="15976"/>
                  </a:lnTo>
                  <a:lnTo>
                    <a:pt x="4615" y="16926"/>
                  </a:lnTo>
                  <a:lnTo>
                    <a:pt x="4593" y="17968"/>
                  </a:lnTo>
                  <a:lnTo>
                    <a:pt x="4593" y="19011"/>
                  </a:lnTo>
                  <a:lnTo>
                    <a:pt x="4615" y="19514"/>
                  </a:lnTo>
                  <a:lnTo>
                    <a:pt x="4638" y="19980"/>
                  </a:lnTo>
                  <a:lnTo>
                    <a:pt x="4682" y="20426"/>
                  </a:lnTo>
                  <a:lnTo>
                    <a:pt x="4750" y="20836"/>
                  </a:lnTo>
                  <a:lnTo>
                    <a:pt x="4873" y="20929"/>
                  </a:lnTo>
                  <a:lnTo>
                    <a:pt x="5063" y="21004"/>
                  </a:lnTo>
                  <a:lnTo>
                    <a:pt x="5287" y="21078"/>
                  </a:lnTo>
                  <a:lnTo>
                    <a:pt x="5500" y="21115"/>
                  </a:lnTo>
                  <a:lnTo>
                    <a:pt x="6060" y="21115"/>
                  </a:lnTo>
                  <a:lnTo>
                    <a:pt x="6654" y="21078"/>
                  </a:lnTo>
                  <a:lnTo>
                    <a:pt x="7326" y="21004"/>
                  </a:lnTo>
                  <a:lnTo>
                    <a:pt x="8010" y="20929"/>
                  </a:lnTo>
                  <a:lnTo>
                    <a:pt x="8704" y="20855"/>
                  </a:lnTo>
                  <a:lnTo>
                    <a:pt x="9365" y="20836"/>
                  </a:lnTo>
                  <a:close/>
                </a:path>
              </a:pathLst>
            </a:custGeom>
            <a:solidFill>
              <a:schemeClr val="bg2"/>
            </a:solidFill>
            <a:ln w="9525">
              <a:miter lim="800000"/>
              <a:headEnd/>
              <a:tailEnd/>
            </a:ln>
            <a:scene3d>
              <a:camera prst="legacyPerspectiveFront">
                <a:rot lat="0" lon="300000" rev="0"/>
              </a:camera>
              <a:lightRig rig="legacyFlat4" dir="b"/>
            </a:scene3d>
            <a:sp3d extrusionH="227000" prstMaterial="legacyMatte">
              <a:bevelT w="13500" h="13500" prst="angle"/>
              <a:bevelB w="13500" h="13500" prst="angle"/>
              <a:extrusionClr>
                <a:schemeClr val="bg2"/>
              </a:extrusionClr>
            </a:sp3d>
          </p:spPr>
          <p:txBody>
            <a:bodyPr anchor="ctr" anchorCtr="1">
              <a:flatTx/>
            </a:bodyPr>
            <a:lstStyle/>
            <a:p>
              <a:pPr eaLnBrk="0" hangingPunct="0"/>
              <a:r>
                <a:rPr lang="en-US" sz="2800"/>
                <a:t>CD</a:t>
              </a:r>
            </a:p>
          </p:txBody>
        </p:sp>
        <p:sp>
          <p:nvSpPr>
            <p:cNvPr id="31756" name="Puzzle3"/>
            <p:cNvSpPr>
              <a:spLocks noChangeAspect="1" noEditPoints="1" noChangeArrowheads="1"/>
            </p:cNvSpPr>
            <p:nvPr/>
          </p:nvSpPr>
          <p:spPr bwMode="blackWhite">
            <a:xfrm>
              <a:off x="3962" y="1008"/>
              <a:ext cx="1129" cy="1372"/>
            </a:xfrm>
            <a:custGeom>
              <a:avLst/>
              <a:gdLst>
                <a:gd name="T0" fmla="*/ 1052 w 21600"/>
                <a:gd name="T1" fmla="*/ 7573 h 21600"/>
                <a:gd name="T2" fmla="*/ 19859 w 21600"/>
                <a:gd name="T3" fmla="*/ 11304 h 21600"/>
              </a:gdLst>
              <a:ahLst/>
              <a:cxnLst/>
              <a:rect l="T0" t="T1" r="T2" b="T3"/>
              <a:pathLst>
                <a:path w="21600" h="21600">
                  <a:moveTo>
                    <a:pt x="6580" y="20830"/>
                  </a:moveTo>
                  <a:lnTo>
                    <a:pt x="7062" y="20960"/>
                  </a:lnTo>
                  <a:lnTo>
                    <a:pt x="7474" y="21026"/>
                  </a:lnTo>
                  <a:lnTo>
                    <a:pt x="7885" y="21052"/>
                  </a:lnTo>
                  <a:lnTo>
                    <a:pt x="8207" y="21052"/>
                  </a:lnTo>
                  <a:lnTo>
                    <a:pt x="8511" y="21000"/>
                  </a:lnTo>
                  <a:lnTo>
                    <a:pt x="8779" y="20934"/>
                  </a:lnTo>
                  <a:lnTo>
                    <a:pt x="8994" y="20830"/>
                  </a:lnTo>
                  <a:lnTo>
                    <a:pt x="9119" y="20700"/>
                  </a:lnTo>
                  <a:lnTo>
                    <a:pt x="9262" y="20556"/>
                  </a:lnTo>
                  <a:lnTo>
                    <a:pt x="9333" y="20400"/>
                  </a:lnTo>
                  <a:lnTo>
                    <a:pt x="9369" y="20230"/>
                  </a:lnTo>
                  <a:lnTo>
                    <a:pt x="9369" y="20034"/>
                  </a:lnTo>
                  <a:lnTo>
                    <a:pt x="9298" y="19852"/>
                  </a:lnTo>
                  <a:lnTo>
                    <a:pt x="9190" y="19682"/>
                  </a:lnTo>
                  <a:lnTo>
                    <a:pt x="9065" y="19500"/>
                  </a:lnTo>
                  <a:lnTo>
                    <a:pt x="8886" y="19330"/>
                  </a:lnTo>
                  <a:lnTo>
                    <a:pt x="8618" y="19108"/>
                  </a:lnTo>
                  <a:lnTo>
                    <a:pt x="8403" y="18847"/>
                  </a:lnTo>
                  <a:lnTo>
                    <a:pt x="8243" y="18573"/>
                  </a:lnTo>
                  <a:lnTo>
                    <a:pt x="8100" y="18300"/>
                  </a:lnTo>
                  <a:lnTo>
                    <a:pt x="7992" y="18000"/>
                  </a:lnTo>
                  <a:lnTo>
                    <a:pt x="7956" y="17700"/>
                  </a:lnTo>
                  <a:lnTo>
                    <a:pt x="7956" y="17426"/>
                  </a:lnTo>
                  <a:lnTo>
                    <a:pt x="7992" y="17126"/>
                  </a:lnTo>
                  <a:lnTo>
                    <a:pt x="8100" y="16878"/>
                  </a:lnTo>
                  <a:lnTo>
                    <a:pt x="8243" y="16630"/>
                  </a:lnTo>
                  <a:lnTo>
                    <a:pt x="8332" y="16500"/>
                  </a:lnTo>
                  <a:lnTo>
                    <a:pt x="8439" y="16369"/>
                  </a:lnTo>
                  <a:lnTo>
                    <a:pt x="8582" y="16278"/>
                  </a:lnTo>
                  <a:lnTo>
                    <a:pt x="8707" y="16173"/>
                  </a:lnTo>
                  <a:lnTo>
                    <a:pt x="8850" y="16095"/>
                  </a:lnTo>
                  <a:lnTo>
                    <a:pt x="9029" y="16017"/>
                  </a:lnTo>
                  <a:lnTo>
                    <a:pt x="9226" y="15952"/>
                  </a:lnTo>
                  <a:lnTo>
                    <a:pt x="9405" y="15873"/>
                  </a:lnTo>
                  <a:lnTo>
                    <a:pt x="9637" y="15847"/>
                  </a:lnTo>
                  <a:lnTo>
                    <a:pt x="9852" y="15795"/>
                  </a:lnTo>
                  <a:lnTo>
                    <a:pt x="10120" y="15769"/>
                  </a:lnTo>
                  <a:lnTo>
                    <a:pt x="10370" y="15769"/>
                  </a:lnTo>
                  <a:lnTo>
                    <a:pt x="10710" y="15769"/>
                  </a:lnTo>
                  <a:lnTo>
                    <a:pt x="10978" y="15769"/>
                  </a:lnTo>
                  <a:lnTo>
                    <a:pt x="11264" y="15795"/>
                  </a:lnTo>
                  <a:lnTo>
                    <a:pt x="11533" y="15847"/>
                  </a:lnTo>
                  <a:lnTo>
                    <a:pt x="11765" y="15900"/>
                  </a:lnTo>
                  <a:lnTo>
                    <a:pt x="12015" y="15952"/>
                  </a:lnTo>
                  <a:lnTo>
                    <a:pt x="12212" y="16017"/>
                  </a:lnTo>
                  <a:lnTo>
                    <a:pt x="12427" y="16095"/>
                  </a:lnTo>
                  <a:lnTo>
                    <a:pt x="12605" y="16173"/>
                  </a:lnTo>
                  <a:lnTo>
                    <a:pt x="12766" y="16278"/>
                  </a:lnTo>
                  <a:lnTo>
                    <a:pt x="12909" y="16369"/>
                  </a:lnTo>
                  <a:lnTo>
                    <a:pt x="13035" y="16473"/>
                  </a:lnTo>
                  <a:lnTo>
                    <a:pt x="13249" y="16695"/>
                  </a:lnTo>
                  <a:lnTo>
                    <a:pt x="13428" y="16943"/>
                  </a:lnTo>
                  <a:lnTo>
                    <a:pt x="13517" y="17204"/>
                  </a:lnTo>
                  <a:lnTo>
                    <a:pt x="13589" y="17478"/>
                  </a:lnTo>
                  <a:lnTo>
                    <a:pt x="13589" y="17752"/>
                  </a:lnTo>
                  <a:lnTo>
                    <a:pt x="13517" y="18026"/>
                  </a:lnTo>
                  <a:lnTo>
                    <a:pt x="13428" y="18273"/>
                  </a:lnTo>
                  <a:lnTo>
                    <a:pt x="13285" y="18521"/>
                  </a:lnTo>
                  <a:lnTo>
                    <a:pt x="13106" y="18756"/>
                  </a:lnTo>
                  <a:lnTo>
                    <a:pt x="12874" y="18978"/>
                  </a:lnTo>
                  <a:lnTo>
                    <a:pt x="12427" y="19356"/>
                  </a:lnTo>
                  <a:lnTo>
                    <a:pt x="12123" y="19682"/>
                  </a:lnTo>
                  <a:lnTo>
                    <a:pt x="12015" y="19800"/>
                  </a:lnTo>
                  <a:lnTo>
                    <a:pt x="11908" y="19956"/>
                  </a:lnTo>
                  <a:lnTo>
                    <a:pt x="11872" y="20073"/>
                  </a:lnTo>
                  <a:lnTo>
                    <a:pt x="11872" y="20204"/>
                  </a:lnTo>
                  <a:lnTo>
                    <a:pt x="11872" y="20334"/>
                  </a:lnTo>
                  <a:lnTo>
                    <a:pt x="11944" y="20426"/>
                  </a:lnTo>
                  <a:lnTo>
                    <a:pt x="12051" y="20530"/>
                  </a:lnTo>
                  <a:lnTo>
                    <a:pt x="12176" y="20634"/>
                  </a:lnTo>
                  <a:lnTo>
                    <a:pt x="12319" y="20726"/>
                  </a:lnTo>
                  <a:lnTo>
                    <a:pt x="12534" y="20830"/>
                  </a:lnTo>
                  <a:lnTo>
                    <a:pt x="12766" y="20934"/>
                  </a:lnTo>
                  <a:lnTo>
                    <a:pt x="13070" y="21026"/>
                  </a:lnTo>
                  <a:lnTo>
                    <a:pt x="13428" y="21130"/>
                  </a:lnTo>
                  <a:lnTo>
                    <a:pt x="13875" y="21234"/>
                  </a:lnTo>
                  <a:lnTo>
                    <a:pt x="14322" y="21326"/>
                  </a:lnTo>
                  <a:lnTo>
                    <a:pt x="14787" y="21404"/>
                  </a:lnTo>
                  <a:lnTo>
                    <a:pt x="15305" y="21482"/>
                  </a:lnTo>
                  <a:lnTo>
                    <a:pt x="15824" y="21534"/>
                  </a:lnTo>
                  <a:lnTo>
                    <a:pt x="16378" y="21586"/>
                  </a:lnTo>
                  <a:lnTo>
                    <a:pt x="16897" y="21613"/>
                  </a:lnTo>
                  <a:lnTo>
                    <a:pt x="17433" y="21613"/>
                  </a:lnTo>
                  <a:lnTo>
                    <a:pt x="17988" y="21613"/>
                  </a:lnTo>
                  <a:lnTo>
                    <a:pt x="18506" y="21586"/>
                  </a:lnTo>
                  <a:lnTo>
                    <a:pt x="18989" y="21508"/>
                  </a:lnTo>
                  <a:lnTo>
                    <a:pt x="19436" y="21430"/>
                  </a:lnTo>
                  <a:lnTo>
                    <a:pt x="19883" y="21326"/>
                  </a:lnTo>
                  <a:lnTo>
                    <a:pt x="20258" y="21208"/>
                  </a:lnTo>
                  <a:lnTo>
                    <a:pt x="20598" y="21026"/>
                  </a:lnTo>
                  <a:lnTo>
                    <a:pt x="20527" y="20726"/>
                  </a:lnTo>
                  <a:lnTo>
                    <a:pt x="20455" y="20426"/>
                  </a:lnTo>
                  <a:lnTo>
                    <a:pt x="20401" y="20100"/>
                  </a:lnTo>
                  <a:lnTo>
                    <a:pt x="20401" y="19747"/>
                  </a:lnTo>
                  <a:lnTo>
                    <a:pt x="20366" y="19030"/>
                  </a:lnTo>
                  <a:lnTo>
                    <a:pt x="20401" y="18300"/>
                  </a:lnTo>
                  <a:lnTo>
                    <a:pt x="20455" y="17595"/>
                  </a:lnTo>
                  <a:lnTo>
                    <a:pt x="20527" y="16969"/>
                  </a:lnTo>
                  <a:lnTo>
                    <a:pt x="20598" y="16447"/>
                  </a:lnTo>
                  <a:lnTo>
                    <a:pt x="20598" y="16017"/>
                  </a:lnTo>
                  <a:lnTo>
                    <a:pt x="20598" y="15873"/>
                  </a:lnTo>
                  <a:lnTo>
                    <a:pt x="20491" y="15717"/>
                  </a:lnTo>
                  <a:lnTo>
                    <a:pt x="20401" y="15573"/>
                  </a:lnTo>
                  <a:lnTo>
                    <a:pt x="20223" y="15417"/>
                  </a:lnTo>
                  <a:lnTo>
                    <a:pt x="20044" y="15300"/>
                  </a:lnTo>
                  <a:lnTo>
                    <a:pt x="19811" y="15195"/>
                  </a:lnTo>
                  <a:lnTo>
                    <a:pt x="19561" y="15091"/>
                  </a:lnTo>
                  <a:lnTo>
                    <a:pt x="19329" y="15026"/>
                  </a:lnTo>
                  <a:lnTo>
                    <a:pt x="19060" y="14973"/>
                  </a:lnTo>
                  <a:lnTo>
                    <a:pt x="18774" y="14921"/>
                  </a:lnTo>
                  <a:lnTo>
                    <a:pt x="18542" y="14921"/>
                  </a:lnTo>
                  <a:lnTo>
                    <a:pt x="18256" y="14921"/>
                  </a:lnTo>
                  <a:lnTo>
                    <a:pt x="18023" y="14973"/>
                  </a:lnTo>
                  <a:lnTo>
                    <a:pt x="17791" y="15052"/>
                  </a:lnTo>
                  <a:lnTo>
                    <a:pt x="17576" y="15143"/>
                  </a:lnTo>
                  <a:lnTo>
                    <a:pt x="17398" y="15273"/>
                  </a:lnTo>
                  <a:lnTo>
                    <a:pt x="17201" y="15391"/>
                  </a:lnTo>
                  <a:lnTo>
                    <a:pt x="16950" y="15521"/>
                  </a:lnTo>
                  <a:lnTo>
                    <a:pt x="16682" y="15600"/>
                  </a:lnTo>
                  <a:lnTo>
                    <a:pt x="16378" y="15652"/>
                  </a:lnTo>
                  <a:lnTo>
                    <a:pt x="16039" y="15678"/>
                  </a:lnTo>
                  <a:lnTo>
                    <a:pt x="15681" y="15652"/>
                  </a:lnTo>
                  <a:lnTo>
                    <a:pt x="15305" y="15626"/>
                  </a:lnTo>
                  <a:lnTo>
                    <a:pt x="14966" y="15547"/>
                  </a:lnTo>
                  <a:lnTo>
                    <a:pt x="14626" y="15443"/>
                  </a:lnTo>
                  <a:lnTo>
                    <a:pt x="14286" y="15300"/>
                  </a:lnTo>
                  <a:lnTo>
                    <a:pt x="13964" y="15143"/>
                  </a:lnTo>
                  <a:lnTo>
                    <a:pt x="13696" y="14947"/>
                  </a:lnTo>
                  <a:lnTo>
                    <a:pt x="13589" y="14817"/>
                  </a:lnTo>
                  <a:lnTo>
                    <a:pt x="13482" y="14700"/>
                  </a:lnTo>
                  <a:lnTo>
                    <a:pt x="13392" y="14569"/>
                  </a:lnTo>
                  <a:lnTo>
                    <a:pt x="13321" y="14426"/>
                  </a:lnTo>
                  <a:lnTo>
                    <a:pt x="13249" y="14269"/>
                  </a:lnTo>
                  <a:lnTo>
                    <a:pt x="13213" y="14126"/>
                  </a:lnTo>
                  <a:lnTo>
                    <a:pt x="13178" y="13943"/>
                  </a:lnTo>
                  <a:lnTo>
                    <a:pt x="13178" y="13773"/>
                  </a:lnTo>
                  <a:lnTo>
                    <a:pt x="13178" y="13565"/>
                  </a:lnTo>
                  <a:lnTo>
                    <a:pt x="13213" y="13369"/>
                  </a:lnTo>
                  <a:lnTo>
                    <a:pt x="13249" y="13173"/>
                  </a:lnTo>
                  <a:lnTo>
                    <a:pt x="13321" y="12991"/>
                  </a:lnTo>
                  <a:lnTo>
                    <a:pt x="13392" y="12847"/>
                  </a:lnTo>
                  <a:lnTo>
                    <a:pt x="13482" y="12691"/>
                  </a:lnTo>
                  <a:lnTo>
                    <a:pt x="13589" y="12547"/>
                  </a:lnTo>
                  <a:lnTo>
                    <a:pt x="13732" y="12417"/>
                  </a:lnTo>
                  <a:lnTo>
                    <a:pt x="14000" y="12195"/>
                  </a:lnTo>
                  <a:lnTo>
                    <a:pt x="14340" y="11986"/>
                  </a:lnTo>
                  <a:lnTo>
                    <a:pt x="14698" y="11843"/>
                  </a:lnTo>
                  <a:lnTo>
                    <a:pt x="15073" y="11739"/>
                  </a:lnTo>
                  <a:lnTo>
                    <a:pt x="15449" y="11660"/>
                  </a:lnTo>
                  <a:lnTo>
                    <a:pt x="15824" y="11621"/>
                  </a:lnTo>
                  <a:lnTo>
                    <a:pt x="16200" y="11621"/>
                  </a:lnTo>
                  <a:lnTo>
                    <a:pt x="16575" y="11660"/>
                  </a:lnTo>
                  <a:lnTo>
                    <a:pt x="16933" y="11713"/>
                  </a:lnTo>
                  <a:lnTo>
                    <a:pt x="17272" y="11817"/>
                  </a:lnTo>
                  <a:lnTo>
                    <a:pt x="17541" y="11947"/>
                  </a:lnTo>
                  <a:lnTo>
                    <a:pt x="17791" y="12091"/>
                  </a:lnTo>
                  <a:lnTo>
                    <a:pt x="17916" y="12195"/>
                  </a:lnTo>
                  <a:lnTo>
                    <a:pt x="18095" y="12286"/>
                  </a:lnTo>
                  <a:lnTo>
                    <a:pt x="18292" y="12391"/>
                  </a:lnTo>
                  <a:lnTo>
                    <a:pt x="18470" y="12443"/>
                  </a:lnTo>
                  <a:lnTo>
                    <a:pt x="18703" y="12521"/>
                  </a:lnTo>
                  <a:lnTo>
                    <a:pt x="18917" y="12547"/>
                  </a:lnTo>
                  <a:lnTo>
                    <a:pt x="19150" y="12573"/>
                  </a:lnTo>
                  <a:lnTo>
                    <a:pt x="19400" y="12586"/>
                  </a:lnTo>
                  <a:lnTo>
                    <a:pt x="19633" y="12586"/>
                  </a:lnTo>
                  <a:lnTo>
                    <a:pt x="19883" y="12573"/>
                  </a:lnTo>
                  <a:lnTo>
                    <a:pt x="20115" y="12521"/>
                  </a:lnTo>
                  <a:lnTo>
                    <a:pt x="20366" y="12469"/>
                  </a:lnTo>
                  <a:lnTo>
                    <a:pt x="20598" y="12417"/>
                  </a:lnTo>
                  <a:lnTo>
                    <a:pt x="20849" y="12313"/>
                  </a:lnTo>
                  <a:lnTo>
                    <a:pt x="21045" y="12221"/>
                  </a:lnTo>
                  <a:lnTo>
                    <a:pt x="21296" y="12091"/>
                  </a:lnTo>
                  <a:lnTo>
                    <a:pt x="21349" y="12013"/>
                  </a:lnTo>
                  <a:lnTo>
                    <a:pt x="21456" y="11947"/>
                  </a:lnTo>
                  <a:lnTo>
                    <a:pt x="21528" y="11843"/>
                  </a:lnTo>
                  <a:lnTo>
                    <a:pt x="21564" y="11713"/>
                  </a:lnTo>
                  <a:lnTo>
                    <a:pt x="21671" y="11465"/>
                  </a:lnTo>
                  <a:lnTo>
                    <a:pt x="21707" y="11165"/>
                  </a:lnTo>
                  <a:lnTo>
                    <a:pt x="21707" y="10813"/>
                  </a:lnTo>
                  <a:lnTo>
                    <a:pt x="21707" y="10460"/>
                  </a:lnTo>
                  <a:lnTo>
                    <a:pt x="21635" y="10082"/>
                  </a:lnTo>
                  <a:lnTo>
                    <a:pt x="21564" y="9717"/>
                  </a:lnTo>
                  <a:lnTo>
                    <a:pt x="21349" y="8908"/>
                  </a:lnTo>
                  <a:lnTo>
                    <a:pt x="21117" y="8191"/>
                  </a:lnTo>
                  <a:lnTo>
                    <a:pt x="20849" y="7539"/>
                  </a:lnTo>
                  <a:lnTo>
                    <a:pt x="20598" y="7030"/>
                  </a:lnTo>
                  <a:lnTo>
                    <a:pt x="20044" y="7108"/>
                  </a:lnTo>
                  <a:lnTo>
                    <a:pt x="19472" y="7160"/>
                  </a:lnTo>
                  <a:lnTo>
                    <a:pt x="18882" y="7213"/>
                  </a:lnTo>
                  <a:lnTo>
                    <a:pt x="18256" y="7213"/>
                  </a:lnTo>
                  <a:lnTo>
                    <a:pt x="17684" y="7213"/>
                  </a:lnTo>
                  <a:lnTo>
                    <a:pt x="17094" y="7186"/>
                  </a:lnTo>
                  <a:lnTo>
                    <a:pt x="16503" y="7160"/>
                  </a:lnTo>
                  <a:lnTo>
                    <a:pt x="16003" y="7108"/>
                  </a:lnTo>
                  <a:lnTo>
                    <a:pt x="15001" y="7004"/>
                  </a:lnTo>
                  <a:lnTo>
                    <a:pt x="14215" y="6913"/>
                  </a:lnTo>
                  <a:lnTo>
                    <a:pt x="13696" y="6834"/>
                  </a:lnTo>
                  <a:lnTo>
                    <a:pt x="13517" y="6808"/>
                  </a:lnTo>
                  <a:lnTo>
                    <a:pt x="13070" y="6652"/>
                  </a:lnTo>
                  <a:lnTo>
                    <a:pt x="12695" y="6482"/>
                  </a:lnTo>
                  <a:lnTo>
                    <a:pt x="12355" y="6313"/>
                  </a:lnTo>
                  <a:lnTo>
                    <a:pt x="12123" y="6104"/>
                  </a:lnTo>
                  <a:lnTo>
                    <a:pt x="11908" y="5882"/>
                  </a:lnTo>
                  <a:lnTo>
                    <a:pt x="11765" y="5660"/>
                  </a:lnTo>
                  <a:lnTo>
                    <a:pt x="11676" y="5426"/>
                  </a:lnTo>
                  <a:lnTo>
                    <a:pt x="11604" y="5204"/>
                  </a:lnTo>
                  <a:lnTo>
                    <a:pt x="11604" y="4956"/>
                  </a:lnTo>
                  <a:lnTo>
                    <a:pt x="11640" y="4734"/>
                  </a:lnTo>
                  <a:lnTo>
                    <a:pt x="11711" y="4500"/>
                  </a:lnTo>
                  <a:lnTo>
                    <a:pt x="11801" y="4304"/>
                  </a:lnTo>
                  <a:lnTo>
                    <a:pt x="11908" y="4108"/>
                  </a:lnTo>
                  <a:lnTo>
                    <a:pt x="12087" y="3926"/>
                  </a:lnTo>
                  <a:lnTo>
                    <a:pt x="12284" y="3756"/>
                  </a:lnTo>
                  <a:lnTo>
                    <a:pt x="12498" y="3626"/>
                  </a:lnTo>
                  <a:lnTo>
                    <a:pt x="12695" y="3482"/>
                  </a:lnTo>
                  <a:lnTo>
                    <a:pt x="12874" y="3273"/>
                  </a:lnTo>
                  <a:lnTo>
                    <a:pt x="13035" y="3052"/>
                  </a:lnTo>
                  <a:lnTo>
                    <a:pt x="13178" y="2778"/>
                  </a:lnTo>
                  <a:lnTo>
                    <a:pt x="13285" y="2504"/>
                  </a:lnTo>
                  <a:lnTo>
                    <a:pt x="13321" y="2204"/>
                  </a:lnTo>
                  <a:lnTo>
                    <a:pt x="13356" y="1904"/>
                  </a:lnTo>
                  <a:lnTo>
                    <a:pt x="13285" y="1604"/>
                  </a:lnTo>
                  <a:lnTo>
                    <a:pt x="13178" y="1304"/>
                  </a:lnTo>
                  <a:lnTo>
                    <a:pt x="13035" y="1017"/>
                  </a:lnTo>
                  <a:lnTo>
                    <a:pt x="12945" y="900"/>
                  </a:lnTo>
                  <a:lnTo>
                    <a:pt x="12802" y="769"/>
                  </a:lnTo>
                  <a:lnTo>
                    <a:pt x="12659" y="652"/>
                  </a:lnTo>
                  <a:lnTo>
                    <a:pt x="12498" y="547"/>
                  </a:lnTo>
                  <a:lnTo>
                    <a:pt x="12319" y="443"/>
                  </a:lnTo>
                  <a:lnTo>
                    <a:pt x="12123" y="352"/>
                  </a:lnTo>
                  <a:lnTo>
                    <a:pt x="11872" y="273"/>
                  </a:lnTo>
                  <a:lnTo>
                    <a:pt x="11640" y="221"/>
                  </a:lnTo>
                  <a:lnTo>
                    <a:pt x="11354" y="143"/>
                  </a:lnTo>
                  <a:lnTo>
                    <a:pt x="11086" y="117"/>
                  </a:lnTo>
                  <a:lnTo>
                    <a:pt x="10782" y="91"/>
                  </a:lnTo>
                  <a:lnTo>
                    <a:pt x="10424" y="91"/>
                  </a:lnTo>
                  <a:lnTo>
                    <a:pt x="10120" y="91"/>
                  </a:lnTo>
                  <a:lnTo>
                    <a:pt x="9816" y="117"/>
                  </a:lnTo>
                  <a:lnTo>
                    <a:pt x="9548" y="143"/>
                  </a:lnTo>
                  <a:lnTo>
                    <a:pt x="9298" y="195"/>
                  </a:lnTo>
                  <a:lnTo>
                    <a:pt x="9065" y="247"/>
                  </a:lnTo>
                  <a:lnTo>
                    <a:pt x="8815" y="300"/>
                  </a:lnTo>
                  <a:lnTo>
                    <a:pt x="8618" y="378"/>
                  </a:lnTo>
                  <a:lnTo>
                    <a:pt x="8403" y="469"/>
                  </a:lnTo>
                  <a:lnTo>
                    <a:pt x="8243" y="547"/>
                  </a:lnTo>
                  <a:lnTo>
                    <a:pt x="8064" y="652"/>
                  </a:lnTo>
                  <a:lnTo>
                    <a:pt x="7921" y="743"/>
                  </a:lnTo>
                  <a:lnTo>
                    <a:pt x="7796" y="873"/>
                  </a:lnTo>
                  <a:lnTo>
                    <a:pt x="7581" y="1095"/>
                  </a:lnTo>
                  <a:lnTo>
                    <a:pt x="7402" y="1369"/>
                  </a:lnTo>
                  <a:lnTo>
                    <a:pt x="7313" y="1630"/>
                  </a:lnTo>
                  <a:lnTo>
                    <a:pt x="7277" y="1930"/>
                  </a:lnTo>
                  <a:lnTo>
                    <a:pt x="7277" y="2204"/>
                  </a:lnTo>
                  <a:lnTo>
                    <a:pt x="7313" y="2478"/>
                  </a:lnTo>
                  <a:lnTo>
                    <a:pt x="7402" y="2752"/>
                  </a:lnTo>
                  <a:lnTo>
                    <a:pt x="7581" y="3000"/>
                  </a:lnTo>
                  <a:lnTo>
                    <a:pt x="7796" y="3221"/>
                  </a:lnTo>
                  <a:lnTo>
                    <a:pt x="8028" y="3456"/>
                  </a:lnTo>
                  <a:lnTo>
                    <a:pt x="8260" y="3652"/>
                  </a:lnTo>
                  <a:lnTo>
                    <a:pt x="8475" y="3873"/>
                  </a:lnTo>
                  <a:lnTo>
                    <a:pt x="8654" y="4108"/>
                  </a:lnTo>
                  <a:lnTo>
                    <a:pt x="8743" y="4330"/>
                  </a:lnTo>
                  <a:lnTo>
                    <a:pt x="8815" y="4578"/>
                  </a:lnTo>
                  <a:lnTo>
                    <a:pt x="8815" y="4826"/>
                  </a:lnTo>
                  <a:lnTo>
                    <a:pt x="8779" y="5073"/>
                  </a:lnTo>
                  <a:lnTo>
                    <a:pt x="8690" y="5308"/>
                  </a:lnTo>
                  <a:lnTo>
                    <a:pt x="8547" y="5556"/>
                  </a:lnTo>
                  <a:lnTo>
                    <a:pt x="8332" y="5778"/>
                  </a:lnTo>
                  <a:lnTo>
                    <a:pt x="8100" y="5986"/>
                  </a:lnTo>
                  <a:lnTo>
                    <a:pt x="7796" y="6208"/>
                  </a:lnTo>
                  <a:lnTo>
                    <a:pt x="7438" y="6378"/>
                  </a:lnTo>
                  <a:lnTo>
                    <a:pt x="7027" y="6534"/>
                  </a:lnTo>
                  <a:lnTo>
                    <a:pt x="6544" y="6678"/>
                  </a:lnTo>
                  <a:lnTo>
                    <a:pt x="6043" y="6808"/>
                  </a:lnTo>
                  <a:lnTo>
                    <a:pt x="5632" y="6808"/>
                  </a:lnTo>
                  <a:lnTo>
                    <a:pt x="5078" y="6808"/>
                  </a:lnTo>
                  <a:lnTo>
                    <a:pt x="4488" y="6808"/>
                  </a:lnTo>
                  <a:lnTo>
                    <a:pt x="3808" y="6808"/>
                  </a:lnTo>
                  <a:lnTo>
                    <a:pt x="3075" y="6808"/>
                  </a:lnTo>
                  <a:lnTo>
                    <a:pt x="2288" y="6808"/>
                  </a:lnTo>
                  <a:lnTo>
                    <a:pt x="1466" y="6808"/>
                  </a:lnTo>
                  <a:lnTo>
                    <a:pt x="607" y="6808"/>
                  </a:lnTo>
                  <a:lnTo>
                    <a:pt x="500" y="7239"/>
                  </a:lnTo>
                  <a:lnTo>
                    <a:pt x="375" y="7839"/>
                  </a:lnTo>
                  <a:lnTo>
                    <a:pt x="268" y="8491"/>
                  </a:lnTo>
                  <a:lnTo>
                    <a:pt x="160" y="9182"/>
                  </a:lnTo>
                  <a:lnTo>
                    <a:pt x="53" y="9860"/>
                  </a:lnTo>
                  <a:lnTo>
                    <a:pt x="17" y="10486"/>
                  </a:lnTo>
                  <a:lnTo>
                    <a:pt x="17" y="10969"/>
                  </a:lnTo>
                  <a:lnTo>
                    <a:pt x="17" y="11295"/>
                  </a:lnTo>
                  <a:lnTo>
                    <a:pt x="125" y="11465"/>
                  </a:lnTo>
                  <a:lnTo>
                    <a:pt x="232" y="11634"/>
                  </a:lnTo>
                  <a:lnTo>
                    <a:pt x="411" y="11765"/>
                  </a:lnTo>
                  <a:lnTo>
                    <a:pt x="607" y="11895"/>
                  </a:lnTo>
                  <a:lnTo>
                    <a:pt x="858" y="12013"/>
                  </a:lnTo>
                  <a:lnTo>
                    <a:pt x="1126" y="12091"/>
                  </a:lnTo>
                  <a:lnTo>
                    <a:pt x="1430" y="12169"/>
                  </a:lnTo>
                  <a:lnTo>
                    <a:pt x="1716" y="12221"/>
                  </a:lnTo>
                  <a:lnTo>
                    <a:pt x="2056" y="12247"/>
                  </a:lnTo>
                  <a:lnTo>
                    <a:pt x="2360" y="12260"/>
                  </a:lnTo>
                  <a:lnTo>
                    <a:pt x="2664" y="12247"/>
                  </a:lnTo>
                  <a:lnTo>
                    <a:pt x="2986" y="12221"/>
                  </a:lnTo>
                  <a:lnTo>
                    <a:pt x="3290" y="12169"/>
                  </a:lnTo>
                  <a:lnTo>
                    <a:pt x="3558" y="12065"/>
                  </a:lnTo>
                  <a:lnTo>
                    <a:pt x="3808" y="11960"/>
                  </a:lnTo>
                  <a:lnTo>
                    <a:pt x="4041" y="11843"/>
                  </a:lnTo>
                  <a:lnTo>
                    <a:pt x="4255" y="11686"/>
                  </a:lnTo>
                  <a:lnTo>
                    <a:pt x="4523" y="11595"/>
                  </a:lnTo>
                  <a:lnTo>
                    <a:pt x="4792" y="11517"/>
                  </a:lnTo>
                  <a:lnTo>
                    <a:pt x="5113" y="11491"/>
                  </a:lnTo>
                  <a:lnTo>
                    <a:pt x="5453" y="11465"/>
                  </a:lnTo>
                  <a:lnTo>
                    <a:pt x="5757" y="11491"/>
                  </a:lnTo>
                  <a:lnTo>
                    <a:pt x="6097" y="11543"/>
                  </a:lnTo>
                  <a:lnTo>
                    <a:pt x="6454" y="11634"/>
                  </a:lnTo>
                  <a:lnTo>
                    <a:pt x="6758" y="11765"/>
                  </a:lnTo>
                  <a:lnTo>
                    <a:pt x="7062" y="11921"/>
                  </a:lnTo>
                  <a:lnTo>
                    <a:pt x="7313" y="12091"/>
                  </a:lnTo>
                  <a:lnTo>
                    <a:pt x="7545" y="12313"/>
                  </a:lnTo>
                  <a:lnTo>
                    <a:pt x="7760" y="12573"/>
                  </a:lnTo>
                  <a:lnTo>
                    <a:pt x="7885" y="12847"/>
                  </a:lnTo>
                  <a:lnTo>
                    <a:pt x="7992" y="13173"/>
                  </a:lnTo>
                  <a:lnTo>
                    <a:pt x="8028" y="13500"/>
                  </a:lnTo>
                  <a:lnTo>
                    <a:pt x="7992" y="13747"/>
                  </a:lnTo>
                  <a:lnTo>
                    <a:pt x="7885" y="13969"/>
                  </a:lnTo>
                  <a:lnTo>
                    <a:pt x="7760" y="14191"/>
                  </a:lnTo>
                  <a:lnTo>
                    <a:pt x="7545" y="14373"/>
                  </a:lnTo>
                  <a:lnTo>
                    <a:pt x="7313" y="14543"/>
                  </a:lnTo>
                  <a:lnTo>
                    <a:pt x="7062" y="14700"/>
                  </a:lnTo>
                  <a:lnTo>
                    <a:pt x="6758" y="14817"/>
                  </a:lnTo>
                  <a:lnTo>
                    <a:pt x="6454" y="14921"/>
                  </a:lnTo>
                  <a:lnTo>
                    <a:pt x="6097" y="15000"/>
                  </a:lnTo>
                  <a:lnTo>
                    <a:pt x="5757" y="15052"/>
                  </a:lnTo>
                  <a:lnTo>
                    <a:pt x="5453" y="15052"/>
                  </a:lnTo>
                  <a:lnTo>
                    <a:pt x="5113" y="15026"/>
                  </a:lnTo>
                  <a:lnTo>
                    <a:pt x="4792" y="14973"/>
                  </a:lnTo>
                  <a:lnTo>
                    <a:pt x="4523" y="14869"/>
                  </a:lnTo>
                  <a:lnTo>
                    <a:pt x="4255" y="14752"/>
                  </a:lnTo>
                  <a:lnTo>
                    <a:pt x="4041" y="14569"/>
                  </a:lnTo>
                  <a:lnTo>
                    <a:pt x="3844" y="14400"/>
                  </a:lnTo>
                  <a:lnTo>
                    <a:pt x="3594" y="14269"/>
                  </a:lnTo>
                  <a:lnTo>
                    <a:pt x="3361" y="14165"/>
                  </a:lnTo>
                  <a:lnTo>
                    <a:pt x="3111" y="14100"/>
                  </a:lnTo>
                  <a:lnTo>
                    <a:pt x="2843" y="14073"/>
                  </a:lnTo>
                  <a:lnTo>
                    <a:pt x="2574" y="14073"/>
                  </a:lnTo>
                  <a:lnTo>
                    <a:pt x="2288" y="14100"/>
                  </a:lnTo>
                  <a:lnTo>
                    <a:pt x="2020" y="14139"/>
                  </a:lnTo>
                  <a:lnTo>
                    <a:pt x="1734" y="14243"/>
                  </a:lnTo>
                  <a:lnTo>
                    <a:pt x="1466" y="14347"/>
                  </a:lnTo>
                  <a:lnTo>
                    <a:pt x="1233" y="14465"/>
                  </a:lnTo>
                  <a:lnTo>
                    <a:pt x="983" y="14621"/>
                  </a:lnTo>
                  <a:lnTo>
                    <a:pt x="786" y="14765"/>
                  </a:lnTo>
                  <a:lnTo>
                    <a:pt x="572" y="14947"/>
                  </a:lnTo>
                  <a:lnTo>
                    <a:pt x="411" y="15143"/>
                  </a:lnTo>
                  <a:lnTo>
                    <a:pt x="303" y="15378"/>
                  </a:lnTo>
                  <a:lnTo>
                    <a:pt x="196" y="15600"/>
                  </a:lnTo>
                  <a:lnTo>
                    <a:pt x="160" y="15873"/>
                  </a:lnTo>
                  <a:lnTo>
                    <a:pt x="196" y="16200"/>
                  </a:lnTo>
                  <a:lnTo>
                    <a:pt x="232" y="16526"/>
                  </a:lnTo>
                  <a:lnTo>
                    <a:pt x="411" y="17295"/>
                  </a:lnTo>
                  <a:lnTo>
                    <a:pt x="607" y="18104"/>
                  </a:lnTo>
                  <a:lnTo>
                    <a:pt x="715" y="18508"/>
                  </a:lnTo>
                  <a:lnTo>
                    <a:pt x="822" y="18926"/>
                  </a:lnTo>
                  <a:lnTo>
                    <a:pt x="876" y="19330"/>
                  </a:lnTo>
                  <a:lnTo>
                    <a:pt x="911" y="19734"/>
                  </a:lnTo>
                  <a:lnTo>
                    <a:pt x="911" y="20073"/>
                  </a:lnTo>
                  <a:lnTo>
                    <a:pt x="876" y="20426"/>
                  </a:lnTo>
                  <a:lnTo>
                    <a:pt x="858" y="20608"/>
                  </a:lnTo>
                  <a:lnTo>
                    <a:pt x="786" y="20752"/>
                  </a:lnTo>
                  <a:lnTo>
                    <a:pt x="715" y="20908"/>
                  </a:lnTo>
                  <a:lnTo>
                    <a:pt x="607" y="21026"/>
                  </a:lnTo>
                  <a:lnTo>
                    <a:pt x="1394" y="20934"/>
                  </a:lnTo>
                  <a:lnTo>
                    <a:pt x="2217" y="20804"/>
                  </a:lnTo>
                  <a:lnTo>
                    <a:pt x="3039" y="20726"/>
                  </a:lnTo>
                  <a:lnTo>
                    <a:pt x="3844" y="20660"/>
                  </a:lnTo>
                  <a:lnTo>
                    <a:pt x="4595" y="20634"/>
                  </a:lnTo>
                  <a:lnTo>
                    <a:pt x="5310" y="20634"/>
                  </a:lnTo>
                  <a:lnTo>
                    <a:pt x="5650" y="20660"/>
                  </a:lnTo>
                  <a:lnTo>
                    <a:pt x="6007" y="20700"/>
                  </a:lnTo>
                  <a:lnTo>
                    <a:pt x="6276" y="20752"/>
                  </a:lnTo>
                  <a:lnTo>
                    <a:pt x="6580" y="20830"/>
                  </a:lnTo>
                  <a:close/>
                </a:path>
              </a:pathLst>
            </a:custGeom>
            <a:solidFill>
              <a:schemeClr val="accent1"/>
            </a:solidFill>
            <a:ln w="9525">
              <a:miter lim="800000"/>
              <a:headEnd/>
              <a:tailEnd/>
            </a:ln>
            <a:scene3d>
              <a:camera prst="legacyPerspectiveFront">
                <a:rot lat="0" lon="300000" rev="0"/>
              </a:camera>
              <a:lightRig rig="legacyFlat4" dir="b"/>
            </a:scene3d>
            <a:sp3d extrusionH="227000" prstMaterial="legacyMatte">
              <a:bevelT w="13500" h="13500" prst="angle"/>
              <a:bevelB w="13500" h="13500" prst="angle"/>
              <a:extrusionClr>
                <a:schemeClr val="accent1"/>
              </a:extrusionClr>
            </a:sp3d>
          </p:spPr>
          <p:txBody>
            <a:bodyPr anchor="ctr" anchorCtr="1">
              <a:flatTx/>
            </a:bodyPr>
            <a:lstStyle/>
            <a:p>
              <a:pPr eaLnBrk="0" hangingPunct="0"/>
              <a:r>
                <a:rPr lang="en-US" sz="2800"/>
                <a:t>MLP’s</a:t>
              </a:r>
            </a:p>
          </p:txBody>
        </p:sp>
        <p:sp>
          <p:nvSpPr>
            <p:cNvPr id="31757" name="Puzzle3"/>
            <p:cNvSpPr>
              <a:spLocks noChangeAspect="1" noEditPoints="1" noChangeArrowheads="1"/>
            </p:cNvSpPr>
            <p:nvPr/>
          </p:nvSpPr>
          <p:spPr bwMode="blackWhite">
            <a:xfrm>
              <a:off x="1908" y="1013"/>
              <a:ext cx="1129" cy="1371"/>
            </a:xfrm>
            <a:custGeom>
              <a:avLst/>
              <a:gdLst>
                <a:gd name="T0" fmla="*/ 1052 w 21600"/>
                <a:gd name="T1" fmla="*/ 7562 h 21600"/>
                <a:gd name="T2" fmla="*/ 19859 w 21600"/>
                <a:gd name="T3" fmla="*/ 11296 h 21600"/>
              </a:gdLst>
              <a:ahLst/>
              <a:cxnLst/>
              <a:rect l="T0" t="T1" r="T2" b="T3"/>
              <a:pathLst>
                <a:path w="21600" h="21600">
                  <a:moveTo>
                    <a:pt x="6580" y="20830"/>
                  </a:moveTo>
                  <a:lnTo>
                    <a:pt x="7062" y="20960"/>
                  </a:lnTo>
                  <a:lnTo>
                    <a:pt x="7474" y="21026"/>
                  </a:lnTo>
                  <a:lnTo>
                    <a:pt x="7885" y="21052"/>
                  </a:lnTo>
                  <a:lnTo>
                    <a:pt x="8207" y="21052"/>
                  </a:lnTo>
                  <a:lnTo>
                    <a:pt x="8511" y="21000"/>
                  </a:lnTo>
                  <a:lnTo>
                    <a:pt x="8779" y="20934"/>
                  </a:lnTo>
                  <a:lnTo>
                    <a:pt x="8994" y="20830"/>
                  </a:lnTo>
                  <a:lnTo>
                    <a:pt x="9119" y="20700"/>
                  </a:lnTo>
                  <a:lnTo>
                    <a:pt x="9262" y="20556"/>
                  </a:lnTo>
                  <a:lnTo>
                    <a:pt x="9333" y="20400"/>
                  </a:lnTo>
                  <a:lnTo>
                    <a:pt x="9369" y="20230"/>
                  </a:lnTo>
                  <a:lnTo>
                    <a:pt x="9369" y="20034"/>
                  </a:lnTo>
                  <a:lnTo>
                    <a:pt x="9298" y="19852"/>
                  </a:lnTo>
                  <a:lnTo>
                    <a:pt x="9190" y="19682"/>
                  </a:lnTo>
                  <a:lnTo>
                    <a:pt x="9065" y="19500"/>
                  </a:lnTo>
                  <a:lnTo>
                    <a:pt x="8886" y="19330"/>
                  </a:lnTo>
                  <a:lnTo>
                    <a:pt x="8618" y="19108"/>
                  </a:lnTo>
                  <a:lnTo>
                    <a:pt x="8403" y="18847"/>
                  </a:lnTo>
                  <a:lnTo>
                    <a:pt x="8243" y="18573"/>
                  </a:lnTo>
                  <a:lnTo>
                    <a:pt x="8100" y="18300"/>
                  </a:lnTo>
                  <a:lnTo>
                    <a:pt x="7992" y="18000"/>
                  </a:lnTo>
                  <a:lnTo>
                    <a:pt x="7956" y="17700"/>
                  </a:lnTo>
                  <a:lnTo>
                    <a:pt x="7956" y="17426"/>
                  </a:lnTo>
                  <a:lnTo>
                    <a:pt x="7992" y="17126"/>
                  </a:lnTo>
                  <a:lnTo>
                    <a:pt x="8100" y="16878"/>
                  </a:lnTo>
                  <a:lnTo>
                    <a:pt x="8243" y="16630"/>
                  </a:lnTo>
                  <a:lnTo>
                    <a:pt x="8332" y="16500"/>
                  </a:lnTo>
                  <a:lnTo>
                    <a:pt x="8439" y="16369"/>
                  </a:lnTo>
                  <a:lnTo>
                    <a:pt x="8582" y="16278"/>
                  </a:lnTo>
                  <a:lnTo>
                    <a:pt x="8707" y="16173"/>
                  </a:lnTo>
                  <a:lnTo>
                    <a:pt x="8850" y="16095"/>
                  </a:lnTo>
                  <a:lnTo>
                    <a:pt x="9029" y="16017"/>
                  </a:lnTo>
                  <a:lnTo>
                    <a:pt x="9226" y="15952"/>
                  </a:lnTo>
                  <a:lnTo>
                    <a:pt x="9405" y="15873"/>
                  </a:lnTo>
                  <a:lnTo>
                    <a:pt x="9637" y="15847"/>
                  </a:lnTo>
                  <a:lnTo>
                    <a:pt x="9852" y="15795"/>
                  </a:lnTo>
                  <a:lnTo>
                    <a:pt x="10120" y="15769"/>
                  </a:lnTo>
                  <a:lnTo>
                    <a:pt x="10370" y="15769"/>
                  </a:lnTo>
                  <a:lnTo>
                    <a:pt x="10710" y="15769"/>
                  </a:lnTo>
                  <a:lnTo>
                    <a:pt x="10978" y="15769"/>
                  </a:lnTo>
                  <a:lnTo>
                    <a:pt x="11264" y="15795"/>
                  </a:lnTo>
                  <a:lnTo>
                    <a:pt x="11533" y="15847"/>
                  </a:lnTo>
                  <a:lnTo>
                    <a:pt x="11765" y="15900"/>
                  </a:lnTo>
                  <a:lnTo>
                    <a:pt x="12015" y="15952"/>
                  </a:lnTo>
                  <a:lnTo>
                    <a:pt x="12212" y="16017"/>
                  </a:lnTo>
                  <a:lnTo>
                    <a:pt x="12427" y="16095"/>
                  </a:lnTo>
                  <a:lnTo>
                    <a:pt x="12605" y="16173"/>
                  </a:lnTo>
                  <a:lnTo>
                    <a:pt x="12766" y="16278"/>
                  </a:lnTo>
                  <a:lnTo>
                    <a:pt x="12909" y="16369"/>
                  </a:lnTo>
                  <a:lnTo>
                    <a:pt x="13035" y="16473"/>
                  </a:lnTo>
                  <a:lnTo>
                    <a:pt x="13249" y="16695"/>
                  </a:lnTo>
                  <a:lnTo>
                    <a:pt x="13428" y="16943"/>
                  </a:lnTo>
                  <a:lnTo>
                    <a:pt x="13517" y="17204"/>
                  </a:lnTo>
                  <a:lnTo>
                    <a:pt x="13589" y="17478"/>
                  </a:lnTo>
                  <a:lnTo>
                    <a:pt x="13589" y="17752"/>
                  </a:lnTo>
                  <a:lnTo>
                    <a:pt x="13517" y="18026"/>
                  </a:lnTo>
                  <a:lnTo>
                    <a:pt x="13428" y="18273"/>
                  </a:lnTo>
                  <a:lnTo>
                    <a:pt x="13285" y="18521"/>
                  </a:lnTo>
                  <a:lnTo>
                    <a:pt x="13106" y="18756"/>
                  </a:lnTo>
                  <a:lnTo>
                    <a:pt x="12874" y="18978"/>
                  </a:lnTo>
                  <a:lnTo>
                    <a:pt x="12427" y="19356"/>
                  </a:lnTo>
                  <a:lnTo>
                    <a:pt x="12123" y="19682"/>
                  </a:lnTo>
                  <a:lnTo>
                    <a:pt x="12015" y="19800"/>
                  </a:lnTo>
                  <a:lnTo>
                    <a:pt x="11908" y="19956"/>
                  </a:lnTo>
                  <a:lnTo>
                    <a:pt x="11872" y="20073"/>
                  </a:lnTo>
                  <a:lnTo>
                    <a:pt x="11872" y="20204"/>
                  </a:lnTo>
                  <a:lnTo>
                    <a:pt x="11872" y="20334"/>
                  </a:lnTo>
                  <a:lnTo>
                    <a:pt x="11944" y="20426"/>
                  </a:lnTo>
                  <a:lnTo>
                    <a:pt x="12051" y="20530"/>
                  </a:lnTo>
                  <a:lnTo>
                    <a:pt x="12176" y="20634"/>
                  </a:lnTo>
                  <a:lnTo>
                    <a:pt x="12319" y="20726"/>
                  </a:lnTo>
                  <a:lnTo>
                    <a:pt x="12534" y="20830"/>
                  </a:lnTo>
                  <a:lnTo>
                    <a:pt x="12766" y="20934"/>
                  </a:lnTo>
                  <a:lnTo>
                    <a:pt x="13070" y="21026"/>
                  </a:lnTo>
                  <a:lnTo>
                    <a:pt x="13428" y="21130"/>
                  </a:lnTo>
                  <a:lnTo>
                    <a:pt x="13875" y="21234"/>
                  </a:lnTo>
                  <a:lnTo>
                    <a:pt x="14322" y="21326"/>
                  </a:lnTo>
                  <a:lnTo>
                    <a:pt x="14787" y="21404"/>
                  </a:lnTo>
                  <a:lnTo>
                    <a:pt x="15305" y="21482"/>
                  </a:lnTo>
                  <a:lnTo>
                    <a:pt x="15824" y="21534"/>
                  </a:lnTo>
                  <a:lnTo>
                    <a:pt x="16378" y="21586"/>
                  </a:lnTo>
                  <a:lnTo>
                    <a:pt x="16897" y="21613"/>
                  </a:lnTo>
                  <a:lnTo>
                    <a:pt x="17433" y="21613"/>
                  </a:lnTo>
                  <a:lnTo>
                    <a:pt x="17988" y="21613"/>
                  </a:lnTo>
                  <a:lnTo>
                    <a:pt x="18506" y="21586"/>
                  </a:lnTo>
                  <a:lnTo>
                    <a:pt x="18989" y="21508"/>
                  </a:lnTo>
                  <a:lnTo>
                    <a:pt x="19436" y="21430"/>
                  </a:lnTo>
                  <a:lnTo>
                    <a:pt x="19883" y="21326"/>
                  </a:lnTo>
                  <a:lnTo>
                    <a:pt x="20258" y="21208"/>
                  </a:lnTo>
                  <a:lnTo>
                    <a:pt x="20598" y="21026"/>
                  </a:lnTo>
                  <a:lnTo>
                    <a:pt x="20527" y="20726"/>
                  </a:lnTo>
                  <a:lnTo>
                    <a:pt x="20455" y="20426"/>
                  </a:lnTo>
                  <a:lnTo>
                    <a:pt x="20401" y="20100"/>
                  </a:lnTo>
                  <a:lnTo>
                    <a:pt x="20401" y="19747"/>
                  </a:lnTo>
                  <a:lnTo>
                    <a:pt x="20366" y="19030"/>
                  </a:lnTo>
                  <a:lnTo>
                    <a:pt x="20401" y="18300"/>
                  </a:lnTo>
                  <a:lnTo>
                    <a:pt x="20455" y="17595"/>
                  </a:lnTo>
                  <a:lnTo>
                    <a:pt x="20527" y="16969"/>
                  </a:lnTo>
                  <a:lnTo>
                    <a:pt x="20598" y="16447"/>
                  </a:lnTo>
                  <a:lnTo>
                    <a:pt x="20598" y="16017"/>
                  </a:lnTo>
                  <a:lnTo>
                    <a:pt x="20598" y="15873"/>
                  </a:lnTo>
                  <a:lnTo>
                    <a:pt x="20491" y="15717"/>
                  </a:lnTo>
                  <a:lnTo>
                    <a:pt x="20401" y="15573"/>
                  </a:lnTo>
                  <a:lnTo>
                    <a:pt x="20223" y="15417"/>
                  </a:lnTo>
                  <a:lnTo>
                    <a:pt x="20044" y="15300"/>
                  </a:lnTo>
                  <a:lnTo>
                    <a:pt x="19811" y="15195"/>
                  </a:lnTo>
                  <a:lnTo>
                    <a:pt x="19561" y="15091"/>
                  </a:lnTo>
                  <a:lnTo>
                    <a:pt x="19329" y="15026"/>
                  </a:lnTo>
                  <a:lnTo>
                    <a:pt x="19060" y="14973"/>
                  </a:lnTo>
                  <a:lnTo>
                    <a:pt x="18774" y="14921"/>
                  </a:lnTo>
                  <a:lnTo>
                    <a:pt x="18542" y="14921"/>
                  </a:lnTo>
                  <a:lnTo>
                    <a:pt x="18256" y="14921"/>
                  </a:lnTo>
                  <a:lnTo>
                    <a:pt x="18023" y="14973"/>
                  </a:lnTo>
                  <a:lnTo>
                    <a:pt x="17791" y="15052"/>
                  </a:lnTo>
                  <a:lnTo>
                    <a:pt x="17576" y="15143"/>
                  </a:lnTo>
                  <a:lnTo>
                    <a:pt x="17398" y="15273"/>
                  </a:lnTo>
                  <a:lnTo>
                    <a:pt x="17201" y="15391"/>
                  </a:lnTo>
                  <a:lnTo>
                    <a:pt x="16950" y="15521"/>
                  </a:lnTo>
                  <a:lnTo>
                    <a:pt x="16682" y="15600"/>
                  </a:lnTo>
                  <a:lnTo>
                    <a:pt x="16378" y="15652"/>
                  </a:lnTo>
                  <a:lnTo>
                    <a:pt x="16039" y="15678"/>
                  </a:lnTo>
                  <a:lnTo>
                    <a:pt x="15681" y="15652"/>
                  </a:lnTo>
                  <a:lnTo>
                    <a:pt x="15305" y="15626"/>
                  </a:lnTo>
                  <a:lnTo>
                    <a:pt x="14966" y="15547"/>
                  </a:lnTo>
                  <a:lnTo>
                    <a:pt x="14626" y="15443"/>
                  </a:lnTo>
                  <a:lnTo>
                    <a:pt x="14286" y="15300"/>
                  </a:lnTo>
                  <a:lnTo>
                    <a:pt x="13964" y="15143"/>
                  </a:lnTo>
                  <a:lnTo>
                    <a:pt x="13696" y="14947"/>
                  </a:lnTo>
                  <a:lnTo>
                    <a:pt x="13589" y="14817"/>
                  </a:lnTo>
                  <a:lnTo>
                    <a:pt x="13482" y="14700"/>
                  </a:lnTo>
                  <a:lnTo>
                    <a:pt x="13392" y="14569"/>
                  </a:lnTo>
                  <a:lnTo>
                    <a:pt x="13321" y="14426"/>
                  </a:lnTo>
                  <a:lnTo>
                    <a:pt x="13249" y="14269"/>
                  </a:lnTo>
                  <a:lnTo>
                    <a:pt x="13213" y="14126"/>
                  </a:lnTo>
                  <a:lnTo>
                    <a:pt x="13178" y="13943"/>
                  </a:lnTo>
                  <a:lnTo>
                    <a:pt x="13178" y="13773"/>
                  </a:lnTo>
                  <a:lnTo>
                    <a:pt x="13178" y="13565"/>
                  </a:lnTo>
                  <a:lnTo>
                    <a:pt x="13213" y="13369"/>
                  </a:lnTo>
                  <a:lnTo>
                    <a:pt x="13249" y="13173"/>
                  </a:lnTo>
                  <a:lnTo>
                    <a:pt x="13321" y="12991"/>
                  </a:lnTo>
                  <a:lnTo>
                    <a:pt x="13392" y="12847"/>
                  </a:lnTo>
                  <a:lnTo>
                    <a:pt x="13482" y="12691"/>
                  </a:lnTo>
                  <a:lnTo>
                    <a:pt x="13589" y="12547"/>
                  </a:lnTo>
                  <a:lnTo>
                    <a:pt x="13732" y="12417"/>
                  </a:lnTo>
                  <a:lnTo>
                    <a:pt x="14000" y="12195"/>
                  </a:lnTo>
                  <a:lnTo>
                    <a:pt x="14340" y="11986"/>
                  </a:lnTo>
                  <a:lnTo>
                    <a:pt x="14698" y="11843"/>
                  </a:lnTo>
                  <a:lnTo>
                    <a:pt x="15073" y="11739"/>
                  </a:lnTo>
                  <a:lnTo>
                    <a:pt x="15449" y="11660"/>
                  </a:lnTo>
                  <a:lnTo>
                    <a:pt x="15824" y="11621"/>
                  </a:lnTo>
                  <a:lnTo>
                    <a:pt x="16200" y="11621"/>
                  </a:lnTo>
                  <a:lnTo>
                    <a:pt x="16575" y="11660"/>
                  </a:lnTo>
                  <a:lnTo>
                    <a:pt x="16933" y="11713"/>
                  </a:lnTo>
                  <a:lnTo>
                    <a:pt x="17272" y="11817"/>
                  </a:lnTo>
                  <a:lnTo>
                    <a:pt x="17541" y="11947"/>
                  </a:lnTo>
                  <a:lnTo>
                    <a:pt x="17791" y="12091"/>
                  </a:lnTo>
                  <a:lnTo>
                    <a:pt x="17916" y="12195"/>
                  </a:lnTo>
                  <a:lnTo>
                    <a:pt x="18095" y="12286"/>
                  </a:lnTo>
                  <a:lnTo>
                    <a:pt x="18292" y="12391"/>
                  </a:lnTo>
                  <a:lnTo>
                    <a:pt x="18470" y="12443"/>
                  </a:lnTo>
                  <a:lnTo>
                    <a:pt x="18703" y="12521"/>
                  </a:lnTo>
                  <a:lnTo>
                    <a:pt x="18917" y="12547"/>
                  </a:lnTo>
                  <a:lnTo>
                    <a:pt x="19150" y="12573"/>
                  </a:lnTo>
                  <a:lnTo>
                    <a:pt x="19400" y="12586"/>
                  </a:lnTo>
                  <a:lnTo>
                    <a:pt x="19633" y="12586"/>
                  </a:lnTo>
                  <a:lnTo>
                    <a:pt x="19883" y="12573"/>
                  </a:lnTo>
                  <a:lnTo>
                    <a:pt x="20115" y="12521"/>
                  </a:lnTo>
                  <a:lnTo>
                    <a:pt x="20366" y="12469"/>
                  </a:lnTo>
                  <a:lnTo>
                    <a:pt x="20598" y="12417"/>
                  </a:lnTo>
                  <a:lnTo>
                    <a:pt x="20849" y="12313"/>
                  </a:lnTo>
                  <a:lnTo>
                    <a:pt x="21045" y="12221"/>
                  </a:lnTo>
                  <a:lnTo>
                    <a:pt x="21296" y="12091"/>
                  </a:lnTo>
                  <a:lnTo>
                    <a:pt x="21349" y="12013"/>
                  </a:lnTo>
                  <a:lnTo>
                    <a:pt x="21456" y="11947"/>
                  </a:lnTo>
                  <a:lnTo>
                    <a:pt x="21528" y="11843"/>
                  </a:lnTo>
                  <a:lnTo>
                    <a:pt x="21564" y="11713"/>
                  </a:lnTo>
                  <a:lnTo>
                    <a:pt x="21671" y="11465"/>
                  </a:lnTo>
                  <a:lnTo>
                    <a:pt x="21707" y="11165"/>
                  </a:lnTo>
                  <a:lnTo>
                    <a:pt x="21707" y="10813"/>
                  </a:lnTo>
                  <a:lnTo>
                    <a:pt x="21707" y="10460"/>
                  </a:lnTo>
                  <a:lnTo>
                    <a:pt x="21635" y="10082"/>
                  </a:lnTo>
                  <a:lnTo>
                    <a:pt x="21564" y="9717"/>
                  </a:lnTo>
                  <a:lnTo>
                    <a:pt x="21349" y="8908"/>
                  </a:lnTo>
                  <a:lnTo>
                    <a:pt x="21117" y="8191"/>
                  </a:lnTo>
                  <a:lnTo>
                    <a:pt x="20849" y="7539"/>
                  </a:lnTo>
                  <a:lnTo>
                    <a:pt x="20598" y="7030"/>
                  </a:lnTo>
                  <a:lnTo>
                    <a:pt x="20044" y="7108"/>
                  </a:lnTo>
                  <a:lnTo>
                    <a:pt x="19472" y="7160"/>
                  </a:lnTo>
                  <a:lnTo>
                    <a:pt x="18882" y="7213"/>
                  </a:lnTo>
                  <a:lnTo>
                    <a:pt x="18256" y="7213"/>
                  </a:lnTo>
                  <a:lnTo>
                    <a:pt x="17684" y="7213"/>
                  </a:lnTo>
                  <a:lnTo>
                    <a:pt x="17094" y="7186"/>
                  </a:lnTo>
                  <a:lnTo>
                    <a:pt x="16503" y="7160"/>
                  </a:lnTo>
                  <a:lnTo>
                    <a:pt x="16003" y="7108"/>
                  </a:lnTo>
                  <a:lnTo>
                    <a:pt x="15001" y="7004"/>
                  </a:lnTo>
                  <a:lnTo>
                    <a:pt x="14215" y="6913"/>
                  </a:lnTo>
                  <a:lnTo>
                    <a:pt x="13696" y="6834"/>
                  </a:lnTo>
                  <a:lnTo>
                    <a:pt x="13517" y="6808"/>
                  </a:lnTo>
                  <a:lnTo>
                    <a:pt x="13070" y="6652"/>
                  </a:lnTo>
                  <a:lnTo>
                    <a:pt x="12695" y="6482"/>
                  </a:lnTo>
                  <a:lnTo>
                    <a:pt x="12355" y="6313"/>
                  </a:lnTo>
                  <a:lnTo>
                    <a:pt x="12123" y="6104"/>
                  </a:lnTo>
                  <a:lnTo>
                    <a:pt x="11908" y="5882"/>
                  </a:lnTo>
                  <a:lnTo>
                    <a:pt x="11765" y="5660"/>
                  </a:lnTo>
                  <a:lnTo>
                    <a:pt x="11676" y="5426"/>
                  </a:lnTo>
                  <a:lnTo>
                    <a:pt x="11604" y="5204"/>
                  </a:lnTo>
                  <a:lnTo>
                    <a:pt x="11604" y="4956"/>
                  </a:lnTo>
                  <a:lnTo>
                    <a:pt x="11640" y="4734"/>
                  </a:lnTo>
                  <a:lnTo>
                    <a:pt x="11711" y="4500"/>
                  </a:lnTo>
                  <a:lnTo>
                    <a:pt x="11801" y="4304"/>
                  </a:lnTo>
                  <a:lnTo>
                    <a:pt x="11908" y="4108"/>
                  </a:lnTo>
                  <a:lnTo>
                    <a:pt x="12087" y="3926"/>
                  </a:lnTo>
                  <a:lnTo>
                    <a:pt x="12284" y="3756"/>
                  </a:lnTo>
                  <a:lnTo>
                    <a:pt x="12498" y="3626"/>
                  </a:lnTo>
                  <a:lnTo>
                    <a:pt x="12695" y="3482"/>
                  </a:lnTo>
                  <a:lnTo>
                    <a:pt x="12874" y="3273"/>
                  </a:lnTo>
                  <a:lnTo>
                    <a:pt x="13035" y="3052"/>
                  </a:lnTo>
                  <a:lnTo>
                    <a:pt x="13178" y="2778"/>
                  </a:lnTo>
                  <a:lnTo>
                    <a:pt x="13285" y="2504"/>
                  </a:lnTo>
                  <a:lnTo>
                    <a:pt x="13321" y="2204"/>
                  </a:lnTo>
                  <a:lnTo>
                    <a:pt x="13356" y="1904"/>
                  </a:lnTo>
                  <a:lnTo>
                    <a:pt x="13285" y="1604"/>
                  </a:lnTo>
                  <a:lnTo>
                    <a:pt x="13178" y="1304"/>
                  </a:lnTo>
                  <a:lnTo>
                    <a:pt x="13035" y="1017"/>
                  </a:lnTo>
                  <a:lnTo>
                    <a:pt x="12945" y="900"/>
                  </a:lnTo>
                  <a:lnTo>
                    <a:pt x="12802" y="769"/>
                  </a:lnTo>
                  <a:lnTo>
                    <a:pt x="12659" y="652"/>
                  </a:lnTo>
                  <a:lnTo>
                    <a:pt x="12498" y="547"/>
                  </a:lnTo>
                  <a:lnTo>
                    <a:pt x="12319" y="443"/>
                  </a:lnTo>
                  <a:lnTo>
                    <a:pt x="12123" y="352"/>
                  </a:lnTo>
                  <a:lnTo>
                    <a:pt x="11872" y="273"/>
                  </a:lnTo>
                  <a:lnTo>
                    <a:pt x="11640" y="221"/>
                  </a:lnTo>
                  <a:lnTo>
                    <a:pt x="11354" y="143"/>
                  </a:lnTo>
                  <a:lnTo>
                    <a:pt x="11086" y="117"/>
                  </a:lnTo>
                  <a:lnTo>
                    <a:pt x="10782" y="91"/>
                  </a:lnTo>
                  <a:lnTo>
                    <a:pt x="10424" y="91"/>
                  </a:lnTo>
                  <a:lnTo>
                    <a:pt x="10120" y="91"/>
                  </a:lnTo>
                  <a:lnTo>
                    <a:pt x="9816" y="117"/>
                  </a:lnTo>
                  <a:lnTo>
                    <a:pt x="9548" y="143"/>
                  </a:lnTo>
                  <a:lnTo>
                    <a:pt x="9298" y="195"/>
                  </a:lnTo>
                  <a:lnTo>
                    <a:pt x="9065" y="247"/>
                  </a:lnTo>
                  <a:lnTo>
                    <a:pt x="8815" y="300"/>
                  </a:lnTo>
                  <a:lnTo>
                    <a:pt x="8618" y="378"/>
                  </a:lnTo>
                  <a:lnTo>
                    <a:pt x="8403" y="469"/>
                  </a:lnTo>
                  <a:lnTo>
                    <a:pt x="8243" y="547"/>
                  </a:lnTo>
                  <a:lnTo>
                    <a:pt x="8064" y="652"/>
                  </a:lnTo>
                  <a:lnTo>
                    <a:pt x="7921" y="743"/>
                  </a:lnTo>
                  <a:lnTo>
                    <a:pt x="7796" y="873"/>
                  </a:lnTo>
                  <a:lnTo>
                    <a:pt x="7581" y="1095"/>
                  </a:lnTo>
                  <a:lnTo>
                    <a:pt x="7402" y="1369"/>
                  </a:lnTo>
                  <a:lnTo>
                    <a:pt x="7313" y="1630"/>
                  </a:lnTo>
                  <a:lnTo>
                    <a:pt x="7277" y="1930"/>
                  </a:lnTo>
                  <a:lnTo>
                    <a:pt x="7277" y="2204"/>
                  </a:lnTo>
                  <a:lnTo>
                    <a:pt x="7313" y="2478"/>
                  </a:lnTo>
                  <a:lnTo>
                    <a:pt x="7402" y="2752"/>
                  </a:lnTo>
                  <a:lnTo>
                    <a:pt x="7581" y="3000"/>
                  </a:lnTo>
                  <a:lnTo>
                    <a:pt x="7796" y="3221"/>
                  </a:lnTo>
                  <a:lnTo>
                    <a:pt x="8028" y="3456"/>
                  </a:lnTo>
                  <a:lnTo>
                    <a:pt x="8260" y="3652"/>
                  </a:lnTo>
                  <a:lnTo>
                    <a:pt x="8475" y="3873"/>
                  </a:lnTo>
                  <a:lnTo>
                    <a:pt x="8654" y="4108"/>
                  </a:lnTo>
                  <a:lnTo>
                    <a:pt x="8743" y="4330"/>
                  </a:lnTo>
                  <a:lnTo>
                    <a:pt x="8815" y="4578"/>
                  </a:lnTo>
                  <a:lnTo>
                    <a:pt x="8815" y="4826"/>
                  </a:lnTo>
                  <a:lnTo>
                    <a:pt x="8779" y="5073"/>
                  </a:lnTo>
                  <a:lnTo>
                    <a:pt x="8690" y="5308"/>
                  </a:lnTo>
                  <a:lnTo>
                    <a:pt x="8547" y="5556"/>
                  </a:lnTo>
                  <a:lnTo>
                    <a:pt x="8332" y="5778"/>
                  </a:lnTo>
                  <a:lnTo>
                    <a:pt x="8100" y="5986"/>
                  </a:lnTo>
                  <a:lnTo>
                    <a:pt x="7796" y="6208"/>
                  </a:lnTo>
                  <a:lnTo>
                    <a:pt x="7438" y="6378"/>
                  </a:lnTo>
                  <a:lnTo>
                    <a:pt x="7027" y="6534"/>
                  </a:lnTo>
                  <a:lnTo>
                    <a:pt x="6544" y="6678"/>
                  </a:lnTo>
                  <a:lnTo>
                    <a:pt x="6043" y="6808"/>
                  </a:lnTo>
                  <a:lnTo>
                    <a:pt x="5632" y="6808"/>
                  </a:lnTo>
                  <a:lnTo>
                    <a:pt x="5078" y="6808"/>
                  </a:lnTo>
                  <a:lnTo>
                    <a:pt x="4488" y="6808"/>
                  </a:lnTo>
                  <a:lnTo>
                    <a:pt x="3808" y="6808"/>
                  </a:lnTo>
                  <a:lnTo>
                    <a:pt x="3075" y="6808"/>
                  </a:lnTo>
                  <a:lnTo>
                    <a:pt x="2288" y="6808"/>
                  </a:lnTo>
                  <a:lnTo>
                    <a:pt x="1466" y="6808"/>
                  </a:lnTo>
                  <a:lnTo>
                    <a:pt x="607" y="6808"/>
                  </a:lnTo>
                  <a:lnTo>
                    <a:pt x="500" y="7239"/>
                  </a:lnTo>
                  <a:lnTo>
                    <a:pt x="375" y="7839"/>
                  </a:lnTo>
                  <a:lnTo>
                    <a:pt x="268" y="8491"/>
                  </a:lnTo>
                  <a:lnTo>
                    <a:pt x="160" y="9182"/>
                  </a:lnTo>
                  <a:lnTo>
                    <a:pt x="53" y="9860"/>
                  </a:lnTo>
                  <a:lnTo>
                    <a:pt x="17" y="10486"/>
                  </a:lnTo>
                  <a:lnTo>
                    <a:pt x="17" y="10969"/>
                  </a:lnTo>
                  <a:lnTo>
                    <a:pt x="17" y="11295"/>
                  </a:lnTo>
                  <a:lnTo>
                    <a:pt x="125" y="11465"/>
                  </a:lnTo>
                  <a:lnTo>
                    <a:pt x="232" y="11634"/>
                  </a:lnTo>
                  <a:lnTo>
                    <a:pt x="411" y="11765"/>
                  </a:lnTo>
                  <a:lnTo>
                    <a:pt x="607" y="11895"/>
                  </a:lnTo>
                  <a:lnTo>
                    <a:pt x="858" y="12013"/>
                  </a:lnTo>
                  <a:lnTo>
                    <a:pt x="1126" y="12091"/>
                  </a:lnTo>
                  <a:lnTo>
                    <a:pt x="1430" y="12169"/>
                  </a:lnTo>
                  <a:lnTo>
                    <a:pt x="1716" y="12221"/>
                  </a:lnTo>
                  <a:lnTo>
                    <a:pt x="2056" y="12247"/>
                  </a:lnTo>
                  <a:lnTo>
                    <a:pt x="2360" y="12260"/>
                  </a:lnTo>
                  <a:lnTo>
                    <a:pt x="2664" y="12247"/>
                  </a:lnTo>
                  <a:lnTo>
                    <a:pt x="2986" y="12221"/>
                  </a:lnTo>
                  <a:lnTo>
                    <a:pt x="3290" y="12169"/>
                  </a:lnTo>
                  <a:lnTo>
                    <a:pt x="3558" y="12065"/>
                  </a:lnTo>
                  <a:lnTo>
                    <a:pt x="3808" y="11960"/>
                  </a:lnTo>
                  <a:lnTo>
                    <a:pt x="4041" y="11843"/>
                  </a:lnTo>
                  <a:lnTo>
                    <a:pt x="4255" y="11686"/>
                  </a:lnTo>
                  <a:lnTo>
                    <a:pt x="4523" y="11595"/>
                  </a:lnTo>
                  <a:lnTo>
                    <a:pt x="4792" y="11517"/>
                  </a:lnTo>
                  <a:lnTo>
                    <a:pt x="5113" y="11491"/>
                  </a:lnTo>
                  <a:lnTo>
                    <a:pt x="5453" y="11465"/>
                  </a:lnTo>
                  <a:lnTo>
                    <a:pt x="5757" y="11491"/>
                  </a:lnTo>
                  <a:lnTo>
                    <a:pt x="6097" y="11543"/>
                  </a:lnTo>
                  <a:lnTo>
                    <a:pt x="6454" y="11634"/>
                  </a:lnTo>
                  <a:lnTo>
                    <a:pt x="6758" y="11765"/>
                  </a:lnTo>
                  <a:lnTo>
                    <a:pt x="7062" y="11921"/>
                  </a:lnTo>
                  <a:lnTo>
                    <a:pt x="7313" y="12091"/>
                  </a:lnTo>
                  <a:lnTo>
                    <a:pt x="7545" y="12313"/>
                  </a:lnTo>
                  <a:lnTo>
                    <a:pt x="7760" y="12573"/>
                  </a:lnTo>
                  <a:lnTo>
                    <a:pt x="7885" y="12847"/>
                  </a:lnTo>
                  <a:lnTo>
                    <a:pt x="7992" y="13173"/>
                  </a:lnTo>
                  <a:lnTo>
                    <a:pt x="8028" y="13500"/>
                  </a:lnTo>
                  <a:lnTo>
                    <a:pt x="7992" y="13747"/>
                  </a:lnTo>
                  <a:lnTo>
                    <a:pt x="7885" y="13969"/>
                  </a:lnTo>
                  <a:lnTo>
                    <a:pt x="7760" y="14191"/>
                  </a:lnTo>
                  <a:lnTo>
                    <a:pt x="7545" y="14373"/>
                  </a:lnTo>
                  <a:lnTo>
                    <a:pt x="7313" y="14543"/>
                  </a:lnTo>
                  <a:lnTo>
                    <a:pt x="7062" y="14700"/>
                  </a:lnTo>
                  <a:lnTo>
                    <a:pt x="6758" y="14817"/>
                  </a:lnTo>
                  <a:lnTo>
                    <a:pt x="6454" y="14921"/>
                  </a:lnTo>
                  <a:lnTo>
                    <a:pt x="6097" y="15000"/>
                  </a:lnTo>
                  <a:lnTo>
                    <a:pt x="5757" y="15052"/>
                  </a:lnTo>
                  <a:lnTo>
                    <a:pt x="5453" y="15052"/>
                  </a:lnTo>
                  <a:lnTo>
                    <a:pt x="5113" y="15026"/>
                  </a:lnTo>
                  <a:lnTo>
                    <a:pt x="4792" y="14973"/>
                  </a:lnTo>
                  <a:lnTo>
                    <a:pt x="4523" y="14869"/>
                  </a:lnTo>
                  <a:lnTo>
                    <a:pt x="4255" y="14752"/>
                  </a:lnTo>
                  <a:lnTo>
                    <a:pt x="4041" y="14569"/>
                  </a:lnTo>
                  <a:lnTo>
                    <a:pt x="3844" y="14400"/>
                  </a:lnTo>
                  <a:lnTo>
                    <a:pt x="3594" y="14269"/>
                  </a:lnTo>
                  <a:lnTo>
                    <a:pt x="3361" y="14165"/>
                  </a:lnTo>
                  <a:lnTo>
                    <a:pt x="3111" y="14100"/>
                  </a:lnTo>
                  <a:lnTo>
                    <a:pt x="2843" y="14073"/>
                  </a:lnTo>
                  <a:lnTo>
                    <a:pt x="2574" y="14073"/>
                  </a:lnTo>
                  <a:lnTo>
                    <a:pt x="2288" y="14100"/>
                  </a:lnTo>
                  <a:lnTo>
                    <a:pt x="2020" y="14139"/>
                  </a:lnTo>
                  <a:lnTo>
                    <a:pt x="1734" y="14243"/>
                  </a:lnTo>
                  <a:lnTo>
                    <a:pt x="1466" y="14347"/>
                  </a:lnTo>
                  <a:lnTo>
                    <a:pt x="1233" y="14465"/>
                  </a:lnTo>
                  <a:lnTo>
                    <a:pt x="983" y="14621"/>
                  </a:lnTo>
                  <a:lnTo>
                    <a:pt x="786" y="14765"/>
                  </a:lnTo>
                  <a:lnTo>
                    <a:pt x="572" y="14947"/>
                  </a:lnTo>
                  <a:lnTo>
                    <a:pt x="411" y="15143"/>
                  </a:lnTo>
                  <a:lnTo>
                    <a:pt x="303" y="15378"/>
                  </a:lnTo>
                  <a:lnTo>
                    <a:pt x="196" y="15600"/>
                  </a:lnTo>
                  <a:lnTo>
                    <a:pt x="160" y="15873"/>
                  </a:lnTo>
                  <a:lnTo>
                    <a:pt x="196" y="16200"/>
                  </a:lnTo>
                  <a:lnTo>
                    <a:pt x="232" y="16526"/>
                  </a:lnTo>
                  <a:lnTo>
                    <a:pt x="411" y="17295"/>
                  </a:lnTo>
                  <a:lnTo>
                    <a:pt x="607" y="18104"/>
                  </a:lnTo>
                  <a:lnTo>
                    <a:pt x="715" y="18508"/>
                  </a:lnTo>
                  <a:lnTo>
                    <a:pt x="822" y="18926"/>
                  </a:lnTo>
                  <a:lnTo>
                    <a:pt x="876" y="19330"/>
                  </a:lnTo>
                  <a:lnTo>
                    <a:pt x="911" y="19734"/>
                  </a:lnTo>
                  <a:lnTo>
                    <a:pt x="911" y="20073"/>
                  </a:lnTo>
                  <a:lnTo>
                    <a:pt x="876" y="20426"/>
                  </a:lnTo>
                  <a:lnTo>
                    <a:pt x="858" y="20608"/>
                  </a:lnTo>
                  <a:lnTo>
                    <a:pt x="786" y="20752"/>
                  </a:lnTo>
                  <a:lnTo>
                    <a:pt x="715" y="20908"/>
                  </a:lnTo>
                  <a:lnTo>
                    <a:pt x="607" y="21026"/>
                  </a:lnTo>
                  <a:lnTo>
                    <a:pt x="1394" y="20934"/>
                  </a:lnTo>
                  <a:lnTo>
                    <a:pt x="2217" y="20804"/>
                  </a:lnTo>
                  <a:lnTo>
                    <a:pt x="3039" y="20726"/>
                  </a:lnTo>
                  <a:lnTo>
                    <a:pt x="3844" y="20660"/>
                  </a:lnTo>
                  <a:lnTo>
                    <a:pt x="4595" y="20634"/>
                  </a:lnTo>
                  <a:lnTo>
                    <a:pt x="5310" y="20634"/>
                  </a:lnTo>
                  <a:lnTo>
                    <a:pt x="5650" y="20660"/>
                  </a:lnTo>
                  <a:lnTo>
                    <a:pt x="6007" y="20700"/>
                  </a:lnTo>
                  <a:lnTo>
                    <a:pt x="6276" y="20752"/>
                  </a:lnTo>
                  <a:lnTo>
                    <a:pt x="6580" y="20830"/>
                  </a:lnTo>
                  <a:close/>
                </a:path>
              </a:pathLst>
            </a:custGeom>
            <a:solidFill>
              <a:schemeClr val="bg1"/>
            </a:solidFill>
            <a:ln w="9525">
              <a:miter lim="800000"/>
              <a:headEnd/>
              <a:tailEnd/>
            </a:ln>
            <a:scene3d>
              <a:camera prst="legacyPerspectiveFront">
                <a:rot lat="0" lon="300000" rev="0"/>
              </a:camera>
              <a:lightRig rig="legacyFlat4" dir="b"/>
            </a:scene3d>
            <a:sp3d extrusionH="227000" prstMaterial="legacyMatte">
              <a:bevelT w="13500" h="13500" prst="angle"/>
              <a:bevelB w="13500" h="13500" prst="angle"/>
              <a:extrusionClr>
                <a:schemeClr val="bg1"/>
              </a:extrusionClr>
            </a:sp3d>
          </p:spPr>
          <p:txBody>
            <a:bodyPr anchor="ctr" anchorCtr="1">
              <a:flatTx/>
            </a:bodyPr>
            <a:lstStyle/>
            <a:p>
              <a:pPr eaLnBrk="0" hangingPunct="0"/>
              <a:r>
                <a:rPr lang="en-US" sz="2800"/>
                <a:t>HSA</a:t>
              </a:r>
              <a:r>
                <a:rPr lang="en-US"/>
                <a:t> </a:t>
              </a:r>
            </a:p>
          </p:txBody>
        </p:sp>
      </p:grpSp>
    </p:spTree>
  </p:cSld>
  <p:clrMapOvr>
    <a:masterClrMapping/>
  </p:clrMapOvr>
  <p:transition>
    <p:check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2895599" cy="1143000"/>
          </a:xfrm>
        </p:spPr>
        <p:txBody>
          <a:bodyPr/>
          <a:lstStyle/>
          <a:p>
            <a:r>
              <a:rPr lang="en-US" dirty="0" smtClean="0"/>
              <a:t>Welcome!!</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04800"/>
            <a:ext cx="532765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21759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85800" y="533400"/>
            <a:ext cx="8080375" cy="1143000"/>
          </a:xfrm>
        </p:spPr>
        <p:txBody>
          <a:bodyPr/>
          <a:lstStyle/>
          <a:p>
            <a:pPr eaLnBrk="1" hangingPunct="1">
              <a:defRPr/>
            </a:pPr>
            <a:r>
              <a:rPr lang="en-US" sz="3600" smtClean="0"/>
              <a:t>CLINICAL PHARMACY PRACTICE</a:t>
            </a:r>
            <a:endParaRPr lang="en-US" sz="4000" smtClean="0"/>
          </a:p>
        </p:txBody>
      </p:sp>
      <p:sp>
        <p:nvSpPr>
          <p:cNvPr id="32771" name="Rectangle 3"/>
          <p:cNvSpPr>
            <a:spLocks noGrp="1" noChangeArrowheads="1"/>
          </p:cNvSpPr>
          <p:nvPr>
            <p:ph idx="1"/>
          </p:nvPr>
        </p:nvSpPr>
        <p:spPr>
          <a:xfrm>
            <a:off x="682625" y="1828800"/>
            <a:ext cx="7772400" cy="4343400"/>
          </a:xfrm>
        </p:spPr>
        <p:txBody>
          <a:bodyPr/>
          <a:lstStyle/>
          <a:p>
            <a:pPr eaLnBrk="1" hangingPunct="1"/>
            <a:r>
              <a:rPr lang="en-US" sz="2800" dirty="0" smtClean="0"/>
              <a:t>Newly created position of Chief, Clinical Pharmacy Programs</a:t>
            </a:r>
          </a:p>
          <a:p>
            <a:pPr eaLnBrk="1" hangingPunct="1"/>
            <a:r>
              <a:rPr lang="en-US" sz="2800" dirty="0" smtClean="0"/>
              <a:t>Pharmacist Immunizers</a:t>
            </a:r>
          </a:p>
          <a:p>
            <a:pPr eaLnBrk="1" hangingPunct="1"/>
            <a:r>
              <a:rPr lang="en-US" sz="2800" dirty="0" smtClean="0"/>
              <a:t>Pharmacist Practitioners</a:t>
            </a:r>
          </a:p>
          <a:p>
            <a:pPr eaLnBrk="1" hangingPunct="1"/>
            <a:r>
              <a:rPr lang="en-US" sz="2800" dirty="0" smtClean="0"/>
              <a:t>93 Collaborative Practice Agreement protocols in place, involving 56 pharmacists within 12 areas of medicine</a:t>
            </a:r>
          </a:p>
          <a:p>
            <a:pPr eaLnBrk="1" hangingPunct="1"/>
            <a:r>
              <a:rPr lang="en-US" sz="2800" dirty="0"/>
              <a:t>Anticoagulation, Hyperlipidemia, Diabetes, Anemia, Psych, HIV, Hep C, Dialysis, Oncology, etc</a:t>
            </a:r>
            <a:r>
              <a:rPr lang="en-US" sz="2800" dirty="0" smtClean="0"/>
              <a:t>.</a:t>
            </a:r>
            <a:endParaRPr lang="en-US"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609600"/>
            <a:ext cx="8080375" cy="990600"/>
          </a:xfrm>
        </p:spPr>
        <p:txBody>
          <a:bodyPr/>
          <a:lstStyle/>
          <a:p>
            <a:pPr eaLnBrk="1" hangingPunct="1">
              <a:defRPr/>
            </a:pPr>
            <a:r>
              <a:rPr lang="en-US" dirty="0" smtClean="0"/>
              <a:t>Pharmacist Positions in BOP	</a:t>
            </a:r>
          </a:p>
        </p:txBody>
      </p:sp>
      <p:sp>
        <p:nvSpPr>
          <p:cNvPr id="34819" name="Rectangle 3"/>
          <p:cNvSpPr>
            <a:spLocks noGrp="1" noChangeArrowheads="1"/>
          </p:cNvSpPr>
          <p:nvPr>
            <p:ph idx="1"/>
          </p:nvPr>
        </p:nvSpPr>
        <p:spPr>
          <a:xfrm>
            <a:off x="609600" y="1828800"/>
            <a:ext cx="7772400" cy="4419600"/>
          </a:xfrm>
        </p:spPr>
        <p:txBody>
          <a:bodyPr/>
          <a:lstStyle/>
          <a:p>
            <a:pPr eaLnBrk="1" hangingPunct="1"/>
            <a:r>
              <a:rPr lang="en-US" dirty="0" smtClean="0"/>
              <a:t>Staff Pharmacist (both inpatient and outpatient; ambulatory or medical center)</a:t>
            </a:r>
          </a:p>
          <a:p>
            <a:pPr eaLnBrk="1" hangingPunct="1"/>
            <a:r>
              <a:rPr lang="en-US" dirty="0" smtClean="0"/>
              <a:t>Assistant Chief Pharmacist</a:t>
            </a:r>
          </a:p>
          <a:p>
            <a:pPr eaLnBrk="1" hangingPunct="1"/>
            <a:r>
              <a:rPr lang="en-US" dirty="0" smtClean="0"/>
              <a:t>Chief Pharmacist</a:t>
            </a:r>
          </a:p>
          <a:p>
            <a:pPr eaLnBrk="1" hangingPunct="1"/>
            <a:r>
              <a:rPr lang="en-US" dirty="0" smtClean="0"/>
              <a:t>Regional HIV/HCV Pharmacist Consultant</a:t>
            </a:r>
          </a:p>
          <a:p>
            <a:pPr eaLnBrk="1" hangingPunct="1"/>
            <a:r>
              <a:rPr lang="en-US" dirty="0" smtClean="0"/>
              <a:t>Regional Chief Pharmacist </a:t>
            </a:r>
          </a:p>
          <a:p>
            <a:pPr eaLnBrk="1" hangingPunct="1"/>
            <a:r>
              <a:rPr lang="en-US" dirty="0" smtClean="0"/>
              <a:t>Central Processing Staff, Chief, and Clinical Pharmacists</a:t>
            </a:r>
          </a:p>
          <a:p>
            <a:pPr eaLnBrk="1" hangingPunct="1"/>
            <a:r>
              <a:rPr lang="en-US" dirty="0" smtClean="0"/>
              <a:t>Central Fill Staff in future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6"/>
          <p:cNvSpPr>
            <a:spLocks noGrp="1" noChangeArrowheads="1"/>
          </p:cNvSpPr>
          <p:nvPr>
            <p:ph type="title"/>
          </p:nvPr>
        </p:nvSpPr>
        <p:spPr/>
        <p:txBody>
          <a:bodyPr/>
          <a:lstStyle/>
          <a:p>
            <a:pPr eaLnBrk="1" hangingPunct="1">
              <a:defRPr/>
            </a:pPr>
            <a:r>
              <a:rPr lang="en-US" smtClean="0"/>
              <a:t>Where to Get More Information</a:t>
            </a:r>
          </a:p>
        </p:txBody>
      </p:sp>
      <p:sp>
        <p:nvSpPr>
          <p:cNvPr id="35843" name="Rectangle 7"/>
          <p:cNvSpPr>
            <a:spLocks noGrp="1" noChangeArrowheads="1"/>
          </p:cNvSpPr>
          <p:nvPr>
            <p:ph idx="1"/>
          </p:nvPr>
        </p:nvSpPr>
        <p:spPr>
          <a:xfrm>
            <a:off x="304800" y="1981200"/>
            <a:ext cx="8839200" cy="4114800"/>
          </a:xfrm>
        </p:spPr>
        <p:txBody>
          <a:bodyPr/>
          <a:lstStyle/>
          <a:p>
            <a:pPr lvl="1" eaLnBrk="1" hangingPunct="1"/>
            <a:r>
              <a:rPr lang="en-US" sz="3200" dirty="0" smtClean="0">
                <a:solidFill>
                  <a:srgbClr val="FF0000"/>
                </a:solidFill>
              </a:rPr>
              <a:t>http</a:t>
            </a:r>
            <a:r>
              <a:rPr lang="en-US" sz="3200" dirty="0">
                <a:solidFill>
                  <a:srgbClr val="FF0000"/>
                </a:solidFill>
              </a:rPr>
              <a:t>://www.usphs.gov/corpslinks/pharmacy/bop/index.htm</a:t>
            </a:r>
            <a:endParaRPr lang="en-US" sz="3200" dirty="0" smtClean="0">
              <a:solidFill>
                <a:srgbClr val="FF0000"/>
              </a:solidFill>
            </a:endParaRPr>
          </a:p>
          <a:p>
            <a:pPr lvl="2" eaLnBrk="1" hangingPunct="1"/>
            <a:r>
              <a:rPr lang="en-US" sz="3200" dirty="0" smtClean="0"/>
              <a:t>BOP Pharmacy Homepage</a:t>
            </a:r>
          </a:p>
          <a:p>
            <a:pPr lvl="1" eaLnBrk="1" hangingPunct="1"/>
            <a:r>
              <a:rPr lang="en-US" sz="3200" dirty="0" smtClean="0"/>
              <a:t> </a:t>
            </a:r>
            <a:r>
              <a:rPr lang="en-US" sz="3200" dirty="0" smtClean="0">
                <a:latin typeface="Arial Unicode MS" pitchFamily="34" charset="-128"/>
                <a:hlinkClick r:id="rId3"/>
              </a:rPr>
              <a:t>http://dcp.psc.gov</a:t>
            </a:r>
            <a:r>
              <a:rPr lang="en-US" sz="3200" dirty="0" smtClean="0"/>
              <a:t> </a:t>
            </a:r>
          </a:p>
          <a:p>
            <a:pPr lvl="2" eaLnBrk="1" hangingPunct="1"/>
            <a:r>
              <a:rPr lang="en-US" sz="3200" dirty="0" smtClean="0"/>
              <a:t>vacancy list PHS Pharmacy Job Listserv</a:t>
            </a:r>
          </a:p>
          <a:p>
            <a:pPr lvl="1" eaLnBrk="1" hangingPunct="1"/>
            <a:r>
              <a:rPr lang="en-US" sz="3200" dirty="0" smtClean="0">
                <a:latin typeface="Arial Unicode MS" pitchFamily="34" charset="-128"/>
              </a:rPr>
              <a:t> </a:t>
            </a:r>
            <a:r>
              <a:rPr lang="en-US" sz="3200" dirty="0" smtClean="0">
                <a:latin typeface="Arial Unicode MS" pitchFamily="34" charset="-128"/>
                <a:hlinkClick r:id="rId4"/>
              </a:rPr>
              <a:t>http://www.bop.gov</a:t>
            </a:r>
            <a:endParaRPr lang="en-US" sz="3200" dirty="0" smtClean="0"/>
          </a:p>
          <a:p>
            <a:pPr lvl="1" eaLnBrk="1" hangingPunct="1"/>
            <a:r>
              <a:rPr lang="en-US" sz="3200" dirty="0" smtClean="0">
                <a:latin typeface="Arial Unicode MS" pitchFamily="34" charset="-128"/>
              </a:rPr>
              <a:t> </a:t>
            </a:r>
            <a:r>
              <a:rPr lang="en-US" sz="3200" dirty="0" smtClean="0">
                <a:latin typeface="Arial Unicode MS" pitchFamily="34" charset="-128"/>
                <a:hlinkClick r:id="rId5"/>
              </a:rPr>
              <a:t>http://www.usphs.gov</a:t>
            </a:r>
            <a:endParaRPr lang="en-US" sz="3200" dirty="0" smtClean="0"/>
          </a:p>
          <a:p>
            <a:pPr lvl="1" eaLnBrk="1" hangingPunct="1"/>
            <a:endParaRPr lang="en-US" sz="3200" dirty="0" smtClean="0"/>
          </a:p>
        </p:txBody>
      </p:sp>
    </p:spTree>
  </p:cSld>
  <p:clrMapOvr>
    <a:overrideClrMapping bg1="dk2" tx1="lt1" bg2="dk1" tx2="lt2" accent1="accent1" accent2="accent2" accent3="accent3" accent4="accent4" accent5="accent5" accent6="accent6" hlink="hlink" folHlink="folHlink"/>
  </p:clrMapOvr>
  <p:transition>
    <p:check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algn="ctr" eaLnBrk="1" hangingPunct="1">
              <a:defRPr/>
            </a:pPr>
            <a:r>
              <a:rPr lang="en-US" dirty="0" smtClean="0"/>
              <a:t>Initiatives		</a:t>
            </a:r>
          </a:p>
        </p:txBody>
      </p:sp>
      <p:sp>
        <p:nvSpPr>
          <p:cNvPr id="36867" name="Rectangle 3"/>
          <p:cNvSpPr>
            <a:spLocks noGrp="1" noChangeArrowheads="1"/>
          </p:cNvSpPr>
          <p:nvPr>
            <p:ph idx="1"/>
          </p:nvPr>
        </p:nvSpPr>
        <p:spPr/>
        <p:txBody>
          <a:bodyPr/>
          <a:lstStyle/>
          <a:p>
            <a:pPr eaLnBrk="1" hangingPunct="1"/>
            <a:r>
              <a:rPr lang="en-US" dirty="0" smtClean="0"/>
              <a:t>Central Fill </a:t>
            </a:r>
            <a:r>
              <a:rPr lang="en-US" dirty="0" err="1" smtClean="0"/>
              <a:t>vs</a:t>
            </a:r>
            <a:r>
              <a:rPr lang="en-US" dirty="0" smtClean="0"/>
              <a:t> Mail Order Pharmacy (BOPMOP)</a:t>
            </a:r>
          </a:p>
          <a:p>
            <a:pPr eaLnBrk="1" hangingPunct="1"/>
            <a:r>
              <a:rPr lang="en-US" dirty="0" smtClean="0"/>
              <a:t>Virtual Central Processing by BOP Pharmacists</a:t>
            </a:r>
          </a:p>
          <a:p>
            <a:pPr eaLnBrk="1" hangingPunct="1"/>
            <a:r>
              <a:rPr lang="en-US" dirty="0" smtClean="0"/>
              <a:t>Immunization Delivery</a:t>
            </a:r>
          </a:p>
          <a:p>
            <a:pPr eaLnBrk="1" hangingPunct="1"/>
            <a:r>
              <a:rPr lang="en-US" dirty="0" smtClean="0"/>
              <a:t>Disease State Management – Clinical Pharmacy Programs</a:t>
            </a:r>
          </a:p>
          <a:p>
            <a:pPr lvl="2" eaLnBrk="1" hangingPunct="1"/>
            <a:r>
              <a:rPr lang="en-US" dirty="0" smtClean="0"/>
              <a:t>Anticoagulation Clinics</a:t>
            </a:r>
          </a:p>
          <a:p>
            <a:pPr lvl="2" eaLnBrk="1" hangingPunct="1"/>
            <a:r>
              <a:rPr lang="en-US" dirty="0" err="1" smtClean="0"/>
              <a:t>Antihyperlipidemic</a:t>
            </a:r>
            <a:r>
              <a:rPr lang="en-US" dirty="0" smtClean="0"/>
              <a:t> Clinic</a:t>
            </a:r>
          </a:p>
          <a:p>
            <a:pPr lvl="2" eaLnBrk="1" hangingPunct="1">
              <a:buFont typeface="Wingdings" pitchFamily="2" charset="2"/>
              <a:buNone/>
            </a:pPr>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09600" y="228600"/>
            <a:ext cx="8080375" cy="1143000"/>
          </a:xfrm>
        </p:spPr>
        <p:txBody>
          <a:bodyPr/>
          <a:lstStyle/>
          <a:p>
            <a:pPr algn="ctr" eaLnBrk="1" hangingPunct="1">
              <a:defRPr/>
            </a:pPr>
            <a:r>
              <a:rPr lang="en-US" sz="4000" dirty="0" smtClean="0"/>
              <a:t>BOP Pharmacy Contact Information</a:t>
            </a:r>
          </a:p>
        </p:txBody>
      </p:sp>
      <p:sp>
        <p:nvSpPr>
          <p:cNvPr id="37891" name="Rectangle 3"/>
          <p:cNvSpPr>
            <a:spLocks noGrp="1" noChangeArrowheads="1"/>
          </p:cNvSpPr>
          <p:nvPr>
            <p:ph idx="1"/>
          </p:nvPr>
        </p:nvSpPr>
        <p:spPr>
          <a:xfrm>
            <a:off x="533400" y="1752600"/>
            <a:ext cx="8610600" cy="5105400"/>
          </a:xfrm>
        </p:spPr>
        <p:txBody>
          <a:bodyPr/>
          <a:lstStyle/>
          <a:p>
            <a:pPr eaLnBrk="1" hangingPunct="1">
              <a:lnSpc>
                <a:spcPct val="80000"/>
              </a:lnSpc>
            </a:pPr>
            <a:r>
              <a:rPr lang="en-US" sz="2800" dirty="0" smtClean="0"/>
              <a:t>RADM Chris Bina, PharmD</a:t>
            </a:r>
          </a:p>
          <a:p>
            <a:pPr lvl="1" eaLnBrk="1" hangingPunct="1">
              <a:lnSpc>
                <a:spcPct val="90000"/>
              </a:lnSpc>
              <a:buFontTx/>
              <a:buNone/>
            </a:pPr>
            <a:r>
              <a:rPr lang="en-US" dirty="0" smtClean="0"/>
              <a:t>	Chief Pharmacist, </a:t>
            </a:r>
            <a:r>
              <a:rPr lang="en-US" dirty="0" smtClean="0">
                <a:hlinkClick r:id="rId3"/>
              </a:rPr>
              <a:t>cbina@bop.gov</a:t>
            </a:r>
            <a:endParaRPr lang="en-US" dirty="0" smtClean="0"/>
          </a:p>
          <a:p>
            <a:pPr lvl="1" eaLnBrk="1" hangingPunct="1">
              <a:lnSpc>
                <a:spcPct val="90000"/>
              </a:lnSpc>
              <a:buFontTx/>
              <a:buNone/>
            </a:pPr>
            <a:r>
              <a:rPr lang="en-US" dirty="0" smtClean="0"/>
              <a:t>	202-353-4753</a:t>
            </a:r>
          </a:p>
          <a:p>
            <a:pPr eaLnBrk="1" hangingPunct="1">
              <a:lnSpc>
                <a:spcPct val="80000"/>
              </a:lnSpc>
            </a:pPr>
            <a:r>
              <a:rPr lang="en-US" sz="2800" dirty="0" smtClean="0"/>
              <a:t> CAPT A. Martin Johnston, </a:t>
            </a:r>
            <a:r>
              <a:rPr lang="en-US" sz="2800" dirty="0" err="1" smtClean="0"/>
              <a:t>RPh</a:t>
            </a:r>
            <a:endParaRPr lang="en-US" sz="2800" dirty="0" smtClean="0"/>
          </a:p>
          <a:p>
            <a:pPr lvl="1" eaLnBrk="1" hangingPunct="1">
              <a:lnSpc>
                <a:spcPct val="90000"/>
              </a:lnSpc>
              <a:buFontTx/>
              <a:buNone/>
            </a:pPr>
            <a:r>
              <a:rPr lang="en-US" dirty="0" smtClean="0"/>
              <a:t>	Chief, Pharmacy Logistics, </a:t>
            </a:r>
            <a:r>
              <a:rPr lang="en-US" u="sng" dirty="0" smtClean="0">
                <a:solidFill>
                  <a:srgbClr val="FF0000"/>
                </a:solidFill>
              </a:rPr>
              <a:t>aj</a:t>
            </a:r>
            <a:r>
              <a:rPr lang="en-US" dirty="0" smtClean="0">
                <a:hlinkClick r:id="rId4"/>
              </a:rPr>
              <a:t>ohnston@bop.gov</a:t>
            </a:r>
            <a:endParaRPr lang="en-US" dirty="0" smtClean="0"/>
          </a:p>
          <a:p>
            <a:pPr lvl="1" eaLnBrk="1" hangingPunct="1">
              <a:lnSpc>
                <a:spcPct val="90000"/>
              </a:lnSpc>
              <a:buFontTx/>
              <a:buNone/>
            </a:pPr>
            <a:r>
              <a:rPr lang="en-US" dirty="0" smtClean="0"/>
              <a:t>	202-353-4758</a:t>
            </a:r>
          </a:p>
          <a:p>
            <a:pPr eaLnBrk="1" hangingPunct="1">
              <a:lnSpc>
                <a:spcPct val="80000"/>
              </a:lnSpc>
            </a:pPr>
            <a:r>
              <a:rPr lang="en-US" sz="2800" dirty="0" smtClean="0"/>
              <a:t>LT Michelle Williams, </a:t>
            </a:r>
            <a:r>
              <a:rPr lang="en-US" sz="2800" dirty="0" err="1" smtClean="0"/>
              <a:t>PharmD</a:t>
            </a:r>
            <a:endParaRPr lang="en-US" sz="2800" dirty="0" smtClean="0"/>
          </a:p>
          <a:p>
            <a:pPr lvl="1" eaLnBrk="1" hangingPunct="1">
              <a:lnSpc>
                <a:spcPct val="90000"/>
              </a:lnSpc>
              <a:buFontTx/>
              <a:buNone/>
            </a:pPr>
            <a:r>
              <a:rPr lang="en-US" dirty="0" smtClean="0"/>
              <a:t>	HIV/Hep Program Manager, </a:t>
            </a:r>
            <a:r>
              <a:rPr lang="en-US" dirty="0" smtClean="0">
                <a:hlinkClick r:id="rId5"/>
              </a:rPr>
              <a:t>mrwilliams@bop.gov</a:t>
            </a:r>
            <a:endParaRPr lang="en-US" dirty="0" smtClean="0"/>
          </a:p>
          <a:p>
            <a:pPr lvl="1" eaLnBrk="1" hangingPunct="1">
              <a:lnSpc>
                <a:spcPct val="90000"/>
              </a:lnSpc>
              <a:buFontTx/>
              <a:buNone/>
            </a:pPr>
            <a:r>
              <a:rPr lang="en-US" dirty="0" smtClean="0"/>
              <a:t>	202-353-4748</a:t>
            </a:r>
          </a:p>
          <a:p>
            <a:pPr eaLnBrk="1" hangingPunct="1"/>
            <a:r>
              <a:rPr lang="en-US" sz="2800" dirty="0" smtClean="0"/>
              <a:t>Chief, Clinical Pharmacy Programs - Vacant</a:t>
            </a:r>
            <a:endParaRPr lang="en-US" sz="2800" dirty="0"/>
          </a:p>
          <a:p>
            <a:pPr lvl="1" eaLnBrk="1" hangingPunct="1">
              <a:lnSpc>
                <a:spcPct val="90000"/>
              </a:lnSpc>
              <a:buFontTx/>
              <a:buNone/>
            </a:pPr>
            <a:endParaRPr lang="en-US" dirty="0" smtClean="0"/>
          </a:p>
          <a:p>
            <a:pPr lvl="1" eaLnBrk="1" hangingPunct="1">
              <a:lnSpc>
                <a:spcPct val="90000"/>
              </a:lnSpc>
              <a:buFontTx/>
              <a:buNone/>
            </a:pPr>
            <a:endParaRPr lang="en-US" dirty="0" smtClean="0"/>
          </a:p>
          <a:p>
            <a:pPr lvl="1" eaLnBrk="1" hangingPunct="1">
              <a:lnSpc>
                <a:spcPct val="90000"/>
              </a:lnSpc>
              <a:buFontTx/>
              <a:buNone/>
            </a:pPr>
            <a:endParaRPr lang="en-US" dirty="0" smtClean="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09600" y="152400"/>
            <a:ext cx="8080375" cy="1066800"/>
          </a:xfrm>
        </p:spPr>
        <p:txBody>
          <a:bodyPr/>
          <a:lstStyle/>
          <a:p>
            <a:pPr algn="ctr" eaLnBrk="1" hangingPunct="1">
              <a:defRPr/>
            </a:pPr>
            <a:r>
              <a:rPr lang="en-US" sz="4000" dirty="0" smtClean="0"/>
              <a:t>BOP Pharmacy Recruitment Workgroup</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828569752"/>
              </p:ext>
            </p:extLst>
          </p:nvPr>
        </p:nvGraphicFramePr>
        <p:xfrm>
          <a:off x="762000" y="1447800"/>
          <a:ext cx="7772400" cy="4991155"/>
        </p:xfrm>
        <a:graphic>
          <a:graphicData uri="http://schemas.openxmlformats.org/drawingml/2006/table">
            <a:tbl>
              <a:tblPr firstRow="1" bandRow="1">
                <a:tableStyleId>{073A0DAA-6AF3-43AB-8588-CEC1D06C72B9}</a:tableStyleId>
              </a:tblPr>
              <a:tblGrid>
                <a:gridCol w="1676400"/>
                <a:gridCol w="1641623"/>
                <a:gridCol w="1693942"/>
                <a:gridCol w="1387928"/>
                <a:gridCol w="1372507"/>
              </a:tblGrid>
              <a:tr h="381000">
                <a:tc>
                  <a:txBody>
                    <a:bodyPr/>
                    <a:lstStyle/>
                    <a:p>
                      <a:r>
                        <a:rPr lang="en-US" sz="1400" dirty="0" smtClean="0"/>
                        <a:t>Name</a:t>
                      </a:r>
                      <a:endParaRPr lang="en-US" sz="1400" dirty="0"/>
                    </a:p>
                  </a:txBody>
                  <a:tcPr/>
                </a:tc>
                <a:tc>
                  <a:txBody>
                    <a:bodyPr/>
                    <a:lstStyle/>
                    <a:p>
                      <a:r>
                        <a:rPr lang="en-US" sz="1400" dirty="0" smtClean="0"/>
                        <a:t>Institution</a:t>
                      </a:r>
                      <a:endParaRPr lang="en-US" sz="1400" dirty="0"/>
                    </a:p>
                  </a:txBody>
                  <a:tcPr/>
                </a:tc>
                <a:tc>
                  <a:txBody>
                    <a:bodyPr/>
                    <a:lstStyle/>
                    <a:p>
                      <a:r>
                        <a:rPr lang="en-US" sz="1400" dirty="0" smtClean="0"/>
                        <a:t>Responsible Region</a:t>
                      </a:r>
                      <a:endParaRPr lang="en-US" sz="1400" dirty="0"/>
                    </a:p>
                  </a:txBody>
                  <a:tcPr/>
                </a:tc>
                <a:tc>
                  <a:txBody>
                    <a:bodyPr/>
                    <a:lstStyle/>
                    <a:p>
                      <a:r>
                        <a:rPr lang="en-US" sz="1400" dirty="0" smtClean="0"/>
                        <a:t>Email</a:t>
                      </a:r>
                      <a:endParaRPr lang="en-US" sz="1400" dirty="0"/>
                    </a:p>
                  </a:txBody>
                  <a:tcPr/>
                </a:tc>
                <a:tc>
                  <a:txBody>
                    <a:bodyPr/>
                    <a:lstStyle/>
                    <a:p>
                      <a:r>
                        <a:rPr lang="en-US" sz="1400" dirty="0" smtClean="0"/>
                        <a:t>Phone</a:t>
                      </a:r>
                      <a:endParaRPr lang="en-US" sz="1400" dirty="0"/>
                    </a:p>
                  </a:txBody>
                  <a:tcPr/>
                </a:tc>
              </a:tr>
              <a:tr h="593946">
                <a:tc>
                  <a:txBody>
                    <a:bodyPr/>
                    <a:lstStyle/>
                    <a:p>
                      <a:r>
                        <a:rPr lang="en-US" sz="1100" dirty="0" smtClean="0"/>
                        <a:t>CAPT Cassondra</a:t>
                      </a:r>
                      <a:r>
                        <a:rPr lang="en-US" sz="1100" baseline="0" dirty="0" smtClean="0"/>
                        <a:t> White – LEAD</a:t>
                      </a:r>
                      <a:endParaRPr lang="en-US" sz="1100" dirty="0"/>
                    </a:p>
                  </a:txBody>
                  <a:tcPr/>
                </a:tc>
                <a:tc>
                  <a:txBody>
                    <a:bodyPr/>
                    <a:lstStyle/>
                    <a:p>
                      <a:r>
                        <a:rPr lang="en-US" sz="1100" dirty="0" smtClean="0"/>
                        <a:t>Central Processing</a:t>
                      </a:r>
                      <a:r>
                        <a:rPr lang="en-US" sz="1100" baseline="0" dirty="0" smtClean="0"/>
                        <a:t> Pharmacist  (CPPS) -CCM San Antonio</a:t>
                      </a:r>
                      <a:endParaRPr lang="en-US" sz="1100" dirty="0"/>
                    </a:p>
                  </a:txBody>
                  <a:tcPr/>
                </a:tc>
                <a:tc>
                  <a:txBody>
                    <a:bodyPr/>
                    <a:lstStyle/>
                    <a:p>
                      <a:r>
                        <a:rPr lang="en-US" sz="1050" dirty="0" smtClean="0"/>
                        <a:t>ALL</a:t>
                      </a:r>
                      <a:endParaRPr lang="en-US" sz="1050" dirty="0"/>
                    </a:p>
                  </a:txBody>
                  <a:tcPr/>
                </a:tc>
                <a:tc>
                  <a:txBody>
                    <a:bodyPr/>
                    <a:lstStyle/>
                    <a:p>
                      <a:r>
                        <a:rPr lang="en-US" sz="1050" dirty="0" smtClean="0">
                          <a:hlinkClick r:id="rId3"/>
                        </a:rPr>
                        <a:t>c3white@bop.gov</a:t>
                      </a:r>
                      <a:endParaRPr lang="en-US" sz="1050" dirty="0"/>
                    </a:p>
                  </a:txBody>
                  <a:tcPr/>
                </a:tc>
                <a:tc>
                  <a:txBody>
                    <a:bodyPr/>
                    <a:lstStyle/>
                    <a:p>
                      <a:r>
                        <a:rPr lang="en-US" sz="1050" dirty="0" smtClean="0"/>
                        <a:t>210-472-4510</a:t>
                      </a:r>
                      <a:endParaRPr lang="en-US" sz="1050" dirty="0"/>
                    </a:p>
                  </a:txBody>
                  <a:tcPr/>
                </a:tc>
              </a:tr>
              <a:tr h="274320">
                <a:tc>
                  <a:txBody>
                    <a:bodyPr/>
                    <a:lstStyle/>
                    <a:p>
                      <a:r>
                        <a:rPr lang="en-US" sz="1050" dirty="0" smtClean="0"/>
                        <a:t>LCDR William </a:t>
                      </a:r>
                      <a:r>
                        <a:rPr lang="en-US" sz="1050" dirty="0" err="1" smtClean="0"/>
                        <a:t>Lehault</a:t>
                      </a:r>
                      <a:endParaRPr lang="en-US" sz="1050" dirty="0"/>
                    </a:p>
                  </a:txBody>
                  <a:tcPr/>
                </a:tc>
                <a:tc>
                  <a:txBody>
                    <a:bodyPr/>
                    <a:lstStyle/>
                    <a:p>
                      <a:r>
                        <a:rPr lang="en-US" sz="1050" dirty="0" smtClean="0"/>
                        <a:t>FCI Otisville</a:t>
                      </a:r>
                      <a:endParaRPr lang="en-US" sz="1050" dirty="0"/>
                    </a:p>
                  </a:txBody>
                  <a:tcPr/>
                </a:tc>
                <a:tc>
                  <a:txBody>
                    <a:bodyPr/>
                    <a:lstStyle/>
                    <a:p>
                      <a:r>
                        <a:rPr lang="en-US" sz="1050" dirty="0" smtClean="0"/>
                        <a:t>North East Region</a:t>
                      </a:r>
                      <a:endParaRPr lang="en-US" sz="1050" dirty="0"/>
                    </a:p>
                  </a:txBody>
                  <a:tcPr/>
                </a:tc>
                <a:tc>
                  <a:txBody>
                    <a:bodyPr/>
                    <a:lstStyle/>
                    <a:p>
                      <a:r>
                        <a:rPr lang="en-US" sz="1050" dirty="0" smtClean="0">
                          <a:hlinkClick r:id="rId4"/>
                        </a:rPr>
                        <a:t>wlehault@bop.gov</a:t>
                      </a:r>
                      <a:endParaRPr lang="en-US" sz="1050" dirty="0"/>
                    </a:p>
                  </a:txBody>
                  <a:tcPr/>
                </a:tc>
                <a:tc>
                  <a:txBody>
                    <a:bodyPr/>
                    <a:lstStyle/>
                    <a:p>
                      <a:r>
                        <a:rPr lang="en-US" sz="1050" dirty="0" smtClean="0"/>
                        <a:t>845-386-6826</a:t>
                      </a:r>
                      <a:endParaRPr lang="en-US" sz="1050" dirty="0"/>
                    </a:p>
                  </a:txBody>
                  <a:tcPr/>
                </a:tc>
              </a:tr>
              <a:tr h="274320">
                <a:tc>
                  <a:txBody>
                    <a:bodyPr/>
                    <a:lstStyle/>
                    <a:p>
                      <a:r>
                        <a:rPr lang="en-US" sz="1050" dirty="0" smtClean="0"/>
                        <a:t>LCDR Anna Stevenson</a:t>
                      </a:r>
                      <a:endParaRPr lang="en-US" sz="1050" dirty="0"/>
                    </a:p>
                  </a:txBody>
                  <a:tcPr/>
                </a:tc>
                <a:tc>
                  <a:txBody>
                    <a:bodyPr/>
                    <a:lstStyle/>
                    <a:p>
                      <a:r>
                        <a:rPr lang="en-US" sz="1050" dirty="0" smtClean="0"/>
                        <a:t>FMC </a:t>
                      </a:r>
                      <a:r>
                        <a:rPr lang="en-US" sz="1050" dirty="0" err="1" smtClean="0"/>
                        <a:t>Devens</a:t>
                      </a:r>
                      <a:endParaRPr lang="en-US" sz="1050" dirty="0"/>
                    </a:p>
                  </a:txBody>
                  <a:tcPr/>
                </a:tc>
                <a:tc>
                  <a:txBody>
                    <a:bodyPr/>
                    <a:lstStyle/>
                    <a:p>
                      <a:r>
                        <a:rPr lang="en-US" sz="1050" dirty="0" smtClean="0"/>
                        <a:t>North East Region</a:t>
                      </a:r>
                      <a:endParaRPr lang="en-US" sz="1050" dirty="0"/>
                    </a:p>
                  </a:txBody>
                  <a:tcPr/>
                </a:tc>
                <a:tc>
                  <a:txBody>
                    <a:bodyPr/>
                    <a:lstStyle/>
                    <a:p>
                      <a:r>
                        <a:rPr lang="en-US" sz="1050" dirty="0" smtClean="0">
                          <a:hlinkClick r:id="rId5"/>
                        </a:rPr>
                        <a:t>astevenson@bop.gov</a:t>
                      </a:r>
                      <a:endParaRPr lang="en-US" sz="1050" dirty="0"/>
                    </a:p>
                  </a:txBody>
                  <a:tcPr/>
                </a:tc>
                <a:tc>
                  <a:txBody>
                    <a:bodyPr/>
                    <a:lstStyle/>
                    <a:p>
                      <a:r>
                        <a:rPr lang="en-US" sz="1050" dirty="0" smtClean="0"/>
                        <a:t>978-796-1352</a:t>
                      </a:r>
                      <a:endParaRPr lang="en-US" sz="1050" dirty="0"/>
                    </a:p>
                  </a:txBody>
                  <a:tcPr/>
                </a:tc>
              </a:tr>
              <a:tr h="274320">
                <a:tc>
                  <a:txBody>
                    <a:bodyPr/>
                    <a:lstStyle/>
                    <a:p>
                      <a:r>
                        <a:rPr lang="en-US" sz="1050" dirty="0" smtClean="0"/>
                        <a:t>CDR Ed Houser</a:t>
                      </a:r>
                      <a:endParaRPr lang="en-US" sz="1050" dirty="0"/>
                    </a:p>
                  </a:txBody>
                  <a:tcPr/>
                </a:tc>
                <a:tc>
                  <a:txBody>
                    <a:bodyPr/>
                    <a:lstStyle/>
                    <a:p>
                      <a:r>
                        <a:rPr lang="en-US" sz="1050" dirty="0" smtClean="0"/>
                        <a:t>FMC Rochester</a:t>
                      </a:r>
                      <a:endParaRPr lang="en-US" sz="1050" dirty="0"/>
                    </a:p>
                  </a:txBody>
                  <a:tcPr/>
                </a:tc>
                <a:tc>
                  <a:txBody>
                    <a:bodyPr/>
                    <a:lstStyle/>
                    <a:p>
                      <a:r>
                        <a:rPr lang="en-US" sz="1050" dirty="0" smtClean="0"/>
                        <a:t>North</a:t>
                      </a:r>
                      <a:r>
                        <a:rPr lang="en-US" sz="1050" baseline="0" dirty="0" smtClean="0"/>
                        <a:t> Central Region</a:t>
                      </a:r>
                      <a:endParaRPr lang="en-US" sz="1050" dirty="0"/>
                    </a:p>
                  </a:txBody>
                  <a:tcPr/>
                </a:tc>
                <a:tc>
                  <a:txBody>
                    <a:bodyPr/>
                    <a:lstStyle/>
                    <a:p>
                      <a:r>
                        <a:rPr lang="en-US" sz="1050" dirty="0" smtClean="0">
                          <a:hlinkClick r:id="rId6"/>
                        </a:rPr>
                        <a:t>ehouser@bop.gov</a:t>
                      </a:r>
                      <a:endParaRPr lang="en-US" sz="1050" dirty="0"/>
                    </a:p>
                  </a:txBody>
                  <a:tcPr/>
                </a:tc>
                <a:tc>
                  <a:txBody>
                    <a:bodyPr/>
                    <a:lstStyle/>
                    <a:p>
                      <a:r>
                        <a:rPr lang="en-US" sz="1050" dirty="0" smtClean="0"/>
                        <a:t>507-424-7580</a:t>
                      </a:r>
                      <a:endParaRPr lang="en-US" sz="1050" dirty="0"/>
                    </a:p>
                  </a:txBody>
                  <a:tcPr/>
                </a:tc>
              </a:tr>
              <a:tr h="274320">
                <a:tc>
                  <a:txBody>
                    <a:bodyPr/>
                    <a:lstStyle/>
                    <a:p>
                      <a:r>
                        <a:rPr lang="en-US" sz="1050" dirty="0" smtClean="0"/>
                        <a:t>CDR Mark Sellers</a:t>
                      </a:r>
                      <a:endParaRPr lang="en-US" sz="1050" dirty="0"/>
                    </a:p>
                  </a:txBody>
                  <a:tcPr/>
                </a:tc>
                <a:tc>
                  <a:txBody>
                    <a:bodyPr/>
                    <a:lstStyle/>
                    <a:p>
                      <a:r>
                        <a:rPr lang="en-US" sz="1050" dirty="0" smtClean="0"/>
                        <a:t>USMCFP Springfield</a:t>
                      </a:r>
                      <a:endParaRPr lang="en-US" sz="1050" dirty="0"/>
                    </a:p>
                  </a:txBody>
                  <a:tcPr/>
                </a:tc>
                <a:tc>
                  <a:txBody>
                    <a:bodyPr/>
                    <a:lstStyle/>
                    <a:p>
                      <a:r>
                        <a:rPr lang="en-US" sz="1050" dirty="0" smtClean="0"/>
                        <a:t>North Central Region</a:t>
                      </a:r>
                      <a:endParaRPr lang="en-US" sz="1050" dirty="0"/>
                    </a:p>
                  </a:txBody>
                  <a:tcPr/>
                </a:tc>
                <a:tc>
                  <a:txBody>
                    <a:bodyPr/>
                    <a:lstStyle/>
                    <a:p>
                      <a:r>
                        <a:rPr lang="en-US" sz="1050" dirty="0" smtClean="0">
                          <a:hlinkClick r:id="rId7"/>
                        </a:rPr>
                        <a:t>msellers@bop.gov</a:t>
                      </a:r>
                      <a:endParaRPr lang="en-US" sz="1050" dirty="0"/>
                    </a:p>
                  </a:txBody>
                  <a:tcPr/>
                </a:tc>
                <a:tc>
                  <a:txBody>
                    <a:bodyPr/>
                    <a:lstStyle/>
                    <a:p>
                      <a:r>
                        <a:rPr lang="en-US" sz="1050" dirty="0" smtClean="0"/>
                        <a:t>417-836-1349</a:t>
                      </a:r>
                      <a:endParaRPr lang="en-US" sz="1050" dirty="0"/>
                    </a:p>
                  </a:txBody>
                  <a:tcPr/>
                </a:tc>
              </a:tr>
              <a:tr h="274320">
                <a:tc>
                  <a:txBody>
                    <a:bodyPr/>
                    <a:lstStyle/>
                    <a:p>
                      <a:r>
                        <a:rPr lang="en-US" sz="1050" dirty="0" smtClean="0"/>
                        <a:t>CDR Theresa Porter</a:t>
                      </a:r>
                      <a:endParaRPr lang="en-US" sz="1050" dirty="0"/>
                    </a:p>
                  </a:txBody>
                  <a:tcPr/>
                </a:tc>
                <a:tc>
                  <a:txBody>
                    <a:bodyPr/>
                    <a:lstStyle/>
                    <a:p>
                      <a:r>
                        <a:rPr lang="en-US" sz="1050" dirty="0" smtClean="0"/>
                        <a:t>FCI Ashland</a:t>
                      </a:r>
                      <a:endParaRPr lang="en-US" sz="1050" dirty="0"/>
                    </a:p>
                  </a:txBody>
                  <a:tcPr/>
                </a:tc>
                <a:tc>
                  <a:txBody>
                    <a:bodyPr/>
                    <a:lstStyle/>
                    <a:p>
                      <a:r>
                        <a:rPr lang="en-US" sz="1050" dirty="0" smtClean="0"/>
                        <a:t>Mid-Atlantic Region</a:t>
                      </a:r>
                      <a:endParaRPr lang="en-US" sz="1050" dirty="0"/>
                    </a:p>
                  </a:txBody>
                  <a:tcPr/>
                </a:tc>
                <a:tc>
                  <a:txBody>
                    <a:bodyPr/>
                    <a:lstStyle/>
                    <a:p>
                      <a:r>
                        <a:rPr lang="en-US" sz="1050" dirty="0" smtClean="0">
                          <a:hlinkClick r:id="rId8"/>
                        </a:rPr>
                        <a:t>tporter@bop.gov</a:t>
                      </a:r>
                      <a:endParaRPr lang="en-US" sz="1050" dirty="0"/>
                    </a:p>
                  </a:txBody>
                  <a:tcPr/>
                </a:tc>
                <a:tc>
                  <a:txBody>
                    <a:bodyPr/>
                    <a:lstStyle/>
                    <a:p>
                      <a:r>
                        <a:rPr lang="en-US" sz="1050" dirty="0" smtClean="0"/>
                        <a:t>606-929-4118</a:t>
                      </a:r>
                      <a:endParaRPr lang="en-US" sz="1050" dirty="0"/>
                    </a:p>
                  </a:txBody>
                  <a:tcPr/>
                </a:tc>
              </a:tr>
              <a:tr h="274320">
                <a:tc>
                  <a:txBody>
                    <a:bodyPr/>
                    <a:lstStyle/>
                    <a:p>
                      <a:r>
                        <a:rPr lang="en-US" sz="1050" dirty="0" smtClean="0"/>
                        <a:t>LT Daniel</a:t>
                      </a:r>
                      <a:r>
                        <a:rPr lang="en-US" sz="1050" baseline="0" dirty="0" smtClean="0"/>
                        <a:t> True</a:t>
                      </a:r>
                      <a:endParaRPr lang="en-US" sz="1050" dirty="0"/>
                    </a:p>
                  </a:txBody>
                  <a:tcPr/>
                </a:tc>
                <a:tc>
                  <a:txBody>
                    <a:bodyPr/>
                    <a:lstStyle/>
                    <a:p>
                      <a:r>
                        <a:rPr lang="en-US" sz="1050" dirty="0" smtClean="0"/>
                        <a:t>FCI Cumberland</a:t>
                      </a:r>
                      <a:endParaRPr lang="en-US" sz="1050" dirty="0"/>
                    </a:p>
                  </a:txBody>
                  <a:tcPr/>
                </a:tc>
                <a:tc>
                  <a:txBody>
                    <a:bodyPr/>
                    <a:lstStyle/>
                    <a:p>
                      <a:r>
                        <a:rPr lang="en-US" sz="1050" dirty="0" smtClean="0"/>
                        <a:t>Mid-Atlantic</a:t>
                      </a:r>
                      <a:r>
                        <a:rPr lang="en-US" sz="1050" baseline="0" dirty="0" smtClean="0"/>
                        <a:t> Region</a:t>
                      </a:r>
                      <a:endParaRPr lang="en-US" sz="1050" dirty="0"/>
                    </a:p>
                  </a:txBody>
                  <a:tcPr/>
                </a:tc>
                <a:tc>
                  <a:txBody>
                    <a:bodyPr/>
                    <a:lstStyle/>
                    <a:p>
                      <a:r>
                        <a:rPr lang="en-US" sz="1050" dirty="0" smtClean="0">
                          <a:hlinkClick r:id="rId9"/>
                        </a:rPr>
                        <a:t>dtrue@bop.gov</a:t>
                      </a:r>
                      <a:endParaRPr lang="en-US" sz="1050" dirty="0"/>
                    </a:p>
                  </a:txBody>
                  <a:tcPr/>
                </a:tc>
                <a:tc>
                  <a:txBody>
                    <a:bodyPr/>
                    <a:lstStyle/>
                    <a:p>
                      <a:r>
                        <a:rPr lang="en-US" sz="1050" dirty="0" smtClean="0"/>
                        <a:t>301-784-1000 x2160</a:t>
                      </a:r>
                      <a:endParaRPr lang="en-US" sz="1050" dirty="0"/>
                    </a:p>
                  </a:txBody>
                  <a:tcPr/>
                </a:tc>
              </a:tr>
              <a:tr h="274320">
                <a:tc>
                  <a:txBody>
                    <a:bodyPr/>
                    <a:lstStyle/>
                    <a:p>
                      <a:r>
                        <a:rPr lang="en-US" sz="1050" dirty="0" smtClean="0"/>
                        <a:t>CAPT Patrick Marshall</a:t>
                      </a:r>
                      <a:endParaRPr lang="en-US" sz="1050" dirty="0"/>
                    </a:p>
                  </a:txBody>
                  <a:tcPr/>
                </a:tc>
                <a:tc>
                  <a:txBody>
                    <a:bodyPr/>
                    <a:lstStyle/>
                    <a:p>
                      <a:r>
                        <a:rPr lang="en-US" sz="1050" dirty="0" smtClean="0"/>
                        <a:t>CPPS - FCI Edgefield</a:t>
                      </a:r>
                      <a:endParaRPr lang="en-US" sz="1050" dirty="0"/>
                    </a:p>
                  </a:txBody>
                  <a:tcPr/>
                </a:tc>
                <a:tc>
                  <a:txBody>
                    <a:bodyPr/>
                    <a:lstStyle/>
                    <a:p>
                      <a:r>
                        <a:rPr lang="en-US" sz="1050" dirty="0" smtClean="0"/>
                        <a:t>South East Region</a:t>
                      </a:r>
                      <a:endParaRPr lang="en-US" sz="1050" dirty="0"/>
                    </a:p>
                  </a:txBody>
                  <a:tcPr/>
                </a:tc>
                <a:tc>
                  <a:txBody>
                    <a:bodyPr/>
                    <a:lstStyle/>
                    <a:p>
                      <a:r>
                        <a:rPr lang="en-US" sz="1050" dirty="0" smtClean="0">
                          <a:hlinkClick r:id="rId10"/>
                        </a:rPr>
                        <a:t>pmarshall@bop.gov</a:t>
                      </a:r>
                      <a:endParaRPr lang="en-US" sz="1050" dirty="0"/>
                    </a:p>
                  </a:txBody>
                  <a:tcPr/>
                </a:tc>
                <a:tc>
                  <a:txBody>
                    <a:bodyPr/>
                    <a:lstStyle/>
                    <a:p>
                      <a:r>
                        <a:rPr lang="en-US" sz="1050" dirty="0" smtClean="0"/>
                        <a:t>803-637-1728</a:t>
                      </a:r>
                      <a:endParaRPr lang="en-US" sz="1050" dirty="0"/>
                    </a:p>
                  </a:txBody>
                  <a:tcPr/>
                </a:tc>
              </a:tr>
              <a:tr h="312475">
                <a:tc>
                  <a:txBody>
                    <a:bodyPr/>
                    <a:lstStyle/>
                    <a:p>
                      <a:r>
                        <a:rPr lang="en-US" sz="1050" dirty="0" smtClean="0"/>
                        <a:t>CDR Jeff </a:t>
                      </a:r>
                      <a:r>
                        <a:rPr lang="en-US" sz="1050" dirty="0" err="1" smtClean="0"/>
                        <a:t>Mallette</a:t>
                      </a:r>
                      <a:endParaRPr lang="en-US" sz="1050" dirty="0"/>
                    </a:p>
                  </a:txBody>
                  <a:tcPr/>
                </a:tc>
                <a:tc>
                  <a:txBody>
                    <a:bodyPr/>
                    <a:lstStyle/>
                    <a:p>
                      <a:r>
                        <a:rPr lang="en-US" sz="1050" dirty="0" smtClean="0"/>
                        <a:t>CPPS - </a:t>
                      </a:r>
                      <a:r>
                        <a:rPr lang="en-US" sz="1050" baseline="0" dirty="0" smtClean="0"/>
                        <a:t>FPC Pensacola</a:t>
                      </a:r>
                      <a:endParaRPr lang="en-US" sz="1050" dirty="0"/>
                    </a:p>
                  </a:txBody>
                  <a:tcPr/>
                </a:tc>
                <a:tc>
                  <a:txBody>
                    <a:bodyPr/>
                    <a:lstStyle/>
                    <a:p>
                      <a:r>
                        <a:rPr lang="en-US" sz="1050" dirty="0" smtClean="0"/>
                        <a:t>South East Region</a:t>
                      </a:r>
                      <a:endParaRPr lang="en-US" sz="1050" dirty="0"/>
                    </a:p>
                  </a:txBody>
                  <a:tcPr/>
                </a:tc>
                <a:tc>
                  <a:txBody>
                    <a:bodyPr/>
                    <a:lstStyle/>
                    <a:p>
                      <a:r>
                        <a:rPr lang="en-US" sz="1050" dirty="0" smtClean="0">
                          <a:hlinkClick r:id="rId11"/>
                        </a:rPr>
                        <a:t>jxmallette@bop.gov</a:t>
                      </a:r>
                      <a:endParaRPr lang="en-US" sz="1050" dirty="0"/>
                    </a:p>
                  </a:txBody>
                  <a:tcPr/>
                </a:tc>
                <a:tc>
                  <a:txBody>
                    <a:bodyPr/>
                    <a:lstStyle/>
                    <a:p>
                      <a:r>
                        <a:rPr lang="en-US" sz="1050" dirty="0" smtClean="0"/>
                        <a:t>850-458-7318</a:t>
                      </a:r>
                      <a:endParaRPr lang="en-US" sz="1050" dirty="0"/>
                    </a:p>
                  </a:txBody>
                  <a:tcPr/>
                </a:tc>
              </a:tr>
              <a:tr h="274320">
                <a:tc>
                  <a:txBody>
                    <a:bodyPr/>
                    <a:lstStyle/>
                    <a:p>
                      <a:r>
                        <a:rPr lang="en-US" sz="1050" dirty="0" smtClean="0"/>
                        <a:t>LCDR </a:t>
                      </a:r>
                      <a:r>
                        <a:rPr lang="en-US" sz="1050" dirty="0" err="1" smtClean="0"/>
                        <a:t>Kevan</a:t>
                      </a:r>
                      <a:r>
                        <a:rPr lang="en-US" sz="1050" baseline="0" dirty="0" smtClean="0"/>
                        <a:t> Lee</a:t>
                      </a:r>
                      <a:endParaRPr lang="en-US" sz="1050" dirty="0"/>
                    </a:p>
                  </a:txBody>
                  <a:tcPr/>
                </a:tc>
                <a:tc>
                  <a:txBody>
                    <a:bodyPr/>
                    <a:lstStyle/>
                    <a:p>
                      <a:r>
                        <a:rPr lang="en-US" sz="1050" dirty="0" smtClean="0"/>
                        <a:t>FCC Hazelton</a:t>
                      </a:r>
                      <a:endParaRPr lang="en-US" sz="1050" dirty="0"/>
                    </a:p>
                  </a:txBody>
                  <a:tcPr/>
                </a:tc>
                <a:tc>
                  <a:txBody>
                    <a:bodyPr/>
                    <a:lstStyle/>
                    <a:p>
                      <a:r>
                        <a:rPr lang="en-US" sz="1050" dirty="0" smtClean="0"/>
                        <a:t>South Central Region</a:t>
                      </a:r>
                      <a:endParaRPr lang="en-US" sz="1050" dirty="0"/>
                    </a:p>
                  </a:txBody>
                  <a:tcPr/>
                </a:tc>
                <a:tc>
                  <a:txBody>
                    <a:bodyPr/>
                    <a:lstStyle/>
                    <a:p>
                      <a:r>
                        <a:rPr lang="en-US" sz="1050" dirty="0" smtClean="0">
                          <a:hlinkClick r:id="rId12"/>
                        </a:rPr>
                        <a:t>kmlee@bop.gov</a:t>
                      </a:r>
                      <a:endParaRPr lang="en-US" sz="1050" dirty="0"/>
                    </a:p>
                  </a:txBody>
                  <a:tcPr/>
                </a:tc>
                <a:tc>
                  <a:txBody>
                    <a:bodyPr/>
                    <a:lstStyle/>
                    <a:p>
                      <a:r>
                        <a:rPr lang="en-US" sz="1050" dirty="0" smtClean="0"/>
                        <a:t>304-379-5118</a:t>
                      </a:r>
                      <a:endParaRPr lang="en-US" sz="1050" dirty="0"/>
                    </a:p>
                  </a:txBody>
                  <a:tcPr/>
                </a:tc>
              </a:tr>
              <a:tr h="274320">
                <a:tc>
                  <a:txBody>
                    <a:bodyPr/>
                    <a:lstStyle/>
                    <a:p>
                      <a:r>
                        <a:rPr lang="en-US" sz="1050" dirty="0" smtClean="0"/>
                        <a:t>LT Michelle Williams</a:t>
                      </a:r>
                      <a:endParaRPr lang="en-US" sz="1050" dirty="0"/>
                    </a:p>
                  </a:txBody>
                  <a:tcPr/>
                </a:tc>
                <a:tc>
                  <a:txBody>
                    <a:bodyPr/>
                    <a:lstStyle/>
                    <a:p>
                      <a:r>
                        <a:rPr lang="en-US" sz="1050" dirty="0" smtClean="0"/>
                        <a:t>Central Office</a:t>
                      </a:r>
                      <a:endParaRPr lang="en-US" sz="1050" dirty="0"/>
                    </a:p>
                  </a:txBody>
                  <a:tcPr/>
                </a:tc>
                <a:tc>
                  <a:txBody>
                    <a:bodyPr/>
                    <a:lstStyle/>
                    <a:p>
                      <a:r>
                        <a:rPr lang="en-US" sz="1050" dirty="0" smtClean="0"/>
                        <a:t>South Central Region</a:t>
                      </a:r>
                      <a:endParaRPr lang="en-US" sz="1050" dirty="0"/>
                    </a:p>
                  </a:txBody>
                  <a:tcPr/>
                </a:tc>
                <a:tc>
                  <a:txBody>
                    <a:bodyPr/>
                    <a:lstStyle/>
                    <a:p>
                      <a:r>
                        <a:rPr lang="en-US" sz="1050" dirty="0" smtClean="0">
                          <a:hlinkClick r:id="rId13"/>
                        </a:rPr>
                        <a:t>mrwilliams@bop.gov</a:t>
                      </a:r>
                      <a:endParaRPr lang="en-US" sz="1050" dirty="0"/>
                    </a:p>
                  </a:txBody>
                  <a:tcPr/>
                </a:tc>
                <a:tc>
                  <a:txBody>
                    <a:bodyPr/>
                    <a:lstStyle/>
                    <a:p>
                      <a:r>
                        <a:rPr lang="en-US" sz="1050" dirty="0" smtClean="0"/>
                        <a:t>202-353-4748</a:t>
                      </a:r>
                      <a:endParaRPr lang="en-US" sz="1050" dirty="0"/>
                    </a:p>
                  </a:txBody>
                  <a:tcPr/>
                </a:tc>
              </a:tr>
              <a:tr h="274320">
                <a:tc>
                  <a:txBody>
                    <a:bodyPr/>
                    <a:lstStyle/>
                    <a:p>
                      <a:r>
                        <a:rPr lang="en-US" sz="1050" dirty="0" smtClean="0"/>
                        <a:t>LCDR </a:t>
                      </a:r>
                      <a:r>
                        <a:rPr lang="en-US" sz="1050" dirty="0" err="1" smtClean="0"/>
                        <a:t>Huu</a:t>
                      </a:r>
                      <a:r>
                        <a:rPr lang="en-US" sz="1050" baseline="0" dirty="0" smtClean="0"/>
                        <a:t> Nguyen</a:t>
                      </a:r>
                      <a:endParaRPr lang="en-US" sz="1050" dirty="0"/>
                    </a:p>
                  </a:txBody>
                  <a:tcPr/>
                </a:tc>
                <a:tc>
                  <a:txBody>
                    <a:bodyPr/>
                    <a:lstStyle/>
                    <a:p>
                      <a:r>
                        <a:rPr lang="en-US" sz="1050" dirty="0" smtClean="0"/>
                        <a:t>FCC Victorville</a:t>
                      </a:r>
                      <a:endParaRPr lang="en-US" sz="1050" dirty="0"/>
                    </a:p>
                  </a:txBody>
                  <a:tcPr/>
                </a:tc>
                <a:tc>
                  <a:txBody>
                    <a:bodyPr/>
                    <a:lstStyle/>
                    <a:p>
                      <a:r>
                        <a:rPr lang="en-US" sz="1050" dirty="0" smtClean="0"/>
                        <a:t>Western Region</a:t>
                      </a:r>
                      <a:endParaRPr lang="en-US" sz="1050" dirty="0"/>
                    </a:p>
                  </a:txBody>
                  <a:tcPr/>
                </a:tc>
                <a:tc>
                  <a:txBody>
                    <a:bodyPr/>
                    <a:lstStyle/>
                    <a:p>
                      <a:r>
                        <a:rPr lang="en-US" sz="1050" dirty="0" smtClean="0">
                          <a:hlinkClick r:id="rId14"/>
                        </a:rPr>
                        <a:t>hnguyen@bop.gov</a:t>
                      </a:r>
                      <a:endParaRPr lang="en-US" sz="1050" dirty="0"/>
                    </a:p>
                  </a:txBody>
                  <a:tcPr/>
                </a:tc>
                <a:tc>
                  <a:txBody>
                    <a:bodyPr/>
                    <a:lstStyle/>
                    <a:p>
                      <a:r>
                        <a:rPr lang="en-US" sz="1050" dirty="0" smtClean="0"/>
                        <a:t>760-246-2576</a:t>
                      </a:r>
                      <a:endParaRPr lang="en-US" sz="1050" dirty="0"/>
                    </a:p>
                  </a:txBody>
                  <a:tcPr/>
                </a:tc>
              </a:tr>
              <a:tr h="274320">
                <a:tc>
                  <a:txBody>
                    <a:bodyPr/>
                    <a:lstStyle/>
                    <a:p>
                      <a:r>
                        <a:rPr lang="en-US" sz="1050" dirty="0" smtClean="0"/>
                        <a:t>LT</a:t>
                      </a:r>
                      <a:r>
                        <a:rPr lang="en-US" sz="1050" baseline="0" dirty="0" smtClean="0"/>
                        <a:t> Anthony Shelton</a:t>
                      </a:r>
                      <a:endParaRPr lang="en-US" sz="1050" dirty="0"/>
                    </a:p>
                  </a:txBody>
                  <a:tcPr/>
                </a:tc>
                <a:tc>
                  <a:txBody>
                    <a:bodyPr/>
                    <a:lstStyle/>
                    <a:p>
                      <a:r>
                        <a:rPr lang="en-US" sz="1050" dirty="0" smtClean="0"/>
                        <a:t>USP Canaan</a:t>
                      </a:r>
                      <a:endParaRPr lang="en-US" sz="1050" dirty="0"/>
                    </a:p>
                  </a:txBody>
                  <a:tcPr/>
                </a:tc>
                <a:tc>
                  <a:txBody>
                    <a:bodyPr/>
                    <a:lstStyle/>
                    <a:p>
                      <a:r>
                        <a:rPr lang="en-US" sz="1050" dirty="0" smtClean="0"/>
                        <a:t>Western Region</a:t>
                      </a:r>
                      <a:endParaRPr lang="en-US" sz="1050" dirty="0"/>
                    </a:p>
                  </a:txBody>
                  <a:tcPr/>
                </a:tc>
                <a:tc>
                  <a:txBody>
                    <a:bodyPr/>
                    <a:lstStyle/>
                    <a:p>
                      <a:r>
                        <a:rPr lang="en-US" sz="1050" dirty="0" smtClean="0">
                          <a:hlinkClick r:id="rId15"/>
                        </a:rPr>
                        <a:t>ashelton@bop.gov</a:t>
                      </a:r>
                      <a:endParaRPr lang="en-US" sz="1050" dirty="0"/>
                    </a:p>
                  </a:txBody>
                  <a:tcPr/>
                </a:tc>
                <a:tc>
                  <a:txBody>
                    <a:bodyPr/>
                    <a:lstStyle/>
                    <a:p>
                      <a:r>
                        <a:rPr lang="en-US" sz="1050" dirty="0" smtClean="0"/>
                        <a:t>570-488-8000 x8246</a:t>
                      </a:r>
                      <a:endParaRPr lang="en-US" sz="1050" dirty="0"/>
                    </a:p>
                  </a:txBody>
                  <a:tcPr/>
                </a:tc>
              </a:tr>
              <a:tr h="365760">
                <a:tc>
                  <a:txBody>
                    <a:bodyPr/>
                    <a:lstStyle/>
                    <a:p>
                      <a:r>
                        <a:rPr lang="en-US" sz="1050" dirty="0" smtClean="0"/>
                        <a:t>Todd Davis</a:t>
                      </a:r>
                      <a:endParaRPr lang="en-US" sz="1050" dirty="0"/>
                    </a:p>
                  </a:txBody>
                  <a:tcPr/>
                </a:tc>
                <a:tc>
                  <a:txBody>
                    <a:bodyPr/>
                    <a:lstStyle/>
                    <a:p>
                      <a:r>
                        <a:rPr lang="en-US" sz="1050" dirty="0" smtClean="0"/>
                        <a:t>Central Office BEMR Rx -</a:t>
                      </a:r>
                      <a:r>
                        <a:rPr lang="en-US" sz="1050" baseline="0" dirty="0" smtClean="0"/>
                        <a:t>USMCFP Springfield</a:t>
                      </a:r>
                      <a:endParaRPr lang="en-US" sz="1050" dirty="0"/>
                    </a:p>
                  </a:txBody>
                  <a:tcPr/>
                </a:tc>
                <a:tc>
                  <a:txBody>
                    <a:bodyPr/>
                    <a:lstStyle/>
                    <a:p>
                      <a:r>
                        <a:rPr lang="en-US" sz="1050" dirty="0" smtClean="0"/>
                        <a:t>ALL (Civil</a:t>
                      </a:r>
                      <a:r>
                        <a:rPr lang="en-US" sz="1050" baseline="0" dirty="0" smtClean="0"/>
                        <a:t> Service)</a:t>
                      </a:r>
                      <a:endParaRPr lang="en-US" sz="1050" dirty="0"/>
                    </a:p>
                  </a:txBody>
                  <a:tcPr/>
                </a:tc>
                <a:tc>
                  <a:txBody>
                    <a:bodyPr/>
                    <a:lstStyle/>
                    <a:p>
                      <a:r>
                        <a:rPr lang="en-US" sz="1050" dirty="0" smtClean="0">
                          <a:hlinkClick r:id="rId16"/>
                        </a:rPr>
                        <a:t>jtdavis@bop.gov</a:t>
                      </a:r>
                      <a:endParaRPr lang="en-US" sz="1050" dirty="0"/>
                    </a:p>
                  </a:txBody>
                  <a:tcPr/>
                </a:tc>
                <a:tc>
                  <a:txBody>
                    <a:bodyPr/>
                    <a:lstStyle/>
                    <a:p>
                      <a:r>
                        <a:rPr lang="en-US" sz="1050" dirty="0" smtClean="0"/>
                        <a:t>417-837-1750</a:t>
                      </a:r>
                      <a:endParaRPr lang="en-US" sz="1050" dirty="0"/>
                    </a:p>
                  </a:txBody>
                  <a:tcPr/>
                </a:tc>
              </a:tr>
              <a:tr h="274320">
                <a:tc>
                  <a:txBody>
                    <a:bodyPr/>
                    <a:lstStyle/>
                    <a:p>
                      <a:r>
                        <a:rPr lang="en-US" sz="1050" dirty="0" smtClean="0"/>
                        <a:t>Karen Hays</a:t>
                      </a:r>
                      <a:endParaRPr lang="en-US" sz="1050" dirty="0"/>
                    </a:p>
                  </a:txBody>
                  <a:tcPr/>
                </a:tc>
                <a:tc>
                  <a:txBody>
                    <a:bodyPr/>
                    <a:lstStyle/>
                    <a:p>
                      <a:r>
                        <a:rPr lang="en-US" sz="1050" dirty="0" smtClean="0"/>
                        <a:t>FCC Yazoo City</a:t>
                      </a:r>
                      <a:endParaRPr lang="en-US" sz="1050" dirty="0"/>
                    </a:p>
                  </a:txBody>
                  <a:tcPr/>
                </a:tc>
                <a:tc>
                  <a:txBody>
                    <a:bodyPr/>
                    <a:lstStyle/>
                    <a:p>
                      <a:r>
                        <a:rPr lang="en-US" sz="1050" dirty="0" smtClean="0"/>
                        <a:t>ALL (Civil Service)</a:t>
                      </a:r>
                      <a:endParaRPr lang="en-US" sz="1050" dirty="0"/>
                    </a:p>
                  </a:txBody>
                  <a:tcPr/>
                </a:tc>
                <a:tc>
                  <a:txBody>
                    <a:bodyPr/>
                    <a:lstStyle/>
                    <a:p>
                      <a:r>
                        <a:rPr lang="en-US" sz="1050" dirty="0" smtClean="0">
                          <a:hlinkClick r:id="rId17"/>
                        </a:rPr>
                        <a:t>klipscomb@bop.gov</a:t>
                      </a:r>
                      <a:endParaRPr lang="en-US" sz="1050" dirty="0"/>
                    </a:p>
                  </a:txBody>
                  <a:tcPr/>
                </a:tc>
                <a:tc>
                  <a:txBody>
                    <a:bodyPr/>
                    <a:lstStyle/>
                    <a:p>
                      <a:r>
                        <a:rPr lang="en-US" sz="1050" dirty="0" smtClean="0"/>
                        <a:t>662-716-1020 x4397</a:t>
                      </a:r>
                      <a:endParaRPr lang="en-US" sz="1050" dirty="0"/>
                    </a:p>
                  </a:txBody>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625" y="381000"/>
            <a:ext cx="8080375" cy="1143000"/>
          </a:xfrm>
        </p:spPr>
        <p:txBody>
          <a:bodyPr/>
          <a:lstStyle/>
          <a:p>
            <a:pPr algn="ctr"/>
            <a:r>
              <a:rPr lang="en-US" dirty="0" smtClean="0"/>
              <a:t>Federal Pharmacy Vision</a:t>
            </a:r>
            <a:endParaRPr lang="en-US" dirty="0"/>
          </a:p>
        </p:txBody>
      </p:sp>
      <p:sp>
        <p:nvSpPr>
          <p:cNvPr id="3" name="Content Placeholder 2"/>
          <p:cNvSpPr>
            <a:spLocks noGrp="1"/>
          </p:cNvSpPr>
          <p:nvPr>
            <p:ph idx="1"/>
          </p:nvPr>
        </p:nvSpPr>
        <p:spPr>
          <a:xfrm>
            <a:off x="682625" y="1676400"/>
            <a:ext cx="7772400" cy="4114800"/>
          </a:xfrm>
        </p:spPr>
        <p:txBody>
          <a:bodyPr/>
          <a:lstStyle/>
          <a:p>
            <a:pPr marL="0" lvl="0" indent="0" algn="ctr">
              <a:lnSpc>
                <a:spcPct val="100000"/>
              </a:lnSpc>
              <a:buClrTx/>
              <a:buSzTx/>
              <a:buNone/>
            </a:pPr>
            <a:r>
              <a:rPr lang="en-US" sz="2800" b="1" dirty="0">
                <a:solidFill>
                  <a:srgbClr val="FFFFFF"/>
                </a:solidFill>
                <a:latin typeface="Arial"/>
              </a:rPr>
              <a:t>Federal Pharmacists are essential to health care access and delivery in the United States; recognized as health care providers of patient-centered primary and specialty care, and as trusted public health leaders. As experts in medication use and comprehensive pharmacy services, we promote wellness, prevent and manage disease, ensure patient safety and optimize health outcomes in collaboration with the health care team.</a:t>
            </a:r>
            <a:endParaRPr lang="en-US" sz="2800" dirty="0">
              <a:solidFill>
                <a:srgbClr val="FFFFFF"/>
              </a:solidFill>
              <a:latin typeface="Arial"/>
            </a:endParaRPr>
          </a:p>
          <a:p>
            <a:endParaRPr lang="en-US" dirty="0"/>
          </a:p>
        </p:txBody>
      </p:sp>
    </p:spTree>
    <p:extLst>
      <p:ext uri="{BB962C8B-B14F-4D97-AF65-F5344CB8AC3E}">
        <p14:creationId xmlns:p14="http://schemas.microsoft.com/office/powerpoint/2010/main" val="2686682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6"/>
          <p:cNvPicPr>
            <a:picLocks noChangeAspect="1" noChangeArrowheads="1"/>
          </p:cNvPicPr>
          <p:nvPr/>
        </p:nvPicPr>
        <p:blipFill>
          <a:blip r:embed="rId3" cstate="print"/>
          <a:srcRect l="2504" t="1712" r="2818" b="1955"/>
          <a:stretch>
            <a:fillRect/>
          </a:stretch>
        </p:blipFill>
        <p:spPr bwMode="auto">
          <a:xfrm>
            <a:off x="1981201" y="182334"/>
            <a:ext cx="5008746" cy="6523266"/>
          </a:xfrm>
          <a:prstGeom prst="rect">
            <a:avLst/>
          </a:prstGeom>
          <a:noFill/>
          <a:ln w="9525">
            <a:noFill/>
            <a:miter lim="800000"/>
            <a:headEnd/>
            <a:tailEnd/>
          </a:ln>
        </p:spPr>
      </p:pic>
    </p:spTree>
    <p:extLst>
      <p:ext uri="{BB962C8B-B14F-4D97-AF65-F5344CB8AC3E}">
        <p14:creationId xmlns:p14="http://schemas.microsoft.com/office/powerpoint/2010/main" val="2157212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080375" cy="1143000"/>
          </a:xfrm>
        </p:spPr>
        <p:txBody>
          <a:bodyPr/>
          <a:lstStyle/>
          <a:p>
            <a:pPr algn="ctr"/>
            <a:r>
              <a:rPr lang="en-US" sz="2800" dirty="0" smtClean="0"/>
              <a:t>(former) </a:t>
            </a:r>
            <a:r>
              <a:rPr lang="en-US" dirty="0" smtClean="0"/>
              <a:t>Surgeon General Support</a:t>
            </a:r>
            <a:endParaRPr lang="en-US" dirty="0"/>
          </a:p>
        </p:txBody>
      </p:sp>
      <p:sp>
        <p:nvSpPr>
          <p:cNvPr id="3" name="Content Placeholder 2"/>
          <p:cNvSpPr>
            <a:spLocks noGrp="1"/>
          </p:cNvSpPr>
          <p:nvPr>
            <p:ph idx="1"/>
          </p:nvPr>
        </p:nvSpPr>
        <p:spPr/>
        <p:txBody>
          <a:bodyPr/>
          <a:lstStyle/>
          <a:p>
            <a:endParaRPr lang="en-US" dirty="0"/>
          </a:p>
        </p:txBody>
      </p:sp>
      <p:pic>
        <p:nvPicPr>
          <p:cNvPr id="4" name="Picture 6" descr="SG.jpg"/>
          <p:cNvPicPr>
            <a:picLocks noChangeAspect="1"/>
          </p:cNvPicPr>
          <p:nvPr/>
        </p:nvPicPr>
        <p:blipFill>
          <a:blip r:embed="rId3" cstate="print"/>
          <a:srcRect/>
          <a:stretch>
            <a:fillRect/>
          </a:stretch>
        </p:blipFill>
        <p:spPr bwMode="auto">
          <a:xfrm>
            <a:off x="6235148" y="1504121"/>
            <a:ext cx="2070652" cy="2905653"/>
          </a:xfrm>
          <a:prstGeom prst="rect">
            <a:avLst/>
          </a:prstGeom>
          <a:noFill/>
          <a:ln w="38100">
            <a:solidFill>
              <a:srgbClr val="000060"/>
            </a:solidFill>
            <a:miter lim="800000"/>
            <a:headEnd/>
            <a:tailEnd/>
          </a:ln>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100" y="1600200"/>
            <a:ext cx="5360668" cy="21590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99" y="3759201"/>
            <a:ext cx="5468471" cy="309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4495800"/>
            <a:ext cx="3067050" cy="188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57137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Summary</a:t>
            </a:r>
            <a:endParaRPr lang="en-US" dirty="0"/>
          </a:p>
        </p:txBody>
      </p:sp>
      <p:sp>
        <p:nvSpPr>
          <p:cNvPr id="3" name="Content Placeholder 2"/>
          <p:cNvSpPr>
            <a:spLocks noGrp="1"/>
          </p:cNvSpPr>
          <p:nvPr>
            <p:ph idx="1"/>
          </p:nvPr>
        </p:nvSpPr>
        <p:spPr/>
        <p:txBody>
          <a:bodyPr/>
          <a:lstStyle/>
          <a:p>
            <a:r>
              <a:rPr lang="en-US" dirty="0" smtClean="0"/>
              <a:t>Correctional Health is Public Health</a:t>
            </a:r>
          </a:p>
          <a:p>
            <a:r>
              <a:rPr lang="en-US" dirty="0" smtClean="0"/>
              <a:t>Save Environment</a:t>
            </a:r>
          </a:p>
          <a:p>
            <a:r>
              <a:rPr lang="en-US" dirty="0" smtClean="0"/>
              <a:t>Unique, Diverse, &amp; Rewarding</a:t>
            </a:r>
          </a:p>
          <a:p>
            <a:r>
              <a:rPr lang="en-US" dirty="0" smtClean="0"/>
              <a:t>Making a Difference</a:t>
            </a:r>
          </a:p>
          <a:p>
            <a:r>
              <a:rPr lang="en-US" dirty="0"/>
              <a:t>Many Thank </a:t>
            </a:r>
            <a:r>
              <a:rPr lang="en-US" dirty="0" err="1"/>
              <a:t>You’s</a:t>
            </a:r>
            <a:endParaRPr lang="en-US" dirty="0"/>
          </a:p>
          <a:p>
            <a:r>
              <a:rPr lang="en-US" dirty="0" smtClean="0"/>
              <a:t>Integration into overall Federal Pharmacy Collaboration</a:t>
            </a:r>
          </a:p>
          <a:p>
            <a:r>
              <a:rPr lang="en-US" dirty="0" smtClean="0"/>
              <a:t>Student Opportunities</a:t>
            </a:r>
          </a:p>
        </p:txBody>
      </p:sp>
    </p:spTree>
    <p:extLst>
      <p:ext uri="{BB962C8B-B14F-4D97-AF65-F5344CB8AC3E}">
        <p14:creationId xmlns:p14="http://schemas.microsoft.com/office/powerpoint/2010/main" val="25973772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p:txBody>
          <a:bodyPr/>
          <a:lstStyle/>
          <a:p>
            <a:pPr algn="ctr" eaLnBrk="1" hangingPunct="1">
              <a:defRPr/>
            </a:pPr>
            <a:r>
              <a:rPr lang="en-US" smtClean="0"/>
              <a:t>BOP Mission Statement</a:t>
            </a:r>
          </a:p>
        </p:txBody>
      </p:sp>
      <p:sp>
        <p:nvSpPr>
          <p:cNvPr id="17411" name="Rectangle 5"/>
          <p:cNvSpPr>
            <a:spLocks noGrp="1" noChangeArrowheads="1"/>
          </p:cNvSpPr>
          <p:nvPr>
            <p:ph idx="1"/>
          </p:nvPr>
        </p:nvSpPr>
        <p:spPr>
          <a:xfrm>
            <a:off x="228600" y="1981200"/>
            <a:ext cx="8686800" cy="4114800"/>
          </a:xfrm>
        </p:spPr>
        <p:txBody>
          <a:bodyPr/>
          <a:lstStyle/>
          <a:p>
            <a:pPr eaLnBrk="1" hangingPunct="1">
              <a:buFont typeface="Wingdings" pitchFamily="2" charset="2"/>
              <a:buNone/>
            </a:pPr>
            <a:r>
              <a:rPr lang="en-US" smtClean="0">
                <a:latin typeface="Arial Unicode MS" pitchFamily="34" charset="-128"/>
                <a:cs typeface="Arial" charset="0"/>
              </a:rPr>
              <a:t>   It is the mission of the Federal Bureau of Prisons to protect society by confining offenders in the controlled environments of prisons and community-based facilities that are safe, humane, cost-efficient, and appropriately secure, and that provide work and other self-improvement opportunities to assist offenders in becoming law-abiding citizens.</a:t>
            </a:r>
            <a:endParaRPr lang="en-US" smtClean="0">
              <a:latin typeface="Arial Unicode MS" pitchFamily="34" charset="-128"/>
            </a:endParaRPr>
          </a:p>
        </p:txBody>
      </p:sp>
    </p:spTree>
  </p:cSld>
  <p:clrMapOvr>
    <a:masterClrMapping/>
  </p:clrMapOvr>
  <p:transition>
    <p:check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538" y="461963"/>
            <a:ext cx="7907337" cy="593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96327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3"/>
          <p:cNvSpPr txBox="1">
            <a:spLocks noChangeArrowheads="1"/>
          </p:cNvSpPr>
          <p:nvPr/>
        </p:nvSpPr>
        <p:spPr bwMode="auto">
          <a:xfrm>
            <a:off x="2598821" y="762000"/>
            <a:ext cx="3581400" cy="4664075"/>
          </a:xfrm>
          <a:prstGeom prst="rect">
            <a:avLst/>
          </a:prstGeom>
          <a:noFill/>
          <a:ln w="12700">
            <a:noFill/>
            <a:miter lim="800000"/>
            <a:headEnd type="none" w="sm" len="sm"/>
            <a:tailEnd type="none" w="sm" len="sm"/>
          </a:ln>
        </p:spPr>
        <p:txBody>
          <a:bodyPr>
            <a:spAutoFit/>
          </a:bodyPr>
          <a:lstStyle/>
          <a:p>
            <a:pPr algn="ctr"/>
            <a:r>
              <a:rPr lang="en-US" sz="30000" dirty="0">
                <a:solidFill>
                  <a:srgbClr val="FF3300"/>
                </a:solidFill>
              </a:rPr>
              <a:t>?</a:t>
            </a:r>
          </a:p>
        </p:txBody>
      </p:sp>
      <p:sp>
        <p:nvSpPr>
          <p:cNvPr id="3" name="Title 2"/>
          <p:cNvSpPr>
            <a:spLocks noGrp="1"/>
          </p:cNvSpPr>
          <p:nvPr>
            <p:ph type="title"/>
          </p:nvPr>
        </p:nvSpPr>
        <p:spPr/>
        <p:txBody>
          <a:bodyPr/>
          <a:lstStyle/>
          <a:p>
            <a:pPr algn="ctr"/>
            <a:r>
              <a:rPr lang="en-US" dirty="0" smtClean="0"/>
              <a:t>Questions</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anim calcmode="lin" valueType="num">
                                      <p:cBhvr>
                                        <p:cTn id="7" dur="2100" fill="hold"/>
                                        <p:tgtEl>
                                          <p:spTgt spid="38914">
                                            <p:txEl>
                                              <p:pRg st="0" end="0"/>
                                            </p:txEl>
                                          </p:spTgt>
                                        </p:tgtEl>
                                        <p:attrNameLst>
                                          <p:attrName>ppt_w</p:attrName>
                                        </p:attrNameLst>
                                      </p:cBhvr>
                                      <p:tavLst>
                                        <p:tav tm="0">
                                          <p:val>
                                            <p:fltVal val="0"/>
                                          </p:val>
                                        </p:tav>
                                        <p:tav tm="100000">
                                          <p:val>
                                            <p:strVal val="#ppt_w"/>
                                          </p:val>
                                        </p:tav>
                                      </p:tavLst>
                                    </p:anim>
                                    <p:anim calcmode="lin" valueType="num">
                                      <p:cBhvr>
                                        <p:cTn id="8" dur="2100" fill="hold"/>
                                        <p:tgtEl>
                                          <p:spTgt spid="38914">
                                            <p:txEl>
                                              <p:pRg st="0" end="0"/>
                                            </p:txEl>
                                          </p:spTgt>
                                        </p:tgtEl>
                                        <p:attrNameLst>
                                          <p:attrName>ppt_h</p:attrName>
                                        </p:attrNameLst>
                                      </p:cBhvr>
                                      <p:tavLst>
                                        <p:tav tm="0">
                                          <p:val>
                                            <p:fltVal val="0"/>
                                          </p:val>
                                        </p:tav>
                                        <p:tav tm="100000">
                                          <p:val>
                                            <p:strVal val="#ppt_h"/>
                                          </p:val>
                                        </p:tav>
                                      </p:tavLst>
                                    </p:anim>
                                    <p:animEffect transition="in" filter="fade">
                                      <p:cBhvr>
                                        <p:cTn id="9" dur="2100"/>
                                        <p:tgtEl>
                                          <p:spTgt spid="3891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xit" presetSubtype="0" fill="hold" grpId="0" nodeType="clickEffect">
                                  <p:stCondLst>
                                    <p:cond delay="9400"/>
                                  </p:stCondLst>
                                  <p:childTnLst>
                                    <p:anim calcmode="lin" valueType="num">
                                      <p:cBhvr>
                                        <p:cTn id="13" dur="1000"/>
                                        <p:tgtEl>
                                          <p:spTgt spid="38914">
                                            <p:txEl>
                                              <p:pRg st="0" end="0"/>
                                            </p:txEl>
                                          </p:spTgt>
                                        </p:tgtEl>
                                        <p:attrNameLst>
                                          <p:attrName>ppt_w</p:attrName>
                                        </p:attrNameLst>
                                      </p:cBhvr>
                                      <p:tavLst>
                                        <p:tav tm="0">
                                          <p:val>
                                            <p:strVal val="ppt_w"/>
                                          </p:val>
                                        </p:tav>
                                        <p:tav tm="100000">
                                          <p:val>
                                            <p:fltVal val="0"/>
                                          </p:val>
                                        </p:tav>
                                      </p:tavLst>
                                    </p:anim>
                                    <p:anim calcmode="lin" valueType="num">
                                      <p:cBhvr>
                                        <p:cTn id="14" dur="1000"/>
                                        <p:tgtEl>
                                          <p:spTgt spid="38914">
                                            <p:txEl>
                                              <p:pRg st="0" end="0"/>
                                            </p:txEl>
                                          </p:spTgt>
                                        </p:tgtEl>
                                        <p:attrNameLst>
                                          <p:attrName>ppt_h</p:attrName>
                                        </p:attrNameLst>
                                      </p:cBhvr>
                                      <p:tavLst>
                                        <p:tav tm="0">
                                          <p:val>
                                            <p:strVal val="ppt_h"/>
                                          </p:val>
                                        </p:tav>
                                        <p:tav tm="100000">
                                          <p:val>
                                            <p:fltVal val="0"/>
                                          </p:val>
                                        </p:tav>
                                      </p:tavLst>
                                    </p:anim>
                                    <p:anim calcmode="lin" valueType="num">
                                      <p:cBhvr>
                                        <p:cTn id="15" dur="1000"/>
                                        <p:tgtEl>
                                          <p:spTgt spid="38914">
                                            <p:txEl>
                                              <p:pRg st="0" end="0"/>
                                            </p:txEl>
                                          </p:spTgt>
                                        </p:tgtEl>
                                        <p:attrNameLst>
                                          <p:attrName>style.rotation</p:attrName>
                                        </p:attrNameLst>
                                      </p:cBhvr>
                                      <p:tavLst>
                                        <p:tav tm="0">
                                          <p:val>
                                            <p:fltVal val="0"/>
                                          </p:val>
                                        </p:tav>
                                        <p:tav tm="100000">
                                          <p:val>
                                            <p:fltVal val="90"/>
                                          </p:val>
                                        </p:tav>
                                      </p:tavLst>
                                    </p:anim>
                                    <p:animEffect transition="out" filter="fade">
                                      <p:cBhvr>
                                        <p:cTn id="16" dur="1000"/>
                                        <p:tgtEl>
                                          <p:spTgt spid="38914">
                                            <p:txEl>
                                              <p:pRg st="0" end="0"/>
                                            </p:txEl>
                                          </p:spTgt>
                                        </p:tgtEl>
                                      </p:cBhvr>
                                    </p:animEffect>
                                    <p:set>
                                      <p:cBhvr>
                                        <p:cTn id="17" dur="1" fill="hold">
                                          <p:stCondLst>
                                            <p:cond delay="999"/>
                                          </p:stCondLst>
                                        </p:cTn>
                                        <p:tgtEl>
                                          <p:spTgt spid="3891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algn="ctr" eaLnBrk="1" hangingPunct="1">
              <a:defRPr/>
            </a:pPr>
            <a:r>
              <a:rPr lang="en-US" smtClean="0"/>
              <a:t>BOP Core Values</a:t>
            </a:r>
          </a:p>
        </p:txBody>
      </p:sp>
      <p:sp>
        <p:nvSpPr>
          <p:cNvPr id="18435" name="Rectangle 3"/>
          <p:cNvSpPr>
            <a:spLocks noGrp="1" noChangeArrowheads="1"/>
          </p:cNvSpPr>
          <p:nvPr>
            <p:ph idx="1"/>
          </p:nvPr>
        </p:nvSpPr>
        <p:spPr/>
        <p:txBody>
          <a:bodyPr/>
          <a:lstStyle/>
          <a:p>
            <a:pPr eaLnBrk="1" hangingPunct="1"/>
            <a:r>
              <a:rPr lang="en-US" sz="4000" dirty="0" smtClean="0"/>
              <a:t>Correctional Excellence</a:t>
            </a:r>
          </a:p>
          <a:p>
            <a:pPr eaLnBrk="1" hangingPunct="1"/>
            <a:r>
              <a:rPr lang="en-US" sz="4000" dirty="0" smtClean="0"/>
              <a:t>Respect</a:t>
            </a:r>
          </a:p>
          <a:p>
            <a:pPr eaLnBrk="1" hangingPunct="1"/>
            <a:r>
              <a:rPr lang="en-US" sz="4000" dirty="0" smtClean="0"/>
              <a:t>Integrity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700"/>
                                        <p:tgtEl>
                                          <p:spTgt spid="18435">
                                            <p:txEl>
                                              <p:pRg st="0" end="0"/>
                                            </p:txEl>
                                          </p:spTgt>
                                        </p:tgtEl>
                                      </p:cBhvr>
                                    </p:animEffect>
                                  </p:childTnLst>
                                </p:cTn>
                              </p:par>
                              <p:par>
                                <p:cTn id="8" presetID="10" presetClass="entr" presetSubtype="0" fill="hold" nodeType="withEffect">
                                  <p:stCondLst>
                                    <p:cond delay="900"/>
                                  </p:stCondLst>
                                  <p:childTnLst>
                                    <p:set>
                                      <p:cBhvr>
                                        <p:cTn id="9" dur="1" fill="hold">
                                          <p:stCondLst>
                                            <p:cond delay="0"/>
                                          </p:stCondLst>
                                        </p:cTn>
                                        <p:tgtEl>
                                          <p:spTgt spid="18435">
                                            <p:txEl>
                                              <p:pRg st="1" end="1"/>
                                            </p:txEl>
                                          </p:spTgt>
                                        </p:tgtEl>
                                        <p:attrNameLst>
                                          <p:attrName>style.visibility</p:attrName>
                                        </p:attrNameLst>
                                      </p:cBhvr>
                                      <p:to>
                                        <p:strVal val="visible"/>
                                      </p:to>
                                    </p:set>
                                    <p:animEffect transition="in" filter="fade">
                                      <p:cBhvr>
                                        <p:cTn id="10" dur="600"/>
                                        <p:tgtEl>
                                          <p:spTgt spid="18435">
                                            <p:txEl>
                                              <p:pRg st="1" end="1"/>
                                            </p:txEl>
                                          </p:spTgt>
                                        </p:tgtEl>
                                      </p:cBhvr>
                                    </p:animEffect>
                                  </p:childTnLst>
                                </p:cTn>
                              </p:par>
                              <p:par>
                                <p:cTn id="11" presetID="10" presetClass="entr" presetSubtype="0" fill="hold" nodeType="withEffect">
                                  <p:stCondLst>
                                    <p:cond delay="1600"/>
                                  </p:stCondLst>
                                  <p:childTnLst>
                                    <p:set>
                                      <p:cBhvr>
                                        <p:cTn id="12" dur="1" fill="hold">
                                          <p:stCondLst>
                                            <p:cond delay="0"/>
                                          </p:stCondLst>
                                        </p:cTn>
                                        <p:tgtEl>
                                          <p:spTgt spid="18435">
                                            <p:txEl>
                                              <p:pRg st="2" end="2"/>
                                            </p:txEl>
                                          </p:spTgt>
                                        </p:tgtEl>
                                        <p:attrNameLst>
                                          <p:attrName>style.visibility</p:attrName>
                                        </p:attrNameLst>
                                      </p:cBhvr>
                                      <p:to>
                                        <p:strVal val="visible"/>
                                      </p:to>
                                    </p:set>
                                    <p:animEffect transition="in" filter="fade">
                                      <p:cBhvr>
                                        <p:cTn id="13" dur="500"/>
                                        <p:tgtEl>
                                          <p:spTgt spid="184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algn="ctr" eaLnBrk="1" hangingPunct="1">
              <a:defRPr/>
            </a:pPr>
            <a:r>
              <a:rPr lang="en-US" smtClean="0"/>
              <a:t>BOP Health Services Division</a:t>
            </a:r>
            <a:br>
              <a:rPr lang="en-US" smtClean="0"/>
            </a:br>
            <a:r>
              <a:rPr lang="en-US" smtClean="0"/>
              <a:t>Mission Statement</a:t>
            </a:r>
          </a:p>
        </p:txBody>
      </p:sp>
      <p:sp>
        <p:nvSpPr>
          <p:cNvPr id="19459" name="Rectangle 3"/>
          <p:cNvSpPr>
            <a:spLocks noGrp="1" noChangeArrowheads="1"/>
          </p:cNvSpPr>
          <p:nvPr>
            <p:ph idx="1"/>
          </p:nvPr>
        </p:nvSpPr>
        <p:spPr>
          <a:xfrm>
            <a:off x="533400" y="2362200"/>
            <a:ext cx="7772400" cy="4114800"/>
          </a:xfrm>
        </p:spPr>
        <p:txBody>
          <a:bodyPr/>
          <a:lstStyle/>
          <a:p>
            <a:pPr eaLnBrk="1" hangingPunct="1">
              <a:buFont typeface="Wingdings" pitchFamily="2" charset="2"/>
              <a:buNone/>
            </a:pPr>
            <a:r>
              <a:rPr lang="en-US" smtClean="0"/>
              <a:t>   The health care mission of the Bureau of Prisons is to deliver medically necessary health care to inmates effectively in accordance with proven standards of care without compromising public safety concerns inherent to the Bureau's overall mission.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 name="Rectangle 10"/>
          <p:cNvSpPr>
            <a:spLocks noGrp="1" noChangeArrowheads="1"/>
          </p:cNvSpPr>
          <p:nvPr>
            <p:ph type="title"/>
          </p:nvPr>
        </p:nvSpPr>
        <p:spPr>
          <a:xfrm>
            <a:off x="609600" y="304800"/>
            <a:ext cx="8080375" cy="1143000"/>
          </a:xfrm>
        </p:spPr>
        <p:txBody>
          <a:bodyPr/>
          <a:lstStyle/>
          <a:p>
            <a:pPr algn="ctr" eaLnBrk="1" hangingPunct="1">
              <a:defRPr/>
            </a:pPr>
            <a:r>
              <a:rPr lang="en-US" smtClean="0"/>
              <a:t>BOP Regions</a:t>
            </a:r>
          </a:p>
        </p:txBody>
      </p:sp>
      <p:pic>
        <p:nvPicPr>
          <p:cNvPr id="20483" name="Picture 11" descr="whole_map"/>
          <p:cNvPicPr>
            <a:picLocks noChangeAspect="1" noChangeArrowheads="1"/>
          </p:cNvPicPr>
          <p:nvPr/>
        </p:nvPicPr>
        <p:blipFill>
          <a:blip r:embed="rId3" cstate="print"/>
          <a:srcRect/>
          <a:stretch>
            <a:fillRect/>
          </a:stretch>
        </p:blipFill>
        <p:spPr bwMode="auto">
          <a:xfrm>
            <a:off x="304800" y="1349375"/>
            <a:ext cx="8675688" cy="5508625"/>
          </a:xfrm>
          <a:prstGeom prst="rect">
            <a:avLst/>
          </a:prstGeom>
          <a:noFill/>
          <a:ln w="9525">
            <a:noFill/>
            <a:miter lim="800000"/>
            <a:headEnd/>
            <a:tailEnd/>
          </a:ln>
        </p:spPr>
      </p:pic>
    </p:spTree>
  </p:cSld>
  <p:clrMapOvr>
    <a:masterClrMapping/>
  </p:clrMapOvr>
  <p:transition>
    <p:check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type="title" idx="4294967295"/>
          </p:nvPr>
        </p:nvSpPr>
        <p:spPr>
          <a:xfrm>
            <a:off x="1063625" y="228600"/>
            <a:ext cx="8080375" cy="1143000"/>
          </a:xfrm>
        </p:spPr>
        <p:txBody>
          <a:bodyPr/>
          <a:lstStyle/>
          <a:p>
            <a:pPr algn="ctr" eaLnBrk="1" hangingPunct="1">
              <a:defRPr/>
            </a:pPr>
            <a:r>
              <a:rPr lang="en-US" smtClean="0"/>
              <a:t>Western Region</a:t>
            </a:r>
          </a:p>
        </p:txBody>
      </p:sp>
      <p:pic>
        <p:nvPicPr>
          <p:cNvPr id="2052" name="Picture 4" descr="http://www.bop.gov/webimages/maps/WX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95400"/>
            <a:ext cx="7696200" cy="51688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title" idx="4294967295"/>
          </p:nvPr>
        </p:nvSpPr>
        <p:spPr>
          <a:xfrm>
            <a:off x="1063625" y="152400"/>
            <a:ext cx="8080375" cy="1143000"/>
          </a:xfrm>
        </p:spPr>
        <p:txBody>
          <a:bodyPr/>
          <a:lstStyle/>
          <a:p>
            <a:pPr algn="ctr" eaLnBrk="1" hangingPunct="1">
              <a:defRPr/>
            </a:pPr>
            <a:r>
              <a:rPr lang="en-US" smtClean="0"/>
              <a:t>North Central Region</a:t>
            </a:r>
          </a:p>
        </p:txBody>
      </p:sp>
      <p:pic>
        <p:nvPicPr>
          <p:cNvPr id="22531" name="Picture 5" descr="NCR_MAP"/>
          <p:cNvPicPr>
            <a:picLocks noChangeAspect="1" noChangeArrowheads="1"/>
          </p:cNvPicPr>
          <p:nvPr/>
        </p:nvPicPr>
        <p:blipFill>
          <a:blip r:embed="rId3" cstate="print"/>
          <a:srcRect/>
          <a:stretch>
            <a:fillRect/>
          </a:stretch>
        </p:blipFill>
        <p:spPr bwMode="auto">
          <a:xfrm>
            <a:off x="762000" y="1219200"/>
            <a:ext cx="7758113" cy="5245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ChangeArrowheads="1"/>
          </p:cNvSpPr>
          <p:nvPr>
            <p:ph type="title" idx="4294967295"/>
          </p:nvPr>
        </p:nvSpPr>
        <p:spPr>
          <a:xfrm>
            <a:off x="1063625" y="0"/>
            <a:ext cx="8080375" cy="1143000"/>
          </a:xfrm>
        </p:spPr>
        <p:txBody>
          <a:bodyPr/>
          <a:lstStyle/>
          <a:p>
            <a:pPr algn="ctr" eaLnBrk="1" hangingPunct="1">
              <a:defRPr/>
            </a:pPr>
            <a:r>
              <a:rPr lang="en-US" smtClean="0"/>
              <a:t>South Central Region</a:t>
            </a:r>
          </a:p>
        </p:txBody>
      </p:sp>
      <p:pic>
        <p:nvPicPr>
          <p:cNvPr id="23555" name="Picture 6" descr="SCR_MAP"/>
          <p:cNvPicPr>
            <a:picLocks noChangeAspect="1" noChangeArrowheads="1"/>
          </p:cNvPicPr>
          <p:nvPr/>
        </p:nvPicPr>
        <p:blipFill>
          <a:blip r:embed="rId3" cstate="print"/>
          <a:srcRect/>
          <a:stretch>
            <a:fillRect/>
          </a:stretch>
        </p:blipFill>
        <p:spPr bwMode="auto">
          <a:xfrm>
            <a:off x="762000" y="1219200"/>
            <a:ext cx="7834313" cy="5295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raining">
  <a:themeElements>
    <a:clrScheme name="Training 1">
      <a:dk1>
        <a:srgbClr val="000000"/>
      </a:dk1>
      <a:lt1>
        <a:srgbClr val="FFFFFF"/>
      </a:lt1>
      <a:dk2>
        <a:srgbClr val="0000FF"/>
      </a:dk2>
      <a:lt2>
        <a:srgbClr val="FFCC66"/>
      </a:lt2>
      <a:accent1>
        <a:srgbClr val="00CCFF"/>
      </a:accent1>
      <a:accent2>
        <a:srgbClr val="FFFF00"/>
      </a:accent2>
      <a:accent3>
        <a:srgbClr val="AAAAFF"/>
      </a:accent3>
      <a:accent4>
        <a:srgbClr val="DADADA"/>
      </a:accent4>
      <a:accent5>
        <a:srgbClr val="AAE2FF"/>
      </a:accent5>
      <a:accent6>
        <a:srgbClr val="E7E700"/>
      </a:accent6>
      <a:hlink>
        <a:srgbClr val="FF0033"/>
      </a:hlink>
      <a:folHlink>
        <a:srgbClr val="3366FF"/>
      </a:folHlink>
    </a:clrScheme>
    <a:fontScheme name="Train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raining 1">
        <a:dk1>
          <a:srgbClr val="000000"/>
        </a:dk1>
        <a:lt1>
          <a:srgbClr val="FFFFFF"/>
        </a:lt1>
        <a:dk2>
          <a:srgbClr val="0000FF"/>
        </a:dk2>
        <a:lt2>
          <a:srgbClr val="FFCC66"/>
        </a:lt2>
        <a:accent1>
          <a:srgbClr val="00CCFF"/>
        </a:accent1>
        <a:accent2>
          <a:srgbClr val="FFFF00"/>
        </a:accent2>
        <a:accent3>
          <a:srgbClr val="AAAAFF"/>
        </a:accent3>
        <a:accent4>
          <a:srgbClr val="DADADA"/>
        </a:accent4>
        <a:accent5>
          <a:srgbClr val="AAE2FF"/>
        </a:accent5>
        <a:accent6>
          <a:srgbClr val="E7E700"/>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Training 2">
        <a:dk1>
          <a:srgbClr val="000000"/>
        </a:dk1>
        <a:lt1>
          <a:srgbClr val="FFFFFF"/>
        </a:lt1>
        <a:dk2>
          <a:srgbClr val="000000"/>
        </a:dk2>
        <a:lt2>
          <a:srgbClr val="CCECFF"/>
        </a:lt2>
        <a:accent1>
          <a:srgbClr val="6699FF"/>
        </a:accent1>
        <a:accent2>
          <a:srgbClr val="00CCCC"/>
        </a:accent2>
        <a:accent3>
          <a:srgbClr val="FFFFFF"/>
        </a:accent3>
        <a:accent4>
          <a:srgbClr val="000000"/>
        </a:accent4>
        <a:accent5>
          <a:srgbClr val="B8CAFF"/>
        </a:accent5>
        <a:accent6>
          <a:srgbClr val="00B9B9"/>
        </a:accent6>
        <a:hlink>
          <a:srgbClr val="CC99FF"/>
        </a:hlink>
        <a:folHlink>
          <a:srgbClr val="66CCFF"/>
        </a:folHlink>
      </a:clrScheme>
      <a:clrMap bg1="lt1" tx1="dk1" bg2="lt2" tx2="dk2" accent1="accent1" accent2="accent2" accent3="accent3" accent4="accent4" accent5="accent5" accent6="accent6" hlink="hlink" folHlink="folHlink"/>
    </a:extraClrScheme>
    <a:extraClrScheme>
      <a:clrScheme name="Training 3">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Training 4">
        <a:dk1>
          <a:srgbClr val="000000"/>
        </a:dk1>
        <a:lt1>
          <a:srgbClr val="FFFFFF"/>
        </a:lt1>
        <a:dk2>
          <a:srgbClr val="008080"/>
        </a:dk2>
        <a:lt2>
          <a:srgbClr val="FFCC66"/>
        </a:lt2>
        <a:accent1>
          <a:srgbClr val="0099CC"/>
        </a:accent1>
        <a:accent2>
          <a:srgbClr val="FFFF00"/>
        </a:accent2>
        <a:accent3>
          <a:srgbClr val="AAC0C0"/>
        </a:accent3>
        <a:accent4>
          <a:srgbClr val="DADADA"/>
        </a:accent4>
        <a:accent5>
          <a:srgbClr val="AACAE2"/>
        </a:accent5>
        <a:accent6>
          <a:srgbClr val="E7E700"/>
        </a:accent6>
        <a:hlink>
          <a:srgbClr val="6600CC"/>
        </a:hlink>
        <a:folHlink>
          <a:srgbClr val="009999"/>
        </a:folHlink>
      </a:clrScheme>
      <a:clrMap bg1="dk2" tx1="lt1" bg2="dk1" tx2="lt2" accent1="accent1" accent2="accent2" accent3="accent3" accent4="accent4" accent5="accent5" accent6="accent6" hlink="hlink" folHlink="folHlink"/>
    </a:extraClrScheme>
    <a:extraClrScheme>
      <a:clrScheme name="Training 5">
        <a:dk1>
          <a:srgbClr val="000000"/>
        </a:dk1>
        <a:lt1>
          <a:srgbClr val="FFFFFF"/>
        </a:lt1>
        <a:dk2>
          <a:srgbClr val="993300"/>
        </a:dk2>
        <a:lt2>
          <a:srgbClr val="FFCC66"/>
        </a:lt2>
        <a:accent1>
          <a:srgbClr val="FF6633"/>
        </a:accent1>
        <a:accent2>
          <a:srgbClr val="FFFF00"/>
        </a:accent2>
        <a:accent3>
          <a:srgbClr val="CAADAA"/>
        </a:accent3>
        <a:accent4>
          <a:srgbClr val="DADADA"/>
        </a:accent4>
        <a:accent5>
          <a:srgbClr val="FFB8AD"/>
        </a:accent5>
        <a:accent6>
          <a:srgbClr val="E7E700"/>
        </a:accent6>
        <a:hlink>
          <a:srgbClr val="CC0000"/>
        </a:hlink>
        <a:folHlink>
          <a:srgbClr val="CC66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2046</TotalTime>
  <Words>1181</Words>
  <Application>Microsoft Office PowerPoint</Application>
  <PresentationFormat>On-screen Show (4:3)</PresentationFormat>
  <Paragraphs>294</Paragraphs>
  <Slides>31</Slides>
  <Notes>31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Training</vt:lpstr>
      <vt:lpstr>Bitmap Image</vt:lpstr>
      <vt:lpstr>BOP PHARMACY</vt:lpstr>
      <vt:lpstr>Welcome!!</vt:lpstr>
      <vt:lpstr>BOP Mission Statement</vt:lpstr>
      <vt:lpstr>BOP Core Values</vt:lpstr>
      <vt:lpstr>BOP Health Services Division Mission Statement</vt:lpstr>
      <vt:lpstr>BOP Regions</vt:lpstr>
      <vt:lpstr>Western Region</vt:lpstr>
      <vt:lpstr>North Central Region</vt:lpstr>
      <vt:lpstr>South Central Region</vt:lpstr>
      <vt:lpstr>Northeast Region</vt:lpstr>
      <vt:lpstr>Mid-Atlantic Region</vt:lpstr>
      <vt:lpstr>Southeast Region</vt:lpstr>
      <vt:lpstr>Under Development or Activation</vt:lpstr>
      <vt:lpstr>BOP Institution Quick Facts</vt:lpstr>
      <vt:lpstr>Inmate Breakdown (2010)</vt:lpstr>
      <vt:lpstr>Inmate Medical Issues</vt:lpstr>
      <vt:lpstr>Importance of Correctional Health</vt:lpstr>
      <vt:lpstr>Importance of Correctional Health</vt:lpstr>
      <vt:lpstr>Health Services Overview </vt:lpstr>
      <vt:lpstr>CLINICAL PHARMACY PRACTICE</vt:lpstr>
      <vt:lpstr>Pharmacist Positions in BOP </vt:lpstr>
      <vt:lpstr>Where to Get More Information</vt:lpstr>
      <vt:lpstr>Initiatives  </vt:lpstr>
      <vt:lpstr>BOP Pharmacy Contact Information</vt:lpstr>
      <vt:lpstr>BOP Pharmacy Recruitment Workgroup</vt:lpstr>
      <vt:lpstr>Federal Pharmacy Vision</vt:lpstr>
      <vt:lpstr>PowerPoint Presentation</vt:lpstr>
      <vt:lpstr>(former) Surgeon General Support</vt:lpstr>
      <vt:lpstr>Summary</vt:lpstr>
      <vt:lpstr>PowerPoint Presentation</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Pharmacy in the BOP</dc:title>
  <dc:creator>Valued Gateway Client</dc:creator>
  <cp:lastModifiedBy>Owner</cp:lastModifiedBy>
  <cp:revision>163</cp:revision>
  <cp:lastPrinted>2013-08-16T19:42:53Z</cp:lastPrinted>
  <dcterms:created xsi:type="dcterms:W3CDTF">2002-07-31T01:06:31Z</dcterms:created>
  <dcterms:modified xsi:type="dcterms:W3CDTF">2014-05-04T19:12:04Z</dcterms:modified>
</cp:coreProperties>
</file>