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4"/>
  </p:notesMasterIdLst>
  <p:sldIdLst>
    <p:sldId id="256" r:id="rId2"/>
    <p:sldId id="258" r:id="rId3"/>
    <p:sldId id="265" r:id="rId4"/>
    <p:sldId id="261" r:id="rId5"/>
    <p:sldId id="307" r:id="rId6"/>
    <p:sldId id="289" r:id="rId7"/>
    <p:sldId id="291" r:id="rId8"/>
    <p:sldId id="292" r:id="rId9"/>
    <p:sldId id="264" r:id="rId10"/>
    <p:sldId id="269" r:id="rId11"/>
    <p:sldId id="272" r:id="rId12"/>
    <p:sldId id="300" r:id="rId13"/>
    <p:sldId id="301" r:id="rId14"/>
    <p:sldId id="275" r:id="rId15"/>
    <p:sldId id="313" r:id="rId16"/>
    <p:sldId id="314" r:id="rId17"/>
    <p:sldId id="297" r:id="rId18"/>
    <p:sldId id="302" r:id="rId19"/>
    <p:sldId id="298" r:id="rId20"/>
    <p:sldId id="290" r:id="rId21"/>
    <p:sldId id="283" r:id="rId22"/>
    <p:sldId id="286" r:id="rId23"/>
    <p:sldId id="288" r:id="rId24"/>
    <p:sldId id="287" r:id="rId25"/>
    <p:sldId id="295" r:id="rId26"/>
    <p:sldId id="266" r:id="rId27"/>
    <p:sldId id="303" r:id="rId28"/>
    <p:sldId id="304" r:id="rId29"/>
    <p:sldId id="305" r:id="rId30"/>
    <p:sldId id="306" r:id="rId31"/>
    <p:sldId id="311" r:id="rId32"/>
    <p:sldId id="312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337999"/>
    <a:srgbClr val="3B77B3"/>
    <a:srgbClr val="336699"/>
    <a:srgbClr val="006666"/>
    <a:srgbClr val="006699"/>
    <a:srgbClr val="000066"/>
    <a:srgbClr val="0033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2912" autoAdjust="0"/>
  </p:normalViewPr>
  <p:slideViewPr>
    <p:cSldViewPr snapToGrid="0">
      <p:cViewPr varScale="1">
        <p:scale>
          <a:sx n="107" d="100"/>
          <a:sy n="107" d="100"/>
        </p:scale>
        <p:origin x="138" y="32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D0F1CB-5858-4ACC-89A9-E73FD2C6B914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9E1B93-E82C-422F-A3A5-E9BCBD9D7490}">
      <dgm:prSet phldrT="[Text]"/>
      <dgm:spPr/>
      <dgm:t>
        <a:bodyPr/>
        <a:lstStyle/>
        <a:p>
          <a:r>
            <a:rPr lang="en-US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Resource</a:t>
          </a:r>
          <a:endParaRPr lang="en-US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5B86006-1249-43BF-8B46-014F515C7028}" type="parTrans" cxnId="{BABD73CB-3A2C-4572-A589-B8EC1BE657AF}">
      <dgm:prSet/>
      <dgm:spPr/>
      <dgm:t>
        <a:bodyPr/>
        <a:lstStyle/>
        <a:p>
          <a:endParaRPr lang="en-US"/>
        </a:p>
      </dgm:t>
    </dgm:pt>
    <dgm:pt modelId="{000FE93B-B4E4-4942-8861-26C1F3F184DE}" type="sibTrans" cxnId="{BABD73CB-3A2C-4572-A589-B8EC1BE657AF}">
      <dgm:prSet/>
      <dgm:spPr/>
      <dgm:t>
        <a:bodyPr/>
        <a:lstStyle/>
        <a:p>
          <a:endParaRPr lang="en-US"/>
        </a:p>
      </dgm:t>
    </dgm:pt>
    <dgm:pt modelId="{5B3AD377-83FC-4C23-9516-2C535090D04A}">
      <dgm:prSet phldrT="[Text]"/>
      <dgm:spPr/>
      <dgm:t>
        <a:bodyPr/>
        <a:lstStyle/>
        <a:p>
          <a:r>
            <a:rPr lang="en-US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Inform</a:t>
          </a:r>
          <a:endParaRPr lang="en-US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5F4447-DF64-44E8-A5B5-0D53082C341E}" type="parTrans" cxnId="{18E3A7AF-FAC5-4652-AB72-6A8A6C74D663}">
      <dgm:prSet/>
      <dgm:spPr/>
      <dgm:t>
        <a:bodyPr/>
        <a:lstStyle/>
        <a:p>
          <a:endParaRPr lang="en-US"/>
        </a:p>
      </dgm:t>
    </dgm:pt>
    <dgm:pt modelId="{F2A4128F-B36E-49FD-BEE3-0CC5047F4AB4}" type="sibTrans" cxnId="{18E3A7AF-FAC5-4652-AB72-6A8A6C74D663}">
      <dgm:prSet/>
      <dgm:spPr/>
      <dgm:t>
        <a:bodyPr/>
        <a:lstStyle/>
        <a:p>
          <a:endParaRPr lang="en-US"/>
        </a:p>
      </dgm:t>
    </dgm:pt>
    <dgm:pt modelId="{F53E0EA3-1EE1-4C7B-9615-0BD87EADE6CF}">
      <dgm:prSet phldrT="[Text]"/>
      <dgm:spPr/>
      <dgm:t>
        <a:bodyPr/>
        <a:lstStyle/>
        <a:p>
          <a:r>
            <a:rPr lang="en-US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Advocate</a:t>
          </a:r>
          <a:endParaRPr lang="en-US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48C824-F688-44D6-80D4-502E32ECF6D8}" type="parTrans" cxnId="{E55EFF39-ED50-499D-95F2-C99C4C827857}">
      <dgm:prSet/>
      <dgm:spPr/>
      <dgm:t>
        <a:bodyPr/>
        <a:lstStyle/>
        <a:p>
          <a:endParaRPr lang="en-US"/>
        </a:p>
      </dgm:t>
    </dgm:pt>
    <dgm:pt modelId="{983DD44A-CE22-410F-A2FF-7D49E545582D}" type="sibTrans" cxnId="{E55EFF39-ED50-499D-95F2-C99C4C827857}">
      <dgm:prSet/>
      <dgm:spPr/>
      <dgm:t>
        <a:bodyPr/>
        <a:lstStyle/>
        <a:p>
          <a:endParaRPr lang="en-US"/>
        </a:p>
      </dgm:t>
    </dgm:pt>
    <dgm:pt modelId="{520ADD52-A945-48C8-B788-22BA08A9969B}" type="pres">
      <dgm:prSet presAssocID="{34D0F1CB-5858-4ACC-89A9-E73FD2C6B914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E03CCFE-4D3E-4AEB-A59A-BEE89B71F892}" type="pres">
      <dgm:prSet presAssocID="{CE9E1B93-E82C-422F-A3A5-E9BCBD9D7490}" presName="Accent1" presStyleCnt="0"/>
      <dgm:spPr/>
    </dgm:pt>
    <dgm:pt modelId="{C7F0CC3E-3D35-4662-88C4-2317DFA704F8}" type="pres">
      <dgm:prSet presAssocID="{CE9E1B93-E82C-422F-A3A5-E9BCBD9D7490}" presName="Accent" presStyleLbl="node1" presStyleIdx="0" presStyleCnt="3"/>
      <dgm:spPr>
        <a:solidFill>
          <a:schemeClr val="tx1">
            <a:lumMod val="85000"/>
          </a:schemeClr>
        </a:solidFill>
      </dgm:spPr>
    </dgm:pt>
    <dgm:pt modelId="{BFFC95B8-C789-479A-8A65-491A518C78FA}" type="pres">
      <dgm:prSet presAssocID="{CE9E1B93-E82C-422F-A3A5-E9BCBD9D7490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4823C3-1C48-4B9C-A03C-482C75B3F0BB}" type="pres">
      <dgm:prSet presAssocID="{5B3AD377-83FC-4C23-9516-2C535090D04A}" presName="Accent2" presStyleCnt="0"/>
      <dgm:spPr/>
    </dgm:pt>
    <dgm:pt modelId="{A29F4F56-FA5F-442B-9AA3-480677A003E6}" type="pres">
      <dgm:prSet presAssocID="{5B3AD377-83FC-4C23-9516-2C535090D04A}" presName="Accent" presStyleLbl="node1" presStyleIdx="1" presStyleCnt="3"/>
      <dgm:spPr>
        <a:solidFill>
          <a:schemeClr val="tx1">
            <a:lumMod val="85000"/>
          </a:schemeClr>
        </a:solidFill>
      </dgm:spPr>
    </dgm:pt>
    <dgm:pt modelId="{E8C9A4C8-F306-4A37-ABBF-60B153335E6D}" type="pres">
      <dgm:prSet presAssocID="{5B3AD377-83FC-4C23-9516-2C535090D04A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8ED406-6CF8-474E-A6DC-2A9A7419FDE6}" type="pres">
      <dgm:prSet presAssocID="{F53E0EA3-1EE1-4C7B-9615-0BD87EADE6CF}" presName="Accent3" presStyleCnt="0"/>
      <dgm:spPr/>
    </dgm:pt>
    <dgm:pt modelId="{986B06FF-24F8-4C97-B2DA-12F544DA5245}" type="pres">
      <dgm:prSet presAssocID="{F53E0EA3-1EE1-4C7B-9615-0BD87EADE6CF}" presName="Accent" presStyleLbl="node1" presStyleIdx="2" presStyleCnt="3"/>
      <dgm:spPr>
        <a:solidFill>
          <a:schemeClr val="tx1">
            <a:lumMod val="85000"/>
          </a:schemeClr>
        </a:solidFill>
      </dgm:spPr>
    </dgm:pt>
    <dgm:pt modelId="{BE033BC8-62E5-4B16-B17B-4C18CDF7C78B}" type="pres">
      <dgm:prSet presAssocID="{F53E0EA3-1EE1-4C7B-9615-0BD87EADE6CF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7538AB-37A6-4D51-AACD-82B98FD2280F}" type="presOf" srcId="{5B3AD377-83FC-4C23-9516-2C535090D04A}" destId="{E8C9A4C8-F306-4A37-ABBF-60B153335E6D}" srcOrd="0" destOrd="0" presId="urn:microsoft.com/office/officeart/2009/layout/CircleArrowProcess"/>
    <dgm:cxn modelId="{01DA7BA3-4094-4F83-AC41-63FB3D3DDA92}" type="presOf" srcId="{CE9E1B93-E82C-422F-A3A5-E9BCBD9D7490}" destId="{BFFC95B8-C789-479A-8A65-491A518C78FA}" srcOrd="0" destOrd="0" presId="urn:microsoft.com/office/officeart/2009/layout/CircleArrowProcess"/>
    <dgm:cxn modelId="{BABD73CB-3A2C-4572-A589-B8EC1BE657AF}" srcId="{34D0F1CB-5858-4ACC-89A9-E73FD2C6B914}" destId="{CE9E1B93-E82C-422F-A3A5-E9BCBD9D7490}" srcOrd="0" destOrd="0" parTransId="{05B86006-1249-43BF-8B46-014F515C7028}" sibTransId="{000FE93B-B4E4-4942-8861-26C1F3F184DE}"/>
    <dgm:cxn modelId="{E55EFF39-ED50-499D-95F2-C99C4C827857}" srcId="{34D0F1CB-5858-4ACC-89A9-E73FD2C6B914}" destId="{F53E0EA3-1EE1-4C7B-9615-0BD87EADE6CF}" srcOrd="2" destOrd="0" parTransId="{2448C824-F688-44D6-80D4-502E32ECF6D8}" sibTransId="{983DD44A-CE22-410F-A2FF-7D49E545582D}"/>
    <dgm:cxn modelId="{CEAC0A6D-F72B-40F9-A062-D7A0EEAD6F0D}" type="presOf" srcId="{34D0F1CB-5858-4ACC-89A9-E73FD2C6B914}" destId="{520ADD52-A945-48C8-B788-22BA08A9969B}" srcOrd="0" destOrd="0" presId="urn:microsoft.com/office/officeart/2009/layout/CircleArrowProcess"/>
    <dgm:cxn modelId="{171E2AB5-1BA5-4D6B-9B4E-E987FD95CDE6}" type="presOf" srcId="{F53E0EA3-1EE1-4C7B-9615-0BD87EADE6CF}" destId="{BE033BC8-62E5-4B16-B17B-4C18CDF7C78B}" srcOrd="0" destOrd="0" presId="urn:microsoft.com/office/officeart/2009/layout/CircleArrowProcess"/>
    <dgm:cxn modelId="{18E3A7AF-FAC5-4652-AB72-6A8A6C74D663}" srcId="{34D0F1CB-5858-4ACC-89A9-E73FD2C6B914}" destId="{5B3AD377-83FC-4C23-9516-2C535090D04A}" srcOrd="1" destOrd="0" parTransId="{B35F4447-DF64-44E8-A5B5-0D53082C341E}" sibTransId="{F2A4128F-B36E-49FD-BEE3-0CC5047F4AB4}"/>
    <dgm:cxn modelId="{F7FB1793-714E-42A7-BE88-098F817B143F}" type="presParOf" srcId="{520ADD52-A945-48C8-B788-22BA08A9969B}" destId="{5E03CCFE-4D3E-4AEB-A59A-BEE89B71F892}" srcOrd="0" destOrd="0" presId="urn:microsoft.com/office/officeart/2009/layout/CircleArrowProcess"/>
    <dgm:cxn modelId="{1D3A3E71-EC13-44CC-A716-D33BFBE0333F}" type="presParOf" srcId="{5E03CCFE-4D3E-4AEB-A59A-BEE89B71F892}" destId="{C7F0CC3E-3D35-4662-88C4-2317DFA704F8}" srcOrd="0" destOrd="0" presId="urn:microsoft.com/office/officeart/2009/layout/CircleArrowProcess"/>
    <dgm:cxn modelId="{3E54C293-63E7-46BD-856F-6DE0B7C6195F}" type="presParOf" srcId="{520ADD52-A945-48C8-B788-22BA08A9969B}" destId="{BFFC95B8-C789-479A-8A65-491A518C78FA}" srcOrd="1" destOrd="0" presId="urn:microsoft.com/office/officeart/2009/layout/CircleArrowProcess"/>
    <dgm:cxn modelId="{006BAC5F-B3B5-4FD0-92D2-37A6B053E850}" type="presParOf" srcId="{520ADD52-A945-48C8-B788-22BA08A9969B}" destId="{BF4823C3-1C48-4B9C-A03C-482C75B3F0BB}" srcOrd="2" destOrd="0" presId="urn:microsoft.com/office/officeart/2009/layout/CircleArrowProcess"/>
    <dgm:cxn modelId="{83F81FB2-37AE-4C56-9F3F-64A55B31A3B4}" type="presParOf" srcId="{BF4823C3-1C48-4B9C-A03C-482C75B3F0BB}" destId="{A29F4F56-FA5F-442B-9AA3-480677A003E6}" srcOrd="0" destOrd="0" presId="urn:microsoft.com/office/officeart/2009/layout/CircleArrowProcess"/>
    <dgm:cxn modelId="{C50CA058-BDE1-4C4C-9CF9-3D490E0282AB}" type="presParOf" srcId="{520ADD52-A945-48C8-B788-22BA08A9969B}" destId="{E8C9A4C8-F306-4A37-ABBF-60B153335E6D}" srcOrd="3" destOrd="0" presId="urn:microsoft.com/office/officeart/2009/layout/CircleArrowProcess"/>
    <dgm:cxn modelId="{8EB16449-C68A-46A0-8587-B94D52DAE6EE}" type="presParOf" srcId="{520ADD52-A945-48C8-B788-22BA08A9969B}" destId="{D98ED406-6CF8-474E-A6DC-2A9A7419FDE6}" srcOrd="4" destOrd="0" presId="urn:microsoft.com/office/officeart/2009/layout/CircleArrowProcess"/>
    <dgm:cxn modelId="{C948A796-0BB2-46B9-9E34-8DE72EF1E551}" type="presParOf" srcId="{D98ED406-6CF8-474E-A6DC-2A9A7419FDE6}" destId="{986B06FF-24F8-4C97-B2DA-12F544DA5245}" srcOrd="0" destOrd="0" presId="urn:microsoft.com/office/officeart/2009/layout/CircleArrowProcess"/>
    <dgm:cxn modelId="{9617EB59-0224-450F-9D89-094402D913BF}" type="presParOf" srcId="{520ADD52-A945-48C8-B788-22BA08A9969B}" destId="{BE033BC8-62E5-4B16-B17B-4C18CDF7C78B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2CD06D-6EC5-4F7B-BBD9-D401065EFAE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2B463AB-B30B-4FAB-A2B7-108A33338051}">
      <dgm:prSet phldrT="[Text]" custT="1"/>
      <dgm:spPr>
        <a:solidFill>
          <a:srgbClr val="337999"/>
        </a:solidFill>
      </dgm:spPr>
      <dgm:t>
        <a:bodyPr/>
        <a:lstStyle/>
        <a:p>
          <a:r>
            <a:rPr lang="en-US" sz="2400" b="1" dirty="0" smtClean="0"/>
            <a:t>Vision &amp; Mission</a:t>
          </a:r>
        </a:p>
        <a:p>
          <a:r>
            <a:rPr lang="en-US" sz="2400" b="1" dirty="0" smtClean="0"/>
            <a:t>PPAC ppt slides </a:t>
          </a:r>
        </a:p>
        <a:p>
          <a:r>
            <a:rPr lang="en-US" sz="2400" b="1" dirty="0" smtClean="0"/>
            <a:t>Monthly meetings </a:t>
          </a:r>
          <a:endParaRPr lang="en-US" sz="2400" b="1" dirty="0"/>
        </a:p>
      </dgm:t>
    </dgm:pt>
    <dgm:pt modelId="{055AB7D8-086B-4F55-9B7E-335BF90AC269}" type="parTrans" cxnId="{A381A12A-C607-42F8-B3E2-62259D1948F7}">
      <dgm:prSet/>
      <dgm:spPr/>
      <dgm:t>
        <a:bodyPr/>
        <a:lstStyle/>
        <a:p>
          <a:endParaRPr lang="en-US" b="1"/>
        </a:p>
      </dgm:t>
    </dgm:pt>
    <dgm:pt modelId="{5D4BC4E5-4A73-462E-A2DE-C39359448BC9}" type="sibTrans" cxnId="{A381A12A-C607-42F8-B3E2-62259D1948F7}">
      <dgm:prSet/>
      <dgm:spPr/>
      <dgm:t>
        <a:bodyPr/>
        <a:lstStyle/>
        <a:p>
          <a:endParaRPr lang="en-US" b="1"/>
        </a:p>
      </dgm:t>
    </dgm:pt>
    <dgm:pt modelId="{DC0C6D62-A771-4F43-BE2C-F42643801148}">
      <dgm:prSet phldrT="[Text]" custT="1"/>
      <dgm:spPr>
        <a:solidFill>
          <a:srgbClr val="337999"/>
        </a:solidFill>
      </dgm:spPr>
      <dgm:t>
        <a:bodyPr/>
        <a:lstStyle/>
        <a:p>
          <a:r>
            <a:rPr lang="en-US" sz="2400" b="1" dirty="0" smtClean="0"/>
            <a:t>MOAA Webinar</a:t>
          </a:r>
        </a:p>
        <a:p>
          <a:r>
            <a:rPr lang="en-US" sz="2400" b="1" dirty="0" smtClean="0"/>
            <a:t>Action Items</a:t>
          </a:r>
        </a:p>
        <a:p>
          <a:r>
            <a:rPr lang="en-US" sz="2400" b="1" dirty="0" smtClean="0"/>
            <a:t>Contact/Interview         Separations Team</a:t>
          </a:r>
          <a:endParaRPr lang="en-US" sz="2400" b="1" dirty="0"/>
        </a:p>
      </dgm:t>
    </dgm:pt>
    <dgm:pt modelId="{198B24E6-5214-4B81-A063-AED7BAC35597}" type="parTrans" cxnId="{B835470C-3931-4645-890E-4D3E87642B97}">
      <dgm:prSet/>
      <dgm:spPr/>
      <dgm:t>
        <a:bodyPr/>
        <a:lstStyle/>
        <a:p>
          <a:endParaRPr lang="en-US" b="1"/>
        </a:p>
      </dgm:t>
    </dgm:pt>
    <dgm:pt modelId="{0E1E6C51-0FF5-4D37-9FC3-A6AE90129F58}" type="sibTrans" cxnId="{B835470C-3931-4645-890E-4D3E87642B97}">
      <dgm:prSet/>
      <dgm:spPr/>
      <dgm:t>
        <a:bodyPr/>
        <a:lstStyle/>
        <a:p>
          <a:endParaRPr lang="en-US" b="1"/>
        </a:p>
      </dgm:t>
    </dgm:pt>
    <dgm:pt modelId="{F691F007-752A-4902-A067-26A4A4597F9C}">
      <dgm:prSet phldrT="[Text]" custT="1"/>
      <dgm:spPr>
        <a:solidFill>
          <a:srgbClr val="337999"/>
        </a:solidFill>
      </dgm:spPr>
      <dgm:t>
        <a:bodyPr/>
        <a:lstStyle/>
        <a:p>
          <a:r>
            <a:rPr lang="en-US" sz="2400" b="1" dirty="0" smtClean="0"/>
            <a:t>CDC Pre-Retirement Seminar</a:t>
          </a:r>
        </a:p>
        <a:p>
          <a:r>
            <a:rPr lang="en-US" sz="2400" b="1" dirty="0" smtClean="0"/>
            <a:t>DoD-PHS Retirement Seminar </a:t>
          </a:r>
          <a:endParaRPr lang="en-US" sz="2400" b="1" dirty="0"/>
        </a:p>
      </dgm:t>
    </dgm:pt>
    <dgm:pt modelId="{FF1A82D3-8EC1-47A9-9714-2DCAEA04BBCC}" type="parTrans" cxnId="{438F3EAB-6D62-401F-86B1-21402113FF2D}">
      <dgm:prSet/>
      <dgm:spPr/>
      <dgm:t>
        <a:bodyPr/>
        <a:lstStyle/>
        <a:p>
          <a:endParaRPr lang="en-US" b="1"/>
        </a:p>
      </dgm:t>
    </dgm:pt>
    <dgm:pt modelId="{E329089F-3DFD-4515-83DA-BF32EE459655}" type="sibTrans" cxnId="{438F3EAB-6D62-401F-86B1-21402113FF2D}">
      <dgm:prSet/>
      <dgm:spPr/>
      <dgm:t>
        <a:bodyPr/>
        <a:lstStyle/>
        <a:p>
          <a:endParaRPr lang="en-US" b="1"/>
        </a:p>
      </dgm:t>
    </dgm:pt>
    <dgm:pt modelId="{560C0EC9-CD70-4964-B42A-62A632E1FF93}" type="pres">
      <dgm:prSet presAssocID="{522CD06D-6EC5-4F7B-BBD9-D401065EFAE1}" presName="CompostProcess" presStyleCnt="0">
        <dgm:presLayoutVars>
          <dgm:dir/>
          <dgm:resizeHandles val="exact"/>
        </dgm:presLayoutVars>
      </dgm:prSet>
      <dgm:spPr/>
    </dgm:pt>
    <dgm:pt modelId="{988E3C8C-D3CB-4608-8C1F-75CBEF49F929}" type="pres">
      <dgm:prSet presAssocID="{522CD06D-6EC5-4F7B-BBD9-D401065EFAE1}" presName="arrow" presStyleLbl="bgShp" presStyleIdx="0" presStyleCnt="1"/>
      <dgm:spPr>
        <a:solidFill>
          <a:schemeClr val="tx1">
            <a:lumMod val="85000"/>
          </a:schemeClr>
        </a:solidFill>
        <a:ln>
          <a:solidFill>
            <a:srgbClr val="003366"/>
          </a:solidFill>
        </a:ln>
      </dgm:spPr>
    </dgm:pt>
    <dgm:pt modelId="{3949DEA0-AA00-432E-AA34-6B35ED58B827}" type="pres">
      <dgm:prSet presAssocID="{522CD06D-6EC5-4F7B-BBD9-D401065EFAE1}" presName="linearProcess" presStyleCnt="0"/>
      <dgm:spPr/>
    </dgm:pt>
    <dgm:pt modelId="{27163CAA-18DB-4436-98A1-6CB62AF1CB7B}" type="pres">
      <dgm:prSet presAssocID="{12B463AB-B30B-4FAB-A2B7-108A33338051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D75BDC-B9AA-463C-83FE-9DFAF9ECFDC7}" type="pres">
      <dgm:prSet presAssocID="{5D4BC4E5-4A73-462E-A2DE-C39359448BC9}" presName="sibTrans" presStyleCnt="0"/>
      <dgm:spPr/>
    </dgm:pt>
    <dgm:pt modelId="{DBF32C7F-747A-4C69-9A1C-975AA01F84CF}" type="pres">
      <dgm:prSet presAssocID="{DC0C6D62-A771-4F43-BE2C-F42643801148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4FC829-84E3-4AFE-B3D2-56B31C0B853B}" type="pres">
      <dgm:prSet presAssocID="{0E1E6C51-0FF5-4D37-9FC3-A6AE90129F58}" presName="sibTrans" presStyleCnt="0"/>
      <dgm:spPr/>
    </dgm:pt>
    <dgm:pt modelId="{55F374A8-F7BD-407F-B1F7-A131164934FA}" type="pres">
      <dgm:prSet presAssocID="{F691F007-752A-4902-A067-26A4A4597F9C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BF643D-1821-4152-B734-CBAF8501A9FB}" type="presOf" srcId="{DC0C6D62-A771-4F43-BE2C-F42643801148}" destId="{DBF32C7F-747A-4C69-9A1C-975AA01F84CF}" srcOrd="0" destOrd="0" presId="urn:microsoft.com/office/officeart/2005/8/layout/hProcess9"/>
    <dgm:cxn modelId="{A381A12A-C607-42F8-B3E2-62259D1948F7}" srcId="{522CD06D-6EC5-4F7B-BBD9-D401065EFAE1}" destId="{12B463AB-B30B-4FAB-A2B7-108A33338051}" srcOrd="0" destOrd="0" parTransId="{055AB7D8-086B-4F55-9B7E-335BF90AC269}" sibTransId="{5D4BC4E5-4A73-462E-A2DE-C39359448BC9}"/>
    <dgm:cxn modelId="{E6036E05-C54C-4F84-8B50-656A5896B0A5}" type="presOf" srcId="{F691F007-752A-4902-A067-26A4A4597F9C}" destId="{55F374A8-F7BD-407F-B1F7-A131164934FA}" srcOrd="0" destOrd="0" presId="urn:microsoft.com/office/officeart/2005/8/layout/hProcess9"/>
    <dgm:cxn modelId="{5D2D34BD-8AE2-4DB9-85D4-FE2982D97315}" type="presOf" srcId="{12B463AB-B30B-4FAB-A2B7-108A33338051}" destId="{27163CAA-18DB-4436-98A1-6CB62AF1CB7B}" srcOrd="0" destOrd="0" presId="urn:microsoft.com/office/officeart/2005/8/layout/hProcess9"/>
    <dgm:cxn modelId="{601E97C1-0176-4217-9260-8F45FE8585E3}" type="presOf" srcId="{522CD06D-6EC5-4F7B-BBD9-D401065EFAE1}" destId="{560C0EC9-CD70-4964-B42A-62A632E1FF93}" srcOrd="0" destOrd="0" presId="urn:microsoft.com/office/officeart/2005/8/layout/hProcess9"/>
    <dgm:cxn modelId="{438F3EAB-6D62-401F-86B1-21402113FF2D}" srcId="{522CD06D-6EC5-4F7B-BBD9-D401065EFAE1}" destId="{F691F007-752A-4902-A067-26A4A4597F9C}" srcOrd="2" destOrd="0" parTransId="{FF1A82D3-8EC1-47A9-9714-2DCAEA04BBCC}" sibTransId="{E329089F-3DFD-4515-83DA-BF32EE459655}"/>
    <dgm:cxn modelId="{B835470C-3931-4645-890E-4D3E87642B97}" srcId="{522CD06D-6EC5-4F7B-BBD9-D401065EFAE1}" destId="{DC0C6D62-A771-4F43-BE2C-F42643801148}" srcOrd="1" destOrd="0" parTransId="{198B24E6-5214-4B81-A063-AED7BAC35597}" sibTransId="{0E1E6C51-0FF5-4D37-9FC3-A6AE90129F58}"/>
    <dgm:cxn modelId="{D9011E29-6573-43F7-B72D-5D5CA18157F7}" type="presParOf" srcId="{560C0EC9-CD70-4964-B42A-62A632E1FF93}" destId="{988E3C8C-D3CB-4608-8C1F-75CBEF49F929}" srcOrd="0" destOrd="0" presId="urn:microsoft.com/office/officeart/2005/8/layout/hProcess9"/>
    <dgm:cxn modelId="{801E1408-229D-4CB8-9223-22E906377B0C}" type="presParOf" srcId="{560C0EC9-CD70-4964-B42A-62A632E1FF93}" destId="{3949DEA0-AA00-432E-AA34-6B35ED58B827}" srcOrd="1" destOrd="0" presId="urn:microsoft.com/office/officeart/2005/8/layout/hProcess9"/>
    <dgm:cxn modelId="{7B153DA9-6220-4CE9-A564-EB0D58CDB82B}" type="presParOf" srcId="{3949DEA0-AA00-432E-AA34-6B35ED58B827}" destId="{27163CAA-18DB-4436-98A1-6CB62AF1CB7B}" srcOrd="0" destOrd="0" presId="urn:microsoft.com/office/officeart/2005/8/layout/hProcess9"/>
    <dgm:cxn modelId="{CA7B6BF2-B4B9-4070-8A07-8BCE2B16E942}" type="presParOf" srcId="{3949DEA0-AA00-432E-AA34-6B35ED58B827}" destId="{6FD75BDC-B9AA-463C-83FE-9DFAF9ECFDC7}" srcOrd="1" destOrd="0" presId="urn:microsoft.com/office/officeart/2005/8/layout/hProcess9"/>
    <dgm:cxn modelId="{CCBC4D8E-0700-4304-B80F-1CC2B89874E6}" type="presParOf" srcId="{3949DEA0-AA00-432E-AA34-6B35ED58B827}" destId="{DBF32C7F-747A-4C69-9A1C-975AA01F84CF}" srcOrd="2" destOrd="0" presId="urn:microsoft.com/office/officeart/2005/8/layout/hProcess9"/>
    <dgm:cxn modelId="{FBEDAC09-4BC2-41D7-BA31-80829BEA63AC}" type="presParOf" srcId="{3949DEA0-AA00-432E-AA34-6B35ED58B827}" destId="{3D4FC829-84E3-4AFE-B3D2-56B31C0B853B}" srcOrd="3" destOrd="0" presId="urn:microsoft.com/office/officeart/2005/8/layout/hProcess9"/>
    <dgm:cxn modelId="{43670633-FFF1-4672-BF6E-B2C36281CBC6}" type="presParOf" srcId="{3949DEA0-AA00-432E-AA34-6B35ED58B827}" destId="{55F374A8-F7BD-407F-B1F7-A131164934F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D7E048-AED0-495F-927E-B3E0DA666DE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7E4826-66A8-4F58-8F82-0C0FAC9D8CE6}">
      <dgm:prSet phldrT="[Text]"/>
      <dgm:spPr>
        <a:solidFill>
          <a:schemeClr val="tx1">
            <a:lumMod val="6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 year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11AAC2-1AAD-4F75-958F-BE7445DF11ED}" type="parTrans" cxnId="{04488326-77FD-40F0-9DF7-EA2A6362BA95}">
      <dgm:prSet/>
      <dgm:spPr/>
      <dgm:t>
        <a:bodyPr/>
        <a:lstStyle/>
        <a:p>
          <a:endParaRPr lang="en-US"/>
        </a:p>
      </dgm:t>
    </dgm:pt>
    <dgm:pt modelId="{512FF95B-D264-4E21-A55E-949CE90D1D93}" type="sibTrans" cxnId="{04488326-77FD-40F0-9DF7-EA2A6362BA95}">
      <dgm:prSet/>
      <dgm:spPr/>
      <dgm:t>
        <a:bodyPr/>
        <a:lstStyle/>
        <a:p>
          <a:endParaRPr lang="en-US"/>
        </a:p>
      </dgm:t>
    </dgm:pt>
    <dgm:pt modelId="{9109FE92-D888-47D3-8AB2-4C4608600D6A}">
      <dgm:prSet phldrT="[Text]"/>
      <dgm:spPr>
        <a:solidFill>
          <a:schemeClr val="tx1">
            <a:lumMod val="95000"/>
            <a:alpha val="90000"/>
          </a:schemeClr>
        </a:solidFill>
        <a:ln>
          <a:solidFill>
            <a:srgbClr val="000066">
              <a:alpha val="89804"/>
            </a:srgbClr>
          </a:solidFill>
        </a:ln>
      </dgm:spPr>
      <dgm:t>
        <a:bodyPr/>
        <a:lstStyle/>
        <a:p>
          <a:r>
            <a:rPr lang="en-US" b="1" dirty="0" smtClean="0">
              <a:solidFill>
                <a:srgbClr val="003366"/>
              </a:solidFill>
            </a:rPr>
            <a:t>Voluntary</a:t>
          </a:r>
          <a:endParaRPr lang="en-US" b="1" dirty="0">
            <a:solidFill>
              <a:srgbClr val="003366"/>
            </a:solidFill>
          </a:endParaRPr>
        </a:p>
      </dgm:t>
    </dgm:pt>
    <dgm:pt modelId="{A1886AE0-5558-4EFE-BF6A-4E123C9035A2}" type="parTrans" cxnId="{F1DA9E89-3F08-411F-A227-412898403A87}">
      <dgm:prSet/>
      <dgm:spPr/>
      <dgm:t>
        <a:bodyPr/>
        <a:lstStyle/>
        <a:p>
          <a:endParaRPr lang="en-US"/>
        </a:p>
      </dgm:t>
    </dgm:pt>
    <dgm:pt modelId="{9293D15A-496C-4D14-8EB2-D4B1B92E30FD}" type="sibTrans" cxnId="{F1DA9E89-3F08-411F-A227-412898403A87}">
      <dgm:prSet/>
      <dgm:spPr/>
      <dgm:t>
        <a:bodyPr/>
        <a:lstStyle/>
        <a:p>
          <a:endParaRPr lang="en-US"/>
        </a:p>
      </dgm:t>
    </dgm:pt>
    <dgm:pt modelId="{F30A73AA-E27B-45EB-9B97-37DC2D3FE247}">
      <dgm:prSet phldrT="[Text]"/>
      <dgm:spPr>
        <a:solidFill>
          <a:schemeClr val="tx1">
            <a:lumMod val="95000"/>
            <a:alpha val="90000"/>
          </a:schemeClr>
        </a:solidFill>
        <a:ln>
          <a:solidFill>
            <a:srgbClr val="000066">
              <a:alpha val="89804"/>
            </a:srgbClr>
          </a:solidFill>
        </a:ln>
      </dgm:spPr>
      <dgm:t>
        <a:bodyPr/>
        <a:lstStyle/>
        <a:p>
          <a:r>
            <a:rPr lang="en-US" b="1" dirty="0" smtClean="0">
              <a:solidFill>
                <a:srgbClr val="003366"/>
              </a:solidFill>
            </a:rPr>
            <a:t>Involuntary</a:t>
          </a:r>
          <a:endParaRPr lang="en-US" b="1" dirty="0">
            <a:solidFill>
              <a:srgbClr val="003366"/>
            </a:solidFill>
          </a:endParaRPr>
        </a:p>
      </dgm:t>
    </dgm:pt>
    <dgm:pt modelId="{54652003-0065-4835-B078-DD594CB95C83}" type="parTrans" cxnId="{9CACB5C7-0D03-4148-BC70-D70D387169AB}">
      <dgm:prSet/>
      <dgm:spPr/>
      <dgm:t>
        <a:bodyPr/>
        <a:lstStyle/>
        <a:p>
          <a:endParaRPr lang="en-US"/>
        </a:p>
      </dgm:t>
    </dgm:pt>
    <dgm:pt modelId="{11D9ECC6-C79F-4312-ACCE-3A8D3704E470}" type="sibTrans" cxnId="{9CACB5C7-0D03-4148-BC70-D70D387169AB}">
      <dgm:prSet/>
      <dgm:spPr/>
      <dgm:t>
        <a:bodyPr/>
        <a:lstStyle/>
        <a:p>
          <a:endParaRPr lang="en-US"/>
        </a:p>
      </dgm:t>
    </dgm:pt>
    <dgm:pt modelId="{E8A7D518-A0B5-4C80-AB08-9BE6A55AAE07}">
      <dgm:prSet phldrT="[Text]"/>
      <dgm:spPr>
        <a:solidFill>
          <a:schemeClr val="tx1">
            <a:lumMod val="6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30 year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99DF9E-95A2-43A0-9E07-9032EFCC9595}" type="parTrans" cxnId="{A2C1FEE2-0CC1-45B3-9843-C8F33B045B83}">
      <dgm:prSet/>
      <dgm:spPr/>
      <dgm:t>
        <a:bodyPr/>
        <a:lstStyle/>
        <a:p>
          <a:endParaRPr lang="en-US"/>
        </a:p>
      </dgm:t>
    </dgm:pt>
    <dgm:pt modelId="{08F76DAB-DAF3-4F36-BCD6-22BFE5C12C40}" type="sibTrans" cxnId="{A2C1FEE2-0CC1-45B3-9843-C8F33B045B83}">
      <dgm:prSet/>
      <dgm:spPr/>
      <dgm:t>
        <a:bodyPr/>
        <a:lstStyle/>
        <a:p>
          <a:endParaRPr lang="en-US"/>
        </a:p>
      </dgm:t>
    </dgm:pt>
    <dgm:pt modelId="{B81E2AF3-9E49-4121-A219-259B71AE9C05}">
      <dgm:prSet phldrT="[Text]"/>
      <dgm:spPr>
        <a:solidFill>
          <a:schemeClr val="tx1">
            <a:lumMod val="95000"/>
            <a:alpha val="90000"/>
          </a:schemeClr>
        </a:solidFill>
        <a:ln>
          <a:solidFill>
            <a:srgbClr val="000066">
              <a:alpha val="89804"/>
            </a:srgbClr>
          </a:solidFill>
        </a:ln>
      </dgm:spPr>
      <dgm:t>
        <a:bodyPr/>
        <a:lstStyle/>
        <a:p>
          <a:r>
            <a:rPr lang="en-US" b="1" dirty="0" smtClean="0">
              <a:solidFill>
                <a:srgbClr val="003366"/>
              </a:solidFill>
            </a:rPr>
            <a:t>Mandatory</a:t>
          </a:r>
          <a:endParaRPr lang="en-US" b="1" dirty="0">
            <a:solidFill>
              <a:srgbClr val="003366"/>
            </a:solidFill>
          </a:endParaRPr>
        </a:p>
      </dgm:t>
    </dgm:pt>
    <dgm:pt modelId="{373673C7-49DE-4F7A-8C1F-6C109AC76198}" type="parTrans" cxnId="{A286DD63-9F0F-415E-A7E7-929680C56B3E}">
      <dgm:prSet/>
      <dgm:spPr/>
      <dgm:t>
        <a:bodyPr/>
        <a:lstStyle/>
        <a:p>
          <a:endParaRPr lang="en-US"/>
        </a:p>
      </dgm:t>
    </dgm:pt>
    <dgm:pt modelId="{3B269FD5-364D-4518-A4DD-F0BD6A2E4D6A}" type="sibTrans" cxnId="{A286DD63-9F0F-415E-A7E7-929680C56B3E}">
      <dgm:prSet/>
      <dgm:spPr/>
      <dgm:t>
        <a:bodyPr/>
        <a:lstStyle/>
        <a:p>
          <a:endParaRPr lang="en-US"/>
        </a:p>
      </dgm:t>
    </dgm:pt>
    <dgm:pt modelId="{2DA5ECE9-4E44-4DF4-A164-AA2C19D55BDA}">
      <dgm:prSet phldrT="[Text]"/>
      <dgm:spPr>
        <a:solidFill>
          <a:schemeClr val="tx1">
            <a:lumMod val="6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Other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50E653-98A0-43B8-AEAF-D021FDEDD1DB}" type="parTrans" cxnId="{7D814CCC-B5BA-4C7C-87AA-4BBB8750980B}">
      <dgm:prSet/>
      <dgm:spPr/>
      <dgm:t>
        <a:bodyPr/>
        <a:lstStyle/>
        <a:p>
          <a:endParaRPr lang="en-US"/>
        </a:p>
      </dgm:t>
    </dgm:pt>
    <dgm:pt modelId="{1450E7B3-6A30-4772-82E4-EBC78388FD25}" type="sibTrans" cxnId="{7D814CCC-B5BA-4C7C-87AA-4BBB8750980B}">
      <dgm:prSet/>
      <dgm:spPr/>
      <dgm:t>
        <a:bodyPr/>
        <a:lstStyle/>
        <a:p>
          <a:endParaRPr lang="en-US"/>
        </a:p>
      </dgm:t>
    </dgm:pt>
    <dgm:pt modelId="{DC5241FA-C09C-46E2-8025-DF2CE3DABBE2}">
      <dgm:prSet phldrT="[Text]"/>
      <dgm:spPr>
        <a:solidFill>
          <a:schemeClr val="tx1">
            <a:lumMod val="95000"/>
            <a:alpha val="90000"/>
          </a:schemeClr>
        </a:solidFill>
        <a:ln>
          <a:solidFill>
            <a:srgbClr val="000066">
              <a:alpha val="89804"/>
            </a:srgbClr>
          </a:solidFill>
        </a:ln>
      </dgm:spPr>
      <dgm:t>
        <a:bodyPr/>
        <a:lstStyle/>
        <a:p>
          <a:r>
            <a:rPr lang="en-US" b="1" dirty="0" smtClean="0">
              <a:solidFill>
                <a:srgbClr val="003366"/>
              </a:solidFill>
            </a:rPr>
            <a:t>&gt;30 years</a:t>
          </a:r>
          <a:endParaRPr lang="en-US" b="1" dirty="0">
            <a:solidFill>
              <a:srgbClr val="003366"/>
            </a:solidFill>
          </a:endParaRPr>
        </a:p>
      </dgm:t>
    </dgm:pt>
    <dgm:pt modelId="{70F77118-B190-4570-BD9F-E19390A5A111}" type="parTrans" cxnId="{B41783EF-49C5-4C17-97B7-FFA41AA00C27}">
      <dgm:prSet/>
      <dgm:spPr/>
      <dgm:t>
        <a:bodyPr/>
        <a:lstStyle/>
        <a:p>
          <a:endParaRPr lang="en-US"/>
        </a:p>
      </dgm:t>
    </dgm:pt>
    <dgm:pt modelId="{07AF7931-4DCF-47AC-84B2-43CE593ED47B}" type="sibTrans" cxnId="{B41783EF-49C5-4C17-97B7-FFA41AA00C27}">
      <dgm:prSet/>
      <dgm:spPr/>
      <dgm:t>
        <a:bodyPr/>
        <a:lstStyle/>
        <a:p>
          <a:endParaRPr lang="en-US"/>
        </a:p>
      </dgm:t>
    </dgm:pt>
    <dgm:pt modelId="{2368CCF9-8288-4FF5-AF83-83A12BB3C27C}">
      <dgm:prSet phldrT="[Text]"/>
      <dgm:spPr>
        <a:solidFill>
          <a:schemeClr val="tx1">
            <a:lumMod val="95000"/>
            <a:alpha val="90000"/>
          </a:schemeClr>
        </a:solidFill>
        <a:ln>
          <a:solidFill>
            <a:srgbClr val="000066">
              <a:alpha val="89804"/>
            </a:srgbClr>
          </a:solidFill>
        </a:ln>
      </dgm:spPr>
      <dgm:t>
        <a:bodyPr/>
        <a:lstStyle/>
        <a:p>
          <a:r>
            <a:rPr lang="en-US" b="1" dirty="0" smtClean="0">
              <a:solidFill>
                <a:srgbClr val="003366"/>
              </a:solidFill>
            </a:rPr>
            <a:t>Disability</a:t>
          </a:r>
          <a:endParaRPr lang="en-US" b="1" dirty="0">
            <a:solidFill>
              <a:srgbClr val="003366"/>
            </a:solidFill>
          </a:endParaRPr>
        </a:p>
      </dgm:t>
    </dgm:pt>
    <dgm:pt modelId="{34831877-8627-4CD1-9D34-E4A0D76C5B6F}" type="parTrans" cxnId="{520B6B8A-2873-4437-B4CC-A5458ECBC118}">
      <dgm:prSet/>
      <dgm:spPr/>
      <dgm:t>
        <a:bodyPr/>
        <a:lstStyle/>
        <a:p>
          <a:endParaRPr lang="en-US"/>
        </a:p>
      </dgm:t>
    </dgm:pt>
    <dgm:pt modelId="{17DF2BE8-9DF5-49AA-B8C6-4B1B21E660E3}" type="sibTrans" cxnId="{520B6B8A-2873-4437-B4CC-A5458ECBC118}">
      <dgm:prSet/>
      <dgm:spPr/>
      <dgm:t>
        <a:bodyPr/>
        <a:lstStyle/>
        <a:p>
          <a:endParaRPr lang="en-US"/>
        </a:p>
      </dgm:t>
    </dgm:pt>
    <dgm:pt modelId="{0540F60B-5024-4DF2-8EC8-5210D76D04B4}" type="pres">
      <dgm:prSet presAssocID="{8FD7E048-AED0-495F-927E-B3E0DA666DE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1F88E9-6C9E-4D67-AE78-16A4E14B06E9}" type="pres">
      <dgm:prSet presAssocID="{F67E4826-66A8-4F58-8F82-0C0FAC9D8CE6}" presName="composite" presStyleCnt="0"/>
      <dgm:spPr/>
    </dgm:pt>
    <dgm:pt modelId="{D96E17A4-2291-4C32-808A-395E5A9A94F4}" type="pres">
      <dgm:prSet presAssocID="{F67E4826-66A8-4F58-8F82-0C0FAC9D8CE6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760A92-EDE4-4DAA-9A94-4EB3D540FC27}" type="pres">
      <dgm:prSet presAssocID="{F67E4826-66A8-4F58-8F82-0C0FAC9D8CE6}" presName="desTx" presStyleLbl="alignAccFollowNode1" presStyleIdx="0" presStyleCnt="3" custScaleX="1106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248ACE-7A48-486B-BF74-2A6BA41D5312}" type="pres">
      <dgm:prSet presAssocID="{512FF95B-D264-4E21-A55E-949CE90D1D93}" presName="space" presStyleCnt="0"/>
      <dgm:spPr/>
    </dgm:pt>
    <dgm:pt modelId="{BEC3AA9A-58D7-4300-B603-00B0E100CE0D}" type="pres">
      <dgm:prSet presAssocID="{E8A7D518-A0B5-4C80-AB08-9BE6A55AAE07}" presName="composite" presStyleCnt="0"/>
      <dgm:spPr/>
    </dgm:pt>
    <dgm:pt modelId="{426FE706-E4D7-4D67-946A-6926490A081D}" type="pres">
      <dgm:prSet presAssocID="{E8A7D518-A0B5-4C80-AB08-9BE6A55AAE0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1984C3-DC95-4B28-A2D2-207FCE5A2300}" type="pres">
      <dgm:prSet presAssocID="{E8A7D518-A0B5-4C80-AB08-9BE6A55AAE07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F66B13-2181-410A-84DA-0CC078C15785}" type="pres">
      <dgm:prSet presAssocID="{08F76DAB-DAF3-4F36-BCD6-22BFE5C12C40}" presName="space" presStyleCnt="0"/>
      <dgm:spPr/>
    </dgm:pt>
    <dgm:pt modelId="{4773176C-2C2E-4120-BE80-C0A30A10131C}" type="pres">
      <dgm:prSet presAssocID="{2DA5ECE9-4E44-4DF4-A164-AA2C19D55BDA}" presName="composite" presStyleCnt="0"/>
      <dgm:spPr/>
    </dgm:pt>
    <dgm:pt modelId="{1DE704E7-C260-4820-945E-2DA7DAF0E92A}" type="pres">
      <dgm:prSet presAssocID="{2DA5ECE9-4E44-4DF4-A164-AA2C19D55BD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A222DF-92A3-4691-8C0F-7670F6D85579}" type="pres">
      <dgm:prSet presAssocID="{2DA5ECE9-4E44-4DF4-A164-AA2C19D55BDA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DA9E89-3F08-411F-A227-412898403A87}" srcId="{F67E4826-66A8-4F58-8F82-0C0FAC9D8CE6}" destId="{9109FE92-D888-47D3-8AB2-4C4608600D6A}" srcOrd="0" destOrd="0" parTransId="{A1886AE0-5558-4EFE-BF6A-4E123C9035A2}" sibTransId="{9293D15A-496C-4D14-8EB2-D4B1B92E30FD}"/>
    <dgm:cxn modelId="{FB66984B-45AD-4ADD-85BB-22C6AB9728ED}" type="presOf" srcId="{9109FE92-D888-47D3-8AB2-4C4608600D6A}" destId="{9B760A92-EDE4-4DAA-9A94-4EB3D540FC27}" srcOrd="0" destOrd="0" presId="urn:microsoft.com/office/officeart/2005/8/layout/hList1"/>
    <dgm:cxn modelId="{9CACB5C7-0D03-4148-BC70-D70D387169AB}" srcId="{F67E4826-66A8-4F58-8F82-0C0FAC9D8CE6}" destId="{F30A73AA-E27B-45EB-9B97-37DC2D3FE247}" srcOrd="1" destOrd="0" parTransId="{54652003-0065-4835-B078-DD594CB95C83}" sibTransId="{11D9ECC6-C79F-4312-ACCE-3A8D3704E470}"/>
    <dgm:cxn modelId="{C9E5B875-B077-476C-B691-D9DFF9F7624B}" type="presOf" srcId="{B81E2AF3-9E49-4121-A219-259B71AE9C05}" destId="{671984C3-DC95-4B28-A2D2-207FCE5A2300}" srcOrd="0" destOrd="0" presId="urn:microsoft.com/office/officeart/2005/8/layout/hList1"/>
    <dgm:cxn modelId="{520B6B8A-2873-4437-B4CC-A5458ECBC118}" srcId="{2DA5ECE9-4E44-4DF4-A164-AA2C19D55BDA}" destId="{2368CCF9-8288-4FF5-AF83-83A12BB3C27C}" srcOrd="1" destOrd="0" parTransId="{34831877-8627-4CD1-9D34-E4A0D76C5B6F}" sibTransId="{17DF2BE8-9DF5-49AA-B8C6-4B1B21E660E3}"/>
    <dgm:cxn modelId="{D3030E15-5E83-4142-B555-476DCF15F450}" type="presOf" srcId="{2368CCF9-8288-4FF5-AF83-83A12BB3C27C}" destId="{6EA222DF-92A3-4691-8C0F-7670F6D85579}" srcOrd="0" destOrd="1" presId="urn:microsoft.com/office/officeart/2005/8/layout/hList1"/>
    <dgm:cxn modelId="{42572FAC-1A19-4E2A-ADAC-E16A28D24DDC}" type="presOf" srcId="{DC5241FA-C09C-46E2-8025-DF2CE3DABBE2}" destId="{6EA222DF-92A3-4691-8C0F-7670F6D85579}" srcOrd="0" destOrd="0" presId="urn:microsoft.com/office/officeart/2005/8/layout/hList1"/>
    <dgm:cxn modelId="{04488326-77FD-40F0-9DF7-EA2A6362BA95}" srcId="{8FD7E048-AED0-495F-927E-B3E0DA666DE0}" destId="{F67E4826-66A8-4F58-8F82-0C0FAC9D8CE6}" srcOrd="0" destOrd="0" parTransId="{0A11AAC2-1AAD-4F75-958F-BE7445DF11ED}" sibTransId="{512FF95B-D264-4E21-A55E-949CE90D1D93}"/>
    <dgm:cxn modelId="{8640B807-45D1-412E-83FF-160349E510A3}" type="presOf" srcId="{8FD7E048-AED0-495F-927E-B3E0DA666DE0}" destId="{0540F60B-5024-4DF2-8EC8-5210D76D04B4}" srcOrd="0" destOrd="0" presId="urn:microsoft.com/office/officeart/2005/8/layout/hList1"/>
    <dgm:cxn modelId="{B41783EF-49C5-4C17-97B7-FFA41AA00C27}" srcId="{2DA5ECE9-4E44-4DF4-A164-AA2C19D55BDA}" destId="{DC5241FA-C09C-46E2-8025-DF2CE3DABBE2}" srcOrd="0" destOrd="0" parTransId="{70F77118-B190-4570-BD9F-E19390A5A111}" sibTransId="{07AF7931-4DCF-47AC-84B2-43CE593ED47B}"/>
    <dgm:cxn modelId="{070F6EF8-A2B9-4D35-8078-9EA0D4DF87C2}" type="presOf" srcId="{2DA5ECE9-4E44-4DF4-A164-AA2C19D55BDA}" destId="{1DE704E7-C260-4820-945E-2DA7DAF0E92A}" srcOrd="0" destOrd="0" presId="urn:microsoft.com/office/officeart/2005/8/layout/hList1"/>
    <dgm:cxn modelId="{7D814CCC-B5BA-4C7C-87AA-4BBB8750980B}" srcId="{8FD7E048-AED0-495F-927E-B3E0DA666DE0}" destId="{2DA5ECE9-4E44-4DF4-A164-AA2C19D55BDA}" srcOrd="2" destOrd="0" parTransId="{1F50E653-98A0-43B8-AEAF-D021FDEDD1DB}" sibTransId="{1450E7B3-6A30-4772-82E4-EBC78388FD25}"/>
    <dgm:cxn modelId="{8EFAA817-5ADB-4BC2-9A04-E308F8A99481}" type="presOf" srcId="{F30A73AA-E27B-45EB-9B97-37DC2D3FE247}" destId="{9B760A92-EDE4-4DAA-9A94-4EB3D540FC27}" srcOrd="0" destOrd="1" presId="urn:microsoft.com/office/officeart/2005/8/layout/hList1"/>
    <dgm:cxn modelId="{A2C1FEE2-0CC1-45B3-9843-C8F33B045B83}" srcId="{8FD7E048-AED0-495F-927E-B3E0DA666DE0}" destId="{E8A7D518-A0B5-4C80-AB08-9BE6A55AAE07}" srcOrd="1" destOrd="0" parTransId="{D099DF9E-95A2-43A0-9E07-9032EFCC9595}" sibTransId="{08F76DAB-DAF3-4F36-BCD6-22BFE5C12C40}"/>
    <dgm:cxn modelId="{76976618-4C66-4550-BFF4-539836C9EAC2}" type="presOf" srcId="{F67E4826-66A8-4F58-8F82-0C0FAC9D8CE6}" destId="{D96E17A4-2291-4C32-808A-395E5A9A94F4}" srcOrd="0" destOrd="0" presId="urn:microsoft.com/office/officeart/2005/8/layout/hList1"/>
    <dgm:cxn modelId="{A286DD63-9F0F-415E-A7E7-929680C56B3E}" srcId="{E8A7D518-A0B5-4C80-AB08-9BE6A55AAE07}" destId="{B81E2AF3-9E49-4121-A219-259B71AE9C05}" srcOrd="0" destOrd="0" parTransId="{373673C7-49DE-4F7A-8C1F-6C109AC76198}" sibTransId="{3B269FD5-364D-4518-A4DD-F0BD6A2E4D6A}"/>
    <dgm:cxn modelId="{F9A7B8FF-7FEA-4689-8C0B-72049BE16E05}" type="presOf" srcId="{E8A7D518-A0B5-4C80-AB08-9BE6A55AAE07}" destId="{426FE706-E4D7-4D67-946A-6926490A081D}" srcOrd="0" destOrd="0" presId="urn:microsoft.com/office/officeart/2005/8/layout/hList1"/>
    <dgm:cxn modelId="{DEC1FBD1-3905-4228-B678-D2F4294E6369}" type="presParOf" srcId="{0540F60B-5024-4DF2-8EC8-5210D76D04B4}" destId="{891F88E9-6C9E-4D67-AE78-16A4E14B06E9}" srcOrd="0" destOrd="0" presId="urn:microsoft.com/office/officeart/2005/8/layout/hList1"/>
    <dgm:cxn modelId="{7F1EB3D0-CEB4-422B-9084-8540A2E9AC8D}" type="presParOf" srcId="{891F88E9-6C9E-4D67-AE78-16A4E14B06E9}" destId="{D96E17A4-2291-4C32-808A-395E5A9A94F4}" srcOrd="0" destOrd="0" presId="urn:microsoft.com/office/officeart/2005/8/layout/hList1"/>
    <dgm:cxn modelId="{96450A9A-687A-4969-895B-BDFCB098F2E8}" type="presParOf" srcId="{891F88E9-6C9E-4D67-AE78-16A4E14B06E9}" destId="{9B760A92-EDE4-4DAA-9A94-4EB3D540FC27}" srcOrd="1" destOrd="0" presId="urn:microsoft.com/office/officeart/2005/8/layout/hList1"/>
    <dgm:cxn modelId="{B19F9299-5F5E-4F3C-A8EA-EBCE28C934CC}" type="presParOf" srcId="{0540F60B-5024-4DF2-8EC8-5210D76D04B4}" destId="{94248ACE-7A48-486B-BF74-2A6BA41D5312}" srcOrd="1" destOrd="0" presId="urn:microsoft.com/office/officeart/2005/8/layout/hList1"/>
    <dgm:cxn modelId="{C323FCCE-F081-4312-8E50-7D3146DE5F5F}" type="presParOf" srcId="{0540F60B-5024-4DF2-8EC8-5210D76D04B4}" destId="{BEC3AA9A-58D7-4300-B603-00B0E100CE0D}" srcOrd="2" destOrd="0" presId="urn:microsoft.com/office/officeart/2005/8/layout/hList1"/>
    <dgm:cxn modelId="{D8978FA7-C028-4477-98C5-6D91A6AF1E2F}" type="presParOf" srcId="{BEC3AA9A-58D7-4300-B603-00B0E100CE0D}" destId="{426FE706-E4D7-4D67-946A-6926490A081D}" srcOrd="0" destOrd="0" presId="urn:microsoft.com/office/officeart/2005/8/layout/hList1"/>
    <dgm:cxn modelId="{5E635B98-1D41-4AAC-B4B1-5198E227EA57}" type="presParOf" srcId="{BEC3AA9A-58D7-4300-B603-00B0E100CE0D}" destId="{671984C3-DC95-4B28-A2D2-207FCE5A2300}" srcOrd="1" destOrd="0" presId="urn:microsoft.com/office/officeart/2005/8/layout/hList1"/>
    <dgm:cxn modelId="{090B12E2-68B0-42F4-B2CE-308B9FD13D82}" type="presParOf" srcId="{0540F60B-5024-4DF2-8EC8-5210D76D04B4}" destId="{8CF66B13-2181-410A-84DA-0CC078C15785}" srcOrd="3" destOrd="0" presId="urn:microsoft.com/office/officeart/2005/8/layout/hList1"/>
    <dgm:cxn modelId="{40D98B1F-C79D-410A-BF95-24DD234F1E0E}" type="presParOf" srcId="{0540F60B-5024-4DF2-8EC8-5210D76D04B4}" destId="{4773176C-2C2E-4120-BE80-C0A30A10131C}" srcOrd="4" destOrd="0" presId="urn:microsoft.com/office/officeart/2005/8/layout/hList1"/>
    <dgm:cxn modelId="{05A7F000-3783-41FC-BF09-70D112DED1B9}" type="presParOf" srcId="{4773176C-2C2E-4120-BE80-C0A30A10131C}" destId="{1DE704E7-C260-4820-945E-2DA7DAF0E92A}" srcOrd="0" destOrd="0" presId="urn:microsoft.com/office/officeart/2005/8/layout/hList1"/>
    <dgm:cxn modelId="{DFAD3D8F-5823-4707-978A-E8CF3FEC6413}" type="presParOf" srcId="{4773176C-2C2E-4120-BE80-C0A30A10131C}" destId="{6EA222DF-92A3-4691-8C0F-7670F6D8557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4B0E5E-0D4B-47CC-A879-57DACE7A9F8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817F5C-F773-461A-A047-2D85C6FBE306}">
      <dgm:prSet phldrT="[Text]"/>
      <dgm:spPr>
        <a:solidFill>
          <a:schemeClr val="tx1">
            <a:lumMod val="85000"/>
          </a:schemeClr>
        </a:solidFill>
      </dgm:spPr>
      <dgm:t>
        <a:bodyPr/>
        <a:lstStyle/>
        <a:p>
          <a:r>
            <a:rPr lang="en-US" b="1" dirty="0" smtClean="0">
              <a:solidFill>
                <a:srgbClr val="003366"/>
              </a:solidFill>
            </a:rPr>
            <a:t>Final Pay (</a:t>
          </a:r>
          <a:r>
            <a:rPr lang="en-US" b="1" i="1" dirty="0" smtClean="0">
              <a:solidFill>
                <a:srgbClr val="003366"/>
              </a:solidFill>
            </a:rPr>
            <a:t>a.k.a. “Good Old Days”)</a:t>
          </a:r>
        </a:p>
        <a:p>
          <a:r>
            <a:rPr lang="en-US" b="0" dirty="0" smtClean="0">
              <a:solidFill>
                <a:srgbClr val="003366"/>
              </a:solidFill>
            </a:rPr>
            <a:t>- entry before 9/7/80</a:t>
          </a:r>
        </a:p>
      </dgm:t>
    </dgm:pt>
    <dgm:pt modelId="{C5AE1A58-C784-4BFE-B6D8-F649FEEC4E9D}" type="parTrans" cxnId="{AB2E0361-1867-4123-B9FD-E0AB1C5CBC23}">
      <dgm:prSet/>
      <dgm:spPr/>
      <dgm:t>
        <a:bodyPr/>
        <a:lstStyle/>
        <a:p>
          <a:endParaRPr lang="en-US"/>
        </a:p>
      </dgm:t>
    </dgm:pt>
    <dgm:pt modelId="{F60D7787-B478-4B0B-A0F8-1019B018F559}" type="sibTrans" cxnId="{AB2E0361-1867-4123-B9FD-E0AB1C5CBC23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9AB840FC-11C4-44CF-B4F3-57A525ABAAD4}">
      <dgm:prSet phldrT="[Text]"/>
      <dgm:spPr>
        <a:solidFill>
          <a:schemeClr val="tx1">
            <a:lumMod val="85000"/>
          </a:schemeClr>
        </a:solidFill>
      </dgm:spPr>
      <dgm:t>
        <a:bodyPr/>
        <a:lstStyle/>
        <a:p>
          <a:r>
            <a:rPr lang="en-US" b="1" dirty="0" smtClean="0">
              <a:solidFill>
                <a:srgbClr val="003366"/>
              </a:solidFill>
            </a:rPr>
            <a:t>High 36 (</a:t>
          </a:r>
          <a:r>
            <a:rPr lang="en-US" b="1" i="1" dirty="0" smtClean="0">
              <a:solidFill>
                <a:srgbClr val="003366"/>
              </a:solidFill>
            </a:rPr>
            <a:t>a.k.a. “High 3”)</a:t>
          </a:r>
        </a:p>
        <a:p>
          <a:r>
            <a:rPr lang="en-US" b="0" dirty="0" smtClean="0">
              <a:solidFill>
                <a:srgbClr val="003366"/>
              </a:solidFill>
            </a:rPr>
            <a:t>- entry on or after 9/8/80</a:t>
          </a:r>
        </a:p>
      </dgm:t>
    </dgm:pt>
    <dgm:pt modelId="{FF9C00AC-468A-4193-A70D-3E97A8CFFC6A}" type="parTrans" cxnId="{752723D2-503E-4107-8150-FB471931417D}">
      <dgm:prSet/>
      <dgm:spPr/>
      <dgm:t>
        <a:bodyPr/>
        <a:lstStyle/>
        <a:p>
          <a:endParaRPr lang="en-US"/>
        </a:p>
      </dgm:t>
    </dgm:pt>
    <dgm:pt modelId="{2241D78A-EEAA-479D-BDF1-8D6224A54C0C}" type="sibTrans" cxnId="{752723D2-503E-4107-8150-FB471931417D}">
      <dgm:prSet/>
      <dgm:spPr/>
      <dgm:t>
        <a:bodyPr/>
        <a:lstStyle/>
        <a:p>
          <a:endParaRPr lang="en-US"/>
        </a:p>
      </dgm:t>
    </dgm:pt>
    <dgm:pt modelId="{F8A60A8F-A296-4A63-B206-8A1A4723072C}">
      <dgm:prSet phldrT="[Text]"/>
      <dgm:spPr>
        <a:solidFill>
          <a:schemeClr val="tx1">
            <a:lumMod val="85000"/>
          </a:schemeClr>
        </a:solidFill>
      </dgm:spPr>
      <dgm:t>
        <a:bodyPr/>
        <a:lstStyle/>
        <a:p>
          <a:r>
            <a:rPr lang="en-US" b="1" dirty="0" smtClean="0">
              <a:solidFill>
                <a:srgbClr val="003366"/>
              </a:solidFill>
            </a:rPr>
            <a:t>Career Status Bonus (</a:t>
          </a:r>
          <a:r>
            <a:rPr lang="en-US" b="1" i="1" dirty="0" smtClean="0">
              <a:solidFill>
                <a:srgbClr val="003366"/>
              </a:solidFill>
            </a:rPr>
            <a:t>a.k.a. “Redux”)</a:t>
          </a:r>
        </a:p>
        <a:p>
          <a:r>
            <a:rPr lang="en-US" b="0" dirty="0" smtClean="0">
              <a:solidFill>
                <a:srgbClr val="003366"/>
              </a:solidFill>
            </a:rPr>
            <a:t>- </a:t>
          </a:r>
          <a:r>
            <a:rPr lang="en-US" b="0" i="1" u="sng" dirty="0" smtClean="0">
              <a:solidFill>
                <a:srgbClr val="003366"/>
              </a:solidFill>
            </a:rPr>
            <a:t>additional</a:t>
          </a:r>
          <a:r>
            <a:rPr lang="en-US" b="0" i="1" dirty="0" smtClean="0">
              <a:solidFill>
                <a:srgbClr val="003366"/>
              </a:solidFill>
            </a:rPr>
            <a:t> </a:t>
          </a:r>
          <a:r>
            <a:rPr lang="en-US" b="0" dirty="0" smtClean="0">
              <a:solidFill>
                <a:srgbClr val="003366"/>
              </a:solidFill>
            </a:rPr>
            <a:t>option (“High 3 Choice”) if entry after 8/1/86 </a:t>
          </a:r>
        </a:p>
      </dgm:t>
    </dgm:pt>
    <dgm:pt modelId="{85A1EAB8-F5CE-444F-A84B-4BEBA89E738D}" type="parTrans" cxnId="{5D4E3B21-A4E4-4DC2-88AF-D6C100B8A0E2}">
      <dgm:prSet/>
      <dgm:spPr/>
      <dgm:t>
        <a:bodyPr/>
        <a:lstStyle/>
        <a:p>
          <a:endParaRPr lang="en-US"/>
        </a:p>
      </dgm:t>
    </dgm:pt>
    <dgm:pt modelId="{8606063E-6D7C-41FB-8A87-C6A408701A81}" type="sibTrans" cxnId="{5D4E3B21-A4E4-4DC2-88AF-D6C100B8A0E2}">
      <dgm:prSet/>
      <dgm:spPr/>
      <dgm:t>
        <a:bodyPr/>
        <a:lstStyle/>
        <a:p>
          <a:endParaRPr lang="en-US"/>
        </a:p>
      </dgm:t>
    </dgm:pt>
    <dgm:pt modelId="{3AE47C05-00A4-44AB-AD85-C4D5B015730B}" type="pres">
      <dgm:prSet presAssocID="{E44B0E5E-0D4B-47CC-A879-57DACE7A9F8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2E20203B-2AA9-4E36-9872-2BB9946B08E5}" type="pres">
      <dgm:prSet presAssocID="{E44B0E5E-0D4B-47CC-A879-57DACE7A9F8E}" presName="Name1" presStyleCnt="0"/>
      <dgm:spPr/>
    </dgm:pt>
    <dgm:pt modelId="{0BFA385E-CCB3-4E7F-AAEF-3CF5CEF2A3DA}" type="pres">
      <dgm:prSet presAssocID="{E44B0E5E-0D4B-47CC-A879-57DACE7A9F8E}" presName="cycle" presStyleCnt="0"/>
      <dgm:spPr/>
    </dgm:pt>
    <dgm:pt modelId="{B0E647B7-CB5C-4750-A457-A9C35F25D60A}" type="pres">
      <dgm:prSet presAssocID="{E44B0E5E-0D4B-47CC-A879-57DACE7A9F8E}" presName="srcNode" presStyleLbl="node1" presStyleIdx="0" presStyleCnt="3"/>
      <dgm:spPr/>
    </dgm:pt>
    <dgm:pt modelId="{2F6B6834-549F-48B4-A371-3BE32495DB50}" type="pres">
      <dgm:prSet presAssocID="{E44B0E5E-0D4B-47CC-A879-57DACE7A9F8E}" presName="conn" presStyleLbl="parChTrans1D2" presStyleIdx="0" presStyleCnt="1" custScaleX="100095"/>
      <dgm:spPr/>
      <dgm:t>
        <a:bodyPr/>
        <a:lstStyle/>
        <a:p>
          <a:endParaRPr lang="en-US"/>
        </a:p>
      </dgm:t>
    </dgm:pt>
    <dgm:pt modelId="{F2959A27-6DB8-4A28-8738-770BFA717694}" type="pres">
      <dgm:prSet presAssocID="{E44B0E5E-0D4B-47CC-A879-57DACE7A9F8E}" presName="extraNode" presStyleLbl="node1" presStyleIdx="0" presStyleCnt="3"/>
      <dgm:spPr/>
    </dgm:pt>
    <dgm:pt modelId="{9215CDFE-422F-46CD-8B19-A876A9C2341A}" type="pres">
      <dgm:prSet presAssocID="{E44B0E5E-0D4B-47CC-A879-57DACE7A9F8E}" presName="dstNode" presStyleLbl="node1" presStyleIdx="0" presStyleCnt="3"/>
      <dgm:spPr/>
    </dgm:pt>
    <dgm:pt modelId="{EC1DD059-7494-45D3-9CEC-AD5FA506CD76}" type="pres">
      <dgm:prSet presAssocID="{B1817F5C-F773-461A-A047-2D85C6FBE306}" presName="text_1" presStyleLbl="node1" presStyleIdx="0" presStyleCnt="3" custLinFactNeighborX="2625" custLinFactNeighborY="11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08D088-14D5-408E-A2BC-596378A832A6}" type="pres">
      <dgm:prSet presAssocID="{B1817F5C-F773-461A-A047-2D85C6FBE306}" presName="accent_1" presStyleCnt="0"/>
      <dgm:spPr/>
    </dgm:pt>
    <dgm:pt modelId="{5A8C3DCA-F0A1-4899-BF5F-7A80C345550F}" type="pres">
      <dgm:prSet presAssocID="{B1817F5C-F773-461A-A047-2D85C6FBE306}" presName="accentRepeatNode" presStyleLbl="solidFgAcc1" presStyleIdx="0" presStyleCnt="3"/>
      <dgm:spPr>
        <a:ln>
          <a:solidFill>
            <a:srgbClr val="003366"/>
          </a:solidFill>
        </a:ln>
      </dgm:spPr>
      <dgm:t>
        <a:bodyPr/>
        <a:lstStyle/>
        <a:p>
          <a:endParaRPr lang="en-US"/>
        </a:p>
      </dgm:t>
    </dgm:pt>
    <dgm:pt modelId="{ADB7E2CD-0146-4392-862B-EEEDBB69F0B9}" type="pres">
      <dgm:prSet presAssocID="{9AB840FC-11C4-44CF-B4F3-57A525ABAAD4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E9F3DA-21EF-4A6B-BE79-A46F33FA5540}" type="pres">
      <dgm:prSet presAssocID="{9AB840FC-11C4-44CF-B4F3-57A525ABAAD4}" presName="accent_2" presStyleCnt="0"/>
      <dgm:spPr/>
    </dgm:pt>
    <dgm:pt modelId="{632B427C-57AF-455B-A268-DCAF8AED6909}" type="pres">
      <dgm:prSet presAssocID="{9AB840FC-11C4-44CF-B4F3-57A525ABAAD4}" presName="accentRepeatNode" presStyleLbl="solidFgAcc1" presStyleIdx="1" presStyleCnt="3" custLinFactNeighborX="-879" custLinFactNeighborY="-1321"/>
      <dgm:spPr>
        <a:ln>
          <a:solidFill>
            <a:srgbClr val="003366"/>
          </a:solidFill>
        </a:ln>
      </dgm:spPr>
      <dgm:t>
        <a:bodyPr/>
        <a:lstStyle/>
        <a:p>
          <a:endParaRPr lang="en-US"/>
        </a:p>
      </dgm:t>
    </dgm:pt>
    <dgm:pt modelId="{70523E86-A302-48A2-AA57-9EA3BA2276E7}" type="pres">
      <dgm:prSet presAssocID="{F8A60A8F-A296-4A63-B206-8A1A4723072C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F89E2C-BD05-497E-86A7-42307D5BF695}" type="pres">
      <dgm:prSet presAssocID="{F8A60A8F-A296-4A63-B206-8A1A4723072C}" presName="accent_3" presStyleCnt="0"/>
      <dgm:spPr/>
    </dgm:pt>
    <dgm:pt modelId="{6F90F322-8FCE-42EB-90F9-5D8C5413FF23}" type="pres">
      <dgm:prSet presAssocID="{F8A60A8F-A296-4A63-B206-8A1A4723072C}" presName="accentRepeatNode" presStyleLbl="solidFgAcc1" presStyleIdx="2" presStyleCnt="3"/>
      <dgm:spPr>
        <a:ln>
          <a:solidFill>
            <a:srgbClr val="003366"/>
          </a:solidFill>
        </a:ln>
      </dgm:spPr>
      <dgm:t>
        <a:bodyPr/>
        <a:lstStyle/>
        <a:p>
          <a:endParaRPr lang="en-US"/>
        </a:p>
      </dgm:t>
    </dgm:pt>
  </dgm:ptLst>
  <dgm:cxnLst>
    <dgm:cxn modelId="{752723D2-503E-4107-8150-FB471931417D}" srcId="{E44B0E5E-0D4B-47CC-A879-57DACE7A9F8E}" destId="{9AB840FC-11C4-44CF-B4F3-57A525ABAAD4}" srcOrd="1" destOrd="0" parTransId="{FF9C00AC-468A-4193-A70D-3E97A8CFFC6A}" sibTransId="{2241D78A-EEAA-479D-BDF1-8D6224A54C0C}"/>
    <dgm:cxn modelId="{C6000B6C-195F-4AB3-8EBF-D40A6EBD65DE}" type="presOf" srcId="{B1817F5C-F773-461A-A047-2D85C6FBE306}" destId="{EC1DD059-7494-45D3-9CEC-AD5FA506CD76}" srcOrd="0" destOrd="0" presId="urn:microsoft.com/office/officeart/2008/layout/VerticalCurvedList"/>
    <dgm:cxn modelId="{FA1CBBF8-58A4-45FE-936E-DE066162F3EB}" type="presOf" srcId="{E44B0E5E-0D4B-47CC-A879-57DACE7A9F8E}" destId="{3AE47C05-00A4-44AB-AD85-C4D5B015730B}" srcOrd="0" destOrd="0" presId="urn:microsoft.com/office/officeart/2008/layout/VerticalCurvedList"/>
    <dgm:cxn modelId="{ADFCBF29-2BEF-4AD0-B79C-13E82F552C78}" type="presOf" srcId="{9AB840FC-11C4-44CF-B4F3-57A525ABAAD4}" destId="{ADB7E2CD-0146-4392-862B-EEEDBB69F0B9}" srcOrd="0" destOrd="0" presId="urn:microsoft.com/office/officeart/2008/layout/VerticalCurvedList"/>
    <dgm:cxn modelId="{FB10C41D-9926-42EF-92F3-9623A6BF54B5}" type="presOf" srcId="{F60D7787-B478-4B0B-A0F8-1019B018F559}" destId="{2F6B6834-549F-48B4-A371-3BE32495DB50}" srcOrd="0" destOrd="0" presId="urn:microsoft.com/office/officeart/2008/layout/VerticalCurvedList"/>
    <dgm:cxn modelId="{AB2E0361-1867-4123-B9FD-E0AB1C5CBC23}" srcId="{E44B0E5E-0D4B-47CC-A879-57DACE7A9F8E}" destId="{B1817F5C-F773-461A-A047-2D85C6FBE306}" srcOrd="0" destOrd="0" parTransId="{C5AE1A58-C784-4BFE-B6D8-F649FEEC4E9D}" sibTransId="{F60D7787-B478-4B0B-A0F8-1019B018F559}"/>
    <dgm:cxn modelId="{081F7350-AF16-4ADF-8E9A-54A7EC13B72F}" type="presOf" srcId="{F8A60A8F-A296-4A63-B206-8A1A4723072C}" destId="{70523E86-A302-48A2-AA57-9EA3BA2276E7}" srcOrd="0" destOrd="0" presId="urn:microsoft.com/office/officeart/2008/layout/VerticalCurvedList"/>
    <dgm:cxn modelId="{5D4E3B21-A4E4-4DC2-88AF-D6C100B8A0E2}" srcId="{E44B0E5E-0D4B-47CC-A879-57DACE7A9F8E}" destId="{F8A60A8F-A296-4A63-B206-8A1A4723072C}" srcOrd="2" destOrd="0" parTransId="{85A1EAB8-F5CE-444F-A84B-4BEBA89E738D}" sibTransId="{8606063E-6D7C-41FB-8A87-C6A408701A81}"/>
    <dgm:cxn modelId="{7BDF21EE-EE62-41A4-B721-CE43EE6CDFC7}" type="presParOf" srcId="{3AE47C05-00A4-44AB-AD85-C4D5B015730B}" destId="{2E20203B-2AA9-4E36-9872-2BB9946B08E5}" srcOrd="0" destOrd="0" presId="urn:microsoft.com/office/officeart/2008/layout/VerticalCurvedList"/>
    <dgm:cxn modelId="{7A9F90F6-9644-4DF2-9FCC-216A9C521D08}" type="presParOf" srcId="{2E20203B-2AA9-4E36-9872-2BB9946B08E5}" destId="{0BFA385E-CCB3-4E7F-AAEF-3CF5CEF2A3DA}" srcOrd="0" destOrd="0" presId="urn:microsoft.com/office/officeart/2008/layout/VerticalCurvedList"/>
    <dgm:cxn modelId="{14C0A5AA-52E5-4049-8434-F7A7C183A578}" type="presParOf" srcId="{0BFA385E-CCB3-4E7F-AAEF-3CF5CEF2A3DA}" destId="{B0E647B7-CB5C-4750-A457-A9C35F25D60A}" srcOrd="0" destOrd="0" presId="urn:microsoft.com/office/officeart/2008/layout/VerticalCurvedList"/>
    <dgm:cxn modelId="{52FB5FA7-9B48-4E63-9C27-89EDFE1F3801}" type="presParOf" srcId="{0BFA385E-CCB3-4E7F-AAEF-3CF5CEF2A3DA}" destId="{2F6B6834-549F-48B4-A371-3BE32495DB50}" srcOrd="1" destOrd="0" presId="urn:microsoft.com/office/officeart/2008/layout/VerticalCurvedList"/>
    <dgm:cxn modelId="{D3BECD12-1713-4263-803B-097139AF0D41}" type="presParOf" srcId="{0BFA385E-CCB3-4E7F-AAEF-3CF5CEF2A3DA}" destId="{F2959A27-6DB8-4A28-8738-770BFA717694}" srcOrd="2" destOrd="0" presId="urn:microsoft.com/office/officeart/2008/layout/VerticalCurvedList"/>
    <dgm:cxn modelId="{3A418399-32AF-45DB-BC1E-C117B24129B3}" type="presParOf" srcId="{0BFA385E-CCB3-4E7F-AAEF-3CF5CEF2A3DA}" destId="{9215CDFE-422F-46CD-8B19-A876A9C2341A}" srcOrd="3" destOrd="0" presId="urn:microsoft.com/office/officeart/2008/layout/VerticalCurvedList"/>
    <dgm:cxn modelId="{74FD1AC1-EB6F-4FC2-BE5E-14D973B6D372}" type="presParOf" srcId="{2E20203B-2AA9-4E36-9872-2BB9946B08E5}" destId="{EC1DD059-7494-45D3-9CEC-AD5FA506CD76}" srcOrd="1" destOrd="0" presId="urn:microsoft.com/office/officeart/2008/layout/VerticalCurvedList"/>
    <dgm:cxn modelId="{97C1EFCE-40D9-453C-A249-C70CA1538083}" type="presParOf" srcId="{2E20203B-2AA9-4E36-9872-2BB9946B08E5}" destId="{F708D088-14D5-408E-A2BC-596378A832A6}" srcOrd="2" destOrd="0" presId="urn:microsoft.com/office/officeart/2008/layout/VerticalCurvedList"/>
    <dgm:cxn modelId="{E5AD2A59-4ABB-471C-BE6E-A59D45361BE7}" type="presParOf" srcId="{F708D088-14D5-408E-A2BC-596378A832A6}" destId="{5A8C3DCA-F0A1-4899-BF5F-7A80C345550F}" srcOrd="0" destOrd="0" presId="urn:microsoft.com/office/officeart/2008/layout/VerticalCurvedList"/>
    <dgm:cxn modelId="{31BF0DE7-256E-4BBA-9589-A8415A9A8955}" type="presParOf" srcId="{2E20203B-2AA9-4E36-9872-2BB9946B08E5}" destId="{ADB7E2CD-0146-4392-862B-EEEDBB69F0B9}" srcOrd="3" destOrd="0" presId="urn:microsoft.com/office/officeart/2008/layout/VerticalCurvedList"/>
    <dgm:cxn modelId="{152795FE-52DD-47B0-8B32-A22679DE2B9C}" type="presParOf" srcId="{2E20203B-2AA9-4E36-9872-2BB9946B08E5}" destId="{9DE9F3DA-21EF-4A6B-BE79-A46F33FA5540}" srcOrd="4" destOrd="0" presId="urn:microsoft.com/office/officeart/2008/layout/VerticalCurvedList"/>
    <dgm:cxn modelId="{99D305DF-CBD2-4B59-BBA4-B5EF07B68958}" type="presParOf" srcId="{9DE9F3DA-21EF-4A6B-BE79-A46F33FA5540}" destId="{632B427C-57AF-455B-A268-DCAF8AED6909}" srcOrd="0" destOrd="0" presId="urn:microsoft.com/office/officeart/2008/layout/VerticalCurvedList"/>
    <dgm:cxn modelId="{F26A6E61-B9CA-4FAB-BFFD-7EA622878B94}" type="presParOf" srcId="{2E20203B-2AA9-4E36-9872-2BB9946B08E5}" destId="{70523E86-A302-48A2-AA57-9EA3BA2276E7}" srcOrd="5" destOrd="0" presId="urn:microsoft.com/office/officeart/2008/layout/VerticalCurvedList"/>
    <dgm:cxn modelId="{B6B142DD-6137-4210-BCF0-340680D91C67}" type="presParOf" srcId="{2E20203B-2AA9-4E36-9872-2BB9946B08E5}" destId="{43F89E2C-BD05-497E-86A7-42307D5BF695}" srcOrd="6" destOrd="0" presId="urn:microsoft.com/office/officeart/2008/layout/VerticalCurvedList"/>
    <dgm:cxn modelId="{ADC3FC22-8F12-4943-9C5B-111DA0156A35}" type="presParOf" srcId="{43F89E2C-BD05-497E-86A7-42307D5BF695}" destId="{6F90F322-8FCE-42EB-90F9-5D8C5413FF2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201A270-278D-46F1-AD64-974157F0360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CE630D-3242-454D-9D5A-49D857C1AD4C}">
      <dgm:prSet phldrT="[Text]" custT="1"/>
      <dgm:spPr>
        <a:solidFill>
          <a:schemeClr val="tx1">
            <a:lumMod val="65000"/>
          </a:schemeClr>
        </a:solidFill>
        <a:ln w="25400" cmpd="sng">
          <a:solidFill>
            <a:srgbClr val="003366"/>
          </a:solidFill>
        </a:ln>
      </dgm:spPr>
      <dgm:t>
        <a:bodyPr/>
        <a:lstStyle/>
        <a:p>
          <a:pPr algn="ctr"/>
          <a:r>
            <a:rPr lang="en-US" sz="2400" b="1" dirty="0" smtClean="0"/>
            <a:t>Final Pay</a:t>
          </a:r>
          <a:endParaRPr lang="en-US" sz="2400" b="1" dirty="0"/>
        </a:p>
      </dgm:t>
    </dgm:pt>
    <dgm:pt modelId="{95804BF6-F94F-4CC0-B9F0-739557A1D981}" type="parTrans" cxnId="{18BD948C-24A9-445F-9C1C-46E2BBF18D01}">
      <dgm:prSet/>
      <dgm:spPr/>
      <dgm:t>
        <a:bodyPr/>
        <a:lstStyle/>
        <a:p>
          <a:endParaRPr lang="en-US"/>
        </a:p>
      </dgm:t>
    </dgm:pt>
    <dgm:pt modelId="{E7935114-386F-4A71-9000-146F9868F2DB}" type="sibTrans" cxnId="{18BD948C-24A9-445F-9C1C-46E2BBF18D01}">
      <dgm:prSet/>
      <dgm:spPr/>
      <dgm:t>
        <a:bodyPr/>
        <a:lstStyle/>
        <a:p>
          <a:endParaRPr lang="en-US"/>
        </a:p>
      </dgm:t>
    </dgm:pt>
    <dgm:pt modelId="{A8F6F4C1-9745-4F3E-A503-5BDB5C51FF2E}">
      <dgm:prSet phldrT="[Text]" custT="1"/>
      <dgm:spPr>
        <a:solidFill>
          <a:schemeClr val="tx1">
            <a:lumMod val="95000"/>
            <a:alpha val="90000"/>
          </a:schemeClr>
        </a:solidFill>
        <a:ln w="25400">
          <a:solidFill>
            <a:srgbClr val="003366"/>
          </a:solidFill>
        </a:ln>
      </dgm:spPr>
      <dgm:t>
        <a:bodyPr/>
        <a:lstStyle/>
        <a:p>
          <a:r>
            <a:rPr lang="en-US" sz="1800" b="1" dirty="0" smtClean="0">
              <a:solidFill>
                <a:srgbClr val="003366"/>
              </a:solidFill>
            </a:rPr>
            <a:t>Retired Pay =                                                   </a:t>
          </a:r>
          <a:r>
            <a:rPr lang="en-US" sz="1800" b="0" dirty="0" smtClean="0">
              <a:solidFill>
                <a:srgbClr val="003366"/>
              </a:solidFill>
            </a:rPr>
            <a:t>(Yrs Service x </a:t>
          </a:r>
          <a:r>
            <a:rPr lang="en-US" sz="1800" b="1" dirty="0" smtClean="0">
              <a:solidFill>
                <a:srgbClr val="003366"/>
              </a:solidFill>
            </a:rPr>
            <a:t>2.5</a:t>
          </a:r>
          <a:r>
            <a:rPr lang="en-US" sz="1800" b="0" dirty="0" smtClean="0">
              <a:solidFill>
                <a:srgbClr val="003366"/>
              </a:solidFill>
            </a:rPr>
            <a:t>%) x final base pay</a:t>
          </a:r>
          <a:endParaRPr lang="en-US" sz="1800" b="0" dirty="0">
            <a:solidFill>
              <a:srgbClr val="003366"/>
            </a:solidFill>
          </a:endParaRPr>
        </a:p>
      </dgm:t>
    </dgm:pt>
    <dgm:pt modelId="{4018ED9E-E71D-417B-AD28-5E4D3094F1AF}" type="parTrans" cxnId="{948C8F78-BBDA-4485-8F11-28B3275F8DD1}">
      <dgm:prSet/>
      <dgm:spPr/>
      <dgm:t>
        <a:bodyPr/>
        <a:lstStyle/>
        <a:p>
          <a:endParaRPr lang="en-US"/>
        </a:p>
      </dgm:t>
    </dgm:pt>
    <dgm:pt modelId="{3A297720-D072-4139-9ADA-8C83F1FB8A4D}" type="sibTrans" cxnId="{948C8F78-BBDA-4485-8F11-28B3275F8DD1}">
      <dgm:prSet/>
      <dgm:spPr/>
      <dgm:t>
        <a:bodyPr/>
        <a:lstStyle/>
        <a:p>
          <a:endParaRPr lang="en-US"/>
        </a:p>
      </dgm:t>
    </dgm:pt>
    <dgm:pt modelId="{A6C16F08-385C-41F6-991A-D192F893D342}">
      <dgm:prSet phldrT="[Text]" custT="1"/>
      <dgm:spPr>
        <a:solidFill>
          <a:schemeClr val="tx1">
            <a:lumMod val="95000"/>
            <a:alpha val="90000"/>
          </a:schemeClr>
        </a:solidFill>
        <a:ln w="25400">
          <a:solidFill>
            <a:srgbClr val="003366"/>
          </a:solidFill>
        </a:ln>
      </dgm:spPr>
      <dgm:t>
        <a:bodyPr/>
        <a:lstStyle/>
        <a:p>
          <a:r>
            <a:rPr lang="en-US" sz="1800" b="1" dirty="0" smtClean="0">
              <a:solidFill>
                <a:srgbClr val="003366"/>
              </a:solidFill>
            </a:rPr>
            <a:t>Percentage multipliers </a:t>
          </a:r>
          <a:r>
            <a:rPr lang="en-US" sz="1800" b="1" u="none" dirty="0" smtClean="0">
              <a:solidFill>
                <a:srgbClr val="003366"/>
              </a:solidFill>
            </a:rPr>
            <a:t>&gt;</a:t>
          </a:r>
          <a:r>
            <a:rPr lang="en-US" sz="1800" b="1" dirty="0" smtClean="0">
              <a:solidFill>
                <a:srgbClr val="003366"/>
              </a:solidFill>
            </a:rPr>
            <a:t> 100%</a:t>
          </a:r>
          <a:endParaRPr lang="en-US" sz="1800" b="1" dirty="0">
            <a:solidFill>
              <a:srgbClr val="003366"/>
            </a:solidFill>
          </a:endParaRPr>
        </a:p>
      </dgm:t>
    </dgm:pt>
    <dgm:pt modelId="{839D451B-B215-4268-9546-BB55F9F8066C}" type="parTrans" cxnId="{02E681C3-939D-4745-87A8-CBE5B72BB65E}">
      <dgm:prSet/>
      <dgm:spPr/>
      <dgm:t>
        <a:bodyPr/>
        <a:lstStyle/>
        <a:p>
          <a:endParaRPr lang="en-US"/>
        </a:p>
      </dgm:t>
    </dgm:pt>
    <dgm:pt modelId="{ADEAEAA1-2900-4361-9E51-3EC2CA91B8C7}" type="sibTrans" cxnId="{02E681C3-939D-4745-87A8-CBE5B72BB65E}">
      <dgm:prSet/>
      <dgm:spPr/>
      <dgm:t>
        <a:bodyPr/>
        <a:lstStyle/>
        <a:p>
          <a:endParaRPr lang="en-US"/>
        </a:p>
      </dgm:t>
    </dgm:pt>
    <dgm:pt modelId="{75AC5554-BEC1-46F8-8F27-9E58B8FAAE98}">
      <dgm:prSet phldrT="[Text]" custT="1"/>
      <dgm:spPr>
        <a:solidFill>
          <a:schemeClr val="tx1">
            <a:lumMod val="65000"/>
          </a:schemeClr>
        </a:solidFill>
        <a:ln>
          <a:noFill/>
        </a:ln>
      </dgm:spPr>
      <dgm:t>
        <a:bodyPr/>
        <a:lstStyle/>
        <a:p>
          <a:pPr algn="ctr"/>
          <a:r>
            <a:rPr lang="en-US" sz="2400" b="1" dirty="0" smtClean="0"/>
            <a:t>High 3</a:t>
          </a:r>
          <a:endParaRPr lang="en-US" sz="2400" b="1" dirty="0"/>
        </a:p>
      </dgm:t>
    </dgm:pt>
    <dgm:pt modelId="{CF93CA3F-698B-49D5-AA9B-A50F14016DA1}" type="parTrans" cxnId="{993B0EBF-DB7D-4BEE-BD28-C2CC6F05C80E}">
      <dgm:prSet/>
      <dgm:spPr/>
      <dgm:t>
        <a:bodyPr/>
        <a:lstStyle/>
        <a:p>
          <a:endParaRPr lang="en-US"/>
        </a:p>
      </dgm:t>
    </dgm:pt>
    <dgm:pt modelId="{9ED278D4-0FF3-43AE-84C2-BC3432FEE8FB}" type="sibTrans" cxnId="{993B0EBF-DB7D-4BEE-BD28-C2CC6F05C80E}">
      <dgm:prSet/>
      <dgm:spPr/>
      <dgm:t>
        <a:bodyPr/>
        <a:lstStyle/>
        <a:p>
          <a:endParaRPr lang="en-US"/>
        </a:p>
      </dgm:t>
    </dgm:pt>
    <dgm:pt modelId="{0A97A444-AFCF-436C-B123-14036D82186D}">
      <dgm:prSet phldrT="[Text]"/>
      <dgm:spPr>
        <a:solidFill>
          <a:schemeClr val="tx1">
            <a:lumMod val="95000"/>
            <a:alpha val="90000"/>
          </a:schemeClr>
        </a:solidFill>
      </dgm:spPr>
      <dgm:t>
        <a:bodyPr/>
        <a:lstStyle/>
        <a:p>
          <a:r>
            <a:rPr lang="en-US" sz="1800" b="1" dirty="0" smtClean="0">
              <a:solidFill>
                <a:srgbClr val="003366"/>
              </a:solidFill>
            </a:rPr>
            <a:t>Retired Pay =                                      </a:t>
          </a:r>
          <a:r>
            <a:rPr lang="en-US" sz="1800" b="0" dirty="0" smtClean="0">
              <a:solidFill>
                <a:srgbClr val="003366"/>
              </a:solidFill>
            </a:rPr>
            <a:t>(Yrs Service x </a:t>
          </a:r>
          <a:r>
            <a:rPr lang="en-US" sz="1800" b="1" dirty="0" smtClean="0">
              <a:solidFill>
                <a:srgbClr val="003366"/>
              </a:solidFill>
            </a:rPr>
            <a:t>2.5</a:t>
          </a:r>
          <a:r>
            <a:rPr lang="en-US" sz="1800" b="0" dirty="0" smtClean="0">
              <a:solidFill>
                <a:srgbClr val="003366"/>
              </a:solidFill>
            </a:rPr>
            <a:t>%) x                     Avg Highest 36 mths base pay</a:t>
          </a:r>
          <a:endParaRPr lang="en-US" sz="1800" b="0" dirty="0">
            <a:solidFill>
              <a:srgbClr val="003366"/>
            </a:solidFill>
          </a:endParaRPr>
        </a:p>
      </dgm:t>
    </dgm:pt>
    <dgm:pt modelId="{0F4C8CBB-6A8A-4BE2-8B0D-16212934AF5B}" type="parTrans" cxnId="{4853C3CE-02D4-4FB5-BC13-A5753BBEE45B}">
      <dgm:prSet/>
      <dgm:spPr/>
      <dgm:t>
        <a:bodyPr/>
        <a:lstStyle/>
        <a:p>
          <a:endParaRPr lang="en-US"/>
        </a:p>
      </dgm:t>
    </dgm:pt>
    <dgm:pt modelId="{2ED43529-1FC2-4A36-AB2D-C47F61267CCB}" type="sibTrans" cxnId="{4853C3CE-02D4-4FB5-BC13-A5753BBEE45B}">
      <dgm:prSet/>
      <dgm:spPr/>
      <dgm:t>
        <a:bodyPr/>
        <a:lstStyle/>
        <a:p>
          <a:endParaRPr lang="en-US"/>
        </a:p>
      </dgm:t>
    </dgm:pt>
    <dgm:pt modelId="{55860B80-7AA2-43BE-96BF-9C3A0523940F}">
      <dgm:prSet phldrT="[Text]" custT="1"/>
      <dgm:spPr>
        <a:solidFill>
          <a:schemeClr val="tx1">
            <a:lumMod val="95000"/>
            <a:alpha val="90000"/>
          </a:schemeClr>
        </a:solidFill>
      </dgm:spPr>
      <dgm:t>
        <a:bodyPr/>
        <a:lstStyle/>
        <a:p>
          <a:r>
            <a:rPr lang="en-US" sz="1800" b="1" dirty="0" smtClean="0">
              <a:solidFill>
                <a:srgbClr val="003366"/>
              </a:solidFill>
            </a:rPr>
            <a:t>Percentage </a:t>
          </a:r>
          <a:r>
            <a:rPr lang="en-US" sz="1800" b="1" dirty="0" smtClean="0">
              <a:solidFill>
                <a:srgbClr val="003366"/>
              </a:solidFill>
            </a:rPr>
            <a:t>multipliers </a:t>
          </a:r>
          <a:r>
            <a:rPr lang="en-US" sz="2000" b="1" u="none" strike="noStrike" baseline="0" dirty="0" smtClean="0">
              <a:solidFill>
                <a:srgbClr val="003366"/>
              </a:solidFill>
            </a:rPr>
            <a:t>&gt;</a:t>
          </a:r>
          <a:r>
            <a:rPr lang="en-US" sz="1800" b="1" dirty="0" smtClean="0">
              <a:solidFill>
                <a:srgbClr val="003366"/>
              </a:solidFill>
            </a:rPr>
            <a:t> </a:t>
          </a:r>
          <a:r>
            <a:rPr lang="en-US" sz="1800" b="1" dirty="0" smtClean="0">
              <a:solidFill>
                <a:srgbClr val="003366"/>
              </a:solidFill>
            </a:rPr>
            <a:t>100</a:t>
          </a:r>
          <a:r>
            <a:rPr lang="en-US" sz="1800" b="1" dirty="0" smtClean="0">
              <a:solidFill>
                <a:srgbClr val="003366"/>
              </a:solidFill>
            </a:rPr>
            <a:t>%</a:t>
          </a:r>
          <a:endParaRPr lang="en-US" sz="1800" b="1" dirty="0">
            <a:solidFill>
              <a:srgbClr val="003366"/>
            </a:solidFill>
          </a:endParaRPr>
        </a:p>
      </dgm:t>
    </dgm:pt>
    <dgm:pt modelId="{A2DBE5AF-B0BC-4053-A52C-919098CF4402}" type="parTrans" cxnId="{E824DBD9-35FA-4B74-BB88-9BF9B29E6A5E}">
      <dgm:prSet/>
      <dgm:spPr/>
      <dgm:t>
        <a:bodyPr/>
        <a:lstStyle/>
        <a:p>
          <a:endParaRPr lang="en-US"/>
        </a:p>
      </dgm:t>
    </dgm:pt>
    <dgm:pt modelId="{0DAE5811-C5FA-4FB5-954D-45D4062993F8}" type="sibTrans" cxnId="{E824DBD9-35FA-4B74-BB88-9BF9B29E6A5E}">
      <dgm:prSet/>
      <dgm:spPr/>
      <dgm:t>
        <a:bodyPr/>
        <a:lstStyle/>
        <a:p>
          <a:endParaRPr lang="en-US"/>
        </a:p>
      </dgm:t>
    </dgm:pt>
    <dgm:pt modelId="{6776C794-CA19-447D-86FF-6CF018E21BAE}">
      <dgm:prSet phldrT="[Text]" custT="1"/>
      <dgm:spPr>
        <a:solidFill>
          <a:schemeClr val="tx1">
            <a:lumMod val="65000"/>
          </a:schemeClr>
        </a:solidFill>
        <a:ln w="25400">
          <a:solidFill>
            <a:srgbClr val="003366"/>
          </a:solidFill>
        </a:ln>
      </dgm:spPr>
      <dgm:t>
        <a:bodyPr/>
        <a:lstStyle/>
        <a:p>
          <a:pPr algn="ctr"/>
          <a:r>
            <a:rPr lang="en-US" sz="2400" b="1" dirty="0" smtClean="0"/>
            <a:t>Redux</a:t>
          </a:r>
          <a:endParaRPr lang="en-US" sz="2400" b="1" dirty="0"/>
        </a:p>
      </dgm:t>
    </dgm:pt>
    <dgm:pt modelId="{36F29116-7861-41A1-A0EA-F23D0B044440}" type="parTrans" cxnId="{53E7CF6B-1F7E-4041-8261-7FF4C97D1396}">
      <dgm:prSet/>
      <dgm:spPr/>
      <dgm:t>
        <a:bodyPr/>
        <a:lstStyle/>
        <a:p>
          <a:endParaRPr lang="en-US"/>
        </a:p>
      </dgm:t>
    </dgm:pt>
    <dgm:pt modelId="{B9806027-8096-4339-906F-004C114621C4}" type="sibTrans" cxnId="{53E7CF6B-1F7E-4041-8261-7FF4C97D1396}">
      <dgm:prSet/>
      <dgm:spPr/>
      <dgm:t>
        <a:bodyPr/>
        <a:lstStyle/>
        <a:p>
          <a:endParaRPr lang="en-US"/>
        </a:p>
      </dgm:t>
    </dgm:pt>
    <dgm:pt modelId="{21B42F9D-4ED6-4E83-8632-4546CC9D36B9}">
      <dgm:prSet phldrT="[Text]" custT="1"/>
      <dgm:spPr>
        <a:solidFill>
          <a:schemeClr val="tx1">
            <a:lumMod val="95000"/>
            <a:alpha val="90000"/>
          </a:schemeClr>
        </a:solidFill>
        <a:ln w="25400">
          <a:solidFill>
            <a:srgbClr val="003366"/>
          </a:solidFill>
        </a:ln>
      </dgm:spPr>
      <dgm:t>
        <a:bodyPr/>
        <a:lstStyle/>
        <a:p>
          <a:r>
            <a:rPr lang="en-US" sz="1800" b="1" dirty="0" smtClean="0">
              <a:solidFill>
                <a:srgbClr val="003366"/>
              </a:solidFill>
            </a:rPr>
            <a:t>Retired Pay =                                        </a:t>
          </a:r>
          <a:r>
            <a:rPr lang="en-US" sz="1800" b="0" dirty="0" smtClean="0">
              <a:solidFill>
                <a:srgbClr val="003366"/>
              </a:solidFill>
            </a:rPr>
            <a:t>(Yrs Service x 2.5%) Minus                  1% for each yr &lt; 30 years x                Avg Highest 36 mths base pay</a:t>
          </a:r>
          <a:endParaRPr lang="en-US" sz="1800" b="0" dirty="0">
            <a:solidFill>
              <a:srgbClr val="003366"/>
            </a:solidFill>
          </a:endParaRPr>
        </a:p>
      </dgm:t>
    </dgm:pt>
    <dgm:pt modelId="{FA422057-21E8-4C52-A833-DE096AF70834}" type="parTrans" cxnId="{085D076F-BDA5-4409-A134-72E4092021F4}">
      <dgm:prSet/>
      <dgm:spPr/>
      <dgm:t>
        <a:bodyPr/>
        <a:lstStyle/>
        <a:p>
          <a:endParaRPr lang="en-US"/>
        </a:p>
      </dgm:t>
    </dgm:pt>
    <dgm:pt modelId="{B7C2FC8D-718B-4E15-8E74-B918AC93134F}" type="sibTrans" cxnId="{085D076F-BDA5-4409-A134-72E4092021F4}">
      <dgm:prSet/>
      <dgm:spPr/>
      <dgm:t>
        <a:bodyPr/>
        <a:lstStyle/>
        <a:p>
          <a:endParaRPr lang="en-US"/>
        </a:p>
      </dgm:t>
    </dgm:pt>
    <dgm:pt modelId="{24A67B7B-98AD-4186-940C-0AD7245BC320}">
      <dgm:prSet phldrT="[Text]" custT="1"/>
      <dgm:spPr>
        <a:solidFill>
          <a:schemeClr val="tx1">
            <a:lumMod val="95000"/>
            <a:alpha val="90000"/>
          </a:schemeClr>
        </a:solidFill>
        <a:ln w="25400">
          <a:solidFill>
            <a:srgbClr val="003366"/>
          </a:solidFill>
        </a:ln>
      </dgm:spPr>
      <dgm:t>
        <a:bodyPr/>
        <a:lstStyle/>
        <a:p>
          <a:r>
            <a:rPr lang="en-US" sz="1800" b="1" dirty="0" smtClean="0">
              <a:solidFill>
                <a:srgbClr val="003366"/>
              </a:solidFill>
            </a:rPr>
            <a:t>Percentage multipliers                      2</a:t>
          </a:r>
          <a:r>
            <a:rPr lang="en-US" sz="1800" b="0" dirty="0" smtClean="0">
              <a:solidFill>
                <a:srgbClr val="003366"/>
              </a:solidFill>
            </a:rPr>
            <a:t>% per year thru </a:t>
          </a:r>
          <a:r>
            <a:rPr lang="en-US" sz="1800" b="1" dirty="0" smtClean="0">
              <a:solidFill>
                <a:srgbClr val="003366"/>
              </a:solidFill>
            </a:rPr>
            <a:t>20</a:t>
          </a:r>
          <a:r>
            <a:rPr lang="en-US" sz="1800" b="0" dirty="0" smtClean="0">
              <a:solidFill>
                <a:srgbClr val="003366"/>
              </a:solidFill>
            </a:rPr>
            <a:t> years;              </a:t>
          </a:r>
          <a:r>
            <a:rPr lang="en-US" sz="1800" b="1" dirty="0" smtClean="0">
              <a:solidFill>
                <a:srgbClr val="003366"/>
              </a:solidFill>
            </a:rPr>
            <a:t>3.5</a:t>
          </a:r>
          <a:r>
            <a:rPr lang="en-US" sz="1800" b="0" dirty="0" smtClean="0">
              <a:solidFill>
                <a:srgbClr val="003366"/>
              </a:solidFill>
            </a:rPr>
            <a:t>% from </a:t>
          </a:r>
          <a:r>
            <a:rPr lang="en-US" sz="1800" b="1" dirty="0" smtClean="0">
              <a:solidFill>
                <a:srgbClr val="003366"/>
              </a:solidFill>
            </a:rPr>
            <a:t>20-30 </a:t>
          </a:r>
          <a:r>
            <a:rPr lang="en-US" sz="1800" b="0" dirty="0" smtClean="0">
              <a:solidFill>
                <a:srgbClr val="003366"/>
              </a:solidFill>
            </a:rPr>
            <a:t>years;                    </a:t>
          </a:r>
          <a:r>
            <a:rPr lang="en-US" sz="1800" b="1" dirty="0" smtClean="0">
              <a:solidFill>
                <a:srgbClr val="003366"/>
              </a:solidFill>
            </a:rPr>
            <a:t>2.5</a:t>
          </a:r>
          <a:r>
            <a:rPr lang="en-US" sz="1800" b="0" dirty="0" smtClean="0">
              <a:solidFill>
                <a:srgbClr val="003366"/>
              </a:solidFill>
            </a:rPr>
            <a:t>% thereafter</a:t>
          </a:r>
          <a:endParaRPr lang="en-US" sz="1800" b="0" dirty="0">
            <a:solidFill>
              <a:srgbClr val="003366"/>
            </a:solidFill>
          </a:endParaRPr>
        </a:p>
      </dgm:t>
    </dgm:pt>
    <dgm:pt modelId="{E99E4CBE-09D7-44EC-8115-56B7A5B5464A}" type="parTrans" cxnId="{F49D2B72-8389-40D8-877A-82ED8FE976CD}">
      <dgm:prSet/>
      <dgm:spPr/>
      <dgm:t>
        <a:bodyPr/>
        <a:lstStyle/>
        <a:p>
          <a:endParaRPr lang="en-US"/>
        </a:p>
      </dgm:t>
    </dgm:pt>
    <dgm:pt modelId="{E330277B-11D8-4943-9A13-38469A977789}" type="sibTrans" cxnId="{F49D2B72-8389-40D8-877A-82ED8FE976CD}">
      <dgm:prSet/>
      <dgm:spPr/>
      <dgm:t>
        <a:bodyPr/>
        <a:lstStyle/>
        <a:p>
          <a:endParaRPr lang="en-US"/>
        </a:p>
      </dgm:t>
    </dgm:pt>
    <dgm:pt modelId="{0637CD47-1163-4753-8D2B-597EEB4A5095}">
      <dgm:prSet phldrT="[Text]" custT="1"/>
      <dgm:spPr>
        <a:solidFill>
          <a:schemeClr val="tx1">
            <a:lumMod val="95000"/>
            <a:alpha val="90000"/>
          </a:schemeClr>
        </a:solidFill>
        <a:ln w="25400">
          <a:solidFill>
            <a:srgbClr val="003366"/>
          </a:solidFill>
        </a:ln>
      </dgm:spPr>
      <dgm:t>
        <a:bodyPr/>
        <a:lstStyle/>
        <a:p>
          <a:r>
            <a:rPr lang="en-US" sz="1800" b="1" dirty="0" smtClean="0">
              <a:solidFill>
                <a:srgbClr val="003366"/>
              </a:solidFill>
            </a:rPr>
            <a:t>Full Cost Of Living Adjustments (COLA)                                                                                                                                                               </a:t>
          </a:r>
          <a:endParaRPr lang="en-US" sz="1800" b="1" dirty="0">
            <a:solidFill>
              <a:srgbClr val="003366"/>
            </a:solidFill>
          </a:endParaRPr>
        </a:p>
      </dgm:t>
    </dgm:pt>
    <dgm:pt modelId="{467D077E-BDA9-4B86-896F-5769570275CE}" type="parTrans" cxnId="{5CF693F0-5326-4786-BDD0-46C0FFC64ABC}">
      <dgm:prSet/>
      <dgm:spPr/>
      <dgm:t>
        <a:bodyPr/>
        <a:lstStyle/>
        <a:p>
          <a:endParaRPr lang="en-US"/>
        </a:p>
      </dgm:t>
    </dgm:pt>
    <dgm:pt modelId="{C54D43AB-DCA2-423F-A1F4-53FA051BEE8D}" type="sibTrans" cxnId="{5CF693F0-5326-4786-BDD0-46C0FFC64ABC}">
      <dgm:prSet/>
      <dgm:spPr/>
      <dgm:t>
        <a:bodyPr/>
        <a:lstStyle/>
        <a:p>
          <a:endParaRPr lang="en-US"/>
        </a:p>
      </dgm:t>
    </dgm:pt>
    <dgm:pt modelId="{D8847B7F-2EF1-4545-8D7B-D0B2FE38C2EA}">
      <dgm:prSet phldrT="[Text]"/>
      <dgm:spPr>
        <a:solidFill>
          <a:schemeClr val="tx1">
            <a:lumMod val="95000"/>
            <a:alpha val="90000"/>
          </a:schemeClr>
        </a:solidFill>
      </dgm:spPr>
      <dgm:t>
        <a:bodyPr/>
        <a:lstStyle/>
        <a:p>
          <a:r>
            <a:rPr lang="en-US" sz="1800" b="1" dirty="0" smtClean="0">
              <a:solidFill>
                <a:srgbClr val="003366"/>
              </a:solidFill>
            </a:rPr>
            <a:t>Full COLAs</a:t>
          </a:r>
          <a:endParaRPr lang="en-US" sz="1800" b="1" dirty="0">
            <a:solidFill>
              <a:srgbClr val="003366"/>
            </a:solidFill>
          </a:endParaRPr>
        </a:p>
      </dgm:t>
    </dgm:pt>
    <dgm:pt modelId="{832D5E49-92D7-4DC7-81D5-29F52B266E0D}" type="parTrans" cxnId="{BCA015C2-1D75-432E-A936-A51168EF70AF}">
      <dgm:prSet/>
      <dgm:spPr/>
      <dgm:t>
        <a:bodyPr/>
        <a:lstStyle/>
        <a:p>
          <a:endParaRPr lang="en-US"/>
        </a:p>
      </dgm:t>
    </dgm:pt>
    <dgm:pt modelId="{4E7FB235-D3A4-45D9-9237-C9CE31067DF7}" type="sibTrans" cxnId="{BCA015C2-1D75-432E-A936-A51168EF70AF}">
      <dgm:prSet/>
      <dgm:spPr/>
      <dgm:t>
        <a:bodyPr/>
        <a:lstStyle/>
        <a:p>
          <a:endParaRPr lang="en-US"/>
        </a:p>
      </dgm:t>
    </dgm:pt>
    <dgm:pt modelId="{800D9059-7498-4091-A70E-0EBA23F6F215}">
      <dgm:prSet custT="1"/>
      <dgm:spPr>
        <a:solidFill>
          <a:schemeClr val="tx1">
            <a:lumMod val="95000"/>
            <a:alpha val="90000"/>
          </a:schemeClr>
        </a:solidFill>
        <a:ln w="25400">
          <a:solidFill>
            <a:srgbClr val="003366"/>
          </a:solidFill>
        </a:ln>
      </dgm:spPr>
      <dgm:t>
        <a:bodyPr/>
        <a:lstStyle/>
        <a:p>
          <a:r>
            <a:rPr lang="en-US" sz="1800" b="1" dirty="0" smtClean="0">
              <a:solidFill>
                <a:srgbClr val="003366"/>
              </a:solidFill>
            </a:rPr>
            <a:t>$30K Career Status Bonus @ 15yrs</a:t>
          </a:r>
        </a:p>
      </dgm:t>
    </dgm:pt>
    <dgm:pt modelId="{BB7BDBF4-99B2-4E27-9E40-D9EE8027328A}" type="parTrans" cxnId="{2D14FA9F-3DC0-4645-93AF-80CABA499F8F}">
      <dgm:prSet/>
      <dgm:spPr/>
      <dgm:t>
        <a:bodyPr/>
        <a:lstStyle/>
        <a:p>
          <a:endParaRPr lang="en-US"/>
        </a:p>
      </dgm:t>
    </dgm:pt>
    <dgm:pt modelId="{D34134B6-AADB-403F-9B26-DAEC6A1555AF}" type="sibTrans" cxnId="{2D14FA9F-3DC0-4645-93AF-80CABA499F8F}">
      <dgm:prSet/>
      <dgm:spPr/>
      <dgm:t>
        <a:bodyPr/>
        <a:lstStyle/>
        <a:p>
          <a:endParaRPr lang="en-US"/>
        </a:p>
      </dgm:t>
    </dgm:pt>
    <dgm:pt modelId="{6FBE9659-1514-4F95-9FA0-6E763AA01A62}">
      <dgm:prSet custT="1"/>
      <dgm:spPr>
        <a:solidFill>
          <a:schemeClr val="tx1">
            <a:lumMod val="95000"/>
            <a:alpha val="90000"/>
          </a:schemeClr>
        </a:solidFill>
        <a:ln w="25400">
          <a:solidFill>
            <a:srgbClr val="003366"/>
          </a:solidFill>
        </a:ln>
      </dgm:spPr>
      <dgm:t>
        <a:bodyPr/>
        <a:lstStyle/>
        <a:p>
          <a:r>
            <a:rPr lang="en-US" sz="1800" b="1" dirty="0" smtClean="0">
              <a:solidFill>
                <a:srgbClr val="003366"/>
              </a:solidFill>
            </a:rPr>
            <a:t>Percentage multipliers </a:t>
          </a:r>
          <a:r>
            <a:rPr lang="en-US" sz="1800" b="1" dirty="0" smtClean="0">
              <a:solidFill>
                <a:srgbClr val="003366"/>
              </a:solidFill>
            </a:rPr>
            <a:t>&gt; 100</a:t>
          </a:r>
          <a:r>
            <a:rPr lang="en-US" sz="1800" b="1" dirty="0" smtClean="0">
              <a:solidFill>
                <a:srgbClr val="003366"/>
              </a:solidFill>
            </a:rPr>
            <a:t>%</a:t>
          </a:r>
        </a:p>
      </dgm:t>
    </dgm:pt>
    <dgm:pt modelId="{65A7C825-8615-437F-B434-7284B45ABD3B}" type="parTrans" cxnId="{CAF980DC-90DA-4E7A-B56C-43455D5BAD8D}">
      <dgm:prSet/>
      <dgm:spPr/>
      <dgm:t>
        <a:bodyPr/>
        <a:lstStyle/>
        <a:p>
          <a:endParaRPr lang="en-US"/>
        </a:p>
      </dgm:t>
    </dgm:pt>
    <dgm:pt modelId="{259FE25B-87DB-444C-8F92-DFD5C3EE2347}" type="sibTrans" cxnId="{CAF980DC-90DA-4E7A-B56C-43455D5BAD8D}">
      <dgm:prSet/>
      <dgm:spPr/>
      <dgm:t>
        <a:bodyPr/>
        <a:lstStyle/>
        <a:p>
          <a:endParaRPr lang="en-US"/>
        </a:p>
      </dgm:t>
    </dgm:pt>
    <dgm:pt modelId="{8890B0BC-D683-4A8A-9119-FBC531BE459E}">
      <dgm:prSet custT="1"/>
      <dgm:spPr>
        <a:solidFill>
          <a:schemeClr val="tx1">
            <a:lumMod val="95000"/>
            <a:alpha val="90000"/>
          </a:schemeClr>
        </a:solidFill>
        <a:ln w="25400">
          <a:solidFill>
            <a:srgbClr val="003366"/>
          </a:solidFill>
        </a:ln>
      </dgm:spPr>
      <dgm:t>
        <a:bodyPr/>
        <a:lstStyle/>
        <a:p>
          <a:r>
            <a:rPr lang="en-US" sz="1800" b="1" dirty="0" smtClean="0">
              <a:solidFill>
                <a:srgbClr val="003366"/>
              </a:solidFill>
            </a:rPr>
            <a:t>COLA minus 1%;                               </a:t>
          </a:r>
          <a:r>
            <a:rPr lang="en-US" sz="1800" b="0" dirty="0" smtClean="0">
              <a:solidFill>
                <a:srgbClr val="003366"/>
              </a:solidFill>
            </a:rPr>
            <a:t>one-time catch-up COLA at 62</a:t>
          </a:r>
        </a:p>
      </dgm:t>
    </dgm:pt>
    <dgm:pt modelId="{0DF15598-1459-44AA-8226-1AE2AC9A86B8}" type="parTrans" cxnId="{77730E34-F3EE-40E4-A1DC-1A26070BE139}">
      <dgm:prSet/>
      <dgm:spPr/>
      <dgm:t>
        <a:bodyPr/>
        <a:lstStyle/>
        <a:p>
          <a:endParaRPr lang="en-US"/>
        </a:p>
      </dgm:t>
    </dgm:pt>
    <dgm:pt modelId="{CAC1E23B-28E2-4DD1-85D2-48E8D273FF8E}" type="sibTrans" cxnId="{77730E34-F3EE-40E4-A1DC-1A26070BE139}">
      <dgm:prSet/>
      <dgm:spPr/>
      <dgm:t>
        <a:bodyPr/>
        <a:lstStyle/>
        <a:p>
          <a:endParaRPr lang="en-US"/>
        </a:p>
      </dgm:t>
    </dgm:pt>
    <dgm:pt modelId="{83AA59E3-3F6E-4B6D-9A54-3E07C95A7118}">
      <dgm:prSet phldrT="[Text]" custT="1"/>
      <dgm:spPr>
        <a:solidFill>
          <a:schemeClr val="tx1">
            <a:lumMod val="95000"/>
            <a:alpha val="90000"/>
          </a:schemeClr>
        </a:solidFill>
        <a:ln w="25400">
          <a:solidFill>
            <a:srgbClr val="003366"/>
          </a:solidFill>
        </a:ln>
      </dgm:spPr>
      <dgm:t>
        <a:bodyPr/>
        <a:lstStyle/>
        <a:p>
          <a:endParaRPr lang="en-US" sz="1800" b="1" dirty="0">
            <a:solidFill>
              <a:srgbClr val="003366"/>
            </a:solidFill>
          </a:endParaRPr>
        </a:p>
      </dgm:t>
    </dgm:pt>
    <dgm:pt modelId="{5B3F7C84-3027-44C5-8406-6E09825FA92E}" type="parTrans" cxnId="{F3189F55-0EFD-4CF9-A0C6-1F1A129CDF1F}">
      <dgm:prSet/>
      <dgm:spPr/>
      <dgm:t>
        <a:bodyPr/>
        <a:lstStyle/>
        <a:p>
          <a:endParaRPr lang="en-US"/>
        </a:p>
      </dgm:t>
    </dgm:pt>
    <dgm:pt modelId="{51BC8DAE-F274-499F-A286-8117FDDDA113}" type="sibTrans" cxnId="{F3189F55-0EFD-4CF9-A0C6-1F1A129CDF1F}">
      <dgm:prSet/>
      <dgm:spPr/>
      <dgm:t>
        <a:bodyPr/>
        <a:lstStyle/>
        <a:p>
          <a:endParaRPr lang="en-US"/>
        </a:p>
      </dgm:t>
    </dgm:pt>
    <dgm:pt modelId="{EE676C72-11AE-48C7-B3B0-306879B4383C}">
      <dgm:prSet phldrT="[Text]" custT="1"/>
      <dgm:spPr>
        <a:solidFill>
          <a:schemeClr val="tx1">
            <a:lumMod val="95000"/>
            <a:alpha val="90000"/>
          </a:schemeClr>
        </a:solidFill>
        <a:ln w="25400">
          <a:solidFill>
            <a:srgbClr val="003366"/>
          </a:solidFill>
        </a:ln>
      </dgm:spPr>
      <dgm:t>
        <a:bodyPr/>
        <a:lstStyle/>
        <a:p>
          <a:endParaRPr lang="en-US" sz="1800" b="1" dirty="0">
            <a:solidFill>
              <a:srgbClr val="003366"/>
            </a:solidFill>
          </a:endParaRPr>
        </a:p>
      </dgm:t>
    </dgm:pt>
    <dgm:pt modelId="{5965C561-25DD-4885-ABC4-956A90807E5A}" type="parTrans" cxnId="{085B9F3A-440D-4429-86E5-CE6B5A5026AA}">
      <dgm:prSet/>
      <dgm:spPr/>
      <dgm:t>
        <a:bodyPr/>
        <a:lstStyle/>
        <a:p>
          <a:endParaRPr lang="en-US"/>
        </a:p>
      </dgm:t>
    </dgm:pt>
    <dgm:pt modelId="{54665CE5-90B4-4907-BC2B-A63C2DBF19CC}" type="sibTrans" cxnId="{085B9F3A-440D-4429-86E5-CE6B5A5026AA}">
      <dgm:prSet/>
      <dgm:spPr/>
      <dgm:t>
        <a:bodyPr/>
        <a:lstStyle/>
        <a:p>
          <a:endParaRPr lang="en-US"/>
        </a:p>
      </dgm:t>
    </dgm:pt>
    <dgm:pt modelId="{0743A5A8-55B9-460F-A185-05AA8A70EC9D}">
      <dgm:prSet phldrT="[Text]"/>
      <dgm:spPr>
        <a:solidFill>
          <a:schemeClr val="tx1">
            <a:lumMod val="95000"/>
            <a:alpha val="90000"/>
          </a:schemeClr>
        </a:solidFill>
      </dgm:spPr>
      <dgm:t>
        <a:bodyPr/>
        <a:lstStyle/>
        <a:p>
          <a:endParaRPr lang="en-US" sz="1800" b="1" dirty="0">
            <a:solidFill>
              <a:srgbClr val="003366"/>
            </a:solidFill>
          </a:endParaRPr>
        </a:p>
      </dgm:t>
    </dgm:pt>
    <dgm:pt modelId="{F250B373-8739-44ED-9287-0E8ECB92E339}" type="parTrans" cxnId="{251B6D3B-2A2D-4F92-AE1E-D4706F84FC19}">
      <dgm:prSet/>
      <dgm:spPr/>
      <dgm:t>
        <a:bodyPr/>
        <a:lstStyle/>
        <a:p>
          <a:endParaRPr lang="en-US"/>
        </a:p>
      </dgm:t>
    </dgm:pt>
    <dgm:pt modelId="{FEF0264D-EF46-4464-99EC-AA8508951CAA}" type="sibTrans" cxnId="{251B6D3B-2A2D-4F92-AE1E-D4706F84FC19}">
      <dgm:prSet/>
      <dgm:spPr/>
      <dgm:t>
        <a:bodyPr/>
        <a:lstStyle/>
        <a:p>
          <a:endParaRPr lang="en-US"/>
        </a:p>
      </dgm:t>
    </dgm:pt>
    <dgm:pt modelId="{5B494CC7-C16C-49CA-924A-342F86A442FD}">
      <dgm:prSet phldrT="[Text]"/>
      <dgm:spPr>
        <a:solidFill>
          <a:schemeClr val="tx1">
            <a:lumMod val="95000"/>
            <a:alpha val="90000"/>
          </a:schemeClr>
        </a:solidFill>
      </dgm:spPr>
      <dgm:t>
        <a:bodyPr/>
        <a:lstStyle/>
        <a:p>
          <a:endParaRPr lang="en-US" sz="1800" b="1" dirty="0">
            <a:solidFill>
              <a:srgbClr val="003366"/>
            </a:solidFill>
          </a:endParaRPr>
        </a:p>
      </dgm:t>
    </dgm:pt>
    <dgm:pt modelId="{FA2C2703-E9D8-42CA-9808-E855DBB9D09E}" type="parTrans" cxnId="{EF6E4B57-8BFF-4C49-97B9-68CCF4BFCF97}">
      <dgm:prSet/>
      <dgm:spPr/>
      <dgm:t>
        <a:bodyPr/>
        <a:lstStyle/>
        <a:p>
          <a:endParaRPr lang="en-US"/>
        </a:p>
      </dgm:t>
    </dgm:pt>
    <dgm:pt modelId="{D31D978F-D3D7-4187-9FA0-41FE76E27003}" type="sibTrans" cxnId="{EF6E4B57-8BFF-4C49-97B9-68CCF4BFCF97}">
      <dgm:prSet/>
      <dgm:spPr/>
      <dgm:t>
        <a:bodyPr/>
        <a:lstStyle/>
        <a:p>
          <a:endParaRPr lang="en-US"/>
        </a:p>
      </dgm:t>
    </dgm:pt>
    <dgm:pt modelId="{931F5D6B-9ACE-47DF-9FA9-657ADA989180}" type="pres">
      <dgm:prSet presAssocID="{0201A270-278D-46F1-AD64-974157F0360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1CFFC3-EA1D-4872-9A12-DD9523ABB85F}" type="pres">
      <dgm:prSet presAssocID="{BACE630D-3242-454D-9D5A-49D857C1AD4C}" presName="composite" presStyleCnt="0"/>
      <dgm:spPr/>
    </dgm:pt>
    <dgm:pt modelId="{8A572E1E-AC6C-4A45-92A0-167AFE9683FE}" type="pres">
      <dgm:prSet presAssocID="{BACE630D-3242-454D-9D5A-49D857C1AD4C}" presName="parTx" presStyleLbl="alignNode1" presStyleIdx="0" presStyleCnt="3" custScaleX="114882" custScaleY="193110" custLinFactNeighborX="62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22F4A5-2717-408B-B241-2660CA23D515}" type="pres">
      <dgm:prSet presAssocID="{BACE630D-3242-454D-9D5A-49D857C1AD4C}" presName="desTx" presStyleLbl="alignAccFollowNode1" presStyleIdx="0" presStyleCnt="3" custScaleX="114671" custScaleY="104150" custLinFactNeighborX="6270" custLinFactNeighborY="1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717C7D-380B-45E7-90F5-14263DF661F7}" type="pres">
      <dgm:prSet presAssocID="{E7935114-386F-4A71-9000-146F9868F2DB}" presName="space" presStyleCnt="0"/>
      <dgm:spPr/>
    </dgm:pt>
    <dgm:pt modelId="{B3FB68B0-C3D2-43FF-A9E6-FB1F8FABE3D3}" type="pres">
      <dgm:prSet presAssocID="{75AC5554-BEC1-46F8-8F27-9E58B8FAAE98}" presName="composite" presStyleCnt="0"/>
      <dgm:spPr/>
    </dgm:pt>
    <dgm:pt modelId="{C08166F6-6286-4B2B-BA15-C01C533723CA}" type="pres">
      <dgm:prSet presAssocID="{75AC5554-BEC1-46F8-8F27-9E58B8FAAE98}" presName="parTx" presStyleLbl="alignNode1" presStyleIdx="1" presStyleCnt="3" custScaleX="109806" custScaleY="154689" custLinFactNeighborX="-71" custLinFactNeighborY="-91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2091F8-D4D7-4987-8F75-CC90A5CBC82D}" type="pres">
      <dgm:prSet presAssocID="{75AC5554-BEC1-46F8-8F27-9E58B8FAAE98}" presName="desTx" presStyleLbl="alignAccFollowNode1" presStyleIdx="1" presStyleCnt="3" custScaleX="109896" custScaleY="103709" custLinFactNeighborX="61" custLinFactNeighborY="28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B5DEC1-7333-4945-8703-0A2C6672CE35}" type="pres">
      <dgm:prSet presAssocID="{9ED278D4-0FF3-43AE-84C2-BC3432FEE8FB}" presName="space" presStyleCnt="0"/>
      <dgm:spPr/>
    </dgm:pt>
    <dgm:pt modelId="{3F45C278-018C-4264-8E7E-E964DA264E11}" type="pres">
      <dgm:prSet presAssocID="{6776C794-CA19-447D-86FF-6CF018E21BAE}" presName="composite" presStyleCnt="0"/>
      <dgm:spPr/>
    </dgm:pt>
    <dgm:pt modelId="{49742905-B724-443E-A201-7ED1E88C13F3}" type="pres">
      <dgm:prSet presAssocID="{6776C794-CA19-447D-86FF-6CF018E21BAE}" presName="parTx" presStyleLbl="alignNode1" presStyleIdx="2" presStyleCnt="3" custScaleX="121212" custScaleY="139143" custLinFactNeighborX="-6482" custLinFactNeighborY="-101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02C93C-C527-4E75-8CE2-7F066E2365F1}" type="pres">
      <dgm:prSet presAssocID="{6776C794-CA19-447D-86FF-6CF018E21BAE}" presName="desTx" presStyleLbl="alignAccFollowNode1" presStyleIdx="2" presStyleCnt="3" custScaleX="120250" custScaleY="107652" custLinFactNeighborX="-6858" custLinFactNeighborY="17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189F55-0EFD-4CF9-A0C6-1F1A129CDF1F}" srcId="{BACE630D-3242-454D-9D5A-49D857C1AD4C}" destId="{83AA59E3-3F6E-4B6D-9A54-3E07C95A7118}" srcOrd="1" destOrd="0" parTransId="{5B3F7C84-3027-44C5-8406-6E09825FA92E}" sibTransId="{51BC8DAE-F274-499F-A286-8117FDDDA113}"/>
    <dgm:cxn modelId="{7588D579-C8CF-4FBB-A5BE-8B76AA373B25}" type="presOf" srcId="{0637CD47-1163-4753-8D2B-597EEB4A5095}" destId="{EB22F4A5-2717-408B-B241-2660CA23D515}" srcOrd="0" destOrd="4" presId="urn:microsoft.com/office/officeart/2005/8/layout/hList1"/>
    <dgm:cxn modelId="{E0759614-F679-415E-AC05-B32E31EAC921}" type="presOf" srcId="{0201A270-278D-46F1-AD64-974157F03608}" destId="{931F5D6B-9ACE-47DF-9FA9-657ADA989180}" srcOrd="0" destOrd="0" presId="urn:microsoft.com/office/officeart/2005/8/layout/hList1"/>
    <dgm:cxn modelId="{948C8F78-BBDA-4485-8F11-28B3275F8DD1}" srcId="{BACE630D-3242-454D-9D5A-49D857C1AD4C}" destId="{A8F6F4C1-9745-4F3E-A503-5BDB5C51FF2E}" srcOrd="0" destOrd="0" parTransId="{4018ED9E-E71D-417B-AD28-5E4D3094F1AF}" sibTransId="{3A297720-D072-4139-9ADA-8C83F1FB8A4D}"/>
    <dgm:cxn modelId="{FFE24876-C2D8-4D59-A04A-7FD8355FD5D9}" type="presOf" srcId="{6776C794-CA19-447D-86FF-6CF018E21BAE}" destId="{49742905-B724-443E-A201-7ED1E88C13F3}" srcOrd="0" destOrd="0" presId="urn:microsoft.com/office/officeart/2005/8/layout/hList1"/>
    <dgm:cxn modelId="{CAF980DC-90DA-4E7A-B56C-43455D5BAD8D}" srcId="{6776C794-CA19-447D-86FF-6CF018E21BAE}" destId="{6FBE9659-1514-4F95-9FA0-6E763AA01A62}" srcOrd="3" destOrd="0" parTransId="{65A7C825-8615-437F-B434-7284B45ABD3B}" sibTransId="{259FE25B-87DB-444C-8F92-DFD5C3EE2347}"/>
    <dgm:cxn modelId="{18BD948C-24A9-445F-9C1C-46E2BBF18D01}" srcId="{0201A270-278D-46F1-AD64-974157F03608}" destId="{BACE630D-3242-454D-9D5A-49D857C1AD4C}" srcOrd="0" destOrd="0" parTransId="{95804BF6-F94F-4CC0-B9F0-739557A1D981}" sibTransId="{E7935114-386F-4A71-9000-146F9868F2DB}"/>
    <dgm:cxn modelId="{251B6D3B-2A2D-4F92-AE1E-D4706F84FC19}" srcId="{75AC5554-BEC1-46F8-8F27-9E58B8FAAE98}" destId="{0743A5A8-55B9-460F-A185-05AA8A70EC9D}" srcOrd="1" destOrd="0" parTransId="{F250B373-8739-44ED-9287-0E8ECB92E339}" sibTransId="{FEF0264D-EF46-4464-99EC-AA8508951CAA}"/>
    <dgm:cxn modelId="{02E681C3-939D-4745-87A8-CBE5B72BB65E}" srcId="{BACE630D-3242-454D-9D5A-49D857C1AD4C}" destId="{A6C16F08-385C-41F6-991A-D192F893D342}" srcOrd="2" destOrd="0" parTransId="{839D451B-B215-4268-9546-BB55F9F8066C}" sibTransId="{ADEAEAA1-2900-4361-9E51-3EC2CA91B8C7}"/>
    <dgm:cxn modelId="{0A7784DD-EE6C-4382-953B-3D7D249C2DF4}" type="presOf" srcId="{EE676C72-11AE-48C7-B3B0-306879B4383C}" destId="{EB22F4A5-2717-408B-B241-2660CA23D515}" srcOrd="0" destOrd="3" presId="urn:microsoft.com/office/officeart/2005/8/layout/hList1"/>
    <dgm:cxn modelId="{2D14FA9F-3DC0-4645-93AF-80CABA499F8F}" srcId="{6776C794-CA19-447D-86FF-6CF018E21BAE}" destId="{800D9059-7498-4091-A70E-0EBA23F6F215}" srcOrd="2" destOrd="0" parTransId="{BB7BDBF4-99B2-4E27-9E40-D9EE8027328A}" sibTransId="{D34134B6-AADB-403F-9B26-DAEC6A1555AF}"/>
    <dgm:cxn modelId="{425AF7D1-3FF1-4ADC-84A5-18364B6E8E26}" type="presOf" srcId="{83AA59E3-3F6E-4B6D-9A54-3E07C95A7118}" destId="{EB22F4A5-2717-408B-B241-2660CA23D515}" srcOrd="0" destOrd="1" presId="urn:microsoft.com/office/officeart/2005/8/layout/hList1"/>
    <dgm:cxn modelId="{085D076F-BDA5-4409-A134-72E4092021F4}" srcId="{6776C794-CA19-447D-86FF-6CF018E21BAE}" destId="{21B42F9D-4ED6-4E83-8632-4546CC9D36B9}" srcOrd="0" destOrd="0" parTransId="{FA422057-21E8-4C52-A833-DE096AF70834}" sibTransId="{B7C2FC8D-718B-4E15-8E74-B918AC93134F}"/>
    <dgm:cxn modelId="{77730E34-F3EE-40E4-A1DC-1A26070BE139}" srcId="{6776C794-CA19-447D-86FF-6CF018E21BAE}" destId="{8890B0BC-D683-4A8A-9119-FBC531BE459E}" srcOrd="4" destOrd="0" parTransId="{0DF15598-1459-44AA-8226-1AE2AC9A86B8}" sibTransId="{CAC1E23B-28E2-4DD1-85D2-48E8D273FF8E}"/>
    <dgm:cxn modelId="{1A5DC580-B992-48F2-B56F-2D77F094954D}" type="presOf" srcId="{21B42F9D-4ED6-4E83-8632-4546CC9D36B9}" destId="{B502C93C-C527-4E75-8CE2-7F066E2365F1}" srcOrd="0" destOrd="0" presId="urn:microsoft.com/office/officeart/2005/8/layout/hList1"/>
    <dgm:cxn modelId="{4853C3CE-02D4-4FB5-BC13-A5753BBEE45B}" srcId="{75AC5554-BEC1-46F8-8F27-9E58B8FAAE98}" destId="{0A97A444-AFCF-436C-B123-14036D82186D}" srcOrd="0" destOrd="0" parTransId="{0F4C8CBB-6A8A-4BE2-8B0D-16212934AF5B}" sibTransId="{2ED43529-1FC2-4A36-AB2D-C47F61267CCB}"/>
    <dgm:cxn modelId="{F1A6A950-DA6D-4BC4-A298-7108D556FABB}" type="presOf" srcId="{5B494CC7-C16C-49CA-924A-342F86A442FD}" destId="{282091F8-D4D7-4987-8F75-CC90A5CBC82D}" srcOrd="0" destOrd="3" presId="urn:microsoft.com/office/officeart/2005/8/layout/hList1"/>
    <dgm:cxn modelId="{F1ADF390-44E4-47CF-A1B5-381446E66B36}" type="presOf" srcId="{24A67B7B-98AD-4186-940C-0AD7245BC320}" destId="{B502C93C-C527-4E75-8CE2-7F066E2365F1}" srcOrd="0" destOrd="1" presId="urn:microsoft.com/office/officeart/2005/8/layout/hList1"/>
    <dgm:cxn modelId="{937047B9-8248-4531-8660-09707AEB14E6}" type="presOf" srcId="{6FBE9659-1514-4F95-9FA0-6E763AA01A62}" destId="{B502C93C-C527-4E75-8CE2-7F066E2365F1}" srcOrd="0" destOrd="3" presId="urn:microsoft.com/office/officeart/2005/8/layout/hList1"/>
    <dgm:cxn modelId="{4C0663DE-C9B6-4473-A225-655F5E3F08B3}" type="presOf" srcId="{8890B0BC-D683-4A8A-9119-FBC531BE459E}" destId="{B502C93C-C527-4E75-8CE2-7F066E2365F1}" srcOrd="0" destOrd="4" presId="urn:microsoft.com/office/officeart/2005/8/layout/hList1"/>
    <dgm:cxn modelId="{53E7CF6B-1F7E-4041-8261-7FF4C97D1396}" srcId="{0201A270-278D-46F1-AD64-974157F03608}" destId="{6776C794-CA19-447D-86FF-6CF018E21BAE}" srcOrd="2" destOrd="0" parTransId="{36F29116-7861-41A1-A0EA-F23D0B044440}" sibTransId="{B9806027-8096-4339-906F-004C114621C4}"/>
    <dgm:cxn modelId="{9C3310E1-0B61-4432-BB63-DD719C41E568}" type="presOf" srcId="{75AC5554-BEC1-46F8-8F27-9E58B8FAAE98}" destId="{C08166F6-6286-4B2B-BA15-C01C533723CA}" srcOrd="0" destOrd="0" presId="urn:microsoft.com/office/officeart/2005/8/layout/hList1"/>
    <dgm:cxn modelId="{40BA7CE4-2623-4ED6-A4B9-1F2E32814AD8}" type="presOf" srcId="{55860B80-7AA2-43BE-96BF-9C3A0523940F}" destId="{282091F8-D4D7-4987-8F75-CC90A5CBC82D}" srcOrd="0" destOrd="2" presId="urn:microsoft.com/office/officeart/2005/8/layout/hList1"/>
    <dgm:cxn modelId="{085B9F3A-440D-4429-86E5-CE6B5A5026AA}" srcId="{BACE630D-3242-454D-9D5A-49D857C1AD4C}" destId="{EE676C72-11AE-48C7-B3B0-306879B4383C}" srcOrd="3" destOrd="0" parTransId="{5965C561-25DD-4885-ABC4-956A90807E5A}" sibTransId="{54665CE5-90B4-4907-BC2B-A63C2DBF19CC}"/>
    <dgm:cxn modelId="{AD3A7087-2FA9-48E1-A852-A2C829DAA439}" type="presOf" srcId="{BACE630D-3242-454D-9D5A-49D857C1AD4C}" destId="{8A572E1E-AC6C-4A45-92A0-167AFE9683FE}" srcOrd="0" destOrd="0" presId="urn:microsoft.com/office/officeart/2005/8/layout/hList1"/>
    <dgm:cxn modelId="{EF6E4B57-8BFF-4C49-97B9-68CCF4BFCF97}" srcId="{75AC5554-BEC1-46F8-8F27-9E58B8FAAE98}" destId="{5B494CC7-C16C-49CA-924A-342F86A442FD}" srcOrd="3" destOrd="0" parTransId="{FA2C2703-E9D8-42CA-9808-E855DBB9D09E}" sibTransId="{D31D978F-D3D7-4187-9FA0-41FE76E27003}"/>
    <dgm:cxn modelId="{F49D2B72-8389-40D8-877A-82ED8FE976CD}" srcId="{6776C794-CA19-447D-86FF-6CF018E21BAE}" destId="{24A67B7B-98AD-4186-940C-0AD7245BC320}" srcOrd="1" destOrd="0" parTransId="{E99E4CBE-09D7-44EC-8115-56B7A5B5464A}" sibTransId="{E330277B-11D8-4943-9A13-38469A977789}"/>
    <dgm:cxn modelId="{5F711718-50A7-4156-BC65-41DB19D276F7}" type="presOf" srcId="{0A97A444-AFCF-436C-B123-14036D82186D}" destId="{282091F8-D4D7-4987-8F75-CC90A5CBC82D}" srcOrd="0" destOrd="0" presId="urn:microsoft.com/office/officeart/2005/8/layout/hList1"/>
    <dgm:cxn modelId="{993B0EBF-DB7D-4BEE-BD28-C2CC6F05C80E}" srcId="{0201A270-278D-46F1-AD64-974157F03608}" destId="{75AC5554-BEC1-46F8-8F27-9E58B8FAAE98}" srcOrd="1" destOrd="0" parTransId="{CF93CA3F-698B-49D5-AA9B-A50F14016DA1}" sibTransId="{9ED278D4-0FF3-43AE-84C2-BC3432FEE8FB}"/>
    <dgm:cxn modelId="{E824DBD9-35FA-4B74-BB88-9BF9B29E6A5E}" srcId="{75AC5554-BEC1-46F8-8F27-9E58B8FAAE98}" destId="{55860B80-7AA2-43BE-96BF-9C3A0523940F}" srcOrd="2" destOrd="0" parTransId="{A2DBE5AF-B0BC-4053-A52C-919098CF4402}" sibTransId="{0DAE5811-C5FA-4FB5-954D-45D4062993F8}"/>
    <dgm:cxn modelId="{9A23C0E2-5A5D-415C-8DEC-851908AF5777}" type="presOf" srcId="{A8F6F4C1-9745-4F3E-A503-5BDB5C51FF2E}" destId="{EB22F4A5-2717-408B-B241-2660CA23D515}" srcOrd="0" destOrd="0" presId="urn:microsoft.com/office/officeart/2005/8/layout/hList1"/>
    <dgm:cxn modelId="{927A0FA1-CAF0-47E1-BF5E-839EB1F10A5B}" type="presOf" srcId="{A6C16F08-385C-41F6-991A-D192F893D342}" destId="{EB22F4A5-2717-408B-B241-2660CA23D515}" srcOrd="0" destOrd="2" presId="urn:microsoft.com/office/officeart/2005/8/layout/hList1"/>
    <dgm:cxn modelId="{BCA015C2-1D75-432E-A936-A51168EF70AF}" srcId="{75AC5554-BEC1-46F8-8F27-9E58B8FAAE98}" destId="{D8847B7F-2EF1-4545-8D7B-D0B2FE38C2EA}" srcOrd="4" destOrd="0" parTransId="{832D5E49-92D7-4DC7-81D5-29F52B266E0D}" sibTransId="{4E7FB235-D3A4-45D9-9237-C9CE31067DF7}"/>
    <dgm:cxn modelId="{3688D000-4CE3-4738-BC5B-CB6EA2D13670}" type="presOf" srcId="{0743A5A8-55B9-460F-A185-05AA8A70EC9D}" destId="{282091F8-D4D7-4987-8F75-CC90A5CBC82D}" srcOrd="0" destOrd="1" presId="urn:microsoft.com/office/officeart/2005/8/layout/hList1"/>
    <dgm:cxn modelId="{5CF693F0-5326-4786-BDD0-46C0FFC64ABC}" srcId="{BACE630D-3242-454D-9D5A-49D857C1AD4C}" destId="{0637CD47-1163-4753-8D2B-597EEB4A5095}" srcOrd="4" destOrd="0" parTransId="{467D077E-BDA9-4B86-896F-5769570275CE}" sibTransId="{C54D43AB-DCA2-423F-A1F4-53FA051BEE8D}"/>
    <dgm:cxn modelId="{DF34E4F9-D3D0-46E0-BFF9-013DCCAAA401}" type="presOf" srcId="{D8847B7F-2EF1-4545-8D7B-D0B2FE38C2EA}" destId="{282091F8-D4D7-4987-8F75-CC90A5CBC82D}" srcOrd="0" destOrd="4" presId="urn:microsoft.com/office/officeart/2005/8/layout/hList1"/>
    <dgm:cxn modelId="{4F48AA1F-D075-4E77-A8A7-2BD836B2BD96}" type="presOf" srcId="{800D9059-7498-4091-A70E-0EBA23F6F215}" destId="{B502C93C-C527-4E75-8CE2-7F066E2365F1}" srcOrd="0" destOrd="2" presId="urn:microsoft.com/office/officeart/2005/8/layout/hList1"/>
    <dgm:cxn modelId="{296B2078-3BF3-40C0-B0A6-97D73868B6D1}" type="presParOf" srcId="{931F5D6B-9ACE-47DF-9FA9-657ADA989180}" destId="{041CFFC3-EA1D-4872-9A12-DD9523ABB85F}" srcOrd="0" destOrd="0" presId="urn:microsoft.com/office/officeart/2005/8/layout/hList1"/>
    <dgm:cxn modelId="{0C42A918-DB9D-44E0-8304-7E134C7274D1}" type="presParOf" srcId="{041CFFC3-EA1D-4872-9A12-DD9523ABB85F}" destId="{8A572E1E-AC6C-4A45-92A0-167AFE9683FE}" srcOrd="0" destOrd="0" presId="urn:microsoft.com/office/officeart/2005/8/layout/hList1"/>
    <dgm:cxn modelId="{EF9347E2-0240-4A15-8A1C-752DF8019980}" type="presParOf" srcId="{041CFFC3-EA1D-4872-9A12-DD9523ABB85F}" destId="{EB22F4A5-2717-408B-B241-2660CA23D515}" srcOrd="1" destOrd="0" presId="urn:microsoft.com/office/officeart/2005/8/layout/hList1"/>
    <dgm:cxn modelId="{DADD22A9-2081-4BC9-972B-5791220FD8E0}" type="presParOf" srcId="{931F5D6B-9ACE-47DF-9FA9-657ADA989180}" destId="{BC717C7D-380B-45E7-90F5-14263DF661F7}" srcOrd="1" destOrd="0" presId="urn:microsoft.com/office/officeart/2005/8/layout/hList1"/>
    <dgm:cxn modelId="{FBA49F3A-796E-45B6-BEF4-1346BD618658}" type="presParOf" srcId="{931F5D6B-9ACE-47DF-9FA9-657ADA989180}" destId="{B3FB68B0-C3D2-43FF-A9E6-FB1F8FABE3D3}" srcOrd="2" destOrd="0" presId="urn:microsoft.com/office/officeart/2005/8/layout/hList1"/>
    <dgm:cxn modelId="{28B8A380-4F38-4244-8C2E-85B58A288310}" type="presParOf" srcId="{B3FB68B0-C3D2-43FF-A9E6-FB1F8FABE3D3}" destId="{C08166F6-6286-4B2B-BA15-C01C533723CA}" srcOrd="0" destOrd="0" presId="urn:microsoft.com/office/officeart/2005/8/layout/hList1"/>
    <dgm:cxn modelId="{31687BEE-DF1E-4F0A-976B-61127F1F11AD}" type="presParOf" srcId="{B3FB68B0-C3D2-43FF-A9E6-FB1F8FABE3D3}" destId="{282091F8-D4D7-4987-8F75-CC90A5CBC82D}" srcOrd="1" destOrd="0" presId="urn:microsoft.com/office/officeart/2005/8/layout/hList1"/>
    <dgm:cxn modelId="{1129EF32-10A5-4CA9-9F30-F047C47668D2}" type="presParOf" srcId="{931F5D6B-9ACE-47DF-9FA9-657ADA989180}" destId="{7AB5DEC1-7333-4945-8703-0A2C6672CE35}" srcOrd="3" destOrd="0" presId="urn:microsoft.com/office/officeart/2005/8/layout/hList1"/>
    <dgm:cxn modelId="{CB03EDF9-5A83-4F80-A075-CE92D1AB4595}" type="presParOf" srcId="{931F5D6B-9ACE-47DF-9FA9-657ADA989180}" destId="{3F45C278-018C-4264-8E7E-E964DA264E11}" srcOrd="4" destOrd="0" presId="urn:microsoft.com/office/officeart/2005/8/layout/hList1"/>
    <dgm:cxn modelId="{8F58B4EF-8276-47A1-9111-C0C17CA033B4}" type="presParOf" srcId="{3F45C278-018C-4264-8E7E-E964DA264E11}" destId="{49742905-B724-443E-A201-7ED1E88C13F3}" srcOrd="0" destOrd="0" presId="urn:microsoft.com/office/officeart/2005/8/layout/hList1"/>
    <dgm:cxn modelId="{1FF8BFAA-C941-497D-8DB5-12A2E3DA9A4B}" type="presParOf" srcId="{3F45C278-018C-4264-8E7E-E964DA264E11}" destId="{B502C93C-C527-4E75-8CE2-7F066E2365F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C35783E-4437-4E7A-81AD-6A494797ED2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BF6592-777F-4BFF-9FA2-E8C32A703B8E}">
      <dgm:prSet phldrT="[Text]" custT="1"/>
      <dgm:spPr>
        <a:solidFill>
          <a:schemeClr val="tx1">
            <a:lumMod val="95000"/>
          </a:schemeClr>
        </a:solidFill>
      </dgm:spPr>
      <dgm:t>
        <a:bodyPr/>
        <a:lstStyle/>
        <a:p>
          <a:r>
            <a:rPr lang="en-US" sz="2800" b="1" dirty="0" smtClean="0">
              <a:solidFill>
                <a:srgbClr val="003366"/>
              </a:solidFill>
              <a:ea typeface="SimSun"/>
            </a:rPr>
            <a:t>Created by National Defense Authorization Act (NDAA) for FY2016</a:t>
          </a:r>
          <a:endParaRPr lang="en-US" sz="2800" b="1" dirty="0">
            <a:solidFill>
              <a:srgbClr val="003366"/>
            </a:solidFill>
          </a:endParaRPr>
        </a:p>
      </dgm:t>
    </dgm:pt>
    <dgm:pt modelId="{CDD76779-5369-4C0A-B156-8144645BC4F9}" type="parTrans" cxnId="{8B34CD93-E53C-4653-9C8C-D6000678196F}">
      <dgm:prSet/>
      <dgm:spPr/>
      <dgm:t>
        <a:bodyPr/>
        <a:lstStyle/>
        <a:p>
          <a:endParaRPr lang="en-US"/>
        </a:p>
      </dgm:t>
    </dgm:pt>
    <dgm:pt modelId="{D8D754C5-F1FD-4489-8EB3-58A403C05DC2}" type="sibTrans" cxnId="{8B34CD93-E53C-4653-9C8C-D6000678196F}">
      <dgm:prSet/>
      <dgm:spPr/>
      <dgm:t>
        <a:bodyPr/>
        <a:lstStyle/>
        <a:p>
          <a:endParaRPr lang="en-US"/>
        </a:p>
      </dgm:t>
    </dgm:pt>
    <dgm:pt modelId="{86CFFCAE-2B59-4127-87BC-15C9D26FA260}">
      <dgm:prSet phldrT="[Text]" custT="1"/>
      <dgm:spPr/>
      <dgm:t>
        <a:bodyPr/>
        <a:lstStyle/>
        <a:p>
          <a:pPr>
            <a:spcBef>
              <a:spcPts val="1200"/>
            </a:spcBef>
            <a:spcAft>
              <a:spcPts val="1200"/>
            </a:spcAft>
          </a:pPr>
          <a:r>
            <a:rPr lang="en-US" sz="2400" b="1" dirty="0" smtClean="0"/>
            <a:t>Congressionally mandated Military Comp &amp; Retirement Modernization Commission</a:t>
          </a:r>
          <a:endParaRPr lang="en-US" sz="2400" b="1" dirty="0"/>
        </a:p>
      </dgm:t>
    </dgm:pt>
    <dgm:pt modelId="{139A1285-27B5-4D50-9198-AF1D705AB9D0}" type="parTrans" cxnId="{08C8DBDA-0B55-4B32-978E-6CBDD696F509}">
      <dgm:prSet/>
      <dgm:spPr/>
      <dgm:t>
        <a:bodyPr/>
        <a:lstStyle/>
        <a:p>
          <a:endParaRPr lang="en-US"/>
        </a:p>
      </dgm:t>
    </dgm:pt>
    <dgm:pt modelId="{195158AD-BBA4-4946-B3C9-9E61D2F96498}" type="sibTrans" cxnId="{08C8DBDA-0B55-4B32-978E-6CBDD696F509}">
      <dgm:prSet/>
      <dgm:spPr/>
      <dgm:t>
        <a:bodyPr/>
        <a:lstStyle/>
        <a:p>
          <a:endParaRPr lang="en-US"/>
        </a:p>
      </dgm:t>
    </dgm:pt>
    <dgm:pt modelId="{B4F026F3-33CD-4EA2-A50C-20B8F9DBEBC5}">
      <dgm:prSet phldrT="[Text]" custT="1"/>
      <dgm:spPr>
        <a:solidFill>
          <a:schemeClr val="tx1">
            <a:lumMod val="95000"/>
          </a:schemeClr>
        </a:solidFill>
      </dgm:spPr>
      <dgm:t>
        <a:bodyPr/>
        <a:lstStyle/>
        <a:p>
          <a:r>
            <a:rPr lang="en-US" sz="2800" b="1" dirty="0" smtClean="0">
              <a:solidFill>
                <a:srgbClr val="003366"/>
              </a:solidFill>
              <a:ea typeface="SimSun"/>
            </a:rPr>
            <a:t>Combines </a:t>
          </a:r>
          <a:r>
            <a:rPr lang="en-US" sz="2800" b="1" i="1" dirty="0" smtClean="0">
              <a:solidFill>
                <a:srgbClr val="003366"/>
              </a:solidFill>
              <a:ea typeface="SimSun"/>
            </a:rPr>
            <a:t>blend</a:t>
          </a:r>
          <a:r>
            <a:rPr lang="en-US" sz="2800" b="1" dirty="0" smtClean="0">
              <a:solidFill>
                <a:srgbClr val="003366"/>
              </a:solidFill>
              <a:ea typeface="SimSun"/>
            </a:rPr>
            <a:t> of defined 20 yr benefit plus TSP contribution</a:t>
          </a:r>
          <a:endParaRPr lang="en-US" sz="2800" b="1" dirty="0">
            <a:solidFill>
              <a:srgbClr val="003366"/>
            </a:solidFill>
          </a:endParaRPr>
        </a:p>
      </dgm:t>
    </dgm:pt>
    <dgm:pt modelId="{36911CF7-6E2C-4201-8FB2-8C02C456102D}" type="parTrans" cxnId="{1821565E-44B8-4E38-8FAA-A29816ACCA3F}">
      <dgm:prSet/>
      <dgm:spPr/>
      <dgm:t>
        <a:bodyPr/>
        <a:lstStyle/>
        <a:p>
          <a:endParaRPr lang="en-US"/>
        </a:p>
      </dgm:t>
    </dgm:pt>
    <dgm:pt modelId="{F2D46F2E-7D6C-4AEB-AC99-65D3AD182F52}" type="sibTrans" cxnId="{1821565E-44B8-4E38-8FAA-A29816ACCA3F}">
      <dgm:prSet/>
      <dgm:spPr/>
      <dgm:t>
        <a:bodyPr/>
        <a:lstStyle/>
        <a:p>
          <a:endParaRPr lang="en-US"/>
        </a:p>
      </dgm:t>
    </dgm:pt>
    <dgm:pt modelId="{C99DE32D-FCD3-46D8-8017-CA7786C44BE6}">
      <dgm:prSet phldrT="[Text]"/>
      <dgm:spPr/>
      <dgm:t>
        <a:bodyPr/>
        <a:lstStyle/>
        <a:p>
          <a:endParaRPr lang="en-US" dirty="0"/>
        </a:p>
      </dgm:t>
    </dgm:pt>
    <dgm:pt modelId="{BED26CC7-490B-4AF6-A738-ACBF92216FAA}" type="parTrans" cxnId="{A8626140-4D31-40B8-8954-44E295BADC5A}">
      <dgm:prSet/>
      <dgm:spPr/>
      <dgm:t>
        <a:bodyPr/>
        <a:lstStyle/>
        <a:p>
          <a:endParaRPr lang="en-US"/>
        </a:p>
      </dgm:t>
    </dgm:pt>
    <dgm:pt modelId="{E52B4684-903B-4EF0-9A5C-931DC8F338C4}" type="sibTrans" cxnId="{A8626140-4D31-40B8-8954-44E295BADC5A}">
      <dgm:prSet/>
      <dgm:spPr/>
      <dgm:t>
        <a:bodyPr/>
        <a:lstStyle/>
        <a:p>
          <a:endParaRPr lang="en-US"/>
        </a:p>
      </dgm:t>
    </dgm:pt>
    <dgm:pt modelId="{5BD2942C-4391-4B78-9132-6CC0E82EB935}" type="pres">
      <dgm:prSet presAssocID="{AC35783E-4437-4E7A-81AD-6A494797ED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D6F42C-63D6-4D24-9DF1-A93E638AD70C}" type="pres">
      <dgm:prSet presAssocID="{86BF6592-777F-4BFF-9FA2-E8C32A703B8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CE1291-E6E0-4177-9A53-D11F7AD8E027}" type="pres">
      <dgm:prSet presAssocID="{86BF6592-777F-4BFF-9FA2-E8C32A703B8E}" presName="childText" presStyleLbl="revTx" presStyleIdx="0" presStyleCnt="2" custLinFactNeighborX="841" custLinFactNeighborY="29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6450D8-2ADE-4D82-8D0E-E13CB6B47E6E}" type="pres">
      <dgm:prSet presAssocID="{B4F026F3-33CD-4EA2-A50C-20B8F9DBEBC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13651C-3399-4FA2-9E47-B6370DEDF380}" type="pres">
      <dgm:prSet presAssocID="{B4F026F3-33CD-4EA2-A50C-20B8F9DBEBC5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CC0081-4906-452B-BA3D-5DED6150CC6C}" type="presOf" srcId="{86CFFCAE-2B59-4127-87BC-15C9D26FA260}" destId="{3DCE1291-E6E0-4177-9A53-D11F7AD8E027}" srcOrd="0" destOrd="0" presId="urn:microsoft.com/office/officeart/2005/8/layout/vList2"/>
    <dgm:cxn modelId="{56AF1691-4838-4B6F-9418-267556BF42E8}" type="presOf" srcId="{B4F026F3-33CD-4EA2-A50C-20B8F9DBEBC5}" destId="{976450D8-2ADE-4D82-8D0E-E13CB6B47E6E}" srcOrd="0" destOrd="0" presId="urn:microsoft.com/office/officeart/2005/8/layout/vList2"/>
    <dgm:cxn modelId="{1821565E-44B8-4E38-8FAA-A29816ACCA3F}" srcId="{AC35783E-4437-4E7A-81AD-6A494797ED2D}" destId="{B4F026F3-33CD-4EA2-A50C-20B8F9DBEBC5}" srcOrd="1" destOrd="0" parTransId="{36911CF7-6E2C-4201-8FB2-8C02C456102D}" sibTransId="{F2D46F2E-7D6C-4AEB-AC99-65D3AD182F52}"/>
    <dgm:cxn modelId="{8B34CD93-E53C-4653-9C8C-D6000678196F}" srcId="{AC35783E-4437-4E7A-81AD-6A494797ED2D}" destId="{86BF6592-777F-4BFF-9FA2-E8C32A703B8E}" srcOrd="0" destOrd="0" parTransId="{CDD76779-5369-4C0A-B156-8144645BC4F9}" sibTransId="{D8D754C5-F1FD-4489-8EB3-58A403C05DC2}"/>
    <dgm:cxn modelId="{EEB4B904-0001-4896-BFB9-2707D122ABBE}" type="presOf" srcId="{AC35783E-4437-4E7A-81AD-6A494797ED2D}" destId="{5BD2942C-4391-4B78-9132-6CC0E82EB935}" srcOrd="0" destOrd="0" presId="urn:microsoft.com/office/officeart/2005/8/layout/vList2"/>
    <dgm:cxn modelId="{473994EA-8BE8-4D12-96E3-EA444C069CA6}" type="presOf" srcId="{86BF6592-777F-4BFF-9FA2-E8C32A703B8E}" destId="{B4D6F42C-63D6-4D24-9DF1-A93E638AD70C}" srcOrd="0" destOrd="0" presId="urn:microsoft.com/office/officeart/2005/8/layout/vList2"/>
    <dgm:cxn modelId="{08C8DBDA-0B55-4B32-978E-6CBDD696F509}" srcId="{86BF6592-777F-4BFF-9FA2-E8C32A703B8E}" destId="{86CFFCAE-2B59-4127-87BC-15C9D26FA260}" srcOrd="0" destOrd="0" parTransId="{139A1285-27B5-4D50-9198-AF1D705AB9D0}" sibTransId="{195158AD-BBA4-4946-B3C9-9E61D2F96498}"/>
    <dgm:cxn modelId="{DB21C542-50C7-4418-BA5C-432AE52E951D}" type="presOf" srcId="{C99DE32D-FCD3-46D8-8017-CA7786C44BE6}" destId="{DF13651C-3399-4FA2-9E47-B6370DEDF380}" srcOrd="0" destOrd="0" presId="urn:microsoft.com/office/officeart/2005/8/layout/vList2"/>
    <dgm:cxn modelId="{A8626140-4D31-40B8-8954-44E295BADC5A}" srcId="{B4F026F3-33CD-4EA2-A50C-20B8F9DBEBC5}" destId="{C99DE32D-FCD3-46D8-8017-CA7786C44BE6}" srcOrd="0" destOrd="0" parTransId="{BED26CC7-490B-4AF6-A738-ACBF92216FAA}" sibTransId="{E52B4684-903B-4EF0-9A5C-931DC8F338C4}"/>
    <dgm:cxn modelId="{99D19C51-7B1E-4803-97CD-683D9E228B17}" type="presParOf" srcId="{5BD2942C-4391-4B78-9132-6CC0E82EB935}" destId="{B4D6F42C-63D6-4D24-9DF1-A93E638AD70C}" srcOrd="0" destOrd="0" presId="urn:microsoft.com/office/officeart/2005/8/layout/vList2"/>
    <dgm:cxn modelId="{BBA9A653-7A28-4FEC-9871-EAA6DBE64E41}" type="presParOf" srcId="{5BD2942C-4391-4B78-9132-6CC0E82EB935}" destId="{3DCE1291-E6E0-4177-9A53-D11F7AD8E027}" srcOrd="1" destOrd="0" presId="urn:microsoft.com/office/officeart/2005/8/layout/vList2"/>
    <dgm:cxn modelId="{5EE2F8FE-4CAC-4F85-9C53-E8860827E0D0}" type="presParOf" srcId="{5BD2942C-4391-4B78-9132-6CC0E82EB935}" destId="{976450D8-2ADE-4D82-8D0E-E13CB6B47E6E}" srcOrd="2" destOrd="0" presId="urn:microsoft.com/office/officeart/2005/8/layout/vList2"/>
    <dgm:cxn modelId="{F7AB27CD-447D-4EFF-B9E5-57FFA2FBD3C9}" type="presParOf" srcId="{5BD2942C-4391-4B78-9132-6CC0E82EB935}" destId="{DF13651C-3399-4FA2-9E47-B6370DEDF38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40E67AD-A6AD-427B-9127-5B1C8A773AE0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</dgm:pt>
    <dgm:pt modelId="{76C80A4B-8CEE-4518-9ED4-A9A2063CAA00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Separations Counselors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600" dirty="0" smtClean="0">
              <a:solidFill>
                <a:schemeClr val="tx1"/>
              </a:solidFill>
            </a:rPr>
            <a:t>- </a:t>
          </a:r>
          <a:r>
            <a:rPr lang="en-US" sz="2600" b="1" dirty="0" smtClean="0">
              <a:solidFill>
                <a:schemeClr val="tx1"/>
              </a:solidFill>
            </a:rPr>
            <a:t>CDR Mark McKinnon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600" b="1" dirty="0" smtClean="0">
              <a:solidFill>
                <a:schemeClr val="tx1"/>
              </a:solidFill>
            </a:rPr>
            <a:t>- LCDR Monique Bailey</a:t>
          </a:r>
          <a:endParaRPr lang="en-US" sz="2600" b="1" dirty="0">
            <a:solidFill>
              <a:schemeClr val="tx1"/>
            </a:solidFill>
          </a:endParaRPr>
        </a:p>
      </dgm:t>
    </dgm:pt>
    <dgm:pt modelId="{628CF227-9C3C-4C11-AEF7-22B5061B0A54}" type="parTrans" cxnId="{715733BD-427B-4251-B544-A40100B9432F}">
      <dgm:prSet/>
      <dgm:spPr/>
      <dgm:t>
        <a:bodyPr/>
        <a:lstStyle/>
        <a:p>
          <a:endParaRPr lang="en-US"/>
        </a:p>
      </dgm:t>
    </dgm:pt>
    <dgm:pt modelId="{0F90AF5D-10B0-4270-96B0-199AAE82158A}" type="sibTrans" cxnId="{715733BD-427B-4251-B544-A40100B9432F}">
      <dgm:prSet/>
      <dgm:spPr/>
      <dgm:t>
        <a:bodyPr/>
        <a:lstStyle/>
        <a:p>
          <a:endParaRPr lang="en-US"/>
        </a:p>
      </dgm:t>
    </dgm:pt>
    <dgm:pt modelId="{4A35EFCB-2312-4E14-8F62-BB05C84C0561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Statements of Service</a:t>
          </a:r>
        </a:p>
        <a:p>
          <a:r>
            <a:rPr lang="en-US" dirty="0" smtClean="0">
              <a:solidFill>
                <a:schemeClr val="tx1"/>
              </a:solidFill>
            </a:rPr>
            <a:t>- </a:t>
          </a:r>
          <a:r>
            <a:rPr lang="en-US" b="1" dirty="0" smtClean="0">
              <a:solidFill>
                <a:schemeClr val="tx1"/>
              </a:solidFill>
            </a:rPr>
            <a:t>Separations Team</a:t>
          </a:r>
          <a:endParaRPr lang="en-US" b="1" dirty="0">
            <a:solidFill>
              <a:schemeClr val="tx1"/>
            </a:solidFill>
          </a:endParaRPr>
        </a:p>
      </dgm:t>
    </dgm:pt>
    <dgm:pt modelId="{5ACB8361-8F21-4FFF-8EF0-15DB56C6CA04}" type="parTrans" cxnId="{DD012AC8-A4C8-49C7-B025-6B98A8493DD1}">
      <dgm:prSet/>
      <dgm:spPr/>
      <dgm:t>
        <a:bodyPr/>
        <a:lstStyle/>
        <a:p>
          <a:endParaRPr lang="en-US"/>
        </a:p>
      </dgm:t>
    </dgm:pt>
    <dgm:pt modelId="{DDAFA3DC-D7D3-435F-A2A2-C4C766AE695C}" type="sibTrans" cxnId="{DD012AC8-A4C8-49C7-B025-6B98A8493DD1}">
      <dgm:prSet/>
      <dgm:spPr/>
      <dgm:t>
        <a:bodyPr/>
        <a:lstStyle/>
        <a:p>
          <a:endParaRPr lang="en-US"/>
        </a:p>
      </dgm:t>
    </dgm:pt>
    <dgm:pt modelId="{3F8FC8DA-6FE9-4125-A107-54E9F08370AA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&gt;30 yr Retention Board</a:t>
          </a:r>
        </a:p>
        <a:p>
          <a:r>
            <a:rPr lang="en-US" dirty="0" smtClean="0">
              <a:solidFill>
                <a:schemeClr val="tx1"/>
              </a:solidFill>
            </a:rPr>
            <a:t>- </a:t>
          </a:r>
          <a:r>
            <a:rPr lang="en-US" b="1" dirty="0" smtClean="0">
              <a:solidFill>
                <a:schemeClr val="tx1"/>
              </a:solidFill>
            </a:rPr>
            <a:t>LCDR Monique Bailey</a:t>
          </a:r>
          <a:endParaRPr lang="en-US" b="1" dirty="0">
            <a:solidFill>
              <a:schemeClr val="tx1"/>
            </a:solidFill>
          </a:endParaRPr>
        </a:p>
      </dgm:t>
    </dgm:pt>
    <dgm:pt modelId="{4D10C2E3-594E-4D7E-B176-61CC93B8E725}" type="parTrans" cxnId="{F11D7256-CD1A-4F95-9D50-B8DC061DD920}">
      <dgm:prSet/>
      <dgm:spPr/>
      <dgm:t>
        <a:bodyPr/>
        <a:lstStyle/>
        <a:p>
          <a:endParaRPr lang="en-US"/>
        </a:p>
      </dgm:t>
    </dgm:pt>
    <dgm:pt modelId="{207702FB-FC53-475B-B2FC-FC8BB024D372}" type="sibTrans" cxnId="{F11D7256-CD1A-4F95-9D50-B8DC061DD920}">
      <dgm:prSet/>
      <dgm:spPr/>
      <dgm:t>
        <a:bodyPr/>
        <a:lstStyle/>
        <a:p>
          <a:endParaRPr lang="en-US"/>
        </a:p>
      </dgm:t>
    </dgm:pt>
    <dgm:pt modelId="{4A3881C5-68CB-4023-95CD-D6D167CFA1F3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Travel &amp; Transportation</a:t>
          </a:r>
        </a:p>
        <a:p>
          <a:r>
            <a:rPr lang="en-US" dirty="0" smtClean="0">
              <a:solidFill>
                <a:schemeClr val="tx1"/>
              </a:solidFill>
            </a:rPr>
            <a:t>- </a:t>
          </a:r>
          <a:r>
            <a:rPr lang="en-US" b="1" dirty="0" smtClean="0">
              <a:solidFill>
                <a:schemeClr val="tx1"/>
              </a:solidFill>
            </a:rPr>
            <a:t>LT Andrew Okolo</a:t>
          </a:r>
          <a:endParaRPr lang="en-US" b="1" dirty="0">
            <a:solidFill>
              <a:schemeClr val="tx1"/>
            </a:solidFill>
          </a:endParaRPr>
        </a:p>
      </dgm:t>
    </dgm:pt>
    <dgm:pt modelId="{0DA9CCDA-9523-495B-829E-14B192CC6461}" type="parTrans" cxnId="{2A8365FA-DB8C-4C73-91C9-436C21B49CCF}">
      <dgm:prSet/>
      <dgm:spPr/>
      <dgm:t>
        <a:bodyPr/>
        <a:lstStyle/>
        <a:p>
          <a:endParaRPr lang="en-US"/>
        </a:p>
      </dgm:t>
    </dgm:pt>
    <dgm:pt modelId="{9ECB11B9-E631-4584-B0CE-702A8C9B0C8C}" type="sibTrans" cxnId="{2A8365FA-DB8C-4C73-91C9-436C21B49CCF}">
      <dgm:prSet/>
      <dgm:spPr/>
      <dgm:t>
        <a:bodyPr/>
        <a:lstStyle/>
        <a:p>
          <a:endParaRPr lang="en-US"/>
        </a:p>
      </dgm:t>
    </dgm:pt>
    <dgm:pt modelId="{0C7AE39F-59CC-47BF-9E89-1F2E9E392568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Retired Pay</a:t>
          </a:r>
        </a:p>
        <a:p>
          <a:r>
            <a:rPr lang="en-US" b="1" dirty="0" smtClean="0">
              <a:solidFill>
                <a:schemeClr val="tx1"/>
              </a:solidFill>
            </a:rPr>
            <a:t>- USCG Pay &amp; Personnel Ctr</a:t>
          </a:r>
          <a:endParaRPr lang="en-US" b="1" dirty="0">
            <a:solidFill>
              <a:schemeClr val="tx1"/>
            </a:solidFill>
          </a:endParaRPr>
        </a:p>
      </dgm:t>
    </dgm:pt>
    <dgm:pt modelId="{4AEE4D50-3CAA-4E89-9947-1DB5572483A3}" type="parTrans" cxnId="{33E3C0FE-409D-4D5A-A597-26C9F315B4A0}">
      <dgm:prSet/>
      <dgm:spPr/>
      <dgm:t>
        <a:bodyPr/>
        <a:lstStyle/>
        <a:p>
          <a:endParaRPr lang="en-US"/>
        </a:p>
      </dgm:t>
    </dgm:pt>
    <dgm:pt modelId="{3EAC7C14-A1A2-466D-8AA8-8EEAA9AC97B7}" type="sibTrans" cxnId="{33E3C0FE-409D-4D5A-A597-26C9F315B4A0}">
      <dgm:prSet/>
      <dgm:spPr/>
      <dgm:t>
        <a:bodyPr/>
        <a:lstStyle/>
        <a:p>
          <a:endParaRPr lang="en-US"/>
        </a:p>
      </dgm:t>
    </dgm:pt>
    <dgm:pt modelId="{EC853A8A-2904-4577-BB48-A21CE9A8DCBE}" type="pres">
      <dgm:prSet presAssocID="{D40E67AD-A6AD-427B-9127-5B1C8A773AE0}" presName="Name0" presStyleCnt="0">
        <dgm:presLayoutVars>
          <dgm:dir/>
          <dgm:resizeHandles val="exact"/>
        </dgm:presLayoutVars>
      </dgm:prSet>
      <dgm:spPr/>
    </dgm:pt>
    <dgm:pt modelId="{52F5738E-A4CD-420F-94FD-B06107B73221}" type="pres">
      <dgm:prSet presAssocID="{76C80A4B-8CEE-4518-9ED4-A9A2063CAA00}" presName="composite" presStyleCnt="0"/>
      <dgm:spPr/>
    </dgm:pt>
    <dgm:pt modelId="{B35FBDCA-DDFF-4F2C-9127-CC518582B33E}" type="pres">
      <dgm:prSet presAssocID="{76C80A4B-8CEE-4518-9ED4-A9A2063CAA00}" presName="rect1" presStyleLbl="tr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B35007-040E-4368-BFF4-02B29A3E3D1F}" type="pres">
      <dgm:prSet presAssocID="{76C80A4B-8CEE-4518-9ED4-A9A2063CAA00}" presName="rect2" presStyleLbl="fgImgPlace1" presStyleIdx="0" presStyleCnt="5"/>
      <dgm:spPr>
        <a:solidFill>
          <a:schemeClr val="tx1">
            <a:lumMod val="95000"/>
          </a:schemeClr>
        </a:solidFill>
      </dgm:spPr>
    </dgm:pt>
    <dgm:pt modelId="{642A2D8A-4FC3-4D4D-A503-B52A434C11D6}" type="pres">
      <dgm:prSet presAssocID="{0F90AF5D-10B0-4270-96B0-199AAE82158A}" presName="sibTrans" presStyleCnt="0"/>
      <dgm:spPr/>
    </dgm:pt>
    <dgm:pt modelId="{8F4AFE36-45B4-4FD5-BBE3-BF29E3E3B52A}" type="pres">
      <dgm:prSet presAssocID="{4A35EFCB-2312-4E14-8F62-BB05C84C0561}" presName="composite" presStyleCnt="0"/>
      <dgm:spPr/>
    </dgm:pt>
    <dgm:pt modelId="{EADF9377-A722-4A9C-B77C-4DA014F035C4}" type="pres">
      <dgm:prSet presAssocID="{4A35EFCB-2312-4E14-8F62-BB05C84C0561}" presName="rect1" presStyleLbl="trAlignAcc1" presStyleIdx="1" presStyleCnt="5" custLinFactY="100000" custLinFactNeighborX="-58148" custLinFactNeighborY="154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C9F29D-2817-4C16-AA95-1F00D20B0A9B}" type="pres">
      <dgm:prSet presAssocID="{4A35EFCB-2312-4E14-8F62-BB05C84C0561}" presName="rect2" presStyleLbl="fgImgPlace1" presStyleIdx="1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9F945CC-CF96-4FC8-A567-EED135FED8F8}" type="pres">
      <dgm:prSet presAssocID="{DDAFA3DC-D7D3-435F-A2A2-C4C766AE695C}" presName="sibTrans" presStyleCnt="0"/>
      <dgm:spPr/>
    </dgm:pt>
    <dgm:pt modelId="{41FB5DBB-D0A4-402E-8997-26E033432BEB}" type="pres">
      <dgm:prSet presAssocID="{3F8FC8DA-6FE9-4125-A107-54E9F08370AA}" presName="composite" presStyleCnt="0"/>
      <dgm:spPr/>
    </dgm:pt>
    <dgm:pt modelId="{3958FE0E-B8E9-48E6-BCAE-583D5B0B85C8}" type="pres">
      <dgm:prSet presAssocID="{3F8FC8DA-6FE9-4125-A107-54E9F08370AA}" presName="rect1" presStyleLbl="tr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A48C41-40F2-4659-B606-FCAFDB32066A}" type="pres">
      <dgm:prSet presAssocID="{3F8FC8DA-6FE9-4125-A107-54E9F08370AA}" presName="rect2" presStyleLbl="fgImgPlace1" presStyleIdx="2" presStyleCnt="5"/>
      <dgm:spPr>
        <a:solidFill>
          <a:schemeClr val="tx1">
            <a:lumMod val="95000"/>
          </a:schemeClr>
        </a:solidFill>
      </dgm:spPr>
    </dgm:pt>
    <dgm:pt modelId="{2B58CB99-50D0-40AC-9255-7F2A2E8019D0}" type="pres">
      <dgm:prSet presAssocID="{207702FB-FC53-475B-B2FC-FC8BB024D372}" presName="sibTrans" presStyleCnt="0"/>
      <dgm:spPr/>
    </dgm:pt>
    <dgm:pt modelId="{48F9753B-D30F-4CA5-9B72-CBC4374C4455}" type="pres">
      <dgm:prSet presAssocID="{4A3881C5-68CB-4023-95CD-D6D167CFA1F3}" presName="composite" presStyleCnt="0"/>
      <dgm:spPr/>
    </dgm:pt>
    <dgm:pt modelId="{2BB18E82-6374-4F9B-BFC1-A57243367887}" type="pres">
      <dgm:prSet presAssocID="{4A3881C5-68CB-4023-95CD-D6D167CFA1F3}" presName="rect1" presStyleLbl="trAlignAcc1" presStyleIdx="3" presStyleCnt="5" custScaleX="109917" custLinFactNeighborX="20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824ED2-4227-4EB0-B47F-1825006FB9D3}" type="pres">
      <dgm:prSet presAssocID="{4A3881C5-68CB-4023-95CD-D6D167CFA1F3}" presName="rect2" presStyleLbl="fgImgPlace1" presStyleIdx="3" presStyleCnt="5" custLinFactNeighborX="-1796" custLinFactNeighborY="2454"/>
      <dgm:spPr>
        <a:solidFill>
          <a:schemeClr val="tx1">
            <a:lumMod val="95000"/>
          </a:schemeClr>
        </a:solidFill>
      </dgm:spPr>
    </dgm:pt>
    <dgm:pt modelId="{3F1FCCFF-08C7-44C0-B290-9D516962EDC0}" type="pres">
      <dgm:prSet presAssocID="{9ECB11B9-E631-4584-B0CE-702A8C9B0C8C}" presName="sibTrans" presStyleCnt="0"/>
      <dgm:spPr/>
    </dgm:pt>
    <dgm:pt modelId="{9A4D8295-F60A-4567-B52D-BFA12EB65688}" type="pres">
      <dgm:prSet presAssocID="{0C7AE39F-59CC-47BF-9E89-1F2E9E392568}" presName="composite" presStyleCnt="0"/>
      <dgm:spPr/>
    </dgm:pt>
    <dgm:pt modelId="{DB0DDCAC-AC00-436B-ABEC-2939B331B13A}" type="pres">
      <dgm:prSet presAssocID="{0C7AE39F-59CC-47BF-9E89-1F2E9E392568}" presName="rect1" presStyleLbl="trAlignAcc1" presStyleIdx="4" presStyleCnt="5" custScaleX="107289" custLinFactY="-100000" custLinFactNeighborX="58026" custLinFactNeighborY="-1505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F91C61-9C8A-4E19-99EA-D87052EE54EF}" type="pres">
      <dgm:prSet presAssocID="{0C7AE39F-59CC-47BF-9E89-1F2E9E392568}" presName="rect2" presStyleLbl="fgImgPlace1" presStyleIdx="4" presStyleCnt="5" custLinFactNeighborX="-21360"/>
      <dgm:spPr>
        <a:solidFill>
          <a:schemeClr val="tx1">
            <a:lumMod val="95000"/>
          </a:schemeClr>
        </a:solidFill>
      </dgm:spPr>
      <dgm:t>
        <a:bodyPr/>
        <a:lstStyle/>
        <a:p>
          <a:endParaRPr lang="en-US"/>
        </a:p>
      </dgm:t>
    </dgm:pt>
  </dgm:ptLst>
  <dgm:cxnLst>
    <dgm:cxn modelId="{715733BD-427B-4251-B544-A40100B9432F}" srcId="{D40E67AD-A6AD-427B-9127-5B1C8A773AE0}" destId="{76C80A4B-8CEE-4518-9ED4-A9A2063CAA00}" srcOrd="0" destOrd="0" parTransId="{628CF227-9C3C-4C11-AEF7-22B5061B0A54}" sibTransId="{0F90AF5D-10B0-4270-96B0-199AAE82158A}"/>
    <dgm:cxn modelId="{9A3F254F-1A8D-4D9C-AA7D-581D4B3699E4}" type="presOf" srcId="{D40E67AD-A6AD-427B-9127-5B1C8A773AE0}" destId="{EC853A8A-2904-4577-BB48-A21CE9A8DCBE}" srcOrd="0" destOrd="0" presId="urn:microsoft.com/office/officeart/2008/layout/PictureStrips"/>
    <dgm:cxn modelId="{A4B7485E-2401-4497-B667-DF367913ABCA}" type="presOf" srcId="{3F8FC8DA-6FE9-4125-A107-54E9F08370AA}" destId="{3958FE0E-B8E9-48E6-BCAE-583D5B0B85C8}" srcOrd="0" destOrd="0" presId="urn:microsoft.com/office/officeart/2008/layout/PictureStrips"/>
    <dgm:cxn modelId="{57D63BE9-C503-4A7C-B4B1-8EE68259E0C6}" type="presOf" srcId="{4A35EFCB-2312-4E14-8F62-BB05C84C0561}" destId="{EADF9377-A722-4A9C-B77C-4DA014F035C4}" srcOrd="0" destOrd="0" presId="urn:microsoft.com/office/officeart/2008/layout/PictureStrips"/>
    <dgm:cxn modelId="{6D0F0771-9F73-4738-B53F-5B1078C26105}" type="presOf" srcId="{4A3881C5-68CB-4023-95CD-D6D167CFA1F3}" destId="{2BB18E82-6374-4F9B-BFC1-A57243367887}" srcOrd="0" destOrd="0" presId="urn:microsoft.com/office/officeart/2008/layout/PictureStrips"/>
    <dgm:cxn modelId="{C540A0C6-7C39-48A1-8D32-51C70A5ECEF0}" type="presOf" srcId="{0C7AE39F-59CC-47BF-9E89-1F2E9E392568}" destId="{DB0DDCAC-AC00-436B-ABEC-2939B331B13A}" srcOrd="0" destOrd="0" presId="urn:microsoft.com/office/officeart/2008/layout/PictureStrips"/>
    <dgm:cxn modelId="{2A8365FA-DB8C-4C73-91C9-436C21B49CCF}" srcId="{D40E67AD-A6AD-427B-9127-5B1C8A773AE0}" destId="{4A3881C5-68CB-4023-95CD-D6D167CFA1F3}" srcOrd="3" destOrd="0" parTransId="{0DA9CCDA-9523-495B-829E-14B192CC6461}" sibTransId="{9ECB11B9-E631-4584-B0CE-702A8C9B0C8C}"/>
    <dgm:cxn modelId="{F11D7256-CD1A-4F95-9D50-B8DC061DD920}" srcId="{D40E67AD-A6AD-427B-9127-5B1C8A773AE0}" destId="{3F8FC8DA-6FE9-4125-A107-54E9F08370AA}" srcOrd="2" destOrd="0" parTransId="{4D10C2E3-594E-4D7E-B176-61CC93B8E725}" sibTransId="{207702FB-FC53-475B-B2FC-FC8BB024D372}"/>
    <dgm:cxn modelId="{33E3C0FE-409D-4D5A-A597-26C9F315B4A0}" srcId="{D40E67AD-A6AD-427B-9127-5B1C8A773AE0}" destId="{0C7AE39F-59CC-47BF-9E89-1F2E9E392568}" srcOrd="4" destOrd="0" parTransId="{4AEE4D50-3CAA-4E89-9947-1DB5572483A3}" sibTransId="{3EAC7C14-A1A2-466D-8AA8-8EEAA9AC97B7}"/>
    <dgm:cxn modelId="{DD012AC8-A4C8-49C7-B025-6B98A8493DD1}" srcId="{D40E67AD-A6AD-427B-9127-5B1C8A773AE0}" destId="{4A35EFCB-2312-4E14-8F62-BB05C84C0561}" srcOrd="1" destOrd="0" parTransId="{5ACB8361-8F21-4FFF-8EF0-15DB56C6CA04}" sibTransId="{DDAFA3DC-D7D3-435F-A2A2-C4C766AE695C}"/>
    <dgm:cxn modelId="{9873C723-57AE-4347-8C94-76C4E4430E1B}" type="presOf" srcId="{76C80A4B-8CEE-4518-9ED4-A9A2063CAA00}" destId="{B35FBDCA-DDFF-4F2C-9127-CC518582B33E}" srcOrd="0" destOrd="0" presId="urn:microsoft.com/office/officeart/2008/layout/PictureStrips"/>
    <dgm:cxn modelId="{D68B52AD-B3AC-44DA-B04D-6E038F185E21}" type="presParOf" srcId="{EC853A8A-2904-4577-BB48-A21CE9A8DCBE}" destId="{52F5738E-A4CD-420F-94FD-B06107B73221}" srcOrd="0" destOrd="0" presId="urn:microsoft.com/office/officeart/2008/layout/PictureStrips"/>
    <dgm:cxn modelId="{A1FCA4F4-CA2D-4DF4-9F12-B59671C7C0B2}" type="presParOf" srcId="{52F5738E-A4CD-420F-94FD-B06107B73221}" destId="{B35FBDCA-DDFF-4F2C-9127-CC518582B33E}" srcOrd="0" destOrd="0" presId="urn:microsoft.com/office/officeart/2008/layout/PictureStrips"/>
    <dgm:cxn modelId="{661F1822-D7DB-48C2-B85D-B85B07623E83}" type="presParOf" srcId="{52F5738E-A4CD-420F-94FD-B06107B73221}" destId="{72B35007-040E-4368-BFF4-02B29A3E3D1F}" srcOrd="1" destOrd="0" presId="urn:microsoft.com/office/officeart/2008/layout/PictureStrips"/>
    <dgm:cxn modelId="{E2735175-D1DB-49C5-ADB7-12018A5ADF32}" type="presParOf" srcId="{EC853A8A-2904-4577-BB48-A21CE9A8DCBE}" destId="{642A2D8A-4FC3-4D4D-A503-B52A434C11D6}" srcOrd="1" destOrd="0" presId="urn:microsoft.com/office/officeart/2008/layout/PictureStrips"/>
    <dgm:cxn modelId="{39AD87C8-9712-4B7F-92F1-1115D1F34C90}" type="presParOf" srcId="{EC853A8A-2904-4577-BB48-A21CE9A8DCBE}" destId="{8F4AFE36-45B4-4FD5-BBE3-BF29E3E3B52A}" srcOrd="2" destOrd="0" presId="urn:microsoft.com/office/officeart/2008/layout/PictureStrips"/>
    <dgm:cxn modelId="{0F7CE5FB-45BE-4112-8B69-2B60F9DDEA12}" type="presParOf" srcId="{8F4AFE36-45B4-4FD5-BBE3-BF29E3E3B52A}" destId="{EADF9377-A722-4A9C-B77C-4DA014F035C4}" srcOrd="0" destOrd="0" presId="urn:microsoft.com/office/officeart/2008/layout/PictureStrips"/>
    <dgm:cxn modelId="{CE950011-C631-4F28-A176-FE9877937195}" type="presParOf" srcId="{8F4AFE36-45B4-4FD5-BBE3-BF29E3E3B52A}" destId="{1FC9F29D-2817-4C16-AA95-1F00D20B0A9B}" srcOrd="1" destOrd="0" presId="urn:microsoft.com/office/officeart/2008/layout/PictureStrips"/>
    <dgm:cxn modelId="{37058985-BEBE-41B5-B1CD-4D79D21A04AE}" type="presParOf" srcId="{EC853A8A-2904-4577-BB48-A21CE9A8DCBE}" destId="{F9F945CC-CF96-4FC8-A567-EED135FED8F8}" srcOrd="3" destOrd="0" presId="urn:microsoft.com/office/officeart/2008/layout/PictureStrips"/>
    <dgm:cxn modelId="{7A955A2D-BCA3-40B9-81A2-88C020D85462}" type="presParOf" srcId="{EC853A8A-2904-4577-BB48-A21CE9A8DCBE}" destId="{41FB5DBB-D0A4-402E-8997-26E033432BEB}" srcOrd="4" destOrd="0" presId="urn:microsoft.com/office/officeart/2008/layout/PictureStrips"/>
    <dgm:cxn modelId="{36A1B262-3E1D-4B4E-87C5-BB3209A100CE}" type="presParOf" srcId="{41FB5DBB-D0A4-402E-8997-26E033432BEB}" destId="{3958FE0E-B8E9-48E6-BCAE-583D5B0B85C8}" srcOrd="0" destOrd="0" presId="urn:microsoft.com/office/officeart/2008/layout/PictureStrips"/>
    <dgm:cxn modelId="{B134F5C1-4726-4489-8012-B72A7A428F5B}" type="presParOf" srcId="{41FB5DBB-D0A4-402E-8997-26E033432BEB}" destId="{D0A48C41-40F2-4659-B606-FCAFDB32066A}" srcOrd="1" destOrd="0" presId="urn:microsoft.com/office/officeart/2008/layout/PictureStrips"/>
    <dgm:cxn modelId="{A15CB2F8-2C98-4FB9-B5A4-F90B2EF55C58}" type="presParOf" srcId="{EC853A8A-2904-4577-BB48-A21CE9A8DCBE}" destId="{2B58CB99-50D0-40AC-9255-7F2A2E8019D0}" srcOrd="5" destOrd="0" presId="urn:microsoft.com/office/officeart/2008/layout/PictureStrips"/>
    <dgm:cxn modelId="{9F534F1B-9725-455F-AD44-1882CB894A4A}" type="presParOf" srcId="{EC853A8A-2904-4577-BB48-A21CE9A8DCBE}" destId="{48F9753B-D30F-4CA5-9B72-CBC4374C4455}" srcOrd="6" destOrd="0" presId="urn:microsoft.com/office/officeart/2008/layout/PictureStrips"/>
    <dgm:cxn modelId="{0724B3FE-6947-47AE-945C-401E2A734C8D}" type="presParOf" srcId="{48F9753B-D30F-4CA5-9B72-CBC4374C4455}" destId="{2BB18E82-6374-4F9B-BFC1-A57243367887}" srcOrd="0" destOrd="0" presId="urn:microsoft.com/office/officeart/2008/layout/PictureStrips"/>
    <dgm:cxn modelId="{C259CD68-C3A3-44A2-9559-1A20524EE775}" type="presParOf" srcId="{48F9753B-D30F-4CA5-9B72-CBC4374C4455}" destId="{2E824ED2-4227-4EB0-B47F-1825006FB9D3}" srcOrd="1" destOrd="0" presId="urn:microsoft.com/office/officeart/2008/layout/PictureStrips"/>
    <dgm:cxn modelId="{1298D3C9-1474-42BB-AAA9-3A1331B86295}" type="presParOf" srcId="{EC853A8A-2904-4577-BB48-A21CE9A8DCBE}" destId="{3F1FCCFF-08C7-44C0-B290-9D516962EDC0}" srcOrd="7" destOrd="0" presId="urn:microsoft.com/office/officeart/2008/layout/PictureStrips"/>
    <dgm:cxn modelId="{3EC585AC-DD0B-4812-8E43-7211F7D1B1F4}" type="presParOf" srcId="{EC853A8A-2904-4577-BB48-A21CE9A8DCBE}" destId="{9A4D8295-F60A-4567-B52D-BFA12EB65688}" srcOrd="8" destOrd="0" presId="urn:microsoft.com/office/officeart/2008/layout/PictureStrips"/>
    <dgm:cxn modelId="{510A32F2-8E4A-4117-AF1F-CA057B731A1E}" type="presParOf" srcId="{9A4D8295-F60A-4567-B52D-BFA12EB65688}" destId="{DB0DDCAC-AC00-436B-ABEC-2939B331B13A}" srcOrd="0" destOrd="0" presId="urn:microsoft.com/office/officeart/2008/layout/PictureStrips"/>
    <dgm:cxn modelId="{C1FA790F-6165-43EC-BC42-966B43B7AEEE}" type="presParOf" srcId="{9A4D8295-F60A-4567-B52D-BFA12EB65688}" destId="{0AF91C61-9C8A-4E19-99EA-D87052EE54EF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375D417-6A41-4EB7-A3DD-46711D6E741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EACACF-357D-430F-ABBB-4F95F8F6BAB2}">
      <dgm:prSet phldrT="[Text]"/>
      <dgm:spPr>
        <a:solidFill>
          <a:schemeClr val="tx1">
            <a:lumMod val="6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Income</a:t>
          </a:r>
          <a:endParaRPr lang="en-US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05392C-331C-410F-9CAC-8E79309D11AF}" type="parTrans" cxnId="{818D23A5-F9E4-4452-8D3B-BFB3AA8807D2}">
      <dgm:prSet/>
      <dgm:spPr/>
      <dgm:t>
        <a:bodyPr/>
        <a:lstStyle/>
        <a:p>
          <a:endParaRPr lang="en-US"/>
        </a:p>
      </dgm:t>
    </dgm:pt>
    <dgm:pt modelId="{79FD239E-7876-4BE9-B909-DC686C17AD4A}" type="sibTrans" cxnId="{818D23A5-F9E4-4452-8D3B-BFB3AA8807D2}">
      <dgm:prSet/>
      <dgm:spPr/>
      <dgm:t>
        <a:bodyPr/>
        <a:lstStyle/>
        <a:p>
          <a:endParaRPr lang="en-US"/>
        </a:p>
      </dgm:t>
    </dgm:pt>
    <dgm:pt modelId="{DC498ED5-F9A6-464D-80D0-1939A4E8AB08}">
      <dgm:prSet phldrT="[Text]"/>
      <dgm:spPr>
        <a:solidFill>
          <a:schemeClr val="tx1">
            <a:lumMod val="85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n-US" b="1" dirty="0" smtClean="0">
              <a:solidFill>
                <a:srgbClr val="002060"/>
              </a:solidFill>
            </a:rPr>
            <a:t>Social Security</a:t>
          </a:r>
          <a:endParaRPr lang="en-US" b="1" dirty="0">
            <a:solidFill>
              <a:srgbClr val="002060"/>
            </a:solidFill>
          </a:endParaRPr>
        </a:p>
      </dgm:t>
    </dgm:pt>
    <dgm:pt modelId="{213B23DB-CD02-4E50-A46B-88C7362E18CE}" type="parTrans" cxnId="{EC3333C6-ABE4-49CD-8D74-3B94ABAE8609}">
      <dgm:prSet/>
      <dgm:spPr/>
      <dgm:t>
        <a:bodyPr/>
        <a:lstStyle/>
        <a:p>
          <a:endParaRPr lang="en-US"/>
        </a:p>
      </dgm:t>
    </dgm:pt>
    <dgm:pt modelId="{EE76F3FB-3BEF-4389-A1E7-F3B2D323B333}" type="sibTrans" cxnId="{EC3333C6-ABE4-49CD-8D74-3B94ABAE8609}">
      <dgm:prSet/>
      <dgm:spPr/>
      <dgm:t>
        <a:bodyPr/>
        <a:lstStyle/>
        <a:p>
          <a:endParaRPr lang="en-US"/>
        </a:p>
      </dgm:t>
    </dgm:pt>
    <dgm:pt modelId="{01CAD3EE-3F28-4B22-930C-9333B333AEB2}">
      <dgm:prSet phldrT="[Text]"/>
      <dgm:spPr>
        <a:solidFill>
          <a:schemeClr val="tx1">
            <a:lumMod val="85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n-US" b="1" dirty="0" smtClean="0">
              <a:solidFill>
                <a:srgbClr val="002060"/>
              </a:solidFill>
            </a:rPr>
            <a:t>TSP/401K</a:t>
          </a:r>
          <a:endParaRPr lang="en-US" b="1" dirty="0">
            <a:solidFill>
              <a:srgbClr val="002060"/>
            </a:solidFill>
          </a:endParaRPr>
        </a:p>
      </dgm:t>
    </dgm:pt>
    <dgm:pt modelId="{1398A7F9-5672-4485-8827-7E76E414FAF3}" type="parTrans" cxnId="{B691E3E6-D617-4B66-9A48-E169008AD17C}">
      <dgm:prSet/>
      <dgm:spPr/>
      <dgm:t>
        <a:bodyPr/>
        <a:lstStyle/>
        <a:p>
          <a:endParaRPr lang="en-US"/>
        </a:p>
      </dgm:t>
    </dgm:pt>
    <dgm:pt modelId="{F38C450E-374B-4D1B-BE4D-FDCA23EE09FA}" type="sibTrans" cxnId="{B691E3E6-D617-4B66-9A48-E169008AD17C}">
      <dgm:prSet/>
      <dgm:spPr/>
      <dgm:t>
        <a:bodyPr/>
        <a:lstStyle/>
        <a:p>
          <a:endParaRPr lang="en-US"/>
        </a:p>
      </dgm:t>
    </dgm:pt>
    <dgm:pt modelId="{8A94469E-B679-4DCF-AC72-F41E0D458D7A}">
      <dgm:prSet phldrT="[Text]"/>
      <dgm:spPr>
        <a:solidFill>
          <a:schemeClr val="tx1">
            <a:lumMod val="85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n-US" b="1" dirty="0" smtClean="0">
              <a:solidFill>
                <a:srgbClr val="002060"/>
              </a:solidFill>
            </a:rPr>
            <a:t>Pension</a:t>
          </a:r>
          <a:endParaRPr lang="en-US" b="1" dirty="0">
            <a:solidFill>
              <a:srgbClr val="002060"/>
            </a:solidFill>
          </a:endParaRPr>
        </a:p>
      </dgm:t>
    </dgm:pt>
    <dgm:pt modelId="{749864BA-95FF-4714-B86F-73FEF0504082}" type="parTrans" cxnId="{F3FDE84A-8E7F-4370-A35D-B79CD56E288A}">
      <dgm:prSet/>
      <dgm:spPr/>
      <dgm:t>
        <a:bodyPr/>
        <a:lstStyle/>
        <a:p>
          <a:endParaRPr lang="en-US"/>
        </a:p>
      </dgm:t>
    </dgm:pt>
    <dgm:pt modelId="{6B70858E-80E3-403A-8198-89D98375897D}" type="sibTrans" cxnId="{F3FDE84A-8E7F-4370-A35D-B79CD56E288A}">
      <dgm:prSet/>
      <dgm:spPr/>
      <dgm:t>
        <a:bodyPr/>
        <a:lstStyle/>
        <a:p>
          <a:endParaRPr lang="en-US"/>
        </a:p>
      </dgm:t>
    </dgm:pt>
    <dgm:pt modelId="{88237239-A951-4953-B332-AD2762250CD2}">
      <dgm:prSet phldrT="[Text]"/>
      <dgm:spPr>
        <a:solidFill>
          <a:schemeClr val="tx1">
            <a:lumMod val="85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n-US" b="1" dirty="0" smtClean="0">
              <a:solidFill>
                <a:srgbClr val="002060"/>
              </a:solidFill>
            </a:rPr>
            <a:t>Investments</a:t>
          </a:r>
          <a:endParaRPr lang="en-US" b="1" dirty="0">
            <a:solidFill>
              <a:srgbClr val="002060"/>
            </a:solidFill>
          </a:endParaRPr>
        </a:p>
      </dgm:t>
    </dgm:pt>
    <dgm:pt modelId="{3F42D0CA-13E7-4BD9-981D-9257CFB502F7}" type="parTrans" cxnId="{8E4CADCB-FB3D-4107-8F4B-F85D03053B1A}">
      <dgm:prSet/>
      <dgm:spPr/>
      <dgm:t>
        <a:bodyPr/>
        <a:lstStyle/>
        <a:p>
          <a:endParaRPr lang="en-US"/>
        </a:p>
      </dgm:t>
    </dgm:pt>
    <dgm:pt modelId="{F4A9C394-A300-4CE7-BDF5-1A2C6326E783}" type="sibTrans" cxnId="{8E4CADCB-FB3D-4107-8F4B-F85D03053B1A}">
      <dgm:prSet/>
      <dgm:spPr/>
      <dgm:t>
        <a:bodyPr/>
        <a:lstStyle/>
        <a:p>
          <a:endParaRPr lang="en-US"/>
        </a:p>
      </dgm:t>
    </dgm:pt>
    <dgm:pt modelId="{6B4A14E6-D97C-444E-B1AA-C1CA741F69B2}" type="pres">
      <dgm:prSet presAssocID="{D375D417-6A41-4EB7-A3DD-46711D6E741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3E35DB-DE19-402A-86AF-F91AF69E062C}" type="pres">
      <dgm:prSet presAssocID="{D375D417-6A41-4EB7-A3DD-46711D6E7410}" presName="matrix" presStyleCnt="0"/>
      <dgm:spPr/>
    </dgm:pt>
    <dgm:pt modelId="{6DB8E0A0-60CF-4120-BE9B-3B09BF448941}" type="pres">
      <dgm:prSet presAssocID="{D375D417-6A41-4EB7-A3DD-46711D6E7410}" presName="tile1" presStyleLbl="node1" presStyleIdx="0" presStyleCnt="4"/>
      <dgm:spPr/>
      <dgm:t>
        <a:bodyPr/>
        <a:lstStyle/>
        <a:p>
          <a:endParaRPr lang="en-US"/>
        </a:p>
      </dgm:t>
    </dgm:pt>
    <dgm:pt modelId="{D03C9B77-D3AC-4F41-BB87-70C4190286AC}" type="pres">
      <dgm:prSet presAssocID="{D375D417-6A41-4EB7-A3DD-46711D6E741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2FBB06-9E68-43C8-9E45-F5434304FA2F}" type="pres">
      <dgm:prSet presAssocID="{D375D417-6A41-4EB7-A3DD-46711D6E7410}" presName="tile2" presStyleLbl="node1" presStyleIdx="1" presStyleCnt="4"/>
      <dgm:spPr/>
      <dgm:t>
        <a:bodyPr/>
        <a:lstStyle/>
        <a:p>
          <a:endParaRPr lang="en-US"/>
        </a:p>
      </dgm:t>
    </dgm:pt>
    <dgm:pt modelId="{C6073FC8-D21A-4AD3-A610-75B3A58DF0F3}" type="pres">
      <dgm:prSet presAssocID="{D375D417-6A41-4EB7-A3DD-46711D6E741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C47F50-2CA1-4CC0-AFF7-B392C6AD1CA6}" type="pres">
      <dgm:prSet presAssocID="{D375D417-6A41-4EB7-A3DD-46711D6E7410}" presName="tile3" presStyleLbl="node1" presStyleIdx="2" presStyleCnt="4"/>
      <dgm:spPr/>
      <dgm:t>
        <a:bodyPr/>
        <a:lstStyle/>
        <a:p>
          <a:endParaRPr lang="en-US"/>
        </a:p>
      </dgm:t>
    </dgm:pt>
    <dgm:pt modelId="{6CF02B90-9017-430A-84C7-CA481D92137B}" type="pres">
      <dgm:prSet presAssocID="{D375D417-6A41-4EB7-A3DD-46711D6E741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02564B-EA37-4870-B0BF-F9F020155732}" type="pres">
      <dgm:prSet presAssocID="{D375D417-6A41-4EB7-A3DD-46711D6E7410}" presName="tile4" presStyleLbl="node1" presStyleIdx="3" presStyleCnt="4"/>
      <dgm:spPr/>
      <dgm:t>
        <a:bodyPr/>
        <a:lstStyle/>
        <a:p>
          <a:endParaRPr lang="en-US"/>
        </a:p>
      </dgm:t>
    </dgm:pt>
    <dgm:pt modelId="{D0282FB7-7BC1-422E-B5C3-FEE36F7C55FF}" type="pres">
      <dgm:prSet presAssocID="{D375D417-6A41-4EB7-A3DD-46711D6E741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14FA9D-8D69-4744-9BAF-7ABC27F01BDD}" type="pres">
      <dgm:prSet presAssocID="{D375D417-6A41-4EB7-A3DD-46711D6E7410}" presName="centerTile" presStyleLbl="fgShp" presStyleIdx="0" presStyleCnt="1" custScaleX="123901" custScaleY="10323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B691E3E6-D617-4B66-9A48-E169008AD17C}" srcId="{12EACACF-357D-430F-ABBB-4F95F8F6BAB2}" destId="{01CAD3EE-3F28-4B22-930C-9333B333AEB2}" srcOrd="1" destOrd="0" parTransId="{1398A7F9-5672-4485-8827-7E76E414FAF3}" sibTransId="{F38C450E-374B-4D1B-BE4D-FDCA23EE09FA}"/>
    <dgm:cxn modelId="{01D424D3-0CEB-412A-ABBD-1FB2DFFE1F98}" type="presOf" srcId="{01CAD3EE-3F28-4B22-930C-9333B333AEB2}" destId="{872FBB06-9E68-43C8-9E45-F5434304FA2F}" srcOrd="0" destOrd="0" presId="urn:microsoft.com/office/officeart/2005/8/layout/matrix1"/>
    <dgm:cxn modelId="{2DA23DD0-E856-43AE-9AB4-D6F601F749F1}" type="presOf" srcId="{DC498ED5-F9A6-464D-80D0-1939A4E8AB08}" destId="{6DB8E0A0-60CF-4120-BE9B-3B09BF448941}" srcOrd="0" destOrd="0" presId="urn:microsoft.com/office/officeart/2005/8/layout/matrix1"/>
    <dgm:cxn modelId="{F3FDE84A-8E7F-4370-A35D-B79CD56E288A}" srcId="{12EACACF-357D-430F-ABBB-4F95F8F6BAB2}" destId="{8A94469E-B679-4DCF-AC72-F41E0D458D7A}" srcOrd="2" destOrd="0" parTransId="{749864BA-95FF-4714-B86F-73FEF0504082}" sibTransId="{6B70858E-80E3-403A-8198-89D98375897D}"/>
    <dgm:cxn modelId="{ACB9B5D8-8926-4293-93A4-1319C498023A}" type="presOf" srcId="{8A94469E-B679-4DCF-AC72-F41E0D458D7A}" destId="{6CF02B90-9017-430A-84C7-CA481D92137B}" srcOrd="1" destOrd="0" presId="urn:microsoft.com/office/officeart/2005/8/layout/matrix1"/>
    <dgm:cxn modelId="{818D23A5-F9E4-4452-8D3B-BFB3AA8807D2}" srcId="{D375D417-6A41-4EB7-A3DD-46711D6E7410}" destId="{12EACACF-357D-430F-ABBB-4F95F8F6BAB2}" srcOrd="0" destOrd="0" parTransId="{DC05392C-331C-410F-9CAC-8E79309D11AF}" sibTransId="{79FD239E-7876-4BE9-B909-DC686C17AD4A}"/>
    <dgm:cxn modelId="{4350FF31-8F9F-46B2-8E14-2ECF5823355F}" type="presOf" srcId="{DC498ED5-F9A6-464D-80D0-1939A4E8AB08}" destId="{D03C9B77-D3AC-4F41-BB87-70C4190286AC}" srcOrd="1" destOrd="0" presId="urn:microsoft.com/office/officeart/2005/8/layout/matrix1"/>
    <dgm:cxn modelId="{8E4CADCB-FB3D-4107-8F4B-F85D03053B1A}" srcId="{12EACACF-357D-430F-ABBB-4F95F8F6BAB2}" destId="{88237239-A951-4953-B332-AD2762250CD2}" srcOrd="3" destOrd="0" parTransId="{3F42D0CA-13E7-4BD9-981D-9257CFB502F7}" sibTransId="{F4A9C394-A300-4CE7-BDF5-1A2C6326E783}"/>
    <dgm:cxn modelId="{431AE509-8D6A-40AC-9552-DFF261B0C64D}" type="presOf" srcId="{88237239-A951-4953-B332-AD2762250CD2}" destId="{D0282FB7-7BC1-422E-B5C3-FEE36F7C55FF}" srcOrd="1" destOrd="0" presId="urn:microsoft.com/office/officeart/2005/8/layout/matrix1"/>
    <dgm:cxn modelId="{A70DDD74-DFC6-4C2E-A1D9-E020A504E0E2}" type="presOf" srcId="{88237239-A951-4953-B332-AD2762250CD2}" destId="{E702564B-EA37-4870-B0BF-F9F020155732}" srcOrd="0" destOrd="0" presId="urn:microsoft.com/office/officeart/2005/8/layout/matrix1"/>
    <dgm:cxn modelId="{E760CC2B-54FC-42AB-BE4C-DB5DCA227A85}" type="presOf" srcId="{D375D417-6A41-4EB7-A3DD-46711D6E7410}" destId="{6B4A14E6-D97C-444E-B1AA-C1CA741F69B2}" srcOrd="0" destOrd="0" presId="urn:microsoft.com/office/officeart/2005/8/layout/matrix1"/>
    <dgm:cxn modelId="{712CF622-6B7F-4887-B45F-B4C971CA2659}" type="presOf" srcId="{12EACACF-357D-430F-ABBB-4F95F8F6BAB2}" destId="{3A14FA9D-8D69-4744-9BAF-7ABC27F01BDD}" srcOrd="0" destOrd="0" presId="urn:microsoft.com/office/officeart/2005/8/layout/matrix1"/>
    <dgm:cxn modelId="{EC3333C6-ABE4-49CD-8D74-3B94ABAE8609}" srcId="{12EACACF-357D-430F-ABBB-4F95F8F6BAB2}" destId="{DC498ED5-F9A6-464D-80D0-1939A4E8AB08}" srcOrd="0" destOrd="0" parTransId="{213B23DB-CD02-4E50-A46B-88C7362E18CE}" sibTransId="{EE76F3FB-3BEF-4389-A1E7-F3B2D323B333}"/>
    <dgm:cxn modelId="{F8C3915C-9D3B-4DAC-8A58-37E0B06E57DC}" type="presOf" srcId="{01CAD3EE-3F28-4B22-930C-9333B333AEB2}" destId="{C6073FC8-D21A-4AD3-A610-75B3A58DF0F3}" srcOrd="1" destOrd="0" presId="urn:microsoft.com/office/officeart/2005/8/layout/matrix1"/>
    <dgm:cxn modelId="{979D61EC-0459-4BB2-97FE-A6C2F781146C}" type="presOf" srcId="{8A94469E-B679-4DCF-AC72-F41E0D458D7A}" destId="{95C47F50-2CA1-4CC0-AFF7-B392C6AD1CA6}" srcOrd="0" destOrd="0" presId="urn:microsoft.com/office/officeart/2005/8/layout/matrix1"/>
    <dgm:cxn modelId="{D2453FC6-415B-481E-A627-64E00E8796A4}" type="presParOf" srcId="{6B4A14E6-D97C-444E-B1AA-C1CA741F69B2}" destId="{BE3E35DB-DE19-402A-86AF-F91AF69E062C}" srcOrd="0" destOrd="0" presId="urn:microsoft.com/office/officeart/2005/8/layout/matrix1"/>
    <dgm:cxn modelId="{6B991798-785E-463E-AF93-3B235D2BD88C}" type="presParOf" srcId="{BE3E35DB-DE19-402A-86AF-F91AF69E062C}" destId="{6DB8E0A0-60CF-4120-BE9B-3B09BF448941}" srcOrd="0" destOrd="0" presId="urn:microsoft.com/office/officeart/2005/8/layout/matrix1"/>
    <dgm:cxn modelId="{BA04D943-1A13-4051-B1F1-9EFC740B899B}" type="presParOf" srcId="{BE3E35DB-DE19-402A-86AF-F91AF69E062C}" destId="{D03C9B77-D3AC-4F41-BB87-70C4190286AC}" srcOrd="1" destOrd="0" presId="urn:microsoft.com/office/officeart/2005/8/layout/matrix1"/>
    <dgm:cxn modelId="{5825E558-1BFE-4D78-97FB-683AE8FAB4FB}" type="presParOf" srcId="{BE3E35DB-DE19-402A-86AF-F91AF69E062C}" destId="{872FBB06-9E68-43C8-9E45-F5434304FA2F}" srcOrd="2" destOrd="0" presId="urn:microsoft.com/office/officeart/2005/8/layout/matrix1"/>
    <dgm:cxn modelId="{B69805DE-B228-4B5E-8241-199CC49A3383}" type="presParOf" srcId="{BE3E35DB-DE19-402A-86AF-F91AF69E062C}" destId="{C6073FC8-D21A-4AD3-A610-75B3A58DF0F3}" srcOrd="3" destOrd="0" presId="urn:microsoft.com/office/officeart/2005/8/layout/matrix1"/>
    <dgm:cxn modelId="{8A297A11-5E01-4534-8FC1-184ADEC380D4}" type="presParOf" srcId="{BE3E35DB-DE19-402A-86AF-F91AF69E062C}" destId="{95C47F50-2CA1-4CC0-AFF7-B392C6AD1CA6}" srcOrd="4" destOrd="0" presId="urn:microsoft.com/office/officeart/2005/8/layout/matrix1"/>
    <dgm:cxn modelId="{8B4A7B84-4834-4AB4-B156-12DF2ECED9E2}" type="presParOf" srcId="{BE3E35DB-DE19-402A-86AF-F91AF69E062C}" destId="{6CF02B90-9017-430A-84C7-CA481D92137B}" srcOrd="5" destOrd="0" presId="urn:microsoft.com/office/officeart/2005/8/layout/matrix1"/>
    <dgm:cxn modelId="{84D4AF9B-A91E-492E-BD1C-69FBB6FB1FA0}" type="presParOf" srcId="{BE3E35DB-DE19-402A-86AF-F91AF69E062C}" destId="{E702564B-EA37-4870-B0BF-F9F020155732}" srcOrd="6" destOrd="0" presId="urn:microsoft.com/office/officeart/2005/8/layout/matrix1"/>
    <dgm:cxn modelId="{A39E932C-50BF-415E-9748-92ED0A3B581A}" type="presParOf" srcId="{BE3E35DB-DE19-402A-86AF-F91AF69E062C}" destId="{D0282FB7-7BC1-422E-B5C3-FEE36F7C55FF}" srcOrd="7" destOrd="0" presId="urn:microsoft.com/office/officeart/2005/8/layout/matrix1"/>
    <dgm:cxn modelId="{52FAB42E-8355-4FBC-8894-AF70A7EDDF12}" type="presParOf" srcId="{6B4A14E6-D97C-444E-B1AA-C1CA741F69B2}" destId="{3A14FA9D-8D69-4744-9BAF-7ABC27F01BD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F0CC3E-3D35-4662-88C4-2317DFA704F8}">
      <dsp:nvSpPr>
        <dsp:cNvPr id="0" name=""/>
        <dsp:cNvSpPr/>
      </dsp:nvSpPr>
      <dsp:spPr>
        <a:xfrm>
          <a:off x="1856593" y="0"/>
          <a:ext cx="2608149" cy="260854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tx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FC95B8-C789-479A-8A65-491A518C78FA}">
      <dsp:nvSpPr>
        <dsp:cNvPr id="0" name=""/>
        <dsp:cNvSpPr/>
      </dsp:nvSpPr>
      <dsp:spPr>
        <a:xfrm>
          <a:off x="2433080" y="941764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Resource</a:t>
          </a:r>
          <a:endParaRPr lang="en-US" sz="27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33080" y="941764"/>
        <a:ext cx="1449298" cy="724475"/>
      </dsp:txXfrm>
    </dsp:sp>
    <dsp:sp modelId="{A29F4F56-FA5F-442B-9AA3-480677A003E6}">
      <dsp:nvSpPr>
        <dsp:cNvPr id="0" name=""/>
        <dsp:cNvSpPr/>
      </dsp:nvSpPr>
      <dsp:spPr>
        <a:xfrm>
          <a:off x="1132189" y="1498803"/>
          <a:ext cx="2608149" cy="260854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tx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C9A4C8-F306-4A37-ABBF-60B153335E6D}">
      <dsp:nvSpPr>
        <dsp:cNvPr id="0" name=""/>
        <dsp:cNvSpPr/>
      </dsp:nvSpPr>
      <dsp:spPr>
        <a:xfrm>
          <a:off x="1711614" y="2449237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Inform</a:t>
          </a:r>
          <a:endParaRPr lang="en-US" sz="27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11614" y="2449237"/>
        <a:ext cx="1449298" cy="724475"/>
      </dsp:txXfrm>
    </dsp:sp>
    <dsp:sp modelId="{986B06FF-24F8-4C97-B2DA-12F544DA5245}">
      <dsp:nvSpPr>
        <dsp:cNvPr id="0" name=""/>
        <dsp:cNvSpPr/>
      </dsp:nvSpPr>
      <dsp:spPr>
        <a:xfrm>
          <a:off x="2042225" y="3176964"/>
          <a:ext cx="2240804" cy="224170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tx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033BC8-62E5-4B16-B17B-4C18CDF7C78B}">
      <dsp:nvSpPr>
        <dsp:cNvPr id="0" name=""/>
        <dsp:cNvSpPr/>
      </dsp:nvSpPr>
      <dsp:spPr>
        <a:xfrm>
          <a:off x="2436508" y="3958878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Advocate</a:t>
          </a:r>
          <a:endParaRPr lang="en-US" sz="27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36508" y="3958878"/>
        <a:ext cx="1449298" cy="7244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8E3C8C-D3CB-4608-8C1F-75CBEF49F929}">
      <dsp:nvSpPr>
        <dsp:cNvPr id="0" name=""/>
        <dsp:cNvSpPr/>
      </dsp:nvSpPr>
      <dsp:spPr>
        <a:xfrm>
          <a:off x="820385" y="0"/>
          <a:ext cx="9297704" cy="4941237"/>
        </a:xfrm>
        <a:prstGeom prst="rightArrow">
          <a:avLst/>
        </a:prstGeom>
        <a:solidFill>
          <a:schemeClr val="tx1">
            <a:lumMod val="85000"/>
          </a:schemeClr>
        </a:solidFill>
        <a:ln>
          <a:solidFill>
            <a:srgbClr val="003366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163CAA-18DB-4436-98A1-6CB62AF1CB7B}">
      <dsp:nvSpPr>
        <dsp:cNvPr id="0" name=""/>
        <dsp:cNvSpPr/>
      </dsp:nvSpPr>
      <dsp:spPr>
        <a:xfrm>
          <a:off x="0" y="1482371"/>
          <a:ext cx="3281542" cy="1976494"/>
        </a:xfrm>
        <a:prstGeom prst="roundRect">
          <a:avLst/>
        </a:prstGeom>
        <a:solidFill>
          <a:srgbClr val="3379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Vision &amp; Mission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PPAC ppt slides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Monthly meetings </a:t>
          </a:r>
          <a:endParaRPr lang="en-US" sz="2400" b="1" kern="1200" dirty="0"/>
        </a:p>
      </dsp:txBody>
      <dsp:txXfrm>
        <a:off x="96484" y="1578855"/>
        <a:ext cx="3088574" cy="1783526"/>
      </dsp:txXfrm>
    </dsp:sp>
    <dsp:sp modelId="{DBF32C7F-747A-4C69-9A1C-975AA01F84CF}">
      <dsp:nvSpPr>
        <dsp:cNvPr id="0" name=""/>
        <dsp:cNvSpPr/>
      </dsp:nvSpPr>
      <dsp:spPr>
        <a:xfrm>
          <a:off x="3828466" y="1482371"/>
          <a:ext cx="3281542" cy="1976494"/>
        </a:xfrm>
        <a:prstGeom prst="roundRect">
          <a:avLst/>
        </a:prstGeom>
        <a:solidFill>
          <a:srgbClr val="3379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MOAA Webinar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Action Items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Contact/Interview         Separations Team</a:t>
          </a:r>
          <a:endParaRPr lang="en-US" sz="2400" b="1" kern="1200" dirty="0"/>
        </a:p>
      </dsp:txBody>
      <dsp:txXfrm>
        <a:off x="3924950" y="1578855"/>
        <a:ext cx="3088574" cy="1783526"/>
      </dsp:txXfrm>
    </dsp:sp>
    <dsp:sp modelId="{55F374A8-F7BD-407F-B1F7-A131164934FA}">
      <dsp:nvSpPr>
        <dsp:cNvPr id="0" name=""/>
        <dsp:cNvSpPr/>
      </dsp:nvSpPr>
      <dsp:spPr>
        <a:xfrm>
          <a:off x="7656933" y="1482371"/>
          <a:ext cx="3281542" cy="1976494"/>
        </a:xfrm>
        <a:prstGeom prst="roundRect">
          <a:avLst/>
        </a:prstGeom>
        <a:solidFill>
          <a:srgbClr val="3379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CDC Pre-Retirement Seminar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DoD-PHS Retirement Seminar </a:t>
          </a:r>
          <a:endParaRPr lang="en-US" sz="2400" b="1" kern="1200" dirty="0"/>
        </a:p>
      </dsp:txBody>
      <dsp:txXfrm>
        <a:off x="7753417" y="1578855"/>
        <a:ext cx="3088574" cy="17835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E17A4-2291-4C32-808A-395E5A9A94F4}">
      <dsp:nvSpPr>
        <dsp:cNvPr id="0" name=""/>
        <dsp:cNvSpPr/>
      </dsp:nvSpPr>
      <dsp:spPr>
        <a:xfrm>
          <a:off x="189411" y="1880462"/>
          <a:ext cx="3421190" cy="1180800"/>
        </a:xfrm>
        <a:prstGeom prst="rect">
          <a:avLst/>
        </a:prstGeom>
        <a:solidFill>
          <a:schemeClr val="tx1">
            <a:lumMod val="6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166624" rIns="291592" bIns="166624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 year</a:t>
          </a:r>
          <a:endParaRPr lang="en-US" sz="4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9411" y="1880462"/>
        <a:ext cx="3421190" cy="1180800"/>
      </dsp:txXfrm>
    </dsp:sp>
    <dsp:sp modelId="{9B760A92-EDE4-4DAA-9A94-4EB3D540FC27}">
      <dsp:nvSpPr>
        <dsp:cNvPr id="0" name=""/>
        <dsp:cNvSpPr/>
      </dsp:nvSpPr>
      <dsp:spPr>
        <a:xfrm>
          <a:off x="8020" y="3061262"/>
          <a:ext cx="3783973" cy="1800720"/>
        </a:xfrm>
        <a:prstGeom prst="rect">
          <a:avLst/>
        </a:prstGeom>
        <a:solidFill>
          <a:schemeClr val="tx1">
            <a:lumMod val="95000"/>
            <a:alpha val="90000"/>
          </a:schemeClr>
        </a:solidFill>
        <a:ln w="12700" cap="flat" cmpd="sng" algn="ctr">
          <a:solidFill>
            <a:srgbClr val="000066">
              <a:alpha val="89804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8694" tIns="218694" rIns="291592" bIns="328041" numCol="1" spcCol="1270" anchor="t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100" b="1" kern="1200" dirty="0" smtClean="0">
              <a:solidFill>
                <a:srgbClr val="003366"/>
              </a:solidFill>
            </a:rPr>
            <a:t>Voluntary</a:t>
          </a:r>
          <a:endParaRPr lang="en-US" sz="4100" b="1" kern="1200" dirty="0">
            <a:solidFill>
              <a:srgbClr val="003366"/>
            </a:solidFill>
          </a:endParaRPr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100" b="1" kern="1200" dirty="0" smtClean="0">
              <a:solidFill>
                <a:srgbClr val="003366"/>
              </a:solidFill>
            </a:rPr>
            <a:t>Involuntary</a:t>
          </a:r>
          <a:endParaRPr lang="en-US" sz="4100" b="1" kern="1200" dirty="0">
            <a:solidFill>
              <a:srgbClr val="003366"/>
            </a:solidFill>
          </a:endParaRPr>
        </a:p>
      </dsp:txBody>
      <dsp:txXfrm>
        <a:off x="8020" y="3061262"/>
        <a:ext cx="3783973" cy="1800720"/>
      </dsp:txXfrm>
    </dsp:sp>
    <dsp:sp modelId="{426FE706-E4D7-4D67-946A-6926490A081D}">
      <dsp:nvSpPr>
        <dsp:cNvPr id="0" name=""/>
        <dsp:cNvSpPr/>
      </dsp:nvSpPr>
      <dsp:spPr>
        <a:xfrm>
          <a:off x="4270960" y="1880462"/>
          <a:ext cx="3421190" cy="1180800"/>
        </a:xfrm>
        <a:prstGeom prst="rect">
          <a:avLst/>
        </a:prstGeom>
        <a:solidFill>
          <a:schemeClr val="tx1">
            <a:lumMod val="6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166624" rIns="291592" bIns="166624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30 year</a:t>
          </a:r>
          <a:endParaRPr lang="en-US" sz="4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70960" y="1880462"/>
        <a:ext cx="3421190" cy="1180800"/>
      </dsp:txXfrm>
    </dsp:sp>
    <dsp:sp modelId="{671984C3-DC95-4B28-A2D2-207FCE5A2300}">
      <dsp:nvSpPr>
        <dsp:cNvPr id="0" name=""/>
        <dsp:cNvSpPr/>
      </dsp:nvSpPr>
      <dsp:spPr>
        <a:xfrm>
          <a:off x="4270960" y="3061262"/>
          <a:ext cx="3421190" cy="1800720"/>
        </a:xfrm>
        <a:prstGeom prst="rect">
          <a:avLst/>
        </a:prstGeom>
        <a:solidFill>
          <a:schemeClr val="tx1">
            <a:lumMod val="95000"/>
            <a:alpha val="90000"/>
          </a:schemeClr>
        </a:solidFill>
        <a:ln w="12700" cap="flat" cmpd="sng" algn="ctr">
          <a:solidFill>
            <a:srgbClr val="000066">
              <a:alpha val="89804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8694" tIns="218694" rIns="291592" bIns="328041" numCol="1" spcCol="1270" anchor="t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100" b="1" kern="1200" dirty="0" smtClean="0">
              <a:solidFill>
                <a:srgbClr val="003366"/>
              </a:solidFill>
            </a:rPr>
            <a:t>Mandatory</a:t>
          </a:r>
          <a:endParaRPr lang="en-US" sz="4100" b="1" kern="1200" dirty="0">
            <a:solidFill>
              <a:srgbClr val="003366"/>
            </a:solidFill>
          </a:endParaRPr>
        </a:p>
      </dsp:txBody>
      <dsp:txXfrm>
        <a:off x="4270960" y="3061262"/>
        <a:ext cx="3421190" cy="1800720"/>
      </dsp:txXfrm>
    </dsp:sp>
    <dsp:sp modelId="{1DE704E7-C260-4820-945E-2DA7DAF0E92A}">
      <dsp:nvSpPr>
        <dsp:cNvPr id="0" name=""/>
        <dsp:cNvSpPr/>
      </dsp:nvSpPr>
      <dsp:spPr>
        <a:xfrm>
          <a:off x="8171118" y="1880462"/>
          <a:ext cx="3421190" cy="1180800"/>
        </a:xfrm>
        <a:prstGeom prst="rect">
          <a:avLst/>
        </a:prstGeom>
        <a:solidFill>
          <a:schemeClr val="tx1">
            <a:lumMod val="6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166624" rIns="291592" bIns="166624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Other</a:t>
          </a:r>
          <a:endParaRPr lang="en-US" sz="4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171118" y="1880462"/>
        <a:ext cx="3421190" cy="1180800"/>
      </dsp:txXfrm>
    </dsp:sp>
    <dsp:sp modelId="{6EA222DF-92A3-4691-8C0F-7670F6D85579}">
      <dsp:nvSpPr>
        <dsp:cNvPr id="0" name=""/>
        <dsp:cNvSpPr/>
      </dsp:nvSpPr>
      <dsp:spPr>
        <a:xfrm>
          <a:off x="8171118" y="3061262"/>
          <a:ext cx="3421190" cy="1800720"/>
        </a:xfrm>
        <a:prstGeom prst="rect">
          <a:avLst/>
        </a:prstGeom>
        <a:solidFill>
          <a:schemeClr val="tx1">
            <a:lumMod val="95000"/>
            <a:alpha val="90000"/>
          </a:schemeClr>
        </a:solidFill>
        <a:ln w="12700" cap="flat" cmpd="sng" algn="ctr">
          <a:solidFill>
            <a:srgbClr val="000066">
              <a:alpha val="89804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8694" tIns="218694" rIns="291592" bIns="328041" numCol="1" spcCol="1270" anchor="t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100" b="1" kern="1200" dirty="0" smtClean="0">
              <a:solidFill>
                <a:srgbClr val="003366"/>
              </a:solidFill>
            </a:rPr>
            <a:t>&gt;30 years</a:t>
          </a:r>
          <a:endParaRPr lang="en-US" sz="4100" b="1" kern="1200" dirty="0">
            <a:solidFill>
              <a:srgbClr val="003366"/>
            </a:solidFill>
          </a:endParaRPr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100" b="1" kern="1200" dirty="0" smtClean="0">
              <a:solidFill>
                <a:srgbClr val="003366"/>
              </a:solidFill>
            </a:rPr>
            <a:t>Disability</a:t>
          </a:r>
          <a:endParaRPr lang="en-US" sz="4100" b="1" kern="1200" dirty="0">
            <a:solidFill>
              <a:srgbClr val="003366"/>
            </a:solidFill>
          </a:endParaRPr>
        </a:p>
      </dsp:txBody>
      <dsp:txXfrm>
        <a:off x="8171118" y="3061262"/>
        <a:ext cx="3421190" cy="18007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6B6834-549F-48B4-A371-3BE32495DB50}">
      <dsp:nvSpPr>
        <dsp:cNvPr id="0" name=""/>
        <dsp:cNvSpPr/>
      </dsp:nvSpPr>
      <dsp:spPr>
        <a:xfrm>
          <a:off x="-5864533" y="-897211"/>
          <a:ext cx="6986001" cy="6979371"/>
        </a:xfrm>
        <a:prstGeom prst="blockArc">
          <a:avLst>
            <a:gd name="adj1" fmla="val 18900000"/>
            <a:gd name="adj2" fmla="val 2700000"/>
            <a:gd name="adj3" fmla="val 309"/>
          </a:avLst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1DD059-7494-45D3-9CEC-AD5FA506CD76}">
      <dsp:nvSpPr>
        <dsp:cNvPr id="0" name=""/>
        <dsp:cNvSpPr/>
      </dsp:nvSpPr>
      <dsp:spPr>
        <a:xfrm>
          <a:off x="791223" y="530472"/>
          <a:ext cx="9939578" cy="1036989"/>
        </a:xfrm>
        <a:prstGeom prst="rect">
          <a:avLst/>
        </a:prstGeom>
        <a:solidFill>
          <a:schemeClr val="tx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3111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rgbClr val="003366"/>
              </a:solidFill>
            </a:rPr>
            <a:t>Final Pay (</a:t>
          </a:r>
          <a:r>
            <a:rPr lang="en-US" sz="2600" b="1" i="1" kern="1200" dirty="0" smtClean="0">
              <a:solidFill>
                <a:srgbClr val="003366"/>
              </a:solidFill>
            </a:rPr>
            <a:t>a.k.a. “Good Old Days”)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kern="1200" dirty="0" smtClean="0">
              <a:solidFill>
                <a:srgbClr val="003366"/>
              </a:solidFill>
            </a:rPr>
            <a:t>- entry before 9/7/80</a:t>
          </a:r>
        </a:p>
      </dsp:txBody>
      <dsp:txXfrm>
        <a:off x="791223" y="530472"/>
        <a:ext cx="9939578" cy="1036989"/>
      </dsp:txXfrm>
    </dsp:sp>
    <dsp:sp modelId="{5A8C3DCA-F0A1-4899-BF5F-7A80C345550F}">
      <dsp:nvSpPr>
        <dsp:cNvPr id="0" name=""/>
        <dsp:cNvSpPr/>
      </dsp:nvSpPr>
      <dsp:spPr>
        <a:xfrm>
          <a:off x="71552" y="388871"/>
          <a:ext cx="1296237" cy="12962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33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B7E2CD-0146-4392-862B-EEEDBB69F0B9}">
      <dsp:nvSpPr>
        <dsp:cNvPr id="0" name=""/>
        <dsp:cNvSpPr/>
      </dsp:nvSpPr>
      <dsp:spPr>
        <a:xfrm>
          <a:off x="1096616" y="2073979"/>
          <a:ext cx="9562632" cy="1036989"/>
        </a:xfrm>
        <a:prstGeom prst="rect">
          <a:avLst/>
        </a:prstGeom>
        <a:solidFill>
          <a:schemeClr val="tx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3111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rgbClr val="003366"/>
              </a:solidFill>
            </a:rPr>
            <a:t>High 36 (</a:t>
          </a:r>
          <a:r>
            <a:rPr lang="en-US" sz="2600" b="1" i="1" kern="1200" dirty="0" smtClean="0">
              <a:solidFill>
                <a:srgbClr val="003366"/>
              </a:solidFill>
            </a:rPr>
            <a:t>a.k.a. “High 3”)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kern="1200" dirty="0" smtClean="0">
              <a:solidFill>
                <a:srgbClr val="003366"/>
              </a:solidFill>
            </a:rPr>
            <a:t>- entry on or after 9/8/80</a:t>
          </a:r>
        </a:p>
      </dsp:txBody>
      <dsp:txXfrm>
        <a:off x="1096616" y="2073979"/>
        <a:ext cx="9562632" cy="1036989"/>
      </dsp:txXfrm>
    </dsp:sp>
    <dsp:sp modelId="{632B427C-57AF-455B-A268-DCAF8AED6909}">
      <dsp:nvSpPr>
        <dsp:cNvPr id="0" name=""/>
        <dsp:cNvSpPr/>
      </dsp:nvSpPr>
      <dsp:spPr>
        <a:xfrm>
          <a:off x="437104" y="1927232"/>
          <a:ext cx="1296237" cy="12962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33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523E86-A302-48A2-AA57-9EA3BA2276E7}">
      <dsp:nvSpPr>
        <dsp:cNvPr id="0" name=""/>
        <dsp:cNvSpPr/>
      </dsp:nvSpPr>
      <dsp:spPr>
        <a:xfrm>
          <a:off x="719670" y="3629464"/>
          <a:ext cx="9939578" cy="1036989"/>
        </a:xfrm>
        <a:prstGeom prst="rect">
          <a:avLst/>
        </a:prstGeom>
        <a:solidFill>
          <a:schemeClr val="tx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3111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rgbClr val="003366"/>
              </a:solidFill>
            </a:rPr>
            <a:t>Career Status Bonus (</a:t>
          </a:r>
          <a:r>
            <a:rPr lang="en-US" sz="2600" b="1" i="1" kern="1200" dirty="0" smtClean="0">
              <a:solidFill>
                <a:srgbClr val="003366"/>
              </a:solidFill>
            </a:rPr>
            <a:t>a.k.a. “Redux”)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kern="1200" dirty="0" smtClean="0">
              <a:solidFill>
                <a:srgbClr val="003366"/>
              </a:solidFill>
            </a:rPr>
            <a:t>- </a:t>
          </a:r>
          <a:r>
            <a:rPr lang="en-US" sz="2600" b="0" i="1" u="sng" kern="1200" dirty="0" smtClean="0">
              <a:solidFill>
                <a:srgbClr val="003366"/>
              </a:solidFill>
            </a:rPr>
            <a:t>additional</a:t>
          </a:r>
          <a:r>
            <a:rPr lang="en-US" sz="2600" b="0" i="1" kern="1200" dirty="0" smtClean="0">
              <a:solidFill>
                <a:srgbClr val="003366"/>
              </a:solidFill>
            </a:rPr>
            <a:t> </a:t>
          </a:r>
          <a:r>
            <a:rPr lang="en-US" sz="2600" b="0" kern="1200" dirty="0" smtClean="0">
              <a:solidFill>
                <a:srgbClr val="003366"/>
              </a:solidFill>
            </a:rPr>
            <a:t>option (“High 3 Choice”) if entry after 8/1/86 </a:t>
          </a:r>
        </a:p>
      </dsp:txBody>
      <dsp:txXfrm>
        <a:off x="719670" y="3629464"/>
        <a:ext cx="9939578" cy="1036989"/>
      </dsp:txXfrm>
    </dsp:sp>
    <dsp:sp modelId="{6F90F322-8FCE-42EB-90F9-5D8C5413FF23}">
      <dsp:nvSpPr>
        <dsp:cNvPr id="0" name=""/>
        <dsp:cNvSpPr/>
      </dsp:nvSpPr>
      <dsp:spPr>
        <a:xfrm>
          <a:off x="71552" y="3499840"/>
          <a:ext cx="1296237" cy="12962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33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572E1E-AC6C-4A45-92A0-167AFE9683FE}">
      <dsp:nvSpPr>
        <dsp:cNvPr id="0" name=""/>
        <dsp:cNvSpPr/>
      </dsp:nvSpPr>
      <dsp:spPr>
        <a:xfrm>
          <a:off x="211118" y="7097"/>
          <a:ext cx="3744053" cy="1612854"/>
        </a:xfrm>
        <a:prstGeom prst="rect">
          <a:avLst/>
        </a:prstGeom>
        <a:solidFill>
          <a:schemeClr val="tx1">
            <a:lumMod val="65000"/>
          </a:schemeClr>
        </a:solidFill>
        <a:ln w="25400" cap="flat" cmpd="sng" algn="ctr">
          <a:solidFill>
            <a:srgbClr val="0033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Final Pay</a:t>
          </a:r>
          <a:endParaRPr lang="en-US" sz="2400" b="1" kern="1200" dirty="0"/>
        </a:p>
      </dsp:txBody>
      <dsp:txXfrm>
        <a:off x="211118" y="7097"/>
        <a:ext cx="3744053" cy="1612854"/>
      </dsp:txXfrm>
    </dsp:sp>
    <dsp:sp modelId="{EB22F4A5-2717-408B-B241-2660CA23D515}">
      <dsp:nvSpPr>
        <dsp:cNvPr id="0" name=""/>
        <dsp:cNvSpPr/>
      </dsp:nvSpPr>
      <dsp:spPr>
        <a:xfrm>
          <a:off x="214556" y="1154661"/>
          <a:ext cx="3737176" cy="4193616"/>
        </a:xfrm>
        <a:prstGeom prst="rect">
          <a:avLst/>
        </a:prstGeom>
        <a:solidFill>
          <a:schemeClr val="tx1">
            <a:lumMod val="95000"/>
            <a:alpha val="90000"/>
          </a:schemeClr>
        </a:solidFill>
        <a:ln w="25400" cap="flat" cmpd="sng" algn="ctr">
          <a:solidFill>
            <a:srgbClr val="0033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003366"/>
              </a:solidFill>
            </a:rPr>
            <a:t>Retired Pay =                                                   </a:t>
          </a:r>
          <a:r>
            <a:rPr lang="en-US" sz="1800" b="0" kern="1200" dirty="0" smtClean="0">
              <a:solidFill>
                <a:srgbClr val="003366"/>
              </a:solidFill>
            </a:rPr>
            <a:t>(Yrs Service x </a:t>
          </a:r>
          <a:r>
            <a:rPr lang="en-US" sz="1800" b="1" kern="1200" dirty="0" smtClean="0">
              <a:solidFill>
                <a:srgbClr val="003366"/>
              </a:solidFill>
            </a:rPr>
            <a:t>2.5</a:t>
          </a:r>
          <a:r>
            <a:rPr lang="en-US" sz="1800" b="0" kern="1200" dirty="0" smtClean="0">
              <a:solidFill>
                <a:srgbClr val="003366"/>
              </a:solidFill>
            </a:rPr>
            <a:t>%) x final base pay</a:t>
          </a:r>
          <a:endParaRPr lang="en-US" sz="1800" b="0" kern="1200" dirty="0">
            <a:solidFill>
              <a:srgbClr val="003366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b="1" kern="1200" dirty="0">
            <a:solidFill>
              <a:srgbClr val="003366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003366"/>
              </a:solidFill>
            </a:rPr>
            <a:t>Percentage multipliers </a:t>
          </a:r>
          <a:r>
            <a:rPr lang="en-US" sz="1800" b="1" u="none" kern="1200" dirty="0" smtClean="0">
              <a:solidFill>
                <a:srgbClr val="003366"/>
              </a:solidFill>
            </a:rPr>
            <a:t>&gt;</a:t>
          </a:r>
          <a:r>
            <a:rPr lang="en-US" sz="1800" b="1" kern="1200" dirty="0" smtClean="0">
              <a:solidFill>
                <a:srgbClr val="003366"/>
              </a:solidFill>
            </a:rPr>
            <a:t> 100%</a:t>
          </a:r>
          <a:endParaRPr lang="en-US" sz="1800" b="1" kern="1200" dirty="0">
            <a:solidFill>
              <a:srgbClr val="003366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b="1" kern="1200" dirty="0">
            <a:solidFill>
              <a:srgbClr val="003366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003366"/>
              </a:solidFill>
            </a:rPr>
            <a:t>Full Cost Of Living Adjustments (COLA)                                                                                                                                                               </a:t>
          </a:r>
          <a:endParaRPr lang="en-US" sz="1800" b="1" kern="1200" dirty="0">
            <a:solidFill>
              <a:srgbClr val="003366"/>
            </a:solidFill>
          </a:endParaRPr>
        </a:p>
      </dsp:txBody>
      <dsp:txXfrm>
        <a:off x="214556" y="1154661"/>
        <a:ext cx="3737176" cy="4193616"/>
      </dsp:txXfrm>
    </dsp:sp>
    <dsp:sp modelId="{C08166F6-6286-4B2B-BA15-C01C533723CA}">
      <dsp:nvSpPr>
        <dsp:cNvPr id="0" name=""/>
        <dsp:cNvSpPr/>
      </dsp:nvSpPr>
      <dsp:spPr>
        <a:xfrm>
          <a:off x="4206248" y="15647"/>
          <a:ext cx="3578624" cy="1291962"/>
        </a:xfrm>
        <a:prstGeom prst="rect">
          <a:avLst/>
        </a:prstGeom>
        <a:solidFill>
          <a:schemeClr val="tx1">
            <a:lumMod val="6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High 3</a:t>
          </a:r>
          <a:endParaRPr lang="en-US" sz="2400" b="1" kern="1200" dirty="0"/>
        </a:p>
      </dsp:txBody>
      <dsp:txXfrm>
        <a:off x="4206248" y="15647"/>
        <a:ext cx="3578624" cy="1291962"/>
      </dsp:txXfrm>
    </dsp:sp>
    <dsp:sp modelId="{282091F8-D4D7-4987-8F75-CC90A5CBC82D}">
      <dsp:nvSpPr>
        <dsp:cNvPr id="0" name=""/>
        <dsp:cNvSpPr/>
      </dsp:nvSpPr>
      <dsp:spPr>
        <a:xfrm>
          <a:off x="4209083" y="1172428"/>
          <a:ext cx="3581557" cy="4175859"/>
        </a:xfrm>
        <a:prstGeom prst="rect">
          <a:avLst/>
        </a:prstGeom>
        <a:solidFill>
          <a:schemeClr val="tx1">
            <a:lumMod val="9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003366"/>
              </a:solidFill>
            </a:rPr>
            <a:t>Retired Pay =                                      </a:t>
          </a:r>
          <a:r>
            <a:rPr lang="en-US" sz="1800" b="0" kern="1200" dirty="0" smtClean="0">
              <a:solidFill>
                <a:srgbClr val="003366"/>
              </a:solidFill>
            </a:rPr>
            <a:t>(Yrs Service x </a:t>
          </a:r>
          <a:r>
            <a:rPr lang="en-US" sz="1800" b="1" kern="1200" dirty="0" smtClean="0">
              <a:solidFill>
                <a:srgbClr val="003366"/>
              </a:solidFill>
            </a:rPr>
            <a:t>2.5</a:t>
          </a:r>
          <a:r>
            <a:rPr lang="en-US" sz="1800" b="0" kern="1200" dirty="0" smtClean="0">
              <a:solidFill>
                <a:srgbClr val="003366"/>
              </a:solidFill>
            </a:rPr>
            <a:t>%) x                     Avg Highest 36 mths base pay</a:t>
          </a:r>
          <a:endParaRPr lang="en-US" sz="1800" b="0" kern="1200" dirty="0">
            <a:solidFill>
              <a:srgbClr val="003366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b="1" kern="1200" dirty="0">
            <a:solidFill>
              <a:srgbClr val="003366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003366"/>
              </a:solidFill>
            </a:rPr>
            <a:t>Percentage </a:t>
          </a:r>
          <a:r>
            <a:rPr lang="en-US" sz="1800" b="1" kern="1200" dirty="0" smtClean="0">
              <a:solidFill>
                <a:srgbClr val="003366"/>
              </a:solidFill>
            </a:rPr>
            <a:t>multipliers </a:t>
          </a:r>
          <a:r>
            <a:rPr lang="en-US" sz="2000" b="1" u="none" strike="noStrike" kern="1200" baseline="0" dirty="0" smtClean="0">
              <a:solidFill>
                <a:srgbClr val="003366"/>
              </a:solidFill>
            </a:rPr>
            <a:t>&gt;</a:t>
          </a:r>
          <a:r>
            <a:rPr lang="en-US" sz="1800" b="1" kern="1200" dirty="0" smtClean="0">
              <a:solidFill>
                <a:srgbClr val="003366"/>
              </a:solidFill>
            </a:rPr>
            <a:t> </a:t>
          </a:r>
          <a:r>
            <a:rPr lang="en-US" sz="1800" b="1" kern="1200" dirty="0" smtClean="0">
              <a:solidFill>
                <a:srgbClr val="003366"/>
              </a:solidFill>
            </a:rPr>
            <a:t>100</a:t>
          </a:r>
          <a:r>
            <a:rPr lang="en-US" sz="1800" b="1" kern="1200" dirty="0" smtClean="0">
              <a:solidFill>
                <a:srgbClr val="003366"/>
              </a:solidFill>
            </a:rPr>
            <a:t>%</a:t>
          </a:r>
          <a:endParaRPr lang="en-US" sz="1800" b="1" kern="1200" dirty="0">
            <a:solidFill>
              <a:srgbClr val="003366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b="1" kern="1200" dirty="0">
            <a:solidFill>
              <a:srgbClr val="003366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003366"/>
              </a:solidFill>
            </a:rPr>
            <a:t>Full COLAs</a:t>
          </a:r>
          <a:endParaRPr lang="en-US" sz="1800" b="1" kern="1200" dirty="0">
            <a:solidFill>
              <a:srgbClr val="003366"/>
            </a:solidFill>
          </a:endParaRPr>
        </a:p>
      </dsp:txBody>
      <dsp:txXfrm>
        <a:off x="4209083" y="1172428"/>
        <a:ext cx="3581557" cy="4175859"/>
      </dsp:txXfrm>
    </dsp:sp>
    <dsp:sp modelId="{49742905-B724-443E-A201-7ED1E88C13F3}">
      <dsp:nvSpPr>
        <dsp:cNvPr id="0" name=""/>
        <dsp:cNvSpPr/>
      </dsp:nvSpPr>
      <dsp:spPr>
        <a:xfrm>
          <a:off x="8033668" y="0"/>
          <a:ext cx="3950350" cy="1162122"/>
        </a:xfrm>
        <a:prstGeom prst="rect">
          <a:avLst/>
        </a:prstGeom>
        <a:solidFill>
          <a:schemeClr val="tx1">
            <a:lumMod val="65000"/>
          </a:schemeClr>
        </a:solidFill>
        <a:ln w="25400" cap="flat" cmpd="sng" algn="ctr">
          <a:solidFill>
            <a:srgbClr val="0033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Redux</a:t>
          </a:r>
          <a:endParaRPr lang="en-US" sz="2400" b="1" kern="1200" dirty="0"/>
        </a:p>
      </dsp:txBody>
      <dsp:txXfrm>
        <a:off x="8033668" y="0"/>
        <a:ext cx="3950350" cy="1162122"/>
      </dsp:txXfrm>
    </dsp:sp>
    <dsp:sp modelId="{B502C93C-C527-4E75-8CE2-7F066E2365F1}">
      <dsp:nvSpPr>
        <dsp:cNvPr id="0" name=""/>
        <dsp:cNvSpPr/>
      </dsp:nvSpPr>
      <dsp:spPr>
        <a:xfrm>
          <a:off x="8037090" y="1000323"/>
          <a:ext cx="3918998" cy="4334624"/>
        </a:xfrm>
        <a:prstGeom prst="rect">
          <a:avLst/>
        </a:prstGeom>
        <a:solidFill>
          <a:schemeClr val="tx1">
            <a:lumMod val="95000"/>
            <a:alpha val="90000"/>
          </a:schemeClr>
        </a:solidFill>
        <a:ln w="25400" cap="flat" cmpd="sng" algn="ctr">
          <a:solidFill>
            <a:srgbClr val="0033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003366"/>
              </a:solidFill>
            </a:rPr>
            <a:t>Retired Pay =                                        </a:t>
          </a:r>
          <a:r>
            <a:rPr lang="en-US" sz="1800" b="0" kern="1200" dirty="0" smtClean="0">
              <a:solidFill>
                <a:srgbClr val="003366"/>
              </a:solidFill>
            </a:rPr>
            <a:t>(Yrs Service x 2.5%) Minus                  1% for each yr &lt; 30 years x                Avg Highest 36 mths base pay</a:t>
          </a:r>
          <a:endParaRPr lang="en-US" sz="1800" b="0" kern="1200" dirty="0">
            <a:solidFill>
              <a:srgbClr val="003366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003366"/>
              </a:solidFill>
            </a:rPr>
            <a:t>Percentage multipliers                      2</a:t>
          </a:r>
          <a:r>
            <a:rPr lang="en-US" sz="1800" b="0" kern="1200" dirty="0" smtClean="0">
              <a:solidFill>
                <a:srgbClr val="003366"/>
              </a:solidFill>
            </a:rPr>
            <a:t>% per year thru </a:t>
          </a:r>
          <a:r>
            <a:rPr lang="en-US" sz="1800" b="1" kern="1200" dirty="0" smtClean="0">
              <a:solidFill>
                <a:srgbClr val="003366"/>
              </a:solidFill>
            </a:rPr>
            <a:t>20</a:t>
          </a:r>
          <a:r>
            <a:rPr lang="en-US" sz="1800" b="0" kern="1200" dirty="0" smtClean="0">
              <a:solidFill>
                <a:srgbClr val="003366"/>
              </a:solidFill>
            </a:rPr>
            <a:t> years;              </a:t>
          </a:r>
          <a:r>
            <a:rPr lang="en-US" sz="1800" b="1" kern="1200" dirty="0" smtClean="0">
              <a:solidFill>
                <a:srgbClr val="003366"/>
              </a:solidFill>
            </a:rPr>
            <a:t>3.5</a:t>
          </a:r>
          <a:r>
            <a:rPr lang="en-US" sz="1800" b="0" kern="1200" dirty="0" smtClean="0">
              <a:solidFill>
                <a:srgbClr val="003366"/>
              </a:solidFill>
            </a:rPr>
            <a:t>% from </a:t>
          </a:r>
          <a:r>
            <a:rPr lang="en-US" sz="1800" b="1" kern="1200" dirty="0" smtClean="0">
              <a:solidFill>
                <a:srgbClr val="003366"/>
              </a:solidFill>
            </a:rPr>
            <a:t>20-30 </a:t>
          </a:r>
          <a:r>
            <a:rPr lang="en-US" sz="1800" b="0" kern="1200" dirty="0" smtClean="0">
              <a:solidFill>
                <a:srgbClr val="003366"/>
              </a:solidFill>
            </a:rPr>
            <a:t>years;                    </a:t>
          </a:r>
          <a:r>
            <a:rPr lang="en-US" sz="1800" b="1" kern="1200" dirty="0" smtClean="0">
              <a:solidFill>
                <a:srgbClr val="003366"/>
              </a:solidFill>
            </a:rPr>
            <a:t>2.5</a:t>
          </a:r>
          <a:r>
            <a:rPr lang="en-US" sz="1800" b="0" kern="1200" dirty="0" smtClean="0">
              <a:solidFill>
                <a:srgbClr val="003366"/>
              </a:solidFill>
            </a:rPr>
            <a:t>% thereafter</a:t>
          </a:r>
          <a:endParaRPr lang="en-US" sz="1800" b="0" kern="1200" dirty="0">
            <a:solidFill>
              <a:srgbClr val="003366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003366"/>
              </a:solidFill>
            </a:rPr>
            <a:t>$30K Career Status Bonus @ 15yrs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003366"/>
              </a:solidFill>
            </a:rPr>
            <a:t>Percentage multipliers </a:t>
          </a:r>
          <a:r>
            <a:rPr lang="en-US" sz="1800" b="1" kern="1200" dirty="0" smtClean="0">
              <a:solidFill>
                <a:srgbClr val="003366"/>
              </a:solidFill>
            </a:rPr>
            <a:t>&gt; 100</a:t>
          </a:r>
          <a:r>
            <a:rPr lang="en-US" sz="1800" b="1" kern="1200" dirty="0" smtClean="0">
              <a:solidFill>
                <a:srgbClr val="003366"/>
              </a:solidFill>
            </a:rPr>
            <a:t>%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003366"/>
              </a:solidFill>
            </a:rPr>
            <a:t>COLA minus 1%;                               </a:t>
          </a:r>
          <a:r>
            <a:rPr lang="en-US" sz="1800" b="0" kern="1200" dirty="0" smtClean="0">
              <a:solidFill>
                <a:srgbClr val="003366"/>
              </a:solidFill>
            </a:rPr>
            <a:t>one-time catch-up COLA at 62</a:t>
          </a:r>
        </a:p>
      </dsp:txBody>
      <dsp:txXfrm>
        <a:off x="8037090" y="1000323"/>
        <a:ext cx="3918998" cy="43346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D6F42C-63D6-4D24-9DF1-A93E638AD70C}">
      <dsp:nvSpPr>
        <dsp:cNvPr id="0" name=""/>
        <dsp:cNvSpPr/>
      </dsp:nvSpPr>
      <dsp:spPr>
        <a:xfrm>
          <a:off x="0" y="267910"/>
          <a:ext cx="11756571" cy="1216800"/>
        </a:xfrm>
        <a:prstGeom prst="roundRect">
          <a:avLst/>
        </a:prstGeom>
        <a:solidFill>
          <a:schemeClr val="tx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003366"/>
              </a:solidFill>
              <a:ea typeface="SimSun"/>
            </a:rPr>
            <a:t>Created by National Defense Authorization Act (NDAA) for FY2016</a:t>
          </a:r>
          <a:endParaRPr lang="en-US" sz="2800" b="1" kern="1200" dirty="0">
            <a:solidFill>
              <a:srgbClr val="003366"/>
            </a:solidFill>
          </a:endParaRPr>
        </a:p>
      </dsp:txBody>
      <dsp:txXfrm>
        <a:off x="59399" y="327309"/>
        <a:ext cx="11637773" cy="1098002"/>
      </dsp:txXfrm>
    </dsp:sp>
    <dsp:sp modelId="{3DCE1291-E6E0-4177-9A53-D11F7AD8E027}">
      <dsp:nvSpPr>
        <dsp:cNvPr id="0" name=""/>
        <dsp:cNvSpPr/>
      </dsp:nvSpPr>
      <dsp:spPr>
        <a:xfrm>
          <a:off x="0" y="1521153"/>
          <a:ext cx="11756571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3271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2400" b="1" kern="1200" dirty="0" smtClean="0"/>
            <a:t>Congressionally mandated Military Comp &amp; Retirement Modernization Commission</a:t>
          </a:r>
          <a:endParaRPr lang="en-US" sz="2400" b="1" kern="1200" dirty="0"/>
        </a:p>
      </dsp:txBody>
      <dsp:txXfrm>
        <a:off x="0" y="1521153"/>
        <a:ext cx="11756571" cy="1076400"/>
      </dsp:txXfrm>
    </dsp:sp>
    <dsp:sp modelId="{976450D8-2ADE-4D82-8D0E-E13CB6B47E6E}">
      <dsp:nvSpPr>
        <dsp:cNvPr id="0" name=""/>
        <dsp:cNvSpPr/>
      </dsp:nvSpPr>
      <dsp:spPr>
        <a:xfrm>
          <a:off x="0" y="2561110"/>
          <a:ext cx="11756571" cy="1216800"/>
        </a:xfrm>
        <a:prstGeom prst="roundRect">
          <a:avLst/>
        </a:prstGeom>
        <a:solidFill>
          <a:schemeClr val="tx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003366"/>
              </a:solidFill>
              <a:ea typeface="SimSun"/>
            </a:rPr>
            <a:t>Combines </a:t>
          </a:r>
          <a:r>
            <a:rPr lang="en-US" sz="2800" b="1" i="1" kern="1200" dirty="0" smtClean="0">
              <a:solidFill>
                <a:srgbClr val="003366"/>
              </a:solidFill>
              <a:ea typeface="SimSun"/>
            </a:rPr>
            <a:t>blend</a:t>
          </a:r>
          <a:r>
            <a:rPr lang="en-US" sz="2800" b="1" kern="1200" dirty="0" smtClean="0">
              <a:solidFill>
                <a:srgbClr val="003366"/>
              </a:solidFill>
              <a:ea typeface="SimSun"/>
            </a:rPr>
            <a:t> of defined 20 yr benefit plus TSP contribution</a:t>
          </a:r>
          <a:endParaRPr lang="en-US" sz="2800" b="1" kern="1200" dirty="0">
            <a:solidFill>
              <a:srgbClr val="003366"/>
            </a:solidFill>
          </a:endParaRPr>
        </a:p>
      </dsp:txBody>
      <dsp:txXfrm>
        <a:off x="59399" y="2620509"/>
        <a:ext cx="11637773" cy="1098002"/>
      </dsp:txXfrm>
    </dsp:sp>
    <dsp:sp modelId="{DF13651C-3399-4FA2-9E47-B6370DEDF380}">
      <dsp:nvSpPr>
        <dsp:cNvPr id="0" name=""/>
        <dsp:cNvSpPr/>
      </dsp:nvSpPr>
      <dsp:spPr>
        <a:xfrm>
          <a:off x="0" y="3777910"/>
          <a:ext cx="11756571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3271" tIns="82550" rIns="462280" bIns="82550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5100" kern="1200" dirty="0"/>
        </a:p>
      </dsp:txBody>
      <dsp:txXfrm>
        <a:off x="0" y="3777910"/>
        <a:ext cx="11756571" cy="10764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5FBDCA-DDFF-4F2C-9127-CC518582B33E}">
      <dsp:nvSpPr>
        <dsp:cNvPr id="0" name=""/>
        <dsp:cNvSpPr/>
      </dsp:nvSpPr>
      <dsp:spPr>
        <a:xfrm>
          <a:off x="955509" y="275248"/>
          <a:ext cx="4618026" cy="144313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7482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Separations Counselors</a:t>
          </a:r>
        </a:p>
        <a:p>
          <a:pPr lvl="0" algn="l" defTabSz="11557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600" kern="1200" dirty="0" smtClean="0">
              <a:solidFill>
                <a:schemeClr val="tx1"/>
              </a:solidFill>
            </a:rPr>
            <a:t>- </a:t>
          </a:r>
          <a:r>
            <a:rPr lang="en-US" sz="2600" b="1" kern="1200" dirty="0" smtClean="0">
              <a:solidFill>
                <a:schemeClr val="tx1"/>
              </a:solidFill>
            </a:rPr>
            <a:t>CDR Mark McKinnon</a:t>
          </a:r>
        </a:p>
        <a:p>
          <a:pPr lvl="0" algn="l" defTabSz="11557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600" b="1" kern="1200" dirty="0" smtClean="0">
              <a:solidFill>
                <a:schemeClr val="tx1"/>
              </a:solidFill>
            </a:rPr>
            <a:t>- LCDR Monique Bailey</a:t>
          </a:r>
          <a:endParaRPr lang="en-US" sz="2600" b="1" kern="1200" dirty="0">
            <a:solidFill>
              <a:schemeClr val="tx1"/>
            </a:solidFill>
          </a:endParaRPr>
        </a:p>
      </dsp:txBody>
      <dsp:txXfrm>
        <a:off x="955509" y="275248"/>
        <a:ext cx="4618026" cy="1443133"/>
      </dsp:txXfrm>
    </dsp:sp>
    <dsp:sp modelId="{72B35007-040E-4368-BFF4-02B29A3E3D1F}">
      <dsp:nvSpPr>
        <dsp:cNvPr id="0" name=""/>
        <dsp:cNvSpPr/>
      </dsp:nvSpPr>
      <dsp:spPr>
        <a:xfrm>
          <a:off x="763091" y="66796"/>
          <a:ext cx="1010193" cy="1515289"/>
        </a:xfrm>
        <a:prstGeom prst="rect">
          <a:avLst/>
        </a:prstGeom>
        <a:solidFill>
          <a:schemeClr val="tx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DF9377-A722-4A9C-B77C-4DA014F035C4}">
      <dsp:nvSpPr>
        <dsp:cNvPr id="0" name=""/>
        <dsp:cNvSpPr/>
      </dsp:nvSpPr>
      <dsp:spPr>
        <a:xfrm>
          <a:off x="3309792" y="3941875"/>
          <a:ext cx="4618026" cy="144313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7482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Statements of Service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1"/>
              </a:solidFill>
            </a:rPr>
            <a:t>- </a:t>
          </a:r>
          <a:r>
            <a:rPr lang="en-US" sz="2600" b="1" kern="1200" dirty="0" smtClean="0">
              <a:solidFill>
                <a:schemeClr val="tx1"/>
              </a:solidFill>
            </a:rPr>
            <a:t>Separations Team</a:t>
          </a:r>
          <a:endParaRPr lang="en-US" sz="2600" b="1" kern="1200" dirty="0">
            <a:solidFill>
              <a:schemeClr val="tx1"/>
            </a:solidFill>
          </a:endParaRPr>
        </a:p>
      </dsp:txBody>
      <dsp:txXfrm>
        <a:off x="3309792" y="3941875"/>
        <a:ext cx="4618026" cy="1443133"/>
      </dsp:txXfrm>
    </dsp:sp>
    <dsp:sp modelId="{1FC9F29D-2817-4C16-AA95-1F00D20B0A9B}">
      <dsp:nvSpPr>
        <dsp:cNvPr id="0" name=""/>
        <dsp:cNvSpPr/>
      </dsp:nvSpPr>
      <dsp:spPr>
        <a:xfrm>
          <a:off x="5802665" y="66796"/>
          <a:ext cx="1010193" cy="1515289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8FE0E-B8E9-48E6-BCAE-583D5B0B85C8}">
      <dsp:nvSpPr>
        <dsp:cNvPr id="0" name=""/>
        <dsp:cNvSpPr/>
      </dsp:nvSpPr>
      <dsp:spPr>
        <a:xfrm>
          <a:off x="822733" y="2091993"/>
          <a:ext cx="4618026" cy="144313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7482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&gt;30 yr Retention Board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1"/>
              </a:solidFill>
            </a:rPr>
            <a:t>- </a:t>
          </a:r>
          <a:r>
            <a:rPr lang="en-US" sz="2600" b="1" kern="1200" dirty="0" smtClean="0">
              <a:solidFill>
                <a:schemeClr val="tx1"/>
              </a:solidFill>
            </a:rPr>
            <a:t>LCDR Monique Bailey</a:t>
          </a:r>
          <a:endParaRPr lang="en-US" sz="2600" b="1" kern="1200" dirty="0">
            <a:solidFill>
              <a:schemeClr val="tx1"/>
            </a:solidFill>
          </a:endParaRPr>
        </a:p>
      </dsp:txBody>
      <dsp:txXfrm>
        <a:off x="822733" y="2091993"/>
        <a:ext cx="4618026" cy="1443133"/>
      </dsp:txXfrm>
    </dsp:sp>
    <dsp:sp modelId="{D0A48C41-40F2-4659-B606-FCAFDB32066A}">
      <dsp:nvSpPr>
        <dsp:cNvPr id="0" name=""/>
        <dsp:cNvSpPr/>
      </dsp:nvSpPr>
      <dsp:spPr>
        <a:xfrm>
          <a:off x="630315" y="1883540"/>
          <a:ext cx="1010193" cy="1515289"/>
        </a:xfrm>
        <a:prstGeom prst="rect">
          <a:avLst/>
        </a:prstGeom>
        <a:solidFill>
          <a:schemeClr val="tx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B18E82-6374-4F9B-BFC1-A57243367887}">
      <dsp:nvSpPr>
        <dsp:cNvPr id="0" name=""/>
        <dsp:cNvSpPr/>
      </dsp:nvSpPr>
      <dsp:spPr>
        <a:xfrm>
          <a:off x="5766729" y="2091993"/>
          <a:ext cx="5075996" cy="144313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7482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Travel &amp; Transportation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1"/>
              </a:solidFill>
            </a:rPr>
            <a:t>- </a:t>
          </a:r>
          <a:r>
            <a:rPr lang="en-US" sz="2600" b="1" kern="1200" dirty="0" smtClean="0">
              <a:solidFill>
                <a:schemeClr val="tx1"/>
              </a:solidFill>
            </a:rPr>
            <a:t>LT Andrew Okolo</a:t>
          </a:r>
          <a:endParaRPr lang="en-US" sz="2600" b="1" kern="1200" dirty="0">
            <a:solidFill>
              <a:schemeClr val="tx1"/>
            </a:solidFill>
          </a:endParaRPr>
        </a:p>
      </dsp:txBody>
      <dsp:txXfrm>
        <a:off x="5766729" y="2091993"/>
        <a:ext cx="5075996" cy="1443133"/>
      </dsp:txXfrm>
    </dsp:sp>
    <dsp:sp modelId="{2E824ED2-4227-4EB0-B47F-1825006FB9D3}">
      <dsp:nvSpPr>
        <dsp:cNvPr id="0" name=""/>
        <dsp:cNvSpPr/>
      </dsp:nvSpPr>
      <dsp:spPr>
        <a:xfrm>
          <a:off x="5688313" y="1920725"/>
          <a:ext cx="1010193" cy="1515289"/>
        </a:xfrm>
        <a:prstGeom prst="rect">
          <a:avLst/>
        </a:prstGeom>
        <a:solidFill>
          <a:schemeClr val="tx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0DDCAC-AC00-436B-ABEC-2939B331B13A}">
      <dsp:nvSpPr>
        <dsp:cNvPr id="0" name=""/>
        <dsp:cNvSpPr/>
      </dsp:nvSpPr>
      <dsp:spPr>
        <a:xfrm>
          <a:off x="5902496" y="293630"/>
          <a:ext cx="4954634" cy="144313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7482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Retired Pay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chemeClr val="tx1"/>
              </a:solidFill>
            </a:rPr>
            <a:t>- USCG Pay &amp; Personnel Ctr</a:t>
          </a:r>
          <a:endParaRPr lang="en-US" sz="2600" b="1" kern="1200" dirty="0">
            <a:solidFill>
              <a:schemeClr val="tx1"/>
            </a:solidFill>
          </a:endParaRPr>
        </a:p>
      </dsp:txBody>
      <dsp:txXfrm>
        <a:off x="5902496" y="293630"/>
        <a:ext cx="4954634" cy="1443133"/>
      </dsp:txXfrm>
    </dsp:sp>
    <dsp:sp modelId="{0AF91C61-9C8A-4E19-99EA-D87052EE54EF}">
      <dsp:nvSpPr>
        <dsp:cNvPr id="0" name=""/>
        <dsp:cNvSpPr/>
      </dsp:nvSpPr>
      <dsp:spPr>
        <a:xfrm>
          <a:off x="2982949" y="3700285"/>
          <a:ext cx="1010193" cy="1515289"/>
        </a:xfrm>
        <a:prstGeom prst="rect">
          <a:avLst/>
        </a:prstGeom>
        <a:solidFill>
          <a:schemeClr val="tx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B8E0A0-60CF-4120-BE9B-3B09BF448941}">
      <dsp:nvSpPr>
        <dsp:cNvPr id="0" name=""/>
        <dsp:cNvSpPr/>
      </dsp:nvSpPr>
      <dsp:spPr>
        <a:xfrm rot="16200000">
          <a:off x="677333" y="-677333"/>
          <a:ext cx="2709333" cy="4064000"/>
        </a:xfrm>
        <a:prstGeom prst="round1Rect">
          <a:avLst/>
        </a:prstGeom>
        <a:solidFill>
          <a:schemeClr val="tx1">
            <a:lumMod val="8500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b="1" kern="1200" dirty="0" smtClean="0">
              <a:solidFill>
                <a:srgbClr val="002060"/>
              </a:solidFill>
            </a:rPr>
            <a:t>Social Security</a:t>
          </a:r>
          <a:endParaRPr lang="en-US" sz="4700" b="1" kern="1200" dirty="0">
            <a:solidFill>
              <a:srgbClr val="002060"/>
            </a:solidFill>
          </a:endParaRPr>
        </a:p>
      </dsp:txBody>
      <dsp:txXfrm rot="5400000">
        <a:off x="-1" y="1"/>
        <a:ext cx="4064000" cy="2032000"/>
      </dsp:txXfrm>
    </dsp:sp>
    <dsp:sp modelId="{872FBB06-9E68-43C8-9E45-F5434304FA2F}">
      <dsp:nvSpPr>
        <dsp:cNvPr id="0" name=""/>
        <dsp:cNvSpPr/>
      </dsp:nvSpPr>
      <dsp:spPr>
        <a:xfrm>
          <a:off x="4064000" y="0"/>
          <a:ext cx="4064000" cy="2709333"/>
        </a:xfrm>
        <a:prstGeom prst="round1Rect">
          <a:avLst/>
        </a:prstGeom>
        <a:solidFill>
          <a:schemeClr val="tx1">
            <a:lumMod val="8500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b="1" kern="1200" dirty="0" smtClean="0">
              <a:solidFill>
                <a:srgbClr val="002060"/>
              </a:solidFill>
            </a:rPr>
            <a:t>TSP/401K</a:t>
          </a:r>
          <a:endParaRPr lang="en-US" sz="4700" b="1" kern="1200" dirty="0">
            <a:solidFill>
              <a:srgbClr val="002060"/>
            </a:solidFill>
          </a:endParaRPr>
        </a:p>
      </dsp:txBody>
      <dsp:txXfrm>
        <a:off x="4064000" y="0"/>
        <a:ext cx="4064000" cy="2032000"/>
      </dsp:txXfrm>
    </dsp:sp>
    <dsp:sp modelId="{95C47F50-2CA1-4CC0-AFF7-B392C6AD1CA6}">
      <dsp:nvSpPr>
        <dsp:cNvPr id="0" name=""/>
        <dsp:cNvSpPr/>
      </dsp:nvSpPr>
      <dsp:spPr>
        <a:xfrm rot="10800000">
          <a:off x="0" y="2709333"/>
          <a:ext cx="4064000" cy="2709333"/>
        </a:xfrm>
        <a:prstGeom prst="round1Rect">
          <a:avLst/>
        </a:prstGeom>
        <a:solidFill>
          <a:schemeClr val="tx1">
            <a:lumMod val="8500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b="1" kern="1200" dirty="0" smtClean="0">
              <a:solidFill>
                <a:srgbClr val="002060"/>
              </a:solidFill>
            </a:rPr>
            <a:t>Pension</a:t>
          </a:r>
          <a:endParaRPr lang="en-US" sz="4700" b="1" kern="1200" dirty="0">
            <a:solidFill>
              <a:srgbClr val="002060"/>
            </a:solidFill>
          </a:endParaRPr>
        </a:p>
      </dsp:txBody>
      <dsp:txXfrm rot="10800000">
        <a:off x="0" y="3386666"/>
        <a:ext cx="4064000" cy="2032000"/>
      </dsp:txXfrm>
    </dsp:sp>
    <dsp:sp modelId="{E702564B-EA37-4870-B0BF-F9F020155732}">
      <dsp:nvSpPr>
        <dsp:cNvPr id="0" name=""/>
        <dsp:cNvSpPr/>
      </dsp:nvSpPr>
      <dsp:spPr>
        <a:xfrm rot="5400000">
          <a:off x="4741333" y="2032000"/>
          <a:ext cx="2709333" cy="4064000"/>
        </a:xfrm>
        <a:prstGeom prst="round1Rect">
          <a:avLst/>
        </a:prstGeom>
        <a:solidFill>
          <a:schemeClr val="tx1">
            <a:lumMod val="8500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b="1" kern="1200" dirty="0" smtClean="0">
              <a:solidFill>
                <a:srgbClr val="002060"/>
              </a:solidFill>
            </a:rPr>
            <a:t>Investments</a:t>
          </a:r>
          <a:endParaRPr lang="en-US" sz="4700" b="1" kern="1200" dirty="0">
            <a:solidFill>
              <a:srgbClr val="002060"/>
            </a:solidFill>
          </a:endParaRPr>
        </a:p>
      </dsp:txBody>
      <dsp:txXfrm rot="-5400000">
        <a:off x="4063999" y="3386666"/>
        <a:ext cx="4064000" cy="2032000"/>
      </dsp:txXfrm>
    </dsp:sp>
    <dsp:sp modelId="{3A14FA9D-8D69-4744-9BAF-7ABC27F01BDD}">
      <dsp:nvSpPr>
        <dsp:cNvPr id="0" name=""/>
        <dsp:cNvSpPr/>
      </dsp:nvSpPr>
      <dsp:spPr>
        <a:xfrm>
          <a:off x="2553399" y="2010074"/>
          <a:ext cx="3021201" cy="1398517"/>
        </a:xfrm>
        <a:prstGeom prst="roundRect">
          <a:avLst/>
        </a:prstGeom>
        <a:solidFill>
          <a:schemeClr val="tx1">
            <a:lumMod val="6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Income</a:t>
          </a:r>
          <a:endParaRPr lang="en-US" sz="47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21669" y="2078344"/>
        <a:ext cx="2884661" cy="12619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FB0FF-1A11-47A6-9410-222A1443A36D}" type="datetimeFigureOut">
              <a:rPr lang="en-US" smtClean="0"/>
              <a:pPr/>
              <a:t>4/26/2016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E4733-4B28-4817-90BB-6052D30C17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22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b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Submitted Vision, Mission, Action Items, &amp; Membership Plans</a:t>
            </a:r>
          </a:p>
          <a:p>
            <a:pPr rtl="0" eaLnBrk="1" fontAlgn="b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Provided powerpoint of above for PPAC website</a:t>
            </a:r>
          </a:p>
          <a:p>
            <a:pPr rtl="0" eaLnBrk="1" fontAlgn="b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Monthlty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mtgs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b" latinLnBrk="0" hangingPunct="1"/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MOAA Webinar 12/16/15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b" latinLnBrk="0" hangingPunct="1"/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Kara: CDC Retirement Seminar 4/13-14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b" latinLnBrk="0" hangingPunct="1"/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Glen: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DoD Liaison office will be hosting a retirement seminar on Monday - Tuesday, May 9-10, 2016  for all PHS officers detailed to DoD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E4733-4B28-4817-90BB-6052D30C175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079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Full</a:t>
            </a:r>
            <a:r>
              <a:rPr lang="en-US" baseline="0" dirty="0" smtClean="0"/>
              <a:t> reference:  Stay High-3 or Go Modern:  An exploration of the “Modernized Retirement System” and its financial implications, LCDR Kevin Crecy, CPA and LT Stephen Hart, CPA, In the Service and Beyond Bulletin, February 2016, pp56-61.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3A245-23A3-4659-96D8-EB1CAABED5C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838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Offered annually at USPHS Symposium</a:t>
            </a:r>
          </a:p>
          <a:p>
            <a:r>
              <a:rPr lang="en-US" dirty="0" smtClean="0"/>
              <a:t>On</a:t>
            </a:r>
            <a:r>
              <a:rPr lang="en-US" baseline="0" dirty="0" smtClean="0"/>
              <a:t> demand by COAs if financial coverage (ex. CDC recently)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E4733-4B28-4817-90BB-6052D30C175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3866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this slide even</a:t>
            </a:r>
            <a:r>
              <a:rPr lang="en-US" baseline="0" dirty="0" smtClean="0"/>
              <a:t> necessary?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E4733-4B28-4817-90BB-6052D30C175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491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E4733-4B28-4817-90BB-6052D30C175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61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E4733-4B28-4817-90BB-6052D30C175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457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E4733-4B28-4817-90BB-6052D30C175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863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1% after 60 days (sub</a:t>
            </a:r>
            <a:r>
              <a:rPr lang="en-US" baseline="0" dirty="0" smtClean="0"/>
              <a:t> for slide 23)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E4733-4B28-4817-90BB-6052D30C175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771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E4733-4B28-4817-90BB-6052D30C175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536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® = Roth TSP and </a:t>
            </a:r>
          </a:p>
          <a:p>
            <a:r>
              <a:rPr lang="en-US" dirty="0" smtClean="0"/>
              <a:t>(T) =</a:t>
            </a:r>
            <a:r>
              <a:rPr lang="en-US" baseline="0" dirty="0" smtClean="0"/>
              <a:t> Traditional TSP</a:t>
            </a:r>
          </a:p>
          <a:p>
            <a:endParaRPr lang="en-US" baseline="0" dirty="0" smtClean="0"/>
          </a:p>
          <a:p>
            <a:r>
              <a:rPr lang="en-US" baseline="0" dirty="0" smtClean="0"/>
              <a:t>Having both Roth and Traditional in portfolio is good:  Allows for tax diversification.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Exciting social engineering features:  Financial literacy course.  Annual opt out requirement.  </a:t>
            </a:r>
          </a:p>
          <a:p>
            <a:r>
              <a:rPr lang="en-US" baseline="0" dirty="0" smtClean="0"/>
              <a:t>Courses required throughout career:  PCS, shortly after promotions, following “life events” like marriage and birth of child, before and after deployments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3A245-23A3-4659-96D8-EB1CAABED5C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003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E4733-4B28-4817-90BB-6052D30C175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867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 PHS physician “constructive credit” survive?</a:t>
            </a:r>
          </a:p>
          <a:p>
            <a:pPr lvl="1"/>
            <a:r>
              <a:rPr lang="en-US" dirty="0" smtClean="0"/>
              <a:t>Identified and being worked on</a:t>
            </a:r>
          </a:p>
          <a:p>
            <a:r>
              <a:rPr lang="en-US" dirty="0" smtClean="0"/>
              <a:t>What are the specifics re: the math involved in calculating penalties for lump sum options?</a:t>
            </a:r>
          </a:p>
          <a:p>
            <a:pPr lvl="1"/>
            <a:r>
              <a:rPr lang="en-US" dirty="0" smtClean="0"/>
              <a:t>In general, not advantageous to the member to opt for lump payment.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E4733-4B28-4817-90BB-6052D30C175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409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pPr/>
              <a:t>4/26/2016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pPr/>
              <a:t>4/26/2016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pPr/>
              <a:t>4/26/2016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pPr/>
              <a:t>4/26/2016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pPr/>
              <a:t>4/26/2016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pPr/>
              <a:t>4/26/2016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pPr/>
              <a:t>4/26/2016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pPr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pPr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pPr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pPr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pPr/>
              <a:t>4/26/2016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pPr/>
              <a:t>4/26/2016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pPr/>
              <a:t>4/26/2016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pPr/>
              <a:t>4/26/2016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pPr/>
              <a:t>4/26/2016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pPr/>
              <a:t>4/26/2016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pPr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aa.org/Content/Benefits-and-Discounts/Transition-and-Careers/Transition-Center-Webinars/Transition-Center-Webinars.aspx" TargetMode="External"/><Relationship Id="rId2" Type="http://schemas.openxmlformats.org/officeDocument/2006/relationships/hyperlink" Target="http://www.coausphs.org/news/blended-retirement-webina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hyperlink" Target="http://issuu.com/uscgaalumni/docs/bulletin_feb_16_issuu/1?e=3910201/33413366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s://dcp.psc.gov/osg/physician/documents/FINAL_Retirement-at-20-Pension_Sept2015.pdf" TargetMode="External"/><Relationship Id="rId7" Type="http://schemas.openxmlformats.org/officeDocument/2006/relationships/image" Target="../media/image12.png"/><Relationship Id="rId2" Type="http://schemas.openxmlformats.org/officeDocument/2006/relationships/hyperlink" Target="http://dcp.psc.gov/CCMIS/COTA/Retirement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hyperlink" Target="https://dcp.psc.gov/osg/physician/documents/FINAL_Retirement-at-20-healthcare-and-disability_Sept2015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elvoir.army.mil/dhr/ppb.asp" TargetMode="External"/><Relationship Id="rId3" Type="http://schemas.openxmlformats.org/officeDocument/2006/relationships/hyperlink" Target="http://www.cnic.navy.mil/regions/ndw/installations/nsa_bethesda/ffr/support_services/military_support/transition_assistance.html" TargetMode="External"/><Relationship Id="rId7" Type="http://schemas.openxmlformats.org/officeDocument/2006/relationships/hyperlink" Target="http://www.detrick.army.mil/retiree/" TargetMode="External"/><Relationship Id="rId2" Type="http://schemas.openxmlformats.org/officeDocument/2006/relationships/hyperlink" Target="http://www.andrewsfss.com/mfsc/tap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tmeade.army.mil/pages/rso/rso.html" TargetMode="External"/><Relationship Id="rId5" Type="http://schemas.openxmlformats.org/officeDocument/2006/relationships/hyperlink" Target="http://www.cnic.navy.mil/regions/ndw/installations/jbab/ffr/support_services/military_support/transition_assistance.html" TargetMode="External"/><Relationship Id="rId4" Type="http://schemas.openxmlformats.org/officeDocument/2006/relationships/hyperlink" Target="http://www.jbmhh.army.mil/web/jbmhh/Services/RetireeServices.html" TargetMode="External"/><Relationship Id="rId9" Type="http://schemas.openxmlformats.org/officeDocument/2006/relationships/hyperlink" Target="http://www.apg.army.mil/apghome/sites/humanresources/retirement/index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tirees.af.mil/afterburner/" TargetMode="External"/><Relationship Id="rId7" Type="http://schemas.openxmlformats.org/officeDocument/2006/relationships/hyperlink" Target="http://www.dfas.mil/retiredmilitary.html" TargetMode="External"/><Relationship Id="rId2" Type="http://schemas.openxmlformats.org/officeDocument/2006/relationships/hyperlink" Target="http://www.armyg1.army.mil/rso/echoes.as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anpower.usmc.mil/portal/page/portal/M_RA_HOME/MM/SR/RET_ACT/Semper_Fidelis" TargetMode="External"/><Relationship Id="rId5" Type="http://schemas.openxmlformats.org/officeDocument/2006/relationships/hyperlink" Target="http://www.uscg.mil/ppc/ras/" TargetMode="External"/><Relationship Id="rId4" Type="http://schemas.openxmlformats.org/officeDocument/2006/relationships/hyperlink" Target="http://www.public.navy.mil/bupers-npc/reference/Publications/ShiftColors/Pages/default.aspx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militaryhandbooks.com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915" y="1162594"/>
            <a:ext cx="10852068" cy="2082950"/>
          </a:xfrm>
        </p:spPr>
        <p:txBody>
          <a:bodyPr anchor="ctr"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5400" b="1" i="1" spc="0" dirty="0" smtClean="0">
                <a:latin typeface="Calibri" panose="020F0502020204030204" pitchFamily="34" charset="0"/>
              </a:rPr>
              <a:t>An Introduction to USPHS Retirement</a:t>
            </a:r>
            <a:br>
              <a:rPr lang="en-US" sz="5400" b="1" i="1" spc="0" dirty="0" smtClean="0">
                <a:latin typeface="Calibri" panose="020F0502020204030204" pitchFamily="34" charset="0"/>
              </a:rPr>
            </a:br>
            <a:r>
              <a:rPr lang="en-US" sz="4400" b="1" i="1" spc="0" dirty="0" smtClean="0">
                <a:latin typeface="Calibri" panose="020F0502020204030204" pitchFamily="34" charset="0"/>
              </a:rPr>
              <a:t>PPAC  </a:t>
            </a:r>
            <a:r>
              <a:rPr lang="en-US" sz="4400" b="1" i="1" spc="0" dirty="0">
                <a:latin typeface="Calibri" panose="020F0502020204030204" pitchFamily="34" charset="0"/>
              </a:rPr>
              <a:t>Retirement  Subcommittee</a:t>
            </a:r>
            <a:r>
              <a:rPr lang="en-US" sz="4400" b="1" i="1" spc="0" dirty="0" smtClean="0">
                <a:latin typeface="Calibri" panose="020F0502020204030204" pitchFamily="34" charset="0"/>
              </a:rPr>
              <a:t>:</a:t>
            </a:r>
            <a:endParaRPr lang="en-US" sz="4400" b="1" i="1" spc="0" dirty="0">
              <a:latin typeface="Calibri" panose="020F050202020403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8949" y="3462584"/>
            <a:ext cx="9144000" cy="301148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1" i="1" dirty="0" smtClean="0">
                <a:solidFill>
                  <a:schemeClr val="tx1"/>
                </a:solidFill>
              </a:rPr>
              <a:t>CDR Glen MacPherson, USCG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800" b="1" i="1" dirty="0" smtClean="0">
                <a:solidFill>
                  <a:schemeClr val="tx1"/>
                </a:solidFill>
              </a:rPr>
              <a:t>&amp;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1" i="1" dirty="0" smtClean="0">
                <a:solidFill>
                  <a:schemeClr val="tx1"/>
                </a:solidFill>
              </a:rPr>
              <a:t>CDR Kara Tardivel, CDC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b="1" i="1" dirty="0" smtClean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1" i="1" dirty="0" smtClean="0">
                <a:solidFill>
                  <a:schemeClr val="tx1"/>
                </a:solidFill>
              </a:rPr>
              <a:t>PPAC Meeting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1" i="1" dirty="0" smtClean="0">
                <a:solidFill>
                  <a:schemeClr val="tx1"/>
                </a:solidFill>
              </a:rPr>
              <a:t>4/27/16</a:t>
            </a:r>
          </a:p>
        </p:txBody>
      </p:sp>
    </p:spTree>
    <p:extLst>
      <p:ext uri="{BB962C8B-B14F-4D97-AF65-F5344CB8AC3E}">
        <p14:creationId xmlns:p14="http://schemas.microsoft.com/office/powerpoint/2010/main" val="398478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957" y="-53790"/>
            <a:ext cx="10515600" cy="1325563"/>
          </a:xfrm>
        </p:spPr>
        <p:txBody>
          <a:bodyPr/>
          <a:lstStyle/>
          <a:p>
            <a:pPr algn="ctr"/>
            <a:r>
              <a:rPr lang="en-US" b="1" i="1" dirty="0" smtClean="0"/>
              <a:t>“Does This Affect Me?!”</a:t>
            </a:r>
            <a:endParaRPr lang="en-US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093" y="1051531"/>
            <a:ext cx="7513757" cy="5639032"/>
          </a:xfrm>
          <a:prstGeom prst="rect">
            <a:avLst/>
          </a:prstGeom>
          <a:ln w="25400">
            <a:solidFill>
              <a:srgbClr val="000066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2296083" y="1051531"/>
            <a:ext cx="7513757" cy="5639032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Wave 6"/>
          <p:cNvSpPr/>
          <p:nvPr/>
        </p:nvSpPr>
        <p:spPr>
          <a:xfrm rot="979566">
            <a:off x="9410952" y="3230595"/>
            <a:ext cx="2696722" cy="1280902"/>
          </a:xfrm>
          <a:prstGeom prst="wave">
            <a:avLst/>
          </a:prstGeom>
          <a:solidFill>
            <a:srgbClr val="FFC000">
              <a:alpha val="92000"/>
            </a:srgb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USPHS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H:\Traditional Seal\Public Health Service_Depth_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155" y="3982245"/>
            <a:ext cx="2708317" cy="270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7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24" y="1320115"/>
            <a:ext cx="7175157" cy="5257800"/>
          </a:xfrm>
        </p:spPr>
        <p:txBody>
          <a:bodyPr>
            <a:noAutofit/>
          </a:bodyPr>
          <a:lstStyle/>
          <a:p>
            <a:r>
              <a:rPr lang="en-US" b="1" dirty="0" smtClean="0"/>
              <a:t>1% is an automatic employer contribution®</a:t>
            </a:r>
          </a:p>
          <a:p>
            <a:r>
              <a:rPr lang="en-US" b="1" dirty="0" smtClean="0"/>
              <a:t>3% is an automatic member contribution®</a:t>
            </a:r>
          </a:p>
          <a:p>
            <a:pPr lvl="1"/>
            <a:r>
              <a:rPr lang="en-US" sz="2800" b="1" dirty="0" smtClean="0"/>
              <a:t>Can opt out, but must do so annually 				AND</a:t>
            </a:r>
          </a:p>
          <a:p>
            <a:pPr lvl="1"/>
            <a:r>
              <a:rPr lang="en-US" sz="2800" b="1" dirty="0" smtClean="0"/>
              <a:t>Complete financial literacy course</a:t>
            </a:r>
          </a:p>
          <a:p>
            <a:r>
              <a:rPr lang="en-US" b="1" dirty="0" smtClean="0"/>
              <a:t>Financial Literacy course required within 60 days of reporting to first unit</a:t>
            </a:r>
          </a:p>
          <a:p>
            <a:r>
              <a:rPr lang="en-US" b="1" dirty="0" smtClean="0"/>
              <a:t>Beginning YOS 3 (i.e., 2 years and one day), up to 5% match</a:t>
            </a:r>
            <a:r>
              <a:rPr lang="en-US" b="1" baseline="30000" dirty="0" smtClean="0"/>
              <a:t> (T)</a:t>
            </a:r>
          </a:p>
          <a:p>
            <a:r>
              <a:rPr lang="en-US" b="1" dirty="0" smtClean="0"/>
              <a:t>Maximum Traditional and Roth contribution 2016 = $18K</a:t>
            </a:r>
            <a:endParaRPr lang="en-US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74124" y="13794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i="1" dirty="0" smtClean="0"/>
              <a:t>Blended Retirement – Part 1</a:t>
            </a:r>
            <a:endParaRPr lang="en-US" sz="4700" b="1" i="1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3926" y="2057408"/>
            <a:ext cx="4564827" cy="463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926462" y="6041918"/>
            <a:ext cx="3904735" cy="584775"/>
          </a:xfrm>
          <a:prstGeom prst="rect">
            <a:avLst/>
          </a:prstGeom>
          <a:noFill/>
          <a:ln w="22225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®</a:t>
            </a:r>
            <a:r>
              <a:rPr lang="en-US" dirty="0" smtClean="0"/>
              <a:t> </a:t>
            </a:r>
            <a:r>
              <a:rPr lang="en-US" dirty="0"/>
              <a:t>= Roth TSP and </a:t>
            </a:r>
            <a:r>
              <a:rPr lang="en-US" dirty="0" smtClean="0"/>
              <a:t>(</a:t>
            </a:r>
            <a:r>
              <a:rPr lang="en-US" dirty="0"/>
              <a:t>T) = Traditional </a:t>
            </a:r>
            <a:r>
              <a:rPr lang="en-US" dirty="0" smtClean="0"/>
              <a:t>TSP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40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241"/>
            <a:ext cx="10515600" cy="1325563"/>
          </a:xfrm>
        </p:spPr>
        <p:txBody>
          <a:bodyPr/>
          <a:lstStyle/>
          <a:p>
            <a:pPr algn="ctr"/>
            <a:r>
              <a:rPr lang="en-US" b="1" i="1" dirty="0"/>
              <a:t>Blended Retirement – Part </a:t>
            </a:r>
            <a:r>
              <a:rPr lang="en-US" b="1" i="1" dirty="0" smtClean="0"/>
              <a:t>2</a:t>
            </a:r>
            <a:endParaRPr lang="en-US" sz="9600" b="1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40481" y="1524110"/>
            <a:ext cx="8074854" cy="51054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Paid after the 12 year mark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Intended to give each service a force-shaping  tool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Subject to frequent change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Available </a:t>
            </a:r>
            <a:r>
              <a:rPr lang="en-US" sz="3200" b="1" dirty="0"/>
              <a:t>at discretion of each </a:t>
            </a:r>
            <a:r>
              <a:rPr lang="en-US" sz="3200" b="1" dirty="0" smtClean="0"/>
              <a:t>service </a:t>
            </a:r>
          </a:p>
          <a:p>
            <a:pPr marL="0" indent="0">
              <a:buNone/>
            </a:pPr>
            <a:r>
              <a:rPr lang="en-US" sz="3200" b="1" dirty="0"/>
              <a:t>	</a:t>
            </a:r>
            <a:r>
              <a:rPr lang="en-US" sz="3200" dirty="0" smtClean="0"/>
              <a:t>(PHS specifics unknown)</a:t>
            </a:r>
            <a:endParaRPr lang="en-US" sz="3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930" y="1287302"/>
            <a:ext cx="3291521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257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7284" y="1947336"/>
            <a:ext cx="7997484" cy="4525963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Defined benefit plan now 40% for 20 </a:t>
            </a:r>
            <a:r>
              <a:rPr lang="en-US" sz="4400" b="1" dirty="0"/>
              <a:t>y</a:t>
            </a:r>
            <a:r>
              <a:rPr lang="en-US" sz="4400" b="1" dirty="0" smtClean="0"/>
              <a:t>rs service</a:t>
            </a:r>
          </a:p>
          <a:p>
            <a:endParaRPr lang="en-US" sz="4400" b="1" dirty="0" smtClean="0"/>
          </a:p>
          <a:p>
            <a:r>
              <a:rPr lang="en-US" sz="4400" b="1" dirty="0" smtClean="0"/>
              <a:t>Serve 25 yrs for a 50% benefit</a:t>
            </a:r>
          </a:p>
          <a:p>
            <a:endParaRPr lang="en-US" sz="44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4768" y="1479669"/>
            <a:ext cx="3430237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1541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i="1" dirty="0" smtClean="0"/>
              <a:t>Blended Retirement – Part 3</a:t>
            </a:r>
            <a:endParaRPr lang="en-US" sz="9600" b="1" i="1" dirty="0"/>
          </a:p>
        </p:txBody>
      </p:sp>
    </p:spTree>
    <p:extLst>
      <p:ext uri="{BB962C8B-B14F-4D97-AF65-F5344CB8AC3E}">
        <p14:creationId xmlns:p14="http://schemas.microsoft.com/office/powerpoint/2010/main" val="249930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704" y="24524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 smtClean="0"/>
              <a:t>What We </a:t>
            </a:r>
            <a:r>
              <a:rPr lang="en-US" b="1" i="1" u="sng" dirty="0" smtClean="0"/>
              <a:t>Don’t</a:t>
            </a:r>
            <a:r>
              <a:rPr lang="en-US" b="1" i="1" dirty="0" smtClean="0"/>
              <a:t> Know</a:t>
            </a:r>
            <a:br>
              <a:rPr lang="en-US" b="1" i="1" dirty="0" smtClean="0"/>
            </a:br>
            <a:r>
              <a:rPr lang="en-US" b="1" i="1" dirty="0" smtClean="0"/>
              <a:t>About Retirement Modernization</a:t>
            </a:r>
            <a:endParaRPr lang="en-US" b="1" i="1" dirty="0"/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7620000" y="3429000"/>
            <a:ext cx="128746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 rot="21350652">
            <a:off x="1410050" y="1940185"/>
            <a:ext cx="7786816" cy="1816443"/>
          </a:xfrm>
          <a:prstGeom prst="wedgeRoundRectCallout">
            <a:avLst/>
          </a:prstGeom>
          <a:solidFill>
            <a:schemeClr val="tx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3366"/>
                </a:solidFill>
              </a:rPr>
              <a:t>Will PHS physician “constructive credit” survive?</a:t>
            </a:r>
          </a:p>
        </p:txBody>
      </p:sp>
      <p:sp>
        <p:nvSpPr>
          <p:cNvPr id="6" name="Oval Callout 5"/>
          <p:cNvSpPr/>
          <p:nvPr/>
        </p:nvSpPr>
        <p:spPr>
          <a:xfrm rot="559794">
            <a:off x="6895338" y="3798598"/>
            <a:ext cx="4714216" cy="1894703"/>
          </a:xfrm>
          <a:prstGeom prst="wedgeEllipseCallout">
            <a:avLst/>
          </a:prstGeom>
          <a:solidFill>
            <a:schemeClr val="tx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3366"/>
                </a:solidFill>
              </a:rPr>
              <a:t>Others???</a:t>
            </a:r>
            <a:endParaRPr lang="en-US" sz="2800" b="1" dirty="0">
              <a:solidFill>
                <a:srgbClr val="003366"/>
              </a:solidFill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421563" y="4281541"/>
            <a:ext cx="6351373" cy="2026510"/>
          </a:xfrm>
          <a:prstGeom prst="cloudCallout">
            <a:avLst/>
          </a:prstGeom>
          <a:solidFill>
            <a:schemeClr val="tx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3366"/>
                </a:solidFill>
              </a:rPr>
              <a:t>PHS decision for mid-career continuation pay? </a:t>
            </a:r>
            <a:endParaRPr lang="en-US" sz="2800" b="1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1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/>
              <a:t>Why Modernize?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/>
              <a:t>“Modernization” – get with the times</a:t>
            </a:r>
          </a:p>
          <a:p>
            <a:pPr lvl="1"/>
            <a:r>
              <a:rPr lang="en-US" sz="3600" b="1" dirty="0"/>
              <a:t>g</a:t>
            </a:r>
            <a:r>
              <a:rPr lang="en-US" sz="3600" b="1" dirty="0" smtClean="0"/>
              <a:t>reater </a:t>
            </a:r>
            <a:r>
              <a:rPr lang="en-US" sz="3600" b="1" dirty="0" smtClean="0"/>
              <a:t>individual autonomy</a:t>
            </a:r>
          </a:p>
          <a:p>
            <a:r>
              <a:rPr lang="en-US" sz="3600" b="1" dirty="0" smtClean="0"/>
              <a:t>High-3:  1 in 5 left with “a” retirement benefit</a:t>
            </a:r>
          </a:p>
          <a:p>
            <a:r>
              <a:rPr lang="en-US" sz="3600" b="1" dirty="0" smtClean="0"/>
              <a:t>Blended :  4 in 5 will leave with a benefit</a:t>
            </a:r>
          </a:p>
          <a:p>
            <a:pPr lvl="1"/>
            <a:r>
              <a:rPr lang="en-US" sz="3600" b="1" dirty="0"/>
              <a:t>m</a:t>
            </a:r>
            <a:r>
              <a:rPr lang="en-US" sz="3600" b="1" dirty="0" smtClean="0"/>
              <a:t>ore </a:t>
            </a:r>
            <a:r>
              <a:rPr lang="en-US" sz="3600" b="1" dirty="0" smtClean="0"/>
              <a:t>compelling case for Military than PHS</a:t>
            </a:r>
          </a:p>
          <a:p>
            <a:r>
              <a:rPr lang="en-US" sz="3600" b="1" dirty="0" smtClean="0"/>
              <a:t>Budget neutral</a:t>
            </a:r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60120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165" y="94162"/>
            <a:ext cx="10515600" cy="1325563"/>
          </a:xfrm>
        </p:spPr>
        <p:txBody>
          <a:bodyPr/>
          <a:lstStyle/>
          <a:p>
            <a:pPr algn="ctr"/>
            <a:r>
              <a:rPr lang="en-US" b="1" i="1" dirty="0" smtClean="0"/>
              <a:t>How to Decide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165" y="1419725"/>
            <a:ext cx="10882209" cy="5101389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If you joined after 1/1/06 but before 1/1/18 you can choose High-3 vs. Blended</a:t>
            </a:r>
          </a:p>
          <a:p>
            <a:r>
              <a:rPr lang="en-US" sz="3600" b="1" dirty="0" smtClean="0"/>
              <a:t>If intent &lt;20 years, easy choice</a:t>
            </a:r>
          </a:p>
          <a:p>
            <a:r>
              <a:rPr lang="en-US" sz="3600" b="1" dirty="0" smtClean="0"/>
              <a:t>If intent  &gt;20 years, complicated math with bottom line subject to assumptions and market performance</a:t>
            </a:r>
          </a:p>
          <a:p>
            <a:r>
              <a:rPr lang="en-US" sz="3600" b="1" dirty="0" smtClean="0"/>
              <a:t>In general, High-3 advantageous</a:t>
            </a:r>
          </a:p>
          <a:p>
            <a:pPr lvl="1"/>
            <a:r>
              <a:rPr lang="en-US" sz="3600" b="1" dirty="0" smtClean="0"/>
              <a:t>Source:  “Stay High-3 or Go Modern”</a:t>
            </a:r>
          </a:p>
          <a:p>
            <a:r>
              <a:rPr lang="en-US" sz="3600" b="1" dirty="0" smtClean="0"/>
              <a:t>Must consult professional for individual best </a:t>
            </a:r>
            <a:r>
              <a:rPr lang="en-US" sz="3600" b="1" dirty="0" smtClean="0"/>
              <a:t>answer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8612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151" y="256571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i="1" dirty="0" smtClean="0"/>
              <a:t>Retirement Resources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429436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632" y="1661422"/>
            <a:ext cx="11257006" cy="4800600"/>
          </a:xfrm>
        </p:spPr>
        <p:txBody>
          <a:bodyPr>
            <a:normAutofit/>
          </a:bodyPr>
          <a:lstStyle/>
          <a:p>
            <a:r>
              <a:rPr lang="en-US" b="1" dirty="0" smtClean="0"/>
              <a:t>COA Webinar:  </a:t>
            </a:r>
          </a:p>
          <a:p>
            <a:pPr>
              <a:buNone/>
            </a:pPr>
            <a:r>
              <a:rPr lang="en-US" sz="2400" b="1" dirty="0"/>
              <a:t>	</a:t>
            </a:r>
            <a:r>
              <a:rPr lang="en-US" sz="2400" dirty="0">
                <a:hlinkClick r:id="rId2"/>
              </a:rPr>
              <a:t>http://www.coausphs.org/news/blended-retirement-webinar</a:t>
            </a:r>
            <a:r>
              <a:rPr lang="en-US" sz="2400" dirty="0" smtClean="0">
                <a:hlinkClick r:id="rId2"/>
              </a:rPr>
              <a:t>/</a:t>
            </a:r>
            <a:r>
              <a:rPr lang="en-US" sz="2400" dirty="0" smtClean="0"/>
              <a:t> </a:t>
            </a:r>
          </a:p>
          <a:p>
            <a:pPr>
              <a:buNone/>
            </a:pPr>
            <a:endParaRPr lang="en-US" sz="2400" b="1" dirty="0" smtClean="0"/>
          </a:p>
          <a:p>
            <a:r>
              <a:rPr lang="en-US" b="1" dirty="0" smtClean="0"/>
              <a:t>MOAA Webinar: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www.moaa.org/Content/Benefits-and-Discounts/Transition-and-Careers/Transition-Center-Webinars/Transition-Center-Webinars.aspx</a:t>
            </a:r>
            <a:endParaRPr lang="en-US" sz="2400" dirty="0" smtClean="0"/>
          </a:p>
          <a:p>
            <a:pPr>
              <a:buNone/>
            </a:pPr>
            <a:endParaRPr lang="en-US" sz="2600" b="1" dirty="0" smtClean="0"/>
          </a:p>
          <a:p>
            <a:pPr>
              <a:buNone/>
            </a:pPr>
            <a:endParaRPr lang="en-US" sz="2600" b="1" dirty="0"/>
          </a:p>
          <a:p>
            <a:r>
              <a:rPr lang="en-US" b="1" dirty="0" smtClean="0"/>
              <a:t>Stay High-3 or Go Modern?</a:t>
            </a:r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sz="2400" dirty="0">
                <a:hlinkClick r:id="rId4"/>
              </a:rPr>
              <a:t>http://</a:t>
            </a:r>
            <a:r>
              <a:rPr lang="en-US" sz="2400" dirty="0" smtClean="0">
                <a:hlinkClick r:id="rId4"/>
              </a:rPr>
              <a:t>issuu.com/uscgaalumni/docs/bulletin_feb_16_issuu/1?e=3910201/33413366</a:t>
            </a:r>
            <a:endParaRPr lang="en-US" sz="2400" dirty="0" smtClean="0"/>
          </a:p>
          <a:p>
            <a:pPr>
              <a:buNone/>
            </a:pPr>
            <a:endParaRPr lang="en-US" sz="2600" b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64973" y="0"/>
            <a:ext cx="10515600" cy="1325563"/>
          </a:xfrm>
        </p:spPr>
        <p:txBody>
          <a:bodyPr/>
          <a:lstStyle/>
          <a:p>
            <a:pPr algn="ctr"/>
            <a:r>
              <a:rPr lang="en-US" b="1" i="1" dirty="0" smtClean="0"/>
              <a:t>Blended Retirement Resources</a:t>
            </a:r>
            <a:endParaRPr lang="en-US" b="1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7867" y="4432311"/>
            <a:ext cx="5052706" cy="14769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3335" y="1167619"/>
            <a:ext cx="3371417" cy="2268778"/>
          </a:xfrm>
          <a:prstGeom prst="rect">
            <a:avLst/>
          </a:prstGeom>
          <a:ln w="38100">
            <a:solidFill>
              <a:srgbClr val="003366"/>
            </a:solidFill>
          </a:ln>
        </p:spPr>
      </p:pic>
    </p:spTree>
    <p:extLst>
      <p:ext uri="{BB962C8B-B14F-4D97-AF65-F5344CB8AC3E}">
        <p14:creationId xmlns:p14="http://schemas.microsoft.com/office/powerpoint/2010/main" val="399542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001"/>
            <a:ext cx="10515600" cy="1325563"/>
          </a:xfrm>
        </p:spPr>
        <p:txBody>
          <a:bodyPr/>
          <a:lstStyle/>
          <a:p>
            <a:pPr algn="ctr"/>
            <a:r>
              <a:rPr lang="en-US" b="1" i="1" dirty="0" smtClean="0"/>
              <a:t>USPHS Retirement Resources</a:t>
            </a:r>
            <a:endParaRPr lang="en-US" b="1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5874" y="1282521"/>
            <a:ext cx="10233800" cy="5548377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Commissioned Corps Training Academy’s online training</a:t>
            </a:r>
          </a:p>
          <a:p>
            <a:pPr marL="457200" lvl="1" indent="0">
              <a:buNone/>
            </a:pPr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://dcp.psc.gov/CCMIS/COTA/Retirement.aspx</a:t>
            </a:r>
            <a:endParaRPr lang="en-US" sz="2000" b="1" dirty="0" smtClean="0"/>
          </a:p>
          <a:p>
            <a:endParaRPr lang="en-US" b="1" dirty="0"/>
          </a:p>
          <a:p>
            <a:r>
              <a:rPr lang="en-US" b="1" dirty="0" smtClean="0"/>
              <a:t>PPAC website (or Google search)</a:t>
            </a:r>
          </a:p>
          <a:p>
            <a:pPr marL="457200" lvl="1" indent="0">
              <a:buNone/>
            </a:pPr>
            <a:r>
              <a:rPr lang="en-US" sz="2000" dirty="0">
                <a:hlinkClick r:id="rId3"/>
              </a:rPr>
              <a:t>https://dcp.psc.gov/osg/physician/documents/FINAL_Retirement-at-20-Pension_Sept2015.pdf</a:t>
            </a:r>
            <a:endParaRPr lang="en-US" sz="2000" dirty="0"/>
          </a:p>
          <a:p>
            <a:pPr marL="457200" lvl="1" indent="0">
              <a:buNone/>
            </a:pPr>
            <a:endParaRPr lang="en-US" sz="2000" dirty="0">
              <a:hlinkClick r:id="rId4"/>
            </a:endParaRPr>
          </a:p>
          <a:p>
            <a:pPr marL="457200" lvl="1" indent="0">
              <a:buNone/>
            </a:pPr>
            <a:endParaRPr lang="en-US" sz="2000" dirty="0">
              <a:hlinkClick r:id="rId4"/>
            </a:endParaRPr>
          </a:p>
          <a:p>
            <a:pPr marL="457200" lvl="1" indent="0">
              <a:buNone/>
            </a:pPr>
            <a:endParaRPr lang="en-US" sz="2000" dirty="0" smtClean="0">
              <a:hlinkClick r:id="rId4"/>
            </a:endParaRPr>
          </a:p>
          <a:p>
            <a:pPr marL="457200" lvl="1" indent="0">
              <a:buNone/>
            </a:pPr>
            <a:endParaRPr lang="en-US" sz="2000" dirty="0" smtClean="0">
              <a:hlinkClick r:id="rId4"/>
            </a:endParaRPr>
          </a:p>
          <a:p>
            <a:pPr marL="457200" lvl="1" indent="0">
              <a:buNone/>
            </a:pPr>
            <a:endParaRPr lang="en-US" sz="2000" dirty="0">
              <a:hlinkClick r:id="rId4"/>
            </a:endParaRPr>
          </a:p>
          <a:p>
            <a:pPr marL="457200" lvl="1" indent="0">
              <a:buNone/>
            </a:pPr>
            <a:r>
              <a:rPr lang="en-US" sz="2000" dirty="0">
                <a:hlinkClick r:id="rId4"/>
              </a:rPr>
              <a:t>https://dcp.psc.gov/osg/physician/documents/FINAL_Retirement-at-20-healthcare-and-disability_Sept2015.pdf</a:t>
            </a:r>
            <a:endParaRPr lang="en-US" sz="2000" dirty="0"/>
          </a:p>
          <a:p>
            <a:endParaRPr lang="en-US" b="1" dirty="0" smtClean="0"/>
          </a:p>
          <a:p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USPHS Separations Team Pre-Retirement Seminars…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099" y="4621045"/>
            <a:ext cx="4640651" cy="1266827"/>
          </a:xfrm>
          <a:prstGeom prst="rect">
            <a:avLst/>
          </a:prstGeom>
          <a:ln w="25400">
            <a:solidFill>
              <a:srgbClr val="003366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5124" y="2976893"/>
            <a:ext cx="4640651" cy="1255441"/>
          </a:xfrm>
          <a:prstGeom prst="rect">
            <a:avLst/>
          </a:prstGeom>
          <a:ln w="25400">
            <a:solidFill>
              <a:srgbClr val="003366"/>
            </a:solidFill>
          </a:ln>
        </p:spPr>
      </p:pic>
      <p:pic>
        <p:nvPicPr>
          <p:cNvPr id="1026" name="Picture 2" descr="clea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6401"/>
            <a:ext cx="8572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image of shi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209088"/>
            <a:ext cx="2209800" cy="1371600"/>
          </a:xfrm>
          <a:prstGeom prst="rect">
            <a:avLst/>
          </a:prstGeom>
          <a:noFill/>
          <a:ln w="25400">
            <a:solidFill>
              <a:srgbClr val="0033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18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/>
              <a:t>Objectives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956254"/>
            <a:ext cx="102338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b="1" dirty="0" smtClean="0"/>
              <a:t>Introduce topic of USPHS retirement </a:t>
            </a:r>
          </a:p>
          <a:p>
            <a:pPr marL="514350" indent="-514350">
              <a:buFont typeface="+mj-lt"/>
              <a:buAutoNum type="arabicPeriod"/>
            </a:pPr>
            <a:endParaRPr lang="en-US" sz="40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4000" b="1" dirty="0" smtClean="0"/>
              <a:t>Inform subcommittee efforts</a:t>
            </a:r>
          </a:p>
          <a:p>
            <a:pPr marL="514350" indent="-514350">
              <a:buFont typeface="+mj-lt"/>
              <a:buAutoNum type="arabicPeriod"/>
            </a:pPr>
            <a:endParaRPr lang="en-US" sz="40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4000" b="1" dirty="0" smtClean="0"/>
              <a:t>Provide resources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90271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33121" y="1336431"/>
            <a:ext cx="5462879" cy="5364537"/>
          </a:xfrm>
        </p:spPr>
        <p:txBody>
          <a:bodyPr>
            <a:noAutofit/>
          </a:bodyPr>
          <a:lstStyle/>
          <a:p>
            <a:r>
              <a:rPr lang="en-US" b="1" dirty="0" smtClean="0"/>
              <a:t>Retirement</a:t>
            </a:r>
            <a:endParaRPr lang="en-US" b="1" dirty="0"/>
          </a:p>
          <a:p>
            <a:pPr lvl="1"/>
            <a:r>
              <a:rPr lang="en-US" dirty="0"/>
              <a:t>Process</a:t>
            </a:r>
          </a:p>
          <a:p>
            <a:pPr lvl="1"/>
            <a:r>
              <a:rPr lang="en-US" dirty="0"/>
              <a:t>Retirement Types</a:t>
            </a:r>
          </a:p>
          <a:p>
            <a:pPr lvl="1"/>
            <a:r>
              <a:rPr lang="en-US" dirty="0"/>
              <a:t>Annual Leave Balance Options</a:t>
            </a:r>
          </a:p>
          <a:p>
            <a:pPr lvl="1"/>
            <a:r>
              <a:rPr lang="en-US" dirty="0"/>
              <a:t>Post Retirement Employment Restrictions</a:t>
            </a:r>
          </a:p>
          <a:p>
            <a:r>
              <a:rPr lang="en-US" b="1" dirty="0"/>
              <a:t>Retirement Pay</a:t>
            </a:r>
          </a:p>
          <a:p>
            <a:pPr lvl="1"/>
            <a:r>
              <a:rPr lang="en-US" dirty="0"/>
              <a:t>Taxes and COLA</a:t>
            </a:r>
          </a:p>
          <a:p>
            <a:pPr lvl="1"/>
            <a:r>
              <a:rPr lang="en-US" dirty="0"/>
              <a:t>Social Security</a:t>
            </a:r>
          </a:p>
          <a:p>
            <a:pPr lvl="1"/>
            <a:r>
              <a:rPr lang="en-US" dirty="0"/>
              <a:t>Concurrent </a:t>
            </a:r>
            <a:r>
              <a:rPr lang="en-US" dirty="0" smtClean="0"/>
              <a:t>Compensation</a:t>
            </a:r>
          </a:p>
          <a:p>
            <a:r>
              <a:rPr lang="en-US" b="1" dirty="0"/>
              <a:t>Retirement Resources</a:t>
            </a:r>
          </a:p>
          <a:p>
            <a:pPr lvl="1"/>
            <a:r>
              <a:rPr lang="en-US" dirty="0"/>
              <a:t>FAQs</a:t>
            </a:r>
          </a:p>
          <a:p>
            <a:pPr lvl="1"/>
            <a:r>
              <a:rPr lang="en-US" dirty="0"/>
              <a:t>Retirement </a:t>
            </a:r>
            <a:r>
              <a:rPr lang="en-US" dirty="0" smtClean="0"/>
              <a:t>Checklist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336431"/>
            <a:ext cx="5892257" cy="5355771"/>
          </a:xfrm>
        </p:spPr>
        <p:txBody>
          <a:bodyPr>
            <a:noAutofit/>
          </a:bodyPr>
          <a:lstStyle/>
          <a:p>
            <a:r>
              <a:rPr lang="en-US" b="1" dirty="0"/>
              <a:t>Survivor Benefits Plan</a:t>
            </a:r>
          </a:p>
          <a:p>
            <a:r>
              <a:rPr lang="en-US" b="1" dirty="0"/>
              <a:t>Retirement Medical Insurance</a:t>
            </a:r>
          </a:p>
          <a:p>
            <a:pPr lvl="1"/>
            <a:r>
              <a:rPr lang="en-US" dirty="0"/>
              <a:t>TRICARE Medical</a:t>
            </a:r>
          </a:p>
          <a:p>
            <a:pPr lvl="1"/>
            <a:r>
              <a:rPr lang="en-US" dirty="0"/>
              <a:t>TRICARE Dental</a:t>
            </a:r>
          </a:p>
          <a:p>
            <a:r>
              <a:rPr lang="en-US" b="1" dirty="0"/>
              <a:t>Retirement Travel &amp;</a:t>
            </a:r>
            <a:r>
              <a:rPr lang="en-US" b="1" dirty="0" smtClean="0"/>
              <a:t> </a:t>
            </a:r>
            <a:r>
              <a:rPr lang="en-US" b="1" dirty="0"/>
              <a:t>Transportation</a:t>
            </a:r>
          </a:p>
          <a:p>
            <a:r>
              <a:rPr lang="en-US" b="1" dirty="0"/>
              <a:t>VA Benefits</a:t>
            </a:r>
          </a:p>
          <a:p>
            <a:pPr lvl="1"/>
            <a:r>
              <a:rPr lang="en-US" dirty="0"/>
              <a:t>Health Care Benefits</a:t>
            </a:r>
          </a:p>
          <a:p>
            <a:pPr lvl="1"/>
            <a:r>
              <a:rPr lang="en-US" dirty="0"/>
              <a:t>SGLI/VGLI</a:t>
            </a:r>
          </a:p>
          <a:p>
            <a:pPr lvl="1"/>
            <a:r>
              <a:rPr lang="en-US" dirty="0"/>
              <a:t>VA Educational Benefits</a:t>
            </a:r>
          </a:p>
          <a:p>
            <a:r>
              <a:rPr lang="en-US" b="1" dirty="0"/>
              <a:t>Death Benefits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340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i="1" dirty="0" smtClean="0"/>
              <a:t>USPHS Retirement Seminars</a:t>
            </a:r>
            <a:endParaRPr lang="en-US" sz="4800" b="1" i="1" dirty="0"/>
          </a:p>
        </p:txBody>
      </p:sp>
    </p:spTree>
    <p:extLst>
      <p:ext uri="{BB962C8B-B14F-4D97-AF65-F5344CB8AC3E}">
        <p14:creationId xmlns:p14="http://schemas.microsoft.com/office/powerpoint/2010/main" val="348122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7535" y="1142336"/>
            <a:ext cx="10233800" cy="5559914"/>
          </a:xfrm>
        </p:spPr>
        <p:txBody>
          <a:bodyPr>
            <a:normAutofit fontScale="70000" lnSpcReduction="20000"/>
          </a:bodyPr>
          <a:lstStyle/>
          <a:p>
            <a:r>
              <a:rPr lang="en-US" sz="3100" dirty="0" smtClean="0"/>
              <a:t>Andrews AFB Retirement Services Office</a:t>
            </a:r>
          </a:p>
          <a:p>
            <a:pPr lvl="1"/>
            <a:r>
              <a:rPr lang="en-US" dirty="0">
                <a:hlinkClick r:id="rId2"/>
              </a:rPr>
              <a:t>http://www.andrewsfss.com/mfsc/tap.html</a:t>
            </a:r>
            <a:endParaRPr lang="en-US" dirty="0"/>
          </a:p>
          <a:p>
            <a:r>
              <a:rPr lang="en-US" sz="3100" dirty="0" smtClean="0"/>
              <a:t>Naval Support Activity Bethesda Retirement </a:t>
            </a:r>
            <a:r>
              <a:rPr lang="en-US" sz="3100" dirty="0"/>
              <a:t>Services Office</a:t>
            </a:r>
          </a:p>
          <a:p>
            <a:pPr lvl="1"/>
            <a:r>
              <a:rPr lang="en-US" dirty="0">
                <a:hlinkClick r:id="rId3"/>
              </a:rPr>
              <a:t>http://www.cnic.navy.mil/regions/ndw/installations/nsa_bethesda/ffr/support_services/military_support/transition_assistance.html</a:t>
            </a:r>
            <a:endParaRPr lang="en-US" dirty="0"/>
          </a:p>
          <a:p>
            <a:r>
              <a:rPr lang="en-US" sz="3100" dirty="0" smtClean="0"/>
              <a:t>Joint Base Myer-Henderson Hall Retirement </a:t>
            </a:r>
            <a:r>
              <a:rPr lang="en-US" sz="3100" dirty="0"/>
              <a:t>Services Office</a:t>
            </a:r>
          </a:p>
          <a:p>
            <a:pPr lvl="1"/>
            <a:r>
              <a:rPr lang="en-US" sz="2600" dirty="0">
                <a:hlinkClick r:id="rId4"/>
              </a:rPr>
              <a:t>http://www.jbmhh.army.mil/web/jbmhh/Services/RetireeServices.html</a:t>
            </a:r>
            <a:endParaRPr lang="en-US" sz="2600" dirty="0"/>
          </a:p>
          <a:p>
            <a:r>
              <a:rPr lang="en-US" sz="3100" dirty="0" smtClean="0"/>
              <a:t>Joint Base Anacostia-Bolling</a:t>
            </a:r>
            <a:endParaRPr lang="en-US" sz="3100" dirty="0"/>
          </a:p>
          <a:p>
            <a:pPr lvl="1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www.cnic.navy.mil/regions/ndw/installations/jbab/ffr/support_services/military_support/transition_assistance.html</a:t>
            </a:r>
            <a:endParaRPr lang="en-US" dirty="0" smtClean="0"/>
          </a:p>
          <a:p>
            <a:r>
              <a:rPr lang="en-US" sz="3100" dirty="0"/>
              <a:t>FT Meade Retirement Services Office</a:t>
            </a:r>
          </a:p>
          <a:p>
            <a:pPr lvl="1"/>
            <a:r>
              <a:rPr lang="en-US" dirty="0">
                <a:hlinkClick r:id="rId6"/>
              </a:rPr>
              <a:t>http://www.ftmeade.army.mil/pages/rso/rso.html</a:t>
            </a:r>
            <a:endParaRPr lang="en-US" dirty="0"/>
          </a:p>
          <a:p>
            <a:r>
              <a:rPr lang="en-US" sz="3100" dirty="0"/>
              <a:t>FT Detrick Retirement Services Office</a:t>
            </a:r>
          </a:p>
          <a:p>
            <a:pPr lvl="1"/>
            <a:r>
              <a:rPr lang="en-US" dirty="0">
                <a:hlinkClick r:id="rId7"/>
              </a:rPr>
              <a:t>http://www.detrick.army.mil/retiree/</a:t>
            </a:r>
            <a:endParaRPr lang="en-US" dirty="0"/>
          </a:p>
          <a:p>
            <a:r>
              <a:rPr lang="en-US" sz="3100" dirty="0"/>
              <a:t>FT Belvoir Retirement Services Office</a:t>
            </a:r>
          </a:p>
          <a:p>
            <a:pPr lvl="1"/>
            <a:r>
              <a:rPr lang="en-US" dirty="0">
                <a:hlinkClick r:id="rId8"/>
              </a:rPr>
              <a:t>https://www.belvoir.army.mil/dhr/ppb.asp</a:t>
            </a:r>
            <a:endParaRPr lang="en-US" dirty="0"/>
          </a:p>
          <a:p>
            <a:r>
              <a:rPr lang="en-US" sz="3100" dirty="0"/>
              <a:t>Aberdeen Proving Grounds Retirement Services Office</a:t>
            </a:r>
          </a:p>
          <a:p>
            <a:pPr lvl="1"/>
            <a:r>
              <a:rPr lang="en-US" dirty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www.apg.army.mil/apghome/sites/humanresources/retirement/index.html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774" y="251416"/>
            <a:ext cx="11887200" cy="890920"/>
          </a:xfrm>
        </p:spPr>
        <p:txBody>
          <a:bodyPr>
            <a:noAutofit/>
          </a:bodyPr>
          <a:lstStyle/>
          <a:p>
            <a:pPr algn="ctr"/>
            <a:r>
              <a:rPr lang="en-US" sz="4800" b="1" i="1" dirty="0" smtClean="0"/>
              <a:t>D.C. Area </a:t>
            </a:r>
            <a:r>
              <a:rPr lang="en-US" sz="4800" b="1" i="1" dirty="0"/>
              <a:t>Military Retirement Services</a:t>
            </a:r>
          </a:p>
        </p:txBody>
      </p:sp>
    </p:spTree>
    <p:extLst>
      <p:ext uri="{BB962C8B-B14F-4D97-AF65-F5344CB8AC3E}">
        <p14:creationId xmlns:p14="http://schemas.microsoft.com/office/powerpoint/2010/main" val="241435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2804" y="1487156"/>
            <a:ext cx="11203912" cy="5004079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Army Echoes</a:t>
            </a:r>
          </a:p>
          <a:p>
            <a:pPr lvl="2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www.armyg1.army.mil/rso/echoes.asp</a:t>
            </a:r>
            <a:endParaRPr lang="en-US" dirty="0" smtClean="0"/>
          </a:p>
          <a:p>
            <a:pPr lvl="1"/>
            <a:r>
              <a:rPr lang="en-US" dirty="0" smtClean="0"/>
              <a:t>US Air Force’s Afterburner</a:t>
            </a:r>
          </a:p>
          <a:p>
            <a:pPr lvl="2"/>
            <a:r>
              <a:rPr lang="en-US" dirty="0">
                <a:hlinkClick r:id="rId3"/>
              </a:rPr>
              <a:t>http://www.retirees.af.mil/afterburner/</a:t>
            </a:r>
            <a:endParaRPr lang="en-US" dirty="0"/>
          </a:p>
          <a:p>
            <a:pPr lvl="1"/>
            <a:r>
              <a:rPr lang="en-US" dirty="0" smtClean="0"/>
              <a:t>US Navy’s Shift Colors</a:t>
            </a:r>
          </a:p>
          <a:p>
            <a:pPr lvl="2"/>
            <a:r>
              <a:rPr lang="en-US" dirty="0">
                <a:hlinkClick r:id="rId4"/>
              </a:rPr>
              <a:t>http://www.public.navy.mil/bupers-npc/reference/Publications/ShiftColors/Pages/default.aspx</a:t>
            </a:r>
            <a:endParaRPr lang="en-US" dirty="0"/>
          </a:p>
          <a:p>
            <a:pPr lvl="1"/>
            <a:r>
              <a:rPr lang="en-US" dirty="0" smtClean="0"/>
              <a:t>The USCG/NOAA/USPHS Retiree’s Newsletter</a:t>
            </a:r>
          </a:p>
          <a:p>
            <a:pPr lvl="2"/>
            <a:r>
              <a:rPr lang="en-US" dirty="0">
                <a:hlinkClick r:id="rId5"/>
              </a:rPr>
              <a:t>http://www.uscg.mil/ppc/ras/</a:t>
            </a:r>
            <a:endParaRPr lang="en-US" dirty="0"/>
          </a:p>
          <a:p>
            <a:pPr lvl="1"/>
            <a:r>
              <a:rPr lang="en-US" dirty="0" smtClean="0"/>
              <a:t>Marine Corps Semper Fidelis</a:t>
            </a:r>
          </a:p>
          <a:p>
            <a:pPr lvl="2"/>
            <a:r>
              <a:rPr lang="en-US" dirty="0">
                <a:hlinkClick r:id="rId6"/>
              </a:rPr>
              <a:t>https://www.manpower.usmc.mil/portal/page/portal/M_RA_HOME/MM/SR/RET_ACT/Semper_Fidelis</a:t>
            </a:r>
            <a:endParaRPr lang="en-US" dirty="0"/>
          </a:p>
          <a:p>
            <a:pPr lvl="1"/>
            <a:r>
              <a:rPr lang="en-US" dirty="0" smtClean="0"/>
              <a:t>Defense Finance and Accounting Service (DFAS) Newsletter</a:t>
            </a:r>
          </a:p>
          <a:p>
            <a:pPr lvl="2"/>
            <a:r>
              <a:rPr lang="en-US" dirty="0">
                <a:hlinkClick r:id="rId7"/>
              </a:rPr>
              <a:t>http://www.dfas.mil/retiredmilitary.html</a:t>
            </a:r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8152" y="16159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i="1" dirty="0"/>
              <a:t>Retirement</a:t>
            </a:r>
            <a:r>
              <a:rPr lang="en-US" sz="4800" b="1" dirty="0"/>
              <a:t> Newsletters</a:t>
            </a:r>
          </a:p>
        </p:txBody>
      </p:sp>
    </p:spTree>
    <p:extLst>
      <p:ext uri="{BB962C8B-B14F-4D97-AF65-F5344CB8AC3E}">
        <p14:creationId xmlns:p14="http://schemas.microsoft.com/office/powerpoint/2010/main" val="270755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1050" y="5864548"/>
            <a:ext cx="5698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/>
              </a:rPr>
              <a:t>http://militaryhandbooks.com/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http://militaryhandbooks.com/wp-content/uploads/2016/02/2016-US-Military-Retired-Handbo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499" y="1418996"/>
            <a:ext cx="3218518" cy="430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ilitaryhandbooks.com/wp-content/uploads/2016/02/2016-Benefits-for-Veterans-and-Dependent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209" y="1418996"/>
            <a:ext cx="3326291" cy="430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militaryhandbooks.com/wp-content/uploads/2016/02/2016-Veterans-Healthcare-Benefits-Handboo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366" y="1418996"/>
            <a:ext cx="3183652" cy="430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822554" y="301109"/>
            <a:ext cx="10515600" cy="111788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i="1" dirty="0" smtClean="0"/>
              <a:t>Retirement</a:t>
            </a:r>
            <a:r>
              <a:rPr lang="en-US" sz="4800" b="1" dirty="0" smtClean="0"/>
              <a:t> Handbook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29833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3573" y="140677"/>
            <a:ext cx="11182978" cy="1325563"/>
          </a:xfrm>
        </p:spPr>
        <p:txBody>
          <a:bodyPr>
            <a:noAutofit/>
          </a:bodyPr>
          <a:lstStyle/>
          <a:p>
            <a:pPr algn="ctr"/>
            <a:r>
              <a:rPr lang="en-US" sz="4800" b="1" i="1" dirty="0"/>
              <a:t>USPHS </a:t>
            </a:r>
            <a:r>
              <a:rPr lang="en-US" sz="4800" b="1" i="1" dirty="0" smtClean="0"/>
              <a:t>Retirement POCs</a:t>
            </a:r>
            <a:endParaRPr lang="en-US" sz="4800" b="1" i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70392475"/>
              </p:ext>
            </p:extLst>
          </p:nvPr>
        </p:nvGraphicFramePr>
        <p:xfrm>
          <a:off x="263573" y="1155904"/>
          <a:ext cx="1137620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6087596" y="1231696"/>
            <a:ext cx="1007705" cy="1511558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19761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426" y="236474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b="1" i="1" dirty="0"/>
              <a:t>Q</a:t>
            </a:r>
            <a:r>
              <a:rPr lang="en-US" sz="9600" b="1" i="1" dirty="0" smtClean="0"/>
              <a:t>uestions</a:t>
            </a:r>
            <a:endParaRPr lang="en-US" sz="9600" b="1" i="1" dirty="0"/>
          </a:p>
        </p:txBody>
      </p:sp>
    </p:spTree>
    <p:extLst>
      <p:ext uri="{BB962C8B-B14F-4D97-AF65-F5344CB8AC3E}">
        <p14:creationId xmlns:p14="http://schemas.microsoft.com/office/powerpoint/2010/main" val="339854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187" y="10460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Retirement Income Sources</a:t>
            </a:r>
            <a:endParaRPr lang="en-US" b="1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581969175"/>
              </p:ext>
            </p:extLst>
          </p:nvPr>
        </p:nvGraphicFramePr>
        <p:xfrm>
          <a:off x="1831033" y="114510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303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Beyond the Spreadsheet….</a:t>
            </a:r>
            <a:br>
              <a:rPr lang="en-US" dirty="0" smtClean="0"/>
            </a:br>
            <a:r>
              <a:rPr lang="en-US" dirty="0" smtClean="0"/>
              <a:t>There’s value to being a “Retiree”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TriCare</a:t>
            </a:r>
          </a:p>
          <a:p>
            <a:r>
              <a:rPr lang="en-US" sz="4800" dirty="0" smtClean="0"/>
              <a:t>Survivor Benefit Plan</a:t>
            </a:r>
          </a:p>
          <a:p>
            <a:r>
              <a:rPr lang="en-US" sz="4800" dirty="0" smtClean="0"/>
              <a:t>Space-A</a:t>
            </a:r>
          </a:p>
          <a:p>
            <a:r>
              <a:rPr lang="en-US" sz="4800" dirty="0" smtClean="0"/>
              <a:t>Armed Forces Vacation Club</a:t>
            </a:r>
          </a:p>
          <a:p>
            <a:r>
              <a:rPr lang="en-US" sz="4800" dirty="0" smtClean="0"/>
              <a:t>Disney discounts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82266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864" y="1825625"/>
            <a:ext cx="10726271" cy="435133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Only retirees (20 YOS or more) can enroll in post-separation TriCare coverage</a:t>
            </a:r>
          </a:p>
          <a:p>
            <a:r>
              <a:rPr lang="en-US" sz="4800" dirty="0" smtClean="0"/>
              <a:t>For Prime, $565.20/year</a:t>
            </a:r>
          </a:p>
          <a:p>
            <a:r>
              <a:rPr lang="en-US" sz="4800" dirty="0" smtClean="0"/>
              <a:t>Kids stay on until 23 if in college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85237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Survivor Benefit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Only retirees are eligible to enroll in the Survivor Benefit Plan</a:t>
            </a:r>
          </a:p>
          <a:p>
            <a:r>
              <a:rPr lang="en-US" sz="4400" dirty="0" smtClean="0"/>
              <a:t>If enrolled, your retirement pay continues to your beneficiaries after you pass away</a:t>
            </a:r>
          </a:p>
          <a:p>
            <a:r>
              <a:rPr lang="en-US" sz="4400" dirty="0" smtClean="0"/>
              <a:t>Enrollment costs up to 6.5% of your monthly retirement pay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5724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838200" y="174206"/>
            <a:ext cx="10515600" cy="1325563"/>
          </a:xfrm>
        </p:spPr>
        <p:txBody>
          <a:bodyPr/>
          <a:lstStyle/>
          <a:p>
            <a:pPr algn="ctr" eaLnBrk="1" hangingPunct="1"/>
            <a:r>
              <a:rPr lang="en-US" altLang="en-US" b="1" i="1" dirty="0" smtClean="0"/>
              <a:t>Subcommittee</a:t>
            </a:r>
            <a:r>
              <a:rPr lang="en-US" altLang="en-US" i="1" dirty="0" smtClean="0"/>
              <a:t> 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1296" y="1411898"/>
            <a:ext cx="10770996" cy="514475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4300" b="1" dirty="0" smtClean="0"/>
              <a:t>Resource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US" sz="3000" dirty="0" smtClean="0"/>
              <a:t> liaisons to Separations Team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US" sz="3000" dirty="0" smtClean="0"/>
              <a:t> sign posts of informational sources</a:t>
            </a:r>
          </a:p>
          <a:p>
            <a:pPr>
              <a:defRPr/>
            </a:pPr>
            <a:r>
              <a:rPr lang="en-US" sz="4300" b="1" dirty="0" smtClean="0"/>
              <a:t>Inform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US" sz="3000" dirty="0" smtClean="0"/>
              <a:t> retirement </a:t>
            </a:r>
            <a:r>
              <a:rPr lang="en-US" sz="3000" dirty="0"/>
              <a:t>news to </a:t>
            </a:r>
            <a:r>
              <a:rPr lang="en-US" sz="3000" dirty="0" smtClean="0"/>
              <a:t>PHS physicians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US" sz="3000" dirty="0" smtClean="0"/>
              <a:t> tools to conceptually quantify retirement</a:t>
            </a:r>
          </a:p>
          <a:p>
            <a:pPr>
              <a:defRPr/>
            </a:pPr>
            <a:r>
              <a:rPr lang="en-US" sz="4300" b="1" dirty="0" smtClean="0"/>
              <a:t>Advocate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US" sz="3000" dirty="0" smtClean="0"/>
              <a:t> PPAC positions for endorsement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US" sz="3000" dirty="0"/>
              <a:t> </a:t>
            </a:r>
            <a:r>
              <a:rPr lang="en-US" sz="3000" dirty="0" smtClean="0"/>
              <a:t>items promoting retirement</a:t>
            </a:r>
          </a:p>
          <a:p>
            <a:pPr>
              <a:defRPr/>
            </a:pPr>
            <a:endParaRPr lang="en-US" dirty="0" smtClean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75476864"/>
              </p:ext>
            </p:extLst>
          </p:nvPr>
        </p:nvGraphicFramePr>
        <p:xfrm>
          <a:off x="7194620" y="525488"/>
          <a:ext cx="559693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307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Space-A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Only active duty and retirees (20 YOS or more) can take advantage of Space-A</a:t>
            </a:r>
          </a:p>
          <a:p>
            <a:r>
              <a:rPr lang="en-US" sz="4400" dirty="0" smtClean="0"/>
              <a:t>You and dependents fly anywhere on military aircraft, CONUS or OCONUS, for free, on a Space Available basis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65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Armed Forces Vacation Club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Only  active duty and retirees  can join</a:t>
            </a:r>
          </a:p>
          <a:p>
            <a:r>
              <a:rPr lang="en-US" sz="3600" dirty="0" smtClean="0"/>
              <a:t>Beats any timeshare</a:t>
            </a:r>
          </a:p>
          <a:p>
            <a:pPr lvl="1"/>
            <a:r>
              <a:rPr lang="en-US" sz="3200" dirty="0" smtClean="0"/>
              <a:t>No membership/maintenance fees or cost of ownership</a:t>
            </a:r>
          </a:p>
          <a:p>
            <a:pPr lvl="1"/>
            <a:r>
              <a:rPr lang="en-US" sz="3200" dirty="0" smtClean="0"/>
              <a:t>Similar accommodations and locations</a:t>
            </a:r>
          </a:p>
          <a:p>
            <a:r>
              <a:rPr lang="en-US" sz="3600" dirty="0" smtClean="0"/>
              <a:t>Typically $299 for 7 days in 2-3 bedroom condos in resort locations.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79413"/>
            <a:ext cx="10762129" cy="435133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Only active duty and retired members eligible for “Armed Forces Salute” Tickets</a:t>
            </a:r>
          </a:p>
          <a:p>
            <a:r>
              <a:rPr lang="en-US" sz="4800" dirty="0" smtClean="0"/>
              <a:t>E.g., 4 day Park Hopper pass:  $196 retiree price vs. $394 for everyone else.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i="1" dirty="0" smtClean="0"/>
              <a:t>What Retirement Subcommittee </a:t>
            </a:r>
            <a:br>
              <a:rPr lang="en-US" b="1" i="1" dirty="0" smtClean="0"/>
            </a:br>
            <a:r>
              <a:rPr lang="en-US" b="1" i="1" dirty="0" smtClean="0"/>
              <a:t>Has Done For You</a:t>
            </a:r>
            <a:endParaRPr lang="en-US" b="1" i="1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024521"/>
              </p:ext>
            </p:extLst>
          </p:nvPr>
        </p:nvGraphicFramePr>
        <p:xfrm>
          <a:off x="626762" y="1690688"/>
          <a:ext cx="10938476" cy="4941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94021" y="5424612"/>
            <a:ext cx="2335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Fall 2015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666224" y="5406420"/>
            <a:ext cx="3525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 smtClean="0"/>
              <a:t>Spring 2016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28529" y="5420488"/>
            <a:ext cx="2734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/>
              <a:t>Winter 2015-16</a:t>
            </a:r>
          </a:p>
        </p:txBody>
      </p:sp>
    </p:spTree>
    <p:extLst>
      <p:ext uri="{BB962C8B-B14F-4D97-AF65-F5344CB8AC3E}">
        <p14:creationId xmlns:p14="http://schemas.microsoft.com/office/powerpoint/2010/main" val="347952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i="1" dirty="0" smtClean="0"/>
              <a:t>Retirement Stats:</a:t>
            </a:r>
            <a:br>
              <a:rPr lang="en-US" b="1" i="1" dirty="0" smtClean="0"/>
            </a:br>
            <a:r>
              <a:rPr lang="en-US" b="1" i="1" dirty="0" smtClean="0"/>
              <a:t>(</a:t>
            </a:r>
            <a:r>
              <a:rPr lang="en-US" sz="4000" b="1" i="1" dirty="0" smtClean="0"/>
              <a:t>i.e. Count Your PHS Blessings)</a:t>
            </a:r>
            <a:endParaRPr lang="en-US" sz="4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8941" y="1933074"/>
            <a:ext cx="5943965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 smtClean="0"/>
              <a:t>65% of Americans age 25-65 are “financially illiterate</a:t>
            </a:r>
            <a:r>
              <a:rPr lang="en-US" b="1" dirty="0" smtClean="0"/>
              <a:t>” </a:t>
            </a:r>
            <a:r>
              <a:rPr lang="en-US" sz="2400" dirty="0" smtClean="0"/>
              <a:t>(</a:t>
            </a:r>
            <a:r>
              <a:rPr lang="en-US" sz="2400" dirty="0" err="1" smtClean="0"/>
              <a:t>Lusgardi</a:t>
            </a:r>
            <a:r>
              <a:rPr lang="en-US" sz="2400" dirty="0" smtClean="0"/>
              <a:t>, 2011)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800" b="1" dirty="0" smtClean="0"/>
              <a:t>83</a:t>
            </a:r>
            <a:r>
              <a:rPr lang="en-US" sz="2800" b="1" dirty="0" smtClean="0"/>
              <a:t>% of DoD separate before 20 </a:t>
            </a:r>
            <a:r>
              <a:rPr lang="en-US" sz="2800" b="1" dirty="0" err="1" smtClean="0"/>
              <a:t>yrs</a:t>
            </a:r>
            <a:r>
              <a:rPr lang="en-US" sz="2800" b="1" dirty="0" smtClean="0"/>
              <a:t> </a:t>
            </a:r>
            <a:endParaRPr lang="en-US" sz="2800" b="1" dirty="0" smtClean="0"/>
          </a:p>
          <a:p>
            <a:pPr>
              <a:lnSpc>
                <a:spcPct val="150000"/>
              </a:lnSpc>
            </a:pPr>
            <a:r>
              <a:rPr lang="en-US" sz="2800" b="1" dirty="0" smtClean="0"/>
              <a:t>15 % of PHS separate before 20 </a:t>
            </a:r>
            <a:r>
              <a:rPr lang="en-US" sz="2800" b="1" dirty="0" err="1" smtClean="0"/>
              <a:t>yrs</a:t>
            </a:r>
            <a:endParaRPr lang="en-US" b="1" dirty="0" smtClean="0"/>
          </a:p>
          <a:p>
            <a:r>
              <a:rPr lang="en-US" b="1" dirty="0"/>
              <a:t>10% of Americans are covered by a Defined Benefit Plan </a:t>
            </a:r>
            <a:r>
              <a:rPr lang="en-US" dirty="0"/>
              <a:t>(60% in 1980s)</a:t>
            </a:r>
          </a:p>
          <a:p>
            <a:endParaRPr lang="en-US" b="1" dirty="0"/>
          </a:p>
        </p:txBody>
      </p:sp>
      <p:pic>
        <p:nvPicPr>
          <p:cNvPr id="5" name="Content Placeholder 4" descr="older doctor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12906" y="1780674"/>
            <a:ext cx="5630933" cy="43313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88442" y="20435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i="1" dirty="0"/>
              <a:t>Types of </a:t>
            </a:r>
            <a:r>
              <a:rPr lang="en-US" b="1" i="1" dirty="0" smtClean="0"/>
              <a:t>Retirement</a:t>
            </a:r>
            <a:endParaRPr lang="en-US" b="1" i="1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376558"/>
              </p:ext>
            </p:extLst>
          </p:nvPr>
        </p:nvGraphicFramePr>
        <p:xfrm>
          <a:off x="295835" y="482321"/>
          <a:ext cx="11600329" cy="6742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7546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7694666"/>
              </p:ext>
            </p:extLst>
          </p:nvPr>
        </p:nvGraphicFramePr>
        <p:xfrm>
          <a:off x="622999" y="1567542"/>
          <a:ext cx="10730802" cy="5184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i="1" dirty="0" smtClean="0"/>
              <a:t>Current USPHS Retirement Options </a:t>
            </a:r>
            <a:br>
              <a:rPr lang="en-US" b="1" i="1" dirty="0" smtClean="0"/>
            </a:br>
            <a:r>
              <a:rPr lang="en-US" sz="4700" b="1" i="1" dirty="0" smtClean="0"/>
              <a:t>(a.k.a. Legacy Retirement)</a:t>
            </a:r>
            <a:endParaRPr lang="en-US" sz="47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004832" y="2141239"/>
            <a:ext cx="703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</a:t>
            </a:r>
            <a:endParaRPr lang="en-US" sz="4800" b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6524" y="3631138"/>
            <a:ext cx="703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4832" y="5249053"/>
            <a:ext cx="703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4714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98006" y="6741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 smtClean="0"/>
              <a:t>Current USPHS Retirement Options </a:t>
            </a:r>
            <a:br>
              <a:rPr lang="en-US" b="1" i="1" dirty="0" smtClean="0"/>
            </a:br>
            <a:r>
              <a:rPr lang="en-US" sz="4700" b="1" i="1" dirty="0" smtClean="0"/>
              <a:t>(a.k.a. Legacy Retirement)</a:t>
            </a:r>
            <a:endParaRPr lang="en-US" sz="4700" b="1" i="1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85905310"/>
              </p:ext>
            </p:extLst>
          </p:nvPr>
        </p:nvGraphicFramePr>
        <p:xfrm>
          <a:off x="21515" y="1420363"/>
          <a:ext cx="12202047" cy="5348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4227755" y="1436011"/>
            <a:ext cx="3593054" cy="532188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779314" y="5695554"/>
            <a:ext cx="8610600" cy="1062342"/>
          </a:xfrm>
          <a:prstGeom prst="rect">
            <a:avLst/>
          </a:prstGeom>
          <a:solidFill>
            <a:schemeClr val="tx1"/>
          </a:solidFill>
          <a:ln w="38100" cmpd="sng">
            <a:solidFill>
              <a:srgbClr val="000066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en-US" b="1" i="1" dirty="0" smtClean="0">
                <a:solidFill>
                  <a:srgbClr val="000066"/>
                </a:solidFill>
              </a:rPr>
              <a:t>Years of service</a:t>
            </a:r>
            <a:r>
              <a:rPr lang="en-US" sz="2400" i="1" dirty="0" smtClean="0">
                <a:solidFill>
                  <a:srgbClr val="000066"/>
                </a:solidFill>
              </a:rPr>
              <a:t>                  </a:t>
            </a:r>
            <a:r>
              <a:rPr lang="en-US" b="1" i="1" u="sng" dirty="0" smtClean="0">
                <a:solidFill>
                  <a:srgbClr val="000066"/>
                </a:solidFill>
              </a:rPr>
              <a:t>20    21     22    23     24    25     26     27     28    29      30 thru 40</a:t>
            </a:r>
          </a:p>
          <a:p>
            <a:pPr>
              <a:lnSpc>
                <a:spcPct val="80000"/>
              </a:lnSpc>
            </a:pPr>
            <a:r>
              <a:rPr lang="en-US" b="1" i="1" dirty="0" smtClean="0">
                <a:solidFill>
                  <a:srgbClr val="000066"/>
                </a:solidFill>
              </a:rPr>
              <a:t>Final/High-3 Multiplier%</a:t>
            </a:r>
            <a:r>
              <a:rPr lang="en-US" sz="2000" dirty="0" smtClean="0">
                <a:solidFill>
                  <a:srgbClr val="000066"/>
                </a:solidFill>
              </a:rPr>
              <a:t>    </a:t>
            </a:r>
            <a:r>
              <a:rPr lang="en-US" b="1" dirty="0" smtClean="0">
                <a:solidFill>
                  <a:srgbClr val="FF0000"/>
                </a:solidFill>
              </a:rPr>
              <a:t>50   </a:t>
            </a:r>
            <a:r>
              <a:rPr lang="en-US" b="1" dirty="0">
                <a:solidFill>
                  <a:srgbClr val="FF0000"/>
                </a:solidFill>
              </a:rPr>
              <a:t>52.5   55  57.5   60   62.5    65   67.5   70   72.5   75 up to 100</a:t>
            </a:r>
          </a:p>
          <a:p>
            <a:pPr>
              <a:lnSpc>
                <a:spcPct val="80000"/>
              </a:lnSpc>
            </a:pPr>
            <a:r>
              <a:rPr lang="en-US" b="1" i="1" dirty="0" smtClean="0">
                <a:solidFill>
                  <a:srgbClr val="000066"/>
                </a:solidFill>
              </a:rPr>
              <a:t>REDUX Multiplier%</a:t>
            </a:r>
            <a:r>
              <a:rPr lang="en-US" sz="2400" dirty="0" smtClean="0">
                <a:solidFill>
                  <a:srgbClr val="000066"/>
                </a:solidFill>
              </a:rPr>
              <a:t>           </a:t>
            </a:r>
            <a:r>
              <a:rPr lang="en-US" b="1" dirty="0" smtClean="0">
                <a:solidFill>
                  <a:srgbClr val="FF0000"/>
                </a:solidFill>
              </a:rPr>
              <a:t>40   43.5   47   50.5   54   57.5   61   64.5   68   71.5   75 up to 100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6799883" y="3818965"/>
            <a:ext cx="41980" cy="206842"/>
          </a:xfrm>
          <a:prstGeom prst="line">
            <a:avLst/>
          </a:prstGeom>
          <a:ln w="25400" cmpd="sng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0620641" y="4918037"/>
            <a:ext cx="41980" cy="206842"/>
          </a:xfrm>
          <a:prstGeom prst="line">
            <a:avLst/>
          </a:prstGeom>
          <a:ln w="25400" cmpd="sng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84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444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 smtClean="0"/>
              <a:t>Retirement </a:t>
            </a:r>
            <a:r>
              <a:rPr lang="en-US" b="1" i="1" dirty="0"/>
              <a:t>Modernization</a:t>
            </a:r>
            <a:br>
              <a:rPr lang="en-US" b="1" i="1" dirty="0"/>
            </a:br>
            <a:r>
              <a:rPr lang="en-US" sz="4700" b="1" i="1" dirty="0"/>
              <a:t>(a.k.a. </a:t>
            </a:r>
            <a:r>
              <a:rPr lang="en-US" sz="4700" b="1" i="1" dirty="0" smtClean="0"/>
              <a:t>Blended Retirement System)</a:t>
            </a:r>
            <a:endParaRPr lang="en-US" sz="4700" b="1" i="1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61947809"/>
              </p:ext>
            </p:extLst>
          </p:nvPr>
        </p:nvGraphicFramePr>
        <p:xfrm>
          <a:off x="217714" y="1735780"/>
          <a:ext cx="11756571" cy="5122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17837" y="5572899"/>
            <a:ext cx="5177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Both Roth &amp; Traditional TSPs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9873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1433</TotalTime>
  <Words>1397</Words>
  <Application>Microsoft Office PowerPoint</Application>
  <PresentationFormat>Widescreen</PresentationFormat>
  <Paragraphs>289</Paragraphs>
  <Slides>32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SimSun</vt:lpstr>
      <vt:lpstr>Arial</vt:lpstr>
      <vt:lpstr>Calibri</vt:lpstr>
      <vt:lpstr>Corbel</vt:lpstr>
      <vt:lpstr>Depth</vt:lpstr>
      <vt:lpstr>An Introduction to USPHS Retirement PPAC  Retirement  Subcommittee:</vt:lpstr>
      <vt:lpstr>Objectives</vt:lpstr>
      <vt:lpstr>Subcommittee Mission</vt:lpstr>
      <vt:lpstr>What Retirement Subcommittee  Has Done For You</vt:lpstr>
      <vt:lpstr>Retirement Stats: (i.e. Count Your PHS Blessings)</vt:lpstr>
      <vt:lpstr>Types of Retirement</vt:lpstr>
      <vt:lpstr>Current USPHS Retirement Options  (a.k.a. Legacy Retirement)</vt:lpstr>
      <vt:lpstr>Current USPHS Retirement Options  (a.k.a. Legacy Retirement)</vt:lpstr>
      <vt:lpstr>Retirement Modernization (a.k.a. Blended Retirement System)</vt:lpstr>
      <vt:lpstr>“Does This Affect Me?!”</vt:lpstr>
      <vt:lpstr>PowerPoint Presentation</vt:lpstr>
      <vt:lpstr>Blended Retirement – Part 2</vt:lpstr>
      <vt:lpstr>PowerPoint Presentation</vt:lpstr>
      <vt:lpstr>What We Don’t Know About Retirement Modernization</vt:lpstr>
      <vt:lpstr>Why Modernize?</vt:lpstr>
      <vt:lpstr>How to Decide</vt:lpstr>
      <vt:lpstr>Retirement Resources</vt:lpstr>
      <vt:lpstr>Blended Retirement Resources</vt:lpstr>
      <vt:lpstr>USPHS Retirement Resources</vt:lpstr>
      <vt:lpstr>USPHS Retirement Seminars</vt:lpstr>
      <vt:lpstr>D.C. Area Military Retirement Services</vt:lpstr>
      <vt:lpstr>Retirement Newsletters</vt:lpstr>
      <vt:lpstr>PowerPoint Presentation</vt:lpstr>
      <vt:lpstr>USPHS Retirement POCs</vt:lpstr>
      <vt:lpstr>Questions</vt:lpstr>
      <vt:lpstr>Retirement Income Sources</vt:lpstr>
      <vt:lpstr>Beyond the Spreadsheet…. There’s value to being a “Retiree”</vt:lpstr>
      <vt:lpstr>TriCare</vt:lpstr>
      <vt:lpstr>Survivor Benefit Plan</vt:lpstr>
      <vt:lpstr>Space-A</vt:lpstr>
      <vt:lpstr>Armed Forces Vacation Club</vt:lpstr>
      <vt:lpstr>Disney</vt:lpstr>
    </vt:vector>
  </TitlesOfParts>
  <Company>Centers for Disease Control and Prevention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PPAC  Retirement  Subcommittee</dc:title>
  <dc:creator>Levri, Kara M. (CDC/OID/NCEZID)</dc:creator>
  <cp:lastModifiedBy>Tardivel, Kara M. (CDC/OID/NCEZID)</cp:lastModifiedBy>
  <cp:revision>161</cp:revision>
  <dcterms:created xsi:type="dcterms:W3CDTF">2016-02-24T23:18:15Z</dcterms:created>
  <dcterms:modified xsi:type="dcterms:W3CDTF">2016-04-26T16:57:05Z</dcterms:modified>
</cp:coreProperties>
</file>