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3.xml" ContentType="application/vnd.openxmlformats-officedocument.drawingml.chartshape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6.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7.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0.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1.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32.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drawings/drawing4.xml" ContentType="application/vnd.openxmlformats-officedocument.drawingml.chartshape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35.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36.xml" ContentType="application/vnd.openxmlformats-officedocument.presentationml.notesSlide+xml"/>
  <Override PartName="/ppt/charts/chartEx1.xml" ContentType="application/vnd.ms-office.chartex+xml"/>
  <Override PartName="/ppt/charts/style37.xml" ContentType="application/vnd.ms-office.chartstyle+xml"/>
  <Override PartName="/ppt/charts/colors37.xml" ContentType="application/vnd.ms-office.chartcolorstyle+xml"/>
  <Override PartName="/ppt/charts/chartEx2.xml" ContentType="application/vnd.ms-office.chartex+xml"/>
  <Override PartName="/ppt/charts/style38.xml" ContentType="application/vnd.ms-office.chartstyle+xml"/>
  <Override PartName="/ppt/charts/colors38.xml" ContentType="application/vnd.ms-office.chartcolorstyle+xml"/>
  <Override PartName="/ppt/notesSlides/notesSlide37.xml" ContentType="application/vnd.openxmlformats-officedocument.presentationml.notesSlide+xml"/>
  <Override PartName="/ppt/charts/chartEx3.xml" ContentType="application/vnd.ms-office.chartex+xml"/>
  <Override PartName="/ppt/charts/style39.xml" ContentType="application/vnd.ms-office.chartstyle+xml"/>
  <Override PartName="/ppt/charts/colors3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3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0.xml" ContentType="application/vnd.openxmlformats-officedocument.presentationml.notesSlide+xml"/>
  <Override PartName="/ppt/charts/chart38.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41.xml" ContentType="application/vnd.openxmlformats-officedocument.presentationml.notesSlide+xml"/>
  <Override PartName="/ppt/charts/chart3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2.xml" ContentType="application/vnd.openxmlformats-officedocument.presentationml.notesSlide+xml"/>
  <Override PartName="/ppt/charts/chart40.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43.xml" ContentType="application/vnd.openxmlformats-officedocument.presentationml.notesSlide+xml"/>
  <Override PartName="/ppt/charts/chart4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2"/>
  </p:notesMasterIdLst>
  <p:handoutMasterIdLst>
    <p:handoutMasterId r:id="rId53"/>
  </p:handoutMasterIdLst>
  <p:sldIdLst>
    <p:sldId id="382" r:id="rId5"/>
    <p:sldId id="284" r:id="rId6"/>
    <p:sldId id="383" r:id="rId7"/>
    <p:sldId id="385" r:id="rId8"/>
    <p:sldId id="288" r:id="rId9"/>
    <p:sldId id="348" r:id="rId10"/>
    <p:sldId id="401" r:id="rId11"/>
    <p:sldId id="402" r:id="rId12"/>
    <p:sldId id="415" r:id="rId13"/>
    <p:sldId id="396" r:id="rId14"/>
    <p:sldId id="361" r:id="rId15"/>
    <p:sldId id="407" r:id="rId16"/>
    <p:sldId id="408" r:id="rId17"/>
    <p:sldId id="409" r:id="rId18"/>
    <p:sldId id="410" r:id="rId19"/>
    <p:sldId id="411" r:id="rId20"/>
    <p:sldId id="289" r:id="rId21"/>
    <p:sldId id="388" r:id="rId22"/>
    <p:sldId id="390" r:id="rId23"/>
    <p:sldId id="336" r:id="rId24"/>
    <p:sldId id="405" r:id="rId25"/>
    <p:sldId id="340" r:id="rId26"/>
    <p:sldId id="412" r:id="rId27"/>
    <p:sldId id="406" r:id="rId28"/>
    <p:sldId id="328" r:id="rId29"/>
    <p:sldId id="332" r:id="rId30"/>
    <p:sldId id="416" r:id="rId31"/>
    <p:sldId id="329" r:id="rId32"/>
    <p:sldId id="391" r:id="rId33"/>
    <p:sldId id="403" r:id="rId34"/>
    <p:sldId id="404" r:id="rId35"/>
    <p:sldId id="392" r:id="rId36"/>
    <p:sldId id="302" r:id="rId37"/>
    <p:sldId id="381" r:id="rId38"/>
    <p:sldId id="325" r:id="rId39"/>
    <p:sldId id="393" r:id="rId40"/>
    <p:sldId id="394" r:id="rId41"/>
    <p:sldId id="309" r:id="rId42"/>
    <p:sldId id="395" r:id="rId43"/>
    <p:sldId id="311" r:id="rId44"/>
    <p:sldId id="321" r:id="rId45"/>
    <p:sldId id="380" r:id="rId46"/>
    <p:sldId id="367" r:id="rId47"/>
    <p:sldId id="359" r:id="rId48"/>
    <p:sldId id="353" r:id="rId49"/>
    <p:sldId id="364" r:id="rId50"/>
    <p:sldId id="264" r:id="rId5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F46F1C-3744-C95E-0B11-C40C1F6FA63F}" name="Razzaghi, Hilda (CDC/DDID/NCIRD/ISD)" initials="RH(" userId="S::hir2@cdc.gov::993451dd-0ca6-4423-a7a7-8de2431090e0" providerId="AD"/>
  <p188:author id="{67847632-5DEF-1962-A88B-5400CB36E68C}" name="Francis Annor" initials="FA" userId="S::lwz7@cdc.gov::fdd14ada-6cf1-43fd-8f0c-eb134642c4fb" providerId="AD"/>
  <p188:author id="{6C146036-9F5C-C54A-8255-6B3FF006664A}" name="Herzig, Carolyn (CDC/DDID/NCEZID/DHQP)" initials="H(" userId="S::nqw6@cdc.gov::9bdd4d7e-f6a0-4f6e-8a09-d55eed70ff3a" providerId="AD"/>
  <p188:author id="{1DFB865F-D8FE-F272-D993-1D754743B3A2}" name="Wang, Teresa Wei (ATSDR/OAD/OCHHA)" initials="WTW(" userId="S::yxn7@cdc.gov::a1638c19-1d59-49d2-b5df-e7a1d5706e63" providerId="AD"/>
  <p188:author id="{631BEB69-3A1D-F5C5-F46A-0CB645C15750}" name="Dasgupta, Sharoda (CDC/DDID/NCHHSTP/DHP)" initials="SD" userId="Dasgupta, Sharoda (CDC/DDID/NCHHSTP/DHP)" providerId="None"/>
  <p188:author id="{58453876-564B-01A8-3098-5CF050F77732}" name="Scott, Colleen (CDC/DDPHSIS/CGH/DGHT)" initials="SC(" userId="S::ibk9@cdc.gov::0ab66a4d-9a2d-4af2-ba37-f84257a37d64" providerId="AD"/>
  <p188:author id="{C4C457AB-CA18-AAB8-F8E0-0BE802287692}" name="Dasgupta, Sharoda (CDC/DDID/NCHHSTP/DHP)" initials="DS(" userId="S::ibz8@cdc.gov::032a6686-d7d4-47f7-9674-6913af7a6ce5" providerId="AD"/>
  <p188:author id="{B9F2A1B0-8FB8-DDAE-4CA1-672E6552CB4E}" name="Jayasekara, Suresh" initials="JS" userId="S::Pushpa.Jayasekara@fda.gov::79b2d811-79e6-4a0e-a1d8-c5a37d95f591" providerId="AD"/>
  <p188:author id="{2ADACAD2-23C8-4CDE-0F71-8B9A4986B137}" name="Lin, Xia Michelle (CDC/DDPHSS/CSELS/DHIS)" initials="LXM(" userId="S::wft4@cdc.gov::bed32223-5f76-4728-a0f1-e6b7214f8f3d" providerId="AD"/>
  <p188:author id="{4C026BF0-9006-C24D-74D7-3FDA96E33143}" name="Dee, Deborah L. (CDC/OCOO/HRO)" initials="DDL(" userId="S::gdq7@cdc.gov::45a19cc5-d5b8-480f-8a6b-4b1bd298945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se Hooks" initials="RH" lastIdx="28" clrIdx="0">
    <p:extLst>
      <p:ext uri="{19B8F6BF-5375-455C-9EA6-DF929625EA0E}">
        <p15:presenceInfo xmlns:p15="http://schemas.microsoft.com/office/powerpoint/2012/main" userId="S::RHooks@forsmarshgroup.com::aa188701-bca4-47e2-a7c9-06806e46b251" providerId="AD"/>
      </p:ext>
    </p:extLst>
  </p:cmAuthor>
  <p:cmAuthor id="2" name="Hillarie Turner" initials="HT" lastIdx="7" clrIdx="1">
    <p:extLst>
      <p:ext uri="{19B8F6BF-5375-455C-9EA6-DF929625EA0E}">
        <p15:presenceInfo xmlns:p15="http://schemas.microsoft.com/office/powerpoint/2012/main" userId="S-1-5-21-3243076003-2867352681-1694583156-1168" providerId="AD"/>
      </p:ext>
    </p:extLst>
  </p:cmAuthor>
  <p:cmAuthor id="3" name="Channer, Amber (OS/OASH)" initials="CA(" lastIdx="1" clrIdx="2">
    <p:extLst>
      <p:ext uri="{19B8F6BF-5375-455C-9EA6-DF929625EA0E}">
        <p15:presenceInfo xmlns:p15="http://schemas.microsoft.com/office/powerpoint/2012/main" userId="S-1-5-21-1747495209-1248221918-2216747781-170555" providerId="AD"/>
      </p:ext>
    </p:extLst>
  </p:cmAuthor>
  <p:cmAuthor id="4" name="Chambers, Zakiya (OS/OASH)" initials="CZ(" lastIdx="4" clrIdx="3">
    <p:extLst>
      <p:ext uri="{19B8F6BF-5375-455C-9EA6-DF929625EA0E}">
        <p15:presenceInfo xmlns:p15="http://schemas.microsoft.com/office/powerpoint/2012/main" userId="S-1-5-21-1747495209-1248221918-2216747781-164441" providerId="AD"/>
      </p:ext>
    </p:extLst>
  </p:cmAuthor>
  <p:cmAuthor id="5" name="Anderson, Whitney (OS/OASH)" initials="AW(" lastIdx="4" clrIdx="4">
    <p:extLst>
      <p:ext uri="{19B8F6BF-5375-455C-9EA6-DF929625EA0E}">
        <p15:presenceInfo xmlns:p15="http://schemas.microsoft.com/office/powerpoint/2012/main" userId="S-1-5-21-1747495209-1248221918-2216747781-227122" providerId="AD"/>
      </p:ext>
    </p:extLst>
  </p:cmAuthor>
  <p:cmAuthor id="6" name="Migliaccio-Grabill, Kate (HHS/OASH)" initials="MK(" lastIdx="2" clrIdx="5">
    <p:extLst>
      <p:ext uri="{19B8F6BF-5375-455C-9EA6-DF929625EA0E}">
        <p15:presenceInfo xmlns:p15="http://schemas.microsoft.com/office/powerpoint/2012/main" userId="S-1-5-21-1747495209-1248221918-2216747781-190691" providerId="AD"/>
      </p:ext>
    </p:extLst>
  </p:cmAuthor>
  <p:cmAuthor id="7" name="Dasha Afanaseva" initials="DA" lastIdx="7" clrIdx="6">
    <p:extLst>
      <p:ext uri="{19B8F6BF-5375-455C-9EA6-DF929625EA0E}">
        <p15:presenceInfo xmlns:p15="http://schemas.microsoft.com/office/powerpoint/2012/main" userId="S::DAfanaseva@forsmarshgroup.com::55ca33ab-e73d-419a-bd5c-9f0b97b9bd2d" providerId="AD"/>
      </p:ext>
    </p:extLst>
  </p:cmAuthor>
  <p:cmAuthor id="8" name="Orsega, Susan (OS/OASH)" initials="OS(" lastIdx="2" clrIdx="7">
    <p:extLst>
      <p:ext uri="{19B8F6BF-5375-455C-9EA6-DF929625EA0E}">
        <p15:presenceInfo xmlns:p15="http://schemas.microsoft.com/office/powerpoint/2012/main" userId="S-1-5-21-1747495209-1248221918-2216747781-214402" providerId="AD"/>
      </p:ext>
    </p:extLst>
  </p:cmAuthor>
  <p:cmAuthor id="9" name="Dasgupta, Sharoda (CDC/DDID/NCHHSTP/DHP)" initials="DS(" lastIdx="35" clrIdx="8">
    <p:extLst>
      <p:ext uri="{19B8F6BF-5375-455C-9EA6-DF929625EA0E}">
        <p15:presenceInfo xmlns:p15="http://schemas.microsoft.com/office/powerpoint/2012/main" userId="S::ibz8@cdc.gov::032a6686-d7d4-47f7-9674-6913af7a6ce5" providerId="AD"/>
      </p:ext>
    </p:extLst>
  </p:cmAuthor>
  <p:cmAuthor id="10" name="Beauregard, Jennifer (CDC/DDNID/NCCDPHP/DRH)" initials="BJ(" lastIdx="5" clrIdx="9">
    <p:extLst>
      <p:ext uri="{19B8F6BF-5375-455C-9EA6-DF929625EA0E}">
        <p15:presenceInfo xmlns:p15="http://schemas.microsoft.com/office/powerpoint/2012/main" userId="S::UZY2@cdc.gov::31439679-b567-4cfd-bf6d-c9f81e31f25b" providerId="AD"/>
      </p:ext>
    </p:extLst>
  </p:cmAuthor>
  <p:cmAuthor id="11" name="Herzig, Carolyn (CDC/DDID/NCEZID/DHQP)" initials="HC(" lastIdx="16" clrIdx="10">
    <p:extLst>
      <p:ext uri="{19B8F6BF-5375-455C-9EA6-DF929625EA0E}">
        <p15:presenceInfo xmlns:p15="http://schemas.microsoft.com/office/powerpoint/2012/main" userId="S::nqw6@cdc.gov::9bdd4d7e-f6a0-4f6e-8a09-d55eed70ff3a" providerId="AD"/>
      </p:ext>
    </p:extLst>
  </p:cmAuthor>
  <p:cmAuthor id="12" name="Peck, Megan (CDC/DDPHSIS/CGH/DGHT)" initials="PM(" lastIdx="17" clrIdx="11">
    <p:extLst>
      <p:ext uri="{19B8F6BF-5375-455C-9EA6-DF929625EA0E}">
        <p15:presenceInfo xmlns:p15="http://schemas.microsoft.com/office/powerpoint/2012/main" userId="S::okv4@cdc.gov::b4d64e7d-08a8-41e8-aacd-2f16c7df26a6" providerId="AD"/>
      </p:ext>
    </p:extLst>
  </p:cmAuthor>
  <p:cmAuthor id="13" name="Lin, Xia Michelle (CDC/DDPHSS/CSELS/DHIS)" initials="LXM(" lastIdx="15" clrIdx="12">
    <p:extLst>
      <p:ext uri="{19B8F6BF-5375-455C-9EA6-DF929625EA0E}">
        <p15:presenceInfo xmlns:p15="http://schemas.microsoft.com/office/powerpoint/2012/main" userId="S::wft4@cdc.gov::bed32223-5f76-4728-a0f1-e6b7214f8f3d" providerId="AD"/>
      </p:ext>
    </p:extLst>
  </p:cmAuthor>
  <p:cmAuthor id="14" name="Razzaghi, Hilda (CDC/DDID/NCIRD/ISD)" initials="RH(" lastIdx="4" clrIdx="13">
    <p:extLst>
      <p:ext uri="{19B8F6BF-5375-455C-9EA6-DF929625EA0E}">
        <p15:presenceInfo xmlns:p15="http://schemas.microsoft.com/office/powerpoint/2012/main" userId="S::hir2@cdc.gov::993451dd-0ca6-4423-a7a7-8de2431090e0" providerId="AD"/>
      </p:ext>
    </p:extLst>
  </p:cmAuthor>
  <p:cmAuthor id="15" name="Wilson-Frederick, Shondelle (NIH/NHLBI) [E]" initials="WFS([" lastIdx="16" clrIdx="14">
    <p:extLst>
      <p:ext uri="{19B8F6BF-5375-455C-9EA6-DF929625EA0E}">
        <p15:presenceInfo xmlns:p15="http://schemas.microsoft.com/office/powerpoint/2012/main" userId="S::wilsonfrederism@nih.gov::25b96639-cc4b-474c-9cd8-a6284594da05" providerId="AD"/>
      </p:ext>
    </p:extLst>
  </p:cmAuthor>
  <p:cmAuthor id="16" name="Barbour, Kamil E. (CDC/DDNID/NCCDPHP/DPH)" initials="BKE(" lastIdx="17" clrIdx="15">
    <p:extLst>
      <p:ext uri="{19B8F6BF-5375-455C-9EA6-DF929625EA0E}">
        <p15:presenceInfo xmlns:p15="http://schemas.microsoft.com/office/powerpoint/2012/main" userId="S::iyk1@cdc.gov::b04c2bfa-4b9b-42da-80be-02dc12262e34" providerId="AD"/>
      </p:ext>
    </p:extLst>
  </p:cmAuthor>
  <p:cmAuthor id="17" name="ISRAEL CROSS" initials="IC" lastIdx="6" clrIdx="16">
    <p:extLst>
      <p:ext uri="{19B8F6BF-5375-455C-9EA6-DF929625EA0E}">
        <p15:presenceInfo xmlns:p15="http://schemas.microsoft.com/office/powerpoint/2012/main" userId="S-1-5-21-4095628063-3556742122-3606576086-72557" providerId="AD"/>
      </p:ext>
    </p:extLst>
  </p:cmAuthor>
  <p:cmAuthor id="18" name="Wang, Teresa Wei (ATSDR/OAD/OCHHA)" initials="WTW(" lastIdx="4" clrIdx="17">
    <p:extLst>
      <p:ext uri="{19B8F6BF-5375-455C-9EA6-DF929625EA0E}">
        <p15:presenceInfo xmlns:p15="http://schemas.microsoft.com/office/powerpoint/2012/main" userId="S::yxn7@cdc.gov::a1638c19-1d59-49d2-b5df-e7a1d5706e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3342"/>
    <a:srgbClr val="6F8E9C"/>
    <a:srgbClr val="D5C7B7"/>
    <a:srgbClr val="173949"/>
    <a:srgbClr val="E7E8E9"/>
    <a:srgbClr val="CCCDCF"/>
    <a:srgbClr val="761312"/>
    <a:srgbClr val="D521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B5D9D8-EBFF-4CC9-A9C4-F9B2AE16E85C}" v="4089" dt="2023-08-09T19:38:25.030"/>
    <p1510:client id="{2A7F22E8-DF1F-4227-B246-8FBEC49BE167}" vWet="2" dt="2023-08-09T19:39:12.911"/>
    <p1510:client id="{C0B64F4A-1E48-5D5F-6BC5-9AEAAEF436A4}" v="427" dt="2023-08-17T14:49:00.618"/>
    <p1510:client id="{C2F7890B-6005-6F0A-74EF-765002EF6497}" v="499" dt="2023-08-09T19:58:43.2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56" autoAdjust="0"/>
    <p:restoredTop sz="86371" autoAdjust="0"/>
  </p:normalViewPr>
  <p:slideViewPr>
    <p:cSldViewPr snapToGrid="0">
      <p:cViewPr varScale="1">
        <p:scale>
          <a:sx n="90" d="100"/>
          <a:sy n="90" d="100"/>
        </p:scale>
        <p:origin x="96" y="1278"/>
      </p:cViewPr>
      <p:guideLst>
        <p:guide orient="horz" pos="1416"/>
        <p:guide pos="3840"/>
      </p:guideLst>
    </p:cSldViewPr>
  </p:slideViewPr>
  <p:outlineViewPr>
    <p:cViewPr>
      <p:scale>
        <a:sx n="33" d="100"/>
        <a:sy n="33" d="100"/>
      </p:scale>
      <p:origin x="0" y="-2058"/>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https://cdc-my.sharepoint.com/personal/wft4_cdc_gov/Documents/CC%20Activity/SoS%20Data%20Analysis%202022/SOS%20Data%20Visulization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cdc-my.sharepoint.com/personal/lwz7_cdc_gov/Documents/Desktop%20-%201.8.2021/CC/SoS%20Team/SoS%20Team/Data%20Cleaning%20analyses%20and%20presentation/Table%20shells/Copy%20of%20SOS%20Data%20Visulization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cdc-my.sharepoint.com/personal/lwz7_cdc_gov/Documents/Desktop%20-%201.8.2021/CC/SoS%20Team/SoS%20Team/Data%20Cleaning%20analyses%20and%20presentation/Table%20shells/Copy%20of%20SOS%20Data%20Visulization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cdc-my.sharepoint.com/personal/lwz7_cdc_gov/Documents/Desktop%20-%201.8.2021/CC/SoS%20Team/SoS%20Team/Data%20Cleaning%20analyses%20and%20presentation/Table%20shells/Copy%20of%20SOS%20Data%20Visulization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cdc-my.sharepoint.com/personal/uzy2_cdc_gov/Documents/SoS_Survey/SoS_2021_Tables.xlsx" TargetMode="Externa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3.xml"/></Relationships>
</file>

<file path=ppt/charts/_rels/chart19.xml.rels><?xml version="1.0" encoding="UTF-8" standalone="yes"?>
<Relationships xmlns="http://schemas.openxmlformats.org/package/2006/relationships"><Relationship Id="rId3" Type="http://schemas.openxmlformats.org/officeDocument/2006/relationships/oleObject" Target="https://cdc-my.sharepoint.com/personal/uzy2_cdc_gov/Documents/SoS_Survey/SoS_2021_Table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cdc-my.sharepoint.com/personal/wft4_cdc_gov/Documents/CC%20Activity/SoS%20Data%20Analysis%202022/SOS%20Data%20Visulization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cdc-my.sharepoint.com/personal/lwz7_cdc_gov/Documents/Desktop%20-%201.8.2021/CC/SoS%20Team/SoS%20Team/Data%20Cleaning%20analyses%20and%20presentation/Table%20shells/Copy%20of%20SOS%20Data%20Visulizations.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cdc-my.sharepoint.com/personal/lwz7_cdc_gov/Documents/Desktop%20-%201.8.2021/CC/SoS%20Team/SoS%20Team/Data%20Cleaning%20analyses%20and%20presentation/Table%20shells/Copy%20of%20SOS%20Data%20Visulizations.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cdc-my.sharepoint.com/personal/wft4_cdc_gov/Documents/CC%20Activity/SoS%20Data%20Analysis%202022/SOS%20Data%20Visulizations.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fda-my.sharepoint.com/personal/lauren_woodard_fda_gov/Documents/Documents/USPHS/SOS%20Subcommittee/SOS%20figures%202023.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cdc-my.sharepoint.com/personal/wft4_cdc_gov/Documents/CC%20Activity/SoS%20Data%20Analysis%202022/SOS%20Data%20Visulizations.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cdc-my.sharepoint.com/personal/wft4_cdc_gov/Documents/CC%20Activity/SoS%20Data%20Analysis%202022/SOS%20Data%20Visulizations.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https://fda-my.sharepoint.com/personal/lauren_woodard_fda_gov/Documents/Documents/USPHS/SOS%20Subcommittee/SOS%20figures%202023.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https://fda-my.sharepoint.com/personal/lauren_woodard_fda_gov/Documents/Documents/USPHS/SOS%20Subcommittee/SOS%20figures%202023.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https://cdc-my.sharepoint.com/personal/wft4_cdc_gov/Documents/CC%20Activity/SoS%20Data%20Analysis%202022/SOS%20Data%20Visulizations.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https://cdc-my.sharepoint.com/personal/wft4_cdc_gov/Documents/CC%20Activity/SoS%20Data%20Analysis%202022/SOS%20Data%20Visulizations.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https://cdc-my.sharepoint.com/personal/wft4_cdc_gov/Documents/CC%20Activity/SoS%20Data%20Analysis%202022/SOS%20Data%20Visulizations.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30.xml.rels><?xml version="1.0" encoding="UTF-8" standalone="yes"?>
<Relationships xmlns="http://schemas.openxmlformats.org/package/2006/relationships"><Relationship Id="rId3" Type="http://schemas.openxmlformats.org/officeDocument/2006/relationships/oleObject" Target="https://fda-my.sharepoint.com/personal/lauren_woodard_fda_gov/Documents/Documents/USPHS/SOS%20Subcommittee/SOS%20figures%202023.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https://fda-my.sharepoint.com/personal/lauren_woodard_fda_gov/Documents/Documents/USPHS/SOS%20Subcommittee/SOS%20figures%202023.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https://fda-my.sharepoint.com/personal/lauren_woodard_fda_gov/Documents/Documents/USPHS/SOS%20Subcommittee/SOS%20figures%202023.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https://fda-my.sharepoint.com/personal/lauren_woodard_fda_gov/Documents/Documents/USPHS/SOS%20Subcommittee/SOS%20figures%202023.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https://fda-my.sharepoint.com/personal/lauren_woodard_fda_gov/Documents/Documents/USPHS/SOS%20Subcommittee/SOS%20figures%202023.xlsx" TargetMode="Externa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chartUserShapes" Target="../drawings/drawing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0.xml"/><Relationship Id="rId1" Type="http://schemas.microsoft.com/office/2011/relationships/chartStyle" Target="style40.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41.xml"/><Relationship Id="rId1" Type="http://schemas.microsoft.com/office/2011/relationships/chartStyle" Target="style41.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42.xml"/><Relationship Id="rId1" Type="http://schemas.microsoft.com/office/2011/relationships/chartStyle" Target="style42.xml"/></Relationships>
</file>

<file path=ppt/charts/_rels/chart4.xml.rels><?xml version="1.0" encoding="UTF-8" standalone="yes"?>
<Relationships xmlns="http://schemas.openxmlformats.org/package/2006/relationships"><Relationship Id="rId3" Type="http://schemas.openxmlformats.org/officeDocument/2006/relationships/oleObject" Target="https://cdc-my.sharepoint.com/personal/wft4_cdc_gov/Documents/CC%20Activity/SoS%20Data%20Analysis%202022/SOS%20Data%20Visulizations.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43.xml"/><Relationship Id="rId1" Type="http://schemas.microsoft.com/office/2011/relationships/chartStyle" Target="style43.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44.xml"/><Relationship Id="rId1" Type="http://schemas.microsoft.com/office/2011/relationships/chartStyle" Target="style44.xml"/></Relationships>
</file>

<file path=ppt/charts/_rels/chart5.xml.rels><?xml version="1.0" encoding="UTF-8" standalone="yes"?>
<Relationships xmlns="http://schemas.openxmlformats.org/package/2006/relationships"><Relationship Id="rId3" Type="http://schemas.openxmlformats.org/officeDocument/2006/relationships/oleObject" Target="https://cdc-my.sharepoint.com/personal/wft4_cdc_gov/Documents/CC%20Activity/SoS%20Data%20Analysis%202022/SOS%20Data%20Visulization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oleObject" Target="https://cdc-my.sharepoint.com/personal/lwz7_cdc_gov/Documents/Desktop%20-%201.8.2021/CC/SoS%20Team/SoS%20Team/Data%20Cleaning%20analyses%20and%20presentation/Table%20shells/Copy%20of%20SOS%20Data%20Visulization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2" Type="http://schemas.microsoft.com/office/2011/relationships/chartColorStyle" Target="colors37.xml"/><Relationship Id="rId1" Type="http://schemas.microsoft.com/office/2011/relationships/chartStyle" Target="style37.xml"/></Relationships>
</file>

<file path=ppt/charts/_rels/chartEx2.xml.rels><?xml version="1.0" encoding="UTF-8" standalone="yes"?>
<Relationships xmlns="http://schemas.openxmlformats.org/package/2006/relationships"><Relationship Id="rId3" Type="http://schemas.microsoft.com/office/2011/relationships/chartColorStyle" Target="colors38.xml"/><Relationship Id="rId2" Type="http://schemas.microsoft.com/office/2011/relationships/chartStyle" Target="style38.xml"/><Relationship Id="rId1" Type="http://schemas.openxmlformats.org/officeDocument/2006/relationships/oleObject" Target="https://fda-my.sharepoint.com/personal/lauren_woodard_fda_gov/Documents/Documents/USPHS/SOS%20Subcommittee/SOS%20figures%202023.xlsx"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39.xml"/><Relationship Id="rId2" Type="http://schemas.microsoft.com/office/2011/relationships/chartStyle" Target="style39.xml"/><Relationship Id="rId1" Type="http://schemas.openxmlformats.org/officeDocument/2006/relationships/oleObject" Target="https://fda-my.sharepoint.com/personal/lauren_woodard_fda_gov/Documents/Documents/USPHS/SOS%20Subcommittee/SOS%20figures%20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972790344323292E-2"/>
          <c:y val="5.3938836058881723E-2"/>
          <c:w val="0.89342505940595507"/>
          <c:h val="0.74152077038865327"/>
        </c:manualLayout>
      </c:layout>
      <c:barChart>
        <c:barDir val="col"/>
        <c:grouping val="clustered"/>
        <c:varyColors val="0"/>
        <c:ser>
          <c:idx val="0"/>
          <c:order val="0"/>
          <c:tx>
            <c:strRef>
              <c:f>Sheet1!$B$1</c:f>
              <c:strCache>
                <c:ptCount val="1"/>
                <c:pt idx="0">
                  <c:v>Deployed through agency/PHS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CDC/ATSDR
(n=127)</c:v>
                </c:pt>
                <c:pt idx="1">
                  <c:v>FDA^
(n=46)</c:v>
                </c:pt>
                <c:pt idx="2">
                  <c:v>Other**
(n=79)</c:v>
                </c:pt>
              </c:strCache>
            </c:strRef>
          </c:cat>
          <c:val>
            <c:numRef>
              <c:f>Sheet1!$B$2:$B$4</c:f>
              <c:numCache>
                <c:formatCode>0%</c:formatCode>
                <c:ptCount val="3"/>
                <c:pt idx="0">
                  <c:v>0.24</c:v>
                </c:pt>
                <c:pt idx="1">
                  <c:v>0.15</c:v>
                </c:pt>
                <c:pt idx="2">
                  <c:v>0.23</c:v>
                </c:pt>
              </c:numCache>
            </c:numRef>
          </c:val>
          <c:extLst>
            <c:ext xmlns:c16="http://schemas.microsoft.com/office/drawing/2014/chart" uri="{C3380CC4-5D6E-409C-BE32-E72D297353CC}">
              <c16:uniqueId val="{00000000-A1FB-4562-99A0-B1B1EC18B489}"/>
            </c:ext>
          </c:extLst>
        </c:ser>
        <c:dLbls>
          <c:showLegendKey val="0"/>
          <c:showVal val="0"/>
          <c:showCatName val="0"/>
          <c:showSerName val="0"/>
          <c:showPercent val="0"/>
          <c:showBubbleSize val="0"/>
        </c:dLbls>
        <c:gapWidth val="219"/>
        <c:overlap val="-27"/>
        <c:axId val="2147220624"/>
        <c:axId val="2147223952"/>
      </c:barChart>
      <c:catAx>
        <c:axId val="214722062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2147223952"/>
        <c:crosses val="autoZero"/>
        <c:auto val="1"/>
        <c:lblAlgn val="ctr"/>
        <c:lblOffset val="100"/>
        <c:noMultiLvlLbl val="0"/>
      </c:catAx>
      <c:valAx>
        <c:axId val="2147223952"/>
        <c:scaling>
          <c:orientation val="minMax"/>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147220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2163531641878E-2"/>
          <c:y val="4.6792466729952395E-2"/>
          <c:w val="0.90024688320209978"/>
          <c:h val="0.73208946518730178"/>
        </c:manualLayout>
      </c:layout>
      <c:barChart>
        <c:barDir val="col"/>
        <c:grouping val="clustered"/>
        <c:varyColors val="0"/>
        <c:ser>
          <c:idx val="0"/>
          <c:order val="0"/>
          <c:tx>
            <c:strRef>
              <c:f>Sheet1!$B$1</c:f>
              <c:strCache>
                <c:ptCount val="1"/>
                <c:pt idx="0">
                  <c:v>Column3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O-3
(n=65)</c:v>
                </c:pt>
                <c:pt idx="1">
                  <c:v>O-4
(n=83)</c:v>
                </c:pt>
                <c:pt idx="2">
                  <c:v>O-5
(n=60)</c:v>
                </c:pt>
                <c:pt idx="3">
                  <c:v>O-6
(n=44)</c:v>
                </c:pt>
              </c:strCache>
            </c:strRef>
          </c:cat>
          <c:val>
            <c:numRef>
              <c:f>Sheet1!$B$2:$B$5</c:f>
              <c:numCache>
                <c:formatCode>0%</c:formatCode>
                <c:ptCount val="4"/>
                <c:pt idx="0">
                  <c:v>0.13</c:v>
                </c:pt>
                <c:pt idx="1">
                  <c:v>0.52</c:v>
                </c:pt>
                <c:pt idx="2">
                  <c:v>0.25</c:v>
                </c:pt>
                <c:pt idx="3">
                  <c:v>0.11</c:v>
                </c:pt>
              </c:numCache>
            </c:numRef>
          </c:val>
          <c:extLst>
            <c:ext xmlns:c16="http://schemas.microsoft.com/office/drawing/2014/chart" uri="{C3380CC4-5D6E-409C-BE32-E72D297353CC}">
              <c16:uniqueId val="{00000000-0047-4090-99E5-D37A6CB2F00F}"/>
            </c:ext>
          </c:extLst>
        </c:ser>
        <c:dLbls>
          <c:showLegendKey val="0"/>
          <c:showVal val="0"/>
          <c:showCatName val="0"/>
          <c:showSerName val="0"/>
          <c:showPercent val="0"/>
          <c:showBubbleSize val="0"/>
        </c:dLbls>
        <c:gapWidth val="219"/>
        <c:overlap val="-27"/>
        <c:axId val="2147003296"/>
        <c:axId val="2147013696"/>
      </c:barChart>
      <c:catAx>
        <c:axId val="214700329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2147013696"/>
        <c:crosses val="autoZero"/>
        <c:auto val="1"/>
        <c:lblAlgn val="ctr"/>
        <c:lblOffset val="100"/>
        <c:noMultiLvlLbl val="0"/>
      </c:catAx>
      <c:valAx>
        <c:axId val="2147013696"/>
        <c:scaling>
          <c:orientation val="minMax"/>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147003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365389063581398"/>
          <c:y val="2.9561841388285815E-2"/>
          <c:w val="0.80816217417267289"/>
          <c:h val="0.88241294979649865"/>
        </c:manualLayout>
      </c:layout>
      <c:barChart>
        <c:barDir val="bar"/>
        <c:grouping val="clustered"/>
        <c:varyColors val="0"/>
        <c:ser>
          <c:idx val="0"/>
          <c:order val="0"/>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Sheet1!$B$4:$B$19</c:f>
              <c:strCache>
                <c:ptCount val="16"/>
                <c:pt idx="0">
                  <c:v>Other</c:v>
                </c:pt>
                <c:pt idx="1">
                  <c:v>ACF</c:v>
                </c:pt>
                <c:pt idx="2">
                  <c:v>CMS</c:v>
                </c:pt>
                <c:pt idx="3">
                  <c:v>DOC (NOAA)</c:v>
                </c:pt>
                <c:pt idx="4">
                  <c:v>SAMHSA</c:v>
                </c:pt>
                <c:pt idx="5">
                  <c:v>IHS</c:v>
                </c:pt>
                <c:pt idx="6">
                  <c:v>ATSDR</c:v>
                </c:pt>
                <c:pt idx="7">
                  <c:v>VA</c:v>
                </c:pt>
                <c:pt idx="8">
                  <c:v>HRSA</c:v>
                </c:pt>
                <c:pt idx="9">
                  <c:v>DOD/DHA</c:v>
                </c:pt>
                <c:pt idx="10">
                  <c:v>OS</c:v>
                </c:pt>
                <c:pt idx="11">
                  <c:v>NIH</c:v>
                </c:pt>
                <c:pt idx="12">
                  <c:v>DHS</c:v>
                </c:pt>
                <c:pt idx="13">
                  <c:v>BOP</c:v>
                </c:pt>
                <c:pt idx="14">
                  <c:v>FDA</c:v>
                </c:pt>
                <c:pt idx="15">
                  <c:v>CDC</c:v>
                </c:pt>
              </c:strCache>
            </c:strRef>
          </c:cat>
          <c:val>
            <c:numRef>
              <c:f>Sheet1!$C$4:$C$19</c:f>
              <c:numCache>
                <c:formatCode>0%</c:formatCode>
                <c:ptCount val="16"/>
                <c:pt idx="0">
                  <c:v>1.6E-2</c:v>
                </c:pt>
                <c:pt idx="1">
                  <c:v>6.9999999999999993E-3</c:v>
                </c:pt>
                <c:pt idx="2">
                  <c:v>6.9999999999999993E-3</c:v>
                </c:pt>
                <c:pt idx="3">
                  <c:v>6.9999999999999993E-3</c:v>
                </c:pt>
                <c:pt idx="4">
                  <c:v>6.9999999999999993E-3</c:v>
                </c:pt>
                <c:pt idx="5">
                  <c:v>1.1000000000000001E-2</c:v>
                </c:pt>
                <c:pt idx="6">
                  <c:v>1.3999999999999999E-2</c:v>
                </c:pt>
                <c:pt idx="7">
                  <c:v>1.3999999999999999E-2</c:v>
                </c:pt>
                <c:pt idx="8">
                  <c:v>1.8000000000000002E-2</c:v>
                </c:pt>
                <c:pt idx="9">
                  <c:v>3.6000000000000004E-2</c:v>
                </c:pt>
                <c:pt idx="10">
                  <c:v>3.6000000000000004E-2</c:v>
                </c:pt>
                <c:pt idx="11">
                  <c:v>4.2999999999999997E-2</c:v>
                </c:pt>
                <c:pt idx="12">
                  <c:v>5.4000000000000006E-2</c:v>
                </c:pt>
                <c:pt idx="13">
                  <c:v>6.9000000000000006E-2</c:v>
                </c:pt>
                <c:pt idx="14">
                  <c:v>0.17</c:v>
                </c:pt>
                <c:pt idx="15">
                  <c:v>0.48899999999999999</c:v>
                </c:pt>
              </c:numCache>
            </c:numRef>
          </c:val>
          <c:extLst>
            <c:ext xmlns:c16="http://schemas.microsoft.com/office/drawing/2014/chart" uri="{C3380CC4-5D6E-409C-BE32-E72D297353CC}">
              <c16:uniqueId val="{00000000-A340-4EF6-B606-FC76E28F2350}"/>
            </c:ext>
          </c:extLst>
        </c:ser>
        <c:dLbls>
          <c:showLegendKey val="0"/>
          <c:showVal val="0"/>
          <c:showCatName val="0"/>
          <c:showSerName val="0"/>
          <c:showPercent val="0"/>
          <c:showBubbleSize val="0"/>
        </c:dLbls>
        <c:gapWidth val="20"/>
        <c:overlap val="2"/>
        <c:axId val="1005388664"/>
        <c:axId val="1005385056"/>
      </c:barChart>
      <c:catAx>
        <c:axId val="100538866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
                <a:ea typeface="+mn-ea"/>
                <a:cs typeface="+mn-cs"/>
              </a:defRPr>
            </a:pPr>
            <a:endParaRPr lang="en-US"/>
          </a:p>
        </c:txPr>
        <c:crossAx val="1005385056"/>
        <c:crosses val="autoZero"/>
        <c:auto val="1"/>
        <c:lblAlgn val="ctr"/>
        <c:lblOffset val="100"/>
        <c:noMultiLvlLbl val="0"/>
      </c:catAx>
      <c:valAx>
        <c:axId val="1005385056"/>
        <c:scaling>
          <c:orientation val="minMax"/>
        </c:scaling>
        <c:delete val="0"/>
        <c:axPos val="b"/>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005388664"/>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65D-4ECD-B8BF-F89400E36FF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65D-4ECD-B8BF-F89400E36FF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65D-4ECD-B8BF-F89400E36FF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65D-4ECD-B8BF-F89400E36FF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65D-4ECD-B8BF-F89400E36FF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65D-4ECD-B8BF-F89400E36FF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65D-4ECD-B8BF-F89400E36FF5}"/>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5D-4ECD-B8BF-F89400E36FF5}"/>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5D-4ECD-B8BF-F89400E36FF5}"/>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5D-4ECD-B8BF-F89400E36FF5}"/>
                </c:ext>
              </c:extLst>
            </c:dLbl>
            <c:dLbl>
              <c:idx val="3"/>
              <c:layout>
                <c:manualLayout>
                  <c:x val="4.8090352466642214E-2"/>
                  <c:y val="7.73809107666780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65D-4ECD-B8BF-F89400E36FF5}"/>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65D-4ECD-B8BF-F89400E36FF5}"/>
                </c:ext>
              </c:extLst>
            </c:dLbl>
            <c:dLbl>
              <c:idx val="5"/>
              <c:layout>
                <c:manualLayout>
                  <c:x val="2.2215690804095595E-2"/>
                  <c:y val="7.6157027393420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65D-4ECD-B8BF-F89400E36FF5}"/>
                </c:ext>
              </c:extLst>
            </c:dLbl>
            <c:dLbl>
              <c:idx val="6"/>
              <c:layout>
                <c:manualLayout>
                  <c:x val="2.3128713388438325E-2"/>
                  <c:y val="8.9459588253867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65D-4ECD-B8BF-F89400E36FF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'4. Degrees and training'!$G$3:$G$9</c:f>
              <c:strCache>
                <c:ptCount val="7"/>
                <c:pt idx="0">
                  <c:v>Behavioral science</c:v>
                </c:pt>
                <c:pt idx="1">
                  <c:v>Medical &amp; Health Sciences</c:v>
                </c:pt>
                <c:pt idx="2">
                  <c:v>Biological Science</c:v>
                </c:pt>
                <c:pt idx="3">
                  <c:v>Natural sciences</c:v>
                </c:pt>
                <c:pt idx="4">
                  <c:v>Physical sciences</c:v>
                </c:pt>
                <c:pt idx="5">
                  <c:v>Social sciences</c:v>
                </c:pt>
                <c:pt idx="6">
                  <c:v>Other</c:v>
                </c:pt>
              </c:strCache>
            </c:strRef>
          </c:cat>
          <c:val>
            <c:numRef>
              <c:f>'4. Degrees and training'!$H$3:$H$9</c:f>
              <c:numCache>
                <c:formatCode>0%</c:formatCode>
                <c:ptCount val="7"/>
                <c:pt idx="0">
                  <c:v>0.21014492753623187</c:v>
                </c:pt>
                <c:pt idx="1">
                  <c:v>0.36594202898550726</c:v>
                </c:pt>
                <c:pt idx="2">
                  <c:v>0.27173913043478259</c:v>
                </c:pt>
                <c:pt idx="3">
                  <c:v>4.3478260869565216E-2</c:v>
                </c:pt>
                <c:pt idx="4">
                  <c:v>5.0724637681159424E-2</c:v>
                </c:pt>
                <c:pt idx="5">
                  <c:v>3.6231884057971016E-2</c:v>
                </c:pt>
                <c:pt idx="6">
                  <c:v>1.8115942028985508E-2</c:v>
                </c:pt>
              </c:numCache>
            </c:numRef>
          </c:val>
          <c:extLst>
            <c:ext xmlns:c16="http://schemas.microsoft.com/office/drawing/2014/chart" uri="{C3380CC4-5D6E-409C-BE32-E72D297353CC}">
              <c16:uniqueId val="{0000000E-F65D-4ECD-B8BF-F89400E36FF5}"/>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72553977623710975"/>
          <c:y val="7.1557030910205252E-2"/>
          <c:w val="0.26840800575008367"/>
          <c:h val="0.8438505094838508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 Descriptives'!$F$50</c:f>
              <c:strCache>
                <c:ptCount val="1"/>
                <c:pt idx="0">
                  <c:v>Scientist Force Distribution</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 Descriptives'!$E$51:$E$54</c:f>
              <c:strCache>
                <c:ptCount val="4"/>
                <c:pt idx="0">
                  <c:v>LT</c:v>
                </c:pt>
                <c:pt idx="1">
                  <c:v>LCDR</c:v>
                </c:pt>
                <c:pt idx="2">
                  <c:v>CDR</c:v>
                </c:pt>
                <c:pt idx="3">
                  <c:v>CAPT</c:v>
                </c:pt>
              </c:strCache>
            </c:strRef>
          </c:cat>
          <c:val>
            <c:numRef>
              <c:f>'2. Descriptives'!$F$51:$F$54</c:f>
              <c:numCache>
                <c:formatCode>0%</c:formatCode>
                <c:ptCount val="4"/>
                <c:pt idx="0">
                  <c:v>0.25362318840579712</c:v>
                </c:pt>
                <c:pt idx="1">
                  <c:v>0.33333333333333331</c:v>
                </c:pt>
                <c:pt idx="2">
                  <c:v>0.23550724637681159</c:v>
                </c:pt>
                <c:pt idx="3">
                  <c:v>0.17753623188405798</c:v>
                </c:pt>
              </c:numCache>
            </c:numRef>
          </c:val>
          <c:extLst>
            <c:ext xmlns:c16="http://schemas.microsoft.com/office/drawing/2014/chart" uri="{C3380CC4-5D6E-409C-BE32-E72D297353CC}">
              <c16:uniqueId val="{00000000-BB43-43B0-A0D2-039786D0A04C}"/>
            </c:ext>
          </c:extLst>
        </c:ser>
        <c:dLbls>
          <c:showLegendKey val="0"/>
          <c:showVal val="0"/>
          <c:showCatName val="0"/>
          <c:showSerName val="0"/>
          <c:showPercent val="0"/>
          <c:showBubbleSize val="0"/>
        </c:dLbls>
        <c:gapWidth val="219"/>
        <c:overlap val="-27"/>
        <c:axId val="944981416"/>
        <c:axId val="944981744"/>
      </c:barChart>
      <c:catAx>
        <c:axId val="944981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944981744"/>
        <c:crosses val="autoZero"/>
        <c:auto val="1"/>
        <c:lblAlgn val="ctr"/>
        <c:lblOffset val="100"/>
        <c:noMultiLvlLbl val="0"/>
      </c:catAx>
      <c:valAx>
        <c:axId val="944981744"/>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944981416"/>
        <c:crosses val="autoZero"/>
        <c:crossBetween val="between"/>
      </c:valAx>
      <c:spPr>
        <a:noFill/>
        <a:ln>
          <a:noFill/>
        </a:ln>
        <a:effectLst/>
      </c:spPr>
    </c:plotArea>
    <c:legend>
      <c:legendPos val="b"/>
      <c:layout>
        <c:manualLayout>
          <c:xMode val="edge"/>
          <c:yMode val="edge"/>
          <c:x val="0.45252142691547864"/>
          <c:y val="2.6119213610836224E-2"/>
          <c:w val="0.52671880637735236"/>
          <c:h val="4.623092288085305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A9E-4A1D-ADEF-305C0F02ED5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A9E-4A1D-ADEF-305C0F02ED5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A9E-4A1D-ADEF-305C0F02ED5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A9E-4A1D-ADEF-305C0F02ED5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A9E-4A1D-ADEF-305C0F02ED53}"/>
              </c:ext>
            </c:extLst>
          </c:dPt>
          <c:cat>
            <c:strRef>
              <c:f>Degrees!$A$1:$A$5</c:f>
              <c:strCache>
                <c:ptCount val="5"/>
                <c:pt idx="0">
                  <c:v>No other advanced degree</c:v>
                </c:pt>
                <c:pt idx="1">
                  <c:v>MPH or similar degree</c:v>
                </c:pt>
                <c:pt idx="2">
                  <c:v>Masters of Science or similar</c:v>
                </c:pt>
                <c:pt idx="3">
                  <c:v>Masters in Business or similar</c:v>
                </c:pt>
                <c:pt idx="4">
                  <c:v>Other advanced degree</c:v>
                </c:pt>
              </c:strCache>
            </c:strRef>
          </c:cat>
          <c:val>
            <c:numRef>
              <c:f>Degrees!$B$1:$B$5</c:f>
              <c:numCache>
                <c:formatCode>0.0</c:formatCode>
                <c:ptCount val="5"/>
                <c:pt idx="0">
                  <c:v>32.971014492753625</c:v>
                </c:pt>
                <c:pt idx="1">
                  <c:v>38.04347826086957</c:v>
                </c:pt>
                <c:pt idx="2">
                  <c:v>27.536231884057973</c:v>
                </c:pt>
                <c:pt idx="3">
                  <c:v>2.5362318840579712</c:v>
                </c:pt>
                <c:pt idx="4">
                  <c:v>7.2463768115942031</c:v>
                </c:pt>
              </c:numCache>
            </c:numRef>
          </c:val>
          <c:extLst>
            <c:ext xmlns:c16="http://schemas.microsoft.com/office/drawing/2014/chart" uri="{C3380CC4-5D6E-409C-BE32-E72D297353CC}">
              <c16:uniqueId val="{0000000A-CA9E-4A1D-ADEF-305C0F02ED53}"/>
            </c:ext>
          </c:extLst>
        </c:ser>
        <c:dLbls>
          <c:showLegendKey val="0"/>
          <c:showVal val="0"/>
          <c:showCatName val="0"/>
          <c:showSerName val="0"/>
          <c:showPercent val="0"/>
          <c:showBubbleSize val="0"/>
          <c:showLeaderLines val="1"/>
        </c:dLbls>
        <c:firstSliceAng val="200"/>
        <c:holeSize val="4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79-456C-B35B-9349C1A22E6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79-456C-B35B-9349C1A22E68}"/>
              </c:ext>
            </c:extLst>
          </c:dPt>
          <c:cat>
            <c:strRef>
              <c:f>'Leadership trainings'!$B$1:$B$2</c:f>
              <c:strCache>
                <c:ptCount val="2"/>
                <c:pt idx="0">
                  <c:v>Yes</c:v>
                </c:pt>
                <c:pt idx="1">
                  <c:v>No</c:v>
                </c:pt>
              </c:strCache>
            </c:strRef>
          </c:cat>
          <c:val>
            <c:numRef>
              <c:f>'Leadership trainings'!$C$1:$C$2</c:f>
              <c:numCache>
                <c:formatCode>0</c:formatCode>
                <c:ptCount val="2"/>
                <c:pt idx="0">
                  <c:v>25.4</c:v>
                </c:pt>
                <c:pt idx="1">
                  <c:v>74.599999999999994</c:v>
                </c:pt>
              </c:numCache>
            </c:numRef>
          </c:val>
          <c:extLst>
            <c:ext xmlns:c16="http://schemas.microsoft.com/office/drawing/2014/chart" uri="{C3380CC4-5D6E-409C-BE32-E72D297353CC}">
              <c16:uniqueId val="{00000004-4779-456C-B35B-9349C1A22E6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33333333333336"/>
          <c:y val="0"/>
          <c:w val="0.53888888888888886"/>
          <c:h val="0.89814814814814814"/>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68E-419D-9532-BC83F11C5D0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68E-419D-9532-BC83F11C5D0B}"/>
              </c:ext>
            </c:extLst>
          </c:dPt>
          <c:cat>
            <c:strRef>
              <c:f>'Leadership trainings'!$B$5:$B$6</c:f>
              <c:strCache>
                <c:ptCount val="2"/>
                <c:pt idx="0">
                  <c:v>Yes</c:v>
                </c:pt>
                <c:pt idx="1">
                  <c:v>No</c:v>
                </c:pt>
              </c:strCache>
            </c:strRef>
          </c:cat>
          <c:val>
            <c:numRef>
              <c:f>'Leadership trainings'!$C$5:$C$6</c:f>
              <c:numCache>
                <c:formatCode>0</c:formatCode>
                <c:ptCount val="2"/>
                <c:pt idx="0">
                  <c:v>62.3</c:v>
                </c:pt>
                <c:pt idx="1">
                  <c:v>37.700000000000003</c:v>
                </c:pt>
              </c:numCache>
            </c:numRef>
          </c:val>
          <c:extLst>
            <c:ext xmlns:c16="http://schemas.microsoft.com/office/drawing/2014/chart" uri="{C3380CC4-5D6E-409C-BE32-E72D297353CC}">
              <c16:uniqueId val="{00000004-E68E-419D-9532-BC83F11C5D0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14-44D6-82FC-B495BC01BF9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C14-44D6-82FC-B495BC01BF99}"/>
              </c:ext>
            </c:extLst>
          </c:dPt>
          <c:cat>
            <c:strRef>
              <c:f>'Other Training'!$A$27:$A$28</c:f>
              <c:strCache>
                <c:ptCount val="2"/>
                <c:pt idx="0">
                  <c:v>Yes</c:v>
                </c:pt>
                <c:pt idx="1">
                  <c:v>No</c:v>
                </c:pt>
              </c:strCache>
            </c:strRef>
          </c:cat>
          <c:val>
            <c:numRef>
              <c:f>'Other Training'!$B$27:$B$28</c:f>
              <c:numCache>
                <c:formatCode>General</c:formatCode>
                <c:ptCount val="2"/>
                <c:pt idx="0">
                  <c:v>17</c:v>
                </c:pt>
                <c:pt idx="1">
                  <c:v>202</c:v>
                </c:pt>
              </c:numCache>
            </c:numRef>
          </c:val>
          <c:extLst>
            <c:ext xmlns:c16="http://schemas.microsoft.com/office/drawing/2014/chart" uri="{C3380CC4-5D6E-409C-BE32-E72D297353CC}">
              <c16:uniqueId val="{00000004-EC14-44D6-82FC-B495BC01BF9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9C8-49D6-8586-E581C4C46C0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9C8-49D6-8586-E581C4C46C0B}"/>
              </c:ext>
            </c:extLst>
          </c:dPt>
          <c:dLbls>
            <c:delete val="1"/>
          </c:dLbls>
          <c:cat>
            <c:strRef>
              <c:f>'Other Training'!$A$2:$A$3</c:f>
              <c:strCache>
                <c:ptCount val="2"/>
                <c:pt idx="0">
                  <c:v>Yes</c:v>
                </c:pt>
                <c:pt idx="1">
                  <c:v>No</c:v>
                </c:pt>
              </c:strCache>
            </c:strRef>
          </c:cat>
          <c:val>
            <c:numRef>
              <c:f>'Other Training'!$B$2:$B$3</c:f>
              <c:numCache>
                <c:formatCode>General</c:formatCode>
                <c:ptCount val="2"/>
                <c:pt idx="0">
                  <c:v>29</c:v>
                </c:pt>
                <c:pt idx="1">
                  <c:v>197</c:v>
                </c:pt>
              </c:numCache>
            </c:numRef>
          </c:val>
          <c:extLst>
            <c:ext xmlns:c16="http://schemas.microsoft.com/office/drawing/2014/chart" uri="{C3380CC4-5D6E-409C-BE32-E72D297353CC}">
              <c16:uniqueId val="{00000004-69C8-49D6-8586-E581C4C46C0B}"/>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80452176147764"/>
          <c:y val="7.5052768982150284E-2"/>
          <c:w val="0.51661023936604811"/>
          <c:h val="0.88607237495716973"/>
        </c:manualLayout>
      </c:layout>
      <c:pieChart>
        <c:varyColors val="1"/>
        <c:dLbls>
          <c:dLblPos val="inEnd"/>
          <c:showLegendKey val="0"/>
          <c:showVal val="0"/>
          <c:showCatName val="1"/>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003369180659386"/>
          <c:y val="3.488660365865244E-2"/>
          <c:w val="0.66221914993459097"/>
          <c:h val="0.90411998427813689"/>
        </c:manualLayout>
      </c:layout>
      <c:barChart>
        <c:barDir val="bar"/>
        <c:grouping val="stacked"/>
        <c:varyColors val="0"/>
        <c:ser>
          <c:idx val="0"/>
          <c:order val="0"/>
          <c:spPr>
            <a:solidFill>
              <a:schemeClr val="accent1"/>
            </a:solidFill>
            <a:ln>
              <a:noFill/>
            </a:ln>
            <a:effectLst/>
          </c:spPr>
          <c:invertIfNegative val="0"/>
          <c:dLbls>
            <c:dLbl>
              <c:idx val="13"/>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4.7315949113350388E-2"/>
                      <c:h val="7.0776311629852207E-2"/>
                    </c:manualLayout>
                  </c15:layout>
                </c:ext>
                <c:ext xmlns:c16="http://schemas.microsoft.com/office/drawing/2014/chart" uri="{C3380CC4-5D6E-409C-BE32-E72D297353CC}">
                  <c16:uniqueId val="{00000001-63C0-4C86-BC09-C48E58897AA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Performance!$A$1:$A$14</c:f>
              <c:strCache>
                <c:ptCount val="14"/>
                <c:pt idx="0">
                  <c:v>National/Intl Conference Presentation</c:v>
                </c:pt>
                <c:pt idx="1">
                  <c:v>Primary Author Peer-Reviewed Journal</c:v>
                </c:pt>
                <c:pt idx="2">
                  <c:v>Secondary Author for Peer-Reviewed Journal</c:v>
                </c:pt>
                <c:pt idx="3">
                  <c:v>Primary Author Govt Pub</c:v>
                </c:pt>
                <c:pt idx="4">
                  <c:v>Secondary Author Govt Pub</c:v>
                </c:pt>
                <c:pt idx="5">
                  <c:v>Author National Policy Statement</c:v>
                </c:pt>
                <c:pt idx="6">
                  <c:v>Author External Grant Proposal</c:v>
                </c:pt>
                <c:pt idx="7">
                  <c:v>Led Inter-Agency WG/task force/committee</c:v>
                </c:pt>
                <c:pt idx="8">
                  <c:v>Partic Inter-Agency WG/task force/committee</c:v>
                </c:pt>
                <c:pt idx="9">
                  <c:v>Led Intra-Agency WG/task force/committee</c:v>
                </c:pt>
                <c:pt idx="10">
                  <c:v>Partic Intra-Agency WG/task force/committee</c:v>
                </c:pt>
                <c:pt idx="11">
                  <c:v>Led Intl WG/task force/committee</c:v>
                </c:pt>
                <c:pt idx="12">
                  <c:v>Partic Intl WG/task force/committee</c:v>
                </c:pt>
                <c:pt idx="13">
                  <c:v>Not Done Any</c:v>
                </c:pt>
              </c:strCache>
            </c:strRef>
          </c:cat>
          <c:val>
            <c:numRef>
              <c:f>Performance!$B$1:$B$14</c:f>
              <c:numCache>
                <c:formatCode>0%</c:formatCode>
                <c:ptCount val="14"/>
                <c:pt idx="0">
                  <c:v>0.70476190476190503</c:v>
                </c:pt>
                <c:pt idx="1">
                  <c:v>0.4</c:v>
                </c:pt>
                <c:pt idx="2">
                  <c:v>0.57142857142857095</c:v>
                </c:pt>
                <c:pt idx="3">
                  <c:v>0.30952380952380998</c:v>
                </c:pt>
                <c:pt idx="4">
                  <c:v>0.4</c:v>
                </c:pt>
                <c:pt idx="5">
                  <c:v>0.17142857142857101</c:v>
                </c:pt>
                <c:pt idx="6">
                  <c:v>0.17142857142857101</c:v>
                </c:pt>
                <c:pt idx="7">
                  <c:v>0.419047619047619</c:v>
                </c:pt>
                <c:pt idx="8">
                  <c:v>0.70476190476190503</c:v>
                </c:pt>
                <c:pt idx="9">
                  <c:v>0.44761904761904803</c:v>
                </c:pt>
                <c:pt idx="10">
                  <c:v>0.68095238095238098</c:v>
                </c:pt>
                <c:pt idx="11">
                  <c:v>0.14761904761904801</c:v>
                </c:pt>
                <c:pt idx="12">
                  <c:v>0.32380952380952399</c:v>
                </c:pt>
                <c:pt idx="13">
                  <c:v>6.6666666666666693E-2</c:v>
                </c:pt>
              </c:numCache>
            </c:numRef>
          </c:val>
          <c:extLst>
            <c:ext xmlns:c16="http://schemas.microsoft.com/office/drawing/2014/chart" uri="{C3380CC4-5D6E-409C-BE32-E72D297353CC}">
              <c16:uniqueId val="{00000000-63C0-4C86-BC09-C48E58897AA8}"/>
            </c:ext>
          </c:extLst>
        </c:ser>
        <c:dLbls>
          <c:showLegendKey val="0"/>
          <c:showVal val="0"/>
          <c:showCatName val="0"/>
          <c:showSerName val="0"/>
          <c:showPercent val="0"/>
          <c:showBubbleSize val="0"/>
        </c:dLbls>
        <c:gapWidth val="30"/>
        <c:overlap val="100"/>
        <c:axId val="1873562864"/>
        <c:axId val="1847491760"/>
      </c:barChart>
      <c:catAx>
        <c:axId val="1873562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847491760"/>
        <c:crosses val="autoZero"/>
        <c:auto val="1"/>
        <c:lblAlgn val="ctr"/>
        <c:lblOffset val="100"/>
        <c:noMultiLvlLbl val="0"/>
      </c:catAx>
      <c:valAx>
        <c:axId val="1847491760"/>
        <c:scaling>
          <c:orientation val="minMax"/>
        </c:scaling>
        <c:delete val="1"/>
        <c:axPos val="b"/>
        <c:numFmt formatCode="0%" sourceLinked="1"/>
        <c:majorTickMark val="none"/>
        <c:minorTickMark val="none"/>
        <c:tickLblPos val="nextTo"/>
        <c:crossAx val="1873562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74420845340113"/>
          <c:y val="2.3147104053478893E-2"/>
          <c:w val="0.74553554533167699"/>
          <c:h val="0.9575676375334381"/>
        </c:manualLayout>
      </c:layout>
      <c:barChart>
        <c:barDir val="bar"/>
        <c:grouping val="clustered"/>
        <c:varyColors val="0"/>
        <c:ser>
          <c:idx val="0"/>
          <c:order val="0"/>
          <c:tx>
            <c:strRef>
              <c:f>Awards!$B$1</c:f>
              <c:strCache>
                <c:ptCount val="1"/>
                <c:pt idx="0">
                  <c:v>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Awards!$A$2:$A$16</c:f>
              <c:strCache>
                <c:ptCount val="15"/>
                <c:pt idx="0">
                  <c:v>Global Health Campaign Medal</c:v>
                </c:pt>
                <c:pt idx="1">
                  <c:v>Response Service Award</c:v>
                </c:pt>
                <c:pt idx="2">
                  <c:v>Ebola Campaign Medal</c:v>
                </c:pt>
                <c:pt idx="3">
                  <c:v>Foreign Duty Award</c:v>
                </c:pt>
                <c:pt idx="4">
                  <c:v>Meritorious Service Medal</c:v>
                </c:pt>
                <c:pt idx="5">
                  <c:v>Hazardous Duty Award</c:v>
                </c:pt>
                <c:pt idx="6">
                  <c:v>Covid Campaign Medal</c:v>
                </c:pt>
                <c:pt idx="7">
                  <c:v>Special Assignment Service Award</c:v>
                </c:pt>
                <c:pt idx="8">
                  <c:v>Presidential Unit Citation</c:v>
                </c:pt>
                <c:pt idx="9">
                  <c:v>PHS Citation</c:v>
                </c:pt>
                <c:pt idx="10">
                  <c:v>Commendation Medal</c:v>
                </c:pt>
                <c:pt idx="11">
                  <c:v>Outstanding Service Medal</c:v>
                </c:pt>
                <c:pt idx="12">
                  <c:v>Achievement Medal</c:v>
                </c:pt>
                <c:pt idx="13">
                  <c:v>Outstanding Unit Commendation </c:v>
                </c:pt>
                <c:pt idx="14">
                  <c:v>Unit Commendation</c:v>
                </c:pt>
              </c:strCache>
            </c:strRef>
          </c:cat>
          <c:val>
            <c:numRef>
              <c:f>Awards!$B$2:$B$16</c:f>
              <c:numCache>
                <c:formatCode>0%</c:formatCode>
                <c:ptCount val="15"/>
                <c:pt idx="0">
                  <c:v>4.0160642570281103E-2</c:v>
                </c:pt>
                <c:pt idx="1">
                  <c:v>4.0160642570281103E-2</c:v>
                </c:pt>
                <c:pt idx="2">
                  <c:v>8.0321285140562207E-2</c:v>
                </c:pt>
                <c:pt idx="3">
                  <c:v>1.60642570281124E-2</c:v>
                </c:pt>
                <c:pt idx="4">
                  <c:v>2.81124497991968E-2</c:v>
                </c:pt>
                <c:pt idx="5">
                  <c:v>3.6144578313252997E-2</c:v>
                </c:pt>
                <c:pt idx="6">
                  <c:v>8.0321285140562304E-2</c:v>
                </c:pt>
                <c:pt idx="7">
                  <c:v>8.0321285140562304E-2</c:v>
                </c:pt>
                <c:pt idx="8">
                  <c:v>8.4337349397590397E-2</c:v>
                </c:pt>
                <c:pt idx="9">
                  <c:v>9.6385542168674704E-2</c:v>
                </c:pt>
                <c:pt idx="10">
                  <c:v>0.132530120481928</c:v>
                </c:pt>
                <c:pt idx="11">
                  <c:v>0.13654618473895599</c:v>
                </c:pt>
                <c:pt idx="12">
                  <c:v>0.14859437751004001</c:v>
                </c:pt>
                <c:pt idx="13">
                  <c:v>0.27309236947791199</c:v>
                </c:pt>
                <c:pt idx="14">
                  <c:v>0.32530120481927699</c:v>
                </c:pt>
              </c:numCache>
            </c:numRef>
          </c:val>
          <c:extLst>
            <c:ext xmlns:c16="http://schemas.microsoft.com/office/drawing/2014/chart" uri="{C3380CC4-5D6E-409C-BE32-E72D297353CC}">
              <c16:uniqueId val="{00000000-F55B-4EE0-A983-762D3508F255}"/>
            </c:ext>
          </c:extLst>
        </c:ser>
        <c:ser>
          <c:idx val="1"/>
          <c:order val="1"/>
          <c:tx>
            <c:strRef>
              <c:f>Awards!$C$1</c:f>
              <c:strCache>
                <c:ptCount val="1"/>
                <c:pt idx="0">
                  <c:v>Overall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Awards!$A$2:$A$16</c:f>
              <c:strCache>
                <c:ptCount val="15"/>
                <c:pt idx="0">
                  <c:v>Global Health Campaign Medal</c:v>
                </c:pt>
                <c:pt idx="1">
                  <c:v>Response Service Award</c:v>
                </c:pt>
                <c:pt idx="2">
                  <c:v>Ebola Campaign Medal</c:v>
                </c:pt>
                <c:pt idx="3">
                  <c:v>Foreign Duty Award</c:v>
                </c:pt>
                <c:pt idx="4">
                  <c:v>Meritorious Service Medal</c:v>
                </c:pt>
                <c:pt idx="5">
                  <c:v>Hazardous Duty Award</c:v>
                </c:pt>
                <c:pt idx="6">
                  <c:v>Covid Campaign Medal</c:v>
                </c:pt>
                <c:pt idx="7">
                  <c:v>Special Assignment Service Award</c:v>
                </c:pt>
                <c:pt idx="8">
                  <c:v>Presidential Unit Citation</c:v>
                </c:pt>
                <c:pt idx="9">
                  <c:v>PHS Citation</c:v>
                </c:pt>
                <c:pt idx="10">
                  <c:v>Commendation Medal</c:v>
                </c:pt>
                <c:pt idx="11">
                  <c:v>Outstanding Service Medal</c:v>
                </c:pt>
                <c:pt idx="12">
                  <c:v>Achievement Medal</c:v>
                </c:pt>
                <c:pt idx="13">
                  <c:v>Outstanding Unit Commendation </c:v>
                </c:pt>
                <c:pt idx="14">
                  <c:v>Unit Commendation</c:v>
                </c:pt>
              </c:strCache>
            </c:strRef>
          </c:cat>
          <c:val>
            <c:numRef>
              <c:f>Awards!$C$2:$C$16</c:f>
              <c:numCache>
                <c:formatCode>0%</c:formatCode>
                <c:ptCount val="15"/>
                <c:pt idx="0">
                  <c:v>0.19678714859437799</c:v>
                </c:pt>
                <c:pt idx="1">
                  <c:v>0.24899598393574299</c:v>
                </c:pt>
                <c:pt idx="2">
                  <c:v>0.29718875502008002</c:v>
                </c:pt>
                <c:pt idx="3">
                  <c:v>0.25702811244979901</c:v>
                </c:pt>
                <c:pt idx="4">
                  <c:v>8.4337349397590397E-2</c:v>
                </c:pt>
                <c:pt idx="5">
                  <c:v>0.30522088353413701</c:v>
                </c:pt>
                <c:pt idx="6">
                  <c:v>0.69477911646586299</c:v>
                </c:pt>
                <c:pt idx="7">
                  <c:v>0.29317269076305202</c:v>
                </c:pt>
                <c:pt idx="8">
                  <c:v>0.78714859437750995</c:v>
                </c:pt>
                <c:pt idx="9">
                  <c:v>0.48594377510040199</c:v>
                </c:pt>
                <c:pt idx="10">
                  <c:v>0.59839357429718898</c:v>
                </c:pt>
                <c:pt idx="11">
                  <c:v>0.365461847389558</c:v>
                </c:pt>
                <c:pt idx="12">
                  <c:v>0.68273092369477895</c:v>
                </c:pt>
                <c:pt idx="13">
                  <c:v>0.66265060240963902</c:v>
                </c:pt>
                <c:pt idx="14">
                  <c:v>0.67871485943775101</c:v>
                </c:pt>
              </c:numCache>
            </c:numRef>
          </c:val>
          <c:extLst>
            <c:ext xmlns:c16="http://schemas.microsoft.com/office/drawing/2014/chart" uri="{C3380CC4-5D6E-409C-BE32-E72D297353CC}">
              <c16:uniqueId val="{00000001-F55B-4EE0-A983-762D3508F255}"/>
            </c:ext>
          </c:extLst>
        </c:ser>
        <c:dLbls>
          <c:dLblPos val="outEnd"/>
          <c:showLegendKey val="0"/>
          <c:showVal val="1"/>
          <c:showCatName val="0"/>
          <c:showSerName val="0"/>
          <c:showPercent val="0"/>
          <c:showBubbleSize val="0"/>
        </c:dLbls>
        <c:gapWidth val="62"/>
        <c:axId val="187441376"/>
        <c:axId val="187446368"/>
      </c:barChart>
      <c:catAx>
        <c:axId val="187441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87446368"/>
        <c:crosses val="autoZero"/>
        <c:auto val="1"/>
        <c:lblAlgn val="ctr"/>
        <c:lblOffset val="100"/>
        <c:noMultiLvlLbl val="0"/>
      </c:catAx>
      <c:valAx>
        <c:axId val="187446368"/>
        <c:scaling>
          <c:orientation val="minMax"/>
        </c:scaling>
        <c:delete val="1"/>
        <c:axPos val="b"/>
        <c:numFmt formatCode="0%" sourceLinked="1"/>
        <c:majorTickMark val="none"/>
        <c:minorTickMark val="none"/>
        <c:tickLblPos val="nextTo"/>
        <c:crossAx val="187441376"/>
        <c:crosses val="autoZero"/>
        <c:crossBetween val="between"/>
      </c:valAx>
      <c:spPr>
        <a:noFill/>
        <a:ln>
          <a:noFill/>
        </a:ln>
        <a:effectLst/>
      </c:spPr>
    </c:plotArea>
    <c:legend>
      <c:legendPos val="b"/>
      <c:layout>
        <c:manualLayout>
          <c:xMode val="edge"/>
          <c:yMode val="edge"/>
          <c:x val="0.78155764057694577"/>
          <c:y val="0.8524280145552896"/>
          <c:w val="0.13310454689206846"/>
          <c:h val="7.154261915674689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123342"/>
              </a:solidFill>
              <a:ln w="19050">
                <a:solidFill>
                  <a:schemeClr val="lt1"/>
                </a:solidFill>
              </a:ln>
              <a:effectLst/>
            </c:spPr>
            <c:extLst>
              <c:ext xmlns:c16="http://schemas.microsoft.com/office/drawing/2014/chart" uri="{C3380CC4-5D6E-409C-BE32-E72D297353CC}">
                <c16:uniqueId val="{00000001-513F-483E-89ED-A021ACCBBAE3}"/>
              </c:ext>
            </c:extLst>
          </c:dPt>
          <c:dPt>
            <c:idx val="1"/>
            <c:bubble3D val="0"/>
            <c:spPr>
              <a:solidFill>
                <a:srgbClr val="6F8E9C"/>
              </a:solidFill>
              <a:ln w="19050">
                <a:solidFill>
                  <a:schemeClr val="lt1"/>
                </a:solidFill>
              </a:ln>
              <a:effectLst/>
            </c:spPr>
            <c:extLst>
              <c:ext xmlns:c16="http://schemas.microsoft.com/office/drawing/2014/chart" uri="{C3380CC4-5D6E-409C-BE32-E72D297353CC}">
                <c16:uniqueId val="{00000003-513F-483E-89ED-A021ACCBBAE3}"/>
              </c:ext>
            </c:extLst>
          </c:dPt>
          <c:dPt>
            <c:idx val="2"/>
            <c:bubble3D val="0"/>
            <c:spPr>
              <a:solidFill>
                <a:srgbClr val="D5C7B7"/>
              </a:solidFill>
              <a:ln w="19050">
                <a:solidFill>
                  <a:schemeClr val="lt1"/>
                </a:solidFill>
              </a:ln>
              <a:effectLst/>
            </c:spPr>
            <c:extLst>
              <c:ext xmlns:c16="http://schemas.microsoft.com/office/drawing/2014/chart" uri="{C3380CC4-5D6E-409C-BE32-E72D297353CC}">
                <c16:uniqueId val="{00000005-513F-483E-89ED-A021ACCBBAE3}"/>
              </c:ext>
            </c:extLst>
          </c:dPt>
          <c:cat>
            <c:strRef>
              <c:f>Sheet1!$A$1:$A$3</c:f>
              <c:strCache>
                <c:ptCount val="3"/>
                <c:pt idx="0">
                  <c:v>1 attempt</c:v>
                </c:pt>
                <c:pt idx="1">
                  <c:v>2 attempts</c:v>
                </c:pt>
                <c:pt idx="2">
                  <c:v>3+ attempts</c:v>
                </c:pt>
              </c:strCache>
            </c:strRef>
          </c:cat>
          <c:val>
            <c:numRef>
              <c:f>Sheet1!$B$1:$B$3</c:f>
              <c:numCache>
                <c:formatCode>0%</c:formatCode>
                <c:ptCount val="3"/>
                <c:pt idx="0">
                  <c:v>0.73</c:v>
                </c:pt>
                <c:pt idx="1">
                  <c:v>0.2</c:v>
                </c:pt>
                <c:pt idx="2">
                  <c:v>7.0000000000000007E-2</c:v>
                </c:pt>
              </c:numCache>
            </c:numRef>
          </c:val>
          <c:extLst>
            <c:ext xmlns:c16="http://schemas.microsoft.com/office/drawing/2014/chart" uri="{C3380CC4-5D6E-409C-BE32-E72D297353CC}">
              <c16:uniqueId val="{00000006-513F-483E-89ED-A021ACCBBAE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123342"/>
              </a:solidFill>
              <a:ln w="19050">
                <a:solidFill>
                  <a:schemeClr val="lt1"/>
                </a:solidFill>
              </a:ln>
              <a:effectLst/>
            </c:spPr>
            <c:extLst>
              <c:ext xmlns:c16="http://schemas.microsoft.com/office/drawing/2014/chart" uri="{C3380CC4-5D6E-409C-BE32-E72D297353CC}">
                <c16:uniqueId val="{00000001-513F-483E-89ED-A021ACCBBAE3}"/>
              </c:ext>
            </c:extLst>
          </c:dPt>
          <c:dPt>
            <c:idx val="1"/>
            <c:bubble3D val="0"/>
            <c:spPr>
              <a:solidFill>
                <a:srgbClr val="6F8E9C"/>
              </a:solidFill>
              <a:ln w="19050">
                <a:solidFill>
                  <a:schemeClr val="lt1"/>
                </a:solidFill>
              </a:ln>
              <a:effectLst/>
            </c:spPr>
            <c:extLst>
              <c:ext xmlns:c16="http://schemas.microsoft.com/office/drawing/2014/chart" uri="{C3380CC4-5D6E-409C-BE32-E72D297353CC}">
                <c16:uniqueId val="{00000003-513F-483E-89ED-A021ACCBBAE3}"/>
              </c:ext>
            </c:extLst>
          </c:dPt>
          <c:dPt>
            <c:idx val="2"/>
            <c:bubble3D val="0"/>
            <c:spPr>
              <a:solidFill>
                <a:srgbClr val="D5C7B7"/>
              </a:solidFill>
              <a:ln w="19050">
                <a:solidFill>
                  <a:schemeClr val="lt1"/>
                </a:solidFill>
              </a:ln>
              <a:effectLst/>
            </c:spPr>
            <c:extLst>
              <c:ext xmlns:c16="http://schemas.microsoft.com/office/drawing/2014/chart" uri="{C3380CC4-5D6E-409C-BE32-E72D297353CC}">
                <c16:uniqueId val="{00000005-513F-483E-89ED-A021ACCBBAE3}"/>
              </c:ext>
            </c:extLst>
          </c:dPt>
          <c:cat>
            <c:strRef>
              <c:f>Sheet1!$A$1:$A$3</c:f>
              <c:strCache>
                <c:ptCount val="3"/>
                <c:pt idx="0">
                  <c:v>1 attempt</c:v>
                </c:pt>
                <c:pt idx="1">
                  <c:v>2 attempts</c:v>
                </c:pt>
                <c:pt idx="2">
                  <c:v>3+ attempts</c:v>
                </c:pt>
              </c:strCache>
            </c:strRef>
          </c:cat>
          <c:val>
            <c:numRef>
              <c:f>Sheet1!$B$1:$B$3</c:f>
              <c:numCache>
                <c:formatCode>0%</c:formatCode>
                <c:ptCount val="3"/>
                <c:pt idx="0">
                  <c:v>0.73</c:v>
                </c:pt>
                <c:pt idx="1">
                  <c:v>0.2</c:v>
                </c:pt>
                <c:pt idx="2">
                  <c:v>7.0000000000000007E-2</c:v>
                </c:pt>
              </c:numCache>
            </c:numRef>
          </c:val>
          <c:extLst>
            <c:ext xmlns:c16="http://schemas.microsoft.com/office/drawing/2014/chart" uri="{C3380CC4-5D6E-409C-BE32-E72D297353CC}">
              <c16:uniqueId val="{00000006-513F-483E-89ED-A021ACCBBAE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123342"/>
              </a:solidFill>
              <a:ln w="19050">
                <a:solidFill>
                  <a:schemeClr val="lt1"/>
                </a:solidFill>
              </a:ln>
              <a:effectLst/>
            </c:spPr>
            <c:extLst>
              <c:ext xmlns:c16="http://schemas.microsoft.com/office/drawing/2014/chart" uri="{C3380CC4-5D6E-409C-BE32-E72D297353CC}">
                <c16:uniqueId val="{00000001-D72A-46A2-85F5-63E29B985AD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72A-46A2-85F5-63E29B985AD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72A-46A2-85F5-63E29B985AD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72A-46A2-85F5-63E29B985AD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72A-46A2-85F5-63E29B985AD5}"/>
              </c:ext>
            </c:extLst>
          </c:dPt>
          <c:cat>
            <c:strRef>
              <c:f>Sheet1!$H$1:$H$5</c:f>
              <c:strCache>
                <c:ptCount val="5"/>
                <c:pt idx="0">
                  <c:v>1 attempt</c:v>
                </c:pt>
                <c:pt idx="1">
                  <c:v>2 attempts</c:v>
                </c:pt>
                <c:pt idx="2">
                  <c:v>3 attempts</c:v>
                </c:pt>
                <c:pt idx="3">
                  <c:v>4 attempts</c:v>
                </c:pt>
                <c:pt idx="4">
                  <c:v>5 + attempts</c:v>
                </c:pt>
              </c:strCache>
            </c:strRef>
          </c:cat>
          <c:val>
            <c:numRef>
              <c:f>Sheet1!$I$1:$I$5</c:f>
              <c:numCache>
                <c:formatCode>General</c:formatCode>
                <c:ptCount val="5"/>
                <c:pt idx="0">
                  <c:v>37</c:v>
                </c:pt>
                <c:pt idx="1">
                  <c:v>31</c:v>
                </c:pt>
                <c:pt idx="2">
                  <c:v>16</c:v>
                </c:pt>
                <c:pt idx="3">
                  <c:v>7</c:v>
                </c:pt>
                <c:pt idx="4">
                  <c:v>9</c:v>
                </c:pt>
              </c:numCache>
            </c:numRef>
          </c:val>
          <c:extLst>
            <c:ext xmlns:c16="http://schemas.microsoft.com/office/drawing/2014/chart" uri="{C3380CC4-5D6E-409C-BE32-E72D297353CC}">
              <c16:uniqueId val="{0000000A-D72A-46A2-85F5-63E29B985AD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123342"/>
              </a:solidFill>
              <a:ln w="19050">
                <a:solidFill>
                  <a:schemeClr val="lt1"/>
                </a:solidFill>
              </a:ln>
              <a:effectLst/>
            </c:spPr>
            <c:extLst>
              <c:ext xmlns:c16="http://schemas.microsoft.com/office/drawing/2014/chart" uri="{C3380CC4-5D6E-409C-BE32-E72D297353CC}">
                <c16:uniqueId val="{00000001-513F-483E-89ED-A021ACCBBAE3}"/>
              </c:ext>
            </c:extLst>
          </c:dPt>
          <c:dPt>
            <c:idx val="1"/>
            <c:bubble3D val="0"/>
            <c:spPr>
              <a:solidFill>
                <a:srgbClr val="6F8E9C"/>
              </a:solidFill>
              <a:ln w="19050">
                <a:solidFill>
                  <a:schemeClr val="lt1"/>
                </a:solidFill>
              </a:ln>
              <a:effectLst/>
            </c:spPr>
            <c:extLst>
              <c:ext xmlns:c16="http://schemas.microsoft.com/office/drawing/2014/chart" uri="{C3380CC4-5D6E-409C-BE32-E72D297353CC}">
                <c16:uniqueId val="{00000003-513F-483E-89ED-A021ACCBBAE3}"/>
              </c:ext>
            </c:extLst>
          </c:dPt>
          <c:dPt>
            <c:idx val="2"/>
            <c:bubble3D val="0"/>
            <c:spPr>
              <a:solidFill>
                <a:srgbClr val="D5C7B7"/>
              </a:solidFill>
              <a:ln w="19050">
                <a:solidFill>
                  <a:schemeClr val="lt1"/>
                </a:solidFill>
              </a:ln>
              <a:effectLst/>
            </c:spPr>
            <c:extLst>
              <c:ext xmlns:c16="http://schemas.microsoft.com/office/drawing/2014/chart" uri="{C3380CC4-5D6E-409C-BE32-E72D297353CC}">
                <c16:uniqueId val="{00000005-513F-483E-89ED-A021ACCBBAE3}"/>
              </c:ext>
            </c:extLst>
          </c:dPt>
          <c:cat>
            <c:strRef>
              <c:f>Sheet1!$A$1:$A$3</c:f>
              <c:strCache>
                <c:ptCount val="3"/>
                <c:pt idx="0">
                  <c:v>1 attempt</c:v>
                </c:pt>
                <c:pt idx="1">
                  <c:v>2 attempts</c:v>
                </c:pt>
                <c:pt idx="2">
                  <c:v>3+ attempts</c:v>
                </c:pt>
              </c:strCache>
            </c:strRef>
          </c:cat>
          <c:val>
            <c:numRef>
              <c:f>Sheet1!$B$1:$B$3</c:f>
              <c:numCache>
                <c:formatCode>0%</c:formatCode>
                <c:ptCount val="3"/>
                <c:pt idx="0">
                  <c:v>0.73</c:v>
                </c:pt>
                <c:pt idx="1">
                  <c:v>0.2</c:v>
                </c:pt>
                <c:pt idx="2">
                  <c:v>7.0000000000000007E-2</c:v>
                </c:pt>
              </c:numCache>
            </c:numRef>
          </c:val>
          <c:extLst>
            <c:ext xmlns:c16="http://schemas.microsoft.com/office/drawing/2014/chart" uri="{C3380CC4-5D6E-409C-BE32-E72D297353CC}">
              <c16:uniqueId val="{00000006-513F-483E-89ED-A021ACCBBAE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123342"/>
              </a:solidFill>
              <a:ln w="19050">
                <a:solidFill>
                  <a:schemeClr val="lt1"/>
                </a:solidFill>
              </a:ln>
              <a:effectLst/>
            </c:spPr>
            <c:extLst>
              <c:ext xmlns:c16="http://schemas.microsoft.com/office/drawing/2014/chart" uri="{C3380CC4-5D6E-409C-BE32-E72D297353CC}">
                <c16:uniqueId val="{00000001-D72A-46A2-85F5-63E29B985AD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72A-46A2-85F5-63E29B985AD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72A-46A2-85F5-63E29B985AD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72A-46A2-85F5-63E29B985AD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72A-46A2-85F5-63E29B985AD5}"/>
              </c:ext>
            </c:extLst>
          </c:dPt>
          <c:cat>
            <c:strRef>
              <c:f>Sheet1!$H$1:$H$5</c:f>
              <c:strCache>
                <c:ptCount val="5"/>
                <c:pt idx="0">
                  <c:v>1 attempt</c:v>
                </c:pt>
                <c:pt idx="1">
                  <c:v>2 attempts</c:v>
                </c:pt>
                <c:pt idx="2">
                  <c:v>3 attempts</c:v>
                </c:pt>
                <c:pt idx="3">
                  <c:v>4 attempts</c:v>
                </c:pt>
                <c:pt idx="4">
                  <c:v>5 + attempts</c:v>
                </c:pt>
              </c:strCache>
            </c:strRef>
          </c:cat>
          <c:val>
            <c:numRef>
              <c:f>Sheet1!$I$1:$I$5</c:f>
              <c:numCache>
                <c:formatCode>General</c:formatCode>
                <c:ptCount val="5"/>
                <c:pt idx="0">
                  <c:v>37</c:v>
                </c:pt>
                <c:pt idx="1">
                  <c:v>31</c:v>
                </c:pt>
                <c:pt idx="2">
                  <c:v>16</c:v>
                </c:pt>
                <c:pt idx="3">
                  <c:v>7</c:v>
                </c:pt>
                <c:pt idx="4">
                  <c:v>9</c:v>
                </c:pt>
              </c:numCache>
            </c:numRef>
          </c:val>
          <c:extLst>
            <c:ext xmlns:c16="http://schemas.microsoft.com/office/drawing/2014/chart" uri="{C3380CC4-5D6E-409C-BE32-E72D297353CC}">
              <c16:uniqueId val="{0000000A-D72A-46A2-85F5-63E29B985AD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23906596746693"/>
          <c:y val="6.4070256887491614E-2"/>
          <c:w val="0.71802738320751525"/>
          <c:h val="0.88579104011497745"/>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BB3-46A3-B8AD-F660557C33A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BB3-46A3-B8AD-F660557C33A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BB3-46A3-B8AD-F660557C33A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BB3-46A3-B8AD-F660557C33A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BB3-46A3-B8AD-F660557C33AF}"/>
              </c:ext>
            </c:extLst>
          </c:dPt>
          <c:cat>
            <c:strRef>
              <c:f>Sheet1!$O$1:$O$5</c:f>
              <c:strCache>
                <c:ptCount val="5"/>
                <c:pt idx="0">
                  <c:v>1 attempt</c:v>
                </c:pt>
                <c:pt idx="1">
                  <c:v>2 attempts</c:v>
                </c:pt>
                <c:pt idx="2">
                  <c:v>3 attempts</c:v>
                </c:pt>
                <c:pt idx="3">
                  <c:v>4 attempts</c:v>
                </c:pt>
                <c:pt idx="4">
                  <c:v>5 + attempts</c:v>
                </c:pt>
              </c:strCache>
            </c:strRef>
          </c:cat>
          <c:val>
            <c:numRef>
              <c:f>Sheet1!$P$1:$P$5</c:f>
              <c:numCache>
                <c:formatCode>General</c:formatCode>
                <c:ptCount val="5"/>
                <c:pt idx="0">
                  <c:v>48</c:v>
                </c:pt>
                <c:pt idx="1">
                  <c:v>19</c:v>
                </c:pt>
                <c:pt idx="2">
                  <c:v>14</c:v>
                </c:pt>
                <c:pt idx="3">
                  <c:v>6</c:v>
                </c:pt>
                <c:pt idx="4">
                  <c:v>13</c:v>
                </c:pt>
              </c:numCache>
            </c:numRef>
          </c:val>
          <c:extLst>
            <c:ext xmlns:c16="http://schemas.microsoft.com/office/drawing/2014/chart" uri="{C3380CC4-5D6E-409C-BE32-E72D297353CC}">
              <c16:uniqueId val="{0000000A-7BB3-46A3-B8AD-F660557C33A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94488441655635"/>
          <c:y val="1.3211380845203811E-2"/>
          <c:w val="0.63514258804924106"/>
          <c:h val="0.94186992428110328"/>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163-4E84-9F88-B8AAB4BD689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163-4E84-9F88-B8AAB4BD689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163-4E84-9F88-B8AAB4BD689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163-4E84-9F88-B8AAB4BD689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163-4E84-9F88-B8AAB4BD689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163-4E84-9F88-B8AAB4BD6891}"/>
              </c:ext>
            </c:extLst>
          </c:dPt>
          <c:cat>
            <c:strRef>
              <c:f>Sheet2!$A$1:$A$6</c:f>
              <c:strCache>
                <c:ptCount val="6"/>
                <c:pt idx="0">
                  <c:v>Staff member</c:v>
                </c:pt>
                <c:pt idx="1">
                  <c:v>Team (or similar) leadership</c:v>
                </c:pt>
                <c:pt idx="2">
                  <c:v>Branch (or similar) leadership</c:v>
                </c:pt>
                <c:pt idx="3">
                  <c:v>Division (or similar) leadership</c:v>
                </c:pt>
                <c:pt idx="4">
                  <c:v>Center/Bureau (or similar) leadership</c:v>
                </c:pt>
                <c:pt idx="5">
                  <c:v>Other leadership (please specify)</c:v>
                </c:pt>
              </c:strCache>
            </c:strRef>
          </c:cat>
          <c:val>
            <c:numRef>
              <c:f>Sheet2!$B$1:$B$6</c:f>
              <c:numCache>
                <c:formatCode>General</c:formatCode>
                <c:ptCount val="6"/>
                <c:pt idx="0">
                  <c:v>27.17</c:v>
                </c:pt>
                <c:pt idx="1">
                  <c:v>33.700000000000003</c:v>
                </c:pt>
                <c:pt idx="2">
                  <c:v>11.59</c:v>
                </c:pt>
                <c:pt idx="3">
                  <c:v>14.49</c:v>
                </c:pt>
                <c:pt idx="4">
                  <c:v>4.3499999999999996</c:v>
                </c:pt>
                <c:pt idx="5">
                  <c:v>8.6999999999999993</c:v>
                </c:pt>
              </c:numCache>
            </c:numRef>
          </c:val>
          <c:extLst>
            <c:ext xmlns:c16="http://schemas.microsoft.com/office/drawing/2014/chart" uri="{C3380CC4-5D6E-409C-BE32-E72D297353CC}">
              <c16:uniqueId val="{0000000C-C163-4E84-9F88-B8AAB4BD689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Sheet1!$B$14:$B$21</c:f>
              <c:strCache>
                <c:ptCount val="8"/>
                <c:pt idx="0">
                  <c:v>From another Officer</c:v>
                </c:pt>
                <c:pt idx="1">
                  <c:v>Through a fellowship</c:v>
                </c:pt>
                <c:pt idx="2">
                  <c:v>Other</c:v>
                </c:pt>
                <c:pt idx="3">
                  <c:v>From a mentor</c:v>
                </c:pt>
                <c:pt idx="4">
                  <c:v>Through the USPHS website</c:v>
                </c:pt>
                <c:pt idx="5">
                  <c:v>At a conference</c:v>
                </c:pt>
                <c:pt idx="6">
                  <c:v>At an adademic recruiting event</c:v>
                </c:pt>
                <c:pt idx="7">
                  <c:v>Through social media</c:v>
                </c:pt>
              </c:strCache>
            </c:strRef>
          </c:cat>
          <c:val>
            <c:numRef>
              <c:f>Sheet1!$E$3:$E$10</c:f>
              <c:numCache>
                <c:formatCode>0.00</c:formatCode>
                <c:ptCount val="8"/>
                <c:pt idx="0">
                  <c:v>0.46494464944649444</c:v>
                </c:pt>
                <c:pt idx="1">
                  <c:v>0.31365313653136534</c:v>
                </c:pt>
                <c:pt idx="2">
                  <c:v>0.14391143911439114</c:v>
                </c:pt>
                <c:pt idx="3">
                  <c:v>8.8560885608856083E-2</c:v>
                </c:pt>
                <c:pt idx="4">
                  <c:v>5.5350553505535055E-2</c:v>
                </c:pt>
                <c:pt idx="5">
                  <c:v>4.4280442804428041E-2</c:v>
                </c:pt>
                <c:pt idx="6">
                  <c:v>2.9520295202952029E-2</c:v>
                </c:pt>
                <c:pt idx="7">
                  <c:v>3.6900369003690036E-3</c:v>
                </c:pt>
              </c:numCache>
            </c:numRef>
          </c:val>
          <c:extLst>
            <c:ext xmlns:c16="http://schemas.microsoft.com/office/drawing/2014/chart" uri="{C3380CC4-5D6E-409C-BE32-E72D297353CC}">
              <c16:uniqueId val="{00000000-AD82-4F99-BF6B-12EBA5BEA887}"/>
            </c:ext>
          </c:extLst>
        </c:ser>
        <c:dLbls>
          <c:dLblPos val="outEnd"/>
          <c:showLegendKey val="0"/>
          <c:showVal val="1"/>
          <c:showCatName val="0"/>
          <c:showSerName val="0"/>
          <c:showPercent val="0"/>
          <c:showBubbleSize val="0"/>
        </c:dLbls>
        <c:gapWidth val="60"/>
        <c:overlap val="-28"/>
        <c:axId val="1138189759"/>
        <c:axId val="1138195999"/>
      </c:barChart>
      <c:catAx>
        <c:axId val="1138189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138195999"/>
        <c:crosses val="autoZero"/>
        <c:auto val="1"/>
        <c:lblAlgn val="ctr"/>
        <c:lblOffset val="100"/>
        <c:noMultiLvlLbl val="0"/>
      </c:catAx>
      <c:valAx>
        <c:axId val="1138195999"/>
        <c:scaling>
          <c:orientation val="minMax"/>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1381897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535674501073939"/>
          <c:y val="4.5948203842940682E-2"/>
          <c:w val="0.54674231107655158"/>
          <c:h val="0.85715009308047019"/>
        </c:manualLayout>
      </c:layout>
      <c:barChart>
        <c:barDir val="bar"/>
        <c:grouping val="clustered"/>
        <c:varyColors val="0"/>
        <c:ser>
          <c:idx val="0"/>
          <c:order val="0"/>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Sheet2!$B$24:$B$30</c:f>
              <c:strCache>
                <c:ptCount val="7"/>
                <c:pt idx="0">
                  <c:v>Training or fellowship program other than EIS or LLS</c:v>
                </c:pt>
                <c:pt idx="1">
                  <c:v>Other</c:v>
                </c:pt>
                <c:pt idx="2">
                  <c:v>Through CDC's LLS</c:v>
                </c:pt>
                <c:pt idx="3">
                  <c:v>Interservice transfer</c:v>
                </c:pt>
                <c:pt idx="4">
                  <c:v>Through CCHQ as FTE (i.e., new hire)</c:v>
                </c:pt>
                <c:pt idx="5">
                  <c:v>Agency conversion</c:v>
                </c:pt>
                <c:pt idx="6">
                  <c:v>Through CDC's EIS</c:v>
                </c:pt>
              </c:strCache>
            </c:strRef>
          </c:cat>
          <c:val>
            <c:numRef>
              <c:f>Sheet2!$E$3:$E$9</c:f>
              <c:numCache>
                <c:formatCode>0.00</c:formatCode>
                <c:ptCount val="7"/>
                <c:pt idx="0">
                  <c:v>1.8115942028985508E-2</c:v>
                </c:pt>
                <c:pt idx="1">
                  <c:v>1.8115942028985508E-2</c:v>
                </c:pt>
                <c:pt idx="2">
                  <c:v>3.6231884057971016E-2</c:v>
                </c:pt>
                <c:pt idx="3">
                  <c:v>6.5217391304347824E-2</c:v>
                </c:pt>
                <c:pt idx="4">
                  <c:v>0.18478260869565216</c:v>
                </c:pt>
                <c:pt idx="5">
                  <c:v>0.31159420289855072</c:v>
                </c:pt>
                <c:pt idx="6">
                  <c:v>0.36594202898550726</c:v>
                </c:pt>
              </c:numCache>
            </c:numRef>
          </c:val>
          <c:extLst>
            <c:ext xmlns:c16="http://schemas.microsoft.com/office/drawing/2014/chart" uri="{C3380CC4-5D6E-409C-BE32-E72D297353CC}">
              <c16:uniqueId val="{00000000-274A-46DF-8E9D-1C5068FBD327}"/>
            </c:ext>
          </c:extLst>
        </c:ser>
        <c:dLbls>
          <c:showLegendKey val="0"/>
          <c:showVal val="0"/>
          <c:showCatName val="0"/>
          <c:showSerName val="0"/>
          <c:showPercent val="0"/>
          <c:showBubbleSize val="0"/>
        </c:dLbls>
        <c:gapWidth val="60"/>
        <c:axId val="227189551"/>
        <c:axId val="227182895"/>
      </c:barChart>
      <c:catAx>
        <c:axId val="2271895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27182895"/>
        <c:crosses val="autoZero"/>
        <c:auto val="1"/>
        <c:lblAlgn val="ctr"/>
        <c:lblOffset val="100"/>
        <c:noMultiLvlLbl val="0"/>
      </c:catAx>
      <c:valAx>
        <c:axId val="227182895"/>
        <c:scaling>
          <c:orientation val="minMax"/>
        </c:scaling>
        <c:delete val="0"/>
        <c:axPos val="b"/>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271895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PHS</c:v>
                </c:pt>
              </c:strCache>
            </c:strRef>
          </c:tx>
          <c:spPr>
            <a:ln w="50800" cap="rnd">
              <a:solidFill>
                <a:schemeClr val="tx2">
                  <a:lumMod val="25000"/>
                </a:schemeClr>
              </a:solidFill>
              <a:round/>
            </a:ln>
            <a:effectLst/>
          </c:spPr>
          <c:marker>
            <c:symbol val="triangle"/>
            <c:size val="15"/>
            <c:spPr>
              <a:solidFill>
                <a:schemeClr val="tx2">
                  <a:lumMod val="25000"/>
                </a:schemeClr>
              </a:solidFill>
              <a:ln w="9525">
                <a:noFill/>
              </a:ln>
              <a:effectLst/>
            </c:spPr>
          </c:marker>
          <c:dLbls>
            <c:dLbl>
              <c:idx val="0"/>
              <c:tx>
                <c:rich>
                  <a:bodyPr/>
                  <a:lstStyle/>
                  <a:p>
                    <a:fld id="{DCB57902-783F-47E7-AA87-ADE10597BE1A}" type="VALUE">
                      <a:rPr lang="en-US" smtClean="0"/>
                      <a:pPr/>
                      <a:t>[VALUE]</a:t>
                    </a:fld>
                    <a:r>
                      <a:rPr lang="en-US"/>
                      <a:t>%</a:t>
                    </a:r>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CFE-4ED7-949E-1A9D3D53750C}"/>
                </c:ext>
              </c:extLst>
            </c:dLbl>
            <c:dLbl>
              <c:idx val="1"/>
              <c:tx>
                <c:rich>
                  <a:bodyPr/>
                  <a:lstStyle/>
                  <a:p>
                    <a:fld id="{71A9A668-1A71-4CFB-938A-C3E225734425}" type="VALUE">
                      <a:rPr lang="en-US" smtClean="0"/>
                      <a:pPr/>
                      <a:t>[VALUE]</a:t>
                    </a:fld>
                    <a:r>
                      <a:rPr lang="en-US"/>
                      <a:t>%</a:t>
                    </a:r>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CFE-4ED7-949E-1A9D3D53750C}"/>
                </c:ext>
              </c:extLst>
            </c:dLbl>
            <c:dLbl>
              <c:idx val="2"/>
              <c:tx>
                <c:rich>
                  <a:bodyPr/>
                  <a:lstStyle/>
                  <a:p>
                    <a:fld id="{D904A664-A8C8-4940-AF2D-9F80B11D2B2E}" type="VALUE">
                      <a:rPr lang="en-US" smtClean="0"/>
                      <a:pPr/>
                      <a:t>[VALUE]</a:t>
                    </a:fld>
                    <a:r>
                      <a:rPr lang="en-US"/>
                      <a:t>%</a:t>
                    </a:r>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5CFE-4ED7-949E-1A9D3D53750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2020</c:v>
                </c:pt>
                <c:pt idx="1">
                  <c:v>2021</c:v>
                </c:pt>
                <c:pt idx="2">
                  <c:v>2022</c:v>
                </c:pt>
              </c:numCache>
            </c:numRef>
          </c:cat>
          <c:val>
            <c:numRef>
              <c:f>Sheet1!$B$2:$B$4</c:f>
              <c:numCache>
                <c:formatCode>General</c:formatCode>
                <c:ptCount val="3"/>
                <c:pt idx="0">
                  <c:v>37</c:v>
                </c:pt>
                <c:pt idx="1">
                  <c:v>34</c:v>
                </c:pt>
                <c:pt idx="2">
                  <c:v>20</c:v>
                </c:pt>
              </c:numCache>
            </c:numRef>
          </c:val>
          <c:smooth val="0"/>
          <c:extLst>
            <c:ext xmlns:c16="http://schemas.microsoft.com/office/drawing/2014/chart" uri="{C3380CC4-5D6E-409C-BE32-E72D297353CC}">
              <c16:uniqueId val="{00000000-5CFE-4ED7-949E-1A9D3D53750C}"/>
            </c:ext>
          </c:extLst>
        </c:ser>
        <c:ser>
          <c:idx val="1"/>
          <c:order val="1"/>
          <c:tx>
            <c:strRef>
              <c:f>Sheet1!$C$1</c:f>
              <c:strCache>
                <c:ptCount val="1"/>
                <c:pt idx="0">
                  <c:v>Agency</c:v>
                </c:pt>
              </c:strCache>
            </c:strRef>
          </c:tx>
          <c:spPr>
            <a:ln w="50800" cap="rnd">
              <a:solidFill>
                <a:schemeClr val="tx2">
                  <a:lumMod val="90000"/>
                </a:schemeClr>
              </a:solidFill>
              <a:round/>
            </a:ln>
            <a:effectLst/>
          </c:spPr>
          <c:marker>
            <c:symbol val="diamond"/>
            <c:size val="15"/>
            <c:spPr>
              <a:solidFill>
                <a:schemeClr val="tx2">
                  <a:lumMod val="90000"/>
                </a:schemeClr>
              </a:solidFill>
              <a:ln w="19050">
                <a:noFill/>
              </a:ln>
              <a:effectLst/>
            </c:spPr>
          </c:marker>
          <c:dLbls>
            <c:dLbl>
              <c:idx val="0"/>
              <c:tx>
                <c:rich>
                  <a:bodyPr/>
                  <a:lstStyle/>
                  <a:p>
                    <a:fld id="{04D9BE70-F509-4FF9-BD88-2A3424E8DD1A}" type="VALUE">
                      <a:rPr lang="en-US" smtClean="0"/>
                      <a:pPr/>
                      <a:t>[VALUE]</a:t>
                    </a:fld>
                    <a:r>
                      <a:rPr lang="en-US"/>
                      <a:t>%</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CFE-4ED7-949E-1A9D3D53750C}"/>
                </c:ext>
              </c:extLst>
            </c:dLbl>
            <c:dLbl>
              <c:idx val="1"/>
              <c:tx>
                <c:rich>
                  <a:bodyPr/>
                  <a:lstStyle/>
                  <a:p>
                    <a:fld id="{88258BE4-AD27-4829-9131-F68767BA00BF}" type="VALUE">
                      <a:rPr lang="en-US" smtClean="0"/>
                      <a:pPr/>
                      <a:t>[VALUE]</a:t>
                    </a:fld>
                    <a:r>
                      <a:rPr lang="en-US"/>
                      <a:t>%</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CFE-4ED7-949E-1A9D3D53750C}"/>
                </c:ext>
              </c:extLst>
            </c:dLbl>
            <c:dLbl>
              <c:idx val="2"/>
              <c:tx>
                <c:rich>
                  <a:bodyPr/>
                  <a:lstStyle/>
                  <a:p>
                    <a:fld id="{21686A86-410A-410C-A067-833350F2A00C}" type="VALUE">
                      <a:rPr lang="en-US" smtClean="0"/>
                      <a:pPr/>
                      <a:t>[VALUE]</a:t>
                    </a:fld>
                    <a:r>
                      <a:rPr lang="en-US"/>
                      <a:t>%</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CFE-4ED7-949E-1A9D3D53750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2020</c:v>
                </c:pt>
                <c:pt idx="1">
                  <c:v>2021</c:v>
                </c:pt>
                <c:pt idx="2">
                  <c:v>2022</c:v>
                </c:pt>
              </c:numCache>
            </c:numRef>
          </c:cat>
          <c:val>
            <c:numRef>
              <c:f>Sheet1!$C$2:$C$4</c:f>
              <c:numCache>
                <c:formatCode>General</c:formatCode>
                <c:ptCount val="3"/>
                <c:pt idx="0">
                  <c:v>61</c:v>
                </c:pt>
                <c:pt idx="1">
                  <c:v>50</c:v>
                </c:pt>
                <c:pt idx="2">
                  <c:v>40</c:v>
                </c:pt>
              </c:numCache>
            </c:numRef>
          </c:val>
          <c:smooth val="0"/>
          <c:extLst>
            <c:ext xmlns:c16="http://schemas.microsoft.com/office/drawing/2014/chart" uri="{C3380CC4-5D6E-409C-BE32-E72D297353CC}">
              <c16:uniqueId val="{00000001-5CFE-4ED7-949E-1A9D3D53750C}"/>
            </c:ext>
          </c:extLst>
        </c:ser>
        <c:dLbls>
          <c:showLegendKey val="0"/>
          <c:showVal val="0"/>
          <c:showCatName val="0"/>
          <c:showSerName val="0"/>
          <c:showPercent val="0"/>
          <c:showBubbleSize val="0"/>
        </c:dLbls>
        <c:marker val="1"/>
        <c:smooth val="0"/>
        <c:axId val="1003260384"/>
        <c:axId val="1003257760"/>
      </c:lineChart>
      <c:catAx>
        <c:axId val="10032603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03257760"/>
        <c:crosses val="autoZero"/>
        <c:auto val="1"/>
        <c:lblAlgn val="ctr"/>
        <c:lblOffset val="100"/>
        <c:noMultiLvlLbl val="0"/>
      </c:catAx>
      <c:valAx>
        <c:axId val="1003257760"/>
        <c:scaling>
          <c:orientation val="minMax"/>
          <c:max val="100"/>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Percentage</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3260384"/>
        <c:crosses val="autoZero"/>
        <c:crossBetween val="between"/>
      </c:valAx>
      <c:spPr>
        <a:noFill/>
        <a:ln>
          <a:noFill/>
        </a:ln>
        <a:effectLst/>
      </c:spPr>
    </c:plotArea>
    <c:legend>
      <c:legendPos val="b"/>
      <c:layout>
        <c:manualLayout>
          <c:xMode val="edge"/>
          <c:yMode val="edge"/>
          <c:x val="0.37661515457512379"/>
          <c:y val="0.93897105041878115"/>
          <c:w val="0.18156348043395662"/>
          <c:h val="6.102894221947487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91834514642422"/>
          <c:y val="5.5129382857725284E-2"/>
          <c:w val="0.86041176371892647"/>
          <c:h val="0.82682795146762045"/>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7C9A-406A-AE92-3A45DE78198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1-30 days</c:v>
                </c:pt>
                <c:pt idx="1">
                  <c:v>31-60 days</c:v>
                </c:pt>
                <c:pt idx="2">
                  <c:v>61-90 days</c:v>
                </c:pt>
                <c:pt idx="3">
                  <c:v>&gt;90 days</c:v>
                </c:pt>
              </c:strCache>
            </c:strRef>
          </c:cat>
          <c:val>
            <c:numRef>
              <c:f>Sheet1!$B$2:$B$5</c:f>
              <c:numCache>
                <c:formatCode>0%</c:formatCode>
                <c:ptCount val="4"/>
                <c:pt idx="0">
                  <c:v>0.42</c:v>
                </c:pt>
                <c:pt idx="1">
                  <c:v>0.47</c:v>
                </c:pt>
                <c:pt idx="2">
                  <c:v>0.11</c:v>
                </c:pt>
                <c:pt idx="3">
                  <c:v>0</c:v>
                </c:pt>
              </c:numCache>
            </c:numRef>
          </c:val>
          <c:extLst>
            <c:ext xmlns:c16="http://schemas.microsoft.com/office/drawing/2014/chart" uri="{C3380CC4-5D6E-409C-BE32-E72D297353CC}">
              <c16:uniqueId val="{00000000-C9FE-4567-9072-E6B317A84686}"/>
            </c:ext>
          </c:extLst>
        </c:ser>
        <c:dLbls>
          <c:showLegendKey val="0"/>
          <c:showVal val="0"/>
          <c:showCatName val="0"/>
          <c:showSerName val="0"/>
          <c:showPercent val="0"/>
          <c:showBubbleSize val="0"/>
        </c:dLbls>
        <c:gapWidth val="50"/>
        <c:overlap val="-27"/>
        <c:axId val="1794968768"/>
        <c:axId val="1355718304"/>
      </c:barChart>
      <c:catAx>
        <c:axId val="17949687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355718304"/>
        <c:crosses val="autoZero"/>
        <c:auto val="1"/>
        <c:lblAlgn val="ctr"/>
        <c:lblOffset val="100"/>
        <c:noMultiLvlLbl val="0"/>
      </c:catAx>
      <c:valAx>
        <c:axId val="1355718304"/>
        <c:scaling>
          <c:orientation val="minMax"/>
          <c:max val="0.8"/>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79496876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91834514642422"/>
          <c:y val="0.14383613974361956"/>
          <c:w val="0.86041176371892647"/>
          <c:h val="0.5639930565936339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1-30 days</c:v>
                </c:pt>
                <c:pt idx="1">
                  <c:v>31-60 days</c:v>
                </c:pt>
                <c:pt idx="2">
                  <c:v>61-90 days</c:v>
                </c:pt>
                <c:pt idx="3">
                  <c:v>&gt;90 days</c:v>
                </c:pt>
              </c:strCache>
            </c:strRef>
          </c:cat>
          <c:val>
            <c:numRef>
              <c:f>Sheet1!$B$2:$B$5</c:f>
              <c:numCache>
                <c:formatCode>0%</c:formatCode>
                <c:ptCount val="4"/>
                <c:pt idx="0">
                  <c:v>0.36</c:v>
                </c:pt>
                <c:pt idx="1">
                  <c:v>0.17</c:v>
                </c:pt>
                <c:pt idx="2">
                  <c:v>0.15</c:v>
                </c:pt>
                <c:pt idx="3">
                  <c:v>0.32</c:v>
                </c:pt>
              </c:numCache>
            </c:numRef>
          </c:val>
          <c:extLst>
            <c:ext xmlns:c16="http://schemas.microsoft.com/office/drawing/2014/chart" uri="{C3380CC4-5D6E-409C-BE32-E72D297353CC}">
              <c16:uniqueId val="{00000000-C9FE-4567-9072-E6B317A84686}"/>
            </c:ext>
          </c:extLst>
        </c:ser>
        <c:dLbls>
          <c:showLegendKey val="0"/>
          <c:showVal val="0"/>
          <c:showCatName val="0"/>
          <c:showSerName val="0"/>
          <c:showPercent val="0"/>
          <c:showBubbleSize val="0"/>
        </c:dLbls>
        <c:gapWidth val="50"/>
        <c:overlap val="-27"/>
        <c:axId val="1794968768"/>
        <c:axId val="1355718304"/>
      </c:barChart>
      <c:catAx>
        <c:axId val="17949687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355718304"/>
        <c:crosses val="autoZero"/>
        <c:auto val="1"/>
        <c:lblAlgn val="ctr"/>
        <c:lblOffset val="100"/>
        <c:noMultiLvlLbl val="0"/>
      </c:catAx>
      <c:valAx>
        <c:axId val="1355718304"/>
        <c:scaling>
          <c:orientation val="minMax"/>
          <c:max val="0.8"/>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79496876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212083293777084"/>
          <c:y val="8.9492969760689892E-2"/>
          <c:w val="0.46261836658601468"/>
          <c:h val="0.8090171456694680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983-429B-99E4-EFB155F010A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983-429B-99E4-EFB155F010AA}"/>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5-5983-429B-99E4-EFB155F010AA}"/>
              </c:ext>
            </c:extLst>
          </c:dPt>
          <c:dLbls>
            <c:dLbl>
              <c:idx val="0"/>
              <c:layout>
                <c:manualLayout>
                  <c:x val="2.4703355148575905E-2"/>
                  <c:y val="-0.27892826931278941"/>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83-429B-99E4-EFB155F010AA}"/>
                </c:ext>
              </c:extLst>
            </c:dLbl>
            <c:dLbl>
              <c:idx val="1"/>
              <c:layout>
                <c:manualLayout>
                  <c:x val="6.6849631475312782E-2"/>
                  <c:y val="0.158959121221267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983-429B-99E4-EFB155F010AA}"/>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Gender!$B$2:$B$4</c:f>
              <c:numCache>
                <c:formatCode>0%</c:formatCode>
                <c:ptCount val="3"/>
                <c:pt idx="0">
                  <c:v>0.36</c:v>
                </c:pt>
                <c:pt idx="1">
                  <c:v>0.56999999999999995</c:v>
                </c:pt>
                <c:pt idx="2">
                  <c:v>7.0000000000000007E-2</c:v>
                </c:pt>
              </c:numCache>
            </c:numRef>
          </c:val>
          <c:extLst>
            <c:ext xmlns:c16="http://schemas.microsoft.com/office/drawing/2014/chart" uri="{C3380CC4-5D6E-409C-BE32-E72D297353CC}">
              <c16:uniqueId val="{00000006-5983-429B-99E4-EFB155F010AA}"/>
            </c:ext>
          </c:extLst>
        </c:ser>
        <c:dLbls>
          <c:showLegendKey val="0"/>
          <c:showVal val="0"/>
          <c:showCatName val="0"/>
          <c:showSerName val="0"/>
          <c:showPercent val="0"/>
          <c:showBubbleSize val="0"/>
          <c:showLeaderLines val="1"/>
        </c:dLbls>
        <c:firstSliceAng val="12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76914700284839"/>
          <c:y val="5.6683702670615614E-2"/>
          <c:w val="0.83630707569478979"/>
          <c:h val="0.6616911162798681"/>
        </c:manualLayout>
      </c:layout>
      <c:barChart>
        <c:barDir val="col"/>
        <c:grouping val="clustered"/>
        <c:varyColors val="0"/>
        <c:ser>
          <c:idx val="0"/>
          <c:order val="0"/>
          <c:tx>
            <c:strRef>
              <c:f>Sheet1!$B$1</c:f>
              <c:strCache>
                <c:ptCount val="1"/>
                <c:pt idx="0">
                  <c:v>Column1</c:v>
                </c:pt>
              </c:strCache>
            </c:strRef>
          </c:tx>
          <c:spPr>
            <a:solidFill>
              <a:srgbClr val="123342"/>
            </a:solidFill>
            <a:ln>
              <a:noFill/>
            </a:ln>
            <a:effectLst/>
          </c:spPr>
          <c:invertIfNegative val="0"/>
          <c:dLbls>
            <c:dLbl>
              <c:idx val="1"/>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6.8722687606669774E-2"/>
                      <c:h val="7.3919691247613051E-2"/>
                    </c:manualLayout>
                  </c15:layout>
                </c:ext>
                <c:ext xmlns:c16="http://schemas.microsoft.com/office/drawing/2014/chart" uri="{C3380CC4-5D6E-409C-BE32-E72D297353CC}">
                  <c16:uniqueId val="{00000000-2726-4828-BE93-A69E768385FE}"/>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LT (O-3) 
[n=67]</c:v>
                </c:pt>
                <c:pt idx="1">
                  <c:v>LCDR (O-4) 
[n=90]</c:v>
                </c:pt>
                <c:pt idx="2">
                  <c:v>CDR (O-5) 
[n=64]</c:v>
                </c:pt>
                <c:pt idx="3">
                  <c:v>CAPT (O-6) 
[n=49]</c:v>
                </c:pt>
              </c:strCache>
            </c:strRef>
          </c:cat>
          <c:val>
            <c:numRef>
              <c:f>Sheet1!$B$2:$B$5</c:f>
              <c:numCache>
                <c:formatCode>0%</c:formatCode>
                <c:ptCount val="4"/>
                <c:pt idx="0">
                  <c:v>0.57999999999999996</c:v>
                </c:pt>
                <c:pt idx="1">
                  <c:v>0.56999999999999995</c:v>
                </c:pt>
                <c:pt idx="2">
                  <c:v>0.55000000000000004</c:v>
                </c:pt>
                <c:pt idx="3">
                  <c:v>0.51</c:v>
                </c:pt>
              </c:numCache>
            </c:numRef>
          </c:val>
          <c:extLst>
            <c:ext xmlns:c16="http://schemas.microsoft.com/office/drawing/2014/chart" uri="{C3380CC4-5D6E-409C-BE32-E72D297353CC}">
              <c16:uniqueId val="{00000001-2726-4828-BE93-A69E768385FE}"/>
            </c:ext>
          </c:extLst>
        </c:ser>
        <c:dLbls>
          <c:showLegendKey val="0"/>
          <c:showVal val="0"/>
          <c:showCatName val="0"/>
          <c:showSerName val="0"/>
          <c:showPercent val="0"/>
          <c:showBubbleSize val="0"/>
        </c:dLbls>
        <c:gapWidth val="75"/>
        <c:axId val="1755006112"/>
        <c:axId val="1813505872"/>
      </c:barChart>
      <c:catAx>
        <c:axId val="175500611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813505872"/>
        <c:crosses val="autoZero"/>
        <c:auto val="1"/>
        <c:lblAlgn val="ctr"/>
        <c:lblOffset val="100"/>
        <c:noMultiLvlLbl val="0"/>
      </c:catAx>
      <c:valAx>
        <c:axId val="1813505872"/>
        <c:scaling>
          <c:orientation val="minMax"/>
          <c:max val="1"/>
          <c:min val="0"/>
        </c:scaling>
        <c:delete val="0"/>
        <c:axPos val="l"/>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1"/>
                  <a:t>Percentage of officers deployed,</a:t>
                </a:r>
                <a:r>
                  <a:rPr lang="en-US" sz="2000" b="1" baseline="0"/>
                  <a:t> by rank</a:t>
                </a:r>
                <a:endParaRPr lang="en-US" sz="2000" b="1"/>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755006112"/>
        <c:crosses val="autoZero"/>
        <c:crossBetween val="between"/>
        <c:majorUnit val="0.2"/>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76914700284839"/>
          <c:y val="5.6683702670615614E-2"/>
          <c:w val="0.83630707569478979"/>
          <c:h val="0.6616911162798681"/>
        </c:manualLayout>
      </c:layout>
      <c:barChart>
        <c:barDir val="col"/>
        <c:grouping val="clustered"/>
        <c:varyColors val="0"/>
        <c:ser>
          <c:idx val="0"/>
          <c:order val="0"/>
          <c:tx>
            <c:strRef>
              <c:f>Sheet1!$B$1</c:f>
              <c:strCache>
                <c:ptCount val="1"/>
                <c:pt idx="0">
                  <c:v>PHS</c:v>
                </c:pt>
              </c:strCache>
            </c:strRef>
          </c:tx>
          <c:spPr>
            <a:solidFill>
              <a:srgbClr val="123342"/>
            </a:solidFill>
            <a:ln>
              <a:noFill/>
            </a:ln>
            <a:effectLst/>
          </c:spPr>
          <c:invertIfNegative val="0"/>
          <c:dLbls>
            <c:dLbl>
              <c:idx val="1"/>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6.8722687606669774E-2"/>
                      <c:h val="7.3919691247613051E-2"/>
                    </c:manualLayout>
                  </c15:layout>
                </c:ext>
                <c:ext xmlns:c16="http://schemas.microsoft.com/office/drawing/2014/chart" uri="{C3380CC4-5D6E-409C-BE32-E72D297353CC}">
                  <c16:uniqueId val="{00000004-6E74-49CE-9D91-D1E0039D0054}"/>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LT (O-3) 
[n=67]</c:v>
                </c:pt>
                <c:pt idx="1">
                  <c:v>LCDR (O-4) 
[n=90]</c:v>
                </c:pt>
                <c:pt idx="2">
                  <c:v>CDR (O-5) 
[n=64]</c:v>
                </c:pt>
                <c:pt idx="3">
                  <c:v>CAPT (O-6) 
[n=49]</c:v>
                </c:pt>
              </c:strCache>
            </c:strRef>
          </c:cat>
          <c:val>
            <c:numRef>
              <c:f>Sheet1!$B$2:$B$5</c:f>
              <c:numCache>
                <c:formatCode>0%</c:formatCode>
                <c:ptCount val="4"/>
                <c:pt idx="0">
                  <c:v>0.12</c:v>
                </c:pt>
                <c:pt idx="1">
                  <c:v>0.27</c:v>
                </c:pt>
                <c:pt idx="2">
                  <c:v>0.17</c:v>
                </c:pt>
                <c:pt idx="3">
                  <c:v>0.2</c:v>
                </c:pt>
              </c:numCache>
            </c:numRef>
          </c:val>
          <c:extLst>
            <c:ext xmlns:c16="http://schemas.microsoft.com/office/drawing/2014/chart" uri="{C3380CC4-5D6E-409C-BE32-E72D297353CC}">
              <c16:uniqueId val="{00000000-302D-457F-AB7C-6783A791D600}"/>
            </c:ext>
          </c:extLst>
        </c:ser>
        <c:ser>
          <c:idx val="1"/>
          <c:order val="1"/>
          <c:tx>
            <c:strRef>
              <c:f>Sheet1!$C$1</c:f>
              <c:strCache>
                <c:ptCount val="1"/>
                <c:pt idx="0">
                  <c:v>Agency</c:v>
                </c:pt>
              </c:strCache>
            </c:strRef>
          </c:tx>
          <c:spPr>
            <a:solidFill>
              <a:schemeClr val="accent2"/>
            </a:solidFill>
            <a:ln w="57150">
              <a:noFill/>
              <a:prstDash val="dash"/>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LT (O-3) 
[n=67]</c:v>
                </c:pt>
                <c:pt idx="1">
                  <c:v>LCDR (O-4) 
[n=90]</c:v>
                </c:pt>
                <c:pt idx="2">
                  <c:v>CDR (O-5) 
[n=64]</c:v>
                </c:pt>
                <c:pt idx="3">
                  <c:v>CAPT (O-6) 
[n=49]</c:v>
                </c:pt>
              </c:strCache>
            </c:strRef>
          </c:cat>
          <c:val>
            <c:numRef>
              <c:f>Sheet1!$C$2:$C$5</c:f>
              <c:numCache>
                <c:formatCode>0%</c:formatCode>
                <c:ptCount val="4"/>
                <c:pt idx="0">
                  <c:v>0.46</c:v>
                </c:pt>
                <c:pt idx="1">
                  <c:v>0.37</c:v>
                </c:pt>
                <c:pt idx="2">
                  <c:v>0.41</c:v>
                </c:pt>
                <c:pt idx="3">
                  <c:v>0.39</c:v>
                </c:pt>
              </c:numCache>
            </c:numRef>
          </c:val>
          <c:extLst>
            <c:ext xmlns:c16="http://schemas.microsoft.com/office/drawing/2014/chart" uri="{C3380CC4-5D6E-409C-BE32-E72D297353CC}">
              <c16:uniqueId val="{00000002-6E74-49CE-9D91-D1E0039D0054}"/>
            </c:ext>
          </c:extLst>
        </c:ser>
        <c:dLbls>
          <c:showLegendKey val="0"/>
          <c:showVal val="0"/>
          <c:showCatName val="0"/>
          <c:showSerName val="0"/>
          <c:showPercent val="0"/>
          <c:showBubbleSize val="0"/>
        </c:dLbls>
        <c:gapWidth val="75"/>
        <c:axId val="1755006112"/>
        <c:axId val="1813505872"/>
      </c:barChart>
      <c:catAx>
        <c:axId val="175500611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813505872"/>
        <c:crosses val="autoZero"/>
        <c:auto val="1"/>
        <c:lblAlgn val="ctr"/>
        <c:lblOffset val="100"/>
        <c:noMultiLvlLbl val="0"/>
      </c:catAx>
      <c:valAx>
        <c:axId val="1813505872"/>
        <c:scaling>
          <c:orientation val="minMax"/>
          <c:max val="1"/>
          <c:min val="0"/>
        </c:scaling>
        <c:delete val="0"/>
        <c:axPos val="l"/>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1"/>
                  <a:t>Percentage of officers deployed through agency or PHS</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755006112"/>
        <c:crosses val="autoZero"/>
        <c:crossBetween val="between"/>
        <c:majorUnit val="0.2"/>
      </c:valAx>
      <c:spPr>
        <a:noFill/>
        <a:ln w="25400">
          <a:noFill/>
        </a:ln>
        <a:effectLst/>
      </c:spPr>
    </c:plotArea>
    <c:legend>
      <c:legendPos val="b"/>
      <c:layout>
        <c:manualLayout>
          <c:xMode val="edge"/>
          <c:yMode val="edge"/>
          <c:x val="0.72581388293456162"/>
          <c:y val="5.8859281711928113E-2"/>
          <c:w val="0.19682726573470372"/>
          <c:h val="6.6626035461453334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80452176147764"/>
          <c:y val="7.5052768982150284E-2"/>
          <c:w val="0.51661023936604811"/>
          <c:h val="0.88607237495716973"/>
        </c:manualLayout>
      </c:layout>
      <c:pieChart>
        <c:varyColors val="1"/>
        <c:dLbls>
          <c:dLblPos val="inEnd"/>
          <c:showLegendKey val="0"/>
          <c:showVal val="0"/>
          <c:showCatName val="1"/>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Percentage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4-2D80-4578-A749-C82EA3A72CD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2D80-4578-A749-C82EA3A72CD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2D80-4578-A749-C82EA3A72CD3}"/>
              </c:ext>
            </c:extLst>
          </c:dPt>
          <c:dLbls>
            <c:dLbl>
              <c:idx val="0"/>
              <c:delete val="1"/>
              <c:extLst>
                <c:ext xmlns:c15="http://schemas.microsoft.com/office/drawing/2012/chart" uri="{CE6537A1-D6FC-4f65-9D91-7224C49458BB}">
                  <c15:layout>
                    <c:manualLayout>
                      <c:w val="5.1076164284853752E-2"/>
                      <c:h val="6.7162047978263709E-2"/>
                    </c:manualLayout>
                  </c15:layout>
                </c:ext>
                <c:ext xmlns:c16="http://schemas.microsoft.com/office/drawing/2014/chart" uri="{C3380CC4-5D6E-409C-BE32-E72D297353CC}">
                  <c16:uniqueId val="{00000004-2D80-4578-A749-C82EA3A72CD3}"/>
                </c:ext>
              </c:extLst>
            </c:dLbl>
            <c:dLbl>
              <c:idx val="1"/>
              <c:layout>
                <c:manualLayout>
                  <c:x val="-5.969143669965476E-3"/>
                  <c:y val="3.0886413679825996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mn-lt"/>
                        <a:ea typeface="+mn-ea"/>
                        <a:cs typeface="+mn-cs"/>
                      </a:defRPr>
                    </a:pPr>
                    <a:r>
                      <a:rPr lang="en-US" sz="2000"/>
                      <a:t>Lesbian, gay, bisexual</a:t>
                    </a:r>
                  </a:p>
                  <a:p>
                    <a:pPr>
                      <a:defRPr sz="2000" b="1">
                        <a:solidFill>
                          <a:schemeClr val="tx1"/>
                        </a:solidFill>
                      </a:defRPr>
                    </a:pPr>
                    <a:fld id="{15CC1AE8-A3D2-407A-A87E-3934DBFB0EDA}" type="VALUE">
                      <a:rPr lang="en-US" sz="2000" smtClean="0"/>
                      <a:pPr>
                        <a:defRPr sz="2000" b="1">
                          <a:solidFill>
                            <a:schemeClr val="tx1"/>
                          </a:solidFill>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7276828176497547"/>
                      <c:h val="0.22589061110417005"/>
                    </c:manualLayout>
                  </c15:layout>
                  <c15:dlblFieldTable/>
                  <c15:showDataLabelsRange val="0"/>
                </c:ext>
                <c:ext xmlns:c16="http://schemas.microsoft.com/office/drawing/2014/chart" uri="{C3380CC4-5D6E-409C-BE32-E72D297353CC}">
                  <c16:uniqueId val="{00000002-2D80-4578-A749-C82EA3A72CD3}"/>
                </c:ext>
              </c:extLst>
            </c:dLbl>
            <c:dLbl>
              <c:idx val="2"/>
              <c:layout>
                <c:manualLayout>
                  <c:x val="1.7260229305798982E-2"/>
                  <c:y val="2.4731212353787654E-2"/>
                </c:manualLayout>
              </c:layout>
              <c:tx>
                <c:rich>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r>
                      <a:rPr lang="en-US" sz="2000"/>
                      <a:t>Don’t know, other, missing</a:t>
                    </a:r>
                  </a:p>
                  <a:p>
                    <a:pPr>
                      <a:defRPr sz="2000" b="1">
                        <a:solidFill>
                          <a:schemeClr val="tx1"/>
                        </a:solidFill>
                      </a:defRPr>
                    </a:pPr>
                    <a:fld id="{2D5A9E72-AB2D-44EF-9F35-07502C668EB7}" type="VALUE">
                      <a:rPr lang="en-US" sz="2000" smtClean="0"/>
                      <a:pPr>
                        <a:defRPr sz="2000" b="1">
                          <a:solidFill>
                            <a:schemeClr val="tx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8898802807802154"/>
                      <c:h val="0.20105876688991337"/>
                    </c:manualLayout>
                  </c15:layout>
                  <c15:dlblFieldTable/>
                  <c15:showDataLabelsRange val="0"/>
                </c:ext>
                <c:ext xmlns:c16="http://schemas.microsoft.com/office/drawing/2014/chart" uri="{C3380CC4-5D6E-409C-BE32-E72D297353CC}">
                  <c16:uniqueId val="{00000003-2D80-4578-A749-C82EA3A72CD3}"/>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Straight or heterosexual</c:v>
                </c:pt>
                <c:pt idx="1">
                  <c:v>Lesbian, gay, or bisexual</c:v>
                </c:pt>
                <c:pt idx="2">
                  <c:v>Don't know, other, or missing</c:v>
                </c:pt>
              </c:strCache>
            </c:strRef>
          </c:cat>
          <c:val>
            <c:numRef>
              <c:f>Sheet1!$B$2:$B$4</c:f>
              <c:numCache>
                <c:formatCode>0%</c:formatCode>
                <c:ptCount val="3"/>
                <c:pt idx="0">
                  <c:v>0.87</c:v>
                </c:pt>
                <c:pt idx="1">
                  <c:v>0.06</c:v>
                </c:pt>
                <c:pt idx="2">
                  <c:v>7.0000000000000007E-2</c:v>
                </c:pt>
              </c:numCache>
            </c:numRef>
          </c:val>
          <c:extLst>
            <c:ext xmlns:c16="http://schemas.microsoft.com/office/drawing/2014/chart" uri="{C3380CC4-5D6E-409C-BE32-E72D297353CC}">
              <c16:uniqueId val="{00000000-2D80-4578-A749-C82EA3A72CD3}"/>
            </c:ext>
          </c:extLst>
        </c:ser>
        <c:dLbls>
          <c:showLegendKey val="0"/>
          <c:showVal val="0"/>
          <c:showCatName val="0"/>
          <c:showSerName val="0"/>
          <c:showPercent val="0"/>
          <c:showBubbleSize val="0"/>
          <c:showLeaderLines val="0"/>
        </c:dLbls>
        <c:firstSliceAng val="12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Race!$A$2:$A$8</c:f>
              <c:strCache>
                <c:ptCount val="7"/>
                <c:pt idx="0">
                  <c:v>White</c:v>
                </c:pt>
                <c:pt idx="1">
                  <c:v>Black*</c:v>
                </c:pt>
                <c:pt idx="2">
                  <c:v>Asian</c:v>
                </c:pt>
                <c:pt idx="3">
                  <c:v>Multiracial, American Indian or Alaska Native, Native Hawaiian or Other Pacific Islander, Other</c:v>
                </c:pt>
                <c:pt idx="4">
                  <c:v>Missing</c:v>
                </c:pt>
                <c:pt idx="6">
                  <c:v>Hispanic, Latino, or Spanish Ethnicity</c:v>
                </c:pt>
              </c:strCache>
            </c:strRef>
          </c:cat>
          <c:val>
            <c:numRef>
              <c:f>Race!$B$2:$B$8</c:f>
              <c:numCache>
                <c:formatCode>0%</c:formatCode>
                <c:ptCount val="7"/>
                <c:pt idx="0">
                  <c:v>0.6</c:v>
                </c:pt>
                <c:pt idx="1">
                  <c:v>0.17</c:v>
                </c:pt>
                <c:pt idx="2">
                  <c:v>0.13</c:v>
                </c:pt>
                <c:pt idx="3">
                  <c:v>7.0000000000000007E-2</c:v>
                </c:pt>
                <c:pt idx="4">
                  <c:v>0.08</c:v>
                </c:pt>
                <c:pt idx="6">
                  <c:v>0.13</c:v>
                </c:pt>
              </c:numCache>
            </c:numRef>
          </c:val>
          <c:extLst>
            <c:ext xmlns:c16="http://schemas.microsoft.com/office/drawing/2014/chart" uri="{C3380CC4-5D6E-409C-BE32-E72D297353CC}">
              <c16:uniqueId val="{00000000-0872-4A55-A982-D4074E838F2B}"/>
            </c:ext>
          </c:extLst>
        </c:ser>
        <c:dLbls>
          <c:showLegendKey val="0"/>
          <c:showVal val="0"/>
          <c:showCatName val="0"/>
          <c:showSerName val="0"/>
          <c:showPercent val="0"/>
          <c:showBubbleSize val="0"/>
        </c:dLbls>
        <c:gapWidth val="51"/>
        <c:overlap val="-34"/>
        <c:axId val="2016640064"/>
        <c:axId val="2016637984"/>
      </c:barChart>
      <c:catAx>
        <c:axId val="2016640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016637984"/>
        <c:crosses val="autoZero"/>
        <c:auto val="1"/>
        <c:lblAlgn val="ctr"/>
        <c:lblOffset val="100"/>
        <c:noMultiLvlLbl val="0"/>
      </c:catAx>
      <c:valAx>
        <c:axId val="2016637984"/>
        <c:scaling>
          <c:orientation val="minMax"/>
        </c:scaling>
        <c:delete val="1"/>
        <c:axPos val="l"/>
        <c:numFmt formatCode="0%" sourceLinked="1"/>
        <c:majorTickMark val="none"/>
        <c:minorTickMark val="none"/>
        <c:tickLblPos val="nextTo"/>
        <c:crossAx val="2016640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tx>
                <c:rich>
                  <a:bodyPr/>
                  <a:lstStyle/>
                  <a:p>
                    <a:fld id="{DC47B42D-53B7-4F46-BB72-9E9BD9F5E5A8}"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6B9-4BA8-B96A-6CCE066EDE94}"/>
                </c:ext>
              </c:extLst>
            </c:dLbl>
            <c:dLbl>
              <c:idx val="1"/>
              <c:tx>
                <c:rich>
                  <a:bodyPr/>
                  <a:lstStyle/>
                  <a:p>
                    <a:fld id="{33D30BD6-21FB-491A-A4BD-062AE3C71A9E}"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6B9-4BA8-B96A-6CCE066EDE94}"/>
                </c:ext>
              </c:extLst>
            </c:dLbl>
            <c:dLbl>
              <c:idx val="2"/>
              <c:tx>
                <c:rich>
                  <a:bodyPr/>
                  <a:lstStyle/>
                  <a:p>
                    <a:fld id="{3AF545FD-1D68-4E2E-B9D4-00CF4711F03D}"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C6B9-4BA8-B96A-6CCE066EDE94}"/>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Difficulty in navigating TRICARE, including finding a TRICARE-authorized provider in my region</c:v>
                </c:pt>
                <c:pt idx="1">
                  <c:v>I feared receiving mental health services would impact my PHS career</c:v>
                </c:pt>
                <c:pt idx="2">
                  <c:v>I had other competing priorities and did not prioritize seeking out mental health services</c:v>
                </c:pt>
              </c:strCache>
            </c:strRef>
          </c:cat>
          <c:val>
            <c:numRef>
              <c:f>Sheet1!$B$2:$B$4</c:f>
              <c:numCache>
                <c:formatCode>General</c:formatCode>
                <c:ptCount val="3"/>
                <c:pt idx="0">
                  <c:v>68</c:v>
                </c:pt>
                <c:pt idx="1">
                  <c:v>63</c:v>
                </c:pt>
                <c:pt idx="2">
                  <c:v>47</c:v>
                </c:pt>
              </c:numCache>
            </c:numRef>
          </c:val>
          <c:extLst>
            <c:ext xmlns:c16="http://schemas.microsoft.com/office/drawing/2014/chart" uri="{C3380CC4-5D6E-409C-BE32-E72D297353CC}">
              <c16:uniqueId val="{00000000-C6B9-4BA8-B96A-6CCE066EDE94}"/>
            </c:ext>
          </c:extLst>
        </c:ser>
        <c:dLbls>
          <c:showLegendKey val="0"/>
          <c:showVal val="0"/>
          <c:showCatName val="0"/>
          <c:showSerName val="0"/>
          <c:showPercent val="0"/>
          <c:showBubbleSize val="0"/>
        </c:dLbls>
        <c:gapWidth val="219"/>
        <c:overlap val="-27"/>
        <c:axId val="909204184"/>
        <c:axId val="909204840"/>
      </c:barChart>
      <c:catAx>
        <c:axId val="9092041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09204840"/>
        <c:crosses val="autoZero"/>
        <c:auto val="1"/>
        <c:lblAlgn val="ctr"/>
        <c:lblOffset val="100"/>
        <c:noMultiLvlLbl val="0"/>
      </c:catAx>
      <c:valAx>
        <c:axId val="909204840"/>
        <c:scaling>
          <c:orientation val="minMax"/>
          <c:max val="100"/>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Percentage </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9204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Deployed through agency/PHS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Deployed through agency/PHS
(n=138) </c:v>
                </c:pt>
                <c:pt idx="1">
                  <c:v>Did not deploy through agency/PHS
(n=114)</c:v>
                </c:pt>
              </c:strCache>
            </c:strRef>
          </c:cat>
          <c:val>
            <c:numRef>
              <c:f>Sheet1!$B$2:$B$3</c:f>
              <c:numCache>
                <c:formatCode>0%</c:formatCode>
                <c:ptCount val="2"/>
                <c:pt idx="0">
                  <c:v>0.22</c:v>
                </c:pt>
                <c:pt idx="1">
                  <c:v>0.22</c:v>
                </c:pt>
              </c:numCache>
            </c:numRef>
          </c:val>
          <c:extLst>
            <c:ext xmlns:c16="http://schemas.microsoft.com/office/drawing/2014/chart" uri="{C3380CC4-5D6E-409C-BE32-E72D297353CC}">
              <c16:uniqueId val="{00000000-A1FB-4562-99A0-B1B1EC18B489}"/>
            </c:ext>
          </c:extLst>
        </c:ser>
        <c:dLbls>
          <c:showLegendKey val="0"/>
          <c:showVal val="0"/>
          <c:showCatName val="0"/>
          <c:showSerName val="0"/>
          <c:showPercent val="0"/>
          <c:showBubbleSize val="0"/>
        </c:dLbls>
        <c:gapWidth val="219"/>
        <c:overlap val="-27"/>
        <c:axId val="2147220624"/>
        <c:axId val="2147223952"/>
      </c:barChart>
      <c:catAx>
        <c:axId val="214722062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2147223952"/>
        <c:crosses val="autoZero"/>
        <c:auto val="1"/>
        <c:lblAlgn val="ctr"/>
        <c:lblOffset val="100"/>
        <c:noMultiLvlLbl val="0"/>
      </c:catAx>
      <c:valAx>
        <c:axId val="2147223952"/>
        <c:scaling>
          <c:orientation val="minMax"/>
          <c:max val="1"/>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147220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
    <cx:plotArea>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'Slide 20'!$A$1:$P$1</cx:f>
        <cx:lvl ptCount="16">
          <cx:pt idx="0">Healthcare benefits</cx:pt>
          <cx:pt idx="1">Retirement/Pension</cx:pt>
          <cx:pt idx="2">G.I. Bill benefits</cx:pt>
          <cx:pt idx="3">Potential for emergency response</cx:pt>
          <cx:pt idx="4">Serving in uniform</cx:pt>
          <cx:pt idx="5">Ease of lateral job transfers</cx:pt>
          <cx:pt idx="6">Leave policies</cx:pt>
          <cx:pt idx="7">Experience gained </cx:pt>
          <cx:pt idx="8">Salary</cx:pt>
          <cx:pt idx="9">Hiring advantages</cx:pt>
          <cx:pt idx="10">Tax credits</cx:pt>
          <cx:pt idx="11">Camaraderie</cx:pt>
          <cx:pt idx="12">Travel &amp; recreation benefits (MWR)</cx:pt>
          <cx:pt idx="13">Networking across agencies</cx:pt>
          <cx:pt idx="14">Other</cx:pt>
          <cx:pt idx="15">Promotion System</cx:pt>
        </cx:lvl>
      </cx:strDim>
      <cx:numDim type="val">
        <cx:f>'Slide 20'!$A$2:$P$2</cx:f>
        <cx:lvl ptCount="16" formatCode="0">
          <cx:pt idx="0">57</cx:pt>
          <cx:pt idx="1">53</cx:pt>
          <cx:pt idx="2">41</cx:pt>
          <cx:pt idx="3">23</cx:pt>
          <cx:pt idx="4">21</cx:pt>
          <cx:pt idx="5">19</cx:pt>
          <cx:pt idx="6">15</cx:pt>
          <cx:pt idx="7">14</cx:pt>
          <cx:pt idx="8">14.15525114155251</cx:pt>
          <cx:pt idx="9">11</cx:pt>
          <cx:pt idx="10">11</cx:pt>
          <cx:pt idx="11">5</cx:pt>
          <cx:pt idx="12">5</cx:pt>
          <cx:pt idx="13">4</cx:pt>
          <cx:pt idx="14">2</cx:pt>
          <cx:pt idx="15">1</cx:pt>
        </cx:lvl>
      </cx:numDim>
    </cx:data>
  </cx:chartData>
  <cx:chart>
    <cx:plotArea>
      <cx:plotAreaRegion>
        <cx:series layoutId="funnel" uniqueId="{D87BDE65-93B5-4A90-AD8F-8F243FA1644D}">
          <cx:spPr>
            <a:solidFill>
              <a:schemeClr val="tx2">
                <a:lumMod val="25000"/>
              </a:schemeClr>
            </a:solidFill>
          </cx:spPr>
          <cx:dataLabels>
            <cx:txPr>
              <a:bodyPr spcFirstLastPara="1" vertOverflow="ellipsis" horzOverflow="overflow" wrap="square" lIns="0" tIns="0" rIns="0" bIns="0" anchor="ctr" anchorCtr="1"/>
              <a:lstStyle/>
              <a:p>
                <a:pPr algn="ctr" rtl="0">
                  <a:defRPr sz="1200" b="1">
                    <a:solidFill>
                      <a:schemeClr val="bg1"/>
                    </a:solidFill>
                    <a:latin typeface="Arial" panose="020B0604020202020204" pitchFamily="34" charset="0"/>
                    <a:ea typeface="Arial" panose="020B0604020202020204" pitchFamily="34" charset="0"/>
                    <a:cs typeface="Arial" panose="020B0604020202020204" pitchFamily="34" charset="0"/>
                  </a:defRPr>
                </a:pPr>
                <a:endParaRPr lang="en-US" sz="1200" b="1" i="0" u="none" strike="noStrike" baseline="0">
                  <a:solidFill>
                    <a:schemeClr val="bg1"/>
                  </a:solidFill>
                  <a:latin typeface="Arial" panose="020B0604020202020204" pitchFamily="34" charset="0"/>
                  <a:cs typeface="Arial" panose="020B0604020202020204" pitchFamily="34" charset="0"/>
                </a:endParaRPr>
              </a:p>
            </cx:txPr>
            <cx:visibility seriesName="0" categoryName="0" value="1"/>
          </cx:dataLabels>
          <cx:dataId val="0"/>
        </cx:series>
      </cx:plotAreaRegion>
      <cx:axis id="0">
        <cx:catScaling gapWidth="0.0599999987"/>
        <cx:tickLabels/>
        <cx:txPr>
          <a:bodyPr spcFirstLastPara="1" vertOverflow="ellipsis" horzOverflow="overflow" wrap="square" lIns="0" tIns="0" rIns="0" bIns="0" anchor="ctr" anchorCtr="1"/>
          <a:lstStyle/>
          <a:p>
            <a:pPr algn="ctr" rtl="0">
              <a:defRPr sz="1600" b="1" baseline="0">
                <a:solidFill>
                  <a:schemeClr val="tx2">
                    <a:lumMod val="25000"/>
                  </a:schemeClr>
                </a:solidFill>
                <a:latin typeface="Arial" panose="020B0604020202020204" pitchFamily="34" charset="0"/>
              </a:defRPr>
            </a:pPr>
            <a:endParaRPr lang="en-US" sz="1600" b="1" i="0" u="none" strike="noStrike" baseline="0">
              <a:solidFill>
                <a:schemeClr val="tx2">
                  <a:lumMod val="25000"/>
                </a:schemeClr>
              </a:solidFill>
              <a:latin typeface="Arial" panose="020B0604020202020204" pitchFamily="34" charset="0"/>
            </a:endParaRPr>
          </a:p>
        </cx:txPr>
      </cx:axis>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'Slide 31'!$A$1:$L$1</cx:f>
        <cx:lvl ptCount="12">
          <cx:pt idx="0">Difficulty navigating/obtaining promotion</cx:pt>
          <cx:pt idx="1">PHS activities expectation detracts from job</cx:pt>
          <cx:pt idx="2">Lack of communication/support from HQ</cx:pt>
          <cx:pt idx="3">Difficulty writing/obtaining awards</cx:pt>
          <cx:pt idx="4">Involuntary PHS or Agency deployments</cx:pt>
          <cx:pt idx="5">Inadequate/uncompetitive salary &amp; benefits</cx:pt>
          <cx:pt idx="6">Desired job not in desired billet</cx:pt>
          <cx:pt idx="7">Inadequate prof development support</cx:pt>
          <cx:pt idx="8">Not enough deployment opportunities</cx:pt>
          <cx:pt idx="9">Unsupportive chain of command</cx:pt>
          <cx:pt idx="10">No suitable PHS position in desired location</cx:pt>
          <cx:pt idx="11">Perception of USPHS in workplace</cx:pt>
        </cx:lvl>
      </cx:strDim>
      <cx:numDim type="val">
        <cx:f>'Slide 31'!$A$2:$L$2</cx:f>
        <cx:lvl ptCount="12" formatCode="0">
          <cx:pt idx="0">81</cx:pt>
          <cx:pt idx="1">51</cx:pt>
          <cx:pt idx="2">34</cx:pt>
          <cx:pt idx="3">33</cx:pt>
          <cx:pt idx="4">17</cx:pt>
          <cx:pt idx="5">17</cx:pt>
          <cx:pt idx="6">12</cx:pt>
          <cx:pt idx="7">8</cx:pt>
          <cx:pt idx="8">7</cx:pt>
          <cx:pt idx="9">5</cx:pt>
          <cx:pt idx="10">5</cx:pt>
          <cx:pt idx="11">5</cx:pt>
        </cx:lvl>
      </cx:numDim>
    </cx:data>
  </cx:chartData>
  <cx:chart>
    <cx:plotArea>
      <cx:plotAreaRegion>
        <cx:series layoutId="funnel" uniqueId="{D049F9F2-B28B-4946-A2BD-7BFBDF50B5CC}">
          <cx:spPr>
            <a:solidFill>
              <a:schemeClr val="tx2">
                <a:lumMod val="25000"/>
              </a:schemeClr>
            </a:solidFill>
          </cx:spPr>
          <cx:dataLabels>
            <cx:txPr>
              <a:bodyPr spcFirstLastPara="1" vertOverflow="ellipsis" horzOverflow="overflow" wrap="square" lIns="0" tIns="0" rIns="0" bIns="0" anchor="ctr" anchorCtr="1"/>
              <a:lstStyle/>
              <a:p>
                <a:pPr algn="ctr" rtl="0">
                  <a:defRPr sz="1200" b="1">
                    <a:solidFill>
                      <a:schemeClr val="bg1"/>
                    </a:solidFill>
                    <a:latin typeface="Arial" panose="020B0604020202020204" pitchFamily="34" charset="0"/>
                    <a:ea typeface="Arial" panose="020B0604020202020204" pitchFamily="34" charset="0"/>
                    <a:cs typeface="Arial" panose="020B0604020202020204" pitchFamily="34" charset="0"/>
                  </a:defRPr>
                </a:pPr>
                <a:endParaRPr lang="en-US" sz="1200" b="1" i="0" u="none" strike="noStrike" baseline="0">
                  <a:solidFill>
                    <a:schemeClr val="bg1"/>
                  </a:solidFill>
                  <a:latin typeface="Arial" panose="020B0604020202020204" pitchFamily="34" charset="0"/>
                  <a:cs typeface="Arial" panose="020B0604020202020204" pitchFamily="34" charset="0"/>
                </a:endParaRPr>
              </a:p>
            </cx:txPr>
            <cx:visibility seriesName="0" categoryName="0" value="1"/>
          </cx:dataLabels>
          <cx:dataId val="0"/>
        </cx:series>
      </cx:plotAreaRegion>
      <cx:axis id="0">
        <cx:catScaling gapWidth="0.0599999987"/>
        <cx:tickLabels/>
        <cx:txPr>
          <a:bodyPr spcFirstLastPara="1" vertOverflow="ellipsis" horzOverflow="overflow" wrap="square" lIns="0" tIns="0" rIns="0" bIns="0" anchor="ctr" anchorCtr="1"/>
          <a:lstStyle/>
          <a:p>
            <a:pPr algn="just" rtl="0">
              <a:defRPr sz="1400" b="1">
                <a:solidFill>
                  <a:schemeClr val="tx2">
                    <a:lumMod val="25000"/>
                  </a:schemeClr>
                </a:solidFill>
                <a:latin typeface="Arial" panose="020B0604020202020204" pitchFamily="34" charset="0"/>
                <a:ea typeface="Arial" panose="020B0604020202020204" pitchFamily="34" charset="0"/>
                <a:cs typeface="Arial" panose="020B0604020202020204" pitchFamily="34" charset="0"/>
              </a:defRPr>
            </a:pPr>
            <a:endParaRPr lang="en-US" sz="1400" b="1" i="0" u="none" strike="noStrike" baseline="0">
              <a:solidFill>
                <a:schemeClr val="tx2">
                  <a:lumMod val="25000"/>
                </a:schemeClr>
              </a:solidFill>
              <a:latin typeface="Arial" panose="020B0604020202020204" pitchFamily="34" charset="0"/>
              <a:cs typeface="Arial" panose="020B0604020202020204" pitchFamily="34" charset="0"/>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8.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9.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0.20804</cdr:x>
      <cdr:y>0.06657</cdr:y>
    </cdr:from>
    <cdr:to>
      <cdr:x>0.73657</cdr:x>
      <cdr:y>0.15862</cdr:y>
    </cdr:to>
    <cdr:sp macro="" textlink="">
      <cdr:nvSpPr>
        <cdr:cNvPr id="2" name="TextBox 1">
          <a:extLst xmlns:a="http://schemas.openxmlformats.org/drawingml/2006/main">
            <a:ext uri="{FF2B5EF4-FFF2-40B4-BE49-F238E27FC236}">
              <a16:creationId xmlns:a16="http://schemas.microsoft.com/office/drawing/2014/main" id="{7632E95F-3F56-4BBF-B6EA-B299D2B6D9CF}"/>
            </a:ext>
          </a:extLst>
        </cdr:cNvPr>
        <cdr:cNvSpPr txBox="1"/>
      </cdr:nvSpPr>
      <cdr:spPr>
        <a:xfrm xmlns:a="http://schemas.openxmlformats.org/drawingml/2006/main">
          <a:off x="1627507" y="333885"/>
          <a:ext cx="4134715"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b="1" dirty="0">
              <a:solidFill>
                <a:schemeClr val="tx1"/>
              </a:solidFill>
            </a:rPr>
            <a:t>Other category or missing*</a:t>
          </a:r>
        </a:p>
      </cdr:txBody>
    </cdr:sp>
  </cdr:relSizeAnchor>
</c:userShapes>
</file>

<file path=ppt/drawings/drawing2.xml><?xml version="1.0" encoding="utf-8"?>
<c:userShapes xmlns:c="http://schemas.openxmlformats.org/drawingml/2006/chart">
  <cdr:relSizeAnchor xmlns:cdr="http://schemas.openxmlformats.org/drawingml/2006/chartDrawing">
    <cdr:from>
      <cdr:x>0.35386</cdr:x>
      <cdr:y>0.21704</cdr:y>
    </cdr:from>
    <cdr:to>
      <cdr:x>0.6596</cdr:x>
      <cdr:y>0.38579</cdr:y>
    </cdr:to>
    <cdr:sp macro="" textlink="">
      <cdr:nvSpPr>
        <cdr:cNvPr id="2" name="TextBox 1">
          <a:extLst xmlns:a="http://schemas.openxmlformats.org/drawingml/2006/main">
            <a:ext uri="{FF2B5EF4-FFF2-40B4-BE49-F238E27FC236}">
              <a16:creationId xmlns:a16="http://schemas.microsoft.com/office/drawing/2014/main" id="{694540B6-95D6-4AC3-A285-86A399CEEEF1}"/>
            </a:ext>
          </a:extLst>
        </cdr:cNvPr>
        <cdr:cNvSpPr txBox="1"/>
      </cdr:nvSpPr>
      <cdr:spPr>
        <a:xfrm xmlns:a="http://schemas.openxmlformats.org/drawingml/2006/main">
          <a:off x="4050468" y="1108119"/>
          <a:ext cx="3499663" cy="86156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solidFill>
                <a:schemeClr val="bg1"/>
              </a:solidFill>
            </a:rPr>
            <a:t>Straight or heterosexual</a:t>
          </a:r>
        </a:p>
      </cdr:txBody>
    </cdr:sp>
  </cdr:relSizeAnchor>
  <cdr:relSizeAnchor xmlns:cdr="http://schemas.openxmlformats.org/drawingml/2006/chartDrawing">
    <cdr:from>
      <cdr:x>0.4356</cdr:x>
      <cdr:y>0.29952</cdr:y>
    </cdr:from>
    <cdr:to>
      <cdr:x>0.50673</cdr:x>
      <cdr:y>0.36941</cdr:y>
    </cdr:to>
    <cdr:sp macro="" textlink="">
      <cdr:nvSpPr>
        <cdr:cNvPr id="3" name="TextBox 2">
          <a:extLst xmlns:a="http://schemas.openxmlformats.org/drawingml/2006/main">
            <a:ext uri="{FF2B5EF4-FFF2-40B4-BE49-F238E27FC236}">
              <a16:creationId xmlns:a16="http://schemas.microsoft.com/office/drawing/2014/main" id="{AD622670-921A-4C0A-8205-D82E378E9D33}"/>
            </a:ext>
          </a:extLst>
        </cdr:cNvPr>
        <cdr:cNvSpPr txBox="1"/>
      </cdr:nvSpPr>
      <cdr:spPr>
        <a:xfrm xmlns:a="http://schemas.openxmlformats.org/drawingml/2006/main">
          <a:off x="4986055" y="1529220"/>
          <a:ext cx="814246" cy="3568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a:solidFill>
                <a:schemeClr val="bg1"/>
              </a:solidFill>
            </a:rPr>
            <a:t>87%</a:t>
          </a:r>
        </a:p>
      </cdr:txBody>
    </cdr:sp>
  </cdr:relSizeAnchor>
  <cdr:relSizeAnchor xmlns:cdr="http://schemas.openxmlformats.org/drawingml/2006/chartDrawing">
    <cdr:from>
      <cdr:x>0.68826</cdr:x>
      <cdr:y>0.6649</cdr:y>
    </cdr:from>
    <cdr:to>
      <cdr:x>0.71456</cdr:x>
      <cdr:y>0.68019</cdr:y>
    </cdr:to>
    <cdr:cxnSp macro="">
      <cdr:nvCxnSpPr>
        <cdr:cNvPr id="5" name="Straight Arrow Connector 4">
          <a:extLst xmlns:a="http://schemas.openxmlformats.org/drawingml/2006/main">
            <a:ext uri="{FF2B5EF4-FFF2-40B4-BE49-F238E27FC236}">
              <a16:creationId xmlns:a16="http://schemas.microsoft.com/office/drawing/2014/main" id="{A076ABBC-05B0-9797-77A3-60BB9C734E00}"/>
            </a:ext>
          </a:extLst>
        </cdr:cNvPr>
        <cdr:cNvCxnSpPr/>
      </cdr:nvCxnSpPr>
      <cdr:spPr>
        <a:xfrm xmlns:a="http://schemas.openxmlformats.org/drawingml/2006/main" flipH="1" flipV="1">
          <a:off x="7878144" y="3394698"/>
          <a:ext cx="301083" cy="78059"/>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0.23234</cdr:x>
      <cdr:y>0.35399</cdr:y>
    </cdr:from>
    <cdr:to>
      <cdr:x>0.74497</cdr:x>
      <cdr:y>0.75182</cdr:y>
    </cdr:to>
    <cdr:sp macro="" textlink="">
      <cdr:nvSpPr>
        <cdr:cNvPr id="2" name="TextBox 1">
          <a:extLst xmlns:a="http://schemas.openxmlformats.org/drawingml/2006/main">
            <a:ext uri="{FF2B5EF4-FFF2-40B4-BE49-F238E27FC236}">
              <a16:creationId xmlns:a16="http://schemas.microsoft.com/office/drawing/2014/main" id="{44593D4E-5BDD-4FB0-AA81-79FD8F193B6F}"/>
            </a:ext>
          </a:extLst>
        </cdr:cNvPr>
        <cdr:cNvSpPr txBox="1"/>
      </cdr:nvSpPr>
      <cdr:spPr>
        <a:xfrm xmlns:a="http://schemas.openxmlformats.org/drawingml/2006/main">
          <a:off x="637356" y="971056"/>
          <a:ext cx="1406246" cy="10913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t>PHS Officer Mid-Level Course</a:t>
          </a:r>
        </a:p>
      </cdr:txBody>
    </cdr:sp>
  </cdr:relSizeAnchor>
</c:userShapes>
</file>

<file path=ppt/drawings/drawing4.xml><?xml version="1.0" encoding="utf-8"?>
<c:userShapes xmlns:c="http://schemas.openxmlformats.org/drawingml/2006/chart">
  <cdr:relSizeAnchor xmlns:cdr="http://schemas.openxmlformats.org/drawingml/2006/chartDrawing">
    <cdr:from>
      <cdr:x>0.71454</cdr:x>
      <cdr:y>0.89423</cdr:y>
    </cdr:from>
    <cdr:to>
      <cdr:x>1</cdr:x>
      <cdr:y>0.97107</cdr:y>
    </cdr:to>
    <cdr:sp macro="" textlink="">
      <cdr:nvSpPr>
        <cdr:cNvPr id="2" name="TextBox 9">
          <a:extLst xmlns:a="http://schemas.openxmlformats.org/drawingml/2006/main">
            <a:ext uri="{FF2B5EF4-FFF2-40B4-BE49-F238E27FC236}">
              <a16:creationId xmlns:a16="http://schemas.microsoft.com/office/drawing/2014/main" id="{60C465A4-1CF3-2C85-92FC-66C32E95D91E}"/>
            </a:ext>
          </a:extLst>
        </cdr:cNvPr>
        <cdr:cNvSpPr txBox="1"/>
      </cdr:nvSpPr>
      <cdr:spPr>
        <a:xfrm xmlns:a="http://schemas.openxmlformats.org/drawingml/2006/main">
          <a:off x="6818572" y="4298073"/>
          <a:ext cx="2724011"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a:t>34% Team leadership</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BEF8C2-B48B-0F4B-8539-43205B1FCCC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68986AC-67DB-C048-92B0-7D5AEF9FC89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6DCE9F3-03BA-3945-98EA-3A5C696CF1D2}" type="datetimeFigureOut">
              <a:rPr lang="en-US" smtClean="0"/>
              <a:t>9/27/2023</a:t>
            </a:fld>
            <a:endParaRPr lang="en-US"/>
          </a:p>
        </p:txBody>
      </p:sp>
      <p:sp>
        <p:nvSpPr>
          <p:cNvPr id="4" name="Footer Placeholder 3">
            <a:extLst>
              <a:ext uri="{FF2B5EF4-FFF2-40B4-BE49-F238E27FC236}">
                <a16:creationId xmlns:a16="http://schemas.microsoft.com/office/drawing/2014/main" id="{3C2EC8B2-A96C-BB4A-9377-F4214ED16B6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EDCF35A-B37E-EE4F-8FAF-A2135B4AB86C}"/>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EA9C1A1-DAAB-7240-BEF9-7D72A1794528}" type="slidenum">
              <a:rPr lang="en-US" smtClean="0"/>
              <a:t>‹#›</a:t>
            </a:fld>
            <a:endParaRPr lang="en-US"/>
          </a:p>
        </p:txBody>
      </p:sp>
    </p:spTree>
    <p:extLst>
      <p:ext uri="{BB962C8B-B14F-4D97-AF65-F5344CB8AC3E}">
        <p14:creationId xmlns:p14="http://schemas.microsoft.com/office/powerpoint/2010/main" val="3425080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2830" tIns="46415" rIns="92830" bIns="46415" rtlCol="0"/>
          <a:lstStyle>
            <a:lvl1pPr algn="r">
              <a:defRPr sz="1200"/>
            </a:lvl1pPr>
          </a:lstStyle>
          <a:p>
            <a:fld id="{66E9AB1D-3143-4159-BCDA-BA06C92809A9}" type="datetimeFigureOut">
              <a:rPr lang="en-US" smtClean="0"/>
              <a:t>9/27/2023</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2830" tIns="46415" rIns="92830" bIns="464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2830" tIns="46415" rIns="92830" bIns="46415" rtlCol="0" anchor="b"/>
          <a:lstStyle>
            <a:lvl1pPr algn="r">
              <a:defRPr sz="1200"/>
            </a:lvl1pPr>
          </a:lstStyle>
          <a:p>
            <a:fld id="{180E00C5-D18A-4FBB-B347-8B41F86CA479}" type="slidenum">
              <a:rPr lang="en-US" smtClean="0"/>
              <a:t>‹#›</a:t>
            </a:fld>
            <a:endParaRPr lang="en-US"/>
          </a:p>
        </p:txBody>
      </p:sp>
    </p:spTree>
    <p:extLst>
      <p:ext uri="{BB962C8B-B14F-4D97-AF65-F5344CB8AC3E}">
        <p14:creationId xmlns:p14="http://schemas.microsoft.com/office/powerpoint/2010/main" val="464941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0E00C5-D18A-4FBB-B347-8B41F86CA479}" type="slidenum">
              <a:rPr lang="en-US" smtClean="0"/>
              <a:t>1</a:t>
            </a:fld>
            <a:endParaRPr lang="en-US"/>
          </a:p>
        </p:txBody>
      </p:sp>
    </p:spTree>
    <p:extLst>
      <p:ext uri="{BB962C8B-B14F-4D97-AF65-F5344CB8AC3E}">
        <p14:creationId xmlns:p14="http://schemas.microsoft.com/office/powerpoint/2010/main" val="4195950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0E00C5-D18A-4FBB-B347-8B41F86CA479}" type="slidenum">
              <a:rPr lang="en-US" smtClean="0"/>
              <a:t>10</a:t>
            </a:fld>
            <a:endParaRPr lang="en-US"/>
          </a:p>
        </p:txBody>
      </p:sp>
    </p:spTree>
    <p:extLst>
      <p:ext uri="{BB962C8B-B14F-4D97-AF65-F5344CB8AC3E}">
        <p14:creationId xmlns:p14="http://schemas.microsoft.com/office/powerpoint/2010/main" val="3873069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180E00C5-D18A-4FBB-B347-8B41F86CA479}" type="slidenum">
              <a:rPr lang="en-US" smtClean="0"/>
              <a:t>11</a:t>
            </a:fld>
            <a:endParaRPr lang="en-US"/>
          </a:p>
        </p:txBody>
      </p:sp>
    </p:spTree>
    <p:extLst>
      <p:ext uri="{BB962C8B-B14F-4D97-AF65-F5344CB8AC3E}">
        <p14:creationId xmlns:p14="http://schemas.microsoft.com/office/powerpoint/2010/main" val="1473555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0E00C5-D18A-4FBB-B347-8B41F86CA479}" type="slidenum">
              <a:rPr lang="en-US" smtClean="0"/>
              <a:t>12</a:t>
            </a:fld>
            <a:endParaRPr lang="en-US"/>
          </a:p>
        </p:txBody>
      </p:sp>
    </p:spTree>
    <p:extLst>
      <p:ext uri="{BB962C8B-B14F-4D97-AF65-F5344CB8AC3E}">
        <p14:creationId xmlns:p14="http://schemas.microsoft.com/office/powerpoint/2010/main" val="920201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0E00C5-D18A-4FBB-B347-8B41F86CA479}" type="slidenum">
              <a:rPr lang="en-US" smtClean="0"/>
              <a:t>13</a:t>
            </a:fld>
            <a:endParaRPr lang="en-US"/>
          </a:p>
        </p:txBody>
      </p:sp>
    </p:spTree>
    <p:extLst>
      <p:ext uri="{BB962C8B-B14F-4D97-AF65-F5344CB8AC3E}">
        <p14:creationId xmlns:p14="http://schemas.microsoft.com/office/powerpoint/2010/main" val="4275512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0E00C5-D18A-4FBB-B347-8B41F86CA479}" type="slidenum">
              <a:rPr lang="en-US" smtClean="0"/>
              <a:t>14</a:t>
            </a:fld>
            <a:endParaRPr lang="en-US"/>
          </a:p>
        </p:txBody>
      </p:sp>
    </p:spTree>
    <p:extLst>
      <p:ext uri="{BB962C8B-B14F-4D97-AF65-F5344CB8AC3E}">
        <p14:creationId xmlns:p14="http://schemas.microsoft.com/office/powerpoint/2010/main" val="2874790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0E00C5-D18A-4FBB-B347-8B41F86CA479}" type="slidenum">
              <a:rPr lang="en-US" smtClean="0"/>
              <a:t>15</a:t>
            </a:fld>
            <a:endParaRPr lang="en-US"/>
          </a:p>
        </p:txBody>
      </p:sp>
    </p:spTree>
    <p:extLst>
      <p:ext uri="{BB962C8B-B14F-4D97-AF65-F5344CB8AC3E}">
        <p14:creationId xmlns:p14="http://schemas.microsoft.com/office/powerpoint/2010/main" val="3271090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0E00C5-D18A-4FBB-B347-8B41F86CA479}" type="slidenum">
              <a:rPr lang="en-US" smtClean="0"/>
              <a:t>16</a:t>
            </a:fld>
            <a:endParaRPr lang="en-US"/>
          </a:p>
        </p:txBody>
      </p:sp>
    </p:spTree>
    <p:extLst>
      <p:ext uri="{BB962C8B-B14F-4D97-AF65-F5344CB8AC3E}">
        <p14:creationId xmlns:p14="http://schemas.microsoft.com/office/powerpoint/2010/main" val="1790345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0E00C5-D18A-4FBB-B347-8B41F86CA479}" type="slidenum">
              <a:rPr lang="en-US" smtClean="0"/>
              <a:t>17</a:t>
            </a:fld>
            <a:endParaRPr lang="en-US"/>
          </a:p>
        </p:txBody>
      </p:sp>
    </p:spTree>
    <p:extLst>
      <p:ext uri="{BB962C8B-B14F-4D97-AF65-F5344CB8AC3E}">
        <p14:creationId xmlns:p14="http://schemas.microsoft.com/office/powerpoint/2010/main" val="3565524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0E00C5-D18A-4FBB-B347-8B41F86CA479}" type="slidenum">
              <a:rPr lang="en-US" smtClean="0"/>
              <a:t>18</a:t>
            </a:fld>
            <a:endParaRPr lang="en-US"/>
          </a:p>
        </p:txBody>
      </p:sp>
    </p:spTree>
    <p:extLst>
      <p:ext uri="{BB962C8B-B14F-4D97-AF65-F5344CB8AC3E}">
        <p14:creationId xmlns:p14="http://schemas.microsoft.com/office/powerpoint/2010/main" val="3947198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0E00C5-D18A-4FBB-B347-8B41F86CA479}" type="slidenum">
              <a:rPr lang="en-US" smtClean="0"/>
              <a:t>19</a:t>
            </a:fld>
            <a:endParaRPr lang="en-US"/>
          </a:p>
        </p:txBody>
      </p:sp>
    </p:spTree>
    <p:extLst>
      <p:ext uri="{BB962C8B-B14F-4D97-AF65-F5344CB8AC3E}">
        <p14:creationId xmlns:p14="http://schemas.microsoft.com/office/powerpoint/2010/main" val="2556221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0E00C5-D18A-4FBB-B347-8B41F86CA479}" type="slidenum">
              <a:rPr lang="en-US" smtClean="0"/>
              <a:t>2</a:t>
            </a:fld>
            <a:endParaRPr lang="en-US"/>
          </a:p>
        </p:txBody>
      </p:sp>
    </p:spTree>
    <p:extLst>
      <p:ext uri="{BB962C8B-B14F-4D97-AF65-F5344CB8AC3E}">
        <p14:creationId xmlns:p14="http://schemas.microsoft.com/office/powerpoint/2010/main" val="3715557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0E00C5-D18A-4FBB-B347-8B41F86CA479}" type="slidenum">
              <a:rPr lang="en-US" smtClean="0"/>
              <a:t>20</a:t>
            </a:fld>
            <a:endParaRPr lang="en-US"/>
          </a:p>
        </p:txBody>
      </p:sp>
    </p:spTree>
    <p:extLst>
      <p:ext uri="{BB962C8B-B14F-4D97-AF65-F5344CB8AC3E}">
        <p14:creationId xmlns:p14="http://schemas.microsoft.com/office/powerpoint/2010/main" val="811535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0E00C5-D18A-4FBB-B347-8B41F86CA479}" type="slidenum">
              <a:rPr lang="en-US" smtClean="0"/>
              <a:t>21</a:t>
            </a:fld>
            <a:endParaRPr lang="en-US"/>
          </a:p>
        </p:txBody>
      </p:sp>
    </p:spTree>
    <p:extLst>
      <p:ext uri="{BB962C8B-B14F-4D97-AF65-F5344CB8AC3E}">
        <p14:creationId xmlns:p14="http://schemas.microsoft.com/office/powerpoint/2010/main" val="1297436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180E00C5-D18A-4FBB-B347-8B41F86CA479}" type="slidenum">
              <a:rPr lang="en-US" smtClean="0"/>
              <a:t>22</a:t>
            </a:fld>
            <a:endParaRPr lang="en-US"/>
          </a:p>
        </p:txBody>
      </p:sp>
    </p:spTree>
    <p:extLst>
      <p:ext uri="{BB962C8B-B14F-4D97-AF65-F5344CB8AC3E}">
        <p14:creationId xmlns:p14="http://schemas.microsoft.com/office/powerpoint/2010/main" val="3109095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0E00C5-D18A-4FBB-B347-8B41F86CA479}" type="slidenum">
              <a:rPr lang="en-US" smtClean="0"/>
              <a:t>23</a:t>
            </a:fld>
            <a:endParaRPr lang="en-US"/>
          </a:p>
        </p:txBody>
      </p:sp>
    </p:spTree>
    <p:extLst>
      <p:ext uri="{BB962C8B-B14F-4D97-AF65-F5344CB8AC3E}">
        <p14:creationId xmlns:p14="http://schemas.microsoft.com/office/powerpoint/2010/main" val="1620260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0E00C5-D18A-4FBB-B347-8B41F86CA479}" type="slidenum">
              <a:rPr lang="en-US" smtClean="0"/>
              <a:t>24</a:t>
            </a:fld>
            <a:endParaRPr lang="en-US"/>
          </a:p>
        </p:txBody>
      </p:sp>
    </p:spTree>
    <p:extLst>
      <p:ext uri="{BB962C8B-B14F-4D97-AF65-F5344CB8AC3E}">
        <p14:creationId xmlns:p14="http://schemas.microsoft.com/office/powerpoint/2010/main" val="19969056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0E00C5-D18A-4FBB-B347-8B41F86CA479}" type="slidenum">
              <a:rPr lang="en-US" smtClean="0"/>
              <a:t>25</a:t>
            </a:fld>
            <a:endParaRPr lang="en-US"/>
          </a:p>
        </p:txBody>
      </p:sp>
    </p:spTree>
    <p:extLst>
      <p:ext uri="{BB962C8B-B14F-4D97-AF65-F5344CB8AC3E}">
        <p14:creationId xmlns:p14="http://schemas.microsoft.com/office/powerpoint/2010/main" val="1872259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0E00C5-D18A-4FBB-B347-8B41F86CA479}" type="slidenum">
              <a:rPr lang="en-US" smtClean="0"/>
              <a:t>26</a:t>
            </a:fld>
            <a:endParaRPr lang="en-US"/>
          </a:p>
        </p:txBody>
      </p:sp>
    </p:spTree>
    <p:extLst>
      <p:ext uri="{BB962C8B-B14F-4D97-AF65-F5344CB8AC3E}">
        <p14:creationId xmlns:p14="http://schemas.microsoft.com/office/powerpoint/2010/main" val="15061714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0E00C5-D18A-4FBB-B347-8B41F86CA479}" type="slidenum">
              <a:rPr lang="en-US" smtClean="0"/>
              <a:t>27</a:t>
            </a:fld>
            <a:endParaRPr lang="en-US"/>
          </a:p>
        </p:txBody>
      </p:sp>
    </p:spTree>
    <p:extLst>
      <p:ext uri="{BB962C8B-B14F-4D97-AF65-F5344CB8AC3E}">
        <p14:creationId xmlns:p14="http://schemas.microsoft.com/office/powerpoint/2010/main" val="3207522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0E00C5-D18A-4FBB-B347-8B41F86CA479}" type="slidenum">
              <a:rPr lang="en-US" smtClean="0"/>
              <a:t>28</a:t>
            </a:fld>
            <a:endParaRPr lang="en-US"/>
          </a:p>
        </p:txBody>
      </p:sp>
    </p:spTree>
    <p:extLst>
      <p:ext uri="{BB962C8B-B14F-4D97-AF65-F5344CB8AC3E}">
        <p14:creationId xmlns:p14="http://schemas.microsoft.com/office/powerpoint/2010/main" val="36352697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0E00C5-D18A-4FBB-B347-8B41F86CA479}" type="slidenum">
              <a:rPr lang="en-US" smtClean="0"/>
              <a:t>29</a:t>
            </a:fld>
            <a:endParaRPr lang="en-US"/>
          </a:p>
        </p:txBody>
      </p:sp>
    </p:spTree>
    <p:extLst>
      <p:ext uri="{BB962C8B-B14F-4D97-AF65-F5344CB8AC3E}">
        <p14:creationId xmlns:p14="http://schemas.microsoft.com/office/powerpoint/2010/main" val="667373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0E00C5-D18A-4FBB-B347-8B41F86CA479}" type="slidenum">
              <a:rPr lang="en-US" smtClean="0"/>
              <a:t>3</a:t>
            </a:fld>
            <a:endParaRPr lang="en-US"/>
          </a:p>
        </p:txBody>
      </p:sp>
    </p:spTree>
    <p:extLst>
      <p:ext uri="{BB962C8B-B14F-4D97-AF65-F5344CB8AC3E}">
        <p14:creationId xmlns:p14="http://schemas.microsoft.com/office/powerpoint/2010/main" val="39946569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0E00C5-D18A-4FBB-B347-8B41F86CA479}" type="slidenum">
              <a:rPr lang="en-US" smtClean="0"/>
              <a:t>30</a:t>
            </a:fld>
            <a:endParaRPr lang="en-US"/>
          </a:p>
        </p:txBody>
      </p:sp>
    </p:spTree>
    <p:extLst>
      <p:ext uri="{BB962C8B-B14F-4D97-AF65-F5344CB8AC3E}">
        <p14:creationId xmlns:p14="http://schemas.microsoft.com/office/powerpoint/2010/main" val="26930139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0E00C5-D18A-4FBB-B347-8B41F86CA479}" type="slidenum">
              <a:rPr lang="en-US" smtClean="0"/>
              <a:t>31</a:t>
            </a:fld>
            <a:endParaRPr lang="en-US"/>
          </a:p>
        </p:txBody>
      </p:sp>
    </p:spTree>
    <p:extLst>
      <p:ext uri="{BB962C8B-B14F-4D97-AF65-F5344CB8AC3E}">
        <p14:creationId xmlns:p14="http://schemas.microsoft.com/office/powerpoint/2010/main" val="15902881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0E00C5-D18A-4FBB-B347-8B41F86CA479}" type="slidenum">
              <a:rPr lang="en-US" smtClean="0"/>
              <a:t>32</a:t>
            </a:fld>
            <a:endParaRPr lang="en-US"/>
          </a:p>
        </p:txBody>
      </p:sp>
    </p:spTree>
    <p:extLst>
      <p:ext uri="{BB962C8B-B14F-4D97-AF65-F5344CB8AC3E}">
        <p14:creationId xmlns:p14="http://schemas.microsoft.com/office/powerpoint/2010/main" val="11970910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0E00C5-D18A-4FBB-B347-8B41F86CA479}" type="slidenum">
              <a:rPr lang="en-US" smtClean="0"/>
              <a:t>33</a:t>
            </a:fld>
            <a:endParaRPr lang="en-US"/>
          </a:p>
        </p:txBody>
      </p:sp>
    </p:spTree>
    <p:extLst>
      <p:ext uri="{BB962C8B-B14F-4D97-AF65-F5344CB8AC3E}">
        <p14:creationId xmlns:p14="http://schemas.microsoft.com/office/powerpoint/2010/main" val="23777793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0E00C5-D18A-4FBB-B347-8B41F86CA479}" type="slidenum">
              <a:rPr lang="en-US" smtClean="0"/>
              <a:t>34</a:t>
            </a:fld>
            <a:endParaRPr lang="en-US"/>
          </a:p>
        </p:txBody>
      </p:sp>
    </p:spTree>
    <p:extLst>
      <p:ext uri="{BB962C8B-B14F-4D97-AF65-F5344CB8AC3E}">
        <p14:creationId xmlns:p14="http://schemas.microsoft.com/office/powerpoint/2010/main" val="5360145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0E00C5-D18A-4FBB-B347-8B41F86CA479}" type="slidenum">
              <a:rPr lang="en-US" smtClean="0"/>
              <a:t>35</a:t>
            </a:fld>
            <a:endParaRPr lang="en-US"/>
          </a:p>
        </p:txBody>
      </p:sp>
    </p:spTree>
    <p:extLst>
      <p:ext uri="{BB962C8B-B14F-4D97-AF65-F5344CB8AC3E}">
        <p14:creationId xmlns:p14="http://schemas.microsoft.com/office/powerpoint/2010/main" val="27827200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0E00C5-D18A-4FBB-B347-8B41F86CA479}" type="slidenum">
              <a:rPr lang="en-US" smtClean="0"/>
              <a:t>36</a:t>
            </a:fld>
            <a:endParaRPr lang="en-US"/>
          </a:p>
        </p:txBody>
      </p:sp>
    </p:spTree>
    <p:extLst>
      <p:ext uri="{BB962C8B-B14F-4D97-AF65-F5344CB8AC3E}">
        <p14:creationId xmlns:p14="http://schemas.microsoft.com/office/powerpoint/2010/main" val="26481261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0E00C5-D18A-4FBB-B347-8B41F86CA479}" type="slidenum">
              <a:rPr lang="en-US" smtClean="0"/>
              <a:t>37</a:t>
            </a:fld>
            <a:endParaRPr lang="en-US"/>
          </a:p>
        </p:txBody>
      </p:sp>
    </p:spTree>
    <p:extLst>
      <p:ext uri="{BB962C8B-B14F-4D97-AF65-F5344CB8AC3E}">
        <p14:creationId xmlns:p14="http://schemas.microsoft.com/office/powerpoint/2010/main" val="42895509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0E00C5-D18A-4FBB-B347-8B41F86CA479}" type="slidenum">
              <a:rPr lang="en-US" smtClean="0"/>
              <a:t>38</a:t>
            </a:fld>
            <a:endParaRPr lang="en-US"/>
          </a:p>
        </p:txBody>
      </p:sp>
    </p:spTree>
    <p:extLst>
      <p:ext uri="{BB962C8B-B14F-4D97-AF65-F5344CB8AC3E}">
        <p14:creationId xmlns:p14="http://schemas.microsoft.com/office/powerpoint/2010/main" val="21687228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0E00C5-D18A-4FBB-B347-8B41F86CA479}" type="slidenum">
              <a:rPr lang="en-US" smtClean="0"/>
              <a:t>39</a:t>
            </a:fld>
            <a:endParaRPr lang="en-US"/>
          </a:p>
        </p:txBody>
      </p:sp>
    </p:spTree>
    <p:extLst>
      <p:ext uri="{BB962C8B-B14F-4D97-AF65-F5344CB8AC3E}">
        <p14:creationId xmlns:p14="http://schemas.microsoft.com/office/powerpoint/2010/main" val="534856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0E00C5-D18A-4FBB-B347-8B41F86CA479}" type="slidenum">
              <a:rPr lang="en-US" smtClean="0"/>
              <a:t>4</a:t>
            </a:fld>
            <a:endParaRPr lang="en-US"/>
          </a:p>
        </p:txBody>
      </p:sp>
    </p:spTree>
    <p:extLst>
      <p:ext uri="{BB962C8B-B14F-4D97-AF65-F5344CB8AC3E}">
        <p14:creationId xmlns:p14="http://schemas.microsoft.com/office/powerpoint/2010/main" val="19976725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a:p>
        </p:txBody>
      </p:sp>
      <p:sp>
        <p:nvSpPr>
          <p:cNvPr id="4" name="Slide Number Placeholder 3"/>
          <p:cNvSpPr>
            <a:spLocks noGrp="1"/>
          </p:cNvSpPr>
          <p:nvPr>
            <p:ph type="sldNum" sz="quarter" idx="5"/>
          </p:nvPr>
        </p:nvSpPr>
        <p:spPr/>
        <p:txBody>
          <a:bodyPr/>
          <a:lstStyle/>
          <a:p>
            <a:fld id="{180E00C5-D18A-4FBB-B347-8B41F86CA479}" type="slidenum">
              <a:rPr lang="en-US" smtClean="0"/>
              <a:t>40</a:t>
            </a:fld>
            <a:endParaRPr lang="en-US"/>
          </a:p>
        </p:txBody>
      </p:sp>
    </p:spTree>
    <p:extLst>
      <p:ext uri="{BB962C8B-B14F-4D97-AF65-F5344CB8AC3E}">
        <p14:creationId xmlns:p14="http://schemas.microsoft.com/office/powerpoint/2010/main" val="3598366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0E00C5-D18A-4FBB-B347-8B41F86CA479}" type="slidenum">
              <a:rPr lang="en-US" smtClean="0"/>
              <a:t>41</a:t>
            </a:fld>
            <a:endParaRPr lang="en-US"/>
          </a:p>
        </p:txBody>
      </p:sp>
    </p:spTree>
    <p:extLst>
      <p:ext uri="{BB962C8B-B14F-4D97-AF65-F5344CB8AC3E}">
        <p14:creationId xmlns:p14="http://schemas.microsoft.com/office/powerpoint/2010/main" val="17467191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0E00C5-D18A-4FBB-B347-8B41F86CA479}" type="slidenum">
              <a:rPr lang="en-US" smtClean="0"/>
              <a:t>42</a:t>
            </a:fld>
            <a:endParaRPr lang="en-US"/>
          </a:p>
        </p:txBody>
      </p:sp>
    </p:spTree>
    <p:extLst>
      <p:ext uri="{BB962C8B-B14F-4D97-AF65-F5344CB8AC3E}">
        <p14:creationId xmlns:p14="http://schemas.microsoft.com/office/powerpoint/2010/main" val="16225431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0E00C5-D18A-4FBB-B347-8B41F86CA479}" type="slidenum">
              <a:rPr lang="en-US" smtClean="0"/>
              <a:t>43</a:t>
            </a:fld>
            <a:endParaRPr lang="en-US"/>
          </a:p>
        </p:txBody>
      </p:sp>
    </p:spTree>
    <p:extLst>
      <p:ext uri="{BB962C8B-B14F-4D97-AF65-F5344CB8AC3E}">
        <p14:creationId xmlns:p14="http://schemas.microsoft.com/office/powerpoint/2010/main" val="181066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0E00C5-D18A-4FBB-B347-8B41F86CA479}" type="slidenum">
              <a:rPr lang="en-US" smtClean="0"/>
              <a:t>44</a:t>
            </a:fld>
            <a:endParaRPr lang="en-US"/>
          </a:p>
        </p:txBody>
      </p:sp>
    </p:spTree>
    <p:extLst>
      <p:ext uri="{BB962C8B-B14F-4D97-AF65-F5344CB8AC3E}">
        <p14:creationId xmlns:p14="http://schemas.microsoft.com/office/powerpoint/2010/main" val="27858395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0E00C5-D18A-4FBB-B347-8B41F86CA479}" type="slidenum">
              <a:rPr lang="en-US" smtClean="0"/>
              <a:t>45</a:t>
            </a:fld>
            <a:endParaRPr lang="en-US"/>
          </a:p>
        </p:txBody>
      </p:sp>
    </p:spTree>
    <p:extLst>
      <p:ext uri="{BB962C8B-B14F-4D97-AF65-F5344CB8AC3E}">
        <p14:creationId xmlns:p14="http://schemas.microsoft.com/office/powerpoint/2010/main" val="30707253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0E00C5-D18A-4FBB-B347-8B41F86CA479}" type="slidenum">
              <a:rPr lang="en-US" smtClean="0"/>
              <a:t>46</a:t>
            </a:fld>
            <a:endParaRPr lang="en-US"/>
          </a:p>
        </p:txBody>
      </p:sp>
    </p:spTree>
    <p:extLst>
      <p:ext uri="{BB962C8B-B14F-4D97-AF65-F5344CB8AC3E}">
        <p14:creationId xmlns:p14="http://schemas.microsoft.com/office/powerpoint/2010/main" val="818121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0E00C5-D18A-4FBB-B347-8B41F86CA479}" type="slidenum">
              <a:rPr lang="en-US" smtClean="0"/>
              <a:t>47</a:t>
            </a:fld>
            <a:endParaRPr lang="en-US"/>
          </a:p>
        </p:txBody>
      </p:sp>
    </p:spTree>
    <p:extLst>
      <p:ext uri="{BB962C8B-B14F-4D97-AF65-F5344CB8AC3E}">
        <p14:creationId xmlns:p14="http://schemas.microsoft.com/office/powerpoint/2010/main" val="4106112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0E00C5-D18A-4FBB-B347-8B41F86CA479}" type="slidenum">
              <a:rPr lang="en-US" smtClean="0"/>
              <a:t>5</a:t>
            </a:fld>
            <a:endParaRPr lang="en-US"/>
          </a:p>
        </p:txBody>
      </p:sp>
    </p:spTree>
    <p:extLst>
      <p:ext uri="{BB962C8B-B14F-4D97-AF65-F5344CB8AC3E}">
        <p14:creationId xmlns:p14="http://schemas.microsoft.com/office/powerpoint/2010/main" val="2980560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0E00C5-D18A-4FBB-B347-8B41F86CA479}" type="slidenum">
              <a:rPr lang="en-US" smtClean="0"/>
              <a:t>6</a:t>
            </a:fld>
            <a:endParaRPr lang="en-US"/>
          </a:p>
        </p:txBody>
      </p:sp>
    </p:spTree>
    <p:extLst>
      <p:ext uri="{BB962C8B-B14F-4D97-AF65-F5344CB8AC3E}">
        <p14:creationId xmlns:p14="http://schemas.microsoft.com/office/powerpoint/2010/main" val="4202669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0E00C5-D18A-4FBB-B347-8B41F86CA479}" type="slidenum">
              <a:rPr lang="en-US" smtClean="0"/>
              <a:t>7</a:t>
            </a:fld>
            <a:endParaRPr lang="en-US"/>
          </a:p>
        </p:txBody>
      </p:sp>
    </p:spTree>
    <p:extLst>
      <p:ext uri="{BB962C8B-B14F-4D97-AF65-F5344CB8AC3E}">
        <p14:creationId xmlns:p14="http://schemas.microsoft.com/office/powerpoint/2010/main" val="3255674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0E00C5-D18A-4FBB-B347-8B41F86CA479}" type="slidenum">
              <a:rPr lang="en-US" smtClean="0"/>
              <a:t>8</a:t>
            </a:fld>
            <a:endParaRPr lang="en-US"/>
          </a:p>
        </p:txBody>
      </p:sp>
    </p:spTree>
    <p:extLst>
      <p:ext uri="{BB962C8B-B14F-4D97-AF65-F5344CB8AC3E}">
        <p14:creationId xmlns:p14="http://schemas.microsoft.com/office/powerpoint/2010/main" val="2019207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0E00C5-D18A-4FBB-B347-8B41F86CA479}" type="slidenum">
              <a:rPr lang="en-US" smtClean="0"/>
              <a:t>9</a:t>
            </a:fld>
            <a:endParaRPr lang="en-US"/>
          </a:p>
        </p:txBody>
      </p:sp>
    </p:spTree>
    <p:extLst>
      <p:ext uri="{BB962C8B-B14F-4D97-AF65-F5344CB8AC3E}">
        <p14:creationId xmlns:p14="http://schemas.microsoft.com/office/powerpoint/2010/main" val="28219883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3.png"/><Relationship Id="rId7" Type="http://schemas.openxmlformats.org/officeDocument/2006/relationships/hyperlink" Target="https://twitter.com/usphscc" TargetMode="External"/><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hyperlink" Target="https://www.facebook.com/USSurgeonGeneral/" TargetMode="External"/><Relationship Id="rId4"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A3FEB0-09AB-CC43-8BAC-CCAC393C572B}"/>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l="49048" t="963" r="35367" b="1033"/>
          <a:stretch/>
        </p:blipFill>
        <p:spPr>
          <a:xfrm>
            <a:off x="8991599" y="-1"/>
            <a:ext cx="3200401" cy="6858000"/>
          </a:xfrm>
          <a:prstGeom prst="rect">
            <a:avLst/>
          </a:prstGeom>
        </p:spPr>
      </p:pic>
      <p:sp>
        <p:nvSpPr>
          <p:cNvPr id="2" name="Title 1"/>
          <p:cNvSpPr>
            <a:spLocks noGrp="1"/>
          </p:cNvSpPr>
          <p:nvPr>
            <p:ph type="ctrTitle" hasCustomPrompt="1"/>
          </p:nvPr>
        </p:nvSpPr>
        <p:spPr>
          <a:xfrm>
            <a:off x="914400" y="571559"/>
            <a:ext cx="7794171" cy="1340212"/>
          </a:xfrm>
        </p:spPr>
        <p:txBody>
          <a:bodyPr anchor="t" anchorCtr="0">
            <a:normAutofit/>
          </a:bodyPr>
          <a:lstStyle>
            <a:lvl1pPr algn="l">
              <a:defRPr sz="3600" b="1">
                <a:solidFill>
                  <a:schemeClr val="bg1"/>
                </a:solidFill>
              </a:defRPr>
            </a:lvl1pPr>
          </a:lstStyle>
          <a:p>
            <a:r>
              <a:rPr lang="en-US"/>
              <a:t>TITLE, ARIAL BOLD, ALL CAPS</a:t>
            </a:r>
            <a:br>
              <a:rPr lang="en-US"/>
            </a:br>
            <a:r>
              <a:rPr lang="en-US"/>
              <a:t>36 </a:t>
            </a:r>
            <a:r>
              <a:rPr lang="en-US" err="1"/>
              <a:t>pt</a:t>
            </a:r>
            <a:endParaRPr lang="en-US"/>
          </a:p>
        </p:txBody>
      </p:sp>
      <p:sp>
        <p:nvSpPr>
          <p:cNvPr id="3" name="Subtitle 2"/>
          <p:cNvSpPr>
            <a:spLocks noGrp="1"/>
          </p:cNvSpPr>
          <p:nvPr>
            <p:ph type="subTitle" idx="1" hasCustomPrompt="1"/>
          </p:nvPr>
        </p:nvSpPr>
        <p:spPr>
          <a:xfrm>
            <a:off x="914400" y="2064820"/>
            <a:ext cx="7794171" cy="914400"/>
          </a:xfrm>
        </p:spPr>
        <p:txBody>
          <a:bodyPr>
            <a:normAutofit/>
          </a:bodyPr>
          <a:lstStyle>
            <a:lvl1pPr marL="0" indent="0" algn="l">
              <a:buNone/>
              <a:defRPr sz="2800" b="0"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Subtitle, Arial Body, 28pt</a:t>
            </a:r>
          </a:p>
        </p:txBody>
      </p:sp>
      <p:sp>
        <p:nvSpPr>
          <p:cNvPr id="12" name="Rectangle 11">
            <a:extLst>
              <a:ext uri="{FF2B5EF4-FFF2-40B4-BE49-F238E27FC236}">
                <a16:creationId xmlns:a16="http://schemas.microsoft.com/office/drawing/2014/main" id="{03C9A20E-1506-9F4A-9136-E2DB5120F841}"/>
              </a:ext>
            </a:extLst>
          </p:cNvPr>
          <p:cNvSpPr/>
          <p:nvPr userDrawn="1"/>
        </p:nvSpPr>
        <p:spPr>
          <a:xfrm>
            <a:off x="0" y="6267451"/>
            <a:ext cx="12192000" cy="590550"/>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logo&#10;&#10;Description automatically generated">
            <a:extLst>
              <a:ext uri="{FF2B5EF4-FFF2-40B4-BE49-F238E27FC236}">
                <a16:creationId xmlns:a16="http://schemas.microsoft.com/office/drawing/2014/main" id="{1ED626AE-ECEC-1C40-AF81-F68595D5E9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84052" y="726729"/>
            <a:ext cx="1860813" cy="1795291"/>
          </a:xfrm>
          <a:prstGeom prst="rect">
            <a:avLst/>
          </a:prstGeom>
        </p:spPr>
      </p:pic>
      <p:sp>
        <p:nvSpPr>
          <p:cNvPr id="5" name="Text Placeholder 4">
            <a:extLst>
              <a:ext uri="{FF2B5EF4-FFF2-40B4-BE49-F238E27FC236}">
                <a16:creationId xmlns:a16="http://schemas.microsoft.com/office/drawing/2014/main" id="{CA9505D0-A6DC-A84B-BBD8-CF7B8C86ED28}"/>
              </a:ext>
            </a:extLst>
          </p:cNvPr>
          <p:cNvSpPr>
            <a:spLocks noGrp="1"/>
          </p:cNvSpPr>
          <p:nvPr>
            <p:ph type="body" sz="quarter" idx="10" hasCustomPrompt="1"/>
          </p:nvPr>
        </p:nvSpPr>
        <p:spPr>
          <a:xfrm>
            <a:off x="323193" y="6368487"/>
            <a:ext cx="3200400" cy="449724"/>
          </a:xfrm>
          <a:ln>
            <a:noFill/>
          </a:ln>
        </p:spPr>
        <p:txBody>
          <a:bodyPr>
            <a:normAutofit/>
          </a:bodyPr>
          <a:lstStyle>
            <a:lvl1pPr marL="0" indent="0">
              <a:buNone/>
              <a:defRPr sz="2000">
                <a:solidFill>
                  <a:schemeClr val="bg1"/>
                </a:solidFill>
              </a:defRPr>
            </a:lvl1pPr>
            <a:lvl2pPr marL="609585" indent="0">
              <a:buNone/>
              <a:defRPr/>
            </a:lvl2pPr>
            <a:lvl3pPr marL="1219170" indent="0">
              <a:buNone/>
              <a:defRPr/>
            </a:lvl3pPr>
            <a:lvl4pPr marL="1828755" indent="0">
              <a:buNone/>
              <a:defRPr/>
            </a:lvl4pPr>
            <a:lvl5pPr marL="2438339" indent="0">
              <a:buNone/>
              <a:defRPr/>
            </a:lvl5pPr>
          </a:lstStyle>
          <a:p>
            <a:pPr lvl="0"/>
            <a:r>
              <a:rPr lang="en-US"/>
              <a:t>Presenter Name, Title</a:t>
            </a:r>
          </a:p>
        </p:txBody>
      </p:sp>
      <p:sp>
        <p:nvSpPr>
          <p:cNvPr id="9" name="Rectangle 8">
            <a:extLst>
              <a:ext uri="{FF2B5EF4-FFF2-40B4-BE49-F238E27FC236}">
                <a16:creationId xmlns:a16="http://schemas.microsoft.com/office/drawing/2014/main" id="{820E09BB-78DA-5741-8D9C-52C42A808F25}"/>
              </a:ext>
            </a:extLst>
          </p:cNvPr>
          <p:cNvSpPr/>
          <p:nvPr userDrawn="1"/>
        </p:nvSpPr>
        <p:spPr>
          <a:xfrm>
            <a:off x="647135" y="726729"/>
            <a:ext cx="62313" cy="1732692"/>
          </a:xfrm>
          <a:prstGeom prst="rect">
            <a:avLst/>
          </a:prstGeom>
          <a:solidFill>
            <a:schemeClr val="bg2"/>
          </a:solidFill>
          <a:ln>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5CFADC-A7B0-4146-A67E-51C61D0DCEA6}"/>
              </a:ext>
            </a:extLst>
          </p:cNvPr>
          <p:cNvSpPr/>
          <p:nvPr userDrawn="1"/>
        </p:nvSpPr>
        <p:spPr>
          <a:xfrm>
            <a:off x="407984" y="726729"/>
            <a:ext cx="62313" cy="1732692"/>
          </a:xfrm>
          <a:prstGeom prst="rect">
            <a:avLst/>
          </a:prstGeom>
          <a:solidFill>
            <a:schemeClr val="bg2"/>
          </a:solidFill>
          <a:ln>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6295800F-821E-6247-83BA-A7A3DCA7EF2B}"/>
              </a:ext>
            </a:extLst>
          </p:cNvPr>
          <p:cNvSpPr>
            <a:spLocks noGrp="1"/>
          </p:cNvSpPr>
          <p:nvPr>
            <p:ph type="pic" sz="quarter" idx="11"/>
          </p:nvPr>
        </p:nvSpPr>
        <p:spPr>
          <a:xfrm>
            <a:off x="0" y="2979737"/>
            <a:ext cx="12192000" cy="3348959"/>
          </a:xfrm>
        </p:spPr>
        <p:txBody>
          <a:bodyPr/>
          <a:lstStyle/>
          <a:p>
            <a:endParaRPr lang="en-US"/>
          </a:p>
        </p:txBody>
      </p:sp>
      <p:sp>
        <p:nvSpPr>
          <p:cNvPr id="14" name="Text Placeholder 4">
            <a:extLst>
              <a:ext uri="{FF2B5EF4-FFF2-40B4-BE49-F238E27FC236}">
                <a16:creationId xmlns:a16="http://schemas.microsoft.com/office/drawing/2014/main" id="{3AA2B0CC-1D78-6643-8ADE-13F5136E625B}"/>
              </a:ext>
            </a:extLst>
          </p:cNvPr>
          <p:cNvSpPr>
            <a:spLocks noGrp="1"/>
          </p:cNvSpPr>
          <p:nvPr>
            <p:ph type="body" sz="quarter" idx="12" hasCustomPrompt="1"/>
          </p:nvPr>
        </p:nvSpPr>
        <p:spPr>
          <a:xfrm>
            <a:off x="8387256" y="6368487"/>
            <a:ext cx="3200400" cy="449724"/>
          </a:xfrm>
          <a:ln>
            <a:noFill/>
          </a:ln>
        </p:spPr>
        <p:txBody>
          <a:bodyPr>
            <a:normAutofit/>
          </a:bodyPr>
          <a:lstStyle>
            <a:lvl1pPr marL="0" indent="0" algn="r">
              <a:buNone/>
              <a:defRPr sz="2000">
                <a:solidFill>
                  <a:schemeClr val="bg1"/>
                </a:solidFill>
              </a:defRPr>
            </a:lvl1pPr>
            <a:lvl2pPr marL="609585" indent="0">
              <a:buNone/>
              <a:defRPr/>
            </a:lvl2pPr>
            <a:lvl3pPr marL="1219170" indent="0">
              <a:buNone/>
              <a:defRPr/>
            </a:lvl3pPr>
            <a:lvl4pPr marL="1828755" indent="0">
              <a:buNone/>
              <a:defRPr/>
            </a:lvl4pPr>
            <a:lvl5pPr marL="2438339" indent="0">
              <a:buNone/>
              <a:defRPr/>
            </a:lvl5pPr>
          </a:lstStyle>
          <a:p>
            <a:pPr lvl="0"/>
            <a:r>
              <a:rPr lang="en-US"/>
              <a:t>Date</a:t>
            </a:r>
          </a:p>
        </p:txBody>
      </p:sp>
    </p:spTree>
    <p:extLst>
      <p:ext uri="{BB962C8B-B14F-4D97-AF65-F5344CB8AC3E}">
        <p14:creationId xmlns:p14="http://schemas.microsoft.com/office/powerpoint/2010/main" val="276783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3E065F-9071-E840-93FC-0FFF2AD44CA3}"/>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l="215" t="279" r="34047" b="51444"/>
          <a:stretch/>
        </p:blipFill>
        <p:spPr>
          <a:xfrm>
            <a:off x="-5259" y="-71119"/>
            <a:ext cx="12192000" cy="3050858"/>
          </a:xfrm>
          <a:prstGeom prst="rect">
            <a:avLst/>
          </a:prstGeom>
        </p:spPr>
      </p:pic>
      <p:sp>
        <p:nvSpPr>
          <p:cNvPr id="4" name="Rectangle 3">
            <a:extLst>
              <a:ext uri="{FF2B5EF4-FFF2-40B4-BE49-F238E27FC236}">
                <a16:creationId xmlns:a16="http://schemas.microsoft.com/office/drawing/2014/main" id="{31BAE4F3-67AD-5046-BA17-23EF3507710F}"/>
              </a:ext>
            </a:extLst>
          </p:cNvPr>
          <p:cNvSpPr/>
          <p:nvPr userDrawn="1"/>
        </p:nvSpPr>
        <p:spPr>
          <a:xfrm>
            <a:off x="-1" y="1201193"/>
            <a:ext cx="9985249" cy="1470025"/>
          </a:xfrm>
          <a:prstGeom prst="rect">
            <a:avLst/>
          </a:prstGeom>
          <a:solidFill>
            <a:schemeClr val="tx2">
              <a:lumMod val="10000"/>
            </a:schemeClr>
          </a:solidFill>
          <a:ln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8DB5D6DC-3286-9547-8661-3FE447A52094}"/>
              </a:ext>
            </a:extLst>
          </p:cNvPr>
          <p:cNvSpPr>
            <a:spLocks noGrp="1"/>
          </p:cNvSpPr>
          <p:nvPr>
            <p:ph type="ctrTitle" hasCustomPrompt="1"/>
          </p:nvPr>
        </p:nvSpPr>
        <p:spPr>
          <a:xfrm>
            <a:off x="914400" y="1201193"/>
            <a:ext cx="7794171" cy="1470025"/>
          </a:xfrm>
        </p:spPr>
        <p:txBody>
          <a:bodyPr>
            <a:normAutofit/>
          </a:bodyPr>
          <a:lstStyle>
            <a:lvl1pPr algn="l">
              <a:defRPr sz="3200" b="1">
                <a:solidFill>
                  <a:schemeClr val="bg1"/>
                </a:solidFill>
              </a:defRPr>
            </a:lvl1pPr>
          </a:lstStyle>
          <a:p>
            <a:r>
              <a:rPr lang="en-US"/>
              <a:t>Section Title, Arial Bold, 32 </a:t>
            </a:r>
            <a:r>
              <a:rPr lang="en-US" err="1"/>
              <a:t>pt</a:t>
            </a:r>
            <a:endParaRPr lang="en-US"/>
          </a:p>
        </p:txBody>
      </p:sp>
      <p:sp>
        <p:nvSpPr>
          <p:cNvPr id="8" name="Rectangle 7">
            <a:extLst>
              <a:ext uri="{FF2B5EF4-FFF2-40B4-BE49-F238E27FC236}">
                <a16:creationId xmlns:a16="http://schemas.microsoft.com/office/drawing/2014/main" id="{592067DB-9389-8148-9AD4-338B1FA93EC2}"/>
              </a:ext>
            </a:extLst>
          </p:cNvPr>
          <p:cNvSpPr/>
          <p:nvPr userDrawn="1"/>
        </p:nvSpPr>
        <p:spPr>
          <a:xfrm>
            <a:off x="664172" y="1201193"/>
            <a:ext cx="81906" cy="1470025"/>
          </a:xfrm>
          <a:prstGeom prst="rect">
            <a:avLst/>
          </a:prstGeom>
          <a:solidFill>
            <a:schemeClr val="bg2"/>
          </a:solidFill>
          <a:ln>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396F6A5-C238-444C-9134-545435D8BE69}"/>
              </a:ext>
            </a:extLst>
          </p:cNvPr>
          <p:cNvSpPr/>
          <p:nvPr userDrawn="1"/>
        </p:nvSpPr>
        <p:spPr>
          <a:xfrm>
            <a:off x="425021" y="1201193"/>
            <a:ext cx="81906" cy="1470025"/>
          </a:xfrm>
          <a:prstGeom prst="rect">
            <a:avLst/>
          </a:prstGeom>
          <a:solidFill>
            <a:schemeClr val="bg2"/>
          </a:solidFill>
          <a:ln>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713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39E7165-FEAA-4443-8CF8-E28F2D999B5D}"/>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l="49048" t="3916" r="33495" b="-8079"/>
          <a:stretch/>
        </p:blipFill>
        <p:spPr>
          <a:xfrm>
            <a:off x="8818880" y="0"/>
            <a:ext cx="3373120" cy="6857999"/>
          </a:xfrm>
          <a:prstGeom prst="rect">
            <a:avLst/>
          </a:prstGeom>
        </p:spPr>
      </p:pic>
      <p:sp>
        <p:nvSpPr>
          <p:cNvPr id="6" name="Title 1">
            <a:extLst>
              <a:ext uri="{FF2B5EF4-FFF2-40B4-BE49-F238E27FC236}">
                <a16:creationId xmlns:a16="http://schemas.microsoft.com/office/drawing/2014/main" id="{6574E564-D362-C144-80D5-D67E98E10F2A}"/>
              </a:ext>
            </a:extLst>
          </p:cNvPr>
          <p:cNvSpPr>
            <a:spLocks noGrp="1"/>
          </p:cNvSpPr>
          <p:nvPr>
            <p:ph type="ctrTitle" hasCustomPrompt="1"/>
          </p:nvPr>
        </p:nvSpPr>
        <p:spPr>
          <a:xfrm>
            <a:off x="914400" y="1582194"/>
            <a:ext cx="4613275" cy="708520"/>
          </a:xfrm>
        </p:spPr>
        <p:txBody>
          <a:bodyPr anchor="t" anchorCtr="0">
            <a:normAutofit/>
          </a:bodyPr>
          <a:lstStyle>
            <a:lvl1pPr algn="l">
              <a:defRPr sz="3200" b="1">
                <a:solidFill>
                  <a:schemeClr val="bg1"/>
                </a:solidFill>
              </a:defRPr>
            </a:lvl1pPr>
          </a:lstStyle>
          <a:p>
            <a:r>
              <a:rPr lang="en-US"/>
              <a:t>Thank You, 32 </a:t>
            </a:r>
            <a:r>
              <a:rPr lang="en-US" err="1"/>
              <a:t>pt</a:t>
            </a:r>
            <a:endParaRPr lang="en-US"/>
          </a:p>
        </p:txBody>
      </p:sp>
      <p:cxnSp>
        <p:nvCxnSpPr>
          <p:cNvPr id="7" name="Straight Connector 6">
            <a:extLst>
              <a:ext uri="{FF2B5EF4-FFF2-40B4-BE49-F238E27FC236}">
                <a16:creationId xmlns:a16="http://schemas.microsoft.com/office/drawing/2014/main" id="{E3D6C17C-37C8-6949-A675-DD8193329926}"/>
              </a:ext>
            </a:extLst>
          </p:cNvPr>
          <p:cNvCxnSpPr/>
          <p:nvPr userDrawn="1"/>
        </p:nvCxnSpPr>
        <p:spPr>
          <a:xfrm>
            <a:off x="1008529" y="1490133"/>
            <a:ext cx="948267"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708C9353-1B12-1D4B-AEAA-C4FE7D2CC431}"/>
              </a:ext>
            </a:extLst>
          </p:cNvPr>
          <p:cNvSpPr>
            <a:spLocks noGrp="1"/>
          </p:cNvSpPr>
          <p:nvPr>
            <p:ph type="body" sz="quarter" idx="10" hasCustomPrompt="1"/>
          </p:nvPr>
        </p:nvSpPr>
        <p:spPr>
          <a:xfrm>
            <a:off x="914400" y="2507561"/>
            <a:ext cx="4613275" cy="1881271"/>
          </a:xfrm>
        </p:spPr>
        <p:txBody>
          <a:bodyPr>
            <a:normAutofit/>
          </a:bodyPr>
          <a:lstStyle>
            <a:lvl1pPr marL="0" indent="0">
              <a:buNone/>
              <a:defRPr sz="2400">
                <a:solidFill>
                  <a:schemeClr val="bg1"/>
                </a:solidFill>
              </a:defRPr>
            </a:lvl1pPr>
          </a:lstStyle>
          <a:p>
            <a:pPr lvl="0"/>
            <a:r>
              <a:rPr lang="en-US"/>
              <a:t>Name</a:t>
            </a:r>
          </a:p>
          <a:p>
            <a:pPr lvl="0"/>
            <a:r>
              <a:rPr lang="en-US"/>
              <a:t>Title</a:t>
            </a:r>
          </a:p>
          <a:p>
            <a:pPr lvl="0"/>
            <a:r>
              <a:rPr lang="en-US"/>
              <a:t>Phone number</a:t>
            </a:r>
          </a:p>
          <a:p>
            <a:pPr lvl="0"/>
            <a:r>
              <a:rPr lang="en-US"/>
              <a:t>Email</a:t>
            </a:r>
          </a:p>
        </p:txBody>
      </p:sp>
      <p:pic>
        <p:nvPicPr>
          <p:cNvPr id="14" name="Graphic 13">
            <a:extLst>
              <a:ext uri="{FF2B5EF4-FFF2-40B4-BE49-F238E27FC236}">
                <a16:creationId xmlns:a16="http://schemas.microsoft.com/office/drawing/2014/main" id="{D6BC4E00-1CAA-6D45-A1AE-5F409A830B5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69381" y="4735517"/>
            <a:ext cx="3233758" cy="708520"/>
          </a:xfrm>
          <a:prstGeom prst="rect">
            <a:avLst/>
          </a:prstGeom>
        </p:spPr>
      </p:pic>
      <p:sp>
        <p:nvSpPr>
          <p:cNvPr id="15" name="Rectangle 14">
            <a:extLst>
              <a:ext uri="{FF2B5EF4-FFF2-40B4-BE49-F238E27FC236}">
                <a16:creationId xmlns:a16="http://schemas.microsoft.com/office/drawing/2014/main" id="{9557C841-2B2B-3946-AECA-0AD3DB9BBC9F}"/>
              </a:ext>
            </a:extLst>
          </p:cNvPr>
          <p:cNvSpPr/>
          <p:nvPr userDrawn="1"/>
        </p:nvSpPr>
        <p:spPr>
          <a:xfrm>
            <a:off x="0" y="6244617"/>
            <a:ext cx="12192000" cy="613383"/>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9E287AA1-09CB-2C48-ADEB-9CAAEF0D7B1A}"/>
              </a:ext>
            </a:extLst>
          </p:cNvPr>
          <p:cNvSpPr>
            <a:spLocks noGrp="1"/>
          </p:cNvSpPr>
          <p:nvPr>
            <p:ph type="body" sz="quarter" idx="11" hasCustomPrompt="1"/>
          </p:nvPr>
        </p:nvSpPr>
        <p:spPr>
          <a:xfrm>
            <a:off x="914400" y="6304548"/>
            <a:ext cx="1842193" cy="506317"/>
          </a:xfrm>
        </p:spPr>
        <p:txBody>
          <a:bodyPr>
            <a:normAutofit/>
          </a:bodyPr>
          <a:lstStyle>
            <a:lvl1pPr marL="0" indent="0">
              <a:buNone/>
              <a:defRPr sz="2400" b="0" i="0">
                <a:solidFill>
                  <a:schemeClr val="bg1"/>
                </a:solidFill>
                <a:latin typeface="Arial" panose="020B0604020202020204" pitchFamily="34" charset="0"/>
                <a:cs typeface="Arial" panose="020B0604020202020204" pitchFamily="34" charset="0"/>
              </a:defRPr>
            </a:lvl1pPr>
          </a:lstStyle>
          <a:p>
            <a:pPr lvl="0"/>
            <a:r>
              <a:rPr lang="en-US" err="1"/>
              <a:t>usphs.gov</a:t>
            </a:r>
            <a:endParaRPr lang="en-US"/>
          </a:p>
        </p:txBody>
      </p:sp>
      <p:pic>
        <p:nvPicPr>
          <p:cNvPr id="12" name="Picture 11">
            <a:hlinkClick r:id="rId5"/>
            <a:extLst>
              <a:ext uri="{FF2B5EF4-FFF2-40B4-BE49-F238E27FC236}">
                <a16:creationId xmlns:a16="http://schemas.microsoft.com/office/drawing/2014/main" id="{9455115D-B7D0-0949-AE1E-9FC77B7A4E0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420612" y="6378435"/>
            <a:ext cx="143650" cy="307463"/>
          </a:xfrm>
          <a:prstGeom prst="rect">
            <a:avLst/>
          </a:prstGeom>
        </p:spPr>
      </p:pic>
      <p:pic>
        <p:nvPicPr>
          <p:cNvPr id="13" name="Picture 12">
            <a:hlinkClick r:id="rId7"/>
            <a:extLst>
              <a:ext uri="{FF2B5EF4-FFF2-40B4-BE49-F238E27FC236}">
                <a16:creationId xmlns:a16="http://schemas.microsoft.com/office/drawing/2014/main" id="{20961C35-B147-F84C-B564-43A3F538E86B}"/>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963829" y="6425243"/>
            <a:ext cx="302422" cy="245718"/>
          </a:xfrm>
          <a:prstGeom prst="rect">
            <a:avLst/>
          </a:prstGeom>
        </p:spPr>
      </p:pic>
    </p:spTree>
    <p:extLst>
      <p:ext uri="{BB962C8B-B14F-4D97-AF65-F5344CB8AC3E}">
        <p14:creationId xmlns:p14="http://schemas.microsoft.com/office/powerpoint/2010/main" val="187262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One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41690"/>
            <a:ext cx="10972800" cy="3752116"/>
          </a:xfrm>
        </p:spPr>
        <p:txBody>
          <a:bodyPr/>
          <a:lstStyle>
            <a:lvl1pPr marL="515938" indent="-280988">
              <a:buClr>
                <a:schemeClr val="accent1"/>
              </a:buClr>
              <a:buSzPct val="125000"/>
              <a:buFont typeface="Arial" panose="020B0604020202020204" pitchFamily="34" charset="0"/>
              <a:buChar char="•"/>
              <a:tabLst/>
              <a:defRPr sz="2200">
                <a:solidFill>
                  <a:schemeClr val="tx1">
                    <a:lumMod val="85000"/>
                    <a:lumOff val="15000"/>
                  </a:schemeClr>
                </a:solidFill>
              </a:defRPr>
            </a:lvl1pPr>
            <a:lvl2pPr marL="976313" indent="-280988">
              <a:buClr>
                <a:schemeClr val="accent1"/>
              </a:buClr>
              <a:buFont typeface="Wingdings" panose="05000000000000000000" pitchFamily="2" charset="2"/>
              <a:buChar char="§"/>
              <a:tabLst/>
              <a:defRPr sz="2000">
                <a:solidFill>
                  <a:schemeClr val="tx1">
                    <a:lumMod val="85000"/>
                    <a:lumOff val="15000"/>
                  </a:schemeClr>
                </a:solidFill>
              </a:defRPr>
            </a:lvl2pPr>
            <a:lvl3pPr marL="1381125" indent="-234950">
              <a:buClr>
                <a:schemeClr val="accent1"/>
              </a:buClr>
              <a:buFont typeface="Wingdings" pitchFamily="2" charset="2"/>
              <a:buChar char="§"/>
              <a:tabLst/>
              <a:defRPr sz="1800">
                <a:solidFill>
                  <a:schemeClr val="tx1">
                    <a:lumMod val="85000"/>
                    <a:lumOff val="15000"/>
                  </a:schemeClr>
                </a:solidFill>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cxnSp>
        <p:nvCxnSpPr>
          <p:cNvPr id="15" name="Straight Connector 14">
            <a:extLst>
              <a:ext uri="{FF2B5EF4-FFF2-40B4-BE49-F238E27FC236}">
                <a16:creationId xmlns:a16="http://schemas.microsoft.com/office/drawing/2014/main" id="{28DBD5A7-8F2D-6B4B-8C13-CF5A026A5BDD}"/>
              </a:ext>
            </a:extLst>
          </p:cNvPr>
          <p:cNvCxnSpPr/>
          <p:nvPr userDrawn="1"/>
        </p:nvCxnSpPr>
        <p:spPr>
          <a:xfrm>
            <a:off x="713108" y="449124"/>
            <a:ext cx="948267"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F0151E5E-4296-8D45-A5A3-08F88EF43960}"/>
              </a:ext>
            </a:extLst>
          </p:cNvPr>
          <p:cNvSpPr>
            <a:spLocks noGrp="1"/>
          </p:cNvSpPr>
          <p:nvPr>
            <p:ph type="body" sz="quarter" idx="11" hasCustomPrompt="1"/>
          </p:nvPr>
        </p:nvSpPr>
        <p:spPr>
          <a:xfrm>
            <a:off x="609600" y="1479550"/>
            <a:ext cx="8647113" cy="360363"/>
          </a:xfrm>
        </p:spPr>
        <p:txBody>
          <a:bodyPr>
            <a:noAutofit/>
          </a:bodyPr>
          <a:lstStyle>
            <a:lvl1pPr marL="0" indent="0">
              <a:buNone/>
              <a:defRPr sz="2400" b="1" i="0">
                <a:solidFill>
                  <a:schemeClr val="accent1"/>
                </a:solidFill>
                <a:latin typeface="Arial" panose="020B0604020202020204" pitchFamily="34" charset="0"/>
                <a:cs typeface="Arial" panose="020B0604020202020204" pitchFamily="34" charset="0"/>
              </a:defRPr>
            </a:lvl1pPr>
          </a:lstStyle>
          <a:p>
            <a:pPr lvl="0"/>
            <a:r>
              <a:rPr lang="en-US"/>
              <a:t>Header, Arial Bold, 24 </a:t>
            </a:r>
            <a:r>
              <a:rPr lang="en-US" err="1"/>
              <a:t>pt</a:t>
            </a:r>
            <a:endParaRPr lang="en-US"/>
          </a:p>
        </p:txBody>
      </p:sp>
      <p:sp>
        <p:nvSpPr>
          <p:cNvPr id="12" name="Title 1">
            <a:extLst>
              <a:ext uri="{FF2B5EF4-FFF2-40B4-BE49-F238E27FC236}">
                <a16:creationId xmlns:a16="http://schemas.microsoft.com/office/drawing/2014/main" id="{0424E232-618D-E24A-9139-2F9D7BA8A855}"/>
              </a:ext>
            </a:extLst>
          </p:cNvPr>
          <p:cNvSpPr>
            <a:spLocks noGrp="1"/>
          </p:cNvSpPr>
          <p:nvPr>
            <p:ph type="title" hasCustomPrompt="1"/>
          </p:nvPr>
        </p:nvSpPr>
        <p:spPr>
          <a:xfrm>
            <a:off x="609600" y="484459"/>
            <a:ext cx="10972800" cy="887356"/>
          </a:xfrm>
        </p:spPr>
        <p:txBody>
          <a:bodyPr anchor="t" anchorCtr="0">
            <a:normAutofit/>
          </a:bodyPr>
          <a:lstStyle>
            <a:lvl1pPr>
              <a:defRPr sz="3200" b="1" baseline="0">
                <a:solidFill>
                  <a:schemeClr val="accent1"/>
                </a:solidFill>
              </a:defRPr>
            </a:lvl1pPr>
          </a:lstStyle>
          <a:p>
            <a:r>
              <a:rPr lang="en-US"/>
              <a:t>DIFFERENT TITLE PER SLIDE, ARIAL 32 PT</a:t>
            </a:r>
          </a:p>
        </p:txBody>
      </p:sp>
      <p:sp>
        <p:nvSpPr>
          <p:cNvPr id="18" name="Rectangle 17">
            <a:extLst>
              <a:ext uri="{FF2B5EF4-FFF2-40B4-BE49-F238E27FC236}">
                <a16:creationId xmlns:a16="http://schemas.microsoft.com/office/drawing/2014/main" id="{071DB286-2393-1641-A757-4135C612D3ED}"/>
              </a:ext>
            </a:extLst>
          </p:cNvPr>
          <p:cNvSpPr/>
          <p:nvPr userDrawn="1"/>
        </p:nvSpPr>
        <p:spPr>
          <a:xfrm>
            <a:off x="0" y="6117996"/>
            <a:ext cx="12192000" cy="740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5">
            <a:extLst>
              <a:ext uri="{FF2B5EF4-FFF2-40B4-BE49-F238E27FC236}">
                <a16:creationId xmlns:a16="http://schemas.microsoft.com/office/drawing/2014/main" id="{0DC4B90D-13EB-0547-9DBA-C27FB09AA47E}"/>
              </a:ext>
            </a:extLst>
          </p:cNvPr>
          <p:cNvSpPr txBox="1">
            <a:spLocks/>
          </p:cNvSpPr>
          <p:nvPr userDrawn="1"/>
        </p:nvSpPr>
        <p:spPr>
          <a:xfrm>
            <a:off x="11195314" y="6370139"/>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85E4B45-3C0D-4DB7-A4A8-89FEB5CAB5B2}" type="slidenum">
              <a:rPr lang="en-US" sz="1333" smtClean="0">
                <a:solidFill>
                  <a:schemeClr val="bg1"/>
                </a:solidFill>
              </a:rPr>
              <a:pPr algn="ctr"/>
              <a:t>‹#›</a:t>
            </a:fld>
            <a:endParaRPr lang="en-US" sz="1333">
              <a:solidFill>
                <a:schemeClr val="bg1"/>
              </a:solidFill>
            </a:endParaRPr>
          </a:p>
        </p:txBody>
      </p:sp>
      <p:pic>
        <p:nvPicPr>
          <p:cNvPr id="25" name="Graphic 24">
            <a:extLst>
              <a:ext uri="{FF2B5EF4-FFF2-40B4-BE49-F238E27FC236}">
                <a16:creationId xmlns:a16="http://schemas.microsoft.com/office/drawing/2014/main" id="{EDEFD197-41A9-4D49-8B1E-F36D7B47357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9600" y="6246069"/>
            <a:ext cx="2260600" cy="495300"/>
          </a:xfrm>
          <a:prstGeom prst="rect">
            <a:avLst/>
          </a:prstGeom>
        </p:spPr>
      </p:pic>
      <p:cxnSp>
        <p:nvCxnSpPr>
          <p:cNvPr id="26" name="Straight Connector 25">
            <a:extLst>
              <a:ext uri="{FF2B5EF4-FFF2-40B4-BE49-F238E27FC236}">
                <a16:creationId xmlns:a16="http://schemas.microsoft.com/office/drawing/2014/main" id="{A8862BE3-D8CE-E045-88D4-613894588C36}"/>
              </a:ext>
            </a:extLst>
          </p:cNvPr>
          <p:cNvCxnSpPr/>
          <p:nvPr userDrawn="1"/>
        </p:nvCxnSpPr>
        <p:spPr>
          <a:xfrm>
            <a:off x="11261303" y="6341319"/>
            <a:ext cx="0" cy="3048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Text Placeholder 3">
            <a:extLst>
              <a:ext uri="{FF2B5EF4-FFF2-40B4-BE49-F238E27FC236}">
                <a16:creationId xmlns:a16="http://schemas.microsoft.com/office/drawing/2014/main" id="{FC93A596-ED5F-EC4F-8C22-4C387485D10A}"/>
              </a:ext>
            </a:extLst>
          </p:cNvPr>
          <p:cNvSpPr>
            <a:spLocks noGrp="1"/>
          </p:cNvSpPr>
          <p:nvPr>
            <p:ph type="body" sz="quarter" idx="10" hasCustomPrompt="1"/>
          </p:nvPr>
        </p:nvSpPr>
        <p:spPr>
          <a:xfrm>
            <a:off x="4477112" y="6341319"/>
            <a:ext cx="6724954" cy="304800"/>
          </a:xfrm>
        </p:spPr>
        <p:txBody>
          <a:bodyPr anchor="ctr" anchorCtr="0">
            <a:noAutofit/>
          </a:bodyPr>
          <a:lstStyle>
            <a:lvl1pPr marL="0" indent="0" algn="r">
              <a:buNone/>
              <a:defRPr sz="1800">
                <a:solidFill>
                  <a:schemeClr val="bg1"/>
                </a:solidFill>
              </a:defRPr>
            </a:lvl1pPr>
          </a:lstStyle>
          <a:p>
            <a:pPr lvl="0"/>
            <a:r>
              <a:rPr lang="en-US" sz="1800"/>
              <a:t>The State of Scientists:</a:t>
            </a:r>
            <a:br>
              <a:rPr lang="en-US" sz="1800"/>
            </a:br>
            <a:r>
              <a:rPr lang="en-US" sz="1800"/>
              <a:t>Results from the Annual Category Survey</a:t>
            </a:r>
            <a:endParaRPr lang="en-US"/>
          </a:p>
        </p:txBody>
      </p:sp>
    </p:spTree>
    <p:extLst>
      <p:ext uri="{BB962C8B-B14F-4D97-AF65-F5344CB8AC3E}">
        <p14:creationId xmlns:p14="http://schemas.microsoft.com/office/powerpoint/2010/main" val="224536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3326D00-486B-F544-A810-6A664A8A10EA}"/>
              </a:ext>
            </a:extLst>
          </p:cNvPr>
          <p:cNvCxnSpPr/>
          <p:nvPr userDrawn="1"/>
        </p:nvCxnSpPr>
        <p:spPr>
          <a:xfrm>
            <a:off x="713108" y="449124"/>
            <a:ext cx="948267"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 Placeholder 8">
            <a:extLst>
              <a:ext uri="{FF2B5EF4-FFF2-40B4-BE49-F238E27FC236}">
                <a16:creationId xmlns:a16="http://schemas.microsoft.com/office/drawing/2014/main" id="{924EF95B-E749-F848-97F1-24271ED5B82D}"/>
              </a:ext>
            </a:extLst>
          </p:cNvPr>
          <p:cNvSpPr>
            <a:spLocks noGrp="1"/>
          </p:cNvSpPr>
          <p:nvPr>
            <p:ph type="body" sz="quarter" idx="11" hasCustomPrompt="1"/>
          </p:nvPr>
        </p:nvSpPr>
        <p:spPr>
          <a:xfrm>
            <a:off x="609601" y="1479550"/>
            <a:ext cx="5384800" cy="360363"/>
          </a:xfrm>
        </p:spPr>
        <p:txBody>
          <a:bodyPr>
            <a:noAutofit/>
          </a:bodyPr>
          <a:lstStyle>
            <a:lvl1pPr marL="0" indent="0">
              <a:buNone/>
              <a:defRPr sz="2400" b="1" i="0">
                <a:solidFill>
                  <a:schemeClr val="accent1"/>
                </a:solidFill>
                <a:latin typeface="Arial" panose="020B0604020202020204" pitchFamily="34" charset="0"/>
                <a:cs typeface="Arial" panose="020B0604020202020204" pitchFamily="34" charset="0"/>
              </a:defRPr>
            </a:lvl1pPr>
          </a:lstStyle>
          <a:p>
            <a:pPr lvl="0"/>
            <a:r>
              <a:rPr lang="en-US"/>
              <a:t>Header, Arial Bold, 24 </a:t>
            </a:r>
            <a:r>
              <a:rPr lang="en-US" err="1"/>
              <a:t>pt</a:t>
            </a:r>
            <a:endParaRPr lang="en-US"/>
          </a:p>
        </p:txBody>
      </p:sp>
      <p:sp>
        <p:nvSpPr>
          <p:cNvPr id="7" name="Text Placeholder 8">
            <a:extLst>
              <a:ext uri="{FF2B5EF4-FFF2-40B4-BE49-F238E27FC236}">
                <a16:creationId xmlns:a16="http://schemas.microsoft.com/office/drawing/2014/main" id="{9A6F2590-7AAF-B448-8932-6958800FC7F8}"/>
              </a:ext>
            </a:extLst>
          </p:cNvPr>
          <p:cNvSpPr>
            <a:spLocks noGrp="1"/>
          </p:cNvSpPr>
          <p:nvPr>
            <p:ph type="body" sz="quarter" idx="12" hasCustomPrompt="1"/>
          </p:nvPr>
        </p:nvSpPr>
        <p:spPr>
          <a:xfrm>
            <a:off x="6197601" y="1479550"/>
            <a:ext cx="5384800" cy="360363"/>
          </a:xfrm>
        </p:spPr>
        <p:txBody>
          <a:bodyPr>
            <a:noAutofit/>
          </a:bodyPr>
          <a:lstStyle>
            <a:lvl1pPr marL="0" indent="0">
              <a:buNone/>
              <a:defRPr sz="2400" b="1" i="0">
                <a:solidFill>
                  <a:schemeClr val="accent1"/>
                </a:solidFill>
                <a:latin typeface="Arial" panose="020B0604020202020204" pitchFamily="34" charset="0"/>
                <a:cs typeface="Arial" panose="020B0604020202020204" pitchFamily="34" charset="0"/>
              </a:defRPr>
            </a:lvl1pPr>
          </a:lstStyle>
          <a:p>
            <a:pPr lvl="0"/>
            <a:r>
              <a:rPr lang="en-US"/>
              <a:t>Header, Arial Bold, 24 </a:t>
            </a:r>
            <a:r>
              <a:rPr lang="en-US" err="1"/>
              <a:t>pt</a:t>
            </a:r>
            <a:endParaRPr lang="en-US"/>
          </a:p>
        </p:txBody>
      </p:sp>
      <p:sp>
        <p:nvSpPr>
          <p:cNvPr id="8" name="Content Placeholder 2">
            <a:extLst>
              <a:ext uri="{FF2B5EF4-FFF2-40B4-BE49-F238E27FC236}">
                <a16:creationId xmlns:a16="http://schemas.microsoft.com/office/drawing/2014/main" id="{4728009B-32C3-554E-BBC3-6CE451988224}"/>
              </a:ext>
            </a:extLst>
          </p:cNvPr>
          <p:cNvSpPr>
            <a:spLocks noGrp="1"/>
          </p:cNvSpPr>
          <p:nvPr>
            <p:ph idx="1"/>
          </p:nvPr>
        </p:nvSpPr>
        <p:spPr>
          <a:xfrm>
            <a:off x="609600" y="1941690"/>
            <a:ext cx="5384800" cy="3752116"/>
          </a:xfrm>
        </p:spPr>
        <p:txBody>
          <a:bodyPr/>
          <a:lstStyle>
            <a:lvl1pPr marL="515938" indent="-280988">
              <a:buClr>
                <a:schemeClr val="accent1"/>
              </a:buClr>
              <a:buSzPct val="125000"/>
              <a:buFont typeface="Arial" panose="020B0604020202020204" pitchFamily="34" charset="0"/>
              <a:buChar char="•"/>
              <a:tabLst/>
              <a:defRPr sz="2200">
                <a:solidFill>
                  <a:schemeClr val="tx1">
                    <a:lumMod val="85000"/>
                    <a:lumOff val="15000"/>
                  </a:schemeClr>
                </a:solidFill>
              </a:defRPr>
            </a:lvl1pPr>
            <a:lvl2pPr marL="976313" indent="-280988">
              <a:buClr>
                <a:schemeClr val="accent1"/>
              </a:buClr>
              <a:buFont typeface="Wingdings" panose="05000000000000000000" pitchFamily="2" charset="2"/>
              <a:buChar char="§"/>
              <a:tabLst/>
              <a:defRPr sz="2000">
                <a:solidFill>
                  <a:schemeClr val="tx1">
                    <a:lumMod val="85000"/>
                    <a:lumOff val="15000"/>
                  </a:schemeClr>
                </a:solidFill>
              </a:defRPr>
            </a:lvl2pPr>
            <a:lvl3pPr marL="1381125" indent="-234950">
              <a:buClr>
                <a:schemeClr val="accent1"/>
              </a:buClr>
              <a:buFont typeface="Wingdings" pitchFamily="2" charset="2"/>
              <a:buChar char="§"/>
              <a:tabLst/>
              <a:defRPr sz="1800">
                <a:solidFill>
                  <a:schemeClr val="tx1">
                    <a:lumMod val="85000"/>
                    <a:lumOff val="15000"/>
                  </a:schemeClr>
                </a:solidFill>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9" name="Content Placeholder 2">
            <a:extLst>
              <a:ext uri="{FF2B5EF4-FFF2-40B4-BE49-F238E27FC236}">
                <a16:creationId xmlns:a16="http://schemas.microsoft.com/office/drawing/2014/main" id="{8BD0CD79-0A88-6F4A-9DE1-A5B60346B1AC}"/>
              </a:ext>
            </a:extLst>
          </p:cNvPr>
          <p:cNvSpPr>
            <a:spLocks noGrp="1"/>
          </p:cNvSpPr>
          <p:nvPr>
            <p:ph idx="13"/>
          </p:nvPr>
        </p:nvSpPr>
        <p:spPr>
          <a:xfrm>
            <a:off x="6197600" y="1941690"/>
            <a:ext cx="5384800" cy="3752116"/>
          </a:xfrm>
        </p:spPr>
        <p:txBody>
          <a:bodyPr/>
          <a:lstStyle>
            <a:lvl1pPr marL="515938" indent="-280988">
              <a:buClr>
                <a:schemeClr val="accent1"/>
              </a:buClr>
              <a:buSzPct val="125000"/>
              <a:buFont typeface="Arial" panose="020B0604020202020204" pitchFamily="34" charset="0"/>
              <a:buChar char="•"/>
              <a:tabLst/>
              <a:defRPr sz="2200">
                <a:solidFill>
                  <a:schemeClr val="tx1">
                    <a:lumMod val="85000"/>
                    <a:lumOff val="15000"/>
                  </a:schemeClr>
                </a:solidFill>
              </a:defRPr>
            </a:lvl1pPr>
            <a:lvl2pPr marL="976313" indent="-280988">
              <a:buClr>
                <a:schemeClr val="accent1"/>
              </a:buClr>
              <a:buFont typeface="Wingdings" panose="05000000000000000000" pitchFamily="2" charset="2"/>
              <a:buChar char="§"/>
              <a:tabLst/>
              <a:defRPr sz="2000">
                <a:solidFill>
                  <a:schemeClr val="tx1">
                    <a:lumMod val="85000"/>
                    <a:lumOff val="15000"/>
                  </a:schemeClr>
                </a:solidFill>
              </a:defRPr>
            </a:lvl2pPr>
            <a:lvl3pPr marL="1381125" indent="-234950">
              <a:buClr>
                <a:schemeClr val="accent1"/>
              </a:buClr>
              <a:buFont typeface="Wingdings" pitchFamily="2" charset="2"/>
              <a:buChar char="§"/>
              <a:tabLst/>
              <a:defRPr sz="1800">
                <a:solidFill>
                  <a:schemeClr val="tx1">
                    <a:lumMod val="85000"/>
                    <a:lumOff val="15000"/>
                  </a:schemeClr>
                </a:solidFill>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19" name="Title 1">
            <a:extLst>
              <a:ext uri="{FF2B5EF4-FFF2-40B4-BE49-F238E27FC236}">
                <a16:creationId xmlns:a16="http://schemas.microsoft.com/office/drawing/2014/main" id="{F4AA8F56-8114-0645-AE64-8E42161E1C8A}"/>
              </a:ext>
            </a:extLst>
          </p:cNvPr>
          <p:cNvSpPr>
            <a:spLocks noGrp="1"/>
          </p:cNvSpPr>
          <p:nvPr>
            <p:ph type="title" hasCustomPrompt="1"/>
          </p:nvPr>
        </p:nvSpPr>
        <p:spPr>
          <a:xfrm>
            <a:off x="609600" y="484458"/>
            <a:ext cx="10972800" cy="887356"/>
          </a:xfrm>
        </p:spPr>
        <p:txBody>
          <a:bodyPr anchor="t" anchorCtr="0">
            <a:normAutofit/>
          </a:bodyPr>
          <a:lstStyle>
            <a:lvl1pPr>
              <a:defRPr sz="3200" b="1" baseline="0">
                <a:solidFill>
                  <a:schemeClr val="accent1"/>
                </a:solidFill>
              </a:defRPr>
            </a:lvl1pPr>
          </a:lstStyle>
          <a:p>
            <a:r>
              <a:rPr lang="en-US"/>
              <a:t>DIFFERENT TITLE PER SLIDE, ARIAL 32 PT</a:t>
            </a:r>
          </a:p>
        </p:txBody>
      </p:sp>
      <p:sp>
        <p:nvSpPr>
          <p:cNvPr id="20" name="Rectangle 19">
            <a:extLst>
              <a:ext uri="{FF2B5EF4-FFF2-40B4-BE49-F238E27FC236}">
                <a16:creationId xmlns:a16="http://schemas.microsoft.com/office/drawing/2014/main" id="{34B8B072-DDDA-F14B-A37B-9E2975BB5F00}"/>
              </a:ext>
            </a:extLst>
          </p:cNvPr>
          <p:cNvSpPr/>
          <p:nvPr userDrawn="1"/>
        </p:nvSpPr>
        <p:spPr>
          <a:xfrm>
            <a:off x="0" y="6117996"/>
            <a:ext cx="12192000" cy="740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5">
            <a:extLst>
              <a:ext uri="{FF2B5EF4-FFF2-40B4-BE49-F238E27FC236}">
                <a16:creationId xmlns:a16="http://schemas.microsoft.com/office/drawing/2014/main" id="{CCD2B8BF-30BB-754F-9DA4-B739C4E87EDF}"/>
              </a:ext>
            </a:extLst>
          </p:cNvPr>
          <p:cNvSpPr txBox="1">
            <a:spLocks/>
          </p:cNvSpPr>
          <p:nvPr userDrawn="1"/>
        </p:nvSpPr>
        <p:spPr>
          <a:xfrm>
            <a:off x="11195314" y="6370139"/>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85E4B45-3C0D-4DB7-A4A8-89FEB5CAB5B2}" type="slidenum">
              <a:rPr lang="en-US" sz="1333" smtClean="0">
                <a:solidFill>
                  <a:schemeClr val="bg1"/>
                </a:solidFill>
              </a:rPr>
              <a:pPr algn="ctr"/>
              <a:t>‹#›</a:t>
            </a:fld>
            <a:endParaRPr lang="en-US" sz="1333">
              <a:solidFill>
                <a:schemeClr val="bg1"/>
              </a:solidFill>
            </a:endParaRPr>
          </a:p>
        </p:txBody>
      </p:sp>
      <p:pic>
        <p:nvPicPr>
          <p:cNvPr id="23" name="Graphic 22">
            <a:extLst>
              <a:ext uri="{FF2B5EF4-FFF2-40B4-BE49-F238E27FC236}">
                <a16:creationId xmlns:a16="http://schemas.microsoft.com/office/drawing/2014/main" id="{3832E2F6-DAE8-3541-8467-7B04338EC68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9600" y="6246069"/>
            <a:ext cx="2260600" cy="495300"/>
          </a:xfrm>
          <a:prstGeom prst="rect">
            <a:avLst/>
          </a:prstGeom>
        </p:spPr>
      </p:pic>
      <p:cxnSp>
        <p:nvCxnSpPr>
          <p:cNvPr id="24" name="Straight Connector 23">
            <a:extLst>
              <a:ext uri="{FF2B5EF4-FFF2-40B4-BE49-F238E27FC236}">
                <a16:creationId xmlns:a16="http://schemas.microsoft.com/office/drawing/2014/main" id="{6F217AE5-A9C8-6D4B-83AE-2A10BF6462AA}"/>
              </a:ext>
            </a:extLst>
          </p:cNvPr>
          <p:cNvCxnSpPr/>
          <p:nvPr userDrawn="1"/>
        </p:nvCxnSpPr>
        <p:spPr>
          <a:xfrm>
            <a:off x="11261303" y="6341319"/>
            <a:ext cx="0" cy="3048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Text Placeholder 3">
            <a:extLst>
              <a:ext uri="{FF2B5EF4-FFF2-40B4-BE49-F238E27FC236}">
                <a16:creationId xmlns:a16="http://schemas.microsoft.com/office/drawing/2014/main" id="{9298D1DB-E7F7-8A4D-AF1D-0ED5E5D17F60}"/>
              </a:ext>
            </a:extLst>
          </p:cNvPr>
          <p:cNvSpPr>
            <a:spLocks noGrp="1"/>
          </p:cNvSpPr>
          <p:nvPr>
            <p:ph type="body" sz="quarter" idx="10" hasCustomPrompt="1"/>
          </p:nvPr>
        </p:nvSpPr>
        <p:spPr>
          <a:xfrm>
            <a:off x="7222204" y="6341319"/>
            <a:ext cx="3979862" cy="304800"/>
          </a:xfrm>
        </p:spPr>
        <p:txBody>
          <a:bodyPr anchor="ctr" anchorCtr="0">
            <a:noAutofit/>
          </a:bodyPr>
          <a:lstStyle>
            <a:lvl1pPr marL="0" indent="0" algn="r">
              <a:buNone/>
              <a:defRPr sz="1800">
                <a:solidFill>
                  <a:schemeClr val="bg1"/>
                </a:solidFill>
              </a:defRPr>
            </a:lvl1pPr>
          </a:lstStyle>
          <a:p>
            <a:pPr lvl="0"/>
            <a:r>
              <a:rPr lang="en-US"/>
              <a:t>Presentation Title</a:t>
            </a:r>
          </a:p>
        </p:txBody>
      </p:sp>
    </p:spTree>
    <p:extLst>
      <p:ext uri="{BB962C8B-B14F-4D97-AF65-F5344CB8AC3E}">
        <p14:creationId xmlns:p14="http://schemas.microsoft.com/office/powerpoint/2010/main" val="190742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with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CABA801-8FBD-1443-BFFA-88017638CC24}"/>
              </a:ext>
            </a:extLst>
          </p:cNvPr>
          <p:cNvSpPr>
            <a:spLocks noGrp="1"/>
          </p:cNvSpPr>
          <p:nvPr>
            <p:ph type="pic" sz="quarter" idx="11"/>
          </p:nvPr>
        </p:nvSpPr>
        <p:spPr>
          <a:xfrm>
            <a:off x="8343900" y="0"/>
            <a:ext cx="3848100" cy="6112774"/>
          </a:xfrm>
        </p:spPr>
        <p:txBody>
          <a:bodyPr/>
          <a:lstStyle/>
          <a:p>
            <a:endParaRPr lang="en-US"/>
          </a:p>
        </p:txBody>
      </p:sp>
      <p:cxnSp>
        <p:nvCxnSpPr>
          <p:cNvPr id="23" name="Straight Connector 22">
            <a:extLst>
              <a:ext uri="{FF2B5EF4-FFF2-40B4-BE49-F238E27FC236}">
                <a16:creationId xmlns:a16="http://schemas.microsoft.com/office/drawing/2014/main" id="{BDAA0027-432C-6244-840D-4FBFDD96A598}"/>
              </a:ext>
            </a:extLst>
          </p:cNvPr>
          <p:cNvCxnSpPr/>
          <p:nvPr userDrawn="1"/>
        </p:nvCxnSpPr>
        <p:spPr>
          <a:xfrm>
            <a:off x="713108" y="449124"/>
            <a:ext cx="948267"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43" name="Text Placeholder 42">
            <a:extLst>
              <a:ext uri="{FF2B5EF4-FFF2-40B4-BE49-F238E27FC236}">
                <a16:creationId xmlns:a16="http://schemas.microsoft.com/office/drawing/2014/main" id="{454EB662-8970-3548-9C1E-15940E99A469}"/>
              </a:ext>
            </a:extLst>
          </p:cNvPr>
          <p:cNvSpPr>
            <a:spLocks noGrp="1"/>
          </p:cNvSpPr>
          <p:nvPr>
            <p:ph type="body" sz="quarter" idx="12"/>
          </p:nvPr>
        </p:nvSpPr>
        <p:spPr>
          <a:xfrm>
            <a:off x="609600" y="1601513"/>
            <a:ext cx="7581900" cy="406400"/>
          </a:xfrm>
        </p:spPr>
        <p:txBody>
          <a:bodyPr>
            <a:noAutofit/>
          </a:bodyPr>
          <a:lstStyle>
            <a:lvl1pPr marL="0" indent="0">
              <a:buNone/>
              <a:defRPr sz="2400"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44" name="Content Placeholder 2">
            <a:extLst>
              <a:ext uri="{FF2B5EF4-FFF2-40B4-BE49-F238E27FC236}">
                <a16:creationId xmlns:a16="http://schemas.microsoft.com/office/drawing/2014/main" id="{9C634B4E-4653-3846-85AD-42C20DC5FB51}"/>
              </a:ext>
            </a:extLst>
          </p:cNvPr>
          <p:cNvSpPr>
            <a:spLocks noGrp="1"/>
          </p:cNvSpPr>
          <p:nvPr>
            <p:ph idx="1"/>
          </p:nvPr>
        </p:nvSpPr>
        <p:spPr>
          <a:xfrm>
            <a:off x="609600" y="2120803"/>
            <a:ext cx="7581900" cy="3880562"/>
          </a:xfrm>
        </p:spPr>
        <p:txBody>
          <a:bodyPr/>
          <a:lstStyle>
            <a:lvl1pPr marL="515938" indent="-280988">
              <a:buClr>
                <a:schemeClr val="accent1"/>
              </a:buClr>
              <a:buSzPct val="125000"/>
              <a:buFont typeface="Arial" panose="020B0604020202020204" pitchFamily="34" charset="0"/>
              <a:buChar char="•"/>
              <a:tabLst/>
              <a:defRPr sz="2200">
                <a:solidFill>
                  <a:schemeClr val="tx1">
                    <a:lumMod val="85000"/>
                    <a:lumOff val="15000"/>
                  </a:schemeClr>
                </a:solidFill>
              </a:defRPr>
            </a:lvl1pPr>
            <a:lvl2pPr marL="976313" indent="-280988">
              <a:buClr>
                <a:schemeClr val="accent1"/>
              </a:buClr>
              <a:buFont typeface="Wingdings" panose="05000000000000000000" pitchFamily="2" charset="2"/>
              <a:buChar char="§"/>
              <a:tabLst/>
              <a:defRPr sz="2000">
                <a:solidFill>
                  <a:schemeClr val="tx1">
                    <a:lumMod val="85000"/>
                    <a:lumOff val="15000"/>
                  </a:schemeClr>
                </a:solidFill>
              </a:defRPr>
            </a:lvl2pPr>
            <a:lvl3pPr marL="1381125" indent="-234950">
              <a:buClr>
                <a:schemeClr val="accent1"/>
              </a:buClr>
              <a:buFont typeface="Wingdings" pitchFamily="2" charset="2"/>
              <a:buChar char="§"/>
              <a:tabLst/>
              <a:defRPr sz="1800">
                <a:solidFill>
                  <a:schemeClr val="tx1">
                    <a:lumMod val="85000"/>
                    <a:lumOff val="15000"/>
                  </a:schemeClr>
                </a:solidFill>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15" name="Title 1">
            <a:extLst>
              <a:ext uri="{FF2B5EF4-FFF2-40B4-BE49-F238E27FC236}">
                <a16:creationId xmlns:a16="http://schemas.microsoft.com/office/drawing/2014/main" id="{8577A86C-776B-E547-A6C5-969E9A7865BD}"/>
              </a:ext>
            </a:extLst>
          </p:cNvPr>
          <p:cNvSpPr>
            <a:spLocks noGrp="1"/>
          </p:cNvSpPr>
          <p:nvPr>
            <p:ph type="title" hasCustomPrompt="1"/>
          </p:nvPr>
        </p:nvSpPr>
        <p:spPr>
          <a:xfrm>
            <a:off x="609600" y="484458"/>
            <a:ext cx="7581900" cy="1000424"/>
          </a:xfrm>
        </p:spPr>
        <p:txBody>
          <a:bodyPr anchor="t" anchorCtr="0">
            <a:noAutofit/>
          </a:bodyPr>
          <a:lstStyle>
            <a:lvl1pPr>
              <a:defRPr sz="3200" b="1" baseline="0">
                <a:solidFill>
                  <a:schemeClr val="accent1"/>
                </a:solidFill>
              </a:defRPr>
            </a:lvl1pPr>
          </a:lstStyle>
          <a:p>
            <a:r>
              <a:rPr lang="en-US"/>
              <a:t>DIFFERENT TITLE PER SLIDE, </a:t>
            </a:r>
            <a:br>
              <a:rPr lang="en-US"/>
            </a:br>
            <a:r>
              <a:rPr lang="en-US"/>
              <a:t>ARIAL 32 PT</a:t>
            </a:r>
          </a:p>
        </p:txBody>
      </p:sp>
      <p:sp>
        <p:nvSpPr>
          <p:cNvPr id="30" name="Rectangle 29">
            <a:extLst>
              <a:ext uri="{FF2B5EF4-FFF2-40B4-BE49-F238E27FC236}">
                <a16:creationId xmlns:a16="http://schemas.microsoft.com/office/drawing/2014/main" id="{C2BF3CEB-349B-9B43-B746-9CCF08DD2D70}"/>
              </a:ext>
            </a:extLst>
          </p:cNvPr>
          <p:cNvSpPr/>
          <p:nvPr userDrawn="1"/>
        </p:nvSpPr>
        <p:spPr>
          <a:xfrm>
            <a:off x="0" y="6117996"/>
            <a:ext cx="12192000" cy="740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lide Number Placeholder 5">
            <a:extLst>
              <a:ext uri="{FF2B5EF4-FFF2-40B4-BE49-F238E27FC236}">
                <a16:creationId xmlns:a16="http://schemas.microsoft.com/office/drawing/2014/main" id="{7FD54241-466E-224B-B253-D275ACDE7919}"/>
              </a:ext>
            </a:extLst>
          </p:cNvPr>
          <p:cNvSpPr txBox="1">
            <a:spLocks/>
          </p:cNvSpPr>
          <p:nvPr userDrawn="1"/>
        </p:nvSpPr>
        <p:spPr>
          <a:xfrm>
            <a:off x="11195314" y="6370139"/>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85E4B45-3C0D-4DB7-A4A8-89FEB5CAB5B2}" type="slidenum">
              <a:rPr lang="en-US" sz="1333" smtClean="0">
                <a:solidFill>
                  <a:schemeClr val="bg1"/>
                </a:solidFill>
              </a:rPr>
              <a:pPr algn="ctr"/>
              <a:t>‹#›</a:t>
            </a:fld>
            <a:endParaRPr lang="en-US" sz="1333">
              <a:solidFill>
                <a:schemeClr val="bg1"/>
              </a:solidFill>
            </a:endParaRPr>
          </a:p>
        </p:txBody>
      </p:sp>
      <p:pic>
        <p:nvPicPr>
          <p:cNvPr id="32" name="Graphic 31">
            <a:extLst>
              <a:ext uri="{FF2B5EF4-FFF2-40B4-BE49-F238E27FC236}">
                <a16:creationId xmlns:a16="http://schemas.microsoft.com/office/drawing/2014/main" id="{F07774A4-F463-6143-9CA1-7716CA9F9F4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9600" y="6246069"/>
            <a:ext cx="2260600" cy="495300"/>
          </a:xfrm>
          <a:prstGeom prst="rect">
            <a:avLst/>
          </a:prstGeom>
        </p:spPr>
      </p:pic>
      <p:cxnSp>
        <p:nvCxnSpPr>
          <p:cNvPr id="33" name="Straight Connector 32">
            <a:extLst>
              <a:ext uri="{FF2B5EF4-FFF2-40B4-BE49-F238E27FC236}">
                <a16:creationId xmlns:a16="http://schemas.microsoft.com/office/drawing/2014/main" id="{CC68A604-8BB6-794F-ACB5-D78699FCB3B0}"/>
              </a:ext>
            </a:extLst>
          </p:cNvPr>
          <p:cNvCxnSpPr/>
          <p:nvPr userDrawn="1"/>
        </p:nvCxnSpPr>
        <p:spPr>
          <a:xfrm>
            <a:off x="11261303" y="6341319"/>
            <a:ext cx="0" cy="3048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18B6C446-C05E-D94C-AD80-ADBF74A37C55}"/>
              </a:ext>
            </a:extLst>
          </p:cNvPr>
          <p:cNvSpPr>
            <a:spLocks noGrp="1"/>
          </p:cNvSpPr>
          <p:nvPr>
            <p:ph type="body" sz="quarter" idx="10" hasCustomPrompt="1"/>
          </p:nvPr>
        </p:nvSpPr>
        <p:spPr>
          <a:xfrm>
            <a:off x="7222204" y="6341319"/>
            <a:ext cx="3979862" cy="304800"/>
          </a:xfrm>
        </p:spPr>
        <p:txBody>
          <a:bodyPr anchor="ctr" anchorCtr="0">
            <a:noAutofit/>
          </a:bodyPr>
          <a:lstStyle>
            <a:lvl1pPr marL="0" indent="0" algn="r">
              <a:buNone/>
              <a:defRPr sz="1800">
                <a:solidFill>
                  <a:schemeClr val="bg1"/>
                </a:solidFill>
              </a:defRPr>
            </a:lvl1pPr>
          </a:lstStyle>
          <a:p>
            <a:pPr lvl="0"/>
            <a:r>
              <a:rPr lang="en-US"/>
              <a:t>Presentation Title</a:t>
            </a:r>
          </a:p>
        </p:txBody>
      </p:sp>
    </p:spTree>
    <p:extLst>
      <p:ext uri="{BB962C8B-B14F-4D97-AF65-F5344CB8AC3E}">
        <p14:creationId xmlns:p14="http://schemas.microsoft.com/office/powerpoint/2010/main" val="128084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20DE676-5A7C-8E4A-A4B6-6E698D17865E}"/>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l="20991" t="279" r="33495" b="1867"/>
          <a:stretch/>
        </p:blipFill>
        <p:spPr>
          <a:xfrm>
            <a:off x="3848099" y="-71120"/>
            <a:ext cx="8440981" cy="6183895"/>
          </a:xfrm>
          <a:prstGeom prst="rect">
            <a:avLst/>
          </a:prstGeom>
        </p:spPr>
      </p:pic>
      <p:sp>
        <p:nvSpPr>
          <p:cNvPr id="4" name="Slide Number Placeholder 5">
            <a:extLst>
              <a:ext uri="{FF2B5EF4-FFF2-40B4-BE49-F238E27FC236}">
                <a16:creationId xmlns:a16="http://schemas.microsoft.com/office/drawing/2014/main" id="{7DBF9CD3-72F1-6D4C-8B35-8755693DCD4D}"/>
              </a:ext>
            </a:extLst>
          </p:cNvPr>
          <p:cNvSpPr txBox="1">
            <a:spLocks/>
          </p:cNvSpPr>
          <p:nvPr userDrawn="1"/>
        </p:nvSpPr>
        <p:spPr>
          <a:xfrm>
            <a:off x="11195314" y="6370139"/>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85E4B45-3C0D-4DB7-A4A8-89FEB5CAB5B2}" type="slidenum">
              <a:rPr lang="en-US" sz="1333" smtClean="0">
                <a:solidFill>
                  <a:schemeClr val="bg1"/>
                </a:solidFill>
              </a:rPr>
              <a:pPr algn="ctr"/>
              <a:t>‹#›</a:t>
            </a:fld>
            <a:endParaRPr lang="en-US" sz="1333">
              <a:solidFill>
                <a:schemeClr val="bg1"/>
              </a:solidFill>
            </a:endParaRPr>
          </a:p>
        </p:txBody>
      </p:sp>
      <p:pic>
        <p:nvPicPr>
          <p:cNvPr id="5" name="Graphic 4">
            <a:extLst>
              <a:ext uri="{FF2B5EF4-FFF2-40B4-BE49-F238E27FC236}">
                <a16:creationId xmlns:a16="http://schemas.microsoft.com/office/drawing/2014/main" id="{77300BC6-E090-4649-9031-DFDA75FE9E0E}"/>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9600" y="6246069"/>
            <a:ext cx="2260600" cy="495300"/>
          </a:xfrm>
          <a:prstGeom prst="rect">
            <a:avLst/>
          </a:prstGeom>
        </p:spPr>
      </p:pic>
      <p:cxnSp>
        <p:nvCxnSpPr>
          <p:cNvPr id="6" name="Straight Connector 5">
            <a:extLst>
              <a:ext uri="{FF2B5EF4-FFF2-40B4-BE49-F238E27FC236}">
                <a16:creationId xmlns:a16="http://schemas.microsoft.com/office/drawing/2014/main" id="{1FD622D0-F4FC-D14D-8584-5D90889DC8C5}"/>
              </a:ext>
            </a:extLst>
          </p:cNvPr>
          <p:cNvCxnSpPr/>
          <p:nvPr userDrawn="1"/>
        </p:nvCxnSpPr>
        <p:spPr>
          <a:xfrm>
            <a:off x="11261303" y="6341319"/>
            <a:ext cx="0" cy="3048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8E7067B5-143E-374D-81E4-1ECDEA8DA6D5}"/>
              </a:ext>
            </a:extLst>
          </p:cNvPr>
          <p:cNvSpPr>
            <a:spLocks noGrp="1"/>
          </p:cNvSpPr>
          <p:nvPr>
            <p:ph type="body" sz="quarter" idx="10" hasCustomPrompt="1"/>
          </p:nvPr>
        </p:nvSpPr>
        <p:spPr>
          <a:xfrm>
            <a:off x="7222204" y="6341319"/>
            <a:ext cx="3979862" cy="304800"/>
          </a:xfrm>
        </p:spPr>
        <p:txBody>
          <a:bodyPr anchor="ctr" anchorCtr="0">
            <a:noAutofit/>
          </a:bodyPr>
          <a:lstStyle>
            <a:lvl1pPr marL="0" indent="0" algn="r">
              <a:buNone/>
              <a:defRPr sz="1800">
                <a:solidFill>
                  <a:schemeClr val="bg1"/>
                </a:solidFill>
              </a:defRPr>
            </a:lvl1pPr>
          </a:lstStyle>
          <a:p>
            <a:pPr lvl="0"/>
            <a:r>
              <a:rPr lang="en-US"/>
              <a:t>Presentation Title</a:t>
            </a:r>
          </a:p>
        </p:txBody>
      </p:sp>
      <p:sp>
        <p:nvSpPr>
          <p:cNvPr id="8" name="Picture Placeholder 8">
            <a:extLst>
              <a:ext uri="{FF2B5EF4-FFF2-40B4-BE49-F238E27FC236}">
                <a16:creationId xmlns:a16="http://schemas.microsoft.com/office/drawing/2014/main" id="{2CE02DCB-40A2-9245-800B-60AAC4FAFC93}"/>
              </a:ext>
            </a:extLst>
          </p:cNvPr>
          <p:cNvSpPr>
            <a:spLocks noGrp="1"/>
          </p:cNvSpPr>
          <p:nvPr>
            <p:ph type="pic" sz="quarter" idx="11"/>
          </p:nvPr>
        </p:nvSpPr>
        <p:spPr>
          <a:xfrm>
            <a:off x="0" y="0"/>
            <a:ext cx="3848100" cy="6112774"/>
          </a:xfrm>
        </p:spPr>
        <p:txBody>
          <a:bodyPr/>
          <a:lstStyle/>
          <a:p>
            <a:endParaRPr lang="en-US"/>
          </a:p>
        </p:txBody>
      </p:sp>
      <p:cxnSp>
        <p:nvCxnSpPr>
          <p:cNvPr id="9" name="Straight Connector 8">
            <a:extLst>
              <a:ext uri="{FF2B5EF4-FFF2-40B4-BE49-F238E27FC236}">
                <a16:creationId xmlns:a16="http://schemas.microsoft.com/office/drawing/2014/main" id="{D25518BB-58AA-AA44-8F78-6FB6BA906A6B}"/>
              </a:ext>
            </a:extLst>
          </p:cNvPr>
          <p:cNvCxnSpPr/>
          <p:nvPr userDrawn="1"/>
        </p:nvCxnSpPr>
        <p:spPr>
          <a:xfrm>
            <a:off x="4633312" y="449124"/>
            <a:ext cx="948267"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C542555F-F18A-8242-BBB3-CEF73CDA69FB}"/>
              </a:ext>
            </a:extLst>
          </p:cNvPr>
          <p:cNvSpPr>
            <a:spLocks noGrp="1"/>
          </p:cNvSpPr>
          <p:nvPr>
            <p:ph type="body" sz="quarter" idx="12" hasCustomPrompt="1"/>
          </p:nvPr>
        </p:nvSpPr>
        <p:spPr>
          <a:xfrm>
            <a:off x="4529805" y="1479550"/>
            <a:ext cx="5384800" cy="360363"/>
          </a:xfrm>
        </p:spPr>
        <p:txBody>
          <a:bodyPr>
            <a:noAutofit/>
          </a:bodyPr>
          <a:lstStyle>
            <a:lvl1pPr marL="0" indent="0">
              <a:buNone/>
              <a:defRPr sz="2400" b="1" i="0">
                <a:solidFill>
                  <a:schemeClr val="bg1"/>
                </a:solidFill>
                <a:latin typeface="Arial" panose="020B0604020202020204" pitchFamily="34" charset="0"/>
                <a:cs typeface="Arial" panose="020B0604020202020204" pitchFamily="34" charset="0"/>
              </a:defRPr>
            </a:lvl1pPr>
          </a:lstStyle>
          <a:p>
            <a:pPr lvl="0"/>
            <a:r>
              <a:rPr lang="en-US"/>
              <a:t>Header, Arial Bold, 24 </a:t>
            </a:r>
            <a:r>
              <a:rPr lang="en-US" err="1"/>
              <a:t>pt</a:t>
            </a:r>
            <a:endParaRPr lang="en-US"/>
          </a:p>
        </p:txBody>
      </p:sp>
      <p:sp>
        <p:nvSpPr>
          <p:cNvPr id="11" name="Content Placeholder 2">
            <a:extLst>
              <a:ext uri="{FF2B5EF4-FFF2-40B4-BE49-F238E27FC236}">
                <a16:creationId xmlns:a16="http://schemas.microsoft.com/office/drawing/2014/main" id="{A1FDD6B2-508F-EA4A-87D7-31ADD248E10D}"/>
              </a:ext>
            </a:extLst>
          </p:cNvPr>
          <p:cNvSpPr>
            <a:spLocks noGrp="1"/>
          </p:cNvSpPr>
          <p:nvPr>
            <p:ph idx="1"/>
          </p:nvPr>
        </p:nvSpPr>
        <p:spPr>
          <a:xfrm>
            <a:off x="4529804" y="1941690"/>
            <a:ext cx="5384800" cy="3752116"/>
          </a:xfrm>
        </p:spPr>
        <p:txBody>
          <a:bodyPr/>
          <a:lstStyle>
            <a:lvl1pPr marL="515938" indent="-280988">
              <a:buClr>
                <a:schemeClr val="bg2"/>
              </a:buClr>
              <a:buSzPct val="125000"/>
              <a:buFont typeface="Arial" panose="020B0604020202020204" pitchFamily="34" charset="0"/>
              <a:buChar char="•"/>
              <a:tabLst/>
              <a:defRPr sz="2200">
                <a:solidFill>
                  <a:schemeClr val="bg1"/>
                </a:solidFill>
              </a:defRPr>
            </a:lvl1pPr>
            <a:lvl2pPr marL="976313" indent="-280988">
              <a:buClr>
                <a:schemeClr val="accent1"/>
              </a:buClr>
              <a:buFont typeface="Wingdings" panose="05000000000000000000" pitchFamily="2" charset="2"/>
              <a:buChar char="§"/>
              <a:tabLst/>
              <a:defRPr sz="2000">
                <a:solidFill>
                  <a:schemeClr val="bg1"/>
                </a:solidFill>
              </a:defRPr>
            </a:lvl2pPr>
            <a:lvl3pPr marL="1381125" indent="-234950">
              <a:buClr>
                <a:schemeClr val="accent1"/>
              </a:buClr>
              <a:buFont typeface="Wingdings" pitchFamily="2" charset="2"/>
              <a:buChar char="§"/>
              <a:tabLst/>
              <a:defRPr sz="1800">
                <a:solidFill>
                  <a:schemeClr val="bg1"/>
                </a:solidFill>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12" name="Title 1">
            <a:extLst>
              <a:ext uri="{FF2B5EF4-FFF2-40B4-BE49-F238E27FC236}">
                <a16:creationId xmlns:a16="http://schemas.microsoft.com/office/drawing/2014/main" id="{6D0CB6B6-F640-684D-AABC-37F9ECD6E052}"/>
              </a:ext>
            </a:extLst>
          </p:cNvPr>
          <p:cNvSpPr>
            <a:spLocks noGrp="1"/>
          </p:cNvSpPr>
          <p:nvPr>
            <p:ph type="title" hasCustomPrompt="1"/>
          </p:nvPr>
        </p:nvSpPr>
        <p:spPr>
          <a:xfrm>
            <a:off x="4529804" y="484458"/>
            <a:ext cx="6849387" cy="887356"/>
          </a:xfrm>
        </p:spPr>
        <p:txBody>
          <a:bodyPr anchor="t" anchorCtr="0">
            <a:normAutofit/>
          </a:bodyPr>
          <a:lstStyle>
            <a:lvl1pPr>
              <a:defRPr sz="3200" b="1" baseline="0">
                <a:solidFill>
                  <a:schemeClr val="bg1"/>
                </a:solidFill>
              </a:defRPr>
            </a:lvl1pPr>
          </a:lstStyle>
          <a:p>
            <a:r>
              <a:rPr lang="en-US"/>
              <a:t>DIFFERENT TITLE PER SLIDE, ARIAL 32 PT</a:t>
            </a:r>
          </a:p>
        </p:txBody>
      </p:sp>
    </p:spTree>
    <p:extLst>
      <p:ext uri="{BB962C8B-B14F-4D97-AF65-F5344CB8AC3E}">
        <p14:creationId xmlns:p14="http://schemas.microsoft.com/office/powerpoint/2010/main" val="766269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with Graphic">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508C5BCF-1094-B94D-A6B4-3BA4D385EDAD}"/>
              </a:ext>
            </a:extLst>
          </p:cNvPr>
          <p:cNvCxnSpPr/>
          <p:nvPr userDrawn="1"/>
        </p:nvCxnSpPr>
        <p:spPr>
          <a:xfrm>
            <a:off x="713108" y="449124"/>
            <a:ext cx="948267"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Content Placeholder 23">
            <a:extLst>
              <a:ext uri="{FF2B5EF4-FFF2-40B4-BE49-F238E27FC236}">
                <a16:creationId xmlns:a16="http://schemas.microsoft.com/office/drawing/2014/main" id="{340F56E4-F8A1-4D4D-9E61-5CABD197FB01}"/>
              </a:ext>
            </a:extLst>
          </p:cNvPr>
          <p:cNvSpPr>
            <a:spLocks noGrp="1"/>
          </p:cNvSpPr>
          <p:nvPr>
            <p:ph sz="quarter" idx="13"/>
          </p:nvPr>
        </p:nvSpPr>
        <p:spPr>
          <a:xfrm>
            <a:off x="6230938" y="1554378"/>
            <a:ext cx="5238750" cy="4351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848D99A2-1D1C-984A-A263-5F663DD24984}"/>
              </a:ext>
            </a:extLst>
          </p:cNvPr>
          <p:cNvSpPr>
            <a:spLocks noGrp="1"/>
          </p:cNvSpPr>
          <p:nvPr>
            <p:ph type="title" hasCustomPrompt="1"/>
          </p:nvPr>
        </p:nvSpPr>
        <p:spPr>
          <a:xfrm>
            <a:off x="609600" y="484458"/>
            <a:ext cx="10972800" cy="825051"/>
          </a:xfrm>
        </p:spPr>
        <p:txBody>
          <a:bodyPr anchor="t" anchorCtr="0">
            <a:normAutofit/>
          </a:bodyPr>
          <a:lstStyle>
            <a:lvl1pPr>
              <a:defRPr sz="3200" b="1" baseline="0">
                <a:solidFill>
                  <a:schemeClr val="accent1"/>
                </a:solidFill>
              </a:defRPr>
            </a:lvl1pPr>
          </a:lstStyle>
          <a:p>
            <a:r>
              <a:rPr lang="en-US"/>
              <a:t>DIFFERENT TITLE PER SLIDE, ARIAL 32 PT</a:t>
            </a:r>
          </a:p>
        </p:txBody>
      </p:sp>
      <p:sp>
        <p:nvSpPr>
          <p:cNvPr id="31" name="Rectangle 30">
            <a:extLst>
              <a:ext uri="{FF2B5EF4-FFF2-40B4-BE49-F238E27FC236}">
                <a16:creationId xmlns:a16="http://schemas.microsoft.com/office/drawing/2014/main" id="{117DD378-629D-E840-B370-54259EE82100}"/>
              </a:ext>
            </a:extLst>
          </p:cNvPr>
          <p:cNvSpPr/>
          <p:nvPr userDrawn="1"/>
        </p:nvSpPr>
        <p:spPr>
          <a:xfrm>
            <a:off x="0" y="6117996"/>
            <a:ext cx="12192000" cy="740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lide Number Placeholder 5">
            <a:extLst>
              <a:ext uri="{FF2B5EF4-FFF2-40B4-BE49-F238E27FC236}">
                <a16:creationId xmlns:a16="http://schemas.microsoft.com/office/drawing/2014/main" id="{2798D922-0933-1043-98C8-522ED9BC98EE}"/>
              </a:ext>
            </a:extLst>
          </p:cNvPr>
          <p:cNvSpPr txBox="1">
            <a:spLocks/>
          </p:cNvSpPr>
          <p:nvPr userDrawn="1"/>
        </p:nvSpPr>
        <p:spPr>
          <a:xfrm>
            <a:off x="11195314" y="6370139"/>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85E4B45-3C0D-4DB7-A4A8-89FEB5CAB5B2}" type="slidenum">
              <a:rPr lang="en-US" sz="1333" smtClean="0">
                <a:solidFill>
                  <a:schemeClr val="bg1"/>
                </a:solidFill>
              </a:rPr>
              <a:pPr algn="ctr"/>
              <a:t>‹#›</a:t>
            </a:fld>
            <a:endParaRPr lang="en-US" sz="1333">
              <a:solidFill>
                <a:schemeClr val="bg1"/>
              </a:solidFill>
            </a:endParaRPr>
          </a:p>
        </p:txBody>
      </p:sp>
      <p:pic>
        <p:nvPicPr>
          <p:cNvPr id="33" name="Graphic 32">
            <a:extLst>
              <a:ext uri="{FF2B5EF4-FFF2-40B4-BE49-F238E27FC236}">
                <a16:creationId xmlns:a16="http://schemas.microsoft.com/office/drawing/2014/main" id="{576D76D2-5186-1145-81B6-C978F0FD5B2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9600" y="6246069"/>
            <a:ext cx="2260600" cy="495300"/>
          </a:xfrm>
          <a:prstGeom prst="rect">
            <a:avLst/>
          </a:prstGeom>
        </p:spPr>
      </p:pic>
      <p:cxnSp>
        <p:nvCxnSpPr>
          <p:cNvPr id="34" name="Straight Connector 33">
            <a:extLst>
              <a:ext uri="{FF2B5EF4-FFF2-40B4-BE49-F238E27FC236}">
                <a16:creationId xmlns:a16="http://schemas.microsoft.com/office/drawing/2014/main" id="{AFF4CCCA-CC14-5F4F-85F8-E9E43CBD83C3}"/>
              </a:ext>
            </a:extLst>
          </p:cNvPr>
          <p:cNvCxnSpPr/>
          <p:nvPr userDrawn="1"/>
        </p:nvCxnSpPr>
        <p:spPr>
          <a:xfrm>
            <a:off x="11261303" y="6341319"/>
            <a:ext cx="0" cy="3048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D27E2174-87D8-A34D-A2C1-AD7CA740738F}"/>
              </a:ext>
            </a:extLst>
          </p:cNvPr>
          <p:cNvSpPr>
            <a:spLocks noGrp="1"/>
          </p:cNvSpPr>
          <p:nvPr>
            <p:ph type="body" sz="quarter" idx="10" hasCustomPrompt="1"/>
          </p:nvPr>
        </p:nvSpPr>
        <p:spPr>
          <a:xfrm>
            <a:off x="7222204" y="6341319"/>
            <a:ext cx="3979862" cy="304800"/>
          </a:xfrm>
        </p:spPr>
        <p:txBody>
          <a:bodyPr anchor="ctr" anchorCtr="0">
            <a:noAutofit/>
          </a:bodyPr>
          <a:lstStyle>
            <a:lvl1pPr marL="0" indent="0" algn="r">
              <a:buNone/>
              <a:defRPr sz="1800">
                <a:solidFill>
                  <a:schemeClr val="bg1"/>
                </a:solidFill>
              </a:defRPr>
            </a:lvl1pPr>
          </a:lstStyle>
          <a:p>
            <a:pPr lvl="0"/>
            <a:r>
              <a:rPr lang="en-US"/>
              <a:t>Presentation Title</a:t>
            </a:r>
          </a:p>
        </p:txBody>
      </p:sp>
      <p:sp>
        <p:nvSpPr>
          <p:cNvPr id="36" name="Content Placeholder 23">
            <a:extLst>
              <a:ext uri="{FF2B5EF4-FFF2-40B4-BE49-F238E27FC236}">
                <a16:creationId xmlns:a16="http://schemas.microsoft.com/office/drawing/2014/main" id="{33C51EF8-3A4A-BF43-91AD-F7ED3A3ADF15}"/>
              </a:ext>
            </a:extLst>
          </p:cNvPr>
          <p:cNvSpPr>
            <a:spLocks noGrp="1"/>
          </p:cNvSpPr>
          <p:nvPr>
            <p:ph sz="quarter" idx="14"/>
          </p:nvPr>
        </p:nvSpPr>
        <p:spPr>
          <a:xfrm>
            <a:off x="630238" y="1554378"/>
            <a:ext cx="5238750" cy="4351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410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ith PPT 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66783A4B-93AD-574C-BB9F-CCFFDA76DA3B}"/>
              </a:ext>
            </a:extLst>
          </p:cNvPr>
          <p:cNvSpPr>
            <a:spLocks noGrp="1"/>
          </p:cNvSpPr>
          <p:nvPr>
            <p:ph type="chart" sz="quarter" idx="10"/>
          </p:nvPr>
        </p:nvSpPr>
        <p:spPr>
          <a:xfrm>
            <a:off x="609600" y="1622864"/>
            <a:ext cx="10968038" cy="4283251"/>
          </a:xfrm>
        </p:spPr>
        <p:txBody>
          <a:bodyPr/>
          <a:lstStyle/>
          <a:p>
            <a:endParaRPr lang="en-US"/>
          </a:p>
        </p:txBody>
      </p:sp>
      <p:cxnSp>
        <p:nvCxnSpPr>
          <p:cNvPr id="19" name="Straight Connector 18">
            <a:extLst>
              <a:ext uri="{FF2B5EF4-FFF2-40B4-BE49-F238E27FC236}">
                <a16:creationId xmlns:a16="http://schemas.microsoft.com/office/drawing/2014/main" id="{DD7A90AB-F918-D841-92EA-FF682489E30B}"/>
              </a:ext>
            </a:extLst>
          </p:cNvPr>
          <p:cNvCxnSpPr/>
          <p:nvPr userDrawn="1"/>
        </p:nvCxnSpPr>
        <p:spPr>
          <a:xfrm>
            <a:off x="713108" y="449124"/>
            <a:ext cx="948267"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C35FA206-A2EA-8343-A005-2B63047D2274}"/>
              </a:ext>
            </a:extLst>
          </p:cNvPr>
          <p:cNvSpPr>
            <a:spLocks noGrp="1"/>
          </p:cNvSpPr>
          <p:nvPr>
            <p:ph type="title" hasCustomPrompt="1"/>
          </p:nvPr>
        </p:nvSpPr>
        <p:spPr>
          <a:xfrm>
            <a:off x="609600" y="484458"/>
            <a:ext cx="10972800" cy="974991"/>
          </a:xfrm>
        </p:spPr>
        <p:txBody>
          <a:bodyPr anchor="t" anchorCtr="0">
            <a:normAutofit/>
          </a:bodyPr>
          <a:lstStyle>
            <a:lvl1pPr>
              <a:defRPr sz="3200" b="1" baseline="0">
                <a:solidFill>
                  <a:schemeClr val="accent1"/>
                </a:solidFill>
              </a:defRPr>
            </a:lvl1pPr>
          </a:lstStyle>
          <a:p>
            <a:r>
              <a:rPr lang="en-US"/>
              <a:t>DIFFERENT TITLE PER SLIDE, ARIAL 32 PT</a:t>
            </a:r>
          </a:p>
        </p:txBody>
      </p:sp>
      <p:sp>
        <p:nvSpPr>
          <p:cNvPr id="26" name="Rectangle 25">
            <a:extLst>
              <a:ext uri="{FF2B5EF4-FFF2-40B4-BE49-F238E27FC236}">
                <a16:creationId xmlns:a16="http://schemas.microsoft.com/office/drawing/2014/main" id="{F3DDD418-8000-C543-8D48-F8E5450BDDC0}"/>
              </a:ext>
            </a:extLst>
          </p:cNvPr>
          <p:cNvSpPr/>
          <p:nvPr userDrawn="1"/>
        </p:nvSpPr>
        <p:spPr>
          <a:xfrm>
            <a:off x="0" y="6117996"/>
            <a:ext cx="12192000" cy="740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lide Number Placeholder 5">
            <a:extLst>
              <a:ext uri="{FF2B5EF4-FFF2-40B4-BE49-F238E27FC236}">
                <a16:creationId xmlns:a16="http://schemas.microsoft.com/office/drawing/2014/main" id="{FF16A477-2FDE-B844-89E5-53567EFF47B3}"/>
              </a:ext>
            </a:extLst>
          </p:cNvPr>
          <p:cNvSpPr txBox="1">
            <a:spLocks/>
          </p:cNvSpPr>
          <p:nvPr userDrawn="1"/>
        </p:nvSpPr>
        <p:spPr>
          <a:xfrm>
            <a:off x="11195314" y="6370139"/>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85E4B45-3C0D-4DB7-A4A8-89FEB5CAB5B2}" type="slidenum">
              <a:rPr lang="en-US" sz="1333" smtClean="0">
                <a:solidFill>
                  <a:schemeClr val="bg1"/>
                </a:solidFill>
              </a:rPr>
              <a:pPr algn="ctr"/>
              <a:t>‹#›</a:t>
            </a:fld>
            <a:endParaRPr lang="en-US" sz="1333">
              <a:solidFill>
                <a:schemeClr val="bg1"/>
              </a:solidFill>
            </a:endParaRPr>
          </a:p>
        </p:txBody>
      </p:sp>
      <p:pic>
        <p:nvPicPr>
          <p:cNvPr id="28" name="Graphic 27">
            <a:extLst>
              <a:ext uri="{FF2B5EF4-FFF2-40B4-BE49-F238E27FC236}">
                <a16:creationId xmlns:a16="http://schemas.microsoft.com/office/drawing/2014/main" id="{A2BA51FD-6863-B44B-B3CC-8DE6F23B7E5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9600" y="6246069"/>
            <a:ext cx="2260600" cy="495300"/>
          </a:xfrm>
          <a:prstGeom prst="rect">
            <a:avLst/>
          </a:prstGeom>
        </p:spPr>
      </p:pic>
      <p:cxnSp>
        <p:nvCxnSpPr>
          <p:cNvPr id="29" name="Straight Connector 28">
            <a:extLst>
              <a:ext uri="{FF2B5EF4-FFF2-40B4-BE49-F238E27FC236}">
                <a16:creationId xmlns:a16="http://schemas.microsoft.com/office/drawing/2014/main" id="{D3E8422D-7B3C-8247-A6B7-560541E2F024}"/>
              </a:ext>
            </a:extLst>
          </p:cNvPr>
          <p:cNvCxnSpPr/>
          <p:nvPr userDrawn="1"/>
        </p:nvCxnSpPr>
        <p:spPr>
          <a:xfrm>
            <a:off x="11261303" y="6341319"/>
            <a:ext cx="0" cy="3048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Text Placeholder 3">
            <a:extLst>
              <a:ext uri="{FF2B5EF4-FFF2-40B4-BE49-F238E27FC236}">
                <a16:creationId xmlns:a16="http://schemas.microsoft.com/office/drawing/2014/main" id="{ECDE6A3D-E118-2F48-B970-DA33892D5B6F}"/>
              </a:ext>
            </a:extLst>
          </p:cNvPr>
          <p:cNvSpPr>
            <a:spLocks noGrp="1"/>
          </p:cNvSpPr>
          <p:nvPr>
            <p:ph type="body" sz="quarter" idx="11" hasCustomPrompt="1"/>
          </p:nvPr>
        </p:nvSpPr>
        <p:spPr>
          <a:xfrm>
            <a:off x="7222204" y="6341319"/>
            <a:ext cx="3979862" cy="304800"/>
          </a:xfrm>
        </p:spPr>
        <p:txBody>
          <a:bodyPr anchor="ctr" anchorCtr="0">
            <a:noAutofit/>
          </a:bodyPr>
          <a:lstStyle>
            <a:lvl1pPr marL="0" indent="0" algn="r">
              <a:buNone/>
              <a:defRPr sz="1800">
                <a:solidFill>
                  <a:schemeClr val="bg1"/>
                </a:solidFill>
              </a:defRPr>
            </a:lvl1pPr>
          </a:lstStyle>
          <a:p>
            <a:pPr lvl="0"/>
            <a:r>
              <a:rPr lang="en-US"/>
              <a:t>Presentation Title</a:t>
            </a:r>
          </a:p>
        </p:txBody>
      </p:sp>
    </p:spTree>
    <p:extLst>
      <p:ext uri="{BB962C8B-B14F-4D97-AF65-F5344CB8AC3E}">
        <p14:creationId xmlns:p14="http://schemas.microsoft.com/office/powerpoint/2010/main" val="169753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Large Image/Graphic">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705CBE4-EE8C-A74D-87A4-DE173750744F}"/>
              </a:ext>
            </a:extLst>
          </p:cNvPr>
          <p:cNvSpPr>
            <a:spLocks noGrp="1"/>
          </p:cNvSpPr>
          <p:nvPr>
            <p:ph type="pic" sz="quarter" idx="12"/>
          </p:nvPr>
        </p:nvSpPr>
        <p:spPr>
          <a:xfrm>
            <a:off x="609601" y="1667733"/>
            <a:ext cx="10972800" cy="4221718"/>
          </a:xfrm>
        </p:spPr>
        <p:txBody>
          <a:bodyPr/>
          <a:lstStyle/>
          <a:p>
            <a:endParaRPr lang="en-US"/>
          </a:p>
        </p:txBody>
      </p:sp>
      <p:cxnSp>
        <p:nvCxnSpPr>
          <p:cNvPr id="13" name="Straight Connector 12">
            <a:extLst>
              <a:ext uri="{FF2B5EF4-FFF2-40B4-BE49-F238E27FC236}">
                <a16:creationId xmlns:a16="http://schemas.microsoft.com/office/drawing/2014/main" id="{E5D6EDFE-9BCC-7241-BE79-C3C97886BF10}"/>
              </a:ext>
            </a:extLst>
          </p:cNvPr>
          <p:cNvCxnSpPr/>
          <p:nvPr userDrawn="1"/>
        </p:nvCxnSpPr>
        <p:spPr>
          <a:xfrm>
            <a:off x="713108" y="449124"/>
            <a:ext cx="948267"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30B7E887-57A5-1B48-AE15-22374E11DD61}"/>
              </a:ext>
            </a:extLst>
          </p:cNvPr>
          <p:cNvSpPr>
            <a:spLocks noGrp="1"/>
          </p:cNvSpPr>
          <p:nvPr>
            <p:ph type="title" hasCustomPrompt="1"/>
          </p:nvPr>
        </p:nvSpPr>
        <p:spPr>
          <a:xfrm>
            <a:off x="609600" y="484458"/>
            <a:ext cx="10972800" cy="974989"/>
          </a:xfrm>
        </p:spPr>
        <p:txBody>
          <a:bodyPr anchor="t" anchorCtr="0">
            <a:normAutofit/>
          </a:bodyPr>
          <a:lstStyle>
            <a:lvl1pPr>
              <a:defRPr sz="3200" b="1" baseline="0">
                <a:solidFill>
                  <a:schemeClr val="accent1"/>
                </a:solidFill>
              </a:defRPr>
            </a:lvl1pPr>
          </a:lstStyle>
          <a:p>
            <a:r>
              <a:rPr lang="en-US"/>
              <a:t>DIFFERENT TITLE PER SLIDE, ARIAL 32 PT</a:t>
            </a:r>
          </a:p>
        </p:txBody>
      </p:sp>
      <p:sp>
        <p:nvSpPr>
          <p:cNvPr id="26" name="Rectangle 25">
            <a:extLst>
              <a:ext uri="{FF2B5EF4-FFF2-40B4-BE49-F238E27FC236}">
                <a16:creationId xmlns:a16="http://schemas.microsoft.com/office/drawing/2014/main" id="{0A0DF808-4C38-3849-B5B7-4E3001375694}"/>
              </a:ext>
            </a:extLst>
          </p:cNvPr>
          <p:cNvSpPr/>
          <p:nvPr userDrawn="1"/>
        </p:nvSpPr>
        <p:spPr>
          <a:xfrm>
            <a:off x="0" y="6117996"/>
            <a:ext cx="12192000" cy="740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lide Number Placeholder 5">
            <a:extLst>
              <a:ext uri="{FF2B5EF4-FFF2-40B4-BE49-F238E27FC236}">
                <a16:creationId xmlns:a16="http://schemas.microsoft.com/office/drawing/2014/main" id="{EEC23946-B628-904A-A109-D9C3DF530852}"/>
              </a:ext>
            </a:extLst>
          </p:cNvPr>
          <p:cNvSpPr txBox="1">
            <a:spLocks/>
          </p:cNvSpPr>
          <p:nvPr userDrawn="1"/>
        </p:nvSpPr>
        <p:spPr>
          <a:xfrm>
            <a:off x="11195314" y="6370139"/>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85E4B45-3C0D-4DB7-A4A8-89FEB5CAB5B2}" type="slidenum">
              <a:rPr lang="en-US" sz="1333" smtClean="0">
                <a:solidFill>
                  <a:schemeClr val="bg1"/>
                </a:solidFill>
              </a:rPr>
              <a:pPr algn="ctr"/>
              <a:t>‹#›</a:t>
            </a:fld>
            <a:endParaRPr lang="en-US" sz="1333">
              <a:solidFill>
                <a:schemeClr val="bg1"/>
              </a:solidFill>
            </a:endParaRPr>
          </a:p>
        </p:txBody>
      </p:sp>
      <p:pic>
        <p:nvPicPr>
          <p:cNvPr id="28" name="Graphic 27">
            <a:extLst>
              <a:ext uri="{FF2B5EF4-FFF2-40B4-BE49-F238E27FC236}">
                <a16:creationId xmlns:a16="http://schemas.microsoft.com/office/drawing/2014/main" id="{564CD507-EEDB-6948-930D-9B84E47A6F8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9600" y="6246069"/>
            <a:ext cx="2260600" cy="495300"/>
          </a:xfrm>
          <a:prstGeom prst="rect">
            <a:avLst/>
          </a:prstGeom>
        </p:spPr>
      </p:pic>
      <p:cxnSp>
        <p:nvCxnSpPr>
          <p:cNvPr id="29" name="Straight Connector 28">
            <a:extLst>
              <a:ext uri="{FF2B5EF4-FFF2-40B4-BE49-F238E27FC236}">
                <a16:creationId xmlns:a16="http://schemas.microsoft.com/office/drawing/2014/main" id="{99C370B9-4ACE-AE45-89BE-88F87F4C2D25}"/>
              </a:ext>
            </a:extLst>
          </p:cNvPr>
          <p:cNvCxnSpPr/>
          <p:nvPr userDrawn="1"/>
        </p:nvCxnSpPr>
        <p:spPr>
          <a:xfrm>
            <a:off x="11261303" y="6341319"/>
            <a:ext cx="0" cy="3048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Text Placeholder 3">
            <a:extLst>
              <a:ext uri="{FF2B5EF4-FFF2-40B4-BE49-F238E27FC236}">
                <a16:creationId xmlns:a16="http://schemas.microsoft.com/office/drawing/2014/main" id="{3BC5AB0D-1D51-AE43-8724-1EF32D916C1A}"/>
              </a:ext>
            </a:extLst>
          </p:cNvPr>
          <p:cNvSpPr>
            <a:spLocks noGrp="1"/>
          </p:cNvSpPr>
          <p:nvPr>
            <p:ph type="body" sz="quarter" idx="10" hasCustomPrompt="1"/>
          </p:nvPr>
        </p:nvSpPr>
        <p:spPr>
          <a:xfrm>
            <a:off x="7222204" y="6341319"/>
            <a:ext cx="3979862" cy="304800"/>
          </a:xfrm>
        </p:spPr>
        <p:txBody>
          <a:bodyPr anchor="ctr" anchorCtr="0">
            <a:noAutofit/>
          </a:bodyPr>
          <a:lstStyle>
            <a:lvl1pPr marL="0" indent="0" algn="r">
              <a:buNone/>
              <a:defRPr sz="1800">
                <a:solidFill>
                  <a:schemeClr val="bg1"/>
                </a:solidFill>
              </a:defRPr>
            </a:lvl1pPr>
          </a:lstStyle>
          <a:p>
            <a:pPr lvl="0"/>
            <a:r>
              <a:rPr lang="en-US"/>
              <a:t>Presentation Title</a:t>
            </a:r>
          </a:p>
        </p:txBody>
      </p:sp>
    </p:spTree>
    <p:extLst>
      <p:ext uri="{BB962C8B-B14F-4D97-AF65-F5344CB8AC3E}">
        <p14:creationId xmlns:p14="http://schemas.microsoft.com/office/powerpoint/2010/main" val="37761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0A5C9A-4A11-784F-957D-6444814FA726}"/>
              </a:ext>
            </a:extLst>
          </p:cNvPr>
          <p:cNvSpPr/>
          <p:nvPr userDrawn="1"/>
        </p:nvSpPr>
        <p:spPr>
          <a:xfrm>
            <a:off x="7545" y="0"/>
            <a:ext cx="12179195" cy="2980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DCE8E7C-6EA8-5E4A-98DA-197608A078BB}"/>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l="215" t="279" r="34047" b="51444"/>
          <a:stretch/>
        </p:blipFill>
        <p:spPr>
          <a:xfrm>
            <a:off x="-5259" y="-71119"/>
            <a:ext cx="12192000" cy="3050858"/>
          </a:xfrm>
          <a:prstGeom prst="rect">
            <a:avLst/>
          </a:prstGeom>
        </p:spPr>
      </p:pic>
      <p:sp>
        <p:nvSpPr>
          <p:cNvPr id="10" name="Rectangle 9">
            <a:extLst>
              <a:ext uri="{FF2B5EF4-FFF2-40B4-BE49-F238E27FC236}">
                <a16:creationId xmlns:a16="http://schemas.microsoft.com/office/drawing/2014/main" id="{C8D70E64-FE79-E246-A2DA-42EE90A704EF}"/>
              </a:ext>
            </a:extLst>
          </p:cNvPr>
          <p:cNvSpPr/>
          <p:nvPr userDrawn="1"/>
        </p:nvSpPr>
        <p:spPr>
          <a:xfrm>
            <a:off x="-1" y="1201193"/>
            <a:ext cx="9985249" cy="1470025"/>
          </a:xfrm>
          <a:prstGeom prst="rect">
            <a:avLst/>
          </a:prstGeom>
          <a:solidFill>
            <a:schemeClr val="tx2">
              <a:lumMod val="10000"/>
            </a:schemeClr>
          </a:solidFill>
          <a:ln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A4C386B-3E03-9A45-8365-ACE91E7D8F0D}"/>
              </a:ext>
            </a:extLst>
          </p:cNvPr>
          <p:cNvSpPr>
            <a:spLocks noGrp="1"/>
          </p:cNvSpPr>
          <p:nvPr>
            <p:ph type="ctrTitle" hasCustomPrompt="1"/>
          </p:nvPr>
        </p:nvSpPr>
        <p:spPr>
          <a:xfrm>
            <a:off x="914400" y="1201193"/>
            <a:ext cx="7794171" cy="1470025"/>
          </a:xfrm>
        </p:spPr>
        <p:txBody>
          <a:bodyPr>
            <a:normAutofit/>
          </a:bodyPr>
          <a:lstStyle>
            <a:lvl1pPr algn="l">
              <a:defRPr sz="3200" b="1">
                <a:solidFill>
                  <a:schemeClr val="bg1"/>
                </a:solidFill>
              </a:defRPr>
            </a:lvl1pPr>
          </a:lstStyle>
          <a:p>
            <a:r>
              <a:rPr lang="en-US"/>
              <a:t>Section Title, Arial Bold, 32 </a:t>
            </a:r>
            <a:r>
              <a:rPr lang="en-US" err="1"/>
              <a:t>pt</a:t>
            </a:r>
            <a:endParaRPr lang="en-US"/>
          </a:p>
        </p:txBody>
      </p:sp>
      <p:sp>
        <p:nvSpPr>
          <p:cNvPr id="17" name="Picture Placeholder 16">
            <a:extLst>
              <a:ext uri="{FF2B5EF4-FFF2-40B4-BE49-F238E27FC236}">
                <a16:creationId xmlns:a16="http://schemas.microsoft.com/office/drawing/2014/main" id="{DAE0E53C-0779-1B43-86E7-21148BDEE6C5}"/>
              </a:ext>
            </a:extLst>
          </p:cNvPr>
          <p:cNvSpPr>
            <a:spLocks noGrp="1"/>
          </p:cNvSpPr>
          <p:nvPr>
            <p:ph type="pic" sz="quarter" idx="10"/>
          </p:nvPr>
        </p:nvSpPr>
        <p:spPr>
          <a:xfrm>
            <a:off x="0" y="2979738"/>
            <a:ext cx="12192000" cy="3878262"/>
          </a:xfrm>
        </p:spPr>
        <p:txBody>
          <a:bodyPr/>
          <a:lstStyle/>
          <a:p>
            <a:endParaRPr lang="en-US"/>
          </a:p>
        </p:txBody>
      </p:sp>
      <p:sp>
        <p:nvSpPr>
          <p:cNvPr id="12" name="Rectangle 11">
            <a:extLst>
              <a:ext uri="{FF2B5EF4-FFF2-40B4-BE49-F238E27FC236}">
                <a16:creationId xmlns:a16="http://schemas.microsoft.com/office/drawing/2014/main" id="{984B987E-0BBF-BA42-A491-9976991B47A3}"/>
              </a:ext>
            </a:extLst>
          </p:cNvPr>
          <p:cNvSpPr/>
          <p:nvPr userDrawn="1"/>
        </p:nvSpPr>
        <p:spPr>
          <a:xfrm>
            <a:off x="664172" y="1201193"/>
            <a:ext cx="81906" cy="1470025"/>
          </a:xfrm>
          <a:prstGeom prst="rect">
            <a:avLst/>
          </a:prstGeom>
          <a:solidFill>
            <a:schemeClr val="bg2"/>
          </a:solidFill>
          <a:ln>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BFC7608-7677-3E47-9925-1C93BC6DCED2}"/>
              </a:ext>
            </a:extLst>
          </p:cNvPr>
          <p:cNvSpPr/>
          <p:nvPr userDrawn="1"/>
        </p:nvSpPr>
        <p:spPr>
          <a:xfrm>
            <a:off x="425021" y="1201193"/>
            <a:ext cx="81906" cy="1470025"/>
          </a:xfrm>
          <a:prstGeom prst="rect">
            <a:avLst/>
          </a:prstGeom>
          <a:solidFill>
            <a:schemeClr val="bg2"/>
          </a:solidFill>
          <a:ln>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327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77800"/>
            <a:ext cx="10972800" cy="1143000"/>
          </a:xfrm>
          <a:prstGeom prst="rect">
            <a:avLst/>
          </a:prstGeom>
        </p:spPr>
        <p:txBody>
          <a:bodyPr vert="horz" lIns="91440" tIns="45720" rIns="91440" bIns="45720" rtlCol="0" anchor="ctr">
            <a:normAutofit/>
          </a:bodyPr>
          <a:lstStyle/>
          <a:p>
            <a:r>
              <a:rPr lang="en-US"/>
              <a:t>DIFFERENT TITLE PER SLIDE, ARIAL 28 PT</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60869766"/>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70" r:id="rId3"/>
    <p:sldLayoutId id="2147483673" r:id="rId4"/>
    <p:sldLayoutId id="2147483677" r:id="rId5"/>
    <p:sldLayoutId id="2147483674" r:id="rId6"/>
    <p:sldLayoutId id="2147483675" r:id="rId7"/>
    <p:sldLayoutId id="2147483676" r:id="rId8"/>
    <p:sldLayoutId id="2147483667" r:id="rId9"/>
    <p:sldLayoutId id="2147483678" r:id="rId10"/>
    <p:sldLayoutId id="214748366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9170" rtl="0" eaLnBrk="1" latinLnBrk="0" hangingPunct="1">
        <a:spcBef>
          <a:spcPct val="0"/>
        </a:spcBef>
        <a:buNone/>
        <a:defRPr sz="2800" b="1" kern="1200" baseline="0">
          <a:solidFill>
            <a:srgbClr val="273D77"/>
          </a:solidFill>
          <a:latin typeface="+mj-lt"/>
          <a:ea typeface="+mj-ea"/>
          <a:cs typeface="+mj-cs"/>
        </a:defRPr>
      </a:lvl1pPr>
    </p:titleStyle>
    <p:bodyStyle>
      <a:lvl1pPr marL="457189" indent="-457189" algn="l" defTabSz="1219170" rtl="0" eaLnBrk="1" latinLnBrk="0" hangingPunct="1">
        <a:spcBef>
          <a:spcPct val="20000"/>
        </a:spcBef>
        <a:buSzPct val="125000"/>
        <a:buFont typeface="Arial" panose="020B0604020202020204" pitchFamily="34" charset="0"/>
        <a:buChar char="•"/>
        <a:defRPr sz="2933" kern="1200">
          <a:solidFill>
            <a:srgbClr val="002060"/>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SzPct val="80000"/>
        <a:buFont typeface="Wingdings" pitchFamily="2" charset="2"/>
        <a:buChar char="§"/>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bop.gov/resources/employee_support.jsp" TargetMode="External"/><Relationship Id="rId3" Type="http://schemas.openxmlformats.org/officeDocument/2006/relationships/hyperlink" Target="https://dcp.psc.gov/ccmis/CorpsCare/About%20CorpsCare.aspx" TargetMode="External"/><Relationship Id="rId7" Type="http://schemas.openxmlformats.org/officeDocument/2006/relationships/hyperlink" Target="mailto:eap@cdc.gov" TargetMode="External"/><Relationship Id="rId12" Type="http://schemas.openxmlformats.org/officeDocument/2006/relationships/hyperlink" Target="https://www.bhsonline.com/about-bh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intranet.cdc.gov/ossam/wellness-employee-assistance/employee-assistance-program/index.html" TargetMode="External"/><Relationship Id="rId11" Type="http://schemas.openxmlformats.org/officeDocument/2006/relationships/hyperlink" Target="https://ors.od.nih.gov/sr/dohs/HealthAndWellness/EAP/Pages/index.aspx" TargetMode="External"/><Relationship Id="rId5" Type="http://schemas.openxmlformats.org/officeDocument/2006/relationships/hyperlink" Target="https://www.tricare.mil/CoveredServices/Mental/CrisisLines" TargetMode="External"/><Relationship Id="rId10" Type="http://schemas.openxmlformats.org/officeDocument/2006/relationships/hyperlink" Target="http://foh4you.com/" TargetMode="External"/><Relationship Id="rId4" Type="http://schemas.openxmlformats.org/officeDocument/2006/relationships/hyperlink" Target="mailto:PHSCorpsCare@hhs.gov" TargetMode="External"/><Relationship Id="rId9" Type="http://schemas.openxmlformats.org/officeDocument/2006/relationships/hyperlink" Target="https://www.dla.mil/Careers/Employees/EAP/"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chart" Target="../charts/chart12.xml"/><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18.xml"/><Relationship Id="rId16"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jpe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s>
</file>

<file path=ppt/slides/_rels/slide2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chart" Target="../charts/char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31.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chart" Target="../charts/chart32.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3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chart" Target="../charts/chart3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28.png"/><Relationship Id="rId5" Type="http://schemas.microsoft.com/office/2014/relationships/chartEx" Target="../charts/chartEx2.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microsoft.com/office/2014/relationships/chartEx" Target="../charts/chartEx3.xm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USPHS Officers in an audience, looking down at something in their hands">
            <a:extLst>
              <a:ext uri="{FF2B5EF4-FFF2-40B4-BE49-F238E27FC236}">
                <a16:creationId xmlns:a16="http://schemas.microsoft.com/office/drawing/2014/main" id="{5DFCE13B-75C2-3347-8AB4-983E37A9B7EC}"/>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21771" y="3159937"/>
            <a:ext cx="12192000" cy="3698063"/>
          </a:xfrm>
        </p:spPr>
      </p:pic>
      <p:sp>
        <p:nvSpPr>
          <p:cNvPr id="8" name="Title 7">
            <a:extLst>
              <a:ext uri="{FF2B5EF4-FFF2-40B4-BE49-F238E27FC236}">
                <a16:creationId xmlns:a16="http://schemas.microsoft.com/office/drawing/2014/main" id="{9338B311-8960-944B-862B-45ACF102966D}"/>
              </a:ext>
            </a:extLst>
          </p:cNvPr>
          <p:cNvSpPr>
            <a:spLocks noGrp="1"/>
          </p:cNvSpPr>
          <p:nvPr>
            <p:ph type="ctrTitle"/>
          </p:nvPr>
        </p:nvSpPr>
        <p:spPr>
          <a:xfrm>
            <a:off x="914400" y="571559"/>
            <a:ext cx="8453535" cy="1340212"/>
          </a:xfrm>
        </p:spPr>
        <p:txBody>
          <a:bodyPr anchor="t" anchorCtr="0">
            <a:normAutofit fontScale="90000"/>
          </a:bodyPr>
          <a:lstStyle/>
          <a:p>
            <a:r>
              <a:rPr lang="en-US" sz="3600" dirty="0"/>
              <a:t>The State of Scientists:</a:t>
            </a:r>
            <a:br>
              <a:rPr lang="en-US" sz="3600" dirty="0"/>
            </a:br>
            <a:r>
              <a:rPr lang="en-US" sz="3600" dirty="0"/>
              <a:t>Results from the Annual Category Survey</a:t>
            </a:r>
          </a:p>
        </p:txBody>
      </p:sp>
      <p:sp>
        <p:nvSpPr>
          <p:cNvPr id="9" name="Subtitle 8">
            <a:extLst>
              <a:ext uri="{FF2B5EF4-FFF2-40B4-BE49-F238E27FC236}">
                <a16:creationId xmlns:a16="http://schemas.microsoft.com/office/drawing/2014/main" id="{10D96F96-8199-FC48-903E-E8693C9E5D63}"/>
              </a:ext>
            </a:extLst>
          </p:cNvPr>
          <p:cNvSpPr>
            <a:spLocks noGrp="1"/>
          </p:cNvSpPr>
          <p:nvPr>
            <p:ph type="subTitle" idx="1"/>
          </p:nvPr>
        </p:nvSpPr>
        <p:spPr>
          <a:xfrm>
            <a:off x="914400" y="1852605"/>
            <a:ext cx="7794171" cy="914400"/>
          </a:xfrm>
        </p:spPr>
        <p:txBody>
          <a:bodyPr vert="horz" lIns="91440" tIns="45720" rIns="91440" bIns="45720" rtlCol="0" anchor="t">
            <a:normAutofit/>
          </a:bodyPr>
          <a:lstStyle/>
          <a:p>
            <a:r>
              <a:rPr lang="en-US" sz="2800" err="1"/>
              <a:t>SciPAC</a:t>
            </a:r>
            <a:r>
              <a:rPr lang="en-US" sz="2800"/>
              <a:t> Monthly Meeting — June </a:t>
            </a:r>
            <a:r>
              <a:rPr lang="en-US"/>
              <a:t>2023</a:t>
            </a:r>
            <a:endParaRPr lang="en-US" sz="2800"/>
          </a:p>
        </p:txBody>
      </p:sp>
      <p:sp>
        <p:nvSpPr>
          <p:cNvPr id="3" name="Text Placeholder 2">
            <a:extLst>
              <a:ext uri="{FF2B5EF4-FFF2-40B4-BE49-F238E27FC236}">
                <a16:creationId xmlns:a16="http://schemas.microsoft.com/office/drawing/2014/main" id="{1DA117F9-8EA0-9745-B3AA-68C11F60F123}"/>
              </a:ext>
            </a:extLst>
          </p:cNvPr>
          <p:cNvSpPr>
            <a:spLocks noGrp="1"/>
          </p:cNvSpPr>
          <p:nvPr>
            <p:ph type="body" sz="quarter" idx="10"/>
          </p:nvPr>
        </p:nvSpPr>
        <p:spPr>
          <a:xfrm>
            <a:off x="21770" y="2502020"/>
            <a:ext cx="12170229" cy="529969"/>
          </a:xfrm>
        </p:spPr>
        <p:txBody>
          <a:bodyPr>
            <a:noAutofit/>
          </a:bodyPr>
          <a:lstStyle/>
          <a:p>
            <a:pPr algn="ctr"/>
            <a:r>
              <a:rPr lang="en-US" sz="1800" b="1"/>
              <a:t>Presented by LCDR Francis Annor, LCDR Carolyn Herzig, and LCDR Sharoda Dasgupta</a:t>
            </a:r>
          </a:p>
          <a:p>
            <a:pPr algn="ctr"/>
            <a:r>
              <a:rPr lang="en-US" sz="1800" b="1"/>
              <a:t>On behalf of the State of the Scientists Team, </a:t>
            </a:r>
            <a:r>
              <a:rPr lang="en-US" sz="1800" b="1" err="1"/>
              <a:t>SciPAC</a:t>
            </a:r>
            <a:r>
              <a:rPr lang="en-US" sz="1800" b="1"/>
              <a:t> Science Subcommittee</a:t>
            </a:r>
          </a:p>
          <a:p>
            <a:pPr algn="ctr"/>
            <a:endParaRPr lang="en-US" sz="1800" b="1"/>
          </a:p>
        </p:txBody>
      </p:sp>
    </p:spTree>
    <p:extLst>
      <p:ext uri="{BB962C8B-B14F-4D97-AF65-F5344CB8AC3E}">
        <p14:creationId xmlns:p14="http://schemas.microsoft.com/office/powerpoint/2010/main" val="200102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FED07-7D8D-4987-A2BF-DE4122FC2D0D}"/>
              </a:ext>
            </a:extLst>
          </p:cNvPr>
          <p:cNvSpPr>
            <a:spLocks noGrp="1"/>
          </p:cNvSpPr>
          <p:nvPr>
            <p:ph type="ctrTitle"/>
          </p:nvPr>
        </p:nvSpPr>
        <p:spPr/>
        <p:txBody>
          <a:bodyPr/>
          <a:lstStyle/>
          <a:p>
            <a:r>
              <a:rPr lang="en-US"/>
              <a:t>Mental health needs during 2022</a:t>
            </a:r>
          </a:p>
        </p:txBody>
      </p:sp>
    </p:spTree>
    <p:extLst>
      <p:ext uri="{BB962C8B-B14F-4D97-AF65-F5344CB8AC3E}">
        <p14:creationId xmlns:p14="http://schemas.microsoft.com/office/powerpoint/2010/main" val="43171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A59BA1-2C0B-4BB5-B469-E6786C57EDC5}"/>
              </a:ext>
            </a:extLst>
          </p:cNvPr>
          <p:cNvSpPr>
            <a:spLocks noGrp="1"/>
          </p:cNvSpPr>
          <p:nvPr>
            <p:ph idx="1"/>
          </p:nvPr>
        </p:nvSpPr>
        <p:spPr>
          <a:xfrm>
            <a:off x="762000" y="1230238"/>
            <a:ext cx="10972800" cy="1447585"/>
          </a:xfrm>
          <a:ln>
            <a:solidFill>
              <a:schemeClr val="tx1"/>
            </a:solidFill>
          </a:ln>
        </p:spPr>
        <p:txBody>
          <a:bodyPr>
            <a:normAutofit/>
          </a:bodyPr>
          <a:lstStyle/>
          <a:p>
            <a:pPr marL="234950" indent="0">
              <a:buNone/>
            </a:pPr>
            <a:r>
              <a:rPr lang="en-US" sz="8800" b="1"/>
              <a:t>22% </a:t>
            </a:r>
            <a:r>
              <a:rPr lang="en-US" sz="4400"/>
              <a:t>had a mental health need*</a:t>
            </a:r>
            <a:endParaRPr lang="en-US"/>
          </a:p>
        </p:txBody>
      </p:sp>
      <p:sp>
        <p:nvSpPr>
          <p:cNvPr id="4" name="Title 3" descr="Mental health needs during 2022">
            <a:extLst>
              <a:ext uri="{FF2B5EF4-FFF2-40B4-BE49-F238E27FC236}">
                <a16:creationId xmlns:a16="http://schemas.microsoft.com/office/drawing/2014/main" id="{099C6093-E975-4962-A25A-05C525A0CC53}"/>
              </a:ext>
            </a:extLst>
          </p:cNvPr>
          <p:cNvSpPr>
            <a:spLocks noGrp="1"/>
          </p:cNvSpPr>
          <p:nvPr>
            <p:ph type="title"/>
          </p:nvPr>
        </p:nvSpPr>
        <p:spPr/>
        <p:txBody>
          <a:bodyPr/>
          <a:lstStyle/>
          <a:p>
            <a:r>
              <a:rPr lang="en-US"/>
              <a:t>Mental health needs during 2022</a:t>
            </a:r>
            <a:endParaRPr lang="en-US">
              <a:highlight>
                <a:srgbClr val="FFFF00"/>
              </a:highlight>
            </a:endParaRPr>
          </a:p>
        </p:txBody>
      </p:sp>
      <p:sp>
        <p:nvSpPr>
          <p:cNvPr id="8" name="TextBox 7">
            <a:extLst>
              <a:ext uri="{FF2B5EF4-FFF2-40B4-BE49-F238E27FC236}">
                <a16:creationId xmlns:a16="http://schemas.microsoft.com/office/drawing/2014/main" id="{8AC7B399-C5C7-49F0-B354-FD2F303A79C4}"/>
              </a:ext>
            </a:extLst>
          </p:cNvPr>
          <p:cNvSpPr txBox="1"/>
          <p:nvPr/>
        </p:nvSpPr>
        <p:spPr>
          <a:xfrm>
            <a:off x="115747" y="5592448"/>
            <a:ext cx="11353302" cy="461665"/>
          </a:xfrm>
          <a:prstGeom prst="rect">
            <a:avLst/>
          </a:prstGeom>
          <a:noFill/>
        </p:spPr>
        <p:txBody>
          <a:bodyPr wrap="square" rtlCol="0">
            <a:spAutoFit/>
          </a:bodyPr>
          <a:lstStyle/>
          <a:p>
            <a:r>
              <a:rPr lang="en-US" sz="1200"/>
              <a:t>*Services may include, but are not limited to: medication, individual or group therapy. Mental health professional could include psychiatrists, nurse psychiatrists, psychiatric nurses, psychologists, or clinical social workers. </a:t>
            </a:r>
          </a:p>
        </p:txBody>
      </p:sp>
      <p:sp>
        <p:nvSpPr>
          <p:cNvPr id="9" name="Text Placeholder 4">
            <a:extLst>
              <a:ext uri="{FF2B5EF4-FFF2-40B4-BE49-F238E27FC236}">
                <a16:creationId xmlns:a16="http://schemas.microsoft.com/office/drawing/2014/main" id="{0AFE8BCD-11C9-4475-92EE-A50CD622A543}"/>
              </a:ext>
            </a:extLst>
          </p:cNvPr>
          <p:cNvSpPr txBox="1">
            <a:spLocks/>
          </p:cNvSpPr>
          <p:nvPr/>
        </p:nvSpPr>
        <p:spPr>
          <a:xfrm>
            <a:off x="3424687" y="6341319"/>
            <a:ext cx="7777379" cy="304800"/>
          </a:xfrm>
          <a:prstGeom prst="rect">
            <a:avLst/>
          </a:prstGeom>
        </p:spPr>
        <p:txBody>
          <a:bodyPr vert="horz" lIns="91440" tIns="45720" rIns="91440" bIns="45720" rtlCol="0" anchor="ctr" anchorCtr="0">
            <a:noAutofit/>
          </a:bodyPr>
          <a:lstStyle>
            <a:lvl1pPr marL="0" indent="0" algn="r" defTabSz="1219170" rtl="0" eaLnBrk="1" latinLnBrk="0" hangingPunct="1">
              <a:spcBef>
                <a:spcPct val="20000"/>
              </a:spcBef>
              <a:buSzPct val="125000"/>
              <a:buFont typeface="Arial" panose="020B0604020202020204" pitchFamily="34" charset="0"/>
              <a:buNone/>
              <a:defRPr sz="1800" kern="1200">
                <a:solidFill>
                  <a:schemeClr val="bg1"/>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SzPct val="80000"/>
              <a:buFont typeface="Wingdings" pitchFamily="2" charset="2"/>
              <a:buChar char="§"/>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a:t>The State of Scientists:</a:t>
            </a:r>
            <a:br>
              <a:rPr lang="en-US"/>
            </a:br>
            <a:r>
              <a:rPr lang="en-US"/>
              <a:t>Results from the Annual Category Survey</a:t>
            </a:r>
          </a:p>
        </p:txBody>
      </p:sp>
      <p:pic>
        <p:nvPicPr>
          <p:cNvPr id="5" name="Graphic 4" descr="User with solid fill">
            <a:extLst>
              <a:ext uri="{FF2B5EF4-FFF2-40B4-BE49-F238E27FC236}">
                <a16:creationId xmlns:a16="http://schemas.microsoft.com/office/drawing/2014/main" id="{B221587E-0D7B-CA99-5EB3-25622A5BD6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19155" y="3157038"/>
            <a:ext cx="914400" cy="914400"/>
          </a:xfrm>
          <a:prstGeom prst="rect">
            <a:avLst/>
          </a:prstGeom>
        </p:spPr>
      </p:pic>
      <p:pic>
        <p:nvPicPr>
          <p:cNvPr id="11" name="Graphic 10" descr="User outline">
            <a:extLst>
              <a:ext uri="{FF2B5EF4-FFF2-40B4-BE49-F238E27FC236}">
                <a16:creationId xmlns:a16="http://schemas.microsoft.com/office/drawing/2014/main" id="{E499F7C5-644E-0ECD-D977-FAF1FD19D5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96542" y="3157038"/>
            <a:ext cx="914400" cy="914400"/>
          </a:xfrm>
          <a:prstGeom prst="rect">
            <a:avLst/>
          </a:prstGeom>
        </p:spPr>
      </p:pic>
      <p:pic>
        <p:nvPicPr>
          <p:cNvPr id="12" name="Graphic 11" descr="User outline">
            <a:extLst>
              <a:ext uri="{FF2B5EF4-FFF2-40B4-BE49-F238E27FC236}">
                <a16:creationId xmlns:a16="http://schemas.microsoft.com/office/drawing/2014/main" id="{6B777CDC-B3CB-95A5-CB63-E35386B599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3929" y="3157038"/>
            <a:ext cx="914400" cy="914400"/>
          </a:xfrm>
          <a:prstGeom prst="rect">
            <a:avLst/>
          </a:prstGeom>
        </p:spPr>
      </p:pic>
      <p:sp>
        <p:nvSpPr>
          <p:cNvPr id="13" name="Content Placeholder 1">
            <a:extLst>
              <a:ext uri="{FF2B5EF4-FFF2-40B4-BE49-F238E27FC236}">
                <a16:creationId xmlns:a16="http://schemas.microsoft.com/office/drawing/2014/main" id="{D7551A2A-7499-A6F9-8D5D-2AE4D18C3CDF}"/>
              </a:ext>
            </a:extLst>
          </p:cNvPr>
          <p:cNvSpPr txBox="1">
            <a:spLocks/>
          </p:cNvSpPr>
          <p:nvPr/>
        </p:nvSpPr>
        <p:spPr>
          <a:xfrm>
            <a:off x="762000" y="2974694"/>
            <a:ext cx="10972800" cy="2299751"/>
          </a:xfrm>
          <a:prstGeom prst="rect">
            <a:avLst/>
          </a:prstGeom>
          <a:ln>
            <a:solidFill>
              <a:schemeClr val="tx1"/>
            </a:solidFill>
          </a:ln>
        </p:spPr>
        <p:txBody>
          <a:bodyPr vert="horz" lIns="91440" tIns="45720" rIns="91440" bIns="45720" rtlCol="0">
            <a:normAutofit fontScale="85000" lnSpcReduction="20000"/>
          </a:bodyPr>
          <a:lstStyle>
            <a:lvl1pPr marL="515938" indent="-280988" algn="l" defTabSz="1219170" rtl="0" eaLnBrk="1" latinLnBrk="0" hangingPunct="1">
              <a:spcBef>
                <a:spcPct val="20000"/>
              </a:spcBef>
              <a:buClr>
                <a:schemeClr val="accent1"/>
              </a:buClr>
              <a:buSzPct val="125000"/>
              <a:buFont typeface="Arial" panose="020B0604020202020204" pitchFamily="34" charset="0"/>
              <a:buChar char="•"/>
              <a:tabLst/>
              <a:defRPr sz="2200" kern="1200">
                <a:solidFill>
                  <a:schemeClr val="tx1">
                    <a:lumMod val="85000"/>
                    <a:lumOff val="15000"/>
                  </a:schemeClr>
                </a:solidFill>
                <a:latin typeface="+mn-lt"/>
                <a:ea typeface="+mn-ea"/>
                <a:cs typeface="+mn-cs"/>
              </a:defRPr>
            </a:lvl1pPr>
            <a:lvl2pPr marL="976313" indent="-280988" algn="l" defTabSz="1219170" rtl="0" eaLnBrk="1" latinLnBrk="0" hangingPunct="1">
              <a:spcBef>
                <a:spcPct val="20000"/>
              </a:spcBef>
              <a:buClr>
                <a:schemeClr val="accent1"/>
              </a:buClr>
              <a:buFont typeface="Wingdings" panose="05000000000000000000" pitchFamily="2" charset="2"/>
              <a:buChar char="§"/>
              <a:tabLst/>
              <a:defRPr sz="2000" kern="1200">
                <a:solidFill>
                  <a:schemeClr val="tx1">
                    <a:lumMod val="85000"/>
                    <a:lumOff val="15000"/>
                  </a:schemeClr>
                </a:solidFill>
                <a:latin typeface="+mn-lt"/>
                <a:ea typeface="+mn-ea"/>
                <a:cs typeface="+mn-cs"/>
              </a:defRPr>
            </a:lvl2pPr>
            <a:lvl3pPr marL="1381125" indent="-234950" algn="l" defTabSz="1219170" rtl="0" eaLnBrk="1" latinLnBrk="0" hangingPunct="1">
              <a:spcBef>
                <a:spcPct val="20000"/>
              </a:spcBef>
              <a:buClr>
                <a:schemeClr val="accent1"/>
              </a:buClr>
              <a:buSzPct val="80000"/>
              <a:buFont typeface="Wingdings" pitchFamily="2" charset="2"/>
              <a:buChar char="§"/>
              <a:tabLst/>
              <a:defRPr sz="1800" kern="1200">
                <a:solidFill>
                  <a:schemeClr val="tx1">
                    <a:lumMod val="85000"/>
                    <a:lumOff val="15000"/>
                  </a:schemeClr>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234950" indent="0">
              <a:buFont typeface="Arial" panose="020B0604020202020204" pitchFamily="34" charset="0"/>
              <a:buNone/>
            </a:pPr>
            <a:endParaRPr lang="en-US" sz="8800" b="1"/>
          </a:p>
          <a:p>
            <a:pPr marL="234950" indent="0">
              <a:buFont typeface="Arial" panose="020B0604020202020204" pitchFamily="34" charset="0"/>
              <a:buNone/>
            </a:pPr>
            <a:r>
              <a:rPr lang="en-US" sz="4900"/>
              <a:t>Of whom </a:t>
            </a:r>
            <a:r>
              <a:rPr lang="en-US" sz="8800" b="1"/>
              <a:t>1 </a:t>
            </a:r>
            <a:r>
              <a:rPr lang="en-US" sz="4000"/>
              <a:t>in</a:t>
            </a:r>
            <a:r>
              <a:rPr lang="en-US" sz="8800" b="1"/>
              <a:t> 3 </a:t>
            </a:r>
            <a:r>
              <a:rPr lang="en-US" sz="4400"/>
              <a:t>did not receive services</a:t>
            </a:r>
            <a:endParaRPr lang="en-US"/>
          </a:p>
        </p:txBody>
      </p:sp>
    </p:spTree>
    <p:extLst>
      <p:ext uri="{BB962C8B-B14F-4D97-AF65-F5344CB8AC3E}">
        <p14:creationId xmlns:p14="http://schemas.microsoft.com/office/powerpoint/2010/main" val="28186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27F56C9D-037D-C6C0-7F3B-A232157C109F}"/>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074313540"/>
              </p:ext>
            </p:extLst>
          </p:nvPr>
        </p:nvGraphicFramePr>
        <p:xfrm>
          <a:off x="609600" y="1695293"/>
          <a:ext cx="10972800" cy="399907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descr="Bar Graph - Reasons for not receiving services from a mental health professional, among those who reported needing services (N=19)&#10;Difficulty in navigating TRICARE, including finding a TRICARE-authorized provider in my region - 68%&#10;I feared receiving mental health services would impact my PHS career - 63%&#10;I had other competing priorities and did not prioritize seeking out mental health services - 47% &#10;&#10;">
            <a:extLst>
              <a:ext uri="{FF2B5EF4-FFF2-40B4-BE49-F238E27FC236}">
                <a16:creationId xmlns:a16="http://schemas.microsoft.com/office/drawing/2014/main" id="{4A1B054F-5D24-47AF-41EB-4D5F5CAFD772}"/>
              </a:ext>
            </a:extLst>
          </p:cNvPr>
          <p:cNvSpPr>
            <a:spLocks noGrp="1"/>
          </p:cNvSpPr>
          <p:nvPr>
            <p:ph type="title"/>
          </p:nvPr>
        </p:nvSpPr>
        <p:spPr>
          <a:xfrm>
            <a:off x="278921" y="484459"/>
            <a:ext cx="11648535" cy="887356"/>
          </a:xfrm>
        </p:spPr>
        <p:txBody>
          <a:bodyPr>
            <a:normAutofit fontScale="90000"/>
          </a:bodyPr>
          <a:lstStyle/>
          <a:p>
            <a:r>
              <a:rPr lang="en-US"/>
              <a:t>Reasons* for not receiving services from a mental health professional, among those who reported </a:t>
            </a:r>
            <a:r>
              <a:rPr lang="en-US" u="sng"/>
              <a:t>needing</a:t>
            </a:r>
            <a:r>
              <a:rPr lang="en-US"/>
              <a:t> services (N=19)</a:t>
            </a:r>
          </a:p>
        </p:txBody>
      </p:sp>
      <p:sp>
        <p:nvSpPr>
          <p:cNvPr id="5" name="Text Placeholder 4">
            <a:extLst>
              <a:ext uri="{FF2B5EF4-FFF2-40B4-BE49-F238E27FC236}">
                <a16:creationId xmlns:a16="http://schemas.microsoft.com/office/drawing/2014/main" id="{0DCE147C-F50C-0EDB-E87D-EC52C92254A6}"/>
              </a:ext>
            </a:extLst>
          </p:cNvPr>
          <p:cNvSpPr>
            <a:spLocks noGrp="1"/>
          </p:cNvSpPr>
          <p:nvPr>
            <p:ph type="body" sz="quarter" idx="10"/>
          </p:nvPr>
        </p:nvSpPr>
        <p:spPr/>
        <p:txBody>
          <a:bodyPr/>
          <a:lstStyle/>
          <a:p>
            <a:endParaRPr lang="en-US"/>
          </a:p>
        </p:txBody>
      </p:sp>
      <p:sp>
        <p:nvSpPr>
          <p:cNvPr id="9" name="TextBox 8">
            <a:extLst>
              <a:ext uri="{FF2B5EF4-FFF2-40B4-BE49-F238E27FC236}">
                <a16:creationId xmlns:a16="http://schemas.microsoft.com/office/drawing/2014/main" id="{BA2E6406-FC87-13F7-0139-A9F855AE6BBB}"/>
              </a:ext>
            </a:extLst>
          </p:cNvPr>
          <p:cNvSpPr txBox="1"/>
          <p:nvPr/>
        </p:nvSpPr>
        <p:spPr>
          <a:xfrm>
            <a:off x="100314" y="5756231"/>
            <a:ext cx="9691868" cy="261610"/>
          </a:xfrm>
          <a:prstGeom prst="rect">
            <a:avLst/>
          </a:prstGeom>
          <a:noFill/>
        </p:spPr>
        <p:txBody>
          <a:bodyPr wrap="square" rtlCol="0">
            <a:spAutoFit/>
          </a:bodyPr>
          <a:lstStyle/>
          <a:p>
            <a:r>
              <a:rPr lang="en-US" sz="1100"/>
              <a:t>*Not mutually exclusive categories. Respondents could choose &gt;1 reason.</a:t>
            </a:r>
          </a:p>
        </p:txBody>
      </p:sp>
    </p:spTree>
    <p:extLst>
      <p:ext uri="{BB962C8B-B14F-4D97-AF65-F5344CB8AC3E}">
        <p14:creationId xmlns:p14="http://schemas.microsoft.com/office/powerpoint/2010/main" val="368233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descr="Bar Graph - Mental health needs* by deployment history in 2022. &#10;Deployed through agency/PHS (n=138) - 22%&#10;Did not deploy through agency/PHS (n=114) ">
            <a:extLst>
              <a:ext uri="{FF2B5EF4-FFF2-40B4-BE49-F238E27FC236}">
                <a16:creationId xmlns:a16="http://schemas.microsoft.com/office/drawing/2014/main" id="{00332CA4-DD5C-46AA-8DF2-3EEFA41B475B}"/>
              </a:ext>
            </a:extLst>
          </p:cNvPr>
          <p:cNvGraphicFramePr>
            <a:graphicFrameLocks noGrp="1"/>
          </p:cNvGraphicFramePr>
          <p:nvPr>
            <p:ph idx="1"/>
            <p:extLst>
              <p:ext uri="{D42A27DB-BD31-4B8C-83A1-F6EECF244321}">
                <p14:modId xmlns:p14="http://schemas.microsoft.com/office/powerpoint/2010/main" val="3542079252"/>
              </p:ext>
            </p:extLst>
          </p:nvPr>
        </p:nvGraphicFramePr>
        <p:xfrm>
          <a:off x="609600" y="1100666"/>
          <a:ext cx="10270435" cy="4333501"/>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2152E765-63F2-4C67-BFD3-88BA47A7F5A0}"/>
              </a:ext>
            </a:extLst>
          </p:cNvPr>
          <p:cNvSpPr>
            <a:spLocks noGrp="1"/>
          </p:cNvSpPr>
          <p:nvPr>
            <p:ph type="title"/>
          </p:nvPr>
        </p:nvSpPr>
        <p:spPr/>
        <p:txBody>
          <a:bodyPr/>
          <a:lstStyle/>
          <a:p>
            <a:r>
              <a:rPr lang="en-US"/>
              <a:t>Mental health needs* by deployment history in 2022 </a:t>
            </a:r>
          </a:p>
        </p:txBody>
      </p:sp>
      <p:sp>
        <p:nvSpPr>
          <p:cNvPr id="9" name="TextBox 8">
            <a:extLst>
              <a:ext uri="{FF2B5EF4-FFF2-40B4-BE49-F238E27FC236}">
                <a16:creationId xmlns:a16="http://schemas.microsoft.com/office/drawing/2014/main" id="{F6DE486C-B121-4ED2-9A0A-BC7BD8A4275D}"/>
              </a:ext>
            </a:extLst>
          </p:cNvPr>
          <p:cNvSpPr txBox="1"/>
          <p:nvPr/>
        </p:nvSpPr>
        <p:spPr>
          <a:xfrm>
            <a:off x="68166" y="5532794"/>
            <a:ext cx="11353302" cy="523220"/>
          </a:xfrm>
          <a:prstGeom prst="rect">
            <a:avLst/>
          </a:prstGeom>
          <a:noFill/>
        </p:spPr>
        <p:txBody>
          <a:bodyPr wrap="square" rtlCol="0">
            <a:spAutoFit/>
          </a:bodyPr>
          <a:lstStyle/>
          <a:p>
            <a:r>
              <a:rPr lang="en-US" sz="1400"/>
              <a:t>*Services may include, but are not limited to: medication, individual or group therapy. Mental health professional could include psychiatrists, nurse psychiatrists, psychiatric nurses, psychologists, or clinical social workers. </a:t>
            </a:r>
          </a:p>
        </p:txBody>
      </p:sp>
      <p:sp>
        <p:nvSpPr>
          <p:cNvPr id="6" name="Text Placeholder 4">
            <a:extLst>
              <a:ext uri="{FF2B5EF4-FFF2-40B4-BE49-F238E27FC236}">
                <a16:creationId xmlns:a16="http://schemas.microsoft.com/office/drawing/2014/main" id="{C7F26D4D-0601-4E24-B3D3-1674D43B11C8}"/>
              </a:ext>
            </a:extLst>
          </p:cNvPr>
          <p:cNvSpPr txBox="1">
            <a:spLocks/>
          </p:cNvSpPr>
          <p:nvPr/>
        </p:nvSpPr>
        <p:spPr>
          <a:xfrm>
            <a:off x="3424687" y="6341319"/>
            <a:ext cx="7777379" cy="304800"/>
          </a:xfrm>
          <a:prstGeom prst="rect">
            <a:avLst/>
          </a:prstGeom>
        </p:spPr>
        <p:txBody>
          <a:bodyPr vert="horz" lIns="91440" tIns="45720" rIns="91440" bIns="45720" rtlCol="0" anchor="ctr" anchorCtr="0">
            <a:noAutofit/>
          </a:bodyPr>
          <a:lstStyle>
            <a:lvl1pPr marL="0" indent="0" algn="r" defTabSz="1219170" rtl="0" eaLnBrk="1" latinLnBrk="0" hangingPunct="1">
              <a:spcBef>
                <a:spcPct val="20000"/>
              </a:spcBef>
              <a:buSzPct val="125000"/>
              <a:buFont typeface="Arial" panose="020B0604020202020204" pitchFamily="34" charset="0"/>
              <a:buNone/>
              <a:defRPr sz="1800" kern="1200">
                <a:solidFill>
                  <a:schemeClr val="bg1"/>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SzPct val="80000"/>
              <a:buFont typeface="Wingdings" pitchFamily="2" charset="2"/>
              <a:buChar char="§"/>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a:t>The State of Scientists:</a:t>
            </a:r>
            <a:br>
              <a:rPr lang="en-US"/>
            </a:br>
            <a:r>
              <a:rPr lang="en-US"/>
              <a:t>Results from the Annual Category Survey</a:t>
            </a:r>
          </a:p>
        </p:txBody>
      </p:sp>
    </p:spTree>
    <p:extLst>
      <p:ext uri="{BB962C8B-B14F-4D97-AF65-F5344CB8AC3E}">
        <p14:creationId xmlns:p14="http://schemas.microsoft.com/office/powerpoint/2010/main" val="131916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descr="Bar Graph - Mental health needs* by OPDIV in 2022&#10;CDC?ATSDR (n=127) - 24%&#10;FDA (n=46) - 15%&#10;Other (n=79) - 23% ">
            <a:extLst>
              <a:ext uri="{FF2B5EF4-FFF2-40B4-BE49-F238E27FC236}">
                <a16:creationId xmlns:a16="http://schemas.microsoft.com/office/drawing/2014/main" id="{00332CA4-DD5C-46AA-8DF2-3EEFA41B475B}"/>
              </a:ext>
            </a:extLst>
          </p:cNvPr>
          <p:cNvGraphicFramePr>
            <a:graphicFrameLocks noGrp="1"/>
          </p:cNvGraphicFramePr>
          <p:nvPr>
            <p:ph idx="1"/>
            <p:extLst>
              <p:ext uri="{D42A27DB-BD31-4B8C-83A1-F6EECF244321}">
                <p14:modId xmlns:p14="http://schemas.microsoft.com/office/powerpoint/2010/main" val="3901102159"/>
              </p:ext>
            </p:extLst>
          </p:nvPr>
        </p:nvGraphicFramePr>
        <p:xfrm>
          <a:off x="609600" y="1100666"/>
          <a:ext cx="10270435" cy="4333501"/>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2152E765-63F2-4C67-BFD3-88BA47A7F5A0}"/>
              </a:ext>
            </a:extLst>
          </p:cNvPr>
          <p:cNvSpPr>
            <a:spLocks noGrp="1"/>
          </p:cNvSpPr>
          <p:nvPr>
            <p:ph type="title"/>
          </p:nvPr>
        </p:nvSpPr>
        <p:spPr/>
        <p:txBody>
          <a:bodyPr/>
          <a:lstStyle/>
          <a:p>
            <a:r>
              <a:rPr lang="en-US"/>
              <a:t>Mental health needs* by OPDIV in 2022</a:t>
            </a:r>
          </a:p>
        </p:txBody>
      </p:sp>
      <p:sp>
        <p:nvSpPr>
          <p:cNvPr id="7" name="TextBox 6">
            <a:extLst>
              <a:ext uri="{FF2B5EF4-FFF2-40B4-BE49-F238E27FC236}">
                <a16:creationId xmlns:a16="http://schemas.microsoft.com/office/drawing/2014/main" id="{70FD304B-EA07-42DD-94A8-233D59096E64}"/>
              </a:ext>
            </a:extLst>
          </p:cNvPr>
          <p:cNvSpPr txBox="1"/>
          <p:nvPr/>
        </p:nvSpPr>
        <p:spPr>
          <a:xfrm>
            <a:off x="0" y="5341835"/>
            <a:ext cx="12002969" cy="830997"/>
          </a:xfrm>
          <a:prstGeom prst="rect">
            <a:avLst/>
          </a:prstGeom>
          <a:noFill/>
        </p:spPr>
        <p:txBody>
          <a:bodyPr wrap="square" rtlCol="0">
            <a:spAutoFit/>
          </a:bodyPr>
          <a:lstStyle/>
          <a:p>
            <a:r>
              <a:rPr lang="en-US" sz="1200"/>
              <a:t>*Services may include, but are not limited to: medication, individual or group therapy. Mental health professional could include psychiatrists, nurse psychiatrists, psychiatric nurses, psychologists, or clinical social workers. </a:t>
            </a:r>
          </a:p>
          <a:p>
            <a:r>
              <a:rPr lang="en-US" sz="1200"/>
              <a:t>**Includes BOP, CMS, DHS, IHS, VA, EPA, OS, NIH, DOD/DHA, and other agencies</a:t>
            </a:r>
          </a:p>
          <a:p>
            <a:r>
              <a:rPr lang="en-US" sz="1200"/>
              <a:t>^Interpret results with caution due to numerators &lt;10.</a:t>
            </a:r>
          </a:p>
        </p:txBody>
      </p:sp>
      <p:sp>
        <p:nvSpPr>
          <p:cNvPr id="6" name="Text Placeholder 4">
            <a:extLst>
              <a:ext uri="{FF2B5EF4-FFF2-40B4-BE49-F238E27FC236}">
                <a16:creationId xmlns:a16="http://schemas.microsoft.com/office/drawing/2014/main" id="{35B54DDE-CEBE-4D4B-A8AB-93B49254C517}"/>
              </a:ext>
            </a:extLst>
          </p:cNvPr>
          <p:cNvSpPr txBox="1">
            <a:spLocks/>
          </p:cNvSpPr>
          <p:nvPr/>
        </p:nvSpPr>
        <p:spPr>
          <a:xfrm>
            <a:off x="3424687" y="6341319"/>
            <a:ext cx="7777379" cy="304800"/>
          </a:xfrm>
          <a:prstGeom prst="rect">
            <a:avLst/>
          </a:prstGeom>
        </p:spPr>
        <p:txBody>
          <a:bodyPr vert="horz" lIns="91440" tIns="45720" rIns="91440" bIns="45720" rtlCol="0" anchor="ctr" anchorCtr="0">
            <a:noAutofit/>
          </a:bodyPr>
          <a:lstStyle>
            <a:lvl1pPr marL="0" indent="0" algn="r" defTabSz="1219170" rtl="0" eaLnBrk="1" latinLnBrk="0" hangingPunct="1">
              <a:spcBef>
                <a:spcPct val="20000"/>
              </a:spcBef>
              <a:buSzPct val="125000"/>
              <a:buFont typeface="Arial" panose="020B0604020202020204" pitchFamily="34" charset="0"/>
              <a:buNone/>
              <a:defRPr sz="1800" kern="1200">
                <a:solidFill>
                  <a:schemeClr val="bg1"/>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SzPct val="80000"/>
              <a:buFont typeface="Wingdings" pitchFamily="2" charset="2"/>
              <a:buChar char="§"/>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a:t>The State of Scientists:</a:t>
            </a:r>
            <a:br>
              <a:rPr lang="en-US"/>
            </a:br>
            <a:r>
              <a:rPr lang="en-US"/>
              <a:t>Results from the Annual Category Survey</a:t>
            </a:r>
          </a:p>
        </p:txBody>
      </p:sp>
    </p:spTree>
    <p:extLst>
      <p:ext uri="{BB962C8B-B14F-4D97-AF65-F5344CB8AC3E}">
        <p14:creationId xmlns:p14="http://schemas.microsoft.com/office/powerpoint/2010/main" val="203226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descr="Bar Graph - Mental health needs* by OPDIV in 2022 &#10;O-3 - 13%&#10;O-4 - 52%&#10;O-5 - 25%&#10;O-6 - 11%">
            <a:extLst>
              <a:ext uri="{FF2B5EF4-FFF2-40B4-BE49-F238E27FC236}">
                <a16:creationId xmlns:a16="http://schemas.microsoft.com/office/drawing/2014/main" id="{F777CFC1-BF04-4717-A2F0-554CC64A9FA7}"/>
              </a:ext>
            </a:extLst>
          </p:cNvPr>
          <p:cNvGraphicFramePr>
            <a:graphicFrameLocks noGrp="1"/>
          </p:cNvGraphicFramePr>
          <p:nvPr>
            <p:ph idx="1"/>
            <p:extLst>
              <p:ext uri="{D42A27DB-BD31-4B8C-83A1-F6EECF244321}">
                <p14:modId xmlns:p14="http://schemas.microsoft.com/office/powerpoint/2010/main" val="2282475909"/>
              </p:ext>
            </p:extLst>
          </p:nvPr>
        </p:nvGraphicFramePr>
        <p:xfrm>
          <a:off x="609600" y="1148176"/>
          <a:ext cx="10972800" cy="4123481"/>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BBA2B6D0-1E5D-40E0-81AB-1FB382FB5E0D}"/>
              </a:ext>
            </a:extLst>
          </p:cNvPr>
          <p:cNvSpPr>
            <a:spLocks noGrp="1"/>
          </p:cNvSpPr>
          <p:nvPr>
            <p:ph type="title"/>
          </p:nvPr>
        </p:nvSpPr>
        <p:spPr/>
        <p:txBody>
          <a:bodyPr/>
          <a:lstStyle/>
          <a:p>
            <a:r>
              <a:rPr lang="en-US"/>
              <a:t>Mental health needs* by PHS rank in 2022</a:t>
            </a:r>
          </a:p>
        </p:txBody>
      </p:sp>
      <p:sp>
        <p:nvSpPr>
          <p:cNvPr id="10" name="TextBox 9">
            <a:extLst>
              <a:ext uri="{FF2B5EF4-FFF2-40B4-BE49-F238E27FC236}">
                <a16:creationId xmlns:a16="http://schemas.microsoft.com/office/drawing/2014/main" id="{CCBE1F8F-8BE5-453E-ADB2-640D6D724E2B}"/>
              </a:ext>
            </a:extLst>
          </p:cNvPr>
          <p:cNvSpPr txBox="1"/>
          <p:nvPr/>
        </p:nvSpPr>
        <p:spPr>
          <a:xfrm>
            <a:off x="0" y="5544878"/>
            <a:ext cx="11353302" cy="523220"/>
          </a:xfrm>
          <a:prstGeom prst="rect">
            <a:avLst/>
          </a:prstGeom>
          <a:noFill/>
        </p:spPr>
        <p:txBody>
          <a:bodyPr wrap="square" rtlCol="0">
            <a:spAutoFit/>
          </a:bodyPr>
          <a:lstStyle/>
          <a:p>
            <a:r>
              <a:rPr lang="en-US" sz="1400"/>
              <a:t>*Services may include, but are not limited to: medication, individual or group therapy. Mental health professional could include psychiatrists, nurse psychiatrists, psychiatric nurses, psychologists, or clinical social workers. </a:t>
            </a:r>
          </a:p>
        </p:txBody>
      </p:sp>
      <p:sp>
        <p:nvSpPr>
          <p:cNvPr id="6" name="Text Placeholder 4">
            <a:extLst>
              <a:ext uri="{FF2B5EF4-FFF2-40B4-BE49-F238E27FC236}">
                <a16:creationId xmlns:a16="http://schemas.microsoft.com/office/drawing/2014/main" id="{E46A9BEE-20D6-4B53-8295-2FFDF9D1E5C0}"/>
              </a:ext>
            </a:extLst>
          </p:cNvPr>
          <p:cNvSpPr txBox="1">
            <a:spLocks/>
          </p:cNvSpPr>
          <p:nvPr/>
        </p:nvSpPr>
        <p:spPr>
          <a:xfrm>
            <a:off x="3424687" y="6341319"/>
            <a:ext cx="7777379" cy="304800"/>
          </a:xfrm>
          <a:prstGeom prst="rect">
            <a:avLst/>
          </a:prstGeom>
        </p:spPr>
        <p:txBody>
          <a:bodyPr vert="horz" lIns="91440" tIns="45720" rIns="91440" bIns="45720" rtlCol="0" anchor="ctr" anchorCtr="0">
            <a:noAutofit/>
          </a:bodyPr>
          <a:lstStyle>
            <a:lvl1pPr marL="0" indent="0" algn="r" defTabSz="1219170" rtl="0" eaLnBrk="1" latinLnBrk="0" hangingPunct="1">
              <a:spcBef>
                <a:spcPct val="20000"/>
              </a:spcBef>
              <a:buSzPct val="125000"/>
              <a:buFont typeface="Arial" panose="020B0604020202020204" pitchFamily="34" charset="0"/>
              <a:buNone/>
              <a:defRPr sz="1800" kern="1200">
                <a:solidFill>
                  <a:schemeClr val="bg1"/>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SzPct val="80000"/>
              <a:buFont typeface="Wingdings" pitchFamily="2" charset="2"/>
              <a:buChar char="§"/>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a:t>The State of Scientists:</a:t>
            </a:r>
            <a:br>
              <a:rPr lang="en-US"/>
            </a:br>
            <a:r>
              <a:rPr lang="en-US"/>
              <a:t>Results from the Annual Category Survey</a:t>
            </a:r>
          </a:p>
        </p:txBody>
      </p:sp>
    </p:spTree>
    <p:extLst>
      <p:ext uri="{BB962C8B-B14F-4D97-AF65-F5344CB8AC3E}">
        <p14:creationId xmlns:p14="http://schemas.microsoft.com/office/powerpoint/2010/main" val="288438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2" descr="General Commissioned Corps Resources: &#10;Corps Care Program -- 240-276-9616, PHSCorpsCare@hhs.gov&#10;&#10;TRICARE website: https://www.tricare.mil/CoveredServices/Mental/CrisisLines&#10;&#10;Employee Assistance Programs:&#10;CDC/ATSDR -- Roybal 404-639-2830, Chamblee 770-488-7825, Other locations 800-222-0364, eap@cdc.gov&#10;&#10;BOP -- 800-327-2251&#10;&#10;DOD/DHA -- 866-580-9046&#10;&#10;FDA -- 800-222-0364&#10;&#10;NIH -- 301-496-3164">
            <a:extLst>
              <a:ext uri="{FF2B5EF4-FFF2-40B4-BE49-F238E27FC236}">
                <a16:creationId xmlns:a16="http://schemas.microsoft.com/office/drawing/2014/main" id="{9879FFD1-392E-4767-AF2D-468C0C959F93}"/>
              </a:ext>
            </a:extLst>
          </p:cNvPr>
          <p:cNvGraphicFramePr>
            <a:graphicFrameLocks noGrp="1"/>
          </p:cNvGraphicFramePr>
          <p:nvPr>
            <p:ph idx="1"/>
          </p:nvPr>
        </p:nvGraphicFramePr>
        <p:xfrm>
          <a:off x="609600" y="1053085"/>
          <a:ext cx="10972800" cy="4557493"/>
        </p:xfrm>
        <a:graphic>
          <a:graphicData uri="http://schemas.openxmlformats.org/drawingml/2006/table">
            <a:tbl>
              <a:tblPr firstRow="1" bandRow="1">
                <a:tableStyleId>{5C22544A-7EE6-4342-B048-85BDC9FD1C3A}</a:tableStyleId>
              </a:tblPr>
              <a:tblGrid>
                <a:gridCol w="4247536">
                  <a:extLst>
                    <a:ext uri="{9D8B030D-6E8A-4147-A177-3AD203B41FA5}">
                      <a16:colId xmlns:a16="http://schemas.microsoft.com/office/drawing/2014/main" val="3828156452"/>
                    </a:ext>
                  </a:extLst>
                </a:gridCol>
                <a:gridCol w="3678585">
                  <a:extLst>
                    <a:ext uri="{9D8B030D-6E8A-4147-A177-3AD203B41FA5}">
                      <a16:colId xmlns:a16="http://schemas.microsoft.com/office/drawing/2014/main" val="782733755"/>
                    </a:ext>
                  </a:extLst>
                </a:gridCol>
                <a:gridCol w="3046679">
                  <a:extLst>
                    <a:ext uri="{9D8B030D-6E8A-4147-A177-3AD203B41FA5}">
                      <a16:colId xmlns:a16="http://schemas.microsoft.com/office/drawing/2014/main" val="3401886707"/>
                    </a:ext>
                  </a:extLst>
                </a:gridCol>
              </a:tblGrid>
              <a:tr h="612676">
                <a:tc>
                  <a:txBody>
                    <a:bodyPr/>
                    <a:lstStyle/>
                    <a:p>
                      <a:pPr marL="182880"/>
                      <a:r>
                        <a:rPr lang="en-US" sz="1800"/>
                        <a:t>Agency/organization (with embedded website links)</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a:t>Phone number</a:t>
                      </a:r>
                    </a:p>
                  </a:txBody>
                  <a:tcPr/>
                </a:tc>
                <a:tc>
                  <a:txBody>
                    <a:bodyPr/>
                    <a:lstStyle/>
                    <a:p>
                      <a:r>
                        <a:rPr lang="en-US" sz="1800"/>
                        <a:t>Email/other resources</a:t>
                      </a:r>
                    </a:p>
                  </a:txBody>
                  <a:tcPr/>
                </a:tc>
                <a:extLst>
                  <a:ext uri="{0D108BD9-81ED-4DB2-BD59-A6C34878D82A}">
                    <a16:rowId xmlns:a16="http://schemas.microsoft.com/office/drawing/2014/main" val="1197435325"/>
                  </a:ext>
                </a:extLst>
              </a:tr>
              <a:tr h="404254">
                <a:tc gridSpan="3">
                  <a:txBody>
                    <a:bodyPr/>
                    <a:lstStyle/>
                    <a:p>
                      <a:pPr marL="182880" marR="0" lvl="0" indent="0" algn="l" defTabSz="1219170" rtl="0" eaLnBrk="1" fontAlgn="auto" latinLnBrk="0" hangingPunct="1">
                        <a:lnSpc>
                          <a:spcPct val="100000"/>
                        </a:lnSpc>
                        <a:spcBef>
                          <a:spcPts val="0"/>
                        </a:spcBef>
                        <a:spcAft>
                          <a:spcPts val="0"/>
                        </a:spcAft>
                        <a:buClrTx/>
                        <a:buSzTx/>
                        <a:buFontTx/>
                        <a:buNone/>
                        <a:tabLst/>
                        <a:defRPr/>
                      </a:pPr>
                      <a:r>
                        <a:rPr lang="en-US" sz="1800" b="1" kern="1200">
                          <a:solidFill>
                            <a:schemeClr val="lt1"/>
                          </a:solidFill>
                          <a:highlight>
                            <a:srgbClr val="123342"/>
                          </a:highlight>
                          <a:latin typeface="+mn-lt"/>
                          <a:ea typeface="+mn-ea"/>
                          <a:cs typeface="+mn-cs"/>
                        </a:rPr>
                        <a:t>General Commissioned Corps Resources</a:t>
                      </a:r>
                    </a:p>
                  </a:txBody>
                  <a:tcPr>
                    <a:solidFill>
                      <a:srgbClr val="173949"/>
                    </a:solidFill>
                  </a:tcPr>
                </a:tc>
                <a:tc hMerge="1">
                  <a:txBody>
                    <a:bodyPr/>
                    <a:lstStyle/>
                    <a:p>
                      <a:endParaRPr lang="en-US" sz="1800"/>
                    </a:p>
                  </a:txBody>
                  <a:tcPr/>
                </a:tc>
                <a:tc hMerge="1">
                  <a:txBody>
                    <a:bodyPr/>
                    <a:lstStyle/>
                    <a:p>
                      <a:endParaRPr lang="en-US" sz="1800"/>
                    </a:p>
                  </a:txBody>
                  <a:tcPr/>
                </a:tc>
                <a:extLst>
                  <a:ext uri="{0D108BD9-81ED-4DB2-BD59-A6C34878D82A}">
                    <a16:rowId xmlns:a16="http://schemas.microsoft.com/office/drawing/2014/main" val="425339155"/>
                  </a:ext>
                </a:extLst>
              </a:tr>
              <a:tr h="436271">
                <a:tc>
                  <a:txBody>
                    <a:bodyPr/>
                    <a:lstStyle/>
                    <a:p>
                      <a:pPr marL="182880" marR="0" lvl="0" indent="0" algn="l" defTabSz="1219170" rtl="0" eaLnBrk="1" fontAlgn="auto" latinLnBrk="0" hangingPunct="1">
                        <a:lnSpc>
                          <a:spcPct val="100000"/>
                        </a:lnSpc>
                        <a:spcBef>
                          <a:spcPts val="0"/>
                        </a:spcBef>
                        <a:spcAft>
                          <a:spcPts val="0"/>
                        </a:spcAft>
                        <a:buClrTx/>
                        <a:buSzTx/>
                        <a:buFontTx/>
                        <a:buNone/>
                        <a:tabLst/>
                        <a:defRPr/>
                      </a:pPr>
                      <a:r>
                        <a:rPr lang="en-US" sz="1600" kern="1200">
                          <a:solidFill>
                            <a:schemeClr val="dk1"/>
                          </a:solidFill>
                          <a:latin typeface="+mn-lt"/>
                          <a:ea typeface="+mn-ea"/>
                          <a:cs typeface="+mn-cs"/>
                          <a:hlinkClick r:id="rId3"/>
                        </a:rPr>
                        <a:t>Corps Care Program</a:t>
                      </a:r>
                      <a:r>
                        <a:rPr lang="en-US" sz="1600" kern="1200">
                          <a:solidFill>
                            <a:schemeClr val="dk1"/>
                          </a:solidFill>
                          <a:latin typeface="+mn-lt"/>
                          <a:ea typeface="+mn-ea"/>
                          <a:cs typeface="+mn-cs"/>
                        </a:rPr>
                        <a:t>​</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kern="1200">
                          <a:solidFill>
                            <a:schemeClr val="dk1"/>
                          </a:solidFill>
                          <a:latin typeface="+mn-lt"/>
                          <a:ea typeface="+mn-ea"/>
                          <a:cs typeface="+mn-cs"/>
                        </a:rPr>
                        <a:t>240-276-9616</a:t>
                      </a:r>
                    </a:p>
                  </a:txBody>
                  <a:tcPr/>
                </a:tc>
                <a:tc>
                  <a:txBody>
                    <a:bodyPr/>
                    <a:lstStyle/>
                    <a:p>
                      <a:pPr marL="0" algn="l" defTabSz="1219170" rtl="0" eaLnBrk="1" latinLnBrk="0" hangingPunct="1"/>
                      <a:r>
                        <a:rPr lang="en-US" sz="1600" kern="1200">
                          <a:solidFill>
                            <a:schemeClr val="dk1"/>
                          </a:solidFill>
                          <a:latin typeface="+mn-lt"/>
                          <a:ea typeface="+mn-ea"/>
                          <a:cs typeface="+mn-cs"/>
                          <a:hlinkClick r:id="rId4"/>
                        </a:rPr>
                        <a:t>PHSCorpsCare@hhs.gov</a:t>
                      </a:r>
                      <a:endParaRPr lang="en-US" sz="1600" kern="1200">
                        <a:solidFill>
                          <a:schemeClr val="dk1"/>
                        </a:solidFill>
                        <a:latin typeface="+mn-lt"/>
                        <a:ea typeface="+mn-ea"/>
                        <a:cs typeface="+mn-cs"/>
                      </a:endParaRPr>
                    </a:p>
                  </a:txBody>
                  <a:tcPr/>
                </a:tc>
                <a:extLst>
                  <a:ext uri="{0D108BD9-81ED-4DB2-BD59-A6C34878D82A}">
                    <a16:rowId xmlns:a16="http://schemas.microsoft.com/office/drawing/2014/main" val="2733689651"/>
                  </a:ext>
                </a:extLst>
              </a:tr>
              <a:tr h="323523">
                <a:tc>
                  <a:txBody>
                    <a:bodyPr/>
                    <a:lstStyle/>
                    <a:p>
                      <a:pPr marL="182880"/>
                      <a:r>
                        <a:rPr lang="en-US" sz="1600">
                          <a:hlinkClick r:id="rId5"/>
                        </a:rPr>
                        <a:t>TRICARE website</a:t>
                      </a:r>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2610060304"/>
                  </a:ext>
                </a:extLst>
              </a:tr>
              <a:tr h="395842">
                <a:tc gridSpan="3">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b="1" kern="1200">
                          <a:solidFill>
                            <a:schemeClr val="lt1"/>
                          </a:solidFill>
                          <a:highlight>
                            <a:srgbClr val="123342"/>
                          </a:highlight>
                          <a:latin typeface="+mn-lt"/>
                          <a:ea typeface="+mn-ea"/>
                          <a:cs typeface="+mn-cs"/>
                        </a:rPr>
                        <a:t>Employee Assistance Programs</a:t>
                      </a:r>
                    </a:p>
                  </a:txBody>
                  <a:tcPr>
                    <a:solidFill>
                      <a:srgbClr val="173949"/>
                    </a:solidFill>
                  </a:tcPr>
                </a:tc>
                <a:tc hMerge="1">
                  <a:txBody>
                    <a:bodyPr/>
                    <a:lstStyle/>
                    <a:p>
                      <a:endParaRPr lang="en-US" sz="1600"/>
                    </a:p>
                  </a:txBody>
                  <a:tcPr/>
                </a:tc>
                <a:tc hMerge="1">
                  <a:txBody>
                    <a:bodyPr/>
                    <a:lstStyle/>
                    <a:p>
                      <a:endParaRPr lang="en-US" sz="1600"/>
                    </a:p>
                  </a:txBody>
                  <a:tcPr/>
                </a:tc>
                <a:extLst>
                  <a:ext uri="{0D108BD9-81ED-4DB2-BD59-A6C34878D82A}">
                    <a16:rowId xmlns:a16="http://schemas.microsoft.com/office/drawing/2014/main" val="3198280935"/>
                  </a:ext>
                </a:extLst>
              </a:tr>
              <a:tr h="787726">
                <a:tc>
                  <a:txBody>
                    <a:bodyPr/>
                    <a:lstStyle/>
                    <a:p>
                      <a:pPr marL="182880"/>
                      <a:r>
                        <a:rPr lang="en-US" sz="1600">
                          <a:hlinkClick r:id="rId6"/>
                        </a:rPr>
                        <a:t>CDC/ATSDR</a:t>
                      </a:r>
                      <a:endParaRPr lang="en-US" sz="1600"/>
                    </a:p>
                  </a:txBody>
                  <a:tcPr>
                    <a:solidFill>
                      <a:srgbClr val="CCCDCF"/>
                    </a:solidFill>
                  </a:tcPr>
                </a:tc>
                <a:tc>
                  <a:txBody>
                    <a:bodyPr/>
                    <a:lstStyle/>
                    <a:p>
                      <a:r>
                        <a:rPr lang="en-US" sz="1600" err="1"/>
                        <a:t>Roybal</a:t>
                      </a:r>
                      <a:r>
                        <a:rPr lang="en-US" sz="1600"/>
                        <a:t>: 404-639-2830</a:t>
                      </a:r>
                    </a:p>
                    <a:p>
                      <a:r>
                        <a:rPr lang="en-US" sz="1600"/>
                        <a:t>Chamblee: 770-488-7825</a:t>
                      </a:r>
                    </a:p>
                    <a:p>
                      <a:r>
                        <a:rPr lang="en-US" sz="1600"/>
                        <a:t>Other locations: 800-222-0364</a:t>
                      </a:r>
                    </a:p>
                  </a:txBody>
                  <a:tcPr>
                    <a:solidFill>
                      <a:srgbClr val="CCCDCF"/>
                    </a:solidFill>
                  </a:tcPr>
                </a:tc>
                <a:tc>
                  <a:txBody>
                    <a:bodyPr/>
                    <a:lstStyle/>
                    <a:p>
                      <a:r>
                        <a:rPr lang="en-US" sz="1600">
                          <a:hlinkClick r:id="rId7"/>
                        </a:rPr>
                        <a:t>eap@cdc.gov</a:t>
                      </a:r>
                      <a:r>
                        <a:rPr lang="en-US" sz="1600"/>
                        <a:t> </a:t>
                      </a:r>
                    </a:p>
                  </a:txBody>
                  <a:tcPr>
                    <a:solidFill>
                      <a:srgbClr val="CCCDCF"/>
                    </a:solidFill>
                  </a:tcPr>
                </a:tc>
                <a:extLst>
                  <a:ext uri="{0D108BD9-81ED-4DB2-BD59-A6C34878D82A}">
                    <a16:rowId xmlns:a16="http://schemas.microsoft.com/office/drawing/2014/main" val="3689203395"/>
                  </a:ext>
                </a:extLst>
              </a:tr>
              <a:tr h="395842">
                <a:tc>
                  <a:txBody>
                    <a:bodyPr/>
                    <a:lstStyle/>
                    <a:p>
                      <a:pPr marL="182880"/>
                      <a:r>
                        <a:rPr lang="en-US" sz="1600">
                          <a:hlinkClick r:id="rId8"/>
                        </a:rPr>
                        <a:t>BOP</a:t>
                      </a:r>
                      <a:r>
                        <a:rPr lang="en-US" sz="1600"/>
                        <a:t>*</a:t>
                      </a:r>
                    </a:p>
                  </a:txBody>
                  <a:tcPr>
                    <a:solidFill>
                      <a:srgbClr val="E7E8E9"/>
                    </a:solidFill>
                  </a:tcPr>
                </a:tc>
                <a:tc>
                  <a:txBody>
                    <a:bodyPr/>
                    <a:lstStyle/>
                    <a:p>
                      <a:r>
                        <a:rPr lang="en-US" sz="1600"/>
                        <a:t>800-327-2251</a:t>
                      </a:r>
                    </a:p>
                  </a:txBody>
                  <a:tcPr>
                    <a:solidFill>
                      <a:srgbClr val="E7E8E9"/>
                    </a:solidFill>
                  </a:tcPr>
                </a:tc>
                <a:tc>
                  <a:txBody>
                    <a:bodyPr/>
                    <a:lstStyle/>
                    <a:p>
                      <a:endParaRPr lang="en-US" sz="1600"/>
                    </a:p>
                  </a:txBody>
                  <a:tcPr>
                    <a:solidFill>
                      <a:srgbClr val="E7E8E9"/>
                    </a:solidFill>
                  </a:tcPr>
                </a:tc>
                <a:extLst>
                  <a:ext uri="{0D108BD9-81ED-4DB2-BD59-A6C34878D82A}">
                    <a16:rowId xmlns:a16="http://schemas.microsoft.com/office/drawing/2014/main" val="677259696"/>
                  </a:ext>
                </a:extLst>
              </a:tr>
              <a:tr h="395842">
                <a:tc>
                  <a:txBody>
                    <a:bodyPr/>
                    <a:lstStyle/>
                    <a:p>
                      <a:pPr marL="182880"/>
                      <a:r>
                        <a:rPr lang="en-US" sz="1600">
                          <a:hlinkClick r:id="rId9"/>
                        </a:rPr>
                        <a:t>DOD/DHA</a:t>
                      </a:r>
                      <a:endParaRPr lang="en-US" sz="1600"/>
                    </a:p>
                  </a:txBody>
                  <a:tcPr>
                    <a:solidFill>
                      <a:srgbClr val="CCCDCF"/>
                    </a:solidFill>
                  </a:tcPr>
                </a:tc>
                <a:tc>
                  <a:txBody>
                    <a:bodyPr/>
                    <a:lstStyle/>
                    <a:p>
                      <a:r>
                        <a:rPr lang="en-US" sz="1600"/>
                        <a:t>866-580-9046</a:t>
                      </a:r>
                    </a:p>
                  </a:txBody>
                  <a:tcPr>
                    <a:solidFill>
                      <a:srgbClr val="CCCDCF"/>
                    </a:solidFill>
                  </a:tcPr>
                </a:tc>
                <a:tc>
                  <a:txBody>
                    <a:bodyPr/>
                    <a:lstStyle/>
                    <a:p>
                      <a:endParaRPr lang="en-US" sz="1600"/>
                    </a:p>
                  </a:txBody>
                  <a:tcPr>
                    <a:solidFill>
                      <a:srgbClr val="CCCDCF"/>
                    </a:solidFill>
                  </a:tcPr>
                </a:tc>
                <a:extLst>
                  <a:ext uri="{0D108BD9-81ED-4DB2-BD59-A6C34878D82A}">
                    <a16:rowId xmlns:a16="http://schemas.microsoft.com/office/drawing/2014/main" val="2438136880"/>
                  </a:ext>
                </a:extLst>
              </a:tr>
              <a:tr h="320925">
                <a:tc>
                  <a:txBody>
                    <a:bodyPr/>
                    <a:lstStyle/>
                    <a:p>
                      <a:pPr marL="182880"/>
                      <a:r>
                        <a:rPr lang="en-US" sz="1600">
                          <a:hlinkClick r:id="rId10"/>
                        </a:rPr>
                        <a:t>FDA</a:t>
                      </a:r>
                      <a:r>
                        <a:rPr lang="en-US" sz="1600"/>
                        <a:t>*</a:t>
                      </a:r>
                    </a:p>
                  </a:txBody>
                  <a:tcPr>
                    <a:solidFill>
                      <a:srgbClr val="E7E8E9"/>
                    </a:solidFill>
                  </a:tcPr>
                </a:tc>
                <a:tc>
                  <a:txBody>
                    <a:bodyPr/>
                    <a:lstStyle/>
                    <a:p>
                      <a:r>
                        <a:rPr lang="en-US" sz="1600"/>
                        <a:t>800-222-0364</a:t>
                      </a:r>
                    </a:p>
                  </a:txBody>
                  <a:tcPr>
                    <a:solidFill>
                      <a:srgbClr val="E7E8E9"/>
                    </a:solidFill>
                  </a:tcPr>
                </a:tc>
                <a:tc>
                  <a:txBody>
                    <a:bodyPr/>
                    <a:lstStyle/>
                    <a:p>
                      <a:endParaRPr lang="en-US" sz="1600"/>
                    </a:p>
                  </a:txBody>
                  <a:tcPr>
                    <a:solidFill>
                      <a:srgbClr val="E7E8E9"/>
                    </a:solidFill>
                  </a:tcPr>
                </a:tc>
                <a:extLst>
                  <a:ext uri="{0D108BD9-81ED-4DB2-BD59-A6C34878D82A}">
                    <a16:rowId xmlns:a16="http://schemas.microsoft.com/office/drawing/2014/main" val="1989433182"/>
                  </a:ext>
                </a:extLst>
              </a:tr>
              <a:tr h="395842">
                <a:tc>
                  <a:txBody>
                    <a:bodyPr/>
                    <a:lstStyle/>
                    <a:p>
                      <a:pPr marL="182880"/>
                      <a:r>
                        <a:rPr lang="en-US" sz="1600">
                          <a:hlinkClick r:id="rId11"/>
                        </a:rPr>
                        <a:t>NIH</a:t>
                      </a:r>
                      <a:endParaRPr lang="en-US" sz="1600"/>
                    </a:p>
                  </a:txBody>
                  <a:tcPr>
                    <a:solidFill>
                      <a:srgbClr val="CCCDCF"/>
                    </a:solidFill>
                  </a:tcPr>
                </a:tc>
                <a:tc>
                  <a:txBody>
                    <a:bodyPr/>
                    <a:lstStyle/>
                    <a:p>
                      <a:r>
                        <a:rPr lang="en-US" sz="1600"/>
                        <a:t>301-496-3164</a:t>
                      </a:r>
                    </a:p>
                  </a:txBody>
                  <a:tcPr>
                    <a:solidFill>
                      <a:srgbClr val="CCCDCF"/>
                    </a:solidFill>
                  </a:tcPr>
                </a:tc>
                <a:tc>
                  <a:txBody>
                    <a:bodyPr/>
                    <a:lstStyle/>
                    <a:p>
                      <a:r>
                        <a:rPr lang="en-US" sz="1600"/>
                        <a:t>Live chat available </a:t>
                      </a:r>
                      <a:r>
                        <a:rPr lang="en-US" sz="1600">
                          <a:hlinkClick r:id="rId10"/>
                        </a:rPr>
                        <a:t>here</a:t>
                      </a:r>
                      <a:endParaRPr lang="en-US" sz="1600"/>
                    </a:p>
                  </a:txBody>
                  <a:tcPr>
                    <a:solidFill>
                      <a:srgbClr val="CCCDCF"/>
                    </a:solidFill>
                  </a:tcPr>
                </a:tc>
                <a:extLst>
                  <a:ext uri="{0D108BD9-81ED-4DB2-BD59-A6C34878D82A}">
                    <a16:rowId xmlns:a16="http://schemas.microsoft.com/office/drawing/2014/main" val="3912792692"/>
                  </a:ext>
                </a:extLst>
              </a:tr>
            </a:tbl>
          </a:graphicData>
        </a:graphic>
      </p:graphicFrame>
      <p:sp>
        <p:nvSpPr>
          <p:cNvPr id="8" name="Title 7">
            <a:extLst>
              <a:ext uri="{FF2B5EF4-FFF2-40B4-BE49-F238E27FC236}">
                <a16:creationId xmlns:a16="http://schemas.microsoft.com/office/drawing/2014/main" id="{487971ED-4E0A-485B-9B57-0FEA8C994B14}"/>
              </a:ext>
            </a:extLst>
          </p:cNvPr>
          <p:cNvSpPr>
            <a:spLocks noGrp="1"/>
          </p:cNvSpPr>
          <p:nvPr>
            <p:ph type="title"/>
          </p:nvPr>
        </p:nvSpPr>
        <p:spPr/>
        <p:txBody>
          <a:bodyPr/>
          <a:lstStyle/>
          <a:p>
            <a:r>
              <a:rPr lang="en-US"/>
              <a:t>Resources</a:t>
            </a:r>
          </a:p>
        </p:txBody>
      </p:sp>
      <p:sp>
        <p:nvSpPr>
          <p:cNvPr id="13" name="TextBox 12">
            <a:extLst>
              <a:ext uri="{FF2B5EF4-FFF2-40B4-BE49-F238E27FC236}">
                <a16:creationId xmlns:a16="http://schemas.microsoft.com/office/drawing/2014/main" id="{10DB1D73-E90C-4B12-81A8-0B63CBC8CEB5}"/>
              </a:ext>
            </a:extLst>
          </p:cNvPr>
          <p:cNvSpPr txBox="1"/>
          <p:nvPr/>
        </p:nvSpPr>
        <p:spPr>
          <a:xfrm>
            <a:off x="304800" y="5610578"/>
            <a:ext cx="9669635" cy="261610"/>
          </a:xfrm>
          <a:prstGeom prst="rect">
            <a:avLst/>
          </a:prstGeom>
          <a:noFill/>
        </p:spPr>
        <p:txBody>
          <a:bodyPr wrap="none" rtlCol="0">
            <a:spAutoFit/>
          </a:bodyPr>
          <a:lstStyle/>
          <a:p>
            <a:r>
              <a:rPr lang="en-US" sz="1100"/>
              <a:t>*BOP provides EAP services through a contractual agreement with </a:t>
            </a:r>
            <a:r>
              <a:rPr lang="en-US" sz="1100">
                <a:hlinkClick r:id="rId12"/>
              </a:rPr>
              <a:t>BHS</a:t>
            </a:r>
            <a:r>
              <a:rPr lang="en-US" sz="1100"/>
              <a:t>. FDA provides EAP services through the </a:t>
            </a:r>
            <a:r>
              <a:rPr lang="en-US" sz="1100">
                <a:hlinkClick r:id="rId10"/>
              </a:rPr>
              <a:t>Federal Occupational Health program</a:t>
            </a:r>
            <a:r>
              <a:rPr lang="en-US" sz="1100"/>
              <a:t>.  </a:t>
            </a:r>
          </a:p>
        </p:txBody>
      </p:sp>
      <p:sp>
        <p:nvSpPr>
          <p:cNvPr id="6" name="Text Placeholder 4">
            <a:extLst>
              <a:ext uri="{FF2B5EF4-FFF2-40B4-BE49-F238E27FC236}">
                <a16:creationId xmlns:a16="http://schemas.microsoft.com/office/drawing/2014/main" id="{D5CCAEBC-E1EE-4128-9CE5-C9355023E2BC}"/>
              </a:ext>
            </a:extLst>
          </p:cNvPr>
          <p:cNvSpPr txBox="1">
            <a:spLocks/>
          </p:cNvSpPr>
          <p:nvPr/>
        </p:nvSpPr>
        <p:spPr>
          <a:xfrm>
            <a:off x="3424687" y="6341319"/>
            <a:ext cx="7777379" cy="304800"/>
          </a:xfrm>
          <a:prstGeom prst="rect">
            <a:avLst/>
          </a:prstGeom>
        </p:spPr>
        <p:txBody>
          <a:bodyPr vert="horz" lIns="91440" tIns="45720" rIns="91440" bIns="45720" rtlCol="0" anchor="ctr" anchorCtr="0">
            <a:noAutofit/>
          </a:bodyPr>
          <a:lstStyle>
            <a:lvl1pPr marL="0" indent="0" algn="r" defTabSz="1219170" rtl="0" eaLnBrk="1" latinLnBrk="0" hangingPunct="1">
              <a:spcBef>
                <a:spcPct val="20000"/>
              </a:spcBef>
              <a:buSzPct val="125000"/>
              <a:buFont typeface="Arial" panose="020B0604020202020204" pitchFamily="34" charset="0"/>
              <a:buNone/>
              <a:defRPr sz="1800" kern="1200">
                <a:solidFill>
                  <a:schemeClr val="bg1"/>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SzPct val="80000"/>
              <a:buFont typeface="Wingdings" pitchFamily="2" charset="2"/>
              <a:buChar char="§"/>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a:t>The State of Scientists:</a:t>
            </a:r>
            <a:br>
              <a:rPr lang="en-US"/>
            </a:br>
            <a:r>
              <a:rPr lang="en-US"/>
              <a:t>Results from the Annual Category Survey</a:t>
            </a:r>
          </a:p>
        </p:txBody>
      </p:sp>
    </p:spTree>
    <p:extLst>
      <p:ext uri="{BB962C8B-B14F-4D97-AF65-F5344CB8AC3E}">
        <p14:creationId xmlns:p14="http://schemas.microsoft.com/office/powerpoint/2010/main" val="129014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59D9F-ABB2-4CB9-842F-C4146B243238}"/>
              </a:ext>
            </a:extLst>
          </p:cNvPr>
          <p:cNvSpPr>
            <a:spLocks noGrp="1"/>
          </p:cNvSpPr>
          <p:nvPr>
            <p:ph type="ctrTitle"/>
          </p:nvPr>
        </p:nvSpPr>
        <p:spPr/>
        <p:txBody>
          <a:bodyPr/>
          <a:lstStyle/>
          <a:p>
            <a:r>
              <a:rPr lang="en-US"/>
              <a:t>Basic descriptive characteristics of </a:t>
            </a:r>
            <a:br>
              <a:rPr lang="en-US"/>
            </a:br>
            <a:r>
              <a:rPr lang="en-US"/>
              <a:t>Scientist Officers</a:t>
            </a:r>
          </a:p>
        </p:txBody>
      </p:sp>
    </p:spTree>
    <p:extLst>
      <p:ext uri="{BB962C8B-B14F-4D97-AF65-F5344CB8AC3E}">
        <p14:creationId xmlns:p14="http://schemas.microsoft.com/office/powerpoint/2010/main" val="287289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3B1A1B-7348-40B6-8FE7-C6AB6B1E5035}"/>
              </a:ext>
            </a:extLst>
          </p:cNvPr>
          <p:cNvSpPr>
            <a:spLocks noGrp="1"/>
          </p:cNvSpPr>
          <p:nvPr>
            <p:ph type="title"/>
          </p:nvPr>
        </p:nvSpPr>
        <p:spPr>
          <a:xfrm>
            <a:off x="1841364" y="218653"/>
            <a:ext cx="10350636" cy="887356"/>
          </a:xfrm>
        </p:spPr>
        <p:txBody>
          <a:bodyPr>
            <a:noAutofit/>
          </a:bodyPr>
          <a:lstStyle/>
          <a:p>
            <a:r>
              <a:rPr lang="en-US" sz="2800"/>
              <a:t>Scientist Officers were assigned to over 16 federal agencies</a:t>
            </a:r>
          </a:p>
        </p:txBody>
      </p:sp>
      <p:sp>
        <p:nvSpPr>
          <p:cNvPr id="18" name="Text Placeholder 4">
            <a:extLst>
              <a:ext uri="{FF2B5EF4-FFF2-40B4-BE49-F238E27FC236}">
                <a16:creationId xmlns:a16="http://schemas.microsoft.com/office/drawing/2014/main" id="{6DD6D5DE-A7FE-45B0-B188-87793B2941A5}"/>
              </a:ext>
            </a:extLst>
          </p:cNvPr>
          <p:cNvSpPr txBox="1">
            <a:spLocks/>
          </p:cNvSpPr>
          <p:nvPr/>
        </p:nvSpPr>
        <p:spPr>
          <a:xfrm>
            <a:off x="3424687" y="6341319"/>
            <a:ext cx="7777379" cy="304800"/>
          </a:xfrm>
          <a:prstGeom prst="rect">
            <a:avLst/>
          </a:prstGeom>
        </p:spPr>
        <p:txBody>
          <a:bodyPr vert="horz" lIns="91440" tIns="45720" rIns="91440" bIns="45720" rtlCol="0" anchor="ctr" anchorCtr="0">
            <a:noAutofit/>
          </a:bodyPr>
          <a:lstStyle>
            <a:lvl1pPr marL="0" indent="0" algn="r" defTabSz="1219170" rtl="0" eaLnBrk="1" latinLnBrk="0" hangingPunct="1">
              <a:spcBef>
                <a:spcPct val="20000"/>
              </a:spcBef>
              <a:buSzPct val="125000"/>
              <a:buFont typeface="Arial" panose="020B0604020202020204" pitchFamily="34" charset="0"/>
              <a:buNone/>
              <a:defRPr sz="1800" kern="1200">
                <a:solidFill>
                  <a:schemeClr val="bg1"/>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SzPct val="80000"/>
              <a:buFont typeface="Wingdings" pitchFamily="2" charset="2"/>
              <a:buChar char="§"/>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a:t>The State of Scientists:</a:t>
            </a:r>
            <a:br>
              <a:rPr lang="en-US"/>
            </a:br>
            <a:r>
              <a:rPr lang="en-US"/>
              <a:t>Results from the Annual Category Survey</a:t>
            </a:r>
          </a:p>
        </p:txBody>
      </p:sp>
      <p:graphicFrame>
        <p:nvGraphicFramePr>
          <p:cNvPr id="4" name="Chart 3" descr="Scientist Officers were assigned to over 16 federal agencies ">
            <a:extLst>
              <a:ext uri="{FF2B5EF4-FFF2-40B4-BE49-F238E27FC236}">
                <a16:creationId xmlns:a16="http://schemas.microsoft.com/office/drawing/2014/main" id="{1C2758D2-EAF1-E54B-0A33-AC194424D21C}"/>
              </a:ext>
            </a:extLst>
          </p:cNvPr>
          <p:cNvGraphicFramePr>
            <a:graphicFrameLocks/>
          </p:cNvGraphicFramePr>
          <p:nvPr>
            <p:extLst>
              <p:ext uri="{D42A27DB-BD31-4B8C-83A1-F6EECF244321}">
                <p14:modId xmlns:p14="http://schemas.microsoft.com/office/powerpoint/2010/main" val="1528449986"/>
              </p:ext>
            </p:extLst>
          </p:nvPr>
        </p:nvGraphicFramePr>
        <p:xfrm>
          <a:off x="1357610" y="1232739"/>
          <a:ext cx="8771921" cy="4332883"/>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FDA - 17%">
            <a:extLst>
              <a:ext uri="{FF2B5EF4-FFF2-40B4-BE49-F238E27FC236}">
                <a16:creationId xmlns:a16="http://schemas.microsoft.com/office/drawing/2014/main" id="{3E68A7BD-6C7D-4D84-5563-360560F0A11E}"/>
              </a:ext>
            </a:extLst>
          </p:cNvPr>
          <p:cNvPicPr>
            <a:picLocks noChangeAspect="1"/>
          </p:cNvPicPr>
          <p:nvPr/>
        </p:nvPicPr>
        <p:blipFill rotWithShape="1">
          <a:blip r:embed="rId4"/>
          <a:srcRect t="7716"/>
          <a:stretch/>
        </p:blipFill>
        <p:spPr>
          <a:xfrm>
            <a:off x="5292968" y="1651430"/>
            <a:ext cx="450603" cy="244799"/>
          </a:xfrm>
          <a:prstGeom prst="rect">
            <a:avLst/>
          </a:prstGeom>
        </p:spPr>
      </p:pic>
      <p:pic>
        <p:nvPicPr>
          <p:cNvPr id="10" name="Picture 9" descr="BOP - 17%">
            <a:extLst>
              <a:ext uri="{FF2B5EF4-FFF2-40B4-BE49-F238E27FC236}">
                <a16:creationId xmlns:a16="http://schemas.microsoft.com/office/drawing/2014/main" id="{DDFECEB7-8031-92BC-9CAA-E2F412588DE8}"/>
              </a:ext>
            </a:extLst>
          </p:cNvPr>
          <p:cNvPicPr>
            <a:picLocks noChangeAspect="1"/>
          </p:cNvPicPr>
          <p:nvPr/>
        </p:nvPicPr>
        <p:blipFill>
          <a:blip r:embed="rId5"/>
          <a:stretch>
            <a:fillRect/>
          </a:stretch>
        </p:blipFill>
        <p:spPr>
          <a:xfrm>
            <a:off x="4116907" y="1896229"/>
            <a:ext cx="316953" cy="276502"/>
          </a:xfrm>
          <a:prstGeom prst="rect">
            <a:avLst/>
          </a:prstGeom>
        </p:spPr>
      </p:pic>
      <p:pic>
        <p:nvPicPr>
          <p:cNvPr id="19" name="Picture 18" descr="DHS - 7%">
            <a:extLst>
              <a:ext uri="{FF2B5EF4-FFF2-40B4-BE49-F238E27FC236}">
                <a16:creationId xmlns:a16="http://schemas.microsoft.com/office/drawing/2014/main" id="{F1957E76-4CAD-63E7-52A8-F97A2B6E9E67}"/>
              </a:ext>
            </a:extLst>
          </p:cNvPr>
          <p:cNvPicPr>
            <a:picLocks noChangeAspect="1"/>
          </p:cNvPicPr>
          <p:nvPr/>
        </p:nvPicPr>
        <p:blipFill>
          <a:blip r:embed="rId6"/>
          <a:stretch>
            <a:fillRect/>
          </a:stretch>
        </p:blipFill>
        <p:spPr>
          <a:xfrm>
            <a:off x="3843548" y="2102889"/>
            <a:ext cx="295156" cy="295187"/>
          </a:xfrm>
          <a:prstGeom prst="rect">
            <a:avLst/>
          </a:prstGeom>
        </p:spPr>
      </p:pic>
      <p:pic>
        <p:nvPicPr>
          <p:cNvPr id="20" name="Picture 19" descr="NIH - 4%">
            <a:extLst>
              <a:ext uri="{FF2B5EF4-FFF2-40B4-BE49-F238E27FC236}">
                <a16:creationId xmlns:a16="http://schemas.microsoft.com/office/drawing/2014/main" id="{60A3AAC2-6DBB-DDA5-4E80-A1F3868A3DAE}"/>
              </a:ext>
            </a:extLst>
          </p:cNvPr>
          <p:cNvPicPr>
            <a:picLocks noChangeAspect="1"/>
          </p:cNvPicPr>
          <p:nvPr/>
        </p:nvPicPr>
        <p:blipFill rotWithShape="1">
          <a:blip r:embed="rId7"/>
          <a:srcRect t="13894" b="16528"/>
          <a:stretch/>
        </p:blipFill>
        <p:spPr>
          <a:xfrm>
            <a:off x="3799954" y="2416832"/>
            <a:ext cx="316953" cy="235960"/>
          </a:xfrm>
          <a:prstGeom prst="rect">
            <a:avLst/>
          </a:prstGeom>
        </p:spPr>
      </p:pic>
      <p:pic>
        <p:nvPicPr>
          <p:cNvPr id="21" name="Picture 20" descr="OS - 4%">
            <a:extLst>
              <a:ext uri="{FF2B5EF4-FFF2-40B4-BE49-F238E27FC236}">
                <a16:creationId xmlns:a16="http://schemas.microsoft.com/office/drawing/2014/main" id="{0D8F8655-1405-7D11-43A5-7138FD9A48F8}"/>
              </a:ext>
            </a:extLst>
          </p:cNvPr>
          <p:cNvPicPr>
            <a:picLocks noChangeAspect="1"/>
          </p:cNvPicPr>
          <p:nvPr/>
        </p:nvPicPr>
        <p:blipFill>
          <a:blip r:embed="rId8"/>
          <a:stretch>
            <a:fillRect/>
          </a:stretch>
        </p:blipFill>
        <p:spPr>
          <a:xfrm>
            <a:off x="3725769" y="2671548"/>
            <a:ext cx="232661" cy="224638"/>
          </a:xfrm>
          <a:prstGeom prst="rect">
            <a:avLst/>
          </a:prstGeom>
        </p:spPr>
      </p:pic>
      <p:pic>
        <p:nvPicPr>
          <p:cNvPr id="22" name="Picture 21" descr="DOD/DHA - 4%">
            <a:extLst>
              <a:ext uri="{FF2B5EF4-FFF2-40B4-BE49-F238E27FC236}">
                <a16:creationId xmlns:a16="http://schemas.microsoft.com/office/drawing/2014/main" id="{B8A4D937-359C-4E88-AA40-64140AF2FB20}"/>
              </a:ext>
            </a:extLst>
          </p:cNvPr>
          <p:cNvPicPr>
            <a:picLocks noChangeAspect="1"/>
          </p:cNvPicPr>
          <p:nvPr/>
        </p:nvPicPr>
        <p:blipFill>
          <a:blip r:embed="rId9"/>
          <a:stretch>
            <a:fillRect/>
          </a:stretch>
        </p:blipFill>
        <p:spPr>
          <a:xfrm>
            <a:off x="3578191" y="2872545"/>
            <a:ext cx="295156" cy="301839"/>
          </a:xfrm>
          <a:prstGeom prst="rect">
            <a:avLst/>
          </a:prstGeom>
        </p:spPr>
      </p:pic>
      <p:pic>
        <p:nvPicPr>
          <p:cNvPr id="23" name="Picture 22" descr="VA - 1%">
            <a:extLst>
              <a:ext uri="{FF2B5EF4-FFF2-40B4-BE49-F238E27FC236}">
                <a16:creationId xmlns:a16="http://schemas.microsoft.com/office/drawing/2014/main" id="{162BF1FB-9FA2-BFB6-E590-FEDD2738682A}"/>
              </a:ext>
            </a:extLst>
          </p:cNvPr>
          <p:cNvPicPr>
            <a:picLocks noChangeAspect="1"/>
          </p:cNvPicPr>
          <p:nvPr/>
        </p:nvPicPr>
        <p:blipFill>
          <a:blip r:embed="rId10"/>
          <a:stretch>
            <a:fillRect/>
          </a:stretch>
        </p:blipFill>
        <p:spPr>
          <a:xfrm>
            <a:off x="3381344" y="3332917"/>
            <a:ext cx="369607" cy="283544"/>
          </a:xfrm>
          <a:prstGeom prst="rect">
            <a:avLst/>
          </a:prstGeom>
        </p:spPr>
      </p:pic>
      <p:pic>
        <p:nvPicPr>
          <p:cNvPr id="24" name="Picture 23" descr="IHS - 1%">
            <a:extLst>
              <a:ext uri="{FF2B5EF4-FFF2-40B4-BE49-F238E27FC236}">
                <a16:creationId xmlns:a16="http://schemas.microsoft.com/office/drawing/2014/main" id="{3912E813-744E-54AC-19BA-0DC1C55C3D68}"/>
              </a:ext>
            </a:extLst>
          </p:cNvPr>
          <p:cNvPicPr>
            <a:picLocks noChangeAspect="1"/>
          </p:cNvPicPr>
          <p:nvPr/>
        </p:nvPicPr>
        <p:blipFill>
          <a:blip r:embed="rId11"/>
          <a:stretch>
            <a:fillRect/>
          </a:stretch>
        </p:blipFill>
        <p:spPr>
          <a:xfrm>
            <a:off x="3381344" y="3741640"/>
            <a:ext cx="274943" cy="281489"/>
          </a:xfrm>
          <a:prstGeom prst="rect">
            <a:avLst/>
          </a:prstGeom>
        </p:spPr>
      </p:pic>
      <p:pic>
        <p:nvPicPr>
          <p:cNvPr id="25" name="Picture 24" descr="CMS - 1%">
            <a:extLst>
              <a:ext uri="{FF2B5EF4-FFF2-40B4-BE49-F238E27FC236}">
                <a16:creationId xmlns:a16="http://schemas.microsoft.com/office/drawing/2014/main" id="{F6681DF4-D38F-3669-329B-631CEA414762}"/>
              </a:ext>
            </a:extLst>
          </p:cNvPr>
          <p:cNvPicPr>
            <a:picLocks noChangeAspect="1"/>
          </p:cNvPicPr>
          <p:nvPr/>
        </p:nvPicPr>
        <p:blipFill>
          <a:blip r:embed="rId12"/>
          <a:stretch>
            <a:fillRect/>
          </a:stretch>
        </p:blipFill>
        <p:spPr>
          <a:xfrm>
            <a:off x="3285035" y="4506173"/>
            <a:ext cx="465916" cy="207090"/>
          </a:xfrm>
          <a:prstGeom prst="rect">
            <a:avLst/>
          </a:prstGeom>
        </p:spPr>
      </p:pic>
      <p:pic>
        <p:nvPicPr>
          <p:cNvPr id="26" name="Picture 2" descr="DOC - 1%">
            <a:extLst>
              <a:ext uri="{FF2B5EF4-FFF2-40B4-BE49-F238E27FC236}">
                <a16:creationId xmlns:a16="http://schemas.microsoft.com/office/drawing/2014/main" id="{AC5A9C6C-442A-B180-8D7B-B0735A058449}"/>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81344" y="4199864"/>
            <a:ext cx="301839" cy="30183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ATSDR - 1%">
            <a:extLst>
              <a:ext uri="{FF2B5EF4-FFF2-40B4-BE49-F238E27FC236}">
                <a16:creationId xmlns:a16="http://schemas.microsoft.com/office/drawing/2014/main" id="{A5649A5A-AF7D-DCD8-3087-81409D0F39C4}"/>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42099" y="3535302"/>
            <a:ext cx="412472" cy="18836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SAMHSA - 1%">
            <a:extLst>
              <a:ext uri="{FF2B5EF4-FFF2-40B4-BE49-F238E27FC236}">
                <a16:creationId xmlns:a16="http://schemas.microsoft.com/office/drawing/2014/main" id="{565381A9-4340-B33F-80F9-B9C0F0F4B458}"/>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50951" y="3962383"/>
            <a:ext cx="608151" cy="24021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CF - 1%">
            <a:extLst>
              <a:ext uri="{FF2B5EF4-FFF2-40B4-BE49-F238E27FC236}">
                <a16:creationId xmlns:a16="http://schemas.microsoft.com/office/drawing/2014/main" id="{F5FC852D-CA46-00CB-7AB8-EE33C4A26371}"/>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381344" y="4781973"/>
            <a:ext cx="1129990" cy="1756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RSA - 2%">
            <a:extLst>
              <a:ext uri="{FF2B5EF4-FFF2-40B4-BE49-F238E27FC236}">
                <a16:creationId xmlns:a16="http://schemas.microsoft.com/office/drawing/2014/main" id="{6A15946E-7487-50B6-B501-0F47B7C35831}"/>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892808" y="3030407"/>
            <a:ext cx="324436" cy="32443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CDC 49%">
            <a:extLst>
              <a:ext uri="{FF2B5EF4-FFF2-40B4-BE49-F238E27FC236}">
                <a16:creationId xmlns:a16="http://schemas.microsoft.com/office/drawing/2014/main" id="{C07D0394-E62A-7767-59FC-343B5059F396}"/>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000977" y="1330367"/>
            <a:ext cx="450603" cy="321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37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ext Placeholder 4">
            <a:extLst>
              <a:ext uri="{FF2B5EF4-FFF2-40B4-BE49-F238E27FC236}">
                <a16:creationId xmlns:a16="http://schemas.microsoft.com/office/drawing/2014/main" id="{D3288E7C-0F34-423C-968F-E9DE4CDB342F}"/>
              </a:ext>
            </a:extLst>
          </p:cNvPr>
          <p:cNvSpPr txBox="1">
            <a:spLocks/>
          </p:cNvSpPr>
          <p:nvPr/>
        </p:nvSpPr>
        <p:spPr>
          <a:xfrm>
            <a:off x="3424687" y="6341319"/>
            <a:ext cx="7777379" cy="304800"/>
          </a:xfrm>
          <a:prstGeom prst="rect">
            <a:avLst/>
          </a:prstGeom>
        </p:spPr>
        <p:txBody>
          <a:bodyPr vert="horz" lIns="91440" tIns="45720" rIns="91440" bIns="45720" rtlCol="0" anchor="ctr" anchorCtr="0">
            <a:noAutofit/>
          </a:bodyPr>
          <a:lstStyle>
            <a:lvl1pPr marL="0" indent="0" algn="r" defTabSz="1219170" rtl="0" eaLnBrk="1" latinLnBrk="0" hangingPunct="1">
              <a:spcBef>
                <a:spcPct val="20000"/>
              </a:spcBef>
              <a:buSzPct val="125000"/>
              <a:buFont typeface="Arial" panose="020B0604020202020204" pitchFamily="34" charset="0"/>
              <a:buNone/>
              <a:defRPr sz="1800" kern="1200">
                <a:solidFill>
                  <a:schemeClr val="bg1"/>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SzPct val="80000"/>
              <a:buFont typeface="Wingdings" pitchFamily="2" charset="2"/>
              <a:buChar char="§"/>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a:t>The State of Scientists:</a:t>
            </a:r>
            <a:br>
              <a:rPr lang="en-US"/>
            </a:br>
            <a:r>
              <a:rPr lang="en-US"/>
              <a:t>Results from the Annual Category Survey</a:t>
            </a:r>
          </a:p>
        </p:txBody>
      </p:sp>
      <p:sp>
        <p:nvSpPr>
          <p:cNvPr id="14" name="Title 13">
            <a:extLst>
              <a:ext uri="{FF2B5EF4-FFF2-40B4-BE49-F238E27FC236}">
                <a16:creationId xmlns:a16="http://schemas.microsoft.com/office/drawing/2014/main" id="{E59AB9FF-9B8E-9545-BEBE-38E8807B6AD3}"/>
              </a:ext>
            </a:extLst>
          </p:cNvPr>
          <p:cNvSpPr>
            <a:spLocks noGrp="1"/>
          </p:cNvSpPr>
          <p:nvPr>
            <p:ph type="title"/>
          </p:nvPr>
        </p:nvSpPr>
        <p:spPr>
          <a:xfrm>
            <a:off x="-10660" y="495174"/>
            <a:ext cx="12076280" cy="625885"/>
          </a:xfrm>
        </p:spPr>
        <p:txBody>
          <a:bodyPr>
            <a:noAutofit/>
          </a:bodyPr>
          <a:lstStyle/>
          <a:p>
            <a:r>
              <a:rPr lang="en-US" sz="2800"/>
              <a:t>Scientist Officers were stationed in </a:t>
            </a:r>
            <a:r>
              <a:rPr lang="en-US" sz="4000"/>
              <a:t>28</a:t>
            </a:r>
            <a:r>
              <a:rPr lang="en-US" sz="2400"/>
              <a:t> </a:t>
            </a:r>
            <a:r>
              <a:rPr lang="en-US" sz="2800"/>
              <a:t>states and </a:t>
            </a:r>
            <a:r>
              <a:rPr lang="en-US" sz="4000"/>
              <a:t>11</a:t>
            </a:r>
            <a:r>
              <a:rPr lang="en-US" sz="2400"/>
              <a:t> </a:t>
            </a:r>
            <a:r>
              <a:rPr lang="en-US" sz="2800"/>
              <a:t>overseas posts</a:t>
            </a:r>
            <a:endParaRPr lang="en-US" sz="2400"/>
          </a:p>
        </p:txBody>
      </p:sp>
      <p:sp>
        <p:nvSpPr>
          <p:cNvPr id="6" name="Freeform 1">
            <a:extLst>
              <a:ext uri="{FF2B5EF4-FFF2-40B4-BE49-F238E27FC236}">
                <a16:creationId xmlns:a16="http://schemas.microsoft.com/office/drawing/2014/main" id="{722A3494-B7F6-4527-8B88-44DF00E8D20D}"/>
              </a:ext>
              <a:ext uri="{C183D7F6-B498-43B3-948B-1728B52AA6E4}">
                <adec:decorative xmlns:adec="http://schemas.microsoft.com/office/drawing/2017/decorative" val="1"/>
              </a:ext>
            </a:extLst>
          </p:cNvPr>
          <p:cNvSpPr>
            <a:spLocks noChangeArrowheads="1"/>
          </p:cNvSpPr>
          <p:nvPr/>
        </p:nvSpPr>
        <p:spPr bwMode="auto">
          <a:xfrm rot="21163818">
            <a:off x="6039191" y="2706418"/>
            <a:ext cx="706040" cy="459581"/>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no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US" sz="1350">
              <a:solidFill>
                <a:srgbClr val="000000"/>
              </a:solidFill>
              <a:latin typeface="Arial"/>
              <a:ea typeface="ＭＳ Ｐゴシック" charset="-128"/>
            </a:endParaRPr>
          </a:p>
        </p:txBody>
      </p:sp>
      <p:sp>
        <p:nvSpPr>
          <p:cNvPr id="7" name="Freeform 7" descr="0 Scientist Officers">
            <a:extLst>
              <a:ext uri="{FF2B5EF4-FFF2-40B4-BE49-F238E27FC236}">
                <a16:creationId xmlns:a16="http://schemas.microsoft.com/office/drawing/2014/main" id="{021C87C2-F1A8-4F78-BB44-0868863DC36B}"/>
              </a:ext>
            </a:extLst>
          </p:cNvPr>
          <p:cNvSpPr/>
          <p:nvPr/>
        </p:nvSpPr>
        <p:spPr>
          <a:xfrm>
            <a:off x="3831773" y="1815830"/>
            <a:ext cx="686990" cy="1094185"/>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no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defRPr/>
            </a:pPr>
            <a:endParaRPr lang="en-GB" sz="1350">
              <a:solidFill>
                <a:srgbClr val="000000"/>
              </a:solidFill>
              <a:latin typeface="Arial"/>
            </a:endParaRPr>
          </a:p>
        </p:txBody>
      </p:sp>
      <p:sp>
        <p:nvSpPr>
          <p:cNvPr id="8" name="Freeform 8" descr="3 Scientist Officers">
            <a:extLst>
              <a:ext uri="{FF2B5EF4-FFF2-40B4-BE49-F238E27FC236}">
                <a16:creationId xmlns:a16="http://schemas.microsoft.com/office/drawing/2014/main" id="{240BD144-3ED0-47B3-9504-36168A5B2BC6}"/>
              </a:ext>
            </a:extLst>
          </p:cNvPr>
          <p:cNvSpPr/>
          <p:nvPr/>
        </p:nvSpPr>
        <p:spPr>
          <a:xfrm>
            <a:off x="3259082" y="1680098"/>
            <a:ext cx="754856" cy="561975"/>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solidFill>
            <a:schemeClr val="tx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defRPr/>
            </a:pPr>
            <a:endParaRPr lang="en-GB" sz="1350">
              <a:solidFill>
                <a:srgbClr val="000000"/>
              </a:solidFill>
              <a:latin typeface="Arial"/>
            </a:endParaRPr>
          </a:p>
        </p:txBody>
      </p:sp>
      <p:sp>
        <p:nvSpPr>
          <p:cNvPr id="9" name="Freeform 9" descr="0 Scientist Officers">
            <a:extLst>
              <a:ext uri="{FF2B5EF4-FFF2-40B4-BE49-F238E27FC236}">
                <a16:creationId xmlns:a16="http://schemas.microsoft.com/office/drawing/2014/main" id="{348ED048-4F91-4F48-BDAE-883E6D4C29C9}"/>
              </a:ext>
            </a:extLst>
          </p:cNvPr>
          <p:cNvSpPr/>
          <p:nvPr/>
        </p:nvSpPr>
        <p:spPr>
          <a:xfrm>
            <a:off x="3065009" y="2009901"/>
            <a:ext cx="904875" cy="775097"/>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no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10" name="Freeform 10" descr="0 Scientist Officers">
            <a:extLst>
              <a:ext uri="{FF2B5EF4-FFF2-40B4-BE49-F238E27FC236}">
                <a16:creationId xmlns:a16="http://schemas.microsoft.com/office/drawing/2014/main" id="{BCE9F059-6209-4C3F-9867-F4CBC41F35CC}"/>
              </a:ext>
            </a:extLst>
          </p:cNvPr>
          <p:cNvSpPr/>
          <p:nvPr/>
        </p:nvSpPr>
        <p:spPr>
          <a:xfrm>
            <a:off x="3418624" y="2717133"/>
            <a:ext cx="734616" cy="1122759"/>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no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11" name="Freeform 11" descr="2 Scientist Officers">
            <a:extLst>
              <a:ext uri="{FF2B5EF4-FFF2-40B4-BE49-F238E27FC236}">
                <a16:creationId xmlns:a16="http://schemas.microsoft.com/office/drawing/2014/main" id="{E1107FFD-FC30-4EE2-A3BC-FF64114AD8B9}"/>
              </a:ext>
            </a:extLst>
          </p:cNvPr>
          <p:cNvSpPr/>
          <p:nvPr/>
        </p:nvSpPr>
        <p:spPr>
          <a:xfrm>
            <a:off x="4053228" y="2850484"/>
            <a:ext cx="627459" cy="807244"/>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solidFill>
            <a:schemeClr val="tx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12" name="Freeform 12" descr="3 Scientist Officers">
            <a:extLst>
              <a:ext uri="{FF2B5EF4-FFF2-40B4-BE49-F238E27FC236}">
                <a16:creationId xmlns:a16="http://schemas.microsoft.com/office/drawing/2014/main" id="{B13D02E2-67E1-41F7-85CF-53A5E7EB4547}"/>
              </a:ext>
            </a:extLst>
          </p:cNvPr>
          <p:cNvSpPr/>
          <p:nvPr/>
        </p:nvSpPr>
        <p:spPr>
          <a:xfrm>
            <a:off x="3886541" y="3569621"/>
            <a:ext cx="744140" cy="901303"/>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solidFill>
            <a:schemeClr val="tx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13" name="Freeform 13" descr="1 Scientist Officers">
            <a:extLst>
              <a:ext uri="{FF2B5EF4-FFF2-40B4-BE49-F238E27FC236}">
                <a16:creationId xmlns:a16="http://schemas.microsoft.com/office/drawing/2014/main" id="{371153F0-0200-498C-98F3-918AB19E52E6}"/>
              </a:ext>
            </a:extLst>
          </p:cNvPr>
          <p:cNvSpPr/>
          <p:nvPr/>
        </p:nvSpPr>
        <p:spPr>
          <a:xfrm>
            <a:off x="4562816" y="3651773"/>
            <a:ext cx="769144" cy="829866"/>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solidFill>
            <a:schemeClr val="tx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16" name="Freeform 14" descr="1 Scientist Officers">
            <a:extLst>
              <a:ext uri="{FF2B5EF4-FFF2-40B4-BE49-F238E27FC236}">
                <a16:creationId xmlns:a16="http://schemas.microsoft.com/office/drawing/2014/main" id="{C6E58E48-894B-4C11-A842-50D8BA28E855}"/>
              </a:ext>
            </a:extLst>
          </p:cNvPr>
          <p:cNvSpPr/>
          <p:nvPr/>
        </p:nvSpPr>
        <p:spPr>
          <a:xfrm>
            <a:off x="4627109" y="3064797"/>
            <a:ext cx="822722" cy="629840"/>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solidFill>
            <a:schemeClr val="tx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17" name="Freeform 15" descr="0 Scientist Officers">
            <a:extLst>
              <a:ext uri="{FF2B5EF4-FFF2-40B4-BE49-F238E27FC236}">
                <a16:creationId xmlns:a16="http://schemas.microsoft.com/office/drawing/2014/main" id="{A8C6466C-9CF4-4951-A5C3-AE5B4A489979}"/>
              </a:ext>
            </a:extLst>
          </p:cNvPr>
          <p:cNvSpPr/>
          <p:nvPr/>
        </p:nvSpPr>
        <p:spPr>
          <a:xfrm>
            <a:off x="4462802" y="2471864"/>
            <a:ext cx="785813" cy="638175"/>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no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18" name="Freeform 16" descr="0 Scientist Officers">
            <a:extLst>
              <a:ext uri="{FF2B5EF4-FFF2-40B4-BE49-F238E27FC236}">
                <a16:creationId xmlns:a16="http://schemas.microsoft.com/office/drawing/2014/main" id="{CF525698-D178-47AD-8527-622A3D7500D2}"/>
              </a:ext>
            </a:extLst>
          </p:cNvPr>
          <p:cNvSpPr/>
          <p:nvPr/>
        </p:nvSpPr>
        <p:spPr>
          <a:xfrm>
            <a:off x="4097280" y="1833689"/>
            <a:ext cx="1181100" cy="714375"/>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no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19" name="Freeform 17" descr="0 Scientist Officers">
            <a:extLst>
              <a:ext uri="{FF2B5EF4-FFF2-40B4-BE49-F238E27FC236}">
                <a16:creationId xmlns:a16="http://schemas.microsoft.com/office/drawing/2014/main" id="{4B80D702-992F-437A-B0B6-3309F8024C93}"/>
              </a:ext>
            </a:extLst>
          </p:cNvPr>
          <p:cNvSpPr/>
          <p:nvPr/>
        </p:nvSpPr>
        <p:spPr>
          <a:xfrm>
            <a:off x="5255759" y="1958704"/>
            <a:ext cx="751284" cy="447675"/>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no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20" name="Freeform 18" descr="0 Scientist Officers">
            <a:extLst>
              <a:ext uri="{FF2B5EF4-FFF2-40B4-BE49-F238E27FC236}">
                <a16:creationId xmlns:a16="http://schemas.microsoft.com/office/drawing/2014/main" id="{DAE9E284-84B6-4315-BBA6-28E1B84F1B03}"/>
              </a:ext>
            </a:extLst>
          </p:cNvPr>
          <p:cNvSpPr/>
          <p:nvPr/>
        </p:nvSpPr>
        <p:spPr>
          <a:xfrm>
            <a:off x="5233136" y="2393284"/>
            <a:ext cx="823913" cy="488156"/>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solidFill>
            <a:schemeClr val="bg1"/>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21" name="Freeform 19" descr="0 Scientist Officers">
            <a:extLst>
              <a:ext uri="{FF2B5EF4-FFF2-40B4-BE49-F238E27FC236}">
                <a16:creationId xmlns:a16="http://schemas.microsoft.com/office/drawing/2014/main" id="{CDD0AA04-9584-4C79-BCD6-B5645EDD2100}"/>
              </a:ext>
            </a:extLst>
          </p:cNvPr>
          <p:cNvSpPr/>
          <p:nvPr/>
        </p:nvSpPr>
        <p:spPr>
          <a:xfrm>
            <a:off x="5223613" y="2818337"/>
            <a:ext cx="973931" cy="432197"/>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no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22" name="Freeform 20" descr="0 Scientist Officers">
            <a:extLst>
              <a:ext uri="{FF2B5EF4-FFF2-40B4-BE49-F238E27FC236}">
                <a16:creationId xmlns:a16="http://schemas.microsoft.com/office/drawing/2014/main" id="{968E07FE-8414-468A-B95E-F373A6D4BF1D}"/>
              </a:ext>
            </a:extLst>
          </p:cNvPr>
          <p:cNvSpPr/>
          <p:nvPr/>
        </p:nvSpPr>
        <p:spPr>
          <a:xfrm>
            <a:off x="5436735" y="3223148"/>
            <a:ext cx="877490" cy="471488"/>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no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23" name="Freeform 21" descr="0 Scientist Officers">
            <a:extLst>
              <a:ext uri="{FF2B5EF4-FFF2-40B4-BE49-F238E27FC236}">
                <a16:creationId xmlns:a16="http://schemas.microsoft.com/office/drawing/2014/main" id="{4056BB69-A220-4C99-8E19-1409D5230EA6}"/>
              </a:ext>
            </a:extLst>
          </p:cNvPr>
          <p:cNvSpPr/>
          <p:nvPr/>
        </p:nvSpPr>
        <p:spPr>
          <a:xfrm>
            <a:off x="5329577" y="3654156"/>
            <a:ext cx="1042988" cy="508397"/>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no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24" name="Freeform 22" descr="0 Scientist Officers">
            <a:extLst>
              <a:ext uri="{FF2B5EF4-FFF2-40B4-BE49-F238E27FC236}">
                <a16:creationId xmlns:a16="http://schemas.microsoft.com/office/drawing/2014/main" id="{00AE5B42-AE99-4D2D-B34D-F23FAC4087C8}"/>
              </a:ext>
            </a:extLst>
          </p:cNvPr>
          <p:cNvSpPr/>
          <p:nvPr/>
        </p:nvSpPr>
        <p:spPr>
          <a:xfrm>
            <a:off x="6335655" y="3676776"/>
            <a:ext cx="563166" cy="556022"/>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no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25" name="Freeform 23" descr="0 Scientist Officers">
            <a:extLst>
              <a:ext uri="{FF2B5EF4-FFF2-40B4-BE49-F238E27FC236}">
                <a16:creationId xmlns:a16="http://schemas.microsoft.com/office/drawing/2014/main" id="{32E1A49E-E1D0-4198-8A6E-6A8B8A571ABD}"/>
              </a:ext>
            </a:extLst>
          </p:cNvPr>
          <p:cNvSpPr/>
          <p:nvPr/>
        </p:nvSpPr>
        <p:spPr>
          <a:xfrm>
            <a:off x="6753566" y="3838701"/>
            <a:ext cx="396478" cy="727472"/>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no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26" name="Freeform 24" descr="0 Scientist Officers">
            <a:extLst>
              <a:ext uri="{FF2B5EF4-FFF2-40B4-BE49-F238E27FC236}">
                <a16:creationId xmlns:a16="http://schemas.microsoft.com/office/drawing/2014/main" id="{ABB6B6D8-F08B-4E54-971F-4A369B147DCA}"/>
              </a:ext>
            </a:extLst>
          </p:cNvPr>
          <p:cNvSpPr/>
          <p:nvPr/>
        </p:nvSpPr>
        <p:spPr>
          <a:xfrm>
            <a:off x="6153490" y="3114801"/>
            <a:ext cx="817959" cy="622697"/>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solidFill>
            <a:schemeClr val="bg1"/>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27" name="Freeform 25" descr="3 Scientist Officers">
            <a:extLst>
              <a:ext uri="{FF2B5EF4-FFF2-40B4-BE49-F238E27FC236}">
                <a16:creationId xmlns:a16="http://schemas.microsoft.com/office/drawing/2014/main" id="{DC1C30F8-3610-43B6-918C-53CE3BECC64B}"/>
              </a:ext>
            </a:extLst>
          </p:cNvPr>
          <p:cNvSpPr/>
          <p:nvPr/>
        </p:nvSpPr>
        <p:spPr>
          <a:xfrm>
            <a:off x="6380900" y="2207545"/>
            <a:ext cx="621506" cy="617934"/>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solidFill>
            <a:schemeClr val="tx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28" name="Freeform 26" descr="2 Scientist Officers">
            <a:extLst>
              <a:ext uri="{FF2B5EF4-FFF2-40B4-BE49-F238E27FC236}">
                <a16:creationId xmlns:a16="http://schemas.microsoft.com/office/drawing/2014/main" id="{87B0A3DF-5670-4240-9E76-E2A3C993B8B5}"/>
              </a:ext>
            </a:extLst>
          </p:cNvPr>
          <p:cNvSpPr/>
          <p:nvPr/>
        </p:nvSpPr>
        <p:spPr>
          <a:xfrm>
            <a:off x="6624977" y="2768331"/>
            <a:ext cx="461963" cy="792956"/>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solidFill>
            <a:schemeClr val="tx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29" name="Freeform 27" descr="0 Scientist Officers">
            <a:extLst>
              <a:ext uri="{FF2B5EF4-FFF2-40B4-BE49-F238E27FC236}">
                <a16:creationId xmlns:a16="http://schemas.microsoft.com/office/drawing/2014/main" id="{B449179F-0F23-495A-B209-88FEA1F0BB92}"/>
              </a:ext>
            </a:extLst>
          </p:cNvPr>
          <p:cNvSpPr/>
          <p:nvPr/>
        </p:nvSpPr>
        <p:spPr>
          <a:xfrm>
            <a:off x="7092894" y="3782743"/>
            <a:ext cx="446485" cy="731044"/>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no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30" name="Freeform 28" descr="108 Scientist Officers">
            <a:extLst>
              <a:ext uri="{FF2B5EF4-FFF2-40B4-BE49-F238E27FC236}">
                <a16:creationId xmlns:a16="http://schemas.microsoft.com/office/drawing/2014/main" id="{4A69A14C-0BEF-42E0-B0E7-DB41D7F890AF}"/>
              </a:ext>
            </a:extLst>
          </p:cNvPr>
          <p:cNvSpPr/>
          <p:nvPr/>
        </p:nvSpPr>
        <p:spPr>
          <a:xfrm>
            <a:off x="7396504" y="3717259"/>
            <a:ext cx="620315" cy="653653"/>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solidFill>
            <a:schemeClr val="accent2">
              <a:lumMod val="75000"/>
            </a:schemeClr>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31" name="Freeform 29" descr="2 Scientist Officers">
            <a:extLst>
              <a:ext uri="{FF2B5EF4-FFF2-40B4-BE49-F238E27FC236}">
                <a16:creationId xmlns:a16="http://schemas.microsoft.com/office/drawing/2014/main" id="{C7F7DDD3-A736-4E89-AB5B-85EB8A214B5B}"/>
              </a:ext>
            </a:extLst>
          </p:cNvPr>
          <p:cNvSpPr/>
          <p:nvPr/>
        </p:nvSpPr>
        <p:spPr>
          <a:xfrm>
            <a:off x="7675109" y="3629152"/>
            <a:ext cx="570309" cy="438150"/>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solidFill>
            <a:schemeClr val="tx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32" name="Freeform 30" descr="1 Scientist Officers">
            <a:extLst>
              <a:ext uri="{FF2B5EF4-FFF2-40B4-BE49-F238E27FC236}">
                <a16:creationId xmlns:a16="http://schemas.microsoft.com/office/drawing/2014/main" id="{3062C044-9A74-40BE-AE71-CC1040AD5C31}"/>
              </a:ext>
            </a:extLst>
          </p:cNvPr>
          <p:cNvSpPr/>
          <p:nvPr/>
        </p:nvSpPr>
        <p:spPr>
          <a:xfrm>
            <a:off x="6951210" y="3167190"/>
            <a:ext cx="773906" cy="459581"/>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solidFill>
            <a:schemeClr val="tx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33" name="Freeform 31" descr="0 Scientist Officers">
            <a:extLst>
              <a:ext uri="{FF2B5EF4-FFF2-40B4-BE49-F238E27FC236}">
                <a16:creationId xmlns:a16="http://schemas.microsoft.com/office/drawing/2014/main" id="{B08EBAE3-1140-4520-95EE-16424F9A6BE6}"/>
              </a:ext>
            </a:extLst>
          </p:cNvPr>
          <p:cNvSpPr/>
          <p:nvPr/>
        </p:nvSpPr>
        <p:spPr>
          <a:xfrm>
            <a:off x="6850005" y="3423174"/>
            <a:ext cx="981075" cy="459581"/>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no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34" name="Freeform 32" descr="0 Scientist Officers">
            <a:extLst>
              <a:ext uri="{FF2B5EF4-FFF2-40B4-BE49-F238E27FC236}">
                <a16:creationId xmlns:a16="http://schemas.microsoft.com/office/drawing/2014/main" id="{5B5B1ED4-FA05-408F-893A-86B0D39FC7E1}"/>
              </a:ext>
            </a:extLst>
          </p:cNvPr>
          <p:cNvSpPr/>
          <p:nvPr/>
        </p:nvSpPr>
        <p:spPr>
          <a:xfrm>
            <a:off x="7021455" y="2798096"/>
            <a:ext cx="372666" cy="625078"/>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no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35" name="Freeform 33" descr="6 Scientist Officers">
            <a:extLst>
              <a:ext uri="{FF2B5EF4-FFF2-40B4-BE49-F238E27FC236}">
                <a16:creationId xmlns:a16="http://schemas.microsoft.com/office/drawing/2014/main" id="{EA0D670C-63D0-42E8-9F4B-6109AC29A6E2}"/>
              </a:ext>
            </a:extLst>
          </p:cNvPr>
          <p:cNvSpPr/>
          <p:nvPr/>
        </p:nvSpPr>
        <p:spPr>
          <a:xfrm>
            <a:off x="4874759" y="3764884"/>
            <a:ext cx="1633538" cy="1529953"/>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solidFill>
            <a:schemeClr val="accent2">
              <a:lumMod val="75000"/>
            </a:schemeClr>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36" name="Freeform 34" descr="10 Scientist Officers">
            <a:extLst>
              <a:ext uri="{FF2B5EF4-FFF2-40B4-BE49-F238E27FC236}">
                <a16:creationId xmlns:a16="http://schemas.microsoft.com/office/drawing/2014/main" id="{55A2CCB2-CCC0-425E-97DD-2CE08B4ABE6B}"/>
              </a:ext>
            </a:extLst>
          </p:cNvPr>
          <p:cNvSpPr/>
          <p:nvPr/>
        </p:nvSpPr>
        <p:spPr>
          <a:xfrm>
            <a:off x="2991190" y="2586165"/>
            <a:ext cx="1000125" cy="1593056"/>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solidFill>
            <a:schemeClr val="accent2">
              <a:lumMod val="75000"/>
            </a:schemeClr>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37" name="Freeform 35" descr="3 Scientist Officers">
            <a:extLst>
              <a:ext uri="{FF2B5EF4-FFF2-40B4-BE49-F238E27FC236}">
                <a16:creationId xmlns:a16="http://schemas.microsoft.com/office/drawing/2014/main" id="{3485677A-AA93-4C00-A887-6072C16879B9}"/>
              </a:ext>
            </a:extLst>
          </p:cNvPr>
          <p:cNvSpPr/>
          <p:nvPr/>
        </p:nvSpPr>
        <p:spPr>
          <a:xfrm>
            <a:off x="6426143" y="4183984"/>
            <a:ext cx="661988" cy="582215"/>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solidFill>
            <a:schemeClr val="tx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38" name="Freeform 36" descr="6 Scientist Officers">
            <a:extLst>
              <a:ext uri="{FF2B5EF4-FFF2-40B4-BE49-F238E27FC236}">
                <a16:creationId xmlns:a16="http://schemas.microsoft.com/office/drawing/2014/main" id="{5846ACA8-0053-4C10-A76A-F53687B67A90}"/>
              </a:ext>
            </a:extLst>
          </p:cNvPr>
          <p:cNvSpPr/>
          <p:nvPr/>
        </p:nvSpPr>
        <p:spPr>
          <a:xfrm>
            <a:off x="7236960" y="4280423"/>
            <a:ext cx="1034653" cy="804863"/>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solidFill>
            <a:schemeClr val="accent2">
              <a:lumMod val="75000"/>
            </a:schemeClr>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chemeClr val="bg1"/>
              </a:solidFill>
              <a:latin typeface="Arial"/>
              <a:ea typeface="ＭＳ Ｐゴシック" charset="-128"/>
            </a:endParaRPr>
          </a:p>
        </p:txBody>
      </p:sp>
      <p:sp>
        <p:nvSpPr>
          <p:cNvPr id="39" name="Freeform 37" descr="1 Scientist Officers">
            <a:extLst>
              <a:ext uri="{FF2B5EF4-FFF2-40B4-BE49-F238E27FC236}">
                <a16:creationId xmlns:a16="http://schemas.microsoft.com/office/drawing/2014/main" id="{41FAAFAA-4A50-481D-85BF-593633B67B72}"/>
              </a:ext>
            </a:extLst>
          </p:cNvPr>
          <p:cNvSpPr/>
          <p:nvPr/>
        </p:nvSpPr>
        <p:spPr>
          <a:xfrm>
            <a:off x="7527473" y="3224339"/>
            <a:ext cx="991790" cy="523875"/>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solidFill>
            <a:schemeClr val="tx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40" name="Freeform 38" descr="0 Scientist Officers">
            <a:extLst>
              <a:ext uri="{FF2B5EF4-FFF2-40B4-BE49-F238E27FC236}">
                <a16:creationId xmlns:a16="http://schemas.microsoft.com/office/drawing/2014/main" id="{46CF9CBD-9664-4E7D-8384-406BF1FE77BA}"/>
              </a:ext>
            </a:extLst>
          </p:cNvPr>
          <p:cNvSpPr/>
          <p:nvPr/>
        </p:nvSpPr>
        <p:spPr>
          <a:xfrm>
            <a:off x="8543075" y="1516983"/>
            <a:ext cx="413147" cy="641747"/>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no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41" name="Freeform 39" descr="NH - 1">
            <a:extLst>
              <a:ext uri="{FF2B5EF4-FFF2-40B4-BE49-F238E27FC236}">
                <a16:creationId xmlns:a16="http://schemas.microsoft.com/office/drawing/2014/main" id="{06D66F43-86B0-4399-9C1C-1A5A56437CCA}"/>
              </a:ext>
            </a:extLst>
          </p:cNvPr>
          <p:cNvSpPr/>
          <p:nvPr/>
        </p:nvSpPr>
        <p:spPr>
          <a:xfrm>
            <a:off x="8502593" y="1897983"/>
            <a:ext cx="185738" cy="384572"/>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solidFill>
            <a:schemeClr val="tx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42" name="Freeform 40" descr="VT - 0">
            <a:extLst>
              <a:ext uri="{FF2B5EF4-FFF2-40B4-BE49-F238E27FC236}">
                <a16:creationId xmlns:a16="http://schemas.microsoft.com/office/drawing/2014/main" id="{C4BAA19E-D8AB-4E6C-A482-A636DEF0F045}"/>
              </a:ext>
            </a:extLst>
          </p:cNvPr>
          <p:cNvSpPr/>
          <p:nvPr/>
        </p:nvSpPr>
        <p:spPr>
          <a:xfrm>
            <a:off x="8340668" y="1930129"/>
            <a:ext cx="204788" cy="367904"/>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solidFill>
            <a:schemeClr val="bg1"/>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43" name="Freeform 41">
            <a:extLst>
              <a:ext uri="{FF2B5EF4-FFF2-40B4-BE49-F238E27FC236}">
                <a16:creationId xmlns:a16="http://schemas.microsoft.com/office/drawing/2014/main" id="{18B5EBF2-A3E8-48C6-8C71-043233E294CB}"/>
              </a:ext>
              <a:ext uri="{C183D7F6-B498-43B3-948B-1728B52AA6E4}">
                <adec:decorative xmlns:adec="http://schemas.microsoft.com/office/drawing/2017/decorative" val="1"/>
              </a:ext>
            </a:extLst>
          </p:cNvPr>
          <p:cNvSpPr/>
          <p:nvPr/>
        </p:nvSpPr>
        <p:spPr>
          <a:xfrm>
            <a:off x="8460923" y="2190877"/>
            <a:ext cx="391715" cy="217884"/>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solidFill>
            <a:schemeClr val="tx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44" name="Freeform 42" descr="MA - 2">
            <a:extLst>
              <a:ext uri="{FF2B5EF4-FFF2-40B4-BE49-F238E27FC236}">
                <a16:creationId xmlns:a16="http://schemas.microsoft.com/office/drawing/2014/main" id="{8860F849-9C67-4CE0-BD67-B0AE1F23B0ED}"/>
              </a:ext>
            </a:extLst>
          </p:cNvPr>
          <p:cNvSpPr/>
          <p:nvPr/>
        </p:nvSpPr>
        <p:spPr>
          <a:xfrm>
            <a:off x="8647850" y="2318274"/>
            <a:ext cx="60722" cy="98822"/>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no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45" name="Freeform 43" descr="CT - 3">
            <a:extLst>
              <a:ext uri="{FF2B5EF4-FFF2-40B4-BE49-F238E27FC236}">
                <a16:creationId xmlns:a16="http://schemas.microsoft.com/office/drawing/2014/main" id="{CF2AAEE1-0295-4374-A84B-9139B46B71E3}"/>
              </a:ext>
            </a:extLst>
          </p:cNvPr>
          <p:cNvSpPr/>
          <p:nvPr/>
        </p:nvSpPr>
        <p:spPr>
          <a:xfrm>
            <a:off x="8478780" y="2338514"/>
            <a:ext cx="205979" cy="180975"/>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solidFill>
            <a:schemeClr val="tx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46" name="Freeform 44" descr="NJ - 2">
            <a:extLst>
              <a:ext uri="{FF2B5EF4-FFF2-40B4-BE49-F238E27FC236}">
                <a16:creationId xmlns:a16="http://schemas.microsoft.com/office/drawing/2014/main" id="{9BD9BD4D-43F3-4143-A93D-EB87A9AD7FB2}"/>
              </a:ext>
            </a:extLst>
          </p:cNvPr>
          <p:cNvSpPr/>
          <p:nvPr/>
        </p:nvSpPr>
        <p:spPr>
          <a:xfrm>
            <a:off x="8350194" y="2539729"/>
            <a:ext cx="164306" cy="342900"/>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solidFill>
            <a:schemeClr val="tx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47" name="Freeform 45">
            <a:extLst>
              <a:ext uri="{FF2B5EF4-FFF2-40B4-BE49-F238E27FC236}">
                <a16:creationId xmlns:a16="http://schemas.microsoft.com/office/drawing/2014/main" id="{405B46F8-3C2B-46CB-8CD8-6F5FC627B73E}"/>
              </a:ext>
              <a:ext uri="{C183D7F6-B498-43B3-948B-1728B52AA6E4}">
                <adec:decorative xmlns:adec="http://schemas.microsoft.com/office/drawing/2017/decorative" val="1"/>
              </a:ext>
            </a:extLst>
          </p:cNvPr>
          <p:cNvSpPr/>
          <p:nvPr/>
        </p:nvSpPr>
        <p:spPr>
          <a:xfrm>
            <a:off x="8341860" y="2798096"/>
            <a:ext cx="115490" cy="188119"/>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solidFill>
            <a:schemeClr val="bg1"/>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48" name="Freeform 46" descr="WV - 3">
            <a:extLst>
              <a:ext uri="{FF2B5EF4-FFF2-40B4-BE49-F238E27FC236}">
                <a16:creationId xmlns:a16="http://schemas.microsoft.com/office/drawing/2014/main" id="{9B193FCC-3148-4241-8CCD-379C001CF97A}"/>
              </a:ext>
            </a:extLst>
          </p:cNvPr>
          <p:cNvSpPr/>
          <p:nvPr/>
        </p:nvSpPr>
        <p:spPr>
          <a:xfrm>
            <a:off x="7650107" y="2831434"/>
            <a:ext cx="498872" cy="545306"/>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solidFill>
            <a:schemeClr val="tx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49" name="Freeform 47" descr="MD - 4">
            <a:extLst>
              <a:ext uri="{FF2B5EF4-FFF2-40B4-BE49-F238E27FC236}">
                <a16:creationId xmlns:a16="http://schemas.microsoft.com/office/drawing/2014/main" id="{31A77D15-1832-4E6A-BC5F-1EA89D0B62A1}"/>
              </a:ext>
            </a:extLst>
          </p:cNvPr>
          <p:cNvSpPr/>
          <p:nvPr/>
        </p:nvSpPr>
        <p:spPr>
          <a:xfrm>
            <a:off x="7939427" y="2810003"/>
            <a:ext cx="517922" cy="248840"/>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solidFill>
            <a:schemeClr val="tx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50" name="Freeform 48" descr="PA - 3">
            <a:extLst>
              <a:ext uri="{FF2B5EF4-FFF2-40B4-BE49-F238E27FC236}">
                <a16:creationId xmlns:a16="http://schemas.microsoft.com/office/drawing/2014/main" id="{961B81F2-DF0B-4986-8F02-5B5A7506CE9D}"/>
              </a:ext>
            </a:extLst>
          </p:cNvPr>
          <p:cNvSpPr/>
          <p:nvPr/>
        </p:nvSpPr>
        <p:spPr>
          <a:xfrm>
            <a:off x="7744165" y="2481390"/>
            <a:ext cx="676275" cy="492919"/>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solidFill>
            <a:schemeClr val="tx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51" name="Freeform 50" descr="MN - 0">
            <a:extLst>
              <a:ext uri="{FF2B5EF4-FFF2-40B4-BE49-F238E27FC236}">
                <a16:creationId xmlns:a16="http://schemas.microsoft.com/office/drawing/2014/main" id="{3C773CE6-B316-4887-99A6-545127E44BBF}"/>
              </a:ext>
            </a:extLst>
          </p:cNvPr>
          <p:cNvSpPr/>
          <p:nvPr/>
        </p:nvSpPr>
        <p:spPr>
          <a:xfrm>
            <a:off x="5916239" y="1957683"/>
            <a:ext cx="748308" cy="792956"/>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no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grpSp>
        <p:nvGrpSpPr>
          <p:cNvPr id="52" name="Group 51">
            <a:extLst>
              <a:ext uri="{FF2B5EF4-FFF2-40B4-BE49-F238E27FC236}">
                <a16:creationId xmlns:a16="http://schemas.microsoft.com/office/drawing/2014/main" id="{031358F7-426F-4427-B503-63DED0D233ED}"/>
              </a:ext>
              <a:ext uri="{C183D7F6-B498-43B3-948B-1728B52AA6E4}">
                <adec:decorative xmlns:adec="http://schemas.microsoft.com/office/drawing/2017/decorative" val="1"/>
              </a:ext>
            </a:extLst>
          </p:cNvPr>
          <p:cNvGrpSpPr/>
          <p:nvPr/>
        </p:nvGrpSpPr>
        <p:grpSpPr>
          <a:xfrm>
            <a:off x="6637757" y="2080913"/>
            <a:ext cx="882254" cy="759024"/>
            <a:chOff x="5355431" y="1331119"/>
            <a:chExt cx="1176338" cy="1012031"/>
          </a:xfrm>
          <a:solidFill>
            <a:schemeClr val="tx2"/>
          </a:solidFill>
        </p:grpSpPr>
        <p:sp>
          <p:nvSpPr>
            <p:cNvPr id="53" name="Freeform 53">
              <a:extLst>
                <a:ext uri="{FF2B5EF4-FFF2-40B4-BE49-F238E27FC236}">
                  <a16:creationId xmlns:a16="http://schemas.microsoft.com/office/drawing/2014/main" id="{B4D1A4EE-FDA0-46DC-A982-9A7175D0B354}"/>
                </a:ext>
              </a:extLst>
            </p:cNvPr>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54" name="Freeform 54">
              <a:extLst>
                <a:ext uri="{FF2B5EF4-FFF2-40B4-BE49-F238E27FC236}">
                  <a16:creationId xmlns:a16="http://schemas.microsoft.com/office/drawing/2014/main" id="{3930B738-BF1A-4D68-B00D-8823E822C6B0}"/>
                </a:ext>
              </a:extLst>
            </p:cNvPr>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grpSp>
      <p:grpSp>
        <p:nvGrpSpPr>
          <p:cNvPr id="55" name="Group 54">
            <a:extLst>
              <a:ext uri="{FF2B5EF4-FFF2-40B4-BE49-F238E27FC236}">
                <a16:creationId xmlns:a16="http://schemas.microsoft.com/office/drawing/2014/main" id="{D9ECB6D5-8498-429C-A9B3-F4B64E28FDDC}"/>
              </a:ext>
              <a:ext uri="{C183D7F6-B498-43B3-948B-1728B52AA6E4}">
                <adec:decorative xmlns:adec="http://schemas.microsoft.com/office/drawing/2017/decorative" val="1"/>
              </a:ext>
            </a:extLst>
          </p:cNvPr>
          <p:cNvGrpSpPr/>
          <p:nvPr/>
        </p:nvGrpSpPr>
        <p:grpSpPr>
          <a:xfrm>
            <a:off x="7791473" y="1998758"/>
            <a:ext cx="894755" cy="623293"/>
            <a:chOff x="6893719" y="1221581"/>
            <a:chExt cx="1193006" cy="831057"/>
          </a:xfrm>
          <a:solidFill>
            <a:schemeClr val="tx2"/>
          </a:solidFill>
        </p:grpSpPr>
        <p:sp>
          <p:nvSpPr>
            <p:cNvPr id="56" name="Freeform 56">
              <a:extLst>
                <a:ext uri="{FF2B5EF4-FFF2-40B4-BE49-F238E27FC236}">
                  <a16:creationId xmlns:a16="http://schemas.microsoft.com/office/drawing/2014/main" id="{B3B2561E-1E84-4669-96D6-F390F9377398}"/>
                </a:ext>
              </a:extLst>
            </p:cNvPr>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57" name="Freeform 57">
              <a:extLst>
                <a:ext uri="{FF2B5EF4-FFF2-40B4-BE49-F238E27FC236}">
                  <a16:creationId xmlns:a16="http://schemas.microsoft.com/office/drawing/2014/main" id="{658DCEEF-EAE1-4125-9284-369A21EA7E1E}"/>
                </a:ext>
              </a:extLst>
            </p:cNvPr>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grpSp>
      <p:grpSp>
        <p:nvGrpSpPr>
          <p:cNvPr id="58" name="Group 57">
            <a:extLst>
              <a:ext uri="{FF2B5EF4-FFF2-40B4-BE49-F238E27FC236}">
                <a16:creationId xmlns:a16="http://schemas.microsoft.com/office/drawing/2014/main" id="{991B17EC-1E10-495E-8755-1BB2877E8F0A}"/>
              </a:ext>
              <a:ext uri="{C183D7F6-B498-43B3-948B-1728B52AA6E4}">
                <adec:decorative xmlns:adec="http://schemas.microsoft.com/office/drawing/2017/decorative" val="1"/>
              </a:ext>
            </a:extLst>
          </p:cNvPr>
          <p:cNvGrpSpPr/>
          <p:nvPr/>
        </p:nvGrpSpPr>
        <p:grpSpPr>
          <a:xfrm>
            <a:off x="7596814" y="2922089"/>
            <a:ext cx="855465" cy="573286"/>
            <a:chOff x="6634163" y="2452688"/>
            <a:chExt cx="1140619" cy="764381"/>
          </a:xfrm>
          <a:solidFill>
            <a:schemeClr val="tx2"/>
          </a:solidFill>
        </p:grpSpPr>
        <p:sp>
          <p:nvSpPr>
            <p:cNvPr id="59" name="Freeform 59">
              <a:extLst>
                <a:ext uri="{FF2B5EF4-FFF2-40B4-BE49-F238E27FC236}">
                  <a16:creationId xmlns:a16="http://schemas.microsoft.com/office/drawing/2014/main" id="{CCA2A4D6-CDAE-4223-A91B-06FF0E8DBC23}"/>
                </a:ext>
              </a:extLst>
            </p:cNvPr>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60" name="Freeform 60">
              <a:extLst>
                <a:ext uri="{FF2B5EF4-FFF2-40B4-BE49-F238E27FC236}">
                  <a16:creationId xmlns:a16="http://schemas.microsoft.com/office/drawing/2014/main" id="{7A2663A4-3217-4292-ADB7-4B9EA1E2BCBF}"/>
                </a:ext>
              </a:extLst>
            </p:cNvPr>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grpSp>
      <p:sp>
        <p:nvSpPr>
          <p:cNvPr id="61" name="Freeform 61" descr="Ohio - 1">
            <a:extLst>
              <a:ext uri="{FF2B5EF4-FFF2-40B4-BE49-F238E27FC236}">
                <a16:creationId xmlns:a16="http://schemas.microsoft.com/office/drawing/2014/main" id="{93210002-26D1-4E09-AF55-7F89D6C7662B}"/>
              </a:ext>
            </a:extLst>
          </p:cNvPr>
          <p:cNvSpPr/>
          <p:nvPr/>
        </p:nvSpPr>
        <p:spPr>
          <a:xfrm>
            <a:off x="7308396" y="2659983"/>
            <a:ext cx="490538" cy="551259"/>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solidFill>
            <a:schemeClr val="tx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62" name="Rectangle 3112">
            <a:extLst>
              <a:ext uri="{FF2B5EF4-FFF2-40B4-BE49-F238E27FC236}">
                <a16:creationId xmlns:a16="http://schemas.microsoft.com/office/drawing/2014/main" id="{11480D9A-1E80-4D85-A20A-D875C09103F6}"/>
              </a:ext>
              <a:ext uri="{C183D7F6-B498-43B3-948B-1728B52AA6E4}">
                <adec:decorative xmlns:adec="http://schemas.microsoft.com/office/drawing/2017/decorative" val="1"/>
              </a:ext>
            </a:extLst>
          </p:cNvPr>
          <p:cNvSpPr>
            <a:spLocks noChangeArrowheads="1"/>
          </p:cNvSpPr>
          <p:nvPr/>
        </p:nvSpPr>
        <p:spPr bwMode="auto">
          <a:xfrm>
            <a:off x="2545896" y="4158981"/>
            <a:ext cx="1519238" cy="1678781"/>
          </a:xfrm>
          <a:prstGeom prst="rect">
            <a:avLst/>
          </a:prstGeom>
          <a:noFill/>
          <a:ln w="12700" algn="ctr">
            <a:noFill/>
            <a:round/>
            <a:headEnd/>
            <a:tailEnd/>
          </a:ln>
        </p:spPr>
        <p:txBody>
          <a:bodyPr/>
          <a:lstStyle/>
          <a:p>
            <a:pPr defTabSz="685800">
              <a:buClr>
                <a:srgbClr val="000000"/>
              </a:buClr>
              <a:buSzPct val="100000"/>
              <a:defRPr/>
            </a:pPr>
            <a:endParaRPr lang="en-US" altLang="en-US" sz="1350">
              <a:solidFill>
                <a:srgbClr val="000000"/>
              </a:solidFill>
              <a:latin typeface="Arial"/>
            </a:endParaRPr>
          </a:p>
        </p:txBody>
      </p:sp>
      <p:sp>
        <p:nvSpPr>
          <p:cNvPr id="63" name="Rectangle 74">
            <a:extLst>
              <a:ext uri="{FF2B5EF4-FFF2-40B4-BE49-F238E27FC236}">
                <a16:creationId xmlns:a16="http://schemas.microsoft.com/office/drawing/2014/main" id="{FFAB6A34-7FD3-4950-9FE9-01717E7BAE47}"/>
              </a:ext>
              <a:ext uri="{C183D7F6-B498-43B3-948B-1728B52AA6E4}">
                <adec:decorative xmlns:adec="http://schemas.microsoft.com/office/drawing/2017/decorative" val="1"/>
              </a:ext>
            </a:extLst>
          </p:cNvPr>
          <p:cNvSpPr>
            <a:spLocks noChangeArrowheads="1"/>
          </p:cNvSpPr>
          <p:nvPr/>
        </p:nvSpPr>
        <p:spPr bwMode="auto">
          <a:xfrm>
            <a:off x="4116332" y="4998371"/>
            <a:ext cx="1127522" cy="752475"/>
          </a:xfrm>
          <a:prstGeom prst="rect">
            <a:avLst/>
          </a:prstGeom>
          <a:noFill/>
          <a:ln w="12700" algn="ctr">
            <a:noFill/>
            <a:round/>
            <a:headEnd/>
            <a:tailEnd/>
          </a:ln>
        </p:spPr>
        <p:txBody>
          <a:bodyPr/>
          <a:lstStyle/>
          <a:p>
            <a:pPr defTabSz="685800">
              <a:buClr>
                <a:srgbClr val="000000"/>
              </a:buClr>
              <a:buSzPct val="100000"/>
              <a:defRPr/>
            </a:pPr>
            <a:endParaRPr lang="en-US" altLang="en-US" sz="1350">
              <a:solidFill>
                <a:srgbClr val="000000"/>
              </a:solidFill>
              <a:latin typeface="Arial"/>
            </a:endParaRPr>
          </a:p>
        </p:txBody>
      </p:sp>
      <p:sp>
        <p:nvSpPr>
          <p:cNvPr id="73" name="TextBox 72" descr="White color represents 0 Scientist Officers per state">
            <a:extLst>
              <a:ext uri="{FF2B5EF4-FFF2-40B4-BE49-F238E27FC236}">
                <a16:creationId xmlns:a16="http://schemas.microsoft.com/office/drawing/2014/main" id="{75B4AF54-3D95-4A8B-A7FC-0CCE40D98D19}"/>
              </a:ext>
              <a:ext uri="{C183D7F6-B498-43B3-948B-1728B52AA6E4}">
                <adec:decorative xmlns:adec="http://schemas.microsoft.com/office/drawing/2017/decorative" val="0"/>
              </a:ext>
            </a:extLst>
          </p:cNvPr>
          <p:cNvSpPr txBox="1"/>
          <p:nvPr/>
        </p:nvSpPr>
        <p:spPr>
          <a:xfrm>
            <a:off x="8806461" y="4236625"/>
            <a:ext cx="1732357" cy="253916"/>
          </a:xfrm>
          <a:prstGeom prst="rect">
            <a:avLst/>
          </a:prstGeom>
          <a:noFill/>
        </p:spPr>
        <p:txBody>
          <a:bodyPr wrap="square" rtlCol="0">
            <a:spAutoFit/>
          </a:bodyPr>
          <a:lstStyle/>
          <a:p>
            <a:pPr defTabSz="685800">
              <a:defRPr/>
            </a:pPr>
            <a:r>
              <a:rPr lang="en-US" sz="1050" b="1">
                <a:solidFill>
                  <a:srgbClr val="000000"/>
                </a:solidFill>
                <a:latin typeface="Arial"/>
              </a:rPr>
              <a:t>0 Scientist Officers</a:t>
            </a:r>
          </a:p>
        </p:txBody>
      </p:sp>
      <p:sp>
        <p:nvSpPr>
          <p:cNvPr id="74" name="Rectangle 73">
            <a:extLst>
              <a:ext uri="{FF2B5EF4-FFF2-40B4-BE49-F238E27FC236}">
                <a16:creationId xmlns:a16="http://schemas.microsoft.com/office/drawing/2014/main" id="{8D4AF86E-2534-4101-9A75-28535A5C2216}"/>
              </a:ext>
              <a:ext uri="{C183D7F6-B498-43B3-948B-1728B52AA6E4}">
                <adec:decorative xmlns:adec="http://schemas.microsoft.com/office/drawing/2017/decorative" val="1"/>
              </a:ext>
            </a:extLst>
          </p:cNvPr>
          <p:cNvSpPr/>
          <p:nvPr/>
        </p:nvSpPr>
        <p:spPr>
          <a:xfrm>
            <a:off x="8670209" y="4477079"/>
            <a:ext cx="112515" cy="15516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Arial"/>
            </a:endParaRPr>
          </a:p>
        </p:txBody>
      </p:sp>
      <p:sp>
        <p:nvSpPr>
          <p:cNvPr id="75" name="Rectangle 74">
            <a:extLst>
              <a:ext uri="{FF2B5EF4-FFF2-40B4-BE49-F238E27FC236}">
                <a16:creationId xmlns:a16="http://schemas.microsoft.com/office/drawing/2014/main" id="{EF3DA121-10B3-4675-928E-ED6EDC4D2664}"/>
              </a:ext>
              <a:ext uri="{C183D7F6-B498-43B3-948B-1728B52AA6E4}">
                <adec:decorative xmlns:adec="http://schemas.microsoft.com/office/drawing/2017/decorative" val="1"/>
              </a:ext>
            </a:extLst>
          </p:cNvPr>
          <p:cNvSpPr/>
          <p:nvPr/>
        </p:nvSpPr>
        <p:spPr>
          <a:xfrm>
            <a:off x="8669649" y="4270871"/>
            <a:ext cx="112515" cy="1551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Arial"/>
            </a:endParaRPr>
          </a:p>
        </p:txBody>
      </p:sp>
      <p:sp>
        <p:nvSpPr>
          <p:cNvPr id="76" name="Rectangle 75">
            <a:extLst>
              <a:ext uri="{FF2B5EF4-FFF2-40B4-BE49-F238E27FC236}">
                <a16:creationId xmlns:a16="http://schemas.microsoft.com/office/drawing/2014/main" id="{1826F413-9B71-46D2-B86C-1430DF560113}"/>
              </a:ext>
              <a:ext uri="{C183D7F6-B498-43B3-948B-1728B52AA6E4}">
                <adec:decorative xmlns:adec="http://schemas.microsoft.com/office/drawing/2017/decorative" val="1"/>
              </a:ext>
            </a:extLst>
          </p:cNvPr>
          <p:cNvSpPr/>
          <p:nvPr/>
        </p:nvSpPr>
        <p:spPr>
          <a:xfrm>
            <a:off x="8670209" y="4669209"/>
            <a:ext cx="111955" cy="15429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Arial"/>
            </a:endParaRPr>
          </a:p>
        </p:txBody>
      </p:sp>
      <p:sp>
        <p:nvSpPr>
          <p:cNvPr id="77" name="TextBox 76" descr="Dark blue color represents 6 or more Scientist Officers per state">
            <a:extLst>
              <a:ext uri="{FF2B5EF4-FFF2-40B4-BE49-F238E27FC236}">
                <a16:creationId xmlns:a16="http://schemas.microsoft.com/office/drawing/2014/main" id="{D8E1E7F7-7C9B-4745-986B-00B63D40ED89}"/>
              </a:ext>
              <a:ext uri="{C183D7F6-B498-43B3-948B-1728B52AA6E4}">
                <adec:decorative xmlns:adec="http://schemas.microsoft.com/office/drawing/2017/decorative" val="0"/>
              </a:ext>
            </a:extLst>
          </p:cNvPr>
          <p:cNvSpPr txBox="1"/>
          <p:nvPr/>
        </p:nvSpPr>
        <p:spPr>
          <a:xfrm>
            <a:off x="8824302" y="4639241"/>
            <a:ext cx="1732357" cy="253916"/>
          </a:xfrm>
          <a:prstGeom prst="rect">
            <a:avLst/>
          </a:prstGeom>
          <a:noFill/>
        </p:spPr>
        <p:txBody>
          <a:bodyPr wrap="square" rtlCol="0">
            <a:spAutoFit/>
          </a:bodyPr>
          <a:lstStyle/>
          <a:p>
            <a:pPr defTabSz="685800">
              <a:defRPr/>
            </a:pPr>
            <a:r>
              <a:rPr lang="en-US" sz="1050" b="1">
                <a:solidFill>
                  <a:srgbClr val="000000"/>
                </a:solidFill>
                <a:latin typeface="Arial"/>
              </a:rPr>
              <a:t>6+ Scientist Officers</a:t>
            </a:r>
          </a:p>
        </p:txBody>
      </p:sp>
      <p:sp>
        <p:nvSpPr>
          <p:cNvPr id="80" name="TextBox 79" descr="Light blue color represents 1 to 5 Scientist Officers per state">
            <a:extLst>
              <a:ext uri="{FF2B5EF4-FFF2-40B4-BE49-F238E27FC236}">
                <a16:creationId xmlns:a16="http://schemas.microsoft.com/office/drawing/2014/main" id="{EB4AB343-6F53-42E9-A166-EFC072F3A368}"/>
              </a:ext>
              <a:ext uri="{C183D7F6-B498-43B3-948B-1728B52AA6E4}">
                <adec:decorative xmlns:adec="http://schemas.microsoft.com/office/drawing/2017/decorative" val="0"/>
              </a:ext>
            </a:extLst>
          </p:cNvPr>
          <p:cNvSpPr txBox="1"/>
          <p:nvPr/>
        </p:nvSpPr>
        <p:spPr>
          <a:xfrm>
            <a:off x="8801610" y="4435881"/>
            <a:ext cx="1732357" cy="253916"/>
          </a:xfrm>
          <a:prstGeom prst="rect">
            <a:avLst/>
          </a:prstGeom>
          <a:noFill/>
        </p:spPr>
        <p:txBody>
          <a:bodyPr wrap="square" rtlCol="0">
            <a:spAutoFit/>
          </a:bodyPr>
          <a:lstStyle/>
          <a:p>
            <a:pPr defTabSz="685800">
              <a:defRPr/>
            </a:pPr>
            <a:r>
              <a:rPr lang="en-US" sz="1050" b="1">
                <a:solidFill>
                  <a:srgbClr val="000000"/>
                </a:solidFill>
                <a:latin typeface="Arial"/>
              </a:rPr>
              <a:t>1-5 Scientist Officers</a:t>
            </a:r>
          </a:p>
        </p:txBody>
      </p:sp>
      <p:sp>
        <p:nvSpPr>
          <p:cNvPr id="81" name="TextBox 80">
            <a:extLst>
              <a:ext uri="{FF2B5EF4-FFF2-40B4-BE49-F238E27FC236}">
                <a16:creationId xmlns:a16="http://schemas.microsoft.com/office/drawing/2014/main" id="{1B752918-DBC6-436B-89E5-3F2CE1B9587A}"/>
              </a:ext>
            </a:extLst>
          </p:cNvPr>
          <p:cNvSpPr txBox="1"/>
          <p:nvPr/>
        </p:nvSpPr>
        <p:spPr>
          <a:xfrm>
            <a:off x="5673967" y="4344510"/>
            <a:ext cx="251221" cy="338554"/>
          </a:xfrm>
          <a:prstGeom prst="rect">
            <a:avLst/>
          </a:prstGeom>
          <a:noFill/>
        </p:spPr>
        <p:txBody>
          <a:bodyPr wrap="square" rtlCol="0">
            <a:spAutoFit/>
          </a:bodyPr>
          <a:lstStyle/>
          <a:p>
            <a:r>
              <a:rPr lang="en-US" sz="1600">
                <a:solidFill>
                  <a:schemeClr val="bg1"/>
                </a:solidFill>
                <a:latin typeface="Calibri" panose="020F0502020204030204" pitchFamily="34" charset="0"/>
              </a:rPr>
              <a:t>6</a:t>
            </a:r>
          </a:p>
        </p:txBody>
      </p:sp>
      <p:sp>
        <p:nvSpPr>
          <p:cNvPr id="82" name="TextBox 81">
            <a:extLst>
              <a:ext uri="{FF2B5EF4-FFF2-40B4-BE49-F238E27FC236}">
                <a16:creationId xmlns:a16="http://schemas.microsoft.com/office/drawing/2014/main" id="{363B218C-602A-4E71-9C27-990094E1A46A}"/>
              </a:ext>
            </a:extLst>
          </p:cNvPr>
          <p:cNvSpPr txBox="1"/>
          <p:nvPr/>
        </p:nvSpPr>
        <p:spPr>
          <a:xfrm>
            <a:off x="3278411" y="3456100"/>
            <a:ext cx="561100" cy="338554"/>
          </a:xfrm>
          <a:prstGeom prst="rect">
            <a:avLst/>
          </a:prstGeom>
          <a:noFill/>
        </p:spPr>
        <p:txBody>
          <a:bodyPr wrap="square" rtlCol="0">
            <a:spAutoFit/>
          </a:bodyPr>
          <a:lstStyle/>
          <a:p>
            <a:r>
              <a:rPr lang="en-US" sz="1600">
                <a:solidFill>
                  <a:schemeClr val="bg1"/>
                </a:solidFill>
                <a:latin typeface="Calibri" panose="020F0502020204030204" pitchFamily="34" charset="0"/>
              </a:rPr>
              <a:t>10</a:t>
            </a:r>
          </a:p>
        </p:txBody>
      </p:sp>
      <p:sp>
        <p:nvSpPr>
          <p:cNvPr id="85" name="TextBox 84">
            <a:extLst>
              <a:ext uri="{FF2B5EF4-FFF2-40B4-BE49-F238E27FC236}">
                <a16:creationId xmlns:a16="http://schemas.microsoft.com/office/drawing/2014/main" id="{FFFE34AB-A9C4-4449-B797-3774CEEB0FDD}"/>
              </a:ext>
            </a:extLst>
          </p:cNvPr>
          <p:cNvSpPr txBox="1"/>
          <p:nvPr/>
        </p:nvSpPr>
        <p:spPr>
          <a:xfrm>
            <a:off x="8785367" y="2124415"/>
            <a:ext cx="941468" cy="338554"/>
          </a:xfrm>
          <a:prstGeom prst="rect">
            <a:avLst/>
          </a:prstGeom>
          <a:noFill/>
        </p:spPr>
        <p:txBody>
          <a:bodyPr wrap="square" rtlCol="0">
            <a:spAutoFit/>
          </a:bodyPr>
          <a:lstStyle/>
          <a:p>
            <a:r>
              <a:rPr lang="en-US" sz="1600">
                <a:solidFill>
                  <a:schemeClr val="tx1">
                    <a:lumMod val="50000"/>
                  </a:schemeClr>
                </a:solidFill>
                <a:latin typeface="Calibri" panose="020F0502020204030204" pitchFamily="34" charset="0"/>
              </a:rPr>
              <a:t>2 </a:t>
            </a:r>
            <a:r>
              <a:rPr lang="en-US" sz="1100">
                <a:solidFill>
                  <a:schemeClr val="tx1">
                    <a:lumMod val="50000"/>
                  </a:schemeClr>
                </a:solidFill>
                <a:latin typeface="Calibri" panose="020F0502020204030204" pitchFamily="34" charset="0"/>
              </a:rPr>
              <a:t>(MA)</a:t>
            </a:r>
          </a:p>
        </p:txBody>
      </p:sp>
      <p:sp>
        <p:nvSpPr>
          <p:cNvPr id="86" name="TextBox 85">
            <a:extLst>
              <a:ext uri="{FF2B5EF4-FFF2-40B4-BE49-F238E27FC236}">
                <a16:creationId xmlns:a16="http://schemas.microsoft.com/office/drawing/2014/main" id="{1E1D73ED-25B6-4852-A704-D69AD0BFB437}"/>
              </a:ext>
            </a:extLst>
          </p:cNvPr>
          <p:cNvSpPr txBox="1"/>
          <p:nvPr/>
        </p:nvSpPr>
        <p:spPr>
          <a:xfrm>
            <a:off x="8665004" y="1923936"/>
            <a:ext cx="797235" cy="338554"/>
          </a:xfrm>
          <a:prstGeom prst="rect">
            <a:avLst/>
          </a:prstGeom>
          <a:noFill/>
        </p:spPr>
        <p:txBody>
          <a:bodyPr wrap="square" rtlCol="0">
            <a:spAutoFit/>
          </a:bodyPr>
          <a:lstStyle/>
          <a:p>
            <a:r>
              <a:rPr lang="en-US" sz="1600">
                <a:solidFill>
                  <a:schemeClr val="tx1">
                    <a:lumMod val="50000"/>
                  </a:schemeClr>
                </a:solidFill>
                <a:latin typeface="Calibri" panose="020F0502020204030204" pitchFamily="34" charset="0"/>
              </a:rPr>
              <a:t>1 </a:t>
            </a:r>
            <a:r>
              <a:rPr lang="en-US" sz="1100">
                <a:solidFill>
                  <a:schemeClr val="tx1">
                    <a:lumMod val="50000"/>
                  </a:schemeClr>
                </a:solidFill>
                <a:latin typeface="Calibri" panose="020F0502020204030204" pitchFamily="34" charset="0"/>
              </a:rPr>
              <a:t>(NH)</a:t>
            </a:r>
          </a:p>
        </p:txBody>
      </p:sp>
      <p:sp>
        <p:nvSpPr>
          <p:cNvPr id="89" name="TextBox 88">
            <a:extLst>
              <a:ext uri="{FF2B5EF4-FFF2-40B4-BE49-F238E27FC236}">
                <a16:creationId xmlns:a16="http://schemas.microsoft.com/office/drawing/2014/main" id="{7AB2702D-1518-463D-B4D1-5E902A639E02}"/>
              </a:ext>
            </a:extLst>
          </p:cNvPr>
          <p:cNvSpPr txBox="1"/>
          <p:nvPr/>
        </p:nvSpPr>
        <p:spPr>
          <a:xfrm>
            <a:off x="7891208" y="4478466"/>
            <a:ext cx="251221" cy="338554"/>
          </a:xfrm>
          <a:prstGeom prst="rect">
            <a:avLst/>
          </a:prstGeom>
          <a:noFill/>
        </p:spPr>
        <p:txBody>
          <a:bodyPr wrap="square" rtlCol="0">
            <a:spAutoFit/>
          </a:bodyPr>
          <a:lstStyle/>
          <a:p>
            <a:r>
              <a:rPr lang="en-US" sz="1600">
                <a:solidFill>
                  <a:schemeClr val="bg1"/>
                </a:solidFill>
                <a:latin typeface="Calibri" panose="020F0502020204030204" pitchFamily="34" charset="0"/>
              </a:rPr>
              <a:t>6</a:t>
            </a:r>
          </a:p>
        </p:txBody>
      </p:sp>
      <p:sp>
        <p:nvSpPr>
          <p:cNvPr id="90" name="TextBox 89">
            <a:extLst>
              <a:ext uri="{FF2B5EF4-FFF2-40B4-BE49-F238E27FC236}">
                <a16:creationId xmlns:a16="http://schemas.microsoft.com/office/drawing/2014/main" id="{E7BE7B0C-F9E8-4647-B279-F9AE94ED8A8B}"/>
              </a:ext>
            </a:extLst>
          </p:cNvPr>
          <p:cNvSpPr txBox="1"/>
          <p:nvPr/>
        </p:nvSpPr>
        <p:spPr>
          <a:xfrm>
            <a:off x="7130355" y="2452944"/>
            <a:ext cx="251221" cy="338554"/>
          </a:xfrm>
          <a:prstGeom prst="rect">
            <a:avLst/>
          </a:prstGeom>
          <a:noFill/>
        </p:spPr>
        <p:txBody>
          <a:bodyPr wrap="square" rtlCol="0">
            <a:spAutoFit/>
          </a:bodyPr>
          <a:lstStyle/>
          <a:p>
            <a:r>
              <a:rPr lang="en-US" sz="1600">
                <a:solidFill>
                  <a:schemeClr val="tx1">
                    <a:lumMod val="50000"/>
                  </a:schemeClr>
                </a:solidFill>
                <a:latin typeface="Calibri" panose="020F0502020204030204" pitchFamily="34" charset="0"/>
              </a:rPr>
              <a:t>1</a:t>
            </a:r>
          </a:p>
        </p:txBody>
      </p:sp>
      <p:sp>
        <p:nvSpPr>
          <p:cNvPr id="91" name="TextBox 90">
            <a:extLst>
              <a:ext uri="{FF2B5EF4-FFF2-40B4-BE49-F238E27FC236}">
                <a16:creationId xmlns:a16="http://schemas.microsoft.com/office/drawing/2014/main" id="{7EB01948-C99B-446E-9A32-3E2B94E206B8}"/>
              </a:ext>
            </a:extLst>
          </p:cNvPr>
          <p:cNvSpPr txBox="1"/>
          <p:nvPr/>
        </p:nvSpPr>
        <p:spPr>
          <a:xfrm>
            <a:off x="4127656" y="3855009"/>
            <a:ext cx="251221" cy="338554"/>
          </a:xfrm>
          <a:prstGeom prst="rect">
            <a:avLst/>
          </a:prstGeom>
          <a:noFill/>
        </p:spPr>
        <p:txBody>
          <a:bodyPr wrap="square" rtlCol="0">
            <a:spAutoFit/>
          </a:bodyPr>
          <a:lstStyle/>
          <a:p>
            <a:r>
              <a:rPr lang="en-US" sz="1600">
                <a:solidFill>
                  <a:schemeClr val="tx1">
                    <a:lumMod val="50000"/>
                  </a:schemeClr>
                </a:solidFill>
                <a:latin typeface="Calibri" panose="020F0502020204030204" pitchFamily="34" charset="0"/>
              </a:rPr>
              <a:t>3</a:t>
            </a:r>
          </a:p>
        </p:txBody>
      </p:sp>
      <p:sp>
        <p:nvSpPr>
          <p:cNvPr id="99" name="TextBox 98">
            <a:extLst>
              <a:ext uri="{FF2B5EF4-FFF2-40B4-BE49-F238E27FC236}">
                <a16:creationId xmlns:a16="http://schemas.microsoft.com/office/drawing/2014/main" id="{AE2DCF06-45FC-4659-94E2-C0C6F60CA3C9}"/>
              </a:ext>
            </a:extLst>
          </p:cNvPr>
          <p:cNvSpPr txBox="1"/>
          <p:nvPr/>
        </p:nvSpPr>
        <p:spPr>
          <a:xfrm>
            <a:off x="3508200" y="1816853"/>
            <a:ext cx="251221" cy="338554"/>
          </a:xfrm>
          <a:prstGeom prst="rect">
            <a:avLst/>
          </a:prstGeom>
          <a:noFill/>
        </p:spPr>
        <p:txBody>
          <a:bodyPr wrap="square" rtlCol="0">
            <a:spAutoFit/>
          </a:bodyPr>
          <a:lstStyle/>
          <a:p>
            <a:r>
              <a:rPr lang="en-US" sz="1600">
                <a:latin typeface="Calibri" panose="020F0502020204030204" pitchFamily="34" charset="0"/>
              </a:rPr>
              <a:t>3</a:t>
            </a:r>
          </a:p>
        </p:txBody>
      </p:sp>
      <p:sp>
        <p:nvSpPr>
          <p:cNvPr id="100" name="TextBox 99">
            <a:extLst>
              <a:ext uri="{FF2B5EF4-FFF2-40B4-BE49-F238E27FC236}">
                <a16:creationId xmlns:a16="http://schemas.microsoft.com/office/drawing/2014/main" id="{5E8FEABB-E654-41BA-99FA-90CF912671D4}"/>
              </a:ext>
            </a:extLst>
          </p:cNvPr>
          <p:cNvSpPr txBox="1"/>
          <p:nvPr/>
        </p:nvSpPr>
        <p:spPr>
          <a:xfrm>
            <a:off x="8119617" y="2157522"/>
            <a:ext cx="251221" cy="338554"/>
          </a:xfrm>
          <a:prstGeom prst="rect">
            <a:avLst/>
          </a:prstGeom>
          <a:noFill/>
        </p:spPr>
        <p:txBody>
          <a:bodyPr wrap="square" rtlCol="0">
            <a:spAutoFit/>
          </a:bodyPr>
          <a:lstStyle/>
          <a:p>
            <a:r>
              <a:rPr lang="en-US" sz="1600">
                <a:solidFill>
                  <a:schemeClr val="tx1">
                    <a:lumMod val="50000"/>
                  </a:schemeClr>
                </a:solidFill>
                <a:latin typeface="Calibri" panose="020F0502020204030204" pitchFamily="34" charset="0"/>
              </a:rPr>
              <a:t>4</a:t>
            </a:r>
          </a:p>
        </p:txBody>
      </p:sp>
      <p:sp>
        <p:nvSpPr>
          <p:cNvPr id="101" name="TextBox 100">
            <a:extLst>
              <a:ext uri="{FF2B5EF4-FFF2-40B4-BE49-F238E27FC236}">
                <a16:creationId xmlns:a16="http://schemas.microsoft.com/office/drawing/2014/main" id="{58DE72E2-9AE2-4CBC-9142-E8452BAE71AA}"/>
              </a:ext>
            </a:extLst>
          </p:cNvPr>
          <p:cNvSpPr txBox="1"/>
          <p:nvPr/>
        </p:nvSpPr>
        <p:spPr>
          <a:xfrm>
            <a:off x="7670307" y="2984774"/>
            <a:ext cx="251221" cy="338554"/>
          </a:xfrm>
          <a:prstGeom prst="rect">
            <a:avLst/>
          </a:prstGeom>
          <a:noFill/>
        </p:spPr>
        <p:txBody>
          <a:bodyPr wrap="square" rtlCol="0">
            <a:spAutoFit/>
          </a:bodyPr>
          <a:lstStyle/>
          <a:p>
            <a:r>
              <a:rPr lang="en-US" sz="1600">
                <a:solidFill>
                  <a:schemeClr val="tx1">
                    <a:lumMod val="50000"/>
                  </a:schemeClr>
                </a:solidFill>
                <a:latin typeface="Calibri" panose="020F0502020204030204" pitchFamily="34" charset="0"/>
              </a:rPr>
              <a:t>3</a:t>
            </a:r>
          </a:p>
        </p:txBody>
      </p:sp>
      <p:sp>
        <p:nvSpPr>
          <p:cNvPr id="102" name="TextBox 101">
            <a:extLst>
              <a:ext uri="{FF2B5EF4-FFF2-40B4-BE49-F238E27FC236}">
                <a16:creationId xmlns:a16="http://schemas.microsoft.com/office/drawing/2014/main" id="{7A928A0F-4EFE-465D-A1C3-55CCB1EB2F3B}"/>
              </a:ext>
            </a:extLst>
          </p:cNvPr>
          <p:cNvSpPr txBox="1"/>
          <p:nvPr/>
        </p:nvSpPr>
        <p:spPr>
          <a:xfrm>
            <a:off x="6709008" y="2981717"/>
            <a:ext cx="251221" cy="338554"/>
          </a:xfrm>
          <a:prstGeom prst="rect">
            <a:avLst/>
          </a:prstGeom>
          <a:noFill/>
        </p:spPr>
        <p:txBody>
          <a:bodyPr wrap="square" rtlCol="0">
            <a:spAutoFit/>
          </a:bodyPr>
          <a:lstStyle/>
          <a:p>
            <a:r>
              <a:rPr lang="en-US" sz="1600">
                <a:solidFill>
                  <a:schemeClr val="tx1">
                    <a:lumMod val="50000"/>
                  </a:schemeClr>
                </a:solidFill>
                <a:latin typeface="Calibri" panose="020F0502020204030204" pitchFamily="34" charset="0"/>
              </a:rPr>
              <a:t>2</a:t>
            </a:r>
          </a:p>
        </p:txBody>
      </p:sp>
      <p:sp>
        <p:nvSpPr>
          <p:cNvPr id="104" name="TextBox 103">
            <a:extLst>
              <a:ext uri="{FF2B5EF4-FFF2-40B4-BE49-F238E27FC236}">
                <a16:creationId xmlns:a16="http://schemas.microsoft.com/office/drawing/2014/main" id="{6F450CAF-1FC3-404E-9541-168956E4538F}"/>
              </a:ext>
            </a:extLst>
          </p:cNvPr>
          <p:cNvSpPr txBox="1"/>
          <p:nvPr/>
        </p:nvSpPr>
        <p:spPr>
          <a:xfrm>
            <a:off x="8013255" y="3332379"/>
            <a:ext cx="251221" cy="338554"/>
          </a:xfrm>
          <a:prstGeom prst="rect">
            <a:avLst/>
          </a:prstGeom>
          <a:noFill/>
        </p:spPr>
        <p:txBody>
          <a:bodyPr wrap="square" rtlCol="0">
            <a:spAutoFit/>
          </a:bodyPr>
          <a:lstStyle/>
          <a:p>
            <a:r>
              <a:rPr lang="en-US" sz="1600">
                <a:solidFill>
                  <a:schemeClr val="tx1">
                    <a:lumMod val="50000"/>
                  </a:schemeClr>
                </a:solidFill>
                <a:latin typeface="Calibri" panose="020F0502020204030204" pitchFamily="34" charset="0"/>
              </a:rPr>
              <a:t>1</a:t>
            </a:r>
          </a:p>
        </p:txBody>
      </p:sp>
      <p:sp>
        <p:nvSpPr>
          <p:cNvPr id="105" name="TextBox 104">
            <a:extLst>
              <a:ext uri="{FF2B5EF4-FFF2-40B4-BE49-F238E27FC236}">
                <a16:creationId xmlns:a16="http://schemas.microsoft.com/office/drawing/2014/main" id="{DCF05105-0D05-40BF-A8A8-C6F47CF6799E}"/>
              </a:ext>
            </a:extLst>
          </p:cNvPr>
          <p:cNvSpPr txBox="1"/>
          <p:nvPr/>
        </p:nvSpPr>
        <p:spPr>
          <a:xfrm>
            <a:off x="7492945" y="3949964"/>
            <a:ext cx="530423" cy="338554"/>
          </a:xfrm>
          <a:prstGeom prst="rect">
            <a:avLst/>
          </a:prstGeom>
          <a:noFill/>
        </p:spPr>
        <p:txBody>
          <a:bodyPr wrap="square" rtlCol="0">
            <a:spAutoFit/>
          </a:bodyPr>
          <a:lstStyle/>
          <a:p>
            <a:r>
              <a:rPr lang="en-US" sz="1600">
                <a:solidFill>
                  <a:schemeClr val="bg1"/>
                </a:solidFill>
                <a:latin typeface="Calibri" panose="020F0502020204030204" pitchFamily="34" charset="0"/>
              </a:rPr>
              <a:t>108</a:t>
            </a:r>
          </a:p>
        </p:txBody>
      </p:sp>
      <p:sp>
        <p:nvSpPr>
          <p:cNvPr id="106" name="TextBox 105">
            <a:extLst>
              <a:ext uri="{FF2B5EF4-FFF2-40B4-BE49-F238E27FC236}">
                <a16:creationId xmlns:a16="http://schemas.microsoft.com/office/drawing/2014/main" id="{8E8DC00D-DC4E-4F12-BFDC-BE22A9B37AD8}"/>
              </a:ext>
            </a:extLst>
          </p:cNvPr>
          <p:cNvSpPr txBox="1"/>
          <p:nvPr/>
        </p:nvSpPr>
        <p:spPr>
          <a:xfrm>
            <a:off x="8459329" y="2911601"/>
            <a:ext cx="1160244" cy="338554"/>
          </a:xfrm>
          <a:prstGeom prst="rect">
            <a:avLst/>
          </a:prstGeom>
          <a:noFill/>
        </p:spPr>
        <p:txBody>
          <a:bodyPr wrap="square" rtlCol="0">
            <a:spAutoFit/>
          </a:bodyPr>
          <a:lstStyle/>
          <a:p>
            <a:r>
              <a:rPr lang="en-US" sz="1600">
                <a:solidFill>
                  <a:schemeClr val="tx1">
                    <a:lumMod val="50000"/>
                  </a:schemeClr>
                </a:solidFill>
                <a:latin typeface="Calibri" panose="020F0502020204030204" pitchFamily="34" charset="0"/>
              </a:rPr>
              <a:t>4 </a:t>
            </a:r>
            <a:r>
              <a:rPr lang="en-US" sz="1100">
                <a:solidFill>
                  <a:schemeClr val="tx1">
                    <a:lumMod val="50000"/>
                  </a:schemeClr>
                </a:solidFill>
                <a:latin typeface="Calibri" panose="020F0502020204030204" pitchFamily="34" charset="0"/>
              </a:rPr>
              <a:t>(MD)</a:t>
            </a:r>
          </a:p>
        </p:txBody>
      </p:sp>
      <p:sp>
        <p:nvSpPr>
          <p:cNvPr id="107" name="TextBox 106">
            <a:extLst>
              <a:ext uri="{FF2B5EF4-FFF2-40B4-BE49-F238E27FC236}">
                <a16:creationId xmlns:a16="http://schemas.microsoft.com/office/drawing/2014/main" id="{E2432C28-D3B6-4956-BEA2-AB26D0C34967}"/>
              </a:ext>
            </a:extLst>
          </p:cNvPr>
          <p:cNvSpPr txBox="1"/>
          <p:nvPr/>
        </p:nvSpPr>
        <p:spPr>
          <a:xfrm>
            <a:off x="7427571" y="2797078"/>
            <a:ext cx="251221" cy="338554"/>
          </a:xfrm>
          <a:prstGeom prst="rect">
            <a:avLst/>
          </a:prstGeom>
          <a:noFill/>
        </p:spPr>
        <p:txBody>
          <a:bodyPr wrap="square" rtlCol="0">
            <a:spAutoFit/>
          </a:bodyPr>
          <a:lstStyle/>
          <a:p>
            <a:r>
              <a:rPr lang="en-US" sz="1600">
                <a:solidFill>
                  <a:schemeClr val="tx1">
                    <a:lumMod val="50000"/>
                  </a:schemeClr>
                </a:solidFill>
                <a:latin typeface="Calibri" panose="020F0502020204030204" pitchFamily="34" charset="0"/>
              </a:rPr>
              <a:t>1</a:t>
            </a:r>
          </a:p>
        </p:txBody>
      </p:sp>
      <p:sp>
        <p:nvSpPr>
          <p:cNvPr id="108" name="TextBox 107">
            <a:extLst>
              <a:ext uri="{FF2B5EF4-FFF2-40B4-BE49-F238E27FC236}">
                <a16:creationId xmlns:a16="http://schemas.microsoft.com/office/drawing/2014/main" id="{A02152C0-33D1-4D65-8216-D195027A36BE}"/>
              </a:ext>
            </a:extLst>
          </p:cNvPr>
          <p:cNvSpPr txBox="1"/>
          <p:nvPr/>
        </p:nvSpPr>
        <p:spPr>
          <a:xfrm>
            <a:off x="8035666" y="2991185"/>
            <a:ext cx="419507" cy="338554"/>
          </a:xfrm>
          <a:prstGeom prst="rect">
            <a:avLst/>
          </a:prstGeom>
          <a:noFill/>
        </p:spPr>
        <p:txBody>
          <a:bodyPr wrap="square" rtlCol="0">
            <a:spAutoFit/>
          </a:bodyPr>
          <a:lstStyle/>
          <a:p>
            <a:r>
              <a:rPr lang="en-US" sz="1600">
                <a:solidFill>
                  <a:schemeClr val="tx1">
                    <a:lumMod val="50000"/>
                  </a:schemeClr>
                </a:solidFill>
                <a:latin typeface="Calibri" panose="020F0502020204030204" pitchFamily="34" charset="0"/>
              </a:rPr>
              <a:t>2</a:t>
            </a:r>
          </a:p>
        </p:txBody>
      </p:sp>
      <p:sp>
        <p:nvSpPr>
          <p:cNvPr id="110" name="TextBox 109">
            <a:extLst>
              <a:ext uri="{FF2B5EF4-FFF2-40B4-BE49-F238E27FC236}">
                <a16:creationId xmlns:a16="http://schemas.microsoft.com/office/drawing/2014/main" id="{774F37B8-CA9B-4501-A651-96123C500A82}"/>
              </a:ext>
            </a:extLst>
          </p:cNvPr>
          <p:cNvSpPr txBox="1"/>
          <p:nvPr/>
        </p:nvSpPr>
        <p:spPr>
          <a:xfrm>
            <a:off x="8592167" y="3219677"/>
            <a:ext cx="3240182" cy="338554"/>
          </a:xfrm>
          <a:prstGeom prst="rect">
            <a:avLst/>
          </a:prstGeom>
          <a:solidFill>
            <a:schemeClr val="accent2">
              <a:lumMod val="75000"/>
            </a:schemeClr>
          </a:solidFill>
        </p:spPr>
        <p:txBody>
          <a:bodyPr wrap="square" rtlCol="0">
            <a:spAutoFit/>
          </a:bodyPr>
          <a:lstStyle/>
          <a:p>
            <a:r>
              <a:rPr lang="en-US" sz="1600">
                <a:solidFill>
                  <a:schemeClr val="bg1"/>
                </a:solidFill>
                <a:latin typeface="Calibri" panose="020F0502020204030204" pitchFamily="34" charset="0"/>
              </a:rPr>
              <a:t>80 </a:t>
            </a:r>
            <a:r>
              <a:rPr lang="en-US" sz="1100">
                <a:solidFill>
                  <a:schemeClr val="bg1"/>
                </a:solidFill>
                <a:latin typeface="Calibri" panose="020F0502020204030204" pitchFamily="34" charset="0"/>
              </a:rPr>
              <a:t>(Washington, DC or surrounding metro area)</a:t>
            </a:r>
          </a:p>
        </p:txBody>
      </p:sp>
      <p:sp>
        <p:nvSpPr>
          <p:cNvPr id="111" name="TextBox 110">
            <a:extLst>
              <a:ext uri="{FF2B5EF4-FFF2-40B4-BE49-F238E27FC236}">
                <a16:creationId xmlns:a16="http://schemas.microsoft.com/office/drawing/2014/main" id="{98BAF5E9-E5B4-4A86-AD62-AFFE4CA03580}"/>
              </a:ext>
            </a:extLst>
          </p:cNvPr>
          <p:cNvSpPr txBox="1"/>
          <p:nvPr/>
        </p:nvSpPr>
        <p:spPr>
          <a:xfrm>
            <a:off x="692083" y="1566777"/>
            <a:ext cx="1863490" cy="3046988"/>
          </a:xfrm>
          <a:prstGeom prst="rect">
            <a:avLst/>
          </a:prstGeom>
          <a:noFill/>
        </p:spPr>
        <p:txBody>
          <a:bodyPr wrap="square" rtlCol="0">
            <a:spAutoFit/>
          </a:bodyPr>
          <a:lstStyle/>
          <a:p>
            <a:r>
              <a:rPr lang="en-US" sz="1600" b="1">
                <a:solidFill>
                  <a:schemeClr val="tx1">
                    <a:lumMod val="50000"/>
                  </a:schemeClr>
                </a:solidFill>
                <a:latin typeface="Calibri" panose="020F0502020204030204" pitchFamily="34" charset="0"/>
              </a:rPr>
              <a:t>Cambodia (1)</a:t>
            </a:r>
          </a:p>
          <a:p>
            <a:r>
              <a:rPr lang="en-US" sz="1600" b="1">
                <a:solidFill>
                  <a:schemeClr val="tx1">
                    <a:lumMod val="50000"/>
                  </a:schemeClr>
                </a:solidFill>
                <a:latin typeface="Calibri" panose="020F0502020204030204" pitchFamily="34" charset="0"/>
              </a:rPr>
              <a:t>Central Asia Reg (1)</a:t>
            </a:r>
          </a:p>
          <a:p>
            <a:r>
              <a:rPr lang="en-US" sz="1600" b="1">
                <a:solidFill>
                  <a:schemeClr val="tx1">
                    <a:lumMod val="50000"/>
                  </a:schemeClr>
                </a:solidFill>
                <a:latin typeface="Calibri" panose="020F0502020204030204" pitchFamily="34" charset="0"/>
              </a:rPr>
              <a:t>Cote d'Ivoire (1)</a:t>
            </a:r>
          </a:p>
          <a:p>
            <a:r>
              <a:rPr lang="en-US" sz="1600" b="1">
                <a:solidFill>
                  <a:schemeClr val="tx1">
                    <a:lumMod val="50000"/>
                  </a:schemeClr>
                </a:solidFill>
                <a:latin typeface="Calibri" panose="020F0502020204030204" pitchFamily="34" charset="0"/>
              </a:rPr>
              <a:t>Ethiopia (1)</a:t>
            </a:r>
          </a:p>
          <a:p>
            <a:r>
              <a:rPr lang="en-US" sz="1600" b="1">
                <a:solidFill>
                  <a:schemeClr val="tx1">
                    <a:lumMod val="50000"/>
                  </a:schemeClr>
                </a:solidFill>
                <a:latin typeface="Calibri" panose="020F0502020204030204" pitchFamily="34" charset="0"/>
              </a:rPr>
              <a:t>Ghana (1)</a:t>
            </a:r>
          </a:p>
          <a:p>
            <a:r>
              <a:rPr lang="en-US" sz="1600" b="1">
                <a:solidFill>
                  <a:schemeClr val="tx1">
                    <a:lumMod val="50000"/>
                  </a:schemeClr>
                </a:solidFill>
                <a:latin typeface="Calibri" panose="020F0502020204030204" pitchFamily="34" charset="0"/>
              </a:rPr>
              <a:t>Kenya (1)</a:t>
            </a:r>
          </a:p>
          <a:p>
            <a:r>
              <a:rPr lang="en-US" sz="1600" b="1">
                <a:solidFill>
                  <a:schemeClr val="tx1">
                    <a:lumMod val="50000"/>
                  </a:schemeClr>
                </a:solidFill>
                <a:latin typeface="Calibri" panose="020F0502020204030204" pitchFamily="34" charset="0"/>
              </a:rPr>
              <a:t>Mexico (1)</a:t>
            </a:r>
          </a:p>
          <a:p>
            <a:r>
              <a:rPr lang="en-US" sz="1600" b="1">
                <a:solidFill>
                  <a:schemeClr val="tx1">
                    <a:lumMod val="50000"/>
                  </a:schemeClr>
                </a:solidFill>
                <a:latin typeface="Calibri" panose="020F0502020204030204" pitchFamily="34" charset="0"/>
              </a:rPr>
              <a:t>Oman (1)</a:t>
            </a:r>
          </a:p>
          <a:p>
            <a:r>
              <a:rPr lang="en-US" sz="1600" b="1">
                <a:solidFill>
                  <a:schemeClr val="tx1">
                    <a:lumMod val="50000"/>
                  </a:schemeClr>
                </a:solidFill>
                <a:latin typeface="Calibri" panose="020F0502020204030204" pitchFamily="34" charset="0"/>
              </a:rPr>
              <a:t>Sierra Leone (1)</a:t>
            </a:r>
          </a:p>
          <a:p>
            <a:r>
              <a:rPr lang="en-US" sz="1600" b="1">
                <a:solidFill>
                  <a:schemeClr val="tx1">
                    <a:lumMod val="50000"/>
                  </a:schemeClr>
                </a:solidFill>
                <a:latin typeface="Calibri" panose="020F0502020204030204" pitchFamily="34" charset="0"/>
              </a:rPr>
              <a:t>Thailand (2)</a:t>
            </a:r>
          </a:p>
          <a:p>
            <a:r>
              <a:rPr lang="en-US" sz="1600" b="1">
                <a:solidFill>
                  <a:schemeClr val="tx1">
                    <a:lumMod val="50000"/>
                  </a:schemeClr>
                </a:solidFill>
                <a:latin typeface="Calibri" panose="020F0502020204030204" pitchFamily="34" charset="0"/>
              </a:rPr>
              <a:t>Other (1)</a:t>
            </a:r>
          </a:p>
          <a:p>
            <a:endParaRPr lang="en-US" sz="1600" b="1">
              <a:solidFill>
                <a:schemeClr val="tx1">
                  <a:lumMod val="50000"/>
                </a:schemeClr>
              </a:solidFill>
              <a:latin typeface="Calibri" panose="020F0502020204030204" pitchFamily="34" charset="0"/>
            </a:endParaRPr>
          </a:p>
        </p:txBody>
      </p:sp>
      <p:sp>
        <p:nvSpPr>
          <p:cNvPr id="112" name="TextBox 111">
            <a:extLst>
              <a:ext uri="{FF2B5EF4-FFF2-40B4-BE49-F238E27FC236}">
                <a16:creationId xmlns:a16="http://schemas.microsoft.com/office/drawing/2014/main" id="{0A513E7C-FA07-4725-9F14-5C1EC11FA58E}"/>
              </a:ext>
            </a:extLst>
          </p:cNvPr>
          <p:cNvSpPr txBox="1"/>
          <p:nvPr/>
        </p:nvSpPr>
        <p:spPr>
          <a:xfrm>
            <a:off x="4864333" y="3240723"/>
            <a:ext cx="251221" cy="338554"/>
          </a:xfrm>
          <a:prstGeom prst="rect">
            <a:avLst/>
          </a:prstGeom>
          <a:noFill/>
        </p:spPr>
        <p:txBody>
          <a:bodyPr wrap="square" rtlCol="0">
            <a:spAutoFit/>
          </a:bodyPr>
          <a:lstStyle/>
          <a:p>
            <a:r>
              <a:rPr lang="en-US" sz="1600">
                <a:solidFill>
                  <a:schemeClr val="tx1">
                    <a:lumMod val="50000"/>
                  </a:schemeClr>
                </a:solidFill>
                <a:latin typeface="Calibri" panose="020F0502020204030204" pitchFamily="34" charset="0"/>
              </a:rPr>
              <a:t>1</a:t>
            </a:r>
          </a:p>
        </p:txBody>
      </p:sp>
      <p:sp>
        <p:nvSpPr>
          <p:cNvPr id="116" name="Rectangle 3112">
            <a:extLst>
              <a:ext uri="{FF2B5EF4-FFF2-40B4-BE49-F238E27FC236}">
                <a16:creationId xmlns:a16="http://schemas.microsoft.com/office/drawing/2014/main" id="{29F978AD-11A9-4BA9-8E03-3AF4575A9E0E}"/>
              </a:ext>
              <a:ext uri="{C183D7F6-B498-43B3-948B-1728B52AA6E4}">
                <adec:decorative xmlns:adec="http://schemas.microsoft.com/office/drawing/2017/decorative" val="1"/>
              </a:ext>
            </a:extLst>
          </p:cNvPr>
          <p:cNvSpPr>
            <a:spLocks noChangeArrowheads="1"/>
          </p:cNvSpPr>
          <p:nvPr/>
        </p:nvSpPr>
        <p:spPr bwMode="auto">
          <a:xfrm>
            <a:off x="2494698" y="4207535"/>
            <a:ext cx="1519238" cy="1678781"/>
          </a:xfrm>
          <a:prstGeom prst="rect">
            <a:avLst/>
          </a:prstGeom>
          <a:noFill/>
          <a:ln w="12700" algn="ctr">
            <a:noFill/>
            <a:round/>
            <a:headEnd/>
            <a:tailEnd/>
          </a:ln>
        </p:spPr>
        <p:txBody>
          <a:bodyPr/>
          <a:lstStyle/>
          <a:p>
            <a:pPr defTabSz="685800">
              <a:buClr>
                <a:srgbClr val="000000"/>
              </a:buClr>
              <a:buSzPct val="100000"/>
              <a:defRPr/>
            </a:pPr>
            <a:endParaRPr lang="en-US" altLang="en-US" sz="1350">
              <a:solidFill>
                <a:srgbClr val="000000"/>
              </a:solidFill>
              <a:latin typeface="Arial"/>
            </a:endParaRPr>
          </a:p>
        </p:txBody>
      </p:sp>
      <p:grpSp>
        <p:nvGrpSpPr>
          <p:cNvPr id="117" name="Group 3129" descr="Alaska - 2">
            <a:extLst>
              <a:ext uri="{FF2B5EF4-FFF2-40B4-BE49-F238E27FC236}">
                <a16:creationId xmlns:a16="http://schemas.microsoft.com/office/drawing/2014/main" id="{702F357C-86C6-48C6-B42A-BDD79CEAB0F1}"/>
              </a:ext>
            </a:extLst>
          </p:cNvPr>
          <p:cNvGrpSpPr>
            <a:grpSpLocks/>
          </p:cNvGrpSpPr>
          <p:nvPr/>
        </p:nvGrpSpPr>
        <p:grpSpPr bwMode="auto">
          <a:xfrm rot="-2195245">
            <a:off x="2015798" y="4718944"/>
            <a:ext cx="1094185" cy="1253530"/>
            <a:chOff x="108699" y="4880419"/>
            <a:chExt cx="1459283" cy="1670121"/>
          </a:xfrm>
          <a:solidFill>
            <a:schemeClr val="tx2"/>
          </a:solidFill>
        </p:grpSpPr>
        <p:grpSp>
          <p:nvGrpSpPr>
            <p:cNvPr id="118" name="Group 3126">
              <a:extLst>
                <a:ext uri="{FF2B5EF4-FFF2-40B4-BE49-F238E27FC236}">
                  <a16:creationId xmlns:a16="http://schemas.microsoft.com/office/drawing/2014/main" id="{B24A6F0E-9296-46A2-AD58-4FFE85B7B803}"/>
                </a:ext>
              </a:extLst>
            </p:cNvPr>
            <p:cNvGrpSpPr>
              <a:grpSpLocks/>
            </p:cNvGrpSpPr>
            <p:nvPr/>
          </p:nvGrpSpPr>
          <p:grpSpPr bwMode="auto">
            <a:xfrm>
              <a:off x="108699" y="4880419"/>
              <a:ext cx="1459283" cy="1670121"/>
              <a:chOff x="108699" y="4880419"/>
              <a:chExt cx="1459283" cy="1670121"/>
            </a:xfrm>
            <a:grpFill/>
          </p:grpSpPr>
          <p:grpSp>
            <p:nvGrpSpPr>
              <p:cNvPr id="120" name="Group 3124">
                <a:extLst>
                  <a:ext uri="{FF2B5EF4-FFF2-40B4-BE49-F238E27FC236}">
                    <a16:creationId xmlns:a16="http://schemas.microsoft.com/office/drawing/2014/main" id="{CE2D7501-5084-463E-A08D-76523668C481}"/>
                  </a:ext>
                </a:extLst>
              </p:cNvPr>
              <p:cNvGrpSpPr>
                <a:grpSpLocks/>
              </p:cNvGrpSpPr>
              <p:nvPr/>
            </p:nvGrpSpPr>
            <p:grpSpPr bwMode="auto">
              <a:xfrm>
                <a:off x="108699" y="4880419"/>
                <a:ext cx="1459283" cy="1670121"/>
                <a:chOff x="108699" y="4880419"/>
                <a:chExt cx="1459283" cy="1670121"/>
              </a:xfrm>
              <a:grpFill/>
            </p:grpSpPr>
            <p:grpSp>
              <p:nvGrpSpPr>
                <p:cNvPr id="122" name="Group 3122">
                  <a:extLst>
                    <a:ext uri="{FF2B5EF4-FFF2-40B4-BE49-F238E27FC236}">
                      <a16:creationId xmlns:a16="http://schemas.microsoft.com/office/drawing/2014/main" id="{04D7C309-0F2D-4F7D-8DA3-4584B4735837}"/>
                    </a:ext>
                  </a:extLst>
                </p:cNvPr>
                <p:cNvGrpSpPr>
                  <a:grpSpLocks/>
                </p:cNvGrpSpPr>
                <p:nvPr/>
              </p:nvGrpSpPr>
              <p:grpSpPr bwMode="auto">
                <a:xfrm>
                  <a:off x="108699" y="4880419"/>
                  <a:ext cx="1459283" cy="1670121"/>
                  <a:chOff x="108699" y="4880419"/>
                  <a:chExt cx="1459283" cy="1670121"/>
                </a:xfrm>
                <a:grpFill/>
              </p:grpSpPr>
              <p:grpSp>
                <p:nvGrpSpPr>
                  <p:cNvPr id="124" name="Group 3119">
                    <a:extLst>
                      <a:ext uri="{FF2B5EF4-FFF2-40B4-BE49-F238E27FC236}">
                        <a16:creationId xmlns:a16="http://schemas.microsoft.com/office/drawing/2014/main" id="{5F17C9B7-ECB2-4D68-92B3-6755CBF75737}"/>
                      </a:ext>
                    </a:extLst>
                  </p:cNvPr>
                  <p:cNvGrpSpPr>
                    <a:grpSpLocks/>
                  </p:cNvGrpSpPr>
                  <p:nvPr/>
                </p:nvGrpSpPr>
                <p:grpSpPr bwMode="auto">
                  <a:xfrm>
                    <a:off x="108699" y="4880419"/>
                    <a:ext cx="1459283" cy="1288086"/>
                    <a:chOff x="108699" y="4880419"/>
                    <a:chExt cx="1459283" cy="1288086"/>
                  </a:xfrm>
                  <a:grpFill/>
                </p:grpSpPr>
                <p:grpSp>
                  <p:nvGrpSpPr>
                    <p:cNvPr id="126" name="Group 3117">
                      <a:extLst>
                        <a:ext uri="{FF2B5EF4-FFF2-40B4-BE49-F238E27FC236}">
                          <a16:creationId xmlns:a16="http://schemas.microsoft.com/office/drawing/2014/main" id="{8164D384-570E-4EB4-A306-7B1C09734737}"/>
                        </a:ext>
                      </a:extLst>
                    </p:cNvPr>
                    <p:cNvGrpSpPr>
                      <a:grpSpLocks/>
                    </p:cNvGrpSpPr>
                    <p:nvPr/>
                  </p:nvGrpSpPr>
                  <p:grpSpPr bwMode="auto">
                    <a:xfrm>
                      <a:off x="108699" y="4880419"/>
                      <a:ext cx="1459283" cy="1288086"/>
                      <a:chOff x="108699" y="4880419"/>
                      <a:chExt cx="1459283" cy="1288086"/>
                    </a:xfrm>
                    <a:grpFill/>
                  </p:grpSpPr>
                  <p:grpSp>
                    <p:nvGrpSpPr>
                      <p:cNvPr id="128" name="Group 3115">
                        <a:extLst>
                          <a:ext uri="{FF2B5EF4-FFF2-40B4-BE49-F238E27FC236}">
                            <a16:creationId xmlns:a16="http://schemas.microsoft.com/office/drawing/2014/main" id="{27E23075-CCEA-4DEB-A3F7-79E6A03C7C74}"/>
                          </a:ext>
                        </a:extLst>
                      </p:cNvPr>
                      <p:cNvGrpSpPr>
                        <a:grpSpLocks/>
                      </p:cNvGrpSpPr>
                      <p:nvPr/>
                    </p:nvGrpSpPr>
                    <p:grpSpPr bwMode="auto">
                      <a:xfrm>
                        <a:off x="108699" y="4880419"/>
                        <a:ext cx="1459283" cy="1288086"/>
                        <a:chOff x="108699" y="4880419"/>
                        <a:chExt cx="1459283" cy="1288086"/>
                      </a:xfrm>
                      <a:grpFill/>
                    </p:grpSpPr>
                    <p:sp>
                      <p:nvSpPr>
                        <p:cNvPr id="130" name="Freeform 77">
                          <a:extLst>
                            <a:ext uri="{FF2B5EF4-FFF2-40B4-BE49-F238E27FC236}">
                              <a16:creationId xmlns:a16="http://schemas.microsoft.com/office/drawing/2014/main" id="{01944DBC-E30C-41F0-A951-B8582D7A197E}"/>
                            </a:ext>
                          </a:extLst>
                        </p:cNvPr>
                        <p:cNvSpPr/>
                        <p:nvPr/>
                      </p:nvSpPr>
                      <p:spPr>
                        <a:xfrm>
                          <a:off x="108699" y="4880419"/>
                          <a:ext cx="1459283" cy="1288086"/>
                        </a:xfrm>
                        <a:custGeom>
                          <a:avLst/>
                          <a:gdLst>
                            <a:gd name="connsiteX0" fmla="*/ 0 w 1459282"/>
                            <a:gd name="connsiteY0" fmla="*/ 657617 h 1290181"/>
                            <a:gd name="connsiteX1" fmla="*/ 28184 w 1459282"/>
                            <a:gd name="connsiteY1" fmla="*/ 713984 h 1290181"/>
                            <a:gd name="connsiteX2" fmla="*/ 68893 w 1459282"/>
                            <a:gd name="connsiteY2" fmla="*/ 742167 h 1290181"/>
                            <a:gd name="connsiteX3" fmla="*/ 97077 w 1459282"/>
                            <a:gd name="connsiteY3" fmla="*/ 754693 h 1290181"/>
                            <a:gd name="connsiteX4" fmla="*/ 140918 w 1459282"/>
                            <a:gd name="connsiteY4" fmla="*/ 786008 h 1290181"/>
                            <a:gd name="connsiteX5" fmla="*/ 140918 w 1459282"/>
                            <a:gd name="connsiteY5" fmla="*/ 786008 h 1290181"/>
                            <a:gd name="connsiteX6" fmla="*/ 228600 w 1459282"/>
                            <a:gd name="connsiteY6" fmla="*/ 832981 h 1290181"/>
                            <a:gd name="connsiteX7" fmla="*/ 237995 w 1459282"/>
                            <a:gd name="connsiteY7" fmla="*/ 820455 h 1290181"/>
                            <a:gd name="connsiteX8" fmla="*/ 263047 w 1459282"/>
                            <a:gd name="connsiteY8" fmla="*/ 829849 h 1290181"/>
                            <a:gd name="connsiteX9" fmla="*/ 278704 w 1459282"/>
                            <a:gd name="connsiteY9" fmla="*/ 817323 h 1290181"/>
                            <a:gd name="connsiteX10" fmla="*/ 316282 w 1459282"/>
                            <a:gd name="connsiteY10" fmla="*/ 832981 h 1290181"/>
                            <a:gd name="connsiteX11" fmla="*/ 347597 w 1459282"/>
                            <a:gd name="connsiteY11" fmla="*/ 814192 h 1290181"/>
                            <a:gd name="connsiteX12" fmla="*/ 388307 w 1459282"/>
                            <a:gd name="connsiteY12" fmla="*/ 832981 h 1290181"/>
                            <a:gd name="connsiteX13" fmla="*/ 429017 w 1459282"/>
                            <a:gd name="connsiteY13" fmla="*/ 820455 h 1290181"/>
                            <a:gd name="connsiteX14" fmla="*/ 457200 w 1459282"/>
                            <a:gd name="connsiteY14" fmla="*/ 845507 h 1290181"/>
                            <a:gd name="connsiteX15" fmla="*/ 485384 w 1459282"/>
                            <a:gd name="connsiteY15" fmla="*/ 820455 h 1290181"/>
                            <a:gd name="connsiteX16" fmla="*/ 516699 w 1459282"/>
                            <a:gd name="connsiteY16" fmla="*/ 826718 h 1290181"/>
                            <a:gd name="connsiteX17" fmla="*/ 526093 w 1459282"/>
                            <a:gd name="connsiteY17" fmla="*/ 807929 h 1290181"/>
                            <a:gd name="connsiteX18" fmla="*/ 513567 w 1459282"/>
                            <a:gd name="connsiteY18" fmla="*/ 786008 h 1290181"/>
                            <a:gd name="connsiteX19" fmla="*/ 554277 w 1459282"/>
                            <a:gd name="connsiteY19" fmla="*/ 773482 h 1290181"/>
                            <a:gd name="connsiteX20" fmla="*/ 579329 w 1459282"/>
                            <a:gd name="connsiteY20" fmla="*/ 773482 h 1290181"/>
                            <a:gd name="connsiteX21" fmla="*/ 610644 w 1459282"/>
                            <a:gd name="connsiteY21" fmla="*/ 773482 h 1290181"/>
                            <a:gd name="connsiteX22" fmla="*/ 610644 w 1459282"/>
                            <a:gd name="connsiteY22" fmla="*/ 751562 h 1290181"/>
                            <a:gd name="connsiteX23" fmla="*/ 641959 w 1459282"/>
                            <a:gd name="connsiteY23" fmla="*/ 776614 h 1290181"/>
                            <a:gd name="connsiteX24" fmla="*/ 654485 w 1459282"/>
                            <a:gd name="connsiteY24" fmla="*/ 751562 h 1290181"/>
                            <a:gd name="connsiteX25" fmla="*/ 682669 w 1459282"/>
                            <a:gd name="connsiteY25" fmla="*/ 757825 h 1290181"/>
                            <a:gd name="connsiteX26" fmla="*/ 701458 w 1459282"/>
                            <a:gd name="connsiteY26" fmla="*/ 751562 h 1290181"/>
                            <a:gd name="connsiteX27" fmla="*/ 735904 w 1459282"/>
                            <a:gd name="connsiteY27" fmla="*/ 751562 h 1290181"/>
                            <a:gd name="connsiteX28" fmla="*/ 760956 w 1459282"/>
                            <a:gd name="connsiteY28" fmla="*/ 773482 h 1290181"/>
                            <a:gd name="connsiteX29" fmla="*/ 786008 w 1459282"/>
                            <a:gd name="connsiteY29" fmla="*/ 779745 h 1290181"/>
                            <a:gd name="connsiteX30" fmla="*/ 754693 w 1459282"/>
                            <a:gd name="connsiteY30" fmla="*/ 792271 h 1290181"/>
                            <a:gd name="connsiteX31" fmla="*/ 757825 w 1459282"/>
                            <a:gd name="connsiteY31" fmla="*/ 817323 h 1290181"/>
                            <a:gd name="connsiteX32" fmla="*/ 739036 w 1459282"/>
                            <a:gd name="connsiteY32" fmla="*/ 804797 h 1290181"/>
                            <a:gd name="connsiteX33" fmla="*/ 720247 w 1459282"/>
                            <a:gd name="connsiteY33" fmla="*/ 779745 h 1290181"/>
                            <a:gd name="connsiteX34" fmla="*/ 660748 w 1459282"/>
                            <a:gd name="connsiteY34" fmla="*/ 801666 h 1290181"/>
                            <a:gd name="connsiteX35" fmla="*/ 613776 w 1459282"/>
                            <a:gd name="connsiteY35" fmla="*/ 817323 h 1290181"/>
                            <a:gd name="connsiteX36" fmla="*/ 641959 w 1459282"/>
                            <a:gd name="connsiteY36" fmla="*/ 842376 h 1290181"/>
                            <a:gd name="connsiteX37" fmla="*/ 623170 w 1459282"/>
                            <a:gd name="connsiteY37" fmla="*/ 851770 h 1290181"/>
                            <a:gd name="connsiteX38" fmla="*/ 598118 w 1459282"/>
                            <a:gd name="connsiteY38" fmla="*/ 842376 h 1290181"/>
                            <a:gd name="connsiteX39" fmla="*/ 620039 w 1459282"/>
                            <a:gd name="connsiteY39" fmla="*/ 870559 h 1290181"/>
                            <a:gd name="connsiteX40" fmla="*/ 657617 w 1459282"/>
                            <a:gd name="connsiteY40" fmla="*/ 870559 h 1290181"/>
                            <a:gd name="connsiteX41" fmla="*/ 698326 w 1459282"/>
                            <a:gd name="connsiteY41" fmla="*/ 879954 h 1290181"/>
                            <a:gd name="connsiteX42" fmla="*/ 735904 w 1459282"/>
                            <a:gd name="connsiteY42" fmla="*/ 883085 h 1290181"/>
                            <a:gd name="connsiteX43" fmla="*/ 754693 w 1459282"/>
                            <a:gd name="connsiteY43" fmla="*/ 892480 h 1290181"/>
                            <a:gd name="connsiteX44" fmla="*/ 754693 w 1459282"/>
                            <a:gd name="connsiteY44" fmla="*/ 892480 h 1290181"/>
                            <a:gd name="connsiteX45" fmla="*/ 779745 w 1459282"/>
                            <a:gd name="connsiteY45" fmla="*/ 864296 h 1290181"/>
                            <a:gd name="connsiteX46" fmla="*/ 789140 w 1459282"/>
                            <a:gd name="connsiteY46" fmla="*/ 832981 h 1290181"/>
                            <a:gd name="connsiteX47" fmla="*/ 804797 w 1459282"/>
                            <a:gd name="connsiteY47" fmla="*/ 829849 h 1290181"/>
                            <a:gd name="connsiteX48" fmla="*/ 814192 w 1459282"/>
                            <a:gd name="connsiteY48" fmla="*/ 851770 h 1290181"/>
                            <a:gd name="connsiteX49" fmla="*/ 851770 w 1459282"/>
                            <a:gd name="connsiteY49" fmla="*/ 867428 h 1290181"/>
                            <a:gd name="connsiteX50" fmla="*/ 845507 w 1459282"/>
                            <a:gd name="connsiteY50" fmla="*/ 886217 h 1290181"/>
                            <a:gd name="connsiteX51" fmla="*/ 845507 w 1459282"/>
                            <a:gd name="connsiteY51" fmla="*/ 920663 h 1290181"/>
                            <a:gd name="connsiteX52" fmla="*/ 851770 w 1459282"/>
                            <a:gd name="connsiteY52" fmla="*/ 936321 h 1290181"/>
                            <a:gd name="connsiteX53" fmla="*/ 889348 w 1459282"/>
                            <a:gd name="connsiteY53" fmla="*/ 939452 h 1290181"/>
                            <a:gd name="connsiteX54" fmla="*/ 883085 w 1459282"/>
                            <a:gd name="connsiteY54" fmla="*/ 961373 h 1290181"/>
                            <a:gd name="connsiteX55" fmla="*/ 883085 w 1459282"/>
                            <a:gd name="connsiteY55" fmla="*/ 995819 h 1290181"/>
                            <a:gd name="connsiteX56" fmla="*/ 901874 w 1459282"/>
                            <a:gd name="connsiteY56" fmla="*/ 1011477 h 1290181"/>
                            <a:gd name="connsiteX57" fmla="*/ 945715 w 1459282"/>
                            <a:gd name="connsiteY57" fmla="*/ 1017740 h 1290181"/>
                            <a:gd name="connsiteX58" fmla="*/ 955110 w 1459282"/>
                            <a:gd name="connsiteY58" fmla="*/ 1058449 h 1290181"/>
                            <a:gd name="connsiteX59" fmla="*/ 983293 w 1459282"/>
                            <a:gd name="connsiteY59" fmla="*/ 1061581 h 1290181"/>
                            <a:gd name="connsiteX60" fmla="*/ 977030 w 1459282"/>
                            <a:gd name="connsiteY60" fmla="*/ 1086633 h 1290181"/>
                            <a:gd name="connsiteX61" fmla="*/ 998951 w 1459282"/>
                            <a:gd name="connsiteY61" fmla="*/ 1102291 h 1290181"/>
                            <a:gd name="connsiteX62" fmla="*/ 1036529 w 1459282"/>
                            <a:gd name="connsiteY62" fmla="*/ 1105422 h 1290181"/>
                            <a:gd name="connsiteX63" fmla="*/ 1052187 w 1459282"/>
                            <a:gd name="connsiteY63" fmla="*/ 1117948 h 1290181"/>
                            <a:gd name="connsiteX64" fmla="*/ 1033397 w 1459282"/>
                            <a:gd name="connsiteY64" fmla="*/ 1130474 h 1290181"/>
                            <a:gd name="connsiteX65" fmla="*/ 1033397 w 1459282"/>
                            <a:gd name="connsiteY65" fmla="*/ 1130474 h 1290181"/>
                            <a:gd name="connsiteX66" fmla="*/ 1017740 w 1459282"/>
                            <a:gd name="connsiteY66" fmla="*/ 1152395 h 1290181"/>
                            <a:gd name="connsiteX67" fmla="*/ 1042792 w 1459282"/>
                            <a:gd name="connsiteY67" fmla="*/ 1168052 h 1290181"/>
                            <a:gd name="connsiteX68" fmla="*/ 1049055 w 1459282"/>
                            <a:gd name="connsiteY68" fmla="*/ 1189973 h 1290181"/>
                            <a:gd name="connsiteX69" fmla="*/ 1039661 w 1459282"/>
                            <a:gd name="connsiteY69" fmla="*/ 1205630 h 1290181"/>
                            <a:gd name="connsiteX70" fmla="*/ 1052187 w 1459282"/>
                            <a:gd name="connsiteY70" fmla="*/ 1230682 h 1290181"/>
                            <a:gd name="connsiteX71" fmla="*/ 1061581 w 1459282"/>
                            <a:gd name="connsiteY71" fmla="*/ 1268260 h 1290181"/>
                            <a:gd name="connsiteX72" fmla="*/ 1105422 w 1459282"/>
                            <a:gd name="connsiteY72" fmla="*/ 1290181 h 1290181"/>
                            <a:gd name="connsiteX73" fmla="*/ 1096028 w 1459282"/>
                            <a:gd name="connsiteY73" fmla="*/ 1265129 h 1290181"/>
                            <a:gd name="connsiteX74" fmla="*/ 1086633 w 1459282"/>
                            <a:gd name="connsiteY74" fmla="*/ 1224419 h 1290181"/>
                            <a:gd name="connsiteX75" fmla="*/ 1074107 w 1459282"/>
                            <a:gd name="connsiteY75" fmla="*/ 1193104 h 1290181"/>
                            <a:gd name="connsiteX76" fmla="*/ 1070976 w 1459282"/>
                            <a:gd name="connsiteY76" fmla="*/ 1161789 h 1290181"/>
                            <a:gd name="connsiteX77" fmla="*/ 1058450 w 1459282"/>
                            <a:gd name="connsiteY77" fmla="*/ 1130474 h 1290181"/>
                            <a:gd name="connsiteX78" fmla="*/ 1067844 w 1459282"/>
                            <a:gd name="connsiteY78" fmla="*/ 1099159 h 1290181"/>
                            <a:gd name="connsiteX79" fmla="*/ 1058450 w 1459282"/>
                            <a:gd name="connsiteY79" fmla="*/ 1074107 h 1290181"/>
                            <a:gd name="connsiteX80" fmla="*/ 1039661 w 1459282"/>
                            <a:gd name="connsiteY80" fmla="*/ 1083502 h 1290181"/>
                            <a:gd name="connsiteX81" fmla="*/ 1020871 w 1459282"/>
                            <a:gd name="connsiteY81" fmla="*/ 1067844 h 1290181"/>
                            <a:gd name="connsiteX82" fmla="*/ 1005214 w 1459282"/>
                            <a:gd name="connsiteY82" fmla="*/ 1049055 h 1290181"/>
                            <a:gd name="connsiteX83" fmla="*/ 1459282 w 1459282"/>
                            <a:gd name="connsiteY83" fmla="*/ 432148 h 1290181"/>
                            <a:gd name="connsiteX84" fmla="*/ 1434230 w 1459282"/>
                            <a:gd name="connsiteY84" fmla="*/ 378913 h 1290181"/>
                            <a:gd name="connsiteX85" fmla="*/ 1412310 w 1459282"/>
                            <a:gd name="connsiteY85" fmla="*/ 344466 h 1290181"/>
                            <a:gd name="connsiteX86" fmla="*/ 1390389 w 1459282"/>
                            <a:gd name="connsiteY86" fmla="*/ 341334 h 1290181"/>
                            <a:gd name="connsiteX87" fmla="*/ 1346548 w 1459282"/>
                            <a:gd name="connsiteY87" fmla="*/ 303756 h 1290181"/>
                            <a:gd name="connsiteX88" fmla="*/ 1327759 w 1459282"/>
                            <a:gd name="connsiteY88" fmla="*/ 275573 h 1290181"/>
                            <a:gd name="connsiteX89" fmla="*/ 1324628 w 1459282"/>
                            <a:gd name="connsiteY89" fmla="*/ 231732 h 1290181"/>
                            <a:gd name="connsiteX90" fmla="*/ 1287050 w 1459282"/>
                            <a:gd name="connsiteY90" fmla="*/ 222337 h 1290181"/>
                            <a:gd name="connsiteX91" fmla="*/ 1287050 w 1459282"/>
                            <a:gd name="connsiteY91" fmla="*/ 222337 h 1290181"/>
                            <a:gd name="connsiteX92" fmla="*/ 1261997 w 1459282"/>
                            <a:gd name="connsiteY92" fmla="*/ 209811 h 1290181"/>
                            <a:gd name="connsiteX93" fmla="*/ 1268261 w 1459282"/>
                            <a:gd name="connsiteY93" fmla="*/ 191022 h 1290181"/>
                            <a:gd name="connsiteX94" fmla="*/ 1265129 w 1459282"/>
                            <a:gd name="connsiteY94" fmla="*/ 159707 h 1290181"/>
                            <a:gd name="connsiteX95" fmla="*/ 1240077 w 1459282"/>
                            <a:gd name="connsiteY95" fmla="*/ 137786 h 1290181"/>
                            <a:gd name="connsiteX96" fmla="*/ 1230682 w 1459282"/>
                            <a:gd name="connsiteY96" fmla="*/ 144049 h 1290181"/>
                            <a:gd name="connsiteX97" fmla="*/ 1218156 w 1459282"/>
                            <a:gd name="connsiteY97" fmla="*/ 137786 h 1290181"/>
                            <a:gd name="connsiteX98" fmla="*/ 1233814 w 1459282"/>
                            <a:gd name="connsiteY98" fmla="*/ 112734 h 1290181"/>
                            <a:gd name="connsiteX99" fmla="*/ 1218156 w 1459282"/>
                            <a:gd name="connsiteY99" fmla="*/ 106471 h 1290181"/>
                            <a:gd name="connsiteX100" fmla="*/ 1205630 w 1459282"/>
                            <a:gd name="connsiteY100" fmla="*/ 125260 h 1290181"/>
                            <a:gd name="connsiteX101" fmla="*/ 1193104 w 1459282"/>
                            <a:gd name="connsiteY101" fmla="*/ 112734 h 1290181"/>
                            <a:gd name="connsiteX102" fmla="*/ 1205630 w 1459282"/>
                            <a:gd name="connsiteY102" fmla="*/ 90814 h 1290181"/>
                            <a:gd name="connsiteX103" fmla="*/ 1221288 w 1459282"/>
                            <a:gd name="connsiteY103" fmla="*/ 87682 h 1290181"/>
                            <a:gd name="connsiteX104" fmla="*/ 1221288 w 1459282"/>
                            <a:gd name="connsiteY104" fmla="*/ 72025 h 1290181"/>
                            <a:gd name="connsiteX105" fmla="*/ 1199367 w 1459282"/>
                            <a:gd name="connsiteY105" fmla="*/ 68893 h 1290181"/>
                            <a:gd name="connsiteX106" fmla="*/ 1177447 w 1459282"/>
                            <a:gd name="connsiteY106" fmla="*/ 78288 h 1290181"/>
                            <a:gd name="connsiteX107" fmla="*/ 1146132 w 1459282"/>
                            <a:gd name="connsiteY107" fmla="*/ 56367 h 1290181"/>
                            <a:gd name="connsiteX108" fmla="*/ 1143000 w 1459282"/>
                            <a:gd name="connsiteY108" fmla="*/ 40710 h 1290181"/>
                            <a:gd name="connsiteX109" fmla="*/ 1117948 w 1459282"/>
                            <a:gd name="connsiteY109" fmla="*/ 40710 h 1290181"/>
                            <a:gd name="connsiteX110" fmla="*/ 1102291 w 1459282"/>
                            <a:gd name="connsiteY110" fmla="*/ 56367 h 1290181"/>
                            <a:gd name="connsiteX111" fmla="*/ 1092896 w 1459282"/>
                            <a:gd name="connsiteY111" fmla="*/ 59499 h 1290181"/>
                            <a:gd name="connsiteX112" fmla="*/ 1083502 w 1459282"/>
                            <a:gd name="connsiteY112" fmla="*/ 37578 h 1290181"/>
                            <a:gd name="connsiteX113" fmla="*/ 1070976 w 1459282"/>
                            <a:gd name="connsiteY113" fmla="*/ 25052 h 1290181"/>
                            <a:gd name="connsiteX114" fmla="*/ 1030266 w 1459282"/>
                            <a:gd name="connsiteY114" fmla="*/ 15658 h 1290181"/>
                            <a:gd name="connsiteX115" fmla="*/ 977030 w 1459282"/>
                            <a:gd name="connsiteY115" fmla="*/ 15658 h 1290181"/>
                            <a:gd name="connsiteX116" fmla="*/ 942584 w 1459282"/>
                            <a:gd name="connsiteY116" fmla="*/ 37578 h 1290181"/>
                            <a:gd name="connsiteX117" fmla="*/ 920663 w 1459282"/>
                            <a:gd name="connsiteY117" fmla="*/ 25052 h 1290181"/>
                            <a:gd name="connsiteX118" fmla="*/ 889348 w 1459282"/>
                            <a:gd name="connsiteY118" fmla="*/ 6263 h 1290181"/>
                            <a:gd name="connsiteX119" fmla="*/ 858033 w 1459282"/>
                            <a:gd name="connsiteY119" fmla="*/ 0 h 1290181"/>
                            <a:gd name="connsiteX120" fmla="*/ 820455 w 1459282"/>
                            <a:gd name="connsiteY120" fmla="*/ 9395 h 1290181"/>
                            <a:gd name="connsiteX121" fmla="*/ 814192 w 1459282"/>
                            <a:gd name="connsiteY121" fmla="*/ 81419 h 1290181"/>
                            <a:gd name="connsiteX122" fmla="*/ 811061 w 1459282"/>
                            <a:gd name="connsiteY122" fmla="*/ 106471 h 1290181"/>
                            <a:gd name="connsiteX123" fmla="*/ 786008 w 1459282"/>
                            <a:gd name="connsiteY123" fmla="*/ 118997 h 1290181"/>
                            <a:gd name="connsiteX124" fmla="*/ 792271 w 1459282"/>
                            <a:gd name="connsiteY124" fmla="*/ 150313 h 1290181"/>
                            <a:gd name="connsiteX125" fmla="*/ 817324 w 1459282"/>
                            <a:gd name="connsiteY125" fmla="*/ 181628 h 1290181"/>
                            <a:gd name="connsiteX126" fmla="*/ 804797 w 1459282"/>
                            <a:gd name="connsiteY126" fmla="*/ 178496 h 1290181"/>
                            <a:gd name="connsiteX127" fmla="*/ 804797 w 1459282"/>
                            <a:gd name="connsiteY127" fmla="*/ 197285 h 1290181"/>
                            <a:gd name="connsiteX128" fmla="*/ 826718 w 1459282"/>
                            <a:gd name="connsiteY128" fmla="*/ 219206 h 1290181"/>
                            <a:gd name="connsiteX129" fmla="*/ 836113 w 1459282"/>
                            <a:gd name="connsiteY129" fmla="*/ 237995 h 1290181"/>
                            <a:gd name="connsiteX130" fmla="*/ 829850 w 1459282"/>
                            <a:gd name="connsiteY130" fmla="*/ 250521 h 1290181"/>
                            <a:gd name="connsiteX131" fmla="*/ 795403 w 1459282"/>
                            <a:gd name="connsiteY131" fmla="*/ 228600 h 1290181"/>
                            <a:gd name="connsiteX132" fmla="*/ 779745 w 1459282"/>
                            <a:gd name="connsiteY132" fmla="*/ 216074 h 1290181"/>
                            <a:gd name="connsiteX133" fmla="*/ 757825 w 1459282"/>
                            <a:gd name="connsiteY133" fmla="*/ 219206 h 1290181"/>
                            <a:gd name="connsiteX134" fmla="*/ 748430 w 1459282"/>
                            <a:gd name="connsiteY134" fmla="*/ 200417 h 1290181"/>
                            <a:gd name="connsiteX135" fmla="*/ 723378 w 1459282"/>
                            <a:gd name="connsiteY135" fmla="*/ 165970 h 1290181"/>
                            <a:gd name="connsiteX136" fmla="*/ 723378 w 1459282"/>
                            <a:gd name="connsiteY136" fmla="*/ 147181 h 1290181"/>
                            <a:gd name="connsiteX137" fmla="*/ 742167 w 1459282"/>
                            <a:gd name="connsiteY137" fmla="*/ 134655 h 1290181"/>
                            <a:gd name="connsiteX138" fmla="*/ 698326 w 1459282"/>
                            <a:gd name="connsiteY138" fmla="*/ 97077 h 1290181"/>
                            <a:gd name="connsiteX139" fmla="*/ 682669 w 1459282"/>
                            <a:gd name="connsiteY139" fmla="*/ 112734 h 1290181"/>
                            <a:gd name="connsiteX140" fmla="*/ 604381 w 1459282"/>
                            <a:gd name="connsiteY140" fmla="*/ 68893 h 1290181"/>
                            <a:gd name="connsiteX141" fmla="*/ 594987 w 1459282"/>
                            <a:gd name="connsiteY141" fmla="*/ 90814 h 1290181"/>
                            <a:gd name="connsiteX142" fmla="*/ 604381 w 1459282"/>
                            <a:gd name="connsiteY142" fmla="*/ 125260 h 1290181"/>
                            <a:gd name="connsiteX143" fmla="*/ 604381 w 1459282"/>
                            <a:gd name="connsiteY143" fmla="*/ 144049 h 1290181"/>
                            <a:gd name="connsiteX144" fmla="*/ 582461 w 1459282"/>
                            <a:gd name="connsiteY144" fmla="*/ 115866 h 1290181"/>
                            <a:gd name="connsiteX145" fmla="*/ 560540 w 1459282"/>
                            <a:gd name="connsiteY145" fmla="*/ 165970 h 1290181"/>
                            <a:gd name="connsiteX146" fmla="*/ 579329 w 1459282"/>
                            <a:gd name="connsiteY146" fmla="*/ 209811 h 1290181"/>
                            <a:gd name="connsiteX147" fmla="*/ 604381 w 1459282"/>
                            <a:gd name="connsiteY147" fmla="*/ 219206 h 1290181"/>
                            <a:gd name="connsiteX148" fmla="*/ 616907 w 1459282"/>
                            <a:gd name="connsiteY148" fmla="*/ 241126 h 1290181"/>
                            <a:gd name="connsiteX149" fmla="*/ 626302 w 1459282"/>
                            <a:gd name="connsiteY149" fmla="*/ 275573 h 1290181"/>
                            <a:gd name="connsiteX150" fmla="*/ 641959 w 1459282"/>
                            <a:gd name="connsiteY150" fmla="*/ 256784 h 1290181"/>
                            <a:gd name="connsiteX151" fmla="*/ 660748 w 1459282"/>
                            <a:gd name="connsiteY151" fmla="*/ 275573 h 1290181"/>
                            <a:gd name="connsiteX152" fmla="*/ 679537 w 1459282"/>
                            <a:gd name="connsiteY152" fmla="*/ 278704 h 1290181"/>
                            <a:gd name="connsiteX153" fmla="*/ 679537 w 1459282"/>
                            <a:gd name="connsiteY153" fmla="*/ 278704 h 1290181"/>
                            <a:gd name="connsiteX154" fmla="*/ 670143 w 1459282"/>
                            <a:gd name="connsiteY154" fmla="*/ 303756 h 1290181"/>
                            <a:gd name="connsiteX155" fmla="*/ 654485 w 1459282"/>
                            <a:gd name="connsiteY155" fmla="*/ 300625 h 1290181"/>
                            <a:gd name="connsiteX156" fmla="*/ 645091 w 1459282"/>
                            <a:gd name="connsiteY156" fmla="*/ 319414 h 1290181"/>
                            <a:gd name="connsiteX157" fmla="*/ 629433 w 1459282"/>
                            <a:gd name="connsiteY157" fmla="*/ 335071 h 1290181"/>
                            <a:gd name="connsiteX158" fmla="*/ 629433 w 1459282"/>
                            <a:gd name="connsiteY158" fmla="*/ 335071 h 1290181"/>
                            <a:gd name="connsiteX159" fmla="*/ 579329 w 1459282"/>
                            <a:gd name="connsiteY159" fmla="*/ 344466 h 1290181"/>
                            <a:gd name="connsiteX160" fmla="*/ 566803 w 1459282"/>
                            <a:gd name="connsiteY160" fmla="*/ 335071 h 1290181"/>
                            <a:gd name="connsiteX161" fmla="*/ 566803 w 1459282"/>
                            <a:gd name="connsiteY161" fmla="*/ 335071 h 1290181"/>
                            <a:gd name="connsiteX162" fmla="*/ 551145 w 1459282"/>
                            <a:gd name="connsiteY162" fmla="*/ 316282 h 1290181"/>
                            <a:gd name="connsiteX163" fmla="*/ 532356 w 1459282"/>
                            <a:gd name="connsiteY163" fmla="*/ 322545 h 1290181"/>
                            <a:gd name="connsiteX164" fmla="*/ 497910 w 1459282"/>
                            <a:gd name="connsiteY164" fmla="*/ 300625 h 1290181"/>
                            <a:gd name="connsiteX165" fmla="*/ 510436 w 1459282"/>
                            <a:gd name="connsiteY165" fmla="*/ 288099 h 1290181"/>
                            <a:gd name="connsiteX166" fmla="*/ 491647 w 1459282"/>
                            <a:gd name="connsiteY166" fmla="*/ 272441 h 1290181"/>
                            <a:gd name="connsiteX167" fmla="*/ 466595 w 1459282"/>
                            <a:gd name="connsiteY167" fmla="*/ 278704 h 1290181"/>
                            <a:gd name="connsiteX168" fmla="*/ 444674 w 1459282"/>
                            <a:gd name="connsiteY168" fmla="*/ 291230 h 1290181"/>
                            <a:gd name="connsiteX169" fmla="*/ 413359 w 1459282"/>
                            <a:gd name="connsiteY169" fmla="*/ 272441 h 1290181"/>
                            <a:gd name="connsiteX170" fmla="*/ 375781 w 1459282"/>
                            <a:gd name="connsiteY170" fmla="*/ 297493 h 1290181"/>
                            <a:gd name="connsiteX171" fmla="*/ 344466 w 1459282"/>
                            <a:gd name="connsiteY171" fmla="*/ 278704 h 1290181"/>
                            <a:gd name="connsiteX172" fmla="*/ 341334 w 1459282"/>
                            <a:gd name="connsiteY172" fmla="*/ 335071 h 1290181"/>
                            <a:gd name="connsiteX173" fmla="*/ 338203 w 1459282"/>
                            <a:gd name="connsiteY173" fmla="*/ 369518 h 1290181"/>
                            <a:gd name="connsiteX174" fmla="*/ 353861 w 1459282"/>
                            <a:gd name="connsiteY174" fmla="*/ 403965 h 1290181"/>
                            <a:gd name="connsiteX175" fmla="*/ 344466 w 1459282"/>
                            <a:gd name="connsiteY175" fmla="*/ 413359 h 1290181"/>
                            <a:gd name="connsiteX176" fmla="*/ 338203 w 1459282"/>
                            <a:gd name="connsiteY176" fmla="*/ 385176 h 1290181"/>
                            <a:gd name="connsiteX177" fmla="*/ 338203 w 1459282"/>
                            <a:gd name="connsiteY177" fmla="*/ 385176 h 1290181"/>
                            <a:gd name="connsiteX178" fmla="*/ 303756 w 1459282"/>
                            <a:gd name="connsiteY178" fmla="*/ 375781 h 1290181"/>
                            <a:gd name="connsiteX179" fmla="*/ 288099 w 1459282"/>
                            <a:gd name="connsiteY179" fmla="*/ 422754 h 1290181"/>
                            <a:gd name="connsiteX180" fmla="*/ 288099 w 1459282"/>
                            <a:gd name="connsiteY180" fmla="*/ 441543 h 1290181"/>
                            <a:gd name="connsiteX181" fmla="*/ 319414 w 1459282"/>
                            <a:gd name="connsiteY181" fmla="*/ 469726 h 1290181"/>
                            <a:gd name="connsiteX182" fmla="*/ 319414 w 1459282"/>
                            <a:gd name="connsiteY182" fmla="*/ 469726 h 1290181"/>
                            <a:gd name="connsiteX183" fmla="*/ 356992 w 1459282"/>
                            <a:gd name="connsiteY183" fmla="*/ 454069 h 1290181"/>
                            <a:gd name="connsiteX184" fmla="*/ 366387 w 1459282"/>
                            <a:gd name="connsiteY184" fmla="*/ 469726 h 1290181"/>
                            <a:gd name="connsiteX185" fmla="*/ 335071 w 1459282"/>
                            <a:gd name="connsiteY185" fmla="*/ 501041 h 1290181"/>
                            <a:gd name="connsiteX186" fmla="*/ 316282 w 1459282"/>
                            <a:gd name="connsiteY186" fmla="*/ 522962 h 1290181"/>
                            <a:gd name="connsiteX187" fmla="*/ 306888 w 1459282"/>
                            <a:gd name="connsiteY187" fmla="*/ 535488 h 1290181"/>
                            <a:gd name="connsiteX188" fmla="*/ 294362 w 1459282"/>
                            <a:gd name="connsiteY188" fmla="*/ 538619 h 1290181"/>
                            <a:gd name="connsiteX189" fmla="*/ 269310 w 1459282"/>
                            <a:gd name="connsiteY189" fmla="*/ 566803 h 1290181"/>
                            <a:gd name="connsiteX190" fmla="*/ 284967 w 1459282"/>
                            <a:gd name="connsiteY190" fmla="*/ 579329 h 1290181"/>
                            <a:gd name="connsiteX191" fmla="*/ 319414 w 1459282"/>
                            <a:gd name="connsiteY191" fmla="*/ 576197 h 1290181"/>
                            <a:gd name="connsiteX192" fmla="*/ 325677 w 1459282"/>
                            <a:gd name="connsiteY192" fmla="*/ 591855 h 1290181"/>
                            <a:gd name="connsiteX193" fmla="*/ 331940 w 1459282"/>
                            <a:gd name="connsiteY193" fmla="*/ 623170 h 1290181"/>
                            <a:gd name="connsiteX194" fmla="*/ 344466 w 1459282"/>
                            <a:gd name="connsiteY194" fmla="*/ 645091 h 1290181"/>
                            <a:gd name="connsiteX195" fmla="*/ 331940 w 1459282"/>
                            <a:gd name="connsiteY195" fmla="*/ 682669 h 1290181"/>
                            <a:gd name="connsiteX196" fmla="*/ 369518 w 1459282"/>
                            <a:gd name="connsiteY196" fmla="*/ 657617 h 1290181"/>
                            <a:gd name="connsiteX197" fmla="*/ 388307 w 1459282"/>
                            <a:gd name="connsiteY197" fmla="*/ 657617 h 1290181"/>
                            <a:gd name="connsiteX198" fmla="*/ 375781 w 1459282"/>
                            <a:gd name="connsiteY198" fmla="*/ 682669 h 1290181"/>
                            <a:gd name="connsiteX199" fmla="*/ 410228 w 1459282"/>
                            <a:gd name="connsiteY199" fmla="*/ 713984 h 1290181"/>
                            <a:gd name="connsiteX200" fmla="*/ 375781 w 1459282"/>
                            <a:gd name="connsiteY200" fmla="*/ 723378 h 1290181"/>
                            <a:gd name="connsiteX201" fmla="*/ 363255 w 1459282"/>
                            <a:gd name="connsiteY201" fmla="*/ 726510 h 1290181"/>
                            <a:gd name="connsiteX202" fmla="*/ 341334 w 1459282"/>
                            <a:gd name="connsiteY202" fmla="*/ 745299 h 1290181"/>
                            <a:gd name="connsiteX203" fmla="*/ 316282 w 1459282"/>
                            <a:gd name="connsiteY203" fmla="*/ 770351 h 1290181"/>
                            <a:gd name="connsiteX204" fmla="*/ 281836 w 1459282"/>
                            <a:gd name="connsiteY204" fmla="*/ 751562 h 1290181"/>
                            <a:gd name="connsiteX205" fmla="*/ 256784 w 1459282"/>
                            <a:gd name="connsiteY205" fmla="*/ 770351 h 1290181"/>
                            <a:gd name="connsiteX206" fmla="*/ 222337 w 1459282"/>
                            <a:gd name="connsiteY206" fmla="*/ 754693 h 1290181"/>
                            <a:gd name="connsiteX207" fmla="*/ 184759 w 1459282"/>
                            <a:gd name="connsiteY207" fmla="*/ 739036 h 1290181"/>
                            <a:gd name="connsiteX208" fmla="*/ 137787 w 1459282"/>
                            <a:gd name="connsiteY208" fmla="*/ 754693 h 1290181"/>
                            <a:gd name="connsiteX209" fmla="*/ 122129 w 1459282"/>
                            <a:gd name="connsiteY209" fmla="*/ 735904 h 1290181"/>
                            <a:gd name="connsiteX210" fmla="*/ 112734 w 1459282"/>
                            <a:gd name="connsiteY210" fmla="*/ 713984 h 1290181"/>
                            <a:gd name="connsiteX211" fmla="*/ 100208 w 1459282"/>
                            <a:gd name="connsiteY211" fmla="*/ 710852 h 1290181"/>
                            <a:gd name="connsiteX212" fmla="*/ 68893 w 1459282"/>
                            <a:gd name="connsiteY212" fmla="*/ 720247 h 1290181"/>
                            <a:gd name="connsiteX213" fmla="*/ 0 w 1459282"/>
                            <a:gd name="connsiteY213" fmla="*/ 657617 h 129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459282" h="1290181">
                              <a:moveTo>
                                <a:pt x="0" y="657617"/>
                              </a:moveTo>
                              <a:lnTo>
                                <a:pt x="28184" y="713984"/>
                              </a:lnTo>
                              <a:lnTo>
                                <a:pt x="68893" y="742167"/>
                              </a:lnTo>
                              <a:lnTo>
                                <a:pt x="97077" y="754693"/>
                              </a:lnTo>
                              <a:lnTo>
                                <a:pt x="140918" y="786008"/>
                              </a:lnTo>
                              <a:lnTo>
                                <a:pt x="140918" y="786008"/>
                              </a:lnTo>
                              <a:lnTo>
                                <a:pt x="228600" y="832981"/>
                              </a:lnTo>
                              <a:lnTo>
                                <a:pt x="237995" y="820455"/>
                              </a:lnTo>
                              <a:lnTo>
                                <a:pt x="263047" y="829849"/>
                              </a:lnTo>
                              <a:lnTo>
                                <a:pt x="278704" y="817323"/>
                              </a:lnTo>
                              <a:lnTo>
                                <a:pt x="316282" y="832981"/>
                              </a:lnTo>
                              <a:lnTo>
                                <a:pt x="347597" y="814192"/>
                              </a:lnTo>
                              <a:lnTo>
                                <a:pt x="388307" y="832981"/>
                              </a:lnTo>
                              <a:lnTo>
                                <a:pt x="429017" y="820455"/>
                              </a:lnTo>
                              <a:lnTo>
                                <a:pt x="457200" y="845507"/>
                              </a:lnTo>
                              <a:lnTo>
                                <a:pt x="485384" y="820455"/>
                              </a:lnTo>
                              <a:lnTo>
                                <a:pt x="516699" y="826718"/>
                              </a:lnTo>
                              <a:lnTo>
                                <a:pt x="526093" y="807929"/>
                              </a:lnTo>
                              <a:lnTo>
                                <a:pt x="513567" y="786008"/>
                              </a:lnTo>
                              <a:lnTo>
                                <a:pt x="554277" y="773482"/>
                              </a:lnTo>
                              <a:lnTo>
                                <a:pt x="579329" y="773482"/>
                              </a:lnTo>
                              <a:lnTo>
                                <a:pt x="610644" y="773482"/>
                              </a:lnTo>
                              <a:lnTo>
                                <a:pt x="610644" y="751562"/>
                              </a:lnTo>
                              <a:lnTo>
                                <a:pt x="641959" y="776614"/>
                              </a:lnTo>
                              <a:lnTo>
                                <a:pt x="654485" y="751562"/>
                              </a:lnTo>
                              <a:lnTo>
                                <a:pt x="682669" y="757825"/>
                              </a:lnTo>
                              <a:lnTo>
                                <a:pt x="701458" y="751562"/>
                              </a:lnTo>
                              <a:lnTo>
                                <a:pt x="735904" y="751562"/>
                              </a:lnTo>
                              <a:lnTo>
                                <a:pt x="760956" y="773482"/>
                              </a:lnTo>
                              <a:lnTo>
                                <a:pt x="786008" y="779745"/>
                              </a:lnTo>
                              <a:lnTo>
                                <a:pt x="754693" y="792271"/>
                              </a:lnTo>
                              <a:lnTo>
                                <a:pt x="757825" y="817323"/>
                              </a:lnTo>
                              <a:lnTo>
                                <a:pt x="739036" y="804797"/>
                              </a:lnTo>
                              <a:lnTo>
                                <a:pt x="720247" y="779745"/>
                              </a:lnTo>
                              <a:lnTo>
                                <a:pt x="660748" y="801666"/>
                              </a:lnTo>
                              <a:lnTo>
                                <a:pt x="613776" y="817323"/>
                              </a:lnTo>
                              <a:lnTo>
                                <a:pt x="641959" y="842376"/>
                              </a:lnTo>
                              <a:lnTo>
                                <a:pt x="623170" y="851770"/>
                              </a:lnTo>
                              <a:lnTo>
                                <a:pt x="598118" y="842376"/>
                              </a:lnTo>
                              <a:lnTo>
                                <a:pt x="620039" y="870559"/>
                              </a:lnTo>
                              <a:lnTo>
                                <a:pt x="657617" y="870559"/>
                              </a:lnTo>
                              <a:lnTo>
                                <a:pt x="698326" y="879954"/>
                              </a:lnTo>
                              <a:lnTo>
                                <a:pt x="735904" y="883085"/>
                              </a:lnTo>
                              <a:lnTo>
                                <a:pt x="754693" y="892480"/>
                              </a:lnTo>
                              <a:lnTo>
                                <a:pt x="754693" y="892480"/>
                              </a:lnTo>
                              <a:lnTo>
                                <a:pt x="779745" y="864296"/>
                              </a:lnTo>
                              <a:lnTo>
                                <a:pt x="789140" y="832981"/>
                              </a:lnTo>
                              <a:lnTo>
                                <a:pt x="804797" y="829849"/>
                              </a:lnTo>
                              <a:lnTo>
                                <a:pt x="814192" y="851770"/>
                              </a:lnTo>
                              <a:lnTo>
                                <a:pt x="851770" y="867428"/>
                              </a:lnTo>
                              <a:lnTo>
                                <a:pt x="845507" y="886217"/>
                              </a:lnTo>
                              <a:lnTo>
                                <a:pt x="845507" y="920663"/>
                              </a:lnTo>
                              <a:lnTo>
                                <a:pt x="851770" y="936321"/>
                              </a:lnTo>
                              <a:lnTo>
                                <a:pt x="889348" y="939452"/>
                              </a:lnTo>
                              <a:lnTo>
                                <a:pt x="883085" y="961373"/>
                              </a:lnTo>
                              <a:lnTo>
                                <a:pt x="883085" y="995819"/>
                              </a:lnTo>
                              <a:lnTo>
                                <a:pt x="901874" y="1011477"/>
                              </a:lnTo>
                              <a:lnTo>
                                <a:pt x="945715" y="1017740"/>
                              </a:lnTo>
                              <a:lnTo>
                                <a:pt x="955110" y="1058449"/>
                              </a:lnTo>
                              <a:lnTo>
                                <a:pt x="983293" y="1061581"/>
                              </a:lnTo>
                              <a:lnTo>
                                <a:pt x="977030" y="1086633"/>
                              </a:lnTo>
                              <a:lnTo>
                                <a:pt x="998951" y="1102291"/>
                              </a:lnTo>
                              <a:lnTo>
                                <a:pt x="1036529" y="1105422"/>
                              </a:lnTo>
                              <a:lnTo>
                                <a:pt x="1052187" y="1117948"/>
                              </a:lnTo>
                              <a:lnTo>
                                <a:pt x="1033397" y="1130474"/>
                              </a:lnTo>
                              <a:lnTo>
                                <a:pt x="1033397" y="1130474"/>
                              </a:lnTo>
                              <a:lnTo>
                                <a:pt x="1017740" y="1152395"/>
                              </a:lnTo>
                              <a:lnTo>
                                <a:pt x="1042792" y="1168052"/>
                              </a:lnTo>
                              <a:lnTo>
                                <a:pt x="1049055" y="1189973"/>
                              </a:lnTo>
                              <a:lnTo>
                                <a:pt x="1039661" y="1205630"/>
                              </a:lnTo>
                              <a:lnTo>
                                <a:pt x="1052187" y="1230682"/>
                              </a:lnTo>
                              <a:lnTo>
                                <a:pt x="1061581" y="1268260"/>
                              </a:lnTo>
                              <a:lnTo>
                                <a:pt x="1105422" y="1290181"/>
                              </a:lnTo>
                              <a:lnTo>
                                <a:pt x="1096028" y="1265129"/>
                              </a:lnTo>
                              <a:lnTo>
                                <a:pt x="1086633" y="1224419"/>
                              </a:lnTo>
                              <a:lnTo>
                                <a:pt x="1074107" y="1193104"/>
                              </a:lnTo>
                              <a:lnTo>
                                <a:pt x="1070976" y="1161789"/>
                              </a:lnTo>
                              <a:lnTo>
                                <a:pt x="1058450" y="1130474"/>
                              </a:lnTo>
                              <a:lnTo>
                                <a:pt x="1067844" y="1099159"/>
                              </a:lnTo>
                              <a:lnTo>
                                <a:pt x="1058450" y="1074107"/>
                              </a:lnTo>
                              <a:lnTo>
                                <a:pt x="1039661" y="1083502"/>
                              </a:lnTo>
                              <a:lnTo>
                                <a:pt x="1020871" y="1067844"/>
                              </a:lnTo>
                              <a:lnTo>
                                <a:pt x="1005214" y="1049055"/>
                              </a:lnTo>
                              <a:lnTo>
                                <a:pt x="1459282" y="432148"/>
                              </a:lnTo>
                              <a:lnTo>
                                <a:pt x="1434230" y="378913"/>
                              </a:lnTo>
                              <a:lnTo>
                                <a:pt x="1412310" y="344466"/>
                              </a:lnTo>
                              <a:lnTo>
                                <a:pt x="1390389" y="341334"/>
                              </a:lnTo>
                              <a:lnTo>
                                <a:pt x="1346548" y="303756"/>
                              </a:lnTo>
                              <a:lnTo>
                                <a:pt x="1327759" y="275573"/>
                              </a:lnTo>
                              <a:lnTo>
                                <a:pt x="1324628" y="231732"/>
                              </a:lnTo>
                              <a:lnTo>
                                <a:pt x="1287050" y="222337"/>
                              </a:lnTo>
                              <a:lnTo>
                                <a:pt x="1287050" y="222337"/>
                              </a:lnTo>
                              <a:lnTo>
                                <a:pt x="1261997" y="209811"/>
                              </a:lnTo>
                              <a:lnTo>
                                <a:pt x="1268261" y="191022"/>
                              </a:lnTo>
                              <a:lnTo>
                                <a:pt x="1265129" y="159707"/>
                              </a:lnTo>
                              <a:lnTo>
                                <a:pt x="1240077" y="137786"/>
                              </a:lnTo>
                              <a:lnTo>
                                <a:pt x="1230682" y="144049"/>
                              </a:lnTo>
                              <a:lnTo>
                                <a:pt x="1218156" y="137786"/>
                              </a:lnTo>
                              <a:lnTo>
                                <a:pt x="1233814" y="112734"/>
                              </a:lnTo>
                              <a:lnTo>
                                <a:pt x="1218156" y="106471"/>
                              </a:lnTo>
                              <a:lnTo>
                                <a:pt x="1205630" y="125260"/>
                              </a:lnTo>
                              <a:lnTo>
                                <a:pt x="1193104" y="112734"/>
                              </a:lnTo>
                              <a:lnTo>
                                <a:pt x="1205630" y="90814"/>
                              </a:lnTo>
                              <a:lnTo>
                                <a:pt x="1221288" y="87682"/>
                              </a:lnTo>
                              <a:lnTo>
                                <a:pt x="1221288" y="72025"/>
                              </a:lnTo>
                              <a:lnTo>
                                <a:pt x="1199367" y="68893"/>
                              </a:lnTo>
                              <a:lnTo>
                                <a:pt x="1177447" y="78288"/>
                              </a:lnTo>
                              <a:lnTo>
                                <a:pt x="1146132" y="56367"/>
                              </a:lnTo>
                              <a:lnTo>
                                <a:pt x="1143000" y="40710"/>
                              </a:lnTo>
                              <a:lnTo>
                                <a:pt x="1117948" y="40710"/>
                              </a:lnTo>
                              <a:lnTo>
                                <a:pt x="1102291" y="56367"/>
                              </a:lnTo>
                              <a:lnTo>
                                <a:pt x="1092896" y="59499"/>
                              </a:lnTo>
                              <a:lnTo>
                                <a:pt x="1083502" y="37578"/>
                              </a:lnTo>
                              <a:lnTo>
                                <a:pt x="1070976" y="25052"/>
                              </a:lnTo>
                              <a:lnTo>
                                <a:pt x="1030266" y="15658"/>
                              </a:lnTo>
                              <a:lnTo>
                                <a:pt x="977030" y="15658"/>
                              </a:lnTo>
                              <a:lnTo>
                                <a:pt x="942584" y="37578"/>
                              </a:lnTo>
                              <a:lnTo>
                                <a:pt x="920663" y="25052"/>
                              </a:lnTo>
                              <a:lnTo>
                                <a:pt x="889348" y="6263"/>
                              </a:lnTo>
                              <a:lnTo>
                                <a:pt x="858033" y="0"/>
                              </a:lnTo>
                              <a:lnTo>
                                <a:pt x="820455" y="9395"/>
                              </a:lnTo>
                              <a:lnTo>
                                <a:pt x="814192" y="81419"/>
                              </a:lnTo>
                              <a:lnTo>
                                <a:pt x="811061" y="106471"/>
                              </a:lnTo>
                              <a:lnTo>
                                <a:pt x="786008" y="118997"/>
                              </a:lnTo>
                              <a:lnTo>
                                <a:pt x="792271" y="150313"/>
                              </a:lnTo>
                              <a:lnTo>
                                <a:pt x="817324" y="181628"/>
                              </a:lnTo>
                              <a:lnTo>
                                <a:pt x="804797" y="178496"/>
                              </a:lnTo>
                              <a:lnTo>
                                <a:pt x="804797" y="197285"/>
                              </a:lnTo>
                              <a:lnTo>
                                <a:pt x="826718" y="219206"/>
                              </a:lnTo>
                              <a:lnTo>
                                <a:pt x="836113" y="237995"/>
                              </a:lnTo>
                              <a:lnTo>
                                <a:pt x="829850" y="250521"/>
                              </a:lnTo>
                              <a:lnTo>
                                <a:pt x="795403" y="228600"/>
                              </a:lnTo>
                              <a:lnTo>
                                <a:pt x="779745" y="216074"/>
                              </a:lnTo>
                              <a:lnTo>
                                <a:pt x="757825" y="219206"/>
                              </a:lnTo>
                              <a:lnTo>
                                <a:pt x="748430" y="200417"/>
                              </a:lnTo>
                              <a:lnTo>
                                <a:pt x="723378" y="165970"/>
                              </a:lnTo>
                              <a:lnTo>
                                <a:pt x="723378" y="147181"/>
                              </a:lnTo>
                              <a:lnTo>
                                <a:pt x="742167" y="134655"/>
                              </a:lnTo>
                              <a:lnTo>
                                <a:pt x="698326" y="97077"/>
                              </a:lnTo>
                              <a:lnTo>
                                <a:pt x="682669" y="112734"/>
                              </a:lnTo>
                              <a:lnTo>
                                <a:pt x="604381" y="68893"/>
                              </a:lnTo>
                              <a:lnTo>
                                <a:pt x="594987" y="90814"/>
                              </a:lnTo>
                              <a:lnTo>
                                <a:pt x="604381" y="125260"/>
                              </a:lnTo>
                              <a:lnTo>
                                <a:pt x="604381" y="144049"/>
                              </a:lnTo>
                              <a:lnTo>
                                <a:pt x="582461" y="115866"/>
                              </a:lnTo>
                              <a:lnTo>
                                <a:pt x="560540" y="165970"/>
                              </a:lnTo>
                              <a:lnTo>
                                <a:pt x="579329" y="209811"/>
                              </a:lnTo>
                              <a:lnTo>
                                <a:pt x="604381" y="219206"/>
                              </a:lnTo>
                              <a:lnTo>
                                <a:pt x="616907" y="241126"/>
                              </a:lnTo>
                              <a:lnTo>
                                <a:pt x="626302" y="275573"/>
                              </a:lnTo>
                              <a:lnTo>
                                <a:pt x="641959" y="256784"/>
                              </a:lnTo>
                              <a:lnTo>
                                <a:pt x="660748" y="275573"/>
                              </a:lnTo>
                              <a:lnTo>
                                <a:pt x="679537" y="278704"/>
                              </a:lnTo>
                              <a:lnTo>
                                <a:pt x="679537" y="278704"/>
                              </a:lnTo>
                              <a:lnTo>
                                <a:pt x="670143" y="303756"/>
                              </a:lnTo>
                              <a:lnTo>
                                <a:pt x="654485" y="300625"/>
                              </a:lnTo>
                              <a:lnTo>
                                <a:pt x="645091" y="319414"/>
                              </a:lnTo>
                              <a:lnTo>
                                <a:pt x="629433" y="335071"/>
                              </a:lnTo>
                              <a:lnTo>
                                <a:pt x="629433" y="335071"/>
                              </a:lnTo>
                              <a:lnTo>
                                <a:pt x="579329" y="344466"/>
                              </a:lnTo>
                              <a:lnTo>
                                <a:pt x="566803" y="335071"/>
                              </a:lnTo>
                              <a:lnTo>
                                <a:pt x="566803" y="335071"/>
                              </a:lnTo>
                              <a:lnTo>
                                <a:pt x="551145" y="316282"/>
                              </a:lnTo>
                              <a:lnTo>
                                <a:pt x="532356" y="322545"/>
                              </a:lnTo>
                              <a:lnTo>
                                <a:pt x="497910" y="300625"/>
                              </a:lnTo>
                              <a:lnTo>
                                <a:pt x="510436" y="288099"/>
                              </a:lnTo>
                              <a:lnTo>
                                <a:pt x="491647" y="272441"/>
                              </a:lnTo>
                              <a:lnTo>
                                <a:pt x="466595" y="278704"/>
                              </a:lnTo>
                              <a:lnTo>
                                <a:pt x="444674" y="291230"/>
                              </a:lnTo>
                              <a:lnTo>
                                <a:pt x="413359" y="272441"/>
                              </a:lnTo>
                              <a:lnTo>
                                <a:pt x="375781" y="297493"/>
                              </a:lnTo>
                              <a:lnTo>
                                <a:pt x="344466" y="278704"/>
                              </a:lnTo>
                              <a:lnTo>
                                <a:pt x="341334" y="335071"/>
                              </a:lnTo>
                              <a:lnTo>
                                <a:pt x="338203" y="369518"/>
                              </a:lnTo>
                              <a:lnTo>
                                <a:pt x="353861" y="403965"/>
                              </a:lnTo>
                              <a:lnTo>
                                <a:pt x="344466" y="413359"/>
                              </a:lnTo>
                              <a:lnTo>
                                <a:pt x="338203" y="385176"/>
                              </a:lnTo>
                              <a:lnTo>
                                <a:pt x="338203" y="385176"/>
                              </a:lnTo>
                              <a:lnTo>
                                <a:pt x="303756" y="375781"/>
                              </a:lnTo>
                              <a:lnTo>
                                <a:pt x="288099" y="422754"/>
                              </a:lnTo>
                              <a:lnTo>
                                <a:pt x="288099" y="441543"/>
                              </a:lnTo>
                              <a:lnTo>
                                <a:pt x="319414" y="469726"/>
                              </a:lnTo>
                              <a:lnTo>
                                <a:pt x="319414" y="469726"/>
                              </a:lnTo>
                              <a:lnTo>
                                <a:pt x="356992" y="454069"/>
                              </a:lnTo>
                              <a:lnTo>
                                <a:pt x="366387" y="469726"/>
                              </a:lnTo>
                              <a:lnTo>
                                <a:pt x="335071" y="501041"/>
                              </a:lnTo>
                              <a:lnTo>
                                <a:pt x="316282" y="522962"/>
                              </a:lnTo>
                              <a:lnTo>
                                <a:pt x="306888" y="535488"/>
                              </a:lnTo>
                              <a:lnTo>
                                <a:pt x="294362" y="538619"/>
                              </a:lnTo>
                              <a:lnTo>
                                <a:pt x="269310" y="566803"/>
                              </a:lnTo>
                              <a:lnTo>
                                <a:pt x="284967" y="579329"/>
                              </a:lnTo>
                              <a:lnTo>
                                <a:pt x="319414" y="576197"/>
                              </a:lnTo>
                              <a:lnTo>
                                <a:pt x="325677" y="591855"/>
                              </a:lnTo>
                              <a:lnTo>
                                <a:pt x="331940" y="623170"/>
                              </a:lnTo>
                              <a:lnTo>
                                <a:pt x="344466" y="645091"/>
                              </a:lnTo>
                              <a:lnTo>
                                <a:pt x="331940" y="682669"/>
                              </a:lnTo>
                              <a:lnTo>
                                <a:pt x="369518" y="657617"/>
                              </a:lnTo>
                              <a:lnTo>
                                <a:pt x="388307" y="657617"/>
                              </a:lnTo>
                              <a:lnTo>
                                <a:pt x="375781" y="682669"/>
                              </a:lnTo>
                              <a:lnTo>
                                <a:pt x="410228" y="713984"/>
                              </a:lnTo>
                              <a:lnTo>
                                <a:pt x="375781" y="723378"/>
                              </a:lnTo>
                              <a:lnTo>
                                <a:pt x="363255" y="726510"/>
                              </a:lnTo>
                              <a:lnTo>
                                <a:pt x="341334" y="745299"/>
                              </a:lnTo>
                              <a:lnTo>
                                <a:pt x="316282" y="770351"/>
                              </a:lnTo>
                              <a:lnTo>
                                <a:pt x="281836" y="751562"/>
                              </a:lnTo>
                              <a:lnTo>
                                <a:pt x="256784" y="770351"/>
                              </a:lnTo>
                              <a:lnTo>
                                <a:pt x="222337" y="754693"/>
                              </a:lnTo>
                              <a:lnTo>
                                <a:pt x="184759" y="739036"/>
                              </a:lnTo>
                              <a:lnTo>
                                <a:pt x="137787" y="754693"/>
                              </a:lnTo>
                              <a:lnTo>
                                <a:pt x="122129" y="735904"/>
                              </a:lnTo>
                              <a:lnTo>
                                <a:pt x="112734" y="713984"/>
                              </a:lnTo>
                              <a:lnTo>
                                <a:pt x="100208" y="710852"/>
                              </a:lnTo>
                              <a:lnTo>
                                <a:pt x="68893" y="720247"/>
                              </a:lnTo>
                              <a:lnTo>
                                <a:pt x="0" y="657617"/>
                              </a:lnTo>
                              <a:close/>
                            </a:path>
                          </a:pathLst>
                        </a:custGeom>
                        <a:grp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131" name="Freeform 78">
                          <a:extLst>
                            <a:ext uri="{FF2B5EF4-FFF2-40B4-BE49-F238E27FC236}">
                              <a16:creationId xmlns:a16="http://schemas.microsoft.com/office/drawing/2014/main" id="{A6362D43-2D70-4AB6-B66F-268C52C0D7D3}"/>
                            </a:ext>
                          </a:extLst>
                        </p:cNvPr>
                        <p:cNvSpPr/>
                        <p:nvPr/>
                      </p:nvSpPr>
                      <p:spPr>
                        <a:xfrm>
                          <a:off x="477630" y="4903823"/>
                          <a:ext cx="39698" cy="109456"/>
                        </a:xfrm>
                        <a:custGeom>
                          <a:avLst/>
                          <a:gdLst>
                            <a:gd name="connsiteX0" fmla="*/ 14287 w 35718"/>
                            <a:gd name="connsiteY0" fmla="*/ 0 h 109538"/>
                            <a:gd name="connsiteX1" fmla="*/ 7143 w 35718"/>
                            <a:gd name="connsiteY1" fmla="*/ 52388 h 109538"/>
                            <a:gd name="connsiteX2" fmla="*/ 0 w 35718"/>
                            <a:gd name="connsiteY2" fmla="*/ 95250 h 109538"/>
                            <a:gd name="connsiteX3" fmla="*/ 28575 w 35718"/>
                            <a:gd name="connsiteY3" fmla="*/ 109538 h 109538"/>
                            <a:gd name="connsiteX4" fmla="*/ 30956 w 35718"/>
                            <a:gd name="connsiteY4" fmla="*/ 85725 h 109538"/>
                            <a:gd name="connsiteX5" fmla="*/ 23812 w 35718"/>
                            <a:gd name="connsiteY5" fmla="*/ 71438 h 109538"/>
                            <a:gd name="connsiteX6" fmla="*/ 35718 w 35718"/>
                            <a:gd name="connsiteY6" fmla="*/ 47625 h 109538"/>
                            <a:gd name="connsiteX7" fmla="*/ 14287 w 35718"/>
                            <a:gd name="connsiteY7" fmla="*/ 0 h 109538"/>
                            <a:gd name="connsiteX0" fmla="*/ 14287 w 35718"/>
                            <a:gd name="connsiteY0" fmla="*/ 0 h 109538"/>
                            <a:gd name="connsiteX1" fmla="*/ 7143 w 35718"/>
                            <a:gd name="connsiteY1" fmla="*/ 28575 h 109538"/>
                            <a:gd name="connsiteX2" fmla="*/ 7143 w 35718"/>
                            <a:gd name="connsiteY2" fmla="*/ 52388 h 109538"/>
                            <a:gd name="connsiteX3" fmla="*/ 0 w 35718"/>
                            <a:gd name="connsiteY3" fmla="*/ 95250 h 109538"/>
                            <a:gd name="connsiteX4" fmla="*/ 28575 w 35718"/>
                            <a:gd name="connsiteY4" fmla="*/ 109538 h 109538"/>
                            <a:gd name="connsiteX5" fmla="*/ 30956 w 35718"/>
                            <a:gd name="connsiteY5" fmla="*/ 85725 h 109538"/>
                            <a:gd name="connsiteX6" fmla="*/ 23812 w 35718"/>
                            <a:gd name="connsiteY6" fmla="*/ 71438 h 109538"/>
                            <a:gd name="connsiteX7" fmla="*/ 35718 w 35718"/>
                            <a:gd name="connsiteY7" fmla="*/ 47625 h 109538"/>
                            <a:gd name="connsiteX8" fmla="*/ 14287 w 35718"/>
                            <a:gd name="connsiteY8" fmla="*/ 0 h 109538"/>
                            <a:gd name="connsiteX0" fmla="*/ 19050 w 40481"/>
                            <a:gd name="connsiteY0" fmla="*/ 0 h 109538"/>
                            <a:gd name="connsiteX1" fmla="*/ 0 w 40481"/>
                            <a:gd name="connsiteY1" fmla="*/ 21431 h 109538"/>
                            <a:gd name="connsiteX2" fmla="*/ 11906 w 40481"/>
                            <a:gd name="connsiteY2" fmla="*/ 52388 h 109538"/>
                            <a:gd name="connsiteX3" fmla="*/ 4763 w 40481"/>
                            <a:gd name="connsiteY3" fmla="*/ 95250 h 109538"/>
                            <a:gd name="connsiteX4" fmla="*/ 33338 w 40481"/>
                            <a:gd name="connsiteY4" fmla="*/ 109538 h 109538"/>
                            <a:gd name="connsiteX5" fmla="*/ 35719 w 40481"/>
                            <a:gd name="connsiteY5" fmla="*/ 85725 h 109538"/>
                            <a:gd name="connsiteX6" fmla="*/ 28575 w 40481"/>
                            <a:gd name="connsiteY6" fmla="*/ 71438 h 109538"/>
                            <a:gd name="connsiteX7" fmla="*/ 40481 w 40481"/>
                            <a:gd name="connsiteY7" fmla="*/ 47625 h 109538"/>
                            <a:gd name="connsiteX8" fmla="*/ 19050 w 40481"/>
                            <a:gd name="connsiteY8"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9538">
                              <a:moveTo>
                                <a:pt x="19050" y="0"/>
                              </a:moveTo>
                              <a:lnTo>
                                <a:pt x="0" y="21431"/>
                              </a:lnTo>
                              <a:lnTo>
                                <a:pt x="11906" y="52388"/>
                              </a:lnTo>
                              <a:lnTo>
                                <a:pt x="4763" y="95250"/>
                              </a:lnTo>
                              <a:lnTo>
                                <a:pt x="33338" y="109538"/>
                              </a:lnTo>
                              <a:lnTo>
                                <a:pt x="35719" y="85725"/>
                              </a:lnTo>
                              <a:lnTo>
                                <a:pt x="28575" y="71438"/>
                              </a:lnTo>
                              <a:lnTo>
                                <a:pt x="40481" y="47625"/>
                              </a:lnTo>
                              <a:lnTo>
                                <a:pt x="19050" y="0"/>
                              </a:lnTo>
                              <a:close/>
                            </a:path>
                          </a:pathLst>
                        </a:custGeom>
                        <a:grp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grpSp>
                  <p:sp>
                    <p:nvSpPr>
                      <p:cNvPr id="129" name="Freeform 76">
                        <a:extLst>
                          <a:ext uri="{FF2B5EF4-FFF2-40B4-BE49-F238E27FC236}">
                            <a16:creationId xmlns:a16="http://schemas.microsoft.com/office/drawing/2014/main" id="{22D55A6B-9415-4F52-96C5-FB69C15E5525}"/>
                          </a:ext>
                        </a:extLst>
                      </p:cNvPr>
                      <p:cNvSpPr/>
                      <p:nvPr/>
                    </p:nvSpPr>
                    <p:spPr>
                      <a:xfrm>
                        <a:off x="339650" y="5180695"/>
                        <a:ext cx="34934" cy="74556"/>
                      </a:xfrm>
                      <a:custGeom>
                        <a:avLst/>
                        <a:gdLst>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0 w 35718"/>
                          <a:gd name="connsiteY4"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16669 h 73819"/>
                          <a:gd name="connsiteX5" fmla="*/ 0 w 35718"/>
                          <a:gd name="connsiteY5"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9525 h 73819"/>
                          <a:gd name="connsiteX5" fmla="*/ 0 w 35718"/>
                          <a:gd name="connsiteY5" fmla="*/ 0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 h="73819">
                            <a:moveTo>
                              <a:pt x="0" y="0"/>
                            </a:moveTo>
                            <a:cubicBezTo>
                              <a:pt x="794" y="22225"/>
                              <a:pt x="1587" y="44450"/>
                              <a:pt x="2381" y="66675"/>
                            </a:cubicBezTo>
                            <a:lnTo>
                              <a:pt x="28575" y="73819"/>
                            </a:lnTo>
                            <a:lnTo>
                              <a:pt x="35718" y="40482"/>
                            </a:lnTo>
                            <a:lnTo>
                              <a:pt x="16668" y="9525"/>
                            </a:lnTo>
                            <a:lnTo>
                              <a:pt x="0" y="0"/>
                            </a:lnTo>
                            <a:close/>
                          </a:path>
                        </a:pathLst>
                      </a:custGeom>
                      <a:grp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grpSp>
                <p:sp>
                  <p:nvSpPr>
                    <p:cNvPr id="127" name="Freeform 74">
                      <a:extLst>
                        <a:ext uri="{FF2B5EF4-FFF2-40B4-BE49-F238E27FC236}">
                          <a16:creationId xmlns:a16="http://schemas.microsoft.com/office/drawing/2014/main" id="{D8E1718E-024F-45AB-9CA3-73319AFAEA52}"/>
                        </a:ext>
                      </a:extLst>
                    </p:cNvPr>
                    <p:cNvSpPr/>
                    <p:nvPr/>
                  </p:nvSpPr>
                  <p:spPr>
                    <a:xfrm>
                      <a:off x="505331" y="5741523"/>
                      <a:ext cx="130208" cy="71384"/>
                    </a:xfrm>
                    <a:custGeom>
                      <a:avLst/>
                      <a:gdLst>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0 w 130969"/>
                        <a:gd name="connsiteY16" fmla="*/ 7144 h 71438"/>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28575 w 130969"/>
                        <a:gd name="connsiteY16" fmla="*/ 14288 h 71438"/>
                        <a:gd name="connsiteX17" fmla="*/ 0 w 130969"/>
                        <a:gd name="connsiteY17" fmla="*/ 7144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969" h="71438">
                          <a:moveTo>
                            <a:pt x="0" y="7144"/>
                          </a:moveTo>
                          <a:cubicBezTo>
                            <a:pt x="794" y="26988"/>
                            <a:pt x="1587" y="46831"/>
                            <a:pt x="2381" y="66675"/>
                          </a:cubicBezTo>
                          <a:lnTo>
                            <a:pt x="19050" y="71438"/>
                          </a:lnTo>
                          <a:lnTo>
                            <a:pt x="33338" y="61913"/>
                          </a:lnTo>
                          <a:lnTo>
                            <a:pt x="54769" y="71438"/>
                          </a:lnTo>
                          <a:lnTo>
                            <a:pt x="69056" y="69056"/>
                          </a:lnTo>
                          <a:lnTo>
                            <a:pt x="88106" y="61913"/>
                          </a:lnTo>
                          <a:lnTo>
                            <a:pt x="92869" y="42863"/>
                          </a:lnTo>
                          <a:lnTo>
                            <a:pt x="76200" y="30956"/>
                          </a:lnTo>
                          <a:lnTo>
                            <a:pt x="107156" y="16669"/>
                          </a:lnTo>
                          <a:lnTo>
                            <a:pt x="128588" y="45244"/>
                          </a:lnTo>
                          <a:lnTo>
                            <a:pt x="130969" y="30956"/>
                          </a:lnTo>
                          <a:lnTo>
                            <a:pt x="116681" y="7144"/>
                          </a:lnTo>
                          <a:lnTo>
                            <a:pt x="88106" y="0"/>
                          </a:lnTo>
                          <a:lnTo>
                            <a:pt x="66675" y="21431"/>
                          </a:lnTo>
                          <a:lnTo>
                            <a:pt x="52388" y="16669"/>
                          </a:lnTo>
                          <a:lnTo>
                            <a:pt x="28575" y="14288"/>
                          </a:lnTo>
                          <a:lnTo>
                            <a:pt x="0" y="7144"/>
                          </a:lnTo>
                          <a:close/>
                        </a:path>
                      </a:pathLst>
                    </a:custGeom>
                    <a:grp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grpSp>
              <p:sp>
                <p:nvSpPr>
                  <p:cNvPr id="125" name="Freeform 3121">
                    <a:extLst>
                      <a:ext uri="{FF2B5EF4-FFF2-40B4-BE49-F238E27FC236}">
                        <a16:creationId xmlns:a16="http://schemas.microsoft.com/office/drawing/2014/main" id="{433A5033-24F0-4A7E-AB5D-E5A5CFA2A219}"/>
                      </a:ext>
                    </a:extLst>
                  </p:cNvPr>
                  <p:cNvSpPr/>
                  <p:nvPr/>
                </p:nvSpPr>
                <p:spPr>
                  <a:xfrm>
                    <a:off x="1209235" y="6088923"/>
                    <a:ext cx="142911" cy="461617"/>
                  </a:xfrm>
                  <a:custGeom>
                    <a:avLst/>
                    <a:gdLst>
                      <a:gd name="connsiteX0" fmla="*/ 0 w 142875"/>
                      <a:gd name="connsiteY0" fmla="*/ 9525 h 461963"/>
                      <a:gd name="connsiteX1" fmla="*/ 21431 w 142875"/>
                      <a:gd name="connsiteY1" fmla="*/ 14288 h 461963"/>
                      <a:gd name="connsiteX2" fmla="*/ 61913 w 142875"/>
                      <a:gd name="connsiteY2" fmla="*/ 0 h 461963"/>
                      <a:gd name="connsiteX3" fmla="*/ 78581 w 142875"/>
                      <a:gd name="connsiteY3" fmla="*/ 35719 h 461963"/>
                      <a:gd name="connsiteX4" fmla="*/ 83344 w 142875"/>
                      <a:gd name="connsiteY4" fmla="*/ 73819 h 461963"/>
                      <a:gd name="connsiteX5" fmla="*/ 92869 w 142875"/>
                      <a:gd name="connsiteY5" fmla="*/ 252413 h 461963"/>
                      <a:gd name="connsiteX6" fmla="*/ 92869 w 142875"/>
                      <a:gd name="connsiteY6" fmla="*/ 273844 h 461963"/>
                      <a:gd name="connsiteX7" fmla="*/ 92869 w 142875"/>
                      <a:gd name="connsiteY7" fmla="*/ 302419 h 461963"/>
                      <a:gd name="connsiteX8" fmla="*/ 142875 w 142875"/>
                      <a:gd name="connsiteY8" fmla="*/ 385763 h 461963"/>
                      <a:gd name="connsiteX9" fmla="*/ 111919 w 142875"/>
                      <a:gd name="connsiteY9" fmla="*/ 438150 h 461963"/>
                      <a:gd name="connsiteX10" fmla="*/ 61913 w 142875"/>
                      <a:gd name="connsiteY10" fmla="*/ 461963 h 461963"/>
                      <a:gd name="connsiteX11" fmla="*/ 88106 w 142875"/>
                      <a:gd name="connsiteY11" fmla="*/ 419100 h 461963"/>
                      <a:gd name="connsiteX12" fmla="*/ 104775 w 142875"/>
                      <a:gd name="connsiteY12" fmla="*/ 352425 h 461963"/>
                      <a:gd name="connsiteX13" fmla="*/ 83344 w 142875"/>
                      <a:gd name="connsiteY13" fmla="*/ 335757 h 461963"/>
                      <a:gd name="connsiteX14" fmla="*/ 76200 w 142875"/>
                      <a:gd name="connsiteY14" fmla="*/ 297657 h 461963"/>
                      <a:gd name="connsiteX15" fmla="*/ 80963 w 142875"/>
                      <a:gd name="connsiteY15" fmla="*/ 271463 h 461963"/>
                      <a:gd name="connsiteX16" fmla="*/ 69056 w 142875"/>
                      <a:gd name="connsiteY16" fmla="*/ 261938 h 461963"/>
                      <a:gd name="connsiteX17" fmla="*/ 73819 w 142875"/>
                      <a:gd name="connsiteY17" fmla="*/ 230982 h 461963"/>
                      <a:gd name="connsiteX18" fmla="*/ 64294 w 142875"/>
                      <a:gd name="connsiteY18" fmla="*/ 230982 h 461963"/>
                      <a:gd name="connsiteX19" fmla="*/ 69056 w 142875"/>
                      <a:gd name="connsiteY19" fmla="*/ 200025 h 461963"/>
                      <a:gd name="connsiteX20" fmla="*/ 76200 w 142875"/>
                      <a:gd name="connsiteY20" fmla="*/ 190500 h 461963"/>
                      <a:gd name="connsiteX21" fmla="*/ 61913 w 142875"/>
                      <a:gd name="connsiteY21" fmla="*/ 145257 h 461963"/>
                      <a:gd name="connsiteX22" fmla="*/ 54769 w 142875"/>
                      <a:gd name="connsiteY22" fmla="*/ 97632 h 461963"/>
                      <a:gd name="connsiteX23" fmla="*/ 59531 w 142875"/>
                      <a:gd name="connsiteY23" fmla="*/ 61913 h 461963"/>
                      <a:gd name="connsiteX24" fmla="*/ 50006 w 142875"/>
                      <a:gd name="connsiteY24" fmla="*/ 26194 h 461963"/>
                      <a:gd name="connsiteX25" fmla="*/ 0 w 142875"/>
                      <a:gd name="connsiteY25" fmla="*/ 9525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461963">
                        <a:moveTo>
                          <a:pt x="0" y="9525"/>
                        </a:moveTo>
                        <a:lnTo>
                          <a:pt x="21431" y="14288"/>
                        </a:lnTo>
                        <a:lnTo>
                          <a:pt x="61913" y="0"/>
                        </a:lnTo>
                        <a:lnTo>
                          <a:pt x="78581" y="35719"/>
                        </a:lnTo>
                        <a:lnTo>
                          <a:pt x="83344" y="73819"/>
                        </a:lnTo>
                        <a:lnTo>
                          <a:pt x="92869" y="252413"/>
                        </a:lnTo>
                        <a:lnTo>
                          <a:pt x="92869" y="273844"/>
                        </a:lnTo>
                        <a:lnTo>
                          <a:pt x="92869" y="302419"/>
                        </a:lnTo>
                        <a:lnTo>
                          <a:pt x="142875" y="385763"/>
                        </a:lnTo>
                        <a:lnTo>
                          <a:pt x="111919" y="438150"/>
                        </a:lnTo>
                        <a:lnTo>
                          <a:pt x="61913" y="461963"/>
                        </a:lnTo>
                        <a:lnTo>
                          <a:pt x="88106" y="419100"/>
                        </a:lnTo>
                        <a:lnTo>
                          <a:pt x="104775" y="352425"/>
                        </a:lnTo>
                        <a:lnTo>
                          <a:pt x="83344" y="335757"/>
                        </a:lnTo>
                        <a:lnTo>
                          <a:pt x="76200" y="297657"/>
                        </a:lnTo>
                        <a:lnTo>
                          <a:pt x="80963" y="271463"/>
                        </a:lnTo>
                        <a:lnTo>
                          <a:pt x="69056" y="261938"/>
                        </a:lnTo>
                        <a:lnTo>
                          <a:pt x="73819" y="230982"/>
                        </a:lnTo>
                        <a:lnTo>
                          <a:pt x="64294" y="230982"/>
                        </a:lnTo>
                        <a:lnTo>
                          <a:pt x="69056" y="200025"/>
                        </a:lnTo>
                        <a:lnTo>
                          <a:pt x="76200" y="190500"/>
                        </a:lnTo>
                        <a:lnTo>
                          <a:pt x="61913" y="145257"/>
                        </a:lnTo>
                        <a:lnTo>
                          <a:pt x="54769" y="97632"/>
                        </a:lnTo>
                        <a:lnTo>
                          <a:pt x="59531" y="61913"/>
                        </a:lnTo>
                        <a:lnTo>
                          <a:pt x="50006" y="26194"/>
                        </a:lnTo>
                        <a:lnTo>
                          <a:pt x="0" y="9525"/>
                        </a:lnTo>
                        <a:close/>
                      </a:path>
                    </a:pathLst>
                  </a:custGeom>
                  <a:grp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grpSp>
            <p:sp>
              <p:nvSpPr>
                <p:cNvPr id="123" name="Freeform 3123">
                  <a:extLst>
                    <a:ext uri="{FF2B5EF4-FFF2-40B4-BE49-F238E27FC236}">
                      <a16:creationId xmlns:a16="http://schemas.microsoft.com/office/drawing/2014/main" id="{77A7AA45-B6F6-4FD6-8AD0-58456052C05C}"/>
                    </a:ext>
                  </a:extLst>
                </p:cNvPr>
                <p:cNvSpPr/>
                <p:nvPr/>
              </p:nvSpPr>
              <p:spPr>
                <a:xfrm>
                  <a:off x="1168666" y="6112387"/>
                  <a:ext cx="100037" cy="190357"/>
                </a:xfrm>
                <a:custGeom>
                  <a:avLst/>
                  <a:gdLst>
                    <a:gd name="connsiteX0" fmla="*/ 38100 w 100012"/>
                    <a:gd name="connsiteY0" fmla="*/ 0 h 190500"/>
                    <a:gd name="connsiteX1" fmla="*/ 52387 w 100012"/>
                    <a:gd name="connsiteY1" fmla="*/ 80962 h 190500"/>
                    <a:gd name="connsiteX2" fmla="*/ 33337 w 100012"/>
                    <a:gd name="connsiteY2" fmla="*/ 78581 h 190500"/>
                    <a:gd name="connsiteX3" fmla="*/ 7144 w 100012"/>
                    <a:gd name="connsiteY3" fmla="*/ 78581 h 190500"/>
                    <a:gd name="connsiteX4" fmla="*/ 0 w 100012"/>
                    <a:gd name="connsiteY4" fmla="*/ 109537 h 190500"/>
                    <a:gd name="connsiteX5" fmla="*/ 0 w 100012"/>
                    <a:gd name="connsiteY5" fmla="*/ 145256 h 190500"/>
                    <a:gd name="connsiteX6" fmla="*/ 21431 w 100012"/>
                    <a:gd name="connsiteY6" fmla="*/ 142875 h 190500"/>
                    <a:gd name="connsiteX7" fmla="*/ 38100 w 100012"/>
                    <a:gd name="connsiteY7" fmla="*/ 119062 h 190500"/>
                    <a:gd name="connsiteX8" fmla="*/ 54769 w 100012"/>
                    <a:gd name="connsiteY8" fmla="*/ 107156 h 190500"/>
                    <a:gd name="connsiteX9" fmla="*/ 73819 w 100012"/>
                    <a:gd name="connsiteY9" fmla="*/ 145256 h 190500"/>
                    <a:gd name="connsiteX10" fmla="*/ 50006 w 100012"/>
                    <a:gd name="connsiteY10" fmla="*/ 190500 h 190500"/>
                    <a:gd name="connsiteX11" fmla="*/ 88106 w 100012"/>
                    <a:gd name="connsiteY11" fmla="*/ 169069 h 190500"/>
                    <a:gd name="connsiteX12" fmla="*/ 100012 w 100012"/>
                    <a:gd name="connsiteY12" fmla="*/ 147637 h 190500"/>
                    <a:gd name="connsiteX13" fmla="*/ 88106 w 100012"/>
                    <a:gd name="connsiteY13" fmla="*/ 95250 h 190500"/>
                    <a:gd name="connsiteX14" fmla="*/ 76200 w 100012"/>
                    <a:gd name="connsiteY14" fmla="*/ 59531 h 190500"/>
                    <a:gd name="connsiteX15" fmla="*/ 38100 w 100012"/>
                    <a:gd name="connsiteY15"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12" h="190500">
                      <a:moveTo>
                        <a:pt x="38100" y="0"/>
                      </a:moveTo>
                      <a:lnTo>
                        <a:pt x="52387" y="80962"/>
                      </a:lnTo>
                      <a:lnTo>
                        <a:pt x="33337" y="78581"/>
                      </a:lnTo>
                      <a:lnTo>
                        <a:pt x="7144" y="78581"/>
                      </a:lnTo>
                      <a:lnTo>
                        <a:pt x="0" y="109537"/>
                      </a:lnTo>
                      <a:lnTo>
                        <a:pt x="0" y="145256"/>
                      </a:lnTo>
                      <a:lnTo>
                        <a:pt x="21431" y="142875"/>
                      </a:lnTo>
                      <a:lnTo>
                        <a:pt x="38100" y="119062"/>
                      </a:lnTo>
                      <a:lnTo>
                        <a:pt x="54769" y="107156"/>
                      </a:lnTo>
                      <a:lnTo>
                        <a:pt x="73819" y="145256"/>
                      </a:lnTo>
                      <a:lnTo>
                        <a:pt x="50006" y="190500"/>
                      </a:lnTo>
                      <a:lnTo>
                        <a:pt x="88106" y="169069"/>
                      </a:lnTo>
                      <a:lnTo>
                        <a:pt x="100012" y="147637"/>
                      </a:lnTo>
                      <a:lnTo>
                        <a:pt x="88106" y="95250"/>
                      </a:lnTo>
                      <a:lnTo>
                        <a:pt x="76200" y="59531"/>
                      </a:lnTo>
                      <a:lnTo>
                        <a:pt x="38100" y="0"/>
                      </a:lnTo>
                      <a:close/>
                    </a:path>
                  </a:pathLst>
                </a:custGeom>
                <a:grp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grpSp>
          <p:sp>
            <p:nvSpPr>
              <p:cNvPr id="121" name="Freeform 3125">
                <a:extLst>
                  <a:ext uri="{FF2B5EF4-FFF2-40B4-BE49-F238E27FC236}">
                    <a16:creationId xmlns:a16="http://schemas.microsoft.com/office/drawing/2014/main" id="{2AFD9CDD-769E-4C57-A2CB-055CBC64D730}"/>
                  </a:ext>
                </a:extLst>
              </p:cNvPr>
              <p:cNvSpPr/>
              <p:nvPr/>
            </p:nvSpPr>
            <p:spPr>
              <a:xfrm>
                <a:off x="1155158" y="6259163"/>
                <a:ext cx="46049" cy="85661"/>
              </a:xfrm>
              <a:custGeom>
                <a:avLst/>
                <a:gdLst>
                  <a:gd name="connsiteX0" fmla="*/ 23813 w 45244"/>
                  <a:gd name="connsiteY0" fmla="*/ 0 h 85725"/>
                  <a:gd name="connsiteX1" fmla="*/ 0 w 45244"/>
                  <a:gd name="connsiteY1" fmla="*/ 52387 h 85725"/>
                  <a:gd name="connsiteX2" fmla="*/ 26194 w 45244"/>
                  <a:gd name="connsiteY2" fmla="*/ 85725 h 85725"/>
                  <a:gd name="connsiteX3" fmla="*/ 45244 w 45244"/>
                  <a:gd name="connsiteY3" fmla="*/ 61912 h 85725"/>
                  <a:gd name="connsiteX4" fmla="*/ 23813 w 45244"/>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85725">
                    <a:moveTo>
                      <a:pt x="23813" y="0"/>
                    </a:moveTo>
                    <a:lnTo>
                      <a:pt x="0" y="52387"/>
                    </a:lnTo>
                    <a:lnTo>
                      <a:pt x="26194" y="85725"/>
                    </a:lnTo>
                    <a:lnTo>
                      <a:pt x="45244" y="61912"/>
                    </a:lnTo>
                    <a:lnTo>
                      <a:pt x="23813" y="0"/>
                    </a:lnTo>
                    <a:close/>
                  </a:path>
                </a:pathLst>
              </a:custGeom>
              <a:grp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grpSp>
        <p:sp>
          <p:nvSpPr>
            <p:cNvPr id="119" name="Freeform 3128">
              <a:extLst>
                <a:ext uri="{FF2B5EF4-FFF2-40B4-BE49-F238E27FC236}">
                  <a16:creationId xmlns:a16="http://schemas.microsoft.com/office/drawing/2014/main" id="{E2DF7FDF-38A1-4868-A054-71182D58D877}"/>
                </a:ext>
              </a:extLst>
            </p:cNvPr>
            <p:cNvSpPr/>
            <p:nvPr/>
          </p:nvSpPr>
          <p:spPr>
            <a:xfrm>
              <a:off x="1201207" y="6397753"/>
              <a:ext cx="41285" cy="130078"/>
            </a:xfrm>
            <a:custGeom>
              <a:avLst/>
              <a:gdLst>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41339"/>
                <a:gd name="connsiteY0" fmla="*/ 0 h 131036"/>
                <a:gd name="connsiteX1" fmla="*/ 0 w 41339"/>
                <a:gd name="connsiteY1" fmla="*/ 62670 h 131036"/>
                <a:gd name="connsiteX2" fmla="*/ 8546 w 41339"/>
                <a:gd name="connsiteY2" fmla="*/ 94004 h 131036"/>
                <a:gd name="connsiteX3" fmla="*/ 8546 w 41339"/>
                <a:gd name="connsiteY3" fmla="*/ 125339 h 131036"/>
                <a:gd name="connsiteX4" fmla="*/ 25638 w 41339"/>
                <a:gd name="connsiteY4" fmla="*/ 131036 h 131036"/>
                <a:gd name="connsiteX5" fmla="*/ 34184 w 41339"/>
                <a:gd name="connsiteY5" fmla="*/ 102550 h 131036"/>
                <a:gd name="connsiteX6" fmla="*/ 25638 w 41339"/>
                <a:gd name="connsiteY6" fmla="*/ 94004 h 131036"/>
                <a:gd name="connsiteX7" fmla="*/ 34184 w 41339"/>
                <a:gd name="connsiteY7" fmla="*/ 71215 h 131036"/>
                <a:gd name="connsiteX8" fmla="*/ 25638 w 41339"/>
                <a:gd name="connsiteY8" fmla="*/ 54124 h 131036"/>
                <a:gd name="connsiteX9" fmla="*/ 37032 w 41339"/>
                <a:gd name="connsiteY9" fmla="*/ 37032 h 131036"/>
                <a:gd name="connsiteX10" fmla="*/ 25638 w 41339"/>
                <a:gd name="connsiteY10" fmla="*/ 0 h 1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39" h="131036">
                  <a:moveTo>
                    <a:pt x="25638" y="0"/>
                  </a:moveTo>
                  <a:lnTo>
                    <a:pt x="0" y="62670"/>
                  </a:lnTo>
                  <a:lnTo>
                    <a:pt x="8546" y="94004"/>
                  </a:lnTo>
                  <a:lnTo>
                    <a:pt x="8546" y="125339"/>
                  </a:lnTo>
                  <a:lnTo>
                    <a:pt x="25638" y="131036"/>
                  </a:lnTo>
                  <a:lnTo>
                    <a:pt x="34184" y="102550"/>
                  </a:lnTo>
                  <a:lnTo>
                    <a:pt x="25638" y="94004"/>
                  </a:lnTo>
                  <a:lnTo>
                    <a:pt x="34184" y="71215"/>
                  </a:lnTo>
                  <a:lnTo>
                    <a:pt x="25638" y="54124"/>
                  </a:lnTo>
                  <a:cubicBezTo>
                    <a:pt x="25638" y="48427"/>
                    <a:pt x="51275" y="17091"/>
                    <a:pt x="37032" y="37032"/>
                  </a:cubicBezTo>
                  <a:lnTo>
                    <a:pt x="25638" y="0"/>
                  </a:lnTo>
                  <a:close/>
                </a:path>
              </a:pathLst>
            </a:custGeom>
            <a:grp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grpSp>
      <p:grpSp>
        <p:nvGrpSpPr>
          <p:cNvPr id="132" name="Group 66" descr="Hawaii - 2">
            <a:extLst>
              <a:ext uri="{FF2B5EF4-FFF2-40B4-BE49-F238E27FC236}">
                <a16:creationId xmlns:a16="http://schemas.microsoft.com/office/drawing/2014/main" id="{F981C47E-B49E-4F26-B1C6-515888151812}"/>
              </a:ext>
            </a:extLst>
          </p:cNvPr>
          <p:cNvGrpSpPr>
            <a:grpSpLocks/>
          </p:cNvGrpSpPr>
          <p:nvPr/>
        </p:nvGrpSpPr>
        <p:grpSpPr bwMode="auto">
          <a:xfrm>
            <a:off x="3094145" y="4566180"/>
            <a:ext cx="1003135" cy="646437"/>
            <a:chOff x="2217965" y="5874544"/>
            <a:chExt cx="1375341" cy="795337"/>
          </a:xfrm>
          <a:noFill/>
        </p:grpSpPr>
        <p:sp>
          <p:nvSpPr>
            <p:cNvPr id="133" name="Freeform 80">
              <a:extLst>
                <a:ext uri="{FF2B5EF4-FFF2-40B4-BE49-F238E27FC236}">
                  <a16:creationId xmlns:a16="http://schemas.microsoft.com/office/drawing/2014/main" id="{33130FCC-BB84-473F-99E3-920E18A144DE}"/>
                </a:ext>
              </a:extLst>
            </p:cNvPr>
            <p:cNvSpPr/>
            <p:nvPr/>
          </p:nvSpPr>
          <p:spPr>
            <a:xfrm>
              <a:off x="3283616" y="6302435"/>
              <a:ext cx="309690" cy="367446"/>
            </a:xfrm>
            <a:custGeom>
              <a:avLst/>
              <a:gdLst>
                <a:gd name="connsiteX0" fmla="*/ 23812 w 309562"/>
                <a:gd name="connsiteY0" fmla="*/ 0 h 366712"/>
                <a:gd name="connsiteX1" fmla="*/ 50006 w 309562"/>
                <a:gd name="connsiteY1" fmla="*/ 73819 h 366712"/>
                <a:gd name="connsiteX2" fmla="*/ 14287 w 309562"/>
                <a:gd name="connsiteY2" fmla="*/ 126206 h 366712"/>
                <a:gd name="connsiteX3" fmla="*/ 0 w 309562"/>
                <a:gd name="connsiteY3" fmla="*/ 152400 h 366712"/>
                <a:gd name="connsiteX4" fmla="*/ 30956 w 309562"/>
                <a:gd name="connsiteY4" fmla="*/ 195262 h 366712"/>
                <a:gd name="connsiteX5" fmla="*/ 47625 w 309562"/>
                <a:gd name="connsiteY5" fmla="*/ 233362 h 366712"/>
                <a:gd name="connsiteX6" fmla="*/ 61912 w 309562"/>
                <a:gd name="connsiteY6" fmla="*/ 273844 h 366712"/>
                <a:gd name="connsiteX7" fmla="*/ 57150 w 309562"/>
                <a:gd name="connsiteY7" fmla="*/ 333375 h 366712"/>
                <a:gd name="connsiteX8" fmla="*/ 133350 w 309562"/>
                <a:gd name="connsiteY8" fmla="*/ 366712 h 366712"/>
                <a:gd name="connsiteX9" fmla="*/ 147637 w 309562"/>
                <a:gd name="connsiteY9" fmla="*/ 326231 h 366712"/>
                <a:gd name="connsiteX10" fmla="*/ 147637 w 309562"/>
                <a:gd name="connsiteY10" fmla="*/ 309562 h 366712"/>
                <a:gd name="connsiteX11" fmla="*/ 190500 w 309562"/>
                <a:gd name="connsiteY11" fmla="*/ 276225 h 366712"/>
                <a:gd name="connsiteX12" fmla="*/ 209550 w 309562"/>
                <a:gd name="connsiteY12" fmla="*/ 252412 h 366712"/>
                <a:gd name="connsiteX13" fmla="*/ 238125 w 309562"/>
                <a:gd name="connsiteY13" fmla="*/ 261937 h 366712"/>
                <a:gd name="connsiteX14" fmla="*/ 292894 w 309562"/>
                <a:gd name="connsiteY14" fmla="*/ 204787 h 366712"/>
                <a:gd name="connsiteX15" fmla="*/ 309562 w 309562"/>
                <a:gd name="connsiteY15" fmla="*/ 188119 h 366712"/>
                <a:gd name="connsiteX16" fmla="*/ 309562 w 309562"/>
                <a:gd name="connsiteY16" fmla="*/ 173831 h 366712"/>
                <a:gd name="connsiteX17" fmla="*/ 276225 w 309562"/>
                <a:gd name="connsiteY17" fmla="*/ 147637 h 366712"/>
                <a:gd name="connsiteX18" fmla="*/ 257175 w 309562"/>
                <a:gd name="connsiteY18" fmla="*/ 121444 h 366712"/>
                <a:gd name="connsiteX19" fmla="*/ 242887 w 309562"/>
                <a:gd name="connsiteY19" fmla="*/ 123825 h 366712"/>
                <a:gd name="connsiteX20" fmla="*/ 226219 w 309562"/>
                <a:gd name="connsiteY20" fmla="*/ 73819 h 366712"/>
                <a:gd name="connsiteX21" fmla="*/ 173831 w 309562"/>
                <a:gd name="connsiteY21" fmla="*/ 47625 h 366712"/>
                <a:gd name="connsiteX22" fmla="*/ 126206 w 309562"/>
                <a:gd name="connsiteY22" fmla="*/ 35719 h 366712"/>
                <a:gd name="connsiteX23" fmla="*/ 100012 w 309562"/>
                <a:gd name="connsiteY23" fmla="*/ 30956 h 366712"/>
                <a:gd name="connsiteX24" fmla="*/ 23812 w 309562"/>
                <a:gd name="connsiteY24"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62" h="366712">
                  <a:moveTo>
                    <a:pt x="23812" y="0"/>
                  </a:moveTo>
                  <a:lnTo>
                    <a:pt x="50006" y="73819"/>
                  </a:lnTo>
                  <a:lnTo>
                    <a:pt x="14287" y="126206"/>
                  </a:lnTo>
                  <a:lnTo>
                    <a:pt x="0" y="152400"/>
                  </a:lnTo>
                  <a:lnTo>
                    <a:pt x="30956" y="195262"/>
                  </a:lnTo>
                  <a:lnTo>
                    <a:pt x="47625" y="233362"/>
                  </a:lnTo>
                  <a:lnTo>
                    <a:pt x="61912" y="273844"/>
                  </a:lnTo>
                  <a:lnTo>
                    <a:pt x="57150" y="333375"/>
                  </a:lnTo>
                  <a:lnTo>
                    <a:pt x="133350" y="366712"/>
                  </a:lnTo>
                  <a:lnTo>
                    <a:pt x="147637" y="326231"/>
                  </a:lnTo>
                  <a:lnTo>
                    <a:pt x="147637" y="309562"/>
                  </a:lnTo>
                  <a:lnTo>
                    <a:pt x="190500" y="276225"/>
                  </a:lnTo>
                  <a:lnTo>
                    <a:pt x="209550" y="252412"/>
                  </a:lnTo>
                  <a:lnTo>
                    <a:pt x="238125" y="261937"/>
                  </a:lnTo>
                  <a:lnTo>
                    <a:pt x="292894" y="204787"/>
                  </a:lnTo>
                  <a:lnTo>
                    <a:pt x="309562" y="188119"/>
                  </a:lnTo>
                  <a:lnTo>
                    <a:pt x="309562" y="173831"/>
                  </a:lnTo>
                  <a:lnTo>
                    <a:pt x="276225" y="147637"/>
                  </a:lnTo>
                  <a:lnTo>
                    <a:pt x="257175" y="121444"/>
                  </a:lnTo>
                  <a:lnTo>
                    <a:pt x="242887" y="123825"/>
                  </a:lnTo>
                  <a:lnTo>
                    <a:pt x="226219" y="73819"/>
                  </a:lnTo>
                  <a:lnTo>
                    <a:pt x="173831" y="47625"/>
                  </a:lnTo>
                  <a:lnTo>
                    <a:pt x="126206" y="35719"/>
                  </a:lnTo>
                  <a:lnTo>
                    <a:pt x="100012" y="30956"/>
                  </a:lnTo>
                  <a:lnTo>
                    <a:pt x="23812" y="0"/>
                  </a:lnTo>
                  <a:close/>
                </a:path>
              </a:pathLst>
            </a:custGeom>
            <a:solidFill>
              <a:schemeClr val="tx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134" name="Freeform 81">
              <a:extLst>
                <a:ext uri="{FF2B5EF4-FFF2-40B4-BE49-F238E27FC236}">
                  <a16:creationId xmlns:a16="http://schemas.microsoft.com/office/drawing/2014/main" id="{62F136A1-D888-4B60-836B-3205744BF4ED}"/>
                </a:ext>
              </a:extLst>
            </p:cNvPr>
            <p:cNvSpPr/>
            <p:nvPr/>
          </p:nvSpPr>
          <p:spPr>
            <a:xfrm>
              <a:off x="3097802" y="6127461"/>
              <a:ext cx="169932" cy="120891"/>
            </a:xfrm>
            <a:custGeom>
              <a:avLst/>
              <a:gdLst>
                <a:gd name="connsiteX0" fmla="*/ 78582 w 169069"/>
                <a:gd name="connsiteY0" fmla="*/ 121444 h 121444"/>
                <a:gd name="connsiteX1" fmla="*/ 54769 w 169069"/>
                <a:gd name="connsiteY1" fmla="*/ 61913 h 121444"/>
                <a:gd name="connsiteX2" fmla="*/ 23813 w 169069"/>
                <a:gd name="connsiteY2" fmla="*/ 61913 h 121444"/>
                <a:gd name="connsiteX3" fmla="*/ 0 w 169069"/>
                <a:gd name="connsiteY3" fmla="*/ 21432 h 121444"/>
                <a:gd name="connsiteX4" fmla="*/ 16669 w 169069"/>
                <a:gd name="connsiteY4" fmla="*/ 0 h 121444"/>
                <a:gd name="connsiteX5" fmla="*/ 57150 w 169069"/>
                <a:gd name="connsiteY5" fmla="*/ 23813 h 121444"/>
                <a:gd name="connsiteX6" fmla="*/ 102394 w 169069"/>
                <a:gd name="connsiteY6" fmla="*/ 14288 h 121444"/>
                <a:gd name="connsiteX7" fmla="*/ 123825 w 169069"/>
                <a:gd name="connsiteY7" fmla="*/ 28575 h 121444"/>
                <a:gd name="connsiteX8" fmla="*/ 169069 w 169069"/>
                <a:gd name="connsiteY8" fmla="*/ 47625 h 121444"/>
                <a:gd name="connsiteX9" fmla="*/ 169069 w 169069"/>
                <a:gd name="connsiteY9" fmla="*/ 71438 h 121444"/>
                <a:gd name="connsiteX10" fmla="*/ 142875 w 169069"/>
                <a:gd name="connsiteY10" fmla="*/ 95250 h 121444"/>
                <a:gd name="connsiteX11" fmla="*/ 78582 w 169069"/>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069" h="121444">
                  <a:moveTo>
                    <a:pt x="78582" y="121444"/>
                  </a:moveTo>
                  <a:lnTo>
                    <a:pt x="54769" y="61913"/>
                  </a:lnTo>
                  <a:lnTo>
                    <a:pt x="23813" y="61913"/>
                  </a:lnTo>
                  <a:lnTo>
                    <a:pt x="0" y="21432"/>
                  </a:lnTo>
                  <a:lnTo>
                    <a:pt x="16669" y="0"/>
                  </a:lnTo>
                  <a:lnTo>
                    <a:pt x="57150" y="23813"/>
                  </a:lnTo>
                  <a:lnTo>
                    <a:pt x="102394" y="14288"/>
                  </a:lnTo>
                  <a:lnTo>
                    <a:pt x="123825" y="28575"/>
                  </a:lnTo>
                  <a:lnTo>
                    <a:pt x="169069" y="47625"/>
                  </a:lnTo>
                  <a:lnTo>
                    <a:pt x="169069" y="71438"/>
                  </a:lnTo>
                  <a:lnTo>
                    <a:pt x="142875" y="95250"/>
                  </a:lnTo>
                  <a:lnTo>
                    <a:pt x="78582" y="121444"/>
                  </a:lnTo>
                  <a:close/>
                </a:path>
              </a:pathLst>
            </a:custGeom>
            <a:solidFill>
              <a:schemeClr val="tx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135" name="Freeform 82">
              <a:extLst>
                <a:ext uri="{FF2B5EF4-FFF2-40B4-BE49-F238E27FC236}">
                  <a16:creationId xmlns:a16="http://schemas.microsoft.com/office/drawing/2014/main" id="{813F9E1E-0BAB-460D-81B0-95466EFCF72D}"/>
                </a:ext>
              </a:extLst>
            </p:cNvPr>
            <p:cNvSpPr/>
            <p:nvPr/>
          </p:nvSpPr>
          <p:spPr>
            <a:xfrm>
              <a:off x="2705528" y="5981119"/>
              <a:ext cx="139758" cy="127254"/>
            </a:xfrm>
            <a:custGeom>
              <a:avLst/>
              <a:gdLst>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0 w 150019"/>
                <a:gd name="connsiteY9"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30956 w 150019"/>
                <a:gd name="connsiteY9" fmla="*/ 23813 h 119063"/>
                <a:gd name="connsiteX10" fmla="*/ 0 w 150019"/>
                <a:gd name="connsiteY10"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42862 w 150019"/>
                <a:gd name="connsiteY9" fmla="*/ 54769 h 119063"/>
                <a:gd name="connsiteX10" fmla="*/ 0 w 150019"/>
                <a:gd name="connsiteY10" fmla="*/ 47625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35719 w 142876"/>
                <a:gd name="connsiteY9" fmla="*/ 54769 h 119063"/>
                <a:gd name="connsiteX10" fmla="*/ 0 w 142876"/>
                <a:gd name="connsiteY10" fmla="*/ 54769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42863 w 142876"/>
                <a:gd name="connsiteY9" fmla="*/ 47625 h 119063"/>
                <a:gd name="connsiteX10" fmla="*/ 0 w 142876"/>
                <a:gd name="connsiteY10" fmla="*/ 54769 h 119063"/>
                <a:gd name="connsiteX0" fmla="*/ 0 w 140495"/>
                <a:gd name="connsiteY0" fmla="*/ 40482 h 119063"/>
                <a:gd name="connsiteX1" fmla="*/ 42864 w 140495"/>
                <a:gd name="connsiteY1" fmla="*/ 119063 h 119063"/>
                <a:gd name="connsiteX2" fmla="*/ 83345 w 140495"/>
                <a:gd name="connsiteY2" fmla="*/ 102394 h 119063"/>
                <a:gd name="connsiteX3" fmla="*/ 128589 w 140495"/>
                <a:gd name="connsiteY3" fmla="*/ 111919 h 119063"/>
                <a:gd name="connsiteX4" fmla="*/ 138114 w 140495"/>
                <a:gd name="connsiteY4" fmla="*/ 104775 h 119063"/>
                <a:gd name="connsiteX5" fmla="*/ 140495 w 140495"/>
                <a:gd name="connsiteY5" fmla="*/ 88106 h 119063"/>
                <a:gd name="connsiteX6" fmla="*/ 107157 w 140495"/>
                <a:gd name="connsiteY6" fmla="*/ 66675 h 119063"/>
                <a:gd name="connsiteX7" fmla="*/ 90489 w 140495"/>
                <a:gd name="connsiteY7" fmla="*/ 33338 h 119063"/>
                <a:gd name="connsiteX8" fmla="*/ 57151 w 140495"/>
                <a:gd name="connsiteY8" fmla="*/ 0 h 119063"/>
                <a:gd name="connsiteX9" fmla="*/ 40482 w 140495"/>
                <a:gd name="connsiteY9" fmla="*/ 47625 h 119063"/>
                <a:gd name="connsiteX10" fmla="*/ 0 w 140495"/>
                <a:gd name="connsiteY10" fmla="*/ 40482 h 119063"/>
                <a:gd name="connsiteX0" fmla="*/ 0 w 140495"/>
                <a:gd name="connsiteY0" fmla="*/ 40482 h 126206"/>
                <a:gd name="connsiteX1" fmla="*/ 42864 w 140495"/>
                <a:gd name="connsiteY1" fmla="*/ 119063 h 126206"/>
                <a:gd name="connsiteX2" fmla="*/ 83345 w 140495"/>
                <a:gd name="connsiteY2" fmla="*/ 126206 h 126206"/>
                <a:gd name="connsiteX3" fmla="*/ 128589 w 140495"/>
                <a:gd name="connsiteY3" fmla="*/ 111919 h 126206"/>
                <a:gd name="connsiteX4" fmla="*/ 138114 w 140495"/>
                <a:gd name="connsiteY4" fmla="*/ 104775 h 126206"/>
                <a:gd name="connsiteX5" fmla="*/ 140495 w 140495"/>
                <a:gd name="connsiteY5" fmla="*/ 88106 h 126206"/>
                <a:gd name="connsiteX6" fmla="*/ 107157 w 140495"/>
                <a:gd name="connsiteY6" fmla="*/ 66675 h 126206"/>
                <a:gd name="connsiteX7" fmla="*/ 90489 w 140495"/>
                <a:gd name="connsiteY7" fmla="*/ 33338 h 126206"/>
                <a:gd name="connsiteX8" fmla="*/ 57151 w 140495"/>
                <a:gd name="connsiteY8" fmla="*/ 0 h 126206"/>
                <a:gd name="connsiteX9" fmla="*/ 40482 w 140495"/>
                <a:gd name="connsiteY9" fmla="*/ 47625 h 126206"/>
                <a:gd name="connsiteX10" fmla="*/ 0 w 140495"/>
                <a:gd name="connsiteY10" fmla="*/ 40482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5" h="126206">
                  <a:moveTo>
                    <a:pt x="0" y="40482"/>
                  </a:moveTo>
                  <a:lnTo>
                    <a:pt x="42864" y="119063"/>
                  </a:lnTo>
                  <a:lnTo>
                    <a:pt x="83345" y="126206"/>
                  </a:lnTo>
                  <a:lnTo>
                    <a:pt x="128589" y="111919"/>
                  </a:lnTo>
                  <a:lnTo>
                    <a:pt x="138114" y="104775"/>
                  </a:lnTo>
                  <a:lnTo>
                    <a:pt x="140495" y="88106"/>
                  </a:lnTo>
                  <a:lnTo>
                    <a:pt x="107157" y="66675"/>
                  </a:lnTo>
                  <a:lnTo>
                    <a:pt x="90489" y="33338"/>
                  </a:lnTo>
                  <a:lnTo>
                    <a:pt x="57151" y="0"/>
                  </a:lnTo>
                  <a:lnTo>
                    <a:pt x="40482" y="47625"/>
                  </a:lnTo>
                  <a:lnTo>
                    <a:pt x="0" y="40482"/>
                  </a:lnTo>
                  <a:close/>
                </a:path>
              </a:pathLst>
            </a:custGeom>
            <a:solidFill>
              <a:schemeClr val="tx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136" name="Freeform 83">
              <a:extLst>
                <a:ext uri="{FF2B5EF4-FFF2-40B4-BE49-F238E27FC236}">
                  <a16:creationId xmlns:a16="http://schemas.microsoft.com/office/drawing/2014/main" id="{D11B0721-D68A-487F-AA7D-D76E11654792}"/>
                </a:ext>
              </a:extLst>
            </p:cNvPr>
            <p:cNvSpPr/>
            <p:nvPr/>
          </p:nvSpPr>
          <p:spPr>
            <a:xfrm>
              <a:off x="2325959" y="5874544"/>
              <a:ext cx="107994" cy="100212"/>
            </a:xfrm>
            <a:custGeom>
              <a:avLst/>
              <a:gdLst>
                <a:gd name="connsiteX0" fmla="*/ 0 w 107157"/>
                <a:gd name="connsiteY0" fmla="*/ 73819 h 100012"/>
                <a:gd name="connsiteX1" fmla="*/ 64294 w 107157"/>
                <a:gd name="connsiteY1" fmla="*/ 100012 h 100012"/>
                <a:gd name="connsiteX2" fmla="*/ 102394 w 107157"/>
                <a:gd name="connsiteY2" fmla="*/ 88106 h 100012"/>
                <a:gd name="connsiteX3" fmla="*/ 107157 w 107157"/>
                <a:gd name="connsiteY3" fmla="*/ 57150 h 100012"/>
                <a:gd name="connsiteX4" fmla="*/ 107157 w 107157"/>
                <a:gd name="connsiteY4" fmla="*/ 28575 h 100012"/>
                <a:gd name="connsiteX5" fmla="*/ 92869 w 107157"/>
                <a:gd name="connsiteY5" fmla="*/ 2381 h 100012"/>
                <a:gd name="connsiteX6" fmla="*/ 78582 w 107157"/>
                <a:gd name="connsiteY6" fmla="*/ 4762 h 100012"/>
                <a:gd name="connsiteX7" fmla="*/ 57150 w 107157"/>
                <a:gd name="connsiteY7" fmla="*/ 11906 h 100012"/>
                <a:gd name="connsiteX8" fmla="*/ 52388 w 107157"/>
                <a:gd name="connsiteY8" fmla="*/ 0 h 100012"/>
                <a:gd name="connsiteX9" fmla="*/ 16669 w 107157"/>
                <a:gd name="connsiteY9" fmla="*/ 23812 h 100012"/>
                <a:gd name="connsiteX10" fmla="*/ 0 w 107157"/>
                <a:gd name="connsiteY10" fmla="*/ 7381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100012">
                  <a:moveTo>
                    <a:pt x="0" y="73819"/>
                  </a:moveTo>
                  <a:lnTo>
                    <a:pt x="64294" y="100012"/>
                  </a:lnTo>
                  <a:lnTo>
                    <a:pt x="102394" y="88106"/>
                  </a:lnTo>
                  <a:lnTo>
                    <a:pt x="107157" y="57150"/>
                  </a:lnTo>
                  <a:lnTo>
                    <a:pt x="107157" y="28575"/>
                  </a:lnTo>
                  <a:lnTo>
                    <a:pt x="92869" y="2381"/>
                  </a:lnTo>
                  <a:lnTo>
                    <a:pt x="78582" y="4762"/>
                  </a:lnTo>
                  <a:lnTo>
                    <a:pt x="57150" y="11906"/>
                  </a:lnTo>
                  <a:lnTo>
                    <a:pt x="52388" y="0"/>
                  </a:lnTo>
                  <a:lnTo>
                    <a:pt x="16669" y="23812"/>
                  </a:lnTo>
                  <a:lnTo>
                    <a:pt x="0" y="73819"/>
                  </a:lnTo>
                  <a:close/>
                </a:path>
              </a:pathLst>
            </a:custGeom>
            <a:solidFill>
              <a:schemeClr val="tx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137" name="Freeform 84">
              <a:extLst>
                <a:ext uri="{FF2B5EF4-FFF2-40B4-BE49-F238E27FC236}">
                  <a16:creationId xmlns:a16="http://schemas.microsoft.com/office/drawing/2014/main" id="{32769493-620A-4751-95FE-F3C0B1D4F68F}"/>
                </a:ext>
              </a:extLst>
            </p:cNvPr>
            <p:cNvSpPr/>
            <p:nvPr/>
          </p:nvSpPr>
          <p:spPr>
            <a:xfrm>
              <a:off x="2217965" y="5955668"/>
              <a:ext cx="44468" cy="73171"/>
            </a:xfrm>
            <a:custGeom>
              <a:avLst/>
              <a:gdLst>
                <a:gd name="connsiteX0" fmla="*/ 0 w 42863"/>
                <a:gd name="connsiteY0" fmla="*/ 26194 h 26194"/>
                <a:gd name="connsiteX1" fmla="*/ 42863 w 42863"/>
                <a:gd name="connsiteY1" fmla="*/ 0 h 26194"/>
                <a:gd name="connsiteX2" fmla="*/ 0 w 42863"/>
                <a:gd name="connsiteY2" fmla="*/ 26194 h 26194"/>
                <a:gd name="connsiteX0" fmla="*/ 603 w 43819"/>
                <a:gd name="connsiteY0" fmla="*/ 26585 h 48016"/>
                <a:gd name="connsiteX1" fmla="*/ 43466 w 43819"/>
                <a:gd name="connsiteY1" fmla="*/ 391 h 48016"/>
                <a:gd name="connsiteX2" fmla="*/ 19653 w 43819"/>
                <a:gd name="connsiteY2" fmla="*/ 48016 h 48016"/>
                <a:gd name="connsiteX3" fmla="*/ 603 w 43819"/>
                <a:gd name="connsiteY3" fmla="*/ 26585 h 48016"/>
                <a:gd name="connsiteX0" fmla="*/ 1361 w 44335"/>
                <a:gd name="connsiteY0" fmla="*/ 27889 h 75514"/>
                <a:gd name="connsiteX1" fmla="*/ 44224 w 44335"/>
                <a:gd name="connsiteY1" fmla="*/ 1695 h 75514"/>
                <a:gd name="connsiteX2" fmla="*/ 13267 w 44335"/>
                <a:gd name="connsiteY2" fmla="*/ 75514 h 75514"/>
                <a:gd name="connsiteX3" fmla="*/ 1361 w 44335"/>
                <a:gd name="connsiteY3" fmla="*/ 27889 h 75514"/>
                <a:gd name="connsiteX0" fmla="*/ 1361 w 45202"/>
                <a:gd name="connsiteY0" fmla="*/ 27889 h 75682"/>
                <a:gd name="connsiteX1" fmla="*/ 44224 w 45202"/>
                <a:gd name="connsiteY1" fmla="*/ 1695 h 75682"/>
                <a:gd name="connsiteX2" fmla="*/ 29936 w 45202"/>
                <a:gd name="connsiteY2" fmla="*/ 42177 h 75682"/>
                <a:gd name="connsiteX3" fmla="*/ 13267 w 45202"/>
                <a:gd name="connsiteY3" fmla="*/ 75514 h 75682"/>
                <a:gd name="connsiteX4" fmla="*/ 1361 w 45202"/>
                <a:gd name="connsiteY4" fmla="*/ 27889 h 75682"/>
                <a:gd name="connsiteX0" fmla="*/ 1361 w 44448"/>
                <a:gd name="connsiteY0" fmla="*/ 26261 h 74017"/>
                <a:gd name="connsiteX1" fmla="*/ 44224 w 44448"/>
                <a:gd name="connsiteY1" fmla="*/ 67 h 74017"/>
                <a:gd name="connsiteX2" fmla="*/ 18030 w 44448"/>
                <a:gd name="connsiteY2" fmla="*/ 33405 h 74017"/>
                <a:gd name="connsiteX3" fmla="*/ 13267 w 44448"/>
                <a:gd name="connsiteY3" fmla="*/ 73886 h 74017"/>
                <a:gd name="connsiteX4" fmla="*/ 1361 w 44448"/>
                <a:gd name="connsiteY4" fmla="*/ 26261 h 7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8" h="74017">
                  <a:moveTo>
                    <a:pt x="1361" y="26261"/>
                  </a:moveTo>
                  <a:cubicBezTo>
                    <a:pt x="6520" y="13958"/>
                    <a:pt x="41446" y="-1124"/>
                    <a:pt x="44224" y="67"/>
                  </a:cubicBezTo>
                  <a:cubicBezTo>
                    <a:pt x="47002" y="1258"/>
                    <a:pt x="23189" y="21102"/>
                    <a:pt x="18030" y="33405"/>
                  </a:cubicBezTo>
                  <a:cubicBezTo>
                    <a:pt x="12871" y="45708"/>
                    <a:pt x="18029" y="76267"/>
                    <a:pt x="13267" y="73886"/>
                  </a:cubicBezTo>
                  <a:cubicBezTo>
                    <a:pt x="6917" y="66742"/>
                    <a:pt x="-3798" y="38564"/>
                    <a:pt x="1361" y="26261"/>
                  </a:cubicBezTo>
                  <a:close/>
                </a:path>
              </a:pathLst>
            </a:custGeom>
            <a:solidFill>
              <a:schemeClr val="tx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138" name="Freeform 85">
              <a:extLst>
                <a:ext uri="{FF2B5EF4-FFF2-40B4-BE49-F238E27FC236}">
                  <a16:creationId xmlns:a16="http://schemas.microsoft.com/office/drawing/2014/main" id="{9B0C6FD6-4F6D-4899-B380-67F37E045F44}"/>
                </a:ext>
              </a:extLst>
            </p:cNvPr>
            <p:cNvSpPr/>
            <p:nvPr/>
          </p:nvSpPr>
          <p:spPr>
            <a:xfrm>
              <a:off x="2934222" y="6076559"/>
              <a:ext cx="149286" cy="50902"/>
            </a:xfrm>
            <a:custGeom>
              <a:avLst/>
              <a:gdLst>
                <a:gd name="connsiteX0" fmla="*/ 0 w 133350"/>
                <a:gd name="connsiteY0" fmla="*/ 9525 h 47625"/>
                <a:gd name="connsiteX1" fmla="*/ 38100 w 133350"/>
                <a:gd name="connsiteY1" fmla="*/ 47625 h 47625"/>
                <a:gd name="connsiteX2" fmla="*/ 59531 w 133350"/>
                <a:gd name="connsiteY2" fmla="*/ 40481 h 47625"/>
                <a:gd name="connsiteX3" fmla="*/ 73819 w 133350"/>
                <a:gd name="connsiteY3" fmla="*/ 47625 h 47625"/>
                <a:gd name="connsiteX4" fmla="*/ 100012 w 133350"/>
                <a:gd name="connsiteY4" fmla="*/ 45244 h 47625"/>
                <a:gd name="connsiteX5" fmla="*/ 133350 w 133350"/>
                <a:gd name="connsiteY5" fmla="*/ 26194 h 47625"/>
                <a:gd name="connsiteX6" fmla="*/ 119062 w 133350"/>
                <a:gd name="connsiteY6" fmla="*/ 14288 h 47625"/>
                <a:gd name="connsiteX7" fmla="*/ 83344 w 133350"/>
                <a:gd name="connsiteY7" fmla="*/ 21431 h 47625"/>
                <a:gd name="connsiteX8" fmla="*/ 64294 w 133350"/>
                <a:gd name="connsiteY8" fmla="*/ 0 h 47625"/>
                <a:gd name="connsiteX9" fmla="*/ 57150 w 133350"/>
                <a:gd name="connsiteY9" fmla="*/ 19050 h 47625"/>
                <a:gd name="connsiteX10" fmla="*/ 0 w 133350"/>
                <a:gd name="connsiteY10" fmla="*/ 9525 h 47625"/>
                <a:gd name="connsiteX0" fmla="*/ 0 w 133350"/>
                <a:gd name="connsiteY0" fmla="*/ 9525 h 47625"/>
                <a:gd name="connsiteX1" fmla="*/ 21431 w 133350"/>
                <a:gd name="connsiteY1" fmla="*/ 30956 h 47625"/>
                <a:gd name="connsiteX2" fmla="*/ 38100 w 133350"/>
                <a:gd name="connsiteY2" fmla="*/ 47625 h 47625"/>
                <a:gd name="connsiteX3" fmla="*/ 59531 w 133350"/>
                <a:gd name="connsiteY3" fmla="*/ 40481 h 47625"/>
                <a:gd name="connsiteX4" fmla="*/ 73819 w 133350"/>
                <a:gd name="connsiteY4" fmla="*/ 47625 h 47625"/>
                <a:gd name="connsiteX5" fmla="*/ 100012 w 133350"/>
                <a:gd name="connsiteY5" fmla="*/ 45244 h 47625"/>
                <a:gd name="connsiteX6" fmla="*/ 133350 w 133350"/>
                <a:gd name="connsiteY6" fmla="*/ 26194 h 47625"/>
                <a:gd name="connsiteX7" fmla="*/ 119062 w 133350"/>
                <a:gd name="connsiteY7" fmla="*/ 14288 h 47625"/>
                <a:gd name="connsiteX8" fmla="*/ 83344 w 133350"/>
                <a:gd name="connsiteY8" fmla="*/ 21431 h 47625"/>
                <a:gd name="connsiteX9" fmla="*/ 64294 w 133350"/>
                <a:gd name="connsiteY9" fmla="*/ 0 h 47625"/>
                <a:gd name="connsiteX10" fmla="*/ 57150 w 133350"/>
                <a:gd name="connsiteY10" fmla="*/ 19050 h 47625"/>
                <a:gd name="connsiteX11" fmla="*/ 0 w 133350"/>
                <a:gd name="connsiteY11" fmla="*/ 9525 h 47625"/>
                <a:gd name="connsiteX0" fmla="*/ 16669 w 150019"/>
                <a:gd name="connsiteY0" fmla="*/ 9525 h 50006"/>
                <a:gd name="connsiteX1" fmla="*/ 0 w 150019"/>
                <a:gd name="connsiteY1" fmla="*/ 50006 h 50006"/>
                <a:gd name="connsiteX2" fmla="*/ 54769 w 150019"/>
                <a:gd name="connsiteY2" fmla="*/ 47625 h 50006"/>
                <a:gd name="connsiteX3" fmla="*/ 76200 w 150019"/>
                <a:gd name="connsiteY3" fmla="*/ 40481 h 50006"/>
                <a:gd name="connsiteX4" fmla="*/ 90488 w 150019"/>
                <a:gd name="connsiteY4" fmla="*/ 47625 h 50006"/>
                <a:gd name="connsiteX5" fmla="*/ 116681 w 150019"/>
                <a:gd name="connsiteY5" fmla="*/ 45244 h 50006"/>
                <a:gd name="connsiteX6" fmla="*/ 150019 w 150019"/>
                <a:gd name="connsiteY6" fmla="*/ 26194 h 50006"/>
                <a:gd name="connsiteX7" fmla="*/ 135731 w 150019"/>
                <a:gd name="connsiteY7" fmla="*/ 14288 h 50006"/>
                <a:gd name="connsiteX8" fmla="*/ 100013 w 150019"/>
                <a:gd name="connsiteY8" fmla="*/ 21431 h 50006"/>
                <a:gd name="connsiteX9" fmla="*/ 80963 w 150019"/>
                <a:gd name="connsiteY9" fmla="*/ 0 h 50006"/>
                <a:gd name="connsiteX10" fmla="*/ 73819 w 150019"/>
                <a:gd name="connsiteY10" fmla="*/ 19050 h 50006"/>
                <a:gd name="connsiteX11" fmla="*/ 16669 w 150019"/>
                <a:gd name="connsiteY11" fmla="*/ 9525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9" h="50006">
                  <a:moveTo>
                    <a:pt x="16669" y="9525"/>
                  </a:moveTo>
                  <a:lnTo>
                    <a:pt x="0" y="50006"/>
                  </a:lnTo>
                  <a:lnTo>
                    <a:pt x="54769" y="47625"/>
                  </a:lnTo>
                  <a:lnTo>
                    <a:pt x="76200" y="40481"/>
                  </a:lnTo>
                  <a:lnTo>
                    <a:pt x="90488" y="47625"/>
                  </a:lnTo>
                  <a:lnTo>
                    <a:pt x="116681" y="45244"/>
                  </a:lnTo>
                  <a:lnTo>
                    <a:pt x="150019" y="26194"/>
                  </a:lnTo>
                  <a:lnTo>
                    <a:pt x="135731" y="14288"/>
                  </a:lnTo>
                  <a:lnTo>
                    <a:pt x="100013" y="21431"/>
                  </a:lnTo>
                  <a:lnTo>
                    <a:pt x="80963" y="0"/>
                  </a:lnTo>
                  <a:lnTo>
                    <a:pt x="73819" y="19050"/>
                  </a:lnTo>
                  <a:lnTo>
                    <a:pt x="16669" y="9525"/>
                  </a:lnTo>
                  <a:close/>
                </a:path>
              </a:pathLst>
            </a:custGeom>
            <a:solidFill>
              <a:schemeClr val="tx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139" name="Freeform 86">
              <a:extLst>
                <a:ext uri="{FF2B5EF4-FFF2-40B4-BE49-F238E27FC236}">
                  <a16:creationId xmlns:a16="http://schemas.microsoft.com/office/drawing/2014/main" id="{8A68DACC-A6FD-4EB0-AD6B-2BA6BD75E658}"/>
                </a:ext>
              </a:extLst>
            </p:cNvPr>
            <p:cNvSpPr/>
            <p:nvPr/>
          </p:nvSpPr>
          <p:spPr>
            <a:xfrm>
              <a:off x="3007277" y="6160865"/>
              <a:ext cx="65115" cy="57264"/>
            </a:xfrm>
            <a:custGeom>
              <a:avLst/>
              <a:gdLst>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0 w 64294"/>
                <a:gd name="connsiteY4" fmla="*/ 0 h 52388"/>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26194 w 64294"/>
                <a:gd name="connsiteY4" fmla="*/ 9525 h 52388"/>
                <a:gd name="connsiteX5" fmla="*/ 0 w 64294"/>
                <a:gd name="connsiteY5" fmla="*/ 0 h 52388"/>
                <a:gd name="connsiteX0" fmla="*/ 0 w 64294"/>
                <a:gd name="connsiteY0" fmla="*/ 4762 h 57150"/>
                <a:gd name="connsiteX1" fmla="*/ 21431 w 64294"/>
                <a:gd name="connsiteY1" fmla="*/ 57150 h 57150"/>
                <a:gd name="connsiteX2" fmla="*/ 42862 w 64294"/>
                <a:gd name="connsiteY2" fmla="*/ 54769 h 57150"/>
                <a:gd name="connsiteX3" fmla="*/ 64294 w 64294"/>
                <a:gd name="connsiteY3" fmla="*/ 33337 h 57150"/>
                <a:gd name="connsiteX4" fmla="*/ 28576 w 64294"/>
                <a:gd name="connsiteY4" fmla="*/ 0 h 57150"/>
                <a:gd name="connsiteX5" fmla="*/ 0 w 64294"/>
                <a:gd name="connsiteY5" fmla="*/ 476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57150">
                  <a:moveTo>
                    <a:pt x="0" y="4762"/>
                  </a:moveTo>
                  <a:lnTo>
                    <a:pt x="21431" y="57150"/>
                  </a:lnTo>
                  <a:lnTo>
                    <a:pt x="42862" y="54769"/>
                  </a:lnTo>
                  <a:lnTo>
                    <a:pt x="64294" y="33337"/>
                  </a:lnTo>
                  <a:lnTo>
                    <a:pt x="28576" y="0"/>
                  </a:lnTo>
                  <a:lnTo>
                    <a:pt x="0" y="4762"/>
                  </a:lnTo>
                  <a:close/>
                </a:path>
              </a:pathLst>
            </a:custGeom>
            <a:solidFill>
              <a:schemeClr val="tx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sp>
          <p:nvSpPr>
            <p:cNvPr id="140" name="Freeform 87">
              <a:extLst>
                <a:ext uri="{FF2B5EF4-FFF2-40B4-BE49-F238E27FC236}">
                  <a16:creationId xmlns:a16="http://schemas.microsoft.com/office/drawing/2014/main" id="{FF8F3EC2-4A51-4739-9987-CD0F21DE4883}"/>
                </a:ext>
              </a:extLst>
            </p:cNvPr>
            <p:cNvSpPr/>
            <p:nvPr/>
          </p:nvSpPr>
          <p:spPr>
            <a:xfrm>
              <a:off x="3107331" y="6235626"/>
              <a:ext cx="38116" cy="31813"/>
            </a:xfrm>
            <a:custGeom>
              <a:avLst/>
              <a:gdLst>
                <a:gd name="connsiteX0" fmla="*/ 0 w 9525"/>
                <a:gd name="connsiteY0" fmla="*/ 0 h 23813"/>
                <a:gd name="connsiteX1" fmla="*/ 9525 w 9525"/>
                <a:gd name="connsiteY1" fmla="*/ 23813 h 23813"/>
                <a:gd name="connsiteX2" fmla="*/ 0 w 9525"/>
                <a:gd name="connsiteY2" fmla="*/ 0 h 23813"/>
                <a:gd name="connsiteX0" fmla="*/ 414 w 10422"/>
                <a:gd name="connsiteY0" fmla="*/ 0 h 11276"/>
                <a:gd name="connsiteX1" fmla="*/ 10414 w 10422"/>
                <a:gd name="connsiteY1" fmla="*/ 10000 h 11276"/>
                <a:gd name="connsiteX2" fmla="*/ 2080 w 10422"/>
                <a:gd name="connsiteY2" fmla="*/ 10000 h 11276"/>
                <a:gd name="connsiteX3" fmla="*/ 414 w 10422"/>
                <a:gd name="connsiteY3" fmla="*/ 0 h 11276"/>
                <a:gd name="connsiteX0" fmla="*/ 4640 w 8508"/>
                <a:gd name="connsiteY0" fmla="*/ 0 h 6867"/>
                <a:gd name="connsiteX1" fmla="*/ 8390 w 8508"/>
                <a:gd name="connsiteY1" fmla="*/ 5833 h 6867"/>
                <a:gd name="connsiteX2" fmla="*/ 56 w 8508"/>
                <a:gd name="connsiteY2" fmla="*/ 5833 h 6867"/>
                <a:gd name="connsiteX3" fmla="*/ 4640 w 8508"/>
                <a:gd name="connsiteY3" fmla="*/ 0 h 6867"/>
              </a:gdLst>
              <a:ahLst/>
              <a:cxnLst>
                <a:cxn ang="0">
                  <a:pos x="connsiteX0" y="connsiteY0"/>
                </a:cxn>
                <a:cxn ang="0">
                  <a:pos x="connsiteX1" y="connsiteY1"/>
                </a:cxn>
                <a:cxn ang="0">
                  <a:pos x="connsiteX2" y="connsiteY2"/>
                </a:cxn>
                <a:cxn ang="0">
                  <a:pos x="connsiteX3" y="connsiteY3"/>
                </a:cxn>
              </a:cxnLst>
              <a:rect l="l" t="t" r="r" b="b"/>
              <a:pathLst>
                <a:path w="8508" h="6867">
                  <a:moveTo>
                    <a:pt x="4640" y="0"/>
                  </a:moveTo>
                  <a:cubicBezTo>
                    <a:pt x="6029" y="0"/>
                    <a:pt x="9154" y="4861"/>
                    <a:pt x="8390" y="5833"/>
                  </a:cubicBezTo>
                  <a:cubicBezTo>
                    <a:pt x="7626" y="6805"/>
                    <a:pt x="2139" y="7569"/>
                    <a:pt x="56" y="5833"/>
                  </a:cubicBezTo>
                  <a:cubicBezTo>
                    <a:pt x="-499" y="2500"/>
                    <a:pt x="3251" y="0"/>
                    <a:pt x="4640" y="0"/>
                  </a:cubicBezTo>
                  <a:close/>
                </a:path>
              </a:pathLst>
            </a:custGeom>
            <a:solidFill>
              <a:schemeClr val="tx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defTabSz="685800">
                <a:buClr>
                  <a:srgbClr val="000000"/>
                </a:buClr>
                <a:buSzPct val="100000"/>
                <a:defRPr/>
              </a:pPr>
              <a:endParaRPr lang="en-GB" sz="1350">
                <a:solidFill>
                  <a:srgbClr val="FFFFFF"/>
                </a:solidFill>
                <a:latin typeface="Arial"/>
                <a:ea typeface="ＭＳ Ｐゴシック" charset="-128"/>
              </a:endParaRPr>
            </a:p>
          </p:txBody>
        </p:sp>
      </p:grpSp>
      <p:sp>
        <p:nvSpPr>
          <p:cNvPr id="143" name="TextBox 142">
            <a:extLst>
              <a:ext uri="{FF2B5EF4-FFF2-40B4-BE49-F238E27FC236}">
                <a16:creationId xmlns:a16="http://schemas.microsoft.com/office/drawing/2014/main" id="{E6CFED52-BDA3-4319-95CC-8D757F405FFF}"/>
              </a:ext>
            </a:extLst>
          </p:cNvPr>
          <p:cNvSpPr txBox="1"/>
          <p:nvPr/>
        </p:nvSpPr>
        <p:spPr>
          <a:xfrm>
            <a:off x="2379118" y="4892034"/>
            <a:ext cx="251221" cy="338554"/>
          </a:xfrm>
          <a:prstGeom prst="rect">
            <a:avLst/>
          </a:prstGeom>
          <a:noFill/>
        </p:spPr>
        <p:txBody>
          <a:bodyPr wrap="square" rtlCol="0">
            <a:spAutoFit/>
          </a:bodyPr>
          <a:lstStyle/>
          <a:p>
            <a:r>
              <a:rPr lang="en-US" sz="1600">
                <a:solidFill>
                  <a:schemeClr val="tx1">
                    <a:lumMod val="50000"/>
                  </a:schemeClr>
                </a:solidFill>
                <a:latin typeface="Calibri" panose="020F0502020204030204" pitchFamily="34" charset="0"/>
              </a:rPr>
              <a:t>2</a:t>
            </a:r>
          </a:p>
        </p:txBody>
      </p:sp>
      <p:sp>
        <p:nvSpPr>
          <p:cNvPr id="142" name="TextBox 141">
            <a:extLst>
              <a:ext uri="{FF2B5EF4-FFF2-40B4-BE49-F238E27FC236}">
                <a16:creationId xmlns:a16="http://schemas.microsoft.com/office/drawing/2014/main" id="{E897E466-6B09-47BE-8822-496DA387FA91}"/>
              </a:ext>
            </a:extLst>
          </p:cNvPr>
          <p:cNvSpPr txBox="1"/>
          <p:nvPr/>
        </p:nvSpPr>
        <p:spPr>
          <a:xfrm>
            <a:off x="3835845" y="4898319"/>
            <a:ext cx="345602" cy="307777"/>
          </a:xfrm>
          <a:prstGeom prst="rect">
            <a:avLst/>
          </a:prstGeom>
          <a:noFill/>
        </p:spPr>
        <p:txBody>
          <a:bodyPr wrap="square" rtlCol="0">
            <a:spAutoFit/>
          </a:bodyPr>
          <a:lstStyle/>
          <a:p>
            <a:r>
              <a:rPr lang="en-US" sz="1400">
                <a:solidFill>
                  <a:schemeClr val="tx1">
                    <a:lumMod val="50000"/>
                  </a:schemeClr>
                </a:solidFill>
                <a:latin typeface="Calibri" panose="020F0502020204030204" pitchFamily="34" charset="0"/>
              </a:rPr>
              <a:t>2</a:t>
            </a:r>
          </a:p>
        </p:txBody>
      </p:sp>
      <p:sp>
        <p:nvSpPr>
          <p:cNvPr id="146" name="TextBox 145">
            <a:extLst>
              <a:ext uri="{FF2B5EF4-FFF2-40B4-BE49-F238E27FC236}">
                <a16:creationId xmlns:a16="http://schemas.microsoft.com/office/drawing/2014/main" id="{663EDEB8-3A61-4B92-B8FA-83E559522BB1}"/>
              </a:ext>
            </a:extLst>
          </p:cNvPr>
          <p:cNvSpPr txBox="1"/>
          <p:nvPr/>
        </p:nvSpPr>
        <p:spPr>
          <a:xfrm>
            <a:off x="6603504" y="2369100"/>
            <a:ext cx="251221" cy="338554"/>
          </a:xfrm>
          <a:prstGeom prst="rect">
            <a:avLst/>
          </a:prstGeom>
          <a:noFill/>
        </p:spPr>
        <p:txBody>
          <a:bodyPr wrap="square" rtlCol="0">
            <a:spAutoFit/>
          </a:bodyPr>
          <a:lstStyle/>
          <a:p>
            <a:r>
              <a:rPr lang="en-US" sz="1600">
                <a:solidFill>
                  <a:schemeClr val="tx1">
                    <a:lumMod val="50000"/>
                  </a:schemeClr>
                </a:solidFill>
                <a:latin typeface="Calibri" panose="020F0502020204030204" pitchFamily="34" charset="0"/>
              </a:rPr>
              <a:t>3</a:t>
            </a:r>
          </a:p>
        </p:txBody>
      </p:sp>
      <p:sp>
        <p:nvSpPr>
          <p:cNvPr id="147" name="TextBox 146">
            <a:extLst>
              <a:ext uri="{FF2B5EF4-FFF2-40B4-BE49-F238E27FC236}">
                <a16:creationId xmlns:a16="http://schemas.microsoft.com/office/drawing/2014/main" id="{533109BF-4BD7-4ED7-994C-65880294E5FF}"/>
              </a:ext>
            </a:extLst>
          </p:cNvPr>
          <p:cNvSpPr txBox="1"/>
          <p:nvPr/>
        </p:nvSpPr>
        <p:spPr>
          <a:xfrm>
            <a:off x="7943913" y="2536182"/>
            <a:ext cx="251221" cy="338554"/>
          </a:xfrm>
          <a:prstGeom prst="rect">
            <a:avLst/>
          </a:prstGeom>
          <a:noFill/>
        </p:spPr>
        <p:txBody>
          <a:bodyPr wrap="square" rtlCol="0">
            <a:spAutoFit/>
          </a:bodyPr>
          <a:lstStyle/>
          <a:p>
            <a:r>
              <a:rPr lang="en-US" sz="1600">
                <a:solidFill>
                  <a:schemeClr val="tx1">
                    <a:lumMod val="50000"/>
                  </a:schemeClr>
                </a:solidFill>
                <a:latin typeface="Calibri" panose="020F0502020204030204" pitchFamily="34" charset="0"/>
              </a:rPr>
              <a:t>3</a:t>
            </a:r>
          </a:p>
        </p:txBody>
      </p:sp>
      <p:sp>
        <p:nvSpPr>
          <p:cNvPr id="148" name="TextBox 147">
            <a:extLst>
              <a:ext uri="{FF2B5EF4-FFF2-40B4-BE49-F238E27FC236}">
                <a16:creationId xmlns:a16="http://schemas.microsoft.com/office/drawing/2014/main" id="{981793AD-38E5-4DDC-90BC-476A064239A1}"/>
              </a:ext>
            </a:extLst>
          </p:cNvPr>
          <p:cNvSpPr txBox="1"/>
          <p:nvPr/>
        </p:nvSpPr>
        <p:spPr>
          <a:xfrm>
            <a:off x="7830231" y="3652964"/>
            <a:ext cx="251221" cy="338554"/>
          </a:xfrm>
          <a:prstGeom prst="rect">
            <a:avLst/>
          </a:prstGeom>
          <a:noFill/>
        </p:spPr>
        <p:txBody>
          <a:bodyPr wrap="square" rtlCol="0">
            <a:spAutoFit/>
          </a:bodyPr>
          <a:lstStyle/>
          <a:p>
            <a:r>
              <a:rPr lang="en-US" sz="1600">
                <a:solidFill>
                  <a:schemeClr val="tx1">
                    <a:lumMod val="50000"/>
                  </a:schemeClr>
                </a:solidFill>
                <a:latin typeface="Calibri" panose="020F0502020204030204" pitchFamily="34" charset="0"/>
              </a:rPr>
              <a:t>2</a:t>
            </a:r>
          </a:p>
        </p:txBody>
      </p:sp>
      <p:sp>
        <p:nvSpPr>
          <p:cNvPr id="149" name="TextBox 148">
            <a:extLst>
              <a:ext uri="{FF2B5EF4-FFF2-40B4-BE49-F238E27FC236}">
                <a16:creationId xmlns:a16="http://schemas.microsoft.com/office/drawing/2014/main" id="{282D5B58-C1F4-4213-BDCD-9A778AC48E45}"/>
              </a:ext>
            </a:extLst>
          </p:cNvPr>
          <p:cNvSpPr txBox="1"/>
          <p:nvPr/>
        </p:nvSpPr>
        <p:spPr>
          <a:xfrm>
            <a:off x="6504726" y="4262533"/>
            <a:ext cx="251221" cy="338554"/>
          </a:xfrm>
          <a:prstGeom prst="rect">
            <a:avLst/>
          </a:prstGeom>
          <a:noFill/>
        </p:spPr>
        <p:txBody>
          <a:bodyPr wrap="square" rtlCol="0">
            <a:spAutoFit/>
          </a:bodyPr>
          <a:lstStyle/>
          <a:p>
            <a:r>
              <a:rPr lang="en-US" sz="1600">
                <a:solidFill>
                  <a:schemeClr val="tx1">
                    <a:lumMod val="50000"/>
                  </a:schemeClr>
                </a:solidFill>
                <a:latin typeface="Calibri" panose="020F0502020204030204" pitchFamily="34" charset="0"/>
              </a:rPr>
              <a:t>3</a:t>
            </a:r>
          </a:p>
        </p:txBody>
      </p:sp>
      <p:sp>
        <p:nvSpPr>
          <p:cNvPr id="150" name="TextBox 149">
            <a:extLst>
              <a:ext uri="{FF2B5EF4-FFF2-40B4-BE49-F238E27FC236}">
                <a16:creationId xmlns:a16="http://schemas.microsoft.com/office/drawing/2014/main" id="{2531007C-A049-4560-882C-032A77B5B155}"/>
              </a:ext>
            </a:extLst>
          </p:cNvPr>
          <p:cNvSpPr txBox="1"/>
          <p:nvPr/>
        </p:nvSpPr>
        <p:spPr>
          <a:xfrm>
            <a:off x="7268086" y="3199889"/>
            <a:ext cx="251221" cy="338554"/>
          </a:xfrm>
          <a:prstGeom prst="rect">
            <a:avLst/>
          </a:prstGeom>
          <a:noFill/>
        </p:spPr>
        <p:txBody>
          <a:bodyPr wrap="square" rtlCol="0">
            <a:spAutoFit/>
          </a:bodyPr>
          <a:lstStyle/>
          <a:p>
            <a:r>
              <a:rPr lang="en-US" sz="1600">
                <a:solidFill>
                  <a:schemeClr val="tx1">
                    <a:lumMod val="50000"/>
                  </a:schemeClr>
                </a:solidFill>
                <a:latin typeface="Calibri" panose="020F0502020204030204" pitchFamily="34" charset="0"/>
              </a:rPr>
              <a:t>1</a:t>
            </a:r>
          </a:p>
        </p:txBody>
      </p:sp>
      <p:sp>
        <p:nvSpPr>
          <p:cNvPr id="151" name="TextBox 150">
            <a:extLst>
              <a:ext uri="{FF2B5EF4-FFF2-40B4-BE49-F238E27FC236}">
                <a16:creationId xmlns:a16="http://schemas.microsoft.com/office/drawing/2014/main" id="{F20E027A-3652-46A5-BA6F-D795E88E955A}"/>
              </a:ext>
            </a:extLst>
          </p:cNvPr>
          <p:cNvSpPr txBox="1"/>
          <p:nvPr/>
        </p:nvSpPr>
        <p:spPr>
          <a:xfrm>
            <a:off x="8612443" y="2375622"/>
            <a:ext cx="797235" cy="338554"/>
          </a:xfrm>
          <a:prstGeom prst="rect">
            <a:avLst/>
          </a:prstGeom>
          <a:noFill/>
        </p:spPr>
        <p:txBody>
          <a:bodyPr wrap="square" rtlCol="0">
            <a:spAutoFit/>
          </a:bodyPr>
          <a:lstStyle/>
          <a:p>
            <a:r>
              <a:rPr lang="en-US" sz="1600">
                <a:solidFill>
                  <a:schemeClr val="tx1">
                    <a:lumMod val="50000"/>
                  </a:schemeClr>
                </a:solidFill>
                <a:latin typeface="Calibri" panose="020F0502020204030204" pitchFamily="34" charset="0"/>
              </a:rPr>
              <a:t>3 </a:t>
            </a:r>
            <a:r>
              <a:rPr lang="en-US" sz="1100">
                <a:solidFill>
                  <a:schemeClr val="tx1">
                    <a:lumMod val="50000"/>
                  </a:schemeClr>
                </a:solidFill>
                <a:latin typeface="Calibri" panose="020F0502020204030204" pitchFamily="34" charset="0"/>
              </a:rPr>
              <a:t>(CT)</a:t>
            </a:r>
          </a:p>
        </p:txBody>
      </p:sp>
      <p:sp>
        <p:nvSpPr>
          <p:cNvPr id="4" name="TextBox 3">
            <a:extLst>
              <a:ext uri="{FF2B5EF4-FFF2-40B4-BE49-F238E27FC236}">
                <a16:creationId xmlns:a16="http://schemas.microsoft.com/office/drawing/2014/main" id="{278F9BAD-4EE2-F8CA-E96E-90C244DC8585}"/>
              </a:ext>
            </a:extLst>
          </p:cNvPr>
          <p:cNvSpPr txBox="1"/>
          <p:nvPr/>
        </p:nvSpPr>
        <p:spPr>
          <a:xfrm>
            <a:off x="8597574" y="2583689"/>
            <a:ext cx="1160244" cy="338554"/>
          </a:xfrm>
          <a:prstGeom prst="rect">
            <a:avLst/>
          </a:prstGeom>
          <a:noFill/>
        </p:spPr>
        <p:txBody>
          <a:bodyPr wrap="square" rtlCol="0">
            <a:spAutoFit/>
          </a:bodyPr>
          <a:lstStyle/>
          <a:p>
            <a:r>
              <a:rPr lang="en-US" sz="1600">
                <a:solidFill>
                  <a:schemeClr val="tx1">
                    <a:lumMod val="50000"/>
                  </a:schemeClr>
                </a:solidFill>
                <a:latin typeface="Calibri" panose="020F0502020204030204" pitchFamily="34" charset="0"/>
              </a:rPr>
              <a:t>2 </a:t>
            </a:r>
            <a:r>
              <a:rPr lang="en-US" sz="1100">
                <a:solidFill>
                  <a:schemeClr val="tx1">
                    <a:lumMod val="50000"/>
                  </a:schemeClr>
                </a:solidFill>
                <a:latin typeface="Calibri" panose="020F0502020204030204" pitchFamily="34" charset="0"/>
              </a:rPr>
              <a:t>(NJ)</a:t>
            </a:r>
          </a:p>
        </p:txBody>
      </p:sp>
      <p:sp>
        <p:nvSpPr>
          <p:cNvPr id="15" name="TextBox 14">
            <a:extLst>
              <a:ext uri="{FF2B5EF4-FFF2-40B4-BE49-F238E27FC236}">
                <a16:creationId xmlns:a16="http://schemas.microsoft.com/office/drawing/2014/main" id="{4199136E-0B58-F80E-4F91-E11CD1A2DBBC}"/>
              </a:ext>
            </a:extLst>
          </p:cNvPr>
          <p:cNvSpPr txBox="1"/>
          <p:nvPr/>
        </p:nvSpPr>
        <p:spPr>
          <a:xfrm>
            <a:off x="4771006" y="3826949"/>
            <a:ext cx="251221" cy="338554"/>
          </a:xfrm>
          <a:prstGeom prst="rect">
            <a:avLst/>
          </a:prstGeom>
          <a:noFill/>
        </p:spPr>
        <p:txBody>
          <a:bodyPr wrap="square" rtlCol="0">
            <a:spAutoFit/>
          </a:bodyPr>
          <a:lstStyle/>
          <a:p>
            <a:r>
              <a:rPr lang="en-US" sz="1600">
                <a:solidFill>
                  <a:schemeClr val="tx1">
                    <a:lumMod val="50000"/>
                  </a:schemeClr>
                </a:solidFill>
                <a:latin typeface="Calibri" panose="020F0502020204030204" pitchFamily="34" charset="0"/>
              </a:rPr>
              <a:t>1</a:t>
            </a:r>
          </a:p>
        </p:txBody>
      </p:sp>
      <p:sp>
        <p:nvSpPr>
          <p:cNvPr id="64" name="TextBox 63">
            <a:extLst>
              <a:ext uri="{FF2B5EF4-FFF2-40B4-BE49-F238E27FC236}">
                <a16:creationId xmlns:a16="http://schemas.microsoft.com/office/drawing/2014/main" id="{A53D3445-7A3A-DCA4-F4AD-C8EA5B8CAA7F}"/>
              </a:ext>
            </a:extLst>
          </p:cNvPr>
          <p:cNvSpPr txBox="1"/>
          <p:nvPr/>
        </p:nvSpPr>
        <p:spPr>
          <a:xfrm>
            <a:off x="4298381" y="3178083"/>
            <a:ext cx="251221" cy="338554"/>
          </a:xfrm>
          <a:prstGeom prst="rect">
            <a:avLst/>
          </a:prstGeom>
          <a:noFill/>
        </p:spPr>
        <p:txBody>
          <a:bodyPr wrap="square" rtlCol="0">
            <a:spAutoFit/>
          </a:bodyPr>
          <a:lstStyle/>
          <a:p>
            <a:r>
              <a:rPr lang="en-US" sz="1600">
                <a:solidFill>
                  <a:schemeClr val="tx1">
                    <a:lumMod val="50000"/>
                  </a:schemeClr>
                </a:solidFill>
                <a:latin typeface="Calibri" panose="020F0502020204030204" pitchFamily="34" charset="0"/>
              </a:rPr>
              <a:t>2</a:t>
            </a:r>
          </a:p>
        </p:txBody>
      </p:sp>
    </p:spTree>
    <p:extLst>
      <p:ext uri="{BB962C8B-B14F-4D97-AF65-F5344CB8AC3E}">
        <p14:creationId xmlns:p14="http://schemas.microsoft.com/office/powerpoint/2010/main" val="198652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5A740-35B2-42D7-8808-2BB2CF94CF24}"/>
              </a:ext>
            </a:extLst>
          </p:cNvPr>
          <p:cNvSpPr>
            <a:spLocks noGrp="1"/>
          </p:cNvSpPr>
          <p:nvPr>
            <p:ph type="ctrTitle"/>
          </p:nvPr>
        </p:nvSpPr>
        <p:spPr/>
        <p:txBody>
          <a:bodyPr/>
          <a:lstStyle/>
          <a:p>
            <a:r>
              <a:rPr lang="en-US"/>
              <a:t>Background &amp; Methods</a:t>
            </a:r>
          </a:p>
        </p:txBody>
      </p:sp>
    </p:spTree>
    <p:extLst>
      <p:ext uri="{BB962C8B-B14F-4D97-AF65-F5344CB8AC3E}">
        <p14:creationId xmlns:p14="http://schemas.microsoft.com/office/powerpoint/2010/main" val="374942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E533BFD6-0BC3-4B60-9BAC-1B5C18F70E00}"/>
              </a:ext>
            </a:extLst>
          </p:cNvPr>
          <p:cNvSpPr>
            <a:spLocks noGrp="1"/>
          </p:cNvSpPr>
          <p:nvPr>
            <p:ph type="title"/>
          </p:nvPr>
        </p:nvSpPr>
        <p:spPr>
          <a:xfrm>
            <a:off x="295702" y="635709"/>
            <a:ext cx="11347174" cy="625885"/>
          </a:xfrm>
        </p:spPr>
        <p:txBody>
          <a:bodyPr>
            <a:noAutofit/>
          </a:bodyPr>
          <a:lstStyle/>
          <a:p>
            <a:r>
              <a:rPr lang="en-US" sz="2800"/>
              <a:t>Most Scientist Officers have doctoral degrees in </a:t>
            </a:r>
            <a:r>
              <a:rPr lang="en-US" sz="2800">
                <a:ea typeface="+mj-lt"/>
                <a:cs typeface="+mj-lt"/>
              </a:rPr>
              <a:t>Behavioral Sciences</a:t>
            </a:r>
            <a:r>
              <a:rPr lang="en-US" sz="2800"/>
              <a:t>, Medical &amp; Health Sciences, or Biological Sciences </a:t>
            </a:r>
          </a:p>
        </p:txBody>
      </p:sp>
      <p:sp>
        <p:nvSpPr>
          <p:cNvPr id="8" name="Text Placeholder 4">
            <a:extLst>
              <a:ext uri="{FF2B5EF4-FFF2-40B4-BE49-F238E27FC236}">
                <a16:creationId xmlns:a16="http://schemas.microsoft.com/office/drawing/2014/main" id="{1FDD704D-98E0-46B3-8484-832146AC4A81}"/>
              </a:ext>
            </a:extLst>
          </p:cNvPr>
          <p:cNvSpPr txBox="1">
            <a:spLocks/>
          </p:cNvSpPr>
          <p:nvPr/>
        </p:nvSpPr>
        <p:spPr>
          <a:xfrm>
            <a:off x="3424687" y="6341319"/>
            <a:ext cx="7777379" cy="304800"/>
          </a:xfrm>
          <a:prstGeom prst="rect">
            <a:avLst/>
          </a:prstGeom>
        </p:spPr>
        <p:txBody>
          <a:bodyPr vert="horz" lIns="91440" tIns="45720" rIns="91440" bIns="45720" rtlCol="0" anchor="ctr" anchorCtr="0">
            <a:noAutofit/>
          </a:bodyPr>
          <a:lstStyle>
            <a:lvl1pPr marL="0" indent="0" algn="r" defTabSz="1219170" rtl="0" eaLnBrk="1" latinLnBrk="0" hangingPunct="1">
              <a:spcBef>
                <a:spcPct val="20000"/>
              </a:spcBef>
              <a:buSzPct val="125000"/>
              <a:buFont typeface="Arial" panose="020B0604020202020204" pitchFamily="34" charset="0"/>
              <a:buNone/>
              <a:defRPr sz="1800" kern="1200">
                <a:solidFill>
                  <a:schemeClr val="bg1"/>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SzPct val="80000"/>
              <a:buFont typeface="Wingdings" pitchFamily="2" charset="2"/>
              <a:buChar char="§"/>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a:t>The State of Scientists:</a:t>
            </a:r>
            <a:br>
              <a:rPr lang="en-US"/>
            </a:br>
            <a:r>
              <a:rPr lang="en-US"/>
              <a:t>Results from the Annual Category Survey</a:t>
            </a:r>
          </a:p>
        </p:txBody>
      </p:sp>
      <p:graphicFrame>
        <p:nvGraphicFramePr>
          <p:cNvPr id="2" name="Chart 1" descr="Bar graph &#10;Behavioral science - 21%&#10;Medical &amp; Health Science - 37% &#10;Biological Sciences - 27%&#10;Natural Sciences - 4%&#10;Physical Sciences - 5%&#10;Social Sciences - 4% &#10;Other - 2%&#10;">
            <a:extLst>
              <a:ext uri="{FF2B5EF4-FFF2-40B4-BE49-F238E27FC236}">
                <a16:creationId xmlns:a16="http://schemas.microsoft.com/office/drawing/2014/main" id="{386B7FA8-66AD-27FF-1020-D23722D5E1F0}"/>
              </a:ext>
            </a:extLst>
          </p:cNvPr>
          <p:cNvGraphicFramePr>
            <a:graphicFrameLocks/>
          </p:cNvGraphicFramePr>
          <p:nvPr>
            <p:extLst>
              <p:ext uri="{D42A27DB-BD31-4B8C-83A1-F6EECF244321}">
                <p14:modId xmlns:p14="http://schemas.microsoft.com/office/powerpoint/2010/main" val="1018118556"/>
              </p:ext>
            </p:extLst>
          </p:nvPr>
        </p:nvGraphicFramePr>
        <p:xfrm>
          <a:off x="2021622" y="1621097"/>
          <a:ext cx="8393617" cy="47202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604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C287E58-D4E5-4FAC-97DB-F4E91CCDEE2C}"/>
              </a:ext>
            </a:extLst>
          </p:cNvPr>
          <p:cNvSpPr txBox="1">
            <a:spLocks/>
          </p:cNvSpPr>
          <p:nvPr/>
        </p:nvSpPr>
        <p:spPr>
          <a:xfrm>
            <a:off x="3424687" y="6341319"/>
            <a:ext cx="7777379" cy="304800"/>
          </a:xfrm>
          <a:prstGeom prst="rect">
            <a:avLst/>
          </a:prstGeom>
        </p:spPr>
        <p:txBody>
          <a:bodyPr vert="horz" lIns="91440" tIns="45720" rIns="91440" bIns="45720" rtlCol="0" anchor="ctr" anchorCtr="0">
            <a:noAutofit/>
          </a:bodyPr>
          <a:lstStyle>
            <a:lvl1pPr marL="0" indent="0" algn="r" defTabSz="1219170" rtl="0" eaLnBrk="1" latinLnBrk="0" hangingPunct="1">
              <a:spcBef>
                <a:spcPct val="20000"/>
              </a:spcBef>
              <a:buSzPct val="125000"/>
              <a:buFont typeface="Arial" panose="020B0604020202020204" pitchFamily="34" charset="0"/>
              <a:buNone/>
              <a:defRPr sz="1800" kern="1200">
                <a:solidFill>
                  <a:schemeClr val="bg1"/>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SzPct val="80000"/>
              <a:buFont typeface="Wingdings" pitchFamily="2" charset="2"/>
              <a:buChar char="§"/>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a:t>The State of Scientists:</a:t>
            </a:r>
            <a:br>
              <a:rPr lang="en-US"/>
            </a:br>
            <a:r>
              <a:rPr lang="en-US"/>
              <a:t>Results from the Annual Category Survey</a:t>
            </a:r>
          </a:p>
        </p:txBody>
      </p:sp>
      <p:graphicFrame>
        <p:nvGraphicFramePr>
          <p:cNvPr id="3" name="Chart 2" descr="Bar graph &#10;LT - 25%&#10;LCDR - 33%&#10;CDR - 24%&#10;CAPT- 18%">
            <a:extLst>
              <a:ext uri="{FF2B5EF4-FFF2-40B4-BE49-F238E27FC236}">
                <a16:creationId xmlns:a16="http://schemas.microsoft.com/office/drawing/2014/main" id="{F67B824D-5D04-2FCB-FD44-0653C92F0E8D}"/>
              </a:ext>
            </a:extLst>
          </p:cNvPr>
          <p:cNvGraphicFramePr>
            <a:graphicFrameLocks/>
          </p:cNvGraphicFramePr>
          <p:nvPr>
            <p:extLst>
              <p:ext uri="{D42A27DB-BD31-4B8C-83A1-F6EECF244321}">
                <p14:modId xmlns:p14="http://schemas.microsoft.com/office/powerpoint/2010/main" val="356374257"/>
              </p:ext>
            </p:extLst>
          </p:nvPr>
        </p:nvGraphicFramePr>
        <p:xfrm>
          <a:off x="1835043" y="1536308"/>
          <a:ext cx="9226968" cy="4892601"/>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292281EE-BFDF-277A-A314-051513F5C3E4}"/>
              </a:ext>
              <a:ext uri="{C183D7F6-B498-43B3-948B-1728B52AA6E4}">
                <adec:decorative xmlns:adec="http://schemas.microsoft.com/office/drawing/2017/decorative" val="1"/>
              </a:ext>
            </a:extLst>
          </p:cNvPr>
          <p:cNvSpPr/>
          <p:nvPr/>
        </p:nvSpPr>
        <p:spPr>
          <a:xfrm>
            <a:off x="6967959" y="1536308"/>
            <a:ext cx="3113590" cy="454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A84970D-E6BE-A078-C333-75D9F0BB118B}"/>
              </a:ext>
            </a:extLst>
          </p:cNvPr>
          <p:cNvSpPr>
            <a:spLocks noGrp="1"/>
          </p:cNvSpPr>
          <p:nvPr>
            <p:ph type="title"/>
          </p:nvPr>
        </p:nvSpPr>
        <p:spPr/>
        <p:txBody>
          <a:bodyPr/>
          <a:lstStyle/>
          <a:p>
            <a:r>
              <a:rPr lang="en-US" dirty="0"/>
              <a:t>Science Officer force distribution</a:t>
            </a:r>
          </a:p>
        </p:txBody>
      </p:sp>
    </p:spTree>
    <p:extLst>
      <p:ext uri="{BB962C8B-B14F-4D97-AF65-F5344CB8AC3E}">
        <p14:creationId xmlns:p14="http://schemas.microsoft.com/office/powerpoint/2010/main" val="160405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descr="A majority of Scientist Officers served in a billet that was higher than their rank">
            <a:extLst>
              <a:ext uri="{FF2B5EF4-FFF2-40B4-BE49-F238E27FC236}">
                <a16:creationId xmlns:a16="http://schemas.microsoft.com/office/drawing/2014/main" id="{DF30DBDB-9540-49F5-9B3F-EB2777D00B8C}"/>
              </a:ext>
            </a:extLst>
          </p:cNvPr>
          <p:cNvSpPr txBox="1"/>
          <p:nvPr/>
        </p:nvSpPr>
        <p:spPr>
          <a:xfrm>
            <a:off x="594298" y="757452"/>
            <a:ext cx="10173786" cy="584775"/>
          </a:xfrm>
          <a:prstGeom prst="rect">
            <a:avLst/>
          </a:prstGeom>
          <a:noFill/>
        </p:spPr>
        <p:txBody>
          <a:bodyPr wrap="square">
            <a:spAutoFit/>
          </a:bodyPr>
          <a:lstStyle/>
          <a:p>
            <a:pPr defTabSz="1219170">
              <a:spcBef>
                <a:spcPct val="0"/>
              </a:spcBef>
            </a:pPr>
            <a:endParaRPr lang="en-US" sz="3200" b="1" dirty="0">
              <a:solidFill>
                <a:schemeClr val="accent1"/>
              </a:solidFill>
              <a:latin typeface="+mj-lt"/>
              <a:ea typeface="+mj-ea"/>
              <a:cs typeface="+mj-cs"/>
            </a:endParaRPr>
          </a:p>
        </p:txBody>
      </p:sp>
      <p:graphicFrame>
        <p:nvGraphicFramePr>
          <p:cNvPr id="3" name="Table 3" descr="O-3 (LT) -- 96% in billet higher than rank, 4% in O3, 7% in O4, 77% in O5, 11% in O6&#10;O-4 (LCDR) -- 97% in billet higher than rank; 1% in O3, 2% in O4, 49% in O5, 48% in O6&#10;O-5 (CDR) -- 95% in billet higher than rank; 5% in O5, 95% in O6&#10;O-6 (CAPT) -- 0% in billet higher than rank; 2% in O5, 98% in O6">
            <a:extLst>
              <a:ext uri="{FF2B5EF4-FFF2-40B4-BE49-F238E27FC236}">
                <a16:creationId xmlns:a16="http://schemas.microsoft.com/office/drawing/2014/main" id="{89BBCDF2-3B36-45D1-96AF-BA8C3879FF41}"/>
              </a:ext>
            </a:extLst>
          </p:cNvPr>
          <p:cNvGraphicFramePr>
            <a:graphicFrameLocks noGrp="1"/>
          </p:cNvGraphicFramePr>
          <p:nvPr>
            <p:extLst>
              <p:ext uri="{D42A27DB-BD31-4B8C-83A1-F6EECF244321}">
                <p14:modId xmlns:p14="http://schemas.microsoft.com/office/powerpoint/2010/main" val="3241448882"/>
              </p:ext>
            </p:extLst>
          </p:nvPr>
        </p:nvGraphicFramePr>
        <p:xfrm>
          <a:off x="941696" y="2328793"/>
          <a:ext cx="9641385" cy="3017520"/>
        </p:xfrm>
        <a:graphic>
          <a:graphicData uri="http://schemas.openxmlformats.org/drawingml/2006/table">
            <a:tbl>
              <a:tblPr firstRow="1" bandRow="1">
                <a:tableStyleId>{5C22544A-7EE6-4342-B048-85BDC9FD1C3A}</a:tableStyleId>
              </a:tblPr>
              <a:tblGrid>
                <a:gridCol w="3057098">
                  <a:extLst>
                    <a:ext uri="{9D8B030D-6E8A-4147-A177-3AD203B41FA5}">
                      <a16:colId xmlns:a16="http://schemas.microsoft.com/office/drawing/2014/main" val="2114403832"/>
                    </a:ext>
                  </a:extLst>
                </a:gridCol>
                <a:gridCol w="1978925">
                  <a:extLst>
                    <a:ext uri="{9D8B030D-6E8A-4147-A177-3AD203B41FA5}">
                      <a16:colId xmlns:a16="http://schemas.microsoft.com/office/drawing/2014/main" val="2255938207"/>
                    </a:ext>
                  </a:extLst>
                </a:gridCol>
                <a:gridCol w="1105469">
                  <a:extLst>
                    <a:ext uri="{9D8B030D-6E8A-4147-A177-3AD203B41FA5}">
                      <a16:colId xmlns:a16="http://schemas.microsoft.com/office/drawing/2014/main" val="1438672415"/>
                    </a:ext>
                  </a:extLst>
                </a:gridCol>
                <a:gridCol w="1194179">
                  <a:extLst>
                    <a:ext uri="{9D8B030D-6E8A-4147-A177-3AD203B41FA5}">
                      <a16:colId xmlns:a16="http://schemas.microsoft.com/office/drawing/2014/main" val="710184859"/>
                    </a:ext>
                  </a:extLst>
                </a:gridCol>
                <a:gridCol w="1044054">
                  <a:extLst>
                    <a:ext uri="{9D8B030D-6E8A-4147-A177-3AD203B41FA5}">
                      <a16:colId xmlns:a16="http://schemas.microsoft.com/office/drawing/2014/main" val="2569515828"/>
                    </a:ext>
                  </a:extLst>
                </a:gridCol>
                <a:gridCol w="1261660">
                  <a:extLst>
                    <a:ext uri="{9D8B030D-6E8A-4147-A177-3AD203B41FA5}">
                      <a16:colId xmlns:a16="http://schemas.microsoft.com/office/drawing/2014/main" val="1077246573"/>
                    </a:ext>
                  </a:extLst>
                </a:gridCol>
              </a:tblGrid>
              <a:tr h="228600">
                <a:tc rowSpan="2">
                  <a:txBody>
                    <a:bodyPr/>
                    <a:lstStyle/>
                    <a:p>
                      <a:pPr algn="ctr"/>
                      <a:r>
                        <a:rPr lang="en-US"/>
                        <a:t>Rank</a:t>
                      </a:r>
                    </a:p>
                  </a:txBody>
                  <a:tcPr/>
                </a:tc>
                <a:tc rowSpan="2">
                  <a:txBody>
                    <a:bodyPr/>
                    <a:lstStyle/>
                    <a:p>
                      <a:pPr algn="ctr"/>
                      <a:r>
                        <a:rPr lang="en-US"/>
                        <a:t>% in billet higher than rank</a:t>
                      </a:r>
                    </a:p>
                  </a:txBody>
                  <a:tcPr/>
                </a:tc>
                <a:tc gridSpan="4">
                  <a:txBody>
                    <a:bodyPr/>
                    <a:lstStyle/>
                    <a:p>
                      <a:pPr algn="ctr"/>
                      <a:r>
                        <a:rPr lang="en-US"/>
                        <a:t>Assigned billet</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44872914"/>
                  </a:ext>
                </a:extLst>
              </a:tr>
              <a:tr h="228600">
                <a:tc vMerge="1">
                  <a:txBody>
                    <a:bodyPr/>
                    <a:lstStyle/>
                    <a:p>
                      <a:endParaRPr lang="en-US"/>
                    </a:p>
                  </a:txBody>
                  <a:tcPr/>
                </a:tc>
                <a:tc vMerge="1">
                  <a:txBody>
                    <a:bodyPr/>
                    <a:lstStyle/>
                    <a:p>
                      <a:endParaRPr lang="en-US"/>
                    </a:p>
                  </a:txBody>
                  <a:tcPr/>
                </a:tc>
                <a:tc>
                  <a:txBody>
                    <a:bodyPr/>
                    <a:lstStyle/>
                    <a:p>
                      <a:pPr algn="ctr"/>
                      <a:r>
                        <a:rPr lang="en-US">
                          <a:solidFill>
                            <a:schemeClr val="bg1"/>
                          </a:solidFill>
                        </a:rPr>
                        <a:t>O-3</a:t>
                      </a:r>
                    </a:p>
                  </a:txBody>
                  <a:tcPr>
                    <a:solidFill>
                      <a:schemeClr val="accent1"/>
                    </a:solidFill>
                  </a:tcPr>
                </a:tc>
                <a:tc>
                  <a:txBody>
                    <a:bodyPr/>
                    <a:lstStyle/>
                    <a:p>
                      <a:pPr algn="ctr"/>
                      <a:r>
                        <a:rPr lang="en-US">
                          <a:solidFill>
                            <a:schemeClr val="bg1"/>
                          </a:solidFill>
                        </a:rPr>
                        <a:t>O-4</a:t>
                      </a:r>
                    </a:p>
                  </a:txBody>
                  <a:tcPr>
                    <a:solidFill>
                      <a:schemeClr val="accent1"/>
                    </a:solidFill>
                  </a:tcPr>
                </a:tc>
                <a:tc>
                  <a:txBody>
                    <a:bodyPr/>
                    <a:lstStyle/>
                    <a:p>
                      <a:pPr algn="ctr"/>
                      <a:r>
                        <a:rPr lang="en-US">
                          <a:solidFill>
                            <a:schemeClr val="bg1"/>
                          </a:solidFill>
                        </a:rPr>
                        <a:t>O-5</a:t>
                      </a:r>
                    </a:p>
                  </a:txBody>
                  <a:tcPr>
                    <a:solidFill>
                      <a:schemeClr val="accent1"/>
                    </a:solidFill>
                  </a:tcPr>
                </a:tc>
                <a:tc>
                  <a:txBody>
                    <a:bodyPr/>
                    <a:lstStyle/>
                    <a:p>
                      <a:pPr algn="ctr"/>
                      <a:r>
                        <a:rPr lang="en-US">
                          <a:solidFill>
                            <a:schemeClr val="bg1"/>
                          </a:solidFill>
                        </a:rPr>
                        <a:t>O-6</a:t>
                      </a:r>
                    </a:p>
                  </a:txBody>
                  <a:tcPr>
                    <a:solidFill>
                      <a:schemeClr val="accent1"/>
                    </a:solidFill>
                  </a:tcPr>
                </a:tc>
                <a:extLst>
                  <a:ext uri="{0D108BD9-81ED-4DB2-BD59-A6C34878D82A}">
                    <a16:rowId xmlns:a16="http://schemas.microsoft.com/office/drawing/2014/main" val="4283659715"/>
                  </a:ext>
                </a:extLst>
              </a:tr>
              <a:tr h="370840">
                <a:tc>
                  <a:txBody>
                    <a:bodyPr/>
                    <a:lstStyle/>
                    <a:p>
                      <a:r>
                        <a:rPr lang="en-US"/>
                        <a:t>O-3 (LT)</a:t>
                      </a:r>
                    </a:p>
                  </a:txBody>
                  <a:tcPr/>
                </a:tc>
                <a:tc>
                  <a:txBody>
                    <a:bodyPr/>
                    <a:lstStyle/>
                    <a:p>
                      <a:pPr algn="ctr"/>
                      <a:r>
                        <a:rPr lang="en-US"/>
                        <a:t>96%</a:t>
                      </a:r>
                    </a:p>
                  </a:txBody>
                  <a:tcPr/>
                </a:tc>
                <a:tc>
                  <a:txBody>
                    <a:bodyPr/>
                    <a:lstStyle/>
                    <a:p>
                      <a:pPr algn="ctr"/>
                      <a:r>
                        <a:rPr lang="en-US"/>
                        <a:t>4%</a:t>
                      </a:r>
                    </a:p>
                  </a:txBody>
                  <a:tcPr/>
                </a:tc>
                <a:tc>
                  <a:txBody>
                    <a:bodyPr/>
                    <a:lstStyle/>
                    <a:p>
                      <a:pPr algn="ctr"/>
                      <a:r>
                        <a:rPr lang="en-US"/>
                        <a:t>7%</a:t>
                      </a:r>
                    </a:p>
                  </a:txBody>
                  <a:tcPr/>
                </a:tc>
                <a:tc>
                  <a:txBody>
                    <a:bodyPr/>
                    <a:lstStyle/>
                    <a:p>
                      <a:pPr algn="ctr"/>
                      <a:r>
                        <a:rPr lang="en-US"/>
                        <a:t>77%</a:t>
                      </a:r>
                    </a:p>
                  </a:txBody>
                  <a:tcPr/>
                </a:tc>
                <a:tc>
                  <a:txBody>
                    <a:bodyPr/>
                    <a:lstStyle/>
                    <a:p>
                      <a:pPr algn="ctr"/>
                      <a:r>
                        <a:rPr lang="en-US"/>
                        <a:t>11%</a:t>
                      </a:r>
                    </a:p>
                  </a:txBody>
                  <a:tcPr/>
                </a:tc>
                <a:extLst>
                  <a:ext uri="{0D108BD9-81ED-4DB2-BD59-A6C34878D82A}">
                    <a16:rowId xmlns:a16="http://schemas.microsoft.com/office/drawing/2014/main" val="1914925954"/>
                  </a:ext>
                </a:extLst>
              </a:tr>
              <a:tr h="370840">
                <a:tc>
                  <a:txBody>
                    <a:bodyPr/>
                    <a:lstStyle/>
                    <a:p>
                      <a:r>
                        <a:rPr lang="en-US"/>
                        <a:t>O-4 (LCDR)</a:t>
                      </a:r>
                    </a:p>
                  </a:txBody>
                  <a:tcPr/>
                </a:tc>
                <a:tc>
                  <a:txBody>
                    <a:bodyPr/>
                    <a:lstStyle/>
                    <a:p>
                      <a:pPr algn="ctr"/>
                      <a:r>
                        <a:rPr lang="en-US"/>
                        <a:t>97%</a:t>
                      </a:r>
                    </a:p>
                  </a:txBody>
                  <a:tcPr/>
                </a:tc>
                <a:tc>
                  <a:txBody>
                    <a:bodyPr/>
                    <a:lstStyle/>
                    <a:p>
                      <a:pPr algn="ctr"/>
                      <a:r>
                        <a:rPr lang="en-US"/>
                        <a:t>1%</a:t>
                      </a:r>
                    </a:p>
                  </a:txBody>
                  <a:tcPr/>
                </a:tc>
                <a:tc>
                  <a:txBody>
                    <a:bodyPr/>
                    <a:lstStyle/>
                    <a:p>
                      <a:pPr algn="ctr"/>
                      <a:r>
                        <a:rPr lang="en-US"/>
                        <a:t>2%</a:t>
                      </a:r>
                    </a:p>
                  </a:txBody>
                  <a:tcPr/>
                </a:tc>
                <a:tc>
                  <a:txBody>
                    <a:bodyPr/>
                    <a:lstStyle/>
                    <a:p>
                      <a:pPr algn="ctr"/>
                      <a:r>
                        <a:rPr lang="en-US"/>
                        <a:t>49%</a:t>
                      </a:r>
                    </a:p>
                  </a:txBody>
                  <a:tcPr/>
                </a:tc>
                <a:tc>
                  <a:txBody>
                    <a:bodyPr/>
                    <a:lstStyle/>
                    <a:p>
                      <a:pPr algn="ctr"/>
                      <a:r>
                        <a:rPr lang="en-US"/>
                        <a:t>48%</a:t>
                      </a:r>
                    </a:p>
                  </a:txBody>
                  <a:tcPr/>
                </a:tc>
                <a:extLst>
                  <a:ext uri="{0D108BD9-81ED-4DB2-BD59-A6C34878D82A}">
                    <a16:rowId xmlns:a16="http://schemas.microsoft.com/office/drawing/2014/main" val="690578349"/>
                  </a:ext>
                </a:extLst>
              </a:tr>
              <a:tr h="370840">
                <a:tc>
                  <a:txBody>
                    <a:bodyPr/>
                    <a:lstStyle/>
                    <a:p>
                      <a:r>
                        <a:rPr lang="en-US"/>
                        <a:t>O-5 (CDR)</a:t>
                      </a:r>
                    </a:p>
                  </a:txBody>
                  <a:tcPr/>
                </a:tc>
                <a:tc>
                  <a:txBody>
                    <a:bodyPr/>
                    <a:lstStyle/>
                    <a:p>
                      <a:pPr algn="ctr"/>
                      <a:r>
                        <a:rPr lang="en-US"/>
                        <a:t>95%</a:t>
                      </a:r>
                    </a:p>
                  </a:txBody>
                  <a:tcPr/>
                </a:tc>
                <a:tc>
                  <a:txBody>
                    <a:bodyPr/>
                    <a:lstStyle/>
                    <a:p>
                      <a:pPr algn="ctr"/>
                      <a:r>
                        <a:rPr lang="en-US"/>
                        <a:t>--</a:t>
                      </a:r>
                    </a:p>
                  </a:txBody>
                  <a:tcPr/>
                </a:tc>
                <a:tc>
                  <a:txBody>
                    <a:bodyPr/>
                    <a:lstStyle/>
                    <a:p>
                      <a:pPr algn="ctr"/>
                      <a:r>
                        <a:rPr lang="en-US"/>
                        <a:t>--</a:t>
                      </a:r>
                    </a:p>
                  </a:txBody>
                  <a:tcPr/>
                </a:tc>
                <a:tc>
                  <a:txBody>
                    <a:bodyPr/>
                    <a:lstStyle/>
                    <a:p>
                      <a:pPr algn="ctr"/>
                      <a:r>
                        <a:rPr lang="en-US"/>
                        <a:t>5%</a:t>
                      </a:r>
                    </a:p>
                  </a:txBody>
                  <a:tcPr/>
                </a:tc>
                <a:tc>
                  <a:txBody>
                    <a:bodyPr/>
                    <a:lstStyle/>
                    <a:p>
                      <a:pPr algn="ctr"/>
                      <a:r>
                        <a:rPr lang="en-US"/>
                        <a:t>95%</a:t>
                      </a:r>
                    </a:p>
                  </a:txBody>
                  <a:tcPr/>
                </a:tc>
                <a:extLst>
                  <a:ext uri="{0D108BD9-81ED-4DB2-BD59-A6C34878D82A}">
                    <a16:rowId xmlns:a16="http://schemas.microsoft.com/office/drawing/2014/main" val="3711534104"/>
                  </a:ext>
                </a:extLst>
              </a:tr>
              <a:tr h="370840">
                <a:tc>
                  <a:txBody>
                    <a:bodyPr/>
                    <a:lstStyle/>
                    <a:p>
                      <a:r>
                        <a:rPr lang="en-US"/>
                        <a:t>O-6 (CAPT)</a:t>
                      </a:r>
                    </a:p>
                  </a:txBody>
                  <a:tcPr/>
                </a:tc>
                <a:tc>
                  <a:txBody>
                    <a:bodyPr/>
                    <a:lstStyle/>
                    <a:p>
                      <a:pPr algn="ctr"/>
                      <a:r>
                        <a:rPr lang="en-US"/>
                        <a:t>--</a:t>
                      </a:r>
                    </a:p>
                  </a:txBody>
                  <a:tcPr/>
                </a:tc>
                <a:tc>
                  <a:txBody>
                    <a:bodyPr/>
                    <a:lstStyle/>
                    <a:p>
                      <a:pPr algn="ctr"/>
                      <a:r>
                        <a:rPr lang="en-US"/>
                        <a:t>--</a:t>
                      </a:r>
                    </a:p>
                  </a:txBody>
                  <a:tcPr/>
                </a:tc>
                <a:tc>
                  <a:txBody>
                    <a:bodyPr/>
                    <a:lstStyle/>
                    <a:p>
                      <a:pPr algn="ctr"/>
                      <a:r>
                        <a:rPr lang="en-US"/>
                        <a:t>--</a:t>
                      </a:r>
                    </a:p>
                  </a:txBody>
                  <a:tcPr/>
                </a:tc>
                <a:tc>
                  <a:txBody>
                    <a:bodyPr/>
                    <a:lstStyle/>
                    <a:p>
                      <a:pPr algn="ctr"/>
                      <a:r>
                        <a:rPr lang="en-US"/>
                        <a:t>2%</a:t>
                      </a:r>
                    </a:p>
                  </a:txBody>
                  <a:tcPr/>
                </a:tc>
                <a:tc>
                  <a:txBody>
                    <a:bodyPr/>
                    <a:lstStyle/>
                    <a:p>
                      <a:pPr algn="ctr"/>
                      <a:r>
                        <a:rPr lang="en-US"/>
                        <a:t>98%</a:t>
                      </a:r>
                    </a:p>
                  </a:txBody>
                  <a:tcPr/>
                </a:tc>
                <a:extLst>
                  <a:ext uri="{0D108BD9-81ED-4DB2-BD59-A6C34878D82A}">
                    <a16:rowId xmlns:a16="http://schemas.microsoft.com/office/drawing/2014/main" val="1903064624"/>
                  </a:ext>
                </a:extLst>
              </a:tr>
            </a:tbl>
          </a:graphicData>
        </a:graphic>
      </p:graphicFrame>
      <p:sp>
        <p:nvSpPr>
          <p:cNvPr id="4" name="TextBox 3">
            <a:extLst>
              <a:ext uri="{FF2B5EF4-FFF2-40B4-BE49-F238E27FC236}">
                <a16:creationId xmlns:a16="http://schemas.microsoft.com/office/drawing/2014/main" id="{E53EBFB1-63BC-472C-AAAA-ECB9E8F3CF93}"/>
              </a:ext>
            </a:extLst>
          </p:cNvPr>
          <p:cNvSpPr txBox="1"/>
          <p:nvPr/>
        </p:nvSpPr>
        <p:spPr>
          <a:xfrm>
            <a:off x="1105469" y="5581934"/>
            <a:ext cx="4506426" cy="369332"/>
          </a:xfrm>
          <a:prstGeom prst="rect">
            <a:avLst/>
          </a:prstGeom>
          <a:noFill/>
        </p:spPr>
        <p:txBody>
          <a:bodyPr wrap="none" rtlCol="0">
            <a:spAutoFit/>
          </a:bodyPr>
          <a:lstStyle/>
          <a:p>
            <a:r>
              <a:rPr lang="en-US"/>
              <a:t>*Percentages are presented for each row. </a:t>
            </a:r>
          </a:p>
        </p:txBody>
      </p:sp>
      <p:sp>
        <p:nvSpPr>
          <p:cNvPr id="5" name="Text Placeholder 4">
            <a:extLst>
              <a:ext uri="{FF2B5EF4-FFF2-40B4-BE49-F238E27FC236}">
                <a16:creationId xmlns:a16="http://schemas.microsoft.com/office/drawing/2014/main" id="{DCC68A8E-50F7-4A57-A8EA-C73283960498}"/>
              </a:ext>
            </a:extLst>
          </p:cNvPr>
          <p:cNvSpPr txBox="1">
            <a:spLocks/>
          </p:cNvSpPr>
          <p:nvPr/>
        </p:nvSpPr>
        <p:spPr>
          <a:xfrm>
            <a:off x="3424687" y="6341319"/>
            <a:ext cx="7777379" cy="304800"/>
          </a:xfrm>
          <a:prstGeom prst="rect">
            <a:avLst/>
          </a:prstGeom>
        </p:spPr>
        <p:txBody>
          <a:bodyPr vert="horz" lIns="91440" tIns="45720" rIns="91440" bIns="45720" rtlCol="0" anchor="ctr" anchorCtr="0">
            <a:noAutofit/>
          </a:bodyPr>
          <a:lstStyle>
            <a:lvl1pPr marL="0" indent="0" algn="r" defTabSz="1219170" rtl="0" eaLnBrk="1" latinLnBrk="0" hangingPunct="1">
              <a:spcBef>
                <a:spcPct val="20000"/>
              </a:spcBef>
              <a:buSzPct val="125000"/>
              <a:buFont typeface="Arial" panose="020B0604020202020204" pitchFamily="34" charset="0"/>
              <a:buNone/>
              <a:defRPr sz="1800" kern="1200">
                <a:solidFill>
                  <a:schemeClr val="bg1"/>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SzPct val="80000"/>
              <a:buFont typeface="Wingdings" pitchFamily="2" charset="2"/>
              <a:buChar char="§"/>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a:t>The State of Scientists:</a:t>
            </a:r>
            <a:br>
              <a:rPr lang="en-US"/>
            </a:br>
            <a:r>
              <a:rPr lang="en-US"/>
              <a:t>Results from the Annual Category Survey</a:t>
            </a:r>
          </a:p>
        </p:txBody>
      </p:sp>
      <p:sp>
        <p:nvSpPr>
          <p:cNvPr id="2" name="Title 1">
            <a:extLst>
              <a:ext uri="{FF2B5EF4-FFF2-40B4-BE49-F238E27FC236}">
                <a16:creationId xmlns:a16="http://schemas.microsoft.com/office/drawing/2014/main" id="{2D8EFB6F-E5B5-4FFE-5978-5CD6F0403C6D}"/>
              </a:ext>
            </a:extLst>
          </p:cNvPr>
          <p:cNvSpPr>
            <a:spLocks noGrp="1"/>
          </p:cNvSpPr>
          <p:nvPr>
            <p:ph type="title"/>
          </p:nvPr>
        </p:nvSpPr>
        <p:spPr/>
        <p:txBody>
          <a:bodyPr>
            <a:normAutofit fontScale="90000"/>
          </a:bodyPr>
          <a:lstStyle/>
          <a:p>
            <a:pPr rtl="0" eaLnBrk="1" latinLnBrk="0" hangingPunct="1"/>
            <a:r>
              <a:rPr lang="en-US" sz="2800" b="1" kern="1200" dirty="0">
                <a:solidFill>
                  <a:srgbClr val="123342"/>
                </a:solidFill>
                <a:effectLst/>
                <a:latin typeface="Arial" panose="020B0604020202020204" pitchFamily="34" charset="0"/>
                <a:ea typeface="+mn-ea"/>
                <a:cs typeface="+mn-cs"/>
              </a:rPr>
              <a:t>A majority of Scientist Officers served in a billet that was higher than their rank</a:t>
            </a:r>
            <a:endParaRPr lang="en-US" dirty="0">
              <a:effectLst/>
            </a:endParaRPr>
          </a:p>
        </p:txBody>
      </p:sp>
    </p:spTree>
    <p:extLst>
      <p:ext uri="{BB962C8B-B14F-4D97-AF65-F5344CB8AC3E}">
        <p14:creationId xmlns:p14="http://schemas.microsoft.com/office/powerpoint/2010/main" val="184218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FED07-7D8D-4987-A2BF-DE4122FC2D0D}"/>
              </a:ext>
            </a:extLst>
          </p:cNvPr>
          <p:cNvSpPr>
            <a:spLocks noGrp="1"/>
          </p:cNvSpPr>
          <p:nvPr>
            <p:ph type="ctrTitle"/>
          </p:nvPr>
        </p:nvSpPr>
        <p:spPr/>
        <p:txBody>
          <a:bodyPr/>
          <a:lstStyle/>
          <a:p>
            <a:r>
              <a:rPr lang="en-US"/>
              <a:t>Training and Performance</a:t>
            </a:r>
          </a:p>
        </p:txBody>
      </p:sp>
    </p:spTree>
    <p:extLst>
      <p:ext uri="{BB962C8B-B14F-4D97-AF65-F5344CB8AC3E}">
        <p14:creationId xmlns:p14="http://schemas.microsoft.com/office/powerpoint/2010/main" val="345796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59AB9FF-9B8E-9545-BEBE-38E8807B6AD3}"/>
              </a:ext>
            </a:extLst>
          </p:cNvPr>
          <p:cNvSpPr>
            <a:spLocks noGrp="1"/>
          </p:cNvSpPr>
          <p:nvPr>
            <p:ph type="title"/>
          </p:nvPr>
        </p:nvSpPr>
        <p:spPr>
          <a:xfrm>
            <a:off x="609600" y="484458"/>
            <a:ext cx="11371118" cy="625885"/>
          </a:xfrm>
        </p:spPr>
        <p:txBody>
          <a:bodyPr>
            <a:noAutofit/>
          </a:bodyPr>
          <a:lstStyle/>
          <a:p>
            <a:r>
              <a:rPr lang="en-US" sz="2400"/>
              <a:t>Most Scientist Officers entered USPHS with an advanced degree in addition to their qualifying degree</a:t>
            </a:r>
          </a:p>
        </p:txBody>
      </p:sp>
      <p:sp>
        <p:nvSpPr>
          <p:cNvPr id="6" name="Text Placeholder 4">
            <a:extLst>
              <a:ext uri="{FF2B5EF4-FFF2-40B4-BE49-F238E27FC236}">
                <a16:creationId xmlns:a16="http://schemas.microsoft.com/office/drawing/2014/main" id="{A83965EA-3B2C-44AF-AB28-B4F07A8CC229}"/>
              </a:ext>
            </a:extLst>
          </p:cNvPr>
          <p:cNvSpPr txBox="1">
            <a:spLocks/>
          </p:cNvSpPr>
          <p:nvPr/>
        </p:nvSpPr>
        <p:spPr>
          <a:xfrm>
            <a:off x="3424687" y="6341319"/>
            <a:ext cx="7777379" cy="304800"/>
          </a:xfrm>
          <a:prstGeom prst="rect">
            <a:avLst/>
          </a:prstGeom>
        </p:spPr>
        <p:txBody>
          <a:bodyPr vert="horz" lIns="91440" tIns="45720" rIns="91440" bIns="45720" rtlCol="0" anchor="ctr" anchorCtr="0">
            <a:noAutofit/>
          </a:bodyPr>
          <a:lstStyle>
            <a:lvl1pPr marL="0" indent="0" algn="r" defTabSz="1219170" rtl="0" eaLnBrk="1" latinLnBrk="0" hangingPunct="1">
              <a:spcBef>
                <a:spcPct val="20000"/>
              </a:spcBef>
              <a:buSzPct val="125000"/>
              <a:buFont typeface="Arial" panose="020B0604020202020204" pitchFamily="34" charset="0"/>
              <a:buNone/>
              <a:defRPr sz="1800" kern="1200">
                <a:solidFill>
                  <a:schemeClr val="bg1"/>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SzPct val="80000"/>
              <a:buFont typeface="Wingdings" pitchFamily="2" charset="2"/>
              <a:buChar char="§"/>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a:t>The State of Scientists:</a:t>
            </a:r>
            <a:br>
              <a:rPr lang="en-US"/>
            </a:br>
            <a:r>
              <a:rPr lang="en-US"/>
              <a:t>Results from the Annual Category Survey</a:t>
            </a:r>
          </a:p>
        </p:txBody>
      </p:sp>
      <p:sp>
        <p:nvSpPr>
          <p:cNvPr id="8" name="TextBox 7">
            <a:extLst>
              <a:ext uri="{FF2B5EF4-FFF2-40B4-BE49-F238E27FC236}">
                <a16:creationId xmlns:a16="http://schemas.microsoft.com/office/drawing/2014/main" id="{AC3CDBD8-F308-47AD-92F4-ECD9A7C4B202}"/>
              </a:ext>
            </a:extLst>
          </p:cNvPr>
          <p:cNvSpPr txBox="1"/>
          <p:nvPr/>
        </p:nvSpPr>
        <p:spPr>
          <a:xfrm>
            <a:off x="557987" y="3446529"/>
            <a:ext cx="4005062" cy="369332"/>
          </a:xfrm>
          <a:prstGeom prst="rect">
            <a:avLst/>
          </a:prstGeom>
          <a:noFill/>
        </p:spPr>
        <p:txBody>
          <a:bodyPr wrap="square" rtlCol="0">
            <a:spAutoFit/>
          </a:bodyPr>
          <a:lstStyle/>
          <a:p>
            <a:r>
              <a:rPr lang="en-US" b="1"/>
              <a:t>No other advanced degree (33%)</a:t>
            </a:r>
          </a:p>
        </p:txBody>
      </p:sp>
      <p:sp>
        <p:nvSpPr>
          <p:cNvPr id="11" name="TextBox 10">
            <a:extLst>
              <a:ext uri="{FF2B5EF4-FFF2-40B4-BE49-F238E27FC236}">
                <a16:creationId xmlns:a16="http://schemas.microsoft.com/office/drawing/2014/main" id="{3DC95F6F-2C0B-4153-8266-DB4F5C2782D8}"/>
              </a:ext>
            </a:extLst>
          </p:cNvPr>
          <p:cNvSpPr txBox="1"/>
          <p:nvPr/>
        </p:nvSpPr>
        <p:spPr>
          <a:xfrm>
            <a:off x="7691077" y="1582670"/>
            <a:ext cx="2248691" cy="369332"/>
          </a:xfrm>
          <a:prstGeom prst="rect">
            <a:avLst/>
          </a:prstGeom>
          <a:noFill/>
        </p:spPr>
        <p:txBody>
          <a:bodyPr wrap="square" rtlCol="0">
            <a:spAutoFit/>
          </a:bodyPr>
          <a:lstStyle/>
          <a:p>
            <a:r>
              <a:rPr lang="en-US" b="1"/>
              <a:t>MPH only (38%)</a:t>
            </a:r>
          </a:p>
        </p:txBody>
      </p:sp>
      <p:sp>
        <p:nvSpPr>
          <p:cNvPr id="12" name="TextBox 11">
            <a:extLst>
              <a:ext uri="{FF2B5EF4-FFF2-40B4-BE49-F238E27FC236}">
                <a16:creationId xmlns:a16="http://schemas.microsoft.com/office/drawing/2014/main" id="{D57C12E9-8908-4CA7-AFFA-892461AD436B}"/>
              </a:ext>
            </a:extLst>
          </p:cNvPr>
          <p:cNvSpPr txBox="1"/>
          <p:nvPr/>
        </p:nvSpPr>
        <p:spPr>
          <a:xfrm>
            <a:off x="8487912" y="4002320"/>
            <a:ext cx="3270737" cy="646331"/>
          </a:xfrm>
          <a:prstGeom prst="rect">
            <a:avLst/>
          </a:prstGeom>
          <a:noFill/>
        </p:spPr>
        <p:txBody>
          <a:bodyPr wrap="square" rtlCol="0">
            <a:spAutoFit/>
          </a:bodyPr>
          <a:lstStyle/>
          <a:p>
            <a:r>
              <a:rPr lang="en-US" b="1"/>
              <a:t>Masters of Science or similar (28%)</a:t>
            </a:r>
          </a:p>
        </p:txBody>
      </p:sp>
      <p:sp>
        <p:nvSpPr>
          <p:cNvPr id="13" name="TextBox 12">
            <a:extLst>
              <a:ext uri="{FF2B5EF4-FFF2-40B4-BE49-F238E27FC236}">
                <a16:creationId xmlns:a16="http://schemas.microsoft.com/office/drawing/2014/main" id="{55B9FEAC-D63F-4355-A305-869230D643AF}"/>
              </a:ext>
            </a:extLst>
          </p:cNvPr>
          <p:cNvSpPr txBox="1"/>
          <p:nvPr/>
        </p:nvSpPr>
        <p:spPr>
          <a:xfrm>
            <a:off x="2832804" y="5490310"/>
            <a:ext cx="4307977" cy="369332"/>
          </a:xfrm>
          <a:prstGeom prst="rect">
            <a:avLst/>
          </a:prstGeom>
          <a:noFill/>
        </p:spPr>
        <p:txBody>
          <a:bodyPr wrap="square" rtlCol="0">
            <a:spAutoFit/>
          </a:bodyPr>
          <a:lstStyle/>
          <a:p>
            <a:r>
              <a:rPr lang="en-US" b="1"/>
              <a:t>Other advanced degree (7%)</a:t>
            </a:r>
          </a:p>
        </p:txBody>
      </p:sp>
      <p:sp>
        <p:nvSpPr>
          <p:cNvPr id="16" name="TextBox 15">
            <a:extLst>
              <a:ext uri="{FF2B5EF4-FFF2-40B4-BE49-F238E27FC236}">
                <a16:creationId xmlns:a16="http://schemas.microsoft.com/office/drawing/2014/main" id="{C7AC1FE1-DEBB-4F42-BE5A-EB053304A10C}"/>
              </a:ext>
            </a:extLst>
          </p:cNvPr>
          <p:cNvSpPr txBox="1"/>
          <p:nvPr/>
        </p:nvSpPr>
        <p:spPr>
          <a:xfrm>
            <a:off x="7057722" y="5490310"/>
            <a:ext cx="4422178" cy="369332"/>
          </a:xfrm>
          <a:prstGeom prst="rect">
            <a:avLst/>
          </a:prstGeom>
          <a:noFill/>
        </p:spPr>
        <p:txBody>
          <a:bodyPr wrap="square" rtlCol="0">
            <a:spAutoFit/>
          </a:bodyPr>
          <a:lstStyle/>
          <a:p>
            <a:r>
              <a:rPr lang="en-US" b="1"/>
              <a:t>Masters in Business or similar (3%)</a:t>
            </a:r>
          </a:p>
        </p:txBody>
      </p:sp>
      <p:graphicFrame>
        <p:nvGraphicFramePr>
          <p:cNvPr id="2" name="Chart 1" descr="Pie Chart&#10;MPH Only - 33%&#10;Masters of Science or Similar - 28%&#10;Masters in Business or Similar - 3%&#10;Other Advanced Degree - 7%&#10;No Other Advanced Degree - 33% ">
            <a:extLst>
              <a:ext uri="{FF2B5EF4-FFF2-40B4-BE49-F238E27FC236}">
                <a16:creationId xmlns:a16="http://schemas.microsoft.com/office/drawing/2014/main" id="{6F325E64-616F-43EC-63A8-8260088ED8A0}"/>
              </a:ext>
            </a:extLst>
          </p:cNvPr>
          <p:cNvGraphicFramePr>
            <a:graphicFrameLocks/>
          </p:cNvGraphicFramePr>
          <p:nvPr>
            <p:extLst>
              <p:ext uri="{D42A27DB-BD31-4B8C-83A1-F6EECF244321}">
                <p14:modId xmlns:p14="http://schemas.microsoft.com/office/powerpoint/2010/main" val="4034795751"/>
              </p:ext>
            </p:extLst>
          </p:nvPr>
        </p:nvGraphicFramePr>
        <p:xfrm>
          <a:off x="2716639" y="1465315"/>
          <a:ext cx="7628709" cy="43317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477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Pie Chart - Formal Leadership Development Program ">
            <a:extLst>
              <a:ext uri="{FF2B5EF4-FFF2-40B4-BE49-F238E27FC236}">
                <a16:creationId xmlns:a16="http://schemas.microsoft.com/office/drawing/2014/main" id="{6A822F4E-3802-516E-9008-48945EC49A96}"/>
              </a:ext>
            </a:extLst>
          </p:cNvPr>
          <p:cNvGrpSpPr/>
          <p:nvPr/>
        </p:nvGrpSpPr>
        <p:grpSpPr>
          <a:xfrm>
            <a:off x="-843329" y="2125457"/>
            <a:ext cx="4572000" cy="2743200"/>
            <a:chOff x="-1086399" y="2026883"/>
            <a:chExt cx="4572000" cy="2743200"/>
          </a:xfrm>
        </p:grpSpPr>
        <p:sp>
          <p:nvSpPr>
            <p:cNvPr id="20" name="TextBox 1">
              <a:extLst>
                <a:ext uri="{FF2B5EF4-FFF2-40B4-BE49-F238E27FC236}">
                  <a16:creationId xmlns:a16="http://schemas.microsoft.com/office/drawing/2014/main" id="{50456B02-37F8-4096-9C7D-4AE986F59D35}"/>
                </a:ext>
              </a:extLst>
            </p:cNvPr>
            <p:cNvSpPr txBox="1"/>
            <p:nvPr/>
          </p:nvSpPr>
          <p:spPr>
            <a:xfrm>
              <a:off x="515870" y="2852816"/>
              <a:ext cx="1406236" cy="109133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a:t>Formal Leadership Development Program*</a:t>
              </a:r>
            </a:p>
          </p:txBody>
        </p:sp>
        <p:graphicFrame>
          <p:nvGraphicFramePr>
            <p:cNvPr id="2" name="Chart 1">
              <a:extLst>
                <a:ext uri="{FF2B5EF4-FFF2-40B4-BE49-F238E27FC236}">
                  <a16:creationId xmlns:a16="http://schemas.microsoft.com/office/drawing/2014/main" id="{C3601643-9533-F80E-7B14-DD225559D7E6}"/>
                </a:ext>
              </a:extLst>
            </p:cNvPr>
            <p:cNvGraphicFramePr>
              <a:graphicFrameLocks/>
            </p:cNvGraphicFramePr>
            <p:nvPr>
              <p:extLst>
                <p:ext uri="{D42A27DB-BD31-4B8C-83A1-F6EECF244321}">
                  <p14:modId xmlns:p14="http://schemas.microsoft.com/office/powerpoint/2010/main" val="1739207912"/>
                </p:ext>
              </p:extLst>
            </p:nvPr>
          </p:nvGraphicFramePr>
          <p:xfrm>
            <a:off x="-1086399" y="2026883"/>
            <a:ext cx="4572000" cy="2743200"/>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12" name="Group 11" descr="Postdoctoral Training Program, Fellowship, Residency, or Other Training ">
            <a:extLst>
              <a:ext uri="{FF2B5EF4-FFF2-40B4-BE49-F238E27FC236}">
                <a16:creationId xmlns:a16="http://schemas.microsoft.com/office/drawing/2014/main" id="{AFC764A8-5947-346C-DA29-9D1EDAB51490}"/>
              </a:ext>
            </a:extLst>
          </p:cNvPr>
          <p:cNvGrpSpPr/>
          <p:nvPr/>
        </p:nvGrpSpPr>
        <p:grpSpPr>
          <a:xfrm>
            <a:off x="2096557" y="2264357"/>
            <a:ext cx="4572000" cy="2743200"/>
            <a:chOff x="2096557" y="2125457"/>
            <a:chExt cx="4572000" cy="2743200"/>
          </a:xfrm>
        </p:grpSpPr>
        <p:sp>
          <p:nvSpPr>
            <p:cNvPr id="21" name="TextBox 1">
              <a:extLst>
                <a:ext uri="{FF2B5EF4-FFF2-40B4-BE49-F238E27FC236}">
                  <a16:creationId xmlns:a16="http://schemas.microsoft.com/office/drawing/2014/main" id="{14FE7CC3-216F-4769-824C-866B93513A91}"/>
                </a:ext>
              </a:extLst>
            </p:cNvPr>
            <p:cNvSpPr txBox="1"/>
            <p:nvPr/>
          </p:nvSpPr>
          <p:spPr>
            <a:xfrm>
              <a:off x="3839203" y="2666260"/>
              <a:ext cx="1406236" cy="109133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a:t>Postdoctoral Training Program, Fellowship, Residency, or Other Training</a:t>
              </a:r>
            </a:p>
          </p:txBody>
        </p:sp>
        <p:graphicFrame>
          <p:nvGraphicFramePr>
            <p:cNvPr id="3" name="Chart 2">
              <a:extLst>
                <a:ext uri="{FF2B5EF4-FFF2-40B4-BE49-F238E27FC236}">
                  <a16:creationId xmlns:a16="http://schemas.microsoft.com/office/drawing/2014/main" id="{302D98D1-F57D-039E-AEE8-75BFA1739212}"/>
                </a:ext>
              </a:extLst>
            </p:cNvPr>
            <p:cNvGraphicFramePr>
              <a:graphicFrameLocks/>
            </p:cNvGraphicFramePr>
            <p:nvPr>
              <p:extLst>
                <p:ext uri="{D42A27DB-BD31-4B8C-83A1-F6EECF244321}">
                  <p14:modId xmlns:p14="http://schemas.microsoft.com/office/powerpoint/2010/main" val="1985027337"/>
                </p:ext>
              </p:extLst>
            </p:nvPr>
          </p:nvGraphicFramePr>
          <p:xfrm>
            <a:off x="2096557" y="2125457"/>
            <a:ext cx="4572000" cy="2743200"/>
          </p:xfrm>
          <a:graphic>
            <a:graphicData uri="http://schemas.openxmlformats.org/drawingml/2006/chart">
              <c:chart xmlns:c="http://schemas.openxmlformats.org/drawingml/2006/chart" xmlns:r="http://schemas.openxmlformats.org/officeDocument/2006/relationships" r:id="rId4"/>
            </a:graphicData>
          </a:graphic>
        </p:graphicFrame>
      </p:grpSp>
      <p:sp>
        <p:nvSpPr>
          <p:cNvPr id="14" name="Title 13">
            <a:extLst>
              <a:ext uri="{FF2B5EF4-FFF2-40B4-BE49-F238E27FC236}">
                <a16:creationId xmlns:a16="http://schemas.microsoft.com/office/drawing/2014/main" id="{E59AB9FF-9B8E-9545-BEBE-38E8807B6AD3}"/>
              </a:ext>
            </a:extLst>
          </p:cNvPr>
          <p:cNvSpPr>
            <a:spLocks noGrp="1"/>
          </p:cNvSpPr>
          <p:nvPr>
            <p:ph type="title"/>
          </p:nvPr>
        </p:nvSpPr>
        <p:spPr>
          <a:xfrm>
            <a:off x="609600" y="484458"/>
            <a:ext cx="9895609" cy="625885"/>
          </a:xfrm>
        </p:spPr>
        <p:txBody>
          <a:bodyPr>
            <a:noAutofit/>
          </a:bodyPr>
          <a:lstStyle/>
          <a:p>
            <a:r>
              <a:rPr lang="en-US" sz="2400"/>
              <a:t>Scientist Officers have a variety of important life experiences and relevant trainings</a:t>
            </a:r>
          </a:p>
        </p:txBody>
      </p:sp>
      <p:sp>
        <p:nvSpPr>
          <p:cNvPr id="6" name="Text Placeholder 4">
            <a:extLst>
              <a:ext uri="{FF2B5EF4-FFF2-40B4-BE49-F238E27FC236}">
                <a16:creationId xmlns:a16="http://schemas.microsoft.com/office/drawing/2014/main" id="{A83965EA-3B2C-44AF-AB28-B4F07A8CC229}"/>
              </a:ext>
            </a:extLst>
          </p:cNvPr>
          <p:cNvSpPr txBox="1">
            <a:spLocks/>
          </p:cNvSpPr>
          <p:nvPr/>
        </p:nvSpPr>
        <p:spPr>
          <a:xfrm>
            <a:off x="3424687" y="6341319"/>
            <a:ext cx="7777379" cy="304800"/>
          </a:xfrm>
          <a:prstGeom prst="rect">
            <a:avLst/>
          </a:prstGeom>
        </p:spPr>
        <p:txBody>
          <a:bodyPr vert="horz" lIns="91440" tIns="45720" rIns="91440" bIns="45720" rtlCol="0" anchor="ctr" anchorCtr="0">
            <a:noAutofit/>
          </a:bodyPr>
          <a:lstStyle>
            <a:lvl1pPr marL="0" indent="0" algn="r" defTabSz="1219170" rtl="0" eaLnBrk="1" latinLnBrk="0" hangingPunct="1">
              <a:spcBef>
                <a:spcPct val="20000"/>
              </a:spcBef>
              <a:buSzPct val="125000"/>
              <a:buFont typeface="Arial" panose="020B0604020202020204" pitchFamily="34" charset="0"/>
              <a:buNone/>
              <a:defRPr sz="1800" kern="1200">
                <a:solidFill>
                  <a:schemeClr val="bg1"/>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SzPct val="80000"/>
              <a:buFont typeface="Wingdings" pitchFamily="2" charset="2"/>
              <a:buChar char="§"/>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a:t>The State of Scientists:</a:t>
            </a:r>
            <a:br>
              <a:rPr lang="en-US"/>
            </a:br>
            <a:r>
              <a:rPr lang="en-US"/>
              <a:t>Results from the Annual Category Survey</a:t>
            </a:r>
          </a:p>
        </p:txBody>
      </p:sp>
      <p:graphicFrame>
        <p:nvGraphicFramePr>
          <p:cNvPr id="17" name="Chart 16" descr="PHS Officer Mid- Level Course ">
            <a:extLst>
              <a:ext uri="{FF2B5EF4-FFF2-40B4-BE49-F238E27FC236}">
                <a16:creationId xmlns:a16="http://schemas.microsoft.com/office/drawing/2014/main" id="{F8B67127-0805-4EB2-9D20-35F7E39A6C61}"/>
              </a:ext>
            </a:extLst>
          </p:cNvPr>
          <p:cNvGraphicFramePr>
            <a:graphicFrameLocks/>
          </p:cNvGraphicFramePr>
          <p:nvPr>
            <p:extLst>
              <p:ext uri="{D42A27DB-BD31-4B8C-83A1-F6EECF244321}">
                <p14:modId xmlns:p14="http://schemas.microsoft.com/office/powerpoint/2010/main" val="1597494782"/>
              </p:ext>
            </p:extLst>
          </p:nvPr>
        </p:nvGraphicFramePr>
        <p:xfrm>
          <a:off x="6225186" y="2125457"/>
          <a:ext cx="2743200" cy="2743200"/>
        </p:xfrm>
        <a:graphic>
          <a:graphicData uri="http://schemas.openxmlformats.org/drawingml/2006/chart">
            <c:chart xmlns:c="http://schemas.openxmlformats.org/drawingml/2006/chart" xmlns:r="http://schemas.openxmlformats.org/officeDocument/2006/relationships" r:id="rId5"/>
          </a:graphicData>
        </a:graphic>
      </p:graphicFrame>
      <p:grpSp>
        <p:nvGrpSpPr>
          <p:cNvPr id="8" name="Group 7" descr="Prior Uniformed Service ">
            <a:extLst>
              <a:ext uri="{FF2B5EF4-FFF2-40B4-BE49-F238E27FC236}">
                <a16:creationId xmlns:a16="http://schemas.microsoft.com/office/drawing/2014/main" id="{1C24A6DE-0FBA-73E6-DBF7-6D4B76019E4D}"/>
              </a:ext>
            </a:extLst>
          </p:cNvPr>
          <p:cNvGrpSpPr/>
          <p:nvPr/>
        </p:nvGrpSpPr>
        <p:grpSpPr>
          <a:xfrm>
            <a:off x="9352143" y="2125457"/>
            <a:ext cx="2743200" cy="2743200"/>
            <a:chOff x="9294268" y="1867655"/>
            <a:chExt cx="2743200" cy="2743200"/>
          </a:xfrm>
        </p:grpSpPr>
        <p:graphicFrame>
          <p:nvGraphicFramePr>
            <p:cNvPr id="13" name="Chart 12">
              <a:extLst>
                <a:ext uri="{FF2B5EF4-FFF2-40B4-BE49-F238E27FC236}">
                  <a16:creationId xmlns:a16="http://schemas.microsoft.com/office/drawing/2014/main" id="{205923A2-FF30-4E2E-A5B4-7FE894FBBD8E}"/>
                </a:ext>
              </a:extLst>
            </p:cNvPr>
            <p:cNvGraphicFramePr>
              <a:graphicFrameLocks/>
            </p:cNvGraphicFramePr>
            <p:nvPr>
              <p:extLst>
                <p:ext uri="{D42A27DB-BD31-4B8C-83A1-F6EECF244321}">
                  <p14:modId xmlns:p14="http://schemas.microsoft.com/office/powerpoint/2010/main" val="1696110185"/>
                </p:ext>
              </p:extLst>
            </p:nvPr>
          </p:nvGraphicFramePr>
          <p:xfrm>
            <a:off x="9294268" y="1867655"/>
            <a:ext cx="27432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Box 1">
              <a:extLst>
                <a:ext uri="{FF2B5EF4-FFF2-40B4-BE49-F238E27FC236}">
                  <a16:creationId xmlns:a16="http://schemas.microsoft.com/office/drawing/2014/main" id="{97106ECF-064E-4C06-8EF8-1486FE711054}"/>
                </a:ext>
              </a:extLst>
            </p:cNvPr>
            <p:cNvSpPr txBox="1"/>
            <p:nvPr/>
          </p:nvSpPr>
          <p:spPr>
            <a:xfrm>
              <a:off x="9961196" y="2912550"/>
              <a:ext cx="1406236" cy="109133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a:t>Prior Uniformed Service</a:t>
              </a:r>
            </a:p>
          </p:txBody>
        </p:sp>
      </p:grpSp>
      <p:sp>
        <p:nvSpPr>
          <p:cNvPr id="4" name="TextBox 3">
            <a:extLst>
              <a:ext uri="{FF2B5EF4-FFF2-40B4-BE49-F238E27FC236}">
                <a16:creationId xmlns:a16="http://schemas.microsoft.com/office/drawing/2014/main" id="{7E4F5147-B4C7-40A5-9359-C5E3EA08D721}"/>
              </a:ext>
            </a:extLst>
          </p:cNvPr>
          <p:cNvSpPr txBox="1"/>
          <p:nvPr/>
        </p:nvSpPr>
        <p:spPr>
          <a:xfrm>
            <a:off x="154532" y="5756162"/>
            <a:ext cx="9613075" cy="307777"/>
          </a:xfrm>
          <a:prstGeom prst="rect">
            <a:avLst/>
          </a:prstGeom>
          <a:noFill/>
        </p:spPr>
        <p:txBody>
          <a:bodyPr wrap="square" rtlCol="0">
            <a:spAutoFit/>
          </a:bodyPr>
          <a:lstStyle/>
          <a:p>
            <a:r>
              <a:rPr lang="en-US" sz="1400"/>
              <a:t>*Respondents were asked about formal leadership development programs through their agency, HHS, or duty station.</a:t>
            </a:r>
          </a:p>
        </p:txBody>
      </p:sp>
      <p:sp>
        <p:nvSpPr>
          <p:cNvPr id="23" name="TextBox 1">
            <a:extLst>
              <a:ext uri="{FF2B5EF4-FFF2-40B4-BE49-F238E27FC236}">
                <a16:creationId xmlns:a16="http://schemas.microsoft.com/office/drawing/2014/main" id="{7F73C4EB-C8EB-4010-BA82-0D2365B8DB4A}"/>
              </a:ext>
            </a:extLst>
          </p:cNvPr>
          <p:cNvSpPr txBox="1"/>
          <p:nvPr/>
        </p:nvSpPr>
        <p:spPr>
          <a:xfrm>
            <a:off x="3833461" y="1741996"/>
            <a:ext cx="1375760" cy="36389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a:t>Yes (62%)</a:t>
            </a:r>
          </a:p>
        </p:txBody>
      </p:sp>
      <p:sp>
        <p:nvSpPr>
          <p:cNvPr id="24" name="TextBox 1">
            <a:extLst>
              <a:ext uri="{FF2B5EF4-FFF2-40B4-BE49-F238E27FC236}">
                <a16:creationId xmlns:a16="http://schemas.microsoft.com/office/drawing/2014/main" id="{0291A657-F583-4D81-920E-711FDD53F1FB}"/>
              </a:ext>
            </a:extLst>
          </p:cNvPr>
          <p:cNvSpPr txBox="1"/>
          <p:nvPr/>
        </p:nvSpPr>
        <p:spPr>
          <a:xfrm>
            <a:off x="772908" y="1741996"/>
            <a:ext cx="1375760" cy="36389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a:t>Yes (25%)</a:t>
            </a:r>
          </a:p>
        </p:txBody>
      </p:sp>
      <p:sp>
        <p:nvSpPr>
          <p:cNvPr id="25" name="TextBox 1">
            <a:extLst>
              <a:ext uri="{FF2B5EF4-FFF2-40B4-BE49-F238E27FC236}">
                <a16:creationId xmlns:a16="http://schemas.microsoft.com/office/drawing/2014/main" id="{A9D95747-DEBA-4E61-BA5E-DDC9A8B8D05D}"/>
              </a:ext>
            </a:extLst>
          </p:cNvPr>
          <p:cNvSpPr txBox="1"/>
          <p:nvPr/>
        </p:nvSpPr>
        <p:spPr>
          <a:xfrm>
            <a:off x="6888621" y="1741996"/>
            <a:ext cx="1375760" cy="36389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a:t>Yes (6%)</a:t>
            </a:r>
          </a:p>
        </p:txBody>
      </p:sp>
      <p:sp>
        <p:nvSpPr>
          <p:cNvPr id="26" name="TextBox 1">
            <a:extLst>
              <a:ext uri="{FF2B5EF4-FFF2-40B4-BE49-F238E27FC236}">
                <a16:creationId xmlns:a16="http://schemas.microsoft.com/office/drawing/2014/main" id="{6BE8AECC-CD44-4899-9997-E494057651B6}"/>
              </a:ext>
            </a:extLst>
          </p:cNvPr>
          <p:cNvSpPr txBox="1"/>
          <p:nvPr/>
        </p:nvSpPr>
        <p:spPr>
          <a:xfrm>
            <a:off x="10023173" y="1741996"/>
            <a:ext cx="1375760" cy="36389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a:t>Yes (13%)</a:t>
            </a:r>
          </a:p>
        </p:txBody>
      </p:sp>
    </p:spTree>
    <p:extLst>
      <p:ext uri="{BB962C8B-B14F-4D97-AF65-F5344CB8AC3E}">
        <p14:creationId xmlns:p14="http://schemas.microsoft.com/office/powerpoint/2010/main" val="260738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59AB9FF-9B8E-9545-BEBE-38E8807B6AD3}"/>
              </a:ext>
            </a:extLst>
          </p:cNvPr>
          <p:cNvSpPr>
            <a:spLocks noGrp="1"/>
          </p:cNvSpPr>
          <p:nvPr>
            <p:ph type="title"/>
          </p:nvPr>
        </p:nvSpPr>
        <p:spPr>
          <a:xfrm>
            <a:off x="609600" y="484458"/>
            <a:ext cx="10972800" cy="625885"/>
          </a:xfrm>
        </p:spPr>
        <p:txBody>
          <a:bodyPr>
            <a:noAutofit/>
          </a:bodyPr>
          <a:lstStyle/>
          <a:p>
            <a:r>
              <a:rPr lang="en-US" sz="2400"/>
              <a:t>Scientist Officers reported numerous high-impact accomplishments over the past 5 years </a:t>
            </a:r>
          </a:p>
        </p:txBody>
      </p:sp>
      <p:sp>
        <p:nvSpPr>
          <p:cNvPr id="6" name="Text Placeholder 4">
            <a:extLst>
              <a:ext uri="{FF2B5EF4-FFF2-40B4-BE49-F238E27FC236}">
                <a16:creationId xmlns:a16="http://schemas.microsoft.com/office/drawing/2014/main" id="{F769E0F6-3069-4B18-9AD4-9DA2B5327843}"/>
              </a:ext>
            </a:extLst>
          </p:cNvPr>
          <p:cNvSpPr txBox="1">
            <a:spLocks/>
          </p:cNvSpPr>
          <p:nvPr/>
        </p:nvSpPr>
        <p:spPr>
          <a:xfrm>
            <a:off x="3424687" y="6341319"/>
            <a:ext cx="7777379" cy="304800"/>
          </a:xfrm>
          <a:prstGeom prst="rect">
            <a:avLst/>
          </a:prstGeom>
        </p:spPr>
        <p:txBody>
          <a:bodyPr vert="horz" lIns="91440" tIns="45720" rIns="91440" bIns="45720" rtlCol="0" anchor="ctr" anchorCtr="0">
            <a:noAutofit/>
          </a:bodyPr>
          <a:lstStyle>
            <a:lvl1pPr marL="0" indent="0" algn="r" defTabSz="1219170" rtl="0" eaLnBrk="1" latinLnBrk="0" hangingPunct="1">
              <a:spcBef>
                <a:spcPct val="20000"/>
              </a:spcBef>
              <a:buSzPct val="125000"/>
              <a:buFont typeface="Arial" panose="020B0604020202020204" pitchFamily="34" charset="0"/>
              <a:buNone/>
              <a:defRPr sz="1800" kern="1200">
                <a:solidFill>
                  <a:schemeClr val="bg1"/>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SzPct val="80000"/>
              <a:buFont typeface="Wingdings" pitchFamily="2" charset="2"/>
              <a:buChar char="§"/>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a:t>The State of Scientists:</a:t>
            </a:r>
            <a:br>
              <a:rPr lang="en-US"/>
            </a:br>
            <a:r>
              <a:rPr lang="en-US"/>
              <a:t>Results from the Annual Category Survey</a:t>
            </a:r>
          </a:p>
        </p:txBody>
      </p:sp>
      <p:sp>
        <p:nvSpPr>
          <p:cNvPr id="7" name="TextBox 6">
            <a:extLst>
              <a:ext uri="{FF2B5EF4-FFF2-40B4-BE49-F238E27FC236}">
                <a16:creationId xmlns:a16="http://schemas.microsoft.com/office/drawing/2014/main" id="{1779DC45-8454-4338-98E1-92D971F85999}"/>
              </a:ext>
            </a:extLst>
          </p:cNvPr>
          <p:cNvSpPr txBox="1"/>
          <p:nvPr/>
        </p:nvSpPr>
        <p:spPr>
          <a:xfrm>
            <a:off x="154532" y="5756162"/>
            <a:ext cx="9613075" cy="307777"/>
          </a:xfrm>
          <a:prstGeom prst="rect">
            <a:avLst/>
          </a:prstGeom>
          <a:noFill/>
        </p:spPr>
        <p:txBody>
          <a:bodyPr wrap="square" rtlCol="0">
            <a:spAutoFit/>
          </a:bodyPr>
          <a:lstStyle/>
          <a:p>
            <a:r>
              <a:rPr lang="en-US" sz="1400"/>
              <a:t>Intl = International. WG = Workgroup. </a:t>
            </a:r>
            <a:r>
              <a:rPr lang="en-US" sz="1400" err="1"/>
              <a:t>Partic</a:t>
            </a:r>
            <a:r>
              <a:rPr lang="en-US" sz="1400"/>
              <a:t> = Participated. Govt = Government. Pub = Publication.</a:t>
            </a:r>
          </a:p>
        </p:txBody>
      </p:sp>
      <p:graphicFrame>
        <p:nvGraphicFramePr>
          <p:cNvPr id="2" name="Chart 1" descr="Not Done Any - 7%&#10;Participated International WG/task force/committee - 32%&#10;Led International WG/task force/committee - 15%&#10;Participated Intra-Agency WG/task force/committee - 70%&#10;Led Inter-Agency WG/task force/committee - 42%&#10;Author External Grant Proposal - 17% &#10;Author National Policy Statement - 17% &#10;Secondary Author Government Pub - 40%&#10;Primary Author Government Pub - 31%&#10;Secondary Author for Peer-Reviewed Journal - 57%&#10;Primary Author Peer-Reviewed Journal - 40%&#10;National/International Conference Presentation - 70%">
            <a:extLst>
              <a:ext uri="{FF2B5EF4-FFF2-40B4-BE49-F238E27FC236}">
                <a16:creationId xmlns:a16="http://schemas.microsoft.com/office/drawing/2014/main" id="{9CA9B826-1981-B5C5-3E00-4EB3BB760EA8}"/>
              </a:ext>
            </a:extLst>
          </p:cNvPr>
          <p:cNvGraphicFramePr>
            <a:graphicFrameLocks/>
          </p:cNvGraphicFramePr>
          <p:nvPr>
            <p:extLst>
              <p:ext uri="{D42A27DB-BD31-4B8C-83A1-F6EECF244321}">
                <p14:modId xmlns:p14="http://schemas.microsoft.com/office/powerpoint/2010/main" val="3797707792"/>
              </p:ext>
            </p:extLst>
          </p:nvPr>
        </p:nvGraphicFramePr>
        <p:xfrm>
          <a:off x="470264" y="1387723"/>
          <a:ext cx="11567204" cy="43684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150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59AB9FF-9B8E-9545-BEBE-38E8807B6AD3}"/>
              </a:ext>
            </a:extLst>
          </p:cNvPr>
          <p:cNvSpPr>
            <a:spLocks noGrp="1"/>
          </p:cNvSpPr>
          <p:nvPr>
            <p:ph type="title"/>
          </p:nvPr>
        </p:nvSpPr>
        <p:spPr>
          <a:xfrm>
            <a:off x="609600" y="484458"/>
            <a:ext cx="10972800" cy="625885"/>
          </a:xfrm>
        </p:spPr>
        <p:txBody>
          <a:bodyPr>
            <a:noAutofit/>
          </a:bodyPr>
          <a:lstStyle/>
          <a:p>
            <a:r>
              <a:rPr lang="en-US" sz="2400"/>
              <a:t>Scientist Officers most frequently received Unit Commendations and Outstanding Unit Commendations in 2022</a:t>
            </a:r>
          </a:p>
        </p:txBody>
      </p:sp>
      <p:sp>
        <p:nvSpPr>
          <p:cNvPr id="6" name="Text Placeholder 4">
            <a:extLst>
              <a:ext uri="{FF2B5EF4-FFF2-40B4-BE49-F238E27FC236}">
                <a16:creationId xmlns:a16="http://schemas.microsoft.com/office/drawing/2014/main" id="{1043E176-310A-4FB9-AC56-B8023E7F3B94}"/>
              </a:ext>
            </a:extLst>
          </p:cNvPr>
          <p:cNvSpPr txBox="1">
            <a:spLocks/>
          </p:cNvSpPr>
          <p:nvPr/>
        </p:nvSpPr>
        <p:spPr>
          <a:xfrm>
            <a:off x="3424687" y="6341319"/>
            <a:ext cx="7777379" cy="304800"/>
          </a:xfrm>
          <a:prstGeom prst="rect">
            <a:avLst/>
          </a:prstGeom>
        </p:spPr>
        <p:txBody>
          <a:bodyPr vert="horz" lIns="91440" tIns="45720" rIns="91440" bIns="45720" rtlCol="0" anchor="ctr" anchorCtr="0">
            <a:noAutofit/>
          </a:bodyPr>
          <a:lstStyle>
            <a:lvl1pPr marL="0" indent="0" algn="r" defTabSz="1219170" rtl="0" eaLnBrk="1" latinLnBrk="0" hangingPunct="1">
              <a:spcBef>
                <a:spcPct val="20000"/>
              </a:spcBef>
              <a:buSzPct val="125000"/>
              <a:buFont typeface="Arial" panose="020B0604020202020204" pitchFamily="34" charset="0"/>
              <a:buNone/>
              <a:defRPr sz="1800" kern="1200">
                <a:solidFill>
                  <a:schemeClr val="bg1"/>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SzPct val="80000"/>
              <a:buFont typeface="Wingdings" pitchFamily="2" charset="2"/>
              <a:buChar char="§"/>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a:t>The State of Scientists:</a:t>
            </a:r>
            <a:br>
              <a:rPr lang="en-US"/>
            </a:br>
            <a:r>
              <a:rPr lang="en-US"/>
              <a:t>Results from the Annual Category Survey</a:t>
            </a:r>
          </a:p>
        </p:txBody>
      </p:sp>
      <p:graphicFrame>
        <p:nvGraphicFramePr>
          <p:cNvPr id="2" name="Chart 1" descr="Unit Commendation - Overall - 68%, 2022 - 33%&#10;Outstanding Unit Commendation - Overall - 66%, 2022 - 27% &#10;Achievement Medal - Overall - 68">
            <a:extLst>
              <a:ext uri="{FF2B5EF4-FFF2-40B4-BE49-F238E27FC236}">
                <a16:creationId xmlns:a16="http://schemas.microsoft.com/office/drawing/2014/main" id="{997BF715-9F02-2018-09BC-95D8D840F459}"/>
              </a:ext>
            </a:extLst>
          </p:cNvPr>
          <p:cNvGraphicFramePr>
            <a:graphicFrameLocks/>
          </p:cNvGraphicFramePr>
          <p:nvPr>
            <p:extLst>
              <p:ext uri="{D42A27DB-BD31-4B8C-83A1-F6EECF244321}">
                <p14:modId xmlns:p14="http://schemas.microsoft.com/office/powerpoint/2010/main" val="2899500982"/>
              </p:ext>
            </p:extLst>
          </p:nvPr>
        </p:nvGraphicFramePr>
        <p:xfrm>
          <a:off x="609601" y="1371600"/>
          <a:ext cx="10833462" cy="47977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484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FED07-7D8D-4987-A2BF-DE4122FC2D0D}"/>
              </a:ext>
            </a:extLst>
          </p:cNvPr>
          <p:cNvSpPr>
            <a:spLocks noGrp="1"/>
          </p:cNvSpPr>
          <p:nvPr>
            <p:ph type="ctrTitle"/>
          </p:nvPr>
        </p:nvSpPr>
        <p:spPr/>
        <p:txBody>
          <a:bodyPr/>
          <a:lstStyle/>
          <a:p>
            <a:r>
              <a:rPr lang="en-US"/>
              <a:t>Promotions and Leadership</a:t>
            </a:r>
          </a:p>
        </p:txBody>
      </p:sp>
    </p:spTree>
    <p:extLst>
      <p:ext uri="{BB962C8B-B14F-4D97-AF65-F5344CB8AC3E}">
        <p14:creationId xmlns:p14="http://schemas.microsoft.com/office/powerpoint/2010/main" val="236246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59AB9FF-9B8E-9545-BEBE-38E8807B6AD3}"/>
              </a:ext>
            </a:extLst>
          </p:cNvPr>
          <p:cNvSpPr>
            <a:spLocks noGrp="1"/>
          </p:cNvSpPr>
          <p:nvPr>
            <p:ph type="title"/>
          </p:nvPr>
        </p:nvSpPr>
        <p:spPr>
          <a:xfrm>
            <a:off x="609599" y="484850"/>
            <a:ext cx="10972800" cy="625885"/>
          </a:xfrm>
        </p:spPr>
        <p:txBody>
          <a:bodyPr>
            <a:noAutofit/>
          </a:bodyPr>
          <a:lstStyle/>
          <a:p>
            <a:r>
              <a:rPr lang="en-US" sz="2800"/>
              <a:t>Number of temporary promotion attempts by rank</a:t>
            </a:r>
          </a:p>
        </p:txBody>
      </p:sp>
      <p:sp>
        <p:nvSpPr>
          <p:cNvPr id="7" name="Text Placeholder 4">
            <a:extLst>
              <a:ext uri="{FF2B5EF4-FFF2-40B4-BE49-F238E27FC236}">
                <a16:creationId xmlns:a16="http://schemas.microsoft.com/office/drawing/2014/main" id="{235BD0A2-9CC3-4B7C-BE1F-E15F39E73A9A}"/>
              </a:ext>
            </a:extLst>
          </p:cNvPr>
          <p:cNvSpPr txBox="1">
            <a:spLocks/>
          </p:cNvSpPr>
          <p:nvPr/>
        </p:nvSpPr>
        <p:spPr>
          <a:xfrm>
            <a:off x="3424687" y="6341319"/>
            <a:ext cx="7777379" cy="304800"/>
          </a:xfrm>
          <a:prstGeom prst="rect">
            <a:avLst/>
          </a:prstGeom>
        </p:spPr>
        <p:txBody>
          <a:bodyPr vert="horz" lIns="91440" tIns="45720" rIns="91440" bIns="45720" rtlCol="0" anchor="ctr" anchorCtr="0">
            <a:noAutofit/>
          </a:bodyPr>
          <a:lstStyle>
            <a:lvl1pPr marL="0" indent="0" algn="r" defTabSz="1219170" rtl="0" eaLnBrk="1" latinLnBrk="0" hangingPunct="1">
              <a:spcBef>
                <a:spcPct val="20000"/>
              </a:spcBef>
              <a:buSzPct val="125000"/>
              <a:buFont typeface="Arial" panose="020B0604020202020204" pitchFamily="34" charset="0"/>
              <a:buNone/>
              <a:defRPr sz="1800" kern="1200">
                <a:solidFill>
                  <a:schemeClr val="bg1"/>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SzPct val="80000"/>
              <a:buFont typeface="Wingdings" pitchFamily="2" charset="2"/>
              <a:buChar char="§"/>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a:t>The State of Scientists:</a:t>
            </a:r>
            <a:br>
              <a:rPr lang="en-US"/>
            </a:br>
            <a:r>
              <a:rPr lang="en-US"/>
              <a:t>Results from the Annual Category Survey</a:t>
            </a:r>
          </a:p>
        </p:txBody>
      </p:sp>
      <p:sp>
        <p:nvSpPr>
          <p:cNvPr id="4" name="Rectangle 3">
            <a:extLst>
              <a:ext uri="{FF2B5EF4-FFF2-40B4-BE49-F238E27FC236}">
                <a16:creationId xmlns:a16="http://schemas.microsoft.com/office/drawing/2014/main" id="{F3226842-50CF-4AB8-9947-FB6F5069A45C}"/>
              </a:ext>
            </a:extLst>
          </p:cNvPr>
          <p:cNvSpPr/>
          <p:nvPr/>
        </p:nvSpPr>
        <p:spPr>
          <a:xfrm>
            <a:off x="825844" y="1391291"/>
            <a:ext cx="3543342" cy="584775"/>
          </a:xfrm>
          <a:prstGeom prst="rect">
            <a:avLst/>
          </a:prstGeom>
        </p:spPr>
        <p:txBody>
          <a:bodyPr wrap="none">
            <a:spAutoFit/>
          </a:bodyPr>
          <a:lstStyle/>
          <a:p>
            <a:pPr algn="ctr">
              <a:defRPr sz="1400" b="0" i="0" u="none" strike="noStrike" kern="1200" spc="0" baseline="0">
                <a:solidFill>
                  <a:srgbClr val="000000">
                    <a:lumMod val="65000"/>
                    <a:lumOff val="35000"/>
                  </a:srgbClr>
                </a:solidFill>
                <a:latin typeface="+mn-lt"/>
                <a:ea typeface="+mn-ea"/>
                <a:cs typeface="+mn-cs"/>
              </a:defRPr>
            </a:pPr>
            <a:r>
              <a:rPr lang="en-US" sz="1600" b="1"/>
              <a:t>Promotion Attempts to LCDR O-4, </a:t>
            </a:r>
          </a:p>
          <a:p>
            <a:pPr algn="ctr">
              <a:defRPr sz="1400" b="0" i="0" u="none" strike="noStrike" kern="1200" spc="0" baseline="0">
                <a:solidFill>
                  <a:srgbClr val="000000">
                    <a:lumMod val="65000"/>
                    <a:lumOff val="35000"/>
                  </a:srgbClr>
                </a:solidFill>
                <a:latin typeface="+mn-lt"/>
                <a:ea typeface="+mn-ea"/>
                <a:cs typeface="+mn-cs"/>
              </a:defRPr>
            </a:pPr>
            <a:r>
              <a:rPr lang="en-US" sz="1600" b="1"/>
              <a:t>N=202</a:t>
            </a:r>
          </a:p>
        </p:txBody>
      </p:sp>
      <p:grpSp>
        <p:nvGrpSpPr>
          <p:cNvPr id="8" name="Group 7" descr="Legend &#10;Dark blue - 73% - 1 attempt &#10;Light blue - 20% -2  attempts &#10;Brown - 7% - 3 or more attempts">
            <a:extLst>
              <a:ext uri="{FF2B5EF4-FFF2-40B4-BE49-F238E27FC236}">
                <a16:creationId xmlns:a16="http://schemas.microsoft.com/office/drawing/2014/main" id="{E20E619E-7DE0-4334-9243-27EEE5508119}"/>
              </a:ext>
            </a:extLst>
          </p:cNvPr>
          <p:cNvGrpSpPr/>
          <p:nvPr/>
        </p:nvGrpSpPr>
        <p:grpSpPr>
          <a:xfrm>
            <a:off x="1999456" y="4926783"/>
            <a:ext cx="2069023" cy="853020"/>
            <a:chOff x="2184229" y="4714616"/>
            <a:chExt cx="2069023" cy="853020"/>
          </a:xfrm>
        </p:grpSpPr>
        <p:sp>
          <p:nvSpPr>
            <p:cNvPr id="23" name="TextBox 22">
              <a:extLst>
                <a:ext uri="{FF2B5EF4-FFF2-40B4-BE49-F238E27FC236}">
                  <a16:creationId xmlns:a16="http://schemas.microsoft.com/office/drawing/2014/main" id="{803072F3-B0E1-4D85-B861-6085D2190E10}"/>
                </a:ext>
              </a:extLst>
            </p:cNvPr>
            <p:cNvSpPr txBox="1"/>
            <p:nvPr/>
          </p:nvSpPr>
          <p:spPr>
            <a:xfrm>
              <a:off x="2509693" y="5185865"/>
              <a:ext cx="1743559" cy="381771"/>
            </a:xfrm>
            <a:prstGeom prst="rect">
              <a:avLst/>
            </a:prstGeom>
            <a:noFill/>
          </p:spPr>
          <p:txBody>
            <a:bodyPr wrap="square" rtlCol="0">
              <a:spAutoFit/>
            </a:bodyPr>
            <a:lstStyle/>
            <a:p>
              <a:pPr>
                <a:lnSpc>
                  <a:spcPct val="114000"/>
                </a:lnSpc>
              </a:pPr>
              <a:r>
                <a:rPr lang="en-US"/>
                <a:t>3+ attempts</a:t>
              </a:r>
            </a:p>
          </p:txBody>
        </p:sp>
        <p:sp>
          <p:nvSpPr>
            <p:cNvPr id="22" name="TextBox 21">
              <a:extLst>
                <a:ext uri="{FF2B5EF4-FFF2-40B4-BE49-F238E27FC236}">
                  <a16:creationId xmlns:a16="http://schemas.microsoft.com/office/drawing/2014/main" id="{BB12F121-6729-4226-A18D-3BDB9A231FE6}"/>
                </a:ext>
              </a:extLst>
            </p:cNvPr>
            <p:cNvSpPr txBox="1"/>
            <p:nvPr/>
          </p:nvSpPr>
          <p:spPr>
            <a:xfrm>
              <a:off x="2509693" y="4950241"/>
              <a:ext cx="1743559" cy="381771"/>
            </a:xfrm>
            <a:prstGeom prst="rect">
              <a:avLst/>
            </a:prstGeom>
            <a:noFill/>
          </p:spPr>
          <p:txBody>
            <a:bodyPr wrap="square" rtlCol="0">
              <a:spAutoFit/>
            </a:bodyPr>
            <a:lstStyle/>
            <a:p>
              <a:pPr>
                <a:lnSpc>
                  <a:spcPct val="114000"/>
                </a:lnSpc>
              </a:pPr>
              <a:r>
                <a:rPr lang="en-US"/>
                <a:t>2 attempts</a:t>
              </a:r>
            </a:p>
          </p:txBody>
        </p:sp>
        <p:sp>
          <p:nvSpPr>
            <p:cNvPr id="2" name="Rectangle 1">
              <a:extLst>
                <a:ext uri="{FF2B5EF4-FFF2-40B4-BE49-F238E27FC236}">
                  <a16:creationId xmlns:a16="http://schemas.microsoft.com/office/drawing/2014/main" id="{0348FE02-3126-436A-8A4D-479DBC5FB9B1}"/>
                </a:ext>
              </a:extLst>
            </p:cNvPr>
            <p:cNvSpPr/>
            <p:nvPr/>
          </p:nvSpPr>
          <p:spPr>
            <a:xfrm>
              <a:off x="2184229" y="4853060"/>
              <a:ext cx="325464" cy="1239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A4479CB-92A0-4991-A535-A7B28AF80120}"/>
                </a:ext>
              </a:extLst>
            </p:cNvPr>
            <p:cNvSpPr txBox="1"/>
            <p:nvPr/>
          </p:nvSpPr>
          <p:spPr>
            <a:xfrm>
              <a:off x="2509693" y="4714616"/>
              <a:ext cx="1743559" cy="381771"/>
            </a:xfrm>
            <a:prstGeom prst="rect">
              <a:avLst/>
            </a:prstGeom>
            <a:noFill/>
          </p:spPr>
          <p:txBody>
            <a:bodyPr wrap="square" rtlCol="0">
              <a:spAutoFit/>
            </a:bodyPr>
            <a:lstStyle/>
            <a:p>
              <a:pPr>
                <a:lnSpc>
                  <a:spcPct val="114000"/>
                </a:lnSpc>
              </a:pPr>
              <a:r>
                <a:rPr lang="en-US"/>
                <a:t>1 attempt</a:t>
              </a:r>
            </a:p>
          </p:txBody>
        </p:sp>
        <p:sp>
          <p:nvSpPr>
            <p:cNvPr id="18" name="Rectangle 17">
              <a:extLst>
                <a:ext uri="{FF2B5EF4-FFF2-40B4-BE49-F238E27FC236}">
                  <a16:creationId xmlns:a16="http://schemas.microsoft.com/office/drawing/2014/main" id="{FCED92D5-3362-4C73-99AE-1F977C95AE23}"/>
                </a:ext>
              </a:extLst>
            </p:cNvPr>
            <p:cNvSpPr/>
            <p:nvPr/>
          </p:nvSpPr>
          <p:spPr>
            <a:xfrm>
              <a:off x="2184229" y="5083909"/>
              <a:ext cx="325464" cy="123986"/>
            </a:xfrm>
            <a:prstGeom prst="rect">
              <a:avLst/>
            </a:prstGeom>
            <a:solidFill>
              <a:srgbClr val="6F8E9C"/>
            </a:solidFill>
            <a:ln>
              <a:solidFill>
                <a:srgbClr val="6F8E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8E55B14-13F1-412B-950C-8EFF5B4A998B}"/>
                </a:ext>
              </a:extLst>
            </p:cNvPr>
            <p:cNvSpPr/>
            <p:nvPr/>
          </p:nvSpPr>
          <p:spPr>
            <a:xfrm>
              <a:off x="2184229" y="5314758"/>
              <a:ext cx="325464" cy="123986"/>
            </a:xfrm>
            <a:prstGeom prst="rect">
              <a:avLst/>
            </a:prstGeom>
            <a:solidFill>
              <a:srgbClr val="D5C7B7"/>
            </a:solidFill>
            <a:ln>
              <a:solidFill>
                <a:srgbClr val="D5C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9" name="Chart 28" descr="Promotion attempts to LCDR O-4, N=202: 1 attempt 73%, 2 attempts 20%, 3 attempts 7%">
            <a:extLst>
              <a:ext uri="{FF2B5EF4-FFF2-40B4-BE49-F238E27FC236}">
                <a16:creationId xmlns:a16="http://schemas.microsoft.com/office/drawing/2014/main" id="{007A835B-C31F-4CC5-8218-289978B6A03A}"/>
              </a:ext>
            </a:extLst>
          </p:cNvPr>
          <p:cNvGraphicFramePr>
            <a:graphicFrameLocks/>
          </p:cNvGraphicFramePr>
          <p:nvPr/>
        </p:nvGraphicFramePr>
        <p:xfrm>
          <a:off x="585041" y="2052816"/>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descr="73% - 1 attempt &#10;20% -2  attempts &#10;7% - 3 or more attempts">
            <a:extLst>
              <a:ext uri="{FF2B5EF4-FFF2-40B4-BE49-F238E27FC236}">
                <a16:creationId xmlns:a16="http://schemas.microsoft.com/office/drawing/2014/main" id="{DA17A692-81B2-7A35-7C71-4B5E662E456C}"/>
              </a:ext>
            </a:extLst>
          </p:cNvPr>
          <p:cNvGraphicFramePr>
            <a:graphicFrameLocks/>
          </p:cNvGraphicFramePr>
          <p:nvPr>
            <p:extLst>
              <p:ext uri="{D42A27DB-BD31-4B8C-83A1-F6EECF244321}">
                <p14:modId xmlns:p14="http://schemas.microsoft.com/office/powerpoint/2010/main" val="1157862097"/>
              </p:ext>
            </p:extLst>
          </p:nvPr>
        </p:nvGraphicFramePr>
        <p:xfrm>
          <a:off x="457200" y="2216096"/>
          <a:ext cx="4255307" cy="2449689"/>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8D0CCADF-2055-CADC-5425-022E381DB3DB}"/>
              </a:ext>
            </a:extLst>
          </p:cNvPr>
          <p:cNvSpPr txBox="1"/>
          <p:nvPr/>
        </p:nvSpPr>
        <p:spPr>
          <a:xfrm>
            <a:off x="3204974" y="4243288"/>
            <a:ext cx="646331" cy="369332"/>
          </a:xfrm>
          <a:prstGeom prst="rect">
            <a:avLst/>
          </a:prstGeom>
          <a:noFill/>
        </p:spPr>
        <p:txBody>
          <a:bodyPr wrap="none" rtlCol="0">
            <a:spAutoFit/>
          </a:bodyPr>
          <a:lstStyle/>
          <a:p>
            <a:r>
              <a:rPr lang="en-US"/>
              <a:t>73%</a:t>
            </a:r>
          </a:p>
        </p:txBody>
      </p:sp>
      <p:sp>
        <p:nvSpPr>
          <p:cNvPr id="26" name="TextBox 25">
            <a:extLst>
              <a:ext uri="{FF2B5EF4-FFF2-40B4-BE49-F238E27FC236}">
                <a16:creationId xmlns:a16="http://schemas.microsoft.com/office/drawing/2014/main" id="{106DBA14-0A8B-4A66-7DAF-ED6EDB357DE2}"/>
              </a:ext>
            </a:extLst>
          </p:cNvPr>
          <p:cNvSpPr txBox="1"/>
          <p:nvPr/>
        </p:nvSpPr>
        <p:spPr>
          <a:xfrm>
            <a:off x="1084256" y="2634321"/>
            <a:ext cx="646331" cy="369332"/>
          </a:xfrm>
          <a:prstGeom prst="rect">
            <a:avLst/>
          </a:prstGeom>
          <a:noFill/>
        </p:spPr>
        <p:txBody>
          <a:bodyPr wrap="none" rtlCol="0">
            <a:spAutoFit/>
          </a:bodyPr>
          <a:lstStyle/>
          <a:p>
            <a:r>
              <a:rPr lang="en-US"/>
              <a:t>20%</a:t>
            </a:r>
          </a:p>
        </p:txBody>
      </p:sp>
      <p:sp>
        <p:nvSpPr>
          <p:cNvPr id="28" name="TextBox 27">
            <a:extLst>
              <a:ext uri="{FF2B5EF4-FFF2-40B4-BE49-F238E27FC236}">
                <a16:creationId xmlns:a16="http://schemas.microsoft.com/office/drawing/2014/main" id="{983AE289-5CB1-89E6-1F34-21142F54BF33}"/>
              </a:ext>
            </a:extLst>
          </p:cNvPr>
          <p:cNvSpPr txBox="1"/>
          <p:nvPr/>
        </p:nvSpPr>
        <p:spPr>
          <a:xfrm>
            <a:off x="2097040" y="2027523"/>
            <a:ext cx="518091" cy="369332"/>
          </a:xfrm>
          <a:prstGeom prst="rect">
            <a:avLst/>
          </a:prstGeom>
          <a:noFill/>
        </p:spPr>
        <p:txBody>
          <a:bodyPr wrap="none" rtlCol="0">
            <a:spAutoFit/>
          </a:bodyPr>
          <a:lstStyle/>
          <a:p>
            <a:r>
              <a:rPr lang="en-US"/>
              <a:t>7%</a:t>
            </a:r>
          </a:p>
        </p:txBody>
      </p:sp>
    </p:spTree>
    <p:extLst>
      <p:ext uri="{BB962C8B-B14F-4D97-AF65-F5344CB8AC3E}">
        <p14:creationId xmlns:p14="http://schemas.microsoft.com/office/powerpoint/2010/main" val="169363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11" grpId="0">
        <p:bldAsOne/>
      </p:bldGraphic>
      <p:bldP spid="17" grpId="0"/>
      <p:bldP spid="26"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0C166614-4BE0-E742-9DB9-090955F47AAB}"/>
              </a:ext>
            </a:extLst>
          </p:cNvPr>
          <p:cNvSpPr>
            <a:spLocks noGrp="1"/>
          </p:cNvSpPr>
          <p:nvPr>
            <p:ph idx="1"/>
          </p:nvPr>
        </p:nvSpPr>
        <p:spPr>
          <a:xfrm>
            <a:off x="609599" y="1811655"/>
            <a:ext cx="10972799" cy="4052232"/>
          </a:xfrm>
        </p:spPr>
        <p:txBody>
          <a:bodyPr vert="horz" lIns="91440" tIns="45720" rIns="91440" bIns="45720" rtlCol="0" anchor="t">
            <a:normAutofit/>
          </a:bodyPr>
          <a:lstStyle/>
          <a:p>
            <a:pPr marL="285750" indent="-285750"/>
            <a:r>
              <a:rPr lang="en-US" sz="1800" b="1"/>
              <a:t>Describe the Category as a PHS asset</a:t>
            </a:r>
          </a:p>
          <a:p>
            <a:pPr marL="746125" lvl="1" indent="-285750"/>
            <a:r>
              <a:rPr lang="en-US" sz="1600"/>
              <a:t>By education, skills, &amp; training</a:t>
            </a:r>
          </a:p>
          <a:p>
            <a:pPr marL="746125" lvl="1" indent="-285750"/>
            <a:r>
              <a:rPr lang="en-US" sz="1600"/>
              <a:t>Deployment &amp; leadership potential</a:t>
            </a:r>
          </a:p>
          <a:p>
            <a:pPr marL="746125" lvl="1" indent="-285750"/>
            <a:r>
              <a:rPr lang="en-US" sz="1600"/>
              <a:t>PHS service &amp; </a:t>
            </a:r>
            <a:r>
              <a:rPr lang="en-US" sz="1600" err="1"/>
              <a:t>Officership</a:t>
            </a:r>
            <a:endParaRPr lang="en-US" sz="1600"/>
          </a:p>
          <a:p>
            <a:pPr marL="285750" indent="-285750"/>
            <a:endParaRPr lang="en-US" sz="1800" b="1"/>
          </a:p>
          <a:p>
            <a:pPr marL="285750" indent="-285750"/>
            <a:r>
              <a:rPr lang="en-US" sz="1800" b="1"/>
              <a:t>Monitor effects of PHS policy changes</a:t>
            </a:r>
          </a:p>
          <a:p>
            <a:pPr marL="746125" lvl="1" indent="-285750"/>
            <a:r>
              <a:rPr lang="en-US" sz="1600"/>
              <a:t>Promotion percentages</a:t>
            </a:r>
          </a:p>
          <a:p>
            <a:pPr marL="285750" indent="-285750"/>
            <a:endParaRPr lang="en-US" sz="1800" b="1"/>
          </a:p>
          <a:p>
            <a:pPr marL="285750" indent="-285750"/>
            <a:r>
              <a:rPr lang="en-US" sz="1800" b="1"/>
              <a:t>Identify perceived benefits and challenges of USPHS</a:t>
            </a:r>
          </a:p>
          <a:p>
            <a:pPr marL="0" indent="0">
              <a:buNone/>
            </a:pPr>
            <a:endParaRPr lang="en-US" sz="1800" b="1"/>
          </a:p>
          <a:p>
            <a:pPr marL="285750" indent="-285750"/>
            <a:r>
              <a:rPr lang="en-US" sz="1800" b="1"/>
              <a:t>Describe demographics and responses to mental health questions</a:t>
            </a:r>
          </a:p>
          <a:p>
            <a:pPr marL="515620" indent="-280670"/>
            <a:endParaRPr lang="en-US" sz="1800">
              <a:cs typeface="Arial"/>
            </a:endParaRPr>
          </a:p>
          <a:p>
            <a:pPr marL="515620" indent="-280670"/>
            <a:endParaRPr lang="en-US" sz="1600">
              <a:cs typeface="Arial"/>
            </a:endParaRPr>
          </a:p>
          <a:p>
            <a:pPr marL="515620" indent="-280670">
              <a:lnSpc>
                <a:spcPct val="150000"/>
              </a:lnSpc>
            </a:pPr>
            <a:endParaRPr lang="en-US" sz="1600">
              <a:cs typeface="Arial"/>
            </a:endParaRPr>
          </a:p>
        </p:txBody>
      </p:sp>
      <p:sp>
        <p:nvSpPr>
          <p:cNvPr id="14" name="Title 13">
            <a:extLst>
              <a:ext uri="{FF2B5EF4-FFF2-40B4-BE49-F238E27FC236}">
                <a16:creationId xmlns:a16="http://schemas.microsoft.com/office/drawing/2014/main" id="{E59AB9FF-9B8E-9545-BEBE-38E8807B6AD3}"/>
              </a:ext>
            </a:extLst>
          </p:cNvPr>
          <p:cNvSpPr>
            <a:spLocks noGrp="1"/>
          </p:cNvSpPr>
          <p:nvPr>
            <p:ph type="title"/>
          </p:nvPr>
        </p:nvSpPr>
        <p:spPr>
          <a:xfrm>
            <a:off x="609600" y="484458"/>
            <a:ext cx="10972800" cy="1211449"/>
          </a:xfrm>
        </p:spPr>
        <p:txBody>
          <a:bodyPr>
            <a:noAutofit/>
          </a:bodyPr>
          <a:lstStyle/>
          <a:p>
            <a:r>
              <a:rPr lang="en-US" sz="2400"/>
              <a:t>The primary purpose of the survey is to obtain information about contributions of Scientist Officers in the U.S. Public Health Service (PHS) and to provide them with an opportunity to offer input and feedback </a:t>
            </a:r>
          </a:p>
        </p:txBody>
      </p:sp>
      <p:sp>
        <p:nvSpPr>
          <p:cNvPr id="5" name="Text Placeholder 4">
            <a:extLst>
              <a:ext uri="{FF2B5EF4-FFF2-40B4-BE49-F238E27FC236}">
                <a16:creationId xmlns:a16="http://schemas.microsoft.com/office/drawing/2014/main" id="{70EC5D7C-0B2E-2147-A3F3-48B9FC1FA7F5}"/>
              </a:ext>
            </a:extLst>
          </p:cNvPr>
          <p:cNvSpPr>
            <a:spLocks noGrp="1"/>
          </p:cNvSpPr>
          <p:nvPr>
            <p:ph type="body" sz="quarter" idx="10"/>
          </p:nvPr>
        </p:nvSpPr>
        <p:spPr>
          <a:xfrm>
            <a:off x="3424687" y="6341319"/>
            <a:ext cx="7777379" cy="304800"/>
          </a:xfrm>
        </p:spPr>
        <p:txBody>
          <a:bodyPr/>
          <a:lstStyle/>
          <a:p>
            <a:r>
              <a:rPr lang="en-US"/>
              <a:t>The State of Scientists:</a:t>
            </a:r>
            <a:br>
              <a:rPr lang="en-US"/>
            </a:br>
            <a:r>
              <a:rPr lang="en-US"/>
              <a:t>Results from the Annual Category Survey</a:t>
            </a:r>
          </a:p>
        </p:txBody>
      </p:sp>
    </p:spTree>
    <p:extLst>
      <p:ext uri="{BB962C8B-B14F-4D97-AF65-F5344CB8AC3E}">
        <p14:creationId xmlns:p14="http://schemas.microsoft.com/office/powerpoint/2010/main" val="357571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descr="Number of temporary promotion attempts by rank">
            <a:extLst>
              <a:ext uri="{FF2B5EF4-FFF2-40B4-BE49-F238E27FC236}">
                <a16:creationId xmlns:a16="http://schemas.microsoft.com/office/drawing/2014/main" id="{E59AB9FF-9B8E-9545-BEBE-38E8807B6AD3}"/>
              </a:ext>
            </a:extLst>
          </p:cNvPr>
          <p:cNvSpPr>
            <a:spLocks noGrp="1"/>
          </p:cNvSpPr>
          <p:nvPr>
            <p:ph type="title"/>
          </p:nvPr>
        </p:nvSpPr>
        <p:spPr>
          <a:xfrm>
            <a:off x="609599" y="484850"/>
            <a:ext cx="10972800" cy="625885"/>
          </a:xfrm>
        </p:spPr>
        <p:txBody>
          <a:bodyPr>
            <a:noAutofit/>
          </a:bodyPr>
          <a:lstStyle/>
          <a:p>
            <a:r>
              <a:rPr lang="en-US" sz="2800"/>
              <a:t>Number of temporary promotion attempts by rank</a:t>
            </a:r>
          </a:p>
        </p:txBody>
      </p:sp>
      <p:sp>
        <p:nvSpPr>
          <p:cNvPr id="7" name="Text Placeholder 4">
            <a:extLst>
              <a:ext uri="{FF2B5EF4-FFF2-40B4-BE49-F238E27FC236}">
                <a16:creationId xmlns:a16="http://schemas.microsoft.com/office/drawing/2014/main" id="{235BD0A2-9CC3-4B7C-BE1F-E15F39E73A9A}"/>
              </a:ext>
            </a:extLst>
          </p:cNvPr>
          <p:cNvSpPr txBox="1">
            <a:spLocks/>
          </p:cNvSpPr>
          <p:nvPr/>
        </p:nvSpPr>
        <p:spPr>
          <a:xfrm>
            <a:off x="3424687" y="6341319"/>
            <a:ext cx="7777379" cy="304800"/>
          </a:xfrm>
          <a:prstGeom prst="rect">
            <a:avLst/>
          </a:prstGeom>
        </p:spPr>
        <p:txBody>
          <a:bodyPr vert="horz" lIns="91440" tIns="45720" rIns="91440" bIns="45720" rtlCol="0" anchor="ctr" anchorCtr="0">
            <a:noAutofit/>
          </a:bodyPr>
          <a:lstStyle>
            <a:lvl1pPr marL="0" indent="0" algn="r" defTabSz="1219170" rtl="0" eaLnBrk="1" latinLnBrk="0" hangingPunct="1">
              <a:spcBef>
                <a:spcPct val="20000"/>
              </a:spcBef>
              <a:buSzPct val="125000"/>
              <a:buFont typeface="Arial" panose="020B0604020202020204" pitchFamily="34" charset="0"/>
              <a:buNone/>
              <a:defRPr sz="1800" kern="1200">
                <a:solidFill>
                  <a:schemeClr val="bg1"/>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SzPct val="80000"/>
              <a:buFont typeface="Wingdings" pitchFamily="2" charset="2"/>
              <a:buChar char="§"/>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a:t>The State of Scientists:</a:t>
            </a:r>
            <a:br>
              <a:rPr lang="en-US"/>
            </a:br>
            <a:r>
              <a:rPr lang="en-US"/>
              <a:t>Results from the Annual Category Survey</a:t>
            </a:r>
          </a:p>
        </p:txBody>
      </p:sp>
      <p:sp>
        <p:nvSpPr>
          <p:cNvPr id="4" name="Rectangle 3">
            <a:extLst>
              <a:ext uri="{FF2B5EF4-FFF2-40B4-BE49-F238E27FC236}">
                <a16:creationId xmlns:a16="http://schemas.microsoft.com/office/drawing/2014/main" id="{F3226842-50CF-4AB8-9947-FB6F5069A45C}"/>
              </a:ext>
            </a:extLst>
          </p:cNvPr>
          <p:cNvSpPr/>
          <p:nvPr/>
        </p:nvSpPr>
        <p:spPr>
          <a:xfrm>
            <a:off x="825844" y="1391291"/>
            <a:ext cx="3543342" cy="584775"/>
          </a:xfrm>
          <a:prstGeom prst="rect">
            <a:avLst/>
          </a:prstGeom>
        </p:spPr>
        <p:txBody>
          <a:bodyPr wrap="none">
            <a:spAutoFit/>
          </a:bodyPr>
          <a:lstStyle/>
          <a:p>
            <a:pPr algn="ctr">
              <a:defRPr sz="1400" b="0" i="0" u="none" strike="noStrike" kern="1200" spc="0" baseline="0">
                <a:solidFill>
                  <a:srgbClr val="000000">
                    <a:lumMod val="65000"/>
                    <a:lumOff val="35000"/>
                  </a:srgbClr>
                </a:solidFill>
                <a:latin typeface="+mn-lt"/>
                <a:ea typeface="+mn-ea"/>
                <a:cs typeface="+mn-cs"/>
              </a:defRPr>
            </a:pPr>
            <a:r>
              <a:rPr lang="en-US" sz="1600" b="1"/>
              <a:t>Promotion Attempts to LCDR O-4, </a:t>
            </a:r>
          </a:p>
          <a:p>
            <a:pPr algn="ctr">
              <a:defRPr sz="1400" b="0" i="0" u="none" strike="noStrike" kern="1200" spc="0" baseline="0">
                <a:solidFill>
                  <a:srgbClr val="000000">
                    <a:lumMod val="65000"/>
                    <a:lumOff val="35000"/>
                  </a:srgbClr>
                </a:solidFill>
                <a:latin typeface="+mn-lt"/>
                <a:ea typeface="+mn-ea"/>
                <a:cs typeface="+mn-cs"/>
              </a:defRPr>
            </a:pPr>
            <a:r>
              <a:rPr lang="en-US" sz="1600" b="1"/>
              <a:t>N=202</a:t>
            </a:r>
          </a:p>
        </p:txBody>
      </p:sp>
      <p:sp>
        <p:nvSpPr>
          <p:cNvPr id="5" name="Rectangle 4">
            <a:extLst>
              <a:ext uri="{FF2B5EF4-FFF2-40B4-BE49-F238E27FC236}">
                <a16:creationId xmlns:a16="http://schemas.microsoft.com/office/drawing/2014/main" id="{3057DACA-1B95-411E-BD7D-FF3BC811FAB8}"/>
              </a:ext>
            </a:extLst>
          </p:cNvPr>
          <p:cNvSpPr/>
          <p:nvPr/>
        </p:nvSpPr>
        <p:spPr>
          <a:xfrm>
            <a:off x="4576603" y="1379045"/>
            <a:ext cx="3418308" cy="584775"/>
          </a:xfrm>
          <a:prstGeom prst="rect">
            <a:avLst/>
          </a:prstGeom>
        </p:spPr>
        <p:txBody>
          <a:bodyPr wrap="none">
            <a:spAutoFit/>
          </a:bodyPr>
          <a:lstStyle/>
          <a:p>
            <a:pPr algn="ctr">
              <a:defRPr sz="1400" b="0" i="0" u="none" strike="noStrike" kern="1200" spc="0" baseline="0">
                <a:solidFill>
                  <a:srgbClr val="000000">
                    <a:lumMod val="65000"/>
                    <a:lumOff val="35000"/>
                  </a:srgbClr>
                </a:solidFill>
                <a:latin typeface="+mn-lt"/>
                <a:ea typeface="+mn-ea"/>
                <a:cs typeface="+mn-cs"/>
              </a:defRPr>
            </a:pPr>
            <a:r>
              <a:rPr lang="en-US" sz="1600" b="1"/>
              <a:t>Promotion Attempts to CDR O-5, </a:t>
            </a:r>
          </a:p>
          <a:p>
            <a:pPr algn="ctr">
              <a:defRPr sz="1400" b="0" i="0" u="none" strike="noStrike" kern="1200" spc="0" baseline="0">
                <a:solidFill>
                  <a:srgbClr val="000000">
                    <a:lumMod val="65000"/>
                    <a:lumOff val="35000"/>
                  </a:srgbClr>
                </a:solidFill>
                <a:latin typeface="+mn-lt"/>
                <a:ea typeface="+mn-ea"/>
                <a:cs typeface="+mn-cs"/>
              </a:defRPr>
            </a:pPr>
            <a:r>
              <a:rPr lang="en-US" sz="1600" b="1"/>
              <a:t>N=151</a:t>
            </a:r>
          </a:p>
        </p:txBody>
      </p:sp>
      <p:grpSp>
        <p:nvGrpSpPr>
          <p:cNvPr id="8" name="Group 7" descr="Dark blue = 1 attempt, light blue = 2 attempts, tan = 3+ attempts">
            <a:extLst>
              <a:ext uri="{FF2B5EF4-FFF2-40B4-BE49-F238E27FC236}">
                <a16:creationId xmlns:a16="http://schemas.microsoft.com/office/drawing/2014/main" id="{E20E619E-7DE0-4334-9243-27EEE5508119}"/>
              </a:ext>
            </a:extLst>
          </p:cNvPr>
          <p:cNvGrpSpPr/>
          <p:nvPr/>
        </p:nvGrpSpPr>
        <p:grpSpPr>
          <a:xfrm>
            <a:off x="1999456" y="4926783"/>
            <a:ext cx="2069023" cy="853020"/>
            <a:chOff x="2184229" y="4714616"/>
            <a:chExt cx="2069023" cy="853020"/>
          </a:xfrm>
        </p:grpSpPr>
        <p:sp>
          <p:nvSpPr>
            <p:cNvPr id="23" name="TextBox 22">
              <a:extLst>
                <a:ext uri="{FF2B5EF4-FFF2-40B4-BE49-F238E27FC236}">
                  <a16:creationId xmlns:a16="http://schemas.microsoft.com/office/drawing/2014/main" id="{803072F3-B0E1-4D85-B861-6085D2190E10}"/>
                </a:ext>
              </a:extLst>
            </p:cNvPr>
            <p:cNvSpPr txBox="1"/>
            <p:nvPr/>
          </p:nvSpPr>
          <p:spPr>
            <a:xfrm>
              <a:off x="2509693" y="5185865"/>
              <a:ext cx="1743559" cy="381771"/>
            </a:xfrm>
            <a:prstGeom prst="rect">
              <a:avLst/>
            </a:prstGeom>
            <a:noFill/>
          </p:spPr>
          <p:txBody>
            <a:bodyPr wrap="square" rtlCol="0">
              <a:spAutoFit/>
            </a:bodyPr>
            <a:lstStyle/>
            <a:p>
              <a:pPr>
                <a:lnSpc>
                  <a:spcPct val="114000"/>
                </a:lnSpc>
              </a:pPr>
              <a:r>
                <a:rPr lang="en-US"/>
                <a:t>3+ attempts</a:t>
              </a:r>
            </a:p>
          </p:txBody>
        </p:sp>
        <p:sp>
          <p:nvSpPr>
            <p:cNvPr id="22" name="TextBox 21">
              <a:extLst>
                <a:ext uri="{FF2B5EF4-FFF2-40B4-BE49-F238E27FC236}">
                  <a16:creationId xmlns:a16="http://schemas.microsoft.com/office/drawing/2014/main" id="{BB12F121-6729-4226-A18D-3BDB9A231FE6}"/>
                </a:ext>
              </a:extLst>
            </p:cNvPr>
            <p:cNvSpPr txBox="1"/>
            <p:nvPr/>
          </p:nvSpPr>
          <p:spPr>
            <a:xfrm>
              <a:off x="2509693" y="4950241"/>
              <a:ext cx="1743559" cy="381771"/>
            </a:xfrm>
            <a:prstGeom prst="rect">
              <a:avLst/>
            </a:prstGeom>
            <a:noFill/>
          </p:spPr>
          <p:txBody>
            <a:bodyPr wrap="square" rtlCol="0">
              <a:spAutoFit/>
            </a:bodyPr>
            <a:lstStyle/>
            <a:p>
              <a:pPr>
                <a:lnSpc>
                  <a:spcPct val="114000"/>
                </a:lnSpc>
              </a:pPr>
              <a:r>
                <a:rPr lang="en-US"/>
                <a:t>2 attempts</a:t>
              </a:r>
            </a:p>
          </p:txBody>
        </p:sp>
        <p:sp>
          <p:nvSpPr>
            <p:cNvPr id="2" name="Rectangle 1">
              <a:extLst>
                <a:ext uri="{FF2B5EF4-FFF2-40B4-BE49-F238E27FC236}">
                  <a16:creationId xmlns:a16="http://schemas.microsoft.com/office/drawing/2014/main" id="{0348FE02-3126-436A-8A4D-479DBC5FB9B1}"/>
                </a:ext>
              </a:extLst>
            </p:cNvPr>
            <p:cNvSpPr/>
            <p:nvPr/>
          </p:nvSpPr>
          <p:spPr>
            <a:xfrm>
              <a:off x="2184229" y="4853060"/>
              <a:ext cx="325464" cy="1239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A4479CB-92A0-4991-A535-A7B28AF80120}"/>
                </a:ext>
              </a:extLst>
            </p:cNvPr>
            <p:cNvSpPr txBox="1"/>
            <p:nvPr/>
          </p:nvSpPr>
          <p:spPr>
            <a:xfrm>
              <a:off x="2509693" y="4714616"/>
              <a:ext cx="1743559" cy="381771"/>
            </a:xfrm>
            <a:prstGeom prst="rect">
              <a:avLst/>
            </a:prstGeom>
            <a:noFill/>
          </p:spPr>
          <p:txBody>
            <a:bodyPr wrap="square" rtlCol="0">
              <a:spAutoFit/>
            </a:bodyPr>
            <a:lstStyle/>
            <a:p>
              <a:pPr>
                <a:lnSpc>
                  <a:spcPct val="114000"/>
                </a:lnSpc>
              </a:pPr>
              <a:r>
                <a:rPr lang="en-US"/>
                <a:t>1 attempt</a:t>
              </a:r>
            </a:p>
          </p:txBody>
        </p:sp>
        <p:sp>
          <p:nvSpPr>
            <p:cNvPr id="18" name="Rectangle 17">
              <a:extLst>
                <a:ext uri="{FF2B5EF4-FFF2-40B4-BE49-F238E27FC236}">
                  <a16:creationId xmlns:a16="http://schemas.microsoft.com/office/drawing/2014/main" id="{FCED92D5-3362-4C73-99AE-1F977C95AE23}"/>
                </a:ext>
              </a:extLst>
            </p:cNvPr>
            <p:cNvSpPr/>
            <p:nvPr/>
          </p:nvSpPr>
          <p:spPr>
            <a:xfrm>
              <a:off x="2184229" y="5083909"/>
              <a:ext cx="325464" cy="123986"/>
            </a:xfrm>
            <a:prstGeom prst="rect">
              <a:avLst/>
            </a:prstGeom>
            <a:solidFill>
              <a:srgbClr val="6F8E9C"/>
            </a:solidFill>
            <a:ln>
              <a:solidFill>
                <a:srgbClr val="6F8E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8E55B14-13F1-412B-950C-8EFF5B4A998B}"/>
                </a:ext>
              </a:extLst>
            </p:cNvPr>
            <p:cNvSpPr/>
            <p:nvPr/>
          </p:nvSpPr>
          <p:spPr>
            <a:xfrm>
              <a:off x="2184229" y="5314758"/>
              <a:ext cx="325464" cy="123986"/>
            </a:xfrm>
            <a:prstGeom prst="rect">
              <a:avLst/>
            </a:prstGeom>
            <a:solidFill>
              <a:srgbClr val="D5C7B7"/>
            </a:solidFill>
            <a:ln>
              <a:solidFill>
                <a:srgbClr val="D5C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7" name="Chart 26" descr="Promotion attempts to CDR O-5, N=151: 1 attempt 37%, 2 attempts 31%, 3 attempts 16%, 4 attempts 7%, 5+ attempts 9%">
            <a:extLst>
              <a:ext uri="{FF2B5EF4-FFF2-40B4-BE49-F238E27FC236}">
                <a16:creationId xmlns:a16="http://schemas.microsoft.com/office/drawing/2014/main" id="{973CC3AB-19E6-40EA-B947-CE0E9FAF6A5A}"/>
              </a:ext>
            </a:extLst>
          </p:cNvPr>
          <p:cNvGraphicFramePr>
            <a:graphicFrameLocks/>
          </p:cNvGraphicFramePr>
          <p:nvPr/>
        </p:nvGraphicFramePr>
        <p:xfrm>
          <a:off x="3810000" y="2052816"/>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Chart 28" descr="Promotion attempts to LCDR O-4, N=202: 1 attempt 73%, 2 attempts 20%, 3 attempts 7%">
            <a:extLst>
              <a:ext uri="{FF2B5EF4-FFF2-40B4-BE49-F238E27FC236}">
                <a16:creationId xmlns:a16="http://schemas.microsoft.com/office/drawing/2014/main" id="{007A835B-C31F-4CC5-8218-289978B6A03A}"/>
              </a:ext>
            </a:extLst>
          </p:cNvPr>
          <p:cNvGraphicFramePr>
            <a:graphicFrameLocks/>
          </p:cNvGraphicFramePr>
          <p:nvPr/>
        </p:nvGraphicFramePr>
        <p:xfrm>
          <a:off x="585041" y="2052816"/>
          <a:ext cx="45720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Dark blue = 1 attempt, light blue = 2 attempts, tan = 3 attempts, red = 4 attempts, burgundy = 5+ attempts">
            <a:extLst>
              <a:ext uri="{FF2B5EF4-FFF2-40B4-BE49-F238E27FC236}">
                <a16:creationId xmlns:a16="http://schemas.microsoft.com/office/drawing/2014/main" id="{70729254-A07C-4F28-BAB3-EEAF223F250E}"/>
              </a:ext>
            </a:extLst>
          </p:cNvPr>
          <p:cNvGrpSpPr/>
          <p:nvPr/>
        </p:nvGrpSpPr>
        <p:grpSpPr>
          <a:xfrm>
            <a:off x="7089011" y="4667244"/>
            <a:ext cx="2069023" cy="1327991"/>
            <a:chOff x="5410298" y="4637684"/>
            <a:chExt cx="2069023" cy="1327991"/>
          </a:xfrm>
        </p:grpSpPr>
        <p:sp>
          <p:nvSpPr>
            <p:cNvPr id="25" name="TextBox 24">
              <a:extLst>
                <a:ext uri="{FF2B5EF4-FFF2-40B4-BE49-F238E27FC236}">
                  <a16:creationId xmlns:a16="http://schemas.microsoft.com/office/drawing/2014/main" id="{5E6F097C-4823-4BE1-AC12-657DA9B62B30}"/>
                </a:ext>
              </a:extLst>
            </p:cNvPr>
            <p:cNvSpPr txBox="1"/>
            <p:nvPr/>
          </p:nvSpPr>
          <p:spPr>
            <a:xfrm>
              <a:off x="5735762" y="5583904"/>
              <a:ext cx="1743559" cy="381771"/>
            </a:xfrm>
            <a:prstGeom prst="rect">
              <a:avLst/>
            </a:prstGeom>
            <a:noFill/>
          </p:spPr>
          <p:txBody>
            <a:bodyPr wrap="square" rtlCol="0">
              <a:spAutoFit/>
            </a:bodyPr>
            <a:lstStyle/>
            <a:p>
              <a:pPr>
                <a:lnSpc>
                  <a:spcPct val="114000"/>
                </a:lnSpc>
              </a:pPr>
              <a:r>
                <a:rPr lang="en-US"/>
                <a:t>5+ attempts</a:t>
              </a:r>
            </a:p>
          </p:txBody>
        </p:sp>
        <p:grpSp>
          <p:nvGrpSpPr>
            <p:cNvPr id="9" name="Group 8">
              <a:extLst>
                <a:ext uri="{FF2B5EF4-FFF2-40B4-BE49-F238E27FC236}">
                  <a16:creationId xmlns:a16="http://schemas.microsoft.com/office/drawing/2014/main" id="{053D1768-CCF2-479A-A4E5-C4FCB948B5DF}"/>
                </a:ext>
              </a:extLst>
            </p:cNvPr>
            <p:cNvGrpSpPr/>
            <p:nvPr/>
          </p:nvGrpSpPr>
          <p:grpSpPr>
            <a:xfrm>
              <a:off x="5410298" y="4637684"/>
              <a:ext cx="2069023" cy="1205261"/>
              <a:chOff x="5410298" y="4637684"/>
              <a:chExt cx="2069023" cy="1205261"/>
            </a:xfrm>
          </p:grpSpPr>
          <p:sp>
            <p:nvSpPr>
              <p:cNvPr id="24" name="TextBox 23">
                <a:extLst>
                  <a:ext uri="{FF2B5EF4-FFF2-40B4-BE49-F238E27FC236}">
                    <a16:creationId xmlns:a16="http://schemas.microsoft.com/office/drawing/2014/main" id="{3D743827-6715-44CE-9CF2-4F13AD87CBE6}"/>
                  </a:ext>
                </a:extLst>
              </p:cNvPr>
              <p:cNvSpPr txBox="1"/>
              <p:nvPr/>
            </p:nvSpPr>
            <p:spPr>
              <a:xfrm>
                <a:off x="5735762" y="5348280"/>
                <a:ext cx="1743559" cy="381771"/>
              </a:xfrm>
              <a:prstGeom prst="rect">
                <a:avLst/>
              </a:prstGeom>
              <a:noFill/>
            </p:spPr>
            <p:txBody>
              <a:bodyPr wrap="square" rtlCol="0">
                <a:spAutoFit/>
              </a:bodyPr>
              <a:lstStyle/>
              <a:p>
                <a:pPr>
                  <a:lnSpc>
                    <a:spcPct val="114000"/>
                  </a:lnSpc>
                </a:pPr>
                <a:r>
                  <a:rPr lang="en-US"/>
                  <a:t>4 attempts</a:t>
                </a:r>
              </a:p>
            </p:txBody>
          </p:sp>
          <p:sp>
            <p:nvSpPr>
              <p:cNvPr id="20" name="Rectangle 19">
                <a:extLst>
                  <a:ext uri="{FF2B5EF4-FFF2-40B4-BE49-F238E27FC236}">
                    <a16:creationId xmlns:a16="http://schemas.microsoft.com/office/drawing/2014/main" id="{F86A7ABF-3D68-477D-972D-2D7E542A320E}"/>
                  </a:ext>
                </a:extLst>
              </p:cNvPr>
              <p:cNvSpPr/>
              <p:nvPr/>
            </p:nvSpPr>
            <p:spPr>
              <a:xfrm>
                <a:off x="5410298" y="5477827"/>
                <a:ext cx="325464" cy="123986"/>
              </a:xfrm>
              <a:prstGeom prst="rect">
                <a:avLst/>
              </a:prstGeom>
              <a:solidFill>
                <a:srgbClr val="D5212B"/>
              </a:solidFill>
              <a:ln>
                <a:solidFill>
                  <a:srgbClr val="D52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3FB75E4-3ECA-478A-A1FC-A6B147F52A4B}"/>
                  </a:ext>
                </a:extLst>
              </p:cNvPr>
              <p:cNvSpPr/>
              <p:nvPr/>
            </p:nvSpPr>
            <p:spPr>
              <a:xfrm>
                <a:off x="5410298" y="5718959"/>
                <a:ext cx="325464" cy="123986"/>
              </a:xfrm>
              <a:prstGeom prst="rect">
                <a:avLst/>
              </a:prstGeom>
              <a:solidFill>
                <a:srgbClr val="761312"/>
              </a:solidFill>
              <a:ln>
                <a:solidFill>
                  <a:srgbClr val="7613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0526A2-6C29-400F-ACF1-F6EBBCAD9596}"/>
                  </a:ext>
                </a:extLst>
              </p:cNvPr>
              <p:cNvSpPr txBox="1"/>
              <p:nvPr/>
            </p:nvSpPr>
            <p:spPr>
              <a:xfrm>
                <a:off x="5735762" y="5108933"/>
                <a:ext cx="1743559" cy="381771"/>
              </a:xfrm>
              <a:prstGeom prst="rect">
                <a:avLst/>
              </a:prstGeom>
              <a:noFill/>
            </p:spPr>
            <p:txBody>
              <a:bodyPr wrap="square" rtlCol="0">
                <a:spAutoFit/>
              </a:bodyPr>
              <a:lstStyle/>
              <a:p>
                <a:pPr>
                  <a:lnSpc>
                    <a:spcPct val="114000"/>
                  </a:lnSpc>
                </a:pPr>
                <a:r>
                  <a:rPr lang="en-US"/>
                  <a:t>3 attempts</a:t>
                </a:r>
              </a:p>
            </p:txBody>
          </p:sp>
          <p:sp>
            <p:nvSpPr>
              <p:cNvPr id="31" name="TextBox 30">
                <a:extLst>
                  <a:ext uri="{FF2B5EF4-FFF2-40B4-BE49-F238E27FC236}">
                    <a16:creationId xmlns:a16="http://schemas.microsoft.com/office/drawing/2014/main" id="{D280C406-AA30-4A5D-B669-2975EA1C53D4}"/>
                  </a:ext>
                </a:extLst>
              </p:cNvPr>
              <p:cNvSpPr txBox="1"/>
              <p:nvPr/>
            </p:nvSpPr>
            <p:spPr>
              <a:xfrm>
                <a:off x="5735762" y="4873309"/>
                <a:ext cx="1743559" cy="381771"/>
              </a:xfrm>
              <a:prstGeom prst="rect">
                <a:avLst/>
              </a:prstGeom>
              <a:noFill/>
            </p:spPr>
            <p:txBody>
              <a:bodyPr wrap="square" rtlCol="0">
                <a:spAutoFit/>
              </a:bodyPr>
              <a:lstStyle/>
              <a:p>
                <a:pPr>
                  <a:lnSpc>
                    <a:spcPct val="114000"/>
                  </a:lnSpc>
                </a:pPr>
                <a:r>
                  <a:rPr lang="en-US"/>
                  <a:t>2 attempts</a:t>
                </a:r>
              </a:p>
            </p:txBody>
          </p:sp>
          <p:sp>
            <p:nvSpPr>
              <p:cNvPr id="32" name="Rectangle 31">
                <a:extLst>
                  <a:ext uri="{FF2B5EF4-FFF2-40B4-BE49-F238E27FC236}">
                    <a16:creationId xmlns:a16="http://schemas.microsoft.com/office/drawing/2014/main" id="{CA5D3E62-3680-4A61-8563-079BE8ECC15C}"/>
                  </a:ext>
                </a:extLst>
              </p:cNvPr>
              <p:cNvSpPr/>
              <p:nvPr/>
            </p:nvSpPr>
            <p:spPr>
              <a:xfrm>
                <a:off x="5410298" y="4776128"/>
                <a:ext cx="325464" cy="1239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C68C6E7-ADDC-4D73-8721-B689F13D73C4}"/>
                  </a:ext>
                </a:extLst>
              </p:cNvPr>
              <p:cNvSpPr txBox="1"/>
              <p:nvPr/>
            </p:nvSpPr>
            <p:spPr>
              <a:xfrm>
                <a:off x="5735762" y="4637684"/>
                <a:ext cx="1743559" cy="381771"/>
              </a:xfrm>
              <a:prstGeom prst="rect">
                <a:avLst/>
              </a:prstGeom>
              <a:noFill/>
            </p:spPr>
            <p:txBody>
              <a:bodyPr wrap="square" rtlCol="0">
                <a:spAutoFit/>
              </a:bodyPr>
              <a:lstStyle/>
              <a:p>
                <a:pPr>
                  <a:lnSpc>
                    <a:spcPct val="114000"/>
                  </a:lnSpc>
                </a:pPr>
                <a:r>
                  <a:rPr lang="en-US"/>
                  <a:t>1 attempt</a:t>
                </a:r>
              </a:p>
            </p:txBody>
          </p:sp>
          <p:sp>
            <p:nvSpPr>
              <p:cNvPr id="34" name="Rectangle 33">
                <a:extLst>
                  <a:ext uri="{FF2B5EF4-FFF2-40B4-BE49-F238E27FC236}">
                    <a16:creationId xmlns:a16="http://schemas.microsoft.com/office/drawing/2014/main" id="{5FB93022-B75F-46C8-80CD-8A56F7A986B1}"/>
                  </a:ext>
                </a:extLst>
              </p:cNvPr>
              <p:cNvSpPr/>
              <p:nvPr/>
            </p:nvSpPr>
            <p:spPr>
              <a:xfrm>
                <a:off x="5410298" y="5006977"/>
                <a:ext cx="325464" cy="123986"/>
              </a:xfrm>
              <a:prstGeom prst="rect">
                <a:avLst/>
              </a:prstGeom>
              <a:solidFill>
                <a:srgbClr val="6F8E9C"/>
              </a:solidFill>
              <a:ln>
                <a:solidFill>
                  <a:srgbClr val="6F8E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5419EC4-8D24-40D0-A1FD-F18559FD96FF}"/>
                  </a:ext>
                </a:extLst>
              </p:cNvPr>
              <p:cNvSpPr/>
              <p:nvPr/>
            </p:nvSpPr>
            <p:spPr>
              <a:xfrm>
                <a:off x="5410298" y="5237826"/>
                <a:ext cx="325464" cy="123986"/>
              </a:xfrm>
              <a:prstGeom prst="rect">
                <a:avLst/>
              </a:prstGeom>
              <a:solidFill>
                <a:srgbClr val="D5C7B7"/>
              </a:solidFill>
              <a:ln>
                <a:solidFill>
                  <a:srgbClr val="D5C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aphicFrame>
        <p:nvGraphicFramePr>
          <p:cNvPr id="11" name="Chart 10" descr="Promotion attempts to LCDR O-4, N=202: 1 attempt 73%, 2 attempts 20%, 3 attempts 7%">
            <a:extLst>
              <a:ext uri="{FF2B5EF4-FFF2-40B4-BE49-F238E27FC236}">
                <a16:creationId xmlns:a16="http://schemas.microsoft.com/office/drawing/2014/main" id="{DA17A692-81B2-7A35-7C71-4B5E662E456C}"/>
              </a:ext>
            </a:extLst>
          </p:cNvPr>
          <p:cNvGraphicFramePr>
            <a:graphicFrameLocks/>
          </p:cNvGraphicFramePr>
          <p:nvPr/>
        </p:nvGraphicFramePr>
        <p:xfrm>
          <a:off x="457200" y="2216096"/>
          <a:ext cx="4255307" cy="244968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descr="Promotion attempts to CDR O-5, N=151: 1 attempt 37%, 2 attempts 31%, 3 attempts 16%, 4 attempts 7%, 5+ attempts 9%">
            <a:extLst>
              <a:ext uri="{FF2B5EF4-FFF2-40B4-BE49-F238E27FC236}">
                <a16:creationId xmlns:a16="http://schemas.microsoft.com/office/drawing/2014/main" id="{49763CBE-887C-25F2-B2E5-ABF863C0C821}"/>
              </a:ext>
            </a:extLst>
          </p:cNvPr>
          <p:cNvGraphicFramePr>
            <a:graphicFrameLocks/>
          </p:cNvGraphicFramePr>
          <p:nvPr/>
        </p:nvGraphicFramePr>
        <p:xfrm>
          <a:off x="3981008" y="2208925"/>
          <a:ext cx="4229983" cy="2480748"/>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Box 16">
            <a:extLst>
              <a:ext uri="{FF2B5EF4-FFF2-40B4-BE49-F238E27FC236}">
                <a16:creationId xmlns:a16="http://schemas.microsoft.com/office/drawing/2014/main" id="{8D0CCADF-2055-CADC-5425-022E381DB3DB}"/>
              </a:ext>
            </a:extLst>
          </p:cNvPr>
          <p:cNvSpPr txBox="1"/>
          <p:nvPr/>
        </p:nvSpPr>
        <p:spPr>
          <a:xfrm>
            <a:off x="3204974" y="4243288"/>
            <a:ext cx="646331" cy="369332"/>
          </a:xfrm>
          <a:prstGeom prst="rect">
            <a:avLst/>
          </a:prstGeom>
          <a:noFill/>
        </p:spPr>
        <p:txBody>
          <a:bodyPr wrap="none" rtlCol="0">
            <a:spAutoFit/>
          </a:bodyPr>
          <a:lstStyle/>
          <a:p>
            <a:r>
              <a:rPr lang="en-US"/>
              <a:t>73%</a:t>
            </a:r>
          </a:p>
        </p:txBody>
      </p:sp>
      <p:sp>
        <p:nvSpPr>
          <p:cNvPr id="26" name="TextBox 25">
            <a:extLst>
              <a:ext uri="{FF2B5EF4-FFF2-40B4-BE49-F238E27FC236}">
                <a16:creationId xmlns:a16="http://schemas.microsoft.com/office/drawing/2014/main" id="{106DBA14-0A8B-4A66-7DAF-ED6EDB357DE2}"/>
              </a:ext>
            </a:extLst>
          </p:cNvPr>
          <p:cNvSpPr txBox="1"/>
          <p:nvPr/>
        </p:nvSpPr>
        <p:spPr>
          <a:xfrm>
            <a:off x="1084256" y="2634321"/>
            <a:ext cx="646331" cy="369332"/>
          </a:xfrm>
          <a:prstGeom prst="rect">
            <a:avLst/>
          </a:prstGeom>
          <a:noFill/>
        </p:spPr>
        <p:txBody>
          <a:bodyPr wrap="none" rtlCol="0">
            <a:spAutoFit/>
          </a:bodyPr>
          <a:lstStyle/>
          <a:p>
            <a:r>
              <a:rPr lang="en-US"/>
              <a:t>20%</a:t>
            </a:r>
          </a:p>
        </p:txBody>
      </p:sp>
      <p:sp>
        <p:nvSpPr>
          <p:cNvPr id="28" name="TextBox 27">
            <a:extLst>
              <a:ext uri="{FF2B5EF4-FFF2-40B4-BE49-F238E27FC236}">
                <a16:creationId xmlns:a16="http://schemas.microsoft.com/office/drawing/2014/main" id="{983AE289-5CB1-89E6-1F34-21142F54BF33}"/>
              </a:ext>
            </a:extLst>
          </p:cNvPr>
          <p:cNvSpPr txBox="1"/>
          <p:nvPr/>
        </p:nvSpPr>
        <p:spPr>
          <a:xfrm>
            <a:off x="2097040" y="2027523"/>
            <a:ext cx="518091" cy="369332"/>
          </a:xfrm>
          <a:prstGeom prst="rect">
            <a:avLst/>
          </a:prstGeom>
          <a:noFill/>
        </p:spPr>
        <p:txBody>
          <a:bodyPr wrap="none" rtlCol="0">
            <a:spAutoFit/>
          </a:bodyPr>
          <a:lstStyle/>
          <a:p>
            <a:r>
              <a:rPr lang="en-US"/>
              <a:t>7%</a:t>
            </a:r>
          </a:p>
        </p:txBody>
      </p:sp>
      <p:sp>
        <p:nvSpPr>
          <p:cNvPr id="37" name="TextBox 36">
            <a:extLst>
              <a:ext uri="{FF2B5EF4-FFF2-40B4-BE49-F238E27FC236}">
                <a16:creationId xmlns:a16="http://schemas.microsoft.com/office/drawing/2014/main" id="{1AA0C06E-D458-E054-3A01-D8419815E925}"/>
              </a:ext>
            </a:extLst>
          </p:cNvPr>
          <p:cNvSpPr txBox="1"/>
          <p:nvPr/>
        </p:nvSpPr>
        <p:spPr>
          <a:xfrm>
            <a:off x="7034961" y="2719966"/>
            <a:ext cx="646331" cy="369332"/>
          </a:xfrm>
          <a:prstGeom prst="rect">
            <a:avLst/>
          </a:prstGeom>
          <a:noFill/>
        </p:spPr>
        <p:txBody>
          <a:bodyPr wrap="none" rtlCol="0">
            <a:spAutoFit/>
          </a:bodyPr>
          <a:lstStyle/>
          <a:p>
            <a:r>
              <a:rPr lang="en-US"/>
              <a:t>37%</a:t>
            </a:r>
          </a:p>
        </p:txBody>
      </p:sp>
      <p:sp>
        <p:nvSpPr>
          <p:cNvPr id="38" name="TextBox 37">
            <a:extLst>
              <a:ext uri="{FF2B5EF4-FFF2-40B4-BE49-F238E27FC236}">
                <a16:creationId xmlns:a16="http://schemas.microsoft.com/office/drawing/2014/main" id="{F07794A2-E6CB-1CB8-1911-36EE227F5C97}"/>
              </a:ext>
            </a:extLst>
          </p:cNvPr>
          <p:cNvSpPr txBox="1"/>
          <p:nvPr/>
        </p:nvSpPr>
        <p:spPr>
          <a:xfrm>
            <a:off x="5639426" y="4548441"/>
            <a:ext cx="646331" cy="369332"/>
          </a:xfrm>
          <a:prstGeom prst="rect">
            <a:avLst/>
          </a:prstGeom>
          <a:noFill/>
        </p:spPr>
        <p:txBody>
          <a:bodyPr wrap="none" rtlCol="0">
            <a:spAutoFit/>
          </a:bodyPr>
          <a:lstStyle/>
          <a:p>
            <a:r>
              <a:rPr lang="en-US"/>
              <a:t>31%</a:t>
            </a:r>
          </a:p>
        </p:txBody>
      </p:sp>
      <p:sp>
        <p:nvSpPr>
          <p:cNvPr id="39" name="TextBox 38">
            <a:extLst>
              <a:ext uri="{FF2B5EF4-FFF2-40B4-BE49-F238E27FC236}">
                <a16:creationId xmlns:a16="http://schemas.microsoft.com/office/drawing/2014/main" id="{23CE2188-29D1-C719-B35E-045C713EC2A3}"/>
              </a:ext>
            </a:extLst>
          </p:cNvPr>
          <p:cNvSpPr txBox="1"/>
          <p:nvPr/>
        </p:nvSpPr>
        <p:spPr>
          <a:xfrm>
            <a:off x="4389341" y="3201039"/>
            <a:ext cx="646331" cy="369332"/>
          </a:xfrm>
          <a:prstGeom prst="rect">
            <a:avLst/>
          </a:prstGeom>
          <a:noFill/>
        </p:spPr>
        <p:txBody>
          <a:bodyPr wrap="none" rtlCol="0">
            <a:spAutoFit/>
          </a:bodyPr>
          <a:lstStyle/>
          <a:p>
            <a:r>
              <a:rPr lang="en-US"/>
              <a:t>16%</a:t>
            </a:r>
          </a:p>
        </p:txBody>
      </p:sp>
      <p:sp>
        <p:nvSpPr>
          <p:cNvPr id="40" name="TextBox 39">
            <a:extLst>
              <a:ext uri="{FF2B5EF4-FFF2-40B4-BE49-F238E27FC236}">
                <a16:creationId xmlns:a16="http://schemas.microsoft.com/office/drawing/2014/main" id="{818DCFF5-C449-2EE8-76C0-5FA1A620411B}"/>
              </a:ext>
            </a:extLst>
          </p:cNvPr>
          <p:cNvSpPr txBox="1"/>
          <p:nvPr/>
        </p:nvSpPr>
        <p:spPr>
          <a:xfrm>
            <a:off x="4873286" y="2341426"/>
            <a:ext cx="518091" cy="369332"/>
          </a:xfrm>
          <a:prstGeom prst="rect">
            <a:avLst/>
          </a:prstGeom>
          <a:noFill/>
        </p:spPr>
        <p:txBody>
          <a:bodyPr wrap="none" rtlCol="0">
            <a:spAutoFit/>
          </a:bodyPr>
          <a:lstStyle/>
          <a:p>
            <a:r>
              <a:rPr lang="en-US"/>
              <a:t>7%</a:t>
            </a:r>
          </a:p>
        </p:txBody>
      </p:sp>
      <p:sp>
        <p:nvSpPr>
          <p:cNvPr id="41" name="TextBox 40">
            <a:extLst>
              <a:ext uri="{FF2B5EF4-FFF2-40B4-BE49-F238E27FC236}">
                <a16:creationId xmlns:a16="http://schemas.microsoft.com/office/drawing/2014/main" id="{B41A3C57-39E4-2DA4-46DE-2C2C9BE2445A}"/>
              </a:ext>
            </a:extLst>
          </p:cNvPr>
          <p:cNvSpPr txBox="1"/>
          <p:nvPr/>
        </p:nvSpPr>
        <p:spPr>
          <a:xfrm>
            <a:off x="5523250" y="2014587"/>
            <a:ext cx="518091" cy="369332"/>
          </a:xfrm>
          <a:prstGeom prst="rect">
            <a:avLst/>
          </a:prstGeom>
          <a:noFill/>
        </p:spPr>
        <p:txBody>
          <a:bodyPr wrap="none" rtlCol="0">
            <a:spAutoFit/>
          </a:bodyPr>
          <a:lstStyle/>
          <a:p>
            <a:r>
              <a:rPr lang="en-US"/>
              <a:t>9%</a:t>
            </a:r>
          </a:p>
        </p:txBody>
      </p:sp>
    </p:spTree>
    <p:extLst>
      <p:ext uri="{BB962C8B-B14F-4D97-AF65-F5344CB8AC3E}">
        <p14:creationId xmlns:p14="http://schemas.microsoft.com/office/powerpoint/2010/main" val="117091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Graphic spid="11" grpId="0">
        <p:bldAsOne/>
      </p:bldGraphic>
      <p:bldGraphic spid="15" grpId="0">
        <p:bldAsOne/>
      </p:bldGraphic>
      <p:bldP spid="17" grpId="0"/>
      <p:bldP spid="26" grpId="0"/>
      <p:bldP spid="28" grpId="0"/>
      <p:bldP spid="37" grpId="0"/>
      <p:bldP spid="38" grpId="0"/>
      <p:bldP spid="39" grpId="0"/>
      <p:bldP spid="40" grpId="0"/>
      <p:bldP spid="4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descr="Number of temporary promotion attempts by rank">
            <a:extLst>
              <a:ext uri="{FF2B5EF4-FFF2-40B4-BE49-F238E27FC236}">
                <a16:creationId xmlns:a16="http://schemas.microsoft.com/office/drawing/2014/main" id="{E59AB9FF-9B8E-9545-BEBE-38E8807B6AD3}"/>
              </a:ext>
            </a:extLst>
          </p:cNvPr>
          <p:cNvSpPr>
            <a:spLocks noGrp="1"/>
          </p:cNvSpPr>
          <p:nvPr>
            <p:ph type="title"/>
          </p:nvPr>
        </p:nvSpPr>
        <p:spPr>
          <a:xfrm>
            <a:off x="609599" y="484850"/>
            <a:ext cx="10972800" cy="625885"/>
          </a:xfrm>
        </p:spPr>
        <p:txBody>
          <a:bodyPr>
            <a:noAutofit/>
          </a:bodyPr>
          <a:lstStyle/>
          <a:p>
            <a:r>
              <a:rPr lang="en-US" sz="2800"/>
              <a:t>Number of temporary promotion attempts by rank</a:t>
            </a:r>
          </a:p>
        </p:txBody>
      </p:sp>
      <p:sp>
        <p:nvSpPr>
          <p:cNvPr id="7" name="Text Placeholder 4">
            <a:extLst>
              <a:ext uri="{FF2B5EF4-FFF2-40B4-BE49-F238E27FC236}">
                <a16:creationId xmlns:a16="http://schemas.microsoft.com/office/drawing/2014/main" id="{235BD0A2-9CC3-4B7C-BE1F-E15F39E73A9A}"/>
              </a:ext>
            </a:extLst>
          </p:cNvPr>
          <p:cNvSpPr txBox="1">
            <a:spLocks/>
          </p:cNvSpPr>
          <p:nvPr/>
        </p:nvSpPr>
        <p:spPr>
          <a:xfrm>
            <a:off x="3424687" y="6341319"/>
            <a:ext cx="7777379" cy="304800"/>
          </a:xfrm>
          <a:prstGeom prst="rect">
            <a:avLst/>
          </a:prstGeom>
        </p:spPr>
        <p:txBody>
          <a:bodyPr vert="horz" lIns="91440" tIns="45720" rIns="91440" bIns="45720" rtlCol="0" anchor="ctr" anchorCtr="0">
            <a:noAutofit/>
          </a:bodyPr>
          <a:lstStyle>
            <a:lvl1pPr marL="0" indent="0" algn="r" defTabSz="1219170" rtl="0" eaLnBrk="1" latinLnBrk="0" hangingPunct="1">
              <a:spcBef>
                <a:spcPct val="20000"/>
              </a:spcBef>
              <a:buSzPct val="125000"/>
              <a:buFont typeface="Arial" panose="020B0604020202020204" pitchFamily="34" charset="0"/>
              <a:buNone/>
              <a:defRPr sz="1800" kern="1200">
                <a:solidFill>
                  <a:schemeClr val="bg1"/>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SzPct val="80000"/>
              <a:buFont typeface="Wingdings" pitchFamily="2" charset="2"/>
              <a:buChar char="§"/>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a:t>The State of Scientists:</a:t>
            </a:r>
            <a:br>
              <a:rPr lang="en-US"/>
            </a:br>
            <a:r>
              <a:rPr lang="en-US"/>
              <a:t>Results from the Annual Category Survey</a:t>
            </a:r>
          </a:p>
        </p:txBody>
      </p:sp>
      <p:sp>
        <p:nvSpPr>
          <p:cNvPr id="4" name="Rectangle 3">
            <a:extLst>
              <a:ext uri="{FF2B5EF4-FFF2-40B4-BE49-F238E27FC236}">
                <a16:creationId xmlns:a16="http://schemas.microsoft.com/office/drawing/2014/main" id="{F3226842-50CF-4AB8-9947-FB6F5069A45C}"/>
              </a:ext>
            </a:extLst>
          </p:cNvPr>
          <p:cNvSpPr/>
          <p:nvPr/>
        </p:nvSpPr>
        <p:spPr>
          <a:xfrm>
            <a:off x="825844" y="1391291"/>
            <a:ext cx="3543342" cy="584775"/>
          </a:xfrm>
          <a:prstGeom prst="rect">
            <a:avLst/>
          </a:prstGeom>
        </p:spPr>
        <p:txBody>
          <a:bodyPr wrap="none">
            <a:spAutoFit/>
          </a:bodyPr>
          <a:lstStyle/>
          <a:p>
            <a:pPr algn="ctr">
              <a:defRPr sz="1400" b="0" i="0" u="none" strike="noStrike" kern="1200" spc="0" baseline="0">
                <a:solidFill>
                  <a:srgbClr val="000000">
                    <a:lumMod val="65000"/>
                    <a:lumOff val="35000"/>
                  </a:srgbClr>
                </a:solidFill>
                <a:latin typeface="+mn-lt"/>
                <a:ea typeface="+mn-ea"/>
                <a:cs typeface="+mn-cs"/>
              </a:defRPr>
            </a:pPr>
            <a:r>
              <a:rPr lang="en-US" sz="1600" b="1"/>
              <a:t>Promotion Attempts to LCDR O-4, </a:t>
            </a:r>
          </a:p>
          <a:p>
            <a:pPr algn="ctr">
              <a:defRPr sz="1400" b="0" i="0" u="none" strike="noStrike" kern="1200" spc="0" baseline="0">
                <a:solidFill>
                  <a:srgbClr val="000000">
                    <a:lumMod val="65000"/>
                    <a:lumOff val="35000"/>
                  </a:srgbClr>
                </a:solidFill>
                <a:latin typeface="+mn-lt"/>
                <a:ea typeface="+mn-ea"/>
                <a:cs typeface="+mn-cs"/>
              </a:defRPr>
            </a:pPr>
            <a:r>
              <a:rPr lang="en-US" sz="1600" b="1"/>
              <a:t>N=202</a:t>
            </a:r>
          </a:p>
        </p:txBody>
      </p:sp>
      <p:sp>
        <p:nvSpPr>
          <p:cNvPr id="5" name="Rectangle 4">
            <a:extLst>
              <a:ext uri="{FF2B5EF4-FFF2-40B4-BE49-F238E27FC236}">
                <a16:creationId xmlns:a16="http://schemas.microsoft.com/office/drawing/2014/main" id="{3057DACA-1B95-411E-BD7D-FF3BC811FAB8}"/>
              </a:ext>
            </a:extLst>
          </p:cNvPr>
          <p:cNvSpPr/>
          <p:nvPr/>
        </p:nvSpPr>
        <p:spPr>
          <a:xfrm>
            <a:off x="4576603" y="1379045"/>
            <a:ext cx="3418308" cy="584775"/>
          </a:xfrm>
          <a:prstGeom prst="rect">
            <a:avLst/>
          </a:prstGeom>
        </p:spPr>
        <p:txBody>
          <a:bodyPr wrap="none">
            <a:spAutoFit/>
          </a:bodyPr>
          <a:lstStyle/>
          <a:p>
            <a:pPr algn="ctr">
              <a:defRPr sz="1400" b="0" i="0" u="none" strike="noStrike" kern="1200" spc="0" baseline="0">
                <a:solidFill>
                  <a:srgbClr val="000000">
                    <a:lumMod val="65000"/>
                    <a:lumOff val="35000"/>
                  </a:srgbClr>
                </a:solidFill>
                <a:latin typeface="+mn-lt"/>
                <a:ea typeface="+mn-ea"/>
                <a:cs typeface="+mn-cs"/>
              </a:defRPr>
            </a:pPr>
            <a:r>
              <a:rPr lang="en-US" sz="1600" b="1"/>
              <a:t>Promotion Attempts to CDR O-5, </a:t>
            </a:r>
          </a:p>
          <a:p>
            <a:pPr algn="ctr">
              <a:defRPr sz="1400" b="0" i="0" u="none" strike="noStrike" kern="1200" spc="0" baseline="0">
                <a:solidFill>
                  <a:srgbClr val="000000">
                    <a:lumMod val="65000"/>
                    <a:lumOff val="35000"/>
                  </a:srgbClr>
                </a:solidFill>
                <a:latin typeface="+mn-lt"/>
                <a:ea typeface="+mn-ea"/>
                <a:cs typeface="+mn-cs"/>
              </a:defRPr>
            </a:pPr>
            <a:r>
              <a:rPr lang="en-US" sz="1600" b="1"/>
              <a:t>N=151</a:t>
            </a:r>
          </a:p>
        </p:txBody>
      </p:sp>
      <p:sp>
        <p:nvSpPr>
          <p:cNvPr id="6" name="Rectangle 5">
            <a:extLst>
              <a:ext uri="{FF2B5EF4-FFF2-40B4-BE49-F238E27FC236}">
                <a16:creationId xmlns:a16="http://schemas.microsoft.com/office/drawing/2014/main" id="{994F1164-202F-4FAD-90F9-3CB39043383B}"/>
              </a:ext>
            </a:extLst>
          </p:cNvPr>
          <p:cNvSpPr/>
          <p:nvPr/>
        </p:nvSpPr>
        <p:spPr>
          <a:xfrm>
            <a:off x="8202328" y="1379045"/>
            <a:ext cx="3532122" cy="584775"/>
          </a:xfrm>
          <a:prstGeom prst="rect">
            <a:avLst/>
          </a:prstGeom>
        </p:spPr>
        <p:txBody>
          <a:bodyPr wrap="none">
            <a:spAutoFit/>
          </a:bodyPr>
          <a:lstStyle/>
          <a:p>
            <a:pPr algn="ctr">
              <a:defRPr sz="1400" b="0" i="0" u="none" strike="noStrike" kern="1200" spc="0" baseline="0">
                <a:solidFill>
                  <a:srgbClr val="000000">
                    <a:lumMod val="65000"/>
                    <a:lumOff val="35000"/>
                  </a:srgbClr>
                </a:solidFill>
                <a:latin typeface="+mn-lt"/>
                <a:ea typeface="+mn-ea"/>
                <a:cs typeface="+mn-cs"/>
              </a:defRPr>
            </a:pPr>
            <a:r>
              <a:rPr lang="en-US" sz="1600" b="1"/>
              <a:t>Promotion Attempts to CAPT O-6, </a:t>
            </a:r>
          </a:p>
          <a:p>
            <a:pPr algn="ctr">
              <a:defRPr sz="1400" b="0" i="0" u="none" strike="noStrike" kern="1200" spc="0" baseline="0">
                <a:solidFill>
                  <a:srgbClr val="000000">
                    <a:lumMod val="65000"/>
                    <a:lumOff val="35000"/>
                  </a:srgbClr>
                </a:solidFill>
                <a:latin typeface="+mn-lt"/>
                <a:ea typeface="+mn-ea"/>
                <a:cs typeface="+mn-cs"/>
              </a:defRPr>
            </a:pPr>
            <a:r>
              <a:rPr lang="en-US" sz="1600" b="1"/>
              <a:t>N=84</a:t>
            </a:r>
          </a:p>
        </p:txBody>
      </p:sp>
      <p:grpSp>
        <p:nvGrpSpPr>
          <p:cNvPr id="8" name="Group 7" descr="Dark blue = 1 attempt, light blue = 2 attempts, tan = 3+ attempts">
            <a:extLst>
              <a:ext uri="{FF2B5EF4-FFF2-40B4-BE49-F238E27FC236}">
                <a16:creationId xmlns:a16="http://schemas.microsoft.com/office/drawing/2014/main" id="{E20E619E-7DE0-4334-9243-27EEE5508119}"/>
              </a:ext>
            </a:extLst>
          </p:cNvPr>
          <p:cNvGrpSpPr/>
          <p:nvPr/>
        </p:nvGrpSpPr>
        <p:grpSpPr>
          <a:xfrm>
            <a:off x="1999456" y="4926783"/>
            <a:ext cx="2069023" cy="853020"/>
            <a:chOff x="2184229" y="4714616"/>
            <a:chExt cx="2069023" cy="853020"/>
          </a:xfrm>
        </p:grpSpPr>
        <p:sp>
          <p:nvSpPr>
            <p:cNvPr id="23" name="TextBox 22">
              <a:extLst>
                <a:ext uri="{FF2B5EF4-FFF2-40B4-BE49-F238E27FC236}">
                  <a16:creationId xmlns:a16="http://schemas.microsoft.com/office/drawing/2014/main" id="{803072F3-B0E1-4D85-B861-6085D2190E10}"/>
                </a:ext>
              </a:extLst>
            </p:cNvPr>
            <p:cNvSpPr txBox="1"/>
            <p:nvPr/>
          </p:nvSpPr>
          <p:spPr>
            <a:xfrm>
              <a:off x="2509693" y="5185865"/>
              <a:ext cx="1743559" cy="381771"/>
            </a:xfrm>
            <a:prstGeom prst="rect">
              <a:avLst/>
            </a:prstGeom>
            <a:noFill/>
          </p:spPr>
          <p:txBody>
            <a:bodyPr wrap="square" rtlCol="0">
              <a:spAutoFit/>
            </a:bodyPr>
            <a:lstStyle/>
            <a:p>
              <a:pPr>
                <a:lnSpc>
                  <a:spcPct val="114000"/>
                </a:lnSpc>
              </a:pPr>
              <a:r>
                <a:rPr lang="en-US"/>
                <a:t>3+ attempts</a:t>
              </a:r>
            </a:p>
          </p:txBody>
        </p:sp>
        <p:sp>
          <p:nvSpPr>
            <p:cNvPr id="22" name="TextBox 21">
              <a:extLst>
                <a:ext uri="{FF2B5EF4-FFF2-40B4-BE49-F238E27FC236}">
                  <a16:creationId xmlns:a16="http://schemas.microsoft.com/office/drawing/2014/main" id="{BB12F121-6729-4226-A18D-3BDB9A231FE6}"/>
                </a:ext>
              </a:extLst>
            </p:cNvPr>
            <p:cNvSpPr txBox="1"/>
            <p:nvPr/>
          </p:nvSpPr>
          <p:spPr>
            <a:xfrm>
              <a:off x="2509693" y="4950241"/>
              <a:ext cx="1743559" cy="381771"/>
            </a:xfrm>
            <a:prstGeom prst="rect">
              <a:avLst/>
            </a:prstGeom>
            <a:noFill/>
          </p:spPr>
          <p:txBody>
            <a:bodyPr wrap="square" rtlCol="0">
              <a:spAutoFit/>
            </a:bodyPr>
            <a:lstStyle/>
            <a:p>
              <a:pPr>
                <a:lnSpc>
                  <a:spcPct val="114000"/>
                </a:lnSpc>
              </a:pPr>
              <a:r>
                <a:rPr lang="en-US"/>
                <a:t>2 attempts</a:t>
              </a:r>
            </a:p>
          </p:txBody>
        </p:sp>
        <p:sp>
          <p:nvSpPr>
            <p:cNvPr id="2" name="Rectangle 1">
              <a:extLst>
                <a:ext uri="{FF2B5EF4-FFF2-40B4-BE49-F238E27FC236}">
                  <a16:creationId xmlns:a16="http://schemas.microsoft.com/office/drawing/2014/main" id="{0348FE02-3126-436A-8A4D-479DBC5FB9B1}"/>
                </a:ext>
              </a:extLst>
            </p:cNvPr>
            <p:cNvSpPr/>
            <p:nvPr/>
          </p:nvSpPr>
          <p:spPr>
            <a:xfrm>
              <a:off x="2184229" y="4853060"/>
              <a:ext cx="325464" cy="1239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A4479CB-92A0-4991-A535-A7B28AF80120}"/>
                </a:ext>
              </a:extLst>
            </p:cNvPr>
            <p:cNvSpPr txBox="1"/>
            <p:nvPr/>
          </p:nvSpPr>
          <p:spPr>
            <a:xfrm>
              <a:off x="2509693" y="4714616"/>
              <a:ext cx="1743559" cy="381771"/>
            </a:xfrm>
            <a:prstGeom prst="rect">
              <a:avLst/>
            </a:prstGeom>
            <a:noFill/>
          </p:spPr>
          <p:txBody>
            <a:bodyPr wrap="square" rtlCol="0">
              <a:spAutoFit/>
            </a:bodyPr>
            <a:lstStyle/>
            <a:p>
              <a:pPr>
                <a:lnSpc>
                  <a:spcPct val="114000"/>
                </a:lnSpc>
              </a:pPr>
              <a:r>
                <a:rPr lang="en-US"/>
                <a:t>1 attempt</a:t>
              </a:r>
            </a:p>
          </p:txBody>
        </p:sp>
        <p:sp>
          <p:nvSpPr>
            <p:cNvPr id="18" name="Rectangle 17">
              <a:extLst>
                <a:ext uri="{FF2B5EF4-FFF2-40B4-BE49-F238E27FC236}">
                  <a16:creationId xmlns:a16="http://schemas.microsoft.com/office/drawing/2014/main" id="{FCED92D5-3362-4C73-99AE-1F977C95AE23}"/>
                </a:ext>
              </a:extLst>
            </p:cNvPr>
            <p:cNvSpPr/>
            <p:nvPr/>
          </p:nvSpPr>
          <p:spPr>
            <a:xfrm>
              <a:off x="2184229" y="5083909"/>
              <a:ext cx="325464" cy="123986"/>
            </a:xfrm>
            <a:prstGeom prst="rect">
              <a:avLst/>
            </a:prstGeom>
            <a:solidFill>
              <a:srgbClr val="6F8E9C"/>
            </a:solidFill>
            <a:ln>
              <a:solidFill>
                <a:srgbClr val="6F8E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8E55B14-13F1-412B-950C-8EFF5B4A998B}"/>
                </a:ext>
              </a:extLst>
            </p:cNvPr>
            <p:cNvSpPr/>
            <p:nvPr/>
          </p:nvSpPr>
          <p:spPr>
            <a:xfrm>
              <a:off x="2184229" y="5314758"/>
              <a:ext cx="325464" cy="123986"/>
            </a:xfrm>
            <a:prstGeom prst="rect">
              <a:avLst/>
            </a:prstGeom>
            <a:solidFill>
              <a:srgbClr val="D5C7B7"/>
            </a:solidFill>
            <a:ln>
              <a:solidFill>
                <a:srgbClr val="D5C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7" name="Chart 26" descr="Promotion attempts to CDR O-5, N=151: 1 attempt 37%, 2 attempts 31%, 3 attempts 16%, 4 attempts 7%, 5+ attempts 9%">
            <a:extLst>
              <a:ext uri="{FF2B5EF4-FFF2-40B4-BE49-F238E27FC236}">
                <a16:creationId xmlns:a16="http://schemas.microsoft.com/office/drawing/2014/main" id="{973CC3AB-19E6-40EA-B947-CE0E9FAF6A5A}"/>
              </a:ext>
            </a:extLst>
          </p:cNvPr>
          <p:cNvGraphicFramePr>
            <a:graphicFrameLocks/>
          </p:cNvGraphicFramePr>
          <p:nvPr/>
        </p:nvGraphicFramePr>
        <p:xfrm>
          <a:off x="3810000" y="2052816"/>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Chart 28" descr="Promotion attempts to LCDR O-4, N=202: 1 attempt 73%, 2 attempts 20%, 3 attempts 7%">
            <a:extLst>
              <a:ext uri="{FF2B5EF4-FFF2-40B4-BE49-F238E27FC236}">
                <a16:creationId xmlns:a16="http://schemas.microsoft.com/office/drawing/2014/main" id="{007A835B-C31F-4CC5-8218-289978B6A03A}"/>
              </a:ext>
            </a:extLst>
          </p:cNvPr>
          <p:cNvGraphicFramePr>
            <a:graphicFrameLocks/>
          </p:cNvGraphicFramePr>
          <p:nvPr/>
        </p:nvGraphicFramePr>
        <p:xfrm>
          <a:off x="585041" y="2052816"/>
          <a:ext cx="45720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Dark blue = 1 attempt, light blue = 2 attempts, tan = 3 attempts, red = 4 attempts, burgundy = 5+ attempts">
            <a:extLst>
              <a:ext uri="{FF2B5EF4-FFF2-40B4-BE49-F238E27FC236}">
                <a16:creationId xmlns:a16="http://schemas.microsoft.com/office/drawing/2014/main" id="{70729254-A07C-4F28-BAB3-EEAF223F250E}"/>
              </a:ext>
            </a:extLst>
          </p:cNvPr>
          <p:cNvGrpSpPr/>
          <p:nvPr/>
        </p:nvGrpSpPr>
        <p:grpSpPr>
          <a:xfrm>
            <a:off x="7089011" y="4667244"/>
            <a:ext cx="2069023" cy="1327991"/>
            <a:chOff x="5410298" y="4637684"/>
            <a:chExt cx="2069023" cy="1327991"/>
          </a:xfrm>
        </p:grpSpPr>
        <p:sp>
          <p:nvSpPr>
            <p:cNvPr id="25" name="TextBox 24">
              <a:extLst>
                <a:ext uri="{FF2B5EF4-FFF2-40B4-BE49-F238E27FC236}">
                  <a16:creationId xmlns:a16="http://schemas.microsoft.com/office/drawing/2014/main" id="{5E6F097C-4823-4BE1-AC12-657DA9B62B30}"/>
                </a:ext>
              </a:extLst>
            </p:cNvPr>
            <p:cNvSpPr txBox="1"/>
            <p:nvPr/>
          </p:nvSpPr>
          <p:spPr>
            <a:xfrm>
              <a:off x="5735762" y="5583904"/>
              <a:ext cx="1743559" cy="381771"/>
            </a:xfrm>
            <a:prstGeom prst="rect">
              <a:avLst/>
            </a:prstGeom>
            <a:noFill/>
          </p:spPr>
          <p:txBody>
            <a:bodyPr wrap="square" rtlCol="0">
              <a:spAutoFit/>
            </a:bodyPr>
            <a:lstStyle/>
            <a:p>
              <a:pPr>
                <a:lnSpc>
                  <a:spcPct val="114000"/>
                </a:lnSpc>
              </a:pPr>
              <a:r>
                <a:rPr lang="en-US"/>
                <a:t>5+ attempts</a:t>
              </a:r>
            </a:p>
          </p:txBody>
        </p:sp>
        <p:grpSp>
          <p:nvGrpSpPr>
            <p:cNvPr id="9" name="Group 8">
              <a:extLst>
                <a:ext uri="{FF2B5EF4-FFF2-40B4-BE49-F238E27FC236}">
                  <a16:creationId xmlns:a16="http://schemas.microsoft.com/office/drawing/2014/main" id="{053D1768-CCF2-479A-A4E5-C4FCB948B5DF}"/>
                </a:ext>
              </a:extLst>
            </p:cNvPr>
            <p:cNvGrpSpPr/>
            <p:nvPr/>
          </p:nvGrpSpPr>
          <p:grpSpPr>
            <a:xfrm>
              <a:off x="5410298" y="4637684"/>
              <a:ext cx="2069023" cy="1205261"/>
              <a:chOff x="5410298" y="4637684"/>
              <a:chExt cx="2069023" cy="1205261"/>
            </a:xfrm>
          </p:grpSpPr>
          <p:sp>
            <p:nvSpPr>
              <p:cNvPr id="24" name="TextBox 23">
                <a:extLst>
                  <a:ext uri="{FF2B5EF4-FFF2-40B4-BE49-F238E27FC236}">
                    <a16:creationId xmlns:a16="http://schemas.microsoft.com/office/drawing/2014/main" id="{3D743827-6715-44CE-9CF2-4F13AD87CBE6}"/>
                  </a:ext>
                </a:extLst>
              </p:cNvPr>
              <p:cNvSpPr txBox="1"/>
              <p:nvPr/>
            </p:nvSpPr>
            <p:spPr>
              <a:xfrm>
                <a:off x="5735762" y="5348280"/>
                <a:ext cx="1743559" cy="381771"/>
              </a:xfrm>
              <a:prstGeom prst="rect">
                <a:avLst/>
              </a:prstGeom>
              <a:noFill/>
            </p:spPr>
            <p:txBody>
              <a:bodyPr wrap="square" rtlCol="0">
                <a:spAutoFit/>
              </a:bodyPr>
              <a:lstStyle/>
              <a:p>
                <a:pPr>
                  <a:lnSpc>
                    <a:spcPct val="114000"/>
                  </a:lnSpc>
                </a:pPr>
                <a:r>
                  <a:rPr lang="en-US"/>
                  <a:t>4 attempts</a:t>
                </a:r>
              </a:p>
            </p:txBody>
          </p:sp>
          <p:sp>
            <p:nvSpPr>
              <p:cNvPr id="20" name="Rectangle 19">
                <a:extLst>
                  <a:ext uri="{FF2B5EF4-FFF2-40B4-BE49-F238E27FC236}">
                    <a16:creationId xmlns:a16="http://schemas.microsoft.com/office/drawing/2014/main" id="{F86A7ABF-3D68-477D-972D-2D7E542A320E}"/>
                  </a:ext>
                </a:extLst>
              </p:cNvPr>
              <p:cNvSpPr/>
              <p:nvPr/>
            </p:nvSpPr>
            <p:spPr>
              <a:xfrm>
                <a:off x="5410298" y="5477827"/>
                <a:ext cx="325464" cy="123986"/>
              </a:xfrm>
              <a:prstGeom prst="rect">
                <a:avLst/>
              </a:prstGeom>
              <a:solidFill>
                <a:srgbClr val="D5212B"/>
              </a:solidFill>
              <a:ln>
                <a:solidFill>
                  <a:srgbClr val="D52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3FB75E4-3ECA-478A-A1FC-A6B147F52A4B}"/>
                  </a:ext>
                </a:extLst>
              </p:cNvPr>
              <p:cNvSpPr/>
              <p:nvPr/>
            </p:nvSpPr>
            <p:spPr>
              <a:xfrm>
                <a:off x="5410298" y="5718959"/>
                <a:ext cx="325464" cy="123986"/>
              </a:xfrm>
              <a:prstGeom prst="rect">
                <a:avLst/>
              </a:prstGeom>
              <a:solidFill>
                <a:srgbClr val="761312"/>
              </a:solidFill>
              <a:ln>
                <a:solidFill>
                  <a:srgbClr val="7613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0526A2-6C29-400F-ACF1-F6EBBCAD9596}"/>
                  </a:ext>
                </a:extLst>
              </p:cNvPr>
              <p:cNvSpPr txBox="1"/>
              <p:nvPr/>
            </p:nvSpPr>
            <p:spPr>
              <a:xfrm>
                <a:off x="5735762" y="5108933"/>
                <a:ext cx="1743559" cy="381771"/>
              </a:xfrm>
              <a:prstGeom prst="rect">
                <a:avLst/>
              </a:prstGeom>
              <a:noFill/>
            </p:spPr>
            <p:txBody>
              <a:bodyPr wrap="square" rtlCol="0">
                <a:spAutoFit/>
              </a:bodyPr>
              <a:lstStyle/>
              <a:p>
                <a:pPr>
                  <a:lnSpc>
                    <a:spcPct val="114000"/>
                  </a:lnSpc>
                </a:pPr>
                <a:r>
                  <a:rPr lang="en-US"/>
                  <a:t>3 attempts</a:t>
                </a:r>
              </a:p>
            </p:txBody>
          </p:sp>
          <p:sp>
            <p:nvSpPr>
              <p:cNvPr id="31" name="TextBox 30">
                <a:extLst>
                  <a:ext uri="{FF2B5EF4-FFF2-40B4-BE49-F238E27FC236}">
                    <a16:creationId xmlns:a16="http://schemas.microsoft.com/office/drawing/2014/main" id="{D280C406-AA30-4A5D-B669-2975EA1C53D4}"/>
                  </a:ext>
                </a:extLst>
              </p:cNvPr>
              <p:cNvSpPr txBox="1"/>
              <p:nvPr/>
            </p:nvSpPr>
            <p:spPr>
              <a:xfrm>
                <a:off x="5735762" y="4873309"/>
                <a:ext cx="1743559" cy="381771"/>
              </a:xfrm>
              <a:prstGeom prst="rect">
                <a:avLst/>
              </a:prstGeom>
              <a:noFill/>
            </p:spPr>
            <p:txBody>
              <a:bodyPr wrap="square" rtlCol="0">
                <a:spAutoFit/>
              </a:bodyPr>
              <a:lstStyle/>
              <a:p>
                <a:pPr>
                  <a:lnSpc>
                    <a:spcPct val="114000"/>
                  </a:lnSpc>
                </a:pPr>
                <a:r>
                  <a:rPr lang="en-US"/>
                  <a:t>2 attempts</a:t>
                </a:r>
              </a:p>
            </p:txBody>
          </p:sp>
          <p:sp>
            <p:nvSpPr>
              <p:cNvPr id="32" name="Rectangle 31">
                <a:extLst>
                  <a:ext uri="{FF2B5EF4-FFF2-40B4-BE49-F238E27FC236}">
                    <a16:creationId xmlns:a16="http://schemas.microsoft.com/office/drawing/2014/main" id="{CA5D3E62-3680-4A61-8563-079BE8ECC15C}"/>
                  </a:ext>
                </a:extLst>
              </p:cNvPr>
              <p:cNvSpPr/>
              <p:nvPr/>
            </p:nvSpPr>
            <p:spPr>
              <a:xfrm>
                <a:off x="5410298" y="4776128"/>
                <a:ext cx="325464" cy="1239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C68C6E7-ADDC-4D73-8721-B689F13D73C4}"/>
                  </a:ext>
                </a:extLst>
              </p:cNvPr>
              <p:cNvSpPr txBox="1"/>
              <p:nvPr/>
            </p:nvSpPr>
            <p:spPr>
              <a:xfrm>
                <a:off x="5735762" y="4637684"/>
                <a:ext cx="1743559" cy="381771"/>
              </a:xfrm>
              <a:prstGeom prst="rect">
                <a:avLst/>
              </a:prstGeom>
              <a:noFill/>
            </p:spPr>
            <p:txBody>
              <a:bodyPr wrap="square" rtlCol="0">
                <a:spAutoFit/>
              </a:bodyPr>
              <a:lstStyle/>
              <a:p>
                <a:pPr>
                  <a:lnSpc>
                    <a:spcPct val="114000"/>
                  </a:lnSpc>
                </a:pPr>
                <a:r>
                  <a:rPr lang="en-US"/>
                  <a:t>1 attempt</a:t>
                </a:r>
              </a:p>
            </p:txBody>
          </p:sp>
          <p:sp>
            <p:nvSpPr>
              <p:cNvPr id="34" name="Rectangle 33">
                <a:extLst>
                  <a:ext uri="{FF2B5EF4-FFF2-40B4-BE49-F238E27FC236}">
                    <a16:creationId xmlns:a16="http://schemas.microsoft.com/office/drawing/2014/main" id="{5FB93022-B75F-46C8-80CD-8A56F7A986B1}"/>
                  </a:ext>
                </a:extLst>
              </p:cNvPr>
              <p:cNvSpPr/>
              <p:nvPr/>
            </p:nvSpPr>
            <p:spPr>
              <a:xfrm>
                <a:off x="5410298" y="5006977"/>
                <a:ext cx="325464" cy="123986"/>
              </a:xfrm>
              <a:prstGeom prst="rect">
                <a:avLst/>
              </a:prstGeom>
              <a:solidFill>
                <a:srgbClr val="6F8E9C"/>
              </a:solidFill>
              <a:ln>
                <a:solidFill>
                  <a:srgbClr val="6F8E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5419EC4-8D24-40D0-A1FD-F18559FD96FF}"/>
                  </a:ext>
                </a:extLst>
              </p:cNvPr>
              <p:cNvSpPr/>
              <p:nvPr/>
            </p:nvSpPr>
            <p:spPr>
              <a:xfrm>
                <a:off x="5410298" y="5237826"/>
                <a:ext cx="325464" cy="123986"/>
              </a:xfrm>
              <a:prstGeom prst="rect">
                <a:avLst/>
              </a:prstGeom>
              <a:solidFill>
                <a:srgbClr val="D5C7B7"/>
              </a:solidFill>
              <a:ln>
                <a:solidFill>
                  <a:srgbClr val="D5C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aphicFrame>
        <p:nvGraphicFramePr>
          <p:cNvPr id="11" name="Chart 10" descr="Promotion attempts to LCDR O-4, N=202: 1 attempt 73%, 2 attempts 20%, 3 attempts 7%">
            <a:extLst>
              <a:ext uri="{FF2B5EF4-FFF2-40B4-BE49-F238E27FC236}">
                <a16:creationId xmlns:a16="http://schemas.microsoft.com/office/drawing/2014/main" id="{DA17A692-81B2-7A35-7C71-4B5E662E456C}"/>
              </a:ext>
            </a:extLst>
          </p:cNvPr>
          <p:cNvGraphicFramePr>
            <a:graphicFrameLocks/>
          </p:cNvGraphicFramePr>
          <p:nvPr/>
        </p:nvGraphicFramePr>
        <p:xfrm>
          <a:off x="457200" y="2216096"/>
          <a:ext cx="4255307" cy="244968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descr="Promotion attempts to CDR O-5, N=151: 1 attempt 37%, 2 attempts 31%, 3 attempts 16%, 4 attempts 7%, 5+ attempts 9%">
            <a:extLst>
              <a:ext uri="{FF2B5EF4-FFF2-40B4-BE49-F238E27FC236}">
                <a16:creationId xmlns:a16="http://schemas.microsoft.com/office/drawing/2014/main" id="{49763CBE-887C-25F2-B2E5-ABF863C0C821}"/>
              </a:ext>
            </a:extLst>
          </p:cNvPr>
          <p:cNvGraphicFramePr>
            <a:graphicFrameLocks/>
          </p:cNvGraphicFramePr>
          <p:nvPr/>
        </p:nvGraphicFramePr>
        <p:xfrm>
          <a:off x="3981008" y="2208925"/>
          <a:ext cx="4229983" cy="248074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Chart 15" descr="Promotion attempts to CAPT O-6, N=84: 1 attempt 48%, 2 attempts 19%, 3 attempts 15%, 4 attempts 6%, 5+ attempts 13%">
            <a:extLst>
              <a:ext uri="{FF2B5EF4-FFF2-40B4-BE49-F238E27FC236}">
                <a16:creationId xmlns:a16="http://schemas.microsoft.com/office/drawing/2014/main" id="{AC720FE3-48FA-9BDA-366F-B2AA260ECD86}"/>
              </a:ext>
            </a:extLst>
          </p:cNvPr>
          <p:cNvGraphicFramePr>
            <a:graphicFrameLocks/>
          </p:cNvGraphicFramePr>
          <p:nvPr/>
        </p:nvGraphicFramePr>
        <p:xfrm>
          <a:off x="8210992" y="2207793"/>
          <a:ext cx="3135394" cy="2582181"/>
        </p:xfrm>
        <a:graphic>
          <a:graphicData uri="http://schemas.openxmlformats.org/drawingml/2006/chart">
            <c:chart xmlns:c="http://schemas.openxmlformats.org/drawingml/2006/chart" xmlns:r="http://schemas.openxmlformats.org/officeDocument/2006/relationships" r:id="rId7"/>
          </a:graphicData>
        </a:graphic>
      </p:graphicFrame>
      <p:sp>
        <p:nvSpPr>
          <p:cNvPr id="17" name="TextBox 16">
            <a:extLst>
              <a:ext uri="{FF2B5EF4-FFF2-40B4-BE49-F238E27FC236}">
                <a16:creationId xmlns:a16="http://schemas.microsoft.com/office/drawing/2014/main" id="{8D0CCADF-2055-CADC-5425-022E381DB3DB}"/>
              </a:ext>
            </a:extLst>
          </p:cNvPr>
          <p:cNvSpPr txBox="1"/>
          <p:nvPr/>
        </p:nvSpPr>
        <p:spPr>
          <a:xfrm>
            <a:off x="3204974" y="4243288"/>
            <a:ext cx="646331" cy="369332"/>
          </a:xfrm>
          <a:prstGeom prst="rect">
            <a:avLst/>
          </a:prstGeom>
          <a:noFill/>
        </p:spPr>
        <p:txBody>
          <a:bodyPr wrap="none" rtlCol="0">
            <a:spAutoFit/>
          </a:bodyPr>
          <a:lstStyle/>
          <a:p>
            <a:r>
              <a:rPr lang="en-US"/>
              <a:t>73%</a:t>
            </a:r>
          </a:p>
        </p:txBody>
      </p:sp>
      <p:sp>
        <p:nvSpPr>
          <p:cNvPr id="26" name="TextBox 25">
            <a:extLst>
              <a:ext uri="{FF2B5EF4-FFF2-40B4-BE49-F238E27FC236}">
                <a16:creationId xmlns:a16="http://schemas.microsoft.com/office/drawing/2014/main" id="{106DBA14-0A8B-4A66-7DAF-ED6EDB357DE2}"/>
              </a:ext>
            </a:extLst>
          </p:cNvPr>
          <p:cNvSpPr txBox="1"/>
          <p:nvPr/>
        </p:nvSpPr>
        <p:spPr>
          <a:xfrm>
            <a:off x="1084256" y="2634321"/>
            <a:ext cx="646331" cy="369332"/>
          </a:xfrm>
          <a:prstGeom prst="rect">
            <a:avLst/>
          </a:prstGeom>
          <a:noFill/>
        </p:spPr>
        <p:txBody>
          <a:bodyPr wrap="none" rtlCol="0">
            <a:spAutoFit/>
          </a:bodyPr>
          <a:lstStyle/>
          <a:p>
            <a:r>
              <a:rPr lang="en-US"/>
              <a:t>20%</a:t>
            </a:r>
          </a:p>
        </p:txBody>
      </p:sp>
      <p:sp>
        <p:nvSpPr>
          <p:cNvPr id="28" name="TextBox 27">
            <a:extLst>
              <a:ext uri="{FF2B5EF4-FFF2-40B4-BE49-F238E27FC236}">
                <a16:creationId xmlns:a16="http://schemas.microsoft.com/office/drawing/2014/main" id="{983AE289-5CB1-89E6-1F34-21142F54BF33}"/>
              </a:ext>
            </a:extLst>
          </p:cNvPr>
          <p:cNvSpPr txBox="1"/>
          <p:nvPr/>
        </p:nvSpPr>
        <p:spPr>
          <a:xfrm>
            <a:off x="2097040" y="2027523"/>
            <a:ext cx="518091" cy="369332"/>
          </a:xfrm>
          <a:prstGeom prst="rect">
            <a:avLst/>
          </a:prstGeom>
          <a:noFill/>
        </p:spPr>
        <p:txBody>
          <a:bodyPr wrap="none" rtlCol="0">
            <a:spAutoFit/>
          </a:bodyPr>
          <a:lstStyle/>
          <a:p>
            <a:r>
              <a:rPr lang="en-US"/>
              <a:t>7%</a:t>
            </a:r>
          </a:p>
        </p:txBody>
      </p:sp>
      <p:sp>
        <p:nvSpPr>
          <p:cNvPr id="37" name="TextBox 36">
            <a:extLst>
              <a:ext uri="{FF2B5EF4-FFF2-40B4-BE49-F238E27FC236}">
                <a16:creationId xmlns:a16="http://schemas.microsoft.com/office/drawing/2014/main" id="{1AA0C06E-D458-E054-3A01-D8419815E925}"/>
              </a:ext>
            </a:extLst>
          </p:cNvPr>
          <p:cNvSpPr txBox="1"/>
          <p:nvPr/>
        </p:nvSpPr>
        <p:spPr>
          <a:xfrm>
            <a:off x="7034961" y="2719966"/>
            <a:ext cx="646331" cy="369332"/>
          </a:xfrm>
          <a:prstGeom prst="rect">
            <a:avLst/>
          </a:prstGeom>
          <a:noFill/>
        </p:spPr>
        <p:txBody>
          <a:bodyPr wrap="none" rtlCol="0">
            <a:spAutoFit/>
          </a:bodyPr>
          <a:lstStyle/>
          <a:p>
            <a:r>
              <a:rPr lang="en-US"/>
              <a:t>37%</a:t>
            </a:r>
          </a:p>
        </p:txBody>
      </p:sp>
      <p:sp>
        <p:nvSpPr>
          <p:cNvPr id="38" name="TextBox 37">
            <a:extLst>
              <a:ext uri="{FF2B5EF4-FFF2-40B4-BE49-F238E27FC236}">
                <a16:creationId xmlns:a16="http://schemas.microsoft.com/office/drawing/2014/main" id="{F07794A2-E6CB-1CB8-1911-36EE227F5C97}"/>
              </a:ext>
            </a:extLst>
          </p:cNvPr>
          <p:cNvSpPr txBox="1"/>
          <p:nvPr/>
        </p:nvSpPr>
        <p:spPr>
          <a:xfrm>
            <a:off x="5639426" y="4548441"/>
            <a:ext cx="646331" cy="369332"/>
          </a:xfrm>
          <a:prstGeom prst="rect">
            <a:avLst/>
          </a:prstGeom>
          <a:noFill/>
        </p:spPr>
        <p:txBody>
          <a:bodyPr wrap="none" rtlCol="0">
            <a:spAutoFit/>
          </a:bodyPr>
          <a:lstStyle/>
          <a:p>
            <a:r>
              <a:rPr lang="en-US"/>
              <a:t>31%</a:t>
            </a:r>
          </a:p>
        </p:txBody>
      </p:sp>
      <p:sp>
        <p:nvSpPr>
          <p:cNvPr id="39" name="TextBox 38">
            <a:extLst>
              <a:ext uri="{FF2B5EF4-FFF2-40B4-BE49-F238E27FC236}">
                <a16:creationId xmlns:a16="http://schemas.microsoft.com/office/drawing/2014/main" id="{23CE2188-29D1-C719-B35E-045C713EC2A3}"/>
              </a:ext>
            </a:extLst>
          </p:cNvPr>
          <p:cNvSpPr txBox="1"/>
          <p:nvPr/>
        </p:nvSpPr>
        <p:spPr>
          <a:xfrm>
            <a:off x="4389341" y="3201039"/>
            <a:ext cx="646331" cy="369332"/>
          </a:xfrm>
          <a:prstGeom prst="rect">
            <a:avLst/>
          </a:prstGeom>
          <a:noFill/>
        </p:spPr>
        <p:txBody>
          <a:bodyPr wrap="none" rtlCol="0">
            <a:spAutoFit/>
          </a:bodyPr>
          <a:lstStyle/>
          <a:p>
            <a:r>
              <a:rPr lang="en-US"/>
              <a:t>16%</a:t>
            </a:r>
          </a:p>
        </p:txBody>
      </p:sp>
      <p:sp>
        <p:nvSpPr>
          <p:cNvPr id="40" name="TextBox 39">
            <a:extLst>
              <a:ext uri="{FF2B5EF4-FFF2-40B4-BE49-F238E27FC236}">
                <a16:creationId xmlns:a16="http://schemas.microsoft.com/office/drawing/2014/main" id="{818DCFF5-C449-2EE8-76C0-5FA1A620411B}"/>
              </a:ext>
            </a:extLst>
          </p:cNvPr>
          <p:cNvSpPr txBox="1"/>
          <p:nvPr/>
        </p:nvSpPr>
        <p:spPr>
          <a:xfrm>
            <a:off x="4873286" y="2341426"/>
            <a:ext cx="518091" cy="369332"/>
          </a:xfrm>
          <a:prstGeom prst="rect">
            <a:avLst/>
          </a:prstGeom>
          <a:noFill/>
        </p:spPr>
        <p:txBody>
          <a:bodyPr wrap="none" rtlCol="0">
            <a:spAutoFit/>
          </a:bodyPr>
          <a:lstStyle/>
          <a:p>
            <a:r>
              <a:rPr lang="en-US"/>
              <a:t>7%</a:t>
            </a:r>
          </a:p>
        </p:txBody>
      </p:sp>
      <p:sp>
        <p:nvSpPr>
          <p:cNvPr id="41" name="TextBox 40">
            <a:extLst>
              <a:ext uri="{FF2B5EF4-FFF2-40B4-BE49-F238E27FC236}">
                <a16:creationId xmlns:a16="http://schemas.microsoft.com/office/drawing/2014/main" id="{B41A3C57-39E4-2DA4-46DE-2C2C9BE2445A}"/>
              </a:ext>
            </a:extLst>
          </p:cNvPr>
          <p:cNvSpPr txBox="1"/>
          <p:nvPr/>
        </p:nvSpPr>
        <p:spPr>
          <a:xfrm>
            <a:off x="5523250" y="2014587"/>
            <a:ext cx="518091" cy="369332"/>
          </a:xfrm>
          <a:prstGeom prst="rect">
            <a:avLst/>
          </a:prstGeom>
          <a:noFill/>
        </p:spPr>
        <p:txBody>
          <a:bodyPr wrap="none" rtlCol="0">
            <a:spAutoFit/>
          </a:bodyPr>
          <a:lstStyle/>
          <a:p>
            <a:r>
              <a:rPr lang="en-US"/>
              <a:t>9%</a:t>
            </a:r>
          </a:p>
        </p:txBody>
      </p:sp>
      <p:sp>
        <p:nvSpPr>
          <p:cNvPr id="42" name="TextBox 41">
            <a:extLst>
              <a:ext uri="{FF2B5EF4-FFF2-40B4-BE49-F238E27FC236}">
                <a16:creationId xmlns:a16="http://schemas.microsoft.com/office/drawing/2014/main" id="{D8689FF1-D31C-B1E6-960C-2F2A4E863ECD}"/>
              </a:ext>
            </a:extLst>
          </p:cNvPr>
          <p:cNvSpPr txBox="1"/>
          <p:nvPr/>
        </p:nvSpPr>
        <p:spPr>
          <a:xfrm>
            <a:off x="10878900" y="3046074"/>
            <a:ext cx="646331" cy="369332"/>
          </a:xfrm>
          <a:prstGeom prst="rect">
            <a:avLst/>
          </a:prstGeom>
          <a:noFill/>
        </p:spPr>
        <p:txBody>
          <a:bodyPr wrap="none" rtlCol="0">
            <a:spAutoFit/>
          </a:bodyPr>
          <a:lstStyle/>
          <a:p>
            <a:r>
              <a:rPr lang="en-US"/>
              <a:t>48%</a:t>
            </a:r>
          </a:p>
        </p:txBody>
      </p:sp>
      <p:sp>
        <p:nvSpPr>
          <p:cNvPr id="43" name="TextBox 42">
            <a:extLst>
              <a:ext uri="{FF2B5EF4-FFF2-40B4-BE49-F238E27FC236}">
                <a16:creationId xmlns:a16="http://schemas.microsoft.com/office/drawing/2014/main" id="{8A2EC89A-A12F-3FD5-5CBE-AF87EF8BBC8C}"/>
              </a:ext>
            </a:extLst>
          </p:cNvPr>
          <p:cNvSpPr txBox="1"/>
          <p:nvPr/>
        </p:nvSpPr>
        <p:spPr>
          <a:xfrm>
            <a:off x="8759605" y="4509824"/>
            <a:ext cx="646331" cy="369332"/>
          </a:xfrm>
          <a:prstGeom prst="rect">
            <a:avLst/>
          </a:prstGeom>
          <a:noFill/>
        </p:spPr>
        <p:txBody>
          <a:bodyPr wrap="none" rtlCol="0">
            <a:spAutoFit/>
          </a:bodyPr>
          <a:lstStyle/>
          <a:p>
            <a:r>
              <a:rPr lang="en-US"/>
              <a:t>19%</a:t>
            </a:r>
          </a:p>
        </p:txBody>
      </p:sp>
      <p:sp>
        <p:nvSpPr>
          <p:cNvPr id="44" name="TextBox 43">
            <a:extLst>
              <a:ext uri="{FF2B5EF4-FFF2-40B4-BE49-F238E27FC236}">
                <a16:creationId xmlns:a16="http://schemas.microsoft.com/office/drawing/2014/main" id="{CFCDFFA1-45E3-38FF-0436-6778D3393C38}"/>
              </a:ext>
            </a:extLst>
          </p:cNvPr>
          <p:cNvSpPr txBox="1"/>
          <p:nvPr/>
        </p:nvSpPr>
        <p:spPr>
          <a:xfrm>
            <a:off x="8107687" y="3375465"/>
            <a:ext cx="646331" cy="369332"/>
          </a:xfrm>
          <a:prstGeom prst="rect">
            <a:avLst/>
          </a:prstGeom>
          <a:noFill/>
        </p:spPr>
        <p:txBody>
          <a:bodyPr wrap="none" rtlCol="0">
            <a:spAutoFit/>
          </a:bodyPr>
          <a:lstStyle/>
          <a:p>
            <a:r>
              <a:rPr lang="en-US"/>
              <a:t>15%</a:t>
            </a:r>
          </a:p>
        </p:txBody>
      </p:sp>
      <p:sp>
        <p:nvSpPr>
          <p:cNvPr id="45" name="TextBox 44">
            <a:extLst>
              <a:ext uri="{FF2B5EF4-FFF2-40B4-BE49-F238E27FC236}">
                <a16:creationId xmlns:a16="http://schemas.microsoft.com/office/drawing/2014/main" id="{5BA11F3B-E653-64F2-738B-5B8AEC3206A6}"/>
              </a:ext>
            </a:extLst>
          </p:cNvPr>
          <p:cNvSpPr txBox="1"/>
          <p:nvPr/>
        </p:nvSpPr>
        <p:spPr>
          <a:xfrm>
            <a:off x="8380373" y="2663782"/>
            <a:ext cx="518091" cy="369332"/>
          </a:xfrm>
          <a:prstGeom prst="rect">
            <a:avLst/>
          </a:prstGeom>
          <a:noFill/>
        </p:spPr>
        <p:txBody>
          <a:bodyPr wrap="none" rtlCol="0">
            <a:spAutoFit/>
          </a:bodyPr>
          <a:lstStyle/>
          <a:p>
            <a:r>
              <a:rPr lang="en-US"/>
              <a:t>6%</a:t>
            </a:r>
          </a:p>
        </p:txBody>
      </p:sp>
      <p:sp>
        <p:nvSpPr>
          <p:cNvPr id="46" name="TextBox 45">
            <a:extLst>
              <a:ext uri="{FF2B5EF4-FFF2-40B4-BE49-F238E27FC236}">
                <a16:creationId xmlns:a16="http://schemas.microsoft.com/office/drawing/2014/main" id="{FB9EED55-9478-4515-EBC6-0F1C06023AEF}"/>
              </a:ext>
            </a:extLst>
          </p:cNvPr>
          <p:cNvSpPr txBox="1"/>
          <p:nvPr/>
        </p:nvSpPr>
        <p:spPr>
          <a:xfrm>
            <a:off x="9013644" y="2086570"/>
            <a:ext cx="646331" cy="369332"/>
          </a:xfrm>
          <a:prstGeom prst="rect">
            <a:avLst/>
          </a:prstGeom>
          <a:noFill/>
        </p:spPr>
        <p:txBody>
          <a:bodyPr wrap="none" rtlCol="0">
            <a:spAutoFit/>
          </a:bodyPr>
          <a:lstStyle/>
          <a:p>
            <a:r>
              <a:rPr lang="en-US"/>
              <a:t>13%</a:t>
            </a:r>
          </a:p>
        </p:txBody>
      </p:sp>
    </p:spTree>
    <p:extLst>
      <p:ext uri="{BB962C8B-B14F-4D97-AF65-F5344CB8AC3E}">
        <p14:creationId xmlns:p14="http://schemas.microsoft.com/office/powerpoint/2010/main" val="85792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Graphic spid="11" grpId="0">
        <p:bldAsOne/>
      </p:bldGraphic>
      <p:bldGraphic spid="15" grpId="0">
        <p:bldAsOne/>
      </p:bldGraphic>
      <p:bldGraphic spid="16" grpId="0">
        <p:bldAsOne/>
      </p:bldGraphic>
      <p:bldP spid="17" grpId="0"/>
      <p:bldP spid="26" grpId="0"/>
      <p:bldP spid="28" grpId="0"/>
      <p:bldP spid="37" grpId="0"/>
      <p:bldP spid="38" grpId="0"/>
      <p:bldP spid="39" grpId="0"/>
      <p:bldP spid="40" grpId="0"/>
      <p:bldP spid="41" grpId="0"/>
      <p:bldP spid="42" grpId="0"/>
      <p:bldP spid="43" grpId="0"/>
      <p:bldP spid="44" grpId="0"/>
      <p:bldP spid="45" grpId="0"/>
      <p:bldP spid="4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59AB9FF-9B8E-9545-BEBE-38E8807B6AD3}"/>
              </a:ext>
            </a:extLst>
          </p:cNvPr>
          <p:cNvSpPr>
            <a:spLocks noGrp="1"/>
          </p:cNvSpPr>
          <p:nvPr>
            <p:ph type="title"/>
          </p:nvPr>
        </p:nvSpPr>
        <p:spPr>
          <a:xfrm>
            <a:off x="609600" y="488862"/>
            <a:ext cx="10972800" cy="625885"/>
          </a:xfrm>
        </p:spPr>
        <p:txBody>
          <a:bodyPr>
            <a:noAutofit/>
          </a:bodyPr>
          <a:lstStyle/>
          <a:p>
            <a:r>
              <a:rPr lang="en-US" sz="2600"/>
              <a:t>~73% of Scientist Officers reported they are in a leadership position </a:t>
            </a:r>
          </a:p>
        </p:txBody>
      </p:sp>
      <p:sp>
        <p:nvSpPr>
          <p:cNvPr id="6" name="Text Placeholder 4">
            <a:extLst>
              <a:ext uri="{FF2B5EF4-FFF2-40B4-BE49-F238E27FC236}">
                <a16:creationId xmlns:a16="http://schemas.microsoft.com/office/drawing/2014/main" id="{94FEA969-A04E-46C6-80A8-150EFA8DFAC4}"/>
              </a:ext>
            </a:extLst>
          </p:cNvPr>
          <p:cNvSpPr txBox="1">
            <a:spLocks/>
          </p:cNvSpPr>
          <p:nvPr/>
        </p:nvSpPr>
        <p:spPr>
          <a:xfrm>
            <a:off x="3424687" y="6341319"/>
            <a:ext cx="7777379" cy="304800"/>
          </a:xfrm>
          <a:prstGeom prst="rect">
            <a:avLst/>
          </a:prstGeom>
        </p:spPr>
        <p:txBody>
          <a:bodyPr vert="horz" lIns="91440" tIns="45720" rIns="91440" bIns="45720" rtlCol="0" anchor="ctr" anchorCtr="0">
            <a:noAutofit/>
          </a:bodyPr>
          <a:lstStyle>
            <a:lvl1pPr marL="0" indent="0" algn="r" defTabSz="1219170" rtl="0" eaLnBrk="1" latinLnBrk="0" hangingPunct="1">
              <a:spcBef>
                <a:spcPct val="20000"/>
              </a:spcBef>
              <a:buSzPct val="125000"/>
              <a:buFont typeface="Arial" panose="020B0604020202020204" pitchFamily="34" charset="0"/>
              <a:buNone/>
              <a:defRPr sz="1800" kern="1200">
                <a:solidFill>
                  <a:schemeClr val="bg1"/>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SzPct val="80000"/>
              <a:buFont typeface="Wingdings" pitchFamily="2" charset="2"/>
              <a:buChar char="§"/>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a:t>The State of Scientists:</a:t>
            </a:r>
            <a:br>
              <a:rPr lang="en-US"/>
            </a:br>
            <a:r>
              <a:rPr lang="en-US"/>
              <a:t>Results from the Annual Category Survey</a:t>
            </a:r>
          </a:p>
        </p:txBody>
      </p:sp>
      <p:graphicFrame>
        <p:nvGraphicFramePr>
          <p:cNvPr id="2" name="Chart 1">
            <a:extLst>
              <a:ext uri="{FF2B5EF4-FFF2-40B4-BE49-F238E27FC236}">
                <a16:creationId xmlns:a16="http://schemas.microsoft.com/office/drawing/2014/main" id="{CDAADB9C-F4FF-5CE4-4B5A-394FCA641EEC}"/>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789889263"/>
              </p:ext>
            </p:extLst>
          </p:nvPr>
        </p:nvGraphicFramePr>
        <p:xfrm>
          <a:off x="2449959" y="1442436"/>
          <a:ext cx="7292081" cy="46137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descr="27% Staff members&#10;34% Team leadership&#10;12% Branch leadership&#10;14% Division leadership&#10;4% Center/Bureau leadership&#10;~9% Other leadership position ">
            <a:extLst>
              <a:ext uri="{FF2B5EF4-FFF2-40B4-BE49-F238E27FC236}">
                <a16:creationId xmlns:a16="http://schemas.microsoft.com/office/drawing/2014/main" id="{6E3A9958-35EE-F6E1-98E6-845BB8D26F80}"/>
              </a:ext>
            </a:extLst>
          </p:cNvPr>
          <p:cNvGraphicFramePr>
            <a:graphicFrameLocks/>
          </p:cNvGraphicFramePr>
          <p:nvPr>
            <p:extLst>
              <p:ext uri="{D42A27DB-BD31-4B8C-83A1-F6EECF244321}">
                <p14:modId xmlns:p14="http://schemas.microsoft.com/office/powerpoint/2010/main" val="3479836251"/>
              </p:ext>
            </p:extLst>
          </p:nvPr>
        </p:nvGraphicFramePr>
        <p:xfrm>
          <a:off x="492371" y="1346084"/>
          <a:ext cx="9542583" cy="4806462"/>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60C465A4-1CF3-2C85-92FC-66C32E95D91E}"/>
              </a:ext>
            </a:extLst>
          </p:cNvPr>
          <p:cNvSpPr txBox="1"/>
          <p:nvPr/>
        </p:nvSpPr>
        <p:spPr>
          <a:xfrm>
            <a:off x="7760676" y="1611596"/>
            <a:ext cx="2965938" cy="369332"/>
          </a:xfrm>
          <a:prstGeom prst="rect">
            <a:avLst/>
          </a:prstGeom>
          <a:noFill/>
        </p:spPr>
        <p:txBody>
          <a:bodyPr wrap="square" rtlCol="0">
            <a:spAutoFit/>
          </a:bodyPr>
          <a:lstStyle/>
          <a:p>
            <a:r>
              <a:rPr lang="en-US" b="1"/>
              <a:t>27% Staff members</a:t>
            </a:r>
          </a:p>
        </p:txBody>
      </p:sp>
      <p:sp>
        <p:nvSpPr>
          <p:cNvPr id="11" name="TextBox 10">
            <a:extLst>
              <a:ext uri="{FF2B5EF4-FFF2-40B4-BE49-F238E27FC236}">
                <a16:creationId xmlns:a16="http://schemas.microsoft.com/office/drawing/2014/main" id="{967CE7A2-3EBE-85F4-F67F-99C7A0B8EF5A}"/>
              </a:ext>
            </a:extLst>
          </p:cNvPr>
          <p:cNvSpPr txBox="1"/>
          <p:nvPr/>
        </p:nvSpPr>
        <p:spPr>
          <a:xfrm>
            <a:off x="1465385" y="4677508"/>
            <a:ext cx="2965938" cy="369332"/>
          </a:xfrm>
          <a:prstGeom prst="rect">
            <a:avLst/>
          </a:prstGeom>
          <a:noFill/>
        </p:spPr>
        <p:txBody>
          <a:bodyPr wrap="square" rtlCol="0">
            <a:spAutoFit/>
          </a:bodyPr>
          <a:lstStyle/>
          <a:p>
            <a:r>
              <a:rPr lang="en-US" b="1"/>
              <a:t>12% Branch leadership</a:t>
            </a:r>
          </a:p>
        </p:txBody>
      </p:sp>
      <p:sp>
        <p:nvSpPr>
          <p:cNvPr id="12" name="TextBox 11">
            <a:extLst>
              <a:ext uri="{FF2B5EF4-FFF2-40B4-BE49-F238E27FC236}">
                <a16:creationId xmlns:a16="http://schemas.microsoft.com/office/drawing/2014/main" id="{0B8DB64B-1AEB-F44C-38EC-8AE6AC193986}"/>
              </a:ext>
            </a:extLst>
          </p:cNvPr>
          <p:cNvSpPr txBox="1"/>
          <p:nvPr/>
        </p:nvSpPr>
        <p:spPr>
          <a:xfrm>
            <a:off x="1113695" y="2850236"/>
            <a:ext cx="2965938" cy="369332"/>
          </a:xfrm>
          <a:prstGeom prst="rect">
            <a:avLst/>
          </a:prstGeom>
          <a:noFill/>
        </p:spPr>
        <p:txBody>
          <a:bodyPr wrap="square" rtlCol="0">
            <a:spAutoFit/>
          </a:bodyPr>
          <a:lstStyle/>
          <a:p>
            <a:r>
              <a:rPr lang="en-US" b="1"/>
              <a:t>14% Division leadership</a:t>
            </a:r>
          </a:p>
        </p:txBody>
      </p:sp>
      <p:sp>
        <p:nvSpPr>
          <p:cNvPr id="13" name="TextBox 12">
            <a:extLst>
              <a:ext uri="{FF2B5EF4-FFF2-40B4-BE49-F238E27FC236}">
                <a16:creationId xmlns:a16="http://schemas.microsoft.com/office/drawing/2014/main" id="{1293B2BA-BF65-982E-34A3-A675DF851DB6}"/>
              </a:ext>
            </a:extLst>
          </p:cNvPr>
          <p:cNvSpPr txBox="1"/>
          <p:nvPr/>
        </p:nvSpPr>
        <p:spPr>
          <a:xfrm>
            <a:off x="1248588" y="1592696"/>
            <a:ext cx="3399532" cy="369332"/>
          </a:xfrm>
          <a:prstGeom prst="rect">
            <a:avLst/>
          </a:prstGeom>
          <a:noFill/>
        </p:spPr>
        <p:txBody>
          <a:bodyPr wrap="square" rtlCol="0">
            <a:spAutoFit/>
          </a:bodyPr>
          <a:lstStyle/>
          <a:p>
            <a:r>
              <a:rPr lang="en-US" b="1"/>
              <a:t>4% Center/Bureau leadership</a:t>
            </a:r>
          </a:p>
        </p:txBody>
      </p:sp>
      <p:sp>
        <p:nvSpPr>
          <p:cNvPr id="15" name="Arrow: Curved Down 14">
            <a:extLst>
              <a:ext uri="{FF2B5EF4-FFF2-40B4-BE49-F238E27FC236}">
                <a16:creationId xmlns:a16="http://schemas.microsoft.com/office/drawing/2014/main" id="{469C230E-9504-CD50-B354-7117E513D143}"/>
              </a:ext>
              <a:ext uri="{C183D7F6-B498-43B3-948B-1728B52AA6E4}">
                <adec:decorative xmlns:adec="http://schemas.microsoft.com/office/drawing/2017/decorative" val="1"/>
              </a:ext>
            </a:extLst>
          </p:cNvPr>
          <p:cNvSpPr/>
          <p:nvPr/>
        </p:nvSpPr>
        <p:spPr>
          <a:xfrm rot="2492936">
            <a:off x="5028929" y="1274396"/>
            <a:ext cx="920015" cy="369332"/>
          </a:xfrm>
          <a:prstGeom prst="curvedDownArrow">
            <a:avLst>
              <a:gd name="adj1" fmla="val 25000"/>
              <a:gd name="adj2" fmla="val 86550"/>
              <a:gd name="adj3" fmla="val 33691"/>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37FE57AD-3E6F-163A-D09D-790C2B190AFB}"/>
              </a:ext>
            </a:extLst>
          </p:cNvPr>
          <p:cNvSpPr txBox="1"/>
          <p:nvPr/>
        </p:nvSpPr>
        <p:spPr>
          <a:xfrm>
            <a:off x="1561763" y="1110898"/>
            <a:ext cx="3659068" cy="381598"/>
          </a:xfrm>
          <a:prstGeom prst="rect">
            <a:avLst/>
          </a:prstGeom>
          <a:noFill/>
        </p:spPr>
        <p:txBody>
          <a:bodyPr wrap="square" rtlCol="0">
            <a:spAutoFit/>
          </a:bodyPr>
          <a:lstStyle/>
          <a:p>
            <a:r>
              <a:rPr lang="en-US" b="1"/>
              <a:t>~9% Other leadership position</a:t>
            </a:r>
          </a:p>
        </p:txBody>
      </p:sp>
    </p:spTree>
    <p:extLst>
      <p:ext uri="{BB962C8B-B14F-4D97-AF65-F5344CB8AC3E}">
        <p14:creationId xmlns:p14="http://schemas.microsoft.com/office/powerpoint/2010/main" val="200244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FED07-7D8D-4987-A2BF-DE4122FC2D0D}"/>
              </a:ext>
            </a:extLst>
          </p:cNvPr>
          <p:cNvSpPr>
            <a:spLocks noGrp="1"/>
          </p:cNvSpPr>
          <p:nvPr>
            <p:ph type="ctrTitle"/>
          </p:nvPr>
        </p:nvSpPr>
        <p:spPr/>
        <p:txBody>
          <a:bodyPr/>
          <a:lstStyle/>
          <a:p>
            <a:r>
              <a:rPr lang="en-US"/>
              <a:t>Recruitment and Retention</a:t>
            </a:r>
          </a:p>
        </p:txBody>
      </p:sp>
    </p:spTree>
    <p:extLst>
      <p:ext uri="{BB962C8B-B14F-4D97-AF65-F5344CB8AC3E}">
        <p14:creationId xmlns:p14="http://schemas.microsoft.com/office/powerpoint/2010/main" val="3226788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59AB9FF-9B8E-9545-BEBE-38E8807B6AD3}"/>
              </a:ext>
            </a:extLst>
          </p:cNvPr>
          <p:cNvSpPr>
            <a:spLocks noGrp="1"/>
          </p:cNvSpPr>
          <p:nvPr>
            <p:ph type="title"/>
          </p:nvPr>
        </p:nvSpPr>
        <p:spPr>
          <a:xfrm>
            <a:off x="609600" y="484458"/>
            <a:ext cx="10972800" cy="625885"/>
          </a:xfrm>
        </p:spPr>
        <p:txBody>
          <a:bodyPr>
            <a:noAutofit/>
          </a:bodyPr>
          <a:lstStyle/>
          <a:p>
            <a:r>
              <a:rPr lang="en-US" sz="2400"/>
              <a:t>Many Officers learned about USPHS from another Officer or through a fellowship program</a:t>
            </a:r>
          </a:p>
        </p:txBody>
      </p:sp>
      <p:sp>
        <p:nvSpPr>
          <p:cNvPr id="6" name="Text Placeholder 4">
            <a:extLst>
              <a:ext uri="{FF2B5EF4-FFF2-40B4-BE49-F238E27FC236}">
                <a16:creationId xmlns:a16="http://schemas.microsoft.com/office/drawing/2014/main" id="{AB9656AA-4EA6-4EF9-A102-CDBC81F1E48A}"/>
              </a:ext>
            </a:extLst>
          </p:cNvPr>
          <p:cNvSpPr txBox="1">
            <a:spLocks/>
          </p:cNvSpPr>
          <p:nvPr/>
        </p:nvSpPr>
        <p:spPr>
          <a:xfrm>
            <a:off x="3424687" y="6341319"/>
            <a:ext cx="7777379" cy="304800"/>
          </a:xfrm>
          <a:prstGeom prst="rect">
            <a:avLst/>
          </a:prstGeom>
        </p:spPr>
        <p:txBody>
          <a:bodyPr vert="horz" lIns="91440" tIns="45720" rIns="91440" bIns="45720" rtlCol="0" anchor="ctr" anchorCtr="0">
            <a:noAutofit/>
          </a:bodyPr>
          <a:lstStyle>
            <a:lvl1pPr marL="0" indent="0" algn="r" defTabSz="1219170" rtl="0" eaLnBrk="1" latinLnBrk="0" hangingPunct="1">
              <a:spcBef>
                <a:spcPct val="20000"/>
              </a:spcBef>
              <a:buSzPct val="125000"/>
              <a:buFont typeface="Arial" panose="020B0604020202020204" pitchFamily="34" charset="0"/>
              <a:buNone/>
              <a:defRPr sz="1800" kern="1200">
                <a:solidFill>
                  <a:schemeClr val="bg1"/>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SzPct val="80000"/>
              <a:buFont typeface="Wingdings" pitchFamily="2" charset="2"/>
              <a:buChar char="§"/>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a:t>The State of Scientists:</a:t>
            </a:r>
            <a:br>
              <a:rPr lang="en-US"/>
            </a:br>
            <a:r>
              <a:rPr lang="en-US"/>
              <a:t>Results from the Annual Category Survey</a:t>
            </a:r>
          </a:p>
        </p:txBody>
      </p:sp>
      <p:sp>
        <p:nvSpPr>
          <p:cNvPr id="12" name="TextBox 11">
            <a:extLst>
              <a:ext uri="{FF2B5EF4-FFF2-40B4-BE49-F238E27FC236}">
                <a16:creationId xmlns:a16="http://schemas.microsoft.com/office/drawing/2014/main" id="{158DE37D-A44B-451B-B549-15B92F508CC4}"/>
              </a:ext>
            </a:extLst>
          </p:cNvPr>
          <p:cNvSpPr txBox="1"/>
          <p:nvPr/>
        </p:nvSpPr>
        <p:spPr>
          <a:xfrm>
            <a:off x="154532" y="5756162"/>
            <a:ext cx="9613075" cy="307777"/>
          </a:xfrm>
          <a:prstGeom prst="rect">
            <a:avLst/>
          </a:prstGeom>
          <a:noFill/>
        </p:spPr>
        <p:txBody>
          <a:bodyPr wrap="square" rtlCol="0">
            <a:spAutoFit/>
          </a:bodyPr>
          <a:lstStyle/>
          <a:p>
            <a:r>
              <a:rPr lang="en-US" sz="1400"/>
              <a:t>Respondents could select multiple options.</a:t>
            </a:r>
          </a:p>
        </p:txBody>
      </p:sp>
      <p:graphicFrame>
        <p:nvGraphicFramePr>
          <p:cNvPr id="2" name="Chart 1" descr="From another officer 46%&#10;Through a fellowship 31%&#10;Other 14%&#10;From a mentor 9%&#10;Through the USPHS website 6%&#10;At a conference 4%&#10;At an academic recruiting event 3%&#10;Through social media 0%">
            <a:extLst>
              <a:ext uri="{FF2B5EF4-FFF2-40B4-BE49-F238E27FC236}">
                <a16:creationId xmlns:a16="http://schemas.microsoft.com/office/drawing/2014/main" id="{99C4DA43-EBBC-A11C-E0C3-7D13E3E623C8}"/>
              </a:ext>
            </a:extLst>
          </p:cNvPr>
          <p:cNvGraphicFramePr>
            <a:graphicFrameLocks/>
          </p:cNvGraphicFramePr>
          <p:nvPr>
            <p:extLst>
              <p:ext uri="{D42A27DB-BD31-4B8C-83A1-F6EECF244321}">
                <p14:modId xmlns:p14="http://schemas.microsoft.com/office/powerpoint/2010/main" val="3409396840"/>
              </p:ext>
            </p:extLst>
          </p:nvPr>
        </p:nvGraphicFramePr>
        <p:xfrm>
          <a:off x="1162757" y="1432879"/>
          <a:ext cx="9448800" cy="43684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16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59AB9FF-9B8E-9545-BEBE-38E8807B6AD3}"/>
              </a:ext>
            </a:extLst>
          </p:cNvPr>
          <p:cNvSpPr>
            <a:spLocks noGrp="1"/>
          </p:cNvSpPr>
          <p:nvPr>
            <p:ph type="title"/>
          </p:nvPr>
        </p:nvSpPr>
        <p:spPr>
          <a:xfrm>
            <a:off x="609600" y="484458"/>
            <a:ext cx="10972800" cy="625885"/>
          </a:xfrm>
        </p:spPr>
        <p:txBody>
          <a:bodyPr>
            <a:noAutofit/>
          </a:bodyPr>
          <a:lstStyle/>
          <a:p>
            <a:r>
              <a:rPr lang="en-US" sz="2400"/>
              <a:t>How did Scientist Officers join USPHS?</a:t>
            </a:r>
          </a:p>
        </p:txBody>
      </p:sp>
      <p:sp>
        <p:nvSpPr>
          <p:cNvPr id="6" name="Text Placeholder 4">
            <a:extLst>
              <a:ext uri="{FF2B5EF4-FFF2-40B4-BE49-F238E27FC236}">
                <a16:creationId xmlns:a16="http://schemas.microsoft.com/office/drawing/2014/main" id="{1D95ABA9-EFF3-49EB-A3E3-DD6AA3ADF35A}"/>
              </a:ext>
            </a:extLst>
          </p:cNvPr>
          <p:cNvSpPr txBox="1">
            <a:spLocks/>
          </p:cNvSpPr>
          <p:nvPr/>
        </p:nvSpPr>
        <p:spPr>
          <a:xfrm>
            <a:off x="3424687" y="6341319"/>
            <a:ext cx="7777379" cy="304800"/>
          </a:xfrm>
          <a:prstGeom prst="rect">
            <a:avLst/>
          </a:prstGeom>
        </p:spPr>
        <p:txBody>
          <a:bodyPr vert="horz" lIns="91440" tIns="45720" rIns="91440" bIns="45720" rtlCol="0" anchor="ctr" anchorCtr="0">
            <a:noAutofit/>
          </a:bodyPr>
          <a:lstStyle>
            <a:lvl1pPr marL="0" indent="0" algn="r" defTabSz="1219170" rtl="0" eaLnBrk="1" latinLnBrk="0" hangingPunct="1">
              <a:spcBef>
                <a:spcPct val="20000"/>
              </a:spcBef>
              <a:buSzPct val="125000"/>
              <a:buFont typeface="Arial" panose="020B0604020202020204" pitchFamily="34" charset="0"/>
              <a:buNone/>
              <a:defRPr sz="1800" kern="1200">
                <a:solidFill>
                  <a:schemeClr val="bg1"/>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SzPct val="80000"/>
              <a:buFont typeface="Wingdings" pitchFamily="2" charset="2"/>
              <a:buChar char="§"/>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a:t>The State of Scientists:</a:t>
            </a:r>
            <a:br>
              <a:rPr lang="en-US"/>
            </a:br>
            <a:r>
              <a:rPr lang="en-US"/>
              <a:t>Results from the Annual Category Survey</a:t>
            </a:r>
          </a:p>
        </p:txBody>
      </p:sp>
      <p:graphicFrame>
        <p:nvGraphicFramePr>
          <p:cNvPr id="3" name="Chart 2" descr="Through CDC's EIS 37%&#10;Agency converstion 31%&#10;Through CCHQ as FTE (i.e., new hire) 18%&#10;Interservice transfer 7%&#10;Through CDC's LLS 4%&#10;Other 2%&#10;Training or fellowship program other than EIS or LLS 2%">
            <a:extLst>
              <a:ext uri="{FF2B5EF4-FFF2-40B4-BE49-F238E27FC236}">
                <a16:creationId xmlns:a16="http://schemas.microsoft.com/office/drawing/2014/main" id="{6032F5CC-1B14-402A-4A73-0D19A7175BFC}"/>
              </a:ext>
            </a:extLst>
          </p:cNvPr>
          <p:cNvGraphicFramePr>
            <a:graphicFrameLocks/>
          </p:cNvGraphicFramePr>
          <p:nvPr>
            <p:extLst>
              <p:ext uri="{D42A27DB-BD31-4B8C-83A1-F6EECF244321}">
                <p14:modId xmlns:p14="http://schemas.microsoft.com/office/powerpoint/2010/main" val="1896875413"/>
              </p:ext>
            </p:extLst>
          </p:nvPr>
        </p:nvGraphicFramePr>
        <p:xfrm>
          <a:off x="609601" y="982133"/>
          <a:ext cx="11142132" cy="50348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896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59AB9FF-9B8E-9545-BEBE-38E8807B6AD3}"/>
              </a:ext>
            </a:extLst>
          </p:cNvPr>
          <p:cNvSpPr>
            <a:spLocks noGrp="1"/>
          </p:cNvSpPr>
          <p:nvPr>
            <p:ph type="title"/>
          </p:nvPr>
        </p:nvSpPr>
        <p:spPr>
          <a:xfrm>
            <a:off x="1840374" y="333984"/>
            <a:ext cx="10162571" cy="625885"/>
          </a:xfrm>
        </p:spPr>
        <p:txBody>
          <a:bodyPr>
            <a:noAutofit/>
          </a:bodyPr>
          <a:lstStyle/>
          <a:p>
            <a:r>
              <a:rPr lang="en-US" sz="4000"/>
              <a:t>98% </a:t>
            </a:r>
            <a:r>
              <a:rPr lang="en-US" sz="2400"/>
              <a:t>of Scientist Officers reported perceived benefits in being a PHS officer</a:t>
            </a:r>
          </a:p>
        </p:txBody>
      </p:sp>
      <p:sp>
        <p:nvSpPr>
          <p:cNvPr id="6" name="Text Placeholder 4">
            <a:extLst>
              <a:ext uri="{FF2B5EF4-FFF2-40B4-BE49-F238E27FC236}">
                <a16:creationId xmlns:a16="http://schemas.microsoft.com/office/drawing/2014/main" id="{F445C94E-5FAE-494F-8547-8B8182B40341}"/>
              </a:ext>
            </a:extLst>
          </p:cNvPr>
          <p:cNvSpPr txBox="1">
            <a:spLocks/>
          </p:cNvSpPr>
          <p:nvPr/>
        </p:nvSpPr>
        <p:spPr>
          <a:xfrm>
            <a:off x="3424687" y="6341319"/>
            <a:ext cx="7777379" cy="304800"/>
          </a:xfrm>
          <a:prstGeom prst="rect">
            <a:avLst/>
          </a:prstGeom>
        </p:spPr>
        <p:txBody>
          <a:bodyPr vert="horz" lIns="91440" tIns="45720" rIns="91440" bIns="45720" rtlCol="0" anchor="ctr" anchorCtr="0">
            <a:noAutofit/>
          </a:bodyPr>
          <a:lstStyle>
            <a:lvl1pPr marL="0" indent="0" algn="r" defTabSz="1219170" rtl="0" eaLnBrk="1" latinLnBrk="0" hangingPunct="1">
              <a:spcBef>
                <a:spcPct val="20000"/>
              </a:spcBef>
              <a:buSzPct val="125000"/>
              <a:buFont typeface="Arial" panose="020B0604020202020204" pitchFamily="34" charset="0"/>
              <a:buNone/>
              <a:defRPr sz="1800" kern="1200">
                <a:solidFill>
                  <a:schemeClr val="bg1"/>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SzPct val="80000"/>
              <a:buFont typeface="Wingdings" pitchFamily="2" charset="2"/>
              <a:buChar char="§"/>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a:t>The State of Scientists:</a:t>
            </a:r>
            <a:br>
              <a:rPr lang="en-US"/>
            </a:br>
            <a:r>
              <a:rPr lang="en-US"/>
              <a:t>Results from the Annual Category Survey</a:t>
            </a:r>
          </a:p>
        </p:txBody>
      </p:sp>
      <p:sp>
        <p:nvSpPr>
          <p:cNvPr id="5" name="TextBox 4">
            <a:extLst>
              <a:ext uri="{FF2B5EF4-FFF2-40B4-BE49-F238E27FC236}">
                <a16:creationId xmlns:a16="http://schemas.microsoft.com/office/drawing/2014/main" id="{F83BBD57-A096-410E-8C8B-D3B3CC01424F}"/>
              </a:ext>
            </a:extLst>
          </p:cNvPr>
          <p:cNvSpPr txBox="1"/>
          <p:nvPr/>
        </p:nvSpPr>
        <p:spPr>
          <a:xfrm>
            <a:off x="9489688" y="4798116"/>
            <a:ext cx="2612664" cy="1323439"/>
          </a:xfrm>
          <a:prstGeom prst="rect">
            <a:avLst/>
          </a:prstGeom>
          <a:noFill/>
        </p:spPr>
        <p:txBody>
          <a:bodyPr wrap="square" rtlCol="0">
            <a:spAutoFit/>
          </a:bodyPr>
          <a:lstStyle/>
          <a:p>
            <a:r>
              <a:rPr lang="en-US" sz="1600"/>
              <a:t>Bars indicate % of all respondents who reported each perceived benefit. Respondents could select three options.</a:t>
            </a:r>
          </a:p>
        </p:txBody>
      </p:sp>
      <mc:AlternateContent xmlns:mc="http://schemas.openxmlformats.org/markup-compatibility/2006" xmlns:cx1="http://schemas.microsoft.com/office/drawing/2015/9/8/chartex">
        <mc:Choice Requires="cx1">
          <p:graphicFrame>
            <p:nvGraphicFramePr>
              <p:cNvPr id="8" name="Chart 7" descr="Healthcare benefits: 57%&#10;Retirement/pension: 53%&#10;G.I Bill benefits: 41%&#10;Potential for emergency response: 23%&#10;Serving in uniform: 21%&#10;Ease of lateral job transfers: 19%&#10;Leave policies: 15%&#10;Experience gained: 14%&#10;Salary: 14%&#10;Hiring advantages: 11%&#10;Tax credits: 11%&#10;Camaraderie: 5%&#10;Travel and recreation benefits (MWR): 5%&#10;Networking across agencies: 4%&#10;Other: 2%&#10;Promotion System: 1%">
                <a:extLst>
                  <a:ext uri="{FF2B5EF4-FFF2-40B4-BE49-F238E27FC236}">
                    <a16:creationId xmlns:a16="http://schemas.microsoft.com/office/drawing/2014/main" id="{3F671144-873E-43D5-A7D6-2D5C66888010}"/>
                  </a:ext>
                </a:extLst>
              </p:cNvPr>
              <p:cNvGraphicFramePr/>
              <p:nvPr>
                <p:extLst>
                  <p:ext uri="{D42A27DB-BD31-4B8C-83A1-F6EECF244321}">
                    <p14:modId xmlns:p14="http://schemas.microsoft.com/office/powerpoint/2010/main" val="291299826"/>
                  </p:ext>
                </p:extLst>
              </p:nvPr>
            </p:nvGraphicFramePr>
            <p:xfrm>
              <a:off x="89648" y="1346899"/>
              <a:ext cx="11689397" cy="469141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8" name="Chart 7" descr="Healthcare benefits: 57%&#10;Retirement/pension: 53%&#10;G.I Bill benefits: 41%&#10;Potential for emergency response: 23%&#10;Serving in uniform: 21%&#10;Ease of lateral job transfers: 19%&#10;Leave policies: 15%&#10;Experience gained: 14%&#10;Salary: 14%&#10;Hiring advantages: 11%&#10;Tax credits: 11%&#10;Camaraderie: 5%&#10;Travel and recreation benefits (MWR): 5%&#10;Networking across agencies: 4%&#10;Other: 2%&#10;Promotion System: 1%">
                <a:extLst>
                  <a:ext uri="{FF2B5EF4-FFF2-40B4-BE49-F238E27FC236}">
                    <a16:creationId xmlns:a16="http://schemas.microsoft.com/office/drawing/2014/main" id="{3F671144-873E-43D5-A7D6-2D5C66888010}"/>
                  </a:ext>
                </a:extLst>
              </p:cNvPr>
              <p:cNvPicPr>
                <a:picLocks noGrp="1" noRot="1" noChangeAspect="1" noMove="1" noResize="1" noEditPoints="1" noAdjustHandles="1" noChangeArrowheads="1" noChangeShapeType="1"/>
              </p:cNvPicPr>
              <p:nvPr/>
            </p:nvPicPr>
            <p:blipFill>
              <a:blip r:embed="rId4"/>
              <a:stretch>
                <a:fillRect/>
              </a:stretch>
            </p:blipFill>
            <p:spPr>
              <a:xfrm>
                <a:off x="89648" y="1346899"/>
                <a:ext cx="11689397" cy="4691410"/>
              </a:xfrm>
              <a:prstGeom prst="rect">
                <a:avLst/>
              </a:prstGeom>
            </p:spPr>
          </p:pic>
        </mc:Fallback>
      </mc:AlternateContent>
      <p:sp>
        <p:nvSpPr>
          <p:cNvPr id="2" name="TextBox 1">
            <a:extLst>
              <a:ext uri="{FF2B5EF4-FFF2-40B4-BE49-F238E27FC236}">
                <a16:creationId xmlns:a16="http://schemas.microsoft.com/office/drawing/2014/main" id="{81CC70B2-8A77-4420-B775-6B108412AB92}"/>
              </a:ext>
            </a:extLst>
          </p:cNvPr>
          <p:cNvSpPr txBox="1"/>
          <p:nvPr/>
        </p:nvSpPr>
        <p:spPr>
          <a:xfrm>
            <a:off x="7817522" y="5572101"/>
            <a:ext cx="298480" cy="338554"/>
          </a:xfrm>
          <a:prstGeom prst="rect">
            <a:avLst/>
          </a:prstGeom>
          <a:noFill/>
        </p:spPr>
        <p:txBody>
          <a:bodyPr wrap="none" rtlCol="0">
            <a:spAutoFit/>
          </a:bodyPr>
          <a:lstStyle/>
          <a:p>
            <a:r>
              <a:rPr lang="en-US" sz="1600" b="1">
                <a:solidFill>
                  <a:schemeClr val="bg1"/>
                </a:solidFill>
              </a:rPr>
              <a:t>1</a:t>
            </a:r>
          </a:p>
        </p:txBody>
      </p:sp>
      <mc:AlternateContent xmlns:mc="http://schemas.openxmlformats.org/markup-compatibility/2006" xmlns:cx2="http://schemas.microsoft.com/office/drawing/2015/10/21/chartex">
        <mc:Choice Requires="cx2">
          <p:graphicFrame>
            <p:nvGraphicFramePr>
              <p:cNvPr id="10" name="Chart 9" descr="Healthcare benefits: 57%&#10;Retirement/pension: 53%&#10;G.I Bill benefits: 41%&#10;Potential for emergency response: 23%&#10;Serving in uniform: 21%&#10;Ease of lateral job transfers: 19%&#10;Leave policies: 15%&#10;Experience gained: 14%&#10;Salary: 14%&#10;Hiring advantages: 11%&#10;Tax credits: 11%&#10;Camaraderie: 5%&#10;Travel and recreation benefits (MWR): 5%&#10;Networking across agencies: 4%&#10;Other: 2%&#10;Promotion System: 1%">
                <a:extLst>
                  <a:ext uri="{FF2B5EF4-FFF2-40B4-BE49-F238E27FC236}">
                    <a16:creationId xmlns:a16="http://schemas.microsoft.com/office/drawing/2014/main" id="{A6B36431-24DA-4DD3-8937-E8C50F923CD6}"/>
                  </a:ext>
                </a:extLst>
              </p:cNvPr>
              <p:cNvGraphicFramePr/>
              <p:nvPr>
                <p:extLst>
                  <p:ext uri="{D42A27DB-BD31-4B8C-83A1-F6EECF244321}">
                    <p14:modId xmlns:p14="http://schemas.microsoft.com/office/powerpoint/2010/main" val="2494219067"/>
                  </p:ext>
                </p:extLst>
              </p:nvPr>
            </p:nvGraphicFramePr>
            <p:xfrm>
              <a:off x="412955" y="1330107"/>
              <a:ext cx="11366090" cy="4732555"/>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10" name="Chart 9" descr="Healthcare benefits: 57%&#10;Retirement/pension: 53%&#10;G.I Bill benefits: 41%&#10;Potential for emergency response: 23%&#10;Serving in uniform: 21%&#10;Ease of lateral job transfers: 19%&#10;Leave policies: 15%&#10;Experience gained: 14%&#10;Salary: 14%&#10;Hiring advantages: 11%&#10;Tax credits: 11%&#10;Camaraderie: 5%&#10;Travel and recreation benefits (MWR): 5%&#10;Networking across agencies: 4%&#10;Other: 2%&#10;Promotion System: 1%">
                <a:extLst>
                  <a:ext uri="{FF2B5EF4-FFF2-40B4-BE49-F238E27FC236}">
                    <a16:creationId xmlns:a16="http://schemas.microsoft.com/office/drawing/2014/main" id="{A6B36431-24DA-4DD3-8937-E8C50F923CD6}"/>
                  </a:ext>
                </a:extLst>
              </p:cNvPr>
              <p:cNvPicPr>
                <a:picLocks noGrp="1" noRot="1" noChangeAspect="1" noMove="1" noResize="1" noEditPoints="1" noAdjustHandles="1" noChangeArrowheads="1" noChangeShapeType="1"/>
              </p:cNvPicPr>
              <p:nvPr/>
            </p:nvPicPr>
            <p:blipFill>
              <a:blip r:embed="rId6"/>
              <a:stretch>
                <a:fillRect/>
              </a:stretch>
            </p:blipFill>
            <p:spPr>
              <a:xfrm>
                <a:off x="412955" y="1330107"/>
                <a:ext cx="11366090" cy="4732555"/>
              </a:xfrm>
              <a:prstGeom prst="rect">
                <a:avLst/>
              </a:prstGeom>
            </p:spPr>
          </p:pic>
        </mc:Fallback>
      </mc:AlternateContent>
    </p:spTree>
    <p:extLst>
      <p:ext uri="{BB962C8B-B14F-4D97-AF65-F5344CB8AC3E}">
        <p14:creationId xmlns:p14="http://schemas.microsoft.com/office/powerpoint/2010/main" val="231441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59AB9FF-9B8E-9545-BEBE-38E8807B6AD3}"/>
              </a:ext>
            </a:extLst>
          </p:cNvPr>
          <p:cNvSpPr>
            <a:spLocks noGrp="1"/>
          </p:cNvSpPr>
          <p:nvPr>
            <p:ph type="title"/>
          </p:nvPr>
        </p:nvSpPr>
        <p:spPr>
          <a:xfrm>
            <a:off x="1794076" y="171944"/>
            <a:ext cx="9788324" cy="625885"/>
          </a:xfrm>
        </p:spPr>
        <p:txBody>
          <a:bodyPr>
            <a:noAutofit/>
          </a:bodyPr>
          <a:lstStyle/>
          <a:p>
            <a:r>
              <a:rPr lang="en-US" sz="4000"/>
              <a:t>97% </a:t>
            </a:r>
            <a:r>
              <a:rPr lang="en-US" sz="2800"/>
              <a:t>of Scientist Officers reported perceived challenges in being a PHS officer</a:t>
            </a:r>
          </a:p>
        </p:txBody>
      </p:sp>
      <p:sp>
        <p:nvSpPr>
          <p:cNvPr id="7" name="Text Placeholder 4">
            <a:extLst>
              <a:ext uri="{FF2B5EF4-FFF2-40B4-BE49-F238E27FC236}">
                <a16:creationId xmlns:a16="http://schemas.microsoft.com/office/drawing/2014/main" id="{14027A6D-D924-46E9-8302-39F8119E6114}"/>
              </a:ext>
            </a:extLst>
          </p:cNvPr>
          <p:cNvSpPr txBox="1">
            <a:spLocks/>
          </p:cNvSpPr>
          <p:nvPr/>
        </p:nvSpPr>
        <p:spPr>
          <a:xfrm>
            <a:off x="3424687" y="6341319"/>
            <a:ext cx="7777379" cy="304800"/>
          </a:xfrm>
          <a:prstGeom prst="rect">
            <a:avLst/>
          </a:prstGeom>
        </p:spPr>
        <p:txBody>
          <a:bodyPr vert="horz" lIns="91440" tIns="45720" rIns="91440" bIns="45720" rtlCol="0" anchor="ctr" anchorCtr="0">
            <a:noAutofit/>
          </a:bodyPr>
          <a:lstStyle>
            <a:lvl1pPr marL="0" indent="0" algn="r" defTabSz="1219170" rtl="0" eaLnBrk="1" latinLnBrk="0" hangingPunct="1">
              <a:spcBef>
                <a:spcPct val="20000"/>
              </a:spcBef>
              <a:buSzPct val="125000"/>
              <a:buFont typeface="Arial" panose="020B0604020202020204" pitchFamily="34" charset="0"/>
              <a:buNone/>
              <a:defRPr sz="1800" kern="1200">
                <a:solidFill>
                  <a:schemeClr val="bg1"/>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SzPct val="80000"/>
              <a:buFont typeface="Wingdings" pitchFamily="2" charset="2"/>
              <a:buChar char="§"/>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a:t>The State of Scientists:</a:t>
            </a:r>
            <a:br>
              <a:rPr lang="en-US"/>
            </a:br>
            <a:r>
              <a:rPr lang="en-US"/>
              <a:t>Results from the Annual Category Survey</a:t>
            </a:r>
          </a:p>
        </p:txBody>
      </p:sp>
      <p:sp>
        <p:nvSpPr>
          <p:cNvPr id="2" name="TextBox 1">
            <a:extLst>
              <a:ext uri="{FF2B5EF4-FFF2-40B4-BE49-F238E27FC236}">
                <a16:creationId xmlns:a16="http://schemas.microsoft.com/office/drawing/2014/main" id="{FC728503-F47C-432B-AD88-1AFED5369687}"/>
              </a:ext>
            </a:extLst>
          </p:cNvPr>
          <p:cNvSpPr txBox="1"/>
          <p:nvPr/>
        </p:nvSpPr>
        <p:spPr>
          <a:xfrm>
            <a:off x="9478536" y="4773064"/>
            <a:ext cx="2623815" cy="1323439"/>
          </a:xfrm>
          <a:prstGeom prst="rect">
            <a:avLst/>
          </a:prstGeom>
          <a:noFill/>
        </p:spPr>
        <p:txBody>
          <a:bodyPr wrap="square" rtlCol="0">
            <a:spAutoFit/>
          </a:bodyPr>
          <a:lstStyle/>
          <a:p>
            <a:r>
              <a:rPr lang="en-US" sz="1600"/>
              <a:t>Bars indicate % of all respondents who reported each perceived challenge. Respondents could select three options.</a:t>
            </a:r>
          </a:p>
        </p:txBody>
      </p:sp>
      <mc:AlternateContent xmlns:mc="http://schemas.openxmlformats.org/markup-compatibility/2006" xmlns:cx2="http://schemas.microsoft.com/office/drawing/2015/10/21/chartex">
        <mc:Choice Requires="cx2">
          <p:graphicFrame>
            <p:nvGraphicFramePr>
              <p:cNvPr id="5" name="Chart 4" descr="Difficulty navigating/obtaining promotion: 81%&#10;PHS activities expectation detracts from job: 51%&#10;Lack of communication/support from HQ: 34%&#10;Difficulty writing/obtaining awards: 33%&#10;Involuntary PHS or Agency deployments: 17%&#10;Inadequate/uncompetitive salary and benefits: 17%&#10;Desired job not in desired billet: 12%&#10;Inadequate prof development support: 8%&#10;Unsupportive chain of command: 5%&#10;No suitable PHS position in desired location: 5%&#10;Perception of USPHS in workplace: 5%">
                <a:extLst>
                  <a:ext uri="{FF2B5EF4-FFF2-40B4-BE49-F238E27FC236}">
                    <a16:creationId xmlns:a16="http://schemas.microsoft.com/office/drawing/2014/main" id="{794958AB-288B-4AF1-B603-8BA555D701E8}"/>
                  </a:ext>
                </a:extLst>
              </p:cNvPr>
              <p:cNvGraphicFramePr/>
              <p:nvPr>
                <p:extLst>
                  <p:ext uri="{D42A27DB-BD31-4B8C-83A1-F6EECF244321}">
                    <p14:modId xmlns:p14="http://schemas.microsoft.com/office/powerpoint/2010/main" val="4089493468"/>
                  </p:ext>
                </p:extLst>
              </p:nvPr>
            </p:nvGraphicFramePr>
            <p:xfrm>
              <a:off x="412595" y="1204331"/>
              <a:ext cx="11407697" cy="4806176"/>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5" name="Chart 4" descr="Difficulty navigating/obtaining promotion: 81%&#10;PHS activities expectation detracts from job: 51%&#10;Lack of communication/support from HQ: 34%&#10;Difficulty writing/obtaining awards: 33%&#10;Involuntary PHS or Agency deployments: 17%&#10;Inadequate/uncompetitive salary and benefits: 17%&#10;Desired job not in desired billet: 12%&#10;Inadequate prof development support: 8%&#10;Unsupportive chain of command: 5%&#10;No suitable PHS position in desired location: 5%&#10;Perception of USPHS in workplace: 5%">
                <a:extLst>
                  <a:ext uri="{FF2B5EF4-FFF2-40B4-BE49-F238E27FC236}">
                    <a16:creationId xmlns:a16="http://schemas.microsoft.com/office/drawing/2014/main" id="{794958AB-288B-4AF1-B603-8BA555D701E8}"/>
                  </a:ext>
                </a:extLst>
              </p:cNvPr>
              <p:cNvPicPr>
                <a:picLocks noGrp="1" noRot="1" noChangeAspect="1" noMove="1" noResize="1" noEditPoints="1" noAdjustHandles="1" noChangeArrowheads="1" noChangeShapeType="1"/>
              </p:cNvPicPr>
              <p:nvPr/>
            </p:nvPicPr>
            <p:blipFill>
              <a:blip r:embed="rId4"/>
              <a:stretch>
                <a:fillRect/>
              </a:stretch>
            </p:blipFill>
            <p:spPr>
              <a:xfrm>
                <a:off x="412595" y="1204331"/>
                <a:ext cx="11407697" cy="4806176"/>
              </a:xfrm>
              <a:prstGeom prst="rect">
                <a:avLst/>
              </a:prstGeom>
            </p:spPr>
          </p:pic>
        </mc:Fallback>
      </mc:AlternateContent>
    </p:spTree>
    <p:extLst>
      <p:ext uri="{BB962C8B-B14F-4D97-AF65-F5344CB8AC3E}">
        <p14:creationId xmlns:p14="http://schemas.microsoft.com/office/powerpoint/2010/main" val="162006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EA177-7197-4363-9F8F-40FD096CBFF1}"/>
              </a:ext>
            </a:extLst>
          </p:cNvPr>
          <p:cNvSpPr>
            <a:spLocks noGrp="1"/>
          </p:cNvSpPr>
          <p:nvPr>
            <p:ph type="ctrTitle"/>
          </p:nvPr>
        </p:nvSpPr>
        <p:spPr/>
        <p:txBody>
          <a:bodyPr/>
          <a:lstStyle/>
          <a:p>
            <a:r>
              <a:rPr lang="en-US"/>
              <a:t>Deployment</a:t>
            </a:r>
          </a:p>
        </p:txBody>
      </p:sp>
    </p:spTree>
    <p:extLst>
      <p:ext uri="{BB962C8B-B14F-4D97-AF65-F5344CB8AC3E}">
        <p14:creationId xmlns:p14="http://schemas.microsoft.com/office/powerpoint/2010/main" val="163954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1CDEDC9-E9DA-6D8A-9C05-4AB1AAD5AFE7}"/>
              </a:ext>
            </a:extLst>
          </p:cNvPr>
          <p:cNvSpPr>
            <a:spLocks noGrp="1"/>
          </p:cNvSpPr>
          <p:nvPr>
            <p:ph type="title"/>
          </p:nvPr>
        </p:nvSpPr>
        <p:spPr/>
        <p:txBody>
          <a:bodyPr>
            <a:normAutofit fontScale="90000"/>
          </a:bodyPr>
          <a:lstStyle/>
          <a:p>
            <a:r>
              <a:rPr lang="en-US"/>
              <a:t>The percentage of Scientist Officers deploying through their agency or PHS has decreased over the past three years</a:t>
            </a:r>
          </a:p>
        </p:txBody>
      </p:sp>
      <p:sp>
        <p:nvSpPr>
          <p:cNvPr id="10" name="Text Placeholder 9">
            <a:extLst>
              <a:ext uri="{FF2B5EF4-FFF2-40B4-BE49-F238E27FC236}">
                <a16:creationId xmlns:a16="http://schemas.microsoft.com/office/drawing/2014/main" id="{8670452B-BFFB-99C1-BF5E-29663426C614}"/>
              </a:ext>
            </a:extLst>
          </p:cNvPr>
          <p:cNvSpPr>
            <a:spLocks noGrp="1"/>
          </p:cNvSpPr>
          <p:nvPr>
            <p:ph type="body" sz="quarter" idx="10"/>
          </p:nvPr>
        </p:nvSpPr>
        <p:spPr/>
        <p:txBody>
          <a:bodyPr/>
          <a:lstStyle/>
          <a:p>
            <a:endParaRPr lang="en-US"/>
          </a:p>
        </p:txBody>
      </p:sp>
      <p:graphicFrame>
        <p:nvGraphicFramePr>
          <p:cNvPr id="17" name="Chart 16" descr="Line graph, y-axis titled percent, x-axis titled year. Respondents reported PHS deployments 37% in 2020, 34% in 2021, and 20% in 2022. Respondents reported Agency deployments 61% in 2020, 50% in 2021, and 40% in 2022.">
            <a:extLst>
              <a:ext uri="{FF2B5EF4-FFF2-40B4-BE49-F238E27FC236}">
                <a16:creationId xmlns:a16="http://schemas.microsoft.com/office/drawing/2014/main" id="{D155A391-0F45-7AFE-4CC2-DD64C4E89C49}"/>
              </a:ext>
            </a:extLst>
          </p:cNvPr>
          <p:cNvGraphicFramePr/>
          <p:nvPr>
            <p:extLst>
              <p:ext uri="{D42A27DB-BD31-4B8C-83A1-F6EECF244321}">
                <p14:modId xmlns:p14="http://schemas.microsoft.com/office/powerpoint/2010/main" val="900699469"/>
              </p:ext>
            </p:extLst>
          </p:nvPr>
        </p:nvGraphicFramePr>
        <p:xfrm>
          <a:off x="200629" y="1458410"/>
          <a:ext cx="11269882" cy="45037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007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D7A22AE2-EDD6-45F0-B11D-54D9E442F416}"/>
              </a:ext>
            </a:extLst>
          </p:cNvPr>
          <p:cNvSpPr txBox="1">
            <a:spLocks/>
          </p:cNvSpPr>
          <p:nvPr/>
        </p:nvSpPr>
        <p:spPr>
          <a:xfrm>
            <a:off x="3424687" y="6341319"/>
            <a:ext cx="7777379" cy="304800"/>
          </a:xfrm>
          <a:prstGeom prst="rect">
            <a:avLst/>
          </a:prstGeom>
        </p:spPr>
        <p:txBody>
          <a:bodyPr vert="horz" lIns="91440" tIns="45720" rIns="91440" bIns="45720" rtlCol="0" anchor="ctr" anchorCtr="0">
            <a:noAutofit/>
          </a:bodyPr>
          <a:lstStyle>
            <a:lvl1pPr marL="0" indent="0" algn="r" defTabSz="1219170" rtl="0" eaLnBrk="1" latinLnBrk="0" hangingPunct="1">
              <a:spcBef>
                <a:spcPct val="20000"/>
              </a:spcBef>
              <a:buSzPct val="125000"/>
              <a:buFont typeface="Arial" panose="020B0604020202020204" pitchFamily="34" charset="0"/>
              <a:buNone/>
              <a:defRPr sz="1800" kern="1200">
                <a:solidFill>
                  <a:schemeClr val="bg1"/>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SzPct val="80000"/>
              <a:buFont typeface="Wingdings" pitchFamily="2" charset="2"/>
              <a:buChar char="§"/>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a:t>The State of Scientists:</a:t>
            </a:r>
            <a:br>
              <a:rPr lang="en-US"/>
            </a:br>
            <a:r>
              <a:rPr lang="en-US"/>
              <a:t>Results from the Annual Category Survey</a:t>
            </a:r>
          </a:p>
        </p:txBody>
      </p:sp>
      <p:sp>
        <p:nvSpPr>
          <p:cNvPr id="15" name="Content Placeholder 14">
            <a:extLst>
              <a:ext uri="{FF2B5EF4-FFF2-40B4-BE49-F238E27FC236}">
                <a16:creationId xmlns:a16="http://schemas.microsoft.com/office/drawing/2014/main" id="{0C166614-4BE0-E742-9DB9-090955F47AAB}"/>
              </a:ext>
            </a:extLst>
          </p:cNvPr>
          <p:cNvSpPr>
            <a:spLocks noGrp="1"/>
          </p:cNvSpPr>
          <p:nvPr>
            <p:ph idx="1"/>
          </p:nvPr>
        </p:nvSpPr>
        <p:spPr>
          <a:xfrm>
            <a:off x="609599" y="1371814"/>
            <a:ext cx="10972799" cy="4052232"/>
          </a:xfrm>
        </p:spPr>
        <p:txBody>
          <a:bodyPr vert="horz" lIns="91440" tIns="45720" rIns="91440" bIns="45720" rtlCol="0" anchor="t">
            <a:normAutofit/>
          </a:bodyPr>
          <a:lstStyle/>
          <a:p>
            <a:pPr marL="285750" indent="-285750"/>
            <a:r>
              <a:rPr lang="en-US" sz="1800" b="1"/>
              <a:t>SoS Survey administered annually</a:t>
            </a:r>
          </a:p>
          <a:p>
            <a:pPr marL="746125" lvl="1" indent="-285750"/>
            <a:r>
              <a:rPr lang="en-US" sz="1600"/>
              <a:t>All Scientists on the roster as of Dec. 31 are asked to participate</a:t>
            </a:r>
            <a:endParaRPr lang="en-US" sz="1600">
              <a:cs typeface="Arial"/>
            </a:endParaRPr>
          </a:p>
          <a:p>
            <a:pPr marL="746125" lvl="1" indent="-285750"/>
            <a:r>
              <a:rPr lang="en-US" sz="1600"/>
              <a:t>Modular question format introduced in 2019 to reduce survey burden</a:t>
            </a:r>
            <a:endParaRPr lang="en-US" sz="1600">
              <a:cs typeface="Arial"/>
            </a:endParaRPr>
          </a:p>
          <a:p>
            <a:pPr marL="746125" lvl="1" indent="-285750"/>
            <a:endParaRPr lang="en-US" sz="1600"/>
          </a:p>
          <a:p>
            <a:pPr marL="285750" indent="-285750"/>
            <a:r>
              <a:rPr lang="en-US" sz="1800" b="1"/>
              <a:t>Survey was anonymous due to addition of questions on race, ethnicity, gender, sexual orientation, and mental health</a:t>
            </a:r>
            <a:endParaRPr lang="en-US" sz="1800" b="1">
              <a:cs typeface="Arial"/>
            </a:endParaRPr>
          </a:p>
          <a:p>
            <a:pPr marL="285750" indent="-285750"/>
            <a:endParaRPr lang="en-US" sz="1800" b="1"/>
          </a:p>
          <a:p>
            <a:pPr marL="285750" indent="-285750"/>
            <a:r>
              <a:rPr lang="en-US" sz="1800" b="1"/>
              <a:t>Descriptive statistics were calculated to address primary analytic questions</a:t>
            </a:r>
            <a:endParaRPr lang="en-US" sz="1800">
              <a:cs typeface="Arial"/>
            </a:endParaRPr>
          </a:p>
          <a:p>
            <a:pPr marL="515620" indent="-280670"/>
            <a:endParaRPr lang="en-US" sz="1600">
              <a:cs typeface="Arial"/>
            </a:endParaRPr>
          </a:p>
          <a:p>
            <a:pPr marL="515620" indent="-280670">
              <a:lnSpc>
                <a:spcPct val="150000"/>
              </a:lnSpc>
            </a:pPr>
            <a:endParaRPr lang="en-US" sz="1600">
              <a:cs typeface="Arial"/>
            </a:endParaRPr>
          </a:p>
        </p:txBody>
      </p:sp>
      <p:sp>
        <p:nvSpPr>
          <p:cNvPr id="14" name="Title 13">
            <a:extLst>
              <a:ext uri="{FF2B5EF4-FFF2-40B4-BE49-F238E27FC236}">
                <a16:creationId xmlns:a16="http://schemas.microsoft.com/office/drawing/2014/main" id="{E59AB9FF-9B8E-9545-BEBE-38E8807B6AD3}"/>
              </a:ext>
            </a:extLst>
          </p:cNvPr>
          <p:cNvSpPr>
            <a:spLocks noGrp="1"/>
          </p:cNvSpPr>
          <p:nvPr>
            <p:ph type="title"/>
          </p:nvPr>
        </p:nvSpPr>
        <p:spPr>
          <a:xfrm>
            <a:off x="609600" y="484458"/>
            <a:ext cx="10972800" cy="625885"/>
          </a:xfrm>
        </p:spPr>
        <p:txBody>
          <a:bodyPr>
            <a:noAutofit/>
          </a:bodyPr>
          <a:lstStyle/>
          <a:p>
            <a:r>
              <a:rPr lang="en-US" sz="2400"/>
              <a:t>The </a:t>
            </a:r>
            <a:r>
              <a:rPr lang="en-US" sz="2400" err="1"/>
              <a:t>SoS</a:t>
            </a:r>
            <a:r>
              <a:rPr lang="en-US" sz="2400"/>
              <a:t> survey allows us to take a pulse check on the Category each year</a:t>
            </a:r>
          </a:p>
        </p:txBody>
      </p:sp>
    </p:spTree>
    <p:extLst>
      <p:ext uri="{BB962C8B-B14F-4D97-AF65-F5344CB8AC3E}">
        <p14:creationId xmlns:p14="http://schemas.microsoft.com/office/powerpoint/2010/main" val="213914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59AB9FF-9B8E-9545-BEBE-38E8807B6AD3}"/>
              </a:ext>
            </a:extLst>
          </p:cNvPr>
          <p:cNvSpPr>
            <a:spLocks noGrp="1"/>
          </p:cNvSpPr>
          <p:nvPr>
            <p:ph type="title"/>
          </p:nvPr>
        </p:nvSpPr>
        <p:spPr>
          <a:xfrm>
            <a:off x="609600" y="484458"/>
            <a:ext cx="10972800" cy="625885"/>
          </a:xfrm>
        </p:spPr>
        <p:txBody>
          <a:bodyPr>
            <a:noAutofit/>
          </a:bodyPr>
          <a:lstStyle/>
          <a:p>
            <a:r>
              <a:rPr lang="en-US" sz="4000"/>
              <a:t>20% </a:t>
            </a:r>
            <a:r>
              <a:rPr lang="en-US" sz="2800"/>
              <a:t>of Scientist Officers deployed </a:t>
            </a:r>
            <a:r>
              <a:rPr lang="en-US" sz="2800" u="sng"/>
              <a:t>through PHS</a:t>
            </a:r>
            <a:r>
              <a:rPr lang="en-US" sz="2800"/>
              <a:t> during 2022</a:t>
            </a:r>
            <a:endParaRPr lang="en-US" sz="2400"/>
          </a:p>
        </p:txBody>
      </p:sp>
      <p:graphicFrame>
        <p:nvGraphicFramePr>
          <p:cNvPr id="17" name="Chart 16" descr="Bar chart titled Number of days deployed. 42% of respondents were deployed 1-30 days. 47% of respondents were deployed 31-60 days. 11% of respondents were deployed 61-90 days. 0% of respondents were deployed more than 90 days. ">
            <a:extLst>
              <a:ext uri="{FF2B5EF4-FFF2-40B4-BE49-F238E27FC236}">
                <a16:creationId xmlns:a16="http://schemas.microsoft.com/office/drawing/2014/main" id="{ED1BCF19-0D41-44E8-B308-0428FD626325}"/>
              </a:ext>
            </a:extLst>
          </p:cNvPr>
          <p:cNvGraphicFramePr/>
          <p:nvPr>
            <p:extLst>
              <p:ext uri="{D42A27DB-BD31-4B8C-83A1-F6EECF244321}">
                <p14:modId xmlns:p14="http://schemas.microsoft.com/office/powerpoint/2010/main" val="3627781477"/>
              </p:ext>
            </p:extLst>
          </p:nvPr>
        </p:nvGraphicFramePr>
        <p:xfrm>
          <a:off x="599243" y="2234800"/>
          <a:ext cx="4751656" cy="3402274"/>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BDA0C097-2AAE-4A19-81C8-C8F74A4F0119}"/>
              </a:ext>
            </a:extLst>
          </p:cNvPr>
          <p:cNvSpPr txBox="1"/>
          <p:nvPr/>
        </p:nvSpPr>
        <p:spPr>
          <a:xfrm>
            <a:off x="6347905" y="1977238"/>
            <a:ext cx="5504571" cy="2369880"/>
          </a:xfrm>
          <a:prstGeom prst="rect">
            <a:avLst/>
          </a:prstGeom>
          <a:noFill/>
        </p:spPr>
        <p:txBody>
          <a:bodyPr wrap="square" lIns="91440" tIns="45720" rIns="91440" bIns="45720" rtlCol="0" anchor="t">
            <a:spAutoFit/>
          </a:bodyPr>
          <a:lstStyle/>
          <a:p>
            <a:r>
              <a:rPr lang="en-US" sz="2400" b="1"/>
              <a:t>Top reasons for </a:t>
            </a:r>
            <a:r>
              <a:rPr lang="en-US" sz="2400" b="1" u="sng"/>
              <a:t>not</a:t>
            </a:r>
            <a:r>
              <a:rPr lang="en-US" sz="2400" b="1"/>
              <a:t> deploying:</a:t>
            </a:r>
          </a:p>
          <a:p>
            <a:endParaRPr lang="en-US" sz="2400" b="1"/>
          </a:p>
          <a:p>
            <a:pPr marL="285750" indent="-285750">
              <a:buFont typeface="Arial" panose="020B0604020202020204" pitchFamily="34" charset="0"/>
              <a:buChar char="•"/>
            </a:pPr>
            <a:r>
              <a:rPr lang="en-US" sz="2000"/>
              <a:t>Not selected for deployment (64%)</a:t>
            </a:r>
            <a:endParaRPr lang="en-US" sz="2000">
              <a:cs typeface="Arial"/>
            </a:endParaRPr>
          </a:p>
          <a:p>
            <a:pPr marL="285750" indent="-285750">
              <a:buFont typeface="Arial" panose="020B0604020202020204" pitchFamily="34" charset="0"/>
              <a:buChar char="•"/>
            </a:pPr>
            <a:r>
              <a:rPr lang="en-US" sz="2000"/>
              <a:t>Selected but mission critical (9%)</a:t>
            </a:r>
            <a:endParaRPr lang="en-US" sz="2000">
              <a:cs typeface="Arial"/>
            </a:endParaRPr>
          </a:p>
          <a:p>
            <a:pPr marL="285750" indent="-285750">
              <a:buFont typeface="Arial" panose="020B0604020202020204" pitchFamily="34" charset="0"/>
              <a:buChar char="•"/>
            </a:pPr>
            <a:r>
              <a:rPr lang="en-US" sz="2000"/>
              <a:t>Had a waiver (8%)</a:t>
            </a:r>
            <a:endParaRPr lang="en-US" sz="2000">
              <a:cs typeface="Arial"/>
            </a:endParaRPr>
          </a:p>
          <a:p>
            <a:pPr marL="285750" indent="-285750">
              <a:buFont typeface="Arial" panose="020B0604020202020204" pitchFamily="34" charset="0"/>
              <a:buChar char="•"/>
            </a:pPr>
            <a:r>
              <a:rPr lang="en-US" sz="2000"/>
              <a:t>Selected/rostered, but my agency/supervisor did not support the deployment (4%)</a:t>
            </a:r>
            <a:endParaRPr lang="en-US" sz="2000">
              <a:cs typeface="Arial"/>
            </a:endParaRPr>
          </a:p>
        </p:txBody>
      </p:sp>
      <p:sp>
        <p:nvSpPr>
          <p:cNvPr id="12" name="Text Placeholder 4">
            <a:extLst>
              <a:ext uri="{FF2B5EF4-FFF2-40B4-BE49-F238E27FC236}">
                <a16:creationId xmlns:a16="http://schemas.microsoft.com/office/drawing/2014/main" id="{A9382AC8-A749-408D-A84A-256879770FC2}"/>
              </a:ext>
            </a:extLst>
          </p:cNvPr>
          <p:cNvSpPr txBox="1">
            <a:spLocks/>
          </p:cNvSpPr>
          <p:nvPr/>
        </p:nvSpPr>
        <p:spPr>
          <a:xfrm>
            <a:off x="3424687" y="6341319"/>
            <a:ext cx="7777379" cy="304800"/>
          </a:xfrm>
          <a:prstGeom prst="rect">
            <a:avLst/>
          </a:prstGeom>
        </p:spPr>
        <p:txBody>
          <a:bodyPr vert="horz" lIns="91440" tIns="45720" rIns="91440" bIns="45720" rtlCol="0" anchor="ctr" anchorCtr="0">
            <a:noAutofit/>
          </a:bodyPr>
          <a:lstStyle>
            <a:lvl1pPr marL="0" indent="0" algn="r" defTabSz="1219170" rtl="0" eaLnBrk="1" latinLnBrk="0" hangingPunct="1">
              <a:spcBef>
                <a:spcPct val="20000"/>
              </a:spcBef>
              <a:buSzPct val="125000"/>
              <a:buFont typeface="Arial" panose="020B0604020202020204" pitchFamily="34" charset="0"/>
              <a:buNone/>
              <a:defRPr sz="1800" kern="1200">
                <a:solidFill>
                  <a:schemeClr val="bg1"/>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SzPct val="80000"/>
              <a:buFont typeface="Wingdings" pitchFamily="2" charset="2"/>
              <a:buChar char="§"/>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a:t>The State of Scientists:</a:t>
            </a:r>
            <a:br>
              <a:rPr lang="en-US"/>
            </a:br>
            <a:r>
              <a:rPr lang="en-US"/>
              <a:t>Results from the Annual Category Survey</a:t>
            </a:r>
          </a:p>
        </p:txBody>
      </p:sp>
      <p:sp>
        <p:nvSpPr>
          <p:cNvPr id="13" name="TextBox 12">
            <a:extLst>
              <a:ext uri="{FF2B5EF4-FFF2-40B4-BE49-F238E27FC236}">
                <a16:creationId xmlns:a16="http://schemas.microsoft.com/office/drawing/2014/main" id="{148C77E3-8FC0-4E6D-8593-642FB871BE4C}"/>
              </a:ext>
            </a:extLst>
          </p:cNvPr>
          <p:cNvSpPr txBox="1"/>
          <p:nvPr/>
        </p:nvSpPr>
        <p:spPr>
          <a:xfrm>
            <a:off x="979937" y="1562227"/>
            <a:ext cx="3990269" cy="461665"/>
          </a:xfrm>
          <a:prstGeom prst="rect">
            <a:avLst/>
          </a:prstGeom>
          <a:noFill/>
        </p:spPr>
        <p:txBody>
          <a:bodyPr wrap="square" rtlCol="0">
            <a:spAutoFit/>
          </a:bodyPr>
          <a:lstStyle/>
          <a:p>
            <a:r>
              <a:rPr lang="en-US" sz="2400" b="1"/>
              <a:t>Number of days deployed</a:t>
            </a:r>
          </a:p>
        </p:txBody>
      </p:sp>
    </p:spTree>
    <p:extLst>
      <p:ext uri="{BB962C8B-B14F-4D97-AF65-F5344CB8AC3E}">
        <p14:creationId xmlns:p14="http://schemas.microsoft.com/office/powerpoint/2010/main" val="131940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59AB9FF-9B8E-9545-BEBE-38E8807B6AD3}"/>
              </a:ext>
            </a:extLst>
          </p:cNvPr>
          <p:cNvSpPr>
            <a:spLocks noGrp="1"/>
          </p:cNvSpPr>
          <p:nvPr>
            <p:ph type="title"/>
          </p:nvPr>
        </p:nvSpPr>
        <p:spPr>
          <a:xfrm>
            <a:off x="609600" y="484458"/>
            <a:ext cx="11520118" cy="625885"/>
          </a:xfrm>
        </p:spPr>
        <p:txBody>
          <a:bodyPr>
            <a:noAutofit/>
          </a:bodyPr>
          <a:lstStyle/>
          <a:p>
            <a:r>
              <a:rPr lang="en-US" sz="4000"/>
              <a:t>40% </a:t>
            </a:r>
            <a:r>
              <a:rPr lang="en-US" sz="2800"/>
              <a:t>of Scientist Officers deployed </a:t>
            </a:r>
            <a:r>
              <a:rPr lang="en-US" sz="2800" u="sng"/>
              <a:t>through agency</a:t>
            </a:r>
            <a:r>
              <a:rPr lang="en-US" sz="2800"/>
              <a:t> during 2022</a:t>
            </a:r>
            <a:endParaRPr lang="en-US" sz="2400"/>
          </a:p>
        </p:txBody>
      </p:sp>
      <p:graphicFrame>
        <p:nvGraphicFramePr>
          <p:cNvPr id="17" name="Chart 16" descr="Bar chart: title is number of days deployed. 36% of respondents were deployed 1-30 days. 17% of respondents were deployed 31-60 days. 15% of respondents were deployed 61-90 days. 32 of respondents were deployed more than 90 days. ">
            <a:extLst>
              <a:ext uri="{FF2B5EF4-FFF2-40B4-BE49-F238E27FC236}">
                <a16:creationId xmlns:a16="http://schemas.microsoft.com/office/drawing/2014/main" id="{ED1BCF19-0D41-44E8-B308-0428FD626325}"/>
              </a:ext>
            </a:extLst>
          </p:cNvPr>
          <p:cNvGraphicFramePr/>
          <p:nvPr>
            <p:extLst>
              <p:ext uri="{D42A27DB-BD31-4B8C-83A1-F6EECF244321}">
                <p14:modId xmlns:p14="http://schemas.microsoft.com/office/powerpoint/2010/main" val="136134292"/>
              </p:ext>
            </p:extLst>
          </p:nvPr>
        </p:nvGraphicFramePr>
        <p:xfrm>
          <a:off x="594852" y="1831470"/>
          <a:ext cx="4754880" cy="482447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4">
            <a:extLst>
              <a:ext uri="{FF2B5EF4-FFF2-40B4-BE49-F238E27FC236}">
                <a16:creationId xmlns:a16="http://schemas.microsoft.com/office/drawing/2014/main" id="{C39D8D9D-A901-4B4C-966F-1DBB201A0980}"/>
              </a:ext>
            </a:extLst>
          </p:cNvPr>
          <p:cNvSpPr txBox="1">
            <a:spLocks/>
          </p:cNvSpPr>
          <p:nvPr/>
        </p:nvSpPr>
        <p:spPr>
          <a:xfrm>
            <a:off x="3424687" y="6341319"/>
            <a:ext cx="7777379" cy="304800"/>
          </a:xfrm>
          <a:prstGeom prst="rect">
            <a:avLst/>
          </a:prstGeom>
        </p:spPr>
        <p:txBody>
          <a:bodyPr vert="horz" lIns="91440" tIns="45720" rIns="91440" bIns="45720" rtlCol="0" anchor="ctr" anchorCtr="0">
            <a:noAutofit/>
          </a:bodyPr>
          <a:lstStyle>
            <a:lvl1pPr marL="0" indent="0" algn="r" defTabSz="1219170" rtl="0" eaLnBrk="1" latinLnBrk="0" hangingPunct="1">
              <a:spcBef>
                <a:spcPct val="20000"/>
              </a:spcBef>
              <a:buSzPct val="125000"/>
              <a:buFont typeface="Arial" panose="020B0604020202020204" pitchFamily="34" charset="0"/>
              <a:buNone/>
              <a:defRPr sz="1800" kern="1200">
                <a:solidFill>
                  <a:schemeClr val="bg1"/>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SzPct val="80000"/>
              <a:buFont typeface="Wingdings" pitchFamily="2" charset="2"/>
              <a:buChar char="§"/>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a:t>The State of Scientists:</a:t>
            </a:r>
            <a:br>
              <a:rPr lang="en-US"/>
            </a:br>
            <a:r>
              <a:rPr lang="en-US"/>
              <a:t>Results from the Annual Category Survey</a:t>
            </a:r>
          </a:p>
        </p:txBody>
      </p:sp>
      <p:sp>
        <p:nvSpPr>
          <p:cNvPr id="15" name="TextBox 14">
            <a:extLst>
              <a:ext uri="{FF2B5EF4-FFF2-40B4-BE49-F238E27FC236}">
                <a16:creationId xmlns:a16="http://schemas.microsoft.com/office/drawing/2014/main" id="{D3E668DA-CE9C-4F30-914F-D9700662AF9D}"/>
              </a:ext>
            </a:extLst>
          </p:cNvPr>
          <p:cNvSpPr txBox="1"/>
          <p:nvPr/>
        </p:nvSpPr>
        <p:spPr>
          <a:xfrm>
            <a:off x="979937" y="1562227"/>
            <a:ext cx="3990269" cy="461665"/>
          </a:xfrm>
          <a:prstGeom prst="rect">
            <a:avLst/>
          </a:prstGeom>
          <a:noFill/>
        </p:spPr>
        <p:txBody>
          <a:bodyPr wrap="square" rtlCol="0">
            <a:spAutoFit/>
          </a:bodyPr>
          <a:lstStyle/>
          <a:p>
            <a:r>
              <a:rPr lang="en-US" sz="2400" b="1"/>
              <a:t>Number of days deployed</a:t>
            </a:r>
          </a:p>
        </p:txBody>
      </p:sp>
      <p:sp>
        <p:nvSpPr>
          <p:cNvPr id="20" name="TextBox 19">
            <a:extLst>
              <a:ext uri="{FF2B5EF4-FFF2-40B4-BE49-F238E27FC236}">
                <a16:creationId xmlns:a16="http://schemas.microsoft.com/office/drawing/2014/main" id="{E91EE127-66FE-452D-A008-5EE7AAB85086}"/>
              </a:ext>
            </a:extLst>
          </p:cNvPr>
          <p:cNvSpPr txBox="1"/>
          <p:nvPr/>
        </p:nvSpPr>
        <p:spPr>
          <a:xfrm>
            <a:off x="5977515" y="2332069"/>
            <a:ext cx="5967558" cy="1754326"/>
          </a:xfrm>
          <a:prstGeom prst="rect">
            <a:avLst/>
          </a:prstGeom>
          <a:noFill/>
        </p:spPr>
        <p:txBody>
          <a:bodyPr wrap="square" lIns="91440" tIns="45720" rIns="91440" bIns="45720" rtlCol="0" anchor="t">
            <a:spAutoFit/>
          </a:bodyPr>
          <a:lstStyle/>
          <a:p>
            <a:r>
              <a:rPr lang="en-US" sz="2400" b="1"/>
              <a:t>Top reasons for </a:t>
            </a:r>
            <a:r>
              <a:rPr lang="en-US" sz="2400" b="1" u="sng"/>
              <a:t>not</a:t>
            </a:r>
            <a:r>
              <a:rPr lang="en-US" sz="2400" b="1"/>
              <a:t> deploying:</a:t>
            </a:r>
          </a:p>
          <a:p>
            <a:endParaRPr lang="en-US" sz="2400" b="1"/>
          </a:p>
          <a:p>
            <a:pPr marL="285750" indent="-285750">
              <a:buFont typeface="Arial" panose="020B0604020202020204" pitchFamily="34" charset="0"/>
              <a:buChar char="•"/>
            </a:pPr>
            <a:r>
              <a:rPr lang="en-US" sz="2000"/>
              <a:t>Not selected/rostered for deployment (59%)</a:t>
            </a:r>
            <a:endParaRPr lang="en-US" sz="2000">
              <a:cs typeface="Arial"/>
            </a:endParaRPr>
          </a:p>
          <a:p>
            <a:pPr marL="285750" indent="-285750">
              <a:buFont typeface="Arial" panose="020B0604020202020204" pitchFamily="34" charset="0"/>
              <a:buChar char="•"/>
            </a:pPr>
            <a:r>
              <a:rPr lang="en-US" sz="2000"/>
              <a:t>Agency does not have deployments (23%)</a:t>
            </a:r>
          </a:p>
          <a:p>
            <a:endParaRPr lang="en-US" sz="2000"/>
          </a:p>
        </p:txBody>
      </p:sp>
    </p:spTree>
    <p:extLst>
      <p:ext uri="{BB962C8B-B14F-4D97-AF65-F5344CB8AC3E}">
        <p14:creationId xmlns:p14="http://schemas.microsoft.com/office/powerpoint/2010/main" val="8390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FD5E43-03FB-3D47-E922-C9E0E5D3F3CA}"/>
              </a:ext>
            </a:extLst>
          </p:cNvPr>
          <p:cNvSpPr>
            <a:spLocks noGrp="1"/>
          </p:cNvSpPr>
          <p:nvPr>
            <p:ph type="title"/>
          </p:nvPr>
        </p:nvSpPr>
        <p:spPr/>
        <p:txBody>
          <a:bodyPr>
            <a:normAutofit fontScale="90000"/>
          </a:bodyPr>
          <a:lstStyle/>
          <a:p>
            <a:r>
              <a:rPr lang="en-US" sz="4400"/>
              <a:t>56% </a:t>
            </a:r>
            <a:r>
              <a:rPr lang="en-US"/>
              <a:t>of Scientist Officers deployed through their agency or through PHS</a:t>
            </a:r>
          </a:p>
        </p:txBody>
      </p:sp>
      <p:sp>
        <p:nvSpPr>
          <p:cNvPr id="5" name="Text Placeholder 4">
            <a:extLst>
              <a:ext uri="{FF2B5EF4-FFF2-40B4-BE49-F238E27FC236}">
                <a16:creationId xmlns:a16="http://schemas.microsoft.com/office/drawing/2014/main" id="{1B1E8983-B043-F244-1605-C9B2EF68D017}"/>
              </a:ext>
            </a:extLst>
          </p:cNvPr>
          <p:cNvSpPr>
            <a:spLocks noGrp="1"/>
          </p:cNvSpPr>
          <p:nvPr>
            <p:ph type="body" sz="quarter" idx="10"/>
          </p:nvPr>
        </p:nvSpPr>
        <p:spPr/>
        <p:txBody>
          <a:bodyPr/>
          <a:lstStyle/>
          <a:p>
            <a:endParaRPr lang="en-US"/>
          </a:p>
        </p:txBody>
      </p:sp>
      <p:graphicFrame>
        <p:nvGraphicFramePr>
          <p:cNvPr id="2" name="Chart 1" descr="Bar chart: Y-axis title is Percentage of officers deployed by rank with a scale from 0% to 100%. X-axis title is rank, LT n=67, LCDR n=90, CDR n=64, CAPT n=49. &#10;&#10;LT 50%, LCDR 57%, CDR 55%, CAPT 51%">
            <a:extLst>
              <a:ext uri="{FF2B5EF4-FFF2-40B4-BE49-F238E27FC236}">
                <a16:creationId xmlns:a16="http://schemas.microsoft.com/office/drawing/2014/main" id="{DBAFF88E-F001-C749-BDF6-46236AD19477}"/>
              </a:ext>
            </a:extLst>
          </p:cNvPr>
          <p:cNvGraphicFramePr/>
          <p:nvPr>
            <p:extLst>
              <p:ext uri="{D42A27DB-BD31-4B8C-83A1-F6EECF244321}">
                <p14:modId xmlns:p14="http://schemas.microsoft.com/office/powerpoint/2010/main" val="2175256419"/>
              </p:ext>
            </p:extLst>
          </p:nvPr>
        </p:nvGraphicFramePr>
        <p:xfrm>
          <a:off x="132446" y="1513343"/>
          <a:ext cx="11464118" cy="5360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057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59AB9FF-9B8E-9545-BEBE-38E8807B6AD3}"/>
              </a:ext>
            </a:extLst>
          </p:cNvPr>
          <p:cNvSpPr>
            <a:spLocks noGrp="1"/>
          </p:cNvSpPr>
          <p:nvPr>
            <p:ph type="title"/>
          </p:nvPr>
        </p:nvSpPr>
        <p:spPr>
          <a:xfrm>
            <a:off x="609600" y="484458"/>
            <a:ext cx="11582400" cy="625885"/>
          </a:xfrm>
        </p:spPr>
        <p:txBody>
          <a:bodyPr>
            <a:noAutofit/>
          </a:bodyPr>
          <a:lstStyle/>
          <a:p>
            <a:r>
              <a:rPr lang="en-US" sz="2400"/>
              <a:t>Scientist Officers deployed </a:t>
            </a:r>
            <a:r>
              <a:rPr lang="en-US" sz="2400" u="sng"/>
              <a:t>through PHS or agency</a:t>
            </a:r>
            <a:r>
              <a:rPr lang="en-US" sz="2400"/>
              <a:t> during 2022, by rank</a:t>
            </a:r>
          </a:p>
        </p:txBody>
      </p:sp>
      <p:graphicFrame>
        <p:nvGraphicFramePr>
          <p:cNvPr id="7" name="Chart 6" descr="Bar chart: Y-axis title is Percentage of officers deployed through agency or PHS on a scale of 0% to 100%. X-axis title is rank (LT n=67, LCDR n=90, CDR n=64, CAPT n=49). For LT rank, 12% PHS, 46% Agency. LCDR 27% PHS, 37% Agency. CDR 17% PHS, 41% Agency. CAPT 20% PHS, 39% Agency. ">
            <a:extLst>
              <a:ext uri="{FF2B5EF4-FFF2-40B4-BE49-F238E27FC236}">
                <a16:creationId xmlns:a16="http://schemas.microsoft.com/office/drawing/2014/main" id="{BB54ECA3-0BB6-4FF1-B0CD-AD0D47DD5D50}"/>
              </a:ext>
            </a:extLst>
          </p:cNvPr>
          <p:cNvGraphicFramePr/>
          <p:nvPr>
            <p:extLst>
              <p:ext uri="{D42A27DB-BD31-4B8C-83A1-F6EECF244321}">
                <p14:modId xmlns:p14="http://schemas.microsoft.com/office/powerpoint/2010/main" val="2639904823"/>
              </p:ext>
            </p:extLst>
          </p:nvPr>
        </p:nvGraphicFramePr>
        <p:xfrm>
          <a:off x="363941" y="980907"/>
          <a:ext cx="11464118" cy="536041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4">
            <a:extLst>
              <a:ext uri="{FF2B5EF4-FFF2-40B4-BE49-F238E27FC236}">
                <a16:creationId xmlns:a16="http://schemas.microsoft.com/office/drawing/2014/main" id="{CE258120-7CFF-4396-B012-43169D912F05}"/>
              </a:ext>
            </a:extLst>
          </p:cNvPr>
          <p:cNvSpPr txBox="1">
            <a:spLocks/>
          </p:cNvSpPr>
          <p:nvPr/>
        </p:nvSpPr>
        <p:spPr>
          <a:xfrm>
            <a:off x="3424687" y="6341319"/>
            <a:ext cx="7777379" cy="304800"/>
          </a:xfrm>
          <a:prstGeom prst="rect">
            <a:avLst/>
          </a:prstGeom>
        </p:spPr>
        <p:txBody>
          <a:bodyPr vert="horz" lIns="91440" tIns="45720" rIns="91440" bIns="45720" rtlCol="0" anchor="ctr" anchorCtr="0">
            <a:noAutofit/>
          </a:bodyPr>
          <a:lstStyle>
            <a:lvl1pPr marL="0" indent="0" algn="r" defTabSz="1219170" rtl="0" eaLnBrk="1" latinLnBrk="0" hangingPunct="1">
              <a:spcBef>
                <a:spcPct val="20000"/>
              </a:spcBef>
              <a:buSzPct val="125000"/>
              <a:buFont typeface="Arial" panose="020B0604020202020204" pitchFamily="34" charset="0"/>
              <a:buNone/>
              <a:defRPr sz="1800" kern="1200">
                <a:solidFill>
                  <a:schemeClr val="bg1"/>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SzPct val="80000"/>
              <a:buFont typeface="Wingdings" pitchFamily="2" charset="2"/>
              <a:buChar char="§"/>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a:t>The State of Scientists:</a:t>
            </a:r>
            <a:br>
              <a:rPr lang="en-US"/>
            </a:br>
            <a:r>
              <a:rPr lang="en-US"/>
              <a:t>Results from the Annual Category Survey</a:t>
            </a:r>
          </a:p>
        </p:txBody>
      </p:sp>
    </p:spTree>
    <p:extLst>
      <p:ext uri="{BB962C8B-B14F-4D97-AF65-F5344CB8AC3E}">
        <p14:creationId xmlns:p14="http://schemas.microsoft.com/office/powerpoint/2010/main" val="118346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FED07-7D8D-4987-A2BF-DE4122FC2D0D}"/>
              </a:ext>
            </a:extLst>
          </p:cNvPr>
          <p:cNvSpPr>
            <a:spLocks noGrp="1"/>
          </p:cNvSpPr>
          <p:nvPr>
            <p:ph type="ctrTitle"/>
          </p:nvPr>
        </p:nvSpPr>
        <p:spPr/>
        <p:txBody>
          <a:bodyPr/>
          <a:lstStyle/>
          <a:p>
            <a:r>
              <a:rPr lang="en-US"/>
              <a:t>Summary of findings</a:t>
            </a:r>
          </a:p>
        </p:txBody>
      </p:sp>
    </p:spTree>
    <p:extLst>
      <p:ext uri="{BB962C8B-B14F-4D97-AF65-F5344CB8AC3E}">
        <p14:creationId xmlns:p14="http://schemas.microsoft.com/office/powerpoint/2010/main" val="359236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342F66-6821-4FF8-ACCC-A4A29EB76425}"/>
              </a:ext>
            </a:extLst>
          </p:cNvPr>
          <p:cNvSpPr>
            <a:spLocks noGrp="1"/>
          </p:cNvSpPr>
          <p:nvPr>
            <p:ph idx="1"/>
          </p:nvPr>
        </p:nvSpPr>
        <p:spPr>
          <a:xfrm>
            <a:off x="609600" y="1371814"/>
            <a:ext cx="10972800" cy="4297465"/>
          </a:xfrm>
        </p:spPr>
        <p:txBody>
          <a:bodyPr/>
          <a:lstStyle/>
          <a:p>
            <a:r>
              <a:rPr lang="en-US" b="1"/>
              <a:t>Descriptive characteristics</a:t>
            </a:r>
            <a:r>
              <a:rPr lang="en-US"/>
              <a:t>: </a:t>
            </a:r>
          </a:p>
          <a:p>
            <a:pPr lvl="1"/>
            <a:r>
              <a:rPr lang="en-US"/>
              <a:t>66% of Scientist Officers were assigned to CDC or FDA and 70% were stationed in Atlanta or Washington DC</a:t>
            </a:r>
          </a:p>
          <a:p>
            <a:pPr lvl="1"/>
            <a:r>
              <a:rPr lang="en-US"/>
              <a:t>96% of O-3, O-4, and O-5 officers were serving in a billet higher than their rank</a:t>
            </a:r>
          </a:p>
          <a:p>
            <a:endParaRPr lang="en-US" b="1"/>
          </a:p>
          <a:p>
            <a:r>
              <a:rPr lang="en-US" b="1"/>
              <a:t>Demographic characteristics</a:t>
            </a:r>
            <a:r>
              <a:rPr lang="en-US"/>
              <a:t>:</a:t>
            </a:r>
          </a:p>
          <a:p>
            <a:pPr lvl="1"/>
            <a:r>
              <a:rPr lang="en-US"/>
              <a:t>57% identified as female</a:t>
            </a:r>
          </a:p>
          <a:p>
            <a:pPr lvl="1"/>
            <a:r>
              <a:rPr lang="en-US"/>
              <a:t>60% identified as White, 87% identified as non-Hispanic/Latino</a:t>
            </a:r>
          </a:p>
          <a:p>
            <a:pPr lvl="1"/>
            <a:r>
              <a:rPr lang="en-US"/>
              <a:t>87% identified as straight/heterosexual, 6% identified as lesbian, gay, or bisexual</a:t>
            </a:r>
          </a:p>
          <a:p>
            <a:pPr marL="234950" indent="0">
              <a:buNone/>
            </a:pPr>
            <a:endParaRPr lang="en-US"/>
          </a:p>
        </p:txBody>
      </p:sp>
      <p:sp>
        <p:nvSpPr>
          <p:cNvPr id="4" name="Title 3">
            <a:extLst>
              <a:ext uri="{FF2B5EF4-FFF2-40B4-BE49-F238E27FC236}">
                <a16:creationId xmlns:a16="http://schemas.microsoft.com/office/drawing/2014/main" id="{42FE55AE-C492-49F6-B639-7EE9705382B8}"/>
              </a:ext>
            </a:extLst>
          </p:cNvPr>
          <p:cNvSpPr>
            <a:spLocks noGrp="1"/>
          </p:cNvSpPr>
          <p:nvPr>
            <p:ph type="title"/>
          </p:nvPr>
        </p:nvSpPr>
        <p:spPr/>
        <p:txBody>
          <a:bodyPr/>
          <a:lstStyle/>
          <a:p>
            <a:r>
              <a:rPr lang="en-US"/>
              <a:t>Summary of findings (1)</a:t>
            </a:r>
          </a:p>
        </p:txBody>
      </p:sp>
      <p:sp>
        <p:nvSpPr>
          <p:cNvPr id="6" name="Text Placeholder 4">
            <a:extLst>
              <a:ext uri="{FF2B5EF4-FFF2-40B4-BE49-F238E27FC236}">
                <a16:creationId xmlns:a16="http://schemas.microsoft.com/office/drawing/2014/main" id="{91A354AD-98D6-4F41-99E8-4A4BFB60C360}"/>
              </a:ext>
            </a:extLst>
          </p:cNvPr>
          <p:cNvSpPr txBox="1">
            <a:spLocks/>
          </p:cNvSpPr>
          <p:nvPr/>
        </p:nvSpPr>
        <p:spPr>
          <a:xfrm>
            <a:off x="3424687" y="6341319"/>
            <a:ext cx="7777379" cy="304800"/>
          </a:xfrm>
          <a:prstGeom prst="rect">
            <a:avLst/>
          </a:prstGeom>
        </p:spPr>
        <p:txBody>
          <a:bodyPr vert="horz" lIns="91440" tIns="45720" rIns="91440" bIns="45720" rtlCol="0" anchor="ctr" anchorCtr="0">
            <a:noAutofit/>
          </a:bodyPr>
          <a:lstStyle>
            <a:lvl1pPr marL="0" indent="0" algn="r" defTabSz="1219170" rtl="0" eaLnBrk="1" latinLnBrk="0" hangingPunct="1">
              <a:spcBef>
                <a:spcPct val="20000"/>
              </a:spcBef>
              <a:buSzPct val="125000"/>
              <a:buFont typeface="Arial" panose="020B0604020202020204" pitchFamily="34" charset="0"/>
              <a:buNone/>
              <a:defRPr sz="1800" kern="1200">
                <a:solidFill>
                  <a:schemeClr val="bg1"/>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SzPct val="80000"/>
              <a:buFont typeface="Wingdings" pitchFamily="2" charset="2"/>
              <a:buChar char="§"/>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a:t>The State of Scientists:</a:t>
            </a:r>
            <a:br>
              <a:rPr lang="en-US"/>
            </a:br>
            <a:r>
              <a:rPr lang="en-US"/>
              <a:t>Results from the Annual Category Survey</a:t>
            </a:r>
          </a:p>
        </p:txBody>
      </p:sp>
    </p:spTree>
    <p:extLst>
      <p:ext uri="{BB962C8B-B14F-4D97-AF65-F5344CB8AC3E}">
        <p14:creationId xmlns:p14="http://schemas.microsoft.com/office/powerpoint/2010/main" val="3925599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648859-5D7B-414F-9B4E-A51DA21CE4A7}"/>
              </a:ext>
            </a:extLst>
          </p:cNvPr>
          <p:cNvSpPr>
            <a:spLocks noGrp="1"/>
          </p:cNvSpPr>
          <p:nvPr>
            <p:ph idx="1"/>
          </p:nvPr>
        </p:nvSpPr>
        <p:spPr>
          <a:xfrm>
            <a:off x="609600" y="1371815"/>
            <a:ext cx="10972800" cy="4488658"/>
          </a:xfrm>
        </p:spPr>
        <p:txBody>
          <a:bodyPr>
            <a:normAutofit/>
          </a:bodyPr>
          <a:lstStyle/>
          <a:p>
            <a:r>
              <a:rPr lang="en-US" b="1"/>
              <a:t>Deployments</a:t>
            </a:r>
            <a:r>
              <a:rPr lang="en-US"/>
              <a:t>: </a:t>
            </a:r>
          </a:p>
          <a:p>
            <a:pPr lvl="1"/>
            <a:r>
              <a:rPr lang="en-US"/>
              <a:t>56% of Scientist Officers deployed either through PHS or their agency in 2022</a:t>
            </a:r>
          </a:p>
          <a:p>
            <a:pPr lvl="2"/>
            <a:r>
              <a:rPr lang="en-US"/>
              <a:t>76% of officers reported deploying in the previous year</a:t>
            </a:r>
            <a:br>
              <a:rPr lang="en-US"/>
            </a:br>
            <a:endParaRPr lang="en-US" b="1"/>
          </a:p>
          <a:p>
            <a:r>
              <a:rPr lang="en-US" b="1"/>
              <a:t>Mental health</a:t>
            </a:r>
            <a:r>
              <a:rPr lang="en-US"/>
              <a:t>:</a:t>
            </a:r>
          </a:p>
          <a:p>
            <a:pPr lvl="1"/>
            <a:r>
              <a:rPr lang="en-US"/>
              <a:t>22% reported having a need for mental health services, among whom 1 in 3 did not receive those services</a:t>
            </a:r>
          </a:p>
          <a:p>
            <a:pPr lvl="1"/>
            <a:r>
              <a:rPr lang="en-US"/>
              <a:t>Common reasons for not receiving mental health services included:</a:t>
            </a:r>
          </a:p>
          <a:p>
            <a:pPr lvl="2"/>
            <a:r>
              <a:rPr lang="en-US"/>
              <a:t>Difficulty navigating TRICARE </a:t>
            </a:r>
          </a:p>
          <a:p>
            <a:pPr lvl="2"/>
            <a:r>
              <a:rPr lang="en-US"/>
              <a:t>Fear of receiving mental health impact on PHS career</a:t>
            </a:r>
          </a:p>
          <a:p>
            <a:pPr lvl="2"/>
            <a:r>
              <a:rPr lang="en-US"/>
              <a:t>Competing priorities</a:t>
            </a:r>
          </a:p>
          <a:p>
            <a:pPr lvl="1"/>
            <a:endParaRPr lang="en-US"/>
          </a:p>
          <a:p>
            <a:pPr lvl="1"/>
            <a:endParaRPr lang="en-US"/>
          </a:p>
        </p:txBody>
      </p:sp>
      <p:sp>
        <p:nvSpPr>
          <p:cNvPr id="4" name="Title 3">
            <a:extLst>
              <a:ext uri="{FF2B5EF4-FFF2-40B4-BE49-F238E27FC236}">
                <a16:creationId xmlns:a16="http://schemas.microsoft.com/office/drawing/2014/main" id="{9C1B5E29-62CF-4ABD-9B31-E91B273AF2A5}"/>
              </a:ext>
            </a:extLst>
          </p:cNvPr>
          <p:cNvSpPr>
            <a:spLocks noGrp="1"/>
          </p:cNvSpPr>
          <p:nvPr>
            <p:ph type="title"/>
          </p:nvPr>
        </p:nvSpPr>
        <p:spPr/>
        <p:txBody>
          <a:bodyPr/>
          <a:lstStyle/>
          <a:p>
            <a:r>
              <a:rPr lang="en-US"/>
              <a:t>Summary of findings (2)</a:t>
            </a:r>
          </a:p>
        </p:txBody>
      </p:sp>
      <p:sp>
        <p:nvSpPr>
          <p:cNvPr id="6" name="Text Placeholder 4">
            <a:extLst>
              <a:ext uri="{FF2B5EF4-FFF2-40B4-BE49-F238E27FC236}">
                <a16:creationId xmlns:a16="http://schemas.microsoft.com/office/drawing/2014/main" id="{3A262960-5301-425C-9F05-22675CBA4680}"/>
              </a:ext>
            </a:extLst>
          </p:cNvPr>
          <p:cNvSpPr txBox="1">
            <a:spLocks/>
          </p:cNvSpPr>
          <p:nvPr/>
        </p:nvSpPr>
        <p:spPr>
          <a:xfrm>
            <a:off x="3424687" y="6341319"/>
            <a:ext cx="7777379" cy="304800"/>
          </a:xfrm>
          <a:prstGeom prst="rect">
            <a:avLst/>
          </a:prstGeom>
        </p:spPr>
        <p:txBody>
          <a:bodyPr vert="horz" lIns="91440" tIns="45720" rIns="91440" bIns="45720" rtlCol="0" anchor="ctr" anchorCtr="0">
            <a:noAutofit/>
          </a:bodyPr>
          <a:lstStyle>
            <a:lvl1pPr marL="0" indent="0" algn="r" defTabSz="1219170" rtl="0" eaLnBrk="1" latinLnBrk="0" hangingPunct="1">
              <a:spcBef>
                <a:spcPct val="20000"/>
              </a:spcBef>
              <a:buSzPct val="125000"/>
              <a:buFont typeface="Arial" panose="020B0604020202020204" pitchFamily="34" charset="0"/>
              <a:buNone/>
              <a:defRPr sz="1800" kern="1200">
                <a:solidFill>
                  <a:schemeClr val="bg1"/>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SzPct val="80000"/>
              <a:buFont typeface="Wingdings" pitchFamily="2" charset="2"/>
              <a:buChar char="§"/>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a:t>The State of Scientists:</a:t>
            </a:r>
            <a:br>
              <a:rPr lang="en-US"/>
            </a:br>
            <a:r>
              <a:rPr lang="en-US"/>
              <a:t>Results from the Annual Category Survey</a:t>
            </a:r>
          </a:p>
        </p:txBody>
      </p:sp>
    </p:spTree>
    <p:extLst>
      <p:ext uri="{BB962C8B-B14F-4D97-AF65-F5344CB8AC3E}">
        <p14:creationId xmlns:p14="http://schemas.microsoft.com/office/powerpoint/2010/main" val="420674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3A4F3-91A3-A64B-80E1-90AE3927908F}"/>
              </a:ext>
            </a:extLst>
          </p:cNvPr>
          <p:cNvSpPr>
            <a:spLocks noGrp="1"/>
          </p:cNvSpPr>
          <p:nvPr>
            <p:ph type="ctrTitle"/>
          </p:nvPr>
        </p:nvSpPr>
        <p:spPr>
          <a:xfrm>
            <a:off x="948653" y="1429959"/>
            <a:ext cx="4613275" cy="708520"/>
          </a:xfrm>
        </p:spPr>
        <p:txBody>
          <a:bodyPr/>
          <a:lstStyle/>
          <a:p>
            <a:r>
              <a:rPr lang="en-US"/>
              <a:t>Thank You!</a:t>
            </a:r>
          </a:p>
        </p:txBody>
      </p:sp>
      <p:sp>
        <p:nvSpPr>
          <p:cNvPr id="4" name="Text Placeholder 3">
            <a:extLst>
              <a:ext uri="{FF2B5EF4-FFF2-40B4-BE49-F238E27FC236}">
                <a16:creationId xmlns:a16="http://schemas.microsoft.com/office/drawing/2014/main" id="{E452336C-0B53-674E-BA77-181D4CBE6D4E}"/>
              </a:ext>
            </a:extLst>
          </p:cNvPr>
          <p:cNvSpPr>
            <a:spLocks noGrp="1"/>
          </p:cNvSpPr>
          <p:nvPr>
            <p:ph type="body" sz="quarter" idx="11"/>
          </p:nvPr>
        </p:nvSpPr>
        <p:spPr/>
        <p:txBody>
          <a:bodyPr/>
          <a:lstStyle/>
          <a:p>
            <a:r>
              <a:rPr lang="en-US"/>
              <a:t>usphs.gov</a:t>
            </a:r>
          </a:p>
        </p:txBody>
      </p:sp>
      <p:sp>
        <p:nvSpPr>
          <p:cNvPr id="6" name="Text Placeholder 2">
            <a:extLst>
              <a:ext uri="{FF2B5EF4-FFF2-40B4-BE49-F238E27FC236}">
                <a16:creationId xmlns:a16="http://schemas.microsoft.com/office/drawing/2014/main" id="{8D30CBD0-0A5F-466A-AF7F-5A12FC58E711}"/>
              </a:ext>
            </a:extLst>
          </p:cNvPr>
          <p:cNvSpPr txBox="1">
            <a:spLocks/>
          </p:cNvSpPr>
          <p:nvPr/>
        </p:nvSpPr>
        <p:spPr>
          <a:xfrm>
            <a:off x="3483429" y="2083615"/>
            <a:ext cx="6589486" cy="2894785"/>
          </a:xfrm>
          <a:prstGeom prst="rect">
            <a:avLst/>
          </a:prstGeom>
        </p:spPr>
        <p:txBody>
          <a:bodyPr vert="horz" lIns="91440" tIns="45720" rIns="91440" bIns="45720" rtlCol="0" anchor="t">
            <a:normAutofit/>
          </a:bodyPr>
          <a:lstStyle>
            <a:lvl1pPr marL="0" indent="0" algn="l" defTabSz="1219170" rtl="0" eaLnBrk="1" latinLnBrk="0" hangingPunct="1">
              <a:spcBef>
                <a:spcPct val="20000"/>
              </a:spcBef>
              <a:buSzPct val="125000"/>
              <a:buFont typeface="Arial" panose="020B0604020202020204" pitchFamily="34" charset="0"/>
              <a:buNone/>
              <a:defRPr sz="2400" kern="1200">
                <a:solidFill>
                  <a:schemeClr val="bg1"/>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SzPct val="80000"/>
              <a:buFont typeface="Wingdings" pitchFamily="2" charset="2"/>
              <a:buChar char="§"/>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b="1" u="sng"/>
              <a:t>State of the Scientists (SoS) Team</a:t>
            </a:r>
          </a:p>
          <a:p>
            <a:r>
              <a:rPr lang="en-US" sz="2000"/>
              <a:t>LCDR Francis Annor (</a:t>
            </a:r>
            <a:r>
              <a:rPr lang="en-US" sz="2000" b="1"/>
              <a:t>Co-Lead</a:t>
            </a:r>
            <a:r>
              <a:rPr lang="en-US" sz="2000"/>
              <a:t>)</a:t>
            </a:r>
            <a:endParaRPr lang="en-US" sz="2000">
              <a:cs typeface="Arial"/>
            </a:endParaRPr>
          </a:p>
          <a:p>
            <a:r>
              <a:rPr lang="en-US" sz="2000"/>
              <a:t>LCDR Carolyn Herzig (</a:t>
            </a:r>
            <a:r>
              <a:rPr lang="en-US" sz="2000" b="1"/>
              <a:t>Co-Lead</a:t>
            </a:r>
            <a:r>
              <a:rPr lang="en-US" sz="2000"/>
              <a:t>)</a:t>
            </a:r>
            <a:endParaRPr lang="en-US" sz="2000">
              <a:cs typeface="Arial"/>
            </a:endParaRPr>
          </a:p>
          <a:p>
            <a:r>
              <a:rPr lang="en-US" sz="2000"/>
              <a:t>LCDR </a:t>
            </a:r>
            <a:r>
              <a:rPr lang="en-US" sz="2000" err="1"/>
              <a:t>Sharoda</a:t>
            </a:r>
            <a:r>
              <a:rPr lang="en-US" sz="2000"/>
              <a:t> Dasgupta</a:t>
            </a:r>
            <a:endParaRPr lang="en-US" sz="2000">
              <a:cs typeface="Arial"/>
            </a:endParaRPr>
          </a:p>
          <a:p>
            <a:r>
              <a:rPr lang="en-US" sz="2000"/>
              <a:t>LT Suresh Jayasekara</a:t>
            </a:r>
            <a:endParaRPr lang="en-US" sz="2000">
              <a:cs typeface="Arial"/>
            </a:endParaRPr>
          </a:p>
          <a:p>
            <a:r>
              <a:rPr lang="en-US" sz="2000"/>
              <a:t>LT </a:t>
            </a:r>
            <a:r>
              <a:rPr lang="en-US" sz="2000" err="1"/>
              <a:t>Jin</a:t>
            </a:r>
            <a:r>
              <a:rPr lang="en-US" sz="2000"/>
              <a:t> Qin</a:t>
            </a:r>
            <a:endParaRPr lang="en-US" sz="2000">
              <a:cs typeface="Arial"/>
            </a:endParaRPr>
          </a:p>
          <a:p>
            <a:r>
              <a:rPr lang="en-US" sz="2000"/>
              <a:t>LT Lauren Woodard</a:t>
            </a:r>
            <a:endParaRPr lang="en-US" sz="2000">
              <a:cs typeface="Arial"/>
            </a:endParaRPr>
          </a:p>
          <a:p>
            <a:endParaRPr lang="en-US" sz="2200"/>
          </a:p>
        </p:txBody>
      </p:sp>
    </p:spTree>
    <p:extLst>
      <p:ext uri="{BB962C8B-B14F-4D97-AF65-F5344CB8AC3E}">
        <p14:creationId xmlns:p14="http://schemas.microsoft.com/office/powerpoint/2010/main" val="45132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5DA75840-CCE2-45D7-8858-7C47CFD9B723}"/>
              </a:ext>
            </a:extLst>
          </p:cNvPr>
          <p:cNvSpPr txBox="1">
            <a:spLocks/>
          </p:cNvSpPr>
          <p:nvPr/>
        </p:nvSpPr>
        <p:spPr>
          <a:xfrm>
            <a:off x="3424687" y="6341319"/>
            <a:ext cx="7777379" cy="304800"/>
          </a:xfrm>
          <a:prstGeom prst="rect">
            <a:avLst/>
          </a:prstGeom>
        </p:spPr>
        <p:txBody>
          <a:bodyPr vert="horz" lIns="91440" tIns="45720" rIns="91440" bIns="45720" rtlCol="0" anchor="ctr" anchorCtr="0">
            <a:noAutofit/>
          </a:bodyPr>
          <a:lstStyle>
            <a:lvl1pPr marL="0" indent="0" algn="r" defTabSz="1219170" rtl="0" eaLnBrk="1" latinLnBrk="0" hangingPunct="1">
              <a:spcBef>
                <a:spcPct val="20000"/>
              </a:spcBef>
              <a:buSzPct val="125000"/>
              <a:buFont typeface="Arial" panose="020B0604020202020204" pitchFamily="34" charset="0"/>
              <a:buNone/>
              <a:defRPr sz="1800" kern="1200">
                <a:solidFill>
                  <a:schemeClr val="bg1"/>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SzPct val="80000"/>
              <a:buFont typeface="Wingdings" pitchFamily="2" charset="2"/>
              <a:buChar char="§"/>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a:t>The State of Scientists:</a:t>
            </a:r>
            <a:br>
              <a:rPr lang="en-US"/>
            </a:br>
            <a:r>
              <a:rPr lang="en-US"/>
              <a:t>Results from the Annual Category Survey</a:t>
            </a:r>
          </a:p>
        </p:txBody>
      </p:sp>
      <p:sp>
        <p:nvSpPr>
          <p:cNvPr id="15" name="Content Placeholder 14">
            <a:extLst>
              <a:ext uri="{FF2B5EF4-FFF2-40B4-BE49-F238E27FC236}">
                <a16:creationId xmlns:a16="http://schemas.microsoft.com/office/drawing/2014/main" id="{0C166614-4BE0-E742-9DB9-090955F47AAB}"/>
              </a:ext>
            </a:extLst>
          </p:cNvPr>
          <p:cNvSpPr>
            <a:spLocks noGrp="1"/>
          </p:cNvSpPr>
          <p:nvPr>
            <p:ph idx="1"/>
          </p:nvPr>
        </p:nvSpPr>
        <p:spPr>
          <a:xfrm>
            <a:off x="609599" y="1371814"/>
            <a:ext cx="10972799" cy="4052232"/>
          </a:xfrm>
        </p:spPr>
        <p:txBody>
          <a:bodyPr vert="horz" lIns="91440" tIns="45720" rIns="91440" bIns="45720" rtlCol="0" anchor="t">
            <a:normAutofit/>
          </a:bodyPr>
          <a:lstStyle/>
          <a:p>
            <a:pPr marL="285750" indent="-285750"/>
            <a:r>
              <a:rPr lang="en-US" sz="1800" b="1"/>
              <a:t>405 Scientists were on the roster as of 31 Dec 2022</a:t>
            </a:r>
          </a:p>
          <a:p>
            <a:pPr marL="0" indent="0">
              <a:buNone/>
            </a:pPr>
            <a:endParaRPr lang="en-US" sz="1800" b="1"/>
          </a:p>
          <a:p>
            <a:pPr marL="285750" indent="-285750"/>
            <a:r>
              <a:rPr lang="en-US" sz="1800" b="1">
                <a:cs typeface="Arial"/>
              </a:rPr>
              <a:t>276 Scientists (68%) responded to the 2022 SoS survey, which asked Officers to report on their experiences as of 31 Dec 2022</a:t>
            </a:r>
          </a:p>
          <a:p>
            <a:pPr marL="0" indent="0">
              <a:buNone/>
            </a:pPr>
            <a:endParaRPr lang="en-US" sz="1800" b="1">
              <a:cs typeface="Arial"/>
            </a:endParaRPr>
          </a:p>
          <a:p>
            <a:pPr marL="285750" indent="-285750"/>
            <a:r>
              <a:rPr lang="en-US" sz="1800" b="1">
                <a:cs typeface="Arial"/>
              </a:rPr>
              <a:t>Last year: 271 Scientists (67%) responded to the 2021 SoS survey </a:t>
            </a:r>
          </a:p>
          <a:p>
            <a:pPr marL="285750" indent="-285750"/>
            <a:endParaRPr lang="en-US" sz="1800" b="1">
              <a:cs typeface="Arial"/>
            </a:endParaRPr>
          </a:p>
          <a:p>
            <a:pPr marL="285750" indent="-285750"/>
            <a:endParaRPr lang="en-US" sz="1800" b="1">
              <a:cs typeface="Arial"/>
            </a:endParaRPr>
          </a:p>
          <a:p>
            <a:pPr marL="460375" lvl="1" indent="0">
              <a:buNone/>
            </a:pPr>
            <a:endParaRPr lang="en-US" sz="1600">
              <a:cs typeface="Arial"/>
            </a:endParaRPr>
          </a:p>
          <a:p>
            <a:pPr marL="515620" indent="-280670"/>
            <a:endParaRPr lang="en-US" sz="1600">
              <a:cs typeface="Arial"/>
            </a:endParaRPr>
          </a:p>
          <a:p>
            <a:pPr marL="515620" indent="-280670">
              <a:lnSpc>
                <a:spcPct val="150000"/>
              </a:lnSpc>
            </a:pPr>
            <a:endParaRPr lang="en-US" sz="1600">
              <a:cs typeface="Arial"/>
            </a:endParaRPr>
          </a:p>
        </p:txBody>
      </p:sp>
      <p:sp>
        <p:nvSpPr>
          <p:cNvPr id="14" name="Title 13">
            <a:extLst>
              <a:ext uri="{FF2B5EF4-FFF2-40B4-BE49-F238E27FC236}">
                <a16:creationId xmlns:a16="http://schemas.microsoft.com/office/drawing/2014/main" id="{E59AB9FF-9B8E-9545-BEBE-38E8807B6AD3}"/>
              </a:ext>
            </a:extLst>
          </p:cNvPr>
          <p:cNvSpPr>
            <a:spLocks noGrp="1"/>
          </p:cNvSpPr>
          <p:nvPr>
            <p:ph type="title"/>
          </p:nvPr>
        </p:nvSpPr>
        <p:spPr>
          <a:xfrm>
            <a:off x="609600" y="484458"/>
            <a:ext cx="10972800" cy="625885"/>
          </a:xfrm>
        </p:spPr>
        <p:txBody>
          <a:bodyPr>
            <a:noAutofit/>
          </a:bodyPr>
          <a:lstStyle/>
          <a:p>
            <a:r>
              <a:rPr lang="en-US" sz="2400"/>
              <a:t>2022 SoS Response Rate</a:t>
            </a:r>
          </a:p>
        </p:txBody>
      </p:sp>
    </p:spTree>
    <p:extLst>
      <p:ext uri="{BB962C8B-B14F-4D97-AF65-F5344CB8AC3E}">
        <p14:creationId xmlns:p14="http://schemas.microsoft.com/office/powerpoint/2010/main" val="311293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59D9F-ABB2-4CB9-842F-C4146B243238}"/>
              </a:ext>
            </a:extLst>
          </p:cNvPr>
          <p:cNvSpPr>
            <a:spLocks noGrp="1"/>
          </p:cNvSpPr>
          <p:nvPr>
            <p:ph type="ctrTitle"/>
          </p:nvPr>
        </p:nvSpPr>
        <p:spPr/>
        <p:txBody>
          <a:bodyPr/>
          <a:lstStyle/>
          <a:p>
            <a:r>
              <a:rPr lang="en-US"/>
              <a:t>Demographic characteristics</a:t>
            </a:r>
          </a:p>
        </p:txBody>
      </p:sp>
    </p:spTree>
    <p:extLst>
      <p:ext uri="{BB962C8B-B14F-4D97-AF65-F5344CB8AC3E}">
        <p14:creationId xmlns:p14="http://schemas.microsoft.com/office/powerpoint/2010/main" val="139933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descr="Pie Chart. &#10;Female, 57%, Male 36% and Other or Missing, 7%. ">
            <a:extLst>
              <a:ext uri="{FF2B5EF4-FFF2-40B4-BE49-F238E27FC236}">
                <a16:creationId xmlns:a16="http://schemas.microsoft.com/office/drawing/2014/main" id="{C4DC1A5B-4C17-41FE-88F0-A6217C3464D3}"/>
              </a:ext>
            </a:extLst>
          </p:cNvPr>
          <p:cNvGraphicFramePr>
            <a:graphicFrameLocks/>
          </p:cNvGraphicFramePr>
          <p:nvPr>
            <p:extLst>
              <p:ext uri="{D42A27DB-BD31-4B8C-83A1-F6EECF244321}">
                <p14:modId xmlns:p14="http://schemas.microsoft.com/office/powerpoint/2010/main" val="2564107424"/>
              </p:ext>
            </p:extLst>
          </p:nvPr>
        </p:nvGraphicFramePr>
        <p:xfrm>
          <a:off x="278270" y="484458"/>
          <a:ext cx="7013558" cy="52270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257BF039-EEC3-4094-BD13-BD5EA0DCF31F}"/>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857883474"/>
              </p:ext>
            </p:extLst>
          </p:nvPr>
        </p:nvGraphicFramePr>
        <p:xfrm>
          <a:off x="-611065" y="655024"/>
          <a:ext cx="8965223" cy="5227029"/>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7632E95F-3F56-4BBF-B6EA-B299D2B6D9CF}"/>
              </a:ext>
            </a:extLst>
          </p:cNvPr>
          <p:cNvSpPr txBox="1"/>
          <p:nvPr/>
        </p:nvSpPr>
        <p:spPr>
          <a:xfrm>
            <a:off x="4263242" y="3334535"/>
            <a:ext cx="783771" cy="338554"/>
          </a:xfrm>
          <a:prstGeom prst="rect">
            <a:avLst/>
          </a:prstGeom>
          <a:noFill/>
        </p:spPr>
        <p:txBody>
          <a:bodyPr wrap="square" rtlCol="0">
            <a:spAutoFit/>
          </a:bodyPr>
          <a:lstStyle/>
          <a:p>
            <a:r>
              <a:rPr lang="en-US" sz="1600">
                <a:solidFill>
                  <a:schemeClr val="bg1">
                    <a:lumMod val="95000"/>
                  </a:schemeClr>
                </a:solidFill>
              </a:rPr>
              <a:t>Male</a:t>
            </a:r>
          </a:p>
        </p:txBody>
      </p:sp>
      <p:sp>
        <p:nvSpPr>
          <p:cNvPr id="11" name="Title 13">
            <a:extLst>
              <a:ext uri="{FF2B5EF4-FFF2-40B4-BE49-F238E27FC236}">
                <a16:creationId xmlns:a16="http://schemas.microsoft.com/office/drawing/2014/main" id="{6197A987-1080-424E-B168-B820EE97223B}"/>
              </a:ext>
            </a:extLst>
          </p:cNvPr>
          <p:cNvSpPr>
            <a:spLocks noGrp="1"/>
          </p:cNvSpPr>
          <p:nvPr>
            <p:ph type="title"/>
          </p:nvPr>
        </p:nvSpPr>
        <p:spPr>
          <a:xfrm>
            <a:off x="609600" y="484458"/>
            <a:ext cx="10972800" cy="625885"/>
          </a:xfrm>
        </p:spPr>
        <p:txBody>
          <a:bodyPr>
            <a:noAutofit/>
          </a:bodyPr>
          <a:lstStyle/>
          <a:p>
            <a:r>
              <a:rPr lang="en-US" sz="2800"/>
              <a:t>Current gender identity</a:t>
            </a:r>
          </a:p>
        </p:txBody>
      </p:sp>
      <p:sp>
        <p:nvSpPr>
          <p:cNvPr id="3" name="TextBox 2">
            <a:extLst>
              <a:ext uri="{FF2B5EF4-FFF2-40B4-BE49-F238E27FC236}">
                <a16:creationId xmlns:a16="http://schemas.microsoft.com/office/drawing/2014/main" id="{B3FEC982-ABEE-4B2C-8350-990CEF124C3B}"/>
              </a:ext>
            </a:extLst>
          </p:cNvPr>
          <p:cNvSpPr txBox="1"/>
          <p:nvPr/>
        </p:nvSpPr>
        <p:spPr>
          <a:xfrm>
            <a:off x="70633" y="5299872"/>
            <a:ext cx="6605270" cy="369332"/>
          </a:xfrm>
          <a:prstGeom prst="rect">
            <a:avLst/>
          </a:prstGeom>
          <a:noFill/>
        </p:spPr>
        <p:txBody>
          <a:bodyPr wrap="none" rtlCol="0">
            <a:spAutoFit/>
          </a:bodyPr>
          <a:lstStyle/>
          <a:p>
            <a:r>
              <a:rPr lang="en-US"/>
              <a:t>*Includes transgender, additional gender category, and missing.</a:t>
            </a:r>
          </a:p>
        </p:txBody>
      </p:sp>
      <p:grpSp>
        <p:nvGrpSpPr>
          <p:cNvPr id="15" name="Group 14" descr="Pie Chart. &#10;Female, 57%, Male 36% and Other or Missing, 7%. ">
            <a:extLst>
              <a:ext uri="{FF2B5EF4-FFF2-40B4-BE49-F238E27FC236}">
                <a16:creationId xmlns:a16="http://schemas.microsoft.com/office/drawing/2014/main" id="{8762CD87-2537-4229-81D6-5385F54B1390}"/>
              </a:ext>
            </a:extLst>
          </p:cNvPr>
          <p:cNvGrpSpPr/>
          <p:nvPr/>
        </p:nvGrpSpPr>
        <p:grpSpPr>
          <a:xfrm>
            <a:off x="2145232" y="929877"/>
            <a:ext cx="7823047" cy="5076070"/>
            <a:chOff x="2112523" y="921222"/>
            <a:chExt cx="7823047" cy="5076070"/>
          </a:xfrm>
        </p:grpSpPr>
        <p:grpSp>
          <p:nvGrpSpPr>
            <p:cNvPr id="13" name="Group 12">
              <a:extLst>
                <a:ext uri="{FF2B5EF4-FFF2-40B4-BE49-F238E27FC236}">
                  <a16:creationId xmlns:a16="http://schemas.microsoft.com/office/drawing/2014/main" id="{09CC9E84-E0FF-4927-BDD0-EE0C4301D6E5}"/>
                </a:ext>
              </a:extLst>
            </p:cNvPr>
            <p:cNvGrpSpPr/>
            <p:nvPr/>
          </p:nvGrpSpPr>
          <p:grpSpPr>
            <a:xfrm>
              <a:off x="2112523" y="921222"/>
              <a:ext cx="7823047" cy="5076070"/>
              <a:chOff x="474791" y="1192580"/>
              <a:chExt cx="7013558" cy="4673041"/>
            </a:xfrm>
          </p:grpSpPr>
          <p:grpSp>
            <p:nvGrpSpPr>
              <p:cNvPr id="12" name="Group 11">
                <a:extLst>
                  <a:ext uri="{FF2B5EF4-FFF2-40B4-BE49-F238E27FC236}">
                    <a16:creationId xmlns:a16="http://schemas.microsoft.com/office/drawing/2014/main" id="{AC6ABCC5-B762-4757-B91E-812F9FEAC8D1}"/>
                  </a:ext>
                </a:extLst>
              </p:cNvPr>
              <p:cNvGrpSpPr/>
              <p:nvPr/>
            </p:nvGrpSpPr>
            <p:grpSpPr>
              <a:xfrm>
                <a:off x="474791" y="1192580"/>
                <a:ext cx="7013558" cy="4673041"/>
                <a:chOff x="474791" y="1192580"/>
                <a:chExt cx="7013558" cy="4673041"/>
              </a:xfrm>
            </p:grpSpPr>
            <p:graphicFrame>
              <p:nvGraphicFramePr>
                <p:cNvPr id="9" name="Chart 8">
                  <a:extLst>
                    <a:ext uri="{FF2B5EF4-FFF2-40B4-BE49-F238E27FC236}">
                      <a16:creationId xmlns:a16="http://schemas.microsoft.com/office/drawing/2014/main" id="{8FB0B101-A353-4148-9218-4018FB98FB50}"/>
                    </a:ext>
                  </a:extLst>
                </p:cNvPr>
                <p:cNvGraphicFramePr>
                  <a:graphicFrameLocks/>
                </p:cNvGraphicFramePr>
                <p:nvPr>
                  <p:extLst>
                    <p:ext uri="{D42A27DB-BD31-4B8C-83A1-F6EECF244321}">
                      <p14:modId xmlns:p14="http://schemas.microsoft.com/office/powerpoint/2010/main" val="4287442198"/>
                    </p:ext>
                  </p:extLst>
                </p:nvPr>
              </p:nvGraphicFramePr>
              <p:xfrm>
                <a:off x="474791" y="1192580"/>
                <a:ext cx="7013558" cy="46173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B19234AC-13DA-4E7E-8355-08143179CC62}"/>
                    </a:ext>
                  </a:extLst>
                </p:cNvPr>
                <p:cNvGraphicFramePr>
                  <a:graphicFrameLocks/>
                </p:cNvGraphicFramePr>
                <p:nvPr>
                  <p:extLst>
                    <p:ext uri="{D42A27DB-BD31-4B8C-83A1-F6EECF244321}">
                      <p14:modId xmlns:p14="http://schemas.microsoft.com/office/powerpoint/2010/main" val="174946586"/>
                    </p:ext>
                  </p:extLst>
                </p:nvPr>
              </p:nvGraphicFramePr>
              <p:xfrm>
                <a:off x="474791" y="1248291"/>
                <a:ext cx="6905666" cy="4617330"/>
              </p:xfrm>
              <a:graphic>
                <a:graphicData uri="http://schemas.openxmlformats.org/drawingml/2006/chart">
                  <c:chart xmlns:c="http://schemas.openxmlformats.org/drawingml/2006/chart" xmlns:r="http://schemas.openxmlformats.org/officeDocument/2006/relationships" r:id="rId6"/>
                </a:graphicData>
              </a:graphic>
            </p:graphicFrame>
            <p:sp>
              <p:nvSpPr>
                <p:cNvPr id="7" name="TextBox 6">
                  <a:extLst>
                    <a:ext uri="{FF2B5EF4-FFF2-40B4-BE49-F238E27FC236}">
                      <a16:creationId xmlns:a16="http://schemas.microsoft.com/office/drawing/2014/main" id="{1CD445CD-22A8-41EA-AC1F-0367C9F24E95}"/>
                    </a:ext>
                  </a:extLst>
                </p:cNvPr>
                <p:cNvSpPr txBox="1"/>
                <p:nvPr/>
              </p:nvSpPr>
              <p:spPr>
                <a:xfrm>
                  <a:off x="3318212" y="2573391"/>
                  <a:ext cx="1120869" cy="425010"/>
                </a:xfrm>
                <a:prstGeom prst="rect">
                  <a:avLst/>
                </a:prstGeom>
                <a:noFill/>
              </p:spPr>
              <p:txBody>
                <a:bodyPr wrap="square" rtlCol="0">
                  <a:spAutoFit/>
                </a:bodyPr>
                <a:lstStyle/>
                <a:p>
                  <a:r>
                    <a:rPr lang="en-US" sz="2400" b="1"/>
                    <a:t>Female</a:t>
                  </a:r>
                </a:p>
              </p:txBody>
            </p:sp>
          </p:grpSp>
          <p:cxnSp>
            <p:nvCxnSpPr>
              <p:cNvPr id="5" name="Straight Arrow Connector 4">
                <a:extLst>
                  <a:ext uri="{FF2B5EF4-FFF2-40B4-BE49-F238E27FC236}">
                    <a16:creationId xmlns:a16="http://schemas.microsoft.com/office/drawing/2014/main" id="{958CAD99-CD7E-429F-BF4E-B1ABE55AD734}"/>
                  </a:ext>
                </a:extLst>
              </p:cNvPr>
              <p:cNvCxnSpPr>
                <a:cxnSpLocks/>
                <a:stCxn id="18" idx="1"/>
              </p:cNvCxnSpPr>
              <p:nvPr/>
            </p:nvCxnSpPr>
            <p:spPr>
              <a:xfrm flipH="1" flipV="1">
                <a:off x="5430089" y="4042501"/>
                <a:ext cx="377651" cy="2125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14" name="TextBox 13">
              <a:extLst>
                <a:ext uri="{FF2B5EF4-FFF2-40B4-BE49-F238E27FC236}">
                  <a16:creationId xmlns:a16="http://schemas.microsoft.com/office/drawing/2014/main" id="{596B729F-72BA-4993-8648-CF41987E0409}"/>
                </a:ext>
              </a:extLst>
            </p:cNvPr>
            <p:cNvSpPr txBox="1"/>
            <p:nvPr/>
          </p:nvSpPr>
          <p:spPr>
            <a:xfrm>
              <a:off x="5284125" y="4349109"/>
              <a:ext cx="1250237" cy="461665"/>
            </a:xfrm>
            <a:prstGeom prst="rect">
              <a:avLst/>
            </a:prstGeom>
            <a:noFill/>
          </p:spPr>
          <p:txBody>
            <a:bodyPr wrap="square" rtlCol="0">
              <a:spAutoFit/>
            </a:bodyPr>
            <a:lstStyle/>
            <a:p>
              <a:pPr algn="ctr"/>
              <a:r>
                <a:rPr lang="en-US" sz="2400" b="1">
                  <a:solidFill>
                    <a:schemeClr val="bg1"/>
                  </a:solidFill>
                </a:rPr>
                <a:t>Male</a:t>
              </a:r>
            </a:p>
          </p:txBody>
        </p:sp>
      </p:grpSp>
      <p:sp>
        <p:nvSpPr>
          <p:cNvPr id="16" name="Text Placeholder 4">
            <a:extLst>
              <a:ext uri="{FF2B5EF4-FFF2-40B4-BE49-F238E27FC236}">
                <a16:creationId xmlns:a16="http://schemas.microsoft.com/office/drawing/2014/main" id="{7F60B903-C294-467F-BD88-B7A7D0144ED2}"/>
              </a:ext>
            </a:extLst>
          </p:cNvPr>
          <p:cNvSpPr txBox="1">
            <a:spLocks/>
          </p:cNvSpPr>
          <p:nvPr/>
        </p:nvSpPr>
        <p:spPr>
          <a:xfrm>
            <a:off x="3424687" y="6341319"/>
            <a:ext cx="7777379" cy="304800"/>
          </a:xfrm>
          <a:prstGeom prst="rect">
            <a:avLst/>
          </a:prstGeom>
        </p:spPr>
        <p:txBody>
          <a:bodyPr vert="horz" lIns="91440" tIns="45720" rIns="91440" bIns="45720" rtlCol="0" anchor="ctr" anchorCtr="0">
            <a:noAutofit/>
          </a:bodyPr>
          <a:lstStyle>
            <a:lvl1pPr marL="0" indent="0" algn="r" defTabSz="1219170" rtl="0" eaLnBrk="1" latinLnBrk="0" hangingPunct="1">
              <a:spcBef>
                <a:spcPct val="20000"/>
              </a:spcBef>
              <a:buSzPct val="125000"/>
              <a:buFont typeface="Arial" panose="020B0604020202020204" pitchFamily="34" charset="0"/>
              <a:buNone/>
              <a:defRPr sz="1800" kern="1200">
                <a:solidFill>
                  <a:schemeClr val="bg1"/>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SzPct val="80000"/>
              <a:buFont typeface="Wingdings" pitchFamily="2" charset="2"/>
              <a:buChar char="§"/>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a:t>The State of Scientists:</a:t>
            </a:r>
            <a:br>
              <a:rPr lang="en-US"/>
            </a:br>
            <a:r>
              <a:rPr lang="en-US"/>
              <a:t>Results from the Annual Category Survey</a:t>
            </a:r>
          </a:p>
        </p:txBody>
      </p:sp>
      <p:sp>
        <p:nvSpPr>
          <p:cNvPr id="18" name="TextBox 17">
            <a:extLst>
              <a:ext uri="{FF2B5EF4-FFF2-40B4-BE49-F238E27FC236}">
                <a16:creationId xmlns:a16="http://schemas.microsoft.com/office/drawing/2014/main" id="{68F0706B-A0BC-9903-55F6-E50F2407C0D6}"/>
              </a:ext>
            </a:extLst>
          </p:cNvPr>
          <p:cNvSpPr txBox="1"/>
          <p:nvPr/>
        </p:nvSpPr>
        <p:spPr>
          <a:xfrm>
            <a:off x="8093698" y="4025591"/>
            <a:ext cx="4319726" cy="461665"/>
          </a:xfrm>
          <a:prstGeom prst="rect">
            <a:avLst/>
          </a:prstGeom>
          <a:noFill/>
        </p:spPr>
        <p:txBody>
          <a:bodyPr wrap="square" rtlCol="0">
            <a:spAutoFit/>
          </a:bodyPr>
          <a:lstStyle/>
          <a:p>
            <a:r>
              <a:rPr lang="en-US" sz="2400" b="1"/>
              <a:t>Other category or missing*</a:t>
            </a:r>
          </a:p>
        </p:txBody>
      </p:sp>
      <p:sp>
        <p:nvSpPr>
          <p:cNvPr id="19" name="Rectangle 18">
            <a:extLst>
              <a:ext uri="{FF2B5EF4-FFF2-40B4-BE49-F238E27FC236}">
                <a16:creationId xmlns:a16="http://schemas.microsoft.com/office/drawing/2014/main" id="{1CD0D2E1-7A28-2569-F509-91CB986682A0}"/>
              </a:ext>
              <a:ext uri="{C183D7F6-B498-43B3-948B-1728B52AA6E4}">
                <adec:decorative xmlns:adec="http://schemas.microsoft.com/office/drawing/2017/decorative" val="1"/>
              </a:ext>
            </a:extLst>
          </p:cNvPr>
          <p:cNvSpPr/>
          <p:nvPr/>
        </p:nvSpPr>
        <p:spPr>
          <a:xfrm>
            <a:off x="3424687" y="1297306"/>
            <a:ext cx="4448074"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526F05C-58BC-DBF7-99AD-02E6A49BFA0C}"/>
              </a:ext>
            </a:extLst>
          </p:cNvPr>
          <p:cNvSpPr txBox="1"/>
          <p:nvPr/>
        </p:nvSpPr>
        <p:spPr>
          <a:xfrm>
            <a:off x="0" y="5777849"/>
            <a:ext cx="11399878" cy="369332"/>
          </a:xfrm>
          <a:prstGeom prst="rect">
            <a:avLst/>
          </a:prstGeom>
          <a:noFill/>
        </p:spPr>
        <p:txBody>
          <a:bodyPr wrap="square" rtlCol="0">
            <a:spAutoFit/>
          </a:bodyPr>
          <a:lstStyle/>
          <a:p>
            <a:r>
              <a:rPr lang="en-US"/>
              <a:t>Categories were combined due to small cell sizes and to ensure confidentiality of sensitive data.</a:t>
            </a:r>
          </a:p>
        </p:txBody>
      </p:sp>
    </p:spTree>
    <p:extLst>
      <p:ext uri="{BB962C8B-B14F-4D97-AF65-F5344CB8AC3E}">
        <p14:creationId xmlns:p14="http://schemas.microsoft.com/office/powerpoint/2010/main" val="129107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descr="Pie Chart - Sexual Orientation &#10;Straight or Heterosexual - 87%&#10;Lesbian, Gay, Bisexual - 6%&#10;Don't know, other, Missing - 7%">
            <a:extLst>
              <a:ext uri="{FF2B5EF4-FFF2-40B4-BE49-F238E27FC236}">
                <a16:creationId xmlns:a16="http://schemas.microsoft.com/office/drawing/2014/main" id="{257BF039-EEC3-4094-BD13-BD5EA0DCF31F}"/>
              </a:ext>
            </a:extLst>
          </p:cNvPr>
          <p:cNvGraphicFramePr>
            <a:graphicFrameLocks/>
          </p:cNvGraphicFramePr>
          <p:nvPr>
            <p:extLst>
              <p:ext uri="{D42A27DB-BD31-4B8C-83A1-F6EECF244321}">
                <p14:modId xmlns:p14="http://schemas.microsoft.com/office/powerpoint/2010/main" val="1660507650"/>
              </p:ext>
            </p:extLst>
          </p:nvPr>
        </p:nvGraphicFramePr>
        <p:xfrm>
          <a:off x="-611065" y="655024"/>
          <a:ext cx="8965223" cy="5227029"/>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3">
            <a:extLst>
              <a:ext uri="{FF2B5EF4-FFF2-40B4-BE49-F238E27FC236}">
                <a16:creationId xmlns:a16="http://schemas.microsoft.com/office/drawing/2014/main" id="{590D205C-A27B-4B75-8B52-9815553528B9}"/>
              </a:ext>
            </a:extLst>
          </p:cNvPr>
          <p:cNvSpPr>
            <a:spLocks noGrp="1"/>
          </p:cNvSpPr>
          <p:nvPr>
            <p:ph type="title"/>
          </p:nvPr>
        </p:nvSpPr>
        <p:spPr>
          <a:xfrm>
            <a:off x="609600" y="484458"/>
            <a:ext cx="10972800" cy="625885"/>
          </a:xfrm>
        </p:spPr>
        <p:txBody>
          <a:bodyPr>
            <a:noAutofit/>
          </a:bodyPr>
          <a:lstStyle/>
          <a:p>
            <a:r>
              <a:rPr lang="en-US" sz="2800"/>
              <a:t>Sexual orientation</a:t>
            </a:r>
          </a:p>
        </p:txBody>
      </p:sp>
      <p:graphicFrame>
        <p:nvGraphicFramePr>
          <p:cNvPr id="5" name="Chart 4">
            <a:extLst>
              <a:ext uri="{FF2B5EF4-FFF2-40B4-BE49-F238E27FC236}">
                <a16:creationId xmlns:a16="http://schemas.microsoft.com/office/drawing/2014/main" id="{2E4DBA40-D2BE-4696-B986-44AC2CC52AF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69242878"/>
              </p:ext>
            </p:extLst>
          </p:nvPr>
        </p:nvGraphicFramePr>
        <p:xfrm>
          <a:off x="372733" y="876219"/>
          <a:ext cx="11446533" cy="510556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Placeholder 4">
            <a:extLst>
              <a:ext uri="{FF2B5EF4-FFF2-40B4-BE49-F238E27FC236}">
                <a16:creationId xmlns:a16="http://schemas.microsoft.com/office/drawing/2014/main" id="{51F061E3-65A1-455E-A99B-1E3737632A97}"/>
              </a:ext>
            </a:extLst>
          </p:cNvPr>
          <p:cNvSpPr txBox="1">
            <a:spLocks/>
          </p:cNvSpPr>
          <p:nvPr/>
        </p:nvSpPr>
        <p:spPr>
          <a:xfrm>
            <a:off x="3424687" y="6341319"/>
            <a:ext cx="7777379" cy="304800"/>
          </a:xfrm>
          <a:prstGeom prst="rect">
            <a:avLst/>
          </a:prstGeom>
        </p:spPr>
        <p:txBody>
          <a:bodyPr vert="horz" lIns="91440" tIns="45720" rIns="91440" bIns="45720" rtlCol="0" anchor="ctr" anchorCtr="0">
            <a:noAutofit/>
          </a:bodyPr>
          <a:lstStyle>
            <a:lvl1pPr marL="0" indent="0" algn="r" defTabSz="1219170" rtl="0" eaLnBrk="1" latinLnBrk="0" hangingPunct="1">
              <a:spcBef>
                <a:spcPct val="20000"/>
              </a:spcBef>
              <a:buSzPct val="125000"/>
              <a:buFont typeface="Arial" panose="020B0604020202020204" pitchFamily="34" charset="0"/>
              <a:buNone/>
              <a:defRPr sz="1800" kern="1200">
                <a:solidFill>
                  <a:schemeClr val="bg1"/>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SzPct val="80000"/>
              <a:buFont typeface="Wingdings" pitchFamily="2" charset="2"/>
              <a:buChar char="§"/>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a:t>The State of Scientists:</a:t>
            </a:r>
            <a:br>
              <a:rPr lang="en-US"/>
            </a:br>
            <a:r>
              <a:rPr lang="en-US"/>
              <a:t>Results from the Annual Category Survey</a:t>
            </a:r>
          </a:p>
        </p:txBody>
      </p:sp>
      <p:cxnSp>
        <p:nvCxnSpPr>
          <p:cNvPr id="10" name="Straight Arrow Connector 9">
            <a:extLst>
              <a:ext uri="{FF2B5EF4-FFF2-40B4-BE49-F238E27FC236}">
                <a16:creationId xmlns:a16="http://schemas.microsoft.com/office/drawing/2014/main" id="{1C6E347B-41BD-C4AD-1432-CBAD581839F2}"/>
              </a:ext>
              <a:ext uri="{C183D7F6-B498-43B3-948B-1728B52AA6E4}">
                <adec:decorative xmlns:adec="http://schemas.microsoft.com/office/drawing/2017/decorative" val="1"/>
              </a:ext>
            </a:extLst>
          </p:cNvPr>
          <p:cNvCxnSpPr>
            <a:cxnSpLocks/>
          </p:cNvCxnSpPr>
          <p:nvPr/>
        </p:nvCxnSpPr>
        <p:spPr>
          <a:xfrm flipH="1">
            <a:off x="8354158" y="3088888"/>
            <a:ext cx="3103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30C1AF5-7DAF-F96D-A5CB-B18C233A235F}"/>
              </a:ext>
            </a:extLst>
          </p:cNvPr>
          <p:cNvSpPr txBox="1"/>
          <p:nvPr/>
        </p:nvSpPr>
        <p:spPr>
          <a:xfrm>
            <a:off x="0" y="5777849"/>
            <a:ext cx="11399878" cy="369332"/>
          </a:xfrm>
          <a:prstGeom prst="rect">
            <a:avLst/>
          </a:prstGeom>
          <a:noFill/>
        </p:spPr>
        <p:txBody>
          <a:bodyPr wrap="square" rtlCol="0">
            <a:spAutoFit/>
          </a:bodyPr>
          <a:lstStyle/>
          <a:p>
            <a:r>
              <a:rPr lang="en-US"/>
              <a:t>Categories were combined due to small cell sizes and to ensure confidentiality of sensitive data.</a:t>
            </a:r>
          </a:p>
        </p:txBody>
      </p:sp>
    </p:spTree>
    <p:extLst>
      <p:ext uri="{BB962C8B-B14F-4D97-AF65-F5344CB8AC3E}">
        <p14:creationId xmlns:p14="http://schemas.microsoft.com/office/powerpoint/2010/main" val="156397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54ECC9A1-A421-4931-ABDF-627FAADA919A}"/>
              </a:ext>
            </a:extLst>
          </p:cNvPr>
          <p:cNvSpPr>
            <a:spLocks noGrp="1"/>
          </p:cNvSpPr>
          <p:nvPr>
            <p:ph type="title"/>
          </p:nvPr>
        </p:nvSpPr>
        <p:spPr>
          <a:xfrm>
            <a:off x="609600" y="484458"/>
            <a:ext cx="10972800" cy="625885"/>
          </a:xfrm>
        </p:spPr>
        <p:txBody>
          <a:bodyPr>
            <a:noAutofit/>
          </a:bodyPr>
          <a:lstStyle/>
          <a:p>
            <a:r>
              <a:rPr lang="en-US" sz="2800"/>
              <a:t>Race and ethnicity</a:t>
            </a:r>
          </a:p>
        </p:txBody>
      </p:sp>
      <p:sp>
        <p:nvSpPr>
          <p:cNvPr id="5" name="Text Placeholder 4">
            <a:extLst>
              <a:ext uri="{FF2B5EF4-FFF2-40B4-BE49-F238E27FC236}">
                <a16:creationId xmlns:a16="http://schemas.microsoft.com/office/drawing/2014/main" id="{F60E429D-31FA-4DA7-8899-BC7BA124EC9B}"/>
              </a:ext>
            </a:extLst>
          </p:cNvPr>
          <p:cNvSpPr txBox="1">
            <a:spLocks/>
          </p:cNvSpPr>
          <p:nvPr/>
        </p:nvSpPr>
        <p:spPr>
          <a:xfrm>
            <a:off x="3424687" y="6341319"/>
            <a:ext cx="7777379" cy="304800"/>
          </a:xfrm>
          <a:prstGeom prst="rect">
            <a:avLst/>
          </a:prstGeom>
        </p:spPr>
        <p:txBody>
          <a:bodyPr vert="horz" lIns="91440" tIns="45720" rIns="91440" bIns="45720" rtlCol="0" anchor="ctr" anchorCtr="0">
            <a:noAutofit/>
          </a:bodyPr>
          <a:lstStyle>
            <a:lvl1pPr marL="0" indent="0" algn="r" defTabSz="1219170" rtl="0" eaLnBrk="1" latinLnBrk="0" hangingPunct="1">
              <a:spcBef>
                <a:spcPct val="20000"/>
              </a:spcBef>
              <a:buSzPct val="125000"/>
              <a:buFont typeface="Arial" panose="020B0604020202020204" pitchFamily="34" charset="0"/>
              <a:buNone/>
              <a:defRPr sz="1800" kern="1200">
                <a:solidFill>
                  <a:schemeClr val="bg1"/>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SzPct val="80000"/>
              <a:buFont typeface="Wingdings" pitchFamily="2" charset="2"/>
              <a:buChar char="§"/>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a:t>The State of Scientists:</a:t>
            </a:r>
            <a:br>
              <a:rPr lang="en-US"/>
            </a:br>
            <a:r>
              <a:rPr lang="en-US"/>
              <a:t>Results from the Annual Category Survey</a:t>
            </a:r>
          </a:p>
        </p:txBody>
      </p:sp>
      <p:graphicFrame>
        <p:nvGraphicFramePr>
          <p:cNvPr id="2" name="Chart 1" descr="Bar Graph - Race and Ethnicity &#10;White - 60%&#10;Black - 17%&#10;Asian - 13%&#10;Multiracial, American Indian or Alaska Native, Native Hawaiian or Other Pacific Islander, Other - 7% &#10;Missing - 8%&#10;Hispanic, Latino, or Spanish Ethnicity - 13%">
            <a:extLst>
              <a:ext uri="{FF2B5EF4-FFF2-40B4-BE49-F238E27FC236}">
                <a16:creationId xmlns:a16="http://schemas.microsoft.com/office/drawing/2014/main" id="{8B55116A-CE8D-4C2F-BD47-E3859F591FAA}"/>
              </a:ext>
            </a:extLst>
          </p:cNvPr>
          <p:cNvGraphicFramePr>
            <a:graphicFrameLocks/>
          </p:cNvGraphicFramePr>
          <p:nvPr>
            <p:extLst>
              <p:ext uri="{D42A27DB-BD31-4B8C-83A1-F6EECF244321}">
                <p14:modId xmlns:p14="http://schemas.microsoft.com/office/powerpoint/2010/main" val="336484306"/>
              </p:ext>
            </p:extLst>
          </p:nvPr>
        </p:nvGraphicFramePr>
        <p:xfrm>
          <a:off x="992777" y="1214846"/>
          <a:ext cx="10032274" cy="44544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631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ASH Slide Master">
  <a:themeElements>
    <a:clrScheme name="USHPS ">
      <a:dk1>
        <a:srgbClr val="000000"/>
      </a:dk1>
      <a:lt1>
        <a:srgbClr val="FFFFFF"/>
      </a:lt1>
      <a:dk2>
        <a:srgbClr val="BFD4DD"/>
      </a:dk2>
      <a:lt2>
        <a:srgbClr val="F4BA18"/>
      </a:lt2>
      <a:accent1>
        <a:srgbClr val="123342"/>
      </a:accent1>
      <a:accent2>
        <a:srgbClr val="6F8E9C"/>
      </a:accent2>
      <a:accent3>
        <a:srgbClr val="D5C7B7"/>
      </a:accent3>
      <a:accent4>
        <a:srgbClr val="D5212B"/>
      </a:accent4>
      <a:accent5>
        <a:srgbClr val="761312"/>
      </a:accent5>
      <a:accent6>
        <a:srgbClr val="52575F"/>
      </a:accent6>
      <a:hlink>
        <a:srgbClr val="1B3B4D"/>
      </a:hlink>
      <a:folHlink>
        <a:srgbClr val="0F21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ASH Slide Master" id="{0CAD0F80-0E72-45DA-8258-90A72DB5A2E3}" vid="{C7B34E3C-A108-409F-9C5A-4793B4CB78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148891E7B90D45A6CA2E01203F2295" ma:contentTypeVersion="16" ma:contentTypeDescription="Create a new document." ma:contentTypeScope="" ma:versionID="286777b32e85466a1f8f7cdab85d687f">
  <xsd:schema xmlns:xsd="http://www.w3.org/2001/XMLSchema" xmlns:xs="http://www.w3.org/2001/XMLSchema" xmlns:p="http://schemas.microsoft.com/office/2006/metadata/properties" xmlns:ns1="http://schemas.microsoft.com/sharepoint/v3" xmlns:ns3="af68c486-4bca-4ffa-9149-95e4479ab26f" xmlns:ns4="cfea98c8-b831-451c-9715-a60f69f25121" targetNamespace="http://schemas.microsoft.com/office/2006/metadata/properties" ma:root="true" ma:fieldsID="4e5903f1a898962e698e5375cf3f7d20" ns1:_="" ns3:_="" ns4:_="">
    <xsd:import namespace="http://schemas.microsoft.com/sharepoint/v3"/>
    <xsd:import namespace="af68c486-4bca-4ffa-9149-95e4479ab26f"/>
    <xsd:import namespace="cfea98c8-b831-451c-9715-a60f69f2512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68c486-4bca-4ffa-9149-95e4479ab2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fea98c8-b831-451c-9715-a60f69f2512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1F38B3-514E-487A-84B7-A358C734BD37}">
  <ds:schemaRefs>
    <ds:schemaRef ds:uri="af68c486-4bca-4ffa-9149-95e4479ab26f"/>
    <ds:schemaRef ds:uri="cfea98c8-b831-451c-9715-a60f69f251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925F0AC-B884-4CA4-8E00-3F48E82C01F1}">
  <ds:schemaRefs>
    <ds:schemaRef ds:uri="af68c486-4bca-4ffa-9149-95e4479ab26f"/>
    <ds:schemaRef ds:uri="cfea98c8-b831-451c-9715-a60f69f2512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CA383BB-69AB-48E2-8527-0C0CD02DA7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TotalTime>
  <Words>2252</Words>
  <Application>Microsoft Office PowerPoint</Application>
  <PresentationFormat>Widescreen</PresentationFormat>
  <Paragraphs>410</Paragraphs>
  <Slides>47</Slides>
  <Notes>47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Wingdings</vt:lpstr>
      <vt:lpstr>1_OASH Slide Master</vt:lpstr>
      <vt:lpstr>The State of Scientists: Results from the Annual Category Survey</vt:lpstr>
      <vt:lpstr>Background &amp; Methods</vt:lpstr>
      <vt:lpstr>The primary purpose of the survey is to obtain information about contributions of Scientist Officers in the U.S. Public Health Service (PHS) and to provide them with an opportunity to offer input and feedback </vt:lpstr>
      <vt:lpstr>The SoS survey allows us to take a pulse check on the Category each year</vt:lpstr>
      <vt:lpstr>2022 SoS Response Rate</vt:lpstr>
      <vt:lpstr>Demographic characteristics</vt:lpstr>
      <vt:lpstr>Current gender identity</vt:lpstr>
      <vt:lpstr>Sexual orientation</vt:lpstr>
      <vt:lpstr>Race and ethnicity</vt:lpstr>
      <vt:lpstr>Mental health needs during 2022</vt:lpstr>
      <vt:lpstr>Mental health needs during 2022</vt:lpstr>
      <vt:lpstr>Reasons* for not receiving services from a mental health professional, among those who reported needing services (N=19)</vt:lpstr>
      <vt:lpstr>Mental health needs* by deployment history in 2022 </vt:lpstr>
      <vt:lpstr>Mental health needs* by OPDIV in 2022</vt:lpstr>
      <vt:lpstr>Mental health needs* by PHS rank in 2022</vt:lpstr>
      <vt:lpstr>Resources</vt:lpstr>
      <vt:lpstr>Basic descriptive characteristics of  Scientist Officers</vt:lpstr>
      <vt:lpstr>Scientist Officers were assigned to over 16 federal agencies</vt:lpstr>
      <vt:lpstr>Scientist Officers were stationed in 28 states and 11 overseas posts</vt:lpstr>
      <vt:lpstr>Most Scientist Officers have doctoral degrees in Behavioral Sciences, Medical &amp; Health Sciences, or Biological Sciences </vt:lpstr>
      <vt:lpstr>Science Officer force distribution</vt:lpstr>
      <vt:lpstr>A majority of Scientist Officers served in a billet that was higher than their rank</vt:lpstr>
      <vt:lpstr>Training and Performance</vt:lpstr>
      <vt:lpstr>Most Scientist Officers entered USPHS with an advanced degree in addition to their qualifying degree</vt:lpstr>
      <vt:lpstr>Scientist Officers have a variety of important life experiences and relevant trainings</vt:lpstr>
      <vt:lpstr>Scientist Officers reported numerous high-impact accomplishments over the past 5 years </vt:lpstr>
      <vt:lpstr>Scientist Officers most frequently received Unit Commendations and Outstanding Unit Commendations in 2022</vt:lpstr>
      <vt:lpstr>Promotions and Leadership</vt:lpstr>
      <vt:lpstr>Number of temporary promotion attempts by rank</vt:lpstr>
      <vt:lpstr>Number of temporary promotion attempts by rank</vt:lpstr>
      <vt:lpstr>Number of temporary promotion attempts by rank</vt:lpstr>
      <vt:lpstr>~73% of Scientist Officers reported they are in a leadership position </vt:lpstr>
      <vt:lpstr>Recruitment and Retention</vt:lpstr>
      <vt:lpstr>Many Officers learned about USPHS from another Officer or through a fellowship program</vt:lpstr>
      <vt:lpstr>How did Scientist Officers join USPHS?</vt:lpstr>
      <vt:lpstr>98% of Scientist Officers reported perceived benefits in being a PHS officer</vt:lpstr>
      <vt:lpstr>97% of Scientist Officers reported perceived challenges in being a PHS officer</vt:lpstr>
      <vt:lpstr>Deployment</vt:lpstr>
      <vt:lpstr>The percentage of Scientist Officers deploying through their agency or PHS has decreased over the past three years</vt:lpstr>
      <vt:lpstr>20% of Scientist Officers deployed through PHS during 2022</vt:lpstr>
      <vt:lpstr>40% of Scientist Officers deployed through agency during 2022</vt:lpstr>
      <vt:lpstr>56% of Scientist Officers deployed through their agency or through PHS</vt:lpstr>
      <vt:lpstr>Scientist Officers deployed through PHS or agency during 2022, by rank</vt:lpstr>
      <vt:lpstr>Summary of findings</vt:lpstr>
      <vt:lpstr>Summary of findings (1)</vt:lpstr>
      <vt:lpstr>Summary of findings (2)</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Haigwood, Patricia (OS/ASPR/BARDA) (CTR)</dc:creator>
  <cp:lastModifiedBy>Stuckey, Matthew (CDC/DDID/NCEZID/DHQP)</cp:lastModifiedBy>
  <cp:revision>3</cp:revision>
  <cp:lastPrinted>2020-02-10T15:49:23Z</cp:lastPrinted>
  <dcterms:created xsi:type="dcterms:W3CDTF">2019-03-20T17:30:43Z</dcterms:created>
  <dcterms:modified xsi:type="dcterms:W3CDTF">2023-09-27T18:49:48Z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0x01010033148891E7B90D45A6CA2E01203F2295</vt:lpwstr>
  </property>
  <property fmtid="{D5CDD505-2E9C-101B-9397-08002B2CF9AE}" pid="3" name="MSIP_Label_7b94a7b8-f06c-4dfe-bdcc-9b548fd58c31_Enabled">
    <vt:lpwstr>true</vt:lpwstr>
  </property>
  <property fmtid="{D5CDD505-2E9C-101B-9397-08002B2CF9AE}" pid="4" name="MSIP_Label_7b94a7b8-f06c-4dfe-bdcc-9b548fd58c31_SetDate">
    <vt:lpwstr>2021-05-01T11:29:54Z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dd06fd6a-cc24-48a9-8afc-7cd93631c5c7</vt:lpwstr>
  </property>
  <property fmtid="{D5CDD505-2E9C-101B-9397-08002B2CF9AE}" pid="9" name="MSIP_Label_7b94a7b8-f06c-4dfe-bdcc-9b548fd58c31_ContentBits">
    <vt:lpwstr>0</vt:lpwstr>
  </property>
</Properties>
</file>