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78" r:id="rId1"/>
  </p:sldMasterIdLst>
  <p:notesMasterIdLst>
    <p:notesMasterId r:id="rId35"/>
  </p:notesMasterIdLst>
  <p:handoutMasterIdLst>
    <p:handoutMasterId r:id="rId36"/>
  </p:handoutMasterIdLst>
  <p:sldIdLst>
    <p:sldId id="364" r:id="rId2"/>
    <p:sldId id="331" r:id="rId3"/>
    <p:sldId id="350" r:id="rId4"/>
    <p:sldId id="363" r:id="rId5"/>
    <p:sldId id="295" r:id="rId6"/>
    <p:sldId id="322" r:id="rId7"/>
    <p:sldId id="346" r:id="rId8"/>
    <p:sldId id="294" r:id="rId9"/>
    <p:sldId id="349" r:id="rId10"/>
    <p:sldId id="347" r:id="rId11"/>
    <p:sldId id="307" r:id="rId12"/>
    <p:sldId id="370" r:id="rId13"/>
    <p:sldId id="348" r:id="rId14"/>
    <p:sldId id="334" r:id="rId15"/>
    <p:sldId id="351" r:id="rId16"/>
    <p:sldId id="335" r:id="rId17"/>
    <p:sldId id="373" r:id="rId18"/>
    <p:sldId id="372" r:id="rId19"/>
    <p:sldId id="368" r:id="rId20"/>
    <p:sldId id="367" r:id="rId21"/>
    <p:sldId id="365" r:id="rId22"/>
    <p:sldId id="366" r:id="rId23"/>
    <p:sldId id="311" r:id="rId24"/>
    <p:sldId id="312" r:id="rId25"/>
    <p:sldId id="345" r:id="rId26"/>
    <p:sldId id="340" r:id="rId27"/>
    <p:sldId id="342" r:id="rId28"/>
    <p:sldId id="341" r:id="rId29"/>
    <p:sldId id="290" r:id="rId30"/>
    <p:sldId id="376" r:id="rId31"/>
    <p:sldId id="297" r:id="rId32"/>
    <p:sldId id="353" r:id="rId33"/>
    <p:sldId id="377" r:id="rId34"/>
  </p:sldIdLst>
  <p:sldSz cx="9144000" cy="6858000" type="screen4x3"/>
  <p:notesSz cx="6997700" cy="9283700"/>
  <p:embeddedFontLst>
    <p:embeddedFont>
      <p:font typeface="Univers Condensed" panose="020B060402020202020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45552"/>
    <a:srgbClr val="E1433F"/>
    <a:srgbClr val="E6786C"/>
    <a:srgbClr val="DC26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88" autoAdjust="0"/>
    <p:restoredTop sz="87199" autoAdjust="0"/>
  </p:normalViewPr>
  <p:slideViewPr>
    <p:cSldViewPr>
      <p:cViewPr>
        <p:scale>
          <a:sx n="70" d="100"/>
          <a:sy n="70" d="100"/>
        </p:scale>
        <p:origin x="-378"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88"/>
    </p:cViewPr>
  </p:sorterViewPr>
  <p:notesViewPr>
    <p:cSldViewPr>
      <p:cViewPr>
        <p:scale>
          <a:sx n="75" d="100"/>
          <a:sy n="75" d="100"/>
        </p:scale>
        <p:origin x="-2142" y="-174"/>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en-US"/>
          </a:p>
        </p:txBody>
      </p:sp>
      <p:sp>
        <p:nvSpPr>
          <p:cNvPr id="75779"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416830B2-80B9-4B28-9AA9-C15D05711AE5}" type="datetimeFigureOut">
              <a:rPr lang="en-US"/>
              <a:pPr>
                <a:defRPr/>
              </a:pPr>
              <a:t>12/5/2013</a:t>
            </a:fld>
            <a:endParaRPr lang="en-US"/>
          </a:p>
        </p:txBody>
      </p:sp>
      <p:sp>
        <p:nvSpPr>
          <p:cNvPr id="75780"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en-US"/>
          </a:p>
        </p:txBody>
      </p:sp>
      <p:sp>
        <p:nvSpPr>
          <p:cNvPr id="75781"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7F04FF22-2DF9-4DE4-9E49-9F6712C16F4C}" type="slidenum">
              <a:rPr lang="en-US"/>
              <a:pPr>
                <a:defRPr/>
              </a:pPr>
              <a:t>‹#›</a:t>
            </a:fld>
            <a:endParaRPr lang="en-US"/>
          </a:p>
        </p:txBody>
      </p:sp>
    </p:spTree>
    <p:extLst>
      <p:ext uri="{BB962C8B-B14F-4D97-AF65-F5344CB8AC3E}">
        <p14:creationId xmlns:p14="http://schemas.microsoft.com/office/powerpoint/2010/main" val="2287165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3031" tIns="46516" rIns="93031" bIns="46516"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63988" y="0"/>
            <a:ext cx="3032125" cy="463550"/>
          </a:xfrm>
          <a:prstGeom prst="rect">
            <a:avLst/>
          </a:prstGeom>
        </p:spPr>
        <p:txBody>
          <a:bodyPr vert="horz" lIns="93031" tIns="46516" rIns="93031" bIns="46516" rtlCol="0"/>
          <a:lstStyle>
            <a:lvl1pPr algn="r" fontAlgn="auto">
              <a:spcBef>
                <a:spcPts val="0"/>
              </a:spcBef>
              <a:spcAft>
                <a:spcPts val="0"/>
              </a:spcAft>
              <a:defRPr sz="1200">
                <a:latin typeface="+mn-lt"/>
                <a:cs typeface="+mn-cs"/>
              </a:defRPr>
            </a:lvl1pPr>
          </a:lstStyle>
          <a:p>
            <a:pPr>
              <a:defRPr/>
            </a:pPr>
            <a:fld id="{9F447C02-5887-4549-8889-A481AC8BF331}" type="datetimeFigureOut">
              <a:rPr lang="en-US"/>
              <a:pPr>
                <a:defRPr/>
              </a:pPr>
              <a:t>12/5/2013</a:t>
            </a:fld>
            <a:endParaRPr 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31" tIns="46516" rIns="93031" bIns="46516" rtlCol="0" anchor="ctr"/>
          <a:lstStyle/>
          <a:p>
            <a:pPr lvl="0"/>
            <a:endParaRPr lang="en-US" noProof="0" smtClean="0"/>
          </a:p>
        </p:txBody>
      </p:sp>
      <p:sp>
        <p:nvSpPr>
          <p:cNvPr id="5" name="Notes Placeholder 4"/>
          <p:cNvSpPr>
            <a:spLocks noGrp="1"/>
          </p:cNvSpPr>
          <p:nvPr>
            <p:ph type="body" sz="quarter" idx="3"/>
          </p:nvPr>
        </p:nvSpPr>
        <p:spPr>
          <a:xfrm>
            <a:off x="700088" y="4410075"/>
            <a:ext cx="5597525" cy="4176713"/>
          </a:xfrm>
          <a:prstGeom prst="rect">
            <a:avLst/>
          </a:prstGeom>
        </p:spPr>
        <p:txBody>
          <a:bodyPr vert="horz" lIns="93031" tIns="46516" rIns="93031" bIns="4651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8563"/>
            <a:ext cx="3032125" cy="463550"/>
          </a:xfrm>
          <a:prstGeom prst="rect">
            <a:avLst/>
          </a:prstGeom>
        </p:spPr>
        <p:txBody>
          <a:bodyPr vert="horz" lIns="93031" tIns="46516" rIns="93031" bIns="46516"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63988" y="8818563"/>
            <a:ext cx="3032125" cy="463550"/>
          </a:xfrm>
          <a:prstGeom prst="rect">
            <a:avLst/>
          </a:prstGeom>
        </p:spPr>
        <p:txBody>
          <a:bodyPr vert="horz" lIns="93031" tIns="46516" rIns="93031" bIns="46516" rtlCol="0" anchor="b"/>
          <a:lstStyle>
            <a:lvl1pPr algn="r" fontAlgn="auto">
              <a:spcBef>
                <a:spcPts val="0"/>
              </a:spcBef>
              <a:spcAft>
                <a:spcPts val="0"/>
              </a:spcAft>
              <a:defRPr sz="1200">
                <a:latin typeface="+mn-lt"/>
                <a:cs typeface="+mn-cs"/>
              </a:defRPr>
            </a:lvl1pPr>
          </a:lstStyle>
          <a:p>
            <a:pPr>
              <a:defRPr/>
            </a:pPr>
            <a:fld id="{76295C55-3DE1-461F-A922-9F8FF9CA4A33}" type="slidenum">
              <a:rPr lang="en-US"/>
              <a:pPr>
                <a:defRPr/>
              </a:pPr>
              <a:t>‹#›</a:t>
            </a:fld>
            <a:endParaRPr lang="en-US"/>
          </a:p>
        </p:txBody>
      </p:sp>
    </p:spTree>
    <p:extLst>
      <p:ext uri="{BB962C8B-B14F-4D97-AF65-F5344CB8AC3E}">
        <p14:creationId xmlns:p14="http://schemas.microsoft.com/office/powerpoint/2010/main" val="23157749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1179513" y="698500"/>
            <a:ext cx="4640262" cy="3479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xfrm>
            <a:off x="700088" y="4410075"/>
            <a:ext cx="5597525" cy="417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026" tIns="46514" rIns="93026" bIns="46514" numCol="1" anchor="t" anchorCtr="0" compatLnSpc="1">
            <a:prstTxWarp prst="textNoShape">
              <a:avLst/>
            </a:prstTxWarp>
          </a:bodyPr>
          <a:lstStyle/>
          <a:p>
            <a:pPr eaLnBrk="1" hangingPunct="1"/>
            <a:r>
              <a:rPr lang="en-US" altLang="en-US" dirty="0" smtClean="0"/>
              <a:t>I’ll start by describing  today’s Commissioned Corps:</a:t>
            </a:r>
          </a:p>
          <a:p>
            <a:pPr eaLnBrk="1" hangingPunct="1"/>
            <a:endParaRPr lang="en-US" altLang="en-US" dirty="0" smtClean="0"/>
          </a:p>
          <a:p>
            <a:pPr eaLnBrk="1" hangingPunct="1">
              <a:buFont typeface="Wingdings" pitchFamily="2" charset="2"/>
              <a:buChar char="Ø"/>
            </a:pPr>
            <a:r>
              <a:rPr lang="en-US" altLang="en-US" dirty="0" smtClean="0"/>
              <a:t> Who we are </a:t>
            </a:r>
          </a:p>
          <a:p>
            <a:pPr eaLnBrk="1" hangingPunct="1">
              <a:buFont typeface="Wingdings" pitchFamily="2" charset="2"/>
              <a:buChar char="Ø"/>
            </a:pPr>
            <a:r>
              <a:rPr lang="en-US" altLang="en-US" dirty="0" smtClean="0"/>
              <a:t> Why we exist, and</a:t>
            </a:r>
          </a:p>
          <a:p>
            <a:pPr eaLnBrk="1" hangingPunct="1">
              <a:buFont typeface="Wingdings" pitchFamily="2" charset="2"/>
              <a:buChar char="Ø"/>
            </a:pPr>
            <a:r>
              <a:rPr lang="en-US" altLang="en-US" dirty="0" smtClean="0"/>
              <a:t> What we do. </a:t>
            </a:r>
          </a:p>
          <a:p>
            <a:pPr eaLnBrk="1" hangingPunct="1">
              <a:buFont typeface="Wingdings" pitchFamily="2" charset="2"/>
              <a:buNone/>
            </a:pPr>
            <a:r>
              <a:rPr lang="en-US" altLang="en-US" dirty="0" smtClean="0"/>
              <a:t> </a:t>
            </a:r>
          </a:p>
          <a:p>
            <a:pPr eaLnBrk="1" hangingPunct="1">
              <a:buFont typeface="Wingdings" pitchFamily="2" charset="2"/>
              <a:buNone/>
            </a:pPr>
            <a:r>
              <a:rPr lang="en-US" altLang="en-US" dirty="0" smtClean="0"/>
              <a:t>I’ll also introduce you to some officers who are</a:t>
            </a:r>
            <a:r>
              <a:rPr lang="en-US" altLang="en-US" baseline="0" dirty="0" smtClean="0"/>
              <a:t> </a:t>
            </a:r>
            <a:r>
              <a:rPr lang="en-US" altLang="en-US" dirty="0" smtClean="0"/>
              <a:t>retired or on active duty in the Corps.  Their experiences, in addition to my own, can give you a good idea of what you might achieve professionally and personally as a Corps officer. </a:t>
            </a:r>
          </a:p>
        </p:txBody>
      </p:sp>
      <p:sp>
        <p:nvSpPr>
          <p:cNvPr id="36868" name="Slide Number Placeholder 3"/>
          <p:cNvSpPr txBox="1">
            <a:spLocks noGrp="1"/>
          </p:cNvSpPr>
          <p:nvPr/>
        </p:nvSpPr>
        <p:spPr bwMode="auto">
          <a:xfrm>
            <a:off x="3963988" y="8820150"/>
            <a:ext cx="303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26" tIns="46514" rIns="93026" bIns="46514" anchor="b"/>
          <a:lstStyle>
            <a:lvl1pPr defTabSz="903288" eaLnBrk="0" hangingPunct="0">
              <a:spcBef>
                <a:spcPct val="30000"/>
              </a:spcBef>
              <a:defRPr sz="1200">
                <a:solidFill>
                  <a:schemeClr val="tx1"/>
                </a:solidFill>
                <a:latin typeface="Calibri" pitchFamily="34" charset="0"/>
              </a:defRPr>
            </a:lvl1pPr>
            <a:lvl2pPr marL="742950" indent="-285750" defTabSz="903288" eaLnBrk="0" hangingPunct="0">
              <a:spcBef>
                <a:spcPct val="30000"/>
              </a:spcBef>
              <a:defRPr sz="1200">
                <a:solidFill>
                  <a:schemeClr val="tx1"/>
                </a:solidFill>
                <a:latin typeface="Calibri" pitchFamily="34" charset="0"/>
              </a:defRPr>
            </a:lvl2pPr>
            <a:lvl3pPr marL="1143000" indent="-228600" defTabSz="903288" eaLnBrk="0" hangingPunct="0">
              <a:spcBef>
                <a:spcPct val="30000"/>
              </a:spcBef>
              <a:defRPr sz="1200">
                <a:solidFill>
                  <a:schemeClr val="tx1"/>
                </a:solidFill>
                <a:latin typeface="Calibri" pitchFamily="34" charset="0"/>
              </a:defRPr>
            </a:lvl3pPr>
            <a:lvl4pPr marL="1600200" indent="-228600" defTabSz="903288" eaLnBrk="0" hangingPunct="0">
              <a:spcBef>
                <a:spcPct val="30000"/>
              </a:spcBef>
              <a:defRPr sz="1200">
                <a:solidFill>
                  <a:schemeClr val="tx1"/>
                </a:solidFill>
                <a:latin typeface="Calibri" pitchFamily="34" charset="0"/>
              </a:defRPr>
            </a:lvl4pPr>
            <a:lvl5pPr marL="2057400" indent="-228600" defTabSz="903288" eaLnBrk="0" hangingPunct="0">
              <a:spcBef>
                <a:spcPct val="30000"/>
              </a:spcBef>
              <a:defRPr sz="1200">
                <a:solidFill>
                  <a:schemeClr val="tx1"/>
                </a:solidFill>
                <a:latin typeface="Calibri" pitchFamily="34" charset="0"/>
              </a:defRPr>
            </a:lvl5pPr>
            <a:lvl6pPr marL="2514600" indent="-228600" defTabSz="903288" eaLnBrk="0" fontAlgn="base" hangingPunct="0">
              <a:spcBef>
                <a:spcPct val="30000"/>
              </a:spcBef>
              <a:spcAft>
                <a:spcPct val="0"/>
              </a:spcAft>
              <a:defRPr sz="1200">
                <a:solidFill>
                  <a:schemeClr val="tx1"/>
                </a:solidFill>
                <a:latin typeface="Calibri" pitchFamily="34" charset="0"/>
              </a:defRPr>
            </a:lvl6pPr>
            <a:lvl7pPr marL="2971800" indent="-228600" defTabSz="903288" eaLnBrk="0" fontAlgn="base" hangingPunct="0">
              <a:spcBef>
                <a:spcPct val="30000"/>
              </a:spcBef>
              <a:spcAft>
                <a:spcPct val="0"/>
              </a:spcAft>
              <a:defRPr sz="1200">
                <a:solidFill>
                  <a:schemeClr val="tx1"/>
                </a:solidFill>
                <a:latin typeface="Calibri" pitchFamily="34" charset="0"/>
              </a:defRPr>
            </a:lvl7pPr>
            <a:lvl8pPr marL="3429000" indent="-228600" defTabSz="903288" eaLnBrk="0" fontAlgn="base" hangingPunct="0">
              <a:spcBef>
                <a:spcPct val="30000"/>
              </a:spcBef>
              <a:spcAft>
                <a:spcPct val="0"/>
              </a:spcAft>
              <a:defRPr sz="1200">
                <a:solidFill>
                  <a:schemeClr val="tx1"/>
                </a:solidFill>
                <a:latin typeface="Calibri" pitchFamily="34" charset="0"/>
              </a:defRPr>
            </a:lvl8pPr>
            <a:lvl9pPr marL="3886200" indent="-228600" defTabSz="90328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26CC3627-1B77-443B-B79A-289C22A2AF1D}" type="slidenum">
              <a:rPr lang="en-US" altLang="en-US"/>
              <a:pPr algn="r" eaLnBrk="1" hangingPunct="1">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solidFill>
                <a:srgbClr val="FF0000"/>
              </a:solidFill>
            </a:endParaRPr>
          </a:p>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CCF65CE1-2EED-47B3-B96E-3B385F321856}"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eaLnBrk="1" hangingPunct="1">
              <a:spcBef>
                <a:spcPct val="0"/>
              </a:spcBef>
              <a:defRPr/>
            </a:pPr>
            <a:r>
              <a:rPr lang="en-US" dirty="0" smtClean="0"/>
              <a:t>For more than 200 years, the U.S. Public Health Service has been our Nation’s front line against the spread of disease from sailors returning from foreign ports, from immigrants entering the country, and from health threats posed by natural and manmade disasters. </a:t>
            </a:r>
          </a:p>
          <a:p>
            <a:pPr eaLnBrk="1" hangingPunct="1">
              <a:spcBef>
                <a:spcPct val="0"/>
              </a:spcBef>
              <a:defRPr/>
            </a:pPr>
            <a:endParaRPr lang="en-US" dirty="0" smtClean="0"/>
          </a:p>
          <a:p>
            <a:pPr eaLnBrk="1" hangingPunct="1">
              <a:spcBef>
                <a:spcPct val="0"/>
              </a:spcBef>
              <a:defRPr/>
            </a:pPr>
            <a:r>
              <a:rPr lang="en-US" dirty="0" smtClean="0"/>
              <a:t>We continue the battle for better public health today, and on multiple fronts. Corps medical officers are involved in: </a:t>
            </a:r>
          </a:p>
          <a:p>
            <a:pPr eaLnBrk="1" hangingPunct="1">
              <a:spcBef>
                <a:spcPct val="0"/>
              </a:spcBef>
              <a:defRPr/>
            </a:pPr>
            <a:endParaRPr lang="en-US" dirty="0" smtClean="0"/>
          </a:p>
          <a:p>
            <a:pPr eaLnBrk="1" hangingPunct="1">
              <a:spcBef>
                <a:spcPct val="0"/>
              </a:spcBef>
              <a:buFont typeface="Wingdings" pitchFamily="2" charset="2"/>
              <a:buChar char="Ø"/>
              <a:defRPr/>
            </a:pPr>
            <a:r>
              <a:rPr lang="en-US" dirty="0" smtClean="0"/>
              <a:t>Disease control and prevention </a:t>
            </a:r>
          </a:p>
          <a:p>
            <a:pPr eaLnBrk="1" hangingPunct="1">
              <a:spcBef>
                <a:spcPct val="0"/>
              </a:spcBef>
              <a:buFont typeface="Wingdings" pitchFamily="2" charset="2"/>
              <a:buChar char="Ø"/>
              <a:defRPr/>
            </a:pPr>
            <a:r>
              <a:rPr lang="en-US" dirty="0" smtClean="0"/>
              <a:t>Biomedical research</a:t>
            </a:r>
          </a:p>
          <a:p>
            <a:pPr eaLnBrk="1" hangingPunct="1">
              <a:spcBef>
                <a:spcPct val="0"/>
              </a:spcBef>
              <a:buFont typeface="Wingdings" pitchFamily="2" charset="2"/>
              <a:buChar char="Ø"/>
              <a:defRPr/>
            </a:pPr>
            <a:r>
              <a:rPr lang="en-US" dirty="0" smtClean="0"/>
              <a:t>Regulation of food and drugs </a:t>
            </a:r>
          </a:p>
          <a:p>
            <a:pPr eaLnBrk="1" hangingPunct="1">
              <a:spcBef>
                <a:spcPct val="0"/>
              </a:spcBef>
              <a:buFont typeface="Wingdings" pitchFamily="2" charset="2"/>
              <a:buChar char="Ø"/>
              <a:defRPr/>
            </a:pPr>
            <a:r>
              <a:rPr lang="en-US" dirty="0" smtClean="0"/>
              <a:t>Mental health care</a:t>
            </a:r>
          </a:p>
          <a:p>
            <a:pPr eaLnBrk="1" hangingPunct="1">
              <a:spcBef>
                <a:spcPct val="0"/>
              </a:spcBef>
              <a:buFont typeface="Wingdings" pitchFamily="2" charset="2"/>
              <a:buChar char="Ø"/>
              <a:defRPr/>
            </a:pPr>
            <a:r>
              <a:rPr lang="en-US" dirty="0" smtClean="0"/>
              <a:t>Substance abuse treatment </a:t>
            </a:r>
          </a:p>
          <a:p>
            <a:pPr eaLnBrk="1" hangingPunct="1">
              <a:spcBef>
                <a:spcPct val="0"/>
              </a:spcBef>
              <a:buFont typeface="Wingdings" pitchFamily="2" charset="2"/>
              <a:buChar char="Ø"/>
              <a:defRPr/>
            </a:pPr>
            <a:r>
              <a:rPr lang="en-US" dirty="0" smtClean="0"/>
              <a:t>Health care delivery </a:t>
            </a:r>
          </a:p>
          <a:p>
            <a:pPr eaLnBrk="1" hangingPunct="1">
              <a:spcBef>
                <a:spcPct val="0"/>
              </a:spcBef>
              <a:buFont typeface="Wingdings" pitchFamily="2" charset="2"/>
              <a:buChar char="Ø"/>
              <a:defRPr/>
            </a:pPr>
            <a:r>
              <a:rPr lang="en-US" dirty="0" smtClean="0"/>
              <a:t>International health, and</a:t>
            </a:r>
          </a:p>
          <a:p>
            <a:pPr eaLnBrk="1" hangingPunct="1">
              <a:spcBef>
                <a:spcPct val="0"/>
              </a:spcBef>
              <a:buFont typeface="Wingdings" pitchFamily="2" charset="2"/>
              <a:buChar char="Ø"/>
              <a:defRPr/>
            </a:pPr>
            <a:r>
              <a:rPr lang="en-US" dirty="0" smtClean="0"/>
              <a:t>Emergency and humanitarian response.</a:t>
            </a:r>
          </a:p>
          <a:p>
            <a:pPr eaLnBrk="1" hangingPunct="1">
              <a:spcBef>
                <a:spcPct val="0"/>
              </a:spcBef>
              <a:buFont typeface="Wingdings" pitchFamily="2" charset="2"/>
              <a:buChar char="Ø"/>
              <a:defRPr/>
            </a:pPr>
            <a:endParaRPr lang="en-US" dirty="0" smtClean="0"/>
          </a:p>
          <a:p>
            <a:pPr eaLnBrk="1" hangingPunct="1">
              <a:spcBef>
                <a:spcPct val="0"/>
              </a:spcBef>
              <a:buFont typeface="Wingdings" pitchFamily="2" charset="2"/>
              <a:buNone/>
              <a:defRPr/>
            </a:pPr>
            <a:r>
              <a:rPr lang="en-US" dirty="0" smtClean="0"/>
              <a:t>I’m going to spend a few minutes highlighting this last area.</a:t>
            </a:r>
            <a:br>
              <a:rPr lang="en-US" dirty="0" smtClean="0"/>
            </a:br>
            <a:r>
              <a:rPr lang="en-US" dirty="0" smtClean="0"/>
              <a:t/>
            </a:r>
            <a:br>
              <a:rPr lang="en-US" dirty="0" smtClean="0"/>
            </a:br>
            <a:endParaRPr lang="en-US" dirty="0" smtClean="0"/>
          </a:p>
          <a:p>
            <a:pPr eaLnBrk="1" hangingPunct="1">
              <a:spcBef>
                <a:spcPct val="0"/>
              </a:spcBef>
              <a:buFont typeface="Wingdings" pitchFamily="2" charset="2"/>
              <a:buChar char="Ø"/>
              <a:defRPr/>
            </a:pPr>
            <a:endParaRPr lang="en-US" dirty="0" smtClean="0"/>
          </a:p>
          <a:p>
            <a:pPr eaLnBrk="1" hangingPunct="1">
              <a:spcBef>
                <a:spcPct val="0"/>
              </a:spcBef>
              <a:buFont typeface="Wingdings" pitchFamily="2" charset="2"/>
              <a:buChar char="Ø"/>
              <a:defRPr/>
            </a:pPr>
            <a:endParaRPr lang="en-US" dirty="0" smtClean="0"/>
          </a:p>
          <a:p>
            <a:pPr eaLnBrk="1" hangingPunct="1">
              <a:spcBef>
                <a:spcPct val="0"/>
              </a:spcBef>
              <a:buFont typeface="Wingdings" pitchFamily="2" charset="2"/>
              <a:buNone/>
              <a:defRPr/>
            </a:pPr>
            <a:r>
              <a:rPr lang="en-US" dirty="0" smtClean="0"/>
              <a:t> </a:t>
            </a:r>
          </a:p>
          <a:p>
            <a:pPr eaLnBrk="1" hangingPunct="1">
              <a:spcBef>
                <a:spcPct val="0"/>
              </a:spcBef>
              <a:defRPr/>
            </a:pPr>
            <a:endParaRPr lang="en-US" dirty="0" smtClean="0"/>
          </a:p>
          <a:p>
            <a:pPr eaLnBrk="1" hangingPunct="1">
              <a:spcBef>
                <a:spcPct val="0"/>
              </a:spcBef>
              <a:defRPr/>
            </a:pPr>
            <a:endParaRPr lang="en-US" dirty="0" smtClean="0"/>
          </a:p>
          <a:p>
            <a:pPr eaLnBrk="1" hangingPunct="1">
              <a:spcBef>
                <a:spcPct val="0"/>
              </a:spcBef>
              <a:defRPr/>
            </a:pPr>
            <a:endParaRPr lang="en-US" dirty="0" smtClean="0"/>
          </a:p>
          <a:p>
            <a:pPr eaLnBrk="1" hangingPunct="1">
              <a:spcBef>
                <a:spcPct val="0"/>
              </a:spcBef>
              <a:defRPr/>
            </a:pPr>
            <a:endParaRPr lang="en-US" dirty="0" smtClean="0"/>
          </a:p>
          <a:p>
            <a:pPr eaLnBrk="1" hangingPunct="1">
              <a:spcBef>
                <a:spcPct val="0"/>
              </a:spcBef>
              <a:defRPr/>
            </a:pPr>
            <a:endParaRPr lang="en-US" b="1" dirty="0" smtClean="0"/>
          </a:p>
        </p:txBody>
      </p:sp>
      <p:sp>
        <p:nvSpPr>
          <p:cNvPr id="4" name="Slide Number Placeholder 3"/>
          <p:cNvSpPr>
            <a:spLocks noGrp="1"/>
          </p:cNvSpPr>
          <p:nvPr>
            <p:ph type="sldNum" sz="quarter" idx="5"/>
          </p:nvPr>
        </p:nvSpPr>
        <p:spPr/>
        <p:txBody>
          <a:bodyPr/>
          <a:lstStyle/>
          <a:p>
            <a:pPr>
              <a:defRPr/>
            </a:pPr>
            <a:fld id="{B5A8BE71-B2DE-4AF0-B6BF-F3D75137FAF1}"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xfrm>
            <a:off x="1181100" y="696913"/>
            <a:ext cx="4637088" cy="3479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xfrm>
            <a:off x="698500" y="4410075"/>
            <a:ext cx="5600700"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014" tIns="46507" rIns="93014" bIns="46507" numCol="1" anchor="t" anchorCtr="0" compatLnSpc="1">
            <a:prstTxWarp prst="textNoShape">
              <a:avLst/>
            </a:prstTxWarp>
          </a:bodyPr>
          <a:lstStyle/>
          <a:p>
            <a:pPr eaLnBrk="1" hangingPunct="1">
              <a:spcBef>
                <a:spcPct val="0"/>
              </a:spcBef>
              <a:spcAft>
                <a:spcPct val="25000"/>
              </a:spcAft>
              <a:buFont typeface="Symbol" pitchFamily="18" charset="2"/>
              <a:buNone/>
            </a:pPr>
            <a:r>
              <a:rPr lang="en-US" altLang="en-US" sz="900" smtClean="0">
                <a:latin typeface="Arial" pitchFamily="34" charset="0"/>
              </a:rPr>
              <a:t>Increasingly, the Commissioned Corps is being recognized for the broad public health expertise its officers can provide in response to emergency and humanitarian needs, both here in the United States and abroad. </a:t>
            </a:r>
          </a:p>
          <a:p>
            <a:pPr eaLnBrk="1" hangingPunct="1">
              <a:spcBef>
                <a:spcPct val="0"/>
              </a:spcBef>
              <a:spcAft>
                <a:spcPct val="25000"/>
              </a:spcAft>
              <a:buFont typeface="Symbol" pitchFamily="18" charset="2"/>
              <a:buNone/>
            </a:pPr>
            <a:endParaRPr lang="en-US" altLang="en-US" sz="900" smtClean="0">
              <a:latin typeface="Arial" pitchFamily="34" charset="0"/>
            </a:endParaRPr>
          </a:p>
          <a:p>
            <a:pPr eaLnBrk="1" hangingPunct="1">
              <a:spcBef>
                <a:spcPct val="0"/>
              </a:spcBef>
              <a:spcAft>
                <a:spcPct val="25000"/>
              </a:spcAft>
              <a:buFont typeface="Symbol" pitchFamily="18" charset="2"/>
              <a:buNone/>
            </a:pPr>
            <a:r>
              <a:rPr lang="en-US" altLang="en-US" sz="900" smtClean="0">
                <a:latin typeface="Arial" pitchFamily="34" charset="0"/>
              </a:rPr>
              <a:t>This year, for example, teams of Corps officers successfully completed two highly visible and sensitive missions.</a:t>
            </a:r>
          </a:p>
          <a:p>
            <a:pPr eaLnBrk="1" hangingPunct="1">
              <a:spcBef>
                <a:spcPct val="0"/>
              </a:spcBef>
              <a:spcAft>
                <a:spcPct val="25000"/>
              </a:spcAft>
              <a:buFont typeface="Symbol" pitchFamily="18" charset="2"/>
              <a:buNone/>
            </a:pPr>
            <a:endParaRPr lang="en-US" altLang="en-US" sz="900" smtClean="0">
              <a:latin typeface="Arial" pitchFamily="34" charset="0"/>
            </a:endParaRPr>
          </a:p>
          <a:p>
            <a:pPr eaLnBrk="1" hangingPunct="1">
              <a:spcBef>
                <a:spcPct val="0"/>
              </a:spcBef>
              <a:spcAft>
                <a:spcPct val="25000"/>
              </a:spcAft>
            </a:pPr>
            <a:r>
              <a:rPr lang="en-US" altLang="en-US" sz="900" smtClean="0">
                <a:latin typeface="Arial" pitchFamily="34" charset="0"/>
              </a:rPr>
              <a:t>One mission was for the Indian Health Service, which deployed Corps officers to South Dakota in response to a spike in the number of attempted and completed suicides among American Indians. The suicide rate among American Indians, and particularly among younger Natives, is much higher than that of our general population. As a result, the Commissioned Corps is responding immediately to situations where we can possibly help prevent any future deaths to suicide among a people who are so much a part of our Nation and its heritage. </a:t>
            </a:r>
          </a:p>
          <a:p>
            <a:pPr eaLnBrk="1" hangingPunct="1">
              <a:spcBef>
                <a:spcPct val="0"/>
              </a:spcBef>
              <a:spcAft>
                <a:spcPct val="25000"/>
              </a:spcAft>
              <a:buFont typeface="Symbol" pitchFamily="18" charset="2"/>
              <a:buNone/>
            </a:pPr>
            <a:endParaRPr lang="en-US" altLang="en-US" sz="900" smtClean="0">
              <a:latin typeface="Arial" pitchFamily="34" charset="0"/>
            </a:endParaRPr>
          </a:p>
          <a:p>
            <a:pPr eaLnBrk="1" hangingPunct="1">
              <a:spcBef>
                <a:spcPct val="0"/>
              </a:spcBef>
              <a:spcAft>
                <a:spcPct val="25000"/>
              </a:spcAft>
              <a:buFont typeface="Symbol" pitchFamily="18" charset="2"/>
              <a:buNone/>
            </a:pPr>
            <a:r>
              <a:rPr lang="en-US" altLang="en-US" sz="900" smtClean="0">
                <a:latin typeface="Arial" pitchFamily="34" charset="0"/>
              </a:rPr>
              <a:t>Another mission was for the Centers for Disease Control and Prevention. CDC deployed Corps officers to Louisiana and Mississippi to deliver test results to residents whose FEMA trailers had high formaldehyde levels. Exposure to toxic levels of formaldehyde can cause numerous health problems, including cancer.  </a:t>
            </a:r>
          </a:p>
          <a:p>
            <a:pPr eaLnBrk="1" hangingPunct="1">
              <a:spcBef>
                <a:spcPct val="0"/>
              </a:spcBef>
              <a:spcAft>
                <a:spcPct val="25000"/>
              </a:spcAft>
              <a:buFont typeface="Symbol" pitchFamily="18" charset="2"/>
              <a:buNone/>
            </a:pPr>
            <a:endParaRPr lang="en-US" altLang="en-US" sz="900" smtClean="0">
              <a:latin typeface="Arial" pitchFamily="34" charset="0"/>
            </a:endParaRPr>
          </a:p>
          <a:p>
            <a:pPr eaLnBrk="1" hangingPunct="1">
              <a:spcBef>
                <a:spcPct val="0"/>
              </a:spcBef>
              <a:spcAft>
                <a:spcPct val="25000"/>
              </a:spcAft>
              <a:buFont typeface="Symbol" pitchFamily="18" charset="2"/>
              <a:buNone/>
            </a:pPr>
            <a:r>
              <a:rPr lang="en-US" altLang="en-US" sz="900" smtClean="0">
                <a:latin typeface="Arial" pitchFamily="34" charset="0"/>
              </a:rPr>
              <a:t>This mission for CDC was in addition to services that we already had provided in response to Hurricanes Katrina and Rita. More than 2,400 Corps officers were deployed to the Gulf Coast region before, during, and after these hurricanes. They set up and staffed field hospitals and emergency medical clinics, treated sick and injured evacuees, conducted disease surveillance, and worked closely with local and State health authorities to prevent public health disasters.   </a:t>
            </a:r>
          </a:p>
          <a:p>
            <a:pPr eaLnBrk="1" hangingPunct="1">
              <a:spcBef>
                <a:spcPct val="0"/>
              </a:spcBef>
              <a:spcAft>
                <a:spcPct val="25000"/>
              </a:spcAft>
              <a:buFont typeface="Symbol" pitchFamily="18" charset="2"/>
              <a:buNone/>
            </a:pPr>
            <a:endParaRPr lang="en-US" altLang="en-US" sz="900" smtClean="0">
              <a:latin typeface="Arial" pitchFamily="34" charset="0"/>
            </a:endParaRPr>
          </a:p>
          <a:p>
            <a:pPr eaLnBrk="1" hangingPunct="1">
              <a:spcBef>
                <a:spcPct val="0"/>
              </a:spcBef>
              <a:spcAft>
                <a:spcPct val="25000"/>
              </a:spcAft>
              <a:buFont typeface="Symbol" pitchFamily="18" charset="2"/>
              <a:buNone/>
            </a:pPr>
            <a:r>
              <a:rPr lang="en-US" altLang="en-US" sz="900" smtClean="0">
                <a:latin typeface="Arial" pitchFamily="34" charset="0"/>
              </a:rPr>
              <a:t>The Commissioned Corps also had been integral to the International Health Diplomacy Initiative, which is led by the U.S. Secretary of Health and Human Services. The Corps has sent multidisciplinary teams on three U.S. Navy ship-based missions: two to Latin America and the Caribbean and one to the Pacific Rim and Pacific Island countries. Our part in these missions is to provide humanitarian assistance in such critical public health areas as primary and dental health services and veterinary services. We also train local health care personnel, conduct community health symposia, and even repair medical equipment. </a:t>
            </a:r>
          </a:p>
          <a:p>
            <a:pPr eaLnBrk="1" hangingPunct="1">
              <a:spcBef>
                <a:spcPct val="0"/>
              </a:spcBef>
              <a:spcAft>
                <a:spcPct val="25000"/>
              </a:spcAft>
              <a:buFont typeface="Symbol" pitchFamily="18" charset="2"/>
              <a:buNone/>
            </a:pPr>
            <a:endParaRPr lang="en-US" altLang="en-US" sz="900" smtClean="0">
              <a:latin typeface="Arial" pitchFamily="34" charset="0"/>
            </a:endParaRPr>
          </a:p>
          <a:p>
            <a:pPr eaLnBrk="1" hangingPunct="1">
              <a:spcBef>
                <a:spcPct val="0"/>
              </a:spcBef>
              <a:spcAft>
                <a:spcPct val="25000"/>
              </a:spcAft>
              <a:buFont typeface="Symbol" pitchFamily="18" charset="2"/>
              <a:buNone/>
            </a:pPr>
            <a:r>
              <a:rPr lang="en-US" altLang="en-US" sz="900" smtClean="0">
                <a:latin typeface="Arial" pitchFamily="34" charset="0"/>
              </a:rPr>
              <a:t>As I mentioned earlier, the Corps is for people who want a career that goes beyond standard clinical or research practice. </a:t>
            </a:r>
          </a:p>
          <a:p>
            <a:pPr eaLnBrk="1" hangingPunct="1">
              <a:spcBef>
                <a:spcPct val="0"/>
              </a:spcBef>
              <a:spcAft>
                <a:spcPct val="25000"/>
              </a:spcAft>
              <a:buFont typeface="Wingdings" pitchFamily="2" charset="2"/>
              <a:buNone/>
            </a:pPr>
            <a:r>
              <a:rPr lang="en-US" altLang="en-US" sz="900" smtClean="0">
                <a:latin typeface="Arial" pitchFamily="34" charset="0"/>
              </a:rPr>
              <a:t>  </a:t>
            </a:r>
          </a:p>
          <a:p>
            <a:pPr eaLnBrk="1" hangingPunct="1">
              <a:spcBef>
                <a:spcPct val="0"/>
              </a:spcBef>
              <a:spcAft>
                <a:spcPct val="25000"/>
              </a:spcAft>
              <a:buFont typeface="Symbol" pitchFamily="18" charset="2"/>
              <a:buChar char=""/>
            </a:pPr>
            <a:endParaRPr lang="en-US" altLang="en-US" sz="900" smtClean="0">
              <a:latin typeface="Arial" pitchFamily="34" charset="0"/>
            </a:endParaRPr>
          </a:p>
          <a:p>
            <a:pPr eaLnBrk="1" hangingPunct="1">
              <a:spcBef>
                <a:spcPct val="0"/>
              </a:spcBef>
              <a:spcAft>
                <a:spcPct val="25000"/>
              </a:spcAft>
              <a:buFont typeface="Symbol" pitchFamily="18" charset="2"/>
              <a:buNone/>
            </a:pPr>
            <a:endParaRPr lang="en-US" altLang="en-US" sz="90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solidFill>
                <a:srgbClr val="FF0000"/>
              </a:solidFill>
            </a:endParaRPr>
          </a:p>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32D3FF3F-12E8-4348-BE54-EEB921CD0744}"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US" altLang="en-US" sz="900" smtClean="0"/>
              <a:t>Commissioned Corps officers serve throughout the U.S. Department of Health and Human Services and also with some Federal agencies outside of the Department. </a:t>
            </a:r>
          </a:p>
          <a:p>
            <a:pPr>
              <a:lnSpc>
                <a:spcPct val="80000"/>
              </a:lnSpc>
            </a:pPr>
            <a:endParaRPr lang="en-US" altLang="en-US" sz="900" smtClean="0"/>
          </a:p>
          <a:p>
            <a:pPr>
              <a:lnSpc>
                <a:spcPct val="80000"/>
              </a:lnSpc>
            </a:pPr>
            <a:r>
              <a:rPr lang="en-US" altLang="en-US" sz="900" smtClean="0"/>
              <a:t>Corps officers may apply to any of a variety of Federal agencies and programs that are involved in public health. These agencies are as diverse as the Centers for Disease Control and Prevention, the Indian Health Service, the National Institutes of Health, and the Bureau of Prisons, just to name a few.  This slide shows a selection of some of the agencies that employ Commissioned Corps officers.</a:t>
            </a:r>
          </a:p>
          <a:p>
            <a:pPr>
              <a:lnSpc>
                <a:spcPct val="80000"/>
              </a:lnSpc>
            </a:pPr>
            <a:endParaRPr lang="en-US" altLang="en-US" sz="900" smtClean="0"/>
          </a:p>
          <a:p>
            <a:pPr eaLnBrk="1" hangingPunct="1">
              <a:lnSpc>
                <a:spcPct val="80000"/>
              </a:lnSpc>
              <a:spcBef>
                <a:spcPct val="0"/>
              </a:spcBef>
            </a:pPr>
            <a:r>
              <a:rPr lang="en-US" altLang="en-US" sz="900" smtClean="0"/>
              <a:t>For example, at the Centers for Disease Control and Prevention, Commissioned Corps officers conduct and report on disease surveillance activities.</a:t>
            </a:r>
          </a:p>
          <a:p>
            <a:pPr eaLnBrk="1" hangingPunct="1">
              <a:lnSpc>
                <a:spcPct val="80000"/>
              </a:lnSpc>
              <a:spcBef>
                <a:spcPct val="0"/>
              </a:spcBef>
            </a:pPr>
            <a:endParaRPr lang="en-US" altLang="en-US" sz="900" smtClean="0"/>
          </a:p>
          <a:p>
            <a:pPr eaLnBrk="1" hangingPunct="1">
              <a:lnSpc>
                <a:spcPct val="80000"/>
              </a:lnSpc>
              <a:spcBef>
                <a:spcPct val="0"/>
              </a:spcBef>
            </a:pPr>
            <a:r>
              <a:rPr lang="en-US" altLang="en-US" sz="900" smtClean="0"/>
              <a:t>At the Bureau of Prisons, Commissioned Corps officers work for the Health Services Division and provide and manage a variety of physical and mental health care services. </a:t>
            </a:r>
          </a:p>
          <a:p>
            <a:pPr eaLnBrk="1" hangingPunct="1">
              <a:lnSpc>
                <a:spcPct val="80000"/>
              </a:lnSpc>
              <a:spcBef>
                <a:spcPct val="0"/>
              </a:spcBef>
            </a:pPr>
            <a:endParaRPr lang="en-US" altLang="en-US" sz="900" smtClean="0"/>
          </a:p>
          <a:p>
            <a:pPr eaLnBrk="1" hangingPunct="1">
              <a:lnSpc>
                <a:spcPct val="80000"/>
              </a:lnSpc>
              <a:spcBef>
                <a:spcPct val="0"/>
              </a:spcBef>
            </a:pPr>
            <a:r>
              <a:rPr lang="en-US" altLang="en-US" sz="900" smtClean="0"/>
              <a:t>At the Environmental Protection Agency, Commissioned Corps officers write and implement safe drinking regulations, and conduct waste management programs to contain contamination to public water systems.</a:t>
            </a:r>
          </a:p>
          <a:p>
            <a:pPr eaLnBrk="1" hangingPunct="1">
              <a:lnSpc>
                <a:spcPct val="80000"/>
              </a:lnSpc>
              <a:spcBef>
                <a:spcPct val="0"/>
              </a:spcBef>
            </a:pPr>
            <a:endParaRPr lang="en-US" altLang="en-US" sz="900" smtClean="0"/>
          </a:p>
          <a:p>
            <a:pPr>
              <a:lnSpc>
                <a:spcPct val="80000"/>
              </a:lnSpc>
            </a:pPr>
            <a:r>
              <a:rPr lang="en-US" altLang="en-US" sz="900" smtClean="0"/>
              <a:t>At the Food and Drug Administration, Commissioned Corps officers ensure the safety and effectiveness of drugs and medical devices, work on new drug applications and adverse reaction reports, function as field inspectors and consumer safety officers, and serve on expert advisory committees and review panels.</a:t>
            </a:r>
          </a:p>
          <a:p>
            <a:pPr eaLnBrk="1" hangingPunct="1">
              <a:lnSpc>
                <a:spcPct val="80000"/>
              </a:lnSpc>
              <a:spcBef>
                <a:spcPct val="0"/>
              </a:spcBef>
            </a:pPr>
            <a:endParaRPr lang="en-US" altLang="en-US" sz="900" smtClean="0"/>
          </a:p>
          <a:p>
            <a:pPr eaLnBrk="1" hangingPunct="1">
              <a:lnSpc>
                <a:spcPct val="80000"/>
              </a:lnSpc>
              <a:spcBef>
                <a:spcPct val="0"/>
              </a:spcBef>
            </a:pPr>
            <a:r>
              <a:rPr lang="en-US" altLang="en-US" sz="900" smtClean="0"/>
              <a:t>At the Immigration and Customs Enforcement within the Department of Homeland Security, which administers the Nation's immigration laws, Commissioned Corps officers are assigned to the Division of Immigration Health Services. We provide medical consultation and technical assistance about detainees' health care, provide medical escorts for international and domestic air transport operations, and deploy medical teams on domestic and international missions.</a:t>
            </a:r>
          </a:p>
          <a:p>
            <a:pPr eaLnBrk="1" hangingPunct="1">
              <a:lnSpc>
                <a:spcPct val="80000"/>
              </a:lnSpc>
              <a:spcBef>
                <a:spcPct val="0"/>
              </a:spcBef>
            </a:pPr>
            <a:endParaRPr lang="en-US" altLang="en-US" sz="900" smtClean="0"/>
          </a:p>
          <a:p>
            <a:pPr eaLnBrk="1" hangingPunct="1">
              <a:lnSpc>
                <a:spcPct val="80000"/>
              </a:lnSpc>
              <a:spcBef>
                <a:spcPct val="0"/>
              </a:spcBef>
            </a:pPr>
            <a:r>
              <a:rPr lang="en-US" altLang="en-US" sz="900" smtClean="0"/>
              <a:t>At the Indian Health Service, Commissioned Corps officers provide health care to American Indian and Alaska Native populations. This service may take our officers to the remotest corners of our country.</a:t>
            </a:r>
          </a:p>
          <a:p>
            <a:pPr eaLnBrk="1" hangingPunct="1">
              <a:lnSpc>
                <a:spcPct val="80000"/>
              </a:lnSpc>
              <a:spcBef>
                <a:spcPct val="0"/>
              </a:spcBef>
            </a:pPr>
            <a:r>
              <a:rPr lang="en-US" altLang="en-US" sz="900" smtClean="0"/>
              <a:t/>
            </a:r>
            <a:br>
              <a:rPr lang="en-US" altLang="en-US" sz="900" smtClean="0"/>
            </a:br>
            <a:r>
              <a:rPr lang="en-US" altLang="en-US" sz="900" smtClean="0"/>
              <a:t>At the National Institutes of Health, Commissioned Corps officers plan, support, and direct clinical research programs.</a:t>
            </a:r>
          </a:p>
          <a:p>
            <a:pPr eaLnBrk="1" hangingPunct="1">
              <a:lnSpc>
                <a:spcPct val="80000"/>
              </a:lnSpc>
              <a:spcBef>
                <a:spcPct val="0"/>
              </a:spcBef>
            </a:pPr>
            <a:r>
              <a:rPr lang="en-US" altLang="en-US" sz="900" smtClean="0"/>
              <a:t/>
            </a:r>
            <a:br>
              <a:rPr lang="en-US" altLang="en-US" sz="900" smtClean="0"/>
            </a:br>
            <a:r>
              <a:rPr lang="en-US" altLang="en-US" sz="900" smtClean="0"/>
              <a:t>Whatever your particular interest, the chances are that you can pursue a career as a Commissioned Corps officer.</a:t>
            </a:r>
          </a:p>
        </p:txBody>
      </p:sp>
      <p:sp>
        <p:nvSpPr>
          <p:cNvPr id="4" name="Slide Number Placeholder 3"/>
          <p:cNvSpPr>
            <a:spLocks noGrp="1"/>
          </p:cNvSpPr>
          <p:nvPr>
            <p:ph type="sldNum" sz="quarter" idx="5"/>
          </p:nvPr>
        </p:nvSpPr>
        <p:spPr/>
        <p:txBody>
          <a:bodyPr/>
          <a:lstStyle/>
          <a:p>
            <a:pPr>
              <a:defRPr/>
            </a:pPr>
            <a:fld id="{00A9B74F-A5B6-4408-856C-8E5741EF9EE9}"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There are hundreds of duty stations in which Corps officers serve across the country (and around the world).  The federal agencies I just talked about have offices in many locations.  So whether you’re inclined to stay close to where you are now, or are interested in having different experiences in new places, you can probably find a place in the Corps that suits you.</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endParaRPr lang="en-US" altLang="en-US" sz="1000" dirty="0" smtClean="0">
              <a:latin typeface="Arial" pitchFamily="34" charset="0"/>
            </a:endParaRPr>
          </a:p>
          <a:p>
            <a:pPr>
              <a:lnSpc>
                <a:spcPct val="80000"/>
              </a:lnSpc>
            </a:pPr>
            <a:r>
              <a:rPr lang="en-US" altLang="en-US" sz="1000" dirty="0" smtClean="0">
                <a:latin typeface="Arial" pitchFamily="34" charset="0"/>
              </a:rPr>
              <a:t>The Black Commissioned Officers Advisory Group (BCOAG) was chartered February 7, 1990. Originally known as the Black Commissioned Officers Steering Committee, the group was formed out of a delegation of officers who attended the 1987 meeting of the Congressional Black Caucus Health </a:t>
            </a:r>
            <a:r>
              <a:rPr lang="en-US" altLang="en-US" sz="1000" dirty="0" err="1" smtClean="0">
                <a:latin typeface="Arial" pitchFamily="34" charset="0"/>
              </a:rPr>
              <a:t>Braintrust</a:t>
            </a:r>
            <a:r>
              <a:rPr lang="en-US" altLang="en-US" sz="1000" dirty="0" smtClean="0">
                <a:latin typeface="Arial" pitchFamily="34" charset="0"/>
              </a:rPr>
              <a:t>. Under the leadership of RADM Audrey F. Manley (ret.), the group was formally organized and developed a report of recommendations and initiatives for consideration by C. Everett Koop, M.D., who then served as the Surgeon General.</a:t>
            </a:r>
          </a:p>
          <a:p>
            <a:pPr>
              <a:lnSpc>
                <a:spcPct val="80000"/>
              </a:lnSpc>
            </a:pPr>
            <a:endParaRPr lang="en-US" altLang="en-US" sz="1000" dirty="0" smtClean="0">
              <a:latin typeface="Arial" pitchFamily="34" charset="0"/>
            </a:endParaRPr>
          </a:p>
          <a:p>
            <a:pPr>
              <a:lnSpc>
                <a:spcPct val="80000"/>
              </a:lnSpc>
            </a:pPr>
            <a:r>
              <a:rPr lang="en-US" altLang="en-US" sz="1000" dirty="0" smtClean="0">
                <a:latin typeface="Arial" pitchFamily="34" charset="0"/>
              </a:rPr>
              <a:t>BCOAG has provided assistance and consultation to the Office of the Surgeon General on issues related to the representation and participation of African-Americans in the USPHS as officers. Since 1990, the BCOAG has successfully organized several recruitment conferences for high school and/or college students; established and annually awarded the </a:t>
            </a:r>
            <a:r>
              <a:rPr lang="en-US" altLang="en-US" sz="1000" dirty="0" err="1" smtClean="0">
                <a:latin typeface="Arial" pitchFamily="34" charset="0"/>
              </a:rPr>
              <a:t>Hildrus</a:t>
            </a:r>
            <a:r>
              <a:rPr lang="en-US" altLang="en-US" sz="1000" dirty="0" smtClean="0">
                <a:latin typeface="Arial" pitchFamily="34" charset="0"/>
              </a:rPr>
              <a:t> Poindexter Award to acknowledge leadership and contributions toward improving the health of African-Americans and other ethnic groups; served as mentors to high school students at Eastern High School in Washington, D.C.; established the CAPT John C. Eason, Jr. Scholarship for high school students who are preparing for health careers in honor of the first African-American commissioned by the USPHS; organized a joint choir with the National Naval Officers Association (NNOA), and held a performance to raise funds to support the BCOAG scholarship program; published a Directory of Black Commissioned Officers; and promoted the development of other USPHS minority officer advisory</a:t>
            </a:r>
            <a:r>
              <a:rPr lang="en-US" altLang="en-US" sz="1000" baseline="0" dirty="0" smtClean="0">
                <a:latin typeface="Arial" pitchFamily="34" charset="0"/>
              </a:rPr>
              <a:t> </a:t>
            </a:r>
            <a:r>
              <a:rPr lang="en-US" altLang="en-US" sz="1000" dirty="0" smtClean="0">
                <a:latin typeface="Arial" pitchFamily="34" charset="0"/>
              </a:rPr>
              <a:t>groups, including the Minority Officers Liaison Council (MOLC). </a:t>
            </a:r>
          </a:p>
          <a:p>
            <a:pPr>
              <a:lnSpc>
                <a:spcPct val="80000"/>
              </a:lnSpc>
            </a:pPr>
            <a:endParaRPr lang="en-US" altLang="en-US" sz="1000"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9D16E6C1-7E0A-406A-AA11-FE887B046587}"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endParaRPr lang="en-US" altLang="en-US" sz="1000" dirty="0" smtClean="0">
              <a:latin typeface="Arial" pitchFamily="34" charset="0"/>
            </a:endParaRPr>
          </a:p>
          <a:p>
            <a:pPr marL="742950" lvl="1" indent="-285750">
              <a:buFont typeface="Arial" panose="020B0604020202020204" pitchFamily="34" charset="0"/>
              <a:buChar char="•"/>
            </a:pPr>
            <a:r>
              <a:rPr lang="en-US" sz="1400" dirty="0" smtClean="0"/>
              <a:t>Promote the professional and personal growth of African-American officers assigned throughout all PHS agencies and other programs</a:t>
            </a:r>
          </a:p>
          <a:p>
            <a:pPr marL="742950" lvl="1" indent="-285750">
              <a:buFont typeface="Arial" panose="020B0604020202020204" pitchFamily="34" charset="0"/>
              <a:buChar char="•"/>
            </a:pPr>
            <a:r>
              <a:rPr lang="en-US" sz="1400" dirty="0" smtClean="0"/>
              <a:t>Facilitate resolution of issues related to African-American commissioned officers' professional or career development</a:t>
            </a:r>
          </a:p>
          <a:p>
            <a:pPr marL="742950" lvl="1" indent="-285750">
              <a:buFont typeface="Arial" panose="020B0604020202020204" pitchFamily="34" charset="0"/>
              <a:buChar char="•"/>
            </a:pPr>
            <a:r>
              <a:rPr lang="en-US" sz="1400" dirty="0" smtClean="0"/>
              <a:t>Assure that the achievements and accomplishments of African-American commissioned officers, past and present, are appropriately recognized (e.g. Award nominations) and recorded in PHS archives</a:t>
            </a:r>
          </a:p>
          <a:p>
            <a:pPr marL="742950" lvl="1" indent="-285750">
              <a:buFont typeface="Arial" panose="020B0604020202020204" pitchFamily="34" charset="0"/>
              <a:buChar char="•"/>
            </a:pPr>
            <a:r>
              <a:rPr lang="en-US" sz="1400" dirty="0" smtClean="0"/>
              <a:t>Maintain linkage across professional disciplines and PHS components, offering advice and consultation to agency heads and operating programs on effective ways to significantly improve the health of African-American populations</a:t>
            </a:r>
          </a:p>
          <a:p>
            <a:pPr marL="742950" lvl="1" indent="-285750">
              <a:buFont typeface="Arial" panose="020B0604020202020204" pitchFamily="34" charset="0"/>
              <a:buChar char="•"/>
            </a:pPr>
            <a:r>
              <a:rPr lang="en-US" sz="1400" dirty="0" smtClean="0"/>
              <a:t>Review and comment on policies, program descriptions, position papers, statistical reports, guidelines, other documents, personnel, professional practice matters impacting the health of African-Americans. Such matters may be referred to the BCAOG by the Surgeon General, Division of Commissioned Personnel, Operating Divisions, programs, workgroups, committees, or officers.</a:t>
            </a:r>
          </a:p>
          <a:p>
            <a:pPr marL="742950" lvl="1" indent="-285750">
              <a:buFont typeface="Arial" panose="020B0604020202020204" pitchFamily="34" charset="0"/>
              <a:buChar char="•"/>
            </a:pPr>
            <a:r>
              <a:rPr lang="en-US" sz="1400" dirty="0" smtClean="0"/>
              <a:t>Encourage individual membership in, and involvement with, professional and PHS Official organizations and societies to promote open communication with colleagues.</a:t>
            </a:r>
          </a:p>
          <a:p>
            <a:pPr marL="742950" lvl="1" indent="-285750">
              <a:buFont typeface="Arial" panose="020B0604020202020204" pitchFamily="34" charset="0"/>
              <a:buChar char="•"/>
            </a:pPr>
            <a:r>
              <a:rPr lang="en-US" sz="1400" dirty="0" smtClean="0"/>
              <a:t>Ensure representation on the MOLC to foster communication between BCOAG, other commissioned officer groups, and the Office of the Surgeon General.</a:t>
            </a:r>
          </a:p>
        </p:txBody>
      </p:sp>
      <p:sp>
        <p:nvSpPr>
          <p:cNvPr id="4" name="Slide Number Placeholder 3"/>
          <p:cNvSpPr>
            <a:spLocks noGrp="1"/>
          </p:cNvSpPr>
          <p:nvPr>
            <p:ph type="sldNum" sz="quarter" idx="5"/>
          </p:nvPr>
        </p:nvSpPr>
        <p:spPr/>
        <p:txBody>
          <a:bodyPr/>
          <a:lstStyle/>
          <a:p>
            <a:pPr>
              <a:defRPr/>
            </a:pPr>
            <a:fld id="{9D16E6C1-7E0A-406A-AA11-FE887B046587}"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smtClean="0">
                <a:latin typeface="Arial" pitchFamily="34" charset="0"/>
              </a:rPr>
              <a:t>I</a:t>
            </a:r>
            <a:r>
              <a:rPr lang="en-US" altLang="en-US" sz="1000" dirty="0" smtClean="0"/>
              <a:t>’</a:t>
            </a:r>
            <a:r>
              <a:rPr lang="en-US" altLang="en-US" sz="1000" dirty="0" smtClean="0">
                <a:latin typeface="Arial" pitchFamily="34" charset="0"/>
              </a:rPr>
              <a:t>d now like to introduce you to </a:t>
            </a:r>
            <a:r>
              <a:rPr lang="en-US" altLang="en-US" sz="1000" dirty="0" smtClean="0">
                <a:latin typeface="Arial" pitchFamily="34" charset="0"/>
              </a:rPr>
              <a:t>two Commissioned </a:t>
            </a:r>
            <a:r>
              <a:rPr lang="en-US" altLang="en-US" sz="1000" dirty="0" smtClean="0">
                <a:latin typeface="Arial" pitchFamily="34" charset="0"/>
              </a:rPr>
              <a:t>Corps BCOAG officers, one former and </a:t>
            </a:r>
            <a:r>
              <a:rPr lang="en-US" altLang="en-US" sz="1000" dirty="0" smtClean="0">
                <a:latin typeface="Arial" pitchFamily="34" charset="0"/>
              </a:rPr>
              <a:t>one</a:t>
            </a:r>
            <a:r>
              <a:rPr lang="en-US" altLang="en-US" sz="1000" baseline="0" dirty="0" smtClean="0">
                <a:latin typeface="Arial" pitchFamily="34" charset="0"/>
              </a:rPr>
              <a:t> </a:t>
            </a:r>
            <a:r>
              <a:rPr lang="en-US" altLang="en-US" sz="1000" baseline="0" smtClean="0">
                <a:latin typeface="Arial" pitchFamily="34" charset="0"/>
              </a:rPr>
              <a:t>fairly new</a:t>
            </a:r>
            <a:r>
              <a:rPr lang="en-US" altLang="en-US" sz="1000" smtClean="0">
                <a:latin typeface="Arial" pitchFamily="34" charset="0"/>
              </a:rPr>
              <a:t>. </a:t>
            </a:r>
            <a:r>
              <a:rPr lang="en-US" altLang="en-US" sz="1000" dirty="0" smtClean="0">
                <a:latin typeface="Arial" pitchFamily="34" charset="0"/>
              </a:rPr>
              <a:t>Their careers will give you an idea of the incredible and varied opportunities presented by the Corps.</a:t>
            </a:r>
          </a:p>
          <a:p>
            <a:endParaRPr lang="en-US" altLang="en-US" sz="1000" dirty="0" smtClean="0">
              <a:latin typeface="Arial"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dirty="0" smtClean="0">
                <a:latin typeface="Arial" pitchFamily="34" charset="0"/>
              </a:rPr>
              <a:t>Meet CAPT (Ret.) Leslie Cooper,  </a:t>
            </a:r>
            <a:r>
              <a:rPr lang="en-US" altLang="en-US" sz="1000" dirty="0" err="1" smtClean="0">
                <a:latin typeface="Arial" pitchFamily="34" charset="0"/>
              </a:rPr>
              <a:t>Ph.D.,M.P.H</a:t>
            </a:r>
            <a:r>
              <a:rPr lang="en-US" altLang="en-US" sz="1000" dirty="0" smtClean="0">
                <a:latin typeface="Arial" pitchFamily="34" charset="0"/>
              </a:rPr>
              <a:t>., B.S.N a Commissioned Corps nurse who recently completed her service to the Corps with the National Institutes of Health,</a:t>
            </a:r>
            <a:r>
              <a:rPr lang="en-US" altLang="en-US" sz="1000" baseline="0" dirty="0" smtClean="0">
                <a:latin typeface="Arial" pitchFamily="34" charset="0"/>
              </a:rPr>
              <a:t> where s</a:t>
            </a:r>
            <a:r>
              <a:rPr lang="en-US" altLang="en-US" sz="1000" dirty="0" smtClean="0">
                <a:latin typeface="Arial" pitchFamily="34" charset="0"/>
              </a:rPr>
              <a:t>he served, </a:t>
            </a:r>
            <a:r>
              <a:rPr lang="en-US" sz="1200" kern="1200" dirty="0" smtClean="0">
                <a:solidFill>
                  <a:schemeClr val="tx1"/>
                </a:solidFill>
                <a:effectLst/>
                <a:latin typeface="+mn-lt"/>
                <a:ea typeface="+mn-ea"/>
                <a:cs typeface="+mn-cs"/>
              </a:rPr>
              <a:t>at seven of the twenty-seven Institutes (the NIMHD, NCRR, NCI, NIDA, NHLBI, NINR, and NICHD).  She has dedicated her career to advancing science to improve public health outcomes both domestically and internationally to some of our most vulnerable populations.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Her career goals included:  helping to stimulate and advance research practice to improve the identification, understanding and reduction of health disparities; integrate basic, clinical, socio-behavioral, translational, and population based science to improve health outcomes both domestically and globally; and advance the training of emerging investigators and health care professionals in the elimination of health disparities.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kern="1200" dirty="0" smtClean="0">
                <a:solidFill>
                  <a:schemeClr val="tx1"/>
                </a:solidFill>
                <a:effectLst/>
                <a:latin typeface="+mn-lt"/>
                <a:ea typeface="+mn-ea"/>
                <a:cs typeface="+mn-cs"/>
              </a:rPr>
              <a:t>Sh</a:t>
            </a:r>
            <a:r>
              <a:rPr lang="en-US" altLang="en-US" sz="1000" dirty="0" smtClean="0">
                <a:latin typeface="Arial" pitchFamily="34" charset="0"/>
              </a:rPr>
              <a:t>e says, </a:t>
            </a:r>
            <a:r>
              <a:rPr lang="en-US" altLang="en-US" sz="1000" dirty="0" smtClean="0"/>
              <a:t>“</a:t>
            </a:r>
            <a:r>
              <a:rPr lang="en-US" altLang="en-US" sz="1000" dirty="0" smtClean="0">
                <a:latin typeface="Arial" pitchFamily="34" charset="0"/>
              </a:rPr>
              <a:t>Joining USPHSCC will be one of the BEST</a:t>
            </a:r>
            <a:r>
              <a:rPr lang="en-US" altLang="en-US" sz="1000" baseline="0" dirty="0" smtClean="0">
                <a:latin typeface="Arial" pitchFamily="34" charset="0"/>
              </a:rPr>
              <a:t> career decisions you will ever make. It provides both personal and professional growth, and a sense of satisfaction that cannot be measured.”</a:t>
            </a:r>
            <a:endParaRPr lang="en-US" altLang="en-US" sz="1000" dirty="0" smtClean="0">
              <a:latin typeface="Arial" pitchFamily="34" charset="0"/>
            </a:endParaRPr>
          </a:p>
          <a:p>
            <a:endParaRPr lang="en-US" altLang="en-US" sz="1000" dirty="0" smtClean="0">
              <a:latin typeface="Arial" pitchFamily="34" charset="0"/>
            </a:endParaRPr>
          </a:p>
          <a:p>
            <a:r>
              <a:rPr lang="en-US" sz="1200" kern="1200" dirty="0" smtClean="0">
                <a:solidFill>
                  <a:schemeClr val="tx1"/>
                </a:solidFill>
                <a:effectLst/>
                <a:latin typeface="+mn-lt"/>
                <a:ea typeface="+mn-ea"/>
                <a:cs typeface="+mn-cs"/>
              </a:rPr>
              <a:t>CAPT (ret.) Cooper also served as a dedicated member of the Public Health Service Team, serving as mentor to many, helping interested health professionals to enter the Service, and serving as a valuable member on several key deployments, to include the Gulf Hurricane deployment.</a:t>
            </a:r>
            <a:endParaRPr lang="en-US" altLang="en-US" sz="1000" dirty="0" smtClean="0">
              <a:latin typeface="Arial" pitchFamily="34" charset="0"/>
            </a:endParaRPr>
          </a:p>
          <a:p>
            <a:pPr>
              <a:lnSpc>
                <a:spcPct val="80000"/>
              </a:lnSpc>
            </a:pPr>
            <a:endParaRPr lang="en-US" altLang="en-US" sz="1000" dirty="0" smtClean="0">
              <a:latin typeface="Arial" pitchFamily="34" charset="0"/>
            </a:endParaRPr>
          </a:p>
          <a:p>
            <a:pPr>
              <a:lnSpc>
                <a:spcPct val="80000"/>
              </a:lnSpc>
            </a:pPr>
            <a:endParaRPr lang="en-US" altLang="en-US" sz="1000"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9D16E6C1-7E0A-406A-AA11-FE887B046587}"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179513" y="698500"/>
            <a:ext cx="4640262" cy="3479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xfrm>
            <a:off x="700088" y="4410075"/>
            <a:ext cx="5597525" cy="417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026" tIns="46514" rIns="93026" bIns="46514" numCol="1" anchor="t" anchorCtr="0" compatLnSpc="1">
            <a:prstTxWarp prst="textNoShape">
              <a:avLst/>
            </a:prstTxWarp>
          </a:bodyPr>
          <a:lstStyle/>
          <a:p>
            <a:r>
              <a:rPr lang="en-US" sz="1200" kern="1200" dirty="0" smtClean="0">
                <a:solidFill>
                  <a:schemeClr val="tx1"/>
                </a:solidFill>
                <a:effectLst/>
                <a:latin typeface="+mn-lt"/>
                <a:ea typeface="+mn-ea"/>
                <a:cs typeface="+mn-cs"/>
              </a:rPr>
              <a:t>LT Faria has a BS in Human Services from Cornell University and a MS in Health Policy, Management and Behavior from the University of Albany-School of Public Health.  She converted from Civil Service to join the Corps, with the goal of having the opportunity to stay in touch with the “on the ground” public health experience.  Prior to joining the Corps and coming into government service, she managed both state and federally funded public health grants for the New York City Health and Hospitals Corporation and for the New York City Department of Health. </a:t>
            </a:r>
          </a:p>
          <a:p>
            <a:r>
              <a:rPr lang="en-US" sz="1200" kern="1200" dirty="0" smtClean="0">
                <a:solidFill>
                  <a:schemeClr val="tx1"/>
                </a:solidFill>
                <a:effectLst/>
                <a:latin typeface="+mn-lt"/>
                <a:ea typeface="+mn-ea"/>
                <a:cs typeface="+mn-cs"/>
              </a:rPr>
              <a:t>She has a keen interest in increasing access to quality health care for underserved populations.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LT Faria says of being in the Corps: “It’s the best career decision that I’ve made.  I am able to work on public health issues on both the macro and micro level.  I believe you have to do both to truly understand public health.”</a:t>
            </a:r>
            <a:endParaRPr lang="en-US" sz="1200" kern="1200" dirty="0">
              <a:solidFill>
                <a:schemeClr val="tx1"/>
              </a:solidFill>
              <a:effectLst/>
              <a:latin typeface="+mn-lt"/>
              <a:ea typeface="+mn-ea"/>
              <a:cs typeface="+mn-cs"/>
            </a:endParaRPr>
          </a:p>
        </p:txBody>
      </p:sp>
      <p:sp>
        <p:nvSpPr>
          <p:cNvPr id="52228" name="Slide Number Placeholder 3"/>
          <p:cNvSpPr txBox="1">
            <a:spLocks noGrp="1"/>
          </p:cNvSpPr>
          <p:nvPr/>
        </p:nvSpPr>
        <p:spPr bwMode="auto">
          <a:xfrm>
            <a:off x="3963988" y="8820150"/>
            <a:ext cx="303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26" tIns="46514" rIns="93026" bIns="46514" anchor="b"/>
          <a:lstStyle>
            <a:lvl1pPr defTabSz="903288" eaLnBrk="0" hangingPunct="0">
              <a:spcBef>
                <a:spcPct val="30000"/>
              </a:spcBef>
              <a:defRPr sz="1200">
                <a:solidFill>
                  <a:schemeClr val="tx1"/>
                </a:solidFill>
                <a:latin typeface="Calibri" pitchFamily="34" charset="0"/>
              </a:defRPr>
            </a:lvl1pPr>
            <a:lvl2pPr marL="742950" indent="-285750" defTabSz="903288" eaLnBrk="0" hangingPunct="0">
              <a:spcBef>
                <a:spcPct val="30000"/>
              </a:spcBef>
              <a:defRPr sz="1200">
                <a:solidFill>
                  <a:schemeClr val="tx1"/>
                </a:solidFill>
                <a:latin typeface="Calibri" pitchFamily="34" charset="0"/>
              </a:defRPr>
            </a:lvl2pPr>
            <a:lvl3pPr marL="1143000" indent="-228600" defTabSz="903288" eaLnBrk="0" hangingPunct="0">
              <a:spcBef>
                <a:spcPct val="30000"/>
              </a:spcBef>
              <a:defRPr sz="1200">
                <a:solidFill>
                  <a:schemeClr val="tx1"/>
                </a:solidFill>
                <a:latin typeface="Calibri" pitchFamily="34" charset="0"/>
              </a:defRPr>
            </a:lvl3pPr>
            <a:lvl4pPr marL="1600200" indent="-228600" defTabSz="903288" eaLnBrk="0" hangingPunct="0">
              <a:spcBef>
                <a:spcPct val="30000"/>
              </a:spcBef>
              <a:defRPr sz="1200">
                <a:solidFill>
                  <a:schemeClr val="tx1"/>
                </a:solidFill>
                <a:latin typeface="Calibri" pitchFamily="34" charset="0"/>
              </a:defRPr>
            </a:lvl4pPr>
            <a:lvl5pPr marL="2057400" indent="-228600" defTabSz="903288" eaLnBrk="0" hangingPunct="0">
              <a:spcBef>
                <a:spcPct val="30000"/>
              </a:spcBef>
              <a:defRPr sz="1200">
                <a:solidFill>
                  <a:schemeClr val="tx1"/>
                </a:solidFill>
                <a:latin typeface="Calibri" pitchFamily="34" charset="0"/>
              </a:defRPr>
            </a:lvl5pPr>
            <a:lvl6pPr marL="2514600" indent="-228600" defTabSz="903288" eaLnBrk="0" fontAlgn="base" hangingPunct="0">
              <a:spcBef>
                <a:spcPct val="30000"/>
              </a:spcBef>
              <a:spcAft>
                <a:spcPct val="0"/>
              </a:spcAft>
              <a:defRPr sz="1200">
                <a:solidFill>
                  <a:schemeClr val="tx1"/>
                </a:solidFill>
                <a:latin typeface="Calibri" pitchFamily="34" charset="0"/>
              </a:defRPr>
            </a:lvl6pPr>
            <a:lvl7pPr marL="2971800" indent="-228600" defTabSz="903288" eaLnBrk="0" fontAlgn="base" hangingPunct="0">
              <a:spcBef>
                <a:spcPct val="30000"/>
              </a:spcBef>
              <a:spcAft>
                <a:spcPct val="0"/>
              </a:spcAft>
              <a:defRPr sz="1200">
                <a:solidFill>
                  <a:schemeClr val="tx1"/>
                </a:solidFill>
                <a:latin typeface="Calibri" pitchFamily="34" charset="0"/>
              </a:defRPr>
            </a:lvl7pPr>
            <a:lvl8pPr marL="3429000" indent="-228600" defTabSz="903288" eaLnBrk="0" fontAlgn="base" hangingPunct="0">
              <a:spcBef>
                <a:spcPct val="30000"/>
              </a:spcBef>
              <a:spcAft>
                <a:spcPct val="0"/>
              </a:spcAft>
              <a:defRPr sz="1200">
                <a:solidFill>
                  <a:schemeClr val="tx1"/>
                </a:solidFill>
                <a:latin typeface="Calibri" pitchFamily="34" charset="0"/>
              </a:defRPr>
            </a:lvl8pPr>
            <a:lvl9pPr marL="3886200" indent="-228600" defTabSz="90328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4BEAB71E-1DC5-4A3E-B697-25CC5FA9FA83}" type="slidenum">
              <a:rPr lang="en-US" altLang="en-US"/>
              <a:pPr algn="r" eaLnBrk="1" hangingPunct="1">
                <a:spcBef>
                  <a:spcPct val="0"/>
                </a:spcBef>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solidFill>
                <a:srgbClr val="FF0000"/>
              </a:solidFill>
            </a:endParaRPr>
          </a:p>
          <a:p>
            <a:pPr eaLnBrk="1" hangingPunct="1"/>
            <a:endParaRPr lang="en-US" altLang="en-US" smtClean="0"/>
          </a:p>
          <a:p>
            <a:pPr eaLnBrk="1" hangingPunct="1"/>
            <a:r>
              <a:rPr lang="en-US" altLang="en-US" smtClean="0"/>
              <a:t>I imagine some of you are hearing about the U.S. Public Health Service Commissioned Corps for the first time today, so let me begin by explaining who we are.</a:t>
            </a:r>
          </a:p>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8D929976-CF15-43E6-BC2E-67D59F658F79}"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179513" y="698500"/>
            <a:ext cx="4640262" cy="3479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xfrm>
            <a:off x="700088" y="4410075"/>
            <a:ext cx="5597525" cy="417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026" tIns="46514" rIns="93026" bIns="46514" numCol="1" anchor="t" anchorCtr="0" compatLnSpc="1">
            <a:prstTxWarp prst="textNoShape">
              <a:avLst/>
            </a:prstTxWarp>
          </a:bodyPr>
          <a:lstStyle/>
          <a:p>
            <a:pPr eaLnBrk="1" hangingPunct="1"/>
            <a:r>
              <a:rPr lang="en-US" altLang="en-US" smtClean="0">
                <a:solidFill>
                  <a:srgbClr val="FF0000"/>
                </a:solidFill>
              </a:rPr>
              <a:t>   </a:t>
            </a:r>
          </a:p>
        </p:txBody>
      </p:sp>
      <p:sp>
        <p:nvSpPr>
          <p:cNvPr id="53252" name="Slide Number Placeholder 3"/>
          <p:cNvSpPr txBox="1">
            <a:spLocks noGrp="1"/>
          </p:cNvSpPr>
          <p:nvPr/>
        </p:nvSpPr>
        <p:spPr bwMode="auto">
          <a:xfrm>
            <a:off x="3963988" y="8820150"/>
            <a:ext cx="303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26" tIns="46514" rIns="93026" bIns="46514" anchor="b"/>
          <a:lstStyle>
            <a:lvl1pPr defTabSz="903288" eaLnBrk="0" hangingPunct="0">
              <a:spcBef>
                <a:spcPct val="30000"/>
              </a:spcBef>
              <a:defRPr sz="1200">
                <a:solidFill>
                  <a:schemeClr val="tx1"/>
                </a:solidFill>
                <a:latin typeface="Calibri" pitchFamily="34" charset="0"/>
              </a:defRPr>
            </a:lvl1pPr>
            <a:lvl2pPr marL="742950" indent="-285750" defTabSz="903288" eaLnBrk="0" hangingPunct="0">
              <a:spcBef>
                <a:spcPct val="30000"/>
              </a:spcBef>
              <a:defRPr sz="1200">
                <a:solidFill>
                  <a:schemeClr val="tx1"/>
                </a:solidFill>
                <a:latin typeface="Calibri" pitchFamily="34" charset="0"/>
              </a:defRPr>
            </a:lvl2pPr>
            <a:lvl3pPr marL="1143000" indent="-228600" defTabSz="903288" eaLnBrk="0" hangingPunct="0">
              <a:spcBef>
                <a:spcPct val="30000"/>
              </a:spcBef>
              <a:defRPr sz="1200">
                <a:solidFill>
                  <a:schemeClr val="tx1"/>
                </a:solidFill>
                <a:latin typeface="Calibri" pitchFamily="34" charset="0"/>
              </a:defRPr>
            </a:lvl3pPr>
            <a:lvl4pPr marL="1600200" indent="-228600" defTabSz="903288" eaLnBrk="0" hangingPunct="0">
              <a:spcBef>
                <a:spcPct val="30000"/>
              </a:spcBef>
              <a:defRPr sz="1200">
                <a:solidFill>
                  <a:schemeClr val="tx1"/>
                </a:solidFill>
                <a:latin typeface="Calibri" pitchFamily="34" charset="0"/>
              </a:defRPr>
            </a:lvl4pPr>
            <a:lvl5pPr marL="2057400" indent="-228600" defTabSz="903288" eaLnBrk="0" hangingPunct="0">
              <a:spcBef>
                <a:spcPct val="30000"/>
              </a:spcBef>
              <a:defRPr sz="1200">
                <a:solidFill>
                  <a:schemeClr val="tx1"/>
                </a:solidFill>
                <a:latin typeface="Calibri" pitchFamily="34" charset="0"/>
              </a:defRPr>
            </a:lvl5pPr>
            <a:lvl6pPr marL="2514600" indent="-228600" defTabSz="903288" eaLnBrk="0" fontAlgn="base" hangingPunct="0">
              <a:spcBef>
                <a:spcPct val="30000"/>
              </a:spcBef>
              <a:spcAft>
                <a:spcPct val="0"/>
              </a:spcAft>
              <a:defRPr sz="1200">
                <a:solidFill>
                  <a:schemeClr val="tx1"/>
                </a:solidFill>
                <a:latin typeface="Calibri" pitchFamily="34" charset="0"/>
              </a:defRPr>
            </a:lvl6pPr>
            <a:lvl7pPr marL="2971800" indent="-228600" defTabSz="903288" eaLnBrk="0" fontAlgn="base" hangingPunct="0">
              <a:spcBef>
                <a:spcPct val="30000"/>
              </a:spcBef>
              <a:spcAft>
                <a:spcPct val="0"/>
              </a:spcAft>
              <a:defRPr sz="1200">
                <a:solidFill>
                  <a:schemeClr val="tx1"/>
                </a:solidFill>
                <a:latin typeface="Calibri" pitchFamily="34" charset="0"/>
              </a:defRPr>
            </a:lvl7pPr>
            <a:lvl8pPr marL="3429000" indent="-228600" defTabSz="903288" eaLnBrk="0" fontAlgn="base" hangingPunct="0">
              <a:spcBef>
                <a:spcPct val="30000"/>
              </a:spcBef>
              <a:spcAft>
                <a:spcPct val="0"/>
              </a:spcAft>
              <a:defRPr sz="1200">
                <a:solidFill>
                  <a:schemeClr val="tx1"/>
                </a:solidFill>
                <a:latin typeface="Calibri" pitchFamily="34" charset="0"/>
              </a:defRPr>
            </a:lvl8pPr>
            <a:lvl9pPr marL="3886200" indent="-228600" defTabSz="90328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F1ABCC15-6B2D-400D-9449-1F4BE4960583}" type="slidenum">
              <a:rPr lang="en-US" altLang="en-US"/>
              <a:pPr algn="r" eaLnBrk="1" hangingPunct="1">
                <a:spcBef>
                  <a:spcPct val="0"/>
                </a:spcBef>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xfrm>
            <a:off x="1179513" y="698500"/>
            <a:ext cx="4640262" cy="3479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xfrm>
            <a:off x="700088" y="4410075"/>
            <a:ext cx="5597525" cy="417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026" tIns="46514" rIns="93026" bIns="46514" numCol="1" anchor="t" anchorCtr="0" compatLnSpc="1">
            <a:prstTxWarp prst="textNoShape">
              <a:avLst/>
            </a:prstTxWarp>
          </a:bodyPr>
          <a:lstStyle/>
          <a:p>
            <a:pPr>
              <a:spcBef>
                <a:spcPct val="0"/>
              </a:spcBef>
            </a:pPr>
            <a:r>
              <a:rPr lang="en-US" altLang="en-US" sz="1000" smtClean="0"/>
              <a:t>Before I describe the Commissioned Corps any further, let me point out that these same exciting options are open to students selected for our Junior and Senior COSTEP. COSTEP is an acronym for the Commissioned Corps Officer Student Training and Extern Program.</a:t>
            </a:r>
          </a:p>
          <a:p>
            <a:pPr>
              <a:spcBef>
                <a:spcPct val="0"/>
              </a:spcBef>
            </a:pPr>
            <a:endParaRPr lang="en-US" altLang="en-US" sz="1000" smtClean="0"/>
          </a:p>
          <a:p>
            <a:pPr>
              <a:spcBef>
                <a:spcPct val="0"/>
              </a:spcBef>
            </a:pPr>
            <a:r>
              <a:rPr lang="en-US" altLang="en-US" sz="1000" smtClean="0"/>
              <a:t>Our Junior COSTEP program is for students with at least 1 year to 2 years in selected health fields. Students in this program work 1 to 4 months during school breaks and have no obligation to work for the Corps after graduation.  However, after students have had an opportunity to work in labs at the National Institutes of Health near Washington, DC, or help provide medical care to Americans living in remote but beautiful corners of our country, another job may seem a little dull.</a:t>
            </a:r>
          </a:p>
          <a:p>
            <a:pPr>
              <a:spcBef>
                <a:spcPct val="0"/>
              </a:spcBef>
            </a:pPr>
            <a:endParaRPr lang="en-US" altLang="en-US" sz="1000" smtClean="0"/>
          </a:p>
          <a:p>
            <a:pPr>
              <a:spcBef>
                <a:spcPct val="0"/>
              </a:spcBef>
            </a:pPr>
            <a:r>
              <a:rPr lang="en-US" altLang="en-US" sz="1000" smtClean="0"/>
              <a:t>Our Senior COSTEP program is open to full-time students who have at least 8 months of education left in their final year. We currently are giving priority to students in dentistry, nursing, pharmacy, engineering, and physical and occupational therapy. In return for financial assistance, SRCOSTEP participants agree to work for the Commissioned Corps after graduation. The service obligation is equal to twice the time the Corps sponsor them.  </a:t>
            </a:r>
          </a:p>
          <a:p>
            <a:pPr>
              <a:spcBef>
                <a:spcPct val="0"/>
              </a:spcBef>
            </a:pPr>
            <a:endParaRPr lang="en-US" altLang="en-US" sz="1000" smtClean="0"/>
          </a:p>
          <a:p>
            <a:pPr>
              <a:spcBef>
                <a:spcPct val="0"/>
              </a:spcBef>
            </a:pPr>
            <a:r>
              <a:rPr lang="en-US" altLang="en-US" sz="1000" smtClean="0"/>
              <a:t>Both programs are highly competitive. Applications are on the U.S. Public Service Web site.</a:t>
            </a:r>
          </a:p>
          <a:p>
            <a:pPr>
              <a:spcBef>
                <a:spcPct val="0"/>
              </a:spcBef>
            </a:pPr>
            <a:endParaRPr lang="en-US" altLang="en-US" sz="1000" smtClean="0"/>
          </a:p>
          <a:p>
            <a:pPr>
              <a:spcBef>
                <a:spcPct val="0"/>
              </a:spcBef>
            </a:pPr>
            <a:r>
              <a:rPr lang="en-US" altLang="en-US" sz="1000" smtClean="0"/>
              <a:t>[Depending on time of year, add]</a:t>
            </a:r>
          </a:p>
          <a:p>
            <a:pPr>
              <a:spcBef>
                <a:spcPct val="0"/>
              </a:spcBef>
            </a:pPr>
            <a:r>
              <a:rPr lang="en-US" altLang="en-US" sz="1000" smtClean="0"/>
              <a:t>A SRCOSTEP application must be postmarked by December 31 of the year </a:t>
            </a:r>
            <a:r>
              <a:rPr lang="en-US" altLang="en-US" sz="1000" i="1" smtClean="0"/>
              <a:t>before</a:t>
            </a:r>
            <a:r>
              <a:rPr lang="en-US" altLang="en-US" sz="1000" smtClean="0"/>
              <a:t> students begin their final year of school.</a:t>
            </a:r>
          </a:p>
          <a:p>
            <a:pPr>
              <a:spcBef>
                <a:spcPct val="0"/>
              </a:spcBef>
            </a:pPr>
            <a:endParaRPr lang="en-US" altLang="en-US" sz="1000" smtClean="0"/>
          </a:p>
          <a:p>
            <a:pPr>
              <a:spcBef>
                <a:spcPct val="0"/>
              </a:spcBef>
            </a:pPr>
            <a:r>
              <a:rPr lang="en-US" altLang="en-US" sz="1000" smtClean="0"/>
              <a:t>Both programs also offer excellent benefits, many of which are the same as those available to Corps officers. You’ll hear more about these benefits later.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179513" y="698500"/>
            <a:ext cx="4640262" cy="3479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xfrm>
            <a:off x="700088" y="4410075"/>
            <a:ext cx="5597525" cy="417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026" tIns="46514" rIns="93026" bIns="46514" numCol="1" anchor="t" anchorCtr="0" compatLnSpc="1">
            <a:prstTxWarp prst="textNoShape">
              <a:avLst/>
            </a:prstTxWarp>
          </a:bodyPr>
          <a:lstStyle/>
          <a:p>
            <a:r>
              <a:rPr lang="en-US" sz="1200" kern="1200" dirty="0" smtClean="0">
                <a:solidFill>
                  <a:schemeClr val="tx1"/>
                </a:solidFill>
                <a:effectLst/>
                <a:latin typeface="+mn-lt"/>
                <a:ea typeface="+mn-ea"/>
                <a:cs typeface="+mn-cs"/>
              </a:rPr>
              <a:t>LT </a:t>
            </a:r>
            <a:r>
              <a:rPr lang="en-US" sz="1200" kern="1200" dirty="0" err="1" smtClean="0">
                <a:solidFill>
                  <a:schemeClr val="tx1"/>
                </a:solidFill>
                <a:effectLst/>
                <a:latin typeface="+mn-lt"/>
                <a:ea typeface="+mn-ea"/>
                <a:cs typeface="+mn-cs"/>
              </a:rPr>
              <a:t>Tawwab</a:t>
            </a:r>
            <a:r>
              <a:rPr lang="en-US" sz="1200" kern="1200" dirty="0" smtClean="0">
                <a:solidFill>
                  <a:schemeClr val="tx1"/>
                </a:solidFill>
                <a:effectLst/>
                <a:latin typeface="+mn-lt"/>
                <a:ea typeface="+mn-ea"/>
                <a:cs typeface="+mn-cs"/>
              </a:rPr>
              <a:t> had the great opportunity to serve a Junior </a:t>
            </a:r>
            <a:r>
              <a:rPr lang="en-US" sz="1200" kern="1200" dirty="0" err="1" smtClean="0">
                <a:solidFill>
                  <a:schemeClr val="tx1"/>
                </a:solidFill>
                <a:effectLst/>
                <a:latin typeface="+mn-lt"/>
                <a:ea typeface="+mn-ea"/>
                <a:cs typeface="+mn-cs"/>
              </a:rPr>
              <a:t>Costep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JrCOSTEP</a:t>
            </a:r>
            <a:r>
              <a:rPr lang="en-US" sz="1200" kern="1200" dirty="0" smtClean="0">
                <a:solidFill>
                  <a:schemeClr val="tx1"/>
                </a:solidFill>
                <a:effectLst/>
                <a:latin typeface="+mn-lt"/>
                <a:ea typeface="+mn-ea"/>
                <a:cs typeface="+mn-cs"/>
              </a:rPr>
              <a:t>) in 2011 through the Indian Health Service in Albuquerque, NM. Through pharmacy patient counseling skills and mentoring advice he received, he realized that USPHS would be his career of choice upon graduation from pharmacy school. Once he returned back to school, he and fellow </a:t>
            </a:r>
            <a:r>
              <a:rPr lang="en-US" sz="1200" kern="1200" dirty="0" err="1" smtClean="0">
                <a:solidFill>
                  <a:schemeClr val="tx1"/>
                </a:solidFill>
                <a:effectLst/>
                <a:latin typeface="+mn-lt"/>
                <a:ea typeface="+mn-ea"/>
                <a:cs typeface="+mn-cs"/>
              </a:rPr>
              <a:t>JrCOSTEP</a:t>
            </a:r>
            <a:r>
              <a:rPr lang="en-US" sz="1200" kern="1200" dirty="0" smtClean="0">
                <a:solidFill>
                  <a:schemeClr val="tx1"/>
                </a:solidFill>
                <a:effectLst/>
                <a:latin typeface="+mn-lt"/>
                <a:ea typeface="+mn-ea"/>
                <a:cs typeface="+mn-cs"/>
              </a:rPr>
              <a:t> classmate LT Chelsea </a:t>
            </a:r>
            <a:r>
              <a:rPr lang="en-US" sz="1200" kern="1200" dirty="0" err="1" smtClean="0">
                <a:solidFill>
                  <a:schemeClr val="tx1"/>
                </a:solidFill>
                <a:effectLst/>
                <a:latin typeface="+mn-lt"/>
                <a:ea typeface="+mn-ea"/>
                <a:cs typeface="+mn-cs"/>
              </a:rPr>
              <a:t>Sealey</a:t>
            </a:r>
            <a:r>
              <a:rPr lang="en-US" sz="1200" kern="1200" dirty="0" smtClean="0">
                <a:solidFill>
                  <a:schemeClr val="tx1"/>
                </a:solidFill>
                <a:effectLst/>
                <a:latin typeface="+mn-lt"/>
                <a:ea typeface="+mn-ea"/>
                <a:cs typeface="+mn-cs"/>
              </a:rPr>
              <a:t> gave a presentation to their school titled “Endless Opportunities with the United States Public Health Service”.  Within a year, he was selected for a Senior </a:t>
            </a:r>
            <a:r>
              <a:rPr lang="en-US" sz="1200" kern="1200" dirty="0" err="1" smtClean="0">
                <a:solidFill>
                  <a:schemeClr val="tx1"/>
                </a:solidFill>
                <a:effectLst/>
                <a:latin typeface="+mn-lt"/>
                <a:ea typeface="+mn-ea"/>
                <a:cs typeface="+mn-cs"/>
              </a:rPr>
              <a:t>Costep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SrCOSTEP</a:t>
            </a:r>
            <a:r>
              <a:rPr lang="en-US" sz="1200" kern="1200" dirty="0" smtClean="0">
                <a:solidFill>
                  <a:schemeClr val="tx1"/>
                </a:solidFill>
                <a:effectLst/>
                <a:latin typeface="+mn-lt"/>
                <a:ea typeface="+mn-ea"/>
                <a:cs typeface="+mn-cs"/>
              </a:rPr>
              <a:t>) position that allowed him to not only secure a job opportunity upon graduation, but also receive the many benefits of being a commission officer.  LT </a:t>
            </a:r>
            <a:r>
              <a:rPr lang="en-US" sz="1200" kern="1200" dirty="0" err="1" smtClean="0">
                <a:solidFill>
                  <a:schemeClr val="tx1"/>
                </a:solidFill>
                <a:effectLst/>
                <a:latin typeface="+mn-lt"/>
                <a:ea typeface="+mn-ea"/>
                <a:cs typeface="+mn-cs"/>
              </a:rPr>
              <a:t>Tawwab</a:t>
            </a:r>
            <a:r>
              <a:rPr lang="en-US" sz="1200" kern="1200" dirty="0" smtClean="0">
                <a:solidFill>
                  <a:schemeClr val="tx1"/>
                </a:solidFill>
                <a:effectLst/>
                <a:latin typeface="+mn-lt"/>
                <a:ea typeface="+mn-ea"/>
                <a:cs typeface="+mn-cs"/>
              </a:rPr>
              <a:t> took every opportunity he could to truly engage in the life of being a commission corps officer. As an ENS, he volunteered at the ASHP mid-year pharmacy convention as an ambassador for the Corps. There he was able to tell many future clinicians about the career opportunity they had of being a commission officer. One of the most memorable experiences for the LT was being the Aide-de-Camp for Deputy Surgeon General Scott </a:t>
            </a:r>
            <a:r>
              <a:rPr lang="en-US" sz="1200" kern="1200" dirty="0" err="1" smtClean="0">
                <a:solidFill>
                  <a:schemeClr val="tx1"/>
                </a:solidFill>
                <a:effectLst/>
                <a:latin typeface="+mn-lt"/>
                <a:ea typeface="+mn-ea"/>
                <a:cs typeface="+mn-cs"/>
              </a:rPr>
              <a:t>Giberson</a:t>
            </a:r>
            <a:r>
              <a:rPr lang="en-US" sz="1200" kern="1200" dirty="0" smtClean="0">
                <a:solidFill>
                  <a:schemeClr val="tx1"/>
                </a:solidFill>
                <a:effectLst/>
                <a:latin typeface="+mn-lt"/>
                <a:ea typeface="+mn-ea"/>
                <a:cs typeface="+mn-cs"/>
              </a:rPr>
              <a:t> at the American Pharmacist Association meeting in Los Angeles.  As an Aide, LT </a:t>
            </a:r>
            <a:r>
              <a:rPr lang="en-US" sz="1200" kern="1200" dirty="0" err="1" smtClean="0">
                <a:solidFill>
                  <a:schemeClr val="tx1"/>
                </a:solidFill>
                <a:effectLst/>
                <a:latin typeface="+mn-lt"/>
                <a:ea typeface="+mn-ea"/>
                <a:cs typeface="+mn-cs"/>
              </a:rPr>
              <a:t>Tawwab</a:t>
            </a:r>
            <a:r>
              <a:rPr lang="en-US" sz="1200" kern="1200" dirty="0" smtClean="0">
                <a:solidFill>
                  <a:schemeClr val="tx1"/>
                </a:solidFill>
                <a:effectLst/>
                <a:latin typeface="+mn-lt"/>
                <a:ea typeface="+mn-ea"/>
                <a:cs typeface="+mn-cs"/>
              </a:rPr>
              <a:t> was able to gain leadership advice and a clear understanding of the many responsibilities that pharmacist have to the Corps and to the health of the nation.  To end off a great </a:t>
            </a:r>
            <a:r>
              <a:rPr lang="en-US" sz="1200" kern="1200" dirty="0" err="1" smtClean="0">
                <a:solidFill>
                  <a:schemeClr val="tx1"/>
                </a:solidFill>
                <a:effectLst/>
                <a:latin typeface="+mn-lt"/>
                <a:ea typeface="+mn-ea"/>
                <a:cs typeface="+mn-cs"/>
              </a:rPr>
              <a:t>SrCOSTEP</a:t>
            </a:r>
            <a:r>
              <a:rPr lang="en-US" sz="1200" kern="1200" dirty="0" smtClean="0">
                <a:solidFill>
                  <a:schemeClr val="tx1"/>
                </a:solidFill>
                <a:effectLst/>
                <a:latin typeface="+mn-lt"/>
                <a:ea typeface="+mn-ea"/>
                <a:cs typeface="+mn-cs"/>
              </a:rPr>
              <a:t>, former Surgeon General Dr. Regina Benjamin gave the commencement speech at his pharmacy school graduation at Hampton University.  LT </a:t>
            </a:r>
            <a:r>
              <a:rPr lang="en-US" sz="1200" kern="1200" dirty="0" err="1" smtClean="0">
                <a:solidFill>
                  <a:schemeClr val="tx1"/>
                </a:solidFill>
                <a:effectLst/>
                <a:latin typeface="+mn-lt"/>
                <a:ea typeface="+mn-ea"/>
                <a:cs typeface="+mn-cs"/>
              </a:rPr>
              <a:t>Tawwab</a:t>
            </a:r>
            <a:r>
              <a:rPr lang="en-US" sz="1200" kern="1200" dirty="0" smtClean="0">
                <a:solidFill>
                  <a:schemeClr val="tx1"/>
                </a:solidFill>
                <a:effectLst/>
                <a:latin typeface="+mn-lt"/>
                <a:ea typeface="+mn-ea"/>
                <a:cs typeface="+mn-cs"/>
              </a:rPr>
              <a:t> believes the COSTEP programs are great introductions to becoming a commission officer, and appreciating the mission of the USPHS. These lessons still remain with him today as he is working towards fighting childhood obesity on his reservation and giving presentations to local school high school native American to increase future Native American health professionals in IHS.</a:t>
            </a:r>
            <a:endParaRPr lang="en-US" sz="1200" kern="1200" dirty="0">
              <a:solidFill>
                <a:schemeClr val="tx1"/>
              </a:solidFill>
              <a:effectLst/>
              <a:latin typeface="+mn-lt"/>
              <a:ea typeface="+mn-ea"/>
              <a:cs typeface="+mn-cs"/>
            </a:endParaRPr>
          </a:p>
        </p:txBody>
      </p:sp>
      <p:sp>
        <p:nvSpPr>
          <p:cNvPr id="55300" name="Slide Number Placeholder 3"/>
          <p:cNvSpPr txBox="1">
            <a:spLocks noGrp="1"/>
          </p:cNvSpPr>
          <p:nvPr/>
        </p:nvSpPr>
        <p:spPr bwMode="auto">
          <a:xfrm>
            <a:off x="3963988" y="8820150"/>
            <a:ext cx="303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26" tIns="46514" rIns="93026" bIns="46514" anchor="b"/>
          <a:lstStyle>
            <a:lvl1pPr defTabSz="903288" eaLnBrk="0" hangingPunct="0">
              <a:spcBef>
                <a:spcPct val="30000"/>
              </a:spcBef>
              <a:defRPr sz="1200">
                <a:solidFill>
                  <a:schemeClr val="tx1"/>
                </a:solidFill>
                <a:latin typeface="Calibri" pitchFamily="34" charset="0"/>
              </a:defRPr>
            </a:lvl1pPr>
            <a:lvl2pPr marL="742950" indent="-285750" defTabSz="903288" eaLnBrk="0" hangingPunct="0">
              <a:spcBef>
                <a:spcPct val="30000"/>
              </a:spcBef>
              <a:defRPr sz="1200">
                <a:solidFill>
                  <a:schemeClr val="tx1"/>
                </a:solidFill>
                <a:latin typeface="Calibri" pitchFamily="34" charset="0"/>
              </a:defRPr>
            </a:lvl2pPr>
            <a:lvl3pPr marL="1143000" indent="-228600" defTabSz="903288" eaLnBrk="0" hangingPunct="0">
              <a:spcBef>
                <a:spcPct val="30000"/>
              </a:spcBef>
              <a:defRPr sz="1200">
                <a:solidFill>
                  <a:schemeClr val="tx1"/>
                </a:solidFill>
                <a:latin typeface="Calibri" pitchFamily="34" charset="0"/>
              </a:defRPr>
            </a:lvl3pPr>
            <a:lvl4pPr marL="1600200" indent="-228600" defTabSz="903288" eaLnBrk="0" hangingPunct="0">
              <a:spcBef>
                <a:spcPct val="30000"/>
              </a:spcBef>
              <a:defRPr sz="1200">
                <a:solidFill>
                  <a:schemeClr val="tx1"/>
                </a:solidFill>
                <a:latin typeface="Calibri" pitchFamily="34" charset="0"/>
              </a:defRPr>
            </a:lvl4pPr>
            <a:lvl5pPr marL="2057400" indent="-228600" defTabSz="903288" eaLnBrk="0" hangingPunct="0">
              <a:spcBef>
                <a:spcPct val="30000"/>
              </a:spcBef>
              <a:defRPr sz="1200">
                <a:solidFill>
                  <a:schemeClr val="tx1"/>
                </a:solidFill>
                <a:latin typeface="Calibri" pitchFamily="34" charset="0"/>
              </a:defRPr>
            </a:lvl5pPr>
            <a:lvl6pPr marL="2514600" indent="-228600" defTabSz="903288" eaLnBrk="0" fontAlgn="base" hangingPunct="0">
              <a:spcBef>
                <a:spcPct val="30000"/>
              </a:spcBef>
              <a:spcAft>
                <a:spcPct val="0"/>
              </a:spcAft>
              <a:defRPr sz="1200">
                <a:solidFill>
                  <a:schemeClr val="tx1"/>
                </a:solidFill>
                <a:latin typeface="Calibri" pitchFamily="34" charset="0"/>
              </a:defRPr>
            </a:lvl6pPr>
            <a:lvl7pPr marL="2971800" indent="-228600" defTabSz="903288" eaLnBrk="0" fontAlgn="base" hangingPunct="0">
              <a:spcBef>
                <a:spcPct val="30000"/>
              </a:spcBef>
              <a:spcAft>
                <a:spcPct val="0"/>
              </a:spcAft>
              <a:defRPr sz="1200">
                <a:solidFill>
                  <a:schemeClr val="tx1"/>
                </a:solidFill>
                <a:latin typeface="Calibri" pitchFamily="34" charset="0"/>
              </a:defRPr>
            </a:lvl7pPr>
            <a:lvl8pPr marL="3429000" indent="-228600" defTabSz="903288" eaLnBrk="0" fontAlgn="base" hangingPunct="0">
              <a:spcBef>
                <a:spcPct val="30000"/>
              </a:spcBef>
              <a:spcAft>
                <a:spcPct val="0"/>
              </a:spcAft>
              <a:defRPr sz="1200">
                <a:solidFill>
                  <a:schemeClr val="tx1"/>
                </a:solidFill>
                <a:latin typeface="Calibri" pitchFamily="34" charset="0"/>
              </a:defRPr>
            </a:lvl8pPr>
            <a:lvl9pPr marL="3886200" indent="-228600" defTabSz="90328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D75A4A32-20A2-43F5-8408-24B58A3CBE78}" type="slidenum">
              <a:rPr lang="en-US" altLang="en-US"/>
              <a:pPr algn="r" eaLnBrk="1" hangingPunct="1">
                <a:spcBef>
                  <a:spcPct val="0"/>
                </a:spcBef>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A highly rewarding professional career is just one of the benefits of serving as a medical officer with the Corps.</a:t>
            </a:r>
          </a:p>
        </p:txBody>
      </p:sp>
      <p:sp>
        <p:nvSpPr>
          <p:cNvPr id="4" name="Slide Number Placeholder 3"/>
          <p:cNvSpPr>
            <a:spLocks noGrp="1"/>
          </p:cNvSpPr>
          <p:nvPr>
            <p:ph type="sldNum" sz="quarter" idx="5"/>
          </p:nvPr>
        </p:nvSpPr>
        <p:spPr/>
        <p:txBody>
          <a:bodyPr/>
          <a:lstStyle/>
          <a:p>
            <a:pPr>
              <a:defRPr/>
            </a:pPr>
            <a:fld id="{EBF77552-109D-4B8A-852A-9AA96BA042ED}"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r>
              <a:rPr lang="en-US" altLang="en-US" smtClean="0"/>
              <a:t>As a career choice, the Commissioned Corps has never looked better. The Corps offers competitive starting pay that increases with promotions and years of service. </a:t>
            </a:r>
          </a:p>
          <a:p>
            <a:pPr eaLnBrk="1" hangingPunct="1">
              <a:spcBef>
                <a:spcPct val="0"/>
              </a:spcBef>
            </a:pPr>
            <a:endParaRPr lang="en-US" altLang="en-US" smtClean="0"/>
          </a:p>
          <a:p>
            <a:pPr eaLnBrk="1" hangingPunct="1">
              <a:spcBef>
                <a:spcPct val="0"/>
              </a:spcBef>
            </a:pPr>
            <a:r>
              <a:rPr lang="en-US" altLang="en-US" smtClean="0"/>
              <a:t>Corps benefits are excellent, and include:</a:t>
            </a:r>
          </a:p>
          <a:p>
            <a:pPr eaLnBrk="1" hangingPunct="1">
              <a:spcBef>
                <a:spcPct val="0"/>
              </a:spcBef>
            </a:pPr>
            <a:r>
              <a:rPr lang="en-US" altLang="en-US" smtClean="0"/>
              <a:t> </a:t>
            </a:r>
          </a:p>
          <a:p>
            <a:pPr eaLnBrk="1" hangingPunct="1">
              <a:spcBef>
                <a:spcPct val="0"/>
              </a:spcBef>
              <a:buFont typeface="Wingdings" pitchFamily="2" charset="2"/>
              <a:buChar char="Ø"/>
            </a:pPr>
            <a:r>
              <a:rPr lang="en-US" altLang="en-US" smtClean="0"/>
              <a:t>Health care and dental care at no cost</a:t>
            </a:r>
          </a:p>
          <a:p>
            <a:pPr eaLnBrk="1" hangingPunct="1">
              <a:spcBef>
                <a:spcPct val="0"/>
              </a:spcBef>
              <a:buFont typeface="Wingdings" pitchFamily="2" charset="2"/>
              <a:buChar char="Ø"/>
            </a:pPr>
            <a:r>
              <a:rPr lang="en-US" altLang="en-US" smtClean="0"/>
              <a:t>30 days of paid vacation—beginning the first year</a:t>
            </a:r>
          </a:p>
          <a:p>
            <a:pPr eaLnBrk="1" hangingPunct="1">
              <a:spcBef>
                <a:spcPct val="0"/>
              </a:spcBef>
              <a:buFont typeface="Wingdings" pitchFamily="2" charset="2"/>
              <a:buChar char="Ø"/>
            </a:pPr>
            <a:r>
              <a:rPr lang="en-US" altLang="en-US" smtClean="0"/>
              <a:t>Paid sick and maternity leave. </a:t>
            </a:r>
          </a:p>
          <a:p>
            <a:pPr eaLnBrk="1" hangingPunct="1">
              <a:spcBef>
                <a:spcPct val="0"/>
              </a:spcBef>
            </a:pPr>
            <a:endParaRPr lang="en-US" altLang="en-US" smtClean="0"/>
          </a:p>
        </p:txBody>
      </p:sp>
      <p:sp>
        <p:nvSpPr>
          <p:cNvPr id="4" name="Slide Number Placeholder 3"/>
          <p:cNvSpPr>
            <a:spLocks noGrp="1"/>
          </p:cNvSpPr>
          <p:nvPr>
            <p:ph type="sldNum" sz="quarter" idx="5"/>
          </p:nvPr>
        </p:nvSpPr>
        <p:spPr/>
        <p:txBody>
          <a:bodyPr/>
          <a:lstStyle/>
          <a:p>
            <a:pPr>
              <a:defRPr/>
            </a:pPr>
            <a:fld id="{5C0A20BD-8C4F-4E66-84A0-715297371603}"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itchFamily="2" charset="2"/>
              <a:buNone/>
            </a:pPr>
            <a:r>
              <a:rPr lang="en-US" altLang="en-US" smtClean="0"/>
              <a:t>We also receive:</a:t>
            </a:r>
          </a:p>
          <a:p>
            <a:pPr eaLnBrk="1" hangingPunct="1">
              <a:spcBef>
                <a:spcPct val="0"/>
              </a:spcBef>
              <a:buFont typeface="Wingdings" pitchFamily="2" charset="2"/>
              <a:buNone/>
            </a:pPr>
            <a:endParaRPr lang="en-US" altLang="en-US" smtClean="0"/>
          </a:p>
          <a:p>
            <a:pPr eaLnBrk="1" hangingPunct="1">
              <a:spcBef>
                <a:spcPct val="0"/>
              </a:spcBef>
              <a:buFont typeface="Wingdings" pitchFamily="2" charset="2"/>
              <a:buChar char="Ø"/>
            </a:pPr>
            <a:r>
              <a:rPr lang="en-US" altLang="en-US" i="1" smtClean="0"/>
              <a:t>Paid malpractice insurance! </a:t>
            </a:r>
            <a:r>
              <a:rPr lang="en-US" altLang="en-US" smtClean="0"/>
              <a:t>and</a:t>
            </a:r>
            <a:endParaRPr lang="en-US" altLang="en-US" i="1" smtClean="0"/>
          </a:p>
          <a:p>
            <a:pPr eaLnBrk="1" hangingPunct="1">
              <a:spcBef>
                <a:spcPct val="0"/>
              </a:spcBef>
              <a:buFont typeface="Wingdings" pitchFamily="2" charset="2"/>
              <a:buChar char="Ø"/>
            </a:pPr>
            <a:r>
              <a:rPr lang="en-US" altLang="en-US" smtClean="0"/>
              <a:t>Retirement benefits that can begin after just 20 years of service </a:t>
            </a:r>
          </a:p>
          <a:p>
            <a:endParaRPr lang="en-US" altLang="en-US" smtClean="0"/>
          </a:p>
        </p:txBody>
      </p:sp>
      <p:sp>
        <p:nvSpPr>
          <p:cNvPr id="4" name="Slide Number Placeholder 3"/>
          <p:cNvSpPr>
            <a:spLocks noGrp="1"/>
          </p:cNvSpPr>
          <p:nvPr>
            <p:ph type="sldNum" sz="quarter" idx="5"/>
          </p:nvPr>
        </p:nvSpPr>
        <p:spPr/>
        <p:txBody>
          <a:bodyPr/>
          <a:lstStyle/>
          <a:p>
            <a:pPr>
              <a:defRPr/>
            </a:pPr>
            <a:fld id="{2903854A-8A64-43F9-9097-9ABA6E2747EA}"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In addition, you have access to:</a:t>
            </a:r>
          </a:p>
          <a:p>
            <a:pPr eaLnBrk="1" hangingPunct="1"/>
            <a:endParaRPr lang="en-US" altLang="en-US" smtClean="0"/>
          </a:p>
          <a:p>
            <a:pPr eaLnBrk="1" hangingPunct="1">
              <a:buFont typeface="Wingdings" pitchFamily="2" charset="2"/>
              <a:buChar char="Ø"/>
            </a:pPr>
            <a:r>
              <a:rPr lang="en-US" altLang="en-US" smtClean="0"/>
              <a:t>Military base lodging and recreational facilities</a:t>
            </a:r>
          </a:p>
          <a:p>
            <a:pPr eaLnBrk="1" hangingPunct="1">
              <a:buFont typeface="Wingdings" pitchFamily="2" charset="2"/>
              <a:buChar char="Ø"/>
            </a:pPr>
            <a:r>
              <a:rPr lang="en-US" altLang="en-US" smtClean="0"/>
              <a:t>Military base grocery and department stores</a:t>
            </a:r>
          </a:p>
          <a:p>
            <a:pPr eaLnBrk="1" hangingPunct="1">
              <a:buFont typeface="Wingdings" pitchFamily="2" charset="2"/>
              <a:buChar char="Ø"/>
            </a:pPr>
            <a:r>
              <a:rPr lang="en-US" altLang="en-US" smtClean="0"/>
              <a:t>Paid moving and travel expenses related to your job, and</a:t>
            </a:r>
          </a:p>
          <a:p>
            <a:pPr eaLnBrk="1" hangingPunct="1">
              <a:buFont typeface="Wingdings" pitchFamily="2" charset="2"/>
              <a:buChar char="Ø"/>
            </a:pPr>
            <a:r>
              <a:rPr lang="en-US" altLang="en-US" smtClean="0"/>
              <a:t>Veteran benefits.</a:t>
            </a:r>
          </a:p>
          <a:p>
            <a:pPr eaLnBrk="1" hangingPunct="1"/>
            <a:endParaRPr lang="en-US" altLang="en-US" smtClean="0"/>
          </a:p>
          <a:p>
            <a:pPr eaLnBrk="1" hangingPunct="1">
              <a:buFont typeface="Wingdings" pitchFamily="2" charset="2"/>
              <a:buNone/>
            </a:pPr>
            <a:r>
              <a:rPr lang="en-US" altLang="en-US" smtClean="0"/>
              <a:t>Tuition and long-term training opportunities may be available to support your professional growth.</a:t>
            </a:r>
          </a:p>
          <a:p>
            <a:pPr eaLnBrk="1" hangingPunct="1"/>
            <a:endParaRPr lang="en-US" altLang="en-US" smtClean="0"/>
          </a:p>
          <a:p>
            <a:pPr eaLnBrk="1" hangingPunct="1">
              <a:spcBef>
                <a:spcPct val="0"/>
              </a:spcBef>
            </a:pPr>
            <a:endParaRPr lang="en-US" altLang="en-US" smtClean="0"/>
          </a:p>
        </p:txBody>
      </p:sp>
      <p:sp>
        <p:nvSpPr>
          <p:cNvPr id="4" name="Slide Number Placeholder 3"/>
          <p:cNvSpPr>
            <a:spLocks noGrp="1"/>
          </p:cNvSpPr>
          <p:nvPr>
            <p:ph type="sldNum" sz="quarter" idx="5"/>
          </p:nvPr>
        </p:nvSpPr>
        <p:spPr/>
        <p:txBody>
          <a:bodyPr/>
          <a:lstStyle/>
          <a:p>
            <a:pPr>
              <a:defRPr/>
            </a:pPr>
            <a:fld id="{86FCCD78-606B-4614-8C51-DC834224B3DA}"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At the beginning, I stated that the Commissioned Corps was an elite team of highly trained professionals.  Not everyone is qualified to serve.  </a:t>
            </a:r>
          </a:p>
          <a:p>
            <a:pPr eaLnBrk="1" hangingPunct="1">
              <a:spcBef>
                <a:spcPct val="0"/>
              </a:spcBef>
            </a:pPr>
            <a:endParaRPr lang="en-US" altLang="en-US" smtClean="0"/>
          </a:p>
        </p:txBody>
      </p:sp>
      <p:sp>
        <p:nvSpPr>
          <p:cNvPr id="4" name="Slide Number Placeholder 3"/>
          <p:cNvSpPr>
            <a:spLocks noGrp="1"/>
          </p:cNvSpPr>
          <p:nvPr>
            <p:ph type="sldNum" sz="quarter" idx="5"/>
          </p:nvPr>
        </p:nvSpPr>
        <p:spPr/>
        <p:txBody>
          <a:bodyPr/>
          <a:lstStyle/>
          <a:p>
            <a:pPr>
              <a:defRPr/>
            </a:pPr>
            <a:fld id="{13A83F41-9612-4C26-AA38-6AEA145392CD}"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All Commissioned Corps officers must meet several basic qualifications.</a:t>
            </a:r>
          </a:p>
          <a:p>
            <a:pPr eaLnBrk="1" hangingPunct="1">
              <a:spcBef>
                <a:spcPct val="0"/>
              </a:spcBef>
            </a:pPr>
            <a:endParaRPr lang="en-US" altLang="en-US" smtClean="0"/>
          </a:p>
          <a:p>
            <a:pPr eaLnBrk="1" hangingPunct="1">
              <a:spcBef>
                <a:spcPct val="0"/>
              </a:spcBef>
            </a:pPr>
            <a:r>
              <a:rPr lang="en-US" altLang="en-US" smtClean="0"/>
              <a:t>You must be:</a:t>
            </a:r>
          </a:p>
          <a:p>
            <a:pPr eaLnBrk="1" hangingPunct="1">
              <a:spcBef>
                <a:spcPct val="0"/>
              </a:spcBef>
            </a:pPr>
            <a:r>
              <a:rPr lang="en-US" altLang="en-US" smtClean="0"/>
              <a:t> </a:t>
            </a:r>
          </a:p>
          <a:p>
            <a:pPr eaLnBrk="1" hangingPunct="1">
              <a:spcBef>
                <a:spcPct val="0"/>
              </a:spcBef>
              <a:buFont typeface="Wingdings" pitchFamily="2" charset="2"/>
              <a:buChar char="Ø"/>
            </a:pPr>
            <a:r>
              <a:rPr lang="en-US" altLang="en-US" smtClean="0"/>
              <a:t>A U.S. citizen</a:t>
            </a:r>
          </a:p>
          <a:p>
            <a:pPr eaLnBrk="1" hangingPunct="1">
              <a:spcBef>
                <a:spcPct val="0"/>
              </a:spcBef>
              <a:buFont typeface="Wingdings" pitchFamily="2" charset="2"/>
              <a:buChar char="Ø"/>
            </a:pPr>
            <a:r>
              <a:rPr lang="en-US" altLang="en-US" smtClean="0"/>
              <a:t>Less than 44 years of age, (can be offset by up to 8 years of prior uniformed service or by waiver) and</a:t>
            </a:r>
          </a:p>
          <a:p>
            <a:pPr eaLnBrk="1" hangingPunct="1">
              <a:spcBef>
                <a:spcPct val="0"/>
              </a:spcBef>
              <a:buFont typeface="Wingdings" pitchFamily="2" charset="2"/>
              <a:buChar char="Ø"/>
            </a:pPr>
            <a:r>
              <a:rPr lang="en-US" altLang="en-US" smtClean="0"/>
              <a:t>Pass a physical evaluation.</a:t>
            </a:r>
          </a:p>
          <a:p>
            <a:pPr eaLnBrk="1" hangingPunct="1">
              <a:spcBef>
                <a:spcPct val="0"/>
              </a:spcBef>
            </a:pPr>
            <a:endParaRPr lang="en-US" altLang="en-US" smtClean="0"/>
          </a:p>
          <a:p>
            <a:pPr eaLnBrk="1" hangingPunct="1">
              <a:spcBef>
                <a:spcPct val="0"/>
              </a:spcBef>
            </a:pPr>
            <a:r>
              <a:rPr lang="en-US" altLang="en-US" smtClean="0"/>
              <a:t/>
            </a:r>
            <a:br>
              <a:rPr lang="en-US" altLang="en-US" smtClean="0"/>
            </a:br>
            <a:r>
              <a:rPr lang="en-US" altLang="en-US" smtClean="0"/>
              <a:t>A bachelor’s degree is a minimum requirement, and your security suitability will be confirmed. There are additional requirements for each professional category—mainly degree and licensure requirements.  </a:t>
            </a:r>
          </a:p>
          <a:p>
            <a:pPr eaLnBrk="1" hangingPunct="1">
              <a:spcBef>
                <a:spcPct val="0"/>
              </a:spcBef>
            </a:pPr>
            <a:endParaRPr lang="en-US" altLang="en-US" smtClean="0"/>
          </a:p>
          <a:p>
            <a:pPr eaLnBrk="1" hangingPunct="1">
              <a:spcBef>
                <a:spcPct val="0"/>
              </a:spcBef>
            </a:pPr>
            <a:r>
              <a:rPr lang="en-US" altLang="en-US" smtClean="0"/>
              <a:t>You can check specific requirements for various professions on our Web site:  visit usphs.gov and click on Professions.</a:t>
            </a:r>
          </a:p>
          <a:p>
            <a:pPr eaLnBrk="1" hangingPunct="1">
              <a:spcBef>
                <a:spcPct val="0"/>
              </a:spcBef>
              <a:buFont typeface="Wingdings" pitchFamily="2" charset="2"/>
              <a:buNone/>
            </a:pPr>
            <a:endParaRPr lang="en-US" altLang="en-US" smtClean="0"/>
          </a:p>
          <a:p>
            <a:pPr eaLnBrk="1" hangingPunct="1">
              <a:spcBef>
                <a:spcPct val="0"/>
              </a:spcBef>
            </a:pPr>
            <a:endParaRPr lang="en-US" altLang="en-US" smtClean="0"/>
          </a:p>
          <a:p>
            <a:pPr eaLnBrk="1" hangingPunct="1">
              <a:spcBef>
                <a:spcPct val="0"/>
              </a:spcBef>
            </a:pPr>
            <a:endParaRPr lang="en-US" altLang="en-US" smtClean="0"/>
          </a:p>
        </p:txBody>
      </p:sp>
      <p:sp>
        <p:nvSpPr>
          <p:cNvPr id="4" name="Slide Number Placeholder 3"/>
          <p:cNvSpPr>
            <a:spLocks noGrp="1"/>
          </p:cNvSpPr>
          <p:nvPr>
            <p:ph type="sldNum" sz="quarter" idx="5"/>
          </p:nvPr>
        </p:nvSpPr>
        <p:spPr/>
        <p:txBody>
          <a:bodyPr/>
          <a:lstStyle/>
          <a:p>
            <a:pPr>
              <a:defRPr/>
            </a:pPr>
            <a:fld id="{98B6F12A-EE79-4C2D-A8B9-B5C204F97D72}"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I’m now going to introduce you to one more Commissioned Corps officer—myself—and tell you how rewarding my career in the Corps has been.   </a:t>
            </a:r>
          </a:p>
        </p:txBody>
      </p:sp>
      <p:sp>
        <p:nvSpPr>
          <p:cNvPr id="4" name="Slide Number Placeholder 3"/>
          <p:cNvSpPr>
            <a:spLocks noGrp="1"/>
          </p:cNvSpPr>
          <p:nvPr>
            <p:ph type="sldNum" sz="quarter" idx="5"/>
          </p:nvPr>
        </p:nvSpPr>
        <p:spPr/>
        <p:txBody>
          <a:bodyPr/>
          <a:lstStyle/>
          <a:p>
            <a:pPr>
              <a:defRPr/>
            </a:pPr>
            <a:fld id="{F2AABBAD-9E4D-4A7E-BD18-C003AF2BE40A}"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Commissioned Corps is overseen by the Surgeon General, through the Office of the Surgeon General. The Surgeon General is America’s chief health educator, responsible for giving Americans the best scientific information available on how to improve their health and reduce the risk of illness and injury. </a:t>
            </a:r>
          </a:p>
          <a:p>
            <a:endParaRPr lang="en-US" altLang="en-US" dirty="0" smtClean="0"/>
          </a:p>
          <a:p>
            <a:r>
              <a:rPr lang="en-US" altLang="en-US" dirty="0" smtClean="0"/>
              <a:t>In carrying out all responsibilities, the Surgeon General reports to the Assistant Secretary for Health, who is the principal advisor to the Secretary on public health and scientific issues. The Surgeon General is appointed by the President of the United States with the advice and consent of the United States Senate for a 4-year term of office. Dr. </a:t>
            </a:r>
            <a:r>
              <a:rPr lang="en-US" altLang="en-US" dirty="0" err="1" smtClean="0"/>
              <a:t>Lushniak</a:t>
            </a:r>
            <a:r>
              <a:rPr lang="en-US" altLang="en-US" dirty="0" smtClean="0"/>
              <a:t> served as Deputy Surgeon General from November 2010, until July 17, 2013, when he assumed the duties of Acting Surgeon General. </a:t>
            </a:r>
          </a:p>
        </p:txBody>
      </p:sp>
      <p:sp>
        <p:nvSpPr>
          <p:cNvPr id="4" name="Slide Number Placeholder 3"/>
          <p:cNvSpPr txBox="1">
            <a:spLocks noGrp="1"/>
          </p:cNvSpPr>
          <p:nvPr/>
        </p:nvSpPr>
        <p:spPr>
          <a:xfrm>
            <a:off x="3963988" y="8818563"/>
            <a:ext cx="3032125" cy="463550"/>
          </a:xfrm>
          <a:prstGeom prst="rect">
            <a:avLst/>
          </a:prstGeom>
          <a:noFill/>
        </p:spPr>
        <p:txBody>
          <a:bodyPr lIns="93031" tIns="46516" rIns="93031" bIns="46516" anchor="b"/>
          <a:lstStyle/>
          <a:p>
            <a:pPr algn="r" fontAlgn="auto">
              <a:spcBef>
                <a:spcPts val="0"/>
              </a:spcBef>
              <a:spcAft>
                <a:spcPts val="0"/>
              </a:spcAft>
              <a:defRPr/>
            </a:pPr>
            <a:fld id="{58E1035A-8F02-401E-9028-45804F609BA0}" type="slidenum">
              <a:rPr lang="en-US" sz="1200">
                <a:latin typeface="+mn-lt"/>
                <a:cs typeface="+mn-cs"/>
              </a:rPr>
              <a:pPr algn="r" fontAlgn="auto">
                <a:spcBef>
                  <a:spcPts val="0"/>
                </a:spcBef>
                <a:spcAft>
                  <a:spcPts val="0"/>
                </a:spcAft>
                <a:defRPr/>
              </a:pPr>
              <a:t>3</a:t>
            </a:fld>
            <a:endParaRPr lang="en-US" sz="1200">
              <a:latin typeface="+mn-lt"/>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100" smtClean="0"/>
              <a:t>This is where you tell your story. You can add your photo to the slide as well. (Try to mirror the examples on slides 15 and 16.)</a:t>
            </a:r>
          </a:p>
        </p:txBody>
      </p:sp>
      <p:sp>
        <p:nvSpPr>
          <p:cNvPr id="4" name="Slide Number Placeholder 3"/>
          <p:cNvSpPr>
            <a:spLocks noGrp="1"/>
          </p:cNvSpPr>
          <p:nvPr>
            <p:ph type="sldNum" sz="quarter" idx="5"/>
          </p:nvPr>
        </p:nvSpPr>
        <p:spPr/>
        <p:txBody>
          <a:bodyPr/>
          <a:lstStyle/>
          <a:p>
            <a:pPr>
              <a:defRPr/>
            </a:pPr>
            <a:fld id="{792A8FC9-07EB-442B-8292-9BCA1384A908}"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Please consider joining the Commissioned Corps.  The Corps may be the right professional choice for you if you want to: </a:t>
            </a:r>
          </a:p>
          <a:p>
            <a:pPr eaLnBrk="1" hangingPunct="1"/>
            <a:endParaRPr lang="en-US" altLang="en-US" smtClean="0"/>
          </a:p>
          <a:p>
            <a:pPr eaLnBrk="1" hangingPunct="1">
              <a:buFont typeface="Wingdings" pitchFamily="2" charset="2"/>
              <a:buChar char="Ø"/>
            </a:pPr>
            <a:r>
              <a:rPr lang="en-US" altLang="en-US" smtClean="0"/>
              <a:t>Go beyond a typical profession practice.</a:t>
            </a:r>
          </a:p>
          <a:p>
            <a:pPr eaLnBrk="1" hangingPunct="1">
              <a:buFont typeface="Wingdings" pitchFamily="2" charset="2"/>
              <a:buChar char="Ø"/>
            </a:pPr>
            <a:r>
              <a:rPr lang="en-US" altLang="en-US" smtClean="0"/>
              <a:t>Use your professional training in new and challenging situations.</a:t>
            </a:r>
          </a:p>
          <a:p>
            <a:pPr eaLnBrk="1" hangingPunct="1">
              <a:buFont typeface="Wingdings" pitchFamily="2" charset="2"/>
              <a:buChar char="Ø"/>
            </a:pPr>
            <a:r>
              <a:rPr lang="en-US" altLang="en-US" smtClean="0"/>
              <a:t>Improve the Nation’s public health, and </a:t>
            </a:r>
          </a:p>
          <a:p>
            <a:pPr eaLnBrk="1" hangingPunct="1">
              <a:buFont typeface="Wingdings" pitchFamily="2" charset="2"/>
              <a:buChar char="Ø"/>
            </a:pPr>
            <a:r>
              <a:rPr lang="en-US" altLang="en-US" smtClean="0"/>
              <a:t>Serve your country.  </a:t>
            </a:r>
          </a:p>
          <a:p>
            <a:pPr eaLnBrk="1" hangingPunct="1">
              <a:buFont typeface="Wingdings" pitchFamily="2" charset="2"/>
              <a:buChar char="Ø"/>
            </a:pPr>
            <a:endParaRPr lang="en-US" altLang="en-US" smtClean="0"/>
          </a:p>
          <a:p>
            <a:pPr eaLnBrk="1" hangingPunct="1">
              <a:buFont typeface="Wingdings" pitchFamily="2" charset="2"/>
              <a:buNone/>
            </a:pPr>
            <a:r>
              <a:rPr lang="en-US" altLang="en-US" smtClean="0"/>
              <a:t>The Corps is an organization where professional, commitment, and patriotism come together. </a:t>
            </a:r>
          </a:p>
          <a:p>
            <a:pPr eaLnBrk="1" hangingPunct="1">
              <a:buFont typeface="Wingdings" pitchFamily="2" charset="2"/>
              <a:buChar char="Ø"/>
            </a:pPr>
            <a:endParaRPr lang="en-US" altLang="en-US" smtClean="0"/>
          </a:p>
        </p:txBody>
      </p:sp>
      <p:sp>
        <p:nvSpPr>
          <p:cNvPr id="4" name="Slide Number Placeholder 3"/>
          <p:cNvSpPr>
            <a:spLocks noGrp="1"/>
          </p:cNvSpPr>
          <p:nvPr>
            <p:ph type="sldNum" sz="quarter" idx="5"/>
          </p:nvPr>
        </p:nvSpPr>
        <p:spPr/>
        <p:txBody>
          <a:bodyPr/>
          <a:lstStyle/>
          <a:p>
            <a:pPr>
              <a:defRPr/>
            </a:pPr>
            <a:fld id="{4559B1DC-9627-4264-995E-728859958A83}"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Wingdings" pitchFamily="2" charset="2"/>
              <a:buNone/>
            </a:pPr>
            <a:r>
              <a:rPr lang="en-US" altLang="en-US" smtClean="0"/>
              <a:t>For more information, call us at 1</a:t>
            </a:r>
            <a:r>
              <a:rPr lang="en-US" altLang="en-US" smtClean="0">
                <a:latin typeface="Univers 55" charset="0"/>
              </a:rPr>
              <a:t>–</a:t>
            </a:r>
            <a:r>
              <a:rPr lang="en-US" altLang="en-US" smtClean="0"/>
              <a:t>800</a:t>
            </a:r>
            <a:r>
              <a:rPr lang="en-US" altLang="en-US" smtClean="0">
                <a:latin typeface="Univers 55" charset="0"/>
              </a:rPr>
              <a:t>–</a:t>
            </a:r>
            <a:r>
              <a:rPr lang="en-US" altLang="en-US" smtClean="0"/>
              <a:t>279</a:t>
            </a:r>
            <a:r>
              <a:rPr lang="en-US" altLang="en-US" smtClean="0">
                <a:latin typeface="Univers 55" charset="0"/>
              </a:rPr>
              <a:t>–</a:t>
            </a:r>
            <a:r>
              <a:rPr lang="en-US" altLang="en-US" smtClean="0"/>
              <a:t>1605 or visit our Web site at www.usphs.gov.</a:t>
            </a:r>
          </a:p>
          <a:p>
            <a:pPr eaLnBrk="1" hangingPunct="1">
              <a:buFont typeface="Wingdings" pitchFamily="2" charset="2"/>
              <a:buNone/>
            </a:pPr>
            <a:endParaRPr lang="en-US" altLang="en-US" smtClean="0"/>
          </a:p>
          <a:p>
            <a:pPr eaLnBrk="1" hangingPunct="1">
              <a:buFont typeface="Wingdings" pitchFamily="2" charset="2"/>
              <a:buNone/>
            </a:pPr>
            <a:r>
              <a:rPr lang="en-US" altLang="en-US" smtClean="0"/>
              <a:t>We look forward to hearing from you. Thank you.</a:t>
            </a:r>
          </a:p>
          <a:p>
            <a:pPr eaLnBrk="1" hangingPunct="1">
              <a:buFont typeface="Wingdings" pitchFamily="2" charset="2"/>
              <a:buNone/>
            </a:pPr>
            <a:endParaRPr lang="en-US" altLang="en-US" smtClean="0"/>
          </a:p>
          <a:p>
            <a:pPr eaLnBrk="1" hangingPunct="1">
              <a:buFont typeface="Wingdings" pitchFamily="2" charset="2"/>
              <a:buChar char="§"/>
            </a:pPr>
            <a:endParaRPr lang="en-US" altLang="en-US" smtClean="0"/>
          </a:p>
        </p:txBody>
      </p:sp>
      <p:sp>
        <p:nvSpPr>
          <p:cNvPr id="4" name="Slide Number Placeholder 3"/>
          <p:cNvSpPr txBox="1">
            <a:spLocks noGrp="1"/>
          </p:cNvSpPr>
          <p:nvPr/>
        </p:nvSpPr>
        <p:spPr>
          <a:xfrm>
            <a:off x="3963988" y="8818563"/>
            <a:ext cx="3032125" cy="463550"/>
          </a:xfrm>
          <a:prstGeom prst="rect">
            <a:avLst/>
          </a:prstGeom>
          <a:noFill/>
        </p:spPr>
        <p:txBody>
          <a:bodyPr lIns="93031" tIns="46516" rIns="93031" bIns="46516" anchor="b"/>
          <a:lstStyle/>
          <a:p>
            <a:pPr algn="r" fontAlgn="auto">
              <a:spcBef>
                <a:spcPts val="0"/>
              </a:spcBef>
              <a:spcAft>
                <a:spcPts val="0"/>
              </a:spcAft>
              <a:defRPr/>
            </a:pPr>
            <a:fld id="{C1BC32DE-B2DF-40D7-AAF2-49BBB26AF9E7}" type="slidenum">
              <a:rPr lang="en-US" sz="1200">
                <a:latin typeface="+mn-lt"/>
                <a:cs typeface="+mn-cs"/>
              </a:rPr>
              <a:pPr algn="r" fontAlgn="auto">
                <a:spcBef>
                  <a:spcPts val="0"/>
                </a:spcBef>
                <a:spcAft>
                  <a:spcPts val="0"/>
                </a:spcAft>
                <a:defRPr/>
              </a:pPr>
              <a:t>32</a:t>
            </a:fld>
            <a:endParaRPr lang="en-US" sz="1200">
              <a:latin typeface="+mn-lt"/>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179513" y="698500"/>
            <a:ext cx="4640262" cy="3479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xfrm>
            <a:off x="700088" y="4410075"/>
            <a:ext cx="5597525" cy="417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026" tIns="46514" rIns="93026" bIns="46514" numCol="1" anchor="t" anchorCtr="0" compatLnSpc="1">
            <a:prstTxWarp prst="textNoShape">
              <a:avLst/>
            </a:prstTxWarp>
          </a:bodyPr>
          <a:lstStyle/>
          <a:p>
            <a:pPr eaLnBrk="1" hangingPunct="1"/>
            <a:r>
              <a:rPr lang="en-US" altLang="en-US" dirty="0" smtClean="0"/>
              <a:t>Hello.  We are the BCOAG, or Black Commissioned Office Advisory Group within the U.S. Public Health Services Commissioned Corps.  </a:t>
            </a:r>
          </a:p>
          <a:p>
            <a:pPr eaLnBrk="1" hangingPunct="1"/>
            <a:endParaRPr lang="en-US" altLang="en-US" dirty="0" smtClean="0"/>
          </a:p>
          <a:p>
            <a:pPr eaLnBrk="1" hangingPunct="1"/>
            <a:r>
              <a:rPr lang="en-US" altLang="en-US" dirty="0" smtClean="0"/>
              <a:t>We are here to provide you with information</a:t>
            </a:r>
            <a:r>
              <a:rPr lang="en-US" altLang="en-US" baseline="0" dirty="0" smtClean="0"/>
              <a:t> on the </a:t>
            </a:r>
            <a:r>
              <a:rPr lang="en-US" altLang="en-US" dirty="0" smtClean="0"/>
              <a:t>Commission Corps, because the Corps is looking for more than “a few good men.”  Instead, the Corps is looking for hundreds of public health professionals who want a career beyond standard clinical or research practice. We need individuals interested in working to promote, protect, and advance the public health and safety of our Nation.  </a:t>
            </a:r>
          </a:p>
          <a:p>
            <a:pPr eaLnBrk="1" hangingPunct="1"/>
            <a:endParaRPr lang="en-US" altLang="en-US" dirty="0" smtClean="0"/>
          </a:p>
          <a:p>
            <a:pPr eaLnBrk="1" hangingPunct="1"/>
            <a:r>
              <a:rPr lang="en-US" altLang="en-US" dirty="0" smtClean="0"/>
              <a:t>That’s our call.  During this presentation, we</a:t>
            </a:r>
            <a:r>
              <a:rPr lang="en-US" altLang="en-US" baseline="0" dirty="0" smtClean="0"/>
              <a:t> will </a:t>
            </a:r>
            <a:r>
              <a:rPr lang="en-US" altLang="en-US" dirty="0" smtClean="0"/>
              <a:t>do our best to give you enough information to help you decide if you’re ready to answer the call…or to at least to peak your interest and make you aware of who we are and what we do.</a:t>
            </a:r>
          </a:p>
          <a:p>
            <a:pPr eaLnBrk="1" hangingPunct="1"/>
            <a:endParaRPr lang="en-US" altLang="en-US" dirty="0" smtClean="0"/>
          </a:p>
          <a:p>
            <a:pPr eaLnBrk="1" hangingPunct="1"/>
            <a:endParaRPr lang="en-US" altLang="en-US" dirty="0" smtClean="0"/>
          </a:p>
          <a:p>
            <a:pPr eaLnBrk="1" hangingPunct="1">
              <a:buFont typeface="Wingdings" pitchFamily="2" charset="2"/>
              <a:buChar char="§"/>
            </a:pPr>
            <a:endParaRPr lang="en-US" altLang="en-US" dirty="0" smtClean="0"/>
          </a:p>
        </p:txBody>
      </p:sp>
      <p:sp>
        <p:nvSpPr>
          <p:cNvPr id="35844" name="Slide Number Placeholder 3"/>
          <p:cNvSpPr txBox="1">
            <a:spLocks noGrp="1"/>
          </p:cNvSpPr>
          <p:nvPr/>
        </p:nvSpPr>
        <p:spPr bwMode="auto">
          <a:xfrm>
            <a:off x="3963988" y="8820150"/>
            <a:ext cx="303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26" tIns="46514" rIns="93026" bIns="46514" anchor="b"/>
          <a:lstStyle>
            <a:lvl1pPr defTabSz="903288" eaLnBrk="0" hangingPunct="0">
              <a:spcBef>
                <a:spcPct val="30000"/>
              </a:spcBef>
              <a:defRPr sz="1200">
                <a:solidFill>
                  <a:schemeClr val="tx1"/>
                </a:solidFill>
                <a:latin typeface="Calibri" pitchFamily="34" charset="0"/>
              </a:defRPr>
            </a:lvl1pPr>
            <a:lvl2pPr marL="742950" indent="-285750" defTabSz="903288" eaLnBrk="0" hangingPunct="0">
              <a:spcBef>
                <a:spcPct val="30000"/>
              </a:spcBef>
              <a:defRPr sz="1200">
                <a:solidFill>
                  <a:schemeClr val="tx1"/>
                </a:solidFill>
                <a:latin typeface="Calibri" pitchFamily="34" charset="0"/>
              </a:defRPr>
            </a:lvl2pPr>
            <a:lvl3pPr marL="1143000" indent="-228600" defTabSz="903288" eaLnBrk="0" hangingPunct="0">
              <a:spcBef>
                <a:spcPct val="30000"/>
              </a:spcBef>
              <a:defRPr sz="1200">
                <a:solidFill>
                  <a:schemeClr val="tx1"/>
                </a:solidFill>
                <a:latin typeface="Calibri" pitchFamily="34" charset="0"/>
              </a:defRPr>
            </a:lvl3pPr>
            <a:lvl4pPr marL="1600200" indent="-228600" defTabSz="903288" eaLnBrk="0" hangingPunct="0">
              <a:spcBef>
                <a:spcPct val="30000"/>
              </a:spcBef>
              <a:defRPr sz="1200">
                <a:solidFill>
                  <a:schemeClr val="tx1"/>
                </a:solidFill>
                <a:latin typeface="Calibri" pitchFamily="34" charset="0"/>
              </a:defRPr>
            </a:lvl4pPr>
            <a:lvl5pPr marL="2057400" indent="-228600" defTabSz="903288" eaLnBrk="0" hangingPunct="0">
              <a:spcBef>
                <a:spcPct val="30000"/>
              </a:spcBef>
              <a:defRPr sz="1200">
                <a:solidFill>
                  <a:schemeClr val="tx1"/>
                </a:solidFill>
                <a:latin typeface="Calibri" pitchFamily="34" charset="0"/>
              </a:defRPr>
            </a:lvl5pPr>
            <a:lvl6pPr marL="2514600" indent="-228600" defTabSz="903288" eaLnBrk="0" fontAlgn="base" hangingPunct="0">
              <a:spcBef>
                <a:spcPct val="30000"/>
              </a:spcBef>
              <a:spcAft>
                <a:spcPct val="0"/>
              </a:spcAft>
              <a:defRPr sz="1200">
                <a:solidFill>
                  <a:schemeClr val="tx1"/>
                </a:solidFill>
                <a:latin typeface="Calibri" pitchFamily="34" charset="0"/>
              </a:defRPr>
            </a:lvl6pPr>
            <a:lvl7pPr marL="2971800" indent="-228600" defTabSz="903288" eaLnBrk="0" fontAlgn="base" hangingPunct="0">
              <a:spcBef>
                <a:spcPct val="30000"/>
              </a:spcBef>
              <a:spcAft>
                <a:spcPct val="0"/>
              </a:spcAft>
              <a:defRPr sz="1200">
                <a:solidFill>
                  <a:schemeClr val="tx1"/>
                </a:solidFill>
                <a:latin typeface="Calibri" pitchFamily="34" charset="0"/>
              </a:defRPr>
            </a:lvl7pPr>
            <a:lvl8pPr marL="3429000" indent="-228600" defTabSz="903288" eaLnBrk="0" fontAlgn="base" hangingPunct="0">
              <a:spcBef>
                <a:spcPct val="30000"/>
              </a:spcBef>
              <a:spcAft>
                <a:spcPct val="0"/>
              </a:spcAft>
              <a:defRPr sz="1200">
                <a:solidFill>
                  <a:schemeClr val="tx1"/>
                </a:solidFill>
                <a:latin typeface="Calibri" pitchFamily="34" charset="0"/>
              </a:defRPr>
            </a:lvl8pPr>
            <a:lvl9pPr marL="3886200" indent="-228600" defTabSz="90328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0B4901E0-2F9A-4CBB-B6AE-5858D719CB71}" type="slidenum">
              <a:rPr lang="en-US" altLang="en-US"/>
              <a:pPr algn="r" eaLnBrk="1" hangingPunct="1">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Under the leadership of the U.S. Surgeon General, the Commissioned Corps is part of the U.S. Public Health Service. Commissioned Corps officers are an elite team of approximately 6,000 well-trained, highly qualified public health professionals. We are dedicated to delivering the Nation’s public health promotion and disease prevention programs and advancing public health science. </a:t>
            </a:r>
          </a:p>
          <a:p>
            <a:pPr eaLnBrk="1" hangingPunct="1"/>
            <a:endParaRPr lang="en-US" altLang="en-US" smtClean="0"/>
          </a:p>
          <a:p>
            <a:pPr eaLnBrk="1" hangingPunct="1"/>
            <a:r>
              <a:rPr lang="en-US" altLang="en-US" smtClean="0"/>
              <a:t>As part of the U.S. Public Health Service, the Commissioned Corps is an essential component of the largest public health program in the world.</a:t>
            </a:r>
          </a:p>
          <a:p>
            <a:pPr eaLnBrk="1" hangingPunct="1"/>
            <a:endParaRPr lang="en-US" altLang="en-US" smtClean="0"/>
          </a:p>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1379ADFC-D47B-4D75-B209-6EE087D6A6E2}"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a:p>
            <a:pPr eaLnBrk="1" hangingPunct="1"/>
            <a:r>
              <a:rPr lang="en-US" altLang="en-US" smtClean="0"/>
              <a:t>Originally, the Corps was composed only of physicians. </a:t>
            </a:r>
          </a:p>
          <a:p>
            <a:pPr eaLnBrk="1" hangingPunct="1"/>
            <a:endParaRPr lang="en-US" altLang="en-US" smtClean="0"/>
          </a:p>
          <a:p>
            <a:pPr eaLnBrk="1" hangingPunct="1"/>
            <a:r>
              <a:rPr lang="en-US" altLang="en-US" smtClean="0"/>
              <a:t>However, as the scope of public health has grown over time, so have the variety of professionals needed to carry out the Corps’ responsibilities.  </a:t>
            </a:r>
          </a:p>
          <a:p>
            <a:pPr eaLnBrk="1" hangingPunct="1"/>
            <a:endParaRPr lang="en-US" altLang="en-US" smtClean="0"/>
          </a:p>
          <a:p>
            <a:pPr eaLnBrk="1" hangingPunct="1"/>
            <a:r>
              <a:rPr lang="en-US" altLang="en-US" smtClean="0"/>
              <a:t>Today’s Corps includes a number of professions involved in public health. </a:t>
            </a:r>
          </a:p>
          <a:p>
            <a:pPr eaLnBrk="1" hangingPunct="1"/>
            <a:endParaRPr lang="en-US" altLang="en-US" smtClean="0"/>
          </a:p>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90E4FD9C-3454-4D7C-B64A-E5B1732F8853}"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solidFill>
                  <a:srgbClr val="FF0000"/>
                </a:solidFill>
              </a:rPr>
              <a:t>  </a:t>
            </a:r>
          </a:p>
        </p:txBody>
      </p:sp>
      <p:sp>
        <p:nvSpPr>
          <p:cNvPr id="4" name="Slide Number Placeholder 3"/>
          <p:cNvSpPr>
            <a:spLocks noGrp="1"/>
          </p:cNvSpPr>
          <p:nvPr>
            <p:ph type="sldNum" sz="quarter" idx="5"/>
          </p:nvPr>
        </p:nvSpPr>
        <p:spPr/>
        <p:txBody>
          <a:bodyPr/>
          <a:lstStyle/>
          <a:p>
            <a:pPr>
              <a:defRPr/>
            </a:pPr>
            <a:fld id="{94C1FF16-D2BB-4C40-ADD8-BA8992D56323}"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The mission of the Commissioned Corps is to protect, promote, and advance the public health and safety of our Nation.</a:t>
            </a:r>
          </a:p>
          <a:p>
            <a:pPr eaLnBrk="1" hangingPunct="1"/>
            <a:endParaRPr lang="en-US" altLang="en-US" smtClean="0"/>
          </a:p>
          <a:p>
            <a:pPr eaLnBrk="1" hangingPunct="1"/>
            <a:r>
              <a:rPr lang="en-US" altLang="en-US" smtClean="0"/>
              <a:t>We pursue our mission through:</a:t>
            </a:r>
          </a:p>
          <a:p>
            <a:pPr eaLnBrk="1" hangingPunct="1"/>
            <a:endParaRPr lang="en-US" altLang="en-US" smtClean="0"/>
          </a:p>
          <a:p>
            <a:pPr eaLnBrk="1" hangingPunct="1">
              <a:buFont typeface="Wingdings" pitchFamily="2" charset="2"/>
              <a:buChar char="Ø"/>
            </a:pPr>
            <a:r>
              <a:rPr lang="en-US" altLang="en-US" smtClean="0"/>
              <a:t> Rapid and effective response to public health needs</a:t>
            </a:r>
          </a:p>
          <a:p>
            <a:pPr eaLnBrk="1" hangingPunct="1">
              <a:buFont typeface="Wingdings" pitchFamily="2" charset="2"/>
              <a:buChar char="Ø"/>
            </a:pPr>
            <a:r>
              <a:rPr lang="en-US" altLang="en-US" smtClean="0"/>
              <a:t> Leadership and excellence in public health practices, and</a:t>
            </a:r>
          </a:p>
          <a:p>
            <a:pPr eaLnBrk="1" hangingPunct="1">
              <a:buFont typeface="Wingdings" pitchFamily="2" charset="2"/>
              <a:buChar char="Ø"/>
            </a:pPr>
            <a:r>
              <a:rPr lang="en-US" altLang="en-US" smtClean="0"/>
              <a:t> Advancement of public health science. </a:t>
            </a:r>
          </a:p>
          <a:p>
            <a:pPr eaLnBrk="1" hangingPunct="1"/>
            <a:endParaRPr lang="en-US" altLang="en-US" smtClean="0"/>
          </a:p>
          <a:p>
            <a:pPr eaLnBrk="1" hangingPunct="1"/>
            <a:r>
              <a:rPr lang="en-US" altLang="en-US" smtClean="0"/>
              <a:t>This has been the Public Health Service’s mission and method since 1798, when John Adams—the second President—signed into law the Act for the Relief of Sick and Disabled Seamen. </a:t>
            </a:r>
          </a:p>
        </p:txBody>
      </p:sp>
      <p:sp>
        <p:nvSpPr>
          <p:cNvPr id="4" name="Slide Number Placeholder 3"/>
          <p:cNvSpPr>
            <a:spLocks noGrp="1"/>
          </p:cNvSpPr>
          <p:nvPr>
            <p:ph type="sldNum" sz="quarter" idx="5"/>
          </p:nvPr>
        </p:nvSpPr>
        <p:spPr/>
        <p:txBody>
          <a:bodyPr/>
          <a:lstStyle/>
          <a:p>
            <a:pPr>
              <a:defRPr/>
            </a:pPr>
            <a:fld id="{80377688-10D9-47C9-AC28-BE67B4917A2A}"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eaLnBrk="1" hangingPunct="1">
              <a:defRPr/>
            </a:pPr>
            <a:r>
              <a:rPr lang="en-US" dirty="0" smtClean="0"/>
              <a:t>The earliest predecessor of the Commissioned Corps was the Marine Hospital Service. At the time—the early 1800s—our country relied on a healthy merchant marine for trade and security. Our seamen traveled widely. Often, those who became ill brought their sicknesses back home, which made their health care a Federal concern.</a:t>
            </a:r>
          </a:p>
          <a:p>
            <a:pPr eaLnBrk="1" hangingPunct="1">
              <a:defRPr/>
            </a:pPr>
            <a:endParaRPr lang="en-US" dirty="0" smtClean="0"/>
          </a:p>
          <a:p>
            <a:pPr eaLnBrk="1" hangingPunct="1">
              <a:defRPr/>
            </a:pPr>
            <a:r>
              <a:rPr lang="en-US" dirty="0" smtClean="0"/>
              <a:t>The Marine Hospital Service eventually grew into the Public Health and Marine Hospital Service. In 1912, Congress shortened this name to the U.S. Public Health Service, with the Commissioned Corps as its uniformed service.  </a:t>
            </a:r>
          </a:p>
          <a:p>
            <a:pPr eaLnBrk="1" hangingPunct="1">
              <a:defRPr/>
            </a:pPr>
            <a:endParaRPr lang="en-US" dirty="0" smtClean="0"/>
          </a:p>
          <a:p>
            <a:pPr eaLnBrk="1" hangingPunct="1">
              <a:defRPr/>
            </a:pPr>
            <a:r>
              <a:rPr lang="en-US" dirty="0" smtClean="0"/>
              <a:t>The responsibilities of the U.S. Public Health Service also changed, as new threats to our country’s public health emerged. </a:t>
            </a:r>
          </a:p>
          <a:p>
            <a:pPr eaLnBrk="1" hangingPunct="1">
              <a:defRPr/>
            </a:pPr>
            <a:endParaRPr lang="en-US" dirty="0" smtClean="0"/>
          </a:p>
          <a:p>
            <a:pPr eaLnBrk="1" hangingPunct="1">
              <a:defRPr/>
            </a:pPr>
            <a:r>
              <a:rPr lang="en-US" dirty="0" smtClean="0"/>
              <a:t>Congress charged the U.S. Public Health Service with preventing the introduction and spread of major epidemic diseases such as smallpox, yellow fever, and cholera. To meet this responsibility, the service and its Corps took over many national quarantine, disinfection, and immunization functions.</a:t>
            </a:r>
          </a:p>
          <a:p>
            <a:pPr eaLnBrk="1" hangingPunct="1">
              <a:defRPr/>
            </a:pPr>
            <a:endParaRPr lang="en-US" dirty="0" smtClean="0"/>
          </a:p>
          <a:p>
            <a:pPr eaLnBrk="1" hangingPunct="1">
              <a:defRPr/>
            </a:pPr>
            <a:r>
              <a:rPr lang="en-US" dirty="0" smtClean="0"/>
              <a:t>Congress also charged the U.S. Public Health Service to carry out the medical inspection of arriving immigrants, such as those landing at Ellis Island in New York.</a:t>
            </a:r>
          </a:p>
          <a:p>
            <a:pPr eaLnBrk="1" hangingPunct="1">
              <a:defRPr/>
            </a:pPr>
            <a:endParaRPr lang="en-US" dirty="0" smtClean="0"/>
          </a:p>
          <a:p>
            <a:pPr eaLnBrk="1" hangingPunct="1">
              <a:defRPr/>
            </a:pPr>
            <a:r>
              <a:rPr lang="en-US" dirty="0" smtClean="0"/>
              <a:t>The workplace environment and its effect on the health of workers became a major concern for the service in the early 1900s.</a:t>
            </a:r>
          </a:p>
          <a:p>
            <a:pPr eaLnBrk="1" hangingPunct="1">
              <a:defRPr/>
            </a:pPr>
            <a:endParaRPr lang="en-US" dirty="0" smtClean="0"/>
          </a:p>
          <a:p>
            <a:pPr eaLnBrk="1" hangingPunct="1">
              <a:defRPr/>
            </a:pPr>
            <a:r>
              <a:rPr lang="en-US" dirty="0" smtClean="0"/>
              <a:t>By 1912, the U.S. Public Health Service was authorized to investigate human diseases (such as tuberculosis, hookworm, malaria, and leprosy), sanitation, water supplies, and sewage disposal. </a:t>
            </a:r>
          </a:p>
          <a:p>
            <a:pPr eaLnBrk="1" hangingPunct="1">
              <a:defRPr/>
            </a:pPr>
            <a:endParaRPr lang="en-US" dirty="0" smtClean="0"/>
          </a:p>
          <a:p>
            <a:pPr eaLnBrk="1" hangingPunct="1">
              <a:defRPr/>
            </a:pPr>
            <a:r>
              <a:rPr lang="en-US" dirty="0" smtClean="0"/>
              <a:t>The Office of International Health Relations was established in 1943. Today’s Commissioned Corps officers work abroad as well as in the United States to help prevent the spread of infectious and communicable diseases. New threats to our public health, such as SARS, avian flu, drug-resistant TB, and MRSA—continue to develop.</a:t>
            </a:r>
          </a:p>
          <a:p>
            <a:pPr eaLnBrk="1" hangingPunct="1">
              <a:defRPr/>
            </a:pPr>
            <a:endParaRPr lang="en-US" dirty="0" smtClean="0"/>
          </a:p>
          <a:p>
            <a:pPr eaLnBrk="1" hangingPunct="1">
              <a:defRPr/>
            </a:pPr>
            <a:r>
              <a:rPr lang="en-US" dirty="0" smtClean="0"/>
              <a:t>That’s a very brief history of the Corps.  </a:t>
            </a:r>
          </a:p>
          <a:p>
            <a:pPr eaLnBrk="1" hangingPunct="1">
              <a:defRPr/>
            </a:pPr>
            <a:r>
              <a:rPr lang="en-US" dirty="0" smtClean="0"/>
              <a:t> </a:t>
            </a:r>
            <a:endParaRPr lang="en-US" dirty="0"/>
          </a:p>
        </p:txBody>
      </p:sp>
      <p:sp>
        <p:nvSpPr>
          <p:cNvPr id="4" name="Slide Number Placeholder 3"/>
          <p:cNvSpPr>
            <a:spLocks noGrp="1"/>
          </p:cNvSpPr>
          <p:nvPr>
            <p:ph type="sldNum" sz="quarter" idx="5"/>
          </p:nvPr>
        </p:nvSpPr>
        <p:spPr/>
        <p:txBody>
          <a:bodyPr/>
          <a:lstStyle/>
          <a:p>
            <a:pPr>
              <a:defRPr/>
            </a:pPr>
            <a:fld id="{95DE70EB-6C9A-405C-BE18-83A319EC5502}"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4" descr="breaker slide background"/>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1249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5974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officer background"/>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14135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9" descr="background"/>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33" r:id="rId1"/>
    <p:sldLayoutId id="2147484132" r:id="rId2"/>
    <p:sldLayoutId id="2147484134"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http://www.osophs.dhhs.gov/ophs/images/ophs2.gif" TargetMode="External"/><Relationship Id="rId3" Type="http://schemas.openxmlformats.org/officeDocument/2006/relationships/hyperlink" Target="http://www.cms.hhs.gov/" TargetMode="External"/><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14.xml"/><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http://www.cms.hhs.gov/images/banners/banner-text.jpg" TargetMode="External"/><Relationship Id="rId15" Type="http://schemas.openxmlformats.org/officeDocument/2006/relationships/image" Target="../media/image23.jpeg"/><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png"/><Relationship Id="rId1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www.usphs.gov/" TargetMode="Externa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hyperlink" Target="http://www.usphs.gov/corpslinks/bcoag/" TargetMode="Externa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descr="background image - images of comissioned officers. physician, dentist, nurse and pharmacis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idx="4294967295"/>
          </p:nvPr>
        </p:nvSpPr>
        <p:spPr>
          <a:xfrm>
            <a:off x="1524000" y="457200"/>
            <a:ext cx="5181600" cy="1362075"/>
          </a:xfrm>
          <a:prstGeom prst="rect">
            <a:avLst/>
          </a:prstGeom>
        </p:spPr>
        <p:txBody>
          <a:bodyPr>
            <a:normAutofit/>
          </a:bodyPr>
          <a:lstStyle/>
          <a:p>
            <a:pPr algn="l" eaLnBrk="1" fontAlgn="auto" hangingPunct="1">
              <a:spcAft>
                <a:spcPts val="0"/>
              </a:spcAft>
              <a:defRPr/>
            </a:pPr>
            <a:r>
              <a:rPr lang="en-US" sz="2800" b="1" cap="all" dirty="0" smtClean="0">
                <a:solidFill>
                  <a:schemeClr val="bg1"/>
                </a:solidFill>
                <a:latin typeface="Arial" panose="020B0604020202020204" pitchFamily="34" charset="0"/>
                <a:cs typeface="Arial" panose="020B0604020202020204" pitchFamily="34" charset="0"/>
              </a:rPr>
              <a:t>Who?  Why?  Where?</a:t>
            </a:r>
            <a:endParaRPr lang="en-US" sz="2800" b="1" cap="all" dirty="0">
              <a:solidFill>
                <a:schemeClr val="bg1"/>
              </a:solidFill>
              <a:latin typeface="Arial" panose="020B0604020202020204" pitchFamily="34" charset="0"/>
              <a:cs typeface="Arial" panose="020B0604020202020204" pitchFamily="34" charset="0"/>
            </a:endParaRPr>
          </a:p>
        </p:txBody>
      </p:sp>
      <p:sp>
        <p:nvSpPr>
          <p:cNvPr id="8" name="Title 1"/>
          <p:cNvSpPr txBox="1">
            <a:spLocks/>
          </p:cNvSpPr>
          <p:nvPr/>
        </p:nvSpPr>
        <p:spPr bwMode="auto">
          <a:xfrm>
            <a:off x="1524000" y="3810000"/>
            <a:ext cx="7315200" cy="1362075"/>
          </a:xfrm>
          <a:prstGeom prst="rect">
            <a:avLst/>
          </a:prstGeom>
          <a:noFill/>
          <a:ln w="9525">
            <a:noFill/>
            <a:miter lim="800000"/>
            <a:headEnd/>
            <a:tailEnd/>
          </a:ln>
        </p:spPr>
        <p:txBody>
          <a:bodyPr>
            <a:normAutofit/>
          </a:bodyPr>
          <a:lstStyle/>
          <a:p>
            <a:pPr fontAlgn="auto">
              <a:spcAft>
                <a:spcPts val="0"/>
              </a:spcAft>
              <a:defRPr/>
            </a:pPr>
            <a:r>
              <a:rPr lang="en-US" sz="4000" spc="300" dirty="0">
                <a:solidFill>
                  <a:srgbClr val="FFC000"/>
                </a:solidFill>
                <a:ea typeface="+mj-ea"/>
              </a:rPr>
              <a:t>Today’s Commissioned Corps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bwMode="auto">
          <a:xfrm>
            <a:off x="304800" y="3124200"/>
            <a:ext cx="5181600" cy="1362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600" smtClean="0">
                <a:solidFill>
                  <a:schemeClr val="bg1"/>
                </a:solidFill>
                <a:latin typeface="Univers Condensed" pitchFamily="34" charset="0"/>
              </a:rPr>
              <a:t>WHAT WE DO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524000" y="457200"/>
            <a:ext cx="5181600" cy="1362075"/>
          </a:xfrm>
          <a:prstGeom prst="rect">
            <a:avLst/>
          </a:prstGeom>
          <a:noFill/>
          <a:ln w="9525">
            <a:noFill/>
            <a:miter lim="800000"/>
            <a:headEnd/>
            <a:tailEnd/>
          </a:ln>
        </p:spPr>
        <p:txBody>
          <a:bodyPr>
            <a:normAutofit/>
          </a:bodyPr>
          <a:lstStyle/>
          <a:p>
            <a:pPr fontAlgn="auto">
              <a:spcAft>
                <a:spcPts val="0"/>
              </a:spcAft>
              <a:defRPr/>
            </a:pPr>
            <a:r>
              <a:rPr lang="en-US" sz="2800" b="1" cap="all" dirty="0">
                <a:solidFill>
                  <a:schemeClr val="bg1"/>
                </a:solidFill>
                <a:ea typeface="+mj-ea"/>
              </a:rPr>
              <a:t>What We Do</a:t>
            </a:r>
          </a:p>
        </p:txBody>
      </p:sp>
      <p:sp>
        <p:nvSpPr>
          <p:cNvPr id="14340" name="TextBox 4"/>
          <p:cNvSpPr txBox="1">
            <a:spLocks noChangeArrowheads="1"/>
          </p:cNvSpPr>
          <p:nvPr/>
        </p:nvSpPr>
        <p:spPr bwMode="auto">
          <a:xfrm>
            <a:off x="1600200" y="1752600"/>
            <a:ext cx="7162800" cy="4143375"/>
          </a:xfrm>
          <a:prstGeom prst="rect">
            <a:avLst/>
          </a:prstGeom>
          <a:noFill/>
          <a:ln w="9525">
            <a:noFill/>
            <a:miter lim="800000"/>
            <a:headEnd/>
            <a:tailEnd/>
          </a:ln>
        </p:spPr>
        <p:txBody>
          <a:bodyPr>
            <a:spAutoFit/>
          </a:bodyPr>
          <a:lstStyle/>
          <a:p>
            <a:pPr marL="347663" indent="-347663">
              <a:spcBef>
                <a:spcPct val="20000"/>
              </a:spcBef>
              <a:buClr>
                <a:schemeClr val="tx2"/>
              </a:buClr>
              <a:buFont typeface="Arial" charset="0"/>
              <a:buChar char="•"/>
              <a:defRPr/>
            </a:pPr>
            <a:r>
              <a:rPr lang="en-US" sz="2800" dirty="0">
                <a:solidFill>
                  <a:srgbClr val="000000"/>
                </a:solidFill>
              </a:rPr>
              <a:t>Disease control and prevention </a:t>
            </a:r>
          </a:p>
          <a:p>
            <a:pPr marL="347663" indent="-347663">
              <a:spcBef>
                <a:spcPct val="20000"/>
              </a:spcBef>
              <a:buClr>
                <a:schemeClr val="tx2"/>
              </a:buClr>
              <a:buFont typeface="Arial" charset="0"/>
              <a:buChar char="•"/>
              <a:defRPr/>
            </a:pPr>
            <a:r>
              <a:rPr lang="en-US" sz="2800" dirty="0">
                <a:solidFill>
                  <a:srgbClr val="000000"/>
                </a:solidFill>
              </a:rPr>
              <a:t>Biomedical research</a:t>
            </a:r>
          </a:p>
          <a:p>
            <a:pPr marL="347663" indent="-347663">
              <a:spcBef>
                <a:spcPct val="20000"/>
              </a:spcBef>
              <a:buClr>
                <a:schemeClr val="tx2"/>
              </a:buClr>
              <a:buFont typeface="Arial" charset="0"/>
              <a:buChar char="•"/>
              <a:defRPr/>
            </a:pPr>
            <a:r>
              <a:rPr lang="en-US" sz="2800" dirty="0">
                <a:solidFill>
                  <a:srgbClr val="000000"/>
                </a:solidFill>
              </a:rPr>
              <a:t>Regulation of food and drugs </a:t>
            </a:r>
          </a:p>
          <a:p>
            <a:pPr marL="347663" indent="-347663">
              <a:spcBef>
                <a:spcPct val="20000"/>
              </a:spcBef>
              <a:buClr>
                <a:schemeClr val="tx2"/>
              </a:buClr>
              <a:buFont typeface="Arial" charset="0"/>
              <a:buChar char="•"/>
              <a:defRPr/>
            </a:pPr>
            <a:r>
              <a:rPr lang="en-US" sz="2800" dirty="0">
                <a:solidFill>
                  <a:srgbClr val="000000"/>
                </a:solidFill>
              </a:rPr>
              <a:t>Mental health care </a:t>
            </a:r>
          </a:p>
          <a:p>
            <a:pPr marL="347663" indent="-347663">
              <a:spcBef>
                <a:spcPct val="20000"/>
              </a:spcBef>
              <a:buClr>
                <a:schemeClr val="tx2"/>
              </a:buClr>
              <a:buFont typeface="Arial" charset="0"/>
              <a:buChar char="•"/>
              <a:defRPr/>
            </a:pPr>
            <a:r>
              <a:rPr lang="en-US" sz="2800" dirty="0">
                <a:solidFill>
                  <a:srgbClr val="000000"/>
                </a:solidFill>
              </a:rPr>
              <a:t>Substance abuse treatment</a:t>
            </a:r>
          </a:p>
          <a:p>
            <a:pPr marL="347663" indent="-347663">
              <a:spcBef>
                <a:spcPct val="20000"/>
              </a:spcBef>
              <a:buClr>
                <a:schemeClr val="tx2"/>
              </a:buClr>
              <a:buFont typeface="Arial" charset="0"/>
              <a:buChar char="•"/>
              <a:defRPr/>
            </a:pPr>
            <a:r>
              <a:rPr lang="en-US" sz="2800" dirty="0">
                <a:solidFill>
                  <a:srgbClr val="000000"/>
                </a:solidFill>
              </a:rPr>
              <a:t>Health care delivery</a:t>
            </a:r>
          </a:p>
          <a:p>
            <a:pPr marL="347663" indent="-347663">
              <a:spcBef>
                <a:spcPct val="20000"/>
              </a:spcBef>
              <a:buClr>
                <a:schemeClr val="tx2"/>
              </a:buClr>
              <a:buFont typeface="Arial" charset="0"/>
              <a:buChar char="•"/>
              <a:defRPr/>
            </a:pPr>
            <a:r>
              <a:rPr lang="en-US" sz="2800" dirty="0">
                <a:solidFill>
                  <a:srgbClr val="000000"/>
                </a:solidFill>
              </a:rPr>
              <a:t>International health</a:t>
            </a:r>
          </a:p>
          <a:p>
            <a:pPr marL="347663" indent="-347663">
              <a:spcBef>
                <a:spcPct val="20000"/>
              </a:spcBef>
              <a:buClr>
                <a:schemeClr val="tx2"/>
              </a:buClr>
              <a:buFont typeface="Arial" charset="0"/>
              <a:buChar char="•"/>
              <a:defRPr/>
            </a:pPr>
            <a:r>
              <a:rPr lang="en-US" sz="2800" dirty="0">
                <a:solidFill>
                  <a:srgbClr val="000000"/>
                </a:solidFill>
              </a:rPr>
              <a:t>Emergency and humanitarian response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ChangeArrowheads="1"/>
          </p:cNvSpPr>
          <p:nvPr/>
        </p:nvSpPr>
        <p:spPr bwMode="auto">
          <a:xfrm>
            <a:off x="1295400" y="381000"/>
            <a:ext cx="7848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600" b="1" dirty="0">
                <a:solidFill>
                  <a:schemeClr val="bg1"/>
                </a:solidFill>
              </a:rPr>
              <a:t>EMERGENCY AND HUMANITARIAN RESPONSE</a:t>
            </a:r>
          </a:p>
        </p:txBody>
      </p:sp>
      <p:pic>
        <p:nvPicPr>
          <p:cNvPr id="15363" name="Picture 10" descr="photo of Corps officer in a helicop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447800"/>
            <a:ext cx="1803400" cy="20669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5364" name="Picture 12" descr="The USNS Comfort anchored off the coast of Puerto Barrios, Guatemala.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2725" y="1676400"/>
            <a:ext cx="2719388" cy="1828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5365" name="Picture 2" descr="photo of Corps medical officer with mother and chil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447800"/>
            <a:ext cx="2362200" cy="2057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5371" name="Rectangle 11"/>
          <p:cNvSpPr>
            <a:spLocks noChangeArrowheads="1"/>
          </p:cNvSpPr>
          <p:nvPr/>
        </p:nvSpPr>
        <p:spPr bwMode="auto">
          <a:xfrm>
            <a:off x="1219200" y="3749457"/>
            <a:ext cx="7772400" cy="3108543"/>
          </a:xfrm>
          <a:prstGeom prst="rect">
            <a:avLst/>
          </a:prstGeom>
          <a:noFill/>
          <a:ln w="9525">
            <a:noFill/>
            <a:miter lim="800000"/>
            <a:headEnd/>
            <a:tailEnd/>
          </a:ln>
        </p:spPr>
        <p:txBody>
          <a:bodyPr>
            <a:spAutoFit/>
          </a:bodyPr>
          <a:lstStyle/>
          <a:p>
            <a:pPr marL="341313" indent="-341313">
              <a:buClr>
                <a:schemeClr val="tx2"/>
              </a:buClr>
              <a:buSzPct val="120000"/>
              <a:defRPr/>
            </a:pPr>
            <a:r>
              <a:rPr lang="en-US" sz="2800" dirty="0"/>
              <a:t>Recent missions</a:t>
            </a:r>
          </a:p>
          <a:p>
            <a:pPr marL="463550" lvl="1" indent="-231775">
              <a:buClr>
                <a:schemeClr val="tx2"/>
              </a:buClr>
              <a:buSzPct val="100000"/>
              <a:buFont typeface="Arial" pitchFamily="34" charset="0"/>
              <a:buChar char="•"/>
              <a:defRPr/>
            </a:pPr>
            <a:r>
              <a:rPr lang="en-US" sz="2800" dirty="0"/>
              <a:t>Suicide response in American Indian community</a:t>
            </a:r>
          </a:p>
          <a:p>
            <a:pPr marL="463550" lvl="1" indent="-231775">
              <a:buClr>
                <a:schemeClr val="tx2"/>
              </a:buClr>
              <a:buSzPct val="100000"/>
              <a:buFont typeface="Arial" pitchFamily="34" charset="0"/>
              <a:buChar char="•"/>
              <a:defRPr/>
            </a:pPr>
            <a:r>
              <a:rPr lang="en-US" sz="2800" dirty="0"/>
              <a:t>Toxic exposure alerts in the Gulf Coast area</a:t>
            </a:r>
          </a:p>
          <a:p>
            <a:pPr marL="463550" lvl="1" indent="-231775">
              <a:buClr>
                <a:schemeClr val="tx2"/>
              </a:buClr>
              <a:buSzPct val="100000"/>
              <a:buFont typeface="Arial" pitchFamily="34" charset="0"/>
              <a:buChar char="•"/>
              <a:defRPr/>
            </a:pPr>
            <a:r>
              <a:rPr lang="en-US" sz="2800" dirty="0"/>
              <a:t>Humanitarian assistance and training for Latin American, Caribbean, Pacific Rim, and Pacific Island countries. </a:t>
            </a:r>
          </a:p>
        </p:txBody>
      </p:sp>
      <p:sp>
        <p:nvSpPr>
          <p:cNvPr id="12" name="TextBox 11"/>
          <p:cNvSpPr txBox="1"/>
          <p:nvPr/>
        </p:nvSpPr>
        <p:spPr>
          <a:xfrm>
            <a:off x="4114800" y="3657600"/>
            <a:ext cx="2590800" cy="307975"/>
          </a:xfrm>
          <a:prstGeom prst="rect">
            <a:avLst/>
          </a:prstGeom>
          <a:noFill/>
        </p:spPr>
        <p:txBody>
          <a:bodyPr>
            <a:spAutoFit/>
          </a:bodyPr>
          <a:lstStyle/>
          <a:p>
            <a:pPr algn="ctr">
              <a:defRPr/>
            </a:pPr>
            <a:r>
              <a:rPr lang="en-US" sz="1400" i="1" dirty="0">
                <a:latin typeface="+mn-lt"/>
              </a:rPr>
              <a:t>USNS Comfort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bwMode="auto">
          <a:xfrm>
            <a:off x="1066800" y="3124200"/>
            <a:ext cx="3810000" cy="1362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sz="3600" smtClean="0">
                <a:solidFill>
                  <a:schemeClr val="bg1"/>
                </a:solidFill>
                <a:latin typeface="Univers Condensed" pitchFamily="34" charset="0"/>
              </a:rPr>
              <a:t>WHAT WE DO</a:t>
            </a:r>
            <a:br>
              <a:rPr lang="en-US" altLang="en-US" sz="3600" smtClean="0">
                <a:solidFill>
                  <a:schemeClr val="bg1"/>
                </a:solidFill>
                <a:latin typeface="Univers Condensed" pitchFamily="34" charset="0"/>
              </a:rPr>
            </a:br>
            <a:r>
              <a:rPr lang="en-US" altLang="en-US" sz="3600" smtClean="0">
                <a:solidFill>
                  <a:schemeClr val="bg1"/>
                </a:solidFill>
                <a:latin typeface="Univers Condensed" pitchFamily="34" charset="0"/>
              </a:rPr>
              <a:t>… AND WHERE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508528" y="457199"/>
            <a:ext cx="6629400" cy="1362075"/>
          </a:xfrm>
          <a:prstGeom prst="rect">
            <a:avLst/>
          </a:prstGeom>
          <a:noFill/>
          <a:ln w="9525">
            <a:noFill/>
            <a:miter lim="800000"/>
            <a:headEnd/>
            <a:tailEnd/>
          </a:ln>
        </p:spPr>
        <p:txBody>
          <a:bodyPr>
            <a:normAutofit/>
          </a:bodyPr>
          <a:lstStyle/>
          <a:p>
            <a:pPr fontAlgn="auto">
              <a:spcAft>
                <a:spcPts val="0"/>
              </a:spcAft>
              <a:defRPr/>
            </a:pPr>
            <a:r>
              <a:rPr lang="en-US" sz="2800" b="1" cap="all" dirty="0">
                <a:solidFill>
                  <a:schemeClr val="bg1"/>
                </a:solidFill>
                <a:ea typeface="+mj-ea"/>
              </a:rPr>
              <a:t>What We Do…  and where</a:t>
            </a:r>
          </a:p>
        </p:txBody>
      </p:sp>
      <p:pic>
        <p:nvPicPr>
          <p:cNvPr id="17414" name="Picture 4" descr="Centers for Medicare &amp; Medicaid Services logo">
            <a:hlinkClick r:id="rId3" tooltip="&quot;Centers for Medicare &amp; Medicaid Services&quot;"/>
          </p:cNvPr>
          <p:cNvPicPr>
            <a:picLocks noChangeAspect="1" noChangeArrowheads="1"/>
          </p:cNvPicPr>
          <p:nvPr/>
        </p:nvPicPr>
        <p:blipFill>
          <a:blip r:embed="rId4" r:link="rId5" cstate="print"/>
          <a:srcRect r="80492"/>
          <a:stretch>
            <a:fillRect/>
          </a:stretch>
        </p:blipFill>
        <p:spPr bwMode="auto">
          <a:xfrm>
            <a:off x="5334000" y="4534833"/>
            <a:ext cx="1848776" cy="8753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412" name="TextBox 20"/>
          <p:cNvSpPr txBox="1">
            <a:spLocks noChangeArrowheads="1"/>
          </p:cNvSpPr>
          <p:nvPr/>
        </p:nvSpPr>
        <p:spPr bwMode="auto">
          <a:xfrm>
            <a:off x="1447800" y="5891213"/>
            <a:ext cx="1752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400" b="1"/>
              <a:t>(Not all agencies and programs are represented)</a:t>
            </a:r>
          </a:p>
        </p:txBody>
      </p:sp>
      <p:pic>
        <p:nvPicPr>
          <p:cNvPr id="17413" name="Picture 21" descr="Nationa lPark Service logo"/>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87488" y="3044825"/>
            <a:ext cx="129540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2" descr="FDA logo"/>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79738" y="1524000"/>
            <a:ext cx="2278062"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23" descr="USDA logo"/>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1585913"/>
            <a:ext cx="1676400"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24" descr="HHS logo"/>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25908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25" descr="DHS logo"/>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315200" y="1447800"/>
            <a:ext cx="158432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26" descr="IHS logo"/>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372350" y="3244850"/>
            <a:ext cx="15271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27" descr="Environmental Protection Agency logo"/>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391400" y="4986338"/>
            <a:ext cx="1508125"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28" descr="ATSDR logo"/>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73188" y="4800600"/>
            <a:ext cx="1524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29" descr="CDC logo"/>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276600" y="41148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30" descr="NIH logo"/>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334000" y="2819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31" descr="NOAA logo"/>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371600" y="1447800"/>
            <a:ext cx="1528763"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OPHS logo"/>
          <p:cNvPicPr>
            <a:picLocks noChangeAspect="1" noChangeArrowheads="1"/>
          </p:cNvPicPr>
          <p:nvPr/>
        </p:nvPicPr>
        <p:blipFill>
          <a:blip r:embed="rId17" r:link="rId18" cstate="print"/>
          <a:srcRect/>
          <a:stretch>
            <a:fillRect/>
          </a:stretch>
        </p:blipFill>
        <p:spPr bwMode="auto">
          <a:xfrm>
            <a:off x="3962400" y="5715000"/>
            <a:ext cx="3204120" cy="838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dutyStationMa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828800"/>
            <a:ext cx="538162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7"/>
          <p:cNvSpPr>
            <a:spLocks noChangeArrowheads="1"/>
          </p:cNvSpPr>
          <p:nvPr/>
        </p:nvSpPr>
        <p:spPr bwMode="auto">
          <a:xfrm>
            <a:off x="1524000" y="471488"/>
            <a:ext cx="4876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b="1" dirty="0">
                <a:solidFill>
                  <a:schemeClr val="bg1"/>
                </a:solidFill>
              </a:rPr>
              <a:t>DUTY STATION MAP</a:t>
            </a:r>
          </a:p>
        </p:txBody>
      </p:sp>
      <p:sp>
        <p:nvSpPr>
          <p:cNvPr id="18436" name="Rectangle 10" descr="US map of Corps duty station locations"/>
          <p:cNvSpPr>
            <a:spLocks noChangeArrowheads="1"/>
          </p:cNvSpPr>
          <p:nvPr/>
        </p:nvSpPr>
        <p:spPr bwMode="auto">
          <a:xfrm>
            <a:off x="1219200" y="5913438"/>
            <a:ext cx="7696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000" dirty="0"/>
              <a:t>This map shows some of the exciting places a career with </a:t>
            </a:r>
          </a:p>
          <a:p>
            <a:pPr algn="ctr"/>
            <a:r>
              <a:rPr lang="en-US" altLang="en-US" sz="2000" dirty="0"/>
              <a:t>the U.S. Public Health Service Commissioned Corps can take you.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519451" y="152399"/>
            <a:ext cx="6858000" cy="1666875"/>
          </a:xfrm>
          <a:prstGeom prst="rect">
            <a:avLst/>
          </a:prstGeom>
          <a:noFill/>
          <a:ln w="9525">
            <a:noFill/>
            <a:miter lim="800000"/>
            <a:headEnd/>
            <a:tailEnd/>
          </a:ln>
        </p:spPr>
        <p:txBody>
          <a:bodyPr>
            <a:normAutofit/>
          </a:bodyPr>
          <a:lstStyle/>
          <a:p>
            <a:pPr fontAlgn="auto">
              <a:spcAft>
                <a:spcPts val="0"/>
              </a:spcAft>
              <a:defRPr/>
            </a:pPr>
            <a:r>
              <a:rPr lang="en-US" sz="2800" b="1" cap="all" dirty="0" smtClean="0">
                <a:solidFill>
                  <a:schemeClr val="bg1"/>
                </a:solidFill>
                <a:ea typeface="+mj-ea"/>
              </a:rPr>
              <a:t>BCOAG</a:t>
            </a:r>
            <a:endParaRPr lang="en-US" sz="2800" b="1" cap="all" dirty="0">
              <a:solidFill>
                <a:schemeClr val="bg1"/>
              </a:solidFill>
              <a:ea typeface="+mj-ea"/>
            </a:endParaRPr>
          </a:p>
        </p:txBody>
      </p:sp>
      <p:sp>
        <p:nvSpPr>
          <p:cNvPr id="8" name="TextBox 4"/>
          <p:cNvSpPr txBox="1">
            <a:spLocks noChangeArrowheads="1"/>
          </p:cNvSpPr>
          <p:nvPr/>
        </p:nvSpPr>
        <p:spPr bwMode="auto">
          <a:xfrm>
            <a:off x="1084997" y="1205653"/>
            <a:ext cx="8001000" cy="6173998"/>
          </a:xfrm>
          <a:prstGeom prst="rect">
            <a:avLst/>
          </a:prstGeom>
          <a:noFill/>
          <a:ln w="9525">
            <a:noFill/>
            <a:miter lim="800000"/>
            <a:headEnd/>
            <a:tailEnd/>
          </a:ln>
        </p:spPr>
        <p:txBody>
          <a:bodyPr wrap="square">
            <a:spAutoFit/>
          </a:bodyPr>
          <a:lstStyle/>
          <a:p>
            <a:pPr marL="347663" indent="-347663">
              <a:spcBef>
                <a:spcPct val="20000"/>
              </a:spcBef>
              <a:buClr>
                <a:srgbClr val="FF0000"/>
              </a:buClr>
              <a:defRPr/>
            </a:pPr>
            <a:r>
              <a:rPr lang="en-US" sz="2800" b="1" dirty="0" smtClean="0">
                <a:solidFill>
                  <a:schemeClr val="tx2"/>
                </a:solidFill>
              </a:rPr>
              <a:t>BLACK COMMISSIONED </a:t>
            </a:r>
          </a:p>
          <a:p>
            <a:pPr marL="347663" indent="-347663">
              <a:spcBef>
                <a:spcPct val="20000"/>
              </a:spcBef>
              <a:buClr>
                <a:srgbClr val="FF0000"/>
              </a:buClr>
              <a:defRPr/>
            </a:pPr>
            <a:r>
              <a:rPr lang="en-US" sz="2800" b="1" dirty="0" smtClean="0">
                <a:solidFill>
                  <a:schemeClr val="tx2"/>
                </a:solidFill>
              </a:rPr>
              <a:t>OFFICERS</a:t>
            </a:r>
            <a:r>
              <a:rPr lang="en-US" sz="2800" b="1" dirty="0">
                <a:solidFill>
                  <a:schemeClr val="tx2"/>
                </a:solidFill>
              </a:rPr>
              <a:t> </a:t>
            </a:r>
            <a:r>
              <a:rPr lang="en-US" sz="2800" b="1" dirty="0" smtClean="0">
                <a:solidFill>
                  <a:schemeClr val="tx2"/>
                </a:solidFill>
              </a:rPr>
              <a:t>ADVISORY GROUP </a:t>
            </a:r>
          </a:p>
          <a:p>
            <a:r>
              <a:rPr lang="en-US" b="1" dirty="0" smtClean="0"/>
              <a:t>Who We Are</a:t>
            </a:r>
          </a:p>
          <a:p>
            <a:r>
              <a:rPr lang="en-US" sz="1600" dirty="0" smtClean="0"/>
              <a:t>The Black Commissioned Officers Advisory Group (BCOAG) is a collective public health professional body whose primary mission is to serve and advise the Surgeon General on African-American matters. In addition, BCOAG supports the career advancement and professional development of African-American officers.</a:t>
            </a:r>
          </a:p>
          <a:p>
            <a:r>
              <a:rPr lang="en-US" dirty="0" smtClean="0"/>
              <a:t> </a:t>
            </a:r>
          </a:p>
          <a:p>
            <a:r>
              <a:rPr lang="en-US" b="1" dirty="0" smtClean="0"/>
              <a:t>Role of BCOAG</a:t>
            </a:r>
          </a:p>
          <a:p>
            <a:pPr marL="285750" indent="-285750">
              <a:buFont typeface="Arial" panose="020B0604020202020204" pitchFamily="34" charset="0"/>
              <a:buChar char="•"/>
            </a:pPr>
            <a:r>
              <a:rPr lang="en-US" sz="1600" dirty="0" smtClean="0"/>
              <a:t>To provide advice and consultation to the Surgeon General in conjunction with the Minority Officers Liaison Council (MOLC) on matters related to the Commissioned Corps and U.S. Public Health Service</a:t>
            </a:r>
          </a:p>
          <a:p>
            <a:pPr marL="285750" indent="-285750">
              <a:buFont typeface="Arial" panose="020B0604020202020204" pitchFamily="34" charset="0"/>
              <a:buChar char="•"/>
            </a:pPr>
            <a:r>
              <a:rPr lang="en-US" sz="1600" dirty="0" smtClean="0"/>
              <a:t>To provide similar advisory assistance to the Professional Advisory Committees (PACs) and their respective Chief Professional Officers (CPOs) </a:t>
            </a:r>
          </a:p>
          <a:p>
            <a:pPr marL="285750" indent="-285750">
              <a:buFont typeface="Arial" panose="020B0604020202020204" pitchFamily="34" charset="0"/>
              <a:buChar char="•"/>
            </a:pPr>
            <a:r>
              <a:rPr lang="en-US" sz="1600" dirty="0" smtClean="0"/>
              <a:t>To, upon request, provide advisory assistance to agency and/or program heads of the USPHS and non-PHS programs that routinely use PHS personnel </a:t>
            </a:r>
          </a:p>
          <a:p>
            <a:pPr marL="285750" indent="-285750">
              <a:buFont typeface="Arial" panose="020B0604020202020204" pitchFamily="34" charset="0"/>
              <a:buChar char="•"/>
            </a:pPr>
            <a:endParaRPr lang="en-US" sz="1600" dirty="0"/>
          </a:p>
          <a:p>
            <a:r>
              <a:rPr lang="en-US" sz="1600" dirty="0" smtClean="0"/>
              <a:t>All BCOAG members are knowledgeable professionals who represent a cross-section of interests, concerns, and responsibilities of African-American Officers in agencies and organizations staffed by PHS personnel.</a:t>
            </a:r>
          </a:p>
          <a:p>
            <a:pPr marL="347663" indent="-347663">
              <a:spcBef>
                <a:spcPct val="20000"/>
              </a:spcBef>
              <a:buClr>
                <a:srgbClr val="FF0000"/>
              </a:buClr>
              <a:defRPr/>
            </a:pPr>
            <a:r>
              <a:rPr lang="en-US" dirty="0">
                <a:latin typeface="+mj-lt"/>
                <a:cs typeface="Arial" charset="0"/>
              </a:rPr>
              <a:t/>
            </a:r>
            <a:br>
              <a:rPr lang="en-US" dirty="0">
                <a:latin typeface="+mj-lt"/>
                <a:cs typeface="Arial" charset="0"/>
              </a:rPr>
            </a:br>
            <a:endParaRPr lang="en-US" dirty="0">
              <a:latin typeface="+mj-lt"/>
              <a:cs typeface="Arial" charset="0"/>
            </a:endParaRPr>
          </a:p>
        </p:txBody>
      </p:sp>
      <p:pic>
        <p:nvPicPr>
          <p:cNvPr id="19461"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629400" y="152400"/>
            <a:ext cx="2089944" cy="2089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524000" y="152400"/>
            <a:ext cx="6858000" cy="1666875"/>
          </a:xfrm>
          <a:prstGeom prst="rect">
            <a:avLst/>
          </a:prstGeom>
          <a:noFill/>
          <a:ln w="9525">
            <a:noFill/>
            <a:miter lim="800000"/>
            <a:headEnd/>
            <a:tailEnd/>
          </a:ln>
        </p:spPr>
        <p:txBody>
          <a:bodyPr>
            <a:normAutofit/>
          </a:bodyPr>
          <a:lstStyle/>
          <a:p>
            <a:pPr fontAlgn="auto">
              <a:spcAft>
                <a:spcPts val="0"/>
              </a:spcAft>
              <a:defRPr/>
            </a:pPr>
            <a:r>
              <a:rPr lang="en-US" sz="2800" b="1" cap="all" dirty="0" smtClean="0">
                <a:solidFill>
                  <a:schemeClr val="bg1"/>
                </a:solidFill>
                <a:ea typeface="+mj-ea"/>
              </a:rPr>
              <a:t>BCOAG</a:t>
            </a:r>
            <a:endParaRPr lang="en-US" sz="2800" b="1" cap="all" dirty="0">
              <a:solidFill>
                <a:schemeClr val="bg1"/>
              </a:solidFill>
              <a:ea typeface="+mj-ea"/>
            </a:endParaRPr>
          </a:p>
        </p:txBody>
      </p:sp>
      <p:sp>
        <p:nvSpPr>
          <p:cNvPr id="8" name="TextBox 4"/>
          <p:cNvSpPr txBox="1">
            <a:spLocks noChangeArrowheads="1"/>
          </p:cNvSpPr>
          <p:nvPr/>
        </p:nvSpPr>
        <p:spPr bwMode="auto">
          <a:xfrm>
            <a:off x="1143000" y="1201104"/>
            <a:ext cx="8001000" cy="6334042"/>
          </a:xfrm>
          <a:prstGeom prst="rect">
            <a:avLst/>
          </a:prstGeom>
          <a:noFill/>
          <a:ln w="9525">
            <a:noFill/>
            <a:miter lim="800000"/>
            <a:headEnd/>
            <a:tailEnd/>
          </a:ln>
        </p:spPr>
        <p:txBody>
          <a:bodyPr wrap="square">
            <a:spAutoFit/>
          </a:bodyPr>
          <a:lstStyle/>
          <a:p>
            <a:pPr marL="347663" indent="-347663">
              <a:spcBef>
                <a:spcPct val="20000"/>
              </a:spcBef>
              <a:buClr>
                <a:srgbClr val="FF0000"/>
              </a:buClr>
              <a:defRPr/>
            </a:pPr>
            <a:r>
              <a:rPr lang="en-US" sz="2800" b="1" dirty="0" smtClean="0">
                <a:solidFill>
                  <a:schemeClr val="tx2"/>
                </a:solidFill>
              </a:rPr>
              <a:t>BCOAG FUNCTIONS</a:t>
            </a:r>
            <a:endParaRPr lang="en-US" sz="2800" b="1" dirty="0">
              <a:solidFill>
                <a:schemeClr val="tx2"/>
              </a:solidFill>
            </a:endParaRPr>
          </a:p>
          <a:p>
            <a:endParaRPr lang="en-US" dirty="0" smtClean="0"/>
          </a:p>
          <a:p>
            <a:pPr marL="285750" indent="-285750">
              <a:buFont typeface="Arial" panose="020B0604020202020204" pitchFamily="34" charset="0"/>
              <a:buChar char="•"/>
            </a:pPr>
            <a:r>
              <a:rPr lang="en-US" sz="1600" dirty="0" smtClean="0"/>
              <a:t>Promote the professional and personal growth of                                               African-American officers</a:t>
            </a:r>
          </a:p>
          <a:p>
            <a:pPr marL="742950" lvl="1"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Facilitate resolution of issues related to African-American officers</a:t>
            </a:r>
          </a:p>
          <a:p>
            <a:pPr marL="742950" lvl="1"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Assure that the achievements and accomplishments of African-American commissioned officers are appropriately recognized and recorded in PHS archives</a:t>
            </a:r>
          </a:p>
          <a:p>
            <a:pPr marL="742950" lvl="1"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Maintain linkage and provide consultation across professional disciplines and PHS components on effective ways to significantly improve the health of African-American populations</a:t>
            </a:r>
          </a:p>
          <a:p>
            <a:pPr marL="742950" lvl="1"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Review and comment on policies and other documents and matters impacting the health of African-Americans</a:t>
            </a:r>
          </a:p>
          <a:p>
            <a:pPr marL="742950" lvl="1"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Encourage individual membership in, and involvement with, professional and PHS Official organizations and societies to promote open communication with colleagues</a:t>
            </a:r>
          </a:p>
          <a:p>
            <a:pPr marL="742950" lvl="1"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Ensure representation on the MOLC to foster communication between BCOAG, other commissioned officer groups, and the Office of the Surgeon General</a:t>
            </a:r>
          </a:p>
          <a:p>
            <a:pPr marL="347663" indent="-347663">
              <a:spcBef>
                <a:spcPct val="20000"/>
              </a:spcBef>
              <a:buClr>
                <a:srgbClr val="FF0000"/>
              </a:buClr>
              <a:defRPr/>
            </a:pPr>
            <a:r>
              <a:rPr lang="en-US" dirty="0">
                <a:latin typeface="+mj-lt"/>
                <a:cs typeface="Arial" charset="0"/>
              </a:rPr>
              <a:t/>
            </a:r>
            <a:br>
              <a:rPr lang="en-US" dirty="0">
                <a:latin typeface="+mj-lt"/>
                <a:cs typeface="Arial" charset="0"/>
              </a:rPr>
            </a:br>
            <a:endParaRPr lang="en-US" dirty="0">
              <a:latin typeface="+mj-lt"/>
              <a:cs typeface="Arial" charset="0"/>
            </a:endParaRPr>
          </a:p>
        </p:txBody>
      </p:sp>
      <p:pic>
        <p:nvPicPr>
          <p:cNvPr id="19461"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520656" y="159544"/>
            <a:ext cx="2089944" cy="2089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8762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524000" y="152400"/>
            <a:ext cx="6858000" cy="1666875"/>
          </a:xfrm>
          <a:prstGeom prst="rect">
            <a:avLst/>
          </a:prstGeom>
          <a:noFill/>
          <a:ln w="9525">
            <a:noFill/>
            <a:miter lim="800000"/>
            <a:headEnd/>
            <a:tailEnd/>
          </a:ln>
        </p:spPr>
        <p:txBody>
          <a:bodyPr>
            <a:normAutofit/>
          </a:bodyPr>
          <a:lstStyle/>
          <a:p>
            <a:pPr fontAlgn="auto">
              <a:spcAft>
                <a:spcPts val="0"/>
              </a:spcAft>
              <a:defRPr/>
            </a:pPr>
            <a:r>
              <a:rPr lang="en-US" sz="2800" b="1" cap="all" dirty="0" smtClean="0">
                <a:solidFill>
                  <a:schemeClr val="bg1"/>
                </a:solidFill>
                <a:ea typeface="+mj-ea"/>
              </a:rPr>
              <a:t>Captain (ret.) LESLIE COOPER</a:t>
            </a:r>
            <a:endParaRPr lang="en-US" sz="2800" b="1" cap="all" dirty="0">
              <a:solidFill>
                <a:schemeClr val="bg1"/>
              </a:solidFill>
              <a:ea typeface="+mj-ea"/>
            </a:endParaRPr>
          </a:p>
        </p:txBody>
      </p:sp>
      <p:sp>
        <p:nvSpPr>
          <p:cNvPr id="8" name="TextBox 4"/>
          <p:cNvSpPr txBox="1">
            <a:spLocks noChangeArrowheads="1"/>
          </p:cNvSpPr>
          <p:nvPr/>
        </p:nvSpPr>
        <p:spPr bwMode="auto">
          <a:xfrm>
            <a:off x="1148687" y="1143000"/>
            <a:ext cx="7772400" cy="5903154"/>
          </a:xfrm>
          <a:prstGeom prst="rect">
            <a:avLst/>
          </a:prstGeom>
          <a:noFill/>
          <a:ln w="9525">
            <a:noFill/>
            <a:miter lim="800000"/>
            <a:headEnd/>
            <a:tailEnd/>
          </a:ln>
        </p:spPr>
        <p:txBody>
          <a:bodyPr wrap="square">
            <a:spAutoFit/>
          </a:bodyPr>
          <a:lstStyle/>
          <a:p>
            <a:pPr marL="347663" indent="-347663">
              <a:spcBef>
                <a:spcPct val="20000"/>
              </a:spcBef>
              <a:buClr>
                <a:srgbClr val="FF0000"/>
              </a:buClr>
              <a:defRPr/>
            </a:pPr>
            <a:r>
              <a:rPr lang="en-US" sz="2800" b="1" dirty="0" smtClean="0">
                <a:solidFill>
                  <a:schemeClr val="tx2"/>
                </a:solidFill>
              </a:rPr>
              <a:t>Category: </a:t>
            </a:r>
          </a:p>
          <a:p>
            <a:pPr marL="347663" indent="-347663">
              <a:spcBef>
                <a:spcPct val="20000"/>
              </a:spcBef>
              <a:buClr>
                <a:srgbClr val="FF0000"/>
              </a:buClr>
              <a:defRPr/>
            </a:pPr>
            <a:r>
              <a:rPr lang="en-US" sz="2400" dirty="0" smtClean="0">
                <a:solidFill>
                  <a:srgbClr val="000000"/>
                </a:solidFill>
              </a:rPr>
              <a:t>Nurse</a:t>
            </a:r>
            <a:endParaRPr lang="en-US" sz="2400" b="1" dirty="0" smtClean="0">
              <a:solidFill>
                <a:schemeClr val="tx2"/>
              </a:solidFill>
            </a:endParaRPr>
          </a:p>
          <a:p>
            <a:pPr marL="347663" indent="-347663">
              <a:spcBef>
                <a:spcPct val="20000"/>
              </a:spcBef>
              <a:buClr>
                <a:srgbClr val="FF0000"/>
              </a:buClr>
              <a:defRPr/>
            </a:pPr>
            <a:r>
              <a:rPr lang="en-US" sz="2800" b="1" dirty="0" smtClean="0">
                <a:solidFill>
                  <a:schemeClr val="tx2"/>
                </a:solidFill>
              </a:rPr>
              <a:t>Position: </a:t>
            </a:r>
            <a:r>
              <a:rPr lang="en-US" sz="2800" dirty="0" smtClean="0">
                <a:solidFill>
                  <a:srgbClr val="000000"/>
                </a:solidFill>
              </a:rPr>
              <a:t/>
            </a:r>
            <a:br>
              <a:rPr lang="en-US" sz="2800" dirty="0" smtClean="0">
                <a:solidFill>
                  <a:srgbClr val="000000"/>
                </a:solidFill>
              </a:rPr>
            </a:br>
            <a:r>
              <a:rPr lang="en-US" sz="2400" dirty="0" smtClean="0">
                <a:solidFill>
                  <a:srgbClr val="000000"/>
                </a:solidFill>
              </a:rPr>
              <a:t>Epidemiologist</a:t>
            </a:r>
            <a:r>
              <a:rPr lang="en-US" sz="2800" dirty="0" smtClean="0">
                <a:solidFill>
                  <a:srgbClr val="000000"/>
                </a:solidFill>
              </a:rPr>
              <a:t/>
            </a:r>
            <a:br>
              <a:rPr lang="en-US" sz="2800" dirty="0" smtClean="0">
                <a:solidFill>
                  <a:srgbClr val="000000"/>
                </a:solidFill>
              </a:rPr>
            </a:br>
            <a:r>
              <a:rPr lang="en-US" sz="2400" i="1" dirty="0" smtClean="0">
                <a:solidFill>
                  <a:srgbClr val="000000"/>
                </a:solidFill>
              </a:rPr>
              <a:t>Institutes of Health (NIH), </a:t>
            </a:r>
          </a:p>
          <a:p>
            <a:pPr marL="347663" indent="-347663">
              <a:spcBef>
                <a:spcPct val="20000"/>
              </a:spcBef>
              <a:buClr>
                <a:srgbClr val="FF0000"/>
              </a:buClr>
              <a:defRPr/>
            </a:pPr>
            <a:r>
              <a:rPr lang="en-US" sz="2400" i="1" dirty="0">
                <a:solidFill>
                  <a:srgbClr val="000000"/>
                </a:solidFill>
              </a:rPr>
              <a:t>	</a:t>
            </a:r>
            <a:r>
              <a:rPr lang="en-US" sz="2400" i="1" dirty="0" smtClean="0">
                <a:solidFill>
                  <a:srgbClr val="000000"/>
                </a:solidFill>
              </a:rPr>
              <a:t>National Institute </a:t>
            </a:r>
            <a:r>
              <a:rPr lang="en-US" sz="2400" i="1" dirty="0">
                <a:solidFill>
                  <a:srgbClr val="000000"/>
                </a:solidFill>
              </a:rPr>
              <a:t>on Minority </a:t>
            </a:r>
            <a:endParaRPr lang="en-US" sz="2400" i="1" dirty="0" smtClean="0">
              <a:solidFill>
                <a:srgbClr val="000000"/>
              </a:solidFill>
            </a:endParaRPr>
          </a:p>
          <a:p>
            <a:pPr marL="347663" indent="-347663">
              <a:spcBef>
                <a:spcPct val="20000"/>
              </a:spcBef>
              <a:buClr>
                <a:srgbClr val="FF0000"/>
              </a:buClr>
              <a:defRPr/>
            </a:pPr>
            <a:r>
              <a:rPr lang="en-US" sz="2400" i="1" dirty="0" smtClean="0">
                <a:solidFill>
                  <a:srgbClr val="000000"/>
                </a:solidFill>
              </a:rPr>
              <a:t>	Health &amp; Health </a:t>
            </a:r>
            <a:r>
              <a:rPr lang="en-US" sz="2400" i="1" dirty="0">
                <a:solidFill>
                  <a:srgbClr val="000000"/>
                </a:solidFill>
              </a:rPr>
              <a:t>Disparities (NIMHD)</a:t>
            </a:r>
          </a:p>
          <a:p>
            <a:pPr marL="347663" indent="-347663">
              <a:spcBef>
                <a:spcPct val="20000"/>
              </a:spcBef>
              <a:buClr>
                <a:srgbClr val="FF0000"/>
              </a:buClr>
              <a:defRPr/>
            </a:pPr>
            <a:r>
              <a:rPr lang="en-US" sz="2800" b="1" dirty="0" smtClean="0">
                <a:solidFill>
                  <a:schemeClr val="tx2"/>
                </a:solidFill>
              </a:rPr>
              <a:t>Service </a:t>
            </a:r>
            <a:r>
              <a:rPr lang="en-US" sz="2800" b="1" dirty="0">
                <a:solidFill>
                  <a:schemeClr val="tx2"/>
                </a:solidFill>
              </a:rPr>
              <a:t>time: </a:t>
            </a:r>
            <a:r>
              <a:rPr lang="en-US" sz="2800" dirty="0">
                <a:solidFill>
                  <a:srgbClr val="000000"/>
                </a:solidFill>
              </a:rPr>
              <a:t/>
            </a:r>
            <a:br>
              <a:rPr lang="en-US" sz="2800" dirty="0">
                <a:solidFill>
                  <a:srgbClr val="000000"/>
                </a:solidFill>
              </a:rPr>
            </a:br>
            <a:r>
              <a:rPr lang="en-US" sz="2400" dirty="0" smtClean="0">
                <a:solidFill>
                  <a:srgbClr val="000000"/>
                </a:solidFill>
              </a:rPr>
              <a:t>30 </a:t>
            </a:r>
            <a:r>
              <a:rPr lang="en-US" sz="2400" dirty="0">
                <a:solidFill>
                  <a:srgbClr val="000000"/>
                </a:solidFill>
              </a:rPr>
              <a:t>years</a:t>
            </a:r>
          </a:p>
          <a:p>
            <a:pPr marL="347663" indent="-347663">
              <a:spcBef>
                <a:spcPct val="20000"/>
              </a:spcBef>
              <a:buClr>
                <a:srgbClr val="FF0000"/>
              </a:buClr>
              <a:defRPr/>
            </a:pPr>
            <a:r>
              <a:rPr lang="en-US" sz="2800" b="1" dirty="0">
                <a:solidFill>
                  <a:schemeClr val="tx2"/>
                </a:solidFill>
              </a:rPr>
              <a:t>Practice areas: </a:t>
            </a:r>
          </a:p>
          <a:p>
            <a:pPr marL="347663" indent="-347663">
              <a:spcBef>
                <a:spcPct val="20000"/>
              </a:spcBef>
              <a:buClr>
                <a:srgbClr val="FF0000"/>
              </a:buClr>
              <a:defRPr/>
            </a:pPr>
            <a:r>
              <a:rPr lang="en-US" sz="2800" b="1" dirty="0">
                <a:solidFill>
                  <a:schemeClr val="tx2"/>
                </a:solidFill>
              </a:rPr>
              <a:t>	</a:t>
            </a:r>
            <a:r>
              <a:rPr lang="en-US" sz="2400" dirty="0" smtClean="0"/>
              <a:t>Minority Research</a:t>
            </a:r>
          </a:p>
          <a:p>
            <a:pPr marL="347663" indent="-347663">
              <a:spcBef>
                <a:spcPct val="20000"/>
              </a:spcBef>
              <a:buClr>
                <a:srgbClr val="FF0000"/>
              </a:buClr>
              <a:defRPr/>
            </a:pPr>
            <a:r>
              <a:rPr lang="en-US" sz="2400" dirty="0"/>
              <a:t>	</a:t>
            </a:r>
            <a:r>
              <a:rPr lang="en-US" sz="2400" dirty="0" smtClean="0"/>
              <a:t>Cancer research</a:t>
            </a:r>
            <a:r>
              <a:rPr lang="en-US" sz="2800" dirty="0">
                <a:latin typeface="+mj-lt"/>
                <a:cs typeface="Arial" charset="0"/>
              </a:rPr>
              <a:t/>
            </a:r>
            <a:br>
              <a:rPr lang="en-US" sz="2800" dirty="0">
                <a:latin typeface="+mj-lt"/>
                <a:cs typeface="Arial" charset="0"/>
              </a:rPr>
            </a:br>
            <a:endParaRPr lang="en-US" sz="2800" dirty="0">
              <a:latin typeface="+mj-lt"/>
              <a:cs typeface="Arial" charset="0"/>
            </a:endParaRPr>
          </a:p>
        </p:txBody>
      </p:sp>
      <p:sp>
        <p:nvSpPr>
          <p:cNvPr id="19460" name="TextBox 4"/>
          <p:cNvSpPr txBox="1">
            <a:spLocks noChangeArrowheads="1"/>
          </p:cNvSpPr>
          <p:nvPr/>
        </p:nvSpPr>
        <p:spPr bwMode="auto">
          <a:xfrm>
            <a:off x="6019800" y="1447800"/>
            <a:ext cx="1001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chemeClr val="bg1"/>
                </a:solidFill>
              </a:rPr>
              <a:t>PHOTO</a:t>
            </a:r>
          </a:p>
        </p:txBody>
      </p:sp>
      <p:pic>
        <p:nvPicPr>
          <p:cNvPr id="19461"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520656" y="1392343"/>
            <a:ext cx="2426589" cy="3249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208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524000" y="446964"/>
            <a:ext cx="6934200" cy="1362075"/>
          </a:xfrm>
          <a:prstGeom prst="rect">
            <a:avLst/>
          </a:prstGeom>
          <a:noFill/>
          <a:ln w="9525">
            <a:noFill/>
            <a:miter lim="800000"/>
            <a:headEnd/>
            <a:tailEnd/>
          </a:ln>
        </p:spPr>
        <p:txBody>
          <a:bodyPr>
            <a:normAutofit/>
          </a:bodyPr>
          <a:lstStyle/>
          <a:p>
            <a:pPr fontAlgn="auto">
              <a:spcAft>
                <a:spcPts val="0"/>
              </a:spcAft>
              <a:defRPr/>
            </a:pPr>
            <a:r>
              <a:rPr lang="en-US" sz="2800" b="1" cap="all" dirty="0" smtClean="0">
                <a:solidFill>
                  <a:schemeClr val="bg1"/>
                </a:solidFill>
                <a:ea typeface="+mj-ea"/>
              </a:rPr>
              <a:t>LIEUTENANT Aisha FARIA</a:t>
            </a:r>
            <a:endParaRPr lang="en-US" sz="2800" b="1" cap="all" dirty="0">
              <a:solidFill>
                <a:schemeClr val="bg1"/>
              </a:solidFill>
              <a:ea typeface="+mj-ea"/>
            </a:endParaRPr>
          </a:p>
        </p:txBody>
      </p:sp>
      <p:sp>
        <p:nvSpPr>
          <p:cNvPr id="7" name="TextBox 4"/>
          <p:cNvSpPr txBox="1">
            <a:spLocks noChangeArrowheads="1"/>
          </p:cNvSpPr>
          <p:nvPr/>
        </p:nvSpPr>
        <p:spPr bwMode="auto">
          <a:xfrm>
            <a:off x="1295400" y="1219200"/>
            <a:ext cx="7467600" cy="5355312"/>
          </a:xfrm>
          <a:prstGeom prst="rect">
            <a:avLst/>
          </a:prstGeom>
          <a:noFill/>
          <a:ln w="9525">
            <a:noFill/>
            <a:miter lim="800000"/>
            <a:headEnd/>
            <a:tailEnd/>
          </a:ln>
        </p:spPr>
        <p:txBody>
          <a:bodyPr wrap="square">
            <a:spAutoFit/>
          </a:bodyPr>
          <a:lstStyle/>
          <a:p>
            <a:pPr marL="347663" indent="-347663">
              <a:spcBef>
                <a:spcPts val="0"/>
              </a:spcBef>
              <a:buClr>
                <a:srgbClr val="FF0000"/>
              </a:buClr>
              <a:defRPr/>
            </a:pPr>
            <a:r>
              <a:rPr lang="en-US" sz="2800" b="1" dirty="0">
                <a:solidFill>
                  <a:schemeClr val="tx2"/>
                </a:solidFill>
              </a:rPr>
              <a:t>Category: </a:t>
            </a:r>
            <a:endParaRPr lang="en-US" sz="2800" b="1" dirty="0" smtClean="0">
              <a:solidFill>
                <a:schemeClr val="tx2"/>
              </a:solidFill>
            </a:endParaRPr>
          </a:p>
          <a:p>
            <a:pPr marL="347663" indent="-347663">
              <a:spcBef>
                <a:spcPts val="0"/>
              </a:spcBef>
              <a:buClr>
                <a:srgbClr val="FF0000"/>
              </a:buClr>
              <a:defRPr/>
            </a:pPr>
            <a:r>
              <a:rPr lang="en-US" sz="2400" dirty="0" smtClean="0"/>
              <a:t>Health Services Officer</a:t>
            </a:r>
            <a:endParaRPr lang="en-US" sz="2400" dirty="0"/>
          </a:p>
          <a:p>
            <a:pPr marL="347663" indent="-347663">
              <a:spcBef>
                <a:spcPts val="0"/>
              </a:spcBef>
              <a:buClr>
                <a:srgbClr val="FF0000"/>
              </a:buClr>
              <a:defRPr/>
            </a:pPr>
            <a:endParaRPr lang="en-US" sz="2800" b="1" dirty="0" smtClean="0">
              <a:solidFill>
                <a:schemeClr val="tx2"/>
              </a:solidFill>
            </a:endParaRPr>
          </a:p>
          <a:p>
            <a:pPr marL="347663" indent="-347663">
              <a:spcBef>
                <a:spcPts val="0"/>
              </a:spcBef>
              <a:buClr>
                <a:srgbClr val="FF0000"/>
              </a:buClr>
              <a:defRPr/>
            </a:pPr>
            <a:r>
              <a:rPr lang="en-US" sz="2800" b="1" dirty="0" smtClean="0">
                <a:solidFill>
                  <a:schemeClr val="tx2"/>
                </a:solidFill>
              </a:rPr>
              <a:t>Position</a:t>
            </a:r>
            <a:r>
              <a:rPr lang="en-US" sz="2800" b="1" dirty="0">
                <a:solidFill>
                  <a:schemeClr val="tx2"/>
                </a:solidFill>
              </a:rPr>
              <a:t>: </a:t>
            </a:r>
            <a:endParaRPr lang="en-US" sz="2800" b="1" dirty="0" smtClean="0">
              <a:solidFill>
                <a:schemeClr val="tx2"/>
              </a:solidFill>
            </a:endParaRPr>
          </a:p>
          <a:p>
            <a:pPr marL="347663" indent="-347663">
              <a:spcBef>
                <a:spcPts val="0"/>
              </a:spcBef>
              <a:buClr>
                <a:srgbClr val="FF0000"/>
              </a:buClr>
              <a:defRPr/>
            </a:pPr>
            <a:r>
              <a:rPr lang="en-US" sz="2400" dirty="0" smtClean="0"/>
              <a:t>Senior </a:t>
            </a:r>
            <a:r>
              <a:rPr lang="en-US" sz="2400" dirty="0"/>
              <a:t>Public Health Analyst, </a:t>
            </a:r>
            <a:endParaRPr lang="en-US" sz="2400" dirty="0" smtClean="0"/>
          </a:p>
          <a:p>
            <a:pPr marL="347663" indent="-347663">
              <a:spcBef>
                <a:spcPts val="0"/>
              </a:spcBef>
              <a:buClr>
                <a:srgbClr val="FF0000"/>
              </a:buClr>
              <a:defRPr/>
            </a:pPr>
            <a:r>
              <a:rPr lang="en-US" sz="2400" i="1" dirty="0" smtClean="0"/>
              <a:t>HRSA-Office </a:t>
            </a:r>
            <a:r>
              <a:rPr lang="en-US" sz="2400" i="1" dirty="0"/>
              <a:t>of Regional Operations </a:t>
            </a:r>
            <a:endParaRPr lang="en-US" sz="2400" i="1" dirty="0" smtClean="0"/>
          </a:p>
          <a:p>
            <a:pPr marL="347663" indent="-347663">
              <a:spcBef>
                <a:spcPts val="0"/>
              </a:spcBef>
              <a:buClr>
                <a:srgbClr val="FF0000"/>
              </a:buClr>
              <a:defRPr/>
            </a:pPr>
            <a:r>
              <a:rPr lang="en-US" sz="2400" i="1" dirty="0" smtClean="0"/>
              <a:t>(</a:t>
            </a:r>
            <a:r>
              <a:rPr lang="en-US" sz="2400" i="1" dirty="0"/>
              <a:t>Headquarters)</a:t>
            </a:r>
            <a:endParaRPr lang="en-US" sz="2400" i="1" dirty="0" smtClean="0">
              <a:solidFill>
                <a:srgbClr val="000000"/>
              </a:solidFill>
            </a:endParaRPr>
          </a:p>
          <a:p>
            <a:pPr marL="347663" indent="-347663">
              <a:spcBef>
                <a:spcPts val="1200"/>
              </a:spcBef>
              <a:buClr>
                <a:srgbClr val="FF0000"/>
              </a:buClr>
              <a:defRPr/>
            </a:pPr>
            <a:r>
              <a:rPr lang="en-US" sz="2800" b="1" dirty="0" smtClean="0">
                <a:solidFill>
                  <a:schemeClr val="tx2"/>
                </a:solidFill>
              </a:rPr>
              <a:t>Service </a:t>
            </a:r>
            <a:r>
              <a:rPr lang="en-US" sz="2800" b="1" dirty="0">
                <a:solidFill>
                  <a:schemeClr val="tx2"/>
                </a:solidFill>
              </a:rPr>
              <a:t>time: </a:t>
            </a:r>
            <a:r>
              <a:rPr lang="en-US" sz="2400" dirty="0">
                <a:solidFill>
                  <a:srgbClr val="000000"/>
                </a:solidFill>
              </a:rPr>
              <a:t/>
            </a:r>
            <a:br>
              <a:rPr lang="en-US" sz="2400" dirty="0">
                <a:solidFill>
                  <a:srgbClr val="000000"/>
                </a:solidFill>
              </a:rPr>
            </a:br>
            <a:r>
              <a:rPr lang="en-US" sz="2400" dirty="0" smtClean="0">
                <a:solidFill>
                  <a:srgbClr val="000000"/>
                </a:solidFill>
              </a:rPr>
              <a:t>16 months</a:t>
            </a:r>
            <a:endParaRPr lang="en-US" sz="2400" dirty="0">
              <a:solidFill>
                <a:srgbClr val="000000"/>
              </a:solidFill>
            </a:endParaRPr>
          </a:p>
          <a:p>
            <a:r>
              <a:rPr lang="en-US" sz="2800" b="1" dirty="0">
                <a:solidFill>
                  <a:schemeClr val="tx2"/>
                </a:solidFill>
              </a:rPr>
              <a:t>Practice areas: </a:t>
            </a:r>
            <a:r>
              <a:rPr lang="en-US" sz="2800" dirty="0">
                <a:solidFill>
                  <a:srgbClr val="000000"/>
                </a:solidFill>
              </a:rPr>
              <a:t/>
            </a:r>
            <a:br>
              <a:rPr lang="en-US" sz="2800" dirty="0">
                <a:solidFill>
                  <a:srgbClr val="000000"/>
                </a:solidFill>
              </a:rPr>
            </a:br>
            <a:r>
              <a:rPr lang="en-US" sz="2400" dirty="0"/>
              <a:t>Public Health</a:t>
            </a:r>
          </a:p>
          <a:p>
            <a:r>
              <a:rPr lang="en-US" sz="2400" dirty="0"/>
              <a:t>Health Policy</a:t>
            </a:r>
          </a:p>
          <a:p>
            <a:r>
              <a:rPr lang="en-US" sz="2400" dirty="0"/>
              <a:t>Health Administration</a:t>
            </a:r>
          </a:p>
        </p:txBody>
      </p:sp>
      <p:sp>
        <p:nvSpPr>
          <p:cNvPr id="20484" name="TextBox 4"/>
          <p:cNvSpPr txBox="1">
            <a:spLocks noChangeArrowheads="1"/>
          </p:cNvSpPr>
          <p:nvPr/>
        </p:nvSpPr>
        <p:spPr bwMode="auto">
          <a:xfrm>
            <a:off x="6019800" y="4038600"/>
            <a:ext cx="1001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chemeClr val="bg1"/>
                </a:solidFill>
              </a:rPr>
              <a:t>PHOTO</a:t>
            </a:r>
          </a:p>
        </p:txBody>
      </p:sp>
      <p:pic>
        <p:nvPicPr>
          <p:cNvPr id="20485"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8136" t="17959" r="10435" b="8573"/>
          <a:stretch/>
        </p:blipFill>
        <p:spPr bwMode="auto">
          <a:xfrm>
            <a:off x="6858000" y="1371600"/>
            <a:ext cx="2087880" cy="313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bwMode="auto">
          <a:xfrm>
            <a:off x="228600" y="3124200"/>
            <a:ext cx="5181600" cy="1362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600" smtClean="0">
                <a:solidFill>
                  <a:schemeClr val="bg1"/>
                </a:solidFill>
                <a:latin typeface="Univers Condensed" pitchFamily="34" charset="0"/>
              </a:rPr>
              <a:t>WHO WE ARE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idx="4294967295"/>
          </p:nvPr>
        </p:nvSpPr>
        <p:spPr>
          <a:xfrm>
            <a:off x="1371600" y="3124200"/>
            <a:ext cx="5410200" cy="1362075"/>
          </a:xfrm>
          <a:prstGeom prst="rect">
            <a:avLst/>
          </a:prstGeom>
        </p:spPr>
        <p:txBody>
          <a:bodyPr>
            <a:normAutofit fontScale="90000"/>
          </a:bodyPr>
          <a:lstStyle/>
          <a:p>
            <a:pPr algn="l" eaLnBrk="1" fontAlgn="auto" hangingPunct="1">
              <a:spcAft>
                <a:spcPts val="0"/>
              </a:spcAft>
              <a:defRPr/>
            </a:pPr>
            <a:r>
              <a:rPr lang="en-US" sz="3600" cap="all" dirty="0" smtClean="0">
                <a:solidFill>
                  <a:srgbClr val="FFC000"/>
                </a:solidFill>
                <a:latin typeface="Arial" panose="020B0604020202020204" pitchFamily="34" charset="0"/>
                <a:cs typeface="Arial" panose="020B0604020202020204" pitchFamily="34" charset="0"/>
              </a:rPr>
              <a:t>What you can do: </a:t>
            </a:r>
            <a:r>
              <a:rPr lang="en-US" sz="3600" cap="all" dirty="0" smtClean="0">
                <a:solidFill>
                  <a:schemeClr val="bg1"/>
                </a:solidFill>
                <a:latin typeface="Arial" panose="020B0604020202020204" pitchFamily="34" charset="0"/>
                <a:cs typeface="Arial" panose="020B0604020202020204" pitchFamily="34" charset="0"/>
              </a:rPr>
              <a:t/>
            </a:r>
            <a:br>
              <a:rPr lang="en-US" sz="3600" cap="all" dirty="0" smtClean="0">
                <a:solidFill>
                  <a:schemeClr val="bg1"/>
                </a:solidFill>
                <a:latin typeface="Arial" panose="020B0604020202020204" pitchFamily="34" charset="0"/>
                <a:cs typeface="Arial" panose="020B0604020202020204" pitchFamily="34" charset="0"/>
              </a:rPr>
            </a:br>
            <a:r>
              <a:rPr lang="en-US" sz="3600" cap="all" dirty="0" smtClean="0">
                <a:solidFill>
                  <a:schemeClr val="bg1"/>
                </a:solidFill>
                <a:latin typeface="Arial" panose="020B0604020202020204" pitchFamily="34" charset="0"/>
                <a:cs typeface="Arial" panose="020B0604020202020204" pitchFamily="34" charset="0"/>
              </a:rPr>
              <a:t>Student opportunities</a:t>
            </a:r>
            <a:endParaRPr lang="en-US" sz="3600" cap="all"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1524000" y="471488"/>
            <a:ext cx="487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b="1" dirty="0">
                <a:solidFill>
                  <a:schemeClr val="bg1"/>
                </a:solidFill>
              </a:rPr>
              <a:t>COSTEP OPPORTUNITIES</a:t>
            </a:r>
          </a:p>
        </p:txBody>
      </p:sp>
      <p:sp>
        <p:nvSpPr>
          <p:cNvPr id="27656" name="Rectangle 9"/>
          <p:cNvSpPr>
            <a:spLocks noChangeArrowheads="1"/>
          </p:cNvSpPr>
          <p:nvPr/>
        </p:nvSpPr>
        <p:spPr bwMode="auto">
          <a:xfrm>
            <a:off x="1524000" y="1676400"/>
            <a:ext cx="6858000" cy="4648200"/>
          </a:xfrm>
          <a:prstGeom prst="rect">
            <a:avLst/>
          </a:prstGeom>
          <a:noFill/>
          <a:ln w="9525">
            <a:noFill/>
            <a:miter lim="800000"/>
            <a:headEnd/>
            <a:tailEnd/>
          </a:ln>
        </p:spPr>
        <p:txBody>
          <a:bodyPr>
            <a:spAutoFit/>
          </a:bodyPr>
          <a:lstStyle/>
          <a:p>
            <a:pPr>
              <a:defRPr/>
            </a:pPr>
            <a:r>
              <a:rPr lang="en-US" sz="2800" b="1" dirty="0">
                <a:solidFill>
                  <a:srgbClr val="0070C0"/>
                </a:solidFill>
              </a:rPr>
              <a:t>Junior COSTEP:</a:t>
            </a:r>
          </a:p>
          <a:p>
            <a:pPr>
              <a:defRPr/>
            </a:pPr>
            <a:r>
              <a:rPr lang="en-US" sz="2400" dirty="0"/>
              <a:t>One year of medical, dental, or veterinary school/</a:t>
            </a:r>
          </a:p>
          <a:p>
            <a:pPr>
              <a:defRPr/>
            </a:pPr>
            <a:r>
              <a:rPr lang="en-US" sz="2400" dirty="0"/>
              <a:t>	2 years in specific health disciplines</a:t>
            </a:r>
          </a:p>
          <a:p>
            <a:pPr>
              <a:defRPr/>
            </a:pPr>
            <a:r>
              <a:rPr lang="en-US" sz="2400" dirty="0"/>
              <a:t>Work 1 to 4 months during school breaks </a:t>
            </a:r>
          </a:p>
          <a:p>
            <a:pPr>
              <a:defRPr/>
            </a:pPr>
            <a:r>
              <a:rPr lang="en-US" sz="2400" dirty="0"/>
              <a:t>No obligation after graduation</a:t>
            </a:r>
          </a:p>
          <a:p>
            <a:pPr>
              <a:defRPr/>
            </a:pPr>
            <a:endParaRPr lang="en-US" sz="2400" dirty="0">
              <a:solidFill>
                <a:srgbClr val="0070C0"/>
              </a:solidFill>
            </a:endParaRPr>
          </a:p>
          <a:p>
            <a:pPr>
              <a:defRPr/>
            </a:pPr>
            <a:r>
              <a:rPr lang="en-US" sz="2800" b="1" dirty="0">
                <a:solidFill>
                  <a:srgbClr val="0070C0"/>
                </a:solidFill>
              </a:rPr>
              <a:t>Senior COSTEP</a:t>
            </a:r>
          </a:p>
          <a:p>
            <a:pPr>
              <a:defRPr/>
            </a:pPr>
            <a:r>
              <a:rPr lang="en-US" sz="2400" dirty="0"/>
              <a:t>Full-time students in specific health disciplines </a:t>
            </a:r>
          </a:p>
          <a:p>
            <a:pPr>
              <a:defRPr/>
            </a:pPr>
            <a:r>
              <a:rPr lang="en-US" sz="2400" dirty="0"/>
              <a:t>At least 8 months remaining in their final year</a:t>
            </a:r>
          </a:p>
          <a:p>
            <a:pPr indent="-457200">
              <a:defRPr/>
            </a:pPr>
            <a:r>
              <a:rPr lang="en-US" sz="2400" dirty="0"/>
              <a:t>Obligated to work for twice the amount of time </a:t>
            </a:r>
          </a:p>
          <a:p>
            <a:pPr indent="-457200">
              <a:defRPr/>
            </a:pPr>
            <a:r>
              <a:rPr lang="en-US" sz="2400" dirty="0"/>
              <a:t>             sponsored by the Corps</a:t>
            </a:r>
          </a:p>
          <a:p>
            <a:pPr>
              <a:defRPr/>
            </a:pPr>
            <a:r>
              <a:rPr lang="en-US" sz="2400" dirty="0">
                <a:latin typeface="Calibri" pitchFamily="34" charset="0"/>
              </a:rPr>
              <a:t>	</a:t>
            </a:r>
            <a:endParaRPr lang="en-US"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4"/>
          <p:cNvSpPr txBox="1">
            <a:spLocks noChangeArrowheads="1"/>
          </p:cNvSpPr>
          <p:nvPr/>
        </p:nvSpPr>
        <p:spPr bwMode="auto">
          <a:xfrm>
            <a:off x="1447800" y="1075541"/>
            <a:ext cx="7315200" cy="584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7663" indent="-3476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FF0000"/>
              </a:buClr>
            </a:pPr>
            <a:r>
              <a:rPr lang="en-US" altLang="en-US" sz="2800" b="1" dirty="0" smtClean="0">
                <a:solidFill>
                  <a:schemeClr val="tx2"/>
                </a:solidFill>
                <a:latin typeface="Calibri" pitchFamily="34" charset="0"/>
              </a:rPr>
              <a:t>Position</a:t>
            </a:r>
            <a:r>
              <a:rPr lang="en-US" altLang="en-US" sz="2800" b="1" dirty="0">
                <a:solidFill>
                  <a:schemeClr val="tx2"/>
                </a:solidFill>
                <a:latin typeface="Calibri" pitchFamily="34" charset="0"/>
              </a:rPr>
              <a:t>: </a:t>
            </a:r>
            <a:endParaRPr lang="en-US" altLang="en-US" sz="2800" b="1" dirty="0" smtClean="0">
              <a:solidFill>
                <a:schemeClr val="tx2"/>
              </a:solidFill>
              <a:latin typeface="Calibri" pitchFamily="34" charset="0"/>
            </a:endParaRPr>
          </a:p>
          <a:p>
            <a:pPr eaLnBrk="1" hangingPunct="1">
              <a:spcBef>
                <a:spcPct val="20000"/>
              </a:spcBef>
              <a:buClr>
                <a:srgbClr val="FF0000"/>
              </a:buClr>
            </a:pPr>
            <a:r>
              <a:rPr lang="en-US" altLang="en-US" sz="2400" dirty="0" smtClean="0">
                <a:latin typeface="Calibri" pitchFamily="34" charset="0"/>
              </a:rPr>
              <a:t>Former: </a:t>
            </a:r>
          </a:p>
          <a:p>
            <a:pPr eaLnBrk="1" hangingPunct="1">
              <a:spcBef>
                <a:spcPct val="20000"/>
              </a:spcBef>
              <a:buClr>
                <a:srgbClr val="FF0000"/>
              </a:buClr>
              <a:buFont typeface="Arial" panose="020B0604020202020204" pitchFamily="34" charset="0"/>
              <a:buChar char="•"/>
            </a:pPr>
            <a:r>
              <a:rPr lang="en-US" altLang="en-US" sz="2400" dirty="0" err="1" smtClean="0">
                <a:latin typeface="Calibri" pitchFamily="34" charset="0"/>
              </a:rPr>
              <a:t>JrCOSTEP</a:t>
            </a:r>
            <a:r>
              <a:rPr lang="en-US" altLang="en-US" sz="2400" dirty="0" smtClean="0">
                <a:latin typeface="Calibri" pitchFamily="34" charset="0"/>
              </a:rPr>
              <a:t>- Indian Health Service, </a:t>
            </a:r>
          </a:p>
          <a:p>
            <a:pPr marL="0" indent="0" eaLnBrk="1" hangingPunct="1">
              <a:spcBef>
                <a:spcPct val="20000"/>
              </a:spcBef>
              <a:buClr>
                <a:srgbClr val="FF0000"/>
              </a:buClr>
            </a:pPr>
            <a:r>
              <a:rPr lang="en-US" altLang="en-US" sz="2400" dirty="0">
                <a:latin typeface="Calibri" pitchFamily="34" charset="0"/>
              </a:rPr>
              <a:t>	</a:t>
            </a:r>
            <a:r>
              <a:rPr lang="en-US" altLang="en-US" sz="2400" dirty="0" err="1" smtClean="0">
                <a:latin typeface="Calibri" pitchFamily="34" charset="0"/>
              </a:rPr>
              <a:t>Aluquerque</a:t>
            </a:r>
            <a:r>
              <a:rPr lang="en-US" altLang="en-US" sz="2400" dirty="0" smtClean="0">
                <a:latin typeface="Calibri" pitchFamily="34" charset="0"/>
              </a:rPr>
              <a:t>, MN </a:t>
            </a:r>
          </a:p>
          <a:p>
            <a:pPr eaLnBrk="1" hangingPunct="1">
              <a:spcBef>
                <a:spcPct val="20000"/>
              </a:spcBef>
              <a:buClr>
                <a:srgbClr val="FF0000"/>
              </a:buClr>
              <a:buFont typeface="Arial" panose="020B0604020202020204" pitchFamily="34" charset="0"/>
              <a:buChar char="•"/>
            </a:pPr>
            <a:r>
              <a:rPr lang="en-US" altLang="en-US" sz="2400" dirty="0" err="1" smtClean="0">
                <a:latin typeface="Calibri" pitchFamily="34" charset="0"/>
              </a:rPr>
              <a:t>SrCOSTEP</a:t>
            </a:r>
            <a:r>
              <a:rPr lang="en-US" altLang="en-US" sz="2400" dirty="0">
                <a:latin typeface="Calibri" pitchFamily="34" charset="0"/>
              </a:rPr>
              <a:t>- Aide-de-Camp for </a:t>
            </a:r>
            <a:r>
              <a:rPr lang="en-US" altLang="en-US" sz="2400" dirty="0" smtClean="0">
                <a:latin typeface="Calibri" pitchFamily="34" charset="0"/>
              </a:rPr>
              <a:t>			Deputy </a:t>
            </a:r>
            <a:r>
              <a:rPr lang="en-US" altLang="en-US" sz="2400" dirty="0">
                <a:latin typeface="Calibri" pitchFamily="34" charset="0"/>
              </a:rPr>
              <a:t>Surgeon General </a:t>
            </a:r>
            <a:endParaRPr lang="en-US" altLang="en-US" sz="2400" dirty="0" smtClean="0">
              <a:latin typeface="Calibri" pitchFamily="34" charset="0"/>
            </a:endParaRPr>
          </a:p>
          <a:p>
            <a:pPr marL="0" indent="0" eaLnBrk="1" hangingPunct="1">
              <a:spcBef>
                <a:spcPct val="20000"/>
              </a:spcBef>
              <a:buClr>
                <a:srgbClr val="FF0000"/>
              </a:buClr>
            </a:pPr>
            <a:r>
              <a:rPr lang="en-US" altLang="en-US" sz="2400" dirty="0" smtClean="0">
                <a:latin typeface="Calibri" pitchFamily="34" charset="0"/>
              </a:rPr>
              <a:t>Current: </a:t>
            </a:r>
            <a:endParaRPr lang="en-US" altLang="en-US" sz="2400" dirty="0">
              <a:latin typeface="Calibri" pitchFamily="34" charset="0"/>
            </a:endParaRPr>
          </a:p>
          <a:p>
            <a:pPr marL="342900" indent="-342900" eaLnBrk="1" hangingPunct="1">
              <a:spcBef>
                <a:spcPct val="20000"/>
              </a:spcBef>
              <a:buClr>
                <a:srgbClr val="FF0000"/>
              </a:buClr>
              <a:buFont typeface="Arial" panose="020B0604020202020204" pitchFamily="34" charset="0"/>
              <a:buChar char="•"/>
            </a:pPr>
            <a:r>
              <a:rPr lang="en-US" altLang="en-US" sz="2400" dirty="0" smtClean="0">
                <a:latin typeface="Calibri" pitchFamily="34" charset="0"/>
              </a:rPr>
              <a:t>Pharmacist-Indian Health Service 			@</a:t>
            </a:r>
            <a:r>
              <a:rPr lang="en-US" altLang="en-US" sz="2400" dirty="0" err="1" smtClean="0">
                <a:latin typeface="Calibri" pitchFamily="34" charset="0"/>
              </a:rPr>
              <a:t>Kayenta</a:t>
            </a:r>
            <a:r>
              <a:rPr lang="en-US" altLang="en-US" sz="2400" dirty="0" smtClean="0">
                <a:latin typeface="Calibri" pitchFamily="34" charset="0"/>
              </a:rPr>
              <a:t> Health </a:t>
            </a:r>
            <a:r>
              <a:rPr lang="en-US" altLang="en-US" sz="2400" dirty="0">
                <a:latin typeface="Calibri" pitchFamily="34" charset="0"/>
              </a:rPr>
              <a:t>Center</a:t>
            </a:r>
          </a:p>
          <a:p>
            <a:pPr eaLnBrk="1" hangingPunct="1">
              <a:spcBef>
                <a:spcPct val="20000"/>
              </a:spcBef>
              <a:buClr>
                <a:srgbClr val="FF0000"/>
              </a:buClr>
            </a:pPr>
            <a:r>
              <a:rPr lang="en-US" altLang="en-US" sz="2800" b="1" dirty="0" smtClean="0">
                <a:solidFill>
                  <a:schemeClr val="tx2"/>
                </a:solidFill>
                <a:latin typeface="Calibri" pitchFamily="34" charset="0"/>
              </a:rPr>
              <a:t>Service </a:t>
            </a:r>
            <a:r>
              <a:rPr lang="en-US" altLang="en-US" sz="2800" b="1" dirty="0">
                <a:solidFill>
                  <a:schemeClr val="tx2"/>
                </a:solidFill>
                <a:latin typeface="Calibri" pitchFamily="34" charset="0"/>
              </a:rPr>
              <a:t>time: </a:t>
            </a:r>
            <a:r>
              <a:rPr lang="en-US" altLang="en-US" sz="2400" dirty="0" smtClean="0">
                <a:latin typeface="Calibri" pitchFamily="34" charset="0"/>
              </a:rPr>
              <a:t>2 years</a:t>
            </a:r>
            <a:endParaRPr lang="en-US" altLang="en-US" sz="3200" dirty="0">
              <a:solidFill>
                <a:srgbClr val="000000"/>
              </a:solidFill>
              <a:latin typeface="Calibri" pitchFamily="34" charset="0"/>
            </a:endParaRPr>
          </a:p>
          <a:p>
            <a:pPr eaLnBrk="1" hangingPunct="1">
              <a:spcBef>
                <a:spcPct val="20000"/>
              </a:spcBef>
              <a:buClr>
                <a:srgbClr val="FF0000"/>
              </a:buClr>
            </a:pPr>
            <a:r>
              <a:rPr lang="en-US" altLang="en-US" sz="2800" b="1" dirty="0" smtClean="0">
                <a:solidFill>
                  <a:schemeClr val="tx2"/>
                </a:solidFill>
                <a:latin typeface="Calibri" pitchFamily="34" charset="0"/>
              </a:rPr>
              <a:t>Practice </a:t>
            </a:r>
            <a:r>
              <a:rPr lang="en-US" altLang="en-US" sz="2800" b="1" dirty="0">
                <a:solidFill>
                  <a:schemeClr val="tx2"/>
                </a:solidFill>
                <a:latin typeface="Calibri" pitchFamily="34" charset="0"/>
              </a:rPr>
              <a:t>areas: </a:t>
            </a:r>
            <a:r>
              <a:rPr lang="en-US" altLang="en-US" sz="2800" b="1" dirty="0" smtClean="0">
                <a:solidFill>
                  <a:schemeClr val="tx2"/>
                </a:solidFill>
                <a:latin typeface="Calibri" pitchFamily="34" charset="0"/>
              </a:rPr>
              <a:t> </a:t>
            </a:r>
          </a:p>
          <a:p>
            <a:pPr eaLnBrk="1" hangingPunct="1">
              <a:spcBef>
                <a:spcPct val="20000"/>
              </a:spcBef>
              <a:buClr>
                <a:srgbClr val="FF0000"/>
              </a:buClr>
            </a:pPr>
            <a:r>
              <a:rPr lang="en-US" altLang="en-US" sz="2400" dirty="0">
                <a:latin typeface="Calibri" pitchFamily="34" charset="0"/>
              </a:rPr>
              <a:t>	</a:t>
            </a:r>
            <a:r>
              <a:rPr lang="en-US" altLang="en-US" sz="2400" dirty="0" smtClean="0">
                <a:latin typeface="Calibri" pitchFamily="34" charset="0"/>
              </a:rPr>
              <a:t>Childhood obesity</a:t>
            </a:r>
          </a:p>
          <a:p>
            <a:pPr eaLnBrk="1" hangingPunct="1">
              <a:spcBef>
                <a:spcPct val="20000"/>
              </a:spcBef>
              <a:buClr>
                <a:srgbClr val="FF0000"/>
              </a:buClr>
            </a:pPr>
            <a:r>
              <a:rPr lang="en-US" altLang="en-US" sz="2400" dirty="0" smtClean="0">
                <a:latin typeface="Calibri" pitchFamily="34" charset="0"/>
              </a:rPr>
              <a:t>	Community health education</a:t>
            </a:r>
            <a:endParaRPr lang="en-US" altLang="en-US" dirty="0"/>
          </a:p>
        </p:txBody>
      </p:sp>
      <p:sp>
        <p:nvSpPr>
          <p:cNvPr id="7" name="Title 1"/>
          <p:cNvSpPr txBox="1">
            <a:spLocks/>
          </p:cNvSpPr>
          <p:nvPr/>
        </p:nvSpPr>
        <p:spPr bwMode="auto">
          <a:xfrm>
            <a:off x="1524000" y="152400"/>
            <a:ext cx="5181600" cy="685800"/>
          </a:xfrm>
          <a:prstGeom prst="rect">
            <a:avLst/>
          </a:prstGeom>
          <a:noFill/>
          <a:ln w="9525">
            <a:noFill/>
            <a:miter lim="800000"/>
            <a:headEnd/>
            <a:tailEnd/>
          </a:ln>
        </p:spPr>
        <p:txBody>
          <a:bodyPr/>
          <a:lstStyle/>
          <a:p>
            <a:pPr>
              <a:defRPr/>
            </a:pPr>
            <a:endParaRPr lang="en-US" sz="2800" dirty="0">
              <a:solidFill>
                <a:schemeClr val="bg1"/>
              </a:solidFill>
              <a:effectLst>
                <a:outerShdw blurRad="38100" dist="38100" dir="2700000" algn="tl">
                  <a:srgbClr val="C0C0C0"/>
                </a:outerShdw>
              </a:effectLst>
              <a:latin typeface="Univers Condensed" pitchFamily="34" charset="0"/>
              <a:cs typeface="Arial" charset="0"/>
            </a:endParaRPr>
          </a:p>
        </p:txBody>
      </p:sp>
      <p:sp>
        <p:nvSpPr>
          <p:cNvPr id="23556" name="Rectangle 7"/>
          <p:cNvSpPr>
            <a:spLocks noChangeArrowheads="1"/>
          </p:cNvSpPr>
          <p:nvPr/>
        </p:nvSpPr>
        <p:spPr bwMode="auto">
          <a:xfrm>
            <a:off x="1524000" y="471488"/>
            <a:ext cx="685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b="1" dirty="0" smtClean="0">
                <a:solidFill>
                  <a:schemeClr val="bg1"/>
                </a:solidFill>
                <a:latin typeface="Univers Condensed" pitchFamily="34" charset="0"/>
              </a:rPr>
              <a:t>LT </a:t>
            </a:r>
            <a:r>
              <a:rPr lang="en-US" altLang="en-US" sz="2800" b="1" dirty="0" err="1" smtClean="0">
                <a:solidFill>
                  <a:schemeClr val="bg1"/>
                </a:solidFill>
                <a:latin typeface="Univers Condensed" pitchFamily="34" charset="0"/>
              </a:rPr>
              <a:t>Nuri</a:t>
            </a:r>
            <a:r>
              <a:rPr lang="en-US" altLang="en-US" sz="2800" b="1" dirty="0" smtClean="0">
                <a:solidFill>
                  <a:schemeClr val="bg1"/>
                </a:solidFill>
                <a:latin typeface="Univers Condensed" pitchFamily="34" charset="0"/>
              </a:rPr>
              <a:t> </a:t>
            </a:r>
            <a:r>
              <a:rPr lang="en-US" altLang="en-US" sz="2800" b="1" dirty="0" err="1" smtClean="0">
                <a:solidFill>
                  <a:schemeClr val="bg1"/>
                </a:solidFill>
                <a:latin typeface="Univers Condensed" pitchFamily="34" charset="0"/>
              </a:rPr>
              <a:t>Tawwab</a:t>
            </a:r>
            <a:endParaRPr lang="en-US" altLang="en-US" sz="2800" b="1" dirty="0">
              <a:solidFill>
                <a:schemeClr val="bg1"/>
              </a:solidFill>
              <a:latin typeface="Univers Condensed" pitchFamily="34" charset="0"/>
            </a:endParaRPr>
          </a:p>
        </p:txBody>
      </p:sp>
      <p:pic>
        <p:nvPicPr>
          <p:cNvPr id="23557"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705600" y="1371600"/>
            <a:ext cx="2160009"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descr="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1524000" y="457200"/>
            <a:ext cx="6553200" cy="1362075"/>
          </a:xfrm>
          <a:prstGeom prst="rect">
            <a:avLst/>
          </a:prstGeom>
          <a:noFill/>
          <a:ln w="9525">
            <a:noFill/>
            <a:miter lim="800000"/>
            <a:headEnd/>
            <a:tailEnd/>
          </a:ln>
        </p:spPr>
        <p:txBody>
          <a:bodyPr>
            <a:normAutofit/>
          </a:bodyPr>
          <a:lstStyle/>
          <a:p>
            <a:pPr fontAlgn="auto">
              <a:spcAft>
                <a:spcPts val="0"/>
              </a:spcAft>
              <a:defRPr/>
            </a:pPr>
            <a:r>
              <a:rPr lang="en-US" sz="2800" b="1" cap="all" dirty="0">
                <a:solidFill>
                  <a:schemeClr val="bg1"/>
                </a:solidFill>
                <a:latin typeface="Univers Condensed" pitchFamily="34" charset="0"/>
                <a:ea typeface="+mj-ea"/>
                <a:cs typeface="+mj-cs"/>
              </a:rPr>
              <a:t>What the Corps Offers You</a:t>
            </a:r>
          </a:p>
        </p:txBody>
      </p:sp>
      <p:sp>
        <p:nvSpPr>
          <p:cNvPr id="6" name="Title 1"/>
          <p:cNvSpPr txBox="1">
            <a:spLocks/>
          </p:cNvSpPr>
          <p:nvPr/>
        </p:nvSpPr>
        <p:spPr bwMode="auto">
          <a:xfrm>
            <a:off x="1524000" y="3810000"/>
            <a:ext cx="7315200" cy="1362075"/>
          </a:xfrm>
          <a:prstGeom prst="rect">
            <a:avLst/>
          </a:prstGeom>
          <a:noFill/>
          <a:ln w="9525">
            <a:noFill/>
            <a:miter lim="800000"/>
            <a:headEnd/>
            <a:tailEnd/>
          </a:ln>
        </p:spPr>
        <p:txBody>
          <a:bodyPr>
            <a:normAutofit/>
          </a:bodyPr>
          <a:lstStyle/>
          <a:p>
            <a:pPr fontAlgn="auto">
              <a:spcAft>
                <a:spcPts val="0"/>
              </a:spcAft>
              <a:defRPr/>
            </a:pPr>
            <a:r>
              <a:rPr lang="en-US" sz="4000" spc="300" dirty="0">
                <a:solidFill>
                  <a:srgbClr val="FFC000"/>
                </a:solidFill>
                <a:latin typeface="Univers Condensed" pitchFamily="34" charset="0"/>
                <a:ea typeface="+mj-ea"/>
                <a:cs typeface="+mj-cs"/>
              </a:rPr>
              <a:t>Corps Benefits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524000" y="457200"/>
            <a:ext cx="5181600" cy="1362075"/>
          </a:xfrm>
          <a:prstGeom prst="rect">
            <a:avLst/>
          </a:prstGeom>
          <a:noFill/>
          <a:ln w="9525">
            <a:noFill/>
            <a:miter lim="800000"/>
            <a:headEnd/>
            <a:tailEnd/>
          </a:ln>
        </p:spPr>
        <p:txBody>
          <a:bodyPr>
            <a:normAutofit/>
          </a:bodyPr>
          <a:lstStyle/>
          <a:p>
            <a:pPr fontAlgn="auto">
              <a:spcAft>
                <a:spcPts val="0"/>
              </a:spcAft>
              <a:defRPr/>
            </a:pPr>
            <a:r>
              <a:rPr lang="en-US" sz="2800" b="1" cap="all" dirty="0">
                <a:solidFill>
                  <a:schemeClr val="bg1"/>
                </a:solidFill>
                <a:ea typeface="+mj-ea"/>
              </a:rPr>
              <a:t>Corps benefits</a:t>
            </a:r>
          </a:p>
        </p:txBody>
      </p:sp>
      <p:sp>
        <p:nvSpPr>
          <p:cNvPr id="21508" name="TextBox 4"/>
          <p:cNvSpPr txBox="1">
            <a:spLocks noChangeArrowheads="1"/>
          </p:cNvSpPr>
          <p:nvPr/>
        </p:nvSpPr>
        <p:spPr bwMode="auto">
          <a:xfrm>
            <a:off x="1600200" y="1752600"/>
            <a:ext cx="7162800" cy="3095625"/>
          </a:xfrm>
          <a:prstGeom prst="rect">
            <a:avLst/>
          </a:prstGeom>
          <a:noFill/>
          <a:ln w="9525">
            <a:noFill/>
            <a:miter lim="800000"/>
            <a:headEnd/>
            <a:tailEnd/>
          </a:ln>
        </p:spPr>
        <p:txBody>
          <a:bodyPr>
            <a:spAutoFit/>
          </a:bodyPr>
          <a:lstStyle/>
          <a:p>
            <a:pPr marL="347663" indent="-347663">
              <a:spcBef>
                <a:spcPct val="20000"/>
              </a:spcBef>
              <a:buClr>
                <a:schemeClr val="tx2"/>
              </a:buClr>
              <a:buFont typeface="Arial" charset="0"/>
              <a:buChar char="•"/>
              <a:defRPr/>
            </a:pPr>
            <a:r>
              <a:rPr lang="en-US" sz="2800" dirty="0">
                <a:solidFill>
                  <a:srgbClr val="000000"/>
                </a:solidFill>
              </a:rPr>
              <a:t>Competitive compensation package</a:t>
            </a:r>
          </a:p>
          <a:p>
            <a:pPr marL="347663" indent="-347663">
              <a:spcBef>
                <a:spcPct val="20000"/>
              </a:spcBef>
              <a:buClr>
                <a:schemeClr val="tx2"/>
              </a:buClr>
              <a:buFont typeface="Arial" charset="0"/>
              <a:buChar char="•"/>
              <a:defRPr/>
            </a:pPr>
            <a:r>
              <a:rPr lang="en-US" sz="2800" dirty="0">
                <a:solidFill>
                  <a:srgbClr val="000000"/>
                </a:solidFill>
              </a:rPr>
              <a:t>Health care and dental care at no cost</a:t>
            </a:r>
          </a:p>
          <a:p>
            <a:pPr marL="347663" indent="-347663">
              <a:spcBef>
                <a:spcPct val="20000"/>
              </a:spcBef>
              <a:buClr>
                <a:schemeClr val="tx2"/>
              </a:buClr>
              <a:buFont typeface="Arial" charset="0"/>
              <a:buChar char="•"/>
              <a:defRPr/>
            </a:pPr>
            <a:r>
              <a:rPr lang="en-US" sz="2800" dirty="0">
                <a:solidFill>
                  <a:srgbClr val="000000"/>
                </a:solidFill>
              </a:rPr>
              <a:t>Tax-free housing and meal allowance</a:t>
            </a:r>
          </a:p>
          <a:p>
            <a:pPr marL="347663" indent="-347663">
              <a:spcBef>
                <a:spcPct val="20000"/>
              </a:spcBef>
              <a:buClr>
                <a:schemeClr val="tx2"/>
              </a:buClr>
              <a:buFont typeface="Arial" charset="0"/>
              <a:buChar char="•"/>
              <a:defRPr/>
            </a:pPr>
            <a:r>
              <a:rPr lang="en-US" sz="2800" dirty="0">
                <a:solidFill>
                  <a:srgbClr val="000000"/>
                </a:solidFill>
              </a:rPr>
              <a:t>Thirty days paid vacation—beginning </a:t>
            </a:r>
            <a:br>
              <a:rPr lang="en-US" sz="2800" dirty="0">
                <a:solidFill>
                  <a:srgbClr val="000000"/>
                </a:solidFill>
              </a:rPr>
            </a:br>
            <a:r>
              <a:rPr lang="en-US" sz="2800" dirty="0">
                <a:solidFill>
                  <a:srgbClr val="000000"/>
                </a:solidFill>
              </a:rPr>
              <a:t>the first year</a:t>
            </a:r>
          </a:p>
          <a:p>
            <a:pPr marL="347663" indent="-347663">
              <a:spcBef>
                <a:spcPct val="20000"/>
              </a:spcBef>
              <a:buClr>
                <a:schemeClr val="tx2"/>
              </a:buClr>
              <a:buFont typeface="Arial" charset="0"/>
              <a:buChar char="•"/>
              <a:defRPr/>
            </a:pPr>
            <a:r>
              <a:rPr lang="en-US" sz="2800" dirty="0">
                <a:solidFill>
                  <a:srgbClr val="000000"/>
                </a:solidFill>
              </a:rPr>
              <a:t>Paid sick and maternity leave</a:t>
            </a:r>
            <a:r>
              <a:rPr lang="en-US" sz="2800" dirty="0"/>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524000" y="457200"/>
            <a:ext cx="5181600" cy="1362075"/>
          </a:xfrm>
          <a:prstGeom prst="rect">
            <a:avLst/>
          </a:prstGeom>
          <a:noFill/>
          <a:ln w="9525">
            <a:noFill/>
            <a:miter lim="800000"/>
            <a:headEnd/>
            <a:tailEnd/>
          </a:ln>
        </p:spPr>
        <p:txBody>
          <a:bodyPr>
            <a:normAutofit/>
          </a:bodyPr>
          <a:lstStyle/>
          <a:p>
            <a:pPr fontAlgn="auto">
              <a:spcAft>
                <a:spcPts val="0"/>
              </a:spcAft>
              <a:defRPr/>
            </a:pPr>
            <a:r>
              <a:rPr lang="en-US" sz="2800" b="1" cap="all" dirty="0">
                <a:solidFill>
                  <a:schemeClr val="bg1"/>
                </a:solidFill>
                <a:ea typeface="+mj-ea"/>
              </a:rPr>
              <a:t>Corps benefits</a:t>
            </a:r>
          </a:p>
        </p:txBody>
      </p:sp>
      <p:sp>
        <p:nvSpPr>
          <p:cNvPr id="22532" name="TextBox 4"/>
          <p:cNvSpPr txBox="1">
            <a:spLocks noChangeArrowheads="1"/>
          </p:cNvSpPr>
          <p:nvPr/>
        </p:nvSpPr>
        <p:spPr bwMode="auto">
          <a:xfrm>
            <a:off x="1600200" y="1752600"/>
            <a:ext cx="7162800" cy="3452813"/>
          </a:xfrm>
          <a:prstGeom prst="rect">
            <a:avLst/>
          </a:prstGeom>
          <a:noFill/>
          <a:ln w="9525">
            <a:noFill/>
            <a:miter lim="800000"/>
            <a:headEnd/>
            <a:tailEnd/>
          </a:ln>
        </p:spPr>
        <p:txBody>
          <a:bodyPr>
            <a:spAutoFit/>
          </a:bodyPr>
          <a:lstStyle/>
          <a:p>
            <a:pPr marL="347663" indent="-347663">
              <a:spcBef>
                <a:spcPct val="20000"/>
              </a:spcBef>
              <a:buClr>
                <a:schemeClr val="tx2"/>
              </a:buClr>
              <a:buFont typeface="Arial" charset="0"/>
              <a:buChar char="•"/>
              <a:defRPr/>
            </a:pPr>
            <a:r>
              <a:rPr lang="en-US" sz="2800" dirty="0">
                <a:solidFill>
                  <a:srgbClr val="000000"/>
                </a:solidFill>
              </a:rPr>
              <a:t>Malpractice insurance coverage</a:t>
            </a:r>
          </a:p>
          <a:p>
            <a:pPr marL="347663" indent="-347663">
              <a:spcBef>
                <a:spcPct val="20000"/>
              </a:spcBef>
              <a:buClr>
                <a:schemeClr val="tx2"/>
              </a:buClr>
              <a:buFont typeface="Arial" charset="0"/>
              <a:buChar char="•"/>
              <a:defRPr/>
            </a:pPr>
            <a:r>
              <a:rPr lang="en-US" sz="2800" dirty="0">
                <a:solidFill>
                  <a:srgbClr val="000000"/>
                </a:solidFill>
              </a:rPr>
              <a:t>Retirement plan with benefits eligibility beginning after 20 years of service</a:t>
            </a:r>
          </a:p>
          <a:p>
            <a:pPr marL="347663" indent="-347663">
              <a:spcBef>
                <a:spcPct val="20000"/>
              </a:spcBef>
              <a:buClr>
                <a:schemeClr val="tx2"/>
              </a:buClr>
              <a:buFont typeface="Arial" charset="0"/>
              <a:buChar char="•"/>
              <a:defRPr/>
            </a:pPr>
            <a:r>
              <a:rPr lang="en-US" sz="2800" dirty="0">
                <a:solidFill>
                  <a:srgbClr val="000000"/>
                </a:solidFill>
              </a:rPr>
              <a:t>Thrift Savings Plan—retirement savings and investment plan similar to 401(k)</a:t>
            </a:r>
          </a:p>
          <a:p>
            <a:pPr marL="347663" indent="-347663">
              <a:spcBef>
                <a:spcPct val="20000"/>
              </a:spcBef>
              <a:buClr>
                <a:schemeClr val="tx2"/>
              </a:buClr>
              <a:buFont typeface="Arial" charset="0"/>
              <a:buChar char="•"/>
              <a:defRPr/>
            </a:pPr>
            <a:r>
              <a:rPr lang="en-US" sz="2800" dirty="0">
                <a:solidFill>
                  <a:srgbClr val="000000"/>
                </a:solidFill>
              </a:rPr>
              <a:t>Low-cost life insurance</a:t>
            </a:r>
          </a:p>
          <a:p>
            <a:pPr marL="347663" indent="-347663">
              <a:spcBef>
                <a:spcPct val="20000"/>
              </a:spcBef>
              <a:buClr>
                <a:schemeClr val="tx2"/>
              </a:buClr>
              <a:buFont typeface="Arial" charset="0"/>
              <a:buChar char="•"/>
              <a:defRPr/>
            </a:pPr>
            <a:r>
              <a:rPr lang="en-US" sz="2800" dirty="0">
                <a:solidFill>
                  <a:srgbClr val="000000"/>
                </a:solidFill>
              </a:rPr>
              <a:t>Low-cost health care for your family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524000" y="457200"/>
            <a:ext cx="5181600" cy="1362075"/>
          </a:xfrm>
          <a:prstGeom prst="rect">
            <a:avLst/>
          </a:prstGeom>
          <a:noFill/>
          <a:ln w="9525">
            <a:noFill/>
            <a:miter lim="800000"/>
            <a:headEnd/>
            <a:tailEnd/>
          </a:ln>
        </p:spPr>
        <p:txBody>
          <a:bodyPr>
            <a:normAutofit/>
          </a:bodyPr>
          <a:lstStyle/>
          <a:p>
            <a:pPr fontAlgn="auto">
              <a:spcAft>
                <a:spcPts val="0"/>
              </a:spcAft>
              <a:defRPr/>
            </a:pPr>
            <a:r>
              <a:rPr lang="en-US" sz="2800" b="1" cap="all" dirty="0">
                <a:solidFill>
                  <a:schemeClr val="bg1"/>
                </a:solidFill>
                <a:latin typeface="Univers Condensed" pitchFamily="34" charset="0"/>
                <a:ea typeface="+mj-ea"/>
                <a:cs typeface="+mj-cs"/>
              </a:rPr>
              <a:t>Corps benefits</a:t>
            </a:r>
          </a:p>
        </p:txBody>
      </p:sp>
      <p:sp>
        <p:nvSpPr>
          <p:cNvPr id="27651" name="TextBox 4"/>
          <p:cNvSpPr txBox="1">
            <a:spLocks noChangeArrowheads="1"/>
          </p:cNvSpPr>
          <p:nvPr/>
        </p:nvSpPr>
        <p:spPr bwMode="auto">
          <a:xfrm>
            <a:off x="1600200" y="1752600"/>
            <a:ext cx="7162800"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7663" indent="-3476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chemeClr val="tx2"/>
              </a:buClr>
              <a:buFont typeface="Arial" pitchFamily="34" charset="0"/>
              <a:buChar char="•"/>
            </a:pPr>
            <a:r>
              <a:rPr lang="en-US" altLang="en-US" sz="2800">
                <a:solidFill>
                  <a:srgbClr val="000000"/>
                </a:solidFill>
                <a:latin typeface="Calibri" pitchFamily="34" charset="0"/>
              </a:rPr>
              <a:t>Military base lodging and recreational facilities</a:t>
            </a:r>
          </a:p>
          <a:p>
            <a:pPr eaLnBrk="1" hangingPunct="1">
              <a:spcBef>
                <a:spcPct val="20000"/>
              </a:spcBef>
              <a:buClr>
                <a:schemeClr val="tx2"/>
              </a:buClr>
              <a:buFont typeface="Arial" pitchFamily="34" charset="0"/>
              <a:buChar char="•"/>
            </a:pPr>
            <a:r>
              <a:rPr lang="en-US" altLang="en-US" sz="2800">
                <a:solidFill>
                  <a:srgbClr val="000000"/>
                </a:solidFill>
                <a:latin typeface="Calibri" pitchFamily="34" charset="0"/>
              </a:rPr>
              <a:t>Military base grocery and department stores</a:t>
            </a:r>
          </a:p>
          <a:p>
            <a:pPr eaLnBrk="1" hangingPunct="1">
              <a:spcBef>
                <a:spcPct val="20000"/>
              </a:spcBef>
              <a:buClr>
                <a:schemeClr val="tx2"/>
              </a:buClr>
              <a:buFont typeface="Arial" pitchFamily="34" charset="0"/>
              <a:buChar char="•"/>
            </a:pPr>
            <a:r>
              <a:rPr lang="en-US" altLang="en-US" sz="2800">
                <a:solidFill>
                  <a:srgbClr val="000000"/>
                </a:solidFill>
                <a:latin typeface="Calibri" pitchFamily="34" charset="0"/>
              </a:rPr>
              <a:t>Paid moving and travel expenses</a:t>
            </a:r>
          </a:p>
          <a:p>
            <a:pPr eaLnBrk="1" hangingPunct="1">
              <a:spcBef>
                <a:spcPct val="20000"/>
              </a:spcBef>
              <a:buClr>
                <a:schemeClr val="tx2"/>
              </a:buClr>
              <a:buFont typeface="Arial" pitchFamily="34" charset="0"/>
              <a:buChar char="•"/>
            </a:pPr>
            <a:r>
              <a:rPr lang="en-US" altLang="en-US" sz="2800">
                <a:solidFill>
                  <a:srgbClr val="000000"/>
                </a:solidFill>
                <a:latin typeface="Calibri" pitchFamily="34" charset="0"/>
              </a:rPr>
              <a:t>Veteran benefits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descr="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1524000" y="457200"/>
            <a:ext cx="7315200" cy="1362075"/>
          </a:xfrm>
          <a:prstGeom prst="rect">
            <a:avLst/>
          </a:prstGeom>
          <a:noFill/>
          <a:ln w="9525">
            <a:noFill/>
            <a:miter lim="800000"/>
            <a:headEnd/>
            <a:tailEnd/>
          </a:ln>
        </p:spPr>
        <p:txBody>
          <a:bodyPr>
            <a:normAutofit/>
          </a:bodyPr>
          <a:lstStyle/>
          <a:p>
            <a:pPr fontAlgn="auto">
              <a:spcAft>
                <a:spcPts val="0"/>
              </a:spcAft>
              <a:defRPr/>
            </a:pPr>
            <a:r>
              <a:rPr lang="en-US" sz="2800" b="1" cap="all" dirty="0">
                <a:solidFill>
                  <a:schemeClr val="bg1"/>
                </a:solidFill>
                <a:latin typeface="Univers Condensed" pitchFamily="34" charset="0"/>
                <a:ea typeface="+mj-ea"/>
                <a:cs typeface="+mj-cs"/>
              </a:rPr>
              <a:t>What You Have To Offer the Corps</a:t>
            </a:r>
          </a:p>
        </p:txBody>
      </p:sp>
      <p:sp>
        <p:nvSpPr>
          <p:cNvPr id="8" name="Title 1"/>
          <p:cNvSpPr txBox="1">
            <a:spLocks/>
          </p:cNvSpPr>
          <p:nvPr/>
        </p:nvSpPr>
        <p:spPr bwMode="auto">
          <a:xfrm>
            <a:off x="1524000" y="3810000"/>
            <a:ext cx="7315200" cy="1362075"/>
          </a:xfrm>
          <a:prstGeom prst="rect">
            <a:avLst/>
          </a:prstGeom>
          <a:noFill/>
          <a:ln w="9525">
            <a:noFill/>
            <a:miter lim="800000"/>
            <a:headEnd/>
            <a:tailEnd/>
          </a:ln>
        </p:spPr>
        <p:txBody>
          <a:bodyPr>
            <a:normAutofit/>
          </a:bodyPr>
          <a:lstStyle/>
          <a:p>
            <a:pPr fontAlgn="auto">
              <a:spcAft>
                <a:spcPts val="0"/>
              </a:spcAft>
              <a:defRPr/>
            </a:pPr>
            <a:r>
              <a:rPr lang="en-US" sz="4000" spc="300" dirty="0">
                <a:solidFill>
                  <a:srgbClr val="FFC000"/>
                </a:solidFill>
                <a:latin typeface="Univers Condensed" pitchFamily="34" charset="0"/>
                <a:ea typeface="+mj-ea"/>
                <a:cs typeface="+mj-cs"/>
              </a:rPr>
              <a:t>Corps Requirements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524000" y="457200"/>
            <a:ext cx="5181600" cy="1362075"/>
          </a:xfrm>
          <a:prstGeom prst="rect">
            <a:avLst/>
          </a:prstGeom>
          <a:noFill/>
          <a:ln w="9525">
            <a:noFill/>
            <a:miter lim="800000"/>
            <a:headEnd/>
            <a:tailEnd/>
          </a:ln>
        </p:spPr>
        <p:txBody>
          <a:bodyPr>
            <a:normAutofit/>
          </a:bodyPr>
          <a:lstStyle/>
          <a:p>
            <a:pPr fontAlgn="auto">
              <a:spcAft>
                <a:spcPts val="0"/>
              </a:spcAft>
              <a:defRPr/>
            </a:pPr>
            <a:r>
              <a:rPr lang="en-US" sz="2800" b="1" cap="all" dirty="0">
                <a:solidFill>
                  <a:schemeClr val="bg1"/>
                </a:solidFill>
                <a:ea typeface="+mj-ea"/>
              </a:rPr>
              <a:t>requirements</a:t>
            </a:r>
          </a:p>
        </p:txBody>
      </p:sp>
      <p:sp>
        <p:nvSpPr>
          <p:cNvPr id="25604" name="TextBox 4"/>
          <p:cNvSpPr txBox="1">
            <a:spLocks noChangeArrowheads="1"/>
          </p:cNvSpPr>
          <p:nvPr/>
        </p:nvSpPr>
        <p:spPr bwMode="auto">
          <a:xfrm>
            <a:off x="1600200" y="1752600"/>
            <a:ext cx="7315200" cy="6469463"/>
          </a:xfrm>
          <a:prstGeom prst="rect">
            <a:avLst/>
          </a:prstGeom>
          <a:noFill/>
          <a:ln w="9525">
            <a:noFill/>
            <a:miter lim="800000"/>
            <a:headEnd/>
            <a:tailEnd/>
          </a:ln>
        </p:spPr>
        <p:txBody>
          <a:bodyPr>
            <a:spAutoFit/>
          </a:bodyPr>
          <a:lstStyle/>
          <a:p>
            <a:pPr marL="347663" indent="-347663">
              <a:spcBef>
                <a:spcPct val="20000"/>
              </a:spcBef>
              <a:buClr>
                <a:schemeClr val="tx2"/>
              </a:buClr>
              <a:defRPr/>
            </a:pPr>
            <a:r>
              <a:rPr lang="en-US" sz="2800" b="1" dirty="0">
                <a:solidFill>
                  <a:srgbClr val="000000"/>
                </a:solidFill>
              </a:rPr>
              <a:t>Basic qualifications:</a:t>
            </a:r>
          </a:p>
          <a:p>
            <a:pPr marL="347663" indent="-347663">
              <a:spcBef>
                <a:spcPct val="20000"/>
              </a:spcBef>
              <a:buClr>
                <a:schemeClr val="tx2"/>
              </a:buClr>
              <a:buFont typeface="Arial" pitchFamily="34" charset="0"/>
              <a:buChar char="•"/>
              <a:defRPr/>
            </a:pPr>
            <a:r>
              <a:rPr lang="en-US" sz="2800" dirty="0">
                <a:solidFill>
                  <a:srgbClr val="000000"/>
                </a:solidFill>
              </a:rPr>
              <a:t>U.S. citizen</a:t>
            </a:r>
          </a:p>
          <a:p>
            <a:pPr marL="347663" indent="-347663">
              <a:spcBef>
                <a:spcPct val="20000"/>
              </a:spcBef>
              <a:buClr>
                <a:schemeClr val="tx2"/>
              </a:buClr>
              <a:buFont typeface="Arial" pitchFamily="34" charset="0"/>
              <a:buChar char="•"/>
              <a:defRPr/>
            </a:pPr>
            <a:r>
              <a:rPr lang="en-US" sz="2800" dirty="0">
                <a:solidFill>
                  <a:srgbClr val="000000"/>
                </a:solidFill>
              </a:rPr>
              <a:t>Less than 44 years of age</a:t>
            </a:r>
          </a:p>
          <a:p>
            <a:pPr marL="347663" indent="-347663">
              <a:spcBef>
                <a:spcPct val="20000"/>
              </a:spcBef>
              <a:buClr>
                <a:schemeClr val="tx2"/>
              </a:buClr>
              <a:buFont typeface="Arial" pitchFamily="34" charset="0"/>
              <a:buChar char="•"/>
              <a:defRPr/>
            </a:pPr>
            <a:r>
              <a:rPr lang="en-US" sz="2800" dirty="0">
                <a:solidFill>
                  <a:srgbClr val="000000"/>
                </a:solidFill>
              </a:rPr>
              <a:t>Medically qualified</a:t>
            </a:r>
          </a:p>
          <a:p>
            <a:pPr marL="347663" indent="-347663">
              <a:spcBef>
                <a:spcPct val="20000"/>
              </a:spcBef>
              <a:buClr>
                <a:schemeClr val="tx2"/>
              </a:buClr>
              <a:buFont typeface="Arial" pitchFamily="34" charset="0"/>
              <a:buChar char="•"/>
              <a:defRPr/>
            </a:pPr>
            <a:r>
              <a:rPr lang="en-US" sz="2800" dirty="0">
                <a:solidFill>
                  <a:srgbClr val="000000"/>
                </a:solidFill>
              </a:rPr>
              <a:t>Qualifying degree from an accredited institution (varies depending on profession)</a:t>
            </a:r>
          </a:p>
          <a:p>
            <a:pPr marL="347663" indent="-347663">
              <a:spcBef>
                <a:spcPct val="20000"/>
              </a:spcBef>
              <a:buClr>
                <a:schemeClr val="tx2"/>
              </a:buClr>
              <a:defRPr/>
            </a:pPr>
            <a:r>
              <a:rPr lang="en-US" sz="2800" b="1" dirty="0">
                <a:solidFill>
                  <a:srgbClr val="000000"/>
                </a:solidFill>
              </a:rPr>
              <a:t>Additional requirement: </a:t>
            </a:r>
          </a:p>
          <a:p>
            <a:pPr marL="347663" indent="-347663">
              <a:spcBef>
                <a:spcPct val="20000"/>
              </a:spcBef>
              <a:buClr>
                <a:schemeClr val="tx2"/>
              </a:buClr>
              <a:buFont typeface="Arial" pitchFamily="34" charset="0"/>
              <a:buChar char="•"/>
              <a:defRPr/>
            </a:pPr>
            <a:r>
              <a:rPr lang="en-US" sz="2800" dirty="0">
                <a:solidFill>
                  <a:srgbClr val="000000"/>
                </a:solidFill>
              </a:rPr>
              <a:t>Current, unrestricted professional license (if applicable)</a:t>
            </a:r>
          </a:p>
          <a:p>
            <a:pPr marL="347663" indent="-347663">
              <a:spcBef>
                <a:spcPct val="20000"/>
              </a:spcBef>
              <a:buClr>
                <a:schemeClr val="tx2"/>
              </a:buClr>
              <a:defRPr/>
            </a:pPr>
            <a:endParaRPr lang="en-US" sz="2800" b="1" dirty="0">
              <a:solidFill>
                <a:srgbClr val="000000"/>
              </a:solidFill>
              <a:latin typeface="+mj-lt"/>
              <a:cs typeface="Arial" charset="0"/>
            </a:endParaRPr>
          </a:p>
          <a:p>
            <a:pPr marL="347663" indent="-347663">
              <a:spcBef>
                <a:spcPct val="20000"/>
              </a:spcBef>
              <a:buClr>
                <a:schemeClr val="tx2"/>
              </a:buClr>
              <a:defRPr/>
            </a:pPr>
            <a:endParaRPr lang="en-US" sz="2800" b="1" dirty="0">
              <a:solidFill>
                <a:srgbClr val="000000"/>
              </a:solidFill>
              <a:latin typeface="+mj-lt"/>
              <a:cs typeface="Arial" charset="0"/>
            </a:endParaRPr>
          </a:p>
          <a:p>
            <a:pPr marL="347663" indent="-347663">
              <a:spcBef>
                <a:spcPct val="20000"/>
              </a:spcBef>
              <a:buClr>
                <a:schemeClr val="tx2"/>
              </a:buClr>
              <a:defRPr/>
            </a:pPr>
            <a:endParaRPr lang="en-US" sz="2800" b="1" dirty="0">
              <a:solidFill>
                <a:srgbClr val="000000"/>
              </a:solidFill>
              <a:latin typeface="+mj-lt"/>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8" descr="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1524000" y="457200"/>
            <a:ext cx="6019800" cy="1362075"/>
          </a:xfrm>
          <a:prstGeom prst="rect">
            <a:avLst/>
          </a:prstGeom>
          <a:noFill/>
          <a:ln w="9525">
            <a:noFill/>
            <a:miter lim="800000"/>
            <a:headEnd/>
            <a:tailEnd/>
          </a:ln>
        </p:spPr>
        <p:txBody>
          <a:bodyPr>
            <a:normAutofit/>
          </a:bodyPr>
          <a:lstStyle/>
          <a:p>
            <a:pPr fontAlgn="auto">
              <a:spcAft>
                <a:spcPts val="0"/>
              </a:spcAft>
              <a:defRPr/>
            </a:pPr>
            <a:r>
              <a:rPr lang="en-US" sz="2800" b="1" cap="all" dirty="0">
                <a:solidFill>
                  <a:schemeClr val="bg1"/>
                </a:solidFill>
                <a:latin typeface="Univers Condensed" pitchFamily="34" charset="0"/>
                <a:ea typeface="+mj-ea"/>
                <a:cs typeface="+mj-cs"/>
              </a:rPr>
              <a:t>My Personal Experience</a:t>
            </a:r>
          </a:p>
        </p:txBody>
      </p:sp>
      <p:sp>
        <p:nvSpPr>
          <p:cNvPr id="7" name="Title 1"/>
          <p:cNvSpPr txBox="1">
            <a:spLocks/>
          </p:cNvSpPr>
          <p:nvPr/>
        </p:nvSpPr>
        <p:spPr bwMode="auto">
          <a:xfrm>
            <a:off x="1524000" y="3810000"/>
            <a:ext cx="7315200" cy="1362075"/>
          </a:xfrm>
          <a:prstGeom prst="rect">
            <a:avLst/>
          </a:prstGeom>
          <a:noFill/>
          <a:ln w="9525">
            <a:noFill/>
            <a:miter lim="800000"/>
            <a:headEnd/>
            <a:tailEnd/>
          </a:ln>
        </p:spPr>
        <p:txBody>
          <a:bodyPr>
            <a:normAutofit/>
          </a:bodyPr>
          <a:lstStyle/>
          <a:p>
            <a:pPr fontAlgn="auto">
              <a:spcAft>
                <a:spcPts val="0"/>
              </a:spcAft>
              <a:defRPr/>
            </a:pPr>
            <a:r>
              <a:rPr lang="en-US" sz="4000" spc="300" dirty="0">
                <a:solidFill>
                  <a:srgbClr val="FFC000"/>
                </a:solidFill>
                <a:latin typeface="Univers Condensed" pitchFamily="34" charset="0"/>
                <a:ea typeface="+mj-ea"/>
                <a:cs typeface="+mj-cs"/>
              </a:rPr>
              <a:t>Corps Rewards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txBox="1">
            <a:spLocks/>
          </p:cNvSpPr>
          <p:nvPr/>
        </p:nvSpPr>
        <p:spPr bwMode="auto">
          <a:xfrm>
            <a:off x="1143000" y="152400"/>
            <a:ext cx="8001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US" altLang="en-US" sz="2600" b="1" dirty="0">
                <a:solidFill>
                  <a:schemeClr val="bg1"/>
                </a:solidFill>
              </a:rPr>
              <a:t>ACTING SURGEON GENERAL- </a:t>
            </a:r>
          </a:p>
          <a:p>
            <a:pPr algn="ctr" eaLnBrk="1" hangingPunct="1">
              <a:lnSpc>
                <a:spcPct val="90000"/>
              </a:lnSpc>
            </a:pPr>
            <a:r>
              <a:rPr lang="en-US" altLang="en-US" sz="2600" b="1" dirty="0">
                <a:solidFill>
                  <a:schemeClr val="bg1"/>
                </a:solidFill>
              </a:rPr>
              <a:t>Rear Admiral (RADM) Boris D. </a:t>
            </a:r>
            <a:r>
              <a:rPr lang="en-US" altLang="en-US" sz="2600" b="1" dirty="0" err="1">
                <a:solidFill>
                  <a:schemeClr val="bg1"/>
                </a:solidFill>
              </a:rPr>
              <a:t>Lushniak</a:t>
            </a:r>
            <a:endParaRPr lang="en-US" altLang="en-US" sz="2600" b="1" dirty="0">
              <a:solidFill>
                <a:schemeClr val="bg1"/>
              </a:solidFill>
            </a:endParaRPr>
          </a:p>
        </p:txBody>
      </p:sp>
      <p:sp>
        <p:nvSpPr>
          <p:cNvPr id="7171" name="TextBox 4"/>
          <p:cNvSpPr txBox="1">
            <a:spLocks noChangeArrowheads="1"/>
          </p:cNvSpPr>
          <p:nvPr/>
        </p:nvSpPr>
        <p:spPr bwMode="auto">
          <a:xfrm>
            <a:off x="2514600" y="1447800"/>
            <a:ext cx="617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9538" indent="-10953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FF0000"/>
              </a:buClr>
            </a:pPr>
            <a:r>
              <a:rPr lang="en-US" altLang="en-US" sz="2800">
                <a:latin typeface="Calibri" pitchFamily="34" charset="0"/>
              </a:rPr>
              <a:t>	</a:t>
            </a:r>
          </a:p>
        </p:txBody>
      </p:sp>
      <p:sp>
        <p:nvSpPr>
          <p:cNvPr id="7172" name="TextBox 4"/>
          <p:cNvSpPr txBox="1">
            <a:spLocks noChangeArrowheads="1"/>
          </p:cNvSpPr>
          <p:nvPr/>
        </p:nvSpPr>
        <p:spPr bwMode="auto">
          <a:xfrm>
            <a:off x="6019800" y="1447800"/>
            <a:ext cx="1001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chemeClr val="bg1"/>
                </a:solidFill>
              </a:rPr>
              <a:t>PHOTO</a:t>
            </a:r>
          </a:p>
        </p:txBody>
      </p:sp>
      <p:pic>
        <p:nvPicPr>
          <p:cNvPr id="717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700" y="1547813"/>
            <a:ext cx="3314700" cy="495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txBox="1">
            <a:spLocks/>
          </p:cNvSpPr>
          <p:nvPr/>
        </p:nvSpPr>
        <p:spPr bwMode="auto">
          <a:xfrm>
            <a:off x="1447800" y="238125"/>
            <a:ext cx="74676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b="1" dirty="0">
                <a:solidFill>
                  <a:schemeClr val="bg1"/>
                </a:solidFill>
              </a:rPr>
              <a:t>YOUR RANK &amp; NAME, TITLE</a:t>
            </a:r>
          </a:p>
        </p:txBody>
      </p:sp>
      <p:sp>
        <p:nvSpPr>
          <p:cNvPr id="31747" name="TextBox 4"/>
          <p:cNvSpPr txBox="1">
            <a:spLocks noChangeArrowheads="1"/>
          </p:cNvSpPr>
          <p:nvPr/>
        </p:nvSpPr>
        <p:spPr bwMode="auto">
          <a:xfrm>
            <a:off x="1600200" y="1589088"/>
            <a:ext cx="44196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7663" indent="-3476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FF0000"/>
              </a:buClr>
            </a:pPr>
            <a:r>
              <a:rPr lang="en-US" altLang="en-US" sz="2800" b="1" dirty="0" smtClean="0">
                <a:solidFill>
                  <a:schemeClr val="tx2"/>
                </a:solidFill>
              </a:rPr>
              <a:t>Category: </a:t>
            </a:r>
          </a:p>
          <a:p>
            <a:pPr eaLnBrk="1" hangingPunct="1">
              <a:buClr>
                <a:srgbClr val="FF0000"/>
              </a:buClr>
            </a:pPr>
            <a:endParaRPr lang="en-US" altLang="en-US" sz="2800" b="1" dirty="0" smtClean="0">
              <a:solidFill>
                <a:schemeClr val="tx2"/>
              </a:solidFill>
            </a:endParaRPr>
          </a:p>
          <a:p>
            <a:pPr eaLnBrk="1" hangingPunct="1">
              <a:buClr>
                <a:srgbClr val="FF0000"/>
              </a:buClr>
            </a:pPr>
            <a:r>
              <a:rPr lang="en-US" altLang="en-US" sz="2800" b="1" dirty="0" smtClean="0">
                <a:solidFill>
                  <a:schemeClr val="tx2"/>
                </a:solidFill>
              </a:rPr>
              <a:t>Position</a:t>
            </a:r>
            <a:r>
              <a:rPr lang="en-US" altLang="en-US" sz="2800" b="1" dirty="0">
                <a:solidFill>
                  <a:schemeClr val="tx2"/>
                </a:solidFill>
              </a:rPr>
              <a:t>: </a:t>
            </a:r>
            <a:r>
              <a:rPr lang="en-US" altLang="en-US" sz="2800" dirty="0">
                <a:solidFill>
                  <a:srgbClr val="000000"/>
                </a:solidFill>
              </a:rPr>
              <a:t/>
            </a:r>
            <a:br>
              <a:rPr lang="en-US" altLang="en-US" sz="2800" dirty="0">
                <a:solidFill>
                  <a:srgbClr val="000000"/>
                </a:solidFill>
              </a:rPr>
            </a:br>
            <a:endParaRPr lang="en-US" altLang="en-US" sz="2400" i="1" dirty="0">
              <a:solidFill>
                <a:srgbClr val="000000"/>
              </a:solidFill>
            </a:endParaRPr>
          </a:p>
          <a:p>
            <a:pPr eaLnBrk="1" hangingPunct="1">
              <a:spcBef>
                <a:spcPts val="1200"/>
              </a:spcBef>
              <a:buClr>
                <a:srgbClr val="FF0000"/>
              </a:buClr>
            </a:pPr>
            <a:r>
              <a:rPr lang="en-US" altLang="en-US" sz="2800" b="1" dirty="0">
                <a:solidFill>
                  <a:schemeClr val="tx2"/>
                </a:solidFill>
              </a:rPr>
              <a:t>Service time: </a:t>
            </a:r>
            <a:r>
              <a:rPr lang="en-US" altLang="en-US" sz="2400" dirty="0">
                <a:solidFill>
                  <a:srgbClr val="000000"/>
                </a:solidFill>
              </a:rPr>
              <a:t/>
            </a:r>
            <a:br>
              <a:rPr lang="en-US" altLang="en-US" sz="2400" dirty="0">
                <a:solidFill>
                  <a:srgbClr val="000000"/>
                </a:solidFill>
              </a:rPr>
            </a:br>
            <a:endParaRPr lang="en-US" altLang="en-US" sz="2400" dirty="0">
              <a:solidFill>
                <a:srgbClr val="000000"/>
              </a:solidFill>
            </a:endParaRPr>
          </a:p>
          <a:p>
            <a:pPr eaLnBrk="1" hangingPunct="1">
              <a:spcBef>
                <a:spcPts val="1200"/>
              </a:spcBef>
              <a:buClr>
                <a:srgbClr val="FF0000"/>
              </a:buClr>
            </a:pPr>
            <a:r>
              <a:rPr lang="en-US" altLang="en-US" sz="2800" b="1" dirty="0">
                <a:solidFill>
                  <a:schemeClr val="tx2"/>
                </a:solidFill>
              </a:rPr>
              <a:t>Practice areas: </a:t>
            </a:r>
            <a:r>
              <a:rPr lang="en-US" altLang="en-US" sz="2800" dirty="0">
                <a:solidFill>
                  <a:srgbClr val="000000"/>
                </a:solidFill>
              </a:rPr>
              <a:t/>
            </a:r>
            <a:br>
              <a:rPr lang="en-US" altLang="en-US" sz="2800" dirty="0">
                <a:solidFill>
                  <a:srgbClr val="000000"/>
                </a:solidFill>
              </a:rPr>
            </a:br>
            <a:endParaRPr lang="en-US" altLang="en-US" sz="2400" dirty="0">
              <a:solidFill>
                <a:srgbClr val="000000"/>
              </a:solidFill>
            </a:endParaRPr>
          </a:p>
        </p:txBody>
      </p:sp>
      <p:sp>
        <p:nvSpPr>
          <p:cNvPr id="31748" name="TextBox 4"/>
          <p:cNvSpPr txBox="1">
            <a:spLocks noChangeArrowheads="1"/>
          </p:cNvSpPr>
          <p:nvPr/>
        </p:nvSpPr>
        <p:spPr bwMode="auto">
          <a:xfrm>
            <a:off x="6019800" y="4038600"/>
            <a:ext cx="1001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chemeClr val="bg1"/>
                </a:solidFill>
              </a:rPr>
              <a:t>PHOTO</a:t>
            </a:r>
          </a:p>
        </p:txBody>
      </p:sp>
    </p:spTree>
    <p:extLst>
      <p:ext uri="{BB962C8B-B14F-4D97-AF65-F5344CB8AC3E}">
        <p14:creationId xmlns:p14="http://schemas.microsoft.com/office/powerpoint/2010/main" val="40334617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8" descr="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1524000" y="457200"/>
            <a:ext cx="6019800" cy="1362075"/>
          </a:xfrm>
          <a:prstGeom prst="rect">
            <a:avLst/>
          </a:prstGeom>
          <a:noFill/>
          <a:ln w="9525">
            <a:noFill/>
            <a:miter lim="800000"/>
            <a:headEnd/>
            <a:tailEnd/>
          </a:ln>
        </p:spPr>
        <p:txBody>
          <a:bodyPr>
            <a:normAutofit/>
          </a:bodyPr>
          <a:lstStyle/>
          <a:p>
            <a:pPr fontAlgn="auto">
              <a:spcAft>
                <a:spcPts val="0"/>
              </a:spcAft>
              <a:defRPr/>
            </a:pPr>
            <a:r>
              <a:rPr lang="en-US" sz="2800" b="1" cap="all" dirty="0">
                <a:solidFill>
                  <a:schemeClr val="bg1"/>
                </a:solidFill>
                <a:ea typeface="+mj-ea"/>
              </a:rPr>
              <a:t>Answering the Call</a:t>
            </a:r>
          </a:p>
        </p:txBody>
      </p:sp>
      <p:sp>
        <p:nvSpPr>
          <p:cNvPr id="7" name="Title 1"/>
          <p:cNvSpPr txBox="1">
            <a:spLocks/>
          </p:cNvSpPr>
          <p:nvPr/>
        </p:nvSpPr>
        <p:spPr bwMode="auto">
          <a:xfrm>
            <a:off x="1524000" y="3810000"/>
            <a:ext cx="7315200" cy="1362075"/>
          </a:xfrm>
          <a:prstGeom prst="rect">
            <a:avLst/>
          </a:prstGeom>
          <a:noFill/>
          <a:ln w="9525">
            <a:noFill/>
            <a:miter lim="800000"/>
            <a:headEnd/>
            <a:tailEnd/>
          </a:ln>
        </p:spPr>
        <p:txBody>
          <a:bodyPr>
            <a:normAutofit/>
          </a:bodyPr>
          <a:lstStyle/>
          <a:p>
            <a:pPr fontAlgn="auto">
              <a:spcAft>
                <a:spcPts val="0"/>
              </a:spcAft>
              <a:defRPr/>
            </a:pPr>
            <a:r>
              <a:rPr lang="en-US" sz="4000" spc="300" dirty="0">
                <a:solidFill>
                  <a:srgbClr val="FFC000"/>
                </a:solidFill>
                <a:ea typeface="+mj-ea"/>
              </a:rPr>
              <a:t>What’s at Your </a:t>
            </a:r>
            <a:br>
              <a:rPr lang="en-US" sz="4000" spc="300" dirty="0">
                <a:solidFill>
                  <a:srgbClr val="FFC000"/>
                </a:solidFill>
                <a:ea typeface="+mj-ea"/>
              </a:rPr>
            </a:br>
            <a:r>
              <a:rPr lang="en-US" sz="4000" spc="300" dirty="0">
                <a:solidFill>
                  <a:srgbClr val="FFC000"/>
                </a:solidFill>
                <a:ea typeface="+mj-ea"/>
              </a:rPr>
              <a:t>Professional Core?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descr="Department of Health and Human Services logo; U.S. Public Health Service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idx="4294967295"/>
          </p:nvPr>
        </p:nvSpPr>
        <p:spPr>
          <a:xfrm>
            <a:off x="3200400" y="533400"/>
            <a:ext cx="5562600" cy="2868613"/>
          </a:xfrm>
          <a:prstGeom prst="rect">
            <a:avLst/>
          </a:prstGeom>
        </p:spPr>
        <p:txBody>
          <a:bodyPr>
            <a:normAutofit/>
          </a:bodyPr>
          <a:lstStyle/>
          <a:p>
            <a:pPr eaLnBrk="1" fontAlgn="auto" hangingPunct="1">
              <a:spcAft>
                <a:spcPts val="0"/>
              </a:spcAft>
              <a:defRPr/>
            </a:pPr>
            <a:r>
              <a:rPr lang="en-US" dirty="0" smtClean="0">
                <a:solidFill>
                  <a:schemeClr val="bg1"/>
                </a:solidFill>
                <a:effectLst>
                  <a:outerShdw blurRad="38100" dist="38100" dir="2700000" algn="tl">
                    <a:srgbClr val="000000">
                      <a:alpha val="43137"/>
                    </a:srgbClr>
                  </a:outerShdw>
                </a:effectLst>
              </a:rPr>
              <a:t> </a:t>
            </a:r>
            <a:endParaRPr lang="en-US" dirty="0">
              <a:solidFill>
                <a:schemeClr val="bg1"/>
              </a:solidFill>
              <a:effectLst>
                <a:outerShdw blurRad="38100" dist="38100" dir="2700000" algn="tl">
                  <a:srgbClr val="000000">
                    <a:alpha val="43137"/>
                  </a:srgbClr>
                </a:outerShdw>
              </a:effectLst>
            </a:endParaRPr>
          </a:p>
        </p:txBody>
      </p:sp>
      <p:sp>
        <p:nvSpPr>
          <p:cNvPr id="6147" name="Subtitle 2"/>
          <p:cNvSpPr>
            <a:spLocks noGrp="1"/>
          </p:cNvSpPr>
          <p:nvPr>
            <p:ph type="subTitle" idx="4294967295"/>
          </p:nvPr>
        </p:nvSpPr>
        <p:spPr>
          <a:xfrm>
            <a:off x="1792288" y="3886200"/>
            <a:ext cx="5713412" cy="1101725"/>
          </a:xfrm>
          <a:prstGeom prst="rect">
            <a:avLst/>
          </a:prstGeom>
        </p:spPr>
        <p:txBody>
          <a:bodyPr/>
          <a:lstStyle/>
          <a:p>
            <a:pPr marL="0" indent="0" algn="ctr" eaLnBrk="1" fontAlgn="auto" hangingPunct="1">
              <a:spcAft>
                <a:spcPts val="0"/>
              </a:spcAft>
              <a:buFont typeface="Arial" pitchFamily="34" charset="0"/>
              <a:buNone/>
              <a:defRPr/>
            </a:pPr>
            <a:r>
              <a:rPr lang="en-US" sz="2400" dirty="0" smtClean="0">
                <a:latin typeface="Arial" panose="020B0604020202020204" pitchFamily="34" charset="0"/>
                <a:cs typeface="Arial" panose="020B0604020202020204" pitchFamily="34" charset="0"/>
              </a:rPr>
              <a:t>For more information, call </a:t>
            </a:r>
          </a:p>
          <a:p>
            <a:pPr marL="0" indent="0" algn="ctr" eaLnBrk="1" fontAlgn="auto" hangingPunct="1">
              <a:spcAft>
                <a:spcPts val="0"/>
              </a:spcAft>
              <a:buFont typeface="Arial" pitchFamily="34" charset="0"/>
              <a:buNone/>
              <a:defRPr/>
            </a:pPr>
            <a:r>
              <a:rPr lang="en-US" sz="2400" dirty="0" smtClean="0">
                <a:latin typeface="Arial" panose="020B0604020202020204" pitchFamily="34" charset="0"/>
                <a:cs typeface="Arial" panose="020B0604020202020204" pitchFamily="34" charset="0"/>
              </a:rPr>
              <a:t>1–800–279–1605 </a:t>
            </a:r>
          </a:p>
          <a:p>
            <a:pPr marL="0" indent="0" algn="ctr" eaLnBrk="1" fontAlgn="auto" hangingPunct="1">
              <a:spcAft>
                <a:spcPts val="0"/>
              </a:spcAft>
              <a:buFont typeface="Arial" pitchFamily="34" charset="0"/>
              <a:buNone/>
              <a:defRPr/>
            </a:pPr>
            <a:r>
              <a:rPr lang="en-US" sz="2400" dirty="0" smtClean="0">
                <a:latin typeface="Arial" panose="020B0604020202020204" pitchFamily="34" charset="0"/>
                <a:cs typeface="Arial" panose="020B0604020202020204" pitchFamily="34" charset="0"/>
              </a:rPr>
              <a:t>or visit </a:t>
            </a:r>
            <a:r>
              <a:rPr lang="en-US" sz="2400" b="1" dirty="0" smtClean="0">
                <a:latin typeface="Arial" panose="020B0604020202020204" pitchFamily="34" charset="0"/>
                <a:cs typeface="Arial" panose="020B0604020202020204" pitchFamily="34" charset="0"/>
                <a:hlinkClick r:id="rId4"/>
              </a:rPr>
              <a:t>www.usphs.gov</a:t>
            </a:r>
            <a:r>
              <a:rPr lang="en-US" sz="2400" b="1"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 </a:t>
            </a:r>
            <a:endParaRPr lang="en-US"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eaLnBrk="1" fontAlgn="auto" hangingPunct="1">
              <a:spcAft>
                <a:spcPts val="0"/>
              </a:spcAft>
              <a:buFont typeface="Arial" pitchFamily="34" charset="0"/>
              <a:buNone/>
              <a:defRPr/>
            </a:pPr>
            <a:endParaRPr lang="en-US" sz="2400" dirty="0" smtClean="0">
              <a:solidFill>
                <a:schemeClr val="tx1">
                  <a:tint val="75000"/>
                </a:schemeClr>
              </a:solidFill>
              <a:effectLst>
                <a:outerShdw blurRad="38100" dist="38100" dir="2700000" algn="tl">
                  <a:srgbClr val="000000">
                    <a:alpha val="43137"/>
                  </a:srgbClr>
                </a:outerShdw>
              </a:effectLst>
            </a:endParaRPr>
          </a:p>
        </p:txBody>
      </p:sp>
      <p:pic>
        <p:nvPicPr>
          <p:cNvPr id="33797" name="Picture 8" descr="HHS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5748338"/>
            <a:ext cx="960438"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9" descr="USPHS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5225" y="577056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bwMode="auto">
          <a:xfrm>
            <a:off x="1638300" y="685800"/>
            <a:ext cx="6019800" cy="1362075"/>
          </a:xfrm>
          <a:prstGeom prst="rect">
            <a:avLst/>
          </a:prstGeom>
          <a:noFill/>
          <a:ln w="9525">
            <a:noFill/>
            <a:miter lim="800000"/>
            <a:headEnd/>
            <a:tailEnd/>
          </a:ln>
        </p:spPr>
        <p:txBody>
          <a:bodyPr>
            <a:normAutofit/>
          </a:bodyPr>
          <a:lstStyle/>
          <a:p>
            <a:pPr algn="ctr" fontAlgn="auto">
              <a:spcAft>
                <a:spcPts val="0"/>
              </a:spcAft>
              <a:defRPr/>
            </a:pPr>
            <a:r>
              <a:rPr lang="en-US" sz="1600" b="1" dirty="0">
                <a:solidFill>
                  <a:schemeClr val="bg1"/>
                </a:solidFill>
                <a:ea typeface="+mj-ea"/>
              </a:rPr>
              <a:t>U.S. PUBLIC HEALTH SERVICE </a:t>
            </a:r>
          </a:p>
          <a:p>
            <a:pPr algn="ctr" fontAlgn="auto">
              <a:spcAft>
                <a:spcPts val="0"/>
              </a:spcAft>
              <a:defRPr/>
            </a:pPr>
            <a:r>
              <a:rPr lang="en-US" sz="2800" b="1" cap="all" dirty="0">
                <a:solidFill>
                  <a:schemeClr val="bg1"/>
                </a:solidFill>
                <a:ea typeface="+mj-ea"/>
              </a:rPr>
              <a:t>Commissioned Corps</a:t>
            </a:r>
          </a:p>
        </p:txBody>
      </p:sp>
      <p:sp>
        <p:nvSpPr>
          <p:cNvPr id="13" name="Title 1"/>
          <p:cNvSpPr txBox="1">
            <a:spLocks/>
          </p:cNvSpPr>
          <p:nvPr/>
        </p:nvSpPr>
        <p:spPr bwMode="auto">
          <a:xfrm>
            <a:off x="990600" y="1981200"/>
            <a:ext cx="7315200" cy="1362075"/>
          </a:xfrm>
          <a:prstGeom prst="rect">
            <a:avLst/>
          </a:prstGeom>
          <a:noFill/>
          <a:ln w="9525">
            <a:noFill/>
            <a:miter lim="800000"/>
            <a:headEnd/>
            <a:tailEnd/>
          </a:ln>
        </p:spPr>
        <p:txBody>
          <a:bodyPr>
            <a:normAutofit/>
          </a:bodyPr>
          <a:lstStyle/>
          <a:p>
            <a:pPr algn="ctr" fontAlgn="auto">
              <a:spcAft>
                <a:spcPts val="0"/>
              </a:spcAft>
              <a:defRPr/>
            </a:pPr>
            <a:r>
              <a:rPr lang="en-US" sz="4000" b="1" spc="300" dirty="0">
                <a:solidFill>
                  <a:srgbClr val="FFC000"/>
                </a:solidFill>
                <a:ea typeface="+mj-ea"/>
              </a:rPr>
              <a:t>America’s </a:t>
            </a:r>
            <a:br>
              <a:rPr lang="en-US" sz="4000" b="1" spc="300" dirty="0">
                <a:solidFill>
                  <a:srgbClr val="FFC000"/>
                </a:solidFill>
                <a:ea typeface="+mj-ea"/>
              </a:rPr>
            </a:br>
            <a:r>
              <a:rPr lang="en-US" sz="4000" b="1" spc="300" dirty="0">
                <a:solidFill>
                  <a:srgbClr val="FFC000"/>
                </a:solidFill>
                <a:ea typeface="+mj-ea"/>
              </a:rPr>
              <a:t>Health Responders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7" name="Picture 5"/>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7000"/>
                    </a14:imgEffect>
                    <a14:imgEffect>
                      <a14:colorTemperature colorTemp="7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077502" y="1200138"/>
            <a:ext cx="1861782" cy="1902037"/>
          </a:xfrm>
          <a:prstGeom prst="rect">
            <a:avLst/>
          </a:prstGeom>
          <a:noFill/>
          <a:ln w="9525">
            <a:noFill/>
            <a:miter lim="800000"/>
            <a:headEnd/>
            <a:tailEnd/>
          </a:ln>
          <a:effectLst/>
        </p:spPr>
      </p:pic>
      <p:pic>
        <p:nvPicPr>
          <p:cNvPr id="696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845" y="3352800"/>
            <a:ext cx="4724400" cy="3136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79845" y="6491846"/>
            <a:ext cx="3962400" cy="369332"/>
          </a:xfrm>
          <a:prstGeom prst="rect">
            <a:avLst/>
          </a:prstGeom>
          <a:noFill/>
        </p:spPr>
        <p:txBody>
          <a:bodyPr wrap="square" rtlCol="0">
            <a:spAutoFit/>
          </a:bodyPr>
          <a:lstStyle/>
          <a:p>
            <a:pPr algn="ctr"/>
            <a:r>
              <a:rPr lang="en-US" dirty="0" smtClean="0"/>
              <a:t>2013 BCOAG Executive Committee </a:t>
            </a:r>
            <a:endParaRPr lang="en-US" dirty="0"/>
          </a:p>
        </p:txBody>
      </p:sp>
      <p:sp>
        <p:nvSpPr>
          <p:cNvPr id="6" name="TextBox 5"/>
          <p:cNvSpPr txBox="1"/>
          <p:nvPr/>
        </p:nvSpPr>
        <p:spPr>
          <a:xfrm>
            <a:off x="2133600" y="1219200"/>
            <a:ext cx="4880212" cy="2954655"/>
          </a:xfrm>
          <a:prstGeom prst="rect">
            <a:avLst/>
          </a:prstGeom>
          <a:noFill/>
        </p:spPr>
        <p:txBody>
          <a:bodyPr wrap="square" rtlCol="0">
            <a:spAutoFit/>
          </a:bodyPr>
          <a:lstStyle/>
          <a:p>
            <a:r>
              <a:rPr lang="en-US" sz="2000" dirty="0" smtClean="0"/>
              <a:t>For more information about BCOAG, visit: </a:t>
            </a:r>
          </a:p>
          <a:p>
            <a:r>
              <a:rPr lang="en-US" sz="2000" u="sng" dirty="0">
                <a:solidFill>
                  <a:schemeClr val="tx2"/>
                </a:solidFill>
                <a:hlinkClick r:id="rId5"/>
              </a:rPr>
              <a:t>http://www.usphs.gov/corpslinks/bcoag</a:t>
            </a:r>
            <a:r>
              <a:rPr lang="en-US" sz="2000" u="sng" dirty="0" smtClean="0">
                <a:solidFill>
                  <a:schemeClr val="tx2"/>
                </a:solidFill>
                <a:hlinkClick r:id="rId5"/>
              </a:rPr>
              <a:t>/</a:t>
            </a:r>
            <a:endParaRPr lang="en-US" sz="2000" u="sng" dirty="0" smtClean="0">
              <a:solidFill>
                <a:schemeClr val="tx2"/>
              </a:solidFill>
            </a:endParaRPr>
          </a:p>
          <a:p>
            <a:r>
              <a:rPr lang="en-US" sz="2000" dirty="0" smtClean="0"/>
              <a:t>or email us at: </a:t>
            </a:r>
            <a:r>
              <a:rPr lang="en-US" sz="2000" u="sng" dirty="0" smtClean="0">
                <a:solidFill>
                  <a:srgbClr val="0000FF"/>
                </a:solidFill>
              </a:rPr>
              <a:t>BCOAG.org@gmail.com</a:t>
            </a:r>
            <a:endParaRPr lang="en-US" sz="2000" u="sng" dirty="0">
              <a:solidFill>
                <a:srgbClr val="0000FF"/>
              </a:solidFill>
            </a:endParaRPr>
          </a:p>
          <a:p>
            <a:r>
              <a:rPr lang="en-US" dirty="0"/>
              <a:t> </a:t>
            </a:r>
          </a:p>
          <a:p>
            <a:endParaRPr lang="en-US" dirty="0" smtClean="0">
              <a:solidFill>
                <a:schemeClr val="tx2"/>
              </a:solidFill>
            </a:endParaRPr>
          </a:p>
          <a:p>
            <a:endParaRPr lang="en-US" dirty="0" smtClean="0">
              <a:solidFill>
                <a:schemeClr val="tx2"/>
              </a:solidFill>
            </a:endParaRPr>
          </a:p>
          <a:p>
            <a:endParaRPr lang="en-US" dirty="0"/>
          </a:p>
          <a:p>
            <a:r>
              <a:rPr lang="en-US" dirty="0"/>
              <a:t> </a:t>
            </a:r>
          </a:p>
          <a:p>
            <a:r>
              <a:rPr lang="en-US" dirty="0"/>
              <a:t> </a:t>
            </a:r>
          </a:p>
          <a:p>
            <a:endParaRPr lang="en-US" dirty="0"/>
          </a:p>
        </p:txBody>
      </p:sp>
      <p:pic>
        <p:nvPicPr>
          <p:cNvPr id="6963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41275"/>
            <a:ext cx="571500" cy="678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0656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descr="background image - America's Health Responders Comissioned Corps U.S. Public Health Servic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457200" y="457200"/>
            <a:ext cx="5943600" cy="1066800"/>
          </a:xfrm>
          <a:prstGeom prst="rect">
            <a:avLst/>
          </a:prstGeom>
          <a:noFill/>
          <a:ln w="9525">
            <a:noFill/>
            <a:miter lim="800000"/>
            <a:headEnd/>
            <a:tailEnd/>
          </a:ln>
        </p:spPr>
        <p:txBody>
          <a:bodyPr>
            <a:normAutofit fontScale="92500" lnSpcReduction="10000"/>
          </a:bodyPr>
          <a:lstStyle/>
          <a:p>
            <a:pPr fontAlgn="auto">
              <a:lnSpc>
                <a:spcPct val="120000"/>
              </a:lnSpc>
              <a:spcAft>
                <a:spcPts val="0"/>
              </a:spcAft>
              <a:defRPr/>
            </a:pPr>
            <a:r>
              <a:rPr lang="en-US" sz="2200" dirty="0">
                <a:solidFill>
                  <a:schemeClr val="bg1"/>
                </a:solidFill>
                <a:latin typeface="Univers Condensed" pitchFamily="34" charset="0"/>
                <a:ea typeface="+mj-ea"/>
                <a:cs typeface="+mj-cs"/>
              </a:rPr>
              <a:t>U.S. PUBLIC HEALTH SERVICE</a:t>
            </a:r>
          </a:p>
          <a:p>
            <a:pPr fontAlgn="auto">
              <a:lnSpc>
                <a:spcPct val="120000"/>
              </a:lnSpc>
              <a:spcAft>
                <a:spcPts val="0"/>
              </a:spcAft>
              <a:defRPr/>
            </a:pPr>
            <a:r>
              <a:rPr lang="en-US" sz="3800" b="1" dirty="0">
                <a:solidFill>
                  <a:schemeClr val="bg1"/>
                </a:solidFill>
                <a:latin typeface="Univers Condensed" pitchFamily="34" charset="0"/>
                <a:ea typeface="+mj-ea"/>
                <a:cs typeface="+mj-cs"/>
              </a:rPr>
              <a:t>COMMISSIONED CORPS</a:t>
            </a:r>
          </a:p>
        </p:txBody>
      </p:sp>
      <p:sp>
        <p:nvSpPr>
          <p:cNvPr id="11" name="Title 1"/>
          <p:cNvSpPr txBox="1">
            <a:spLocks/>
          </p:cNvSpPr>
          <p:nvPr/>
        </p:nvSpPr>
        <p:spPr bwMode="auto">
          <a:xfrm>
            <a:off x="457200" y="1600200"/>
            <a:ext cx="6858000" cy="457200"/>
          </a:xfrm>
          <a:prstGeom prst="rect">
            <a:avLst/>
          </a:prstGeom>
          <a:noFill/>
          <a:ln w="9525">
            <a:noFill/>
            <a:miter lim="800000"/>
            <a:headEnd/>
            <a:tailEnd/>
          </a:ln>
        </p:spPr>
        <p:txBody>
          <a:bodyPr anchor="ctr"/>
          <a:lstStyle/>
          <a:p>
            <a:pPr fontAlgn="auto">
              <a:spcAft>
                <a:spcPts val="0"/>
              </a:spcAft>
              <a:defRPr/>
            </a:pPr>
            <a:r>
              <a:rPr lang="en-US" sz="5500" dirty="0">
                <a:solidFill>
                  <a:srgbClr val="FFC000"/>
                </a:solidFill>
                <a:latin typeface="Univers Condensed" pitchFamily="34" charset="0"/>
                <a:ea typeface="+mj-ea"/>
                <a:cs typeface="+mj-cs"/>
              </a:rPr>
              <a:t>Answering the Call</a:t>
            </a:r>
          </a:p>
        </p:txBody>
      </p:sp>
      <p:pic>
        <p:nvPicPr>
          <p:cNvPr id="4101" name="Picture 8" descr="Logo_DHHS_Eagle_Wh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5748338"/>
            <a:ext cx="960438"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9" descr="U.S. Public Health Service 17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8450" y="577056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1600200" y="2209800"/>
            <a:ext cx="7239000" cy="2862263"/>
          </a:xfrm>
          <a:prstGeom prst="rect">
            <a:avLst/>
          </a:prstGeom>
          <a:solidFill>
            <a:schemeClr val="bg1"/>
          </a:solidFill>
          <a:ln w="9525">
            <a:noFill/>
            <a:miter lim="800000"/>
            <a:headEnd/>
            <a:tailEnd/>
          </a:ln>
        </p:spPr>
        <p:txBody>
          <a:bodyPr>
            <a:spAutoFit/>
          </a:bodyPr>
          <a:lstStyle/>
          <a:p>
            <a:pPr marL="338138" indent="-338138">
              <a:buClr>
                <a:schemeClr val="tx2"/>
              </a:buClr>
              <a:buFont typeface="Arial" pitchFamily="34" charset="0"/>
              <a:buChar char="•"/>
              <a:defRPr/>
            </a:pPr>
            <a:r>
              <a:rPr lang="en-US" sz="3000" b="1" dirty="0"/>
              <a:t>6,000+ well-trained, highly qualified health care professionals</a:t>
            </a:r>
          </a:p>
          <a:p>
            <a:pPr marL="338138" indent="-338138">
              <a:buClr>
                <a:schemeClr val="tx2"/>
              </a:buClr>
              <a:defRPr/>
            </a:pPr>
            <a:endParaRPr lang="en-US" sz="3000" b="1" dirty="0"/>
          </a:p>
          <a:p>
            <a:pPr marL="338138" indent="-338138">
              <a:buClr>
                <a:schemeClr val="tx2"/>
              </a:buClr>
              <a:buFont typeface="Arial" pitchFamily="34" charset="0"/>
              <a:buChar char="•"/>
              <a:defRPr/>
            </a:pPr>
            <a:r>
              <a:rPr lang="en-US" sz="3000" b="1" dirty="0"/>
              <a:t>Essential component of the largest public health program in the world </a:t>
            </a:r>
          </a:p>
          <a:p>
            <a:pPr>
              <a:defRPr/>
            </a:pPr>
            <a:endParaRPr lang="en-US" sz="3000" b="1" dirty="0">
              <a:latin typeface="Arial" charset="0"/>
              <a:cs typeface="Arial" charset="0"/>
            </a:endParaRPr>
          </a:p>
        </p:txBody>
      </p:sp>
      <p:sp>
        <p:nvSpPr>
          <p:cNvPr id="2" name="Title 1"/>
          <p:cNvSpPr>
            <a:spLocks noGrp="1"/>
          </p:cNvSpPr>
          <p:nvPr>
            <p:ph type="title" idx="4294967295"/>
          </p:nvPr>
        </p:nvSpPr>
        <p:spPr bwMode="auto">
          <a:xfrm>
            <a:off x="0" y="457200"/>
            <a:ext cx="5181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800" b="1" dirty="0" smtClean="0">
                <a:solidFill>
                  <a:srgbClr val="FFFFFF"/>
                </a:solidFill>
                <a:latin typeface="Arial" panose="020B0604020202020204" pitchFamily="34" charset="0"/>
                <a:cs typeface="Arial" panose="020B0604020202020204" pitchFamily="34" charset="0"/>
              </a:rPr>
              <a:t>WHO WE ARE</a:t>
            </a:r>
            <a:endParaRPr lang="en-US" altLang="en-US" b="1"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bwMode="auto">
          <a:xfrm>
            <a:off x="0" y="457200"/>
            <a:ext cx="5181600" cy="1362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800" b="1" dirty="0" smtClean="0">
                <a:solidFill>
                  <a:schemeClr val="bg1"/>
                </a:solidFill>
                <a:latin typeface="Arial" panose="020B0604020202020204" pitchFamily="34" charset="0"/>
                <a:cs typeface="Arial" panose="020B0604020202020204" pitchFamily="34" charset="0"/>
              </a:rPr>
              <a:t>WHO WE ARE</a:t>
            </a:r>
          </a:p>
        </p:txBody>
      </p:sp>
      <p:sp>
        <p:nvSpPr>
          <p:cNvPr id="6" name="Rectangle 5"/>
          <p:cNvSpPr/>
          <p:nvPr/>
        </p:nvSpPr>
        <p:spPr>
          <a:xfrm>
            <a:off x="1752600" y="1828800"/>
            <a:ext cx="3124200" cy="4524315"/>
          </a:xfrm>
          <a:prstGeom prst="rect">
            <a:avLst/>
          </a:prstGeom>
        </p:spPr>
        <p:txBody>
          <a:bodyPr>
            <a:spAutoFit/>
          </a:bodyPr>
          <a:lstStyle/>
          <a:p>
            <a:pPr marL="347663" indent="-347663">
              <a:spcBef>
                <a:spcPct val="20000"/>
              </a:spcBef>
              <a:buClr>
                <a:schemeClr val="tx2"/>
              </a:buClr>
              <a:buFont typeface="Arial" charset="0"/>
              <a:buChar char="•"/>
              <a:defRPr/>
            </a:pPr>
            <a:r>
              <a:rPr lang="en-US" sz="2000" dirty="0">
                <a:solidFill>
                  <a:srgbClr val="000000"/>
                </a:solidFill>
              </a:rPr>
              <a:t>Physicians</a:t>
            </a:r>
          </a:p>
          <a:p>
            <a:pPr marL="347663" indent="-347663">
              <a:spcBef>
                <a:spcPct val="20000"/>
              </a:spcBef>
              <a:buClr>
                <a:schemeClr val="tx2"/>
              </a:buClr>
              <a:buFont typeface="Arial" charset="0"/>
              <a:buChar char="•"/>
              <a:defRPr/>
            </a:pPr>
            <a:r>
              <a:rPr lang="en-US" sz="2000" dirty="0">
                <a:solidFill>
                  <a:srgbClr val="000000"/>
                </a:solidFill>
              </a:rPr>
              <a:t>Dentists</a:t>
            </a:r>
          </a:p>
          <a:p>
            <a:pPr marL="347663" indent="-347663">
              <a:spcBef>
                <a:spcPct val="20000"/>
              </a:spcBef>
              <a:buClr>
                <a:schemeClr val="tx2"/>
              </a:buClr>
              <a:buFont typeface="Arial" charset="0"/>
              <a:buChar char="•"/>
              <a:defRPr/>
            </a:pPr>
            <a:r>
              <a:rPr lang="en-US" sz="2000" dirty="0">
                <a:solidFill>
                  <a:srgbClr val="000000"/>
                </a:solidFill>
              </a:rPr>
              <a:t>Nurses</a:t>
            </a:r>
          </a:p>
          <a:p>
            <a:pPr marL="347663" indent="-347663">
              <a:spcBef>
                <a:spcPct val="20000"/>
              </a:spcBef>
              <a:buClr>
                <a:schemeClr val="tx2"/>
              </a:buClr>
              <a:buFont typeface="Arial" charset="0"/>
              <a:buChar char="•"/>
              <a:defRPr/>
            </a:pPr>
            <a:r>
              <a:rPr lang="en-US" sz="2000" dirty="0">
                <a:solidFill>
                  <a:srgbClr val="000000"/>
                </a:solidFill>
              </a:rPr>
              <a:t>Pharmacists</a:t>
            </a:r>
          </a:p>
          <a:p>
            <a:pPr marL="347663" indent="-347663">
              <a:spcBef>
                <a:spcPct val="20000"/>
              </a:spcBef>
              <a:buClr>
                <a:schemeClr val="tx2"/>
              </a:buClr>
              <a:buFont typeface="Arial" charset="0"/>
              <a:buChar char="•"/>
              <a:defRPr/>
            </a:pPr>
            <a:r>
              <a:rPr lang="en-US" sz="2000" dirty="0">
                <a:solidFill>
                  <a:srgbClr val="000000"/>
                </a:solidFill>
              </a:rPr>
              <a:t>Dietitians</a:t>
            </a:r>
          </a:p>
          <a:p>
            <a:pPr marL="347663" indent="-347663">
              <a:spcBef>
                <a:spcPct val="20000"/>
              </a:spcBef>
              <a:buClr>
                <a:schemeClr val="tx2"/>
              </a:buClr>
              <a:buFont typeface="Arial" charset="0"/>
              <a:buChar char="•"/>
              <a:defRPr/>
            </a:pPr>
            <a:r>
              <a:rPr lang="en-US" sz="2000" dirty="0">
                <a:solidFill>
                  <a:srgbClr val="000000"/>
                </a:solidFill>
              </a:rPr>
              <a:t>Engineers</a:t>
            </a:r>
          </a:p>
          <a:p>
            <a:pPr marL="347663" indent="-347663">
              <a:spcBef>
                <a:spcPct val="20000"/>
              </a:spcBef>
              <a:buClr>
                <a:schemeClr val="tx2"/>
              </a:buClr>
              <a:buFont typeface="Arial" charset="0"/>
              <a:buChar char="•"/>
              <a:defRPr/>
            </a:pPr>
            <a:r>
              <a:rPr lang="en-US" sz="2000" dirty="0">
                <a:solidFill>
                  <a:srgbClr val="000000"/>
                </a:solidFill>
              </a:rPr>
              <a:t>Environmental health officers</a:t>
            </a:r>
          </a:p>
          <a:p>
            <a:pPr marL="347663" indent="-347663">
              <a:spcBef>
                <a:spcPct val="20000"/>
              </a:spcBef>
              <a:buClr>
                <a:schemeClr val="tx2"/>
              </a:buClr>
              <a:buFont typeface="Arial" charset="0"/>
              <a:buChar char="•"/>
              <a:defRPr/>
            </a:pPr>
            <a:r>
              <a:rPr lang="en-US" sz="2000" dirty="0">
                <a:solidFill>
                  <a:srgbClr val="000000"/>
                </a:solidFill>
              </a:rPr>
              <a:t>Mental health specialists, including clinical psychologists and clinical social workers</a:t>
            </a:r>
          </a:p>
        </p:txBody>
      </p:sp>
      <p:sp>
        <p:nvSpPr>
          <p:cNvPr id="9220" name="Rectangle 6"/>
          <p:cNvSpPr>
            <a:spLocks noChangeArrowheads="1"/>
          </p:cNvSpPr>
          <p:nvPr/>
        </p:nvSpPr>
        <p:spPr bwMode="auto">
          <a:xfrm>
            <a:off x="5029200" y="1828800"/>
            <a:ext cx="32766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7663" indent="-3476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chemeClr val="tx2"/>
              </a:buClr>
              <a:buFont typeface="Arial" pitchFamily="34" charset="0"/>
              <a:buChar char="•"/>
            </a:pPr>
            <a:r>
              <a:rPr lang="en-US" altLang="en-US" sz="2000" dirty="0">
                <a:solidFill>
                  <a:srgbClr val="000000"/>
                </a:solidFill>
              </a:rPr>
              <a:t>Optometrists</a:t>
            </a:r>
          </a:p>
          <a:p>
            <a:pPr eaLnBrk="1" hangingPunct="1">
              <a:spcBef>
                <a:spcPct val="20000"/>
              </a:spcBef>
              <a:buClr>
                <a:schemeClr val="tx2"/>
              </a:buClr>
              <a:buFont typeface="Arial" pitchFamily="34" charset="0"/>
              <a:buChar char="•"/>
            </a:pPr>
            <a:r>
              <a:rPr lang="en-US" altLang="en-US" sz="2000" dirty="0">
                <a:solidFill>
                  <a:srgbClr val="000000"/>
                </a:solidFill>
              </a:rPr>
              <a:t>Physician assistants</a:t>
            </a:r>
          </a:p>
          <a:p>
            <a:pPr eaLnBrk="1" hangingPunct="1">
              <a:spcBef>
                <a:spcPct val="20000"/>
              </a:spcBef>
              <a:buClr>
                <a:schemeClr val="tx2"/>
              </a:buClr>
              <a:buFont typeface="Arial" pitchFamily="34" charset="0"/>
              <a:buChar char="•"/>
            </a:pPr>
            <a:r>
              <a:rPr lang="en-US" altLang="en-US" sz="2000" dirty="0">
                <a:solidFill>
                  <a:srgbClr val="000000"/>
                </a:solidFill>
              </a:rPr>
              <a:t>Scientists/Researchers</a:t>
            </a:r>
          </a:p>
          <a:p>
            <a:pPr eaLnBrk="1" hangingPunct="1">
              <a:spcBef>
                <a:spcPct val="20000"/>
              </a:spcBef>
              <a:buClr>
                <a:schemeClr val="tx2"/>
              </a:buClr>
              <a:buFont typeface="Arial" pitchFamily="34" charset="0"/>
              <a:buChar char="•"/>
            </a:pPr>
            <a:r>
              <a:rPr lang="en-US" altLang="en-US" sz="2000" dirty="0">
                <a:solidFill>
                  <a:srgbClr val="000000"/>
                </a:solidFill>
              </a:rPr>
              <a:t>Therapists (including occupational therapy, physical therapy, speech language pathology, respiratory therapy, and audiology)</a:t>
            </a:r>
          </a:p>
          <a:p>
            <a:pPr eaLnBrk="1" hangingPunct="1">
              <a:spcBef>
                <a:spcPct val="20000"/>
              </a:spcBef>
              <a:buClr>
                <a:schemeClr val="tx2"/>
              </a:buClr>
              <a:buFont typeface="Arial" pitchFamily="34" charset="0"/>
              <a:buChar char="•"/>
            </a:pPr>
            <a:r>
              <a:rPr lang="en-US" altLang="en-US" sz="2000" dirty="0">
                <a:solidFill>
                  <a:srgbClr val="000000"/>
                </a:solidFill>
              </a:rPr>
              <a:t>Veterinarians</a:t>
            </a:r>
          </a:p>
          <a:p>
            <a:pPr eaLnBrk="1" hangingPunct="1">
              <a:spcBef>
                <a:spcPct val="20000"/>
              </a:spcBef>
              <a:buClr>
                <a:schemeClr val="tx2"/>
              </a:buClr>
              <a:buFont typeface="Arial" pitchFamily="34" charset="0"/>
              <a:buChar char="•"/>
            </a:pPr>
            <a:r>
              <a:rPr lang="en-US" altLang="en-US" sz="2000" dirty="0">
                <a:solidFill>
                  <a:srgbClr val="000000"/>
                </a:solidFill>
              </a:rPr>
              <a:t>Other health-related disciplines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bwMode="auto">
          <a:xfrm>
            <a:off x="838200" y="3124200"/>
            <a:ext cx="5181600" cy="1362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600" smtClean="0">
                <a:solidFill>
                  <a:schemeClr val="bg1"/>
                </a:solidFill>
                <a:latin typeface="Univers Condensed" pitchFamily="34" charset="0"/>
              </a:rPr>
              <a:t>WHY WE’RE HERE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524000" y="457200"/>
            <a:ext cx="5181600" cy="1362075"/>
          </a:xfrm>
          <a:prstGeom prst="rect">
            <a:avLst/>
          </a:prstGeom>
          <a:noFill/>
          <a:ln w="9525">
            <a:noFill/>
            <a:miter lim="800000"/>
            <a:headEnd/>
            <a:tailEnd/>
          </a:ln>
        </p:spPr>
        <p:txBody>
          <a:bodyPr>
            <a:normAutofit/>
          </a:bodyPr>
          <a:lstStyle/>
          <a:p>
            <a:pPr fontAlgn="auto">
              <a:spcAft>
                <a:spcPts val="0"/>
              </a:spcAft>
              <a:defRPr/>
            </a:pPr>
            <a:r>
              <a:rPr lang="en-US" sz="2800" b="1" cap="all" dirty="0">
                <a:solidFill>
                  <a:schemeClr val="bg1"/>
                </a:solidFill>
                <a:ea typeface="+mj-ea"/>
              </a:rPr>
              <a:t>Why  we’re  here</a:t>
            </a:r>
          </a:p>
        </p:txBody>
      </p:sp>
      <p:sp>
        <p:nvSpPr>
          <p:cNvPr id="11267" name="Rectangle 4"/>
          <p:cNvSpPr>
            <a:spLocks noChangeArrowheads="1"/>
          </p:cNvSpPr>
          <p:nvPr/>
        </p:nvSpPr>
        <p:spPr bwMode="auto">
          <a:xfrm>
            <a:off x="1524000" y="2057400"/>
            <a:ext cx="7239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4400" b="1" dirty="0">
                <a:solidFill>
                  <a:schemeClr val="tx2"/>
                </a:solidFill>
              </a:rPr>
              <a:t>To protect, promote, and advance the public health and safety of our Nation.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historical collage of Commisioned Corps officer on Ellis Islan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2"/>
          <p:cNvSpPr>
            <a:spLocks noGrp="1"/>
          </p:cNvSpPr>
          <p:nvPr>
            <p:ph type="body" idx="4294967295"/>
          </p:nvPr>
        </p:nvSpPr>
        <p:spPr>
          <a:xfrm>
            <a:off x="1143000" y="4267200"/>
            <a:ext cx="2819400" cy="2057400"/>
          </a:xfrm>
          <a:prstGeom prst="rect">
            <a:avLst/>
          </a:prstGeom>
        </p:spPr>
        <p:txBody>
          <a:bodyPr>
            <a:normAutofit fontScale="85000" lnSpcReduction="10000"/>
          </a:bodyPr>
          <a:lstStyle/>
          <a:p>
            <a:pPr eaLnBrk="1" fontAlgn="auto" hangingPunct="1">
              <a:spcAft>
                <a:spcPts val="0"/>
              </a:spcAft>
              <a:buFont typeface="Arial" charset="0"/>
              <a:buNone/>
              <a:defRPr/>
            </a:pPr>
            <a:r>
              <a:rPr lang="en-US" sz="2800" b="1" dirty="0" smtClean="0">
                <a:solidFill>
                  <a:schemeClr val="accent2">
                    <a:lumMod val="75000"/>
                  </a:schemeClr>
                </a:solidFill>
              </a:rPr>
              <a:t>PROTECTING </a:t>
            </a:r>
            <a:br>
              <a:rPr lang="en-US" sz="2800" b="1" dirty="0" smtClean="0">
                <a:solidFill>
                  <a:schemeClr val="accent2">
                    <a:lumMod val="75000"/>
                  </a:schemeClr>
                </a:solidFill>
              </a:rPr>
            </a:br>
            <a:r>
              <a:rPr lang="en-US" sz="2800" b="1" dirty="0" smtClean="0">
                <a:solidFill>
                  <a:schemeClr val="accent2">
                    <a:lumMod val="75000"/>
                  </a:schemeClr>
                </a:solidFill>
              </a:rPr>
              <a:t>PUBLIC HEALTH </a:t>
            </a:r>
            <a:br>
              <a:rPr lang="en-US" sz="2800" b="1" dirty="0" smtClean="0">
                <a:solidFill>
                  <a:schemeClr val="accent2">
                    <a:lumMod val="75000"/>
                  </a:schemeClr>
                </a:solidFill>
              </a:rPr>
            </a:br>
            <a:r>
              <a:rPr lang="en-US" sz="2800" b="1" dirty="0" smtClean="0">
                <a:solidFill>
                  <a:schemeClr val="accent2">
                    <a:lumMod val="75000"/>
                  </a:schemeClr>
                </a:solidFill>
              </a:rPr>
              <a:t>AND SAFETY...</a:t>
            </a:r>
          </a:p>
          <a:p>
            <a:pPr eaLnBrk="1" fontAlgn="auto" hangingPunct="1">
              <a:spcAft>
                <a:spcPts val="0"/>
              </a:spcAft>
              <a:buFont typeface="Arial" charset="0"/>
              <a:buNone/>
              <a:defRPr/>
            </a:pPr>
            <a:r>
              <a:rPr lang="en-US" sz="2800" b="1" dirty="0" smtClean="0">
                <a:solidFill>
                  <a:schemeClr val="accent2">
                    <a:lumMod val="75000"/>
                  </a:schemeClr>
                </a:solidFill>
              </a:rPr>
              <a:t>…FOR MORE </a:t>
            </a:r>
            <a:br>
              <a:rPr lang="en-US" sz="2800" b="1" dirty="0" smtClean="0">
                <a:solidFill>
                  <a:schemeClr val="accent2">
                    <a:lumMod val="75000"/>
                  </a:schemeClr>
                </a:solidFill>
              </a:rPr>
            </a:br>
            <a:r>
              <a:rPr lang="en-US" sz="2800" b="1" dirty="0" smtClean="0">
                <a:solidFill>
                  <a:schemeClr val="accent2">
                    <a:lumMod val="75000"/>
                  </a:schemeClr>
                </a:solidFill>
              </a:rPr>
              <a:t>THAN 100 YEARS </a:t>
            </a:r>
          </a:p>
        </p:txBody>
      </p:sp>
      <p:sp>
        <p:nvSpPr>
          <p:cNvPr id="11268" name="TextBox 2"/>
          <p:cNvSpPr txBox="1">
            <a:spLocks noChangeArrowheads="1"/>
          </p:cNvSpPr>
          <p:nvPr/>
        </p:nvSpPr>
        <p:spPr bwMode="auto">
          <a:xfrm>
            <a:off x="3962400" y="6324600"/>
            <a:ext cx="4699000" cy="307975"/>
          </a:xfrm>
          <a:prstGeom prst="rect">
            <a:avLst/>
          </a:prstGeom>
          <a:noFill/>
          <a:ln w="9525">
            <a:noFill/>
            <a:miter lim="800000"/>
            <a:headEnd/>
            <a:tailEnd/>
          </a:ln>
        </p:spPr>
        <p:txBody>
          <a:bodyPr wrap="none">
            <a:spAutoFit/>
          </a:bodyPr>
          <a:lstStyle/>
          <a:p>
            <a:pPr>
              <a:defRPr/>
            </a:pPr>
            <a:r>
              <a:rPr lang="en-US" sz="1400" dirty="0">
                <a:latin typeface="+mj-lt"/>
                <a:cs typeface="Arial" charset="0"/>
              </a:rPr>
              <a:t>Source: </a:t>
            </a:r>
            <a:r>
              <a:rPr lang="en-US" sz="1400" b="1" dirty="0">
                <a:latin typeface="+mj-lt"/>
                <a:cs typeface="Arial" charset="0"/>
              </a:rPr>
              <a:t>www.nlm.nih.gov/exhibition/phs_history/intro.html</a:t>
            </a:r>
          </a:p>
        </p:txBody>
      </p:sp>
      <p:sp>
        <p:nvSpPr>
          <p:cNvPr id="6" name="Title 1"/>
          <p:cNvSpPr txBox="1">
            <a:spLocks/>
          </p:cNvSpPr>
          <p:nvPr/>
        </p:nvSpPr>
        <p:spPr bwMode="auto">
          <a:xfrm>
            <a:off x="1524000" y="457200"/>
            <a:ext cx="5181600" cy="1362075"/>
          </a:xfrm>
          <a:prstGeom prst="rect">
            <a:avLst/>
          </a:prstGeom>
          <a:noFill/>
          <a:ln w="9525">
            <a:noFill/>
            <a:miter lim="800000"/>
            <a:headEnd/>
            <a:tailEnd/>
          </a:ln>
        </p:spPr>
        <p:txBody>
          <a:bodyPr>
            <a:normAutofit/>
          </a:bodyPr>
          <a:lstStyle/>
          <a:p>
            <a:pPr fontAlgn="auto">
              <a:spcAft>
                <a:spcPts val="0"/>
              </a:spcAft>
              <a:defRPr/>
            </a:pPr>
            <a:r>
              <a:rPr lang="en-US" sz="2800" b="1" cap="all" dirty="0">
                <a:solidFill>
                  <a:schemeClr val="bg1"/>
                </a:solidFill>
                <a:latin typeface="Univers Condensed" pitchFamily="34" charset="0"/>
                <a:ea typeface="+mj-ea"/>
                <a:cs typeface="+mj-cs"/>
              </a:rPr>
              <a:t>A proud history</a:t>
            </a:r>
          </a:p>
        </p:txBody>
      </p:sp>
      <p:sp>
        <p:nvSpPr>
          <p:cNvPr id="7" name="Rectangle 6"/>
          <p:cNvSpPr/>
          <p:nvPr/>
        </p:nvSpPr>
        <p:spPr>
          <a:xfrm>
            <a:off x="1447800" y="990600"/>
            <a:ext cx="4724400" cy="1717675"/>
          </a:xfrm>
          <a:prstGeom prst="rect">
            <a:avLst/>
          </a:prstGeom>
        </p:spPr>
        <p:txBody>
          <a:bodyPr>
            <a:spAutoFit/>
          </a:bodyPr>
          <a:lstStyle/>
          <a:p>
            <a:pPr marL="347663" indent="-347663">
              <a:spcBef>
                <a:spcPct val="20000"/>
              </a:spcBef>
              <a:buClr>
                <a:schemeClr val="tx2"/>
              </a:buClr>
              <a:defRPr/>
            </a:pPr>
            <a:r>
              <a:rPr lang="en-US" sz="2400" b="1" i="1" dirty="0">
                <a:solidFill>
                  <a:schemeClr val="bg1"/>
                </a:solidFill>
                <a:latin typeface="+mj-lt"/>
                <a:cs typeface="Arial" charset="0"/>
              </a:rPr>
              <a:t>From Ellis Island…</a:t>
            </a:r>
            <a:br>
              <a:rPr lang="en-US" sz="2400" b="1" i="1" dirty="0">
                <a:solidFill>
                  <a:schemeClr val="bg1"/>
                </a:solidFill>
                <a:latin typeface="+mj-lt"/>
                <a:cs typeface="Arial" charset="0"/>
              </a:rPr>
            </a:br>
            <a:r>
              <a:rPr lang="en-US" sz="2400" b="1" i="1" dirty="0">
                <a:solidFill>
                  <a:schemeClr val="bg1"/>
                </a:solidFill>
                <a:latin typeface="+mj-lt"/>
                <a:cs typeface="Arial" charset="0"/>
              </a:rPr>
              <a:t> …To tribal lands.</a:t>
            </a:r>
            <a:br>
              <a:rPr lang="en-US" sz="2400" b="1" i="1" dirty="0">
                <a:solidFill>
                  <a:schemeClr val="bg1"/>
                </a:solidFill>
                <a:latin typeface="+mj-lt"/>
                <a:cs typeface="Arial" charset="0"/>
              </a:rPr>
            </a:br>
            <a:r>
              <a:rPr lang="en-US" sz="2400" b="1" i="1" dirty="0">
                <a:solidFill>
                  <a:schemeClr val="bg1"/>
                </a:solidFill>
                <a:latin typeface="+mj-lt"/>
                <a:cs typeface="Arial" charset="0"/>
              </a:rPr>
              <a:t>	Across America</a:t>
            </a:r>
          </a:p>
          <a:p>
            <a:pPr marL="347663" indent="-347663">
              <a:spcBef>
                <a:spcPct val="20000"/>
              </a:spcBef>
              <a:buClr>
                <a:schemeClr val="tx2"/>
              </a:buClr>
              <a:defRPr/>
            </a:pPr>
            <a:r>
              <a:rPr lang="en-US" sz="2400" b="1" i="1" dirty="0">
                <a:solidFill>
                  <a:schemeClr val="bg1"/>
                </a:solidFill>
                <a:latin typeface="+mj-lt"/>
                <a:cs typeface="Arial" charset="0"/>
              </a:rPr>
              <a:t> </a:t>
            </a:r>
            <a:r>
              <a:rPr lang="en-US" sz="2800" b="1" i="1" dirty="0">
                <a:solidFill>
                  <a:schemeClr val="bg1"/>
                </a:solidFill>
                <a:latin typeface="+mj-lt"/>
                <a:cs typeface="Arial" charset="0"/>
              </a:rPr>
              <a:t>Around the World</a:t>
            </a:r>
            <a:r>
              <a:rPr lang="en-US" sz="2400" b="1" dirty="0">
                <a:solidFill>
                  <a:srgbClr val="000000"/>
                </a:solidFill>
                <a:latin typeface="+mj-lt"/>
                <a:cs typeface="Arial" charset="0"/>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7993</TotalTime>
  <Words>4046</Words>
  <Application>Microsoft Office PowerPoint</Application>
  <PresentationFormat>On-screen Show (4:3)</PresentationFormat>
  <Paragraphs>421</Paragraphs>
  <Slides>33</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Univers Condensed</vt:lpstr>
      <vt:lpstr>Wingdings</vt:lpstr>
      <vt:lpstr>Symbol</vt:lpstr>
      <vt:lpstr>Calibri</vt:lpstr>
      <vt:lpstr>Univers 55</vt:lpstr>
      <vt:lpstr>Office Theme</vt:lpstr>
      <vt:lpstr>Who?  Why?  Where?</vt:lpstr>
      <vt:lpstr>WHO WE ARE</vt:lpstr>
      <vt:lpstr>PowerPoint Presentation</vt:lpstr>
      <vt:lpstr>PowerPoint Presentation</vt:lpstr>
      <vt:lpstr>WHO WE ARE</vt:lpstr>
      <vt:lpstr>WHO WE ARE</vt:lpstr>
      <vt:lpstr>WHY WE’RE HERE</vt:lpstr>
      <vt:lpstr>PowerPoint Presentation</vt:lpstr>
      <vt:lpstr>PowerPoint Presentation</vt:lpstr>
      <vt:lpstr>WHAT WE DO</vt:lpstr>
      <vt:lpstr>PowerPoint Presentation</vt:lpstr>
      <vt:lpstr>PowerPoint Presentation</vt:lpstr>
      <vt:lpstr>WHAT WE DO … AND WHERE</vt:lpstr>
      <vt:lpstr>PowerPoint Presentation</vt:lpstr>
      <vt:lpstr>PowerPoint Presentation</vt:lpstr>
      <vt:lpstr>PowerPoint Presentation</vt:lpstr>
      <vt:lpstr>PowerPoint Presentation</vt:lpstr>
      <vt:lpstr>PowerPoint Presentation</vt:lpstr>
      <vt:lpstr>PowerPoint Presentation</vt:lpstr>
      <vt:lpstr>What you can do:  Student opportunities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vector>
  </TitlesOfParts>
  <Company>Macro International,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Public Health Service Commissioned Corps</dc:title>
  <dc:creator>ahafiz</dc:creator>
  <cp:lastModifiedBy>Windows User</cp:lastModifiedBy>
  <cp:revision>461</cp:revision>
  <dcterms:created xsi:type="dcterms:W3CDTF">2007-08-30T16:27:01Z</dcterms:created>
  <dcterms:modified xsi:type="dcterms:W3CDTF">2013-12-05T12:48:04Z</dcterms:modified>
</cp:coreProperties>
</file>