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68" r:id="rId3"/>
    <p:sldId id="402" r:id="rId4"/>
    <p:sldId id="433" r:id="rId5"/>
    <p:sldId id="428" r:id="rId6"/>
    <p:sldId id="422" r:id="rId7"/>
    <p:sldId id="420" r:id="rId8"/>
    <p:sldId id="424" r:id="rId9"/>
    <p:sldId id="421" r:id="rId10"/>
    <p:sldId id="426" r:id="rId11"/>
    <p:sldId id="435" r:id="rId12"/>
    <p:sldId id="439" r:id="rId13"/>
    <p:sldId id="429" r:id="rId14"/>
    <p:sldId id="437" r:id="rId15"/>
    <p:sldId id="431" r:id="rId16"/>
    <p:sldId id="259" r:id="rId17"/>
  </p:sldIdLst>
  <p:sldSz cx="9144000" cy="6858000" type="screen4x3"/>
  <p:notesSz cx="7010400" cy="9296400"/>
  <p:defaultTex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65B"/>
    <a:srgbClr val="FF6600"/>
    <a:srgbClr val="FF0000"/>
    <a:srgbClr val="00FFFF"/>
    <a:srgbClr val="BD3632"/>
    <a:srgbClr val="EAEAEA"/>
    <a:srgbClr val="0000FF"/>
    <a:srgbClr val="C1A0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0" autoAdjust="0"/>
    <p:restoredTop sz="79727" autoAdjust="0"/>
  </p:normalViewPr>
  <p:slideViewPr>
    <p:cSldViewPr>
      <p:cViewPr>
        <p:scale>
          <a:sx n="66" d="100"/>
          <a:sy n="66" d="100"/>
        </p:scale>
        <p:origin x="-588" y="102"/>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notesViewPr>
    <p:cSldViewPr>
      <p:cViewPr>
        <p:scale>
          <a:sx n="75" d="100"/>
          <a:sy n="75" d="100"/>
        </p:scale>
        <p:origin x="-1284" y="72"/>
      </p:cViewPr>
      <p:guideLst>
        <p:guide orient="horz" pos="2928"/>
        <p:guide pos="2208"/>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5366928184951226"/>
          <c:y val="5.7461291809258609E-2"/>
          <c:w val="0.82380952380952432"/>
          <c:h val="0.82733812949640251"/>
        </c:manualLayout>
      </c:layout>
      <c:barChart>
        <c:barDir val="col"/>
        <c:grouping val="clustered"/>
        <c:ser>
          <c:idx val="0"/>
          <c:order val="0"/>
          <c:tx>
            <c:strRef>
              <c:f>Sheet1!$A$2</c:f>
              <c:strCache>
                <c:ptCount val="1"/>
                <c:pt idx="0">
                  <c:v>East</c:v>
                </c:pt>
              </c:strCache>
            </c:strRef>
          </c:tx>
          <c:spPr>
            <a:gradFill rotWithShape="0">
              <a:gsLst>
                <a:gs pos="0">
                  <a:srgbClr val="00365B"/>
                </a:gs>
                <a:gs pos="100000">
                  <a:srgbClr val="00365B">
                    <a:gamma/>
                    <a:shade val="46275"/>
                    <a:invGamma/>
                  </a:srgbClr>
                </a:gs>
              </a:gsLst>
              <a:lin ang="5400000" scaled="1"/>
            </a:gradFill>
            <a:ln w="16240">
              <a:solidFill>
                <a:schemeClr val="tx1"/>
              </a:solidFill>
              <a:prstDash val="solid"/>
            </a:ln>
          </c:spPr>
          <c:cat>
            <c:numRef>
              <c:f>Sheet1!$B$1:$H$1</c:f>
              <c:numCache>
                <c:formatCode>General</c:formatCode>
                <c:ptCount val="7"/>
                <c:pt idx="0">
                  <c:v>2007</c:v>
                </c:pt>
                <c:pt idx="1">
                  <c:v>2008</c:v>
                </c:pt>
                <c:pt idx="2">
                  <c:v>2009</c:v>
                </c:pt>
                <c:pt idx="3">
                  <c:v>2010</c:v>
                </c:pt>
                <c:pt idx="4">
                  <c:v>2011</c:v>
                </c:pt>
                <c:pt idx="5">
                  <c:v>2012</c:v>
                </c:pt>
                <c:pt idx="6">
                  <c:v>2013</c:v>
                </c:pt>
              </c:numCache>
            </c:numRef>
          </c:cat>
          <c:val>
            <c:numRef>
              <c:f>Sheet1!$B$2:$H$2</c:f>
              <c:numCache>
                <c:formatCode>"$"#,##0_);[Red]\("$"#,##0\)</c:formatCode>
                <c:ptCount val="7"/>
                <c:pt idx="0">
                  <c:v>2000000</c:v>
                </c:pt>
                <c:pt idx="1">
                  <c:v>2000000</c:v>
                </c:pt>
                <c:pt idx="2">
                  <c:v>3500000</c:v>
                </c:pt>
                <c:pt idx="3">
                  <c:v>0</c:v>
                </c:pt>
                <c:pt idx="4">
                  <c:v>5000000</c:v>
                </c:pt>
                <c:pt idx="5">
                  <c:v>5000000</c:v>
                </c:pt>
                <c:pt idx="6">
                  <c:v>0</c:v>
                </c:pt>
              </c:numCache>
            </c:numRef>
          </c:val>
        </c:ser>
        <c:axId val="134579712"/>
        <c:axId val="133977984"/>
      </c:barChart>
      <c:catAx>
        <c:axId val="134579712"/>
        <c:scaling>
          <c:orientation val="minMax"/>
        </c:scaling>
        <c:axPos val="b"/>
        <c:numFmt formatCode="General" sourceLinked="1"/>
        <c:tickLblPos val="nextTo"/>
        <c:spPr>
          <a:ln w="4060">
            <a:solidFill>
              <a:schemeClr val="tx1"/>
            </a:solidFill>
            <a:prstDash val="solid"/>
          </a:ln>
        </c:spPr>
        <c:txPr>
          <a:bodyPr rot="0" vert="horz"/>
          <a:lstStyle/>
          <a:p>
            <a:pPr>
              <a:defRPr sz="1407" b="1" i="0" u="none" strike="noStrike" baseline="0">
                <a:solidFill>
                  <a:schemeClr val="tx1"/>
                </a:solidFill>
                <a:latin typeface="Arial"/>
                <a:ea typeface="Arial"/>
                <a:cs typeface="Arial"/>
              </a:defRPr>
            </a:pPr>
            <a:endParaRPr lang="en-US"/>
          </a:p>
        </c:txPr>
        <c:crossAx val="133977984"/>
        <c:crosses val="autoZero"/>
        <c:auto val="1"/>
        <c:lblAlgn val="ctr"/>
        <c:lblOffset val="100"/>
        <c:tickLblSkip val="1"/>
        <c:tickMarkSkip val="1"/>
      </c:catAx>
      <c:valAx>
        <c:axId val="133977984"/>
        <c:scaling>
          <c:orientation val="minMax"/>
        </c:scaling>
        <c:axPos val="l"/>
        <c:numFmt formatCode="&quot;$&quot;#,##0_);[Red]\(&quot;$&quot;#,##0\)" sourceLinked="1"/>
        <c:tickLblPos val="nextTo"/>
        <c:spPr>
          <a:ln w="4060">
            <a:solidFill>
              <a:schemeClr val="tx1"/>
            </a:solidFill>
            <a:prstDash val="solid"/>
          </a:ln>
        </c:spPr>
        <c:txPr>
          <a:bodyPr rot="0" vert="horz"/>
          <a:lstStyle/>
          <a:p>
            <a:pPr>
              <a:defRPr sz="1407" b="1" i="0" u="none" strike="noStrike" baseline="0">
                <a:solidFill>
                  <a:schemeClr val="tx1"/>
                </a:solidFill>
                <a:latin typeface="Arial"/>
                <a:ea typeface="Arial"/>
                <a:cs typeface="Arial"/>
              </a:defRPr>
            </a:pPr>
            <a:endParaRPr lang="en-US"/>
          </a:p>
        </c:txPr>
        <c:crossAx val="134579712"/>
        <c:crosses val="autoZero"/>
        <c:crossBetween val="between"/>
      </c:valAx>
      <c:spPr>
        <a:noFill/>
        <a:ln w="32480">
          <a:noFill/>
        </a:ln>
      </c:spPr>
    </c:plotArea>
    <c:plotVisOnly val="1"/>
    <c:dispBlanksAs val="gap"/>
  </c:chart>
  <c:spPr>
    <a:noFill/>
    <a:ln>
      <a:noFill/>
    </a:ln>
  </c:spPr>
  <c:txPr>
    <a:bodyPr/>
    <a:lstStyle/>
    <a:p>
      <a:pPr>
        <a:defRPr sz="2302" b="1" i="0" u="none" strike="noStrike" baseline="0">
          <a:solidFill>
            <a:schemeClr val="tx1"/>
          </a:solidFill>
          <a:latin typeface="Verdana"/>
          <a:ea typeface="Verdana"/>
          <a:cs typeface="Verdana"/>
        </a:defRPr>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0.85452</cdr:x>
      <cdr:y>0.69903</cdr:y>
    </cdr:from>
    <cdr:to>
      <cdr:x>0.97125</cdr:x>
      <cdr:y>0.87555</cdr:y>
    </cdr:to>
    <cdr:sp macro="" textlink="">
      <cdr:nvSpPr>
        <cdr:cNvPr id="3" name="TextBox 2"/>
        <cdr:cNvSpPr txBox="1"/>
      </cdr:nvSpPr>
      <cdr:spPr>
        <a:xfrm xmlns:a="http://schemas.openxmlformats.org/drawingml/2006/main">
          <a:off x="6588732" y="3564396"/>
          <a:ext cx="900100" cy="9001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0.85919</cdr:x>
      <cdr:y>0.66373</cdr:y>
    </cdr:from>
    <cdr:to>
      <cdr:x>0.98993</cdr:x>
      <cdr:y>0.87555</cdr:y>
    </cdr:to>
    <cdr:sp macro="" textlink="">
      <cdr:nvSpPr>
        <cdr:cNvPr id="4" name="TextBox 3"/>
        <cdr:cNvSpPr txBox="1"/>
      </cdr:nvSpPr>
      <cdr:spPr>
        <a:xfrm xmlns:a="http://schemas.openxmlformats.org/drawingml/2006/main">
          <a:off x="6624736" y="3384376"/>
          <a:ext cx="1008112" cy="10801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7200" b="1" dirty="0" smtClean="0">
              <a:solidFill>
                <a:srgbClr val="FF0000"/>
              </a:solidFill>
            </a:rPr>
            <a:t>?</a:t>
          </a:r>
          <a:endParaRPr lang="en-US" sz="7200" b="1"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607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07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607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FC6E0E8-F8CF-47D2-849F-52A6D4A0244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vl1pPr>
          </a:lstStyle>
          <a:p>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vl1pPr>
          </a:lstStyle>
          <a:p>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BC609E5E-484E-4E9B-A465-9D91A9844C1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AA679A-6A45-42C5-963B-A86CBA0C6F2C}" type="slidenum">
              <a:rPr lang="en-US"/>
              <a:pPr/>
              <a:t>1</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1236663" y="4719638"/>
            <a:ext cx="4860925" cy="3879850"/>
          </a:xfrm>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94EA9C-D24F-49C9-B845-69D1451C8CBE}" type="slidenum">
              <a:rPr lang="en-US"/>
              <a:pPr/>
              <a:t>10</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r>
              <a:rPr lang="en-US" dirty="0"/>
              <a:t>Some estate planning techniques don’t involve attorneys.  For example, there are ways to title your accounts that accomplishes one major goal attorneys often help us with:  bypassing probate.  </a:t>
            </a:r>
          </a:p>
          <a:p>
            <a:endParaRPr lang="en-US" dirty="0"/>
          </a:p>
          <a:p>
            <a:r>
              <a:rPr lang="en-US" dirty="0"/>
              <a:t>Accounts with beneficiaries also bypass probate, but it’s critical that you keep them up to date</a:t>
            </a:r>
            <a:r>
              <a:rPr lang="en-US" dirty="0" smtClean="0"/>
              <a:t>.</a:t>
            </a:r>
          </a:p>
          <a:p>
            <a:r>
              <a:rPr lang="en-US" dirty="0" smtClean="0"/>
              <a:t/>
            </a:r>
            <a:br>
              <a:rPr lang="en-US" dirty="0" smtClean="0"/>
            </a:br>
            <a:r>
              <a:rPr lang="en-US" dirty="0" smtClean="0"/>
              <a:t>Review importance of beneficiary designations and need to keep them up to date</a:t>
            </a:r>
          </a:p>
          <a:p>
            <a:endParaRPr lang="en-US" dirty="0" smtClean="0"/>
          </a:p>
          <a:p>
            <a:r>
              <a:rPr lang="en-US" dirty="0" smtClean="0"/>
              <a:t>Highlight corporate vs.</a:t>
            </a:r>
            <a:r>
              <a:rPr lang="en-US" baseline="0" dirty="0" smtClean="0"/>
              <a:t> individual trustee—expertise, experience, continuity</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92902-399E-4C77-983F-DCCFB9ECD18E}" type="slidenum">
              <a:rPr lang="en-US"/>
              <a:pPr/>
              <a:t>11</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xfrm>
            <a:off x="701675" y="4416425"/>
            <a:ext cx="5607050" cy="4624388"/>
          </a:xfrm>
        </p:spPr>
        <p:txBody>
          <a:bodyPr/>
          <a:lstStyle/>
          <a:p>
            <a:pPr marL="228600" indent="-228600"/>
            <a:r>
              <a:rPr lang="en-US" b="1" dirty="0">
                <a:latin typeface="Verdana" pitchFamily="34" charset="0"/>
              </a:rPr>
              <a:t>Here are the smart strategies we’ll discuss today.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0B004A-316B-4EDB-A28A-9C640669BB97}" type="slidenum">
              <a:rPr lang="en-US"/>
              <a:pPr/>
              <a:t>12</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r>
              <a:rPr lang="en-US"/>
              <a:t>Few things complicate estate planning like the uncertainty that hovers over the federal estate tax.  </a:t>
            </a:r>
          </a:p>
          <a:p>
            <a:endParaRPr lang="en-US"/>
          </a:p>
          <a:p>
            <a:r>
              <a:rPr lang="en-US"/>
              <a:t>This chart shows the amount that an individual can leave to others without incurring any federal estate tax.   </a:t>
            </a:r>
          </a:p>
          <a:p>
            <a:endParaRPr lang="en-US"/>
          </a:p>
          <a:p>
            <a:r>
              <a:rPr lang="en-US"/>
              <a:t>It’s hard to predict what will happen to this political football next;  many observers feel the tax will live on, but with an exemption amount at or above $3million.   </a:t>
            </a:r>
          </a:p>
          <a:p>
            <a:endParaRPr lang="en-US"/>
          </a:p>
          <a:p>
            <a:endParaRPr lang="en-US"/>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these key changes from 2010 legislation.</a:t>
            </a:r>
          </a:p>
          <a:p>
            <a:r>
              <a:rPr lang="en-US" dirty="0" smtClean="0"/>
              <a:t>Highlight that all changes are temporary—expiring without further legislative action at the end of 2012</a:t>
            </a:r>
            <a:endParaRPr lang="en-US" dirty="0"/>
          </a:p>
        </p:txBody>
      </p:sp>
      <p:sp>
        <p:nvSpPr>
          <p:cNvPr id="4" name="Slide Number Placeholder 3"/>
          <p:cNvSpPr>
            <a:spLocks noGrp="1"/>
          </p:cNvSpPr>
          <p:nvPr>
            <p:ph type="sldNum" sz="quarter" idx="10"/>
          </p:nvPr>
        </p:nvSpPr>
        <p:spPr/>
        <p:txBody>
          <a:bodyPr/>
          <a:lstStyle/>
          <a:p>
            <a:fld id="{BC609E5E-484E-4E9B-A465-9D91A9844C1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92902-399E-4C77-983F-DCCFB9ECD18E}" type="slidenum">
              <a:rPr lang="en-US"/>
              <a:pPr/>
              <a:t>14</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xfrm>
            <a:off x="701675" y="4416425"/>
            <a:ext cx="5607050" cy="4624388"/>
          </a:xfrm>
        </p:spPr>
        <p:txBody>
          <a:bodyPr/>
          <a:lstStyle/>
          <a:p>
            <a:pPr marL="228600" indent="-228600"/>
            <a:r>
              <a:rPr lang="en-US" b="1">
                <a:latin typeface="Verdana" pitchFamily="34" charset="0"/>
              </a:rPr>
              <a:t>Here are the smart strategies we’ll discuss today.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595AE5-EB69-49CF-8C82-7136E0D6BEF2}" type="slidenum">
              <a:rPr lang="en-US"/>
              <a:pPr/>
              <a:t>15</a:t>
            </a:fld>
            <a:endParaRPr lang="en-US"/>
          </a:p>
        </p:txBody>
      </p:sp>
      <p:sp>
        <p:nvSpPr>
          <p:cNvPr id="1197058" name="Rectangle 2"/>
          <p:cNvSpPr>
            <a:spLocks noGrp="1" noRot="1" noChangeAspect="1" noChangeArrowheads="1" noTextEdit="1"/>
          </p:cNvSpPr>
          <p:nvPr>
            <p:ph type="sldImg"/>
          </p:nvPr>
        </p:nvSpPr>
        <p:spPr>
          <a:ln/>
        </p:spPr>
      </p:sp>
      <p:sp>
        <p:nvSpPr>
          <p:cNvPr id="1197059" name="Rectangle 3"/>
          <p:cNvSpPr>
            <a:spLocks noGrp="1" noChangeArrowheads="1"/>
          </p:cNvSpPr>
          <p:nvPr>
            <p:ph type="body" idx="1"/>
          </p:nvPr>
        </p:nvSpPr>
        <p:spPr/>
        <p:txBody>
          <a:bodyPr/>
          <a:lstStyle/>
          <a:p>
            <a:r>
              <a:rPr lang="en-US"/>
              <a:t>It’s important to have insurance to protect yourself from the potential “</a:t>
            </a:r>
            <a:r>
              <a:rPr lang="en-US" dirty="0" err="1"/>
              <a:t>derailers</a:t>
            </a:r>
            <a:r>
              <a:rPr lang="en-US" dirty="0"/>
              <a:t>”:</a:t>
            </a:r>
          </a:p>
          <a:p>
            <a:pPr>
              <a:buFontTx/>
              <a:buChar char="•"/>
            </a:pPr>
            <a:r>
              <a:rPr lang="en-US" dirty="0"/>
              <a:t>Loss of a home to fire or other catastrophe</a:t>
            </a:r>
          </a:p>
          <a:p>
            <a:pPr>
              <a:buFontTx/>
              <a:buChar char="-"/>
            </a:pPr>
            <a:r>
              <a:rPr lang="en-US" dirty="0"/>
              <a:t>A lawsuit</a:t>
            </a:r>
          </a:p>
          <a:p>
            <a:pPr>
              <a:buFontTx/>
              <a:buChar char="-"/>
            </a:pPr>
            <a:r>
              <a:rPr lang="en-US" dirty="0"/>
              <a:t>An accident or prolonged illness that prevents you or your spouse from being able to work and earn. </a:t>
            </a:r>
          </a:p>
          <a:p>
            <a:pPr>
              <a:buFontTx/>
              <a:buChar char="-"/>
            </a:pPr>
            <a:r>
              <a:rPr lang="en-US" dirty="0"/>
              <a:t>Disability or premature death. </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266F8E-8E7F-4C05-8D65-E02519A1EF20}" type="slidenum">
              <a:rPr lang="en-US"/>
              <a:pPr/>
              <a:t>16</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E52C2-B9EA-402E-A485-7D5644713EA0}" type="slidenum">
              <a:rPr lang="en-US"/>
              <a:pPr/>
              <a:t>2</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701675" y="4935538"/>
            <a:ext cx="5607050" cy="3663950"/>
          </a:xfrm>
        </p:spPr>
        <p:txBody>
          <a:bodyPr/>
          <a:lstStyle/>
          <a:p>
            <a:r>
              <a:rPr lang="en-US">
                <a:latin typeface="Verdana" pitchFamily="34" charset="0"/>
              </a:rPr>
              <a:t>Our attorneys couldn’t be here tonight, but they wanted us to pass along their best wishes. </a:t>
            </a:r>
          </a:p>
          <a:p>
            <a:r>
              <a:rPr lang="en-US" sz="1400"/>
              <a:t>Our credentialed financial planners and advisors are salaried. They are focused on your interests. </a:t>
            </a:r>
          </a:p>
          <a:p>
            <a:r>
              <a:rPr lang="en-US" sz="1400"/>
              <a:t>All of our Wealth Managers and planners hold the CFP – Certified Financial Planner</a:t>
            </a:r>
            <a:r>
              <a:rPr lang="en-US" sz="1400" baseline="30000">
                <a:cs typeface="Arial" charset="0"/>
              </a:rPr>
              <a:t>® </a:t>
            </a:r>
            <a:r>
              <a:rPr lang="en-US" sz="1400"/>
              <a:t>designation.</a:t>
            </a:r>
          </a:p>
          <a:p>
            <a:pPr lvl="2"/>
            <a:endParaRPr lang="en-US">
              <a:latin typeface="Verdana" pitchFamily="34" charset="0"/>
            </a:endParaRPr>
          </a:p>
          <a:p>
            <a:pPr lvl="2"/>
            <a:endParaRPr lang="en-US" sz="1400"/>
          </a:p>
          <a:p>
            <a:endParaRPr lang="en-US" sz="1400"/>
          </a:p>
          <a:p>
            <a:endParaRPr lang="en-US">
              <a:latin typeface="Verdana" pitchFamily="34" charset="0"/>
            </a:endParaRPr>
          </a:p>
          <a:p>
            <a:endParaRPr lang="en-US">
              <a:latin typeface="Verdan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92902-399E-4C77-983F-DCCFB9ECD18E}" type="slidenum">
              <a:rPr lang="en-US"/>
              <a:pPr/>
              <a:t>3</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xfrm>
            <a:off x="701675" y="4416425"/>
            <a:ext cx="5607050" cy="4624388"/>
          </a:xfrm>
        </p:spPr>
        <p:txBody>
          <a:bodyPr/>
          <a:lstStyle/>
          <a:p>
            <a:pPr marL="228600" indent="-228600"/>
            <a:r>
              <a:rPr lang="en-US" b="1" dirty="0" smtClean="0">
                <a:latin typeface="Verdana" pitchFamily="34" charset="0"/>
              </a:rPr>
              <a:t>Here’s our agenda for today.</a:t>
            </a:r>
            <a:endParaRPr lang="en-US" b="1" dirty="0">
              <a:latin typeface="Verdan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92902-399E-4C77-983F-DCCFB9ECD18E}" type="slidenum">
              <a:rPr lang="en-US"/>
              <a:pPr/>
              <a:t>4</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xfrm>
            <a:off x="701675" y="4416425"/>
            <a:ext cx="5607050" cy="4624388"/>
          </a:xfrm>
        </p:spPr>
        <p:txBody>
          <a:bodyPr/>
          <a:lstStyle/>
          <a:p>
            <a:pPr marL="228600" indent="-228600"/>
            <a:r>
              <a:rPr lang="en-US" b="1" dirty="0">
                <a:latin typeface="Verdana" pitchFamily="34" charset="0"/>
              </a:rPr>
              <a:t>Here are the smart strategies we’ll discuss today.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C4AD3-A908-48CB-A972-9E193F8328CF}" type="slidenum">
              <a:rPr lang="en-US"/>
              <a:pPr/>
              <a:t>5</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pPr>
              <a:lnSpc>
                <a:spcPct val="90000"/>
              </a:lnSpc>
            </a:pPr>
            <a:r>
              <a:rPr lang="en-US" dirty="0"/>
              <a:t>So, what </a:t>
            </a:r>
            <a:r>
              <a:rPr lang="en-US" dirty="0" smtClean="0"/>
              <a:t>goes into the mix when you think about estate planning.  Here are</a:t>
            </a:r>
            <a:r>
              <a:rPr lang="en-US" baseline="0" dirty="0" smtClean="0"/>
              <a:t> a few of the questions that typically need to be addressed.</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1B9C1-764F-4AF5-A433-669162CAA7DD}" type="slidenum">
              <a:rPr lang="en-US"/>
              <a:pPr/>
              <a:t>6</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dirty="0"/>
          </a:p>
          <a:p>
            <a:r>
              <a:rPr lang="en-US" dirty="0"/>
              <a:t>If you have a will, you’re actually in the minority.  According to </a:t>
            </a:r>
            <a:r>
              <a:rPr lang="en-US" dirty="0" err="1"/>
              <a:t>Bankrate</a:t>
            </a:r>
            <a:r>
              <a:rPr lang="en-US" dirty="0"/>
              <a:t>, 57% of Americans have neglected this most basic aspect of estate planning.  But even if you do, it’s important to have a qualified attorney review it every few years or whenever you experience a significant life change.  </a:t>
            </a:r>
          </a:p>
          <a:p>
            <a:endParaRPr lang="en-US" dirty="0"/>
          </a:p>
          <a:p>
            <a:r>
              <a:rPr lang="en-US" dirty="0"/>
              <a:t>A will is really just the starting point.  It’s also important to consider creating and updating these other documents. </a:t>
            </a:r>
          </a:p>
          <a:p>
            <a:endParaRPr lang="en-US" dirty="0"/>
          </a:p>
          <a:p>
            <a:r>
              <a:rPr lang="en-US" dirty="0"/>
              <a:t>SOURCE</a:t>
            </a:r>
          </a:p>
          <a:p>
            <a:r>
              <a:rPr lang="en-US" dirty="0"/>
              <a:t>--57% of Americans don’t have a will:   http://investor.bankrate.com/releasedetail.cfm?ReleaseID=276290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it comes to estate planning most folks immediately think of what happens when they pass away, however, its important to ensure that a decision making framework is in place if you’re unable to make decisions  while you’re alive.</a:t>
            </a:r>
            <a:endParaRPr lang="en-US" dirty="0"/>
          </a:p>
        </p:txBody>
      </p:sp>
      <p:sp>
        <p:nvSpPr>
          <p:cNvPr id="4" name="Slide Number Placeholder 3"/>
          <p:cNvSpPr>
            <a:spLocks noGrp="1"/>
          </p:cNvSpPr>
          <p:nvPr>
            <p:ph type="sldNum" sz="quarter" idx="10"/>
          </p:nvPr>
        </p:nvSpPr>
        <p:spPr/>
        <p:txBody>
          <a:bodyPr/>
          <a:lstStyle/>
          <a:p>
            <a:fld id="{BC609E5E-484E-4E9B-A465-9D91A9844C1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wills---validated by probate courts—name guardian</a:t>
            </a:r>
            <a:r>
              <a:rPr lang="en-US" baseline="0" dirty="0" smtClean="0"/>
              <a:t> for minor children</a:t>
            </a:r>
          </a:p>
          <a:p>
            <a:r>
              <a:rPr lang="en-US" baseline="0" dirty="0" smtClean="0"/>
              <a:t>Trusts—discuss living vs. </a:t>
            </a:r>
            <a:r>
              <a:rPr lang="en-US" baseline="0" dirty="0" err="1" smtClean="0"/>
              <a:t>testementary</a:t>
            </a:r>
            <a:r>
              <a:rPr lang="en-US" baseline="0" dirty="0" smtClean="0"/>
              <a:t> and revocable vs. irrevocable</a:t>
            </a:r>
          </a:p>
          <a:p>
            <a:r>
              <a:rPr lang="en-US" baseline="0" dirty="0" smtClean="0"/>
              <a:t>Letter of instruction: list of accounts, important persons, points of contact, special wishes for personal property/keepsakes</a:t>
            </a:r>
            <a:endParaRPr lang="en-US" dirty="0"/>
          </a:p>
        </p:txBody>
      </p:sp>
      <p:sp>
        <p:nvSpPr>
          <p:cNvPr id="4" name="Slide Number Placeholder 3"/>
          <p:cNvSpPr>
            <a:spLocks noGrp="1"/>
          </p:cNvSpPr>
          <p:nvPr>
            <p:ph type="sldNum" sz="quarter" idx="10"/>
          </p:nvPr>
        </p:nvSpPr>
        <p:spPr/>
        <p:txBody>
          <a:bodyPr/>
          <a:lstStyle/>
          <a:p>
            <a:fld id="{BC609E5E-484E-4E9B-A465-9D91A9844C1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09FA1E-E295-4F7E-BBE2-66A5C1A30048}" type="slidenum">
              <a:rPr lang="en-US"/>
              <a:pPr/>
              <a:t>9</a:t>
            </a:fld>
            <a:endParaRPr lang="en-US"/>
          </a:p>
        </p:txBody>
      </p:sp>
      <p:sp>
        <p:nvSpPr>
          <p:cNvPr id="454658" name="Rectangle 2"/>
          <p:cNvSpPr>
            <a:spLocks noGrp="1" noRot="1" noChangeAspect="1" noChangeArrowheads="1" noTextEdit="1"/>
          </p:cNvSpPr>
          <p:nvPr>
            <p:ph type="sldImg"/>
          </p:nvPr>
        </p:nvSpPr>
        <p:spPr>
          <a:ln/>
        </p:spPr>
      </p:sp>
      <p:sp>
        <p:nvSpPr>
          <p:cNvPr id="454659" name="Rectangle 3"/>
          <p:cNvSpPr>
            <a:spLocks noGrp="1" noChangeArrowheads="1"/>
          </p:cNvSpPr>
          <p:nvPr>
            <p:ph type="body" idx="1"/>
          </p:nvPr>
        </p:nvSpPr>
        <p:spPr>
          <a:xfrm>
            <a:off x="701675" y="4576763"/>
            <a:ext cx="5607050" cy="4022725"/>
          </a:xfrm>
        </p:spPr>
        <p:txBody>
          <a:bodyPr/>
          <a:lstStyle/>
          <a:p>
            <a:r>
              <a:rPr lang="en-US" dirty="0" smtClean="0"/>
              <a:t>Both utilized to transfer ownership of assets.</a:t>
            </a:r>
          </a:p>
          <a:p>
            <a:r>
              <a:rPr lang="en-US" dirty="0" smtClean="0"/>
              <a:t>-Funded living trust allows probate to be avoided for those assets</a:t>
            </a:r>
            <a:r>
              <a:rPr lang="en-US" baseline="0" dirty="0" smtClean="0"/>
              <a:t> in trust vs. will in which all assets which are transferred via will pass through probate</a:t>
            </a:r>
          </a:p>
          <a:p>
            <a:r>
              <a:rPr lang="en-US" dirty="0" smtClean="0"/>
              <a:t> -discuss successor</a:t>
            </a:r>
            <a:r>
              <a:rPr lang="en-US" baseline="0" dirty="0" smtClean="0"/>
              <a:t> trustees available with living trust.</a:t>
            </a:r>
          </a:p>
          <a:p>
            <a:r>
              <a:rPr lang="en-US" baseline="0" dirty="0" smtClean="0"/>
              <a:t>-general discussion of cost before and after death</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65B"/>
        </a:solidFill>
        <a:effectLst/>
      </p:bgPr>
    </p:bg>
    <p:spTree>
      <p:nvGrpSpPr>
        <p:cNvPr id="1" name=""/>
        <p:cNvGrpSpPr/>
        <p:nvPr/>
      </p:nvGrpSpPr>
      <p:grpSpPr>
        <a:xfrm>
          <a:off x="0" y="0"/>
          <a:ext cx="0" cy="0"/>
          <a:chOff x="0" y="0"/>
          <a:chExt cx="0" cy="0"/>
        </a:xfrm>
      </p:grpSpPr>
      <p:sp>
        <p:nvSpPr>
          <p:cNvPr id="3080" name="Rectangle 8"/>
          <p:cNvSpPr>
            <a:spLocks noChangeArrowheads="1"/>
          </p:cNvSpPr>
          <p:nvPr/>
        </p:nvSpPr>
        <p:spPr bwMode="auto">
          <a:xfrm>
            <a:off x="142875" y="152400"/>
            <a:ext cx="8858250" cy="6553200"/>
          </a:xfrm>
          <a:prstGeom prst="rect">
            <a:avLst/>
          </a:prstGeom>
          <a:solidFill>
            <a:schemeClr val="bg1"/>
          </a:solidFill>
          <a:ln w="9525">
            <a:noFill/>
            <a:miter lim="800000"/>
            <a:headEnd/>
            <a:tailEnd/>
          </a:ln>
          <a:effectLst/>
        </p:spPr>
        <p:txBody>
          <a:bodyPr wrap="none" anchor="ctr"/>
          <a:lstStyle/>
          <a:p>
            <a:endParaRPr lang="en-US"/>
          </a:p>
        </p:txBody>
      </p:sp>
      <p:pic>
        <p:nvPicPr>
          <p:cNvPr id="3081" name="Picture 9" descr="Bootom_Gold"/>
          <p:cNvPicPr>
            <a:picLocks noChangeAspect="1" noChangeArrowheads="1"/>
          </p:cNvPicPr>
          <p:nvPr/>
        </p:nvPicPr>
        <p:blipFill>
          <a:blip r:embed="rId2" cstate="print"/>
          <a:srcRect t="24590" r="987" b="3186"/>
          <a:stretch>
            <a:fillRect/>
          </a:stretch>
        </p:blipFill>
        <p:spPr bwMode="auto">
          <a:xfrm>
            <a:off x="1841500" y="3860800"/>
            <a:ext cx="7159625" cy="323850"/>
          </a:xfrm>
          <a:prstGeom prst="rect">
            <a:avLst/>
          </a:prstGeom>
          <a:noFill/>
        </p:spPr>
      </p:pic>
      <p:sp>
        <p:nvSpPr>
          <p:cNvPr id="3084" name="Line 12"/>
          <p:cNvSpPr>
            <a:spLocks noChangeShapeType="1"/>
          </p:cNvSpPr>
          <p:nvPr/>
        </p:nvSpPr>
        <p:spPr bwMode="auto">
          <a:xfrm>
            <a:off x="574675" y="3860800"/>
            <a:ext cx="8426450" cy="0"/>
          </a:xfrm>
          <a:prstGeom prst="line">
            <a:avLst/>
          </a:prstGeom>
          <a:noFill/>
          <a:ln w="12700">
            <a:solidFill>
              <a:srgbClr val="C1A04D"/>
            </a:solidFill>
            <a:round/>
            <a:headEnd/>
            <a:tailEnd/>
          </a:ln>
          <a:effectLst/>
        </p:spPr>
        <p:txBody>
          <a:bodyPr/>
          <a:lstStyle/>
          <a:p>
            <a:endParaRPr lang="en-US"/>
          </a:p>
        </p:txBody>
      </p:sp>
      <p:sp>
        <p:nvSpPr>
          <p:cNvPr id="3074" name="Rectangle 2"/>
          <p:cNvSpPr>
            <a:spLocks noGrp="1" noChangeArrowheads="1"/>
          </p:cNvSpPr>
          <p:nvPr>
            <p:ph type="ctrTitle"/>
          </p:nvPr>
        </p:nvSpPr>
        <p:spPr>
          <a:xfrm>
            <a:off x="1908175" y="2276475"/>
            <a:ext cx="6550025" cy="1470025"/>
          </a:xfrm>
        </p:spPr>
        <p:txBody>
          <a:bodyPr/>
          <a:lstStyle>
            <a:lvl1pPr algn="ctr">
              <a:defRPr sz="1100" b="0">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2087563" y="3860800"/>
            <a:ext cx="6400800" cy="288925"/>
          </a:xfrm>
        </p:spPr>
        <p:txBody>
          <a:bodyPr anchor="ctr"/>
          <a:lstStyle>
            <a:lvl1pPr>
              <a:defRPr sz="1200">
                <a:solidFill>
                  <a:schemeClr val="bg1"/>
                </a:solidFill>
              </a:defRPr>
            </a:lvl1pPr>
          </a:lstStyle>
          <a:p>
            <a:r>
              <a:rPr lang="en-US"/>
              <a:t>Click to edit Master subtitle style</a:t>
            </a:r>
          </a:p>
        </p:txBody>
      </p:sp>
      <p:sp>
        <p:nvSpPr>
          <p:cNvPr id="3077" name="Rectangle 5"/>
          <p:cNvSpPr>
            <a:spLocks noGrp="1" noChangeArrowheads="1"/>
          </p:cNvSpPr>
          <p:nvPr>
            <p:ph type="ftr" sz="quarter" idx="3"/>
          </p:nvPr>
        </p:nvSpPr>
        <p:spPr bwMode="auto">
          <a:xfrm>
            <a:off x="6048375" y="6245225"/>
            <a:ext cx="2895600" cy="476250"/>
          </a:xfrm>
          <a:prstGeom prst="rect">
            <a:avLst/>
          </a:prstGeom>
          <a:noFill/>
          <a:ln>
            <a:miter lim="800000"/>
            <a:headEnd/>
            <a:tailEnd/>
          </a:ln>
        </p:spPr>
        <p:txBody>
          <a:bodyPr vert="horz" wrap="square" lIns="0" tIns="0" rIns="0" bIns="0" numCol="1" anchor="t" anchorCtr="0" compatLnSpc="1">
            <a:prstTxWarp prst="textNoShape">
              <a:avLst/>
            </a:prstTxWarp>
          </a:bodyPr>
          <a:lstStyle>
            <a:lvl1pPr algn="r">
              <a:defRPr sz="800" b="1">
                <a:latin typeface="+mn-lt"/>
              </a:defRPr>
            </a:lvl1pPr>
          </a:lstStyle>
          <a:p>
            <a:endParaRPr lang="en-US"/>
          </a:p>
        </p:txBody>
      </p:sp>
      <p:sp>
        <p:nvSpPr>
          <p:cNvPr id="3085" name="Rectangle 13"/>
          <p:cNvSpPr>
            <a:spLocks noChangeArrowheads="1"/>
          </p:cNvSpPr>
          <p:nvPr/>
        </p:nvSpPr>
        <p:spPr bwMode="auto">
          <a:xfrm>
            <a:off x="0" y="0"/>
            <a:ext cx="9144000" cy="6858000"/>
          </a:xfrm>
          <a:prstGeom prst="rect">
            <a:avLst/>
          </a:prstGeom>
          <a:gradFill rotWithShape="1">
            <a:gsLst>
              <a:gs pos="0">
                <a:srgbClr val="00365B">
                  <a:gamma/>
                  <a:shade val="46275"/>
                  <a:invGamma/>
                </a:srgbClr>
              </a:gs>
              <a:gs pos="100000">
                <a:srgbClr val="00365B"/>
              </a:gs>
            </a:gsLst>
            <a:lin ang="5400000" scaled="1"/>
          </a:gradFill>
          <a:ln w="9525">
            <a:noFill/>
            <a:miter lim="800000"/>
            <a:headEnd/>
            <a:tailEnd/>
          </a:ln>
          <a:effectLst/>
        </p:spPr>
        <p:txBody>
          <a:bodyPr wrap="none" anchor="ctr"/>
          <a:lstStyle/>
          <a:p>
            <a:endParaRPr lang="en-US"/>
          </a:p>
        </p:txBody>
      </p:sp>
      <p:sp>
        <p:nvSpPr>
          <p:cNvPr id="3086" name="Rectangle 14"/>
          <p:cNvSpPr>
            <a:spLocks noChangeArrowheads="1"/>
          </p:cNvSpPr>
          <p:nvPr/>
        </p:nvSpPr>
        <p:spPr bwMode="auto">
          <a:xfrm>
            <a:off x="142875" y="152400"/>
            <a:ext cx="8858250" cy="6553200"/>
          </a:xfrm>
          <a:prstGeom prst="rect">
            <a:avLst/>
          </a:prstGeom>
          <a:gradFill rotWithShape="1">
            <a:gsLst>
              <a:gs pos="0">
                <a:srgbClr val="00365B"/>
              </a:gs>
              <a:gs pos="100000">
                <a:srgbClr val="00365B">
                  <a:gamma/>
                  <a:shade val="46275"/>
                  <a:invGamma/>
                </a:srgbClr>
              </a:gs>
            </a:gsLst>
            <a:lin ang="5400000" scaled="1"/>
          </a:gradFill>
          <a:ln w="9525">
            <a:noFill/>
            <a:miter lim="800000"/>
            <a:headEnd/>
            <a:tailEnd/>
          </a:ln>
          <a:effectLst/>
        </p:spPr>
        <p:txBody>
          <a:bodyPr wrap="none" anchor="ctr"/>
          <a:lstStyle/>
          <a:p>
            <a:endParaRPr lang="en-US"/>
          </a:p>
        </p:txBody>
      </p:sp>
      <p:pic>
        <p:nvPicPr>
          <p:cNvPr id="3087" name="Picture 15" descr="USAA_Logo08_White_RGB"/>
          <p:cNvPicPr>
            <a:picLocks noChangeAspect="1" noChangeArrowheads="1"/>
          </p:cNvPicPr>
          <p:nvPr/>
        </p:nvPicPr>
        <p:blipFill>
          <a:blip r:embed="rId3" cstate="print"/>
          <a:srcRect/>
          <a:stretch>
            <a:fillRect/>
          </a:stretch>
        </p:blipFill>
        <p:spPr bwMode="auto">
          <a:xfrm>
            <a:off x="323850" y="296863"/>
            <a:ext cx="971550" cy="971550"/>
          </a:xfrm>
          <a:prstGeom prst="rect">
            <a:avLst/>
          </a:prstGeom>
          <a:noFill/>
        </p:spPr>
      </p:pic>
      <p:sp>
        <p:nvSpPr>
          <p:cNvPr id="3093" name="AutoShape 21"/>
          <p:cNvSpPr>
            <a:spLocks noChangeArrowheads="1"/>
          </p:cNvSpPr>
          <p:nvPr/>
        </p:nvSpPr>
        <p:spPr bwMode="auto">
          <a:xfrm>
            <a:off x="7488238" y="6416675"/>
            <a:ext cx="1655762" cy="441325"/>
          </a:xfrm>
          <a:prstGeom prst="roundRect">
            <a:avLst>
              <a:gd name="adj" fmla="val 16667"/>
            </a:avLst>
          </a:prstGeom>
          <a:solidFill>
            <a:srgbClr val="00365B"/>
          </a:solidFill>
          <a:ln w="9525">
            <a:noFill/>
            <a:round/>
            <a:headEnd/>
            <a:tailEnd/>
          </a:ln>
          <a:effectLst/>
        </p:spPr>
        <p:txBody>
          <a:bodyPr wrap="none" anchor="ctr"/>
          <a:lstStyle/>
          <a:p>
            <a:endParaRPr lang="en-US" sz="1800"/>
          </a:p>
        </p:txBody>
      </p:sp>
      <p:sp>
        <p:nvSpPr>
          <p:cNvPr id="3096" name="Text Box 24"/>
          <p:cNvSpPr txBox="1">
            <a:spLocks noChangeArrowheads="1"/>
          </p:cNvSpPr>
          <p:nvPr/>
        </p:nvSpPr>
        <p:spPr bwMode="auto">
          <a:xfrm>
            <a:off x="7604125" y="6440488"/>
            <a:ext cx="1289050" cy="336550"/>
          </a:xfrm>
          <a:prstGeom prst="rect">
            <a:avLst/>
          </a:prstGeom>
          <a:noFill/>
          <a:ln w="9525">
            <a:noFill/>
            <a:miter lim="800000"/>
            <a:headEnd/>
            <a:tailEnd/>
          </a:ln>
          <a:effectLst/>
        </p:spPr>
        <p:txBody>
          <a:bodyPr wrap="none">
            <a:spAutoFit/>
          </a:bodyPr>
          <a:lstStyle/>
          <a:p>
            <a:pPr algn="l"/>
            <a:r>
              <a:rPr lang="en-US" sz="1600" b="1">
                <a:solidFill>
                  <a:schemeClr val="bg1"/>
                </a:solidFill>
              </a:rPr>
              <a:t>USAA.COM</a:t>
            </a:r>
          </a:p>
        </p:txBody>
      </p:sp>
      <p:sp>
        <p:nvSpPr>
          <p:cNvPr id="3097" name="Rectangle 25"/>
          <p:cNvSpPr>
            <a:spLocks noChangeArrowheads="1"/>
          </p:cNvSpPr>
          <p:nvPr/>
        </p:nvSpPr>
        <p:spPr bwMode="auto">
          <a:xfrm>
            <a:off x="9001125" y="7938"/>
            <a:ext cx="142875" cy="6858000"/>
          </a:xfrm>
          <a:prstGeom prst="rect">
            <a:avLst/>
          </a:prstGeom>
          <a:gradFill rotWithShape="1">
            <a:gsLst>
              <a:gs pos="0">
                <a:srgbClr val="00365B">
                  <a:gamma/>
                  <a:shade val="46275"/>
                  <a:invGamma/>
                </a:srgbClr>
              </a:gs>
              <a:gs pos="100000">
                <a:srgbClr val="00365B"/>
              </a:gs>
            </a:gsLst>
            <a:lin ang="5400000" scaled="1"/>
          </a:gradFill>
          <a:ln w="9525">
            <a:noFill/>
            <a:miter lim="800000"/>
            <a:headEnd/>
            <a:tailEnd/>
          </a:ln>
          <a:effectLst/>
        </p:spPr>
        <p:txBody>
          <a:bodyPr wrap="none" anchor="ctr"/>
          <a:lstStyle/>
          <a:p>
            <a:endParaRPr lang="en-US"/>
          </a:p>
        </p:txBody>
      </p:sp>
      <p:pic>
        <p:nvPicPr>
          <p:cNvPr id="3098" name="Picture 26"/>
          <p:cNvPicPr>
            <a:picLocks noChangeAspect="1" noChangeArrowheads="1"/>
          </p:cNvPicPr>
          <p:nvPr/>
        </p:nvPicPr>
        <p:blipFill>
          <a:blip r:embed="rId4" cstate="print"/>
          <a:srcRect/>
          <a:stretch>
            <a:fillRect/>
          </a:stretch>
        </p:blipFill>
        <p:spPr bwMode="auto">
          <a:xfrm>
            <a:off x="2290763" y="282575"/>
            <a:ext cx="6745287" cy="301625"/>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5F59449-70D1-4583-87A2-AE0D46E9DF0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525" y="311150"/>
            <a:ext cx="2097088" cy="6105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6263" y="311150"/>
            <a:ext cx="6138862" cy="6105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EEC7B9A-76E4-4472-87E5-AA8617CF24E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95400" y="311150"/>
            <a:ext cx="7632700" cy="5254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76263" y="1089025"/>
            <a:ext cx="8388350" cy="5327650"/>
          </a:xfrm>
        </p:spPr>
        <p:txBody>
          <a:bodyPr/>
          <a:lstStyle/>
          <a:p>
            <a:endParaRPr lang="en-US"/>
          </a:p>
        </p:txBody>
      </p:sp>
      <p:sp>
        <p:nvSpPr>
          <p:cNvPr id="4" name="Slide Number Placeholder 3"/>
          <p:cNvSpPr>
            <a:spLocks noGrp="1"/>
          </p:cNvSpPr>
          <p:nvPr>
            <p:ph type="sldNum" sz="quarter" idx="10"/>
          </p:nvPr>
        </p:nvSpPr>
        <p:spPr>
          <a:xfrm>
            <a:off x="250825" y="6453188"/>
            <a:ext cx="576263" cy="217487"/>
          </a:xfrm>
        </p:spPr>
        <p:txBody>
          <a:bodyPr/>
          <a:lstStyle>
            <a:lvl1pPr>
              <a:defRPr/>
            </a:lvl1pPr>
          </a:lstStyle>
          <a:p>
            <a:fld id="{525765B2-B6EC-4EF6-949E-4C2594581B5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95400" y="311150"/>
            <a:ext cx="7632700" cy="5254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76263" y="1089025"/>
            <a:ext cx="4117975" cy="5327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846638" y="1089025"/>
            <a:ext cx="4117975" cy="5327650"/>
          </a:xfrm>
        </p:spPr>
        <p:txBody>
          <a:bodyPr/>
          <a:lstStyle/>
          <a:p>
            <a:endParaRPr lang="en-US"/>
          </a:p>
        </p:txBody>
      </p:sp>
      <p:sp>
        <p:nvSpPr>
          <p:cNvPr id="5" name="Slide Number Placeholder 4"/>
          <p:cNvSpPr>
            <a:spLocks noGrp="1"/>
          </p:cNvSpPr>
          <p:nvPr>
            <p:ph type="sldNum" sz="quarter" idx="10"/>
          </p:nvPr>
        </p:nvSpPr>
        <p:spPr>
          <a:xfrm>
            <a:off x="250825" y="6453188"/>
            <a:ext cx="576263" cy="217487"/>
          </a:xfrm>
        </p:spPr>
        <p:txBody>
          <a:bodyPr/>
          <a:lstStyle>
            <a:lvl1pPr>
              <a:defRPr/>
            </a:lvl1pPr>
          </a:lstStyle>
          <a:p>
            <a:fld id="{5BFDAECD-BAC6-4262-94BB-7651D05E53C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76263" y="311150"/>
            <a:ext cx="8388350" cy="610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250825" y="6453188"/>
            <a:ext cx="576263" cy="217487"/>
          </a:xfrm>
        </p:spPr>
        <p:txBody>
          <a:bodyPr/>
          <a:lstStyle>
            <a:lvl1pPr>
              <a:defRPr/>
            </a:lvl1pPr>
          </a:lstStyle>
          <a:p>
            <a:fld id="{3BB255A8-31AE-4A88-B978-594B15C305D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311150"/>
            <a:ext cx="7632700" cy="5254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76263" y="1089025"/>
            <a:ext cx="8388350" cy="2587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6263" y="3829050"/>
            <a:ext cx="8388350" cy="2587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250825" y="6453188"/>
            <a:ext cx="576263" cy="217487"/>
          </a:xfrm>
        </p:spPr>
        <p:txBody>
          <a:bodyPr/>
          <a:lstStyle>
            <a:lvl1pPr>
              <a:defRPr/>
            </a:lvl1pPr>
          </a:lstStyle>
          <a:p>
            <a:fld id="{05091355-7D43-48DA-95A8-ECC032FA5C12}"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311150"/>
            <a:ext cx="7632700" cy="5254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76263" y="1089025"/>
            <a:ext cx="4117975" cy="5327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6638" y="1089025"/>
            <a:ext cx="4117975" cy="5327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250825" y="6453188"/>
            <a:ext cx="576263" cy="217487"/>
          </a:xfrm>
        </p:spPr>
        <p:txBody>
          <a:bodyPr/>
          <a:lstStyle>
            <a:lvl1pPr>
              <a:defRPr/>
            </a:lvl1pPr>
          </a:lstStyle>
          <a:p>
            <a:fld id="{BD975C91-7863-43A1-8FCE-E54B1C31E7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2F43C44-9D4D-4408-BF1C-B2428EF479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2544F15-4457-47C3-95FD-189D71DB2D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6263" y="1089025"/>
            <a:ext cx="4117975"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6638" y="1089025"/>
            <a:ext cx="4117975"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E50A9A0-AEE2-4CA9-B3EB-00D0FE4675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3579D625-C926-482A-91D9-C82A2745509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BC424809-1E15-49FE-B4D4-1B0EF205AC0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A737DF7-C214-4BA1-B529-7B2E4862FB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81370BD-6599-4961-9457-B4C1369677C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39C96C4-5CBB-4F6E-8BC7-5A1FAF4A702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0"/>
            <a:ext cx="9144000" cy="6858000"/>
          </a:xfrm>
          <a:prstGeom prst="rect">
            <a:avLst/>
          </a:prstGeom>
          <a:gradFill rotWithShape="1">
            <a:gsLst>
              <a:gs pos="0">
                <a:srgbClr val="00365B">
                  <a:gamma/>
                  <a:shade val="46275"/>
                  <a:invGamma/>
                </a:srgbClr>
              </a:gs>
              <a:gs pos="100000">
                <a:srgbClr val="00365B"/>
              </a:gs>
            </a:gsLst>
            <a:lin ang="5400000" scaled="1"/>
          </a:gradFill>
          <a:ln w="9525">
            <a:noFill/>
            <a:miter lim="800000"/>
            <a:headEnd/>
            <a:tailEnd/>
          </a:ln>
          <a:effectLst/>
        </p:spPr>
        <p:txBody>
          <a:bodyPr wrap="none" anchor="ctr"/>
          <a:lstStyle/>
          <a:p>
            <a:endParaRPr lang="en-US"/>
          </a:p>
        </p:txBody>
      </p:sp>
      <p:sp>
        <p:nvSpPr>
          <p:cNvPr id="1039" name="Rectangle 15"/>
          <p:cNvSpPr>
            <a:spLocks noChangeArrowheads="1"/>
          </p:cNvSpPr>
          <p:nvPr/>
        </p:nvSpPr>
        <p:spPr bwMode="auto">
          <a:xfrm>
            <a:off x="142875" y="152400"/>
            <a:ext cx="8858250" cy="973138"/>
          </a:xfrm>
          <a:prstGeom prst="rect">
            <a:avLst/>
          </a:prstGeom>
          <a:gradFill rotWithShape="1">
            <a:gsLst>
              <a:gs pos="0">
                <a:srgbClr val="00365B"/>
              </a:gs>
              <a:gs pos="100000">
                <a:srgbClr val="00365B">
                  <a:gamma/>
                  <a:shade val="46275"/>
                  <a:invGamma/>
                </a:srgbClr>
              </a:gs>
            </a:gsLst>
            <a:lin ang="5400000" scaled="1"/>
          </a:gra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1295400" y="311150"/>
            <a:ext cx="7632700" cy="5254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76263" y="1089025"/>
            <a:ext cx="8388350" cy="5327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pic>
        <p:nvPicPr>
          <p:cNvPr id="1033" name="Picture 9" descr="Bottom"/>
          <p:cNvPicPr>
            <a:picLocks noChangeAspect="1" noChangeArrowheads="1"/>
          </p:cNvPicPr>
          <p:nvPr/>
        </p:nvPicPr>
        <p:blipFill>
          <a:blip r:embed="rId18" cstate="print"/>
          <a:srcRect r="6772" b="77023"/>
          <a:stretch>
            <a:fillRect/>
          </a:stretch>
        </p:blipFill>
        <p:spPr bwMode="auto">
          <a:xfrm>
            <a:off x="576263" y="6632575"/>
            <a:ext cx="8567737" cy="225425"/>
          </a:xfrm>
          <a:prstGeom prst="rect">
            <a:avLst/>
          </a:prstGeom>
          <a:noFill/>
        </p:spPr>
      </p:pic>
      <p:sp>
        <p:nvSpPr>
          <p:cNvPr id="1040" name="Rectangle 16"/>
          <p:cNvSpPr>
            <a:spLocks noChangeArrowheads="1"/>
          </p:cNvSpPr>
          <p:nvPr/>
        </p:nvSpPr>
        <p:spPr bwMode="auto">
          <a:xfrm>
            <a:off x="142875" y="1016000"/>
            <a:ext cx="8858250" cy="5437188"/>
          </a:xfrm>
          <a:prstGeom prst="rect">
            <a:avLst/>
          </a:prstGeom>
          <a:solidFill>
            <a:schemeClr val="bg1"/>
          </a:solidFill>
          <a:ln w="9525">
            <a:noFill/>
            <a:miter lim="800000"/>
            <a:headEnd/>
            <a:tailEnd/>
          </a:ln>
          <a:effectLst/>
        </p:spPr>
        <p:txBody>
          <a:bodyPr wrap="none" anchor="ctr"/>
          <a:lstStyle/>
          <a:p>
            <a:endParaRPr lang="en-US"/>
          </a:p>
        </p:txBody>
      </p:sp>
      <p:sp>
        <p:nvSpPr>
          <p:cNvPr id="1041" name="Rectangle 17"/>
          <p:cNvSpPr>
            <a:spLocks noChangeArrowheads="1"/>
          </p:cNvSpPr>
          <p:nvPr/>
        </p:nvSpPr>
        <p:spPr bwMode="auto">
          <a:xfrm>
            <a:off x="142875" y="6416675"/>
            <a:ext cx="7454900" cy="296863"/>
          </a:xfrm>
          <a:prstGeom prst="rect">
            <a:avLst/>
          </a:prstGeom>
          <a:gradFill rotWithShape="1">
            <a:gsLst>
              <a:gs pos="0">
                <a:srgbClr val="C1A04D"/>
              </a:gs>
              <a:gs pos="100000">
                <a:srgbClr val="C1A04D">
                  <a:gamma/>
                  <a:shade val="46275"/>
                  <a:invGamma/>
                </a:srgbClr>
              </a:gs>
            </a:gsLst>
            <a:lin ang="0" scaled="1"/>
          </a:gradFill>
          <a:ln w="9525">
            <a:noFill/>
            <a:miter lim="800000"/>
            <a:headEnd/>
            <a:tailEnd/>
          </a:ln>
          <a:effectLst/>
        </p:spPr>
        <p:txBody>
          <a:bodyPr wrap="none" anchor="ctr"/>
          <a:lstStyle/>
          <a:p>
            <a:endParaRPr lang="en-US" sz="1800"/>
          </a:p>
        </p:txBody>
      </p:sp>
      <p:sp>
        <p:nvSpPr>
          <p:cNvPr id="1044" name="AutoShape 20"/>
          <p:cNvSpPr>
            <a:spLocks noChangeArrowheads="1"/>
          </p:cNvSpPr>
          <p:nvPr/>
        </p:nvSpPr>
        <p:spPr bwMode="auto">
          <a:xfrm>
            <a:off x="7488238" y="6416675"/>
            <a:ext cx="1655762" cy="441325"/>
          </a:xfrm>
          <a:prstGeom prst="roundRect">
            <a:avLst>
              <a:gd name="adj" fmla="val 16667"/>
            </a:avLst>
          </a:prstGeom>
          <a:solidFill>
            <a:srgbClr val="00365B"/>
          </a:solidFill>
          <a:ln w="9525">
            <a:noFill/>
            <a:round/>
            <a:headEnd/>
            <a:tailEnd/>
          </a:ln>
          <a:effectLst/>
        </p:spPr>
        <p:txBody>
          <a:bodyPr wrap="none" anchor="ctr"/>
          <a:lstStyle/>
          <a:p>
            <a:endParaRPr lang="en-US" sz="1800"/>
          </a:p>
        </p:txBody>
      </p:sp>
      <p:pic>
        <p:nvPicPr>
          <p:cNvPr id="1046" name="Picture 22" descr="USAA_Logo08_White_RGB"/>
          <p:cNvPicPr>
            <a:picLocks noChangeAspect="1" noChangeArrowheads="1"/>
          </p:cNvPicPr>
          <p:nvPr/>
        </p:nvPicPr>
        <p:blipFill>
          <a:blip r:embed="rId19" cstate="print"/>
          <a:srcRect/>
          <a:stretch>
            <a:fillRect/>
          </a:stretch>
        </p:blipFill>
        <p:spPr bwMode="auto">
          <a:xfrm>
            <a:off x="287338" y="223838"/>
            <a:ext cx="684212" cy="684212"/>
          </a:xfrm>
          <a:prstGeom prst="rect">
            <a:avLst/>
          </a:prstGeom>
          <a:noFill/>
        </p:spPr>
      </p:pic>
      <p:sp>
        <p:nvSpPr>
          <p:cNvPr id="1048" name="Text Box 24"/>
          <p:cNvSpPr txBox="1">
            <a:spLocks noChangeArrowheads="1"/>
          </p:cNvSpPr>
          <p:nvPr/>
        </p:nvSpPr>
        <p:spPr bwMode="auto">
          <a:xfrm>
            <a:off x="7604125" y="6440488"/>
            <a:ext cx="1289050" cy="336550"/>
          </a:xfrm>
          <a:prstGeom prst="rect">
            <a:avLst/>
          </a:prstGeom>
          <a:noFill/>
          <a:ln w="9525">
            <a:noFill/>
            <a:miter lim="800000"/>
            <a:headEnd/>
            <a:tailEnd/>
          </a:ln>
          <a:effectLst/>
        </p:spPr>
        <p:txBody>
          <a:bodyPr wrap="none">
            <a:spAutoFit/>
          </a:bodyPr>
          <a:lstStyle/>
          <a:p>
            <a:pPr algn="l"/>
            <a:r>
              <a:rPr lang="en-US" sz="1600" b="1">
                <a:solidFill>
                  <a:schemeClr val="bg1"/>
                </a:solidFill>
              </a:rPr>
              <a:t>USAA.COM</a:t>
            </a:r>
          </a:p>
        </p:txBody>
      </p:sp>
      <p:sp>
        <p:nvSpPr>
          <p:cNvPr id="1030" name="Rectangle 6"/>
          <p:cNvSpPr>
            <a:spLocks noGrp="1" noChangeArrowheads="1"/>
          </p:cNvSpPr>
          <p:nvPr>
            <p:ph type="sldNum" sz="quarter" idx="4"/>
          </p:nvPr>
        </p:nvSpPr>
        <p:spPr bwMode="auto">
          <a:xfrm>
            <a:off x="250825" y="6453188"/>
            <a:ext cx="576263" cy="217487"/>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000" b="1">
                <a:solidFill>
                  <a:srgbClr val="00365B"/>
                </a:solidFill>
              </a:defRPr>
            </a:lvl1pPr>
          </a:lstStyle>
          <a:p>
            <a:fld id="{E2FA63AF-D9B7-4D90-8DF4-1D52D365040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r" rtl="0" fontAlgn="base">
        <a:spcBef>
          <a:spcPct val="0"/>
        </a:spcBef>
        <a:spcAft>
          <a:spcPct val="0"/>
        </a:spcAft>
        <a:defRPr sz="2400" b="1">
          <a:solidFill>
            <a:srgbClr val="C1A04D"/>
          </a:solidFill>
          <a:latin typeface="+mj-lt"/>
          <a:ea typeface="+mj-ea"/>
          <a:cs typeface="+mj-cs"/>
        </a:defRPr>
      </a:lvl1pPr>
      <a:lvl2pPr algn="r" rtl="0" fontAlgn="base">
        <a:spcBef>
          <a:spcPct val="0"/>
        </a:spcBef>
        <a:spcAft>
          <a:spcPct val="0"/>
        </a:spcAft>
        <a:defRPr sz="2400" b="1">
          <a:solidFill>
            <a:srgbClr val="C1A04D"/>
          </a:solidFill>
          <a:latin typeface="Arial" charset="0"/>
        </a:defRPr>
      </a:lvl2pPr>
      <a:lvl3pPr algn="r" rtl="0" fontAlgn="base">
        <a:spcBef>
          <a:spcPct val="0"/>
        </a:spcBef>
        <a:spcAft>
          <a:spcPct val="0"/>
        </a:spcAft>
        <a:defRPr sz="2400" b="1">
          <a:solidFill>
            <a:srgbClr val="C1A04D"/>
          </a:solidFill>
          <a:latin typeface="Arial" charset="0"/>
        </a:defRPr>
      </a:lvl3pPr>
      <a:lvl4pPr algn="r" rtl="0" fontAlgn="base">
        <a:spcBef>
          <a:spcPct val="0"/>
        </a:spcBef>
        <a:spcAft>
          <a:spcPct val="0"/>
        </a:spcAft>
        <a:defRPr sz="2400" b="1">
          <a:solidFill>
            <a:srgbClr val="C1A04D"/>
          </a:solidFill>
          <a:latin typeface="Arial" charset="0"/>
        </a:defRPr>
      </a:lvl4pPr>
      <a:lvl5pPr algn="r" rtl="0" fontAlgn="base">
        <a:spcBef>
          <a:spcPct val="0"/>
        </a:spcBef>
        <a:spcAft>
          <a:spcPct val="0"/>
        </a:spcAft>
        <a:defRPr sz="2400" b="1">
          <a:solidFill>
            <a:srgbClr val="C1A04D"/>
          </a:solidFill>
          <a:latin typeface="Arial" charset="0"/>
        </a:defRPr>
      </a:lvl5pPr>
      <a:lvl6pPr marL="457200" algn="r" rtl="0" fontAlgn="base">
        <a:spcBef>
          <a:spcPct val="0"/>
        </a:spcBef>
        <a:spcAft>
          <a:spcPct val="0"/>
        </a:spcAft>
        <a:defRPr sz="2400" b="1">
          <a:solidFill>
            <a:srgbClr val="C1A04D"/>
          </a:solidFill>
          <a:latin typeface="Arial" charset="0"/>
        </a:defRPr>
      </a:lvl6pPr>
      <a:lvl7pPr marL="914400" algn="r" rtl="0" fontAlgn="base">
        <a:spcBef>
          <a:spcPct val="0"/>
        </a:spcBef>
        <a:spcAft>
          <a:spcPct val="0"/>
        </a:spcAft>
        <a:defRPr sz="2400" b="1">
          <a:solidFill>
            <a:srgbClr val="C1A04D"/>
          </a:solidFill>
          <a:latin typeface="Arial" charset="0"/>
        </a:defRPr>
      </a:lvl7pPr>
      <a:lvl8pPr marL="1371600" algn="r" rtl="0" fontAlgn="base">
        <a:spcBef>
          <a:spcPct val="0"/>
        </a:spcBef>
        <a:spcAft>
          <a:spcPct val="0"/>
        </a:spcAft>
        <a:defRPr sz="2400" b="1">
          <a:solidFill>
            <a:srgbClr val="C1A04D"/>
          </a:solidFill>
          <a:latin typeface="Arial" charset="0"/>
        </a:defRPr>
      </a:lvl8pPr>
      <a:lvl9pPr marL="1828800" algn="r" rtl="0" fontAlgn="base">
        <a:spcBef>
          <a:spcPct val="0"/>
        </a:spcBef>
        <a:spcAft>
          <a:spcPct val="0"/>
        </a:spcAft>
        <a:defRPr sz="2400" b="1">
          <a:solidFill>
            <a:srgbClr val="C1A04D"/>
          </a:solidFill>
          <a:latin typeface="Arial" charset="0"/>
        </a:defRPr>
      </a:lvl9pPr>
    </p:titleStyle>
    <p:bodyStyle>
      <a:lvl1pPr algn="l" rtl="0" fontAlgn="base">
        <a:lnSpc>
          <a:spcPct val="110000"/>
        </a:lnSpc>
        <a:spcBef>
          <a:spcPct val="25000"/>
        </a:spcBef>
        <a:spcAft>
          <a:spcPct val="25000"/>
        </a:spcAft>
        <a:defRPr sz="2000" b="1">
          <a:solidFill>
            <a:srgbClr val="00365B"/>
          </a:solidFill>
          <a:latin typeface="+mn-lt"/>
          <a:ea typeface="+mn-ea"/>
          <a:cs typeface="+mn-cs"/>
        </a:defRPr>
      </a:lvl1pPr>
      <a:lvl2pPr marL="114300" algn="l" rtl="0" fontAlgn="base">
        <a:lnSpc>
          <a:spcPct val="110000"/>
        </a:lnSpc>
        <a:spcBef>
          <a:spcPct val="0"/>
        </a:spcBef>
        <a:spcAft>
          <a:spcPct val="25000"/>
        </a:spcAft>
        <a:defRPr>
          <a:solidFill>
            <a:schemeClr val="tx1"/>
          </a:solidFill>
          <a:latin typeface="+mj-lt"/>
        </a:defRPr>
      </a:lvl2pPr>
      <a:lvl3pPr marL="398463" indent="-169863" algn="l" rtl="0" fontAlgn="base">
        <a:lnSpc>
          <a:spcPct val="110000"/>
        </a:lnSpc>
        <a:spcBef>
          <a:spcPct val="0"/>
        </a:spcBef>
        <a:spcAft>
          <a:spcPct val="25000"/>
        </a:spcAft>
        <a:buClr>
          <a:srgbClr val="C1A04D"/>
        </a:buClr>
        <a:buFont typeface="Wingdings" pitchFamily="2" charset="2"/>
        <a:buChar char="§"/>
        <a:defRPr>
          <a:solidFill>
            <a:schemeClr val="tx1"/>
          </a:solidFill>
          <a:latin typeface="+mj-lt"/>
        </a:defRPr>
      </a:lvl3pPr>
      <a:lvl4pPr marL="1600200" indent="-228600" algn="l" rtl="0" fontAlgn="base">
        <a:spcBef>
          <a:spcPct val="20000"/>
        </a:spcBef>
        <a:spcAft>
          <a:spcPct val="0"/>
        </a:spcAft>
        <a:buChar char="–"/>
        <a:defRPr sz="2000">
          <a:solidFill>
            <a:schemeClr val="tx1"/>
          </a:solidFill>
          <a:latin typeface="+mj-lt"/>
        </a:defRPr>
      </a:lvl4pPr>
      <a:lvl5pPr marL="2057400" indent="-228600" algn="l" rtl="0" fontAlgn="base">
        <a:spcBef>
          <a:spcPct val="20000"/>
        </a:spcBef>
        <a:spcAft>
          <a:spcPct val="0"/>
        </a:spcAft>
        <a:buChar char="»"/>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2376488" y="1089025"/>
            <a:ext cx="6013450" cy="2195513"/>
          </a:xfrm>
          <a:prstGeom prst="rect">
            <a:avLst/>
          </a:prstGeom>
          <a:noFill/>
          <a:ln w="9525">
            <a:noFill/>
            <a:miter lim="800000"/>
            <a:headEnd/>
            <a:tailEnd/>
          </a:ln>
          <a:effectLst/>
        </p:spPr>
        <p:txBody>
          <a:bodyPr lIns="0" tIns="0" rIns="0" bIns="0" anchor="b"/>
          <a:lstStyle/>
          <a:p>
            <a:pPr algn="l"/>
            <a:r>
              <a:rPr lang="en-US" sz="4000" b="1" dirty="0" smtClean="0">
                <a:solidFill>
                  <a:schemeClr val="bg1"/>
                </a:solidFill>
              </a:rPr>
              <a:t>Estate Planning Basics</a:t>
            </a:r>
            <a:r>
              <a:rPr lang="en-US" sz="4000" b="1" dirty="0">
                <a:solidFill>
                  <a:schemeClr val="bg1"/>
                </a:solidFill>
              </a:rPr>
              <a:t/>
            </a:r>
            <a:br>
              <a:rPr lang="en-US" sz="4000" b="1" dirty="0">
                <a:solidFill>
                  <a:schemeClr val="bg1"/>
                </a:solidFill>
              </a:rPr>
            </a:br>
            <a:endParaRPr lang="en-US" sz="2400" b="1" dirty="0">
              <a:solidFill>
                <a:schemeClr val="bg1"/>
              </a:solidFill>
            </a:endParaRPr>
          </a:p>
        </p:txBody>
      </p:sp>
      <p:sp>
        <p:nvSpPr>
          <p:cNvPr id="2056" name="Rectangle 8"/>
          <p:cNvSpPr>
            <a:spLocks noChangeArrowheads="1"/>
          </p:cNvSpPr>
          <p:nvPr/>
        </p:nvSpPr>
        <p:spPr bwMode="auto">
          <a:xfrm>
            <a:off x="2376488" y="3429000"/>
            <a:ext cx="6013450" cy="431800"/>
          </a:xfrm>
          <a:prstGeom prst="rect">
            <a:avLst/>
          </a:prstGeom>
          <a:noFill/>
          <a:ln w="9525">
            <a:noFill/>
            <a:miter lim="800000"/>
            <a:headEnd/>
            <a:tailEnd/>
          </a:ln>
          <a:effectLst/>
        </p:spPr>
        <p:txBody>
          <a:bodyPr lIns="0" tIns="0" rIns="0" bIns="0" anchor="ctr"/>
          <a:lstStyle/>
          <a:p>
            <a:pPr algn="l"/>
            <a:r>
              <a:rPr lang="en-US" sz="2400" dirty="0">
                <a:solidFill>
                  <a:schemeClr val="bg1"/>
                </a:solidFill>
              </a:rPr>
              <a:t>June </a:t>
            </a:r>
            <a:r>
              <a:rPr lang="en-US" sz="2400" dirty="0" smtClean="0">
                <a:solidFill>
                  <a:schemeClr val="bg1"/>
                </a:solidFill>
              </a:rPr>
              <a:t>28, 2011</a:t>
            </a:r>
            <a:endParaRPr lang="en-US" sz="2400" dirty="0">
              <a:solidFill>
                <a:schemeClr val="bg1"/>
              </a:solidFill>
            </a:endParaRPr>
          </a:p>
        </p:txBody>
      </p:sp>
      <p:sp>
        <p:nvSpPr>
          <p:cNvPr id="2057" name="Rectangle 9"/>
          <p:cNvSpPr>
            <a:spLocks noChangeArrowheads="1"/>
          </p:cNvSpPr>
          <p:nvPr/>
        </p:nvSpPr>
        <p:spPr bwMode="auto">
          <a:xfrm>
            <a:off x="2376488" y="3968750"/>
            <a:ext cx="6013450" cy="2052638"/>
          </a:xfrm>
          <a:prstGeom prst="rect">
            <a:avLst/>
          </a:prstGeom>
          <a:noFill/>
          <a:ln w="9525">
            <a:noFill/>
            <a:miter lim="800000"/>
            <a:headEnd/>
            <a:tailEnd/>
          </a:ln>
          <a:effectLst/>
        </p:spPr>
        <p:txBody>
          <a:bodyPr lIns="0" tIns="0" rIns="0" bIns="0"/>
          <a:lstStyle/>
          <a:p>
            <a:pPr algn="l"/>
            <a:r>
              <a:rPr lang="en-US" sz="1200">
                <a:solidFill>
                  <a:srgbClr val="C1A04D"/>
                </a:solidFill>
              </a:rPr>
              <a:t/>
            </a:r>
            <a:br>
              <a:rPr lang="en-US" sz="1200">
                <a:solidFill>
                  <a:srgbClr val="C1A04D"/>
                </a:solidFill>
              </a:rPr>
            </a:br>
            <a:r>
              <a:rPr lang="en-US" sz="1400">
                <a:solidFill>
                  <a:schemeClr val="bg1"/>
                </a:solidFill>
              </a:rPr>
              <a:t/>
            </a:r>
            <a:br>
              <a:rPr lang="en-US" sz="1400">
                <a:solidFill>
                  <a:schemeClr val="bg1"/>
                </a:solidFill>
              </a:rPr>
            </a:br>
            <a:r>
              <a:rPr lang="en-US" sz="1800" b="1">
                <a:solidFill>
                  <a:schemeClr val="bg1"/>
                </a:solidFill>
              </a:rPr>
              <a:t>Joseph “J.J.” Montanaro</a:t>
            </a:r>
            <a:r>
              <a:rPr lang="en-US" sz="1800">
                <a:solidFill>
                  <a:schemeClr val="bg1"/>
                </a:solidFill>
              </a:rPr>
              <a:t> </a:t>
            </a:r>
            <a:br>
              <a:rPr lang="en-US" sz="1800">
                <a:solidFill>
                  <a:schemeClr val="bg1"/>
                </a:solidFill>
              </a:rPr>
            </a:br>
            <a:r>
              <a:rPr lang="en-US" sz="1200">
                <a:solidFill>
                  <a:srgbClr val="C1A04D"/>
                </a:solidFill>
              </a:rPr>
              <a:t>CERTIFIED FINANCIAL PLANNER </a:t>
            </a:r>
            <a:r>
              <a:rPr lang="en-US" sz="1200" b="1" baseline="40000">
                <a:solidFill>
                  <a:srgbClr val="C1A04D"/>
                </a:solidFill>
              </a:rPr>
              <a:t>™</a:t>
            </a:r>
          </a:p>
        </p:txBody>
      </p:sp>
      <p:sp>
        <p:nvSpPr>
          <p:cNvPr id="2062" name="Line 14"/>
          <p:cNvSpPr>
            <a:spLocks noChangeShapeType="1"/>
          </p:cNvSpPr>
          <p:nvPr/>
        </p:nvSpPr>
        <p:spPr bwMode="auto">
          <a:xfrm>
            <a:off x="2413000" y="3392488"/>
            <a:ext cx="5832475" cy="0"/>
          </a:xfrm>
          <a:prstGeom prst="line">
            <a:avLst/>
          </a:prstGeom>
          <a:noFill/>
          <a:ln w="19050">
            <a:solidFill>
              <a:schemeClr val="bg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0AB967B-66E5-4394-8EF7-2C1C5091B189}" type="slidenum">
              <a:rPr lang="en-US"/>
              <a:pPr/>
              <a:t>10</a:t>
            </a:fld>
            <a:endParaRPr lang="en-US"/>
          </a:p>
        </p:txBody>
      </p:sp>
      <p:sp>
        <p:nvSpPr>
          <p:cNvPr id="309250" name="Rectangle 2"/>
          <p:cNvSpPr>
            <a:spLocks noChangeArrowheads="1"/>
          </p:cNvSpPr>
          <p:nvPr/>
        </p:nvSpPr>
        <p:spPr bwMode="auto">
          <a:xfrm>
            <a:off x="1187450" y="368300"/>
            <a:ext cx="7669213" cy="576263"/>
          </a:xfrm>
          <a:prstGeom prst="rect">
            <a:avLst/>
          </a:prstGeom>
          <a:noFill/>
          <a:ln w="9525">
            <a:noFill/>
            <a:miter lim="800000"/>
            <a:headEnd/>
            <a:tailEnd/>
          </a:ln>
          <a:effectLst/>
        </p:spPr>
        <p:txBody>
          <a:bodyPr lIns="0" tIns="0" rIns="0" bIns="0" anchor="b"/>
          <a:lstStyle/>
          <a:p>
            <a:pPr algn="r"/>
            <a:r>
              <a:rPr lang="en-US" sz="2400" dirty="0" smtClean="0">
                <a:solidFill>
                  <a:srgbClr val="C1A04D"/>
                </a:solidFill>
              </a:rPr>
              <a:t>Estate Planning Essentials</a:t>
            </a:r>
            <a:endParaRPr lang="en-US" sz="2400" dirty="0">
              <a:solidFill>
                <a:srgbClr val="C1A04D"/>
              </a:solidFill>
            </a:endParaRPr>
          </a:p>
        </p:txBody>
      </p:sp>
      <p:sp>
        <p:nvSpPr>
          <p:cNvPr id="309251" name="Rectangle 3"/>
          <p:cNvSpPr>
            <a:spLocks noGrp="1" noChangeArrowheads="1"/>
          </p:cNvSpPr>
          <p:nvPr>
            <p:ph type="body" sz="half" idx="1"/>
          </p:nvPr>
        </p:nvSpPr>
        <p:spPr>
          <a:xfrm>
            <a:off x="684213" y="1376363"/>
            <a:ext cx="7740650" cy="4608512"/>
          </a:xfrm>
          <a:noFill/>
          <a:ln/>
        </p:spPr>
        <p:txBody>
          <a:bodyPr/>
          <a:lstStyle/>
          <a:p>
            <a:pPr>
              <a:buClr>
                <a:srgbClr val="C1A04D"/>
              </a:buClr>
              <a:buFont typeface="Wingdings" pitchFamily="2" charset="2"/>
              <a:buNone/>
            </a:pPr>
            <a:r>
              <a:rPr lang="en-US" sz="2400" dirty="0"/>
              <a:t>Other Estate Planning Considerations</a:t>
            </a:r>
          </a:p>
          <a:p>
            <a:pPr marL="798513" lvl="1" indent="-285750">
              <a:buClr>
                <a:srgbClr val="C1A04D"/>
              </a:buClr>
              <a:buFont typeface="Arial" pitchFamily="34" charset="0"/>
              <a:buChar char="•"/>
            </a:pPr>
            <a:r>
              <a:rPr lang="en-US" sz="2000" dirty="0">
                <a:latin typeface="+mn-lt"/>
              </a:rPr>
              <a:t>Account Registrations / Titling</a:t>
            </a:r>
          </a:p>
          <a:p>
            <a:pPr marL="1371600" lvl="2" indent="-342900">
              <a:buFont typeface="Arial" pitchFamily="34" charset="0"/>
              <a:buChar char="•"/>
            </a:pPr>
            <a:r>
              <a:rPr lang="en-US" sz="2000" dirty="0">
                <a:latin typeface="+mn-lt"/>
              </a:rPr>
              <a:t>Payable on Death (POD)</a:t>
            </a:r>
          </a:p>
          <a:p>
            <a:pPr marL="1371600" lvl="2" indent="-342900">
              <a:buFont typeface="Arial" pitchFamily="34" charset="0"/>
              <a:buChar char="•"/>
            </a:pPr>
            <a:r>
              <a:rPr lang="en-US" sz="2000" dirty="0">
                <a:latin typeface="+mn-lt"/>
              </a:rPr>
              <a:t>Transfer on Death (TOD)</a:t>
            </a:r>
          </a:p>
          <a:p>
            <a:pPr marL="1371600" lvl="2" indent="-342900">
              <a:buFont typeface="Arial" pitchFamily="34" charset="0"/>
              <a:buChar char="•"/>
            </a:pPr>
            <a:r>
              <a:rPr lang="en-US" sz="2000" dirty="0">
                <a:latin typeface="+mn-lt"/>
              </a:rPr>
              <a:t>Joint Tenants with Rights of Survivorship (JTWROS)</a:t>
            </a:r>
          </a:p>
          <a:p>
            <a:pPr marL="1371600" lvl="2" indent="-342900">
              <a:buFont typeface="Arial" pitchFamily="34" charset="0"/>
              <a:buChar char="•"/>
            </a:pPr>
            <a:endParaRPr lang="en-US" sz="2000" dirty="0">
              <a:latin typeface="+mn-lt"/>
            </a:endParaRPr>
          </a:p>
          <a:p>
            <a:pPr marL="798513" lvl="1" indent="-285750">
              <a:buClr>
                <a:srgbClr val="C1A04D"/>
              </a:buClr>
              <a:buFont typeface="Arial" pitchFamily="34" charset="0"/>
              <a:buChar char="•"/>
            </a:pPr>
            <a:r>
              <a:rPr lang="en-US" sz="2000" dirty="0">
                <a:latin typeface="+mn-lt"/>
              </a:rPr>
              <a:t>Beneficiary Designations</a:t>
            </a:r>
          </a:p>
          <a:p>
            <a:pPr marL="798513" lvl="1" indent="-285750">
              <a:buClr>
                <a:srgbClr val="C1A04D"/>
              </a:buClr>
              <a:buFont typeface="Arial" pitchFamily="34" charset="0"/>
              <a:buChar char="•"/>
            </a:pPr>
            <a:r>
              <a:rPr lang="en-US" sz="2000" dirty="0">
                <a:latin typeface="+mn-lt"/>
              </a:rPr>
              <a:t>Trustee: Corporate vs. Individual</a:t>
            </a:r>
          </a:p>
          <a:p>
            <a:pPr>
              <a:buClr>
                <a:srgbClr val="C1A04D"/>
              </a:buClr>
              <a:buFont typeface="Wingdings" pitchFamily="2" charset="2"/>
              <a:buNone/>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4436F418-A1C9-4483-8F16-2FB59EB105FA}" type="slidenum">
              <a:rPr lang="en-US"/>
              <a:pPr/>
              <a:t>11</a:t>
            </a:fld>
            <a:endParaRPr lang="en-US"/>
          </a:p>
        </p:txBody>
      </p:sp>
      <p:sp>
        <p:nvSpPr>
          <p:cNvPr id="362498" name="Rectangle 2"/>
          <p:cNvSpPr>
            <a:spLocks noChangeArrowheads="1"/>
          </p:cNvSpPr>
          <p:nvPr/>
        </p:nvSpPr>
        <p:spPr bwMode="auto">
          <a:xfrm>
            <a:off x="2843213" y="368300"/>
            <a:ext cx="6013450" cy="576263"/>
          </a:xfrm>
          <a:prstGeom prst="rect">
            <a:avLst/>
          </a:prstGeom>
          <a:noFill/>
          <a:ln w="9525">
            <a:noFill/>
            <a:miter lim="800000"/>
            <a:headEnd/>
            <a:tailEnd/>
          </a:ln>
          <a:effectLst/>
        </p:spPr>
        <p:txBody>
          <a:bodyPr lIns="0" tIns="0" rIns="0" bIns="0" anchor="b"/>
          <a:lstStyle/>
          <a:p>
            <a:pPr algn="r"/>
            <a:r>
              <a:rPr lang="en-US" sz="2400" dirty="0" smtClean="0">
                <a:solidFill>
                  <a:srgbClr val="C1A04D"/>
                </a:solidFill>
              </a:rPr>
              <a:t>Agenda</a:t>
            </a:r>
            <a:endParaRPr lang="en-US" sz="2400" dirty="0">
              <a:solidFill>
                <a:srgbClr val="C1A04D"/>
              </a:solidFill>
            </a:endParaRPr>
          </a:p>
        </p:txBody>
      </p:sp>
      <p:sp>
        <p:nvSpPr>
          <p:cNvPr id="362499" name="Rectangle 3"/>
          <p:cNvSpPr>
            <a:spLocks noGrp="1" noChangeArrowheads="1"/>
          </p:cNvSpPr>
          <p:nvPr>
            <p:ph type="body" idx="1"/>
          </p:nvPr>
        </p:nvSpPr>
        <p:spPr>
          <a:xfrm>
            <a:off x="539750" y="1341438"/>
            <a:ext cx="8388350" cy="5003800"/>
          </a:xfrm>
        </p:spPr>
        <p:txBody>
          <a:bodyPr/>
          <a:lstStyle/>
          <a:p>
            <a:r>
              <a:rPr lang="en-US" sz="2400" dirty="0" smtClean="0"/>
              <a:t>Estate Planning Essentials</a:t>
            </a:r>
            <a:endParaRPr lang="en-US" sz="2400" dirty="0"/>
          </a:p>
          <a:p>
            <a:r>
              <a:rPr lang="en-US" sz="3200" dirty="0" smtClean="0">
                <a:solidFill>
                  <a:srgbClr val="FF0000"/>
                </a:solidFill>
              </a:rPr>
              <a:t>Legislative Update</a:t>
            </a:r>
            <a:endParaRPr lang="en-US" sz="3200" dirty="0">
              <a:solidFill>
                <a:srgbClr val="FF0000"/>
              </a:solidFill>
            </a:endParaRPr>
          </a:p>
          <a:p>
            <a:r>
              <a:rPr lang="en-US" sz="2400" dirty="0" smtClean="0"/>
              <a:t>Protecting Your Assets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0"/>
          </p:nvPr>
        </p:nvSpPr>
        <p:spPr/>
        <p:txBody>
          <a:bodyPr/>
          <a:lstStyle/>
          <a:p>
            <a:fld id="{F330D641-0920-4A9E-B1E6-9118216AD648}" type="slidenum">
              <a:rPr lang="en-US"/>
              <a:pPr/>
              <a:t>12</a:t>
            </a:fld>
            <a:endParaRPr lang="en-US"/>
          </a:p>
        </p:txBody>
      </p:sp>
      <p:sp>
        <p:nvSpPr>
          <p:cNvPr id="311298" name="Rectangle 2"/>
          <p:cNvSpPr>
            <a:spLocks noChangeArrowheads="1"/>
          </p:cNvSpPr>
          <p:nvPr/>
        </p:nvSpPr>
        <p:spPr bwMode="auto">
          <a:xfrm>
            <a:off x="1187450" y="368300"/>
            <a:ext cx="7669213" cy="576263"/>
          </a:xfrm>
          <a:prstGeom prst="rect">
            <a:avLst/>
          </a:prstGeom>
          <a:noFill/>
          <a:ln w="9525">
            <a:noFill/>
            <a:miter lim="800000"/>
            <a:headEnd/>
            <a:tailEnd/>
          </a:ln>
          <a:effectLst/>
        </p:spPr>
        <p:txBody>
          <a:bodyPr lIns="0" tIns="0" rIns="0" bIns="0" anchor="b"/>
          <a:lstStyle/>
          <a:p>
            <a:pPr algn="r"/>
            <a:r>
              <a:rPr lang="en-US" sz="2400" dirty="0" smtClean="0">
                <a:solidFill>
                  <a:srgbClr val="C1A04D"/>
                </a:solidFill>
              </a:rPr>
              <a:t>Legislative Update</a:t>
            </a:r>
            <a:r>
              <a:rPr lang="en-US" sz="2400" dirty="0">
                <a:solidFill>
                  <a:srgbClr val="C1A04D"/>
                </a:solidFill>
              </a:rPr>
              <a:t/>
            </a:r>
            <a:br>
              <a:rPr lang="en-US" sz="2400" dirty="0">
                <a:solidFill>
                  <a:srgbClr val="C1A04D"/>
                </a:solidFill>
              </a:rPr>
            </a:br>
            <a:r>
              <a:rPr lang="en-US" sz="2400" i="1" dirty="0">
                <a:solidFill>
                  <a:schemeClr val="bg1"/>
                </a:solidFill>
              </a:rPr>
              <a:t>The Estate Tax</a:t>
            </a:r>
            <a:endParaRPr lang="en-US" sz="2400" i="1" dirty="0">
              <a:solidFill>
                <a:srgbClr val="C1A04D"/>
              </a:solidFill>
            </a:endParaRPr>
          </a:p>
        </p:txBody>
      </p:sp>
      <p:graphicFrame>
        <p:nvGraphicFramePr>
          <p:cNvPr id="9" name="Object 3"/>
          <p:cNvGraphicFramePr>
            <a:graphicFrameLocks noGrp="1" noChangeAspect="1"/>
          </p:cNvGraphicFramePr>
          <p:nvPr>
            <p:ph/>
          </p:nvPr>
        </p:nvGraphicFramePr>
        <p:xfrm>
          <a:off x="683568" y="1196752"/>
          <a:ext cx="7710487" cy="5099050"/>
        </p:xfrm>
        <a:graphic>
          <a:graphicData uri="http://schemas.openxmlformats.org/drawingml/2006/chart">
            <c:chart xmlns:c="http://schemas.openxmlformats.org/drawingml/2006/chart" xmlns:r="http://schemas.openxmlformats.org/officeDocument/2006/relationships" r:id="rId3"/>
          </a:graphicData>
        </a:graphic>
      </p:graphicFrame>
      <p:sp>
        <p:nvSpPr>
          <p:cNvPr id="311300" name="Text Box 4"/>
          <p:cNvSpPr txBox="1">
            <a:spLocks noChangeArrowheads="1"/>
          </p:cNvSpPr>
          <p:nvPr/>
        </p:nvSpPr>
        <p:spPr bwMode="auto">
          <a:xfrm rot="16200000">
            <a:off x="-1720850" y="3606800"/>
            <a:ext cx="4356100" cy="336550"/>
          </a:xfrm>
          <a:prstGeom prst="rect">
            <a:avLst/>
          </a:prstGeom>
          <a:noFill/>
          <a:ln w="9525">
            <a:noFill/>
            <a:miter lim="800000"/>
            <a:headEnd/>
            <a:tailEnd/>
          </a:ln>
          <a:effectLst/>
        </p:spPr>
        <p:txBody>
          <a:bodyPr>
            <a:spAutoFit/>
          </a:bodyPr>
          <a:lstStyle/>
          <a:p>
            <a:pPr>
              <a:spcBef>
                <a:spcPct val="50000"/>
              </a:spcBef>
            </a:pPr>
            <a:r>
              <a:rPr lang="en-US" sz="1600" b="1"/>
              <a:t>Federal Estate Tax “Exclusion” Amount</a:t>
            </a:r>
          </a:p>
        </p:txBody>
      </p:sp>
      <p:sp>
        <p:nvSpPr>
          <p:cNvPr id="311301" name="Text Box 5"/>
          <p:cNvSpPr txBox="1">
            <a:spLocks noChangeArrowheads="1"/>
          </p:cNvSpPr>
          <p:nvPr/>
        </p:nvSpPr>
        <p:spPr bwMode="auto">
          <a:xfrm>
            <a:off x="2232025" y="1125538"/>
            <a:ext cx="6661150" cy="427037"/>
          </a:xfrm>
          <a:prstGeom prst="rect">
            <a:avLst/>
          </a:prstGeom>
          <a:noFill/>
          <a:ln w="9525">
            <a:noFill/>
            <a:miter lim="800000"/>
            <a:headEnd/>
            <a:tailEnd/>
          </a:ln>
          <a:effectLst/>
        </p:spPr>
        <p:txBody>
          <a:bodyPr>
            <a:spAutoFit/>
          </a:bodyPr>
          <a:lstStyle/>
          <a:p>
            <a:pPr>
              <a:spcBef>
                <a:spcPct val="50000"/>
              </a:spcBef>
            </a:pPr>
            <a:r>
              <a:rPr lang="en-US" sz="2200" b="1">
                <a:solidFill>
                  <a:srgbClr val="00365B"/>
                </a:solidFill>
                <a:latin typeface="Verdana" pitchFamily="34" charset="0"/>
              </a:rPr>
              <a:t>The Federal Estate Tax: A Moving Target</a:t>
            </a:r>
          </a:p>
        </p:txBody>
      </p:sp>
      <p:sp>
        <p:nvSpPr>
          <p:cNvPr id="311302" name="Text Box 6"/>
          <p:cNvSpPr txBox="1">
            <a:spLocks noChangeArrowheads="1"/>
          </p:cNvSpPr>
          <p:nvPr/>
        </p:nvSpPr>
        <p:spPr bwMode="auto">
          <a:xfrm>
            <a:off x="4499992" y="4617132"/>
            <a:ext cx="1008062" cy="1006475"/>
          </a:xfrm>
          <a:prstGeom prst="rect">
            <a:avLst/>
          </a:prstGeom>
          <a:noFill/>
          <a:ln w="9525">
            <a:noFill/>
            <a:miter lim="800000"/>
            <a:headEnd/>
            <a:tailEnd/>
          </a:ln>
          <a:effectLst/>
        </p:spPr>
        <p:txBody>
          <a:bodyPr>
            <a:spAutoFit/>
          </a:bodyPr>
          <a:lstStyle/>
          <a:p>
            <a:pPr>
              <a:spcBef>
                <a:spcPct val="50000"/>
              </a:spcBef>
            </a:pPr>
            <a:r>
              <a:rPr lang="en-US" b="1" dirty="0">
                <a:solidFill>
                  <a:srgbClr val="CC0000"/>
                </a:solidFill>
              </a:rPr>
              <a:t>No Estate Tax</a:t>
            </a:r>
          </a:p>
        </p:txBody>
      </p:sp>
      <p:sp>
        <p:nvSpPr>
          <p:cNvPr id="311303" name="Text Box 7"/>
          <p:cNvSpPr txBox="1">
            <a:spLocks noChangeArrowheads="1"/>
          </p:cNvSpPr>
          <p:nvPr/>
        </p:nvSpPr>
        <p:spPr bwMode="auto">
          <a:xfrm>
            <a:off x="142875" y="6172200"/>
            <a:ext cx="1258888" cy="244475"/>
          </a:xfrm>
          <a:prstGeom prst="rect">
            <a:avLst/>
          </a:prstGeom>
          <a:noFill/>
          <a:ln w="9525">
            <a:noFill/>
            <a:miter lim="800000"/>
            <a:headEnd/>
            <a:tailEnd/>
          </a:ln>
          <a:effectLst/>
        </p:spPr>
        <p:txBody>
          <a:bodyPr>
            <a:spAutoFit/>
          </a:bodyPr>
          <a:lstStyle/>
          <a:p>
            <a:pPr algn="l">
              <a:spcBef>
                <a:spcPct val="50000"/>
              </a:spcBef>
            </a:pPr>
            <a:r>
              <a:rPr lang="en-US" sz="1000"/>
              <a:t>Source: Forefield</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Update</a:t>
            </a:r>
            <a:endParaRPr lang="en-US" dirty="0"/>
          </a:p>
        </p:txBody>
      </p:sp>
      <p:sp>
        <p:nvSpPr>
          <p:cNvPr id="3" name="Content Placeholder 2"/>
          <p:cNvSpPr>
            <a:spLocks noGrp="1"/>
          </p:cNvSpPr>
          <p:nvPr>
            <p:ph idx="1"/>
          </p:nvPr>
        </p:nvSpPr>
        <p:spPr/>
        <p:txBody>
          <a:bodyPr/>
          <a:lstStyle/>
          <a:p>
            <a:r>
              <a:rPr lang="en-US" sz="2400" dirty="0" smtClean="0"/>
              <a:t>Other Significant Changes</a:t>
            </a:r>
          </a:p>
          <a:p>
            <a:pPr>
              <a:buFont typeface="Arial" pitchFamily="34" charset="0"/>
              <a:buChar char="•"/>
            </a:pPr>
            <a:r>
              <a:rPr lang="en-US" dirty="0" smtClean="0"/>
              <a:t>Portability for spousal exclusion</a:t>
            </a:r>
          </a:p>
          <a:p>
            <a:pPr>
              <a:buFont typeface="Arial" pitchFamily="34" charset="0"/>
              <a:buChar char="•"/>
            </a:pPr>
            <a:r>
              <a:rPr lang="en-US" dirty="0" smtClean="0"/>
              <a:t>Lifetime gift limit to $5M</a:t>
            </a:r>
            <a:endParaRPr lang="en-US" dirty="0"/>
          </a:p>
        </p:txBody>
      </p:sp>
      <p:sp>
        <p:nvSpPr>
          <p:cNvPr id="4" name="Slide Number Placeholder 3"/>
          <p:cNvSpPr>
            <a:spLocks noGrp="1"/>
          </p:cNvSpPr>
          <p:nvPr>
            <p:ph type="sldNum" sz="quarter" idx="10"/>
          </p:nvPr>
        </p:nvSpPr>
        <p:spPr/>
        <p:txBody>
          <a:bodyPr/>
          <a:lstStyle/>
          <a:p>
            <a:fld id="{82F43C44-9D4D-4408-BF1C-B2428EF4790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4436F418-A1C9-4483-8F16-2FB59EB105FA}" type="slidenum">
              <a:rPr lang="en-US"/>
              <a:pPr/>
              <a:t>14</a:t>
            </a:fld>
            <a:endParaRPr lang="en-US"/>
          </a:p>
        </p:txBody>
      </p:sp>
      <p:sp>
        <p:nvSpPr>
          <p:cNvPr id="362498" name="Rectangle 2"/>
          <p:cNvSpPr>
            <a:spLocks noChangeArrowheads="1"/>
          </p:cNvSpPr>
          <p:nvPr/>
        </p:nvSpPr>
        <p:spPr bwMode="auto">
          <a:xfrm>
            <a:off x="2843213" y="368300"/>
            <a:ext cx="6013450" cy="576263"/>
          </a:xfrm>
          <a:prstGeom prst="rect">
            <a:avLst/>
          </a:prstGeom>
          <a:noFill/>
          <a:ln w="9525">
            <a:noFill/>
            <a:miter lim="800000"/>
            <a:headEnd/>
            <a:tailEnd/>
          </a:ln>
          <a:effectLst/>
        </p:spPr>
        <p:txBody>
          <a:bodyPr lIns="0" tIns="0" rIns="0" bIns="0" anchor="b"/>
          <a:lstStyle/>
          <a:p>
            <a:pPr algn="r"/>
            <a:r>
              <a:rPr lang="en-US" sz="2400" dirty="0" smtClean="0">
                <a:solidFill>
                  <a:srgbClr val="C1A04D"/>
                </a:solidFill>
              </a:rPr>
              <a:t>Agenda</a:t>
            </a:r>
            <a:endParaRPr lang="en-US" sz="2400" dirty="0">
              <a:solidFill>
                <a:srgbClr val="C1A04D"/>
              </a:solidFill>
            </a:endParaRPr>
          </a:p>
        </p:txBody>
      </p:sp>
      <p:sp>
        <p:nvSpPr>
          <p:cNvPr id="362499" name="Rectangle 3"/>
          <p:cNvSpPr>
            <a:spLocks noGrp="1" noChangeArrowheads="1"/>
          </p:cNvSpPr>
          <p:nvPr>
            <p:ph type="body" idx="1"/>
          </p:nvPr>
        </p:nvSpPr>
        <p:spPr>
          <a:xfrm>
            <a:off x="539750" y="1341438"/>
            <a:ext cx="8388350" cy="5003800"/>
          </a:xfrm>
        </p:spPr>
        <p:txBody>
          <a:bodyPr/>
          <a:lstStyle/>
          <a:p>
            <a:r>
              <a:rPr lang="en-US" sz="2400" dirty="0" smtClean="0"/>
              <a:t>Estate Planning Essentials</a:t>
            </a:r>
            <a:endParaRPr lang="en-US" sz="2400" dirty="0"/>
          </a:p>
          <a:p>
            <a:r>
              <a:rPr lang="en-US" sz="2400" dirty="0" smtClean="0"/>
              <a:t>Legislative Update</a:t>
            </a:r>
            <a:endParaRPr lang="en-US" sz="2400" dirty="0"/>
          </a:p>
          <a:p>
            <a:r>
              <a:rPr lang="en-US" sz="3200" dirty="0" smtClean="0">
                <a:solidFill>
                  <a:srgbClr val="FF0000"/>
                </a:solidFill>
              </a:rPr>
              <a:t>Protecting Your Assets</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A81E838F-5AB7-4C1E-B8C1-9C24A4E8440A}" type="slidenum">
              <a:rPr lang="en-US"/>
              <a:pPr/>
              <a:t>15</a:t>
            </a:fld>
            <a:endParaRPr lang="en-US"/>
          </a:p>
        </p:txBody>
      </p:sp>
      <p:sp>
        <p:nvSpPr>
          <p:cNvPr id="1196035" name="Rectangle 3"/>
          <p:cNvSpPr>
            <a:spLocks noGrp="1" noChangeArrowheads="1"/>
          </p:cNvSpPr>
          <p:nvPr>
            <p:ph type="title"/>
          </p:nvPr>
        </p:nvSpPr>
        <p:spPr/>
        <p:txBody>
          <a:bodyPr/>
          <a:lstStyle/>
          <a:p>
            <a:r>
              <a:rPr lang="en-US" dirty="0"/>
              <a:t>Protecting Your Wealth</a:t>
            </a:r>
          </a:p>
        </p:txBody>
      </p:sp>
      <p:sp>
        <p:nvSpPr>
          <p:cNvPr id="1196037" name="Rectangle 5">
            <a:hlinkClick r:id="" action="ppaction://noaction"/>
          </p:cNvPr>
          <p:cNvSpPr>
            <a:spLocks noChangeArrowheads="1"/>
          </p:cNvSpPr>
          <p:nvPr/>
        </p:nvSpPr>
        <p:spPr bwMode="auto">
          <a:xfrm>
            <a:off x="1828800" y="2168525"/>
            <a:ext cx="1373188" cy="381000"/>
          </a:xfrm>
          <a:prstGeom prst="rect">
            <a:avLst/>
          </a:prstGeom>
          <a:gradFill rotWithShape="1">
            <a:gsLst>
              <a:gs pos="0">
                <a:srgbClr val="A0B811"/>
              </a:gs>
              <a:gs pos="100000">
                <a:srgbClr val="74850D"/>
              </a:gs>
            </a:gsLst>
            <a:lin ang="5400000" scaled="1"/>
          </a:gradFill>
          <a:ln w="9525">
            <a:noFill/>
            <a:miter lim="800000"/>
            <a:headEnd/>
            <a:tailEnd/>
          </a:ln>
          <a:effectLst/>
        </p:spPr>
        <p:txBody>
          <a:bodyPr bIns="91440" anchor="ctr"/>
          <a:lstStyle/>
          <a:p>
            <a:r>
              <a:rPr lang="en-US" sz="1800" b="1">
                <a:solidFill>
                  <a:schemeClr val="bg1"/>
                </a:solidFill>
                <a:latin typeface="Interstate-Bold" pitchFamily="82" charset="0"/>
              </a:rPr>
              <a:t>Life</a:t>
            </a:r>
          </a:p>
        </p:txBody>
      </p:sp>
      <p:sp>
        <p:nvSpPr>
          <p:cNvPr id="1196038" name="Rectangle 6">
            <a:hlinkClick r:id="" action="ppaction://noaction"/>
          </p:cNvPr>
          <p:cNvSpPr>
            <a:spLocks noChangeArrowheads="1"/>
          </p:cNvSpPr>
          <p:nvPr/>
        </p:nvSpPr>
        <p:spPr bwMode="auto">
          <a:xfrm>
            <a:off x="1367644" y="3159125"/>
            <a:ext cx="1451757" cy="381000"/>
          </a:xfrm>
          <a:prstGeom prst="rect">
            <a:avLst/>
          </a:prstGeom>
          <a:gradFill rotWithShape="1">
            <a:gsLst>
              <a:gs pos="0">
                <a:srgbClr val="5B7FA6"/>
              </a:gs>
              <a:gs pos="100000">
                <a:srgbClr val="425C78"/>
              </a:gs>
            </a:gsLst>
            <a:lin ang="5400000" scaled="1"/>
          </a:gradFill>
          <a:ln w="9525">
            <a:noFill/>
            <a:miter lim="800000"/>
            <a:headEnd/>
            <a:tailEnd/>
          </a:ln>
          <a:effectLst/>
        </p:spPr>
        <p:txBody>
          <a:bodyPr bIns="91440" anchor="ctr"/>
          <a:lstStyle/>
          <a:p>
            <a:r>
              <a:rPr lang="en-US" sz="1800" b="1" dirty="0">
                <a:solidFill>
                  <a:schemeClr val="bg1"/>
                </a:solidFill>
                <a:latin typeface="Interstate-Bold" pitchFamily="82" charset="0"/>
              </a:rPr>
              <a:t>Disability</a:t>
            </a:r>
          </a:p>
        </p:txBody>
      </p:sp>
      <p:sp>
        <p:nvSpPr>
          <p:cNvPr id="1196039" name="Rectangle 7">
            <a:hlinkClick r:id="" action="ppaction://noaction"/>
          </p:cNvPr>
          <p:cNvSpPr>
            <a:spLocks noChangeArrowheads="1"/>
          </p:cNvSpPr>
          <p:nvPr/>
        </p:nvSpPr>
        <p:spPr bwMode="auto">
          <a:xfrm>
            <a:off x="1827213" y="4149725"/>
            <a:ext cx="1373187" cy="381000"/>
          </a:xfrm>
          <a:prstGeom prst="rect">
            <a:avLst/>
          </a:prstGeom>
          <a:gradFill rotWithShape="1">
            <a:gsLst>
              <a:gs pos="0">
                <a:srgbClr val="841F1E"/>
              </a:gs>
              <a:gs pos="100000">
                <a:srgbClr val="681817"/>
              </a:gs>
            </a:gsLst>
            <a:lin ang="5400000" scaled="1"/>
          </a:gradFill>
          <a:ln w="9525">
            <a:noFill/>
            <a:miter lim="800000"/>
            <a:headEnd/>
            <a:tailEnd/>
          </a:ln>
          <a:effectLst/>
        </p:spPr>
        <p:txBody>
          <a:bodyPr bIns="91440" anchor="ctr" anchorCtr="1"/>
          <a:lstStyle/>
          <a:p>
            <a:r>
              <a:rPr lang="en-US" sz="1800" b="1">
                <a:solidFill>
                  <a:schemeClr val="bg1"/>
                </a:solidFill>
                <a:latin typeface="Interstate-Bold" pitchFamily="82" charset="0"/>
              </a:rPr>
              <a:t>Auto</a:t>
            </a:r>
          </a:p>
        </p:txBody>
      </p:sp>
      <p:sp>
        <p:nvSpPr>
          <p:cNvPr id="1196040" name="Rectangle 8">
            <a:hlinkClick r:id="" action="ppaction://noaction"/>
          </p:cNvPr>
          <p:cNvSpPr>
            <a:spLocks noChangeArrowheads="1"/>
          </p:cNvSpPr>
          <p:nvPr/>
        </p:nvSpPr>
        <p:spPr bwMode="auto">
          <a:xfrm>
            <a:off x="6096000" y="2168525"/>
            <a:ext cx="1373188" cy="381000"/>
          </a:xfrm>
          <a:prstGeom prst="rect">
            <a:avLst/>
          </a:prstGeom>
          <a:gradFill rotWithShape="1">
            <a:gsLst>
              <a:gs pos="0">
                <a:srgbClr val="5B7FA6"/>
              </a:gs>
              <a:gs pos="100000">
                <a:srgbClr val="425C78"/>
              </a:gs>
            </a:gsLst>
            <a:lin ang="5400000" scaled="1"/>
          </a:gradFill>
          <a:ln w="9525">
            <a:noFill/>
            <a:miter lim="800000"/>
            <a:headEnd/>
            <a:tailEnd/>
          </a:ln>
          <a:effectLst/>
        </p:spPr>
        <p:txBody>
          <a:bodyPr bIns="91440" anchor="ctr"/>
          <a:lstStyle/>
          <a:p>
            <a:r>
              <a:rPr lang="en-US" sz="1800" b="1">
                <a:solidFill>
                  <a:schemeClr val="bg1"/>
                </a:solidFill>
                <a:latin typeface="Interstate-Bold" pitchFamily="82" charset="0"/>
              </a:rPr>
              <a:t>Home</a:t>
            </a:r>
          </a:p>
        </p:txBody>
      </p:sp>
      <p:sp>
        <p:nvSpPr>
          <p:cNvPr id="1196041" name="Rectangle 9">
            <a:hlinkClick r:id="" action="ppaction://noaction"/>
          </p:cNvPr>
          <p:cNvSpPr>
            <a:spLocks noChangeArrowheads="1"/>
          </p:cNvSpPr>
          <p:nvPr/>
        </p:nvSpPr>
        <p:spPr bwMode="auto">
          <a:xfrm>
            <a:off x="6475413" y="3159125"/>
            <a:ext cx="1373187" cy="381000"/>
          </a:xfrm>
          <a:prstGeom prst="rect">
            <a:avLst/>
          </a:prstGeom>
          <a:gradFill rotWithShape="1">
            <a:gsLst>
              <a:gs pos="0">
                <a:srgbClr val="841F1E"/>
              </a:gs>
              <a:gs pos="100000">
                <a:srgbClr val="681817"/>
              </a:gs>
            </a:gsLst>
            <a:lin ang="5400000" scaled="1"/>
          </a:gradFill>
          <a:ln w="9525">
            <a:noFill/>
            <a:miter lim="800000"/>
            <a:headEnd/>
            <a:tailEnd/>
          </a:ln>
          <a:effectLst/>
        </p:spPr>
        <p:txBody>
          <a:bodyPr bIns="91440" anchor="ctr"/>
          <a:lstStyle/>
          <a:p>
            <a:r>
              <a:rPr lang="en-US" sz="1800" b="1">
                <a:solidFill>
                  <a:schemeClr val="bg1"/>
                </a:solidFill>
                <a:latin typeface="Interstate-Bold" pitchFamily="82" charset="0"/>
              </a:rPr>
              <a:t>Umbrella</a:t>
            </a:r>
          </a:p>
        </p:txBody>
      </p:sp>
      <p:sp>
        <p:nvSpPr>
          <p:cNvPr id="1196042" name="Rectangle 10">
            <a:hlinkClick r:id="" action="ppaction://noaction"/>
          </p:cNvPr>
          <p:cNvSpPr>
            <a:spLocks noChangeArrowheads="1"/>
          </p:cNvSpPr>
          <p:nvPr/>
        </p:nvSpPr>
        <p:spPr bwMode="auto">
          <a:xfrm>
            <a:off x="6096000" y="4149725"/>
            <a:ext cx="1373188" cy="381000"/>
          </a:xfrm>
          <a:prstGeom prst="rect">
            <a:avLst/>
          </a:prstGeom>
          <a:gradFill rotWithShape="1">
            <a:gsLst>
              <a:gs pos="0">
                <a:srgbClr val="A0B811"/>
              </a:gs>
              <a:gs pos="100000">
                <a:srgbClr val="74850D"/>
              </a:gs>
            </a:gsLst>
            <a:lin ang="5400000" scaled="1"/>
          </a:gradFill>
          <a:ln w="9525">
            <a:noFill/>
            <a:miter lim="800000"/>
            <a:headEnd/>
            <a:tailEnd/>
          </a:ln>
          <a:effectLst/>
        </p:spPr>
        <p:txBody>
          <a:bodyPr bIns="91440" anchor="ctr"/>
          <a:lstStyle/>
          <a:p>
            <a:r>
              <a:rPr lang="en-US" sz="1800" b="1">
                <a:solidFill>
                  <a:schemeClr val="bg1"/>
                </a:solidFill>
                <a:latin typeface="Interstate-Bold" pitchFamily="82" charset="0"/>
              </a:rPr>
              <a:t>Health</a:t>
            </a:r>
          </a:p>
        </p:txBody>
      </p:sp>
      <p:sp>
        <p:nvSpPr>
          <p:cNvPr id="1196043" name="Rectangle 11">
            <a:hlinkClick r:id="" action="ppaction://noaction"/>
          </p:cNvPr>
          <p:cNvSpPr>
            <a:spLocks noChangeArrowheads="1"/>
          </p:cNvSpPr>
          <p:nvPr/>
        </p:nvSpPr>
        <p:spPr bwMode="auto">
          <a:xfrm>
            <a:off x="3581400" y="4835525"/>
            <a:ext cx="2133600" cy="381000"/>
          </a:xfrm>
          <a:prstGeom prst="rect">
            <a:avLst/>
          </a:prstGeom>
          <a:gradFill rotWithShape="1">
            <a:gsLst>
              <a:gs pos="0">
                <a:srgbClr val="C3751F"/>
              </a:gs>
              <a:gs pos="100000">
                <a:srgbClr val="C3751F">
                  <a:gamma/>
                  <a:shade val="47451"/>
                  <a:invGamma/>
                </a:srgbClr>
              </a:gs>
            </a:gsLst>
            <a:lin ang="5400000" scaled="1"/>
          </a:gradFill>
          <a:ln w="9525">
            <a:noFill/>
            <a:miter lim="800000"/>
            <a:headEnd/>
            <a:tailEnd/>
          </a:ln>
          <a:effectLst/>
        </p:spPr>
        <p:txBody>
          <a:bodyPr bIns="91440" anchor="ctr"/>
          <a:lstStyle/>
          <a:p>
            <a:r>
              <a:rPr lang="en-US" sz="1800" b="1">
                <a:solidFill>
                  <a:schemeClr val="bg1"/>
                </a:solidFill>
                <a:latin typeface="Interstate-Bold" pitchFamily="82" charset="0"/>
              </a:rPr>
              <a:t>Long-term Care</a:t>
            </a:r>
          </a:p>
        </p:txBody>
      </p:sp>
      <p:grpSp>
        <p:nvGrpSpPr>
          <p:cNvPr id="2" name="Group 15"/>
          <p:cNvGrpSpPr>
            <a:grpSpLocks/>
          </p:cNvGrpSpPr>
          <p:nvPr/>
        </p:nvGrpSpPr>
        <p:grpSpPr bwMode="auto">
          <a:xfrm>
            <a:off x="3009900" y="1989138"/>
            <a:ext cx="3217863" cy="2735262"/>
            <a:chOff x="354" y="201"/>
            <a:chExt cx="2299" cy="2208"/>
          </a:xfrm>
        </p:grpSpPr>
        <p:sp>
          <p:nvSpPr>
            <p:cNvPr id="1196046" name="Oval 14"/>
            <p:cNvSpPr>
              <a:spLocks noChangeArrowheads="1"/>
            </p:cNvSpPr>
            <p:nvPr/>
          </p:nvSpPr>
          <p:spPr bwMode="auto">
            <a:xfrm>
              <a:off x="354" y="201"/>
              <a:ext cx="2299" cy="2208"/>
            </a:xfrm>
            <a:prstGeom prst="ellipse">
              <a:avLst/>
            </a:prstGeom>
            <a:solidFill>
              <a:srgbClr val="EAEAEA"/>
            </a:solidFill>
            <a:ln w="209550">
              <a:solidFill>
                <a:srgbClr val="D7D7D7"/>
              </a:solidFill>
              <a:round/>
              <a:headEnd/>
              <a:tailEnd/>
            </a:ln>
            <a:effectLst/>
          </p:spPr>
          <p:txBody>
            <a:bodyPr wrap="none" anchor="ctr"/>
            <a:lstStyle/>
            <a:p>
              <a:r>
                <a:rPr lang="en-US" sz="1800"/>
                <a:t>  </a:t>
              </a:r>
            </a:p>
          </p:txBody>
        </p:sp>
        <p:sp>
          <p:nvSpPr>
            <p:cNvPr id="1196036" name="Rectangle 4"/>
            <p:cNvSpPr>
              <a:spLocks noChangeArrowheads="1"/>
            </p:cNvSpPr>
            <p:nvPr/>
          </p:nvSpPr>
          <p:spPr bwMode="auto">
            <a:xfrm>
              <a:off x="453" y="981"/>
              <a:ext cx="1951" cy="771"/>
            </a:xfrm>
            <a:prstGeom prst="rect">
              <a:avLst/>
            </a:prstGeom>
            <a:noFill/>
            <a:ln w="9525">
              <a:noFill/>
              <a:miter lim="800000"/>
              <a:headEnd/>
              <a:tailEnd/>
            </a:ln>
            <a:effectLst/>
          </p:spPr>
          <p:txBody>
            <a:bodyPr/>
            <a:lstStyle/>
            <a:p>
              <a:pPr>
                <a:lnSpc>
                  <a:spcPct val="110000"/>
                </a:lnSpc>
                <a:spcBef>
                  <a:spcPct val="25000"/>
                </a:spcBef>
                <a:spcAft>
                  <a:spcPct val="25000"/>
                </a:spcAft>
              </a:pPr>
              <a:r>
                <a:rPr lang="en-US" sz="2600" b="1">
                  <a:solidFill>
                    <a:srgbClr val="00365B"/>
                  </a:solidFill>
                  <a:latin typeface="Interstate-Bold" pitchFamily="82" charset="0"/>
                </a:rPr>
                <a:t>Consider All of Your Needs </a:t>
              </a: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52" name="Group 12"/>
          <p:cNvGrpSpPr>
            <a:grpSpLocks/>
          </p:cNvGrpSpPr>
          <p:nvPr/>
        </p:nvGrpSpPr>
        <p:grpSpPr bwMode="auto">
          <a:xfrm>
            <a:off x="0" y="0"/>
            <a:ext cx="9144000" cy="6858000"/>
            <a:chOff x="0" y="0"/>
            <a:chExt cx="5760" cy="4320"/>
          </a:xfrm>
        </p:grpSpPr>
        <p:sp>
          <p:nvSpPr>
            <p:cNvPr id="10247" name="Rectangle 7"/>
            <p:cNvSpPr>
              <a:spLocks noChangeArrowheads="1"/>
            </p:cNvSpPr>
            <p:nvPr/>
          </p:nvSpPr>
          <p:spPr bwMode="auto">
            <a:xfrm>
              <a:off x="0" y="0"/>
              <a:ext cx="5760" cy="4320"/>
            </a:xfrm>
            <a:prstGeom prst="rect">
              <a:avLst/>
            </a:prstGeom>
            <a:gradFill rotWithShape="1">
              <a:gsLst>
                <a:gs pos="0">
                  <a:srgbClr val="00365B">
                    <a:gamma/>
                    <a:shade val="46275"/>
                    <a:invGamma/>
                  </a:srgbClr>
                </a:gs>
                <a:gs pos="100000">
                  <a:srgbClr val="00365B"/>
                </a:gs>
              </a:gsLst>
              <a:lin ang="5400000" scaled="1"/>
            </a:gradFill>
            <a:ln w="9525">
              <a:noFill/>
              <a:miter lim="800000"/>
              <a:headEnd/>
              <a:tailEnd/>
            </a:ln>
            <a:effectLst/>
          </p:spPr>
          <p:txBody>
            <a:bodyPr wrap="none" anchor="ctr"/>
            <a:lstStyle/>
            <a:p>
              <a:endParaRPr lang="en-US"/>
            </a:p>
          </p:txBody>
        </p:sp>
        <p:sp>
          <p:nvSpPr>
            <p:cNvPr id="10250" name="Rectangle 10"/>
            <p:cNvSpPr>
              <a:spLocks noChangeArrowheads="1"/>
            </p:cNvSpPr>
            <p:nvPr/>
          </p:nvSpPr>
          <p:spPr bwMode="auto">
            <a:xfrm>
              <a:off x="90" y="96"/>
              <a:ext cx="5580" cy="4128"/>
            </a:xfrm>
            <a:prstGeom prst="rect">
              <a:avLst/>
            </a:prstGeom>
            <a:solidFill>
              <a:schemeClr val="bg1"/>
            </a:solidFill>
            <a:ln w="9525">
              <a:noFill/>
              <a:miter lim="800000"/>
              <a:headEnd/>
              <a:tailEnd/>
            </a:ln>
            <a:effectLst/>
          </p:spPr>
          <p:txBody>
            <a:bodyPr wrap="none" anchor="ctr"/>
            <a:lstStyle/>
            <a:p>
              <a:endParaRPr lang="en-US"/>
            </a:p>
          </p:txBody>
        </p:sp>
        <p:sp>
          <p:nvSpPr>
            <p:cNvPr id="10248" name="AutoShape 8"/>
            <p:cNvSpPr>
              <a:spLocks noChangeArrowheads="1"/>
            </p:cNvSpPr>
            <p:nvPr/>
          </p:nvSpPr>
          <p:spPr bwMode="auto">
            <a:xfrm>
              <a:off x="4717" y="4042"/>
              <a:ext cx="1043" cy="278"/>
            </a:xfrm>
            <a:prstGeom prst="roundRect">
              <a:avLst>
                <a:gd name="adj" fmla="val 16667"/>
              </a:avLst>
            </a:prstGeom>
            <a:solidFill>
              <a:srgbClr val="00365B"/>
            </a:solidFill>
            <a:ln w="9525">
              <a:noFill/>
              <a:round/>
              <a:headEnd/>
              <a:tailEnd/>
            </a:ln>
            <a:effectLst/>
          </p:spPr>
          <p:txBody>
            <a:bodyPr wrap="none" anchor="ctr"/>
            <a:lstStyle/>
            <a:p>
              <a:endParaRPr lang="en-US" sz="1800"/>
            </a:p>
          </p:txBody>
        </p:sp>
        <p:sp>
          <p:nvSpPr>
            <p:cNvPr id="10249" name="Rectangle 9"/>
            <p:cNvSpPr>
              <a:spLocks noChangeArrowheads="1"/>
            </p:cNvSpPr>
            <p:nvPr/>
          </p:nvSpPr>
          <p:spPr bwMode="auto">
            <a:xfrm>
              <a:off x="4740" y="4110"/>
              <a:ext cx="930" cy="137"/>
            </a:xfrm>
            <a:prstGeom prst="rect">
              <a:avLst/>
            </a:prstGeom>
            <a:noFill/>
            <a:ln w="9525">
              <a:noFill/>
              <a:miter lim="800000"/>
              <a:headEnd/>
              <a:tailEnd/>
            </a:ln>
            <a:effectLst/>
          </p:spPr>
          <p:txBody>
            <a:bodyPr lIns="0" tIns="0" rIns="0" bIns="0" anchor="b"/>
            <a:lstStyle/>
            <a:p>
              <a:r>
                <a:rPr lang="en-US" sz="1600">
                  <a:solidFill>
                    <a:schemeClr val="bg1"/>
                  </a:solidFill>
                </a:rPr>
                <a:t>USAA.COM </a:t>
              </a:r>
            </a:p>
          </p:txBody>
        </p:sp>
        <p:pic>
          <p:nvPicPr>
            <p:cNvPr id="10251" name="Picture 11" descr="USAA_SIG_LOCK_BLU4C_FINAL copy"/>
            <p:cNvPicPr>
              <a:picLocks noChangeAspect="1" noChangeArrowheads="1"/>
            </p:cNvPicPr>
            <p:nvPr/>
          </p:nvPicPr>
          <p:blipFill>
            <a:blip r:embed="rId3" cstate="print"/>
            <a:srcRect/>
            <a:stretch>
              <a:fillRect/>
            </a:stretch>
          </p:blipFill>
          <p:spPr bwMode="auto">
            <a:xfrm>
              <a:off x="1360" y="1775"/>
              <a:ext cx="3057" cy="748"/>
            </a:xfrm>
            <a:prstGeom prst="rect">
              <a:avLst/>
            </a:prstGeom>
            <a:noFill/>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135FCF5F-E89F-4FD6-9EE0-F67CC07F7E52}" type="slidenum">
              <a:rPr lang="en-US"/>
              <a:pPr/>
              <a:t>2</a:t>
            </a:fld>
            <a:endParaRPr lang="en-US"/>
          </a:p>
        </p:txBody>
      </p:sp>
      <p:sp>
        <p:nvSpPr>
          <p:cNvPr id="21506" name="Text Box 2"/>
          <p:cNvSpPr txBox="1">
            <a:spLocks noChangeArrowheads="1"/>
          </p:cNvSpPr>
          <p:nvPr/>
        </p:nvSpPr>
        <p:spPr bwMode="auto">
          <a:xfrm>
            <a:off x="762000" y="1387475"/>
            <a:ext cx="7696200" cy="3393237"/>
          </a:xfrm>
          <a:prstGeom prst="rect">
            <a:avLst/>
          </a:prstGeom>
          <a:solidFill>
            <a:schemeClr val="bg1"/>
          </a:solidFill>
          <a:ln w="9525">
            <a:noFill/>
            <a:miter lim="800000"/>
            <a:headEnd/>
            <a:tailEnd/>
          </a:ln>
          <a:effectLst/>
        </p:spPr>
        <p:txBody>
          <a:bodyPr>
            <a:spAutoFit/>
          </a:bodyPr>
          <a:lstStyle/>
          <a:p>
            <a:pPr algn="l">
              <a:spcBef>
                <a:spcPct val="50000"/>
              </a:spcBef>
            </a:pPr>
            <a:r>
              <a:rPr lang="en-US" sz="1100" dirty="0"/>
              <a:t>Views and opinions expressed in this seminar are provided for informational purposes only and are subject to change.  This discussion should not be considered a recommendation, tax, legal or other estate planning advice, but rather a general overview of the subject matter discussed.  Consult with your tax, legal or estate planning professional regarding your own specific situation.</a:t>
            </a:r>
          </a:p>
          <a:p>
            <a:pPr algn="l">
              <a:spcBef>
                <a:spcPct val="50000"/>
              </a:spcBef>
            </a:pPr>
            <a:endParaRPr lang="en-US" sz="1100" dirty="0">
              <a:solidFill>
                <a:srgbClr val="FF0000"/>
              </a:solidFill>
            </a:endParaRPr>
          </a:p>
          <a:p>
            <a:pPr algn="l">
              <a:spcBef>
                <a:spcPct val="50000"/>
              </a:spcBef>
            </a:pPr>
            <a:r>
              <a:rPr lang="en-US" sz="1100" dirty="0" smtClean="0"/>
              <a:t>Certified </a:t>
            </a:r>
            <a:r>
              <a:rPr lang="en-US" sz="1100" dirty="0"/>
              <a:t>Financial Planner Board of Standards, Inc. owns the certification marks CFP</a:t>
            </a:r>
            <a:r>
              <a:rPr lang="en-US" sz="1100" baseline="40000" dirty="0"/>
              <a:t>®</a:t>
            </a:r>
            <a:r>
              <a:rPr lang="en-US" sz="1100" dirty="0"/>
              <a:t> and CERTIFIED FINANCIAL PLANNER</a:t>
            </a:r>
            <a:r>
              <a:rPr lang="en-US" sz="1100" baseline="40000" dirty="0"/>
              <a:t>™</a:t>
            </a:r>
            <a:r>
              <a:rPr lang="en-US" sz="1100" dirty="0"/>
              <a:t> in the United States, which it awards to individuals who successfully complete CFP Board’s initial and ongoing certification requirements. </a:t>
            </a:r>
          </a:p>
          <a:p>
            <a:pPr algn="l">
              <a:spcBef>
                <a:spcPct val="50000"/>
              </a:spcBef>
            </a:pPr>
            <a:r>
              <a:rPr lang="en-US" sz="1100" dirty="0"/>
              <a:t>USAA means United Services Automobile Association and its affiliates.  Investments provided by USAA Investment Management Company and USAA Financial Advisors, Inc., both registered broker dealers.  Life insurance and annuities offered by USAA Life Insurance Company, San Antonio, TX.  Financial planning services and financial advice provided by USAA Financial Planning Services Insurance Agency (known as USAA Financial Insurance Agency in California), a registered investment advisor and insurance agency and its wholly owned subsidiary, USAA Financial Advisors, Inc., a registered broker dealer. Credit cards provided by USAA Savings Bank, other bank products by USAA Federal Savings Bank, both Member FDIC.</a:t>
            </a:r>
          </a:p>
          <a:p>
            <a:pPr algn="l">
              <a:spcBef>
                <a:spcPct val="50000"/>
              </a:spcBef>
            </a:pPr>
            <a:r>
              <a:rPr lang="en-US" sz="1100" dirty="0"/>
              <a:t>Trust Services provided by USAA Federal Savings Bank.</a:t>
            </a:r>
          </a:p>
          <a:p>
            <a:pPr algn="l">
              <a:spcBef>
                <a:spcPct val="50000"/>
              </a:spcBef>
            </a:pPr>
            <a:endParaRPr lang="en-US" sz="1100" dirty="0"/>
          </a:p>
        </p:txBody>
      </p:sp>
      <p:sp>
        <p:nvSpPr>
          <p:cNvPr id="21509" name="Rectangle 5"/>
          <p:cNvSpPr>
            <a:spLocks noChangeArrowheads="1"/>
          </p:cNvSpPr>
          <p:nvPr/>
        </p:nvSpPr>
        <p:spPr bwMode="auto">
          <a:xfrm>
            <a:off x="2843213" y="368300"/>
            <a:ext cx="6013450" cy="576263"/>
          </a:xfrm>
          <a:prstGeom prst="rect">
            <a:avLst/>
          </a:prstGeom>
          <a:noFill/>
          <a:ln w="9525">
            <a:noFill/>
            <a:miter lim="800000"/>
            <a:headEnd/>
            <a:tailEnd/>
          </a:ln>
          <a:effectLst/>
        </p:spPr>
        <p:txBody>
          <a:bodyPr lIns="0" tIns="0" rIns="0" bIns="0" anchor="b"/>
          <a:lstStyle/>
          <a:p>
            <a:pPr algn="r"/>
            <a:endParaRPr lang="en-US" sz="2400">
              <a:solidFill>
                <a:srgbClr val="C1A04D"/>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4436F418-A1C9-4483-8F16-2FB59EB105FA}" type="slidenum">
              <a:rPr lang="en-US"/>
              <a:pPr/>
              <a:t>3</a:t>
            </a:fld>
            <a:endParaRPr lang="en-US"/>
          </a:p>
        </p:txBody>
      </p:sp>
      <p:sp>
        <p:nvSpPr>
          <p:cNvPr id="362498" name="Rectangle 2"/>
          <p:cNvSpPr>
            <a:spLocks noChangeArrowheads="1"/>
          </p:cNvSpPr>
          <p:nvPr/>
        </p:nvSpPr>
        <p:spPr bwMode="auto">
          <a:xfrm>
            <a:off x="2843213" y="368300"/>
            <a:ext cx="6013450" cy="576263"/>
          </a:xfrm>
          <a:prstGeom prst="rect">
            <a:avLst/>
          </a:prstGeom>
          <a:noFill/>
          <a:ln w="9525">
            <a:noFill/>
            <a:miter lim="800000"/>
            <a:headEnd/>
            <a:tailEnd/>
          </a:ln>
          <a:effectLst/>
        </p:spPr>
        <p:txBody>
          <a:bodyPr lIns="0" tIns="0" rIns="0" bIns="0" anchor="b"/>
          <a:lstStyle/>
          <a:p>
            <a:pPr algn="r"/>
            <a:r>
              <a:rPr lang="en-US" sz="2400" dirty="0" smtClean="0">
                <a:solidFill>
                  <a:srgbClr val="C1A04D"/>
                </a:solidFill>
              </a:rPr>
              <a:t>Agenda</a:t>
            </a:r>
            <a:endParaRPr lang="en-US" sz="2400" dirty="0">
              <a:solidFill>
                <a:srgbClr val="C1A04D"/>
              </a:solidFill>
            </a:endParaRPr>
          </a:p>
        </p:txBody>
      </p:sp>
      <p:sp>
        <p:nvSpPr>
          <p:cNvPr id="362499" name="Rectangle 3"/>
          <p:cNvSpPr>
            <a:spLocks noGrp="1" noChangeArrowheads="1"/>
          </p:cNvSpPr>
          <p:nvPr>
            <p:ph type="body" idx="1"/>
          </p:nvPr>
        </p:nvSpPr>
        <p:spPr>
          <a:xfrm>
            <a:off x="539750" y="1341438"/>
            <a:ext cx="8388350" cy="5003800"/>
          </a:xfrm>
        </p:spPr>
        <p:txBody>
          <a:bodyPr/>
          <a:lstStyle/>
          <a:p>
            <a:r>
              <a:rPr lang="en-US" sz="2400" dirty="0" smtClean="0"/>
              <a:t>Estate Planning Essentials</a:t>
            </a:r>
            <a:endParaRPr lang="en-US" sz="2400" dirty="0"/>
          </a:p>
          <a:p>
            <a:r>
              <a:rPr lang="en-US" sz="2400" dirty="0" smtClean="0"/>
              <a:t>Legislative Update</a:t>
            </a:r>
            <a:endParaRPr lang="en-US" sz="2400" dirty="0"/>
          </a:p>
          <a:p>
            <a:r>
              <a:rPr lang="en-US" sz="2400" dirty="0" smtClean="0"/>
              <a:t>Protecting Your Assets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4436F418-A1C9-4483-8F16-2FB59EB105FA}" type="slidenum">
              <a:rPr lang="en-US"/>
              <a:pPr/>
              <a:t>4</a:t>
            </a:fld>
            <a:endParaRPr lang="en-US"/>
          </a:p>
        </p:txBody>
      </p:sp>
      <p:sp>
        <p:nvSpPr>
          <p:cNvPr id="362498" name="Rectangle 2"/>
          <p:cNvSpPr>
            <a:spLocks noChangeArrowheads="1"/>
          </p:cNvSpPr>
          <p:nvPr/>
        </p:nvSpPr>
        <p:spPr bwMode="auto">
          <a:xfrm>
            <a:off x="2843213" y="368300"/>
            <a:ext cx="6013450" cy="576263"/>
          </a:xfrm>
          <a:prstGeom prst="rect">
            <a:avLst/>
          </a:prstGeom>
          <a:noFill/>
          <a:ln w="9525">
            <a:noFill/>
            <a:miter lim="800000"/>
            <a:headEnd/>
            <a:tailEnd/>
          </a:ln>
          <a:effectLst/>
        </p:spPr>
        <p:txBody>
          <a:bodyPr lIns="0" tIns="0" rIns="0" bIns="0" anchor="b"/>
          <a:lstStyle/>
          <a:p>
            <a:pPr algn="r"/>
            <a:r>
              <a:rPr lang="en-US" sz="2400" dirty="0" smtClean="0">
                <a:solidFill>
                  <a:srgbClr val="C1A04D"/>
                </a:solidFill>
              </a:rPr>
              <a:t>Agenda</a:t>
            </a:r>
            <a:endParaRPr lang="en-US" sz="2400" dirty="0">
              <a:solidFill>
                <a:srgbClr val="C1A04D"/>
              </a:solidFill>
            </a:endParaRPr>
          </a:p>
        </p:txBody>
      </p:sp>
      <p:sp>
        <p:nvSpPr>
          <p:cNvPr id="362499" name="Rectangle 3"/>
          <p:cNvSpPr>
            <a:spLocks noGrp="1" noChangeArrowheads="1"/>
          </p:cNvSpPr>
          <p:nvPr>
            <p:ph type="body" idx="1"/>
          </p:nvPr>
        </p:nvSpPr>
        <p:spPr>
          <a:xfrm>
            <a:off x="539750" y="1341438"/>
            <a:ext cx="8388350" cy="5003800"/>
          </a:xfrm>
        </p:spPr>
        <p:txBody>
          <a:bodyPr/>
          <a:lstStyle/>
          <a:p>
            <a:r>
              <a:rPr lang="en-US" sz="3200" dirty="0" smtClean="0">
                <a:solidFill>
                  <a:srgbClr val="FF0000"/>
                </a:solidFill>
              </a:rPr>
              <a:t>Estate Planning Essentials</a:t>
            </a:r>
            <a:endParaRPr lang="en-US" sz="3200" dirty="0">
              <a:solidFill>
                <a:srgbClr val="FF0000"/>
              </a:solidFill>
            </a:endParaRPr>
          </a:p>
          <a:p>
            <a:r>
              <a:rPr lang="en-US" sz="2400" dirty="0" smtClean="0"/>
              <a:t>Legislative Update</a:t>
            </a:r>
            <a:endParaRPr lang="en-US" sz="2400" dirty="0"/>
          </a:p>
          <a:p>
            <a:r>
              <a:rPr lang="en-US" sz="2400" dirty="0" smtClean="0"/>
              <a:t>Protecting Your Assets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BDC5DC7B-3A56-4A16-B237-9D461FF57F30}" type="slidenum">
              <a:rPr lang="en-US"/>
              <a:pPr/>
              <a:t>5</a:t>
            </a:fld>
            <a:endParaRPr lang="en-US"/>
          </a:p>
        </p:txBody>
      </p:sp>
      <p:sp>
        <p:nvSpPr>
          <p:cNvPr id="303107" name="Rectangle 3"/>
          <p:cNvSpPr>
            <a:spLocks noChangeArrowheads="1"/>
          </p:cNvSpPr>
          <p:nvPr/>
        </p:nvSpPr>
        <p:spPr bwMode="auto">
          <a:xfrm>
            <a:off x="1187450" y="404664"/>
            <a:ext cx="7669213" cy="539899"/>
          </a:xfrm>
          <a:prstGeom prst="rect">
            <a:avLst/>
          </a:prstGeom>
          <a:noFill/>
          <a:ln w="9525">
            <a:noFill/>
            <a:miter lim="800000"/>
            <a:headEnd/>
            <a:tailEnd/>
          </a:ln>
          <a:effectLst/>
        </p:spPr>
        <p:txBody>
          <a:bodyPr lIns="0" tIns="0" rIns="0" bIns="0" anchor="b"/>
          <a:lstStyle/>
          <a:p>
            <a:pPr algn="r"/>
            <a:endParaRPr lang="en-US" sz="2400" dirty="0" smtClean="0">
              <a:solidFill>
                <a:srgbClr val="C1A04D"/>
              </a:solidFill>
            </a:endParaRPr>
          </a:p>
          <a:p>
            <a:pPr algn="r"/>
            <a:endParaRPr lang="en-US" sz="2400" dirty="0">
              <a:solidFill>
                <a:srgbClr val="C1A04D"/>
              </a:solidFill>
            </a:endParaRPr>
          </a:p>
          <a:p>
            <a:pPr algn="r"/>
            <a:endParaRPr lang="en-US" sz="2400" dirty="0" smtClean="0">
              <a:solidFill>
                <a:srgbClr val="C1A04D"/>
              </a:solidFill>
            </a:endParaRPr>
          </a:p>
          <a:p>
            <a:pPr algn="r"/>
            <a:endParaRPr lang="en-US" sz="2400" dirty="0">
              <a:solidFill>
                <a:srgbClr val="C1A04D"/>
              </a:solidFill>
            </a:endParaRPr>
          </a:p>
          <a:p>
            <a:pPr algn="r"/>
            <a:endParaRPr lang="en-US" sz="2400" dirty="0" smtClean="0">
              <a:solidFill>
                <a:srgbClr val="C1A04D"/>
              </a:solidFill>
            </a:endParaRPr>
          </a:p>
          <a:p>
            <a:pPr algn="r"/>
            <a:endParaRPr lang="en-US" sz="2400" dirty="0">
              <a:solidFill>
                <a:srgbClr val="C1A04D"/>
              </a:solidFill>
            </a:endParaRPr>
          </a:p>
          <a:p>
            <a:pPr algn="r"/>
            <a:r>
              <a:rPr lang="en-US" sz="2400" dirty="0" smtClean="0">
                <a:solidFill>
                  <a:srgbClr val="C1A04D"/>
                </a:solidFill>
              </a:rPr>
              <a:t>Having a Vision</a:t>
            </a:r>
            <a:endParaRPr lang="en-US" sz="2400" i="1" dirty="0">
              <a:solidFill>
                <a:schemeClr val="bg1"/>
              </a:solidFill>
            </a:endParaRPr>
          </a:p>
        </p:txBody>
      </p:sp>
      <p:sp>
        <p:nvSpPr>
          <p:cNvPr id="303109" name="Rectangle 5"/>
          <p:cNvSpPr>
            <a:spLocks noGrp="1" noChangeArrowheads="1"/>
          </p:cNvSpPr>
          <p:nvPr>
            <p:ph type="body" idx="1"/>
          </p:nvPr>
        </p:nvSpPr>
        <p:spPr>
          <a:xfrm>
            <a:off x="395288" y="1125538"/>
            <a:ext cx="8461375" cy="1008062"/>
          </a:xfrm>
        </p:spPr>
        <p:txBody>
          <a:bodyPr/>
          <a:lstStyle/>
          <a:p>
            <a:r>
              <a:rPr lang="en-US" sz="2400" dirty="0"/>
              <a:t>What </a:t>
            </a:r>
            <a:r>
              <a:rPr lang="en-US" sz="2400" dirty="0" smtClean="0"/>
              <a:t>Are You Trying to Accomplish?</a:t>
            </a:r>
            <a:endParaRPr lang="en-US" sz="2400" dirty="0"/>
          </a:p>
          <a:p>
            <a:pPr lvl="1"/>
            <a:r>
              <a:rPr lang="en-US" sz="2400" b="1" dirty="0"/>
              <a:t>There are many things to consider.</a:t>
            </a:r>
            <a:endParaRPr lang="en-US" sz="2000" dirty="0"/>
          </a:p>
        </p:txBody>
      </p:sp>
      <p:sp>
        <p:nvSpPr>
          <p:cNvPr id="303111" name="AutoShape 7"/>
          <p:cNvSpPr>
            <a:spLocks noChangeArrowheads="1"/>
          </p:cNvSpPr>
          <p:nvPr/>
        </p:nvSpPr>
        <p:spPr bwMode="auto">
          <a:xfrm>
            <a:off x="395288" y="2492375"/>
            <a:ext cx="2339975" cy="1225550"/>
          </a:xfrm>
          <a:prstGeom prst="cloudCallout">
            <a:avLst>
              <a:gd name="adj1" fmla="val 109838"/>
              <a:gd name="adj2" fmla="val 117227"/>
            </a:avLst>
          </a:prstGeom>
          <a:gradFill rotWithShape="1">
            <a:gsLst>
              <a:gs pos="0">
                <a:schemeClr val="accent1">
                  <a:gamma/>
                  <a:tint val="9020"/>
                  <a:invGamma/>
                </a:schemeClr>
              </a:gs>
              <a:gs pos="100000">
                <a:schemeClr val="accent1"/>
              </a:gs>
            </a:gsLst>
            <a:lin ang="2700000" scaled="1"/>
          </a:gradFill>
          <a:ln w="9525">
            <a:solidFill>
              <a:srgbClr val="00365B"/>
            </a:solidFill>
            <a:round/>
            <a:headEnd/>
            <a:tailEnd/>
          </a:ln>
          <a:effectLst/>
        </p:spPr>
        <p:txBody>
          <a:bodyPr anchor="ctr" anchorCtr="1"/>
          <a:lstStyle/>
          <a:p>
            <a:r>
              <a:rPr lang="en-US" sz="1600" dirty="0"/>
              <a:t>Do I have charitable intentions?</a:t>
            </a:r>
          </a:p>
        </p:txBody>
      </p:sp>
      <p:pic>
        <p:nvPicPr>
          <p:cNvPr id="303117" name="Picture 13" descr="j0410257"/>
          <p:cNvPicPr>
            <a:picLocks noChangeAspect="1" noChangeArrowheads="1"/>
          </p:cNvPicPr>
          <p:nvPr/>
        </p:nvPicPr>
        <p:blipFill>
          <a:blip r:embed="rId3" cstate="print"/>
          <a:srcRect/>
          <a:stretch>
            <a:fillRect/>
          </a:stretch>
        </p:blipFill>
        <p:spPr bwMode="auto">
          <a:xfrm>
            <a:off x="3649663" y="4545013"/>
            <a:ext cx="1390650" cy="1844675"/>
          </a:xfrm>
          <a:prstGeom prst="rect">
            <a:avLst/>
          </a:prstGeom>
          <a:noFill/>
        </p:spPr>
      </p:pic>
      <p:sp>
        <p:nvSpPr>
          <p:cNvPr id="303120" name="AutoShape 16"/>
          <p:cNvSpPr>
            <a:spLocks noChangeArrowheads="1"/>
          </p:cNvSpPr>
          <p:nvPr/>
        </p:nvSpPr>
        <p:spPr bwMode="auto">
          <a:xfrm>
            <a:off x="358775" y="4041775"/>
            <a:ext cx="2339975" cy="1225550"/>
          </a:xfrm>
          <a:prstGeom prst="cloudCallout">
            <a:avLst>
              <a:gd name="adj1" fmla="val 107125"/>
              <a:gd name="adj2" fmla="val 8551"/>
            </a:avLst>
          </a:prstGeom>
          <a:gradFill rotWithShape="1">
            <a:gsLst>
              <a:gs pos="0">
                <a:schemeClr val="accent1">
                  <a:gamma/>
                  <a:tint val="9020"/>
                  <a:invGamma/>
                </a:schemeClr>
              </a:gs>
              <a:gs pos="100000">
                <a:schemeClr val="accent1"/>
              </a:gs>
            </a:gsLst>
            <a:lin ang="2700000" scaled="1"/>
          </a:gradFill>
          <a:ln w="9525">
            <a:solidFill>
              <a:srgbClr val="00365B"/>
            </a:solidFill>
            <a:round/>
            <a:headEnd/>
            <a:tailEnd/>
          </a:ln>
          <a:effectLst/>
        </p:spPr>
        <p:txBody>
          <a:bodyPr anchor="ctr" anchorCtr="1"/>
          <a:lstStyle/>
          <a:p>
            <a:r>
              <a:rPr lang="en-US" sz="1600" dirty="0"/>
              <a:t>Who are my heirs?</a:t>
            </a:r>
          </a:p>
        </p:txBody>
      </p:sp>
      <p:sp>
        <p:nvSpPr>
          <p:cNvPr id="303122" name="AutoShape 18"/>
          <p:cNvSpPr>
            <a:spLocks noChangeArrowheads="1"/>
          </p:cNvSpPr>
          <p:nvPr/>
        </p:nvSpPr>
        <p:spPr bwMode="auto">
          <a:xfrm>
            <a:off x="3311525" y="2168525"/>
            <a:ext cx="2339975" cy="1225550"/>
          </a:xfrm>
          <a:prstGeom prst="cloudCallout">
            <a:avLst>
              <a:gd name="adj1" fmla="val 542"/>
              <a:gd name="adj2" fmla="val 139769"/>
            </a:avLst>
          </a:prstGeom>
          <a:gradFill rotWithShape="1">
            <a:gsLst>
              <a:gs pos="0">
                <a:schemeClr val="accent1">
                  <a:gamma/>
                  <a:tint val="9020"/>
                  <a:invGamma/>
                </a:schemeClr>
              </a:gs>
              <a:gs pos="100000">
                <a:schemeClr val="accent1"/>
              </a:gs>
            </a:gsLst>
            <a:lin ang="2700000" scaled="1"/>
          </a:gradFill>
          <a:ln w="9525">
            <a:solidFill>
              <a:srgbClr val="00365B"/>
            </a:solidFill>
            <a:round/>
            <a:headEnd/>
            <a:tailEnd/>
          </a:ln>
          <a:effectLst/>
        </p:spPr>
        <p:txBody>
          <a:bodyPr anchor="ctr" anchorCtr="1"/>
          <a:lstStyle/>
          <a:p>
            <a:r>
              <a:rPr lang="en-US" sz="1600" dirty="0" smtClean="0"/>
              <a:t>What if I can’t make financial or medical decisions?</a:t>
            </a:r>
            <a:endParaRPr lang="en-US" sz="1600" dirty="0"/>
          </a:p>
        </p:txBody>
      </p:sp>
      <p:sp>
        <p:nvSpPr>
          <p:cNvPr id="303124" name="AutoShape 20"/>
          <p:cNvSpPr>
            <a:spLocks noChangeArrowheads="1"/>
          </p:cNvSpPr>
          <p:nvPr/>
        </p:nvSpPr>
        <p:spPr bwMode="auto">
          <a:xfrm>
            <a:off x="6048375" y="2241550"/>
            <a:ext cx="2736850" cy="1225550"/>
          </a:xfrm>
          <a:prstGeom prst="cloudCallout">
            <a:avLst>
              <a:gd name="adj1" fmla="val -97449"/>
              <a:gd name="adj2" fmla="val 139120"/>
            </a:avLst>
          </a:prstGeom>
          <a:gradFill rotWithShape="1">
            <a:gsLst>
              <a:gs pos="0">
                <a:schemeClr val="accent1">
                  <a:gamma/>
                  <a:tint val="9020"/>
                  <a:invGamma/>
                </a:schemeClr>
              </a:gs>
              <a:gs pos="100000">
                <a:schemeClr val="accent1"/>
              </a:gs>
            </a:gsLst>
            <a:lin ang="2700000" scaled="1"/>
          </a:gradFill>
          <a:ln w="9525">
            <a:solidFill>
              <a:srgbClr val="00365B"/>
            </a:solidFill>
            <a:round/>
            <a:headEnd/>
            <a:tailEnd/>
          </a:ln>
          <a:effectLst/>
        </p:spPr>
        <p:txBody>
          <a:bodyPr anchor="ctr" anchorCtr="1"/>
          <a:lstStyle/>
          <a:p>
            <a:r>
              <a:rPr lang="en-US" sz="1600" dirty="0" smtClean="0"/>
              <a:t>Is a will or trust right for me?</a:t>
            </a:r>
            <a:endParaRPr lang="en-US" sz="1600" dirty="0"/>
          </a:p>
        </p:txBody>
      </p:sp>
      <p:sp>
        <p:nvSpPr>
          <p:cNvPr id="303126" name="AutoShape 22"/>
          <p:cNvSpPr>
            <a:spLocks noChangeArrowheads="1"/>
          </p:cNvSpPr>
          <p:nvPr/>
        </p:nvSpPr>
        <p:spPr bwMode="auto">
          <a:xfrm>
            <a:off x="6192838" y="3968750"/>
            <a:ext cx="2698750" cy="1225550"/>
          </a:xfrm>
          <a:prstGeom prst="cloudCallout">
            <a:avLst>
              <a:gd name="adj1" fmla="val -99704"/>
              <a:gd name="adj2" fmla="val 14769"/>
            </a:avLst>
          </a:prstGeom>
          <a:gradFill rotWithShape="1">
            <a:gsLst>
              <a:gs pos="0">
                <a:schemeClr val="accent1">
                  <a:gamma/>
                  <a:tint val="9020"/>
                  <a:invGamma/>
                </a:schemeClr>
              </a:gs>
              <a:gs pos="100000">
                <a:schemeClr val="accent1"/>
              </a:gs>
            </a:gsLst>
            <a:lin ang="2700000" scaled="1"/>
          </a:gradFill>
          <a:ln w="9525">
            <a:solidFill>
              <a:srgbClr val="00365B"/>
            </a:solidFill>
            <a:round/>
            <a:headEnd/>
            <a:tailEnd/>
          </a:ln>
          <a:effectLst/>
        </p:spPr>
        <p:txBody>
          <a:bodyPr anchor="ctr" anchorCtr="1"/>
          <a:lstStyle/>
          <a:p>
            <a:r>
              <a:rPr lang="en-US" sz="1600" dirty="0" smtClean="0"/>
              <a:t>How and when will my assets be distributed?</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3"/>
          <p:cNvSpPr>
            <a:spLocks noGrp="1"/>
          </p:cNvSpPr>
          <p:nvPr>
            <p:ph type="sldNum" sz="quarter" idx="10"/>
          </p:nvPr>
        </p:nvSpPr>
        <p:spPr/>
        <p:txBody>
          <a:bodyPr/>
          <a:lstStyle/>
          <a:p>
            <a:fld id="{7FD328A4-D99F-4B90-8B52-CFD88D14E1D4}" type="slidenum">
              <a:rPr lang="en-US"/>
              <a:pPr/>
              <a:t>6</a:t>
            </a:fld>
            <a:endParaRPr lang="en-US"/>
          </a:p>
        </p:txBody>
      </p:sp>
      <p:sp>
        <p:nvSpPr>
          <p:cNvPr id="307202" name="Rectangle 2"/>
          <p:cNvSpPr>
            <a:spLocks noChangeArrowheads="1"/>
          </p:cNvSpPr>
          <p:nvPr/>
        </p:nvSpPr>
        <p:spPr bwMode="auto">
          <a:xfrm>
            <a:off x="1187450" y="368300"/>
            <a:ext cx="7669213" cy="576263"/>
          </a:xfrm>
          <a:prstGeom prst="rect">
            <a:avLst/>
          </a:prstGeom>
          <a:noFill/>
          <a:ln w="9525">
            <a:noFill/>
            <a:miter lim="800000"/>
            <a:headEnd/>
            <a:tailEnd/>
          </a:ln>
          <a:effectLst/>
        </p:spPr>
        <p:txBody>
          <a:bodyPr lIns="0" tIns="0" rIns="0" bIns="0" anchor="b"/>
          <a:lstStyle/>
          <a:p>
            <a:pPr algn="r"/>
            <a:r>
              <a:rPr lang="en-US" sz="2400" dirty="0" smtClean="0">
                <a:solidFill>
                  <a:srgbClr val="C1A04D"/>
                </a:solidFill>
              </a:rPr>
              <a:t> </a:t>
            </a:r>
            <a:r>
              <a:rPr lang="en-US" sz="2400" dirty="0">
                <a:solidFill>
                  <a:srgbClr val="C1A04D"/>
                </a:solidFill>
              </a:rPr>
              <a:t/>
            </a:r>
            <a:br>
              <a:rPr lang="en-US" sz="2400" dirty="0">
                <a:solidFill>
                  <a:srgbClr val="C1A04D"/>
                </a:solidFill>
              </a:rPr>
            </a:br>
            <a:r>
              <a:rPr lang="en-US" sz="2400" dirty="0" smtClean="0">
                <a:solidFill>
                  <a:srgbClr val="C1A04D"/>
                </a:solidFill>
              </a:rPr>
              <a:t>Estate Planning Essentials</a:t>
            </a:r>
            <a:endParaRPr lang="en-US" sz="2400" dirty="0">
              <a:solidFill>
                <a:srgbClr val="C1A04D"/>
              </a:solidFill>
            </a:endParaRPr>
          </a:p>
        </p:txBody>
      </p:sp>
      <p:sp>
        <p:nvSpPr>
          <p:cNvPr id="307203" name="Rectangle 3"/>
          <p:cNvSpPr>
            <a:spLocks noGrp="1" noChangeArrowheads="1"/>
          </p:cNvSpPr>
          <p:nvPr>
            <p:ph type="body" sz="half" idx="1"/>
          </p:nvPr>
        </p:nvSpPr>
        <p:spPr>
          <a:xfrm>
            <a:off x="503238" y="1125538"/>
            <a:ext cx="7524750" cy="466725"/>
          </a:xfrm>
          <a:noFill/>
          <a:ln/>
        </p:spPr>
        <p:txBody>
          <a:bodyPr/>
          <a:lstStyle/>
          <a:p>
            <a:r>
              <a:rPr lang="en-US" sz="2400" dirty="0" smtClean="0"/>
              <a:t>Key Documents</a:t>
            </a:r>
            <a:endParaRPr lang="en-US" sz="2800" dirty="0"/>
          </a:p>
        </p:txBody>
      </p:sp>
      <p:grpSp>
        <p:nvGrpSpPr>
          <p:cNvPr id="2" name="Group 83"/>
          <p:cNvGrpSpPr>
            <a:grpSpLocks/>
          </p:cNvGrpSpPr>
          <p:nvPr/>
        </p:nvGrpSpPr>
        <p:grpSpPr bwMode="auto">
          <a:xfrm>
            <a:off x="1835150" y="1736725"/>
            <a:ext cx="5508625" cy="4589463"/>
            <a:chOff x="1156" y="1094"/>
            <a:chExt cx="3470" cy="2891"/>
          </a:xfrm>
        </p:grpSpPr>
        <p:grpSp>
          <p:nvGrpSpPr>
            <p:cNvPr id="3" name="Group 75"/>
            <p:cNvGrpSpPr>
              <a:grpSpLocks/>
            </p:cNvGrpSpPr>
            <p:nvPr/>
          </p:nvGrpSpPr>
          <p:grpSpPr bwMode="auto">
            <a:xfrm>
              <a:off x="2594" y="1094"/>
              <a:ext cx="1545" cy="1565"/>
              <a:chOff x="2594" y="1094"/>
              <a:chExt cx="1545" cy="1565"/>
            </a:xfrm>
          </p:grpSpPr>
          <p:sp>
            <p:nvSpPr>
              <p:cNvPr id="307241" name="Freeform 41"/>
              <p:cNvSpPr>
                <a:spLocks/>
              </p:cNvSpPr>
              <p:nvPr/>
            </p:nvSpPr>
            <p:spPr bwMode="auto">
              <a:xfrm rot="-1008729">
                <a:off x="2594" y="1094"/>
                <a:ext cx="1545" cy="1565"/>
              </a:xfrm>
              <a:custGeom>
                <a:avLst/>
                <a:gdLst/>
                <a:ahLst/>
                <a:cxnLst>
                  <a:cxn ang="0">
                    <a:pos x="626" y="0"/>
                  </a:cxn>
                  <a:cxn ang="0">
                    <a:pos x="0" y="1184"/>
                  </a:cxn>
                  <a:cxn ang="0">
                    <a:pos x="882" y="1651"/>
                  </a:cxn>
                  <a:cxn ang="0">
                    <a:pos x="1510" y="467"/>
                  </a:cxn>
                  <a:cxn ang="0">
                    <a:pos x="626" y="0"/>
                  </a:cxn>
                </a:cxnLst>
                <a:rect l="0" t="0" r="r" b="b"/>
                <a:pathLst>
                  <a:path w="1510" h="1651">
                    <a:moveTo>
                      <a:pt x="626" y="0"/>
                    </a:moveTo>
                    <a:lnTo>
                      <a:pt x="0" y="1184"/>
                    </a:lnTo>
                    <a:lnTo>
                      <a:pt x="882" y="1651"/>
                    </a:lnTo>
                    <a:lnTo>
                      <a:pt x="1510" y="467"/>
                    </a:lnTo>
                    <a:lnTo>
                      <a:pt x="626" y="0"/>
                    </a:lnTo>
                    <a:close/>
                  </a:path>
                </a:pathLst>
              </a:custGeom>
              <a:solidFill>
                <a:srgbClr val="000000"/>
              </a:solidFill>
              <a:ln w="9525">
                <a:noFill/>
                <a:round/>
                <a:headEnd/>
                <a:tailEnd/>
              </a:ln>
            </p:spPr>
            <p:txBody>
              <a:bodyPr/>
              <a:lstStyle/>
              <a:p>
                <a:endParaRPr lang="en-US"/>
              </a:p>
            </p:txBody>
          </p:sp>
          <p:sp>
            <p:nvSpPr>
              <p:cNvPr id="307242" name="Freeform 42"/>
              <p:cNvSpPr>
                <a:spLocks/>
              </p:cNvSpPr>
              <p:nvPr/>
            </p:nvSpPr>
            <p:spPr bwMode="auto">
              <a:xfrm rot="-1008729">
                <a:off x="2657" y="1153"/>
                <a:ext cx="1418" cy="1448"/>
              </a:xfrm>
              <a:custGeom>
                <a:avLst/>
                <a:gdLst/>
                <a:ahLst/>
                <a:cxnLst>
                  <a:cxn ang="0">
                    <a:pos x="1385" y="424"/>
                  </a:cxn>
                  <a:cxn ang="0">
                    <a:pos x="802" y="1528"/>
                  </a:cxn>
                  <a:cxn ang="0">
                    <a:pos x="0" y="1103"/>
                  </a:cxn>
                  <a:cxn ang="0">
                    <a:pos x="582" y="0"/>
                  </a:cxn>
                  <a:cxn ang="0">
                    <a:pos x="1385" y="424"/>
                  </a:cxn>
                </a:cxnLst>
                <a:rect l="0" t="0" r="r" b="b"/>
                <a:pathLst>
                  <a:path w="1385" h="1528">
                    <a:moveTo>
                      <a:pt x="1385" y="424"/>
                    </a:moveTo>
                    <a:lnTo>
                      <a:pt x="802" y="1528"/>
                    </a:lnTo>
                    <a:lnTo>
                      <a:pt x="0" y="1103"/>
                    </a:lnTo>
                    <a:lnTo>
                      <a:pt x="582" y="0"/>
                    </a:lnTo>
                    <a:lnTo>
                      <a:pt x="1385" y="424"/>
                    </a:lnTo>
                    <a:close/>
                  </a:path>
                </a:pathLst>
              </a:custGeom>
              <a:solidFill>
                <a:srgbClr val="DDDDDD"/>
              </a:solidFill>
              <a:ln w="9525">
                <a:noFill/>
                <a:round/>
                <a:headEnd/>
                <a:tailEnd/>
              </a:ln>
            </p:spPr>
            <p:txBody>
              <a:bodyPr/>
              <a:lstStyle/>
              <a:p>
                <a:endParaRPr lang="en-US"/>
              </a:p>
            </p:txBody>
          </p:sp>
          <p:sp>
            <p:nvSpPr>
              <p:cNvPr id="307243" name="Freeform 43"/>
              <p:cNvSpPr>
                <a:spLocks/>
              </p:cNvSpPr>
              <p:nvPr/>
            </p:nvSpPr>
            <p:spPr bwMode="auto">
              <a:xfrm rot="-1008729">
                <a:off x="2603" y="1161"/>
                <a:ext cx="1418" cy="1079"/>
              </a:xfrm>
              <a:custGeom>
                <a:avLst/>
                <a:gdLst/>
                <a:ahLst/>
                <a:cxnLst>
                  <a:cxn ang="0">
                    <a:pos x="613" y="106"/>
                  </a:cxn>
                  <a:cxn ang="0">
                    <a:pos x="1349" y="495"/>
                  </a:cxn>
                  <a:cxn ang="0">
                    <a:pos x="1385" y="424"/>
                  </a:cxn>
                  <a:cxn ang="0">
                    <a:pos x="582" y="0"/>
                  </a:cxn>
                  <a:cxn ang="0">
                    <a:pos x="0" y="1103"/>
                  </a:cxn>
                  <a:cxn ang="0">
                    <a:pos x="69" y="1139"/>
                  </a:cxn>
                  <a:cxn ang="0">
                    <a:pos x="613" y="106"/>
                  </a:cxn>
                </a:cxnLst>
                <a:rect l="0" t="0" r="r" b="b"/>
                <a:pathLst>
                  <a:path w="1385" h="1139">
                    <a:moveTo>
                      <a:pt x="613" y="106"/>
                    </a:moveTo>
                    <a:lnTo>
                      <a:pt x="1349" y="495"/>
                    </a:lnTo>
                    <a:lnTo>
                      <a:pt x="1385" y="424"/>
                    </a:lnTo>
                    <a:lnTo>
                      <a:pt x="582" y="0"/>
                    </a:lnTo>
                    <a:lnTo>
                      <a:pt x="0" y="1103"/>
                    </a:lnTo>
                    <a:lnTo>
                      <a:pt x="69" y="1139"/>
                    </a:lnTo>
                    <a:lnTo>
                      <a:pt x="613" y="106"/>
                    </a:lnTo>
                    <a:close/>
                  </a:path>
                </a:pathLst>
              </a:custGeom>
              <a:solidFill>
                <a:srgbClr val="FFFFFF"/>
              </a:solidFill>
              <a:ln w="9525">
                <a:noFill/>
                <a:round/>
                <a:headEnd/>
                <a:tailEnd/>
              </a:ln>
            </p:spPr>
            <p:txBody>
              <a:bodyPr/>
              <a:lstStyle/>
              <a:p>
                <a:endParaRPr lang="en-US"/>
              </a:p>
            </p:txBody>
          </p:sp>
          <p:sp>
            <p:nvSpPr>
              <p:cNvPr id="307244" name="Text Box 44"/>
              <p:cNvSpPr txBox="1">
                <a:spLocks noChangeArrowheads="1"/>
              </p:cNvSpPr>
              <p:nvPr/>
            </p:nvSpPr>
            <p:spPr bwMode="auto">
              <a:xfrm rot="543560">
                <a:off x="3048" y="1361"/>
                <a:ext cx="789" cy="577"/>
              </a:xfrm>
              <a:prstGeom prst="rect">
                <a:avLst/>
              </a:prstGeom>
              <a:noFill/>
              <a:ln w="9525">
                <a:noFill/>
                <a:miter lim="800000"/>
                <a:headEnd/>
                <a:tailEnd/>
              </a:ln>
              <a:effectLst/>
            </p:spPr>
            <p:txBody>
              <a:bodyPr>
                <a:spAutoFit/>
              </a:bodyPr>
              <a:lstStyle/>
              <a:p>
                <a:r>
                  <a:rPr lang="en-US" sz="1800" b="1"/>
                  <a:t>Durable Power of Attorney</a:t>
                </a:r>
              </a:p>
            </p:txBody>
          </p:sp>
        </p:grpSp>
        <p:sp>
          <p:nvSpPr>
            <p:cNvPr id="307210" name="Freeform 10"/>
            <p:cNvSpPr>
              <a:spLocks/>
            </p:cNvSpPr>
            <p:nvPr/>
          </p:nvSpPr>
          <p:spPr bwMode="auto">
            <a:xfrm>
              <a:off x="2090" y="2566"/>
              <a:ext cx="1724" cy="1378"/>
            </a:xfrm>
            <a:custGeom>
              <a:avLst/>
              <a:gdLst/>
              <a:ahLst/>
              <a:cxnLst>
                <a:cxn ang="0">
                  <a:pos x="0" y="336"/>
                </a:cxn>
                <a:cxn ang="0">
                  <a:pos x="136" y="84"/>
                </a:cxn>
                <a:cxn ang="0">
                  <a:pos x="1038" y="77"/>
                </a:cxn>
                <a:cxn ang="0">
                  <a:pos x="1068" y="9"/>
                </a:cxn>
                <a:cxn ang="0">
                  <a:pos x="1343" y="0"/>
                </a:cxn>
                <a:cxn ang="0">
                  <a:pos x="1329" y="70"/>
                </a:cxn>
                <a:cxn ang="0">
                  <a:pos x="1489" y="70"/>
                </a:cxn>
                <a:cxn ang="0">
                  <a:pos x="1272" y="1279"/>
                </a:cxn>
                <a:cxn ang="0">
                  <a:pos x="863" y="1245"/>
                </a:cxn>
                <a:cxn ang="0">
                  <a:pos x="373" y="1039"/>
                </a:cxn>
                <a:cxn ang="0">
                  <a:pos x="0" y="336"/>
                </a:cxn>
              </a:cxnLst>
              <a:rect l="0" t="0" r="r" b="b"/>
              <a:pathLst>
                <a:path w="1489" h="1279">
                  <a:moveTo>
                    <a:pt x="0" y="336"/>
                  </a:moveTo>
                  <a:lnTo>
                    <a:pt x="136" y="84"/>
                  </a:lnTo>
                  <a:lnTo>
                    <a:pt x="1038" y="77"/>
                  </a:lnTo>
                  <a:lnTo>
                    <a:pt x="1068" y="9"/>
                  </a:lnTo>
                  <a:lnTo>
                    <a:pt x="1343" y="0"/>
                  </a:lnTo>
                  <a:lnTo>
                    <a:pt x="1329" y="70"/>
                  </a:lnTo>
                  <a:lnTo>
                    <a:pt x="1489" y="70"/>
                  </a:lnTo>
                  <a:lnTo>
                    <a:pt x="1272" y="1279"/>
                  </a:lnTo>
                  <a:lnTo>
                    <a:pt x="863" y="1245"/>
                  </a:lnTo>
                  <a:lnTo>
                    <a:pt x="373" y="1039"/>
                  </a:lnTo>
                  <a:lnTo>
                    <a:pt x="0" y="336"/>
                  </a:lnTo>
                  <a:close/>
                </a:path>
              </a:pathLst>
            </a:custGeom>
            <a:solidFill>
              <a:srgbClr val="CEAA51"/>
            </a:solidFill>
            <a:ln w="9525">
              <a:noFill/>
              <a:round/>
              <a:headEnd/>
              <a:tailEnd/>
            </a:ln>
          </p:spPr>
          <p:txBody>
            <a:bodyPr/>
            <a:lstStyle/>
            <a:p>
              <a:endParaRPr lang="en-US"/>
            </a:p>
          </p:txBody>
        </p:sp>
        <p:grpSp>
          <p:nvGrpSpPr>
            <p:cNvPr id="4" name="Group 82"/>
            <p:cNvGrpSpPr>
              <a:grpSpLocks/>
            </p:cNvGrpSpPr>
            <p:nvPr/>
          </p:nvGrpSpPr>
          <p:grpSpPr bwMode="auto">
            <a:xfrm>
              <a:off x="3081" y="1911"/>
              <a:ext cx="1545" cy="1566"/>
              <a:chOff x="3081" y="1911"/>
              <a:chExt cx="1545" cy="1566"/>
            </a:xfrm>
          </p:grpSpPr>
          <p:sp>
            <p:nvSpPr>
              <p:cNvPr id="307249" name="Freeform 49"/>
              <p:cNvSpPr>
                <a:spLocks/>
              </p:cNvSpPr>
              <p:nvPr/>
            </p:nvSpPr>
            <p:spPr bwMode="auto">
              <a:xfrm rot="828040">
                <a:off x="3081" y="1911"/>
                <a:ext cx="1545" cy="1566"/>
              </a:xfrm>
              <a:custGeom>
                <a:avLst/>
                <a:gdLst/>
                <a:ahLst/>
                <a:cxnLst>
                  <a:cxn ang="0">
                    <a:pos x="626" y="0"/>
                  </a:cxn>
                  <a:cxn ang="0">
                    <a:pos x="0" y="1184"/>
                  </a:cxn>
                  <a:cxn ang="0">
                    <a:pos x="882" y="1651"/>
                  </a:cxn>
                  <a:cxn ang="0">
                    <a:pos x="1510" y="467"/>
                  </a:cxn>
                  <a:cxn ang="0">
                    <a:pos x="626" y="0"/>
                  </a:cxn>
                </a:cxnLst>
                <a:rect l="0" t="0" r="r" b="b"/>
                <a:pathLst>
                  <a:path w="1510" h="1651">
                    <a:moveTo>
                      <a:pt x="626" y="0"/>
                    </a:moveTo>
                    <a:lnTo>
                      <a:pt x="0" y="1184"/>
                    </a:lnTo>
                    <a:lnTo>
                      <a:pt x="882" y="1651"/>
                    </a:lnTo>
                    <a:lnTo>
                      <a:pt x="1510" y="467"/>
                    </a:lnTo>
                    <a:lnTo>
                      <a:pt x="626" y="0"/>
                    </a:lnTo>
                    <a:close/>
                  </a:path>
                </a:pathLst>
              </a:custGeom>
              <a:solidFill>
                <a:srgbClr val="000000"/>
              </a:solidFill>
              <a:ln w="9525">
                <a:noFill/>
                <a:round/>
                <a:headEnd/>
                <a:tailEnd/>
              </a:ln>
            </p:spPr>
            <p:txBody>
              <a:bodyPr/>
              <a:lstStyle/>
              <a:p>
                <a:endParaRPr lang="en-US"/>
              </a:p>
            </p:txBody>
          </p:sp>
          <p:sp>
            <p:nvSpPr>
              <p:cNvPr id="307250" name="Freeform 50"/>
              <p:cNvSpPr>
                <a:spLocks/>
              </p:cNvSpPr>
              <p:nvPr/>
            </p:nvSpPr>
            <p:spPr bwMode="auto">
              <a:xfrm rot="828040">
                <a:off x="3143" y="1969"/>
                <a:ext cx="1418" cy="1449"/>
              </a:xfrm>
              <a:custGeom>
                <a:avLst/>
                <a:gdLst/>
                <a:ahLst/>
                <a:cxnLst>
                  <a:cxn ang="0">
                    <a:pos x="1385" y="424"/>
                  </a:cxn>
                  <a:cxn ang="0">
                    <a:pos x="802" y="1528"/>
                  </a:cxn>
                  <a:cxn ang="0">
                    <a:pos x="0" y="1103"/>
                  </a:cxn>
                  <a:cxn ang="0">
                    <a:pos x="582" y="0"/>
                  </a:cxn>
                  <a:cxn ang="0">
                    <a:pos x="1385" y="424"/>
                  </a:cxn>
                </a:cxnLst>
                <a:rect l="0" t="0" r="r" b="b"/>
                <a:pathLst>
                  <a:path w="1385" h="1528">
                    <a:moveTo>
                      <a:pt x="1385" y="424"/>
                    </a:moveTo>
                    <a:lnTo>
                      <a:pt x="802" y="1528"/>
                    </a:lnTo>
                    <a:lnTo>
                      <a:pt x="0" y="1103"/>
                    </a:lnTo>
                    <a:lnTo>
                      <a:pt x="582" y="0"/>
                    </a:lnTo>
                    <a:lnTo>
                      <a:pt x="1385" y="424"/>
                    </a:lnTo>
                    <a:close/>
                  </a:path>
                </a:pathLst>
              </a:custGeom>
              <a:solidFill>
                <a:srgbClr val="DDDDDD"/>
              </a:solidFill>
              <a:ln w="9525">
                <a:noFill/>
                <a:round/>
                <a:headEnd/>
                <a:tailEnd/>
              </a:ln>
            </p:spPr>
            <p:txBody>
              <a:bodyPr/>
              <a:lstStyle/>
              <a:p>
                <a:endParaRPr lang="en-US"/>
              </a:p>
            </p:txBody>
          </p:sp>
          <p:sp>
            <p:nvSpPr>
              <p:cNvPr id="307251" name="Freeform 51"/>
              <p:cNvSpPr>
                <a:spLocks/>
              </p:cNvSpPr>
              <p:nvPr/>
            </p:nvSpPr>
            <p:spPr bwMode="auto">
              <a:xfrm rot="828040">
                <a:off x="3187" y="1975"/>
                <a:ext cx="1418" cy="1080"/>
              </a:xfrm>
              <a:custGeom>
                <a:avLst/>
                <a:gdLst/>
                <a:ahLst/>
                <a:cxnLst>
                  <a:cxn ang="0">
                    <a:pos x="613" y="106"/>
                  </a:cxn>
                  <a:cxn ang="0">
                    <a:pos x="1349" y="495"/>
                  </a:cxn>
                  <a:cxn ang="0">
                    <a:pos x="1385" y="424"/>
                  </a:cxn>
                  <a:cxn ang="0">
                    <a:pos x="582" y="0"/>
                  </a:cxn>
                  <a:cxn ang="0">
                    <a:pos x="0" y="1103"/>
                  </a:cxn>
                  <a:cxn ang="0">
                    <a:pos x="69" y="1139"/>
                  </a:cxn>
                  <a:cxn ang="0">
                    <a:pos x="613" y="106"/>
                  </a:cxn>
                </a:cxnLst>
                <a:rect l="0" t="0" r="r" b="b"/>
                <a:pathLst>
                  <a:path w="1385" h="1139">
                    <a:moveTo>
                      <a:pt x="613" y="106"/>
                    </a:moveTo>
                    <a:lnTo>
                      <a:pt x="1349" y="495"/>
                    </a:lnTo>
                    <a:lnTo>
                      <a:pt x="1385" y="424"/>
                    </a:lnTo>
                    <a:lnTo>
                      <a:pt x="582" y="0"/>
                    </a:lnTo>
                    <a:lnTo>
                      <a:pt x="0" y="1103"/>
                    </a:lnTo>
                    <a:lnTo>
                      <a:pt x="69" y="1139"/>
                    </a:lnTo>
                    <a:lnTo>
                      <a:pt x="613" y="106"/>
                    </a:lnTo>
                    <a:close/>
                  </a:path>
                </a:pathLst>
              </a:custGeom>
              <a:solidFill>
                <a:srgbClr val="FFFFFF"/>
              </a:solidFill>
              <a:ln w="9525">
                <a:noFill/>
                <a:round/>
                <a:headEnd/>
                <a:tailEnd/>
              </a:ln>
            </p:spPr>
            <p:txBody>
              <a:bodyPr/>
              <a:lstStyle/>
              <a:p>
                <a:endParaRPr lang="en-US"/>
              </a:p>
            </p:txBody>
          </p:sp>
          <p:sp>
            <p:nvSpPr>
              <p:cNvPr id="307252" name="Text Box 52"/>
              <p:cNvSpPr txBox="1">
                <a:spLocks noChangeArrowheads="1"/>
              </p:cNvSpPr>
              <p:nvPr/>
            </p:nvSpPr>
            <p:spPr bwMode="auto">
              <a:xfrm rot="2355271">
                <a:off x="3825" y="2245"/>
                <a:ext cx="513" cy="327"/>
              </a:xfrm>
              <a:prstGeom prst="rect">
                <a:avLst/>
              </a:prstGeom>
              <a:noFill/>
              <a:ln w="9525">
                <a:noFill/>
                <a:miter lim="800000"/>
                <a:headEnd/>
                <a:tailEnd/>
              </a:ln>
              <a:effectLst/>
            </p:spPr>
            <p:txBody>
              <a:bodyPr wrap="none">
                <a:spAutoFit/>
              </a:bodyPr>
              <a:lstStyle/>
              <a:p>
                <a:r>
                  <a:rPr lang="en-US" sz="2800" b="1"/>
                  <a:t>Will</a:t>
                </a:r>
              </a:p>
            </p:txBody>
          </p:sp>
        </p:grpSp>
        <p:sp>
          <p:nvSpPr>
            <p:cNvPr id="307211" name="Freeform 11"/>
            <p:cNvSpPr>
              <a:spLocks/>
            </p:cNvSpPr>
            <p:nvPr/>
          </p:nvSpPr>
          <p:spPr bwMode="auto">
            <a:xfrm>
              <a:off x="3478" y="2641"/>
              <a:ext cx="336" cy="1303"/>
            </a:xfrm>
            <a:custGeom>
              <a:avLst/>
              <a:gdLst/>
              <a:ahLst/>
              <a:cxnLst>
                <a:cxn ang="0">
                  <a:pos x="211" y="14"/>
                </a:cxn>
                <a:cxn ang="0">
                  <a:pos x="0" y="1152"/>
                </a:cxn>
                <a:cxn ang="0">
                  <a:pos x="73" y="1209"/>
                </a:cxn>
                <a:cxn ang="0">
                  <a:pos x="290" y="0"/>
                </a:cxn>
                <a:cxn ang="0">
                  <a:pos x="211" y="14"/>
                </a:cxn>
              </a:cxnLst>
              <a:rect l="0" t="0" r="r" b="b"/>
              <a:pathLst>
                <a:path w="290" h="1209">
                  <a:moveTo>
                    <a:pt x="211" y="14"/>
                  </a:moveTo>
                  <a:lnTo>
                    <a:pt x="0" y="1152"/>
                  </a:lnTo>
                  <a:lnTo>
                    <a:pt x="73" y="1209"/>
                  </a:lnTo>
                  <a:lnTo>
                    <a:pt x="290" y="0"/>
                  </a:lnTo>
                  <a:lnTo>
                    <a:pt x="211" y="14"/>
                  </a:lnTo>
                  <a:close/>
                </a:path>
              </a:pathLst>
            </a:custGeom>
            <a:solidFill>
              <a:srgbClr val="F2CE75"/>
            </a:solidFill>
            <a:ln w="9525">
              <a:noFill/>
              <a:round/>
              <a:headEnd/>
              <a:tailEnd/>
            </a:ln>
          </p:spPr>
          <p:txBody>
            <a:bodyPr/>
            <a:lstStyle/>
            <a:p>
              <a:endParaRPr lang="en-US"/>
            </a:p>
          </p:txBody>
        </p:sp>
        <p:sp>
          <p:nvSpPr>
            <p:cNvPr id="307212" name="Freeform 12"/>
            <p:cNvSpPr>
              <a:spLocks/>
            </p:cNvSpPr>
            <p:nvPr/>
          </p:nvSpPr>
          <p:spPr bwMode="auto">
            <a:xfrm>
              <a:off x="2389" y="2566"/>
              <a:ext cx="1264" cy="749"/>
            </a:xfrm>
            <a:custGeom>
              <a:avLst/>
              <a:gdLst/>
              <a:ahLst/>
              <a:cxnLst>
                <a:cxn ang="0">
                  <a:pos x="734" y="695"/>
                </a:cxn>
                <a:cxn ang="0">
                  <a:pos x="1092" y="70"/>
                </a:cxn>
                <a:cxn ang="0">
                  <a:pos x="1071" y="70"/>
                </a:cxn>
                <a:cxn ang="0">
                  <a:pos x="1085" y="0"/>
                </a:cxn>
                <a:cxn ang="0">
                  <a:pos x="810" y="9"/>
                </a:cxn>
                <a:cxn ang="0">
                  <a:pos x="780" y="77"/>
                </a:cxn>
                <a:cxn ang="0">
                  <a:pos x="222" y="82"/>
                </a:cxn>
                <a:cxn ang="0">
                  <a:pos x="0" y="376"/>
                </a:cxn>
                <a:cxn ang="0">
                  <a:pos x="734" y="695"/>
                </a:cxn>
              </a:cxnLst>
              <a:rect l="0" t="0" r="r" b="b"/>
              <a:pathLst>
                <a:path w="1092" h="695">
                  <a:moveTo>
                    <a:pt x="734" y="695"/>
                  </a:moveTo>
                  <a:lnTo>
                    <a:pt x="1092" y="70"/>
                  </a:lnTo>
                  <a:lnTo>
                    <a:pt x="1071" y="70"/>
                  </a:lnTo>
                  <a:lnTo>
                    <a:pt x="1085" y="0"/>
                  </a:lnTo>
                  <a:lnTo>
                    <a:pt x="810" y="9"/>
                  </a:lnTo>
                  <a:lnTo>
                    <a:pt x="780" y="77"/>
                  </a:lnTo>
                  <a:lnTo>
                    <a:pt x="222" y="82"/>
                  </a:lnTo>
                  <a:lnTo>
                    <a:pt x="0" y="376"/>
                  </a:lnTo>
                  <a:lnTo>
                    <a:pt x="734" y="695"/>
                  </a:lnTo>
                  <a:close/>
                </a:path>
              </a:pathLst>
            </a:custGeom>
            <a:solidFill>
              <a:srgbClr val="AD8930"/>
            </a:solidFill>
            <a:ln w="9525">
              <a:noFill/>
              <a:round/>
              <a:headEnd/>
              <a:tailEnd/>
            </a:ln>
          </p:spPr>
          <p:txBody>
            <a:bodyPr/>
            <a:lstStyle/>
            <a:p>
              <a:endParaRPr lang="en-US"/>
            </a:p>
          </p:txBody>
        </p:sp>
        <p:sp>
          <p:nvSpPr>
            <p:cNvPr id="307213" name="Freeform 13"/>
            <p:cNvSpPr>
              <a:spLocks/>
            </p:cNvSpPr>
            <p:nvPr/>
          </p:nvSpPr>
          <p:spPr bwMode="auto">
            <a:xfrm>
              <a:off x="2114" y="2534"/>
              <a:ext cx="1734" cy="1451"/>
            </a:xfrm>
            <a:custGeom>
              <a:avLst/>
              <a:gdLst/>
              <a:ahLst/>
              <a:cxnLst>
                <a:cxn ang="0">
                  <a:pos x="1341" y="79"/>
                </a:cxn>
                <a:cxn ang="0">
                  <a:pos x="1357" y="0"/>
                </a:cxn>
                <a:cxn ang="0">
                  <a:pos x="1034" y="0"/>
                </a:cxn>
                <a:cxn ang="0">
                  <a:pos x="1007" y="85"/>
                </a:cxn>
                <a:cxn ang="0">
                  <a:pos x="101" y="85"/>
                </a:cxn>
                <a:cxn ang="0">
                  <a:pos x="0" y="279"/>
                </a:cxn>
                <a:cxn ang="0">
                  <a:pos x="40" y="301"/>
                </a:cxn>
                <a:cxn ang="0">
                  <a:pos x="129" y="131"/>
                </a:cxn>
                <a:cxn ang="0">
                  <a:pos x="1041" y="131"/>
                </a:cxn>
                <a:cxn ang="0">
                  <a:pos x="1068" y="45"/>
                </a:cxn>
                <a:cxn ang="0">
                  <a:pos x="1302" y="45"/>
                </a:cxn>
                <a:cxn ang="0">
                  <a:pos x="1285" y="126"/>
                </a:cxn>
                <a:cxn ang="0">
                  <a:pos x="1442" y="126"/>
                </a:cxn>
                <a:cxn ang="0">
                  <a:pos x="1215" y="1327"/>
                </a:cxn>
                <a:cxn ang="0">
                  <a:pos x="1266" y="1346"/>
                </a:cxn>
                <a:cxn ang="0">
                  <a:pos x="1497" y="79"/>
                </a:cxn>
                <a:cxn ang="0">
                  <a:pos x="1341" y="79"/>
                </a:cxn>
              </a:cxnLst>
              <a:rect l="0" t="0" r="r" b="b"/>
              <a:pathLst>
                <a:path w="1497" h="1346">
                  <a:moveTo>
                    <a:pt x="1341" y="79"/>
                  </a:moveTo>
                  <a:lnTo>
                    <a:pt x="1357" y="0"/>
                  </a:lnTo>
                  <a:lnTo>
                    <a:pt x="1034" y="0"/>
                  </a:lnTo>
                  <a:lnTo>
                    <a:pt x="1007" y="85"/>
                  </a:lnTo>
                  <a:lnTo>
                    <a:pt x="101" y="85"/>
                  </a:lnTo>
                  <a:lnTo>
                    <a:pt x="0" y="279"/>
                  </a:lnTo>
                  <a:lnTo>
                    <a:pt x="40" y="301"/>
                  </a:lnTo>
                  <a:lnTo>
                    <a:pt x="129" y="131"/>
                  </a:lnTo>
                  <a:lnTo>
                    <a:pt x="1041" y="131"/>
                  </a:lnTo>
                  <a:lnTo>
                    <a:pt x="1068" y="45"/>
                  </a:lnTo>
                  <a:lnTo>
                    <a:pt x="1302" y="45"/>
                  </a:lnTo>
                  <a:lnTo>
                    <a:pt x="1285" y="126"/>
                  </a:lnTo>
                  <a:lnTo>
                    <a:pt x="1442" y="126"/>
                  </a:lnTo>
                  <a:lnTo>
                    <a:pt x="1215" y="1327"/>
                  </a:lnTo>
                  <a:lnTo>
                    <a:pt x="1266" y="1346"/>
                  </a:lnTo>
                  <a:lnTo>
                    <a:pt x="1497" y="79"/>
                  </a:lnTo>
                  <a:lnTo>
                    <a:pt x="1341" y="79"/>
                  </a:lnTo>
                  <a:close/>
                </a:path>
              </a:pathLst>
            </a:custGeom>
            <a:solidFill>
              <a:srgbClr val="000000"/>
            </a:solidFill>
            <a:ln w="9525">
              <a:noFill/>
              <a:round/>
              <a:headEnd/>
              <a:tailEnd/>
            </a:ln>
          </p:spPr>
          <p:txBody>
            <a:bodyPr/>
            <a:lstStyle/>
            <a:p>
              <a:endParaRPr lang="en-US"/>
            </a:p>
          </p:txBody>
        </p:sp>
        <p:grpSp>
          <p:nvGrpSpPr>
            <p:cNvPr id="5" name="Group 81"/>
            <p:cNvGrpSpPr>
              <a:grpSpLocks/>
            </p:cNvGrpSpPr>
            <p:nvPr/>
          </p:nvGrpSpPr>
          <p:grpSpPr bwMode="auto">
            <a:xfrm>
              <a:off x="1382" y="1287"/>
              <a:ext cx="1597" cy="1566"/>
              <a:chOff x="1382" y="1287"/>
              <a:chExt cx="1597" cy="1566"/>
            </a:xfrm>
          </p:grpSpPr>
          <p:sp>
            <p:nvSpPr>
              <p:cNvPr id="307257" name="Freeform 57"/>
              <p:cNvSpPr>
                <a:spLocks/>
              </p:cNvSpPr>
              <p:nvPr/>
            </p:nvSpPr>
            <p:spPr bwMode="auto">
              <a:xfrm rot="-2310081">
                <a:off x="1434" y="1287"/>
                <a:ext cx="1545" cy="1566"/>
              </a:xfrm>
              <a:custGeom>
                <a:avLst/>
                <a:gdLst/>
                <a:ahLst/>
                <a:cxnLst>
                  <a:cxn ang="0">
                    <a:pos x="626" y="0"/>
                  </a:cxn>
                  <a:cxn ang="0">
                    <a:pos x="0" y="1184"/>
                  </a:cxn>
                  <a:cxn ang="0">
                    <a:pos x="882" y="1651"/>
                  </a:cxn>
                  <a:cxn ang="0">
                    <a:pos x="1510" y="467"/>
                  </a:cxn>
                  <a:cxn ang="0">
                    <a:pos x="626" y="0"/>
                  </a:cxn>
                </a:cxnLst>
                <a:rect l="0" t="0" r="r" b="b"/>
                <a:pathLst>
                  <a:path w="1510" h="1651">
                    <a:moveTo>
                      <a:pt x="626" y="0"/>
                    </a:moveTo>
                    <a:lnTo>
                      <a:pt x="0" y="1184"/>
                    </a:lnTo>
                    <a:lnTo>
                      <a:pt x="882" y="1651"/>
                    </a:lnTo>
                    <a:lnTo>
                      <a:pt x="1510" y="467"/>
                    </a:lnTo>
                    <a:lnTo>
                      <a:pt x="626" y="0"/>
                    </a:lnTo>
                    <a:close/>
                  </a:path>
                </a:pathLst>
              </a:custGeom>
              <a:solidFill>
                <a:srgbClr val="000000"/>
              </a:solidFill>
              <a:ln w="9525">
                <a:noFill/>
                <a:round/>
                <a:headEnd/>
                <a:tailEnd/>
              </a:ln>
            </p:spPr>
            <p:txBody>
              <a:bodyPr/>
              <a:lstStyle/>
              <a:p>
                <a:endParaRPr lang="en-US"/>
              </a:p>
            </p:txBody>
          </p:sp>
          <p:sp>
            <p:nvSpPr>
              <p:cNvPr id="307258" name="Freeform 58"/>
              <p:cNvSpPr>
                <a:spLocks/>
              </p:cNvSpPr>
              <p:nvPr/>
            </p:nvSpPr>
            <p:spPr bwMode="auto">
              <a:xfrm rot="-2310081">
                <a:off x="1497" y="1346"/>
                <a:ext cx="1418" cy="1449"/>
              </a:xfrm>
              <a:custGeom>
                <a:avLst/>
                <a:gdLst/>
                <a:ahLst/>
                <a:cxnLst>
                  <a:cxn ang="0">
                    <a:pos x="1385" y="424"/>
                  </a:cxn>
                  <a:cxn ang="0">
                    <a:pos x="802" y="1528"/>
                  </a:cxn>
                  <a:cxn ang="0">
                    <a:pos x="0" y="1103"/>
                  </a:cxn>
                  <a:cxn ang="0">
                    <a:pos x="582" y="0"/>
                  </a:cxn>
                  <a:cxn ang="0">
                    <a:pos x="1385" y="424"/>
                  </a:cxn>
                </a:cxnLst>
                <a:rect l="0" t="0" r="r" b="b"/>
                <a:pathLst>
                  <a:path w="1385" h="1528">
                    <a:moveTo>
                      <a:pt x="1385" y="424"/>
                    </a:moveTo>
                    <a:lnTo>
                      <a:pt x="802" y="1528"/>
                    </a:lnTo>
                    <a:lnTo>
                      <a:pt x="0" y="1103"/>
                    </a:lnTo>
                    <a:lnTo>
                      <a:pt x="582" y="0"/>
                    </a:lnTo>
                    <a:lnTo>
                      <a:pt x="1385" y="424"/>
                    </a:lnTo>
                    <a:close/>
                  </a:path>
                </a:pathLst>
              </a:custGeom>
              <a:solidFill>
                <a:srgbClr val="DDDDDD"/>
              </a:solidFill>
              <a:ln w="9525">
                <a:noFill/>
                <a:round/>
                <a:headEnd/>
                <a:tailEnd/>
              </a:ln>
            </p:spPr>
            <p:txBody>
              <a:bodyPr/>
              <a:lstStyle/>
              <a:p>
                <a:endParaRPr lang="en-US"/>
              </a:p>
            </p:txBody>
          </p:sp>
          <p:sp>
            <p:nvSpPr>
              <p:cNvPr id="307259" name="Freeform 59"/>
              <p:cNvSpPr>
                <a:spLocks/>
              </p:cNvSpPr>
              <p:nvPr/>
            </p:nvSpPr>
            <p:spPr bwMode="auto">
              <a:xfrm rot="-2310081">
                <a:off x="1382" y="1386"/>
                <a:ext cx="1418" cy="1080"/>
              </a:xfrm>
              <a:custGeom>
                <a:avLst/>
                <a:gdLst/>
                <a:ahLst/>
                <a:cxnLst>
                  <a:cxn ang="0">
                    <a:pos x="613" y="106"/>
                  </a:cxn>
                  <a:cxn ang="0">
                    <a:pos x="1349" y="495"/>
                  </a:cxn>
                  <a:cxn ang="0">
                    <a:pos x="1385" y="424"/>
                  </a:cxn>
                  <a:cxn ang="0">
                    <a:pos x="582" y="0"/>
                  </a:cxn>
                  <a:cxn ang="0">
                    <a:pos x="0" y="1103"/>
                  </a:cxn>
                  <a:cxn ang="0">
                    <a:pos x="69" y="1139"/>
                  </a:cxn>
                  <a:cxn ang="0">
                    <a:pos x="613" y="106"/>
                  </a:cxn>
                </a:cxnLst>
                <a:rect l="0" t="0" r="r" b="b"/>
                <a:pathLst>
                  <a:path w="1385" h="1139">
                    <a:moveTo>
                      <a:pt x="613" y="106"/>
                    </a:moveTo>
                    <a:lnTo>
                      <a:pt x="1349" y="495"/>
                    </a:lnTo>
                    <a:lnTo>
                      <a:pt x="1385" y="424"/>
                    </a:lnTo>
                    <a:lnTo>
                      <a:pt x="582" y="0"/>
                    </a:lnTo>
                    <a:lnTo>
                      <a:pt x="0" y="1103"/>
                    </a:lnTo>
                    <a:lnTo>
                      <a:pt x="69" y="1139"/>
                    </a:lnTo>
                    <a:lnTo>
                      <a:pt x="613" y="106"/>
                    </a:lnTo>
                    <a:close/>
                  </a:path>
                </a:pathLst>
              </a:custGeom>
              <a:solidFill>
                <a:srgbClr val="FFFFFF"/>
              </a:solidFill>
              <a:ln w="9525">
                <a:noFill/>
                <a:round/>
                <a:headEnd/>
                <a:tailEnd/>
              </a:ln>
            </p:spPr>
            <p:txBody>
              <a:bodyPr/>
              <a:lstStyle/>
              <a:p>
                <a:endParaRPr lang="en-US"/>
              </a:p>
            </p:txBody>
          </p:sp>
          <p:sp>
            <p:nvSpPr>
              <p:cNvPr id="307260" name="Text Box 60"/>
              <p:cNvSpPr txBox="1">
                <a:spLocks noChangeArrowheads="1"/>
              </p:cNvSpPr>
              <p:nvPr/>
            </p:nvSpPr>
            <p:spPr bwMode="auto">
              <a:xfrm rot="-741236">
                <a:off x="1801" y="1535"/>
                <a:ext cx="802" cy="327"/>
              </a:xfrm>
              <a:prstGeom prst="rect">
                <a:avLst/>
              </a:prstGeom>
              <a:noFill/>
              <a:ln w="9525">
                <a:noFill/>
                <a:miter lim="800000"/>
                <a:headEnd/>
                <a:tailEnd/>
              </a:ln>
              <a:effectLst/>
            </p:spPr>
            <p:txBody>
              <a:bodyPr wrap="none">
                <a:spAutoFit/>
              </a:bodyPr>
              <a:lstStyle/>
              <a:p>
                <a:r>
                  <a:rPr lang="en-US" sz="2800" b="1"/>
                  <a:t>Trusts</a:t>
                </a:r>
              </a:p>
            </p:txBody>
          </p:sp>
        </p:grpSp>
        <p:grpSp>
          <p:nvGrpSpPr>
            <p:cNvPr id="6" name="Group 80"/>
            <p:cNvGrpSpPr>
              <a:grpSpLocks/>
            </p:cNvGrpSpPr>
            <p:nvPr/>
          </p:nvGrpSpPr>
          <p:grpSpPr bwMode="auto">
            <a:xfrm>
              <a:off x="1156" y="2003"/>
              <a:ext cx="1689" cy="1447"/>
              <a:chOff x="1156" y="2003"/>
              <a:chExt cx="1689" cy="1447"/>
            </a:xfrm>
          </p:grpSpPr>
          <p:sp>
            <p:nvSpPr>
              <p:cNvPr id="307237" name="Freeform 37"/>
              <p:cNvSpPr>
                <a:spLocks/>
              </p:cNvSpPr>
              <p:nvPr/>
            </p:nvSpPr>
            <p:spPr bwMode="auto">
              <a:xfrm rot="-4103679">
                <a:off x="1285" y="1889"/>
                <a:ext cx="1432" cy="1689"/>
              </a:xfrm>
              <a:custGeom>
                <a:avLst/>
                <a:gdLst/>
                <a:ahLst/>
                <a:cxnLst>
                  <a:cxn ang="0">
                    <a:pos x="626" y="0"/>
                  </a:cxn>
                  <a:cxn ang="0">
                    <a:pos x="0" y="1184"/>
                  </a:cxn>
                  <a:cxn ang="0">
                    <a:pos x="882" y="1651"/>
                  </a:cxn>
                  <a:cxn ang="0">
                    <a:pos x="1510" y="467"/>
                  </a:cxn>
                  <a:cxn ang="0">
                    <a:pos x="626" y="0"/>
                  </a:cxn>
                </a:cxnLst>
                <a:rect l="0" t="0" r="r" b="b"/>
                <a:pathLst>
                  <a:path w="1510" h="1651">
                    <a:moveTo>
                      <a:pt x="626" y="0"/>
                    </a:moveTo>
                    <a:lnTo>
                      <a:pt x="0" y="1184"/>
                    </a:lnTo>
                    <a:lnTo>
                      <a:pt x="882" y="1651"/>
                    </a:lnTo>
                    <a:lnTo>
                      <a:pt x="1510" y="467"/>
                    </a:lnTo>
                    <a:lnTo>
                      <a:pt x="626" y="0"/>
                    </a:lnTo>
                    <a:close/>
                  </a:path>
                </a:pathLst>
              </a:custGeom>
              <a:solidFill>
                <a:srgbClr val="000000"/>
              </a:solidFill>
              <a:ln w="9525">
                <a:noFill/>
                <a:round/>
                <a:headEnd/>
                <a:tailEnd/>
              </a:ln>
            </p:spPr>
            <p:txBody>
              <a:bodyPr/>
              <a:lstStyle/>
              <a:p>
                <a:endParaRPr lang="en-US"/>
              </a:p>
            </p:txBody>
          </p:sp>
          <p:sp>
            <p:nvSpPr>
              <p:cNvPr id="307238" name="Freeform 38"/>
              <p:cNvSpPr>
                <a:spLocks/>
              </p:cNvSpPr>
              <p:nvPr/>
            </p:nvSpPr>
            <p:spPr bwMode="auto">
              <a:xfrm rot="-4103679">
                <a:off x="1344" y="1952"/>
                <a:ext cx="1313" cy="1564"/>
              </a:xfrm>
              <a:custGeom>
                <a:avLst/>
                <a:gdLst/>
                <a:ahLst/>
                <a:cxnLst>
                  <a:cxn ang="0">
                    <a:pos x="1385" y="424"/>
                  </a:cxn>
                  <a:cxn ang="0">
                    <a:pos x="802" y="1528"/>
                  </a:cxn>
                  <a:cxn ang="0">
                    <a:pos x="0" y="1103"/>
                  </a:cxn>
                  <a:cxn ang="0">
                    <a:pos x="582" y="0"/>
                  </a:cxn>
                  <a:cxn ang="0">
                    <a:pos x="1385" y="424"/>
                  </a:cxn>
                </a:cxnLst>
                <a:rect l="0" t="0" r="r" b="b"/>
                <a:pathLst>
                  <a:path w="1385" h="1528">
                    <a:moveTo>
                      <a:pt x="1385" y="424"/>
                    </a:moveTo>
                    <a:lnTo>
                      <a:pt x="802" y="1528"/>
                    </a:lnTo>
                    <a:lnTo>
                      <a:pt x="0" y="1103"/>
                    </a:lnTo>
                    <a:lnTo>
                      <a:pt x="582" y="0"/>
                    </a:lnTo>
                    <a:lnTo>
                      <a:pt x="1385" y="424"/>
                    </a:lnTo>
                    <a:close/>
                  </a:path>
                </a:pathLst>
              </a:custGeom>
              <a:solidFill>
                <a:srgbClr val="DDDDDD"/>
              </a:solidFill>
              <a:ln w="9525">
                <a:noFill/>
                <a:round/>
                <a:headEnd/>
                <a:tailEnd/>
              </a:ln>
            </p:spPr>
            <p:txBody>
              <a:bodyPr/>
              <a:lstStyle/>
              <a:p>
                <a:endParaRPr lang="en-US"/>
              </a:p>
            </p:txBody>
          </p:sp>
          <p:sp>
            <p:nvSpPr>
              <p:cNvPr id="307239" name="Freeform 39"/>
              <p:cNvSpPr>
                <a:spLocks/>
              </p:cNvSpPr>
              <p:nvPr/>
            </p:nvSpPr>
            <p:spPr bwMode="auto">
              <a:xfrm rot="-4103679">
                <a:off x="1158" y="2077"/>
                <a:ext cx="1313" cy="1166"/>
              </a:xfrm>
              <a:custGeom>
                <a:avLst/>
                <a:gdLst/>
                <a:ahLst/>
                <a:cxnLst>
                  <a:cxn ang="0">
                    <a:pos x="613" y="106"/>
                  </a:cxn>
                  <a:cxn ang="0">
                    <a:pos x="1349" y="495"/>
                  </a:cxn>
                  <a:cxn ang="0">
                    <a:pos x="1385" y="424"/>
                  </a:cxn>
                  <a:cxn ang="0">
                    <a:pos x="582" y="0"/>
                  </a:cxn>
                  <a:cxn ang="0">
                    <a:pos x="0" y="1103"/>
                  </a:cxn>
                  <a:cxn ang="0">
                    <a:pos x="69" y="1139"/>
                  </a:cxn>
                  <a:cxn ang="0">
                    <a:pos x="613" y="106"/>
                  </a:cxn>
                </a:cxnLst>
                <a:rect l="0" t="0" r="r" b="b"/>
                <a:pathLst>
                  <a:path w="1385" h="1139">
                    <a:moveTo>
                      <a:pt x="613" y="106"/>
                    </a:moveTo>
                    <a:lnTo>
                      <a:pt x="1349" y="495"/>
                    </a:lnTo>
                    <a:lnTo>
                      <a:pt x="1385" y="424"/>
                    </a:lnTo>
                    <a:lnTo>
                      <a:pt x="582" y="0"/>
                    </a:lnTo>
                    <a:lnTo>
                      <a:pt x="0" y="1103"/>
                    </a:lnTo>
                    <a:lnTo>
                      <a:pt x="69" y="1139"/>
                    </a:lnTo>
                    <a:lnTo>
                      <a:pt x="613" y="106"/>
                    </a:lnTo>
                    <a:close/>
                  </a:path>
                </a:pathLst>
              </a:custGeom>
              <a:solidFill>
                <a:srgbClr val="FFFFFF"/>
              </a:solidFill>
              <a:ln w="9525">
                <a:noFill/>
                <a:round/>
                <a:headEnd/>
                <a:tailEnd/>
              </a:ln>
            </p:spPr>
            <p:txBody>
              <a:bodyPr/>
              <a:lstStyle/>
              <a:p>
                <a:endParaRPr lang="en-US"/>
              </a:p>
            </p:txBody>
          </p:sp>
          <p:sp>
            <p:nvSpPr>
              <p:cNvPr id="307240" name="Text Box 40"/>
              <p:cNvSpPr txBox="1">
                <a:spLocks noChangeArrowheads="1"/>
              </p:cNvSpPr>
              <p:nvPr/>
            </p:nvSpPr>
            <p:spPr bwMode="auto">
              <a:xfrm rot="-2313968">
                <a:off x="1464" y="2221"/>
                <a:ext cx="776" cy="596"/>
              </a:xfrm>
              <a:prstGeom prst="rect">
                <a:avLst/>
              </a:prstGeom>
              <a:noFill/>
              <a:ln w="9525">
                <a:noFill/>
                <a:miter lim="800000"/>
                <a:headEnd/>
                <a:tailEnd/>
              </a:ln>
              <a:effectLst/>
            </p:spPr>
            <p:txBody>
              <a:bodyPr wrap="none">
                <a:spAutoFit/>
              </a:bodyPr>
              <a:lstStyle/>
              <a:p>
                <a:r>
                  <a:rPr lang="en-US" sz="2800" b="1"/>
                  <a:t>Living</a:t>
                </a:r>
              </a:p>
              <a:p>
                <a:r>
                  <a:rPr lang="en-US" sz="2800" b="1"/>
                  <a:t>Will</a:t>
                </a:r>
              </a:p>
            </p:txBody>
          </p:sp>
        </p:grpSp>
        <p:grpSp>
          <p:nvGrpSpPr>
            <p:cNvPr id="7" name="Group 77"/>
            <p:cNvGrpSpPr>
              <a:grpSpLocks/>
            </p:cNvGrpSpPr>
            <p:nvPr/>
          </p:nvGrpSpPr>
          <p:grpSpPr bwMode="auto">
            <a:xfrm>
              <a:off x="2010" y="1761"/>
              <a:ext cx="1573" cy="1565"/>
              <a:chOff x="2010" y="1761"/>
              <a:chExt cx="1573" cy="1565"/>
            </a:xfrm>
          </p:grpSpPr>
          <p:sp>
            <p:nvSpPr>
              <p:cNvPr id="307245" name="Freeform 45"/>
              <p:cNvSpPr>
                <a:spLocks/>
              </p:cNvSpPr>
              <p:nvPr/>
            </p:nvSpPr>
            <p:spPr bwMode="auto">
              <a:xfrm rot="-1774377">
                <a:off x="2038" y="1761"/>
                <a:ext cx="1545" cy="1565"/>
              </a:xfrm>
              <a:custGeom>
                <a:avLst/>
                <a:gdLst/>
                <a:ahLst/>
                <a:cxnLst>
                  <a:cxn ang="0">
                    <a:pos x="626" y="0"/>
                  </a:cxn>
                  <a:cxn ang="0">
                    <a:pos x="0" y="1184"/>
                  </a:cxn>
                  <a:cxn ang="0">
                    <a:pos x="882" y="1651"/>
                  </a:cxn>
                  <a:cxn ang="0">
                    <a:pos x="1510" y="467"/>
                  </a:cxn>
                  <a:cxn ang="0">
                    <a:pos x="626" y="0"/>
                  </a:cxn>
                </a:cxnLst>
                <a:rect l="0" t="0" r="r" b="b"/>
                <a:pathLst>
                  <a:path w="1510" h="1651">
                    <a:moveTo>
                      <a:pt x="626" y="0"/>
                    </a:moveTo>
                    <a:lnTo>
                      <a:pt x="0" y="1184"/>
                    </a:lnTo>
                    <a:lnTo>
                      <a:pt x="882" y="1651"/>
                    </a:lnTo>
                    <a:lnTo>
                      <a:pt x="1510" y="467"/>
                    </a:lnTo>
                    <a:lnTo>
                      <a:pt x="626" y="0"/>
                    </a:lnTo>
                    <a:close/>
                  </a:path>
                </a:pathLst>
              </a:custGeom>
              <a:solidFill>
                <a:srgbClr val="000000"/>
              </a:solidFill>
              <a:ln w="9525">
                <a:noFill/>
                <a:round/>
                <a:headEnd/>
                <a:tailEnd/>
              </a:ln>
            </p:spPr>
            <p:txBody>
              <a:bodyPr/>
              <a:lstStyle/>
              <a:p>
                <a:endParaRPr lang="en-US"/>
              </a:p>
            </p:txBody>
          </p:sp>
          <p:grpSp>
            <p:nvGrpSpPr>
              <p:cNvPr id="8" name="Group 76"/>
              <p:cNvGrpSpPr>
                <a:grpSpLocks/>
              </p:cNvGrpSpPr>
              <p:nvPr/>
            </p:nvGrpSpPr>
            <p:grpSpPr bwMode="auto">
              <a:xfrm>
                <a:off x="2010" y="1820"/>
                <a:ext cx="1509" cy="1448"/>
                <a:chOff x="2010" y="1820"/>
                <a:chExt cx="1509" cy="1448"/>
              </a:xfrm>
            </p:grpSpPr>
            <p:sp>
              <p:nvSpPr>
                <p:cNvPr id="307246" name="Freeform 46"/>
                <p:cNvSpPr>
                  <a:spLocks/>
                </p:cNvSpPr>
                <p:nvPr/>
              </p:nvSpPr>
              <p:spPr bwMode="auto">
                <a:xfrm rot="-1774377">
                  <a:off x="2101" y="1820"/>
                  <a:ext cx="1418" cy="1448"/>
                </a:xfrm>
                <a:custGeom>
                  <a:avLst/>
                  <a:gdLst/>
                  <a:ahLst/>
                  <a:cxnLst>
                    <a:cxn ang="0">
                      <a:pos x="1385" y="424"/>
                    </a:cxn>
                    <a:cxn ang="0">
                      <a:pos x="802" y="1528"/>
                    </a:cxn>
                    <a:cxn ang="0">
                      <a:pos x="0" y="1103"/>
                    </a:cxn>
                    <a:cxn ang="0">
                      <a:pos x="582" y="0"/>
                    </a:cxn>
                    <a:cxn ang="0">
                      <a:pos x="1385" y="424"/>
                    </a:cxn>
                  </a:cxnLst>
                  <a:rect l="0" t="0" r="r" b="b"/>
                  <a:pathLst>
                    <a:path w="1385" h="1528">
                      <a:moveTo>
                        <a:pt x="1385" y="424"/>
                      </a:moveTo>
                      <a:lnTo>
                        <a:pt x="802" y="1528"/>
                      </a:lnTo>
                      <a:lnTo>
                        <a:pt x="0" y="1103"/>
                      </a:lnTo>
                      <a:lnTo>
                        <a:pt x="582" y="0"/>
                      </a:lnTo>
                      <a:lnTo>
                        <a:pt x="1385" y="424"/>
                      </a:lnTo>
                      <a:close/>
                    </a:path>
                  </a:pathLst>
                </a:custGeom>
                <a:solidFill>
                  <a:srgbClr val="DDDDDD"/>
                </a:solidFill>
                <a:ln w="9525">
                  <a:noFill/>
                  <a:round/>
                  <a:headEnd/>
                  <a:tailEnd/>
                </a:ln>
              </p:spPr>
              <p:txBody>
                <a:bodyPr/>
                <a:lstStyle/>
                <a:p>
                  <a:endParaRPr lang="en-US"/>
                </a:p>
              </p:txBody>
            </p:sp>
            <p:sp>
              <p:nvSpPr>
                <p:cNvPr id="307247" name="Freeform 47"/>
                <p:cNvSpPr>
                  <a:spLocks/>
                </p:cNvSpPr>
                <p:nvPr/>
              </p:nvSpPr>
              <p:spPr bwMode="auto">
                <a:xfrm rot="-1774377">
                  <a:off x="2010" y="1843"/>
                  <a:ext cx="1418" cy="1079"/>
                </a:xfrm>
                <a:custGeom>
                  <a:avLst/>
                  <a:gdLst/>
                  <a:ahLst/>
                  <a:cxnLst>
                    <a:cxn ang="0">
                      <a:pos x="613" y="106"/>
                    </a:cxn>
                    <a:cxn ang="0">
                      <a:pos x="1349" y="495"/>
                    </a:cxn>
                    <a:cxn ang="0">
                      <a:pos x="1385" y="424"/>
                    </a:cxn>
                    <a:cxn ang="0">
                      <a:pos x="582" y="0"/>
                    </a:cxn>
                    <a:cxn ang="0">
                      <a:pos x="0" y="1103"/>
                    </a:cxn>
                    <a:cxn ang="0">
                      <a:pos x="69" y="1139"/>
                    </a:cxn>
                    <a:cxn ang="0">
                      <a:pos x="613" y="106"/>
                    </a:cxn>
                  </a:cxnLst>
                  <a:rect l="0" t="0" r="r" b="b"/>
                  <a:pathLst>
                    <a:path w="1385" h="1139">
                      <a:moveTo>
                        <a:pt x="613" y="106"/>
                      </a:moveTo>
                      <a:lnTo>
                        <a:pt x="1349" y="495"/>
                      </a:lnTo>
                      <a:lnTo>
                        <a:pt x="1385" y="424"/>
                      </a:lnTo>
                      <a:lnTo>
                        <a:pt x="582" y="0"/>
                      </a:lnTo>
                      <a:lnTo>
                        <a:pt x="0" y="1103"/>
                      </a:lnTo>
                      <a:lnTo>
                        <a:pt x="69" y="1139"/>
                      </a:lnTo>
                      <a:lnTo>
                        <a:pt x="613" y="106"/>
                      </a:lnTo>
                      <a:close/>
                    </a:path>
                  </a:pathLst>
                </a:custGeom>
                <a:solidFill>
                  <a:srgbClr val="FFFFFF"/>
                </a:solidFill>
                <a:ln w="9525">
                  <a:noFill/>
                  <a:round/>
                  <a:headEnd/>
                  <a:tailEnd/>
                </a:ln>
              </p:spPr>
              <p:txBody>
                <a:bodyPr/>
                <a:lstStyle/>
                <a:p>
                  <a:endParaRPr lang="en-US"/>
                </a:p>
              </p:txBody>
            </p:sp>
            <p:sp>
              <p:nvSpPr>
                <p:cNvPr id="307248" name="Text Box 48"/>
                <p:cNvSpPr txBox="1">
                  <a:spLocks noChangeArrowheads="1"/>
                </p:cNvSpPr>
                <p:nvPr/>
              </p:nvSpPr>
              <p:spPr bwMode="auto">
                <a:xfrm rot="-220510">
                  <a:off x="2447" y="2095"/>
                  <a:ext cx="700" cy="674"/>
                </a:xfrm>
                <a:prstGeom prst="rect">
                  <a:avLst/>
                </a:prstGeom>
                <a:noFill/>
                <a:ln w="9525">
                  <a:noFill/>
                  <a:miter lim="800000"/>
                  <a:headEnd/>
                  <a:tailEnd/>
                </a:ln>
                <a:effectLst/>
              </p:spPr>
              <p:txBody>
                <a:bodyPr>
                  <a:spAutoFit/>
                </a:bodyPr>
                <a:lstStyle/>
                <a:p>
                  <a:r>
                    <a:rPr lang="en-US" sz="1600" b="1"/>
                    <a:t>Health Care Power of Attorney</a:t>
                  </a:r>
                </a:p>
              </p:txBody>
            </p:sp>
          </p:grpSp>
        </p:grpSp>
        <p:grpSp>
          <p:nvGrpSpPr>
            <p:cNvPr id="9" name="Group 79"/>
            <p:cNvGrpSpPr>
              <a:grpSpLocks/>
            </p:cNvGrpSpPr>
            <p:nvPr/>
          </p:nvGrpSpPr>
          <p:grpSpPr bwMode="auto">
            <a:xfrm>
              <a:off x="2664" y="2320"/>
              <a:ext cx="1545" cy="1565"/>
              <a:chOff x="2664" y="2320"/>
              <a:chExt cx="1545" cy="1565"/>
            </a:xfrm>
          </p:grpSpPr>
          <p:sp>
            <p:nvSpPr>
              <p:cNvPr id="307253" name="Freeform 53"/>
              <p:cNvSpPr>
                <a:spLocks/>
              </p:cNvSpPr>
              <p:nvPr/>
            </p:nvSpPr>
            <p:spPr bwMode="auto">
              <a:xfrm>
                <a:off x="2664" y="2320"/>
                <a:ext cx="1545" cy="1565"/>
              </a:xfrm>
              <a:custGeom>
                <a:avLst/>
                <a:gdLst/>
                <a:ahLst/>
                <a:cxnLst>
                  <a:cxn ang="0">
                    <a:pos x="626" y="0"/>
                  </a:cxn>
                  <a:cxn ang="0">
                    <a:pos x="0" y="1184"/>
                  </a:cxn>
                  <a:cxn ang="0">
                    <a:pos x="882" y="1651"/>
                  </a:cxn>
                  <a:cxn ang="0">
                    <a:pos x="1510" y="467"/>
                  </a:cxn>
                  <a:cxn ang="0">
                    <a:pos x="626" y="0"/>
                  </a:cxn>
                </a:cxnLst>
                <a:rect l="0" t="0" r="r" b="b"/>
                <a:pathLst>
                  <a:path w="1510" h="1651">
                    <a:moveTo>
                      <a:pt x="626" y="0"/>
                    </a:moveTo>
                    <a:lnTo>
                      <a:pt x="0" y="1184"/>
                    </a:lnTo>
                    <a:lnTo>
                      <a:pt x="882" y="1651"/>
                    </a:lnTo>
                    <a:lnTo>
                      <a:pt x="1510" y="467"/>
                    </a:lnTo>
                    <a:lnTo>
                      <a:pt x="626" y="0"/>
                    </a:lnTo>
                    <a:close/>
                  </a:path>
                </a:pathLst>
              </a:custGeom>
              <a:solidFill>
                <a:srgbClr val="000000"/>
              </a:solidFill>
              <a:ln w="9525">
                <a:noFill/>
                <a:round/>
                <a:headEnd/>
                <a:tailEnd/>
              </a:ln>
            </p:spPr>
            <p:txBody>
              <a:bodyPr/>
              <a:lstStyle/>
              <a:p>
                <a:endParaRPr lang="en-US"/>
              </a:p>
            </p:txBody>
          </p:sp>
          <p:sp>
            <p:nvSpPr>
              <p:cNvPr id="307254" name="Freeform 54"/>
              <p:cNvSpPr>
                <a:spLocks/>
              </p:cNvSpPr>
              <p:nvPr/>
            </p:nvSpPr>
            <p:spPr bwMode="auto">
              <a:xfrm>
                <a:off x="2727" y="2379"/>
                <a:ext cx="1418" cy="1448"/>
              </a:xfrm>
              <a:custGeom>
                <a:avLst/>
                <a:gdLst/>
                <a:ahLst/>
                <a:cxnLst>
                  <a:cxn ang="0">
                    <a:pos x="1385" y="424"/>
                  </a:cxn>
                  <a:cxn ang="0">
                    <a:pos x="802" y="1528"/>
                  </a:cxn>
                  <a:cxn ang="0">
                    <a:pos x="0" y="1103"/>
                  </a:cxn>
                  <a:cxn ang="0">
                    <a:pos x="582" y="0"/>
                  </a:cxn>
                  <a:cxn ang="0">
                    <a:pos x="1385" y="424"/>
                  </a:cxn>
                </a:cxnLst>
                <a:rect l="0" t="0" r="r" b="b"/>
                <a:pathLst>
                  <a:path w="1385" h="1528">
                    <a:moveTo>
                      <a:pt x="1385" y="424"/>
                    </a:moveTo>
                    <a:lnTo>
                      <a:pt x="802" y="1528"/>
                    </a:lnTo>
                    <a:lnTo>
                      <a:pt x="0" y="1103"/>
                    </a:lnTo>
                    <a:lnTo>
                      <a:pt x="582" y="0"/>
                    </a:lnTo>
                    <a:lnTo>
                      <a:pt x="1385" y="424"/>
                    </a:lnTo>
                    <a:close/>
                  </a:path>
                </a:pathLst>
              </a:custGeom>
              <a:solidFill>
                <a:srgbClr val="DDDDDD"/>
              </a:solidFill>
              <a:ln w="9525">
                <a:noFill/>
                <a:round/>
                <a:headEnd/>
                <a:tailEnd/>
              </a:ln>
            </p:spPr>
            <p:txBody>
              <a:bodyPr/>
              <a:lstStyle/>
              <a:p>
                <a:endParaRPr lang="en-US"/>
              </a:p>
            </p:txBody>
          </p:sp>
          <p:sp>
            <p:nvSpPr>
              <p:cNvPr id="307255" name="Freeform 55"/>
              <p:cNvSpPr>
                <a:spLocks/>
              </p:cNvSpPr>
              <p:nvPr/>
            </p:nvSpPr>
            <p:spPr bwMode="auto">
              <a:xfrm>
                <a:off x="2727" y="2379"/>
                <a:ext cx="1418" cy="1079"/>
              </a:xfrm>
              <a:custGeom>
                <a:avLst/>
                <a:gdLst/>
                <a:ahLst/>
                <a:cxnLst>
                  <a:cxn ang="0">
                    <a:pos x="613" y="106"/>
                  </a:cxn>
                  <a:cxn ang="0">
                    <a:pos x="1349" y="495"/>
                  </a:cxn>
                  <a:cxn ang="0">
                    <a:pos x="1385" y="424"/>
                  </a:cxn>
                  <a:cxn ang="0">
                    <a:pos x="582" y="0"/>
                  </a:cxn>
                  <a:cxn ang="0">
                    <a:pos x="0" y="1103"/>
                  </a:cxn>
                  <a:cxn ang="0">
                    <a:pos x="69" y="1139"/>
                  </a:cxn>
                  <a:cxn ang="0">
                    <a:pos x="613" y="106"/>
                  </a:cxn>
                </a:cxnLst>
                <a:rect l="0" t="0" r="r" b="b"/>
                <a:pathLst>
                  <a:path w="1385" h="1139">
                    <a:moveTo>
                      <a:pt x="613" y="106"/>
                    </a:moveTo>
                    <a:lnTo>
                      <a:pt x="1349" y="495"/>
                    </a:lnTo>
                    <a:lnTo>
                      <a:pt x="1385" y="424"/>
                    </a:lnTo>
                    <a:lnTo>
                      <a:pt x="582" y="0"/>
                    </a:lnTo>
                    <a:lnTo>
                      <a:pt x="0" y="1103"/>
                    </a:lnTo>
                    <a:lnTo>
                      <a:pt x="69" y="1139"/>
                    </a:lnTo>
                    <a:lnTo>
                      <a:pt x="613" y="106"/>
                    </a:lnTo>
                    <a:close/>
                  </a:path>
                </a:pathLst>
              </a:custGeom>
              <a:solidFill>
                <a:srgbClr val="FFFFFF"/>
              </a:solidFill>
              <a:ln w="9525">
                <a:noFill/>
                <a:round/>
                <a:headEnd/>
                <a:tailEnd/>
              </a:ln>
            </p:spPr>
            <p:txBody>
              <a:bodyPr/>
              <a:lstStyle/>
              <a:p>
                <a:endParaRPr lang="en-US"/>
              </a:p>
            </p:txBody>
          </p:sp>
          <p:sp>
            <p:nvSpPr>
              <p:cNvPr id="307256" name="Text Box 56"/>
              <p:cNvSpPr txBox="1">
                <a:spLocks noChangeArrowheads="1"/>
              </p:cNvSpPr>
              <p:nvPr/>
            </p:nvSpPr>
            <p:spPr bwMode="auto">
              <a:xfrm rot="1609941">
                <a:off x="3241" y="2635"/>
                <a:ext cx="786" cy="366"/>
              </a:xfrm>
              <a:prstGeom prst="rect">
                <a:avLst/>
              </a:prstGeom>
              <a:noFill/>
              <a:ln w="9525">
                <a:noFill/>
                <a:miter lim="800000"/>
                <a:headEnd/>
                <a:tailEnd/>
              </a:ln>
              <a:effectLst/>
            </p:spPr>
            <p:txBody>
              <a:bodyPr>
                <a:spAutoFit/>
              </a:bodyPr>
              <a:lstStyle/>
              <a:p>
                <a:r>
                  <a:rPr lang="en-US" sz="1600" b="1"/>
                  <a:t>Letter of Instruction</a:t>
                </a:r>
              </a:p>
            </p:txBody>
          </p:sp>
        </p:grpSp>
        <p:grpSp>
          <p:nvGrpSpPr>
            <p:cNvPr id="10" name="Group 78"/>
            <p:cNvGrpSpPr>
              <a:grpSpLocks/>
            </p:cNvGrpSpPr>
            <p:nvPr/>
          </p:nvGrpSpPr>
          <p:grpSpPr bwMode="auto">
            <a:xfrm>
              <a:off x="1550" y="2825"/>
              <a:ext cx="2029" cy="1160"/>
              <a:chOff x="1550" y="2825"/>
              <a:chExt cx="2029" cy="1160"/>
            </a:xfrm>
          </p:grpSpPr>
          <p:sp>
            <p:nvSpPr>
              <p:cNvPr id="307227" name="Freeform 27"/>
              <p:cNvSpPr>
                <a:spLocks/>
              </p:cNvSpPr>
              <p:nvPr/>
            </p:nvSpPr>
            <p:spPr bwMode="auto">
              <a:xfrm>
                <a:off x="1550" y="2825"/>
                <a:ext cx="2029" cy="1160"/>
              </a:xfrm>
              <a:custGeom>
                <a:avLst/>
                <a:gdLst/>
                <a:ahLst/>
                <a:cxnLst>
                  <a:cxn ang="0">
                    <a:pos x="1417" y="0"/>
                  </a:cxn>
                  <a:cxn ang="0">
                    <a:pos x="0" y="0"/>
                  </a:cxn>
                  <a:cxn ang="0">
                    <a:pos x="340" y="1076"/>
                  </a:cxn>
                  <a:cxn ang="0">
                    <a:pos x="1753" y="1076"/>
                  </a:cxn>
                  <a:cxn ang="0">
                    <a:pos x="1417" y="0"/>
                  </a:cxn>
                </a:cxnLst>
                <a:rect l="0" t="0" r="r" b="b"/>
                <a:pathLst>
                  <a:path w="1753" h="1076">
                    <a:moveTo>
                      <a:pt x="1417" y="0"/>
                    </a:moveTo>
                    <a:lnTo>
                      <a:pt x="0" y="0"/>
                    </a:lnTo>
                    <a:lnTo>
                      <a:pt x="340" y="1076"/>
                    </a:lnTo>
                    <a:lnTo>
                      <a:pt x="1753" y="1076"/>
                    </a:lnTo>
                    <a:lnTo>
                      <a:pt x="1417" y="0"/>
                    </a:lnTo>
                    <a:close/>
                  </a:path>
                </a:pathLst>
              </a:custGeom>
              <a:solidFill>
                <a:srgbClr val="000000"/>
              </a:solidFill>
              <a:ln w="9525">
                <a:noFill/>
                <a:round/>
                <a:headEnd/>
                <a:tailEnd/>
              </a:ln>
            </p:spPr>
            <p:txBody>
              <a:bodyPr/>
              <a:lstStyle/>
              <a:p>
                <a:endParaRPr lang="en-US"/>
              </a:p>
            </p:txBody>
          </p:sp>
          <p:grpSp>
            <p:nvGrpSpPr>
              <p:cNvPr id="11" name="Group 66"/>
              <p:cNvGrpSpPr>
                <a:grpSpLocks/>
              </p:cNvGrpSpPr>
              <p:nvPr/>
            </p:nvGrpSpPr>
            <p:grpSpPr bwMode="auto">
              <a:xfrm>
                <a:off x="1635" y="2883"/>
                <a:ext cx="1866" cy="1045"/>
                <a:chOff x="1443" y="2777"/>
                <a:chExt cx="1825" cy="1102"/>
              </a:xfrm>
            </p:grpSpPr>
            <p:sp>
              <p:nvSpPr>
                <p:cNvPr id="307228" name="Freeform 28"/>
                <p:cNvSpPr>
                  <a:spLocks/>
                </p:cNvSpPr>
                <p:nvPr/>
              </p:nvSpPr>
              <p:spPr bwMode="auto">
                <a:xfrm>
                  <a:off x="1443" y="2777"/>
                  <a:ext cx="1825" cy="1102"/>
                </a:xfrm>
                <a:custGeom>
                  <a:avLst/>
                  <a:gdLst/>
                  <a:ahLst/>
                  <a:cxnLst>
                    <a:cxn ang="0">
                      <a:pos x="0" y="0"/>
                    </a:cxn>
                    <a:cxn ang="0">
                      <a:pos x="1304" y="0"/>
                    </a:cxn>
                    <a:cxn ang="0">
                      <a:pos x="1612" y="969"/>
                    </a:cxn>
                    <a:cxn ang="0">
                      <a:pos x="307" y="969"/>
                    </a:cxn>
                    <a:cxn ang="0">
                      <a:pos x="0" y="0"/>
                    </a:cxn>
                  </a:cxnLst>
                  <a:rect l="0" t="0" r="r" b="b"/>
                  <a:pathLst>
                    <a:path w="1612" h="969">
                      <a:moveTo>
                        <a:pt x="0" y="0"/>
                      </a:moveTo>
                      <a:lnTo>
                        <a:pt x="1304" y="0"/>
                      </a:lnTo>
                      <a:lnTo>
                        <a:pt x="1612" y="969"/>
                      </a:lnTo>
                      <a:lnTo>
                        <a:pt x="307" y="969"/>
                      </a:lnTo>
                      <a:lnTo>
                        <a:pt x="0" y="0"/>
                      </a:lnTo>
                      <a:close/>
                    </a:path>
                  </a:pathLst>
                </a:custGeom>
                <a:solidFill>
                  <a:srgbClr val="F2CE75"/>
                </a:solidFill>
                <a:ln w="9525">
                  <a:noFill/>
                  <a:round/>
                  <a:headEnd/>
                  <a:tailEnd/>
                </a:ln>
              </p:spPr>
              <p:txBody>
                <a:bodyPr/>
                <a:lstStyle/>
                <a:p>
                  <a:endParaRPr lang="en-US"/>
                </a:p>
              </p:txBody>
            </p:sp>
            <p:sp>
              <p:nvSpPr>
                <p:cNvPr id="307229" name="Freeform 29"/>
                <p:cNvSpPr>
                  <a:spLocks/>
                </p:cNvSpPr>
                <p:nvPr/>
              </p:nvSpPr>
              <p:spPr bwMode="auto">
                <a:xfrm>
                  <a:off x="1443" y="2777"/>
                  <a:ext cx="1825" cy="1102"/>
                </a:xfrm>
                <a:custGeom>
                  <a:avLst/>
                  <a:gdLst/>
                  <a:ahLst/>
                  <a:cxnLst>
                    <a:cxn ang="0">
                      <a:pos x="1274" y="52"/>
                    </a:cxn>
                    <a:cxn ang="0">
                      <a:pos x="1564" y="969"/>
                    </a:cxn>
                    <a:cxn ang="0">
                      <a:pos x="1612" y="969"/>
                    </a:cxn>
                    <a:cxn ang="0">
                      <a:pos x="1304" y="0"/>
                    </a:cxn>
                    <a:cxn ang="0">
                      <a:pos x="0" y="0"/>
                    </a:cxn>
                    <a:cxn ang="0">
                      <a:pos x="17" y="52"/>
                    </a:cxn>
                    <a:cxn ang="0">
                      <a:pos x="1274" y="52"/>
                    </a:cxn>
                  </a:cxnLst>
                  <a:rect l="0" t="0" r="r" b="b"/>
                  <a:pathLst>
                    <a:path w="1612" h="969">
                      <a:moveTo>
                        <a:pt x="1274" y="52"/>
                      </a:moveTo>
                      <a:lnTo>
                        <a:pt x="1564" y="969"/>
                      </a:lnTo>
                      <a:lnTo>
                        <a:pt x="1612" y="969"/>
                      </a:lnTo>
                      <a:lnTo>
                        <a:pt x="1304" y="0"/>
                      </a:lnTo>
                      <a:lnTo>
                        <a:pt x="0" y="0"/>
                      </a:lnTo>
                      <a:lnTo>
                        <a:pt x="17" y="52"/>
                      </a:lnTo>
                      <a:lnTo>
                        <a:pt x="1274" y="52"/>
                      </a:lnTo>
                      <a:close/>
                    </a:path>
                  </a:pathLst>
                </a:custGeom>
                <a:solidFill>
                  <a:srgbClr val="F9E8BA"/>
                </a:solidFill>
                <a:ln w="9525">
                  <a:noFill/>
                  <a:round/>
                  <a:headEnd/>
                  <a:tailEnd/>
                </a:ln>
              </p:spPr>
              <p:txBody>
                <a:bodyPr/>
                <a:lstStyle/>
                <a:p>
                  <a:endParaRPr lang="en-US"/>
                </a:p>
              </p:txBody>
            </p:sp>
            <p:sp>
              <p:nvSpPr>
                <p:cNvPr id="307230" name="Freeform 30"/>
                <p:cNvSpPr>
                  <a:spLocks/>
                </p:cNvSpPr>
                <p:nvPr/>
              </p:nvSpPr>
              <p:spPr bwMode="auto">
                <a:xfrm>
                  <a:off x="1723" y="2903"/>
                  <a:ext cx="1331" cy="976"/>
                </a:xfrm>
                <a:custGeom>
                  <a:avLst/>
                  <a:gdLst/>
                  <a:ahLst/>
                  <a:cxnLst>
                    <a:cxn ang="0">
                      <a:pos x="1092" y="0"/>
                    </a:cxn>
                    <a:cxn ang="0">
                      <a:pos x="0" y="673"/>
                    </a:cxn>
                    <a:cxn ang="0">
                      <a:pos x="59" y="858"/>
                    </a:cxn>
                    <a:cxn ang="0">
                      <a:pos x="211" y="858"/>
                    </a:cxn>
                    <a:cxn ang="0">
                      <a:pos x="1175" y="262"/>
                    </a:cxn>
                    <a:cxn ang="0">
                      <a:pos x="1092" y="0"/>
                    </a:cxn>
                  </a:cxnLst>
                  <a:rect l="0" t="0" r="r" b="b"/>
                  <a:pathLst>
                    <a:path w="1175" h="858">
                      <a:moveTo>
                        <a:pt x="1092" y="0"/>
                      </a:moveTo>
                      <a:lnTo>
                        <a:pt x="0" y="673"/>
                      </a:lnTo>
                      <a:lnTo>
                        <a:pt x="59" y="858"/>
                      </a:lnTo>
                      <a:lnTo>
                        <a:pt x="211" y="858"/>
                      </a:lnTo>
                      <a:lnTo>
                        <a:pt x="1175" y="262"/>
                      </a:lnTo>
                      <a:lnTo>
                        <a:pt x="1092" y="0"/>
                      </a:lnTo>
                      <a:close/>
                    </a:path>
                  </a:pathLst>
                </a:custGeom>
                <a:solidFill>
                  <a:srgbClr val="F9E8BA"/>
                </a:solidFill>
                <a:ln w="9525">
                  <a:noFill/>
                  <a:round/>
                  <a:headEnd/>
                  <a:tailEnd/>
                </a:ln>
              </p:spPr>
              <p:txBody>
                <a:bodyPr/>
                <a:lstStyle/>
                <a:p>
                  <a:endParaRPr lang="en-US"/>
                </a:p>
              </p:txBody>
            </p:sp>
            <p:sp>
              <p:nvSpPr>
                <p:cNvPr id="307231" name="Freeform 31"/>
                <p:cNvSpPr>
                  <a:spLocks/>
                </p:cNvSpPr>
                <p:nvPr/>
              </p:nvSpPr>
              <p:spPr bwMode="auto">
                <a:xfrm>
                  <a:off x="1676" y="2777"/>
                  <a:ext cx="1272" cy="859"/>
                </a:xfrm>
                <a:custGeom>
                  <a:avLst/>
                  <a:gdLst/>
                  <a:ahLst/>
                  <a:cxnLst>
                    <a:cxn ang="0">
                      <a:pos x="1098" y="0"/>
                    </a:cxn>
                    <a:cxn ang="0">
                      <a:pos x="1053" y="0"/>
                    </a:cxn>
                    <a:cxn ang="0">
                      <a:pos x="0" y="649"/>
                    </a:cxn>
                    <a:cxn ang="0">
                      <a:pos x="33" y="755"/>
                    </a:cxn>
                    <a:cxn ang="0">
                      <a:pos x="1124" y="81"/>
                    </a:cxn>
                    <a:cxn ang="0">
                      <a:pos x="1098" y="0"/>
                    </a:cxn>
                  </a:cxnLst>
                  <a:rect l="0" t="0" r="r" b="b"/>
                  <a:pathLst>
                    <a:path w="1124" h="755">
                      <a:moveTo>
                        <a:pt x="1098" y="0"/>
                      </a:moveTo>
                      <a:lnTo>
                        <a:pt x="1053" y="0"/>
                      </a:lnTo>
                      <a:lnTo>
                        <a:pt x="0" y="649"/>
                      </a:lnTo>
                      <a:lnTo>
                        <a:pt x="33" y="755"/>
                      </a:lnTo>
                      <a:lnTo>
                        <a:pt x="1124" y="81"/>
                      </a:lnTo>
                      <a:lnTo>
                        <a:pt x="1098" y="0"/>
                      </a:lnTo>
                      <a:close/>
                    </a:path>
                  </a:pathLst>
                </a:custGeom>
                <a:solidFill>
                  <a:srgbClr val="F9E8BA"/>
                </a:solidFill>
                <a:ln w="9525">
                  <a:noFill/>
                  <a:round/>
                  <a:headEnd/>
                  <a:tailEnd/>
                </a:ln>
              </p:spPr>
              <p:txBody>
                <a:bodyPr/>
                <a:lstStyle/>
                <a:p>
                  <a:endParaRPr lang="en-US"/>
                </a:p>
              </p:txBody>
            </p:sp>
            <p:sp>
              <p:nvSpPr>
                <p:cNvPr id="307232" name="Freeform 32"/>
                <p:cNvSpPr>
                  <a:spLocks/>
                </p:cNvSpPr>
                <p:nvPr/>
              </p:nvSpPr>
              <p:spPr bwMode="auto">
                <a:xfrm>
                  <a:off x="2092" y="3269"/>
                  <a:ext cx="999" cy="610"/>
                </a:xfrm>
                <a:custGeom>
                  <a:avLst/>
                  <a:gdLst/>
                  <a:ahLst/>
                  <a:cxnLst>
                    <a:cxn ang="0">
                      <a:pos x="869" y="0"/>
                    </a:cxn>
                    <a:cxn ang="0">
                      <a:pos x="0" y="536"/>
                    </a:cxn>
                    <a:cxn ang="0">
                      <a:pos x="87" y="536"/>
                    </a:cxn>
                    <a:cxn ang="0">
                      <a:pos x="882" y="45"/>
                    </a:cxn>
                    <a:cxn ang="0">
                      <a:pos x="869" y="0"/>
                    </a:cxn>
                  </a:cxnLst>
                  <a:rect l="0" t="0" r="r" b="b"/>
                  <a:pathLst>
                    <a:path w="882" h="536">
                      <a:moveTo>
                        <a:pt x="869" y="0"/>
                      </a:moveTo>
                      <a:lnTo>
                        <a:pt x="0" y="536"/>
                      </a:lnTo>
                      <a:lnTo>
                        <a:pt x="87" y="536"/>
                      </a:lnTo>
                      <a:lnTo>
                        <a:pt x="882" y="45"/>
                      </a:lnTo>
                      <a:lnTo>
                        <a:pt x="869" y="0"/>
                      </a:lnTo>
                      <a:close/>
                    </a:path>
                  </a:pathLst>
                </a:custGeom>
                <a:solidFill>
                  <a:srgbClr val="F9E8BA"/>
                </a:solidFill>
                <a:ln w="9525">
                  <a:noFill/>
                  <a:round/>
                  <a:headEnd/>
                  <a:tailEnd/>
                </a:ln>
              </p:spPr>
              <p:txBody>
                <a:bodyPr/>
                <a:lstStyle/>
                <a:p>
                  <a:endParaRPr lang="en-US"/>
                </a:p>
              </p:txBody>
            </p:sp>
          </p:gr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Planning Essentials</a:t>
            </a:r>
            <a:endParaRPr lang="en-US" dirty="0"/>
          </a:p>
        </p:txBody>
      </p:sp>
      <p:sp>
        <p:nvSpPr>
          <p:cNvPr id="3" name="Content Placeholder 2"/>
          <p:cNvSpPr>
            <a:spLocks noGrp="1"/>
          </p:cNvSpPr>
          <p:nvPr>
            <p:ph idx="1"/>
          </p:nvPr>
        </p:nvSpPr>
        <p:spPr/>
        <p:txBody>
          <a:bodyPr/>
          <a:lstStyle/>
          <a:p>
            <a:r>
              <a:rPr lang="en-US" sz="2400" dirty="0" smtClean="0"/>
              <a:t>Making decisions when you’re not able</a:t>
            </a:r>
          </a:p>
          <a:p>
            <a:pPr>
              <a:buFont typeface="Arial" pitchFamily="34" charset="0"/>
              <a:buChar char="•"/>
            </a:pPr>
            <a:r>
              <a:rPr lang="en-US" dirty="0" smtClean="0"/>
              <a:t>Durable Power of Attorney</a:t>
            </a:r>
          </a:p>
          <a:p>
            <a:pPr>
              <a:buFont typeface="Arial" pitchFamily="34" charset="0"/>
              <a:buChar char="•"/>
            </a:pPr>
            <a:r>
              <a:rPr lang="en-US" dirty="0" smtClean="0"/>
              <a:t>Medical Power of Attorney</a:t>
            </a:r>
          </a:p>
          <a:p>
            <a:pPr>
              <a:buFont typeface="Arial" pitchFamily="34" charset="0"/>
              <a:buChar char="•"/>
            </a:pPr>
            <a:r>
              <a:rPr lang="en-US" dirty="0" smtClean="0"/>
              <a:t>Living Will/Advanced Directive</a:t>
            </a:r>
            <a:endParaRPr lang="en-US" dirty="0"/>
          </a:p>
        </p:txBody>
      </p:sp>
      <p:sp>
        <p:nvSpPr>
          <p:cNvPr id="4" name="Slide Number Placeholder 3"/>
          <p:cNvSpPr>
            <a:spLocks noGrp="1"/>
          </p:cNvSpPr>
          <p:nvPr>
            <p:ph type="sldNum" sz="quarter" idx="10"/>
          </p:nvPr>
        </p:nvSpPr>
        <p:spPr/>
        <p:txBody>
          <a:bodyPr/>
          <a:lstStyle/>
          <a:p>
            <a:fld id="{82F43C44-9D4D-4408-BF1C-B2428EF4790D}"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Planning Essentials</a:t>
            </a:r>
            <a:endParaRPr lang="en-US" dirty="0"/>
          </a:p>
        </p:txBody>
      </p:sp>
      <p:sp>
        <p:nvSpPr>
          <p:cNvPr id="3" name="Content Placeholder 2"/>
          <p:cNvSpPr>
            <a:spLocks noGrp="1"/>
          </p:cNvSpPr>
          <p:nvPr>
            <p:ph idx="1"/>
          </p:nvPr>
        </p:nvSpPr>
        <p:spPr/>
        <p:txBody>
          <a:bodyPr/>
          <a:lstStyle/>
          <a:p>
            <a:r>
              <a:rPr lang="en-US" sz="2400" dirty="0" smtClean="0"/>
              <a:t>Conveying your wishes at death</a:t>
            </a:r>
          </a:p>
          <a:p>
            <a:pPr>
              <a:buFont typeface="Arial" pitchFamily="34" charset="0"/>
              <a:buChar char="•"/>
            </a:pPr>
            <a:r>
              <a:rPr lang="en-US" dirty="0" smtClean="0"/>
              <a:t>Wills</a:t>
            </a:r>
          </a:p>
          <a:p>
            <a:pPr>
              <a:buFont typeface="Arial" pitchFamily="34" charset="0"/>
              <a:buChar char="•"/>
            </a:pPr>
            <a:r>
              <a:rPr lang="en-US" dirty="0" smtClean="0"/>
              <a:t>Trusts</a:t>
            </a:r>
          </a:p>
          <a:p>
            <a:pPr lvl="1">
              <a:buFont typeface="Arial" pitchFamily="34" charset="0"/>
              <a:buChar char="•"/>
            </a:pPr>
            <a:r>
              <a:rPr lang="en-US" dirty="0" smtClean="0"/>
              <a:t>Revocable vs. irrevocable</a:t>
            </a:r>
          </a:p>
          <a:p>
            <a:pPr lvl="1">
              <a:buFont typeface="Arial" pitchFamily="34" charset="0"/>
              <a:buChar char="•"/>
            </a:pPr>
            <a:r>
              <a:rPr lang="en-US" dirty="0" smtClean="0"/>
              <a:t>Living vs. testamentary</a:t>
            </a:r>
          </a:p>
          <a:p>
            <a:pPr>
              <a:buFont typeface="Arial" pitchFamily="34" charset="0"/>
              <a:buChar char="•"/>
            </a:pPr>
            <a:r>
              <a:rPr lang="en-US" dirty="0" smtClean="0"/>
              <a:t>Letter of instruction</a:t>
            </a:r>
            <a:endParaRPr lang="en-US" dirty="0"/>
          </a:p>
        </p:txBody>
      </p:sp>
      <p:sp>
        <p:nvSpPr>
          <p:cNvPr id="4" name="Slide Number Placeholder 3"/>
          <p:cNvSpPr>
            <a:spLocks noGrp="1"/>
          </p:cNvSpPr>
          <p:nvPr>
            <p:ph type="sldNum" sz="quarter" idx="10"/>
          </p:nvPr>
        </p:nvSpPr>
        <p:spPr/>
        <p:txBody>
          <a:bodyPr/>
          <a:lstStyle/>
          <a:p>
            <a:fld id="{82F43C44-9D4D-4408-BF1C-B2428EF4790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7430766B-DC5F-4DAA-8D2E-B941F1BB5E0E}" type="slidenum">
              <a:rPr lang="en-US"/>
              <a:pPr/>
              <a:t>9</a:t>
            </a:fld>
            <a:endParaRPr lang="en-US"/>
          </a:p>
        </p:txBody>
      </p:sp>
      <p:sp>
        <p:nvSpPr>
          <p:cNvPr id="453634" name="Rectangle 2"/>
          <p:cNvSpPr>
            <a:spLocks noGrp="1" noChangeArrowheads="1"/>
          </p:cNvSpPr>
          <p:nvPr>
            <p:ph type="body" idx="1"/>
          </p:nvPr>
        </p:nvSpPr>
        <p:spPr>
          <a:xfrm>
            <a:off x="990600" y="1376772"/>
            <a:ext cx="7162800" cy="4284476"/>
          </a:xfrm>
        </p:spPr>
        <p:txBody>
          <a:bodyPr/>
          <a:lstStyle/>
          <a:p>
            <a:r>
              <a:rPr lang="en-US" sz="2400" dirty="0" smtClean="0"/>
              <a:t>Points of Comparison</a:t>
            </a:r>
          </a:p>
          <a:p>
            <a:pPr>
              <a:buFont typeface="Arial" pitchFamily="34" charset="0"/>
              <a:buChar char="•"/>
            </a:pPr>
            <a:r>
              <a:rPr lang="en-US" dirty="0" smtClean="0"/>
              <a:t>Probate</a:t>
            </a:r>
          </a:p>
          <a:p>
            <a:pPr lvl="1">
              <a:buFont typeface="Arial" pitchFamily="34" charset="0"/>
              <a:buChar char="•"/>
            </a:pPr>
            <a:r>
              <a:rPr lang="en-US" dirty="0" smtClean="0"/>
              <a:t>Privacy</a:t>
            </a:r>
          </a:p>
          <a:p>
            <a:pPr lvl="1">
              <a:buFont typeface="Arial" pitchFamily="34" charset="0"/>
              <a:buChar char="•"/>
            </a:pPr>
            <a:r>
              <a:rPr lang="en-US" dirty="0" smtClean="0"/>
              <a:t>Time</a:t>
            </a:r>
          </a:p>
          <a:p>
            <a:pPr lvl="1">
              <a:buFont typeface="Arial" pitchFamily="34" charset="0"/>
              <a:buChar char="•"/>
            </a:pPr>
            <a:r>
              <a:rPr lang="en-US" dirty="0" smtClean="0"/>
              <a:t>Expense</a:t>
            </a:r>
            <a:endParaRPr lang="en-US" dirty="0" smtClean="0"/>
          </a:p>
          <a:p>
            <a:pPr>
              <a:buFont typeface="Arial" pitchFamily="34" charset="0"/>
              <a:buChar char="•"/>
            </a:pPr>
            <a:r>
              <a:rPr lang="en-US" dirty="0" smtClean="0"/>
              <a:t>Management</a:t>
            </a:r>
          </a:p>
          <a:p>
            <a:pPr>
              <a:buFont typeface="Arial" pitchFamily="34" charset="0"/>
              <a:buChar char="•"/>
            </a:pPr>
            <a:r>
              <a:rPr lang="en-US" dirty="0" smtClean="0"/>
              <a:t>Cost</a:t>
            </a:r>
            <a:endParaRPr lang="en-US" dirty="0"/>
          </a:p>
          <a:p>
            <a:endParaRPr lang="en-US" sz="2800" dirty="0">
              <a:latin typeface="Arial" charset="0"/>
            </a:endParaRPr>
          </a:p>
        </p:txBody>
      </p:sp>
      <p:sp>
        <p:nvSpPr>
          <p:cNvPr id="453635" name="Rectangle 3"/>
          <p:cNvSpPr>
            <a:spLocks noChangeArrowheads="1"/>
          </p:cNvSpPr>
          <p:nvPr/>
        </p:nvSpPr>
        <p:spPr bwMode="auto">
          <a:xfrm>
            <a:off x="1187450" y="368300"/>
            <a:ext cx="7669213" cy="576263"/>
          </a:xfrm>
          <a:prstGeom prst="rect">
            <a:avLst/>
          </a:prstGeom>
          <a:noFill/>
          <a:ln w="9525">
            <a:noFill/>
            <a:miter lim="800000"/>
            <a:headEnd/>
            <a:tailEnd/>
          </a:ln>
          <a:effectLst/>
        </p:spPr>
        <p:txBody>
          <a:bodyPr lIns="0" tIns="0" rIns="0" bIns="0" anchor="b"/>
          <a:lstStyle/>
          <a:p>
            <a:pPr algn="r"/>
            <a:r>
              <a:rPr lang="en-US" sz="2400" dirty="0" smtClean="0">
                <a:solidFill>
                  <a:srgbClr val="C1A04D"/>
                </a:solidFill>
              </a:rPr>
              <a:t>Will vs. Living Trust</a:t>
            </a:r>
            <a:endParaRPr lang="en-US" sz="2400" dirty="0">
              <a:solidFill>
                <a:srgbClr val="C1A04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SAA_PPT_Template_2008_A">
  <a:themeElements>
    <a:clrScheme name="USAA_PPT_Template_2008_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A_PPT_Template_2008_A">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USAA_PPT_Template_2008_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A_PPT_Template_2008_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A_PPT_Template_2008_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A_PPT_Template_2008_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A_PPT_Template_2008_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A_PPT_Template_2008_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A_PPT_Template_2008_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A_PPT_Template_2008_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A_PPT_Template_2008_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A_PPT_Template_2008_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A_PPT_Template_2008_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A_PPT_Template_2008_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USAA_PPT_Template_2008_A</Template>
  <TotalTime>7442</TotalTime>
  <Words>1061</Words>
  <Application>Microsoft Office PowerPoint</Application>
  <PresentationFormat>On-screen Show (4:3)</PresentationFormat>
  <Paragraphs>172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USAA_PPT_Template_2008_A</vt:lpstr>
      <vt:lpstr>Slide 1</vt:lpstr>
      <vt:lpstr>Slide 2</vt:lpstr>
      <vt:lpstr>Slide 3</vt:lpstr>
      <vt:lpstr>Slide 4</vt:lpstr>
      <vt:lpstr>Slide 5</vt:lpstr>
      <vt:lpstr>Slide 6</vt:lpstr>
      <vt:lpstr>Estate Planning Essentials</vt:lpstr>
      <vt:lpstr>Estate Planning Essentials</vt:lpstr>
      <vt:lpstr>Slide 9</vt:lpstr>
      <vt:lpstr>Slide 10</vt:lpstr>
      <vt:lpstr>Slide 11</vt:lpstr>
      <vt:lpstr>Slide 12</vt:lpstr>
      <vt:lpstr>Legislative Update</vt:lpstr>
      <vt:lpstr>Slide 14</vt:lpstr>
      <vt:lpstr>Protecting Your Wealth</vt:lpstr>
      <vt:lpstr>Slide 16</vt:lpstr>
    </vt:vector>
  </TitlesOfParts>
  <Company>USAA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pl67415</dc:creator>
  <cp:lastModifiedBy>pl63255</cp:lastModifiedBy>
  <cp:revision>728</cp:revision>
  <dcterms:created xsi:type="dcterms:W3CDTF">2008-02-27T00:00:16Z</dcterms:created>
  <dcterms:modified xsi:type="dcterms:W3CDTF">2011-06-08T13:57:16Z</dcterms:modified>
</cp:coreProperties>
</file>