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8" r:id="rId5"/>
    <p:sldMasterId id="2147484470" r:id="rId6"/>
    <p:sldMasterId id="2147484477" r:id="rId7"/>
    <p:sldMasterId id="2147484758" r:id="rId8"/>
  </p:sldMasterIdLst>
  <p:notesMasterIdLst>
    <p:notesMasterId r:id="rId89"/>
  </p:notesMasterIdLst>
  <p:handoutMasterIdLst>
    <p:handoutMasterId r:id="rId90"/>
  </p:handoutMasterIdLst>
  <p:sldIdLst>
    <p:sldId id="461" r:id="rId9"/>
    <p:sldId id="444" r:id="rId10"/>
    <p:sldId id="466" r:id="rId11"/>
    <p:sldId id="418" r:id="rId12"/>
    <p:sldId id="540" r:id="rId13"/>
    <p:sldId id="532" r:id="rId14"/>
    <p:sldId id="419" r:id="rId15"/>
    <p:sldId id="456" r:id="rId16"/>
    <p:sldId id="450" r:id="rId17"/>
    <p:sldId id="422" r:id="rId18"/>
    <p:sldId id="423" r:id="rId19"/>
    <p:sldId id="468" r:id="rId20"/>
    <p:sldId id="469" r:id="rId21"/>
    <p:sldId id="470" r:id="rId22"/>
    <p:sldId id="449" r:id="rId23"/>
    <p:sldId id="457" r:id="rId24"/>
    <p:sldId id="454" r:id="rId25"/>
    <p:sldId id="438" r:id="rId26"/>
    <p:sldId id="453" r:id="rId27"/>
    <p:sldId id="429" r:id="rId28"/>
    <p:sldId id="529" r:id="rId29"/>
    <p:sldId id="526" r:id="rId30"/>
    <p:sldId id="527" r:id="rId31"/>
    <p:sldId id="528" r:id="rId32"/>
    <p:sldId id="515" r:id="rId33"/>
    <p:sldId id="516" r:id="rId34"/>
    <p:sldId id="517" r:id="rId35"/>
    <p:sldId id="518" r:id="rId36"/>
    <p:sldId id="506" r:id="rId37"/>
    <p:sldId id="503" r:id="rId38"/>
    <p:sldId id="504" r:id="rId39"/>
    <p:sldId id="505" r:id="rId40"/>
    <p:sldId id="547" r:id="rId41"/>
    <p:sldId id="544" r:id="rId42"/>
    <p:sldId id="545" r:id="rId43"/>
    <p:sldId id="546" r:id="rId44"/>
    <p:sldId id="519" r:id="rId45"/>
    <p:sldId id="520" r:id="rId46"/>
    <p:sldId id="521" r:id="rId47"/>
    <p:sldId id="522" r:id="rId48"/>
    <p:sldId id="523" r:id="rId49"/>
    <p:sldId id="524" r:id="rId50"/>
    <p:sldId id="548" r:id="rId51"/>
    <p:sldId id="549" r:id="rId52"/>
    <p:sldId id="550" r:id="rId53"/>
    <p:sldId id="499" r:id="rId54"/>
    <p:sldId id="500" r:id="rId55"/>
    <p:sldId id="501" r:id="rId56"/>
    <p:sldId id="502" r:id="rId57"/>
    <p:sldId id="495" r:id="rId58"/>
    <p:sldId id="496" r:id="rId59"/>
    <p:sldId id="497" r:id="rId60"/>
    <p:sldId id="530" r:id="rId61"/>
    <p:sldId id="494" r:id="rId62"/>
    <p:sldId id="491" r:id="rId63"/>
    <p:sldId id="492" r:id="rId64"/>
    <p:sldId id="493" r:id="rId65"/>
    <p:sldId id="555" r:id="rId66"/>
    <p:sldId id="552" r:id="rId67"/>
    <p:sldId id="553" r:id="rId68"/>
    <p:sldId id="554" r:id="rId69"/>
    <p:sldId id="437" r:id="rId70"/>
    <p:sldId id="474" r:id="rId71"/>
    <p:sldId id="488" r:id="rId72"/>
    <p:sldId id="535" r:id="rId73"/>
    <p:sldId id="536" r:id="rId74"/>
    <p:sldId id="537" r:id="rId75"/>
    <p:sldId id="538" r:id="rId76"/>
    <p:sldId id="539" r:id="rId77"/>
    <p:sldId id="556" r:id="rId78"/>
    <p:sldId id="445" r:id="rId79"/>
    <p:sldId id="511" r:id="rId80"/>
    <p:sldId id="512" r:id="rId81"/>
    <p:sldId id="513" r:id="rId82"/>
    <p:sldId id="514" r:id="rId83"/>
    <p:sldId id="446" r:id="rId84"/>
    <p:sldId id="525" r:id="rId85"/>
    <p:sldId id="464" r:id="rId86"/>
    <p:sldId id="534" r:id="rId87"/>
    <p:sldId id="353" r:id="rId88"/>
  </p:sldIdLst>
  <p:sldSz cx="9144000" cy="6858000" type="screen4x3"/>
  <p:notesSz cx="6997700" cy="9283700"/>
  <p:defaultTex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inchliffe, Thomas" initials="TH"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D52"/>
    <a:srgbClr val="8B1E00"/>
    <a:srgbClr val="FFC000"/>
    <a:srgbClr val="E45552"/>
    <a:srgbClr val="E1433F"/>
    <a:srgbClr val="E6786C"/>
    <a:srgbClr val="DC26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703" autoAdjust="0"/>
    <p:restoredTop sz="84672" autoAdjust="0"/>
  </p:normalViewPr>
  <p:slideViewPr>
    <p:cSldViewPr>
      <p:cViewPr>
        <p:scale>
          <a:sx n="75" d="100"/>
          <a:sy n="75" d="100"/>
        </p:scale>
        <p:origin x="-2148" y="-3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75" d="100"/>
          <a:sy n="75" d="100"/>
        </p:scale>
        <p:origin x="-3042" y="-264"/>
      </p:cViewPr>
      <p:guideLst>
        <p:guide orient="horz" pos="2924"/>
        <p:guide pos="22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slide" Target="slides/slide60.xml"/><Relationship Id="rId76" Type="http://schemas.openxmlformats.org/officeDocument/2006/relationships/slide" Target="slides/slide68.xml"/><Relationship Id="rId84" Type="http://schemas.openxmlformats.org/officeDocument/2006/relationships/slide" Target="slides/slide76.xml"/><Relationship Id="rId89" Type="http://schemas.openxmlformats.org/officeDocument/2006/relationships/notesMaster" Target="notesMasters/notesMaster1.xml"/><Relationship Id="rId7" Type="http://schemas.openxmlformats.org/officeDocument/2006/relationships/slideMaster" Target="slideMasters/slideMaster3.xml"/><Relationship Id="rId71" Type="http://schemas.openxmlformats.org/officeDocument/2006/relationships/slide" Target="slides/slide63.xml"/><Relationship Id="rId92"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slide" Target="slides/slide66.xml"/><Relationship Id="rId79" Type="http://schemas.openxmlformats.org/officeDocument/2006/relationships/slide" Target="slides/slide71.xml"/><Relationship Id="rId87" Type="http://schemas.openxmlformats.org/officeDocument/2006/relationships/slide" Target="slides/slide79.xml"/><Relationship Id="rId5" Type="http://schemas.openxmlformats.org/officeDocument/2006/relationships/slideMaster" Target="slideMasters/slideMaster1.xml"/><Relationship Id="rId61" Type="http://schemas.openxmlformats.org/officeDocument/2006/relationships/slide" Target="slides/slide53.xml"/><Relationship Id="rId82" Type="http://schemas.openxmlformats.org/officeDocument/2006/relationships/slide" Target="slides/slide74.xml"/><Relationship Id="rId90" Type="http://schemas.openxmlformats.org/officeDocument/2006/relationships/handoutMaster" Target="handoutMasters/handoutMaster1.xml"/><Relationship Id="rId95" Type="http://schemas.openxmlformats.org/officeDocument/2006/relationships/tableStyles" Target="tableStyles.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slide" Target="slides/slide69.xml"/><Relationship Id="rId8" Type="http://schemas.openxmlformats.org/officeDocument/2006/relationships/slideMaster" Target="slideMasters/slideMaster4.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slide" Target="slides/slide72.xml"/><Relationship Id="rId85" Type="http://schemas.openxmlformats.org/officeDocument/2006/relationships/slide" Target="slides/slide77.xml"/><Relationship Id="rId93"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slide" Target="slides/slide75.xml"/><Relationship Id="rId88" Type="http://schemas.openxmlformats.org/officeDocument/2006/relationships/slide" Target="slides/slide80.xml"/><Relationship Id="rId9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slide" Target="slides/slide73.xml"/><Relationship Id="rId86" Type="http://schemas.openxmlformats.org/officeDocument/2006/relationships/slide" Target="slides/slide78.xml"/><Relationship Id="rId94"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image" Target="../media/image5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charset="0"/>
                <a:ea typeface="+mn-ea"/>
                <a:cs typeface="Arial" charset="0"/>
              </a:defRPr>
            </a:lvl1pPr>
          </a:lstStyle>
          <a:p>
            <a:pPr>
              <a:defRPr/>
            </a:pPr>
            <a:endParaRPr lang="en-US" dirty="0">
              <a:latin typeface="Tahoma" pitchFamily="34" charset="0"/>
              <a:cs typeface="Tahoma" pitchFamily="34" charset="0"/>
            </a:endParaRPr>
          </a:p>
        </p:txBody>
      </p:sp>
      <p:sp>
        <p:nvSpPr>
          <p:cNvPr id="75779" name="Rectangle 3"/>
          <p:cNvSpPr>
            <a:spLocks noGrp="1" noChangeArrowheads="1"/>
          </p:cNvSpPr>
          <p:nvPr>
            <p:ph type="dt" sz="quarter" idx="1"/>
          </p:nvPr>
        </p:nvSpPr>
        <p:spPr bwMode="auto">
          <a:xfrm>
            <a:off x="3963988" y="0"/>
            <a:ext cx="3032125"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charset="0"/>
                <a:cs typeface="Arial" charset="0"/>
              </a:defRPr>
            </a:lvl1pPr>
          </a:lstStyle>
          <a:p>
            <a:pPr>
              <a:defRPr/>
            </a:pPr>
            <a:fld id="{403626A6-9D4F-4515-B69B-F70F4DD049E0}" type="datetime1">
              <a:rPr lang="en-US">
                <a:latin typeface="Tahoma" pitchFamily="34" charset="0"/>
                <a:cs typeface="Tahoma" pitchFamily="34" charset="0"/>
              </a:rPr>
              <a:pPr>
                <a:defRPr/>
              </a:pPr>
              <a:t>3/26/2015</a:t>
            </a:fld>
            <a:endParaRPr lang="en-US" dirty="0">
              <a:latin typeface="Tahoma" pitchFamily="34" charset="0"/>
              <a:cs typeface="Tahoma" pitchFamily="34" charset="0"/>
            </a:endParaRPr>
          </a:p>
        </p:txBody>
      </p:sp>
      <p:sp>
        <p:nvSpPr>
          <p:cNvPr id="75780" name="Rectangle 4"/>
          <p:cNvSpPr>
            <a:spLocks noGrp="1" noChangeArrowheads="1"/>
          </p:cNvSpPr>
          <p:nvPr>
            <p:ph type="ftr" sz="quarter" idx="2"/>
          </p:nvPr>
        </p:nvSpPr>
        <p:spPr bwMode="auto">
          <a:xfrm>
            <a:off x="0" y="8818563"/>
            <a:ext cx="3032125"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charset="0"/>
                <a:ea typeface="+mn-ea"/>
                <a:cs typeface="Arial" charset="0"/>
              </a:defRPr>
            </a:lvl1pPr>
          </a:lstStyle>
          <a:p>
            <a:pPr>
              <a:defRPr/>
            </a:pPr>
            <a:endParaRPr lang="en-US" dirty="0">
              <a:latin typeface="Tahoma" pitchFamily="34" charset="0"/>
              <a:cs typeface="Tahoma" pitchFamily="34" charset="0"/>
            </a:endParaRPr>
          </a:p>
        </p:txBody>
      </p:sp>
      <p:sp>
        <p:nvSpPr>
          <p:cNvPr id="75781" name="Rectangle 5"/>
          <p:cNvSpPr>
            <a:spLocks noGrp="1" noChangeArrowheads="1"/>
          </p:cNvSpPr>
          <p:nvPr>
            <p:ph type="sldNum" sz="quarter" idx="3"/>
          </p:nvPr>
        </p:nvSpPr>
        <p:spPr bwMode="auto">
          <a:xfrm>
            <a:off x="3963988" y="8818563"/>
            <a:ext cx="3032125"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Arial" charset="0"/>
                <a:cs typeface="Arial" charset="0"/>
              </a:defRPr>
            </a:lvl1pPr>
          </a:lstStyle>
          <a:p>
            <a:pPr>
              <a:defRPr/>
            </a:pPr>
            <a:fld id="{C08EF2D5-0B8D-4D66-ABF5-249E9A02C30D}" type="slidenum">
              <a:rPr lang="en-US">
                <a:latin typeface="Tahoma" pitchFamily="34" charset="0"/>
                <a:cs typeface="Tahoma" pitchFamily="34" charset="0"/>
              </a:rPr>
              <a:pPr>
                <a:defRPr/>
              </a:pPr>
              <a:t>‹#›</a:t>
            </a:fld>
            <a:endParaRPr lang="en-US" dirty="0">
              <a:latin typeface="Tahoma" pitchFamily="34" charset="0"/>
              <a:cs typeface="Tahoma" pitchFamily="34" charset="0"/>
            </a:endParaRPr>
          </a:p>
        </p:txBody>
      </p:sp>
    </p:spTree>
    <p:extLst>
      <p:ext uri="{BB962C8B-B14F-4D97-AF65-F5344CB8AC3E}">
        <p14:creationId xmlns:p14="http://schemas.microsoft.com/office/powerpoint/2010/main" val="8703656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125" cy="463550"/>
          </a:xfrm>
          <a:prstGeom prst="rect">
            <a:avLst/>
          </a:prstGeom>
        </p:spPr>
        <p:txBody>
          <a:bodyPr vert="horz" lIns="93031" tIns="46516" rIns="93031" bIns="46516" rtlCol="0"/>
          <a:lstStyle>
            <a:lvl1pPr algn="l" fontAlgn="auto">
              <a:spcBef>
                <a:spcPts val="0"/>
              </a:spcBef>
              <a:spcAft>
                <a:spcPts val="0"/>
              </a:spcAft>
              <a:defRPr sz="1200">
                <a:latin typeface="Tahoma" pitchFamily="34" charset="0"/>
                <a:ea typeface="+mn-ea"/>
                <a:cs typeface="+mn-cs"/>
              </a:defRPr>
            </a:lvl1pPr>
          </a:lstStyle>
          <a:p>
            <a:pPr>
              <a:defRPr/>
            </a:pPr>
            <a:endParaRPr lang="en-US" dirty="0"/>
          </a:p>
        </p:txBody>
      </p:sp>
      <p:sp>
        <p:nvSpPr>
          <p:cNvPr id="3" name="Date Placeholder 2"/>
          <p:cNvSpPr>
            <a:spLocks noGrp="1"/>
          </p:cNvSpPr>
          <p:nvPr>
            <p:ph type="dt" idx="1"/>
          </p:nvPr>
        </p:nvSpPr>
        <p:spPr>
          <a:xfrm>
            <a:off x="3963988" y="0"/>
            <a:ext cx="3032125" cy="463550"/>
          </a:xfrm>
          <a:prstGeom prst="rect">
            <a:avLst/>
          </a:prstGeom>
        </p:spPr>
        <p:txBody>
          <a:bodyPr vert="horz" wrap="square" lIns="93031" tIns="46516" rIns="93031" bIns="46516" numCol="1" anchor="t" anchorCtr="0" compatLnSpc="1">
            <a:prstTxWarp prst="textNoShape">
              <a:avLst/>
            </a:prstTxWarp>
          </a:bodyPr>
          <a:lstStyle>
            <a:lvl1pPr algn="r">
              <a:defRPr sz="1200">
                <a:latin typeface="Tahoma" pitchFamily="34" charset="0"/>
                <a:cs typeface="Tahoma" pitchFamily="34" charset="0"/>
              </a:defRPr>
            </a:lvl1pPr>
          </a:lstStyle>
          <a:p>
            <a:pPr>
              <a:defRPr/>
            </a:pPr>
            <a:fld id="{ABD2CBAA-0113-48FD-B0B0-DB3EC3FB6ECF}" type="datetime1">
              <a:rPr lang="en-US" smtClean="0"/>
              <a:pPr>
                <a:defRPr/>
              </a:pPr>
              <a:t>3/26/2015</a:t>
            </a:fld>
            <a:endParaRPr lang="en-US" dirty="0"/>
          </a:p>
        </p:txBody>
      </p:sp>
      <p:sp>
        <p:nvSpPr>
          <p:cNvPr id="4" name="Slide Image Placeholder 3"/>
          <p:cNvSpPr>
            <a:spLocks noGrp="1" noRot="1" noChangeAspect="1"/>
          </p:cNvSpPr>
          <p:nvPr>
            <p:ph type="sldImg" idx="2"/>
          </p:nvPr>
        </p:nvSpPr>
        <p:spPr>
          <a:xfrm>
            <a:off x="1177925" y="696913"/>
            <a:ext cx="4641850" cy="3481387"/>
          </a:xfrm>
          <a:prstGeom prst="rect">
            <a:avLst/>
          </a:prstGeom>
          <a:noFill/>
          <a:ln w="12700">
            <a:solidFill>
              <a:prstClr val="black"/>
            </a:solidFill>
          </a:ln>
        </p:spPr>
        <p:txBody>
          <a:bodyPr vert="horz" lIns="93031" tIns="46516" rIns="93031" bIns="46516" rtlCol="0" anchor="ctr"/>
          <a:lstStyle/>
          <a:p>
            <a:pPr lvl="0"/>
            <a:endParaRPr lang="en-US" noProof="0" dirty="0" smtClean="0"/>
          </a:p>
        </p:txBody>
      </p:sp>
      <p:sp>
        <p:nvSpPr>
          <p:cNvPr id="5" name="Notes Placeholder 4"/>
          <p:cNvSpPr>
            <a:spLocks noGrp="1"/>
          </p:cNvSpPr>
          <p:nvPr>
            <p:ph type="body" sz="quarter" idx="3"/>
          </p:nvPr>
        </p:nvSpPr>
        <p:spPr>
          <a:xfrm>
            <a:off x="700088" y="4410075"/>
            <a:ext cx="5597525" cy="4176713"/>
          </a:xfrm>
          <a:prstGeom prst="rect">
            <a:avLst/>
          </a:prstGeom>
        </p:spPr>
        <p:txBody>
          <a:bodyPr vert="horz" lIns="93031" tIns="46516" rIns="93031" bIns="46516"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 name="Footer Placeholder 5"/>
          <p:cNvSpPr>
            <a:spLocks noGrp="1"/>
          </p:cNvSpPr>
          <p:nvPr>
            <p:ph type="ftr" sz="quarter" idx="4"/>
          </p:nvPr>
        </p:nvSpPr>
        <p:spPr>
          <a:xfrm>
            <a:off x="0" y="8818563"/>
            <a:ext cx="3032125" cy="463550"/>
          </a:xfrm>
          <a:prstGeom prst="rect">
            <a:avLst/>
          </a:prstGeom>
        </p:spPr>
        <p:txBody>
          <a:bodyPr vert="horz" lIns="93031" tIns="46516" rIns="93031" bIns="46516" rtlCol="0" anchor="b"/>
          <a:lstStyle>
            <a:lvl1pPr algn="l" fontAlgn="auto">
              <a:spcBef>
                <a:spcPts val="0"/>
              </a:spcBef>
              <a:spcAft>
                <a:spcPts val="0"/>
              </a:spcAft>
              <a:defRPr sz="1200">
                <a:latin typeface="Tahoma" pitchFamily="34" charset="0"/>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963988" y="8818563"/>
            <a:ext cx="3032125" cy="463550"/>
          </a:xfrm>
          <a:prstGeom prst="rect">
            <a:avLst/>
          </a:prstGeom>
        </p:spPr>
        <p:txBody>
          <a:bodyPr vert="horz" wrap="square" lIns="93031" tIns="46516" rIns="93031" bIns="46516" numCol="1" anchor="b" anchorCtr="0" compatLnSpc="1">
            <a:prstTxWarp prst="textNoShape">
              <a:avLst/>
            </a:prstTxWarp>
          </a:bodyPr>
          <a:lstStyle>
            <a:lvl1pPr algn="r">
              <a:defRPr sz="1200">
                <a:latin typeface="Tahoma" pitchFamily="34" charset="0"/>
                <a:cs typeface="Tahoma" pitchFamily="34" charset="0"/>
              </a:defRPr>
            </a:lvl1pPr>
          </a:lstStyle>
          <a:p>
            <a:pPr>
              <a:defRPr/>
            </a:pPr>
            <a:fld id="{0879DBF7-106D-46F3-84A9-1E38086F8427}" type="slidenum">
              <a:rPr lang="en-US" smtClean="0"/>
              <a:pPr>
                <a:defRPr/>
              </a:pPr>
              <a:t>‹#›</a:t>
            </a:fld>
            <a:endParaRPr lang="en-US" dirty="0"/>
          </a:p>
        </p:txBody>
      </p:sp>
    </p:spTree>
    <p:extLst>
      <p:ext uri="{BB962C8B-B14F-4D97-AF65-F5344CB8AC3E}">
        <p14:creationId xmlns:p14="http://schemas.microsoft.com/office/powerpoint/2010/main" val="19485383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ahoma" pitchFamily="34" charset="0"/>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Tahoma" pitchFamily="34" charset="0"/>
        <a:ea typeface="ＭＳ Ｐゴシック" pitchFamily="-105" charset="-128"/>
        <a:cs typeface="ＭＳ Ｐゴシック"/>
      </a:defRPr>
    </a:lvl2pPr>
    <a:lvl3pPr marL="914400" algn="l" rtl="0" eaLnBrk="0" fontAlgn="base" hangingPunct="0">
      <a:spcBef>
        <a:spcPct val="30000"/>
      </a:spcBef>
      <a:spcAft>
        <a:spcPct val="0"/>
      </a:spcAft>
      <a:defRPr sz="1200" kern="1200">
        <a:solidFill>
          <a:schemeClr val="tx1"/>
        </a:solidFill>
        <a:latin typeface="Tahoma" pitchFamily="34" charset="0"/>
        <a:ea typeface="ＭＳ Ｐゴシック" pitchFamily="-105" charset="-128"/>
        <a:cs typeface="ＭＳ Ｐゴシック"/>
      </a:defRPr>
    </a:lvl3pPr>
    <a:lvl4pPr marL="1371600" algn="l" rtl="0" eaLnBrk="0" fontAlgn="base" hangingPunct="0">
      <a:spcBef>
        <a:spcPct val="30000"/>
      </a:spcBef>
      <a:spcAft>
        <a:spcPct val="0"/>
      </a:spcAft>
      <a:defRPr sz="1200" kern="1200">
        <a:solidFill>
          <a:schemeClr val="tx1"/>
        </a:solidFill>
        <a:latin typeface="Tahoma" pitchFamily="34" charset="0"/>
        <a:ea typeface="ＭＳ Ｐゴシック" pitchFamily="-105" charset="-128"/>
        <a:cs typeface="ＭＳ Ｐゴシック"/>
      </a:defRPr>
    </a:lvl4pPr>
    <a:lvl5pPr marL="1828800" algn="l" rtl="0" eaLnBrk="0" fontAlgn="base" hangingPunct="0">
      <a:spcBef>
        <a:spcPct val="30000"/>
      </a:spcBef>
      <a:spcAft>
        <a:spcPct val="0"/>
      </a:spcAft>
      <a:defRPr sz="1200" kern="1200">
        <a:solidFill>
          <a:schemeClr val="tx1"/>
        </a:solidFill>
        <a:latin typeface="Tahoma" pitchFamily="34" charset="0"/>
        <a:ea typeface="ＭＳ Ｐゴシック" pitchFamily="-105"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879DBF7-106D-46F3-84A9-1E38086F8427}" type="slidenum">
              <a:rPr lang="en-US" smtClean="0"/>
              <a:pPr>
                <a:defRPr/>
              </a:pPr>
              <a:t>2</a:t>
            </a:fld>
            <a:endParaRPr lang="en-US"/>
          </a:p>
        </p:txBody>
      </p:sp>
    </p:spTree>
    <p:extLst>
      <p:ext uri="{BB962C8B-B14F-4D97-AF65-F5344CB8AC3E}">
        <p14:creationId xmlns:p14="http://schemas.microsoft.com/office/powerpoint/2010/main" val="7268583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55877" indent="-290722">
              <a:defRPr sz="2400">
                <a:solidFill>
                  <a:schemeClr val="tx1"/>
                </a:solidFill>
                <a:latin typeface="Arial" charset="0"/>
              </a:defRPr>
            </a:lvl2pPr>
            <a:lvl3pPr marL="1162888" indent="-232578">
              <a:defRPr sz="2400">
                <a:solidFill>
                  <a:schemeClr val="tx1"/>
                </a:solidFill>
                <a:latin typeface="Arial" charset="0"/>
              </a:defRPr>
            </a:lvl3pPr>
            <a:lvl4pPr marL="1628043" indent="-232578">
              <a:defRPr sz="2400">
                <a:solidFill>
                  <a:schemeClr val="tx1"/>
                </a:solidFill>
                <a:latin typeface="Arial" charset="0"/>
              </a:defRPr>
            </a:lvl4pPr>
            <a:lvl5pPr marL="2093199" indent="-232578">
              <a:defRPr sz="2400">
                <a:solidFill>
                  <a:schemeClr val="tx1"/>
                </a:solidFill>
                <a:latin typeface="Arial" charset="0"/>
              </a:defRPr>
            </a:lvl5pPr>
            <a:lvl6pPr marL="2558354" indent="-232578" eaLnBrk="0" fontAlgn="base" hangingPunct="0">
              <a:spcBef>
                <a:spcPct val="0"/>
              </a:spcBef>
              <a:spcAft>
                <a:spcPct val="0"/>
              </a:spcAft>
              <a:defRPr sz="2400">
                <a:solidFill>
                  <a:schemeClr val="tx1"/>
                </a:solidFill>
                <a:latin typeface="Arial" charset="0"/>
              </a:defRPr>
            </a:lvl6pPr>
            <a:lvl7pPr marL="3023509" indent="-232578" eaLnBrk="0" fontAlgn="base" hangingPunct="0">
              <a:spcBef>
                <a:spcPct val="0"/>
              </a:spcBef>
              <a:spcAft>
                <a:spcPct val="0"/>
              </a:spcAft>
              <a:defRPr sz="2400">
                <a:solidFill>
                  <a:schemeClr val="tx1"/>
                </a:solidFill>
                <a:latin typeface="Arial" charset="0"/>
              </a:defRPr>
            </a:lvl7pPr>
            <a:lvl8pPr marL="3488665" indent="-232578" eaLnBrk="0" fontAlgn="base" hangingPunct="0">
              <a:spcBef>
                <a:spcPct val="0"/>
              </a:spcBef>
              <a:spcAft>
                <a:spcPct val="0"/>
              </a:spcAft>
              <a:defRPr sz="2400">
                <a:solidFill>
                  <a:schemeClr val="tx1"/>
                </a:solidFill>
                <a:latin typeface="Arial" charset="0"/>
              </a:defRPr>
            </a:lvl8pPr>
            <a:lvl9pPr marL="3953820" indent="-232578" eaLnBrk="0" fontAlgn="base" hangingPunct="0">
              <a:spcBef>
                <a:spcPct val="0"/>
              </a:spcBef>
              <a:spcAft>
                <a:spcPct val="0"/>
              </a:spcAft>
              <a:defRPr sz="2400">
                <a:solidFill>
                  <a:schemeClr val="tx1"/>
                </a:solidFill>
                <a:latin typeface="Arial" charset="0"/>
              </a:defRPr>
            </a:lvl9pPr>
          </a:lstStyle>
          <a:p>
            <a:fld id="{3DA11C1A-B8E5-4B98-9C3B-5C59B69B8B56}" type="slidenum">
              <a:rPr lang="en-US" altLang="en-US" sz="1200">
                <a:latin typeface="Times New Roman" pitchFamily="18" charset="0"/>
              </a:rPr>
              <a:pPr/>
              <a:t>12</a:t>
            </a:fld>
            <a:endParaRPr lang="en-US" altLang="en-US" sz="1200">
              <a:latin typeface="Times New Roman" pitchFamily="18"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xfrm>
            <a:off x="933027" y="4411370"/>
            <a:ext cx="5131647" cy="41760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800" dirty="0"/>
          </a:p>
          <a:p>
            <a:r>
              <a:rPr lang="en-US" altLang="en-US" sz="1800" dirty="0"/>
              <a:t>Created in 1798, as Marine Hospital Service</a:t>
            </a:r>
            <a:endParaRPr lang="es-PR" altLang="en-US" sz="1800" dirty="0"/>
          </a:p>
          <a:p>
            <a:r>
              <a:rPr lang="es-PR" altLang="en-US" sz="1800" dirty="0" err="1"/>
              <a:t>Reorganized</a:t>
            </a:r>
            <a:r>
              <a:rPr lang="es-PR" altLang="en-US" sz="1800" dirty="0"/>
              <a:t> in 1870 </a:t>
            </a:r>
            <a:r>
              <a:rPr lang="es-PR" altLang="en-US" sz="1800" dirty="0" err="1"/>
              <a:t>along</a:t>
            </a:r>
            <a:r>
              <a:rPr lang="es-PR" altLang="en-US" sz="1800" dirty="0"/>
              <a:t> </a:t>
            </a:r>
            <a:r>
              <a:rPr lang="es-PR" altLang="en-US" sz="1800" dirty="0" err="1"/>
              <a:t>military</a:t>
            </a:r>
            <a:r>
              <a:rPr lang="es-PR" altLang="en-US" sz="1800" dirty="0"/>
              <a:t> </a:t>
            </a:r>
            <a:r>
              <a:rPr lang="es-PR" altLang="en-US" sz="1800" dirty="0" err="1"/>
              <a:t>lines</a:t>
            </a:r>
            <a:endParaRPr lang="es-PR" altLang="en-US" sz="1800" dirty="0"/>
          </a:p>
          <a:p>
            <a:r>
              <a:rPr lang="en-US" altLang="en-US" sz="1800" dirty="0"/>
              <a:t>Established officially along military lines by Congress in 1889, with rank and pay similar to Navy</a:t>
            </a:r>
          </a:p>
          <a:p>
            <a:r>
              <a:rPr lang="en-US" altLang="en-US" sz="1800" dirty="0"/>
              <a:t>Renamed PUBLIC HEALTH SERVICE in 1912</a:t>
            </a:r>
            <a:endParaRPr lang="es-PR" altLang="en-US" sz="1800" dirty="0"/>
          </a:p>
          <a:p>
            <a:r>
              <a:rPr lang="es-PR" altLang="en-US" sz="1800" dirty="0" err="1"/>
              <a:t>After</a:t>
            </a:r>
            <a:r>
              <a:rPr lang="es-PR" altLang="en-US" sz="1800" dirty="0"/>
              <a:t> 141 </a:t>
            </a:r>
            <a:r>
              <a:rPr lang="es-PR" altLang="en-US" sz="1800" dirty="0" err="1"/>
              <a:t>years</a:t>
            </a:r>
            <a:r>
              <a:rPr lang="es-PR" altLang="en-US" sz="1800" dirty="0"/>
              <a:t> in </a:t>
            </a:r>
            <a:r>
              <a:rPr lang="es-PR" altLang="en-US" sz="1800" dirty="0" err="1"/>
              <a:t>the</a:t>
            </a:r>
            <a:r>
              <a:rPr lang="es-PR" altLang="en-US" sz="1800" dirty="0"/>
              <a:t> </a:t>
            </a:r>
            <a:r>
              <a:rPr lang="es-PR" altLang="en-US" sz="1800" dirty="0" err="1"/>
              <a:t>Treasury</a:t>
            </a:r>
            <a:r>
              <a:rPr lang="es-PR" altLang="en-US" sz="1800" dirty="0"/>
              <a:t> </a:t>
            </a:r>
            <a:r>
              <a:rPr lang="es-PR" altLang="en-US" sz="1800" dirty="0" err="1"/>
              <a:t>Department</a:t>
            </a:r>
            <a:r>
              <a:rPr lang="es-PR" altLang="en-US" sz="1800" dirty="0"/>
              <a:t>, PHS </a:t>
            </a:r>
            <a:r>
              <a:rPr lang="es-PR" altLang="en-US" sz="1800" dirty="0" err="1"/>
              <a:t>became</a:t>
            </a:r>
            <a:r>
              <a:rPr lang="es-PR" altLang="en-US" sz="1800" dirty="0"/>
              <a:t> </a:t>
            </a:r>
            <a:r>
              <a:rPr lang="es-PR" altLang="en-US" sz="1800" dirty="0" err="1"/>
              <a:t>part</a:t>
            </a:r>
            <a:r>
              <a:rPr lang="es-PR" altLang="en-US" sz="1800" dirty="0"/>
              <a:t> of </a:t>
            </a:r>
            <a:r>
              <a:rPr lang="es-PR" altLang="en-US" sz="1800" dirty="0" err="1"/>
              <a:t>the</a:t>
            </a:r>
            <a:r>
              <a:rPr lang="es-PR" altLang="en-US" sz="1800" dirty="0"/>
              <a:t> Federal Security Agency in 1939.</a:t>
            </a:r>
          </a:p>
          <a:p>
            <a:r>
              <a:rPr lang="es-PR" altLang="en-US" sz="1800" dirty="0" err="1"/>
              <a:t>This</a:t>
            </a:r>
            <a:r>
              <a:rPr lang="es-PR" altLang="en-US" sz="1800" dirty="0"/>
              <a:t> </a:t>
            </a:r>
            <a:r>
              <a:rPr lang="es-PR" altLang="en-US" sz="1800" dirty="0" err="1"/>
              <a:t>agency</a:t>
            </a:r>
            <a:r>
              <a:rPr lang="es-PR" altLang="en-US" sz="1800" dirty="0"/>
              <a:t> </a:t>
            </a:r>
            <a:r>
              <a:rPr lang="es-PR" altLang="en-US" sz="1800" dirty="0" err="1"/>
              <a:t>later</a:t>
            </a:r>
            <a:r>
              <a:rPr lang="es-PR" altLang="en-US" sz="1800" dirty="0"/>
              <a:t> </a:t>
            </a:r>
            <a:r>
              <a:rPr lang="es-PR" altLang="en-US" sz="1800" dirty="0" err="1"/>
              <a:t>became</a:t>
            </a:r>
            <a:r>
              <a:rPr lang="es-PR" altLang="en-US" sz="1800" dirty="0"/>
              <a:t> </a:t>
            </a:r>
            <a:r>
              <a:rPr lang="es-PR" altLang="en-US" sz="1800" dirty="0" err="1"/>
              <a:t>the</a:t>
            </a:r>
            <a:r>
              <a:rPr lang="es-PR" altLang="en-US" sz="1800" dirty="0"/>
              <a:t> </a:t>
            </a:r>
            <a:r>
              <a:rPr lang="es-PR" altLang="en-US" sz="1800" dirty="0" err="1"/>
              <a:t>Department</a:t>
            </a:r>
            <a:r>
              <a:rPr lang="es-PR" altLang="en-US" sz="1800" dirty="0"/>
              <a:t> of Health, </a:t>
            </a:r>
            <a:r>
              <a:rPr lang="es-PR" altLang="en-US" sz="1800" dirty="0" err="1"/>
              <a:t>Education</a:t>
            </a:r>
            <a:r>
              <a:rPr lang="es-PR" altLang="en-US" sz="1800" dirty="0"/>
              <a:t> and </a:t>
            </a:r>
            <a:r>
              <a:rPr lang="es-PR" altLang="en-US" sz="1800" dirty="0" err="1"/>
              <a:t>Welfare</a:t>
            </a:r>
            <a:r>
              <a:rPr lang="es-PR" altLang="en-US" sz="1800" dirty="0"/>
              <a:t> and in 1980 </a:t>
            </a:r>
            <a:r>
              <a:rPr lang="es-PR" altLang="en-US" sz="1800" dirty="0" err="1"/>
              <a:t>the</a:t>
            </a:r>
            <a:r>
              <a:rPr lang="es-PR" altLang="en-US" sz="1800" dirty="0"/>
              <a:t> </a:t>
            </a:r>
            <a:r>
              <a:rPr lang="es-PR" altLang="en-US" sz="1800" dirty="0" err="1"/>
              <a:t>Department</a:t>
            </a:r>
            <a:r>
              <a:rPr lang="es-PR" altLang="en-US" sz="1800" dirty="0"/>
              <a:t> of Health and Human </a:t>
            </a:r>
            <a:r>
              <a:rPr lang="es-PR" altLang="en-US" sz="1800" dirty="0" err="1"/>
              <a:t>Services</a:t>
            </a:r>
            <a:endParaRPr lang="es-PR" altLang="en-US" sz="18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55877" indent="-290722">
              <a:defRPr sz="2400">
                <a:solidFill>
                  <a:schemeClr val="tx1"/>
                </a:solidFill>
                <a:latin typeface="Arial" charset="0"/>
              </a:defRPr>
            </a:lvl2pPr>
            <a:lvl3pPr marL="1162888" indent="-232578">
              <a:defRPr sz="2400">
                <a:solidFill>
                  <a:schemeClr val="tx1"/>
                </a:solidFill>
                <a:latin typeface="Arial" charset="0"/>
              </a:defRPr>
            </a:lvl3pPr>
            <a:lvl4pPr marL="1628043" indent="-232578">
              <a:defRPr sz="2400">
                <a:solidFill>
                  <a:schemeClr val="tx1"/>
                </a:solidFill>
                <a:latin typeface="Arial" charset="0"/>
              </a:defRPr>
            </a:lvl4pPr>
            <a:lvl5pPr marL="2093199" indent="-232578">
              <a:defRPr sz="2400">
                <a:solidFill>
                  <a:schemeClr val="tx1"/>
                </a:solidFill>
                <a:latin typeface="Arial" charset="0"/>
              </a:defRPr>
            </a:lvl5pPr>
            <a:lvl6pPr marL="2558354" indent="-232578" eaLnBrk="0" fontAlgn="base" hangingPunct="0">
              <a:spcBef>
                <a:spcPct val="0"/>
              </a:spcBef>
              <a:spcAft>
                <a:spcPct val="0"/>
              </a:spcAft>
              <a:defRPr sz="2400">
                <a:solidFill>
                  <a:schemeClr val="tx1"/>
                </a:solidFill>
                <a:latin typeface="Arial" charset="0"/>
              </a:defRPr>
            </a:lvl6pPr>
            <a:lvl7pPr marL="3023509" indent="-232578" eaLnBrk="0" fontAlgn="base" hangingPunct="0">
              <a:spcBef>
                <a:spcPct val="0"/>
              </a:spcBef>
              <a:spcAft>
                <a:spcPct val="0"/>
              </a:spcAft>
              <a:defRPr sz="2400">
                <a:solidFill>
                  <a:schemeClr val="tx1"/>
                </a:solidFill>
                <a:latin typeface="Arial" charset="0"/>
              </a:defRPr>
            </a:lvl7pPr>
            <a:lvl8pPr marL="3488665" indent="-232578" eaLnBrk="0" fontAlgn="base" hangingPunct="0">
              <a:spcBef>
                <a:spcPct val="0"/>
              </a:spcBef>
              <a:spcAft>
                <a:spcPct val="0"/>
              </a:spcAft>
              <a:defRPr sz="2400">
                <a:solidFill>
                  <a:schemeClr val="tx1"/>
                </a:solidFill>
                <a:latin typeface="Arial" charset="0"/>
              </a:defRPr>
            </a:lvl8pPr>
            <a:lvl9pPr marL="3953820" indent="-232578" eaLnBrk="0" fontAlgn="base" hangingPunct="0">
              <a:spcBef>
                <a:spcPct val="0"/>
              </a:spcBef>
              <a:spcAft>
                <a:spcPct val="0"/>
              </a:spcAft>
              <a:defRPr sz="2400">
                <a:solidFill>
                  <a:schemeClr val="tx1"/>
                </a:solidFill>
                <a:latin typeface="Arial" charset="0"/>
              </a:defRPr>
            </a:lvl9pPr>
          </a:lstStyle>
          <a:p>
            <a:fld id="{783D716A-D383-4C58-A472-E9C6DBA51EEA}" type="slidenum">
              <a:rPr lang="en-US" altLang="en-US" sz="1200">
                <a:latin typeface="Times New Roman" pitchFamily="18" charset="0"/>
              </a:rPr>
              <a:pPr/>
              <a:t>13</a:t>
            </a:fld>
            <a:endParaRPr lang="en-US" altLang="en-US" sz="1200">
              <a:latin typeface="Times New Roman" pitchFamily="18"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xfrm>
            <a:off x="933027" y="4411370"/>
            <a:ext cx="5131647" cy="41760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55877" indent="-290722">
              <a:defRPr sz="2400">
                <a:solidFill>
                  <a:schemeClr val="tx1"/>
                </a:solidFill>
                <a:latin typeface="Arial" charset="0"/>
              </a:defRPr>
            </a:lvl2pPr>
            <a:lvl3pPr marL="1162888" indent="-232578">
              <a:defRPr sz="2400">
                <a:solidFill>
                  <a:schemeClr val="tx1"/>
                </a:solidFill>
                <a:latin typeface="Arial" charset="0"/>
              </a:defRPr>
            </a:lvl3pPr>
            <a:lvl4pPr marL="1628043" indent="-232578">
              <a:defRPr sz="2400">
                <a:solidFill>
                  <a:schemeClr val="tx1"/>
                </a:solidFill>
                <a:latin typeface="Arial" charset="0"/>
              </a:defRPr>
            </a:lvl4pPr>
            <a:lvl5pPr marL="2093199" indent="-232578">
              <a:defRPr sz="2400">
                <a:solidFill>
                  <a:schemeClr val="tx1"/>
                </a:solidFill>
                <a:latin typeface="Arial" charset="0"/>
              </a:defRPr>
            </a:lvl5pPr>
            <a:lvl6pPr marL="2558354" indent="-232578" eaLnBrk="0" fontAlgn="base" hangingPunct="0">
              <a:spcBef>
                <a:spcPct val="0"/>
              </a:spcBef>
              <a:spcAft>
                <a:spcPct val="0"/>
              </a:spcAft>
              <a:defRPr sz="2400">
                <a:solidFill>
                  <a:schemeClr val="tx1"/>
                </a:solidFill>
                <a:latin typeface="Arial" charset="0"/>
              </a:defRPr>
            </a:lvl6pPr>
            <a:lvl7pPr marL="3023509" indent="-232578" eaLnBrk="0" fontAlgn="base" hangingPunct="0">
              <a:spcBef>
                <a:spcPct val="0"/>
              </a:spcBef>
              <a:spcAft>
                <a:spcPct val="0"/>
              </a:spcAft>
              <a:defRPr sz="2400">
                <a:solidFill>
                  <a:schemeClr val="tx1"/>
                </a:solidFill>
                <a:latin typeface="Arial" charset="0"/>
              </a:defRPr>
            </a:lvl7pPr>
            <a:lvl8pPr marL="3488665" indent="-232578" eaLnBrk="0" fontAlgn="base" hangingPunct="0">
              <a:spcBef>
                <a:spcPct val="0"/>
              </a:spcBef>
              <a:spcAft>
                <a:spcPct val="0"/>
              </a:spcAft>
              <a:defRPr sz="2400">
                <a:solidFill>
                  <a:schemeClr val="tx1"/>
                </a:solidFill>
                <a:latin typeface="Arial" charset="0"/>
              </a:defRPr>
            </a:lvl8pPr>
            <a:lvl9pPr marL="3953820" indent="-232578" eaLnBrk="0" fontAlgn="base" hangingPunct="0">
              <a:spcBef>
                <a:spcPct val="0"/>
              </a:spcBef>
              <a:spcAft>
                <a:spcPct val="0"/>
              </a:spcAft>
              <a:defRPr sz="2400">
                <a:solidFill>
                  <a:schemeClr val="tx1"/>
                </a:solidFill>
                <a:latin typeface="Arial" charset="0"/>
              </a:defRPr>
            </a:lvl9pPr>
          </a:lstStyle>
          <a:p>
            <a:fld id="{949EEB5F-CE54-41F0-A920-A384F59C13C0}" type="slidenum">
              <a:rPr lang="en-US" altLang="en-US" sz="1200">
                <a:latin typeface="Times New Roman" pitchFamily="18" charset="0"/>
              </a:rPr>
              <a:pPr/>
              <a:t>14</a:t>
            </a:fld>
            <a:endParaRPr lang="en-US" altLang="en-US" sz="1200">
              <a:latin typeface="Times New Roman" pitchFamily="18"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xfrm>
            <a:off x="933027" y="4411370"/>
            <a:ext cx="5131647" cy="41760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dirty="0" smtClean="0">
                <a:ea typeface="ＭＳ Ｐゴシック" pitchFamily="34" charset="-128"/>
              </a:rPr>
              <a:t>For more than 200 years, the U.S. Public Health Service has been our Nation’s front line against the spread of disease from sailors returning from foreign ports, from immigrants entering the country, and from health threats posed by natural and manmade disasters. </a:t>
            </a:r>
          </a:p>
          <a:p>
            <a:pPr eaLnBrk="1" hangingPunct="1">
              <a:lnSpc>
                <a:spcPct val="90000"/>
              </a:lnSpc>
              <a:spcBef>
                <a:spcPct val="0"/>
              </a:spcBef>
            </a:pPr>
            <a:endParaRPr lang="en-US" altLang="en-US" dirty="0" smtClean="0">
              <a:ea typeface="ＭＳ Ｐゴシック" pitchFamily="34" charset="-128"/>
            </a:endParaRPr>
          </a:p>
          <a:p>
            <a:pPr eaLnBrk="1" hangingPunct="1">
              <a:lnSpc>
                <a:spcPct val="90000"/>
              </a:lnSpc>
              <a:spcBef>
                <a:spcPct val="0"/>
              </a:spcBef>
            </a:pPr>
            <a:r>
              <a:rPr lang="en-US" altLang="en-US" dirty="0" smtClean="0">
                <a:ea typeface="ＭＳ Ｐゴシック" pitchFamily="34" charset="-128"/>
              </a:rPr>
              <a:t>We continue the battle for better public health today, and on multiple fronts. Corps medical officers are involved in: </a:t>
            </a:r>
          </a:p>
          <a:p>
            <a:pPr eaLnBrk="1" hangingPunct="1">
              <a:lnSpc>
                <a:spcPct val="90000"/>
              </a:lnSpc>
              <a:spcBef>
                <a:spcPct val="0"/>
              </a:spcBef>
            </a:pPr>
            <a:endParaRPr lang="en-US" altLang="en-US" dirty="0" smtClean="0">
              <a:ea typeface="ＭＳ Ｐゴシック" pitchFamily="34" charset="-128"/>
            </a:endParaRPr>
          </a:p>
          <a:p>
            <a:pPr eaLnBrk="1" hangingPunct="1">
              <a:lnSpc>
                <a:spcPct val="90000"/>
              </a:lnSpc>
              <a:spcBef>
                <a:spcPct val="0"/>
              </a:spcBef>
              <a:buFont typeface="Wingdings" pitchFamily="2" charset="2"/>
              <a:buChar char="Ø"/>
            </a:pPr>
            <a:r>
              <a:rPr lang="en-US" altLang="en-US" dirty="0" smtClean="0">
                <a:ea typeface="ＭＳ Ｐゴシック" pitchFamily="34" charset="-128"/>
              </a:rPr>
              <a:t>Disease control and prevention </a:t>
            </a:r>
          </a:p>
          <a:p>
            <a:pPr eaLnBrk="1" hangingPunct="1">
              <a:lnSpc>
                <a:spcPct val="90000"/>
              </a:lnSpc>
              <a:spcBef>
                <a:spcPct val="0"/>
              </a:spcBef>
              <a:buFont typeface="Wingdings" pitchFamily="2" charset="2"/>
              <a:buChar char="Ø"/>
            </a:pPr>
            <a:r>
              <a:rPr lang="en-US" altLang="en-US" dirty="0" smtClean="0">
                <a:ea typeface="ＭＳ Ｐゴシック" pitchFamily="34" charset="-128"/>
              </a:rPr>
              <a:t>Biomedical research</a:t>
            </a:r>
          </a:p>
          <a:p>
            <a:pPr eaLnBrk="1" hangingPunct="1">
              <a:lnSpc>
                <a:spcPct val="90000"/>
              </a:lnSpc>
              <a:spcBef>
                <a:spcPct val="0"/>
              </a:spcBef>
              <a:buFont typeface="Wingdings" pitchFamily="2" charset="2"/>
              <a:buChar char="Ø"/>
            </a:pPr>
            <a:r>
              <a:rPr lang="en-US" altLang="en-US" dirty="0" smtClean="0">
                <a:ea typeface="ＭＳ Ｐゴシック" pitchFamily="34" charset="-128"/>
              </a:rPr>
              <a:t>Regulation of food and drugs </a:t>
            </a:r>
          </a:p>
          <a:p>
            <a:pPr eaLnBrk="1" hangingPunct="1">
              <a:lnSpc>
                <a:spcPct val="90000"/>
              </a:lnSpc>
              <a:spcBef>
                <a:spcPct val="0"/>
              </a:spcBef>
              <a:buFont typeface="Wingdings" pitchFamily="2" charset="2"/>
              <a:buChar char="Ø"/>
            </a:pPr>
            <a:r>
              <a:rPr lang="en-US" altLang="en-US" dirty="0" smtClean="0">
                <a:ea typeface="ＭＳ Ｐゴシック" pitchFamily="34" charset="-128"/>
              </a:rPr>
              <a:t>Mental health care</a:t>
            </a:r>
          </a:p>
          <a:p>
            <a:pPr eaLnBrk="1" hangingPunct="1">
              <a:lnSpc>
                <a:spcPct val="90000"/>
              </a:lnSpc>
              <a:spcBef>
                <a:spcPct val="0"/>
              </a:spcBef>
              <a:buFont typeface="Wingdings" pitchFamily="2" charset="2"/>
              <a:buChar char="Ø"/>
            </a:pPr>
            <a:r>
              <a:rPr lang="en-US" altLang="en-US" dirty="0" smtClean="0">
                <a:ea typeface="ＭＳ Ｐゴシック" pitchFamily="34" charset="-128"/>
              </a:rPr>
              <a:t>Substance abuse treatment </a:t>
            </a:r>
          </a:p>
          <a:p>
            <a:pPr eaLnBrk="1" hangingPunct="1">
              <a:lnSpc>
                <a:spcPct val="90000"/>
              </a:lnSpc>
              <a:spcBef>
                <a:spcPct val="0"/>
              </a:spcBef>
              <a:buFont typeface="Wingdings" pitchFamily="2" charset="2"/>
              <a:buChar char="Ø"/>
            </a:pPr>
            <a:r>
              <a:rPr lang="en-US" altLang="en-US" dirty="0" smtClean="0">
                <a:ea typeface="ＭＳ Ｐゴシック" pitchFamily="34" charset="-128"/>
              </a:rPr>
              <a:t>Health care delivery </a:t>
            </a:r>
          </a:p>
          <a:p>
            <a:pPr eaLnBrk="1" hangingPunct="1">
              <a:lnSpc>
                <a:spcPct val="90000"/>
              </a:lnSpc>
              <a:spcBef>
                <a:spcPct val="0"/>
              </a:spcBef>
              <a:buFont typeface="Wingdings" pitchFamily="2" charset="2"/>
              <a:buChar char="Ø"/>
            </a:pPr>
            <a:r>
              <a:rPr lang="en-US" altLang="en-US" dirty="0" smtClean="0">
                <a:ea typeface="ＭＳ Ｐゴシック" pitchFamily="34" charset="-128"/>
              </a:rPr>
              <a:t>International health, and</a:t>
            </a:r>
          </a:p>
          <a:p>
            <a:pPr eaLnBrk="1" hangingPunct="1">
              <a:lnSpc>
                <a:spcPct val="90000"/>
              </a:lnSpc>
              <a:spcBef>
                <a:spcPct val="0"/>
              </a:spcBef>
              <a:buFont typeface="Wingdings" pitchFamily="2" charset="2"/>
              <a:buChar char="Ø"/>
            </a:pPr>
            <a:r>
              <a:rPr lang="en-US" altLang="en-US" dirty="0" smtClean="0">
                <a:ea typeface="ＭＳ Ｐゴシック" pitchFamily="34" charset="-128"/>
              </a:rPr>
              <a:t>Emergency and humanitarian response.</a:t>
            </a:r>
          </a:p>
          <a:p>
            <a:pPr eaLnBrk="1" hangingPunct="1">
              <a:lnSpc>
                <a:spcPct val="90000"/>
              </a:lnSpc>
              <a:spcBef>
                <a:spcPct val="0"/>
              </a:spcBef>
              <a:buFont typeface="Wingdings" pitchFamily="2" charset="2"/>
              <a:buChar char="Ø"/>
            </a:pPr>
            <a:endParaRPr lang="en-US" altLang="en-US" dirty="0" smtClean="0">
              <a:ea typeface="ＭＳ Ｐゴシック" pitchFamily="34" charset="-128"/>
            </a:endParaRPr>
          </a:p>
          <a:p>
            <a:pPr eaLnBrk="1" hangingPunct="1">
              <a:lnSpc>
                <a:spcPct val="90000"/>
              </a:lnSpc>
              <a:spcBef>
                <a:spcPct val="0"/>
              </a:spcBef>
              <a:buFont typeface="Wingdings" pitchFamily="2" charset="2"/>
              <a:buNone/>
            </a:pPr>
            <a:r>
              <a:rPr lang="en-US" altLang="en-US" dirty="0" smtClean="0">
                <a:ea typeface="ＭＳ Ｐゴシック" pitchFamily="34" charset="-128"/>
              </a:rPr>
              <a:t>I’m going to spend a few minutes highlighting this last area.</a:t>
            </a:r>
            <a:br>
              <a:rPr lang="en-US" altLang="en-US" dirty="0" smtClean="0">
                <a:ea typeface="ＭＳ Ｐゴシック" pitchFamily="34" charset="-128"/>
              </a:rPr>
            </a:br>
            <a:r>
              <a:rPr lang="en-US" altLang="en-US" dirty="0" smtClean="0">
                <a:ea typeface="ＭＳ Ｐゴシック" pitchFamily="34" charset="-128"/>
              </a:rPr>
              <a:t/>
            </a:r>
            <a:br>
              <a:rPr lang="en-US" altLang="en-US" dirty="0" smtClean="0">
                <a:ea typeface="ＭＳ Ｐゴシック" pitchFamily="34" charset="-128"/>
              </a:rPr>
            </a:br>
            <a:endParaRPr lang="en-US" altLang="en-US" dirty="0" smtClean="0">
              <a:ea typeface="ＭＳ Ｐゴシック" pitchFamily="34" charset="-128"/>
            </a:endParaRPr>
          </a:p>
          <a:p>
            <a:pPr eaLnBrk="1" hangingPunct="1">
              <a:lnSpc>
                <a:spcPct val="90000"/>
              </a:lnSpc>
              <a:spcBef>
                <a:spcPct val="0"/>
              </a:spcBef>
              <a:buFont typeface="Wingdings" pitchFamily="2" charset="2"/>
              <a:buChar char="Ø"/>
            </a:pPr>
            <a:endParaRPr lang="en-US" altLang="en-US" dirty="0" smtClean="0">
              <a:ea typeface="ＭＳ Ｐゴシック" pitchFamily="34" charset="-128"/>
            </a:endParaRPr>
          </a:p>
          <a:p>
            <a:pPr eaLnBrk="1" hangingPunct="1">
              <a:lnSpc>
                <a:spcPct val="90000"/>
              </a:lnSpc>
              <a:spcBef>
                <a:spcPct val="0"/>
              </a:spcBef>
              <a:buFont typeface="Wingdings" pitchFamily="2" charset="2"/>
              <a:buChar char="Ø"/>
            </a:pPr>
            <a:endParaRPr lang="en-US" altLang="en-US" dirty="0" smtClean="0">
              <a:ea typeface="ＭＳ Ｐゴシック" pitchFamily="34" charset="-128"/>
            </a:endParaRPr>
          </a:p>
          <a:p>
            <a:pPr eaLnBrk="1" hangingPunct="1">
              <a:lnSpc>
                <a:spcPct val="90000"/>
              </a:lnSpc>
              <a:spcBef>
                <a:spcPct val="0"/>
              </a:spcBef>
              <a:buFont typeface="Wingdings" pitchFamily="2" charset="2"/>
              <a:buNone/>
            </a:pPr>
            <a:r>
              <a:rPr lang="en-US" altLang="en-US" dirty="0" smtClean="0">
                <a:ea typeface="ＭＳ Ｐゴシック" pitchFamily="34" charset="-128"/>
              </a:rPr>
              <a:t> </a:t>
            </a:r>
          </a:p>
          <a:p>
            <a:pPr eaLnBrk="1" hangingPunct="1">
              <a:lnSpc>
                <a:spcPct val="90000"/>
              </a:lnSpc>
              <a:spcBef>
                <a:spcPct val="0"/>
              </a:spcBef>
            </a:pPr>
            <a:endParaRPr lang="en-US" altLang="en-US" dirty="0" smtClean="0">
              <a:ea typeface="ＭＳ Ｐゴシック" pitchFamily="34" charset="-128"/>
            </a:endParaRPr>
          </a:p>
          <a:p>
            <a:pPr eaLnBrk="1" hangingPunct="1">
              <a:lnSpc>
                <a:spcPct val="90000"/>
              </a:lnSpc>
              <a:spcBef>
                <a:spcPct val="0"/>
              </a:spcBef>
            </a:pPr>
            <a:endParaRPr lang="en-US" altLang="en-US" dirty="0" smtClean="0">
              <a:ea typeface="ＭＳ Ｐゴシック" pitchFamily="34" charset="-128"/>
            </a:endParaRPr>
          </a:p>
          <a:p>
            <a:pPr eaLnBrk="1" hangingPunct="1">
              <a:lnSpc>
                <a:spcPct val="90000"/>
              </a:lnSpc>
              <a:spcBef>
                <a:spcPct val="0"/>
              </a:spcBef>
            </a:pPr>
            <a:endParaRPr lang="en-US" altLang="en-US" dirty="0" smtClean="0">
              <a:ea typeface="ＭＳ Ｐゴシック" pitchFamily="34" charset="-128"/>
            </a:endParaRPr>
          </a:p>
          <a:p>
            <a:pPr eaLnBrk="1" hangingPunct="1">
              <a:lnSpc>
                <a:spcPct val="90000"/>
              </a:lnSpc>
              <a:spcBef>
                <a:spcPct val="0"/>
              </a:spcBef>
            </a:pPr>
            <a:endParaRPr lang="en-US" altLang="en-US" dirty="0" smtClean="0">
              <a:ea typeface="ＭＳ Ｐゴシック" pitchFamily="34" charset="-128"/>
            </a:endParaRPr>
          </a:p>
          <a:p>
            <a:pPr eaLnBrk="1" hangingPunct="1">
              <a:lnSpc>
                <a:spcPct val="90000"/>
              </a:lnSpc>
              <a:spcBef>
                <a:spcPct val="0"/>
              </a:spcBef>
            </a:pPr>
            <a:endParaRPr lang="en-US" altLang="en-US" b="1" dirty="0" smtClean="0">
              <a:ea typeface="ＭＳ Ｐゴシック" pitchFamily="34" charset="-128"/>
            </a:endParaRPr>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01187B56-81F2-483B-B47C-2ADACD1928E1}" type="slidenum">
              <a:rPr lang="en-US" altLang="en-US" smtClean="0">
                <a:solidFill>
                  <a:srgbClr val="000000"/>
                </a:solidFill>
                <a:latin typeface="Tahoma" pitchFamily="34" charset="0"/>
              </a:rPr>
              <a:pPr eaLnBrk="1" hangingPunct="1"/>
              <a:t>16</a:t>
            </a:fld>
            <a:endParaRPr lang="en-US" altLang="en-US" dirty="0" smtClean="0">
              <a:solidFill>
                <a:srgbClr val="000000"/>
              </a:solidFill>
              <a:latin typeface="Tahoma"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ea typeface="ＭＳ Ｐゴシック" pitchFamily="34" charset="-128"/>
              </a:rPr>
              <a:t>A career in the USPHS allows you to also pursue  a variety of individual interests, like one of our dental officers who is a clinical dentist detailed to a USCG clinic, yet uses her expertise in dental forensics to identify victims of disasters.</a:t>
            </a:r>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193E148A-97A3-4877-9F8F-D2A32E550E04}" type="slidenum">
              <a:rPr lang="en-US" altLang="en-US" smtClean="0">
                <a:latin typeface="Tahoma" pitchFamily="34" charset="0"/>
              </a:rPr>
              <a:pPr eaLnBrk="1" hangingPunct="1"/>
              <a:t>18</a:t>
            </a:fld>
            <a:endParaRPr lang="en-US" altLang="en-US" dirty="0" smtClean="0">
              <a:latin typeface="Tahoma"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pPr>
              <a:lnSpc>
                <a:spcPct val="80000"/>
              </a:lnSpc>
            </a:pPr>
            <a:endParaRPr lang="en-US" altLang="en-US" sz="900" dirty="0" smtClean="0">
              <a:ea typeface="ＭＳ Ｐゴシック" pitchFamily="34" charset="-128"/>
            </a:endParaRPr>
          </a:p>
          <a:p>
            <a:pPr>
              <a:lnSpc>
                <a:spcPct val="80000"/>
              </a:lnSpc>
            </a:pPr>
            <a:r>
              <a:rPr lang="en-US" altLang="en-US" sz="900" dirty="0" smtClean="0">
                <a:ea typeface="ＭＳ Ｐゴシック" pitchFamily="34" charset="-128"/>
              </a:rPr>
              <a:t>Commissioned Corps officers serve throughout the U.S. Department of Health and Human Services and also with some Federal agencies outside of the Department.  </a:t>
            </a:r>
          </a:p>
          <a:p>
            <a:pPr>
              <a:lnSpc>
                <a:spcPct val="80000"/>
              </a:lnSpc>
            </a:pPr>
            <a:endParaRPr lang="en-US" altLang="en-US" sz="900" dirty="0" smtClean="0">
              <a:ea typeface="ＭＳ Ｐゴシック" pitchFamily="34" charset="-128"/>
            </a:endParaRPr>
          </a:p>
          <a:p>
            <a:pPr>
              <a:lnSpc>
                <a:spcPct val="80000"/>
              </a:lnSpc>
            </a:pPr>
            <a:r>
              <a:rPr lang="en-US" altLang="en-US" sz="900" dirty="0" smtClean="0">
                <a:ea typeface="ＭＳ Ｐゴシック" pitchFamily="34" charset="-128"/>
              </a:rPr>
              <a:t>Corps officers may apply to any of a variety of Federal agencies and programs that are involved in public health. These agencies are as diverse as the Centers for Disease Control and Prevention, the Indian Health Service, the National Institutes of Health, and the Bureau of Prisons, just to name a few.  This slide shows a selection of some of the agencies that employ Commissioned Corps officers.</a:t>
            </a:r>
          </a:p>
          <a:p>
            <a:pPr>
              <a:lnSpc>
                <a:spcPct val="80000"/>
              </a:lnSpc>
            </a:pPr>
            <a:endParaRPr lang="en-US" altLang="en-US" sz="900" dirty="0" smtClean="0">
              <a:ea typeface="ＭＳ Ｐゴシック" pitchFamily="34" charset="-128"/>
            </a:endParaRPr>
          </a:p>
          <a:p>
            <a:pPr eaLnBrk="1" hangingPunct="1">
              <a:lnSpc>
                <a:spcPct val="80000"/>
              </a:lnSpc>
              <a:spcBef>
                <a:spcPct val="0"/>
              </a:spcBef>
            </a:pPr>
            <a:r>
              <a:rPr lang="en-US" altLang="en-US" sz="900" dirty="0" smtClean="0">
                <a:ea typeface="ＭＳ Ｐゴシック" pitchFamily="34" charset="-128"/>
              </a:rPr>
              <a:t>For example, at the Centers for Disease Control and Prevention, Commissioned Corps officers conduct and report on disease surveillance activities.</a:t>
            </a:r>
          </a:p>
          <a:p>
            <a:pPr eaLnBrk="1" hangingPunct="1">
              <a:lnSpc>
                <a:spcPct val="80000"/>
              </a:lnSpc>
              <a:spcBef>
                <a:spcPct val="0"/>
              </a:spcBef>
            </a:pPr>
            <a:endParaRPr lang="en-US" altLang="en-US" sz="900" dirty="0" smtClean="0">
              <a:ea typeface="ＭＳ Ｐゴシック" pitchFamily="34" charset="-128"/>
            </a:endParaRPr>
          </a:p>
          <a:p>
            <a:pPr eaLnBrk="1" hangingPunct="1">
              <a:lnSpc>
                <a:spcPct val="80000"/>
              </a:lnSpc>
              <a:spcBef>
                <a:spcPct val="0"/>
              </a:spcBef>
            </a:pPr>
            <a:r>
              <a:rPr lang="en-US" altLang="en-US" sz="900" dirty="0" smtClean="0">
                <a:ea typeface="ＭＳ Ｐゴシック" pitchFamily="34" charset="-128"/>
              </a:rPr>
              <a:t>At the Bureau of Prisons, Commissioned Corps officers work for the Health Services Division and provide and manage a variety of physical and mental health care services. </a:t>
            </a:r>
          </a:p>
          <a:p>
            <a:pPr eaLnBrk="1" hangingPunct="1">
              <a:lnSpc>
                <a:spcPct val="80000"/>
              </a:lnSpc>
              <a:spcBef>
                <a:spcPct val="0"/>
              </a:spcBef>
            </a:pPr>
            <a:endParaRPr lang="en-US" altLang="en-US" sz="900" dirty="0" smtClean="0">
              <a:ea typeface="ＭＳ Ｐゴシック" pitchFamily="34" charset="-128"/>
            </a:endParaRPr>
          </a:p>
          <a:p>
            <a:pPr eaLnBrk="1" hangingPunct="1">
              <a:lnSpc>
                <a:spcPct val="80000"/>
              </a:lnSpc>
              <a:spcBef>
                <a:spcPct val="0"/>
              </a:spcBef>
            </a:pPr>
            <a:r>
              <a:rPr lang="en-US" altLang="en-US" sz="900" dirty="0" smtClean="0">
                <a:ea typeface="ＭＳ Ｐゴシック" pitchFamily="34" charset="-128"/>
              </a:rPr>
              <a:t>At the Environmental Protection Agency, Commissioned Corps officers write and implement safe drinking regulations, and conduct waste management programs to contain contamination to public water systems.</a:t>
            </a:r>
          </a:p>
          <a:p>
            <a:pPr eaLnBrk="1" hangingPunct="1">
              <a:lnSpc>
                <a:spcPct val="80000"/>
              </a:lnSpc>
              <a:spcBef>
                <a:spcPct val="0"/>
              </a:spcBef>
            </a:pPr>
            <a:endParaRPr lang="en-US" altLang="en-US" sz="900" dirty="0" smtClean="0">
              <a:ea typeface="ＭＳ Ｐゴシック" pitchFamily="34" charset="-128"/>
            </a:endParaRPr>
          </a:p>
          <a:p>
            <a:pPr>
              <a:lnSpc>
                <a:spcPct val="80000"/>
              </a:lnSpc>
            </a:pPr>
            <a:r>
              <a:rPr lang="en-US" altLang="en-US" sz="900" dirty="0" smtClean="0">
                <a:ea typeface="ＭＳ Ｐゴシック" pitchFamily="34" charset="-128"/>
              </a:rPr>
              <a:t>At the Food and Drug Administration, Commissioned Corps officers ensure the safety and effectiveness of drugs and medical devices, work on new drug applications and adverse reaction reports, function as field inspectors and consumer safety officers, and serve on expert advisory committees and review panels.</a:t>
            </a:r>
          </a:p>
          <a:p>
            <a:pPr eaLnBrk="1" hangingPunct="1">
              <a:lnSpc>
                <a:spcPct val="80000"/>
              </a:lnSpc>
              <a:spcBef>
                <a:spcPct val="0"/>
              </a:spcBef>
            </a:pPr>
            <a:endParaRPr lang="en-US" altLang="en-US" sz="900" dirty="0" smtClean="0">
              <a:ea typeface="ＭＳ Ｐゴシック" pitchFamily="34" charset="-128"/>
            </a:endParaRPr>
          </a:p>
          <a:p>
            <a:pPr eaLnBrk="1" hangingPunct="1">
              <a:lnSpc>
                <a:spcPct val="80000"/>
              </a:lnSpc>
              <a:spcBef>
                <a:spcPct val="0"/>
              </a:spcBef>
            </a:pPr>
            <a:r>
              <a:rPr lang="en-US" altLang="en-US" sz="900" dirty="0" smtClean="0">
                <a:ea typeface="ＭＳ Ｐゴシック" pitchFamily="34" charset="-128"/>
              </a:rPr>
              <a:t>At the Immigration and Customs Enforcement within the Department of Homeland Security, which administers the Nation's immigration laws, Commissioned Corps officers are assigned to the Division of Immigration Health Services. We provide medical consultation and technical assistance about detainees' health care, provide medical escorts for international and domestic air transport operations, and deploy medical teams on domestic and international missions.</a:t>
            </a:r>
          </a:p>
          <a:p>
            <a:pPr eaLnBrk="1" hangingPunct="1">
              <a:lnSpc>
                <a:spcPct val="80000"/>
              </a:lnSpc>
              <a:spcBef>
                <a:spcPct val="0"/>
              </a:spcBef>
            </a:pPr>
            <a:endParaRPr lang="en-US" altLang="en-US" sz="900" dirty="0" smtClean="0">
              <a:ea typeface="ＭＳ Ｐゴシック" pitchFamily="34" charset="-128"/>
            </a:endParaRPr>
          </a:p>
          <a:p>
            <a:pPr eaLnBrk="1" hangingPunct="1">
              <a:lnSpc>
                <a:spcPct val="80000"/>
              </a:lnSpc>
              <a:spcBef>
                <a:spcPct val="0"/>
              </a:spcBef>
            </a:pPr>
            <a:r>
              <a:rPr lang="en-US" altLang="en-US" sz="900" dirty="0" smtClean="0">
                <a:ea typeface="ＭＳ Ｐゴシック" pitchFamily="34" charset="-128"/>
              </a:rPr>
              <a:t>At the Indian Health Service, Commissioned Corps officers provide health care to American Indian and Alaska Native populations. This service may take our officers to the remotest corners of our country.</a:t>
            </a:r>
          </a:p>
          <a:p>
            <a:pPr eaLnBrk="1" hangingPunct="1">
              <a:lnSpc>
                <a:spcPct val="80000"/>
              </a:lnSpc>
              <a:spcBef>
                <a:spcPct val="0"/>
              </a:spcBef>
            </a:pPr>
            <a:r>
              <a:rPr lang="en-US" altLang="en-US" sz="900" dirty="0" smtClean="0">
                <a:ea typeface="ＭＳ Ｐゴシック" pitchFamily="34" charset="-128"/>
              </a:rPr>
              <a:t/>
            </a:r>
            <a:br>
              <a:rPr lang="en-US" altLang="en-US" sz="900" dirty="0" smtClean="0">
                <a:ea typeface="ＭＳ Ｐゴシック" pitchFamily="34" charset="-128"/>
              </a:rPr>
            </a:br>
            <a:r>
              <a:rPr lang="en-US" altLang="en-US" sz="900" dirty="0" smtClean="0">
                <a:ea typeface="ＭＳ Ｐゴシック" pitchFamily="34" charset="-128"/>
              </a:rPr>
              <a:t>At the National Institutes of Health, Commissioned Corps officers plan, support, and direct clinical research programs.</a:t>
            </a:r>
          </a:p>
          <a:p>
            <a:pPr eaLnBrk="1" hangingPunct="1">
              <a:lnSpc>
                <a:spcPct val="80000"/>
              </a:lnSpc>
              <a:spcBef>
                <a:spcPct val="0"/>
              </a:spcBef>
            </a:pPr>
            <a:r>
              <a:rPr lang="en-US" altLang="en-US" sz="900" dirty="0" smtClean="0">
                <a:ea typeface="ＭＳ Ｐゴシック" pitchFamily="34" charset="-128"/>
              </a:rPr>
              <a:t/>
            </a:r>
            <a:br>
              <a:rPr lang="en-US" altLang="en-US" sz="900" dirty="0" smtClean="0">
                <a:ea typeface="ＭＳ Ｐゴシック" pitchFamily="34" charset="-128"/>
              </a:rPr>
            </a:br>
            <a:r>
              <a:rPr lang="en-US" altLang="en-US" sz="900" dirty="0" smtClean="0">
                <a:ea typeface="ＭＳ Ｐゴシック" pitchFamily="34" charset="-128"/>
              </a:rPr>
              <a:t>Whatever your particular interest, the chances are that you can pursue a career as a Commissioned Corps officer.</a:t>
            </a:r>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AC16B653-5E6F-4C96-8FFB-48EA81EEB8BB}" type="slidenum">
              <a:rPr lang="en-US" altLang="en-US" smtClean="0">
                <a:latin typeface="Tahoma" pitchFamily="34" charset="0"/>
              </a:rPr>
              <a:pPr eaLnBrk="1" hangingPunct="1"/>
              <a:t>19</a:t>
            </a:fld>
            <a:endParaRPr lang="en-US" altLang="en-US" dirty="0" smtClean="0">
              <a:latin typeface="Tahoma"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80000"/>
              </a:lnSpc>
            </a:pPr>
            <a:r>
              <a:rPr lang="en-US" altLang="en-US" dirty="0" smtClean="0">
                <a:ea typeface="ＭＳ Ｐゴシック" pitchFamily="34" charset="-128"/>
              </a:rPr>
              <a:t>As you can see, our officers are located in duty stations across the U.S.  </a:t>
            </a:r>
          </a:p>
          <a:p>
            <a:pPr>
              <a:lnSpc>
                <a:spcPct val="80000"/>
              </a:lnSpc>
            </a:pPr>
            <a:endParaRPr lang="en-US" altLang="en-US" dirty="0" smtClean="0">
              <a:ea typeface="ＭＳ Ｐゴシック" pitchFamily="34" charset="-128"/>
            </a:endParaRPr>
          </a:p>
          <a:p>
            <a:r>
              <a:rPr lang="en-US" altLang="en-US" dirty="0" smtClean="0">
                <a:ea typeface="ＭＳ Ｐゴシック" pitchFamily="34" charset="-128"/>
              </a:rPr>
              <a:t>There are hundreds of duty stations in which Corps officers serve across the country (and around the world).  The federal agencies I just talked about have offices in many locations.  So whether you’re inclined to stay close to where you are now, or are interested in having different experiences in new places, you can probably find a place in the Corps that suits you.  </a:t>
            </a:r>
          </a:p>
          <a:p>
            <a:endParaRPr lang="en-US" altLang="en-US" dirty="0" smtClean="0">
              <a:ea typeface="ＭＳ Ｐゴシック" pitchFamily="34" charset="-128"/>
            </a:endParaRPr>
          </a:p>
          <a:p>
            <a:r>
              <a:rPr lang="en-US" altLang="en-US" b="1" dirty="0" smtClean="0">
                <a:ea typeface="ＭＳ Ｐゴシック" pitchFamily="34" charset="-128"/>
              </a:rPr>
              <a:t>For a full list of duty stations, please go to our Web site www.usphs.gov.</a:t>
            </a:r>
          </a:p>
          <a:p>
            <a:pPr>
              <a:lnSpc>
                <a:spcPct val="80000"/>
              </a:lnSpc>
            </a:pPr>
            <a:endParaRPr lang="en-US" altLang="en-US" dirty="0" smtClean="0">
              <a:ea typeface="ＭＳ Ｐゴシック" pitchFamily="34" charset="-128"/>
            </a:endParaRPr>
          </a:p>
          <a:p>
            <a:pPr>
              <a:lnSpc>
                <a:spcPct val="80000"/>
              </a:lnSpc>
            </a:pPr>
            <a:endParaRPr lang="en-US" altLang="en-US" sz="1000" dirty="0" smtClean="0">
              <a:latin typeface="Tahoma" pitchFamily="34" charset="0"/>
              <a:ea typeface="ＭＳ Ｐゴシック" pitchFamily="34" charset="-128"/>
            </a:endParaRPr>
          </a:p>
          <a:p>
            <a:pPr>
              <a:lnSpc>
                <a:spcPct val="80000"/>
              </a:lnSpc>
            </a:pPr>
            <a:endParaRPr lang="en-US" altLang="en-US" sz="1000" dirty="0" smtClean="0">
              <a:latin typeface="Tahoma" pitchFamily="34" charset="0"/>
              <a:ea typeface="ＭＳ Ｐゴシック" pitchFamily="34" charset="-128"/>
            </a:endParaRPr>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F6643C7B-EC24-4ADD-B645-1718AA1C1795}" type="slidenum">
              <a:rPr lang="en-US" altLang="en-US" smtClean="0">
                <a:latin typeface="Tahoma" pitchFamily="34" charset="0"/>
              </a:rPr>
              <a:pPr eaLnBrk="1" hangingPunct="1"/>
              <a:t>20</a:t>
            </a:fld>
            <a:endParaRPr lang="en-US" altLang="en-US" dirty="0" smtClean="0">
              <a:latin typeface="Tahoma"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6"/>
          <p:cNvSpPr txBox="1">
            <a:spLocks noGrp="1" noChangeArrowheads="1"/>
          </p:cNvSpPr>
          <p:nvPr/>
        </p:nvSpPr>
        <p:spPr bwMode="auto">
          <a:xfrm>
            <a:off x="0" y="8817612"/>
            <a:ext cx="3032337" cy="464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200" dirty="0">
                <a:latin typeface="Tahoma" pitchFamily="34" charset="0"/>
                <a:cs typeface="Tahoma" pitchFamily="34" charset="0"/>
              </a:rPr>
              <a:t>Chicago District FDA</a:t>
            </a:r>
          </a:p>
        </p:txBody>
      </p:sp>
      <p:sp>
        <p:nvSpPr>
          <p:cNvPr id="50179" name="Rectangle 7"/>
          <p:cNvSpPr txBox="1">
            <a:spLocks noGrp="1" noChangeArrowheads="1"/>
          </p:cNvSpPr>
          <p:nvPr/>
        </p:nvSpPr>
        <p:spPr bwMode="auto">
          <a:xfrm>
            <a:off x="3963744" y="8817612"/>
            <a:ext cx="3032337" cy="464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94" tIns="46147" rIns="92294" bIns="46147" anchor="b"/>
          <a:lstStyle>
            <a:lvl1pPr defTabSz="904875">
              <a:defRPr>
                <a:solidFill>
                  <a:schemeClr val="tx1"/>
                </a:solidFill>
                <a:latin typeface="Arial" charset="0"/>
              </a:defRPr>
            </a:lvl1pPr>
            <a:lvl2pPr marL="742950" indent="-285750" defTabSz="904875">
              <a:defRPr>
                <a:solidFill>
                  <a:schemeClr val="tx1"/>
                </a:solidFill>
                <a:latin typeface="Arial" charset="0"/>
              </a:defRPr>
            </a:lvl2pPr>
            <a:lvl3pPr marL="1143000" indent="-228600" defTabSz="904875">
              <a:defRPr>
                <a:solidFill>
                  <a:schemeClr val="tx1"/>
                </a:solidFill>
                <a:latin typeface="Arial" charset="0"/>
              </a:defRPr>
            </a:lvl3pPr>
            <a:lvl4pPr marL="1600200" indent="-228600" defTabSz="904875">
              <a:defRPr>
                <a:solidFill>
                  <a:schemeClr val="tx1"/>
                </a:solidFill>
                <a:latin typeface="Arial" charset="0"/>
              </a:defRPr>
            </a:lvl4pPr>
            <a:lvl5pPr marL="2057400" indent="-228600" defTabSz="904875">
              <a:defRPr>
                <a:solidFill>
                  <a:schemeClr val="tx1"/>
                </a:solidFill>
                <a:latin typeface="Arial" charset="0"/>
              </a:defRPr>
            </a:lvl5pPr>
            <a:lvl6pPr marL="2514600" indent="-228600" defTabSz="904875" eaLnBrk="0" fontAlgn="base" hangingPunct="0">
              <a:spcBef>
                <a:spcPct val="0"/>
              </a:spcBef>
              <a:spcAft>
                <a:spcPct val="0"/>
              </a:spcAft>
              <a:defRPr>
                <a:solidFill>
                  <a:schemeClr val="tx1"/>
                </a:solidFill>
                <a:latin typeface="Arial" charset="0"/>
              </a:defRPr>
            </a:lvl6pPr>
            <a:lvl7pPr marL="2971800" indent="-228600" defTabSz="904875" eaLnBrk="0" fontAlgn="base" hangingPunct="0">
              <a:spcBef>
                <a:spcPct val="0"/>
              </a:spcBef>
              <a:spcAft>
                <a:spcPct val="0"/>
              </a:spcAft>
              <a:defRPr>
                <a:solidFill>
                  <a:schemeClr val="tx1"/>
                </a:solidFill>
                <a:latin typeface="Arial" charset="0"/>
              </a:defRPr>
            </a:lvl7pPr>
            <a:lvl8pPr marL="3429000" indent="-228600" defTabSz="904875" eaLnBrk="0" fontAlgn="base" hangingPunct="0">
              <a:spcBef>
                <a:spcPct val="0"/>
              </a:spcBef>
              <a:spcAft>
                <a:spcPct val="0"/>
              </a:spcAft>
              <a:defRPr>
                <a:solidFill>
                  <a:schemeClr val="tx1"/>
                </a:solidFill>
                <a:latin typeface="Arial" charset="0"/>
              </a:defRPr>
            </a:lvl8pPr>
            <a:lvl9pPr marL="3886200" indent="-228600" defTabSz="904875" eaLnBrk="0" fontAlgn="base" hangingPunct="0">
              <a:spcBef>
                <a:spcPct val="0"/>
              </a:spcBef>
              <a:spcAft>
                <a:spcPct val="0"/>
              </a:spcAft>
              <a:defRPr>
                <a:solidFill>
                  <a:schemeClr val="tx1"/>
                </a:solidFill>
                <a:latin typeface="Arial" charset="0"/>
              </a:defRPr>
            </a:lvl9pPr>
          </a:lstStyle>
          <a:p>
            <a:pPr algn="r" eaLnBrk="1" hangingPunct="1"/>
            <a:fld id="{C0C7B8FC-FBEA-4D38-95D9-0AF67D1B1E2C}" type="slidenum">
              <a:rPr lang="en-US" altLang="en-US" sz="1100">
                <a:latin typeface="Tahoma" pitchFamily="34" charset="0"/>
                <a:cs typeface="Tahoma" pitchFamily="34" charset="0"/>
              </a:rPr>
              <a:pPr algn="r" eaLnBrk="1" hangingPunct="1"/>
              <a:t>39</a:t>
            </a:fld>
            <a:endParaRPr lang="en-US" altLang="en-US" sz="1100" dirty="0">
              <a:latin typeface="Tahoma" pitchFamily="34" charset="0"/>
              <a:cs typeface="Tahoma" pitchFamily="34" charset="0"/>
            </a:endParaRPr>
          </a:p>
        </p:txBody>
      </p:sp>
      <p:sp>
        <p:nvSpPr>
          <p:cNvPr id="50180" name="Rectangle 2"/>
          <p:cNvSpPr>
            <a:spLocks noGrp="1" noRot="1" noChangeAspect="1" noChangeArrowheads="1" noTextEdit="1"/>
          </p:cNvSpPr>
          <p:nvPr>
            <p:ph type="sldImg"/>
          </p:nvPr>
        </p:nvSpPr>
        <p:spPr>
          <a:xfrm>
            <a:off x="1179513" y="696913"/>
            <a:ext cx="4640262" cy="3479800"/>
          </a:xfrm>
          <a:ln/>
        </p:spPr>
      </p:sp>
      <p:sp>
        <p:nvSpPr>
          <p:cNvPr id="50181" name="Rectangle 3"/>
          <p:cNvSpPr>
            <a:spLocks noGrp="1" noChangeArrowheads="1"/>
          </p:cNvSpPr>
          <p:nvPr>
            <p:ph type="body" idx="1"/>
          </p:nvPr>
        </p:nvSpPr>
        <p:spPr>
          <a:xfrm>
            <a:off x="699770" y="4408807"/>
            <a:ext cx="5598160" cy="417734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63" tIns="45280" rIns="90563" bIns="45280">
            <a:normAutofit fontScale="55000" lnSpcReduction="20000"/>
          </a:bodyPr>
          <a:lstStyle/>
          <a:p>
            <a:pPr>
              <a:spcBef>
                <a:spcPct val="0"/>
              </a:spcBef>
            </a:pPr>
            <a:r>
              <a:rPr lang="en-US" altLang="en-US" dirty="0" smtClean="0"/>
              <a:t>What does FDA regulate?</a:t>
            </a:r>
          </a:p>
          <a:p>
            <a:pPr>
              <a:spcBef>
                <a:spcPct val="0"/>
              </a:spcBef>
            </a:pPr>
            <a:endParaRPr lang="en-US" altLang="en-US" dirty="0" smtClean="0"/>
          </a:p>
          <a:p>
            <a:pPr>
              <a:spcBef>
                <a:spcPct val="0"/>
              </a:spcBef>
            </a:pPr>
            <a:r>
              <a:rPr lang="en-US" altLang="en-US" dirty="0" smtClean="0"/>
              <a:t>Foods</a:t>
            </a:r>
          </a:p>
          <a:p>
            <a:pPr>
              <a:spcBef>
                <a:spcPct val="0"/>
              </a:spcBef>
            </a:pPr>
            <a:r>
              <a:rPr lang="en-US" altLang="en-US" dirty="0" smtClean="0"/>
              <a:t>safety of all food products </a:t>
            </a:r>
            <a:br>
              <a:rPr lang="en-US" altLang="en-US" dirty="0" smtClean="0"/>
            </a:br>
            <a:r>
              <a:rPr lang="en-US" altLang="en-US" dirty="0" smtClean="0"/>
              <a:t>(except for most meat and poultry products, which are regulated by the U.S. Department of Agriculture) </a:t>
            </a:r>
          </a:p>
          <a:p>
            <a:pPr>
              <a:spcBef>
                <a:spcPct val="0"/>
              </a:spcBef>
            </a:pPr>
            <a:r>
              <a:rPr lang="en-US" altLang="en-US" dirty="0" smtClean="0"/>
              <a:t>labeling </a:t>
            </a:r>
          </a:p>
          <a:p>
            <a:pPr>
              <a:spcBef>
                <a:spcPct val="0"/>
              </a:spcBef>
            </a:pPr>
            <a:r>
              <a:rPr lang="en-US" altLang="en-US" dirty="0" smtClean="0"/>
              <a:t>bottled water </a:t>
            </a:r>
          </a:p>
          <a:p>
            <a:pPr>
              <a:spcBef>
                <a:spcPct val="0"/>
              </a:spcBef>
            </a:pPr>
            <a:r>
              <a:rPr lang="en-US" altLang="en-US" dirty="0" smtClean="0"/>
              <a:t>food additives </a:t>
            </a:r>
          </a:p>
          <a:p>
            <a:pPr>
              <a:spcBef>
                <a:spcPct val="0"/>
              </a:spcBef>
            </a:pPr>
            <a:r>
              <a:rPr lang="en-US" altLang="en-US" dirty="0" smtClean="0"/>
              <a:t>infant formulas</a:t>
            </a:r>
          </a:p>
          <a:p>
            <a:pPr>
              <a:spcBef>
                <a:spcPct val="0"/>
              </a:spcBef>
            </a:pPr>
            <a:r>
              <a:rPr lang="en-US" altLang="en-US" dirty="0" smtClean="0"/>
              <a:t>Dietary Supplements</a:t>
            </a:r>
          </a:p>
          <a:p>
            <a:pPr>
              <a:spcBef>
                <a:spcPct val="0"/>
              </a:spcBef>
            </a:pPr>
            <a:endParaRPr lang="en-US" altLang="en-US" dirty="0" smtClean="0"/>
          </a:p>
          <a:p>
            <a:pPr>
              <a:spcBef>
                <a:spcPct val="0"/>
              </a:spcBef>
            </a:pPr>
            <a:r>
              <a:rPr lang="en-US" altLang="en-US" dirty="0" smtClean="0"/>
              <a:t>Human Drugs</a:t>
            </a:r>
          </a:p>
          <a:p>
            <a:pPr>
              <a:spcBef>
                <a:spcPct val="0"/>
              </a:spcBef>
            </a:pPr>
            <a:r>
              <a:rPr lang="en-US" altLang="en-US" dirty="0" smtClean="0"/>
              <a:t>product approvals </a:t>
            </a:r>
          </a:p>
          <a:p>
            <a:pPr>
              <a:spcBef>
                <a:spcPct val="0"/>
              </a:spcBef>
            </a:pPr>
            <a:r>
              <a:rPr lang="en-US" altLang="en-US" dirty="0" smtClean="0"/>
              <a:t>OTC and prescription drug labeling </a:t>
            </a:r>
          </a:p>
          <a:p>
            <a:pPr>
              <a:spcBef>
                <a:spcPct val="0"/>
              </a:spcBef>
            </a:pPr>
            <a:r>
              <a:rPr lang="en-US" altLang="en-US" dirty="0" smtClean="0"/>
              <a:t>drug manufacturing standards</a:t>
            </a:r>
          </a:p>
          <a:p>
            <a:pPr>
              <a:spcBef>
                <a:spcPct val="0"/>
              </a:spcBef>
            </a:pPr>
            <a:endParaRPr lang="en-US" altLang="en-US" dirty="0" smtClean="0"/>
          </a:p>
          <a:p>
            <a:pPr>
              <a:spcBef>
                <a:spcPct val="0"/>
              </a:spcBef>
            </a:pPr>
            <a:r>
              <a:rPr lang="en-US" altLang="en-US" dirty="0" smtClean="0"/>
              <a:t>Vaccines, Blood Products, and Other Biologics</a:t>
            </a:r>
          </a:p>
          <a:p>
            <a:pPr>
              <a:spcBef>
                <a:spcPct val="0"/>
              </a:spcBef>
            </a:pPr>
            <a:r>
              <a:rPr lang="en-US" altLang="en-US" dirty="0" smtClean="0"/>
              <a:t>product and manufacturing establishment licensing </a:t>
            </a:r>
          </a:p>
          <a:p>
            <a:pPr>
              <a:spcBef>
                <a:spcPct val="0"/>
              </a:spcBef>
            </a:pPr>
            <a:r>
              <a:rPr lang="en-US" altLang="en-US" dirty="0" smtClean="0"/>
              <a:t>safety of the nation's blood supply </a:t>
            </a:r>
          </a:p>
          <a:p>
            <a:pPr>
              <a:spcBef>
                <a:spcPct val="0"/>
              </a:spcBef>
            </a:pPr>
            <a:r>
              <a:rPr lang="en-US" altLang="en-US" dirty="0" smtClean="0"/>
              <a:t>research to establish product standards and develop improved testing methods</a:t>
            </a:r>
          </a:p>
          <a:p>
            <a:pPr>
              <a:spcBef>
                <a:spcPct val="0"/>
              </a:spcBef>
            </a:pPr>
            <a:endParaRPr lang="en-US" altLang="en-US" dirty="0" smtClean="0"/>
          </a:p>
          <a:p>
            <a:pPr>
              <a:spcBef>
                <a:spcPct val="0"/>
              </a:spcBef>
            </a:pPr>
            <a:r>
              <a:rPr lang="en-US" altLang="en-US" dirty="0" smtClean="0"/>
              <a:t>Medical Devices</a:t>
            </a:r>
          </a:p>
          <a:p>
            <a:pPr>
              <a:spcBef>
                <a:spcPct val="0"/>
              </a:spcBef>
            </a:pPr>
            <a:r>
              <a:rPr lang="en-US" altLang="en-US" dirty="0" smtClean="0"/>
              <a:t>from simple items like tongue depressors, to complex technologies such as heart pacemakers </a:t>
            </a:r>
          </a:p>
          <a:p>
            <a:pPr>
              <a:spcBef>
                <a:spcPct val="0"/>
              </a:spcBef>
            </a:pPr>
            <a:r>
              <a:rPr lang="en-US" altLang="en-US" dirty="0" smtClean="0"/>
              <a:t>premarket approval of new devices </a:t>
            </a:r>
          </a:p>
          <a:p>
            <a:pPr>
              <a:spcBef>
                <a:spcPct val="0"/>
              </a:spcBef>
            </a:pPr>
            <a:r>
              <a:rPr lang="en-US" altLang="en-US" dirty="0" smtClean="0"/>
              <a:t>manufacturing and performance standards </a:t>
            </a:r>
          </a:p>
          <a:p>
            <a:pPr>
              <a:spcBef>
                <a:spcPct val="0"/>
              </a:spcBef>
            </a:pPr>
            <a:r>
              <a:rPr lang="en-US" altLang="en-US" dirty="0" smtClean="0"/>
              <a:t>tracking reports of device malfunctioning and serious adverse reactions</a:t>
            </a:r>
          </a:p>
          <a:p>
            <a:pPr>
              <a:spcBef>
                <a:spcPct val="0"/>
              </a:spcBef>
            </a:pPr>
            <a:r>
              <a:rPr lang="en-US" altLang="en-US" dirty="0" smtClean="0"/>
              <a:t>Electronic Products</a:t>
            </a:r>
          </a:p>
          <a:p>
            <a:pPr>
              <a:spcBef>
                <a:spcPct val="0"/>
              </a:spcBef>
            </a:pPr>
            <a:r>
              <a:rPr lang="en-US" altLang="en-US" dirty="0" smtClean="0"/>
              <a:t>products that give off radiation, such as microwave ovens and X-ray equipment </a:t>
            </a:r>
          </a:p>
          <a:p>
            <a:pPr>
              <a:spcBef>
                <a:spcPct val="0"/>
              </a:spcBef>
            </a:pPr>
            <a:r>
              <a:rPr lang="en-US" altLang="en-US" dirty="0" smtClean="0"/>
              <a:t>radiation safety performance standards for microwave ovens, television receivers, diagnostic </a:t>
            </a:r>
          </a:p>
          <a:p>
            <a:pPr>
              <a:spcBef>
                <a:spcPct val="0"/>
              </a:spcBef>
            </a:pPr>
            <a:r>
              <a:rPr lang="en-US" altLang="en-US" dirty="0" smtClean="0"/>
              <a:t>x-ray equipment, cabinet x-ray systems (such as baggage x-rays at airports), laser products, </a:t>
            </a:r>
          </a:p>
          <a:p>
            <a:pPr>
              <a:spcBef>
                <a:spcPct val="0"/>
              </a:spcBef>
            </a:pPr>
            <a:r>
              <a:rPr lang="en-US" altLang="en-US" dirty="0" smtClean="0"/>
              <a:t>ultrasonic therapy equipment, mercury vapor lamps, and sunlamps </a:t>
            </a:r>
          </a:p>
          <a:p>
            <a:pPr>
              <a:spcBef>
                <a:spcPct val="0"/>
              </a:spcBef>
            </a:pPr>
            <a:r>
              <a:rPr lang="en-US" altLang="en-US" dirty="0" smtClean="0"/>
              <a:t>accrediting and inspecting mammography facilities</a:t>
            </a:r>
          </a:p>
          <a:p>
            <a:pPr>
              <a:spcBef>
                <a:spcPct val="0"/>
              </a:spcBef>
            </a:pPr>
            <a:endParaRPr lang="en-US" altLang="en-US" dirty="0" smtClean="0"/>
          </a:p>
          <a:p>
            <a:pPr>
              <a:spcBef>
                <a:spcPct val="0"/>
              </a:spcBef>
            </a:pPr>
            <a:r>
              <a:rPr lang="en-US" altLang="en-US" dirty="0" smtClean="0"/>
              <a:t>Cosmetics</a:t>
            </a:r>
          </a:p>
          <a:p>
            <a:pPr>
              <a:spcBef>
                <a:spcPct val="0"/>
              </a:spcBef>
            </a:pPr>
            <a:r>
              <a:rPr lang="en-US" altLang="en-US" dirty="0" smtClean="0"/>
              <a:t>safety </a:t>
            </a:r>
          </a:p>
          <a:p>
            <a:pPr>
              <a:spcBef>
                <a:spcPct val="0"/>
              </a:spcBef>
            </a:pPr>
            <a:r>
              <a:rPr lang="en-US" altLang="en-US" dirty="0" smtClean="0"/>
              <a:t>labeling</a:t>
            </a:r>
          </a:p>
          <a:p>
            <a:pPr>
              <a:spcBef>
                <a:spcPct val="0"/>
              </a:spcBef>
            </a:pPr>
            <a:endParaRPr lang="en-US" altLang="en-US" dirty="0" smtClean="0"/>
          </a:p>
          <a:p>
            <a:pPr>
              <a:spcBef>
                <a:spcPct val="0"/>
              </a:spcBef>
            </a:pPr>
            <a:r>
              <a:rPr lang="en-US" altLang="en-US" dirty="0" smtClean="0"/>
              <a:t>Veterinary Products</a:t>
            </a:r>
          </a:p>
          <a:p>
            <a:pPr>
              <a:spcBef>
                <a:spcPct val="0"/>
              </a:spcBef>
            </a:pPr>
            <a:r>
              <a:rPr lang="en-US" altLang="en-US" dirty="0" smtClean="0"/>
              <a:t>livestock feeds </a:t>
            </a:r>
          </a:p>
          <a:p>
            <a:pPr>
              <a:spcBef>
                <a:spcPct val="0"/>
              </a:spcBef>
            </a:pPr>
            <a:r>
              <a:rPr lang="en-US" altLang="en-US" dirty="0" smtClean="0"/>
              <a:t>pet foods </a:t>
            </a:r>
          </a:p>
          <a:p>
            <a:pPr>
              <a:spcBef>
                <a:spcPct val="0"/>
              </a:spcBef>
            </a:pPr>
            <a:r>
              <a:rPr lang="en-US" altLang="en-US" dirty="0" smtClean="0"/>
              <a:t>veterinary drugs and devices </a:t>
            </a:r>
          </a:p>
          <a:p>
            <a:pPr>
              <a:spcBef>
                <a:spcPct val="0"/>
              </a:spcBef>
            </a:pPr>
            <a:r>
              <a:rPr lang="en-US" altLang="en-US" dirty="0" smtClean="0"/>
              <a:t>veterinary biologics not regulated by USDA are considered new animal drugs</a:t>
            </a:r>
          </a:p>
          <a:p>
            <a:pPr>
              <a:spcBef>
                <a:spcPct val="0"/>
              </a:spcBef>
            </a:pPr>
            <a:endParaRPr lang="en-US" altLang="en-US" dirty="0" smtClean="0"/>
          </a:p>
          <a:p>
            <a:pPr>
              <a:spcBef>
                <a:spcPct val="0"/>
              </a:spcBef>
            </a:pPr>
            <a:r>
              <a:rPr lang="en-US" altLang="en-US" dirty="0" smtClean="0"/>
              <a:t>Tobacco Products</a:t>
            </a:r>
          </a:p>
          <a:p>
            <a:pPr>
              <a:spcBef>
                <a:spcPct val="0"/>
              </a:spcBef>
            </a:pPr>
            <a:endParaRPr lang="en-US" altLang="en-US" dirty="0" smtClean="0"/>
          </a:p>
          <a:p>
            <a:pPr>
              <a:spcBef>
                <a:spcPct val="0"/>
              </a:spcBef>
            </a:pPr>
            <a:endParaRPr lang="en-US" alt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10C919-0421-4D13-A7AB-D760A7F7D58A}" type="slidenum">
              <a:rPr lang="en-US" altLang="en-US"/>
              <a:pPr/>
              <a:t>40</a:t>
            </a:fld>
            <a:endParaRPr lang="en-US" altLang="en-US"/>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xfrm>
            <a:off x="933027" y="4409758"/>
            <a:ext cx="5131647" cy="4177665"/>
          </a:xfrm>
        </p:spPr>
        <p:txBody>
          <a:bodyPr/>
          <a:lstStyle/>
          <a:p>
            <a:r>
              <a:rPr lang="en-US" altLang="en-US" dirty="0" smtClean="0"/>
              <a:t>To carry out its mission, FDA employs approximately 14,000 people who work in locations around the country. </a:t>
            </a:r>
          </a:p>
          <a:p>
            <a:endParaRPr lang="en-US" altLang="en-US" dirty="0" smtClean="0"/>
          </a:p>
          <a:p>
            <a:r>
              <a:rPr lang="en-US" altLang="en-US" dirty="0" smtClean="0"/>
              <a:t>FDA staff who work at headquarters in Silver Spring, MD, focus on product review and regulatory policy.</a:t>
            </a:r>
          </a:p>
          <a:p>
            <a:endParaRPr lang="en-US" altLang="en-US" dirty="0" smtClean="0"/>
          </a:p>
          <a:p>
            <a:r>
              <a:rPr lang="en-US" altLang="en-US" dirty="0" smtClean="0"/>
              <a:t>The network of 236 field offices is generally the first point of contact for the public and regulated manufacturers.  The employees in these offices focus on inspection and surveillance, laboratory work, and public and industry education.</a:t>
            </a:r>
          </a:p>
          <a:p>
            <a:endParaRPr lang="en-US" altLang="en-US" dirty="0" smtClean="0"/>
          </a:p>
          <a:p>
            <a:r>
              <a:rPr lang="en-US" altLang="en-US" dirty="0" smtClean="0"/>
              <a:t>Opportunities for </a:t>
            </a:r>
            <a:r>
              <a:rPr lang="en-US" altLang="en-US" dirty="0" err="1" smtClean="0"/>
              <a:t>RPhs</a:t>
            </a:r>
            <a:r>
              <a:rPr lang="en-US" altLang="en-US" dirty="0" smtClean="0"/>
              <a:t> at FDA:</a:t>
            </a:r>
          </a:p>
          <a:p>
            <a:r>
              <a:rPr lang="en-US" altLang="en-US" dirty="0" smtClean="0"/>
              <a:t>FDA employs over 400 pharmacists to ensure the safety of drugs and related products. Locations range from FDA headquarters in Silver Spring, Maryland, to one of 150 cities nationwide with FDA operations. While the FDA hires a few new graduates most positions are filled by pharmacists with at least two years experience in clinical practice. FDA pharmacists may work: in pharmacology, toxicology, and pharmacokinetics; on new drug applications and adverse reaction reports, some are drug information specialists; as field inspectors and consumer safety officers. </a:t>
            </a:r>
          </a:p>
          <a:p>
            <a:endParaRPr lang="en-US"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pitchFamily="-105" charset="-128"/>
                <a:cs typeface="ＭＳ Ｐゴシック" pitchFamily="-105" charset="-128"/>
              </a:rPr>
              <a:t>Project Officer/ Program Analyst overseeing grants awarded to community health centers and other organizations to improve health and achieve health equity through access to quality services, a skilled health workforce and innovative programs.  </a:t>
            </a:r>
            <a:endParaRPr lang="en-US" dirty="0"/>
          </a:p>
        </p:txBody>
      </p:sp>
      <p:sp>
        <p:nvSpPr>
          <p:cNvPr id="4" name="Slide Number Placeholder 3"/>
          <p:cNvSpPr>
            <a:spLocks noGrp="1"/>
          </p:cNvSpPr>
          <p:nvPr>
            <p:ph type="sldNum" sz="quarter" idx="10"/>
          </p:nvPr>
        </p:nvSpPr>
        <p:spPr/>
        <p:txBody>
          <a:bodyPr/>
          <a:lstStyle/>
          <a:p>
            <a:pPr>
              <a:defRPr/>
            </a:pPr>
            <a:fld id="{0879DBF7-106D-46F3-84A9-1E38086F8427}" type="slidenum">
              <a:rPr lang="en-US" smtClean="0"/>
              <a:pPr>
                <a:defRPr/>
              </a:pPr>
              <a:t>45</a:t>
            </a:fld>
            <a:endParaRPr lang="en-US" dirty="0"/>
          </a:p>
        </p:txBody>
      </p:sp>
    </p:spTree>
    <p:extLst>
      <p:ext uri="{BB962C8B-B14F-4D97-AF65-F5344CB8AC3E}">
        <p14:creationId xmlns:p14="http://schemas.microsoft.com/office/powerpoint/2010/main" val="874375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CEE4655-150E-432D-A43C-AB52BF5BE4E3}" type="slidenum">
              <a:rPr lang="en-US" altLang="en-US" smtClean="0"/>
              <a:pPr>
                <a:defRPr/>
              </a:pPr>
              <a:t>3</a:t>
            </a:fld>
            <a:endParaRPr lang="en-US" altLang="en-US"/>
          </a:p>
        </p:txBody>
      </p:sp>
    </p:spTree>
    <p:extLst>
      <p:ext uri="{BB962C8B-B14F-4D97-AF65-F5344CB8AC3E}">
        <p14:creationId xmlns:p14="http://schemas.microsoft.com/office/powerpoint/2010/main" val="22419018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879DBF7-106D-46F3-84A9-1E38086F8427}" type="slidenum">
              <a:rPr lang="en-US" smtClean="0"/>
              <a:pPr>
                <a:defRPr/>
              </a:pPr>
              <a:t>53</a:t>
            </a:fld>
            <a:endParaRPr lang="en-US"/>
          </a:p>
        </p:txBody>
      </p:sp>
    </p:spTree>
    <p:extLst>
      <p:ext uri="{BB962C8B-B14F-4D97-AF65-F5344CB8AC3E}">
        <p14:creationId xmlns:p14="http://schemas.microsoft.com/office/powerpoint/2010/main" val="8316114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ＭＳ Ｐゴシック" pitchFamily="34" charset="-128"/>
              </a:rPr>
              <a:t>This is where you tell your story. You can add your photo to the slide as well. </a:t>
            </a:r>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AC095F0B-CA09-42E3-8A07-006411904A1B}" type="slidenum">
              <a:rPr lang="en-US" altLang="en-US" smtClean="0">
                <a:latin typeface="Tahoma" pitchFamily="34" charset="0"/>
              </a:rPr>
              <a:pPr eaLnBrk="1" hangingPunct="1"/>
              <a:t>62</a:t>
            </a:fld>
            <a:endParaRPr lang="en-US" altLang="en-US" dirty="0" smtClean="0">
              <a:latin typeface="Tahoma"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CEE4655-150E-432D-A43C-AB52BF5BE4E3}" type="slidenum">
              <a:rPr lang="en-US" altLang="en-US" smtClean="0"/>
              <a:pPr>
                <a:defRPr/>
              </a:pPr>
              <a:t>64</a:t>
            </a:fld>
            <a:endParaRPr lang="en-US" altLang="en-US"/>
          </a:p>
        </p:txBody>
      </p:sp>
    </p:spTree>
    <p:extLst>
      <p:ext uri="{BB962C8B-B14F-4D97-AF65-F5344CB8AC3E}">
        <p14:creationId xmlns:p14="http://schemas.microsoft.com/office/powerpoint/2010/main" val="27218073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smtClean="0">
                <a:ea typeface="ＭＳ Ｐゴシック" pitchFamily="34" charset="-128"/>
              </a:rPr>
              <a:t>For more than 200 years, the U.S. Public Health Service has been our Nation’s front line against the spread of disease from sailors returning from foreign ports, from immigrants entering the country, and from health threats posed by natural and manmade disasters. </a:t>
            </a:r>
          </a:p>
          <a:p>
            <a:pPr eaLnBrk="1" hangingPunct="1">
              <a:lnSpc>
                <a:spcPct val="90000"/>
              </a:lnSpc>
              <a:spcBef>
                <a:spcPct val="0"/>
              </a:spcBef>
            </a:pPr>
            <a:endParaRPr lang="en-US" altLang="en-US" smtClean="0">
              <a:ea typeface="ＭＳ Ｐゴシック" pitchFamily="34" charset="-128"/>
            </a:endParaRPr>
          </a:p>
          <a:p>
            <a:pPr eaLnBrk="1" hangingPunct="1">
              <a:lnSpc>
                <a:spcPct val="90000"/>
              </a:lnSpc>
              <a:spcBef>
                <a:spcPct val="0"/>
              </a:spcBef>
            </a:pPr>
            <a:r>
              <a:rPr lang="en-US" altLang="en-US" smtClean="0">
                <a:ea typeface="ＭＳ Ｐゴシック" pitchFamily="34" charset="-128"/>
              </a:rPr>
              <a:t>We continue the battle for better public health today, and on multiple fronts. Corps medical officers are involved in: </a:t>
            </a:r>
          </a:p>
          <a:p>
            <a:pPr eaLnBrk="1" hangingPunct="1">
              <a:lnSpc>
                <a:spcPct val="90000"/>
              </a:lnSpc>
              <a:spcBef>
                <a:spcPct val="0"/>
              </a:spcBef>
            </a:pPr>
            <a:endParaRPr lang="en-US" altLang="en-US" smtClean="0">
              <a:ea typeface="ＭＳ Ｐゴシック" pitchFamily="34" charset="-128"/>
            </a:endParaRPr>
          </a:p>
          <a:p>
            <a:pPr eaLnBrk="1" hangingPunct="1">
              <a:lnSpc>
                <a:spcPct val="90000"/>
              </a:lnSpc>
              <a:spcBef>
                <a:spcPct val="0"/>
              </a:spcBef>
              <a:buFont typeface="Wingdings" pitchFamily="2" charset="2"/>
              <a:buChar char="Ø"/>
            </a:pPr>
            <a:r>
              <a:rPr lang="en-US" altLang="en-US" smtClean="0">
                <a:ea typeface="ＭＳ Ｐゴシック" pitchFamily="34" charset="-128"/>
              </a:rPr>
              <a:t>Disease control and prevention </a:t>
            </a:r>
          </a:p>
          <a:p>
            <a:pPr eaLnBrk="1" hangingPunct="1">
              <a:lnSpc>
                <a:spcPct val="90000"/>
              </a:lnSpc>
              <a:spcBef>
                <a:spcPct val="0"/>
              </a:spcBef>
              <a:buFont typeface="Wingdings" pitchFamily="2" charset="2"/>
              <a:buChar char="Ø"/>
            </a:pPr>
            <a:r>
              <a:rPr lang="en-US" altLang="en-US" smtClean="0">
                <a:ea typeface="ＭＳ Ｐゴシック" pitchFamily="34" charset="-128"/>
              </a:rPr>
              <a:t>Biomedical research</a:t>
            </a:r>
          </a:p>
          <a:p>
            <a:pPr eaLnBrk="1" hangingPunct="1">
              <a:lnSpc>
                <a:spcPct val="90000"/>
              </a:lnSpc>
              <a:spcBef>
                <a:spcPct val="0"/>
              </a:spcBef>
              <a:buFont typeface="Wingdings" pitchFamily="2" charset="2"/>
              <a:buChar char="Ø"/>
            </a:pPr>
            <a:r>
              <a:rPr lang="en-US" altLang="en-US" smtClean="0">
                <a:ea typeface="ＭＳ Ｐゴシック" pitchFamily="34" charset="-128"/>
              </a:rPr>
              <a:t>Regulation of food and drugs </a:t>
            </a:r>
          </a:p>
          <a:p>
            <a:pPr eaLnBrk="1" hangingPunct="1">
              <a:lnSpc>
                <a:spcPct val="90000"/>
              </a:lnSpc>
              <a:spcBef>
                <a:spcPct val="0"/>
              </a:spcBef>
              <a:buFont typeface="Wingdings" pitchFamily="2" charset="2"/>
              <a:buChar char="Ø"/>
            </a:pPr>
            <a:r>
              <a:rPr lang="en-US" altLang="en-US" smtClean="0">
                <a:ea typeface="ＭＳ Ｐゴシック" pitchFamily="34" charset="-128"/>
              </a:rPr>
              <a:t>Mental health care</a:t>
            </a:r>
          </a:p>
          <a:p>
            <a:pPr eaLnBrk="1" hangingPunct="1">
              <a:lnSpc>
                <a:spcPct val="90000"/>
              </a:lnSpc>
              <a:spcBef>
                <a:spcPct val="0"/>
              </a:spcBef>
              <a:buFont typeface="Wingdings" pitchFamily="2" charset="2"/>
              <a:buChar char="Ø"/>
            </a:pPr>
            <a:r>
              <a:rPr lang="en-US" altLang="en-US" smtClean="0">
                <a:ea typeface="ＭＳ Ｐゴシック" pitchFamily="34" charset="-128"/>
              </a:rPr>
              <a:t>Substance abuse treatment </a:t>
            </a:r>
          </a:p>
          <a:p>
            <a:pPr eaLnBrk="1" hangingPunct="1">
              <a:lnSpc>
                <a:spcPct val="90000"/>
              </a:lnSpc>
              <a:spcBef>
                <a:spcPct val="0"/>
              </a:spcBef>
              <a:buFont typeface="Wingdings" pitchFamily="2" charset="2"/>
              <a:buChar char="Ø"/>
            </a:pPr>
            <a:r>
              <a:rPr lang="en-US" altLang="en-US" smtClean="0">
                <a:ea typeface="ＭＳ Ｐゴシック" pitchFamily="34" charset="-128"/>
              </a:rPr>
              <a:t>Health care delivery </a:t>
            </a:r>
          </a:p>
          <a:p>
            <a:pPr eaLnBrk="1" hangingPunct="1">
              <a:lnSpc>
                <a:spcPct val="90000"/>
              </a:lnSpc>
              <a:spcBef>
                <a:spcPct val="0"/>
              </a:spcBef>
              <a:buFont typeface="Wingdings" pitchFamily="2" charset="2"/>
              <a:buChar char="Ø"/>
            </a:pPr>
            <a:r>
              <a:rPr lang="en-US" altLang="en-US" smtClean="0">
                <a:ea typeface="ＭＳ Ｐゴシック" pitchFamily="34" charset="-128"/>
              </a:rPr>
              <a:t>International health, and</a:t>
            </a:r>
          </a:p>
          <a:p>
            <a:pPr eaLnBrk="1" hangingPunct="1">
              <a:lnSpc>
                <a:spcPct val="90000"/>
              </a:lnSpc>
              <a:spcBef>
                <a:spcPct val="0"/>
              </a:spcBef>
              <a:buFont typeface="Wingdings" pitchFamily="2" charset="2"/>
              <a:buChar char="Ø"/>
            </a:pPr>
            <a:r>
              <a:rPr lang="en-US" altLang="en-US" smtClean="0">
                <a:ea typeface="ＭＳ Ｐゴシック" pitchFamily="34" charset="-128"/>
              </a:rPr>
              <a:t>Emergency and humanitarian response.</a:t>
            </a:r>
          </a:p>
          <a:p>
            <a:pPr eaLnBrk="1" hangingPunct="1">
              <a:lnSpc>
                <a:spcPct val="90000"/>
              </a:lnSpc>
              <a:spcBef>
                <a:spcPct val="0"/>
              </a:spcBef>
              <a:buFont typeface="Wingdings" pitchFamily="2" charset="2"/>
              <a:buChar char="Ø"/>
            </a:pPr>
            <a:endParaRPr lang="en-US" altLang="en-US" smtClean="0">
              <a:ea typeface="ＭＳ Ｐゴシック" pitchFamily="34" charset="-128"/>
            </a:endParaRPr>
          </a:p>
          <a:p>
            <a:pPr eaLnBrk="1" hangingPunct="1">
              <a:lnSpc>
                <a:spcPct val="90000"/>
              </a:lnSpc>
              <a:spcBef>
                <a:spcPct val="0"/>
              </a:spcBef>
              <a:buFont typeface="Wingdings" pitchFamily="2" charset="2"/>
              <a:buNone/>
            </a:pPr>
            <a:r>
              <a:rPr lang="en-US" altLang="en-US" smtClean="0">
                <a:ea typeface="ＭＳ Ｐゴシック" pitchFamily="34" charset="-128"/>
              </a:rPr>
              <a:t>I’m going to spend a few minutes highlighting this last area.</a:t>
            </a:r>
            <a:br>
              <a:rPr lang="en-US" altLang="en-US" smtClean="0">
                <a:ea typeface="ＭＳ Ｐゴシック" pitchFamily="34" charset="-128"/>
              </a:rPr>
            </a:br>
            <a:r>
              <a:rPr lang="en-US" altLang="en-US" smtClean="0">
                <a:ea typeface="ＭＳ Ｐゴシック" pitchFamily="34" charset="-128"/>
              </a:rPr>
              <a:t/>
            </a:r>
            <a:br>
              <a:rPr lang="en-US" altLang="en-US" smtClean="0">
                <a:ea typeface="ＭＳ Ｐゴシック" pitchFamily="34" charset="-128"/>
              </a:rPr>
            </a:br>
            <a:endParaRPr lang="en-US" altLang="en-US" smtClean="0">
              <a:ea typeface="ＭＳ Ｐゴシック" pitchFamily="34" charset="-128"/>
            </a:endParaRPr>
          </a:p>
          <a:p>
            <a:pPr eaLnBrk="1" hangingPunct="1">
              <a:lnSpc>
                <a:spcPct val="90000"/>
              </a:lnSpc>
              <a:spcBef>
                <a:spcPct val="0"/>
              </a:spcBef>
              <a:buFont typeface="Wingdings" pitchFamily="2" charset="2"/>
              <a:buChar char="Ø"/>
            </a:pPr>
            <a:endParaRPr lang="en-US" altLang="en-US" smtClean="0">
              <a:ea typeface="ＭＳ Ｐゴシック" pitchFamily="34" charset="-128"/>
            </a:endParaRPr>
          </a:p>
          <a:p>
            <a:pPr eaLnBrk="1" hangingPunct="1">
              <a:lnSpc>
                <a:spcPct val="90000"/>
              </a:lnSpc>
              <a:spcBef>
                <a:spcPct val="0"/>
              </a:spcBef>
              <a:buFont typeface="Wingdings" pitchFamily="2" charset="2"/>
              <a:buChar char="Ø"/>
            </a:pPr>
            <a:endParaRPr lang="en-US" altLang="en-US" smtClean="0">
              <a:ea typeface="ＭＳ Ｐゴシック" pitchFamily="34" charset="-128"/>
            </a:endParaRPr>
          </a:p>
          <a:p>
            <a:pPr eaLnBrk="1" hangingPunct="1">
              <a:lnSpc>
                <a:spcPct val="90000"/>
              </a:lnSpc>
              <a:spcBef>
                <a:spcPct val="0"/>
              </a:spcBef>
              <a:buFont typeface="Wingdings" pitchFamily="2" charset="2"/>
              <a:buNone/>
            </a:pPr>
            <a:r>
              <a:rPr lang="en-US" altLang="en-US" smtClean="0">
                <a:ea typeface="ＭＳ Ｐゴシック" pitchFamily="34" charset="-128"/>
              </a:rPr>
              <a:t> </a:t>
            </a:r>
          </a:p>
          <a:p>
            <a:pPr eaLnBrk="1" hangingPunct="1">
              <a:lnSpc>
                <a:spcPct val="90000"/>
              </a:lnSpc>
              <a:spcBef>
                <a:spcPct val="0"/>
              </a:spcBef>
            </a:pPr>
            <a:endParaRPr lang="en-US" altLang="en-US" smtClean="0">
              <a:ea typeface="ＭＳ Ｐゴシック" pitchFamily="34" charset="-128"/>
            </a:endParaRPr>
          </a:p>
          <a:p>
            <a:pPr eaLnBrk="1" hangingPunct="1">
              <a:lnSpc>
                <a:spcPct val="90000"/>
              </a:lnSpc>
              <a:spcBef>
                <a:spcPct val="0"/>
              </a:spcBef>
            </a:pPr>
            <a:endParaRPr lang="en-US" altLang="en-US" smtClean="0">
              <a:ea typeface="ＭＳ Ｐゴシック" pitchFamily="34" charset="-128"/>
            </a:endParaRPr>
          </a:p>
          <a:p>
            <a:pPr eaLnBrk="1" hangingPunct="1">
              <a:lnSpc>
                <a:spcPct val="90000"/>
              </a:lnSpc>
              <a:spcBef>
                <a:spcPct val="0"/>
              </a:spcBef>
            </a:pPr>
            <a:endParaRPr lang="en-US" altLang="en-US" smtClean="0">
              <a:ea typeface="ＭＳ Ｐゴシック" pitchFamily="34" charset="-128"/>
            </a:endParaRPr>
          </a:p>
          <a:p>
            <a:pPr eaLnBrk="1" hangingPunct="1">
              <a:lnSpc>
                <a:spcPct val="90000"/>
              </a:lnSpc>
              <a:spcBef>
                <a:spcPct val="0"/>
              </a:spcBef>
            </a:pPr>
            <a:endParaRPr lang="en-US" altLang="en-US" smtClean="0">
              <a:ea typeface="ＭＳ Ｐゴシック" pitchFamily="34" charset="-128"/>
            </a:endParaRPr>
          </a:p>
          <a:p>
            <a:pPr eaLnBrk="1" hangingPunct="1">
              <a:lnSpc>
                <a:spcPct val="90000"/>
              </a:lnSpc>
              <a:spcBef>
                <a:spcPct val="0"/>
              </a:spcBef>
            </a:pPr>
            <a:endParaRPr lang="en-US" altLang="en-US" b="1" smtClean="0">
              <a:ea typeface="ＭＳ Ｐゴシック" pitchFamily="34" charset="-128"/>
            </a:endParaRPr>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876" indent="-285722" eaLnBrk="0" hangingPunct="0">
              <a:defRPr>
                <a:solidFill>
                  <a:schemeClr val="tx1"/>
                </a:solidFill>
                <a:latin typeface="Arial" pitchFamily="34" charset="0"/>
                <a:ea typeface="ＭＳ Ｐゴシック" pitchFamily="34" charset="-128"/>
              </a:defRPr>
            </a:lvl2pPr>
            <a:lvl3pPr marL="1142886" indent="-228577" eaLnBrk="0" hangingPunct="0">
              <a:defRPr>
                <a:solidFill>
                  <a:schemeClr val="tx1"/>
                </a:solidFill>
                <a:latin typeface="Arial" pitchFamily="34" charset="0"/>
                <a:ea typeface="ＭＳ Ｐゴシック" pitchFamily="34" charset="-128"/>
              </a:defRPr>
            </a:lvl3pPr>
            <a:lvl4pPr marL="1600042" indent="-228577" eaLnBrk="0" hangingPunct="0">
              <a:defRPr>
                <a:solidFill>
                  <a:schemeClr val="tx1"/>
                </a:solidFill>
                <a:latin typeface="Arial" pitchFamily="34" charset="0"/>
                <a:ea typeface="ＭＳ Ｐゴシック" pitchFamily="34" charset="-128"/>
              </a:defRPr>
            </a:lvl4pPr>
            <a:lvl5pPr marL="2057196" indent="-228577" eaLnBrk="0" hangingPunct="0">
              <a:defRPr>
                <a:solidFill>
                  <a:schemeClr val="tx1"/>
                </a:solidFill>
                <a:latin typeface="Arial" pitchFamily="34" charset="0"/>
                <a:ea typeface="ＭＳ Ｐゴシック" pitchFamily="34" charset="-128"/>
              </a:defRPr>
            </a:lvl5pPr>
            <a:lvl6pPr marL="2514350" indent="-228577"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505" indent="-228577"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8659" indent="-228577"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5814" indent="-228577"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01187B56-81F2-483B-B47C-2ADACD1928E1}" type="slidenum">
              <a:rPr lang="en-US" altLang="en-US" smtClean="0">
                <a:solidFill>
                  <a:srgbClr val="000000"/>
                </a:solidFill>
                <a:latin typeface="Tahoma" pitchFamily="34" charset="0"/>
              </a:rPr>
              <a:pPr eaLnBrk="1" hangingPunct="1"/>
              <a:t>65</a:t>
            </a:fld>
            <a:endParaRPr lang="en-US" altLang="en-US" dirty="0" smtClean="0">
              <a:solidFill>
                <a:srgbClr val="000000"/>
              </a:solidFill>
              <a:latin typeface="Tahoma"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TextEdit="1"/>
          </p:cNvSpPr>
          <p:nvPr>
            <p:ph type="sldImg"/>
          </p:nvPr>
        </p:nvSpPr>
        <p:spPr bwMode="auto">
          <a:xfrm>
            <a:off x="1179513" y="696913"/>
            <a:ext cx="4640262" cy="3479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Rectangle 3"/>
          <p:cNvSpPr>
            <a:spLocks noGrp="1"/>
          </p:cNvSpPr>
          <p:nvPr>
            <p:ph type="body" idx="1"/>
          </p:nvPr>
        </p:nvSpPr>
        <p:spPr bwMode="auto">
          <a:xfrm>
            <a:off x="698501" y="4410075"/>
            <a:ext cx="5600700" cy="4176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005" tIns="46502" rIns="93005" bIns="46502" numCol="1" anchor="t" anchorCtr="0" compatLnSpc="1">
            <a:prstTxWarp prst="textNoShape">
              <a:avLst/>
            </a:prstTxWarp>
          </a:bodyPr>
          <a:lstStyle/>
          <a:p>
            <a:pPr eaLnBrk="1" hangingPunct="1">
              <a:lnSpc>
                <a:spcPct val="90000"/>
              </a:lnSpc>
              <a:spcBef>
                <a:spcPct val="0"/>
              </a:spcBef>
              <a:spcAft>
                <a:spcPct val="25000"/>
              </a:spcAft>
              <a:buFont typeface="Symbol" pitchFamily="18" charset="2"/>
              <a:buNone/>
            </a:pPr>
            <a:r>
              <a:rPr lang="en-US" altLang="en-US" dirty="0" smtClean="0">
                <a:ea typeface="ＭＳ Ｐゴシック" pitchFamily="34" charset="-128"/>
              </a:rPr>
              <a:t>Increasingly, the Commissioned Corps is being recognized for the broad public health expertise its officers can provide in response to emergency and humanitarian needs, both here in the United States and abroad. </a:t>
            </a:r>
          </a:p>
          <a:p>
            <a:pPr eaLnBrk="1" hangingPunct="1">
              <a:lnSpc>
                <a:spcPct val="90000"/>
              </a:lnSpc>
              <a:spcBef>
                <a:spcPct val="0"/>
              </a:spcBef>
              <a:spcAft>
                <a:spcPct val="25000"/>
              </a:spcAft>
              <a:buFont typeface="Symbol" pitchFamily="18" charset="2"/>
              <a:buNone/>
            </a:pPr>
            <a:endParaRPr lang="en-US" altLang="en-US" dirty="0" smtClean="0">
              <a:ea typeface="ＭＳ Ｐゴシック" pitchFamily="34" charset="-128"/>
            </a:endParaRPr>
          </a:p>
          <a:p>
            <a:r>
              <a:rPr lang="en-US" dirty="0">
                <a:ea typeface="+mn-ea"/>
                <a:cs typeface="+mn-cs"/>
              </a:rPr>
              <a:t>On September 9, 2014, the Secretary of the Department of Health and Human Services, Secretary Burwell, authorized activation and deployment of the Commissioned Corps to support the Ebola crisis.  As of October 26, 2014, there was a team of approximately 65 USPHS Commissioned Officers in Liberia to support Operation United Assistance.  These Officers will staff a 25 bed hospital to treat medical providers who fall ill after treating Ebola patients.</a:t>
            </a:r>
          </a:p>
          <a:p>
            <a:endParaRPr lang="en-US" dirty="0">
              <a:ea typeface="+mn-ea"/>
              <a:cs typeface="+mn-cs"/>
            </a:endParaRPr>
          </a:p>
          <a:p>
            <a:r>
              <a:rPr lang="en-US" dirty="0">
                <a:ea typeface="+mn-ea"/>
                <a:cs typeface="+mn-cs"/>
              </a:rPr>
              <a:t>On January 12, a 7.0 magnitude earthquake hit Haiti at 1653 </a:t>
            </a:r>
            <a:r>
              <a:rPr lang="en-US" dirty="0" err="1">
                <a:ea typeface="+mn-ea"/>
                <a:cs typeface="+mn-cs"/>
              </a:rPr>
              <a:t>hrs</a:t>
            </a:r>
            <a:r>
              <a:rPr lang="en-US" dirty="0">
                <a:ea typeface="+mn-ea"/>
                <a:cs typeface="+mn-cs"/>
              </a:rPr>
              <a:t>, approximately 10 miles from Port-Au-Prince (near </a:t>
            </a:r>
            <a:r>
              <a:rPr lang="en-US" dirty="0" err="1">
                <a:ea typeface="+mn-ea"/>
                <a:cs typeface="+mn-cs"/>
              </a:rPr>
              <a:t>Leogane</a:t>
            </a:r>
            <a:r>
              <a:rPr lang="en-US" dirty="0">
                <a:ea typeface="+mn-ea"/>
                <a:cs typeface="+mn-cs"/>
              </a:rPr>
              <a:t>), and On January 20, at 0600 </a:t>
            </a:r>
            <a:r>
              <a:rPr lang="en-US" dirty="0" err="1">
                <a:ea typeface="+mn-ea"/>
                <a:cs typeface="+mn-cs"/>
              </a:rPr>
              <a:t>hrs</a:t>
            </a:r>
            <a:r>
              <a:rPr lang="en-US" dirty="0">
                <a:ea typeface="+mn-ea"/>
                <a:cs typeface="+mn-cs"/>
              </a:rPr>
              <a:t>, a 6.1 magnitude earthquake occurred with epicenter approximately 35 miles WSW of Port-Au-Prince. There were 1.4 Million Internally Displaced Persons (IDPs).  Not only were PHS Officers tasked with rescue, recovery, and medical care, they were also tasked with public health concerns including vector control, air and water quality, noise </a:t>
            </a:r>
            <a:r>
              <a:rPr lang="en-US" dirty="0" err="1">
                <a:ea typeface="+mn-ea"/>
                <a:cs typeface="+mn-cs"/>
              </a:rPr>
              <a:t>polution</a:t>
            </a:r>
            <a:r>
              <a:rPr lang="en-US" dirty="0">
                <a:ea typeface="+mn-ea"/>
                <a:cs typeface="+mn-cs"/>
              </a:rPr>
              <a:t>, and waste removal.  </a:t>
            </a:r>
            <a:endParaRPr lang="en-US" altLang="en-US" b="1" dirty="0" smtClean="0">
              <a:ea typeface="ＭＳ Ｐゴシック" pitchFamily="34" charset="-128"/>
            </a:endParaRPr>
          </a:p>
          <a:p>
            <a:pPr eaLnBrk="1" hangingPunct="1">
              <a:lnSpc>
                <a:spcPct val="90000"/>
              </a:lnSpc>
              <a:spcBef>
                <a:spcPct val="0"/>
              </a:spcBef>
              <a:spcAft>
                <a:spcPct val="25000"/>
              </a:spcAft>
            </a:pPr>
            <a:endParaRPr lang="en-US" altLang="en-US" dirty="0" smtClean="0">
              <a:ea typeface="ＭＳ Ｐゴシック" pitchFamily="34" charset="-128"/>
            </a:endParaRPr>
          </a:p>
          <a:p>
            <a:pPr eaLnBrk="1" hangingPunct="1">
              <a:lnSpc>
                <a:spcPct val="90000"/>
              </a:lnSpc>
              <a:spcBef>
                <a:spcPct val="0"/>
              </a:spcBef>
              <a:spcAft>
                <a:spcPct val="25000"/>
              </a:spcAft>
            </a:pPr>
            <a:r>
              <a:rPr lang="en-US" altLang="en-US" dirty="0" smtClean="0">
                <a:ea typeface="ＭＳ Ｐゴシック" pitchFamily="34" charset="-128"/>
              </a:rPr>
              <a:t>The Indian Health Service deployed Corps officers to South Dakota in response to a spike in the number of attempted and completed suicides among American Indians. The suicide rate among American Indians, and particularly among younger Natives, is much higher than that of our general population. As a result, the Commissioned Corps is responding immediately to situations where we can possibly help prevent any future deaths to suicide among a people who are so much a part of our Nation and its heritage. </a:t>
            </a:r>
          </a:p>
          <a:p>
            <a:pPr eaLnBrk="1" hangingPunct="1">
              <a:lnSpc>
                <a:spcPct val="90000"/>
              </a:lnSpc>
              <a:spcBef>
                <a:spcPct val="0"/>
              </a:spcBef>
              <a:spcAft>
                <a:spcPct val="25000"/>
              </a:spcAft>
              <a:buFont typeface="Symbol" pitchFamily="18" charset="2"/>
              <a:buNone/>
            </a:pPr>
            <a:endParaRPr lang="en-US" altLang="en-US" dirty="0" smtClean="0">
              <a:ea typeface="ＭＳ Ｐゴシック" pitchFamily="34" charset="-128"/>
            </a:endParaRPr>
          </a:p>
          <a:p>
            <a:pPr eaLnBrk="1" hangingPunct="1">
              <a:lnSpc>
                <a:spcPct val="90000"/>
              </a:lnSpc>
              <a:spcBef>
                <a:spcPct val="0"/>
              </a:spcBef>
              <a:spcAft>
                <a:spcPct val="25000"/>
              </a:spcAft>
              <a:buFont typeface="Symbol" pitchFamily="18" charset="2"/>
              <a:buNone/>
            </a:pPr>
            <a:r>
              <a:rPr lang="en-US" altLang="en-US" dirty="0" smtClean="0">
                <a:ea typeface="ＭＳ Ｐゴシック" pitchFamily="34" charset="-128"/>
              </a:rPr>
              <a:t>A mission for the Centers for Disease Control and Prevention deployed Corps officers to Louisiana and Mississippi to deliver test results to residents whose FEMA trailers had high formaldehyde levels. Exposure to toxic levels of formaldehyde can cause numerous health problems, including cancer.  </a:t>
            </a:r>
          </a:p>
          <a:p>
            <a:pPr eaLnBrk="1" hangingPunct="1">
              <a:lnSpc>
                <a:spcPct val="90000"/>
              </a:lnSpc>
              <a:spcBef>
                <a:spcPct val="0"/>
              </a:spcBef>
              <a:spcAft>
                <a:spcPct val="25000"/>
              </a:spcAft>
              <a:buFont typeface="Symbol" pitchFamily="18" charset="2"/>
              <a:buNone/>
            </a:pPr>
            <a:endParaRPr lang="en-US" altLang="en-US" dirty="0" smtClean="0">
              <a:ea typeface="ＭＳ Ｐゴシック" pitchFamily="34" charset="-128"/>
            </a:endParaRPr>
          </a:p>
          <a:p>
            <a:pPr eaLnBrk="1" hangingPunct="1">
              <a:lnSpc>
                <a:spcPct val="90000"/>
              </a:lnSpc>
              <a:spcBef>
                <a:spcPct val="0"/>
              </a:spcBef>
              <a:spcAft>
                <a:spcPct val="25000"/>
              </a:spcAft>
              <a:buFont typeface="Symbol" pitchFamily="18" charset="2"/>
              <a:buNone/>
            </a:pPr>
            <a:r>
              <a:rPr lang="en-US" altLang="en-US" dirty="0" smtClean="0">
                <a:ea typeface="ＭＳ Ｐゴシック" pitchFamily="34" charset="-128"/>
              </a:rPr>
              <a:t>This mission for CDC was in addition to services that we already had provided in response to Hurricanes Katrina and Rita. More than 2,400 Corps officers were deployed to the Gulf Coast region before, during, and after these hurricanes. They set up and staffed field hospitals and emergency medical clinics, treated sick and injured evacuees, conducted disease surveillance, and worked closely with local and State health authorities to prevent public health disasters.   </a:t>
            </a:r>
          </a:p>
          <a:p>
            <a:pPr eaLnBrk="1" hangingPunct="1">
              <a:lnSpc>
                <a:spcPct val="90000"/>
              </a:lnSpc>
              <a:spcBef>
                <a:spcPct val="0"/>
              </a:spcBef>
              <a:spcAft>
                <a:spcPct val="25000"/>
              </a:spcAft>
              <a:buFont typeface="Symbol" pitchFamily="18" charset="2"/>
              <a:buNone/>
            </a:pPr>
            <a:endParaRPr lang="en-US" altLang="en-US" dirty="0" smtClean="0">
              <a:ea typeface="ＭＳ Ｐゴシック" pitchFamily="34" charset="-128"/>
            </a:endParaRPr>
          </a:p>
          <a:p>
            <a:pPr eaLnBrk="1" hangingPunct="1">
              <a:lnSpc>
                <a:spcPct val="90000"/>
              </a:lnSpc>
              <a:spcBef>
                <a:spcPct val="0"/>
              </a:spcBef>
              <a:spcAft>
                <a:spcPct val="25000"/>
              </a:spcAft>
              <a:buFont typeface="Symbol" pitchFamily="18" charset="2"/>
              <a:buNone/>
            </a:pPr>
            <a:r>
              <a:rPr lang="en-US" altLang="en-US" dirty="0" smtClean="0">
                <a:ea typeface="ＭＳ Ｐゴシック" pitchFamily="34" charset="-128"/>
              </a:rPr>
              <a:t>As I mentioned earlier, the Corps is for people who want a career that goes beyond standard clinical or research practice. </a:t>
            </a:r>
          </a:p>
          <a:p>
            <a:pPr eaLnBrk="1" hangingPunct="1">
              <a:lnSpc>
                <a:spcPct val="90000"/>
              </a:lnSpc>
              <a:spcBef>
                <a:spcPct val="0"/>
              </a:spcBef>
              <a:spcAft>
                <a:spcPct val="25000"/>
              </a:spcAft>
              <a:buFont typeface="Wingdings" pitchFamily="2" charset="2"/>
              <a:buNone/>
            </a:pPr>
            <a:r>
              <a:rPr lang="en-US" altLang="en-US" dirty="0" smtClean="0">
                <a:ea typeface="ＭＳ Ｐゴシック" pitchFamily="34" charset="-128"/>
              </a:rPr>
              <a:t>  </a:t>
            </a:r>
          </a:p>
          <a:p>
            <a:pPr eaLnBrk="1" hangingPunct="1">
              <a:lnSpc>
                <a:spcPct val="90000"/>
              </a:lnSpc>
              <a:spcBef>
                <a:spcPct val="0"/>
              </a:spcBef>
              <a:spcAft>
                <a:spcPct val="25000"/>
              </a:spcAft>
              <a:buFont typeface="Symbol" pitchFamily="18" charset="2"/>
              <a:buNone/>
            </a:pPr>
            <a:endParaRPr lang="en-US" altLang="en-US" dirty="0" smtClean="0">
              <a:ea typeface="ＭＳ Ｐゴシック" pitchFamily="34" charset="-128"/>
            </a:endParaRPr>
          </a:p>
          <a:p>
            <a:pPr eaLnBrk="1" hangingPunct="1">
              <a:lnSpc>
                <a:spcPct val="90000"/>
              </a:lnSpc>
              <a:spcBef>
                <a:spcPct val="0"/>
              </a:spcBef>
              <a:spcAft>
                <a:spcPct val="25000"/>
              </a:spcAft>
              <a:buFont typeface="Symbol" pitchFamily="18" charset="2"/>
              <a:buNone/>
            </a:pPr>
            <a:endParaRPr lang="en-US" altLang="en-US" dirty="0" smtClean="0">
              <a:ea typeface="ＭＳ Ｐゴシック"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more CHASM information - http://</a:t>
            </a:r>
            <a:r>
              <a:rPr lang="en-US" dirty="0" err="1" smtClean="0"/>
              <a:t>dcp.psc.gov/ccmis/CHASM.aspx</a:t>
            </a:r>
            <a:endParaRPr lang="en-US" dirty="0"/>
          </a:p>
        </p:txBody>
      </p:sp>
      <p:sp>
        <p:nvSpPr>
          <p:cNvPr id="4" name="Slide Number Placeholder 3"/>
          <p:cNvSpPr>
            <a:spLocks noGrp="1"/>
          </p:cNvSpPr>
          <p:nvPr>
            <p:ph type="sldNum" sz="quarter" idx="10"/>
          </p:nvPr>
        </p:nvSpPr>
        <p:spPr/>
        <p:txBody>
          <a:bodyPr/>
          <a:lstStyle/>
          <a:p>
            <a:fld id="{564C3B87-2A46-405D-A1EF-342BB37C0919}" type="slidenum">
              <a:rPr lang="en-US" smtClean="0"/>
              <a:pPr/>
              <a:t>67</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55877" indent="-290722">
              <a:defRPr sz="2400">
                <a:solidFill>
                  <a:schemeClr val="tx1"/>
                </a:solidFill>
                <a:latin typeface="Arial" charset="0"/>
              </a:defRPr>
            </a:lvl2pPr>
            <a:lvl3pPr marL="1162888" indent="-232578">
              <a:defRPr sz="2400">
                <a:solidFill>
                  <a:schemeClr val="tx1"/>
                </a:solidFill>
                <a:latin typeface="Arial" charset="0"/>
              </a:defRPr>
            </a:lvl3pPr>
            <a:lvl4pPr marL="1628043" indent="-232578">
              <a:defRPr sz="2400">
                <a:solidFill>
                  <a:schemeClr val="tx1"/>
                </a:solidFill>
                <a:latin typeface="Arial" charset="0"/>
              </a:defRPr>
            </a:lvl4pPr>
            <a:lvl5pPr marL="2093199" indent="-232578">
              <a:defRPr sz="2400">
                <a:solidFill>
                  <a:schemeClr val="tx1"/>
                </a:solidFill>
                <a:latin typeface="Arial" charset="0"/>
              </a:defRPr>
            </a:lvl5pPr>
            <a:lvl6pPr marL="2558354" indent="-232578" eaLnBrk="0" fontAlgn="base" hangingPunct="0">
              <a:spcBef>
                <a:spcPct val="0"/>
              </a:spcBef>
              <a:spcAft>
                <a:spcPct val="0"/>
              </a:spcAft>
              <a:defRPr sz="2400">
                <a:solidFill>
                  <a:schemeClr val="tx1"/>
                </a:solidFill>
                <a:latin typeface="Arial" charset="0"/>
              </a:defRPr>
            </a:lvl6pPr>
            <a:lvl7pPr marL="3023509" indent="-232578" eaLnBrk="0" fontAlgn="base" hangingPunct="0">
              <a:spcBef>
                <a:spcPct val="0"/>
              </a:spcBef>
              <a:spcAft>
                <a:spcPct val="0"/>
              </a:spcAft>
              <a:defRPr sz="2400">
                <a:solidFill>
                  <a:schemeClr val="tx1"/>
                </a:solidFill>
                <a:latin typeface="Arial" charset="0"/>
              </a:defRPr>
            </a:lvl7pPr>
            <a:lvl8pPr marL="3488665" indent="-232578" eaLnBrk="0" fontAlgn="base" hangingPunct="0">
              <a:spcBef>
                <a:spcPct val="0"/>
              </a:spcBef>
              <a:spcAft>
                <a:spcPct val="0"/>
              </a:spcAft>
              <a:defRPr sz="2400">
                <a:solidFill>
                  <a:schemeClr val="tx1"/>
                </a:solidFill>
                <a:latin typeface="Arial" charset="0"/>
              </a:defRPr>
            </a:lvl8pPr>
            <a:lvl9pPr marL="3953820" indent="-232578" eaLnBrk="0" fontAlgn="base" hangingPunct="0">
              <a:spcBef>
                <a:spcPct val="0"/>
              </a:spcBef>
              <a:spcAft>
                <a:spcPct val="0"/>
              </a:spcAft>
              <a:defRPr sz="2400">
                <a:solidFill>
                  <a:schemeClr val="tx1"/>
                </a:solidFill>
                <a:latin typeface="Arial" charset="0"/>
              </a:defRPr>
            </a:lvl9pPr>
          </a:lstStyle>
          <a:p>
            <a:fld id="{7EFA140E-80E2-4CB6-9E3D-69D3DC002ECB}" type="slidenum">
              <a:rPr lang="en-US" altLang="en-US" sz="1200">
                <a:latin typeface="Times New Roman" pitchFamily="18" charset="0"/>
              </a:rPr>
              <a:pPr/>
              <a:t>69</a:t>
            </a:fld>
            <a:endParaRPr lang="en-US" altLang="en-US" sz="1200">
              <a:latin typeface="Times New Roman" pitchFamily="18" charset="0"/>
            </a:endParaRP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xfrm>
            <a:off x="933027" y="4411370"/>
            <a:ext cx="5131647" cy="41760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buFont typeface="Wingdings" pitchFamily="2" charset="2"/>
              <a:buNone/>
            </a:pPr>
            <a:r>
              <a:rPr lang="en-US" altLang="en-US" dirty="0" smtClean="0">
                <a:ea typeface="ＭＳ Ｐゴシック" pitchFamily="34" charset="-128"/>
              </a:rPr>
              <a:t>MMU</a:t>
            </a:r>
            <a:r>
              <a:rPr lang="en-US" altLang="en-US" baseline="0" dirty="0" smtClean="0">
                <a:ea typeface="ＭＳ Ｐゴシック" pitchFamily="34" charset="-128"/>
              </a:rPr>
              <a:t> in Monrovia, Liberia.  Wall of survivors from Ebola </a:t>
            </a:r>
            <a:r>
              <a:rPr lang="en-US" altLang="en-US" baseline="0" smtClean="0">
                <a:ea typeface="ＭＳ Ｐゴシック" pitchFamily="34" charset="-128"/>
              </a:rPr>
              <a:t>Virus Disease (EVD).</a:t>
            </a:r>
            <a:endParaRPr lang="en-US" altLang="en-US" dirty="0" smtClean="0">
              <a:ea typeface="ＭＳ Ｐゴシック" pitchFamily="34" charset="-128"/>
            </a:endParaRPr>
          </a:p>
          <a:p>
            <a:pPr eaLnBrk="1" hangingPunct="1">
              <a:buFont typeface="Wingdings" pitchFamily="2" charset="2"/>
              <a:buChar char="§"/>
            </a:pPr>
            <a:endParaRPr lang="en-US" altLang="en-US" dirty="0" smtClean="0">
              <a:ea typeface="ＭＳ Ｐゴシック" pitchFamily="34" charset="-128"/>
            </a:endParaRPr>
          </a:p>
        </p:txBody>
      </p:sp>
      <p:sp>
        <p:nvSpPr>
          <p:cNvPr id="104452" name="Slide Number Placeholder 3"/>
          <p:cNvSpPr txBox="1">
            <a:spLocks noGrp="1"/>
          </p:cNvSpPr>
          <p:nvPr/>
        </p:nvSpPr>
        <p:spPr bwMode="auto">
          <a:xfrm>
            <a:off x="3963988" y="8818563"/>
            <a:ext cx="30321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031" tIns="46516" rIns="93031" bIns="46516" anchor="b"/>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301CE6BA-F3CB-445F-8316-C9AAB06E342C}" type="slidenum">
              <a:rPr lang="en-US" altLang="en-US" sz="1200">
                <a:latin typeface="Tahoma" pitchFamily="34" charset="0"/>
              </a:rPr>
              <a:pPr algn="r" eaLnBrk="1" hangingPunct="1"/>
              <a:t>70</a:t>
            </a:fld>
            <a:endParaRPr lang="en-US" altLang="en-US" sz="1200" dirty="0">
              <a:latin typeface="Tahoma" pitchFamily="34" charset="0"/>
            </a:endParaRPr>
          </a:p>
        </p:txBody>
      </p:sp>
    </p:spTree>
    <p:extLst>
      <p:ext uri="{BB962C8B-B14F-4D97-AF65-F5344CB8AC3E}">
        <p14:creationId xmlns:p14="http://schemas.microsoft.com/office/powerpoint/2010/main" val="18848537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buFont typeface="Wingdings" pitchFamily="2" charset="2"/>
              <a:buNone/>
            </a:pPr>
            <a:endParaRPr lang="en-US" altLang="en-US" dirty="0" smtClean="0">
              <a:ea typeface="ＭＳ Ｐゴシック" pitchFamily="34" charset="-128"/>
            </a:endParaRPr>
          </a:p>
          <a:p>
            <a:pPr>
              <a:spcBef>
                <a:spcPct val="0"/>
              </a:spcBef>
            </a:pPr>
            <a:endParaRPr lang="en-US" altLang="en-US" dirty="0" smtClean="0">
              <a:ea typeface="ＭＳ Ｐゴシック" pitchFamily="34" charset="-128"/>
            </a:endParaRPr>
          </a:p>
          <a:p>
            <a:pPr>
              <a:spcBef>
                <a:spcPct val="0"/>
              </a:spcBef>
            </a:pPr>
            <a:endParaRPr lang="en-US" altLang="en-US" dirty="0" smtClean="0">
              <a:ea typeface="ＭＳ Ｐゴシック" pitchFamily="34" charset="-128"/>
            </a:endParaRP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1342" indent="-284262">
              <a:defRPr>
                <a:solidFill>
                  <a:schemeClr val="tx1"/>
                </a:solidFill>
                <a:latin typeface="Calibri" pitchFamily="34" charset="0"/>
              </a:defRPr>
            </a:lvl2pPr>
            <a:lvl3pPr marL="1141892" indent="-227733">
              <a:defRPr>
                <a:solidFill>
                  <a:schemeClr val="tx1"/>
                </a:solidFill>
                <a:latin typeface="Calibri" pitchFamily="34" charset="0"/>
              </a:defRPr>
            </a:lvl3pPr>
            <a:lvl4pPr marL="1598971" indent="-227733">
              <a:defRPr>
                <a:solidFill>
                  <a:schemeClr val="tx1"/>
                </a:solidFill>
                <a:latin typeface="Calibri" pitchFamily="34" charset="0"/>
              </a:defRPr>
            </a:lvl4pPr>
            <a:lvl5pPr marL="2056051" indent="-227733">
              <a:defRPr>
                <a:solidFill>
                  <a:schemeClr val="tx1"/>
                </a:solidFill>
                <a:latin typeface="Calibri" pitchFamily="34" charset="0"/>
              </a:defRPr>
            </a:lvl5pPr>
            <a:lvl6pPr marL="2521207" indent="-227733" fontAlgn="base">
              <a:spcBef>
                <a:spcPct val="0"/>
              </a:spcBef>
              <a:spcAft>
                <a:spcPct val="0"/>
              </a:spcAft>
              <a:defRPr>
                <a:solidFill>
                  <a:schemeClr val="tx1"/>
                </a:solidFill>
                <a:latin typeface="Calibri" pitchFamily="34" charset="0"/>
              </a:defRPr>
            </a:lvl6pPr>
            <a:lvl7pPr marL="2986362" indent="-227733" fontAlgn="base">
              <a:spcBef>
                <a:spcPct val="0"/>
              </a:spcBef>
              <a:spcAft>
                <a:spcPct val="0"/>
              </a:spcAft>
              <a:defRPr>
                <a:solidFill>
                  <a:schemeClr val="tx1"/>
                </a:solidFill>
                <a:latin typeface="Calibri" pitchFamily="34" charset="0"/>
              </a:defRPr>
            </a:lvl7pPr>
            <a:lvl8pPr marL="3451517" indent="-227733" fontAlgn="base">
              <a:spcBef>
                <a:spcPct val="0"/>
              </a:spcBef>
              <a:spcAft>
                <a:spcPct val="0"/>
              </a:spcAft>
              <a:defRPr>
                <a:solidFill>
                  <a:schemeClr val="tx1"/>
                </a:solidFill>
                <a:latin typeface="Calibri" pitchFamily="34" charset="0"/>
              </a:defRPr>
            </a:lvl8pPr>
            <a:lvl9pPr marL="3916673" indent="-227733" fontAlgn="base">
              <a:spcBef>
                <a:spcPct val="0"/>
              </a:spcBef>
              <a:spcAft>
                <a:spcPct val="0"/>
              </a:spcAft>
              <a:defRPr>
                <a:solidFill>
                  <a:schemeClr val="tx1"/>
                </a:solidFill>
                <a:latin typeface="Calibri" pitchFamily="34" charset="0"/>
              </a:defRPr>
            </a:lvl9pPr>
          </a:lstStyle>
          <a:p>
            <a:fld id="{00DABD0F-AD39-407A-A761-404E31E3A4AF}" type="slidenum">
              <a:rPr lang="en-US" altLang="en-US">
                <a:solidFill>
                  <a:srgbClr val="000000"/>
                </a:solidFill>
                <a:latin typeface="Tahoma" pitchFamily="34" charset="0"/>
                <a:ea typeface="ＭＳ Ｐゴシック" pitchFamily="34" charset="-128"/>
              </a:rPr>
              <a:pPr/>
              <a:t>72</a:t>
            </a:fld>
            <a:endParaRPr lang="en-US" altLang="en-US" dirty="0">
              <a:solidFill>
                <a:srgbClr val="000000"/>
              </a:solidFill>
              <a:latin typeface="Tahoma" pitchFamily="34" charset="0"/>
              <a:ea typeface="ＭＳ Ｐゴシック"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buFont typeface="Wingdings" pitchFamily="2" charset="2"/>
              <a:buNone/>
            </a:pPr>
            <a:endParaRPr lang="en-US" altLang="en-US" smtClean="0">
              <a:ea typeface="ＭＳ Ｐゴシック" pitchFamily="34" charset="-128"/>
            </a:endParaRPr>
          </a:p>
          <a:p>
            <a:pPr>
              <a:spcBef>
                <a:spcPct val="0"/>
              </a:spcBef>
            </a:pPr>
            <a:endParaRPr lang="en-US" altLang="en-US" smtClean="0">
              <a:ea typeface="ＭＳ Ｐゴシック" pitchFamily="34" charset="-128"/>
            </a:endParaRPr>
          </a:p>
          <a:p>
            <a:pPr>
              <a:spcBef>
                <a:spcPct val="0"/>
              </a:spcBef>
            </a:pPr>
            <a:endParaRPr lang="en-US" altLang="en-US" smtClean="0">
              <a:ea typeface="ＭＳ Ｐゴシック" pitchFamily="34" charset="-128"/>
            </a:endParaRP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1342" indent="-284262">
              <a:defRPr>
                <a:solidFill>
                  <a:schemeClr val="tx1"/>
                </a:solidFill>
                <a:latin typeface="Calibri" pitchFamily="34" charset="0"/>
              </a:defRPr>
            </a:lvl2pPr>
            <a:lvl3pPr marL="1141892" indent="-227733">
              <a:defRPr>
                <a:solidFill>
                  <a:schemeClr val="tx1"/>
                </a:solidFill>
                <a:latin typeface="Calibri" pitchFamily="34" charset="0"/>
              </a:defRPr>
            </a:lvl3pPr>
            <a:lvl4pPr marL="1598971" indent="-227733">
              <a:defRPr>
                <a:solidFill>
                  <a:schemeClr val="tx1"/>
                </a:solidFill>
                <a:latin typeface="Calibri" pitchFamily="34" charset="0"/>
              </a:defRPr>
            </a:lvl4pPr>
            <a:lvl5pPr marL="2056051" indent="-227733">
              <a:defRPr>
                <a:solidFill>
                  <a:schemeClr val="tx1"/>
                </a:solidFill>
                <a:latin typeface="Calibri" pitchFamily="34" charset="0"/>
              </a:defRPr>
            </a:lvl5pPr>
            <a:lvl6pPr marL="2521207" indent="-227733" fontAlgn="base">
              <a:spcBef>
                <a:spcPct val="0"/>
              </a:spcBef>
              <a:spcAft>
                <a:spcPct val="0"/>
              </a:spcAft>
              <a:defRPr>
                <a:solidFill>
                  <a:schemeClr val="tx1"/>
                </a:solidFill>
                <a:latin typeface="Calibri" pitchFamily="34" charset="0"/>
              </a:defRPr>
            </a:lvl6pPr>
            <a:lvl7pPr marL="2986362" indent="-227733" fontAlgn="base">
              <a:spcBef>
                <a:spcPct val="0"/>
              </a:spcBef>
              <a:spcAft>
                <a:spcPct val="0"/>
              </a:spcAft>
              <a:defRPr>
                <a:solidFill>
                  <a:schemeClr val="tx1"/>
                </a:solidFill>
                <a:latin typeface="Calibri" pitchFamily="34" charset="0"/>
              </a:defRPr>
            </a:lvl7pPr>
            <a:lvl8pPr marL="3451517" indent="-227733" fontAlgn="base">
              <a:spcBef>
                <a:spcPct val="0"/>
              </a:spcBef>
              <a:spcAft>
                <a:spcPct val="0"/>
              </a:spcAft>
              <a:defRPr>
                <a:solidFill>
                  <a:schemeClr val="tx1"/>
                </a:solidFill>
                <a:latin typeface="Calibri" pitchFamily="34" charset="0"/>
              </a:defRPr>
            </a:lvl8pPr>
            <a:lvl9pPr marL="3916673" indent="-227733" fontAlgn="base">
              <a:spcBef>
                <a:spcPct val="0"/>
              </a:spcBef>
              <a:spcAft>
                <a:spcPct val="0"/>
              </a:spcAft>
              <a:defRPr>
                <a:solidFill>
                  <a:schemeClr val="tx1"/>
                </a:solidFill>
                <a:latin typeface="Calibri" pitchFamily="34" charset="0"/>
              </a:defRPr>
            </a:lvl9pPr>
          </a:lstStyle>
          <a:p>
            <a:fld id="{CD06D538-BBEF-4D2A-8F1E-85B626458215}" type="slidenum">
              <a:rPr lang="en-US" altLang="en-US">
                <a:solidFill>
                  <a:srgbClr val="000000"/>
                </a:solidFill>
                <a:latin typeface="Tahoma" pitchFamily="34" charset="0"/>
                <a:ea typeface="ＭＳ Ｐゴシック" pitchFamily="34" charset="-128"/>
              </a:rPr>
              <a:pPr/>
              <a:t>73</a:t>
            </a:fld>
            <a:endParaRPr lang="en-US" altLang="en-US" dirty="0">
              <a:solidFill>
                <a:srgbClr val="000000"/>
              </a:solidFill>
              <a:latin typeface="Tahoma" pitchFamily="34"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ＭＳ Ｐゴシック" pitchFamily="34" charset="-128"/>
              </a:rPr>
              <a:t>The Surgeon General, oversees the Commissioned Corps . The Surgeon General is America’s chief health educator, responsible for giving Americans the best scientific information available on how to improve their health and reduce the risk of illness and injury. </a:t>
            </a:r>
          </a:p>
          <a:p>
            <a:endParaRPr lang="en-US" altLang="en-US" dirty="0" smtClean="0">
              <a:ea typeface="ＭＳ Ｐゴシック" pitchFamily="34" charset="-128"/>
            </a:endParaRPr>
          </a:p>
          <a:p>
            <a:r>
              <a:rPr lang="en-US" altLang="en-US" dirty="0" smtClean="0">
                <a:ea typeface="ＭＳ Ｐゴシック" pitchFamily="34" charset="-128"/>
              </a:rPr>
              <a:t>In carrying out all responsibilities, the Surgeon General reports to the Assistant Secretary for Health, who is the principal advisor to the Secretary on public health and scientific issues. The Surgeon General is appointed by the President of the United States with the advice and consent of the United States Senate for a 4-year term of office. </a:t>
            </a:r>
          </a:p>
        </p:txBody>
      </p:sp>
      <p:sp>
        <p:nvSpPr>
          <p:cNvPr id="82948" name="Slide Number Placeholder 3"/>
          <p:cNvSpPr txBox="1">
            <a:spLocks noGrp="1"/>
          </p:cNvSpPr>
          <p:nvPr/>
        </p:nvSpPr>
        <p:spPr bwMode="auto">
          <a:xfrm>
            <a:off x="3963988" y="8818563"/>
            <a:ext cx="30321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031" tIns="46516" rIns="93031" bIns="46516" anchor="b"/>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68EC6E21-4506-44C4-AD9E-0341491BD2A2}" type="slidenum">
              <a:rPr lang="en-US" altLang="en-US" sz="1200">
                <a:latin typeface="Tahoma" pitchFamily="34" charset="0"/>
              </a:rPr>
              <a:pPr algn="r" eaLnBrk="1" hangingPunct="1"/>
              <a:t>4</a:t>
            </a:fld>
            <a:endParaRPr lang="en-US" altLang="en-US" sz="1200" dirty="0">
              <a:latin typeface="Tahoma"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ea typeface="ＭＳ Ｐゴシック" pitchFamily="34" charset="-128"/>
              </a:rPr>
              <a:t>Center for Disease Control and Prevention Epidemic Intelligence Service (EIS) Program: a unique two-year, post-graduate program of service and on-the-job training for health professionals in the practice of epidemiology.</a:t>
            </a:r>
          </a:p>
          <a:p>
            <a:pPr>
              <a:spcBef>
                <a:spcPct val="0"/>
              </a:spcBef>
            </a:pPr>
            <a:r>
              <a:rPr lang="en-US" altLang="en-US" smtClean="0">
                <a:ea typeface="ＭＳ Ｐゴシック" pitchFamily="34" charset="-128"/>
              </a:rPr>
              <a:t>National Health Service Corps (NHSC) Scholarship Program: a competitive Federal program that pays tuition and fees and provides a living stipend to students in return for a commitment to provide care in underserved communities. </a:t>
            </a:r>
          </a:p>
          <a:p>
            <a:pPr>
              <a:spcBef>
                <a:spcPct val="0"/>
              </a:spcBef>
            </a:pPr>
            <a:endParaRPr lang="en-US" altLang="en-US" smtClean="0">
              <a:ea typeface="ＭＳ Ｐゴシック" pitchFamily="34" charset="-128"/>
            </a:endParaRPr>
          </a:p>
          <a:p>
            <a:pPr>
              <a:spcBef>
                <a:spcPct val="0"/>
              </a:spcBef>
            </a:pPr>
            <a:r>
              <a:rPr lang="en-US" altLang="en-US" smtClean="0">
                <a:ea typeface="ＭＳ Ｐゴシック" pitchFamily="34" charset="-128"/>
              </a:rPr>
              <a:t>Indian Health Service (IHS) Loan Repayment Program: offers health professionals the opportunity to pay off their qualified student loans while assisting the IHS in meeting the staffing needs of Indian health programs.</a:t>
            </a:r>
          </a:p>
          <a:p>
            <a:pPr>
              <a:spcBef>
                <a:spcPct val="0"/>
              </a:spcBef>
            </a:pPr>
            <a:endParaRPr lang="en-US" altLang="en-US" smtClean="0">
              <a:ea typeface="ＭＳ Ｐゴシック" pitchFamily="34" charset="-128"/>
            </a:endParaRPr>
          </a:p>
          <a:p>
            <a:pPr>
              <a:spcBef>
                <a:spcPct val="0"/>
              </a:spcBef>
            </a:pPr>
            <a:r>
              <a:rPr lang="en-US" altLang="en-US" smtClean="0">
                <a:ea typeface="ＭＳ Ｐゴシック" pitchFamily="34" charset="-128"/>
              </a:rPr>
              <a:t>The Uniformed Services University of the Health Sciences (USU) is a health science university run by the Federal government, providing training to military physicians, nurses, and educators.</a:t>
            </a:r>
          </a:p>
          <a:p>
            <a:pPr>
              <a:spcBef>
                <a:spcPct val="0"/>
              </a:spcBef>
            </a:pPr>
            <a:endParaRPr lang="en-US" altLang="en-US" smtClean="0">
              <a:ea typeface="ＭＳ Ｐゴシック" pitchFamily="34" charset="-128"/>
            </a:endParaRP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1342" indent="-284262">
              <a:defRPr>
                <a:solidFill>
                  <a:schemeClr val="tx1"/>
                </a:solidFill>
                <a:latin typeface="Calibri" pitchFamily="34" charset="0"/>
              </a:defRPr>
            </a:lvl2pPr>
            <a:lvl3pPr marL="1141892" indent="-227733">
              <a:defRPr>
                <a:solidFill>
                  <a:schemeClr val="tx1"/>
                </a:solidFill>
                <a:latin typeface="Calibri" pitchFamily="34" charset="0"/>
              </a:defRPr>
            </a:lvl3pPr>
            <a:lvl4pPr marL="1598971" indent="-227733">
              <a:defRPr>
                <a:solidFill>
                  <a:schemeClr val="tx1"/>
                </a:solidFill>
                <a:latin typeface="Calibri" pitchFamily="34" charset="0"/>
              </a:defRPr>
            </a:lvl4pPr>
            <a:lvl5pPr marL="2056051" indent="-227733">
              <a:defRPr>
                <a:solidFill>
                  <a:schemeClr val="tx1"/>
                </a:solidFill>
                <a:latin typeface="Calibri" pitchFamily="34" charset="0"/>
              </a:defRPr>
            </a:lvl5pPr>
            <a:lvl6pPr marL="2521207" indent="-227733" fontAlgn="base">
              <a:spcBef>
                <a:spcPct val="0"/>
              </a:spcBef>
              <a:spcAft>
                <a:spcPct val="0"/>
              </a:spcAft>
              <a:defRPr>
                <a:solidFill>
                  <a:schemeClr val="tx1"/>
                </a:solidFill>
                <a:latin typeface="Calibri" pitchFamily="34" charset="0"/>
              </a:defRPr>
            </a:lvl6pPr>
            <a:lvl7pPr marL="2986362" indent="-227733" fontAlgn="base">
              <a:spcBef>
                <a:spcPct val="0"/>
              </a:spcBef>
              <a:spcAft>
                <a:spcPct val="0"/>
              </a:spcAft>
              <a:defRPr>
                <a:solidFill>
                  <a:schemeClr val="tx1"/>
                </a:solidFill>
                <a:latin typeface="Calibri" pitchFamily="34" charset="0"/>
              </a:defRPr>
            </a:lvl7pPr>
            <a:lvl8pPr marL="3451517" indent="-227733" fontAlgn="base">
              <a:spcBef>
                <a:spcPct val="0"/>
              </a:spcBef>
              <a:spcAft>
                <a:spcPct val="0"/>
              </a:spcAft>
              <a:defRPr>
                <a:solidFill>
                  <a:schemeClr val="tx1"/>
                </a:solidFill>
                <a:latin typeface="Calibri" pitchFamily="34" charset="0"/>
              </a:defRPr>
            </a:lvl8pPr>
            <a:lvl9pPr marL="3916673" indent="-227733" fontAlgn="base">
              <a:spcBef>
                <a:spcPct val="0"/>
              </a:spcBef>
              <a:spcAft>
                <a:spcPct val="0"/>
              </a:spcAft>
              <a:defRPr>
                <a:solidFill>
                  <a:schemeClr val="tx1"/>
                </a:solidFill>
                <a:latin typeface="Calibri" pitchFamily="34" charset="0"/>
              </a:defRPr>
            </a:lvl9pPr>
          </a:lstStyle>
          <a:p>
            <a:fld id="{3B559C6F-33AE-4EEE-B2FC-9D043881B4C4}" type="slidenum">
              <a:rPr lang="en-US" altLang="en-US">
                <a:solidFill>
                  <a:srgbClr val="000000"/>
                </a:solidFill>
                <a:latin typeface="Tahoma" pitchFamily="34" charset="0"/>
                <a:ea typeface="ＭＳ Ｐゴシック" pitchFamily="34" charset="-128"/>
              </a:rPr>
              <a:pPr/>
              <a:t>74</a:t>
            </a:fld>
            <a:endParaRPr lang="en-US" altLang="en-US" dirty="0">
              <a:solidFill>
                <a:srgbClr val="000000"/>
              </a:solidFill>
              <a:latin typeface="Tahoma" pitchFamily="34" charset="0"/>
              <a:ea typeface="ＭＳ Ｐゴシック"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54263" indent="-289107">
              <a:defRPr>
                <a:solidFill>
                  <a:schemeClr val="tx1"/>
                </a:solidFill>
                <a:latin typeface="Calibri" pitchFamily="34" charset="0"/>
              </a:defRPr>
            </a:lvl2pPr>
            <a:lvl3pPr marL="1161274" indent="-230963">
              <a:defRPr>
                <a:solidFill>
                  <a:schemeClr val="tx1"/>
                </a:solidFill>
                <a:latin typeface="Calibri" pitchFamily="34" charset="0"/>
              </a:defRPr>
            </a:lvl3pPr>
            <a:lvl4pPr marL="1626429" indent="-230963">
              <a:defRPr>
                <a:solidFill>
                  <a:schemeClr val="tx1"/>
                </a:solidFill>
                <a:latin typeface="Calibri" pitchFamily="34" charset="0"/>
              </a:defRPr>
            </a:lvl4pPr>
            <a:lvl5pPr marL="2091584" indent="-230963">
              <a:defRPr>
                <a:solidFill>
                  <a:schemeClr val="tx1"/>
                </a:solidFill>
                <a:latin typeface="Calibri" pitchFamily="34" charset="0"/>
              </a:defRPr>
            </a:lvl5pPr>
            <a:lvl6pPr marL="2556739" indent="-230963" fontAlgn="base">
              <a:spcBef>
                <a:spcPct val="0"/>
              </a:spcBef>
              <a:spcAft>
                <a:spcPct val="0"/>
              </a:spcAft>
              <a:defRPr>
                <a:solidFill>
                  <a:schemeClr val="tx1"/>
                </a:solidFill>
                <a:latin typeface="Calibri" pitchFamily="34" charset="0"/>
              </a:defRPr>
            </a:lvl6pPr>
            <a:lvl7pPr marL="3021895" indent="-230963" fontAlgn="base">
              <a:spcBef>
                <a:spcPct val="0"/>
              </a:spcBef>
              <a:spcAft>
                <a:spcPct val="0"/>
              </a:spcAft>
              <a:defRPr>
                <a:solidFill>
                  <a:schemeClr val="tx1"/>
                </a:solidFill>
                <a:latin typeface="Calibri" pitchFamily="34" charset="0"/>
              </a:defRPr>
            </a:lvl7pPr>
            <a:lvl8pPr marL="3487050" indent="-230963" fontAlgn="base">
              <a:spcBef>
                <a:spcPct val="0"/>
              </a:spcBef>
              <a:spcAft>
                <a:spcPct val="0"/>
              </a:spcAft>
              <a:defRPr>
                <a:solidFill>
                  <a:schemeClr val="tx1"/>
                </a:solidFill>
                <a:latin typeface="Calibri" pitchFamily="34" charset="0"/>
              </a:defRPr>
            </a:lvl8pPr>
            <a:lvl9pPr marL="3952205" indent="-230963" fontAlgn="base">
              <a:spcBef>
                <a:spcPct val="0"/>
              </a:spcBef>
              <a:spcAft>
                <a:spcPct val="0"/>
              </a:spcAft>
              <a:defRPr>
                <a:solidFill>
                  <a:schemeClr val="tx1"/>
                </a:solidFill>
                <a:latin typeface="Calibri" pitchFamily="34" charset="0"/>
              </a:defRPr>
            </a:lvl9pPr>
          </a:lstStyle>
          <a:p>
            <a:fld id="{E11C7804-4014-49BE-A4FD-731E9A4A74D2}" type="slidenum">
              <a:rPr lang="en-US" altLang="en-US">
                <a:solidFill>
                  <a:srgbClr val="000000"/>
                </a:solidFill>
                <a:latin typeface="Times New Roman" pitchFamily="18" charset="0"/>
              </a:rPr>
              <a:pPr/>
              <a:t>75</a:t>
            </a:fld>
            <a:endParaRPr lang="en-US" altLang="en-US">
              <a:solidFill>
                <a:srgbClr val="000000"/>
              </a:solidFill>
              <a:latin typeface="Times New Roman" pitchFamily="18" charset="0"/>
            </a:endParaRPr>
          </a:p>
        </p:txBody>
      </p:sp>
      <p:sp>
        <p:nvSpPr>
          <p:cNvPr id="307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30963" indent="-230963">
              <a:spcBef>
                <a:spcPct val="0"/>
              </a:spcBef>
            </a:pPr>
            <a:endParaRPr lang="en-US"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solidFill>
                <a:srgbClr val="FF0000"/>
              </a:solidFill>
              <a:ea typeface="ＭＳ Ｐゴシック" pitchFamily="34" charset="-128"/>
            </a:endParaRPr>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0A9E4123-B430-4DA8-9F6D-27E86DA974D4}" type="slidenum">
              <a:rPr lang="en-US" altLang="en-US" smtClean="0">
                <a:solidFill>
                  <a:srgbClr val="000000"/>
                </a:solidFill>
                <a:latin typeface="Tahoma" pitchFamily="34" charset="0"/>
              </a:rPr>
              <a:pPr eaLnBrk="1" hangingPunct="1"/>
              <a:t>78</a:t>
            </a:fld>
            <a:endParaRPr lang="en-US" altLang="en-US" dirty="0" smtClean="0">
              <a:solidFill>
                <a:srgbClr val="000000"/>
              </a:solidFill>
              <a:latin typeface="Tahoma"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solidFill>
                <a:srgbClr val="FF0000"/>
              </a:solidFill>
              <a:ea typeface="ＭＳ Ｐゴシック" pitchFamily="34" charset="-128"/>
            </a:endParaRPr>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0A9E4123-B430-4DA8-9F6D-27E86DA974D4}" type="slidenum">
              <a:rPr lang="en-US" altLang="en-US" smtClean="0">
                <a:solidFill>
                  <a:srgbClr val="000000"/>
                </a:solidFill>
                <a:latin typeface="Tahoma" pitchFamily="34" charset="0"/>
              </a:rPr>
              <a:pPr eaLnBrk="1" hangingPunct="1"/>
              <a:t>79</a:t>
            </a:fld>
            <a:endParaRPr lang="en-US" altLang="en-US" dirty="0" smtClean="0">
              <a:solidFill>
                <a:srgbClr val="000000"/>
              </a:solidFill>
              <a:latin typeface="Tahoma"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buFont typeface="Wingdings" pitchFamily="2" charset="2"/>
              <a:buNone/>
            </a:pPr>
            <a:r>
              <a:rPr lang="en-US" altLang="en-US" dirty="0" smtClean="0">
                <a:ea typeface="ＭＳ Ｐゴシック" pitchFamily="34" charset="-128"/>
              </a:rPr>
              <a:t>For more information, call us at 1</a:t>
            </a:r>
            <a:r>
              <a:rPr lang="en-US" altLang="en-US" dirty="0" smtClean="0">
                <a:latin typeface="Univers 55" charset="0"/>
                <a:ea typeface="ＭＳ Ｐゴシック" pitchFamily="34" charset="-128"/>
              </a:rPr>
              <a:t>–</a:t>
            </a:r>
            <a:r>
              <a:rPr lang="en-US" altLang="en-US" dirty="0" smtClean="0">
                <a:ea typeface="ＭＳ Ｐゴシック" pitchFamily="34" charset="-128"/>
              </a:rPr>
              <a:t>800</a:t>
            </a:r>
            <a:r>
              <a:rPr lang="en-US" altLang="en-US" dirty="0" smtClean="0">
                <a:latin typeface="Univers 55" charset="0"/>
                <a:ea typeface="ＭＳ Ｐゴシック" pitchFamily="34" charset="-128"/>
              </a:rPr>
              <a:t>–</a:t>
            </a:r>
            <a:r>
              <a:rPr lang="en-US" altLang="en-US" dirty="0" smtClean="0">
                <a:ea typeface="ＭＳ Ｐゴシック" pitchFamily="34" charset="-128"/>
              </a:rPr>
              <a:t>279</a:t>
            </a:r>
            <a:r>
              <a:rPr lang="en-US" altLang="en-US" dirty="0" smtClean="0">
                <a:latin typeface="Univers 55" charset="0"/>
                <a:ea typeface="ＭＳ Ｐゴシック" pitchFamily="34" charset="-128"/>
              </a:rPr>
              <a:t>–</a:t>
            </a:r>
            <a:r>
              <a:rPr lang="en-US" altLang="en-US" dirty="0" smtClean="0">
                <a:ea typeface="ＭＳ Ｐゴシック" pitchFamily="34" charset="-128"/>
              </a:rPr>
              <a:t>1605 or visit our Web site at www.usphs.gov.</a:t>
            </a:r>
          </a:p>
          <a:p>
            <a:pPr eaLnBrk="1" hangingPunct="1">
              <a:buFont typeface="Wingdings" pitchFamily="2" charset="2"/>
              <a:buNone/>
            </a:pPr>
            <a:endParaRPr lang="en-US" altLang="en-US" dirty="0" smtClean="0">
              <a:ea typeface="ＭＳ Ｐゴシック" pitchFamily="34" charset="-128"/>
            </a:endParaRPr>
          </a:p>
          <a:p>
            <a:pPr eaLnBrk="1" hangingPunct="1">
              <a:buFont typeface="Wingdings" pitchFamily="2" charset="2"/>
              <a:buNone/>
            </a:pPr>
            <a:r>
              <a:rPr lang="en-US" altLang="en-US" dirty="0" smtClean="0">
                <a:ea typeface="ＭＳ Ｐゴシック" pitchFamily="34" charset="-128"/>
              </a:rPr>
              <a:t>We look forward to hearing from you. Thank you.</a:t>
            </a:r>
          </a:p>
          <a:p>
            <a:pPr eaLnBrk="1" hangingPunct="1">
              <a:buFont typeface="Wingdings" pitchFamily="2" charset="2"/>
              <a:buNone/>
            </a:pPr>
            <a:endParaRPr lang="en-US" altLang="en-US" dirty="0" smtClean="0">
              <a:ea typeface="ＭＳ Ｐゴシック" pitchFamily="34" charset="-128"/>
            </a:endParaRPr>
          </a:p>
          <a:p>
            <a:pPr eaLnBrk="1" hangingPunct="1">
              <a:buFont typeface="Wingdings" pitchFamily="2" charset="2"/>
              <a:buChar char="§"/>
            </a:pPr>
            <a:endParaRPr lang="en-US" altLang="en-US" dirty="0" smtClean="0">
              <a:ea typeface="ＭＳ Ｐゴシック" pitchFamily="34" charset="-128"/>
            </a:endParaRPr>
          </a:p>
        </p:txBody>
      </p:sp>
      <p:sp>
        <p:nvSpPr>
          <p:cNvPr id="104452" name="Slide Number Placeholder 3"/>
          <p:cNvSpPr txBox="1">
            <a:spLocks noGrp="1"/>
          </p:cNvSpPr>
          <p:nvPr/>
        </p:nvSpPr>
        <p:spPr bwMode="auto">
          <a:xfrm>
            <a:off x="3963988" y="8818563"/>
            <a:ext cx="30321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031" tIns="46516" rIns="93031" bIns="46516" anchor="b"/>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301CE6BA-F3CB-445F-8316-C9AAB06E342C}" type="slidenum">
              <a:rPr lang="en-US" altLang="en-US" sz="1200">
                <a:latin typeface="Tahoma" pitchFamily="34" charset="0"/>
              </a:rPr>
              <a:pPr algn="r" eaLnBrk="1" hangingPunct="1"/>
              <a:t>80</a:t>
            </a:fld>
            <a:endParaRPr lang="en-US" altLang="en-US" sz="1200" dirty="0">
              <a:latin typeface="Tahoma"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ea typeface="ＭＳ Ｐゴシック" pitchFamily="34" charset="-128"/>
            </a:endParaRPr>
          </a:p>
        </p:txBody>
      </p:sp>
      <p:sp>
        <p:nvSpPr>
          <p:cNvPr id="82948" name="Slide Number Placeholder 3"/>
          <p:cNvSpPr txBox="1">
            <a:spLocks noGrp="1"/>
          </p:cNvSpPr>
          <p:nvPr/>
        </p:nvSpPr>
        <p:spPr bwMode="auto">
          <a:xfrm>
            <a:off x="3963988" y="8818563"/>
            <a:ext cx="30321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031" tIns="46516" rIns="93031" bIns="46516" anchor="b"/>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68EC6E21-4506-44C4-AD9E-0341491BD2A2}" type="slidenum">
              <a:rPr lang="en-US" altLang="en-US" sz="1200">
                <a:latin typeface="Tahoma" pitchFamily="34" charset="0"/>
              </a:rPr>
              <a:pPr algn="r" eaLnBrk="1" hangingPunct="1"/>
              <a:t>5</a:t>
            </a:fld>
            <a:endParaRPr lang="en-US" altLang="en-US" sz="1200" dirty="0">
              <a:latin typeface="Tahoma"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ea typeface="ＭＳ Ｐゴシック" pitchFamily="34" charset="-128"/>
            </a:endParaRPr>
          </a:p>
        </p:txBody>
      </p:sp>
      <p:sp>
        <p:nvSpPr>
          <p:cNvPr id="82948" name="Slide Number Placeholder 3"/>
          <p:cNvSpPr txBox="1">
            <a:spLocks noGrp="1"/>
          </p:cNvSpPr>
          <p:nvPr/>
        </p:nvSpPr>
        <p:spPr bwMode="auto">
          <a:xfrm>
            <a:off x="3963988" y="8818563"/>
            <a:ext cx="30321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031" tIns="46516" rIns="93031" bIns="46516" anchor="b"/>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68EC6E21-4506-44C4-AD9E-0341491BD2A2}" type="slidenum">
              <a:rPr lang="en-US" altLang="en-US" sz="1200">
                <a:latin typeface="Tahoma" pitchFamily="34" charset="0"/>
              </a:rPr>
              <a:pPr algn="r" eaLnBrk="1" hangingPunct="1"/>
              <a:t>6</a:t>
            </a:fld>
            <a:endParaRPr lang="en-US" altLang="en-US" sz="1200" dirty="0">
              <a:latin typeface="Tahoma"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smtClean="0">
                <a:ea typeface="ＭＳ Ｐゴシック" pitchFamily="34" charset="-128"/>
              </a:rPr>
              <a:t>Under the leadership of the U.S. Surgeon General, the Commissioned Corps is part of the U.S. Public Health Service. Commissioned Corps officers are an elite team of over 6,700 well-trained, highly qualified public health professionals. We are dedicated to delivering the Nation’s public health promotion and disease prevention programs and advancing public health science. </a:t>
            </a:r>
          </a:p>
          <a:p>
            <a:pPr eaLnBrk="1" hangingPunct="1"/>
            <a:endParaRPr lang="en-US" altLang="en-US" dirty="0" smtClean="0">
              <a:ea typeface="ＭＳ Ｐゴシック" pitchFamily="34" charset="-128"/>
            </a:endParaRPr>
          </a:p>
          <a:p>
            <a:pPr eaLnBrk="1" hangingPunct="1"/>
            <a:r>
              <a:rPr lang="en-US" altLang="en-US" dirty="0" smtClean="0">
                <a:ea typeface="ＭＳ Ｐゴシック" pitchFamily="34" charset="-128"/>
              </a:rPr>
              <a:t>As part of the U.S. Public Health Service, the Commissioned Corps is an essential component of the largest public health program in the world.</a:t>
            </a:r>
          </a:p>
          <a:p>
            <a:pPr eaLnBrk="1" hangingPunct="1"/>
            <a:endParaRPr lang="en-US" altLang="en-US" dirty="0" smtClean="0">
              <a:ea typeface="ＭＳ Ｐゴシック" pitchFamily="34" charset="-128"/>
            </a:endParaRPr>
          </a:p>
          <a:p>
            <a:pPr eaLnBrk="1" hangingPunct="1"/>
            <a:endParaRPr lang="en-US" altLang="en-US" dirty="0" smtClean="0">
              <a:ea typeface="ＭＳ Ｐゴシック" pitchFamily="34" charset="-128"/>
            </a:endParaRPr>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7AF038B2-7E95-4B6C-9955-8BF12A9C7214}" type="slidenum">
              <a:rPr lang="en-US" altLang="en-US" smtClean="0">
                <a:latin typeface="Tahoma" pitchFamily="34" charset="0"/>
              </a:rPr>
              <a:pPr eaLnBrk="1" hangingPunct="1"/>
              <a:t>7</a:t>
            </a:fld>
            <a:endParaRPr lang="en-US" altLang="en-US" dirty="0" smtClean="0">
              <a:latin typeface="Tahoma"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ea typeface="ＭＳ Ｐゴシック" pitchFamily="34" charset="-128"/>
            </a:endParaRPr>
          </a:p>
          <a:p>
            <a:pPr eaLnBrk="1" hangingPunct="1"/>
            <a:r>
              <a:rPr lang="en-US" altLang="en-US" smtClean="0">
                <a:ea typeface="ＭＳ Ｐゴシック" pitchFamily="34" charset="-128"/>
              </a:rPr>
              <a:t>Originally, the Corps was composed only of physicians. </a:t>
            </a:r>
          </a:p>
          <a:p>
            <a:pPr eaLnBrk="1" hangingPunct="1"/>
            <a:endParaRPr lang="en-US" altLang="en-US" smtClean="0">
              <a:ea typeface="ＭＳ Ｐゴシック" pitchFamily="34" charset="-128"/>
            </a:endParaRPr>
          </a:p>
          <a:p>
            <a:pPr eaLnBrk="1" hangingPunct="1"/>
            <a:r>
              <a:rPr lang="en-US" altLang="en-US" smtClean="0">
                <a:ea typeface="ＭＳ Ｐゴシック" pitchFamily="34" charset="-128"/>
              </a:rPr>
              <a:t>However, as the scope of public health has grown over time, so have the variety of professionals needed to carry out the Corps’ responsibilities.  </a:t>
            </a:r>
          </a:p>
          <a:p>
            <a:pPr eaLnBrk="1" hangingPunct="1"/>
            <a:endParaRPr lang="en-US" altLang="en-US" smtClean="0">
              <a:ea typeface="ＭＳ Ｐゴシック" pitchFamily="34" charset="-128"/>
            </a:endParaRPr>
          </a:p>
          <a:p>
            <a:pPr eaLnBrk="1" hangingPunct="1"/>
            <a:r>
              <a:rPr lang="en-US" altLang="en-US" smtClean="0">
                <a:ea typeface="ＭＳ Ｐゴシック" pitchFamily="34" charset="-128"/>
              </a:rPr>
              <a:t>Today’s Corps includes a number of professions involved in public health. </a:t>
            </a:r>
          </a:p>
          <a:p>
            <a:pPr eaLnBrk="1" hangingPunct="1"/>
            <a:endParaRPr lang="en-US" altLang="en-US" smtClean="0">
              <a:ea typeface="ＭＳ Ｐゴシック" pitchFamily="34" charset="-128"/>
            </a:endParaRPr>
          </a:p>
          <a:p>
            <a:pPr eaLnBrk="1" hangingPunct="1"/>
            <a:endParaRPr lang="en-US" altLang="en-US" smtClean="0">
              <a:ea typeface="ＭＳ Ｐゴシック" pitchFamily="34" charset="-128"/>
            </a:endParaRPr>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ED45A2CA-F5E8-46A9-BE76-8E2F51C740A1}" type="slidenum">
              <a:rPr lang="en-US" altLang="en-US" smtClean="0">
                <a:solidFill>
                  <a:srgbClr val="000000"/>
                </a:solidFill>
                <a:latin typeface="Tahoma" pitchFamily="34" charset="0"/>
              </a:rPr>
              <a:pPr eaLnBrk="1" hangingPunct="1"/>
              <a:t>8</a:t>
            </a:fld>
            <a:endParaRPr lang="en-US" altLang="en-US" dirty="0" smtClean="0">
              <a:solidFill>
                <a:srgbClr val="000000"/>
              </a:solidFill>
              <a:latin typeface="Tahoma"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smtClean="0">
                <a:ea typeface="ＭＳ Ｐゴシック" pitchFamily="34" charset="-128"/>
              </a:rPr>
              <a:t>The mission of the Commissioned Corps is to protect, promote, and advance the health and safety of our Nation.</a:t>
            </a:r>
          </a:p>
          <a:p>
            <a:pPr eaLnBrk="1" hangingPunct="1"/>
            <a:endParaRPr lang="en-US" altLang="en-US" dirty="0" smtClean="0">
              <a:ea typeface="ＭＳ Ｐゴシック" pitchFamily="34" charset="-128"/>
            </a:endParaRPr>
          </a:p>
          <a:p>
            <a:pPr eaLnBrk="1" hangingPunct="1"/>
            <a:r>
              <a:rPr lang="en-US" altLang="en-US" dirty="0" smtClean="0">
                <a:ea typeface="ＭＳ Ｐゴシック" pitchFamily="34" charset="-128"/>
              </a:rPr>
              <a:t>We pursue our mission through:</a:t>
            </a:r>
          </a:p>
          <a:p>
            <a:pPr eaLnBrk="1" hangingPunct="1"/>
            <a:endParaRPr lang="en-US" altLang="en-US" dirty="0" smtClean="0">
              <a:ea typeface="ＭＳ Ｐゴシック" pitchFamily="34" charset="-128"/>
            </a:endParaRPr>
          </a:p>
          <a:p>
            <a:pPr eaLnBrk="1" hangingPunct="1">
              <a:buFont typeface="Wingdings" pitchFamily="2" charset="2"/>
              <a:buChar char="Ø"/>
            </a:pPr>
            <a:r>
              <a:rPr lang="en-US" altLang="en-US" dirty="0" smtClean="0">
                <a:ea typeface="ＭＳ Ｐゴシック" pitchFamily="34" charset="-128"/>
              </a:rPr>
              <a:t> Rapid and effective response to public health needs</a:t>
            </a:r>
          </a:p>
          <a:p>
            <a:pPr eaLnBrk="1" hangingPunct="1">
              <a:buFont typeface="Wingdings" pitchFamily="2" charset="2"/>
              <a:buChar char="Ø"/>
            </a:pPr>
            <a:r>
              <a:rPr lang="en-US" altLang="en-US" dirty="0" smtClean="0">
                <a:ea typeface="ＭＳ Ｐゴシック" pitchFamily="34" charset="-128"/>
              </a:rPr>
              <a:t> Leadership and excellence in public health practices, and</a:t>
            </a:r>
          </a:p>
          <a:p>
            <a:pPr eaLnBrk="1" hangingPunct="1">
              <a:buFont typeface="Wingdings" pitchFamily="2" charset="2"/>
              <a:buChar char="Ø"/>
            </a:pPr>
            <a:r>
              <a:rPr lang="en-US" altLang="en-US" dirty="0" smtClean="0">
                <a:ea typeface="ＭＳ Ｐゴシック" pitchFamily="34" charset="-128"/>
              </a:rPr>
              <a:t> Advancement of public health science. </a:t>
            </a:r>
          </a:p>
          <a:p>
            <a:pPr eaLnBrk="1" hangingPunct="1"/>
            <a:endParaRPr lang="en-US" altLang="en-US" dirty="0" smtClean="0">
              <a:ea typeface="ＭＳ Ｐゴシック" pitchFamily="34" charset="-128"/>
            </a:endParaRPr>
          </a:p>
          <a:p>
            <a:pPr eaLnBrk="1" hangingPunct="1"/>
            <a:r>
              <a:rPr lang="en-US" altLang="en-US" dirty="0" smtClean="0">
                <a:ea typeface="ＭＳ Ｐゴシック" pitchFamily="34" charset="-128"/>
              </a:rPr>
              <a:t>This has been the Public Health Service’s mission and method since 1798, when John Adams—the second President—signed into law the Act for the Relief of Sick and Disabled Seamen. </a:t>
            </a: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EDA642D7-CA66-456B-A651-36BF84AFFB80}" type="slidenum">
              <a:rPr lang="en-US" altLang="en-US" smtClean="0">
                <a:latin typeface="Tahoma" pitchFamily="34" charset="0"/>
              </a:rPr>
              <a:pPr eaLnBrk="1" hangingPunct="1"/>
              <a:t>10</a:t>
            </a:fld>
            <a:endParaRPr lang="en-US" altLang="en-US" dirty="0" smtClean="0">
              <a:latin typeface="Tahoma"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85000" lnSpcReduction="20000"/>
          </a:bodyPr>
          <a:lstStyle/>
          <a:p>
            <a:pPr eaLnBrk="1" hangingPunct="1">
              <a:lnSpc>
                <a:spcPct val="80000"/>
              </a:lnSpc>
            </a:pPr>
            <a:r>
              <a:rPr lang="en-US" altLang="en-US" smtClean="0">
                <a:ea typeface="ＭＳ Ｐゴシック" pitchFamily="34" charset="-128"/>
              </a:rPr>
              <a:t>The earliest predecessor of the Commissioned Corps was the Marine Hospital Service. At the time—the early 1800s—our country relied on a healthy merchant marine for trade and security. Our seamen traveled widely. Often, those who became ill brought their sicknesses back home, which made their health care a Federal concern.</a:t>
            </a:r>
          </a:p>
          <a:p>
            <a:pPr eaLnBrk="1" hangingPunct="1">
              <a:lnSpc>
                <a:spcPct val="80000"/>
              </a:lnSpc>
            </a:pPr>
            <a:endParaRPr lang="en-US" altLang="en-US" smtClean="0">
              <a:ea typeface="ＭＳ Ｐゴシック" pitchFamily="34" charset="-128"/>
            </a:endParaRPr>
          </a:p>
          <a:p>
            <a:pPr eaLnBrk="1" hangingPunct="1">
              <a:lnSpc>
                <a:spcPct val="80000"/>
              </a:lnSpc>
            </a:pPr>
            <a:r>
              <a:rPr lang="en-US" altLang="en-US" smtClean="0">
                <a:ea typeface="ＭＳ Ｐゴシック" pitchFamily="34" charset="-128"/>
              </a:rPr>
              <a:t>The Marine Hospital Service eventually grew into the Public Health and Marine Hospital Service. In 1912, Congress shortened this name to the U.S. Public Health Service, with the Commissioned Corps as its uniformed service.  </a:t>
            </a:r>
          </a:p>
          <a:p>
            <a:pPr eaLnBrk="1" hangingPunct="1">
              <a:lnSpc>
                <a:spcPct val="80000"/>
              </a:lnSpc>
            </a:pPr>
            <a:endParaRPr lang="en-US" altLang="en-US" smtClean="0">
              <a:ea typeface="ＭＳ Ｐゴシック" pitchFamily="34" charset="-128"/>
            </a:endParaRPr>
          </a:p>
          <a:p>
            <a:pPr eaLnBrk="1" hangingPunct="1">
              <a:lnSpc>
                <a:spcPct val="80000"/>
              </a:lnSpc>
            </a:pPr>
            <a:r>
              <a:rPr lang="en-US" altLang="en-US" smtClean="0">
                <a:ea typeface="ＭＳ Ｐゴシック" pitchFamily="34" charset="-128"/>
              </a:rPr>
              <a:t>The responsibilities of the U.S. Public Health Service also changed, as new threats to our country’s public health emerged. </a:t>
            </a:r>
          </a:p>
          <a:p>
            <a:pPr eaLnBrk="1" hangingPunct="1">
              <a:lnSpc>
                <a:spcPct val="80000"/>
              </a:lnSpc>
            </a:pPr>
            <a:endParaRPr lang="en-US" altLang="en-US" smtClean="0">
              <a:ea typeface="ＭＳ Ｐゴシック" pitchFamily="34" charset="-128"/>
            </a:endParaRPr>
          </a:p>
          <a:p>
            <a:pPr eaLnBrk="1" hangingPunct="1">
              <a:lnSpc>
                <a:spcPct val="80000"/>
              </a:lnSpc>
            </a:pPr>
            <a:r>
              <a:rPr lang="en-US" altLang="en-US" smtClean="0">
                <a:ea typeface="ＭＳ Ｐゴシック" pitchFamily="34" charset="-128"/>
              </a:rPr>
              <a:t>Congress charged the U.S. Public Health Service with preventing the introduction and spread of major epidemic diseases such as smallpox, yellow fever, and cholera. To meet this responsibility, the service and its Corps took over many national quarantine, disinfection, and immunization functions.</a:t>
            </a:r>
          </a:p>
          <a:p>
            <a:pPr eaLnBrk="1" hangingPunct="1">
              <a:lnSpc>
                <a:spcPct val="80000"/>
              </a:lnSpc>
            </a:pPr>
            <a:endParaRPr lang="en-US" altLang="en-US" smtClean="0">
              <a:ea typeface="ＭＳ Ｐゴシック" pitchFamily="34" charset="-128"/>
            </a:endParaRPr>
          </a:p>
          <a:p>
            <a:pPr eaLnBrk="1" hangingPunct="1">
              <a:lnSpc>
                <a:spcPct val="80000"/>
              </a:lnSpc>
            </a:pPr>
            <a:r>
              <a:rPr lang="en-US" altLang="en-US" smtClean="0">
                <a:ea typeface="ＭＳ Ｐゴシック" pitchFamily="34" charset="-128"/>
              </a:rPr>
              <a:t>Congress also charged the U.S. Public Health Service to carry out the medical inspection of arriving immigrants, such as those landing at Ellis Island in New York.</a:t>
            </a:r>
          </a:p>
          <a:p>
            <a:pPr eaLnBrk="1" hangingPunct="1">
              <a:lnSpc>
                <a:spcPct val="80000"/>
              </a:lnSpc>
            </a:pPr>
            <a:endParaRPr lang="en-US" altLang="en-US" smtClean="0">
              <a:ea typeface="ＭＳ Ｐゴシック" pitchFamily="34" charset="-128"/>
            </a:endParaRPr>
          </a:p>
          <a:p>
            <a:pPr eaLnBrk="1" hangingPunct="1">
              <a:lnSpc>
                <a:spcPct val="80000"/>
              </a:lnSpc>
            </a:pPr>
            <a:r>
              <a:rPr lang="en-US" altLang="en-US" smtClean="0">
                <a:ea typeface="ＭＳ Ｐゴシック" pitchFamily="34" charset="-128"/>
              </a:rPr>
              <a:t>The workplace environment and its effect on the health of workers became a major concern for the service in the early 1900s.</a:t>
            </a:r>
          </a:p>
          <a:p>
            <a:pPr eaLnBrk="1" hangingPunct="1">
              <a:lnSpc>
                <a:spcPct val="80000"/>
              </a:lnSpc>
            </a:pPr>
            <a:endParaRPr lang="en-US" altLang="en-US" smtClean="0">
              <a:ea typeface="ＭＳ Ｐゴシック" pitchFamily="34" charset="-128"/>
            </a:endParaRPr>
          </a:p>
          <a:p>
            <a:pPr eaLnBrk="1" hangingPunct="1">
              <a:lnSpc>
                <a:spcPct val="80000"/>
              </a:lnSpc>
            </a:pPr>
            <a:r>
              <a:rPr lang="en-US" altLang="en-US" smtClean="0">
                <a:ea typeface="ＭＳ Ｐゴシック" pitchFamily="34" charset="-128"/>
              </a:rPr>
              <a:t>By 1912, the U.S. Public Health Service was authorized to investigate human diseases (such as tuberculosis, hookworm, malaria, and leprosy), sanitation, water supplies, and sewage disposal. </a:t>
            </a:r>
          </a:p>
          <a:p>
            <a:pPr eaLnBrk="1" hangingPunct="1">
              <a:lnSpc>
                <a:spcPct val="80000"/>
              </a:lnSpc>
            </a:pPr>
            <a:endParaRPr lang="en-US" altLang="en-US" smtClean="0">
              <a:ea typeface="ＭＳ Ｐゴシック" pitchFamily="34" charset="-128"/>
            </a:endParaRPr>
          </a:p>
          <a:p>
            <a:pPr eaLnBrk="1" hangingPunct="1">
              <a:lnSpc>
                <a:spcPct val="80000"/>
              </a:lnSpc>
            </a:pPr>
            <a:r>
              <a:rPr lang="en-US" altLang="en-US" smtClean="0">
                <a:ea typeface="ＭＳ Ｐゴシック" pitchFamily="34" charset="-128"/>
              </a:rPr>
              <a:t>The Office of International Health Relations was established in 1943. Today’s Commissioned Corps officers work abroad as well as in the United States to help prevent the spread of infectious and communicable diseases. New threats to our public health, such as SARS, avian flu, drug-resistant TB, and MRSA—continue to develop.</a:t>
            </a:r>
          </a:p>
          <a:p>
            <a:pPr eaLnBrk="1" hangingPunct="1">
              <a:lnSpc>
                <a:spcPct val="80000"/>
              </a:lnSpc>
            </a:pPr>
            <a:endParaRPr lang="en-US" altLang="en-US" smtClean="0">
              <a:ea typeface="ＭＳ Ｐゴシック" pitchFamily="34" charset="-128"/>
            </a:endParaRPr>
          </a:p>
          <a:p>
            <a:pPr eaLnBrk="1" hangingPunct="1">
              <a:lnSpc>
                <a:spcPct val="80000"/>
              </a:lnSpc>
            </a:pPr>
            <a:r>
              <a:rPr lang="en-US" altLang="en-US" smtClean="0">
                <a:ea typeface="ＭＳ Ｐゴシック" pitchFamily="34" charset="-128"/>
              </a:rPr>
              <a:t>That’s a very brief history of the Corps.  </a:t>
            </a:r>
          </a:p>
          <a:p>
            <a:pPr eaLnBrk="1" hangingPunct="1">
              <a:lnSpc>
                <a:spcPct val="80000"/>
              </a:lnSpc>
            </a:pPr>
            <a:r>
              <a:rPr lang="en-US" altLang="en-US" smtClean="0">
                <a:ea typeface="ＭＳ Ｐゴシック" pitchFamily="34" charset="-128"/>
              </a:rPr>
              <a:t> </a:t>
            </a:r>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785CE797-6B0A-4112-B9F4-15059AE36083}" type="slidenum">
              <a:rPr lang="en-US" altLang="en-US" smtClean="0">
                <a:latin typeface="Tahoma" pitchFamily="34" charset="0"/>
              </a:rPr>
              <a:pPr eaLnBrk="1" hangingPunct="1"/>
              <a:t>11</a:t>
            </a:fld>
            <a:endParaRPr lang="en-US" altLang="en-US" dirty="0" smtClean="0">
              <a:latin typeface="Tahoma"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jpeg"/><Relationship Id="rId1" Type="http://schemas.openxmlformats.org/officeDocument/2006/relationships/slideMaster" Target="../slideMasters/slideMaster2.xml"/><Relationship Id="rId5" Type="http://schemas.openxmlformats.org/officeDocument/2006/relationships/image" Target="../media/image8.wmf"/><Relationship Id="rId4" Type="http://schemas.openxmlformats.org/officeDocument/2006/relationships/image" Target="../media/image7.w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2.xml"/><Relationship Id="rId5" Type="http://schemas.openxmlformats.org/officeDocument/2006/relationships/image" Target="../media/image4.jpeg"/><Relationship Id="rId4" Type="http://schemas.openxmlformats.org/officeDocument/2006/relationships/image" Target="../media/image11.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4.xml"/><Relationship Id="rId4" Type="http://schemas.openxmlformats.org/officeDocument/2006/relationships/image" Target="../media/image4.jpe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jpeg"/><Relationship Id="rId1" Type="http://schemas.openxmlformats.org/officeDocument/2006/relationships/slideMaster" Target="../slideMasters/slideMaster4.xml"/><Relationship Id="rId5" Type="http://schemas.openxmlformats.org/officeDocument/2006/relationships/image" Target="../media/image8.wmf"/><Relationship Id="rId4" Type="http://schemas.openxmlformats.org/officeDocument/2006/relationships/image" Target="../media/image7.w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8.wmf"/><Relationship Id="rId4" Type="http://schemas.openxmlformats.org/officeDocument/2006/relationships/image" Target="../media/image7.w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txBox="1">
            <a:spLocks/>
          </p:cNvSpPr>
          <p:nvPr userDrawn="1"/>
        </p:nvSpPr>
        <p:spPr bwMode="auto">
          <a:xfrm>
            <a:off x="304800" y="6248400"/>
            <a:ext cx="1600200" cy="304800"/>
          </a:xfrm>
          <a:prstGeom prst="rect">
            <a:avLst/>
          </a:prstGeom>
          <a:noFill/>
          <a:ln>
            <a:noFill/>
          </a:ln>
          <a:extLst/>
        </p:spPr>
        <p:txBody>
          <a:bodyPr anchor="ct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defRPr/>
            </a:pPr>
            <a:r>
              <a:rPr lang="en-US" sz="1300" smtClean="0">
                <a:solidFill>
                  <a:srgbClr val="A0001B"/>
                </a:solidFill>
                <a:latin typeface="Arial Narrow Bold" charset="0"/>
                <a:cs typeface="Arial Narrow Bold" charset="0"/>
              </a:rPr>
              <a:t>WWW.USPHS.GOV</a:t>
            </a:r>
          </a:p>
        </p:txBody>
      </p:sp>
      <p:pic>
        <p:nvPicPr>
          <p:cNvPr id="3"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35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p:cNvGrpSpPr/>
          <p:nvPr userDrawn="1"/>
        </p:nvGrpSpPr>
        <p:grpSpPr>
          <a:xfrm>
            <a:off x="990600" y="5974080"/>
            <a:ext cx="3873137" cy="579120"/>
            <a:chOff x="990600" y="5974080"/>
            <a:chExt cx="3873137" cy="579120"/>
          </a:xfrm>
        </p:grpSpPr>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1023257" y="5974080"/>
              <a:ext cx="38404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bwMode="auto">
            <a:xfrm>
              <a:off x="990600" y="6370320"/>
              <a:ext cx="2651760" cy="18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475429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0115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3575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lgn="l">
              <a:defRPr sz="2600" b="1">
                <a:solidFill>
                  <a:srgbClr val="002D52"/>
                </a:solidFill>
                <a:latin typeface="Univers Condensed"/>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vert="horz"/>
          <a:lstStyle>
            <a:lvl1pPr>
              <a:defRPr>
                <a:latin typeface="Tahoma" pitchFamily="34" charset="0"/>
              </a:defRPr>
            </a:lvl1pPr>
            <a:lvl2pPr>
              <a:defRPr>
                <a:latin typeface="Tahoma" pitchFamily="34" charset="0"/>
              </a:defRPr>
            </a:lvl2pPr>
            <a:lvl3pPr>
              <a:defRPr>
                <a:latin typeface="Tahoma" pitchFamily="34" charset="0"/>
              </a:defRPr>
            </a:lvl3pPr>
            <a:lvl4pPr>
              <a:defRPr>
                <a:latin typeface="Tahoma" pitchFamily="34" charset="0"/>
              </a:defRPr>
            </a:lvl4pPr>
            <a:lvl5pPr>
              <a:defRPr>
                <a:latin typeface="Tahom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968639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53647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3"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350" y="4763"/>
            <a:ext cx="9144000"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9" descr="Commissioned_Corps_logo_color.wmf"/>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57200" y="457200"/>
            <a:ext cx="561975"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2" descr="USPHS_logo_blue02.wmf"/>
          <p:cNvPicPr>
            <a:picLocks noChangeAspect="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1143000" y="455613"/>
            <a:ext cx="665163"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3" descr="HHS_Eagle_logo_white.wmf"/>
          <p:cNvPicPr>
            <a:picLocks noChangeAspect="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1941513" y="457200"/>
            <a:ext cx="649287"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userDrawn="1"/>
        </p:nvSpPr>
        <p:spPr bwMode="auto">
          <a:xfrm>
            <a:off x="381000" y="1219200"/>
            <a:ext cx="5943600" cy="1066800"/>
          </a:xfrm>
          <a:prstGeom prst="rect">
            <a:avLst/>
          </a:prstGeom>
          <a:noFill/>
          <a:ln w="9525">
            <a:noFill/>
            <a:miter lim="800000"/>
            <a:headEnd/>
            <a:tailEnd/>
          </a:ln>
        </p:spPr>
        <p:txBody>
          <a:bodyPr>
            <a:normAutofit fontScale="92500" lnSpcReduction="10000"/>
          </a:bodyPr>
          <a:lstStyle/>
          <a:p>
            <a:pPr fontAlgn="auto">
              <a:lnSpc>
                <a:spcPct val="120000"/>
              </a:lnSpc>
              <a:spcAft>
                <a:spcPts val="0"/>
              </a:spcAft>
              <a:defRPr/>
            </a:pPr>
            <a:r>
              <a:rPr lang="en-US" sz="2200" dirty="0">
                <a:solidFill>
                  <a:prstClr val="white"/>
                </a:solidFill>
                <a:latin typeface="Univers Condensed" pitchFamily="34" charset="0"/>
              </a:rPr>
              <a:t>U.S. PUBLIC HEALTH SERVICE</a:t>
            </a:r>
          </a:p>
          <a:p>
            <a:pPr fontAlgn="auto">
              <a:lnSpc>
                <a:spcPct val="120000"/>
              </a:lnSpc>
              <a:spcAft>
                <a:spcPts val="0"/>
              </a:spcAft>
              <a:defRPr/>
            </a:pPr>
            <a:r>
              <a:rPr lang="en-US" sz="3800" b="1" dirty="0">
                <a:solidFill>
                  <a:prstClr val="white"/>
                </a:solidFill>
                <a:latin typeface="Univers Condensed" pitchFamily="34" charset="0"/>
              </a:rPr>
              <a:t>COMMISSIONED CORPS</a:t>
            </a:r>
          </a:p>
        </p:txBody>
      </p:sp>
      <p:sp>
        <p:nvSpPr>
          <p:cNvPr id="10" name="Title 1"/>
          <p:cNvSpPr>
            <a:spLocks noGrp="1"/>
          </p:cNvSpPr>
          <p:nvPr>
            <p:ph type="title"/>
          </p:nvPr>
        </p:nvSpPr>
        <p:spPr>
          <a:xfrm>
            <a:off x="381000" y="2438400"/>
            <a:ext cx="8229600" cy="2667000"/>
          </a:xfrm>
          <a:prstGeom prst="rect">
            <a:avLst/>
          </a:prstGeom>
        </p:spPr>
        <p:txBody>
          <a:bodyPr vert="horz"/>
          <a:lstStyle>
            <a:lvl1pPr algn="l">
              <a:defRPr sz="5000">
                <a:solidFill>
                  <a:srgbClr val="FFC000"/>
                </a:solidFill>
                <a:latin typeface="Tahoma"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0499924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4" name="Title 1"/>
          <p:cNvSpPr txBox="1">
            <a:spLocks/>
          </p:cNvSpPr>
          <p:nvPr userDrawn="1"/>
        </p:nvSpPr>
        <p:spPr>
          <a:xfrm>
            <a:off x="685800" y="2130425"/>
            <a:ext cx="7772400" cy="1470025"/>
          </a:xfrm>
          <a:prstGeom prst="rect">
            <a:avLst/>
          </a:prstGeom>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dirty="0" smtClean="0">
                <a:solidFill>
                  <a:prstClr val="black"/>
                </a:solidFill>
                <a:latin typeface="Tahoma" pitchFamily="34" charset="0"/>
              </a:rPr>
              <a:t>Click to edit Master title style</a:t>
            </a:r>
            <a:endParaRPr lang="en-US" dirty="0">
              <a:solidFill>
                <a:prstClr val="black"/>
              </a:solidFill>
              <a:latin typeface="Tahoma" pitchFamily="34" charset="0"/>
            </a:endParaRPr>
          </a:p>
        </p:txBody>
      </p:sp>
      <p:sp>
        <p:nvSpPr>
          <p:cNvPr id="5" name="Subtitle 2"/>
          <p:cNvSpPr txBox="1">
            <a:spLocks/>
          </p:cNvSpPr>
          <p:nvPr userDrawn="1"/>
        </p:nvSpPr>
        <p:spPr>
          <a:xfrm>
            <a:off x="1371600" y="3886200"/>
            <a:ext cx="6400800" cy="1752600"/>
          </a:xfrm>
          <a:prstGeom prst="rect">
            <a:avLst/>
          </a:prstGeom>
        </p:spPr>
        <p:txBody>
          <a:bodyPr>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fontAlgn="auto">
              <a:spcAft>
                <a:spcPts val="0"/>
              </a:spcAft>
              <a:defRPr/>
            </a:pPr>
            <a:r>
              <a:rPr lang="en-US" dirty="0" smtClean="0">
                <a:solidFill>
                  <a:prstClr val="black">
                    <a:tint val="75000"/>
                  </a:prstClr>
                </a:solidFill>
                <a:latin typeface="Tahoma" pitchFamily="34" charset="0"/>
              </a:rPr>
              <a:t>Click to edit Master subtitle style</a:t>
            </a:r>
            <a:endParaRPr lang="en-US" dirty="0">
              <a:solidFill>
                <a:prstClr val="black">
                  <a:tint val="75000"/>
                </a:prstClr>
              </a:solidFill>
              <a:latin typeface="Tahoma" pitchFamily="34" charset="0"/>
            </a:endParaRPr>
          </a:p>
        </p:txBody>
      </p:sp>
      <p:sp>
        <p:nvSpPr>
          <p:cNvPr id="6" name="Date Placeholder 3"/>
          <p:cNvSpPr txBox="1">
            <a:spLocks/>
          </p:cNvSpPr>
          <p:nvPr userDrawn="1"/>
        </p:nvSpPr>
        <p:spPr>
          <a:xfrm>
            <a:off x="457200" y="6356350"/>
            <a:ext cx="2133600" cy="365125"/>
          </a:xfrm>
          <a:prstGeom prst="rect">
            <a:avLst/>
          </a:prstGeom>
        </p:spPr>
        <p:txBody>
          <a:bodyPr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CF24ECFD-BC93-47B2-A2F2-C786B042E7D8}" type="datetimeFigureOut">
              <a:rPr lang="en-US" smtClean="0">
                <a:solidFill>
                  <a:prstClr val="black">
                    <a:tint val="75000"/>
                  </a:prstClr>
                </a:solidFill>
                <a:latin typeface="Tahoma" pitchFamily="34" charset="0"/>
              </a:rPr>
              <a:pPr fontAlgn="auto">
                <a:spcBef>
                  <a:spcPts val="0"/>
                </a:spcBef>
                <a:spcAft>
                  <a:spcPts val="0"/>
                </a:spcAft>
                <a:defRPr/>
              </a:pPr>
              <a:t>3/26/2015</a:t>
            </a:fld>
            <a:endParaRPr lang="en-US" dirty="0">
              <a:solidFill>
                <a:prstClr val="black">
                  <a:tint val="75000"/>
                </a:prstClr>
              </a:solidFill>
              <a:latin typeface="Tahoma" pitchFamily="34" charset="0"/>
            </a:endParaRPr>
          </a:p>
        </p:txBody>
      </p:sp>
      <p:sp>
        <p:nvSpPr>
          <p:cNvPr id="7" name="Slide Number Placeholder 5"/>
          <p:cNvSpPr txBox="1">
            <a:spLocks/>
          </p:cNvSpPr>
          <p:nvPr userDrawn="1"/>
        </p:nvSpPr>
        <p:spPr>
          <a:xfrm>
            <a:off x="6553200" y="6356350"/>
            <a:ext cx="2133600" cy="365125"/>
          </a:xfrm>
          <a:prstGeom prst="rect">
            <a:avLst/>
          </a:prstGeom>
        </p:spPr>
        <p:txBody>
          <a:bodyPr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ADB6B691-C2D6-41FD-ABD2-117A72D04606}" type="slidenum">
              <a:rPr lang="en-US" smtClean="0">
                <a:solidFill>
                  <a:prstClr val="black">
                    <a:tint val="75000"/>
                  </a:prstClr>
                </a:solidFill>
                <a:latin typeface="Tahoma" pitchFamily="34" charset="0"/>
              </a:rPr>
              <a:pPr fontAlgn="auto">
                <a:spcBef>
                  <a:spcPts val="0"/>
                </a:spcBef>
                <a:spcAft>
                  <a:spcPts val="0"/>
                </a:spcAft>
                <a:defRPr/>
              </a:pPr>
              <a:t>‹#›</a:t>
            </a:fld>
            <a:endParaRPr lang="en-US" dirty="0">
              <a:solidFill>
                <a:prstClr val="black">
                  <a:tint val="75000"/>
                </a:prstClr>
              </a:solidFill>
              <a:latin typeface="Tahoma" pitchFamily="34" charset="0"/>
            </a:endParaRPr>
          </a:p>
        </p:txBody>
      </p:sp>
      <p:pic>
        <p:nvPicPr>
          <p:cNvPr id="8" name="Picture 8" descr="USPHS_Cover_121311.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21021"/>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Public Health Service_4c_PHS Logo 2x2.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2286000" y="15240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362199" y="2974657"/>
            <a:ext cx="6253683" cy="911543"/>
          </a:xfrm>
          <a:prstGeom prst="rect">
            <a:avLst/>
          </a:prstGeom>
        </p:spPr>
        <p:txBody>
          <a:bodyPr lIns="0" tIns="0" rIns="0" bIns="0" anchor="t">
            <a:normAutofit/>
          </a:bodyPr>
          <a:lstStyle>
            <a:lvl1pPr algn="l">
              <a:defRPr sz="3200" b="1" i="0">
                <a:solidFill>
                  <a:schemeClr val="accent2"/>
                </a:solidFill>
                <a:latin typeface="Arial Narrow"/>
                <a:cs typeface="Arial Narrow"/>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362200" y="4136110"/>
            <a:ext cx="6253682" cy="584901"/>
          </a:xfrm>
          <a:prstGeom prst="rect">
            <a:avLst/>
          </a:prstGeom>
        </p:spPr>
        <p:txBody>
          <a:bodyPr lIns="0" tIns="0" bIns="0">
            <a:normAutofit/>
          </a:bodyPr>
          <a:lstStyle>
            <a:lvl1pPr marL="0" indent="0" algn="l">
              <a:buNone/>
              <a:defRPr sz="2800" b="1" i="1">
                <a:solidFill>
                  <a:schemeClr val="accent1"/>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1" name="Picture 6"/>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bwMode="auto">
          <a:xfrm>
            <a:off x="990600" y="6118860"/>
            <a:ext cx="3840480" cy="502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bwMode="auto">
          <a:xfrm>
            <a:off x="990600" y="6370320"/>
            <a:ext cx="2651760" cy="18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9798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Tahoma" pitchFamily="34" charset="0"/>
                <a:ea typeface="ＭＳ Ｐゴシック" pitchFamily="34" charset="-128"/>
                <a:cs typeface="Tahoma" pitchFamily="34" charset="0"/>
              </a:defRPr>
            </a:lvl1pPr>
          </a:lstStyle>
          <a:p>
            <a:pPr>
              <a:defRPr/>
            </a:pPr>
            <a:fld id="{FCCDD7A7-1310-4A92-B99A-50CB27BB1474}" type="datetimeFigureOut">
              <a:rPr lang="en-US" smtClean="0"/>
              <a:pPr>
                <a:defRPr/>
              </a:pPr>
              <a:t>3/26/2015</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ahoma" pitchFamily="34" charset="0"/>
                <a:ea typeface="ＭＳ Ｐゴシック" pitchFamily="34" charset="-128"/>
                <a:cs typeface="Tahoma"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Tahoma" pitchFamily="34" charset="0"/>
                <a:ea typeface="ＭＳ Ｐゴシック" pitchFamily="34" charset="-128"/>
                <a:cs typeface="Tahoma" pitchFamily="34" charset="0"/>
              </a:defRPr>
            </a:lvl1pPr>
          </a:lstStyle>
          <a:p>
            <a:pPr>
              <a:defRPr/>
            </a:pPr>
            <a:fld id="{767B2E07-C4DC-48DC-9B60-E30F29BC5059}" type="slidenum">
              <a:rPr lang="en-US" smtClean="0"/>
              <a:pPr>
                <a:defRPr/>
              </a:pPr>
              <a:t>‹#›</a:t>
            </a:fld>
            <a:endParaRPr lang="en-US" dirty="0"/>
          </a:p>
        </p:txBody>
      </p:sp>
    </p:spTree>
    <p:extLst>
      <p:ext uri="{BB962C8B-B14F-4D97-AF65-F5344CB8AC3E}">
        <p14:creationId xmlns:p14="http://schemas.microsoft.com/office/powerpoint/2010/main" val="42774361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Tahoma" pitchFamily="34" charset="0"/>
                <a:ea typeface="ＭＳ Ｐゴシック" pitchFamily="34" charset="-128"/>
                <a:cs typeface="Tahoma" pitchFamily="34" charset="0"/>
              </a:defRPr>
            </a:lvl1pPr>
          </a:lstStyle>
          <a:p>
            <a:pPr>
              <a:defRPr/>
            </a:pPr>
            <a:fld id="{B2591132-6643-4FE5-B075-2AA4F5AFAF12}" type="datetimeFigureOut">
              <a:rPr lang="en-US" smtClean="0"/>
              <a:pPr>
                <a:defRPr/>
              </a:pPr>
              <a:t>3/26/2015</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ahoma" pitchFamily="34" charset="0"/>
                <a:ea typeface="ＭＳ Ｐゴシック" pitchFamily="34" charset="-128"/>
                <a:cs typeface="Tahoma"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Tahoma" pitchFamily="34" charset="0"/>
                <a:ea typeface="ＭＳ Ｐゴシック" pitchFamily="34" charset="-128"/>
                <a:cs typeface="Tahoma" pitchFamily="34" charset="0"/>
              </a:defRPr>
            </a:lvl1pPr>
          </a:lstStyle>
          <a:p>
            <a:pPr>
              <a:defRPr/>
            </a:pPr>
            <a:fld id="{74DF5B70-55C5-4D61-A37D-3C45B00594E2}" type="slidenum">
              <a:rPr lang="en-US" smtClean="0"/>
              <a:pPr>
                <a:defRPr/>
              </a:pPr>
              <a:t>‹#›</a:t>
            </a:fld>
            <a:endParaRPr lang="en-US" dirty="0"/>
          </a:p>
        </p:txBody>
      </p:sp>
    </p:spTree>
    <p:extLst>
      <p:ext uri="{BB962C8B-B14F-4D97-AF65-F5344CB8AC3E}">
        <p14:creationId xmlns:p14="http://schemas.microsoft.com/office/powerpoint/2010/main" val="11378340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Tahoma" pitchFamily="34" charset="0"/>
                <a:ea typeface="ＭＳ Ｐゴシック" pitchFamily="34" charset="-128"/>
                <a:cs typeface="Tahoma" pitchFamily="34" charset="0"/>
              </a:defRPr>
            </a:lvl1pPr>
          </a:lstStyle>
          <a:p>
            <a:pPr>
              <a:defRPr/>
            </a:pPr>
            <a:fld id="{4867F9E3-953E-40E7-80DE-237A0D138596}" type="datetimeFigureOut">
              <a:rPr lang="en-US" smtClean="0"/>
              <a:pPr>
                <a:defRPr/>
              </a:pPr>
              <a:t>3/26/2015</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ahoma" pitchFamily="34" charset="0"/>
                <a:ea typeface="ＭＳ Ｐゴシック" pitchFamily="34" charset="-128"/>
                <a:cs typeface="Tahoma"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Tahoma" pitchFamily="34" charset="0"/>
                <a:ea typeface="ＭＳ Ｐゴシック" pitchFamily="34" charset="-128"/>
                <a:cs typeface="Tahoma" pitchFamily="34" charset="0"/>
              </a:defRPr>
            </a:lvl1pPr>
          </a:lstStyle>
          <a:p>
            <a:pPr>
              <a:defRPr/>
            </a:pPr>
            <a:fld id="{416A4E32-C882-44A6-BA1B-EBEE849413F6}" type="slidenum">
              <a:rPr lang="en-US" smtClean="0"/>
              <a:pPr>
                <a:defRPr/>
              </a:pPr>
              <a:t>‹#›</a:t>
            </a:fld>
            <a:endParaRPr lang="en-US" dirty="0"/>
          </a:p>
        </p:txBody>
      </p:sp>
    </p:spTree>
    <p:extLst>
      <p:ext uri="{BB962C8B-B14F-4D97-AF65-F5344CB8AC3E}">
        <p14:creationId xmlns:p14="http://schemas.microsoft.com/office/powerpoint/2010/main" val="42478175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Tahoma" pitchFamily="34" charset="0"/>
                <a:ea typeface="ＭＳ Ｐゴシック" pitchFamily="34" charset="-128"/>
                <a:cs typeface="Tahoma" pitchFamily="34" charset="0"/>
              </a:defRPr>
            </a:lvl1pPr>
          </a:lstStyle>
          <a:p>
            <a:pPr>
              <a:defRPr/>
            </a:pPr>
            <a:fld id="{05F35797-50CD-41B4-9AE3-455F458BD6C8}" type="datetimeFigureOut">
              <a:rPr lang="en-US" smtClean="0"/>
              <a:pPr>
                <a:defRPr/>
              </a:pPr>
              <a:t>3/26/2015</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Tahoma" pitchFamily="34" charset="0"/>
                <a:ea typeface="ＭＳ Ｐゴシック" pitchFamily="34" charset="-128"/>
                <a:cs typeface="Tahoma" pitchFamily="34"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Tahoma" pitchFamily="34" charset="0"/>
                <a:ea typeface="ＭＳ Ｐゴシック" pitchFamily="34" charset="-128"/>
                <a:cs typeface="Tahoma" pitchFamily="34" charset="0"/>
              </a:defRPr>
            </a:lvl1pPr>
          </a:lstStyle>
          <a:p>
            <a:pPr>
              <a:defRPr/>
            </a:pPr>
            <a:fld id="{53B7CCCC-2611-475C-8D5A-E736F9B4DC11}" type="slidenum">
              <a:rPr lang="en-US" smtClean="0"/>
              <a:pPr>
                <a:defRPr/>
              </a:pPr>
              <a:t>‹#›</a:t>
            </a:fld>
            <a:endParaRPr lang="en-US" dirty="0"/>
          </a:p>
        </p:txBody>
      </p:sp>
    </p:spTree>
    <p:extLst>
      <p:ext uri="{BB962C8B-B14F-4D97-AF65-F5344CB8AC3E}">
        <p14:creationId xmlns:p14="http://schemas.microsoft.com/office/powerpoint/2010/main" val="2482244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79441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Tahoma" pitchFamily="34" charset="0"/>
                <a:ea typeface="ＭＳ Ｐゴシック" pitchFamily="34" charset="-128"/>
                <a:cs typeface="Tahoma" pitchFamily="34" charset="0"/>
              </a:defRPr>
            </a:lvl1pPr>
          </a:lstStyle>
          <a:p>
            <a:pPr>
              <a:defRPr/>
            </a:pPr>
            <a:fld id="{236C1D45-BAD5-4ED8-991C-319FE226EE4A}" type="datetimeFigureOut">
              <a:rPr lang="en-US" smtClean="0"/>
              <a:pPr>
                <a:defRPr/>
              </a:pPr>
              <a:t>3/26/2015</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Tahoma" pitchFamily="34" charset="0"/>
                <a:ea typeface="ＭＳ Ｐゴシック" pitchFamily="34" charset="-128"/>
                <a:cs typeface="Tahoma" pitchFamily="34" charset="0"/>
              </a:defRPr>
            </a:lvl1pPr>
          </a:lstStyle>
          <a:p>
            <a:pPr>
              <a:defRPr/>
            </a:pPr>
            <a:endParaRPr lang="en-US" dirty="0"/>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Tahoma" pitchFamily="34" charset="0"/>
                <a:ea typeface="ＭＳ Ｐゴシック" pitchFamily="34" charset="-128"/>
                <a:cs typeface="Tahoma" pitchFamily="34" charset="0"/>
              </a:defRPr>
            </a:lvl1pPr>
          </a:lstStyle>
          <a:p>
            <a:pPr>
              <a:defRPr/>
            </a:pPr>
            <a:fld id="{ED7E0DAD-ADE1-4000-9141-369B088252EF}" type="slidenum">
              <a:rPr lang="en-US" smtClean="0"/>
              <a:pPr>
                <a:defRPr/>
              </a:pPr>
              <a:t>‹#›</a:t>
            </a:fld>
            <a:endParaRPr lang="en-US" dirty="0"/>
          </a:p>
        </p:txBody>
      </p:sp>
    </p:spTree>
    <p:extLst>
      <p:ext uri="{BB962C8B-B14F-4D97-AF65-F5344CB8AC3E}">
        <p14:creationId xmlns:p14="http://schemas.microsoft.com/office/powerpoint/2010/main" val="40184357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Tahoma" pitchFamily="34" charset="0"/>
                <a:ea typeface="ＭＳ Ｐゴシック" pitchFamily="34" charset="-128"/>
                <a:cs typeface="Tahoma" pitchFamily="34" charset="0"/>
              </a:defRPr>
            </a:lvl1pPr>
          </a:lstStyle>
          <a:p>
            <a:pPr>
              <a:defRPr/>
            </a:pPr>
            <a:fld id="{5D10587B-BF43-42A9-AE31-68482BE93958}" type="datetimeFigureOut">
              <a:rPr lang="en-US" smtClean="0"/>
              <a:pPr>
                <a:defRPr/>
              </a:pPr>
              <a:t>3/26/2015</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Tahoma" pitchFamily="34" charset="0"/>
                <a:ea typeface="ＭＳ Ｐゴシック" pitchFamily="34" charset="-128"/>
                <a:cs typeface="Tahoma" pitchFamily="34" charset="0"/>
              </a:defRPr>
            </a:lvl1pPr>
          </a:lstStyle>
          <a:p>
            <a:pPr>
              <a:defRPr/>
            </a:pPr>
            <a:endParaRPr lang="en-US" dirty="0"/>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Tahoma" pitchFamily="34" charset="0"/>
                <a:ea typeface="ＭＳ Ｐゴシック" pitchFamily="34" charset="-128"/>
                <a:cs typeface="Tahoma" pitchFamily="34" charset="0"/>
              </a:defRPr>
            </a:lvl1pPr>
          </a:lstStyle>
          <a:p>
            <a:pPr>
              <a:defRPr/>
            </a:pPr>
            <a:fld id="{F636838F-50B4-443E-A466-03D7CD8B128F}" type="slidenum">
              <a:rPr lang="en-US" smtClean="0"/>
              <a:pPr>
                <a:defRPr/>
              </a:pPr>
              <a:t>‹#›</a:t>
            </a:fld>
            <a:endParaRPr lang="en-US" dirty="0"/>
          </a:p>
        </p:txBody>
      </p:sp>
    </p:spTree>
    <p:extLst>
      <p:ext uri="{BB962C8B-B14F-4D97-AF65-F5344CB8AC3E}">
        <p14:creationId xmlns:p14="http://schemas.microsoft.com/office/powerpoint/2010/main" val="11258906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Tahoma" pitchFamily="34" charset="0"/>
                <a:ea typeface="ＭＳ Ｐゴシック" pitchFamily="34" charset="-128"/>
                <a:cs typeface="Tahoma" pitchFamily="34" charset="0"/>
              </a:defRPr>
            </a:lvl1pPr>
          </a:lstStyle>
          <a:p>
            <a:pPr>
              <a:defRPr/>
            </a:pPr>
            <a:fld id="{D7B5CD41-942F-4305-B0C1-9708460A463F}" type="datetimeFigureOut">
              <a:rPr lang="en-US" smtClean="0"/>
              <a:pPr>
                <a:defRPr/>
              </a:pPr>
              <a:t>3/26/2015</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Tahoma" pitchFamily="34" charset="0"/>
                <a:ea typeface="ＭＳ Ｐゴシック" pitchFamily="34" charset="-128"/>
                <a:cs typeface="Tahoma" pitchFamily="34" charset="0"/>
              </a:defRPr>
            </a:lvl1pPr>
          </a:lstStyle>
          <a:p>
            <a:pPr>
              <a:defRPr/>
            </a:pPr>
            <a:endParaRPr lang="en-US" dirty="0"/>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Tahoma" pitchFamily="34" charset="0"/>
                <a:ea typeface="ＭＳ Ｐゴシック" pitchFamily="34" charset="-128"/>
                <a:cs typeface="Tahoma" pitchFamily="34" charset="0"/>
              </a:defRPr>
            </a:lvl1pPr>
          </a:lstStyle>
          <a:p>
            <a:pPr>
              <a:defRPr/>
            </a:pPr>
            <a:fld id="{14F1619A-0F06-460D-88AF-F27D98530BA9}" type="slidenum">
              <a:rPr lang="en-US" smtClean="0"/>
              <a:pPr>
                <a:defRPr/>
              </a:pPr>
              <a:t>‹#›</a:t>
            </a:fld>
            <a:endParaRPr lang="en-US" dirty="0"/>
          </a:p>
        </p:txBody>
      </p:sp>
    </p:spTree>
    <p:extLst>
      <p:ext uri="{BB962C8B-B14F-4D97-AF65-F5344CB8AC3E}">
        <p14:creationId xmlns:p14="http://schemas.microsoft.com/office/powerpoint/2010/main" val="814798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Tahoma" pitchFamily="34" charset="0"/>
                <a:ea typeface="ＭＳ Ｐゴシック" pitchFamily="34" charset="-128"/>
                <a:cs typeface="Tahoma" pitchFamily="34" charset="0"/>
              </a:defRPr>
            </a:lvl1pPr>
          </a:lstStyle>
          <a:p>
            <a:pPr>
              <a:defRPr/>
            </a:pPr>
            <a:fld id="{12ABF3BF-381B-4600-95EA-6991BBEC6D64}" type="datetimeFigureOut">
              <a:rPr lang="en-US" smtClean="0"/>
              <a:pPr>
                <a:defRPr/>
              </a:pPr>
              <a:t>3/26/2015</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Tahoma" pitchFamily="34" charset="0"/>
                <a:ea typeface="ＭＳ Ｐゴシック" pitchFamily="34" charset="-128"/>
                <a:cs typeface="Tahoma" pitchFamily="34"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Tahoma" pitchFamily="34" charset="0"/>
                <a:ea typeface="ＭＳ Ｐゴシック" pitchFamily="34" charset="-128"/>
                <a:cs typeface="Tahoma" pitchFamily="34" charset="0"/>
              </a:defRPr>
            </a:lvl1pPr>
          </a:lstStyle>
          <a:p>
            <a:pPr>
              <a:defRPr/>
            </a:pPr>
            <a:fld id="{FE19F966-37CF-40C0-AFBF-8871B8F289AD}" type="slidenum">
              <a:rPr lang="en-US" smtClean="0"/>
              <a:pPr>
                <a:defRPr/>
              </a:pPr>
              <a:t>‹#›</a:t>
            </a:fld>
            <a:endParaRPr lang="en-US" dirty="0"/>
          </a:p>
        </p:txBody>
      </p:sp>
    </p:spTree>
    <p:extLst>
      <p:ext uri="{BB962C8B-B14F-4D97-AF65-F5344CB8AC3E}">
        <p14:creationId xmlns:p14="http://schemas.microsoft.com/office/powerpoint/2010/main" val="5568543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Tahoma" pitchFamily="34" charset="0"/>
                <a:ea typeface="ＭＳ Ｐゴシック" pitchFamily="34" charset="-128"/>
                <a:cs typeface="Tahoma" pitchFamily="34" charset="0"/>
              </a:defRPr>
            </a:lvl1pPr>
          </a:lstStyle>
          <a:p>
            <a:pPr>
              <a:defRPr/>
            </a:pPr>
            <a:fld id="{AC97D0AC-FE20-4AE8-96C9-EFAC44268FEE}" type="datetimeFigureOut">
              <a:rPr lang="en-US" smtClean="0"/>
              <a:pPr>
                <a:defRPr/>
              </a:pPr>
              <a:t>3/26/2015</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Tahoma" pitchFamily="34" charset="0"/>
                <a:ea typeface="ＭＳ Ｐゴシック" pitchFamily="34" charset="-128"/>
                <a:cs typeface="Tahoma" pitchFamily="34"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Tahoma" pitchFamily="34" charset="0"/>
                <a:ea typeface="ＭＳ Ｐゴシック" pitchFamily="34" charset="-128"/>
                <a:cs typeface="Tahoma" pitchFamily="34" charset="0"/>
              </a:defRPr>
            </a:lvl1pPr>
          </a:lstStyle>
          <a:p>
            <a:pPr>
              <a:defRPr/>
            </a:pPr>
            <a:fld id="{B2BC81C6-EC0B-4F49-A965-D2FD0E38DA78}" type="slidenum">
              <a:rPr lang="en-US" smtClean="0"/>
              <a:pPr>
                <a:defRPr/>
              </a:pPr>
              <a:t>‹#›</a:t>
            </a:fld>
            <a:endParaRPr lang="en-US" dirty="0"/>
          </a:p>
        </p:txBody>
      </p:sp>
    </p:spTree>
    <p:extLst>
      <p:ext uri="{BB962C8B-B14F-4D97-AF65-F5344CB8AC3E}">
        <p14:creationId xmlns:p14="http://schemas.microsoft.com/office/powerpoint/2010/main" val="32283206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Tahoma" pitchFamily="34" charset="0"/>
                <a:ea typeface="ＭＳ Ｐゴシック" pitchFamily="34" charset="-128"/>
                <a:cs typeface="Tahoma" pitchFamily="34" charset="0"/>
              </a:defRPr>
            </a:lvl1pPr>
          </a:lstStyle>
          <a:p>
            <a:pPr>
              <a:defRPr/>
            </a:pPr>
            <a:fld id="{79A8764D-5694-44A3-A6C5-7EA3DC9F4FFA}" type="datetimeFigureOut">
              <a:rPr lang="en-US" smtClean="0"/>
              <a:pPr>
                <a:defRPr/>
              </a:pPr>
              <a:t>3/26/2015</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ahoma" pitchFamily="34" charset="0"/>
                <a:ea typeface="ＭＳ Ｐゴシック" pitchFamily="34" charset="-128"/>
                <a:cs typeface="Tahoma"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Tahoma" pitchFamily="34" charset="0"/>
                <a:ea typeface="ＭＳ Ｐゴシック" pitchFamily="34" charset="-128"/>
                <a:cs typeface="Tahoma" pitchFamily="34" charset="0"/>
              </a:defRPr>
            </a:lvl1pPr>
          </a:lstStyle>
          <a:p>
            <a:pPr>
              <a:defRPr/>
            </a:pPr>
            <a:fld id="{EFFBB4E3-B35C-4BC2-8A75-51BCB5732B61}" type="slidenum">
              <a:rPr lang="en-US" smtClean="0"/>
              <a:pPr>
                <a:defRPr/>
              </a:pPr>
              <a:t>‹#›</a:t>
            </a:fld>
            <a:endParaRPr lang="en-US" dirty="0"/>
          </a:p>
        </p:txBody>
      </p:sp>
    </p:spTree>
    <p:extLst>
      <p:ext uri="{BB962C8B-B14F-4D97-AF65-F5344CB8AC3E}">
        <p14:creationId xmlns:p14="http://schemas.microsoft.com/office/powerpoint/2010/main" val="38449500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Tahoma" pitchFamily="34" charset="0"/>
                <a:ea typeface="ＭＳ Ｐゴシック" pitchFamily="34" charset="-128"/>
                <a:cs typeface="Tahoma" pitchFamily="34" charset="0"/>
              </a:defRPr>
            </a:lvl1pPr>
          </a:lstStyle>
          <a:p>
            <a:pPr>
              <a:defRPr/>
            </a:pPr>
            <a:fld id="{DBE353DE-439C-41FB-8A34-6B17B8949547}" type="datetimeFigureOut">
              <a:rPr lang="en-US" smtClean="0"/>
              <a:pPr>
                <a:defRPr/>
              </a:pPr>
              <a:t>3/26/2015</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ahoma" pitchFamily="34" charset="0"/>
                <a:ea typeface="ＭＳ Ｐゴシック" pitchFamily="34" charset="-128"/>
                <a:cs typeface="Tahoma"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Tahoma" pitchFamily="34" charset="0"/>
                <a:ea typeface="ＭＳ Ｐゴシック" pitchFamily="34" charset="-128"/>
                <a:cs typeface="Tahoma" pitchFamily="34" charset="0"/>
              </a:defRPr>
            </a:lvl1pPr>
          </a:lstStyle>
          <a:p>
            <a:pPr>
              <a:defRPr/>
            </a:pPr>
            <a:fld id="{76849034-0138-4365-ACB7-1F8BFDAB369C}" type="slidenum">
              <a:rPr lang="en-US" smtClean="0"/>
              <a:pPr>
                <a:defRPr/>
              </a:pPr>
              <a:t>‹#›</a:t>
            </a:fld>
            <a:endParaRPr lang="en-US" dirty="0"/>
          </a:p>
        </p:txBody>
      </p:sp>
    </p:spTree>
    <p:extLst>
      <p:ext uri="{BB962C8B-B14F-4D97-AF65-F5344CB8AC3E}">
        <p14:creationId xmlns:p14="http://schemas.microsoft.com/office/powerpoint/2010/main" val="23922511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txBox="1">
            <a:spLocks/>
          </p:cNvSpPr>
          <p:nvPr userDrawn="1"/>
        </p:nvSpPr>
        <p:spPr bwMode="auto">
          <a:xfrm>
            <a:off x="304800" y="6248400"/>
            <a:ext cx="1600200" cy="304800"/>
          </a:xfrm>
          <a:prstGeom prst="rect">
            <a:avLst/>
          </a:prstGeom>
          <a:noFill/>
          <a:ln>
            <a:noFill/>
          </a:ln>
          <a:extLst/>
        </p:spPr>
        <p:txBody>
          <a:bodyPr anchor="ct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defRPr/>
            </a:pPr>
            <a:r>
              <a:rPr lang="en-US" sz="1300" smtClean="0">
                <a:solidFill>
                  <a:srgbClr val="A0001B"/>
                </a:solidFill>
                <a:latin typeface="Arial Narrow Bold" charset="0"/>
                <a:cs typeface="Arial Narrow Bold" charset="0"/>
              </a:rPr>
              <a:t>WWW.USPHS.GOV</a:t>
            </a:r>
          </a:p>
        </p:txBody>
      </p:sp>
      <p:pic>
        <p:nvPicPr>
          <p:cNvPr id="3"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35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6"/>
          <p:cNvGrpSpPr/>
          <p:nvPr userDrawn="1"/>
        </p:nvGrpSpPr>
        <p:grpSpPr>
          <a:xfrm>
            <a:off x="990600" y="5974080"/>
            <a:ext cx="3873137" cy="579120"/>
            <a:chOff x="990600" y="5974080"/>
            <a:chExt cx="3873137" cy="579120"/>
          </a:xfrm>
        </p:grpSpPr>
        <p:pic>
          <p:nvPicPr>
            <p:cNvPr id="5"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1023257" y="5974080"/>
              <a:ext cx="38404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bwMode="auto">
            <a:xfrm>
              <a:off x="990600" y="6370320"/>
              <a:ext cx="2651760" cy="18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8982705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997090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3606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08602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lgn="l">
              <a:defRPr sz="2600" b="1">
                <a:solidFill>
                  <a:srgbClr val="002D52"/>
                </a:solidFill>
                <a:latin typeface="Univers Condensed"/>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vert="horz"/>
          <a:lstStyle>
            <a:lvl1pPr>
              <a:defRPr>
                <a:latin typeface="Tahoma" pitchFamily="34" charset="0"/>
              </a:defRPr>
            </a:lvl1pPr>
            <a:lvl2pPr>
              <a:defRPr>
                <a:latin typeface="Tahoma" pitchFamily="34" charset="0"/>
              </a:defRPr>
            </a:lvl2pPr>
            <a:lvl3pPr>
              <a:defRPr>
                <a:latin typeface="Tahoma" pitchFamily="34" charset="0"/>
              </a:defRPr>
            </a:lvl3pPr>
            <a:lvl4pPr>
              <a:defRPr>
                <a:latin typeface="Tahoma" pitchFamily="34" charset="0"/>
              </a:defRPr>
            </a:lvl4pPr>
            <a:lvl5pPr>
              <a:defRPr>
                <a:latin typeface="Tahom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402748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2680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3"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350" y="4763"/>
            <a:ext cx="9144000"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9" descr="Commissioned_Corps_logo_color.wmf"/>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57200" y="457200"/>
            <a:ext cx="561975"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2" descr="USPHS_logo_blue02.wmf"/>
          <p:cNvPicPr>
            <a:picLocks noChangeAspect="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1143000" y="455613"/>
            <a:ext cx="665163"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3" descr="HHS_Eagle_logo_white.wmf"/>
          <p:cNvPicPr>
            <a:picLocks noChangeAspect="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1941513" y="457200"/>
            <a:ext cx="649287"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userDrawn="1"/>
        </p:nvSpPr>
        <p:spPr bwMode="auto">
          <a:xfrm>
            <a:off x="381000" y="1219200"/>
            <a:ext cx="5943600" cy="1066800"/>
          </a:xfrm>
          <a:prstGeom prst="rect">
            <a:avLst/>
          </a:prstGeom>
          <a:noFill/>
          <a:ln w="9525">
            <a:noFill/>
            <a:miter lim="800000"/>
            <a:headEnd/>
            <a:tailEnd/>
          </a:ln>
        </p:spPr>
        <p:txBody>
          <a:bodyPr>
            <a:normAutofit fontScale="92500" lnSpcReduction="10000"/>
          </a:bodyPr>
          <a:lstStyle/>
          <a:p>
            <a:pPr fontAlgn="auto">
              <a:lnSpc>
                <a:spcPct val="120000"/>
              </a:lnSpc>
              <a:spcAft>
                <a:spcPts val="0"/>
              </a:spcAft>
              <a:defRPr/>
            </a:pPr>
            <a:r>
              <a:rPr lang="en-US" sz="2200" dirty="0">
                <a:solidFill>
                  <a:prstClr val="white"/>
                </a:solidFill>
                <a:latin typeface="Univers Condensed" pitchFamily="34" charset="0"/>
              </a:rPr>
              <a:t>U.S. PUBLIC HEALTH SERVICE</a:t>
            </a:r>
          </a:p>
          <a:p>
            <a:pPr fontAlgn="auto">
              <a:lnSpc>
                <a:spcPct val="120000"/>
              </a:lnSpc>
              <a:spcAft>
                <a:spcPts val="0"/>
              </a:spcAft>
              <a:defRPr/>
            </a:pPr>
            <a:r>
              <a:rPr lang="en-US" sz="3800" b="1" dirty="0">
                <a:solidFill>
                  <a:prstClr val="white"/>
                </a:solidFill>
                <a:latin typeface="Univers Condensed" pitchFamily="34" charset="0"/>
              </a:rPr>
              <a:t>COMMISSIONED CORPS</a:t>
            </a:r>
          </a:p>
        </p:txBody>
      </p:sp>
      <p:sp>
        <p:nvSpPr>
          <p:cNvPr id="10" name="Title 1"/>
          <p:cNvSpPr>
            <a:spLocks noGrp="1"/>
          </p:cNvSpPr>
          <p:nvPr>
            <p:ph type="title"/>
          </p:nvPr>
        </p:nvSpPr>
        <p:spPr>
          <a:xfrm>
            <a:off x="381000" y="2438400"/>
            <a:ext cx="8229600" cy="2667000"/>
          </a:xfrm>
          <a:prstGeom prst="rect">
            <a:avLst/>
          </a:prstGeom>
        </p:spPr>
        <p:txBody>
          <a:bodyPr vert="horz"/>
          <a:lstStyle>
            <a:lvl1pPr algn="l">
              <a:defRPr sz="5000">
                <a:solidFill>
                  <a:srgbClr val="FFC000"/>
                </a:solidFill>
                <a:latin typeface="Tahoma"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879133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lgn="l">
              <a:defRPr sz="2600" b="1">
                <a:solidFill>
                  <a:srgbClr val="002D52"/>
                </a:solidFill>
                <a:latin typeface="Univers Condensed"/>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vert="horz"/>
          <a:lstStyle>
            <a:lvl1pPr>
              <a:defRPr>
                <a:latin typeface="Tahoma" pitchFamily="34" charset="0"/>
              </a:defRPr>
            </a:lvl1pPr>
            <a:lvl2pPr>
              <a:defRPr>
                <a:latin typeface="Tahoma" pitchFamily="34" charset="0"/>
              </a:defRPr>
            </a:lvl2pPr>
            <a:lvl3pPr>
              <a:defRPr>
                <a:latin typeface="Tahoma" pitchFamily="34" charset="0"/>
              </a:defRPr>
            </a:lvl3pPr>
            <a:lvl4pPr>
              <a:defRPr>
                <a:latin typeface="Tahoma" pitchFamily="34" charset="0"/>
              </a:defRPr>
            </a:lvl4pPr>
            <a:lvl5pPr>
              <a:defRPr>
                <a:latin typeface="Tahom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84052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6707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3"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350" y="4763"/>
            <a:ext cx="9144000"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9" descr="Commissioned_Corps_logo_color.wmf"/>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57200" y="457200"/>
            <a:ext cx="561975"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2" descr="USPHS_logo_blue02.wmf"/>
          <p:cNvPicPr>
            <a:picLocks noChangeAspect="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1143000" y="455613"/>
            <a:ext cx="665163"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3" descr="HHS_Eagle_logo_white.wmf"/>
          <p:cNvPicPr>
            <a:picLocks noChangeAspect="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1941513" y="457200"/>
            <a:ext cx="649287"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userDrawn="1"/>
        </p:nvSpPr>
        <p:spPr bwMode="auto">
          <a:xfrm>
            <a:off x="381000" y="1219200"/>
            <a:ext cx="5943600" cy="1066800"/>
          </a:xfrm>
          <a:prstGeom prst="rect">
            <a:avLst/>
          </a:prstGeom>
          <a:noFill/>
          <a:ln w="9525">
            <a:noFill/>
            <a:miter lim="800000"/>
            <a:headEnd/>
            <a:tailEnd/>
          </a:ln>
        </p:spPr>
        <p:txBody>
          <a:bodyPr>
            <a:normAutofit fontScale="92500" lnSpcReduction="10000"/>
          </a:bodyPr>
          <a:lstStyle/>
          <a:p>
            <a:pPr fontAlgn="auto">
              <a:lnSpc>
                <a:spcPct val="120000"/>
              </a:lnSpc>
              <a:spcAft>
                <a:spcPts val="0"/>
              </a:spcAft>
              <a:defRPr/>
            </a:pPr>
            <a:r>
              <a:rPr lang="en-US" sz="2200" dirty="0">
                <a:solidFill>
                  <a:schemeClr val="bg1"/>
                </a:solidFill>
                <a:latin typeface="Univers Condensed" pitchFamily="34" charset="0"/>
                <a:ea typeface="+mj-ea"/>
                <a:cs typeface="+mj-cs"/>
              </a:rPr>
              <a:t>U.S. PUBLIC HEALTH SERVICE</a:t>
            </a:r>
          </a:p>
          <a:p>
            <a:pPr fontAlgn="auto">
              <a:lnSpc>
                <a:spcPct val="120000"/>
              </a:lnSpc>
              <a:spcAft>
                <a:spcPts val="0"/>
              </a:spcAft>
              <a:defRPr/>
            </a:pPr>
            <a:r>
              <a:rPr lang="en-US" sz="3800" b="1" dirty="0">
                <a:solidFill>
                  <a:schemeClr val="bg1"/>
                </a:solidFill>
                <a:latin typeface="Univers Condensed" pitchFamily="34" charset="0"/>
                <a:ea typeface="+mj-ea"/>
                <a:cs typeface="+mj-cs"/>
              </a:rPr>
              <a:t>COMMISSIONED CORPS</a:t>
            </a:r>
          </a:p>
        </p:txBody>
      </p:sp>
      <p:sp>
        <p:nvSpPr>
          <p:cNvPr id="10" name="Title 1"/>
          <p:cNvSpPr>
            <a:spLocks noGrp="1"/>
          </p:cNvSpPr>
          <p:nvPr>
            <p:ph type="title"/>
          </p:nvPr>
        </p:nvSpPr>
        <p:spPr>
          <a:xfrm>
            <a:off x="381000" y="2438400"/>
            <a:ext cx="8229600" cy="2667000"/>
          </a:xfrm>
          <a:prstGeom prst="rect">
            <a:avLst/>
          </a:prstGeom>
        </p:spPr>
        <p:txBody>
          <a:bodyPr vert="horz"/>
          <a:lstStyle>
            <a:lvl1pPr algn="l">
              <a:defRPr sz="5000">
                <a:solidFill>
                  <a:srgbClr val="FFC000"/>
                </a:solidFill>
                <a:latin typeface="Tahoma"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4285244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lvl1pPr>
              <a:defRPr>
                <a:latin typeface="Tahoma" pitchFamily="34" charset="0"/>
              </a:defRPr>
            </a:lvl1pPr>
          </a:lstStyle>
          <a:p>
            <a:r>
              <a:rPr lang="en-US" dirty="0" smtClean="0"/>
              <a:t>Click to edit Master title style</a:t>
            </a:r>
            <a:endParaRPr lang="en-US" dirty="0"/>
          </a:p>
        </p:txBody>
      </p:sp>
      <p:sp>
        <p:nvSpPr>
          <p:cNvPr id="3" name="Text Placeholder 2"/>
          <p:cNvSpPr>
            <a:spLocks noGrp="1"/>
          </p:cNvSpPr>
          <p:nvPr>
            <p:ph type="body" sz="half" idx="1"/>
          </p:nvPr>
        </p:nvSpPr>
        <p:spPr>
          <a:xfrm>
            <a:off x="685800" y="1981200"/>
            <a:ext cx="3810000" cy="4114800"/>
          </a:xfrm>
          <a:prstGeom prst="rect">
            <a:avLst/>
          </a:prstGeom>
        </p:spPr>
        <p:txBody>
          <a:bodyPr/>
          <a:lstStyle>
            <a:lvl1pPr>
              <a:defRPr>
                <a:latin typeface="Tahoma" pitchFamily="34" charset="0"/>
              </a:defRPr>
            </a:lvl1pPr>
            <a:lvl2pPr>
              <a:defRPr>
                <a:latin typeface="Tahoma" pitchFamily="34" charset="0"/>
              </a:defRPr>
            </a:lvl2pPr>
            <a:lvl3pPr>
              <a:defRPr>
                <a:latin typeface="Tahoma" pitchFamily="34" charset="0"/>
              </a:defRPr>
            </a:lvl3pPr>
            <a:lvl4pPr>
              <a:defRPr>
                <a:latin typeface="Tahoma" pitchFamily="34" charset="0"/>
              </a:defRPr>
            </a:lvl4pPr>
            <a:lvl5pPr>
              <a:defRPr>
                <a:latin typeface="Tahom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981200"/>
            <a:ext cx="3810000" cy="4114800"/>
          </a:xfrm>
          <a:prstGeom prst="rect">
            <a:avLst/>
          </a:prstGeom>
        </p:spPr>
        <p:txBody>
          <a:bodyPr/>
          <a:lstStyle>
            <a:lvl1pPr>
              <a:defRPr>
                <a:latin typeface="Tahoma" pitchFamily="34" charset="0"/>
              </a:defRPr>
            </a:lvl1pPr>
            <a:lvl2pPr>
              <a:defRPr>
                <a:latin typeface="Tahoma" pitchFamily="34" charset="0"/>
              </a:defRPr>
            </a:lvl2pPr>
            <a:lvl3pPr>
              <a:defRPr>
                <a:latin typeface="Tahoma" pitchFamily="34" charset="0"/>
              </a:defRPr>
            </a:lvl3pPr>
            <a:lvl4pPr>
              <a:defRPr>
                <a:latin typeface="Tahoma" pitchFamily="34" charset="0"/>
              </a:defRPr>
            </a:lvl4pPr>
            <a:lvl5pPr>
              <a:defRPr>
                <a:latin typeface="Tahom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noChangeArrowheads="1"/>
          </p:cNvSpPr>
          <p:nvPr>
            <p:ph type="dt" sz="half" idx="10"/>
          </p:nvPr>
        </p:nvSpPr>
        <p:spPr>
          <a:xfrm>
            <a:off x="685800" y="6248400"/>
            <a:ext cx="1905000" cy="457200"/>
          </a:xfrm>
          <a:prstGeom prst="rect">
            <a:avLst/>
          </a:prstGeom>
          <a:ln/>
        </p:spPr>
        <p:txBody>
          <a:bodyPr/>
          <a:lstStyle>
            <a:lvl1pPr>
              <a:defRPr>
                <a:latin typeface="Tahoma" pitchFamily="34" charset="0"/>
              </a:defRPr>
            </a:lvl1pPr>
          </a:lstStyle>
          <a:p>
            <a:pPr>
              <a:defRPr/>
            </a:pPr>
            <a:endParaRPr lang="en-US" dirty="0"/>
          </a:p>
        </p:txBody>
      </p:sp>
      <p:sp>
        <p:nvSpPr>
          <p:cNvPr id="6" name="Footer Placeholder 5"/>
          <p:cNvSpPr>
            <a:spLocks noGrp="1" noChangeArrowheads="1"/>
          </p:cNvSpPr>
          <p:nvPr>
            <p:ph type="ftr" sz="quarter" idx="11"/>
          </p:nvPr>
        </p:nvSpPr>
        <p:spPr>
          <a:xfrm>
            <a:off x="3124200" y="6248400"/>
            <a:ext cx="2895600" cy="457200"/>
          </a:xfrm>
          <a:prstGeom prst="rect">
            <a:avLst/>
          </a:prstGeom>
          <a:ln/>
        </p:spPr>
        <p:txBody>
          <a:bodyPr/>
          <a:lstStyle>
            <a:lvl1pPr>
              <a:defRPr>
                <a:latin typeface="Tahoma" pitchFamily="34" charset="0"/>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14A42561-69F5-4092-A6A1-9C80A4CFF0B7}" type="slidenum">
              <a:rPr lang="en-US" altLang="en-US"/>
              <a:pPr>
                <a:defRPr/>
              </a:pPr>
              <a:t>‹#›</a:t>
            </a:fld>
            <a:endParaRPr lang="en-US" altLang="en-US"/>
          </a:p>
        </p:txBody>
      </p:sp>
    </p:spTree>
    <p:extLst>
      <p:ext uri="{BB962C8B-B14F-4D97-AF65-F5344CB8AC3E}">
        <p14:creationId xmlns:p14="http://schemas.microsoft.com/office/powerpoint/2010/main" val="2263103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latin typeface="Tahoma"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latin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base">
              <a:spcBef>
                <a:spcPct val="0"/>
              </a:spcBef>
              <a:spcAft>
                <a:spcPct val="0"/>
              </a:spcAft>
              <a:defRPr>
                <a:latin typeface="Tahoma" pitchFamily="34" charset="0"/>
                <a:ea typeface="ＭＳ Ｐゴシック" pitchFamily="34" charset="-128"/>
                <a:cs typeface="Tahoma" pitchFamily="34" charset="0"/>
              </a:defRPr>
            </a:lvl1pPr>
          </a:lstStyle>
          <a:p>
            <a:pPr>
              <a:defRPr/>
            </a:pPr>
            <a:fld id="{FCCDD7A7-1310-4A92-B99A-50CB27BB1474}" type="datetimeFigureOut">
              <a:rPr lang="en-US" smtClean="0"/>
              <a:pPr>
                <a:defRPr/>
              </a:pPr>
              <a:t>3/26/2015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base">
              <a:spcBef>
                <a:spcPct val="0"/>
              </a:spcBef>
              <a:spcAft>
                <a:spcPct val="0"/>
              </a:spcAft>
              <a:defRPr>
                <a:latin typeface="Tahoma" pitchFamily="34" charset="0"/>
                <a:ea typeface="ＭＳ Ｐゴシック" pitchFamily="34" charset="-128"/>
                <a:cs typeface="Tahoma"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Tahoma" pitchFamily="34" charset="0"/>
                <a:ea typeface="ＭＳ Ｐゴシック" pitchFamily="34" charset="-128"/>
                <a:cs typeface="Tahoma" pitchFamily="34" charset="0"/>
              </a:defRPr>
            </a:lvl1pPr>
          </a:lstStyle>
          <a:p>
            <a:pPr>
              <a:defRPr/>
            </a:pPr>
            <a:fld id="{767B2E07-C4DC-48DC-9B60-E30F29BC5059}" type="slidenum">
              <a:rPr lang="en-US" smtClean="0"/>
              <a:pPr>
                <a:defRPr/>
              </a:pPr>
              <a:t>‹#›</a:t>
            </a:fld>
            <a:endParaRPr lang="en-US" dirty="0"/>
          </a:p>
        </p:txBody>
      </p:sp>
    </p:spTree>
    <p:extLst>
      <p:ext uri="{BB962C8B-B14F-4D97-AF65-F5344CB8AC3E}">
        <p14:creationId xmlns:p14="http://schemas.microsoft.com/office/powerpoint/2010/main" val="622059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txBox="1">
            <a:spLocks/>
          </p:cNvSpPr>
          <p:nvPr userDrawn="1"/>
        </p:nvSpPr>
        <p:spPr bwMode="auto">
          <a:xfrm>
            <a:off x="304800" y="6248400"/>
            <a:ext cx="1600200" cy="304800"/>
          </a:xfrm>
          <a:prstGeom prst="rect">
            <a:avLst/>
          </a:prstGeom>
          <a:noFill/>
          <a:ln>
            <a:noFill/>
          </a:ln>
          <a:extLst/>
        </p:spPr>
        <p:txBody>
          <a:bodyPr anchor="ct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defRPr/>
            </a:pPr>
            <a:r>
              <a:rPr lang="en-US" sz="1300" smtClean="0">
                <a:solidFill>
                  <a:srgbClr val="A0001B"/>
                </a:solidFill>
                <a:latin typeface="Arial Narrow Bold" charset="0"/>
                <a:cs typeface="Arial Narrow Bold" charset="0"/>
              </a:rPr>
              <a:t>WWW.USPHS.GOV</a:t>
            </a:r>
          </a:p>
        </p:txBody>
      </p:sp>
      <p:pic>
        <p:nvPicPr>
          <p:cNvPr id="3"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35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p:cNvGrpSpPr/>
          <p:nvPr userDrawn="1"/>
        </p:nvGrpSpPr>
        <p:grpSpPr>
          <a:xfrm>
            <a:off x="990600" y="5974080"/>
            <a:ext cx="3873137" cy="579120"/>
            <a:chOff x="990600" y="5974080"/>
            <a:chExt cx="3873137" cy="579120"/>
          </a:xfrm>
        </p:grpSpPr>
        <p:pic>
          <p:nvPicPr>
            <p:cNvPr id="6"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1023257" y="5974080"/>
              <a:ext cx="38404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bwMode="auto">
            <a:xfrm>
              <a:off x="990600" y="6370320"/>
              <a:ext cx="2651760" cy="18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326799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29.xml"/><Relationship Id="rId7" Type="http://schemas.openxmlformats.org/officeDocument/2006/relationships/theme" Target="../theme/theme4.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bwMode="auto">
          <a:xfrm>
            <a:off x="-7088"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6"/>
          <p:cNvSpPr>
            <a:spLocks noGrp="1" noChangeArrowheads="1"/>
          </p:cNvSpPr>
          <p:nvPr>
            <p:ph type="sldNum" sz="quarter" idx="4"/>
          </p:nvPr>
        </p:nvSpPr>
        <p:spPr bwMode="auto">
          <a:xfrm>
            <a:off x="8534400" y="6629400"/>
            <a:ext cx="609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chemeClr val="bg1"/>
                </a:solidFill>
                <a:latin typeface="Univers LT Std 67 Cn Bold" pitchFamily="-105" charset="0"/>
                <a:cs typeface="Tahoma" pitchFamily="34" charset="0"/>
              </a:defRPr>
            </a:lvl1pPr>
          </a:lstStyle>
          <a:p>
            <a:pPr>
              <a:defRPr/>
            </a:pPr>
            <a:fld id="{36E7AB6C-8147-4CC2-8A32-AC7CDF872DE5}"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5339" r:id="rId1"/>
    <p:sldLayoutId id="2147485340" r:id="rId2"/>
    <p:sldLayoutId id="2147485341" r:id="rId3"/>
    <p:sldLayoutId id="2147485342" r:id="rId4"/>
    <p:sldLayoutId id="2147485343" r:id="rId5"/>
    <p:sldLayoutId id="2147485344" r:id="rId6"/>
    <p:sldLayoutId id="2147485381" r:id="rId7"/>
    <p:sldLayoutId id="2147485382" r:id="rId8"/>
  </p:sldLayoutIdLst>
  <p:txStyles>
    <p:titleStyle>
      <a:lvl1pPr algn="ctr" rtl="0" eaLnBrk="0" fontAlgn="base" hangingPunct="0">
        <a:spcBef>
          <a:spcPct val="0"/>
        </a:spcBef>
        <a:spcAft>
          <a:spcPct val="0"/>
        </a:spcAft>
        <a:defRPr sz="4400" kern="1200">
          <a:solidFill>
            <a:schemeClr val="tx1"/>
          </a:solidFill>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105" charset="-128"/>
          <a:cs typeface="ＭＳ Ｐゴシック"/>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105" charset="-128"/>
          <a:cs typeface="ＭＳ Ｐゴシック"/>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05" charset="-128"/>
          <a:cs typeface="ＭＳ Ｐゴシック"/>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05" charset="-128"/>
          <a:cs typeface="ＭＳ Ｐゴシック"/>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6"/>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4763" y="31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6"/>
          <p:cNvSpPr>
            <a:spLocks noGrp="1" noChangeArrowheads="1"/>
          </p:cNvSpPr>
          <p:nvPr>
            <p:ph type="sldNum" sz="quarter" idx="4"/>
          </p:nvPr>
        </p:nvSpPr>
        <p:spPr bwMode="auto">
          <a:xfrm>
            <a:off x="8534400" y="6629400"/>
            <a:ext cx="609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prstClr val="white"/>
                </a:solidFill>
                <a:latin typeface="Univers LT Std 67 Cn Bold" pitchFamily="-111" charset="0"/>
                <a:cs typeface="Tahoma" pitchFamily="34" charset="0"/>
              </a:defRPr>
            </a:lvl1pPr>
          </a:lstStyle>
          <a:p>
            <a:pPr>
              <a:defRPr/>
            </a:pPr>
            <a:fld id="{FD002B8F-35EA-4950-BE90-1759C03A0AF8}"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5345" r:id="rId1"/>
    <p:sldLayoutId id="2147485346" r:id="rId2"/>
    <p:sldLayoutId id="2147485347" r:id="rId3"/>
    <p:sldLayoutId id="2147485348" r:id="rId4"/>
    <p:sldLayoutId id="2147485349" r:id="rId5"/>
    <p:sldLayoutId id="2147485350" r:id="rId6"/>
    <p:sldLayoutId id="2147485351" r:id="rId7"/>
  </p:sldLayoutIdLst>
  <p:txStyles>
    <p:titleStyle>
      <a:lvl1pPr algn="ctr" rtl="0" eaLnBrk="0" fontAlgn="base" hangingPunct="0">
        <a:spcBef>
          <a:spcPct val="0"/>
        </a:spcBef>
        <a:spcAft>
          <a:spcPct val="0"/>
        </a:spcAft>
        <a:defRPr sz="4400" kern="1200">
          <a:solidFill>
            <a:schemeClr val="tx1"/>
          </a:solidFill>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105" charset="-128"/>
          <a:cs typeface="ＭＳ Ｐゴシック"/>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105" charset="-128"/>
          <a:cs typeface="ＭＳ Ｐゴシック"/>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05" charset="-128"/>
          <a:cs typeface="ＭＳ Ｐゴシック"/>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05" charset="-128"/>
          <a:cs typeface="ＭＳ Ｐゴシック"/>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Tahoma" pitchFamily="34" charset="0"/>
                <a:ea typeface="+mn-ea"/>
                <a:cs typeface="+mn-cs"/>
              </a:defRPr>
            </a:lvl1pPr>
          </a:lstStyle>
          <a:p>
            <a:pPr>
              <a:defRPr/>
            </a:pPr>
            <a:fld id="{78D742B6-BA39-4A4E-9482-9911BC69E4A7}" type="datetimeFigureOut">
              <a:rPr lang="en-US" smtClean="0"/>
              <a:pPr>
                <a:defRPr/>
              </a:pPr>
              <a:t>3/26/2015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Tahoma" pitchFamily="34" charset="0"/>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Tahoma" pitchFamily="34" charset="0"/>
                <a:ea typeface="+mn-ea"/>
                <a:cs typeface="+mn-cs"/>
              </a:defRPr>
            </a:lvl1pPr>
          </a:lstStyle>
          <a:p>
            <a:pPr>
              <a:defRPr/>
            </a:pPr>
            <a:fld id="{26B924D8-3205-4348-8275-E19C865BFB7A}"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5352" r:id="rId1"/>
    <p:sldLayoutId id="2147485353" r:id="rId2"/>
    <p:sldLayoutId id="2147485354" r:id="rId3"/>
    <p:sldLayoutId id="2147485355" r:id="rId4"/>
    <p:sldLayoutId id="2147485356" r:id="rId5"/>
    <p:sldLayoutId id="2147485357" r:id="rId6"/>
    <p:sldLayoutId id="2147485358" r:id="rId7"/>
    <p:sldLayoutId id="2147485359" r:id="rId8"/>
    <p:sldLayoutId id="2147485360" r:id="rId9"/>
    <p:sldLayoutId id="2147485361" r:id="rId10"/>
    <p:sldLayoutId id="2147485362" r:id="rId11"/>
  </p:sldLayoutIdLst>
  <p:txStyles>
    <p:titleStyle>
      <a:lvl1pPr algn="ctr" rtl="0" eaLnBrk="0" fontAlgn="base" hangingPunct="0">
        <a:spcBef>
          <a:spcPct val="0"/>
        </a:spcBef>
        <a:spcAft>
          <a:spcPct val="0"/>
        </a:spcAft>
        <a:defRPr sz="4400" kern="1200">
          <a:solidFill>
            <a:schemeClr val="tx1"/>
          </a:solidFill>
          <a:latin typeface="Tahoma" pitchFamily="34" charset="0"/>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Tahoma" pitchFamily="34" charset="0"/>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Tahoma" pitchFamily="34" charset="0"/>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Tahoma" pitchFamily="34" charset="0"/>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Tahoma" pitchFamily="34" charset="0"/>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Tahom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6"/>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4763" y="31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6"/>
          <p:cNvSpPr>
            <a:spLocks noGrp="1" noChangeArrowheads="1"/>
          </p:cNvSpPr>
          <p:nvPr>
            <p:ph type="sldNum" sz="quarter" idx="4"/>
          </p:nvPr>
        </p:nvSpPr>
        <p:spPr bwMode="auto">
          <a:xfrm>
            <a:off x="8534400" y="6629400"/>
            <a:ext cx="609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prstClr val="white"/>
                </a:solidFill>
                <a:latin typeface="Univers LT Std 67 Cn Bold" pitchFamily="-105" charset="0"/>
                <a:cs typeface="Tahoma" pitchFamily="34" charset="0"/>
              </a:defRPr>
            </a:lvl1pPr>
          </a:lstStyle>
          <a:p>
            <a:pPr>
              <a:defRPr/>
            </a:pPr>
            <a:fld id="{F5B0E792-8EB4-4C3F-B7F0-42661182D119}"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5369" r:id="rId1"/>
    <p:sldLayoutId id="2147485370" r:id="rId2"/>
    <p:sldLayoutId id="2147485371" r:id="rId3"/>
    <p:sldLayoutId id="2147485372" r:id="rId4"/>
    <p:sldLayoutId id="2147485373" r:id="rId5"/>
    <p:sldLayoutId id="2147485374" r:id="rId6"/>
  </p:sldLayoutIdLst>
  <p:txStyles>
    <p:titleStyle>
      <a:lvl1pPr algn="ctr" rtl="0" eaLnBrk="0" fontAlgn="base" hangingPunct="0">
        <a:spcBef>
          <a:spcPct val="0"/>
        </a:spcBef>
        <a:spcAft>
          <a:spcPct val="0"/>
        </a:spcAft>
        <a:defRPr sz="4400" kern="1200">
          <a:solidFill>
            <a:schemeClr val="tx1"/>
          </a:solidFill>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105" charset="-128"/>
          <a:cs typeface="ＭＳ Ｐゴシック"/>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105" charset="-128"/>
          <a:cs typeface="ＭＳ Ｐゴシック"/>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05" charset="-128"/>
          <a:cs typeface="ＭＳ Ｐゴシック"/>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05" charset="-128"/>
          <a:cs typeface="ＭＳ Ｐゴシック"/>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1.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6.jpeg"/><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7.png"/><Relationship Id="rId1" Type="http://schemas.openxmlformats.org/officeDocument/2006/relationships/slideLayout" Target="../slideLayouts/slideLayout4.xml"/><Relationship Id="rId5" Type="http://schemas.openxmlformats.org/officeDocument/2006/relationships/image" Target="../media/image22.jpeg"/><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jpeg"/><Relationship Id="rId18" Type="http://schemas.openxmlformats.org/officeDocument/2006/relationships/image" Target="../media/image43.jpeg"/><Relationship Id="rId3" Type="http://schemas.openxmlformats.org/officeDocument/2006/relationships/image" Target="../media/image28.png"/><Relationship Id="rId7" Type="http://schemas.openxmlformats.org/officeDocument/2006/relationships/image" Target="../media/image32.jpeg"/><Relationship Id="rId12" Type="http://schemas.openxmlformats.org/officeDocument/2006/relationships/image" Target="../media/image37.png"/><Relationship Id="rId17" Type="http://schemas.openxmlformats.org/officeDocument/2006/relationships/image" Target="../media/image42.gif"/><Relationship Id="rId2" Type="http://schemas.openxmlformats.org/officeDocument/2006/relationships/notesSlide" Target="../notesSlides/notesSlide15.xml"/><Relationship Id="rId16" Type="http://schemas.openxmlformats.org/officeDocument/2006/relationships/image" Target="../media/image41.jpeg"/><Relationship Id="rId1" Type="http://schemas.openxmlformats.org/officeDocument/2006/relationships/slideLayout" Target="../slideLayouts/slideLayout10.xml"/><Relationship Id="rId6" Type="http://schemas.openxmlformats.org/officeDocument/2006/relationships/image" Target="../media/image31.png"/><Relationship Id="rId11" Type="http://schemas.openxmlformats.org/officeDocument/2006/relationships/image" Target="../media/image36.jpeg"/><Relationship Id="rId5" Type="http://schemas.openxmlformats.org/officeDocument/2006/relationships/image" Target="../media/image30.png"/><Relationship Id="rId15" Type="http://schemas.openxmlformats.org/officeDocument/2006/relationships/image" Target="../media/image40.jpeg"/><Relationship Id="rId10" Type="http://schemas.openxmlformats.org/officeDocument/2006/relationships/image" Target="../media/image35.jpeg"/><Relationship Id="rId4" Type="http://schemas.openxmlformats.org/officeDocument/2006/relationships/image" Target="../media/image29.png"/><Relationship Id="rId9" Type="http://schemas.openxmlformats.org/officeDocument/2006/relationships/image" Target="../media/image34.jpeg"/><Relationship Id="rId1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41.jpeg"/><Relationship Id="rId4" Type="http://schemas.openxmlformats.org/officeDocument/2006/relationships/image" Target="../media/image49.emf"/></Relationships>
</file>

<file path=ppt/slides/_rels/slide3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60.jpeg"/><Relationship Id="rId3" Type="http://schemas.openxmlformats.org/officeDocument/2006/relationships/notesSlide" Target="../notesSlides/notesSlide17.xml"/><Relationship Id="rId7" Type="http://schemas.openxmlformats.org/officeDocument/2006/relationships/image" Target="../media/image56.jpeg"/><Relationship Id="rId12" Type="http://schemas.openxmlformats.org/officeDocument/2006/relationships/image" Target="../media/image59.jpeg"/><Relationship Id="rId2" Type="http://schemas.openxmlformats.org/officeDocument/2006/relationships/slideLayout" Target="../slideLayouts/slideLayout11.xml"/><Relationship Id="rId1" Type="http://schemas.openxmlformats.org/officeDocument/2006/relationships/vmlDrawing" Target="../drawings/vmlDrawing2.vml"/><Relationship Id="rId6" Type="http://schemas.openxmlformats.org/officeDocument/2006/relationships/image" Target="../media/image55.jpeg"/><Relationship Id="rId11" Type="http://schemas.openxmlformats.org/officeDocument/2006/relationships/image" Target="../media/image58.png"/><Relationship Id="rId5" Type="http://schemas.openxmlformats.org/officeDocument/2006/relationships/image" Target="../media/image53.png"/><Relationship Id="rId10" Type="http://schemas.openxmlformats.org/officeDocument/2006/relationships/image" Target="../media/image57.jpeg"/><Relationship Id="rId4" Type="http://schemas.openxmlformats.org/officeDocument/2006/relationships/oleObject" Target="../embeddings/oleObject2.bin"/><Relationship Id="rId9" Type="http://schemas.openxmlformats.org/officeDocument/2006/relationships/image" Target="../media/image54.png"/></Relationships>
</file>

<file path=ppt/slides/_rels/slide4.xml.rels><?xml version="1.0" encoding="UTF-8" standalone="yes"?>
<Relationships xmlns="http://schemas.openxmlformats.org/package/2006/relationships"><Relationship Id="rId3" Type="http://schemas.openxmlformats.org/officeDocument/2006/relationships/hyperlink" Target="http://www.surgeongeneral.gov/about/biographies/biosg.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4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hyperlink" Target="http://www.fda.gov/AboutFDA/WorkingatFDA/FellowshipInternshipGraduateFacultyPrograms/PharmacyStudentExperientialProgramCDER/default.htm" TargetMode="Externa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64.gif"/><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www.surgeongeneral.gov/about/biographies/bio-deputy.html" TargetMode="External"/></Relationships>
</file>

<file path=ppt/slides/_rels/slide5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www.usphs.gov/profession/pharmacist/cpo.aspx"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png"/><Relationship Id="rId1" Type="http://schemas.openxmlformats.org/officeDocument/2006/relationships/slideLayout" Target="../slideLayouts/slideLayout8.xml"/><Relationship Id="rId6" Type="http://schemas.openxmlformats.org/officeDocument/2006/relationships/image" Target="../media/image22.jpeg"/><Relationship Id="rId5" Type="http://schemas.openxmlformats.org/officeDocument/2006/relationships/image" Target="../media/image4.jpeg"/><Relationship Id="rId4" Type="http://schemas.openxmlformats.org/officeDocument/2006/relationships/image" Target="../media/image21.jpe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8" Type="http://schemas.openxmlformats.org/officeDocument/2006/relationships/image" Target="../media/image72.jpeg"/><Relationship Id="rId3" Type="http://schemas.microsoft.com/office/2007/relationships/hdphoto" Target="../media/hdphoto1.wdp"/><Relationship Id="rId7" Type="http://schemas.openxmlformats.org/officeDocument/2006/relationships/image" Target="../media/image71.jpeg"/><Relationship Id="rId2" Type="http://schemas.openxmlformats.org/officeDocument/2006/relationships/image" Target="../media/image68.jpeg"/><Relationship Id="rId1" Type="http://schemas.openxmlformats.org/officeDocument/2006/relationships/slideLayout" Target="../slideLayouts/slideLayout12.xml"/><Relationship Id="rId6" Type="http://schemas.openxmlformats.org/officeDocument/2006/relationships/image" Target="../media/image70.jpeg"/><Relationship Id="rId5" Type="http://schemas.openxmlformats.org/officeDocument/2006/relationships/image" Target="../media/image69.jpeg"/><Relationship Id="rId10" Type="http://schemas.openxmlformats.org/officeDocument/2006/relationships/image" Target="../media/image74.jpeg"/><Relationship Id="rId4" Type="http://schemas.openxmlformats.org/officeDocument/2006/relationships/image" Target="cid:image001.jpg@01CFF7F4.2AB0BB60" TargetMode="External"/><Relationship Id="rId9" Type="http://schemas.openxmlformats.org/officeDocument/2006/relationships/image" Target="../media/image73.jpeg"/></Relationships>
</file>

<file path=ppt/slides/_rels/slide69.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26.xml"/><Relationship Id="rId1" Type="http://schemas.openxmlformats.org/officeDocument/2006/relationships/slideLayout" Target="../slideLayouts/slideLayout12.xml"/><Relationship Id="rId5" Type="http://schemas.openxmlformats.org/officeDocument/2006/relationships/image" Target="../media/image77.jpeg"/><Relationship Id="rId4" Type="http://schemas.openxmlformats.org/officeDocument/2006/relationships/image" Target="../media/image76.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hyperlink" Target="http://www.facebook.com/usphs" TargetMode="External"/><Relationship Id="rId2" Type="http://schemas.openxmlformats.org/officeDocument/2006/relationships/notesSlide" Target="../notesSlides/notesSlide27.xml"/><Relationship Id="rId1" Type="http://schemas.openxmlformats.org/officeDocument/2006/relationships/slideLayout" Target="../slideLayouts/slideLayout14.xml"/><Relationship Id="rId4" Type="http://schemas.openxmlformats.org/officeDocument/2006/relationships/image" Target="../media/image78.jpeg"/></Relationships>
</file>

<file path=ppt/slides/_rels/slide7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9.jpeg"/><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72.xml.rels><?xml version="1.0" encoding="UTF-8" standalone="yes"?>
<Relationships xmlns="http://schemas.openxmlformats.org/package/2006/relationships"><Relationship Id="rId3" Type="http://schemas.openxmlformats.org/officeDocument/2006/relationships/hyperlink" Target="http://www.usphs.gov/student/jrcostep.aspx" TargetMode="External"/><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hyperlink" Target="http://www.usphs.gov/student/srcostep.aspx" TargetMode="External"/><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3" Type="http://schemas.openxmlformats.org/officeDocument/2006/relationships/hyperlink" Target="http://www.ihs.gov/pharmacy/resident" TargetMode="External"/><Relationship Id="rId2" Type="http://schemas.openxmlformats.org/officeDocument/2006/relationships/notesSlide" Target="../notesSlides/notesSlide31.xml"/><Relationship Id="rId1" Type="http://schemas.openxmlformats.org/officeDocument/2006/relationships/slideLayout" Target="../slideLayouts/slideLayout12.xml"/><Relationship Id="rId5" Type="http://schemas.openxmlformats.org/officeDocument/2006/relationships/hyperlink" Target="http://www.cc.nih.gov/phar" TargetMode="External"/><Relationship Id="rId4" Type="http://schemas.openxmlformats.org/officeDocument/2006/relationships/hyperlink" Target="http://www.usphs.gov/corpslinks/pharmacy/documents/Residency_Training_Program_Flyer_2012.docx" TargetMode="External"/></Relationships>
</file>

<file path=ppt/slides/_rels/slide7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2.jpeg"/><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3" Type="http://schemas.openxmlformats.org/officeDocument/2006/relationships/hyperlink" Target="http://www.usphs.gov/newsroom/multimedia/profiles.aspx"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80.jpeg"/></Relationships>
</file>

<file path=ppt/slides/_rels/slide79.xml.rels><?xml version="1.0" encoding="UTF-8" standalone="yes"?>
<Relationships xmlns="http://schemas.openxmlformats.org/package/2006/relationships"><Relationship Id="rId3" Type="http://schemas.openxmlformats.org/officeDocument/2006/relationships/hyperlink" Target="http://www.usphs.gov/newsroom/multimedia/misc.aspx?id=LmWzPeTO_tk"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81.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hyperlink" Target="http://www.facebook.com/usphs" TargetMode="External"/><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png"/><Relationship Id="rId1" Type="http://schemas.openxmlformats.org/officeDocument/2006/relationships/slideLayout" Target="../slideLayouts/slideLayout16.xml"/><Relationship Id="rId6" Type="http://schemas.openxmlformats.org/officeDocument/2006/relationships/image" Target="../media/image22.jpeg"/><Relationship Id="rId5" Type="http://schemas.openxmlformats.org/officeDocument/2006/relationships/image" Target="../media/image4.jpe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ctrTitle"/>
          </p:nvPr>
        </p:nvSpPr>
        <p:spPr bwMode="auto">
          <a:xfrm>
            <a:off x="2362200" y="2974975"/>
            <a:ext cx="6253163" cy="911225"/>
          </a:xfrm>
          <a:extLst/>
        </p:spPr>
        <p:txBody>
          <a:bodyPr vert="horz" wrap="square" numCol="1" anchorCtr="0" compatLnSpc="1">
            <a:prstTxWarp prst="textNoShape">
              <a:avLst/>
            </a:prstTxWarp>
            <a:normAutofit fontScale="90000"/>
          </a:bodyPr>
          <a:lstStyle/>
          <a:p>
            <a:pPr>
              <a:defRPr/>
            </a:pPr>
            <a:r>
              <a:rPr lang="en-US" dirty="0" smtClean="0">
                <a:latin typeface="Univers Condensed"/>
                <a:ea typeface="ＭＳ Ｐゴシック" pitchFamily="34" charset="-128"/>
              </a:rPr>
              <a:t>United States Public Health Service Commissioned Corps</a:t>
            </a:r>
          </a:p>
        </p:txBody>
      </p:sp>
      <p:sp>
        <p:nvSpPr>
          <p:cNvPr id="50179" name="Subtitle 2"/>
          <p:cNvSpPr>
            <a:spLocks noGrp="1"/>
          </p:cNvSpPr>
          <p:nvPr>
            <p:ph type="subTitle" idx="1"/>
          </p:nvPr>
        </p:nvSpPr>
        <p:spPr bwMode="auto">
          <a:xfrm>
            <a:off x="2362200" y="4135438"/>
            <a:ext cx="6253163" cy="585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rIns="91440" numCol="1" anchor="t" anchorCtr="0" compatLnSpc="1">
            <a:prstTxWarp prst="textNoShape">
              <a:avLst/>
            </a:prstTxWarp>
          </a:bodyPr>
          <a:lstStyle/>
          <a:p>
            <a:r>
              <a:rPr lang="en-US" altLang="en-US" dirty="0" smtClean="0">
                <a:latin typeface="Univers Condensed"/>
                <a:ea typeface="ＭＳ Ｐゴシック" pitchFamily="34" charset="-128"/>
              </a:rPr>
              <a:t>An Overview</a:t>
            </a:r>
          </a:p>
        </p:txBody>
      </p:sp>
      <p:sp>
        <p:nvSpPr>
          <p:cNvPr id="4" name="TextBox 3"/>
          <p:cNvSpPr txBox="1"/>
          <p:nvPr/>
        </p:nvSpPr>
        <p:spPr>
          <a:xfrm>
            <a:off x="2371060" y="4876799"/>
            <a:ext cx="5791200" cy="307975"/>
          </a:xfrm>
          <a:prstGeom prst="rect">
            <a:avLst/>
          </a:prstGeom>
          <a:noFill/>
        </p:spPr>
        <p:txBody>
          <a:bodyPr lIns="0" tIns="0" rIns="0" bIns="0">
            <a:spAutoFit/>
          </a:bodyPr>
          <a:lstStyle/>
          <a:p>
            <a:pPr defTabSz="457200" fontAlgn="auto">
              <a:spcBef>
                <a:spcPts val="0"/>
              </a:spcBef>
              <a:spcAft>
                <a:spcPts val="0"/>
              </a:spcAft>
              <a:defRPr/>
            </a:pPr>
            <a:r>
              <a:rPr lang="en-US" sz="2000" dirty="0">
                <a:solidFill>
                  <a:srgbClr val="063269"/>
                </a:solidFill>
                <a:latin typeface="Univers Condensed"/>
                <a:ea typeface="+mn-ea"/>
                <a:cs typeface="Arial Narrow"/>
              </a:rPr>
              <a:t>Rank Name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txBox="1">
            <a:spLocks/>
          </p:cNvSpPr>
          <p:nvPr/>
        </p:nvSpPr>
        <p:spPr bwMode="auto">
          <a:xfrm>
            <a:off x="457200" y="457199"/>
            <a:ext cx="8229600"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2800" b="1" dirty="0" smtClean="0">
                <a:solidFill>
                  <a:srgbClr val="002D52"/>
                </a:solidFill>
                <a:latin typeface="Univers Condensed" pitchFamily="34" charset="0"/>
              </a:rPr>
              <a:t>Why We Are Here</a:t>
            </a:r>
          </a:p>
          <a:p>
            <a:pPr eaLnBrk="1" hangingPunct="1"/>
            <a:endParaRPr lang="en-US" altLang="en-US" sz="2800" b="1" dirty="0">
              <a:solidFill>
                <a:srgbClr val="002D52"/>
              </a:solidFill>
              <a:latin typeface="Univers Condensed" pitchFamily="34" charset="0"/>
            </a:endParaRPr>
          </a:p>
          <a:p>
            <a:pPr eaLnBrk="1" hangingPunct="1"/>
            <a:r>
              <a:rPr lang="en-US" altLang="en-US" sz="2800" b="1" dirty="0" smtClean="0">
                <a:solidFill>
                  <a:srgbClr val="002D52"/>
                </a:solidFill>
                <a:latin typeface="Univers Condensed" pitchFamily="34" charset="0"/>
              </a:rPr>
              <a:t>Mission</a:t>
            </a:r>
            <a:endParaRPr lang="en-US" altLang="en-US" sz="2800" b="1" dirty="0">
              <a:solidFill>
                <a:srgbClr val="002D52"/>
              </a:solidFill>
              <a:latin typeface="Univers Condensed" pitchFamily="34" charset="0"/>
            </a:endParaRPr>
          </a:p>
        </p:txBody>
      </p:sp>
      <p:sp>
        <p:nvSpPr>
          <p:cNvPr id="56323" name="Rectangle 4"/>
          <p:cNvSpPr>
            <a:spLocks noChangeArrowheads="1"/>
          </p:cNvSpPr>
          <p:nvPr/>
        </p:nvSpPr>
        <p:spPr bwMode="auto">
          <a:xfrm>
            <a:off x="685800" y="2057400"/>
            <a:ext cx="7620000" cy="2124075"/>
          </a:xfrm>
          <a:prstGeom prst="rect">
            <a:avLst/>
          </a:prstGeom>
          <a:noFill/>
          <a:ln w="9525">
            <a:solidFill>
              <a:schemeClr val="accent1">
                <a:alpha val="54901"/>
              </a:schemeClr>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altLang="en-US" sz="4400" dirty="0">
                <a:solidFill>
                  <a:srgbClr val="002D52"/>
                </a:solidFill>
                <a:latin typeface="Tahoma" pitchFamily="34" charset="0"/>
              </a:rPr>
              <a:t>To protect, promote, and advance the </a:t>
            </a:r>
            <a:r>
              <a:rPr lang="en-US" altLang="en-US" sz="4400" dirty="0" smtClean="0">
                <a:solidFill>
                  <a:srgbClr val="002D52"/>
                </a:solidFill>
                <a:latin typeface="Tahoma" pitchFamily="34" charset="0"/>
              </a:rPr>
              <a:t>health </a:t>
            </a:r>
            <a:r>
              <a:rPr lang="en-US" altLang="en-US" sz="4400" dirty="0">
                <a:solidFill>
                  <a:srgbClr val="002D52"/>
                </a:solidFill>
                <a:latin typeface="Tahoma" pitchFamily="34" charset="0"/>
              </a:rPr>
              <a:t>and safety of our Nation.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4" descr="historical collage of Commisioned Corps officer on Ellis Island"/>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37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7" name="Text Placeholder 2"/>
          <p:cNvSpPr>
            <a:spLocks noGrp="1"/>
          </p:cNvSpPr>
          <p:nvPr>
            <p:ph type="body" idx="4294967295"/>
          </p:nvPr>
        </p:nvSpPr>
        <p:spPr bwMode="auto">
          <a:xfrm>
            <a:off x="809625" y="4514076"/>
            <a:ext cx="3124200" cy="2057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spcBef>
                <a:spcPts val="575"/>
              </a:spcBef>
              <a:buFont typeface="Arial" pitchFamily="34" charset="0"/>
              <a:buNone/>
            </a:pPr>
            <a:r>
              <a:rPr lang="en-US" altLang="en-US" sz="2400" b="1" i="1" dirty="0" smtClean="0">
                <a:solidFill>
                  <a:schemeClr val="tx2"/>
                </a:solidFill>
                <a:latin typeface="Tahoma" pitchFamily="34" charset="0"/>
                <a:ea typeface="ＭＳ Ｐゴシック" pitchFamily="34" charset="-128"/>
              </a:rPr>
              <a:t>Protecting health and safety</a:t>
            </a:r>
          </a:p>
          <a:p>
            <a:pPr eaLnBrk="1" hangingPunct="1">
              <a:lnSpc>
                <a:spcPct val="90000"/>
              </a:lnSpc>
              <a:spcBef>
                <a:spcPts val="575"/>
              </a:spcBef>
              <a:buFont typeface="Arial" pitchFamily="34" charset="0"/>
              <a:buNone/>
            </a:pPr>
            <a:r>
              <a:rPr lang="en-US" altLang="en-US" sz="2400" b="1" i="1" dirty="0" smtClean="0">
                <a:solidFill>
                  <a:schemeClr val="tx2"/>
                </a:solidFill>
                <a:latin typeface="Tahoma" pitchFamily="34" charset="0"/>
                <a:ea typeface="ＭＳ Ｐゴシック" pitchFamily="34" charset="-128"/>
              </a:rPr>
              <a:t>For more than 100 years…</a:t>
            </a:r>
          </a:p>
          <a:p>
            <a:pPr eaLnBrk="1" hangingPunct="1">
              <a:lnSpc>
                <a:spcPct val="90000"/>
              </a:lnSpc>
              <a:spcBef>
                <a:spcPct val="0"/>
              </a:spcBef>
              <a:buFont typeface="Arial" pitchFamily="34" charset="0"/>
              <a:buNone/>
            </a:pPr>
            <a:endParaRPr lang="en-US" altLang="en-US" sz="2400" b="1" dirty="0" smtClean="0">
              <a:solidFill>
                <a:srgbClr val="002D52"/>
              </a:solidFill>
              <a:latin typeface="Tahoma" pitchFamily="34" charset="0"/>
              <a:ea typeface="ＭＳ Ｐゴシック" pitchFamily="34" charset="-128"/>
            </a:endParaRPr>
          </a:p>
        </p:txBody>
      </p:sp>
      <p:sp>
        <p:nvSpPr>
          <p:cNvPr id="11268" name="TextBox 2"/>
          <p:cNvSpPr txBox="1">
            <a:spLocks noChangeArrowheads="1"/>
          </p:cNvSpPr>
          <p:nvPr/>
        </p:nvSpPr>
        <p:spPr bwMode="auto">
          <a:xfrm>
            <a:off x="3886200" y="6324600"/>
            <a:ext cx="4839338" cy="276999"/>
          </a:xfrm>
          <a:prstGeom prst="rect">
            <a:avLst/>
          </a:prstGeom>
          <a:noFill/>
          <a:ln w="9525">
            <a:noFill/>
            <a:miter lim="800000"/>
            <a:headEnd/>
            <a:tailEnd/>
          </a:ln>
        </p:spPr>
        <p:txBody>
          <a:bodyPr wrap="none">
            <a:spAutoFit/>
          </a:bodyPr>
          <a:lstStyle/>
          <a:p>
            <a:pPr>
              <a:defRPr/>
            </a:pPr>
            <a:r>
              <a:rPr lang="en-US" sz="1200" dirty="0">
                <a:solidFill>
                  <a:srgbClr val="002D52"/>
                </a:solidFill>
                <a:latin typeface="Tahoma" pitchFamily="34" charset="0"/>
              </a:rPr>
              <a:t>Source: </a:t>
            </a:r>
            <a:r>
              <a:rPr lang="en-US" sz="1200" b="1" dirty="0">
                <a:solidFill>
                  <a:srgbClr val="002D52"/>
                </a:solidFill>
                <a:latin typeface="Tahoma" pitchFamily="34" charset="0"/>
              </a:rPr>
              <a:t>www.nlm.nih.gov/exhibition/phs_history/intro.html</a:t>
            </a:r>
          </a:p>
        </p:txBody>
      </p:sp>
      <p:sp>
        <p:nvSpPr>
          <p:cNvPr id="6" name="Title 1"/>
          <p:cNvSpPr txBox="1">
            <a:spLocks/>
          </p:cNvSpPr>
          <p:nvPr/>
        </p:nvSpPr>
        <p:spPr bwMode="auto">
          <a:xfrm>
            <a:off x="1219200" y="304800"/>
            <a:ext cx="7162800" cy="685800"/>
          </a:xfrm>
          <a:prstGeom prst="rect">
            <a:avLst/>
          </a:prstGeom>
          <a:noFill/>
          <a:ln w="9525">
            <a:noFill/>
            <a:miter lim="800000"/>
            <a:headEnd/>
            <a:tailEnd/>
          </a:ln>
        </p:spPr>
        <p:txBody>
          <a:bodyPr>
            <a:normAutofit/>
          </a:bodyPr>
          <a:lstStyle/>
          <a:p>
            <a:pPr fontAlgn="auto">
              <a:spcAft>
                <a:spcPts val="0"/>
              </a:spcAft>
              <a:defRPr/>
            </a:pPr>
            <a:r>
              <a:rPr lang="en-US" sz="2600" b="1" cap="all" dirty="0">
                <a:solidFill>
                  <a:schemeClr val="bg1"/>
                </a:solidFill>
                <a:latin typeface="Univers Condensed" pitchFamily="34" charset="0"/>
                <a:ea typeface="+mj-ea"/>
                <a:cs typeface="+mj-cs"/>
              </a:rPr>
              <a:t>A proud history</a:t>
            </a:r>
          </a:p>
        </p:txBody>
      </p:sp>
      <p:sp>
        <p:nvSpPr>
          <p:cNvPr id="57350" name="Rectangle 6"/>
          <p:cNvSpPr>
            <a:spLocks noChangeArrowheads="1"/>
          </p:cNvSpPr>
          <p:nvPr/>
        </p:nvSpPr>
        <p:spPr bwMode="auto">
          <a:xfrm>
            <a:off x="1447800" y="990600"/>
            <a:ext cx="4724400" cy="171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7663" indent="-347663"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20000"/>
              </a:spcBef>
              <a:buClr>
                <a:schemeClr val="tx2"/>
              </a:buClr>
            </a:pPr>
            <a:r>
              <a:rPr lang="en-US" altLang="en-US" sz="2400" b="1" i="1" dirty="0">
                <a:solidFill>
                  <a:schemeClr val="bg1"/>
                </a:solidFill>
                <a:latin typeface="Tahoma" pitchFamily="34" charset="0"/>
              </a:rPr>
              <a:t>From Ellis Island…</a:t>
            </a:r>
          </a:p>
          <a:p>
            <a:pPr eaLnBrk="1" hangingPunct="1">
              <a:spcBef>
                <a:spcPct val="20000"/>
              </a:spcBef>
              <a:buClr>
                <a:schemeClr val="tx2"/>
              </a:buClr>
            </a:pPr>
            <a:r>
              <a:rPr lang="en-US" altLang="en-US" sz="2400" b="1" i="1" dirty="0">
                <a:solidFill>
                  <a:schemeClr val="bg1"/>
                </a:solidFill>
                <a:latin typeface="Tahoma" pitchFamily="34" charset="0"/>
              </a:rPr>
              <a:t> …To tribal lands.</a:t>
            </a:r>
            <a:br>
              <a:rPr lang="en-US" altLang="en-US" sz="2400" b="1" i="1" dirty="0">
                <a:solidFill>
                  <a:schemeClr val="bg1"/>
                </a:solidFill>
                <a:latin typeface="Tahoma" pitchFamily="34" charset="0"/>
              </a:rPr>
            </a:br>
            <a:r>
              <a:rPr lang="en-US" altLang="en-US" sz="2400" b="1" i="1" dirty="0">
                <a:solidFill>
                  <a:schemeClr val="bg1"/>
                </a:solidFill>
                <a:latin typeface="Tahoma" pitchFamily="34" charset="0"/>
              </a:rPr>
              <a:t>  Across America</a:t>
            </a:r>
          </a:p>
          <a:p>
            <a:pPr eaLnBrk="1" hangingPunct="1">
              <a:spcBef>
                <a:spcPct val="20000"/>
              </a:spcBef>
              <a:buClr>
                <a:schemeClr val="tx2"/>
              </a:buClr>
            </a:pPr>
            <a:r>
              <a:rPr lang="en-US" altLang="en-US" sz="2400" b="1" i="1" dirty="0">
                <a:solidFill>
                  <a:schemeClr val="bg1"/>
                </a:solidFill>
                <a:latin typeface="Tahoma" pitchFamily="34" charset="0"/>
              </a:rPr>
              <a:t> Around the World</a:t>
            </a:r>
            <a:r>
              <a:rPr lang="en-US" altLang="en-US" sz="2400" b="1" dirty="0">
                <a:solidFill>
                  <a:srgbClr val="000000"/>
                </a:solidFill>
                <a:latin typeface="Tahoma" pitchFamily="34" charset="0"/>
              </a:rPr>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1"/>
          <p:cNvSpPr>
            <a:spLocks noGrp="1"/>
          </p:cNvSpPr>
          <p:nvPr>
            <p:ph idx="1"/>
          </p:nvPr>
        </p:nvSpPr>
        <p:spPr>
          <a:xfrm>
            <a:off x="685800" y="762000"/>
            <a:ext cx="7772400" cy="5321300"/>
          </a:xfrm>
        </p:spPr>
        <p:txBody>
          <a:bodyPr/>
          <a:lstStyle/>
          <a:p>
            <a:pPr eaLnBrk="1" hangingPunct="1">
              <a:spcBef>
                <a:spcPct val="50000"/>
              </a:spcBef>
              <a:buClr>
                <a:srgbClr val="EB2D23"/>
              </a:buClr>
              <a:buSzPct val="120000"/>
              <a:buFont typeface="Wingdings" pitchFamily="2" charset="2"/>
              <a:buChar char="§"/>
            </a:pPr>
            <a:r>
              <a:rPr lang="en-US" altLang="en-US" sz="2000" dirty="0" smtClean="0"/>
              <a:t>1798 Creation </a:t>
            </a:r>
            <a:r>
              <a:rPr lang="en-US" altLang="en-US" sz="2000" dirty="0"/>
              <a:t>of Marine Hospitals to provide care and relief of sick and disabled </a:t>
            </a:r>
            <a:r>
              <a:rPr lang="en-US" altLang="en-US" sz="2000" dirty="0" smtClean="0"/>
              <a:t>seaman</a:t>
            </a:r>
          </a:p>
          <a:p>
            <a:pPr eaLnBrk="1" hangingPunct="1">
              <a:spcBef>
                <a:spcPct val="50000"/>
              </a:spcBef>
              <a:buClr>
                <a:srgbClr val="EB2D23"/>
              </a:buClr>
              <a:buSzPct val="120000"/>
              <a:buFont typeface="Wingdings" pitchFamily="2" charset="2"/>
              <a:buChar char="§"/>
            </a:pPr>
            <a:r>
              <a:rPr lang="en-US" altLang="en-US" sz="2000" dirty="0"/>
              <a:t>1870 Marine Hospitals were centralized </a:t>
            </a:r>
            <a:r>
              <a:rPr lang="en-US" altLang="en-US" sz="2000" dirty="0" smtClean="0"/>
              <a:t>to </a:t>
            </a:r>
            <a:r>
              <a:rPr lang="en-US" altLang="en-US" sz="2000" dirty="0"/>
              <a:t>the Marine Hospital Service under the position of a Supervising </a:t>
            </a:r>
            <a:r>
              <a:rPr lang="en-US" altLang="en-US" sz="2000" dirty="0" smtClean="0"/>
              <a:t>Surgeon</a:t>
            </a:r>
            <a:endParaRPr lang="en-US" altLang="en-US" sz="2000" dirty="0"/>
          </a:p>
          <a:p>
            <a:pPr eaLnBrk="1" hangingPunct="1">
              <a:spcBef>
                <a:spcPct val="50000"/>
              </a:spcBef>
              <a:buClr>
                <a:srgbClr val="EB2D23"/>
              </a:buClr>
              <a:buSzPct val="120000"/>
              <a:buFont typeface="Wingdings" pitchFamily="2" charset="2"/>
              <a:buChar char="§"/>
            </a:pPr>
            <a:r>
              <a:rPr lang="en-US" altLang="en-US" sz="2000" dirty="0"/>
              <a:t>1889- Formalized by Congress as </a:t>
            </a:r>
            <a:r>
              <a:rPr lang="en-US" altLang="en-US" sz="2000" dirty="0" smtClean="0"/>
              <a:t>the US </a:t>
            </a:r>
            <a:r>
              <a:rPr lang="en-US" altLang="en-US" sz="2000" dirty="0"/>
              <a:t>Public Health Service Commissioned Corps and uniformed services component of the Marine Hospital Service</a:t>
            </a:r>
            <a:endParaRPr lang="en-US" altLang="en-US" sz="2000" dirty="0" smtClean="0"/>
          </a:p>
          <a:p>
            <a:pPr eaLnBrk="1" hangingPunct="1">
              <a:spcBef>
                <a:spcPct val="50000"/>
              </a:spcBef>
              <a:buClr>
                <a:srgbClr val="EB2D23"/>
              </a:buClr>
              <a:buSzPct val="120000"/>
              <a:buFont typeface="Wingdings" pitchFamily="2" charset="2"/>
              <a:buChar char="§"/>
            </a:pPr>
            <a:r>
              <a:rPr lang="en-US" altLang="en-US" sz="2000" dirty="0" smtClean="0"/>
              <a:t>1912 Name shorted to Public Health Service because of broadening responsibilities</a:t>
            </a:r>
          </a:p>
          <a:p>
            <a:pPr eaLnBrk="1" hangingPunct="1">
              <a:spcBef>
                <a:spcPct val="50000"/>
              </a:spcBef>
              <a:buClr>
                <a:srgbClr val="EB2D23"/>
              </a:buClr>
              <a:buSzPct val="120000"/>
              <a:buFont typeface="Wingdings" pitchFamily="2" charset="2"/>
              <a:buChar char="§"/>
            </a:pPr>
            <a:r>
              <a:rPr lang="en-US" altLang="en-US" sz="2000" dirty="0" smtClean="0"/>
              <a:t>1939 Became part of the Federal Security Agency</a:t>
            </a:r>
          </a:p>
          <a:p>
            <a:pPr eaLnBrk="1" hangingPunct="1">
              <a:spcBef>
                <a:spcPct val="50000"/>
              </a:spcBef>
              <a:buClr>
                <a:srgbClr val="EB2D23"/>
              </a:buClr>
              <a:buSzPct val="120000"/>
              <a:buFont typeface="Wingdings" pitchFamily="2" charset="2"/>
              <a:buChar char="§"/>
            </a:pPr>
            <a:r>
              <a:rPr lang="en-US" altLang="en-US" sz="2000" dirty="0">
                <a:ea typeface="ＭＳ Ｐゴシック" pitchFamily="34" charset="-128"/>
              </a:rPr>
              <a:t>1953 Became part of the Department of Health, Education, and Welfare</a:t>
            </a:r>
          </a:p>
          <a:p>
            <a:pPr eaLnBrk="1" hangingPunct="1">
              <a:spcBef>
                <a:spcPct val="50000"/>
              </a:spcBef>
              <a:buClr>
                <a:srgbClr val="EB2D23"/>
              </a:buClr>
              <a:buSzPct val="120000"/>
              <a:buFont typeface="Wingdings" pitchFamily="2" charset="2"/>
              <a:buChar char="§"/>
            </a:pPr>
            <a:r>
              <a:rPr lang="en-US" altLang="en-US" sz="2000" dirty="0" smtClean="0"/>
              <a:t>1980 Became part of the Department of Health and Human Services</a:t>
            </a:r>
          </a:p>
        </p:txBody>
      </p:sp>
      <p:sp>
        <p:nvSpPr>
          <p:cNvPr id="4" name="Title 1"/>
          <p:cNvSpPr txBox="1">
            <a:spLocks/>
          </p:cNvSpPr>
          <p:nvPr/>
        </p:nvSpPr>
        <p:spPr bwMode="auto">
          <a:xfrm>
            <a:off x="457200" y="152400"/>
            <a:ext cx="8229600" cy="685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0" fontAlgn="base" hangingPunct="0">
              <a:spcBef>
                <a:spcPct val="0"/>
              </a:spcBef>
              <a:spcAft>
                <a:spcPct val="0"/>
              </a:spcAft>
              <a:defRPr sz="4400" kern="1200">
                <a:solidFill>
                  <a:schemeClr val="tx1"/>
                </a:solidFill>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altLang="en-US" sz="3600" b="1" dirty="0" smtClean="0">
                <a:solidFill>
                  <a:srgbClr val="002D52"/>
                </a:solidFill>
                <a:latin typeface="Univers Condensed" pitchFamily="34" charset="0"/>
                <a:ea typeface="ＭＳ Ｐゴシック" pitchFamily="34" charset="-128"/>
              </a:rPr>
              <a:t>Our Origins</a:t>
            </a:r>
          </a:p>
        </p:txBody>
      </p:sp>
    </p:spTree>
    <p:custDataLst>
      <p:tags r:id="rId1"/>
    </p:custDataLst>
    <p:extLst>
      <p:ext uri="{BB962C8B-B14F-4D97-AF65-F5344CB8AC3E}">
        <p14:creationId xmlns:p14="http://schemas.microsoft.com/office/powerpoint/2010/main" val="3334533772"/>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
          </p:nvPr>
        </p:nvSpPr>
        <p:spPr>
          <a:xfrm>
            <a:off x="3867150" y="1128486"/>
            <a:ext cx="4800600" cy="4724400"/>
          </a:xfrm>
        </p:spPr>
        <p:txBody>
          <a:bodyPr>
            <a:normAutofit fontScale="92500" lnSpcReduction="20000"/>
          </a:bodyPr>
          <a:lstStyle/>
          <a:p>
            <a:pPr>
              <a:defRPr/>
            </a:pPr>
            <a:r>
              <a:rPr lang="en-US" dirty="0">
                <a:cs typeface="Tahoma" pitchFamily="34" charset="0"/>
              </a:rPr>
              <a:t>Fouled Anchor = seaman in distress</a:t>
            </a:r>
          </a:p>
          <a:p>
            <a:pPr>
              <a:defRPr/>
            </a:pPr>
            <a:r>
              <a:rPr lang="en-US" dirty="0" smtClean="0">
                <a:cs typeface="Tahoma" pitchFamily="34" charset="0"/>
              </a:rPr>
              <a:t>Caduceus </a:t>
            </a:r>
            <a:r>
              <a:rPr lang="en-US" dirty="0">
                <a:cs typeface="Tahoma" pitchFamily="34" charset="0"/>
              </a:rPr>
              <a:t>(winged wand with 2 serpents intertwined)</a:t>
            </a:r>
          </a:p>
          <a:p>
            <a:pPr lvl="1">
              <a:defRPr/>
            </a:pPr>
            <a:r>
              <a:rPr lang="en-US" dirty="0">
                <a:cs typeface="Tahoma" pitchFamily="34" charset="0"/>
              </a:rPr>
              <a:t>Associated with the Greek god Mercury, used to symbolize trade or commerce (hence, PHS’ relationship with merchant seaman and maritime industry)</a:t>
            </a:r>
          </a:p>
          <a:p>
            <a:pPr>
              <a:defRPr/>
            </a:pPr>
            <a:endParaRPr lang="en-US" dirty="0"/>
          </a:p>
        </p:txBody>
      </p:sp>
      <p:pic>
        <p:nvPicPr>
          <p:cNvPr id="11270"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000" y="1235529"/>
            <a:ext cx="3429000" cy="3184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txBox="1">
            <a:spLocks/>
          </p:cNvSpPr>
          <p:nvPr/>
        </p:nvSpPr>
        <p:spPr bwMode="auto">
          <a:xfrm>
            <a:off x="381000" y="442686"/>
            <a:ext cx="8229600" cy="685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0" fontAlgn="base" hangingPunct="0">
              <a:spcBef>
                <a:spcPct val="0"/>
              </a:spcBef>
              <a:spcAft>
                <a:spcPct val="0"/>
              </a:spcAft>
              <a:defRPr sz="4400" kern="1200">
                <a:solidFill>
                  <a:schemeClr val="tx1"/>
                </a:solidFill>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altLang="en-US" sz="2800" b="1" dirty="0" smtClean="0">
                <a:solidFill>
                  <a:srgbClr val="002D52"/>
                </a:solidFill>
                <a:latin typeface="Univers Condensed" pitchFamily="34" charset="0"/>
                <a:ea typeface="ＭＳ Ｐゴシック" pitchFamily="34" charset="-128"/>
              </a:rPr>
              <a:t>PHS Seal</a:t>
            </a:r>
          </a:p>
        </p:txBody>
      </p:sp>
    </p:spTree>
    <p:extLst>
      <p:ext uri="{BB962C8B-B14F-4D97-AF65-F5344CB8AC3E}">
        <p14:creationId xmlns:p14="http://schemas.microsoft.com/office/powerpoint/2010/main" val="62405046"/>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4648200" y="1143000"/>
            <a:ext cx="3810000" cy="4114800"/>
          </a:xfrm>
        </p:spPr>
        <p:txBody>
          <a:bodyPr>
            <a:normAutofit fontScale="85000" lnSpcReduction="10000"/>
          </a:bodyPr>
          <a:lstStyle/>
          <a:p>
            <a:pPr eaLnBrk="1" hangingPunct="1">
              <a:spcBef>
                <a:spcPct val="50000"/>
              </a:spcBef>
              <a:defRPr/>
            </a:pPr>
            <a:r>
              <a:rPr lang="en-US" altLang="en-US" dirty="0" smtClean="0"/>
              <a:t>Evolved out of the quarantine flag used by the Service on quarantine vessels and stations</a:t>
            </a:r>
          </a:p>
          <a:p>
            <a:pPr eaLnBrk="1" hangingPunct="1">
              <a:spcBef>
                <a:spcPct val="50000"/>
              </a:spcBef>
              <a:defRPr/>
            </a:pPr>
            <a:r>
              <a:rPr lang="en-US" altLang="en-US" dirty="0" smtClean="0"/>
              <a:t>Blue and yellow colors of the PHS represent its roots in maritime and quarantine activities </a:t>
            </a:r>
          </a:p>
          <a:p>
            <a:pPr>
              <a:defRPr/>
            </a:pPr>
            <a:endParaRPr lang="en-US" dirty="0"/>
          </a:p>
        </p:txBody>
      </p:sp>
      <p:sp>
        <p:nvSpPr>
          <p:cNvPr id="5" name="Title 1"/>
          <p:cNvSpPr txBox="1">
            <a:spLocks/>
          </p:cNvSpPr>
          <p:nvPr/>
        </p:nvSpPr>
        <p:spPr bwMode="auto">
          <a:xfrm>
            <a:off x="457200" y="457200"/>
            <a:ext cx="8229600" cy="685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0" fontAlgn="base" hangingPunct="0">
              <a:spcBef>
                <a:spcPct val="0"/>
              </a:spcBef>
              <a:spcAft>
                <a:spcPct val="0"/>
              </a:spcAft>
              <a:defRPr sz="4400" kern="1200">
                <a:solidFill>
                  <a:schemeClr val="tx1"/>
                </a:solidFill>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altLang="en-US" sz="2800" b="1" dirty="0" smtClean="0">
                <a:solidFill>
                  <a:srgbClr val="002D52"/>
                </a:solidFill>
                <a:latin typeface="Univers Condensed" pitchFamily="34" charset="0"/>
                <a:ea typeface="ＭＳ Ｐゴシック" pitchFamily="34" charset="-128"/>
              </a:rPr>
              <a:t>PHS Flag</a:t>
            </a:r>
          </a:p>
        </p:txBody>
      </p:sp>
      <p:pic>
        <p:nvPicPr>
          <p:cNvPr id="9218" name="Picture 2" descr="http://3.bp.blogspot.com/-J8yWU98sr7g/T8A2cF6AsPI/AAAAAAAAHZ8/3lRJ-lw3teg/s1600/Flag%2Bof%2Bthe%2BUnited%2BStates%2BPublic%2BHealth%2BService%2BComm.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8782" y="1524000"/>
            <a:ext cx="4373218"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4078245"/>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4"/>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Title 1"/>
          <p:cNvSpPr txBox="1">
            <a:spLocks/>
          </p:cNvSpPr>
          <p:nvPr/>
        </p:nvSpPr>
        <p:spPr bwMode="auto">
          <a:xfrm>
            <a:off x="457200" y="3429000"/>
            <a:ext cx="8229600"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4600" dirty="0">
                <a:solidFill>
                  <a:srgbClr val="8B1E00"/>
                </a:solidFill>
                <a:latin typeface="Univers Condensed" pitchFamily="34" charset="0"/>
              </a:rPr>
              <a:t>Today’s Commissioned Corps</a:t>
            </a:r>
          </a:p>
          <a:p>
            <a:pPr eaLnBrk="1" hangingPunct="1"/>
            <a:r>
              <a:rPr lang="en-US" altLang="en-US" sz="3000" b="1" i="1" dirty="0">
                <a:solidFill>
                  <a:srgbClr val="002D52"/>
                </a:solidFill>
                <a:latin typeface="Univers Condensed" pitchFamily="34" charset="0"/>
              </a:rPr>
              <a:t>What We Do</a:t>
            </a:r>
          </a:p>
        </p:txBody>
      </p:sp>
      <p:grpSp>
        <p:nvGrpSpPr>
          <p:cNvPr id="4" name="Group 3"/>
          <p:cNvGrpSpPr/>
          <p:nvPr/>
        </p:nvGrpSpPr>
        <p:grpSpPr>
          <a:xfrm>
            <a:off x="990600" y="5974080"/>
            <a:ext cx="3873137" cy="579120"/>
            <a:chOff x="990600" y="5974080"/>
            <a:chExt cx="3873137" cy="579120"/>
          </a:xfrm>
        </p:grpSpPr>
        <p:pic>
          <p:nvPicPr>
            <p:cNvPr id="5"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1023257" y="5974080"/>
              <a:ext cx="38404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bwMode="auto">
            <a:xfrm>
              <a:off x="990600" y="6370320"/>
              <a:ext cx="2651760" cy="18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457200" y="457200"/>
            <a:ext cx="8229600" cy="914400"/>
          </a:xfrm>
          <a:prstGeom prst="rect">
            <a:avLst/>
          </a:prstGeom>
          <a:noFill/>
          <a:ln w="9525">
            <a:noFill/>
            <a:miter lim="800000"/>
            <a:headEnd/>
            <a:tailEnd/>
          </a:ln>
        </p:spPr>
        <p:txBody>
          <a:bodyPr>
            <a:normAutofit/>
          </a:bodyPr>
          <a:lstStyle/>
          <a:p>
            <a:pPr fontAlgn="auto">
              <a:spcAft>
                <a:spcPts val="0"/>
              </a:spcAft>
              <a:defRPr/>
            </a:pPr>
            <a:r>
              <a:rPr lang="en-US" sz="2800" b="1" dirty="0" smtClean="0">
                <a:solidFill>
                  <a:srgbClr val="002D52"/>
                </a:solidFill>
                <a:latin typeface="Univers Condensed" pitchFamily="34" charset="0"/>
              </a:rPr>
              <a:t>What We Do</a:t>
            </a:r>
            <a:endParaRPr lang="en-US" sz="2800" b="1" dirty="0">
              <a:solidFill>
                <a:srgbClr val="002D52"/>
              </a:solidFill>
              <a:latin typeface="Univers Condensed" pitchFamily="34" charset="0"/>
            </a:endParaRPr>
          </a:p>
        </p:txBody>
      </p:sp>
      <p:sp>
        <p:nvSpPr>
          <p:cNvPr id="59395" name="TextBox 4"/>
          <p:cNvSpPr txBox="1">
            <a:spLocks noChangeArrowheads="1"/>
          </p:cNvSpPr>
          <p:nvPr/>
        </p:nvSpPr>
        <p:spPr bwMode="auto">
          <a:xfrm>
            <a:off x="838200" y="1447800"/>
            <a:ext cx="7620000" cy="3951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7663" indent="-347663"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20000"/>
              </a:spcBef>
              <a:buClr>
                <a:srgbClr val="1F497D"/>
              </a:buClr>
              <a:buFont typeface="Arial" pitchFamily="34" charset="0"/>
              <a:buChar char="•"/>
            </a:pPr>
            <a:r>
              <a:rPr lang="en-US" altLang="en-US" sz="2200" dirty="0">
                <a:solidFill>
                  <a:srgbClr val="000000"/>
                </a:solidFill>
                <a:latin typeface="Tahoma" pitchFamily="34" charset="0"/>
              </a:rPr>
              <a:t>Serving underserved populations</a:t>
            </a:r>
          </a:p>
          <a:p>
            <a:pPr eaLnBrk="1" hangingPunct="1">
              <a:spcBef>
                <a:spcPct val="20000"/>
              </a:spcBef>
              <a:buClr>
                <a:srgbClr val="1F497D"/>
              </a:buClr>
              <a:buFont typeface="Arial" pitchFamily="34" charset="0"/>
              <a:buChar char="•"/>
            </a:pPr>
            <a:r>
              <a:rPr lang="en-US" altLang="en-US" sz="2200" dirty="0">
                <a:solidFill>
                  <a:srgbClr val="000000"/>
                </a:solidFill>
                <a:latin typeface="Tahoma" pitchFamily="34" charset="0"/>
              </a:rPr>
              <a:t>Health care delivery</a:t>
            </a:r>
          </a:p>
          <a:p>
            <a:pPr eaLnBrk="1" hangingPunct="1">
              <a:spcBef>
                <a:spcPct val="20000"/>
              </a:spcBef>
              <a:buClr>
                <a:srgbClr val="1F497D"/>
              </a:buClr>
              <a:buFont typeface="Arial" pitchFamily="34" charset="0"/>
              <a:buChar char="•"/>
            </a:pPr>
            <a:r>
              <a:rPr lang="en-US" altLang="en-US" sz="2200" dirty="0">
                <a:solidFill>
                  <a:srgbClr val="000000"/>
                </a:solidFill>
                <a:latin typeface="Tahoma" pitchFamily="34" charset="0"/>
              </a:rPr>
              <a:t>Disease control and prevention </a:t>
            </a:r>
          </a:p>
          <a:p>
            <a:pPr eaLnBrk="1" hangingPunct="1">
              <a:spcBef>
                <a:spcPct val="20000"/>
              </a:spcBef>
              <a:buClr>
                <a:srgbClr val="1F497D"/>
              </a:buClr>
              <a:buFont typeface="Arial" pitchFamily="34" charset="0"/>
              <a:buChar char="•"/>
            </a:pPr>
            <a:r>
              <a:rPr lang="en-US" altLang="en-US" sz="2200" dirty="0">
                <a:solidFill>
                  <a:srgbClr val="000000"/>
                </a:solidFill>
                <a:latin typeface="Tahoma" pitchFamily="34" charset="0"/>
              </a:rPr>
              <a:t>Behavioral health care to include wounded warriors and their families</a:t>
            </a:r>
          </a:p>
          <a:p>
            <a:pPr eaLnBrk="1" hangingPunct="1">
              <a:spcBef>
                <a:spcPct val="20000"/>
              </a:spcBef>
              <a:buClr>
                <a:srgbClr val="1F497D"/>
              </a:buClr>
              <a:buFont typeface="Arial" pitchFamily="34" charset="0"/>
              <a:buChar char="•"/>
            </a:pPr>
            <a:r>
              <a:rPr lang="en-US" altLang="en-US" sz="2200" dirty="0">
                <a:solidFill>
                  <a:srgbClr val="000000"/>
                </a:solidFill>
                <a:latin typeface="Tahoma" pitchFamily="34" charset="0"/>
              </a:rPr>
              <a:t>Biomedical, psychological, dental and craniofacial research,</a:t>
            </a:r>
          </a:p>
          <a:p>
            <a:pPr eaLnBrk="1" hangingPunct="1">
              <a:spcBef>
                <a:spcPct val="20000"/>
              </a:spcBef>
              <a:buClr>
                <a:srgbClr val="1F497D"/>
              </a:buClr>
              <a:buFont typeface="Arial" pitchFamily="34" charset="0"/>
              <a:buChar char="•"/>
            </a:pPr>
            <a:r>
              <a:rPr lang="en-US" altLang="en-US" sz="2200" dirty="0">
                <a:solidFill>
                  <a:srgbClr val="000000"/>
                </a:solidFill>
                <a:latin typeface="Tahoma" pitchFamily="34" charset="0"/>
              </a:rPr>
              <a:t>Regulation of food, drugs, and medical devices </a:t>
            </a:r>
          </a:p>
          <a:p>
            <a:pPr eaLnBrk="1" hangingPunct="1">
              <a:spcBef>
                <a:spcPct val="20000"/>
              </a:spcBef>
              <a:buClr>
                <a:srgbClr val="1F497D"/>
              </a:buClr>
              <a:buFont typeface="Arial" pitchFamily="34" charset="0"/>
              <a:buChar char="•"/>
            </a:pPr>
            <a:r>
              <a:rPr lang="en-US" altLang="en-US" sz="2200" dirty="0">
                <a:solidFill>
                  <a:srgbClr val="000000"/>
                </a:solidFill>
                <a:latin typeface="Tahoma" pitchFamily="34" charset="0"/>
              </a:rPr>
              <a:t>Administration of National Public Health Programs</a:t>
            </a:r>
          </a:p>
          <a:p>
            <a:pPr eaLnBrk="1" hangingPunct="1">
              <a:spcBef>
                <a:spcPct val="20000"/>
              </a:spcBef>
              <a:buClr>
                <a:srgbClr val="1F497D"/>
              </a:buClr>
              <a:buFont typeface="Arial" pitchFamily="34" charset="0"/>
              <a:buChar char="•"/>
            </a:pPr>
            <a:r>
              <a:rPr lang="en-US" altLang="en-US" sz="2200" dirty="0">
                <a:solidFill>
                  <a:srgbClr val="000000"/>
                </a:solidFill>
                <a:latin typeface="Tahoma" pitchFamily="34" charset="0"/>
              </a:rPr>
              <a:t>Emergency and humanitarian response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3"/>
          <p:cNvSpPr>
            <a:spLocks noGrp="1"/>
          </p:cNvSpPr>
          <p:nvPr>
            <p:ph type="sldNum" sz="quarter" idx="4294967295"/>
          </p:nvPr>
        </p:nvSpPr>
        <p:spPr>
          <a:xfrm>
            <a:off x="6985000" y="6546850"/>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BF464232-B918-47C2-8BE6-A3D8B00A6C58}" type="slidenum">
              <a:rPr lang="en-US" altLang="en-US" smtClean="0">
                <a:solidFill>
                  <a:schemeClr val="bg1"/>
                </a:solidFill>
                <a:latin typeface="Univers LT Std 67 Cn Bold" pitchFamily="-111" charset="0"/>
              </a:rPr>
              <a:pPr eaLnBrk="1" hangingPunct="1"/>
              <a:t>17</a:t>
            </a:fld>
            <a:endParaRPr lang="en-US" altLang="en-US" smtClean="0">
              <a:solidFill>
                <a:schemeClr val="bg1"/>
              </a:solidFill>
              <a:latin typeface="Univers LT Std 67 Cn Bold" pitchFamily="-111" charset="0"/>
            </a:endParaRPr>
          </a:p>
        </p:txBody>
      </p:sp>
      <p:pic>
        <p:nvPicPr>
          <p:cNvPr id="69635" name="Picture 4" descr="powerpoint_template01B.pn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6" name="Title 1"/>
          <p:cNvSpPr txBox="1">
            <a:spLocks/>
          </p:cNvSpPr>
          <p:nvPr/>
        </p:nvSpPr>
        <p:spPr bwMode="auto">
          <a:xfrm>
            <a:off x="457200" y="3743325"/>
            <a:ext cx="8229600"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4600" dirty="0">
                <a:solidFill>
                  <a:srgbClr val="8B1E00"/>
                </a:solidFill>
                <a:latin typeface="Univers Condensed" pitchFamily="34" charset="0"/>
              </a:rPr>
              <a:t>Today’s Commissioned Corps</a:t>
            </a:r>
          </a:p>
          <a:p>
            <a:pPr eaLnBrk="1" hangingPunct="1"/>
            <a:r>
              <a:rPr lang="en-US" altLang="en-US" sz="3000" b="1" i="1" dirty="0">
                <a:solidFill>
                  <a:srgbClr val="002D52"/>
                </a:solidFill>
                <a:latin typeface="Univers Condensed" pitchFamily="34" charset="0"/>
              </a:rPr>
              <a:t>How We Serve</a:t>
            </a:r>
          </a:p>
        </p:txBody>
      </p:sp>
      <p:pic>
        <p:nvPicPr>
          <p:cNvPr id="9"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911497" y="6309360"/>
            <a:ext cx="3840480"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bwMode="auto">
          <a:xfrm>
            <a:off x="929640" y="6446520"/>
            <a:ext cx="2651760" cy="18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p:cNvPicPr>
            <a:picLocks noChangeAspect="1"/>
          </p:cNvPicPr>
          <p:nvPr/>
        </p:nvPicPr>
        <p:blipFill rotWithShape="1">
          <a:blip r:embed="rId5" cstate="email">
            <a:extLst>
              <a:ext uri="{28A0092B-C50C-407E-A947-70E740481C1C}">
                <a14:useLocalDpi xmlns:a14="http://schemas.microsoft.com/office/drawing/2010/main"/>
              </a:ext>
            </a:extLst>
          </a:blip>
          <a:srcRect l="64553" t="84277" r="521" b="1835"/>
          <a:stretch/>
        </p:blipFill>
        <p:spPr bwMode="auto">
          <a:xfrm>
            <a:off x="5760720" y="5852160"/>
            <a:ext cx="338328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3"/>
          <p:cNvSpPr>
            <a:spLocks noGrp="1"/>
          </p:cNvSpPr>
          <p:nvPr>
            <p:ph type="title"/>
          </p:nvPr>
        </p:nvSpPr>
        <p:spPr bwMode="auto">
          <a:xfrm>
            <a:off x="533401" y="3810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2800" dirty="0" smtClean="0">
                <a:latin typeface="Univers Condensed" pitchFamily="34" charset="0"/>
                <a:ea typeface="ＭＳ Ｐゴシック" pitchFamily="34" charset="-128"/>
              </a:rPr>
              <a:t>How We Serve</a:t>
            </a:r>
          </a:p>
        </p:txBody>
      </p:sp>
      <p:sp>
        <p:nvSpPr>
          <p:cNvPr id="62467" name="Content Placeholder 4"/>
          <p:cNvSpPr>
            <a:spLocks noGrp="1"/>
          </p:cNvSpPr>
          <p:nvPr>
            <p:ph idx="1"/>
          </p:nvPr>
        </p:nvSpPr>
        <p:spPr bwMode="auto">
          <a:xfrm>
            <a:off x="838200" y="1371600"/>
            <a:ext cx="7620000" cy="3810000"/>
          </a:xfrm>
          <a:extLst/>
        </p:spPr>
        <p:txBody>
          <a:bodyPr wrap="square" lIns="91440" tIns="45720" rIns="91440" bIns="45720" numCol="1" anchor="t" anchorCtr="0" compatLnSpc="1">
            <a:prstTxWarp prst="textNoShape">
              <a:avLst/>
            </a:prstTxWarp>
          </a:bodyPr>
          <a:lstStyle/>
          <a:p>
            <a:pPr>
              <a:defRPr/>
            </a:pPr>
            <a:r>
              <a:rPr lang="en-US" sz="2800" dirty="0" smtClean="0">
                <a:ea typeface="ＭＳ Ｐゴシック" pitchFamily="34" charset="-128"/>
              </a:rPr>
              <a:t>Perform clinical practice</a:t>
            </a:r>
          </a:p>
          <a:p>
            <a:pPr>
              <a:defRPr/>
            </a:pPr>
            <a:r>
              <a:rPr lang="en-US" sz="2800" dirty="0" smtClean="0">
                <a:ea typeface="ＭＳ Ｐゴシック" pitchFamily="34" charset="-128"/>
              </a:rPr>
              <a:t>Educate individuals and communities about public health</a:t>
            </a:r>
          </a:p>
          <a:p>
            <a:pPr>
              <a:defRPr/>
            </a:pPr>
            <a:r>
              <a:rPr lang="en-US" sz="2800" dirty="0" smtClean="0">
                <a:ea typeface="ＭＳ Ｐゴシック" pitchFamily="34" charset="-128"/>
              </a:rPr>
              <a:t>Develop and implement public health programs and lead public health organizations</a:t>
            </a:r>
          </a:p>
          <a:p>
            <a:pPr>
              <a:defRPr/>
            </a:pPr>
            <a:r>
              <a:rPr lang="en-US" sz="2800" dirty="0" smtClean="0">
                <a:ea typeface="ＭＳ Ｐゴシック" pitchFamily="34" charset="-128"/>
              </a:rPr>
              <a:t>Participate in disaster response efforts as part of multi-disciplinary teams</a:t>
            </a:r>
          </a:p>
          <a:p>
            <a:pPr marL="0" indent="0">
              <a:buFont typeface="Arial" pitchFamily="34" charset="0"/>
              <a:buNone/>
              <a:defRPr/>
            </a:pPr>
            <a:endParaRPr lang="en-US" sz="2000"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txBox="1">
            <a:spLocks/>
          </p:cNvSpPr>
          <p:nvPr/>
        </p:nvSpPr>
        <p:spPr bwMode="auto">
          <a:xfrm>
            <a:off x="457200" y="304800"/>
            <a:ext cx="7696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2600" b="1" dirty="0" smtClean="0">
                <a:solidFill>
                  <a:srgbClr val="002D52"/>
                </a:solidFill>
                <a:latin typeface="Univers Condensed" pitchFamily="34" charset="0"/>
              </a:rPr>
              <a:t>Where We Serve</a:t>
            </a:r>
            <a:endParaRPr lang="en-US" altLang="en-US" sz="2600" b="1" dirty="0">
              <a:solidFill>
                <a:srgbClr val="002D52"/>
              </a:solidFill>
              <a:latin typeface="Univers Condensed" pitchFamily="34" charset="0"/>
            </a:endParaRPr>
          </a:p>
        </p:txBody>
      </p:sp>
      <p:pic>
        <p:nvPicPr>
          <p:cNvPr id="62469" name="Picture 23" descr="USDA logo"/>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24275" y="3962400"/>
            <a:ext cx="1290638"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0" name="Picture 25" descr="DHS logo"/>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84813" y="2465388"/>
            <a:ext cx="1220787"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1" name="Picture 27" descr="Environmental Protection Agency logo"/>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2214563" y="3762375"/>
            <a:ext cx="116205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2" name="Picture 28" descr="ATSDR logo"/>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2209800" y="2819400"/>
            <a:ext cx="117316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3" name="Picture 29" descr="CDC logo"/>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3762375" y="996950"/>
            <a:ext cx="1235075"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4" name="Picture 31" descr="NOAA logo"/>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630238" y="3851275"/>
            <a:ext cx="1177925"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5" name="Picture 32" descr="Federal_Bureau_of_Prisons_logo.jpg"/>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7162800" y="974725"/>
            <a:ext cx="1109663" cy="110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6" name="Picture 33" descr="DOD_logo_color.jpg"/>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bwMode="auto">
          <a:xfrm>
            <a:off x="7162800" y="2471738"/>
            <a:ext cx="1111250"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7" name="Picture 2"/>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bwMode="auto">
          <a:xfrm>
            <a:off x="533400" y="1055688"/>
            <a:ext cx="1116013"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8" name="Picture 1"/>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bwMode="auto">
          <a:xfrm>
            <a:off x="2057400" y="1055688"/>
            <a:ext cx="1154113"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80" name="Picture 1"/>
          <p:cNvPicPr>
            <a:picLocks noChangeAspect="1"/>
          </p:cNvPicPr>
          <p:nvPr/>
        </p:nvPicPr>
        <p:blipFill>
          <a:blip r:embed="rId13" cstate="email">
            <a:extLst>
              <a:ext uri="{28A0092B-C50C-407E-A947-70E740481C1C}">
                <a14:useLocalDpi xmlns:a14="http://schemas.microsoft.com/office/drawing/2010/main"/>
              </a:ext>
            </a:extLst>
          </a:blip>
          <a:srcRect/>
          <a:stretch>
            <a:fillRect/>
          </a:stretch>
        </p:blipFill>
        <p:spPr bwMode="auto">
          <a:xfrm>
            <a:off x="457200" y="2741613"/>
            <a:ext cx="144780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81" name="AutoShape 18" descr="data:image/jpeg;base64,/9j/4AAQSkZJRgABAQAAAQABAAD/2wCEAAkGBhQSEBUUExQWFRUWGR8YGRcWGB8fHRghIyMfIB0gGhscHSceICMjIR0kJC8iKigpLCwsHR4xNTAqNSYsLCoBCQoKDgwOGg8PGi0kHyUsMCwsNTQqNTQpKiw0KSwpLCwvLCwsLCksLCwsLCwsLCwsLCwsKSwsLCwsKSwsLCwsLP/AABEIAEkA8AMBIgACEQEDEQH/xAAcAAABBAMBAAAAAAAAAAAAAAAGAAQFBwIDCAH/xABEEAACAQIDBgIHBAcGBgMAAAABAgMEEQASIQUGBzFBURMiFDJCYXGBkSNSobEXVGJygsHRFTNDkpPSJFNjotPwc7LC/8QAGQEAAwEBAQAAAAAAAAAAAAAAAQIDBAAF/8QAJREAAgIBBAICAwEBAAAAAAAAAQIAEQMSITFRE0EiIwRhcdEy/9oADAMBAAIRAxEAPwC8cLCxB73bUNNAs4vaOVC4HVCcrfGwN/iBggWagJoXJzHjNYXPLAHtreMiYCKSQ1BmQRxrfI8Rsb25MCCSW6a62GGm928j1039n0Z8pbJPKORPWNT2ABLkdBYc8OMZMQ5BCjYW1jWzPMhPo0ZMcZH+K3tv+6PVXucx7Yma6sWGJ5HNkRSzHsALnGvZWzUp4UhjFlRQo/r8+eHMkYYEMAQdCCLg/EYU1e0cXUrfh5vHO1WUqTN/xaGeMSqwCMCSUizaFcjKdO2JjZ+8kcW066OepVBeARJJIANUN8gJ6ki9vdjLbvEnZ9K+VnEkiaBYlzFO4zeqPhfEFJxi2azZmp5S3cxIT9S2L6WbfTI6gu2qMZN4J1kilViVj9Pm8IM5zmOQgBjnuRZhYWstjYdivcLeeeqMom8NsgjZXjy+2CSrBZHta2hvcjmBjXuxxFpK2oEMMMoezNmZFAUaFiSDcXNvibYL6elSMWRVUXvZQAL97DCOa2IoxkHsGVfR74Va0o8Fox4dLLVN4oeQtkmdcoYvfUDmb2wR71bZlEezpY5RCJp4xJcXFnQmzEkadLdSR2w53t3vptneGJoWIkVlBjRSLC11NyDbW9uWuB6TjTs9lCtDMVFiAY1IFuWmbphgrNuFilguxaNdnb41dPCGZlnR/SyqsGMgMJYi75jcdLAaAYJNwt556oyrN4TZBGyvHl9sElSqyOBa2huLg8hgpp0RlV1Ua+YG1j5tSfdfrhRU6xKRGgUanKgAufwFzhGcH1HCke5W+7m0Y2EE0lZP6e8rCSAOWuQWvEYNQigcmsLaG+uME4lVIhMmenkZ6eSbw0BvTFCLLL5jcG9tcpuMb/0ybPWQv4Eok5FvDTN2sWzXPLBfuztOmrac1EMQCylg2ZFBYg2Oa176/HDsCN2WIpB2UwWXe6ujqMkjQMqVMEDhY2UsJgDoS5y5L9jfDIb9V5iEgans8E04Hht5RC1iPX1zjr0wZ72bxQUEQmmjZldwCUVSc1iVJuR20PTAonGbZ9wPBlHs/wB2ugPMaNy7jHKCRYWcxANFo7XiG5fITEHaqp4lj9rw5ERmYC9zqxsbW0xHzb6VbwlpDF4c8VZlVAyshhvY5w9zfra1uhxY5oIywbw0zCwByi4ty1tfTpgV3p3+pKCYQzQuSUzAoikWa4PMjmRr3wFIJoLCwIG5kDR701URnl8VXjiio5GiYEkRuo8VlJfNcAkltbm2J+fbc82xqmpDCNmSZ4ioIIjGbIefrFRe/QkaaY07G3ho9sLNDGk0fkCuwUIShNsucX0NrW7XwYR0qJGI1UZFXKF6WAsBY+7TAYgHcbwqLGx2laUm+k9Oqx+JE3gCnTwpMxmqfFCksjFydM2mjeqb2wXbnbWqKkTSSmLwxK8caopDDI7qSxLEG4A0HbAy/GTZ4cEwTZk8oPhpdfcDm0+WDfZW2oZKRalfs4nXxLuAtgeZboPjguCButQIQTsZXO41fLJGrCZHqCkhTxK9mZm82UPSmw/7tBY4dvxIqXp/GjVFRpIacOy+pIULTEhmVSAbIAWUX69C7quK2y4X+zUyMPaihA+jG34Ybvxn2cVKmCUqbkqY0IJJubjNY3OuH0sTemJqUCtUdbG3traqSGNDToWheV2ylg2WQoMlnsA2l9TbXU4aJxFqZIg6iKNQ0NPLJIpyxTMT4pbUeVAAAL2u4ucFO6G80FfG7wROix/Z3ZQvS9lsToNPqMSGyt3oYIWiUF1dmdzIcxdmN2LE8ycTJAJBEcAkWDAuHfSslMcUb0+YtUqZ8hZJRCIyrxrnHPMQdSLg64afpOqmeEhIlBjgdkaw8XxDZsjNICLchZW152xMbc4mUdDUGneGQPFoMiJYBgD5fMLA/LljXsPiZQVVTDCkDiQnLGzRrZdCdCCSvLph9Jq9O0XULrVvD7ETvXS+JRTr+wWH8Pm/liWx4w74zg0blyLlPz0208oooLCmcXWpy+aOI8489+nQAZrW1tgx3B3Zjgj8RR5bZYieZX2nPvc/gBbnjHZkhlPoeceAlyr+YNNGDoqki1l9VmB1FrcycGKrYWGgGLO5qpJE3ue4rnjDvkaaAU0LESzC7MOaR8j8Cx0HuDYsbHNnEupd9q1Pic1YKo7KAMv1Bv8AM4P46Bn3gzsVXaatydy5NozmNGCIgDO5F8o5AAdSdba9DiwP0CJ+tv8A6S/7sBG4W/j7NdyIxLHLlzrezDLexU8vaOhHzGLk3Z4l0dawjRzHKeUcgsT7lPqt8Ab40Z2yqbHEhhXGRR5mO4/DuLZpd1dpZHAUswAso1sAPfzN+gwSbR2gkETyysFRFLMT0A/95Yc4ojizv36VL6NC14Im8zLylcfmq8h3Nz0GMqK2V95pdhiXaD+9W8U206tpMpyqrFE+5GvmJPvtqT3Nu2IGmizuq/eYL9SBi0oN0f7P2DVTSraonjCm/ONWICp8Te7e/TpgA3QpvE2hSr3nj/BgT+WPQRxpOngTA6nUL5M6hUWwJ8TN6PQqFiptLL9nH3BI1b+Ea/G3fBbjnPiTvOa6vbIS0UX2cQHXXzMB3ZvwC4wYMetv1N2Z9C/uCVsdB8HUtsmL3tIf+84pXevYfocyQH11iRn/AHmGYj5Xt8sWVRby/wBn7twMpAmlDLEPeWYlv4Rr2vbvjXn+aAD2Zlw/BjfoQZ4wb2Gpq/AQ/ZU5I05NJ7R/h9X64ENhUni1UEf35UX6sL/hh3s7YJejqat75IsqJ+1IzDr+ypufeVw94a0vibWpR2ct/lUn88VFIhA9f5Jm2cE+50njmff3b3pe0JpQboD4afuroCPibn54u/iVt70TZ0rA2dx4SfFtNPgLn5Y5vA+mM34ictL/AJTcLL/4O7C8DZwkIs9QfEPfLyQfC2v8RxMcQNv+h7PmlBs5GSP95tBb4c/liuoeOjoqolFGqqAoHjNoBoB/d9uuBzfjiNJtJY0MQiRCWyhy2ZrWBJyjkL/U4Xwuz6mEY5kVKUwd2JspqmpigXnK4S/YdT8hc/LBhxT3pzyihgNqemAQgHR2XTX3JyHvue2N3CbYz/8AFVircwROsXvkKk/gAP8AMMV6zE6nUnUk9catnyfyZrKp/Ydbj8K3r4TO8vgxkkJZczNbQnUgAX09+Cb9Aifrb/6S/wC7ELuJxbFHAlPPEXjS+V0PmAJJsynQ8+YIxbO7u91NXKTTyBiPWUghl+KnX58sZsr5lJPqacSYmA7mzdnd2OhplgiuVW5LNa7E6km3/trYab7b2ps+lMpsZD5YkPtt+dhzJ7fEYmNobQSCJ5ZWCoilmJ6AY513g2xPtjaAyKTnOSGP7i+/t95j7vdiOLH5GtuPcrkfQKHPqQlZJLOZKiS7EuM7n7zXIH0HLoBgj4TU2fa0H7Id/opH88TvFDYUdBQUVLHr53d26uwUAsf8+nYWGG3A+mzbQkb7kJ/FlGNpcHESJjCVlAMvbAxvft2ONTG75UAzTN2Xog63c/hfuMTe1tppTwvK/qoL/HsB7ydMVpu7u4+1pTU1NxShywXUeO/c9fDX1R3t8cYMaj/o8Tc5PA5jrZXEaKsZCqeE0EikA9Y2OQkW5aHUe4Ys3Ahv9uyslIZIUCy06EplFrrbzJYdLC4HcDBRQ1QkiSQcnUMPmAf54D0QCJyWNjN+Bnenh7SV5zyqyygW8SM2a3QHQg/MYZTcU6SKrnp538MREKr2Zgxt5x5VNsp0+uN36VtmfrQ/05P9mCFdTYBnFkOxIlVb9cLpNnx+MsglhzBSSLMpPK45EX0uO40wGUysXUJfOWULbnmuMtvfe2LC4ocSI61Vp6a5iDZmkIIzkXsADrlHO5FybdtRPdmUQP6W65lgN41P+JLbyD4L67HoAB7Qx6OMvot+ZgcLrpeJavFnfo00XokLfbyL52HsIefwZunYXPbFWbnbRpqeqWaqR5Fj8yIgBuw5FsxGg5+82xs3e2JNtWuyliWdvEmk+6t/Mfj0Ud7dBi1f0HUP36j/AFF/8eJWmFdB98ylPlbWIMb+cU4K6ianijlVmZTdwtrA3PJj2wOcLKfPtam/ZLN9Eb+uJTiduJT7OSAwGQtIzA+IwOgA5WUd8LgnT5tpM33IXP1Kj+eCNIxErxAdRygNLG4q70+h0JVDaWe8adwPbb5A2+LDFZ8Id2fSa4SsPs6az+4v7A+Vs3yHfEZxD3n9OrndTeJPs4rdVB1I/eOv+XF3cPd2fQaGONhaRvtJP3j0/hFl+WJH6sVezKD7cl+hKV4pTZtr1PuKr9EXEY9TNWtS0yC+RFgiS+lyfMx+J1J7Adsb9/Z8+1Ks/wDVYfSy/wAsWBwT3S0aukHO6Qg9vab5+qP4saCwTGGPNSIUvkImHE/ZqUOyKWjj/wCZdj94qpLMfixBxBcFKXNtMt/y4WP1IX+eJLjzXXqKaLokbP8ANiB+SYw4LOsIrqpzZYo1v8PMx/8AqPqMSFjAT3KHfMB1NXG7b3i1aUynywLmb99v6Lb/ADHGPCbcWKt8aapTPEtkUZiLtzY3Ug6Cw7eb3YAtp7QeeaSZ9XkYufiTyHw5Y6R3E2B6HQQwkWfLmf8AebVr/Dl8sdlPixhRzOxjyZCx4kVW8MtlRRvI9PZUUsx8STQAXPt45+qZFZ2ZVyKSSq6nKDqBcknQaYvPjTt7waEQKfPUNl/gWxb66D5nFTbkbMWetTxP7qK80p6ZE8xv8TYfPB/HJCF2MGcAsFUS9+HuwfRNnQxkWcjxH/ebUg/AWHyxDbw8HKSpdnjL07sbnJYpfvkPL5EYz2RxhoZIVaaTwZD60ZRzb4EKQcO5OLOzQCfSc1ugjkufh5MZftDEgG5p+srRqUlvjuhJs6cRSMHDLmR10DDlyPIg9MSvCGNztaLIbAK5f3rbl9bYj9/N7jtCr8UKVjUZI1PMDmSbaXJ192mM9n7SahpHKErUVahQesUPf3NIeXZRfqMbzqOOjyZiGkPY4En+LO/fpUvo0LXgibzEH+9cfmq9O5ue2GXDne6j2fnkmjledvKCoWyL2F2GrHnp0A7484b8PP7QZpJc6U6aXXQu3ZSQdB1Nuwwf/oOofv1H+ov/AI8RZsSDxmVVcjnXK84lb7x7RkhMSuqxqwIe17sRqLE9AME/AWl89XJ2EaD55yfyGAjf/d+KirmghLFVVTdyCbkXPID8sWXwJpgKOd+rTW+SqtvxJwctDD8eIMdnNvJzeCgbaFUtNqKWAh52Bt4jkXWIHnoDmbsGHUjBbDCqKFUBVUWAAsAByAGMaemWMWUWBJJ95JuSTzJJwOMs8csjIsj3JJzBtBmHIZij+W4FrEDnrjDd7TbxvCg41xwBECJ5QoCqOwAsMDgq6sy5grgNYBSnlsGf1rnynLY8xfT3DGC1lYQGKvcBxomhJCkXB7G9r9uuBpnapX0/A6rd2ZqmFixLEkPckm5J07nGH6CKr9Yg+j/0xZUNTWWUkHQgZSgGe7sDc8xZQDfTGC1dYQlg2psxeMCx00sL+Tn5rDlzPXR58g9iQ8OPqAuzeAzZgZ6lct9REpuf4m5fQ4cbxcGppZQIJokgRQsUbBrr94kjmWbUtz5dhg82u8/joY1cpHYmxsGzGzae1ZeXY4a7PrKpAMyu6i2bMnmHraCxuw0XXW1z8h5snNw+JOKmjhzua+zoZEk8Jmds3iJe7C1gGuOnT4nBdgXaurfN5G9RfZHlNlzHlqdToL/AWw7raqpFLGVBMp9aye5rXUjS5AHLr0xJrY2ZVaAoSG4k7hy7SEHhyInhF7hwdc2XUEdsvbriA3f4U1dKlSqzwgzwmIMA111B7ciLj3aYM3qasAmxsSdAgugDKLqL6kgk2N+WMZ46g00ZHiGQSFz0JALEBhfkdBb3jDh2C6b2iFFJ1VvAPYfBeogqYZWlgdY3VypD62N+3Tn8hi4MCdPNWqeTHNIW8wzWvlIX3KLntqOfTG1pqzysc1gwYhVAP+ICtgdRop/i54DlnPyMKBUGwgPtXgtUT1cspniCSys5ADZgrNfTS17fK+LYoaJIYkijGVEUKoHQAWGIbY81S0imUNlGcXIy3uEIuNBocwGnfDVhVoiFczECTSxuPMLF7k5ja5A/PHMzPQJ4nKqruBB/f/hdPX1fjxzRquRVyuGuLX5W6G+G2z+FdVHs+ppRPCDO6NmAbUL6ynTloPxwUy1tYQBlaxQgkJa+j2PdWuF00+Hb21YGchpCVzkAqCrax2A6H2veLG3PDeR6AuLoW7qAezeCdTFPHIZadwjq5Qh7NYg2OnXFy4gNsRy+kIyB2Ay2AuF9Y3sytYac8wNxyxqoZq17Bj4YJN28MXXyk2APS9rHXtc4V2Z92MZFCbAQc4g8NajaFUJUnjVFQIFcNcaknlpqfyxG7K4RVUNPVReNBmqERA4DXADXZfg3U89Bg0aorDZymXRgQq3K2aMEgXs17My89MePW1mYgKbBNCYxrodSAbBr+zf5dmGRwNNxSik3Urf9BFV+sQfR/wCmF+giq/WIPo/9MWhLLUPSAZX8VmykjykLc3a+mW6jQ25kaYZtUVf2YKuCuUEBbhiMwYswN+gNut/fhvPk7i+HH1Bjd/gfHG4epl8a2ojVcqE/ta5mHu0viIruClZLI0j1MDO5JJsw+gAsAOQA0AGLBlesyG92vbQLY+qrc1N9Guvy7642SSVeYaFhfN6o8tmYWFiL+Wx1wBlyXdwnElVUkN2tk+jUkMOVFMaAEJfKT1IvrqddepxJ4FEqKxspOcNZlHkFiSUsSNOV2tfsfidk1RV+IVs+VWXUJzAdeRGhzLckflyxErZ5lQ1QU314Sz1lbJURzxKr5fK4a4sAOmnTBVw93XloKUwStGxzlwyX1vbnfCFZWC1ka4W+UrcHRiSWJvcGwC31xM7IaXKwlJJDCxKgXBVSdBpoSR8sOzsV0k7RVRQ2oDeP8LCwsRlYsLCwsdOiwsLCx06LCwsLHTosLCwsdOixjITY2FzbQYywsdOgSm+NQ1O7CMLIBFlzRuBcqnjaEewzWFyB3OhOH9XvHJ6HDKvld2RZC0Tnw7qWJManN269cE3XCw9jqJR7gMOIsyr9pROr2UWLEZmKFiFGQm/lsBre4vbXG5t+p2EwSifNGJCM5YAhVuOUdySRaw+pwTV/rwf/ACf/AIfD7BJXqABu4Hzb7zrnPoTlVzZSGY3sWAJHhiw8t76mxXQ3xlFvnO5S1IyqzIpZi2gLRBiQE/6uhvrla9rYLseNywLHUNHuDNRvLOarwI6ewWVVaRsxGS4zGwWwuDdfMeRvblhntHfKphkf/hGeNTIAVv5srxqpOhyizN010I0BwZ4WO1DqGj3Al9+p2ZglIyhGsS4bUWOuiaWI9/TDkb4zLSySvTMZEYWRM1nDE2OqXBAGosemuuhbhY7UOoKPcC63fqcRuVpGB5IWLEH+89YLHcG6WAHPMNRh3tneWohmdUpzJGhHmANyPDdyBz1uo81ra254KcLHah1DR7gid95S/kpHaO9sxLAkZiLhfD10F7X6/PHuy99ZZmQGkkRWfIxJPlF1CmxQX9bXUWAPPBbhY6x1Oo9wIq99aiKWYGnMqq4VMisABci5cg62HLKNeRI1w7rN7Z1FhSOCwYqbkgBXKHMAmjeqQvUNodDgsx5jtQ6go9wRbfmW6gUchzFwbE+XL0a8Y83cAkAcicTu721WqadJWjMRa90a9xYkdQD+GJLCwCR6EIB9mf/Z"/>
          <p:cNvSpPr>
            <a:spLocks noChangeAspect="1" noChangeArrowheads="1"/>
          </p:cNvSpPr>
          <p:nvPr/>
        </p:nvSpPr>
        <p:spPr bwMode="auto">
          <a:xfrm>
            <a:off x="63500" y="-338138"/>
            <a:ext cx="2286000" cy="695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en-US" altLang="en-US" dirty="0">
              <a:latin typeface="Tahoma" pitchFamily="34" charset="0"/>
            </a:endParaRPr>
          </a:p>
        </p:txBody>
      </p:sp>
      <p:sp>
        <p:nvSpPr>
          <p:cNvPr id="62482" name="AutoShape 20" descr="data:image/jpeg;base64,/9j/4AAQSkZJRgABAQAAAQABAAD/2wCEAAkGBhQSEBUUExQWFRUWGR8YGRcWGB8fHRghIyMfIB0gGhscHSceICMjIR0kJC8iKigpLCwsHR4xNTAqNSYsLCoBCQoKDgwOGg8PGi0kHyUsMCwsNTQqNTQpKiw0KSwpLCwvLCwsLCksLCwsLCwsLCwsLCwsKSwsLCwsKSwsLCwsLP/AABEIAEkA8AMBIgACEQEDEQH/xAAcAAABBAMBAAAAAAAAAAAAAAAGAAQFBwIDCAH/xABEEAACAQIDBgIHBAcGBgMAAAABAgMEEQASIQUGBzFBURMiFDJCYXGBkSNSobEXVGJygsHRFTNDkpPSJFNjotPwc7LC/8QAGQEAAwEBAQAAAAAAAAAAAAAAAQIDBAAF/8QAJREAAgIBBAICAwEBAAAAAAAAAQIAEQMSITFRE0EiIwRhcdEy/9oADAMBAAIRAxEAPwC8cLCxB73bUNNAs4vaOVC4HVCcrfGwN/iBggWagJoXJzHjNYXPLAHtreMiYCKSQ1BmQRxrfI8Rsb25MCCSW6a62GGm928j1039n0Z8pbJPKORPWNT2ABLkdBYc8OMZMQ5BCjYW1jWzPMhPo0ZMcZH+K3tv+6PVXucx7Yma6sWGJ5HNkRSzHsALnGvZWzUp4UhjFlRQo/r8+eHMkYYEMAQdCCLg/EYU1e0cXUrfh5vHO1WUqTN/xaGeMSqwCMCSUizaFcjKdO2JjZ+8kcW066OepVBeARJJIANUN8gJ6ki9vdjLbvEnZ9K+VnEkiaBYlzFO4zeqPhfEFJxi2azZmp5S3cxIT9S2L6WbfTI6gu2qMZN4J1kilViVj9Pm8IM5zmOQgBjnuRZhYWstjYdivcLeeeqMom8NsgjZXjy+2CSrBZHta2hvcjmBjXuxxFpK2oEMMMoezNmZFAUaFiSDcXNvibYL6elSMWRVUXvZQAL97DCOa2IoxkHsGVfR74Va0o8Fox4dLLVN4oeQtkmdcoYvfUDmb2wR71bZlEezpY5RCJp4xJcXFnQmzEkadLdSR2w53t3vptneGJoWIkVlBjRSLC11NyDbW9uWuB6TjTs9lCtDMVFiAY1IFuWmbphgrNuFilguxaNdnb41dPCGZlnR/SyqsGMgMJYi75jcdLAaAYJNwt556oyrN4TZBGyvHl9sElSqyOBa2huLg8hgpp0RlV1Ua+YG1j5tSfdfrhRU6xKRGgUanKgAufwFzhGcH1HCke5W+7m0Y2EE0lZP6e8rCSAOWuQWvEYNQigcmsLaG+uME4lVIhMmenkZ6eSbw0BvTFCLLL5jcG9tcpuMb/0ybPWQv4Eok5FvDTN2sWzXPLBfuztOmrac1EMQCylg2ZFBYg2Oa176/HDsCN2WIpB2UwWXe6ujqMkjQMqVMEDhY2UsJgDoS5y5L9jfDIb9V5iEgans8E04Hht5RC1iPX1zjr0wZ72bxQUEQmmjZldwCUVSc1iVJuR20PTAonGbZ9wPBlHs/wB2ugPMaNy7jHKCRYWcxANFo7XiG5fITEHaqp4lj9rw5ERmYC9zqxsbW0xHzb6VbwlpDF4c8VZlVAyshhvY5w9zfra1uhxY5oIywbw0zCwByi4ty1tfTpgV3p3+pKCYQzQuSUzAoikWa4PMjmRr3wFIJoLCwIG5kDR701URnl8VXjiio5GiYEkRuo8VlJfNcAkltbm2J+fbc82xqmpDCNmSZ4ioIIjGbIefrFRe/QkaaY07G3ho9sLNDGk0fkCuwUIShNsucX0NrW7XwYR0qJGI1UZFXKF6WAsBY+7TAYgHcbwqLGx2laUm+k9Oqx+JE3gCnTwpMxmqfFCksjFydM2mjeqb2wXbnbWqKkTSSmLwxK8caopDDI7qSxLEG4A0HbAy/GTZ4cEwTZk8oPhpdfcDm0+WDfZW2oZKRalfs4nXxLuAtgeZboPjguCButQIQTsZXO41fLJGrCZHqCkhTxK9mZm82UPSmw/7tBY4dvxIqXp/GjVFRpIacOy+pIULTEhmVSAbIAWUX69C7quK2y4X+zUyMPaihA+jG34Ybvxn2cVKmCUqbkqY0IJJubjNY3OuH0sTemJqUCtUdbG3traqSGNDToWheV2ylg2WQoMlnsA2l9TbXU4aJxFqZIg6iKNQ0NPLJIpyxTMT4pbUeVAAAL2u4ucFO6G80FfG7wROix/Z3ZQvS9lsToNPqMSGyt3oYIWiUF1dmdzIcxdmN2LE8ycTJAJBEcAkWDAuHfSslMcUb0+YtUqZ8hZJRCIyrxrnHPMQdSLg64afpOqmeEhIlBjgdkaw8XxDZsjNICLchZW152xMbc4mUdDUGneGQPFoMiJYBgD5fMLA/LljXsPiZQVVTDCkDiQnLGzRrZdCdCCSvLph9Jq9O0XULrVvD7ETvXS+JRTr+wWH8Pm/liWx4w74zg0blyLlPz0208oooLCmcXWpy+aOI8489+nQAZrW1tgx3B3Zjgj8RR5bZYieZX2nPvc/gBbnjHZkhlPoeceAlyr+YNNGDoqki1l9VmB1FrcycGKrYWGgGLO5qpJE3ue4rnjDvkaaAU0LESzC7MOaR8j8Cx0HuDYsbHNnEupd9q1Pic1YKo7KAMv1Bv8AM4P46Bn3gzsVXaatydy5NozmNGCIgDO5F8o5AAdSdba9DiwP0CJ+tv8A6S/7sBG4W/j7NdyIxLHLlzrezDLexU8vaOhHzGLk3Z4l0dawjRzHKeUcgsT7lPqt8Ab40Z2yqbHEhhXGRR5mO4/DuLZpd1dpZHAUswAso1sAPfzN+gwSbR2gkETyysFRFLMT0A/95Yc4ojizv36VL6NC14Im8zLylcfmq8h3Nz0GMqK2V95pdhiXaD+9W8U206tpMpyqrFE+5GvmJPvtqT3Nu2IGmizuq/eYL9SBi0oN0f7P2DVTSraonjCm/ONWICp8Te7e/TpgA3QpvE2hSr3nj/BgT+WPQRxpOngTA6nUL5M6hUWwJ8TN6PQqFiptLL9nH3BI1b+Ea/G3fBbjnPiTvOa6vbIS0UX2cQHXXzMB3ZvwC4wYMetv1N2Z9C/uCVsdB8HUtsmL3tIf+84pXevYfocyQH11iRn/AHmGYj5Xt8sWVRby/wBn7twMpAmlDLEPeWYlv4Rr2vbvjXn+aAD2Zlw/BjfoQZ4wb2Gpq/AQ/ZU5I05NJ7R/h9X64ENhUni1UEf35UX6sL/hh3s7YJejqat75IsqJ+1IzDr+ypufeVw94a0vibWpR2ct/lUn88VFIhA9f5Jm2cE+50njmff3b3pe0JpQboD4afuroCPibn54u/iVt70TZ0rA2dx4SfFtNPgLn5Y5vA+mM34ictL/AJTcLL/4O7C8DZwkIs9QfEPfLyQfC2v8RxMcQNv+h7PmlBs5GSP95tBb4c/liuoeOjoqolFGqqAoHjNoBoB/d9uuBzfjiNJtJY0MQiRCWyhy2ZrWBJyjkL/U4Xwuz6mEY5kVKUwd2JspqmpigXnK4S/YdT8hc/LBhxT3pzyihgNqemAQgHR2XTX3JyHvue2N3CbYz/8AFVircwROsXvkKk/gAP8AMMV6zE6nUnUk9catnyfyZrKp/Ydbj8K3r4TO8vgxkkJZczNbQnUgAX09+Cb9Aifrb/6S/wC7ELuJxbFHAlPPEXjS+V0PmAJJsynQ8+YIxbO7u91NXKTTyBiPWUghl+KnX58sZsr5lJPqacSYmA7mzdnd2OhplgiuVW5LNa7E6km3/trYab7b2ps+lMpsZD5YkPtt+dhzJ7fEYmNobQSCJ5ZWCoilmJ6AY513g2xPtjaAyKTnOSGP7i+/t95j7vdiOLH5GtuPcrkfQKHPqQlZJLOZKiS7EuM7n7zXIH0HLoBgj4TU2fa0H7Id/opH88TvFDYUdBQUVLHr53d26uwUAsf8+nYWGG3A+mzbQkb7kJ/FlGNpcHESJjCVlAMvbAxvft2ONTG75UAzTN2Xog63c/hfuMTe1tppTwvK/qoL/HsB7ydMVpu7u4+1pTU1NxShywXUeO/c9fDX1R3t8cYMaj/o8Tc5PA5jrZXEaKsZCqeE0EikA9Y2OQkW5aHUe4Ys3Ahv9uyslIZIUCy06EplFrrbzJYdLC4HcDBRQ1QkiSQcnUMPmAf54D0QCJyWNjN+Bnenh7SV5zyqyygW8SM2a3QHQg/MYZTcU6SKrnp538MREKr2Zgxt5x5VNsp0+uN36VtmfrQ/05P9mCFdTYBnFkOxIlVb9cLpNnx+MsglhzBSSLMpPK45EX0uO40wGUysXUJfOWULbnmuMtvfe2LC4ocSI61Vp6a5iDZmkIIzkXsADrlHO5FybdtRPdmUQP6W65lgN41P+JLbyD4L67HoAB7Qx6OMvot+ZgcLrpeJavFnfo00XokLfbyL52HsIefwZunYXPbFWbnbRpqeqWaqR5Fj8yIgBuw5FsxGg5+82xs3e2JNtWuyliWdvEmk+6t/Mfj0Ud7dBi1f0HUP36j/AFF/8eJWmFdB98ylPlbWIMb+cU4K6ianijlVmZTdwtrA3PJj2wOcLKfPtam/ZLN9Eb+uJTiduJT7OSAwGQtIzA+IwOgA5WUd8LgnT5tpM33IXP1Kj+eCNIxErxAdRygNLG4q70+h0JVDaWe8adwPbb5A2+LDFZ8Id2fSa4SsPs6az+4v7A+Vs3yHfEZxD3n9OrndTeJPs4rdVB1I/eOv+XF3cPd2fQaGONhaRvtJP3j0/hFl+WJH6sVezKD7cl+hKV4pTZtr1PuKr9EXEY9TNWtS0yC+RFgiS+lyfMx+J1J7Adsb9/Z8+1Ks/wDVYfSy/wAsWBwT3S0aukHO6Qg9vab5+qP4saCwTGGPNSIUvkImHE/ZqUOyKWjj/wCZdj94qpLMfixBxBcFKXNtMt/y4WP1IX+eJLjzXXqKaLokbP8ANiB+SYw4LOsIrqpzZYo1v8PMx/8AqPqMSFjAT3KHfMB1NXG7b3i1aUynywLmb99v6Lb/ADHGPCbcWKt8aapTPEtkUZiLtzY3Ug6Cw7eb3YAtp7QeeaSZ9XkYufiTyHw5Y6R3E2B6HQQwkWfLmf8AebVr/Dl8sdlPixhRzOxjyZCx4kVW8MtlRRvI9PZUUsx8STQAXPt45+qZFZ2ZVyKSSq6nKDqBcknQaYvPjTt7waEQKfPUNl/gWxb66D5nFTbkbMWetTxP7qK80p6ZE8xv8TYfPB/HJCF2MGcAsFUS9+HuwfRNnQxkWcjxH/ebUg/AWHyxDbw8HKSpdnjL07sbnJYpfvkPL5EYz2RxhoZIVaaTwZD60ZRzb4EKQcO5OLOzQCfSc1ugjkufh5MZftDEgG5p+srRqUlvjuhJs6cRSMHDLmR10DDlyPIg9MSvCGNztaLIbAK5f3rbl9bYj9/N7jtCr8UKVjUZI1PMDmSbaXJ192mM9n7SahpHKErUVahQesUPf3NIeXZRfqMbzqOOjyZiGkPY4En+LO/fpUvo0LXgibzEH+9cfmq9O5ue2GXDne6j2fnkmjledvKCoWyL2F2GrHnp0A7484b8PP7QZpJc6U6aXXQu3ZSQdB1Nuwwf/oOofv1H+ov/AI8RZsSDxmVVcjnXK84lb7x7RkhMSuqxqwIe17sRqLE9AME/AWl89XJ2EaD55yfyGAjf/d+KirmghLFVVTdyCbkXPID8sWXwJpgKOd+rTW+SqtvxJwctDD8eIMdnNvJzeCgbaFUtNqKWAh52Bt4jkXWIHnoDmbsGHUjBbDCqKFUBVUWAAsAByAGMaemWMWUWBJJ95JuSTzJJwOMs8csjIsj3JJzBtBmHIZij+W4FrEDnrjDd7TbxvCg41xwBECJ5QoCqOwAsMDgq6sy5grgNYBSnlsGf1rnynLY8xfT3DGC1lYQGKvcBxomhJCkXB7G9r9uuBpnapX0/A6rd2ZqmFixLEkPckm5J07nGH6CKr9Yg+j/0xZUNTWWUkHQgZSgGe7sDc8xZQDfTGC1dYQlg2psxeMCx00sL+Tn5rDlzPXR58g9iQ8OPqAuzeAzZgZ6lct9REpuf4m5fQ4cbxcGppZQIJokgRQsUbBrr94kjmWbUtz5dhg82u8/joY1cpHYmxsGzGzae1ZeXY4a7PrKpAMyu6i2bMnmHraCxuw0XXW1z8h5snNw+JOKmjhzua+zoZEk8Jmds3iJe7C1gGuOnT4nBdgXaurfN5G9RfZHlNlzHlqdToL/AWw7raqpFLGVBMp9aye5rXUjS5AHLr0xJrY2ZVaAoSG4k7hy7SEHhyInhF7hwdc2XUEdsvbriA3f4U1dKlSqzwgzwmIMA111B7ciLj3aYM3qasAmxsSdAgugDKLqL6kgk2N+WMZ46g00ZHiGQSFz0JALEBhfkdBb3jDh2C6b2iFFJ1VvAPYfBeogqYZWlgdY3VypD62N+3Tn8hi4MCdPNWqeTHNIW8wzWvlIX3KLntqOfTG1pqzysc1gwYhVAP+ICtgdRop/i54DlnPyMKBUGwgPtXgtUT1cspniCSys5ADZgrNfTS17fK+LYoaJIYkijGVEUKoHQAWGIbY81S0imUNlGcXIy3uEIuNBocwGnfDVhVoiFczECTSxuPMLF7k5ja5A/PHMzPQJ4nKqruBB/f/hdPX1fjxzRquRVyuGuLX5W6G+G2z+FdVHs+ppRPCDO6NmAbUL6ynTloPxwUy1tYQBlaxQgkJa+j2PdWuF00+Hb21YGchpCVzkAqCrax2A6H2veLG3PDeR6AuLoW7qAezeCdTFPHIZadwjq5Qh7NYg2OnXFy4gNsRy+kIyB2Ay2AuF9Y3sytYac8wNxyxqoZq17Bj4YJN28MXXyk2APS9rHXtc4V2Z92MZFCbAQc4g8NajaFUJUnjVFQIFcNcaknlpqfyxG7K4RVUNPVReNBmqERA4DXADXZfg3U89Bg0aorDZymXRgQq3K2aMEgXs17My89MePW1mYgKbBNCYxrodSAbBr+zf5dmGRwNNxSik3Urf9BFV+sQfR/wCmF+giq/WIPo/9MWhLLUPSAZX8VmykjykLc3a+mW6jQ25kaYZtUVf2YKuCuUEBbhiMwYswN+gNut/fhvPk7i+HH1Bjd/gfHG4epl8a2ojVcqE/ta5mHu0viIruClZLI0j1MDO5JJsw+gAsAOQA0AGLBlesyG92vbQLY+qrc1N9Guvy7642SSVeYaFhfN6o8tmYWFiL+Wx1wBlyXdwnElVUkN2tk+jUkMOVFMaAEJfKT1IvrqddepxJ4FEqKxspOcNZlHkFiSUsSNOV2tfsfidk1RV+IVs+VWXUJzAdeRGhzLckflyxErZ5lQ1QU314Sz1lbJURzxKr5fK4a4sAOmnTBVw93XloKUwStGxzlwyX1vbnfCFZWC1ka4W+UrcHRiSWJvcGwC31xM7IaXKwlJJDCxKgXBVSdBpoSR8sOzsV0k7RVRQ2oDeP8LCwsRlYsLCwsdOiwsLCx06LCwsLHTosLCwsdOixjITY2FzbQYywsdOgSm+NQ1O7CMLIBFlzRuBcqnjaEewzWFyB3OhOH9XvHJ6HDKvld2RZC0Tnw7qWJManN269cE3XCw9jqJR7gMOIsyr9pROr2UWLEZmKFiFGQm/lsBre4vbXG5t+p2EwSifNGJCM5YAhVuOUdySRaw+pwTV/rwf/ACf/AIfD7BJXqABu4Hzb7zrnPoTlVzZSGY3sWAJHhiw8t76mxXQ3xlFvnO5S1IyqzIpZi2gLRBiQE/6uhvrla9rYLseNywLHUNHuDNRvLOarwI6ewWVVaRsxGS4zGwWwuDdfMeRvblhntHfKphkf/hGeNTIAVv5srxqpOhyizN010I0BwZ4WO1DqGj3Al9+p2ZglIyhGsS4bUWOuiaWI9/TDkb4zLSySvTMZEYWRM1nDE2OqXBAGosemuuhbhY7UOoKPcC63fqcRuVpGB5IWLEH+89YLHcG6WAHPMNRh3tneWohmdUpzJGhHmANyPDdyBz1uo81ra254KcLHah1DR7gid95S/kpHaO9sxLAkZiLhfD10F7X6/PHuy99ZZmQGkkRWfIxJPlF1CmxQX9bXUWAPPBbhY6x1Oo9wIq99aiKWYGnMqq4VMisABci5cg62HLKNeRI1w7rN7Z1FhSOCwYqbkgBXKHMAmjeqQvUNodDgsx5jtQ6go9wRbfmW6gUchzFwbE+XL0a8Y83cAkAcicTu721WqadJWjMRa90a9xYkdQD+GJLCwCR6EIB9mf/Z"/>
          <p:cNvSpPr>
            <a:spLocks noChangeAspect="1" noChangeArrowheads="1"/>
          </p:cNvSpPr>
          <p:nvPr/>
        </p:nvSpPr>
        <p:spPr bwMode="auto">
          <a:xfrm>
            <a:off x="215900" y="-185738"/>
            <a:ext cx="2286000" cy="695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en-US" altLang="en-US" dirty="0">
              <a:latin typeface="Tahoma" pitchFamily="34" charset="0"/>
            </a:endParaRPr>
          </a:p>
        </p:txBody>
      </p:sp>
      <p:pic>
        <p:nvPicPr>
          <p:cNvPr id="62483" name="Picture 4"/>
          <p:cNvPicPr>
            <a:picLocks noChangeAspect="1"/>
          </p:cNvPicPr>
          <p:nvPr/>
        </p:nvPicPr>
        <p:blipFill>
          <a:blip r:embed="rId14" cstate="email">
            <a:extLst>
              <a:ext uri="{28A0092B-C50C-407E-A947-70E740481C1C}">
                <a14:useLocalDpi xmlns:a14="http://schemas.microsoft.com/office/drawing/2010/main"/>
              </a:ext>
            </a:extLst>
          </a:blip>
          <a:srcRect/>
          <a:stretch>
            <a:fillRect/>
          </a:stretch>
        </p:blipFill>
        <p:spPr bwMode="auto">
          <a:xfrm>
            <a:off x="6751638" y="4243388"/>
            <a:ext cx="199866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5601594" y="1067380"/>
            <a:ext cx="1027806" cy="1129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 descr="USCG Logo"/>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5399087" y="3851275"/>
            <a:ext cx="1230313"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 name="Picture 2" descr="http://www.hrsa.gov/cmsimages/hrsa_Logo_only.gif"/>
          <p:cNvPicPr>
            <a:picLocks noChangeAspect="1" noChangeArrowheads="1"/>
          </p:cNvPicPr>
          <p:nvPr/>
        </p:nvPicPr>
        <p:blipFill>
          <a:blip r:embed="rId17">
            <a:extLst>
              <a:ext uri="{28A0092B-C50C-407E-A947-70E740481C1C}">
                <a14:useLocalDpi xmlns:a14="http://schemas.microsoft.com/office/drawing/2010/main"/>
              </a:ext>
            </a:extLst>
          </a:blip>
          <a:srcRect/>
          <a:stretch>
            <a:fillRect/>
          </a:stretch>
        </p:blipFill>
        <p:spPr bwMode="auto">
          <a:xfrm>
            <a:off x="706438" y="5181600"/>
            <a:ext cx="2505075" cy="7620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HINCHLIFFET\Desktop\CMS logo.jpg"/>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3561454" y="2741613"/>
            <a:ext cx="1696346" cy="6498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5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Title 1"/>
          <p:cNvSpPr txBox="1">
            <a:spLocks/>
          </p:cNvSpPr>
          <p:nvPr/>
        </p:nvSpPr>
        <p:spPr bwMode="auto">
          <a:xfrm>
            <a:off x="463550" y="3209924"/>
            <a:ext cx="8229600"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4600" dirty="0">
                <a:solidFill>
                  <a:srgbClr val="8B1E00"/>
                </a:solidFill>
                <a:latin typeface="Univers Condensed" pitchFamily="34" charset="0"/>
              </a:rPr>
              <a:t>Today’s Commissioned Corps</a:t>
            </a:r>
          </a:p>
          <a:p>
            <a:pPr eaLnBrk="1" hangingPunct="1"/>
            <a:r>
              <a:rPr lang="en-US" altLang="en-US" sz="3000" b="1" i="1" dirty="0">
                <a:solidFill>
                  <a:srgbClr val="002D52"/>
                </a:solidFill>
                <a:latin typeface="Univers Condensed" pitchFamily="34" charset="0"/>
              </a:rPr>
              <a:t>Who We Are</a:t>
            </a:r>
          </a:p>
        </p:txBody>
      </p:sp>
      <p:grpSp>
        <p:nvGrpSpPr>
          <p:cNvPr id="4" name="Group 3"/>
          <p:cNvGrpSpPr/>
          <p:nvPr/>
        </p:nvGrpSpPr>
        <p:grpSpPr>
          <a:xfrm>
            <a:off x="990600" y="5974080"/>
            <a:ext cx="3873137" cy="579120"/>
            <a:chOff x="990600" y="5974080"/>
            <a:chExt cx="3873137" cy="579120"/>
          </a:xfrm>
        </p:grpSpPr>
        <p:pic>
          <p:nvPicPr>
            <p:cNvPr id="5" name="Picture 6"/>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bwMode="auto">
            <a:xfrm>
              <a:off x="1023257" y="5974080"/>
              <a:ext cx="38404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bwMode="auto">
            <a:xfrm>
              <a:off x="990600" y="6370320"/>
              <a:ext cx="2651760" cy="18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txBox="1">
            <a:spLocks/>
          </p:cNvSpPr>
          <p:nvPr/>
        </p:nvSpPr>
        <p:spPr bwMode="auto">
          <a:xfrm>
            <a:off x="457200" y="381000"/>
            <a:ext cx="8458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2600" b="1" dirty="0" smtClean="0">
                <a:solidFill>
                  <a:srgbClr val="002D52"/>
                </a:solidFill>
                <a:latin typeface="Univers Condensed" pitchFamily="34" charset="0"/>
              </a:rPr>
              <a:t>Where We Serve</a:t>
            </a:r>
            <a:endParaRPr lang="en-US" altLang="en-US" sz="2600" b="1" dirty="0">
              <a:solidFill>
                <a:srgbClr val="002D52"/>
              </a:solidFill>
              <a:latin typeface="Univers Condensed" pitchFamily="34" charset="0"/>
            </a:endParaRPr>
          </a:p>
        </p:txBody>
      </p:sp>
      <p:sp>
        <p:nvSpPr>
          <p:cNvPr id="63491" name="TextBox 4"/>
          <p:cNvSpPr txBox="1">
            <a:spLocks noChangeArrowheads="1"/>
          </p:cNvSpPr>
          <p:nvPr/>
        </p:nvSpPr>
        <p:spPr bwMode="auto">
          <a:xfrm>
            <a:off x="762000" y="1219200"/>
            <a:ext cx="4572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7663" indent="-347663"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20000"/>
              </a:spcBef>
              <a:buClr>
                <a:srgbClr val="FF0000"/>
              </a:buClr>
            </a:pPr>
            <a:r>
              <a:rPr lang="en-US" altLang="en-US" sz="2200" dirty="0">
                <a:solidFill>
                  <a:srgbClr val="002D52"/>
                </a:solidFill>
                <a:latin typeface="Tahoma" pitchFamily="34" charset="0"/>
              </a:rPr>
              <a:t/>
            </a:r>
            <a:br>
              <a:rPr lang="en-US" altLang="en-US" sz="2200" dirty="0">
                <a:solidFill>
                  <a:srgbClr val="002D52"/>
                </a:solidFill>
                <a:latin typeface="Tahoma" pitchFamily="34" charset="0"/>
              </a:rPr>
            </a:br>
            <a:endParaRPr lang="en-US" altLang="en-US" sz="2200" dirty="0">
              <a:solidFill>
                <a:srgbClr val="002D52"/>
              </a:solidFill>
              <a:latin typeface="Tahoma" pitchFamily="34" charset="0"/>
            </a:endParaRPr>
          </a:p>
        </p:txBody>
      </p:sp>
      <p:sp>
        <p:nvSpPr>
          <p:cNvPr id="63492" name="TextBox 4"/>
          <p:cNvSpPr txBox="1">
            <a:spLocks noChangeArrowheads="1"/>
          </p:cNvSpPr>
          <p:nvPr/>
        </p:nvSpPr>
        <p:spPr bwMode="auto">
          <a:xfrm>
            <a:off x="6019800" y="1447800"/>
            <a:ext cx="91781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dirty="0">
                <a:solidFill>
                  <a:schemeClr val="bg1"/>
                </a:solidFill>
                <a:latin typeface="Tahoma" pitchFamily="34" charset="0"/>
              </a:rPr>
              <a:t>PHOTO</a:t>
            </a:r>
          </a:p>
        </p:txBody>
      </p:sp>
      <p:pic>
        <p:nvPicPr>
          <p:cNvPr id="63494" name="Picture 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4800" y="838200"/>
            <a:ext cx="7924800" cy="487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upload.wikimedia.org/wikipedia/commons/thumb/5/52/Federal_Bureau_of_Prisons_Seal.svg/2000px-Federal_Bureau_of_Prisons_Seal.svg.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52600" y="304800"/>
            <a:ext cx="5429249" cy="5429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28462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lstStyle/>
          <a:p>
            <a:r>
              <a:rPr lang="en-US" sz="2200" dirty="0" smtClean="0"/>
              <a:t>Bureau of Prisons – Correctional Health is Public Health</a:t>
            </a:r>
            <a:endParaRPr lang="en-US" sz="2200" dirty="0"/>
          </a:p>
        </p:txBody>
      </p:sp>
      <p:sp>
        <p:nvSpPr>
          <p:cNvPr id="3" name="Content Placeholder 2"/>
          <p:cNvSpPr>
            <a:spLocks noGrp="1"/>
          </p:cNvSpPr>
          <p:nvPr>
            <p:ph idx="1"/>
          </p:nvPr>
        </p:nvSpPr>
        <p:spPr>
          <a:xfrm>
            <a:off x="685800" y="1295400"/>
            <a:ext cx="7620000" cy="4953000"/>
          </a:xfrm>
        </p:spPr>
        <p:txBody>
          <a:bodyPr/>
          <a:lstStyle/>
          <a:p>
            <a:r>
              <a:rPr lang="en-US" sz="2400" dirty="0" smtClean="0"/>
              <a:t>BOP protects society by confining offenders in the controlled environments of prisons and community-based facilities that are safe, humane, cost-efficient, and appropriately secure, and that provide work and other self-improvement opportunities to assist offenders in becoming law-abiding citizens.</a:t>
            </a:r>
          </a:p>
          <a:p>
            <a:r>
              <a:rPr lang="en-US" sz="2400" dirty="0" smtClean="0"/>
              <a:t>BOP Core Values are Correctional Excellence, Respect, and Integrity.</a:t>
            </a:r>
          </a:p>
          <a:p>
            <a:r>
              <a:rPr lang="en-US" sz="2400" dirty="0" smtClean="0"/>
              <a:t>BOP Pharmacy Program delivers positive outcomes through collaborative patient care.</a:t>
            </a:r>
            <a:endParaRPr lang="en-US" sz="2400" dirty="0"/>
          </a:p>
        </p:txBody>
      </p:sp>
    </p:spTree>
    <p:extLst>
      <p:ext uri="{BB962C8B-B14F-4D97-AF65-F5344CB8AC3E}">
        <p14:creationId xmlns:p14="http://schemas.microsoft.com/office/powerpoint/2010/main" val="22861453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066800"/>
            <a:ext cx="7620000" cy="4495800"/>
          </a:xfrm>
        </p:spPr>
        <p:txBody>
          <a:bodyPr/>
          <a:lstStyle/>
          <a:p>
            <a:r>
              <a:rPr lang="en-US" sz="2400" dirty="0" smtClean="0"/>
              <a:t>Over 215,000 male and female adult offenders throughout 119 institutions located in 38 states, in urban and rural locations</a:t>
            </a:r>
            <a:r>
              <a:rPr lang="en-US" sz="2400" dirty="0"/>
              <a:t>. </a:t>
            </a:r>
            <a:r>
              <a:rPr lang="en-US" sz="2400" dirty="0" smtClean="0"/>
              <a:t> Institutions </a:t>
            </a:r>
            <a:r>
              <a:rPr lang="en-US" sz="2400" dirty="0"/>
              <a:t>are </a:t>
            </a:r>
            <a:r>
              <a:rPr lang="en-US" sz="2400" dirty="0" smtClean="0"/>
              <a:t>classified </a:t>
            </a:r>
            <a:r>
              <a:rPr lang="en-US" sz="2400" dirty="0"/>
              <a:t>based on </a:t>
            </a:r>
            <a:r>
              <a:rPr lang="en-US" sz="2400" dirty="0" smtClean="0"/>
              <a:t>both security </a:t>
            </a:r>
            <a:r>
              <a:rPr lang="en-US" sz="2400" dirty="0"/>
              <a:t>level and acuity of care.</a:t>
            </a:r>
            <a:endParaRPr lang="en-US" sz="2400" dirty="0" smtClean="0"/>
          </a:p>
          <a:p>
            <a:r>
              <a:rPr lang="en-US" sz="2400" dirty="0" smtClean="0"/>
              <a:t>Similar chronic health concerns to the non-incarcerated adult population, higher rate of HIV and Hepatitis C.</a:t>
            </a:r>
          </a:p>
          <a:p>
            <a:r>
              <a:rPr lang="en-US" sz="2400" dirty="0" smtClean="0"/>
              <a:t>Iron Law of Corrections: 95% of our population will return to their communities.  This represents a tremendous opportunity to make an impact on the individual and society.</a:t>
            </a:r>
            <a:endParaRPr lang="en-US" sz="2400" dirty="0"/>
          </a:p>
        </p:txBody>
      </p:sp>
      <p:sp>
        <p:nvSpPr>
          <p:cNvPr id="6" name="Title 1"/>
          <p:cNvSpPr>
            <a:spLocks noGrp="1"/>
          </p:cNvSpPr>
          <p:nvPr>
            <p:ph type="title"/>
          </p:nvPr>
        </p:nvSpPr>
        <p:spPr>
          <a:xfrm>
            <a:off x="457200" y="274638"/>
            <a:ext cx="8229600" cy="1143000"/>
          </a:xfrm>
        </p:spPr>
        <p:txBody>
          <a:bodyPr/>
          <a:lstStyle/>
          <a:p>
            <a:r>
              <a:rPr lang="en-US" sz="2200" dirty="0" smtClean="0"/>
              <a:t>Bureau of Prisons – Correctional Health is Public Health</a:t>
            </a:r>
            <a:endParaRPr lang="en-US" sz="2200" dirty="0"/>
          </a:p>
        </p:txBody>
      </p:sp>
    </p:spTree>
    <p:extLst>
      <p:ext uri="{BB962C8B-B14F-4D97-AF65-F5344CB8AC3E}">
        <p14:creationId xmlns:p14="http://schemas.microsoft.com/office/powerpoint/2010/main" val="13150875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143000"/>
            <a:ext cx="8001000" cy="5059363"/>
          </a:xfrm>
        </p:spPr>
        <p:txBody>
          <a:bodyPr/>
          <a:lstStyle/>
          <a:p>
            <a:r>
              <a:rPr lang="en-US" sz="2600" dirty="0" smtClean="0"/>
              <a:t>Over 190 pharmacist-specific positions. Opportunities for administrative positions such as Health Service Administrator, Executive positions, Informatics, etc.</a:t>
            </a:r>
          </a:p>
          <a:p>
            <a:r>
              <a:rPr lang="en-US" sz="2600" dirty="0" smtClean="0"/>
              <a:t>Collaborative </a:t>
            </a:r>
            <a:r>
              <a:rPr lang="en-US" sz="2600" dirty="0"/>
              <a:t>Practice Agreements in </a:t>
            </a:r>
            <a:r>
              <a:rPr lang="en-US" sz="2600" dirty="0" smtClean="0"/>
              <a:t>diabetes, anticoagulation, hypertension, dyslipidemia, </a:t>
            </a:r>
            <a:r>
              <a:rPr lang="en-US" sz="2600" dirty="0"/>
              <a:t>and </a:t>
            </a:r>
            <a:r>
              <a:rPr lang="en-US" sz="2600" dirty="0" smtClean="0"/>
              <a:t>more.</a:t>
            </a:r>
          </a:p>
          <a:p>
            <a:r>
              <a:rPr lang="en-US" sz="2600" dirty="0" smtClean="0"/>
              <a:t>Pharmacist Clinical </a:t>
            </a:r>
            <a:r>
              <a:rPr lang="en-US" sz="2600" dirty="0"/>
              <a:t>C</a:t>
            </a:r>
            <a:r>
              <a:rPr lang="en-US" sz="2600" dirty="0" smtClean="0"/>
              <a:t>onsultants for Hepatitis C, HIV, and Mental </a:t>
            </a:r>
            <a:r>
              <a:rPr lang="en-US" sz="2600" dirty="0"/>
              <a:t>H</a:t>
            </a:r>
            <a:r>
              <a:rPr lang="en-US" sz="2600" dirty="0" smtClean="0"/>
              <a:t>ealth.</a:t>
            </a:r>
          </a:p>
          <a:p>
            <a:r>
              <a:rPr lang="en-US" sz="2600" dirty="0" smtClean="0"/>
              <a:t>APPE rotation sites, </a:t>
            </a:r>
            <a:r>
              <a:rPr lang="en-US" sz="2600" dirty="0" err="1" smtClean="0"/>
              <a:t>SrCOSTEP</a:t>
            </a:r>
            <a:r>
              <a:rPr lang="en-US" sz="2600" dirty="0"/>
              <a:t> program, </a:t>
            </a:r>
            <a:r>
              <a:rPr lang="en-US" sz="2600" dirty="0" smtClean="0"/>
              <a:t>and a PGY1 residency.</a:t>
            </a:r>
            <a:endParaRPr lang="en-US" sz="2600" dirty="0"/>
          </a:p>
          <a:p>
            <a:endParaRPr lang="en-US" sz="2800" dirty="0"/>
          </a:p>
        </p:txBody>
      </p:sp>
      <p:sp>
        <p:nvSpPr>
          <p:cNvPr id="5" name="Title 1"/>
          <p:cNvSpPr>
            <a:spLocks noGrp="1"/>
          </p:cNvSpPr>
          <p:nvPr>
            <p:ph type="title"/>
          </p:nvPr>
        </p:nvSpPr>
        <p:spPr/>
        <p:txBody>
          <a:bodyPr/>
          <a:lstStyle/>
          <a:p>
            <a:r>
              <a:rPr lang="en-US" sz="2000" dirty="0" smtClean="0"/>
              <a:t>Bureau of Prisons – Correctional Health is Public Health</a:t>
            </a:r>
            <a:endParaRPr lang="en-US" sz="2000" dirty="0"/>
          </a:p>
        </p:txBody>
      </p:sp>
    </p:spTree>
    <p:extLst>
      <p:ext uri="{BB962C8B-B14F-4D97-AF65-F5344CB8AC3E}">
        <p14:creationId xmlns:p14="http://schemas.microsoft.com/office/powerpoint/2010/main" val="29586965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9" descr="CDC logo"/>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828800" y="304800"/>
            <a:ext cx="5410200" cy="5403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92894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Centers for Disease Control and Prevention (CDC)</a:t>
            </a:r>
            <a:endParaRPr lang="en-US" dirty="0"/>
          </a:p>
        </p:txBody>
      </p:sp>
      <p:sp>
        <p:nvSpPr>
          <p:cNvPr id="3" name="Content Placeholder 2"/>
          <p:cNvSpPr>
            <a:spLocks noGrp="1"/>
          </p:cNvSpPr>
          <p:nvPr>
            <p:ph idx="1"/>
          </p:nvPr>
        </p:nvSpPr>
        <p:spPr>
          <a:xfrm>
            <a:off x="838200" y="1447801"/>
            <a:ext cx="7620000" cy="4267200"/>
          </a:xfrm>
        </p:spPr>
        <p:txBody>
          <a:bodyPr>
            <a:noAutofit/>
          </a:bodyPr>
          <a:lstStyle/>
          <a:p>
            <a:pPr marL="0" indent="0">
              <a:buNone/>
            </a:pPr>
            <a:r>
              <a:rPr lang="en-US" altLang="en-US" sz="2400" u="sng" dirty="0">
                <a:ea typeface="ＭＳ Ｐゴシック" pitchFamily="34" charset="-128"/>
              </a:rPr>
              <a:t>Mission</a:t>
            </a:r>
            <a:r>
              <a:rPr lang="en-US" altLang="en-US" sz="2400" dirty="0">
                <a:ea typeface="ＭＳ Ｐゴシック" pitchFamily="34" charset="-128"/>
              </a:rPr>
              <a:t>: </a:t>
            </a:r>
            <a:endParaRPr lang="en-US" altLang="en-US" sz="2400" dirty="0" smtClean="0">
              <a:ea typeface="ＭＳ Ｐゴシック" pitchFamily="34" charset="-128"/>
            </a:endParaRPr>
          </a:p>
          <a:p>
            <a:pPr marL="0" indent="0">
              <a:buNone/>
            </a:pPr>
            <a:r>
              <a:rPr lang="en-US" sz="2400" dirty="0" smtClean="0"/>
              <a:t>CDC </a:t>
            </a:r>
            <a:r>
              <a:rPr lang="en-US" sz="2400" dirty="0"/>
              <a:t>works 24/7 keeping America safe from health, safety, and security threats, both foreign and domestic. Whether diseases start at home or abroad, are chronic or acute, curable or preventable, human error or deliberate attack, CDC fights disease, and supports communities and citizens to do the same. CDC is the nation’s health protection agency — saving lives, protecting people from health threats, and saving money through prevention</a:t>
            </a:r>
            <a:r>
              <a:rPr lang="en-US" sz="2400" dirty="0" smtClean="0"/>
              <a:t>.</a:t>
            </a:r>
          </a:p>
        </p:txBody>
      </p:sp>
    </p:spTree>
    <p:extLst>
      <p:ext uri="{BB962C8B-B14F-4D97-AF65-F5344CB8AC3E}">
        <p14:creationId xmlns:p14="http://schemas.microsoft.com/office/powerpoint/2010/main" val="30824906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Centers for Disease Control and Prevention (CDC)</a:t>
            </a:r>
          </a:p>
        </p:txBody>
      </p:sp>
      <p:sp>
        <p:nvSpPr>
          <p:cNvPr id="3" name="Content Placeholder 2"/>
          <p:cNvSpPr>
            <a:spLocks noGrp="1"/>
          </p:cNvSpPr>
          <p:nvPr>
            <p:ph idx="1"/>
          </p:nvPr>
        </p:nvSpPr>
        <p:spPr>
          <a:xfrm>
            <a:off x="685800" y="1447800"/>
            <a:ext cx="3810000" cy="4525963"/>
          </a:xfrm>
        </p:spPr>
        <p:txBody>
          <a:bodyPr>
            <a:normAutofit fontScale="47500" lnSpcReduction="20000"/>
          </a:bodyPr>
          <a:lstStyle/>
          <a:p>
            <a:r>
              <a:rPr lang="en-US" sz="3600" dirty="0" smtClean="0"/>
              <a:t>Over 30 pharmacists working across the agency and world</a:t>
            </a:r>
          </a:p>
          <a:p>
            <a:endParaRPr lang="en-US" sz="3300" dirty="0" smtClean="0"/>
          </a:p>
          <a:p>
            <a:r>
              <a:rPr lang="en-US" sz="3600" dirty="0"/>
              <a:t>W</a:t>
            </a:r>
            <a:r>
              <a:rPr lang="en-US" sz="3600" dirty="0" smtClean="0"/>
              <a:t>ork settings for pharmacists:</a:t>
            </a:r>
          </a:p>
          <a:p>
            <a:pPr lvl="1"/>
            <a:r>
              <a:rPr lang="en-US" sz="3100" dirty="0" smtClean="0"/>
              <a:t>CDC Drug Service</a:t>
            </a:r>
          </a:p>
          <a:p>
            <a:pPr lvl="1"/>
            <a:r>
              <a:rPr lang="en-US" sz="3100" dirty="0" smtClean="0"/>
              <a:t>Strategic National Stockpile (SNS)</a:t>
            </a:r>
          </a:p>
          <a:p>
            <a:pPr lvl="1"/>
            <a:r>
              <a:rPr lang="en-US" sz="3100" dirty="0" smtClean="0"/>
              <a:t>Regulatory</a:t>
            </a:r>
          </a:p>
          <a:p>
            <a:pPr lvl="1"/>
            <a:r>
              <a:rPr lang="en-US" sz="3100" dirty="0" smtClean="0"/>
              <a:t>HIV/AIDS</a:t>
            </a:r>
          </a:p>
          <a:p>
            <a:pPr lvl="1"/>
            <a:r>
              <a:rPr lang="en-US" sz="3100" dirty="0" smtClean="0"/>
              <a:t>Medication Safety</a:t>
            </a:r>
          </a:p>
          <a:p>
            <a:pPr lvl="1"/>
            <a:r>
              <a:rPr lang="en-US" sz="3100" dirty="0" smtClean="0"/>
              <a:t>Injury</a:t>
            </a:r>
          </a:p>
          <a:p>
            <a:pPr lvl="1"/>
            <a:r>
              <a:rPr lang="en-US" sz="3100" dirty="0" smtClean="0"/>
              <a:t>Agency for Toxic Substances and Disease Registry (ATSDR)</a:t>
            </a:r>
          </a:p>
          <a:p>
            <a:pPr lvl="1"/>
            <a:r>
              <a:rPr lang="en-US" sz="3100" dirty="0" smtClean="0"/>
              <a:t>Adolescent Health</a:t>
            </a:r>
          </a:p>
          <a:p>
            <a:pPr lvl="1"/>
            <a:r>
              <a:rPr lang="en-US" sz="3100" dirty="0" smtClean="0"/>
              <a:t>Birth Defects</a:t>
            </a:r>
          </a:p>
          <a:p>
            <a:pPr lvl="1"/>
            <a:r>
              <a:rPr lang="en-US" sz="3100" dirty="0" smtClean="0"/>
              <a:t>Quarantine</a:t>
            </a:r>
          </a:p>
          <a:p>
            <a:pPr lvl="1"/>
            <a:r>
              <a:rPr lang="en-US" sz="3100" dirty="0" smtClean="0"/>
              <a:t>Chronic Diseases</a:t>
            </a:r>
            <a:endParaRPr lang="en-US" sz="3100" dirty="0"/>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59287" y="1371600"/>
            <a:ext cx="4608513" cy="357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029200" y="5209401"/>
            <a:ext cx="3810000" cy="276999"/>
          </a:xfrm>
          <a:prstGeom prst="rect">
            <a:avLst/>
          </a:prstGeom>
          <a:noFill/>
        </p:spPr>
        <p:txBody>
          <a:bodyPr wrap="square" rtlCol="0">
            <a:spAutoFit/>
          </a:bodyPr>
          <a:lstStyle/>
          <a:p>
            <a:r>
              <a:rPr lang="en-US" sz="1200" dirty="0" smtClean="0">
                <a:latin typeface="Tahoma" pitchFamily="34" charset="0"/>
              </a:rPr>
              <a:t>Based on Aug. 2009 CDC Pharmacist survey results</a:t>
            </a:r>
            <a:endParaRPr lang="en-US" sz="1200" dirty="0">
              <a:latin typeface="Tahoma" pitchFamily="34" charset="0"/>
            </a:endParaRPr>
          </a:p>
        </p:txBody>
      </p:sp>
    </p:spTree>
    <p:extLst>
      <p:ext uri="{BB962C8B-B14F-4D97-AF65-F5344CB8AC3E}">
        <p14:creationId xmlns:p14="http://schemas.microsoft.com/office/powerpoint/2010/main" val="29146418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Opportunities for a Pharmacist</a:t>
            </a:r>
            <a:endParaRPr lang="en-US" sz="2800" dirty="0"/>
          </a:p>
        </p:txBody>
      </p:sp>
      <p:sp>
        <p:nvSpPr>
          <p:cNvPr id="3" name="Content Placeholder 2"/>
          <p:cNvSpPr>
            <a:spLocks noGrp="1"/>
          </p:cNvSpPr>
          <p:nvPr>
            <p:ph idx="1"/>
          </p:nvPr>
        </p:nvSpPr>
        <p:spPr>
          <a:xfrm>
            <a:off x="838200" y="1371600"/>
            <a:ext cx="7620000" cy="4525963"/>
          </a:xfrm>
        </p:spPr>
        <p:txBody>
          <a:bodyPr>
            <a:normAutofit fontScale="85000" lnSpcReduction="20000"/>
          </a:bodyPr>
          <a:lstStyle/>
          <a:p>
            <a:r>
              <a:rPr lang="en-US" sz="3100" dirty="0" smtClean="0"/>
              <a:t>Types of positions Pharmacists have served in:</a:t>
            </a:r>
          </a:p>
          <a:p>
            <a:pPr lvl="1"/>
            <a:r>
              <a:rPr lang="en-US" dirty="0" smtClean="0"/>
              <a:t>Behavioral </a:t>
            </a:r>
            <a:r>
              <a:rPr lang="en-US" dirty="0"/>
              <a:t>Scientists </a:t>
            </a:r>
          </a:p>
          <a:p>
            <a:pPr lvl="1"/>
            <a:r>
              <a:rPr lang="en-US" dirty="0"/>
              <a:t>Biologists </a:t>
            </a:r>
          </a:p>
          <a:p>
            <a:pPr lvl="1"/>
            <a:r>
              <a:rPr lang="en-US" dirty="0"/>
              <a:t>Emergency Response Specialists </a:t>
            </a:r>
          </a:p>
          <a:p>
            <a:pPr lvl="1"/>
            <a:r>
              <a:rPr lang="en-US" dirty="0"/>
              <a:t>Epidemiologists </a:t>
            </a:r>
          </a:p>
          <a:p>
            <a:pPr lvl="1"/>
            <a:r>
              <a:rPr lang="en-US" dirty="0"/>
              <a:t>Health Education Specialists </a:t>
            </a:r>
          </a:p>
          <a:p>
            <a:pPr lvl="1"/>
            <a:r>
              <a:rPr lang="en-US" dirty="0"/>
              <a:t>Health Informatics Specialists </a:t>
            </a:r>
          </a:p>
          <a:p>
            <a:pPr lvl="1"/>
            <a:r>
              <a:rPr lang="en-US" dirty="0"/>
              <a:t>Health Scientists </a:t>
            </a:r>
          </a:p>
          <a:p>
            <a:pPr lvl="1"/>
            <a:r>
              <a:rPr lang="en-US" dirty="0"/>
              <a:t>Medical Officers </a:t>
            </a:r>
          </a:p>
          <a:p>
            <a:pPr lvl="1"/>
            <a:r>
              <a:rPr lang="en-US" dirty="0"/>
              <a:t>Microbiologists </a:t>
            </a:r>
          </a:p>
          <a:p>
            <a:pPr lvl="1"/>
            <a:r>
              <a:rPr lang="en-US" dirty="0"/>
              <a:t>Public Health Advisors </a:t>
            </a:r>
          </a:p>
          <a:p>
            <a:pPr lvl="1"/>
            <a:r>
              <a:rPr lang="en-US" dirty="0"/>
              <a:t>Public Health Analysts </a:t>
            </a:r>
          </a:p>
        </p:txBody>
      </p:sp>
    </p:spTree>
    <p:extLst>
      <p:ext uri="{BB962C8B-B14F-4D97-AF65-F5344CB8AC3E}">
        <p14:creationId xmlns:p14="http://schemas.microsoft.com/office/powerpoint/2010/main" val="14960444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USCG Logo"/>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828800" y="228600"/>
            <a:ext cx="5345113" cy="5296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2875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973" y="1019992"/>
            <a:ext cx="8048627" cy="4771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98" name="Rectangle 4"/>
          <p:cNvSpPr>
            <a:spLocks noGrp="1" noChangeArrowheads="1"/>
          </p:cNvSpPr>
          <p:nvPr>
            <p:ph type="title"/>
          </p:nvPr>
        </p:nvSpPr>
        <p:spPr>
          <a:xfrm>
            <a:off x="228600" y="381000"/>
            <a:ext cx="8458200" cy="762000"/>
          </a:xfrm>
        </p:spPr>
        <p:txBody>
          <a:bodyPr/>
          <a:lstStyle/>
          <a:p>
            <a:r>
              <a:rPr lang="en-US" altLang="en-US" sz="3600" dirty="0" smtClean="0">
                <a:cs typeface="Tahoma" pitchFamily="34" charset="0"/>
              </a:rPr>
              <a:t>Seven Uniformed Services of the U.S</a:t>
            </a:r>
            <a:r>
              <a:rPr lang="en-US" altLang="en-US" sz="3600" dirty="0" smtClean="0"/>
              <a:t>.</a:t>
            </a:r>
          </a:p>
        </p:txBody>
      </p:sp>
      <p:sp>
        <p:nvSpPr>
          <p:cNvPr id="2" name="Oval 1"/>
          <p:cNvSpPr/>
          <p:nvPr/>
        </p:nvSpPr>
        <p:spPr>
          <a:xfrm>
            <a:off x="2895600" y="4038600"/>
            <a:ext cx="1905000" cy="1371600"/>
          </a:xfrm>
          <a:prstGeom prst="ellipse">
            <a:avLst/>
          </a:prstGeom>
          <a:noFill/>
          <a:ln w="76200">
            <a:solidFill>
              <a:srgbClr val="FF0000"/>
            </a:solidFill>
          </a:ln>
          <a:effectLst>
            <a:glow rad="228600">
              <a:schemeClr val="accent2">
                <a:satMod val="175000"/>
                <a:alpha val="40000"/>
              </a:schemeClr>
            </a:glo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latin typeface="Tahoma" pitchFamily="34" charset="0"/>
            </a:endParaRPr>
          </a:p>
        </p:txBody>
      </p:sp>
    </p:spTree>
    <p:extLst>
      <p:ext uri="{BB962C8B-B14F-4D97-AF65-F5344CB8AC3E}">
        <p14:creationId xmlns:p14="http://schemas.microsoft.com/office/powerpoint/2010/main" val="37656345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bwMode="auto">
          <a:xfrm>
            <a:off x="457200" y="274638"/>
            <a:ext cx="396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2800" dirty="0" smtClean="0">
                <a:latin typeface="Univers Condensed" pitchFamily="34" charset="0"/>
              </a:rPr>
              <a:t>US Coast Guard</a:t>
            </a:r>
          </a:p>
        </p:txBody>
      </p:sp>
      <p:sp>
        <p:nvSpPr>
          <p:cNvPr id="18435" name="Content Placeholder 2"/>
          <p:cNvSpPr>
            <a:spLocks noGrp="1"/>
          </p:cNvSpPr>
          <p:nvPr>
            <p:ph idx="1"/>
          </p:nvPr>
        </p:nvSpPr>
        <p:spPr bwMode="auto">
          <a:xfrm>
            <a:off x="533400" y="1371600"/>
            <a:ext cx="81534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2800" dirty="0" smtClean="0"/>
              <a:t>Mission – </a:t>
            </a:r>
            <a:r>
              <a:rPr lang="en-US" altLang="en-US" sz="1600" dirty="0" smtClean="0"/>
              <a:t>Provide health care to members in support of Coast Guard missions; To ensure health readiness of all members to maintain worldwide deployment status; To continually develop and maintain a highly competent Health Service Technician workforce to serve operational assets required to operate in remote locations for extended periods; To ensure the availability of quality, cost effective health care for all eligible beneficiaries.</a:t>
            </a:r>
          </a:p>
          <a:p>
            <a:endParaRPr lang="en-US" altLang="en-US" sz="800" dirty="0" smtClean="0"/>
          </a:p>
          <a:p>
            <a:r>
              <a:rPr lang="en-US" altLang="en-US" sz="2800" dirty="0" smtClean="0"/>
              <a:t>Vision – </a:t>
            </a:r>
            <a:r>
              <a:rPr lang="en-US" altLang="en-US" sz="1600" dirty="0" smtClean="0"/>
              <a:t>To continually improve and optimize the care and services we provide to our beneficiaries in order to support the full range of Coast Guard missions and sustain the health of those entrusted to our care.</a:t>
            </a:r>
          </a:p>
          <a:p>
            <a:endParaRPr lang="en-US" altLang="en-US" sz="800" dirty="0" smtClean="0"/>
          </a:p>
          <a:p>
            <a:r>
              <a:rPr lang="en-US" altLang="en-US" sz="2800" dirty="0" smtClean="0"/>
              <a:t>Goals - </a:t>
            </a:r>
            <a:r>
              <a:rPr lang="en-US" altLang="en-US" sz="1600" dirty="0" smtClean="0"/>
              <a:t>Ensuring medical readiness, maintain and further develop contingency response capabilities, provide quality, accessible and efficient care, create Chief Financial Officer compliant process and achieve full operational capability and modernization of Coast Guard Mission Support</a:t>
            </a:r>
            <a:r>
              <a:rPr lang="en-US" altLang="en-US" sz="1800" dirty="0" smtClean="0"/>
              <a:t>.</a:t>
            </a:r>
            <a:endParaRPr lang="en-US" altLang="en-US" dirty="0" smtClean="0"/>
          </a:p>
        </p:txBody>
      </p:sp>
      <p:pic>
        <p:nvPicPr>
          <p:cNvPr id="18436" name="Picture 2" descr="USCG Logo"/>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10400" y="228600"/>
            <a:ext cx="1230313"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61588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1"/>
          <p:cNvGraphicFramePr>
            <a:graphicFrameLocks noChangeAspect="1"/>
          </p:cNvGraphicFramePr>
          <p:nvPr>
            <p:extLst>
              <p:ext uri="{D42A27DB-BD31-4B8C-83A1-F6EECF244321}">
                <p14:modId xmlns:p14="http://schemas.microsoft.com/office/powerpoint/2010/main" val="600994076"/>
              </p:ext>
            </p:extLst>
          </p:nvPr>
        </p:nvGraphicFramePr>
        <p:xfrm>
          <a:off x="304800" y="990600"/>
          <a:ext cx="6096000" cy="4572000"/>
        </p:xfrm>
        <a:graphic>
          <a:graphicData uri="http://schemas.openxmlformats.org/presentationml/2006/ole">
            <mc:AlternateContent xmlns:mc="http://schemas.openxmlformats.org/markup-compatibility/2006">
              <mc:Choice xmlns:v="urn:schemas-microsoft-com:vml" Requires="v">
                <p:oleObj spid="_x0000_s5194" name="Slide" r:id="rId3" imgW="3870792" imgH="2903071" progId="PowerPoint.Slide.12">
                  <p:embed/>
                </p:oleObj>
              </mc:Choice>
              <mc:Fallback>
                <p:oleObj name="Slide" r:id="rId3" imgW="3870792" imgH="2903071" progId="PowerPoint.Slide.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990600"/>
                        <a:ext cx="6096000" cy="457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7"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2800" dirty="0" smtClean="0">
                <a:latin typeface="Univers Condensed" pitchFamily="34" charset="0"/>
              </a:rPr>
              <a:t>US Coast Guard</a:t>
            </a:r>
          </a:p>
        </p:txBody>
      </p:sp>
      <p:pic>
        <p:nvPicPr>
          <p:cNvPr id="1028" name="Picture 2" descr="USCG Logo"/>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62800" y="228600"/>
            <a:ext cx="1230313"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2"/>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altLang="en-US" dirty="0">
              <a:latin typeface="Tahoma" pitchFamily="34" charset="0"/>
            </a:endParaRPr>
          </a:p>
        </p:txBody>
      </p:sp>
      <p:sp>
        <p:nvSpPr>
          <p:cNvPr id="1030" name="TextBox 9"/>
          <p:cNvSpPr txBox="1">
            <a:spLocks noChangeArrowheads="1"/>
          </p:cNvSpPr>
          <p:nvPr/>
        </p:nvSpPr>
        <p:spPr bwMode="auto">
          <a:xfrm>
            <a:off x="6705600" y="1600200"/>
            <a:ext cx="24384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1400" b="1" u="sng" dirty="0">
                <a:latin typeface="Tahoma" pitchFamily="34" charset="0"/>
              </a:rPr>
              <a:t>Location of USCG Pharmacist Sites</a:t>
            </a:r>
            <a:r>
              <a:rPr lang="en-US" altLang="en-US" sz="1400" dirty="0">
                <a:latin typeface="Tahoma" pitchFamily="34" charset="0"/>
              </a:rPr>
              <a:t>:</a:t>
            </a:r>
          </a:p>
          <a:p>
            <a:pPr eaLnBrk="1" hangingPunct="1"/>
            <a:r>
              <a:rPr lang="en-US" altLang="en-US" sz="1400" dirty="0">
                <a:latin typeface="Tahoma" pitchFamily="34" charset="0"/>
              </a:rPr>
              <a:t>-Alameda, CA</a:t>
            </a:r>
          </a:p>
          <a:p>
            <a:pPr eaLnBrk="1" hangingPunct="1"/>
            <a:r>
              <a:rPr lang="en-US" altLang="en-US" sz="1400" dirty="0">
                <a:latin typeface="Tahoma" pitchFamily="34" charset="0"/>
              </a:rPr>
              <a:t>-Cape Cod, MA</a:t>
            </a:r>
          </a:p>
          <a:p>
            <a:pPr eaLnBrk="1" hangingPunct="1"/>
            <a:r>
              <a:rPr lang="en-US" altLang="en-US" sz="1400" dirty="0">
                <a:latin typeface="Tahoma" pitchFamily="34" charset="0"/>
              </a:rPr>
              <a:t>-Cape May, NJ</a:t>
            </a:r>
          </a:p>
          <a:p>
            <a:pPr eaLnBrk="1" hangingPunct="1"/>
            <a:r>
              <a:rPr lang="en-US" altLang="en-US" sz="1400" dirty="0">
                <a:latin typeface="Tahoma" pitchFamily="34" charset="0"/>
              </a:rPr>
              <a:t>-</a:t>
            </a:r>
            <a:r>
              <a:rPr lang="en-US" altLang="en-US" sz="1400" dirty="0" err="1">
                <a:latin typeface="Tahoma" pitchFamily="34" charset="0"/>
              </a:rPr>
              <a:t>Clearwater,FL</a:t>
            </a:r>
            <a:endParaRPr lang="en-US" altLang="en-US" sz="1400" dirty="0">
              <a:latin typeface="Tahoma" pitchFamily="34" charset="0"/>
            </a:endParaRPr>
          </a:p>
          <a:p>
            <a:pPr eaLnBrk="1" hangingPunct="1"/>
            <a:r>
              <a:rPr lang="en-US" altLang="en-US" sz="1400" dirty="0">
                <a:latin typeface="Tahoma" pitchFamily="34" charset="0"/>
              </a:rPr>
              <a:t>-Elizabeth City, NC</a:t>
            </a:r>
          </a:p>
          <a:p>
            <a:pPr eaLnBrk="1" hangingPunct="1"/>
            <a:r>
              <a:rPr lang="en-US" altLang="en-US" sz="1400" dirty="0">
                <a:latin typeface="Tahoma" pitchFamily="34" charset="0"/>
              </a:rPr>
              <a:t>-Kodiak, AK</a:t>
            </a:r>
          </a:p>
          <a:p>
            <a:pPr eaLnBrk="1" hangingPunct="1"/>
            <a:r>
              <a:rPr lang="en-US" altLang="en-US" sz="1400" dirty="0">
                <a:latin typeface="Tahoma" pitchFamily="34" charset="0"/>
              </a:rPr>
              <a:t>-Miami, FL</a:t>
            </a:r>
          </a:p>
          <a:p>
            <a:pPr eaLnBrk="1" hangingPunct="1"/>
            <a:r>
              <a:rPr lang="en-US" altLang="en-US" sz="1400" dirty="0">
                <a:latin typeface="Tahoma" pitchFamily="34" charset="0"/>
              </a:rPr>
              <a:t>-Mobile, AL</a:t>
            </a:r>
          </a:p>
          <a:p>
            <a:pPr eaLnBrk="1" hangingPunct="1"/>
            <a:r>
              <a:rPr lang="en-US" altLang="en-US" sz="1400" dirty="0">
                <a:latin typeface="Tahoma" pitchFamily="34" charset="0"/>
              </a:rPr>
              <a:t>-New London, CT</a:t>
            </a:r>
          </a:p>
          <a:p>
            <a:pPr eaLnBrk="1" hangingPunct="1"/>
            <a:r>
              <a:rPr lang="en-US" altLang="en-US" sz="1400" dirty="0">
                <a:latin typeface="Tahoma" pitchFamily="34" charset="0"/>
              </a:rPr>
              <a:t>-Norfolk, VA*</a:t>
            </a:r>
          </a:p>
          <a:p>
            <a:pPr eaLnBrk="1" hangingPunct="1"/>
            <a:r>
              <a:rPr lang="en-US" altLang="en-US" sz="1400" dirty="0">
                <a:latin typeface="Tahoma" pitchFamily="34" charset="0"/>
              </a:rPr>
              <a:t>-Petaluma, CA</a:t>
            </a:r>
          </a:p>
          <a:p>
            <a:pPr eaLnBrk="1" hangingPunct="1"/>
            <a:r>
              <a:rPr lang="en-US" altLang="en-US" sz="1400" dirty="0">
                <a:latin typeface="Tahoma" pitchFamily="34" charset="0"/>
              </a:rPr>
              <a:t>-Portsmouth, VA</a:t>
            </a:r>
          </a:p>
          <a:p>
            <a:pPr eaLnBrk="1" hangingPunct="1"/>
            <a:r>
              <a:rPr lang="en-US" altLang="en-US" sz="1400" dirty="0">
                <a:latin typeface="Tahoma" pitchFamily="34" charset="0"/>
              </a:rPr>
              <a:t>-Seattle, WA</a:t>
            </a:r>
          </a:p>
          <a:p>
            <a:pPr eaLnBrk="1" hangingPunct="1"/>
            <a:r>
              <a:rPr lang="en-US" altLang="en-US" sz="1400" dirty="0">
                <a:latin typeface="Tahoma" pitchFamily="34" charset="0"/>
              </a:rPr>
              <a:t>-Washington, DC (2)*</a:t>
            </a:r>
          </a:p>
          <a:p>
            <a:pPr eaLnBrk="1" hangingPunct="1"/>
            <a:endParaRPr lang="en-US" altLang="en-US" sz="1400" dirty="0">
              <a:latin typeface="Tahoma" pitchFamily="34" charset="0"/>
            </a:endParaRPr>
          </a:p>
          <a:p>
            <a:pPr eaLnBrk="1" hangingPunct="1"/>
            <a:r>
              <a:rPr lang="en-US" altLang="en-US" sz="1400" dirty="0">
                <a:latin typeface="Tahoma" pitchFamily="34" charset="0"/>
              </a:rPr>
              <a:t>*Administrative Billet</a:t>
            </a:r>
          </a:p>
          <a:p>
            <a:pPr eaLnBrk="1" hangingPunct="1"/>
            <a:endParaRPr lang="en-US" altLang="en-US" dirty="0">
              <a:latin typeface="Tahoma" pitchFamily="34" charset="0"/>
            </a:endParaRPr>
          </a:p>
          <a:p>
            <a:pPr eaLnBrk="1" hangingPunct="1"/>
            <a:endParaRPr lang="en-US" altLang="en-US" dirty="0">
              <a:latin typeface="Tahoma" pitchFamily="34" charset="0"/>
            </a:endParaRPr>
          </a:p>
        </p:txBody>
      </p:sp>
    </p:spTree>
    <p:extLst>
      <p:ext uri="{BB962C8B-B14F-4D97-AF65-F5344CB8AC3E}">
        <p14:creationId xmlns:p14="http://schemas.microsoft.com/office/powerpoint/2010/main" val="26049488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bwMode="auto">
          <a:xfrm>
            <a:off x="457200" y="274638"/>
            <a:ext cx="64770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dirty="0" smtClean="0">
                <a:latin typeface="Univers Condensed" pitchFamily="34" charset="0"/>
              </a:rPr>
              <a:t>Opportunities for a Pharmacist Attached and Detailed to the US Coast Guard</a:t>
            </a:r>
          </a:p>
        </p:txBody>
      </p:sp>
      <p:sp>
        <p:nvSpPr>
          <p:cNvPr id="19459" name="Content Placeholder 2"/>
          <p:cNvSpPr>
            <a:spLocks noGrp="1"/>
          </p:cNvSpPr>
          <p:nvPr>
            <p:ph idx="1"/>
          </p:nvPr>
        </p:nvSpPr>
        <p:spPr bwMode="auto">
          <a:xfrm>
            <a:off x="381000" y="1600200"/>
            <a:ext cx="8534400" cy="429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2400" dirty="0" smtClean="0"/>
              <a:t>U.S. Coast Guard (USCG) pharmacists are assigned to small, one-pharmacist ambulatory care settings where they actively engage with other healthcare personnel and patients routinely. In addition to the area clinics where  pharmacists are assigned, pharmacists responsibilities are vast and include oversight of numerous afloat and ashore sickbay units, logistical activities, inventory management and, most importantly, education the USCG independent duty corpsmen on safe pharmacy operations. Pharmacy patients consist of active duty members and reservists, retirees and other eligible dependents.  </a:t>
            </a:r>
          </a:p>
        </p:txBody>
      </p:sp>
      <p:pic>
        <p:nvPicPr>
          <p:cNvPr id="19460" name="Picture 2" descr="USCG Logo"/>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67600" y="152400"/>
            <a:ext cx="11541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14100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Users\HINCHLIFFET\Desktop\CMS logo.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81000" y="1358899"/>
            <a:ext cx="8382000" cy="3211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40064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Center for Medicare &amp; Medicaid Services (CMS)</a:t>
            </a:r>
            <a:endParaRPr lang="en-US" dirty="0"/>
          </a:p>
        </p:txBody>
      </p:sp>
      <p:sp>
        <p:nvSpPr>
          <p:cNvPr id="3" name="Content Placeholder 2"/>
          <p:cNvSpPr>
            <a:spLocks noGrp="1"/>
          </p:cNvSpPr>
          <p:nvPr>
            <p:ph idx="1"/>
          </p:nvPr>
        </p:nvSpPr>
        <p:spPr>
          <a:xfrm>
            <a:off x="762000" y="1066800"/>
            <a:ext cx="7620000" cy="4191000"/>
          </a:xfrm>
        </p:spPr>
        <p:txBody>
          <a:bodyPr/>
          <a:lstStyle/>
          <a:p>
            <a:r>
              <a:rPr lang="en-US" sz="3000" u="sng" dirty="0" smtClean="0"/>
              <a:t>Mission</a:t>
            </a:r>
            <a:r>
              <a:rPr lang="en-US" sz="3000" dirty="0" smtClean="0"/>
              <a:t>: As an effective steward of public funds, CMS is committed to strengthening and modernizing the nation’s health care system to provide access to high quality care and improved health at lower cost.</a:t>
            </a:r>
          </a:p>
          <a:p>
            <a:r>
              <a:rPr lang="en-US" sz="3000" u="sng" dirty="0" smtClean="0"/>
              <a:t>Vision</a:t>
            </a:r>
            <a:r>
              <a:rPr lang="en-US" sz="3000" dirty="0" smtClean="0"/>
              <a:t>: A high quality health care system that ensures better care, access to coverage and improved health.</a:t>
            </a:r>
            <a:endParaRPr lang="en-US" sz="3000" dirty="0"/>
          </a:p>
        </p:txBody>
      </p:sp>
      <p:sp>
        <p:nvSpPr>
          <p:cNvPr id="4" name="TextBox 3"/>
          <p:cNvSpPr txBox="1"/>
          <p:nvPr/>
        </p:nvSpPr>
        <p:spPr>
          <a:xfrm>
            <a:off x="1143000" y="5392838"/>
            <a:ext cx="7503886" cy="430887"/>
          </a:xfrm>
          <a:prstGeom prst="rect">
            <a:avLst/>
          </a:prstGeom>
          <a:noFill/>
        </p:spPr>
        <p:txBody>
          <a:bodyPr wrap="square" rtlCol="0">
            <a:spAutoFit/>
          </a:bodyPr>
          <a:lstStyle/>
          <a:p>
            <a:r>
              <a:rPr lang="en-US" sz="1100" b="1" dirty="0" smtClean="0"/>
              <a:t>CMS Strategy: The Road </a:t>
            </a:r>
            <a:r>
              <a:rPr lang="en-US" sz="1100" b="1" dirty="0"/>
              <a:t>Forward 2013-2017  </a:t>
            </a:r>
            <a:r>
              <a:rPr lang="en-US" sz="1100" b="1" dirty="0" smtClean="0"/>
              <a:t> </a:t>
            </a:r>
            <a:r>
              <a:rPr lang="en-US" sz="1100" dirty="0" smtClean="0"/>
              <a:t>http</a:t>
            </a:r>
            <a:r>
              <a:rPr lang="en-US" sz="1100" dirty="0"/>
              <a:t>://www.cms.gov/About-CMS/Agency-Information/CMS-Strategy/Downloads/CMS-Strategy.pdf</a:t>
            </a:r>
          </a:p>
        </p:txBody>
      </p:sp>
    </p:spTree>
    <p:extLst>
      <p:ext uri="{BB962C8B-B14F-4D97-AF65-F5344CB8AC3E}">
        <p14:creationId xmlns:p14="http://schemas.microsoft.com/office/powerpoint/2010/main" val="30250589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Opportunities for a Pharmacist</a:t>
            </a:r>
            <a:endParaRPr lang="en-US" dirty="0"/>
          </a:p>
        </p:txBody>
      </p:sp>
      <p:sp>
        <p:nvSpPr>
          <p:cNvPr id="3" name="Content Placeholder 2"/>
          <p:cNvSpPr>
            <a:spLocks noGrp="1"/>
          </p:cNvSpPr>
          <p:nvPr>
            <p:ph idx="1"/>
          </p:nvPr>
        </p:nvSpPr>
        <p:spPr>
          <a:xfrm>
            <a:off x="533400" y="762000"/>
            <a:ext cx="8077200" cy="5181600"/>
          </a:xfrm>
        </p:spPr>
        <p:txBody>
          <a:bodyPr/>
          <a:lstStyle/>
          <a:p>
            <a:pPr lvl="0"/>
            <a:r>
              <a:rPr lang="en-US" sz="3000" dirty="0" smtClean="0"/>
              <a:t>Providing operational oversight of Medicaid coverage</a:t>
            </a:r>
          </a:p>
          <a:p>
            <a:pPr lvl="0"/>
            <a:r>
              <a:rPr lang="en-US" sz="3000" dirty="0" smtClean="0"/>
              <a:t>Providing operational </a:t>
            </a:r>
            <a:r>
              <a:rPr lang="en-US" sz="3000" dirty="0"/>
              <a:t>oversight of Medicare Parts </a:t>
            </a:r>
            <a:r>
              <a:rPr lang="en-US" sz="3000" dirty="0" smtClean="0"/>
              <a:t>A&amp;B (hospital and out-patient coverage) </a:t>
            </a:r>
            <a:endParaRPr lang="en-US" sz="3000" dirty="0"/>
          </a:p>
          <a:p>
            <a:pPr lvl="0"/>
            <a:r>
              <a:rPr lang="en-US" sz="3000" dirty="0" smtClean="0"/>
              <a:t>Conducting oversight</a:t>
            </a:r>
            <a:r>
              <a:rPr lang="en-US" sz="3000" dirty="0"/>
              <a:t>, market surveillance, public outreach and compliance </a:t>
            </a:r>
            <a:r>
              <a:rPr lang="en-US" sz="3000" dirty="0" smtClean="0"/>
              <a:t>activities for Medicare </a:t>
            </a:r>
            <a:r>
              <a:rPr lang="en-US" sz="3000" dirty="0"/>
              <a:t>Parts </a:t>
            </a:r>
            <a:r>
              <a:rPr lang="en-US" sz="3000" dirty="0" smtClean="0"/>
              <a:t>C&amp;D (managed </a:t>
            </a:r>
            <a:r>
              <a:rPr lang="en-US" sz="3000" dirty="0"/>
              <a:t>care organizations and prescription drug </a:t>
            </a:r>
            <a:r>
              <a:rPr lang="en-US" sz="3000" dirty="0" smtClean="0"/>
              <a:t>plan sponsors)</a:t>
            </a:r>
            <a:endParaRPr lang="en-US" sz="3000" dirty="0"/>
          </a:p>
        </p:txBody>
      </p:sp>
    </p:spTree>
    <p:extLst>
      <p:ext uri="{BB962C8B-B14F-4D97-AF65-F5344CB8AC3E}">
        <p14:creationId xmlns:p14="http://schemas.microsoft.com/office/powerpoint/2010/main" val="21582058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Opportunities for a Pharmacist</a:t>
            </a:r>
            <a:endParaRPr lang="en-US" dirty="0"/>
          </a:p>
        </p:txBody>
      </p:sp>
      <p:sp>
        <p:nvSpPr>
          <p:cNvPr id="3" name="Content Placeholder 2"/>
          <p:cNvSpPr>
            <a:spLocks noGrp="1"/>
          </p:cNvSpPr>
          <p:nvPr>
            <p:ph idx="1"/>
          </p:nvPr>
        </p:nvSpPr>
        <p:spPr>
          <a:xfrm>
            <a:off x="457200" y="685800"/>
            <a:ext cx="8229600" cy="5181600"/>
          </a:xfrm>
        </p:spPr>
        <p:txBody>
          <a:bodyPr/>
          <a:lstStyle/>
          <a:p>
            <a:pPr lvl="0"/>
            <a:r>
              <a:rPr lang="en-US" sz="2900" dirty="0" smtClean="0"/>
              <a:t>Supporting policy </a:t>
            </a:r>
            <a:r>
              <a:rPr lang="en-US" sz="2900" dirty="0"/>
              <a:t>and operations for implementing the Prescription Benefit portion of the Health Insurance </a:t>
            </a:r>
            <a:r>
              <a:rPr lang="en-US" sz="2900" dirty="0" smtClean="0"/>
              <a:t>Marketplace and Parts C&amp;D drug benefit (e.g. formulary analysis).</a:t>
            </a:r>
          </a:p>
          <a:p>
            <a:pPr lvl="0"/>
            <a:r>
              <a:rPr lang="en-US" sz="2900" dirty="0"/>
              <a:t>Researching, writing, and enacting regulatory and sub-regulatory changes to the Part D prescription drug benefit.</a:t>
            </a:r>
          </a:p>
          <a:p>
            <a:pPr lvl="0"/>
            <a:r>
              <a:rPr lang="en-US" sz="2900" dirty="0" smtClean="0"/>
              <a:t>Providing </a:t>
            </a:r>
            <a:r>
              <a:rPr lang="en-US" sz="2900" dirty="0"/>
              <a:t>direct support to beneficiaries, providers, suppliers, state agencies, governments, and members of Congress</a:t>
            </a:r>
            <a:r>
              <a:rPr lang="en-US" sz="2900" dirty="0" smtClean="0"/>
              <a:t>.</a:t>
            </a:r>
            <a:endParaRPr lang="en-US" sz="2900" dirty="0"/>
          </a:p>
        </p:txBody>
      </p:sp>
    </p:spTree>
    <p:extLst>
      <p:ext uri="{BB962C8B-B14F-4D97-AF65-F5344CB8AC3E}">
        <p14:creationId xmlns:p14="http://schemas.microsoft.com/office/powerpoint/2010/main" val="33295758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7200" y="685800"/>
            <a:ext cx="8534400" cy="4454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84045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Food and Drug Administration (FDA)</a:t>
            </a:r>
            <a:r>
              <a:rPr lang="en-US" sz="2800" dirty="0"/>
              <a:t> Mission  </a:t>
            </a:r>
            <a:r>
              <a:rPr lang="en-US" sz="2800" dirty="0" smtClean="0"/>
              <a:t> </a:t>
            </a:r>
            <a:endParaRPr lang="en-US" sz="2800" dirty="0"/>
          </a:p>
        </p:txBody>
      </p:sp>
      <p:sp>
        <p:nvSpPr>
          <p:cNvPr id="3" name="Content Placeholder 2"/>
          <p:cNvSpPr>
            <a:spLocks noGrp="1"/>
          </p:cNvSpPr>
          <p:nvPr>
            <p:ph idx="1"/>
          </p:nvPr>
        </p:nvSpPr>
        <p:spPr/>
        <p:txBody>
          <a:bodyPr/>
          <a:lstStyle/>
          <a:p>
            <a:pPr marL="0" indent="0">
              <a:buNone/>
            </a:pPr>
            <a:r>
              <a:rPr lang="en-US" dirty="0"/>
              <a:t>P</a:t>
            </a:r>
            <a:r>
              <a:rPr lang="en-US" dirty="0" smtClean="0"/>
              <a:t>rotect </a:t>
            </a:r>
            <a:r>
              <a:rPr lang="en-US" dirty="0"/>
              <a:t>the public health by assuring the safety, efficacy and security of human and veterinary drugs, biological products, medical devices, our nation’s food supply, cosmetics, and products that emit radiation.</a:t>
            </a:r>
          </a:p>
          <a:p>
            <a:endParaRPr lang="en-US" dirty="0"/>
          </a:p>
        </p:txBody>
      </p:sp>
    </p:spTree>
    <p:extLst>
      <p:ext uri="{BB962C8B-B14F-4D97-AF65-F5344CB8AC3E}">
        <p14:creationId xmlns:p14="http://schemas.microsoft.com/office/powerpoint/2010/main" val="33290997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Line 21"/>
          <p:cNvSpPr>
            <a:spLocks noChangeShapeType="1"/>
          </p:cNvSpPr>
          <p:nvPr/>
        </p:nvSpPr>
        <p:spPr bwMode="auto">
          <a:xfrm>
            <a:off x="8077200" y="3229337"/>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Tahoma" pitchFamily="34" charset="0"/>
            </a:endParaRPr>
          </a:p>
        </p:txBody>
      </p:sp>
      <p:sp>
        <p:nvSpPr>
          <p:cNvPr id="4099" name="Line 21"/>
          <p:cNvSpPr>
            <a:spLocks noChangeShapeType="1"/>
          </p:cNvSpPr>
          <p:nvPr/>
        </p:nvSpPr>
        <p:spPr bwMode="auto">
          <a:xfrm>
            <a:off x="5534688" y="3368675"/>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Tahoma" pitchFamily="34" charset="0"/>
            </a:endParaRPr>
          </a:p>
        </p:txBody>
      </p:sp>
      <p:sp>
        <p:nvSpPr>
          <p:cNvPr id="4100" name="Line 16"/>
          <p:cNvSpPr>
            <a:spLocks noChangeShapeType="1"/>
          </p:cNvSpPr>
          <p:nvPr/>
        </p:nvSpPr>
        <p:spPr bwMode="auto">
          <a:xfrm>
            <a:off x="4452395" y="3346048"/>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Tahoma" pitchFamily="34" charset="0"/>
            </a:endParaRPr>
          </a:p>
        </p:txBody>
      </p:sp>
      <p:graphicFrame>
        <p:nvGraphicFramePr>
          <p:cNvPr id="4101" name="Object 5"/>
          <p:cNvGraphicFramePr>
            <a:graphicFrameLocks noGrp="1" noChangeAspect="1"/>
          </p:cNvGraphicFramePr>
          <p:nvPr>
            <p:ph sz="quarter" idx="4294967295"/>
            <p:extLst>
              <p:ext uri="{D42A27DB-BD31-4B8C-83A1-F6EECF244321}">
                <p14:modId xmlns:p14="http://schemas.microsoft.com/office/powerpoint/2010/main" val="663219951"/>
              </p:ext>
            </p:extLst>
          </p:nvPr>
        </p:nvGraphicFramePr>
        <p:xfrm>
          <a:off x="7719219" y="3894931"/>
          <a:ext cx="868362" cy="896937"/>
        </p:xfrm>
        <a:graphic>
          <a:graphicData uri="http://schemas.openxmlformats.org/presentationml/2006/ole">
            <mc:AlternateContent xmlns:mc="http://schemas.openxmlformats.org/markup-compatibility/2006">
              <mc:Choice xmlns:v="urn:schemas-microsoft-com:vml" Requires="v">
                <p:oleObj spid="_x0000_s6270" name="Photo Editor Photo" r:id="rId4" imgW="771429" imgH="647619" progId="">
                  <p:embed/>
                </p:oleObj>
              </mc:Choice>
              <mc:Fallback>
                <p:oleObj name="Photo Editor Photo" r:id="rId4" imgW="771429" imgH="647619" progId="">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19219" y="3894931"/>
                        <a:ext cx="868362" cy="89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102" name="Picture 4" descr="graph_FDA_L-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188106" y="402702"/>
            <a:ext cx="1447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27" name="Text Box 5"/>
          <p:cNvSpPr txBox="1">
            <a:spLocks noChangeArrowheads="1"/>
          </p:cNvSpPr>
          <p:nvPr/>
        </p:nvSpPr>
        <p:spPr bwMode="auto">
          <a:xfrm>
            <a:off x="3940175" y="1219200"/>
            <a:ext cx="18732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dirty="0">
                <a:latin typeface="Tahoma" pitchFamily="34" charset="0"/>
                <a:cs typeface="Tahoma" pitchFamily="34" charset="0"/>
              </a:rPr>
              <a:t>Office of the </a:t>
            </a:r>
          </a:p>
          <a:p>
            <a:pPr algn="ctr">
              <a:spcBef>
                <a:spcPct val="0"/>
              </a:spcBef>
              <a:buFontTx/>
              <a:buNone/>
            </a:pPr>
            <a:r>
              <a:rPr lang="en-US" altLang="en-US" sz="1800" dirty="0">
                <a:latin typeface="Tahoma" pitchFamily="34" charset="0"/>
                <a:cs typeface="Tahoma" pitchFamily="34" charset="0"/>
              </a:rPr>
              <a:t>Commissioner</a:t>
            </a:r>
          </a:p>
        </p:txBody>
      </p:sp>
      <p:sp>
        <p:nvSpPr>
          <p:cNvPr id="4104" name="Text Box 6"/>
          <p:cNvSpPr txBox="1">
            <a:spLocks noChangeArrowheads="1"/>
          </p:cNvSpPr>
          <p:nvPr/>
        </p:nvSpPr>
        <p:spPr bwMode="auto">
          <a:xfrm>
            <a:off x="7604567" y="4870972"/>
            <a:ext cx="12192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400" b="1" dirty="0">
                <a:latin typeface="Tahoma" pitchFamily="34" charset="0"/>
                <a:cs typeface="Tahoma" pitchFamily="34" charset="0"/>
              </a:rPr>
              <a:t>O</a:t>
            </a:r>
            <a:r>
              <a:rPr lang="en-US" altLang="en-US" sz="1400" dirty="0">
                <a:latin typeface="Tahoma" pitchFamily="34" charset="0"/>
                <a:cs typeface="Tahoma" pitchFamily="34" charset="0"/>
              </a:rPr>
              <a:t>ffice of </a:t>
            </a:r>
          </a:p>
          <a:p>
            <a:pPr>
              <a:spcBef>
                <a:spcPct val="0"/>
              </a:spcBef>
              <a:buFontTx/>
              <a:buNone/>
            </a:pPr>
            <a:r>
              <a:rPr lang="en-US" altLang="en-US" sz="1400" b="1" dirty="0">
                <a:latin typeface="Tahoma" pitchFamily="34" charset="0"/>
                <a:cs typeface="Tahoma" pitchFamily="34" charset="0"/>
              </a:rPr>
              <a:t>R</a:t>
            </a:r>
            <a:r>
              <a:rPr lang="en-US" altLang="en-US" sz="1400" dirty="0">
                <a:latin typeface="Tahoma" pitchFamily="34" charset="0"/>
                <a:cs typeface="Tahoma" pitchFamily="34" charset="0"/>
              </a:rPr>
              <a:t>egulatory </a:t>
            </a:r>
          </a:p>
          <a:p>
            <a:pPr>
              <a:spcBef>
                <a:spcPct val="0"/>
              </a:spcBef>
              <a:buFontTx/>
              <a:buNone/>
            </a:pPr>
            <a:r>
              <a:rPr lang="en-US" altLang="en-US" sz="1400" b="1" dirty="0">
                <a:latin typeface="Tahoma" pitchFamily="34" charset="0"/>
                <a:cs typeface="Tahoma" pitchFamily="34" charset="0"/>
              </a:rPr>
              <a:t>A</a:t>
            </a:r>
            <a:r>
              <a:rPr lang="en-US" altLang="en-US" sz="1400" dirty="0">
                <a:latin typeface="Tahoma" pitchFamily="34" charset="0"/>
                <a:cs typeface="Tahoma" pitchFamily="34" charset="0"/>
              </a:rPr>
              <a:t>ffairs</a:t>
            </a:r>
          </a:p>
        </p:txBody>
      </p:sp>
      <p:sp>
        <p:nvSpPr>
          <p:cNvPr id="4105" name="Text Box 7"/>
          <p:cNvSpPr txBox="1">
            <a:spLocks noChangeArrowheads="1"/>
          </p:cNvSpPr>
          <p:nvPr/>
        </p:nvSpPr>
        <p:spPr bwMode="auto">
          <a:xfrm>
            <a:off x="268348" y="4790010"/>
            <a:ext cx="11430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400" b="1" dirty="0">
                <a:latin typeface="Tahoma" pitchFamily="34" charset="0"/>
                <a:cs typeface="Tahoma" pitchFamily="34" charset="0"/>
              </a:rPr>
              <a:t>C</a:t>
            </a:r>
            <a:r>
              <a:rPr lang="en-US" altLang="en-US" sz="1400" dirty="0">
                <a:latin typeface="Tahoma" pitchFamily="34" charset="0"/>
                <a:cs typeface="Tahoma" pitchFamily="34" charset="0"/>
              </a:rPr>
              <a:t>enter for</a:t>
            </a:r>
          </a:p>
          <a:p>
            <a:pPr>
              <a:spcBef>
                <a:spcPct val="0"/>
              </a:spcBef>
              <a:buFontTx/>
              <a:buNone/>
            </a:pPr>
            <a:r>
              <a:rPr lang="en-US" altLang="en-US" sz="1400" b="1" dirty="0">
                <a:latin typeface="Tahoma" pitchFamily="34" charset="0"/>
                <a:cs typeface="Tahoma" pitchFamily="34" charset="0"/>
              </a:rPr>
              <a:t>F</a:t>
            </a:r>
            <a:r>
              <a:rPr lang="en-US" altLang="en-US" sz="1400" dirty="0">
                <a:latin typeface="Tahoma" pitchFamily="34" charset="0"/>
                <a:cs typeface="Tahoma" pitchFamily="34" charset="0"/>
              </a:rPr>
              <a:t>ood </a:t>
            </a:r>
          </a:p>
          <a:p>
            <a:pPr>
              <a:spcBef>
                <a:spcPct val="0"/>
              </a:spcBef>
              <a:buFontTx/>
              <a:buNone/>
            </a:pPr>
            <a:r>
              <a:rPr lang="en-US" altLang="en-US" sz="1400" b="1" dirty="0">
                <a:latin typeface="Tahoma" pitchFamily="34" charset="0"/>
                <a:cs typeface="Tahoma" pitchFamily="34" charset="0"/>
              </a:rPr>
              <a:t>S</a:t>
            </a:r>
            <a:r>
              <a:rPr lang="en-US" altLang="en-US" sz="1400" dirty="0">
                <a:latin typeface="Tahoma" pitchFamily="34" charset="0"/>
                <a:cs typeface="Tahoma" pitchFamily="34" charset="0"/>
              </a:rPr>
              <a:t>afety &amp;</a:t>
            </a:r>
          </a:p>
          <a:p>
            <a:pPr>
              <a:spcBef>
                <a:spcPct val="0"/>
              </a:spcBef>
              <a:buFontTx/>
              <a:buNone/>
            </a:pPr>
            <a:r>
              <a:rPr lang="en-US" altLang="en-US" sz="1400" b="1" dirty="0">
                <a:latin typeface="Tahoma" pitchFamily="34" charset="0"/>
                <a:cs typeface="Tahoma" pitchFamily="34" charset="0"/>
              </a:rPr>
              <a:t>A</a:t>
            </a:r>
            <a:r>
              <a:rPr lang="en-US" altLang="en-US" sz="1400" dirty="0">
                <a:latin typeface="Tahoma" pitchFamily="34" charset="0"/>
                <a:cs typeface="Tahoma" pitchFamily="34" charset="0"/>
              </a:rPr>
              <a:t>pplied </a:t>
            </a:r>
          </a:p>
          <a:p>
            <a:pPr>
              <a:spcBef>
                <a:spcPct val="0"/>
              </a:spcBef>
              <a:buFontTx/>
              <a:buNone/>
            </a:pPr>
            <a:r>
              <a:rPr lang="en-US" altLang="en-US" sz="1400" b="1" dirty="0">
                <a:latin typeface="Tahoma" pitchFamily="34" charset="0"/>
                <a:cs typeface="Tahoma" pitchFamily="34" charset="0"/>
              </a:rPr>
              <a:t>N</a:t>
            </a:r>
            <a:r>
              <a:rPr lang="en-US" altLang="en-US" sz="1400" dirty="0">
                <a:latin typeface="Tahoma" pitchFamily="34" charset="0"/>
                <a:cs typeface="Tahoma" pitchFamily="34" charset="0"/>
              </a:rPr>
              <a:t>utrition</a:t>
            </a:r>
          </a:p>
        </p:txBody>
      </p:sp>
      <p:sp>
        <p:nvSpPr>
          <p:cNvPr id="4106" name="Text Box 8"/>
          <p:cNvSpPr txBox="1">
            <a:spLocks noChangeArrowheads="1"/>
          </p:cNvSpPr>
          <p:nvPr/>
        </p:nvSpPr>
        <p:spPr bwMode="auto">
          <a:xfrm>
            <a:off x="5029200" y="4825598"/>
            <a:ext cx="10668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400" b="1" dirty="0">
                <a:latin typeface="Tahoma" pitchFamily="34" charset="0"/>
                <a:cs typeface="Tahoma" pitchFamily="34" charset="0"/>
              </a:rPr>
              <a:t>C</a:t>
            </a:r>
            <a:r>
              <a:rPr lang="en-US" altLang="en-US" sz="1400" dirty="0">
                <a:latin typeface="Tahoma" pitchFamily="34" charset="0"/>
                <a:cs typeface="Tahoma" pitchFamily="34" charset="0"/>
              </a:rPr>
              <a:t>enter for</a:t>
            </a:r>
          </a:p>
          <a:p>
            <a:pPr>
              <a:spcBef>
                <a:spcPct val="0"/>
              </a:spcBef>
              <a:buFontTx/>
              <a:buNone/>
            </a:pPr>
            <a:r>
              <a:rPr lang="en-US" altLang="en-US" sz="1400" b="1" dirty="0">
                <a:latin typeface="Tahoma" pitchFamily="34" charset="0"/>
                <a:cs typeface="Tahoma" pitchFamily="34" charset="0"/>
              </a:rPr>
              <a:t>D</a:t>
            </a:r>
            <a:r>
              <a:rPr lang="en-US" altLang="en-US" sz="1400" dirty="0">
                <a:latin typeface="Tahoma" pitchFamily="34" charset="0"/>
                <a:cs typeface="Tahoma" pitchFamily="34" charset="0"/>
              </a:rPr>
              <a:t>rug </a:t>
            </a:r>
          </a:p>
          <a:p>
            <a:pPr>
              <a:spcBef>
                <a:spcPct val="0"/>
              </a:spcBef>
              <a:buFontTx/>
              <a:buNone/>
            </a:pPr>
            <a:r>
              <a:rPr lang="en-US" altLang="en-US" sz="1400" b="1" dirty="0">
                <a:latin typeface="Tahoma" pitchFamily="34" charset="0"/>
                <a:cs typeface="Tahoma" pitchFamily="34" charset="0"/>
              </a:rPr>
              <a:t>E</a:t>
            </a:r>
            <a:r>
              <a:rPr lang="en-US" altLang="en-US" sz="1400" dirty="0">
                <a:latin typeface="Tahoma" pitchFamily="34" charset="0"/>
                <a:cs typeface="Tahoma" pitchFamily="34" charset="0"/>
              </a:rPr>
              <a:t>valuation &amp;</a:t>
            </a:r>
          </a:p>
          <a:p>
            <a:pPr>
              <a:spcBef>
                <a:spcPct val="0"/>
              </a:spcBef>
              <a:buFontTx/>
              <a:buNone/>
            </a:pPr>
            <a:r>
              <a:rPr lang="en-US" altLang="en-US" sz="1400" b="1" dirty="0">
                <a:latin typeface="Tahoma" pitchFamily="34" charset="0"/>
                <a:cs typeface="Tahoma" pitchFamily="34" charset="0"/>
              </a:rPr>
              <a:t>R</a:t>
            </a:r>
            <a:r>
              <a:rPr lang="en-US" altLang="en-US" sz="1400" dirty="0">
                <a:latin typeface="Tahoma" pitchFamily="34" charset="0"/>
                <a:cs typeface="Tahoma" pitchFamily="34" charset="0"/>
              </a:rPr>
              <a:t>esearch</a:t>
            </a:r>
          </a:p>
        </p:txBody>
      </p:sp>
      <p:sp>
        <p:nvSpPr>
          <p:cNvPr id="4107" name="Text Box 9"/>
          <p:cNvSpPr txBox="1">
            <a:spLocks noChangeArrowheads="1"/>
          </p:cNvSpPr>
          <p:nvPr/>
        </p:nvSpPr>
        <p:spPr bwMode="auto">
          <a:xfrm>
            <a:off x="3962400" y="4752764"/>
            <a:ext cx="10668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400" b="1" dirty="0">
                <a:latin typeface="Tahoma" pitchFamily="34" charset="0"/>
                <a:cs typeface="Tahoma" pitchFamily="34" charset="0"/>
              </a:rPr>
              <a:t>C</a:t>
            </a:r>
            <a:r>
              <a:rPr lang="en-US" altLang="en-US" sz="1400" dirty="0">
                <a:latin typeface="Tahoma" pitchFamily="34" charset="0"/>
                <a:cs typeface="Tahoma" pitchFamily="34" charset="0"/>
              </a:rPr>
              <a:t>enter for</a:t>
            </a:r>
          </a:p>
          <a:p>
            <a:pPr>
              <a:spcBef>
                <a:spcPct val="0"/>
              </a:spcBef>
              <a:buFontTx/>
              <a:buNone/>
            </a:pPr>
            <a:r>
              <a:rPr lang="en-US" altLang="en-US" sz="1400" b="1" dirty="0">
                <a:latin typeface="Tahoma" pitchFamily="34" charset="0"/>
                <a:cs typeface="Tahoma" pitchFamily="34" charset="0"/>
              </a:rPr>
              <a:t>B</a:t>
            </a:r>
            <a:r>
              <a:rPr lang="en-US" altLang="en-US" sz="1400" dirty="0">
                <a:latin typeface="Tahoma" pitchFamily="34" charset="0"/>
                <a:cs typeface="Tahoma" pitchFamily="34" charset="0"/>
              </a:rPr>
              <a:t>iologics </a:t>
            </a:r>
          </a:p>
          <a:p>
            <a:pPr>
              <a:spcBef>
                <a:spcPct val="0"/>
              </a:spcBef>
              <a:buFontTx/>
              <a:buNone/>
            </a:pPr>
            <a:r>
              <a:rPr lang="en-US" altLang="en-US" sz="1400" b="1" dirty="0">
                <a:latin typeface="Tahoma" pitchFamily="34" charset="0"/>
                <a:cs typeface="Tahoma" pitchFamily="34" charset="0"/>
              </a:rPr>
              <a:t>E</a:t>
            </a:r>
            <a:r>
              <a:rPr lang="en-US" altLang="en-US" sz="1400" dirty="0">
                <a:latin typeface="Tahoma" pitchFamily="34" charset="0"/>
                <a:cs typeface="Tahoma" pitchFamily="34" charset="0"/>
              </a:rPr>
              <a:t>valuation &amp;</a:t>
            </a:r>
          </a:p>
          <a:p>
            <a:pPr>
              <a:spcBef>
                <a:spcPct val="0"/>
              </a:spcBef>
              <a:buFontTx/>
              <a:buNone/>
            </a:pPr>
            <a:r>
              <a:rPr lang="en-US" altLang="en-US" sz="1400" b="1" dirty="0">
                <a:latin typeface="Tahoma" pitchFamily="34" charset="0"/>
                <a:cs typeface="Tahoma" pitchFamily="34" charset="0"/>
              </a:rPr>
              <a:t>R</a:t>
            </a:r>
            <a:r>
              <a:rPr lang="en-US" altLang="en-US" sz="1400" dirty="0">
                <a:latin typeface="Tahoma" pitchFamily="34" charset="0"/>
                <a:cs typeface="Tahoma" pitchFamily="34" charset="0"/>
              </a:rPr>
              <a:t>esearch</a:t>
            </a:r>
          </a:p>
        </p:txBody>
      </p:sp>
      <p:sp>
        <p:nvSpPr>
          <p:cNvPr id="4108" name="Text Box 10"/>
          <p:cNvSpPr txBox="1">
            <a:spLocks noChangeArrowheads="1"/>
          </p:cNvSpPr>
          <p:nvPr/>
        </p:nvSpPr>
        <p:spPr bwMode="auto">
          <a:xfrm>
            <a:off x="2703533" y="5038323"/>
            <a:ext cx="12858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400" b="1" dirty="0">
                <a:latin typeface="Tahoma" pitchFamily="34" charset="0"/>
                <a:cs typeface="Tahoma" pitchFamily="34" charset="0"/>
              </a:rPr>
              <a:t>C</a:t>
            </a:r>
            <a:r>
              <a:rPr lang="en-US" altLang="en-US" sz="1400" dirty="0">
                <a:latin typeface="Tahoma" pitchFamily="34" charset="0"/>
                <a:cs typeface="Tahoma" pitchFamily="34" charset="0"/>
              </a:rPr>
              <a:t>enter for</a:t>
            </a:r>
          </a:p>
          <a:p>
            <a:pPr>
              <a:spcBef>
                <a:spcPct val="0"/>
              </a:spcBef>
              <a:buFontTx/>
              <a:buNone/>
            </a:pPr>
            <a:r>
              <a:rPr lang="en-US" altLang="en-US" sz="1400" b="1" dirty="0">
                <a:latin typeface="Tahoma" pitchFamily="34" charset="0"/>
                <a:cs typeface="Tahoma" pitchFamily="34" charset="0"/>
              </a:rPr>
              <a:t>D</a:t>
            </a:r>
            <a:r>
              <a:rPr lang="en-US" altLang="en-US" sz="1400" dirty="0">
                <a:latin typeface="Tahoma" pitchFamily="34" charset="0"/>
                <a:cs typeface="Tahoma" pitchFamily="34" charset="0"/>
              </a:rPr>
              <a:t>evices &amp;</a:t>
            </a:r>
          </a:p>
          <a:p>
            <a:pPr>
              <a:spcBef>
                <a:spcPct val="0"/>
              </a:spcBef>
              <a:buFontTx/>
              <a:buNone/>
            </a:pPr>
            <a:r>
              <a:rPr lang="en-US" altLang="en-US" sz="1400" b="1" dirty="0">
                <a:latin typeface="Tahoma" pitchFamily="34" charset="0"/>
                <a:cs typeface="Tahoma" pitchFamily="34" charset="0"/>
              </a:rPr>
              <a:t>R</a:t>
            </a:r>
            <a:r>
              <a:rPr lang="en-US" altLang="en-US" sz="1400" dirty="0">
                <a:latin typeface="Tahoma" pitchFamily="34" charset="0"/>
                <a:cs typeface="Tahoma" pitchFamily="34" charset="0"/>
              </a:rPr>
              <a:t>adiological</a:t>
            </a:r>
          </a:p>
          <a:p>
            <a:pPr>
              <a:spcBef>
                <a:spcPct val="0"/>
              </a:spcBef>
              <a:buFontTx/>
              <a:buNone/>
            </a:pPr>
            <a:r>
              <a:rPr lang="en-US" altLang="en-US" sz="1400" b="1" dirty="0">
                <a:latin typeface="Tahoma" pitchFamily="34" charset="0"/>
                <a:cs typeface="Tahoma" pitchFamily="34" charset="0"/>
              </a:rPr>
              <a:t>H</a:t>
            </a:r>
            <a:r>
              <a:rPr lang="en-US" altLang="en-US" sz="1400" dirty="0">
                <a:latin typeface="Tahoma" pitchFamily="34" charset="0"/>
                <a:cs typeface="Tahoma" pitchFamily="34" charset="0"/>
              </a:rPr>
              <a:t>ealth</a:t>
            </a:r>
          </a:p>
        </p:txBody>
      </p:sp>
      <p:sp>
        <p:nvSpPr>
          <p:cNvPr id="4109" name="Text Box 11"/>
          <p:cNvSpPr txBox="1">
            <a:spLocks noChangeArrowheads="1"/>
          </p:cNvSpPr>
          <p:nvPr/>
        </p:nvSpPr>
        <p:spPr bwMode="auto">
          <a:xfrm>
            <a:off x="1499393" y="4965489"/>
            <a:ext cx="110966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400" b="1" dirty="0">
                <a:latin typeface="Tahoma" pitchFamily="34" charset="0"/>
                <a:cs typeface="Tahoma" pitchFamily="34" charset="0"/>
              </a:rPr>
              <a:t>C</a:t>
            </a:r>
            <a:r>
              <a:rPr lang="en-US" altLang="en-US" sz="1400" dirty="0">
                <a:latin typeface="Tahoma" pitchFamily="34" charset="0"/>
                <a:cs typeface="Tahoma" pitchFamily="34" charset="0"/>
              </a:rPr>
              <a:t>enter for</a:t>
            </a:r>
          </a:p>
          <a:p>
            <a:pPr>
              <a:spcBef>
                <a:spcPct val="0"/>
              </a:spcBef>
              <a:buFontTx/>
              <a:buNone/>
            </a:pPr>
            <a:r>
              <a:rPr lang="en-US" altLang="en-US" sz="1400" b="1" dirty="0">
                <a:latin typeface="Tahoma" pitchFamily="34" charset="0"/>
                <a:cs typeface="Tahoma" pitchFamily="34" charset="0"/>
              </a:rPr>
              <a:t>V</a:t>
            </a:r>
            <a:r>
              <a:rPr lang="en-US" altLang="en-US" sz="1400" dirty="0">
                <a:latin typeface="Tahoma" pitchFamily="34" charset="0"/>
                <a:cs typeface="Tahoma" pitchFamily="34" charset="0"/>
              </a:rPr>
              <a:t>eterinary</a:t>
            </a:r>
          </a:p>
          <a:p>
            <a:pPr>
              <a:spcBef>
                <a:spcPct val="0"/>
              </a:spcBef>
              <a:buFontTx/>
              <a:buNone/>
            </a:pPr>
            <a:r>
              <a:rPr lang="en-US" altLang="en-US" sz="1400" b="1" dirty="0">
                <a:latin typeface="Tahoma" pitchFamily="34" charset="0"/>
                <a:cs typeface="Tahoma" pitchFamily="34" charset="0"/>
              </a:rPr>
              <a:t>M</a:t>
            </a:r>
            <a:r>
              <a:rPr lang="en-US" altLang="en-US" sz="1400" dirty="0">
                <a:latin typeface="Tahoma" pitchFamily="34" charset="0"/>
                <a:cs typeface="Tahoma" pitchFamily="34" charset="0"/>
              </a:rPr>
              <a:t>edicine</a:t>
            </a:r>
            <a:endParaRPr lang="en-US" altLang="en-US" sz="1400" b="1" dirty="0">
              <a:latin typeface="Tahoma" pitchFamily="34" charset="0"/>
              <a:cs typeface="Tahoma" pitchFamily="34" charset="0"/>
            </a:endParaRPr>
          </a:p>
        </p:txBody>
      </p:sp>
      <p:sp>
        <p:nvSpPr>
          <p:cNvPr id="4110" name="Text Box 14"/>
          <p:cNvSpPr txBox="1">
            <a:spLocks noChangeArrowheads="1"/>
          </p:cNvSpPr>
          <p:nvPr/>
        </p:nvSpPr>
        <p:spPr bwMode="auto">
          <a:xfrm>
            <a:off x="6172200" y="4790010"/>
            <a:ext cx="135413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400" b="1" dirty="0">
                <a:latin typeface="Tahoma" pitchFamily="34" charset="0"/>
                <a:cs typeface="Tahoma" pitchFamily="34" charset="0"/>
              </a:rPr>
              <a:t>C</a:t>
            </a:r>
            <a:r>
              <a:rPr lang="en-US" altLang="en-US" sz="1400" dirty="0">
                <a:latin typeface="Tahoma" pitchFamily="34" charset="0"/>
                <a:cs typeface="Tahoma" pitchFamily="34" charset="0"/>
              </a:rPr>
              <a:t>enter for</a:t>
            </a:r>
          </a:p>
          <a:p>
            <a:pPr>
              <a:spcBef>
                <a:spcPct val="0"/>
              </a:spcBef>
              <a:buFontTx/>
              <a:buNone/>
            </a:pPr>
            <a:r>
              <a:rPr lang="en-US" altLang="en-US" sz="1400" b="1" dirty="0">
                <a:latin typeface="Tahoma" pitchFamily="34" charset="0"/>
                <a:cs typeface="Tahoma" pitchFamily="34" charset="0"/>
              </a:rPr>
              <a:t>T</a:t>
            </a:r>
            <a:r>
              <a:rPr lang="en-US" altLang="en-US" sz="1400" dirty="0">
                <a:latin typeface="Tahoma" pitchFamily="34" charset="0"/>
                <a:cs typeface="Tahoma" pitchFamily="34" charset="0"/>
              </a:rPr>
              <a:t>obacco </a:t>
            </a:r>
            <a:r>
              <a:rPr lang="en-US" altLang="en-US" sz="1400" b="1" dirty="0">
                <a:latin typeface="Tahoma" pitchFamily="34" charset="0"/>
                <a:cs typeface="Tahoma" pitchFamily="34" charset="0"/>
              </a:rPr>
              <a:t>P</a:t>
            </a:r>
            <a:r>
              <a:rPr lang="en-US" altLang="en-US" sz="1400" dirty="0">
                <a:latin typeface="Tahoma" pitchFamily="34" charset="0"/>
                <a:cs typeface="Tahoma" pitchFamily="34" charset="0"/>
              </a:rPr>
              <a:t>roducts</a:t>
            </a:r>
          </a:p>
        </p:txBody>
      </p:sp>
      <p:pic>
        <p:nvPicPr>
          <p:cNvPr id="4111" name="Picture 17" descr="rematch"/>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895600" y="3873500"/>
            <a:ext cx="804863"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2" name="Line 20"/>
          <p:cNvSpPr>
            <a:spLocks noChangeShapeType="1"/>
          </p:cNvSpPr>
          <p:nvPr/>
        </p:nvSpPr>
        <p:spPr bwMode="auto">
          <a:xfrm>
            <a:off x="2054224" y="3271737"/>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Tahoma" pitchFamily="34" charset="0"/>
            </a:endParaRPr>
          </a:p>
        </p:txBody>
      </p:sp>
      <p:sp>
        <p:nvSpPr>
          <p:cNvPr id="4113" name="Line 21"/>
          <p:cNvSpPr>
            <a:spLocks noChangeShapeType="1"/>
          </p:cNvSpPr>
          <p:nvPr/>
        </p:nvSpPr>
        <p:spPr bwMode="auto">
          <a:xfrm>
            <a:off x="3276600" y="3305537"/>
            <a:ext cx="0" cy="533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Tahoma" pitchFamily="34" charset="0"/>
            </a:endParaRPr>
          </a:p>
        </p:txBody>
      </p:sp>
      <p:graphicFrame>
        <p:nvGraphicFramePr>
          <p:cNvPr id="4114" name="Object 18"/>
          <p:cNvGraphicFramePr>
            <a:graphicFrameLocks noChangeAspect="1"/>
          </p:cNvGraphicFramePr>
          <p:nvPr>
            <p:extLst>
              <p:ext uri="{D42A27DB-BD31-4B8C-83A1-F6EECF244321}">
                <p14:modId xmlns:p14="http://schemas.microsoft.com/office/powerpoint/2010/main" val="1032051930"/>
              </p:ext>
            </p:extLst>
          </p:nvPr>
        </p:nvGraphicFramePr>
        <p:xfrm>
          <a:off x="3997606" y="3954683"/>
          <a:ext cx="914400" cy="798513"/>
        </p:xfrm>
        <a:graphic>
          <a:graphicData uri="http://schemas.openxmlformats.org/presentationml/2006/ole">
            <mc:AlternateContent xmlns:mc="http://schemas.openxmlformats.org/markup-compatibility/2006">
              <mc:Choice xmlns:v="urn:schemas-microsoft-com:vml" Requires="v">
                <p:oleObj spid="_x0000_s6271" name="Photo Editor Photo" r:id="rId8" imgW="2010056" imgH="1514686" progId="">
                  <p:embed/>
                </p:oleObj>
              </mc:Choice>
              <mc:Fallback>
                <p:oleObj name="Photo Editor Photo" r:id="rId8" imgW="2010056" imgH="1514686"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97606" y="3954683"/>
                        <a:ext cx="914400" cy="79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115" name="Picture 24"/>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292892" y="3910806"/>
            <a:ext cx="931863"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6" name="Picture 25"/>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5090932" y="3978275"/>
            <a:ext cx="904875"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7" name="Picture 26" descr="Livestock image"/>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1512897" y="3974326"/>
            <a:ext cx="106045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8" name="Picture 27"/>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6203065" y="3873500"/>
            <a:ext cx="1133475"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9" name="Line 21"/>
          <p:cNvSpPr>
            <a:spLocks noChangeShapeType="1"/>
          </p:cNvSpPr>
          <p:nvPr/>
        </p:nvSpPr>
        <p:spPr bwMode="auto">
          <a:xfrm>
            <a:off x="6663159" y="3346048"/>
            <a:ext cx="0" cy="533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Tahoma" pitchFamily="34" charset="0"/>
            </a:endParaRPr>
          </a:p>
        </p:txBody>
      </p:sp>
      <p:sp>
        <p:nvSpPr>
          <p:cNvPr id="4120" name="Line 21"/>
          <p:cNvSpPr>
            <a:spLocks noChangeShapeType="1"/>
          </p:cNvSpPr>
          <p:nvPr/>
        </p:nvSpPr>
        <p:spPr bwMode="auto">
          <a:xfrm>
            <a:off x="770731" y="32639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Tahoma" pitchFamily="34" charset="0"/>
            </a:endParaRPr>
          </a:p>
        </p:txBody>
      </p:sp>
      <p:sp>
        <p:nvSpPr>
          <p:cNvPr id="4121" name="Line 25"/>
          <p:cNvSpPr>
            <a:spLocks noChangeShapeType="1"/>
          </p:cNvSpPr>
          <p:nvPr/>
        </p:nvSpPr>
        <p:spPr bwMode="auto">
          <a:xfrm>
            <a:off x="758824" y="3269054"/>
            <a:ext cx="1295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Tahoma" pitchFamily="34" charset="0"/>
            </a:endParaRPr>
          </a:p>
        </p:txBody>
      </p:sp>
      <p:sp>
        <p:nvSpPr>
          <p:cNvPr id="4122" name="Line 20"/>
          <p:cNvSpPr>
            <a:spLocks noChangeShapeType="1"/>
          </p:cNvSpPr>
          <p:nvPr/>
        </p:nvSpPr>
        <p:spPr bwMode="auto">
          <a:xfrm>
            <a:off x="1352992" y="2888054"/>
            <a:ext cx="0" cy="381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Tahoma" pitchFamily="34" charset="0"/>
            </a:endParaRPr>
          </a:p>
        </p:txBody>
      </p:sp>
      <p:sp>
        <p:nvSpPr>
          <p:cNvPr id="4123" name="Text Box 5"/>
          <p:cNvSpPr txBox="1">
            <a:spLocks noChangeArrowheads="1"/>
          </p:cNvSpPr>
          <p:nvPr/>
        </p:nvSpPr>
        <p:spPr bwMode="auto">
          <a:xfrm>
            <a:off x="696129" y="2286000"/>
            <a:ext cx="1371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dirty="0">
                <a:latin typeface="Tahoma" pitchFamily="34" charset="0"/>
                <a:cs typeface="Tahoma" pitchFamily="34" charset="0"/>
              </a:rPr>
              <a:t>Office of Foods</a:t>
            </a:r>
          </a:p>
        </p:txBody>
      </p:sp>
      <p:sp>
        <p:nvSpPr>
          <p:cNvPr id="4124" name="Line 20"/>
          <p:cNvSpPr>
            <a:spLocks noChangeShapeType="1"/>
          </p:cNvSpPr>
          <p:nvPr/>
        </p:nvSpPr>
        <p:spPr bwMode="auto">
          <a:xfrm>
            <a:off x="1381929" y="1860550"/>
            <a:ext cx="0" cy="381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Tahoma" pitchFamily="34" charset="0"/>
            </a:endParaRPr>
          </a:p>
        </p:txBody>
      </p:sp>
      <p:sp>
        <p:nvSpPr>
          <p:cNvPr id="4125" name="Line 29"/>
          <p:cNvSpPr>
            <a:spLocks noChangeShapeType="1"/>
          </p:cNvSpPr>
          <p:nvPr/>
        </p:nvSpPr>
        <p:spPr bwMode="auto">
          <a:xfrm>
            <a:off x="1306975" y="1866337"/>
            <a:ext cx="6705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Tahoma" pitchFamily="34" charset="0"/>
            </a:endParaRPr>
          </a:p>
        </p:txBody>
      </p:sp>
      <p:sp>
        <p:nvSpPr>
          <p:cNvPr id="4126" name="Line 30"/>
          <p:cNvSpPr>
            <a:spLocks noChangeShapeType="1"/>
          </p:cNvSpPr>
          <p:nvPr/>
        </p:nvSpPr>
        <p:spPr bwMode="auto">
          <a:xfrm>
            <a:off x="3276600" y="3346048"/>
            <a:ext cx="3429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Tahoma" pitchFamily="34" charset="0"/>
            </a:endParaRPr>
          </a:p>
        </p:txBody>
      </p:sp>
      <p:sp>
        <p:nvSpPr>
          <p:cNvPr id="4127" name="Line 20"/>
          <p:cNvSpPr>
            <a:spLocks noChangeShapeType="1"/>
          </p:cNvSpPr>
          <p:nvPr/>
        </p:nvSpPr>
        <p:spPr bwMode="auto">
          <a:xfrm>
            <a:off x="4876800" y="2965048"/>
            <a:ext cx="0" cy="381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Tahoma" pitchFamily="34" charset="0"/>
            </a:endParaRPr>
          </a:p>
        </p:txBody>
      </p:sp>
      <p:sp>
        <p:nvSpPr>
          <p:cNvPr id="4128" name="Text Box 5"/>
          <p:cNvSpPr txBox="1">
            <a:spLocks noChangeArrowheads="1"/>
          </p:cNvSpPr>
          <p:nvPr/>
        </p:nvSpPr>
        <p:spPr bwMode="auto">
          <a:xfrm>
            <a:off x="3408744" y="2346325"/>
            <a:ext cx="2895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dirty="0">
                <a:latin typeface="Tahoma" pitchFamily="34" charset="0"/>
                <a:cs typeface="Tahoma" pitchFamily="34" charset="0"/>
              </a:rPr>
              <a:t>Office of Medical Products </a:t>
            </a:r>
          </a:p>
          <a:p>
            <a:pPr algn="ctr">
              <a:spcBef>
                <a:spcPct val="0"/>
              </a:spcBef>
              <a:buFontTx/>
              <a:buNone/>
            </a:pPr>
            <a:r>
              <a:rPr lang="en-US" altLang="en-US" sz="1800" dirty="0">
                <a:latin typeface="Tahoma" pitchFamily="34" charset="0"/>
                <a:cs typeface="Tahoma" pitchFamily="34" charset="0"/>
              </a:rPr>
              <a:t>&amp; Tobacco</a:t>
            </a:r>
          </a:p>
        </p:txBody>
      </p:sp>
      <p:sp>
        <p:nvSpPr>
          <p:cNvPr id="4129" name="Text Box 5"/>
          <p:cNvSpPr txBox="1">
            <a:spLocks noChangeArrowheads="1"/>
          </p:cNvSpPr>
          <p:nvPr/>
        </p:nvSpPr>
        <p:spPr bwMode="auto">
          <a:xfrm>
            <a:off x="7239000" y="2353066"/>
            <a:ext cx="16764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dirty="0">
                <a:latin typeface="Tahoma" pitchFamily="34" charset="0"/>
                <a:cs typeface="Tahoma" pitchFamily="34" charset="0"/>
              </a:rPr>
              <a:t>Office of Global Reg. Ops &amp; Policy</a:t>
            </a:r>
          </a:p>
        </p:txBody>
      </p:sp>
      <p:sp>
        <p:nvSpPr>
          <p:cNvPr id="4130" name="Line 20"/>
          <p:cNvSpPr>
            <a:spLocks noChangeShapeType="1"/>
          </p:cNvSpPr>
          <p:nvPr/>
        </p:nvSpPr>
        <p:spPr bwMode="auto">
          <a:xfrm>
            <a:off x="4876801" y="1860550"/>
            <a:ext cx="0" cy="381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Tahoma" pitchFamily="34" charset="0"/>
            </a:endParaRPr>
          </a:p>
        </p:txBody>
      </p:sp>
      <p:sp>
        <p:nvSpPr>
          <p:cNvPr id="4131" name="Line 20"/>
          <p:cNvSpPr>
            <a:spLocks noChangeShapeType="1"/>
          </p:cNvSpPr>
          <p:nvPr/>
        </p:nvSpPr>
        <p:spPr bwMode="auto">
          <a:xfrm>
            <a:off x="8012575" y="1866337"/>
            <a:ext cx="0" cy="381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Tahoma" pitchFamily="34" charset="0"/>
            </a:endParaRPr>
          </a:p>
        </p:txBody>
      </p:sp>
    </p:spTree>
    <p:extLst>
      <p:ext uri="{BB962C8B-B14F-4D97-AF65-F5344CB8AC3E}">
        <p14:creationId xmlns:p14="http://schemas.microsoft.com/office/powerpoint/2010/main" val="214581180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nodeType="clickEffect">
                                  <p:stCondLst>
                                    <p:cond delay="0"/>
                                  </p:stCondLst>
                                  <p:childTnLst>
                                    <p:set>
                                      <p:cBhvr>
                                        <p:cTn id="6" dur="1" fill="hold">
                                          <p:stCondLst>
                                            <p:cond delay="0"/>
                                          </p:stCondLst>
                                        </p:cTn>
                                        <p:tgtEl>
                                          <p:spTgt spid="542727">
                                            <p:txEl>
                                              <p:pRg st="0" end="0"/>
                                            </p:txEl>
                                          </p:spTgt>
                                        </p:tgtEl>
                                        <p:attrNameLst>
                                          <p:attrName>style.visibility</p:attrName>
                                        </p:attrNameLst>
                                      </p:cBhvr>
                                      <p:to>
                                        <p:strVal val="visible"/>
                                      </p:to>
                                    </p:set>
                                    <p:anim calcmode="lin" valueType="num">
                                      <p:cBhvr additive="base">
                                        <p:cTn id="7" dur="1000" fill="hold"/>
                                        <p:tgtEl>
                                          <p:spTgt spid="542727">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542727">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542727">
                                            <p:txEl>
                                              <p:pRg st="1" end="1"/>
                                            </p:txEl>
                                          </p:spTgt>
                                        </p:tgtEl>
                                        <p:attrNameLst>
                                          <p:attrName>style.visibility</p:attrName>
                                        </p:attrNameLst>
                                      </p:cBhvr>
                                      <p:to>
                                        <p:strVal val="visible"/>
                                      </p:to>
                                    </p:set>
                                    <p:anim calcmode="lin" valueType="num">
                                      <p:cBhvr additive="base">
                                        <p:cTn id="11" dur="1000" fill="hold"/>
                                        <p:tgtEl>
                                          <p:spTgt spid="542727">
                                            <p:txEl>
                                              <p:pRg st="1" end="1"/>
                                            </p:txEl>
                                          </p:spTgt>
                                        </p:tgtEl>
                                        <p:attrNameLst>
                                          <p:attrName>ppt_x</p:attrName>
                                        </p:attrNameLst>
                                      </p:cBhvr>
                                      <p:tavLst>
                                        <p:tav tm="0">
                                          <p:val>
                                            <p:strVal val="0-#ppt_w/2"/>
                                          </p:val>
                                        </p:tav>
                                        <p:tav tm="100000">
                                          <p:val>
                                            <p:strVal val="#ppt_x"/>
                                          </p:val>
                                        </p:tav>
                                      </p:tavLst>
                                    </p:anim>
                                    <p:anim calcmode="lin" valueType="num">
                                      <p:cBhvr additive="base">
                                        <p:cTn id="12" dur="1000" fill="hold"/>
                                        <p:tgtEl>
                                          <p:spTgt spid="542727">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mph" presetSubtype="0" fill="hold" nodeType="clickEffect">
                                  <p:stCondLst>
                                    <p:cond delay="0"/>
                                  </p:stCondLst>
                                  <p:childTnLst>
                                    <p:animRot by="21600000">
                                      <p:cBhvr>
                                        <p:cTn id="16" dur="2000" fill="hold"/>
                                        <p:tgtEl>
                                          <p:spTgt spid="542727">
                                            <p:txEl>
                                              <p:pRg st="0" end="0"/>
                                            </p:txEl>
                                          </p:spTgt>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542727">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txBox="1">
            <a:spLocks/>
          </p:cNvSpPr>
          <p:nvPr/>
        </p:nvSpPr>
        <p:spPr bwMode="auto">
          <a:xfrm>
            <a:off x="457200" y="319740"/>
            <a:ext cx="8229600" cy="685800"/>
          </a:xfrm>
          <a:prstGeom prst="rect">
            <a:avLst/>
          </a:prstGeom>
          <a:noFill/>
          <a:ln w="9525">
            <a:noFill/>
            <a:miter lim="800000"/>
            <a:headEnd/>
            <a:tailEnd/>
          </a:ln>
        </p:spPr>
        <p:txBody>
          <a:bodyPr/>
          <a:lstStyle/>
          <a:p>
            <a:pPr>
              <a:defRPr/>
            </a:pPr>
            <a:r>
              <a:rPr lang="en-US" sz="2800" b="1" dirty="0" smtClean="0">
                <a:solidFill>
                  <a:srgbClr val="002D52"/>
                </a:solidFill>
                <a:latin typeface="Univers Condensed"/>
                <a:cs typeface="Tahoma" pitchFamily="34" charset="0"/>
              </a:rPr>
              <a:t>Led by </a:t>
            </a:r>
            <a:r>
              <a:rPr lang="en-US" sz="2800" b="1" dirty="0">
                <a:solidFill>
                  <a:srgbClr val="002D52"/>
                </a:solidFill>
                <a:latin typeface="Univers Condensed"/>
                <a:cs typeface="Tahoma" pitchFamily="34" charset="0"/>
              </a:rPr>
              <a:t>the </a:t>
            </a:r>
            <a:r>
              <a:rPr lang="en-US" sz="2800" b="1" dirty="0" smtClean="0">
                <a:solidFill>
                  <a:srgbClr val="002D52"/>
                </a:solidFill>
                <a:latin typeface="Univers Condensed"/>
                <a:cs typeface="Tahoma" pitchFamily="34" charset="0"/>
              </a:rPr>
              <a:t>SURGEON </a:t>
            </a:r>
            <a:r>
              <a:rPr lang="en-US" sz="2800" b="1" dirty="0">
                <a:solidFill>
                  <a:srgbClr val="002D52"/>
                </a:solidFill>
                <a:latin typeface="Univers Condensed"/>
                <a:cs typeface="Tahoma" pitchFamily="34" charset="0"/>
              </a:rPr>
              <a:t>GENERAL</a:t>
            </a:r>
          </a:p>
          <a:p>
            <a:pPr>
              <a:defRPr/>
            </a:pPr>
            <a:r>
              <a:rPr lang="en-US" sz="2800" dirty="0">
                <a:solidFill>
                  <a:srgbClr val="002D52"/>
                </a:solidFill>
                <a:latin typeface="Tahoma" pitchFamily="34" charset="0"/>
                <a:cs typeface="Tahoma" pitchFamily="34" charset="0"/>
              </a:rPr>
              <a:t> </a:t>
            </a:r>
          </a:p>
        </p:txBody>
      </p:sp>
      <p:sp>
        <p:nvSpPr>
          <p:cNvPr id="52228" name="TextBox 4"/>
          <p:cNvSpPr txBox="1">
            <a:spLocks noChangeArrowheads="1"/>
          </p:cNvSpPr>
          <p:nvPr/>
        </p:nvSpPr>
        <p:spPr bwMode="auto">
          <a:xfrm>
            <a:off x="762000" y="5105400"/>
            <a:ext cx="91781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dirty="0">
                <a:solidFill>
                  <a:schemeClr val="bg1"/>
                </a:solidFill>
                <a:latin typeface="Tahoma" pitchFamily="34" charset="0"/>
              </a:rPr>
              <a:t>PHOTO</a:t>
            </a:r>
          </a:p>
        </p:txBody>
      </p:sp>
      <p:sp>
        <p:nvSpPr>
          <p:cNvPr id="52231" name="TextBox 6"/>
          <p:cNvSpPr txBox="1">
            <a:spLocks noChangeArrowheads="1"/>
          </p:cNvSpPr>
          <p:nvPr/>
        </p:nvSpPr>
        <p:spPr bwMode="auto">
          <a:xfrm>
            <a:off x="1638554" y="4967178"/>
            <a:ext cx="5257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1400" b="1" dirty="0" smtClean="0">
                <a:latin typeface="Tahoma" pitchFamily="34" charset="0"/>
              </a:rPr>
              <a:t>Vice Admiral (VADM) </a:t>
            </a:r>
            <a:r>
              <a:rPr lang="en-US" sz="1400" b="1" dirty="0" err="1" smtClean="0">
                <a:latin typeface="Tahoma" pitchFamily="34" charset="0"/>
              </a:rPr>
              <a:t>Vivek</a:t>
            </a:r>
            <a:r>
              <a:rPr lang="en-US" sz="1400" b="1" dirty="0" smtClean="0">
                <a:latin typeface="Tahoma" pitchFamily="34" charset="0"/>
              </a:rPr>
              <a:t> H. Murthy , M.D., M.B.A.</a:t>
            </a:r>
          </a:p>
          <a:p>
            <a:r>
              <a:rPr lang="en-US" altLang="en-US" sz="1400" dirty="0" smtClean="0">
                <a:latin typeface="Tahoma" pitchFamily="34" charset="0"/>
                <a:cs typeface="Tahoma" pitchFamily="34" charset="0"/>
              </a:rPr>
              <a:t>19</a:t>
            </a:r>
            <a:r>
              <a:rPr lang="en-US" altLang="en-US" sz="1400" baseline="30000" dirty="0" smtClean="0">
                <a:latin typeface="Tahoma" pitchFamily="34" charset="0"/>
                <a:cs typeface="Tahoma" pitchFamily="34" charset="0"/>
              </a:rPr>
              <a:t>th</a:t>
            </a:r>
            <a:r>
              <a:rPr lang="en-US" altLang="en-US" sz="1400" dirty="0" smtClean="0">
                <a:latin typeface="Tahoma" pitchFamily="34" charset="0"/>
                <a:cs typeface="Tahoma" pitchFamily="34" charset="0"/>
              </a:rPr>
              <a:t> Surgeon </a:t>
            </a:r>
            <a:r>
              <a:rPr lang="en-US" altLang="en-US" sz="1400" dirty="0">
                <a:latin typeface="Tahoma" pitchFamily="34" charset="0"/>
                <a:cs typeface="Tahoma" pitchFamily="34" charset="0"/>
              </a:rPr>
              <a:t>General of the United States</a:t>
            </a:r>
          </a:p>
        </p:txBody>
      </p:sp>
      <p:sp>
        <p:nvSpPr>
          <p:cNvPr id="10" name="Rectangle 9"/>
          <p:cNvSpPr/>
          <p:nvPr/>
        </p:nvSpPr>
        <p:spPr>
          <a:xfrm>
            <a:off x="1849437" y="5512623"/>
            <a:ext cx="3865563" cy="253916"/>
          </a:xfrm>
          <a:prstGeom prst="rect">
            <a:avLst/>
          </a:prstGeom>
        </p:spPr>
        <p:txBody>
          <a:bodyPr>
            <a:spAutoFit/>
          </a:bodyPr>
          <a:lstStyle/>
          <a:p>
            <a:pPr marL="342900" indent="-342900">
              <a:spcBef>
                <a:spcPct val="20000"/>
              </a:spcBef>
              <a:defRPr/>
            </a:pPr>
            <a:r>
              <a:rPr lang="en-US" altLang="en-US" sz="1050" kern="0" dirty="0">
                <a:solidFill>
                  <a:srgbClr val="FFFFFF"/>
                </a:solidFill>
                <a:latin typeface="Tahoma" pitchFamily="34" charset="0"/>
                <a:cs typeface="Tahoma" pitchFamily="34" charset="0"/>
                <a:hlinkClick r:id="rId3"/>
              </a:rPr>
              <a:t>http://</a:t>
            </a:r>
            <a:r>
              <a:rPr lang="en-US" altLang="en-US" sz="1050" kern="0" dirty="0" smtClean="0">
                <a:solidFill>
                  <a:srgbClr val="FFFFFF"/>
                </a:solidFill>
                <a:latin typeface="Tahoma" pitchFamily="34" charset="0"/>
                <a:cs typeface="Tahoma" pitchFamily="34" charset="0"/>
                <a:hlinkClick r:id="rId3"/>
              </a:rPr>
              <a:t>www.surgeongeneral.gov/about/biographies/biosg.html</a:t>
            </a:r>
            <a:endParaRPr lang="en-US" altLang="en-US" sz="1050" kern="0" dirty="0" smtClean="0">
              <a:solidFill>
                <a:srgbClr val="FFFFFF"/>
              </a:solidFill>
              <a:latin typeface="Tahoma" pitchFamily="34" charset="0"/>
              <a:cs typeface="Tahoma" pitchFamily="34" charset="0"/>
            </a:endParaRPr>
          </a:p>
        </p:txBody>
      </p:sp>
      <p:pic>
        <p:nvPicPr>
          <p:cNvPr id="7172" name="Picture 4" descr="Vice Admiral Vivek H. Murthy, M.D., M.B.A."/>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667000" y="838200"/>
            <a:ext cx="3276600" cy="416742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0500" y="-146050"/>
            <a:ext cx="9525000" cy="7150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61090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Where Pharmacists Work at FDA</a:t>
            </a:r>
            <a:endParaRPr lang="en-US" sz="2800" dirty="0"/>
          </a:p>
        </p:txBody>
      </p:sp>
      <p:sp>
        <p:nvSpPr>
          <p:cNvPr id="3" name="Content Placeholder 2"/>
          <p:cNvSpPr>
            <a:spLocks noGrp="1"/>
          </p:cNvSpPr>
          <p:nvPr>
            <p:ph idx="1"/>
          </p:nvPr>
        </p:nvSpPr>
        <p:spPr>
          <a:xfrm>
            <a:off x="762000" y="1295400"/>
            <a:ext cx="7620000" cy="4525963"/>
          </a:xfrm>
        </p:spPr>
        <p:txBody>
          <a:bodyPr/>
          <a:lstStyle/>
          <a:p>
            <a:r>
              <a:rPr lang="en-US" dirty="0" smtClean="0"/>
              <a:t>USPHS Pharmacists at FDA Headquarters (Silver Spring, MD): </a:t>
            </a:r>
            <a:r>
              <a:rPr lang="en-US" b="1" dirty="0" smtClean="0"/>
              <a:t>85.8% </a:t>
            </a:r>
          </a:p>
          <a:p>
            <a:r>
              <a:rPr lang="en-US" dirty="0" smtClean="0"/>
              <a:t>USPHS Pharmacists in FDA Field Offices Across the Country: </a:t>
            </a:r>
            <a:r>
              <a:rPr lang="en-US" b="1" dirty="0" smtClean="0"/>
              <a:t>14.2%</a:t>
            </a:r>
          </a:p>
          <a:p>
            <a:pPr marL="0" indent="0">
              <a:buNone/>
            </a:pPr>
            <a:endParaRPr lang="en-US" dirty="0"/>
          </a:p>
        </p:txBody>
      </p:sp>
    </p:spTree>
    <p:extLst>
      <p:ext uri="{BB962C8B-B14F-4D97-AF65-F5344CB8AC3E}">
        <p14:creationId xmlns:p14="http://schemas.microsoft.com/office/powerpoint/2010/main" val="33254740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43000"/>
          </a:xfrm>
        </p:spPr>
        <p:txBody>
          <a:bodyPr/>
          <a:lstStyle/>
          <a:p>
            <a:r>
              <a:rPr lang="en-US" sz="2800" dirty="0" smtClean="0"/>
              <a:t>Opportunities for Pharmacists</a:t>
            </a:r>
            <a:endParaRPr lang="en-US" sz="2800" dirty="0"/>
          </a:p>
        </p:txBody>
      </p:sp>
      <p:sp>
        <p:nvSpPr>
          <p:cNvPr id="3" name="Content Placeholder 2"/>
          <p:cNvSpPr>
            <a:spLocks noGrp="1"/>
          </p:cNvSpPr>
          <p:nvPr>
            <p:ph idx="1"/>
          </p:nvPr>
        </p:nvSpPr>
        <p:spPr>
          <a:xfrm>
            <a:off x="609600" y="1219200"/>
            <a:ext cx="7620000" cy="4525963"/>
          </a:xfrm>
        </p:spPr>
        <p:txBody>
          <a:bodyPr/>
          <a:lstStyle/>
          <a:p>
            <a:pPr marL="0" indent="0">
              <a:buNone/>
            </a:pPr>
            <a:r>
              <a:rPr lang="en-US" sz="2800" b="1" dirty="0" smtClean="0"/>
              <a:t>Roles</a:t>
            </a:r>
            <a:r>
              <a:rPr lang="en-US" sz="2800" b="1" dirty="0"/>
              <a:t>: </a:t>
            </a:r>
          </a:p>
          <a:p>
            <a:pPr marL="0" indent="0">
              <a:buNone/>
            </a:pPr>
            <a:r>
              <a:rPr lang="en-US" sz="2800" dirty="0"/>
              <a:t>Project Manager		</a:t>
            </a:r>
            <a:r>
              <a:rPr lang="en-US" sz="2800" dirty="0" smtClean="0"/>
              <a:t>Drug Information</a:t>
            </a:r>
            <a:endParaRPr lang="en-US" sz="2800" dirty="0"/>
          </a:p>
          <a:p>
            <a:pPr marL="0" indent="0">
              <a:buNone/>
            </a:pPr>
            <a:r>
              <a:rPr lang="en-US" sz="2800" dirty="0"/>
              <a:t>Field Investigator 	</a:t>
            </a:r>
            <a:r>
              <a:rPr lang="en-US" sz="2800" dirty="0" smtClean="0"/>
              <a:t>Clinical </a:t>
            </a:r>
            <a:r>
              <a:rPr lang="en-US" sz="2800" dirty="0"/>
              <a:t>Reviewer</a:t>
            </a:r>
          </a:p>
          <a:p>
            <a:pPr marL="0" indent="0">
              <a:buNone/>
            </a:pPr>
            <a:r>
              <a:rPr lang="en-US" sz="2800" dirty="0"/>
              <a:t>Safety Evaluator		</a:t>
            </a:r>
            <a:r>
              <a:rPr lang="en-US" sz="2800" dirty="0" smtClean="0"/>
              <a:t>Pharmacologist</a:t>
            </a:r>
          </a:p>
          <a:p>
            <a:pPr marL="0" indent="0">
              <a:buNone/>
            </a:pPr>
            <a:endParaRPr lang="en-US" sz="800" dirty="0" smtClean="0"/>
          </a:p>
          <a:p>
            <a:pPr marL="0" indent="0">
              <a:buNone/>
            </a:pPr>
            <a:r>
              <a:rPr lang="en-US" sz="2800" b="1" dirty="0" smtClean="0"/>
              <a:t>FDA </a:t>
            </a:r>
            <a:r>
              <a:rPr lang="en-US" sz="2800" b="1" dirty="0"/>
              <a:t>Pharmacy Student Experiential </a:t>
            </a:r>
            <a:r>
              <a:rPr lang="en-US" sz="2800" b="1" dirty="0" smtClean="0"/>
              <a:t>Program </a:t>
            </a:r>
          </a:p>
          <a:p>
            <a:pPr marL="0" indent="0">
              <a:buNone/>
            </a:pPr>
            <a:r>
              <a:rPr lang="en-US" sz="1800" b="1" dirty="0">
                <a:hlinkClick r:id="rId2"/>
              </a:rPr>
              <a:t>http://www.fda.gov/AboutFDA/WorkingatFDA/FellowshipInternshipGraduateFacultyPrograms/PharmacyStudentExperientialProgramCDER/default.htm</a:t>
            </a:r>
            <a:endParaRPr lang="en-US" sz="1800" b="1" dirty="0"/>
          </a:p>
          <a:p>
            <a:pPr marL="0" indent="0">
              <a:buNone/>
            </a:pPr>
            <a:endParaRPr lang="en-US" sz="2800" dirty="0" smtClean="0"/>
          </a:p>
          <a:p>
            <a:pPr marL="0" indent="0">
              <a:buNone/>
            </a:pPr>
            <a:endParaRPr lang="en-US" sz="2800" dirty="0"/>
          </a:p>
        </p:txBody>
      </p:sp>
      <p:pic>
        <p:nvPicPr>
          <p:cNvPr id="1026" name="Picture 2" descr="C:\Users\FRITSCHB\AppData\Local\Microsoft\Windows\Temporary Internet Files\Content.Outlook\GNCUCXQ3\medwatch logo 300 ppi.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381000"/>
            <a:ext cx="3124200" cy="1218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83671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hrsa.gov/cmsimages/hrsa_Logo_only.gif"/>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04800" y="1752600"/>
            <a:ext cx="8517256"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6356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228600" y="228600"/>
            <a:ext cx="8425543" cy="121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ctr"/>
            <a:r>
              <a:rPr lang="en-US" altLang="en-US" sz="2800" dirty="0" smtClean="0">
                <a:latin typeface="Arial" pitchFamily="34" charset="0"/>
                <a:ea typeface="ＭＳ Ｐゴシック" pitchFamily="34" charset="-128"/>
              </a:rPr>
              <a:t>Health Resources and Services Administration</a:t>
            </a:r>
            <a:br>
              <a:rPr lang="en-US" altLang="en-US" sz="2800" dirty="0" smtClean="0">
                <a:latin typeface="Arial" pitchFamily="34" charset="0"/>
                <a:ea typeface="ＭＳ Ｐゴシック" pitchFamily="34" charset="-128"/>
              </a:rPr>
            </a:br>
            <a:r>
              <a:rPr lang="en-US" altLang="en-US" sz="2800" dirty="0" smtClean="0">
                <a:latin typeface="Arial" pitchFamily="34" charset="0"/>
                <a:ea typeface="ＭＳ Ｐゴシック" pitchFamily="34" charset="-128"/>
              </a:rPr>
              <a:t>(HRSA)</a:t>
            </a:r>
            <a:endParaRPr lang="en-US" altLang="en-US" dirty="0" smtClean="0">
              <a:latin typeface="Univers Condensed" pitchFamily="34" charset="0"/>
              <a:ea typeface="ＭＳ Ｐゴシック" pitchFamily="34" charset="-128"/>
            </a:endParaRPr>
          </a:p>
        </p:txBody>
      </p:sp>
      <p:sp>
        <p:nvSpPr>
          <p:cNvPr id="17411" name="Content Placeholder 2"/>
          <p:cNvSpPr>
            <a:spLocks noGrp="1"/>
          </p:cNvSpPr>
          <p:nvPr>
            <p:ph idx="1"/>
          </p:nvPr>
        </p:nvSpPr>
        <p:spPr bwMode="auto">
          <a:xfrm>
            <a:off x="685800" y="1219200"/>
            <a:ext cx="76200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2400" i="1" u="sng" dirty="0" smtClean="0">
                <a:latin typeface="Arial" pitchFamily="34" charset="0"/>
                <a:ea typeface="ＭＳ Ｐゴシック" pitchFamily="34" charset="-128"/>
              </a:rPr>
              <a:t>Mission</a:t>
            </a:r>
            <a:r>
              <a:rPr lang="en-US" altLang="en-US" sz="2400" i="1" dirty="0" smtClean="0">
                <a:latin typeface="Arial" pitchFamily="34" charset="0"/>
                <a:ea typeface="ＭＳ Ｐゴシック" pitchFamily="34" charset="-128"/>
              </a:rPr>
              <a:t>: To improve health and achieve health equity through access to quality services, a skilled health workforce, and innovative programs</a:t>
            </a:r>
          </a:p>
          <a:p>
            <a:endParaRPr lang="en-US" altLang="en-US" sz="800" i="1" dirty="0" smtClean="0">
              <a:latin typeface="Arial" pitchFamily="34" charset="0"/>
              <a:ea typeface="ＭＳ Ｐゴシック" pitchFamily="34" charset="-128"/>
            </a:endParaRPr>
          </a:p>
          <a:p>
            <a:r>
              <a:rPr lang="en-US" altLang="en-US" sz="2400" u="sng" dirty="0" smtClean="0">
                <a:latin typeface="Arial" pitchFamily="34" charset="0"/>
                <a:ea typeface="ＭＳ Ｐゴシック" pitchFamily="34" charset="-128"/>
              </a:rPr>
              <a:t>Vision</a:t>
            </a:r>
            <a:r>
              <a:rPr lang="en-US" altLang="en-US" sz="2400" dirty="0" smtClean="0">
                <a:latin typeface="Arial" pitchFamily="34" charset="0"/>
                <a:ea typeface="ＭＳ Ｐゴシック" pitchFamily="34" charset="-128"/>
              </a:rPr>
              <a:t>: Healthy Communities, Healthy People</a:t>
            </a:r>
          </a:p>
          <a:p>
            <a:endParaRPr lang="en-US" altLang="en-US" sz="800" dirty="0" smtClean="0">
              <a:latin typeface="Arial" pitchFamily="34" charset="0"/>
              <a:ea typeface="ＭＳ Ｐゴシック" pitchFamily="34" charset="-128"/>
            </a:endParaRPr>
          </a:p>
          <a:p>
            <a:r>
              <a:rPr lang="en-US" altLang="en-US" sz="2400" u="sng" dirty="0" smtClean="0">
                <a:latin typeface="Arial" pitchFamily="34" charset="0"/>
                <a:ea typeface="ＭＳ Ｐゴシック" pitchFamily="34" charset="-128"/>
              </a:rPr>
              <a:t>Goals</a:t>
            </a:r>
            <a:r>
              <a:rPr lang="en-US" altLang="en-US" sz="2400" dirty="0" smtClean="0">
                <a:latin typeface="Arial" pitchFamily="34" charset="0"/>
                <a:ea typeface="ＭＳ Ｐゴシック" pitchFamily="34" charset="-128"/>
              </a:rPr>
              <a:t>:</a:t>
            </a:r>
          </a:p>
          <a:p>
            <a:pPr lvl="1">
              <a:lnSpc>
                <a:spcPct val="80000"/>
              </a:lnSpc>
              <a:buClr>
                <a:schemeClr val="tx1"/>
              </a:buClr>
              <a:buFont typeface="Arial" pitchFamily="34" charset="0"/>
              <a:buChar char="-"/>
            </a:pPr>
            <a:r>
              <a:rPr lang="en-US" altLang="en-US" sz="2400" dirty="0" smtClean="0">
                <a:latin typeface="Arial" pitchFamily="34" charset="0"/>
                <a:ea typeface="ＭＳ Ｐゴシック" pitchFamily="34" charset="-128"/>
              </a:rPr>
              <a:t>Improve access to quality care and services</a:t>
            </a:r>
          </a:p>
          <a:p>
            <a:pPr lvl="1">
              <a:lnSpc>
                <a:spcPct val="80000"/>
              </a:lnSpc>
              <a:buClr>
                <a:schemeClr val="tx1"/>
              </a:buClr>
              <a:buFont typeface="Arial" pitchFamily="34" charset="0"/>
              <a:buChar char="-"/>
            </a:pPr>
            <a:r>
              <a:rPr lang="en-US" altLang="en-US" sz="2400" dirty="0" smtClean="0">
                <a:latin typeface="Arial" pitchFamily="34" charset="0"/>
                <a:ea typeface="ＭＳ Ｐゴシック" pitchFamily="34" charset="-128"/>
              </a:rPr>
              <a:t>Strengthen the health workforce</a:t>
            </a:r>
          </a:p>
          <a:p>
            <a:pPr lvl="1">
              <a:lnSpc>
                <a:spcPct val="80000"/>
              </a:lnSpc>
              <a:buClr>
                <a:schemeClr val="tx1"/>
              </a:buClr>
              <a:buFont typeface="Arial" pitchFamily="34" charset="0"/>
              <a:buChar char="-"/>
            </a:pPr>
            <a:r>
              <a:rPr lang="en-US" altLang="en-US" sz="2400" dirty="0" smtClean="0">
                <a:latin typeface="Arial" pitchFamily="34" charset="0"/>
                <a:ea typeface="ＭＳ Ｐゴシック" pitchFamily="34" charset="-128"/>
              </a:rPr>
              <a:t>Build healthy communities </a:t>
            </a:r>
          </a:p>
          <a:p>
            <a:pPr lvl="1">
              <a:lnSpc>
                <a:spcPct val="80000"/>
              </a:lnSpc>
              <a:buClr>
                <a:schemeClr val="tx1"/>
              </a:buClr>
              <a:buFont typeface="Arial" pitchFamily="34" charset="0"/>
              <a:buChar char="-"/>
            </a:pPr>
            <a:r>
              <a:rPr lang="en-US" altLang="en-US" sz="2400" dirty="0" smtClean="0">
                <a:latin typeface="Arial" pitchFamily="34" charset="0"/>
                <a:ea typeface="ＭＳ Ｐゴシック" pitchFamily="34" charset="-128"/>
              </a:rPr>
              <a:t>Improve health equity</a:t>
            </a:r>
          </a:p>
          <a:p>
            <a:endParaRPr lang="en-US" altLang="en-US" sz="2400" i="1" dirty="0" smtClean="0">
              <a:solidFill>
                <a:schemeClr val="bg1"/>
              </a:solidFill>
              <a:latin typeface="Arial" pitchFamily="34" charset="0"/>
              <a:ea typeface="ＭＳ Ｐゴシック" pitchFamily="34" charset="-128"/>
            </a:endParaRPr>
          </a:p>
        </p:txBody>
      </p:sp>
      <p:pic>
        <p:nvPicPr>
          <p:cNvPr id="17412" name="Picture 3" descr="hrsa_Logo_only.gif"/>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6324600" y="4648200"/>
            <a:ext cx="25050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68403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lstStyle/>
          <a:p>
            <a:r>
              <a:rPr lang="en-US" dirty="0" smtClean="0"/>
              <a:t>Opportunities for a Pharmacist</a:t>
            </a:r>
            <a:endParaRPr lang="en-US" dirty="0"/>
          </a:p>
        </p:txBody>
      </p:sp>
      <p:sp>
        <p:nvSpPr>
          <p:cNvPr id="3" name="Content Placeholder 2"/>
          <p:cNvSpPr>
            <a:spLocks noGrp="1"/>
          </p:cNvSpPr>
          <p:nvPr>
            <p:ph idx="1"/>
          </p:nvPr>
        </p:nvSpPr>
        <p:spPr>
          <a:xfrm>
            <a:off x="228600" y="838200"/>
            <a:ext cx="8305800" cy="5181600"/>
          </a:xfrm>
        </p:spPr>
        <p:txBody>
          <a:bodyPr/>
          <a:lstStyle/>
          <a:p>
            <a:r>
              <a:rPr lang="en-US" sz="2400" dirty="0" smtClean="0"/>
              <a:t>Opportunities for pharmacists to serve within HRSA include but are not limited to: </a:t>
            </a:r>
          </a:p>
          <a:p>
            <a:pPr lvl="1"/>
            <a:r>
              <a:rPr lang="en-US" sz="2000" dirty="0" smtClean="0"/>
              <a:t>Telehealth / Telemedicine (Rural Health)</a:t>
            </a:r>
          </a:p>
          <a:p>
            <a:pPr lvl="1"/>
            <a:r>
              <a:rPr lang="en-US" sz="2000" dirty="0" smtClean="0"/>
              <a:t>Health Workforce </a:t>
            </a:r>
            <a:r>
              <a:rPr lang="en-US" sz="2000" dirty="0"/>
              <a:t>S</a:t>
            </a:r>
            <a:r>
              <a:rPr lang="en-US" sz="2000" dirty="0" smtClean="0"/>
              <a:t>trengthening</a:t>
            </a:r>
          </a:p>
          <a:p>
            <a:pPr lvl="1"/>
            <a:r>
              <a:rPr lang="en-US" sz="2000" dirty="0" smtClean="0"/>
              <a:t>American Indian / Alaska </a:t>
            </a:r>
            <a:r>
              <a:rPr lang="en-US" sz="2000" dirty="0"/>
              <a:t>Native Health </a:t>
            </a:r>
            <a:r>
              <a:rPr lang="en-US" sz="2000" dirty="0" smtClean="0"/>
              <a:t>Equity</a:t>
            </a:r>
          </a:p>
          <a:p>
            <a:pPr lvl="1"/>
            <a:r>
              <a:rPr lang="en-US" sz="2000" dirty="0" smtClean="0"/>
              <a:t>Countermeasure Injury Compensation Program</a:t>
            </a:r>
          </a:p>
          <a:p>
            <a:pPr lvl="1"/>
            <a:r>
              <a:rPr lang="en-US" sz="2000" dirty="0" smtClean="0"/>
              <a:t>Community Health Centers</a:t>
            </a:r>
          </a:p>
          <a:p>
            <a:pPr lvl="1"/>
            <a:r>
              <a:rPr lang="en-US" sz="2000" dirty="0" smtClean="0"/>
              <a:t>Maternal and Child Health</a:t>
            </a:r>
          </a:p>
          <a:p>
            <a:pPr lvl="1"/>
            <a:r>
              <a:rPr lang="en-US" sz="2000" dirty="0"/>
              <a:t>Office of Pharmacy </a:t>
            </a:r>
            <a:r>
              <a:rPr lang="en-US" sz="2000" dirty="0" smtClean="0"/>
              <a:t>Affairs</a:t>
            </a:r>
          </a:p>
          <a:p>
            <a:pPr lvl="1"/>
            <a:r>
              <a:rPr lang="en-US" sz="2000" dirty="0"/>
              <a:t>Global </a:t>
            </a:r>
            <a:r>
              <a:rPr lang="en-US" sz="2000" dirty="0" smtClean="0"/>
              <a:t>Health</a:t>
            </a:r>
          </a:p>
          <a:p>
            <a:pPr lvl="1"/>
            <a:r>
              <a:rPr lang="en-US" sz="2000" dirty="0" smtClean="0"/>
              <a:t>Poison Control</a:t>
            </a:r>
          </a:p>
          <a:p>
            <a:pPr lvl="1"/>
            <a:r>
              <a:rPr lang="en-US" sz="2000" dirty="0" smtClean="0"/>
              <a:t>Organ Donation</a:t>
            </a:r>
          </a:p>
          <a:p>
            <a:pPr lvl="1"/>
            <a:r>
              <a:rPr lang="en-US" sz="2000" dirty="0" smtClean="0"/>
              <a:t>HIV/AIDS </a:t>
            </a:r>
          </a:p>
          <a:p>
            <a:pPr marL="0" indent="0">
              <a:buNone/>
            </a:pPr>
            <a:endParaRPr lang="en-US" sz="2400" dirty="0"/>
          </a:p>
        </p:txBody>
      </p:sp>
    </p:spTree>
    <p:extLst>
      <p:ext uri="{BB962C8B-B14F-4D97-AF65-F5344CB8AC3E}">
        <p14:creationId xmlns:p14="http://schemas.microsoft.com/office/powerpoint/2010/main" val="44433687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medpar.ehr-icehealth.org/images/logo.gif"/>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590800" y="0"/>
            <a:ext cx="3810000" cy="5794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80706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143000"/>
          </a:xfrm>
        </p:spPr>
        <p:txBody>
          <a:bodyPr/>
          <a:lstStyle/>
          <a:p>
            <a:r>
              <a:rPr lang="en-US" sz="2800" dirty="0" smtClean="0"/>
              <a:t>Immigration and Customs Enforcement (ICE) Health Service Corps (IHSC)</a:t>
            </a:r>
            <a:endParaRPr lang="en-US" sz="2800" dirty="0"/>
          </a:p>
        </p:txBody>
      </p:sp>
      <p:sp>
        <p:nvSpPr>
          <p:cNvPr id="3" name="Content Placeholder 2"/>
          <p:cNvSpPr>
            <a:spLocks noGrp="1"/>
          </p:cNvSpPr>
          <p:nvPr>
            <p:ph idx="1"/>
          </p:nvPr>
        </p:nvSpPr>
        <p:spPr>
          <a:xfrm>
            <a:off x="609600" y="1447800"/>
            <a:ext cx="3124200" cy="4396581"/>
          </a:xfrm>
        </p:spPr>
        <p:txBody>
          <a:bodyPr/>
          <a:lstStyle/>
          <a:p>
            <a:pPr marL="0" indent="0">
              <a:buNone/>
            </a:pPr>
            <a:r>
              <a:rPr lang="en-US" sz="2600" dirty="0"/>
              <a:t>Mission:  </a:t>
            </a:r>
            <a:endParaRPr lang="en-US" sz="2600" dirty="0" smtClean="0"/>
          </a:p>
          <a:p>
            <a:pPr marL="0" indent="0">
              <a:buNone/>
            </a:pPr>
            <a:r>
              <a:rPr lang="en-US" sz="2600" dirty="0" smtClean="0"/>
              <a:t>To </a:t>
            </a:r>
            <a:r>
              <a:rPr lang="en-US" sz="2600" dirty="0"/>
              <a:t>protect America by providing health care and public health services in support of immigration law enforcement</a:t>
            </a:r>
          </a:p>
          <a:p>
            <a:pPr marL="0" indent="0">
              <a:buNone/>
            </a:pPr>
            <a:endParaRPr lang="en-US" dirty="0"/>
          </a:p>
          <a:p>
            <a:pPr marL="0" indent="0">
              <a:buNone/>
            </a:pPr>
            <a:endParaRPr lang="en-US"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962400" y="1676400"/>
            <a:ext cx="48768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119671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12838"/>
          </a:xfrm>
        </p:spPr>
        <p:txBody>
          <a:bodyPr/>
          <a:lstStyle/>
          <a:p>
            <a:r>
              <a:rPr lang="en-US" sz="2800" dirty="0"/>
              <a:t>ICE Health Service </a:t>
            </a:r>
            <a:r>
              <a:rPr lang="en-US" sz="2800" dirty="0" smtClean="0"/>
              <a:t>Corps (IHSC)</a:t>
            </a:r>
            <a:endParaRPr lang="en-US" sz="2800" dirty="0"/>
          </a:p>
        </p:txBody>
      </p:sp>
      <p:sp>
        <p:nvSpPr>
          <p:cNvPr id="3" name="Content Placeholder 2"/>
          <p:cNvSpPr>
            <a:spLocks noGrp="1"/>
          </p:cNvSpPr>
          <p:nvPr>
            <p:ph idx="1"/>
          </p:nvPr>
        </p:nvSpPr>
        <p:spPr>
          <a:xfrm>
            <a:off x="762000" y="1295400"/>
            <a:ext cx="7620000" cy="4144963"/>
          </a:xfrm>
        </p:spPr>
        <p:txBody>
          <a:bodyPr/>
          <a:lstStyle/>
          <a:p>
            <a:r>
              <a:rPr lang="en-US" sz="2200" dirty="0" smtClean="0"/>
              <a:t>IHSC serves as the medical authority for ICE within the Department of Homeland Security.</a:t>
            </a:r>
          </a:p>
          <a:p>
            <a:r>
              <a:rPr lang="en-US" sz="2200" dirty="0" smtClean="0"/>
              <a:t>Direct patient care to approximately 15,00 detainees housed at 21 designated facilities.</a:t>
            </a:r>
          </a:p>
          <a:p>
            <a:r>
              <a:rPr lang="en-US" sz="2200" dirty="0" smtClean="0"/>
              <a:t>Oversees medical care provided to an additional 19,000 detainees housed at 240 non-ICE Health Service Corps staffed detention facilities across the country.</a:t>
            </a:r>
          </a:p>
          <a:p>
            <a:r>
              <a:rPr lang="en-US" sz="2200" dirty="0" smtClean="0"/>
              <a:t>13 IHSC pharmacies in 9 States.</a:t>
            </a:r>
          </a:p>
          <a:p>
            <a:r>
              <a:rPr lang="en-US" sz="2200" dirty="0" smtClean="0"/>
              <a:t>19 Pharmacists (including the Chief Pharmacist &amp; 2 Regional Pharmacy Consultants) &amp; 23 Pharmacy Technicians.</a:t>
            </a:r>
          </a:p>
          <a:p>
            <a:endParaRPr lang="en-US" sz="2200" dirty="0"/>
          </a:p>
        </p:txBody>
      </p:sp>
    </p:spTree>
    <p:extLst>
      <p:ext uri="{BB962C8B-B14F-4D97-AF65-F5344CB8AC3E}">
        <p14:creationId xmlns:p14="http://schemas.microsoft.com/office/powerpoint/2010/main" val="7539848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12838"/>
          </a:xfrm>
        </p:spPr>
        <p:txBody>
          <a:bodyPr/>
          <a:lstStyle/>
          <a:p>
            <a:r>
              <a:rPr lang="en-US" sz="2800" dirty="0" smtClean="0"/>
              <a:t>Opportunities for a Pharmacist</a:t>
            </a:r>
            <a:endParaRPr lang="en-US" sz="2800" dirty="0"/>
          </a:p>
        </p:txBody>
      </p:sp>
      <p:sp>
        <p:nvSpPr>
          <p:cNvPr id="3" name="Content Placeholder 2"/>
          <p:cNvSpPr>
            <a:spLocks noGrp="1"/>
          </p:cNvSpPr>
          <p:nvPr>
            <p:ph idx="1"/>
          </p:nvPr>
        </p:nvSpPr>
        <p:spPr>
          <a:xfrm>
            <a:off x="838200" y="1143000"/>
            <a:ext cx="7620000" cy="4525963"/>
          </a:xfrm>
        </p:spPr>
        <p:txBody>
          <a:bodyPr/>
          <a:lstStyle/>
          <a:p>
            <a:pPr marL="0" indent="0">
              <a:buNone/>
            </a:pPr>
            <a:r>
              <a:rPr lang="en-US" sz="2800" b="1" dirty="0" smtClean="0"/>
              <a:t>Pharmacy Positions </a:t>
            </a:r>
          </a:p>
          <a:p>
            <a:r>
              <a:rPr lang="en-US" sz="2600" dirty="0" smtClean="0"/>
              <a:t>IHSC Chief Pharmacist </a:t>
            </a:r>
          </a:p>
          <a:p>
            <a:r>
              <a:rPr lang="en-US" sz="2600" dirty="0" smtClean="0"/>
              <a:t>Eastern Regional Pharmacy Consultant </a:t>
            </a:r>
          </a:p>
          <a:p>
            <a:r>
              <a:rPr lang="en-US" sz="2600" dirty="0" smtClean="0"/>
              <a:t>Western Regional Pharmacy Consultant </a:t>
            </a:r>
          </a:p>
          <a:p>
            <a:r>
              <a:rPr lang="en-US" sz="2600" dirty="0" smtClean="0"/>
              <a:t>13 Chief Pharmacists for facilities  </a:t>
            </a:r>
          </a:p>
          <a:p>
            <a:r>
              <a:rPr lang="en-US" sz="2600" dirty="0" smtClean="0"/>
              <a:t>3 Staff/Clinical Pharmacists</a:t>
            </a:r>
            <a:endParaRPr lang="en-US" sz="2800" dirty="0" smtClean="0"/>
          </a:p>
          <a:p>
            <a:pPr marL="0" indent="0">
              <a:buNone/>
            </a:pPr>
            <a:endParaRPr lang="en-US" sz="2800" dirty="0" smtClean="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32995461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txBox="1">
            <a:spLocks/>
          </p:cNvSpPr>
          <p:nvPr/>
        </p:nvSpPr>
        <p:spPr bwMode="auto">
          <a:xfrm>
            <a:off x="457200" y="319740"/>
            <a:ext cx="8229600" cy="685800"/>
          </a:xfrm>
          <a:prstGeom prst="rect">
            <a:avLst/>
          </a:prstGeom>
          <a:noFill/>
          <a:ln w="9525">
            <a:noFill/>
            <a:miter lim="800000"/>
            <a:headEnd/>
            <a:tailEnd/>
          </a:ln>
        </p:spPr>
        <p:txBody>
          <a:bodyPr/>
          <a:lstStyle/>
          <a:p>
            <a:pPr>
              <a:defRPr/>
            </a:pPr>
            <a:r>
              <a:rPr lang="en-US" sz="2800" dirty="0" smtClean="0">
                <a:solidFill>
                  <a:srgbClr val="002D52"/>
                </a:solidFill>
                <a:latin typeface="Tahoma" pitchFamily="34" charset="0"/>
                <a:cs typeface="Tahoma" pitchFamily="34" charset="0"/>
              </a:rPr>
              <a:t> </a:t>
            </a:r>
            <a:endParaRPr lang="en-US" sz="2800" dirty="0">
              <a:solidFill>
                <a:srgbClr val="002D52"/>
              </a:solidFill>
              <a:latin typeface="Tahoma" pitchFamily="34" charset="0"/>
              <a:cs typeface="Tahoma" pitchFamily="34" charset="0"/>
            </a:endParaRPr>
          </a:p>
        </p:txBody>
      </p:sp>
      <p:sp>
        <p:nvSpPr>
          <p:cNvPr id="52228" name="TextBox 4"/>
          <p:cNvSpPr txBox="1">
            <a:spLocks noChangeArrowheads="1"/>
          </p:cNvSpPr>
          <p:nvPr/>
        </p:nvSpPr>
        <p:spPr bwMode="auto">
          <a:xfrm>
            <a:off x="762000" y="5105400"/>
            <a:ext cx="91781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dirty="0">
                <a:solidFill>
                  <a:schemeClr val="bg1"/>
                </a:solidFill>
                <a:latin typeface="Tahoma" pitchFamily="34" charset="0"/>
              </a:rPr>
              <a:t>PHOTO</a:t>
            </a:r>
          </a:p>
        </p:txBody>
      </p:sp>
      <p:sp>
        <p:nvSpPr>
          <p:cNvPr id="52229" name="Text Box 16"/>
          <p:cNvSpPr txBox="1">
            <a:spLocks noChangeArrowheads="1"/>
          </p:cNvSpPr>
          <p:nvPr/>
        </p:nvSpPr>
        <p:spPr bwMode="auto">
          <a:xfrm>
            <a:off x="3505200" y="2438400"/>
            <a:ext cx="2057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50000"/>
              </a:spcBef>
            </a:pPr>
            <a:r>
              <a:rPr lang="en-US" altLang="en-US" dirty="0">
                <a:latin typeface="Tahoma" pitchFamily="34" charset="0"/>
              </a:rPr>
              <a:t> </a:t>
            </a:r>
          </a:p>
        </p:txBody>
      </p:sp>
      <p:sp>
        <p:nvSpPr>
          <p:cNvPr id="52231" name="TextBox 6"/>
          <p:cNvSpPr txBox="1">
            <a:spLocks noChangeArrowheads="1"/>
          </p:cNvSpPr>
          <p:nvPr/>
        </p:nvSpPr>
        <p:spPr bwMode="auto">
          <a:xfrm>
            <a:off x="1638554" y="4967178"/>
            <a:ext cx="5257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1400" b="1" dirty="0" smtClean="0">
                <a:latin typeface="Tahoma" pitchFamily="34" charset="0"/>
              </a:rPr>
              <a:t>Rear Admiral (RADM) Boris D. </a:t>
            </a:r>
            <a:r>
              <a:rPr lang="en-US" sz="1400" b="1" dirty="0" err="1" smtClean="0">
                <a:latin typeface="Tahoma" pitchFamily="34" charset="0"/>
              </a:rPr>
              <a:t>Lushniak</a:t>
            </a:r>
            <a:r>
              <a:rPr lang="en-US" sz="1400" b="1" dirty="0" smtClean="0">
                <a:latin typeface="Tahoma" pitchFamily="34" charset="0"/>
              </a:rPr>
              <a:t>, M.D., M.P.H.</a:t>
            </a:r>
          </a:p>
          <a:p>
            <a:r>
              <a:rPr lang="en-US" altLang="en-US" sz="1400" dirty="0" smtClean="0">
                <a:latin typeface="Tahoma" pitchFamily="34" charset="0"/>
                <a:cs typeface="Tahoma" pitchFamily="34" charset="0"/>
              </a:rPr>
              <a:t>Deputy </a:t>
            </a:r>
            <a:r>
              <a:rPr lang="en-US" altLang="en-US" sz="1400" dirty="0">
                <a:latin typeface="Tahoma" pitchFamily="34" charset="0"/>
                <a:cs typeface="Tahoma" pitchFamily="34" charset="0"/>
              </a:rPr>
              <a:t>Surgeon General of the United States</a:t>
            </a:r>
          </a:p>
        </p:txBody>
      </p:sp>
      <p:pic>
        <p:nvPicPr>
          <p:cNvPr id="9" name="Picture 6" descr="RADm Boris Lushniak in PHS uniform posed in front of flags" title="RADM Boris Lushniak, USPH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43200" y="381000"/>
            <a:ext cx="30480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990600" y="5617129"/>
            <a:ext cx="4800600" cy="276999"/>
          </a:xfrm>
          <a:prstGeom prst="rect">
            <a:avLst/>
          </a:prstGeom>
        </p:spPr>
        <p:txBody>
          <a:bodyPr wrap="square">
            <a:spAutoFit/>
          </a:bodyPr>
          <a:lstStyle/>
          <a:p>
            <a:pPr>
              <a:defRPr/>
            </a:pPr>
            <a:r>
              <a:rPr lang="en-US" sz="1200" dirty="0">
                <a:solidFill>
                  <a:schemeClr val="accent3"/>
                </a:solidFill>
                <a:latin typeface="Tahoma" pitchFamily="34" charset="0"/>
                <a:hlinkClick r:id="rId4"/>
              </a:rPr>
              <a:t>http://</a:t>
            </a:r>
            <a:r>
              <a:rPr lang="en-US" sz="1200" dirty="0" smtClean="0">
                <a:solidFill>
                  <a:schemeClr val="accent3"/>
                </a:solidFill>
                <a:latin typeface="Tahoma" pitchFamily="34" charset="0"/>
                <a:hlinkClick r:id="rId4"/>
              </a:rPr>
              <a:t>www.surgeongeneral.gov/about/biographies/bio-deputy.html</a:t>
            </a:r>
            <a:endParaRPr lang="en-US" sz="1200" dirty="0">
              <a:solidFill>
                <a:schemeClr val="accent3"/>
              </a:solidFill>
              <a:latin typeface="Tahoma" pitchFamily="34" charset="0"/>
            </a:endParaRPr>
          </a:p>
        </p:txBody>
      </p:sp>
    </p:spTree>
    <p:extLst>
      <p:ext uri="{BB962C8B-B14F-4D97-AF65-F5344CB8AC3E}">
        <p14:creationId xmlns:p14="http://schemas.microsoft.com/office/powerpoint/2010/main" val="319245725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981200" y="304800"/>
            <a:ext cx="5105400" cy="509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49393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Indian Health Service</a:t>
            </a:r>
            <a:endParaRPr lang="en-US" sz="2800" dirty="0"/>
          </a:p>
        </p:txBody>
      </p:sp>
      <p:sp>
        <p:nvSpPr>
          <p:cNvPr id="3" name="Content Placeholder 2"/>
          <p:cNvSpPr>
            <a:spLocks noGrp="1"/>
          </p:cNvSpPr>
          <p:nvPr>
            <p:ph idx="1"/>
          </p:nvPr>
        </p:nvSpPr>
        <p:spPr>
          <a:xfrm>
            <a:off x="838200" y="1295400"/>
            <a:ext cx="7620000" cy="4525963"/>
          </a:xfrm>
        </p:spPr>
        <p:txBody>
          <a:bodyPr/>
          <a:lstStyle/>
          <a:p>
            <a:r>
              <a:rPr lang="en-US" sz="2400" dirty="0" smtClean="0"/>
              <a:t>Mission</a:t>
            </a:r>
            <a:r>
              <a:rPr lang="en-US" sz="2400" dirty="0"/>
              <a:t>: To raise the physical, mental, social, and spiritual health of American Indians and Alaska Natives to the highest level</a:t>
            </a:r>
          </a:p>
          <a:p>
            <a:r>
              <a:rPr lang="en-US" sz="2400" dirty="0" smtClean="0"/>
              <a:t>Goal: </a:t>
            </a:r>
            <a:r>
              <a:rPr lang="en-US" sz="2400" dirty="0"/>
              <a:t>To assure that comprehensive, culturally acceptable personal and public health services are available and accessible to American Indian and Alaska Native </a:t>
            </a:r>
            <a:r>
              <a:rPr lang="en-US" sz="2400" dirty="0" smtClean="0"/>
              <a:t>people</a:t>
            </a:r>
          </a:p>
          <a:p>
            <a:r>
              <a:rPr lang="en-US" sz="2400" dirty="0" smtClean="0"/>
              <a:t>Foundation</a:t>
            </a:r>
            <a:r>
              <a:rPr lang="en-US" sz="2400" dirty="0"/>
              <a:t>: To uphold the Federal Government's obligation to promote </a:t>
            </a:r>
            <a:r>
              <a:rPr lang="en-US" sz="2400" dirty="0" smtClean="0"/>
              <a:t>healthy American Indian and Alaska Native people</a:t>
            </a:r>
            <a:r>
              <a:rPr lang="en-US" sz="2400" dirty="0"/>
              <a:t>, communities, and cultures and to honor and protect the inherent sovereign rights of Tribes </a:t>
            </a:r>
          </a:p>
          <a:p>
            <a:pPr marL="0" indent="0">
              <a:buNone/>
            </a:pPr>
            <a:endParaRPr lang="en-US" dirty="0"/>
          </a:p>
          <a:p>
            <a:endParaRPr lang="en-US" dirty="0"/>
          </a:p>
        </p:txBody>
      </p:sp>
    </p:spTree>
    <p:extLst>
      <p:ext uri="{BB962C8B-B14F-4D97-AF65-F5344CB8AC3E}">
        <p14:creationId xmlns:p14="http://schemas.microsoft.com/office/powerpoint/2010/main" val="36031548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Indian Health Service</a:t>
            </a:r>
            <a:endParaRPr lang="en-US" sz="2800" dirty="0"/>
          </a:p>
        </p:txBody>
      </p:sp>
      <p:sp>
        <p:nvSpPr>
          <p:cNvPr id="3" name="Content Placeholder 2"/>
          <p:cNvSpPr>
            <a:spLocks noGrp="1"/>
          </p:cNvSpPr>
          <p:nvPr>
            <p:ph idx="1"/>
          </p:nvPr>
        </p:nvSpPr>
        <p:spPr>
          <a:xfrm>
            <a:off x="838200" y="1447800"/>
            <a:ext cx="7620000" cy="4525963"/>
          </a:xfrm>
        </p:spPr>
        <p:txBody>
          <a:bodyPr/>
          <a:lstStyle/>
          <a:p>
            <a:r>
              <a:rPr lang="en-US" dirty="0" smtClean="0"/>
              <a:t>566 Federally-Recognized Tribes</a:t>
            </a:r>
          </a:p>
          <a:p>
            <a:r>
              <a:rPr lang="en-US" dirty="0"/>
              <a:t>2</a:t>
            </a:r>
            <a:r>
              <a:rPr lang="en-US" dirty="0" smtClean="0"/>
              <a:t> Million American Indians and Alaska Natives </a:t>
            </a:r>
          </a:p>
          <a:p>
            <a:r>
              <a:rPr lang="en-US" dirty="0" smtClean="0"/>
              <a:t>12 Service Areas in 35 States</a:t>
            </a:r>
          </a:p>
          <a:p>
            <a:r>
              <a:rPr lang="en-US" dirty="0" smtClean="0"/>
              <a:t>Over 700 Pharmacists in over 230 locations</a:t>
            </a:r>
            <a:endParaRPr lang="en-US" dirty="0"/>
          </a:p>
          <a:p>
            <a:endParaRPr lang="en-US" dirty="0"/>
          </a:p>
        </p:txBody>
      </p:sp>
    </p:spTree>
    <p:extLst>
      <p:ext uri="{BB962C8B-B14F-4D97-AF65-F5344CB8AC3E}">
        <p14:creationId xmlns:p14="http://schemas.microsoft.com/office/powerpoint/2010/main" val="18021752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Opportunities for a Pharmacist</a:t>
            </a:r>
            <a:endParaRPr lang="en-US" sz="2800" dirty="0"/>
          </a:p>
        </p:txBody>
      </p:sp>
      <p:sp>
        <p:nvSpPr>
          <p:cNvPr id="3" name="Content Placeholder 2"/>
          <p:cNvSpPr>
            <a:spLocks noGrp="1"/>
          </p:cNvSpPr>
          <p:nvPr>
            <p:ph idx="1"/>
          </p:nvPr>
        </p:nvSpPr>
        <p:spPr>
          <a:xfrm>
            <a:off x="914400" y="1219200"/>
            <a:ext cx="7620000" cy="4525963"/>
          </a:xfrm>
        </p:spPr>
        <p:txBody>
          <a:bodyPr/>
          <a:lstStyle/>
          <a:p>
            <a:r>
              <a:rPr lang="en-US" sz="2400" dirty="0"/>
              <a:t>Clinical positions</a:t>
            </a:r>
          </a:p>
          <a:p>
            <a:pPr lvl="1"/>
            <a:r>
              <a:rPr lang="en-US" sz="2000" dirty="0"/>
              <a:t>Staff pharmacists</a:t>
            </a:r>
          </a:p>
          <a:p>
            <a:pPr lvl="1"/>
            <a:r>
              <a:rPr lang="en-US" sz="2000" dirty="0"/>
              <a:t>Clinical specialty pharmacists</a:t>
            </a:r>
          </a:p>
          <a:p>
            <a:pPr lvl="2"/>
            <a:r>
              <a:rPr lang="en-US" sz="1800" dirty="0"/>
              <a:t>Anticoagulation</a:t>
            </a:r>
          </a:p>
          <a:p>
            <a:pPr lvl="2"/>
            <a:r>
              <a:rPr lang="en-US" sz="1800" dirty="0"/>
              <a:t>Hypertension</a:t>
            </a:r>
          </a:p>
          <a:p>
            <a:pPr lvl="2"/>
            <a:r>
              <a:rPr lang="en-US" sz="1800" dirty="0"/>
              <a:t>Diabetes</a:t>
            </a:r>
          </a:p>
          <a:p>
            <a:pPr lvl="2"/>
            <a:r>
              <a:rPr lang="en-US" sz="1800" dirty="0"/>
              <a:t>Oncology</a:t>
            </a:r>
          </a:p>
          <a:p>
            <a:r>
              <a:rPr lang="en-US" sz="2400" dirty="0"/>
              <a:t>Non-clinical positions</a:t>
            </a:r>
          </a:p>
          <a:p>
            <a:pPr lvl="1"/>
            <a:r>
              <a:rPr lang="en-US" sz="2000" dirty="0" smtClean="0"/>
              <a:t>Pharmacy </a:t>
            </a:r>
            <a:r>
              <a:rPr lang="en-US" sz="2000" dirty="0"/>
              <a:t>management and directors</a:t>
            </a:r>
          </a:p>
          <a:p>
            <a:pPr lvl="1"/>
            <a:r>
              <a:rPr lang="en-US" sz="2000" dirty="0"/>
              <a:t>Quality Assurance/Quality Improvement</a:t>
            </a:r>
          </a:p>
          <a:p>
            <a:pPr lvl="1"/>
            <a:r>
              <a:rPr lang="en-US" sz="2000" dirty="0"/>
              <a:t>Research/epidemiology</a:t>
            </a:r>
          </a:p>
          <a:p>
            <a:pPr lvl="1"/>
            <a:r>
              <a:rPr lang="en-US" sz="2000" dirty="0"/>
              <a:t>IT Analyst</a:t>
            </a:r>
          </a:p>
          <a:p>
            <a:endParaRPr lang="en-US" dirty="0"/>
          </a:p>
        </p:txBody>
      </p:sp>
    </p:spTree>
    <p:extLst>
      <p:ext uri="{BB962C8B-B14F-4D97-AF65-F5344CB8AC3E}">
        <p14:creationId xmlns:p14="http://schemas.microsoft.com/office/powerpoint/2010/main" val="10344157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05000" y="152400"/>
            <a:ext cx="4994031"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55073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The National Institutes of Health Clinical Center  Vision </a:t>
            </a:r>
            <a:r>
              <a:rPr lang="en-US" sz="2800" dirty="0"/>
              <a:t>S</a:t>
            </a:r>
            <a:r>
              <a:rPr lang="en-US" sz="2800" dirty="0" smtClean="0"/>
              <a:t>tatement</a:t>
            </a:r>
            <a:endParaRPr lang="en-US" sz="2800" dirty="0"/>
          </a:p>
        </p:txBody>
      </p:sp>
      <p:sp>
        <p:nvSpPr>
          <p:cNvPr id="3" name="Content Placeholder 2"/>
          <p:cNvSpPr>
            <a:spLocks noGrp="1"/>
          </p:cNvSpPr>
          <p:nvPr>
            <p:ph idx="1"/>
          </p:nvPr>
        </p:nvSpPr>
        <p:spPr>
          <a:xfrm>
            <a:off x="838200" y="1752600"/>
            <a:ext cx="7620000" cy="4525963"/>
          </a:xfrm>
        </p:spPr>
        <p:txBody>
          <a:bodyPr/>
          <a:lstStyle/>
          <a:p>
            <a:pPr marL="0" indent="0">
              <a:buNone/>
            </a:pPr>
            <a:r>
              <a:rPr lang="en-US" sz="3600" dirty="0" smtClean="0"/>
              <a:t>“As America’s research </a:t>
            </a:r>
            <a:r>
              <a:rPr lang="en-US" sz="3600" dirty="0"/>
              <a:t>h</a:t>
            </a:r>
            <a:r>
              <a:rPr lang="en-US" sz="3600" dirty="0" smtClean="0"/>
              <a:t>ospital, we will lead the global effort in training today’s investigators and discovering tomorrow’s cures”</a:t>
            </a:r>
            <a:endParaRPr lang="en-US" sz="3600" dirty="0"/>
          </a:p>
        </p:txBody>
      </p:sp>
    </p:spTree>
    <p:extLst>
      <p:ext uri="{BB962C8B-B14F-4D97-AF65-F5344CB8AC3E}">
        <p14:creationId xmlns:p14="http://schemas.microsoft.com/office/powerpoint/2010/main" val="166702746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Serves in the various Institutes of the NIH? </a:t>
            </a:r>
            <a:endParaRPr lang="en-US" dirty="0"/>
          </a:p>
        </p:txBody>
      </p:sp>
      <p:sp>
        <p:nvSpPr>
          <p:cNvPr id="3" name="Content Placeholder 2"/>
          <p:cNvSpPr>
            <a:spLocks noGrp="1"/>
          </p:cNvSpPr>
          <p:nvPr>
            <p:ph idx="1"/>
          </p:nvPr>
        </p:nvSpPr>
        <p:spPr/>
        <p:txBody>
          <a:bodyPr/>
          <a:lstStyle/>
          <a:p>
            <a:r>
              <a:rPr lang="en-US" dirty="0" smtClean="0"/>
              <a:t>Pharmacists serve in the 240-bed Clinical Center (CC) of the NIH in Bethesda</a:t>
            </a:r>
          </a:p>
          <a:p>
            <a:r>
              <a:rPr lang="en-US" dirty="0" smtClean="0"/>
              <a:t>Pharmacists also serve in other areas of the NIH extramural program</a:t>
            </a:r>
            <a:endParaRPr lang="en-US" dirty="0"/>
          </a:p>
        </p:txBody>
      </p:sp>
    </p:spTree>
    <p:extLst>
      <p:ext uri="{BB962C8B-B14F-4D97-AF65-F5344CB8AC3E}">
        <p14:creationId xmlns:p14="http://schemas.microsoft.com/office/powerpoint/2010/main" val="41902549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lstStyle/>
          <a:p>
            <a:r>
              <a:rPr lang="en-US" sz="2800" dirty="0" smtClean="0"/>
              <a:t>Opportunities for Pharmacists at NIH</a:t>
            </a:r>
            <a:endParaRPr lang="en-US" sz="2800" dirty="0"/>
          </a:p>
        </p:txBody>
      </p:sp>
      <p:sp>
        <p:nvSpPr>
          <p:cNvPr id="3" name="Content Placeholder 2"/>
          <p:cNvSpPr>
            <a:spLocks noGrp="1"/>
          </p:cNvSpPr>
          <p:nvPr>
            <p:ph idx="1"/>
          </p:nvPr>
        </p:nvSpPr>
        <p:spPr>
          <a:xfrm>
            <a:off x="685800" y="1219200"/>
            <a:ext cx="7620000" cy="4648200"/>
          </a:xfrm>
        </p:spPr>
        <p:txBody>
          <a:bodyPr/>
          <a:lstStyle/>
          <a:p>
            <a:r>
              <a:rPr lang="en-US" sz="2800" dirty="0" smtClean="0"/>
              <a:t>Pharmacists staff the Inpatient and Outpatient Section of the CC Pharmacy</a:t>
            </a:r>
          </a:p>
          <a:p>
            <a:r>
              <a:rPr lang="en-US" sz="2800" dirty="0" smtClean="0"/>
              <a:t>Clinical pharmacy specialists </a:t>
            </a:r>
            <a:r>
              <a:rPr lang="en-US" sz="2800" dirty="0"/>
              <a:t>p</a:t>
            </a:r>
            <a:r>
              <a:rPr lang="en-US" sz="2800" dirty="0" smtClean="0"/>
              <a:t>rovide services to study participants of the various Institutes</a:t>
            </a:r>
          </a:p>
          <a:p>
            <a:r>
              <a:rPr lang="en-US" sz="2800" dirty="0" err="1" smtClean="0"/>
              <a:t>Radiopharmacists</a:t>
            </a:r>
            <a:r>
              <a:rPr lang="en-US" sz="2800" dirty="0" smtClean="0"/>
              <a:t> serve in Nuclear Medicine and other areas of the CC</a:t>
            </a:r>
          </a:p>
          <a:p>
            <a:r>
              <a:rPr lang="en-US" sz="2800" dirty="0" smtClean="0"/>
              <a:t>The CC Pharmacy provides a PGY2 Oncology residency and a 2-year pharmacokinetics fellowship</a:t>
            </a:r>
            <a:endParaRPr lang="en-US" sz="2800" dirty="0"/>
          </a:p>
        </p:txBody>
      </p:sp>
    </p:spTree>
    <p:extLst>
      <p:ext uri="{BB962C8B-B14F-4D97-AF65-F5344CB8AC3E}">
        <p14:creationId xmlns:p14="http://schemas.microsoft.com/office/powerpoint/2010/main" val="422352851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057400" y="497682"/>
            <a:ext cx="4531522" cy="4531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title"/>
          </p:nvPr>
        </p:nvSpPr>
        <p:spPr>
          <a:xfrm>
            <a:off x="304800" y="5181600"/>
            <a:ext cx="8229600" cy="655638"/>
          </a:xfrm>
        </p:spPr>
        <p:txBody>
          <a:bodyPr/>
          <a:lstStyle/>
          <a:p>
            <a:pPr algn="ctr"/>
            <a:r>
              <a:rPr lang="en-US" dirty="0" smtClean="0"/>
              <a:t>Office of the Secretary (OS)</a:t>
            </a:r>
            <a:endParaRPr lang="en-US" dirty="0"/>
          </a:p>
        </p:txBody>
      </p:sp>
    </p:spTree>
    <p:extLst>
      <p:ext uri="{BB962C8B-B14F-4D97-AF65-F5344CB8AC3E}">
        <p14:creationId xmlns:p14="http://schemas.microsoft.com/office/powerpoint/2010/main" val="41446324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Office of the Secretary (OS)</a:t>
            </a:r>
            <a:endParaRPr lang="en-US" dirty="0"/>
          </a:p>
        </p:txBody>
      </p:sp>
      <p:sp>
        <p:nvSpPr>
          <p:cNvPr id="3" name="Content Placeholder 2"/>
          <p:cNvSpPr>
            <a:spLocks noGrp="1"/>
          </p:cNvSpPr>
          <p:nvPr>
            <p:ph idx="1"/>
          </p:nvPr>
        </p:nvSpPr>
        <p:spPr/>
        <p:txBody>
          <a:bodyPr/>
          <a:lstStyle/>
          <a:p>
            <a:r>
              <a:rPr lang="en-US" dirty="0" smtClean="0"/>
              <a:t>16 Staff Divisions (STAFFDIVS) in OS</a:t>
            </a:r>
          </a:p>
          <a:p>
            <a:r>
              <a:rPr lang="en-US" dirty="0" smtClean="0"/>
              <a:t>Each STAFFDIV has its own Mission, Vision and Goals</a:t>
            </a:r>
          </a:p>
          <a:p>
            <a:pPr lvl="1"/>
            <a:r>
              <a:rPr lang="en-US" dirty="0" smtClean="0"/>
              <a:t>For example, </a:t>
            </a:r>
            <a:r>
              <a:rPr lang="en-US" dirty="0"/>
              <a:t>Assistant Secretary </a:t>
            </a:r>
            <a:r>
              <a:rPr lang="en-US" dirty="0" smtClean="0"/>
              <a:t>for Preparedness </a:t>
            </a:r>
            <a:r>
              <a:rPr lang="en-US" dirty="0"/>
              <a:t>and Response (ASPR</a:t>
            </a:r>
            <a:r>
              <a:rPr lang="en-US" dirty="0" smtClean="0"/>
              <a:t>)</a:t>
            </a:r>
          </a:p>
          <a:p>
            <a:pPr lvl="2"/>
            <a:r>
              <a:rPr lang="en-US" sz="2000" dirty="0" smtClean="0"/>
              <a:t>ASPR </a:t>
            </a:r>
            <a:r>
              <a:rPr lang="en-US" sz="2000" dirty="0"/>
              <a:t>Mission: </a:t>
            </a:r>
            <a:r>
              <a:rPr lang="en-US" sz="2000" dirty="0" smtClean="0"/>
              <a:t>“Leading </a:t>
            </a:r>
            <a:r>
              <a:rPr lang="en-US" sz="2000" dirty="0"/>
              <a:t>the nation in preventing, responding to and recovering from the adverse health effects of public health emergencies and disasters, ranging from hurricanes to bioterrorism</a:t>
            </a:r>
            <a:r>
              <a:rPr lang="en-US" sz="2000" dirty="0" smtClean="0"/>
              <a:t>.</a:t>
            </a:r>
            <a:r>
              <a:rPr lang="en-US" sz="2000" i="1" dirty="0" smtClean="0"/>
              <a:t>"</a:t>
            </a:r>
            <a:endParaRPr lang="en-US" sz="2000" dirty="0"/>
          </a:p>
        </p:txBody>
      </p:sp>
    </p:spTree>
    <p:extLst>
      <p:ext uri="{BB962C8B-B14F-4D97-AF65-F5344CB8AC3E}">
        <p14:creationId xmlns:p14="http://schemas.microsoft.com/office/powerpoint/2010/main" val="472525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txBox="1">
            <a:spLocks/>
          </p:cNvSpPr>
          <p:nvPr/>
        </p:nvSpPr>
        <p:spPr bwMode="auto">
          <a:xfrm>
            <a:off x="457200" y="457200"/>
            <a:ext cx="8229600" cy="685800"/>
          </a:xfrm>
          <a:prstGeom prst="rect">
            <a:avLst/>
          </a:prstGeom>
          <a:noFill/>
          <a:ln w="9525">
            <a:noFill/>
            <a:miter lim="800000"/>
            <a:headEnd/>
            <a:tailEnd/>
          </a:ln>
        </p:spPr>
        <p:txBody>
          <a:bodyPr/>
          <a:lstStyle/>
          <a:p>
            <a:pPr>
              <a:defRPr/>
            </a:pPr>
            <a:endParaRPr lang="en-US" sz="2800" dirty="0">
              <a:latin typeface="Tahoma" pitchFamily="34" charset="0"/>
              <a:cs typeface="Tahoma" pitchFamily="34" charset="0"/>
            </a:endParaRPr>
          </a:p>
        </p:txBody>
      </p:sp>
      <p:sp>
        <p:nvSpPr>
          <p:cNvPr id="52228" name="TextBox 4"/>
          <p:cNvSpPr txBox="1">
            <a:spLocks noChangeArrowheads="1"/>
          </p:cNvSpPr>
          <p:nvPr/>
        </p:nvSpPr>
        <p:spPr bwMode="auto">
          <a:xfrm>
            <a:off x="762000" y="5105400"/>
            <a:ext cx="91781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dirty="0">
                <a:solidFill>
                  <a:schemeClr val="bg1"/>
                </a:solidFill>
                <a:latin typeface="Tahoma" pitchFamily="34" charset="0"/>
              </a:rPr>
              <a:t>PHOTO</a:t>
            </a:r>
          </a:p>
        </p:txBody>
      </p:sp>
      <p:sp>
        <p:nvSpPr>
          <p:cNvPr id="52229" name="Text Box 16"/>
          <p:cNvSpPr txBox="1">
            <a:spLocks noChangeArrowheads="1"/>
          </p:cNvSpPr>
          <p:nvPr/>
        </p:nvSpPr>
        <p:spPr bwMode="auto">
          <a:xfrm>
            <a:off x="3505200" y="2438400"/>
            <a:ext cx="2057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50000"/>
              </a:spcBef>
            </a:pPr>
            <a:r>
              <a:rPr lang="en-US" altLang="en-US" dirty="0">
                <a:latin typeface="Tahoma" pitchFamily="34" charset="0"/>
              </a:rPr>
              <a:t> </a:t>
            </a:r>
          </a:p>
        </p:txBody>
      </p:sp>
      <p:sp>
        <p:nvSpPr>
          <p:cNvPr id="52231" name="TextBox 6"/>
          <p:cNvSpPr txBox="1">
            <a:spLocks noChangeArrowheads="1"/>
          </p:cNvSpPr>
          <p:nvPr/>
        </p:nvSpPr>
        <p:spPr bwMode="auto">
          <a:xfrm>
            <a:off x="1667727" y="4958318"/>
            <a:ext cx="542754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1400" b="1" dirty="0" smtClean="0">
                <a:latin typeface="Tahoma" pitchFamily="34" charset="0"/>
              </a:rPr>
              <a:t>Rear Admiral (RADM) Pamela Schweitzer, PharmD, BCACP</a:t>
            </a:r>
          </a:p>
          <a:p>
            <a:r>
              <a:rPr lang="en-US" altLang="en-US" sz="1400" dirty="0" smtClean="0">
                <a:latin typeface="Tahoma" pitchFamily="34" charset="0"/>
                <a:cs typeface="Tahoma" pitchFamily="34" charset="0"/>
              </a:rPr>
              <a:t>Chief Professional Officer, Pharmacy, USPHS</a:t>
            </a:r>
          </a:p>
        </p:txBody>
      </p:sp>
      <p:sp>
        <p:nvSpPr>
          <p:cNvPr id="11" name="Rectangle 10"/>
          <p:cNvSpPr/>
          <p:nvPr/>
        </p:nvSpPr>
        <p:spPr>
          <a:xfrm>
            <a:off x="1679815" y="5597743"/>
            <a:ext cx="4038600" cy="276999"/>
          </a:xfrm>
          <a:prstGeom prst="rect">
            <a:avLst/>
          </a:prstGeom>
        </p:spPr>
        <p:txBody>
          <a:bodyPr wrap="square">
            <a:spAutoFit/>
          </a:bodyPr>
          <a:lstStyle/>
          <a:p>
            <a:pPr>
              <a:defRPr/>
            </a:pPr>
            <a:r>
              <a:rPr lang="en-US" sz="1200" dirty="0">
                <a:solidFill>
                  <a:schemeClr val="accent3"/>
                </a:solidFill>
                <a:latin typeface="Tahoma" pitchFamily="34" charset="0"/>
                <a:hlinkClick r:id="rId3"/>
              </a:rPr>
              <a:t>http://</a:t>
            </a:r>
            <a:r>
              <a:rPr lang="en-US" sz="1200" dirty="0" smtClean="0">
                <a:solidFill>
                  <a:schemeClr val="accent3"/>
                </a:solidFill>
                <a:latin typeface="Tahoma" pitchFamily="34" charset="0"/>
                <a:hlinkClick r:id="rId3"/>
              </a:rPr>
              <a:t>www.usphs.gov/profession/pharmacist/cpo.aspx</a:t>
            </a:r>
            <a:endParaRPr lang="en-US" sz="1200" dirty="0" smtClean="0">
              <a:solidFill>
                <a:schemeClr val="accent3"/>
              </a:solidFill>
              <a:latin typeface="Tahoma" pitchFamily="34" charset="0"/>
            </a:endParaRPr>
          </a:p>
        </p:txBody>
      </p:sp>
      <p:pic>
        <p:nvPicPr>
          <p:cNvPr id="7170" name="Picture 2" descr="C:\Users\HINCHLIFFET\Desktop\PHS Recruitment Presentation\20140910_SchweitzerPamela_flag_5x7.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667000" y="396240"/>
            <a:ext cx="3200400" cy="4480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04072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Pharmacist Positions in OS</a:t>
            </a:r>
            <a:endParaRPr lang="en-US" dirty="0"/>
          </a:p>
        </p:txBody>
      </p:sp>
      <p:sp>
        <p:nvSpPr>
          <p:cNvPr id="3" name="Content Placeholder 2"/>
          <p:cNvSpPr>
            <a:spLocks noGrp="1"/>
          </p:cNvSpPr>
          <p:nvPr>
            <p:ph idx="1"/>
          </p:nvPr>
        </p:nvSpPr>
        <p:spPr/>
        <p:txBody>
          <a:bodyPr/>
          <a:lstStyle/>
          <a:p>
            <a:r>
              <a:rPr lang="en-US" dirty="0" smtClean="0"/>
              <a:t>Most positions in OS are Multi-Disciplinary</a:t>
            </a:r>
          </a:p>
          <a:p>
            <a:r>
              <a:rPr lang="en-US" dirty="0" smtClean="0"/>
              <a:t>Pharmacists occupy many positions including leadership positions</a:t>
            </a:r>
          </a:p>
          <a:p>
            <a:pPr lvl="1"/>
            <a:r>
              <a:rPr lang="en-US" sz="3200" dirty="0" smtClean="0"/>
              <a:t>Director of DCCPR</a:t>
            </a:r>
          </a:p>
          <a:p>
            <a:pPr lvl="1"/>
            <a:r>
              <a:rPr lang="en-US" sz="3200" dirty="0" smtClean="0"/>
              <a:t>Director of Medical Reserve Corps</a:t>
            </a:r>
          </a:p>
          <a:p>
            <a:pPr lvl="1"/>
            <a:endParaRPr lang="en-US" dirty="0"/>
          </a:p>
        </p:txBody>
      </p:sp>
    </p:spTree>
    <p:extLst>
      <p:ext uri="{BB962C8B-B14F-4D97-AF65-F5344CB8AC3E}">
        <p14:creationId xmlns:p14="http://schemas.microsoft.com/office/powerpoint/2010/main" val="51635207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Opportunities for a Pharmacist in OS</a:t>
            </a:r>
            <a:endParaRPr lang="en-US" dirty="0"/>
          </a:p>
        </p:txBody>
      </p:sp>
      <p:sp>
        <p:nvSpPr>
          <p:cNvPr id="3" name="Content Placeholder 2"/>
          <p:cNvSpPr>
            <a:spLocks noGrp="1"/>
          </p:cNvSpPr>
          <p:nvPr>
            <p:ph idx="1"/>
          </p:nvPr>
        </p:nvSpPr>
        <p:spPr>
          <a:xfrm>
            <a:off x="914400" y="1143000"/>
            <a:ext cx="7620000" cy="4525963"/>
          </a:xfrm>
        </p:spPr>
        <p:txBody>
          <a:bodyPr/>
          <a:lstStyle/>
          <a:p>
            <a:r>
              <a:rPr lang="en-US" dirty="0" smtClean="0"/>
              <a:t>Since most of the positions are Multi-Disciplinary, there are numerous opportunities in many STAFFDIVS</a:t>
            </a:r>
          </a:p>
          <a:p>
            <a:r>
              <a:rPr lang="en-US" dirty="0" smtClean="0"/>
              <a:t>ASPR</a:t>
            </a:r>
          </a:p>
          <a:p>
            <a:pPr lvl="1"/>
            <a:r>
              <a:rPr lang="en-US" dirty="0" smtClean="0"/>
              <a:t>Office of Emergency Management (OEM)</a:t>
            </a:r>
          </a:p>
          <a:p>
            <a:pPr lvl="2"/>
            <a:r>
              <a:rPr lang="en-US" dirty="0" smtClean="0"/>
              <a:t>Division </a:t>
            </a:r>
            <a:r>
              <a:rPr lang="en-US" dirty="0"/>
              <a:t>of </a:t>
            </a:r>
            <a:r>
              <a:rPr lang="en-US" dirty="0" smtClean="0"/>
              <a:t>Logistics</a:t>
            </a:r>
            <a:endParaRPr lang="en-US" dirty="0"/>
          </a:p>
          <a:p>
            <a:pPr lvl="3"/>
            <a:r>
              <a:rPr lang="en-US" dirty="0" smtClean="0"/>
              <a:t>Branch Chief</a:t>
            </a:r>
          </a:p>
          <a:p>
            <a:pPr lvl="3"/>
            <a:r>
              <a:rPr lang="en-US" dirty="0" smtClean="0"/>
              <a:t>Program Manager</a:t>
            </a:r>
          </a:p>
          <a:p>
            <a:pPr lvl="3"/>
            <a:r>
              <a:rPr lang="en-US" dirty="0" smtClean="0"/>
              <a:t>Program Analyst</a:t>
            </a:r>
          </a:p>
          <a:p>
            <a:pPr lvl="3"/>
            <a:r>
              <a:rPr lang="en-US" dirty="0" smtClean="0"/>
              <a:t>Warehouse Manager</a:t>
            </a:r>
            <a:endParaRPr lang="en-US" dirty="0"/>
          </a:p>
        </p:txBody>
      </p:sp>
    </p:spTree>
    <p:extLst>
      <p:ext uri="{BB962C8B-B14F-4D97-AF65-F5344CB8AC3E}">
        <p14:creationId xmlns:p14="http://schemas.microsoft.com/office/powerpoint/2010/main" val="113229843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3"/>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347663" indent="-347663"/>
            <a:r>
              <a:rPr lang="en-US" altLang="en-US" sz="3200" dirty="0" smtClean="0">
                <a:ea typeface="ＭＳ Ｐゴシック" pitchFamily="34" charset="-128"/>
              </a:rPr>
              <a:t>Speaker: Update your own content here</a:t>
            </a:r>
            <a:br>
              <a:rPr lang="en-US" altLang="en-US" sz="3200" dirty="0" smtClean="0">
                <a:ea typeface="ＭＳ Ｐゴシック" pitchFamily="34" charset="-128"/>
              </a:rPr>
            </a:br>
            <a:r>
              <a:rPr lang="en-US" altLang="en-US" sz="3200" dirty="0" smtClean="0">
                <a:ea typeface="ＭＳ Ｐゴシック" pitchFamily="34" charset="-128"/>
              </a:rPr>
              <a:t>(Rank, Name, Title)</a:t>
            </a:r>
          </a:p>
        </p:txBody>
      </p:sp>
      <p:sp>
        <p:nvSpPr>
          <p:cNvPr id="75779" name="Content Placeholder 4"/>
          <p:cNvSpPr>
            <a:spLocks noGrp="1"/>
          </p:cNvSpPr>
          <p:nvPr>
            <p:ph idx="1"/>
          </p:nvPr>
        </p:nvSpPr>
        <p:spPr bwMode="auto">
          <a:xfrm>
            <a:off x="1066800" y="1143000"/>
            <a:ext cx="76200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347663" indent="-347663">
              <a:buClr>
                <a:srgbClr val="FF0000"/>
              </a:buClr>
              <a:buFont typeface="Arial" pitchFamily="34" charset="0"/>
              <a:buNone/>
            </a:pPr>
            <a:endParaRPr lang="en-US" altLang="en-US" sz="2200" b="1" dirty="0" smtClean="0">
              <a:solidFill>
                <a:schemeClr val="tx2"/>
              </a:solidFill>
              <a:ea typeface="ＭＳ Ｐゴシック" pitchFamily="34" charset="-128"/>
            </a:endParaRPr>
          </a:p>
          <a:p>
            <a:pPr marL="347663" indent="-347663">
              <a:buClr>
                <a:srgbClr val="FF0000"/>
              </a:buClr>
              <a:buFont typeface="Arial" pitchFamily="34" charset="0"/>
              <a:buNone/>
            </a:pPr>
            <a:r>
              <a:rPr lang="en-US" altLang="en-US" sz="2800" b="1" dirty="0" smtClean="0">
                <a:ea typeface="ＭＳ Ｐゴシック" pitchFamily="34" charset="-128"/>
              </a:rPr>
              <a:t>Current Position: </a:t>
            </a:r>
            <a:endParaRPr lang="en-US" altLang="en-US" sz="2800" dirty="0" smtClean="0">
              <a:ea typeface="ＭＳ Ｐゴシック" pitchFamily="34" charset="-128"/>
            </a:endParaRPr>
          </a:p>
          <a:p>
            <a:pPr marL="347663" indent="-347663">
              <a:buClr>
                <a:srgbClr val="FF0000"/>
              </a:buClr>
              <a:buFont typeface="Arial" pitchFamily="34" charset="0"/>
              <a:buNone/>
            </a:pPr>
            <a:r>
              <a:rPr lang="en-US" altLang="en-US" sz="2800" b="1" dirty="0" smtClean="0">
                <a:ea typeface="ＭＳ Ｐゴシック" pitchFamily="34" charset="-128"/>
              </a:rPr>
              <a:t>Service time: </a:t>
            </a:r>
            <a:endParaRPr lang="en-US" altLang="en-US" sz="2800" dirty="0" smtClean="0">
              <a:ea typeface="ＭＳ Ｐゴシック" pitchFamily="34" charset="-128"/>
            </a:endParaRPr>
          </a:p>
          <a:p>
            <a:pPr marL="347663" indent="-347663">
              <a:buClr>
                <a:srgbClr val="FF0000"/>
              </a:buClr>
              <a:buFont typeface="Arial" pitchFamily="34" charset="0"/>
              <a:buNone/>
            </a:pPr>
            <a:r>
              <a:rPr lang="en-US" altLang="en-US" sz="2800" b="1" dirty="0" smtClean="0">
                <a:ea typeface="ＭＳ Ｐゴシック" pitchFamily="34" charset="-128"/>
              </a:rPr>
              <a:t>Practice areas</a:t>
            </a:r>
            <a:r>
              <a:rPr lang="en-US" altLang="en-US" sz="2800" b="1" dirty="0" smtClean="0">
                <a:solidFill>
                  <a:schemeClr val="tx2"/>
                </a:solidFill>
                <a:ea typeface="ＭＳ Ｐゴシック" pitchFamily="34" charset="-128"/>
              </a:rPr>
              <a:t>: </a:t>
            </a:r>
            <a:r>
              <a:rPr lang="en-US" altLang="en-US" sz="2800" dirty="0" smtClean="0">
                <a:solidFill>
                  <a:srgbClr val="000000"/>
                </a:solidFill>
                <a:ea typeface="ＭＳ Ｐゴシック" pitchFamily="34" charset="-128"/>
              </a:rPr>
              <a:t/>
            </a:r>
            <a:br>
              <a:rPr lang="en-US" altLang="en-US" sz="2800" dirty="0" smtClean="0">
                <a:solidFill>
                  <a:srgbClr val="000000"/>
                </a:solidFill>
                <a:ea typeface="ＭＳ Ｐゴシック" pitchFamily="34" charset="-128"/>
              </a:rPr>
            </a:br>
            <a:endParaRPr lang="en-US" altLang="en-US" sz="2400" dirty="0" smtClean="0">
              <a:solidFill>
                <a:srgbClr val="000000"/>
              </a:solidFill>
              <a:ea typeface="ＭＳ Ｐゴシック" pitchFamily="34" charset="-128"/>
            </a:endParaRPr>
          </a:p>
          <a:p>
            <a:pPr lvl="1">
              <a:buFont typeface="Arial" pitchFamily="34" charset="0"/>
              <a:buNone/>
            </a:pPr>
            <a:endParaRPr lang="en-US" altLang="en-US" sz="2000"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9" descr="powerpoint_template01.pn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6350"/>
            <a:ext cx="9163050"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299" name="Picture 8" descr="powerpoint_template01.wmf"/>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2088" y="5805488"/>
            <a:ext cx="31115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bwMode="auto">
          <a:xfrm>
            <a:off x="453571" y="3362325"/>
            <a:ext cx="8229600" cy="1362075"/>
          </a:xfrm>
          <a:prstGeom prst="rect">
            <a:avLst/>
          </a:prstGeom>
          <a:no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auto" hangingPunct="1">
              <a:spcBef>
                <a:spcPts val="0"/>
              </a:spcBef>
              <a:spcAft>
                <a:spcPts val="0"/>
              </a:spcAft>
              <a:defRPr/>
            </a:pPr>
            <a:r>
              <a:rPr lang="en-US" sz="4600" dirty="0" smtClean="0">
                <a:solidFill>
                  <a:srgbClr val="8B1E00"/>
                </a:solidFill>
                <a:latin typeface="Univers Condensed" pitchFamily="34" charset="0"/>
                <a:ea typeface="+mn-ea"/>
                <a:cs typeface="Tahoma" pitchFamily="34" charset="0"/>
              </a:rPr>
              <a:t>Emergency Response Deployments</a:t>
            </a:r>
            <a:endParaRPr lang="en-US" sz="4600" dirty="0">
              <a:solidFill>
                <a:srgbClr val="8B1E00"/>
              </a:solidFill>
              <a:latin typeface="Univers Condensed" pitchFamily="34" charset="0"/>
              <a:ea typeface="+mn-ea"/>
              <a:cs typeface="Tahoma" pitchFamily="34" charset="0"/>
            </a:endParaRPr>
          </a:p>
        </p:txBody>
      </p:sp>
      <p:grpSp>
        <p:nvGrpSpPr>
          <p:cNvPr id="5" name="Group 4"/>
          <p:cNvGrpSpPr/>
          <p:nvPr/>
        </p:nvGrpSpPr>
        <p:grpSpPr>
          <a:xfrm>
            <a:off x="828040" y="6318568"/>
            <a:ext cx="3840480" cy="310832"/>
            <a:chOff x="980440" y="6242368"/>
            <a:chExt cx="3840480" cy="310832"/>
          </a:xfrm>
        </p:grpSpPr>
        <p:pic>
          <p:nvPicPr>
            <p:cNvPr id="7" name="Picture 6"/>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bwMode="auto">
            <a:xfrm>
              <a:off x="980440" y="6242368"/>
              <a:ext cx="3840480"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bwMode="auto">
            <a:xfrm>
              <a:off x="1005840" y="6370320"/>
              <a:ext cx="2651760" cy="18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 name="Picture 4"/>
          <p:cNvPicPr>
            <a:picLocks noChangeAspect="1"/>
          </p:cNvPicPr>
          <p:nvPr/>
        </p:nvPicPr>
        <p:blipFill rotWithShape="1">
          <a:blip r:embed="rId6" cstate="email">
            <a:extLst>
              <a:ext uri="{28A0092B-C50C-407E-A947-70E740481C1C}">
                <a14:useLocalDpi xmlns:a14="http://schemas.microsoft.com/office/drawing/2010/main"/>
              </a:ext>
            </a:extLst>
          </a:blip>
          <a:srcRect l="64553" t="84277" r="521" b="1835"/>
          <a:stretch/>
        </p:blipFill>
        <p:spPr bwMode="auto">
          <a:xfrm>
            <a:off x="5760720" y="5852160"/>
            <a:ext cx="338328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525327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609600" y="265814"/>
            <a:ext cx="8001000" cy="648586"/>
          </a:xfrm>
        </p:spPr>
        <p:txBody>
          <a:bodyPr/>
          <a:lstStyle/>
          <a:p>
            <a:pPr>
              <a:lnSpc>
                <a:spcPct val="90000"/>
              </a:lnSpc>
            </a:pPr>
            <a:r>
              <a:rPr lang="en-US" altLang="en-US" sz="2800" dirty="0" smtClean="0">
                <a:solidFill>
                  <a:schemeClr val="tx1"/>
                </a:solidFill>
              </a:rPr>
              <a:t>3 </a:t>
            </a:r>
            <a:r>
              <a:rPr lang="en-US" altLang="en-US" sz="2800" dirty="0">
                <a:solidFill>
                  <a:schemeClr val="tx1"/>
                </a:solidFill>
              </a:rPr>
              <a:t>T</a:t>
            </a:r>
            <a:r>
              <a:rPr lang="en-US" altLang="en-US" sz="2800" dirty="0" smtClean="0">
                <a:solidFill>
                  <a:schemeClr val="tx1"/>
                </a:solidFill>
              </a:rPr>
              <a:t>iered </a:t>
            </a:r>
            <a:r>
              <a:rPr lang="en-US" altLang="en-US" sz="2800" dirty="0">
                <a:solidFill>
                  <a:schemeClr val="tx1"/>
                </a:solidFill>
              </a:rPr>
              <a:t>D</a:t>
            </a:r>
            <a:r>
              <a:rPr lang="en-US" altLang="en-US" sz="2800" dirty="0" smtClean="0">
                <a:solidFill>
                  <a:schemeClr val="tx1"/>
                </a:solidFill>
              </a:rPr>
              <a:t>eployment </a:t>
            </a:r>
            <a:r>
              <a:rPr lang="en-US" altLang="en-US" sz="2800" dirty="0">
                <a:solidFill>
                  <a:schemeClr val="tx1"/>
                </a:solidFill>
              </a:rPr>
              <a:t>R</a:t>
            </a:r>
            <a:r>
              <a:rPr lang="en-US" altLang="en-US" sz="2800" dirty="0" smtClean="0">
                <a:solidFill>
                  <a:schemeClr val="tx1"/>
                </a:solidFill>
              </a:rPr>
              <a:t>esponse </a:t>
            </a:r>
            <a:r>
              <a:rPr lang="en-US" altLang="en-US" sz="2800" dirty="0">
                <a:solidFill>
                  <a:schemeClr val="tx1"/>
                </a:solidFill>
              </a:rPr>
              <a:t>T</a:t>
            </a:r>
            <a:r>
              <a:rPr lang="en-US" altLang="en-US" sz="2800" dirty="0" smtClean="0">
                <a:solidFill>
                  <a:schemeClr val="tx1"/>
                </a:solidFill>
              </a:rPr>
              <a:t>eam</a:t>
            </a:r>
          </a:p>
        </p:txBody>
      </p:sp>
      <p:sp>
        <p:nvSpPr>
          <p:cNvPr id="56323" name="Rectangle 3"/>
          <p:cNvSpPr>
            <a:spLocks noGrp="1" noChangeArrowheads="1"/>
          </p:cNvSpPr>
          <p:nvPr>
            <p:ph idx="1"/>
          </p:nvPr>
        </p:nvSpPr>
        <p:spPr>
          <a:xfrm>
            <a:off x="228600" y="1219200"/>
            <a:ext cx="8610600" cy="4267200"/>
          </a:xfrm>
        </p:spPr>
        <p:txBody>
          <a:bodyPr/>
          <a:lstStyle/>
          <a:p>
            <a:pPr>
              <a:lnSpc>
                <a:spcPct val="90000"/>
              </a:lnSpc>
              <a:buClr>
                <a:srgbClr val="FF0000"/>
              </a:buClr>
              <a:buFont typeface="Wingdings" pitchFamily="2" charset="2"/>
              <a:buChar char="§"/>
            </a:pPr>
            <a:r>
              <a:rPr lang="en-US" altLang="en-US" sz="2000" b="1" dirty="0" smtClean="0"/>
              <a:t>Tier One:</a:t>
            </a:r>
            <a:r>
              <a:rPr lang="en-US" altLang="en-US" sz="2000" dirty="0" smtClean="0"/>
              <a:t> 	Five Rapid Deployment Force teams and ten Incident 			Regional Coordination Teams </a:t>
            </a:r>
          </a:p>
          <a:p>
            <a:pPr lvl="4">
              <a:lnSpc>
                <a:spcPct val="90000"/>
              </a:lnSpc>
              <a:buClr>
                <a:srgbClr val="FF0000"/>
              </a:buClr>
            </a:pPr>
            <a:r>
              <a:rPr lang="en-US" altLang="en-US" sz="1800" dirty="0" smtClean="0"/>
              <a:t>expected to report to a point of departure within 12 hours of notification</a:t>
            </a:r>
          </a:p>
          <a:p>
            <a:pPr>
              <a:lnSpc>
                <a:spcPct val="90000"/>
              </a:lnSpc>
              <a:buClr>
                <a:srgbClr val="FF0000"/>
              </a:buClr>
              <a:buFont typeface="Wingdings" pitchFamily="2" charset="2"/>
              <a:buChar char="§"/>
            </a:pPr>
            <a:endParaRPr lang="en-US" altLang="en-US" sz="2000" b="1" dirty="0" smtClean="0"/>
          </a:p>
          <a:p>
            <a:pPr>
              <a:lnSpc>
                <a:spcPct val="90000"/>
              </a:lnSpc>
              <a:buClr>
                <a:srgbClr val="FF0000"/>
              </a:buClr>
              <a:buFont typeface="Wingdings" pitchFamily="2" charset="2"/>
              <a:buChar char="§"/>
            </a:pPr>
            <a:r>
              <a:rPr lang="en-US" altLang="en-US" sz="2000" b="1" dirty="0" smtClean="0"/>
              <a:t>Tier Two:</a:t>
            </a:r>
            <a:r>
              <a:rPr lang="en-US" altLang="en-US" sz="2000" dirty="0" smtClean="0"/>
              <a:t>	Five Applied Public Health Teams and five</a:t>
            </a:r>
          </a:p>
          <a:p>
            <a:pPr>
              <a:lnSpc>
                <a:spcPct val="90000"/>
              </a:lnSpc>
              <a:buClr>
                <a:srgbClr val="FF0000"/>
              </a:buClr>
              <a:buFont typeface="Wingdings" pitchFamily="2" charset="2"/>
              <a:buNone/>
            </a:pPr>
            <a:r>
              <a:rPr lang="en-US" altLang="en-US" sz="2000" dirty="0" smtClean="0"/>
              <a:t>			Mental Health teams </a:t>
            </a:r>
          </a:p>
          <a:p>
            <a:pPr lvl="4">
              <a:lnSpc>
                <a:spcPct val="90000"/>
              </a:lnSpc>
              <a:buClr>
                <a:srgbClr val="FF0000"/>
              </a:buClr>
            </a:pPr>
            <a:r>
              <a:rPr lang="en-US" altLang="en-US" sz="1800" dirty="0" smtClean="0"/>
              <a:t>expected to report to a point of departure within 36 hours of notification</a:t>
            </a:r>
          </a:p>
          <a:p>
            <a:pPr lvl="4">
              <a:lnSpc>
                <a:spcPct val="90000"/>
              </a:lnSpc>
              <a:buClr>
                <a:srgbClr val="FF0000"/>
              </a:buClr>
            </a:pPr>
            <a:endParaRPr lang="en-US" altLang="en-US" sz="1600" dirty="0" smtClean="0"/>
          </a:p>
          <a:p>
            <a:pPr>
              <a:lnSpc>
                <a:spcPct val="90000"/>
              </a:lnSpc>
              <a:buClr>
                <a:srgbClr val="FF0000"/>
              </a:buClr>
              <a:buFont typeface="Wingdings" pitchFamily="2" charset="2"/>
              <a:buChar char="§"/>
            </a:pPr>
            <a:r>
              <a:rPr lang="en-US" altLang="en-US" sz="2000" b="1" dirty="0" smtClean="0"/>
              <a:t>Tier Three:  </a:t>
            </a:r>
            <a:r>
              <a:rPr lang="en-US" altLang="en-US" sz="2000" dirty="0" smtClean="0"/>
              <a:t>All other active duty officer in the Commissioned Corps</a:t>
            </a:r>
          </a:p>
          <a:p>
            <a:pPr lvl="4">
              <a:lnSpc>
                <a:spcPct val="90000"/>
              </a:lnSpc>
              <a:buClr>
                <a:srgbClr val="FF0000"/>
              </a:buClr>
            </a:pPr>
            <a:r>
              <a:rPr lang="en-US" altLang="en-US" sz="1800" dirty="0" smtClean="0"/>
              <a:t>expected to report to a point of departure within 72 hours of notification</a:t>
            </a:r>
          </a:p>
          <a:p>
            <a:pPr lvl="4">
              <a:lnSpc>
                <a:spcPct val="90000"/>
              </a:lnSpc>
              <a:buClr>
                <a:srgbClr val="FF0000"/>
              </a:buClr>
            </a:pPr>
            <a:r>
              <a:rPr lang="en-US" altLang="en-US" sz="1800" dirty="0" smtClean="0"/>
              <a:t>deployment on a regular basis, either to augment Tier 1 or Tier 2 teams, or to provide specific requested skills when required</a:t>
            </a:r>
          </a:p>
        </p:txBody>
      </p:sp>
    </p:spTree>
    <p:extLst>
      <p:ext uri="{BB962C8B-B14F-4D97-AF65-F5344CB8AC3E}">
        <p14:creationId xmlns:p14="http://schemas.microsoft.com/office/powerpoint/2010/main" val="204470615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457200" y="233916"/>
            <a:ext cx="8229600" cy="914400"/>
          </a:xfrm>
          <a:prstGeom prst="rect">
            <a:avLst/>
          </a:prstGeom>
          <a:noFill/>
          <a:ln w="9525">
            <a:noFill/>
            <a:miter lim="800000"/>
            <a:headEnd/>
            <a:tailEnd/>
          </a:ln>
        </p:spPr>
        <p:txBody>
          <a:bodyPr>
            <a:noAutofit/>
          </a:bodyPr>
          <a:lstStyle/>
          <a:p>
            <a:pPr>
              <a:spcBef>
                <a:spcPct val="0"/>
              </a:spcBef>
              <a:defRPr/>
            </a:pPr>
            <a:r>
              <a:rPr lang="en-US" sz="2800" b="1" dirty="0">
                <a:solidFill>
                  <a:srgbClr val="002D52"/>
                </a:solidFill>
                <a:latin typeface="Univers Condensed" pitchFamily="34" charset="0"/>
                <a:ea typeface="ＭＳ Ｐゴシック" pitchFamily="34" charset="-128"/>
              </a:rPr>
              <a:t>What </a:t>
            </a:r>
            <a:r>
              <a:rPr lang="en-US" sz="2800" b="1" dirty="0" smtClean="0">
                <a:solidFill>
                  <a:srgbClr val="002D52"/>
                </a:solidFill>
                <a:latin typeface="Univers Condensed" pitchFamily="34" charset="0"/>
                <a:ea typeface="ＭＳ Ｐゴシック" pitchFamily="34" charset="-128"/>
              </a:rPr>
              <a:t>Roles Do Pharmacists Play in Emergency and Humanitarian Responses?</a:t>
            </a:r>
            <a:endParaRPr lang="en-US" sz="2800" b="1" dirty="0">
              <a:solidFill>
                <a:srgbClr val="002D52"/>
              </a:solidFill>
              <a:latin typeface="Univers Condensed" pitchFamily="34" charset="0"/>
              <a:ea typeface="ＭＳ Ｐゴシック" pitchFamily="34" charset="-128"/>
            </a:endParaRPr>
          </a:p>
        </p:txBody>
      </p:sp>
      <p:sp>
        <p:nvSpPr>
          <p:cNvPr id="59395" name="TextBox 4"/>
          <p:cNvSpPr txBox="1">
            <a:spLocks noChangeArrowheads="1"/>
          </p:cNvSpPr>
          <p:nvPr/>
        </p:nvSpPr>
        <p:spPr bwMode="auto">
          <a:xfrm>
            <a:off x="838200" y="1295400"/>
            <a:ext cx="762000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7663" indent="-347663"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fontAlgn="base" hangingPunct="1">
              <a:spcBef>
                <a:spcPct val="20000"/>
              </a:spcBef>
              <a:spcAft>
                <a:spcPct val="0"/>
              </a:spcAft>
              <a:buClr>
                <a:srgbClr val="1F497D"/>
              </a:buClr>
              <a:buFont typeface="Arial" pitchFamily="34" charset="0"/>
              <a:buChar char="•"/>
            </a:pPr>
            <a:r>
              <a:rPr lang="en-US" altLang="en-US" sz="2000" dirty="0" smtClean="0">
                <a:solidFill>
                  <a:srgbClr val="000000"/>
                </a:solidFill>
                <a:latin typeface="Tahoma" pitchFamily="34" charset="0"/>
              </a:rPr>
              <a:t>Serve underserved and vulnerable </a:t>
            </a:r>
            <a:r>
              <a:rPr lang="en-US" altLang="en-US" sz="2000" dirty="0">
                <a:solidFill>
                  <a:srgbClr val="000000"/>
                </a:solidFill>
                <a:latin typeface="Tahoma" pitchFamily="34" charset="0"/>
              </a:rPr>
              <a:t>populations</a:t>
            </a:r>
          </a:p>
          <a:p>
            <a:pPr eaLnBrk="1" fontAlgn="base" hangingPunct="1">
              <a:spcBef>
                <a:spcPct val="20000"/>
              </a:spcBef>
              <a:spcAft>
                <a:spcPct val="0"/>
              </a:spcAft>
              <a:buClr>
                <a:srgbClr val="1F497D"/>
              </a:buClr>
              <a:buFont typeface="Arial" pitchFamily="34" charset="0"/>
              <a:buChar char="•"/>
            </a:pPr>
            <a:r>
              <a:rPr lang="en-US" altLang="en-US" sz="2000" dirty="0">
                <a:solidFill>
                  <a:srgbClr val="000000"/>
                </a:solidFill>
                <a:latin typeface="Tahoma" pitchFamily="34" charset="0"/>
              </a:rPr>
              <a:t>Provide disease control and prevention </a:t>
            </a:r>
          </a:p>
          <a:p>
            <a:pPr eaLnBrk="1" fontAlgn="base" hangingPunct="1">
              <a:spcBef>
                <a:spcPct val="20000"/>
              </a:spcBef>
              <a:spcAft>
                <a:spcPct val="0"/>
              </a:spcAft>
              <a:buClr>
                <a:srgbClr val="1F497D"/>
              </a:buClr>
              <a:buFont typeface="Arial" pitchFamily="34" charset="0"/>
              <a:buChar char="•"/>
            </a:pPr>
            <a:r>
              <a:rPr lang="en-US" altLang="en-US" sz="2000" dirty="0" smtClean="0">
                <a:solidFill>
                  <a:srgbClr val="000000"/>
                </a:solidFill>
                <a:latin typeface="Tahoma" pitchFamily="34" charset="0"/>
              </a:rPr>
              <a:t>Deliver health care and pharmacy services</a:t>
            </a:r>
          </a:p>
          <a:p>
            <a:pPr eaLnBrk="1" fontAlgn="base" hangingPunct="1">
              <a:spcBef>
                <a:spcPct val="20000"/>
              </a:spcBef>
              <a:spcAft>
                <a:spcPct val="0"/>
              </a:spcAft>
              <a:buClr>
                <a:srgbClr val="1F497D"/>
              </a:buClr>
              <a:buFont typeface="Arial" pitchFamily="34" charset="0"/>
              <a:buChar char="•"/>
            </a:pPr>
            <a:r>
              <a:rPr lang="en-US" altLang="en-US" sz="2000" dirty="0" smtClean="0">
                <a:solidFill>
                  <a:srgbClr val="000000"/>
                </a:solidFill>
                <a:latin typeface="Tahoma" pitchFamily="34" charset="0"/>
              </a:rPr>
              <a:t>Research: Biomedical</a:t>
            </a:r>
            <a:r>
              <a:rPr lang="en-US" altLang="en-US" sz="2000" dirty="0">
                <a:solidFill>
                  <a:srgbClr val="000000"/>
                </a:solidFill>
                <a:latin typeface="Tahoma" pitchFamily="34" charset="0"/>
              </a:rPr>
              <a:t>, psychological, dental and </a:t>
            </a:r>
            <a:r>
              <a:rPr lang="en-US" altLang="en-US" sz="2000" dirty="0" smtClean="0">
                <a:solidFill>
                  <a:srgbClr val="000000"/>
                </a:solidFill>
                <a:latin typeface="Tahoma" pitchFamily="34" charset="0"/>
              </a:rPr>
              <a:t>craniofacial</a:t>
            </a:r>
          </a:p>
          <a:p>
            <a:pPr eaLnBrk="1" fontAlgn="base" hangingPunct="1">
              <a:spcBef>
                <a:spcPct val="20000"/>
              </a:spcBef>
              <a:spcAft>
                <a:spcPct val="0"/>
              </a:spcAft>
              <a:buClr>
                <a:srgbClr val="1F497D"/>
              </a:buClr>
              <a:buFont typeface="Arial" pitchFamily="34" charset="0"/>
              <a:buChar char="•"/>
            </a:pPr>
            <a:r>
              <a:rPr lang="en-US" altLang="en-US" sz="2000" dirty="0" smtClean="0">
                <a:solidFill>
                  <a:srgbClr val="000000"/>
                </a:solidFill>
                <a:latin typeface="Tahoma" pitchFamily="34" charset="0"/>
              </a:rPr>
              <a:t>Regulate food</a:t>
            </a:r>
            <a:r>
              <a:rPr lang="en-US" altLang="en-US" sz="2000" dirty="0">
                <a:solidFill>
                  <a:srgbClr val="000000"/>
                </a:solidFill>
                <a:latin typeface="Tahoma" pitchFamily="34" charset="0"/>
              </a:rPr>
              <a:t>, drugs, and medical devices </a:t>
            </a:r>
          </a:p>
          <a:p>
            <a:pPr eaLnBrk="1" fontAlgn="base" hangingPunct="1">
              <a:spcBef>
                <a:spcPct val="20000"/>
              </a:spcBef>
              <a:spcAft>
                <a:spcPct val="0"/>
              </a:spcAft>
              <a:buClr>
                <a:srgbClr val="1F497D"/>
              </a:buClr>
              <a:buFont typeface="Arial" pitchFamily="34" charset="0"/>
              <a:buChar char="•"/>
            </a:pPr>
            <a:r>
              <a:rPr lang="en-US" altLang="en-US" sz="2000" dirty="0" smtClean="0">
                <a:solidFill>
                  <a:srgbClr val="000000"/>
                </a:solidFill>
                <a:latin typeface="Tahoma" pitchFamily="34" charset="0"/>
              </a:rPr>
              <a:t>Administer National </a:t>
            </a:r>
            <a:r>
              <a:rPr lang="en-US" altLang="en-US" sz="2000" dirty="0">
                <a:solidFill>
                  <a:srgbClr val="000000"/>
                </a:solidFill>
                <a:latin typeface="Tahoma" pitchFamily="34" charset="0"/>
              </a:rPr>
              <a:t>Public Health Programs</a:t>
            </a:r>
          </a:p>
          <a:p>
            <a:pPr eaLnBrk="1" fontAlgn="base" hangingPunct="1">
              <a:spcBef>
                <a:spcPct val="20000"/>
              </a:spcBef>
              <a:spcAft>
                <a:spcPct val="0"/>
              </a:spcAft>
              <a:buClr>
                <a:srgbClr val="1F497D"/>
              </a:buClr>
              <a:buFont typeface="Arial" pitchFamily="34" charset="0"/>
              <a:buChar char="•"/>
            </a:pPr>
            <a:r>
              <a:rPr lang="en-US" altLang="en-US" sz="2000" dirty="0" smtClean="0">
                <a:solidFill>
                  <a:srgbClr val="000000"/>
                </a:solidFill>
                <a:latin typeface="Tahoma" pitchFamily="34" charset="0"/>
              </a:rPr>
              <a:t>Provide mental and behavioral </a:t>
            </a:r>
            <a:r>
              <a:rPr lang="en-US" altLang="en-US" sz="2000" dirty="0">
                <a:solidFill>
                  <a:srgbClr val="000000"/>
                </a:solidFill>
                <a:latin typeface="Tahoma" pitchFamily="34" charset="0"/>
              </a:rPr>
              <a:t>health care to include wounded warriors and their </a:t>
            </a:r>
            <a:r>
              <a:rPr lang="en-US" altLang="en-US" sz="2000" dirty="0" smtClean="0">
                <a:solidFill>
                  <a:srgbClr val="000000"/>
                </a:solidFill>
                <a:latin typeface="Tahoma" pitchFamily="34" charset="0"/>
              </a:rPr>
              <a:t>families</a:t>
            </a:r>
          </a:p>
          <a:p>
            <a:pPr eaLnBrk="1" fontAlgn="base" hangingPunct="1">
              <a:spcBef>
                <a:spcPct val="20000"/>
              </a:spcBef>
              <a:spcAft>
                <a:spcPct val="0"/>
              </a:spcAft>
              <a:buClr>
                <a:srgbClr val="1F497D"/>
              </a:buClr>
              <a:buFont typeface="Arial" pitchFamily="34" charset="0"/>
              <a:buChar char="•"/>
            </a:pPr>
            <a:r>
              <a:rPr lang="en-US" altLang="en-US" sz="2000" dirty="0" smtClean="0">
                <a:solidFill>
                  <a:srgbClr val="000000"/>
                </a:solidFill>
                <a:latin typeface="Tahoma" pitchFamily="34" charset="0"/>
              </a:rPr>
              <a:t>Engage </a:t>
            </a:r>
            <a:r>
              <a:rPr lang="en-US" altLang="en-US" sz="2000" dirty="0">
                <a:solidFill>
                  <a:srgbClr val="000000"/>
                </a:solidFill>
                <a:latin typeface="Tahoma" pitchFamily="34" charset="0"/>
              </a:rPr>
              <a:t>in emergency and humanitarian </a:t>
            </a:r>
            <a:r>
              <a:rPr lang="en-US" altLang="en-US" sz="2000" dirty="0" smtClean="0">
                <a:solidFill>
                  <a:srgbClr val="000000"/>
                </a:solidFill>
                <a:latin typeface="Tahoma" pitchFamily="34" charset="0"/>
              </a:rPr>
              <a:t>response</a:t>
            </a:r>
          </a:p>
          <a:p>
            <a:pPr eaLnBrk="1" fontAlgn="base" hangingPunct="1">
              <a:spcBef>
                <a:spcPct val="20000"/>
              </a:spcBef>
              <a:spcAft>
                <a:spcPct val="0"/>
              </a:spcAft>
              <a:buClr>
                <a:srgbClr val="1F497D"/>
              </a:buClr>
              <a:buFont typeface="Arial" pitchFamily="34" charset="0"/>
              <a:buChar char="•"/>
            </a:pPr>
            <a:r>
              <a:rPr lang="en-US" altLang="en-US" sz="2000" dirty="0" smtClean="0">
                <a:solidFill>
                  <a:srgbClr val="000000"/>
                </a:solidFill>
                <a:latin typeface="Tahoma" pitchFamily="34" charset="0"/>
              </a:rPr>
              <a:t>Liaise to HHS agencies or other USG partners </a:t>
            </a:r>
          </a:p>
          <a:p>
            <a:pPr eaLnBrk="1" fontAlgn="base" hangingPunct="1">
              <a:spcBef>
                <a:spcPct val="20000"/>
              </a:spcBef>
              <a:spcAft>
                <a:spcPct val="0"/>
              </a:spcAft>
              <a:buClr>
                <a:srgbClr val="1F497D"/>
              </a:buClr>
              <a:buFont typeface="Arial" pitchFamily="34" charset="0"/>
              <a:buChar char="•"/>
            </a:pPr>
            <a:r>
              <a:rPr lang="en-US" altLang="en-US" sz="2000" dirty="0" smtClean="0">
                <a:solidFill>
                  <a:srgbClr val="000000"/>
                </a:solidFill>
                <a:latin typeface="Tahoma" pitchFamily="34" charset="0"/>
              </a:rPr>
              <a:t>Provide planning, operational, logistical, or administrative support Risk Communication</a:t>
            </a:r>
            <a:endParaRPr lang="en-US" altLang="en-US" sz="2000" dirty="0">
              <a:solidFill>
                <a:srgbClr val="000000"/>
              </a:solidFill>
              <a:latin typeface="Tahoma" pitchFamily="34" charset="0"/>
            </a:endParaRPr>
          </a:p>
          <a:p>
            <a:pPr eaLnBrk="1" fontAlgn="base" hangingPunct="1">
              <a:spcBef>
                <a:spcPct val="20000"/>
              </a:spcBef>
              <a:spcAft>
                <a:spcPct val="0"/>
              </a:spcAft>
              <a:buClr>
                <a:srgbClr val="1F497D"/>
              </a:buClr>
              <a:buFont typeface="Arial" pitchFamily="34" charset="0"/>
              <a:buChar char="•"/>
            </a:pPr>
            <a:endParaRPr lang="en-US" altLang="en-US" sz="2000" dirty="0">
              <a:solidFill>
                <a:srgbClr val="000000"/>
              </a:solidFill>
              <a:latin typeface="Tahoma" pitchFamily="34" charset="0"/>
            </a:endParaRPr>
          </a:p>
        </p:txBody>
      </p:sp>
    </p:spTree>
    <p:extLst>
      <p:ext uri="{BB962C8B-B14F-4D97-AF65-F5344CB8AC3E}">
        <p14:creationId xmlns:p14="http://schemas.microsoft.com/office/powerpoint/2010/main" val="302091795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Rectangle 11"/>
          <p:cNvSpPr>
            <a:spLocks noChangeArrowheads="1"/>
          </p:cNvSpPr>
          <p:nvPr/>
        </p:nvSpPr>
        <p:spPr bwMode="auto">
          <a:xfrm>
            <a:off x="600741" y="866120"/>
            <a:ext cx="8153400" cy="4732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1313" indent="-341313" eaLnBrk="0" hangingPunct="0">
              <a:defRPr>
                <a:solidFill>
                  <a:schemeClr val="tx1"/>
                </a:solidFill>
                <a:latin typeface="Arial" pitchFamily="34" charset="0"/>
                <a:ea typeface="ＭＳ Ｐゴシック" pitchFamily="34" charset="-128"/>
              </a:defRPr>
            </a:lvl1pPr>
            <a:lvl2pPr marL="463550" indent="-231775"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fontAlgn="base" hangingPunct="1">
              <a:spcBef>
                <a:spcPct val="0"/>
              </a:spcBef>
              <a:spcAft>
                <a:spcPct val="0"/>
              </a:spcAft>
              <a:buClr>
                <a:srgbClr val="1F497D"/>
              </a:buClr>
              <a:buSzPct val="120000"/>
            </a:pPr>
            <a:r>
              <a:rPr lang="en-US" altLang="en-US" sz="2150" dirty="0">
                <a:solidFill>
                  <a:srgbClr val="000000"/>
                </a:solidFill>
                <a:latin typeface="Tahoma" pitchFamily="34" charset="0"/>
              </a:rPr>
              <a:t>Types of missions:</a:t>
            </a:r>
          </a:p>
          <a:p>
            <a:pPr lvl="1" eaLnBrk="1" fontAlgn="base" hangingPunct="1">
              <a:spcBef>
                <a:spcPct val="0"/>
              </a:spcBef>
              <a:spcAft>
                <a:spcPct val="0"/>
              </a:spcAft>
              <a:buClr>
                <a:srgbClr val="1F497D"/>
              </a:buClr>
              <a:buSzPct val="100000"/>
              <a:buFont typeface="Arial" pitchFamily="34" charset="0"/>
              <a:buChar char="•"/>
            </a:pPr>
            <a:r>
              <a:rPr lang="en-US" altLang="en-US" sz="2000" dirty="0" smtClean="0">
                <a:solidFill>
                  <a:srgbClr val="000000"/>
                </a:solidFill>
                <a:latin typeface="Tahoma" pitchFamily="34" charset="0"/>
                <a:ea typeface="Tahoma" panose="020B0604030504040204" pitchFamily="34" charset="0"/>
                <a:cs typeface="Tahoma" panose="020B0604030504040204" pitchFamily="34" charset="0"/>
              </a:rPr>
              <a:t>Ebola response in Liberia &amp; throughout the U.S.</a:t>
            </a:r>
          </a:p>
          <a:p>
            <a:pPr lvl="1" eaLnBrk="1" fontAlgn="base" hangingPunct="1">
              <a:spcBef>
                <a:spcPct val="0"/>
              </a:spcBef>
              <a:spcAft>
                <a:spcPct val="0"/>
              </a:spcAft>
              <a:buClr>
                <a:srgbClr val="1F497D"/>
              </a:buClr>
              <a:buSzPct val="100000"/>
              <a:buFont typeface="Arial" pitchFamily="34" charset="0"/>
              <a:buChar char="•"/>
            </a:pPr>
            <a:r>
              <a:rPr lang="en-US" altLang="en-US" sz="2000" dirty="0" smtClean="0">
                <a:solidFill>
                  <a:srgbClr val="000000"/>
                </a:solidFill>
                <a:latin typeface="Tahoma" pitchFamily="34" charset="0"/>
                <a:ea typeface="Tahoma" panose="020B0604030504040204" pitchFamily="34" charset="0"/>
                <a:cs typeface="Tahoma" panose="020B0604030504040204" pitchFamily="34" charset="0"/>
              </a:rPr>
              <a:t>Earthquake response </a:t>
            </a:r>
            <a:r>
              <a:rPr lang="en-US" altLang="en-US" sz="2000" dirty="0">
                <a:solidFill>
                  <a:srgbClr val="000000"/>
                </a:solidFill>
                <a:latin typeface="Tahoma" pitchFamily="34" charset="0"/>
                <a:ea typeface="Tahoma" panose="020B0604030504040204" pitchFamily="34" charset="0"/>
                <a:cs typeface="Tahoma" panose="020B0604030504040204" pitchFamily="34" charset="0"/>
              </a:rPr>
              <a:t>in Haiti</a:t>
            </a:r>
          </a:p>
          <a:p>
            <a:pPr lvl="1" eaLnBrk="1" fontAlgn="base" hangingPunct="1">
              <a:spcBef>
                <a:spcPct val="0"/>
              </a:spcBef>
              <a:spcAft>
                <a:spcPct val="0"/>
              </a:spcAft>
              <a:buClr>
                <a:srgbClr val="1F497D"/>
              </a:buClr>
              <a:buSzPct val="100000"/>
              <a:buFont typeface="Arial" pitchFamily="34" charset="0"/>
              <a:buChar char="•"/>
            </a:pPr>
            <a:r>
              <a:rPr lang="en-US" altLang="en-US" sz="2000" dirty="0">
                <a:solidFill>
                  <a:srgbClr val="000000"/>
                </a:solidFill>
                <a:latin typeface="Tahoma" pitchFamily="34" charset="0"/>
                <a:ea typeface="Tahoma" panose="020B0604030504040204" pitchFamily="34" charset="0"/>
                <a:cs typeface="Tahoma" panose="020B0604030504040204" pitchFamily="34" charset="0"/>
              </a:rPr>
              <a:t>Hurricane r</a:t>
            </a:r>
            <a:r>
              <a:rPr lang="en-US" altLang="en-US"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esponses to Sandy, Katrina</a:t>
            </a:r>
            <a:r>
              <a:rPr lang="en-US" alt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altLang="en-US"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Gustav, Isaac, &amp; others</a:t>
            </a:r>
          </a:p>
          <a:p>
            <a:pPr lvl="1" eaLnBrk="1" hangingPunct="1">
              <a:buClr>
                <a:srgbClr val="1F497D"/>
              </a:buClr>
              <a:buSzPct val="100000"/>
              <a:buFont typeface="Arial" pitchFamily="34" charset="0"/>
              <a:buChar char="•"/>
            </a:pPr>
            <a:r>
              <a:rPr lang="en-US" alt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Community Health and Service Missions (CHASMs) - assistance to rural America such as Kentucky, Texas and South Dakota</a:t>
            </a:r>
          </a:p>
          <a:p>
            <a:pPr lvl="1" eaLnBrk="1" fontAlgn="base" hangingPunct="1">
              <a:spcBef>
                <a:spcPct val="0"/>
              </a:spcBef>
              <a:spcAft>
                <a:spcPct val="0"/>
              </a:spcAft>
              <a:buClr>
                <a:srgbClr val="1F497D"/>
              </a:buClr>
              <a:buSzPct val="100000"/>
              <a:buFont typeface="Arial" pitchFamily="34" charset="0"/>
              <a:buChar char="•"/>
            </a:pPr>
            <a:r>
              <a:rPr lang="en-US" altLang="en-US"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Suicide </a:t>
            </a:r>
            <a:r>
              <a:rPr lang="en-US" alt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r</a:t>
            </a:r>
            <a:r>
              <a:rPr lang="en-US" altLang="en-US"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esponse </a:t>
            </a:r>
            <a:r>
              <a:rPr lang="en-US" alt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in American Indian community</a:t>
            </a:r>
          </a:p>
          <a:p>
            <a:pPr lvl="1" eaLnBrk="1" fontAlgn="base" hangingPunct="1">
              <a:spcBef>
                <a:spcPct val="0"/>
              </a:spcBef>
              <a:spcAft>
                <a:spcPct val="0"/>
              </a:spcAft>
              <a:buClr>
                <a:srgbClr val="1F497D"/>
              </a:buClr>
              <a:buSzPct val="100000"/>
              <a:buFont typeface="Arial" pitchFamily="34" charset="0"/>
              <a:buChar char="•"/>
            </a:pPr>
            <a:r>
              <a:rPr lang="en-US" altLang="en-US"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Oil spill clean-up, toxic </a:t>
            </a:r>
            <a:r>
              <a:rPr lang="en-US" alt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exposure alerts in the Gulf Coast </a:t>
            </a:r>
            <a:r>
              <a:rPr lang="en-US" altLang="en-US"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area</a:t>
            </a:r>
          </a:p>
          <a:p>
            <a:pPr lvl="1" eaLnBrk="1" hangingPunct="1">
              <a:buClr>
                <a:srgbClr val="1F497D"/>
              </a:buClr>
              <a:buSzPct val="100000"/>
              <a:buFont typeface="Arial" pitchFamily="34" charset="0"/>
              <a:buChar char="•"/>
            </a:pPr>
            <a:r>
              <a:rPr lang="en-US" altLang="en-US" sz="2000" dirty="0">
                <a:solidFill>
                  <a:srgbClr val="000000"/>
                </a:solidFill>
                <a:latin typeface="Tahoma" pitchFamily="34" charset="0"/>
                <a:ea typeface="Tahoma" panose="020B0604030504040204" pitchFamily="34" charset="0"/>
                <a:cs typeface="Tahoma" panose="020B0604030504040204" pitchFamily="34" charset="0"/>
              </a:rPr>
              <a:t>Flooding in the Midwest</a:t>
            </a:r>
          </a:p>
          <a:p>
            <a:pPr lvl="1" eaLnBrk="1" hangingPunct="1">
              <a:buClr>
                <a:srgbClr val="1F497D"/>
              </a:buClr>
              <a:buSzPct val="100000"/>
              <a:buFont typeface="Arial" pitchFamily="34" charset="0"/>
              <a:buChar char="•"/>
            </a:pPr>
            <a:r>
              <a:rPr lang="en-US" altLang="en-US" sz="2000" dirty="0">
                <a:solidFill>
                  <a:srgbClr val="000000"/>
                </a:solidFill>
                <a:latin typeface="Tahoma" pitchFamily="34" charset="0"/>
                <a:ea typeface="Tahoma" panose="020B0604030504040204" pitchFamily="34" charset="0"/>
                <a:cs typeface="Tahoma" panose="020B0604030504040204" pitchFamily="34" charset="0"/>
              </a:rPr>
              <a:t>Critical Staffing Shortages with IHS / </a:t>
            </a:r>
            <a:r>
              <a:rPr lang="en-US" altLang="en-US" sz="2000" dirty="0" err="1">
                <a:solidFill>
                  <a:srgbClr val="000000"/>
                </a:solidFill>
                <a:latin typeface="Tahoma" panose="020B0604030504040204" pitchFamily="34" charset="0"/>
                <a:ea typeface="Tahoma" panose="020B0604030504040204" pitchFamily="34" charset="0"/>
                <a:cs typeface="Tahoma" panose="020B0604030504040204" pitchFamily="34" charset="0"/>
              </a:rPr>
              <a:t>DoD</a:t>
            </a:r>
            <a:r>
              <a:rPr lang="en-US" altLang="en-US" sz="2000" dirty="0">
                <a:solidFill>
                  <a:srgbClr val="000000"/>
                </a:solidFill>
                <a:latin typeface="Tahoma" pitchFamily="34" charset="0"/>
                <a:ea typeface="Tahoma" panose="020B0604030504040204" pitchFamily="34" charset="0"/>
                <a:cs typeface="Tahoma" panose="020B0604030504040204" pitchFamily="34" charset="0"/>
              </a:rPr>
              <a:t> Augmentation</a:t>
            </a:r>
          </a:p>
          <a:p>
            <a:pPr lvl="1" eaLnBrk="1" hangingPunct="1">
              <a:buClr>
                <a:srgbClr val="1F497D"/>
              </a:buClr>
              <a:buSzPct val="100000"/>
              <a:buFont typeface="Arial" pitchFamily="34" charset="0"/>
              <a:buChar char="•"/>
            </a:pPr>
            <a:r>
              <a:rPr lang="en-US" altLang="en-US" sz="2000" dirty="0">
                <a:solidFill>
                  <a:srgbClr val="000000"/>
                </a:solidFill>
                <a:latin typeface="Tahoma" pitchFamily="34" charset="0"/>
                <a:ea typeface="Tahoma" panose="020B0604030504040204" pitchFamily="34" charset="0"/>
                <a:cs typeface="Tahoma" panose="020B0604030504040204" pitchFamily="34" charset="0"/>
              </a:rPr>
              <a:t>Global Health </a:t>
            </a:r>
            <a:r>
              <a:rPr lang="en-US" altLang="en-US"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Diplomacy/Humanitarian </a:t>
            </a:r>
            <a:r>
              <a:rPr lang="en-US" altLang="en-US" sz="2000" dirty="0">
                <a:solidFill>
                  <a:srgbClr val="000000"/>
                </a:solidFill>
                <a:latin typeface="Tahoma" pitchFamily="34" charset="0"/>
                <a:ea typeface="Tahoma" panose="020B0604030504040204" pitchFamily="34" charset="0"/>
                <a:cs typeface="Tahoma" panose="020B0604030504040204" pitchFamily="34" charset="0"/>
              </a:rPr>
              <a:t>Missions</a:t>
            </a:r>
          </a:p>
          <a:p>
            <a:pPr lvl="2" eaLnBrk="1" hangingPunct="1">
              <a:buClr>
                <a:srgbClr val="1F497D"/>
              </a:buClr>
              <a:buSzPct val="100000"/>
              <a:buFont typeface="Arial" pitchFamily="34" charset="0"/>
              <a:buChar char="•"/>
            </a:pPr>
            <a:r>
              <a:rPr lang="en-US" altLang="en-US" sz="2000" dirty="0">
                <a:solidFill>
                  <a:srgbClr val="000000"/>
                </a:solidFill>
                <a:latin typeface="Tahoma" pitchFamily="34" charset="0"/>
                <a:ea typeface="Tahoma" panose="020B0604030504040204" pitchFamily="34" charset="0"/>
                <a:cs typeface="Tahoma" panose="020B0604030504040204" pitchFamily="34" charset="0"/>
              </a:rPr>
              <a:t>Sustainable </a:t>
            </a:r>
            <a:r>
              <a:rPr lang="en-US" altLang="en-US"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Collaborates </a:t>
            </a:r>
            <a:r>
              <a:rPr lang="en-US" alt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with </a:t>
            </a:r>
            <a:r>
              <a:rPr lang="en-US" altLang="en-US" sz="2000" dirty="0" err="1">
                <a:solidFill>
                  <a:srgbClr val="000000"/>
                </a:solidFill>
                <a:latin typeface="Tahoma" panose="020B0604030504040204" pitchFamily="34" charset="0"/>
                <a:ea typeface="Tahoma" panose="020B0604030504040204" pitchFamily="34" charset="0"/>
                <a:cs typeface="Tahoma" panose="020B0604030504040204" pitchFamily="34" charset="0"/>
              </a:rPr>
              <a:t>DoD</a:t>
            </a:r>
            <a:r>
              <a:rPr lang="en-US" altLang="en-US" sz="2000" dirty="0">
                <a:solidFill>
                  <a:srgbClr val="000000"/>
                </a:solidFill>
                <a:latin typeface="Tahoma" pitchFamily="34" charset="0"/>
                <a:ea typeface="Tahoma" panose="020B0604030504040204" pitchFamily="34" charset="0"/>
                <a:cs typeface="Tahoma" panose="020B0604030504040204" pitchFamily="34" charset="0"/>
              </a:rPr>
              <a:t>, USG interagency, NGOs, and other partners</a:t>
            </a:r>
          </a:p>
          <a:p>
            <a:pPr lvl="1" eaLnBrk="1" hangingPunct="1">
              <a:buClr>
                <a:srgbClr val="1F497D"/>
              </a:buClr>
              <a:buSzPct val="100000"/>
              <a:buFont typeface="Arial" pitchFamily="34" charset="0"/>
              <a:buChar char="•"/>
            </a:pPr>
            <a:r>
              <a:rPr lang="en-US" altLang="en-US" sz="2000" dirty="0">
                <a:solidFill>
                  <a:srgbClr val="000000"/>
                </a:solidFill>
                <a:latin typeface="Tahoma" pitchFamily="34" charset="0"/>
                <a:ea typeface="Tahoma" panose="020B0604030504040204" pitchFamily="34" charset="0"/>
                <a:cs typeface="Tahoma" panose="020B0604030504040204" pitchFamily="34" charset="0"/>
              </a:rPr>
              <a:t>National Special Security Events: Inauguration, State of the Union, Super Bowl, 4th of July Celebration in D.C</a:t>
            </a:r>
            <a:r>
              <a:rPr lang="en-US" altLang="en-US"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a:t>
            </a:r>
            <a:endParaRPr lang="en-US" altLang="en-US" sz="20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7" name="Title 7"/>
          <p:cNvSpPr txBox="1">
            <a:spLocks/>
          </p:cNvSpPr>
          <p:nvPr/>
        </p:nvSpPr>
        <p:spPr>
          <a:xfrm>
            <a:off x="505491" y="228600"/>
            <a:ext cx="8229600" cy="715962"/>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altLang="en-US" sz="2800" b="1" dirty="0" smtClean="0">
                <a:solidFill>
                  <a:srgbClr val="002D52"/>
                </a:solidFill>
                <a:latin typeface="Univers Condensed" pitchFamily="34" charset="0"/>
              </a:rPr>
              <a:t>Emergency and Humanitarian Response</a:t>
            </a:r>
            <a:endParaRPr lang="en-US" altLang="en-US" sz="2800" b="1" dirty="0">
              <a:solidFill>
                <a:srgbClr val="002D52"/>
              </a:solidFill>
              <a:latin typeface="Univers Condensed" pitchFamily="34" charset="0"/>
            </a:endParaRPr>
          </a:p>
        </p:txBody>
      </p:sp>
    </p:spTree>
    <p:extLst>
      <p:ext uri="{BB962C8B-B14F-4D97-AF65-F5344CB8AC3E}">
        <p14:creationId xmlns:p14="http://schemas.microsoft.com/office/powerpoint/2010/main" val="100758572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274638"/>
            <a:ext cx="8229600" cy="715962"/>
          </a:xfrm>
        </p:spPr>
        <p:txBody>
          <a:bodyPr/>
          <a:lstStyle/>
          <a:p>
            <a:pPr eaLnBrk="1" hangingPunct="1"/>
            <a:r>
              <a:rPr lang="en-US" altLang="en-US" sz="2800" dirty="0">
                <a:latin typeface="Univers Condensed" pitchFamily="34" charset="0"/>
              </a:rPr>
              <a:t>Emergency and Humanitarian Response</a:t>
            </a:r>
          </a:p>
        </p:txBody>
      </p:sp>
      <p:sp>
        <p:nvSpPr>
          <p:cNvPr id="9" name="Content Placeholder 8"/>
          <p:cNvSpPr>
            <a:spLocks noGrp="1"/>
          </p:cNvSpPr>
          <p:nvPr>
            <p:ph idx="1"/>
          </p:nvPr>
        </p:nvSpPr>
        <p:spPr>
          <a:xfrm>
            <a:off x="609600" y="1143000"/>
            <a:ext cx="7620000" cy="5211763"/>
          </a:xfrm>
        </p:spPr>
        <p:txBody>
          <a:bodyPr/>
          <a:lstStyle/>
          <a:p>
            <a:pPr marL="0" indent="0" eaLnBrk="1" hangingPunct="1">
              <a:spcBef>
                <a:spcPct val="0"/>
              </a:spcBef>
              <a:buClr>
                <a:srgbClr val="1F497D"/>
              </a:buClr>
              <a:buSzPct val="100000"/>
              <a:buNone/>
            </a:pPr>
            <a:r>
              <a:rPr lang="en-US" altLang="en-US" sz="2400" dirty="0" smtClean="0">
                <a:solidFill>
                  <a:srgbClr val="000000"/>
                </a:solidFill>
              </a:rPr>
              <a:t>Roles pharmacists can play during these missions</a:t>
            </a:r>
          </a:p>
          <a:p>
            <a:pPr lvl="1" eaLnBrk="1" hangingPunct="1">
              <a:spcBef>
                <a:spcPct val="0"/>
              </a:spcBef>
              <a:buClr>
                <a:srgbClr val="1F497D"/>
              </a:buClr>
              <a:buSzPct val="100000"/>
            </a:pPr>
            <a:r>
              <a:rPr lang="en-US" altLang="en-US" sz="2000" dirty="0" smtClean="0">
                <a:solidFill>
                  <a:srgbClr val="000000"/>
                </a:solidFill>
              </a:rPr>
              <a:t>Logistics</a:t>
            </a:r>
          </a:p>
          <a:p>
            <a:pPr lvl="1" eaLnBrk="1" hangingPunct="1">
              <a:spcBef>
                <a:spcPct val="0"/>
              </a:spcBef>
              <a:buClr>
                <a:srgbClr val="1F497D"/>
              </a:buClr>
              <a:buSzPct val="100000"/>
            </a:pPr>
            <a:r>
              <a:rPr lang="en-US" altLang="en-US" sz="2000" dirty="0" smtClean="0">
                <a:solidFill>
                  <a:srgbClr val="000000"/>
                </a:solidFill>
              </a:rPr>
              <a:t>Administrative</a:t>
            </a:r>
          </a:p>
          <a:p>
            <a:pPr lvl="1" eaLnBrk="1" hangingPunct="1">
              <a:spcBef>
                <a:spcPct val="0"/>
              </a:spcBef>
              <a:buClr>
                <a:srgbClr val="1F497D"/>
              </a:buClr>
              <a:buSzPct val="100000"/>
            </a:pPr>
            <a:r>
              <a:rPr lang="en-US" altLang="en-US" sz="2000" dirty="0" smtClean="0">
                <a:solidFill>
                  <a:srgbClr val="000000"/>
                </a:solidFill>
              </a:rPr>
              <a:t>Leadership</a:t>
            </a:r>
          </a:p>
          <a:p>
            <a:pPr lvl="1" eaLnBrk="1" hangingPunct="1">
              <a:spcBef>
                <a:spcPct val="0"/>
              </a:spcBef>
              <a:buClr>
                <a:srgbClr val="1F497D"/>
              </a:buClr>
              <a:buSzPct val="100000"/>
            </a:pPr>
            <a:r>
              <a:rPr lang="en-US" altLang="en-US" sz="2000" dirty="0" smtClean="0">
                <a:solidFill>
                  <a:srgbClr val="000000"/>
                </a:solidFill>
              </a:rPr>
              <a:t>Clinical </a:t>
            </a:r>
          </a:p>
          <a:p>
            <a:pPr lvl="2" eaLnBrk="1" hangingPunct="1">
              <a:spcBef>
                <a:spcPct val="0"/>
              </a:spcBef>
              <a:buClr>
                <a:srgbClr val="1F497D"/>
              </a:buClr>
              <a:buSzPct val="100000"/>
            </a:pPr>
            <a:r>
              <a:rPr lang="en-US" altLang="en-US" sz="2000" dirty="0" smtClean="0">
                <a:solidFill>
                  <a:srgbClr val="000000"/>
                </a:solidFill>
              </a:rPr>
              <a:t>Dispensing</a:t>
            </a:r>
          </a:p>
          <a:p>
            <a:pPr lvl="2" eaLnBrk="1" hangingPunct="1">
              <a:spcBef>
                <a:spcPct val="0"/>
              </a:spcBef>
              <a:buClr>
                <a:srgbClr val="1F497D"/>
              </a:buClr>
              <a:buSzPct val="100000"/>
            </a:pPr>
            <a:r>
              <a:rPr lang="en-US" altLang="en-US" sz="2000" dirty="0" smtClean="0">
                <a:solidFill>
                  <a:srgbClr val="000000"/>
                </a:solidFill>
              </a:rPr>
              <a:t>Immunizations</a:t>
            </a:r>
          </a:p>
          <a:p>
            <a:pPr lvl="2" eaLnBrk="1" hangingPunct="1">
              <a:spcBef>
                <a:spcPct val="0"/>
              </a:spcBef>
              <a:buClr>
                <a:srgbClr val="1F497D"/>
              </a:buClr>
              <a:buSzPct val="100000"/>
            </a:pPr>
            <a:r>
              <a:rPr lang="en-US" altLang="en-US" sz="2000" dirty="0" smtClean="0">
                <a:solidFill>
                  <a:srgbClr val="000000"/>
                </a:solidFill>
              </a:rPr>
              <a:t>Blood sugar screening</a:t>
            </a:r>
          </a:p>
          <a:p>
            <a:pPr lvl="2" eaLnBrk="1" hangingPunct="1">
              <a:spcBef>
                <a:spcPct val="0"/>
              </a:spcBef>
              <a:buClr>
                <a:srgbClr val="1F497D"/>
              </a:buClr>
              <a:buSzPct val="100000"/>
            </a:pPr>
            <a:r>
              <a:rPr lang="en-US" altLang="en-US" sz="2000" dirty="0" smtClean="0">
                <a:solidFill>
                  <a:srgbClr val="000000"/>
                </a:solidFill>
              </a:rPr>
              <a:t>Brown bag medication counseling</a:t>
            </a:r>
          </a:p>
          <a:p>
            <a:pPr lvl="2" eaLnBrk="1" hangingPunct="1">
              <a:spcBef>
                <a:spcPct val="0"/>
              </a:spcBef>
              <a:buClr>
                <a:srgbClr val="1F497D"/>
              </a:buClr>
              <a:buSzPct val="100000"/>
            </a:pPr>
            <a:r>
              <a:rPr lang="en-US" altLang="en-US" sz="2000" dirty="0" smtClean="0">
                <a:solidFill>
                  <a:srgbClr val="000000"/>
                </a:solidFill>
              </a:rPr>
              <a:t>Post-dental procedure medication teaching</a:t>
            </a:r>
          </a:p>
          <a:p>
            <a:pPr lvl="2" eaLnBrk="1" hangingPunct="1">
              <a:spcBef>
                <a:spcPct val="0"/>
              </a:spcBef>
              <a:buClr>
                <a:srgbClr val="1F497D"/>
              </a:buClr>
              <a:buSzPct val="100000"/>
            </a:pPr>
            <a:r>
              <a:rPr lang="en-US" altLang="en-US" sz="2000" dirty="0" smtClean="0">
                <a:solidFill>
                  <a:srgbClr val="000000"/>
                </a:solidFill>
              </a:rPr>
              <a:t>Etc.</a:t>
            </a:r>
          </a:p>
          <a:p>
            <a:pPr lvl="1" eaLnBrk="1" hangingPunct="1">
              <a:spcBef>
                <a:spcPct val="0"/>
              </a:spcBef>
              <a:buClr>
                <a:srgbClr val="1F497D"/>
              </a:buClr>
              <a:buSzPct val="100000"/>
            </a:pPr>
            <a:endParaRPr lang="en-US" altLang="en-US" sz="1400" dirty="0" smtClean="0">
              <a:solidFill>
                <a:srgbClr val="000000"/>
              </a:solidFill>
            </a:endParaRPr>
          </a:p>
          <a:p>
            <a:endParaRPr lang="en-US" dirty="0"/>
          </a:p>
        </p:txBody>
      </p:sp>
    </p:spTree>
    <p:extLst>
      <p:ext uri="{BB962C8B-B14F-4D97-AF65-F5344CB8AC3E}">
        <p14:creationId xmlns:p14="http://schemas.microsoft.com/office/powerpoint/2010/main" val="353846308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US" dirty="0"/>
          </a:p>
        </p:txBody>
      </p:sp>
      <p:pic>
        <p:nvPicPr>
          <p:cNvPr id="7" name="Picture 6" descr="cid:image001.jpg@01CFF7F4.2AB0BB60"/>
          <p:cNvPicPr/>
          <p:nvPr/>
        </p:nvPicPr>
        <p:blipFill>
          <a:blip r:embed="rId2" r:link="rId4" cstate="email">
            <a:duotone>
              <a:schemeClr val="bg2">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rcRect/>
          <a:stretch>
            <a:fillRect/>
          </a:stretch>
        </p:blipFill>
        <p:spPr bwMode="auto">
          <a:xfrm>
            <a:off x="-146050" y="-9525"/>
            <a:ext cx="9311640" cy="6850743"/>
          </a:xfrm>
          <a:prstGeom prst="rect">
            <a:avLst/>
          </a:prstGeom>
          <a:noFill/>
          <a:ln>
            <a:noFill/>
          </a:ln>
        </p:spPr>
      </p:pic>
      <p:sp>
        <p:nvSpPr>
          <p:cNvPr id="4" name="Title 3"/>
          <p:cNvSpPr>
            <a:spLocks noGrp="1"/>
          </p:cNvSpPr>
          <p:nvPr>
            <p:ph type="title"/>
          </p:nvPr>
        </p:nvSpPr>
        <p:spPr>
          <a:xfrm>
            <a:off x="457200" y="383946"/>
            <a:ext cx="8229600" cy="1143000"/>
          </a:xfrm>
        </p:spPr>
        <p:txBody>
          <a:bodyPr/>
          <a:lstStyle/>
          <a:p>
            <a:pPr algn="ctr"/>
            <a:r>
              <a:rPr lang="en-US" altLang="en-US" sz="2800" dirty="0" smtClean="0">
                <a:latin typeface="Univers Condensed" pitchFamily="34" charset="0"/>
              </a:rPr>
              <a:t>Emergency and Humanitarian Response</a:t>
            </a:r>
            <a:endParaRPr lang="en-US" sz="2800" dirty="0"/>
          </a:p>
        </p:txBody>
      </p:sp>
      <p:grpSp>
        <p:nvGrpSpPr>
          <p:cNvPr id="8" name="Group 7"/>
          <p:cNvGrpSpPr/>
          <p:nvPr/>
        </p:nvGrpSpPr>
        <p:grpSpPr>
          <a:xfrm>
            <a:off x="0" y="5752509"/>
            <a:ext cx="9146540" cy="1105491"/>
            <a:chOff x="-6477000" y="3583467"/>
            <a:chExt cx="9146540" cy="1105491"/>
          </a:xfrm>
        </p:grpSpPr>
        <p:pic>
          <p:nvPicPr>
            <p:cNvPr id="9" name="Picture 8"/>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bwMode="auto">
            <a:xfrm>
              <a:off x="-6477000" y="3810000"/>
              <a:ext cx="5905500" cy="878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bwMode="auto">
            <a:xfrm>
              <a:off x="-571500" y="3583467"/>
              <a:ext cx="3241040" cy="110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221" name="000D1055-0799-4E8C-8BD5-9003EFBF61FE" descr="image004"/>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5252723" y="3479077"/>
            <a:ext cx="2943222" cy="2254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528820" y="977447"/>
            <a:ext cx="3657600" cy="2438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04800" y="3221867"/>
            <a:ext cx="4343400" cy="2890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descr="http://cache2.asset-cache.net/gc/458496616-public-health-service-medical-staff-lt-gettyimages.jpg?v=1&amp;c=IWSAsset&amp;k=2&amp;d=GkZZ8bf5zL1ZiijUmxa7QZsBz3IWBTTrS8ZBYqfQhw%2F9nI6TqxAz2QozGXPEgV%2Bt"/>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85800" y="914399"/>
            <a:ext cx="3429000" cy="228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402014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685800" y="304800"/>
            <a:ext cx="7772400" cy="1143000"/>
          </a:xfrm>
        </p:spPr>
        <p:txBody>
          <a:bodyPr/>
          <a:lstStyle/>
          <a:p>
            <a:r>
              <a:rPr lang="en-US" altLang="en-US" sz="2800" dirty="0" smtClean="0">
                <a:solidFill>
                  <a:schemeClr val="tx1"/>
                </a:solidFill>
              </a:rPr>
              <a:t>Helping Those in Need</a:t>
            </a:r>
          </a:p>
        </p:txBody>
      </p:sp>
      <p:sp>
        <p:nvSpPr>
          <p:cNvPr id="54276" name="Rectangle 3"/>
          <p:cNvSpPr>
            <a:spLocks noGrp="1" noChangeArrowheads="1"/>
          </p:cNvSpPr>
          <p:nvPr>
            <p:ph type="body" sz="half" idx="4294967295"/>
          </p:nvPr>
        </p:nvSpPr>
        <p:spPr>
          <a:xfrm>
            <a:off x="261936" y="990600"/>
            <a:ext cx="5029200" cy="2438400"/>
          </a:xfrm>
          <a:prstGeom prst="rect">
            <a:avLst/>
          </a:prstGeom>
          <a:noFill/>
        </p:spPr>
        <p:txBody>
          <a:bodyPr/>
          <a:lstStyle/>
          <a:p>
            <a:pPr marL="0" indent="0">
              <a:buNone/>
            </a:pPr>
            <a:r>
              <a:rPr lang="en-US" altLang="en-US" sz="2600" dirty="0" smtClean="0">
                <a:latin typeface="Tahoma" pitchFamily="34" charset="0"/>
              </a:rPr>
              <a:t>As an Officer in the U.S. Public Health Service, you have a unique opportunity to make a difference in people’s lives, domestically and internationally</a:t>
            </a:r>
          </a:p>
        </p:txBody>
      </p:sp>
      <p:pic>
        <p:nvPicPr>
          <p:cNvPr id="5" name="Picture 4" descr="OFRD" title="Hurricane Katrina Thank you card"/>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a:xfrm>
            <a:off x="5329237" y="609600"/>
            <a:ext cx="3814763" cy="2459038"/>
          </a:xfrm>
          <a:prstGeom prst="rect">
            <a:avLst/>
          </a:prstGeom>
        </p:spPr>
      </p:pic>
      <p:pic>
        <p:nvPicPr>
          <p:cNvPr id="2052" name="Picture 4" descr="http://i1.huffpost.com/gen/2263114/thumbs/n-EBOLA-UNIT-LIBERIA-large570.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733800" y="3352800"/>
            <a:ext cx="5429250" cy="2266951"/>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04800" y="3228975"/>
            <a:ext cx="4256088" cy="281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188639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Box 2"/>
          <p:cNvSpPr txBox="1">
            <a:spLocks noChangeArrowheads="1"/>
          </p:cNvSpPr>
          <p:nvPr/>
        </p:nvSpPr>
        <p:spPr bwMode="auto">
          <a:xfrm>
            <a:off x="762000" y="1371600"/>
            <a:ext cx="7696200" cy="20313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38138" indent="-338138"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buClr>
                <a:schemeClr val="tx2"/>
              </a:buClr>
              <a:buFont typeface="Arial" pitchFamily="34" charset="0"/>
              <a:buChar char="•"/>
            </a:pPr>
            <a:r>
              <a:rPr lang="en-US" altLang="en-US" sz="2400" dirty="0">
                <a:latin typeface="Tahoma" pitchFamily="34" charset="0"/>
              </a:rPr>
              <a:t>6,700+ well-trained, highly qualified </a:t>
            </a:r>
            <a:r>
              <a:rPr lang="en-US" altLang="en-US" sz="2400" dirty="0" smtClean="0">
                <a:latin typeface="Tahoma" pitchFamily="34" charset="0"/>
              </a:rPr>
              <a:t>public health professionals</a:t>
            </a:r>
            <a:endParaRPr lang="en-US" altLang="en-US" sz="2400" dirty="0">
              <a:latin typeface="Tahoma" pitchFamily="34" charset="0"/>
            </a:endParaRPr>
          </a:p>
          <a:p>
            <a:pPr eaLnBrk="1" hangingPunct="1">
              <a:buClr>
                <a:schemeClr val="tx2"/>
              </a:buClr>
              <a:buFont typeface="Arial" pitchFamily="34" charset="0"/>
              <a:buChar char="•"/>
            </a:pPr>
            <a:r>
              <a:rPr lang="en-US" altLang="en-US" sz="2400" dirty="0" smtClean="0">
                <a:latin typeface="Tahoma" pitchFamily="34" charset="0"/>
              </a:rPr>
              <a:t>Essential </a:t>
            </a:r>
            <a:r>
              <a:rPr lang="en-US" altLang="en-US" sz="2400" dirty="0">
                <a:latin typeface="Tahoma" pitchFamily="34" charset="0"/>
              </a:rPr>
              <a:t>component of the largest public health program in the world </a:t>
            </a:r>
          </a:p>
          <a:p>
            <a:pPr eaLnBrk="1" hangingPunct="1"/>
            <a:endParaRPr lang="en-US" altLang="en-US" sz="3000" b="1" dirty="0">
              <a:latin typeface="Tahoma" pitchFamily="34" charset="0"/>
            </a:endParaRPr>
          </a:p>
        </p:txBody>
      </p:sp>
      <p:sp>
        <p:nvSpPr>
          <p:cNvPr id="53251" name="Title 1"/>
          <p:cNvSpPr>
            <a:spLocks noGrp="1"/>
          </p:cNvSpPr>
          <p:nvPr>
            <p:ph type="title" idx="4294967295"/>
          </p:nvPr>
        </p:nvSpPr>
        <p:spPr bwMode="auto">
          <a:xfrm>
            <a:off x="495300" y="381000"/>
            <a:ext cx="8229600" cy="685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r>
              <a:rPr lang="en-US" altLang="en-US" sz="2800" b="1" dirty="0" smtClean="0">
                <a:solidFill>
                  <a:srgbClr val="002D52"/>
                </a:solidFill>
                <a:latin typeface="Univers Condensed" pitchFamily="34" charset="0"/>
                <a:ea typeface="ＭＳ Ｐゴシック" pitchFamily="34" charset="-128"/>
              </a:rPr>
              <a:t>Who We Are</a:t>
            </a:r>
          </a:p>
        </p:txBody>
      </p:sp>
      <p:pic>
        <p:nvPicPr>
          <p:cNvPr id="53252"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27363" y="3402925"/>
            <a:ext cx="3284537" cy="2163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bwMode="auto">
          <a:xfrm>
            <a:off x="381000" y="2286000"/>
            <a:ext cx="8229600" cy="1447800"/>
          </a:xfrm>
          <a:extLst/>
        </p:spPr>
        <p:txBody>
          <a:bodyPr wrap="square" lIns="91440" tIns="45720" rIns="91440" bIns="45720" numCol="1" anchor="t" anchorCtr="0" compatLnSpc="1">
            <a:prstTxWarp prst="textNoShape">
              <a:avLst/>
            </a:prstTxWarp>
          </a:bodyPr>
          <a:lstStyle/>
          <a:p>
            <a:pPr>
              <a:defRPr/>
            </a:pPr>
            <a:r>
              <a:rPr lang="en-US" sz="4000" b="1" dirty="0" smtClean="0">
                <a:solidFill>
                  <a:schemeClr val="accent1">
                    <a:lumMod val="50000"/>
                  </a:schemeClr>
                </a:solidFill>
                <a:latin typeface="Univers Condensed" charset="0"/>
                <a:ea typeface="ＭＳ Ｐゴシック" pitchFamily="34" charset="-128"/>
              </a:rPr>
              <a:t>America</a:t>
            </a:r>
            <a:r>
              <a:rPr lang="en-US" altLang="en-US" sz="4000" b="1" dirty="0" smtClean="0">
                <a:solidFill>
                  <a:schemeClr val="accent1">
                    <a:lumMod val="50000"/>
                  </a:schemeClr>
                </a:solidFill>
                <a:latin typeface="Univers Condensed" charset="0"/>
                <a:ea typeface="ＭＳ Ｐゴシック" pitchFamily="34" charset="-128"/>
              </a:rPr>
              <a:t>’</a:t>
            </a:r>
            <a:r>
              <a:rPr lang="en-US" sz="4000" b="1" dirty="0" smtClean="0">
                <a:solidFill>
                  <a:schemeClr val="accent1">
                    <a:lumMod val="50000"/>
                  </a:schemeClr>
                </a:solidFill>
                <a:latin typeface="Univers Condensed" charset="0"/>
                <a:ea typeface="ＭＳ Ｐゴシック" pitchFamily="34" charset="-128"/>
              </a:rPr>
              <a:t>s Health</a:t>
            </a:r>
            <a:br>
              <a:rPr lang="en-US" sz="4000" b="1" dirty="0" smtClean="0">
                <a:solidFill>
                  <a:schemeClr val="accent1">
                    <a:lumMod val="50000"/>
                  </a:schemeClr>
                </a:solidFill>
                <a:latin typeface="Univers Condensed" charset="0"/>
                <a:ea typeface="ＭＳ Ｐゴシック" pitchFamily="34" charset="-128"/>
              </a:rPr>
            </a:br>
            <a:r>
              <a:rPr lang="en-US" sz="4000" b="1" dirty="0" smtClean="0">
                <a:solidFill>
                  <a:schemeClr val="accent1">
                    <a:lumMod val="50000"/>
                  </a:schemeClr>
                </a:solidFill>
                <a:latin typeface="Univers Condensed" charset="0"/>
                <a:ea typeface="ＭＳ Ｐゴシック" pitchFamily="34" charset="-128"/>
              </a:rPr>
              <a:t>Responders </a:t>
            </a:r>
            <a:endParaRPr lang="en-US" sz="4000" dirty="0" smtClean="0">
              <a:solidFill>
                <a:schemeClr val="accent1">
                  <a:lumMod val="50000"/>
                </a:schemeClr>
              </a:solidFill>
              <a:ea typeface="ＭＳ Ｐゴシック" pitchFamily="34" charset="-128"/>
            </a:endParaRPr>
          </a:p>
        </p:txBody>
      </p:sp>
      <p:sp>
        <p:nvSpPr>
          <p:cNvPr id="6147" name="Subtitle 2"/>
          <p:cNvSpPr>
            <a:spLocks noGrp="1"/>
          </p:cNvSpPr>
          <p:nvPr>
            <p:ph type="subTitle" idx="4294967295"/>
          </p:nvPr>
        </p:nvSpPr>
        <p:spPr>
          <a:xfrm>
            <a:off x="3430588" y="4114800"/>
            <a:ext cx="5713412" cy="2514600"/>
          </a:xfrm>
          <a:prstGeom prst="rect">
            <a:avLst/>
          </a:prstGeom>
        </p:spPr>
        <p:txBody>
          <a:bodyPr/>
          <a:lstStyle/>
          <a:p>
            <a:pPr marL="0" indent="0" algn="ctr" eaLnBrk="1" hangingPunct="1">
              <a:buFont typeface="Arial" charset="0"/>
              <a:buNone/>
              <a:defRPr/>
            </a:pPr>
            <a:r>
              <a:rPr lang="en-US" sz="2400" dirty="0" smtClean="0">
                <a:solidFill>
                  <a:schemeClr val="bg1"/>
                </a:solidFill>
                <a:latin typeface="Univers 55" pitchFamily="34" charset="0"/>
                <a:ea typeface="ＭＳ Ｐゴシック" pitchFamily="34" charset="-128"/>
              </a:rPr>
              <a:t>For more information, call </a:t>
            </a:r>
          </a:p>
          <a:p>
            <a:pPr marL="0" indent="0" algn="ctr" eaLnBrk="1" hangingPunct="1">
              <a:buFont typeface="Arial" charset="0"/>
              <a:buNone/>
              <a:defRPr/>
            </a:pPr>
            <a:r>
              <a:rPr lang="en-US" sz="2400" dirty="0" smtClean="0">
                <a:solidFill>
                  <a:schemeClr val="bg1"/>
                </a:solidFill>
                <a:latin typeface="Univers 55" pitchFamily="34" charset="0"/>
                <a:ea typeface="ＭＳ Ｐゴシック" pitchFamily="34" charset="-128"/>
              </a:rPr>
              <a:t>1–800–279–1605 </a:t>
            </a:r>
          </a:p>
          <a:p>
            <a:pPr marL="0" indent="0" algn="ctr" eaLnBrk="1" hangingPunct="1">
              <a:buFont typeface="Arial" charset="0"/>
              <a:buNone/>
              <a:defRPr/>
            </a:pPr>
            <a:r>
              <a:rPr lang="en-US" sz="2400" dirty="0" smtClean="0">
                <a:solidFill>
                  <a:schemeClr val="bg1"/>
                </a:solidFill>
                <a:latin typeface="Univers 55" pitchFamily="34" charset="0"/>
                <a:ea typeface="ＭＳ Ｐゴシック" pitchFamily="34" charset="-128"/>
              </a:rPr>
              <a:t>or visit </a:t>
            </a:r>
            <a:r>
              <a:rPr lang="en-US" sz="2400" b="1" dirty="0" smtClean="0">
                <a:solidFill>
                  <a:schemeClr val="accent1">
                    <a:lumMod val="50000"/>
                  </a:schemeClr>
                </a:solidFill>
                <a:latin typeface="Univers 55" pitchFamily="34" charset="0"/>
                <a:ea typeface="ＭＳ Ｐゴシック" pitchFamily="34" charset="-128"/>
              </a:rPr>
              <a:t>www.usphs.gov</a:t>
            </a:r>
            <a:r>
              <a:rPr lang="en-US" sz="2400" b="1" dirty="0" smtClean="0">
                <a:solidFill>
                  <a:srgbClr val="FFC000"/>
                </a:solidFill>
                <a:latin typeface="Univers 55" pitchFamily="34" charset="0"/>
                <a:ea typeface="ＭＳ Ｐゴシック" pitchFamily="34" charset="-128"/>
              </a:rPr>
              <a:t> </a:t>
            </a:r>
            <a:r>
              <a:rPr lang="en-US" sz="2400" b="1" dirty="0" smtClean="0">
                <a:solidFill>
                  <a:schemeClr val="bg1"/>
                </a:solidFill>
                <a:latin typeface="Univers 55" pitchFamily="34" charset="0"/>
                <a:ea typeface="ＭＳ Ｐゴシック" pitchFamily="34" charset="-128"/>
              </a:rPr>
              <a:t>and </a:t>
            </a:r>
            <a:r>
              <a:rPr lang="en-US" sz="2400" b="1" dirty="0" smtClean="0">
                <a:solidFill>
                  <a:schemeClr val="accent1">
                    <a:lumMod val="50000"/>
                  </a:schemeClr>
                </a:solidFill>
                <a:latin typeface="Univers 55" pitchFamily="34" charset="0"/>
                <a:ea typeface="ＭＳ Ｐゴシック" pitchFamily="34" charset="-128"/>
                <a:hlinkClick r:id="rId3"/>
              </a:rPr>
              <a:t>www.facebook.com/usphs</a:t>
            </a:r>
            <a:endParaRPr lang="en-US" sz="2400" b="1" dirty="0" smtClean="0">
              <a:solidFill>
                <a:schemeClr val="accent1">
                  <a:lumMod val="50000"/>
                </a:schemeClr>
              </a:solidFill>
              <a:latin typeface="Univers 55" pitchFamily="34" charset="0"/>
              <a:ea typeface="ＭＳ Ｐゴシック" pitchFamily="34" charset="-128"/>
            </a:endParaRPr>
          </a:p>
          <a:p>
            <a:pPr marL="0" indent="0" algn="ctr" eaLnBrk="1" hangingPunct="1">
              <a:buFont typeface="Arial" charset="0"/>
              <a:buNone/>
              <a:defRPr/>
            </a:pPr>
            <a:r>
              <a:rPr lang="en-US" sz="2400" b="1" i="1" dirty="0" smtClean="0">
                <a:solidFill>
                  <a:schemeClr val="accent1">
                    <a:lumMod val="50000"/>
                  </a:schemeClr>
                </a:solidFill>
                <a:latin typeface="Univers 55" pitchFamily="34" charset="0"/>
                <a:ea typeface="ＭＳ Ｐゴシック" pitchFamily="34" charset="-128"/>
              </a:rPr>
              <a:t>#</a:t>
            </a:r>
            <a:r>
              <a:rPr lang="en-US" sz="2400" b="1" i="1" dirty="0" err="1" smtClean="0">
                <a:solidFill>
                  <a:schemeClr val="accent1">
                    <a:lumMod val="50000"/>
                  </a:schemeClr>
                </a:solidFill>
                <a:latin typeface="Univers 55" pitchFamily="34" charset="0"/>
                <a:ea typeface="ＭＳ Ｐゴシック" pitchFamily="34" charset="-128"/>
              </a:rPr>
              <a:t>USPHSPharmacy</a:t>
            </a:r>
            <a:endParaRPr lang="en-US" sz="2400" b="1" i="1" dirty="0" smtClean="0">
              <a:solidFill>
                <a:schemeClr val="accent1">
                  <a:lumMod val="50000"/>
                </a:schemeClr>
              </a:solidFill>
              <a:latin typeface="Univers 55" pitchFamily="34" charset="0"/>
              <a:ea typeface="ＭＳ Ｐゴシック" pitchFamily="34" charset="-128"/>
            </a:endParaRPr>
          </a:p>
          <a:p>
            <a:pPr marL="0" indent="0" algn="ctr" eaLnBrk="1" hangingPunct="1">
              <a:buFont typeface="Arial" charset="0"/>
              <a:buNone/>
              <a:defRPr/>
            </a:pPr>
            <a:r>
              <a:rPr lang="en-US" sz="2400" b="1" i="1" dirty="0" smtClean="0">
                <a:solidFill>
                  <a:schemeClr val="accent1">
                    <a:lumMod val="50000"/>
                  </a:schemeClr>
                </a:solidFill>
                <a:latin typeface="Univers 55" pitchFamily="34" charset="0"/>
                <a:ea typeface="ＭＳ Ｐゴシック" pitchFamily="34" charset="-128"/>
              </a:rPr>
              <a:t>#USPHS</a:t>
            </a:r>
          </a:p>
        </p:txBody>
      </p:sp>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0546391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4"/>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5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3" name="Title 1"/>
          <p:cNvSpPr txBox="1">
            <a:spLocks/>
          </p:cNvSpPr>
          <p:nvPr/>
        </p:nvSpPr>
        <p:spPr bwMode="auto">
          <a:xfrm>
            <a:off x="457200" y="3429000"/>
            <a:ext cx="8229600"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4600" dirty="0">
                <a:solidFill>
                  <a:srgbClr val="8B1E00"/>
                </a:solidFill>
                <a:latin typeface="Univers Condensed" pitchFamily="34" charset="0"/>
              </a:rPr>
              <a:t>Student Opportunities</a:t>
            </a:r>
          </a:p>
          <a:p>
            <a:pPr eaLnBrk="1" hangingPunct="1"/>
            <a:r>
              <a:rPr lang="en-US" altLang="en-US" sz="3000" b="1" i="1" dirty="0">
                <a:solidFill>
                  <a:srgbClr val="002D52"/>
                </a:solidFill>
                <a:latin typeface="Univers Condensed" pitchFamily="34" charset="0"/>
              </a:rPr>
              <a:t>What You Can Do</a:t>
            </a:r>
          </a:p>
        </p:txBody>
      </p:sp>
      <p:grpSp>
        <p:nvGrpSpPr>
          <p:cNvPr id="4" name="Group 3"/>
          <p:cNvGrpSpPr/>
          <p:nvPr/>
        </p:nvGrpSpPr>
        <p:grpSpPr>
          <a:xfrm>
            <a:off x="990600" y="5974080"/>
            <a:ext cx="3873137" cy="579120"/>
            <a:chOff x="990600" y="5974080"/>
            <a:chExt cx="3873137" cy="579120"/>
          </a:xfrm>
        </p:grpSpPr>
        <p:pic>
          <p:nvPicPr>
            <p:cNvPr id="5"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1023257" y="5974080"/>
              <a:ext cx="38404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bwMode="auto">
            <a:xfrm>
              <a:off x="990600" y="6370320"/>
              <a:ext cx="2651760" cy="18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457200" y="266700"/>
            <a:ext cx="8229600" cy="838200"/>
          </a:xfrm>
          <a:prstGeom prst="rect">
            <a:avLst/>
          </a:prstGeom>
          <a:noFill/>
          <a:ln w="9525">
            <a:noFill/>
            <a:miter lim="800000"/>
            <a:headEnd/>
            <a:tailEnd/>
          </a:ln>
        </p:spPr>
        <p:txBody>
          <a:bodyPr>
            <a:no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nSpc>
                <a:spcPct val="90000"/>
              </a:lnSpc>
              <a:spcBef>
                <a:spcPct val="20000"/>
              </a:spcBef>
              <a:buClr>
                <a:srgbClr val="1F497D"/>
              </a:buClr>
            </a:pPr>
            <a:r>
              <a:rPr lang="en-US" altLang="en-US" sz="2800" b="1" dirty="0">
                <a:solidFill>
                  <a:srgbClr val="002D52"/>
                </a:solidFill>
                <a:latin typeface="Tahoma" pitchFamily="34" charset="0"/>
                <a:ea typeface="ＭＳ Ｐゴシック" pitchFamily="34" charset="-128"/>
              </a:rPr>
              <a:t>Junior Commissioned Officer Student Training and Extern Program (JRCOSTEP)</a:t>
            </a:r>
            <a:endParaRPr lang="en-US" altLang="en-US" sz="2800" b="1" dirty="0">
              <a:solidFill>
                <a:srgbClr val="002D52"/>
              </a:solidFill>
              <a:latin typeface="Univers Condensed"/>
              <a:ea typeface="ＭＳ Ｐゴシック" pitchFamily="34" charset="-128"/>
            </a:endParaRPr>
          </a:p>
        </p:txBody>
      </p:sp>
      <p:sp>
        <p:nvSpPr>
          <p:cNvPr id="31747" name="TextBox 4"/>
          <p:cNvSpPr txBox="1">
            <a:spLocks noChangeArrowheads="1"/>
          </p:cNvSpPr>
          <p:nvPr/>
        </p:nvSpPr>
        <p:spPr bwMode="auto">
          <a:xfrm>
            <a:off x="306388" y="1219200"/>
            <a:ext cx="8304212" cy="4893647"/>
          </a:xfrm>
          <a:prstGeom prst="rect">
            <a:avLst/>
          </a:prstGeom>
          <a:noFill/>
          <a:ln>
            <a:noFill/>
          </a:ln>
          <a:extLst/>
        </p:spPr>
        <p:txBody>
          <a:bodyPr>
            <a:spAutoFit/>
          </a:bodyPr>
          <a:lstStyle>
            <a:lvl1pPr marL="342900" indent="-342900">
              <a:defRPr>
                <a:solidFill>
                  <a:schemeClr val="tx1"/>
                </a:solidFill>
                <a:latin typeface="Calibri" pitchFamily="34" charset="0"/>
              </a:defRPr>
            </a:lvl1pPr>
            <a:lvl2pPr marL="800100" indent="-34290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20000"/>
              </a:spcBef>
              <a:buClr>
                <a:srgbClr val="1F497D"/>
              </a:buClr>
              <a:buFont typeface="Arial" pitchFamily="34" charset="0"/>
              <a:buChar char="•"/>
            </a:pPr>
            <a:r>
              <a:rPr lang="en-US" altLang="en-US" sz="2000" dirty="0">
                <a:solidFill>
                  <a:srgbClr val="000000"/>
                </a:solidFill>
                <a:latin typeface="Tahoma" pitchFamily="34" charset="0"/>
                <a:ea typeface="ＭＳ Ｐゴシック" pitchFamily="34" charset="-128"/>
              </a:rPr>
              <a:t>Eligible after just one year of health professional school for a specific set of professions </a:t>
            </a:r>
          </a:p>
          <a:p>
            <a:pPr>
              <a:spcBef>
                <a:spcPct val="20000"/>
              </a:spcBef>
              <a:buClr>
                <a:srgbClr val="1F497D"/>
              </a:buClr>
              <a:buFont typeface="Arial" pitchFamily="34" charset="0"/>
              <a:buChar char="•"/>
            </a:pPr>
            <a:r>
              <a:rPr lang="en-US" altLang="en-US" sz="2000" dirty="0">
                <a:solidFill>
                  <a:srgbClr val="000000"/>
                </a:solidFill>
                <a:latin typeface="Tahoma" pitchFamily="34" charset="0"/>
                <a:ea typeface="ＭＳ Ｐゴシック" pitchFamily="34" charset="-128"/>
              </a:rPr>
              <a:t>Paid a salary during externship</a:t>
            </a:r>
          </a:p>
          <a:p>
            <a:pPr>
              <a:spcBef>
                <a:spcPct val="20000"/>
              </a:spcBef>
              <a:buClr>
                <a:srgbClr val="1F497D"/>
              </a:buClr>
              <a:buFont typeface="Arial" pitchFamily="34" charset="0"/>
              <a:buChar char="•"/>
            </a:pPr>
            <a:r>
              <a:rPr lang="en-US" altLang="en-US" sz="2000" dirty="0">
                <a:solidFill>
                  <a:srgbClr val="000000"/>
                </a:solidFill>
                <a:latin typeface="Tahoma" pitchFamily="34" charset="0"/>
                <a:ea typeface="ＭＳ Ｐゴシック" pitchFamily="34" charset="-128"/>
              </a:rPr>
              <a:t>Work 1 to 4 months during school breaks</a:t>
            </a:r>
          </a:p>
          <a:p>
            <a:pPr>
              <a:spcBef>
                <a:spcPct val="20000"/>
              </a:spcBef>
              <a:buClr>
                <a:srgbClr val="1F497D"/>
              </a:buClr>
              <a:buFont typeface="Arial" pitchFamily="34" charset="0"/>
              <a:buChar char="•"/>
            </a:pPr>
            <a:r>
              <a:rPr lang="en-US" altLang="en-US" sz="2000" dirty="0">
                <a:solidFill>
                  <a:srgbClr val="000000"/>
                </a:solidFill>
                <a:latin typeface="Tahoma" pitchFamily="34" charset="0"/>
                <a:ea typeface="ＭＳ Ｐゴシック" pitchFamily="34" charset="-128"/>
              </a:rPr>
              <a:t>No obligation after graduation</a:t>
            </a:r>
          </a:p>
          <a:p>
            <a:pPr>
              <a:spcBef>
                <a:spcPct val="20000"/>
              </a:spcBef>
              <a:buClr>
                <a:srgbClr val="1F497D"/>
              </a:buClr>
              <a:buFont typeface="Arial" pitchFamily="34" charset="0"/>
              <a:buChar char="•"/>
            </a:pPr>
            <a:r>
              <a:rPr lang="en-US" altLang="en-US" sz="2000" dirty="0">
                <a:solidFill>
                  <a:srgbClr val="000000"/>
                </a:solidFill>
                <a:latin typeface="Tahoma" pitchFamily="34" charset="0"/>
                <a:ea typeface="ＭＳ Ｐゴシック" pitchFamily="34" charset="-128"/>
              </a:rPr>
              <a:t>Testimony </a:t>
            </a:r>
          </a:p>
          <a:p>
            <a:pPr lvl="1">
              <a:spcBef>
                <a:spcPct val="20000"/>
              </a:spcBef>
              <a:buClr>
                <a:srgbClr val="1F497D"/>
              </a:buClr>
              <a:buFont typeface="Calibri" pitchFamily="34" charset="0"/>
              <a:buChar char="-"/>
            </a:pPr>
            <a:r>
              <a:rPr lang="en-US" altLang="en-US" sz="2000" dirty="0">
                <a:latin typeface="Tahoma" pitchFamily="34" charset="0"/>
              </a:rPr>
              <a:t>ENS Mark Glasgow from the State University of New York at Buffalo, Environmental Health, MPH – stationed at CDC </a:t>
            </a:r>
          </a:p>
          <a:p>
            <a:pPr lvl="1">
              <a:spcBef>
                <a:spcPct val="20000"/>
              </a:spcBef>
              <a:buClr>
                <a:srgbClr val="1F497D"/>
              </a:buClr>
              <a:buFont typeface="Calibri" pitchFamily="34" charset="0"/>
              <a:buChar char="-"/>
            </a:pPr>
            <a:r>
              <a:rPr lang="en-US" altLang="en-US" sz="2000" dirty="0">
                <a:latin typeface="Tahoma" pitchFamily="34" charset="0"/>
              </a:rPr>
              <a:t>“Once on duty, I quickly realized my capacity as part of an elite team. I have participated in several internships, but my JRCOSTEP experience has, by far, been the most fulfilling and empowering.”</a:t>
            </a:r>
          </a:p>
          <a:p>
            <a:pPr>
              <a:spcBef>
                <a:spcPct val="20000"/>
              </a:spcBef>
              <a:buClr>
                <a:srgbClr val="1F497D"/>
              </a:buClr>
              <a:buFont typeface="Arial" pitchFamily="34" charset="0"/>
              <a:buChar char="•"/>
            </a:pPr>
            <a:r>
              <a:rPr lang="en-US" altLang="en-US" sz="2000" dirty="0">
                <a:latin typeface="Tahoma" pitchFamily="34" charset="0"/>
              </a:rPr>
              <a:t>Read more at </a:t>
            </a:r>
            <a:r>
              <a:rPr lang="en-US" altLang="en-US" sz="2000" dirty="0">
                <a:latin typeface="Tahoma" pitchFamily="34" charset="0"/>
                <a:hlinkClick r:id="rId3"/>
              </a:rPr>
              <a:t>http://www.usphs.gov/student/jrcostep.aspx</a:t>
            </a:r>
            <a:r>
              <a:rPr lang="en-US" altLang="en-US" sz="2000" dirty="0">
                <a:latin typeface="Tahoma" pitchFamily="34" charset="0"/>
              </a:rPr>
              <a:t> </a:t>
            </a:r>
          </a:p>
          <a:p>
            <a:pPr lvl="1">
              <a:spcBef>
                <a:spcPct val="20000"/>
              </a:spcBef>
              <a:buClr>
                <a:srgbClr val="1F497D"/>
              </a:buClr>
              <a:buFont typeface="Calibri" pitchFamily="34" charset="0"/>
              <a:buChar char="-"/>
            </a:pPr>
            <a:endParaRPr lang="en-US" altLang="en-US" sz="2000" dirty="0">
              <a:solidFill>
                <a:srgbClr val="000000"/>
              </a:solidFill>
              <a:latin typeface="Tahoma" pitchFamily="34" charset="0"/>
              <a:ea typeface="ＭＳ Ｐゴシック" pitchFamily="34" charset="-128"/>
            </a:endParaRPr>
          </a:p>
        </p:txBody>
      </p:sp>
    </p:spTree>
    <p:extLst>
      <p:ext uri="{BB962C8B-B14F-4D97-AF65-F5344CB8AC3E}">
        <p14:creationId xmlns:p14="http://schemas.microsoft.com/office/powerpoint/2010/main" val="107081001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457200" y="272902"/>
            <a:ext cx="8229600" cy="838200"/>
          </a:xfrm>
          <a:prstGeom prst="rect">
            <a:avLst/>
          </a:prstGeom>
          <a:noFill/>
          <a:ln w="9525">
            <a:noFill/>
            <a:miter lim="800000"/>
            <a:headEnd/>
            <a:tailEnd/>
          </a:ln>
        </p:spPr>
        <p:txBody>
          <a:bodyPr>
            <a:noAutofit/>
          </a:bodyPr>
          <a:lstStyle/>
          <a:p>
            <a:pPr>
              <a:spcBef>
                <a:spcPct val="20000"/>
              </a:spcBef>
              <a:buClr>
                <a:srgbClr val="1F497D"/>
              </a:buClr>
              <a:defRPr/>
            </a:pPr>
            <a:r>
              <a:rPr lang="en-US" sz="2800" b="1" dirty="0">
                <a:solidFill>
                  <a:srgbClr val="002D52"/>
                </a:solidFill>
                <a:latin typeface="Tahoma" pitchFamily="34" charset="0"/>
                <a:ea typeface="ＭＳ Ｐゴシック" pitchFamily="34" charset="-128"/>
                <a:cs typeface="+mn-cs"/>
              </a:rPr>
              <a:t>Senior Commissioned Officer Student Training and Extern Program (</a:t>
            </a:r>
            <a:r>
              <a:rPr lang="en-US" sz="2800" b="1" dirty="0" smtClean="0">
                <a:solidFill>
                  <a:srgbClr val="002D52"/>
                </a:solidFill>
                <a:latin typeface="Tahoma" pitchFamily="34" charset="0"/>
                <a:ea typeface="ＭＳ Ｐゴシック" pitchFamily="34" charset="-128"/>
                <a:cs typeface="+mn-cs"/>
              </a:rPr>
              <a:t>SRCOSTEP)</a:t>
            </a:r>
            <a:endParaRPr lang="en-US" sz="2800" b="1" dirty="0">
              <a:solidFill>
                <a:srgbClr val="002D52"/>
              </a:solidFill>
              <a:latin typeface="Tahoma" pitchFamily="34" charset="0"/>
              <a:ea typeface="ＭＳ Ｐゴシック" pitchFamily="34" charset="-128"/>
              <a:cs typeface="+mn-cs"/>
            </a:endParaRPr>
          </a:p>
        </p:txBody>
      </p:sp>
      <p:sp>
        <p:nvSpPr>
          <p:cNvPr id="23555" name="TextBox 4"/>
          <p:cNvSpPr txBox="1">
            <a:spLocks noChangeArrowheads="1"/>
          </p:cNvSpPr>
          <p:nvPr/>
        </p:nvSpPr>
        <p:spPr bwMode="auto">
          <a:xfrm>
            <a:off x="368300" y="1235075"/>
            <a:ext cx="8001000" cy="458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itchFamily="34" charset="0"/>
              </a:defRPr>
            </a:lvl1pPr>
            <a:lvl2pPr marL="800100" indent="-34290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20000"/>
              </a:spcBef>
              <a:buClr>
                <a:srgbClr val="1F497D"/>
              </a:buClr>
              <a:buFont typeface="Arial" pitchFamily="34" charset="0"/>
              <a:buChar char="•"/>
            </a:pPr>
            <a:r>
              <a:rPr lang="en-US" altLang="en-US" sz="2000" dirty="0">
                <a:solidFill>
                  <a:srgbClr val="000000"/>
                </a:solidFill>
                <a:latin typeface="Tahoma" pitchFamily="34" charset="0"/>
                <a:ea typeface="ＭＳ Ｐゴシック" pitchFamily="34" charset="-128"/>
              </a:rPr>
              <a:t>Highly competitive</a:t>
            </a:r>
          </a:p>
          <a:p>
            <a:pPr>
              <a:spcBef>
                <a:spcPct val="20000"/>
              </a:spcBef>
              <a:buClr>
                <a:srgbClr val="1F497D"/>
              </a:buClr>
              <a:buFont typeface="Arial" pitchFamily="34" charset="0"/>
              <a:buChar char="•"/>
            </a:pPr>
            <a:r>
              <a:rPr lang="en-US" altLang="en-US" sz="2000" dirty="0">
                <a:solidFill>
                  <a:srgbClr val="000000"/>
                </a:solidFill>
                <a:latin typeface="Tahoma" pitchFamily="34" charset="0"/>
                <a:ea typeface="ＭＳ Ｐゴシック" pitchFamily="34" charset="-128"/>
              </a:rPr>
              <a:t>Full-time students in specific health disciplines</a:t>
            </a:r>
          </a:p>
          <a:p>
            <a:pPr>
              <a:spcBef>
                <a:spcPct val="20000"/>
              </a:spcBef>
              <a:buClr>
                <a:srgbClr val="1F497D"/>
              </a:buClr>
              <a:buFont typeface="Arial" pitchFamily="34" charset="0"/>
              <a:buChar char="•"/>
            </a:pPr>
            <a:r>
              <a:rPr lang="en-US" altLang="en-US" sz="2000" dirty="0">
                <a:solidFill>
                  <a:srgbClr val="000000"/>
                </a:solidFill>
                <a:latin typeface="Tahoma" pitchFamily="34" charset="0"/>
                <a:ea typeface="ＭＳ Ｐゴシック" pitchFamily="34" charset="-128"/>
              </a:rPr>
              <a:t>Paid a salary and active duty benefits while finishing final year of health professional school (up to 18 months)</a:t>
            </a:r>
          </a:p>
          <a:p>
            <a:pPr>
              <a:spcBef>
                <a:spcPct val="20000"/>
              </a:spcBef>
              <a:buClr>
                <a:srgbClr val="1F497D"/>
              </a:buClr>
              <a:buFont typeface="Arial" pitchFamily="34" charset="0"/>
              <a:buChar char="•"/>
            </a:pPr>
            <a:r>
              <a:rPr lang="en-US" altLang="en-US" sz="2000" dirty="0">
                <a:solidFill>
                  <a:srgbClr val="000000"/>
                </a:solidFill>
                <a:latin typeface="Tahoma" pitchFamily="34" charset="0"/>
                <a:ea typeface="ＭＳ Ｐゴシック" pitchFamily="34" charset="-128"/>
              </a:rPr>
              <a:t>Obligated to the Corps for twice the amount of time sponsored</a:t>
            </a:r>
          </a:p>
          <a:p>
            <a:pPr>
              <a:spcBef>
                <a:spcPct val="20000"/>
              </a:spcBef>
              <a:buClr>
                <a:srgbClr val="1F497D"/>
              </a:buClr>
              <a:buFont typeface="Arial" pitchFamily="34" charset="0"/>
              <a:buChar char="•"/>
            </a:pPr>
            <a:r>
              <a:rPr lang="en-US" altLang="en-US" sz="2000" dirty="0">
                <a:solidFill>
                  <a:srgbClr val="000000"/>
                </a:solidFill>
                <a:latin typeface="Tahoma" pitchFamily="34" charset="0"/>
                <a:ea typeface="ＭＳ Ｐゴシック" pitchFamily="34" charset="-128"/>
              </a:rPr>
              <a:t>Testimony</a:t>
            </a:r>
          </a:p>
          <a:p>
            <a:pPr lvl="1">
              <a:spcBef>
                <a:spcPct val="20000"/>
              </a:spcBef>
              <a:buClr>
                <a:srgbClr val="1F497D"/>
              </a:buClr>
              <a:buFont typeface="Calibri" pitchFamily="34" charset="0"/>
              <a:buChar char="-"/>
            </a:pPr>
            <a:r>
              <a:rPr lang="en-US" altLang="en-US" sz="2000" dirty="0">
                <a:solidFill>
                  <a:srgbClr val="000000"/>
                </a:solidFill>
                <a:latin typeface="Tahoma" pitchFamily="34" charset="0"/>
                <a:ea typeface="ＭＳ Ｐゴシック" pitchFamily="34" charset="-128"/>
              </a:rPr>
              <a:t>LTJG Lauren Brewer, RN in BOP, Fort Dix, NJ</a:t>
            </a:r>
          </a:p>
          <a:p>
            <a:pPr lvl="1">
              <a:spcBef>
                <a:spcPct val="20000"/>
              </a:spcBef>
              <a:buClr>
                <a:srgbClr val="1F497D"/>
              </a:buClr>
              <a:buFont typeface="Calibri" pitchFamily="34" charset="0"/>
              <a:buChar char="-"/>
            </a:pPr>
            <a:r>
              <a:rPr lang="en-US" altLang="en-US" sz="2000" dirty="0">
                <a:solidFill>
                  <a:srgbClr val="000000"/>
                </a:solidFill>
                <a:latin typeface="Tahoma" pitchFamily="34" charset="0"/>
                <a:ea typeface="ＭＳ Ｐゴシック" pitchFamily="34" charset="-128"/>
              </a:rPr>
              <a:t>“While 50% of my nursing class did not have a job at graduation, I had a job in place from day one of my senior year in college. This was made possible by the SRCOSTEP experience.” </a:t>
            </a:r>
          </a:p>
          <a:p>
            <a:pPr>
              <a:spcBef>
                <a:spcPct val="20000"/>
              </a:spcBef>
              <a:buClr>
                <a:srgbClr val="1F497D"/>
              </a:buClr>
              <a:buFont typeface="Arial" pitchFamily="34" charset="0"/>
              <a:buChar char="•"/>
            </a:pPr>
            <a:r>
              <a:rPr lang="en-US" altLang="en-US" sz="2000" dirty="0">
                <a:solidFill>
                  <a:srgbClr val="000000"/>
                </a:solidFill>
                <a:latin typeface="Tahoma" pitchFamily="34" charset="0"/>
                <a:ea typeface="ＭＳ Ｐゴシック" pitchFamily="34" charset="-128"/>
              </a:rPr>
              <a:t>Read more at </a:t>
            </a:r>
            <a:r>
              <a:rPr lang="en-US" altLang="en-US" sz="2000" dirty="0">
                <a:solidFill>
                  <a:srgbClr val="000000"/>
                </a:solidFill>
                <a:latin typeface="Tahoma" pitchFamily="34" charset="0"/>
                <a:ea typeface="ＭＳ Ｐゴシック" pitchFamily="34" charset="-128"/>
                <a:hlinkClick r:id="rId3"/>
              </a:rPr>
              <a:t>http://www.usphs.gov/student/srcostep.aspx</a:t>
            </a:r>
            <a:r>
              <a:rPr lang="en-US" altLang="en-US" sz="2000" dirty="0">
                <a:solidFill>
                  <a:srgbClr val="000000"/>
                </a:solidFill>
                <a:latin typeface="Tahoma" pitchFamily="34" charset="0"/>
                <a:ea typeface="ＭＳ Ｐゴシック" pitchFamily="34" charset="-128"/>
              </a:rPr>
              <a:t>. </a:t>
            </a:r>
          </a:p>
          <a:p>
            <a:pPr lvl="1">
              <a:spcBef>
                <a:spcPct val="20000"/>
              </a:spcBef>
              <a:buClr>
                <a:srgbClr val="1F497D"/>
              </a:buClr>
              <a:buFont typeface="Calibri" pitchFamily="34" charset="0"/>
              <a:buChar char="-"/>
            </a:pPr>
            <a:endParaRPr lang="en-US" altLang="en-US" sz="2000" dirty="0">
              <a:solidFill>
                <a:srgbClr val="000000"/>
              </a:solidFill>
              <a:latin typeface="Tahoma" pitchFamily="34" charset="0"/>
              <a:ea typeface="ＭＳ Ｐゴシック" pitchFamily="34" charset="-128"/>
            </a:endParaRPr>
          </a:p>
        </p:txBody>
      </p:sp>
    </p:spTree>
    <p:extLst>
      <p:ext uri="{BB962C8B-B14F-4D97-AF65-F5344CB8AC3E}">
        <p14:creationId xmlns:p14="http://schemas.microsoft.com/office/powerpoint/2010/main" val="42236460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bwMode="auto">
          <a:xfrm>
            <a:off x="533401" y="281764"/>
            <a:ext cx="8229600" cy="71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dirty="0" smtClean="0">
                <a:ea typeface="ＭＳ Ｐゴシック" pitchFamily="34" charset="-128"/>
              </a:rPr>
              <a:t>Educational &amp; </a:t>
            </a:r>
            <a:r>
              <a:rPr lang="en-US" altLang="en-US" sz="2800" dirty="0" smtClean="0">
                <a:ea typeface="ＭＳ Ｐゴシック" pitchFamily="34" charset="-128"/>
              </a:rPr>
              <a:t>Training</a:t>
            </a:r>
            <a:r>
              <a:rPr lang="en-US" altLang="en-US" dirty="0" smtClean="0">
                <a:ea typeface="ＭＳ Ｐゴシック" pitchFamily="34" charset="-128"/>
              </a:rPr>
              <a:t> Opportunities</a:t>
            </a:r>
          </a:p>
        </p:txBody>
      </p:sp>
      <p:sp>
        <p:nvSpPr>
          <p:cNvPr id="24579" name="Content Placeholder 2"/>
          <p:cNvSpPr>
            <a:spLocks noGrp="1"/>
          </p:cNvSpPr>
          <p:nvPr>
            <p:ph idx="1"/>
          </p:nvPr>
        </p:nvSpPr>
        <p:spPr bwMode="auto">
          <a:xfrm>
            <a:off x="609600" y="1066800"/>
            <a:ext cx="7848600"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buClr>
                <a:schemeClr val="tx2"/>
              </a:buClr>
            </a:pPr>
            <a:r>
              <a:rPr lang="en-US" altLang="en-US" sz="1800" b="1" dirty="0" smtClean="0">
                <a:ea typeface="ＭＳ Ｐゴシック" pitchFamily="34" charset="-128"/>
              </a:rPr>
              <a:t>Center for Disease Control and Prevention Epidemic Intelligence Service (EIS) Program: </a:t>
            </a:r>
            <a:r>
              <a:rPr lang="en-US" altLang="en-US" sz="1800" dirty="0" smtClean="0">
                <a:ea typeface="ＭＳ Ｐゴシック" pitchFamily="34" charset="-128"/>
              </a:rPr>
              <a:t>two-year, post-graduate program service and on-the-job training for health professionals in epidemiology.</a:t>
            </a:r>
          </a:p>
          <a:p>
            <a:pPr>
              <a:buClr>
                <a:schemeClr val="tx2"/>
              </a:buClr>
            </a:pPr>
            <a:endParaRPr lang="en-US" altLang="en-US" sz="900" dirty="0" smtClean="0">
              <a:ea typeface="ＭＳ Ｐゴシック" pitchFamily="34" charset="-128"/>
            </a:endParaRPr>
          </a:p>
          <a:p>
            <a:pPr>
              <a:buClr>
                <a:schemeClr val="tx2"/>
              </a:buClr>
            </a:pPr>
            <a:r>
              <a:rPr lang="en-US" altLang="en-US" sz="1800" b="1" dirty="0" smtClean="0">
                <a:ea typeface="ＭＳ Ｐゴシック" pitchFamily="34" charset="-128"/>
              </a:rPr>
              <a:t>National Health Service Corps (NHSC) Scholarship Program: </a:t>
            </a:r>
            <a:r>
              <a:rPr lang="en-US" altLang="en-US" sz="1800" dirty="0" smtClean="0">
                <a:ea typeface="ＭＳ Ｐゴシック" pitchFamily="34" charset="-128"/>
              </a:rPr>
              <a:t>a competitive program awarding in return for a commitment to provide care in underserved communities. </a:t>
            </a:r>
          </a:p>
          <a:p>
            <a:pPr>
              <a:buClr>
                <a:schemeClr val="tx2"/>
              </a:buClr>
            </a:pPr>
            <a:endParaRPr lang="en-US" altLang="en-US" sz="900" dirty="0" smtClean="0">
              <a:ea typeface="ＭＳ Ｐゴシック" pitchFamily="34" charset="-128"/>
            </a:endParaRPr>
          </a:p>
          <a:p>
            <a:pPr>
              <a:buClr>
                <a:schemeClr val="tx2"/>
              </a:buClr>
            </a:pPr>
            <a:r>
              <a:rPr lang="en-US" altLang="en-US" sz="1800" b="1" dirty="0" smtClean="0">
                <a:ea typeface="ＭＳ Ｐゴシック" pitchFamily="34" charset="-128"/>
              </a:rPr>
              <a:t>Indian Health Service (IHS) Loan Repayment Program: </a:t>
            </a:r>
            <a:r>
              <a:rPr lang="en-US" altLang="en-US" sz="1800" dirty="0" smtClean="0">
                <a:ea typeface="ＭＳ Ｐゴシック" pitchFamily="34" charset="-128"/>
              </a:rPr>
              <a:t>assists health professionals in repaying their student loans while they help fill the staffing needs of Indian health programs.</a:t>
            </a:r>
          </a:p>
          <a:p>
            <a:pPr>
              <a:buClr>
                <a:schemeClr val="tx2"/>
              </a:buClr>
            </a:pPr>
            <a:endParaRPr lang="en-US" altLang="en-US" sz="900" dirty="0" smtClean="0">
              <a:ea typeface="ＭＳ Ｐゴシック" pitchFamily="34" charset="-128"/>
            </a:endParaRPr>
          </a:p>
          <a:p>
            <a:pPr>
              <a:buClr>
                <a:schemeClr val="tx2"/>
              </a:buClr>
            </a:pPr>
            <a:r>
              <a:rPr lang="en-US" altLang="en-US" sz="1800" b="1" dirty="0" smtClean="0">
                <a:ea typeface="ＭＳ Ｐゴシック" pitchFamily="34" charset="-128"/>
              </a:rPr>
              <a:t>The Uniformed Services University of the Health Sciences (USU): </a:t>
            </a:r>
            <a:r>
              <a:rPr lang="en-US" altLang="en-US" sz="1800" dirty="0" smtClean="0">
                <a:ea typeface="ＭＳ Ｐゴシック" pitchFamily="34" charset="-128"/>
              </a:rPr>
              <a:t>a health science university run by the Federal government, providing training to military physicians, nurses, and educators.</a:t>
            </a:r>
          </a:p>
        </p:txBody>
      </p:sp>
    </p:spTree>
    <p:extLst>
      <p:ext uri="{BB962C8B-B14F-4D97-AF65-F5344CB8AC3E}">
        <p14:creationId xmlns:p14="http://schemas.microsoft.com/office/powerpoint/2010/main" val="388369207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685800" y="304800"/>
            <a:ext cx="7772400" cy="533400"/>
          </a:xfrm>
        </p:spPr>
        <p:txBody>
          <a:bodyPr/>
          <a:lstStyle/>
          <a:p>
            <a:pPr>
              <a:defRPr/>
            </a:pPr>
            <a:r>
              <a:rPr lang="en-US" altLang="en-US" sz="2800" dirty="0" smtClean="0"/>
              <a:t>Post-Graduate Opportunities</a:t>
            </a:r>
          </a:p>
        </p:txBody>
      </p:sp>
      <p:sp>
        <p:nvSpPr>
          <p:cNvPr id="25603" name="Rectangle 3"/>
          <p:cNvSpPr>
            <a:spLocks noGrp="1" noChangeArrowheads="1"/>
          </p:cNvSpPr>
          <p:nvPr>
            <p:ph idx="1"/>
          </p:nvPr>
        </p:nvSpPr>
        <p:spPr bwMode="auto">
          <a:xfrm>
            <a:off x="304800" y="1371600"/>
            <a:ext cx="8534400" cy="464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nSpc>
                <a:spcPct val="90000"/>
              </a:lnSpc>
              <a:buClr>
                <a:schemeClr val="tx2"/>
              </a:buClr>
            </a:pPr>
            <a:r>
              <a:rPr lang="en-US" altLang="en-US" sz="2000" b="1" dirty="0" smtClean="0">
                <a:ea typeface="ＭＳ Ｐゴシック" pitchFamily="34" charset="-128"/>
              </a:rPr>
              <a:t>Indian Health Service Residency Program </a:t>
            </a:r>
          </a:p>
          <a:p>
            <a:pPr lvl="1">
              <a:lnSpc>
                <a:spcPct val="90000"/>
              </a:lnSpc>
              <a:buClr>
                <a:schemeClr val="tx2"/>
              </a:buClr>
              <a:buFont typeface="Calibri" pitchFamily="34" charset="0"/>
              <a:buChar char="-"/>
            </a:pPr>
            <a:r>
              <a:rPr lang="en-US" altLang="en-US" sz="1800" dirty="0" smtClean="0">
                <a:solidFill>
                  <a:srgbClr val="000000"/>
                </a:solidFill>
                <a:ea typeface="ＭＳ Ｐゴシック" pitchFamily="34" charset="-128"/>
              </a:rPr>
              <a:t>PGY1 Pharmacy Practice Residencies throughout the United States</a:t>
            </a:r>
          </a:p>
          <a:p>
            <a:pPr lvl="1">
              <a:lnSpc>
                <a:spcPct val="90000"/>
              </a:lnSpc>
              <a:buClr>
                <a:schemeClr val="tx2"/>
              </a:buClr>
              <a:buFont typeface="Calibri" pitchFamily="34" charset="0"/>
              <a:buChar char="-"/>
            </a:pPr>
            <a:r>
              <a:rPr lang="en-US" altLang="en-US" sz="1800" dirty="0" smtClean="0">
                <a:ea typeface="ＭＳ Ｐゴシック" pitchFamily="34" charset="-128"/>
                <a:hlinkClick r:id="rId3"/>
              </a:rPr>
              <a:t>http://www.ihs.gov/pharmacy/resident</a:t>
            </a:r>
            <a:r>
              <a:rPr lang="en-US" altLang="en-US" sz="1800" dirty="0" smtClean="0">
                <a:ea typeface="ＭＳ Ｐゴシック" pitchFamily="34" charset="-128"/>
              </a:rPr>
              <a:t>  </a:t>
            </a:r>
          </a:p>
          <a:p>
            <a:pPr>
              <a:lnSpc>
                <a:spcPct val="90000"/>
              </a:lnSpc>
              <a:buClr>
                <a:schemeClr val="tx2"/>
              </a:buClr>
            </a:pPr>
            <a:endParaRPr lang="en-US" altLang="en-US" sz="1800" b="1" dirty="0" smtClean="0">
              <a:ea typeface="ＭＳ Ｐゴシック" pitchFamily="34" charset="-128"/>
            </a:endParaRPr>
          </a:p>
          <a:p>
            <a:pPr>
              <a:lnSpc>
                <a:spcPct val="90000"/>
              </a:lnSpc>
              <a:buClr>
                <a:schemeClr val="tx2"/>
              </a:buClr>
            </a:pPr>
            <a:r>
              <a:rPr lang="en-US" altLang="en-US" sz="2000" b="1" dirty="0" smtClean="0">
                <a:ea typeface="ＭＳ Ｐゴシック" pitchFamily="34" charset="-128"/>
              </a:rPr>
              <a:t>Bureau of Prisons Residency Program </a:t>
            </a:r>
          </a:p>
          <a:p>
            <a:pPr lvl="1">
              <a:lnSpc>
                <a:spcPct val="90000"/>
              </a:lnSpc>
              <a:buClr>
                <a:schemeClr val="tx2"/>
              </a:buClr>
              <a:buFont typeface="Calibri" pitchFamily="34" charset="0"/>
              <a:buChar char="-"/>
            </a:pPr>
            <a:r>
              <a:rPr lang="en-US" altLang="en-US" sz="1800" dirty="0" smtClean="0">
                <a:ea typeface="ＭＳ Ｐゴシック" pitchFamily="34" charset="-128"/>
              </a:rPr>
              <a:t>Clinical Pharmaceutical Care and Primary Care </a:t>
            </a:r>
          </a:p>
          <a:p>
            <a:pPr lvl="1">
              <a:lnSpc>
                <a:spcPct val="90000"/>
              </a:lnSpc>
              <a:buClr>
                <a:schemeClr val="tx2"/>
              </a:buClr>
              <a:buFont typeface="Calibri" pitchFamily="34" charset="0"/>
              <a:buChar char="-"/>
            </a:pPr>
            <a:r>
              <a:rPr lang="en-US" altLang="en-US" sz="1800" u="sng" dirty="0" smtClean="0">
                <a:ea typeface="ＭＳ Ｐゴシック" pitchFamily="34" charset="-128"/>
                <a:hlinkClick r:id="rId4"/>
              </a:rPr>
              <a:t>http://www.usphs.gov/corpslinks/pharmacy/documents/Residency_Training_Program_Flyer_2012.docx</a:t>
            </a:r>
            <a:r>
              <a:rPr lang="en-US" altLang="en-US" sz="1800" u="sng" dirty="0" smtClean="0">
                <a:ea typeface="ＭＳ Ｐゴシック" pitchFamily="34" charset="-128"/>
              </a:rPr>
              <a:t> </a:t>
            </a:r>
            <a:endParaRPr lang="en-US" altLang="en-US" sz="1800" dirty="0" smtClean="0">
              <a:ea typeface="ＭＳ Ｐゴシック" pitchFamily="34" charset="-128"/>
            </a:endParaRPr>
          </a:p>
          <a:p>
            <a:pPr>
              <a:lnSpc>
                <a:spcPct val="90000"/>
              </a:lnSpc>
              <a:buClr>
                <a:schemeClr val="tx2"/>
              </a:buClr>
            </a:pPr>
            <a:endParaRPr lang="en-US" altLang="en-US" sz="1800" dirty="0" smtClean="0">
              <a:ea typeface="ＭＳ Ｐゴシック" pitchFamily="34" charset="-128"/>
            </a:endParaRPr>
          </a:p>
          <a:p>
            <a:pPr>
              <a:lnSpc>
                <a:spcPct val="90000"/>
              </a:lnSpc>
              <a:buClr>
                <a:schemeClr val="tx2"/>
              </a:buClr>
            </a:pPr>
            <a:r>
              <a:rPr lang="en-US" altLang="en-US" sz="2000" b="1" dirty="0" smtClean="0">
                <a:ea typeface="ＭＳ Ｐゴシック" pitchFamily="34" charset="-128"/>
              </a:rPr>
              <a:t>NIH Clinical Center Pharmacy Department </a:t>
            </a:r>
          </a:p>
          <a:p>
            <a:pPr lvl="1">
              <a:lnSpc>
                <a:spcPct val="90000"/>
              </a:lnSpc>
              <a:buClr>
                <a:schemeClr val="tx2"/>
              </a:buClr>
              <a:buFont typeface="Calibri" pitchFamily="34" charset="0"/>
              <a:buChar char="-"/>
            </a:pPr>
            <a:r>
              <a:rPr lang="en-US" altLang="en-US" sz="1800" dirty="0" smtClean="0">
                <a:ea typeface="ＭＳ Ｐゴシック" pitchFamily="34" charset="-128"/>
              </a:rPr>
              <a:t>Ph</a:t>
            </a:r>
            <a:r>
              <a:rPr lang="en-US" altLang="en-US" sz="1800" dirty="0" smtClean="0">
                <a:solidFill>
                  <a:srgbClr val="000000"/>
                </a:solidFill>
                <a:ea typeface="ＭＳ Ｐゴシック" pitchFamily="34" charset="-128"/>
              </a:rPr>
              <a:t>armacokinetics/</a:t>
            </a:r>
            <a:r>
              <a:rPr lang="en-US" altLang="en-US" sz="1800" dirty="0" err="1" smtClean="0">
                <a:solidFill>
                  <a:srgbClr val="000000"/>
                </a:solidFill>
                <a:ea typeface="ＭＳ Ｐゴシック" pitchFamily="34" charset="-128"/>
              </a:rPr>
              <a:t>Pharmacogenetics</a:t>
            </a:r>
            <a:r>
              <a:rPr lang="en-US" altLang="en-US" sz="1800" dirty="0" smtClean="0">
                <a:solidFill>
                  <a:srgbClr val="000000"/>
                </a:solidFill>
                <a:ea typeface="ＭＳ Ｐゴシック" pitchFamily="34" charset="-128"/>
              </a:rPr>
              <a:t> Fellowship</a:t>
            </a:r>
          </a:p>
          <a:p>
            <a:pPr lvl="1">
              <a:lnSpc>
                <a:spcPct val="90000"/>
              </a:lnSpc>
              <a:buClr>
                <a:schemeClr val="tx2"/>
              </a:buClr>
              <a:buFont typeface="Calibri" pitchFamily="34" charset="0"/>
              <a:buChar char="-"/>
            </a:pPr>
            <a:r>
              <a:rPr lang="en-US" altLang="en-US" sz="1800" dirty="0" smtClean="0">
                <a:solidFill>
                  <a:srgbClr val="000000"/>
                </a:solidFill>
                <a:ea typeface="ＭＳ Ｐゴシック" pitchFamily="34" charset="-128"/>
              </a:rPr>
              <a:t>PGY2 Oncology Specialty Residency</a:t>
            </a:r>
          </a:p>
          <a:p>
            <a:pPr lvl="1">
              <a:lnSpc>
                <a:spcPct val="90000"/>
              </a:lnSpc>
              <a:buClr>
                <a:schemeClr val="tx2"/>
              </a:buClr>
              <a:buFont typeface="Calibri" pitchFamily="34" charset="0"/>
              <a:buChar char="-"/>
            </a:pPr>
            <a:r>
              <a:rPr lang="en-US" altLang="en-US" sz="1800" u="sng" dirty="0" smtClean="0">
                <a:ea typeface="ＭＳ Ｐゴシック" pitchFamily="34" charset="-128"/>
                <a:hlinkClick r:id="rId5"/>
              </a:rPr>
              <a:t>http://www.cc.nih.gov/phar</a:t>
            </a:r>
            <a:r>
              <a:rPr lang="en-US" altLang="en-US" sz="1800" u="sng" dirty="0" smtClean="0">
                <a:ea typeface="ＭＳ Ｐゴシック" pitchFamily="34" charset="-128"/>
              </a:rPr>
              <a:t>  </a:t>
            </a:r>
          </a:p>
        </p:txBody>
      </p:sp>
    </p:spTree>
    <p:extLst>
      <p:ext uri="{BB962C8B-B14F-4D97-AF65-F5344CB8AC3E}">
        <p14:creationId xmlns:p14="http://schemas.microsoft.com/office/powerpoint/2010/main" val="240326647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4"/>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5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7" name="Title 1"/>
          <p:cNvSpPr txBox="1">
            <a:spLocks/>
          </p:cNvSpPr>
          <p:nvPr/>
        </p:nvSpPr>
        <p:spPr bwMode="auto">
          <a:xfrm>
            <a:off x="381000" y="3743325"/>
            <a:ext cx="8229600"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4600" dirty="0">
                <a:solidFill>
                  <a:srgbClr val="8B1E00"/>
                </a:solidFill>
                <a:latin typeface="Univers Condensed" pitchFamily="34" charset="0"/>
              </a:rPr>
              <a:t>Corps Requirements</a:t>
            </a:r>
          </a:p>
          <a:p>
            <a:pPr eaLnBrk="1" hangingPunct="1"/>
            <a:r>
              <a:rPr lang="en-US" altLang="en-US" sz="3000" b="1" i="1" dirty="0">
                <a:solidFill>
                  <a:srgbClr val="002D52"/>
                </a:solidFill>
                <a:latin typeface="Univers Condensed" pitchFamily="34" charset="0"/>
              </a:rPr>
              <a:t>What You Have to Offer the Corps</a:t>
            </a:r>
          </a:p>
        </p:txBody>
      </p:sp>
      <p:grpSp>
        <p:nvGrpSpPr>
          <p:cNvPr id="4" name="Group 3"/>
          <p:cNvGrpSpPr/>
          <p:nvPr/>
        </p:nvGrpSpPr>
        <p:grpSpPr>
          <a:xfrm>
            <a:off x="990600" y="5974080"/>
            <a:ext cx="3873137" cy="579120"/>
            <a:chOff x="990600" y="5974080"/>
            <a:chExt cx="3873137" cy="579120"/>
          </a:xfrm>
        </p:grpSpPr>
        <p:pic>
          <p:nvPicPr>
            <p:cNvPr id="5"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1023257" y="5974080"/>
              <a:ext cx="38404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bwMode="auto">
            <a:xfrm>
              <a:off x="990600" y="6370320"/>
              <a:ext cx="2651760" cy="18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81000"/>
            <a:ext cx="8229600" cy="1143000"/>
          </a:xfrm>
        </p:spPr>
        <p:txBody>
          <a:bodyPr/>
          <a:lstStyle/>
          <a:p>
            <a:r>
              <a:rPr lang="en-US" dirty="0" smtClean="0"/>
              <a:t>Basic </a:t>
            </a:r>
            <a:r>
              <a:rPr lang="en-US" sz="2800" dirty="0" smtClean="0"/>
              <a:t>Qualifications</a:t>
            </a:r>
            <a:endParaRPr lang="en-US" dirty="0"/>
          </a:p>
        </p:txBody>
      </p:sp>
      <p:sp>
        <p:nvSpPr>
          <p:cNvPr id="5" name="Content Placeholder 4"/>
          <p:cNvSpPr>
            <a:spLocks noGrp="1"/>
          </p:cNvSpPr>
          <p:nvPr>
            <p:ph idx="1"/>
          </p:nvPr>
        </p:nvSpPr>
        <p:spPr>
          <a:xfrm>
            <a:off x="457200" y="1447800"/>
            <a:ext cx="8229600" cy="4525963"/>
          </a:xfrm>
        </p:spPr>
        <p:txBody>
          <a:bodyPr/>
          <a:lstStyle/>
          <a:p>
            <a:pPr lvl="1" eaLnBrk="1" hangingPunct="1">
              <a:buClr>
                <a:schemeClr val="tx2"/>
              </a:buClr>
              <a:buFont typeface="Arial" charset="0"/>
              <a:buChar char="•"/>
              <a:defRPr/>
            </a:pPr>
            <a:r>
              <a:rPr lang="en-US" sz="2200" dirty="0">
                <a:solidFill>
                  <a:srgbClr val="000000"/>
                </a:solidFill>
              </a:rPr>
              <a:t>U.S. citizen</a:t>
            </a:r>
          </a:p>
          <a:p>
            <a:pPr lvl="1" eaLnBrk="1" hangingPunct="1">
              <a:buClr>
                <a:schemeClr val="tx2"/>
              </a:buClr>
              <a:buFont typeface="Arial" charset="0"/>
              <a:buChar char="•"/>
              <a:defRPr/>
            </a:pPr>
            <a:r>
              <a:rPr lang="en-US" sz="2200" dirty="0">
                <a:solidFill>
                  <a:srgbClr val="000000"/>
                </a:solidFill>
              </a:rPr>
              <a:t>Less than 44 years of age (with waivers, up to 50)</a:t>
            </a:r>
          </a:p>
          <a:p>
            <a:pPr lvl="1" eaLnBrk="1" hangingPunct="1">
              <a:buClr>
                <a:schemeClr val="tx2"/>
              </a:buClr>
              <a:buFont typeface="Arial" charset="0"/>
              <a:buChar char="•"/>
              <a:defRPr/>
            </a:pPr>
            <a:r>
              <a:rPr lang="en-US" sz="2200" dirty="0">
                <a:solidFill>
                  <a:srgbClr val="000000"/>
                </a:solidFill>
              </a:rPr>
              <a:t>Medically and physically qualified</a:t>
            </a:r>
          </a:p>
          <a:p>
            <a:pPr lvl="1">
              <a:buFont typeface="Arial" pitchFamily="34" charset="0"/>
              <a:buChar char="•"/>
              <a:defRPr/>
            </a:pPr>
            <a:r>
              <a:rPr lang="en-US" sz="2200" dirty="0"/>
              <a:t>Ability to pass a suitability review</a:t>
            </a:r>
          </a:p>
          <a:p>
            <a:pPr lvl="1">
              <a:buFont typeface="Arial" pitchFamily="34" charset="0"/>
              <a:buChar char="•"/>
              <a:defRPr/>
            </a:pPr>
            <a:r>
              <a:rPr lang="en-US" sz="2200" dirty="0"/>
              <a:t>Qualifying degree from an accredited institution (varies depending on profession)</a:t>
            </a:r>
          </a:p>
          <a:p>
            <a:pPr lvl="1">
              <a:buFont typeface="Arial" pitchFamily="34" charset="0"/>
              <a:buChar char="•"/>
              <a:defRPr/>
            </a:pPr>
            <a:r>
              <a:rPr lang="en-US" sz="2200" dirty="0"/>
              <a:t>Current, unrestricted, and valid license to practice in one of the 50 States; Washington, DC; Commonwealth of Puerto Rico; U.S. Virgin Islands; or Guam. </a:t>
            </a:r>
          </a:p>
          <a:p>
            <a:endParaRPr lang="en-US" dirty="0"/>
          </a:p>
        </p:txBody>
      </p:sp>
    </p:spTree>
    <p:extLst>
      <p:ext uri="{BB962C8B-B14F-4D97-AF65-F5344CB8AC3E}">
        <p14:creationId xmlns:p14="http://schemas.microsoft.com/office/powerpoint/2010/main" val="275188838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Box 4"/>
          <p:cNvSpPr txBox="1">
            <a:spLocks noChangeArrowheads="1"/>
          </p:cNvSpPr>
          <p:nvPr/>
        </p:nvSpPr>
        <p:spPr bwMode="auto">
          <a:xfrm>
            <a:off x="495298" y="3962400"/>
            <a:ext cx="8458201" cy="1058751"/>
          </a:xfrm>
          <a:prstGeom prst="rect">
            <a:avLst/>
          </a:prstGeom>
          <a:noFill/>
          <a:ln>
            <a:noFill/>
          </a:ln>
          <a:extLst/>
        </p:spPr>
        <p:txBody>
          <a:bodyPr wrap="square">
            <a:spAutoFit/>
          </a:bodyPr>
          <a:lstStyle>
            <a:lvl1pPr marL="347663" indent="-347663" eaLnBrk="0" hangingPunct="0">
              <a:defRPr>
                <a:solidFill>
                  <a:schemeClr val="tx1"/>
                </a:solidFill>
                <a:latin typeface="Arial" pitchFamily="34" charset="0"/>
                <a:ea typeface="ＭＳ Ｐゴシック" pitchFamily="34" charset="-128"/>
              </a:defRPr>
            </a:lvl1pPr>
            <a:lvl2pPr marL="804863" indent="-347663"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20000"/>
              </a:spcBef>
              <a:buClr>
                <a:srgbClr val="FF0000"/>
              </a:buClr>
              <a:defRPr/>
            </a:pPr>
            <a:r>
              <a:rPr lang="en-US" sz="3400" b="1" dirty="0">
                <a:latin typeface="Tahoma" pitchFamily="34" charset="0"/>
              </a:rPr>
              <a:t>Officer Video Profiles </a:t>
            </a:r>
          </a:p>
          <a:p>
            <a:pPr eaLnBrk="1" hangingPunct="1">
              <a:spcBef>
                <a:spcPct val="20000"/>
              </a:spcBef>
              <a:buClr>
                <a:srgbClr val="FF0000"/>
              </a:buClr>
              <a:defRPr/>
            </a:pPr>
            <a:r>
              <a:rPr lang="en-US" sz="2400" u="sng" dirty="0" smtClean="0">
                <a:latin typeface="Tahoma" pitchFamily="34" charset="0"/>
                <a:hlinkClick r:id="rId3"/>
              </a:rPr>
              <a:t>http</a:t>
            </a:r>
            <a:r>
              <a:rPr lang="en-US" sz="2400" u="sng" dirty="0">
                <a:latin typeface="Tahoma" pitchFamily="34" charset="0"/>
                <a:hlinkClick r:id="rId3"/>
              </a:rPr>
              <a:t>://www.usphs.gov/newsroom/multimedia/profiles.aspx</a:t>
            </a:r>
            <a:r>
              <a:rPr lang="en-US" sz="2400" dirty="0">
                <a:latin typeface="Tahoma" pitchFamily="34" charset="0"/>
              </a:rPr>
              <a:t> </a:t>
            </a:r>
            <a:endParaRPr lang="en-US" sz="2200" dirty="0" smtClean="0">
              <a:solidFill>
                <a:srgbClr val="002D52"/>
              </a:solidFill>
              <a:latin typeface="Tahoma" pitchFamily="34" charset="0"/>
              <a:cs typeface="Tahoma" pitchFamily="34" charset="0"/>
            </a:endParaRPr>
          </a:p>
        </p:txBody>
      </p:sp>
      <p:sp>
        <p:nvSpPr>
          <p:cNvPr id="72708" name="TextBox 4"/>
          <p:cNvSpPr txBox="1">
            <a:spLocks noChangeArrowheads="1"/>
          </p:cNvSpPr>
          <p:nvPr/>
        </p:nvSpPr>
        <p:spPr bwMode="auto">
          <a:xfrm>
            <a:off x="6019800" y="1447800"/>
            <a:ext cx="91781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dirty="0">
                <a:solidFill>
                  <a:srgbClr val="FFFFFF"/>
                </a:solidFill>
                <a:latin typeface="Tahoma" pitchFamily="34" charset="0"/>
              </a:rPr>
              <a:t>PHOTO</a:t>
            </a:r>
          </a:p>
        </p:txBody>
      </p:sp>
      <p:pic>
        <p:nvPicPr>
          <p:cNvPr id="8" name="Picture 2"/>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17331" y="381000"/>
            <a:ext cx="3408363" cy="3257550"/>
          </a:xfrm>
          <a:prstGeom prst="rect">
            <a:avLst/>
          </a:prstGeom>
          <a:ln>
            <a:noFill/>
          </a:ln>
          <a:effectLst>
            <a:outerShdw blurRad="292100" dist="139700" dir="2700000" algn="tl" rotWithShape="0">
              <a:srgbClr val="333333">
                <a:alpha val="65000"/>
              </a:srgbClr>
            </a:outerShdw>
          </a:effectLst>
          <a:extLst/>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Box 4"/>
          <p:cNvSpPr txBox="1">
            <a:spLocks noChangeArrowheads="1"/>
          </p:cNvSpPr>
          <p:nvPr/>
        </p:nvSpPr>
        <p:spPr bwMode="auto">
          <a:xfrm>
            <a:off x="342900" y="3962400"/>
            <a:ext cx="8610601" cy="1015663"/>
          </a:xfrm>
          <a:prstGeom prst="rect">
            <a:avLst/>
          </a:prstGeom>
          <a:noFill/>
          <a:ln>
            <a:noFill/>
          </a:ln>
          <a:extLst/>
        </p:spPr>
        <p:txBody>
          <a:bodyPr wrap="square">
            <a:spAutoFit/>
          </a:bodyPr>
          <a:lstStyle>
            <a:lvl1pPr marL="347663" indent="-347663" eaLnBrk="0" hangingPunct="0">
              <a:defRPr>
                <a:solidFill>
                  <a:schemeClr val="tx1"/>
                </a:solidFill>
                <a:latin typeface="Arial" pitchFamily="34" charset="0"/>
                <a:ea typeface="ＭＳ Ｐゴシック" pitchFamily="34" charset="-128"/>
              </a:defRPr>
            </a:lvl1pPr>
            <a:lvl2pPr marL="804863" indent="-347663"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20000"/>
              </a:spcBef>
              <a:buClr>
                <a:srgbClr val="FF0000"/>
              </a:buClr>
              <a:defRPr/>
            </a:pPr>
            <a:r>
              <a:rPr lang="en-US" sz="3400" b="1" dirty="0" smtClean="0">
                <a:latin typeface="Tahoma" pitchFamily="34" charset="0"/>
              </a:rPr>
              <a:t>America’s Health Responders Video</a:t>
            </a:r>
            <a:endParaRPr lang="en-US" sz="3400" b="1" dirty="0">
              <a:latin typeface="Tahoma" pitchFamily="34" charset="0"/>
            </a:endParaRPr>
          </a:p>
          <a:p>
            <a:pPr eaLnBrk="1" hangingPunct="1">
              <a:spcBef>
                <a:spcPct val="20000"/>
              </a:spcBef>
              <a:buClr>
                <a:srgbClr val="FF0000"/>
              </a:buClr>
              <a:defRPr/>
            </a:pPr>
            <a:r>
              <a:rPr lang="en-US" sz="2000" u="sng" dirty="0" smtClean="0">
                <a:latin typeface="Tahoma" pitchFamily="34" charset="0"/>
                <a:hlinkClick r:id="rId3"/>
              </a:rPr>
              <a:t>http</a:t>
            </a:r>
            <a:r>
              <a:rPr lang="en-US" sz="2000" u="sng" dirty="0">
                <a:latin typeface="Tahoma" pitchFamily="34" charset="0"/>
                <a:hlinkClick r:id="rId3"/>
              </a:rPr>
              <a:t>://</a:t>
            </a:r>
            <a:r>
              <a:rPr lang="en-US" sz="2000" u="sng" dirty="0" smtClean="0">
                <a:latin typeface="Tahoma" pitchFamily="34" charset="0"/>
                <a:hlinkClick r:id="rId3"/>
              </a:rPr>
              <a:t>www.usphs.gov/newsroom/multimedia/misc.aspx?id=LmWzPeTO_tk</a:t>
            </a:r>
            <a:r>
              <a:rPr lang="en-US" sz="2000" dirty="0" smtClean="0">
                <a:latin typeface="Tahoma" pitchFamily="34" charset="0"/>
              </a:rPr>
              <a:t> </a:t>
            </a:r>
            <a:endParaRPr lang="en-US" sz="2000" dirty="0" smtClean="0">
              <a:solidFill>
                <a:srgbClr val="002D52"/>
              </a:solidFill>
              <a:latin typeface="Tahoma" pitchFamily="34" charset="0"/>
              <a:cs typeface="Tahoma" pitchFamily="34" charset="0"/>
            </a:endParaRPr>
          </a:p>
        </p:txBody>
      </p:sp>
      <p:sp>
        <p:nvSpPr>
          <p:cNvPr id="72708" name="TextBox 4"/>
          <p:cNvSpPr txBox="1">
            <a:spLocks noChangeArrowheads="1"/>
          </p:cNvSpPr>
          <p:nvPr/>
        </p:nvSpPr>
        <p:spPr bwMode="auto">
          <a:xfrm>
            <a:off x="6019800" y="1447800"/>
            <a:ext cx="91781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dirty="0">
                <a:solidFill>
                  <a:srgbClr val="FFFFFF"/>
                </a:solidFill>
                <a:latin typeface="Tahoma" pitchFamily="34" charset="0"/>
              </a:rPr>
              <a:t>PHOTO</a:t>
            </a:r>
          </a:p>
        </p:txBody>
      </p:sp>
      <p:pic>
        <p:nvPicPr>
          <p:cNvPr id="9220" name="Picture 4" descr="http://cdn2-b.examiner.com/sites/default/files/styles/article_large/hash/24/93/249304bef03fd0f43470fe1768228bad.jpg?itok=gftY7cjU"/>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192707" y="228600"/>
            <a:ext cx="4572000" cy="342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84531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idx="4294967295"/>
          </p:nvPr>
        </p:nvSpPr>
        <p:spPr bwMode="auto">
          <a:xfrm>
            <a:off x="457200" y="457200"/>
            <a:ext cx="82296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r>
              <a:rPr lang="en-US" altLang="en-US" sz="2800" b="1" dirty="0" smtClean="0">
                <a:solidFill>
                  <a:srgbClr val="002D52"/>
                </a:solidFill>
                <a:latin typeface="Univers Condensed" pitchFamily="34" charset="0"/>
                <a:ea typeface="ＭＳ Ｐゴシック" pitchFamily="34" charset="-128"/>
              </a:rPr>
              <a:t>Who We Are</a:t>
            </a:r>
          </a:p>
        </p:txBody>
      </p:sp>
      <p:sp>
        <p:nvSpPr>
          <p:cNvPr id="54275" name="Rectangle 5"/>
          <p:cNvSpPr>
            <a:spLocks noChangeArrowheads="1"/>
          </p:cNvSpPr>
          <p:nvPr/>
        </p:nvSpPr>
        <p:spPr bwMode="auto">
          <a:xfrm>
            <a:off x="762000" y="1346200"/>
            <a:ext cx="396240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7663" indent="-347663"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20000"/>
              </a:spcBef>
              <a:buClr>
                <a:srgbClr val="1F497D"/>
              </a:buClr>
              <a:buFont typeface="Arial" pitchFamily="34" charset="0"/>
              <a:buChar char="•"/>
            </a:pPr>
            <a:r>
              <a:rPr lang="en-US" altLang="en-US" sz="2200" dirty="0">
                <a:solidFill>
                  <a:srgbClr val="000000"/>
                </a:solidFill>
                <a:latin typeface="Tahoma" pitchFamily="34" charset="0"/>
              </a:rPr>
              <a:t>Physicians</a:t>
            </a:r>
          </a:p>
          <a:p>
            <a:pPr eaLnBrk="1" hangingPunct="1">
              <a:spcBef>
                <a:spcPct val="20000"/>
              </a:spcBef>
              <a:buClr>
                <a:srgbClr val="1F497D"/>
              </a:buClr>
              <a:buFont typeface="Arial" pitchFamily="34" charset="0"/>
              <a:buChar char="•"/>
            </a:pPr>
            <a:r>
              <a:rPr lang="en-US" altLang="en-US" sz="2200" dirty="0">
                <a:solidFill>
                  <a:srgbClr val="000000"/>
                </a:solidFill>
                <a:latin typeface="Tahoma" pitchFamily="34" charset="0"/>
              </a:rPr>
              <a:t>Dentists </a:t>
            </a:r>
          </a:p>
          <a:p>
            <a:pPr eaLnBrk="1" hangingPunct="1">
              <a:spcBef>
                <a:spcPct val="20000"/>
              </a:spcBef>
              <a:buClr>
                <a:srgbClr val="1F497D"/>
              </a:buClr>
              <a:buFont typeface="Arial" pitchFamily="34" charset="0"/>
              <a:buChar char="•"/>
            </a:pPr>
            <a:r>
              <a:rPr lang="en-US" altLang="en-US" sz="2200" dirty="0">
                <a:solidFill>
                  <a:srgbClr val="000000"/>
                </a:solidFill>
                <a:latin typeface="Tahoma" pitchFamily="34" charset="0"/>
              </a:rPr>
              <a:t>Clinical psychologists </a:t>
            </a:r>
          </a:p>
          <a:p>
            <a:pPr eaLnBrk="1" hangingPunct="1">
              <a:spcBef>
                <a:spcPct val="20000"/>
              </a:spcBef>
              <a:buClr>
                <a:srgbClr val="1F497D"/>
              </a:buClr>
              <a:buFont typeface="Arial" pitchFamily="34" charset="0"/>
              <a:buChar char="•"/>
            </a:pPr>
            <a:r>
              <a:rPr lang="en-US" altLang="en-US" sz="2200" dirty="0">
                <a:solidFill>
                  <a:srgbClr val="000000"/>
                </a:solidFill>
                <a:latin typeface="Tahoma" pitchFamily="34" charset="0"/>
              </a:rPr>
              <a:t>Clinical social workers</a:t>
            </a:r>
          </a:p>
          <a:p>
            <a:pPr eaLnBrk="1" hangingPunct="1">
              <a:spcBef>
                <a:spcPct val="20000"/>
              </a:spcBef>
              <a:buClr>
                <a:srgbClr val="1F497D"/>
              </a:buClr>
              <a:buFont typeface="Arial" pitchFamily="34" charset="0"/>
              <a:buChar char="•"/>
            </a:pPr>
            <a:r>
              <a:rPr lang="en-US" altLang="en-US" sz="2200" dirty="0">
                <a:solidFill>
                  <a:srgbClr val="000000"/>
                </a:solidFill>
                <a:latin typeface="Tahoma" pitchFamily="34" charset="0"/>
              </a:rPr>
              <a:t>Nurses/Nurse Practitioners </a:t>
            </a:r>
          </a:p>
          <a:p>
            <a:pPr eaLnBrk="1" hangingPunct="1">
              <a:spcBef>
                <a:spcPct val="20000"/>
              </a:spcBef>
              <a:buClr>
                <a:srgbClr val="1F497D"/>
              </a:buClr>
              <a:buFont typeface="Arial" pitchFamily="34" charset="0"/>
              <a:buChar char="•"/>
            </a:pPr>
            <a:r>
              <a:rPr lang="en-US" altLang="en-US" sz="2200" dirty="0">
                <a:solidFill>
                  <a:srgbClr val="000000"/>
                </a:solidFill>
                <a:latin typeface="Tahoma" pitchFamily="34" charset="0"/>
              </a:rPr>
              <a:t>Pharmacists</a:t>
            </a:r>
          </a:p>
          <a:p>
            <a:pPr eaLnBrk="1" hangingPunct="1">
              <a:spcBef>
                <a:spcPct val="20000"/>
              </a:spcBef>
              <a:buClr>
                <a:srgbClr val="1F497D"/>
              </a:buClr>
              <a:buFont typeface="Arial" pitchFamily="34" charset="0"/>
              <a:buChar char="•"/>
            </a:pPr>
            <a:r>
              <a:rPr lang="en-US" altLang="en-US" sz="2200" dirty="0">
                <a:solidFill>
                  <a:srgbClr val="000000"/>
                </a:solidFill>
                <a:latin typeface="Tahoma" pitchFamily="34" charset="0"/>
              </a:rPr>
              <a:t>Engineers</a:t>
            </a:r>
          </a:p>
          <a:p>
            <a:pPr eaLnBrk="1" hangingPunct="1">
              <a:spcBef>
                <a:spcPct val="20000"/>
              </a:spcBef>
              <a:buClr>
                <a:srgbClr val="1F497D"/>
              </a:buClr>
              <a:buFont typeface="Arial" pitchFamily="34" charset="0"/>
              <a:buChar char="•"/>
            </a:pPr>
            <a:r>
              <a:rPr lang="en-US" altLang="en-US" sz="2200" dirty="0">
                <a:solidFill>
                  <a:srgbClr val="000000"/>
                </a:solidFill>
                <a:latin typeface="Tahoma" pitchFamily="34" charset="0"/>
              </a:rPr>
              <a:t>Environmental health </a:t>
            </a:r>
            <a:r>
              <a:rPr lang="en-US" altLang="en-US" sz="2200" dirty="0" smtClean="0">
                <a:solidFill>
                  <a:srgbClr val="000000"/>
                </a:solidFill>
                <a:latin typeface="Tahoma" pitchFamily="34" charset="0"/>
              </a:rPr>
              <a:t>officers</a:t>
            </a:r>
          </a:p>
          <a:p>
            <a:pPr eaLnBrk="1" hangingPunct="1">
              <a:spcBef>
                <a:spcPct val="20000"/>
              </a:spcBef>
              <a:buClr>
                <a:srgbClr val="1F497D"/>
              </a:buClr>
              <a:buFont typeface="Arial" pitchFamily="34" charset="0"/>
              <a:buChar char="•"/>
            </a:pPr>
            <a:r>
              <a:rPr lang="en-US" altLang="en-US" sz="2200" dirty="0">
                <a:solidFill>
                  <a:srgbClr val="000000"/>
                </a:solidFill>
                <a:latin typeface="Tahoma" pitchFamily="34" charset="0"/>
              </a:rPr>
              <a:t>Optometrists</a:t>
            </a:r>
          </a:p>
          <a:p>
            <a:pPr eaLnBrk="1" hangingPunct="1">
              <a:spcBef>
                <a:spcPct val="20000"/>
              </a:spcBef>
              <a:buClr>
                <a:srgbClr val="1F497D"/>
              </a:buClr>
              <a:buFont typeface="Arial" pitchFamily="34" charset="0"/>
              <a:buChar char="•"/>
            </a:pPr>
            <a:r>
              <a:rPr lang="en-US" altLang="en-US" sz="2200" dirty="0">
                <a:solidFill>
                  <a:srgbClr val="000000"/>
                </a:solidFill>
                <a:latin typeface="Tahoma" pitchFamily="34" charset="0"/>
              </a:rPr>
              <a:t>Physician assistants</a:t>
            </a:r>
          </a:p>
          <a:p>
            <a:pPr eaLnBrk="1" hangingPunct="1">
              <a:spcBef>
                <a:spcPct val="20000"/>
              </a:spcBef>
              <a:buClr>
                <a:srgbClr val="1F497D"/>
              </a:buClr>
              <a:buFont typeface="Arial" pitchFamily="34" charset="0"/>
              <a:buChar char="•"/>
            </a:pPr>
            <a:endParaRPr lang="en-US" altLang="en-US" sz="2200" dirty="0">
              <a:solidFill>
                <a:srgbClr val="000000"/>
              </a:solidFill>
              <a:latin typeface="Tahoma" pitchFamily="34" charset="0"/>
            </a:endParaRPr>
          </a:p>
        </p:txBody>
      </p:sp>
      <p:sp>
        <p:nvSpPr>
          <p:cNvPr id="54276" name="Rectangle 6"/>
          <p:cNvSpPr>
            <a:spLocks noChangeArrowheads="1"/>
          </p:cNvSpPr>
          <p:nvPr/>
        </p:nvSpPr>
        <p:spPr bwMode="auto">
          <a:xfrm>
            <a:off x="4898572" y="2895600"/>
            <a:ext cx="3733800" cy="2665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7663" indent="-347663"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20000"/>
              </a:spcBef>
              <a:buClr>
                <a:srgbClr val="1F497D"/>
              </a:buClr>
              <a:buFont typeface="Arial" pitchFamily="34" charset="0"/>
              <a:buChar char="•"/>
            </a:pPr>
            <a:r>
              <a:rPr lang="en-US" altLang="en-US" sz="2200" dirty="0">
                <a:solidFill>
                  <a:srgbClr val="000000"/>
                </a:solidFill>
                <a:latin typeface="Tahoma" pitchFamily="34" charset="0"/>
              </a:rPr>
              <a:t>Scientists/Researchers</a:t>
            </a:r>
          </a:p>
          <a:p>
            <a:pPr eaLnBrk="1" hangingPunct="1">
              <a:spcBef>
                <a:spcPct val="20000"/>
              </a:spcBef>
              <a:buClr>
                <a:srgbClr val="1F497D"/>
              </a:buClr>
              <a:buFont typeface="Arial" pitchFamily="34" charset="0"/>
              <a:buChar char="•"/>
            </a:pPr>
            <a:r>
              <a:rPr lang="en-US" altLang="en-US" sz="2200" dirty="0" smtClean="0">
                <a:solidFill>
                  <a:srgbClr val="000000"/>
                </a:solidFill>
                <a:latin typeface="Tahoma" pitchFamily="34" charset="0"/>
              </a:rPr>
              <a:t>Physical</a:t>
            </a:r>
            <a:r>
              <a:rPr lang="en-US" altLang="en-US" sz="2200" dirty="0">
                <a:solidFill>
                  <a:srgbClr val="000000"/>
                </a:solidFill>
                <a:latin typeface="Tahoma" pitchFamily="34" charset="0"/>
              </a:rPr>
              <a:t>, occupational and respiratory therapists (SLP and Audio) </a:t>
            </a:r>
          </a:p>
          <a:p>
            <a:pPr eaLnBrk="1" hangingPunct="1">
              <a:spcBef>
                <a:spcPct val="20000"/>
              </a:spcBef>
              <a:buClr>
                <a:srgbClr val="1F497D"/>
              </a:buClr>
              <a:buFont typeface="Arial" pitchFamily="34" charset="0"/>
              <a:buChar char="•"/>
            </a:pPr>
            <a:r>
              <a:rPr lang="en-US" altLang="en-US" sz="2200" dirty="0">
                <a:solidFill>
                  <a:srgbClr val="000000"/>
                </a:solidFill>
                <a:latin typeface="Tahoma" pitchFamily="34" charset="0"/>
              </a:rPr>
              <a:t>Veterinarians</a:t>
            </a:r>
          </a:p>
          <a:p>
            <a:pPr eaLnBrk="1" hangingPunct="1">
              <a:spcBef>
                <a:spcPct val="20000"/>
              </a:spcBef>
              <a:buClr>
                <a:srgbClr val="1F497D"/>
              </a:buClr>
              <a:buFont typeface="Arial" pitchFamily="34" charset="0"/>
              <a:buChar char="•"/>
            </a:pPr>
            <a:r>
              <a:rPr lang="en-US" altLang="en-US" sz="2200" dirty="0">
                <a:solidFill>
                  <a:srgbClr val="000000"/>
                </a:solidFill>
                <a:latin typeface="Tahoma" pitchFamily="34" charset="0"/>
              </a:rPr>
              <a:t>Many other health-related disciplines</a:t>
            </a:r>
          </a:p>
        </p:txBody>
      </p:sp>
      <p:pic>
        <p:nvPicPr>
          <p:cNvPr id="8194" name="E164BCE0-4A6D-419E-B3EE-7DC3D262B6DF" descr="image005"/>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257800" y="500181"/>
            <a:ext cx="2688772" cy="2271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bwMode="auto">
          <a:xfrm>
            <a:off x="381000" y="2286000"/>
            <a:ext cx="8229600" cy="1447800"/>
          </a:xfrm>
          <a:extLst/>
        </p:spPr>
        <p:txBody>
          <a:bodyPr wrap="square" lIns="91440" tIns="45720" rIns="91440" bIns="45720" numCol="1" anchor="t" anchorCtr="0" compatLnSpc="1">
            <a:prstTxWarp prst="textNoShape">
              <a:avLst/>
            </a:prstTxWarp>
          </a:bodyPr>
          <a:lstStyle/>
          <a:p>
            <a:pPr>
              <a:defRPr/>
            </a:pPr>
            <a:r>
              <a:rPr lang="en-US" sz="4000" b="1" dirty="0" smtClean="0">
                <a:solidFill>
                  <a:schemeClr val="accent1">
                    <a:lumMod val="50000"/>
                  </a:schemeClr>
                </a:solidFill>
                <a:latin typeface="Univers Condensed" charset="0"/>
                <a:ea typeface="ＭＳ Ｐゴシック" pitchFamily="34" charset="-128"/>
              </a:rPr>
              <a:t>America</a:t>
            </a:r>
            <a:r>
              <a:rPr lang="en-US" altLang="en-US" sz="4000" b="1" dirty="0" smtClean="0">
                <a:solidFill>
                  <a:schemeClr val="accent1">
                    <a:lumMod val="50000"/>
                  </a:schemeClr>
                </a:solidFill>
                <a:latin typeface="Univers Condensed" charset="0"/>
                <a:ea typeface="ＭＳ Ｐゴシック" pitchFamily="34" charset="-128"/>
              </a:rPr>
              <a:t>’</a:t>
            </a:r>
            <a:r>
              <a:rPr lang="en-US" sz="4000" b="1" dirty="0" smtClean="0">
                <a:solidFill>
                  <a:schemeClr val="accent1">
                    <a:lumMod val="50000"/>
                  </a:schemeClr>
                </a:solidFill>
                <a:latin typeface="Univers Condensed" charset="0"/>
                <a:ea typeface="ＭＳ Ｐゴシック" pitchFamily="34" charset="-128"/>
              </a:rPr>
              <a:t>s Health</a:t>
            </a:r>
            <a:br>
              <a:rPr lang="en-US" sz="4000" b="1" dirty="0" smtClean="0">
                <a:solidFill>
                  <a:schemeClr val="accent1">
                    <a:lumMod val="50000"/>
                  </a:schemeClr>
                </a:solidFill>
                <a:latin typeface="Univers Condensed" charset="0"/>
                <a:ea typeface="ＭＳ Ｐゴシック" pitchFamily="34" charset="-128"/>
              </a:rPr>
            </a:br>
            <a:r>
              <a:rPr lang="en-US" sz="4000" b="1" dirty="0" smtClean="0">
                <a:solidFill>
                  <a:schemeClr val="accent1">
                    <a:lumMod val="50000"/>
                  </a:schemeClr>
                </a:solidFill>
                <a:latin typeface="Univers Condensed" charset="0"/>
                <a:ea typeface="ＭＳ Ｐゴシック" pitchFamily="34" charset="-128"/>
              </a:rPr>
              <a:t>Responders </a:t>
            </a:r>
            <a:endParaRPr lang="en-US" sz="4000" dirty="0" smtClean="0">
              <a:solidFill>
                <a:schemeClr val="accent1">
                  <a:lumMod val="50000"/>
                </a:schemeClr>
              </a:solidFill>
              <a:ea typeface="ＭＳ Ｐゴシック" pitchFamily="34" charset="-128"/>
            </a:endParaRPr>
          </a:p>
        </p:txBody>
      </p:sp>
      <p:sp>
        <p:nvSpPr>
          <p:cNvPr id="6147" name="Subtitle 2"/>
          <p:cNvSpPr>
            <a:spLocks noGrp="1"/>
          </p:cNvSpPr>
          <p:nvPr>
            <p:ph type="subTitle" idx="4294967295"/>
          </p:nvPr>
        </p:nvSpPr>
        <p:spPr>
          <a:xfrm>
            <a:off x="3430587" y="4114800"/>
            <a:ext cx="5713413" cy="2514600"/>
          </a:xfrm>
          <a:prstGeom prst="rect">
            <a:avLst/>
          </a:prstGeom>
        </p:spPr>
        <p:txBody>
          <a:bodyPr/>
          <a:lstStyle/>
          <a:p>
            <a:pPr marL="0" indent="0" algn="ctr" eaLnBrk="1" hangingPunct="1">
              <a:buFont typeface="Arial" charset="0"/>
              <a:buNone/>
              <a:defRPr/>
            </a:pPr>
            <a:r>
              <a:rPr lang="en-US" sz="2400" dirty="0" smtClean="0">
                <a:solidFill>
                  <a:schemeClr val="bg1"/>
                </a:solidFill>
                <a:latin typeface="Univers 55" pitchFamily="34" charset="0"/>
                <a:ea typeface="ＭＳ Ｐゴシック" pitchFamily="34" charset="-128"/>
              </a:rPr>
              <a:t>For more information, call </a:t>
            </a:r>
          </a:p>
          <a:p>
            <a:pPr marL="0" indent="0" algn="ctr" eaLnBrk="1" hangingPunct="1">
              <a:buFont typeface="Arial" charset="0"/>
              <a:buNone/>
              <a:defRPr/>
            </a:pPr>
            <a:r>
              <a:rPr lang="en-US" sz="2400" dirty="0" smtClean="0">
                <a:solidFill>
                  <a:schemeClr val="bg1"/>
                </a:solidFill>
                <a:latin typeface="Univers 55" pitchFamily="34" charset="0"/>
                <a:ea typeface="ＭＳ Ｐゴシック" pitchFamily="34" charset="-128"/>
              </a:rPr>
              <a:t>1–800–279–1605 </a:t>
            </a:r>
          </a:p>
          <a:p>
            <a:pPr marL="0" indent="0" algn="ctr" eaLnBrk="1" hangingPunct="1">
              <a:buFont typeface="Arial" charset="0"/>
              <a:buNone/>
              <a:defRPr/>
            </a:pPr>
            <a:r>
              <a:rPr lang="en-US" sz="2400" dirty="0" smtClean="0">
                <a:solidFill>
                  <a:schemeClr val="bg1"/>
                </a:solidFill>
                <a:latin typeface="Univers 55" pitchFamily="34" charset="0"/>
                <a:ea typeface="ＭＳ Ｐゴシック" pitchFamily="34" charset="-128"/>
              </a:rPr>
              <a:t>or visit </a:t>
            </a:r>
            <a:r>
              <a:rPr lang="en-US" sz="2400" b="1" dirty="0" smtClean="0">
                <a:solidFill>
                  <a:schemeClr val="accent1">
                    <a:lumMod val="50000"/>
                  </a:schemeClr>
                </a:solidFill>
                <a:latin typeface="Univers 55" pitchFamily="34" charset="0"/>
                <a:ea typeface="ＭＳ Ｐゴシック" pitchFamily="34" charset="-128"/>
              </a:rPr>
              <a:t>www.usphs.gov</a:t>
            </a:r>
            <a:r>
              <a:rPr lang="en-US" sz="2400" b="1" dirty="0" smtClean="0">
                <a:solidFill>
                  <a:srgbClr val="FFC000"/>
                </a:solidFill>
                <a:latin typeface="Univers 55" pitchFamily="34" charset="0"/>
                <a:ea typeface="ＭＳ Ｐゴシック" pitchFamily="34" charset="-128"/>
              </a:rPr>
              <a:t> </a:t>
            </a:r>
            <a:r>
              <a:rPr lang="en-US" sz="2400" b="1" dirty="0" smtClean="0">
                <a:solidFill>
                  <a:schemeClr val="bg1"/>
                </a:solidFill>
                <a:latin typeface="Univers 55" pitchFamily="34" charset="0"/>
                <a:ea typeface="ＭＳ Ｐゴシック" pitchFamily="34" charset="-128"/>
              </a:rPr>
              <a:t>and </a:t>
            </a:r>
            <a:r>
              <a:rPr lang="en-US" sz="2400" b="1" dirty="0" smtClean="0">
                <a:solidFill>
                  <a:schemeClr val="accent1">
                    <a:lumMod val="50000"/>
                  </a:schemeClr>
                </a:solidFill>
                <a:latin typeface="Univers 55" pitchFamily="34" charset="0"/>
                <a:ea typeface="ＭＳ Ｐゴシック" pitchFamily="34" charset="-128"/>
                <a:hlinkClick r:id="rId3"/>
              </a:rPr>
              <a:t>www.facebook.com/usphs</a:t>
            </a:r>
            <a:endParaRPr lang="en-US" sz="2400" b="1" dirty="0" smtClean="0">
              <a:solidFill>
                <a:schemeClr val="accent1">
                  <a:lumMod val="50000"/>
                </a:schemeClr>
              </a:solidFill>
              <a:latin typeface="Univers 55" pitchFamily="34" charset="0"/>
              <a:ea typeface="ＭＳ Ｐゴシック" pitchFamily="34" charset="-128"/>
            </a:endParaRPr>
          </a:p>
          <a:p>
            <a:pPr marL="0" indent="0" algn="ctr" eaLnBrk="1" hangingPunct="1">
              <a:buFont typeface="Arial" charset="0"/>
              <a:buNone/>
              <a:defRPr/>
            </a:pPr>
            <a:r>
              <a:rPr lang="en-US" sz="2400" b="1" i="1" dirty="0" smtClean="0">
                <a:solidFill>
                  <a:schemeClr val="accent1">
                    <a:lumMod val="50000"/>
                  </a:schemeClr>
                </a:solidFill>
                <a:latin typeface="Univers 55" pitchFamily="34" charset="0"/>
                <a:ea typeface="ＭＳ Ｐゴシック" pitchFamily="34" charset="-128"/>
              </a:rPr>
              <a:t>#</a:t>
            </a:r>
            <a:r>
              <a:rPr lang="en-US" sz="2400" b="1" i="1" dirty="0" err="1" smtClean="0">
                <a:solidFill>
                  <a:schemeClr val="accent1">
                    <a:lumMod val="50000"/>
                  </a:schemeClr>
                </a:solidFill>
                <a:latin typeface="Univers 55" pitchFamily="34" charset="0"/>
                <a:ea typeface="ＭＳ Ｐゴシック" pitchFamily="34" charset="-128"/>
              </a:rPr>
              <a:t>USPHSPharmacy</a:t>
            </a:r>
            <a:endParaRPr lang="en-US" sz="2400" b="1" i="1" dirty="0" smtClean="0">
              <a:solidFill>
                <a:schemeClr val="accent1">
                  <a:lumMod val="50000"/>
                </a:schemeClr>
              </a:solidFill>
              <a:latin typeface="Univers 55" pitchFamily="34" charset="0"/>
              <a:ea typeface="ＭＳ Ｐゴシック" pitchFamily="34" charset="-128"/>
            </a:endParaRPr>
          </a:p>
          <a:p>
            <a:pPr marL="0" indent="0" algn="ctr" eaLnBrk="1" hangingPunct="1">
              <a:buFont typeface="Arial" charset="0"/>
              <a:buNone/>
              <a:defRPr/>
            </a:pPr>
            <a:r>
              <a:rPr lang="en-US" sz="2400" b="1" i="1" dirty="0" smtClean="0">
                <a:solidFill>
                  <a:schemeClr val="accent1">
                    <a:lumMod val="50000"/>
                  </a:schemeClr>
                </a:solidFill>
                <a:latin typeface="Univers 55" pitchFamily="34" charset="0"/>
                <a:ea typeface="ＭＳ Ｐゴシック" pitchFamily="34" charset="-128"/>
              </a:rPr>
              <a:t>#USPHS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9" descr="powerpoint_template01.pn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6350"/>
            <a:ext cx="9163050"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299" name="Picture 8" descr="powerpoint_template01.wmf"/>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2088" y="5805488"/>
            <a:ext cx="31115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bwMode="auto">
          <a:xfrm>
            <a:off x="457200" y="3362325"/>
            <a:ext cx="8229600" cy="1362075"/>
          </a:xfrm>
          <a:prstGeom prst="rect">
            <a:avLst/>
          </a:prstGeom>
          <a:no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auto" hangingPunct="1">
              <a:spcBef>
                <a:spcPts val="0"/>
              </a:spcBef>
              <a:spcAft>
                <a:spcPts val="0"/>
              </a:spcAft>
              <a:defRPr/>
            </a:pPr>
            <a:r>
              <a:rPr lang="en-US" sz="4600" dirty="0">
                <a:solidFill>
                  <a:srgbClr val="8B1E00"/>
                </a:solidFill>
                <a:latin typeface="Univers Condensed" pitchFamily="34" charset="0"/>
                <a:ea typeface="+mn-ea"/>
                <a:cs typeface="Tahoma" pitchFamily="34" charset="0"/>
              </a:rPr>
              <a:t>Today’s Commissioned Corps</a:t>
            </a:r>
          </a:p>
          <a:p>
            <a:pPr eaLnBrk="1" fontAlgn="auto" hangingPunct="1">
              <a:spcBef>
                <a:spcPts val="0"/>
              </a:spcBef>
              <a:spcAft>
                <a:spcPts val="0"/>
              </a:spcAft>
              <a:defRPr/>
            </a:pPr>
            <a:r>
              <a:rPr lang="en-US" sz="3000" b="1" i="1" dirty="0" smtClean="0">
                <a:solidFill>
                  <a:srgbClr val="002D52"/>
                </a:solidFill>
                <a:latin typeface="Univers Condensed" pitchFamily="34" charset="0"/>
                <a:ea typeface="+mn-ea"/>
                <a:cs typeface="Tahoma" pitchFamily="34" charset="0"/>
              </a:rPr>
              <a:t>Why We Are Here</a:t>
            </a:r>
            <a:endParaRPr lang="en-US" sz="3000" b="1" i="1" dirty="0">
              <a:solidFill>
                <a:srgbClr val="002D52"/>
              </a:solidFill>
              <a:latin typeface="Univers Condensed" pitchFamily="34" charset="0"/>
              <a:ea typeface="+mn-ea"/>
              <a:cs typeface="Tahoma" pitchFamily="34" charset="0"/>
            </a:endParaRPr>
          </a:p>
        </p:txBody>
      </p:sp>
      <p:grpSp>
        <p:nvGrpSpPr>
          <p:cNvPr id="5" name="Group 4"/>
          <p:cNvGrpSpPr/>
          <p:nvPr/>
        </p:nvGrpSpPr>
        <p:grpSpPr>
          <a:xfrm>
            <a:off x="828040" y="6318568"/>
            <a:ext cx="3840480" cy="310832"/>
            <a:chOff x="980440" y="6242368"/>
            <a:chExt cx="3840480" cy="310832"/>
          </a:xfrm>
        </p:grpSpPr>
        <p:pic>
          <p:nvPicPr>
            <p:cNvPr id="7" name="Picture 6"/>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bwMode="auto">
            <a:xfrm>
              <a:off x="980440" y="6242368"/>
              <a:ext cx="3840480"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bwMode="auto">
            <a:xfrm>
              <a:off x="1005840" y="6370320"/>
              <a:ext cx="2651760" cy="18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 name="Picture 4"/>
          <p:cNvPicPr>
            <a:picLocks noChangeAspect="1"/>
          </p:cNvPicPr>
          <p:nvPr/>
        </p:nvPicPr>
        <p:blipFill rotWithShape="1">
          <a:blip r:embed="rId6" cstate="email">
            <a:extLst>
              <a:ext uri="{28A0092B-C50C-407E-A947-70E740481C1C}">
                <a14:useLocalDpi xmlns:a14="http://schemas.microsoft.com/office/drawing/2010/main"/>
              </a:ext>
            </a:extLst>
          </a:blip>
          <a:srcRect l="64553" t="84277" r="521" b="1835"/>
          <a:stretch/>
        </p:blipFill>
        <p:spPr bwMode="auto">
          <a:xfrm>
            <a:off x="5760720" y="5852160"/>
            <a:ext cx="338328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WER3D SOUND" val="Turning Billboard"/>
  <p:tag name="POWER3D IMAGE0" val="PWRTRANS.TGA"/>
  <p:tag name="POWER3D OPTIONS" val="Medium "/>
  <p:tag name="POWER3D TRANSITION" val="DemoBilboard.p3d 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76EA23EE60B71479E5280B7D377AADB" ma:contentTypeVersion="0" ma:contentTypeDescription="Create a new document." ma:contentTypeScope="" ma:versionID="02025b420399e60232b4c972438cd743">
  <xsd:schema xmlns:xsd="http://www.w3.org/2001/XMLSchema" xmlns:p="http://schemas.microsoft.com/office/2006/metadata/properties" targetNamespace="http://schemas.microsoft.com/office/2006/metadata/properties" ma:root="true" ma:fieldsID="46ce51841bcaebe75ae25adb2fb3cbe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4.xml><?xml version="1.0" encoding="utf-8"?>
<LongProperties xmlns="http://schemas.microsoft.com/office/2006/metadata/longProperties"/>
</file>

<file path=customXml/itemProps1.xml><?xml version="1.0" encoding="utf-8"?>
<ds:datastoreItem xmlns:ds="http://schemas.openxmlformats.org/officeDocument/2006/customXml" ds:itemID="{C11B1305-A78B-44B9-91CC-0436D3BA4F6E}">
  <ds:schemaRefs>
    <ds:schemaRef ds:uri="http://purl.org/dc/terms/"/>
    <ds:schemaRef ds:uri="http://purl.org/dc/dcmitype/"/>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http://www.w3.org/XML/1998/namespace"/>
    <ds:schemaRef ds:uri="http://schemas.microsoft.com/office/infopath/2007/PartnerControls"/>
  </ds:schemaRefs>
</ds:datastoreItem>
</file>

<file path=customXml/itemProps2.xml><?xml version="1.0" encoding="utf-8"?>
<ds:datastoreItem xmlns:ds="http://schemas.openxmlformats.org/officeDocument/2006/customXml" ds:itemID="{3C5721DA-4AB8-478C-BD52-0AEF8AAB9932}">
  <ds:schemaRefs>
    <ds:schemaRef ds:uri="http://schemas.microsoft.com/sharepoint/v3/contenttype/forms"/>
  </ds:schemaRefs>
</ds:datastoreItem>
</file>

<file path=customXml/itemProps3.xml><?xml version="1.0" encoding="utf-8"?>
<ds:datastoreItem xmlns:ds="http://schemas.openxmlformats.org/officeDocument/2006/customXml" ds:itemID="{F6C39F76-E790-4A15-AA89-CC299FE619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4.xml><?xml version="1.0" encoding="utf-8"?>
<ds:datastoreItem xmlns:ds="http://schemas.openxmlformats.org/officeDocument/2006/customXml" ds:itemID="{DF321FC9-520C-4B1A-9D3F-276C7289B9A4}">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
  <TotalTime>41960</TotalTime>
  <Words>5346</Words>
  <Application>Microsoft Office PowerPoint</Application>
  <PresentationFormat>On-screen Show (4:3)</PresentationFormat>
  <Paragraphs>660</Paragraphs>
  <Slides>80</Slides>
  <Notes>34</Notes>
  <HiddenSlides>0</HiddenSlides>
  <MMClips>0</MMClips>
  <ScaleCrop>false</ScaleCrop>
  <HeadingPairs>
    <vt:vector size="6" baseType="variant">
      <vt:variant>
        <vt:lpstr>Theme</vt:lpstr>
      </vt:variant>
      <vt:variant>
        <vt:i4>4</vt:i4>
      </vt:variant>
      <vt:variant>
        <vt:lpstr>Embedded OLE Servers</vt:lpstr>
      </vt:variant>
      <vt:variant>
        <vt:i4>2</vt:i4>
      </vt:variant>
      <vt:variant>
        <vt:lpstr>Slide Titles</vt:lpstr>
      </vt:variant>
      <vt:variant>
        <vt:i4>80</vt:i4>
      </vt:variant>
    </vt:vector>
  </HeadingPairs>
  <TitlesOfParts>
    <vt:vector size="86" baseType="lpstr">
      <vt:lpstr>Office Theme</vt:lpstr>
      <vt:lpstr>1_Office Theme</vt:lpstr>
      <vt:lpstr>2_Office Theme</vt:lpstr>
      <vt:lpstr>5_Office Theme</vt:lpstr>
      <vt:lpstr>Slide</vt:lpstr>
      <vt:lpstr>Photo Editor Photo</vt:lpstr>
      <vt:lpstr>United States Public Health Service Commissioned Corps</vt:lpstr>
      <vt:lpstr>PowerPoint Presentation</vt:lpstr>
      <vt:lpstr>Seven Uniformed Services of the U.S.</vt:lpstr>
      <vt:lpstr>PowerPoint Presentation</vt:lpstr>
      <vt:lpstr>PowerPoint Presentation</vt:lpstr>
      <vt:lpstr>PowerPoint Presentation</vt:lpstr>
      <vt:lpstr>Who We Are</vt:lpstr>
      <vt:lpstr>Who We Are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We Serve</vt:lpstr>
      <vt:lpstr>PowerPoint Presentation</vt:lpstr>
      <vt:lpstr>PowerPoint Presentation</vt:lpstr>
      <vt:lpstr>PowerPoint Presentation</vt:lpstr>
      <vt:lpstr>Bureau of Prisons – Correctional Health is Public Health</vt:lpstr>
      <vt:lpstr>Bureau of Prisons – Correctional Health is Public Health</vt:lpstr>
      <vt:lpstr>Bureau of Prisons – Correctional Health is Public Health</vt:lpstr>
      <vt:lpstr>PowerPoint Presentation</vt:lpstr>
      <vt:lpstr>Centers for Disease Control and Prevention (CDC)</vt:lpstr>
      <vt:lpstr>Centers for Disease Control and Prevention (CDC)</vt:lpstr>
      <vt:lpstr>Opportunities for a Pharmacist</vt:lpstr>
      <vt:lpstr>PowerPoint Presentation</vt:lpstr>
      <vt:lpstr>US Coast Guard</vt:lpstr>
      <vt:lpstr>US Coast Guard</vt:lpstr>
      <vt:lpstr>Opportunities for a Pharmacist Attached and Detailed to the US Coast Guard</vt:lpstr>
      <vt:lpstr>PowerPoint Presentation</vt:lpstr>
      <vt:lpstr>Center for Medicare &amp; Medicaid Services (CMS)</vt:lpstr>
      <vt:lpstr>Opportunities for a Pharmacist</vt:lpstr>
      <vt:lpstr>Opportunities for a Pharmacist</vt:lpstr>
      <vt:lpstr>PowerPoint Presentation</vt:lpstr>
      <vt:lpstr>Food and Drug Administration (FDA) Mission   </vt:lpstr>
      <vt:lpstr>PowerPoint Presentation</vt:lpstr>
      <vt:lpstr>PowerPoint Presentation</vt:lpstr>
      <vt:lpstr>Where Pharmacists Work at FDA</vt:lpstr>
      <vt:lpstr>Opportunities for Pharmacists</vt:lpstr>
      <vt:lpstr>PowerPoint Presentation</vt:lpstr>
      <vt:lpstr>Health Resources and Services Administration (HRSA)</vt:lpstr>
      <vt:lpstr>Opportunities for a Pharmacist</vt:lpstr>
      <vt:lpstr>PowerPoint Presentation</vt:lpstr>
      <vt:lpstr>Immigration and Customs Enforcement (ICE) Health Service Corps (IHSC)</vt:lpstr>
      <vt:lpstr>ICE Health Service Corps (IHSC)</vt:lpstr>
      <vt:lpstr>Opportunities for a Pharmacist</vt:lpstr>
      <vt:lpstr>PowerPoint Presentation</vt:lpstr>
      <vt:lpstr>Indian Health Service</vt:lpstr>
      <vt:lpstr>Indian Health Service</vt:lpstr>
      <vt:lpstr>Opportunities for a Pharmacist</vt:lpstr>
      <vt:lpstr>PowerPoint Presentation</vt:lpstr>
      <vt:lpstr>The National Institutes of Health Clinical Center  Vision Statement</vt:lpstr>
      <vt:lpstr>Who Serves in the various Institutes of the NIH? </vt:lpstr>
      <vt:lpstr>Opportunities for Pharmacists at NIH</vt:lpstr>
      <vt:lpstr>Office of the Secretary (OS)</vt:lpstr>
      <vt:lpstr>Office of the Secretary (OS)</vt:lpstr>
      <vt:lpstr>Pharmacist Positions in OS</vt:lpstr>
      <vt:lpstr>Opportunities for a Pharmacist in OS</vt:lpstr>
      <vt:lpstr>Speaker: Update your own content here (Rank, Name, Title)</vt:lpstr>
      <vt:lpstr>PowerPoint Presentation</vt:lpstr>
      <vt:lpstr>3 Tiered Deployment Response Team</vt:lpstr>
      <vt:lpstr>PowerPoint Presentation</vt:lpstr>
      <vt:lpstr>PowerPoint Presentation</vt:lpstr>
      <vt:lpstr>Emergency and Humanitarian Response</vt:lpstr>
      <vt:lpstr>Emergency and Humanitarian Response</vt:lpstr>
      <vt:lpstr>Helping Those in Need</vt:lpstr>
      <vt:lpstr>America’s Health Responders </vt:lpstr>
      <vt:lpstr>PowerPoint Presentation</vt:lpstr>
      <vt:lpstr>PowerPoint Presentation</vt:lpstr>
      <vt:lpstr>PowerPoint Presentation</vt:lpstr>
      <vt:lpstr>Educational &amp; Training Opportunities</vt:lpstr>
      <vt:lpstr>Post-Graduate Opportunities</vt:lpstr>
      <vt:lpstr>PowerPoint Presentation</vt:lpstr>
      <vt:lpstr>Basic Qualifications</vt:lpstr>
      <vt:lpstr>PowerPoint Presentation</vt:lpstr>
      <vt:lpstr>PowerPoint Presentation</vt:lpstr>
      <vt:lpstr>America’s Health Responders </vt:lpstr>
    </vt:vector>
  </TitlesOfParts>
  <Company>Macro International, Inc.</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 Public Health Service Commissioned Corps</dc:title>
  <dc:creator>Akubuiro, Bradley [USA]</dc:creator>
  <cp:lastModifiedBy>Hinchliffe, Thomas</cp:lastModifiedBy>
  <cp:revision>657</cp:revision>
  <dcterms:created xsi:type="dcterms:W3CDTF">2010-06-15T12:13:57Z</dcterms:created>
  <dcterms:modified xsi:type="dcterms:W3CDTF">2015-03-26T16:42:16Z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533103</vt:lpwstr>
  </property>
  <property fmtid="{D5CDD505-2E9C-101B-9397-08002B2CF9AE}" pid="3" name="display_urn:schemas-microsoft-com:office:office#Author">
    <vt:lpwstr>533103</vt:lpwstr>
  </property>
  <property fmtid="{D5CDD505-2E9C-101B-9397-08002B2CF9AE}" pid="4" name="ContentType">
    <vt:lpwstr>Document</vt:lpwstr>
  </property>
</Properties>
</file>