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6" r:id="rId4"/>
    <p:sldMasterId id="2147483709" r:id="rId5"/>
  </p:sldMasterIdLst>
  <p:notesMasterIdLst>
    <p:notesMasterId r:id="rId22"/>
  </p:notesMasterIdLst>
  <p:handoutMasterIdLst>
    <p:handoutMasterId r:id="rId23"/>
  </p:handoutMasterIdLst>
  <p:sldIdLst>
    <p:sldId id="296" r:id="rId6"/>
    <p:sldId id="258" r:id="rId7"/>
    <p:sldId id="280" r:id="rId8"/>
    <p:sldId id="259" r:id="rId9"/>
    <p:sldId id="264" r:id="rId10"/>
    <p:sldId id="260" r:id="rId11"/>
    <p:sldId id="285" r:id="rId12"/>
    <p:sldId id="283" r:id="rId13"/>
    <p:sldId id="284" r:id="rId14"/>
    <p:sldId id="286" r:id="rId15"/>
    <p:sldId id="261" r:id="rId16"/>
    <p:sldId id="290" r:id="rId17"/>
    <p:sldId id="293" r:id="rId18"/>
    <p:sldId id="294" r:id="rId19"/>
    <p:sldId id="295" r:id="rId20"/>
    <p:sldId id="275" r:id="rId2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Elroy, Peter (CDC/CGH/DPDM)" initials="MP(" lastIdx="4" clrIdx="0">
    <p:extLst/>
  </p:cmAuthor>
  <p:cmAuthor id="2" name="Kachur, S. P. (CDC/CGH/DPDM)" initials="KSP(" lastIdx="20" clrIdx="1">
    <p:extLst/>
  </p:cmAuthor>
  <p:cmAuthor id="3" name="CDC User" initials="CU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1143" autoAdjust="0"/>
  </p:normalViewPr>
  <p:slideViewPr>
    <p:cSldViewPr>
      <p:cViewPr varScale="1">
        <p:scale>
          <a:sx n="68" d="100"/>
          <a:sy n="68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D729-CF75-4A97-B5E1-26E9D3C4685A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4978D-53CF-4A56-844A-8D991F76A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72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B0F07-BF75-4692-A6DF-24DA9269F754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90EE4-3A7A-48BB-BDE1-47632FFF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3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0EE4-3A7A-48BB-BDE1-47632FFF7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0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dirty="0" smtClean="0"/>
              <a:t>The first factor of PMI’s success is PMI’s implementation approach that relies on proven, effective tools</a:t>
            </a:r>
            <a:r>
              <a:rPr lang="en-US" altLang="en-US" dirty="0"/>
              <a:t>.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u="sng" dirty="0" smtClean="0"/>
              <a:t>The four main interventions, a quick reminder of the efficacy for each (clockwise</a:t>
            </a:r>
            <a:r>
              <a:rPr lang="en-US" altLang="en-US" u="sng" baseline="0" dirty="0" smtClean="0"/>
              <a:t> from upper left</a:t>
            </a:r>
            <a:r>
              <a:rPr lang="en-US" altLang="en-US" baseline="0" dirty="0" smtClean="0"/>
              <a:t>)</a:t>
            </a:r>
            <a:r>
              <a:rPr lang="en-US" altLang="en-US" dirty="0" smtClean="0"/>
              <a:t>: </a:t>
            </a:r>
          </a:p>
          <a:p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Long-lasting insecticidal nets</a:t>
            </a:r>
            <a:r>
              <a:rPr lang="en-US" altLang="en-US" baseline="0" dirty="0" smtClean="0"/>
              <a:t>  </a:t>
            </a:r>
          </a:p>
          <a:p>
            <a:pPr>
              <a:buFontTx/>
              <a:buNone/>
            </a:pPr>
            <a:r>
              <a:rPr lang="en-US" altLang="en-US" baseline="0" dirty="0" smtClean="0"/>
              <a:t>           (reduce malaria episodes by 50% and ACCM by 20%)</a:t>
            </a:r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indoor residual spraying of homes with insecticides</a:t>
            </a:r>
            <a:r>
              <a:rPr lang="en-US" altLang="en-US" baseline="0" dirty="0" smtClean="0"/>
              <a:t>  </a:t>
            </a:r>
          </a:p>
          <a:p>
            <a:pPr>
              <a:buFontTx/>
              <a:buNone/>
            </a:pPr>
            <a:r>
              <a:rPr lang="en-US" altLang="en-US" baseline="0" dirty="0" smtClean="0"/>
              <a:t>            (more or less same efficacy)</a:t>
            </a:r>
            <a:endParaRPr lang="en-US" altLang="en-US" dirty="0" smtClean="0"/>
          </a:p>
          <a:p>
            <a:pPr>
              <a:buFontTx/>
              <a:buChar char="•"/>
            </a:pPr>
            <a:r>
              <a:rPr lang="en-US" altLang="en-US" dirty="0" smtClean="0"/>
              <a:t>intermittent preventive treatment for pregnant women</a:t>
            </a:r>
            <a:r>
              <a:rPr lang="en-US" altLang="en-US" baseline="0" dirty="0" smtClean="0"/>
              <a:t> </a:t>
            </a:r>
          </a:p>
          <a:p>
            <a:pPr lvl="1">
              <a:buFontTx/>
              <a:buNone/>
            </a:pPr>
            <a:r>
              <a:rPr lang="en-US" altLang="en-US" baseline="0" dirty="0" smtClean="0"/>
              <a:t>(reduces maternal anemia by 38%, LBW by 43%, and perinatal mortality by 27%)</a:t>
            </a:r>
            <a:endParaRPr lang="en-US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dirty="0" smtClean="0"/>
              <a:t>Rapid diagnostic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testing (and microscopy) leading</a:t>
            </a:r>
            <a:r>
              <a:rPr lang="en-US" altLang="en-US" baseline="0" dirty="0" smtClean="0"/>
              <a:t> to</a:t>
            </a:r>
            <a:r>
              <a:rPr lang="en-US" altLang="en-US" dirty="0" smtClean="0"/>
              <a:t> treatment of uncomplicated malaria</a:t>
            </a:r>
            <a:r>
              <a:rPr lang="en-US" altLang="en-US" baseline="0" dirty="0" smtClean="0"/>
              <a:t> with ACTs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          (prompt tx with ACTs nearly eliminates the risk of progression to severe malaria and the high mortality associated.</a:t>
            </a:r>
            <a:endParaRPr lang="en-US" altLang="en-US" dirty="0" smtClean="0"/>
          </a:p>
          <a:p>
            <a:pPr>
              <a:buFontTx/>
              <a:buChar char="•"/>
            </a:pP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PLUS, considerable attention to Surveillance, Monitoring and Evaluation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130" indent="-27543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3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2433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3128" indent="-22034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9847DD7-B565-465E-B1C2-F66521DD9C0B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9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fight against malaria over the past 15 years represents one of the greatest success stories in the history of public health.</a:t>
            </a:r>
          </a:p>
          <a:p>
            <a:endParaRPr lang="en-US" altLang="en-US" b="1" smtClean="0"/>
          </a:p>
          <a:p>
            <a:r>
              <a:rPr lang="en-US" altLang="en-US" b="1" smtClean="0"/>
              <a:t>The US Government has substantially contributed to the unprecedented progress in malaria prevention and control. </a:t>
            </a:r>
          </a:p>
          <a:p>
            <a:endParaRPr lang="en-US" altLang="en-US" smtClean="0"/>
          </a:p>
          <a:p>
            <a:r>
              <a:rPr lang="en-US" altLang="en-US" smtClean="0"/>
              <a:t>According to the World Health Organization – between 2000 and 2015:</a:t>
            </a:r>
          </a:p>
          <a:p>
            <a:endParaRPr lang="en-US" altLang="en-US" smtClean="0"/>
          </a:p>
          <a:p>
            <a:r>
              <a:rPr lang="en-US" altLang="en-US" sz="2400" smtClean="0"/>
              <a:t>6.2 million malaria deaths averted</a:t>
            </a:r>
          </a:p>
          <a:p>
            <a:pPr lvl="1"/>
            <a:r>
              <a:rPr lang="en-US" altLang="en-US" sz="2400" smtClean="0">
                <a:latin typeface="Wingdings" panose="05000000000000000000" pitchFamily="2" charset="2"/>
                <a:sym typeface="Wingdings" panose="05000000000000000000" pitchFamily="2" charset="2"/>
              </a:rPr>
              <a:t>         </a:t>
            </a:r>
            <a:r>
              <a:rPr lang="en-US" altLang="en-US" sz="2400" smtClean="0">
                <a:sym typeface="Wingdings" panose="05000000000000000000" pitchFamily="2" charset="2"/>
              </a:rPr>
              <a:t>5.9 million in children under five</a:t>
            </a:r>
            <a:endParaRPr lang="en-US" altLang="en-US" sz="2400" smtClean="0"/>
          </a:p>
          <a:p>
            <a:r>
              <a:rPr lang="en-US" altLang="en-US" sz="2400" smtClean="0"/>
              <a:t>Dramatic reductions in deaths associated with malaria:</a:t>
            </a:r>
          </a:p>
          <a:p>
            <a:pPr lvl="1"/>
            <a:r>
              <a:rPr lang="en-US" altLang="en-US" sz="2400" b="1" smtClean="0"/>
              <a:t>	↓</a:t>
            </a:r>
            <a:r>
              <a:rPr lang="en-US" altLang="en-US" sz="2400" smtClean="0"/>
              <a:t>by 60%: all ages</a:t>
            </a:r>
          </a:p>
          <a:p>
            <a:pPr lvl="1"/>
            <a:r>
              <a:rPr lang="en-US" altLang="en-US" sz="2400" b="1" smtClean="0"/>
              <a:t>	↓</a:t>
            </a:r>
            <a:r>
              <a:rPr lang="en-US" altLang="en-US" sz="2400" smtClean="0"/>
              <a:t>by 65%: children under 5 years of age</a:t>
            </a:r>
            <a:endParaRPr lang="en-US" altLang="en-US" sz="2400" smtClean="0">
              <a:sym typeface="Wingdings" panose="05000000000000000000" pitchFamily="2" charset="2"/>
            </a:endParaRPr>
          </a:p>
          <a:p>
            <a:endParaRPr lang="en-US" altLang="en-US" sz="2400" smtClean="0"/>
          </a:p>
          <a:p>
            <a:r>
              <a:rPr lang="en-US" altLang="en-US" sz="2400" smtClean="0"/>
              <a:t>The Majority of progress has been observed since 2007,  and thus we can conclude that PMI’s efforts indisputably have been a major factor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Also important to note is that the Gains against malaria account for 20% of total progress in reducing preventable child and maternal deaths.</a:t>
            </a:r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9004022-5184-4AB8-9722-ABE6064B9C79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2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dirty="0" smtClean="0"/>
              <a:t>Focusing specifically on PMI supported countries in Africa: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dirty="0" smtClean="0"/>
              <a:t>With the support of PMI, the Global Fund and other partners, we have seen reductions in all-cause child mortality  in 17 of our 19 countries.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  <a:defRPr/>
            </a:pPr>
            <a:endParaRPr lang="en-US" altLang="en-US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dirty="0" smtClean="0"/>
              <a:t>Impact evaluations carried out in several PMI countries indicate that malaria control efforts were major contributors to these child mortality reductions.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  <a:defRPr/>
            </a:pPr>
            <a:endParaRPr lang="en-US" altLang="en-US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dirty="0" smtClean="0"/>
              <a:t>Some countries also have documented reductions in malaria cases with approximately one-third of PMI countries having a realistic possibility of eliminating malaria from all or part of their countries in the next 10-15 years.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18303D8-BFE2-47C1-ABD5-25857CD69063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5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7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8D33-BD52-4A03-A6BE-5095B9777100}" type="datetimeFigureOut">
              <a:rPr lang="en-US" smtClean="0"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02C7-1B3B-49F3-95AA-16E1F0F24E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8D33-BD52-4A03-A6BE-5095B9777100}" type="datetimeFigureOut">
              <a:rPr lang="en-US" smtClean="0"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02C7-1B3B-49F3-95AA-16E1F0F24E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8D33-BD52-4A03-A6BE-5095B9777100}" type="datetimeFigureOut">
              <a:rPr lang="en-US" smtClean="0"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02C7-1B3B-49F3-95AA-16E1F0F24E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33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accent1"/>
              </a:buClr>
              <a:buSzPct val="70000"/>
              <a:buFont typeface="Wingdings" pitchFamily="2" charset="2"/>
              <a:buChar char="§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557213" indent="-214313">
              <a:buClr>
                <a:schemeClr val="tx1"/>
              </a:buClr>
              <a:buSzPct val="100000"/>
              <a:buFont typeface="Arial" pitchFamily="34" charset="0"/>
              <a:buChar char="•"/>
              <a:defRPr sz="1500">
                <a:solidFill>
                  <a:schemeClr val="bg2"/>
                </a:solidFill>
              </a:defRPr>
            </a:lvl2pPr>
            <a:lvl3pPr marL="857250" indent="-171450">
              <a:buClr>
                <a:schemeClr val="tx1"/>
              </a:buClr>
              <a:buSzPct val="10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965297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56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tx1"/>
              </a:buClr>
              <a:buSzPct val="70000"/>
              <a:buFont typeface="Arial" pitchFamily="34" charset="0"/>
              <a:buChar char="•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0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77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tx1"/>
              </a:buClr>
              <a:buSzPct val="70000"/>
              <a:buFont typeface="Arial" pitchFamily="34" charset="0"/>
              <a:buChar char="•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22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7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2850"/>
              </a:lnSpc>
              <a:defRPr sz="27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4405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257175" indent="-257175">
              <a:buClr>
                <a:schemeClr val="tx1"/>
              </a:buClr>
              <a:buSzPct val="70000"/>
              <a:buFont typeface="Wingdings" pitchFamily="2" charset="2"/>
              <a:buChar char="§"/>
              <a:defRPr sz="1800" b="1">
                <a:solidFill>
                  <a:schemeClr val="bg2"/>
                </a:solidFill>
                <a:latin typeface="Calibri" pitchFamily="34" charset="0"/>
              </a:defRPr>
            </a:lvl1pPr>
            <a:lvl2pPr marL="557213" indent="-214313">
              <a:buClr>
                <a:schemeClr val="tx1"/>
              </a:buClr>
              <a:buSzPct val="100000"/>
              <a:buFont typeface="Arial" pitchFamily="34" charset="0"/>
              <a:buChar char="•"/>
              <a:defRPr sz="1500">
                <a:solidFill>
                  <a:schemeClr val="bg2"/>
                </a:solidFill>
              </a:defRPr>
            </a:lvl2pPr>
            <a:lvl3pPr marL="857250" indent="-171450">
              <a:buClr>
                <a:schemeClr val="tx1"/>
              </a:buClr>
              <a:buSzPct val="10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  <a:latin typeface="Calibri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14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latin typeface="Calibri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  <a:latin typeface="Calibri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7707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8D33-BD52-4A03-A6BE-5095B9777100}" type="datetimeFigureOut">
              <a:rPr lang="en-US" smtClean="0"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02C7-1B3B-49F3-95AA-16E1F0F24E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199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39A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4C8043-173E-4209-842A-7C4C20E04D8C}" type="slidenum">
              <a:rPr lang="en-US" altLang="en-US">
                <a:solidFill>
                  <a:srgbClr val="0039A6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6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42800" y="116633"/>
            <a:ext cx="82296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63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Your slide title to come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06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6CF7D11-540C-41AD-B89A-8BEF75FF3D6A}" type="slidenum">
              <a:rPr lang="en-US" altLang="en-US">
                <a:solidFill>
                  <a:srgbClr val="0039A6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9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0906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3418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58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8305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5017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63827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8D33-BD52-4A03-A6BE-5095B9777100}" type="datetimeFigureOut">
              <a:rPr lang="en-US" smtClean="0"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02C7-1B3B-49F3-95AA-16E1F0F24E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* Citations, references, and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3900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05449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041966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87DFBA1-5622-4B93-9FCE-BAE24A67C2F6}" type="datetimeFigureOut">
              <a:rPr lang="en-US" altLang="en-US">
                <a:solidFill>
                  <a:srgbClr val="0039A6"/>
                </a:solidFill>
              </a:rPr>
              <a:pPr>
                <a:defRPr/>
              </a:pPr>
              <a:t>5/14/2016</a:t>
            </a:fld>
            <a:endParaRPr lang="en-US" altLang="en-US" dirty="0">
              <a:solidFill>
                <a:srgbClr val="0039A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4C8043-173E-4209-842A-7C4C20E04D8C}" type="slidenum">
              <a:rPr lang="en-US" altLang="en-US">
                <a:solidFill>
                  <a:srgbClr val="0039A6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4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17E5E-67B5-4B42-878C-6A504072DBFA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ED6AB4-2608-4B06-B68A-331AD628352D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378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CFE57-3C7D-4C49-813B-5B9510A49DC4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5EBEB2-C16D-4452-B37F-96F65799E75B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904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C1889-3488-4A76-9292-35292C4FB71C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403D42-F9E2-4E14-80FE-336B3445A11C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972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E9B54-8267-49A7-B912-EFF12D82F061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64BD32-B4BF-4E45-B996-7C4A508274E4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4590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49AE1-DCEF-45FC-BEC7-F4CBB7C5285F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484664-0D4C-40C7-9F6E-DABDD480F99A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1754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A4025-0D72-402A-9017-A993FDDFFA69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6C1DA-32CA-45C0-8359-F5929F395435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2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8D33-BD52-4A03-A6BE-5095B9777100}" type="datetimeFigureOut">
              <a:rPr lang="en-US" smtClean="0"/>
              <a:t>5/14/2016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02C7-1B3B-49F3-95AA-16E1F0F24E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6A709-3412-41D4-9FC2-68C18363E551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A0A13B-59B5-44F8-86BA-4B973E36B7E1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359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DDC16-C33A-4529-A42A-C2CD9424F61A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CD0FAB-378A-46A7-A058-B02628BED321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751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31B68-4A01-41B5-86AF-1D2C693CB7BD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C27454-1B3E-414B-9AA8-4145274D7615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927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B805A-5802-407B-8FB9-331A8650A80C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CC8280-B572-456C-AC57-EB569CE3D78F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406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F79C39-3A27-4A48-93EB-1EB2A7EFF364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11975F-69D9-48FA-B2B9-F042C64DF2F6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309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33607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17E5E-67B5-4B42-878C-6A504072DBFA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ED6AB4-2608-4B06-B68A-331AD628352D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942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CFE57-3C7D-4C49-813B-5B9510A49DC4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5EBEB2-C16D-4452-B37F-96F65799E75B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273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C1889-3488-4A76-9292-35292C4FB71C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403D42-F9E2-4E14-80FE-336B3445A11C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658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E9B54-8267-49A7-B912-EFF12D82F061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64BD32-B4BF-4E45-B996-7C4A508274E4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25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8D33-BD52-4A03-A6BE-5095B9777100}" type="datetimeFigureOut">
              <a:rPr lang="en-US" smtClean="0"/>
              <a:t>5/14/2016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02C7-1B3B-49F3-95AA-16E1F0F24E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49AE1-DCEF-45FC-BEC7-F4CBB7C5285F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484664-0D4C-40C7-9F6E-DABDD480F99A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8491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A4025-0D72-402A-9017-A993FDDFFA69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6C1DA-32CA-45C0-8359-F5929F395435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540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6A709-3412-41D4-9FC2-68C18363E551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A0A13B-59B5-44F8-86BA-4B973E36B7E1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657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DDC16-C33A-4529-A42A-C2CD9424F61A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CD0FAB-378A-46A7-A058-B02628BED321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155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31B68-4A01-41B5-86AF-1D2C693CB7BD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C27454-1B3E-414B-9AA8-4145274D7615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304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B805A-5802-407B-8FB9-331A8650A80C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CC8280-B572-456C-AC57-EB569CE3D78F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726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F79C39-3A27-4A48-93EB-1EB2A7EFF364}" type="datetimeFigureOut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5/14/2016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11975F-69D9-48FA-B2B9-F042C64DF2F6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086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45006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8D33-BD52-4A03-A6BE-5095B9777100}" type="datetimeFigureOut">
              <a:rPr lang="en-US" smtClean="0"/>
              <a:t>5/14/2016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02C7-1B3B-49F3-95AA-16E1F0F24E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8D33-BD52-4A03-A6BE-5095B9777100}" type="datetimeFigureOut">
              <a:rPr lang="en-US" smtClean="0"/>
              <a:t>5/14/2016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02C7-1B3B-49F3-95AA-16E1F0F24E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8D33-BD52-4A03-A6BE-5095B9777100}" type="datetimeFigureOut">
              <a:rPr lang="en-US" smtClean="0"/>
              <a:t>5/14/2016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02C7-1B3B-49F3-95AA-16E1F0F24E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8D33-BD52-4A03-A6BE-5095B9777100}" type="datetimeFigureOut">
              <a:rPr lang="en-US" smtClean="0"/>
              <a:t>5/14/2016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02C7-1B3B-49F3-95AA-16E1F0F24E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8E48D33-BD52-4A03-A6BE-5095B9777100}" type="datetimeFigureOut">
              <a:rPr lang="en-US" smtClean="0"/>
              <a:t>5/14/2016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6E02C7-1B3B-49F3-95AA-16E1F0F24E4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0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80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05525"/>
            <a:ext cx="4343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3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05525"/>
            <a:ext cx="4343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fro.who.int/en/malaria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hyperlink" Target="http://www.rti.org/images/Malaria_Spraying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jpeg"/><Relationship Id="rId5" Type="http://schemas.openxmlformats.org/officeDocument/2006/relationships/hyperlink" Target="http://www.umc.org/c.lwL4KnN1LtH/b.1862943/k.89D8/Photo_Gallery/siteapps/tools/PhotoDetail.aspx?c=lwL4KnN1LtH&amp;b=1862943&amp;p=%7b96EFF6B2-40C0-4AFF-9381-CBDB085312A3%7d&amp;st=DESC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nc.cdc.gov/travel/destinations/traveler" TargetMode="External"/><Relationship Id="rId2" Type="http://schemas.openxmlformats.org/officeDocument/2006/relationships/hyperlink" Target="http://wwwnc.cdc.gov/travel/diseases/malari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dc.gov/malaria/malaria_worldwide/impact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cdc.gov/malaria/malaria_worldwide/impact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094/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fro.who.int/en/malaria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U.S. Government Malaria Control Efforts in Sub-Saharan Africa</a:t>
            </a:r>
            <a:br>
              <a:rPr lang="en-US" sz="3200" dirty="0" smtClean="0"/>
            </a:br>
            <a:r>
              <a:rPr lang="en-US" sz="3200" dirty="0" smtClean="0"/>
              <a:t>_________________________________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CAPT Richard W. Niska, MD, MPH, USPHS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Resident Advisor (Nigeria)</a:t>
            </a:r>
          </a:p>
          <a:p>
            <a:pPr marL="0" indent="0">
              <a:buNone/>
            </a:pPr>
            <a:r>
              <a:rPr lang="en-US" sz="2000" dirty="0" smtClean="0"/>
              <a:t>Malaria Branch</a:t>
            </a:r>
          </a:p>
          <a:p>
            <a:pPr marL="0" indent="0">
              <a:buNone/>
            </a:pPr>
            <a:r>
              <a:rPr lang="en-US" sz="2000" dirty="0" smtClean="0"/>
              <a:t>Division of Parasitic Diseases and Malaria, CDC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18 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23232"/>
                </a:solidFill>
              </a:rPr>
              <a:t>Overall status of malaria in </a:t>
            </a:r>
            <a:r>
              <a:rPr lang="en-US" dirty="0" smtClean="0">
                <a:solidFill>
                  <a:srgbClr val="323232"/>
                </a:solidFill>
              </a:rPr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child </a:t>
            </a:r>
            <a:r>
              <a:rPr lang="en-US" dirty="0"/>
              <a:t>dies every minute from malaria in </a:t>
            </a:r>
            <a:r>
              <a:rPr lang="en-US" dirty="0" smtClean="0"/>
              <a:t>Africa</a:t>
            </a:r>
          </a:p>
          <a:p>
            <a:endParaRPr lang="en-US" dirty="0"/>
          </a:p>
          <a:p>
            <a:r>
              <a:rPr lang="en-US" dirty="0" smtClean="0"/>
              <a:t>9 </a:t>
            </a:r>
            <a:r>
              <a:rPr lang="en-US" dirty="0"/>
              <a:t>out of 10 malaria deaths </a:t>
            </a:r>
            <a:r>
              <a:rPr lang="en-US" dirty="0" smtClean="0"/>
              <a:t>occur in Africa 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2013, there were </a:t>
            </a:r>
            <a:r>
              <a:rPr lang="en-US" dirty="0" smtClean="0"/>
              <a:t>528,000 malaria deaths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78</a:t>
            </a:r>
            <a:r>
              <a:rPr lang="en-US" dirty="0"/>
              <a:t>% </a:t>
            </a:r>
            <a:r>
              <a:rPr lang="en-US" dirty="0" smtClean="0"/>
              <a:t>were </a:t>
            </a:r>
            <a:r>
              <a:rPr lang="en-US" dirty="0"/>
              <a:t>in children under 5 years of </a:t>
            </a:r>
            <a:r>
              <a:rPr lang="en-US" dirty="0" smtClean="0"/>
              <a:t>age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100" dirty="0">
                <a:hlinkClick r:id="rId2"/>
              </a:rPr>
              <a:t>http://www.afro.who.int/en/malaria/</a:t>
            </a:r>
            <a:r>
              <a:rPr lang="en-US" sz="2100" dirty="0"/>
              <a:t> (2015)</a:t>
            </a:r>
            <a:endParaRPr lang="en-US" sz="2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31" y="1673225"/>
            <a:ext cx="3538537" cy="4718050"/>
          </a:xfrm>
        </p:spPr>
      </p:pic>
    </p:spTree>
    <p:extLst>
      <p:ext uri="{BB962C8B-B14F-4D97-AF65-F5344CB8AC3E}">
        <p14:creationId xmlns:p14="http://schemas.microsoft.com/office/powerpoint/2010/main" val="14930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US government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President’s </a:t>
            </a:r>
            <a:r>
              <a:rPr lang="en-US" dirty="0" smtClean="0"/>
              <a:t>Malaria Initiative</a:t>
            </a:r>
          </a:p>
          <a:p>
            <a:pPr lvl="1"/>
            <a:r>
              <a:rPr lang="en-US" dirty="0" smtClean="0"/>
              <a:t>USAID is lead agency</a:t>
            </a:r>
          </a:p>
          <a:p>
            <a:pPr lvl="1"/>
            <a:r>
              <a:rPr lang="en-US" dirty="0" smtClean="0"/>
              <a:t>CDC co-implements</a:t>
            </a:r>
          </a:p>
          <a:p>
            <a:endParaRPr lang="en-US" dirty="0" smtClean="0"/>
          </a:p>
          <a:p>
            <a:r>
              <a:rPr lang="en-US" dirty="0" smtClean="0"/>
              <a:t>Launched </a:t>
            </a:r>
            <a:r>
              <a:rPr lang="en-US" dirty="0"/>
              <a:t>in </a:t>
            </a:r>
            <a:r>
              <a:rPr lang="en-US" dirty="0" smtClean="0"/>
              <a:t>2005 with goal to </a:t>
            </a:r>
            <a:r>
              <a:rPr lang="en-US" dirty="0"/>
              <a:t>reduce </a:t>
            </a:r>
            <a:r>
              <a:rPr lang="en-US" dirty="0" smtClean="0"/>
              <a:t>malaria </a:t>
            </a:r>
            <a:r>
              <a:rPr lang="en-US" dirty="0"/>
              <a:t>mortality by 50% across 15 </a:t>
            </a:r>
            <a:r>
              <a:rPr lang="en-US" dirty="0" smtClean="0"/>
              <a:t>countries </a:t>
            </a:r>
            <a:r>
              <a:rPr lang="en-US" dirty="0"/>
              <a:t>in sub-Saharan Africa</a:t>
            </a:r>
          </a:p>
          <a:p>
            <a:endParaRPr lang="en-US" dirty="0" smtClean="0"/>
          </a:p>
          <a:p>
            <a:r>
              <a:rPr lang="en-US" dirty="0" smtClean="0"/>
              <a:t>Current fo</a:t>
            </a:r>
            <a:r>
              <a:rPr lang="en-US" dirty="0" smtClean="0"/>
              <a:t>cus </a:t>
            </a:r>
            <a:r>
              <a:rPr lang="en-US" dirty="0"/>
              <a:t>on </a:t>
            </a:r>
            <a:r>
              <a:rPr lang="en-US" dirty="0" smtClean="0"/>
              <a:t>19 countries in sub-Saharan Africa</a:t>
            </a:r>
          </a:p>
          <a:p>
            <a:endParaRPr lang="en-US" dirty="0" smtClean="0"/>
          </a:p>
          <a:p>
            <a:r>
              <a:rPr lang="en-US" dirty="0" smtClean="0"/>
              <a:t>Supports </a:t>
            </a:r>
            <a:r>
              <a:rPr lang="en-US" dirty="0"/>
              <a:t>a comprehensive package of </a:t>
            </a:r>
            <a:r>
              <a:rPr lang="en-US" dirty="0" smtClean="0"/>
              <a:t>interventions with a goal of </a:t>
            </a:r>
            <a:r>
              <a:rPr lang="en-US" dirty="0" smtClean="0"/>
              <a:t>85</a:t>
            </a:r>
            <a:r>
              <a:rPr lang="en-US" dirty="0"/>
              <a:t>% coverage </a:t>
            </a:r>
            <a:r>
              <a:rPr lang="en-US" dirty="0" smtClean="0"/>
              <a:t>of: </a:t>
            </a:r>
            <a:endParaRPr lang="en-US" dirty="0"/>
          </a:p>
          <a:p>
            <a:pPr lvl="1"/>
            <a:r>
              <a:rPr lang="en-US" dirty="0"/>
              <a:t>Children under age five years</a:t>
            </a:r>
          </a:p>
          <a:p>
            <a:pPr lvl="1"/>
            <a:r>
              <a:rPr lang="en-US" dirty="0"/>
              <a:t>Pregnant women </a:t>
            </a:r>
          </a:p>
          <a:p>
            <a:endParaRPr lang="en-US" dirty="0" smtClean="0"/>
          </a:p>
        </p:txBody>
      </p:sp>
      <p:pic>
        <p:nvPicPr>
          <p:cNvPr id="2050" name="Picture 2" descr="\\cdc.gov\private\M725\rdn4\Malaria\PMI strip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10896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203" y="3230880"/>
            <a:ext cx="4035902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8"/>
          <p:cNvSpPr txBox="1">
            <a:spLocks noChangeArrowheads="1"/>
          </p:cNvSpPr>
          <p:nvPr/>
        </p:nvSpPr>
        <p:spPr bwMode="auto">
          <a:xfrm>
            <a:off x="1218011" y="2517465"/>
            <a:ext cx="111222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sz="1350" b="1" dirty="0">
                <a:solidFill>
                  <a:srgbClr val="4B4B4B"/>
                </a:solidFill>
              </a:rPr>
              <a:t>Long-lasting insecticidal nets (LLINs)</a:t>
            </a:r>
          </a:p>
        </p:txBody>
      </p:sp>
      <p:sp>
        <p:nvSpPr>
          <p:cNvPr id="60419" name="TextBox 9"/>
          <p:cNvSpPr txBox="1">
            <a:spLocks noChangeArrowheads="1"/>
          </p:cNvSpPr>
          <p:nvPr/>
        </p:nvSpPr>
        <p:spPr bwMode="auto">
          <a:xfrm>
            <a:off x="6826702" y="2420255"/>
            <a:ext cx="8790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1350" b="1" dirty="0">
                <a:solidFill>
                  <a:srgbClr val="4B4B4B"/>
                </a:solidFill>
              </a:rPr>
              <a:t>Indoor Residual Spraying</a:t>
            </a:r>
          </a:p>
          <a:p>
            <a:pPr>
              <a:defRPr/>
            </a:pPr>
            <a:r>
              <a:rPr lang="en-US" altLang="en-US" sz="1350" b="1" dirty="0">
                <a:solidFill>
                  <a:srgbClr val="4B4B4B"/>
                </a:solidFill>
              </a:rPr>
              <a:t>(IRS)</a:t>
            </a:r>
          </a:p>
        </p:txBody>
      </p:sp>
      <p:sp>
        <p:nvSpPr>
          <p:cNvPr id="60420" name="TextBox 10"/>
          <p:cNvSpPr txBox="1">
            <a:spLocks noChangeArrowheads="1"/>
          </p:cNvSpPr>
          <p:nvPr/>
        </p:nvSpPr>
        <p:spPr bwMode="auto">
          <a:xfrm>
            <a:off x="887506" y="3810115"/>
            <a:ext cx="1442728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sz="1350" b="1" dirty="0">
                <a:solidFill>
                  <a:srgbClr val="4B4B4B"/>
                </a:solidFill>
              </a:rPr>
              <a:t>Rapid Diagnostic Tests (RDTs) </a:t>
            </a:r>
          </a:p>
          <a:p>
            <a:pPr algn="r">
              <a:defRPr/>
            </a:pPr>
            <a:r>
              <a:rPr lang="en-US" altLang="en-US" sz="1350" b="1" dirty="0">
                <a:solidFill>
                  <a:srgbClr val="4B4B4B"/>
                </a:solidFill>
              </a:rPr>
              <a:t>&amp; </a:t>
            </a:r>
          </a:p>
          <a:p>
            <a:pPr algn="r">
              <a:defRPr/>
            </a:pPr>
            <a:r>
              <a:rPr lang="en-US" altLang="en-US" sz="1350" b="1" dirty="0">
                <a:solidFill>
                  <a:srgbClr val="4B4B4B"/>
                </a:solidFill>
              </a:rPr>
              <a:t>Artemisinin-based</a:t>
            </a:r>
          </a:p>
          <a:p>
            <a:pPr algn="r">
              <a:defRPr/>
            </a:pPr>
            <a:r>
              <a:rPr lang="en-US" altLang="en-US" sz="1350" b="1" dirty="0">
                <a:solidFill>
                  <a:srgbClr val="4B4B4B"/>
                </a:solidFill>
              </a:rPr>
              <a:t>Combination Therapy (ACTs)</a:t>
            </a:r>
            <a:endParaRPr lang="en-US" altLang="en-US" sz="1350" dirty="0">
              <a:solidFill>
                <a:srgbClr val="4B4B4B"/>
              </a:solidFill>
            </a:endParaRPr>
          </a:p>
        </p:txBody>
      </p:sp>
      <p:sp>
        <p:nvSpPr>
          <p:cNvPr id="60421" name="TextBox 11"/>
          <p:cNvSpPr txBox="1">
            <a:spLocks noChangeArrowheads="1"/>
          </p:cNvSpPr>
          <p:nvPr/>
        </p:nvSpPr>
        <p:spPr bwMode="auto">
          <a:xfrm>
            <a:off x="6784205" y="3841479"/>
            <a:ext cx="1216796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1350" b="1" dirty="0">
                <a:solidFill>
                  <a:srgbClr val="4B4B4B"/>
                </a:solidFill>
              </a:rPr>
              <a:t>Intermittent Preventive Treatment for Pregnant Women (IPTp)</a:t>
            </a:r>
          </a:p>
        </p:txBody>
      </p:sp>
      <p:sp>
        <p:nvSpPr>
          <p:cNvPr id="47110" name="TextBox 1"/>
          <p:cNvSpPr txBox="1">
            <a:spLocks noChangeArrowheads="1"/>
          </p:cNvSpPr>
          <p:nvPr/>
        </p:nvSpPr>
        <p:spPr bwMode="auto">
          <a:xfrm>
            <a:off x="1218011" y="1123951"/>
            <a:ext cx="67829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9A6"/>
                </a:solidFill>
              </a:rPr>
              <a:t>Key Success Factor: Implementation of Four Effective Interventions to Prevent, Detect, and Treat Malaria</a:t>
            </a:r>
          </a:p>
        </p:txBody>
      </p:sp>
      <p:pic>
        <p:nvPicPr>
          <p:cNvPr id="47111" name="Picture 6" descr="http___sitere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99" y="3787902"/>
            <a:ext cx="2128132" cy="1763857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Malawi_I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0023" y="3841479"/>
            <a:ext cx="2254268" cy="1744891"/>
          </a:xfrm>
          <a:prstGeom prst="rect">
            <a:avLst/>
          </a:prstGeom>
          <a:ln w="25400">
            <a:solidFill>
              <a:srgbClr val="00FFFF"/>
            </a:solidFill>
          </a:ln>
          <a:effectLst/>
        </p:spPr>
      </p:pic>
      <p:pic>
        <p:nvPicPr>
          <p:cNvPr id="14" name="Picture 4" descr="http://www.umc.org/atf/cf/%7bDB6A45E4-C446-4248-82C8-E131B6424741%7d/umns_545_071069_23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98" y="2240569"/>
            <a:ext cx="2137206" cy="1543781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prayer in malaria progra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99" y="2240570"/>
            <a:ext cx="2223292" cy="1620602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801103" y="5746749"/>
            <a:ext cx="323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39A6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63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762000"/>
          </a:xfrm>
        </p:spPr>
        <p:txBody>
          <a:bodyPr/>
          <a:lstStyle/>
          <a:p>
            <a:pPr>
              <a:lnSpc>
                <a:spcPts val="3825"/>
              </a:lnSpc>
            </a:pPr>
            <a:r>
              <a:rPr lang="en-US" altLang="en-US" sz="3400" b="1" smtClean="0"/>
              <a:t>PMI Contributing to Unprecedented Global Progress Against Malaria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458200" cy="533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/>
              <a:t>Between 2000 – 2015*: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9075" y="1905000"/>
            <a:ext cx="390525" cy="4048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414338" y="6627813"/>
            <a:ext cx="55022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smtClean="0">
                <a:solidFill>
                  <a:prstClr val="black"/>
                </a:solidFill>
              </a:rPr>
              <a:t>* </a:t>
            </a:r>
            <a:r>
              <a:rPr lang="en-US" altLang="en-US" sz="900" smtClean="0">
                <a:solidFill>
                  <a:prstClr val="black"/>
                </a:solidFill>
              </a:rPr>
              <a:t>WHO and UNICEF report on "Achieving the malaria MDG target: reversing the incidence of malaria 2000-2015". </a:t>
            </a:r>
          </a:p>
        </p:txBody>
      </p:sp>
      <p:sp>
        <p:nvSpPr>
          <p:cNvPr id="6" name="Oval 5"/>
          <p:cNvSpPr/>
          <p:nvPr/>
        </p:nvSpPr>
        <p:spPr>
          <a:xfrm>
            <a:off x="219075" y="2895600"/>
            <a:ext cx="390525" cy="4048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41300" y="4016375"/>
            <a:ext cx="390525" cy="4032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Symbol" pitchFamily="18" charset="2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881063" y="2844800"/>
            <a:ext cx="72723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prstClr val="black"/>
                </a:solidFill>
                <a:ea typeface="MS PGothic" panose="020B0600070205080204" pitchFamily="34" charset="-128"/>
              </a:rPr>
              <a:t>Dramatic reductions in estimated malaria mortality rates: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prstClr val="black"/>
                </a:solidFill>
                <a:ea typeface="MS PGothic" panose="020B0600070205080204" pitchFamily="34" charset="-128"/>
              </a:rPr>
              <a:t>	</a:t>
            </a:r>
            <a:r>
              <a:rPr lang="en-US" altLang="en-US" sz="2000" b="1" dirty="0">
                <a:solidFill>
                  <a:srgbClr val="F79646">
                    <a:lumMod val="75000"/>
                  </a:srgbClr>
                </a:solidFill>
                <a:ea typeface="MS PGothic" panose="020B0600070205080204" pitchFamily="34" charset="-128"/>
              </a:rPr>
              <a:t>↓by 60%</a:t>
            </a:r>
            <a:r>
              <a:rPr lang="en-US" altLang="en-US" sz="2000" b="1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ea typeface="MS PGothic" panose="020B0600070205080204" pitchFamily="34" charset="-128"/>
              </a:rPr>
              <a:t>of all ages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prstClr val="black"/>
                </a:solidFill>
                <a:ea typeface="MS PGothic" panose="020B0600070205080204" pitchFamily="34" charset="-128"/>
              </a:rPr>
              <a:t>	</a:t>
            </a:r>
            <a:r>
              <a:rPr lang="en-US" altLang="en-US" sz="2000" b="1" dirty="0">
                <a:solidFill>
                  <a:srgbClr val="F79646">
                    <a:lumMod val="75000"/>
                  </a:srgbClr>
                </a:solidFill>
                <a:ea typeface="MS PGothic" panose="020B0600070205080204" pitchFamily="34" charset="-128"/>
              </a:rPr>
              <a:t>↓by 65% </a:t>
            </a:r>
            <a:r>
              <a:rPr lang="en-US" altLang="en-US" sz="2000" dirty="0">
                <a:solidFill>
                  <a:prstClr val="black"/>
                </a:solidFill>
                <a:ea typeface="MS PGothic" panose="020B0600070205080204" pitchFamily="34" charset="-128"/>
              </a:rPr>
              <a:t>of children under 5 years of 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858838" y="4038600"/>
            <a:ext cx="82629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prstClr val="black"/>
                </a:solidFill>
                <a:ea typeface="MS PGothic" panose="020B0600070205080204" pitchFamily="34" charset="-128"/>
              </a:rPr>
              <a:t>Gains against malaria account for </a:t>
            </a:r>
            <a:r>
              <a:rPr lang="en-US" altLang="en-US" sz="2000" b="1" dirty="0">
                <a:solidFill>
                  <a:srgbClr val="F79646">
                    <a:lumMod val="75000"/>
                  </a:srgbClr>
                </a:solidFill>
                <a:ea typeface="MS PGothic" panose="020B0600070205080204" pitchFamily="34" charset="-128"/>
              </a:rPr>
              <a:t>20% of total progress in reducing preventable child and maternal deaths</a:t>
            </a:r>
          </a:p>
        </p:txBody>
      </p:sp>
      <p:sp>
        <p:nvSpPr>
          <p:cNvPr id="56330" name="Rectangle 8"/>
          <p:cNvSpPr>
            <a:spLocks noChangeArrowheads="1"/>
          </p:cNvSpPr>
          <p:nvPr/>
        </p:nvSpPr>
        <p:spPr bwMode="auto">
          <a:xfrm>
            <a:off x="219075" y="5257800"/>
            <a:ext cx="8272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prstClr val="black"/>
                </a:solidFill>
              </a:rPr>
              <a:t>Majority of progress has been observed since 2007,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prstClr val="black"/>
                </a:solidFill>
              </a:rPr>
              <a:t>PMI’s efforts indisputably a major factor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0588" y="1905000"/>
            <a:ext cx="67818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F79646">
                    <a:lumMod val="75000"/>
                  </a:srgbClr>
                </a:solidFill>
                <a:ea typeface="MS PGothic" panose="020B0600070205080204" pitchFamily="34" charset="-128"/>
              </a:rPr>
              <a:t>6.2 million</a:t>
            </a:r>
            <a:r>
              <a:rPr lang="en-US" altLang="en-US" sz="2000" b="1" dirty="0">
                <a:solidFill>
                  <a:prstClr val="black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ea typeface="MS PGothic" panose="020B0600070205080204" pitchFamily="34" charset="-128"/>
              </a:rPr>
              <a:t>malaria deaths averted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prstClr val="black"/>
                </a:solidFill>
                <a:latin typeface="Wingdings" pitchFamily="2" charset="2"/>
                <a:ea typeface="MS PGothic" panose="020B0600070205080204" pitchFamily="34" charset="-128"/>
                <a:sym typeface="Wingdings" pitchFamily="2" charset="2"/>
              </a:rPr>
              <a:t>  </a:t>
            </a:r>
            <a:r>
              <a:rPr lang="en-US" altLang="en-US" sz="2000" b="1" dirty="0">
                <a:solidFill>
                  <a:srgbClr val="F79646">
                    <a:lumMod val="75000"/>
                  </a:srgbClr>
                </a:solidFill>
                <a:ea typeface="MS PGothic" panose="020B0600070205080204" pitchFamily="34" charset="-128"/>
                <a:sym typeface="Wingdings" pitchFamily="2" charset="2"/>
              </a:rPr>
              <a:t>5.9 million </a:t>
            </a:r>
            <a:r>
              <a:rPr lang="en-US" altLang="en-US" sz="2000" dirty="0">
                <a:solidFill>
                  <a:prstClr val="black"/>
                </a:solidFill>
                <a:ea typeface="MS PGothic" panose="020B0600070205080204" pitchFamily="34" charset="-128"/>
                <a:sym typeface="Wingdings" pitchFamily="2" charset="2"/>
              </a:rPr>
              <a:t>in children under five</a:t>
            </a:r>
            <a:endParaRPr lang="en-US" altLang="en-US" sz="20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1346200" y="4953000"/>
            <a:ext cx="6019800" cy="3048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Placeholder 3"/>
          <p:cNvSpPr>
            <a:spLocks noGrp="1"/>
          </p:cNvSpPr>
          <p:nvPr>
            <p:ph type="body" idx="1"/>
          </p:nvPr>
        </p:nvSpPr>
        <p:spPr>
          <a:xfrm>
            <a:off x="190500" y="990600"/>
            <a:ext cx="3733800" cy="3124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b="0" dirty="0" smtClean="0">
                <a:solidFill>
                  <a:schemeClr val="accent6">
                    <a:lumMod val="75000"/>
                  </a:schemeClr>
                </a:solidFill>
              </a:rPr>
              <a:t>All-cause mortality rates of children under the age of five have declined in      </a:t>
            </a:r>
            <a:r>
              <a:rPr lang="en-US" altLang="en-US" sz="2800" dirty="0" smtClean="0">
                <a:solidFill>
                  <a:schemeClr val="accent6">
                    <a:lumMod val="75000"/>
                  </a:schemeClr>
                </a:solidFill>
              </a:rPr>
              <a:t>17 PMI focus countries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 smtClean="0"/>
          </a:p>
        </p:txBody>
      </p:sp>
      <p:sp>
        <p:nvSpPr>
          <p:cNvPr id="58371" name="TextBox 7"/>
          <p:cNvSpPr txBox="1">
            <a:spLocks noChangeArrowheads="1"/>
          </p:cNvSpPr>
          <p:nvPr/>
        </p:nvSpPr>
        <p:spPr bwMode="auto">
          <a:xfrm>
            <a:off x="228600" y="152400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smtClean="0">
                <a:solidFill>
                  <a:prstClr val="black"/>
                </a:solidFill>
              </a:rPr>
              <a:t>PMI is Saving Children’s Lives</a:t>
            </a:r>
          </a:p>
        </p:txBody>
      </p:sp>
      <p:pic>
        <p:nvPicPr>
          <p:cNvPr id="58372" name="Picture 5" descr="P:\PMI\Communications\h_Reports\a_PMI Annual Reports to Congress\AR9\f_Chapters\q_Graphics\Reductions in All-Cause Mortality Rates of Children Under Five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51323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10000"/>
            <a:ext cx="52482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ea typeface="MS PGothic" panose="020B0600070205080204" pitchFamily="34" charset="-128"/>
              </a:rPr>
              <a:t>Declines range from                </a:t>
            </a:r>
            <a:r>
              <a:rPr lang="en-US" altLang="en-US" sz="2800" b="1" dirty="0">
                <a:solidFill>
                  <a:srgbClr val="F79646">
                    <a:lumMod val="75000"/>
                  </a:srgbClr>
                </a:solidFill>
                <a:ea typeface="MS PGothic" panose="020B0600070205080204" pitchFamily="34" charset="-128"/>
              </a:rPr>
              <a:t>18%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ea typeface="MS PGothic" panose="020B0600070205080204" pitchFamily="34" charset="-128"/>
              </a:rPr>
              <a:t> (in Liberia and Nigeria)                    </a:t>
            </a:r>
            <a:r>
              <a:rPr lang="en-US" altLang="en-US" sz="2800" b="1" dirty="0">
                <a:solidFill>
                  <a:srgbClr val="F79646">
                    <a:lumMod val="75000"/>
                  </a:srgbClr>
                </a:solidFill>
                <a:ea typeface="MS PGothic" panose="020B0600070205080204" pitchFamily="34" charset="-128"/>
              </a:rPr>
              <a:t>to 55% </a:t>
            </a:r>
            <a:r>
              <a:rPr lang="en-US" altLang="en-US" sz="2800" dirty="0">
                <a:solidFill>
                  <a:srgbClr val="F79646">
                    <a:lumMod val="75000"/>
                  </a:srgbClr>
                </a:solidFill>
                <a:ea typeface="MS PGothic" panose="020B0600070205080204" pitchFamily="34" charset="-128"/>
              </a:rPr>
              <a:t>(in Senegal and Zambia)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-157162" y="1095375"/>
            <a:ext cx="1100138" cy="28098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-115093" y="3937794"/>
            <a:ext cx="1098550" cy="28098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150"/>
            <a:ext cx="8229600" cy="792487"/>
          </a:xfrm>
        </p:spPr>
        <p:txBody>
          <a:bodyPr/>
          <a:lstStyle/>
          <a:p>
            <a:r>
              <a:rPr lang="en-US" dirty="0" smtClean="0"/>
              <a:t>Countries supporte</a:t>
            </a:r>
            <a:r>
              <a:rPr lang="en-US" dirty="0" smtClean="0"/>
              <a:t>d by PMI</a:t>
            </a:r>
            <a:endParaRPr lang="en-US" dirty="0"/>
          </a:p>
        </p:txBody>
      </p:sp>
      <p:pic>
        <p:nvPicPr>
          <p:cNvPr id="5" name="Picture 2" descr="africa_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90648"/>
            <a:ext cx="4610878" cy="474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7200" y="1186543"/>
            <a:ext cx="1931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4B4B"/>
                </a:solidFill>
              </a:rPr>
              <a:t>Angola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Benin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DR Congo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Ethiopia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Ghana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Guinea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Kenya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Liberia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Madagascar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Malawi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Mali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Mozambique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Nigeria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Rwanda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Senegal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Tanzania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Uganda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Zambia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Zimbabwe</a:t>
            </a:r>
            <a:endParaRPr lang="en-US" b="1" dirty="0">
              <a:solidFill>
                <a:srgbClr val="4B4B4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220" y="4400768"/>
            <a:ext cx="15188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4B4B"/>
                </a:solidFill>
              </a:rPr>
              <a:t>Burma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Cambodia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China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Laos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Thailand</a:t>
            </a:r>
          </a:p>
          <a:p>
            <a:r>
              <a:rPr lang="en-US" b="1" dirty="0" smtClean="0">
                <a:solidFill>
                  <a:srgbClr val="4B4B4B"/>
                </a:solidFill>
              </a:rPr>
              <a:t>Vietnam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3" y="513783"/>
            <a:ext cx="1461796" cy="47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80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910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/>
              <a:t>CDC </a:t>
            </a:r>
            <a:r>
              <a:rPr lang="en-US" sz="1900" dirty="0" smtClean="0"/>
              <a:t>Travelers’ Health (Malaria)</a:t>
            </a:r>
            <a:endParaRPr lang="en-US" sz="1900" b="1" dirty="0">
              <a:hlinkClick r:id="rId2"/>
            </a:endParaRPr>
          </a:p>
          <a:p>
            <a:r>
              <a:rPr lang="en-US" sz="1500" dirty="0" smtClean="0">
                <a:hlinkClick r:id="rId2"/>
              </a:rPr>
              <a:t>http</a:t>
            </a:r>
            <a:r>
              <a:rPr lang="en-US" sz="1500" dirty="0">
                <a:hlinkClick r:id="rId2"/>
              </a:rPr>
              <a:t>://</a:t>
            </a:r>
            <a:r>
              <a:rPr lang="en-US" sz="1500" dirty="0" smtClean="0">
                <a:hlinkClick r:id="rId2"/>
              </a:rPr>
              <a:t>wwwnc.cdc.gov/travel/diseases/malaria</a:t>
            </a:r>
            <a:endParaRPr lang="en-US" sz="1500" dirty="0" smtClean="0"/>
          </a:p>
          <a:p>
            <a:endParaRPr lang="en-US" sz="1900" b="1" dirty="0" smtClean="0"/>
          </a:p>
          <a:p>
            <a:pPr marL="0" indent="0">
              <a:buNone/>
            </a:pPr>
            <a:r>
              <a:rPr lang="en-US" sz="1900" dirty="0" smtClean="0"/>
              <a:t>CDC Health </a:t>
            </a:r>
            <a:r>
              <a:rPr lang="en-US" sz="1900" dirty="0"/>
              <a:t>Information for </a:t>
            </a:r>
            <a:r>
              <a:rPr lang="en-US" sz="1900" dirty="0" smtClean="0"/>
              <a:t>Travelers</a:t>
            </a:r>
            <a:endParaRPr lang="en-US" sz="1900" i="1" dirty="0" smtClean="0"/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wwwnc.cdc.gov/travel/destinations/traveler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900" i="1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9799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malaria?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Parasite (</a:t>
            </a:r>
            <a:r>
              <a:rPr lang="en-US" sz="2000" i="1" dirty="0" smtClean="0"/>
              <a:t>Plasmodium </a:t>
            </a:r>
            <a:r>
              <a:rPr lang="en-US" sz="2000" dirty="0" smtClean="0"/>
              <a:t>species): </a:t>
            </a:r>
          </a:p>
          <a:p>
            <a:pPr lvl="1"/>
            <a:r>
              <a:rPr lang="en-US" sz="1600" dirty="0"/>
              <a:t>Five species </a:t>
            </a:r>
            <a:r>
              <a:rPr lang="en-US" sz="1600" dirty="0" smtClean="0"/>
              <a:t>naturally </a:t>
            </a:r>
            <a:r>
              <a:rPr lang="en-US" sz="1600" dirty="0"/>
              <a:t>infect humans</a:t>
            </a:r>
          </a:p>
          <a:p>
            <a:pPr lvl="1"/>
            <a:r>
              <a:rPr lang="en-US" sz="1600" i="1" dirty="0" smtClean="0"/>
              <a:t>P. falciparum </a:t>
            </a:r>
            <a:r>
              <a:rPr lang="en-US" sz="1600" dirty="0"/>
              <a:t>is the most </a:t>
            </a:r>
            <a:r>
              <a:rPr lang="en-US" sz="1600" dirty="0" smtClean="0"/>
              <a:t>serious.</a:t>
            </a:r>
          </a:p>
          <a:p>
            <a:pPr lvl="1"/>
            <a:r>
              <a:rPr lang="en-US" sz="1600" dirty="0" smtClean="0"/>
              <a:t>Also </a:t>
            </a:r>
            <a:r>
              <a:rPr lang="en-US" sz="1600" i="1" dirty="0" smtClean="0"/>
              <a:t>vivax, ovale, malariae, </a:t>
            </a:r>
            <a:r>
              <a:rPr lang="en-US" sz="1600" i="1" dirty="0" err="1" smtClean="0"/>
              <a:t>knowlesii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Parasites invade liver first and develop there.</a:t>
            </a:r>
          </a:p>
          <a:p>
            <a:pPr lvl="1"/>
            <a:r>
              <a:rPr lang="en-US" sz="1600" i="1" dirty="0" smtClean="0"/>
              <a:t>P. falciparum </a:t>
            </a:r>
            <a:r>
              <a:rPr lang="en-US" sz="1600" dirty="0" smtClean="0"/>
              <a:t>emerges into bloodstream in about a week</a:t>
            </a:r>
          </a:p>
          <a:p>
            <a:pPr lvl="1"/>
            <a:r>
              <a:rPr lang="en-US" sz="1600" dirty="0" smtClean="0"/>
              <a:t>Others may emerge weeks later</a:t>
            </a:r>
          </a:p>
          <a:p>
            <a:endParaRPr lang="en-US" sz="2000" dirty="0" smtClean="0"/>
          </a:p>
          <a:p>
            <a:r>
              <a:rPr lang="en-US" sz="2000" dirty="0" smtClean="0"/>
              <a:t>Parasites then invade red blood cells &amp; multiply</a:t>
            </a:r>
          </a:p>
          <a:p>
            <a:pPr lvl="1"/>
            <a:r>
              <a:rPr lang="en-US" sz="1600" dirty="0" smtClean="0"/>
              <a:t>Rupture red blood cells </a:t>
            </a:r>
          </a:p>
          <a:p>
            <a:pPr lvl="1"/>
            <a:r>
              <a:rPr lang="en-US" sz="1600" dirty="0" smtClean="0"/>
              <a:t>Clog blood vessels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1027" name="Picture 3" descr="C:\Users\rniska\Pictures\Ruptured red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186238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Symptoms of </a:t>
            </a:r>
            <a:r>
              <a:rPr lang="en-US" sz="1800" i="1" dirty="0" smtClean="0"/>
              <a:t>falciparum </a:t>
            </a:r>
            <a:r>
              <a:rPr lang="en-US" sz="1800" dirty="0" smtClean="0"/>
              <a:t>malaria usually within </a:t>
            </a:r>
            <a:r>
              <a:rPr lang="en-US" sz="1800" dirty="0"/>
              <a:t>in 7-30 </a:t>
            </a:r>
            <a:r>
              <a:rPr lang="en-US" sz="1800" dirty="0" smtClean="0"/>
              <a:t>days</a:t>
            </a:r>
            <a:endParaRPr lang="en-US" sz="1800" dirty="0"/>
          </a:p>
          <a:p>
            <a:pPr lvl="1"/>
            <a:r>
              <a:rPr lang="en-US" sz="1600" dirty="0"/>
              <a:t>High fevers (main symptom)</a:t>
            </a:r>
          </a:p>
          <a:p>
            <a:pPr lvl="1"/>
            <a:r>
              <a:rPr lang="en-US" sz="1600" dirty="0"/>
              <a:t>Shaking chills</a:t>
            </a:r>
          </a:p>
          <a:p>
            <a:pPr lvl="1"/>
            <a:r>
              <a:rPr lang="en-US" sz="1600" dirty="0" smtClean="0"/>
              <a:t>Non-specific </a:t>
            </a:r>
            <a:r>
              <a:rPr lang="en-US" sz="1600" dirty="0"/>
              <a:t>flu-like </a:t>
            </a:r>
            <a:r>
              <a:rPr lang="en-US" sz="1600" dirty="0" smtClean="0"/>
              <a:t>illness (headache</a:t>
            </a:r>
            <a:r>
              <a:rPr lang="en-US" sz="1600" dirty="0"/>
              <a:t>, muscle aches, vomiting, abdominal </a:t>
            </a:r>
            <a:r>
              <a:rPr lang="en-US" sz="1600" dirty="0" smtClean="0"/>
              <a:t>pain)</a:t>
            </a:r>
            <a:endParaRPr lang="en-US" sz="1600" dirty="0"/>
          </a:p>
          <a:p>
            <a:pPr lvl="1"/>
            <a:r>
              <a:rPr lang="en-US" sz="1600" dirty="0" smtClean="0"/>
              <a:t>Malaria causes </a:t>
            </a:r>
            <a:r>
              <a:rPr lang="en-US" sz="1600" dirty="0"/>
              <a:t>severe illness and </a:t>
            </a:r>
            <a:r>
              <a:rPr lang="en-US" sz="1600" dirty="0" smtClean="0"/>
              <a:t>death</a:t>
            </a:r>
            <a:r>
              <a:rPr lang="en-US" sz="1600" dirty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Symptoms of </a:t>
            </a:r>
            <a:r>
              <a:rPr lang="en-US" sz="1800" i="1" dirty="0" smtClean="0"/>
              <a:t>vivax </a:t>
            </a:r>
            <a:r>
              <a:rPr lang="en-US" sz="1800" dirty="0" smtClean="0"/>
              <a:t>malaria can rarely take up to a </a:t>
            </a:r>
            <a:r>
              <a:rPr lang="en-US" sz="1800" dirty="0"/>
              <a:t>year to </a:t>
            </a:r>
            <a:r>
              <a:rPr lang="en-US" sz="1800" dirty="0" smtClean="0"/>
              <a:t>develop</a:t>
            </a:r>
          </a:p>
          <a:p>
            <a:pPr lvl="1"/>
            <a:r>
              <a:rPr lang="en-US" sz="1600" dirty="0" smtClean="0"/>
              <a:t>Relapse for which initial blood stage may have been suppressed</a:t>
            </a:r>
          </a:p>
          <a:p>
            <a:pPr lvl="1"/>
            <a:r>
              <a:rPr lang="en-US" sz="1600" dirty="0" smtClean="0"/>
              <a:t>Delayed emergence from liver</a:t>
            </a:r>
            <a:r>
              <a:rPr lang="en-US" sz="1600" dirty="0"/>
              <a:t> </a:t>
            </a:r>
            <a:r>
              <a:rPr lang="en-US" sz="1600" dirty="0" smtClean="0"/>
              <a:t>(unusual exception)</a:t>
            </a:r>
          </a:p>
          <a:p>
            <a:pPr lvl="1"/>
            <a:r>
              <a:rPr lang="en-US" sz="1600" dirty="0" smtClean="0"/>
              <a:t>Health care provider should be made aware of travel history.</a:t>
            </a:r>
            <a:endParaRPr lang="en-US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816426" cy="381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malaria transmitted?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Mosquito bites </a:t>
            </a:r>
            <a:r>
              <a:rPr lang="en-US" i="1" dirty="0" smtClean="0"/>
              <a:t>(Anopheles </a:t>
            </a:r>
            <a:r>
              <a:rPr lang="en-US" dirty="0" smtClean="0"/>
              <a:t>species</a:t>
            </a:r>
            <a:r>
              <a:rPr lang="en-US" i="1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Mosquitos </a:t>
            </a:r>
            <a:r>
              <a:rPr lang="en-US" dirty="0"/>
              <a:t>pick up parasites from infected </a:t>
            </a:r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Parasites develop in mosquito</a:t>
            </a:r>
          </a:p>
          <a:p>
            <a:pPr lvl="1"/>
            <a:r>
              <a:rPr lang="en-US" dirty="0" smtClean="0"/>
              <a:t>Parasites then passed on to other people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Night biters (generally)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tell most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resting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adult </a:t>
            </a:r>
            <a:r>
              <a:rPr lang="en-US" i="1" dirty="0" smtClean="0"/>
              <a:t>Anopheles</a:t>
            </a:r>
            <a:r>
              <a:rPr lang="en-US" dirty="0" smtClean="0"/>
              <a:t> species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by abdomen sticking up in air when resting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114800" cy="2715768"/>
          </a:xfrm>
        </p:spPr>
      </p:pic>
    </p:spTree>
    <p:extLst>
      <p:ext uri="{BB962C8B-B14F-4D97-AF65-F5344CB8AC3E}">
        <p14:creationId xmlns:p14="http://schemas.microsoft.com/office/powerpoint/2010/main" val="34562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protect yourselves &amp; your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Antimalarial </a:t>
            </a:r>
            <a:r>
              <a:rPr lang="en-US" dirty="0" smtClean="0"/>
              <a:t>prophylaxis</a:t>
            </a:r>
          </a:p>
          <a:p>
            <a:pPr lvl="1"/>
            <a:r>
              <a:rPr lang="en-US" dirty="0" smtClean="0"/>
              <a:t>Medication choices vary with area of the world</a:t>
            </a:r>
          </a:p>
          <a:p>
            <a:pPr lvl="1"/>
            <a:r>
              <a:rPr lang="en-US" dirty="0" smtClean="0"/>
              <a:t>Consult health care provider before traveling</a:t>
            </a:r>
          </a:p>
          <a:p>
            <a:endParaRPr lang="en-US" dirty="0" smtClean="0"/>
          </a:p>
          <a:p>
            <a:r>
              <a:rPr lang="en-US" dirty="0" smtClean="0"/>
              <a:t>Insect repellents</a:t>
            </a:r>
          </a:p>
          <a:p>
            <a:endParaRPr lang="en-US" dirty="0" smtClean="0"/>
          </a:p>
          <a:p>
            <a:r>
              <a:rPr lang="en-US" dirty="0" smtClean="0"/>
              <a:t>Long-sleeve </a:t>
            </a:r>
            <a:r>
              <a:rPr lang="en-US" dirty="0"/>
              <a:t>shirts, pants, socks </a:t>
            </a:r>
            <a:r>
              <a:rPr lang="en-US" dirty="0" smtClean="0"/>
              <a:t>and shoes </a:t>
            </a:r>
            <a:r>
              <a:rPr lang="en-US" dirty="0"/>
              <a:t>in evening </a:t>
            </a:r>
            <a:r>
              <a:rPr lang="en-US" dirty="0" smtClean="0"/>
              <a:t>outside</a:t>
            </a:r>
          </a:p>
          <a:p>
            <a:endParaRPr lang="en-US" dirty="0" smtClean="0"/>
          </a:p>
          <a:p>
            <a:r>
              <a:rPr lang="en-US" dirty="0" smtClean="0"/>
              <a:t>Insecticide-treated nets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463" y="1981200"/>
            <a:ext cx="4779678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status of malaria in </a:t>
            </a:r>
            <a:r>
              <a:rPr lang="en-US" dirty="0" smtClean="0"/>
              <a:t>Africa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Africa </a:t>
            </a:r>
            <a:r>
              <a:rPr lang="en-US" sz="1600" dirty="0" smtClean="0"/>
              <a:t>most </a:t>
            </a:r>
            <a:r>
              <a:rPr lang="en-US" sz="1600" dirty="0"/>
              <a:t>affected due </a:t>
            </a:r>
            <a:r>
              <a:rPr lang="en-US" sz="1600" dirty="0" smtClean="0"/>
              <a:t>to:</a:t>
            </a:r>
            <a:endParaRPr lang="en-US" sz="1600" dirty="0"/>
          </a:p>
          <a:p>
            <a:pPr lvl="1"/>
            <a:r>
              <a:rPr lang="en-US" sz="1400" dirty="0" smtClean="0"/>
              <a:t>Efficient </a:t>
            </a:r>
            <a:r>
              <a:rPr lang="en-US" sz="1400" dirty="0"/>
              <a:t>mosquito (Anopheles </a:t>
            </a:r>
            <a:r>
              <a:rPr lang="en-US" sz="1400" dirty="0" smtClean="0"/>
              <a:t>gambiae) </a:t>
            </a:r>
            <a:r>
              <a:rPr lang="en-US" sz="1400" dirty="0"/>
              <a:t>is responsible for high transmission.</a:t>
            </a:r>
          </a:p>
          <a:p>
            <a:pPr lvl="1"/>
            <a:r>
              <a:rPr lang="en-US" sz="1400" dirty="0" smtClean="0"/>
              <a:t>Predominant </a:t>
            </a:r>
            <a:r>
              <a:rPr lang="en-US" sz="1400" dirty="0"/>
              <a:t>parasite species is Plasmodium </a:t>
            </a:r>
            <a:r>
              <a:rPr lang="en-US" sz="1400" dirty="0" smtClean="0"/>
              <a:t>falciparum</a:t>
            </a:r>
          </a:p>
          <a:p>
            <a:pPr lvl="1"/>
            <a:r>
              <a:rPr lang="en-US" sz="1400" dirty="0" smtClean="0"/>
              <a:t>Falciparum </a:t>
            </a:r>
            <a:r>
              <a:rPr lang="en-US" sz="1400" dirty="0" smtClean="0"/>
              <a:t>is </a:t>
            </a:r>
            <a:r>
              <a:rPr lang="en-US" sz="1400" dirty="0"/>
              <a:t>the species </a:t>
            </a:r>
            <a:r>
              <a:rPr lang="en-US" sz="1400" dirty="0" smtClean="0"/>
              <a:t>most </a:t>
            </a:r>
            <a:r>
              <a:rPr lang="en-US" sz="1400" dirty="0"/>
              <a:t>likely to cause severe malaria and death.</a:t>
            </a:r>
          </a:p>
          <a:p>
            <a:pPr lvl="1"/>
            <a:r>
              <a:rPr lang="en-US" sz="1400" dirty="0" smtClean="0"/>
              <a:t>Local </a:t>
            </a:r>
            <a:r>
              <a:rPr lang="en-US" sz="1400" dirty="0"/>
              <a:t>weather </a:t>
            </a:r>
            <a:r>
              <a:rPr lang="en-US" sz="1400" dirty="0" smtClean="0"/>
              <a:t>often allows </a:t>
            </a:r>
            <a:r>
              <a:rPr lang="en-US" sz="1400" dirty="0"/>
              <a:t>transmission to occur year round.</a:t>
            </a:r>
          </a:p>
          <a:p>
            <a:pPr lvl="1"/>
            <a:r>
              <a:rPr lang="en-US" sz="1400" dirty="0" smtClean="0"/>
              <a:t>Scarce </a:t>
            </a:r>
            <a:r>
              <a:rPr lang="en-US" sz="1400" dirty="0"/>
              <a:t>resources and socio-economic instability </a:t>
            </a:r>
            <a:r>
              <a:rPr lang="en-US" sz="1400" dirty="0" smtClean="0"/>
              <a:t>hinder control </a:t>
            </a:r>
            <a:r>
              <a:rPr lang="en-US" sz="1400" dirty="0"/>
              <a:t>activities.</a:t>
            </a:r>
          </a:p>
          <a:p>
            <a:endParaRPr lang="en-US" sz="1600" dirty="0"/>
          </a:p>
          <a:p>
            <a:r>
              <a:rPr lang="en-US" sz="1600" dirty="0" smtClean="0"/>
              <a:t>Nigeria reports more malaria deaths than any other country </a:t>
            </a:r>
          </a:p>
          <a:p>
            <a:endParaRPr lang="en-US" sz="1600" dirty="0" smtClean="0">
              <a:hlinkClick r:id="rId2"/>
            </a:endParaRPr>
          </a:p>
          <a:p>
            <a:pPr marL="0" indent="0">
              <a:buNone/>
            </a:pPr>
            <a:r>
              <a:rPr lang="en-US" sz="1100" dirty="0" smtClean="0">
                <a:hlinkClick r:id="rId2"/>
              </a:rPr>
              <a:t>http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www.cdc.gov/malaria/malaria_worldwide/impact.html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(22 September 2015)</a:t>
            </a:r>
            <a:endParaRPr lang="en-US" sz="11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9549" y="2349608"/>
            <a:ext cx="4035902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status of malaria in </a:t>
            </a:r>
            <a:r>
              <a:rPr lang="en-US" dirty="0" smtClean="0"/>
              <a:t>Africa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</a:t>
            </a:r>
            <a:r>
              <a:rPr lang="en-US" dirty="0"/>
              <a:t>vulnerable are persons with </a:t>
            </a:r>
            <a:r>
              <a:rPr lang="en-US" dirty="0" smtClean="0"/>
              <a:t>no or little immunity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smtClean="0"/>
              <a:t>sub-Saharan Africa, most </a:t>
            </a:r>
            <a:r>
              <a:rPr lang="en-US" dirty="0"/>
              <a:t>vulnerable </a:t>
            </a:r>
            <a:r>
              <a:rPr lang="en-US" dirty="0" smtClean="0"/>
              <a:t>are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Young children </a:t>
            </a:r>
            <a:r>
              <a:rPr lang="en-US" dirty="0" smtClean="0"/>
              <a:t>– haven’t yet </a:t>
            </a:r>
            <a:r>
              <a:rPr lang="en-US" dirty="0"/>
              <a:t>developed partial </a:t>
            </a:r>
            <a:r>
              <a:rPr lang="en-US" dirty="0" smtClean="0"/>
              <a:t>immunity</a:t>
            </a:r>
            <a:endParaRPr lang="en-US" dirty="0"/>
          </a:p>
          <a:p>
            <a:pPr lvl="1"/>
            <a:r>
              <a:rPr lang="en-US" dirty="0" smtClean="0"/>
              <a:t>Pregnant </a:t>
            </a:r>
            <a:r>
              <a:rPr lang="en-US" dirty="0" smtClean="0"/>
              <a:t>women - immunity </a:t>
            </a:r>
            <a:r>
              <a:rPr lang="en-US" dirty="0"/>
              <a:t>is decreased by </a:t>
            </a:r>
            <a:r>
              <a:rPr lang="en-US" dirty="0" smtClean="0"/>
              <a:t>pregnancy</a:t>
            </a:r>
            <a:endParaRPr lang="en-US" dirty="0"/>
          </a:p>
          <a:p>
            <a:pPr lvl="1"/>
            <a:r>
              <a:rPr lang="en-US" dirty="0" smtClean="0"/>
              <a:t>Travelers </a:t>
            </a:r>
            <a:r>
              <a:rPr lang="en-US" dirty="0" smtClean="0"/>
              <a:t>coming </a:t>
            </a:r>
            <a:r>
              <a:rPr lang="en-US" dirty="0"/>
              <a:t>from areas with little </a:t>
            </a:r>
            <a:r>
              <a:rPr lang="en-US" dirty="0" smtClean="0"/>
              <a:t>malaria transmission</a:t>
            </a:r>
          </a:p>
          <a:p>
            <a:pPr lvl="1"/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www.cdc.gov/malaria/malaria_worldwide/impact.html</a:t>
            </a:r>
            <a:r>
              <a:rPr lang="en-US" sz="1600" dirty="0" smtClean="0"/>
              <a:t>  (22 September 2015)</a:t>
            </a:r>
            <a:endParaRPr lang="en-US" sz="1600" dirty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2" y="1981200"/>
            <a:ext cx="4572000" cy="3086100"/>
          </a:xfrm>
        </p:spPr>
      </p:pic>
    </p:spTree>
    <p:extLst>
      <p:ext uri="{BB962C8B-B14F-4D97-AF65-F5344CB8AC3E}">
        <p14:creationId xmlns:p14="http://schemas.microsoft.com/office/powerpoint/2010/main" val="4816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23232"/>
                </a:solidFill>
              </a:rPr>
              <a:t>Overall status of malaria in Africa</a:t>
            </a:r>
            <a:r>
              <a:rPr lang="en-US" sz="2000" dirty="0" smtClean="0">
                <a:hlinkClick r:id="rId3"/>
              </a:rPr>
              <a:t/>
            </a:r>
            <a:br>
              <a:rPr lang="en-US" sz="2000" dirty="0" smtClean="0">
                <a:hlinkClick r:id="rId3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2015, </a:t>
            </a:r>
            <a:r>
              <a:rPr lang="en-US" dirty="0" smtClean="0"/>
              <a:t>sub-Saharan Africa was </a:t>
            </a:r>
            <a:r>
              <a:rPr lang="en-US" dirty="0"/>
              <a:t>home </a:t>
            </a:r>
            <a:r>
              <a:rPr lang="en-US" dirty="0" smtClean="0"/>
              <a:t>to:	</a:t>
            </a:r>
          </a:p>
          <a:p>
            <a:pPr lvl="1"/>
            <a:r>
              <a:rPr lang="en-US" dirty="0" smtClean="0"/>
              <a:t>88</a:t>
            </a:r>
            <a:r>
              <a:rPr lang="en-US" dirty="0"/>
              <a:t>% of malaria </a:t>
            </a:r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90</a:t>
            </a:r>
            <a:r>
              <a:rPr lang="en-US" dirty="0"/>
              <a:t>% of malaria </a:t>
            </a:r>
            <a:r>
              <a:rPr lang="en-US" dirty="0" smtClean="0"/>
              <a:t>deaths </a:t>
            </a:r>
            <a:r>
              <a:rPr lang="en-US" dirty="0" smtClean="0"/>
              <a:t>globally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Some 15 </a:t>
            </a:r>
            <a:r>
              <a:rPr lang="en-US" dirty="0" smtClean="0"/>
              <a:t>countries </a:t>
            </a:r>
            <a:r>
              <a:rPr lang="en-US" dirty="0"/>
              <a:t>account </a:t>
            </a:r>
            <a:r>
              <a:rPr lang="en-US" dirty="0" smtClean="0"/>
              <a:t>for: </a:t>
            </a:r>
          </a:p>
          <a:p>
            <a:pPr lvl="1"/>
            <a:r>
              <a:rPr lang="en-US" dirty="0" smtClean="0"/>
              <a:t>80</a:t>
            </a:r>
            <a:r>
              <a:rPr lang="en-US" dirty="0"/>
              <a:t>% of malaria </a:t>
            </a:r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78</a:t>
            </a:r>
            <a:r>
              <a:rPr lang="en-US" dirty="0"/>
              <a:t>% deaths </a:t>
            </a:r>
            <a:r>
              <a:rPr lang="en-US" dirty="0" smtClean="0"/>
              <a:t>globally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2000, the decline in malaria incidence in these 15 countries </a:t>
            </a:r>
            <a:r>
              <a:rPr lang="en-US" dirty="0" smtClean="0"/>
              <a:t>was 32%.</a:t>
            </a:r>
          </a:p>
          <a:p>
            <a:endParaRPr lang="en-US" dirty="0"/>
          </a:p>
          <a:p>
            <a:r>
              <a:rPr lang="en-US" dirty="0" smtClean="0"/>
              <a:t>Other </a:t>
            </a:r>
            <a:r>
              <a:rPr lang="en-US" dirty="0"/>
              <a:t>countries </a:t>
            </a:r>
            <a:r>
              <a:rPr lang="en-US" dirty="0" smtClean="0"/>
              <a:t>globally: 53</a:t>
            </a:r>
            <a:r>
              <a:rPr lang="en-US" dirty="0" smtClean="0"/>
              <a:t>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900" dirty="0" smtClean="0">
                <a:hlinkClick r:id="rId3"/>
              </a:rPr>
              <a:t>http</a:t>
            </a:r>
            <a:r>
              <a:rPr lang="en-US" sz="1900" dirty="0">
                <a:hlinkClick r:id="rId3"/>
              </a:rPr>
              <a:t>://www.who.int/mediacentre/factsheets/fs094/en/</a:t>
            </a:r>
            <a:r>
              <a:rPr lang="en-US" sz="1900" dirty="0"/>
              <a:t> (January 2016)</a:t>
            </a:r>
            <a:endParaRPr lang="en-US" sz="19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736800"/>
            <a:ext cx="4038600" cy="25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23232"/>
                </a:solidFill>
              </a:rPr>
              <a:t>Overall status of malaria in </a:t>
            </a:r>
            <a:r>
              <a:rPr lang="en-US" dirty="0" smtClean="0">
                <a:solidFill>
                  <a:srgbClr val="323232"/>
                </a:solidFill>
              </a:rPr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Africa </a:t>
            </a:r>
            <a:r>
              <a:rPr lang="en-US" dirty="0"/>
              <a:t>continues to bear the brunt of the global burden of malaria.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Between </a:t>
            </a:r>
            <a:r>
              <a:rPr lang="en-US" dirty="0"/>
              <a:t>2000 and 2015, the number of malaria cases declined by 42%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Malaria </a:t>
            </a:r>
            <a:r>
              <a:rPr lang="en-US" dirty="0"/>
              <a:t>death rate declined by 66% in </a:t>
            </a:r>
            <a:r>
              <a:rPr lang="en-US" dirty="0" smtClean="0"/>
              <a:t>Africa</a:t>
            </a: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1900" dirty="0" smtClean="0">
                <a:hlinkClick r:id="rId2"/>
              </a:rPr>
              <a:t>http</a:t>
            </a:r>
            <a:r>
              <a:rPr lang="en-US" sz="1900" dirty="0">
                <a:hlinkClick r:id="rId2"/>
              </a:rPr>
              <a:t>://www.afro.who.int/en/malaria/</a:t>
            </a:r>
            <a:r>
              <a:rPr lang="en-US" sz="1900" dirty="0"/>
              <a:t> (2015)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24000"/>
            <a:ext cx="403860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1285</TotalTime>
  <Words>1117</Words>
  <Application>Microsoft Office PowerPoint</Application>
  <PresentationFormat>On-screen Show (4:3)</PresentationFormat>
  <Paragraphs>224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Courier New</vt:lpstr>
      <vt:lpstr>Myriad Web Pro</vt:lpstr>
      <vt:lpstr>Symbol</vt:lpstr>
      <vt:lpstr>Wingdings</vt:lpstr>
      <vt:lpstr>Clarity</vt:lpstr>
      <vt:lpstr>CDC_OD_PPT_light([1]</vt:lpstr>
      <vt:lpstr>1_CDC_OD_PPT_light([1]</vt:lpstr>
      <vt:lpstr>Office Theme</vt:lpstr>
      <vt:lpstr>1_Office Theme</vt:lpstr>
      <vt:lpstr> U.S. Government Malaria Control Efforts in Sub-Saharan Africa _________________________________</vt:lpstr>
      <vt:lpstr>What is malaria?</vt:lpstr>
      <vt:lpstr>Malaria symptoms</vt:lpstr>
      <vt:lpstr>How is malaria transmitted?</vt:lpstr>
      <vt:lpstr>How to protect yourselves &amp; your families</vt:lpstr>
      <vt:lpstr>Overall status of malaria in Africa</vt:lpstr>
      <vt:lpstr>Overall status of malaria in Africa</vt:lpstr>
      <vt:lpstr>Overall status of malaria in Africa </vt:lpstr>
      <vt:lpstr>Overall status of malaria in Africa</vt:lpstr>
      <vt:lpstr>Overall status of malaria in Africa</vt:lpstr>
      <vt:lpstr>What is the US government doing?</vt:lpstr>
      <vt:lpstr>PowerPoint Presentation</vt:lpstr>
      <vt:lpstr>PMI Contributing to Unprecedented Global Progress Against Malaria</vt:lpstr>
      <vt:lpstr>PowerPoint Presentation</vt:lpstr>
      <vt:lpstr>Countries supported by PMI</vt:lpstr>
      <vt:lpstr>More information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Malaria:  Prevention and Treatment</dc:title>
  <dc:creator>rdn4</dc:creator>
  <cp:lastModifiedBy>Niska, Richard W. (CDC/CGH/DPDM)</cp:lastModifiedBy>
  <cp:revision>91</cp:revision>
  <cp:lastPrinted>2015-03-12T13:23:10Z</cp:lastPrinted>
  <dcterms:created xsi:type="dcterms:W3CDTF">2015-03-05T12:38:54Z</dcterms:created>
  <dcterms:modified xsi:type="dcterms:W3CDTF">2016-05-15T01:23:36Z</dcterms:modified>
</cp:coreProperties>
</file>