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296" r:id="rId3"/>
    <p:sldId id="257" r:id="rId4"/>
    <p:sldId id="258" r:id="rId5"/>
    <p:sldId id="260" r:id="rId6"/>
    <p:sldId id="261" r:id="rId7"/>
    <p:sldId id="308" r:id="rId8"/>
    <p:sldId id="262" r:id="rId9"/>
    <p:sldId id="265" r:id="rId10"/>
    <p:sldId id="268" r:id="rId11"/>
    <p:sldId id="271" r:id="rId12"/>
    <p:sldId id="269" r:id="rId13"/>
    <p:sldId id="272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309" r:id="rId24"/>
    <p:sldId id="310" r:id="rId25"/>
    <p:sldId id="311" r:id="rId26"/>
    <p:sldId id="312" r:id="rId27"/>
    <p:sldId id="313" r:id="rId28"/>
    <p:sldId id="281" r:id="rId29"/>
    <p:sldId id="282" r:id="rId30"/>
    <p:sldId id="284" r:id="rId31"/>
    <p:sldId id="285" r:id="rId32"/>
    <p:sldId id="283" r:id="rId33"/>
    <p:sldId id="286" r:id="rId34"/>
    <p:sldId id="287" r:id="rId35"/>
    <p:sldId id="288" r:id="rId36"/>
    <p:sldId id="289" r:id="rId37"/>
    <p:sldId id="290" r:id="rId38"/>
    <p:sldId id="306" r:id="rId39"/>
    <p:sldId id="307" r:id="rId40"/>
    <p:sldId id="291" r:id="rId41"/>
    <p:sldId id="292" r:id="rId42"/>
    <p:sldId id="293" r:id="rId43"/>
    <p:sldId id="266" r:id="rId44"/>
    <p:sldId id="264" r:id="rId45"/>
    <p:sldId id="26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9FF12-E22F-4241-94CD-EF940B1058FB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B3AE6-0A7A-4038-AE20-FBD9DEEA4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9FF12-E22F-4241-94CD-EF940B1058FB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B3AE6-0A7A-4038-AE20-FBD9DEEA4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9FF12-E22F-4241-94CD-EF940B1058FB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B3AE6-0A7A-4038-AE20-FBD9DEEA4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9FF12-E22F-4241-94CD-EF940B1058FB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B3AE6-0A7A-4038-AE20-FBD9DEEA4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9FF12-E22F-4241-94CD-EF940B1058FB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B3AE6-0A7A-4038-AE20-FBD9DEEA4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9FF12-E22F-4241-94CD-EF940B1058FB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B3AE6-0A7A-4038-AE20-FBD9DEEA4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9FF12-E22F-4241-94CD-EF940B1058FB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B3AE6-0A7A-4038-AE20-FBD9DEEA4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9FF12-E22F-4241-94CD-EF940B1058FB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B3AE6-0A7A-4038-AE20-FBD9DEEA4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9FF12-E22F-4241-94CD-EF940B1058FB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B3AE6-0A7A-4038-AE20-FBD9DEEA4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9FF12-E22F-4241-94CD-EF940B1058FB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B3AE6-0A7A-4038-AE20-FBD9DEEA4C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E9FF12-E22F-4241-94CD-EF940B1058FB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B3AE6-0A7A-4038-AE20-FBD9DEEA4CE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0E9FF12-E22F-4241-94CD-EF940B1058FB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AFB3AE6-0A7A-4038-AE20-FBD9DEEA4C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457200"/>
            <a:ext cx="7772400" cy="1546225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/>
              </a:rPr>
              <a:t>Acute Upper Extremity Injury Protocols</a:t>
            </a:r>
            <a:endParaRPr lang="en-US" sz="44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4109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Therapist Category Day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12, 2014</a:t>
            </a:r>
          </a:p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CDR Phil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Chorosevic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OTR/L, CHT, MBA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Deputy Director, Rehabilitation Services 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FCC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Butner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362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Diagnosing and Managing Acute Upper Extremity Injuries within the Bureau of Prisons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67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74676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The Protocols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83880" cy="487375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Both an electronic and hard copy option that mirror each other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Possible expansion in the future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Easy to follow</a:t>
            </a:r>
          </a:p>
          <a:p>
            <a:pPr lvl="1"/>
            <a:r>
              <a:rPr lang="en-US" dirty="0" smtClean="0"/>
              <a:t>Electronic version with active tabs</a:t>
            </a:r>
          </a:p>
          <a:p>
            <a:pPr lvl="1"/>
            <a:r>
              <a:rPr lang="en-US" dirty="0" smtClean="0"/>
              <a:t>Hard copy with colored tabs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4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183880" cy="9601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The Protocols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83880" cy="49530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1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05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4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6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0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0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3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183880" cy="6766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Conflict of Interest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Declaration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0"/>
            <a:ext cx="7772400" cy="2514600"/>
          </a:xfrm>
        </p:spPr>
        <p:txBody>
          <a:bodyPr>
            <a:normAutofit lnSpcReduction="10000"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The faculty for this program have declared that neither they nor their family members have a relevant financial arrangement or affiliation with any manufacturer of the product(s) or service(s) to be discussed in this continuing education activity.</a:t>
            </a:r>
            <a:endParaRPr lang="en-US" sz="2800" dirty="0" smtClean="0">
              <a:solidFill>
                <a:schemeClr val="tx1"/>
              </a:solidFill>
            </a:endParaRP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6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6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C00000"/>
                </a:solidFill>
              </a:rPr>
              <a:t>Importance of initial and follow up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x-rays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37 y/o fight bite injury- </a:t>
            </a:r>
            <a:r>
              <a:rPr lang="en-US" sz="2000" b="1" dirty="0" smtClean="0"/>
              <a:t>DOI-11-20-13</a:t>
            </a:r>
          </a:p>
          <a:p>
            <a:endParaRPr lang="en-US" sz="2000" b="1" dirty="0" smtClean="0"/>
          </a:p>
          <a:p>
            <a:r>
              <a:rPr lang="en-US" sz="2000" dirty="0" smtClean="0"/>
              <a:t>Subsequent 2 </a:t>
            </a:r>
            <a:r>
              <a:rPr lang="en-US" sz="2000" dirty="0" err="1" smtClean="0"/>
              <a:t>wks</a:t>
            </a:r>
            <a:r>
              <a:rPr lang="en-US" sz="2000" dirty="0" smtClean="0"/>
              <a:t> s/p I&amp;D with </a:t>
            </a:r>
            <a:r>
              <a:rPr lang="en-US" sz="2000" dirty="0" err="1" smtClean="0"/>
              <a:t>abx</a:t>
            </a:r>
            <a:r>
              <a:rPr lang="en-US" sz="2000" dirty="0" smtClean="0"/>
              <a:t>- </a:t>
            </a:r>
            <a:r>
              <a:rPr lang="en-US" sz="2000" b="1" dirty="0" smtClean="0"/>
              <a:t>DOS- 11-27-13</a:t>
            </a:r>
          </a:p>
          <a:p>
            <a:endParaRPr lang="en-US" sz="2000" b="1" dirty="0" smtClean="0"/>
          </a:p>
          <a:p>
            <a:r>
              <a:rPr lang="en-US" sz="2000" dirty="0" smtClean="0"/>
              <a:t>Right middle finger tenosynovitis</a:t>
            </a:r>
          </a:p>
          <a:p>
            <a:endParaRPr lang="en-US" sz="2000" dirty="0" smtClean="0"/>
          </a:p>
          <a:p>
            <a:r>
              <a:rPr lang="en-US" sz="2000" dirty="0" smtClean="0"/>
              <a:t>AROM </a:t>
            </a:r>
            <a:r>
              <a:rPr lang="en-US" sz="2000" dirty="0"/>
              <a:t>right middle finger</a:t>
            </a:r>
          </a:p>
          <a:p>
            <a:pPr lvl="1"/>
            <a:r>
              <a:rPr lang="en-US" sz="2000" dirty="0"/>
              <a:t>MPJ- 0/70 </a:t>
            </a:r>
            <a:r>
              <a:rPr lang="en-US" sz="2000" dirty="0" err="1"/>
              <a:t>deg</a:t>
            </a:r>
            <a:r>
              <a:rPr lang="en-US" sz="2000" dirty="0"/>
              <a:t>; PIPJ- (-)20/30 </a:t>
            </a:r>
            <a:r>
              <a:rPr lang="en-US" sz="2000" dirty="0" err="1"/>
              <a:t>deg</a:t>
            </a:r>
            <a:r>
              <a:rPr lang="en-US" sz="2000" dirty="0"/>
              <a:t>; DIPJ- (-)</a:t>
            </a:r>
            <a:r>
              <a:rPr lang="en-US" sz="2000" dirty="0" smtClean="0"/>
              <a:t>10/20</a:t>
            </a:r>
          </a:p>
          <a:p>
            <a:r>
              <a:rPr lang="en-US" sz="2000" dirty="0"/>
              <a:t>PROM right middle</a:t>
            </a:r>
          </a:p>
          <a:p>
            <a:pPr lvl="1"/>
            <a:r>
              <a:rPr lang="en-US" sz="2000" dirty="0"/>
              <a:t>MPJ- 0/90 </a:t>
            </a:r>
            <a:r>
              <a:rPr lang="en-US" sz="2000" dirty="0" err="1"/>
              <a:t>deg</a:t>
            </a:r>
            <a:r>
              <a:rPr lang="en-US" sz="2000" dirty="0"/>
              <a:t>; PIPJ- (-)20/60 </a:t>
            </a:r>
            <a:r>
              <a:rPr lang="en-US" sz="2000" dirty="0" err="1"/>
              <a:t>deg</a:t>
            </a:r>
            <a:r>
              <a:rPr lang="en-US" sz="2000" dirty="0"/>
              <a:t>; DIPJ- (-)</a:t>
            </a:r>
            <a:r>
              <a:rPr lang="en-US" sz="2000" dirty="0" smtClean="0"/>
              <a:t>10/40</a:t>
            </a:r>
          </a:p>
          <a:p>
            <a:pPr marL="347472" lvl="1" indent="0">
              <a:buNone/>
            </a:pPr>
            <a:endParaRPr lang="en-US" sz="2000" dirty="0" smtClean="0"/>
          </a:p>
          <a:p>
            <a:pPr lvl="0">
              <a:buClr>
                <a:srgbClr val="D34817"/>
              </a:buClr>
            </a:pPr>
            <a:r>
              <a:rPr lang="en-US" sz="2000" dirty="0">
                <a:solidFill>
                  <a:prstClr val="black"/>
                </a:solidFill>
              </a:rPr>
              <a:t>Therapy initiated 12-11-13</a:t>
            </a:r>
          </a:p>
          <a:p>
            <a:pPr lvl="1"/>
            <a:endParaRPr lang="en-US" sz="2000" dirty="0"/>
          </a:p>
          <a:p>
            <a:pPr lvl="1"/>
            <a:endParaRPr lang="en-US" sz="1600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93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105156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X-rays at </a:t>
            </a:r>
            <a:r>
              <a:rPr lang="en-US" dirty="0">
                <a:solidFill>
                  <a:srgbClr val="C00000"/>
                </a:solidFill>
              </a:rPr>
              <a:t>5</a:t>
            </a:r>
            <a:r>
              <a:rPr lang="en-US" dirty="0" smtClean="0">
                <a:solidFill>
                  <a:srgbClr val="C00000"/>
                </a:solidFill>
              </a:rPr>
              <a:t> days s/p injury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0450" t="6412"/>
          <a:stretch/>
        </p:blipFill>
        <p:spPr bwMode="auto">
          <a:xfrm>
            <a:off x="2133600" y="1447800"/>
            <a:ext cx="4538935" cy="47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9741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105156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X-rays </a:t>
            </a:r>
            <a:r>
              <a:rPr lang="en-US" dirty="0" smtClean="0">
                <a:solidFill>
                  <a:srgbClr val="C00000"/>
                </a:solidFill>
              </a:rPr>
              <a:t>at 4 </a:t>
            </a:r>
            <a:r>
              <a:rPr lang="en-US" dirty="0" err="1" smtClean="0">
                <a:solidFill>
                  <a:srgbClr val="C00000"/>
                </a:solidFill>
              </a:rPr>
              <a:t>wks</a:t>
            </a:r>
            <a:r>
              <a:rPr lang="en-US" dirty="0" smtClean="0">
                <a:solidFill>
                  <a:srgbClr val="C00000"/>
                </a:solidFill>
              </a:rPr>
              <a:t> s/p I&amp;D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292" t="12960" r="16485" b="-24"/>
          <a:stretch/>
        </p:blipFill>
        <p:spPr bwMode="auto">
          <a:xfrm>
            <a:off x="1676400" y="1447800"/>
            <a:ext cx="5314375" cy="47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9217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X-rays </a:t>
            </a:r>
            <a:r>
              <a:rPr lang="en-US" dirty="0" smtClean="0">
                <a:solidFill>
                  <a:srgbClr val="C00000"/>
                </a:solidFill>
              </a:rPr>
              <a:t>at 4 weeks after initiating therapy s/p 6 </a:t>
            </a:r>
            <a:r>
              <a:rPr lang="en-US" dirty="0" err="1" smtClean="0">
                <a:solidFill>
                  <a:srgbClr val="C00000"/>
                </a:solidFill>
              </a:rPr>
              <a:t>wks</a:t>
            </a:r>
            <a:r>
              <a:rPr lang="en-US" dirty="0" smtClean="0">
                <a:solidFill>
                  <a:srgbClr val="C00000"/>
                </a:solidFill>
              </a:rPr>
              <a:t> I&amp;D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584" t="15007" r="16485" b="794"/>
          <a:stretch/>
        </p:blipFill>
        <p:spPr bwMode="auto">
          <a:xfrm>
            <a:off x="2118369" y="1524000"/>
            <a:ext cx="5059661" cy="434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048000" y="2743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526009" y="24384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86200" y="2590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Obvious loss of joint congruency (&gt; 3 mm distraction) with erosive changes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031802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X-rays </a:t>
            </a:r>
            <a:r>
              <a:rPr lang="en-US" sz="2800" dirty="0" smtClean="0">
                <a:solidFill>
                  <a:srgbClr val="C00000"/>
                </a:solidFill>
              </a:rPr>
              <a:t>at 5 </a:t>
            </a:r>
            <a:r>
              <a:rPr lang="en-US" sz="2800" dirty="0" err="1" smtClean="0">
                <a:solidFill>
                  <a:srgbClr val="C00000"/>
                </a:solidFill>
              </a:rPr>
              <a:t>wks</a:t>
            </a:r>
            <a:r>
              <a:rPr lang="en-US" sz="2800" dirty="0" smtClean="0">
                <a:solidFill>
                  <a:srgbClr val="C00000"/>
                </a:solidFill>
              </a:rPr>
              <a:t> after cast </a:t>
            </a:r>
            <a:r>
              <a:rPr lang="en-US" sz="2800" dirty="0" err="1" smtClean="0">
                <a:solidFill>
                  <a:srgbClr val="C00000"/>
                </a:solidFill>
              </a:rPr>
              <a:t>immobiliation</a:t>
            </a:r>
            <a:r>
              <a:rPr lang="en-US" sz="2800" dirty="0" smtClean="0">
                <a:solidFill>
                  <a:srgbClr val="C00000"/>
                </a:solidFill>
              </a:rPr>
              <a:t> of PIP and DIPJ and 4 </a:t>
            </a:r>
            <a:r>
              <a:rPr lang="en-US" sz="2800" dirty="0" err="1" smtClean="0">
                <a:solidFill>
                  <a:srgbClr val="C00000"/>
                </a:solidFill>
              </a:rPr>
              <a:t>wks</a:t>
            </a:r>
            <a:r>
              <a:rPr lang="en-US" sz="2800" dirty="0" smtClean="0">
                <a:solidFill>
                  <a:srgbClr val="C00000"/>
                </a:solidFill>
              </a:rPr>
              <a:t> s/p after 2</a:t>
            </a:r>
            <a:r>
              <a:rPr lang="en-US" sz="2800" baseline="30000" dirty="0" smtClean="0">
                <a:solidFill>
                  <a:srgbClr val="C00000"/>
                </a:solidFill>
              </a:rPr>
              <a:t>nd</a:t>
            </a:r>
            <a:r>
              <a:rPr lang="en-US" sz="2800" dirty="0" smtClean="0">
                <a:solidFill>
                  <a:srgbClr val="C00000"/>
                </a:solidFill>
              </a:rPr>
              <a:t> I&amp;D procedure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132" t="6139" r="9826" b="1473"/>
          <a:stretch/>
        </p:blipFill>
        <p:spPr bwMode="auto">
          <a:xfrm>
            <a:off x="2133600" y="1600200"/>
            <a:ext cx="4935785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3124200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+3 mm space at the DIP joint obviously reduced</a:t>
            </a: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Straight Arrow Connector 5"/>
          <p:cNvCxnSpPr>
            <a:stCxn id="3" idx="3"/>
          </p:cNvCxnSpPr>
          <p:nvPr/>
        </p:nvCxnSpPr>
        <p:spPr>
          <a:xfrm flipV="1">
            <a:off x="5410200" y="3352801"/>
            <a:ext cx="609600" cy="4839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185688" y="2928796"/>
            <a:ext cx="776712" cy="1954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339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6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9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effectLst/>
              </a:rPr>
              <a:t>Diagnosing and Managing Acute Upper Extremity Injuries within </a:t>
            </a:r>
            <a:r>
              <a:rPr lang="en-US" sz="3200" dirty="0" smtClean="0">
                <a:solidFill>
                  <a:srgbClr val="C00000"/>
                </a:solidFill>
                <a:effectLst/>
              </a:rPr>
              <a:t/>
            </a:r>
            <a:br>
              <a:rPr lang="en-US" sz="3200" dirty="0" smtClean="0">
                <a:solidFill>
                  <a:srgbClr val="C00000"/>
                </a:solidFill>
                <a:effectLst/>
              </a:rPr>
            </a:br>
            <a:r>
              <a:rPr lang="en-US" sz="3200" dirty="0" smtClean="0">
                <a:solidFill>
                  <a:srgbClr val="C00000"/>
                </a:solidFill>
                <a:effectLst/>
              </a:rPr>
              <a:t>the </a:t>
            </a:r>
            <a:r>
              <a:rPr lang="en-US" sz="3200" dirty="0">
                <a:solidFill>
                  <a:srgbClr val="C00000"/>
                </a:solidFill>
                <a:effectLst/>
              </a:rPr>
              <a:t>Bureau of </a:t>
            </a:r>
            <a:r>
              <a:rPr lang="en-US" sz="3200" dirty="0" smtClean="0">
                <a:solidFill>
                  <a:srgbClr val="C00000"/>
                </a:solidFill>
                <a:effectLst/>
              </a:rPr>
              <a:t>Prisons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3048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  <a:p>
            <a:pPr marL="379476" indent="-342900" algn="l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Discuss the need for a consistent, research-based approach for treating upper extremity injuries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379476" indent="-342900" algn="l">
              <a:buFont typeface="Arial" pitchFamily="34" charset="0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  <a:p>
            <a:pPr marL="379476" indent="-3429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Recognize </a:t>
            </a:r>
            <a:r>
              <a:rPr lang="en-US" b="1" dirty="0">
                <a:solidFill>
                  <a:schemeClr val="tx1"/>
                </a:solidFill>
              </a:rPr>
              <a:t>and discuss the most practical stepwise approach for diagnosing the 10 common upper extremity injuries.</a:t>
            </a:r>
          </a:p>
          <a:p>
            <a:pPr marL="379476" indent="-342900" algn="l">
              <a:buFont typeface="Arial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marL="379476" indent="-3429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Describe </a:t>
            </a:r>
            <a:r>
              <a:rPr lang="en-US" b="1" dirty="0">
                <a:solidFill>
                  <a:schemeClr val="tx1"/>
                </a:solidFill>
              </a:rPr>
              <a:t>the evidence-based algorithms set forth for the </a:t>
            </a:r>
            <a:r>
              <a:rPr lang="en-US" b="1" dirty="0" smtClean="0">
                <a:solidFill>
                  <a:schemeClr val="tx1"/>
                </a:solidFill>
              </a:rPr>
              <a:t>non-operative </a:t>
            </a:r>
            <a:r>
              <a:rPr lang="en-US" b="1" dirty="0">
                <a:solidFill>
                  <a:schemeClr val="tx1"/>
                </a:solidFill>
              </a:rPr>
              <a:t>treatment of these specific disorders.</a:t>
            </a:r>
          </a:p>
          <a:p>
            <a:pPr marL="379476" indent="-342900" algn="l">
              <a:buFont typeface="Arial" pitchFamily="34" charset="0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0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1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4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1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7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6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3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9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Case Study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183880" cy="44958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29 y/o inmate was playing football when he tripped and fell on his outstretched hand (FOOSH), forcing his hand into hyperextension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I</a:t>
            </a:r>
            <a:r>
              <a:rPr lang="en-US" sz="2000" dirty="0" smtClean="0"/>
              <a:t>nmate presented 2 day later to </a:t>
            </a:r>
            <a:r>
              <a:rPr lang="en-US" sz="2000" dirty="0"/>
              <a:t>sick call </a:t>
            </a:r>
            <a:r>
              <a:rPr lang="en-US" sz="2000" dirty="0" smtClean="0"/>
              <a:t>and was seen by the </a:t>
            </a:r>
            <a:r>
              <a:rPr lang="en-US" sz="2000" dirty="0"/>
              <a:t>MD, who checked for a wrist fracture by requesting a plain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x </a:t>
            </a:r>
            <a:r>
              <a:rPr lang="en-US" sz="2000" dirty="0"/>
              <a:t>ray of the wrist. </a:t>
            </a:r>
            <a:endParaRPr lang="en-US" sz="2000" dirty="0" smtClean="0"/>
          </a:p>
          <a:p>
            <a:r>
              <a:rPr lang="en-US" sz="2000" dirty="0" smtClean="0"/>
              <a:t>X </a:t>
            </a:r>
            <a:r>
              <a:rPr lang="en-US" sz="2000" dirty="0"/>
              <a:t>ray revealed no bony injury and a simple wrist sprain was diagnosed. </a:t>
            </a:r>
            <a:endParaRPr lang="en-US" sz="2000" dirty="0" smtClean="0"/>
          </a:p>
          <a:p>
            <a:r>
              <a:rPr lang="en-US" sz="2000" dirty="0"/>
              <a:t>Inmate was discharged with following instructions-	</a:t>
            </a:r>
          </a:p>
          <a:p>
            <a:r>
              <a:rPr lang="en-US" sz="2000" dirty="0"/>
              <a:t>immobilize wrist using a prefabricated wrist cockup splint that was issued</a:t>
            </a:r>
          </a:p>
          <a:p>
            <a:r>
              <a:rPr lang="en-US" sz="2000" dirty="0"/>
              <a:t>Prescription of 800 mg of </a:t>
            </a:r>
            <a:r>
              <a:rPr lang="en-US" sz="2000" dirty="0" err="1"/>
              <a:t>motrin</a:t>
            </a:r>
            <a:r>
              <a:rPr lang="en-US" sz="2000" dirty="0"/>
              <a:t> to be taken 3 times daily</a:t>
            </a:r>
            <a:r>
              <a:rPr lang="en-US" sz="2000" dirty="0" smtClean="0"/>
              <a:t>.</a:t>
            </a:r>
          </a:p>
          <a:p>
            <a:r>
              <a:rPr lang="en-US" sz="2000" b="1" dirty="0"/>
              <a:t>Was this the </a:t>
            </a:r>
            <a:r>
              <a:rPr lang="en-US" sz="2000" b="1" dirty="0" smtClean="0"/>
              <a:t>community standard </a:t>
            </a:r>
            <a:r>
              <a:rPr lang="en-US" sz="2000" b="1" dirty="0"/>
              <a:t>of care for this type of injury?</a:t>
            </a:r>
          </a:p>
          <a:p>
            <a:endParaRPr lang="en-US" sz="2000" dirty="0" smtClean="0"/>
          </a:p>
          <a:p>
            <a:pPr lvl="1"/>
            <a:endParaRPr lang="en-US" sz="1600" dirty="0"/>
          </a:p>
          <a:p>
            <a:pPr marL="347472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3193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83880" cy="80772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Case </a:t>
            </a:r>
            <a:r>
              <a:rPr lang="en-US" dirty="0" smtClean="0">
                <a:solidFill>
                  <a:srgbClr val="C00000"/>
                </a:solidFill>
              </a:rPr>
              <a:t>Study Continued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83880" cy="4187952"/>
          </a:xfrm>
        </p:spPr>
        <p:txBody>
          <a:bodyPr>
            <a:normAutofit/>
          </a:bodyPr>
          <a:lstStyle/>
          <a:p>
            <a:r>
              <a:rPr lang="en-US" sz="2000" dirty="0"/>
              <a:t>8 months after the initial injury, this inmate reported to sick call with persistent wrist pain and reduced wrist AROM. </a:t>
            </a:r>
            <a:endParaRPr lang="en-US" sz="2000" dirty="0" smtClean="0"/>
          </a:p>
          <a:p>
            <a:r>
              <a:rPr lang="en-US" sz="2000" dirty="0"/>
              <a:t>What do you suspect? </a:t>
            </a:r>
            <a:endParaRPr lang="en-US" sz="2000" dirty="0" smtClean="0"/>
          </a:p>
          <a:p>
            <a:r>
              <a:rPr lang="en-US" sz="2000" dirty="0"/>
              <a:t>What study(s) would you </a:t>
            </a:r>
            <a:r>
              <a:rPr lang="en-US" sz="2000" dirty="0" smtClean="0"/>
              <a:t>order?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2738437" cy="281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726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0060" y="457200"/>
            <a:ext cx="8183880" cy="670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Federal Correctional Complex </a:t>
            </a:r>
            <a:r>
              <a:rPr lang="en-US" dirty="0" err="1" smtClean="0">
                <a:solidFill>
                  <a:srgbClr val="C00000"/>
                </a:solidFill>
              </a:rPr>
              <a:t>Butner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NC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3943" t="16644" r="16487" b="15934"/>
          <a:stretch/>
        </p:blipFill>
        <p:spPr bwMode="auto">
          <a:xfrm>
            <a:off x="2209800" y="1447800"/>
            <a:ext cx="4724400" cy="43948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09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1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4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410"/>
            <a:ext cx="818388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Perceived Barriers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0492"/>
            <a:ext cx="8183880" cy="5035508"/>
          </a:xfrm>
        </p:spPr>
        <p:txBody>
          <a:bodyPr/>
          <a:lstStyle/>
          <a:p>
            <a:r>
              <a:rPr lang="en-US" dirty="0" smtClean="0"/>
              <a:t>Lack of knowledge</a:t>
            </a:r>
          </a:p>
          <a:p>
            <a:r>
              <a:rPr lang="en-US" dirty="0" smtClean="0"/>
              <a:t>Insufficient training</a:t>
            </a:r>
          </a:p>
          <a:p>
            <a:r>
              <a:rPr lang="en-US" dirty="0" smtClean="0"/>
              <a:t>Enabled- </a:t>
            </a:r>
            <a:r>
              <a:rPr lang="en-US" b="1" i="1" dirty="0" smtClean="0"/>
              <a:t>continues</a:t>
            </a:r>
          </a:p>
          <a:p>
            <a:r>
              <a:rPr lang="en-US" dirty="0" smtClean="0"/>
              <a:t>Apprehension/Fear</a:t>
            </a:r>
          </a:p>
          <a:p>
            <a:r>
              <a:rPr lang="en-US" dirty="0" smtClean="0"/>
              <a:t>Attitudinal- </a:t>
            </a:r>
            <a:r>
              <a:rPr lang="en-US" b="1" i="1" dirty="0" smtClean="0"/>
              <a:t>continues</a:t>
            </a:r>
          </a:p>
          <a:p>
            <a:pPr lvl="1"/>
            <a:r>
              <a:rPr lang="en-US" dirty="0" smtClean="0"/>
              <a:t>Unwilling</a:t>
            </a:r>
          </a:p>
          <a:p>
            <a:pPr lvl="1"/>
            <a:r>
              <a:rPr lang="en-US" dirty="0" smtClean="0"/>
              <a:t>Apathetic</a:t>
            </a:r>
          </a:p>
          <a:p>
            <a:pPr marL="347472" lvl="1" indent="0">
              <a:buNone/>
            </a:pPr>
            <a:endParaRPr lang="en-US" dirty="0" smtClean="0"/>
          </a:p>
          <a:p>
            <a:pPr marL="347472" lvl="1" indent="0">
              <a:buNone/>
            </a:pPr>
            <a:endParaRPr lang="en-US" dirty="0" smtClean="0"/>
          </a:p>
          <a:p>
            <a:pPr marL="347472" lvl="1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22210"/>
            <a:ext cx="2743200" cy="375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2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18388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Phase III- Outcomes (ship currently dead in water?)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83880" cy="5181600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Expectation(s</a:t>
            </a:r>
            <a:r>
              <a:rPr lang="en-US" b="1" dirty="0"/>
              <a:t>)-</a:t>
            </a:r>
            <a:r>
              <a:rPr lang="en-US" dirty="0"/>
              <a:t> Dr. </a:t>
            </a:r>
            <a:r>
              <a:rPr lang="en-US" dirty="0" err="1"/>
              <a:t>Ballom</a:t>
            </a:r>
            <a:r>
              <a:rPr lang="en-US" dirty="0"/>
              <a:t>, Clinical Specialty Consultant, </a:t>
            </a:r>
            <a:r>
              <a:rPr lang="en-US" dirty="0" err="1"/>
              <a:t>Carswell</a:t>
            </a:r>
            <a:r>
              <a:rPr lang="en-US" dirty="0"/>
              <a:t> </a:t>
            </a:r>
            <a:r>
              <a:rPr lang="en-US" dirty="0" smtClean="0"/>
              <a:t>FMC</a:t>
            </a:r>
          </a:p>
          <a:p>
            <a:pPr marL="0" indent="0">
              <a:buNone/>
            </a:pPr>
            <a:r>
              <a:rPr lang="en-US" sz="2400" b="1" i="1" dirty="0" smtClean="0"/>
              <a:t>Reduce </a:t>
            </a:r>
            <a:r>
              <a:rPr lang="en-US" sz="2400" b="1" i="1" dirty="0"/>
              <a:t>the legal ramifications </a:t>
            </a:r>
            <a:r>
              <a:rPr lang="en-US" sz="2400" b="1" i="1" dirty="0" smtClean="0"/>
              <a:t>and administrative </a:t>
            </a:r>
            <a:r>
              <a:rPr lang="en-US" sz="2400" b="1" i="1" dirty="0"/>
              <a:t>remedies as a result of misdiagnosed and/or delayed treatment of the most common upper extremity injuries</a:t>
            </a:r>
            <a:r>
              <a:rPr lang="en-US" sz="2400" b="1" i="1" dirty="0" smtClean="0"/>
              <a:t>.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2400" b="1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43129"/>
            <a:ext cx="3581400" cy="202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6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8610"/>
            <a:ext cx="8183880" cy="75438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Questions/Comments/Suggestions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3733800" cy="280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99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Acute Hand Injuries </a:t>
            </a:r>
            <a:r>
              <a:rPr lang="en-US" dirty="0" smtClean="0">
                <a:solidFill>
                  <a:srgbClr val="C00000"/>
                </a:solidFill>
              </a:rPr>
              <a:t>Task Force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183880" cy="55626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Formed at the end of 2010 in response to feedback from the regional medical directors.</a:t>
            </a:r>
          </a:p>
          <a:p>
            <a:r>
              <a:rPr lang="en-US" sz="2000" b="1" dirty="0" smtClean="0"/>
              <a:t>Goal</a:t>
            </a:r>
          </a:p>
          <a:p>
            <a:pPr lvl="1"/>
            <a:r>
              <a:rPr lang="en-US" sz="2000" dirty="0"/>
              <a:t>Develop researched-based clinical guidelines for managing acute hand injuries to ensure a timely referral with preliminary objective data is initiated to a hand therapist and/or specialist when appropriate.</a:t>
            </a:r>
            <a:endParaRPr lang="en-US" sz="2000" dirty="0" smtClean="0"/>
          </a:p>
          <a:p>
            <a:r>
              <a:rPr lang="en-US" sz="2000" b="1" dirty="0" smtClean="0"/>
              <a:t>Task Force Members</a:t>
            </a:r>
          </a:p>
          <a:p>
            <a:pPr lvl="1"/>
            <a:r>
              <a:rPr lang="en-US" sz="2000" dirty="0" smtClean="0"/>
              <a:t>Dr. Reginald Hall, MD, Orthopedic Surgeon, FCC </a:t>
            </a:r>
            <a:r>
              <a:rPr lang="en-US" sz="2000" dirty="0" err="1" smtClean="0"/>
              <a:t>Butner</a:t>
            </a:r>
            <a:endParaRPr lang="en-US" sz="2000" dirty="0" smtClean="0"/>
          </a:p>
          <a:p>
            <a:pPr lvl="1"/>
            <a:r>
              <a:rPr lang="en-US" sz="2000" dirty="0" smtClean="0"/>
              <a:t>CDR Damien Avery, DPT, OCS, Orthopedic Specialist, FCC</a:t>
            </a:r>
          </a:p>
          <a:p>
            <a:pPr marL="347472" lvl="1" indent="0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Butner</a:t>
            </a:r>
            <a:endParaRPr lang="en-US" sz="2000" dirty="0" smtClean="0"/>
          </a:p>
          <a:p>
            <a:pPr lvl="1"/>
            <a:r>
              <a:rPr lang="en-US" sz="2000" dirty="0" smtClean="0"/>
              <a:t>CDR Phil </a:t>
            </a:r>
            <a:r>
              <a:rPr lang="en-US" sz="2000" dirty="0" err="1" smtClean="0"/>
              <a:t>Chorosevic</a:t>
            </a:r>
            <a:r>
              <a:rPr lang="en-US" sz="2000" dirty="0" smtClean="0"/>
              <a:t>, Task Force Lead, FCC </a:t>
            </a:r>
            <a:r>
              <a:rPr lang="en-US" sz="2000" dirty="0" err="1" smtClean="0"/>
              <a:t>Butner</a:t>
            </a:r>
            <a:endParaRPr lang="en-US" sz="2000" dirty="0" smtClean="0"/>
          </a:p>
          <a:p>
            <a:pPr lvl="1"/>
            <a:r>
              <a:rPr lang="en-US" sz="2000" dirty="0" smtClean="0"/>
              <a:t>CDR Julia Woodard, OTR, FCI Ft Worth</a:t>
            </a:r>
          </a:p>
          <a:p>
            <a:pPr lvl="1"/>
            <a:r>
              <a:rPr lang="en-US" sz="2000" dirty="0" smtClean="0"/>
              <a:t>CDR Karen </a:t>
            </a:r>
            <a:r>
              <a:rPr lang="en-US" sz="2000" dirty="0" err="1" smtClean="0"/>
              <a:t>Kilman</a:t>
            </a:r>
            <a:r>
              <a:rPr lang="en-US" sz="2000" smtClean="0"/>
              <a:t>, PT, DPT, OCS</a:t>
            </a:r>
            <a:r>
              <a:rPr lang="en-US" sz="2000" dirty="0" smtClean="0"/>
              <a:t>, IHS, Phoenix, AZ</a:t>
            </a:r>
          </a:p>
          <a:p>
            <a:pPr lvl="1"/>
            <a:r>
              <a:rPr lang="en-US" sz="2000" dirty="0" smtClean="0"/>
              <a:t>LCDR Chris </a:t>
            </a:r>
            <a:r>
              <a:rPr lang="en-US" sz="2000" dirty="0" err="1" smtClean="0"/>
              <a:t>Eaker</a:t>
            </a:r>
            <a:r>
              <a:rPr lang="en-US" sz="2000" dirty="0" smtClean="0"/>
              <a:t>, OTR/L, CHT, MPH</a:t>
            </a: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72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Accomplishments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83880" cy="5105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Collaborated with Dr. Hall and identified the </a:t>
            </a:r>
            <a:r>
              <a:rPr lang="en-US" sz="2000" dirty="0"/>
              <a:t>most common acute hand injuries treated in the BOP environment</a:t>
            </a:r>
            <a:r>
              <a:rPr lang="en-US" sz="2000" dirty="0" smtClean="0"/>
              <a:t>.  </a:t>
            </a:r>
            <a:r>
              <a:rPr lang="en-US" sz="2000" b="1" dirty="0" smtClean="0"/>
              <a:t>DEC ’10</a:t>
            </a:r>
          </a:p>
          <a:p>
            <a:pPr lvl="0">
              <a:lnSpc>
                <a:spcPct val="150000"/>
              </a:lnSpc>
              <a:buClr>
                <a:srgbClr val="D34817"/>
              </a:buClr>
            </a:pPr>
            <a:r>
              <a:rPr lang="en-US" sz="2000" dirty="0"/>
              <a:t>Collaborated with Dr. Hall and identified the standardized format for </a:t>
            </a:r>
            <a:r>
              <a:rPr lang="en-US" sz="2000" dirty="0" smtClean="0"/>
              <a:t>protocols and pathways. </a:t>
            </a:r>
            <a:r>
              <a:rPr lang="en-US" sz="2000" b="1" dirty="0">
                <a:solidFill>
                  <a:prstClr val="black"/>
                </a:solidFill>
              </a:rPr>
              <a:t>DEC ’10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Lucida Sans Unicode" pitchFamily="34" charset="0"/>
                <a:ea typeface="Calibri"/>
                <a:cs typeface="Lucida Sans Unicode" pitchFamily="34" charset="0"/>
              </a:rPr>
              <a:t>Distributed diagnoses to the team </a:t>
            </a:r>
            <a:r>
              <a:rPr lang="en-US" sz="2000" dirty="0">
                <a:latin typeface="Lucida Sans Unicode" pitchFamily="34" charset="0"/>
                <a:ea typeface="Calibri"/>
                <a:cs typeface="Lucida Sans Unicode" pitchFamily="34" charset="0"/>
              </a:rPr>
              <a:t>for </a:t>
            </a:r>
            <a:r>
              <a:rPr lang="en-US" sz="2000" dirty="0" smtClean="0">
                <a:latin typeface="Lucida Sans Unicode" pitchFamily="34" charset="0"/>
                <a:ea typeface="Calibri"/>
                <a:cs typeface="Lucida Sans Unicode" pitchFamily="34" charset="0"/>
              </a:rPr>
              <a:t>draft write-up.  </a:t>
            </a:r>
            <a:r>
              <a:rPr lang="en-US" sz="2000" b="1" dirty="0" smtClean="0">
                <a:latin typeface="Lucida Sans Unicode" pitchFamily="34" charset="0"/>
                <a:ea typeface="Calibri"/>
                <a:cs typeface="Lucida Sans Unicode" pitchFamily="34" charset="0"/>
              </a:rPr>
              <a:t>JAN ’11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Lucida Sans Unicode" pitchFamily="34" charset="0"/>
                <a:ea typeface="Calibri"/>
                <a:cs typeface="Lucida Sans Unicode" pitchFamily="34" charset="0"/>
              </a:rPr>
              <a:t>Draft </a:t>
            </a:r>
            <a:r>
              <a:rPr lang="en-US" sz="2000" dirty="0">
                <a:latin typeface="Lucida Sans Unicode" pitchFamily="34" charset="0"/>
                <a:ea typeface="Calibri"/>
                <a:cs typeface="Lucida Sans Unicode" pitchFamily="34" charset="0"/>
              </a:rPr>
              <a:t>protocols/pathways </a:t>
            </a:r>
            <a:r>
              <a:rPr lang="en-US" sz="2000" dirty="0" smtClean="0">
                <a:latin typeface="Lucida Sans Unicode" pitchFamily="34" charset="0"/>
                <a:ea typeface="Calibri"/>
                <a:cs typeface="Lucida Sans Unicode" pitchFamily="34" charset="0"/>
              </a:rPr>
              <a:t>completed.  </a:t>
            </a:r>
            <a:r>
              <a:rPr lang="en-US" sz="2000" b="1" dirty="0" smtClean="0">
                <a:latin typeface="Lucida Sans Unicode" pitchFamily="34" charset="0"/>
                <a:ea typeface="Calibri"/>
                <a:cs typeface="Lucida Sans Unicode" pitchFamily="34" charset="0"/>
              </a:rPr>
              <a:t>APR ’11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Drafts </a:t>
            </a:r>
            <a:r>
              <a:rPr lang="en-US" sz="2000" dirty="0" smtClean="0"/>
              <a:t>reviewed by Hall and Avery and returned with recommendations/edits.  </a:t>
            </a:r>
            <a:r>
              <a:rPr lang="en-US" sz="2000" b="1" dirty="0" smtClean="0"/>
              <a:t>MAY ‘11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Final review and edits.  </a:t>
            </a:r>
            <a:r>
              <a:rPr lang="en-US" sz="2000" b="1" dirty="0" smtClean="0">
                <a:latin typeface="Lucida Sans Unicode" pitchFamily="34" charset="0"/>
                <a:cs typeface="Lucida Sans Unicode" pitchFamily="34" charset="0"/>
              </a:rPr>
              <a:t>JUN ’11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Protocols forwarded to Chief Therapists and BOP Regional Medical Directors for review. </a:t>
            </a: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000" b="1" dirty="0" smtClean="0">
                <a:latin typeface="Lucida Sans Unicode" pitchFamily="34" charset="0"/>
                <a:cs typeface="Lucida Sans Unicode" pitchFamily="34" charset="0"/>
              </a:rPr>
              <a:t>AUG ‘11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Protocols forwarded to Central Office for approval.  </a:t>
            </a:r>
            <a:r>
              <a:rPr lang="en-US" sz="2000" b="1" dirty="0" smtClean="0">
                <a:latin typeface="Lucida Sans Unicode" pitchFamily="34" charset="0"/>
                <a:cs typeface="Lucida Sans Unicode" pitchFamily="34" charset="0"/>
              </a:rPr>
              <a:t>NOV ‘11</a:t>
            </a:r>
            <a:endParaRPr lang="en-US" sz="2000" b="1" dirty="0"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183880" cy="5791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Accomplishments </a:t>
            </a:r>
            <a:r>
              <a:rPr lang="en-US" dirty="0" smtClean="0">
                <a:solidFill>
                  <a:srgbClr val="C00000"/>
                </a:solidFill>
              </a:rPr>
              <a:t>Continued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183880" cy="41879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Medical Director's CENTRA July, </a:t>
            </a:r>
            <a:r>
              <a:rPr lang="en-US" sz="1800" dirty="0" smtClean="0"/>
              <a:t>2012 served </a:t>
            </a:r>
            <a:r>
              <a:rPr lang="en-US" sz="1800" dirty="0"/>
              <a:t>as the main introductory session and </a:t>
            </a:r>
            <a:r>
              <a:rPr lang="en-US" sz="1800" dirty="0" smtClean="0"/>
              <a:t>included overview </a:t>
            </a:r>
            <a:r>
              <a:rPr lang="en-US" sz="1800" dirty="0"/>
              <a:t>of the </a:t>
            </a:r>
            <a:r>
              <a:rPr lang="en-US" sz="1800" dirty="0" smtClean="0"/>
              <a:t>protocols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Why the protocols were developed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Expectations of the clinicians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General features 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Coordinated </a:t>
            </a:r>
            <a:r>
              <a:rPr lang="en-US" sz="1800" dirty="0"/>
              <a:t>effort with Dr. Hall </a:t>
            </a:r>
            <a:r>
              <a:rPr lang="en-US" sz="1800" dirty="0" smtClean="0"/>
              <a:t>presented </a:t>
            </a:r>
            <a:r>
              <a:rPr lang="en-US" sz="1800" dirty="0"/>
              <a:t>protocols in greater detail during break out sessions at the </a:t>
            </a:r>
            <a:r>
              <a:rPr lang="en-US" sz="1800" dirty="0" smtClean="0"/>
              <a:t>BOP Clinical </a:t>
            </a:r>
            <a:r>
              <a:rPr lang="en-US" sz="1800" dirty="0"/>
              <a:t>Directors Residential Training Program August, </a:t>
            </a:r>
            <a:r>
              <a:rPr lang="en-US" sz="1800" dirty="0" smtClean="0"/>
              <a:t>2012.  Feedback received from CDs and HSAs.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Over a period of 5 months, collaborated Dr. Allen, Chief of Health Services, BOP and with editor from </a:t>
            </a:r>
            <a:r>
              <a:rPr lang="en-US" sz="1800" dirty="0" err="1" smtClean="0"/>
              <a:t>Lippman</a:t>
            </a:r>
            <a:r>
              <a:rPr lang="en-US" sz="1800" dirty="0" smtClean="0"/>
              <a:t> and Strong to complete final product.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 Practice guidelines released to the field January, 2013.  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Currently, located on the Health Services Division webpage of the BOP home page.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 smtClean="0"/>
          </a:p>
          <a:p>
            <a:pPr>
              <a:lnSpc>
                <a:spcPct val="120000"/>
              </a:lnSpc>
            </a:pP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endParaRPr lang="en-US" sz="1900" b="1" dirty="0">
              <a:latin typeface="+mj-lt"/>
            </a:endParaRPr>
          </a:p>
          <a:p>
            <a:pPr marL="0" indent="0" algn="ctr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55179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83880" cy="65532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The Protocols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8388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Evidence-based</a:t>
            </a:r>
          </a:p>
          <a:p>
            <a:r>
              <a:rPr lang="en-US" dirty="0" smtClean="0"/>
              <a:t>A means of getting the front-line clinician more comfortable and confident with treating these specific injuries.</a:t>
            </a:r>
          </a:p>
          <a:p>
            <a:r>
              <a:rPr lang="en-US" dirty="0" smtClean="0"/>
              <a:t>Emphasis on thorough examination and routine, timely follow-up.</a:t>
            </a:r>
          </a:p>
          <a:p>
            <a:r>
              <a:rPr lang="en-US" dirty="0" smtClean="0"/>
              <a:t>The KISS Principle</a:t>
            </a:r>
          </a:p>
          <a:p>
            <a:pPr lvl="1"/>
            <a:r>
              <a:rPr lang="en-US" dirty="0" smtClean="0"/>
              <a:t>Limited use of acronyms</a:t>
            </a:r>
          </a:p>
          <a:p>
            <a:pPr lvl="1"/>
            <a:r>
              <a:rPr lang="en-US" dirty="0" smtClean="0"/>
              <a:t>Anatomical terms AND basic descriptors as well as pictures</a:t>
            </a:r>
          </a:p>
          <a:p>
            <a:pPr lvl="2"/>
            <a:r>
              <a:rPr lang="en-US" dirty="0" smtClean="0"/>
              <a:t>Ex., snuffbox, cascade of the hand</a:t>
            </a:r>
          </a:p>
          <a:p>
            <a:pPr marL="603504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68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The Protocols Continued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83880" cy="4648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Distal radius fractures</a:t>
            </a:r>
          </a:p>
          <a:p>
            <a:pPr>
              <a:lnSpc>
                <a:spcPct val="120000"/>
              </a:lnSpc>
            </a:pPr>
            <a:r>
              <a:rPr lang="en-US" dirty="0"/>
              <a:t>Acute flexor </a:t>
            </a:r>
            <a:r>
              <a:rPr lang="en-US" dirty="0" err="1"/>
              <a:t>digitorum</a:t>
            </a:r>
            <a:r>
              <a:rPr lang="en-US" dirty="0"/>
              <a:t> </a:t>
            </a:r>
            <a:r>
              <a:rPr lang="en-US" dirty="0" err="1"/>
              <a:t>profundus</a:t>
            </a:r>
            <a:r>
              <a:rPr lang="en-US" dirty="0"/>
              <a:t> tendon ruptures</a:t>
            </a:r>
          </a:p>
          <a:p>
            <a:pPr>
              <a:lnSpc>
                <a:spcPct val="120000"/>
              </a:lnSpc>
            </a:pPr>
            <a:r>
              <a:rPr lang="en-US" dirty="0"/>
              <a:t>Fight Bites to the fingers</a:t>
            </a:r>
          </a:p>
          <a:p>
            <a:pPr>
              <a:lnSpc>
                <a:spcPct val="120000"/>
              </a:lnSpc>
            </a:pPr>
            <a:r>
              <a:rPr lang="en-US" dirty="0"/>
              <a:t>Metacarpal fractures</a:t>
            </a:r>
          </a:p>
          <a:p>
            <a:pPr>
              <a:lnSpc>
                <a:spcPct val="120000"/>
              </a:lnSpc>
            </a:pPr>
            <a:r>
              <a:rPr lang="en-US" dirty="0"/>
              <a:t>Proximal </a:t>
            </a:r>
            <a:r>
              <a:rPr lang="en-US" dirty="0" err="1"/>
              <a:t>interphalangeal</a:t>
            </a:r>
            <a:r>
              <a:rPr lang="en-US" dirty="0"/>
              <a:t> dislocations, including fractures and non-fractures, dorsal and volar surfaces</a:t>
            </a:r>
          </a:p>
          <a:p>
            <a:pPr>
              <a:lnSpc>
                <a:spcPct val="120000"/>
              </a:lnSpc>
            </a:pPr>
            <a:r>
              <a:rPr lang="en-US" dirty="0"/>
              <a:t>Radial and ulnar collateral ligament injuries of the thumb</a:t>
            </a:r>
          </a:p>
          <a:p>
            <a:pPr>
              <a:lnSpc>
                <a:spcPct val="120000"/>
              </a:lnSpc>
            </a:pPr>
            <a:r>
              <a:rPr lang="en-US" dirty="0"/>
              <a:t>Scaphoid fractures</a:t>
            </a:r>
          </a:p>
          <a:p>
            <a:pPr>
              <a:lnSpc>
                <a:spcPct val="120000"/>
              </a:lnSpc>
            </a:pPr>
            <a:r>
              <a:rPr lang="en-US" dirty="0"/>
              <a:t>Chronic shoulder pain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A9B995391DC4A8F1779E350102FBB" ma:contentTypeVersion="0" ma:contentTypeDescription="Create a new document." ma:contentTypeScope="" ma:versionID="7612039854807c7217ab39d2485ba945">
  <xsd:schema xmlns:xsd="http://www.w3.org/2001/XMLSchema" xmlns:xs="http://www.w3.org/2001/XMLSchema" xmlns:p="http://schemas.microsoft.com/office/2006/metadata/properties" xmlns:ns2="aeda0243-be46-4d9c-b4de-ca89c3d1b083" targetNamespace="http://schemas.microsoft.com/office/2006/metadata/properties" ma:root="true" ma:fieldsID="1e86a4f33bfa9cc51a84647164672250" ns2:_="">
    <xsd:import namespace="aeda0243-be46-4d9c-b4de-ca89c3d1b08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da0243-be46-4d9c-b4de-ca89c3d1b08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da0243-be46-4d9c-b4de-ca89c3d1b083">D5JKUH436KHY-3306-3</_dlc_DocId>
    <_dlc_DocIdUrl xmlns="aeda0243-be46-4d9c-b4de-ca89c3d1b083">
      <Url>https://wss.apan.org/s/TPAC/informationmanagementcommittee/webpage_subcommittee/_layouts/DocIdRedir.aspx?ID=D5JKUH436KHY-3306-3</Url>
      <Description>D5JKUH436KHY-3306-3</Description>
    </_dlc_DocIdUrl>
  </documentManagement>
</p:properties>
</file>

<file path=customXml/itemProps1.xml><?xml version="1.0" encoding="utf-8"?>
<ds:datastoreItem xmlns:ds="http://schemas.openxmlformats.org/officeDocument/2006/customXml" ds:itemID="{03B2F80C-5BCB-4F45-B8EB-620781212CD3}"/>
</file>

<file path=customXml/itemProps2.xml><?xml version="1.0" encoding="utf-8"?>
<ds:datastoreItem xmlns:ds="http://schemas.openxmlformats.org/officeDocument/2006/customXml" ds:itemID="{06FBB2CA-7279-4D78-94CC-67DEAE3FCE4C}"/>
</file>

<file path=customXml/itemProps3.xml><?xml version="1.0" encoding="utf-8"?>
<ds:datastoreItem xmlns:ds="http://schemas.openxmlformats.org/officeDocument/2006/customXml" ds:itemID="{7A573A5D-19F2-4DF7-98C4-C2326ECD07D7}"/>
</file>

<file path=customXml/itemProps4.xml><?xml version="1.0" encoding="utf-8"?>
<ds:datastoreItem xmlns:ds="http://schemas.openxmlformats.org/officeDocument/2006/customXml" ds:itemID="{D38281D2-CE03-40BD-926D-156F6A89DA2E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990</TotalTime>
  <Words>864</Words>
  <Application>Microsoft Office PowerPoint</Application>
  <PresentationFormat>On-screen Show (4:3)</PresentationFormat>
  <Paragraphs>132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Aspect</vt:lpstr>
      <vt:lpstr>Acute Upper Extremity Injury Protocols</vt:lpstr>
      <vt:lpstr>Conflict of Interest  Declaration</vt:lpstr>
      <vt:lpstr>Diagnosing and Managing Acute Upper Extremity Injuries within  the Bureau of Prisons</vt:lpstr>
      <vt:lpstr>Federal Correctional Complex Butner NC</vt:lpstr>
      <vt:lpstr>Acute Hand Injuries Task Force</vt:lpstr>
      <vt:lpstr>Accomplishments</vt:lpstr>
      <vt:lpstr>Accomplishments Continued </vt:lpstr>
      <vt:lpstr>The Protocols</vt:lpstr>
      <vt:lpstr>The Protocols Continued</vt:lpstr>
      <vt:lpstr>The Protocols</vt:lpstr>
      <vt:lpstr>PowerPoint Presentation</vt:lpstr>
      <vt:lpstr>The Protocols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Importance of initial and follow up  x-rays</vt:lpstr>
      <vt:lpstr>X-rays at 5 days s/p injury</vt:lpstr>
      <vt:lpstr>X-rays at 4 wks s/p I&amp;D</vt:lpstr>
      <vt:lpstr>X-rays at 4 weeks after initiating therapy s/p 6 wks I&amp;D</vt:lpstr>
      <vt:lpstr>X-rays at 5 wks after cast immobiliation of PIP and DIPJ and 4 wks s/p after 2nd I&amp;D 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</vt:lpstr>
      <vt:lpstr>Case Study Continued</vt:lpstr>
      <vt:lpstr>PowerPoint Presentation</vt:lpstr>
      <vt:lpstr>PowerPoint Presentation</vt:lpstr>
      <vt:lpstr>PowerPoint Presentation</vt:lpstr>
      <vt:lpstr>Perceived Barriers</vt:lpstr>
      <vt:lpstr>  Phase III- Outcomes (ship currently dead in water?)</vt:lpstr>
      <vt:lpstr>Questions/Comments/Suggestions</vt:lpstr>
    </vt:vector>
  </TitlesOfParts>
  <Company>Federal Bureau Of Prisons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Diagnosing and Managing Acute Upper Extremity Injuries within the Bureau of Prisons- A Therapist’s Perspective</dc:title>
  <dc:creator>Kellie</dc:creator>
  <cp:lastModifiedBy>Kellie</cp:lastModifiedBy>
  <cp:revision>65</cp:revision>
  <dcterms:created xsi:type="dcterms:W3CDTF">2012-05-10T13:25:44Z</dcterms:created>
  <dcterms:modified xsi:type="dcterms:W3CDTF">2014-06-11T01:03:59Z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0x010100E24A9B995391DC4A8F1779E350102FBB</vt:lpwstr>
  </property>
  <property fmtid="{D5CDD505-2E9C-101B-9397-08002B2CF9AE}" pid="3" name="_dlc_DocIdItemGuid">
    <vt:lpwstr>09758dae-8067-4dfe-a50c-42a455035c2a</vt:lpwstr>
  </property>
</Properties>
</file>